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gif" ContentType="image/gif"/>
  <Default Extension="avi" ContentType="video/avi"/>
  <Default Extension="vml" ContentType="application/vnd.openxmlformats-officedocument.vmlDrawing"/>
  <Default Extension="wmv" ContentType="video/x-ms-wm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101"/>
  </p:notesMasterIdLst>
  <p:sldIdLst>
    <p:sldId id="256" r:id="rId2"/>
    <p:sldId id="439" r:id="rId3"/>
    <p:sldId id="399" r:id="rId4"/>
    <p:sldId id="397" r:id="rId5"/>
    <p:sldId id="348" r:id="rId6"/>
    <p:sldId id="438" r:id="rId7"/>
    <p:sldId id="400" r:id="rId8"/>
    <p:sldId id="347" r:id="rId9"/>
    <p:sldId id="401" r:id="rId10"/>
    <p:sldId id="389" r:id="rId11"/>
    <p:sldId id="388" r:id="rId12"/>
    <p:sldId id="354" r:id="rId13"/>
    <p:sldId id="339" r:id="rId14"/>
    <p:sldId id="349" r:id="rId15"/>
    <p:sldId id="395" r:id="rId16"/>
    <p:sldId id="390" r:id="rId17"/>
    <p:sldId id="350" r:id="rId18"/>
    <p:sldId id="405" r:id="rId19"/>
    <p:sldId id="406" r:id="rId20"/>
    <p:sldId id="333" r:id="rId21"/>
    <p:sldId id="407" r:id="rId22"/>
    <p:sldId id="408" r:id="rId23"/>
    <p:sldId id="409" r:id="rId24"/>
    <p:sldId id="367" r:id="rId25"/>
    <p:sldId id="368" r:id="rId26"/>
    <p:sldId id="403" r:id="rId27"/>
    <p:sldId id="369" r:id="rId28"/>
    <p:sldId id="370" r:id="rId29"/>
    <p:sldId id="371" r:id="rId30"/>
    <p:sldId id="363" r:id="rId31"/>
    <p:sldId id="391" r:id="rId32"/>
    <p:sldId id="425" r:id="rId33"/>
    <p:sldId id="410" r:id="rId34"/>
    <p:sldId id="414" r:id="rId35"/>
    <p:sldId id="415" r:id="rId36"/>
    <p:sldId id="417" r:id="rId37"/>
    <p:sldId id="418" r:id="rId38"/>
    <p:sldId id="373" r:id="rId39"/>
    <p:sldId id="393" r:id="rId40"/>
    <p:sldId id="419" r:id="rId41"/>
    <p:sldId id="420" r:id="rId42"/>
    <p:sldId id="421" r:id="rId43"/>
    <p:sldId id="424" r:id="rId44"/>
    <p:sldId id="427" r:id="rId45"/>
    <p:sldId id="422" r:id="rId46"/>
    <p:sldId id="423" r:id="rId47"/>
    <p:sldId id="426" r:id="rId48"/>
    <p:sldId id="355" r:id="rId49"/>
    <p:sldId id="412" r:id="rId50"/>
    <p:sldId id="362" r:id="rId51"/>
    <p:sldId id="331" r:id="rId52"/>
    <p:sldId id="332" r:id="rId53"/>
    <p:sldId id="365" r:id="rId54"/>
    <p:sldId id="430" r:id="rId55"/>
    <p:sldId id="361" r:id="rId56"/>
    <p:sldId id="337" r:id="rId57"/>
    <p:sldId id="382" r:id="rId58"/>
    <p:sldId id="356" r:id="rId59"/>
    <p:sldId id="357" r:id="rId60"/>
    <p:sldId id="359" r:id="rId61"/>
    <p:sldId id="358" r:id="rId62"/>
    <p:sldId id="394" r:id="rId63"/>
    <p:sldId id="428" r:id="rId64"/>
    <p:sldId id="374" r:id="rId65"/>
    <p:sldId id="258" r:id="rId66"/>
    <p:sldId id="376" r:id="rId67"/>
    <p:sldId id="431" r:id="rId68"/>
    <p:sldId id="377" r:id="rId69"/>
    <p:sldId id="261" r:id="rId70"/>
    <p:sldId id="321" r:id="rId71"/>
    <p:sldId id="262" r:id="rId72"/>
    <p:sldId id="263" r:id="rId73"/>
    <p:sldId id="264" r:id="rId74"/>
    <p:sldId id="265" r:id="rId75"/>
    <p:sldId id="319" r:id="rId76"/>
    <p:sldId id="378" r:id="rId77"/>
    <p:sldId id="313" r:id="rId78"/>
    <p:sldId id="323" r:id="rId79"/>
    <p:sldId id="342" r:id="rId80"/>
    <p:sldId id="381" r:id="rId81"/>
    <p:sldId id="379" r:id="rId82"/>
    <p:sldId id="380" r:id="rId83"/>
    <p:sldId id="340" r:id="rId84"/>
    <p:sldId id="324" r:id="rId85"/>
    <p:sldId id="366" r:id="rId86"/>
    <p:sldId id="432" r:id="rId87"/>
    <p:sldId id="433" r:id="rId88"/>
    <p:sldId id="434" r:id="rId89"/>
    <p:sldId id="435" r:id="rId90"/>
    <p:sldId id="450" r:id="rId91"/>
    <p:sldId id="444" r:id="rId92"/>
    <p:sldId id="443" r:id="rId93"/>
    <p:sldId id="440" r:id="rId94"/>
    <p:sldId id="441" r:id="rId95"/>
    <p:sldId id="446" r:id="rId96"/>
    <p:sldId id="447" r:id="rId97"/>
    <p:sldId id="448" r:id="rId98"/>
    <p:sldId id="449" r:id="rId99"/>
    <p:sldId id="445" r:id="rId100"/>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extLst>
    <p:ext uri="{521415D9-36F7-43E2-AB2F-B90AF26B5E84}">
      <p14:sectionLst xmlns:p14="http://schemas.microsoft.com/office/powerpoint/2010/main">
        <p14:section name="Default Section" id="{03FF9061-0A66-4E7B-AD86-7C9CE4F33BD3}">
          <p14:sldIdLst>
            <p14:sldId id="256"/>
            <p14:sldId id="439"/>
            <p14:sldId id="399"/>
            <p14:sldId id="397"/>
            <p14:sldId id="348"/>
            <p14:sldId id="438"/>
            <p14:sldId id="400"/>
            <p14:sldId id="347"/>
            <p14:sldId id="401"/>
            <p14:sldId id="389"/>
            <p14:sldId id="388"/>
            <p14:sldId id="354"/>
            <p14:sldId id="339"/>
            <p14:sldId id="349"/>
            <p14:sldId id="395"/>
            <p14:sldId id="390"/>
            <p14:sldId id="350"/>
            <p14:sldId id="405"/>
            <p14:sldId id="406"/>
            <p14:sldId id="333"/>
            <p14:sldId id="407"/>
            <p14:sldId id="408"/>
            <p14:sldId id="409"/>
            <p14:sldId id="367"/>
            <p14:sldId id="368"/>
            <p14:sldId id="403"/>
            <p14:sldId id="369"/>
            <p14:sldId id="370"/>
            <p14:sldId id="371"/>
            <p14:sldId id="363"/>
            <p14:sldId id="391"/>
            <p14:sldId id="425"/>
            <p14:sldId id="410"/>
            <p14:sldId id="414"/>
            <p14:sldId id="415"/>
            <p14:sldId id="417"/>
            <p14:sldId id="418"/>
            <p14:sldId id="373"/>
            <p14:sldId id="393"/>
            <p14:sldId id="419"/>
            <p14:sldId id="420"/>
            <p14:sldId id="421"/>
            <p14:sldId id="424"/>
            <p14:sldId id="427"/>
            <p14:sldId id="422"/>
            <p14:sldId id="423"/>
            <p14:sldId id="426"/>
            <p14:sldId id="355"/>
            <p14:sldId id="412"/>
            <p14:sldId id="362"/>
            <p14:sldId id="331"/>
            <p14:sldId id="332"/>
            <p14:sldId id="365"/>
            <p14:sldId id="430"/>
            <p14:sldId id="361"/>
            <p14:sldId id="337"/>
            <p14:sldId id="382"/>
            <p14:sldId id="356"/>
            <p14:sldId id="357"/>
            <p14:sldId id="359"/>
            <p14:sldId id="358"/>
            <p14:sldId id="394"/>
            <p14:sldId id="428"/>
            <p14:sldId id="374"/>
            <p14:sldId id="258"/>
            <p14:sldId id="376"/>
            <p14:sldId id="431"/>
            <p14:sldId id="377"/>
            <p14:sldId id="261"/>
            <p14:sldId id="321"/>
            <p14:sldId id="262"/>
            <p14:sldId id="263"/>
            <p14:sldId id="264"/>
            <p14:sldId id="265"/>
            <p14:sldId id="319"/>
            <p14:sldId id="378"/>
            <p14:sldId id="313"/>
            <p14:sldId id="323"/>
            <p14:sldId id="342"/>
            <p14:sldId id="381"/>
            <p14:sldId id="379"/>
            <p14:sldId id="380"/>
            <p14:sldId id="340"/>
            <p14:sldId id="324"/>
            <p14:sldId id="366"/>
            <p14:sldId id="432"/>
            <p14:sldId id="433"/>
            <p14:sldId id="434"/>
            <p14:sldId id="435"/>
            <p14:sldId id="450"/>
          </p14:sldIdLst>
        </p14:section>
        <p14:section name="Questions" id="{EF2F9900-1F65-46D0-984F-5F3A3535BDD3}">
          <p14:sldIdLst>
            <p14:sldId id="444"/>
            <p14:sldId id="443"/>
            <p14:sldId id="440"/>
            <p14:sldId id="441"/>
            <p14:sldId id="446"/>
            <p14:sldId id="447"/>
            <p14:sldId id="448"/>
            <p14:sldId id="449"/>
            <p14:sldId id="445"/>
          </p14:sldIdLst>
        </p14:section>
      </p14:section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333B2"/>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529" autoAdjust="0"/>
    <p:restoredTop sz="93443" autoAdjust="0"/>
  </p:normalViewPr>
  <p:slideViewPr>
    <p:cSldViewPr snapToObjects="1">
      <p:cViewPr>
        <p:scale>
          <a:sx n="110" d="100"/>
          <a:sy n="110" d="100"/>
        </p:scale>
        <p:origin x="-1332" y="81"/>
      </p:cViewPr>
      <p:guideLst>
        <p:guide orient="horz" pos="4319"/>
        <p:guide pos="5759"/>
      </p:guideLst>
    </p:cSldViewPr>
  </p:slideViewPr>
  <p:notesTextViewPr>
    <p:cViewPr>
      <p:scale>
        <a:sx n="100" d="100"/>
        <a:sy n="100" d="100"/>
      </p:scale>
      <p:origin x="0" y="0"/>
    </p:cViewPr>
  </p:notesTextViewPr>
  <p:gridSpacing cx="38405" cy="38405"/>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presProps" Target="presProps.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theme" Target="theme/theme1.xml"/></Relationships>
</file>

<file path=ppt/drawings/_rels/vmlDrawing1.v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image" Target="../media/image29.wmf"/><Relationship Id="rId1" Type="http://schemas.openxmlformats.org/officeDocument/2006/relationships/image" Target="../media/image28.wmf"/><Relationship Id="rId4" Type="http://schemas.openxmlformats.org/officeDocument/2006/relationships/image" Target="../media/image31.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34.wmf"/><Relationship Id="rId2" Type="http://schemas.openxmlformats.org/officeDocument/2006/relationships/image" Target="../media/image33.wmf"/><Relationship Id="rId1" Type="http://schemas.openxmlformats.org/officeDocument/2006/relationships/image" Target="../media/image32.wmf"/><Relationship Id="rId6" Type="http://schemas.openxmlformats.org/officeDocument/2006/relationships/image" Target="../media/image37.wmf"/><Relationship Id="rId5" Type="http://schemas.openxmlformats.org/officeDocument/2006/relationships/image" Target="../media/image36.wmf"/><Relationship Id="rId4" Type="http://schemas.openxmlformats.org/officeDocument/2006/relationships/image" Target="../media/image35.wmf"/></Relationships>
</file>

<file path=ppt/drawings/_rels/vmlDrawing3.vml.rels><?xml version="1.0" encoding="UTF-8" standalone="yes"?>
<Relationships xmlns="http://schemas.openxmlformats.org/package/2006/relationships"><Relationship Id="rId8" Type="http://schemas.openxmlformats.org/officeDocument/2006/relationships/image" Target="../media/image45.wmf"/><Relationship Id="rId3" Type="http://schemas.openxmlformats.org/officeDocument/2006/relationships/image" Target="../media/image40.wmf"/><Relationship Id="rId7" Type="http://schemas.openxmlformats.org/officeDocument/2006/relationships/image" Target="../media/image44.wmf"/><Relationship Id="rId2" Type="http://schemas.openxmlformats.org/officeDocument/2006/relationships/image" Target="../media/image39.wmf"/><Relationship Id="rId1" Type="http://schemas.openxmlformats.org/officeDocument/2006/relationships/image" Target="../media/image38.wmf"/><Relationship Id="rId6" Type="http://schemas.openxmlformats.org/officeDocument/2006/relationships/image" Target="../media/image43.wmf"/><Relationship Id="rId5" Type="http://schemas.openxmlformats.org/officeDocument/2006/relationships/image" Target="../media/image42.wmf"/><Relationship Id="rId4" Type="http://schemas.openxmlformats.org/officeDocument/2006/relationships/image" Target="../media/image41.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image" Target="../media/image47.wmf"/><Relationship Id="rId1" Type="http://schemas.openxmlformats.org/officeDocument/2006/relationships/image" Target="../media/image46.wmf"/><Relationship Id="rId4" Type="http://schemas.openxmlformats.org/officeDocument/2006/relationships/image" Target="../media/image49.w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image" Target="../media/image50.wmf"/><Relationship Id="rId4" Type="http://schemas.openxmlformats.org/officeDocument/2006/relationships/image" Target="../media/image53.w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47.wmf"/><Relationship Id="rId1" Type="http://schemas.openxmlformats.org/officeDocument/2006/relationships/image" Target="../media/image46.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57.wmf"/><Relationship Id="rId2" Type="http://schemas.openxmlformats.org/officeDocument/2006/relationships/image" Target="../media/image56.wmf"/><Relationship Id="rId1" Type="http://schemas.openxmlformats.org/officeDocument/2006/relationships/image" Target="../media/image55.wmf"/><Relationship Id="rId4" Type="http://schemas.openxmlformats.org/officeDocument/2006/relationships/image" Target="../media/image58.wmf"/></Relationships>
</file>

<file path=ppt/drawings/_rels/vmlDrawing8.vml.rels><?xml version="1.0" encoding="UTF-8" standalone="yes"?>
<Relationships xmlns="http://schemas.openxmlformats.org/package/2006/relationships"><Relationship Id="rId3" Type="http://schemas.openxmlformats.org/officeDocument/2006/relationships/image" Target="../media/image62.wmf"/><Relationship Id="rId2" Type="http://schemas.openxmlformats.org/officeDocument/2006/relationships/image" Target="../media/image61.wmf"/><Relationship Id="rId1" Type="http://schemas.openxmlformats.org/officeDocument/2006/relationships/image" Target="../media/image60.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65.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51.wmf"/><Relationship Id="rId1" Type="http://schemas.openxmlformats.org/officeDocument/2006/relationships/image" Target="../media/image67.wmf"/></Relationships>
</file>

<file path=ppt/drawings/_rels/vmlDrawing11.vml.rels><?xml version="1.0" encoding="UTF-8" standalone="yes"?>
<Relationships xmlns="http://schemas.openxmlformats.org/package/2006/relationships"><Relationship Id="rId8" Type="http://schemas.openxmlformats.org/officeDocument/2006/relationships/image" Target="../media/image75.wmf"/><Relationship Id="rId3" Type="http://schemas.openxmlformats.org/officeDocument/2006/relationships/image" Target="../media/image70.wmf"/><Relationship Id="rId7" Type="http://schemas.openxmlformats.org/officeDocument/2006/relationships/image" Target="../media/image74.wmf"/><Relationship Id="rId2" Type="http://schemas.openxmlformats.org/officeDocument/2006/relationships/image" Target="../media/image69.wmf"/><Relationship Id="rId1" Type="http://schemas.openxmlformats.org/officeDocument/2006/relationships/image" Target="../media/image68.wmf"/><Relationship Id="rId6" Type="http://schemas.openxmlformats.org/officeDocument/2006/relationships/image" Target="../media/image73.wmf"/><Relationship Id="rId5" Type="http://schemas.openxmlformats.org/officeDocument/2006/relationships/image" Target="../media/image72.wmf"/><Relationship Id="rId4" Type="http://schemas.openxmlformats.org/officeDocument/2006/relationships/image" Target="../media/image71.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75.wmf"/><Relationship Id="rId1" Type="http://schemas.openxmlformats.org/officeDocument/2006/relationships/image" Target="../media/image7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75.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85.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88.wmf"/><Relationship Id="rId1" Type="http://schemas.openxmlformats.org/officeDocument/2006/relationships/image" Target="../media/image87.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87.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87.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104.wmf"/><Relationship Id="rId2" Type="http://schemas.openxmlformats.org/officeDocument/2006/relationships/image" Target="../media/image103.wmf"/><Relationship Id="rId1" Type="http://schemas.openxmlformats.org/officeDocument/2006/relationships/image" Target="../media/image102.wmf"/><Relationship Id="rId6" Type="http://schemas.openxmlformats.org/officeDocument/2006/relationships/image" Target="../media/image107.wmf"/><Relationship Id="rId5" Type="http://schemas.openxmlformats.org/officeDocument/2006/relationships/image" Target="../media/image106.wmf"/><Relationship Id="rId4" Type="http://schemas.openxmlformats.org/officeDocument/2006/relationships/image" Target="../media/image105.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10.wmf"/><Relationship Id="rId2" Type="http://schemas.openxmlformats.org/officeDocument/2006/relationships/image" Target="../media/image109.wmf"/><Relationship Id="rId1" Type="http://schemas.openxmlformats.org/officeDocument/2006/relationships/image" Target="../media/image108.wmf"/><Relationship Id="rId4" Type="http://schemas.openxmlformats.org/officeDocument/2006/relationships/image" Target="../media/image111.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116.wmf"/><Relationship Id="rId2" Type="http://schemas.openxmlformats.org/officeDocument/2006/relationships/image" Target="../media/image115.wmf"/><Relationship Id="rId1" Type="http://schemas.openxmlformats.org/officeDocument/2006/relationships/image" Target="../media/image114.wmf"/><Relationship Id="rId4" Type="http://schemas.openxmlformats.org/officeDocument/2006/relationships/image" Target="../media/image117.w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1.w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134.wmf"/><Relationship Id="rId2" Type="http://schemas.openxmlformats.org/officeDocument/2006/relationships/image" Target="../media/image133.wmf"/><Relationship Id="rId1" Type="http://schemas.openxmlformats.org/officeDocument/2006/relationships/image" Target="../media/image132.wmf"/></Relationships>
</file>

<file path=ppt/drawings/_rels/vmlDrawing23.vml.rels><?xml version="1.0" encoding="UTF-8" standalone="yes"?>
<Relationships xmlns="http://schemas.openxmlformats.org/package/2006/relationships"><Relationship Id="rId3" Type="http://schemas.openxmlformats.org/officeDocument/2006/relationships/image" Target="../media/image142.wmf"/><Relationship Id="rId2" Type="http://schemas.openxmlformats.org/officeDocument/2006/relationships/image" Target="../media/image141.wmf"/><Relationship Id="rId1" Type="http://schemas.openxmlformats.org/officeDocument/2006/relationships/image" Target="../media/image140.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46.wmf"/><Relationship Id="rId1" Type="http://schemas.openxmlformats.org/officeDocument/2006/relationships/image" Target="../media/image145.w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151.wmf"/><Relationship Id="rId7" Type="http://schemas.openxmlformats.org/officeDocument/2006/relationships/image" Target="../media/image155.wmf"/><Relationship Id="rId2" Type="http://schemas.openxmlformats.org/officeDocument/2006/relationships/image" Target="../media/image150.wmf"/><Relationship Id="rId1" Type="http://schemas.openxmlformats.org/officeDocument/2006/relationships/image" Target="../media/image149.wmf"/><Relationship Id="rId6" Type="http://schemas.openxmlformats.org/officeDocument/2006/relationships/image" Target="../media/image154.wmf"/><Relationship Id="rId5" Type="http://schemas.openxmlformats.org/officeDocument/2006/relationships/image" Target="../media/image153.wmf"/><Relationship Id="rId4" Type="http://schemas.openxmlformats.org/officeDocument/2006/relationships/image" Target="../media/image152.wmf"/></Relationships>
</file>

<file path=ppt/drawings/_rels/vmlDrawing26.vml.rels><?xml version="1.0" encoding="UTF-8" standalone="yes"?>
<Relationships xmlns="http://schemas.openxmlformats.org/package/2006/relationships"><Relationship Id="rId3" Type="http://schemas.openxmlformats.org/officeDocument/2006/relationships/image" Target="../media/image75.wmf"/><Relationship Id="rId2" Type="http://schemas.openxmlformats.org/officeDocument/2006/relationships/image" Target="../media/image163.wmf"/><Relationship Id="rId1" Type="http://schemas.openxmlformats.org/officeDocument/2006/relationships/image" Target="../media/image162.w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151.w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65.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167.wmf"/><Relationship Id="rId1" Type="http://schemas.openxmlformats.org/officeDocument/2006/relationships/image" Target="../media/image166.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180.wmf"/><Relationship Id="rId2" Type="http://schemas.openxmlformats.org/officeDocument/2006/relationships/image" Target="../media/image179.wmf"/><Relationship Id="rId1" Type="http://schemas.openxmlformats.org/officeDocument/2006/relationships/image" Target="../media/image178.w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183.wmf"/><Relationship Id="rId2" Type="http://schemas.openxmlformats.org/officeDocument/2006/relationships/image" Target="../media/image182.wmf"/><Relationship Id="rId1" Type="http://schemas.openxmlformats.org/officeDocument/2006/relationships/image" Target="../media/image181.wmf"/><Relationship Id="rId4" Type="http://schemas.openxmlformats.org/officeDocument/2006/relationships/image" Target="../media/image184.wmf"/></Relationships>
</file>

<file path=ppt/drawings/_rels/vmlDrawing32.vml.rels><?xml version="1.0" encoding="UTF-8" standalone="yes"?>
<Relationships xmlns="http://schemas.openxmlformats.org/package/2006/relationships"><Relationship Id="rId2" Type="http://schemas.openxmlformats.org/officeDocument/2006/relationships/image" Target="../media/image186.wmf"/><Relationship Id="rId1" Type="http://schemas.openxmlformats.org/officeDocument/2006/relationships/image" Target="../media/image185.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fontAlgn="auto">
              <a:spcBef>
                <a:spcPts val="0"/>
              </a:spcBef>
              <a:spcAft>
                <a:spcPts val="0"/>
              </a:spcAft>
              <a:defRPr sz="1200">
                <a:latin typeface="+mn-lt"/>
                <a:cs typeface="+mn-cs"/>
              </a:defRPr>
            </a:lvl1pPr>
          </a:lstStyle>
          <a:p>
            <a:pPr>
              <a:defRPr/>
            </a:pPr>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fontAlgn="auto">
              <a:spcBef>
                <a:spcPts val="0"/>
              </a:spcBef>
              <a:spcAft>
                <a:spcPts val="0"/>
              </a:spcAft>
              <a:defRPr sz="1200" smtClean="0">
                <a:latin typeface="+mn-lt"/>
                <a:cs typeface="+mn-cs"/>
              </a:defRPr>
            </a:lvl1pPr>
          </a:lstStyle>
          <a:p>
            <a:pPr>
              <a:defRPr/>
            </a:pPr>
            <a:fld id="{564DB847-A7C6-423F-B771-46A6092732E3}" type="datetimeFigureOut">
              <a:rPr lang="en-US"/>
              <a:pPr>
                <a:defRPr/>
              </a:pPr>
              <a:t>9/30/2016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n-US" noProof="0" smtClean="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fontAlgn="auto">
              <a:spcBef>
                <a:spcPts val="0"/>
              </a:spcBef>
              <a:spcAft>
                <a:spcPts val="0"/>
              </a:spcAft>
              <a:defRPr sz="1200">
                <a:latin typeface="+mn-lt"/>
                <a:cs typeface="+mn-cs"/>
              </a:defRPr>
            </a:lvl1pPr>
          </a:lstStyle>
          <a:p>
            <a:pPr>
              <a:defRPr/>
            </a:pPr>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fontAlgn="auto">
              <a:spcBef>
                <a:spcPts val="0"/>
              </a:spcBef>
              <a:spcAft>
                <a:spcPts val="0"/>
              </a:spcAft>
              <a:defRPr sz="1200" smtClean="0">
                <a:latin typeface="+mn-lt"/>
                <a:cs typeface="+mn-cs"/>
              </a:defRPr>
            </a:lvl1pPr>
          </a:lstStyle>
          <a:p>
            <a:pPr>
              <a:defRPr/>
            </a:pPr>
            <a:fld id="{37FC56A9-71FA-49A8-A49B-73E0C4B6E024}" type="slidenum">
              <a:rPr lang="en-US"/>
              <a:pPr>
                <a:defRPr/>
              </a:pPr>
              <a:t>‹#›</a:t>
            </a:fld>
            <a:endParaRPr lang="en-US"/>
          </a:p>
        </p:txBody>
      </p:sp>
    </p:spTree>
    <p:extLst>
      <p:ext uri="{BB962C8B-B14F-4D97-AF65-F5344CB8AC3E}">
        <p14:creationId xmlns:p14="http://schemas.microsoft.com/office/powerpoint/2010/main" val="2349727165"/>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mn-lt"/>
        <a:ea typeface="+mn-ea"/>
        <a:cs typeface="+mn-cs"/>
      </a:defRPr>
    </a:lvl1pPr>
    <a:lvl2pPr marL="457200" algn="l" rtl="0" fontAlgn="base">
      <a:spcBef>
        <a:spcPct val="30000"/>
      </a:spcBef>
      <a:spcAft>
        <a:spcPct val="0"/>
      </a:spcAft>
      <a:defRPr sz="1200" kern="1200">
        <a:solidFill>
          <a:schemeClr val="tx1"/>
        </a:solidFill>
        <a:latin typeface="+mn-lt"/>
        <a:ea typeface="+mn-ea"/>
        <a:cs typeface="+mn-cs"/>
      </a:defRPr>
    </a:lvl2pPr>
    <a:lvl3pPr marL="914400" algn="l" rtl="0" fontAlgn="base">
      <a:spcBef>
        <a:spcPct val="30000"/>
      </a:spcBef>
      <a:spcAft>
        <a:spcPct val="0"/>
      </a:spcAft>
      <a:defRPr sz="1200" kern="1200">
        <a:solidFill>
          <a:schemeClr val="tx1"/>
        </a:solidFill>
        <a:latin typeface="+mn-lt"/>
        <a:ea typeface="+mn-ea"/>
        <a:cs typeface="+mn-cs"/>
      </a:defRPr>
    </a:lvl3pPr>
    <a:lvl4pPr marL="1371600" algn="l" rtl="0" fontAlgn="base">
      <a:spcBef>
        <a:spcPct val="30000"/>
      </a:spcBef>
      <a:spcAft>
        <a:spcPct val="0"/>
      </a:spcAft>
      <a:defRPr sz="1200" kern="1200">
        <a:solidFill>
          <a:schemeClr val="tx1"/>
        </a:solidFill>
        <a:latin typeface="+mn-lt"/>
        <a:ea typeface="+mn-ea"/>
        <a:cs typeface="+mn-cs"/>
      </a:defRPr>
    </a:lvl4pPr>
    <a:lvl5pPr marL="1828800" algn="l" rtl="0" fontAlgn="base">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Force-field adaptation study (left), visual offset perturbation (right)</a:t>
            </a:r>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65</a:t>
            </a:fld>
            <a:endParaRPr lang="en-US"/>
          </a:p>
        </p:txBody>
      </p:sp>
    </p:spTree>
    <p:extLst>
      <p:ext uri="{BB962C8B-B14F-4D97-AF65-F5344CB8AC3E}">
        <p14:creationId xmlns:p14="http://schemas.microsoft.com/office/powerpoint/2010/main" val="12458068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68</a:t>
            </a:fld>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Stable,</a:t>
            </a:r>
            <a:r>
              <a:rPr lang="en-US" baseline="0" dirty="0" smtClean="0"/>
              <a:t> transient, etc.</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69</a:t>
            </a:fld>
            <a:endParaRPr lang="en-US"/>
          </a:p>
        </p:txBody>
      </p:sp>
    </p:spTree>
    <p:extLst>
      <p:ext uri="{BB962C8B-B14F-4D97-AF65-F5344CB8AC3E}">
        <p14:creationId xmlns:p14="http://schemas.microsoft.com/office/powerpoint/2010/main" val="38485813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Animation</a:t>
            </a:r>
            <a:r>
              <a:rPr lang="en-US" baseline="0" dirty="0" smtClean="0"/>
              <a:t> for delta U</a:t>
            </a:r>
          </a:p>
          <a:p>
            <a:r>
              <a:rPr lang="en-US" baseline="0" dirty="0" smtClean="0"/>
              <a:t>Build adaptation first, sensitivity to error comes after.</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71</a:t>
            </a:fld>
            <a:endParaRPr lang="en-US"/>
          </a:p>
        </p:txBody>
      </p:sp>
    </p:spTree>
    <p:extLst>
      <p:ext uri="{BB962C8B-B14F-4D97-AF65-F5344CB8AC3E}">
        <p14:creationId xmlns:p14="http://schemas.microsoft.com/office/powerpoint/2010/main" val="40724457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Build</a:t>
            </a:r>
            <a:r>
              <a:rPr lang="en-US" baseline="0" dirty="0" smtClean="0"/>
              <a:t> up the first motor command up</a:t>
            </a:r>
          </a:p>
          <a:p>
            <a:r>
              <a:rPr lang="en-US" baseline="0" dirty="0" smtClean="0"/>
              <a:t>W_{i} G_{i} on the bottom</a:t>
            </a:r>
          </a:p>
          <a:p>
            <a:r>
              <a:rPr lang="en-US" baseline="0" dirty="0" smtClean="0"/>
              <a:t>Delta u under adaptation</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73</a:t>
            </a:fld>
            <a:endParaRPr lang="en-US"/>
          </a:p>
        </p:txBody>
      </p:sp>
    </p:spTree>
    <p:extLst>
      <p:ext uri="{BB962C8B-B14F-4D97-AF65-F5344CB8AC3E}">
        <p14:creationId xmlns:p14="http://schemas.microsoft.com/office/powerpoint/2010/main" val="35712464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Show perturbation and u</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74</a:t>
            </a:fld>
            <a:endParaRPr lang="en-US"/>
          </a:p>
        </p:txBody>
      </p:sp>
    </p:spTree>
    <p:extLst>
      <p:ext uri="{BB962C8B-B14F-4D97-AF65-F5344CB8AC3E}">
        <p14:creationId xmlns:p14="http://schemas.microsoft.com/office/powerpoint/2010/main" val="11342687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Do the red and the blue one at a time…</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77</a:t>
            </a:fld>
            <a:endParaRPr lang="en-US"/>
          </a:p>
        </p:txBody>
      </p:sp>
    </p:spTree>
    <p:extLst>
      <p:ext uri="{BB962C8B-B14F-4D97-AF65-F5344CB8AC3E}">
        <p14:creationId xmlns:p14="http://schemas.microsoft.com/office/powerpoint/2010/main" val="5601462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Split-belt</a:t>
            </a:r>
            <a:r>
              <a:rPr lang="en-US" baseline="0" dirty="0" smtClean="0"/>
              <a:t> treadmill adaptation study</a:t>
            </a:r>
          </a:p>
          <a:p>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81</a:t>
            </a:fld>
            <a:endParaRPr lang="en-US"/>
          </a:p>
        </p:txBody>
      </p:sp>
    </p:spTree>
    <p:extLst>
      <p:ext uri="{BB962C8B-B14F-4D97-AF65-F5344CB8AC3E}">
        <p14:creationId xmlns:p14="http://schemas.microsoft.com/office/powerpoint/2010/main" val="80469848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Force-pulse</a:t>
            </a:r>
            <a:r>
              <a:rPr lang="en-US" baseline="0" dirty="0" smtClean="0"/>
              <a:t> adaptation study. In which a force-pulse chosen from a discrete uniform distribution was chosen with a 20% probability.</a:t>
            </a:r>
            <a:endParaRPr lang="en-US" dirty="0"/>
          </a:p>
        </p:txBody>
      </p:sp>
      <p:sp>
        <p:nvSpPr>
          <p:cNvPr id="4" name="Slide Number Placeholder 3"/>
          <p:cNvSpPr>
            <a:spLocks noGrp="1"/>
          </p:cNvSpPr>
          <p:nvPr>
            <p:ph type="sldNum" sz="quarter" idx="10"/>
          </p:nvPr>
        </p:nvSpPr>
        <p:spPr/>
        <p:txBody>
          <a:bodyPr/>
          <a:lstStyle/>
          <a:p>
            <a:pPr>
              <a:defRPr/>
            </a:pPr>
            <a:fld id="{37FC56A9-71FA-49A8-A49B-73E0C4B6E024}" type="slidenum">
              <a:rPr lang="en-US" smtClean="0"/>
              <a:pPr>
                <a:defRPr/>
              </a:pPr>
              <a:t>83</a:t>
            </a:fld>
            <a:endParaRPr lang="en-US"/>
          </a:p>
        </p:txBody>
      </p:sp>
    </p:spTree>
    <p:extLst>
      <p:ext uri="{BB962C8B-B14F-4D97-AF65-F5344CB8AC3E}">
        <p14:creationId xmlns:p14="http://schemas.microsoft.com/office/powerpoint/2010/main" val="390894922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467065AD-6057-4A68-8822-7B61DF080C37}" type="slidenum">
              <a:rPr lang="en-US"/>
              <a:pPr eaLnBrk="1" hangingPunct="1"/>
              <a:t>96</a:t>
            </a:fld>
            <a:endParaRPr lang="en-US"/>
          </a:p>
        </p:txBody>
      </p:sp>
      <p:sp>
        <p:nvSpPr>
          <p:cNvPr id="44035" name="Rectangle 2"/>
          <p:cNvSpPr>
            <a:spLocks noGrp="1" noRot="1" noChangeAspect="1" noChangeArrowheads="1" noTextEdit="1"/>
          </p:cNvSpPr>
          <p:nvPr>
            <p:ph type="sldImg"/>
          </p:nvPr>
        </p:nvSpPr>
        <p:spPr>
          <a:ln/>
        </p:spPr>
      </p:sp>
      <p:sp>
        <p:nvSpPr>
          <p:cNvPr id="44036" name="Rectangle 3"/>
          <p:cNvSpPr>
            <a:spLocks noGrp="1" noChangeArrowheads="1"/>
          </p:cNvSpPr>
          <p:nvPr>
            <p:ph type="body" idx="1"/>
          </p:nvPr>
        </p:nvSpPr>
        <p:spPr>
          <a:noFill/>
        </p:spPr>
        <p:txBody>
          <a:bodyPr/>
          <a:lstStyle/>
          <a:p>
            <a:pPr eaLnBrk="1" hangingPunct="1"/>
            <a:endParaRPr lang="en-US"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a:spLocks noGrp="1" noChangeArrowheads="1"/>
          </p:cNvSpPr>
          <p:nvPr>
            <p:ph type="sldNum" sz="quarter" idx="5"/>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50C43F2A-9231-4495-B27C-6F3739E437D2}" type="slidenum">
              <a:rPr lang="en-US"/>
              <a:pPr eaLnBrk="1" hangingPunct="1"/>
              <a:t>97</a:t>
            </a:fld>
            <a:endParaRPr lang="en-US"/>
          </a:p>
        </p:txBody>
      </p:sp>
      <p:sp>
        <p:nvSpPr>
          <p:cNvPr id="45059" name="Rectangle 2"/>
          <p:cNvSpPr>
            <a:spLocks noGrp="1" noRot="1" noChangeAspect="1" noChangeArrowheads="1" noTextEdit="1"/>
          </p:cNvSpPr>
          <p:nvPr>
            <p:ph type="sldImg"/>
          </p:nvPr>
        </p:nvSpPr>
        <p:spPr>
          <a:ln/>
        </p:spPr>
      </p:sp>
      <p:sp>
        <p:nvSpPr>
          <p:cNvPr id="45060" name="Rectangle 3"/>
          <p:cNvSpPr>
            <a:spLocks noGrp="1" noChangeArrowheads="1"/>
          </p:cNvSpPr>
          <p:nvPr>
            <p:ph type="body" idx="1"/>
          </p:nvPr>
        </p:nvSpPr>
        <p:spPr>
          <a:noFill/>
        </p:spPr>
        <p:txBody>
          <a:bodyPr/>
          <a:lstStyle/>
          <a:p>
            <a:pPr eaLnBrk="1" hangingPunct="1"/>
            <a:endParaRPr 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3ED01459-41A6-4B11-99F2-C173CB002ED1}" type="slidenum">
              <a:rPr lang="en-US"/>
              <a:pPr eaLnBrk="1" hangingPunct="1"/>
              <a:t>98</a:t>
            </a:fld>
            <a:endParaRPr lang="en-US"/>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p:spPr>
        <p:txBody>
          <a:bodyPr/>
          <a:lstStyle/>
          <a:p>
            <a:pPr eaLnBrk="1" hangingPunct="1"/>
            <a:endParaRPr lang="en-US"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gi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gi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gi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4" name="Rectangle 3"/>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5" name="Rectangle 4"/>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6" name="Rounded Rectangle 5"/>
          <p:cNvSpPr/>
          <p:nvPr/>
        </p:nvSpPr>
        <p:spPr>
          <a:xfrm>
            <a:off x="381000" y="1295400"/>
            <a:ext cx="8229600" cy="2057400"/>
          </a:xfrm>
          <a:prstGeom prst="roundRect">
            <a:avLst/>
          </a:prstGeom>
          <a:solidFill>
            <a:srgbClr val="3333B2"/>
          </a:solidFill>
          <a:ln>
            <a:solidFill>
              <a:srgbClr val="3333B2"/>
            </a:solidFill>
          </a:ln>
          <a:effectLst>
            <a:outerShdw blurRad="1143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TextBox 6"/>
          <p:cNvSpPr txBox="1"/>
          <p:nvPr/>
        </p:nvSpPr>
        <p:spPr>
          <a:xfrm>
            <a:off x="1071563" y="6488113"/>
            <a:ext cx="3500437" cy="369887"/>
          </a:xfrm>
          <a:prstGeom prst="rect">
            <a:avLst/>
          </a:prstGeom>
          <a:noFill/>
        </p:spPr>
        <p:txBody>
          <a:bodyPr anchor="ctr"/>
          <a:lstStyle/>
          <a:p>
            <a:pPr algn="r" fontAlgn="auto">
              <a:spcBef>
                <a:spcPts val="0"/>
              </a:spcBef>
              <a:spcAft>
                <a:spcPts val="0"/>
              </a:spcAft>
              <a:defRPr/>
            </a:pPr>
            <a:r>
              <a:rPr lang="en-US" sz="1200" smtClean="0">
                <a:solidFill>
                  <a:schemeClr val="bg1"/>
                </a:solidFill>
                <a:latin typeface="+mn-lt"/>
                <a:cs typeface="+mn-cs"/>
              </a:rPr>
              <a:t>David J. Herzfeld (Johns Hopkins University)</a:t>
            </a:r>
            <a:endParaRPr lang="en-US" sz="1200">
              <a:solidFill>
                <a:schemeClr val="bg1"/>
              </a:solidFill>
              <a:latin typeface="+mn-lt"/>
              <a:cs typeface="+mn-cs"/>
            </a:endParaRPr>
          </a:p>
        </p:txBody>
      </p:sp>
      <p:sp>
        <p:nvSpPr>
          <p:cNvPr id="2" name="Title 1"/>
          <p:cNvSpPr>
            <a:spLocks noGrp="1"/>
          </p:cNvSpPr>
          <p:nvPr>
            <p:ph type="ctrTitle"/>
          </p:nvPr>
        </p:nvSpPr>
        <p:spPr>
          <a:xfrm>
            <a:off x="609600" y="1447800"/>
            <a:ext cx="7772400" cy="838200"/>
          </a:xfrm>
        </p:spPr>
        <p:txBody>
          <a:bodyPr/>
          <a:lstStyle>
            <a:lvl1pPr>
              <a:defRPr baseline="0">
                <a:solidFill>
                  <a:schemeClr val="bg1"/>
                </a:solidFill>
              </a:defRPr>
            </a:lvl1pPr>
          </a:lstStyle>
          <a:p>
            <a:r>
              <a:rPr lang="en-US" smtClean="0"/>
              <a:t>Click to edit Master title style</a:t>
            </a:r>
            <a:endParaRPr lang="en-US"/>
          </a:p>
        </p:txBody>
      </p:sp>
      <p:sp>
        <p:nvSpPr>
          <p:cNvPr id="3" name="Subtitle 2"/>
          <p:cNvSpPr>
            <a:spLocks noGrp="1"/>
          </p:cNvSpPr>
          <p:nvPr>
            <p:ph type="subTitle" idx="1"/>
          </p:nvPr>
        </p:nvSpPr>
        <p:spPr>
          <a:xfrm>
            <a:off x="1219200" y="2667000"/>
            <a:ext cx="6400800" cy="533400"/>
          </a:xfrm>
        </p:spPr>
        <p:txBody>
          <a:bodyPr/>
          <a:lstStyle>
            <a:lvl1pPr marL="0" indent="0" algn="ctr">
              <a:buNone/>
              <a:defRPr baseline="0">
                <a:solidFill>
                  <a:schemeClr val="bg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dirty="0"/>
          </a:p>
        </p:txBody>
      </p:sp>
      <p:sp>
        <p:nvSpPr>
          <p:cNvPr id="8" name="Date Placeholder 3"/>
          <p:cNvSpPr>
            <a:spLocks noGrp="1"/>
          </p:cNvSpPr>
          <p:nvPr>
            <p:ph type="dt" sz="half" idx="10"/>
          </p:nvPr>
        </p:nvSpPr>
        <p:spPr>
          <a:xfrm>
            <a:off x="0" y="6492875"/>
            <a:ext cx="1071563" cy="365125"/>
          </a:xfrm>
        </p:spPr>
        <p:txBody>
          <a:bodyPr/>
          <a:lstStyle>
            <a:lvl1pPr>
              <a:defRPr baseline="0" smtClean="0">
                <a:solidFill>
                  <a:schemeClr val="bg1"/>
                </a:solidFill>
              </a:defRPr>
            </a:lvl1pPr>
          </a:lstStyle>
          <a:p>
            <a:pPr>
              <a:defRPr/>
            </a:pPr>
            <a:fld id="{74E9ED9E-52CC-4696-AF03-40F6EE4992FC}" type="datetime1">
              <a:rPr lang="en-US" smtClean="0"/>
              <a:pPr>
                <a:defRPr/>
              </a:pPr>
              <a:t>9/30/2016</a:t>
            </a:fld>
            <a:endParaRPr lang="en-US"/>
          </a:p>
        </p:txBody>
      </p:sp>
      <p:sp>
        <p:nvSpPr>
          <p:cNvPr id="9" name="Footer Placeholder 4"/>
          <p:cNvSpPr>
            <a:spLocks noGrp="1"/>
          </p:cNvSpPr>
          <p:nvPr>
            <p:ph type="ftr" sz="quarter" idx="11"/>
          </p:nvPr>
        </p:nvSpPr>
        <p:spPr>
          <a:xfrm>
            <a:off x="4572000" y="6492875"/>
            <a:ext cx="3429000" cy="365125"/>
          </a:xfrm>
        </p:spPr>
        <p:txBody>
          <a:bodyPr/>
          <a:lstStyle>
            <a:lvl1pPr algn="l">
              <a:defRPr sz="1200" baseline="0" smtClean="0">
                <a:solidFill>
                  <a:schemeClr val="bg1"/>
                </a:solidFill>
              </a:defRPr>
            </a:lvl1pPr>
          </a:lstStyle>
          <a:p>
            <a:pPr>
              <a:defRPr/>
            </a:pPr>
            <a:r>
              <a:rPr lang="en-US" dirty="0" smtClean="0"/>
              <a:t>Tutorial: motor learning</a:t>
            </a:r>
            <a:endParaRPr lang="en-US" dirty="0"/>
          </a:p>
        </p:txBody>
      </p:sp>
      <p:sp>
        <p:nvSpPr>
          <p:cNvPr id="10" name="Slide Number Placeholder 5"/>
          <p:cNvSpPr>
            <a:spLocks noGrp="1"/>
          </p:cNvSpPr>
          <p:nvPr>
            <p:ph type="sldNum" sz="quarter" idx="12"/>
          </p:nvPr>
        </p:nvSpPr>
        <p:spPr>
          <a:xfrm>
            <a:off x="8001000" y="6492875"/>
            <a:ext cx="1143000" cy="365125"/>
          </a:xfrm>
        </p:spPr>
        <p:txBody>
          <a:bodyPr/>
          <a:lstStyle>
            <a:lvl1pPr>
              <a:defRPr baseline="0" smtClean="0">
                <a:solidFill>
                  <a:schemeClr val="bg1"/>
                </a:solidFill>
              </a:defRPr>
            </a:lvl1pPr>
          </a:lstStyle>
          <a:p>
            <a:pPr>
              <a:defRPr/>
            </a:pPr>
            <a:fld id="{C06CB4F1-E69D-4458-B775-B121381A0F56}"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Rectangle 3"/>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5" name="Rectangle 4"/>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6" name="Rectangle 5"/>
          <p:cNvSpPr/>
          <p:nvPr/>
        </p:nvSpPr>
        <p:spPr>
          <a:xfrm>
            <a:off x="0" y="0"/>
            <a:ext cx="9144000" cy="762000"/>
          </a:xfrm>
          <a:prstGeom prst="rect">
            <a:avLst/>
          </a:prstGeom>
          <a:gradFill flip="none" rotWithShape="1">
            <a:gsLst>
              <a:gs pos="0">
                <a:schemeClr val="tx1"/>
              </a:gs>
              <a:gs pos="100000">
                <a:srgbClr val="3333B2"/>
              </a:gs>
            </a:gsLst>
            <a:lin ang="10800000" scaled="1"/>
            <a:tileRect/>
          </a:gradFill>
          <a:ln>
            <a:noFill/>
          </a:ln>
          <a:effectLst>
            <a:outerShdw blurRad="50800" dist="88900" dir="54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TextBox 6"/>
          <p:cNvSpPr txBox="1"/>
          <p:nvPr/>
        </p:nvSpPr>
        <p:spPr>
          <a:xfrm>
            <a:off x="1071563" y="6488113"/>
            <a:ext cx="3500437" cy="369887"/>
          </a:xfrm>
          <a:prstGeom prst="rect">
            <a:avLst/>
          </a:prstGeom>
          <a:noFill/>
        </p:spPr>
        <p:txBody>
          <a:bodyPr anchor="ctr"/>
          <a:lstStyle/>
          <a:p>
            <a:pPr algn="r" fontAlgn="auto">
              <a:spcBef>
                <a:spcPts val="0"/>
              </a:spcBef>
              <a:spcAft>
                <a:spcPts val="0"/>
              </a:spcAft>
              <a:defRPr/>
            </a:pPr>
            <a:r>
              <a:rPr lang="en-US" sz="1200" kern="1200" smtClean="0">
                <a:solidFill>
                  <a:schemeClr val="bg1"/>
                </a:solidFill>
                <a:latin typeface="+mn-lt"/>
                <a:ea typeface="+mn-ea"/>
                <a:cs typeface="Arial" charset="0"/>
              </a:rPr>
              <a:t>David J. Herzfeld (Johns Hopkins University)</a:t>
            </a:r>
            <a:endParaRPr lang="en-US" sz="1200" kern="1200">
              <a:solidFill>
                <a:schemeClr val="bg1"/>
              </a:solidFill>
              <a:latin typeface="+mn-lt"/>
              <a:ea typeface="+mn-ea"/>
              <a:cs typeface="Arial" charset="0"/>
            </a:endParaRPr>
          </a:p>
        </p:txBody>
      </p:sp>
      <p:sp>
        <p:nvSpPr>
          <p:cNvPr id="3" name="Content Placeholder 2"/>
          <p:cNvSpPr>
            <a:spLocks noGrp="1"/>
          </p:cNvSpPr>
          <p:nvPr>
            <p:ph idx="1"/>
          </p:nvPr>
        </p:nvSpPr>
        <p:spPr>
          <a:xfrm>
            <a:off x="304800" y="1066800"/>
            <a:ext cx="8382000" cy="5059363"/>
          </a:xfrm>
        </p:spPr>
        <p:txBody>
          <a:bodyPr/>
          <a:lstStyle>
            <a:lvl1pPr>
              <a:buSzPct val="60000"/>
              <a:buFontTx/>
              <a:buBlip>
                <a:blip r:embed="rId2"/>
              </a:buBlip>
              <a:defRPr/>
            </a:lvl1pPr>
            <a:lvl2pPr>
              <a:buSzPct val="60000"/>
              <a:buFontTx/>
              <a:buBlip>
                <a:blip r:embed="rId3"/>
              </a:buBlip>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0" y="0"/>
            <a:ext cx="8915400" cy="762000"/>
          </a:xfrm>
        </p:spPr>
        <p:txBody>
          <a:bodyPr/>
          <a:lstStyle>
            <a:lvl1pPr marL="182880" algn="l">
              <a:defRPr baseline="0">
                <a:solidFill>
                  <a:schemeClr val="bg1"/>
                </a:solidFill>
              </a:defRPr>
            </a:lvl1pPr>
          </a:lstStyle>
          <a:p>
            <a:r>
              <a:rPr lang="en-US" smtClean="0"/>
              <a:t>Click to edit Master title style</a:t>
            </a:r>
            <a:endParaRPr lang="en-US" dirty="0"/>
          </a:p>
        </p:txBody>
      </p:sp>
      <p:sp>
        <p:nvSpPr>
          <p:cNvPr id="8" name="Date Placeholder 3"/>
          <p:cNvSpPr>
            <a:spLocks noGrp="1"/>
          </p:cNvSpPr>
          <p:nvPr>
            <p:ph type="dt" sz="half" idx="10"/>
          </p:nvPr>
        </p:nvSpPr>
        <p:spPr>
          <a:xfrm>
            <a:off x="0" y="6492875"/>
            <a:ext cx="1071563" cy="365125"/>
          </a:xfrm>
        </p:spPr>
        <p:txBody>
          <a:bodyPr/>
          <a:lstStyle>
            <a:lvl1pPr>
              <a:defRPr baseline="0" smtClean="0">
                <a:solidFill>
                  <a:schemeClr val="bg1"/>
                </a:solidFill>
              </a:defRPr>
            </a:lvl1pPr>
          </a:lstStyle>
          <a:p>
            <a:pPr>
              <a:defRPr/>
            </a:pPr>
            <a:fld id="{D2745595-C4BC-4775-98B2-95DF929FBD1A}" type="datetime1">
              <a:rPr lang="en-US" smtClean="0"/>
              <a:pPr>
                <a:defRPr/>
              </a:pPr>
              <a:t>9/30/2016</a:t>
            </a:fld>
            <a:endParaRPr lang="en-US"/>
          </a:p>
        </p:txBody>
      </p:sp>
      <p:sp>
        <p:nvSpPr>
          <p:cNvPr id="10" name="Slide Number Placeholder 5"/>
          <p:cNvSpPr>
            <a:spLocks noGrp="1"/>
          </p:cNvSpPr>
          <p:nvPr>
            <p:ph type="sldNum" sz="quarter" idx="12"/>
          </p:nvPr>
        </p:nvSpPr>
        <p:spPr>
          <a:xfrm>
            <a:off x="8077200" y="6492875"/>
            <a:ext cx="1066800" cy="365125"/>
          </a:xfrm>
        </p:spPr>
        <p:txBody>
          <a:bodyPr/>
          <a:lstStyle>
            <a:lvl1pPr>
              <a:defRPr baseline="0" smtClean="0">
                <a:solidFill>
                  <a:schemeClr val="bg1"/>
                </a:solidFill>
              </a:defRPr>
            </a:lvl1pPr>
          </a:lstStyle>
          <a:p>
            <a:pPr>
              <a:defRPr/>
            </a:pPr>
            <a:fld id="{5BC7FEBF-A170-470C-A369-F0D066FB58E5}" type="slidenum">
              <a:rPr lang="en-US"/>
              <a:pPr>
                <a:defRPr/>
              </a:pPr>
              <a:t>‹#›</a:t>
            </a:fld>
            <a:endParaRPr lang="en-US"/>
          </a:p>
        </p:txBody>
      </p:sp>
      <p:sp>
        <p:nvSpPr>
          <p:cNvPr id="13" name="Footer Placeholder 4"/>
          <p:cNvSpPr>
            <a:spLocks noGrp="1"/>
          </p:cNvSpPr>
          <p:nvPr>
            <p:ph type="ftr" sz="quarter" idx="11"/>
          </p:nvPr>
        </p:nvSpPr>
        <p:spPr>
          <a:xfrm>
            <a:off x="4572000" y="6492875"/>
            <a:ext cx="3429000" cy="365125"/>
          </a:xfrm>
        </p:spPr>
        <p:txBody>
          <a:bodyPr/>
          <a:lstStyle>
            <a:lvl1pPr algn="l">
              <a:defRPr sz="1200" baseline="0" smtClean="0">
                <a:solidFill>
                  <a:schemeClr val="bg1"/>
                </a:solidFill>
              </a:defRPr>
            </a:lvl1pPr>
          </a:lstStyle>
          <a:p>
            <a:pPr>
              <a:defRPr/>
            </a:pPr>
            <a:r>
              <a:rPr lang="en-US" dirty="0" smtClean="0"/>
              <a:t>Tutorial: motor learning</a:t>
            </a:r>
            <a:endParaRPr lang="en-US" dirty="0"/>
          </a:p>
        </p:txBody>
      </p:sp>
    </p:spTree>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48C0D99E-F6AA-4AF3-B489-0DEADF112AF6}" type="datetime1">
              <a:rPr lang="en-US" smtClean="0"/>
              <a:pPr>
                <a:defRPr/>
              </a:pPr>
              <a:t>9/30/2016</a:t>
            </a:fld>
            <a:endParaRPr lang="en-US"/>
          </a:p>
        </p:txBody>
      </p:sp>
      <p:sp>
        <p:nvSpPr>
          <p:cNvPr id="5" name="Footer Placeholder 4"/>
          <p:cNvSpPr>
            <a:spLocks noGrp="1"/>
          </p:cNvSpPr>
          <p:nvPr>
            <p:ph type="ftr" sz="quarter" idx="11"/>
          </p:nvPr>
        </p:nvSpPr>
        <p:spPr/>
        <p:txBody>
          <a:bodyPr/>
          <a:lstStyle>
            <a:lvl1pPr>
              <a:defRPr/>
            </a:lvl1pPr>
          </a:lstStyle>
          <a:p>
            <a:pPr>
              <a:defRPr/>
            </a:pPr>
            <a:r>
              <a:rPr lang="en-US" dirty="0" smtClean="0"/>
              <a:t>Tutorial: motor learning</a:t>
            </a:r>
            <a:endParaRPr lang="en-US" dirty="0"/>
          </a:p>
        </p:txBody>
      </p:sp>
      <p:sp>
        <p:nvSpPr>
          <p:cNvPr id="6" name="Slide Number Placeholder 5"/>
          <p:cNvSpPr>
            <a:spLocks noGrp="1"/>
          </p:cNvSpPr>
          <p:nvPr>
            <p:ph type="sldNum" sz="quarter" idx="12"/>
          </p:nvPr>
        </p:nvSpPr>
        <p:spPr/>
        <p:txBody>
          <a:bodyPr/>
          <a:lstStyle>
            <a:lvl1pPr>
              <a:defRPr/>
            </a:lvl1pPr>
          </a:lstStyle>
          <a:p>
            <a:pPr>
              <a:defRPr/>
            </a:pPr>
            <a:fld id="{69F2F621-4695-46C1-8607-7F4A48817B19}"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5" name="Rectangle 4"/>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6" name="Rectangle 5"/>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7" name="Rectangle 6"/>
          <p:cNvSpPr/>
          <p:nvPr/>
        </p:nvSpPr>
        <p:spPr>
          <a:xfrm>
            <a:off x="0" y="0"/>
            <a:ext cx="9144000" cy="762000"/>
          </a:xfrm>
          <a:prstGeom prst="rect">
            <a:avLst/>
          </a:prstGeom>
          <a:gradFill flip="none" rotWithShape="1">
            <a:gsLst>
              <a:gs pos="0">
                <a:schemeClr val="tx1"/>
              </a:gs>
              <a:gs pos="100000">
                <a:srgbClr val="3333B2"/>
              </a:gs>
            </a:gsLst>
            <a:lin ang="10800000" scaled="1"/>
            <a:tileRect/>
          </a:gradFill>
          <a:ln>
            <a:noFill/>
          </a:ln>
          <a:effectLst>
            <a:outerShdw blurRad="50800" dist="88900" dir="54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TextBox 7"/>
          <p:cNvSpPr txBox="1"/>
          <p:nvPr/>
        </p:nvSpPr>
        <p:spPr>
          <a:xfrm>
            <a:off x="1071563" y="6488113"/>
            <a:ext cx="3500437" cy="369887"/>
          </a:xfrm>
          <a:prstGeom prst="rect">
            <a:avLst/>
          </a:prstGeom>
          <a:noFill/>
        </p:spPr>
        <p:txBody>
          <a:bodyPr anchor="ctr"/>
          <a:lstStyle/>
          <a:p>
            <a:pPr algn="r" fontAlgn="auto">
              <a:spcBef>
                <a:spcPts val="0"/>
              </a:spcBef>
              <a:spcAft>
                <a:spcPts val="0"/>
              </a:spcAft>
              <a:defRPr/>
            </a:pPr>
            <a:r>
              <a:rPr lang="en-US" sz="1200" kern="1200" smtClean="0">
                <a:solidFill>
                  <a:schemeClr val="bg1"/>
                </a:solidFill>
                <a:latin typeface="+mn-lt"/>
                <a:ea typeface="+mn-ea"/>
                <a:cs typeface="Arial" charset="0"/>
              </a:rPr>
              <a:t>David J. Herzfeld (Johns Hopkins University)</a:t>
            </a:r>
            <a:endParaRPr lang="en-US" sz="1200" kern="1200">
              <a:solidFill>
                <a:schemeClr val="bg1"/>
              </a:solidFill>
              <a:latin typeface="+mn-lt"/>
              <a:ea typeface="+mn-ea"/>
              <a:cs typeface="Arial" charset="0"/>
            </a:endParaRPr>
          </a:p>
        </p:txBody>
      </p:sp>
      <p:sp>
        <p:nvSpPr>
          <p:cNvPr id="3" name="Content Placeholder 2"/>
          <p:cNvSpPr>
            <a:spLocks noGrp="1"/>
          </p:cNvSpPr>
          <p:nvPr>
            <p:ph sz="half" idx="1"/>
          </p:nvPr>
        </p:nvSpPr>
        <p:spPr>
          <a:xfrm>
            <a:off x="228600" y="1066800"/>
            <a:ext cx="4267200" cy="5059363"/>
          </a:xfrm>
        </p:spPr>
        <p:txBody>
          <a:bodyPr/>
          <a:lstStyle>
            <a:lvl1pPr>
              <a:buSzPct val="60000"/>
              <a:buFontTx/>
              <a:buBlip>
                <a:blip r:embed="rId2"/>
              </a:buBlip>
              <a:defRPr sz="2800"/>
            </a:lvl1pPr>
            <a:lvl2pPr>
              <a:buSzPct val="60000"/>
              <a:buFontTx/>
              <a:buBlip>
                <a:blip r:embed="rId2"/>
              </a:buBlip>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48200" y="1066800"/>
            <a:ext cx="4267200" cy="5059363"/>
          </a:xfrm>
        </p:spPr>
        <p:txBody>
          <a:bodyPr/>
          <a:lstStyle>
            <a:lvl1pPr>
              <a:buSzPct val="60000"/>
              <a:buFontTx/>
              <a:buBlip>
                <a:blip r:embed="rId2"/>
              </a:buBlip>
              <a:defRPr sz="2800"/>
            </a:lvl1pPr>
            <a:lvl2pPr>
              <a:buSzPct val="60000"/>
              <a:buFontTx/>
              <a:buBlip>
                <a:blip r:embed="rId2"/>
              </a:buBlip>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Title 1"/>
          <p:cNvSpPr>
            <a:spLocks noGrp="1"/>
          </p:cNvSpPr>
          <p:nvPr>
            <p:ph type="title"/>
          </p:nvPr>
        </p:nvSpPr>
        <p:spPr>
          <a:xfrm>
            <a:off x="0" y="0"/>
            <a:ext cx="8839200" cy="762000"/>
          </a:xfrm>
        </p:spPr>
        <p:txBody>
          <a:bodyPr/>
          <a:lstStyle>
            <a:lvl1pPr marL="182880" algn="l">
              <a:defRPr baseline="0">
                <a:solidFill>
                  <a:schemeClr val="bg1"/>
                </a:solidFill>
              </a:defRPr>
            </a:lvl1pPr>
          </a:lstStyle>
          <a:p>
            <a:r>
              <a:rPr lang="en-US" smtClean="0"/>
              <a:t>Click to edit Master title style</a:t>
            </a:r>
            <a:endParaRPr lang="en-US"/>
          </a:p>
        </p:txBody>
      </p:sp>
      <p:sp>
        <p:nvSpPr>
          <p:cNvPr id="9" name="Date Placeholder 4"/>
          <p:cNvSpPr>
            <a:spLocks noGrp="1"/>
          </p:cNvSpPr>
          <p:nvPr>
            <p:ph type="dt" sz="half" idx="10"/>
          </p:nvPr>
        </p:nvSpPr>
        <p:spPr>
          <a:xfrm>
            <a:off x="0" y="6492875"/>
            <a:ext cx="1066800" cy="365125"/>
          </a:xfrm>
        </p:spPr>
        <p:txBody>
          <a:bodyPr/>
          <a:lstStyle>
            <a:lvl1pPr>
              <a:defRPr baseline="0" smtClean="0">
                <a:solidFill>
                  <a:schemeClr val="bg1"/>
                </a:solidFill>
              </a:defRPr>
            </a:lvl1pPr>
          </a:lstStyle>
          <a:p>
            <a:pPr>
              <a:defRPr/>
            </a:pPr>
            <a:fld id="{FD25BEC4-3AA4-4FC8-AE31-E8403BEA057C}" type="datetime1">
              <a:rPr lang="en-US" smtClean="0"/>
              <a:pPr>
                <a:defRPr/>
              </a:pPr>
              <a:t>9/30/2016</a:t>
            </a:fld>
            <a:endParaRPr lang="en-US"/>
          </a:p>
        </p:txBody>
      </p:sp>
      <p:sp>
        <p:nvSpPr>
          <p:cNvPr id="11" name="Slide Number Placeholder 6"/>
          <p:cNvSpPr>
            <a:spLocks noGrp="1"/>
          </p:cNvSpPr>
          <p:nvPr>
            <p:ph type="sldNum" sz="quarter" idx="12"/>
          </p:nvPr>
        </p:nvSpPr>
        <p:spPr>
          <a:xfrm>
            <a:off x="8077200" y="6492875"/>
            <a:ext cx="1066800" cy="365125"/>
          </a:xfrm>
        </p:spPr>
        <p:txBody>
          <a:bodyPr/>
          <a:lstStyle>
            <a:lvl1pPr>
              <a:defRPr baseline="0" smtClean="0">
                <a:solidFill>
                  <a:schemeClr val="bg1"/>
                </a:solidFill>
              </a:defRPr>
            </a:lvl1pPr>
          </a:lstStyle>
          <a:p>
            <a:pPr>
              <a:defRPr/>
            </a:pPr>
            <a:fld id="{CA58546F-1E4E-426D-9940-5EB4B4A7467C}" type="slidenum">
              <a:rPr lang="en-US"/>
              <a:pPr>
                <a:defRPr/>
              </a:pPr>
              <a:t>‹#›</a:t>
            </a:fld>
            <a:endParaRPr lang="en-US"/>
          </a:p>
        </p:txBody>
      </p:sp>
      <p:sp>
        <p:nvSpPr>
          <p:cNvPr id="12" name="Footer Placeholder 4"/>
          <p:cNvSpPr>
            <a:spLocks noGrp="1"/>
          </p:cNvSpPr>
          <p:nvPr>
            <p:ph type="ftr" sz="quarter" idx="11"/>
          </p:nvPr>
        </p:nvSpPr>
        <p:spPr>
          <a:xfrm>
            <a:off x="4572000" y="6492875"/>
            <a:ext cx="3429000" cy="365125"/>
          </a:xfrm>
        </p:spPr>
        <p:txBody>
          <a:bodyPr/>
          <a:lstStyle>
            <a:lvl1pPr algn="l">
              <a:defRPr sz="1200" baseline="0" smtClean="0">
                <a:solidFill>
                  <a:schemeClr val="bg1"/>
                </a:solidFill>
              </a:defRPr>
            </a:lvl1pPr>
          </a:lstStyle>
          <a:p>
            <a:pPr>
              <a:defRPr/>
            </a:pPr>
            <a:r>
              <a:rPr lang="en-US" dirty="0" smtClean="0"/>
              <a:t>Tutorial: motor learning</a:t>
            </a:r>
            <a:endParaRPr lang="en-US" dirty="0"/>
          </a:p>
        </p:txBody>
      </p:sp>
    </p:spTree>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7" name="Rectangle 6"/>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8" name="Rectangle 7"/>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9" name="Rectangle 8"/>
          <p:cNvSpPr/>
          <p:nvPr/>
        </p:nvSpPr>
        <p:spPr>
          <a:xfrm>
            <a:off x="0" y="0"/>
            <a:ext cx="9144000" cy="762000"/>
          </a:xfrm>
          <a:prstGeom prst="rect">
            <a:avLst/>
          </a:prstGeom>
          <a:gradFill flip="none" rotWithShape="1">
            <a:gsLst>
              <a:gs pos="0">
                <a:schemeClr val="tx1"/>
              </a:gs>
              <a:gs pos="100000">
                <a:srgbClr val="3333B2"/>
              </a:gs>
            </a:gsLst>
            <a:lin ang="10800000" scaled="1"/>
            <a:tileRect/>
          </a:gradFill>
          <a:ln>
            <a:noFill/>
          </a:ln>
          <a:effectLst>
            <a:outerShdw blurRad="50800" dist="88900" dir="54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 name="TextBox 9"/>
          <p:cNvSpPr txBox="1"/>
          <p:nvPr/>
        </p:nvSpPr>
        <p:spPr>
          <a:xfrm>
            <a:off x="1071563" y="6488113"/>
            <a:ext cx="3500437" cy="369887"/>
          </a:xfrm>
          <a:prstGeom prst="rect">
            <a:avLst/>
          </a:prstGeom>
          <a:noFill/>
        </p:spPr>
        <p:txBody>
          <a:bodyPr anchor="ctr"/>
          <a:lstStyle/>
          <a:p>
            <a:pPr algn="r" fontAlgn="auto">
              <a:spcBef>
                <a:spcPts val="0"/>
              </a:spcBef>
              <a:spcAft>
                <a:spcPts val="0"/>
              </a:spcAft>
              <a:defRPr/>
            </a:pPr>
            <a:r>
              <a:rPr lang="en-US" sz="1200" kern="1200" smtClean="0">
                <a:solidFill>
                  <a:schemeClr val="bg1"/>
                </a:solidFill>
                <a:latin typeface="+mn-lt"/>
                <a:ea typeface="+mn-ea"/>
                <a:cs typeface="Arial" charset="0"/>
              </a:rPr>
              <a:t>David J. Herzfeld (Johns Hopkins University)</a:t>
            </a:r>
            <a:endParaRPr lang="en-US" sz="1200" kern="1200">
              <a:solidFill>
                <a:schemeClr val="bg1"/>
              </a:solidFill>
              <a:latin typeface="+mn-lt"/>
              <a:ea typeface="+mn-ea"/>
              <a:cs typeface="Arial" charset="0"/>
            </a:endParaRPr>
          </a:p>
        </p:txBody>
      </p:sp>
      <p:sp>
        <p:nvSpPr>
          <p:cNvPr id="3" name="Text Placeholder 2"/>
          <p:cNvSpPr>
            <a:spLocks noGrp="1"/>
          </p:cNvSpPr>
          <p:nvPr>
            <p:ph type="body" idx="1"/>
          </p:nvPr>
        </p:nvSpPr>
        <p:spPr>
          <a:xfrm>
            <a:off x="457200" y="990600"/>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1676400"/>
            <a:ext cx="4040188" cy="4449763"/>
          </a:xfrm>
        </p:spPr>
        <p:txBody>
          <a:bodyPr/>
          <a:lstStyle>
            <a:lvl1pPr>
              <a:buSzPct val="60000"/>
              <a:buFontTx/>
              <a:buBlip>
                <a:blip r:embed="rId2"/>
              </a:buBlip>
              <a:defRPr sz="2400"/>
            </a:lvl1pPr>
            <a:lvl2pPr>
              <a:buSzPct val="60000"/>
              <a:buFontTx/>
              <a:buBlip>
                <a:blip r:embed="rId2"/>
              </a:buBlip>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45025" y="990600"/>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1676400"/>
            <a:ext cx="4041775" cy="4449763"/>
          </a:xfrm>
        </p:spPr>
        <p:txBody>
          <a:bodyPr/>
          <a:lstStyle>
            <a:lvl1pPr>
              <a:buSzPct val="60000"/>
              <a:buFontTx/>
              <a:buBlip>
                <a:blip r:embed="rId2"/>
              </a:buBlip>
              <a:defRPr sz="2400"/>
            </a:lvl1pPr>
            <a:lvl2pPr>
              <a:buSzPct val="60000"/>
              <a:buFontTx/>
              <a:buBlip>
                <a:blip r:embed="rId2"/>
              </a:buBlip>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Title 1"/>
          <p:cNvSpPr>
            <a:spLocks noGrp="1"/>
          </p:cNvSpPr>
          <p:nvPr>
            <p:ph type="title"/>
          </p:nvPr>
        </p:nvSpPr>
        <p:spPr>
          <a:xfrm>
            <a:off x="0" y="0"/>
            <a:ext cx="8839200" cy="762000"/>
          </a:xfrm>
        </p:spPr>
        <p:txBody>
          <a:bodyPr/>
          <a:lstStyle>
            <a:lvl1pPr marL="182880" algn="l">
              <a:defRPr baseline="0">
                <a:solidFill>
                  <a:schemeClr val="bg1"/>
                </a:solidFill>
              </a:defRPr>
            </a:lvl1pPr>
          </a:lstStyle>
          <a:p>
            <a:r>
              <a:rPr lang="en-US" smtClean="0"/>
              <a:t>Click to edit Master title style</a:t>
            </a:r>
            <a:endParaRPr lang="en-US"/>
          </a:p>
        </p:txBody>
      </p:sp>
      <p:sp>
        <p:nvSpPr>
          <p:cNvPr id="11" name="Date Placeholder 6"/>
          <p:cNvSpPr>
            <a:spLocks noGrp="1"/>
          </p:cNvSpPr>
          <p:nvPr>
            <p:ph type="dt" sz="half" idx="10"/>
          </p:nvPr>
        </p:nvSpPr>
        <p:spPr>
          <a:xfrm>
            <a:off x="0" y="6492875"/>
            <a:ext cx="1066800" cy="365125"/>
          </a:xfrm>
        </p:spPr>
        <p:txBody>
          <a:bodyPr/>
          <a:lstStyle>
            <a:lvl1pPr>
              <a:defRPr baseline="0" smtClean="0">
                <a:solidFill>
                  <a:schemeClr val="bg1"/>
                </a:solidFill>
              </a:defRPr>
            </a:lvl1pPr>
          </a:lstStyle>
          <a:p>
            <a:pPr>
              <a:defRPr/>
            </a:pPr>
            <a:fld id="{264DBEEC-2D14-4608-AAFE-2A7CD69B307C}" type="datetime1">
              <a:rPr lang="en-US" smtClean="0"/>
              <a:pPr>
                <a:defRPr/>
              </a:pPr>
              <a:t>9/30/2016</a:t>
            </a:fld>
            <a:endParaRPr lang="en-US"/>
          </a:p>
        </p:txBody>
      </p:sp>
      <p:sp>
        <p:nvSpPr>
          <p:cNvPr id="12" name="Footer Placeholder 7"/>
          <p:cNvSpPr>
            <a:spLocks noGrp="1"/>
          </p:cNvSpPr>
          <p:nvPr>
            <p:ph type="ftr" sz="quarter" idx="11"/>
          </p:nvPr>
        </p:nvSpPr>
        <p:spPr>
          <a:xfrm>
            <a:off x="4572000" y="6492875"/>
            <a:ext cx="3505200" cy="365125"/>
          </a:xfrm>
        </p:spPr>
        <p:txBody>
          <a:bodyPr/>
          <a:lstStyle>
            <a:lvl1pPr algn="l">
              <a:defRPr baseline="0" smtClean="0">
                <a:solidFill>
                  <a:schemeClr val="bg1"/>
                </a:solidFill>
              </a:defRPr>
            </a:lvl1pPr>
          </a:lstStyle>
          <a:p>
            <a:pPr>
              <a:defRPr/>
            </a:pPr>
            <a:r>
              <a:rPr lang="en-US" dirty="0" smtClean="0"/>
              <a:t>The role of error-sensitivity in motor adaptation</a:t>
            </a:r>
            <a:endParaRPr lang="en-US" dirty="0"/>
          </a:p>
        </p:txBody>
      </p:sp>
      <p:sp>
        <p:nvSpPr>
          <p:cNvPr id="13" name="Slide Number Placeholder 8"/>
          <p:cNvSpPr>
            <a:spLocks noGrp="1"/>
          </p:cNvSpPr>
          <p:nvPr>
            <p:ph type="sldNum" sz="quarter" idx="12"/>
          </p:nvPr>
        </p:nvSpPr>
        <p:spPr>
          <a:xfrm>
            <a:off x="8077200" y="6492875"/>
            <a:ext cx="1066800" cy="365125"/>
          </a:xfrm>
        </p:spPr>
        <p:txBody>
          <a:bodyPr/>
          <a:lstStyle>
            <a:lvl1pPr>
              <a:defRPr baseline="0" smtClean="0">
                <a:solidFill>
                  <a:schemeClr val="bg1"/>
                </a:solidFill>
              </a:defRPr>
            </a:lvl1pPr>
          </a:lstStyle>
          <a:p>
            <a:pPr>
              <a:defRPr/>
            </a:pPr>
            <a:fld id="{4F25B14B-C98E-4C14-96E7-18DD3A29C179}"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Rectangle 3"/>
          <p:cNvSpPr/>
          <p:nvPr/>
        </p:nvSpPr>
        <p:spPr>
          <a:xfrm>
            <a:off x="0" y="0"/>
            <a:ext cx="9144000" cy="762000"/>
          </a:xfrm>
          <a:prstGeom prst="rect">
            <a:avLst/>
          </a:prstGeom>
          <a:gradFill flip="none" rotWithShape="1">
            <a:gsLst>
              <a:gs pos="0">
                <a:schemeClr val="tx1"/>
              </a:gs>
              <a:gs pos="100000">
                <a:srgbClr val="3333B2"/>
              </a:gs>
            </a:gsLst>
            <a:lin ang="10800000" scaled="1"/>
            <a:tileRect/>
          </a:gradFill>
          <a:ln>
            <a:noFill/>
          </a:ln>
          <a:effectLst>
            <a:outerShdw blurRad="50800" dist="88900" dir="54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6" name="Rectangle 5"/>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2" name="Title 1"/>
          <p:cNvSpPr>
            <a:spLocks noGrp="1"/>
          </p:cNvSpPr>
          <p:nvPr>
            <p:ph type="title"/>
          </p:nvPr>
        </p:nvSpPr>
        <p:spPr>
          <a:xfrm>
            <a:off x="0" y="0"/>
            <a:ext cx="8915400" cy="762000"/>
          </a:xfrm>
        </p:spPr>
        <p:txBody>
          <a:bodyPr/>
          <a:lstStyle>
            <a:lvl1pPr marL="182880" algn="l">
              <a:defRPr baseline="0">
                <a:solidFill>
                  <a:schemeClr val="bg1"/>
                </a:solidFill>
              </a:defRPr>
            </a:lvl1pPr>
          </a:lstStyle>
          <a:p>
            <a:r>
              <a:rPr lang="en-US" smtClean="0"/>
              <a:t>Click to edit Master title style</a:t>
            </a:r>
            <a:endParaRPr lang="en-US"/>
          </a:p>
        </p:txBody>
      </p:sp>
      <p:sp>
        <p:nvSpPr>
          <p:cNvPr id="12" name="Text Placeholder 10"/>
          <p:cNvSpPr>
            <a:spLocks noGrp="1"/>
          </p:cNvSpPr>
          <p:nvPr>
            <p:ph type="body" sz="quarter" idx="13" hasCustomPrompt="1"/>
          </p:nvPr>
        </p:nvSpPr>
        <p:spPr>
          <a:xfrm>
            <a:off x="1066800" y="6477000"/>
            <a:ext cx="3505200" cy="381000"/>
          </a:xfrm>
        </p:spPr>
        <p:txBody>
          <a:bodyPr anchor="ctr">
            <a:normAutofit/>
          </a:bodyPr>
          <a:lstStyle>
            <a:lvl1pPr algn="r" fontAlgn="auto">
              <a:spcBef>
                <a:spcPts val="0"/>
              </a:spcBef>
              <a:spcAft>
                <a:spcPts val="0"/>
              </a:spcAft>
              <a:buNone/>
              <a:defRPr lang="en-US" sz="1200" kern="1200" baseline="0">
                <a:solidFill>
                  <a:schemeClr val="bg1"/>
                </a:solidFill>
                <a:latin typeface="+mn-lt"/>
                <a:ea typeface="+mn-ea"/>
                <a:cs typeface="+mn-cs"/>
              </a:defRPr>
            </a:lvl1pPr>
            <a:lvl2pPr>
              <a:defRPr baseline="0">
                <a:solidFill>
                  <a:schemeClr val="bg1"/>
                </a:solidFill>
              </a:defRPr>
            </a:lvl2pPr>
            <a:lvl3pPr>
              <a:defRPr baseline="0">
                <a:solidFill>
                  <a:schemeClr val="bg1"/>
                </a:solidFill>
              </a:defRPr>
            </a:lvl3pPr>
            <a:lvl4pPr>
              <a:defRPr baseline="0">
                <a:solidFill>
                  <a:schemeClr val="bg1"/>
                </a:solidFill>
              </a:defRPr>
            </a:lvl4pPr>
            <a:lvl5pPr>
              <a:defRPr baseline="0">
                <a:solidFill>
                  <a:schemeClr val="bg1"/>
                </a:solidFill>
              </a:defRPr>
            </a:lvl5pPr>
          </a:lstStyle>
          <a:p>
            <a:pPr algn="r" fontAlgn="auto">
              <a:spcBef>
                <a:spcPts val="0"/>
              </a:spcBef>
              <a:spcAft>
                <a:spcPts val="0"/>
              </a:spcAft>
              <a:defRPr/>
            </a:pPr>
            <a:r>
              <a:rPr lang="en-US" sz="1200" dirty="0" smtClean="0">
                <a:solidFill>
                  <a:schemeClr val="bg1"/>
                </a:solidFill>
                <a:latin typeface="+mn-lt"/>
                <a:cs typeface="+mn-cs"/>
              </a:rPr>
              <a:t>David J. Herzfeld (Johns Hopkins University)</a:t>
            </a:r>
            <a:endParaRPr lang="en-US" sz="1200" dirty="0">
              <a:solidFill>
                <a:schemeClr val="bg1"/>
              </a:solidFill>
              <a:latin typeface="+mn-lt"/>
              <a:cs typeface="+mn-cs"/>
            </a:endParaRPr>
          </a:p>
        </p:txBody>
      </p:sp>
      <p:sp>
        <p:nvSpPr>
          <p:cNvPr id="7" name="Date Placeholder 6"/>
          <p:cNvSpPr>
            <a:spLocks noGrp="1"/>
          </p:cNvSpPr>
          <p:nvPr>
            <p:ph type="dt" sz="half" idx="14"/>
          </p:nvPr>
        </p:nvSpPr>
        <p:spPr>
          <a:xfrm>
            <a:off x="0" y="6492875"/>
            <a:ext cx="1066800" cy="365125"/>
          </a:xfrm>
        </p:spPr>
        <p:txBody>
          <a:bodyPr/>
          <a:lstStyle>
            <a:lvl1pPr>
              <a:defRPr baseline="0" smtClean="0">
                <a:solidFill>
                  <a:schemeClr val="bg1"/>
                </a:solidFill>
              </a:defRPr>
            </a:lvl1pPr>
          </a:lstStyle>
          <a:p>
            <a:pPr>
              <a:defRPr/>
            </a:pPr>
            <a:fld id="{52826126-A9E9-4B58-869A-F97ED716D74B}" type="datetime1">
              <a:rPr lang="en-US" smtClean="0"/>
              <a:pPr>
                <a:defRPr/>
              </a:pPr>
              <a:t>9/30/2016</a:t>
            </a:fld>
            <a:endParaRPr lang="en-US"/>
          </a:p>
        </p:txBody>
      </p:sp>
      <p:sp>
        <p:nvSpPr>
          <p:cNvPr id="9" name="Slide Number Placeholder 8"/>
          <p:cNvSpPr>
            <a:spLocks noGrp="1"/>
          </p:cNvSpPr>
          <p:nvPr>
            <p:ph type="sldNum" sz="quarter" idx="16"/>
          </p:nvPr>
        </p:nvSpPr>
        <p:spPr>
          <a:xfrm>
            <a:off x="8077200" y="6492875"/>
            <a:ext cx="1066800" cy="365125"/>
          </a:xfrm>
        </p:spPr>
        <p:txBody>
          <a:bodyPr/>
          <a:lstStyle>
            <a:lvl1pPr>
              <a:defRPr baseline="0" smtClean="0">
                <a:solidFill>
                  <a:schemeClr val="bg1"/>
                </a:solidFill>
              </a:defRPr>
            </a:lvl1pPr>
          </a:lstStyle>
          <a:p>
            <a:pPr>
              <a:defRPr/>
            </a:pPr>
            <a:fld id="{0F8ABFDA-DAF0-4496-8136-3108F5781C52}" type="slidenum">
              <a:rPr lang="en-US"/>
              <a:pPr>
                <a:defRPr/>
              </a:pPr>
              <a:t>‹#›</a:t>
            </a:fld>
            <a:endParaRPr lang="en-US"/>
          </a:p>
        </p:txBody>
      </p:sp>
      <p:sp>
        <p:nvSpPr>
          <p:cNvPr id="10" name="Footer Placeholder 4"/>
          <p:cNvSpPr>
            <a:spLocks noGrp="1"/>
          </p:cNvSpPr>
          <p:nvPr>
            <p:ph type="ftr" sz="quarter" idx="11"/>
          </p:nvPr>
        </p:nvSpPr>
        <p:spPr>
          <a:xfrm>
            <a:off x="4572000" y="6492875"/>
            <a:ext cx="3429000" cy="365125"/>
          </a:xfrm>
        </p:spPr>
        <p:txBody>
          <a:bodyPr/>
          <a:lstStyle>
            <a:lvl1pPr algn="l">
              <a:defRPr sz="1200" baseline="0" smtClean="0">
                <a:solidFill>
                  <a:schemeClr val="bg1"/>
                </a:solidFill>
              </a:defRPr>
            </a:lvl1pPr>
          </a:lstStyle>
          <a:p>
            <a:pPr>
              <a:defRPr/>
            </a:pPr>
            <a:r>
              <a:rPr lang="en-US" dirty="0" smtClean="0"/>
              <a:t>Tutorial: motor learning</a:t>
            </a:r>
            <a:endParaRPr lang="en-US" dirty="0"/>
          </a:p>
        </p:txBody>
      </p:sp>
    </p:spTree>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Rectangle 2"/>
          <p:cNvSpPr/>
          <p:nvPr/>
        </p:nvSpPr>
        <p:spPr>
          <a:xfrm>
            <a:off x="4572000" y="6477000"/>
            <a:ext cx="4572000" cy="381000"/>
          </a:xfrm>
          <a:prstGeom prst="rect">
            <a:avLst/>
          </a:prstGeom>
          <a:solidFill>
            <a:srgbClr val="3333B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4" name="Rectangle 3"/>
          <p:cNvSpPr/>
          <p:nvPr/>
        </p:nvSpPr>
        <p:spPr>
          <a:xfrm>
            <a:off x="0" y="6477000"/>
            <a:ext cx="4572000" cy="381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chemeClr val="bg1"/>
              </a:solidFill>
            </a:endParaRPr>
          </a:p>
        </p:txBody>
      </p:sp>
      <p:sp>
        <p:nvSpPr>
          <p:cNvPr id="10" name="Text Placeholder 10"/>
          <p:cNvSpPr>
            <a:spLocks noGrp="1"/>
          </p:cNvSpPr>
          <p:nvPr>
            <p:ph type="body" sz="quarter" idx="13" hasCustomPrompt="1"/>
          </p:nvPr>
        </p:nvSpPr>
        <p:spPr>
          <a:xfrm>
            <a:off x="1066800" y="6477000"/>
            <a:ext cx="3505200" cy="381000"/>
          </a:xfrm>
        </p:spPr>
        <p:txBody>
          <a:bodyPr anchor="ctr">
            <a:normAutofit/>
          </a:bodyPr>
          <a:lstStyle>
            <a:lvl1pPr algn="r" fontAlgn="auto">
              <a:spcBef>
                <a:spcPts val="0"/>
              </a:spcBef>
              <a:spcAft>
                <a:spcPts val="0"/>
              </a:spcAft>
              <a:buNone/>
              <a:defRPr lang="en-US" sz="1200" kern="1200" baseline="0">
                <a:solidFill>
                  <a:schemeClr val="bg1"/>
                </a:solidFill>
                <a:latin typeface="+mn-lt"/>
                <a:ea typeface="+mn-ea"/>
                <a:cs typeface="+mn-cs"/>
              </a:defRPr>
            </a:lvl1pPr>
            <a:lvl2pPr>
              <a:defRPr baseline="0">
                <a:solidFill>
                  <a:schemeClr val="bg1"/>
                </a:solidFill>
              </a:defRPr>
            </a:lvl2pPr>
            <a:lvl3pPr>
              <a:defRPr baseline="0">
                <a:solidFill>
                  <a:schemeClr val="bg1"/>
                </a:solidFill>
              </a:defRPr>
            </a:lvl3pPr>
            <a:lvl4pPr>
              <a:defRPr baseline="0">
                <a:solidFill>
                  <a:schemeClr val="bg1"/>
                </a:solidFill>
              </a:defRPr>
            </a:lvl4pPr>
            <a:lvl5pPr>
              <a:defRPr baseline="0">
                <a:solidFill>
                  <a:schemeClr val="bg1"/>
                </a:solidFill>
              </a:defRPr>
            </a:lvl5pPr>
          </a:lstStyle>
          <a:p>
            <a:pPr algn="r" fontAlgn="auto">
              <a:spcBef>
                <a:spcPts val="0"/>
              </a:spcBef>
              <a:spcAft>
                <a:spcPts val="0"/>
              </a:spcAft>
              <a:defRPr/>
            </a:pPr>
            <a:r>
              <a:rPr lang="en-US" sz="1200" dirty="0" smtClean="0">
                <a:solidFill>
                  <a:schemeClr val="bg1"/>
                </a:solidFill>
                <a:latin typeface="+mn-lt"/>
                <a:cs typeface="+mn-cs"/>
              </a:rPr>
              <a:t>David J. Herzfeld (Johns Hopkins University)</a:t>
            </a:r>
            <a:endParaRPr lang="en-US" sz="1200" dirty="0">
              <a:solidFill>
                <a:schemeClr val="bg1"/>
              </a:solidFill>
              <a:latin typeface="+mn-lt"/>
              <a:cs typeface="+mn-cs"/>
            </a:endParaRPr>
          </a:p>
        </p:txBody>
      </p:sp>
      <p:sp>
        <p:nvSpPr>
          <p:cNvPr id="5" name="Date Placeholder 6"/>
          <p:cNvSpPr>
            <a:spLocks noGrp="1"/>
          </p:cNvSpPr>
          <p:nvPr>
            <p:ph type="dt" sz="half" idx="14"/>
          </p:nvPr>
        </p:nvSpPr>
        <p:spPr>
          <a:xfrm>
            <a:off x="0" y="6492875"/>
            <a:ext cx="1066800" cy="365125"/>
          </a:xfrm>
        </p:spPr>
        <p:txBody>
          <a:bodyPr/>
          <a:lstStyle>
            <a:lvl1pPr>
              <a:defRPr baseline="0" smtClean="0">
                <a:solidFill>
                  <a:schemeClr val="bg1"/>
                </a:solidFill>
              </a:defRPr>
            </a:lvl1pPr>
          </a:lstStyle>
          <a:p>
            <a:pPr>
              <a:defRPr/>
            </a:pPr>
            <a:fld id="{9EAEBBDD-8582-40CB-B8CC-DC2A553B89FD}" type="datetime1">
              <a:rPr lang="en-US" smtClean="0"/>
              <a:pPr>
                <a:defRPr/>
              </a:pPr>
              <a:t>9/30/2016</a:t>
            </a:fld>
            <a:endParaRPr lang="en-US"/>
          </a:p>
        </p:txBody>
      </p:sp>
      <p:sp>
        <p:nvSpPr>
          <p:cNvPr id="7" name="Slide Number Placeholder 8"/>
          <p:cNvSpPr>
            <a:spLocks noGrp="1"/>
          </p:cNvSpPr>
          <p:nvPr>
            <p:ph type="sldNum" sz="quarter" idx="16"/>
          </p:nvPr>
        </p:nvSpPr>
        <p:spPr>
          <a:xfrm>
            <a:off x="8077200" y="6492875"/>
            <a:ext cx="1066800" cy="365125"/>
          </a:xfrm>
        </p:spPr>
        <p:txBody>
          <a:bodyPr/>
          <a:lstStyle>
            <a:lvl1pPr>
              <a:defRPr baseline="0" smtClean="0">
                <a:solidFill>
                  <a:schemeClr val="bg1"/>
                </a:solidFill>
              </a:defRPr>
            </a:lvl1pPr>
          </a:lstStyle>
          <a:p>
            <a:pPr>
              <a:defRPr/>
            </a:pPr>
            <a:fld id="{E7C05FB1-C35B-4870-BC50-C1BF2D042AF7}" type="slidenum">
              <a:rPr lang="en-US"/>
              <a:pPr>
                <a:defRPr/>
              </a:pPr>
              <a:t>‹#›</a:t>
            </a:fld>
            <a:endParaRPr lang="en-US"/>
          </a:p>
        </p:txBody>
      </p:sp>
      <p:sp>
        <p:nvSpPr>
          <p:cNvPr id="8" name="Footer Placeholder 4"/>
          <p:cNvSpPr>
            <a:spLocks noGrp="1"/>
          </p:cNvSpPr>
          <p:nvPr>
            <p:ph type="ftr" sz="quarter" idx="11"/>
          </p:nvPr>
        </p:nvSpPr>
        <p:spPr>
          <a:xfrm>
            <a:off x="4572000" y="6492875"/>
            <a:ext cx="3429000" cy="365125"/>
          </a:xfrm>
        </p:spPr>
        <p:txBody>
          <a:bodyPr/>
          <a:lstStyle>
            <a:lvl1pPr algn="l">
              <a:defRPr sz="1200" baseline="0" smtClean="0">
                <a:solidFill>
                  <a:schemeClr val="bg1"/>
                </a:solidFill>
              </a:defRPr>
            </a:lvl1pPr>
          </a:lstStyle>
          <a:p>
            <a:pPr>
              <a:defRPr/>
            </a:pPr>
            <a:r>
              <a:rPr lang="en-US" dirty="0" smtClean="0"/>
              <a:t>Tutorial: motor learning</a:t>
            </a:r>
            <a:endParaRPr lang="en-US" dirty="0"/>
          </a:p>
        </p:txBody>
      </p:sp>
    </p:spTree>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32EF904E-2523-43E2-845F-3FEC87F874D5}" type="datetime1">
              <a:rPr lang="en-US" smtClean="0"/>
              <a:pPr>
                <a:defRPr/>
              </a:pPr>
              <a:t>9/30/2016</a:t>
            </a:fld>
            <a:endParaRPr lang="en-US"/>
          </a:p>
        </p:txBody>
      </p:sp>
      <p:sp>
        <p:nvSpPr>
          <p:cNvPr id="6" name="Footer Placeholder 4"/>
          <p:cNvSpPr>
            <a:spLocks noGrp="1"/>
          </p:cNvSpPr>
          <p:nvPr>
            <p:ph type="ftr" sz="quarter" idx="11"/>
          </p:nvPr>
        </p:nvSpPr>
        <p:spPr/>
        <p:txBody>
          <a:bodyPr/>
          <a:lstStyle>
            <a:lvl1pPr>
              <a:defRPr/>
            </a:lvl1pPr>
          </a:lstStyle>
          <a:p>
            <a:pPr>
              <a:defRPr/>
            </a:pPr>
            <a:r>
              <a:rPr lang="en-US" dirty="0" smtClean="0"/>
              <a:t>Tutorial: motor learning</a:t>
            </a:r>
            <a:endParaRPr lang="en-US" dirty="0"/>
          </a:p>
        </p:txBody>
      </p:sp>
      <p:sp>
        <p:nvSpPr>
          <p:cNvPr id="7" name="Slide Number Placeholder 5"/>
          <p:cNvSpPr>
            <a:spLocks noGrp="1"/>
          </p:cNvSpPr>
          <p:nvPr>
            <p:ph type="sldNum" sz="quarter" idx="12"/>
          </p:nvPr>
        </p:nvSpPr>
        <p:spPr/>
        <p:txBody>
          <a:bodyPr/>
          <a:lstStyle>
            <a:lvl1pPr>
              <a:defRPr/>
            </a:lvl1pPr>
          </a:lstStyle>
          <a:p>
            <a:pPr>
              <a:defRPr/>
            </a:pPr>
            <a:fld id="{E502A947-F0B9-4AC8-B617-2CA04D399975}"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186EFC2A-196A-45AF-BFEA-5B888C10A8B9}" type="datetime1">
              <a:rPr lang="en-US" smtClean="0"/>
              <a:pPr>
                <a:defRPr/>
              </a:pPr>
              <a:t>9/30/2016</a:t>
            </a:fld>
            <a:endParaRPr lang="en-US"/>
          </a:p>
        </p:txBody>
      </p:sp>
      <p:sp>
        <p:nvSpPr>
          <p:cNvPr id="6" name="Footer Placeholder 4"/>
          <p:cNvSpPr>
            <a:spLocks noGrp="1"/>
          </p:cNvSpPr>
          <p:nvPr>
            <p:ph type="ftr" sz="quarter" idx="11"/>
          </p:nvPr>
        </p:nvSpPr>
        <p:spPr/>
        <p:txBody>
          <a:bodyPr/>
          <a:lstStyle>
            <a:lvl1pPr>
              <a:defRPr/>
            </a:lvl1pPr>
          </a:lstStyle>
          <a:p>
            <a:pPr>
              <a:defRPr/>
            </a:pPr>
            <a:r>
              <a:rPr lang="en-US" dirty="0" smtClean="0"/>
              <a:t>Tutorial: motor learning</a:t>
            </a:r>
            <a:endParaRPr lang="en-US" dirty="0"/>
          </a:p>
        </p:txBody>
      </p:sp>
      <p:sp>
        <p:nvSpPr>
          <p:cNvPr id="7" name="Slide Number Placeholder 5"/>
          <p:cNvSpPr>
            <a:spLocks noGrp="1"/>
          </p:cNvSpPr>
          <p:nvPr>
            <p:ph type="sldNum" sz="quarter" idx="12"/>
          </p:nvPr>
        </p:nvSpPr>
        <p:spPr/>
        <p:txBody>
          <a:bodyPr/>
          <a:lstStyle>
            <a:lvl1pPr>
              <a:defRPr/>
            </a:lvl1pPr>
          </a:lstStyle>
          <a:p>
            <a:pPr>
              <a:defRPr/>
            </a:pPr>
            <a:fld id="{8DC05516-340B-459A-81CA-6701DA508FD3}"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05C8D63-C218-4D74-9789-CD93F8064003}" type="datetime1">
              <a:rPr lang="en-US" smtClean="0"/>
              <a:pPr>
                <a:defRPr/>
              </a:pPr>
              <a:t>9/30/2016</a:t>
            </a:fld>
            <a:endParaRPr lang="en-US"/>
          </a:p>
        </p:txBody>
      </p:sp>
      <p:sp>
        <p:nvSpPr>
          <p:cNvPr id="5" name="Footer Placeholder 4"/>
          <p:cNvSpPr>
            <a:spLocks noGrp="1"/>
          </p:cNvSpPr>
          <p:nvPr>
            <p:ph type="ftr" sz="quarter" idx="11"/>
          </p:nvPr>
        </p:nvSpPr>
        <p:spPr/>
        <p:txBody>
          <a:bodyPr/>
          <a:lstStyle>
            <a:lvl1pPr>
              <a:defRPr/>
            </a:lvl1pPr>
          </a:lstStyle>
          <a:p>
            <a:pPr>
              <a:defRPr/>
            </a:pPr>
            <a:r>
              <a:rPr lang="en-US" dirty="0" smtClean="0"/>
              <a:t>Tutorial: motor learning</a:t>
            </a:r>
            <a:endParaRPr lang="en-US" dirty="0"/>
          </a:p>
        </p:txBody>
      </p:sp>
      <p:sp>
        <p:nvSpPr>
          <p:cNvPr id="6" name="Slide Number Placeholder 5"/>
          <p:cNvSpPr>
            <a:spLocks noGrp="1"/>
          </p:cNvSpPr>
          <p:nvPr>
            <p:ph type="sldNum" sz="quarter" idx="12"/>
          </p:nvPr>
        </p:nvSpPr>
        <p:spPr/>
        <p:txBody>
          <a:bodyPr/>
          <a:lstStyle>
            <a:lvl1pPr>
              <a:defRPr/>
            </a:lvl1pPr>
          </a:lstStyle>
          <a:p>
            <a:pPr>
              <a:defRPr/>
            </a:pPr>
            <a:fld id="{535EA575-3527-424C-A005-428A5216F812}" type="slidenum">
              <a:rPr lang="en-US"/>
              <a:pPr>
                <a:defRPr/>
              </a:pPr>
              <a:t>‹#›</a:t>
            </a:fld>
            <a:endParaRPr lang="en-US"/>
          </a:p>
        </p:txBody>
      </p:sp>
    </p:spTree>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1E537926-4F3B-4392-AA38-9193CF0DE6A5}" type="datetime1">
              <a:rPr lang="en-US" smtClean="0"/>
              <a:pPr>
                <a:defRPr/>
              </a:pPr>
              <a:t>9/30/2016</a:t>
            </a:fld>
            <a:endParaRPr lang="en-US"/>
          </a:p>
        </p:txBody>
      </p:sp>
      <p:sp>
        <p:nvSpPr>
          <p:cNvPr id="5" name="Footer Placeholder 4"/>
          <p:cNvSpPr>
            <a:spLocks noGrp="1"/>
          </p:cNvSpPr>
          <p:nvPr>
            <p:ph type="ftr" sz="quarter" idx="11"/>
          </p:nvPr>
        </p:nvSpPr>
        <p:spPr/>
        <p:txBody>
          <a:bodyPr/>
          <a:lstStyle>
            <a:lvl1pPr>
              <a:defRPr/>
            </a:lvl1pPr>
          </a:lstStyle>
          <a:p>
            <a:pPr>
              <a:defRPr/>
            </a:pPr>
            <a:r>
              <a:rPr lang="en-US" dirty="0" smtClean="0"/>
              <a:t>Tutorial: motor learning</a:t>
            </a:r>
            <a:endParaRPr lang="en-US" dirty="0"/>
          </a:p>
        </p:txBody>
      </p:sp>
      <p:sp>
        <p:nvSpPr>
          <p:cNvPr id="6" name="Slide Number Placeholder 5"/>
          <p:cNvSpPr>
            <a:spLocks noGrp="1"/>
          </p:cNvSpPr>
          <p:nvPr>
            <p:ph type="sldNum" sz="quarter" idx="12"/>
          </p:nvPr>
        </p:nvSpPr>
        <p:spPr/>
        <p:txBody>
          <a:bodyPr/>
          <a:lstStyle>
            <a:lvl1pPr>
              <a:defRPr/>
            </a:lvl1pPr>
          </a:lstStyle>
          <a:p>
            <a:pPr>
              <a:defRPr/>
            </a:pPr>
            <a:fld id="{6739EB02-20BD-4C4F-B59A-1CA3F89D91B8}" type="slidenum">
              <a:rPr lang="en-US"/>
              <a:pPr>
                <a:defRPr/>
              </a:pPr>
              <a:t>‹#›</a:t>
            </a:fld>
            <a:endParaRPr lang="en-US"/>
          </a:p>
        </p:txBody>
      </p:sp>
    </p:spTree>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cs typeface="+mn-cs"/>
              </a:defRPr>
            </a:lvl1pPr>
          </a:lstStyle>
          <a:p>
            <a:pPr>
              <a:defRPr/>
            </a:pPr>
            <a:fld id="{1F1CD1D9-6714-43AF-8A32-55AF84ACFF1F}" type="datetime1">
              <a:rPr lang="en-US" smtClean="0"/>
              <a:pPr>
                <a:defRPr/>
              </a:pPr>
              <a:t>9/30/2016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smtClean="0">
                <a:solidFill>
                  <a:schemeClr val="tx1">
                    <a:tint val="75000"/>
                  </a:schemeClr>
                </a:solidFill>
                <a:latin typeface="+mn-lt"/>
                <a:cs typeface="+mn-cs"/>
              </a:defRPr>
            </a:lvl1pPr>
          </a:lstStyle>
          <a:p>
            <a:pPr>
              <a:defRPr/>
            </a:pPr>
            <a:r>
              <a:rPr lang="en-US" dirty="0" smtClean="0"/>
              <a:t>Tutorial: motor learning</a:t>
            </a:r>
            <a:endParaRPr lang="en-US" dirty="0"/>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cs typeface="+mn-cs"/>
              </a:defRPr>
            </a:lvl1pPr>
          </a:lstStyle>
          <a:p>
            <a:pPr>
              <a:defRPr/>
            </a:pPr>
            <a:fld id="{6D6CB6DE-1033-4C2C-8280-139BC16F7CB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66" r:id="rId3"/>
    <p:sldLayoutId id="2147483673" r:id="rId4"/>
    <p:sldLayoutId id="2147483674" r:id="rId5"/>
    <p:sldLayoutId id="2147483675" r:id="rId6"/>
    <p:sldLayoutId id="2147483676" r:id="rId7"/>
    <p:sldLayoutId id="2147483667" r:id="rId8"/>
    <p:sldLayoutId id="2147483668" r:id="rId9"/>
    <p:sldLayoutId id="2147483669" r:id="rId10"/>
    <p:sldLayoutId id="2147483670" r:id="rId11"/>
  </p:sldLayoutIdLst>
  <p:timing>
    <p:tnLst>
      <p:par>
        <p:cTn id="1" dur="indefinite" restart="never" nodeType="tmRoot"/>
      </p:par>
    </p:tnLst>
  </p:timing>
  <p:hf hdr="0"/>
  <p:txStyles>
    <p:titleStyle>
      <a:lvl1pPr algn="ctr" rtl="0" eaLnBrk="1" fontAlgn="base" hangingPunct="1">
        <a:spcBef>
          <a:spcPct val="0"/>
        </a:spcBef>
        <a:spcAft>
          <a:spcPct val="0"/>
        </a:spcAft>
        <a:defRPr sz="4400" kern="1200">
          <a:solidFill>
            <a:schemeClr val="tx1"/>
          </a:solidFill>
          <a:latin typeface="+mj-lt"/>
          <a:ea typeface="+mj-ea"/>
          <a:cs typeface="+mj-cs"/>
        </a:defRPr>
      </a:lvl1pPr>
      <a:lvl2pPr algn="ctr" rtl="0" eaLnBrk="1" fontAlgn="base" hangingPunct="1">
        <a:spcBef>
          <a:spcPct val="0"/>
        </a:spcBef>
        <a:spcAft>
          <a:spcPct val="0"/>
        </a:spcAft>
        <a:defRPr sz="4400">
          <a:solidFill>
            <a:schemeClr val="tx1"/>
          </a:solidFill>
          <a:latin typeface="Calibri" pitchFamily="34" charset="0"/>
        </a:defRPr>
      </a:lvl2pPr>
      <a:lvl3pPr algn="ctr" rtl="0" eaLnBrk="1" fontAlgn="base" hangingPunct="1">
        <a:spcBef>
          <a:spcPct val="0"/>
        </a:spcBef>
        <a:spcAft>
          <a:spcPct val="0"/>
        </a:spcAft>
        <a:defRPr sz="4400">
          <a:solidFill>
            <a:schemeClr val="tx1"/>
          </a:solidFill>
          <a:latin typeface="Calibri" pitchFamily="34" charset="0"/>
        </a:defRPr>
      </a:lvl3pPr>
      <a:lvl4pPr algn="ctr" rtl="0" eaLnBrk="1" fontAlgn="base" hangingPunct="1">
        <a:spcBef>
          <a:spcPct val="0"/>
        </a:spcBef>
        <a:spcAft>
          <a:spcPct val="0"/>
        </a:spcAft>
        <a:defRPr sz="4400">
          <a:solidFill>
            <a:schemeClr val="tx1"/>
          </a:solidFill>
          <a:latin typeface="Calibri" pitchFamily="34" charset="0"/>
        </a:defRPr>
      </a:lvl4pPr>
      <a:lvl5pPr algn="ctr" rtl="0" eaLnBrk="1" fontAlgn="base" hangingPunct="1">
        <a:spcBef>
          <a:spcPct val="0"/>
        </a:spcBef>
        <a:spcAft>
          <a:spcPct val="0"/>
        </a:spcAft>
        <a:defRPr sz="4400">
          <a:solidFill>
            <a:schemeClr val="tx1"/>
          </a:solidFill>
          <a:latin typeface="Calibri"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1" fontAlgn="base" hangingPunct="1">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1" fontAlgn="base" hangingPunct="1">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1" fontAlgn="base" hangingPunct="1">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1" fontAlgn="base" hangingPunct="1">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12.png"/><Relationship Id="rId2"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avi"/><Relationship Id="rId1" Type="http://schemas.microsoft.com/office/2007/relationships/media" Target="../media/media1.avi"/><Relationship Id="rId4" Type="http://schemas.openxmlformats.org/officeDocument/2006/relationships/image" Target="../media/image1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wmv"/><Relationship Id="rId1" Type="http://schemas.microsoft.com/office/2007/relationships/media" Target="../media/media2.wmv"/><Relationship Id="rId4" Type="http://schemas.openxmlformats.org/officeDocument/2006/relationships/image" Target="../media/image14.png"/></Relationships>
</file>

<file path=ppt/slides/_rels/slide1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1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2.xml"/><Relationship Id="rId5" Type="http://schemas.openxmlformats.org/officeDocument/2006/relationships/image" Target="../media/image16.png"/><Relationship Id="rId4" Type="http://schemas.openxmlformats.org/officeDocument/2006/relationships/image" Target="../media/image20.png"/></Relationships>
</file>

<file path=ppt/slides/_rels/slide1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2.xml"/><Relationship Id="rId5" Type="http://schemas.openxmlformats.org/officeDocument/2006/relationships/image" Target="../media/image27.pn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8" Type="http://schemas.openxmlformats.org/officeDocument/2006/relationships/image" Target="../media/image30.wmf"/><Relationship Id="rId3" Type="http://schemas.openxmlformats.org/officeDocument/2006/relationships/oleObject" Target="../embeddings/oleObject1.bin"/><Relationship Id="rId7"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29.wmf"/><Relationship Id="rId5" Type="http://schemas.openxmlformats.org/officeDocument/2006/relationships/oleObject" Target="../embeddings/oleObject2.bin"/><Relationship Id="rId10" Type="http://schemas.openxmlformats.org/officeDocument/2006/relationships/image" Target="../media/image31.wmf"/><Relationship Id="rId4" Type="http://schemas.openxmlformats.org/officeDocument/2006/relationships/image" Target="../media/image28.wmf"/><Relationship Id="rId9" Type="http://schemas.openxmlformats.org/officeDocument/2006/relationships/oleObject" Target="../embeddings/oleObject4.bin"/></Relationships>
</file>

<file path=ppt/slides/_rels/slide18.xml.rels><?xml version="1.0" encoding="UTF-8" standalone="yes"?>
<Relationships xmlns="http://schemas.openxmlformats.org/package/2006/relationships"><Relationship Id="rId8" Type="http://schemas.openxmlformats.org/officeDocument/2006/relationships/image" Target="../media/image34.wmf"/><Relationship Id="rId13" Type="http://schemas.openxmlformats.org/officeDocument/2006/relationships/oleObject" Target="../embeddings/oleObject10.bin"/><Relationship Id="rId3" Type="http://schemas.openxmlformats.org/officeDocument/2006/relationships/oleObject" Target="../embeddings/oleObject5.bin"/><Relationship Id="rId7" Type="http://schemas.openxmlformats.org/officeDocument/2006/relationships/oleObject" Target="../embeddings/oleObject7.bin"/><Relationship Id="rId12" Type="http://schemas.openxmlformats.org/officeDocument/2006/relationships/image" Target="../media/image36.wmf"/><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33.wmf"/><Relationship Id="rId11" Type="http://schemas.openxmlformats.org/officeDocument/2006/relationships/oleObject" Target="../embeddings/oleObject9.bin"/><Relationship Id="rId5" Type="http://schemas.openxmlformats.org/officeDocument/2006/relationships/oleObject" Target="../embeddings/oleObject6.bin"/><Relationship Id="rId10" Type="http://schemas.openxmlformats.org/officeDocument/2006/relationships/image" Target="../media/image35.wmf"/><Relationship Id="rId4" Type="http://schemas.openxmlformats.org/officeDocument/2006/relationships/image" Target="../media/image32.wmf"/><Relationship Id="rId9" Type="http://schemas.openxmlformats.org/officeDocument/2006/relationships/oleObject" Target="../embeddings/oleObject8.bin"/><Relationship Id="rId14" Type="http://schemas.openxmlformats.org/officeDocument/2006/relationships/image" Target="../media/image37.wmf"/></Relationships>
</file>

<file path=ppt/slides/_rels/slide19.xml.rels><?xml version="1.0" encoding="UTF-8" standalone="yes"?>
<Relationships xmlns="http://schemas.openxmlformats.org/package/2006/relationships"><Relationship Id="rId8" Type="http://schemas.openxmlformats.org/officeDocument/2006/relationships/image" Target="../media/image40.wmf"/><Relationship Id="rId13" Type="http://schemas.openxmlformats.org/officeDocument/2006/relationships/oleObject" Target="../embeddings/oleObject16.bin"/><Relationship Id="rId18" Type="http://schemas.openxmlformats.org/officeDocument/2006/relationships/image" Target="../media/image45.wmf"/><Relationship Id="rId3" Type="http://schemas.openxmlformats.org/officeDocument/2006/relationships/oleObject" Target="../embeddings/oleObject11.bin"/><Relationship Id="rId7" Type="http://schemas.openxmlformats.org/officeDocument/2006/relationships/oleObject" Target="../embeddings/oleObject13.bin"/><Relationship Id="rId12" Type="http://schemas.openxmlformats.org/officeDocument/2006/relationships/image" Target="../media/image42.wmf"/><Relationship Id="rId17" Type="http://schemas.openxmlformats.org/officeDocument/2006/relationships/oleObject" Target="../embeddings/oleObject18.bin"/><Relationship Id="rId2" Type="http://schemas.openxmlformats.org/officeDocument/2006/relationships/slideLayout" Target="../slideLayouts/slideLayout2.xml"/><Relationship Id="rId16" Type="http://schemas.openxmlformats.org/officeDocument/2006/relationships/image" Target="../media/image44.wmf"/><Relationship Id="rId1" Type="http://schemas.openxmlformats.org/officeDocument/2006/relationships/vmlDrawing" Target="../drawings/vmlDrawing3.vml"/><Relationship Id="rId6" Type="http://schemas.openxmlformats.org/officeDocument/2006/relationships/image" Target="../media/image39.wmf"/><Relationship Id="rId11" Type="http://schemas.openxmlformats.org/officeDocument/2006/relationships/oleObject" Target="../embeddings/oleObject15.bin"/><Relationship Id="rId5" Type="http://schemas.openxmlformats.org/officeDocument/2006/relationships/oleObject" Target="../embeddings/oleObject12.bin"/><Relationship Id="rId15" Type="http://schemas.openxmlformats.org/officeDocument/2006/relationships/oleObject" Target="../embeddings/oleObject17.bin"/><Relationship Id="rId10" Type="http://schemas.openxmlformats.org/officeDocument/2006/relationships/image" Target="../media/image41.wmf"/><Relationship Id="rId4" Type="http://schemas.openxmlformats.org/officeDocument/2006/relationships/image" Target="../media/image38.wmf"/><Relationship Id="rId9" Type="http://schemas.openxmlformats.org/officeDocument/2006/relationships/oleObject" Target="../embeddings/oleObject14.bin"/><Relationship Id="rId14" Type="http://schemas.openxmlformats.org/officeDocument/2006/relationships/image" Target="../media/image43.wmf"/></Relationships>
</file>

<file path=ppt/slides/_rels/slide20.xml.rels><?xml version="1.0" encoding="UTF-8" standalone="yes"?>
<Relationships xmlns="http://schemas.openxmlformats.org/package/2006/relationships"><Relationship Id="rId8" Type="http://schemas.openxmlformats.org/officeDocument/2006/relationships/image" Target="../media/image48.wmf"/><Relationship Id="rId3" Type="http://schemas.openxmlformats.org/officeDocument/2006/relationships/oleObject" Target="../embeddings/oleObject19.bin"/><Relationship Id="rId7" Type="http://schemas.openxmlformats.org/officeDocument/2006/relationships/oleObject" Target="../embeddings/oleObject21.bin"/><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47.wmf"/><Relationship Id="rId5" Type="http://schemas.openxmlformats.org/officeDocument/2006/relationships/oleObject" Target="../embeddings/oleObject20.bin"/><Relationship Id="rId10" Type="http://schemas.openxmlformats.org/officeDocument/2006/relationships/image" Target="../media/image49.wmf"/><Relationship Id="rId4" Type="http://schemas.openxmlformats.org/officeDocument/2006/relationships/image" Target="../media/image46.wmf"/><Relationship Id="rId9" Type="http://schemas.openxmlformats.org/officeDocument/2006/relationships/oleObject" Target="../embeddings/oleObject22.bin"/></Relationships>
</file>

<file path=ppt/slides/_rels/slide21.xml.rels><?xml version="1.0" encoding="UTF-8" standalone="yes"?>
<Relationships xmlns="http://schemas.openxmlformats.org/package/2006/relationships"><Relationship Id="rId8" Type="http://schemas.openxmlformats.org/officeDocument/2006/relationships/image" Target="../media/image52.wmf"/><Relationship Id="rId3" Type="http://schemas.openxmlformats.org/officeDocument/2006/relationships/oleObject" Target="../embeddings/oleObject23.bin"/><Relationship Id="rId7" Type="http://schemas.openxmlformats.org/officeDocument/2006/relationships/oleObject" Target="../embeddings/oleObject25.bin"/><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image" Target="../media/image51.wmf"/><Relationship Id="rId11" Type="http://schemas.openxmlformats.org/officeDocument/2006/relationships/image" Target="../media/image54.png"/><Relationship Id="rId5" Type="http://schemas.openxmlformats.org/officeDocument/2006/relationships/oleObject" Target="../embeddings/oleObject24.bin"/><Relationship Id="rId10" Type="http://schemas.openxmlformats.org/officeDocument/2006/relationships/image" Target="../media/image53.wmf"/><Relationship Id="rId4" Type="http://schemas.openxmlformats.org/officeDocument/2006/relationships/image" Target="../media/image50.wmf"/><Relationship Id="rId9" Type="http://schemas.openxmlformats.org/officeDocument/2006/relationships/oleObject" Target="../embeddings/oleObject26.bin"/></Relationships>
</file>

<file path=ppt/slides/_rels/slide22.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image" Target="../media/image47.wmf"/><Relationship Id="rId5" Type="http://schemas.openxmlformats.org/officeDocument/2006/relationships/oleObject" Target="../embeddings/oleObject28.bin"/><Relationship Id="rId4" Type="http://schemas.openxmlformats.org/officeDocument/2006/relationships/image" Target="../media/image46.wmf"/></Relationships>
</file>

<file path=ppt/slides/_rels/slide23.xml.rels><?xml version="1.0" encoding="UTF-8" standalone="yes"?>
<Relationships xmlns="http://schemas.openxmlformats.org/package/2006/relationships"><Relationship Id="rId8" Type="http://schemas.openxmlformats.org/officeDocument/2006/relationships/oleObject" Target="../embeddings/oleObject31.bin"/><Relationship Id="rId3" Type="http://schemas.openxmlformats.org/officeDocument/2006/relationships/oleObject" Target="../embeddings/oleObject29.bin"/><Relationship Id="rId7" Type="http://schemas.openxmlformats.org/officeDocument/2006/relationships/image" Target="../media/image56.wmf"/><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oleObject" Target="../embeddings/oleObject30.bin"/><Relationship Id="rId11" Type="http://schemas.openxmlformats.org/officeDocument/2006/relationships/image" Target="../media/image58.wmf"/><Relationship Id="rId5" Type="http://schemas.openxmlformats.org/officeDocument/2006/relationships/image" Target="../media/image59.jpeg"/><Relationship Id="rId10" Type="http://schemas.openxmlformats.org/officeDocument/2006/relationships/oleObject" Target="../embeddings/oleObject32.bin"/><Relationship Id="rId4" Type="http://schemas.openxmlformats.org/officeDocument/2006/relationships/image" Target="../media/image55.wmf"/><Relationship Id="rId9" Type="http://schemas.openxmlformats.org/officeDocument/2006/relationships/image" Target="../media/image57.wmf"/></Relationships>
</file>

<file path=ppt/slides/_rels/slide24.xml.rels><?xml version="1.0" encoding="UTF-8" standalone="yes"?>
<Relationships xmlns="http://schemas.openxmlformats.org/package/2006/relationships"><Relationship Id="rId8" Type="http://schemas.openxmlformats.org/officeDocument/2006/relationships/image" Target="../media/image61.wmf"/><Relationship Id="rId3" Type="http://schemas.openxmlformats.org/officeDocument/2006/relationships/image" Target="../media/image63.png"/><Relationship Id="rId7" Type="http://schemas.openxmlformats.org/officeDocument/2006/relationships/oleObject" Target="../embeddings/oleObject34.bin"/><Relationship Id="rId2" Type="http://schemas.openxmlformats.org/officeDocument/2006/relationships/slideLayout" Target="../slideLayouts/slideLayout2.xml"/><Relationship Id="rId1" Type="http://schemas.openxmlformats.org/officeDocument/2006/relationships/vmlDrawing" Target="../drawings/vmlDrawing8.vml"/><Relationship Id="rId6" Type="http://schemas.openxmlformats.org/officeDocument/2006/relationships/image" Target="../media/image60.wmf"/><Relationship Id="rId5" Type="http://schemas.openxmlformats.org/officeDocument/2006/relationships/oleObject" Target="../embeddings/oleObject33.bin"/><Relationship Id="rId10" Type="http://schemas.openxmlformats.org/officeDocument/2006/relationships/image" Target="../media/image62.wmf"/><Relationship Id="rId4" Type="http://schemas.openxmlformats.org/officeDocument/2006/relationships/image" Target="../media/image64.png"/><Relationship Id="rId9" Type="http://schemas.openxmlformats.org/officeDocument/2006/relationships/oleObject" Target="../embeddings/oleObject35.bin"/></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image" Target="../media/image63.png"/><Relationship Id="rId5" Type="http://schemas.openxmlformats.org/officeDocument/2006/relationships/image" Target="../media/image66.png"/><Relationship Id="rId4" Type="http://schemas.openxmlformats.org/officeDocument/2006/relationships/image" Target="../media/image65.w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Layout" Target="../slideLayouts/slideLayout2.xml"/><Relationship Id="rId1" Type="http://schemas.openxmlformats.org/officeDocument/2006/relationships/vmlDrawing" Target="../drawings/vmlDrawing10.vml"/><Relationship Id="rId6" Type="http://schemas.openxmlformats.org/officeDocument/2006/relationships/image" Target="../media/image51.wmf"/><Relationship Id="rId5" Type="http://schemas.openxmlformats.org/officeDocument/2006/relationships/oleObject" Target="../embeddings/oleObject38.bin"/><Relationship Id="rId4" Type="http://schemas.openxmlformats.org/officeDocument/2006/relationships/image" Target="../media/image67.wmf"/></Relationships>
</file>

<file path=ppt/slides/_rels/slide27.xml.rels><?xml version="1.0" encoding="UTF-8" standalone="yes"?>
<Relationships xmlns="http://schemas.openxmlformats.org/package/2006/relationships"><Relationship Id="rId8" Type="http://schemas.openxmlformats.org/officeDocument/2006/relationships/image" Target="../media/image70.wmf"/><Relationship Id="rId13" Type="http://schemas.openxmlformats.org/officeDocument/2006/relationships/oleObject" Target="../embeddings/oleObject44.bin"/><Relationship Id="rId18" Type="http://schemas.openxmlformats.org/officeDocument/2006/relationships/image" Target="../media/image75.wmf"/><Relationship Id="rId3" Type="http://schemas.openxmlformats.org/officeDocument/2006/relationships/oleObject" Target="../embeddings/oleObject39.bin"/><Relationship Id="rId7" Type="http://schemas.openxmlformats.org/officeDocument/2006/relationships/oleObject" Target="../embeddings/oleObject41.bin"/><Relationship Id="rId12" Type="http://schemas.openxmlformats.org/officeDocument/2006/relationships/image" Target="../media/image72.wmf"/><Relationship Id="rId17" Type="http://schemas.openxmlformats.org/officeDocument/2006/relationships/oleObject" Target="../embeddings/oleObject46.bin"/><Relationship Id="rId2" Type="http://schemas.openxmlformats.org/officeDocument/2006/relationships/slideLayout" Target="../slideLayouts/slideLayout2.xml"/><Relationship Id="rId16" Type="http://schemas.openxmlformats.org/officeDocument/2006/relationships/image" Target="../media/image74.wmf"/><Relationship Id="rId1" Type="http://schemas.openxmlformats.org/officeDocument/2006/relationships/vmlDrawing" Target="../drawings/vmlDrawing11.vml"/><Relationship Id="rId6" Type="http://schemas.openxmlformats.org/officeDocument/2006/relationships/image" Target="../media/image69.wmf"/><Relationship Id="rId11" Type="http://schemas.openxmlformats.org/officeDocument/2006/relationships/oleObject" Target="../embeddings/oleObject43.bin"/><Relationship Id="rId5" Type="http://schemas.openxmlformats.org/officeDocument/2006/relationships/oleObject" Target="../embeddings/oleObject40.bin"/><Relationship Id="rId15" Type="http://schemas.openxmlformats.org/officeDocument/2006/relationships/oleObject" Target="../embeddings/oleObject45.bin"/><Relationship Id="rId10" Type="http://schemas.openxmlformats.org/officeDocument/2006/relationships/image" Target="../media/image71.wmf"/><Relationship Id="rId4" Type="http://schemas.openxmlformats.org/officeDocument/2006/relationships/image" Target="../media/image68.wmf"/><Relationship Id="rId9" Type="http://schemas.openxmlformats.org/officeDocument/2006/relationships/oleObject" Target="../embeddings/oleObject42.bin"/><Relationship Id="rId14" Type="http://schemas.openxmlformats.org/officeDocument/2006/relationships/image" Target="../media/image73.wmf"/></Relationships>
</file>

<file path=ppt/slides/_rels/slide28.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75.wmf"/><Relationship Id="rId5" Type="http://schemas.openxmlformats.org/officeDocument/2006/relationships/oleObject" Target="../embeddings/oleObject48.bin"/><Relationship Id="rId4" Type="http://schemas.openxmlformats.org/officeDocument/2006/relationships/image" Target="../media/image76.wmf"/></Relationships>
</file>

<file path=ppt/slides/_rels/slide29.xml.rels><?xml version="1.0" encoding="UTF-8" standalone="yes"?>
<Relationships xmlns="http://schemas.openxmlformats.org/package/2006/relationships"><Relationship Id="rId3" Type="http://schemas.openxmlformats.org/officeDocument/2006/relationships/image" Target="../media/image78.png"/><Relationship Id="rId7" Type="http://schemas.openxmlformats.org/officeDocument/2006/relationships/image" Target="../media/image63.png"/><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66.png"/><Relationship Id="rId5" Type="http://schemas.openxmlformats.org/officeDocument/2006/relationships/image" Target="../media/image80.png"/><Relationship Id="rId4" Type="http://schemas.openxmlformats.org/officeDocument/2006/relationships/image" Target="../media/image79.png"/></Relationships>
</file>

<file path=ppt/slides/_rels/slide30.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oleObject" Target="../embeddings/oleObject49.bin"/><Relationship Id="rId2" Type="http://schemas.openxmlformats.org/officeDocument/2006/relationships/slideLayout" Target="../slideLayouts/slideLayout2.xml"/><Relationship Id="rId1" Type="http://schemas.openxmlformats.org/officeDocument/2006/relationships/vmlDrawing" Target="../drawings/vmlDrawing13.vml"/><Relationship Id="rId4" Type="http://schemas.openxmlformats.org/officeDocument/2006/relationships/image" Target="../media/image75.wmf"/></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slideLayout" Target="../slideLayouts/slideLayout2.xml"/><Relationship Id="rId1" Type="http://schemas.openxmlformats.org/officeDocument/2006/relationships/vmlDrawing" Target="../drawings/vmlDrawing14.vml"/><Relationship Id="rId5" Type="http://schemas.openxmlformats.org/officeDocument/2006/relationships/image" Target="../media/image85.wmf"/><Relationship Id="rId4" Type="http://schemas.openxmlformats.org/officeDocument/2006/relationships/oleObject" Target="../embeddings/oleObject50.bin"/></Relationships>
</file>

<file path=ppt/slides/_rels/slide36.xml.rels><?xml version="1.0" encoding="UTF-8" standalone="yes"?>
<Relationships xmlns="http://schemas.openxmlformats.org/package/2006/relationships"><Relationship Id="rId3" Type="http://schemas.openxmlformats.org/officeDocument/2006/relationships/oleObject" Target="../embeddings/oleObject51.bin"/><Relationship Id="rId2" Type="http://schemas.openxmlformats.org/officeDocument/2006/relationships/slideLayout" Target="../slideLayouts/slideLayout2.xml"/><Relationship Id="rId1" Type="http://schemas.openxmlformats.org/officeDocument/2006/relationships/vmlDrawing" Target="../drawings/vmlDrawing15.vml"/><Relationship Id="rId6" Type="http://schemas.openxmlformats.org/officeDocument/2006/relationships/image" Target="../media/image88.wmf"/><Relationship Id="rId5" Type="http://schemas.openxmlformats.org/officeDocument/2006/relationships/oleObject" Target="../embeddings/oleObject52.bin"/><Relationship Id="rId4" Type="http://schemas.openxmlformats.org/officeDocument/2006/relationships/image" Target="../media/image87.wmf"/></Relationships>
</file>

<file path=ppt/slides/_rels/slide37.xml.rels><?xml version="1.0" encoding="UTF-8" standalone="yes"?>
<Relationships xmlns="http://schemas.openxmlformats.org/package/2006/relationships"><Relationship Id="rId3" Type="http://schemas.openxmlformats.org/officeDocument/2006/relationships/oleObject" Target="../embeddings/oleObject53.bin"/><Relationship Id="rId2" Type="http://schemas.openxmlformats.org/officeDocument/2006/relationships/slideLayout" Target="../slideLayouts/slideLayout2.xml"/><Relationship Id="rId1" Type="http://schemas.openxmlformats.org/officeDocument/2006/relationships/vmlDrawing" Target="../drawings/vmlDrawing16.vml"/><Relationship Id="rId5" Type="http://schemas.openxmlformats.org/officeDocument/2006/relationships/oleObject" Target="../embeddings/oleObject54.bin"/><Relationship Id="rId4" Type="http://schemas.openxmlformats.org/officeDocument/2006/relationships/image" Target="../media/image87.wmf"/></Relationships>
</file>

<file path=ppt/slides/_rels/slide38.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Layout" Target="../slideLayouts/slideLayout2.xml"/><Relationship Id="rId4" Type="http://schemas.openxmlformats.org/officeDocument/2006/relationships/image" Target="../media/image9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92.jpe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98.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oleObject" Target="../embeddings/oleObject55.bin"/><Relationship Id="rId2" Type="http://schemas.openxmlformats.org/officeDocument/2006/relationships/slideLayout" Target="../slideLayouts/slideLayout2.xml"/><Relationship Id="rId1" Type="http://schemas.openxmlformats.org/officeDocument/2006/relationships/vmlDrawing" Target="../drawings/vmlDrawing17.vml"/><Relationship Id="rId4" Type="http://schemas.openxmlformats.org/officeDocument/2006/relationships/image" Target="../media/image87.wmf"/></Relationships>
</file>

<file path=ppt/slides/_rels/slide50.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8" Type="http://schemas.openxmlformats.org/officeDocument/2006/relationships/image" Target="../media/image104.wmf"/><Relationship Id="rId13" Type="http://schemas.openxmlformats.org/officeDocument/2006/relationships/oleObject" Target="../embeddings/oleObject61.bin"/><Relationship Id="rId3" Type="http://schemas.openxmlformats.org/officeDocument/2006/relationships/oleObject" Target="../embeddings/oleObject56.bin"/><Relationship Id="rId7" Type="http://schemas.openxmlformats.org/officeDocument/2006/relationships/oleObject" Target="../embeddings/oleObject58.bin"/><Relationship Id="rId12" Type="http://schemas.openxmlformats.org/officeDocument/2006/relationships/image" Target="../media/image106.wmf"/><Relationship Id="rId2" Type="http://schemas.openxmlformats.org/officeDocument/2006/relationships/slideLayout" Target="../slideLayouts/slideLayout2.xml"/><Relationship Id="rId1" Type="http://schemas.openxmlformats.org/officeDocument/2006/relationships/vmlDrawing" Target="../drawings/vmlDrawing18.vml"/><Relationship Id="rId6" Type="http://schemas.openxmlformats.org/officeDocument/2006/relationships/image" Target="../media/image103.wmf"/><Relationship Id="rId11" Type="http://schemas.openxmlformats.org/officeDocument/2006/relationships/oleObject" Target="../embeddings/oleObject60.bin"/><Relationship Id="rId5" Type="http://schemas.openxmlformats.org/officeDocument/2006/relationships/oleObject" Target="../embeddings/oleObject57.bin"/><Relationship Id="rId10" Type="http://schemas.openxmlformats.org/officeDocument/2006/relationships/image" Target="../media/image105.wmf"/><Relationship Id="rId4" Type="http://schemas.openxmlformats.org/officeDocument/2006/relationships/image" Target="../media/image102.wmf"/><Relationship Id="rId9" Type="http://schemas.openxmlformats.org/officeDocument/2006/relationships/oleObject" Target="../embeddings/oleObject59.bin"/><Relationship Id="rId14" Type="http://schemas.openxmlformats.org/officeDocument/2006/relationships/image" Target="../media/image107.wmf"/></Relationships>
</file>

<file path=ppt/slides/_rels/slide52.xml.rels><?xml version="1.0" encoding="UTF-8" standalone="yes"?>
<Relationships xmlns="http://schemas.openxmlformats.org/package/2006/relationships"><Relationship Id="rId8" Type="http://schemas.openxmlformats.org/officeDocument/2006/relationships/image" Target="../media/image110.wmf"/><Relationship Id="rId3" Type="http://schemas.openxmlformats.org/officeDocument/2006/relationships/oleObject" Target="../embeddings/oleObject62.bin"/><Relationship Id="rId7" Type="http://schemas.openxmlformats.org/officeDocument/2006/relationships/oleObject" Target="../embeddings/oleObject64.bin"/><Relationship Id="rId2" Type="http://schemas.openxmlformats.org/officeDocument/2006/relationships/slideLayout" Target="../slideLayouts/slideLayout2.xml"/><Relationship Id="rId1" Type="http://schemas.openxmlformats.org/officeDocument/2006/relationships/vmlDrawing" Target="../drawings/vmlDrawing19.vml"/><Relationship Id="rId6" Type="http://schemas.openxmlformats.org/officeDocument/2006/relationships/image" Target="../media/image109.wmf"/><Relationship Id="rId5" Type="http://schemas.openxmlformats.org/officeDocument/2006/relationships/oleObject" Target="../embeddings/oleObject63.bin"/><Relationship Id="rId10" Type="http://schemas.openxmlformats.org/officeDocument/2006/relationships/image" Target="../media/image111.wmf"/><Relationship Id="rId4" Type="http://schemas.openxmlformats.org/officeDocument/2006/relationships/image" Target="../media/image108.wmf"/><Relationship Id="rId9" Type="http://schemas.openxmlformats.org/officeDocument/2006/relationships/oleObject" Target="../embeddings/oleObject65.bin"/></Relationships>
</file>

<file path=ppt/slides/_rels/slide53.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5.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8" Type="http://schemas.openxmlformats.org/officeDocument/2006/relationships/image" Target="../media/image116.wmf"/><Relationship Id="rId3" Type="http://schemas.openxmlformats.org/officeDocument/2006/relationships/oleObject" Target="../embeddings/oleObject66.bin"/><Relationship Id="rId7" Type="http://schemas.openxmlformats.org/officeDocument/2006/relationships/oleObject" Target="../embeddings/oleObject68.bin"/><Relationship Id="rId2" Type="http://schemas.openxmlformats.org/officeDocument/2006/relationships/slideLayout" Target="../slideLayouts/slideLayout2.xml"/><Relationship Id="rId1" Type="http://schemas.openxmlformats.org/officeDocument/2006/relationships/vmlDrawing" Target="../drawings/vmlDrawing20.vml"/><Relationship Id="rId6" Type="http://schemas.openxmlformats.org/officeDocument/2006/relationships/image" Target="../media/image115.wmf"/><Relationship Id="rId11" Type="http://schemas.openxmlformats.org/officeDocument/2006/relationships/image" Target="../media/image118.png"/><Relationship Id="rId5" Type="http://schemas.openxmlformats.org/officeDocument/2006/relationships/oleObject" Target="../embeddings/oleObject67.bin"/><Relationship Id="rId10" Type="http://schemas.openxmlformats.org/officeDocument/2006/relationships/image" Target="../media/image117.wmf"/><Relationship Id="rId4" Type="http://schemas.openxmlformats.org/officeDocument/2006/relationships/image" Target="../media/image114.wmf"/><Relationship Id="rId9" Type="http://schemas.openxmlformats.org/officeDocument/2006/relationships/oleObject" Target="../embeddings/oleObject69.bin"/></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image" Target="../media/image121.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2.xml"/><Relationship Id="rId4" Type="http://schemas.openxmlformats.org/officeDocument/2006/relationships/image" Target="../media/image125.png"/></Relationships>
</file>

<file path=ppt/slides/_rels/slide61.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1.xml"/><Relationship Id="rId7" Type="http://schemas.openxmlformats.org/officeDocument/2006/relationships/image" Target="../media/image51.wmf"/><Relationship Id="rId2" Type="http://schemas.openxmlformats.org/officeDocument/2006/relationships/slideLayout" Target="../slideLayouts/slideLayout2.xml"/><Relationship Id="rId1" Type="http://schemas.openxmlformats.org/officeDocument/2006/relationships/vmlDrawing" Target="../drawings/vmlDrawing21.vml"/><Relationship Id="rId6" Type="http://schemas.openxmlformats.org/officeDocument/2006/relationships/oleObject" Target="../embeddings/oleObject70.bin"/><Relationship Id="rId5" Type="http://schemas.openxmlformats.org/officeDocument/2006/relationships/image" Target="../media/image131.png"/><Relationship Id="rId4" Type="http://schemas.openxmlformats.org/officeDocument/2006/relationships/image" Target="../media/image130.png"/></Relationships>
</file>

<file path=ppt/slides/_rels/slide66.xml.rels><?xml version="1.0" encoding="UTF-8" standalone="yes"?>
<Relationships xmlns="http://schemas.openxmlformats.org/package/2006/relationships"><Relationship Id="rId8" Type="http://schemas.openxmlformats.org/officeDocument/2006/relationships/oleObject" Target="../embeddings/oleObject73.bin"/><Relationship Id="rId3" Type="http://schemas.openxmlformats.org/officeDocument/2006/relationships/image" Target="../media/image135.png"/><Relationship Id="rId7" Type="http://schemas.openxmlformats.org/officeDocument/2006/relationships/image" Target="../media/image133.wmf"/><Relationship Id="rId2" Type="http://schemas.openxmlformats.org/officeDocument/2006/relationships/slideLayout" Target="../slideLayouts/slideLayout2.xml"/><Relationship Id="rId1" Type="http://schemas.openxmlformats.org/officeDocument/2006/relationships/vmlDrawing" Target="../drawings/vmlDrawing22.vml"/><Relationship Id="rId6" Type="http://schemas.openxmlformats.org/officeDocument/2006/relationships/oleObject" Target="../embeddings/oleObject72.bin"/><Relationship Id="rId5" Type="http://schemas.openxmlformats.org/officeDocument/2006/relationships/image" Target="../media/image132.wmf"/><Relationship Id="rId4" Type="http://schemas.openxmlformats.org/officeDocument/2006/relationships/oleObject" Target="../embeddings/oleObject71.bin"/><Relationship Id="rId9" Type="http://schemas.openxmlformats.org/officeDocument/2006/relationships/image" Target="../media/image134.wmf"/></Relationships>
</file>

<file path=ppt/slides/_rels/slide67.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image" Target="../media/image136.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5.jpeg"/><Relationship Id="rId4" Type="http://schemas.openxmlformats.org/officeDocument/2006/relationships/image" Target="../media/image16.png"/></Relationships>
</file>

<file path=ppt/slides/_rels/slide69.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139.png"/></Relationships>
</file>

<file path=ppt/slides/_rels/slide70.xml.rels><?xml version="1.0" encoding="UTF-8" standalone="yes"?>
<Relationships xmlns="http://schemas.openxmlformats.org/package/2006/relationships"><Relationship Id="rId8" Type="http://schemas.openxmlformats.org/officeDocument/2006/relationships/image" Target="../media/image144.wmf"/><Relationship Id="rId3" Type="http://schemas.openxmlformats.org/officeDocument/2006/relationships/oleObject" Target="../embeddings/oleObject74.bin"/><Relationship Id="rId7" Type="http://schemas.openxmlformats.org/officeDocument/2006/relationships/image" Target="../media/image141.wmf"/><Relationship Id="rId2" Type="http://schemas.openxmlformats.org/officeDocument/2006/relationships/slideLayout" Target="../slideLayouts/slideLayout2.xml"/><Relationship Id="rId1" Type="http://schemas.openxmlformats.org/officeDocument/2006/relationships/vmlDrawing" Target="../drawings/vmlDrawing23.vml"/><Relationship Id="rId6" Type="http://schemas.openxmlformats.org/officeDocument/2006/relationships/oleObject" Target="../embeddings/oleObject75.bin"/><Relationship Id="rId5" Type="http://schemas.openxmlformats.org/officeDocument/2006/relationships/image" Target="../media/image143.wmf"/><Relationship Id="rId10" Type="http://schemas.openxmlformats.org/officeDocument/2006/relationships/image" Target="../media/image142.wmf"/><Relationship Id="rId4" Type="http://schemas.openxmlformats.org/officeDocument/2006/relationships/image" Target="../media/image140.wmf"/><Relationship Id="rId9" Type="http://schemas.openxmlformats.org/officeDocument/2006/relationships/oleObject" Target="../embeddings/oleObject76.bin"/></Relationships>
</file>

<file path=ppt/slides/_rels/slide71.xml.rels><?xml version="1.0" encoding="UTF-8" standalone="yes"?>
<Relationships xmlns="http://schemas.openxmlformats.org/package/2006/relationships"><Relationship Id="rId8" Type="http://schemas.openxmlformats.org/officeDocument/2006/relationships/image" Target="../media/image146.wmf"/><Relationship Id="rId3" Type="http://schemas.openxmlformats.org/officeDocument/2006/relationships/notesSlide" Target="../notesSlides/notesSlide4.xml"/><Relationship Id="rId7" Type="http://schemas.openxmlformats.org/officeDocument/2006/relationships/oleObject" Target="../embeddings/oleObject78.bin"/><Relationship Id="rId2" Type="http://schemas.openxmlformats.org/officeDocument/2006/relationships/slideLayout" Target="../slideLayouts/slideLayout2.xml"/><Relationship Id="rId1" Type="http://schemas.openxmlformats.org/officeDocument/2006/relationships/vmlDrawing" Target="../drawings/vmlDrawing24.vml"/><Relationship Id="rId6" Type="http://schemas.openxmlformats.org/officeDocument/2006/relationships/image" Target="../media/image145.wmf"/><Relationship Id="rId5" Type="http://schemas.openxmlformats.org/officeDocument/2006/relationships/oleObject" Target="../embeddings/oleObject77.bin"/><Relationship Id="rId4" Type="http://schemas.openxmlformats.org/officeDocument/2006/relationships/image" Target="../media/image147.png"/></Relationships>
</file>

<file path=ppt/slides/_rels/slide72.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8" Type="http://schemas.openxmlformats.org/officeDocument/2006/relationships/oleObject" Target="../embeddings/oleObject81.bin"/><Relationship Id="rId13" Type="http://schemas.openxmlformats.org/officeDocument/2006/relationships/image" Target="../media/image153.wmf"/><Relationship Id="rId3" Type="http://schemas.openxmlformats.org/officeDocument/2006/relationships/notesSlide" Target="../notesSlides/notesSlide5.xml"/><Relationship Id="rId7" Type="http://schemas.openxmlformats.org/officeDocument/2006/relationships/image" Target="../media/image150.wmf"/><Relationship Id="rId12" Type="http://schemas.openxmlformats.org/officeDocument/2006/relationships/oleObject" Target="../embeddings/oleObject83.bin"/><Relationship Id="rId17" Type="http://schemas.openxmlformats.org/officeDocument/2006/relationships/image" Target="../media/image155.wmf"/><Relationship Id="rId2" Type="http://schemas.openxmlformats.org/officeDocument/2006/relationships/slideLayout" Target="../slideLayouts/slideLayout2.xml"/><Relationship Id="rId16" Type="http://schemas.openxmlformats.org/officeDocument/2006/relationships/oleObject" Target="../embeddings/oleObject85.bin"/><Relationship Id="rId1" Type="http://schemas.openxmlformats.org/officeDocument/2006/relationships/vmlDrawing" Target="../drawings/vmlDrawing25.vml"/><Relationship Id="rId6" Type="http://schemas.openxmlformats.org/officeDocument/2006/relationships/oleObject" Target="../embeddings/oleObject80.bin"/><Relationship Id="rId11" Type="http://schemas.openxmlformats.org/officeDocument/2006/relationships/image" Target="../media/image152.wmf"/><Relationship Id="rId5" Type="http://schemas.openxmlformats.org/officeDocument/2006/relationships/image" Target="../media/image149.wmf"/><Relationship Id="rId15" Type="http://schemas.openxmlformats.org/officeDocument/2006/relationships/image" Target="../media/image154.wmf"/><Relationship Id="rId10" Type="http://schemas.openxmlformats.org/officeDocument/2006/relationships/oleObject" Target="../embeddings/oleObject82.bin"/><Relationship Id="rId4" Type="http://schemas.openxmlformats.org/officeDocument/2006/relationships/oleObject" Target="../embeddings/oleObject79.bin"/><Relationship Id="rId9" Type="http://schemas.openxmlformats.org/officeDocument/2006/relationships/image" Target="../media/image151.wmf"/><Relationship Id="rId14" Type="http://schemas.openxmlformats.org/officeDocument/2006/relationships/oleObject" Target="../embeddings/oleObject84.bin"/></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image" Target="../media/image97.jpeg"/><Relationship Id="rId1" Type="http://schemas.openxmlformats.org/officeDocument/2006/relationships/slideLayout" Target="../slideLayouts/slideLayout2.xml"/><Relationship Id="rId4" Type="http://schemas.openxmlformats.org/officeDocument/2006/relationships/image" Target="../media/image96.png"/></Relationships>
</file>

<file path=ppt/slides/_rels/slide80.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image" Target="../media/image157.png"/><Relationship Id="rId1" Type="http://schemas.openxmlformats.org/officeDocument/2006/relationships/slideLayout" Target="../slideLayouts/slideLayout2.xml"/><Relationship Id="rId6" Type="http://schemas.openxmlformats.org/officeDocument/2006/relationships/image" Target="../media/image159.png"/><Relationship Id="rId5" Type="http://schemas.openxmlformats.org/officeDocument/2006/relationships/image" Target="../media/image96.png"/><Relationship Id="rId4" Type="http://schemas.openxmlformats.org/officeDocument/2006/relationships/image" Target="../media/image158.pn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61.pn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8" Type="http://schemas.openxmlformats.org/officeDocument/2006/relationships/image" Target="../media/image75.wmf"/><Relationship Id="rId3" Type="http://schemas.openxmlformats.org/officeDocument/2006/relationships/oleObject" Target="../embeddings/oleObject86.bin"/><Relationship Id="rId7" Type="http://schemas.openxmlformats.org/officeDocument/2006/relationships/oleObject" Target="../embeddings/oleObject88.bin"/><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image" Target="../media/image163.wmf"/><Relationship Id="rId5" Type="http://schemas.openxmlformats.org/officeDocument/2006/relationships/oleObject" Target="../embeddings/oleObject87.bin"/><Relationship Id="rId4" Type="http://schemas.openxmlformats.org/officeDocument/2006/relationships/image" Target="../media/image162.wmf"/></Relationships>
</file>

<file path=ppt/slides/_rels/slide87.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20.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slideLayout" Target="../slideLayouts/slideLayout2.xml"/><Relationship Id="rId1" Type="http://schemas.openxmlformats.org/officeDocument/2006/relationships/vmlDrawing" Target="../drawings/vmlDrawing27.vml"/><Relationship Id="rId5" Type="http://schemas.openxmlformats.org/officeDocument/2006/relationships/image" Target="../media/image151.wmf"/><Relationship Id="rId4" Type="http://schemas.openxmlformats.org/officeDocument/2006/relationships/oleObject" Target="../embeddings/oleObject89.bin"/></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oleObject" Target="../embeddings/oleObject90.bin"/><Relationship Id="rId2" Type="http://schemas.openxmlformats.org/officeDocument/2006/relationships/slideLayout" Target="../slideLayouts/slideLayout2.xml"/><Relationship Id="rId1" Type="http://schemas.openxmlformats.org/officeDocument/2006/relationships/vmlDrawing" Target="../drawings/vmlDrawing28.vml"/><Relationship Id="rId4" Type="http://schemas.openxmlformats.org/officeDocument/2006/relationships/image" Target="../media/image165.wmf"/></Relationships>
</file>

<file path=ppt/slides/_rels/slide92.xml.rels><?xml version="1.0" encoding="UTF-8" standalone="yes"?>
<Relationships xmlns="http://schemas.openxmlformats.org/package/2006/relationships"><Relationship Id="rId3" Type="http://schemas.openxmlformats.org/officeDocument/2006/relationships/oleObject" Target="../embeddings/oleObject91.bin"/><Relationship Id="rId2" Type="http://schemas.openxmlformats.org/officeDocument/2006/relationships/slideLayout" Target="../slideLayouts/slideLayout2.xml"/><Relationship Id="rId1" Type="http://schemas.openxmlformats.org/officeDocument/2006/relationships/vmlDrawing" Target="../drawings/vmlDrawing29.vml"/><Relationship Id="rId6" Type="http://schemas.openxmlformats.org/officeDocument/2006/relationships/image" Target="../media/image167.wmf"/><Relationship Id="rId5" Type="http://schemas.openxmlformats.org/officeDocument/2006/relationships/oleObject" Target="../embeddings/oleObject92.bin"/><Relationship Id="rId4" Type="http://schemas.openxmlformats.org/officeDocument/2006/relationships/image" Target="../media/image166.wmf"/></Relationships>
</file>

<file path=ppt/slides/_rels/slide93.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image" Target="../media/image168.png"/><Relationship Id="rId1" Type="http://schemas.openxmlformats.org/officeDocument/2006/relationships/slideLayout" Target="../slideLayouts/slideLayout2.xml"/><Relationship Id="rId4" Type="http://schemas.openxmlformats.org/officeDocument/2006/relationships/image" Target="../media/image170.png"/></Relationships>
</file>

<file path=ppt/slides/_rels/slide94.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image" Target="../media/image171.pn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173.png"/><Relationship Id="rId1" Type="http://schemas.openxmlformats.org/officeDocument/2006/relationships/slideLayout" Target="../slideLayouts/slideLayout2.xml"/><Relationship Id="rId6" Type="http://schemas.openxmlformats.org/officeDocument/2006/relationships/image" Target="../media/image177.png"/><Relationship Id="rId5" Type="http://schemas.openxmlformats.org/officeDocument/2006/relationships/image" Target="../media/image176.png"/><Relationship Id="rId4" Type="http://schemas.openxmlformats.org/officeDocument/2006/relationships/image" Target="../media/image175.png"/></Relationships>
</file>

<file path=ppt/slides/_rels/slide96.xml.rels><?xml version="1.0" encoding="UTF-8" standalone="yes"?>
<Relationships xmlns="http://schemas.openxmlformats.org/package/2006/relationships"><Relationship Id="rId8" Type="http://schemas.openxmlformats.org/officeDocument/2006/relationships/oleObject" Target="../embeddings/oleObject95.bin"/><Relationship Id="rId3" Type="http://schemas.openxmlformats.org/officeDocument/2006/relationships/notesSlide" Target="../notesSlides/notesSlide10.xml"/><Relationship Id="rId7" Type="http://schemas.openxmlformats.org/officeDocument/2006/relationships/image" Target="../media/image179.wmf"/><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oleObject" Target="../embeddings/oleObject94.bin"/><Relationship Id="rId5" Type="http://schemas.openxmlformats.org/officeDocument/2006/relationships/image" Target="../media/image178.wmf"/><Relationship Id="rId4" Type="http://schemas.openxmlformats.org/officeDocument/2006/relationships/oleObject" Target="../embeddings/oleObject93.bin"/><Relationship Id="rId9" Type="http://schemas.openxmlformats.org/officeDocument/2006/relationships/image" Target="../media/image180.wmf"/></Relationships>
</file>

<file path=ppt/slides/_rels/slide97.xml.rels><?xml version="1.0" encoding="UTF-8" standalone="yes"?>
<Relationships xmlns="http://schemas.openxmlformats.org/package/2006/relationships"><Relationship Id="rId8" Type="http://schemas.openxmlformats.org/officeDocument/2006/relationships/oleObject" Target="../embeddings/oleObject98.bin"/><Relationship Id="rId3" Type="http://schemas.openxmlformats.org/officeDocument/2006/relationships/notesSlide" Target="../notesSlides/notesSlide11.xml"/><Relationship Id="rId7" Type="http://schemas.openxmlformats.org/officeDocument/2006/relationships/image" Target="../media/image182.wmf"/><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oleObject" Target="../embeddings/oleObject97.bin"/><Relationship Id="rId11" Type="http://schemas.openxmlformats.org/officeDocument/2006/relationships/image" Target="../media/image184.wmf"/><Relationship Id="rId5" Type="http://schemas.openxmlformats.org/officeDocument/2006/relationships/image" Target="../media/image181.wmf"/><Relationship Id="rId10" Type="http://schemas.openxmlformats.org/officeDocument/2006/relationships/oleObject" Target="../embeddings/oleObject99.bin"/><Relationship Id="rId4" Type="http://schemas.openxmlformats.org/officeDocument/2006/relationships/oleObject" Target="../embeddings/oleObject96.bin"/><Relationship Id="rId9" Type="http://schemas.openxmlformats.org/officeDocument/2006/relationships/image" Target="../media/image183.wmf"/></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12.xml"/><Relationship Id="rId7" Type="http://schemas.openxmlformats.org/officeDocument/2006/relationships/image" Target="../media/image186.wmf"/><Relationship Id="rId2" Type="http://schemas.openxmlformats.org/officeDocument/2006/relationships/slideLayout" Target="../slideLayouts/slideLayout2.xml"/><Relationship Id="rId1" Type="http://schemas.openxmlformats.org/officeDocument/2006/relationships/vmlDrawing" Target="../drawings/vmlDrawing32.vml"/><Relationship Id="rId6" Type="http://schemas.openxmlformats.org/officeDocument/2006/relationships/oleObject" Target="../embeddings/oleObject101.bin"/><Relationship Id="rId5" Type="http://schemas.openxmlformats.org/officeDocument/2006/relationships/image" Target="../media/image185.wmf"/><Relationship Id="rId4" Type="http://schemas.openxmlformats.org/officeDocument/2006/relationships/oleObject" Target="../embeddings/oleObject100.bin"/></Relationships>
</file>

<file path=ppt/slides/_rels/slide99.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http://brand.hopkinsmedicine.org/_admin/tracking/track.asp?mtp=88&amp;mtr=/assets/logolibrary/JHM_2C_P_V.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19413" y="4331562"/>
            <a:ext cx="2269162" cy="1854395"/>
          </a:xfrm>
          <a:prstGeom prst="rect">
            <a:avLst/>
          </a:prstGeom>
          <a:noFill/>
          <a:extLst>
            <a:ext uri="{909E8E84-426E-40DD-AFC4-6F175D3DCCD1}">
              <a14:hiddenFill xmlns:a14="http://schemas.microsoft.com/office/drawing/2010/main">
                <a:solidFill>
                  <a:srgbClr val="FFFFFF"/>
                </a:solidFill>
              </a14:hiddenFill>
            </a:ext>
          </a:extLst>
        </p:spPr>
      </p:pic>
      <p:sp>
        <p:nvSpPr>
          <p:cNvPr id="8194" name="Title 15"/>
          <p:cNvSpPr>
            <a:spLocks noGrp="1"/>
          </p:cNvSpPr>
          <p:nvPr>
            <p:ph type="ctrTitle"/>
          </p:nvPr>
        </p:nvSpPr>
        <p:spPr>
          <a:xfrm>
            <a:off x="609600" y="1592270"/>
            <a:ext cx="7772400" cy="838200"/>
          </a:xfrm>
        </p:spPr>
        <p:txBody>
          <a:bodyPr/>
          <a:lstStyle/>
          <a:p>
            <a:r>
              <a:rPr lang="en-US" sz="3600" dirty="0" smtClean="0"/>
              <a:t>Motor learning: An overview of methods and models</a:t>
            </a:r>
            <a:endParaRPr lang="en-US" sz="2400" dirty="0" smtClean="0"/>
          </a:p>
        </p:txBody>
      </p:sp>
      <p:sp>
        <p:nvSpPr>
          <p:cNvPr id="17" name="Subtitle 16"/>
          <p:cNvSpPr>
            <a:spLocks noGrp="1"/>
          </p:cNvSpPr>
          <p:nvPr>
            <p:ph type="subTitle" idx="1"/>
          </p:nvPr>
        </p:nvSpPr>
        <p:spPr>
          <a:xfrm>
            <a:off x="1219200" y="2852924"/>
            <a:ext cx="6400800" cy="576075"/>
          </a:xfrm>
        </p:spPr>
        <p:txBody>
          <a:bodyPr rtlCol="0">
            <a:normAutofit/>
          </a:bodyPr>
          <a:lstStyle/>
          <a:p>
            <a:r>
              <a:rPr lang="en-US" sz="2000" dirty="0" smtClean="0"/>
              <a:t>20 September 2016</a:t>
            </a:r>
          </a:p>
          <a:p>
            <a:pPr fontAlgn="auto">
              <a:spcAft>
                <a:spcPts val="0"/>
              </a:spcAft>
              <a:buFont typeface="Arial" pitchFamily="34" charset="0"/>
              <a:buNone/>
              <a:defRPr/>
            </a:pPr>
            <a:endParaRPr lang="en-US" sz="2000" dirty="0"/>
          </a:p>
        </p:txBody>
      </p:sp>
      <p:sp>
        <p:nvSpPr>
          <p:cNvPr id="4" name="TextBox 3"/>
          <p:cNvSpPr txBox="1"/>
          <p:nvPr/>
        </p:nvSpPr>
        <p:spPr>
          <a:xfrm>
            <a:off x="712298" y="3603451"/>
            <a:ext cx="7719405" cy="1938992"/>
          </a:xfrm>
          <a:prstGeom prst="rect">
            <a:avLst/>
          </a:prstGeom>
          <a:noFill/>
        </p:spPr>
        <p:txBody>
          <a:bodyPr wrap="square" rtlCol="0">
            <a:spAutoFit/>
          </a:bodyPr>
          <a:lstStyle/>
          <a:p>
            <a:pPr algn="ctr"/>
            <a:r>
              <a:rPr lang="en-US" sz="2000" dirty="0" smtClean="0">
                <a:latin typeface="+mn-lt"/>
              </a:rPr>
              <a:t>David J. Herzfeld</a:t>
            </a:r>
          </a:p>
          <a:p>
            <a:pPr algn="ctr"/>
            <a:r>
              <a:rPr lang="en-US" sz="2000" dirty="0" smtClean="0">
                <a:latin typeface="+mn-lt"/>
              </a:rPr>
              <a:t>Johns Hopkins University</a:t>
            </a:r>
          </a:p>
          <a:p>
            <a:pPr algn="ctr"/>
            <a:r>
              <a:rPr lang="en-US" sz="2000" dirty="0" smtClean="0">
                <a:latin typeface="+mn-lt"/>
              </a:rPr>
              <a:t>Department of Biomedical Engineering</a:t>
            </a:r>
          </a:p>
          <a:p>
            <a:pPr algn="ctr"/>
            <a:r>
              <a:rPr lang="en-US" sz="2000" dirty="0" smtClean="0">
                <a:latin typeface="+mn-lt"/>
              </a:rPr>
              <a:t>Laboratory for Computational Motor Control</a:t>
            </a:r>
          </a:p>
          <a:p>
            <a:pPr algn="ctr"/>
            <a:endParaRPr lang="en-US" sz="2000" dirty="0" smtClean="0">
              <a:latin typeface="+mn-lt"/>
            </a:endParaRPr>
          </a:p>
          <a:p>
            <a:pPr algn="ctr"/>
            <a:endParaRPr lang="en-US" sz="2000" dirty="0">
              <a:latin typeface="+mn-lt"/>
            </a:endParaRPr>
          </a:p>
        </p:txBody>
      </p:sp>
      <p:pic>
        <p:nvPicPr>
          <p:cNvPr id="15362" name="Picture 2" descr="http://www.jhu.edu/chem/townsend/seal.jpg"/>
          <p:cNvPicPr>
            <a:picLocks noChangeAspect="1" noChangeArrowheads="1"/>
          </p:cNvPicPr>
          <p:nvPr/>
        </p:nvPicPr>
        <p:blipFill>
          <a:blip r:embed="rId3" cstate="print"/>
          <a:srcRect/>
          <a:stretch>
            <a:fillRect/>
          </a:stretch>
        </p:blipFill>
        <p:spPr bwMode="auto">
          <a:xfrm>
            <a:off x="470595" y="4572947"/>
            <a:ext cx="990600" cy="1364227"/>
          </a:xfrm>
          <a:prstGeom prst="rect">
            <a:avLst/>
          </a:prstGeom>
          <a:noFill/>
        </p:spPr>
      </p:pic>
      <p:sp>
        <p:nvSpPr>
          <p:cNvPr id="2" name="TextBox 1"/>
          <p:cNvSpPr txBox="1"/>
          <p:nvPr/>
        </p:nvSpPr>
        <p:spPr>
          <a:xfrm>
            <a:off x="1111262" y="6002135"/>
            <a:ext cx="6947158" cy="369332"/>
          </a:xfrm>
          <a:prstGeom prst="rect">
            <a:avLst/>
          </a:prstGeom>
          <a:noFill/>
        </p:spPr>
        <p:txBody>
          <a:bodyPr wrap="none" rtlCol="0">
            <a:spAutoFit/>
          </a:bodyPr>
          <a:lstStyle/>
          <a:p>
            <a:r>
              <a:rPr lang="en-US" i="1" dirty="0"/>
              <a:t>Tutorial: Learning at the interface of vision and oculomotor control </a:t>
            </a: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a:p>
        </p:txBody>
      </p:sp>
      <p:sp>
        <p:nvSpPr>
          <p:cNvPr id="3" name="Title 2"/>
          <p:cNvSpPr>
            <a:spLocks noGrp="1"/>
          </p:cNvSpPr>
          <p:nvPr>
            <p:ph type="title"/>
          </p:nvPr>
        </p:nvSpPr>
        <p:spPr/>
        <p:txBody>
          <a:bodyPr/>
          <a:lstStyle/>
          <a:p>
            <a:r>
              <a:rPr lang="en-US" dirty="0" smtClean="0"/>
              <a:t>A race in </a:t>
            </a:r>
            <a:r>
              <a:rPr lang="en-US" dirty="0" err="1" smtClean="0"/>
              <a:t>Tübingen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70658" name="Picture 2" descr="F:\IMG_20160918_115443.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4103" b="37232"/>
          <a:stretch/>
        </p:blipFill>
        <p:spPr bwMode="auto">
          <a:xfrm>
            <a:off x="1174284" y="1393535"/>
            <a:ext cx="6839521" cy="44379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8019351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6193" name="Group 136192"/>
          <p:cNvGrpSpPr/>
          <p:nvPr/>
        </p:nvGrpSpPr>
        <p:grpSpPr>
          <a:xfrm>
            <a:off x="315254" y="1087135"/>
            <a:ext cx="8720313" cy="5304065"/>
            <a:chOff x="315254" y="1087135"/>
            <a:chExt cx="8720313" cy="5304065"/>
          </a:xfrm>
        </p:grpSpPr>
        <p:pic>
          <p:nvPicPr>
            <p:cNvPr id="10" name="Picture 5" descr="C:\Documents and Settings\Administrator\Desktop\1965_yarbus_eye-tracking_c.jpg"/>
            <p:cNvPicPr>
              <a:picLocks noChangeAspect="1" noChangeArrowheads="1"/>
            </p:cNvPicPr>
            <p:nvPr/>
          </p:nvPicPr>
          <p:blipFill rotWithShape="1">
            <a:blip r:embed="rId2">
              <a:extLst>
                <a:ext uri="{28A0092B-C50C-407E-A947-70E740481C1C}">
                  <a14:useLocalDpi xmlns:a14="http://schemas.microsoft.com/office/drawing/2010/main" val="0"/>
                </a:ext>
              </a:extLst>
            </a:blip>
            <a:srcRect l="50754" t="-1519" b="1519"/>
            <a:stretch/>
          </p:blipFill>
          <p:spPr bwMode="auto">
            <a:xfrm>
              <a:off x="315254" y="1087135"/>
              <a:ext cx="3349255" cy="5138936"/>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p:cNvSpPr txBox="1"/>
            <p:nvPr/>
          </p:nvSpPr>
          <p:spPr>
            <a:xfrm>
              <a:off x="7730914" y="6083423"/>
              <a:ext cx="1304653" cy="307777"/>
            </a:xfrm>
            <a:prstGeom prst="rect">
              <a:avLst/>
            </a:prstGeom>
            <a:noFill/>
          </p:spPr>
          <p:txBody>
            <a:bodyPr wrap="none" rtlCol="0">
              <a:spAutoFit/>
            </a:bodyPr>
            <a:lstStyle/>
            <a:p>
              <a:r>
                <a:rPr lang="en-US" sz="1400" dirty="0" err="1" smtClean="0"/>
                <a:t>Yarbus</a:t>
              </a:r>
              <a:r>
                <a:rPr lang="en-US" sz="1400" dirty="0" smtClean="0"/>
                <a:t> (1965)</a:t>
              </a:r>
              <a:endParaRPr lang="en-US" sz="1400" dirty="0"/>
            </a:p>
          </p:txBody>
        </p:sp>
      </p:grpSp>
      <p:sp>
        <p:nvSpPr>
          <p:cNvPr id="3" name="Title 2"/>
          <p:cNvSpPr>
            <a:spLocks noGrp="1"/>
          </p:cNvSpPr>
          <p:nvPr>
            <p:ph type="title"/>
          </p:nvPr>
        </p:nvSpPr>
        <p:spPr/>
        <p:txBody>
          <a:bodyPr/>
          <a:lstStyle/>
          <a:p>
            <a:r>
              <a:rPr lang="en-US" sz="2800" dirty="0" smtClean="0"/>
              <a:t>Saccades (rapid eye movements) direct the fovea to points of visual interest multiple times per second.</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dirty="0"/>
              <a:t>Encoding of saccade kinematics by Purkinje cells</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3</a:t>
            </a:fld>
            <a:endParaRPr lang="en-US"/>
          </a:p>
        </p:txBody>
      </p:sp>
      <p:sp>
        <p:nvSpPr>
          <p:cNvPr id="7" name="AutoShape 4" descr="https://zeiteye.files.wordpress.com/2012/01/1965_yarbus_eye-tracking_c.jp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36197" name="Picture 5" descr="C:\Documents and Settings\Administrator\Desktop\1965_yarbus_eye-tracking_c.jpg"/>
          <p:cNvPicPr>
            <a:picLocks noChangeAspect="1" noChangeArrowheads="1"/>
          </p:cNvPicPr>
          <p:nvPr/>
        </p:nvPicPr>
        <p:blipFill rotWithShape="1">
          <a:blip r:embed="rId2">
            <a:extLst>
              <a:ext uri="{28A0092B-C50C-407E-A947-70E740481C1C}">
                <a14:useLocalDpi xmlns:a14="http://schemas.microsoft.com/office/drawing/2010/main" val="0"/>
              </a:ext>
            </a:extLst>
          </a:blip>
          <a:srcRect r="50000"/>
          <a:stretch/>
        </p:blipFill>
        <p:spPr bwMode="auto">
          <a:xfrm>
            <a:off x="323103" y="1098376"/>
            <a:ext cx="3400262" cy="5138936"/>
          </a:xfrm>
          <a:prstGeom prst="rect">
            <a:avLst/>
          </a:prstGeom>
          <a:noFill/>
          <a:extLst>
            <a:ext uri="{909E8E84-426E-40DD-AFC4-6F175D3DCCD1}">
              <a14:hiddenFill xmlns:a14="http://schemas.microsoft.com/office/drawing/2010/main">
                <a:solidFill>
                  <a:srgbClr val="FFFFFF"/>
                </a:solidFill>
              </a14:hiddenFill>
            </a:ext>
          </a:extLst>
        </p:spPr>
      </p:pic>
      <p:grpSp>
        <p:nvGrpSpPr>
          <p:cNvPr id="184" name="Group 183"/>
          <p:cNvGrpSpPr/>
          <p:nvPr/>
        </p:nvGrpSpPr>
        <p:grpSpPr>
          <a:xfrm>
            <a:off x="3946106" y="954276"/>
            <a:ext cx="734296" cy="1917275"/>
            <a:chOff x="283292" y="1878013"/>
            <a:chExt cx="734296" cy="3330576"/>
          </a:xfrm>
        </p:grpSpPr>
        <p:sp>
          <p:nvSpPr>
            <p:cNvPr id="185" name="Line 14"/>
            <p:cNvSpPr>
              <a:spLocks noChangeShapeType="1"/>
            </p:cNvSpPr>
            <p:nvPr/>
          </p:nvSpPr>
          <p:spPr bwMode="auto">
            <a:xfrm flipV="1">
              <a:off x="1017588" y="2014538"/>
              <a:ext cx="0" cy="305276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6" name="Freeform 42"/>
            <p:cNvSpPr>
              <a:spLocks/>
            </p:cNvSpPr>
            <p:nvPr/>
          </p:nvSpPr>
          <p:spPr bwMode="auto">
            <a:xfrm>
              <a:off x="930275" y="5067301"/>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Line 43"/>
            <p:cNvSpPr>
              <a:spLocks noChangeShapeType="1"/>
            </p:cNvSpPr>
            <p:nvPr/>
          </p:nvSpPr>
          <p:spPr bwMode="auto">
            <a:xfrm flipH="1">
              <a:off x="930275" y="5067301"/>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8" name="Rectangle 44"/>
            <p:cNvSpPr>
              <a:spLocks noChangeArrowheads="1"/>
            </p:cNvSpPr>
            <p:nvPr/>
          </p:nvSpPr>
          <p:spPr bwMode="auto">
            <a:xfrm>
              <a:off x="714375" y="4930776"/>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89" name="Freeform 45"/>
            <p:cNvSpPr>
              <a:spLocks/>
            </p:cNvSpPr>
            <p:nvPr/>
          </p:nvSpPr>
          <p:spPr bwMode="auto">
            <a:xfrm>
              <a:off x="930275" y="4684713"/>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Line 46"/>
            <p:cNvSpPr>
              <a:spLocks noChangeShapeType="1"/>
            </p:cNvSpPr>
            <p:nvPr/>
          </p:nvSpPr>
          <p:spPr bwMode="auto">
            <a:xfrm flipH="1">
              <a:off x="930275" y="4684713"/>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1" name="Rectangle 47"/>
            <p:cNvSpPr>
              <a:spLocks noChangeArrowheads="1"/>
            </p:cNvSpPr>
            <p:nvPr/>
          </p:nvSpPr>
          <p:spPr bwMode="auto">
            <a:xfrm>
              <a:off x="714375" y="4554538"/>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92" name="Freeform 48"/>
            <p:cNvSpPr>
              <a:spLocks/>
            </p:cNvSpPr>
            <p:nvPr/>
          </p:nvSpPr>
          <p:spPr bwMode="auto">
            <a:xfrm>
              <a:off x="930275" y="4300538"/>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Line 49"/>
            <p:cNvSpPr>
              <a:spLocks noChangeShapeType="1"/>
            </p:cNvSpPr>
            <p:nvPr/>
          </p:nvSpPr>
          <p:spPr bwMode="auto">
            <a:xfrm flipH="1">
              <a:off x="930275" y="4300538"/>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4" name="Rectangle 50"/>
            <p:cNvSpPr>
              <a:spLocks noChangeArrowheads="1"/>
            </p:cNvSpPr>
            <p:nvPr/>
          </p:nvSpPr>
          <p:spPr bwMode="auto">
            <a:xfrm>
              <a:off x="714375" y="4171951"/>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95" name="Freeform 51"/>
            <p:cNvSpPr>
              <a:spLocks/>
            </p:cNvSpPr>
            <p:nvPr/>
          </p:nvSpPr>
          <p:spPr bwMode="auto">
            <a:xfrm>
              <a:off x="930275" y="3917951"/>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Line 52"/>
            <p:cNvSpPr>
              <a:spLocks noChangeShapeType="1"/>
            </p:cNvSpPr>
            <p:nvPr/>
          </p:nvSpPr>
          <p:spPr bwMode="auto">
            <a:xfrm flipH="1">
              <a:off x="930275" y="3917951"/>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7" name="Rectangle 53"/>
            <p:cNvSpPr>
              <a:spLocks noChangeArrowheads="1"/>
            </p:cNvSpPr>
            <p:nvPr/>
          </p:nvSpPr>
          <p:spPr bwMode="auto">
            <a:xfrm>
              <a:off x="714375" y="3787776"/>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6</a:t>
              </a:r>
              <a:endParaRPr kumimoji="0" lang="en-US" sz="1800" b="0" i="0" u="none" strike="noStrike" cap="none" normalizeH="0" baseline="0" smtClean="0">
                <a:ln>
                  <a:noFill/>
                </a:ln>
                <a:solidFill>
                  <a:schemeClr val="tx1"/>
                </a:solidFill>
                <a:effectLst/>
                <a:latin typeface="Arial" pitchFamily="34" charset="0"/>
              </a:endParaRPr>
            </a:p>
          </p:txBody>
        </p:sp>
        <p:sp>
          <p:nvSpPr>
            <p:cNvPr id="198" name="Freeform 54"/>
            <p:cNvSpPr>
              <a:spLocks/>
            </p:cNvSpPr>
            <p:nvPr/>
          </p:nvSpPr>
          <p:spPr bwMode="auto">
            <a:xfrm>
              <a:off x="930275" y="3541713"/>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Line 55"/>
            <p:cNvSpPr>
              <a:spLocks noChangeShapeType="1"/>
            </p:cNvSpPr>
            <p:nvPr/>
          </p:nvSpPr>
          <p:spPr bwMode="auto">
            <a:xfrm flipH="1">
              <a:off x="930275" y="3541713"/>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Rectangle 56"/>
            <p:cNvSpPr>
              <a:spLocks noChangeArrowheads="1"/>
            </p:cNvSpPr>
            <p:nvPr/>
          </p:nvSpPr>
          <p:spPr bwMode="auto">
            <a:xfrm>
              <a:off x="714375" y="3405188"/>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8</a:t>
              </a:r>
              <a:endParaRPr kumimoji="0" lang="en-US" sz="1800" b="0" i="0" u="none" strike="noStrike" cap="none" normalizeH="0" baseline="0" smtClean="0">
                <a:ln>
                  <a:noFill/>
                </a:ln>
                <a:solidFill>
                  <a:schemeClr val="tx1"/>
                </a:solidFill>
                <a:effectLst/>
                <a:latin typeface="Arial" pitchFamily="34" charset="0"/>
              </a:endParaRPr>
            </a:p>
          </p:txBody>
        </p:sp>
        <p:sp>
          <p:nvSpPr>
            <p:cNvPr id="201" name="Freeform 57"/>
            <p:cNvSpPr>
              <a:spLocks/>
            </p:cNvSpPr>
            <p:nvPr/>
          </p:nvSpPr>
          <p:spPr bwMode="auto">
            <a:xfrm>
              <a:off x="930275" y="3157538"/>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Line 58"/>
            <p:cNvSpPr>
              <a:spLocks noChangeShapeType="1"/>
            </p:cNvSpPr>
            <p:nvPr/>
          </p:nvSpPr>
          <p:spPr bwMode="auto">
            <a:xfrm flipH="1">
              <a:off x="930275" y="3157538"/>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Rectangle 59"/>
            <p:cNvSpPr>
              <a:spLocks noChangeArrowheads="1"/>
            </p:cNvSpPr>
            <p:nvPr/>
          </p:nvSpPr>
          <p:spPr bwMode="auto">
            <a:xfrm>
              <a:off x="603250" y="3021013"/>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204" name="Freeform 60"/>
            <p:cNvSpPr>
              <a:spLocks/>
            </p:cNvSpPr>
            <p:nvPr/>
          </p:nvSpPr>
          <p:spPr bwMode="auto">
            <a:xfrm>
              <a:off x="930275" y="2774951"/>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Line 61"/>
            <p:cNvSpPr>
              <a:spLocks noChangeShapeType="1"/>
            </p:cNvSpPr>
            <p:nvPr/>
          </p:nvSpPr>
          <p:spPr bwMode="auto">
            <a:xfrm flipH="1">
              <a:off x="930275" y="2774951"/>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 name="Rectangle 62"/>
            <p:cNvSpPr>
              <a:spLocks noChangeArrowheads="1"/>
            </p:cNvSpPr>
            <p:nvPr/>
          </p:nvSpPr>
          <p:spPr bwMode="auto">
            <a:xfrm>
              <a:off x="603250" y="2644776"/>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12</a:t>
              </a:r>
              <a:endParaRPr kumimoji="0" lang="en-US" sz="1800" b="0" i="0" u="none" strike="noStrike" cap="none" normalizeH="0" baseline="0" smtClean="0">
                <a:ln>
                  <a:noFill/>
                </a:ln>
                <a:solidFill>
                  <a:schemeClr val="tx1"/>
                </a:solidFill>
                <a:effectLst/>
                <a:latin typeface="Arial" pitchFamily="34" charset="0"/>
              </a:endParaRPr>
            </a:p>
          </p:txBody>
        </p:sp>
        <p:sp>
          <p:nvSpPr>
            <p:cNvPr id="207" name="Freeform 63"/>
            <p:cNvSpPr>
              <a:spLocks/>
            </p:cNvSpPr>
            <p:nvPr/>
          </p:nvSpPr>
          <p:spPr bwMode="auto">
            <a:xfrm>
              <a:off x="930275" y="2390776"/>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Line 64"/>
            <p:cNvSpPr>
              <a:spLocks noChangeShapeType="1"/>
            </p:cNvSpPr>
            <p:nvPr/>
          </p:nvSpPr>
          <p:spPr bwMode="auto">
            <a:xfrm flipH="1">
              <a:off x="930275" y="2390776"/>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Rectangle 65"/>
            <p:cNvSpPr>
              <a:spLocks noChangeArrowheads="1"/>
            </p:cNvSpPr>
            <p:nvPr/>
          </p:nvSpPr>
          <p:spPr bwMode="auto">
            <a:xfrm>
              <a:off x="603250" y="2262188"/>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14</a:t>
              </a:r>
              <a:endParaRPr kumimoji="0" lang="en-US" sz="1800" b="0" i="0" u="none" strike="noStrike" cap="none" normalizeH="0" baseline="0" smtClean="0">
                <a:ln>
                  <a:noFill/>
                </a:ln>
                <a:solidFill>
                  <a:schemeClr val="tx1"/>
                </a:solidFill>
                <a:effectLst/>
                <a:latin typeface="Arial" pitchFamily="34" charset="0"/>
              </a:endParaRPr>
            </a:p>
          </p:txBody>
        </p:sp>
        <p:sp>
          <p:nvSpPr>
            <p:cNvPr id="210" name="Freeform 66"/>
            <p:cNvSpPr>
              <a:spLocks/>
            </p:cNvSpPr>
            <p:nvPr/>
          </p:nvSpPr>
          <p:spPr bwMode="auto">
            <a:xfrm>
              <a:off x="930275" y="2014538"/>
              <a:ext cx="87313" cy="0"/>
            </a:xfrm>
            <a:custGeom>
              <a:avLst/>
              <a:gdLst>
                <a:gd name="T0" fmla="*/ 55 w 55"/>
                <a:gd name="T1" fmla="*/ 0 w 55"/>
                <a:gd name="T2" fmla="*/ 55 w 55"/>
              </a:gdLst>
              <a:ahLst/>
              <a:cxnLst>
                <a:cxn ang="0">
                  <a:pos x="T0" y="0"/>
                </a:cxn>
                <a:cxn ang="0">
                  <a:pos x="T1" y="0"/>
                </a:cxn>
                <a:cxn ang="0">
                  <a:pos x="T2" y="0"/>
                </a:cxn>
              </a:cxnLst>
              <a:rect l="0" t="0" r="r" b="b"/>
              <a:pathLst>
                <a:path w="55">
                  <a:moveTo>
                    <a:pt x="55" y="0"/>
                  </a:moveTo>
                  <a:lnTo>
                    <a:pt x="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Line 67"/>
            <p:cNvSpPr>
              <a:spLocks noChangeShapeType="1"/>
            </p:cNvSpPr>
            <p:nvPr/>
          </p:nvSpPr>
          <p:spPr bwMode="auto">
            <a:xfrm flipH="1">
              <a:off x="930275" y="2014538"/>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Rectangle 68"/>
            <p:cNvSpPr>
              <a:spLocks noChangeArrowheads="1"/>
            </p:cNvSpPr>
            <p:nvPr/>
          </p:nvSpPr>
          <p:spPr bwMode="auto">
            <a:xfrm>
              <a:off x="603250" y="1878013"/>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16</a:t>
              </a:r>
              <a:endParaRPr kumimoji="0" lang="en-US" sz="1800" b="0" i="0" u="none" strike="noStrike" cap="none" normalizeH="0" baseline="0" smtClean="0">
                <a:ln>
                  <a:noFill/>
                </a:ln>
                <a:solidFill>
                  <a:schemeClr val="tx1"/>
                </a:solidFill>
                <a:effectLst/>
                <a:latin typeface="Arial" pitchFamily="34" charset="0"/>
              </a:endParaRPr>
            </a:p>
          </p:txBody>
        </p:sp>
        <p:sp>
          <p:nvSpPr>
            <p:cNvPr id="213" name="Rectangle 69"/>
            <p:cNvSpPr>
              <a:spLocks noChangeArrowheads="1"/>
            </p:cNvSpPr>
            <p:nvPr/>
          </p:nvSpPr>
          <p:spPr bwMode="auto">
            <a:xfrm rot="16200000">
              <a:off x="-692139" y="3420983"/>
              <a:ext cx="21970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Position (</a:t>
              </a:r>
              <a:r>
                <a:rPr kumimoji="0" lang="en-US" sz="1600" b="0" i="0" u="none" strike="noStrike" cap="none" normalizeH="0" baseline="0" dirty="0" err="1" smtClean="0">
                  <a:ln>
                    <a:noFill/>
                  </a:ln>
                  <a:solidFill>
                    <a:srgbClr val="000000"/>
                  </a:solidFill>
                  <a:effectLst/>
                  <a:latin typeface="Arial" pitchFamily="34" charset="0"/>
                </a:rPr>
                <a:t>deg</a:t>
              </a:r>
              <a:r>
                <a:rPr kumimoji="0" lang="en-US" sz="16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215" name="Group 214"/>
          <p:cNvGrpSpPr/>
          <p:nvPr/>
        </p:nvGrpSpPr>
        <p:grpSpPr>
          <a:xfrm>
            <a:off x="4796289" y="2221279"/>
            <a:ext cx="3035300" cy="542324"/>
            <a:chOff x="1133475" y="4084638"/>
            <a:chExt cx="3035300" cy="982663"/>
          </a:xfrm>
        </p:grpSpPr>
        <p:sp>
          <p:nvSpPr>
            <p:cNvPr id="216" name="Freeform 7"/>
            <p:cNvSpPr>
              <a:spLocks/>
            </p:cNvSpPr>
            <p:nvPr/>
          </p:nvSpPr>
          <p:spPr bwMode="auto">
            <a:xfrm>
              <a:off x="1133475" y="4084638"/>
              <a:ext cx="3035300" cy="982663"/>
            </a:xfrm>
            <a:custGeom>
              <a:avLst/>
              <a:gdLst>
                <a:gd name="T0" fmla="*/ 51 w 1912"/>
                <a:gd name="T1" fmla="*/ 611 h 619"/>
                <a:gd name="T2" fmla="*/ 117 w 1912"/>
                <a:gd name="T3" fmla="*/ 611 h 619"/>
                <a:gd name="T4" fmla="*/ 180 w 1912"/>
                <a:gd name="T5" fmla="*/ 611 h 619"/>
                <a:gd name="T6" fmla="*/ 246 w 1912"/>
                <a:gd name="T7" fmla="*/ 611 h 619"/>
                <a:gd name="T8" fmla="*/ 308 w 1912"/>
                <a:gd name="T9" fmla="*/ 615 h 619"/>
                <a:gd name="T10" fmla="*/ 374 w 1912"/>
                <a:gd name="T11" fmla="*/ 608 h 619"/>
                <a:gd name="T12" fmla="*/ 437 w 1912"/>
                <a:gd name="T13" fmla="*/ 545 h 619"/>
                <a:gd name="T14" fmla="*/ 503 w 1912"/>
                <a:gd name="T15" fmla="*/ 409 h 619"/>
                <a:gd name="T16" fmla="*/ 565 w 1912"/>
                <a:gd name="T17" fmla="*/ 265 h 619"/>
                <a:gd name="T18" fmla="*/ 631 w 1912"/>
                <a:gd name="T19" fmla="*/ 164 h 619"/>
                <a:gd name="T20" fmla="*/ 694 w 1912"/>
                <a:gd name="T21" fmla="*/ 109 h 619"/>
                <a:gd name="T22" fmla="*/ 760 w 1912"/>
                <a:gd name="T23" fmla="*/ 78 h 619"/>
                <a:gd name="T24" fmla="*/ 822 w 1912"/>
                <a:gd name="T25" fmla="*/ 59 h 619"/>
                <a:gd name="T26" fmla="*/ 888 w 1912"/>
                <a:gd name="T27" fmla="*/ 47 h 619"/>
                <a:gd name="T28" fmla="*/ 951 w 1912"/>
                <a:gd name="T29" fmla="*/ 39 h 619"/>
                <a:gd name="T30" fmla="*/ 1017 w 1912"/>
                <a:gd name="T31" fmla="*/ 31 h 619"/>
                <a:gd name="T32" fmla="*/ 1079 w 1912"/>
                <a:gd name="T33" fmla="*/ 27 h 619"/>
                <a:gd name="T34" fmla="*/ 1145 w 1912"/>
                <a:gd name="T35" fmla="*/ 27 h 619"/>
                <a:gd name="T36" fmla="*/ 1208 w 1912"/>
                <a:gd name="T37" fmla="*/ 24 h 619"/>
                <a:gd name="T38" fmla="*/ 1274 w 1912"/>
                <a:gd name="T39" fmla="*/ 24 h 619"/>
                <a:gd name="T40" fmla="*/ 1336 w 1912"/>
                <a:gd name="T41" fmla="*/ 20 h 619"/>
                <a:gd name="T42" fmla="*/ 1402 w 1912"/>
                <a:gd name="T43" fmla="*/ 20 h 619"/>
                <a:gd name="T44" fmla="*/ 1465 w 1912"/>
                <a:gd name="T45" fmla="*/ 16 h 619"/>
                <a:gd name="T46" fmla="*/ 1531 w 1912"/>
                <a:gd name="T47" fmla="*/ 12 h 619"/>
                <a:gd name="T48" fmla="*/ 1593 w 1912"/>
                <a:gd name="T49" fmla="*/ 8 h 619"/>
                <a:gd name="T50" fmla="*/ 1655 w 1912"/>
                <a:gd name="T51" fmla="*/ 8 h 619"/>
                <a:gd name="T52" fmla="*/ 1722 w 1912"/>
                <a:gd name="T53" fmla="*/ 4 h 619"/>
                <a:gd name="T54" fmla="*/ 1784 w 1912"/>
                <a:gd name="T55" fmla="*/ 4 h 619"/>
                <a:gd name="T56" fmla="*/ 1850 w 1912"/>
                <a:gd name="T57" fmla="*/ 4 h 619"/>
                <a:gd name="T58" fmla="*/ 1912 w 1912"/>
                <a:gd name="T59" fmla="*/ 0 h 619"/>
                <a:gd name="T60" fmla="*/ 1862 w 1912"/>
                <a:gd name="T61" fmla="*/ 24 h 619"/>
                <a:gd name="T62" fmla="*/ 1800 w 1912"/>
                <a:gd name="T63" fmla="*/ 24 h 619"/>
                <a:gd name="T64" fmla="*/ 1733 w 1912"/>
                <a:gd name="T65" fmla="*/ 24 h 619"/>
                <a:gd name="T66" fmla="*/ 1671 w 1912"/>
                <a:gd name="T67" fmla="*/ 24 h 619"/>
                <a:gd name="T68" fmla="*/ 1605 w 1912"/>
                <a:gd name="T69" fmla="*/ 24 h 619"/>
                <a:gd name="T70" fmla="*/ 1543 w 1912"/>
                <a:gd name="T71" fmla="*/ 24 h 619"/>
                <a:gd name="T72" fmla="*/ 1476 w 1912"/>
                <a:gd name="T73" fmla="*/ 24 h 619"/>
                <a:gd name="T74" fmla="*/ 1414 w 1912"/>
                <a:gd name="T75" fmla="*/ 27 h 619"/>
                <a:gd name="T76" fmla="*/ 1348 w 1912"/>
                <a:gd name="T77" fmla="*/ 27 h 619"/>
                <a:gd name="T78" fmla="*/ 1286 w 1912"/>
                <a:gd name="T79" fmla="*/ 31 h 619"/>
                <a:gd name="T80" fmla="*/ 1219 w 1912"/>
                <a:gd name="T81" fmla="*/ 31 h 619"/>
                <a:gd name="T82" fmla="*/ 1157 w 1912"/>
                <a:gd name="T83" fmla="*/ 35 h 619"/>
                <a:gd name="T84" fmla="*/ 1091 w 1912"/>
                <a:gd name="T85" fmla="*/ 39 h 619"/>
                <a:gd name="T86" fmla="*/ 1029 w 1912"/>
                <a:gd name="T87" fmla="*/ 43 h 619"/>
                <a:gd name="T88" fmla="*/ 962 w 1912"/>
                <a:gd name="T89" fmla="*/ 51 h 619"/>
                <a:gd name="T90" fmla="*/ 900 w 1912"/>
                <a:gd name="T91" fmla="*/ 62 h 619"/>
                <a:gd name="T92" fmla="*/ 838 w 1912"/>
                <a:gd name="T93" fmla="*/ 78 h 619"/>
                <a:gd name="T94" fmla="*/ 772 w 1912"/>
                <a:gd name="T95" fmla="*/ 94 h 619"/>
                <a:gd name="T96" fmla="*/ 709 w 1912"/>
                <a:gd name="T97" fmla="*/ 125 h 619"/>
                <a:gd name="T98" fmla="*/ 643 w 1912"/>
                <a:gd name="T99" fmla="*/ 175 h 619"/>
                <a:gd name="T100" fmla="*/ 581 w 1912"/>
                <a:gd name="T101" fmla="*/ 265 h 619"/>
                <a:gd name="T102" fmla="*/ 515 w 1912"/>
                <a:gd name="T103" fmla="*/ 393 h 619"/>
                <a:gd name="T104" fmla="*/ 452 w 1912"/>
                <a:gd name="T105" fmla="*/ 526 h 619"/>
                <a:gd name="T106" fmla="*/ 386 w 1912"/>
                <a:gd name="T107" fmla="*/ 604 h 619"/>
                <a:gd name="T108" fmla="*/ 324 w 1912"/>
                <a:gd name="T109" fmla="*/ 619 h 619"/>
                <a:gd name="T110" fmla="*/ 257 w 1912"/>
                <a:gd name="T111" fmla="*/ 615 h 619"/>
                <a:gd name="T112" fmla="*/ 195 w 1912"/>
                <a:gd name="T113" fmla="*/ 611 h 619"/>
                <a:gd name="T114" fmla="*/ 129 w 1912"/>
                <a:gd name="T115" fmla="*/ 611 h 619"/>
                <a:gd name="T116" fmla="*/ 67 w 1912"/>
                <a:gd name="T117" fmla="*/ 611 h 619"/>
                <a:gd name="T118" fmla="*/ 0 w 1912"/>
                <a:gd name="T119" fmla="*/ 611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2" h="619">
                  <a:moveTo>
                    <a:pt x="0" y="608"/>
                  </a:moveTo>
                  <a:lnTo>
                    <a:pt x="16" y="608"/>
                  </a:lnTo>
                  <a:lnTo>
                    <a:pt x="28" y="608"/>
                  </a:lnTo>
                  <a:lnTo>
                    <a:pt x="39" y="608"/>
                  </a:lnTo>
                  <a:lnTo>
                    <a:pt x="51" y="611"/>
                  </a:lnTo>
                  <a:lnTo>
                    <a:pt x="67" y="611"/>
                  </a:lnTo>
                  <a:lnTo>
                    <a:pt x="78" y="611"/>
                  </a:lnTo>
                  <a:lnTo>
                    <a:pt x="90" y="611"/>
                  </a:lnTo>
                  <a:lnTo>
                    <a:pt x="106" y="611"/>
                  </a:lnTo>
                  <a:lnTo>
                    <a:pt x="117" y="611"/>
                  </a:lnTo>
                  <a:lnTo>
                    <a:pt x="129" y="611"/>
                  </a:lnTo>
                  <a:lnTo>
                    <a:pt x="145" y="611"/>
                  </a:lnTo>
                  <a:lnTo>
                    <a:pt x="156" y="611"/>
                  </a:lnTo>
                  <a:lnTo>
                    <a:pt x="168" y="611"/>
                  </a:lnTo>
                  <a:lnTo>
                    <a:pt x="180" y="611"/>
                  </a:lnTo>
                  <a:lnTo>
                    <a:pt x="195" y="611"/>
                  </a:lnTo>
                  <a:lnTo>
                    <a:pt x="207" y="611"/>
                  </a:lnTo>
                  <a:lnTo>
                    <a:pt x="219" y="611"/>
                  </a:lnTo>
                  <a:lnTo>
                    <a:pt x="234" y="611"/>
                  </a:lnTo>
                  <a:lnTo>
                    <a:pt x="246" y="611"/>
                  </a:lnTo>
                  <a:lnTo>
                    <a:pt x="257" y="611"/>
                  </a:lnTo>
                  <a:lnTo>
                    <a:pt x="273" y="615"/>
                  </a:lnTo>
                  <a:lnTo>
                    <a:pt x="285" y="615"/>
                  </a:lnTo>
                  <a:lnTo>
                    <a:pt x="296" y="615"/>
                  </a:lnTo>
                  <a:lnTo>
                    <a:pt x="308" y="615"/>
                  </a:lnTo>
                  <a:lnTo>
                    <a:pt x="324" y="619"/>
                  </a:lnTo>
                  <a:lnTo>
                    <a:pt x="335" y="615"/>
                  </a:lnTo>
                  <a:lnTo>
                    <a:pt x="347" y="615"/>
                  </a:lnTo>
                  <a:lnTo>
                    <a:pt x="363" y="611"/>
                  </a:lnTo>
                  <a:lnTo>
                    <a:pt x="374" y="608"/>
                  </a:lnTo>
                  <a:lnTo>
                    <a:pt x="386" y="604"/>
                  </a:lnTo>
                  <a:lnTo>
                    <a:pt x="398" y="592"/>
                  </a:lnTo>
                  <a:lnTo>
                    <a:pt x="413" y="580"/>
                  </a:lnTo>
                  <a:lnTo>
                    <a:pt x="425" y="565"/>
                  </a:lnTo>
                  <a:lnTo>
                    <a:pt x="437" y="545"/>
                  </a:lnTo>
                  <a:lnTo>
                    <a:pt x="452" y="522"/>
                  </a:lnTo>
                  <a:lnTo>
                    <a:pt x="464" y="495"/>
                  </a:lnTo>
                  <a:lnTo>
                    <a:pt x="476" y="467"/>
                  </a:lnTo>
                  <a:lnTo>
                    <a:pt x="491" y="440"/>
                  </a:lnTo>
                  <a:lnTo>
                    <a:pt x="503" y="409"/>
                  </a:lnTo>
                  <a:lnTo>
                    <a:pt x="515" y="378"/>
                  </a:lnTo>
                  <a:lnTo>
                    <a:pt x="526" y="351"/>
                  </a:lnTo>
                  <a:lnTo>
                    <a:pt x="542" y="319"/>
                  </a:lnTo>
                  <a:lnTo>
                    <a:pt x="553" y="292"/>
                  </a:lnTo>
                  <a:lnTo>
                    <a:pt x="565" y="265"/>
                  </a:lnTo>
                  <a:lnTo>
                    <a:pt x="581" y="242"/>
                  </a:lnTo>
                  <a:lnTo>
                    <a:pt x="592" y="218"/>
                  </a:lnTo>
                  <a:lnTo>
                    <a:pt x="604" y="199"/>
                  </a:lnTo>
                  <a:lnTo>
                    <a:pt x="616" y="179"/>
                  </a:lnTo>
                  <a:lnTo>
                    <a:pt x="631" y="164"/>
                  </a:lnTo>
                  <a:lnTo>
                    <a:pt x="643" y="148"/>
                  </a:lnTo>
                  <a:lnTo>
                    <a:pt x="655" y="136"/>
                  </a:lnTo>
                  <a:lnTo>
                    <a:pt x="670" y="125"/>
                  </a:lnTo>
                  <a:lnTo>
                    <a:pt x="682" y="117"/>
                  </a:lnTo>
                  <a:lnTo>
                    <a:pt x="694" y="109"/>
                  </a:lnTo>
                  <a:lnTo>
                    <a:pt x="709" y="101"/>
                  </a:lnTo>
                  <a:lnTo>
                    <a:pt x="721" y="94"/>
                  </a:lnTo>
                  <a:lnTo>
                    <a:pt x="733" y="86"/>
                  </a:lnTo>
                  <a:lnTo>
                    <a:pt x="744" y="82"/>
                  </a:lnTo>
                  <a:lnTo>
                    <a:pt x="760" y="78"/>
                  </a:lnTo>
                  <a:lnTo>
                    <a:pt x="772" y="74"/>
                  </a:lnTo>
                  <a:lnTo>
                    <a:pt x="783" y="70"/>
                  </a:lnTo>
                  <a:lnTo>
                    <a:pt x="799" y="66"/>
                  </a:lnTo>
                  <a:lnTo>
                    <a:pt x="810" y="62"/>
                  </a:lnTo>
                  <a:lnTo>
                    <a:pt x="822" y="59"/>
                  </a:lnTo>
                  <a:lnTo>
                    <a:pt x="838" y="59"/>
                  </a:lnTo>
                  <a:lnTo>
                    <a:pt x="849" y="55"/>
                  </a:lnTo>
                  <a:lnTo>
                    <a:pt x="861" y="51"/>
                  </a:lnTo>
                  <a:lnTo>
                    <a:pt x="873" y="51"/>
                  </a:lnTo>
                  <a:lnTo>
                    <a:pt x="888" y="47"/>
                  </a:lnTo>
                  <a:lnTo>
                    <a:pt x="900" y="47"/>
                  </a:lnTo>
                  <a:lnTo>
                    <a:pt x="912" y="43"/>
                  </a:lnTo>
                  <a:lnTo>
                    <a:pt x="927" y="43"/>
                  </a:lnTo>
                  <a:lnTo>
                    <a:pt x="939" y="39"/>
                  </a:lnTo>
                  <a:lnTo>
                    <a:pt x="951" y="39"/>
                  </a:lnTo>
                  <a:lnTo>
                    <a:pt x="962" y="39"/>
                  </a:lnTo>
                  <a:lnTo>
                    <a:pt x="978" y="35"/>
                  </a:lnTo>
                  <a:lnTo>
                    <a:pt x="990" y="35"/>
                  </a:lnTo>
                  <a:lnTo>
                    <a:pt x="1001" y="35"/>
                  </a:lnTo>
                  <a:lnTo>
                    <a:pt x="1017" y="31"/>
                  </a:lnTo>
                  <a:lnTo>
                    <a:pt x="1029" y="31"/>
                  </a:lnTo>
                  <a:lnTo>
                    <a:pt x="1040" y="31"/>
                  </a:lnTo>
                  <a:lnTo>
                    <a:pt x="1056" y="31"/>
                  </a:lnTo>
                  <a:lnTo>
                    <a:pt x="1067" y="31"/>
                  </a:lnTo>
                  <a:lnTo>
                    <a:pt x="1079" y="27"/>
                  </a:lnTo>
                  <a:lnTo>
                    <a:pt x="1091" y="27"/>
                  </a:lnTo>
                  <a:lnTo>
                    <a:pt x="1106" y="27"/>
                  </a:lnTo>
                  <a:lnTo>
                    <a:pt x="1118" y="27"/>
                  </a:lnTo>
                  <a:lnTo>
                    <a:pt x="1130" y="27"/>
                  </a:lnTo>
                  <a:lnTo>
                    <a:pt x="1145" y="27"/>
                  </a:lnTo>
                  <a:lnTo>
                    <a:pt x="1157" y="27"/>
                  </a:lnTo>
                  <a:lnTo>
                    <a:pt x="1169" y="27"/>
                  </a:lnTo>
                  <a:lnTo>
                    <a:pt x="1184" y="24"/>
                  </a:lnTo>
                  <a:lnTo>
                    <a:pt x="1196" y="24"/>
                  </a:lnTo>
                  <a:lnTo>
                    <a:pt x="1208" y="24"/>
                  </a:lnTo>
                  <a:lnTo>
                    <a:pt x="1219" y="24"/>
                  </a:lnTo>
                  <a:lnTo>
                    <a:pt x="1235" y="24"/>
                  </a:lnTo>
                  <a:lnTo>
                    <a:pt x="1247" y="24"/>
                  </a:lnTo>
                  <a:lnTo>
                    <a:pt x="1258" y="24"/>
                  </a:lnTo>
                  <a:lnTo>
                    <a:pt x="1274" y="24"/>
                  </a:lnTo>
                  <a:lnTo>
                    <a:pt x="1286" y="24"/>
                  </a:lnTo>
                  <a:lnTo>
                    <a:pt x="1297" y="24"/>
                  </a:lnTo>
                  <a:lnTo>
                    <a:pt x="1309" y="24"/>
                  </a:lnTo>
                  <a:lnTo>
                    <a:pt x="1324" y="20"/>
                  </a:lnTo>
                  <a:lnTo>
                    <a:pt x="1336" y="20"/>
                  </a:lnTo>
                  <a:lnTo>
                    <a:pt x="1348" y="20"/>
                  </a:lnTo>
                  <a:lnTo>
                    <a:pt x="1363" y="20"/>
                  </a:lnTo>
                  <a:lnTo>
                    <a:pt x="1375" y="20"/>
                  </a:lnTo>
                  <a:lnTo>
                    <a:pt x="1387" y="20"/>
                  </a:lnTo>
                  <a:lnTo>
                    <a:pt x="1402" y="20"/>
                  </a:lnTo>
                  <a:lnTo>
                    <a:pt x="1414" y="20"/>
                  </a:lnTo>
                  <a:lnTo>
                    <a:pt x="1426" y="16"/>
                  </a:lnTo>
                  <a:lnTo>
                    <a:pt x="1437" y="16"/>
                  </a:lnTo>
                  <a:lnTo>
                    <a:pt x="1453" y="16"/>
                  </a:lnTo>
                  <a:lnTo>
                    <a:pt x="1465" y="16"/>
                  </a:lnTo>
                  <a:lnTo>
                    <a:pt x="1476" y="16"/>
                  </a:lnTo>
                  <a:lnTo>
                    <a:pt x="1492" y="12"/>
                  </a:lnTo>
                  <a:lnTo>
                    <a:pt x="1504" y="12"/>
                  </a:lnTo>
                  <a:lnTo>
                    <a:pt x="1515" y="12"/>
                  </a:lnTo>
                  <a:lnTo>
                    <a:pt x="1531" y="12"/>
                  </a:lnTo>
                  <a:lnTo>
                    <a:pt x="1543" y="12"/>
                  </a:lnTo>
                  <a:lnTo>
                    <a:pt x="1554" y="12"/>
                  </a:lnTo>
                  <a:lnTo>
                    <a:pt x="1566" y="8"/>
                  </a:lnTo>
                  <a:lnTo>
                    <a:pt x="1581" y="8"/>
                  </a:lnTo>
                  <a:lnTo>
                    <a:pt x="1593" y="8"/>
                  </a:lnTo>
                  <a:lnTo>
                    <a:pt x="1605" y="8"/>
                  </a:lnTo>
                  <a:lnTo>
                    <a:pt x="1620" y="8"/>
                  </a:lnTo>
                  <a:lnTo>
                    <a:pt x="1632" y="8"/>
                  </a:lnTo>
                  <a:lnTo>
                    <a:pt x="1644" y="8"/>
                  </a:lnTo>
                  <a:lnTo>
                    <a:pt x="1655" y="8"/>
                  </a:lnTo>
                  <a:lnTo>
                    <a:pt x="1671" y="8"/>
                  </a:lnTo>
                  <a:lnTo>
                    <a:pt x="1683" y="8"/>
                  </a:lnTo>
                  <a:lnTo>
                    <a:pt x="1694" y="8"/>
                  </a:lnTo>
                  <a:lnTo>
                    <a:pt x="1710" y="8"/>
                  </a:lnTo>
                  <a:lnTo>
                    <a:pt x="1722" y="4"/>
                  </a:lnTo>
                  <a:lnTo>
                    <a:pt x="1733" y="4"/>
                  </a:lnTo>
                  <a:lnTo>
                    <a:pt x="1749" y="4"/>
                  </a:lnTo>
                  <a:lnTo>
                    <a:pt x="1761" y="4"/>
                  </a:lnTo>
                  <a:lnTo>
                    <a:pt x="1772" y="4"/>
                  </a:lnTo>
                  <a:lnTo>
                    <a:pt x="1784" y="4"/>
                  </a:lnTo>
                  <a:lnTo>
                    <a:pt x="1800" y="4"/>
                  </a:lnTo>
                  <a:lnTo>
                    <a:pt x="1811" y="4"/>
                  </a:lnTo>
                  <a:lnTo>
                    <a:pt x="1823" y="4"/>
                  </a:lnTo>
                  <a:lnTo>
                    <a:pt x="1838" y="4"/>
                  </a:lnTo>
                  <a:lnTo>
                    <a:pt x="1850" y="4"/>
                  </a:lnTo>
                  <a:lnTo>
                    <a:pt x="1862" y="0"/>
                  </a:lnTo>
                  <a:lnTo>
                    <a:pt x="1874" y="0"/>
                  </a:lnTo>
                  <a:lnTo>
                    <a:pt x="1889" y="0"/>
                  </a:lnTo>
                  <a:lnTo>
                    <a:pt x="1901" y="0"/>
                  </a:lnTo>
                  <a:lnTo>
                    <a:pt x="1912" y="0"/>
                  </a:lnTo>
                  <a:lnTo>
                    <a:pt x="1912" y="24"/>
                  </a:lnTo>
                  <a:lnTo>
                    <a:pt x="1901" y="24"/>
                  </a:lnTo>
                  <a:lnTo>
                    <a:pt x="1889" y="24"/>
                  </a:lnTo>
                  <a:lnTo>
                    <a:pt x="1874" y="24"/>
                  </a:lnTo>
                  <a:lnTo>
                    <a:pt x="1862" y="24"/>
                  </a:lnTo>
                  <a:lnTo>
                    <a:pt x="1850" y="24"/>
                  </a:lnTo>
                  <a:lnTo>
                    <a:pt x="1838" y="24"/>
                  </a:lnTo>
                  <a:lnTo>
                    <a:pt x="1823" y="24"/>
                  </a:lnTo>
                  <a:lnTo>
                    <a:pt x="1811" y="24"/>
                  </a:lnTo>
                  <a:lnTo>
                    <a:pt x="1800" y="24"/>
                  </a:lnTo>
                  <a:lnTo>
                    <a:pt x="1784" y="24"/>
                  </a:lnTo>
                  <a:lnTo>
                    <a:pt x="1772" y="24"/>
                  </a:lnTo>
                  <a:lnTo>
                    <a:pt x="1761" y="24"/>
                  </a:lnTo>
                  <a:lnTo>
                    <a:pt x="1749" y="24"/>
                  </a:lnTo>
                  <a:lnTo>
                    <a:pt x="1733" y="24"/>
                  </a:lnTo>
                  <a:lnTo>
                    <a:pt x="1722" y="24"/>
                  </a:lnTo>
                  <a:lnTo>
                    <a:pt x="1710" y="24"/>
                  </a:lnTo>
                  <a:lnTo>
                    <a:pt x="1694" y="24"/>
                  </a:lnTo>
                  <a:lnTo>
                    <a:pt x="1683" y="24"/>
                  </a:lnTo>
                  <a:lnTo>
                    <a:pt x="1671" y="24"/>
                  </a:lnTo>
                  <a:lnTo>
                    <a:pt x="1655" y="24"/>
                  </a:lnTo>
                  <a:lnTo>
                    <a:pt x="1644" y="24"/>
                  </a:lnTo>
                  <a:lnTo>
                    <a:pt x="1632" y="24"/>
                  </a:lnTo>
                  <a:lnTo>
                    <a:pt x="1620" y="24"/>
                  </a:lnTo>
                  <a:lnTo>
                    <a:pt x="1605" y="24"/>
                  </a:lnTo>
                  <a:lnTo>
                    <a:pt x="1593" y="24"/>
                  </a:lnTo>
                  <a:lnTo>
                    <a:pt x="1581" y="24"/>
                  </a:lnTo>
                  <a:lnTo>
                    <a:pt x="1566" y="24"/>
                  </a:lnTo>
                  <a:lnTo>
                    <a:pt x="1554" y="24"/>
                  </a:lnTo>
                  <a:lnTo>
                    <a:pt x="1543" y="24"/>
                  </a:lnTo>
                  <a:lnTo>
                    <a:pt x="1531" y="24"/>
                  </a:lnTo>
                  <a:lnTo>
                    <a:pt x="1515" y="24"/>
                  </a:lnTo>
                  <a:lnTo>
                    <a:pt x="1504" y="24"/>
                  </a:lnTo>
                  <a:lnTo>
                    <a:pt x="1492" y="24"/>
                  </a:lnTo>
                  <a:lnTo>
                    <a:pt x="1476" y="24"/>
                  </a:lnTo>
                  <a:lnTo>
                    <a:pt x="1465" y="24"/>
                  </a:lnTo>
                  <a:lnTo>
                    <a:pt x="1453" y="24"/>
                  </a:lnTo>
                  <a:lnTo>
                    <a:pt x="1437" y="24"/>
                  </a:lnTo>
                  <a:lnTo>
                    <a:pt x="1426" y="27"/>
                  </a:lnTo>
                  <a:lnTo>
                    <a:pt x="1414" y="27"/>
                  </a:lnTo>
                  <a:lnTo>
                    <a:pt x="1402" y="27"/>
                  </a:lnTo>
                  <a:lnTo>
                    <a:pt x="1387" y="27"/>
                  </a:lnTo>
                  <a:lnTo>
                    <a:pt x="1375" y="27"/>
                  </a:lnTo>
                  <a:lnTo>
                    <a:pt x="1363" y="27"/>
                  </a:lnTo>
                  <a:lnTo>
                    <a:pt x="1348" y="27"/>
                  </a:lnTo>
                  <a:lnTo>
                    <a:pt x="1336" y="31"/>
                  </a:lnTo>
                  <a:lnTo>
                    <a:pt x="1324" y="31"/>
                  </a:lnTo>
                  <a:lnTo>
                    <a:pt x="1309" y="31"/>
                  </a:lnTo>
                  <a:lnTo>
                    <a:pt x="1297" y="31"/>
                  </a:lnTo>
                  <a:lnTo>
                    <a:pt x="1286" y="31"/>
                  </a:lnTo>
                  <a:lnTo>
                    <a:pt x="1274" y="31"/>
                  </a:lnTo>
                  <a:lnTo>
                    <a:pt x="1258" y="31"/>
                  </a:lnTo>
                  <a:lnTo>
                    <a:pt x="1247" y="31"/>
                  </a:lnTo>
                  <a:lnTo>
                    <a:pt x="1235" y="31"/>
                  </a:lnTo>
                  <a:lnTo>
                    <a:pt x="1219" y="31"/>
                  </a:lnTo>
                  <a:lnTo>
                    <a:pt x="1208" y="35"/>
                  </a:lnTo>
                  <a:lnTo>
                    <a:pt x="1196" y="35"/>
                  </a:lnTo>
                  <a:lnTo>
                    <a:pt x="1184" y="35"/>
                  </a:lnTo>
                  <a:lnTo>
                    <a:pt x="1169" y="35"/>
                  </a:lnTo>
                  <a:lnTo>
                    <a:pt x="1157" y="35"/>
                  </a:lnTo>
                  <a:lnTo>
                    <a:pt x="1145" y="35"/>
                  </a:lnTo>
                  <a:lnTo>
                    <a:pt x="1130" y="39"/>
                  </a:lnTo>
                  <a:lnTo>
                    <a:pt x="1118" y="39"/>
                  </a:lnTo>
                  <a:lnTo>
                    <a:pt x="1106" y="39"/>
                  </a:lnTo>
                  <a:lnTo>
                    <a:pt x="1091" y="39"/>
                  </a:lnTo>
                  <a:lnTo>
                    <a:pt x="1079" y="39"/>
                  </a:lnTo>
                  <a:lnTo>
                    <a:pt x="1067" y="39"/>
                  </a:lnTo>
                  <a:lnTo>
                    <a:pt x="1056" y="43"/>
                  </a:lnTo>
                  <a:lnTo>
                    <a:pt x="1040" y="43"/>
                  </a:lnTo>
                  <a:lnTo>
                    <a:pt x="1029" y="43"/>
                  </a:lnTo>
                  <a:lnTo>
                    <a:pt x="1017" y="47"/>
                  </a:lnTo>
                  <a:lnTo>
                    <a:pt x="1001" y="47"/>
                  </a:lnTo>
                  <a:lnTo>
                    <a:pt x="990" y="47"/>
                  </a:lnTo>
                  <a:lnTo>
                    <a:pt x="978" y="51"/>
                  </a:lnTo>
                  <a:lnTo>
                    <a:pt x="962" y="51"/>
                  </a:lnTo>
                  <a:lnTo>
                    <a:pt x="951" y="55"/>
                  </a:lnTo>
                  <a:lnTo>
                    <a:pt x="939" y="55"/>
                  </a:lnTo>
                  <a:lnTo>
                    <a:pt x="927" y="59"/>
                  </a:lnTo>
                  <a:lnTo>
                    <a:pt x="912" y="59"/>
                  </a:lnTo>
                  <a:lnTo>
                    <a:pt x="900" y="62"/>
                  </a:lnTo>
                  <a:lnTo>
                    <a:pt x="888" y="66"/>
                  </a:lnTo>
                  <a:lnTo>
                    <a:pt x="873" y="66"/>
                  </a:lnTo>
                  <a:lnTo>
                    <a:pt x="861" y="70"/>
                  </a:lnTo>
                  <a:lnTo>
                    <a:pt x="849" y="74"/>
                  </a:lnTo>
                  <a:lnTo>
                    <a:pt x="838" y="78"/>
                  </a:lnTo>
                  <a:lnTo>
                    <a:pt x="822" y="78"/>
                  </a:lnTo>
                  <a:lnTo>
                    <a:pt x="810" y="82"/>
                  </a:lnTo>
                  <a:lnTo>
                    <a:pt x="799" y="86"/>
                  </a:lnTo>
                  <a:lnTo>
                    <a:pt x="783" y="90"/>
                  </a:lnTo>
                  <a:lnTo>
                    <a:pt x="772" y="94"/>
                  </a:lnTo>
                  <a:lnTo>
                    <a:pt x="760" y="101"/>
                  </a:lnTo>
                  <a:lnTo>
                    <a:pt x="744" y="105"/>
                  </a:lnTo>
                  <a:lnTo>
                    <a:pt x="733" y="109"/>
                  </a:lnTo>
                  <a:lnTo>
                    <a:pt x="721" y="117"/>
                  </a:lnTo>
                  <a:lnTo>
                    <a:pt x="709" y="125"/>
                  </a:lnTo>
                  <a:lnTo>
                    <a:pt x="694" y="133"/>
                  </a:lnTo>
                  <a:lnTo>
                    <a:pt x="682" y="140"/>
                  </a:lnTo>
                  <a:lnTo>
                    <a:pt x="670" y="152"/>
                  </a:lnTo>
                  <a:lnTo>
                    <a:pt x="655" y="164"/>
                  </a:lnTo>
                  <a:lnTo>
                    <a:pt x="643" y="175"/>
                  </a:lnTo>
                  <a:lnTo>
                    <a:pt x="631" y="191"/>
                  </a:lnTo>
                  <a:lnTo>
                    <a:pt x="616" y="207"/>
                  </a:lnTo>
                  <a:lnTo>
                    <a:pt x="604" y="226"/>
                  </a:lnTo>
                  <a:lnTo>
                    <a:pt x="592" y="245"/>
                  </a:lnTo>
                  <a:lnTo>
                    <a:pt x="581" y="265"/>
                  </a:lnTo>
                  <a:lnTo>
                    <a:pt x="565" y="288"/>
                  </a:lnTo>
                  <a:lnTo>
                    <a:pt x="553" y="316"/>
                  </a:lnTo>
                  <a:lnTo>
                    <a:pt x="542" y="339"/>
                  </a:lnTo>
                  <a:lnTo>
                    <a:pt x="526" y="366"/>
                  </a:lnTo>
                  <a:lnTo>
                    <a:pt x="515" y="393"/>
                  </a:lnTo>
                  <a:lnTo>
                    <a:pt x="503" y="421"/>
                  </a:lnTo>
                  <a:lnTo>
                    <a:pt x="491" y="452"/>
                  </a:lnTo>
                  <a:lnTo>
                    <a:pt x="476" y="475"/>
                  </a:lnTo>
                  <a:lnTo>
                    <a:pt x="464" y="502"/>
                  </a:lnTo>
                  <a:lnTo>
                    <a:pt x="452" y="526"/>
                  </a:lnTo>
                  <a:lnTo>
                    <a:pt x="437" y="549"/>
                  </a:lnTo>
                  <a:lnTo>
                    <a:pt x="425" y="565"/>
                  </a:lnTo>
                  <a:lnTo>
                    <a:pt x="413" y="580"/>
                  </a:lnTo>
                  <a:lnTo>
                    <a:pt x="398" y="596"/>
                  </a:lnTo>
                  <a:lnTo>
                    <a:pt x="386" y="604"/>
                  </a:lnTo>
                  <a:lnTo>
                    <a:pt x="374" y="611"/>
                  </a:lnTo>
                  <a:lnTo>
                    <a:pt x="363" y="611"/>
                  </a:lnTo>
                  <a:lnTo>
                    <a:pt x="347" y="615"/>
                  </a:lnTo>
                  <a:lnTo>
                    <a:pt x="335" y="615"/>
                  </a:lnTo>
                  <a:lnTo>
                    <a:pt x="324" y="619"/>
                  </a:lnTo>
                  <a:lnTo>
                    <a:pt x="308" y="615"/>
                  </a:lnTo>
                  <a:lnTo>
                    <a:pt x="296" y="615"/>
                  </a:lnTo>
                  <a:lnTo>
                    <a:pt x="285" y="615"/>
                  </a:lnTo>
                  <a:lnTo>
                    <a:pt x="273" y="615"/>
                  </a:lnTo>
                  <a:lnTo>
                    <a:pt x="257" y="615"/>
                  </a:lnTo>
                  <a:lnTo>
                    <a:pt x="246" y="615"/>
                  </a:lnTo>
                  <a:lnTo>
                    <a:pt x="234" y="615"/>
                  </a:lnTo>
                  <a:lnTo>
                    <a:pt x="219" y="615"/>
                  </a:lnTo>
                  <a:lnTo>
                    <a:pt x="207" y="611"/>
                  </a:lnTo>
                  <a:lnTo>
                    <a:pt x="195" y="611"/>
                  </a:lnTo>
                  <a:lnTo>
                    <a:pt x="180" y="611"/>
                  </a:lnTo>
                  <a:lnTo>
                    <a:pt x="168" y="611"/>
                  </a:lnTo>
                  <a:lnTo>
                    <a:pt x="156" y="611"/>
                  </a:lnTo>
                  <a:lnTo>
                    <a:pt x="145" y="611"/>
                  </a:lnTo>
                  <a:lnTo>
                    <a:pt x="129" y="611"/>
                  </a:lnTo>
                  <a:lnTo>
                    <a:pt x="117" y="611"/>
                  </a:lnTo>
                  <a:lnTo>
                    <a:pt x="106" y="611"/>
                  </a:lnTo>
                  <a:lnTo>
                    <a:pt x="90" y="611"/>
                  </a:lnTo>
                  <a:lnTo>
                    <a:pt x="78" y="611"/>
                  </a:lnTo>
                  <a:lnTo>
                    <a:pt x="67" y="611"/>
                  </a:lnTo>
                  <a:lnTo>
                    <a:pt x="51" y="611"/>
                  </a:lnTo>
                  <a:lnTo>
                    <a:pt x="39" y="611"/>
                  </a:lnTo>
                  <a:lnTo>
                    <a:pt x="28" y="611"/>
                  </a:lnTo>
                  <a:lnTo>
                    <a:pt x="16" y="611"/>
                  </a:lnTo>
                  <a:lnTo>
                    <a:pt x="0" y="611"/>
                  </a:lnTo>
                  <a:lnTo>
                    <a:pt x="0" y="608"/>
                  </a:lnTo>
                  <a:close/>
                </a:path>
              </a:pathLst>
            </a:custGeom>
            <a:solidFill>
              <a:srgbClr val="395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0"/>
            <p:cNvSpPr>
              <a:spLocks/>
            </p:cNvSpPr>
            <p:nvPr/>
          </p:nvSpPr>
          <p:spPr bwMode="auto">
            <a:xfrm>
              <a:off x="1133475" y="4103688"/>
              <a:ext cx="3035300" cy="963613"/>
            </a:xfrm>
            <a:custGeom>
              <a:avLst/>
              <a:gdLst>
                <a:gd name="T0" fmla="*/ 0 w 1912"/>
                <a:gd name="T1" fmla="*/ 596 h 607"/>
                <a:gd name="T2" fmla="*/ 67 w 1912"/>
                <a:gd name="T3" fmla="*/ 599 h 607"/>
                <a:gd name="T4" fmla="*/ 145 w 1912"/>
                <a:gd name="T5" fmla="*/ 599 h 607"/>
                <a:gd name="T6" fmla="*/ 308 w 1912"/>
                <a:gd name="T7" fmla="*/ 603 h 607"/>
                <a:gd name="T8" fmla="*/ 324 w 1912"/>
                <a:gd name="T9" fmla="*/ 607 h 607"/>
                <a:gd name="T10" fmla="*/ 335 w 1912"/>
                <a:gd name="T11" fmla="*/ 603 h 607"/>
                <a:gd name="T12" fmla="*/ 363 w 1912"/>
                <a:gd name="T13" fmla="*/ 599 h 607"/>
                <a:gd name="T14" fmla="*/ 374 w 1912"/>
                <a:gd name="T15" fmla="*/ 596 h 607"/>
                <a:gd name="T16" fmla="*/ 386 w 1912"/>
                <a:gd name="T17" fmla="*/ 592 h 607"/>
                <a:gd name="T18" fmla="*/ 398 w 1912"/>
                <a:gd name="T19" fmla="*/ 580 h 607"/>
                <a:gd name="T20" fmla="*/ 413 w 1912"/>
                <a:gd name="T21" fmla="*/ 568 h 607"/>
                <a:gd name="T22" fmla="*/ 425 w 1912"/>
                <a:gd name="T23" fmla="*/ 553 h 607"/>
                <a:gd name="T24" fmla="*/ 437 w 1912"/>
                <a:gd name="T25" fmla="*/ 533 h 607"/>
                <a:gd name="T26" fmla="*/ 464 w 1912"/>
                <a:gd name="T27" fmla="*/ 487 h 607"/>
                <a:gd name="T28" fmla="*/ 491 w 1912"/>
                <a:gd name="T29" fmla="*/ 432 h 607"/>
                <a:gd name="T30" fmla="*/ 553 w 1912"/>
                <a:gd name="T31" fmla="*/ 292 h 607"/>
                <a:gd name="T32" fmla="*/ 581 w 1912"/>
                <a:gd name="T33" fmla="*/ 241 h 607"/>
                <a:gd name="T34" fmla="*/ 604 w 1912"/>
                <a:gd name="T35" fmla="*/ 198 h 607"/>
                <a:gd name="T36" fmla="*/ 631 w 1912"/>
                <a:gd name="T37" fmla="*/ 167 h 607"/>
                <a:gd name="T38" fmla="*/ 655 w 1912"/>
                <a:gd name="T39" fmla="*/ 140 h 607"/>
                <a:gd name="T40" fmla="*/ 682 w 1912"/>
                <a:gd name="T41" fmla="*/ 117 h 607"/>
                <a:gd name="T42" fmla="*/ 709 w 1912"/>
                <a:gd name="T43" fmla="*/ 101 h 607"/>
                <a:gd name="T44" fmla="*/ 733 w 1912"/>
                <a:gd name="T45" fmla="*/ 86 h 607"/>
                <a:gd name="T46" fmla="*/ 772 w 1912"/>
                <a:gd name="T47" fmla="*/ 74 h 607"/>
                <a:gd name="T48" fmla="*/ 822 w 1912"/>
                <a:gd name="T49" fmla="*/ 58 h 607"/>
                <a:gd name="T50" fmla="*/ 873 w 1912"/>
                <a:gd name="T51" fmla="*/ 47 h 607"/>
                <a:gd name="T52" fmla="*/ 912 w 1912"/>
                <a:gd name="T53" fmla="*/ 39 h 607"/>
                <a:gd name="T54" fmla="*/ 990 w 1912"/>
                <a:gd name="T55" fmla="*/ 31 h 607"/>
                <a:gd name="T56" fmla="*/ 1067 w 1912"/>
                <a:gd name="T57" fmla="*/ 23 h 607"/>
                <a:gd name="T58" fmla="*/ 1671 w 1912"/>
                <a:gd name="T59" fmla="*/ 4 h 607"/>
                <a:gd name="T60" fmla="*/ 1912 w 1912"/>
                <a:gd name="T61" fmla="*/ 0 h 607"/>
                <a:gd name="T62" fmla="*/ 1912 w 1912"/>
                <a:gd name="T63"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2" h="607">
                  <a:moveTo>
                    <a:pt x="0" y="596"/>
                  </a:moveTo>
                  <a:lnTo>
                    <a:pt x="67" y="599"/>
                  </a:lnTo>
                  <a:lnTo>
                    <a:pt x="145" y="599"/>
                  </a:lnTo>
                  <a:lnTo>
                    <a:pt x="308" y="603"/>
                  </a:lnTo>
                  <a:lnTo>
                    <a:pt x="324" y="607"/>
                  </a:lnTo>
                  <a:lnTo>
                    <a:pt x="335" y="603"/>
                  </a:lnTo>
                  <a:lnTo>
                    <a:pt x="363" y="599"/>
                  </a:lnTo>
                  <a:lnTo>
                    <a:pt x="374" y="596"/>
                  </a:lnTo>
                  <a:lnTo>
                    <a:pt x="386" y="592"/>
                  </a:lnTo>
                  <a:lnTo>
                    <a:pt x="398" y="580"/>
                  </a:lnTo>
                  <a:lnTo>
                    <a:pt x="413" y="568"/>
                  </a:lnTo>
                  <a:lnTo>
                    <a:pt x="425" y="553"/>
                  </a:lnTo>
                  <a:lnTo>
                    <a:pt x="437" y="533"/>
                  </a:lnTo>
                  <a:lnTo>
                    <a:pt x="464" y="487"/>
                  </a:lnTo>
                  <a:lnTo>
                    <a:pt x="491" y="432"/>
                  </a:lnTo>
                  <a:lnTo>
                    <a:pt x="553" y="292"/>
                  </a:lnTo>
                  <a:lnTo>
                    <a:pt x="581" y="241"/>
                  </a:lnTo>
                  <a:lnTo>
                    <a:pt x="604" y="198"/>
                  </a:lnTo>
                  <a:lnTo>
                    <a:pt x="631" y="167"/>
                  </a:lnTo>
                  <a:lnTo>
                    <a:pt x="655" y="140"/>
                  </a:lnTo>
                  <a:lnTo>
                    <a:pt x="682" y="117"/>
                  </a:lnTo>
                  <a:lnTo>
                    <a:pt x="709" y="101"/>
                  </a:lnTo>
                  <a:lnTo>
                    <a:pt x="733" y="86"/>
                  </a:lnTo>
                  <a:lnTo>
                    <a:pt x="772" y="74"/>
                  </a:lnTo>
                  <a:lnTo>
                    <a:pt x="822" y="58"/>
                  </a:lnTo>
                  <a:lnTo>
                    <a:pt x="873" y="47"/>
                  </a:lnTo>
                  <a:lnTo>
                    <a:pt x="912" y="39"/>
                  </a:lnTo>
                  <a:lnTo>
                    <a:pt x="990" y="31"/>
                  </a:lnTo>
                  <a:lnTo>
                    <a:pt x="1067" y="23"/>
                  </a:lnTo>
                  <a:lnTo>
                    <a:pt x="1671" y="4"/>
                  </a:lnTo>
                  <a:lnTo>
                    <a:pt x="1912" y="0"/>
                  </a:lnTo>
                  <a:lnTo>
                    <a:pt x="1912" y="0"/>
                  </a:lnTo>
                </a:path>
              </a:pathLst>
            </a:custGeom>
            <a:noFill/>
            <a:ln w="23">
              <a:solidFill>
                <a:srgbClr val="39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Rectangle 71"/>
            <p:cNvSpPr>
              <a:spLocks noChangeArrowheads="1"/>
            </p:cNvSpPr>
            <p:nvPr/>
          </p:nvSpPr>
          <p:spPr bwMode="auto">
            <a:xfrm>
              <a:off x="3162300" y="4171951"/>
              <a:ext cx="75406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3953A4"/>
                  </a:solidFill>
                  <a:effectLst/>
                  <a:latin typeface="Arial" pitchFamily="34" charset="0"/>
                </a:rPr>
                <a:t>5.0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19" name="Group 218"/>
          <p:cNvGrpSpPr/>
          <p:nvPr/>
        </p:nvGrpSpPr>
        <p:grpSpPr>
          <a:xfrm>
            <a:off x="4796289" y="1677451"/>
            <a:ext cx="3035300" cy="1067125"/>
            <a:chOff x="1133475" y="3133726"/>
            <a:chExt cx="3035300" cy="1933575"/>
          </a:xfrm>
        </p:grpSpPr>
        <p:sp>
          <p:nvSpPr>
            <p:cNvPr id="220" name="Freeform 8"/>
            <p:cNvSpPr>
              <a:spLocks/>
            </p:cNvSpPr>
            <p:nvPr/>
          </p:nvSpPr>
          <p:spPr bwMode="auto">
            <a:xfrm>
              <a:off x="1133475" y="3133726"/>
              <a:ext cx="3035300" cy="1933575"/>
            </a:xfrm>
            <a:custGeom>
              <a:avLst/>
              <a:gdLst>
                <a:gd name="T0" fmla="*/ 51 w 1912"/>
                <a:gd name="T1" fmla="*/ 1210 h 1218"/>
                <a:gd name="T2" fmla="*/ 117 w 1912"/>
                <a:gd name="T3" fmla="*/ 1210 h 1218"/>
                <a:gd name="T4" fmla="*/ 180 w 1912"/>
                <a:gd name="T5" fmla="*/ 1210 h 1218"/>
                <a:gd name="T6" fmla="*/ 246 w 1912"/>
                <a:gd name="T7" fmla="*/ 1214 h 1218"/>
                <a:gd name="T8" fmla="*/ 308 w 1912"/>
                <a:gd name="T9" fmla="*/ 1214 h 1218"/>
                <a:gd name="T10" fmla="*/ 374 w 1912"/>
                <a:gd name="T11" fmla="*/ 1210 h 1218"/>
                <a:gd name="T12" fmla="*/ 437 w 1912"/>
                <a:gd name="T13" fmla="*/ 1136 h 1218"/>
                <a:gd name="T14" fmla="*/ 503 w 1912"/>
                <a:gd name="T15" fmla="*/ 957 h 1218"/>
                <a:gd name="T16" fmla="*/ 565 w 1912"/>
                <a:gd name="T17" fmla="*/ 724 h 1218"/>
                <a:gd name="T18" fmla="*/ 631 w 1912"/>
                <a:gd name="T19" fmla="*/ 510 h 1218"/>
                <a:gd name="T20" fmla="*/ 694 w 1912"/>
                <a:gd name="T21" fmla="*/ 350 h 1218"/>
                <a:gd name="T22" fmla="*/ 760 w 1912"/>
                <a:gd name="T23" fmla="*/ 241 h 1218"/>
                <a:gd name="T24" fmla="*/ 822 w 1912"/>
                <a:gd name="T25" fmla="*/ 171 h 1218"/>
                <a:gd name="T26" fmla="*/ 888 w 1912"/>
                <a:gd name="T27" fmla="*/ 124 h 1218"/>
                <a:gd name="T28" fmla="*/ 951 w 1912"/>
                <a:gd name="T29" fmla="*/ 89 h 1218"/>
                <a:gd name="T30" fmla="*/ 1017 w 1912"/>
                <a:gd name="T31" fmla="*/ 66 h 1218"/>
                <a:gd name="T32" fmla="*/ 1079 w 1912"/>
                <a:gd name="T33" fmla="*/ 50 h 1218"/>
                <a:gd name="T34" fmla="*/ 1145 w 1912"/>
                <a:gd name="T35" fmla="*/ 39 h 1218"/>
                <a:gd name="T36" fmla="*/ 1208 w 1912"/>
                <a:gd name="T37" fmla="*/ 27 h 1218"/>
                <a:gd name="T38" fmla="*/ 1274 w 1912"/>
                <a:gd name="T39" fmla="*/ 23 h 1218"/>
                <a:gd name="T40" fmla="*/ 1336 w 1912"/>
                <a:gd name="T41" fmla="*/ 15 h 1218"/>
                <a:gd name="T42" fmla="*/ 1402 w 1912"/>
                <a:gd name="T43" fmla="*/ 11 h 1218"/>
                <a:gd name="T44" fmla="*/ 1465 w 1912"/>
                <a:gd name="T45" fmla="*/ 11 h 1218"/>
                <a:gd name="T46" fmla="*/ 1531 w 1912"/>
                <a:gd name="T47" fmla="*/ 7 h 1218"/>
                <a:gd name="T48" fmla="*/ 1593 w 1912"/>
                <a:gd name="T49" fmla="*/ 3 h 1218"/>
                <a:gd name="T50" fmla="*/ 1655 w 1912"/>
                <a:gd name="T51" fmla="*/ 3 h 1218"/>
                <a:gd name="T52" fmla="*/ 1722 w 1912"/>
                <a:gd name="T53" fmla="*/ 3 h 1218"/>
                <a:gd name="T54" fmla="*/ 1784 w 1912"/>
                <a:gd name="T55" fmla="*/ 3 h 1218"/>
                <a:gd name="T56" fmla="*/ 1850 w 1912"/>
                <a:gd name="T57" fmla="*/ 0 h 1218"/>
                <a:gd name="T58" fmla="*/ 1912 w 1912"/>
                <a:gd name="T59" fmla="*/ 0 h 1218"/>
                <a:gd name="T60" fmla="*/ 1862 w 1912"/>
                <a:gd name="T61" fmla="*/ 15 h 1218"/>
                <a:gd name="T62" fmla="*/ 1800 w 1912"/>
                <a:gd name="T63" fmla="*/ 15 h 1218"/>
                <a:gd name="T64" fmla="*/ 1733 w 1912"/>
                <a:gd name="T65" fmla="*/ 19 h 1218"/>
                <a:gd name="T66" fmla="*/ 1671 w 1912"/>
                <a:gd name="T67" fmla="*/ 19 h 1218"/>
                <a:gd name="T68" fmla="*/ 1605 w 1912"/>
                <a:gd name="T69" fmla="*/ 19 h 1218"/>
                <a:gd name="T70" fmla="*/ 1543 w 1912"/>
                <a:gd name="T71" fmla="*/ 23 h 1218"/>
                <a:gd name="T72" fmla="*/ 1476 w 1912"/>
                <a:gd name="T73" fmla="*/ 23 h 1218"/>
                <a:gd name="T74" fmla="*/ 1414 w 1912"/>
                <a:gd name="T75" fmla="*/ 27 h 1218"/>
                <a:gd name="T76" fmla="*/ 1348 w 1912"/>
                <a:gd name="T77" fmla="*/ 31 h 1218"/>
                <a:gd name="T78" fmla="*/ 1286 w 1912"/>
                <a:gd name="T79" fmla="*/ 35 h 1218"/>
                <a:gd name="T80" fmla="*/ 1219 w 1912"/>
                <a:gd name="T81" fmla="*/ 42 h 1218"/>
                <a:gd name="T82" fmla="*/ 1157 w 1912"/>
                <a:gd name="T83" fmla="*/ 54 h 1218"/>
                <a:gd name="T84" fmla="*/ 1091 w 1912"/>
                <a:gd name="T85" fmla="*/ 66 h 1218"/>
                <a:gd name="T86" fmla="*/ 1029 w 1912"/>
                <a:gd name="T87" fmla="*/ 81 h 1218"/>
                <a:gd name="T88" fmla="*/ 962 w 1912"/>
                <a:gd name="T89" fmla="*/ 109 h 1218"/>
                <a:gd name="T90" fmla="*/ 900 w 1912"/>
                <a:gd name="T91" fmla="*/ 144 h 1218"/>
                <a:gd name="T92" fmla="*/ 838 w 1912"/>
                <a:gd name="T93" fmla="*/ 190 h 1218"/>
                <a:gd name="T94" fmla="*/ 772 w 1912"/>
                <a:gd name="T95" fmla="*/ 260 h 1218"/>
                <a:gd name="T96" fmla="*/ 709 w 1912"/>
                <a:gd name="T97" fmla="*/ 362 h 1218"/>
                <a:gd name="T98" fmla="*/ 643 w 1912"/>
                <a:gd name="T99" fmla="*/ 510 h 1218"/>
                <a:gd name="T100" fmla="*/ 581 w 1912"/>
                <a:gd name="T101" fmla="*/ 708 h 1218"/>
                <a:gd name="T102" fmla="*/ 515 w 1912"/>
                <a:gd name="T103" fmla="*/ 930 h 1218"/>
                <a:gd name="T104" fmla="*/ 452 w 1912"/>
                <a:gd name="T105" fmla="*/ 1113 h 1218"/>
                <a:gd name="T106" fmla="*/ 386 w 1912"/>
                <a:gd name="T107" fmla="*/ 1203 h 1218"/>
                <a:gd name="T108" fmla="*/ 324 w 1912"/>
                <a:gd name="T109" fmla="*/ 1218 h 1218"/>
                <a:gd name="T110" fmla="*/ 257 w 1912"/>
                <a:gd name="T111" fmla="*/ 1214 h 1218"/>
                <a:gd name="T112" fmla="*/ 195 w 1912"/>
                <a:gd name="T113" fmla="*/ 1214 h 1218"/>
                <a:gd name="T114" fmla="*/ 129 w 1912"/>
                <a:gd name="T115" fmla="*/ 1210 h 1218"/>
                <a:gd name="T116" fmla="*/ 67 w 1912"/>
                <a:gd name="T117" fmla="*/ 1214 h 1218"/>
                <a:gd name="T118" fmla="*/ 0 w 1912"/>
                <a:gd name="T119" fmla="*/ 121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2" h="1218">
                  <a:moveTo>
                    <a:pt x="0" y="1210"/>
                  </a:moveTo>
                  <a:lnTo>
                    <a:pt x="16" y="1210"/>
                  </a:lnTo>
                  <a:lnTo>
                    <a:pt x="28" y="1210"/>
                  </a:lnTo>
                  <a:lnTo>
                    <a:pt x="39" y="1210"/>
                  </a:lnTo>
                  <a:lnTo>
                    <a:pt x="51" y="1210"/>
                  </a:lnTo>
                  <a:lnTo>
                    <a:pt x="67" y="1210"/>
                  </a:lnTo>
                  <a:lnTo>
                    <a:pt x="78" y="1210"/>
                  </a:lnTo>
                  <a:lnTo>
                    <a:pt x="90" y="1210"/>
                  </a:lnTo>
                  <a:lnTo>
                    <a:pt x="106" y="1210"/>
                  </a:lnTo>
                  <a:lnTo>
                    <a:pt x="117" y="1210"/>
                  </a:lnTo>
                  <a:lnTo>
                    <a:pt x="129" y="1210"/>
                  </a:lnTo>
                  <a:lnTo>
                    <a:pt x="145" y="1210"/>
                  </a:lnTo>
                  <a:lnTo>
                    <a:pt x="156" y="1210"/>
                  </a:lnTo>
                  <a:lnTo>
                    <a:pt x="168" y="1210"/>
                  </a:lnTo>
                  <a:lnTo>
                    <a:pt x="180" y="1210"/>
                  </a:lnTo>
                  <a:lnTo>
                    <a:pt x="195" y="1210"/>
                  </a:lnTo>
                  <a:lnTo>
                    <a:pt x="207" y="1210"/>
                  </a:lnTo>
                  <a:lnTo>
                    <a:pt x="219" y="1210"/>
                  </a:lnTo>
                  <a:lnTo>
                    <a:pt x="234" y="1214"/>
                  </a:lnTo>
                  <a:lnTo>
                    <a:pt x="246" y="1214"/>
                  </a:lnTo>
                  <a:lnTo>
                    <a:pt x="257" y="1214"/>
                  </a:lnTo>
                  <a:lnTo>
                    <a:pt x="273" y="1214"/>
                  </a:lnTo>
                  <a:lnTo>
                    <a:pt x="285" y="1214"/>
                  </a:lnTo>
                  <a:lnTo>
                    <a:pt x="296" y="1214"/>
                  </a:lnTo>
                  <a:lnTo>
                    <a:pt x="308" y="1214"/>
                  </a:lnTo>
                  <a:lnTo>
                    <a:pt x="324" y="1218"/>
                  </a:lnTo>
                  <a:lnTo>
                    <a:pt x="335" y="1214"/>
                  </a:lnTo>
                  <a:lnTo>
                    <a:pt x="347" y="1214"/>
                  </a:lnTo>
                  <a:lnTo>
                    <a:pt x="363" y="1210"/>
                  </a:lnTo>
                  <a:lnTo>
                    <a:pt x="374" y="1210"/>
                  </a:lnTo>
                  <a:lnTo>
                    <a:pt x="386" y="1203"/>
                  </a:lnTo>
                  <a:lnTo>
                    <a:pt x="398" y="1195"/>
                  </a:lnTo>
                  <a:lnTo>
                    <a:pt x="413" y="1179"/>
                  </a:lnTo>
                  <a:lnTo>
                    <a:pt x="425" y="1160"/>
                  </a:lnTo>
                  <a:lnTo>
                    <a:pt x="437" y="1136"/>
                  </a:lnTo>
                  <a:lnTo>
                    <a:pt x="452" y="1109"/>
                  </a:lnTo>
                  <a:lnTo>
                    <a:pt x="464" y="1074"/>
                  </a:lnTo>
                  <a:lnTo>
                    <a:pt x="476" y="1039"/>
                  </a:lnTo>
                  <a:lnTo>
                    <a:pt x="491" y="1000"/>
                  </a:lnTo>
                  <a:lnTo>
                    <a:pt x="503" y="957"/>
                  </a:lnTo>
                  <a:lnTo>
                    <a:pt x="515" y="911"/>
                  </a:lnTo>
                  <a:lnTo>
                    <a:pt x="526" y="864"/>
                  </a:lnTo>
                  <a:lnTo>
                    <a:pt x="542" y="817"/>
                  </a:lnTo>
                  <a:lnTo>
                    <a:pt x="553" y="770"/>
                  </a:lnTo>
                  <a:lnTo>
                    <a:pt x="565" y="724"/>
                  </a:lnTo>
                  <a:lnTo>
                    <a:pt x="581" y="681"/>
                  </a:lnTo>
                  <a:lnTo>
                    <a:pt x="592" y="634"/>
                  </a:lnTo>
                  <a:lnTo>
                    <a:pt x="604" y="591"/>
                  </a:lnTo>
                  <a:lnTo>
                    <a:pt x="616" y="549"/>
                  </a:lnTo>
                  <a:lnTo>
                    <a:pt x="631" y="510"/>
                  </a:lnTo>
                  <a:lnTo>
                    <a:pt x="643" y="475"/>
                  </a:lnTo>
                  <a:lnTo>
                    <a:pt x="655" y="440"/>
                  </a:lnTo>
                  <a:lnTo>
                    <a:pt x="670" y="405"/>
                  </a:lnTo>
                  <a:lnTo>
                    <a:pt x="682" y="377"/>
                  </a:lnTo>
                  <a:lnTo>
                    <a:pt x="694" y="350"/>
                  </a:lnTo>
                  <a:lnTo>
                    <a:pt x="709" y="323"/>
                  </a:lnTo>
                  <a:lnTo>
                    <a:pt x="721" y="299"/>
                  </a:lnTo>
                  <a:lnTo>
                    <a:pt x="733" y="280"/>
                  </a:lnTo>
                  <a:lnTo>
                    <a:pt x="744" y="260"/>
                  </a:lnTo>
                  <a:lnTo>
                    <a:pt x="760" y="241"/>
                  </a:lnTo>
                  <a:lnTo>
                    <a:pt x="772" y="225"/>
                  </a:lnTo>
                  <a:lnTo>
                    <a:pt x="783" y="210"/>
                  </a:lnTo>
                  <a:lnTo>
                    <a:pt x="799" y="194"/>
                  </a:lnTo>
                  <a:lnTo>
                    <a:pt x="810" y="183"/>
                  </a:lnTo>
                  <a:lnTo>
                    <a:pt x="822" y="171"/>
                  </a:lnTo>
                  <a:lnTo>
                    <a:pt x="838" y="159"/>
                  </a:lnTo>
                  <a:lnTo>
                    <a:pt x="849" y="151"/>
                  </a:lnTo>
                  <a:lnTo>
                    <a:pt x="861" y="140"/>
                  </a:lnTo>
                  <a:lnTo>
                    <a:pt x="873" y="132"/>
                  </a:lnTo>
                  <a:lnTo>
                    <a:pt x="888" y="124"/>
                  </a:lnTo>
                  <a:lnTo>
                    <a:pt x="900" y="116"/>
                  </a:lnTo>
                  <a:lnTo>
                    <a:pt x="912" y="109"/>
                  </a:lnTo>
                  <a:lnTo>
                    <a:pt x="927" y="101"/>
                  </a:lnTo>
                  <a:lnTo>
                    <a:pt x="939" y="97"/>
                  </a:lnTo>
                  <a:lnTo>
                    <a:pt x="951" y="89"/>
                  </a:lnTo>
                  <a:lnTo>
                    <a:pt x="962" y="85"/>
                  </a:lnTo>
                  <a:lnTo>
                    <a:pt x="978" y="77"/>
                  </a:lnTo>
                  <a:lnTo>
                    <a:pt x="990" y="74"/>
                  </a:lnTo>
                  <a:lnTo>
                    <a:pt x="1001" y="70"/>
                  </a:lnTo>
                  <a:lnTo>
                    <a:pt x="1017" y="66"/>
                  </a:lnTo>
                  <a:lnTo>
                    <a:pt x="1029" y="62"/>
                  </a:lnTo>
                  <a:lnTo>
                    <a:pt x="1040" y="58"/>
                  </a:lnTo>
                  <a:lnTo>
                    <a:pt x="1056" y="54"/>
                  </a:lnTo>
                  <a:lnTo>
                    <a:pt x="1067" y="54"/>
                  </a:lnTo>
                  <a:lnTo>
                    <a:pt x="1079" y="50"/>
                  </a:lnTo>
                  <a:lnTo>
                    <a:pt x="1091" y="46"/>
                  </a:lnTo>
                  <a:lnTo>
                    <a:pt x="1106" y="42"/>
                  </a:lnTo>
                  <a:lnTo>
                    <a:pt x="1118" y="42"/>
                  </a:lnTo>
                  <a:lnTo>
                    <a:pt x="1130" y="39"/>
                  </a:lnTo>
                  <a:lnTo>
                    <a:pt x="1145" y="39"/>
                  </a:lnTo>
                  <a:lnTo>
                    <a:pt x="1157" y="35"/>
                  </a:lnTo>
                  <a:lnTo>
                    <a:pt x="1169" y="35"/>
                  </a:lnTo>
                  <a:lnTo>
                    <a:pt x="1184" y="31"/>
                  </a:lnTo>
                  <a:lnTo>
                    <a:pt x="1196" y="31"/>
                  </a:lnTo>
                  <a:lnTo>
                    <a:pt x="1208" y="27"/>
                  </a:lnTo>
                  <a:lnTo>
                    <a:pt x="1219" y="27"/>
                  </a:lnTo>
                  <a:lnTo>
                    <a:pt x="1235" y="27"/>
                  </a:lnTo>
                  <a:lnTo>
                    <a:pt x="1247" y="23"/>
                  </a:lnTo>
                  <a:lnTo>
                    <a:pt x="1258" y="23"/>
                  </a:lnTo>
                  <a:lnTo>
                    <a:pt x="1274" y="23"/>
                  </a:lnTo>
                  <a:lnTo>
                    <a:pt x="1286" y="19"/>
                  </a:lnTo>
                  <a:lnTo>
                    <a:pt x="1297" y="19"/>
                  </a:lnTo>
                  <a:lnTo>
                    <a:pt x="1309" y="19"/>
                  </a:lnTo>
                  <a:lnTo>
                    <a:pt x="1324" y="19"/>
                  </a:lnTo>
                  <a:lnTo>
                    <a:pt x="1336" y="15"/>
                  </a:lnTo>
                  <a:lnTo>
                    <a:pt x="1348" y="15"/>
                  </a:lnTo>
                  <a:lnTo>
                    <a:pt x="1363" y="15"/>
                  </a:lnTo>
                  <a:lnTo>
                    <a:pt x="1375" y="15"/>
                  </a:lnTo>
                  <a:lnTo>
                    <a:pt x="1387" y="15"/>
                  </a:lnTo>
                  <a:lnTo>
                    <a:pt x="1402" y="11"/>
                  </a:lnTo>
                  <a:lnTo>
                    <a:pt x="1414" y="11"/>
                  </a:lnTo>
                  <a:lnTo>
                    <a:pt x="1426" y="11"/>
                  </a:lnTo>
                  <a:lnTo>
                    <a:pt x="1437" y="11"/>
                  </a:lnTo>
                  <a:lnTo>
                    <a:pt x="1453" y="11"/>
                  </a:lnTo>
                  <a:lnTo>
                    <a:pt x="1465" y="11"/>
                  </a:lnTo>
                  <a:lnTo>
                    <a:pt x="1476" y="7"/>
                  </a:lnTo>
                  <a:lnTo>
                    <a:pt x="1492" y="7"/>
                  </a:lnTo>
                  <a:lnTo>
                    <a:pt x="1504" y="7"/>
                  </a:lnTo>
                  <a:lnTo>
                    <a:pt x="1515" y="7"/>
                  </a:lnTo>
                  <a:lnTo>
                    <a:pt x="1531" y="7"/>
                  </a:lnTo>
                  <a:lnTo>
                    <a:pt x="1543" y="7"/>
                  </a:lnTo>
                  <a:lnTo>
                    <a:pt x="1554" y="7"/>
                  </a:lnTo>
                  <a:lnTo>
                    <a:pt x="1566" y="3"/>
                  </a:lnTo>
                  <a:lnTo>
                    <a:pt x="1581" y="3"/>
                  </a:lnTo>
                  <a:lnTo>
                    <a:pt x="1593" y="3"/>
                  </a:lnTo>
                  <a:lnTo>
                    <a:pt x="1605" y="3"/>
                  </a:lnTo>
                  <a:lnTo>
                    <a:pt x="1620" y="3"/>
                  </a:lnTo>
                  <a:lnTo>
                    <a:pt x="1632" y="3"/>
                  </a:lnTo>
                  <a:lnTo>
                    <a:pt x="1644" y="3"/>
                  </a:lnTo>
                  <a:lnTo>
                    <a:pt x="1655" y="3"/>
                  </a:lnTo>
                  <a:lnTo>
                    <a:pt x="1671" y="3"/>
                  </a:lnTo>
                  <a:lnTo>
                    <a:pt x="1683" y="3"/>
                  </a:lnTo>
                  <a:lnTo>
                    <a:pt x="1694" y="3"/>
                  </a:lnTo>
                  <a:lnTo>
                    <a:pt x="1710" y="3"/>
                  </a:lnTo>
                  <a:lnTo>
                    <a:pt x="1722" y="3"/>
                  </a:lnTo>
                  <a:lnTo>
                    <a:pt x="1733" y="3"/>
                  </a:lnTo>
                  <a:lnTo>
                    <a:pt x="1749" y="3"/>
                  </a:lnTo>
                  <a:lnTo>
                    <a:pt x="1761" y="3"/>
                  </a:lnTo>
                  <a:lnTo>
                    <a:pt x="1772" y="3"/>
                  </a:lnTo>
                  <a:lnTo>
                    <a:pt x="1784" y="3"/>
                  </a:lnTo>
                  <a:lnTo>
                    <a:pt x="1800" y="3"/>
                  </a:lnTo>
                  <a:lnTo>
                    <a:pt x="1811" y="0"/>
                  </a:lnTo>
                  <a:lnTo>
                    <a:pt x="1823" y="0"/>
                  </a:lnTo>
                  <a:lnTo>
                    <a:pt x="1838" y="0"/>
                  </a:lnTo>
                  <a:lnTo>
                    <a:pt x="1850" y="0"/>
                  </a:lnTo>
                  <a:lnTo>
                    <a:pt x="1862" y="0"/>
                  </a:lnTo>
                  <a:lnTo>
                    <a:pt x="1874" y="0"/>
                  </a:lnTo>
                  <a:lnTo>
                    <a:pt x="1889" y="0"/>
                  </a:lnTo>
                  <a:lnTo>
                    <a:pt x="1901" y="0"/>
                  </a:lnTo>
                  <a:lnTo>
                    <a:pt x="1912" y="0"/>
                  </a:lnTo>
                  <a:lnTo>
                    <a:pt x="1912" y="15"/>
                  </a:lnTo>
                  <a:lnTo>
                    <a:pt x="1901" y="15"/>
                  </a:lnTo>
                  <a:lnTo>
                    <a:pt x="1889" y="15"/>
                  </a:lnTo>
                  <a:lnTo>
                    <a:pt x="1874" y="15"/>
                  </a:lnTo>
                  <a:lnTo>
                    <a:pt x="1862" y="15"/>
                  </a:lnTo>
                  <a:lnTo>
                    <a:pt x="1850" y="15"/>
                  </a:lnTo>
                  <a:lnTo>
                    <a:pt x="1838" y="15"/>
                  </a:lnTo>
                  <a:lnTo>
                    <a:pt x="1823" y="15"/>
                  </a:lnTo>
                  <a:lnTo>
                    <a:pt x="1811" y="15"/>
                  </a:lnTo>
                  <a:lnTo>
                    <a:pt x="1800" y="15"/>
                  </a:lnTo>
                  <a:lnTo>
                    <a:pt x="1784" y="19"/>
                  </a:lnTo>
                  <a:lnTo>
                    <a:pt x="1772" y="19"/>
                  </a:lnTo>
                  <a:lnTo>
                    <a:pt x="1761" y="19"/>
                  </a:lnTo>
                  <a:lnTo>
                    <a:pt x="1749" y="19"/>
                  </a:lnTo>
                  <a:lnTo>
                    <a:pt x="1733" y="19"/>
                  </a:lnTo>
                  <a:lnTo>
                    <a:pt x="1722" y="19"/>
                  </a:lnTo>
                  <a:lnTo>
                    <a:pt x="1710" y="19"/>
                  </a:lnTo>
                  <a:lnTo>
                    <a:pt x="1694" y="19"/>
                  </a:lnTo>
                  <a:lnTo>
                    <a:pt x="1683" y="19"/>
                  </a:lnTo>
                  <a:lnTo>
                    <a:pt x="1671" y="19"/>
                  </a:lnTo>
                  <a:lnTo>
                    <a:pt x="1655" y="19"/>
                  </a:lnTo>
                  <a:lnTo>
                    <a:pt x="1644" y="19"/>
                  </a:lnTo>
                  <a:lnTo>
                    <a:pt x="1632" y="19"/>
                  </a:lnTo>
                  <a:lnTo>
                    <a:pt x="1620" y="19"/>
                  </a:lnTo>
                  <a:lnTo>
                    <a:pt x="1605" y="19"/>
                  </a:lnTo>
                  <a:lnTo>
                    <a:pt x="1593" y="19"/>
                  </a:lnTo>
                  <a:lnTo>
                    <a:pt x="1581" y="19"/>
                  </a:lnTo>
                  <a:lnTo>
                    <a:pt x="1566" y="19"/>
                  </a:lnTo>
                  <a:lnTo>
                    <a:pt x="1554" y="19"/>
                  </a:lnTo>
                  <a:lnTo>
                    <a:pt x="1543" y="23"/>
                  </a:lnTo>
                  <a:lnTo>
                    <a:pt x="1531" y="23"/>
                  </a:lnTo>
                  <a:lnTo>
                    <a:pt x="1515" y="23"/>
                  </a:lnTo>
                  <a:lnTo>
                    <a:pt x="1504" y="23"/>
                  </a:lnTo>
                  <a:lnTo>
                    <a:pt x="1492" y="23"/>
                  </a:lnTo>
                  <a:lnTo>
                    <a:pt x="1476" y="23"/>
                  </a:lnTo>
                  <a:lnTo>
                    <a:pt x="1465" y="23"/>
                  </a:lnTo>
                  <a:lnTo>
                    <a:pt x="1453" y="27"/>
                  </a:lnTo>
                  <a:lnTo>
                    <a:pt x="1437" y="27"/>
                  </a:lnTo>
                  <a:lnTo>
                    <a:pt x="1426" y="27"/>
                  </a:lnTo>
                  <a:lnTo>
                    <a:pt x="1414" y="27"/>
                  </a:lnTo>
                  <a:lnTo>
                    <a:pt x="1402" y="27"/>
                  </a:lnTo>
                  <a:lnTo>
                    <a:pt x="1387" y="27"/>
                  </a:lnTo>
                  <a:lnTo>
                    <a:pt x="1375" y="31"/>
                  </a:lnTo>
                  <a:lnTo>
                    <a:pt x="1363" y="31"/>
                  </a:lnTo>
                  <a:lnTo>
                    <a:pt x="1348" y="31"/>
                  </a:lnTo>
                  <a:lnTo>
                    <a:pt x="1336" y="31"/>
                  </a:lnTo>
                  <a:lnTo>
                    <a:pt x="1324" y="31"/>
                  </a:lnTo>
                  <a:lnTo>
                    <a:pt x="1309" y="35"/>
                  </a:lnTo>
                  <a:lnTo>
                    <a:pt x="1297" y="35"/>
                  </a:lnTo>
                  <a:lnTo>
                    <a:pt x="1286" y="35"/>
                  </a:lnTo>
                  <a:lnTo>
                    <a:pt x="1274" y="39"/>
                  </a:lnTo>
                  <a:lnTo>
                    <a:pt x="1258" y="39"/>
                  </a:lnTo>
                  <a:lnTo>
                    <a:pt x="1247" y="39"/>
                  </a:lnTo>
                  <a:lnTo>
                    <a:pt x="1235" y="42"/>
                  </a:lnTo>
                  <a:lnTo>
                    <a:pt x="1219" y="42"/>
                  </a:lnTo>
                  <a:lnTo>
                    <a:pt x="1208" y="46"/>
                  </a:lnTo>
                  <a:lnTo>
                    <a:pt x="1196" y="46"/>
                  </a:lnTo>
                  <a:lnTo>
                    <a:pt x="1184" y="50"/>
                  </a:lnTo>
                  <a:lnTo>
                    <a:pt x="1169" y="50"/>
                  </a:lnTo>
                  <a:lnTo>
                    <a:pt x="1157" y="54"/>
                  </a:lnTo>
                  <a:lnTo>
                    <a:pt x="1145" y="54"/>
                  </a:lnTo>
                  <a:lnTo>
                    <a:pt x="1130" y="58"/>
                  </a:lnTo>
                  <a:lnTo>
                    <a:pt x="1118" y="62"/>
                  </a:lnTo>
                  <a:lnTo>
                    <a:pt x="1106" y="62"/>
                  </a:lnTo>
                  <a:lnTo>
                    <a:pt x="1091" y="66"/>
                  </a:lnTo>
                  <a:lnTo>
                    <a:pt x="1079" y="70"/>
                  </a:lnTo>
                  <a:lnTo>
                    <a:pt x="1067" y="74"/>
                  </a:lnTo>
                  <a:lnTo>
                    <a:pt x="1056" y="74"/>
                  </a:lnTo>
                  <a:lnTo>
                    <a:pt x="1040" y="77"/>
                  </a:lnTo>
                  <a:lnTo>
                    <a:pt x="1029" y="81"/>
                  </a:lnTo>
                  <a:lnTo>
                    <a:pt x="1017" y="89"/>
                  </a:lnTo>
                  <a:lnTo>
                    <a:pt x="1001" y="93"/>
                  </a:lnTo>
                  <a:lnTo>
                    <a:pt x="990" y="97"/>
                  </a:lnTo>
                  <a:lnTo>
                    <a:pt x="978" y="101"/>
                  </a:lnTo>
                  <a:lnTo>
                    <a:pt x="962" y="109"/>
                  </a:lnTo>
                  <a:lnTo>
                    <a:pt x="951" y="112"/>
                  </a:lnTo>
                  <a:lnTo>
                    <a:pt x="939" y="120"/>
                  </a:lnTo>
                  <a:lnTo>
                    <a:pt x="927" y="128"/>
                  </a:lnTo>
                  <a:lnTo>
                    <a:pt x="912" y="136"/>
                  </a:lnTo>
                  <a:lnTo>
                    <a:pt x="900" y="144"/>
                  </a:lnTo>
                  <a:lnTo>
                    <a:pt x="888" y="151"/>
                  </a:lnTo>
                  <a:lnTo>
                    <a:pt x="873" y="159"/>
                  </a:lnTo>
                  <a:lnTo>
                    <a:pt x="861" y="171"/>
                  </a:lnTo>
                  <a:lnTo>
                    <a:pt x="849" y="179"/>
                  </a:lnTo>
                  <a:lnTo>
                    <a:pt x="838" y="190"/>
                  </a:lnTo>
                  <a:lnTo>
                    <a:pt x="822" y="202"/>
                  </a:lnTo>
                  <a:lnTo>
                    <a:pt x="810" y="214"/>
                  </a:lnTo>
                  <a:lnTo>
                    <a:pt x="799" y="229"/>
                  </a:lnTo>
                  <a:lnTo>
                    <a:pt x="783" y="245"/>
                  </a:lnTo>
                  <a:lnTo>
                    <a:pt x="772" y="260"/>
                  </a:lnTo>
                  <a:lnTo>
                    <a:pt x="760" y="276"/>
                  </a:lnTo>
                  <a:lnTo>
                    <a:pt x="744" y="295"/>
                  </a:lnTo>
                  <a:lnTo>
                    <a:pt x="733" y="315"/>
                  </a:lnTo>
                  <a:lnTo>
                    <a:pt x="721" y="338"/>
                  </a:lnTo>
                  <a:lnTo>
                    <a:pt x="709" y="362"/>
                  </a:lnTo>
                  <a:lnTo>
                    <a:pt x="694" y="385"/>
                  </a:lnTo>
                  <a:lnTo>
                    <a:pt x="682" y="416"/>
                  </a:lnTo>
                  <a:lnTo>
                    <a:pt x="670" y="443"/>
                  </a:lnTo>
                  <a:lnTo>
                    <a:pt x="655" y="475"/>
                  </a:lnTo>
                  <a:lnTo>
                    <a:pt x="643" y="510"/>
                  </a:lnTo>
                  <a:lnTo>
                    <a:pt x="631" y="549"/>
                  </a:lnTo>
                  <a:lnTo>
                    <a:pt x="616" y="584"/>
                  </a:lnTo>
                  <a:lnTo>
                    <a:pt x="604" y="626"/>
                  </a:lnTo>
                  <a:lnTo>
                    <a:pt x="592" y="665"/>
                  </a:lnTo>
                  <a:lnTo>
                    <a:pt x="581" y="708"/>
                  </a:lnTo>
                  <a:lnTo>
                    <a:pt x="565" y="755"/>
                  </a:lnTo>
                  <a:lnTo>
                    <a:pt x="553" y="798"/>
                  </a:lnTo>
                  <a:lnTo>
                    <a:pt x="542" y="841"/>
                  </a:lnTo>
                  <a:lnTo>
                    <a:pt x="526" y="887"/>
                  </a:lnTo>
                  <a:lnTo>
                    <a:pt x="515" y="930"/>
                  </a:lnTo>
                  <a:lnTo>
                    <a:pt x="503" y="969"/>
                  </a:lnTo>
                  <a:lnTo>
                    <a:pt x="491" y="1012"/>
                  </a:lnTo>
                  <a:lnTo>
                    <a:pt x="476" y="1047"/>
                  </a:lnTo>
                  <a:lnTo>
                    <a:pt x="464" y="1082"/>
                  </a:lnTo>
                  <a:lnTo>
                    <a:pt x="452" y="1113"/>
                  </a:lnTo>
                  <a:lnTo>
                    <a:pt x="437" y="1140"/>
                  </a:lnTo>
                  <a:lnTo>
                    <a:pt x="425" y="1164"/>
                  </a:lnTo>
                  <a:lnTo>
                    <a:pt x="413" y="1179"/>
                  </a:lnTo>
                  <a:lnTo>
                    <a:pt x="398" y="1195"/>
                  </a:lnTo>
                  <a:lnTo>
                    <a:pt x="386" y="1203"/>
                  </a:lnTo>
                  <a:lnTo>
                    <a:pt x="374" y="1210"/>
                  </a:lnTo>
                  <a:lnTo>
                    <a:pt x="363" y="1214"/>
                  </a:lnTo>
                  <a:lnTo>
                    <a:pt x="347" y="1214"/>
                  </a:lnTo>
                  <a:lnTo>
                    <a:pt x="335" y="1214"/>
                  </a:lnTo>
                  <a:lnTo>
                    <a:pt x="324" y="1218"/>
                  </a:lnTo>
                  <a:lnTo>
                    <a:pt x="308" y="1214"/>
                  </a:lnTo>
                  <a:lnTo>
                    <a:pt x="296" y="1214"/>
                  </a:lnTo>
                  <a:lnTo>
                    <a:pt x="285" y="1214"/>
                  </a:lnTo>
                  <a:lnTo>
                    <a:pt x="273" y="1214"/>
                  </a:lnTo>
                  <a:lnTo>
                    <a:pt x="257" y="1214"/>
                  </a:lnTo>
                  <a:lnTo>
                    <a:pt x="246" y="1214"/>
                  </a:lnTo>
                  <a:lnTo>
                    <a:pt x="234" y="1214"/>
                  </a:lnTo>
                  <a:lnTo>
                    <a:pt x="219" y="1214"/>
                  </a:lnTo>
                  <a:lnTo>
                    <a:pt x="207" y="1214"/>
                  </a:lnTo>
                  <a:lnTo>
                    <a:pt x="195" y="1214"/>
                  </a:lnTo>
                  <a:lnTo>
                    <a:pt x="180" y="1214"/>
                  </a:lnTo>
                  <a:lnTo>
                    <a:pt x="168" y="1214"/>
                  </a:lnTo>
                  <a:lnTo>
                    <a:pt x="156" y="1214"/>
                  </a:lnTo>
                  <a:lnTo>
                    <a:pt x="145" y="1210"/>
                  </a:lnTo>
                  <a:lnTo>
                    <a:pt x="129" y="1210"/>
                  </a:lnTo>
                  <a:lnTo>
                    <a:pt x="117" y="1210"/>
                  </a:lnTo>
                  <a:lnTo>
                    <a:pt x="106" y="1210"/>
                  </a:lnTo>
                  <a:lnTo>
                    <a:pt x="90" y="1210"/>
                  </a:lnTo>
                  <a:lnTo>
                    <a:pt x="78" y="1210"/>
                  </a:lnTo>
                  <a:lnTo>
                    <a:pt x="67" y="1214"/>
                  </a:lnTo>
                  <a:lnTo>
                    <a:pt x="51" y="1210"/>
                  </a:lnTo>
                  <a:lnTo>
                    <a:pt x="39" y="1210"/>
                  </a:lnTo>
                  <a:lnTo>
                    <a:pt x="28" y="1210"/>
                  </a:lnTo>
                  <a:lnTo>
                    <a:pt x="16" y="1210"/>
                  </a:lnTo>
                  <a:lnTo>
                    <a:pt x="0" y="1210"/>
                  </a:lnTo>
                  <a:lnTo>
                    <a:pt x="0" y="1210"/>
                  </a:lnTo>
                  <a:close/>
                </a:path>
              </a:pathLst>
            </a:custGeom>
            <a:solidFill>
              <a:srgbClr val="0D8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1"/>
            <p:cNvSpPr>
              <a:spLocks/>
            </p:cNvSpPr>
            <p:nvPr/>
          </p:nvSpPr>
          <p:spPr bwMode="auto">
            <a:xfrm>
              <a:off x="1133475" y="3144838"/>
              <a:ext cx="3035300" cy="1922463"/>
            </a:xfrm>
            <a:custGeom>
              <a:avLst/>
              <a:gdLst>
                <a:gd name="T0" fmla="*/ 0 w 1912"/>
                <a:gd name="T1" fmla="*/ 1203 h 1211"/>
                <a:gd name="T2" fmla="*/ 285 w 1912"/>
                <a:gd name="T3" fmla="*/ 1207 h 1211"/>
                <a:gd name="T4" fmla="*/ 308 w 1912"/>
                <a:gd name="T5" fmla="*/ 1207 h 1211"/>
                <a:gd name="T6" fmla="*/ 324 w 1912"/>
                <a:gd name="T7" fmla="*/ 1211 h 1211"/>
                <a:gd name="T8" fmla="*/ 347 w 1912"/>
                <a:gd name="T9" fmla="*/ 1207 h 1211"/>
                <a:gd name="T10" fmla="*/ 374 w 1912"/>
                <a:gd name="T11" fmla="*/ 1203 h 1211"/>
                <a:gd name="T12" fmla="*/ 386 w 1912"/>
                <a:gd name="T13" fmla="*/ 1196 h 1211"/>
                <a:gd name="T14" fmla="*/ 398 w 1912"/>
                <a:gd name="T15" fmla="*/ 1188 h 1211"/>
                <a:gd name="T16" fmla="*/ 413 w 1912"/>
                <a:gd name="T17" fmla="*/ 1172 h 1211"/>
                <a:gd name="T18" fmla="*/ 425 w 1912"/>
                <a:gd name="T19" fmla="*/ 1153 h 1211"/>
                <a:gd name="T20" fmla="*/ 437 w 1912"/>
                <a:gd name="T21" fmla="*/ 1133 h 1211"/>
                <a:gd name="T22" fmla="*/ 464 w 1912"/>
                <a:gd name="T23" fmla="*/ 1071 h 1211"/>
                <a:gd name="T24" fmla="*/ 491 w 1912"/>
                <a:gd name="T25" fmla="*/ 997 h 1211"/>
                <a:gd name="T26" fmla="*/ 526 w 1912"/>
                <a:gd name="T27" fmla="*/ 869 h 1211"/>
                <a:gd name="T28" fmla="*/ 604 w 1912"/>
                <a:gd name="T29" fmla="*/ 600 h 1211"/>
                <a:gd name="T30" fmla="*/ 631 w 1912"/>
                <a:gd name="T31" fmla="*/ 522 h 1211"/>
                <a:gd name="T32" fmla="*/ 655 w 1912"/>
                <a:gd name="T33" fmla="*/ 452 h 1211"/>
                <a:gd name="T34" fmla="*/ 682 w 1912"/>
                <a:gd name="T35" fmla="*/ 390 h 1211"/>
                <a:gd name="T36" fmla="*/ 709 w 1912"/>
                <a:gd name="T37" fmla="*/ 335 h 1211"/>
                <a:gd name="T38" fmla="*/ 733 w 1912"/>
                <a:gd name="T39" fmla="*/ 288 h 1211"/>
                <a:gd name="T40" fmla="*/ 760 w 1912"/>
                <a:gd name="T41" fmla="*/ 253 h 1211"/>
                <a:gd name="T42" fmla="*/ 783 w 1912"/>
                <a:gd name="T43" fmla="*/ 218 h 1211"/>
                <a:gd name="T44" fmla="*/ 810 w 1912"/>
                <a:gd name="T45" fmla="*/ 191 h 1211"/>
                <a:gd name="T46" fmla="*/ 838 w 1912"/>
                <a:gd name="T47" fmla="*/ 168 h 1211"/>
                <a:gd name="T48" fmla="*/ 873 w 1912"/>
                <a:gd name="T49" fmla="*/ 141 h 1211"/>
                <a:gd name="T50" fmla="*/ 912 w 1912"/>
                <a:gd name="T51" fmla="*/ 113 h 1211"/>
                <a:gd name="T52" fmla="*/ 951 w 1912"/>
                <a:gd name="T53" fmla="*/ 94 h 1211"/>
                <a:gd name="T54" fmla="*/ 990 w 1912"/>
                <a:gd name="T55" fmla="*/ 78 h 1211"/>
                <a:gd name="T56" fmla="*/ 1029 w 1912"/>
                <a:gd name="T57" fmla="*/ 67 h 1211"/>
                <a:gd name="T58" fmla="*/ 1067 w 1912"/>
                <a:gd name="T59" fmla="*/ 55 h 1211"/>
                <a:gd name="T60" fmla="*/ 1118 w 1912"/>
                <a:gd name="T61" fmla="*/ 43 h 1211"/>
                <a:gd name="T62" fmla="*/ 1184 w 1912"/>
                <a:gd name="T63" fmla="*/ 32 h 1211"/>
                <a:gd name="T64" fmla="*/ 1297 w 1912"/>
                <a:gd name="T65" fmla="*/ 20 h 1211"/>
                <a:gd name="T66" fmla="*/ 1414 w 1912"/>
                <a:gd name="T67" fmla="*/ 12 h 1211"/>
                <a:gd name="T68" fmla="*/ 1531 w 1912"/>
                <a:gd name="T69" fmla="*/ 8 h 1211"/>
                <a:gd name="T70" fmla="*/ 1644 w 1912"/>
                <a:gd name="T71" fmla="*/ 4 h 1211"/>
                <a:gd name="T72" fmla="*/ 1811 w 1912"/>
                <a:gd name="T73" fmla="*/ 0 h 1211"/>
                <a:gd name="T74" fmla="*/ 1912 w 1912"/>
                <a:gd name="T75" fmla="*/ 0 h 1211"/>
                <a:gd name="T76" fmla="*/ 1912 w 1912"/>
                <a:gd name="T77" fmla="*/ 0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12" h="1211">
                  <a:moveTo>
                    <a:pt x="0" y="1203"/>
                  </a:moveTo>
                  <a:lnTo>
                    <a:pt x="285" y="1207"/>
                  </a:lnTo>
                  <a:lnTo>
                    <a:pt x="308" y="1207"/>
                  </a:lnTo>
                  <a:lnTo>
                    <a:pt x="324" y="1211"/>
                  </a:lnTo>
                  <a:lnTo>
                    <a:pt x="347" y="1207"/>
                  </a:lnTo>
                  <a:lnTo>
                    <a:pt x="374" y="1203"/>
                  </a:lnTo>
                  <a:lnTo>
                    <a:pt x="386" y="1196"/>
                  </a:lnTo>
                  <a:lnTo>
                    <a:pt x="398" y="1188"/>
                  </a:lnTo>
                  <a:lnTo>
                    <a:pt x="413" y="1172"/>
                  </a:lnTo>
                  <a:lnTo>
                    <a:pt x="425" y="1153"/>
                  </a:lnTo>
                  <a:lnTo>
                    <a:pt x="437" y="1133"/>
                  </a:lnTo>
                  <a:lnTo>
                    <a:pt x="464" y="1071"/>
                  </a:lnTo>
                  <a:lnTo>
                    <a:pt x="491" y="997"/>
                  </a:lnTo>
                  <a:lnTo>
                    <a:pt x="526" y="869"/>
                  </a:lnTo>
                  <a:lnTo>
                    <a:pt x="604" y="600"/>
                  </a:lnTo>
                  <a:lnTo>
                    <a:pt x="631" y="522"/>
                  </a:lnTo>
                  <a:lnTo>
                    <a:pt x="655" y="452"/>
                  </a:lnTo>
                  <a:lnTo>
                    <a:pt x="682" y="390"/>
                  </a:lnTo>
                  <a:lnTo>
                    <a:pt x="709" y="335"/>
                  </a:lnTo>
                  <a:lnTo>
                    <a:pt x="733" y="288"/>
                  </a:lnTo>
                  <a:lnTo>
                    <a:pt x="760" y="253"/>
                  </a:lnTo>
                  <a:lnTo>
                    <a:pt x="783" y="218"/>
                  </a:lnTo>
                  <a:lnTo>
                    <a:pt x="810" y="191"/>
                  </a:lnTo>
                  <a:lnTo>
                    <a:pt x="838" y="168"/>
                  </a:lnTo>
                  <a:lnTo>
                    <a:pt x="873" y="141"/>
                  </a:lnTo>
                  <a:lnTo>
                    <a:pt x="912" y="113"/>
                  </a:lnTo>
                  <a:lnTo>
                    <a:pt x="951" y="94"/>
                  </a:lnTo>
                  <a:lnTo>
                    <a:pt x="990" y="78"/>
                  </a:lnTo>
                  <a:lnTo>
                    <a:pt x="1029" y="67"/>
                  </a:lnTo>
                  <a:lnTo>
                    <a:pt x="1067" y="55"/>
                  </a:lnTo>
                  <a:lnTo>
                    <a:pt x="1118" y="43"/>
                  </a:lnTo>
                  <a:lnTo>
                    <a:pt x="1184" y="32"/>
                  </a:lnTo>
                  <a:lnTo>
                    <a:pt x="1297" y="20"/>
                  </a:lnTo>
                  <a:lnTo>
                    <a:pt x="1414" y="12"/>
                  </a:lnTo>
                  <a:lnTo>
                    <a:pt x="1531" y="8"/>
                  </a:lnTo>
                  <a:lnTo>
                    <a:pt x="1644" y="4"/>
                  </a:lnTo>
                  <a:lnTo>
                    <a:pt x="1811" y="0"/>
                  </a:lnTo>
                  <a:lnTo>
                    <a:pt x="1912" y="0"/>
                  </a:lnTo>
                  <a:lnTo>
                    <a:pt x="1912" y="0"/>
                  </a:lnTo>
                </a:path>
              </a:pathLst>
            </a:custGeom>
            <a:noFill/>
            <a:ln w="23">
              <a:solidFill>
                <a:srgbClr val="0D804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 name="Rectangle 72"/>
            <p:cNvSpPr>
              <a:spLocks noChangeArrowheads="1"/>
            </p:cNvSpPr>
            <p:nvPr/>
          </p:nvSpPr>
          <p:spPr bwMode="auto">
            <a:xfrm>
              <a:off x="3162300" y="3200401"/>
              <a:ext cx="8651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D8040"/>
                  </a:solidFill>
                  <a:effectLst/>
                  <a:latin typeface="Arial" pitchFamily="34" charset="0"/>
                </a:rPr>
                <a:t>10.0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23" name="Group 222"/>
          <p:cNvGrpSpPr/>
          <p:nvPr/>
        </p:nvGrpSpPr>
        <p:grpSpPr>
          <a:xfrm>
            <a:off x="4796289" y="1175430"/>
            <a:ext cx="3035300" cy="1569146"/>
            <a:chOff x="1133475" y="2224088"/>
            <a:chExt cx="3035300" cy="2843213"/>
          </a:xfrm>
        </p:grpSpPr>
        <p:sp>
          <p:nvSpPr>
            <p:cNvPr id="224" name="Freeform 9"/>
            <p:cNvSpPr>
              <a:spLocks/>
            </p:cNvSpPr>
            <p:nvPr/>
          </p:nvSpPr>
          <p:spPr bwMode="auto">
            <a:xfrm>
              <a:off x="1133475" y="2224088"/>
              <a:ext cx="3035300" cy="2843213"/>
            </a:xfrm>
            <a:custGeom>
              <a:avLst/>
              <a:gdLst>
                <a:gd name="T0" fmla="*/ 51 w 1912"/>
                <a:gd name="T1" fmla="*/ 1783 h 1791"/>
                <a:gd name="T2" fmla="*/ 117 w 1912"/>
                <a:gd name="T3" fmla="*/ 1783 h 1791"/>
                <a:gd name="T4" fmla="*/ 180 w 1912"/>
                <a:gd name="T5" fmla="*/ 1783 h 1791"/>
                <a:gd name="T6" fmla="*/ 246 w 1912"/>
                <a:gd name="T7" fmla="*/ 1787 h 1791"/>
                <a:gd name="T8" fmla="*/ 308 w 1912"/>
                <a:gd name="T9" fmla="*/ 1787 h 1791"/>
                <a:gd name="T10" fmla="*/ 374 w 1912"/>
                <a:gd name="T11" fmla="*/ 1783 h 1791"/>
                <a:gd name="T12" fmla="*/ 437 w 1912"/>
                <a:gd name="T13" fmla="*/ 1702 h 1791"/>
                <a:gd name="T14" fmla="*/ 503 w 1912"/>
                <a:gd name="T15" fmla="*/ 1468 h 1791"/>
                <a:gd name="T16" fmla="*/ 565 w 1912"/>
                <a:gd name="T17" fmla="*/ 1149 h 1791"/>
                <a:gd name="T18" fmla="*/ 631 w 1912"/>
                <a:gd name="T19" fmla="*/ 822 h 1791"/>
                <a:gd name="T20" fmla="*/ 694 w 1912"/>
                <a:gd name="T21" fmla="*/ 545 h 1791"/>
                <a:gd name="T22" fmla="*/ 760 w 1912"/>
                <a:gd name="T23" fmla="*/ 351 h 1791"/>
                <a:gd name="T24" fmla="*/ 822 w 1912"/>
                <a:gd name="T25" fmla="*/ 222 h 1791"/>
                <a:gd name="T26" fmla="*/ 888 w 1912"/>
                <a:gd name="T27" fmla="*/ 140 h 1791"/>
                <a:gd name="T28" fmla="*/ 951 w 1912"/>
                <a:gd name="T29" fmla="*/ 94 h 1791"/>
                <a:gd name="T30" fmla="*/ 1017 w 1912"/>
                <a:gd name="T31" fmla="*/ 63 h 1791"/>
                <a:gd name="T32" fmla="*/ 1079 w 1912"/>
                <a:gd name="T33" fmla="*/ 43 h 1791"/>
                <a:gd name="T34" fmla="*/ 1145 w 1912"/>
                <a:gd name="T35" fmla="*/ 31 h 1791"/>
                <a:gd name="T36" fmla="*/ 1208 w 1912"/>
                <a:gd name="T37" fmla="*/ 24 h 1791"/>
                <a:gd name="T38" fmla="*/ 1274 w 1912"/>
                <a:gd name="T39" fmla="*/ 16 h 1791"/>
                <a:gd name="T40" fmla="*/ 1336 w 1912"/>
                <a:gd name="T41" fmla="*/ 12 h 1791"/>
                <a:gd name="T42" fmla="*/ 1402 w 1912"/>
                <a:gd name="T43" fmla="*/ 8 h 1791"/>
                <a:gd name="T44" fmla="*/ 1465 w 1912"/>
                <a:gd name="T45" fmla="*/ 8 h 1791"/>
                <a:gd name="T46" fmla="*/ 1531 w 1912"/>
                <a:gd name="T47" fmla="*/ 4 h 1791"/>
                <a:gd name="T48" fmla="*/ 1593 w 1912"/>
                <a:gd name="T49" fmla="*/ 4 h 1791"/>
                <a:gd name="T50" fmla="*/ 1655 w 1912"/>
                <a:gd name="T51" fmla="*/ 4 h 1791"/>
                <a:gd name="T52" fmla="*/ 1722 w 1912"/>
                <a:gd name="T53" fmla="*/ 0 h 1791"/>
                <a:gd name="T54" fmla="*/ 1784 w 1912"/>
                <a:gd name="T55" fmla="*/ 0 h 1791"/>
                <a:gd name="T56" fmla="*/ 1850 w 1912"/>
                <a:gd name="T57" fmla="*/ 0 h 1791"/>
                <a:gd name="T58" fmla="*/ 1912 w 1912"/>
                <a:gd name="T59" fmla="*/ 0 h 1791"/>
                <a:gd name="T60" fmla="*/ 1862 w 1912"/>
                <a:gd name="T61" fmla="*/ 4 h 1791"/>
                <a:gd name="T62" fmla="*/ 1800 w 1912"/>
                <a:gd name="T63" fmla="*/ 8 h 1791"/>
                <a:gd name="T64" fmla="*/ 1733 w 1912"/>
                <a:gd name="T65" fmla="*/ 8 h 1791"/>
                <a:gd name="T66" fmla="*/ 1671 w 1912"/>
                <a:gd name="T67" fmla="*/ 8 h 1791"/>
                <a:gd name="T68" fmla="*/ 1605 w 1912"/>
                <a:gd name="T69" fmla="*/ 8 h 1791"/>
                <a:gd name="T70" fmla="*/ 1543 w 1912"/>
                <a:gd name="T71" fmla="*/ 8 h 1791"/>
                <a:gd name="T72" fmla="*/ 1476 w 1912"/>
                <a:gd name="T73" fmla="*/ 12 h 1791"/>
                <a:gd name="T74" fmla="*/ 1414 w 1912"/>
                <a:gd name="T75" fmla="*/ 16 h 1791"/>
                <a:gd name="T76" fmla="*/ 1348 w 1912"/>
                <a:gd name="T77" fmla="*/ 16 h 1791"/>
                <a:gd name="T78" fmla="*/ 1286 w 1912"/>
                <a:gd name="T79" fmla="*/ 24 h 1791"/>
                <a:gd name="T80" fmla="*/ 1219 w 1912"/>
                <a:gd name="T81" fmla="*/ 31 h 1791"/>
                <a:gd name="T82" fmla="*/ 1157 w 1912"/>
                <a:gd name="T83" fmla="*/ 39 h 1791"/>
                <a:gd name="T84" fmla="*/ 1091 w 1912"/>
                <a:gd name="T85" fmla="*/ 51 h 1791"/>
                <a:gd name="T86" fmla="*/ 1029 w 1912"/>
                <a:gd name="T87" fmla="*/ 70 h 1791"/>
                <a:gd name="T88" fmla="*/ 962 w 1912"/>
                <a:gd name="T89" fmla="*/ 101 h 1791"/>
                <a:gd name="T90" fmla="*/ 900 w 1912"/>
                <a:gd name="T91" fmla="*/ 152 h 1791"/>
                <a:gd name="T92" fmla="*/ 838 w 1912"/>
                <a:gd name="T93" fmla="*/ 230 h 1791"/>
                <a:gd name="T94" fmla="*/ 772 w 1912"/>
                <a:gd name="T95" fmla="*/ 355 h 1791"/>
                <a:gd name="T96" fmla="*/ 709 w 1912"/>
                <a:gd name="T97" fmla="*/ 538 h 1791"/>
                <a:gd name="T98" fmla="*/ 643 w 1912"/>
                <a:gd name="T99" fmla="*/ 798 h 1791"/>
                <a:gd name="T100" fmla="*/ 581 w 1912"/>
                <a:gd name="T101" fmla="*/ 1110 h 1791"/>
                <a:gd name="T102" fmla="*/ 515 w 1912"/>
                <a:gd name="T103" fmla="*/ 1421 h 1791"/>
                <a:gd name="T104" fmla="*/ 452 w 1912"/>
                <a:gd name="T105" fmla="*/ 1671 h 1791"/>
                <a:gd name="T106" fmla="*/ 386 w 1912"/>
                <a:gd name="T107" fmla="*/ 1776 h 1791"/>
                <a:gd name="T108" fmla="*/ 324 w 1912"/>
                <a:gd name="T109" fmla="*/ 1791 h 1791"/>
                <a:gd name="T110" fmla="*/ 257 w 1912"/>
                <a:gd name="T111" fmla="*/ 1787 h 1791"/>
                <a:gd name="T112" fmla="*/ 195 w 1912"/>
                <a:gd name="T113" fmla="*/ 1787 h 1791"/>
                <a:gd name="T114" fmla="*/ 129 w 1912"/>
                <a:gd name="T115" fmla="*/ 1783 h 1791"/>
                <a:gd name="T116" fmla="*/ 67 w 1912"/>
                <a:gd name="T117" fmla="*/ 1787 h 1791"/>
                <a:gd name="T118" fmla="*/ 0 w 1912"/>
                <a:gd name="T119" fmla="*/ 1783 h 1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2" h="1791">
                  <a:moveTo>
                    <a:pt x="0" y="1783"/>
                  </a:moveTo>
                  <a:lnTo>
                    <a:pt x="16" y="1783"/>
                  </a:lnTo>
                  <a:lnTo>
                    <a:pt x="28" y="1783"/>
                  </a:lnTo>
                  <a:lnTo>
                    <a:pt x="39" y="1783"/>
                  </a:lnTo>
                  <a:lnTo>
                    <a:pt x="51" y="1783"/>
                  </a:lnTo>
                  <a:lnTo>
                    <a:pt x="67" y="1787"/>
                  </a:lnTo>
                  <a:lnTo>
                    <a:pt x="78" y="1787"/>
                  </a:lnTo>
                  <a:lnTo>
                    <a:pt x="90" y="1783"/>
                  </a:lnTo>
                  <a:lnTo>
                    <a:pt x="106" y="1783"/>
                  </a:lnTo>
                  <a:lnTo>
                    <a:pt x="117" y="1783"/>
                  </a:lnTo>
                  <a:lnTo>
                    <a:pt x="129" y="1783"/>
                  </a:lnTo>
                  <a:lnTo>
                    <a:pt x="145" y="1783"/>
                  </a:lnTo>
                  <a:lnTo>
                    <a:pt x="156" y="1783"/>
                  </a:lnTo>
                  <a:lnTo>
                    <a:pt x="168" y="1783"/>
                  </a:lnTo>
                  <a:lnTo>
                    <a:pt x="180" y="1783"/>
                  </a:lnTo>
                  <a:lnTo>
                    <a:pt x="195" y="1783"/>
                  </a:lnTo>
                  <a:lnTo>
                    <a:pt x="207" y="1783"/>
                  </a:lnTo>
                  <a:lnTo>
                    <a:pt x="219" y="1783"/>
                  </a:lnTo>
                  <a:lnTo>
                    <a:pt x="234" y="1787"/>
                  </a:lnTo>
                  <a:lnTo>
                    <a:pt x="246" y="1787"/>
                  </a:lnTo>
                  <a:lnTo>
                    <a:pt x="257" y="1787"/>
                  </a:lnTo>
                  <a:lnTo>
                    <a:pt x="273" y="1787"/>
                  </a:lnTo>
                  <a:lnTo>
                    <a:pt x="285" y="1787"/>
                  </a:lnTo>
                  <a:lnTo>
                    <a:pt x="296" y="1787"/>
                  </a:lnTo>
                  <a:lnTo>
                    <a:pt x="308" y="1787"/>
                  </a:lnTo>
                  <a:lnTo>
                    <a:pt x="324" y="1791"/>
                  </a:lnTo>
                  <a:lnTo>
                    <a:pt x="335" y="1787"/>
                  </a:lnTo>
                  <a:lnTo>
                    <a:pt x="347" y="1787"/>
                  </a:lnTo>
                  <a:lnTo>
                    <a:pt x="363" y="1787"/>
                  </a:lnTo>
                  <a:lnTo>
                    <a:pt x="374" y="1783"/>
                  </a:lnTo>
                  <a:lnTo>
                    <a:pt x="386" y="1776"/>
                  </a:lnTo>
                  <a:lnTo>
                    <a:pt x="398" y="1768"/>
                  </a:lnTo>
                  <a:lnTo>
                    <a:pt x="413" y="1752"/>
                  </a:lnTo>
                  <a:lnTo>
                    <a:pt x="425" y="1729"/>
                  </a:lnTo>
                  <a:lnTo>
                    <a:pt x="437" y="1702"/>
                  </a:lnTo>
                  <a:lnTo>
                    <a:pt x="452" y="1667"/>
                  </a:lnTo>
                  <a:lnTo>
                    <a:pt x="464" y="1624"/>
                  </a:lnTo>
                  <a:lnTo>
                    <a:pt x="476" y="1577"/>
                  </a:lnTo>
                  <a:lnTo>
                    <a:pt x="491" y="1526"/>
                  </a:lnTo>
                  <a:lnTo>
                    <a:pt x="503" y="1468"/>
                  </a:lnTo>
                  <a:lnTo>
                    <a:pt x="515" y="1410"/>
                  </a:lnTo>
                  <a:lnTo>
                    <a:pt x="526" y="1343"/>
                  </a:lnTo>
                  <a:lnTo>
                    <a:pt x="542" y="1281"/>
                  </a:lnTo>
                  <a:lnTo>
                    <a:pt x="553" y="1215"/>
                  </a:lnTo>
                  <a:lnTo>
                    <a:pt x="565" y="1149"/>
                  </a:lnTo>
                  <a:lnTo>
                    <a:pt x="581" y="1079"/>
                  </a:lnTo>
                  <a:lnTo>
                    <a:pt x="592" y="1013"/>
                  </a:lnTo>
                  <a:lnTo>
                    <a:pt x="604" y="946"/>
                  </a:lnTo>
                  <a:lnTo>
                    <a:pt x="616" y="884"/>
                  </a:lnTo>
                  <a:lnTo>
                    <a:pt x="631" y="822"/>
                  </a:lnTo>
                  <a:lnTo>
                    <a:pt x="643" y="759"/>
                  </a:lnTo>
                  <a:lnTo>
                    <a:pt x="655" y="701"/>
                  </a:lnTo>
                  <a:lnTo>
                    <a:pt x="670" y="647"/>
                  </a:lnTo>
                  <a:lnTo>
                    <a:pt x="682" y="596"/>
                  </a:lnTo>
                  <a:lnTo>
                    <a:pt x="694" y="545"/>
                  </a:lnTo>
                  <a:lnTo>
                    <a:pt x="709" y="503"/>
                  </a:lnTo>
                  <a:lnTo>
                    <a:pt x="721" y="460"/>
                  </a:lnTo>
                  <a:lnTo>
                    <a:pt x="733" y="421"/>
                  </a:lnTo>
                  <a:lnTo>
                    <a:pt x="744" y="386"/>
                  </a:lnTo>
                  <a:lnTo>
                    <a:pt x="760" y="351"/>
                  </a:lnTo>
                  <a:lnTo>
                    <a:pt x="772" y="320"/>
                  </a:lnTo>
                  <a:lnTo>
                    <a:pt x="783" y="292"/>
                  </a:lnTo>
                  <a:lnTo>
                    <a:pt x="799" y="269"/>
                  </a:lnTo>
                  <a:lnTo>
                    <a:pt x="810" y="246"/>
                  </a:lnTo>
                  <a:lnTo>
                    <a:pt x="822" y="222"/>
                  </a:lnTo>
                  <a:lnTo>
                    <a:pt x="838" y="203"/>
                  </a:lnTo>
                  <a:lnTo>
                    <a:pt x="849" y="187"/>
                  </a:lnTo>
                  <a:lnTo>
                    <a:pt x="861" y="172"/>
                  </a:lnTo>
                  <a:lnTo>
                    <a:pt x="873" y="156"/>
                  </a:lnTo>
                  <a:lnTo>
                    <a:pt x="888" y="140"/>
                  </a:lnTo>
                  <a:lnTo>
                    <a:pt x="900" y="129"/>
                  </a:lnTo>
                  <a:lnTo>
                    <a:pt x="912" y="121"/>
                  </a:lnTo>
                  <a:lnTo>
                    <a:pt x="927" y="109"/>
                  </a:lnTo>
                  <a:lnTo>
                    <a:pt x="939" y="101"/>
                  </a:lnTo>
                  <a:lnTo>
                    <a:pt x="951" y="94"/>
                  </a:lnTo>
                  <a:lnTo>
                    <a:pt x="962" y="86"/>
                  </a:lnTo>
                  <a:lnTo>
                    <a:pt x="978" y="78"/>
                  </a:lnTo>
                  <a:lnTo>
                    <a:pt x="990" y="74"/>
                  </a:lnTo>
                  <a:lnTo>
                    <a:pt x="1001" y="66"/>
                  </a:lnTo>
                  <a:lnTo>
                    <a:pt x="1017" y="63"/>
                  </a:lnTo>
                  <a:lnTo>
                    <a:pt x="1029" y="59"/>
                  </a:lnTo>
                  <a:lnTo>
                    <a:pt x="1040" y="55"/>
                  </a:lnTo>
                  <a:lnTo>
                    <a:pt x="1056" y="51"/>
                  </a:lnTo>
                  <a:lnTo>
                    <a:pt x="1067" y="47"/>
                  </a:lnTo>
                  <a:lnTo>
                    <a:pt x="1079" y="43"/>
                  </a:lnTo>
                  <a:lnTo>
                    <a:pt x="1091" y="43"/>
                  </a:lnTo>
                  <a:lnTo>
                    <a:pt x="1106" y="39"/>
                  </a:lnTo>
                  <a:lnTo>
                    <a:pt x="1118" y="35"/>
                  </a:lnTo>
                  <a:lnTo>
                    <a:pt x="1130" y="35"/>
                  </a:lnTo>
                  <a:lnTo>
                    <a:pt x="1145" y="31"/>
                  </a:lnTo>
                  <a:lnTo>
                    <a:pt x="1157" y="31"/>
                  </a:lnTo>
                  <a:lnTo>
                    <a:pt x="1169" y="28"/>
                  </a:lnTo>
                  <a:lnTo>
                    <a:pt x="1184" y="28"/>
                  </a:lnTo>
                  <a:lnTo>
                    <a:pt x="1196" y="24"/>
                  </a:lnTo>
                  <a:lnTo>
                    <a:pt x="1208" y="24"/>
                  </a:lnTo>
                  <a:lnTo>
                    <a:pt x="1219" y="24"/>
                  </a:lnTo>
                  <a:lnTo>
                    <a:pt x="1235" y="20"/>
                  </a:lnTo>
                  <a:lnTo>
                    <a:pt x="1247" y="20"/>
                  </a:lnTo>
                  <a:lnTo>
                    <a:pt x="1258" y="20"/>
                  </a:lnTo>
                  <a:lnTo>
                    <a:pt x="1274" y="16"/>
                  </a:lnTo>
                  <a:lnTo>
                    <a:pt x="1286" y="16"/>
                  </a:lnTo>
                  <a:lnTo>
                    <a:pt x="1297" y="16"/>
                  </a:lnTo>
                  <a:lnTo>
                    <a:pt x="1309" y="16"/>
                  </a:lnTo>
                  <a:lnTo>
                    <a:pt x="1324" y="12"/>
                  </a:lnTo>
                  <a:lnTo>
                    <a:pt x="1336" y="12"/>
                  </a:lnTo>
                  <a:lnTo>
                    <a:pt x="1348" y="12"/>
                  </a:lnTo>
                  <a:lnTo>
                    <a:pt x="1363" y="12"/>
                  </a:lnTo>
                  <a:lnTo>
                    <a:pt x="1375" y="12"/>
                  </a:lnTo>
                  <a:lnTo>
                    <a:pt x="1387" y="12"/>
                  </a:lnTo>
                  <a:lnTo>
                    <a:pt x="1402" y="8"/>
                  </a:lnTo>
                  <a:lnTo>
                    <a:pt x="1414" y="8"/>
                  </a:lnTo>
                  <a:lnTo>
                    <a:pt x="1426" y="8"/>
                  </a:lnTo>
                  <a:lnTo>
                    <a:pt x="1437" y="8"/>
                  </a:lnTo>
                  <a:lnTo>
                    <a:pt x="1453" y="8"/>
                  </a:lnTo>
                  <a:lnTo>
                    <a:pt x="1465" y="8"/>
                  </a:lnTo>
                  <a:lnTo>
                    <a:pt x="1476" y="8"/>
                  </a:lnTo>
                  <a:lnTo>
                    <a:pt x="1492" y="8"/>
                  </a:lnTo>
                  <a:lnTo>
                    <a:pt x="1504" y="4"/>
                  </a:lnTo>
                  <a:lnTo>
                    <a:pt x="1515" y="4"/>
                  </a:lnTo>
                  <a:lnTo>
                    <a:pt x="1531" y="4"/>
                  </a:lnTo>
                  <a:lnTo>
                    <a:pt x="1543" y="4"/>
                  </a:lnTo>
                  <a:lnTo>
                    <a:pt x="1554" y="4"/>
                  </a:lnTo>
                  <a:lnTo>
                    <a:pt x="1566" y="4"/>
                  </a:lnTo>
                  <a:lnTo>
                    <a:pt x="1581" y="4"/>
                  </a:lnTo>
                  <a:lnTo>
                    <a:pt x="1593" y="4"/>
                  </a:lnTo>
                  <a:lnTo>
                    <a:pt x="1605" y="4"/>
                  </a:lnTo>
                  <a:lnTo>
                    <a:pt x="1620" y="4"/>
                  </a:lnTo>
                  <a:lnTo>
                    <a:pt x="1632" y="4"/>
                  </a:lnTo>
                  <a:lnTo>
                    <a:pt x="1644" y="4"/>
                  </a:lnTo>
                  <a:lnTo>
                    <a:pt x="1655" y="4"/>
                  </a:lnTo>
                  <a:lnTo>
                    <a:pt x="1671" y="4"/>
                  </a:lnTo>
                  <a:lnTo>
                    <a:pt x="1683" y="4"/>
                  </a:lnTo>
                  <a:lnTo>
                    <a:pt x="1694" y="4"/>
                  </a:lnTo>
                  <a:lnTo>
                    <a:pt x="1710" y="0"/>
                  </a:lnTo>
                  <a:lnTo>
                    <a:pt x="1722" y="0"/>
                  </a:lnTo>
                  <a:lnTo>
                    <a:pt x="1733" y="0"/>
                  </a:lnTo>
                  <a:lnTo>
                    <a:pt x="1749" y="0"/>
                  </a:lnTo>
                  <a:lnTo>
                    <a:pt x="1761" y="0"/>
                  </a:lnTo>
                  <a:lnTo>
                    <a:pt x="1772" y="0"/>
                  </a:lnTo>
                  <a:lnTo>
                    <a:pt x="1784" y="0"/>
                  </a:lnTo>
                  <a:lnTo>
                    <a:pt x="1800" y="0"/>
                  </a:lnTo>
                  <a:lnTo>
                    <a:pt x="1811" y="0"/>
                  </a:lnTo>
                  <a:lnTo>
                    <a:pt x="1823" y="0"/>
                  </a:lnTo>
                  <a:lnTo>
                    <a:pt x="1838" y="0"/>
                  </a:lnTo>
                  <a:lnTo>
                    <a:pt x="1850" y="0"/>
                  </a:lnTo>
                  <a:lnTo>
                    <a:pt x="1862" y="0"/>
                  </a:lnTo>
                  <a:lnTo>
                    <a:pt x="1874" y="0"/>
                  </a:lnTo>
                  <a:lnTo>
                    <a:pt x="1889" y="0"/>
                  </a:lnTo>
                  <a:lnTo>
                    <a:pt x="1901" y="0"/>
                  </a:lnTo>
                  <a:lnTo>
                    <a:pt x="1912" y="0"/>
                  </a:lnTo>
                  <a:lnTo>
                    <a:pt x="1912" y="4"/>
                  </a:lnTo>
                  <a:lnTo>
                    <a:pt x="1901" y="4"/>
                  </a:lnTo>
                  <a:lnTo>
                    <a:pt x="1889" y="4"/>
                  </a:lnTo>
                  <a:lnTo>
                    <a:pt x="1874" y="4"/>
                  </a:lnTo>
                  <a:lnTo>
                    <a:pt x="1862" y="4"/>
                  </a:lnTo>
                  <a:lnTo>
                    <a:pt x="1850" y="4"/>
                  </a:lnTo>
                  <a:lnTo>
                    <a:pt x="1838" y="8"/>
                  </a:lnTo>
                  <a:lnTo>
                    <a:pt x="1823" y="8"/>
                  </a:lnTo>
                  <a:lnTo>
                    <a:pt x="1811" y="8"/>
                  </a:lnTo>
                  <a:lnTo>
                    <a:pt x="1800" y="8"/>
                  </a:lnTo>
                  <a:lnTo>
                    <a:pt x="1784" y="8"/>
                  </a:lnTo>
                  <a:lnTo>
                    <a:pt x="1772" y="8"/>
                  </a:lnTo>
                  <a:lnTo>
                    <a:pt x="1761" y="8"/>
                  </a:lnTo>
                  <a:lnTo>
                    <a:pt x="1749" y="8"/>
                  </a:lnTo>
                  <a:lnTo>
                    <a:pt x="1733" y="8"/>
                  </a:lnTo>
                  <a:lnTo>
                    <a:pt x="1722" y="8"/>
                  </a:lnTo>
                  <a:lnTo>
                    <a:pt x="1710" y="8"/>
                  </a:lnTo>
                  <a:lnTo>
                    <a:pt x="1694" y="8"/>
                  </a:lnTo>
                  <a:lnTo>
                    <a:pt x="1683" y="8"/>
                  </a:lnTo>
                  <a:lnTo>
                    <a:pt x="1671" y="8"/>
                  </a:lnTo>
                  <a:lnTo>
                    <a:pt x="1655" y="8"/>
                  </a:lnTo>
                  <a:lnTo>
                    <a:pt x="1644" y="8"/>
                  </a:lnTo>
                  <a:lnTo>
                    <a:pt x="1632" y="8"/>
                  </a:lnTo>
                  <a:lnTo>
                    <a:pt x="1620" y="8"/>
                  </a:lnTo>
                  <a:lnTo>
                    <a:pt x="1605" y="8"/>
                  </a:lnTo>
                  <a:lnTo>
                    <a:pt x="1593" y="8"/>
                  </a:lnTo>
                  <a:lnTo>
                    <a:pt x="1581" y="8"/>
                  </a:lnTo>
                  <a:lnTo>
                    <a:pt x="1566" y="8"/>
                  </a:lnTo>
                  <a:lnTo>
                    <a:pt x="1554" y="8"/>
                  </a:lnTo>
                  <a:lnTo>
                    <a:pt x="1543" y="8"/>
                  </a:lnTo>
                  <a:lnTo>
                    <a:pt x="1531" y="8"/>
                  </a:lnTo>
                  <a:lnTo>
                    <a:pt x="1515" y="12"/>
                  </a:lnTo>
                  <a:lnTo>
                    <a:pt x="1504" y="12"/>
                  </a:lnTo>
                  <a:lnTo>
                    <a:pt x="1492" y="12"/>
                  </a:lnTo>
                  <a:lnTo>
                    <a:pt x="1476" y="12"/>
                  </a:lnTo>
                  <a:lnTo>
                    <a:pt x="1465" y="12"/>
                  </a:lnTo>
                  <a:lnTo>
                    <a:pt x="1453" y="12"/>
                  </a:lnTo>
                  <a:lnTo>
                    <a:pt x="1437" y="12"/>
                  </a:lnTo>
                  <a:lnTo>
                    <a:pt x="1426" y="12"/>
                  </a:lnTo>
                  <a:lnTo>
                    <a:pt x="1414" y="16"/>
                  </a:lnTo>
                  <a:lnTo>
                    <a:pt x="1402" y="16"/>
                  </a:lnTo>
                  <a:lnTo>
                    <a:pt x="1387" y="16"/>
                  </a:lnTo>
                  <a:lnTo>
                    <a:pt x="1375" y="16"/>
                  </a:lnTo>
                  <a:lnTo>
                    <a:pt x="1363" y="16"/>
                  </a:lnTo>
                  <a:lnTo>
                    <a:pt x="1348" y="16"/>
                  </a:lnTo>
                  <a:lnTo>
                    <a:pt x="1336" y="20"/>
                  </a:lnTo>
                  <a:lnTo>
                    <a:pt x="1324" y="20"/>
                  </a:lnTo>
                  <a:lnTo>
                    <a:pt x="1309" y="20"/>
                  </a:lnTo>
                  <a:lnTo>
                    <a:pt x="1297" y="20"/>
                  </a:lnTo>
                  <a:lnTo>
                    <a:pt x="1286" y="24"/>
                  </a:lnTo>
                  <a:lnTo>
                    <a:pt x="1274" y="24"/>
                  </a:lnTo>
                  <a:lnTo>
                    <a:pt x="1258" y="24"/>
                  </a:lnTo>
                  <a:lnTo>
                    <a:pt x="1247" y="28"/>
                  </a:lnTo>
                  <a:lnTo>
                    <a:pt x="1235" y="28"/>
                  </a:lnTo>
                  <a:lnTo>
                    <a:pt x="1219" y="31"/>
                  </a:lnTo>
                  <a:lnTo>
                    <a:pt x="1208" y="31"/>
                  </a:lnTo>
                  <a:lnTo>
                    <a:pt x="1196" y="35"/>
                  </a:lnTo>
                  <a:lnTo>
                    <a:pt x="1184" y="35"/>
                  </a:lnTo>
                  <a:lnTo>
                    <a:pt x="1169" y="39"/>
                  </a:lnTo>
                  <a:lnTo>
                    <a:pt x="1157" y="39"/>
                  </a:lnTo>
                  <a:lnTo>
                    <a:pt x="1145" y="43"/>
                  </a:lnTo>
                  <a:lnTo>
                    <a:pt x="1130" y="43"/>
                  </a:lnTo>
                  <a:lnTo>
                    <a:pt x="1118" y="47"/>
                  </a:lnTo>
                  <a:lnTo>
                    <a:pt x="1106" y="51"/>
                  </a:lnTo>
                  <a:lnTo>
                    <a:pt x="1091" y="51"/>
                  </a:lnTo>
                  <a:lnTo>
                    <a:pt x="1079" y="55"/>
                  </a:lnTo>
                  <a:lnTo>
                    <a:pt x="1067" y="59"/>
                  </a:lnTo>
                  <a:lnTo>
                    <a:pt x="1056" y="63"/>
                  </a:lnTo>
                  <a:lnTo>
                    <a:pt x="1040" y="66"/>
                  </a:lnTo>
                  <a:lnTo>
                    <a:pt x="1029" y="70"/>
                  </a:lnTo>
                  <a:lnTo>
                    <a:pt x="1017" y="78"/>
                  </a:lnTo>
                  <a:lnTo>
                    <a:pt x="1001" y="82"/>
                  </a:lnTo>
                  <a:lnTo>
                    <a:pt x="990" y="90"/>
                  </a:lnTo>
                  <a:lnTo>
                    <a:pt x="978" y="94"/>
                  </a:lnTo>
                  <a:lnTo>
                    <a:pt x="962" y="101"/>
                  </a:lnTo>
                  <a:lnTo>
                    <a:pt x="951" y="109"/>
                  </a:lnTo>
                  <a:lnTo>
                    <a:pt x="939" y="117"/>
                  </a:lnTo>
                  <a:lnTo>
                    <a:pt x="927" y="129"/>
                  </a:lnTo>
                  <a:lnTo>
                    <a:pt x="912" y="140"/>
                  </a:lnTo>
                  <a:lnTo>
                    <a:pt x="900" y="152"/>
                  </a:lnTo>
                  <a:lnTo>
                    <a:pt x="888" y="164"/>
                  </a:lnTo>
                  <a:lnTo>
                    <a:pt x="873" y="179"/>
                  </a:lnTo>
                  <a:lnTo>
                    <a:pt x="861" y="195"/>
                  </a:lnTo>
                  <a:lnTo>
                    <a:pt x="849" y="210"/>
                  </a:lnTo>
                  <a:lnTo>
                    <a:pt x="838" y="230"/>
                  </a:lnTo>
                  <a:lnTo>
                    <a:pt x="822" y="249"/>
                  </a:lnTo>
                  <a:lnTo>
                    <a:pt x="810" y="273"/>
                  </a:lnTo>
                  <a:lnTo>
                    <a:pt x="799" y="296"/>
                  </a:lnTo>
                  <a:lnTo>
                    <a:pt x="783" y="323"/>
                  </a:lnTo>
                  <a:lnTo>
                    <a:pt x="772" y="355"/>
                  </a:lnTo>
                  <a:lnTo>
                    <a:pt x="760" y="386"/>
                  </a:lnTo>
                  <a:lnTo>
                    <a:pt x="744" y="417"/>
                  </a:lnTo>
                  <a:lnTo>
                    <a:pt x="733" y="456"/>
                  </a:lnTo>
                  <a:lnTo>
                    <a:pt x="721" y="495"/>
                  </a:lnTo>
                  <a:lnTo>
                    <a:pt x="709" y="538"/>
                  </a:lnTo>
                  <a:lnTo>
                    <a:pt x="694" y="584"/>
                  </a:lnTo>
                  <a:lnTo>
                    <a:pt x="682" y="635"/>
                  </a:lnTo>
                  <a:lnTo>
                    <a:pt x="670" y="685"/>
                  </a:lnTo>
                  <a:lnTo>
                    <a:pt x="655" y="740"/>
                  </a:lnTo>
                  <a:lnTo>
                    <a:pt x="643" y="798"/>
                  </a:lnTo>
                  <a:lnTo>
                    <a:pt x="631" y="857"/>
                  </a:lnTo>
                  <a:lnTo>
                    <a:pt x="616" y="919"/>
                  </a:lnTo>
                  <a:lnTo>
                    <a:pt x="604" y="981"/>
                  </a:lnTo>
                  <a:lnTo>
                    <a:pt x="592" y="1044"/>
                  </a:lnTo>
                  <a:lnTo>
                    <a:pt x="581" y="1110"/>
                  </a:lnTo>
                  <a:lnTo>
                    <a:pt x="565" y="1172"/>
                  </a:lnTo>
                  <a:lnTo>
                    <a:pt x="553" y="1238"/>
                  </a:lnTo>
                  <a:lnTo>
                    <a:pt x="542" y="1301"/>
                  </a:lnTo>
                  <a:lnTo>
                    <a:pt x="526" y="1363"/>
                  </a:lnTo>
                  <a:lnTo>
                    <a:pt x="515" y="1421"/>
                  </a:lnTo>
                  <a:lnTo>
                    <a:pt x="503" y="1480"/>
                  </a:lnTo>
                  <a:lnTo>
                    <a:pt x="491" y="1534"/>
                  </a:lnTo>
                  <a:lnTo>
                    <a:pt x="476" y="1585"/>
                  </a:lnTo>
                  <a:lnTo>
                    <a:pt x="464" y="1628"/>
                  </a:lnTo>
                  <a:lnTo>
                    <a:pt x="452" y="1671"/>
                  </a:lnTo>
                  <a:lnTo>
                    <a:pt x="437" y="1702"/>
                  </a:lnTo>
                  <a:lnTo>
                    <a:pt x="425" y="1729"/>
                  </a:lnTo>
                  <a:lnTo>
                    <a:pt x="413" y="1752"/>
                  </a:lnTo>
                  <a:lnTo>
                    <a:pt x="398" y="1768"/>
                  </a:lnTo>
                  <a:lnTo>
                    <a:pt x="386" y="1776"/>
                  </a:lnTo>
                  <a:lnTo>
                    <a:pt x="374" y="1783"/>
                  </a:lnTo>
                  <a:lnTo>
                    <a:pt x="363" y="1787"/>
                  </a:lnTo>
                  <a:lnTo>
                    <a:pt x="347" y="1787"/>
                  </a:lnTo>
                  <a:lnTo>
                    <a:pt x="335" y="1787"/>
                  </a:lnTo>
                  <a:lnTo>
                    <a:pt x="324" y="1791"/>
                  </a:lnTo>
                  <a:lnTo>
                    <a:pt x="308" y="1787"/>
                  </a:lnTo>
                  <a:lnTo>
                    <a:pt x="296" y="1787"/>
                  </a:lnTo>
                  <a:lnTo>
                    <a:pt x="285" y="1787"/>
                  </a:lnTo>
                  <a:lnTo>
                    <a:pt x="273" y="1787"/>
                  </a:lnTo>
                  <a:lnTo>
                    <a:pt x="257" y="1787"/>
                  </a:lnTo>
                  <a:lnTo>
                    <a:pt x="246" y="1787"/>
                  </a:lnTo>
                  <a:lnTo>
                    <a:pt x="234" y="1787"/>
                  </a:lnTo>
                  <a:lnTo>
                    <a:pt x="219" y="1787"/>
                  </a:lnTo>
                  <a:lnTo>
                    <a:pt x="207" y="1787"/>
                  </a:lnTo>
                  <a:lnTo>
                    <a:pt x="195" y="1787"/>
                  </a:lnTo>
                  <a:lnTo>
                    <a:pt x="180" y="1787"/>
                  </a:lnTo>
                  <a:lnTo>
                    <a:pt x="168" y="1787"/>
                  </a:lnTo>
                  <a:lnTo>
                    <a:pt x="156" y="1787"/>
                  </a:lnTo>
                  <a:lnTo>
                    <a:pt x="145" y="1787"/>
                  </a:lnTo>
                  <a:lnTo>
                    <a:pt x="129" y="1783"/>
                  </a:lnTo>
                  <a:lnTo>
                    <a:pt x="117" y="1787"/>
                  </a:lnTo>
                  <a:lnTo>
                    <a:pt x="106" y="1787"/>
                  </a:lnTo>
                  <a:lnTo>
                    <a:pt x="90" y="1787"/>
                  </a:lnTo>
                  <a:lnTo>
                    <a:pt x="78" y="1787"/>
                  </a:lnTo>
                  <a:lnTo>
                    <a:pt x="67" y="1787"/>
                  </a:lnTo>
                  <a:lnTo>
                    <a:pt x="51" y="1787"/>
                  </a:lnTo>
                  <a:lnTo>
                    <a:pt x="39" y="1783"/>
                  </a:lnTo>
                  <a:lnTo>
                    <a:pt x="28" y="1787"/>
                  </a:lnTo>
                  <a:lnTo>
                    <a:pt x="16" y="1783"/>
                  </a:lnTo>
                  <a:lnTo>
                    <a:pt x="0" y="1783"/>
                  </a:lnTo>
                  <a:lnTo>
                    <a:pt x="0" y="1783"/>
                  </a:lnTo>
                  <a:close/>
                </a:path>
              </a:pathLst>
            </a:custGeom>
            <a:solidFill>
              <a:srgbClr val="ED1F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2"/>
            <p:cNvSpPr>
              <a:spLocks/>
            </p:cNvSpPr>
            <p:nvPr/>
          </p:nvSpPr>
          <p:spPr bwMode="auto">
            <a:xfrm>
              <a:off x="1133475" y="2230438"/>
              <a:ext cx="3035300" cy="2836863"/>
            </a:xfrm>
            <a:custGeom>
              <a:avLst/>
              <a:gdLst>
                <a:gd name="T0" fmla="*/ 0 w 1912"/>
                <a:gd name="T1" fmla="*/ 1779 h 1787"/>
                <a:gd name="T2" fmla="*/ 156 w 1912"/>
                <a:gd name="T3" fmla="*/ 1779 h 1787"/>
                <a:gd name="T4" fmla="*/ 273 w 1912"/>
                <a:gd name="T5" fmla="*/ 1783 h 1787"/>
                <a:gd name="T6" fmla="*/ 308 w 1912"/>
                <a:gd name="T7" fmla="*/ 1783 h 1787"/>
                <a:gd name="T8" fmla="*/ 324 w 1912"/>
                <a:gd name="T9" fmla="*/ 1787 h 1787"/>
                <a:gd name="T10" fmla="*/ 335 w 1912"/>
                <a:gd name="T11" fmla="*/ 1783 h 1787"/>
                <a:gd name="T12" fmla="*/ 363 w 1912"/>
                <a:gd name="T13" fmla="*/ 1783 h 1787"/>
                <a:gd name="T14" fmla="*/ 374 w 1912"/>
                <a:gd name="T15" fmla="*/ 1779 h 1787"/>
                <a:gd name="T16" fmla="*/ 386 w 1912"/>
                <a:gd name="T17" fmla="*/ 1772 h 1787"/>
                <a:gd name="T18" fmla="*/ 398 w 1912"/>
                <a:gd name="T19" fmla="*/ 1764 h 1787"/>
                <a:gd name="T20" fmla="*/ 413 w 1912"/>
                <a:gd name="T21" fmla="*/ 1748 h 1787"/>
                <a:gd name="T22" fmla="*/ 425 w 1912"/>
                <a:gd name="T23" fmla="*/ 1725 h 1787"/>
                <a:gd name="T24" fmla="*/ 437 w 1912"/>
                <a:gd name="T25" fmla="*/ 1698 h 1787"/>
                <a:gd name="T26" fmla="*/ 452 w 1912"/>
                <a:gd name="T27" fmla="*/ 1663 h 1787"/>
                <a:gd name="T28" fmla="*/ 476 w 1912"/>
                <a:gd name="T29" fmla="*/ 1577 h 1787"/>
                <a:gd name="T30" fmla="*/ 503 w 1912"/>
                <a:gd name="T31" fmla="*/ 1472 h 1787"/>
                <a:gd name="T32" fmla="*/ 542 w 1912"/>
                <a:gd name="T33" fmla="*/ 1289 h 1787"/>
                <a:gd name="T34" fmla="*/ 643 w 1912"/>
                <a:gd name="T35" fmla="*/ 775 h 1787"/>
                <a:gd name="T36" fmla="*/ 670 w 1912"/>
                <a:gd name="T37" fmla="*/ 662 h 1787"/>
                <a:gd name="T38" fmla="*/ 694 w 1912"/>
                <a:gd name="T39" fmla="*/ 561 h 1787"/>
                <a:gd name="T40" fmla="*/ 721 w 1912"/>
                <a:gd name="T41" fmla="*/ 471 h 1787"/>
                <a:gd name="T42" fmla="*/ 744 w 1912"/>
                <a:gd name="T43" fmla="*/ 397 h 1787"/>
                <a:gd name="T44" fmla="*/ 772 w 1912"/>
                <a:gd name="T45" fmla="*/ 335 h 1787"/>
                <a:gd name="T46" fmla="*/ 799 w 1912"/>
                <a:gd name="T47" fmla="*/ 280 h 1787"/>
                <a:gd name="T48" fmla="*/ 822 w 1912"/>
                <a:gd name="T49" fmla="*/ 234 h 1787"/>
                <a:gd name="T50" fmla="*/ 849 w 1912"/>
                <a:gd name="T51" fmla="*/ 195 h 1787"/>
                <a:gd name="T52" fmla="*/ 873 w 1912"/>
                <a:gd name="T53" fmla="*/ 164 h 1787"/>
                <a:gd name="T54" fmla="*/ 900 w 1912"/>
                <a:gd name="T55" fmla="*/ 136 h 1787"/>
                <a:gd name="T56" fmla="*/ 927 w 1912"/>
                <a:gd name="T57" fmla="*/ 113 h 1787"/>
                <a:gd name="T58" fmla="*/ 951 w 1912"/>
                <a:gd name="T59" fmla="*/ 97 h 1787"/>
                <a:gd name="T60" fmla="*/ 990 w 1912"/>
                <a:gd name="T61" fmla="*/ 78 h 1787"/>
                <a:gd name="T62" fmla="*/ 1029 w 1912"/>
                <a:gd name="T63" fmla="*/ 62 h 1787"/>
                <a:gd name="T64" fmla="*/ 1079 w 1912"/>
                <a:gd name="T65" fmla="*/ 47 h 1787"/>
                <a:gd name="T66" fmla="*/ 1130 w 1912"/>
                <a:gd name="T67" fmla="*/ 35 h 1787"/>
                <a:gd name="T68" fmla="*/ 1208 w 1912"/>
                <a:gd name="T69" fmla="*/ 24 h 1787"/>
                <a:gd name="T70" fmla="*/ 1286 w 1912"/>
                <a:gd name="T71" fmla="*/ 16 h 1787"/>
                <a:gd name="T72" fmla="*/ 1387 w 1912"/>
                <a:gd name="T73" fmla="*/ 8 h 1787"/>
                <a:gd name="T74" fmla="*/ 1531 w 1912"/>
                <a:gd name="T75" fmla="*/ 4 h 1787"/>
                <a:gd name="T76" fmla="*/ 1710 w 1912"/>
                <a:gd name="T77" fmla="*/ 0 h 1787"/>
                <a:gd name="T78" fmla="*/ 1912 w 1912"/>
                <a:gd name="T79" fmla="*/ 0 h 1787"/>
                <a:gd name="T80" fmla="*/ 1912 w 1912"/>
                <a:gd name="T81" fmla="*/ 0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12" h="1787">
                  <a:moveTo>
                    <a:pt x="0" y="1779"/>
                  </a:moveTo>
                  <a:lnTo>
                    <a:pt x="156" y="1779"/>
                  </a:lnTo>
                  <a:lnTo>
                    <a:pt x="273" y="1783"/>
                  </a:lnTo>
                  <a:lnTo>
                    <a:pt x="308" y="1783"/>
                  </a:lnTo>
                  <a:lnTo>
                    <a:pt x="324" y="1787"/>
                  </a:lnTo>
                  <a:lnTo>
                    <a:pt x="335" y="1783"/>
                  </a:lnTo>
                  <a:lnTo>
                    <a:pt x="363" y="1783"/>
                  </a:lnTo>
                  <a:lnTo>
                    <a:pt x="374" y="1779"/>
                  </a:lnTo>
                  <a:lnTo>
                    <a:pt x="386" y="1772"/>
                  </a:lnTo>
                  <a:lnTo>
                    <a:pt x="398" y="1764"/>
                  </a:lnTo>
                  <a:lnTo>
                    <a:pt x="413" y="1748"/>
                  </a:lnTo>
                  <a:lnTo>
                    <a:pt x="425" y="1725"/>
                  </a:lnTo>
                  <a:lnTo>
                    <a:pt x="437" y="1698"/>
                  </a:lnTo>
                  <a:lnTo>
                    <a:pt x="452" y="1663"/>
                  </a:lnTo>
                  <a:lnTo>
                    <a:pt x="476" y="1577"/>
                  </a:lnTo>
                  <a:lnTo>
                    <a:pt x="503" y="1472"/>
                  </a:lnTo>
                  <a:lnTo>
                    <a:pt x="542" y="1289"/>
                  </a:lnTo>
                  <a:lnTo>
                    <a:pt x="643" y="775"/>
                  </a:lnTo>
                  <a:lnTo>
                    <a:pt x="670" y="662"/>
                  </a:lnTo>
                  <a:lnTo>
                    <a:pt x="694" y="561"/>
                  </a:lnTo>
                  <a:lnTo>
                    <a:pt x="721" y="471"/>
                  </a:lnTo>
                  <a:lnTo>
                    <a:pt x="744" y="397"/>
                  </a:lnTo>
                  <a:lnTo>
                    <a:pt x="772" y="335"/>
                  </a:lnTo>
                  <a:lnTo>
                    <a:pt x="799" y="280"/>
                  </a:lnTo>
                  <a:lnTo>
                    <a:pt x="822" y="234"/>
                  </a:lnTo>
                  <a:lnTo>
                    <a:pt x="849" y="195"/>
                  </a:lnTo>
                  <a:lnTo>
                    <a:pt x="873" y="164"/>
                  </a:lnTo>
                  <a:lnTo>
                    <a:pt x="900" y="136"/>
                  </a:lnTo>
                  <a:lnTo>
                    <a:pt x="927" y="113"/>
                  </a:lnTo>
                  <a:lnTo>
                    <a:pt x="951" y="97"/>
                  </a:lnTo>
                  <a:lnTo>
                    <a:pt x="990" y="78"/>
                  </a:lnTo>
                  <a:lnTo>
                    <a:pt x="1029" y="62"/>
                  </a:lnTo>
                  <a:lnTo>
                    <a:pt x="1079" y="47"/>
                  </a:lnTo>
                  <a:lnTo>
                    <a:pt x="1130" y="35"/>
                  </a:lnTo>
                  <a:lnTo>
                    <a:pt x="1208" y="24"/>
                  </a:lnTo>
                  <a:lnTo>
                    <a:pt x="1286" y="16"/>
                  </a:lnTo>
                  <a:lnTo>
                    <a:pt x="1387" y="8"/>
                  </a:lnTo>
                  <a:lnTo>
                    <a:pt x="1531" y="4"/>
                  </a:lnTo>
                  <a:lnTo>
                    <a:pt x="1710" y="0"/>
                  </a:lnTo>
                  <a:lnTo>
                    <a:pt x="1912" y="0"/>
                  </a:lnTo>
                  <a:lnTo>
                    <a:pt x="1912" y="0"/>
                  </a:lnTo>
                </a:path>
              </a:pathLst>
            </a:custGeom>
            <a:noFill/>
            <a:ln w="23">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6" name="Rectangle 73"/>
            <p:cNvSpPr>
              <a:spLocks noChangeArrowheads="1"/>
            </p:cNvSpPr>
            <p:nvPr/>
          </p:nvSpPr>
          <p:spPr bwMode="auto">
            <a:xfrm>
              <a:off x="3162300" y="2311401"/>
              <a:ext cx="8651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ED1F24"/>
                  </a:solidFill>
                  <a:effectLst/>
                  <a:latin typeface="Arial" pitchFamily="34" charset="0"/>
                </a:rPr>
                <a:t>15.0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56" name="Group 255"/>
          <p:cNvGrpSpPr/>
          <p:nvPr/>
        </p:nvGrpSpPr>
        <p:grpSpPr>
          <a:xfrm>
            <a:off x="3751457" y="3265083"/>
            <a:ext cx="890182" cy="2493169"/>
            <a:chOff x="4588281" y="1866900"/>
            <a:chExt cx="890182" cy="3362325"/>
          </a:xfrm>
        </p:grpSpPr>
        <p:sp>
          <p:nvSpPr>
            <p:cNvPr id="257" name="Line 84"/>
            <p:cNvSpPr>
              <a:spLocks noChangeShapeType="1"/>
            </p:cNvSpPr>
            <p:nvPr/>
          </p:nvSpPr>
          <p:spPr bwMode="auto">
            <a:xfrm flipV="1">
              <a:off x="5478463" y="2011363"/>
              <a:ext cx="0" cy="30702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Freeform 112"/>
            <p:cNvSpPr>
              <a:spLocks/>
            </p:cNvSpPr>
            <p:nvPr/>
          </p:nvSpPr>
          <p:spPr bwMode="auto">
            <a:xfrm>
              <a:off x="5387975" y="5081588"/>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Line 113"/>
            <p:cNvSpPr>
              <a:spLocks noChangeShapeType="1"/>
            </p:cNvSpPr>
            <p:nvPr/>
          </p:nvSpPr>
          <p:spPr bwMode="auto">
            <a:xfrm flipH="1">
              <a:off x="5387975" y="5081588"/>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0" name="Rectangle 114"/>
            <p:cNvSpPr>
              <a:spLocks noChangeArrowheads="1"/>
            </p:cNvSpPr>
            <p:nvPr/>
          </p:nvSpPr>
          <p:spPr bwMode="auto">
            <a:xfrm>
              <a:off x="5167313" y="4937125"/>
              <a:ext cx="21431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261" name="Freeform 115"/>
            <p:cNvSpPr>
              <a:spLocks/>
            </p:cNvSpPr>
            <p:nvPr/>
          </p:nvSpPr>
          <p:spPr bwMode="auto">
            <a:xfrm>
              <a:off x="5387975" y="4568825"/>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Line 116"/>
            <p:cNvSpPr>
              <a:spLocks noChangeShapeType="1"/>
            </p:cNvSpPr>
            <p:nvPr/>
          </p:nvSpPr>
          <p:spPr bwMode="auto">
            <a:xfrm flipH="1">
              <a:off x="5387975" y="4568825"/>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3" name="Rectangle 117"/>
            <p:cNvSpPr>
              <a:spLocks noChangeArrowheads="1"/>
            </p:cNvSpPr>
            <p:nvPr/>
          </p:nvSpPr>
          <p:spPr bwMode="auto">
            <a:xfrm>
              <a:off x="4932363" y="4424363"/>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100</a:t>
              </a:r>
              <a:endParaRPr kumimoji="0" lang="en-US" sz="1800" b="0" i="0" u="none" strike="noStrike" cap="none" normalizeH="0" baseline="0" dirty="0" smtClean="0">
                <a:ln>
                  <a:noFill/>
                </a:ln>
                <a:solidFill>
                  <a:schemeClr val="tx1"/>
                </a:solidFill>
                <a:effectLst/>
                <a:latin typeface="Arial" pitchFamily="34" charset="0"/>
              </a:endParaRPr>
            </a:p>
          </p:txBody>
        </p:sp>
        <p:sp>
          <p:nvSpPr>
            <p:cNvPr id="264" name="Freeform 118"/>
            <p:cNvSpPr>
              <a:spLocks/>
            </p:cNvSpPr>
            <p:nvPr/>
          </p:nvSpPr>
          <p:spPr bwMode="auto">
            <a:xfrm>
              <a:off x="5387975" y="4056063"/>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Line 119"/>
            <p:cNvSpPr>
              <a:spLocks noChangeShapeType="1"/>
            </p:cNvSpPr>
            <p:nvPr/>
          </p:nvSpPr>
          <p:spPr bwMode="auto">
            <a:xfrm flipH="1">
              <a:off x="5387975" y="4056063"/>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6" name="Rectangle 120"/>
            <p:cNvSpPr>
              <a:spLocks noChangeArrowheads="1"/>
            </p:cNvSpPr>
            <p:nvPr/>
          </p:nvSpPr>
          <p:spPr bwMode="auto">
            <a:xfrm>
              <a:off x="4932363" y="3911600"/>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200</a:t>
              </a:r>
              <a:endParaRPr kumimoji="0" lang="en-US" sz="1800" b="0" i="0" u="none" strike="noStrike" cap="none" normalizeH="0" baseline="0" smtClean="0">
                <a:ln>
                  <a:noFill/>
                </a:ln>
                <a:solidFill>
                  <a:schemeClr val="tx1"/>
                </a:solidFill>
                <a:effectLst/>
                <a:latin typeface="Arial" pitchFamily="34" charset="0"/>
              </a:endParaRPr>
            </a:p>
          </p:txBody>
        </p:sp>
        <p:sp>
          <p:nvSpPr>
            <p:cNvPr id="267" name="Freeform 121"/>
            <p:cNvSpPr>
              <a:spLocks/>
            </p:cNvSpPr>
            <p:nvPr/>
          </p:nvSpPr>
          <p:spPr bwMode="auto">
            <a:xfrm>
              <a:off x="5387975" y="3543300"/>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Line 122"/>
            <p:cNvSpPr>
              <a:spLocks noChangeShapeType="1"/>
            </p:cNvSpPr>
            <p:nvPr/>
          </p:nvSpPr>
          <p:spPr bwMode="auto">
            <a:xfrm flipH="1">
              <a:off x="5387975" y="3543300"/>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9" name="Rectangle 123"/>
            <p:cNvSpPr>
              <a:spLocks noChangeArrowheads="1"/>
            </p:cNvSpPr>
            <p:nvPr/>
          </p:nvSpPr>
          <p:spPr bwMode="auto">
            <a:xfrm>
              <a:off x="4932363" y="3398838"/>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300</a:t>
              </a:r>
              <a:endParaRPr kumimoji="0" lang="en-US" sz="1800" b="0" i="0" u="none" strike="noStrike" cap="none" normalizeH="0" baseline="0" smtClean="0">
                <a:ln>
                  <a:noFill/>
                </a:ln>
                <a:solidFill>
                  <a:schemeClr val="tx1"/>
                </a:solidFill>
                <a:effectLst/>
                <a:latin typeface="Arial" pitchFamily="34" charset="0"/>
              </a:endParaRPr>
            </a:p>
          </p:txBody>
        </p:sp>
        <p:sp>
          <p:nvSpPr>
            <p:cNvPr id="270" name="Freeform 124"/>
            <p:cNvSpPr>
              <a:spLocks/>
            </p:cNvSpPr>
            <p:nvPr/>
          </p:nvSpPr>
          <p:spPr bwMode="auto">
            <a:xfrm>
              <a:off x="5387975" y="3036888"/>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Line 125"/>
            <p:cNvSpPr>
              <a:spLocks noChangeShapeType="1"/>
            </p:cNvSpPr>
            <p:nvPr/>
          </p:nvSpPr>
          <p:spPr bwMode="auto">
            <a:xfrm flipH="1">
              <a:off x="5387975" y="3036888"/>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2" name="Rectangle 126"/>
            <p:cNvSpPr>
              <a:spLocks noChangeArrowheads="1"/>
            </p:cNvSpPr>
            <p:nvPr/>
          </p:nvSpPr>
          <p:spPr bwMode="auto">
            <a:xfrm>
              <a:off x="4932363" y="2892425"/>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400</a:t>
              </a:r>
              <a:endParaRPr kumimoji="0" lang="en-US" sz="1800" b="0" i="0" u="none" strike="noStrike" cap="none" normalizeH="0" baseline="0" smtClean="0">
                <a:ln>
                  <a:noFill/>
                </a:ln>
                <a:solidFill>
                  <a:schemeClr val="tx1"/>
                </a:solidFill>
                <a:effectLst/>
                <a:latin typeface="Arial" pitchFamily="34" charset="0"/>
              </a:endParaRPr>
            </a:p>
          </p:txBody>
        </p:sp>
        <p:sp>
          <p:nvSpPr>
            <p:cNvPr id="273" name="Freeform 127"/>
            <p:cNvSpPr>
              <a:spLocks/>
            </p:cNvSpPr>
            <p:nvPr/>
          </p:nvSpPr>
          <p:spPr bwMode="auto">
            <a:xfrm>
              <a:off x="5387975" y="2524125"/>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Line 128"/>
            <p:cNvSpPr>
              <a:spLocks noChangeShapeType="1"/>
            </p:cNvSpPr>
            <p:nvPr/>
          </p:nvSpPr>
          <p:spPr bwMode="auto">
            <a:xfrm flipH="1">
              <a:off x="5387975" y="2524125"/>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5" name="Rectangle 129"/>
            <p:cNvSpPr>
              <a:spLocks noChangeArrowheads="1"/>
            </p:cNvSpPr>
            <p:nvPr/>
          </p:nvSpPr>
          <p:spPr bwMode="auto">
            <a:xfrm>
              <a:off x="4932363" y="2379663"/>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500</a:t>
              </a:r>
              <a:endParaRPr kumimoji="0" lang="en-US" sz="1800" b="0" i="0" u="none" strike="noStrike" cap="none" normalizeH="0" baseline="0" smtClean="0">
                <a:ln>
                  <a:noFill/>
                </a:ln>
                <a:solidFill>
                  <a:schemeClr val="tx1"/>
                </a:solidFill>
                <a:effectLst/>
                <a:latin typeface="Arial" pitchFamily="34" charset="0"/>
              </a:endParaRPr>
            </a:p>
          </p:txBody>
        </p:sp>
        <p:sp>
          <p:nvSpPr>
            <p:cNvPr id="276" name="Freeform 130"/>
            <p:cNvSpPr>
              <a:spLocks/>
            </p:cNvSpPr>
            <p:nvPr/>
          </p:nvSpPr>
          <p:spPr bwMode="auto">
            <a:xfrm>
              <a:off x="5387975" y="2011363"/>
              <a:ext cx="90488" cy="0"/>
            </a:xfrm>
            <a:custGeom>
              <a:avLst/>
              <a:gdLst>
                <a:gd name="T0" fmla="*/ 57 w 57"/>
                <a:gd name="T1" fmla="*/ 0 w 57"/>
                <a:gd name="T2" fmla="*/ 57 w 57"/>
              </a:gdLst>
              <a:ahLst/>
              <a:cxnLst>
                <a:cxn ang="0">
                  <a:pos x="T0" y="0"/>
                </a:cxn>
                <a:cxn ang="0">
                  <a:pos x="T1" y="0"/>
                </a:cxn>
                <a:cxn ang="0">
                  <a:pos x="T2" y="0"/>
                </a:cxn>
              </a:cxnLst>
              <a:rect l="0" t="0" r="r" b="b"/>
              <a:pathLst>
                <a:path w="57">
                  <a:moveTo>
                    <a:pt x="57" y="0"/>
                  </a:moveTo>
                  <a:lnTo>
                    <a:pt x="0" y="0"/>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Line 131"/>
            <p:cNvSpPr>
              <a:spLocks noChangeShapeType="1"/>
            </p:cNvSpPr>
            <p:nvPr/>
          </p:nvSpPr>
          <p:spPr bwMode="auto">
            <a:xfrm flipH="1">
              <a:off x="5387975" y="2011363"/>
              <a:ext cx="9048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8" name="Rectangle 132"/>
            <p:cNvSpPr>
              <a:spLocks noChangeArrowheads="1"/>
            </p:cNvSpPr>
            <p:nvPr/>
          </p:nvSpPr>
          <p:spPr bwMode="auto">
            <a:xfrm>
              <a:off x="4932363" y="1866900"/>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600</a:t>
              </a:r>
              <a:endParaRPr kumimoji="0" lang="en-US" sz="1800" b="0" i="0" u="none" strike="noStrike" cap="none" normalizeH="0" baseline="0" smtClean="0">
                <a:ln>
                  <a:noFill/>
                </a:ln>
                <a:solidFill>
                  <a:schemeClr val="tx1"/>
                </a:solidFill>
                <a:effectLst/>
                <a:latin typeface="Arial" pitchFamily="34" charset="0"/>
              </a:endParaRPr>
            </a:p>
          </p:txBody>
        </p:sp>
        <p:sp>
          <p:nvSpPr>
            <p:cNvPr id="279" name="Rectangle 133"/>
            <p:cNvSpPr>
              <a:spLocks noChangeArrowheads="1"/>
            </p:cNvSpPr>
            <p:nvPr/>
          </p:nvSpPr>
          <p:spPr bwMode="auto">
            <a:xfrm rot="16200000">
              <a:off x="3781068" y="3423365"/>
              <a:ext cx="189143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Velocity (</a:t>
              </a:r>
              <a:r>
                <a:rPr kumimoji="0" lang="en-US" sz="1600" b="0" i="0" u="none" strike="noStrike" cap="none" normalizeH="0" baseline="0" dirty="0" err="1" smtClean="0">
                  <a:ln>
                    <a:noFill/>
                  </a:ln>
                  <a:solidFill>
                    <a:srgbClr val="000000"/>
                  </a:solidFill>
                  <a:effectLst/>
                  <a:latin typeface="Arial" pitchFamily="34" charset="0"/>
                </a:rPr>
                <a:t>deg</a:t>
              </a:r>
              <a:r>
                <a:rPr kumimoji="0" lang="en-US" sz="1600" b="0" i="0" u="none" strike="noStrike" cap="none" normalizeH="0" baseline="0" dirty="0" smtClean="0">
                  <a:ln>
                    <a:noFill/>
                  </a:ln>
                  <a:solidFill>
                    <a:srgbClr val="000000"/>
                  </a:solidFill>
                  <a:effectLst/>
                  <a:latin typeface="Arial" pitchFamily="34" charset="0"/>
                </a:rPr>
                <a:t>/s)</a:t>
              </a:r>
              <a:endParaRPr kumimoji="0" lang="en-US" sz="1800" b="0" i="0" u="none" strike="noStrike" cap="none" normalizeH="0" baseline="0" dirty="0" smtClean="0">
                <a:ln>
                  <a:noFill/>
                </a:ln>
                <a:solidFill>
                  <a:schemeClr val="tx1"/>
                </a:solidFill>
                <a:effectLst/>
                <a:latin typeface="Arial" pitchFamily="34" charset="0"/>
              </a:endParaRPr>
            </a:p>
          </p:txBody>
        </p:sp>
        <p:sp>
          <p:nvSpPr>
            <p:cNvPr id="280" name="Rectangle 134"/>
            <p:cNvSpPr>
              <a:spLocks noChangeArrowheads="1"/>
            </p:cNvSpPr>
            <p:nvPr/>
          </p:nvSpPr>
          <p:spPr bwMode="auto">
            <a:xfrm rot="16200000">
              <a:off x="4726737" y="3488484"/>
              <a:ext cx="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281" name="Group 280"/>
          <p:cNvGrpSpPr/>
          <p:nvPr/>
        </p:nvGrpSpPr>
        <p:grpSpPr>
          <a:xfrm>
            <a:off x="4765464" y="4738910"/>
            <a:ext cx="3049588" cy="851068"/>
            <a:chOff x="5602288" y="3913188"/>
            <a:chExt cx="3049588" cy="1147763"/>
          </a:xfrm>
        </p:grpSpPr>
        <p:sp>
          <p:nvSpPr>
            <p:cNvPr id="282" name="Freeform 77"/>
            <p:cNvSpPr>
              <a:spLocks/>
            </p:cNvSpPr>
            <p:nvPr/>
          </p:nvSpPr>
          <p:spPr bwMode="auto">
            <a:xfrm>
              <a:off x="5602288" y="3913188"/>
              <a:ext cx="3049588" cy="1147763"/>
            </a:xfrm>
            <a:custGeom>
              <a:avLst/>
              <a:gdLst>
                <a:gd name="T0" fmla="*/ 53 w 1921"/>
                <a:gd name="T1" fmla="*/ 715 h 723"/>
                <a:gd name="T2" fmla="*/ 118 w 1921"/>
                <a:gd name="T3" fmla="*/ 715 h 723"/>
                <a:gd name="T4" fmla="*/ 179 w 1921"/>
                <a:gd name="T5" fmla="*/ 719 h 723"/>
                <a:gd name="T6" fmla="*/ 245 w 1921"/>
                <a:gd name="T7" fmla="*/ 719 h 723"/>
                <a:gd name="T8" fmla="*/ 310 w 1921"/>
                <a:gd name="T9" fmla="*/ 699 h 723"/>
                <a:gd name="T10" fmla="*/ 376 w 1921"/>
                <a:gd name="T11" fmla="*/ 523 h 723"/>
                <a:gd name="T12" fmla="*/ 437 w 1921"/>
                <a:gd name="T13" fmla="*/ 204 h 723"/>
                <a:gd name="T14" fmla="*/ 502 w 1921"/>
                <a:gd name="T15" fmla="*/ 4 h 723"/>
                <a:gd name="T16" fmla="*/ 568 w 1921"/>
                <a:gd name="T17" fmla="*/ 77 h 723"/>
                <a:gd name="T18" fmla="*/ 633 w 1921"/>
                <a:gd name="T19" fmla="*/ 282 h 723"/>
                <a:gd name="T20" fmla="*/ 694 w 1921"/>
                <a:gd name="T21" fmla="*/ 453 h 723"/>
                <a:gd name="T22" fmla="*/ 760 w 1921"/>
                <a:gd name="T23" fmla="*/ 552 h 723"/>
                <a:gd name="T24" fmla="*/ 825 w 1921"/>
                <a:gd name="T25" fmla="*/ 609 h 723"/>
                <a:gd name="T26" fmla="*/ 891 w 1921"/>
                <a:gd name="T27" fmla="*/ 641 h 723"/>
                <a:gd name="T28" fmla="*/ 952 w 1921"/>
                <a:gd name="T29" fmla="*/ 658 h 723"/>
                <a:gd name="T30" fmla="*/ 1017 w 1921"/>
                <a:gd name="T31" fmla="*/ 674 h 723"/>
                <a:gd name="T32" fmla="*/ 1083 w 1921"/>
                <a:gd name="T33" fmla="*/ 682 h 723"/>
                <a:gd name="T34" fmla="*/ 1148 w 1921"/>
                <a:gd name="T35" fmla="*/ 691 h 723"/>
                <a:gd name="T36" fmla="*/ 1209 w 1921"/>
                <a:gd name="T37" fmla="*/ 695 h 723"/>
                <a:gd name="T38" fmla="*/ 1275 w 1921"/>
                <a:gd name="T39" fmla="*/ 695 h 723"/>
                <a:gd name="T40" fmla="*/ 1340 w 1921"/>
                <a:gd name="T41" fmla="*/ 695 h 723"/>
                <a:gd name="T42" fmla="*/ 1406 w 1921"/>
                <a:gd name="T43" fmla="*/ 691 h 723"/>
                <a:gd name="T44" fmla="*/ 1467 w 1921"/>
                <a:gd name="T45" fmla="*/ 686 h 723"/>
                <a:gd name="T46" fmla="*/ 1532 w 1921"/>
                <a:gd name="T47" fmla="*/ 695 h 723"/>
                <a:gd name="T48" fmla="*/ 1598 w 1921"/>
                <a:gd name="T49" fmla="*/ 695 h 723"/>
                <a:gd name="T50" fmla="*/ 1663 w 1921"/>
                <a:gd name="T51" fmla="*/ 691 h 723"/>
                <a:gd name="T52" fmla="*/ 1725 w 1921"/>
                <a:gd name="T53" fmla="*/ 686 h 723"/>
                <a:gd name="T54" fmla="*/ 1790 w 1921"/>
                <a:gd name="T55" fmla="*/ 678 h 723"/>
                <a:gd name="T56" fmla="*/ 1855 w 1921"/>
                <a:gd name="T57" fmla="*/ 674 h 723"/>
                <a:gd name="T58" fmla="*/ 1921 w 1921"/>
                <a:gd name="T59" fmla="*/ 670 h 723"/>
                <a:gd name="T60" fmla="*/ 1868 w 1921"/>
                <a:gd name="T61" fmla="*/ 699 h 723"/>
                <a:gd name="T62" fmla="*/ 1802 w 1921"/>
                <a:gd name="T63" fmla="*/ 699 h 723"/>
                <a:gd name="T64" fmla="*/ 1737 w 1921"/>
                <a:gd name="T65" fmla="*/ 699 h 723"/>
                <a:gd name="T66" fmla="*/ 1676 w 1921"/>
                <a:gd name="T67" fmla="*/ 703 h 723"/>
                <a:gd name="T68" fmla="*/ 1610 w 1921"/>
                <a:gd name="T69" fmla="*/ 707 h 723"/>
                <a:gd name="T70" fmla="*/ 1545 w 1921"/>
                <a:gd name="T71" fmla="*/ 707 h 723"/>
                <a:gd name="T72" fmla="*/ 1479 w 1921"/>
                <a:gd name="T73" fmla="*/ 703 h 723"/>
                <a:gd name="T74" fmla="*/ 1418 w 1921"/>
                <a:gd name="T75" fmla="*/ 703 h 723"/>
                <a:gd name="T76" fmla="*/ 1353 w 1921"/>
                <a:gd name="T77" fmla="*/ 703 h 723"/>
                <a:gd name="T78" fmla="*/ 1287 w 1921"/>
                <a:gd name="T79" fmla="*/ 707 h 723"/>
                <a:gd name="T80" fmla="*/ 1222 w 1921"/>
                <a:gd name="T81" fmla="*/ 703 h 723"/>
                <a:gd name="T82" fmla="*/ 1160 w 1921"/>
                <a:gd name="T83" fmla="*/ 703 h 723"/>
                <a:gd name="T84" fmla="*/ 1095 w 1921"/>
                <a:gd name="T85" fmla="*/ 695 h 723"/>
                <a:gd name="T86" fmla="*/ 1030 w 1921"/>
                <a:gd name="T87" fmla="*/ 686 h 723"/>
                <a:gd name="T88" fmla="*/ 964 w 1921"/>
                <a:gd name="T89" fmla="*/ 678 h 723"/>
                <a:gd name="T90" fmla="*/ 903 w 1921"/>
                <a:gd name="T91" fmla="*/ 662 h 723"/>
                <a:gd name="T92" fmla="*/ 838 w 1921"/>
                <a:gd name="T93" fmla="*/ 637 h 723"/>
                <a:gd name="T94" fmla="*/ 772 w 1921"/>
                <a:gd name="T95" fmla="*/ 588 h 723"/>
                <a:gd name="T96" fmla="*/ 707 w 1921"/>
                <a:gd name="T97" fmla="*/ 502 h 723"/>
                <a:gd name="T98" fmla="*/ 645 w 1921"/>
                <a:gd name="T99" fmla="*/ 343 h 723"/>
                <a:gd name="T100" fmla="*/ 580 w 1921"/>
                <a:gd name="T101" fmla="*/ 143 h 723"/>
                <a:gd name="T102" fmla="*/ 515 w 1921"/>
                <a:gd name="T103" fmla="*/ 49 h 723"/>
                <a:gd name="T104" fmla="*/ 449 w 1921"/>
                <a:gd name="T105" fmla="*/ 188 h 723"/>
                <a:gd name="T106" fmla="*/ 388 w 1921"/>
                <a:gd name="T107" fmla="*/ 478 h 723"/>
                <a:gd name="T108" fmla="*/ 322 w 1921"/>
                <a:gd name="T109" fmla="*/ 682 h 723"/>
                <a:gd name="T110" fmla="*/ 257 w 1921"/>
                <a:gd name="T111" fmla="*/ 719 h 723"/>
                <a:gd name="T112" fmla="*/ 192 w 1921"/>
                <a:gd name="T113" fmla="*/ 723 h 723"/>
                <a:gd name="T114" fmla="*/ 130 w 1921"/>
                <a:gd name="T115" fmla="*/ 723 h 723"/>
                <a:gd name="T116" fmla="*/ 65 w 1921"/>
                <a:gd name="T117" fmla="*/ 719 h 723"/>
                <a:gd name="T118" fmla="*/ 0 w 1921"/>
                <a:gd name="T119"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1" h="723">
                  <a:moveTo>
                    <a:pt x="0" y="715"/>
                  </a:moveTo>
                  <a:lnTo>
                    <a:pt x="12" y="715"/>
                  </a:lnTo>
                  <a:lnTo>
                    <a:pt x="24" y="715"/>
                  </a:lnTo>
                  <a:lnTo>
                    <a:pt x="40" y="715"/>
                  </a:lnTo>
                  <a:lnTo>
                    <a:pt x="53" y="715"/>
                  </a:lnTo>
                  <a:lnTo>
                    <a:pt x="65" y="715"/>
                  </a:lnTo>
                  <a:lnTo>
                    <a:pt x="77" y="715"/>
                  </a:lnTo>
                  <a:lnTo>
                    <a:pt x="89" y="715"/>
                  </a:lnTo>
                  <a:lnTo>
                    <a:pt x="102" y="715"/>
                  </a:lnTo>
                  <a:lnTo>
                    <a:pt x="118" y="715"/>
                  </a:lnTo>
                  <a:lnTo>
                    <a:pt x="130" y="719"/>
                  </a:lnTo>
                  <a:lnTo>
                    <a:pt x="143" y="719"/>
                  </a:lnTo>
                  <a:lnTo>
                    <a:pt x="155" y="719"/>
                  </a:lnTo>
                  <a:lnTo>
                    <a:pt x="167" y="719"/>
                  </a:lnTo>
                  <a:lnTo>
                    <a:pt x="179" y="719"/>
                  </a:lnTo>
                  <a:lnTo>
                    <a:pt x="192" y="719"/>
                  </a:lnTo>
                  <a:lnTo>
                    <a:pt x="208" y="719"/>
                  </a:lnTo>
                  <a:lnTo>
                    <a:pt x="220" y="719"/>
                  </a:lnTo>
                  <a:lnTo>
                    <a:pt x="233" y="719"/>
                  </a:lnTo>
                  <a:lnTo>
                    <a:pt x="245" y="719"/>
                  </a:lnTo>
                  <a:lnTo>
                    <a:pt x="257" y="719"/>
                  </a:lnTo>
                  <a:lnTo>
                    <a:pt x="269" y="719"/>
                  </a:lnTo>
                  <a:lnTo>
                    <a:pt x="282" y="715"/>
                  </a:lnTo>
                  <a:lnTo>
                    <a:pt x="298" y="711"/>
                  </a:lnTo>
                  <a:lnTo>
                    <a:pt x="310" y="699"/>
                  </a:lnTo>
                  <a:lnTo>
                    <a:pt x="322" y="678"/>
                  </a:lnTo>
                  <a:lnTo>
                    <a:pt x="335" y="654"/>
                  </a:lnTo>
                  <a:lnTo>
                    <a:pt x="347" y="617"/>
                  </a:lnTo>
                  <a:lnTo>
                    <a:pt x="359" y="572"/>
                  </a:lnTo>
                  <a:lnTo>
                    <a:pt x="376" y="523"/>
                  </a:lnTo>
                  <a:lnTo>
                    <a:pt x="388" y="466"/>
                  </a:lnTo>
                  <a:lnTo>
                    <a:pt x="400" y="400"/>
                  </a:lnTo>
                  <a:lnTo>
                    <a:pt x="412" y="335"/>
                  </a:lnTo>
                  <a:lnTo>
                    <a:pt x="425" y="269"/>
                  </a:lnTo>
                  <a:lnTo>
                    <a:pt x="437" y="204"/>
                  </a:lnTo>
                  <a:lnTo>
                    <a:pt x="449" y="143"/>
                  </a:lnTo>
                  <a:lnTo>
                    <a:pt x="466" y="94"/>
                  </a:lnTo>
                  <a:lnTo>
                    <a:pt x="478" y="53"/>
                  </a:lnTo>
                  <a:lnTo>
                    <a:pt x="490" y="24"/>
                  </a:lnTo>
                  <a:lnTo>
                    <a:pt x="502" y="4"/>
                  </a:lnTo>
                  <a:lnTo>
                    <a:pt x="515" y="0"/>
                  </a:lnTo>
                  <a:lnTo>
                    <a:pt x="527" y="4"/>
                  </a:lnTo>
                  <a:lnTo>
                    <a:pt x="539" y="20"/>
                  </a:lnTo>
                  <a:lnTo>
                    <a:pt x="555" y="45"/>
                  </a:lnTo>
                  <a:lnTo>
                    <a:pt x="568" y="77"/>
                  </a:lnTo>
                  <a:lnTo>
                    <a:pt x="580" y="114"/>
                  </a:lnTo>
                  <a:lnTo>
                    <a:pt x="592" y="155"/>
                  </a:lnTo>
                  <a:lnTo>
                    <a:pt x="605" y="196"/>
                  </a:lnTo>
                  <a:lnTo>
                    <a:pt x="617" y="241"/>
                  </a:lnTo>
                  <a:lnTo>
                    <a:pt x="633" y="282"/>
                  </a:lnTo>
                  <a:lnTo>
                    <a:pt x="645" y="323"/>
                  </a:lnTo>
                  <a:lnTo>
                    <a:pt x="658" y="359"/>
                  </a:lnTo>
                  <a:lnTo>
                    <a:pt x="670" y="396"/>
                  </a:lnTo>
                  <a:lnTo>
                    <a:pt x="682" y="429"/>
                  </a:lnTo>
                  <a:lnTo>
                    <a:pt x="694" y="453"/>
                  </a:lnTo>
                  <a:lnTo>
                    <a:pt x="707" y="478"/>
                  </a:lnTo>
                  <a:lnTo>
                    <a:pt x="723" y="502"/>
                  </a:lnTo>
                  <a:lnTo>
                    <a:pt x="735" y="523"/>
                  </a:lnTo>
                  <a:lnTo>
                    <a:pt x="748" y="539"/>
                  </a:lnTo>
                  <a:lnTo>
                    <a:pt x="760" y="552"/>
                  </a:lnTo>
                  <a:lnTo>
                    <a:pt x="772" y="568"/>
                  </a:lnTo>
                  <a:lnTo>
                    <a:pt x="784" y="580"/>
                  </a:lnTo>
                  <a:lnTo>
                    <a:pt x="797" y="588"/>
                  </a:lnTo>
                  <a:lnTo>
                    <a:pt x="813" y="601"/>
                  </a:lnTo>
                  <a:lnTo>
                    <a:pt x="825" y="609"/>
                  </a:lnTo>
                  <a:lnTo>
                    <a:pt x="838" y="617"/>
                  </a:lnTo>
                  <a:lnTo>
                    <a:pt x="850" y="625"/>
                  </a:lnTo>
                  <a:lnTo>
                    <a:pt x="862" y="629"/>
                  </a:lnTo>
                  <a:lnTo>
                    <a:pt x="874" y="637"/>
                  </a:lnTo>
                  <a:lnTo>
                    <a:pt x="891" y="641"/>
                  </a:lnTo>
                  <a:lnTo>
                    <a:pt x="903" y="641"/>
                  </a:lnTo>
                  <a:lnTo>
                    <a:pt x="915" y="646"/>
                  </a:lnTo>
                  <a:lnTo>
                    <a:pt x="927" y="650"/>
                  </a:lnTo>
                  <a:lnTo>
                    <a:pt x="940" y="654"/>
                  </a:lnTo>
                  <a:lnTo>
                    <a:pt x="952" y="658"/>
                  </a:lnTo>
                  <a:lnTo>
                    <a:pt x="964" y="662"/>
                  </a:lnTo>
                  <a:lnTo>
                    <a:pt x="981" y="666"/>
                  </a:lnTo>
                  <a:lnTo>
                    <a:pt x="993" y="670"/>
                  </a:lnTo>
                  <a:lnTo>
                    <a:pt x="1005" y="670"/>
                  </a:lnTo>
                  <a:lnTo>
                    <a:pt x="1017" y="674"/>
                  </a:lnTo>
                  <a:lnTo>
                    <a:pt x="1030" y="674"/>
                  </a:lnTo>
                  <a:lnTo>
                    <a:pt x="1042" y="678"/>
                  </a:lnTo>
                  <a:lnTo>
                    <a:pt x="1054" y="678"/>
                  </a:lnTo>
                  <a:lnTo>
                    <a:pt x="1071" y="678"/>
                  </a:lnTo>
                  <a:lnTo>
                    <a:pt x="1083" y="682"/>
                  </a:lnTo>
                  <a:lnTo>
                    <a:pt x="1095" y="686"/>
                  </a:lnTo>
                  <a:lnTo>
                    <a:pt x="1107" y="686"/>
                  </a:lnTo>
                  <a:lnTo>
                    <a:pt x="1120" y="691"/>
                  </a:lnTo>
                  <a:lnTo>
                    <a:pt x="1132" y="691"/>
                  </a:lnTo>
                  <a:lnTo>
                    <a:pt x="1148" y="691"/>
                  </a:lnTo>
                  <a:lnTo>
                    <a:pt x="1160" y="695"/>
                  </a:lnTo>
                  <a:lnTo>
                    <a:pt x="1173" y="695"/>
                  </a:lnTo>
                  <a:lnTo>
                    <a:pt x="1185" y="695"/>
                  </a:lnTo>
                  <a:lnTo>
                    <a:pt x="1197" y="695"/>
                  </a:lnTo>
                  <a:lnTo>
                    <a:pt x="1209" y="695"/>
                  </a:lnTo>
                  <a:lnTo>
                    <a:pt x="1222" y="695"/>
                  </a:lnTo>
                  <a:lnTo>
                    <a:pt x="1238" y="695"/>
                  </a:lnTo>
                  <a:lnTo>
                    <a:pt x="1250" y="695"/>
                  </a:lnTo>
                  <a:lnTo>
                    <a:pt x="1263" y="695"/>
                  </a:lnTo>
                  <a:lnTo>
                    <a:pt x="1275" y="695"/>
                  </a:lnTo>
                  <a:lnTo>
                    <a:pt x="1287" y="695"/>
                  </a:lnTo>
                  <a:lnTo>
                    <a:pt x="1299" y="695"/>
                  </a:lnTo>
                  <a:lnTo>
                    <a:pt x="1312" y="695"/>
                  </a:lnTo>
                  <a:lnTo>
                    <a:pt x="1328" y="695"/>
                  </a:lnTo>
                  <a:lnTo>
                    <a:pt x="1340" y="695"/>
                  </a:lnTo>
                  <a:lnTo>
                    <a:pt x="1353" y="695"/>
                  </a:lnTo>
                  <a:lnTo>
                    <a:pt x="1365" y="695"/>
                  </a:lnTo>
                  <a:lnTo>
                    <a:pt x="1377" y="695"/>
                  </a:lnTo>
                  <a:lnTo>
                    <a:pt x="1389" y="691"/>
                  </a:lnTo>
                  <a:lnTo>
                    <a:pt x="1406" y="691"/>
                  </a:lnTo>
                  <a:lnTo>
                    <a:pt x="1418" y="691"/>
                  </a:lnTo>
                  <a:lnTo>
                    <a:pt x="1430" y="691"/>
                  </a:lnTo>
                  <a:lnTo>
                    <a:pt x="1443" y="686"/>
                  </a:lnTo>
                  <a:lnTo>
                    <a:pt x="1455" y="686"/>
                  </a:lnTo>
                  <a:lnTo>
                    <a:pt x="1467" y="686"/>
                  </a:lnTo>
                  <a:lnTo>
                    <a:pt x="1479" y="686"/>
                  </a:lnTo>
                  <a:lnTo>
                    <a:pt x="1496" y="686"/>
                  </a:lnTo>
                  <a:lnTo>
                    <a:pt x="1508" y="691"/>
                  </a:lnTo>
                  <a:lnTo>
                    <a:pt x="1520" y="691"/>
                  </a:lnTo>
                  <a:lnTo>
                    <a:pt x="1532" y="695"/>
                  </a:lnTo>
                  <a:lnTo>
                    <a:pt x="1545" y="695"/>
                  </a:lnTo>
                  <a:lnTo>
                    <a:pt x="1557" y="695"/>
                  </a:lnTo>
                  <a:lnTo>
                    <a:pt x="1569" y="695"/>
                  </a:lnTo>
                  <a:lnTo>
                    <a:pt x="1586" y="695"/>
                  </a:lnTo>
                  <a:lnTo>
                    <a:pt x="1598" y="695"/>
                  </a:lnTo>
                  <a:lnTo>
                    <a:pt x="1610" y="695"/>
                  </a:lnTo>
                  <a:lnTo>
                    <a:pt x="1622" y="695"/>
                  </a:lnTo>
                  <a:lnTo>
                    <a:pt x="1635" y="695"/>
                  </a:lnTo>
                  <a:lnTo>
                    <a:pt x="1647" y="695"/>
                  </a:lnTo>
                  <a:lnTo>
                    <a:pt x="1663" y="691"/>
                  </a:lnTo>
                  <a:lnTo>
                    <a:pt x="1676" y="691"/>
                  </a:lnTo>
                  <a:lnTo>
                    <a:pt x="1688" y="691"/>
                  </a:lnTo>
                  <a:lnTo>
                    <a:pt x="1700" y="691"/>
                  </a:lnTo>
                  <a:lnTo>
                    <a:pt x="1712" y="686"/>
                  </a:lnTo>
                  <a:lnTo>
                    <a:pt x="1725" y="686"/>
                  </a:lnTo>
                  <a:lnTo>
                    <a:pt x="1737" y="686"/>
                  </a:lnTo>
                  <a:lnTo>
                    <a:pt x="1753" y="682"/>
                  </a:lnTo>
                  <a:lnTo>
                    <a:pt x="1765" y="682"/>
                  </a:lnTo>
                  <a:lnTo>
                    <a:pt x="1778" y="678"/>
                  </a:lnTo>
                  <a:lnTo>
                    <a:pt x="1790" y="678"/>
                  </a:lnTo>
                  <a:lnTo>
                    <a:pt x="1802" y="678"/>
                  </a:lnTo>
                  <a:lnTo>
                    <a:pt x="1814" y="678"/>
                  </a:lnTo>
                  <a:lnTo>
                    <a:pt x="1827" y="678"/>
                  </a:lnTo>
                  <a:lnTo>
                    <a:pt x="1843" y="674"/>
                  </a:lnTo>
                  <a:lnTo>
                    <a:pt x="1855" y="674"/>
                  </a:lnTo>
                  <a:lnTo>
                    <a:pt x="1868" y="674"/>
                  </a:lnTo>
                  <a:lnTo>
                    <a:pt x="1880" y="670"/>
                  </a:lnTo>
                  <a:lnTo>
                    <a:pt x="1892" y="670"/>
                  </a:lnTo>
                  <a:lnTo>
                    <a:pt x="1904" y="670"/>
                  </a:lnTo>
                  <a:lnTo>
                    <a:pt x="1921" y="670"/>
                  </a:lnTo>
                  <a:lnTo>
                    <a:pt x="1921" y="695"/>
                  </a:lnTo>
                  <a:lnTo>
                    <a:pt x="1904" y="695"/>
                  </a:lnTo>
                  <a:lnTo>
                    <a:pt x="1892" y="695"/>
                  </a:lnTo>
                  <a:lnTo>
                    <a:pt x="1880" y="695"/>
                  </a:lnTo>
                  <a:lnTo>
                    <a:pt x="1868" y="699"/>
                  </a:lnTo>
                  <a:lnTo>
                    <a:pt x="1855" y="699"/>
                  </a:lnTo>
                  <a:lnTo>
                    <a:pt x="1843" y="699"/>
                  </a:lnTo>
                  <a:lnTo>
                    <a:pt x="1827" y="699"/>
                  </a:lnTo>
                  <a:lnTo>
                    <a:pt x="1814" y="699"/>
                  </a:lnTo>
                  <a:lnTo>
                    <a:pt x="1802" y="699"/>
                  </a:lnTo>
                  <a:lnTo>
                    <a:pt x="1790" y="699"/>
                  </a:lnTo>
                  <a:lnTo>
                    <a:pt x="1778" y="699"/>
                  </a:lnTo>
                  <a:lnTo>
                    <a:pt x="1765" y="699"/>
                  </a:lnTo>
                  <a:lnTo>
                    <a:pt x="1753" y="699"/>
                  </a:lnTo>
                  <a:lnTo>
                    <a:pt x="1737" y="699"/>
                  </a:lnTo>
                  <a:lnTo>
                    <a:pt x="1725" y="699"/>
                  </a:lnTo>
                  <a:lnTo>
                    <a:pt x="1712" y="703"/>
                  </a:lnTo>
                  <a:lnTo>
                    <a:pt x="1700" y="703"/>
                  </a:lnTo>
                  <a:lnTo>
                    <a:pt x="1688" y="703"/>
                  </a:lnTo>
                  <a:lnTo>
                    <a:pt x="1676" y="703"/>
                  </a:lnTo>
                  <a:lnTo>
                    <a:pt x="1663" y="703"/>
                  </a:lnTo>
                  <a:lnTo>
                    <a:pt x="1647" y="703"/>
                  </a:lnTo>
                  <a:lnTo>
                    <a:pt x="1635" y="703"/>
                  </a:lnTo>
                  <a:lnTo>
                    <a:pt x="1622" y="703"/>
                  </a:lnTo>
                  <a:lnTo>
                    <a:pt x="1610" y="707"/>
                  </a:lnTo>
                  <a:lnTo>
                    <a:pt x="1598" y="707"/>
                  </a:lnTo>
                  <a:lnTo>
                    <a:pt x="1586" y="707"/>
                  </a:lnTo>
                  <a:lnTo>
                    <a:pt x="1569" y="707"/>
                  </a:lnTo>
                  <a:lnTo>
                    <a:pt x="1557" y="707"/>
                  </a:lnTo>
                  <a:lnTo>
                    <a:pt x="1545" y="707"/>
                  </a:lnTo>
                  <a:lnTo>
                    <a:pt x="1532" y="707"/>
                  </a:lnTo>
                  <a:lnTo>
                    <a:pt x="1520" y="707"/>
                  </a:lnTo>
                  <a:lnTo>
                    <a:pt x="1508" y="703"/>
                  </a:lnTo>
                  <a:lnTo>
                    <a:pt x="1496" y="703"/>
                  </a:lnTo>
                  <a:lnTo>
                    <a:pt x="1479" y="703"/>
                  </a:lnTo>
                  <a:lnTo>
                    <a:pt x="1467" y="703"/>
                  </a:lnTo>
                  <a:lnTo>
                    <a:pt x="1455" y="703"/>
                  </a:lnTo>
                  <a:lnTo>
                    <a:pt x="1443" y="703"/>
                  </a:lnTo>
                  <a:lnTo>
                    <a:pt x="1430" y="703"/>
                  </a:lnTo>
                  <a:lnTo>
                    <a:pt x="1418" y="703"/>
                  </a:lnTo>
                  <a:lnTo>
                    <a:pt x="1406" y="703"/>
                  </a:lnTo>
                  <a:lnTo>
                    <a:pt x="1389" y="703"/>
                  </a:lnTo>
                  <a:lnTo>
                    <a:pt x="1377" y="703"/>
                  </a:lnTo>
                  <a:lnTo>
                    <a:pt x="1365" y="703"/>
                  </a:lnTo>
                  <a:lnTo>
                    <a:pt x="1353" y="703"/>
                  </a:lnTo>
                  <a:lnTo>
                    <a:pt x="1340" y="703"/>
                  </a:lnTo>
                  <a:lnTo>
                    <a:pt x="1328" y="703"/>
                  </a:lnTo>
                  <a:lnTo>
                    <a:pt x="1312" y="703"/>
                  </a:lnTo>
                  <a:lnTo>
                    <a:pt x="1299" y="703"/>
                  </a:lnTo>
                  <a:lnTo>
                    <a:pt x="1287" y="707"/>
                  </a:lnTo>
                  <a:lnTo>
                    <a:pt x="1275" y="703"/>
                  </a:lnTo>
                  <a:lnTo>
                    <a:pt x="1263" y="703"/>
                  </a:lnTo>
                  <a:lnTo>
                    <a:pt x="1250" y="703"/>
                  </a:lnTo>
                  <a:lnTo>
                    <a:pt x="1238" y="703"/>
                  </a:lnTo>
                  <a:lnTo>
                    <a:pt x="1222" y="703"/>
                  </a:lnTo>
                  <a:lnTo>
                    <a:pt x="1209" y="703"/>
                  </a:lnTo>
                  <a:lnTo>
                    <a:pt x="1197" y="703"/>
                  </a:lnTo>
                  <a:lnTo>
                    <a:pt x="1185" y="703"/>
                  </a:lnTo>
                  <a:lnTo>
                    <a:pt x="1173" y="703"/>
                  </a:lnTo>
                  <a:lnTo>
                    <a:pt x="1160" y="703"/>
                  </a:lnTo>
                  <a:lnTo>
                    <a:pt x="1148" y="703"/>
                  </a:lnTo>
                  <a:lnTo>
                    <a:pt x="1132" y="703"/>
                  </a:lnTo>
                  <a:lnTo>
                    <a:pt x="1120" y="699"/>
                  </a:lnTo>
                  <a:lnTo>
                    <a:pt x="1107" y="699"/>
                  </a:lnTo>
                  <a:lnTo>
                    <a:pt x="1095" y="695"/>
                  </a:lnTo>
                  <a:lnTo>
                    <a:pt x="1083" y="695"/>
                  </a:lnTo>
                  <a:lnTo>
                    <a:pt x="1071" y="691"/>
                  </a:lnTo>
                  <a:lnTo>
                    <a:pt x="1054" y="691"/>
                  </a:lnTo>
                  <a:lnTo>
                    <a:pt x="1042" y="691"/>
                  </a:lnTo>
                  <a:lnTo>
                    <a:pt x="1030" y="686"/>
                  </a:lnTo>
                  <a:lnTo>
                    <a:pt x="1017" y="686"/>
                  </a:lnTo>
                  <a:lnTo>
                    <a:pt x="1005" y="686"/>
                  </a:lnTo>
                  <a:lnTo>
                    <a:pt x="993" y="682"/>
                  </a:lnTo>
                  <a:lnTo>
                    <a:pt x="981" y="682"/>
                  </a:lnTo>
                  <a:lnTo>
                    <a:pt x="964" y="678"/>
                  </a:lnTo>
                  <a:lnTo>
                    <a:pt x="952" y="674"/>
                  </a:lnTo>
                  <a:lnTo>
                    <a:pt x="940" y="670"/>
                  </a:lnTo>
                  <a:lnTo>
                    <a:pt x="927" y="666"/>
                  </a:lnTo>
                  <a:lnTo>
                    <a:pt x="915" y="662"/>
                  </a:lnTo>
                  <a:lnTo>
                    <a:pt x="903" y="662"/>
                  </a:lnTo>
                  <a:lnTo>
                    <a:pt x="891" y="658"/>
                  </a:lnTo>
                  <a:lnTo>
                    <a:pt x="874" y="654"/>
                  </a:lnTo>
                  <a:lnTo>
                    <a:pt x="862" y="650"/>
                  </a:lnTo>
                  <a:lnTo>
                    <a:pt x="850" y="641"/>
                  </a:lnTo>
                  <a:lnTo>
                    <a:pt x="838" y="637"/>
                  </a:lnTo>
                  <a:lnTo>
                    <a:pt x="825" y="629"/>
                  </a:lnTo>
                  <a:lnTo>
                    <a:pt x="813" y="621"/>
                  </a:lnTo>
                  <a:lnTo>
                    <a:pt x="797" y="609"/>
                  </a:lnTo>
                  <a:lnTo>
                    <a:pt x="784" y="601"/>
                  </a:lnTo>
                  <a:lnTo>
                    <a:pt x="772" y="588"/>
                  </a:lnTo>
                  <a:lnTo>
                    <a:pt x="760" y="576"/>
                  </a:lnTo>
                  <a:lnTo>
                    <a:pt x="748" y="560"/>
                  </a:lnTo>
                  <a:lnTo>
                    <a:pt x="735" y="543"/>
                  </a:lnTo>
                  <a:lnTo>
                    <a:pt x="723" y="523"/>
                  </a:lnTo>
                  <a:lnTo>
                    <a:pt x="707" y="502"/>
                  </a:lnTo>
                  <a:lnTo>
                    <a:pt x="694" y="478"/>
                  </a:lnTo>
                  <a:lnTo>
                    <a:pt x="682" y="449"/>
                  </a:lnTo>
                  <a:lnTo>
                    <a:pt x="670" y="417"/>
                  </a:lnTo>
                  <a:lnTo>
                    <a:pt x="658" y="380"/>
                  </a:lnTo>
                  <a:lnTo>
                    <a:pt x="645" y="343"/>
                  </a:lnTo>
                  <a:lnTo>
                    <a:pt x="633" y="302"/>
                  </a:lnTo>
                  <a:lnTo>
                    <a:pt x="617" y="261"/>
                  </a:lnTo>
                  <a:lnTo>
                    <a:pt x="605" y="220"/>
                  </a:lnTo>
                  <a:lnTo>
                    <a:pt x="592" y="180"/>
                  </a:lnTo>
                  <a:lnTo>
                    <a:pt x="580" y="143"/>
                  </a:lnTo>
                  <a:lnTo>
                    <a:pt x="568" y="114"/>
                  </a:lnTo>
                  <a:lnTo>
                    <a:pt x="555" y="85"/>
                  </a:lnTo>
                  <a:lnTo>
                    <a:pt x="539" y="65"/>
                  </a:lnTo>
                  <a:lnTo>
                    <a:pt x="527" y="53"/>
                  </a:lnTo>
                  <a:lnTo>
                    <a:pt x="515" y="49"/>
                  </a:lnTo>
                  <a:lnTo>
                    <a:pt x="502" y="57"/>
                  </a:lnTo>
                  <a:lnTo>
                    <a:pt x="490" y="73"/>
                  </a:lnTo>
                  <a:lnTo>
                    <a:pt x="478" y="102"/>
                  </a:lnTo>
                  <a:lnTo>
                    <a:pt x="466" y="139"/>
                  </a:lnTo>
                  <a:lnTo>
                    <a:pt x="449" y="188"/>
                  </a:lnTo>
                  <a:lnTo>
                    <a:pt x="437" y="241"/>
                  </a:lnTo>
                  <a:lnTo>
                    <a:pt x="425" y="298"/>
                  </a:lnTo>
                  <a:lnTo>
                    <a:pt x="412" y="359"/>
                  </a:lnTo>
                  <a:lnTo>
                    <a:pt x="400" y="421"/>
                  </a:lnTo>
                  <a:lnTo>
                    <a:pt x="388" y="478"/>
                  </a:lnTo>
                  <a:lnTo>
                    <a:pt x="376" y="531"/>
                  </a:lnTo>
                  <a:lnTo>
                    <a:pt x="359" y="580"/>
                  </a:lnTo>
                  <a:lnTo>
                    <a:pt x="347" y="621"/>
                  </a:lnTo>
                  <a:lnTo>
                    <a:pt x="335" y="654"/>
                  </a:lnTo>
                  <a:lnTo>
                    <a:pt x="322" y="682"/>
                  </a:lnTo>
                  <a:lnTo>
                    <a:pt x="310" y="699"/>
                  </a:lnTo>
                  <a:lnTo>
                    <a:pt x="298" y="711"/>
                  </a:lnTo>
                  <a:lnTo>
                    <a:pt x="282" y="719"/>
                  </a:lnTo>
                  <a:lnTo>
                    <a:pt x="269" y="719"/>
                  </a:lnTo>
                  <a:lnTo>
                    <a:pt x="257" y="719"/>
                  </a:lnTo>
                  <a:lnTo>
                    <a:pt x="245" y="723"/>
                  </a:lnTo>
                  <a:lnTo>
                    <a:pt x="233" y="723"/>
                  </a:lnTo>
                  <a:lnTo>
                    <a:pt x="220" y="723"/>
                  </a:lnTo>
                  <a:lnTo>
                    <a:pt x="208" y="723"/>
                  </a:lnTo>
                  <a:lnTo>
                    <a:pt x="192" y="723"/>
                  </a:lnTo>
                  <a:lnTo>
                    <a:pt x="179" y="723"/>
                  </a:lnTo>
                  <a:lnTo>
                    <a:pt x="167" y="723"/>
                  </a:lnTo>
                  <a:lnTo>
                    <a:pt x="155" y="723"/>
                  </a:lnTo>
                  <a:lnTo>
                    <a:pt x="143" y="723"/>
                  </a:lnTo>
                  <a:lnTo>
                    <a:pt x="130" y="723"/>
                  </a:lnTo>
                  <a:lnTo>
                    <a:pt x="118" y="723"/>
                  </a:lnTo>
                  <a:lnTo>
                    <a:pt x="102" y="723"/>
                  </a:lnTo>
                  <a:lnTo>
                    <a:pt x="89" y="719"/>
                  </a:lnTo>
                  <a:lnTo>
                    <a:pt x="77" y="719"/>
                  </a:lnTo>
                  <a:lnTo>
                    <a:pt x="65" y="719"/>
                  </a:lnTo>
                  <a:lnTo>
                    <a:pt x="53" y="723"/>
                  </a:lnTo>
                  <a:lnTo>
                    <a:pt x="40" y="723"/>
                  </a:lnTo>
                  <a:lnTo>
                    <a:pt x="24" y="723"/>
                  </a:lnTo>
                  <a:lnTo>
                    <a:pt x="12" y="723"/>
                  </a:lnTo>
                  <a:lnTo>
                    <a:pt x="0" y="723"/>
                  </a:lnTo>
                  <a:lnTo>
                    <a:pt x="0" y="715"/>
                  </a:lnTo>
                  <a:close/>
                </a:path>
              </a:pathLst>
            </a:custGeom>
            <a:solidFill>
              <a:srgbClr val="395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80"/>
            <p:cNvSpPr>
              <a:spLocks/>
            </p:cNvSpPr>
            <p:nvPr/>
          </p:nvSpPr>
          <p:spPr bwMode="auto">
            <a:xfrm>
              <a:off x="5602288" y="3951288"/>
              <a:ext cx="3049588" cy="1103313"/>
            </a:xfrm>
            <a:custGeom>
              <a:avLst/>
              <a:gdLst>
                <a:gd name="T0" fmla="*/ 0 w 1921"/>
                <a:gd name="T1" fmla="*/ 695 h 695"/>
                <a:gd name="T2" fmla="*/ 12 w 1921"/>
                <a:gd name="T3" fmla="*/ 695 h 695"/>
                <a:gd name="T4" fmla="*/ 24 w 1921"/>
                <a:gd name="T5" fmla="*/ 695 h 695"/>
                <a:gd name="T6" fmla="*/ 118 w 1921"/>
                <a:gd name="T7" fmla="*/ 695 h 695"/>
                <a:gd name="T8" fmla="*/ 155 w 1921"/>
                <a:gd name="T9" fmla="*/ 695 h 695"/>
                <a:gd name="T10" fmla="*/ 282 w 1921"/>
                <a:gd name="T11" fmla="*/ 691 h 695"/>
                <a:gd name="T12" fmla="*/ 298 w 1921"/>
                <a:gd name="T13" fmla="*/ 687 h 695"/>
                <a:gd name="T14" fmla="*/ 310 w 1921"/>
                <a:gd name="T15" fmla="*/ 675 h 695"/>
                <a:gd name="T16" fmla="*/ 322 w 1921"/>
                <a:gd name="T17" fmla="*/ 658 h 695"/>
                <a:gd name="T18" fmla="*/ 335 w 1921"/>
                <a:gd name="T19" fmla="*/ 630 h 695"/>
                <a:gd name="T20" fmla="*/ 347 w 1921"/>
                <a:gd name="T21" fmla="*/ 597 h 695"/>
                <a:gd name="T22" fmla="*/ 359 w 1921"/>
                <a:gd name="T23" fmla="*/ 552 h 695"/>
                <a:gd name="T24" fmla="*/ 388 w 1921"/>
                <a:gd name="T25" fmla="*/ 446 h 695"/>
                <a:gd name="T26" fmla="*/ 449 w 1921"/>
                <a:gd name="T27" fmla="*/ 139 h 695"/>
                <a:gd name="T28" fmla="*/ 466 w 1921"/>
                <a:gd name="T29" fmla="*/ 90 h 695"/>
                <a:gd name="T30" fmla="*/ 478 w 1921"/>
                <a:gd name="T31" fmla="*/ 53 h 695"/>
                <a:gd name="T32" fmla="*/ 490 w 1921"/>
                <a:gd name="T33" fmla="*/ 25 h 695"/>
                <a:gd name="T34" fmla="*/ 502 w 1921"/>
                <a:gd name="T35" fmla="*/ 8 h 695"/>
                <a:gd name="T36" fmla="*/ 515 w 1921"/>
                <a:gd name="T37" fmla="*/ 0 h 695"/>
                <a:gd name="T38" fmla="*/ 527 w 1921"/>
                <a:gd name="T39" fmla="*/ 4 h 695"/>
                <a:gd name="T40" fmla="*/ 539 w 1921"/>
                <a:gd name="T41" fmla="*/ 21 h 695"/>
                <a:gd name="T42" fmla="*/ 555 w 1921"/>
                <a:gd name="T43" fmla="*/ 41 h 695"/>
                <a:gd name="T44" fmla="*/ 568 w 1921"/>
                <a:gd name="T45" fmla="*/ 70 h 695"/>
                <a:gd name="T46" fmla="*/ 592 w 1921"/>
                <a:gd name="T47" fmla="*/ 143 h 695"/>
                <a:gd name="T48" fmla="*/ 670 w 1921"/>
                <a:gd name="T49" fmla="*/ 384 h 695"/>
                <a:gd name="T50" fmla="*/ 694 w 1921"/>
                <a:gd name="T51" fmla="*/ 442 h 695"/>
                <a:gd name="T52" fmla="*/ 723 w 1921"/>
                <a:gd name="T53" fmla="*/ 491 h 695"/>
                <a:gd name="T54" fmla="*/ 748 w 1921"/>
                <a:gd name="T55" fmla="*/ 523 h 695"/>
                <a:gd name="T56" fmla="*/ 772 w 1921"/>
                <a:gd name="T57" fmla="*/ 552 h 695"/>
                <a:gd name="T58" fmla="*/ 797 w 1921"/>
                <a:gd name="T59" fmla="*/ 577 h 695"/>
                <a:gd name="T60" fmla="*/ 825 w 1921"/>
                <a:gd name="T61" fmla="*/ 593 h 695"/>
                <a:gd name="T62" fmla="*/ 850 w 1921"/>
                <a:gd name="T63" fmla="*/ 609 h 695"/>
                <a:gd name="T64" fmla="*/ 874 w 1921"/>
                <a:gd name="T65" fmla="*/ 622 h 695"/>
                <a:gd name="T66" fmla="*/ 927 w 1921"/>
                <a:gd name="T67" fmla="*/ 634 h 695"/>
                <a:gd name="T68" fmla="*/ 993 w 1921"/>
                <a:gd name="T69" fmla="*/ 654 h 695"/>
                <a:gd name="T70" fmla="*/ 1030 w 1921"/>
                <a:gd name="T71" fmla="*/ 658 h 695"/>
                <a:gd name="T72" fmla="*/ 1083 w 1921"/>
                <a:gd name="T73" fmla="*/ 662 h 695"/>
                <a:gd name="T74" fmla="*/ 1132 w 1921"/>
                <a:gd name="T75" fmla="*/ 671 h 695"/>
                <a:gd name="T76" fmla="*/ 1160 w 1921"/>
                <a:gd name="T77" fmla="*/ 675 h 695"/>
                <a:gd name="T78" fmla="*/ 1250 w 1921"/>
                <a:gd name="T79" fmla="*/ 675 h 695"/>
                <a:gd name="T80" fmla="*/ 1287 w 1921"/>
                <a:gd name="T81" fmla="*/ 675 h 695"/>
                <a:gd name="T82" fmla="*/ 1406 w 1921"/>
                <a:gd name="T83" fmla="*/ 675 h 695"/>
                <a:gd name="T84" fmla="*/ 1443 w 1921"/>
                <a:gd name="T85" fmla="*/ 671 h 695"/>
                <a:gd name="T86" fmla="*/ 1479 w 1921"/>
                <a:gd name="T87" fmla="*/ 671 h 695"/>
                <a:gd name="T88" fmla="*/ 1520 w 1921"/>
                <a:gd name="T89" fmla="*/ 675 h 695"/>
                <a:gd name="T90" fmla="*/ 1557 w 1921"/>
                <a:gd name="T91" fmla="*/ 679 h 695"/>
                <a:gd name="T92" fmla="*/ 1598 w 1921"/>
                <a:gd name="T93" fmla="*/ 675 h 695"/>
                <a:gd name="T94" fmla="*/ 1663 w 1921"/>
                <a:gd name="T95" fmla="*/ 675 h 695"/>
                <a:gd name="T96" fmla="*/ 1700 w 1921"/>
                <a:gd name="T97" fmla="*/ 671 h 695"/>
                <a:gd name="T98" fmla="*/ 1802 w 1921"/>
                <a:gd name="T99" fmla="*/ 662 h 695"/>
                <a:gd name="T100" fmla="*/ 1843 w 1921"/>
                <a:gd name="T101" fmla="*/ 662 h 695"/>
                <a:gd name="T102" fmla="*/ 1904 w 1921"/>
                <a:gd name="T103" fmla="*/ 658 h 695"/>
                <a:gd name="T104" fmla="*/ 1921 w 1921"/>
                <a:gd name="T105" fmla="*/ 658 h 695"/>
                <a:gd name="T106" fmla="*/ 1921 w 1921"/>
                <a:gd name="T107" fmla="*/ 658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1" h="695">
                  <a:moveTo>
                    <a:pt x="0" y="695"/>
                  </a:moveTo>
                  <a:lnTo>
                    <a:pt x="12" y="695"/>
                  </a:lnTo>
                  <a:lnTo>
                    <a:pt x="24" y="695"/>
                  </a:lnTo>
                  <a:lnTo>
                    <a:pt x="118" y="695"/>
                  </a:lnTo>
                  <a:lnTo>
                    <a:pt x="155" y="695"/>
                  </a:lnTo>
                  <a:lnTo>
                    <a:pt x="282" y="691"/>
                  </a:lnTo>
                  <a:lnTo>
                    <a:pt x="298" y="687"/>
                  </a:lnTo>
                  <a:lnTo>
                    <a:pt x="310" y="675"/>
                  </a:lnTo>
                  <a:lnTo>
                    <a:pt x="322" y="658"/>
                  </a:lnTo>
                  <a:lnTo>
                    <a:pt x="335" y="630"/>
                  </a:lnTo>
                  <a:lnTo>
                    <a:pt x="347" y="597"/>
                  </a:lnTo>
                  <a:lnTo>
                    <a:pt x="359" y="552"/>
                  </a:lnTo>
                  <a:lnTo>
                    <a:pt x="388" y="446"/>
                  </a:lnTo>
                  <a:lnTo>
                    <a:pt x="449" y="139"/>
                  </a:lnTo>
                  <a:lnTo>
                    <a:pt x="466" y="90"/>
                  </a:lnTo>
                  <a:lnTo>
                    <a:pt x="478" y="53"/>
                  </a:lnTo>
                  <a:lnTo>
                    <a:pt x="490" y="25"/>
                  </a:lnTo>
                  <a:lnTo>
                    <a:pt x="502" y="8"/>
                  </a:lnTo>
                  <a:lnTo>
                    <a:pt x="515" y="0"/>
                  </a:lnTo>
                  <a:lnTo>
                    <a:pt x="527" y="4"/>
                  </a:lnTo>
                  <a:lnTo>
                    <a:pt x="539" y="21"/>
                  </a:lnTo>
                  <a:lnTo>
                    <a:pt x="555" y="41"/>
                  </a:lnTo>
                  <a:lnTo>
                    <a:pt x="568" y="70"/>
                  </a:lnTo>
                  <a:lnTo>
                    <a:pt x="592" y="143"/>
                  </a:lnTo>
                  <a:lnTo>
                    <a:pt x="670" y="384"/>
                  </a:lnTo>
                  <a:lnTo>
                    <a:pt x="694" y="442"/>
                  </a:lnTo>
                  <a:lnTo>
                    <a:pt x="723" y="491"/>
                  </a:lnTo>
                  <a:lnTo>
                    <a:pt x="748" y="523"/>
                  </a:lnTo>
                  <a:lnTo>
                    <a:pt x="772" y="552"/>
                  </a:lnTo>
                  <a:lnTo>
                    <a:pt x="797" y="577"/>
                  </a:lnTo>
                  <a:lnTo>
                    <a:pt x="825" y="593"/>
                  </a:lnTo>
                  <a:lnTo>
                    <a:pt x="850" y="609"/>
                  </a:lnTo>
                  <a:lnTo>
                    <a:pt x="874" y="622"/>
                  </a:lnTo>
                  <a:lnTo>
                    <a:pt x="927" y="634"/>
                  </a:lnTo>
                  <a:lnTo>
                    <a:pt x="993" y="654"/>
                  </a:lnTo>
                  <a:lnTo>
                    <a:pt x="1030" y="658"/>
                  </a:lnTo>
                  <a:lnTo>
                    <a:pt x="1083" y="662"/>
                  </a:lnTo>
                  <a:lnTo>
                    <a:pt x="1132" y="671"/>
                  </a:lnTo>
                  <a:lnTo>
                    <a:pt x="1160" y="675"/>
                  </a:lnTo>
                  <a:lnTo>
                    <a:pt x="1250" y="675"/>
                  </a:lnTo>
                  <a:lnTo>
                    <a:pt x="1287" y="675"/>
                  </a:lnTo>
                  <a:lnTo>
                    <a:pt x="1406" y="675"/>
                  </a:lnTo>
                  <a:lnTo>
                    <a:pt x="1443" y="671"/>
                  </a:lnTo>
                  <a:lnTo>
                    <a:pt x="1479" y="671"/>
                  </a:lnTo>
                  <a:lnTo>
                    <a:pt x="1520" y="675"/>
                  </a:lnTo>
                  <a:lnTo>
                    <a:pt x="1557" y="679"/>
                  </a:lnTo>
                  <a:lnTo>
                    <a:pt x="1598" y="675"/>
                  </a:lnTo>
                  <a:lnTo>
                    <a:pt x="1663" y="675"/>
                  </a:lnTo>
                  <a:lnTo>
                    <a:pt x="1700" y="671"/>
                  </a:lnTo>
                  <a:lnTo>
                    <a:pt x="1802" y="662"/>
                  </a:lnTo>
                  <a:lnTo>
                    <a:pt x="1843" y="662"/>
                  </a:lnTo>
                  <a:lnTo>
                    <a:pt x="1904" y="658"/>
                  </a:lnTo>
                  <a:lnTo>
                    <a:pt x="1921" y="658"/>
                  </a:lnTo>
                  <a:lnTo>
                    <a:pt x="1921" y="658"/>
                  </a:lnTo>
                </a:path>
              </a:pathLst>
            </a:custGeom>
            <a:noFill/>
            <a:ln w="25">
              <a:solidFill>
                <a:srgbClr val="39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4" name="Rectangle 135"/>
            <p:cNvSpPr>
              <a:spLocks noChangeArrowheads="1"/>
            </p:cNvSpPr>
            <p:nvPr/>
          </p:nvSpPr>
          <p:spPr bwMode="auto">
            <a:xfrm>
              <a:off x="7023100" y="4060825"/>
              <a:ext cx="79216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3953A4"/>
                  </a:solidFill>
                  <a:effectLst/>
                  <a:latin typeface="Arial" pitchFamily="34" charset="0"/>
                </a:rPr>
                <a:t>5.0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85" name="Group 284"/>
          <p:cNvGrpSpPr/>
          <p:nvPr/>
        </p:nvGrpSpPr>
        <p:grpSpPr>
          <a:xfrm>
            <a:off x="4765464" y="4199782"/>
            <a:ext cx="3049588" cy="1390195"/>
            <a:chOff x="5602288" y="3186113"/>
            <a:chExt cx="3049588" cy="1874838"/>
          </a:xfrm>
        </p:grpSpPr>
        <p:sp>
          <p:nvSpPr>
            <p:cNvPr id="286" name="Freeform 78"/>
            <p:cNvSpPr>
              <a:spLocks/>
            </p:cNvSpPr>
            <p:nvPr/>
          </p:nvSpPr>
          <p:spPr bwMode="auto">
            <a:xfrm>
              <a:off x="5602288" y="3186113"/>
              <a:ext cx="3049588" cy="1874838"/>
            </a:xfrm>
            <a:custGeom>
              <a:avLst/>
              <a:gdLst>
                <a:gd name="T0" fmla="*/ 53 w 1921"/>
                <a:gd name="T1" fmla="*/ 1181 h 1181"/>
                <a:gd name="T2" fmla="*/ 118 w 1921"/>
                <a:gd name="T3" fmla="*/ 1181 h 1181"/>
                <a:gd name="T4" fmla="*/ 179 w 1921"/>
                <a:gd name="T5" fmla="*/ 1181 h 1181"/>
                <a:gd name="T6" fmla="*/ 245 w 1921"/>
                <a:gd name="T7" fmla="*/ 1177 h 1181"/>
                <a:gd name="T8" fmla="*/ 310 w 1921"/>
                <a:gd name="T9" fmla="*/ 1157 h 1181"/>
                <a:gd name="T10" fmla="*/ 376 w 1921"/>
                <a:gd name="T11" fmla="*/ 956 h 1181"/>
                <a:gd name="T12" fmla="*/ 437 w 1921"/>
                <a:gd name="T13" fmla="*/ 511 h 1181"/>
                <a:gd name="T14" fmla="*/ 502 w 1921"/>
                <a:gd name="T15" fmla="*/ 106 h 1181"/>
                <a:gd name="T16" fmla="*/ 568 w 1921"/>
                <a:gd name="T17" fmla="*/ 8 h 1181"/>
                <a:gd name="T18" fmla="*/ 633 w 1921"/>
                <a:gd name="T19" fmla="*/ 176 h 1181"/>
                <a:gd name="T20" fmla="*/ 694 w 1921"/>
                <a:gd name="T21" fmla="*/ 441 h 1181"/>
                <a:gd name="T22" fmla="*/ 760 w 1921"/>
                <a:gd name="T23" fmla="*/ 670 h 1181"/>
                <a:gd name="T24" fmla="*/ 825 w 1921"/>
                <a:gd name="T25" fmla="*/ 826 h 1181"/>
                <a:gd name="T26" fmla="*/ 891 w 1921"/>
                <a:gd name="T27" fmla="*/ 924 h 1181"/>
                <a:gd name="T28" fmla="*/ 952 w 1921"/>
                <a:gd name="T29" fmla="*/ 997 h 1181"/>
                <a:gd name="T30" fmla="*/ 1017 w 1921"/>
                <a:gd name="T31" fmla="*/ 1042 h 1181"/>
                <a:gd name="T32" fmla="*/ 1083 w 1921"/>
                <a:gd name="T33" fmla="*/ 1075 h 1181"/>
                <a:gd name="T34" fmla="*/ 1148 w 1921"/>
                <a:gd name="T35" fmla="*/ 1099 h 1181"/>
                <a:gd name="T36" fmla="*/ 1209 w 1921"/>
                <a:gd name="T37" fmla="*/ 1116 h 1181"/>
                <a:gd name="T38" fmla="*/ 1275 w 1921"/>
                <a:gd name="T39" fmla="*/ 1124 h 1181"/>
                <a:gd name="T40" fmla="*/ 1340 w 1921"/>
                <a:gd name="T41" fmla="*/ 1132 h 1181"/>
                <a:gd name="T42" fmla="*/ 1406 w 1921"/>
                <a:gd name="T43" fmla="*/ 1140 h 1181"/>
                <a:gd name="T44" fmla="*/ 1467 w 1921"/>
                <a:gd name="T45" fmla="*/ 1144 h 1181"/>
                <a:gd name="T46" fmla="*/ 1532 w 1921"/>
                <a:gd name="T47" fmla="*/ 1149 h 1181"/>
                <a:gd name="T48" fmla="*/ 1598 w 1921"/>
                <a:gd name="T49" fmla="*/ 1153 h 1181"/>
                <a:gd name="T50" fmla="*/ 1663 w 1921"/>
                <a:gd name="T51" fmla="*/ 1153 h 1181"/>
                <a:gd name="T52" fmla="*/ 1725 w 1921"/>
                <a:gd name="T53" fmla="*/ 1153 h 1181"/>
                <a:gd name="T54" fmla="*/ 1790 w 1921"/>
                <a:gd name="T55" fmla="*/ 1157 h 1181"/>
                <a:gd name="T56" fmla="*/ 1855 w 1921"/>
                <a:gd name="T57" fmla="*/ 1161 h 1181"/>
                <a:gd name="T58" fmla="*/ 1921 w 1921"/>
                <a:gd name="T59" fmla="*/ 1165 h 1181"/>
                <a:gd name="T60" fmla="*/ 1868 w 1921"/>
                <a:gd name="T61" fmla="*/ 1169 h 1181"/>
                <a:gd name="T62" fmla="*/ 1802 w 1921"/>
                <a:gd name="T63" fmla="*/ 1165 h 1181"/>
                <a:gd name="T64" fmla="*/ 1737 w 1921"/>
                <a:gd name="T65" fmla="*/ 1165 h 1181"/>
                <a:gd name="T66" fmla="*/ 1676 w 1921"/>
                <a:gd name="T67" fmla="*/ 1161 h 1181"/>
                <a:gd name="T68" fmla="*/ 1610 w 1921"/>
                <a:gd name="T69" fmla="*/ 1161 h 1181"/>
                <a:gd name="T70" fmla="*/ 1545 w 1921"/>
                <a:gd name="T71" fmla="*/ 1157 h 1181"/>
                <a:gd name="T72" fmla="*/ 1479 w 1921"/>
                <a:gd name="T73" fmla="*/ 1153 h 1181"/>
                <a:gd name="T74" fmla="*/ 1418 w 1921"/>
                <a:gd name="T75" fmla="*/ 1149 h 1181"/>
                <a:gd name="T76" fmla="*/ 1353 w 1921"/>
                <a:gd name="T77" fmla="*/ 1144 h 1181"/>
                <a:gd name="T78" fmla="*/ 1287 w 1921"/>
                <a:gd name="T79" fmla="*/ 1136 h 1181"/>
                <a:gd name="T80" fmla="*/ 1222 w 1921"/>
                <a:gd name="T81" fmla="*/ 1128 h 1181"/>
                <a:gd name="T82" fmla="*/ 1160 w 1921"/>
                <a:gd name="T83" fmla="*/ 1116 h 1181"/>
                <a:gd name="T84" fmla="*/ 1095 w 1921"/>
                <a:gd name="T85" fmla="*/ 1099 h 1181"/>
                <a:gd name="T86" fmla="*/ 1030 w 1921"/>
                <a:gd name="T87" fmla="*/ 1071 h 1181"/>
                <a:gd name="T88" fmla="*/ 964 w 1921"/>
                <a:gd name="T89" fmla="*/ 1030 h 1181"/>
                <a:gd name="T90" fmla="*/ 903 w 1921"/>
                <a:gd name="T91" fmla="*/ 969 h 1181"/>
                <a:gd name="T92" fmla="*/ 838 w 1921"/>
                <a:gd name="T93" fmla="*/ 879 h 1181"/>
                <a:gd name="T94" fmla="*/ 772 w 1921"/>
                <a:gd name="T95" fmla="*/ 740 h 1181"/>
                <a:gd name="T96" fmla="*/ 707 w 1921"/>
                <a:gd name="T97" fmla="*/ 519 h 1181"/>
                <a:gd name="T98" fmla="*/ 645 w 1921"/>
                <a:gd name="T99" fmla="*/ 257 h 1181"/>
                <a:gd name="T100" fmla="*/ 580 w 1921"/>
                <a:gd name="T101" fmla="*/ 82 h 1181"/>
                <a:gd name="T102" fmla="*/ 515 w 1921"/>
                <a:gd name="T103" fmla="*/ 126 h 1181"/>
                <a:gd name="T104" fmla="*/ 449 w 1921"/>
                <a:gd name="T105" fmla="*/ 462 h 1181"/>
                <a:gd name="T106" fmla="*/ 388 w 1921"/>
                <a:gd name="T107" fmla="*/ 899 h 1181"/>
                <a:gd name="T108" fmla="*/ 322 w 1921"/>
                <a:gd name="T109" fmla="*/ 1140 h 1181"/>
                <a:gd name="T110" fmla="*/ 257 w 1921"/>
                <a:gd name="T111" fmla="*/ 1181 h 1181"/>
                <a:gd name="T112" fmla="*/ 192 w 1921"/>
                <a:gd name="T113" fmla="*/ 1181 h 1181"/>
                <a:gd name="T114" fmla="*/ 130 w 1921"/>
                <a:gd name="T115" fmla="*/ 1181 h 1181"/>
                <a:gd name="T116" fmla="*/ 65 w 1921"/>
                <a:gd name="T117" fmla="*/ 1181 h 1181"/>
                <a:gd name="T118" fmla="*/ 0 w 1921"/>
                <a:gd name="T119" fmla="*/ 118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1" h="1181">
                  <a:moveTo>
                    <a:pt x="0" y="1181"/>
                  </a:moveTo>
                  <a:lnTo>
                    <a:pt x="12" y="1181"/>
                  </a:lnTo>
                  <a:lnTo>
                    <a:pt x="24" y="1181"/>
                  </a:lnTo>
                  <a:lnTo>
                    <a:pt x="40" y="1181"/>
                  </a:lnTo>
                  <a:lnTo>
                    <a:pt x="53" y="1181"/>
                  </a:lnTo>
                  <a:lnTo>
                    <a:pt x="65" y="1181"/>
                  </a:lnTo>
                  <a:lnTo>
                    <a:pt x="77" y="1181"/>
                  </a:lnTo>
                  <a:lnTo>
                    <a:pt x="89" y="1181"/>
                  </a:lnTo>
                  <a:lnTo>
                    <a:pt x="102" y="1181"/>
                  </a:lnTo>
                  <a:lnTo>
                    <a:pt x="118" y="1181"/>
                  </a:lnTo>
                  <a:lnTo>
                    <a:pt x="130" y="1181"/>
                  </a:lnTo>
                  <a:lnTo>
                    <a:pt x="143" y="1181"/>
                  </a:lnTo>
                  <a:lnTo>
                    <a:pt x="155" y="1181"/>
                  </a:lnTo>
                  <a:lnTo>
                    <a:pt x="167" y="1181"/>
                  </a:lnTo>
                  <a:lnTo>
                    <a:pt x="179" y="1181"/>
                  </a:lnTo>
                  <a:lnTo>
                    <a:pt x="192" y="1181"/>
                  </a:lnTo>
                  <a:lnTo>
                    <a:pt x="208" y="1181"/>
                  </a:lnTo>
                  <a:lnTo>
                    <a:pt x="220" y="1181"/>
                  </a:lnTo>
                  <a:lnTo>
                    <a:pt x="233" y="1181"/>
                  </a:lnTo>
                  <a:lnTo>
                    <a:pt x="245" y="1177"/>
                  </a:lnTo>
                  <a:lnTo>
                    <a:pt x="257" y="1177"/>
                  </a:lnTo>
                  <a:lnTo>
                    <a:pt x="269" y="1177"/>
                  </a:lnTo>
                  <a:lnTo>
                    <a:pt x="282" y="1177"/>
                  </a:lnTo>
                  <a:lnTo>
                    <a:pt x="298" y="1169"/>
                  </a:lnTo>
                  <a:lnTo>
                    <a:pt x="310" y="1157"/>
                  </a:lnTo>
                  <a:lnTo>
                    <a:pt x="322" y="1140"/>
                  </a:lnTo>
                  <a:lnTo>
                    <a:pt x="335" y="1112"/>
                  </a:lnTo>
                  <a:lnTo>
                    <a:pt x="347" y="1071"/>
                  </a:lnTo>
                  <a:lnTo>
                    <a:pt x="359" y="1018"/>
                  </a:lnTo>
                  <a:lnTo>
                    <a:pt x="376" y="956"/>
                  </a:lnTo>
                  <a:lnTo>
                    <a:pt x="388" y="883"/>
                  </a:lnTo>
                  <a:lnTo>
                    <a:pt x="400" y="797"/>
                  </a:lnTo>
                  <a:lnTo>
                    <a:pt x="412" y="707"/>
                  </a:lnTo>
                  <a:lnTo>
                    <a:pt x="425" y="609"/>
                  </a:lnTo>
                  <a:lnTo>
                    <a:pt x="437" y="511"/>
                  </a:lnTo>
                  <a:lnTo>
                    <a:pt x="449" y="417"/>
                  </a:lnTo>
                  <a:lnTo>
                    <a:pt x="466" y="323"/>
                  </a:lnTo>
                  <a:lnTo>
                    <a:pt x="478" y="241"/>
                  </a:lnTo>
                  <a:lnTo>
                    <a:pt x="490" y="167"/>
                  </a:lnTo>
                  <a:lnTo>
                    <a:pt x="502" y="106"/>
                  </a:lnTo>
                  <a:lnTo>
                    <a:pt x="515" y="61"/>
                  </a:lnTo>
                  <a:lnTo>
                    <a:pt x="527" y="28"/>
                  </a:lnTo>
                  <a:lnTo>
                    <a:pt x="539" y="8"/>
                  </a:lnTo>
                  <a:lnTo>
                    <a:pt x="555" y="0"/>
                  </a:lnTo>
                  <a:lnTo>
                    <a:pt x="568" y="8"/>
                  </a:lnTo>
                  <a:lnTo>
                    <a:pt x="580" y="24"/>
                  </a:lnTo>
                  <a:lnTo>
                    <a:pt x="592" y="49"/>
                  </a:lnTo>
                  <a:lnTo>
                    <a:pt x="605" y="86"/>
                  </a:lnTo>
                  <a:lnTo>
                    <a:pt x="617" y="126"/>
                  </a:lnTo>
                  <a:lnTo>
                    <a:pt x="633" y="176"/>
                  </a:lnTo>
                  <a:lnTo>
                    <a:pt x="645" y="225"/>
                  </a:lnTo>
                  <a:lnTo>
                    <a:pt x="658" y="278"/>
                  </a:lnTo>
                  <a:lnTo>
                    <a:pt x="670" y="335"/>
                  </a:lnTo>
                  <a:lnTo>
                    <a:pt x="682" y="388"/>
                  </a:lnTo>
                  <a:lnTo>
                    <a:pt x="694" y="441"/>
                  </a:lnTo>
                  <a:lnTo>
                    <a:pt x="707" y="494"/>
                  </a:lnTo>
                  <a:lnTo>
                    <a:pt x="723" y="543"/>
                  </a:lnTo>
                  <a:lnTo>
                    <a:pt x="735" y="588"/>
                  </a:lnTo>
                  <a:lnTo>
                    <a:pt x="748" y="633"/>
                  </a:lnTo>
                  <a:lnTo>
                    <a:pt x="760" y="670"/>
                  </a:lnTo>
                  <a:lnTo>
                    <a:pt x="772" y="707"/>
                  </a:lnTo>
                  <a:lnTo>
                    <a:pt x="784" y="744"/>
                  </a:lnTo>
                  <a:lnTo>
                    <a:pt x="797" y="772"/>
                  </a:lnTo>
                  <a:lnTo>
                    <a:pt x="813" y="801"/>
                  </a:lnTo>
                  <a:lnTo>
                    <a:pt x="825" y="826"/>
                  </a:lnTo>
                  <a:lnTo>
                    <a:pt x="838" y="850"/>
                  </a:lnTo>
                  <a:lnTo>
                    <a:pt x="850" y="871"/>
                  </a:lnTo>
                  <a:lnTo>
                    <a:pt x="862" y="891"/>
                  </a:lnTo>
                  <a:lnTo>
                    <a:pt x="874" y="907"/>
                  </a:lnTo>
                  <a:lnTo>
                    <a:pt x="891" y="924"/>
                  </a:lnTo>
                  <a:lnTo>
                    <a:pt x="903" y="940"/>
                  </a:lnTo>
                  <a:lnTo>
                    <a:pt x="915" y="956"/>
                  </a:lnTo>
                  <a:lnTo>
                    <a:pt x="927" y="969"/>
                  </a:lnTo>
                  <a:lnTo>
                    <a:pt x="940" y="985"/>
                  </a:lnTo>
                  <a:lnTo>
                    <a:pt x="952" y="997"/>
                  </a:lnTo>
                  <a:lnTo>
                    <a:pt x="964" y="1005"/>
                  </a:lnTo>
                  <a:lnTo>
                    <a:pt x="981" y="1018"/>
                  </a:lnTo>
                  <a:lnTo>
                    <a:pt x="993" y="1026"/>
                  </a:lnTo>
                  <a:lnTo>
                    <a:pt x="1005" y="1034"/>
                  </a:lnTo>
                  <a:lnTo>
                    <a:pt x="1017" y="1042"/>
                  </a:lnTo>
                  <a:lnTo>
                    <a:pt x="1030" y="1050"/>
                  </a:lnTo>
                  <a:lnTo>
                    <a:pt x="1042" y="1059"/>
                  </a:lnTo>
                  <a:lnTo>
                    <a:pt x="1054" y="1063"/>
                  </a:lnTo>
                  <a:lnTo>
                    <a:pt x="1071" y="1071"/>
                  </a:lnTo>
                  <a:lnTo>
                    <a:pt x="1083" y="1075"/>
                  </a:lnTo>
                  <a:lnTo>
                    <a:pt x="1095" y="1079"/>
                  </a:lnTo>
                  <a:lnTo>
                    <a:pt x="1107" y="1087"/>
                  </a:lnTo>
                  <a:lnTo>
                    <a:pt x="1120" y="1091"/>
                  </a:lnTo>
                  <a:lnTo>
                    <a:pt x="1132" y="1095"/>
                  </a:lnTo>
                  <a:lnTo>
                    <a:pt x="1148" y="1099"/>
                  </a:lnTo>
                  <a:lnTo>
                    <a:pt x="1160" y="1104"/>
                  </a:lnTo>
                  <a:lnTo>
                    <a:pt x="1173" y="1108"/>
                  </a:lnTo>
                  <a:lnTo>
                    <a:pt x="1185" y="1108"/>
                  </a:lnTo>
                  <a:lnTo>
                    <a:pt x="1197" y="1112"/>
                  </a:lnTo>
                  <a:lnTo>
                    <a:pt x="1209" y="1116"/>
                  </a:lnTo>
                  <a:lnTo>
                    <a:pt x="1222" y="1116"/>
                  </a:lnTo>
                  <a:lnTo>
                    <a:pt x="1238" y="1120"/>
                  </a:lnTo>
                  <a:lnTo>
                    <a:pt x="1250" y="1120"/>
                  </a:lnTo>
                  <a:lnTo>
                    <a:pt x="1263" y="1124"/>
                  </a:lnTo>
                  <a:lnTo>
                    <a:pt x="1275" y="1124"/>
                  </a:lnTo>
                  <a:lnTo>
                    <a:pt x="1287" y="1128"/>
                  </a:lnTo>
                  <a:lnTo>
                    <a:pt x="1299" y="1128"/>
                  </a:lnTo>
                  <a:lnTo>
                    <a:pt x="1312" y="1132"/>
                  </a:lnTo>
                  <a:lnTo>
                    <a:pt x="1328" y="1132"/>
                  </a:lnTo>
                  <a:lnTo>
                    <a:pt x="1340" y="1132"/>
                  </a:lnTo>
                  <a:lnTo>
                    <a:pt x="1353" y="1136"/>
                  </a:lnTo>
                  <a:lnTo>
                    <a:pt x="1365" y="1136"/>
                  </a:lnTo>
                  <a:lnTo>
                    <a:pt x="1377" y="1136"/>
                  </a:lnTo>
                  <a:lnTo>
                    <a:pt x="1389" y="1140"/>
                  </a:lnTo>
                  <a:lnTo>
                    <a:pt x="1406" y="1140"/>
                  </a:lnTo>
                  <a:lnTo>
                    <a:pt x="1418" y="1140"/>
                  </a:lnTo>
                  <a:lnTo>
                    <a:pt x="1430" y="1144"/>
                  </a:lnTo>
                  <a:lnTo>
                    <a:pt x="1443" y="1144"/>
                  </a:lnTo>
                  <a:lnTo>
                    <a:pt x="1455" y="1144"/>
                  </a:lnTo>
                  <a:lnTo>
                    <a:pt x="1467" y="1144"/>
                  </a:lnTo>
                  <a:lnTo>
                    <a:pt x="1479" y="1144"/>
                  </a:lnTo>
                  <a:lnTo>
                    <a:pt x="1496" y="1149"/>
                  </a:lnTo>
                  <a:lnTo>
                    <a:pt x="1508" y="1149"/>
                  </a:lnTo>
                  <a:lnTo>
                    <a:pt x="1520" y="1149"/>
                  </a:lnTo>
                  <a:lnTo>
                    <a:pt x="1532" y="1149"/>
                  </a:lnTo>
                  <a:lnTo>
                    <a:pt x="1545" y="1149"/>
                  </a:lnTo>
                  <a:lnTo>
                    <a:pt x="1557" y="1149"/>
                  </a:lnTo>
                  <a:lnTo>
                    <a:pt x="1569" y="1149"/>
                  </a:lnTo>
                  <a:lnTo>
                    <a:pt x="1586" y="1149"/>
                  </a:lnTo>
                  <a:lnTo>
                    <a:pt x="1598" y="1153"/>
                  </a:lnTo>
                  <a:lnTo>
                    <a:pt x="1610" y="1153"/>
                  </a:lnTo>
                  <a:lnTo>
                    <a:pt x="1622" y="1153"/>
                  </a:lnTo>
                  <a:lnTo>
                    <a:pt x="1635" y="1153"/>
                  </a:lnTo>
                  <a:lnTo>
                    <a:pt x="1647" y="1153"/>
                  </a:lnTo>
                  <a:lnTo>
                    <a:pt x="1663" y="1153"/>
                  </a:lnTo>
                  <a:lnTo>
                    <a:pt x="1676" y="1153"/>
                  </a:lnTo>
                  <a:lnTo>
                    <a:pt x="1688" y="1153"/>
                  </a:lnTo>
                  <a:lnTo>
                    <a:pt x="1700" y="1153"/>
                  </a:lnTo>
                  <a:lnTo>
                    <a:pt x="1712" y="1153"/>
                  </a:lnTo>
                  <a:lnTo>
                    <a:pt x="1725" y="1153"/>
                  </a:lnTo>
                  <a:lnTo>
                    <a:pt x="1737" y="1157"/>
                  </a:lnTo>
                  <a:lnTo>
                    <a:pt x="1753" y="1157"/>
                  </a:lnTo>
                  <a:lnTo>
                    <a:pt x="1765" y="1157"/>
                  </a:lnTo>
                  <a:lnTo>
                    <a:pt x="1778" y="1157"/>
                  </a:lnTo>
                  <a:lnTo>
                    <a:pt x="1790" y="1157"/>
                  </a:lnTo>
                  <a:lnTo>
                    <a:pt x="1802" y="1157"/>
                  </a:lnTo>
                  <a:lnTo>
                    <a:pt x="1814" y="1157"/>
                  </a:lnTo>
                  <a:lnTo>
                    <a:pt x="1827" y="1157"/>
                  </a:lnTo>
                  <a:lnTo>
                    <a:pt x="1843" y="1161"/>
                  </a:lnTo>
                  <a:lnTo>
                    <a:pt x="1855" y="1161"/>
                  </a:lnTo>
                  <a:lnTo>
                    <a:pt x="1868" y="1161"/>
                  </a:lnTo>
                  <a:lnTo>
                    <a:pt x="1880" y="1161"/>
                  </a:lnTo>
                  <a:lnTo>
                    <a:pt x="1892" y="1161"/>
                  </a:lnTo>
                  <a:lnTo>
                    <a:pt x="1904" y="1161"/>
                  </a:lnTo>
                  <a:lnTo>
                    <a:pt x="1921" y="1165"/>
                  </a:lnTo>
                  <a:lnTo>
                    <a:pt x="1921" y="1169"/>
                  </a:lnTo>
                  <a:lnTo>
                    <a:pt x="1904" y="1169"/>
                  </a:lnTo>
                  <a:lnTo>
                    <a:pt x="1892" y="1169"/>
                  </a:lnTo>
                  <a:lnTo>
                    <a:pt x="1880" y="1169"/>
                  </a:lnTo>
                  <a:lnTo>
                    <a:pt x="1868" y="1169"/>
                  </a:lnTo>
                  <a:lnTo>
                    <a:pt x="1855" y="1169"/>
                  </a:lnTo>
                  <a:lnTo>
                    <a:pt x="1843" y="1169"/>
                  </a:lnTo>
                  <a:lnTo>
                    <a:pt x="1827" y="1165"/>
                  </a:lnTo>
                  <a:lnTo>
                    <a:pt x="1814" y="1165"/>
                  </a:lnTo>
                  <a:lnTo>
                    <a:pt x="1802" y="1165"/>
                  </a:lnTo>
                  <a:lnTo>
                    <a:pt x="1790" y="1165"/>
                  </a:lnTo>
                  <a:lnTo>
                    <a:pt x="1778" y="1165"/>
                  </a:lnTo>
                  <a:lnTo>
                    <a:pt x="1765" y="1165"/>
                  </a:lnTo>
                  <a:lnTo>
                    <a:pt x="1753" y="1165"/>
                  </a:lnTo>
                  <a:lnTo>
                    <a:pt x="1737" y="1165"/>
                  </a:lnTo>
                  <a:lnTo>
                    <a:pt x="1725" y="1165"/>
                  </a:lnTo>
                  <a:lnTo>
                    <a:pt x="1712" y="1165"/>
                  </a:lnTo>
                  <a:lnTo>
                    <a:pt x="1700" y="1161"/>
                  </a:lnTo>
                  <a:lnTo>
                    <a:pt x="1688" y="1161"/>
                  </a:lnTo>
                  <a:lnTo>
                    <a:pt x="1676" y="1161"/>
                  </a:lnTo>
                  <a:lnTo>
                    <a:pt x="1663" y="1161"/>
                  </a:lnTo>
                  <a:lnTo>
                    <a:pt x="1647" y="1161"/>
                  </a:lnTo>
                  <a:lnTo>
                    <a:pt x="1635" y="1161"/>
                  </a:lnTo>
                  <a:lnTo>
                    <a:pt x="1622" y="1161"/>
                  </a:lnTo>
                  <a:lnTo>
                    <a:pt x="1610" y="1161"/>
                  </a:lnTo>
                  <a:lnTo>
                    <a:pt x="1598" y="1161"/>
                  </a:lnTo>
                  <a:lnTo>
                    <a:pt x="1586" y="1157"/>
                  </a:lnTo>
                  <a:lnTo>
                    <a:pt x="1569" y="1157"/>
                  </a:lnTo>
                  <a:lnTo>
                    <a:pt x="1557" y="1157"/>
                  </a:lnTo>
                  <a:lnTo>
                    <a:pt x="1545" y="1157"/>
                  </a:lnTo>
                  <a:lnTo>
                    <a:pt x="1532" y="1157"/>
                  </a:lnTo>
                  <a:lnTo>
                    <a:pt x="1520" y="1157"/>
                  </a:lnTo>
                  <a:lnTo>
                    <a:pt x="1508" y="1153"/>
                  </a:lnTo>
                  <a:lnTo>
                    <a:pt x="1496" y="1153"/>
                  </a:lnTo>
                  <a:lnTo>
                    <a:pt x="1479" y="1153"/>
                  </a:lnTo>
                  <a:lnTo>
                    <a:pt x="1467" y="1153"/>
                  </a:lnTo>
                  <a:lnTo>
                    <a:pt x="1455" y="1153"/>
                  </a:lnTo>
                  <a:lnTo>
                    <a:pt x="1443" y="1153"/>
                  </a:lnTo>
                  <a:lnTo>
                    <a:pt x="1430" y="1153"/>
                  </a:lnTo>
                  <a:lnTo>
                    <a:pt x="1418" y="1149"/>
                  </a:lnTo>
                  <a:lnTo>
                    <a:pt x="1406" y="1149"/>
                  </a:lnTo>
                  <a:lnTo>
                    <a:pt x="1389" y="1149"/>
                  </a:lnTo>
                  <a:lnTo>
                    <a:pt x="1377" y="1149"/>
                  </a:lnTo>
                  <a:lnTo>
                    <a:pt x="1365" y="1144"/>
                  </a:lnTo>
                  <a:lnTo>
                    <a:pt x="1353" y="1144"/>
                  </a:lnTo>
                  <a:lnTo>
                    <a:pt x="1340" y="1144"/>
                  </a:lnTo>
                  <a:lnTo>
                    <a:pt x="1328" y="1140"/>
                  </a:lnTo>
                  <a:lnTo>
                    <a:pt x="1312" y="1140"/>
                  </a:lnTo>
                  <a:lnTo>
                    <a:pt x="1299" y="1140"/>
                  </a:lnTo>
                  <a:lnTo>
                    <a:pt x="1287" y="1136"/>
                  </a:lnTo>
                  <a:lnTo>
                    <a:pt x="1275" y="1136"/>
                  </a:lnTo>
                  <a:lnTo>
                    <a:pt x="1263" y="1132"/>
                  </a:lnTo>
                  <a:lnTo>
                    <a:pt x="1250" y="1132"/>
                  </a:lnTo>
                  <a:lnTo>
                    <a:pt x="1238" y="1132"/>
                  </a:lnTo>
                  <a:lnTo>
                    <a:pt x="1222" y="1128"/>
                  </a:lnTo>
                  <a:lnTo>
                    <a:pt x="1209" y="1128"/>
                  </a:lnTo>
                  <a:lnTo>
                    <a:pt x="1197" y="1124"/>
                  </a:lnTo>
                  <a:lnTo>
                    <a:pt x="1185" y="1124"/>
                  </a:lnTo>
                  <a:lnTo>
                    <a:pt x="1173" y="1120"/>
                  </a:lnTo>
                  <a:lnTo>
                    <a:pt x="1160" y="1116"/>
                  </a:lnTo>
                  <a:lnTo>
                    <a:pt x="1148" y="1112"/>
                  </a:lnTo>
                  <a:lnTo>
                    <a:pt x="1132" y="1108"/>
                  </a:lnTo>
                  <a:lnTo>
                    <a:pt x="1120" y="1108"/>
                  </a:lnTo>
                  <a:lnTo>
                    <a:pt x="1107" y="1104"/>
                  </a:lnTo>
                  <a:lnTo>
                    <a:pt x="1095" y="1099"/>
                  </a:lnTo>
                  <a:lnTo>
                    <a:pt x="1083" y="1091"/>
                  </a:lnTo>
                  <a:lnTo>
                    <a:pt x="1071" y="1087"/>
                  </a:lnTo>
                  <a:lnTo>
                    <a:pt x="1054" y="1083"/>
                  </a:lnTo>
                  <a:lnTo>
                    <a:pt x="1042" y="1079"/>
                  </a:lnTo>
                  <a:lnTo>
                    <a:pt x="1030" y="1071"/>
                  </a:lnTo>
                  <a:lnTo>
                    <a:pt x="1017" y="1063"/>
                  </a:lnTo>
                  <a:lnTo>
                    <a:pt x="1005" y="1055"/>
                  </a:lnTo>
                  <a:lnTo>
                    <a:pt x="993" y="1046"/>
                  </a:lnTo>
                  <a:lnTo>
                    <a:pt x="981" y="1038"/>
                  </a:lnTo>
                  <a:lnTo>
                    <a:pt x="964" y="1030"/>
                  </a:lnTo>
                  <a:lnTo>
                    <a:pt x="952" y="1018"/>
                  </a:lnTo>
                  <a:lnTo>
                    <a:pt x="940" y="1010"/>
                  </a:lnTo>
                  <a:lnTo>
                    <a:pt x="927" y="997"/>
                  </a:lnTo>
                  <a:lnTo>
                    <a:pt x="915" y="985"/>
                  </a:lnTo>
                  <a:lnTo>
                    <a:pt x="903" y="969"/>
                  </a:lnTo>
                  <a:lnTo>
                    <a:pt x="891" y="952"/>
                  </a:lnTo>
                  <a:lnTo>
                    <a:pt x="874" y="936"/>
                  </a:lnTo>
                  <a:lnTo>
                    <a:pt x="862" y="920"/>
                  </a:lnTo>
                  <a:lnTo>
                    <a:pt x="850" y="899"/>
                  </a:lnTo>
                  <a:lnTo>
                    <a:pt x="838" y="879"/>
                  </a:lnTo>
                  <a:lnTo>
                    <a:pt x="825" y="858"/>
                  </a:lnTo>
                  <a:lnTo>
                    <a:pt x="813" y="834"/>
                  </a:lnTo>
                  <a:lnTo>
                    <a:pt x="797" y="805"/>
                  </a:lnTo>
                  <a:lnTo>
                    <a:pt x="784" y="777"/>
                  </a:lnTo>
                  <a:lnTo>
                    <a:pt x="772" y="740"/>
                  </a:lnTo>
                  <a:lnTo>
                    <a:pt x="760" y="703"/>
                  </a:lnTo>
                  <a:lnTo>
                    <a:pt x="748" y="662"/>
                  </a:lnTo>
                  <a:lnTo>
                    <a:pt x="735" y="617"/>
                  </a:lnTo>
                  <a:lnTo>
                    <a:pt x="723" y="572"/>
                  </a:lnTo>
                  <a:lnTo>
                    <a:pt x="707" y="519"/>
                  </a:lnTo>
                  <a:lnTo>
                    <a:pt x="694" y="470"/>
                  </a:lnTo>
                  <a:lnTo>
                    <a:pt x="682" y="417"/>
                  </a:lnTo>
                  <a:lnTo>
                    <a:pt x="670" y="364"/>
                  </a:lnTo>
                  <a:lnTo>
                    <a:pt x="658" y="310"/>
                  </a:lnTo>
                  <a:lnTo>
                    <a:pt x="645" y="257"/>
                  </a:lnTo>
                  <a:lnTo>
                    <a:pt x="633" y="212"/>
                  </a:lnTo>
                  <a:lnTo>
                    <a:pt x="617" y="167"/>
                  </a:lnTo>
                  <a:lnTo>
                    <a:pt x="605" y="131"/>
                  </a:lnTo>
                  <a:lnTo>
                    <a:pt x="592" y="102"/>
                  </a:lnTo>
                  <a:lnTo>
                    <a:pt x="580" y="82"/>
                  </a:lnTo>
                  <a:lnTo>
                    <a:pt x="568" y="65"/>
                  </a:lnTo>
                  <a:lnTo>
                    <a:pt x="555" y="65"/>
                  </a:lnTo>
                  <a:lnTo>
                    <a:pt x="539" y="73"/>
                  </a:lnTo>
                  <a:lnTo>
                    <a:pt x="527" y="94"/>
                  </a:lnTo>
                  <a:lnTo>
                    <a:pt x="515" y="126"/>
                  </a:lnTo>
                  <a:lnTo>
                    <a:pt x="502" y="171"/>
                  </a:lnTo>
                  <a:lnTo>
                    <a:pt x="490" y="229"/>
                  </a:lnTo>
                  <a:lnTo>
                    <a:pt x="478" y="298"/>
                  </a:lnTo>
                  <a:lnTo>
                    <a:pt x="466" y="376"/>
                  </a:lnTo>
                  <a:lnTo>
                    <a:pt x="449" y="462"/>
                  </a:lnTo>
                  <a:lnTo>
                    <a:pt x="437" y="552"/>
                  </a:lnTo>
                  <a:lnTo>
                    <a:pt x="425" y="646"/>
                  </a:lnTo>
                  <a:lnTo>
                    <a:pt x="412" y="736"/>
                  </a:lnTo>
                  <a:lnTo>
                    <a:pt x="400" y="817"/>
                  </a:lnTo>
                  <a:lnTo>
                    <a:pt x="388" y="899"/>
                  </a:lnTo>
                  <a:lnTo>
                    <a:pt x="376" y="965"/>
                  </a:lnTo>
                  <a:lnTo>
                    <a:pt x="359" y="1026"/>
                  </a:lnTo>
                  <a:lnTo>
                    <a:pt x="347" y="1075"/>
                  </a:lnTo>
                  <a:lnTo>
                    <a:pt x="335" y="1112"/>
                  </a:lnTo>
                  <a:lnTo>
                    <a:pt x="322" y="1140"/>
                  </a:lnTo>
                  <a:lnTo>
                    <a:pt x="310" y="1161"/>
                  </a:lnTo>
                  <a:lnTo>
                    <a:pt x="298" y="1173"/>
                  </a:lnTo>
                  <a:lnTo>
                    <a:pt x="282" y="1177"/>
                  </a:lnTo>
                  <a:lnTo>
                    <a:pt x="269" y="1181"/>
                  </a:lnTo>
                  <a:lnTo>
                    <a:pt x="257" y="1181"/>
                  </a:lnTo>
                  <a:lnTo>
                    <a:pt x="245" y="1181"/>
                  </a:lnTo>
                  <a:lnTo>
                    <a:pt x="233" y="1181"/>
                  </a:lnTo>
                  <a:lnTo>
                    <a:pt x="220" y="1181"/>
                  </a:lnTo>
                  <a:lnTo>
                    <a:pt x="208" y="1181"/>
                  </a:lnTo>
                  <a:lnTo>
                    <a:pt x="192" y="1181"/>
                  </a:lnTo>
                  <a:lnTo>
                    <a:pt x="179" y="1181"/>
                  </a:lnTo>
                  <a:lnTo>
                    <a:pt x="167" y="1181"/>
                  </a:lnTo>
                  <a:lnTo>
                    <a:pt x="155" y="1181"/>
                  </a:lnTo>
                  <a:lnTo>
                    <a:pt x="143" y="1181"/>
                  </a:lnTo>
                  <a:lnTo>
                    <a:pt x="130" y="1181"/>
                  </a:lnTo>
                  <a:lnTo>
                    <a:pt x="118" y="1181"/>
                  </a:lnTo>
                  <a:lnTo>
                    <a:pt x="102" y="1181"/>
                  </a:lnTo>
                  <a:lnTo>
                    <a:pt x="89" y="1181"/>
                  </a:lnTo>
                  <a:lnTo>
                    <a:pt x="77" y="1181"/>
                  </a:lnTo>
                  <a:lnTo>
                    <a:pt x="65" y="1181"/>
                  </a:lnTo>
                  <a:lnTo>
                    <a:pt x="53" y="1181"/>
                  </a:lnTo>
                  <a:lnTo>
                    <a:pt x="40" y="1181"/>
                  </a:lnTo>
                  <a:lnTo>
                    <a:pt x="24" y="1181"/>
                  </a:lnTo>
                  <a:lnTo>
                    <a:pt x="12" y="1181"/>
                  </a:lnTo>
                  <a:lnTo>
                    <a:pt x="0" y="1181"/>
                  </a:lnTo>
                  <a:lnTo>
                    <a:pt x="0" y="1181"/>
                  </a:lnTo>
                  <a:close/>
                </a:path>
              </a:pathLst>
            </a:custGeom>
            <a:solidFill>
              <a:srgbClr val="0D8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81"/>
            <p:cNvSpPr>
              <a:spLocks/>
            </p:cNvSpPr>
            <p:nvPr/>
          </p:nvSpPr>
          <p:spPr bwMode="auto">
            <a:xfrm>
              <a:off x="5602288" y="3236913"/>
              <a:ext cx="3049588" cy="1824038"/>
            </a:xfrm>
            <a:custGeom>
              <a:avLst/>
              <a:gdLst>
                <a:gd name="T0" fmla="*/ 0 w 1921"/>
                <a:gd name="T1" fmla="*/ 1149 h 1149"/>
                <a:gd name="T2" fmla="*/ 269 w 1921"/>
                <a:gd name="T3" fmla="*/ 1145 h 1149"/>
                <a:gd name="T4" fmla="*/ 282 w 1921"/>
                <a:gd name="T5" fmla="*/ 1145 h 1149"/>
                <a:gd name="T6" fmla="*/ 298 w 1921"/>
                <a:gd name="T7" fmla="*/ 1137 h 1149"/>
                <a:gd name="T8" fmla="*/ 310 w 1921"/>
                <a:gd name="T9" fmla="*/ 1129 h 1149"/>
                <a:gd name="T10" fmla="*/ 322 w 1921"/>
                <a:gd name="T11" fmla="*/ 1108 h 1149"/>
                <a:gd name="T12" fmla="*/ 335 w 1921"/>
                <a:gd name="T13" fmla="*/ 1080 h 1149"/>
                <a:gd name="T14" fmla="*/ 347 w 1921"/>
                <a:gd name="T15" fmla="*/ 1039 h 1149"/>
                <a:gd name="T16" fmla="*/ 359 w 1921"/>
                <a:gd name="T17" fmla="*/ 990 h 1149"/>
                <a:gd name="T18" fmla="*/ 376 w 1921"/>
                <a:gd name="T19" fmla="*/ 928 h 1149"/>
                <a:gd name="T20" fmla="*/ 400 w 1921"/>
                <a:gd name="T21" fmla="*/ 777 h 1149"/>
                <a:gd name="T22" fmla="*/ 437 w 1921"/>
                <a:gd name="T23" fmla="*/ 499 h 1149"/>
                <a:gd name="T24" fmla="*/ 466 w 1921"/>
                <a:gd name="T25" fmla="*/ 319 h 1149"/>
                <a:gd name="T26" fmla="*/ 490 w 1921"/>
                <a:gd name="T27" fmla="*/ 168 h 1149"/>
                <a:gd name="T28" fmla="*/ 502 w 1921"/>
                <a:gd name="T29" fmla="*/ 107 h 1149"/>
                <a:gd name="T30" fmla="*/ 515 w 1921"/>
                <a:gd name="T31" fmla="*/ 62 h 1149"/>
                <a:gd name="T32" fmla="*/ 527 w 1921"/>
                <a:gd name="T33" fmla="*/ 29 h 1149"/>
                <a:gd name="T34" fmla="*/ 539 w 1921"/>
                <a:gd name="T35" fmla="*/ 9 h 1149"/>
                <a:gd name="T36" fmla="*/ 555 w 1921"/>
                <a:gd name="T37" fmla="*/ 0 h 1149"/>
                <a:gd name="T38" fmla="*/ 568 w 1921"/>
                <a:gd name="T39" fmla="*/ 5 h 1149"/>
                <a:gd name="T40" fmla="*/ 580 w 1921"/>
                <a:gd name="T41" fmla="*/ 21 h 1149"/>
                <a:gd name="T42" fmla="*/ 592 w 1921"/>
                <a:gd name="T43" fmla="*/ 45 h 1149"/>
                <a:gd name="T44" fmla="*/ 605 w 1921"/>
                <a:gd name="T45" fmla="*/ 78 h 1149"/>
                <a:gd name="T46" fmla="*/ 633 w 1921"/>
                <a:gd name="T47" fmla="*/ 160 h 1149"/>
                <a:gd name="T48" fmla="*/ 658 w 1921"/>
                <a:gd name="T49" fmla="*/ 262 h 1149"/>
                <a:gd name="T50" fmla="*/ 723 w 1921"/>
                <a:gd name="T51" fmla="*/ 524 h 1149"/>
                <a:gd name="T52" fmla="*/ 748 w 1921"/>
                <a:gd name="T53" fmla="*/ 614 h 1149"/>
                <a:gd name="T54" fmla="*/ 772 w 1921"/>
                <a:gd name="T55" fmla="*/ 691 h 1149"/>
                <a:gd name="T56" fmla="*/ 797 w 1921"/>
                <a:gd name="T57" fmla="*/ 757 h 1149"/>
                <a:gd name="T58" fmla="*/ 825 w 1921"/>
                <a:gd name="T59" fmla="*/ 810 h 1149"/>
                <a:gd name="T60" fmla="*/ 850 w 1921"/>
                <a:gd name="T61" fmla="*/ 855 h 1149"/>
                <a:gd name="T62" fmla="*/ 874 w 1921"/>
                <a:gd name="T63" fmla="*/ 892 h 1149"/>
                <a:gd name="T64" fmla="*/ 903 w 1921"/>
                <a:gd name="T65" fmla="*/ 924 h 1149"/>
                <a:gd name="T66" fmla="*/ 927 w 1921"/>
                <a:gd name="T67" fmla="*/ 953 h 1149"/>
                <a:gd name="T68" fmla="*/ 952 w 1921"/>
                <a:gd name="T69" fmla="*/ 978 h 1149"/>
                <a:gd name="T70" fmla="*/ 981 w 1921"/>
                <a:gd name="T71" fmla="*/ 998 h 1149"/>
                <a:gd name="T72" fmla="*/ 1017 w 1921"/>
                <a:gd name="T73" fmla="*/ 1023 h 1149"/>
                <a:gd name="T74" fmla="*/ 1054 w 1921"/>
                <a:gd name="T75" fmla="*/ 1043 h 1149"/>
                <a:gd name="T76" fmla="*/ 1095 w 1921"/>
                <a:gd name="T77" fmla="*/ 1055 h 1149"/>
                <a:gd name="T78" fmla="*/ 1148 w 1921"/>
                <a:gd name="T79" fmla="*/ 1076 h 1149"/>
                <a:gd name="T80" fmla="*/ 1197 w 1921"/>
                <a:gd name="T81" fmla="*/ 1088 h 1149"/>
                <a:gd name="T82" fmla="*/ 1275 w 1921"/>
                <a:gd name="T83" fmla="*/ 1100 h 1149"/>
                <a:gd name="T84" fmla="*/ 1365 w 1921"/>
                <a:gd name="T85" fmla="*/ 1108 h 1149"/>
                <a:gd name="T86" fmla="*/ 1479 w 1921"/>
                <a:gd name="T87" fmla="*/ 1117 h 1149"/>
                <a:gd name="T88" fmla="*/ 1921 w 1921"/>
                <a:gd name="T89" fmla="*/ 1133 h 1149"/>
                <a:gd name="T90" fmla="*/ 1921 w 1921"/>
                <a:gd name="T91" fmla="*/ 1133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1" h="1149">
                  <a:moveTo>
                    <a:pt x="0" y="1149"/>
                  </a:moveTo>
                  <a:lnTo>
                    <a:pt x="269" y="1145"/>
                  </a:lnTo>
                  <a:lnTo>
                    <a:pt x="282" y="1145"/>
                  </a:lnTo>
                  <a:lnTo>
                    <a:pt x="298" y="1137"/>
                  </a:lnTo>
                  <a:lnTo>
                    <a:pt x="310" y="1129"/>
                  </a:lnTo>
                  <a:lnTo>
                    <a:pt x="322" y="1108"/>
                  </a:lnTo>
                  <a:lnTo>
                    <a:pt x="335" y="1080"/>
                  </a:lnTo>
                  <a:lnTo>
                    <a:pt x="347" y="1039"/>
                  </a:lnTo>
                  <a:lnTo>
                    <a:pt x="359" y="990"/>
                  </a:lnTo>
                  <a:lnTo>
                    <a:pt x="376" y="928"/>
                  </a:lnTo>
                  <a:lnTo>
                    <a:pt x="400" y="777"/>
                  </a:lnTo>
                  <a:lnTo>
                    <a:pt x="437" y="499"/>
                  </a:lnTo>
                  <a:lnTo>
                    <a:pt x="466" y="319"/>
                  </a:lnTo>
                  <a:lnTo>
                    <a:pt x="490" y="168"/>
                  </a:lnTo>
                  <a:lnTo>
                    <a:pt x="502" y="107"/>
                  </a:lnTo>
                  <a:lnTo>
                    <a:pt x="515" y="62"/>
                  </a:lnTo>
                  <a:lnTo>
                    <a:pt x="527" y="29"/>
                  </a:lnTo>
                  <a:lnTo>
                    <a:pt x="539" y="9"/>
                  </a:lnTo>
                  <a:lnTo>
                    <a:pt x="555" y="0"/>
                  </a:lnTo>
                  <a:lnTo>
                    <a:pt x="568" y="5"/>
                  </a:lnTo>
                  <a:lnTo>
                    <a:pt x="580" y="21"/>
                  </a:lnTo>
                  <a:lnTo>
                    <a:pt x="592" y="45"/>
                  </a:lnTo>
                  <a:lnTo>
                    <a:pt x="605" y="78"/>
                  </a:lnTo>
                  <a:lnTo>
                    <a:pt x="633" y="160"/>
                  </a:lnTo>
                  <a:lnTo>
                    <a:pt x="658" y="262"/>
                  </a:lnTo>
                  <a:lnTo>
                    <a:pt x="723" y="524"/>
                  </a:lnTo>
                  <a:lnTo>
                    <a:pt x="748" y="614"/>
                  </a:lnTo>
                  <a:lnTo>
                    <a:pt x="772" y="691"/>
                  </a:lnTo>
                  <a:lnTo>
                    <a:pt x="797" y="757"/>
                  </a:lnTo>
                  <a:lnTo>
                    <a:pt x="825" y="810"/>
                  </a:lnTo>
                  <a:lnTo>
                    <a:pt x="850" y="855"/>
                  </a:lnTo>
                  <a:lnTo>
                    <a:pt x="874" y="892"/>
                  </a:lnTo>
                  <a:lnTo>
                    <a:pt x="903" y="924"/>
                  </a:lnTo>
                  <a:lnTo>
                    <a:pt x="927" y="953"/>
                  </a:lnTo>
                  <a:lnTo>
                    <a:pt x="952" y="978"/>
                  </a:lnTo>
                  <a:lnTo>
                    <a:pt x="981" y="998"/>
                  </a:lnTo>
                  <a:lnTo>
                    <a:pt x="1017" y="1023"/>
                  </a:lnTo>
                  <a:lnTo>
                    <a:pt x="1054" y="1043"/>
                  </a:lnTo>
                  <a:lnTo>
                    <a:pt x="1095" y="1055"/>
                  </a:lnTo>
                  <a:lnTo>
                    <a:pt x="1148" y="1076"/>
                  </a:lnTo>
                  <a:lnTo>
                    <a:pt x="1197" y="1088"/>
                  </a:lnTo>
                  <a:lnTo>
                    <a:pt x="1275" y="1100"/>
                  </a:lnTo>
                  <a:lnTo>
                    <a:pt x="1365" y="1108"/>
                  </a:lnTo>
                  <a:lnTo>
                    <a:pt x="1479" y="1117"/>
                  </a:lnTo>
                  <a:lnTo>
                    <a:pt x="1921" y="1133"/>
                  </a:lnTo>
                  <a:lnTo>
                    <a:pt x="1921" y="1133"/>
                  </a:lnTo>
                </a:path>
              </a:pathLst>
            </a:custGeom>
            <a:noFill/>
            <a:ln w="25">
              <a:solidFill>
                <a:srgbClr val="0D804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Rectangle 136"/>
            <p:cNvSpPr>
              <a:spLocks noChangeArrowheads="1"/>
            </p:cNvSpPr>
            <p:nvPr/>
          </p:nvSpPr>
          <p:spPr bwMode="auto">
            <a:xfrm>
              <a:off x="7023100" y="3302000"/>
              <a:ext cx="90805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D8040"/>
                  </a:solidFill>
                  <a:effectLst/>
                  <a:latin typeface="Arial" pitchFamily="34" charset="0"/>
                </a:rPr>
                <a:t>10.0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89" name="Group 288"/>
          <p:cNvGrpSpPr/>
          <p:nvPr/>
        </p:nvGrpSpPr>
        <p:grpSpPr>
          <a:xfrm>
            <a:off x="4765464" y="3564130"/>
            <a:ext cx="3049588" cy="2025847"/>
            <a:chOff x="5602288" y="2328863"/>
            <a:chExt cx="3049588" cy="2732088"/>
          </a:xfrm>
        </p:grpSpPr>
        <p:sp>
          <p:nvSpPr>
            <p:cNvPr id="290" name="Freeform 79"/>
            <p:cNvSpPr>
              <a:spLocks/>
            </p:cNvSpPr>
            <p:nvPr/>
          </p:nvSpPr>
          <p:spPr bwMode="auto">
            <a:xfrm>
              <a:off x="5602288" y="2341563"/>
              <a:ext cx="3049588" cy="2719388"/>
            </a:xfrm>
            <a:custGeom>
              <a:avLst/>
              <a:gdLst>
                <a:gd name="T0" fmla="*/ 53 w 1921"/>
                <a:gd name="T1" fmla="*/ 1713 h 1713"/>
                <a:gd name="T2" fmla="*/ 118 w 1921"/>
                <a:gd name="T3" fmla="*/ 1713 h 1713"/>
                <a:gd name="T4" fmla="*/ 179 w 1921"/>
                <a:gd name="T5" fmla="*/ 1713 h 1713"/>
                <a:gd name="T6" fmla="*/ 245 w 1921"/>
                <a:gd name="T7" fmla="*/ 1713 h 1713"/>
                <a:gd name="T8" fmla="*/ 310 w 1921"/>
                <a:gd name="T9" fmla="*/ 1693 h 1713"/>
                <a:gd name="T10" fmla="*/ 376 w 1921"/>
                <a:gd name="T11" fmla="*/ 1460 h 1713"/>
                <a:gd name="T12" fmla="*/ 437 w 1921"/>
                <a:gd name="T13" fmla="*/ 875 h 1713"/>
                <a:gd name="T14" fmla="*/ 502 w 1921"/>
                <a:gd name="T15" fmla="*/ 262 h 1713"/>
                <a:gd name="T16" fmla="*/ 568 w 1921"/>
                <a:gd name="T17" fmla="*/ 4 h 1713"/>
                <a:gd name="T18" fmla="*/ 633 w 1921"/>
                <a:gd name="T19" fmla="*/ 119 h 1713"/>
                <a:gd name="T20" fmla="*/ 694 w 1921"/>
                <a:gd name="T21" fmla="*/ 446 h 1713"/>
                <a:gd name="T22" fmla="*/ 760 w 1921"/>
                <a:gd name="T23" fmla="*/ 806 h 1713"/>
                <a:gd name="T24" fmla="*/ 825 w 1921"/>
                <a:gd name="T25" fmla="*/ 1108 h 1713"/>
                <a:gd name="T26" fmla="*/ 891 w 1921"/>
                <a:gd name="T27" fmla="*/ 1321 h 1713"/>
                <a:gd name="T28" fmla="*/ 952 w 1921"/>
                <a:gd name="T29" fmla="*/ 1464 h 1713"/>
                <a:gd name="T30" fmla="*/ 1017 w 1921"/>
                <a:gd name="T31" fmla="*/ 1546 h 1713"/>
                <a:gd name="T32" fmla="*/ 1083 w 1921"/>
                <a:gd name="T33" fmla="*/ 1595 h 1713"/>
                <a:gd name="T34" fmla="*/ 1148 w 1921"/>
                <a:gd name="T35" fmla="*/ 1623 h 1713"/>
                <a:gd name="T36" fmla="*/ 1209 w 1921"/>
                <a:gd name="T37" fmla="*/ 1640 h 1713"/>
                <a:gd name="T38" fmla="*/ 1275 w 1921"/>
                <a:gd name="T39" fmla="*/ 1656 h 1713"/>
                <a:gd name="T40" fmla="*/ 1340 w 1921"/>
                <a:gd name="T41" fmla="*/ 1668 h 1713"/>
                <a:gd name="T42" fmla="*/ 1406 w 1921"/>
                <a:gd name="T43" fmla="*/ 1676 h 1713"/>
                <a:gd name="T44" fmla="*/ 1467 w 1921"/>
                <a:gd name="T45" fmla="*/ 1681 h 1713"/>
                <a:gd name="T46" fmla="*/ 1532 w 1921"/>
                <a:gd name="T47" fmla="*/ 1685 h 1713"/>
                <a:gd name="T48" fmla="*/ 1598 w 1921"/>
                <a:gd name="T49" fmla="*/ 1689 h 1713"/>
                <a:gd name="T50" fmla="*/ 1663 w 1921"/>
                <a:gd name="T51" fmla="*/ 1693 h 1713"/>
                <a:gd name="T52" fmla="*/ 1725 w 1921"/>
                <a:gd name="T53" fmla="*/ 1697 h 1713"/>
                <a:gd name="T54" fmla="*/ 1790 w 1921"/>
                <a:gd name="T55" fmla="*/ 1697 h 1713"/>
                <a:gd name="T56" fmla="*/ 1855 w 1921"/>
                <a:gd name="T57" fmla="*/ 1701 h 1713"/>
                <a:gd name="T58" fmla="*/ 1921 w 1921"/>
                <a:gd name="T59" fmla="*/ 1701 h 1713"/>
                <a:gd name="T60" fmla="*/ 1868 w 1921"/>
                <a:gd name="T61" fmla="*/ 1705 h 1713"/>
                <a:gd name="T62" fmla="*/ 1802 w 1921"/>
                <a:gd name="T63" fmla="*/ 1701 h 1713"/>
                <a:gd name="T64" fmla="*/ 1737 w 1921"/>
                <a:gd name="T65" fmla="*/ 1701 h 1713"/>
                <a:gd name="T66" fmla="*/ 1676 w 1921"/>
                <a:gd name="T67" fmla="*/ 1697 h 1713"/>
                <a:gd name="T68" fmla="*/ 1610 w 1921"/>
                <a:gd name="T69" fmla="*/ 1697 h 1713"/>
                <a:gd name="T70" fmla="*/ 1545 w 1921"/>
                <a:gd name="T71" fmla="*/ 1693 h 1713"/>
                <a:gd name="T72" fmla="*/ 1479 w 1921"/>
                <a:gd name="T73" fmla="*/ 1689 h 1713"/>
                <a:gd name="T74" fmla="*/ 1418 w 1921"/>
                <a:gd name="T75" fmla="*/ 1685 h 1713"/>
                <a:gd name="T76" fmla="*/ 1353 w 1921"/>
                <a:gd name="T77" fmla="*/ 1676 h 1713"/>
                <a:gd name="T78" fmla="*/ 1287 w 1921"/>
                <a:gd name="T79" fmla="*/ 1668 h 1713"/>
                <a:gd name="T80" fmla="*/ 1222 w 1921"/>
                <a:gd name="T81" fmla="*/ 1656 h 1713"/>
                <a:gd name="T82" fmla="*/ 1160 w 1921"/>
                <a:gd name="T83" fmla="*/ 1640 h 1713"/>
                <a:gd name="T84" fmla="*/ 1095 w 1921"/>
                <a:gd name="T85" fmla="*/ 1615 h 1713"/>
                <a:gd name="T86" fmla="*/ 1030 w 1921"/>
                <a:gd name="T87" fmla="*/ 1574 h 1713"/>
                <a:gd name="T88" fmla="*/ 964 w 1921"/>
                <a:gd name="T89" fmla="*/ 1509 h 1713"/>
                <a:gd name="T90" fmla="*/ 903 w 1921"/>
                <a:gd name="T91" fmla="*/ 1386 h 1713"/>
                <a:gd name="T92" fmla="*/ 838 w 1921"/>
                <a:gd name="T93" fmla="*/ 1194 h 1713"/>
                <a:gd name="T94" fmla="*/ 772 w 1921"/>
                <a:gd name="T95" fmla="*/ 916 h 1713"/>
                <a:gd name="T96" fmla="*/ 707 w 1921"/>
                <a:gd name="T97" fmla="*/ 548 h 1713"/>
                <a:gd name="T98" fmla="*/ 645 w 1921"/>
                <a:gd name="T99" fmla="*/ 205 h 1713"/>
                <a:gd name="T100" fmla="*/ 580 w 1921"/>
                <a:gd name="T101" fmla="*/ 62 h 1713"/>
                <a:gd name="T102" fmla="*/ 515 w 1921"/>
                <a:gd name="T103" fmla="*/ 246 h 1713"/>
                <a:gd name="T104" fmla="*/ 449 w 1921"/>
                <a:gd name="T105" fmla="*/ 781 h 1713"/>
                <a:gd name="T106" fmla="*/ 388 w 1921"/>
                <a:gd name="T107" fmla="*/ 1378 h 1713"/>
                <a:gd name="T108" fmla="*/ 322 w 1921"/>
                <a:gd name="T109" fmla="*/ 1672 h 1713"/>
                <a:gd name="T110" fmla="*/ 257 w 1921"/>
                <a:gd name="T111" fmla="*/ 1713 h 1713"/>
                <a:gd name="T112" fmla="*/ 192 w 1921"/>
                <a:gd name="T113" fmla="*/ 1713 h 1713"/>
                <a:gd name="T114" fmla="*/ 130 w 1921"/>
                <a:gd name="T115" fmla="*/ 1713 h 1713"/>
                <a:gd name="T116" fmla="*/ 65 w 1921"/>
                <a:gd name="T117" fmla="*/ 1713 h 1713"/>
                <a:gd name="T118" fmla="*/ 0 w 1921"/>
                <a:gd name="T119" fmla="*/ 1713 h 1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1" h="1713">
                  <a:moveTo>
                    <a:pt x="0" y="1713"/>
                  </a:moveTo>
                  <a:lnTo>
                    <a:pt x="12" y="1713"/>
                  </a:lnTo>
                  <a:lnTo>
                    <a:pt x="24" y="1713"/>
                  </a:lnTo>
                  <a:lnTo>
                    <a:pt x="40" y="1713"/>
                  </a:lnTo>
                  <a:lnTo>
                    <a:pt x="53" y="1713"/>
                  </a:lnTo>
                  <a:lnTo>
                    <a:pt x="65" y="1713"/>
                  </a:lnTo>
                  <a:lnTo>
                    <a:pt x="77" y="1713"/>
                  </a:lnTo>
                  <a:lnTo>
                    <a:pt x="89" y="1713"/>
                  </a:lnTo>
                  <a:lnTo>
                    <a:pt x="102" y="1713"/>
                  </a:lnTo>
                  <a:lnTo>
                    <a:pt x="118" y="1713"/>
                  </a:lnTo>
                  <a:lnTo>
                    <a:pt x="130" y="1713"/>
                  </a:lnTo>
                  <a:lnTo>
                    <a:pt x="143" y="1713"/>
                  </a:lnTo>
                  <a:lnTo>
                    <a:pt x="155" y="1713"/>
                  </a:lnTo>
                  <a:lnTo>
                    <a:pt x="167" y="1713"/>
                  </a:lnTo>
                  <a:lnTo>
                    <a:pt x="179" y="1713"/>
                  </a:lnTo>
                  <a:lnTo>
                    <a:pt x="192" y="1713"/>
                  </a:lnTo>
                  <a:lnTo>
                    <a:pt x="208" y="1713"/>
                  </a:lnTo>
                  <a:lnTo>
                    <a:pt x="220" y="1713"/>
                  </a:lnTo>
                  <a:lnTo>
                    <a:pt x="233" y="1713"/>
                  </a:lnTo>
                  <a:lnTo>
                    <a:pt x="245" y="1713"/>
                  </a:lnTo>
                  <a:lnTo>
                    <a:pt x="257" y="1713"/>
                  </a:lnTo>
                  <a:lnTo>
                    <a:pt x="269" y="1709"/>
                  </a:lnTo>
                  <a:lnTo>
                    <a:pt x="282" y="1709"/>
                  </a:lnTo>
                  <a:lnTo>
                    <a:pt x="298" y="1705"/>
                  </a:lnTo>
                  <a:lnTo>
                    <a:pt x="310" y="1693"/>
                  </a:lnTo>
                  <a:lnTo>
                    <a:pt x="322" y="1672"/>
                  </a:lnTo>
                  <a:lnTo>
                    <a:pt x="335" y="1640"/>
                  </a:lnTo>
                  <a:lnTo>
                    <a:pt x="347" y="1595"/>
                  </a:lnTo>
                  <a:lnTo>
                    <a:pt x="359" y="1533"/>
                  </a:lnTo>
                  <a:lnTo>
                    <a:pt x="376" y="1460"/>
                  </a:lnTo>
                  <a:lnTo>
                    <a:pt x="388" y="1366"/>
                  </a:lnTo>
                  <a:lnTo>
                    <a:pt x="400" y="1259"/>
                  </a:lnTo>
                  <a:lnTo>
                    <a:pt x="412" y="1141"/>
                  </a:lnTo>
                  <a:lnTo>
                    <a:pt x="425" y="1010"/>
                  </a:lnTo>
                  <a:lnTo>
                    <a:pt x="437" y="875"/>
                  </a:lnTo>
                  <a:lnTo>
                    <a:pt x="449" y="740"/>
                  </a:lnTo>
                  <a:lnTo>
                    <a:pt x="466" y="605"/>
                  </a:lnTo>
                  <a:lnTo>
                    <a:pt x="478" y="479"/>
                  </a:lnTo>
                  <a:lnTo>
                    <a:pt x="490" y="364"/>
                  </a:lnTo>
                  <a:lnTo>
                    <a:pt x="502" y="262"/>
                  </a:lnTo>
                  <a:lnTo>
                    <a:pt x="515" y="180"/>
                  </a:lnTo>
                  <a:lnTo>
                    <a:pt x="527" y="111"/>
                  </a:lnTo>
                  <a:lnTo>
                    <a:pt x="539" y="58"/>
                  </a:lnTo>
                  <a:lnTo>
                    <a:pt x="555" y="25"/>
                  </a:lnTo>
                  <a:lnTo>
                    <a:pt x="568" y="4"/>
                  </a:lnTo>
                  <a:lnTo>
                    <a:pt x="580" y="0"/>
                  </a:lnTo>
                  <a:lnTo>
                    <a:pt x="592" y="13"/>
                  </a:lnTo>
                  <a:lnTo>
                    <a:pt x="605" y="37"/>
                  </a:lnTo>
                  <a:lnTo>
                    <a:pt x="617" y="70"/>
                  </a:lnTo>
                  <a:lnTo>
                    <a:pt x="633" y="119"/>
                  </a:lnTo>
                  <a:lnTo>
                    <a:pt x="645" y="172"/>
                  </a:lnTo>
                  <a:lnTo>
                    <a:pt x="658" y="237"/>
                  </a:lnTo>
                  <a:lnTo>
                    <a:pt x="670" y="303"/>
                  </a:lnTo>
                  <a:lnTo>
                    <a:pt x="682" y="372"/>
                  </a:lnTo>
                  <a:lnTo>
                    <a:pt x="694" y="446"/>
                  </a:lnTo>
                  <a:lnTo>
                    <a:pt x="707" y="519"/>
                  </a:lnTo>
                  <a:lnTo>
                    <a:pt x="723" y="593"/>
                  </a:lnTo>
                  <a:lnTo>
                    <a:pt x="735" y="667"/>
                  </a:lnTo>
                  <a:lnTo>
                    <a:pt x="748" y="736"/>
                  </a:lnTo>
                  <a:lnTo>
                    <a:pt x="760" y="806"/>
                  </a:lnTo>
                  <a:lnTo>
                    <a:pt x="772" y="875"/>
                  </a:lnTo>
                  <a:lnTo>
                    <a:pt x="784" y="936"/>
                  </a:lnTo>
                  <a:lnTo>
                    <a:pt x="797" y="998"/>
                  </a:lnTo>
                  <a:lnTo>
                    <a:pt x="813" y="1055"/>
                  </a:lnTo>
                  <a:lnTo>
                    <a:pt x="825" y="1108"/>
                  </a:lnTo>
                  <a:lnTo>
                    <a:pt x="838" y="1157"/>
                  </a:lnTo>
                  <a:lnTo>
                    <a:pt x="850" y="1202"/>
                  </a:lnTo>
                  <a:lnTo>
                    <a:pt x="862" y="1247"/>
                  </a:lnTo>
                  <a:lnTo>
                    <a:pt x="874" y="1284"/>
                  </a:lnTo>
                  <a:lnTo>
                    <a:pt x="891" y="1321"/>
                  </a:lnTo>
                  <a:lnTo>
                    <a:pt x="903" y="1358"/>
                  </a:lnTo>
                  <a:lnTo>
                    <a:pt x="915" y="1386"/>
                  </a:lnTo>
                  <a:lnTo>
                    <a:pt x="927" y="1415"/>
                  </a:lnTo>
                  <a:lnTo>
                    <a:pt x="940" y="1439"/>
                  </a:lnTo>
                  <a:lnTo>
                    <a:pt x="952" y="1464"/>
                  </a:lnTo>
                  <a:lnTo>
                    <a:pt x="964" y="1484"/>
                  </a:lnTo>
                  <a:lnTo>
                    <a:pt x="981" y="1501"/>
                  </a:lnTo>
                  <a:lnTo>
                    <a:pt x="993" y="1517"/>
                  </a:lnTo>
                  <a:lnTo>
                    <a:pt x="1005" y="1533"/>
                  </a:lnTo>
                  <a:lnTo>
                    <a:pt x="1017" y="1546"/>
                  </a:lnTo>
                  <a:lnTo>
                    <a:pt x="1030" y="1558"/>
                  </a:lnTo>
                  <a:lnTo>
                    <a:pt x="1042" y="1570"/>
                  </a:lnTo>
                  <a:lnTo>
                    <a:pt x="1054" y="1578"/>
                  </a:lnTo>
                  <a:lnTo>
                    <a:pt x="1071" y="1587"/>
                  </a:lnTo>
                  <a:lnTo>
                    <a:pt x="1083" y="1595"/>
                  </a:lnTo>
                  <a:lnTo>
                    <a:pt x="1095" y="1603"/>
                  </a:lnTo>
                  <a:lnTo>
                    <a:pt x="1107" y="1607"/>
                  </a:lnTo>
                  <a:lnTo>
                    <a:pt x="1120" y="1615"/>
                  </a:lnTo>
                  <a:lnTo>
                    <a:pt x="1132" y="1619"/>
                  </a:lnTo>
                  <a:lnTo>
                    <a:pt x="1148" y="1623"/>
                  </a:lnTo>
                  <a:lnTo>
                    <a:pt x="1160" y="1627"/>
                  </a:lnTo>
                  <a:lnTo>
                    <a:pt x="1173" y="1631"/>
                  </a:lnTo>
                  <a:lnTo>
                    <a:pt x="1185" y="1636"/>
                  </a:lnTo>
                  <a:lnTo>
                    <a:pt x="1197" y="1640"/>
                  </a:lnTo>
                  <a:lnTo>
                    <a:pt x="1209" y="1640"/>
                  </a:lnTo>
                  <a:lnTo>
                    <a:pt x="1222" y="1644"/>
                  </a:lnTo>
                  <a:lnTo>
                    <a:pt x="1238" y="1648"/>
                  </a:lnTo>
                  <a:lnTo>
                    <a:pt x="1250" y="1652"/>
                  </a:lnTo>
                  <a:lnTo>
                    <a:pt x="1263" y="1652"/>
                  </a:lnTo>
                  <a:lnTo>
                    <a:pt x="1275" y="1656"/>
                  </a:lnTo>
                  <a:lnTo>
                    <a:pt x="1287" y="1660"/>
                  </a:lnTo>
                  <a:lnTo>
                    <a:pt x="1299" y="1660"/>
                  </a:lnTo>
                  <a:lnTo>
                    <a:pt x="1312" y="1664"/>
                  </a:lnTo>
                  <a:lnTo>
                    <a:pt x="1328" y="1664"/>
                  </a:lnTo>
                  <a:lnTo>
                    <a:pt x="1340" y="1668"/>
                  </a:lnTo>
                  <a:lnTo>
                    <a:pt x="1353" y="1668"/>
                  </a:lnTo>
                  <a:lnTo>
                    <a:pt x="1365" y="1672"/>
                  </a:lnTo>
                  <a:lnTo>
                    <a:pt x="1377" y="1672"/>
                  </a:lnTo>
                  <a:lnTo>
                    <a:pt x="1389" y="1676"/>
                  </a:lnTo>
                  <a:lnTo>
                    <a:pt x="1406" y="1676"/>
                  </a:lnTo>
                  <a:lnTo>
                    <a:pt x="1418" y="1676"/>
                  </a:lnTo>
                  <a:lnTo>
                    <a:pt x="1430" y="1681"/>
                  </a:lnTo>
                  <a:lnTo>
                    <a:pt x="1443" y="1681"/>
                  </a:lnTo>
                  <a:lnTo>
                    <a:pt x="1455" y="1681"/>
                  </a:lnTo>
                  <a:lnTo>
                    <a:pt x="1467" y="1681"/>
                  </a:lnTo>
                  <a:lnTo>
                    <a:pt x="1479" y="1681"/>
                  </a:lnTo>
                  <a:lnTo>
                    <a:pt x="1496" y="1685"/>
                  </a:lnTo>
                  <a:lnTo>
                    <a:pt x="1508" y="1685"/>
                  </a:lnTo>
                  <a:lnTo>
                    <a:pt x="1520" y="1685"/>
                  </a:lnTo>
                  <a:lnTo>
                    <a:pt x="1532" y="1685"/>
                  </a:lnTo>
                  <a:lnTo>
                    <a:pt x="1545" y="1689"/>
                  </a:lnTo>
                  <a:lnTo>
                    <a:pt x="1557" y="1689"/>
                  </a:lnTo>
                  <a:lnTo>
                    <a:pt x="1569" y="1689"/>
                  </a:lnTo>
                  <a:lnTo>
                    <a:pt x="1586" y="1689"/>
                  </a:lnTo>
                  <a:lnTo>
                    <a:pt x="1598" y="1689"/>
                  </a:lnTo>
                  <a:lnTo>
                    <a:pt x="1610" y="1689"/>
                  </a:lnTo>
                  <a:lnTo>
                    <a:pt x="1622" y="1689"/>
                  </a:lnTo>
                  <a:lnTo>
                    <a:pt x="1635" y="1693"/>
                  </a:lnTo>
                  <a:lnTo>
                    <a:pt x="1647" y="1693"/>
                  </a:lnTo>
                  <a:lnTo>
                    <a:pt x="1663" y="1693"/>
                  </a:lnTo>
                  <a:lnTo>
                    <a:pt x="1676" y="1693"/>
                  </a:lnTo>
                  <a:lnTo>
                    <a:pt x="1688" y="1693"/>
                  </a:lnTo>
                  <a:lnTo>
                    <a:pt x="1700" y="1693"/>
                  </a:lnTo>
                  <a:lnTo>
                    <a:pt x="1712" y="1697"/>
                  </a:lnTo>
                  <a:lnTo>
                    <a:pt x="1725" y="1697"/>
                  </a:lnTo>
                  <a:lnTo>
                    <a:pt x="1737" y="1697"/>
                  </a:lnTo>
                  <a:lnTo>
                    <a:pt x="1753" y="1697"/>
                  </a:lnTo>
                  <a:lnTo>
                    <a:pt x="1765" y="1697"/>
                  </a:lnTo>
                  <a:lnTo>
                    <a:pt x="1778" y="1697"/>
                  </a:lnTo>
                  <a:lnTo>
                    <a:pt x="1790" y="1697"/>
                  </a:lnTo>
                  <a:lnTo>
                    <a:pt x="1802" y="1697"/>
                  </a:lnTo>
                  <a:lnTo>
                    <a:pt x="1814" y="1701"/>
                  </a:lnTo>
                  <a:lnTo>
                    <a:pt x="1827" y="1701"/>
                  </a:lnTo>
                  <a:lnTo>
                    <a:pt x="1843" y="1701"/>
                  </a:lnTo>
                  <a:lnTo>
                    <a:pt x="1855" y="1701"/>
                  </a:lnTo>
                  <a:lnTo>
                    <a:pt x="1868" y="1701"/>
                  </a:lnTo>
                  <a:lnTo>
                    <a:pt x="1880" y="1701"/>
                  </a:lnTo>
                  <a:lnTo>
                    <a:pt x="1892" y="1701"/>
                  </a:lnTo>
                  <a:lnTo>
                    <a:pt x="1904" y="1701"/>
                  </a:lnTo>
                  <a:lnTo>
                    <a:pt x="1921" y="1701"/>
                  </a:lnTo>
                  <a:lnTo>
                    <a:pt x="1921" y="1705"/>
                  </a:lnTo>
                  <a:lnTo>
                    <a:pt x="1904" y="1705"/>
                  </a:lnTo>
                  <a:lnTo>
                    <a:pt x="1892" y="1705"/>
                  </a:lnTo>
                  <a:lnTo>
                    <a:pt x="1880" y="1705"/>
                  </a:lnTo>
                  <a:lnTo>
                    <a:pt x="1868" y="1705"/>
                  </a:lnTo>
                  <a:lnTo>
                    <a:pt x="1855" y="1705"/>
                  </a:lnTo>
                  <a:lnTo>
                    <a:pt x="1843" y="1705"/>
                  </a:lnTo>
                  <a:lnTo>
                    <a:pt x="1827" y="1705"/>
                  </a:lnTo>
                  <a:lnTo>
                    <a:pt x="1814" y="1705"/>
                  </a:lnTo>
                  <a:lnTo>
                    <a:pt x="1802" y="1701"/>
                  </a:lnTo>
                  <a:lnTo>
                    <a:pt x="1790" y="1701"/>
                  </a:lnTo>
                  <a:lnTo>
                    <a:pt x="1778" y="1701"/>
                  </a:lnTo>
                  <a:lnTo>
                    <a:pt x="1765" y="1701"/>
                  </a:lnTo>
                  <a:lnTo>
                    <a:pt x="1753" y="1701"/>
                  </a:lnTo>
                  <a:lnTo>
                    <a:pt x="1737" y="1701"/>
                  </a:lnTo>
                  <a:lnTo>
                    <a:pt x="1725" y="1701"/>
                  </a:lnTo>
                  <a:lnTo>
                    <a:pt x="1712" y="1701"/>
                  </a:lnTo>
                  <a:lnTo>
                    <a:pt x="1700" y="1701"/>
                  </a:lnTo>
                  <a:lnTo>
                    <a:pt x="1688" y="1701"/>
                  </a:lnTo>
                  <a:lnTo>
                    <a:pt x="1676" y="1697"/>
                  </a:lnTo>
                  <a:lnTo>
                    <a:pt x="1663" y="1697"/>
                  </a:lnTo>
                  <a:lnTo>
                    <a:pt x="1647" y="1697"/>
                  </a:lnTo>
                  <a:lnTo>
                    <a:pt x="1635" y="1697"/>
                  </a:lnTo>
                  <a:lnTo>
                    <a:pt x="1622" y="1697"/>
                  </a:lnTo>
                  <a:lnTo>
                    <a:pt x="1610" y="1697"/>
                  </a:lnTo>
                  <a:lnTo>
                    <a:pt x="1598" y="1697"/>
                  </a:lnTo>
                  <a:lnTo>
                    <a:pt x="1586" y="1693"/>
                  </a:lnTo>
                  <a:lnTo>
                    <a:pt x="1569" y="1693"/>
                  </a:lnTo>
                  <a:lnTo>
                    <a:pt x="1557" y="1693"/>
                  </a:lnTo>
                  <a:lnTo>
                    <a:pt x="1545" y="1693"/>
                  </a:lnTo>
                  <a:lnTo>
                    <a:pt x="1532" y="1693"/>
                  </a:lnTo>
                  <a:lnTo>
                    <a:pt x="1520" y="1693"/>
                  </a:lnTo>
                  <a:lnTo>
                    <a:pt x="1508" y="1689"/>
                  </a:lnTo>
                  <a:lnTo>
                    <a:pt x="1496" y="1689"/>
                  </a:lnTo>
                  <a:lnTo>
                    <a:pt x="1479" y="1689"/>
                  </a:lnTo>
                  <a:lnTo>
                    <a:pt x="1467" y="1689"/>
                  </a:lnTo>
                  <a:lnTo>
                    <a:pt x="1455" y="1689"/>
                  </a:lnTo>
                  <a:lnTo>
                    <a:pt x="1443" y="1685"/>
                  </a:lnTo>
                  <a:lnTo>
                    <a:pt x="1430" y="1685"/>
                  </a:lnTo>
                  <a:lnTo>
                    <a:pt x="1418" y="1685"/>
                  </a:lnTo>
                  <a:lnTo>
                    <a:pt x="1406" y="1685"/>
                  </a:lnTo>
                  <a:lnTo>
                    <a:pt x="1389" y="1681"/>
                  </a:lnTo>
                  <a:lnTo>
                    <a:pt x="1377" y="1681"/>
                  </a:lnTo>
                  <a:lnTo>
                    <a:pt x="1365" y="1681"/>
                  </a:lnTo>
                  <a:lnTo>
                    <a:pt x="1353" y="1676"/>
                  </a:lnTo>
                  <a:lnTo>
                    <a:pt x="1340" y="1676"/>
                  </a:lnTo>
                  <a:lnTo>
                    <a:pt x="1328" y="1676"/>
                  </a:lnTo>
                  <a:lnTo>
                    <a:pt x="1312" y="1672"/>
                  </a:lnTo>
                  <a:lnTo>
                    <a:pt x="1299" y="1672"/>
                  </a:lnTo>
                  <a:lnTo>
                    <a:pt x="1287" y="1668"/>
                  </a:lnTo>
                  <a:lnTo>
                    <a:pt x="1275" y="1668"/>
                  </a:lnTo>
                  <a:lnTo>
                    <a:pt x="1263" y="1664"/>
                  </a:lnTo>
                  <a:lnTo>
                    <a:pt x="1250" y="1664"/>
                  </a:lnTo>
                  <a:lnTo>
                    <a:pt x="1238" y="1660"/>
                  </a:lnTo>
                  <a:lnTo>
                    <a:pt x="1222" y="1656"/>
                  </a:lnTo>
                  <a:lnTo>
                    <a:pt x="1209" y="1652"/>
                  </a:lnTo>
                  <a:lnTo>
                    <a:pt x="1197" y="1652"/>
                  </a:lnTo>
                  <a:lnTo>
                    <a:pt x="1185" y="1648"/>
                  </a:lnTo>
                  <a:lnTo>
                    <a:pt x="1173" y="1644"/>
                  </a:lnTo>
                  <a:lnTo>
                    <a:pt x="1160" y="1640"/>
                  </a:lnTo>
                  <a:lnTo>
                    <a:pt x="1148" y="1636"/>
                  </a:lnTo>
                  <a:lnTo>
                    <a:pt x="1132" y="1631"/>
                  </a:lnTo>
                  <a:lnTo>
                    <a:pt x="1120" y="1627"/>
                  </a:lnTo>
                  <a:lnTo>
                    <a:pt x="1107" y="1623"/>
                  </a:lnTo>
                  <a:lnTo>
                    <a:pt x="1095" y="1615"/>
                  </a:lnTo>
                  <a:lnTo>
                    <a:pt x="1083" y="1611"/>
                  </a:lnTo>
                  <a:lnTo>
                    <a:pt x="1071" y="1603"/>
                  </a:lnTo>
                  <a:lnTo>
                    <a:pt x="1054" y="1595"/>
                  </a:lnTo>
                  <a:lnTo>
                    <a:pt x="1042" y="1587"/>
                  </a:lnTo>
                  <a:lnTo>
                    <a:pt x="1030" y="1574"/>
                  </a:lnTo>
                  <a:lnTo>
                    <a:pt x="1017" y="1566"/>
                  </a:lnTo>
                  <a:lnTo>
                    <a:pt x="1005" y="1554"/>
                  </a:lnTo>
                  <a:lnTo>
                    <a:pt x="993" y="1537"/>
                  </a:lnTo>
                  <a:lnTo>
                    <a:pt x="981" y="1525"/>
                  </a:lnTo>
                  <a:lnTo>
                    <a:pt x="964" y="1509"/>
                  </a:lnTo>
                  <a:lnTo>
                    <a:pt x="952" y="1488"/>
                  </a:lnTo>
                  <a:lnTo>
                    <a:pt x="940" y="1468"/>
                  </a:lnTo>
                  <a:lnTo>
                    <a:pt x="927" y="1443"/>
                  </a:lnTo>
                  <a:lnTo>
                    <a:pt x="915" y="1415"/>
                  </a:lnTo>
                  <a:lnTo>
                    <a:pt x="903" y="1386"/>
                  </a:lnTo>
                  <a:lnTo>
                    <a:pt x="891" y="1353"/>
                  </a:lnTo>
                  <a:lnTo>
                    <a:pt x="874" y="1321"/>
                  </a:lnTo>
                  <a:lnTo>
                    <a:pt x="862" y="1280"/>
                  </a:lnTo>
                  <a:lnTo>
                    <a:pt x="850" y="1239"/>
                  </a:lnTo>
                  <a:lnTo>
                    <a:pt x="838" y="1194"/>
                  </a:lnTo>
                  <a:lnTo>
                    <a:pt x="825" y="1145"/>
                  </a:lnTo>
                  <a:lnTo>
                    <a:pt x="813" y="1096"/>
                  </a:lnTo>
                  <a:lnTo>
                    <a:pt x="797" y="1039"/>
                  </a:lnTo>
                  <a:lnTo>
                    <a:pt x="784" y="977"/>
                  </a:lnTo>
                  <a:lnTo>
                    <a:pt x="772" y="916"/>
                  </a:lnTo>
                  <a:lnTo>
                    <a:pt x="760" y="847"/>
                  </a:lnTo>
                  <a:lnTo>
                    <a:pt x="748" y="777"/>
                  </a:lnTo>
                  <a:lnTo>
                    <a:pt x="735" y="703"/>
                  </a:lnTo>
                  <a:lnTo>
                    <a:pt x="723" y="626"/>
                  </a:lnTo>
                  <a:lnTo>
                    <a:pt x="707" y="548"/>
                  </a:lnTo>
                  <a:lnTo>
                    <a:pt x="694" y="470"/>
                  </a:lnTo>
                  <a:lnTo>
                    <a:pt x="682" y="397"/>
                  </a:lnTo>
                  <a:lnTo>
                    <a:pt x="670" y="323"/>
                  </a:lnTo>
                  <a:lnTo>
                    <a:pt x="658" y="262"/>
                  </a:lnTo>
                  <a:lnTo>
                    <a:pt x="645" y="205"/>
                  </a:lnTo>
                  <a:lnTo>
                    <a:pt x="633" y="156"/>
                  </a:lnTo>
                  <a:lnTo>
                    <a:pt x="617" y="115"/>
                  </a:lnTo>
                  <a:lnTo>
                    <a:pt x="605" y="86"/>
                  </a:lnTo>
                  <a:lnTo>
                    <a:pt x="592" y="66"/>
                  </a:lnTo>
                  <a:lnTo>
                    <a:pt x="580" y="62"/>
                  </a:lnTo>
                  <a:lnTo>
                    <a:pt x="568" y="70"/>
                  </a:lnTo>
                  <a:lnTo>
                    <a:pt x="555" y="90"/>
                  </a:lnTo>
                  <a:lnTo>
                    <a:pt x="539" y="127"/>
                  </a:lnTo>
                  <a:lnTo>
                    <a:pt x="527" y="176"/>
                  </a:lnTo>
                  <a:lnTo>
                    <a:pt x="515" y="246"/>
                  </a:lnTo>
                  <a:lnTo>
                    <a:pt x="502" y="327"/>
                  </a:lnTo>
                  <a:lnTo>
                    <a:pt x="490" y="425"/>
                  </a:lnTo>
                  <a:lnTo>
                    <a:pt x="478" y="532"/>
                  </a:lnTo>
                  <a:lnTo>
                    <a:pt x="466" y="654"/>
                  </a:lnTo>
                  <a:lnTo>
                    <a:pt x="449" y="781"/>
                  </a:lnTo>
                  <a:lnTo>
                    <a:pt x="437" y="908"/>
                  </a:lnTo>
                  <a:lnTo>
                    <a:pt x="425" y="1039"/>
                  </a:lnTo>
                  <a:lnTo>
                    <a:pt x="412" y="1161"/>
                  </a:lnTo>
                  <a:lnTo>
                    <a:pt x="400" y="1276"/>
                  </a:lnTo>
                  <a:lnTo>
                    <a:pt x="388" y="1378"/>
                  </a:lnTo>
                  <a:lnTo>
                    <a:pt x="376" y="1464"/>
                  </a:lnTo>
                  <a:lnTo>
                    <a:pt x="359" y="1537"/>
                  </a:lnTo>
                  <a:lnTo>
                    <a:pt x="347" y="1599"/>
                  </a:lnTo>
                  <a:lnTo>
                    <a:pt x="335" y="1644"/>
                  </a:lnTo>
                  <a:lnTo>
                    <a:pt x="322" y="1672"/>
                  </a:lnTo>
                  <a:lnTo>
                    <a:pt x="310" y="1693"/>
                  </a:lnTo>
                  <a:lnTo>
                    <a:pt x="298" y="1705"/>
                  </a:lnTo>
                  <a:lnTo>
                    <a:pt x="282" y="1709"/>
                  </a:lnTo>
                  <a:lnTo>
                    <a:pt x="269" y="1713"/>
                  </a:lnTo>
                  <a:lnTo>
                    <a:pt x="257" y="1713"/>
                  </a:lnTo>
                  <a:lnTo>
                    <a:pt x="245" y="1713"/>
                  </a:lnTo>
                  <a:lnTo>
                    <a:pt x="233" y="1713"/>
                  </a:lnTo>
                  <a:lnTo>
                    <a:pt x="220" y="1713"/>
                  </a:lnTo>
                  <a:lnTo>
                    <a:pt x="208" y="1713"/>
                  </a:lnTo>
                  <a:lnTo>
                    <a:pt x="192" y="1713"/>
                  </a:lnTo>
                  <a:lnTo>
                    <a:pt x="179" y="1713"/>
                  </a:lnTo>
                  <a:lnTo>
                    <a:pt x="167" y="1713"/>
                  </a:lnTo>
                  <a:lnTo>
                    <a:pt x="155" y="1713"/>
                  </a:lnTo>
                  <a:lnTo>
                    <a:pt x="143" y="1713"/>
                  </a:lnTo>
                  <a:lnTo>
                    <a:pt x="130" y="1713"/>
                  </a:lnTo>
                  <a:lnTo>
                    <a:pt x="118" y="1713"/>
                  </a:lnTo>
                  <a:lnTo>
                    <a:pt x="102" y="1713"/>
                  </a:lnTo>
                  <a:lnTo>
                    <a:pt x="89" y="1713"/>
                  </a:lnTo>
                  <a:lnTo>
                    <a:pt x="77" y="1713"/>
                  </a:lnTo>
                  <a:lnTo>
                    <a:pt x="65" y="1713"/>
                  </a:lnTo>
                  <a:lnTo>
                    <a:pt x="53" y="1713"/>
                  </a:lnTo>
                  <a:lnTo>
                    <a:pt x="40" y="1713"/>
                  </a:lnTo>
                  <a:lnTo>
                    <a:pt x="24" y="1713"/>
                  </a:lnTo>
                  <a:lnTo>
                    <a:pt x="12" y="1713"/>
                  </a:lnTo>
                  <a:lnTo>
                    <a:pt x="0" y="1713"/>
                  </a:lnTo>
                  <a:lnTo>
                    <a:pt x="0" y="1713"/>
                  </a:lnTo>
                  <a:close/>
                </a:path>
              </a:pathLst>
            </a:custGeom>
            <a:solidFill>
              <a:srgbClr val="ED1F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82"/>
            <p:cNvSpPr>
              <a:spLocks/>
            </p:cNvSpPr>
            <p:nvPr/>
          </p:nvSpPr>
          <p:spPr bwMode="auto">
            <a:xfrm>
              <a:off x="5602288" y="2393950"/>
              <a:ext cx="3049588" cy="2667000"/>
            </a:xfrm>
            <a:custGeom>
              <a:avLst/>
              <a:gdLst>
                <a:gd name="T0" fmla="*/ 0 w 1921"/>
                <a:gd name="T1" fmla="*/ 1680 h 1680"/>
                <a:gd name="T2" fmla="*/ 77 w 1921"/>
                <a:gd name="T3" fmla="*/ 1680 h 1680"/>
                <a:gd name="T4" fmla="*/ 282 w 1921"/>
                <a:gd name="T5" fmla="*/ 1676 h 1680"/>
                <a:gd name="T6" fmla="*/ 298 w 1921"/>
                <a:gd name="T7" fmla="*/ 1672 h 1680"/>
                <a:gd name="T8" fmla="*/ 310 w 1921"/>
                <a:gd name="T9" fmla="*/ 1660 h 1680"/>
                <a:gd name="T10" fmla="*/ 322 w 1921"/>
                <a:gd name="T11" fmla="*/ 1639 h 1680"/>
                <a:gd name="T12" fmla="*/ 335 w 1921"/>
                <a:gd name="T13" fmla="*/ 1607 h 1680"/>
                <a:gd name="T14" fmla="*/ 347 w 1921"/>
                <a:gd name="T15" fmla="*/ 1562 h 1680"/>
                <a:gd name="T16" fmla="*/ 359 w 1921"/>
                <a:gd name="T17" fmla="*/ 1504 h 1680"/>
                <a:gd name="T18" fmla="*/ 376 w 1921"/>
                <a:gd name="T19" fmla="*/ 1427 h 1680"/>
                <a:gd name="T20" fmla="*/ 388 w 1921"/>
                <a:gd name="T21" fmla="*/ 1337 h 1680"/>
                <a:gd name="T22" fmla="*/ 412 w 1921"/>
                <a:gd name="T23" fmla="*/ 1116 h 1680"/>
                <a:gd name="T24" fmla="*/ 490 w 1921"/>
                <a:gd name="T25" fmla="*/ 360 h 1680"/>
                <a:gd name="T26" fmla="*/ 502 w 1921"/>
                <a:gd name="T27" fmla="*/ 262 h 1680"/>
                <a:gd name="T28" fmla="*/ 515 w 1921"/>
                <a:gd name="T29" fmla="*/ 180 h 1680"/>
                <a:gd name="T30" fmla="*/ 527 w 1921"/>
                <a:gd name="T31" fmla="*/ 110 h 1680"/>
                <a:gd name="T32" fmla="*/ 539 w 1921"/>
                <a:gd name="T33" fmla="*/ 61 h 1680"/>
                <a:gd name="T34" fmla="*/ 555 w 1921"/>
                <a:gd name="T35" fmla="*/ 25 h 1680"/>
                <a:gd name="T36" fmla="*/ 568 w 1921"/>
                <a:gd name="T37" fmla="*/ 4 h 1680"/>
                <a:gd name="T38" fmla="*/ 580 w 1921"/>
                <a:gd name="T39" fmla="*/ 0 h 1680"/>
                <a:gd name="T40" fmla="*/ 592 w 1921"/>
                <a:gd name="T41" fmla="*/ 8 h 1680"/>
                <a:gd name="T42" fmla="*/ 605 w 1921"/>
                <a:gd name="T43" fmla="*/ 29 h 1680"/>
                <a:gd name="T44" fmla="*/ 617 w 1921"/>
                <a:gd name="T45" fmla="*/ 61 h 1680"/>
                <a:gd name="T46" fmla="*/ 633 w 1921"/>
                <a:gd name="T47" fmla="*/ 102 h 1680"/>
                <a:gd name="T48" fmla="*/ 645 w 1921"/>
                <a:gd name="T49" fmla="*/ 155 h 1680"/>
                <a:gd name="T50" fmla="*/ 670 w 1921"/>
                <a:gd name="T51" fmla="*/ 282 h 1680"/>
                <a:gd name="T52" fmla="*/ 707 w 1921"/>
                <a:gd name="T53" fmla="*/ 503 h 1680"/>
                <a:gd name="T54" fmla="*/ 760 w 1921"/>
                <a:gd name="T55" fmla="*/ 793 h 1680"/>
                <a:gd name="T56" fmla="*/ 784 w 1921"/>
                <a:gd name="T57" fmla="*/ 924 h 1680"/>
                <a:gd name="T58" fmla="*/ 813 w 1921"/>
                <a:gd name="T59" fmla="*/ 1042 h 1680"/>
                <a:gd name="T60" fmla="*/ 838 w 1921"/>
                <a:gd name="T61" fmla="*/ 1141 h 1680"/>
                <a:gd name="T62" fmla="*/ 862 w 1921"/>
                <a:gd name="T63" fmla="*/ 1231 h 1680"/>
                <a:gd name="T64" fmla="*/ 891 w 1921"/>
                <a:gd name="T65" fmla="*/ 1304 h 1680"/>
                <a:gd name="T66" fmla="*/ 915 w 1921"/>
                <a:gd name="T67" fmla="*/ 1370 h 1680"/>
                <a:gd name="T68" fmla="*/ 940 w 1921"/>
                <a:gd name="T69" fmla="*/ 1419 h 1680"/>
                <a:gd name="T70" fmla="*/ 964 w 1921"/>
                <a:gd name="T71" fmla="*/ 1464 h 1680"/>
                <a:gd name="T72" fmla="*/ 993 w 1921"/>
                <a:gd name="T73" fmla="*/ 1496 h 1680"/>
                <a:gd name="T74" fmla="*/ 1017 w 1921"/>
                <a:gd name="T75" fmla="*/ 1525 h 1680"/>
                <a:gd name="T76" fmla="*/ 1042 w 1921"/>
                <a:gd name="T77" fmla="*/ 1545 h 1680"/>
                <a:gd name="T78" fmla="*/ 1071 w 1921"/>
                <a:gd name="T79" fmla="*/ 1562 h 1680"/>
                <a:gd name="T80" fmla="*/ 1095 w 1921"/>
                <a:gd name="T81" fmla="*/ 1578 h 1680"/>
                <a:gd name="T82" fmla="*/ 1132 w 1921"/>
                <a:gd name="T83" fmla="*/ 1594 h 1680"/>
                <a:gd name="T84" fmla="*/ 1173 w 1921"/>
                <a:gd name="T85" fmla="*/ 1607 h 1680"/>
                <a:gd name="T86" fmla="*/ 1275 w 1921"/>
                <a:gd name="T87" fmla="*/ 1627 h 1680"/>
                <a:gd name="T88" fmla="*/ 1340 w 1921"/>
                <a:gd name="T89" fmla="*/ 1639 h 1680"/>
                <a:gd name="T90" fmla="*/ 1430 w 1921"/>
                <a:gd name="T91" fmla="*/ 1648 h 1680"/>
                <a:gd name="T92" fmla="*/ 1622 w 1921"/>
                <a:gd name="T93" fmla="*/ 1660 h 1680"/>
                <a:gd name="T94" fmla="*/ 1753 w 1921"/>
                <a:gd name="T95" fmla="*/ 1664 h 1680"/>
                <a:gd name="T96" fmla="*/ 1892 w 1921"/>
                <a:gd name="T97" fmla="*/ 1668 h 1680"/>
                <a:gd name="T98" fmla="*/ 1921 w 1921"/>
                <a:gd name="T99" fmla="*/ 1668 h 1680"/>
                <a:gd name="T100" fmla="*/ 1921 w 1921"/>
                <a:gd name="T101" fmla="*/ 1668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1" h="1680">
                  <a:moveTo>
                    <a:pt x="0" y="1680"/>
                  </a:moveTo>
                  <a:lnTo>
                    <a:pt x="77" y="1680"/>
                  </a:lnTo>
                  <a:lnTo>
                    <a:pt x="282" y="1676"/>
                  </a:lnTo>
                  <a:lnTo>
                    <a:pt x="298" y="1672"/>
                  </a:lnTo>
                  <a:lnTo>
                    <a:pt x="310" y="1660"/>
                  </a:lnTo>
                  <a:lnTo>
                    <a:pt x="322" y="1639"/>
                  </a:lnTo>
                  <a:lnTo>
                    <a:pt x="335" y="1607"/>
                  </a:lnTo>
                  <a:lnTo>
                    <a:pt x="347" y="1562"/>
                  </a:lnTo>
                  <a:lnTo>
                    <a:pt x="359" y="1504"/>
                  </a:lnTo>
                  <a:lnTo>
                    <a:pt x="376" y="1427"/>
                  </a:lnTo>
                  <a:lnTo>
                    <a:pt x="388" y="1337"/>
                  </a:lnTo>
                  <a:lnTo>
                    <a:pt x="412" y="1116"/>
                  </a:lnTo>
                  <a:lnTo>
                    <a:pt x="490" y="360"/>
                  </a:lnTo>
                  <a:lnTo>
                    <a:pt x="502" y="262"/>
                  </a:lnTo>
                  <a:lnTo>
                    <a:pt x="515" y="180"/>
                  </a:lnTo>
                  <a:lnTo>
                    <a:pt x="527" y="110"/>
                  </a:lnTo>
                  <a:lnTo>
                    <a:pt x="539" y="61"/>
                  </a:lnTo>
                  <a:lnTo>
                    <a:pt x="555" y="25"/>
                  </a:lnTo>
                  <a:lnTo>
                    <a:pt x="568" y="4"/>
                  </a:lnTo>
                  <a:lnTo>
                    <a:pt x="580" y="0"/>
                  </a:lnTo>
                  <a:lnTo>
                    <a:pt x="592" y="8"/>
                  </a:lnTo>
                  <a:lnTo>
                    <a:pt x="605" y="29"/>
                  </a:lnTo>
                  <a:lnTo>
                    <a:pt x="617" y="61"/>
                  </a:lnTo>
                  <a:lnTo>
                    <a:pt x="633" y="102"/>
                  </a:lnTo>
                  <a:lnTo>
                    <a:pt x="645" y="155"/>
                  </a:lnTo>
                  <a:lnTo>
                    <a:pt x="670" y="282"/>
                  </a:lnTo>
                  <a:lnTo>
                    <a:pt x="707" y="503"/>
                  </a:lnTo>
                  <a:lnTo>
                    <a:pt x="760" y="793"/>
                  </a:lnTo>
                  <a:lnTo>
                    <a:pt x="784" y="924"/>
                  </a:lnTo>
                  <a:lnTo>
                    <a:pt x="813" y="1042"/>
                  </a:lnTo>
                  <a:lnTo>
                    <a:pt x="838" y="1141"/>
                  </a:lnTo>
                  <a:lnTo>
                    <a:pt x="862" y="1231"/>
                  </a:lnTo>
                  <a:lnTo>
                    <a:pt x="891" y="1304"/>
                  </a:lnTo>
                  <a:lnTo>
                    <a:pt x="915" y="1370"/>
                  </a:lnTo>
                  <a:lnTo>
                    <a:pt x="940" y="1419"/>
                  </a:lnTo>
                  <a:lnTo>
                    <a:pt x="964" y="1464"/>
                  </a:lnTo>
                  <a:lnTo>
                    <a:pt x="993" y="1496"/>
                  </a:lnTo>
                  <a:lnTo>
                    <a:pt x="1017" y="1525"/>
                  </a:lnTo>
                  <a:lnTo>
                    <a:pt x="1042" y="1545"/>
                  </a:lnTo>
                  <a:lnTo>
                    <a:pt x="1071" y="1562"/>
                  </a:lnTo>
                  <a:lnTo>
                    <a:pt x="1095" y="1578"/>
                  </a:lnTo>
                  <a:lnTo>
                    <a:pt x="1132" y="1594"/>
                  </a:lnTo>
                  <a:lnTo>
                    <a:pt x="1173" y="1607"/>
                  </a:lnTo>
                  <a:lnTo>
                    <a:pt x="1275" y="1627"/>
                  </a:lnTo>
                  <a:lnTo>
                    <a:pt x="1340" y="1639"/>
                  </a:lnTo>
                  <a:lnTo>
                    <a:pt x="1430" y="1648"/>
                  </a:lnTo>
                  <a:lnTo>
                    <a:pt x="1622" y="1660"/>
                  </a:lnTo>
                  <a:lnTo>
                    <a:pt x="1753" y="1664"/>
                  </a:lnTo>
                  <a:lnTo>
                    <a:pt x="1892" y="1668"/>
                  </a:lnTo>
                  <a:lnTo>
                    <a:pt x="1921" y="1668"/>
                  </a:lnTo>
                  <a:lnTo>
                    <a:pt x="1921" y="1668"/>
                  </a:lnTo>
                </a:path>
              </a:pathLst>
            </a:custGeom>
            <a:noFill/>
            <a:ln w="25">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2" name="Rectangle 137"/>
            <p:cNvSpPr>
              <a:spLocks noChangeArrowheads="1"/>
            </p:cNvSpPr>
            <p:nvPr/>
          </p:nvSpPr>
          <p:spPr bwMode="auto">
            <a:xfrm>
              <a:off x="7023100" y="2328863"/>
              <a:ext cx="90805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ED1F24"/>
                  </a:solidFill>
                  <a:effectLst/>
                  <a:latin typeface="Arial" pitchFamily="34" charset="0"/>
                </a:rPr>
                <a:t>15.0 deg</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2" name="Group 1"/>
          <p:cNvGrpSpPr/>
          <p:nvPr/>
        </p:nvGrpSpPr>
        <p:grpSpPr>
          <a:xfrm>
            <a:off x="4726439" y="5680325"/>
            <a:ext cx="3275937" cy="484979"/>
            <a:chOff x="4726439" y="5680325"/>
            <a:chExt cx="3275937" cy="484979"/>
          </a:xfrm>
        </p:grpSpPr>
        <p:grpSp>
          <p:nvGrpSpPr>
            <p:cNvPr id="227" name="Group 226"/>
            <p:cNvGrpSpPr/>
            <p:nvPr/>
          </p:nvGrpSpPr>
          <p:grpSpPr>
            <a:xfrm>
              <a:off x="4765464" y="5680325"/>
              <a:ext cx="3236912" cy="484979"/>
              <a:chOff x="5602288" y="5081588"/>
              <a:chExt cx="3236912" cy="654050"/>
            </a:xfrm>
          </p:grpSpPr>
          <p:sp>
            <p:nvSpPr>
              <p:cNvPr id="228" name="Line 83"/>
              <p:cNvSpPr>
                <a:spLocks noChangeShapeType="1"/>
              </p:cNvSpPr>
              <p:nvPr/>
            </p:nvSpPr>
            <p:spPr bwMode="auto">
              <a:xfrm>
                <a:off x="5602288" y="5081588"/>
                <a:ext cx="30686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Freeform 85"/>
              <p:cNvSpPr>
                <a:spLocks/>
              </p:cNvSpPr>
              <p:nvPr/>
            </p:nvSpPr>
            <p:spPr bwMode="auto">
              <a:xfrm>
                <a:off x="5705475"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Line 86"/>
              <p:cNvSpPr>
                <a:spLocks noChangeShapeType="1"/>
              </p:cNvSpPr>
              <p:nvPr/>
            </p:nvSpPr>
            <p:spPr bwMode="auto">
              <a:xfrm>
                <a:off x="5705475"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4" name="Freeform 90"/>
              <p:cNvSpPr>
                <a:spLocks/>
              </p:cNvSpPr>
              <p:nvPr/>
            </p:nvSpPr>
            <p:spPr bwMode="auto">
              <a:xfrm>
                <a:off x="6113463"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Line 91"/>
              <p:cNvSpPr>
                <a:spLocks noChangeShapeType="1"/>
              </p:cNvSpPr>
              <p:nvPr/>
            </p:nvSpPr>
            <p:spPr bwMode="auto">
              <a:xfrm>
                <a:off x="6113463"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6" name="Rectangle 92"/>
              <p:cNvSpPr>
                <a:spLocks noChangeArrowheads="1"/>
              </p:cNvSpPr>
              <p:nvPr/>
            </p:nvSpPr>
            <p:spPr bwMode="auto">
              <a:xfrm>
                <a:off x="6056313" y="5222875"/>
                <a:ext cx="214313"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237" name="Freeform 93"/>
              <p:cNvSpPr>
                <a:spLocks/>
              </p:cNvSpPr>
              <p:nvPr/>
            </p:nvSpPr>
            <p:spPr bwMode="auto">
              <a:xfrm>
                <a:off x="6523038"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Line 94"/>
              <p:cNvSpPr>
                <a:spLocks noChangeShapeType="1"/>
              </p:cNvSpPr>
              <p:nvPr/>
            </p:nvSpPr>
            <p:spPr bwMode="auto">
              <a:xfrm>
                <a:off x="6523038"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Rectangle 95"/>
              <p:cNvSpPr>
                <a:spLocks noChangeArrowheads="1"/>
              </p:cNvSpPr>
              <p:nvPr/>
            </p:nvSpPr>
            <p:spPr bwMode="auto">
              <a:xfrm>
                <a:off x="6405563" y="5222875"/>
                <a:ext cx="3302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20</a:t>
                </a:r>
                <a:endParaRPr kumimoji="0" lang="en-US" sz="1800" b="0" i="0" u="none" strike="noStrike" cap="none" normalizeH="0" baseline="0" dirty="0" smtClean="0">
                  <a:ln>
                    <a:noFill/>
                  </a:ln>
                  <a:solidFill>
                    <a:schemeClr val="tx1"/>
                  </a:solidFill>
                  <a:effectLst/>
                  <a:latin typeface="Arial" pitchFamily="34" charset="0"/>
                </a:endParaRPr>
              </a:p>
            </p:txBody>
          </p:sp>
          <p:sp>
            <p:nvSpPr>
              <p:cNvPr id="240" name="Freeform 96"/>
              <p:cNvSpPr>
                <a:spLocks/>
              </p:cNvSpPr>
              <p:nvPr/>
            </p:nvSpPr>
            <p:spPr bwMode="auto">
              <a:xfrm>
                <a:off x="6932613"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Line 97"/>
              <p:cNvSpPr>
                <a:spLocks noChangeShapeType="1"/>
              </p:cNvSpPr>
              <p:nvPr/>
            </p:nvSpPr>
            <p:spPr bwMode="auto">
              <a:xfrm>
                <a:off x="6932613"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2" name="Rectangle 98"/>
              <p:cNvSpPr>
                <a:spLocks noChangeArrowheads="1"/>
              </p:cNvSpPr>
              <p:nvPr/>
            </p:nvSpPr>
            <p:spPr bwMode="auto">
              <a:xfrm>
                <a:off x="6815138" y="5222875"/>
                <a:ext cx="3302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243" name="Freeform 99"/>
              <p:cNvSpPr>
                <a:spLocks/>
              </p:cNvSpPr>
              <p:nvPr/>
            </p:nvSpPr>
            <p:spPr bwMode="auto">
              <a:xfrm>
                <a:off x="7340600"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Line 100"/>
              <p:cNvSpPr>
                <a:spLocks noChangeShapeType="1"/>
              </p:cNvSpPr>
              <p:nvPr/>
            </p:nvSpPr>
            <p:spPr bwMode="auto">
              <a:xfrm>
                <a:off x="7340600"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Rectangle 101"/>
              <p:cNvSpPr>
                <a:spLocks noChangeArrowheads="1"/>
              </p:cNvSpPr>
              <p:nvPr/>
            </p:nvSpPr>
            <p:spPr bwMode="auto">
              <a:xfrm>
                <a:off x="7223125" y="5222875"/>
                <a:ext cx="3302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246" name="Freeform 102"/>
              <p:cNvSpPr>
                <a:spLocks/>
              </p:cNvSpPr>
              <p:nvPr/>
            </p:nvSpPr>
            <p:spPr bwMode="auto">
              <a:xfrm>
                <a:off x="7750175"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Line 103"/>
              <p:cNvSpPr>
                <a:spLocks noChangeShapeType="1"/>
              </p:cNvSpPr>
              <p:nvPr/>
            </p:nvSpPr>
            <p:spPr bwMode="auto">
              <a:xfrm>
                <a:off x="7750175"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8" name="Rectangle 104"/>
              <p:cNvSpPr>
                <a:spLocks noChangeArrowheads="1"/>
              </p:cNvSpPr>
              <p:nvPr/>
            </p:nvSpPr>
            <p:spPr bwMode="auto">
              <a:xfrm>
                <a:off x="7632700" y="5222875"/>
                <a:ext cx="330200"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249" name="Freeform 105"/>
              <p:cNvSpPr>
                <a:spLocks/>
              </p:cNvSpPr>
              <p:nvPr/>
            </p:nvSpPr>
            <p:spPr bwMode="auto">
              <a:xfrm>
                <a:off x="8158163"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Line 106"/>
              <p:cNvSpPr>
                <a:spLocks noChangeShapeType="1"/>
              </p:cNvSpPr>
              <p:nvPr/>
            </p:nvSpPr>
            <p:spPr bwMode="auto">
              <a:xfrm>
                <a:off x="8158163"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1" name="Rectangle 107"/>
              <p:cNvSpPr>
                <a:spLocks noChangeArrowheads="1"/>
              </p:cNvSpPr>
              <p:nvPr/>
            </p:nvSpPr>
            <p:spPr bwMode="auto">
              <a:xfrm>
                <a:off x="7983538" y="5222875"/>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252" name="Freeform 108"/>
              <p:cNvSpPr>
                <a:spLocks/>
              </p:cNvSpPr>
              <p:nvPr/>
            </p:nvSpPr>
            <p:spPr bwMode="auto">
              <a:xfrm>
                <a:off x="8567738" y="5081588"/>
                <a:ext cx="0" cy="90488"/>
              </a:xfrm>
              <a:custGeom>
                <a:avLst/>
                <a:gdLst>
                  <a:gd name="T0" fmla="*/ 0 h 57"/>
                  <a:gd name="T1" fmla="*/ 57 h 57"/>
                  <a:gd name="T2" fmla="*/ 0 h 57"/>
                </a:gdLst>
                <a:ahLst/>
                <a:cxnLst>
                  <a:cxn ang="0">
                    <a:pos x="0" y="T0"/>
                  </a:cxn>
                  <a:cxn ang="0">
                    <a:pos x="0" y="T1"/>
                  </a:cxn>
                  <a:cxn ang="0">
                    <a:pos x="0" y="T2"/>
                  </a:cxn>
                </a:cxnLst>
                <a:rect l="0" t="0" r="r" b="b"/>
                <a:pathLst>
                  <a:path h="57">
                    <a:moveTo>
                      <a:pt x="0" y="0"/>
                    </a:moveTo>
                    <a:lnTo>
                      <a:pt x="0" y="5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Line 109"/>
              <p:cNvSpPr>
                <a:spLocks noChangeShapeType="1"/>
              </p:cNvSpPr>
              <p:nvPr/>
            </p:nvSpPr>
            <p:spPr bwMode="auto">
              <a:xfrm>
                <a:off x="8567738" y="5081588"/>
                <a:ext cx="0" cy="904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Rectangle 110"/>
              <p:cNvSpPr>
                <a:spLocks noChangeArrowheads="1"/>
              </p:cNvSpPr>
              <p:nvPr/>
            </p:nvSpPr>
            <p:spPr bwMode="auto">
              <a:xfrm>
                <a:off x="8391525" y="5222875"/>
                <a:ext cx="44767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sp>
            <p:nvSpPr>
              <p:cNvPr id="255" name="Rectangle 111"/>
              <p:cNvSpPr>
                <a:spLocks noChangeArrowheads="1"/>
              </p:cNvSpPr>
              <p:nvPr/>
            </p:nvSpPr>
            <p:spPr bwMode="auto">
              <a:xfrm>
                <a:off x="6665913" y="5443538"/>
                <a:ext cx="105092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Time (ms)</a:t>
                </a:r>
                <a:endParaRPr kumimoji="0" lang="en-US" sz="1800" b="0" i="0" u="none" strike="noStrike" cap="none" normalizeH="0" baseline="0" smtClean="0">
                  <a:ln>
                    <a:noFill/>
                  </a:ln>
                  <a:solidFill>
                    <a:schemeClr val="tx1"/>
                  </a:solidFill>
                  <a:effectLst/>
                  <a:latin typeface="Arial" pitchFamily="34" charset="0"/>
                </a:endParaRPr>
              </a:p>
            </p:txBody>
          </p:sp>
        </p:grpSp>
        <p:sp>
          <p:nvSpPr>
            <p:cNvPr id="293" name="Rectangle 95"/>
            <p:cNvSpPr>
              <a:spLocks noChangeArrowheads="1"/>
            </p:cNvSpPr>
            <p:nvPr/>
          </p:nvSpPr>
          <p:spPr bwMode="auto">
            <a:xfrm>
              <a:off x="4726439" y="5789156"/>
              <a:ext cx="2965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-20</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9" name="Group 8"/>
          <p:cNvGrpSpPr/>
          <p:nvPr/>
        </p:nvGrpSpPr>
        <p:grpSpPr>
          <a:xfrm>
            <a:off x="4720373" y="2869171"/>
            <a:ext cx="3292192" cy="420688"/>
            <a:chOff x="4720373" y="2869171"/>
            <a:chExt cx="3292192" cy="420688"/>
          </a:xfrm>
        </p:grpSpPr>
        <p:grpSp>
          <p:nvGrpSpPr>
            <p:cNvPr id="155" name="Group 154"/>
            <p:cNvGrpSpPr/>
            <p:nvPr/>
          </p:nvGrpSpPr>
          <p:grpSpPr>
            <a:xfrm>
              <a:off x="4796289" y="2869171"/>
              <a:ext cx="3216276" cy="420688"/>
              <a:chOff x="1133475" y="5067301"/>
              <a:chExt cx="3216276" cy="420688"/>
            </a:xfrm>
          </p:grpSpPr>
          <p:sp>
            <p:nvSpPr>
              <p:cNvPr id="156" name="Line 13"/>
              <p:cNvSpPr>
                <a:spLocks noChangeShapeType="1"/>
              </p:cNvSpPr>
              <p:nvPr/>
            </p:nvSpPr>
            <p:spPr bwMode="auto">
              <a:xfrm>
                <a:off x="1133475" y="5067301"/>
                <a:ext cx="306070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
              <p:cNvSpPr>
                <a:spLocks/>
              </p:cNvSpPr>
              <p:nvPr/>
            </p:nvSpPr>
            <p:spPr bwMode="auto">
              <a:xfrm>
                <a:off x="1239838"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Line 16"/>
              <p:cNvSpPr>
                <a:spLocks noChangeShapeType="1"/>
              </p:cNvSpPr>
              <p:nvPr/>
            </p:nvSpPr>
            <p:spPr bwMode="auto">
              <a:xfrm>
                <a:off x="1239838"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2" name="Freeform 20"/>
              <p:cNvSpPr>
                <a:spLocks/>
              </p:cNvSpPr>
              <p:nvPr/>
            </p:nvSpPr>
            <p:spPr bwMode="auto">
              <a:xfrm>
                <a:off x="1647825"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Line 21"/>
              <p:cNvSpPr>
                <a:spLocks noChangeShapeType="1"/>
              </p:cNvSpPr>
              <p:nvPr/>
            </p:nvSpPr>
            <p:spPr bwMode="auto">
              <a:xfrm>
                <a:off x="1647825"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4" name="Rectangle 22"/>
              <p:cNvSpPr>
                <a:spLocks noChangeArrowheads="1"/>
              </p:cNvSpPr>
              <p:nvPr/>
            </p:nvSpPr>
            <p:spPr bwMode="auto">
              <a:xfrm>
                <a:off x="1585913" y="5210176"/>
                <a:ext cx="2047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65" name="Freeform 23"/>
              <p:cNvSpPr>
                <a:spLocks/>
              </p:cNvSpPr>
              <p:nvPr/>
            </p:nvSpPr>
            <p:spPr bwMode="auto">
              <a:xfrm>
                <a:off x="2055813"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Line 24"/>
              <p:cNvSpPr>
                <a:spLocks noChangeShapeType="1"/>
              </p:cNvSpPr>
              <p:nvPr/>
            </p:nvSpPr>
            <p:spPr bwMode="auto">
              <a:xfrm>
                <a:off x="2055813"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7" name="Rectangle 25"/>
              <p:cNvSpPr>
                <a:spLocks noChangeArrowheads="1"/>
              </p:cNvSpPr>
              <p:nvPr/>
            </p:nvSpPr>
            <p:spPr bwMode="auto">
              <a:xfrm>
                <a:off x="1938338" y="5210176"/>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68" name="Freeform 26"/>
              <p:cNvSpPr>
                <a:spLocks/>
              </p:cNvSpPr>
              <p:nvPr/>
            </p:nvSpPr>
            <p:spPr bwMode="auto">
              <a:xfrm>
                <a:off x="2463800"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Line 27"/>
              <p:cNvSpPr>
                <a:spLocks noChangeShapeType="1"/>
              </p:cNvSpPr>
              <p:nvPr/>
            </p:nvSpPr>
            <p:spPr bwMode="auto">
              <a:xfrm>
                <a:off x="2463800"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0" name="Rectangle 28"/>
              <p:cNvSpPr>
                <a:spLocks noChangeArrowheads="1"/>
              </p:cNvSpPr>
              <p:nvPr/>
            </p:nvSpPr>
            <p:spPr bwMode="auto">
              <a:xfrm>
                <a:off x="2346325" y="5210176"/>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171" name="Freeform 29"/>
              <p:cNvSpPr>
                <a:spLocks/>
              </p:cNvSpPr>
              <p:nvPr/>
            </p:nvSpPr>
            <p:spPr bwMode="auto">
              <a:xfrm>
                <a:off x="2865438"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Line 30"/>
              <p:cNvSpPr>
                <a:spLocks noChangeShapeType="1"/>
              </p:cNvSpPr>
              <p:nvPr/>
            </p:nvSpPr>
            <p:spPr bwMode="auto">
              <a:xfrm>
                <a:off x="2865438"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3" name="Rectangle 31"/>
              <p:cNvSpPr>
                <a:spLocks noChangeArrowheads="1"/>
              </p:cNvSpPr>
              <p:nvPr/>
            </p:nvSpPr>
            <p:spPr bwMode="auto">
              <a:xfrm>
                <a:off x="2754313" y="5210176"/>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174" name="Freeform 32"/>
              <p:cNvSpPr>
                <a:spLocks/>
              </p:cNvSpPr>
              <p:nvPr/>
            </p:nvSpPr>
            <p:spPr bwMode="auto">
              <a:xfrm>
                <a:off x="3273425"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Line 33"/>
              <p:cNvSpPr>
                <a:spLocks noChangeShapeType="1"/>
              </p:cNvSpPr>
              <p:nvPr/>
            </p:nvSpPr>
            <p:spPr bwMode="auto">
              <a:xfrm>
                <a:off x="3273425"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6" name="Rectangle 34"/>
              <p:cNvSpPr>
                <a:spLocks noChangeArrowheads="1"/>
              </p:cNvSpPr>
              <p:nvPr/>
            </p:nvSpPr>
            <p:spPr bwMode="auto">
              <a:xfrm>
                <a:off x="3162300" y="5210176"/>
                <a:ext cx="31591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177" name="Freeform 35"/>
              <p:cNvSpPr>
                <a:spLocks/>
              </p:cNvSpPr>
              <p:nvPr/>
            </p:nvSpPr>
            <p:spPr bwMode="auto">
              <a:xfrm>
                <a:off x="3681413"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Line 36"/>
              <p:cNvSpPr>
                <a:spLocks noChangeShapeType="1"/>
              </p:cNvSpPr>
              <p:nvPr/>
            </p:nvSpPr>
            <p:spPr bwMode="auto">
              <a:xfrm>
                <a:off x="3681413"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9" name="Rectangle 37"/>
              <p:cNvSpPr>
                <a:spLocks noChangeArrowheads="1"/>
              </p:cNvSpPr>
              <p:nvPr/>
            </p:nvSpPr>
            <p:spPr bwMode="auto">
              <a:xfrm>
                <a:off x="3514725" y="5210176"/>
                <a:ext cx="42703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80" name="Freeform 38"/>
              <p:cNvSpPr>
                <a:spLocks/>
              </p:cNvSpPr>
              <p:nvPr/>
            </p:nvSpPr>
            <p:spPr bwMode="auto">
              <a:xfrm>
                <a:off x="4089400" y="5067301"/>
                <a:ext cx="0" cy="87313"/>
              </a:xfrm>
              <a:custGeom>
                <a:avLst/>
                <a:gdLst>
                  <a:gd name="T0" fmla="*/ 0 h 55"/>
                  <a:gd name="T1" fmla="*/ 55 h 55"/>
                  <a:gd name="T2" fmla="*/ 0 h 55"/>
                </a:gdLst>
                <a:ahLst/>
                <a:cxnLst>
                  <a:cxn ang="0">
                    <a:pos x="0" y="T0"/>
                  </a:cxn>
                  <a:cxn ang="0">
                    <a:pos x="0" y="T1"/>
                  </a:cxn>
                  <a:cxn ang="0">
                    <a:pos x="0" y="T2"/>
                  </a:cxn>
                </a:cxnLst>
                <a:rect l="0" t="0" r="r" b="b"/>
                <a:pathLst>
                  <a:path h="55">
                    <a:moveTo>
                      <a:pt x="0" y="0"/>
                    </a:moveTo>
                    <a:lnTo>
                      <a:pt x="0" y="5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Line 39"/>
              <p:cNvSpPr>
                <a:spLocks noChangeShapeType="1"/>
              </p:cNvSpPr>
              <p:nvPr/>
            </p:nvSpPr>
            <p:spPr bwMode="auto">
              <a:xfrm>
                <a:off x="4089400" y="5067301"/>
                <a:ext cx="0" cy="87313"/>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Rectangle 40"/>
              <p:cNvSpPr>
                <a:spLocks noChangeArrowheads="1"/>
              </p:cNvSpPr>
              <p:nvPr/>
            </p:nvSpPr>
            <p:spPr bwMode="auto">
              <a:xfrm>
                <a:off x="3922713" y="5210176"/>
                <a:ext cx="42703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grpSp>
        <p:sp>
          <p:nvSpPr>
            <p:cNvPr id="294" name="Rectangle 95"/>
            <p:cNvSpPr>
              <a:spLocks noChangeArrowheads="1"/>
            </p:cNvSpPr>
            <p:nvPr/>
          </p:nvSpPr>
          <p:spPr bwMode="auto">
            <a:xfrm>
              <a:off x="4720373" y="3002759"/>
              <a:ext cx="2965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-20</a:t>
              </a:r>
              <a:endParaRPr kumimoji="0" lang="en-US" sz="1800" b="0" i="0" u="none" strike="noStrike" cap="none" normalizeH="0" baseline="0" dirty="0" smtClean="0">
                <a:ln>
                  <a:noFill/>
                </a:ln>
                <a:solidFill>
                  <a:schemeClr val="tx1"/>
                </a:solidFill>
                <a:effectLst/>
                <a:latin typeface="Arial" pitchFamily="34" charset="0"/>
              </a:endParaRPr>
            </a:p>
          </p:txBody>
        </p:sp>
      </p:grpSp>
      <p:sp>
        <p:nvSpPr>
          <p:cNvPr id="136192" name="TextBox 136191"/>
          <p:cNvSpPr txBox="1"/>
          <p:nvPr/>
        </p:nvSpPr>
        <p:spPr>
          <a:xfrm>
            <a:off x="386114" y="2541094"/>
            <a:ext cx="3380735" cy="1631216"/>
          </a:xfrm>
          <a:prstGeom prst="rect">
            <a:avLst/>
          </a:prstGeom>
          <a:noFill/>
        </p:spPr>
        <p:txBody>
          <a:bodyPr wrap="square" rtlCol="0">
            <a:spAutoFit/>
          </a:bodyPr>
          <a:lstStyle/>
          <a:p>
            <a:pPr algn="ctr"/>
            <a:r>
              <a:rPr lang="en-US" sz="2000" dirty="0" smtClean="0"/>
              <a:t>Saccade kinematic parameters (e.g., velocity and duration) </a:t>
            </a:r>
            <a:r>
              <a:rPr lang="en-US" sz="2000" u="sng" dirty="0" smtClean="0"/>
              <a:t>increase</a:t>
            </a:r>
            <a:r>
              <a:rPr lang="en-US" sz="2000" dirty="0" smtClean="0"/>
              <a:t> with </a:t>
            </a:r>
            <a:r>
              <a:rPr lang="en-US" sz="2000" u="sng" dirty="0" smtClean="0"/>
              <a:t>increasing</a:t>
            </a:r>
            <a:r>
              <a:rPr lang="en-US" sz="2000" dirty="0" smtClean="0"/>
              <a:t> saccade amplitude</a:t>
            </a:r>
            <a:endParaRPr lang="en-US" sz="2000" dirty="0"/>
          </a:p>
        </p:txBody>
      </p:sp>
    </p:spTree>
    <p:extLst>
      <p:ext uri="{BB962C8B-B14F-4D97-AF65-F5344CB8AC3E}">
        <p14:creationId xmlns:p14="http://schemas.microsoft.com/office/powerpoint/2010/main" val="3557008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36197"/>
                                        </p:tgtEl>
                                      </p:cBhvr>
                                    </p:animEffect>
                                    <p:set>
                                      <p:cBhvr>
                                        <p:cTn id="7" dur="1" fill="hold">
                                          <p:stCondLst>
                                            <p:cond delay="499"/>
                                          </p:stCondLst>
                                        </p:cTn>
                                        <p:tgtEl>
                                          <p:spTgt spid="13619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4"/>
                                        </p:tgtEl>
                                        <p:attrNameLst>
                                          <p:attrName>style.visibility</p:attrName>
                                        </p:attrNameLst>
                                      </p:cBhvr>
                                      <p:to>
                                        <p:strVal val="visible"/>
                                      </p:to>
                                    </p:set>
                                    <p:animEffect transition="in" filter="fade">
                                      <p:cBhvr>
                                        <p:cTn id="12" dur="500"/>
                                        <p:tgtEl>
                                          <p:spTgt spid="184"/>
                                        </p:tgtEl>
                                      </p:cBhvr>
                                    </p:animEffect>
                                  </p:childTnLst>
                                </p:cTn>
                              </p:par>
                              <p:par>
                                <p:cTn id="13" presetID="10" presetClass="entr" presetSubtype="0" fill="hold" nodeType="withEffect">
                                  <p:stCondLst>
                                    <p:cond delay="0"/>
                                  </p:stCondLst>
                                  <p:childTnLst>
                                    <p:set>
                                      <p:cBhvr>
                                        <p:cTn id="14" dur="1" fill="hold">
                                          <p:stCondLst>
                                            <p:cond delay="0"/>
                                          </p:stCondLst>
                                        </p:cTn>
                                        <p:tgtEl>
                                          <p:spTgt spid="256"/>
                                        </p:tgtEl>
                                        <p:attrNameLst>
                                          <p:attrName>style.visibility</p:attrName>
                                        </p:attrNameLst>
                                      </p:cBhvr>
                                      <p:to>
                                        <p:strVal val="visible"/>
                                      </p:to>
                                    </p:set>
                                    <p:animEffect transition="in" filter="fade">
                                      <p:cBhvr>
                                        <p:cTn id="15" dur="500"/>
                                        <p:tgtEl>
                                          <p:spTgt spid="256"/>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15"/>
                                        </p:tgtEl>
                                        <p:attrNameLst>
                                          <p:attrName>style.visibility</p:attrName>
                                        </p:attrNameLst>
                                      </p:cBhvr>
                                      <p:to>
                                        <p:strVal val="visible"/>
                                      </p:to>
                                    </p:set>
                                    <p:animEffect transition="in" filter="fade">
                                      <p:cBhvr>
                                        <p:cTn id="26" dur="500"/>
                                        <p:tgtEl>
                                          <p:spTgt spid="215"/>
                                        </p:tgtEl>
                                      </p:cBhvr>
                                    </p:animEffect>
                                  </p:childTnLst>
                                </p:cTn>
                              </p:par>
                              <p:par>
                                <p:cTn id="27" presetID="10" presetClass="entr" presetSubtype="0" fill="hold" nodeType="withEffect">
                                  <p:stCondLst>
                                    <p:cond delay="0"/>
                                  </p:stCondLst>
                                  <p:childTnLst>
                                    <p:set>
                                      <p:cBhvr>
                                        <p:cTn id="28" dur="1" fill="hold">
                                          <p:stCondLst>
                                            <p:cond delay="0"/>
                                          </p:stCondLst>
                                        </p:cTn>
                                        <p:tgtEl>
                                          <p:spTgt spid="281"/>
                                        </p:tgtEl>
                                        <p:attrNameLst>
                                          <p:attrName>style.visibility</p:attrName>
                                        </p:attrNameLst>
                                      </p:cBhvr>
                                      <p:to>
                                        <p:strVal val="visible"/>
                                      </p:to>
                                    </p:set>
                                    <p:animEffect transition="in" filter="fade">
                                      <p:cBhvr>
                                        <p:cTn id="29" dur="500"/>
                                        <p:tgtEl>
                                          <p:spTgt spid="281"/>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85"/>
                                        </p:tgtEl>
                                        <p:attrNameLst>
                                          <p:attrName>style.visibility</p:attrName>
                                        </p:attrNameLst>
                                      </p:cBhvr>
                                      <p:to>
                                        <p:strVal val="visible"/>
                                      </p:to>
                                    </p:set>
                                    <p:animEffect transition="in" filter="fade">
                                      <p:cBhvr>
                                        <p:cTn id="34" dur="500"/>
                                        <p:tgtEl>
                                          <p:spTgt spid="285"/>
                                        </p:tgtEl>
                                      </p:cBhvr>
                                    </p:animEffect>
                                  </p:childTnLst>
                                </p:cTn>
                              </p:par>
                              <p:par>
                                <p:cTn id="35" presetID="10" presetClass="entr" presetSubtype="0" fill="hold" nodeType="withEffect">
                                  <p:stCondLst>
                                    <p:cond delay="0"/>
                                  </p:stCondLst>
                                  <p:childTnLst>
                                    <p:set>
                                      <p:cBhvr>
                                        <p:cTn id="36" dur="1" fill="hold">
                                          <p:stCondLst>
                                            <p:cond delay="0"/>
                                          </p:stCondLst>
                                        </p:cTn>
                                        <p:tgtEl>
                                          <p:spTgt spid="219"/>
                                        </p:tgtEl>
                                        <p:attrNameLst>
                                          <p:attrName>style.visibility</p:attrName>
                                        </p:attrNameLst>
                                      </p:cBhvr>
                                      <p:to>
                                        <p:strVal val="visible"/>
                                      </p:to>
                                    </p:set>
                                    <p:animEffect transition="in" filter="fade">
                                      <p:cBhvr>
                                        <p:cTn id="37" dur="500"/>
                                        <p:tgtEl>
                                          <p:spTgt spid="2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89"/>
                                        </p:tgtEl>
                                        <p:attrNameLst>
                                          <p:attrName>style.visibility</p:attrName>
                                        </p:attrNameLst>
                                      </p:cBhvr>
                                      <p:to>
                                        <p:strVal val="visible"/>
                                      </p:to>
                                    </p:set>
                                    <p:animEffect transition="in" filter="fade">
                                      <p:cBhvr>
                                        <p:cTn id="42" dur="500"/>
                                        <p:tgtEl>
                                          <p:spTgt spid="289"/>
                                        </p:tgtEl>
                                      </p:cBhvr>
                                    </p:animEffect>
                                  </p:childTnLst>
                                </p:cTn>
                              </p:par>
                              <p:par>
                                <p:cTn id="43" presetID="10" presetClass="entr" presetSubtype="0" fill="hold" nodeType="withEffect">
                                  <p:stCondLst>
                                    <p:cond delay="0"/>
                                  </p:stCondLst>
                                  <p:childTnLst>
                                    <p:set>
                                      <p:cBhvr>
                                        <p:cTn id="44" dur="1" fill="hold">
                                          <p:stCondLst>
                                            <p:cond delay="0"/>
                                          </p:stCondLst>
                                        </p:cTn>
                                        <p:tgtEl>
                                          <p:spTgt spid="223"/>
                                        </p:tgtEl>
                                        <p:attrNameLst>
                                          <p:attrName>style.visibility</p:attrName>
                                        </p:attrNameLst>
                                      </p:cBhvr>
                                      <p:to>
                                        <p:strVal val="visible"/>
                                      </p:to>
                                    </p:set>
                                    <p:animEffect transition="in" filter="fade">
                                      <p:cBhvr>
                                        <p:cTn id="45" dur="500"/>
                                        <p:tgtEl>
                                          <p:spTgt spid="22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nodeType="clickEffect">
                                  <p:stCondLst>
                                    <p:cond delay="0"/>
                                  </p:stCondLst>
                                  <p:childTnLst>
                                    <p:animEffect transition="out" filter="fade">
                                      <p:cBhvr>
                                        <p:cTn id="49" dur="500"/>
                                        <p:tgtEl>
                                          <p:spTgt spid="136193"/>
                                        </p:tgtEl>
                                      </p:cBhvr>
                                    </p:animEffect>
                                    <p:set>
                                      <p:cBhvr>
                                        <p:cTn id="50" dur="1" fill="hold">
                                          <p:stCondLst>
                                            <p:cond delay="499"/>
                                          </p:stCondLst>
                                        </p:cTn>
                                        <p:tgtEl>
                                          <p:spTgt spid="136193"/>
                                        </p:tgtEl>
                                        <p:attrNameLst>
                                          <p:attrName>style.visibility</p:attrName>
                                        </p:attrNameLst>
                                      </p:cBhvr>
                                      <p:to>
                                        <p:strVal val="hidden"/>
                                      </p:to>
                                    </p:set>
                                  </p:childTnLst>
                                </p:cTn>
                              </p:par>
                              <p:par>
                                <p:cTn id="51" presetID="10" presetClass="entr" presetSubtype="0" fill="hold" grpId="0" nodeType="withEffect">
                                  <p:stCondLst>
                                    <p:cond delay="0"/>
                                  </p:stCondLst>
                                  <p:childTnLst>
                                    <p:set>
                                      <p:cBhvr>
                                        <p:cTn id="52" dur="1" fill="hold">
                                          <p:stCondLst>
                                            <p:cond delay="0"/>
                                          </p:stCondLst>
                                        </p:cTn>
                                        <p:tgtEl>
                                          <p:spTgt spid="136192"/>
                                        </p:tgtEl>
                                        <p:attrNameLst>
                                          <p:attrName>style.visibility</p:attrName>
                                        </p:attrNameLst>
                                      </p:cBhvr>
                                      <p:to>
                                        <p:strVal val="visible"/>
                                      </p:to>
                                    </p:set>
                                    <p:animEffect transition="in" filter="fade">
                                      <p:cBhvr>
                                        <p:cTn id="53" dur="500"/>
                                        <p:tgtEl>
                                          <p:spTgt spid="136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19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To enable accurate movements, the brain must be capable of making predictions</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7" name="Group 6"/>
          <p:cNvGrpSpPr/>
          <p:nvPr/>
        </p:nvGrpSpPr>
        <p:grpSpPr>
          <a:xfrm>
            <a:off x="5785971" y="3563509"/>
            <a:ext cx="3112692" cy="2899486"/>
            <a:chOff x="5785971" y="3563509"/>
            <a:chExt cx="3112692" cy="2899486"/>
          </a:xfrm>
        </p:grpSpPr>
        <p:pic>
          <p:nvPicPr>
            <p:cNvPr id="50180" name="Picture 4"/>
            <p:cNvPicPr>
              <a:picLocks noChangeAspect="1" noChangeArrowheads="1"/>
            </p:cNvPicPr>
            <p:nvPr/>
          </p:nvPicPr>
          <p:blipFill rotWithShape="1">
            <a:blip r:embed="rId2">
              <a:extLst>
                <a:ext uri="{28A0092B-C50C-407E-A947-70E740481C1C}">
                  <a14:useLocalDpi xmlns:a14="http://schemas.microsoft.com/office/drawing/2010/main" val="0"/>
                </a:ext>
              </a:extLst>
            </a:blip>
            <a:srcRect/>
            <a:stretch/>
          </p:blipFill>
          <p:spPr bwMode="auto">
            <a:xfrm>
              <a:off x="5785971" y="3563509"/>
              <a:ext cx="2423970" cy="28994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183"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55208" y="4081885"/>
              <a:ext cx="1143455" cy="1485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2" name="Group 11"/>
          <p:cNvGrpSpPr/>
          <p:nvPr/>
        </p:nvGrpSpPr>
        <p:grpSpPr>
          <a:xfrm>
            <a:off x="5636995" y="897761"/>
            <a:ext cx="3261668" cy="2723264"/>
            <a:chOff x="5636995" y="897761"/>
            <a:chExt cx="3261668" cy="2723264"/>
          </a:xfrm>
        </p:grpSpPr>
        <p:pic>
          <p:nvPicPr>
            <p:cNvPr id="5018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72900" y="897761"/>
              <a:ext cx="2304300" cy="2723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18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68494" y="1529258"/>
              <a:ext cx="1130169" cy="14477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Rectangle 8"/>
            <p:cNvSpPr/>
            <p:nvPr/>
          </p:nvSpPr>
          <p:spPr>
            <a:xfrm>
              <a:off x="5636995" y="897761"/>
              <a:ext cx="355990" cy="3661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p:nvPr/>
        </p:nvGrpSpPr>
        <p:grpSpPr>
          <a:xfrm>
            <a:off x="3995925" y="1431940"/>
            <a:ext cx="1084384" cy="3793018"/>
            <a:chOff x="3995925" y="1431940"/>
            <a:chExt cx="1084384" cy="3793018"/>
          </a:xfrm>
        </p:grpSpPr>
        <p:pic>
          <p:nvPicPr>
            <p:cNvPr id="5017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61134" y="1529258"/>
              <a:ext cx="1019175" cy="369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Rectangle 15"/>
            <p:cNvSpPr/>
            <p:nvPr/>
          </p:nvSpPr>
          <p:spPr>
            <a:xfrm>
              <a:off x="3995925" y="1431940"/>
              <a:ext cx="355990" cy="3661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539475" y="1263914"/>
            <a:ext cx="2686050" cy="4512816"/>
            <a:chOff x="539475" y="1263914"/>
            <a:chExt cx="2686050" cy="4512816"/>
          </a:xfrm>
        </p:grpSpPr>
        <p:pic>
          <p:nvPicPr>
            <p:cNvPr id="5017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475" y="1347605"/>
              <a:ext cx="2686050" cy="4429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ectangle 16"/>
            <p:cNvSpPr/>
            <p:nvPr/>
          </p:nvSpPr>
          <p:spPr>
            <a:xfrm>
              <a:off x="584185" y="1263914"/>
              <a:ext cx="355990" cy="3661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TextBox 12"/>
          <p:cNvSpPr txBox="1"/>
          <p:nvPr/>
        </p:nvSpPr>
        <p:spPr>
          <a:xfrm>
            <a:off x="96835" y="6117215"/>
            <a:ext cx="1686680" cy="276999"/>
          </a:xfrm>
          <a:prstGeom prst="rect">
            <a:avLst/>
          </a:prstGeom>
          <a:noFill/>
        </p:spPr>
        <p:txBody>
          <a:bodyPr wrap="none" rtlCol="0">
            <a:spAutoFit/>
          </a:bodyPr>
          <a:lstStyle/>
          <a:p>
            <a:r>
              <a:rPr lang="en-US" sz="1200" dirty="0" err="1" smtClean="0"/>
              <a:t>Xu</a:t>
            </a:r>
            <a:r>
              <a:rPr lang="en-US" sz="1200" dirty="0" smtClean="0"/>
              <a:t>-Wilson et al., 2009</a:t>
            </a:r>
            <a:endParaRPr lang="en-US" sz="1200" dirty="0"/>
          </a:p>
        </p:txBody>
      </p:sp>
      <p:sp>
        <p:nvSpPr>
          <p:cNvPr id="2" name="Rectangle 1"/>
          <p:cNvSpPr/>
          <p:nvPr/>
        </p:nvSpPr>
        <p:spPr>
          <a:xfrm>
            <a:off x="6837895" y="5157225"/>
            <a:ext cx="917313" cy="1036935"/>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16790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kup book.avi">
            <a:hlinkClick r:id="" action="ppaction://media"/>
          </p:cNvPr>
          <p:cNvPicPr>
            <a:picLocks noGrp="1" noChangeAspect="1"/>
          </p:cNvPicPr>
          <p:nvPr>
            <p:ph idx="1"/>
            <a:videoFile r:link="rId2"/>
            <p:extLst>
              <p:ext uri="{DAA4B4D4-6D71-4841-9C94-3DE7FCFB9230}">
                <p14:media xmlns:p14="http://schemas.microsoft.com/office/powerpoint/2010/main" r:embed="rId1"/>
              </p:ext>
            </p:extLst>
          </p:nvPr>
        </p:nvPicPr>
        <p:blipFill>
          <a:blip r:embed="rId4"/>
          <a:stretch>
            <a:fillRect/>
          </a:stretch>
        </p:blipFill>
        <p:spPr>
          <a:xfrm>
            <a:off x="906931" y="1086295"/>
            <a:ext cx="7330138" cy="4886248"/>
          </a:xfrm>
        </p:spPr>
      </p:pic>
      <p:sp>
        <p:nvSpPr>
          <p:cNvPr id="3" name="Title 2"/>
          <p:cNvSpPr>
            <a:spLocks noGrp="1"/>
          </p:cNvSpPr>
          <p:nvPr>
            <p:ph type="title"/>
          </p:nvPr>
        </p:nvSpPr>
        <p:spPr/>
        <p:txBody>
          <a:bodyPr/>
          <a:lstStyle/>
          <a:p>
            <a:r>
              <a:rPr lang="en-US" sz="2800" dirty="0" smtClean="0"/>
              <a:t>The forward model in action – predicting sensory consequences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Tree>
    <p:extLst>
      <p:ext uri="{BB962C8B-B14F-4D97-AF65-F5344CB8AC3E}">
        <p14:creationId xmlns:p14="http://schemas.microsoft.com/office/powerpoint/2010/main" val="2348849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6416" fill="hold"/>
                                        <p:tgtEl>
                                          <p:spTgt spid="8"/>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8"/>
                </p:tgtEl>
              </p:cMediaNode>
            </p:video>
            <p:seq concurrent="1" nextAc="seek">
              <p:cTn id="8" restart="whenNotActive" fill="hold" evtFilter="cancelBubble" nodeType="interactiveSeq">
                <p:stCondLst>
                  <p:cond evt="onClick" delay="0">
                    <p:tgtEl>
                      <p:spTgt spid="8"/>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8"/>
                                        </p:tgtEl>
                                      </p:cBhvr>
                                    </p:cmd>
                                  </p:childTnLst>
                                </p:cTn>
                              </p:par>
                            </p:childTnLst>
                          </p:cTn>
                        </p:par>
                      </p:childTnLst>
                    </p:cTn>
                  </p:par>
                </p:childTnLst>
              </p:cTn>
              <p:nextCondLst>
                <p:cond evt="onClick" delay="0">
                  <p:tgtEl>
                    <p:spTgt spid="8"/>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Predicting sensory consequences – the role of the forward model</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Purkinje cells encode movement kinematics</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6</a:t>
            </a:fld>
            <a:endParaRPr lang="en-US"/>
          </a:p>
        </p:txBody>
      </p:sp>
      <p:sp>
        <p:nvSpPr>
          <p:cNvPr id="14" name="Rectangle 8"/>
          <p:cNvSpPr>
            <a:spLocks noChangeArrowheads="1"/>
          </p:cNvSpPr>
          <p:nvPr/>
        </p:nvSpPr>
        <p:spPr bwMode="auto">
          <a:xfrm>
            <a:off x="1066727" y="2012950"/>
            <a:ext cx="12366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Motor commands</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7" name="Group 6"/>
          <p:cNvGrpSpPr/>
          <p:nvPr/>
        </p:nvGrpSpPr>
        <p:grpSpPr>
          <a:xfrm>
            <a:off x="2160514" y="1816100"/>
            <a:ext cx="2076450" cy="531813"/>
            <a:chOff x="2165350" y="1220788"/>
            <a:chExt cx="2076450" cy="531813"/>
          </a:xfrm>
        </p:grpSpPr>
        <p:sp>
          <p:nvSpPr>
            <p:cNvPr id="15" name="Line 9"/>
            <p:cNvSpPr>
              <a:spLocks noChangeShapeType="1"/>
            </p:cNvSpPr>
            <p:nvPr/>
          </p:nvSpPr>
          <p:spPr bwMode="auto">
            <a:xfrm>
              <a:off x="2165350" y="1487488"/>
              <a:ext cx="64293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Freeform 10"/>
            <p:cNvSpPr>
              <a:spLocks/>
            </p:cNvSpPr>
            <p:nvPr/>
          </p:nvSpPr>
          <p:spPr bwMode="auto">
            <a:xfrm>
              <a:off x="2767013" y="1409700"/>
              <a:ext cx="139700" cy="155575"/>
            </a:xfrm>
            <a:custGeom>
              <a:avLst/>
              <a:gdLst>
                <a:gd name="T0" fmla="*/ 88 w 88"/>
                <a:gd name="T1" fmla="*/ 49 h 98"/>
                <a:gd name="T2" fmla="*/ 88 w 88"/>
                <a:gd name="T3" fmla="*/ 49 h 98"/>
                <a:gd name="T4" fmla="*/ 65 w 88"/>
                <a:gd name="T5" fmla="*/ 59 h 98"/>
                <a:gd name="T6" fmla="*/ 42 w 88"/>
                <a:gd name="T7" fmla="*/ 69 h 98"/>
                <a:gd name="T8" fmla="*/ 21 w 88"/>
                <a:gd name="T9" fmla="*/ 82 h 98"/>
                <a:gd name="T10" fmla="*/ 0 w 88"/>
                <a:gd name="T11" fmla="*/ 98 h 98"/>
                <a:gd name="T12" fmla="*/ 18 w 88"/>
                <a:gd name="T13" fmla="*/ 49 h 98"/>
                <a:gd name="T14" fmla="*/ 0 w 88"/>
                <a:gd name="T15" fmla="*/ 0 h 98"/>
                <a:gd name="T16" fmla="*/ 0 w 88"/>
                <a:gd name="T17" fmla="*/ 0 h 98"/>
                <a:gd name="T18" fmla="*/ 21 w 88"/>
                <a:gd name="T19" fmla="*/ 15 h 98"/>
                <a:gd name="T20" fmla="*/ 42 w 88"/>
                <a:gd name="T21" fmla="*/ 28 h 98"/>
                <a:gd name="T22" fmla="*/ 65 w 88"/>
                <a:gd name="T23" fmla="*/ 38 h 98"/>
                <a:gd name="T24" fmla="*/ 88 w 88"/>
                <a:gd name="T25" fmla="*/ 49 h 98"/>
                <a:gd name="T26" fmla="*/ 88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88" y="49"/>
                  </a:moveTo>
                  <a:lnTo>
                    <a:pt x="88" y="49"/>
                  </a:lnTo>
                  <a:lnTo>
                    <a:pt x="65" y="59"/>
                  </a:lnTo>
                  <a:lnTo>
                    <a:pt x="42" y="69"/>
                  </a:lnTo>
                  <a:lnTo>
                    <a:pt x="21" y="82"/>
                  </a:lnTo>
                  <a:lnTo>
                    <a:pt x="0" y="98"/>
                  </a:lnTo>
                  <a:lnTo>
                    <a:pt x="18" y="49"/>
                  </a:lnTo>
                  <a:lnTo>
                    <a:pt x="0" y="0"/>
                  </a:lnTo>
                  <a:lnTo>
                    <a:pt x="0" y="0"/>
                  </a:lnTo>
                  <a:lnTo>
                    <a:pt x="21" y="15"/>
                  </a:lnTo>
                  <a:lnTo>
                    <a:pt x="42" y="28"/>
                  </a:lnTo>
                  <a:lnTo>
                    <a:pt x="65" y="38"/>
                  </a:lnTo>
                  <a:lnTo>
                    <a:pt x="88" y="49"/>
                  </a:lnTo>
                  <a:lnTo>
                    <a:pt x="88"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13"/>
            <p:cNvSpPr>
              <a:spLocks noChangeArrowheads="1"/>
            </p:cNvSpPr>
            <p:nvPr/>
          </p:nvSpPr>
          <p:spPr bwMode="auto">
            <a:xfrm>
              <a:off x="2906713" y="1220788"/>
              <a:ext cx="1335087" cy="5318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Rectangle 18"/>
            <p:cNvSpPr>
              <a:spLocks noChangeArrowheads="1"/>
            </p:cNvSpPr>
            <p:nvPr/>
          </p:nvSpPr>
          <p:spPr bwMode="auto">
            <a:xfrm>
              <a:off x="3332163" y="1397000"/>
              <a:ext cx="6143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Muscles</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90467" name="Group 190466"/>
          <p:cNvGrpSpPr/>
          <p:nvPr/>
        </p:nvGrpSpPr>
        <p:grpSpPr>
          <a:xfrm>
            <a:off x="4236964" y="1816100"/>
            <a:ext cx="3641725" cy="531813"/>
            <a:chOff x="4241800" y="1220788"/>
            <a:chExt cx="3641725" cy="531813"/>
          </a:xfrm>
        </p:grpSpPr>
        <p:sp>
          <p:nvSpPr>
            <p:cNvPr id="18" name="Freeform 12"/>
            <p:cNvSpPr>
              <a:spLocks/>
            </p:cNvSpPr>
            <p:nvPr/>
          </p:nvSpPr>
          <p:spPr bwMode="auto">
            <a:xfrm>
              <a:off x="4884738" y="1409700"/>
              <a:ext cx="144462" cy="155575"/>
            </a:xfrm>
            <a:custGeom>
              <a:avLst/>
              <a:gdLst>
                <a:gd name="T0" fmla="*/ 91 w 91"/>
                <a:gd name="T1" fmla="*/ 49 h 98"/>
                <a:gd name="T2" fmla="*/ 91 w 91"/>
                <a:gd name="T3" fmla="*/ 49 h 98"/>
                <a:gd name="T4" fmla="*/ 67 w 91"/>
                <a:gd name="T5" fmla="*/ 59 h 98"/>
                <a:gd name="T6" fmla="*/ 44 w 91"/>
                <a:gd name="T7" fmla="*/ 69 h 98"/>
                <a:gd name="T8" fmla="*/ 21 w 91"/>
                <a:gd name="T9" fmla="*/ 82 h 98"/>
                <a:gd name="T10" fmla="*/ 0 w 91"/>
                <a:gd name="T11" fmla="*/ 98 h 98"/>
                <a:gd name="T12" fmla="*/ 18 w 91"/>
                <a:gd name="T13" fmla="*/ 49 h 98"/>
                <a:gd name="T14" fmla="*/ 0 w 91"/>
                <a:gd name="T15" fmla="*/ 0 h 98"/>
                <a:gd name="T16" fmla="*/ 0 w 91"/>
                <a:gd name="T17" fmla="*/ 0 h 98"/>
                <a:gd name="T18" fmla="*/ 21 w 91"/>
                <a:gd name="T19" fmla="*/ 15 h 98"/>
                <a:gd name="T20" fmla="*/ 44 w 91"/>
                <a:gd name="T21" fmla="*/ 28 h 98"/>
                <a:gd name="T22" fmla="*/ 67 w 91"/>
                <a:gd name="T23" fmla="*/ 38 h 98"/>
                <a:gd name="T24" fmla="*/ 91 w 91"/>
                <a:gd name="T25" fmla="*/ 49 h 98"/>
                <a:gd name="T26" fmla="*/ 91 w 91"/>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8">
                  <a:moveTo>
                    <a:pt x="91" y="49"/>
                  </a:moveTo>
                  <a:lnTo>
                    <a:pt x="91" y="49"/>
                  </a:lnTo>
                  <a:lnTo>
                    <a:pt x="67" y="59"/>
                  </a:lnTo>
                  <a:lnTo>
                    <a:pt x="44" y="69"/>
                  </a:lnTo>
                  <a:lnTo>
                    <a:pt x="21" y="82"/>
                  </a:lnTo>
                  <a:lnTo>
                    <a:pt x="0" y="98"/>
                  </a:lnTo>
                  <a:lnTo>
                    <a:pt x="18" y="49"/>
                  </a:lnTo>
                  <a:lnTo>
                    <a:pt x="0" y="0"/>
                  </a:lnTo>
                  <a:lnTo>
                    <a:pt x="0" y="0"/>
                  </a:lnTo>
                  <a:lnTo>
                    <a:pt x="21" y="15"/>
                  </a:lnTo>
                  <a:lnTo>
                    <a:pt x="44" y="28"/>
                  </a:lnTo>
                  <a:lnTo>
                    <a:pt x="67" y="38"/>
                  </a:lnTo>
                  <a:lnTo>
                    <a:pt x="91" y="49"/>
                  </a:lnTo>
                  <a:lnTo>
                    <a:pt x="91"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0466" name="Group 190465"/>
            <p:cNvGrpSpPr/>
            <p:nvPr/>
          </p:nvGrpSpPr>
          <p:grpSpPr>
            <a:xfrm>
              <a:off x="4241800" y="1220788"/>
              <a:ext cx="3641725" cy="531813"/>
              <a:chOff x="4241800" y="1220788"/>
              <a:chExt cx="3641725" cy="531813"/>
            </a:xfrm>
          </p:grpSpPr>
          <p:sp>
            <p:nvSpPr>
              <p:cNvPr id="17" name="Line 11"/>
              <p:cNvSpPr>
                <a:spLocks noChangeShapeType="1"/>
              </p:cNvSpPr>
              <p:nvPr/>
            </p:nvSpPr>
            <p:spPr bwMode="auto">
              <a:xfrm>
                <a:off x="4241800" y="1487488"/>
                <a:ext cx="688975"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ectangle 15"/>
              <p:cNvSpPr>
                <a:spLocks noChangeArrowheads="1"/>
              </p:cNvSpPr>
              <p:nvPr/>
            </p:nvSpPr>
            <p:spPr bwMode="auto">
              <a:xfrm>
                <a:off x="5029200" y="1220788"/>
                <a:ext cx="1330325" cy="5318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Rectangle 19"/>
              <p:cNvSpPr>
                <a:spLocks noChangeArrowheads="1"/>
              </p:cNvSpPr>
              <p:nvPr/>
            </p:nvSpPr>
            <p:spPr bwMode="auto">
              <a:xfrm>
                <a:off x="5410200" y="1397000"/>
                <a:ext cx="72072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Body part</a:t>
                </a:r>
                <a:endParaRPr kumimoji="0" lang="en-US" sz="1800" b="0" i="0" u="none" strike="noStrike" cap="none" normalizeH="0" baseline="0" smtClean="0">
                  <a:ln>
                    <a:noFill/>
                  </a:ln>
                  <a:solidFill>
                    <a:schemeClr val="tx1"/>
                  </a:solidFill>
                  <a:effectLst/>
                  <a:latin typeface="Arial" pitchFamily="34" charset="0"/>
                </a:endParaRPr>
              </a:p>
            </p:txBody>
          </p:sp>
          <p:sp>
            <p:nvSpPr>
              <p:cNvPr id="26" name="Line 20"/>
              <p:cNvSpPr>
                <a:spLocks noChangeShapeType="1"/>
              </p:cNvSpPr>
              <p:nvPr/>
            </p:nvSpPr>
            <p:spPr bwMode="auto">
              <a:xfrm>
                <a:off x="6359525" y="1487488"/>
                <a:ext cx="963612"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21"/>
              <p:cNvSpPr>
                <a:spLocks/>
              </p:cNvSpPr>
              <p:nvPr/>
            </p:nvSpPr>
            <p:spPr bwMode="auto">
              <a:xfrm>
                <a:off x="7277100" y="1409700"/>
                <a:ext cx="144462" cy="155575"/>
              </a:xfrm>
              <a:custGeom>
                <a:avLst/>
                <a:gdLst>
                  <a:gd name="T0" fmla="*/ 91 w 91"/>
                  <a:gd name="T1" fmla="*/ 49 h 98"/>
                  <a:gd name="T2" fmla="*/ 91 w 91"/>
                  <a:gd name="T3" fmla="*/ 49 h 98"/>
                  <a:gd name="T4" fmla="*/ 67 w 91"/>
                  <a:gd name="T5" fmla="*/ 59 h 98"/>
                  <a:gd name="T6" fmla="*/ 44 w 91"/>
                  <a:gd name="T7" fmla="*/ 69 h 98"/>
                  <a:gd name="T8" fmla="*/ 21 w 91"/>
                  <a:gd name="T9" fmla="*/ 82 h 98"/>
                  <a:gd name="T10" fmla="*/ 0 w 91"/>
                  <a:gd name="T11" fmla="*/ 98 h 98"/>
                  <a:gd name="T12" fmla="*/ 18 w 91"/>
                  <a:gd name="T13" fmla="*/ 49 h 98"/>
                  <a:gd name="T14" fmla="*/ 0 w 91"/>
                  <a:gd name="T15" fmla="*/ 0 h 98"/>
                  <a:gd name="T16" fmla="*/ 0 w 91"/>
                  <a:gd name="T17" fmla="*/ 0 h 98"/>
                  <a:gd name="T18" fmla="*/ 21 w 91"/>
                  <a:gd name="T19" fmla="*/ 15 h 98"/>
                  <a:gd name="T20" fmla="*/ 44 w 91"/>
                  <a:gd name="T21" fmla="*/ 28 h 98"/>
                  <a:gd name="T22" fmla="*/ 67 w 91"/>
                  <a:gd name="T23" fmla="*/ 38 h 98"/>
                  <a:gd name="T24" fmla="*/ 91 w 91"/>
                  <a:gd name="T25" fmla="*/ 49 h 98"/>
                  <a:gd name="T26" fmla="*/ 91 w 91"/>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8">
                    <a:moveTo>
                      <a:pt x="91" y="49"/>
                    </a:moveTo>
                    <a:lnTo>
                      <a:pt x="91" y="49"/>
                    </a:lnTo>
                    <a:lnTo>
                      <a:pt x="67" y="59"/>
                    </a:lnTo>
                    <a:lnTo>
                      <a:pt x="44" y="69"/>
                    </a:lnTo>
                    <a:lnTo>
                      <a:pt x="21" y="82"/>
                    </a:lnTo>
                    <a:lnTo>
                      <a:pt x="0" y="98"/>
                    </a:lnTo>
                    <a:lnTo>
                      <a:pt x="18" y="49"/>
                    </a:lnTo>
                    <a:lnTo>
                      <a:pt x="0" y="0"/>
                    </a:lnTo>
                    <a:lnTo>
                      <a:pt x="0" y="0"/>
                    </a:lnTo>
                    <a:lnTo>
                      <a:pt x="21" y="15"/>
                    </a:lnTo>
                    <a:lnTo>
                      <a:pt x="44" y="28"/>
                    </a:lnTo>
                    <a:lnTo>
                      <a:pt x="67" y="38"/>
                    </a:lnTo>
                    <a:lnTo>
                      <a:pt x="91" y="49"/>
                    </a:lnTo>
                    <a:lnTo>
                      <a:pt x="91"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Rectangle 22"/>
              <p:cNvSpPr>
                <a:spLocks noChangeArrowheads="1"/>
              </p:cNvSpPr>
              <p:nvPr/>
            </p:nvSpPr>
            <p:spPr bwMode="auto">
              <a:xfrm>
                <a:off x="7023100" y="1244600"/>
                <a:ext cx="8604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State change</a:t>
                </a:r>
                <a:endParaRPr kumimoji="0" lang="en-US" sz="1800" b="0" i="0" u="none" strike="noStrike" cap="none" normalizeH="0" baseline="0" smtClean="0">
                  <a:ln>
                    <a:noFill/>
                  </a:ln>
                  <a:solidFill>
                    <a:schemeClr val="tx1"/>
                  </a:solidFill>
                  <a:effectLst/>
                  <a:latin typeface="Arial" pitchFamily="34" charset="0"/>
                </a:endParaRPr>
              </a:p>
            </p:txBody>
          </p:sp>
          <p:sp>
            <p:nvSpPr>
              <p:cNvPr id="29" name="Rectangle 23"/>
              <p:cNvSpPr>
                <a:spLocks noChangeArrowheads="1"/>
              </p:cNvSpPr>
              <p:nvPr/>
            </p:nvSpPr>
            <p:spPr bwMode="auto">
              <a:xfrm>
                <a:off x="4487863" y="1311275"/>
                <a:ext cx="3651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force</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190494" name="Group 190493"/>
          <p:cNvGrpSpPr/>
          <p:nvPr/>
        </p:nvGrpSpPr>
        <p:grpSpPr>
          <a:xfrm>
            <a:off x="5175177" y="2082800"/>
            <a:ext cx="1933575" cy="1887538"/>
            <a:chOff x="5180013" y="1487488"/>
            <a:chExt cx="1933575" cy="1887538"/>
          </a:xfrm>
        </p:grpSpPr>
        <p:sp>
          <p:nvSpPr>
            <p:cNvPr id="30" name="Rectangle 24"/>
            <p:cNvSpPr>
              <a:spLocks noChangeArrowheads="1"/>
            </p:cNvSpPr>
            <p:nvPr/>
          </p:nvSpPr>
          <p:spPr bwMode="auto">
            <a:xfrm>
              <a:off x="5180013" y="2449513"/>
              <a:ext cx="1539875" cy="9255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90493" name="Group 190492"/>
            <p:cNvGrpSpPr/>
            <p:nvPr/>
          </p:nvGrpSpPr>
          <p:grpSpPr>
            <a:xfrm>
              <a:off x="5446713" y="1487488"/>
              <a:ext cx="1666875" cy="1847850"/>
              <a:chOff x="5446713" y="1487488"/>
              <a:chExt cx="1666875" cy="1847850"/>
            </a:xfrm>
          </p:grpSpPr>
          <p:sp>
            <p:nvSpPr>
              <p:cNvPr id="31" name="Rectangle 25"/>
              <p:cNvSpPr>
                <a:spLocks noChangeArrowheads="1"/>
              </p:cNvSpPr>
              <p:nvPr/>
            </p:nvSpPr>
            <p:spPr bwMode="auto">
              <a:xfrm>
                <a:off x="5446713" y="2506663"/>
                <a:ext cx="11477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Sensory system</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64" name="Rectangle 26"/>
              <p:cNvSpPr>
                <a:spLocks noChangeArrowheads="1"/>
              </p:cNvSpPr>
              <p:nvPr/>
            </p:nvSpPr>
            <p:spPr bwMode="auto">
              <a:xfrm>
                <a:off x="5483225" y="2822575"/>
                <a:ext cx="1060450"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Proprioception</a:t>
                </a:r>
                <a:endParaRPr kumimoji="0" lang="en-US" sz="1800" b="0" i="0" u="none" strike="noStrike" cap="none" normalizeH="0" baseline="0" smtClean="0">
                  <a:ln>
                    <a:noFill/>
                  </a:ln>
                  <a:solidFill>
                    <a:schemeClr val="tx1"/>
                  </a:solidFill>
                  <a:effectLst/>
                  <a:latin typeface="Arial" pitchFamily="34" charset="0"/>
                </a:endParaRPr>
              </a:p>
            </p:txBody>
          </p:sp>
          <p:sp>
            <p:nvSpPr>
              <p:cNvPr id="190465" name="Rectangle 27"/>
              <p:cNvSpPr>
                <a:spLocks noChangeArrowheads="1"/>
              </p:cNvSpPr>
              <p:nvPr/>
            </p:nvSpPr>
            <p:spPr bwMode="auto">
              <a:xfrm>
                <a:off x="5753100" y="2978150"/>
                <a:ext cx="160337"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V</a:t>
                </a:r>
                <a:endParaRPr kumimoji="0" lang="en-US" sz="1800" b="0" i="0" u="none" strike="noStrike" cap="none" normalizeH="0" baseline="0" smtClean="0">
                  <a:ln>
                    <a:noFill/>
                  </a:ln>
                  <a:solidFill>
                    <a:schemeClr val="tx1"/>
                  </a:solidFill>
                  <a:effectLst/>
                  <a:latin typeface="Arial" pitchFamily="34" charset="0"/>
                </a:endParaRPr>
              </a:p>
            </p:txBody>
          </p:sp>
          <p:sp>
            <p:nvSpPr>
              <p:cNvPr id="190468" name="Rectangle 28"/>
              <p:cNvSpPr>
                <a:spLocks noChangeArrowheads="1"/>
              </p:cNvSpPr>
              <p:nvPr/>
            </p:nvSpPr>
            <p:spPr bwMode="auto">
              <a:xfrm>
                <a:off x="5840413" y="2978150"/>
                <a:ext cx="3857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ision</a:t>
                </a:r>
                <a:endParaRPr kumimoji="0" lang="en-US" sz="1800" b="0" i="0" u="none" strike="noStrike" cap="none" normalizeH="0" baseline="0" smtClean="0">
                  <a:ln>
                    <a:noFill/>
                  </a:ln>
                  <a:solidFill>
                    <a:schemeClr val="tx1"/>
                  </a:solidFill>
                  <a:effectLst/>
                  <a:latin typeface="Arial" pitchFamily="34" charset="0"/>
                </a:endParaRPr>
              </a:p>
            </p:txBody>
          </p:sp>
          <p:sp>
            <p:nvSpPr>
              <p:cNvPr id="190469" name="Rectangle 29"/>
              <p:cNvSpPr>
                <a:spLocks noChangeArrowheads="1"/>
              </p:cNvSpPr>
              <p:nvPr/>
            </p:nvSpPr>
            <p:spPr bwMode="auto">
              <a:xfrm>
                <a:off x="5684838" y="3138488"/>
                <a:ext cx="6143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Audition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0" name="Line 30"/>
              <p:cNvSpPr>
                <a:spLocks noChangeShapeType="1"/>
              </p:cNvSpPr>
              <p:nvPr/>
            </p:nvSpPr>
            <p:spPr bwMode="auto">
              <a:xfrm>
                <a:off x="7113588" y="1487488"/>
                <a:ext cx="0" cy="142398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1" name="Line 31"/>
              <p:cNvSpPr>
                <a:spLocks noChangeShapeType="1"/>
              </p:cNvSpPr>
              <p:nvPr/>
            </p:nvSpPr>
            <p:spPr bwMode="auto">
              <a:xfrm flipH="1">
                <a:off x="6818313" y="2911475"/>
                <a:ext cx="295275"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2" name="Freeform 32"/>
              <p:cNvSpPr>
                <a:spLocks/>
              </p:cNvSpPr>
              <p:nvPr/>
            </p:nvSpPr>
            <p:spPr bwMode="auto">
              <a:xfrm>
                <a:off x="6719888" y="2833688"/>
                <a:ext cx="139700" cy="155575"/>
              </a:xfrm>
              <a:custGeom>
                <a:avLst/>
                <a:gdLst>
                  <a:gd name="T0" fmla="*/ 0 w 88"/>
                  <a:gd name="T1" fmla="*/ 49 h 98"/>
                  <a:gd name="T2" fmla="*/ 0 w 88"/>
                  <a:gd name="T3" fmla="*/ 49 h 98"/>
                  <a:gd name="T4" fmla="*/ 24 w 88"/>
                  <a:gd name="T5" fmla="*/ 39 h 98"/>
                  <a:gd name="T6" fmla="*/ 47 w 88"/>
                  <a:gd name="T7" fmla="*/ 29 h 98"/>
                  <a:gd name="T8" fmla="*/ 70 w 88"/>
                  <a:gd name="T9" fmla="*/ 16 h 98"/>
                  <a:gd name="T10" fmla="*/ 88 w 88"/>
                  <a:gd name="T11" fmla="*/ 0 h 98"/>
                  <a:gd name="T12" fmla="*/ 70 w 88"/>
                  <a:gd name="T13" fmla="*/ 49 h 98"/>
                  <a:gd name="T14" fmla="*/ 88 w 88"/>
                  <a:gd name="T15" fmla="*/ 98 h 98"/>
                  <a:gd name="T16" fmla="*/ 88 w 88"/>
                  <a:gd name="T17" fmla="*/ 98 h 98"/>
                  <a:gd name="T18" fmla="*/ 70 w 88"/>
                  <a:gd name="T19" fmla="*/ 83 h 98"/>
                  <a:gd name="T20" fmla="*/ 47 w 88"/>
                  <a:gd name="T21" fmla="*/ 70 h 98"/>
                  <a:gd name="T22" fmla="*/ 24 w 88"/>
                  <a:gd name="T23" fmla="*/ 60 h 98"/>
                  <a:gd name="T24" fmla="*/ 0 w 88"/>
                  <a:gd name="T25" fmla="*/ 49 h 98"/>
                  <a:gd name="T26" fmla="*/ 0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0" y="49"/>
                    </a:moveTo>
                    <a:lnTo>
                      <a:pt x="0" y="49"/>
                    </a:lnTo>
                    <a:lnTo>
                      <a:pt x="24" y="39"/>
                    </a:lnTo>
                    <a:lnTo>
                      <a:pt x="47" y="29"/>
                    </a:lnTo>
                    <a:lnTo>
                      <a:pt x="70" y="16"/>
                    </a:lnTo>
                    <a:lnTo>
                      <a:pt x="88" y="0"/>
                    </a:lnTo>
                    <a:lnTo>
                      <a:pt x="70" y="49"/>
                    </a:lnTo>
                    <a:lnTo>
                      <a:pt x="88" y="98"/>
                    </a:lnTo>
                    <a:lnTo>
                      <a:pt x="88" y="98"/>
                    </a:lnTo>
                    <a:lnTo>
                      <a:pt x="70" y="83"/>
                    </a:lnTo>
                    <a:lnTo>
                      <a:pt x="47" y="70"/>
                    </a:lnTo>
                    <a:lnTo>
                      <a:pt x="24" y="60"/>
                    </a:lnTo>
                    <a:lnTo>
                      <a:pt x="0" y="49"/>
                    </a:lnTo>
                    <a:lnTo>
                      <a:pt x="0"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90497" name="Group 190496"/>
          <p:cNvGrpSpPr/>
          <p:nvPr/>
        </p:nvGrpSpPr>
        <p:grpSpPr>
          <a:xfrm>
            <a:off x="1898577" y="2135187"/>
            <a:ext cx="3276599" cy="2366963"/>
            <a:chOff x="1903413" y="1539875"/>
            <a:chExt cx="3276599" cy="2366963"/>
          </a:xfrm>
        </p:grpSpPr>
        <p:sp>
          <p:nvSpPr>
            <p:cNvPr id="190475" name="Line 35"/>
            <p:cNvSpPr>
              <a:spLocks noChangeShapeType="1"/>
            </p:cNvSpPr>
            <p:nvPr/>
          </p:nvSpPr>
          <p:spPr bwMode="auto">
            <a:xfrm flipH="1">
              <a:off x="3267075" y="2957513"/>
              <a:ext cx="191293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0496" name="Group 190495"/>
            <p:cNvGrpSpPr/>
            <p:nvPr/>
          </p:nvGrpSpPr>
          <p:grpSpPr>
            <a:xfrm>
              <a:off x="1903413" y="1539875"/>
              <a:ext cx="2916237" cy="2366963"/>
              <a:chOff x="1903413" y="1539875"/>
              <a:chExt cx="2916237" cy="2366963"/>
            </a:xfrm>
          </p:grpSpPr>
          <p:grpSp>
            <p:nvGrpSpPr>
              <p:cNvPr id="190495" name="Group 190494"/>
              <p:cNvGrpSpPr/>
              <p:nvPr/>
            </p:nvGrpSpPr>
            <p:grpSpPr>
              <a:xfrm>
                <a:off x="1903413" y="1539875"/>
                <a:ext cx="1265237" cy="1700213"/>
                <a:chOff x="1903413" y="1539875"/>
                <a:chExt cx="1265237" cy="1700213"/>
              </a:xfrm>
            </p:grpSpPr>
            <p:sp>
              <p:nvSpPr>
                <p:cNvPr id="13" name="Rectangle 7"/>
                <p:cNvSpPr>
                  <a:spLocks noChangeArrowheads="1"/>
                </p:cNvSpPr>
                <p:nvPr/>
              </p:nvSpPr>
              <p:spPr bwMode="auto">
                <a:xfrm>
                  <a:off x="1903413" y="2584450"/>
                  <a:ext cx="1265237" cy="655638"/>
                </a:xfrm>
                <a:prstGeom prst="rect">
                  <a:avLst/>
                </a:prstGeom>
                <a:solidFill>
                  <a:srgbClr val="FFFF99"/>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Rectangle 16"/>
                <p:cNvSpPr>
                  <a:spLocks noChangeArrowheads="1"/>
                </p:cNvSpPr>
                <p:nvPr/>
              </p:nvSpPr>
              <p:spPr bwMode="auto">
                <a:xfrm>
                  <a:off x="2227263" y="2822575"/>
                  <a:ext cx="77787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Integration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3" name="Line 33"/>
                <p:cNvSpPr>
                  <a:spLocks noChangeShapeType="1"/>
                </p:cNvSpPr>
                <p:nvPr/>
              </p:nvSpPr>
              <p:spPr bwMode="auto">
                <a:xfrm flipV="1">
                  <a:off x="2538413" y="1638300"/>
                  <a:ext cx="0" cy="94615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4" name="Freeform 34"/>
                <p:cNvSpPr>
                  <a:spLocks/>
                </p:cNvSpPr>
                <p:nvPr/>
              </p:nvSpPr>
              <p:spPr bwMode="auto">
                <a:xfrm>
                  <a:off x="2460625" y="1539875"/>
                  <a:ext cx="155575" cy="144463"/>
                </a:xfrm>
                <a:custGeom>
                  <a:avLst/>
                  <a:gdLst>
                    <a:gd name="T0" fmla="*/ 49 w 98"/>
                    <a:gd name="T1" fmla="*/ 0 h 91"/>
                    <a:gd name="T2" fmla="*/ 49 w 98"/>
                    <a:gd name="T3" fmla="*/ 0 h 91"/>
                    <a:gd name="T4" fmla="*/ 57 w 98"/>
                    <a:gd name="T5" fmla="*/ 24 h 91"/>
                    <a:gd name="T6" fmla="*/ 69 w 98"/>
                    <a:gd name="T7" fmla="*/ 47 h 91"/>
                    <a:gd name="T8" fmla="*/ 82 w 98"/>
                    <a:gd name="T9" fmla="*/ 70 h 91"/>
                    <a:gd name="T10" fmla="*/ 98 w 98"/>
                    <a:gd name="T11" fmla="*/ 91 h 91"/>
                    <a:gd name="T12" fmla="*/ 49 w 98"/>
                    <a:gd name="T13" fmla="*/ 73 h 91"/>
                    <a:gd name="T14" fmla="*/ 0 w 98"/>
                    <a:gd name="T15" fmla="*/ 91 h 91"/>
                    <a:gd name="T16" fmla="*/ 0 w 98"/>
                    <a:gd name="T17" fmla="*/ 91 h 91"/>
                    <a:gd name="T18" fmla="*/ 13 w 98"/>
                    <a:gd name="T19" fmla="*/ 70 h 91"/>
                    <a:gd name="T20" fmla="*/ 26 w 98"/>
                    <a:gd name="T21" fmla="*/ 47 h 91"/>
                    <a:gd name="T22" fmla="*/ 38 w 98"/>
                    <a:gd name="T23" fmla="*/ 24 h 91"/>
                    <a:gd name="T24" fmla="*/ 49 w 98"/>
                    <a:gd name="T25" fmla="*/ 0 h 91"/>
                    <a:gd name="T26" fmla="*/ 49 w 98"/>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91">
                      <a:moveTo>
                        <a:pt x="49" y="0"/>
                      </a:moveTo>
                      <a:lnTo>
                        <a:pt x="49" y="0"/>
                      </a:lnTo>
                      <a:lnTo>
                        <a:pt x="57" y="24"/>
                      </a:lnTo>
                      <a:lnTo>
                        <a:pt x="69" y="47"/>
                      </a:lnTo>
                      <a:lnTo>
                        <a:pt x="82" y="70"/>
                      </a:lnTo>
                      <a:lnTo>
                        <a:pt x="98" y="91"/>
                      </a:lnTo>
                      <a:lnTo>
                        <a:pt x="49" y="73"/>
                      </a:lnTo>
                      <a:lnTo>
                        <a:pt x="0" y="91"/>
                      </a:lnTo>
                      <a:lnTo>
                        <a:pt x="0" y="91"/>
                      </a:lnTo>
                      <a:lnTo>
                        <a:pt x="13" y="70"/>
                      </a:lnTo>
                      <a:lnTo>
                        <a:pt x="26" y="47"/>
                      </a:lnTo>
                      <a:lnTo>
                        <a:pt x="38" y="24"/>
                      </a:lnTo>
                      <a:lnTo>
                        <a:pt x="49" y="0"/>
                      </a:lnTo>
                      <a:lnTo>
                        <a:pt x="49"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0476" name="Freeform 36"/>
              <p:cNvSpPr>
                <a:spLocks/>
              </p:cNvSpPr>
              <p:nvPr/>
            </p:nvSpPr>
            <p:spPr bwMode="auto">
              <a:xfrm>
                <a:off x="3168650" y="2879725"/>
                <a:ext cx="142875" cy="155575"/>
              </a:xfrm>
              <a:custGeom>
                <a:avLst/>
                <a:gdLst>
                  <a:gd name="T0" fmla="*/ 0 w 90"/>
                  <a:gd name="T1" fmla="*/ 49 h 98"/>
                  <a:gd name="T2" fmla="*/ 0 w 90"/>
                  <a:gd name="T3" fmla="*/ 49 h 98"/>
                  <a:gd name="T4" fmla="*/ 23 w 90"/>
                  <a:gd name="T5" fmla="*/ 38 h 98"/>
                  <a:gd name="T6" fmla="*/ 47 w 90"/>
                  <a:gd name="T7" fmla="*/ 26 h 98"/>
                  <a:gd name="T8" fmla="*/ 70 w 90"/>
                  <a:gd name="T9" fmla="*/ 13 h 98"/>
                  <a:gd name="T10" fmla="*/ 90 w 90"/>
                  <a:gd name="T11" fmla="*/ 0 h 98"/>
                  <a:gd name="T12" fmla="*/ 72 w 90"/>
                  <a:gd name="T13" fmla="*/ 49 h 98"/>
                  <a:gd name="T14" fmla="*/ 90 w 90"/>
                  <a:gd name="T15" fmla="*/ 98 h 98"/>
                  <a:gd name="T16" fmla="*/ 90 w 90"/>
                  <a:gd name="T17" fmla="*/ 98 h 98"/>
                  <a:gd name="T18" fmla="*/ 70 w 90"/>
                  <a:gd name="T19" fmla="*/ 82 h 98"/>
                  <a:gd name="T20" fmla="*/ 47 w 90"/>
                  <a:gd name="T21" fmla="*/ 69 h 98"/>
                  <a:gd name="T22" fmla="*/ 23 w 90"/>
                  <a:gd name="T23" fmla="*/ 57 h 98"/>
                  <a:gd name="T24" fmla="*/ 0 w 90"/>
                  <a:gd name="T25" fmla="*/ 49 h 98"/>
                  <a:gd name="T26" fmla="*/ 0 w 90"/>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98">
                    <a:moveTo>
                      <a:pt x="0" y="49"/>
                    </a:moveTo>
                    <a:lnTo>
                      <a:pt x="0" y="49"/>
                    </a:lnTo>
                    <a:lnTo>
                      <a:pt x="23" y="38"/>
                    </a:lnTo>
                    <a:lnTo>
                      <a:pt x="47" y="26"/>
                    </a:lnTo>
                    <a:lnTo>
                      <a:pt x="70" y="13"/>
                    </a:lnTo>
                    <a:lnTo>
                      <a:pt x="90" y="0"/>
                    </a:lnTo>
                    <a:lnTo>
                      <a:pt x="72" y="49"/>
                    </a:lnTo>
                    <a:lnTo>
                      <a:pt x="90" y="98"/>
                    </a:lnTo>
                    <a:lnTo>
                      <a:pt x="90" y="98"/>
                    </a:lnTo>
                    <a:lnTo>
                      <a:pt x="70" y="82"/>
                    </a:lnTo>
                    <a:lnTo>
                      <a:pt x="47" y="69"/>
                    </a:lnTo>
                    <a:lnTo>
                      <a:pt x="23" y="57"/>
                    </a:lnTo>
                    <a:lnTo>
                      <a:pt x="0" y="49"/>
                    </a:lnTo>
                    <a:lnTo>
                      <a:pt x="0"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77" name="Rectangle 37"/>
              <p:cNvSpPr>
                <a:spLocks noChangeArrowheads="1"/>
              </p:cNvSpPr>
              <p:nvPr/>
            </p:nvSpPr>
            <p:spPr bwMode="auto">
              <a:xfrm>
                <a:off x="3635375" y="2460625"/>
                <a:ext cx="118427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Measured sensory</a:t>
                </a:r>
                <a:endParaRPr kumimoji="0" lang="en-US" sz="1800" b="0" i="0" u="none" strike="noStrike" cap="none" normalizeH="0" baseline="0" smtClean="0">
                  <a:ln>
                    <a:noFill/>
                  </a:ln>
                  <a:solidFill>
                    <a:schemeClr val="tx1"/>
                  </a:solidFill>
                  <a:effectLst/>
                  <a:latin typeface="Arial" pitchFamily="34" charset="0"/>
                </a:endParaRPr>
              </a:p>
            </p:txBody>
          </p:sp>
          <p:sp>
            <p:nvSpPr>
              <p:cNvPr id="190478" name="Rectangle 38"/>
              <p:cNvSpPr>
                <a:spLocks noChangeArrowheads="1"/>
              </p:cNvSpPr>
              <p:nvPr/>
            </p:nvSpPr>
            <p:spPr bwMode="auto">
              <a:xfrm>
                <a:off x="3751263" y="2620963"/>
                <a:ext cx="941387"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rgbClr val="000000"/>
                    </a:solidFill>
                    <a:effectLst/>
                    <a:latin typeface="Arial" pitchFamily="34" charset="0"/>
                  </a:rPr>
                  <a:t>consequences</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9" name="Rectangle 39"/>
              <p:cNvSpPr>
                <a:spLocks noChangeArrowheads="1"/>
              </p:cNvSpPr>
              <p:nvPr/>
            </p:nvSpPr>
            <p:spPr bwMode="auto">
              <a:xfrm>
                <a:off x="3897313" y="2776538"/>
                <a:ext cx="6191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(delayed)</a:t>
                </a:r>
                <a:endParaRPr kumimoji="0" lang="en-US" sz="1800" b="0" i="0" u="none" strike="noStrike" cap="none" normalizeH="0" baseline="0" smtClean="0">
                  <a:ln>
                    <a:noFill/>
                  </a:ln>
                  <a:solidFill>
                    <a:schemeClr val="tx1"/>
                  </a:solidFill>
                  <a:effectLst/>
                  <a:latin typeface="Arial" pitchFamily="34" charset="0"/>
                </a:endParaRPr>
              </a:p>
            </p:txBody>
          </p:sp>
          <p:grpSp>
            <p:nvGrpSpPr>
              <p:cNvPr id="10" name="Group 9"/>
              <p:cNvGrpSpPr/>
              <p:nvPr/>
            </p:nvGrpSpPr>
            <p:grpSpPr>
              <a:xfrm>
                <a:off x="2533650" y="3255963"/>
                <a:ext cx="865188" cy="650875"/>
                <a:chOff x="2533650" y="3255963"/>
                <a:chExt cx="865188" cy="650875"/>
              </a:xfrm>
            </p:grpSpPr>
            <p:sp>
              <p:nvSpPr>
                <p:cNvPr id="190480" name="Line 40"/>
                <p:cNvSpPr>
                  <a:spLocks noChangeShapeType="1"/>
                </p:cNvSpPr>
                <p:nvPr/>
              </p:nvSpPr>
              <p:spPr bwMode="auto">
                <a:xfrm>
                  <a:off x="3168650" y="3906838"/>
                  <a:ext cx="23018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1" name="Line 41"/>
                <p:cNvSpPr>
                  <a:spLocks noChangeShapeType="1"/>
                </p:cNvSpPr>
                <p:nvPr/>
              </p:nvSpPr>
              <p:spPr bwMode="auto">
                <a:xfrm flipV="1">
                  <a:off x="3398838" y="3517900"/>
                  <a:ext cx="0" cy="3889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2" name="Line 42"/>
                <p:cNvSpPr>
                  <a:spLocks noChangeShapeType="1"/>
                </p:cNvSpPr>
                <p:nvPr/>
              </p:nvSpPr>
              <p:spPr bwMode="auto">
                <a:xfrm flipH="1">
                  <a:off x="2611438" y="3517900"/>
                  <a:ext cx="787400"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3" name="Line 43"/>
                <p:cNvSpPr>
                  <a:spLocks noChangeShapeType="1"/>
                </p:cNvSpPr>
                <p:nvPr/>
              </p:nvSpPr>
              <p:spPr bwMode="auto">
                <a:xfrm flipV="1">
                  <a:off x="2611438" y="3354388"/>
                  <a:ext cx="0" cy="1476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4" name="Freeform 44"/>
                <p:cNvSpPr>
                  <a:spLocks/>
                </p:cNvSpPr>
                <p:nvPr/>
              </p:nvSpPr>
              <p:spPr bwMode="auto">
                <a:xfrm>
                  <a:off x="2533650" y="3255963"/>
                  <a:ext cx="155575" cy="139700"/>
                </a:xfrm>
                <a:custGeom>
                  <a:avLst/>
                  <a:gdLst>
                    <a:gd name="T0" fmla="*/ 49 w 98"/>
                    <a:gd name="T1" fmla="*/ 0 h 88"/>
                    <a:gd name="T2" fmla="*/ 49 w 98"/>
                    <a:gd name="T3" fmla="*/ 0 h 88"/>
                    <a:gd name="T4" fmla="*/ 60 w 98"/>
                    <a:gd name="T5" fmla="*/ 23 h 88"/>
                    <a:gd name="T6" fmla="*/ 72 w 98"/>
                    <a:gd name="T7" fmla="*/ 47 h 88"/>
                    <a:gd name="T8" fmla="*/ 85 w 98"/>
                    <a:gd name="T9" fmla="*/ 70 h 88"/>
                    <a:gd name="T10" fmla="*/ 98 w 98"/>
                    <a:gd name="T11" fmla="*/ 88 h 88"/>
                    <a:gd name="T12" fmla="*/ 49 w 98"/>
                    <a:gd name="T13" fmla="*/ 70 h 88"/>
                    <a:gd name="T14" fmla="*/ 0 w 98"/>
                    <a:gd name="T15" fmla="*/ 88 h 88"/>
                    <a:gd name="T16" fmla="*/ 0 w 98"/>
                    <a:gd name="T17" fmla="*/ 88 h 88"/>
                    <a:gd name="T18" fmla="*/ 16 w 98"/>
                    <a:gd name="T19" fmla="*/ 70 h 88"/>
                    <a:gd name="T20" fmla="*/ 29 w 98"/>
                    <a:gd name="T21" fmla="*/ 47 h 88"/>
                    <a:gd name="T22" fmla="*/ 41 w 98"/>
                    <a:gd name="T23" fmla="*/ 23 h 88"/>
                    <a:gd name="T24" fmla="*/ 49 w 98"/>
                    <a:gd name="T25" fmla="*/ 0 h 88"/>
                    <a:gd name="T26" fmla="*/ 49 w 98"/>
                    <a:gd name="T2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88">
                      <a:moveTo>
                        <a:pt x="49" y="0"/>
                      </a:moveTo>
                      <a:lnTo>
                        <a:pt x="49" y="0"/>
                      </a:lnTo>
                      <a:lnTo>
                        <a:pt x="60" y="23"/>
                      </a:lnTo>
                      <a:lnTo>
                        <a:pt x="72" y="47"/>
                      </a:lnTo>
                      <a:lnTo>
                        <a:pt x="85" y="70"/>
                      </a:lnTo>
                      <a:lnTo>
                        <a:pt x="98" y="88"/>
                      </a:lnTo>
                      <a:lnTo>
                        <a:pt x="49" y="70"/>
                      </a:lnTo>
                      <a:lnTo>
                        <a:pt x="0" y="88"/>
                      </a:lnTo>
                      <a:lnTo>
                        <a:pt x="0" y="88"/>
                      </a:lnTo>
                      <a:lnTo>
                        <a:pt x="16" y="70"/>
                      </a:lnTo>
                      <a:lnTo>
                        <a:pt x="29" y="47"/>
                      </a:lnTo>
                      <a:lnTo>
                        <a:pt x="41" y="23"/>
                      </a:lnTo>
                      <a:lnTo>
                        <a:pt x="49" y="0"/>
                      </a:lnTo>
                      <a:lnTo>
                        <a:pt x="49"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0485" name="Rectangle 45"/>
              <p:cNvSpPr>
                <a:spLocks noChangeArrowheads="1"/>
              </p:cNvSpPr>
              <p:nvPr/>
            </p:nvSpPr>
            <p:spPr bwMode="auto">
              <a:xfrm>
                <a:off x="3451225" y="3517900"/>
                <a:ext cx="1147762"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Predicted sensory</a:t>
                </a:r>
                <a:endParaRPr kumimoji="0" lang="en-US" sz="1800" b="0" i="0" u="none" strike="noStrike" cap="none" normalizeH="0" baseline="0" smtClean="0">
                  <a:ln>
                    <a:noFill/>
                  </a:ln>
                  <a:solidFill>
                    <a:schemeClr val="tx1"/>
                  </a:solidFill>
                  <a:effectLst/>
                  <a:latin typeface="Arial" pitchFamily="34" charset="0"/>
                </a:endParaRPr>
              </a:p>
            </p:txBody>
          </p:sp>
          <p:sp>
            <p:nvSpPr>
              <p:cNvPr id="190486" name="Rectangle 46"/>
              <p:cNvSpPr>
                <a:spLocks noChangeArrowheads="1"/>
              </p:cNvSpPr>
              <p:nvPr/>
            </p:nvSpPr>
            <p:spPr bwMode="auto">
              <a:xfrm>
                <a:off x="3554413" y="3673475"/>
                <a:ext cx="941387"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consequences</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9" name="Group 8"/>
          <p:cNvGrpSpPr/>
          <p:nvPr/>
        </p:nvGrpSpPr>
        <p:grpSpPr>
          <a:xfrm>
            <a:off x="1163565" y="2347912"/>
            <a:ext cx="2000249" cy="2420938"/>
            <a:chOff x="1168401" y="1752600"/>
            <a:chExt cx="2000249" cy="2420938"/>
          </a:xfrm>
        </p:grpSpPr>
        <p:sp>
          <p:nvSpPr>
            <p:cNvPr id="20" name="Rectangle 14"/>
            <p:cNvSpPr>
              <a:spLocks noChangeArrowheads="1"/>
            </p:cNvSpPr>
            <p:nvPr/>
          </p:nvSpPr>
          <p:spPr bwMode="auto">
            <a:xfrm>
              <a:off x="1838325" y="3636963"/>
              <a:ext cx="1330325" cy="536575"/>
            </a:xfrm>
            <a:prstGeom prst="rect">
              <a:avLst/>
            </a:prstGeom>
            <a:solidFill>
              <a:srgbClr val="FFFF99"/>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17"/>
            <p:cNvSpPr>
              <a:spLocks noChangeArrowheads="1"/>
            </p:cNvSpPr>
            <p:nvPr/>
          </p:nvSpPr>
          <p:spPr bwMode="auto">
            <a:xfrm>
              <a:off x="2062163" y="3817938"/>
              <a:ext cx="1068387"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Forward model</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8" name="Group 7"/>
            <p:cNvGrpSpPr/>
            <p:nvPr/>
          </p:nvGrpSpPr>
          <p:grpSpPr>
            <a:xfrm>
              <a:off x="1168401" y="1752600"/>
              <a:ext cx="669924" cy="2232025"/>
              <a:chOff x="1168401" y="1752600"/>
              <a:chExt cx="669924" cy="2232025"/>
            </a:xfrm>
          </p:grpSpPr>
          <p:sp>
            <p:nvSpPr>
              <p:cNvPr id="190487" name="Line 47"/>
              <p:cNvSpPr>
                <a:spLocks noChangeShapeType="1"/>
              </p:cNvSpPr>
              <p:nvPr/>
            </p:nvSpPr>
            <p:spPr bwMode="auto">
              <a:xfrm>
                <a:off x="1423988" y="1752600"/>
                <a:ext cx="0" cy="21542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8" name="Line 48"/>
              <p:cNvSpPr>
                <a:spLocks noChangeShapeType="1"/>
              </p:cNvSpPr>
              <p:nvPr/>
            </p:nvSpPr>
            <p:spPr bwMode="auto">
              <a:xfrm>
                <a:off x="1423988" y="3906838"/>
                <a:ext cx="315912"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9" name="Freeform 49"/>
              <p:cNvSpPr>
                <a:spLocks/>
              </p:cNvSpPr>
              <p:nvPr/>
            </p:nvSpPr>
            <p:spPr bwMode="auto">
              <a:xfrm>
                <a:off x="1698625" y="3829050"/>
                <a:ext cx="139700" cy="155575"/>
              </a:xfrm>
              <a:custGeom>
                <a:avLst/>
                <a:gdLst>
                  <a:gd name="T0" fmla="*/ 88 w 88"/>
                  <a:gd name="T1" fmla="*/ 49 h 98"/>
                  <a:gd name="T2" fmla="*/ 88 w 88"/>
                  <a:gd name="T3" fmla="*/ 49 h 98"/>
                  <a:gd name="T4" fmla="*/ 64 w 88"/>
                  <a:gd name="T5" fmla="*/ 57 h 98"/>
                  <a:gd name="T6" fmla="*/ 41 w 88"/>
                  <a:gd name="T7" fmla="*/ 70 h 98"/>
                  <a:gd name="T8" fmla="*/ 18 w 88"/>
                  <a:gd name="T9" fmla="*/ 83 h 98"/>
                  <a:gd name="T10" fmla="*/ 0 w 88"/>
                  <a:gd name="T11" fmla="*/ 98 h 98"/>
                  <a:gd name="T12" fmla="*/ 18 w 88"/>
                  <a:gd name="T13" fmla="*/ 49 h 98"/>
                  <a:gd name="T14" fmla="*/ 0 w 88"/>
                  <a:gd name="T15" fmla="*/ 0 h 98"/>
                  <a:gd name="T16" fmla="*/ 0 w 88"/>
                  <a:gd name="T17" fmla="*/ 0 h 98"/>
                  <a:gd name="T18" fmla="*/ 18 w 88"/>
                  <a:gd name="T19" fmla="*/ 13 h 98"/>
                  <a:gd name="T20" fmla="*/ 41 w 88"/>
                  <a:gd name="T21" fmla="*/ 26 h 98"/>
                  <a:gd name="T22" fmla="*/ 64 w 88"/>
                  <a:gd name="T23" fmla="*/ 39 h 98"/>
                  <a:gd name="T24" fmla="*/ 88 w 88"/>
                  <a:gd name="T25" fmla="*/ 49 h 98"/>
                  <a:gd name="T26" fmla="*/ 88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88" y="49"/>
                    </a:moveTo>
                    <a:lnTo>
                      <a:pt x="88" y="49"/>
                    </a:lnTo>
                    <a:lnTo>
                      <a:pt x="64" y="57"/>
                    </a:lnTo>
                    <a:lnTo>
                      <a:pt x="41" y="70"/>
                    </a:lnTo>
                    <a:lnTo>
                      <a:pt x="18" y="83"/>
                    </a:lnTo>
                    <a:lnTo>
                      <a:pt x="0" y="98"/>
                    </a:lnTo>
                    <a:lnTo>
                      <a:pt x="18" y="49"/>
                    </a:lnTo>
                    <a:lnTo>
                      <a:pt x="0" y="0"/>
                    </a:lnTo>
                    <a:lnTo>
                      <a:pt x="0" y="0"/>
                    </a:lnTo>
                    <a:lnTo>
                      <a:pt x="18" y="13"/>
                    </a:lnTo>
                    <a:lnTo>
                      <a:pt x="41" y="26"/>
                    </a:lnTo>
                    <a:lnTo>
                      <a:pt x="64" y="39"/>
                    </a:lnTo>
                    <a:lnTo>
                      <a:pt x="88" y="49"/>
                    </a:lnTo>
                    <a:lnTo>
                      <a:pt x="88"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90" name="Rectangle 50"/>
              <p:cNvSpPr>
                <a:spLocks noChangeArrowheads="1"/>
              </p:cNvSpPr>
              <p:nvPr/>
            </p:nvSpPr>
            <p:spPr bwMode="auto">
              <a:xfrm rot="16200000">
                <a:off x="1185863" y="3217863"/>
                <a:ext cx="1555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rgbClr val="000000"/>
                    </a:solidFill>
                    <a:effectLst/>
                    <a:latin typeface="Arial" pitchFamily="34" charset="0"/>
                  </a:rPr>
                  <a:t>E</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91" name="Rectangle 51"/>
              <p:cNvSpPr>
                <a:spLocks noChangeArrowheads="1"/>
              </p:cNvSpPr>
              <p:nvPr/>
            </p:nvSpPr>
            <p:spPr bwMode="auto">
              <a:xfrm rot="16200000">
                <a:off x="1211263" y="3152775"/>
                <a:ext cx="1031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f</a:t>
                </a:r>
                <a:endParaRPr kumimoji="0" lang="en-US" sz="1800" b="0" i="0" u="none" strike="noStrike" cap="none" normalizeH="0" baseline="0" smtClean="0">
                  <a:ln>
                    <a:noFill/>
                  </a:ln>
                  <a:solidFill>
                    <a:schemeClr val="tx1"/>
                  </a:solidFill>
                  <a:effectLst/>
                  <a:latin typeface="Arial" pitchFamily="34" charset="0"/>
                </a:endParaRPr>
              </a:p>
            </p:txBody>
          </p:sp>
          <p:sp>
            <p:nvSpPr>
              <p:cNvPr id="190492" name="Rectangle 52"/>
              <p:cNvSpPr>
                <a:spLocks noChangeArrowheads="1"/>
              </p:cNvSpPr>
              <p:nvPr/>
            </p:nvSpPr>
            <p:spPr bwMode="auto">
              <a:xfrm rot="16200000">
                <a:off x="842963" y="2752725"/>
                <a:ext cx="8397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err="1" smtClean="0">
                    <a:ln>
                      <a:noFill/>
                    </a:ln>
                    <a:solidFill>
                      <a:srgbClr val="000000"/>
                    </a:solidFill>
                    <a:effectLst/>
                    <a:latin typeface="Arial" pitchFamily="34" charset="0"/>
                  </a:rPr>
                  <a:t>ference</a:t>
                </a:r>
                <a:r>
                  <a:rPr kumimoji="0" lang="en-US" sz="1000" b="0" i="0" u="none" strike="noStrike" cap="none" normalizeH="0" baseline="0" dirty="0" smtClean="0">
                    <a:ln>
                      <a:noFill/>
                    </a:ln>
                    <a:solidFill>
                      <a:srgbClr val="000000"/>
                    </a:solidFill>
                    <a:effectLst/>
                    <a:latin typeface="Arial" pitchFamily="34" charset="0"/>
                  </a:rPr>
                  <a:t> copy</a:t>
                </a:r>
                <a:endParaRPr kumimoji="0" lang="en-US" sz="1800" b="0" i="0" u="none" strike="noStrike" cap="none" normalizeH="0" baseline="0" dirty="0" smtClean="0">
                  <a:ln>
                    <a:noFill/>
                  </a:ln>
                  <a:solidFill>
                    <a:schemeClr val="tx1"/>
                  </a:solidFill>
                  <a:effectLst/>
                  <a:latin typeface="Arial" pitchFamily="34" charset="0"/>
                </a:endParaRPr>
              </a:p>
            </p:txBody>
          </p:sp>
        </p:grpSp>
      </p:grpSp>
    </p:spTree>
    <p:extLst>
      <p:ext uri="{BB962C8B-B14F-4D97-AF65-F5344CB8AC3E}">
        <p14:creationId xmlns:p14="http://schemas.microsoft.com/office/powerpoint/2010/main" val="4245117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046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049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04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1066800"/>
            <a:ext cx="8382000" cy="3015085"/>
          </a:xfrm>
        </p:spPr>
        <p:txBody>
          <a:bodyPr/>
          <a:lstStyle/>
          <a:p>
            <a:pPr marL="0" indent="0">
              <a:buNone/>
            </a:pPr>
            <a:r>
              <a:rPr lang="en-US" sz="2400" dirty="0" smtClean="0"/>
              <a:t>In order to compensate for delays in feedback, the brain must make predictions about the consequences of our motor commands (a </a:t>
            </a:r>
            <a:r>
              <a:rPr lang="en-US" sz="2400" b="1" dirty="0" smtClean="0"/>
              <a:t>forward model</a:t>
            </a:r>
            <a:r>
              <a:rPr lang="en-US" sz="2400" dirty="0" smtClean="0"/>
              <a:t>).</a:t>
            </a:r>
          </a:p>
          <a:p>
            <a:pPr marL="0" indent="0">
              <a:buNone/>
            </a:pPr>
            <a:endParaRPr lang="en-US" sz="2400" dirty="0"/>
          </a:p>
          <a:p>
            <a:pPr marL="0" indent="0">
              <a:buNone/>
            </a:pPr>
            <a:r>
              <a:rPr lang="en-US" sz="2400" dirty="0" smtClean="0"/>
              <a:t>A forward model allow humans to precisely control an effector when sensory inputs are delayed (e.g., arm movements) or absent during the movement (e.g., saccades)</a:t>
            </a:r>
          </a:p>
          <a:p>
            <a:pPr marL="0" indent="0">
              <a:buNone/>
            </a:pPr>
            <a:r>
              <a:rPr lang="en-US" sz="2400" dirty="0" smtClean="0"/>
              <a:t> </a:t>
            </a:r>
            <a:endParaRPr lang="en-US" sz="2400" dirty="0"/>
          </a:p>
        </p:txBody>
      </p:sp>
      <p:sp>
        <p:nvSpPr>
          <p:cNvPr id="3" name="Title 2"/>
          <p:cNvSpPr>
            <a:spLocks noGrp="1"/>
          </p:cNvSpPr>
          <p:nvPr>
            <p:ph type="title"/>
          </p:nvPr>
        </p:nvSpPr>
        <p:spPr/>
        <p:txBody>
          <a:bodyPr/>
          <a:lstStyle/>
          <a:p>
            <a:r>
              <a:rPr lang="en-US" sz="2400" dirty="0" smtClean="0"/>
              <a:t>A forward model predicts the sensory consequences of an action</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Tree>
    <p:extLst>
      <p:ext uri="{BB962C8B-B14F-4D97-AF65-F5344CB8AC3E}">
        <p14:creationId xmlns:p14="http://schemas.microsoft.com/office/powerpoint/2010/main" val="4081852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fade">
                                      <p:cBhvr>
                                        <p:cTn id="17"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The cerebellum appears to be crucial for predictions about the sensory consequences of a movement</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Purkinje cells encode movement kinematics</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a:t>
            </a:fld>
            <a:endParaRPr lang="en-US"/>
          </a:p>
        </p:txBody>
      </p:sp>
      <p:sp>
        <p:nvSpPr>
          <p:cNvPr id="14" name="Rectangle 8"/>
          <p:cNvSpPr>
            <a:spLocks noChangeArrowheads="1"/>
          </p:cNvSpPr>
          <p:nvPr/>
        </p:nvSpPr>
        <p:spPr bwMode="auto">
          <a:xfrm>
            <a:off x="1066727" y="2012950"/>
            <a:ext cx="12366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Motor commands</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7" name="Group 6"/>
          <p:cNvGrpSpPr/>
          <p:nvPr/>
        </p:nvGrpSpPr>
        <p:grpSpPr>
          <a:xfrm>
            <a:off x="2160514" y="1816100"/>
            <a:ext cx="2076450" cy="531813"/>
            <a:chOff x="2165350" y="1220788"/>
            <a:chExt cx="2076450" cy="531813"/>
          </a:xfrm>
        </p:grpSpPr>
        <p:sp>
          <p:nvSpPr>
            <p:cNvPr id="15" name="Line 9"/>
            <p:cNvSpPr>
              <a:spLocks noChangeShapeType="1"/>
            </p:cNvSpPr>
            <p:nvPr/>
          </p:nvSpPr>
          <p:spPr bwMode="auto">
            <a:xfrm>
              <a:off x="2165350" y="1487488"/>
              <a:ext cx="64293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Freeform 10"/>
            <p:cNvSpPr>
              <a:spLocks/>
            </p:cNvSpPr>
            <p:nvPr/>
          </p:nvSpPr>
          <p:spPr bwMode="auto">
            <a:xfrm>
              <a:off x="2767013" y="1409700"/>
              <a:ext cx="139700" cy="155575"/>
            </a:xfrm>
            <a:custGeom>
              <a:avLst/>
              <a:gdLst>
                <a:gd name="T0" fmla="*/ 88 w 88"/>
                <a:gd name="T1" fmla="*/ 49 h 98"/>
                <a:gd name="T2" fmla="*/ 88 w 88"/>
                <a:gd name="T3" fmla="*/ 49 h 98"/>
                <a:gd name="T4" fmla="*/ 65 w 88"/>
                <a:gd name="T5" fmla="*/ 59 h 98"/>
                <a:gd name="T6" fmla="*/ 42 w 88"/>
                <a:gd name="T7" fmla="*/ 69 h 98"/>
                <a:gd name="T8" fmla="*/ 21 w 88"/>
                <a:gd name="T9" fmla="*/ 82 h 98"/>
                <a:gd name="T10" fmla="*/ 0 w 88"/>
                <a:gd name="T11" fmla="*/ 98 h 98"/>
                <a:gd name="T12" fmla="*/ 18 w 88"/>
                <a:gd name="T13" fmla="*/ 49 h 98"/>
                <a:gd name="T14" fmla="*/ 0 w 88"/>
                <a:gd name="T15" fmla="*/ 0 h 98"/>
                <a:gd name="T16" fmla="*/ 0 w 88"/>
                <a:gd name="T17" fmla="*/ 0 h 98"/>
                <a:gd name="T18" fmla="*/ 21 w 88"/>
                <a:gd name="T19" fmla="*/ 15 h 98"/>
                <a:gd name="T20" fmla="*/ 42 w 88"/>
                <a:gd name="T21" fmla="*/ 28 h 98"/>
                <a:gd name="T22" fmla="*/ 65 w 88"/>
                <a:gd name="T23" fmla="*/ 38 h 98"/>
                <a:gd name="T24" fmla="*/ 88 w 88"/>
                <a:gd name="T25" fmla="*/ 49 h 98"/>
                <a:gd name="T26" fmla="*/ 88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88" y="49"/>
                  </a:moveTo>
                  <a:lnTo>
                    <a:pt x="88" y="49"/>
                  </a:lnTo>
                  <a:lnTo>
                    <a:pt x="65" y="59"/>
                  </a:lnTo>
                  <a:lnTo>
                    <a:pt x="42" y="69"/>
                  </a:lnTo>
                  <a:lnTo>
                    <a:pt x="21" y="82"/>
                  </a:lnTo>
                  <a:lnTo>
                    <a:pt x="0" y="98"/>
                  </a:lnTo>
                  <a:lnTo>
                    <a:pt x="18" y="49"/>
                  </a:lnTo>
                  <a:lnTo>
                    <a:pt x="0" y="0"/>
                  </a:lnTo>
                  <a:lnTo>
                    <a:pt x="0" y="0"/>
                  </a:lnTo>
                  <a:lnTo>
                    <a:pt x="21" y="15"/>
                  </a:lnTo>
                  <a:lnTo>
                    <a:pt x="42" y="28"/>
                  </a:lnTo>
                  <a:lnTo>
                    <a:pt x="65" y="38"/>
                  </a:lnTo>
                  <a:lnTo>
                    <a:pt x="88" y="49"/>
                  </a:lnTo>
                  <a:lnTo>
                    <a:pt x="88"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13"/>
            <p:cNvSpPr>
              <a:spLocks noChangeArrowheads="1"/>
            </p:cNvSpPr>
            <p:nvPr/>
          </p:nvSpPr>
          <p:spPr bwMode="auto">
            <a:xfrm>
              <a:off x="2906713" y="1220788"/>
              <a:ext cx="1335087" cy="5318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Rectangle 18"/>
            <p:cNvSpPr>
              <a:spLocks noChangeArrowheads="1"/>
            </p:cNvSpPr>
            <p:nvPr/>
          </p:nvSpPr>
          <p:spPr bwMode="auto">
            <a:xfrm>
              <a:off x="3332163" y="1397000"/>
              <a:ext cx="6143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Muscles</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90467" name="Group 190466"/>
          <p:cNvGrpSpPr/>
          <p:nvPr/>
        </p:nvGrpSpPr>
        <p:grpSpPr>
          <a:xfrm>
            <a:off x="4236964" y="1816100"/>
            <a:ext cx="3641725" cy="531813"/>
            <a:chOff x="4241800" y="1220788"/>
            <a:chExt cx="3641725" cy="531813"/>
          </a:xfrm>
        </p:grpSpPr>
        <p:sp>
          <p:nvSpPr>
            <p:cNvPr id="18" name="Freeform 12"/>
            <p:cNvSpPr>
              <a:spLocks/>
            </p:cNvSpPr>
            <p:nvPr/>
          </p:nvSpPr>
          <p:spPr bwMode="auto">
            <a:xfrm>
              <a:off x="4884738" y="1409700"/>
              <a:ext cx="144462" cy="155575"/>
            </a:xfrm>
            <a:custGeom>
              <a:avLst/>
              <a:gdLst>
                <a:gd name="T0" fmla="*/ 91 w 91"/>
                <a:gd name="T1" fmla="*/ 49 h 98"/>
                <a:gd name="T2" fmla="*/ 91 w 91"/>
                <a:gd name="T3" fmla="*/ 49 h 98"/>
                <a:gd name="T4" fmla="*/ 67 w 91"/>
                <a:gd name="T5" fmla="*/ 59 h 98"/>
                <a:gd name="T6" fmla="*/ 44 w 91"/>
                <a:gd name="T7" fmla="*/ 69 h 98"/>
                <a:gd name="T8" fmla="*/ 21 w 91"/>
                <a:gd name="T9" fmla="*/ 82 h 98"/>
                <a:gd name="T10" fmla="*/ 0 w 91"/>
                <a:gd name="T11" fmla="*/ 98 h 98"/>
                <a:gd name="T12" fmla="*/ 18 w 91"/>
                <a:gd name="T13" fmla="*/ 49 h 98"/>
                <a:gd name="T14" fmla="*/ 0 w 91"/>
                <a:gd name="T15" fmla="*/ 0 h 98"/>
                <a:gd name="T16" fmla="*/ 0 w 91"/>
                <a:gd name="T17" fmla="*/ 0 h 98"/>
                <a:gd name="T18" fmla="*/ 21 w 91"/>
                <a:gd name="T19" fmla="*/ 15 h 98"/>
                <a:gd name="T20" fmla="*/ 44 w 91"/>
                <a:gd name="T21" fmla="*/ 28 h 98"/>
                <a:gd name="T22" fmla="*/ 67 w 91"/>
                <a:gd name="T23" fmla="*/ 38 h 98"/>
                <a:gd name="T24" fmla="*/ 91 w 91"/>
                <a:gd name="T25" fmla="*/ 49 h 98"/>
                <a:gd name="T26" fmla="*/ 91 w 91"/>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8">
                  <a:moveTo>
                    <a:pt x="91" y="49"/>
                  </a:moveTo>
                  <a:lnTo>
                    <a:pt x="91" y="49"/>
                  </a:lnTo>
                  <a:lnTo>
                    <a:pt x="67" y="59"/>
                  </a:lnTo>
                  <a:lnTo>
                    <a:pt x="44" y="69"/>
                  </a:lnTo>
                  <a:lnTo>
                    <a:pt x="21" y="82"/>
                  </a:lnTo>
                  <a:lnTo>
                    <a:pt x="0" y="98"/>
                  </a:lnTo>
                  <a:lnTo>
                    <a:pt x="18" y="49"/>
                  </a:lnTo>
                  <a:lnTo>
                    <a:pt x="0" y="0"/>
                  </a:lnTo>
                  <a:lnTo>
                    <a:pt x="0" y="0"/>
                  </a:lnTo>
                  <a:lnTo>
                    <a:pt x="21" y="15"/>
                  </a:lnTo>
                  <a:lnTo>
                    <a:pt x="44" y="28"/>
                  </a:lnTo>
                  <a:lnTo>
                    <a:pt x="67" y="38"/>
                  </a:lnTo>
                  <a:lnTo>
                    <a:pt x="91" y="49"/>
                  </a:lnTo>
                  <a:lnTo>
                    <a:pt x="91"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0466" name="Group 190465"/>
            <p:cNvGrpSpPr/>
            <p:nvPr/>
          </p:nvGrpSpPr>
          <p:grpSpPr>
            <a:xfrm>
              <a:off x="4241800" y="1220788"/>
              <a:ext cx="3641725" cy="531813"/>
              <a:chOff x="4241800" y="1220788"/>
              <a:chExt cx="3641725" cy="531813"/>
            </a:xfrm>
          </p:grpSpPr>
          <p:sp>
            <p:nvSpPr>
              <p:cNvPr id="17" name="Line 11"/>
              <p:cNvSpPr>
                <a:spLocks noChangeShapeType="1"/>
              </p:cNvSpPr>
              <p:nvPr/>
            </p:nvSpPr>
            <p:spPr bwMode="auto">
              <a:xfrm>
                <a:off x="4241800" y="1487488"/>
                <a:ext cx="688975"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ectangle 15"/>
              <p:cNvSpPr>
                <a:spLocks noChangeArrowheads="1"/>
              </p:cNvSpPr>
              <p:nvPr/>
            </p:nvSpPr>
            <p:spPr bwMode="auto">
              <a:xfrm>
                <a:off x="5029200" y="1220788"/>
                <a:ext cx="1330325" cy="5318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Rectangle 19"/>
              <p:cNvSpPr>
                <a:spLocks noChangeArrowheads="1"/>
              </p:cNvSpPr>
              <p:nvPr/>
            </p:nvSpPr>
            <p:spPr bwMode="auto">
              <a:xfrm>
                <a:off x="5410200" y="1397000"/>
                <a:ext cx="72072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Body part</a:t>
                </a:r>
                <a:endParaRPr kumimoji="0" lang="en-US" sz="1800" b="0" i="0" u="none" strike="noStrike" cap="none" normalizeH="0" baseline="0" smtClean="0">
                  <a:ln>
                    <a:noFill/>
                  </a:ln>
                  <a:solidFill>
                    <a:schemeClr val="tx1"/>
                  </a:solidFill>
                  <a:effectLst/>
                  <a:latin typeface="Arial" pitchFamily="34" charset="0"/>
                </a:endParaRPr>
              </a:p>
            </p:txBody>
          </p:sp>
          <p:sp>
            <p:nvSpPr>
              <p:cNvPr id="26" name="Line 20"/>
              <p:cNvSpPr>
                <a:spLocks noChangeShapeType="1"/>
              </p:cNvSpPr>
              <p:nvPr/>
            </p:nvSpPr>
            <p:spPr bwMode="auto">
              <a:xfrm>
                <a:off x="6359525" y="1487488"/>
                <a:ext cx="963612"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21"/>
              <p:cNvSpPr>
                <a:spLocks/>
              </p:cNvSpPr>
              <p:nvPr/>
            </p:nvSpPr>
            <p:spPr bwMode="auto">
              <a:xfrm>
                <a:off x="7277100" y="1409700"/>
                <a:ext cx="144462" cy="155575"/>
              </a:xfrm>
              <a:custGeom>
                <a:avLst/>
                <a:gdLst>
                  <a:gd name="T0" fmla="*/ 91 w 91"/>
                  <a:gd name="T1" fmla="*/ 49 h 98"/>
                  <a:gd name="T2" fmla="*/ 91 w 91"/>
                  <a:gd name="T3" fmla="*/ 49 h 98"/>
                  <a:gd name="T4" fmla="*/ 67 w 91"/>
                  <a:gd name="T5" fmla="*/ 59 h 98"/>
                  <a:gd name="T6" fmla="*/ 44 w 91"/>
                  <a:gd name="T7" fmla="*/ 69 h 98"/>
                  <a:gd name="T8" fmla="*/ 21 w 91"/>
                  <a:gd name="T9" fmla="*/ 82 h 98"/>
                  <a:gd name="T10" fmla="*/ 0 w 91"/>
                  <a:gd name="T11" fmla="*/ 98 h 98"/>
                  <a:gd name="T12" fmla="*/ 18 w 91"/>
                  <a:gd name="T13" fmla="*/ 49 h 98"/>
                  <a:gd name="T14" fmla="*/ 0 w 91"/>
                  <a:gd name="T15" fmla="*/ 0 h 98"/>
                  <a:gd name="T16" fmla="*/ 0 w 91"/>
                  <a:gd name="T17" fmla="*/ 0 h 98"/>
                  <a:gd name="T18" fmla="*/ 21 w 91"/>
                  <a:gd name="T19" fmla="*/ 15 h 98"/>
                  <a:gd name="T20" fmla="*/ 44 w 91"/>
                  <a:gd name="T21" fmla="*/ 28 h 98"/>
                  <a:gd name="T22" fmla="*/ 67 w 91"/>
                  <a:gd name="T23" fmla="*/ 38 h 98"/>
                  <a:gd name="T24" fmla="*/ 91 w 91"/>
                  <a:gd name="T25" fmla="*/ 49 h 98"/>
                  <a:gd name="T26" fmla="*/ 91 w 91"/>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8">
                    <a:moveTo>
                      <a:pt x="91" y="49"/>
                    </a:moveTo>
                    <a:lnTo>
                      <a:pt x="91" y="49"/>
                    </a:lnTo>
                    <a:lnTo>
                      <a:pt x="67" y="59"/>
                    </a:lnTo>
                    <a:lnTo>
                      <a:pt x="44" y="69"/>
                    </a:lnTo>
                    <a:lnTo>
                      <a:pt x="21" y="82"/>
                    </a:lnTo>
                    <a:lnTo>
                      <a:pt x="0" y="98"/>
                    </a:lnTo>
                    <a:lnTo>
                      <a:pt x="18" y="49"/>
                    </a:lnTo>
                    <a:lnTo>
                      <a:pt x="0" y="0"/>
                    </a:lnTo>
                    <a:lnTo>
                      <a:pt x="0" y="0"/>
                    </a:lnTo>
                    <a:lnTo>
                      <a:pt x="21" y="15"/>
                    </a:lnTo>
                    <a:lnTo>
                      <a:pt x="44" y="28"/>
                    </a:lnTo>
                    <a:lnTo>
                      <a:pt x="67" y="38"/>
                    </a:lnTo>
                    <a:lnTo>
                      <a:pt x="91" y="49"/>
                    </a:lnTo>
                    <a:lnTo>
                      <a:pt x="91"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Rectangle 22"/>
              <p:cNvSpPr>
                <a:spLocks noChangeArrowheads="1"/>
              </p:cNvSpPr>
              <p:nvPr/>
            </p:nvSpPr>
            <p:spPr bwMode="auto">
              <a:xfrm>
                <a:off x="7023100" y="1244600"/>
                <a:ext cx="8604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State change</a:t>
                </a:r>
                <a:endParaRPr kumimoji="0" lang="en-US" sz="1800" b="0" i="0" u="none" strike="noStrike" cap="none" normalizeH="0" baseline="0" smtClean="0">
                  <a:ln>
                    <a:noFill/>
                  </a:ln>
                  <a:solidFill>
                    <a:schemeClr val="tx1"/>
                  </a:solidFill>
                  <a:effectLst/>
                  <a:latin typeface="Arial" pitchFamily="34" charset="0"/>
                </a:endParaRPr>
              </a:p>
            </p:txBody>
          </p:sp>
          <p:sp>
            <p:nvSpPr>
              <p:cNvPr id="29" name="Rectangle 23"/>
              <p:cNvSpPr>
                <a:spLocks noChangeArrowheads="1"/>
              </p:cNvSpPr>
              <p:nvPr/>
            </p:nvSpPr>
            <p:spPr bwMode="auto">
              <a:xfrm>
                <a:off x="4487863" y="1311275"/>
                <a:ext cx="3651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force</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190494" name="Group 190493"/>
          <p:cNvGrpSpPr/>
          <p:nvPr/>
        </p:nvGrpSpPr>
        <p:grpSpPr>
          <a:xfrm>
            <a:off x="5175177" y="2082800"/>
            <a:ext cx="1933575" cy="1887538"/>
            <a:chOff x="5180013" y="1487488"/>
            <a:chExt cx="1933575" cy="1887538"/>
          </a:xfrm>
        </p:grpSpPr>
        <p:sp>
          <p:nvSpPr>
            <p:cNvPr id="30" name="Rectangle 24"/>
            <p:cNvSpPr>
              <a:spLocks noChangeArrowheads="1"/>
            </p:cNvSpPr>
            <p:nvPr/>
          </p:nvSpPr>
          <p:spPr bwMode="auto">
            <a:xfrm>
              <a:off x="5180013" y="2449513"/>
              <a:ext cx="1539875" cy="925513"/>
            </a:xfrm>
            <a:prstGeom prst="rect">
              <a:avLst/>
            </a:prstGeom>
            <a:solidFill>
              <a:srgbClr val="D4FAF2"/>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90493" name="Group 190492"/>
            <p:cNvGrpSpPr/>
            <p:nvPr/>
          </p:nvGrpSpPr>
          <p:grpSpPr>
            <a:xfrm>
              <a:off x="5446713" y="1487488"/>
              <a:ext cx="1666875" cy="1847850"/>
              <a:chOff x="5446713" y="1487488"/>
              <a:chExt cx="1666875" cy="1847850"/>
            </a:xfrm>
          </p:grpSpPr>
          <p:sp>
            <p:nvSpPr>
              <p:cNvPr id="31" name="Rectangle 25"/>
              <p:cNvSpPr>
                <a:spLocks noChangeArrowheads="1"/>
              </p:cNvSpPr>
              <p:nvPr/>
            </p:nvSpPr>
            <p:spPr bwMode="auto">
              <a:xfrm>
                <a:off x="5446713" y="2506663"/>
                <a:ext cx="11477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Sensory system</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64" name="Rectangle 26"/>
              <p:cNvSpPr>
                <a:spLocks noChangeArrowheads="1"/>
              </p:cNvSpPr>
              <p:nvPr/>
            </p:nvSpPr>
            <p:spPr bwMode="auto">
              <a:xfrm>
                <a:off x="5483225" y="2822575"/>
                <a:ext cx="1060450"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Proprioception</a:t>
                </a:r>
                <a:endParaRPr kumimoji="0" lang="en-US" sz="1800" b="0" i="0" u="none" strike="noStrike" cap="none" normalizeH="0" baseline="0" smtClean="0">
                  <a:ln>
                    <a:noFill/>
                  </a:ln>
                  <a:solidFill>
                    <a:schemeClr val="tx1"/>
                  </a:solidFill>
                  <a:effectLst/>
                  <a:latin typeface="Arial" pitchFamily="34" charset="0"/>
                </a:endParaRPr>
              </a:p>
            </p:txBody>
          </p:sp>
          <p:sp>
            <p:nvSpPr>
              <p:cNvPr id="190465" name="Rectangle 27"/>
              <p:cNvSpPr>
                <a:spLocks noChangeArrowheads="1"/>
              </p:cNvSpPr>
              <p:nvPr/>
            </p:nvSpPr>
            <p:spPr bwMode="auto">
              <a:xfrm>
                <a:off x="5753100" y="2978150"/>
                <a:ext cx="160337"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V</a:t>
                </a:r>
                <a:endParaRPr kumimoji="0" lang="en-US" sz="1800" b="0" i="0" u="none" strike="noStrike" cap="none" normalizeH="0" baseline="0" smtClean="0">
                  <a:ln>
                    <a:noFill/>
                  </a:ln>
                  <a:solidFill>
                    <a:schemeClr val="tx1"/>
                  </a:solidFill>
                  <a:effectLst/>
                  <a:latin typeface="Arial" pitchFamily="34" charset="0"/>
                </a:endParaRPr>
              </a:p>
            </p:txBody>
          </p:sp>
          <p:sp>
            <p:nvSpPr>
              <p:cNvPr id="190468" name="Rectangle 28"/>
              <p:cNvSpPr>
                <a:spLocks noChangeArrowheads="1"/>
              </p:cNvSpPr>
              <p:nvPr/>
            </p:nvSpPr>
            <p:spPr bwMode="auto">
              <a:xfrm>
                <a:off x="5840413" y="2978150"/>
                <a:ext cx="3857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smtClean="0">
                    <a:ln>
                      <a:noFill/>
                    </a:ln>
                    <a:solidFill>
                      <a:srgbClr val="000000"/>
                    </a:solidFill>
                    <a:effectLst/>
                    <a:latin typeface="Arial" pitchFamily="34" charset="0"/>
                  </a:rPr>
                  <a:t>ision</a:t>
                </a:r>
                <a:endParaRPr kumimoji="0" lang="en-US" sz="1800" b="0" i="0" u="none" strike="noStrike" cap="none" normalizeH="0" baseline="0" smtClean="0">
                  <a:ln>
                    <a:noFill/>
                  </a:ln>
                  <a:solidFill>
                    <a:schemeClr val="tx1"/>
                  </a:solidFill>
                  <a:effectLst/>
                  <a:latin typeface="Arial" pitchFamily="34" charset="0"/>
                </a:endParaRPr>
              </a:p>
            </p:txBody>
          </p:sp>
          <p:sp>
            <p:nvSpPr>
              <p:cNvPr id="190469" name="Rectangle 29"/>
              <p:cNvSpPr>
                <a:spLocks noChangeArrowheads="1"/>
              </p:cNvSpPr>
              <p:nvPr/>
            </p:nvSpPr>
            <p:spPr bwMode="auto">
              <a:xfrm>
                <a:off x="5684838" y="3138488"/>
                <a:ext cx="614362"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Audition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0" name="Line 30"/>
              <p:cNvSpPr>
                <a:spLocks noChangeShapeType="1"/>
              </p:cNvSpPr>
              <p:nvPr/>
            </p:nvSpPr>
            <p:spPr bwMode="auto">
              <a:xfrm>
                <a:off x="7113588" y="1487488"/>
                <a:ext cx="0" cy="142398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1" name="Line 31"/>
              <p:cNvSpPr>
                <a:spLocks noChangeShapeType="1"/>
              </p:cNvSpPr>
              <p:nvPr/>
            </p:nvSpPr>
            <p:spPr bwMode="auto">
              <a:xfrm flipH="1">
                <a:off x="6818313" y="2911475"/>
                <a:ext cx="295275"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2" name="Freeform 32"/>
              <p:cNvSpPr>
                <a:spLocks/>
              </p:cNvSpPr>
              <p:nvPr/>
            </p:nvSpPr>
            <p:spPr bwMode="auto">
              <a:xfrm>
                <a:off x="6719888" y="2833688"/>
                <a:ext cx="139700" cy="155575"/>
              </a:xfrm>
              <a:custGeom>
                <a:avLst/>
                <a:gdLst>
                  <a:gd name="T0" fmla="*/ 0 w 88"/>
                  <a:gd name="T1" fmla="*/ 49 h 98"/>
                  <a:gd name="T2" fmla="*/ 0 w 88"/>
                  <a:gd name="T3" fmla="*/ 49 h 98"/>
                  <a:gd name="T4" fmla="*/ 24 w 88"/>
                  <a:gd name="T5" fmla="*/ 39 h 98"/>
                  <a:gd name="T6" fmla="*/ 47 w 88"/>
                  <a:gd name="T7" fmla="*/ 29 h 98"/>
                  <a:gd name="T8" fmla="*/ 70 w 88"/>
                  <a:gd name="T9" fmla="*/ 16 h 98"/>
                  <a:gd name="T10" fmla="*/ 88 w 88"/>
                  <a:gd name="T11" fmla="*/ 0 h 98"/>
                  <a:gd name="T12" fmla="*/ 70 w 88"/>
                  <a:gd name="T13" fmla="*/ 49 h 98"/>
                  <a:gd name="T14" fmla="*/ 88 w 88"/>
                  <a:gd name="T15" fmla="*/ 98 h 98"/>
                  <a:gd name="T16" fmla="*/ 88 w 88"/>
                  <a:gd name="T17" fmla="*/ 98 h 98"/>
                  <a:gd name="T18" fmla="*/ 70 w 88"/>
                  <a:gd name="T19" fmla="*/ 83 h 98"/>
                  <a:gd name="T20" fmla="*/ 47 w 88"/>
                  <a:gd name="T21" fmla="*/ 70 h 98"/>
                  <a:gd name="T22" fmla="*/ 24 w 88"/>
                  <a:gd name="T23" fmla="*/ 60 h 98"/>
                  <a:gd name="T24" fmla="*/ 0 w 88"/>
                  <a:gd name="T25" fmla="*/ 49 h 98"/>
                  <a:gd name="T26" fmla="*/ 0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0" y="49"/>
                    </a:moveTo>
                    <a:lnTo>
                      <a:pt x="0" y="49"/>
                    </a:lnTo>
                    <a:lnTo>
                      <a:pt x="24" y="39"/>
                    </a:lnTo>
                    <a:lnTo>
                      <a:pt x="47" y="29"/>
                    </a:lnTo>
                    <a:lnTo>
                      <a:pt x="70" y="16"/>
                    </a:lnTo>
                    <a:lnTo>
                      <a:pt x="88" y="0"/>
                    </a:lnTo>
                    <a:lnTo>
                      <a:pt x="70" y="49"/>
                    </a:lnTo>
                    <a:lnTo>
                      <a:pt x="88" y="98"/>
                    </a:lnTo>
                    <a:lnTo>
                      <a:pt x="88" y="98"/>
                    </a:lnTo>
                    <a:lnTo>
                      <a:pt x="70" y="83"/>
                    </a:lnTo>
                    <a:lnTo>
                      <a:pt x="47" y="70"/>
                    </a:lnTo>
                    <a:lnTo>
                      <a:pt x="24" y="60"/>
                    </a:lnTo>
                    <a:lnTo>
                      <a:pt x="0" y="49"/>
                    </a:lnTo>
                    <a:lnTo>
                      <a:pt x="0"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90497" name="Group 190496"/>
          <p:cNvGrpSpPr/>
          <p:nvPr/>
        </p:nvGrpSpPr>
        <p:grpSpPr>
          <a:xfrm>
            <a:off x="1898577" y="2135187"/>
            <a:ext cx="3276599" cy="2366963"/>
            <a:chOff x="1903413" y="1539875"/>
            <a:chExt cx="3276599" cy="2366963"/>
          </a:xfrm>
        </p:grpSpPr>
        <p:sp>
          <p:nvSpPr>
            <p:cNvPr id="190475" name="Line 35"/>
            <p:cNvSpPr>
              <a:spLocks noChangeShapeType="1"/>
            </p:cNvSpPr>
            <p:nvPr/>
          </p:nvSpPr>
          <p:spPr bwMode="auto">
            <a:xfrm flipH="1">
              <a:off x="3267075" y="2957513"/>
              <a:ext cx="191293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0496" name="Group 190495"/>
            <p:cNvGrpSpPr/>
            <p:nvPr/>
          </p:nvGrpSpPr>
          <p:grpSpPr>
            <a:xfrm>
              <a:off x="1903413" y="1539875"/>
              <a:ext cx="2916237" cy="2366963"/>
              <a:chOff x="1903413" y="1539875"/>
              <a:chExt cx="2916237" cy="2366963"/>
            </a:xfrm>
          </p:grpSpPr>
          <p:grpSp>
            <p:nvGrpSpPr>
              <p:cNvPr id="190495" name="Group 190494"/>
              <p:cNvGrpSpPr/>
              <p:nvPr/>
            </p:nvGrpSpPr>
            <p:grpSpPr>
              <a:xfrm>
                <a:off x="1903413" y="1539875"/>
                <a:ext cx="1265237" cy="1700213"/>
                <a:chOff x="1903413" y="1539875"/>
                <a:chExt cx="1265237" cy="1700213"/>
              </a:xfrm>
            </p:grpSpPr>
            <p:sp>
              <p:nvSpPr>
                <p:cNvPr id="13" name="Rectangle 7"/>
                <p:cNvSpPr>
                  <a:spLocks noChangeArrowheads="1"/>
                </p:cNvSpPr>
                <p:nvPr/>
              </p:nvSpPr>
              <p:spPr bwMode="auto">
                <a:xfrm>
                  <a:off x="1903413" y="2584450"/>
                  <a:ext cx="1265237" cy="655638"/>
                </a:xfrm>
                <a:prstGeom prst="rect">
                  <a:avLst/>
                </a:prstGeom>
                <a:solidFill>
                  <a:srgbClr val="FFFF99"/>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Rectangle 16"/>
                <p:cNvSpPr>
                  <a:spLocks noChangeArrowheads="1"/>
                </p:cNvSpPr>
                <p:nvPr/>
              </p:nvSpPr>
              <p:spPr bwMode="auto">
                <a:xfrm>
                  <a:off x="2227263" y="2822575"/>
                  <a:ext cx="77787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Integration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3" name="Line 33"/>
                <p:cNvSpPr>
                  <a:spLocks noChangeShapeType="1"/>
                </p:cNvSpPr>
                <p:nvPr/>
              </p:nvSpPr>
              <p:spPr bwMode="auto">
                <a:xfrm flipV="1">
                  <a:off x="2538413" y="1638300"/>
                  <a:ext cx="0" cy="94615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74" name="Freeform 34"/>
                <p:cNvSpPr>
                  <a:spLocks/>
                </p:cNvSpPr>
                <p:nvPr/>
              </p:nvSpPr>
              <p:spPr bwMode="auto">
                <a:xfrm>
                  <a:off x="2460625" y="1539875"/>
                  <a:ext cx="155575" cy="144463"/>
                </a:xfrm>
                <a:custGeom>
                  <a:avLst/>
                  <a:gdLst>
                    <a:gd name="T0" fmla="*/ 49 w 98"/>
                    <a:gd name="T1" fmla="*/ 0 h 91"/>
                    <a:gd name="T2" fmla="*/ 49 w 98"/>
                    <a:gd name="T3" fmla="*/ 0 h 91"/>
                    <a:gd name="T4" fmla="*/ 57 w 98"/>
                    <a:gd name="T5" fmla="*/ 24 h 91"/>
                    <a:gd name="T6" fmla="*/ 69 w 98"/>
                    <a:gd name="T7" fmla="*/ 47 h 91"/>
                    <a:gd name="T8" fmla="*/ 82 w 98"/>
                    <a:gd name="T9" fmla="*/ 70 h 91"/>
                    <a:gd name="T10" fmla="*/ 98 w 98"/>
                    <a:gd name="T11" fmla="*/ 91 h 91"/>
                    <a:gd name="T12" fmla="*/ 49 w 98"/>
                    <a:gd name="T13" fmla="*/ 73 h 91"/>
                    <a:gd name="T14" fmla="*/ 0 w 98"/>
                    <a:gd name="T15" fmla="*/ 91 h 91"/>
                    <a:gd name="T16" fmla="*/ 0 w 98"/>
                    <a:gd name="T17" fmla="*/ 91 h 91"/>
                    <a:gd name="T18" fmla="*/ 13 w 98"/>
                    <a:gd name="T19" fmla="*/ 70 h 91"/>
                    <a:gd name="T20" fmla="*/ 26 w 98"/>
                    <a:gd name="T21" fmla="*/ 47 h 91"/>
                    <a:gd name="T22" fmla="*/ 38 w 98"/>
                    <a:gd name="T23" fmla="*/ 24 h 91"/>
                    <a:gd name="T24" fmla="*/ 49 w 98"/>
                    <a:gd name="T25" fmla="*/ 0 h 91"/>
                    <a:gd name="T26" fmla="*/ 49 w 98"/>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91">
                      <a:moveTo>
                        <a:pt x="49" y="0"/>
                      </a:moveTo>
                      <a:lnTo>
                        <a:pt x="49" y="0"/>
                      </a:lnTo>
                      <a:lnTo>
                        <a:pt x="57" y="24"/>
                      </a:lnTo>
                      <a:lnTo>
                        <a:pt x="69" y="47"/>
                      </a:lnTo>
                      <a:lnTo>
                        <a:pt x="82" y="70"/>
                      </a:lnTo>
                      <a:lnTo>
                        <a:pt x="98" y="91"/>
                      </a:lnTo>
                      <a:lnTo>
                        <a:pt x="49" y="73"/>
                      </a:lnTo>
                      <a:lnTo>
                        <a:pt x="0" y="91"/>
                      </a:lnTo>
                      <a:lnTo>
                        <a:pt x="0" y="91"/>
                      </a:lnTo>
                      <a:lnTo>
                        <a:pt x="13" y="70"/>
                      </a:lnTo>
                      <a:lnTo>
                        <a:pt x="26" y="47"/>
                      </a:lnTo>
                      <a:lnTo>
                        <a:pt x="38" y="24"/>
                      </a:lnTo>
                      <a:lnTo>
                        <a:pt x="49" y="0"/>
                      </a:lnTo>
                      <a:lnTo>
                        <a:pt x="49"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0476" name="Freeform 36"/>
              <p:cNvSpPr>
                <a:spLocks/>
              </p:cNvSpPr>
              <p:nvPr/>
            </p:nvSpPr>
            <p:spPr bwMode="auto">
              <a:xfrm>
                <a:off x="3168650" y="2879725"/>
                <a:ext cx="142875" cy="155575"/>
              </a:xfrm>
              <a:custGeom>
                <a:avLst/>
                <a:gdLst>
                  <a:gd name="T0" fmla="*/ 0 w 90"/>
                  <a:gd name="T1" fmla="*/ 49 h 98"/>
                  <a:gd name="T2" fmla="*/ 0 w 90"/>
                  <a:gd name="T3" fmla="*/ 49 h 98"/>
                  <a:gd name="T4" fmla="*/ 23 w 90"/>
                  <a:gd name="T5" fmla="*/ 38 h 98"/>
                  <a:gd name="T6" fmla="*/ 47 w 90"/>
                  <a:gd name="T7" fmla="*/ 26 h 98"/>
                  <a:gd name="T8" fmla="*/ 70 w 90"/>
                  <a:gd name="T9" fmla="*/ 13 h 98"/>
                  <a:gd name="T10" fmla="*/ 90 w 90"/>
                  <a:gd name="T11" fmla="*/ 0 h 98"/>
                  <a:gd name="T12" fmla="*/ 72 w 90"/>
                  <a:gd name="T13" fmla="*/ 49 h 98"/>
                  <a:gd name="T14" fmla="*/ 90 w 90"/>
                  <a:gd name="T15" fmla="*/ 98 h 98"/>
                  <a:gd name="T16" fmla="*/ 90 w 90"/>
                  <a:gd name="T17" fmla="*/ 98 h 98"/>
                  <a:gd name="T18" fmla="*/ 70 w 90"/>
                  <a:gd name="T19" fmla="*/ 82 h 98"/>
                  <a:gd name="T20" fmla="*/ 47 w 90"/>
                  <a:gd name="T21" fmla="*/ 69 h 98"/>
                  <a:gd name="T22" fmla="*/ 23 w 90"/>
                  <a:gd name="T23" fmla="*/ 57 h 98"/>
                  <a:gd name="T24" fmla="*/ 0 w 90"/>
                  <a:gd name="T25" fmla="*/ 49 h 98"/>
                  <a:gd name="T26" fmla="*/ 0 w 90"/>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98">
                    <a:moveTo>
                      <a:pt x="0" y="49"/>
                    </a:moveTo>
                    <a:lnTo>
                      <a:pt x="0" y="49"/>
                    </a:lnTo>
                    <a:lnTo>
                      <a:pt x="23" y="38"/>
                    </a:lnTo>
                    <a:lnTo>
                      <a:pt x="47" y="26"/>
                    </a:lnTo>
                    <a:lnTo>
                      <a:pt x="70" y="13"/>
                    </a:lnTo>
                    <a:lnTo>
                      <a:pt x="90" y="0"/>
                    </a:lnTo>
                    <a:lnTo>
                      <a:pt x="72" y="49"/>
                    </a:lnTo>
                    <a:lnTo>
                      <a:pt x="90" y="98"/>
                    </a:lnTo>
                    <a:lnTo>
                      <a:pt x="90" y="98"/>
                    </a:lnTo>
                    <a:lnTo>
                      <a:pt x="70" y="82"/>
                    </a:lnTo>
                    <a:lnTo>
                      <a:pt x="47" y="69"/>
                    </a:lnTo>
                    <a:lnTo>
                      <a:pt x="23" y="57"/>
                    </a:lnTo>
                    <a:lnTo>
                      <a:pt x="0" y="49"/>
                    </a:lnTo>
                    <a:lnTo>
                      <a:pt x="0"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77" name="Rectangle 37"/>
              <p:cNvSpPr>
                <a:spLocks noChangeArrowheads="1"/>
              </p:cNvSpPr>
              <p:nvPr/>
            </p:nvSpPr>
            <p:spPr bwMode="auto">
              <a:xfrm>
                <a:off x="3635375" y="2460625"/>
                <a:ext cx="118427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Measured sensory</a:t>
                </a:r>
                <a:endParaRPr kumimoji="0" lang="en-US" sz="1800" b="0" i="0" u="none" strike="noStrike" cap="none" normalizeH="0" baseline="0" smtClean="0">
                  <a:ln>
                    <a:noFill/>
                  </a:ln>
                  <a:solidFill>
                    <a:schemeClr val="tx1"/>
                  </a:solidFill>
                  <a:effectLst/>
                  <a:latin typeface="Arial" pitchFamily="34" charset="0"/>
                </a:endParaRPr>
              </a:p>
            </p:txBody>
          </p:sp>
          <p:sp>
            <p:nvSpPr>
              <p:cNvPr id="190478" name="Rectangle 38"/>
              <p:cNvSpPr>
                <a:spLocks noChangeArrowheads="1"/>
              </p:cNvSpPr>
              <p:nvPr/>
            </p:nvSpPr>
            <p:spPr bwMode="auto">
              <a:xfrm>
                <a:off x="3751263" y="2620963"/>
                <a:ext cx="941387"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rgbClr val="000000"/>
                    </a:solidFill>
                    <a:effectLst/>
                    <a:latin typeface="Arial" pitchFamily="34" charset="0"/>
                  </a:rPr>
                  <a:t>consequences</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79" name="Rectangle 39"/>
              <p:cNvSpPr>
                <a:spLocks noChangeArrowheads="1"/>
              </p:cNvSpPr>
              <p:nvPr/>
            </p:nvSpPr>
            <p:spPr bwMode="auto">
              <a:xfrm>
                <a:off x="3897313" y="2776538"/>
                <a:ext cx="619125"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(delayed)</a:t>
                </a:r>
                <a:endParaRPr kumimoji="0" lang="en-US" sz="1800" b="0" i="0" u="none" strike="noStrike" cap="none" normalizeH="0" baseline="0" smtClean="0">
                  <a:ln>
                    <a:noFill/>
                  </a:ln>
                  <a:solidFill>
                    <a:schemeClr val="tx1"/>
                  </a:solidFill>
                  <a:effectLst/>
                  <a:latin typeface="Arial" pitchFamily="34" charset="0"/>
                </a:endParaRPr>
              </a:p>
            </p:txBody>
          </p:sp>
          <p:grpSp>
            <p:nvGrpSpPr>
              <p:cNvPr id="10" name="Group 9"/>
              <p:cNvGrpSpPr/>
              <p:nvPr/>
            </p:nvGrpSpPr>
            <p:grpSpPr>
              <a:xfrm>
                <a:off x="2533650" y="3255963"/>
                <a:ext cx="865188" cy="650875"/>
                <a:chOff x="2533650" y="3255963"/>
                <a:chExt cx="865188" cy="650875"/>
              </a:xfrm>
            </p:grpSpPr>
            <p:sp>
              <p:nvSpPr>
                <p:cNvPr id="190480" name="Line 40"/>
                <p:cNvSpPr>
                  <a:spLocks noChangeShapeType="1"/>
                </p:cNvSpPr>
                <p:nvPr/>
              </p:nvSpPr>
              <p:spPr bwMode="auto">
                <a:xfrm>
                  <a:off x="3168650" y="3906838"/>
                  <a:ext cx="230187"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1" name="Line 41"/>
                <p:cNvSpPr>
                  <a:spLocks noChangeShapeType="1"/>
                </p:cNvSpPr>
                <p:nvPr/>
              </p:nvSpPr>
              <p:spPr bwMode="auto">
                <a:xfrm flipV="1">
                  <a:off x="3398838" y="3517900"/>
                  <a:ext cx="0" cy="3889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2" name="Line 42"/>
                <p:cNvSpPr>
                  <a:spLocks noChangeShapeType="1"/>
                </p:cNvSpPr>
                <p:nvPr/>
              </p:nvSpPr>
              <p:spPr bwMode="auto">
                <a:xfrm flipH="1">
                  <a:off x="2611438" y="3517900"/>
                  <a:ext cx="787400"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3" name="Line 43"/>
                <p:cNvSpPr>
                  <a:spLocks noChangeShapeType="1"/>
                </p:cNvSpPr>
                <p:nvPr/>
              </p:nvSpPr>
              <p:spPr bwMode="auto">
                <a:xfrm flipV="1">
                  <a:off x="2611438" y="3354388"/>
                  <a:ext cx="0" cy="1476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4" name="Freeform 44"/>
                <p:cNvSpPr>
                  <a:spLocks/>
                </p:cNvSpPr>
                <p:nvPr/>
              </p:nvSpPr>
              <p:spPr bwMode="auto">
                <a:xfrm>
                  <a:off x="2533650" y="3255963"/>
                  <a:ext cx="155575" cy="139700"/>
                </a:xfrm>
                <a:custGeom>
                  <a:avLst/>
                  <a:gdLst>
                    <a:gd name="T0" fmla="*/ 49 w 98"/>
                    <a:gd name="T1" fmla="*/ 0 h 88"/>
                    <a:gd name="T2" fmla="*/ 49 w 98"/>
                    <a:gd name="T3" fmla="*/ 0 h 88"/>
                    <a:gd name="T4" fmla="*/ 60 w 98"/>
                    <a:gd name="T5" fmla="*/ 23 h 88"/>
                    <a:gd name="T6" fmla="*/ 72 w 98"/>
                    <a:gd name="T7" fmla="*/ 47 h 88"/>
                    <a:gd name="T8" fmla="*/ 85 w 98"/>
                    <a:gd name="T9" fmla="*/ 70 h 88"/>
                    <a:gd name="T10" fmla="*/ 98 w 98"/>
                    <a:gd name="T11" fmla="*/ 88 h 88"/>
                    <a:gd name="T12" fmla="*/ 49 w 98"/>
                    <a:gd name="T13" fmla="*/ 70 h 88"/>
                    <a:gd name="T14" fmla="*/ 0 w 98"/>
                    <a:gd name="T15" fmla="*/ 88 h 88"/>
                    <a:gd name="T16" fmla="*/ 0 w 98"/>
                    <a:gd name="T17" fmla="*/ 88 h 88"/>
                    <a:gd name="T18" fmla="*/ 16 w 98"/>
                    <a:gd name="T19" fmla="*/ 70 h 88"/>
                    <a:gd name="T20" fmla="*/ 29 w 98"/>
                    <a:gd name="T21" fmla="*/ 47 h 88"/>
                    <a:gd name="T22" fmla="*/ 41 w 98"/>
                    <a:gd name="T23" fmla="*/ 23 h 88"/>
                    <a:gd name="T24" fmla="*/ 49 w 98"/>
                    <a:gd name="T25" fmla="*/ 0 h 88"/>
                    <a:gd name="T26" fmla="*/ 49 w 98"/>
                    <a:gd name="T2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88">
                      <a:moveTo>
                        <a:pt x="49" y="0"/>
                      </a:moveTo>
                      <a:lnTo>
                        <a:pt x="49" y="0"/>
                      </a:lnTo>
                      <a:lnTo>
                        <a:pt x="60" y="23"/>
                      </a:lnTo>
                      <a:lnTo>
                        <a:pt x="72" y="47"/>
                      </a:lnTo>
                      <a:lnTo>
                        <a:pt x="85" y="70"/>
                      </a:lnTo>
                      <a:lnTo>
                        <a:pt x="98" y="88"/>
                      </a:lnTo>
                      <a:lnTo>
                        <a:pt x="49" y="70"/>
                      </a:lnTo>
                      <a:lnTo>
                        <a:pt x="0" y="88"/>
                      </a:lnTo>
                      <a:lnTo>
                        <a:pt x="0" y="88"/>
                      </a:lnTo>
                      <a:lnTo>
                        <a:pt x="16" y="70"/>
                      </a:lnTo>
                      <a:lnTo>
                        <a:pt x="29" y="47"/>
                      </a:lnTo>
                      <a:lnTo>
                        <a:pt x="41" y="23"/>
                      </a:lnTo>
                      <a:lnTo>
                        <a:pt x="49" y="0"/>
                      </a:lnTo>
                      <a:lnTo>
                        <a:pt x="49"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0485" name="Rectangle 45"/>
              <p:cNvSpPr>
                <a:spLocks noChangeArrowheads="1"/>
              </p:cNvSpPr>
              <p:nvPr/>
            </p:nvSpPr>
            <p:spPr bwMode="auto">
              <a:xfrm>
                <a:off x="3451225" y="3517900"/>
                <a:ext cx="1147762"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Predicted sensory</a:t>
                </a:r>
                <a:endParaRPr kumimoji="0" lang="en-US" sz="1800" b="0" i="0" u="none" strike="noStrike" cap="none" normalizeH="0" baseline="0" smtClean="0">
                  <a:ln>
                    <a:noFill/>
                  </a:ln>
                  <a:solidFill>
                    <a:schemeClr val="tx1"/>
                  </a:solidFill>
                  <a:effectLst/>
                  <a:latin typeface="Arial" pitchFamily="34" charset="0"/>
                </a:endParaRPr>
              </a:p>
            </p:txBody>
          </p:sp>
          <p:sp>
            <p:nvSpPr>
              <p:cNvPr id="190486" name="Rectangle 46"/>
              <p:cNvSpPr>
                <a:spLocks noChangeArrowheads="1"/>
              </p:cNvSpPr>
              <p:nvPr/>
            </p:nvSpPr>
            <p:spPr bwMode="auto">
              <a:xfrm>
                <a:off x="3554413" y="3673475"/>
                <a:ext cx="941387" cy="18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consequences</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9" name="Group 8"/>
          <p:cNvGrpSpPr/>
          <p:nvPr/>
        </p:nvGrpSpPr>
        <p:grpSpPr>
          <a:xfrm>
            <a:off x="1163565" y="2347912"/>
            <a:ext cx="2000249" cy="2420938"/>
            <a:chOff x="1168401" y="1752600"/>
            <a:chExt cx="2000249" cy="2420938"/>
          </a:xfrm>
        </p:grpSpPr>
        <p:sp>
          <p:nvSpPr>
            <p:cNvPr id="20" name="Rectangle 14"/>
            <p:cNvSpPr>
              <a:spLocks noChangeArrowheads="1"/>
            </p:cNvSpPr>
            <p:nvPr/>
          </p:nvSpPr>
          <p:spPr bwMode="auto">
            <a:xfrm>
              <a:off x="1838325" y="3636963"/>
              <a:ext cx="1330325" cy="536575"/>
            </a:xfrm>
            <a:prstGeom prst="rect">
              <a:avLst/>
            </a:prstGeom>
            <a:solidFill>
              <a:srgbClr val="FFFF99"/>
            </a:solidFill>
            <a:ln w="10">
              <a:solidFill>
                <a:srgbClr val="231F2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17"/>
            <p:cNvSpPr>
              <a:spLocks noChangeArrowheads="1"/>
            </p:cNvSpPr>
            <p:nvPr/>
          </p:nvSpPr>
          <p:spPr bwMode="auto">
            <a:xfrm>
              <a:off x="2062163" y="3817938"/>
              <a:ext cx="1068387"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0" u="none" strike="noStrike" cap="none" normalizeH="0" baseline="0" dirty="0" smtClean="0">
                  <a:ln>
                    <a:noFill/>
                  </a:ln>
                  <a:solidFill>
                    <a:srgbClr val="000000"/>
                  </a:solidFill>
                  <a:effectLst/>
                  <a:latin typeface="Arial" pitchFamily="34" charset="0"/>
                </a:rPr>
                <a:t>Forward model</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8" name="Group 7"/>
            <p:cNvGrpSpPr/>
            <p:nvPr/>
          </p:nvGrpSpPr>
          <p:grpSpPr>
            <a:xfrm>
              <a:off x="1168401" y="1752600"/>
              <a:ext cx="669924" cy="2232025"/>
              <a:chOff x="1168401" y="1752600"/>
              <a:chExt cx="669924" cy="2232025"/>
            </a:xfrm>
          </p:grpSpPr>
          <p:sp>
            <p:nvSpPr>
              <p:cNvPr id="190487" name="Line 47"/>
              <p:cNvSpPr>
                <a:spLocks noChangeShapeType="1"/>
              </p:cNvSpPr>
              <p:nvPr/>
            </p:nvSpPr>
            <p:spPr bwMode="auto">
              <a:xfrm>
                <a:off x="1423988" y="1752600"/>
                <a:ext cx="0" cy="2154238"/>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8" name="Line 48"/>
              <p:cNvSpPr>
                <a:spLocks noChangeShapeType="1"/>
              </p:cNvSpPr>
              <p:nvPr/>
            </p:nvSpPr>
            <p:spPr bwMode="auto">
              <a:xfrm>
                <a:off x="1423988" y="3906838"/>
                <a:ext cx="315912" cy="0"/>
              </a:xfrm>
              <a:prstGeom prst="line">
                <a:avLst/>
              </a:prstGeom>
              <a:noFill/>
              <a:ln w="10">
                <a:solidFill>
                  <a:srgbClr val="231F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489" name="Freeform 49"/>
              <p:cNvSpPr>
                <a:spLocks/>
              </p:cNvSpPr>
              <p:nvPr/>
            </p:nvSpPr>
            <p:spPr bwMode="auto">
              <a:xfrm>
                <a:off x="1698625" y="3829050"/>
                <a:ext cx="139700" cy="155575"/>
              </a:xfrm>
              <a:custGeom>
                <a:avLst/>
                <a:gdLst>
                  <a:gd name="T0" fmla="*/ 88 w 88"/>
                  <a:gd name="T1" fmla="*/ 49 h 98"/>
                  <a:gd name="T2" fmla="*/ 88 w 88"/>
                  <a:gd name="T3" fmla="*/ 49 h 98"/>
                  <a:gd name="T4" fmla="*/ 64 w 88"/>
                  <a:gd name="T5" fmla="*/ 57 h 98"/>
                  <a:gd name="T6" fmla="*/ 41 w 88"/>
                  <a:gd name="T7" fmla="*/ 70 h 98"/>
                  <a:gd name="T8" fmla="*/ 18 w 88"/>
                  <a:gd name="T9" fmla="*/ 83 h 98"/>
                  <a:gd name="T10" fmla="*/ 0 w 88"/>
                  <a:gd name="T11" fmla="*/ 98 h 98"/>
                  <a:gd name="T12" fmla="*/ 18 w 88"/>
                  <a:gd name="T13" fmla="*/ 49 h 98"/>
                  <a:gd name="T14" fmla="*/ 0 w 88"/>
                  <a:gd name="T15" fmla="*/ 0 h 98"/>
                  <a:gd name="T16" fmla="*/ 0 w 88"/>
                  <a:gd name="T17" fmla="*/ 0 h 98"/>
                  <a:gd name="T18" fmla="*/ 18 w 88"/>
                  <a:gd name="T19" fmla="*/ 13 h 98"/>
                  <a:gd name="T20" fmla="*/ 41 w 88"/>
                  <a:gd name="T21" fmla="*/ 26 h 98"/>
                  <a:gd name="T22" fmla="*/ 64 w 88"/>
                  <a:gd name="T23" fmla="*/ 39 h 98"/>
                  <a:gd name="T24" fmla="*/ 88 w 88"/>
                  <a:gd name="T25" fmla="*/ 49 h 98"/>
                  <a:gd name="T26" fmla="*/ 88 w 88"/>
                  <a:gd name="T27" fmla="*/ 4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98">
                    <a:moveTo>
                      <a:pt x="88" y="49"/>
                    </a:moveTo>
                    <a:lnTo>
                      <a:pt x="88" y="49"/>
                    </a:lnTo>
                    <a:lnTo>
                      <a:pt x="64" y="57"/>
                    </a:lnTo>
                    <a:lnTo>
                      <a:pt x="41" y="70"/>
                    </a:lnTo>
                    <a:lnTo>
                      <a:pt x="18" y="83"/>
                    </a:lnTo>
                    <a:lnTo>
                      <a:pt x="0" y="98"/>
                    </a:lnTo>
                    <a:lnTo>
                      <a:pt x="18" y="49"/>
                    </a:lnTo>
                    <a:lnTo>
                      <a:pt x="0" y="0"/>
                    </a:lnTo>
                    <a:lnTo>
                      <a:pt x="0" y="0"/>
                    </a:lnTo>
                    <a:lnTo>
                      <a:pt x="18" y="13"/>
                    </a:lnTo>
                    <a:lnTo>
                      <a:pt x="41" y="26"/>
                    </a:lnTo>
                    <a:lnTo>
                      <a:pt x="64" y="39"/>
                    </a:lnTo>
                    <a:lnTo>
                      <a:pt x="88" y="49"/>
                    </a:lnTo>
                    <a:lnTo>
                      <a:pt x="88" y="4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90" name="Rectangle 50"/>
              <p:cNvSpPr>
                <a:spLocks noChangeArrowheads="1"/>
              </p:cNvSpPr>
              <p:nvPr/>
            </p:nvSpPr>
            <p:spPr bwMode="auto">
              <a:xfrm rot="16200000">
                <a:off x="1185863" y="3217863"/>
                <a:ext cx="1555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smtClean="0">
                    <a:ln>
                      <a:noFill/>
                    </a:ln>
                    <a:solidFill>
                      <a:srgbClr val="000000"/>
                    </a:solidFill>
                    <a:effectLst/>
                    <a:latin typeface="Arial" pitchFamily="34" charset="0"/>
                  </a:rPr>
                  <a:t>E</a:t>
                </a:r>
                <a:endParaRPr kumimoji="0" lang="en-US" sz="1800" b="0" i="0" u="none" strike="noStrike" cap="none" normalizeH="0" baseline="0" dirty="0" smtClean="0">
                  <a:ln>
                    <a:noFill/>
                  </a:ln>
                  <a:solidFill>
                    <a:schemeClr val="tx1"/>
                  </a:solidFill>
                  <a:effectLst/>
                  <a:latin typeface="Arial" pitchFamily="34" charset="0"/>
                </a:endParaRPr>
              </a:p>
            </p:txBody>
          </p:sp>
          <p:sp>
            <p:nvSpPr>
              <p:cNvPr id="190491" name="Rectangle 51"/>
              <p:cNvSpPr>
                <a:spLocks noChangeArrowheads="1"/>
              </p:cNvSpPr>
              <p:nvPr/>
            </p:nvSpPr>
            <p:spPr bwMode="auto">
              <a:xfrm rot="16200000">
                <a:off x="1211263" y="3152775"/>
                <a:ext cx="1031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Arial" pitchFamily="34" charset="0"/>
                  </a:rPr>
                  <a:t>f</a:t>
                </a:r>
                <a:endParaRPr kumimoji="0" lang="en-US" sz="1800" b="0" i="0" u="none" strike="noStrike" cap="none" normalizeH="0" baseline="0" smtClean="0">
                  <a:ln>
                    <a:noFill/>
                  </a:ln>
                  <a:solidFill>
                    <a:schemeClr val="tx1"/>
                  </a:solidFill>
                  <a:effectLst/>
                  <a:latin typeface="Arial" pitchFamily="34" charset="0"/>
                </a:endParaRPr>
              </a:p>
            </p:txBody>
          </p:sp>
          <p:sp>
            <p:nvSpPr>
              <p:cNvPr id="190492" name="Rectangle 52"/>
              <p:cNvSpPr>
                <a:spLocks noChangeArrowheads="1"/>
              </p:cNvSpPr>
              <p:nvPr/>
            </p:nvSpPr>
            <p:spPr bwMode="auto">
              <a:xfrm rot="16200000">
                <a:off x="842963" y="2752725"/>
                <a:ext cx="839788"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err="1" smtClean="0">
                    <a:ln>
                      <a:noFill/>
                    </a:ln>
                    <a:solidFill>
                      <a:srgbClr val="000000"/>
                    </a:solidFill>
                    <a:effectLst/>
                    <a:latin typeface="Arial" pitchFamily="34" charset="0"/>
                  </a:rPr>
                  <a:t>ference</a:t>
                </a:r>
                <a:r>
                  <a:rPr kumimoji="0" lang="en-US" sz="1000" b="0" i="0" u="none" strike="noStrike" cap="none" normalizeH="0" baseline="0" dirty="0" smtClean="0">
                    <a:ln>
                      <a:noFill/>
                    </a:ln>
                    <a:solidFill>
                      <a:srgbClr val="000000"/>
                    </a:solidFill>
                    <a:effectLst/>
                    <a:latin typeface="Arial" pitchFamily="34" charset="0"/>
                  </a:rPr>
                  <a:t> copy</a:t>
                </a:r>
                <a:endParaRPr kumimoji="0" lang="en-US" sz="1800" b="0" i="0" u="none" strike="noStrike" cap="none" normalizeH="0" baseline="0" dirty="0" smtClean="0">
                  <a:ln>
                    <a:noFill/>
                  </a:ln>
                  <a:solidFill>
                    <a:schemeClr val="tx1"/>
                  </a:solidFill>
                  <a:effectLst/>
                  <a:latin typeface="Arial" pitchFamily="34" charset="0"/>
                </a:endParaRPr>
              </a:p>
            </p:txBody>
          </p:sp>
        </p:grpSp>
      </p:grpSp>
      <p:grpSp>
        <p:nvGrpSpPr>
          <p:cNvPr id="190499" name="Group 190498"/>
          <p:cNvGrpSpPr/>
          <p:nvPr/>
        </p:nvGrpSpPr>
        <p:grpSpPr>
          <a:xfrm>
            <a:off x="1066727" y="2622495"/>
            <a:ext cx="2679700" cy="2739013"/>
            <a:chOff x="1066727" y="2622495"/>
            <a:chExt cx="2679700" cy="2739013"/>
          </a:xfrm>
        </p:grpSpPr>
        <p:sp>
          <p:nvSpPr>
            <p:cNvPr id="12" name="Rectangle 11"/>
            <p:cNvSpPr/>
            <p:nvPr/>
          </p:nvSpPr>
          <p:spPr>
            <a:xfrm>
              <a:off x="1066727" y="2622495"/>
              <a:ext cx="2679700" cy="2419515"/>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498" name="TextBox 190497"/>
            <p:cNvSpPr txBox="1"/>
            <p:nvPr/>
          </p:nvSpPr>
          <p:spPr>
            <a:xfrm>
              <a:off x="1898577" y="5084509"/>
              <a:ext cx="1051891" cy="276999"/>
            </a:xfrm>
            <a:prstGeom prst="rect">
              <a:avLst/>
            </a:prstGeom>
            <a:noFill/>
          </p:spPr>
          <p:txBody>
            <a:bodyPr wrap="none" rtlCol="0">
              <a:spAutoFit/>
            </a:bodyPr>
            <a:lstStyle/>
            <a:p>
              <a:r>
                <a:rPr lang="en-US" sz="1200" dirty="0" smtClean="0"/>
                <a:t>Cerebellum?</a:t>
              </a:r>
              <a:endParaRPr lang="en-US" sz="1200" dirty="0"/>
            </a:p>
          </p:txBody>
        </p:sp>
      </p:grpSp>
    </p:spTree>
    <p:extLst>
      <p:ext uri="{BB962C8B-B14F-4D97-AF65-F5344CB8AC3E}">
        <p14:creationId xmlns:p14="http://schemas.microsoft.com/office/powerpoint/2010/main" val="2625809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04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a:t>The cerebellum predicts sensory consequences (forward model) during saccade execution</a:t>
            </a:r>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Purkinje cells encode movement kinematics</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9</a:t>
            </a:fld>
            <a:endParaRPr lang="en-US"/>
          </a:p>
        </p:txBody>
      </p:sp>
      <p:sp>
        <p:nvSpPr>
          <p:cNvPr id="192558" name="Line 219"/>
          <p:cNvSpPr>
            <a:spLocks noChangeShapeType="1"/>
          </p:cNvSpPr>
          <p:nvPr/>
        </p:nvSpPr>
        <p:spPr bwMode="auto">
          <a:xfrm>
            <a:off x="567571" y="4277322"/>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59" name="Line 220"/>
          <p:cNvSpPr>
            <a:spLocks noChangeShapeType="1"/>
          </p:cNvSpPr>
          <p:nvPr/>
        </p:nvSpPr>
        <p:spPr bwMode="auto">
          <a:xfrm>
            <a:off x="567571" y="3937979"/>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60" name="Line 221"/>
          <p:cNvSpPr>
            <a:spLocks noChangeShapeType="1"/>
          </p:cNvSpPr>
          <p:nvPr/>
        </p:nvSpPr>
        <p:spPr bwMode="auto">
          <a:xfrm>
            <a:off x="567571" y="3594948"/>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63" name="Line 224"/>
          <p:cNvSpPr>
            <a:spLocks noChangeShapeType="1"/>
          </p:cNvSpPr>
          <p:nvPr/>
        </p:nvSpPr>
        <p:spPr bwMode="auto">
          <a:xfrm flipV="1">
            <a:off x="567571" y="2912574"/>
            <a:ext cx="0" cy="136843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47" name="Line 308"/>
          <p:cNvSpPr>
            <a:spLocks noChangeShapeType="1"/>
          </p:cNvSpPr>
          <p:nvPr/>
        </p:nvSpPr>
        <p:spPr bwMode="auto">
          <a:xfrm flipV="1">
            <a:off x="2296253" y="2912574"/>
            <a:ext cx="0" cy="1364749"/>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62" name="Line 323"/>
          <p:cNvSpPr>
            <a:spLocks noChangeShapeType="1"/>
          </p:cNvSpPr>
          <p:nvPr/>
        </p:nvSpPr>
        <p:spPr bwMode="auto">
          <a:xfrm>
            <a:off x="2296253" y="4277322"/>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63" name="Line 324"/>
          <p:cNvSpPr>
            <a:spLocks noChangeShapeType="1"/>
          </p:cNvSpPr>
          <p:nvPr/>
        </p:nvSpPr>
        <p:spPr bwMode="auto">
          <a:xfrm>
            <a:off x="2296253" y="3934291"/>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64" name="Line 325"/>
          <p:cNvSpPr>
            <a:spLocks noChangeShapeType="1"/>
          </p:cNvSpPr>
          <p:nvPr/>
        </p:nvSpPr>
        <p:spPr bwMode="auto">
          <a:xfrm>
            <a:off x="2296253" y="3594948"/>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66" name="Line 327"/>
          <p:cNvSpPr>
            <a:spLocks noChangeShapeType="1"/>
          </p:cNvSpPr>
          <p:nvPr/>
        </p:nvSpPr>
        <p:spPr bwMode="auto">
          <a:xfrm>
            <a:off x="2296253" y="2912574"/>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958" name="Group 192957"/>
          <p:cNvGrpSpPr/>
          <p:nvPr/>
        </p:nvGrpSpPr>
        <p:grpSpPr>
          <a:xfrm>
            <a:off x="574948" y="3073639"/>
            <a:ext cx="3268020" cy="1161880"/>
            <a:chOff x="574948" y="3073639"/>
            <a:chExt cx="3268020" cy="1161880"/>
          </a:xfrm>
        </p:grpSpPr>
        <p:grpSp>
          <p:nvGrpSpPr>
            <p:cNvPr id="192957" name="Group 192956"/>
            <p:cNvGrpSpPr/>
            <p:nvPr/>
          </p:nvGrpSpPr>
          <p:grpSpPr>
            <a:xfrm>
              <a:off x="2296253" y="3081016"/>
              <a:ext cx="1546715" cy="360244"/>
              <a:chOff x="2296253" y="3081016"/>
              <a:chExt cx="1546715" cy="360244"/>
            </a:xfrm>
          </p:grpSpPr>
          <p:sp>
            <p:nvSpPr>
              <p:cNvPr id="192665" name="Line 326"/>
              <p:cNvSpPr>
                <a:spLocks noChangeShapeType="1"/>
              </p:cNvSpPr>
              <p:nvPr/>
            </p:nvSpPr>
            <p:spPr bwMode="auto">
              <a:xfrm>
                <a:off x="2296253" y="3250688"/>
                <a:ext cx="154671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955" name="Group 192954"/>
              <p:cNvGrpSpPr/>
              <p:nvPr/>
            </p:nvGrpSpPr>
            <p:grpSpPr>
              <a:xfrm>
                <a:off x="2366335" y="3081016"/>
                <a:ext cx="1434831" cy="360244"/>
                <a:chOff x="2366335" y="3081016"/>
                <a:chExt cx="1434831" cy="360244"/>
              </a:xfrm>
            </p:grpSpPr>
            <p:sp>
              <p:nvSpPr>
                <p:cNvPr id="192672" name="Line 333"/>
                <p:cNvSpPr>
                  <a:spLocks noChangeShapeType="1"/>
                </p:cNvSpPr>
                <p:nvPr/>
              </p:nvSpPr>
              <p:spPr bwMode="auto">
                <a:xfrm>
                  <a:off x="2486826" y="3081016"/>
                  <a:ext cx="0" cy="178278"/>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75" name="Line 336"/>
                <p:cNvSpPr>
                  <a:spLocks noChangeShapeType="1"/>
                </p:cNvSpPr>
                <p:nvPr/>
              </p:nvSpPr>
              <p:spPr bwMode="auto">
                <a:xfrm>
                  <a:off x="2606088" y="3185523"/>
                  <a:ext cx="0" cy="215163"/>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78" name="Line 339"/>
                <p:cNvSpPr>
                  <a:spLocks noChangeShapeType="1"/>
                </p:cNvSpPr>
                <p:nvPr/>
              </p:nvSpPr>
              <p:spPr bwMode="auto">
                <a:xfrm>
                  <a:off x="2721661" y="3119130"/>
                  <a:ext cx="0" cy="21024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81" name="Line 342"/>
                <p:cNvSpPr>
                  <a:spLocks noChangeShapeType="1"/>
                </p:cNvSpPr>
                <p:nvPr/>
              </p:nvSpPr>
              <p:spPr bwMode="auto">
                <a:xfrm>
                  <a:off x="2842152" y="3180605"/>
                  <a:ext cx="0" cy="23606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84" name="Line 345"/>
                <p:cNvSpPr>
                  <a:spLocks noChangeShapeType="1"/>
                </p:cNvSpPr>
                <p:nvPr/>
              </p:nvSpPr>
              <p:spPr bwMode="auto">
                <a:xfrm>
                  <a:off x="2962644" y="3159704"/>
                  <a:ext cx="0" cy="244672"/>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87" name="Line 348"/>
                <p:cNvSpPr>
                  <a:spLocks noChangeShapeType="1"/>
                </p:cNvSpPr>
                <p:nvPr/>
              </p:nvSpPr>
              <p:spPr bwMode="auto">
                <a:xfrm>
                  <a:off x="3081906" y="3205195"/>
                  <a:ext cx="0" cy="19918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90" name="Line 351"/>
                <p:cNvSpPr>
                  <a:spLocks noChangeShapeType="1"/>
                </p:cNvSpPr>
                <p:nvPr/>
              </p:nvSpPr>
              <p:spPr bwMode="auto">
                <a:xfrm>
                  <a:off x="3202397" y="3185523"/>
                  <a:ext cx="0" cy="255737"/>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93" name="Line 354"/>
                <p:cNvSpPr>
                  <a:spLocks noChangeShapeType="1"/>
                </p:cNvSpPr>
                <p:nvPr/>
              </p:nvSpPr>
              <p:spPr bwMode="auto">
                <a:xfrm>
                  <a:off x="3321659" y="3081016"/>
                  <a:ext cx="0" cy="220081"/>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96" name="Line 357"/>
                <p:cNvSpPr>
                  <a:spLocks noChangeShapeType="1"/>
                </p:cNvSpPr>
                <p:nvPr/>
              </p:nvSpPr>
              <p:spPr bwMode="auto">
                <a:xfrm>
                  <a:off x="3442150" y="3122819"/>
                  <a:ext cx="0" cy="215163"/>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99" name="Line 360"/>
                <p:cNvSpPr>
                  <a:spLocks noChangeShapeType="1"/>
                </p:cNvSpPr>
                <p:nvPr/>
              </p:nvSpPr>
              <p:spPr bwMode="auto">
                <a:xfrm>
                  <a:off x="3561412" y="3159704"/>
                  <a:ext cx="0" cy="18688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02" name="Line 363"/>
                <p:cNvSpPr>
                  <a:spLocks noChangeShapeType="1"/>
                </p:cNvSpPr>
                <p:nvPr/>
              </p:nvSpPr>
              <p:spPr bwMode="auto">
                <a:xfrm>
                  <a:off x="3681903" y="3135114"/>
                  <a:ext cx="0" cy="227459"/>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05" name="Line 366"/>
                <p:cNvSpPr>
                  <a:spLocks noChangeShapeType="1"/>
                </p:cNvSpPr>
                <p:nvPr/>
              </p:nvSpPr>
              <p:spPr bwMode="auto">
                <a:xfrm>
                  <a:off x="3801165" y="3217491"/>
                  <a:ext cx="0" cy="215163"/>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08" name="Freeform 369"/>
                <p:cNvSpPr>
                  <a:spLocks/>
                </p:cNvSpPr>
                <p:nvPr/>
              </p:nvSpPr>
              <p:spPr bwMode="auto">
                <a:xfrm>
                  <a:off x="2366335" y="3168310"/>
                  <a:ext cx="1434831" cy="157376"/>
                </a:xfrm>
                <a:custGeom>
                  <a:avLst/>
                  <a:gdLst>
                    <a:gd name="T0" fmla="*/ 0 w 1167"/>
                    <a:gd name="T1" fmla="*/ 67 h 128"/>
                    <a:gd name="T2" fmla="*/ 98 w 1167"/>
                    <a:gd name="T3" fmla="*/ 0 h 128"/>
                    <a:gd name="T4" fmla="*/ 195 w 1167"/>
                    <a:gd name="T5" fmla="*/ 101 h 128"/>
                    <a:gd name="T6" fmla="*/ 289 w 1167"/>
                    <a:gd name="T7" fmla="*/ 44 h 128"/>
                    <a:gd name="T8" fmla="*/ 387 w 1167"/>
                    <a:gd name="T9" fmla="*/ 104 h 128"/>
                    <a:gd name="T10" fmla="*/ 485 w 1167"/>
                    <a:gd name="T11" fmla="*/ 94 h 128"/>
                    <a:gd name="T12" fmla="*/ 582 w 1167"/>
                    <a:gd name="T13" fmla="*/ 111 h 128"/>
                    <a:gd name="T14" fmla="*/ 680 w 1167"/>
                    <a:gd name="T15" fmla="*/ 118 h 128"/>
                    <a:gd name="T16" fmla="*/ 777 w 1167"/>
                    <a:gd name="T17" fmla="*/ 17 h 128"/>
                    <a:gd name="T18" fmla="*/ 875 w 1167"/>
                    <a:gd name="T19" fmla="*/ 51 h 128"/>
                    <a:gd name="T20" fmla="*/ 972 w 1167"/>
                    <a:gd name="T21" fmla="*/ 67 h 128"/>
                    <a:gd name="T22" fmla="*/ 1070 w 1167"/>
                    <a:gd name="T23" fmla="*/ 64 h 128"/>
                    <a:gd name="T24" fmla="*/ 1167 w 1167"/>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7" h="128">
                      <a:moveTo>
                        <a:pt x="0" y="67"/>
                      </a:moveTo>
                      <a:lnTo>
                        <a:pt x="98" y="0"/>
                      </a:lnTo>
                      <a:lnTo>
                        <a:pt x="195" y="101"/>
                      </a:lnTo>
                      <a:lnTo>
                        <a:pt x="289" y="44"/>
                      </a:lnTo>
                      <a:lnTo>
                        <a:pt x="387" y="104"/>
                      </a:lnTo>
                      <a:lnTo>
                        <a:pt x="485" y="94"/>
                      </a:lnTo>
                      <a:lnTo>
                        <a:pt x="582" y="111"/>
                      </a:lnTo>
                      <a:lnTo>
                        <a:pt x="680" y="118"/>
                      </a:lnTo>
                      <a:lnTo>
                        <a:pt x="777" y="17"/>
                      </a:lnTo>
                      <a:lnTo>
                        <a:pt x="875" y="51"/>
                      </a:lnTo>
                      <a:lnTo>
                        <a:pt x="972" y="67"/>
                      </a:lnTo>
                      <a:lnTo>
                        <a:pt x="1070" y="64"/>
                      </a:lnTo>
                      <a:lnTo>
                        <a:pt x="1167" y="128"/>
                      </a:lnTo>
                    </a:path>
                  </a:pathLst>
                </a:custGeom>
                <a:noFill/>
                <a:ln w="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92952" name="Group 192951"/>
            <p:cNvGrpSpPr/>
            <p:nvPr/>
          </p:nvGrpSpPr>
          <p:grpSpPr>
            <a:xfrm>
              <a:off x="574948" y="3073639"/>
              <a:ext cx="1563928" cy="1161880"/>
              <a:chOff x="574948" y="3073639"/>
              <a:chExt cx="1563928" cy="1161880"/>
            </a:xfrm>
          </p:grpSpPr>
          <p:sp>
            <p:nvSpPr>
              <p:cNvPr id="192561" name="Line 222"/>
              <p:cNvSpPr>
                <a:spLocks noChangeShapeType="1"/>
              </p:cNvSpPr>
              <p:nvPr/>
            </p:nvSpPr>
            <p:spPr bwMode="auto">
              <a:xfrm>
                <a:off x="574948" y="3255606"/>
                <a:ext cx="1563928"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950" name="Group 192949"/>
              <p:cNvGrpSpPr/>
              <p:nvPr/>
            </p:nvGrpSpPr>
            <p:grpSpPr>
              <a:xfrm>
                <a:off x="637653" y="3073639"/>
                <a:ext cx="1452043" cy="1161880"/>
                <a:chOff x="637653" y="3073639"/>
                <a:chExt cx="1452043" cy="1161880"/>
              </a:xfrm>
            </p:grpSpPr>
            <p:sp>
              <p:nvSpPr>
                <p:cNvPr id="192593" name="Line 254"/>
                <p:cNvSpPr>
                  <a:spLocks noChangeShapeType="1"/>
                </p:cNvSpPr>
                <p:nvPr/>
              </p:nvSpPr>
              <p:spPr bwMode="auto">
                <a:xfrm>
                  <a:off x="1701173" y="3404375"/>
                  <a:ext cx="28279" cy="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949" name="Group 192948"/>
                <p:cNvGrpSpPr/>
                <p:nvPr/>
              </p:nvGrpSpPr>
              <p:grpSpPr>
                <a:xfrm>
                  <a:off x="637653" y="3073639"/>
                  <a:ext cx="1452043" cy="1161880"/>
                  <a:chOff x="637653" y="3073639"/>
                  <a:chExt cx="1452043" cy="1161880"/>
                </a:xfrm>
              </p:grpSpPr>
              <p:sp>
                <p:nvSpPr>
                  <p:cNvPr id="192568" name="Line 229"/>
                  <p:cNvSpPr>
                    <a:spLocks noChangeShapeType="1"/>
                  </p:cNvSpPr>
                  <p:nvPr/>
                </p:nvSpPr>
                <p:spPr bwMode="auto">
                  <a:xfrm>
                    <a:off x="758144" y="3073639"/>
                    <a:ext cx="0" cy="22254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74" name="Line 235"/>
                  <p:cNvSpPr>
                    <a:spLocks noChangeShapeType="1"/>
                  </p:cNvSpPr>
                  <p:nvPr/>
                </p:nvSpPr>
                <p:spPr bwMode="auto">
                  <a:xfrm>
                    <a:off x="997897" y="3143720"/>
                    <a:ext cx="0" cy="367622"/>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77" name="Line 238"/>
                  <p:cNvSpPr>
                    <a:spLocks noChangeShapeType="1"/>
                  </p:cNvSpPr>
                  <p:nvPr/>
                </p:nvSpPr>
                <p:spPr bwMode="auto">
                  <a:xfrm>
                    <a:off x="1117159" y="3474457"/>
                    <a:ext cx="0" cy="34795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80" name="Line 241"/>
                  <p:cNvSpPr>
                    <a:spLocks noChangeShapeType="1"/>
                  </p:cNvSpPr>
                  <p:nvPr/>
                </p:nvSpPr>
                <p:spPr bwMode="auto">
                  <a:xfrm>
                    <a:off x="1237650" y="3346589"/>
                    <a:ext cx="0" cy="39713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83" name="Line 244"/>
                  <p:cNvSpPr>
                    <a:spLocks noChangeShapeType="1"/>
                  </p:cNvSpPr>
                  <p:nvPr/>
                </p:nvSpPr>
                <p:spPr bwMode="auto">
                  <a:xfrm>
                    <a:off x="1356912" y="3598637"/>
                    <a:ext cx="0" cy="330737"/>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86" name="Line 247"/>
                  <p:cNvSpPr>
                    <a:spLocks noChangeShapeType="1"/>
                  </p:cNvSpPr>
                  <p:nvPr/>
                </p:nvSpPr>
                <p:spPr bwMode="auto">
                  <a:xfrm>
                    <a:off x="1477403" y="3516260"/>
                    <a:ext cx="0" cy="45860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89" name="Line 250"/>
                  <p:cNvSpPr>
                    <a:spLocks noChangeShapeType="1"/>
                  </p:cNvSpPr>
                  <p:nvPr/>
                </p:nvSpPr>
                <p:spPr bwMode="auto">
                  <a:xfrm>
                    <a:off x="1596666" y="3465850"/>
                    <a:ext cx="0" cy="459834"/>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92" name="Line 253"/>
                  <p:cNvSpPr>
                    <a:spLocks noChangeShapeType="1"/>
                  </p:cNvSpPr>
                  <p:nvPr/>
                </p:nvSpPr>
                <p:spPr bwMode="auto">
                  <a:xfrm>
                    <a:off x="1717157" y="3404375"/>
                    <a:ext cx="0" cy="405736"/>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95" name="Line 256"/>
                  <p:cNvSpPr>
                    <a:spLocks noChangeShapeType="1"/>
                  </p:cNvSpPr>
                  <p:nvPr/>
                </p:nvSpPr>
                <p:spPr bwMode="auto">
                  <a:xfrm>
                    <a:off x="1837648" y="3379785"/>
                    <a:ext cx="0" cy="48319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98" name="Line 259"/>
                  <p:cNvSpPr>
                    <a:spLocks noChangeShapeType="1"/>
                  </p:cNvSpPr>
                  <p:nvPr/>
                </p:nvSpPr>
                <p:spPr bwMode="auto">
                  <a:xfrm>
                    <a:off x="1956910" y="3565440"/>
                    <a:ext cx="0" cy="426638"/>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01" name="Line 262"/>
                  <p:cNvSpPr>
                    <a:spLocks noChangeShapeType="1"/>
                  </p:cNvSpPr>
                  <p:nvPr/>
                </p:nvSpPr>
                <p:spPr bwMode="auto">
                  <a:xfrm>
                    <a:off x="2089696" y="3797816"/>
                    <a:ext cx="0" cy="437703"/>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04" name="Freeform 265"/>
                  <p:cNvSpPr>
                    <a:spLocks/>
                  </p:cNvSpPr>
                  <p:nvPr/>
                </p:nvSpPr>
                <p:spPr bwMode="auto">
                  <a:xfrm>
                    <a:off x="637653" y="3185523"/>
                    <a:ext cx="1439749" cy="831144"/>
                  </a:xfrm>
                  <a:custGeom>
                    <a:avLst/>
                    <a:gdLst>
                      <a:gd name="T0" fmla="*/ 0 w 1171"/>
                      <a:gd name="T1" fmla="*/ 57 h 676"/>
                      <a:gd name="T2" fmla="*/ 98 w 1171"/>
                      <a:gd name="T3" fmla="*/ 0 h 676"/>
                      <a:gd name="T4" fmla="*/ 195 w 1171"/>
                      <a:gd name="T5" fmla="*/ 269 h 676"/>
                      <a:gd name="T6" fmla="*/ 293 w 1171"/>
                      <a:gd name="T7" fmla="*/ 117 h 676"/>
                      <a:gd name="T8" fmla="*/ 390 w 1171"/>
                      <a:gd name="T9" fmla="*/ 376 h 676"/>
                      <a:gd name="T10" fmla="*/ 488 w 1171"/>
                      <a:gd name="T11" fmla="*/ 292 h 676"/>
                      <a:gd name="T12" fmla="*/ 585 w 1171"/>
                      <a:gd name="T13" fmla="*/ 471 h 676"/>
                      <a:gd name="T14" fmla="*/ 683 w 1171"/>
                      <a:gd name="T15" fmla="*/ 454 h 676"/>
                      <a:gd name="T16" fmla="*/ 780 w 1171"/>
                      <a:gd name="T17" fmla="*/ 417 h 676"/>
                      <a:gd name="T18" fmla="*/ 878 w 1171"/>
                      <a:gd name="T19" fmla="*/ 339 h 676"/>
                      <a:gd name="T20" fmla="*/ 976 w 1171"/>
                      <a:gd name="T21" fmla="*/ 356 h 676"/>
                      <a:gd name="T22" fmla="*/ 1073 w 1171"/>
                      <a:gd name="T23" fmla="*/ 484 h 676"/>
                      <a:gd name="T24" fmla="*/ 1171 w 1171"/>
                      <a:gd name="T2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1" h="676">
                        <a:moveTo>
                          <a:pt x="0" y="57"/>
                        </a:moveTo>
                        <a:lnTo>
                          <a:pt x="98" y="0"/>
                        </a:lnTo>
                        <a:lnTo>
                          <a:pt x="195" y="269"/>
                        </a:lnTo>
                        <a:lnTo>
                          <a:pt x="293" y="117"/>
                        </a:lnTo>
                        <a:lnTo>
                          <a:pt x="390" y="376"/>
                        </a:lnTo>
                        <a:lnTo>
                          <a:pt x="488" y="292"/>
                        </a:lnTo>
                        <a:lnTo>
                          <a:pt x="585" y="471"/>
                        </a:lnTo>
                        <a:lnTo>
                          <a:pt x="683" y="454"/>
                        </a:lnTo>
                        <a:lnTo>
                          <a:pt x="780" y="417"/>
                        </a:lnTo>
                        <a:lnTo>
                          <a:pt x="878" y="339"/>
                        </a:lnTo>
                        <a:lnTo>
                          <a:pt x="976" y="356"/>
                        </a:lnTo>
                        <a:lnTo>
                          <a:pt x="1073" y="484"/>
                        </a:lnTo>
                        <a:lnTo>
                          <a:pt x="1171" y="676"/>
                        </a:lnTo>
                      </a:path>
                    </a:pathLst>
                  </a:custGeom>
                  <a:noFill/>
                  <a:ln w="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6" name="Freeform 412"/>
                <p:cNvSpPr>
                  <a:spLocks/>
                </p:cNvSpPr>
                <p:nvPr/>
              </p:nvSpPr>
              <p:spPr bwMode="auto">
                <a:xfrm>
                  <a:off x="1299125" y="3271589"/>
                  <a:ext cx="82377" cy="95901"/>
                </a:xfrm>
                <a:custGeom>
                  <a:avLst/>
                  <a:gdLst>
                    <a:gd name="T0" fmla="*/ 57 w 67"/>
                    <a:gd name="T1" fmla="*/ 51 h 78"/>
                    <a:gd name="T2" fmla="*/ 67 w 67"/>
                    <a:gd name="T3" fmla="*/ 54 h 78"/>
                    <a:gd name="T4" fmla="*/ 67 w 67"/>
                    <a:gd name="T5" fmla="*/ 54 h 78"/>
                    <a:gd name="T6" fmla="*/ 64 w 67"/>
                    <a:gd name="T7" fmla="*/ 64 h 78"/>
                    <a:gd name="T8" fmla="*/ 57 w 67"/>
                    <a:gd name="T9" fmla="*/ 71 h 78"/>
                    <a:gd name="T10" fmla="*/ 57 w 67"/>
                    <a:gd name="T11" fmla="*/ 71 h 78"/>
                    <a:gd name="T12" fmla="*/ 47 w 67"/>
                    <a:gd name="T13" fmla="*/ 78 h 78"/>
                    <a:gd name="T14" fmla="*/ 37 w 67"/>
                    <a:gd name="T15" fmla="*/ 78 h 78"/>
                    <a:gd name="T16" fmla="*/ 37 w 67"/>
                    <a:gd name="T17" fmla="*/ 78 h 78"/>
                    <a:gd name="T18" fmla="*/ 24 w 67"/>
                    <a:gd name="T19" fmla="*/ 78 h 78"/>
                    <a:gd name="T20" fmla="*/ 17 w 67"/>
                    <a:gd name="T21" fmla="*/ 74 h 78"/>
                    <a:gd name="T22" fmla="*/ 17 w 67"/>
                    <a:gd name="T23" fmla="*/ 74 h 78"/>
                    <a:gd name="T24" fmla="*/ 10 w 67"/>
                    <a:gd name="T25" fmla="*/ 68 h 78"/>
                    <a:gd name="T26" fmla="*/ 4 w 67"/>
                    <a:gd name="T27" fmla="*/ 61 h 78"/>
                    <a:gd name="T28" fmla="*/ 4 w 67"/>
                    <a:gd name="T29" fmla="*/ 61 h 78"/>
                    <a:gd name="T30" fmla="*/ 0 w 67"/>
                    <a:gd name="T31" fmla="*/ 51 h 78"/>
                    <a:gd name="T32" fmla="*/ 0 w 67"/>
                    <a:gd name="T33" fmla="*/ 37 h 78"/>
                    <a:gd name="T34" fmla="*/ 0 w 67"/>
                    <a:gd name="T35" fmla="*/ 37 h 78"/>
                    <a:gd name="T36" fmla="*/ 0 w 67"/>
                    <a:gd name="T37" fmla="*/ 27 h 78"/>
                    <a:gd name="T38" fmla="*/ 4 w 67"/>
                    <a:gd name="T39" fmla="*/ 17 h 78"/>
                    <a:gd name="T40" fmla="*/ 4 w 67"/>
                    <a:gd name="T41" fmla="*/ 17 h 78"/>
                    <a:gd name="T42" fmla="*/ 10 w 67"/>
                    <a:gd name="T43" fmla="*/ 10 h 78"/>
                    <a:gd name="T44" fmla="*/ 17 w 67"/>
                    <a:gd name="T45" fmla="*/ 4 h 78"/>
                    <a:gd name="T46" fmla="*/ 17 w 67"/>
                    <a:gd name="T47" fmla="*/ 4 h 78"/>
                    <a:gd name="T48" fmla="*/ 27 w 67"/>
                    <a:gd name="T49" fmla="*/ 0 h 78"/>
                    <a:gd name="T50" fmla="*/ 37 w 67"/>
                    <a:gd name="T51" fmla="*/ 0 h 78"/>
                    <a:gd name="T52" fmla="*/ 37 w 67"/>
                    <a:gd name="T53" fmla="*/ 0 h 78"/>
                    <a:gd name="T54" fmla="*/ 47 w 67"/>
                    <a:gd name="T55" fmla="*/ 0 h 78"/>
                    <a:gd name="T56" fmla="*/ 57 w 67"/>
                    <a:gd name="T57" fmla="*/ 4 h 78"/>
                    <a:gd name="T58" fmla="*/ 57 w 67"/>
                    <a:gd name="T59" fmla="*/ 4 h 78"/>
                    <a:gd name="T60" fmla="*/ 64 w 67"/>
                    <a:gd name="T61" fmla="*/ 14 h 78"/>
                    <a:gd name="T62" fmla="*/ 67 w 67"/>
                    <a:gd name="T63" fmla="*/ 20 h 78"/>
                    <a:gd name="T64" fmla="*/ 57 w 67"/>
                    <a:gd name="T65" fmla="*/ 24 h 78"/>
                    <a:gd name="T66" fmla="*/ 57 w 67"/>
                    <a:gd name="T67" fmla="*/ 24 h 78"/>
                    <a:gd name="T68" fmla="*/ 54 w 67"/>
                    <a:gd name="T69" fmla="*/ 17 h 78"/>
                    <a:gd name="T70" fmla="*/ 51 w 67"/>
                    <a:gd name="T71" fmla="*/ 10 h 78"/>
                    <a:gd name="T72" fmla="*/ 51 w 67"/>
                    <a:gd name="T73" fmla="*/ 10 h 78"/>
                    <a:gd name="T74" fmla="*/ 44 w 67"/>
                    <a:gd name="T75" fmla="*/ 10 h 78"/>
                    <a:gd name="T76" fmla="*/ 37 w 67"/>
                    <a:gd name="T77" fmla="*/ 7 h 78"/>
                    <a:gd name="T78" fmla="*/ 37 w 67"/>
                    <a:gd name="T79" fmla="*/ 7 h 78"/>
                    <a:gd name="T80" fmla="*/ 27 w 67"/>
                    <a:gd name="T81" fmla="*/ 10 h 78"/>
                    <a:gd name="T82" fmla="*/ 20 w 67"/>
                    <a:gd name="T83" fmla="*/ 14 h 78"/>
                    <a:gd name="T84" fmla="*/ 20 w 67"/>
                    <a:gd name="T85" fmla="*/ 14 h 78"/>
                    <a:gd name="T86" fmla="*/ 17 w 67"/>
                    <a:gd name="T87" fmla="*/ 17 h 78"/>
                    <a:gd name="T88" fmla="*/ 14 w 67"/>
                    <a:gd name="T89" fmla="*/ 24 h 78"/>
                    <a:gd name="T90" fmla="*/ 14 w 67"/>
                    <a:gd name="T91" fmla="*/ 24 h 78"/>
                    <a:gd name="T92" fmla="*/ 10 w 67"/>
                    <a:gd name="T93" fmla="*/ 37 h 78"/>
                    <a:gd name="T94" fmla="*/ 10 w 67"/>
                    <a:gd name="T95" fmla="*/ 37 h 78"/>
                    <a:gd name="T96" fmla="*/ 14 w 67"/>
                    <a:gd name="T97" fmla="*/ 54 h 78"/>
                    <a:gd name="T98" fmla="*/ 14 w 67"/>
                    <a:gd name="T99" fmla="*/ 54 h 78"/>
                    <a:gd name="T100" fmla="*/ 17 w 67"/>
                    <a:gd name="T101" fmla="*/ 61 h 78"/>
                    <a:gd name="T102" fmla="*/ 24 w 67"/>
                    <a:gd name="T103" fmla="*/ 68 h 78"/>
                    <a:gd name="T104" fmla="*/ 24 w 67"/>
                    <a:gd name="T105" fmla="*/ 68 h 78"/>
                    <a:gd name="T106" fmla="*/ 34 w 67"/>
                    <a:gd name="T107" fmla="*/ 71 h 78"/>
                    <a:gd name="T108" fmla="*/ 34 w 67"/>
                    <a:gd name="T109" fmla="*/ 71 h 78"/>
                    <a:gd name="T110" fmla="*/ 44 w 67"/>
                    <a:gd name="T111" fmla="*/ 68 h 78"/>
                    <a:gd name="T112" fmla="*/ 51 w 67"/>
                    <a:gd name="T113" fmla="*/ 64 h 78"/>
                    <a:gd name="T114" fmla="*/ 51 w 67"/>
                    <a:gd name="T115" fmla="*/ 64 h 78"/>
                    <a:gd name="T116" fmla="*/ 54 w 67"/>
                    <a:gd name="T117" fmla="*/ 61 h 78"/>
                    <a:gd name="T118" fmla="*/ 57 w 67"/>
                    <a:gd name="T119" fmla="*/ 51 h 78"/>
                    <a:gd name="T120" fmla="*/ 57 w 67"/>
                    <a:gd name="T12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 h="78">
                      <a:moveTo>
                        <a:pt x="57" y="51"/>
                      </a:moveTo>
                      <a:lnTo>
                        <a:pt x="67" y="54"/>
                      </a:lnTo>
                      <a:lnTo>
                        <a:pt x="67" y="54"/>
                      </a:lnTo>
                      <a:lnTo>
                        <a:pt x="64" y="64"/>
                      </a:lnTo>
                      <a:lnTo>
                        <a:pt x="57" y="71"/>
                      </a:lnTo>
                      <a:lnTo>
                        <a:pt x="57" y="71"/>
                      </a:lnTo>
                      <a:lnTo>
                        <a:pt x="47" y="78"/>
                      </a:lnTo>
                      <a:lnTo>
                        <a:pt x="37" y="78"/>
                      </a:lnTo>
                      <a:lnTo>
                        <a:pt x="37" y="78"/>
                      </a:lnTo>
                      <a:lnTo>
                        <a:pt x="24" y="78"/>
                      </a:lnTo>
                      <a:lnTo>
                        <a:pt x="17" y="74"/>
                      </a:lnTo>
                      <a:lnTo>
                        <a:pt x="17" y="74"/>
                      </a:lnTo>
                      <a:lnTo>
                        <a:pt x="10" y="68"/>
                      </a:lnTo>
                      <a:lnTo>
                        <a:pt x="4" y="61"/>
                      </a:lnTo>
                      <a:lnTo>
                        <a:pt x="4" y="61"/>
                      </a:lnTo>
                      <a:lnTo>
                        <a:pt x="0" y="51"/>
                      </a:lnTo>
                      <a:lnTo>
                        <a:pt x="0" y="37"/>
                      </a:lnTo>
                      <a:lnTo>
                        <a:pt x="0" y="37"/>
                      </a:lnTo>
                      <a:lnTo>
                        <a:pt x="0" y="27"/>
                      </a:lnTo>
                      <a:lnTo>
                        <a:pt x="4" y="17"/>
                      </a:lnTo>
                      <a:lnTo>
                        <a:pt x="4" y="17"/>
                      </a:lnTo>
                      <a:lnTo>
                        <a:pt x="10" y="10"/>
                      </a:lnTo>
                      <a:lnTo>
                        <a:pt x="17" y="4"/>
                      </a:lnTo>
                      <a:lnTo>
                        <a:pt x="17" y="4"/>
                      </a:lnTo>
                      <a:lnTo>
                        <a:pt x="27" y="0"/>
                      </a:lnTo>
                      <a:lnTo>
                        <a:pt x="37" y="0"/>
                      </a:lnTo>
                      <a:lnTo>
                        <a:pt x="37" y="0"/>
                      </a:lnTo>
                      <a:lnTo>
                        <a:pt x="47" y="0"/>
                      </a:lnTo>
                      <a:lnTo>
                        <a:pt x="57" y="4"/>
                      </a:lnTo>
                      <a:lnTo>
                        <a:pt x="57" y="4"/>
                      </a:lnTo>
                      <a:lnTo>
                        <a:pt x="64" y="14"/>
                      </a:lnTo>
                      <a:lnTo>
                        <a:pt x="67" y="20"/>
                      </a:lnTo>
                      <a:lnTo>
                        <a:pt x="57" y="24"/>
                      </a:lnTo>
                      <a:lnTo>
                        <a:pt x="57" y="24"/>
                      </a:lnTo>
                      <a:lnTo>
                        <a:pt x="54" y="17"/>
                      </a:lnTo>
                      <a:lnTo>
                        <a:pt x="51" y="10"/>
                      </a:lnTo>
                      <a:lnTo>
                        <a:pt x="51" y="10"/>
                      </a:lnTo>
                      <a:lnTo>
                        <a:pt x="44" y="10"/>
                      </a:lnTo>
                      <a:lnTo>
                        <a:pt x="37" y="7"/>
                      </a:lnTo>
                      <a:lnTo>
                        <a:pt x="37" y="7"/>
                      </a:lnTo>
                      <a:lnTo>
                        <a:pt x="27" y="10"/>
                      </a:lnTo>
                      <a:lnTo>
                        <a:pt x="20" y="14"/>
                      </a:lnTo>
                      <a:lnTo>
                        <a:pt x="20" y="14"/>
                      </a:lnTo>
                      <a:lnTo>
                        <a:pt x="17" y="17"/>
                      </a:lnTo>
                      <a:lnTo>
                        <a:pt x="14" y="24"/>
                      </a:lnTo>
                      <a:lnTo>
                        <a:pt x="14" y="24"/>
                      </a:lnTo>
                      <a:lnTo>
                        <a:pt x="10" y="37"/>
                      </a:lnTo>
                      <a:lnTo>
                        <a:pt x="10" y="37"/>
                      </a:lnTo>
                      <a:lnTo>
                        <a:pt x="14" y="54"/>
                      </a:lnTo>
                      <a:lnTo>
                        <a:pt x="14" y="54"/>
                      </a:lnTo>
                      <a:lnTo>
                        <a:pt x="17" y="61"/>
                      </a:lnTo>
                      <a:lnTo>
                        <a:pt x="24" y="68"/>
                      </a:lnTo>
                      <a:lnTo>
                        <a:pt x="24" y="68"/>
                      </a:lnTo>
                      <a:lnTo>
                        <a:pt x="34" y="71"/>
                      </a:lnTo>
                      <a:lnTo>
                        <a:pt x="34" y="71"/>
                      </a:lnTo>
                      <a:lnTo>
                        <a:pt x="44" y="68"/>
                      </a:lnTo>
                      <a:lnTo>
                        <a:pt x="51" y="64"/>
                      </a:lnTo>
                      <a:lnTo>
                        <a:pt x="51" y="64"/>
                      </a:lnTo>
                      <a:lnTo>
                        <a:pt x="54" y="61"/>
                      </a:lnTo>
                      <a:lnTo>
                        <a:pt x="57" y="51"/>
                      </a:lnTo>
                      <a:lnTo>
                        <a:pt x="57"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13"/>
                <p:cNvSpPr>
                  <a:spLocks noEditPoints="1"/>
                </p:cNvSpPr>
                <p:nvPr/>
              </p:nvSpPr>
              <p:spPr bwMode="auto">
                <a:xfrm>
                  <a:off x="1395026" y="3296179"/>
                  <a:ext cx="61475" cy="71311"/>
                </a:xfrm>
                <a:custGeom>
                  <a:avLst/>
                  <a:gdLst>
                    <a:gd name="T0" fmla="*/ 0 w 50"/>
                    <a:gd name="T1" fmla="*/ 31 h 58"/>
                    <a:gd name="T2" fmla="*/ 0 w 50"/>
                    <a:gd name="T3" fmla="*/ 31 h 58"/>
                    <a:gd name="T4" fmla="*/ 0 w 50"/>
                    <a:gd name="T5" fmla="*/ 17 h 58"/>
                    <a:gd name="T6" fmla="*/ 6 w 50"/>
                    <a:gd name="T7" fmla="*/ 7 h 58"/>
                    <a:gd name="T8" fmla="*/ 6 w 50"/>
                    <a:gd name="T9" fmla="*/ 7 h 58"/>
                    <a:gd name="T10" fmla="*/ 13 w 50"/>
                    <a:gd name="T11" fmla="*/ 4 h 58"/>
                    <a:gd name="T12" fmla="*/ 23 w 50"/>
                    <a:gd name="T13" fmla="*/ 0 h 58"/>
                    <a:gd name="T14" fmla="*/ 23 w 50"/>
                    <a:gd name="T15" fmla="*/ 0 h 58"/>
                    <a:gd name="T16" fmla="*/ 33 w 50"/>
                    <a:gd name="T17" fmla="*/ 4 h 58"/>
                    <a:gd name="T18" fmla="*/ 43 w 50"/>
                    <a:gd name="T19" fmla="*/ 7 h 58"/>
                    <a:gd name="T20" fmla="*/ 43 w 50"/>
                    <a:gd name="T21" fmla="*/ 7 h 58"/>
                    <a:gd name="T22" fmla="*/ 50 w 50"/>
                    <a:gd name="T23" fmla="*/ 17 h 58"/>
                    <a:gd name="T24" fmla="*/ 50 w 50"/>
                    <a:gd name="T25" fmla="*/ 27 h 58"/>
                    <a:gd name="T26" fmla="*/ 50 w 50"/>
                    <a:gd name="T27" fmla="*/ 27 h 58"/>
                    <a:gd name="T28" fmla="*/ 50 w 50"/>
                    <a:gd name="T29" fmla="*/ 37 h 58"/>
                    <a:gd name="T30" fmla="*/ 47 w 50"/>
                    <a:gd name="T31" fmla="*/ 48 h 58"/>
                    <a:gd name="T32" fmla="*/ 47 w 50"/>
                    <a:gd name="T33" fmla="*/ 48 h 58"/>
                    <a:gd name="T34" fmla="*/ 37 w 50"/>
                    <a:gd name="T35" fmla="*/ 54 h 58"/>
                    <a:gd name="T36" fmla="*/ 37 w 50"/>
                    <a:gd name="T37" fmla="*/ 54 h 58"/>
                    <a:gd name="T38" fmla="*/ 23 w 50"/>
                    <a:gd name="T39" fmla="*/ 58 h 58"/>
                    <a:gd name="T40" fmla="*/ 23 w 50"/>
                    <a:gd name="T41" fmla="*/ 58 h 58"/>
                    <a:gd name="T42" fmla="*/ 13 w 50"/>
                    <a:gd name="T43" fmla="*/ 58 h 58"/>
                    <a:gd name="T44" fmla="*/ 6 w 50"/>
                    <a:gd name="T45" fmla="*/ 51 h 58"/>
                    <a:gd name="T46" fmla="*/ 6 w 50"/>
                    <a:gd name="T47" fmla="*/ 51 h 58"/>
                    <a:gd name="T48" fmla="*/ 0 w 50"/>
                    <a:gd name="T49" fmla="*/ 41 h 58"/>
                    <a:gd name="T50" fmla="*/ 0 w 50"/>
                    <a:gd name="T51" fmla="*/ 31 h 58"/>
                    <a:gd name="T52" fmla="*/ 0 w 50"/>
                    <a:gd name="T53" fmla="*/ 31 h 58"/>
                    <a:gd name="T54" fmla="*/ 6 w 50"/>
                    <a:gd name="T55" fmla="*/ 31 h 58"/>
                    <a:gd name="T56" fmla="*/ 6 w 50"/>
                    <a:gd name="T57" fmla="*/ 31 h 58"/>
                    <a:gd name="T58" fmla="*/ 10 w 50"/>
                    <a:gd name="T59" fmla="*/ 41 h 58"/>
                    <a:gd name="T60" fmla="*/ 13 w 50"/>
                    <a:gd name="T61" fmla="*/ 44 h 58"/>
                    <a:gd name="T62" fmla="*/ 13 w 50"/>
                    <a:gd name="T63" fmla="*/ 44 h 58"/>
                    <a:gd name="T64" fmla="*/ 16 w 50"/>
                    <a:gd name="T65" fmla="*/ 51 h 58"/>
                    <a:gd name="T66" fmla="*/ 23 w 50"/>
                    <a:gd name="T67" fmla="*/ 51 h 58"/>
                    <a:gd name="T68" fmla="*/ 23 w 50"/>
                    <a:gd name="T69" fmla="*/ 51 h 58"/>
                    <a:gd name="T70" fmla="*/ 30 w 50"/>
                    <a:gd name="T71" fmla="*/ 51 h 58"/>
                    <a:gd name="T72" fmla="*/ 37 w 50"/>
                    <a:gd name="T73" fmla="*/ 44 h 58"/>
                    <a:gd name="T74" fmla="*/ 37 w 50"/>
                    <a:gd name="T75" fmla="*/ 44 h 58"/>
                    <a:gd name="T76" fmla="*/ 40 w 50"/>
                    <a:gd name="T77" fmla="*/ 37 h 58"/>
                    <a:gd name="T78" fmla="*/ 40 w 50"/>
                    <a:gd name="T79" fmla="*/ 31 h 58"/>
                    <a:gd name="T80" fmla="*/ 40 w 50"/>
                    <a:gd name="T81" fmla="*/ 31 h 58"/>
                    <a:gd name="T82" fmla="*/ 40 w 50"/>
                    <a:gd name="T83" fmla="*/ 21 h 58"/>
                    <a:gd name="T84" fmla="*/ 37 w 50"/>
                    <a:gd name="T85" fmla="*/ 14 h 58"/>
                    <a:gd name="T86" fmla="*/ 37 w 50"/>
                    <a:gd name="T87" fmla="*/ 14 h 58"/>
                    <a:gd name="T88" fmla="*/ 30 w 50"/>
                    <a:gd name="T89" fmla="*/ 11 h 58"/>
                    <a:gd name="T90" fmla="*/ 23 w 50"/>
                    <a:gd name="T91" fmla="*/ 7 h 58"/>
                    <a:gd name="T92" fmla="*/ 23 w 50"/>
                    <a:gd name="T93" fmla="*/ 7 h 58"/>
                    <a:gd name="T94" fmla="*/ 16 w 50"/>
                    <a:gd name="T95" fmla="*/ 11 h 58"/>
                    <a:gd name="T96" fmla="*/ 13 w 50"/>
                    <a:gd name="T97" fmla="*/ 14 h 58"/>
                    <a:gd name="T98" fmla="*/ 13 w 50"/>
                    <a:gd name="T99" fmla="*/ 14 h 58"/>
                    <a:gd name="T100" fmla="*/ 10 w 50"/>
                    <a:gd name="T101" fmla="*/ 21 h 58"/>
                    <a:gd name="T102" fmla="*/ 6 w 50"/>
                    <a:gd name="T103" fmla="*/ 31 h 58"/>
                    <a:gd name="T104" fmla="*/ 6 w 50"/>
                    <a:gd name="T10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58">
                      <a:moveTo>
                        <a:pt x="0" y="31"/>
                      </a:moveTo>
                      <a:lnTo>
                        <a:pt x="0" y="31"/>
                      </a:lnTo>
                      <a:lnTo>
                        <a:pt x="0" y="17"/>
                      </a:lnTo>
                      <a:lnTo>
                        <a:pt x="6" y="7"/>
                      </a:lnTo>
                      <a:lnTo>
                        <a:pt x="6" y="7"/>
                      </a:lnTo>
                      <a:lnTo>
                        <a:pt x="13" y="4"/>
                      </a:lnTo>
                      <a:lnTo>
                        <a:pt x="23" y="0"/>
                      </a:lnTo>
                      <a:lnTo>
                        <a:pt x="23" y="0"/>
                      </a:lnTo>
                      <a:lnTo>
                        <a:pt x="33" y="4"/>
                      </a:lnTo>
                      <a:lnTo>
                        <a:pt x="43" y="7"/>
                      </a:lnTo>
                      <a:lnTo>
                        <a:pt x="43" y="7"/>
                      </a:lnTo>
                      <a:lnTo>
                        <a:pt x="50" y="17"/>
                      </a:lnTo>
                      <a:lnTo>
                        <a:pt x="50" y="27"/>
                      </a:lnTo>
                      <a:lnTo>
                        <a:pt x="50" y="27"/>
                      </a:lnTo>
                      <a:lnTo>
                        <a:pt x="50" y="37"/>
                      </a:lnTo>
                      <a:lnTo>
                        <a:pt x="47" y="48"/>
                      </a:lnTo>
                      <a:lnTo>
                        <a:pt x="47" y="48"/>
                      </a:lnTo>
                      <a:lnTo>
                        <a:pt x="37" y="54"/>
                      </a:lnTo>
                      <a:lnTo>
                        <a:pt x="37" y="54"/>
                      </a:lnTo>
                      <a:lnTo>
                        <a:pt x="23" y="58"/>
                      </a:lnTo>
                      <a:lnTo>
                        <a:pt x="23" y="58"/>
                      </a:lnTo>
                      <a:lnTo>
                        <a:pt x="13" y="58"/>
                      </a:lnTo>
                      <a:lnTo>
                        <a:pt x="6" y="51"/>
                      </a:lnTo>
                      <a:lnTo>
                        <a:pt x="6" y="51"/>
                      </a:lnTo>
                      <a:lnTo>
                        <a:pt x="0" y="41"/>
                      </a:lnTo>
                      <a:lnTo>
                        <a:pt x="0" y="31"/>
                      </a:lnTo>
                      <a:lnTo>
                        <a:pt x="0" y="31"/>
                      </a:lnTo>
                      <a:close/>
                      <a:moveTo>
                        <a:pt x="6" y="31"/>
                      </a:moveTo>
                      <a:lnTo>
                        <a:pt x="6" y="31"/>
                      </a:lnTo>
                      <a:lnTo>
                        <a:pt x="10" y="41"/>
                      </a:lnTo>
                      <a:lnTo>
                        <a:pt x="13" y="44"/>
                      </a:lnTo>
                      <a:lnTo>
                        <a:pt x="13" y="44"/>
                      </a:lnTo>
                      <a:lnTo>
                        <a:pt x="16" y="51"/>
                      </a:lnTo>
                      <a:lnTo>
                        <a:pt x="23" y="51"/>
                      </a:lnTo>
                      <a:lnTo>
                        <a:pt x="23" y="51"/>
                      </a:lnTo>
                      <a:lnTo>
                        <a:pt x="30" y="51"/>
                      </a:lnTo>
                      <a:lnTo>
                        <a:pt x="37" y="44"/>
                      </a:lnTo>
                      <a:lnTo>
                        <a:pt x="37" y="44"/>
                      </a:lnTo>
                      <a:lnTo>
                        <a:pt x="40" y="37"/>
                      </a:lnTo>
                      <a:lnTo>
                        <a:pt x="40" y="31"/>
                      </a:lnTo>
                      <a:lnTo>
                        <a:pt x="40" y="31"/>
                      </a:lnTo>
                      <a:lnTo>
                        <a:pt x="40" y="21"/>
                      </a:lnTo>
                      <a:lnTo>
                        <a:pt x="37" y="14"/>
                      </a:lnTo>
                      <a:lnTo>
                        <a:pt x="37" y="14"/>
                      </a:lnTo>
                      <a:lnTo>
                        <a:pt x="30" y="11"/>
                      </a:lnTo>
                      <a:lnTo>
                        <a:pt x="23" y="7"/>
                      </a:lnTo>
                      <a:lnTo>
                        <a:pt x="23" y="7"/>
                      </a:lnTo>
                      <a:lnTo>
                        <a:pt x="16" y="11"/>
                      </a:lnTo>
                      <a:lnTo>
                        <a:pt x="13" y="14"/>
                      </a:lnTo>
                      <a:lnTo>
                        <a:pt x="13" y="14"/>
                      </a:lnTo>
                      <a:lnTo>
                        <a:pt x="10" y="21"/>
                      </a:lnTo>
                      <a:lnTo>
                        <a:pt x="6" y="31"/>
                      </a:lnTo>
                      <a:lnTo>
                        <a:pt x="6"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414"/>
                <p:cNvSpPr>
                  <a:spLocks/>
                </p:cNvSpPr>
                <p:nvPr/>
              </p:nvSpPr>
              <p:spPr bwMode="auto">
                <a:xfrm>
                  <a:off x="1468796" y="3296179"/>
                  <a:ext cx="57787" cy="71311"/>
                </a:xfrm>
                <a:custGeom>
                  <a:avLst/>
                  <a:gdLst>
                    <a:gd name="T0" fmla="*/ 0 w 47"/>
                    <a:gd name="T1" fmla="*/ 58 h 58"/>
                    <a:gd name="T2" fmla="*/ 0 w 47"/>
                    <a:gd name="T3" fmla="*/ 0 h 58"/>
                    <a:gd name="T4" fmla="*/ 10 w 47"/>
                    <a:gd name="T5" fmla="*/ 0 h 58"/>
                    <a:gd name="T6" fmla="*/ 10 w 47"/>
                    <a:gd name="T7" fmla="*/ 11 h 58"/>
                    <a:gd name="T8" fmla="*/ 10 w 47"/>
                    <a:gd name="T9" fmla="*/ 11 h 58"/>
                    <a:gd name="T10" fmla="*/ 17 w 47"/>
                    <a:gd name="T11" fmla="*/ 4 h 58"/>
                    <a:gd name="T12" fmla="*/ 27 w 47"/>
                    <a:gd name="T13" fmla="*/ 0 h 58"/>
                    <a:gd name="T14" fmla="*/ 27 w 47"/>
                    <a:gd name="T15" fmla="*/ 0 h 58"/>
                    <a:gd name="T16" fmla="*/ 37 w 47"/>
                    <a:gd name="T17" fmla="*/ 4 h 58"/>
                    <a:gd name="T18" fmla="*/ 37 w 47"/>
                    <a:gd name="T19" fmla="*/ 4 h 58"/>
                    <a:gd name="T20" fmla="*/ 44 w 47"/>
                    <a:gd name="T21" fmla="*/ 7 h 58"/>
                    <a:gd name="T22" fmla="*/ 44 w 47"/>
                    <a:gd name="T23" fmla="*/ 7 h 58"/>
                    <a:gd name="T24" fmla="*/ 47 w 47"/>
                    <a:gd name="T25" fmla="*/ 14 h 58"/>
                    <a:gd name="T26" fmla="*/ 47 w 47"/>
                    <a:gd name="T27" fmla="*/ 14 h 58"/>
                    <a:gd name="T28" fmla="*/ 47 w 47"/>
                    <a:gd name="T29" fmla="*/ 24 h 58"/>
                    <a:gd name="T30" fmla="*/ 47 w 47"/>
                    <a:gd name="T31" fmla="*/ 58 h 58"/>
                    <a:gd name="T32" fmla="*/ 37 w 47"/>
                    <a:gd name="T33" fmla="*/ 58 h 58"/>
                    <a:gd name="T34" fmla="*/ 37 w 47"/>
                    <a:gd name="T35" fmla="*/ 24 h 58"/>
                    <a:gd name="T36" fmla="*/ 37 w 47"/>
                    <a:gd name="T37" fmla="*/ 24 h 58"/>
                    <a:gd name="T38" fmla="*/ 37 w 47"/>
                    <a:gd name="T39" fmla="*/ 14 h 58"/>
                    <a:gd name="T40" fmla="*/ 37 w 47"/>
                    <a:gd name="T41" fmla="*/ 14 h 58"/>
                    <a:gd name="T42" fmla="*/ 34 w 47"/>
                    <a:gd name="T43" fmla="*/ 11 h 58"/>
                    <a:gd name="T44" fmla="*/ 34 w 47"/>
                    <a:gd name="T45" fmla="*/ 11 h 58"/>
                    <a:gd name="T46" fmla="*/ 27 w 47"/>
                    <a:gd name="T47" fmla="*/ 7 h 58"/>
                    <a:gd name="T48" fmla="*/ 27 w 47"/>
                    <a:gd name="T49" fmla="*/ 7 h 58"/>
                    <a:gd name="T50" fmla="*/ 20 w 47"/>
                    <a:gd name="T51" fmla="*/ 11 h 58"/>
                    <a:gd name="T52" fmla="*/ 17 w 47"/>
                    <a:gd name="T53" fmla="*/ 14 h 58"/>
                    <a:gd name="T54" fmla="*/ 17 w 47"/>
                    <a:gd name="T55" fmla="*/ 14 h 58"/>
                    <a:gd name="T56" fmla="*/ 14 w 47"/>
                    <a:gd name="T57" fmla="*/ 17 h 58"/>
                    <a:gd name="T58" fmla="*/ 10 w 47"/>
                    <a:gd name="T59" fmla="*/ 27 h 58"/>
                    <a:gd name="T60" fmla="*/ 10 w 47"/>
                    <a:gd name="T61" fmla="*/ 58 h 58"/>
                    <a:gd name="T62" fmla="*/ 0 w 47"/>
                    <a:gd name="T63"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58">
                      <a:moveTo>
                        <a:pt x="0" y="58"/>
                      </a:moveTo>
                      <a:lnTo>
                        <a:pt x="0" y="0"/>
                      </a:lnTo>
                      <a:lnTo>
                        <a:pt x="10" y="0"/>
                      </a:lnTo>
                      <a:lnTo>
                        <a:pt x="10" y="11"/>
                      </a:lnTo>
                      <a:lnTo>
                        <a:pt x="10" y="11"/>
                      </a:lnTo>
                      <a:lnTo>
                        <a:pt x="17" y="4"/>
                      </a:lnTo>
                      <a:lnTo>
                        <a:pt x="27" y="0"/>
                      </a:lnTo>
                      <a:lnTo>
                        <a:pt x="27" y="0"/>
                      </a:lnTo>
                      <a:lnTo>
                        <a:pt x="37" y="4"/>
                      </a:lnTo>
                      <a:lnTo>
                        <a:pt x="37" y="4"/>
                      </a:lnTo>
                      <a:lnTo>
                        <a:pt x="44" y="7"/>
                      </a:lnTo>
                      <a:lnTo>
                        <a:pt x="44" y="7"/>
                      </a:lnTo>
                      <a:lnTo>
                        <a:pt x="47" y="14"/>
                      </a:lnTo>
                      <a:lnTo>
                        <a:pt x="47" y="14"/>
                      </a:lnTo>
                      <a:lnTo>
                        <a:pt x="47" y="24"/>
                      </a:lnTo>
                      <a:lnTo>
                        <a:pt x="47" y="58"/>
                      </a:lnTo>
                      <a:lnTo>
                        <a:pt x="37" y="58"/>
                      </a:lnTo>
                      <a:lnTo>
                        <a:pt x="37" y="24"/>
                      </a:lnTo>
                      <a:lnTo>
                        <a:pt x="37" y="24"/>
                      </a:lnTo>
                      <a:lnTo>
                        <a:pt x="37" y="14"/>
                      </a:lnTo>
                      <a:lnTo>
                        <a:pt x="37" y="14"/>
                      </a:lnTo>
                      <a:lnTo>
                        <a:pt x="34" y="11"/>
                      </a:lnTo>
                      <a:lnTo>
                        <a:pt x="34" y="11"/>
                      </a:lnTo>
                      <a:lnTo>
                        <a:pt x="27" y="7"/>
                      </a:lnTo>
                      <a:lnTo>
                        <a:pt x="27" y="7"/>
                      </a:lnTo>
                      <a:lnTo>
                        <a:pt x="20" y="11"/>
                      </a:lnTo>
                      <a:lnTo>
                        <a:pt x="17" y="14"/>
                      </a:lnTo>
                      <a:lnTo>
                        <a:pt x="17" y="14"/>
                      </a:lnTo>
                      <a:lnTo>
                        <a:pt x="14" y="17"/>
                      </a:lnTo>
                      <a:lnTo>
                        <a:pt x="10" y="27"/>
                      </a:lnTo>
                      <a:lnTo>
                        <a:pt x="10" y="58"/>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415"/>
                <p:cNvSpPr>
                  <a:spLocks/>
                </p:cNvSpPr>
                <p:nvPr/>
              </p:nvSpPr>
              <p:spPr bwMode="auto">
                <a:xfrm>
                  <a:off x="1538878" y="3276507"/>
                  <a:ext cx="33197" cy="90983"/>
                </a:xfrm>
                <a:custGeom>
                  <a:avLst/>
                  <a:gdLst>
                    <a:gd name="T0" fmla="*/ 24 w 27"/>
                    <a:gd name="T1" fmla="*/ 67 h 74"/>
                    <a:gd name="T2" fmla="*/ 27 w 27"/>
                    <a:gd name="T3" fmla="*/ 74 h 74"/>
                    <a:gd name="T4" fmla="*/ 27 w 27"/>
                    <a:gd name="T5" fmla="*/ 74 h 74"/>
                    <a:gd name="T6" fmla="*/ 20 w 27"/>
                    <a:gd name="T7" fmla="*/ 74 h 74"/>
                    <a:gd name="T8" fmla="*/ 20 w 27"/>
                    <a:gd name="T9" fmla="*/ 74 h 74"/>
                    <a:gd name="T10" fmla="*/ 10 w 27"/>
                    <a:gd name="T11" fmla="*/ 74 h 74"/>
                    <a:gd name="T12" fmla="*/ 10 w 27"/>
                    <a:gd name="T13" fmla="*/ 74 h 74"/>
                    <a:gd name="T14" fmla="*/ 7 w 27"/>
                    <a:gd name="T15" fmla="*/ 67 h 74"/>
                    <a:gd name="T16" fmla="*/ 7 w 27"/>
                    <a:gd name="T17" fmla="*/ 67 h 74"/>
                    <a:gd name="T18" fmla="*/ 7 w 27"/>
                    <a:gd name="T19" fmla="*/ 57 h 74"/>
                    <a:gd name="T20" fmla="*/ 7 w 27"/>
                    <a:gd name="T21" fmla="*/ 27 h 74"/>
                    <a:gd name="T22" fmla="*/ 0 w 27"/>
                    <a:gd name="T23" fmla="*/ 27 h 74"/>
                    <a:gd name="T24" fmla="*/ 0 w 27"/>
                    <a:gd name="T25" fmla="*/ 16 h 74"/>
                    <a:gd name="T26" fmla="*/ 7 w 27"/>
                    <a:gd name="T27" fmla="*/ 16 h 74"/>
                    <a:gd name="T28" fmla="*/ 7 w 27"/>
                    <a:gd name="T29" fmla="*/ 3 h 74"/>
                    <a:gd name="T30" fmla="*/ 14 w 27"/>
                    <a:gd name="T31" fmla="*/ 0 h 74"/>
                    <a:gd name="T32" fmla="*/ 14 w 27"/>
                    <a:gd name="T33" fmla="*/ 16 h 74"/>
                    <a:gd name="T34" fmla="*/ 24 w 27"/>
                    <a:gd name="T35" fmla="*/ 16 h 74"/>
                    <a:gd name="T36" fmla="*/ 24 w 27"/>
                    <a:gd name="T37" fmla="*/ 27 h 74"/>
                    <a:gd name="T38" fmla="*/ 14 w 27"/>
                    <a:gd name="T39" fmla="*/ 27 h 74"/>
                    <a:gd name="T40" fmla="*/ 14 w 27"/>
                    <a:gd name="T41" fmla="*/ 57 h 74"/>
                    <a:gd name="T42" fmla="*/ 14 w 27"/>
                    <a:gd name="T43" fmla="*/ 57 h 74"/>
                    <a:gd name="T44" fmla="*/ 17 w 27"/>
                    <a:gd name="T45" fmla="*/ 64 h 74"/>
                    <a:gd name="T46" fmla="*/ 17 w 27"/>
                    <a:gd name="T47" fmla="*/ 64 h 74"/>
                    <a:gd name="T48" fmla="*/ 17 w 27"/>
                    <a:gd name="T49" fmla="*/ 64 h 74"/>
                    <a:gd name="T50" fmla="*/ 17 w 27"/>
                    <a:gd name="T51" fmla="*/ 64 h 74"/>
                    <a:gd name="T52" fmla="*/ 20 w 27"/>
                    <a:gd name="T53" fmla="*/ 67 h 74"/>
                    <a:gd name="T54" fmla="*/ 20 w 27"/>
                    <a:gd name="T55" fmla="*/ 67 h 74"/>
                    <a:gd name="T56" fmla="*/ 24 w 27"/>
                    <a:gd name="T57" fmla="*/ 67 h 74"/>
                    <a:gd name="T58" fmla="*/ 24 w 27"/>
                    <a:gd name="T59"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74">
                      <a:moveTo>
                        <a:pt x="24" y="67"/>
                      </a:moveTo>
                      <a:lnTo>
                        <a:pt x="27" y="74"/>
                      </a:lnTo>
                      <a:lnTo>
                        <a:pt x="27" y="74"/>
                      </a:lnTo>
                      <a:lnTo>
                        <a:pt x="20" y="74"/>
                      </a:lnTo>
                      <a:lnTo>
                        <a:pt x="20" y="74"/>
                      </a:lnTo>
                      <a:lnTo>
                        <a:pt x="10" y="74"/>
                      </a:lnTo>
                      <a:lnTo>
                        <a:pt x="10" y="74"/>
                      </a:lnTo>
                      <a:lnTo>
                        <a:pt x="7" y="67"/>
                      </a:lnTo>
                      <a:lnTo>
                        <a:pt x="7" y="67"/>
                      </a:lnTo>
                      <a:lnTo>
                        <a:pt x="7" y="57"/>
                      </a:lnTo>
                      <a:lnTo>
                        <a:pt x="7" y="27"/>
                      </a:lnTo>
                      <a:lnTo>
                        <a:pt x="0" y="27"/>
                      </a:lnTo>
                      <a:lnTo>
                        <a:pt x="0" y="16"/>
                      </a:lnTo>
                      <a:lnTo>
                        <a:pt x="7" y="16"/>
                      </a:lnTo>
                      <a:lnTo>
                        <a:pt x="7" y="3"/>
                      </a:lnTo>
                      <a:lnTo>
                        <a:pt x="14" y="0"/>
                      </a:lnTo>
                      <a:lnTo>
                        <a:pt x="14" y="16"/>
                      </a:lnTo>
                      <a:lnTo>
                        <a:pt x="24" y="16"/>
                      </a:lnTo>
                      <a:lnTo>
                        <a:pt x="24" y="27"/>
                      </a:lnTo>
                      <a:lnTo>
                        <a:pt x="14" y="27"/>
                      </a:lnTo>
                      <a:lnTo>
                        <a:pt x="14" y="57"/>
                      </a:lnTo>
                      <a:lnTo>
                        <a:pt x="14" y="57"/>
                      </a:lnTo>
                      <a:lnTo>
                        <a:pt x="17" y="64"/>
                      </a:lnTo>
                      <a:lnTo>
                        <a:pt x="17" y="64"/>
                      </a:lnTo>
                      <a:lnTo>
                        <a:pt x="17" y="64"/>
                      </a:lnTo>
                      <a:lnTo>
                        <a:pt x="17" y="64"/>
                      </a:lnTo>
                      <a:lnTo>
                        <a:pt x="20" y="67"/>
                      </a:lnTo>
                      <a:lnTo>
                        <a:pt x="20" y="67"/>
                      </a:lnTo>
                      <a:lnTo>
                        <a:pt x="24" y="67"/>
                      </a:lnTo>
                      <a:lnTo>
                        <a:pt x="24"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16"/>
                <p:cNvSpPr>
                  <a:spLocks/>
                </p:cNvSpPr>
                <p:nvPr/>
              </p:nvSpPr>
              <p:spPr bwMode="auto">
                <a:xfrm>
                  <a:off x="1580682" y="3296179"/>
                  <a:ext cx="36885" cy="71311"/>
                </a:xfrm>
                <a:custGeom>
                  <a:avLst/>
                  <a:gdLst>
                    <a:gd name="T0" fmla="*/ 0 w 30"/>
                    <a:gd name="T1" fmla="*/ 58 h 58"/>
                    <a:gd name="T2" fmla="*/ 0 w 30"/>
                    <a:gd name="T3" fmla="*/ 0 h 58"/>
                    <a:gd name="T4" fmla="*/ 10 w 30"/>
                    <a:gd name="T5" fmla="*/ 0 h 58"/>
                    <a:gd name="T6" fmla="*/ 10 w 30"/>
                    <a:gd name="T7" fmla="*/ 11 h 58"/>
                    <a:gd name="T8" fmla="*/ 10 w 30"/>
                    <a:gd name="T9" fmla="*/ 11 h 58"/>
                    <a:gd name="T10" fmla="*/ 13 w 30"/>
                    <a:gd name="T11" fmla="*/ 4 h 58"/>
                    <a:gd name="T12" fmla="*/ 13 w 30"/>
                    <a:gd name="T13" fmla="*/ 4 h 58"/>
                    <a:gd name="T14" fmla="*/ 20 w 30"/>
                    <a:gd name="T15" fmla="*/ 0 h 58"/>
                    <a:gd name="T16" fmla="*/ 20 w 30"/>
                    <a:gd name="T17" fmla="*/ 0 h 58"/>
                    <a:gd name="T18" fmla="*/ 30 w 30"/>
                    <a:gd name="T19" fmla="*/ 4 h 58"/>
                    <a:gd name="T20" fmla="*/ 27 w 30"/>
                    <a:gd name="T21" fmla="*/ 14 h 58"/>
                    <a:gd name="T22" fmla="*/ 27 w 30"/>
                    <a:gd name="T23" fmla="*/ 14 h 58"/>
                    <a:gd name="T24" fmla="*/ 20 w 30"/>
                    <a:gd name="T25" fmla="*/ 11 h 58"/>
                    <a:gd name="T26" fmla="*/ 20 w 30"/>
                    <a:gd name="T27" fmla="*/ 11 h 58"/>
                    <a:gd name="T28" fmla="*/ 13 w 30"/>
                    <a:gd name="T29" fmla="*/ 14 h 58"/>
                    <a:gd name="T30" fmla="*/ 13 w 30"/>
                    <a:gd name="T31" fmla="*/ 14 h 58"/>
                    <a:gd name="T32" fmla="*/ 10 w 30"/>
                    <a:gd name="T33" fmla="*/ 17 h 58"/>
                    <a:gd name="T34" fmla="*/ 10 w 30"/>
                    <a:gd name="T35" fmla="*/ 17 h 58"/>
                    <a:gd name="T36" fmla="*/ 10 w 30"/>
                    <a:gd name="T37" fmla="*/ 27 h 58"/>
                    <a:gd name="T38" fmla="*/ 10 w 30"/>
                    <a:gd name="T39" fmla="*/ 58 h 58"/>
                    <a:gd name="T40" fmla="*/ 0 w 30"/>
                    <a:gd name="T4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58"/>
                      </a:moveTo>
                      <a:lnTo>
                        <a:pt x="0" y="0"/>
                      </a:lnTo>
                      <a:lnTo>
                        <a:pt x="10" y="0"/>
                      </a:lnTo>
                      <a:lnTo>
                        <a:pt x="10" y="11"/>
                      </a:lnTo>
                      <a:lnTo>
                        <a:pt x="10" y="11"/>
                      </a:lnTo>
                      <a:lnTo>
                        <a:pt x="13" y="4"/>
                      </a:lnTo>
                      <a:lnTo>
                        <a:pt x="13" y="4"/>
                      </a:lnTo>
                      <a:lnTo>
                        <a:pt x="20" y="0"/>
                      </a:lnTo>
                      <a:lnTo>
                        <a:pt x="20" y="0"/>
                      </a:lnTo>
                      <a:lnTo>
                        <a:pt x="30" y="4"/>
                      </a:lnTo>
                      <a:lnTo>
                        <a:pt x="27" y="14"/>
                      </a:lnTo>
                      <a:lnTo>
                        <a:pt x="27" y="14"/>
                      </a:lnTo>
                      <a:lnTo>
                        <a:pt x="20" y="11"/>
                      </a:lnTo>
                      <a:lnTo>
                        <a:pt x="20" y="11"/>
                      </a:lnTo>
                      <a:lnTo>
                        <a:pt x="13" y="14"/>
                      </a:lnTo>
                      <a:lnTo>
                        <a:pt x="13" y="14"/>
                      </a:lnTo>
                      <a:lnTo>
                        <a:pt x="10" y="17"/>
                      </a:lnTo>
                      <a:lnTo>
                        <a:pt x="10" y="17"/>
                      </a:lnTo>
                      <a:lnTo>
                        <a:pt x="10" y="27"/>
                      </a:lnTo>
                      <a:lnTo>
                        <a:pt x="10" y="58"/>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17"/>
                <p:cNvSpPr>
                  <a:spLocks noEditPoints="1"/>
                </p:cNvSpPr>
                <p:nvPr/>
              </p:nvSpPr>
              <p:spPr bwMode="auto">
                <a:xfrm>
                  <a:off x="1622485" y="3296179"/>
                  <a:ext cx="61475" cy="71311"/>
                </a:xfrm>
                <a:custGeom>
                  <a:avLst/>
                  <a:gdLst>
                    <a:gd name="T0" fmla="*/ 0 w 50"/>
                    <a:gd name="T1" fmla="*/ 31 h 58"/>
                    <a:gd name="T2" fmla="*/ 0 w 50"/>
                    <a:gd name="T3" fmla="*/ 31 h 58"/>
                    <a:gd name="T4" fmla="*/ 0 w 50"/>
                    <a:gd name="T5" fmla="*/ 17 h 58"/>
                    <a:gd name="T6" fmla="*/ 6 w 50"/>
                    <a:gd name="T7" fmla="*/ 7 h 58"/>
                    <a:gd name="T8" fmla="*/ 6 w 50"/>
                    <a:gd name="T9" fmla="*/ 7 h 58"/>
                    <a:gd name="T10" fmla="*/ 16 w 50"/>
                    <a:gd name="T11" fmla="*/ 4 h 58"/>
                    <a:gd name="T12" fmla="*/ 23 w 50"/>
                    <a:gd name="T13" fmla="*/ 0 h 58"/>
                    <a:gd name="T14" fmla="*/ 23 w 50"/>
                    <a:gd name="T15" fmla="*/ 0 h 58"/>
                    <a:gd name="T16" fmla="*/ 37 w 50"/>
                    <a:gd name="T17" fmla="*/ 4 h 58"/>
                    <a:gd name="T18" fmla="*/ 43 w 50"/>
                    <a:gd name="T19" fmla="*/ 7 h 58"/>
                    <a:gd name="T20" fmla="*/ 43 w 50"/>
                    <a:gd name="T21" fmla="*/ 7 h 58"/>
                    <a:gd name="T22" fmla="*/ 50 w 50"/>
                    <a:gd name="T23" fmla="*/ 17 h 58"/>
                    <a:gd name="T24" fmla="*/ 50 w 50"/>
                    <a:gd name="T25" fmla="*/ 27 h 58"/>
                    <a:gd name="T26" fmla="*/ 50 w 50"/>
                    <a:gd name="T27" fmla="*/ 27 h 58"/>
                    <a:gd name="T28" fmla="*/ 50 w 50"/>
                    <a:gd name="T29" fmla="*/ 37 h 58"/>
                    <a:gd name="T30" fmla="*/ 47 w 50"/>
                    <a:gd name="T31" fmla="*/ 48 h 58"/>
                    <a:gd name="T32" fmla="*/ 47 w 50"/>
                    <a:gd name="T33" fmla="*/ 48 h 58"/>
                    <a:gd name="T34" fmla="*/ 37 w 50"/>
                    <a:gd name="T35" fmla="*/ 54 h 58"/>
                    <a:gd name="T36" fmla="*/ 37 w 50"/>
                    <a:gd name="T37" fmla="*/ 54 h 58"/>
                    <a:gd name="T38" fmla="*/ 23 w 50"/>
                    <a:gd name="T39" fmla="*/ 58 h 58"/>
                    <a:gd name="T40" fmla="*/ 23 w 50"/>
                    <a:gd name="T41" fmla="*/ 58 h 58"/>
                    <a:gd name="T42" fmla="*/ 13 w 50"/>
                    <a:gd name="T43" fmla="*/ 58 h 58"/>
                    <a:gd name="T44" fmla="*/ 6 w 50"/>
                    <a:gd name="T45" fmla="*/ 51 h 58"/>
                    <a:gd name="T46" fmla="*/ 6 w 50"/>
                    <a:gd name="T47" fmla="*/ 51 h 58"/>
                    <a:gd name="T48" fmla="*/ 0 w 50"/>
                    <a:gd name="T49" fmla="*/ 41 h 58"/>
                    <a:gd name="T50" fmla="*/ 0 w 50"/>
                    <a:gd name="T51" fmla="*/ 31 h 58"/>
                    <a:gd name="T52" fmla="*/ 0 w 50"/>
                    <a:gd name="T53" fmla="*/ 31 h 58"/>
                    <a:gd name="T54" fmla="*/ 10 w 50"/>
                    <a:gd name="T55" fmla="*/ 31 h 58"/>
                    <a:gd name="T56" fmla="*/ 10 w 50"/>
                    <a:gd name="T57" fmla="*/ 31 h 58"/>
                    <a:gd name="T58" fmla="*/ 10 w 50"/>
                    <a:gd name="T59" fmla="*/ 41 h 58"/>
                    <a:gd name="T60" fmla="*/ 13 w 50"/>
                    <a:gd name="T61" fmla="*/ 44 h 58"/>
                    <a:gd name="T62" fmla="*/ 13 w 50"/>
                    <a:gd name="T63" fmla="*/ 44 h 58"/>
                    <a:gd name="T64" fmla="*/ 20 w 50"/>
                    <a:gd name="T65" fmla="*/ 51 h 58"/>
                    <a:gd name="T66" fmla="*/ 23 w 50"/>
                    <a:gd name="T67" fmla="*/ 51 h 58"/>
                    <a:gd name="T68" fmla="*/ 23 w 50"/>
                    <a:gd name="T69" fmla="*/ 51 h 58"/>
                    <a:gd name="T70" fmla="*/ 30 w 50"/>
                    <a:gd name="T71" fmla="*/ 51 h 58"/>
                    <a:gd name="T72" fmla="*/ 37 w 50"/>
                    <a:gd name="T73" fmla="*/ 44 h 58"/>
                    <a:gd name="T74" fmla="*/ 37 w 50"/>
                    <a:gd name="T75" fmla="*/ 44 h 58"/>
                    <a:gd name="T76" fmla="*/ 40 w 50"/>
                    <a:gd name="T77" fmla="*/ 37 h 58"/>
                    <a:gd name="T78" fmla="*/ 40 w 50"/>
                    <a:gd name="T79" fmla="*/ 31 h 58"/>
                    <a:gd name="T80" fmla="*/ 40 w 50"/>
                    <a:gd name="T81" fmla="*/ 31 h 58"/>
                    <a:gd name="T82" fmla="*/ 40 w 50"/>
                    <a:gd name="T83" fmla="*/ 21 h 58"/>
                    <a:gd name="T84" fmla="*/ 37 w 50"/>
                    <a:gd name="T85" fmla="*/ 14 h 58"/>
                    <a:gd name="T86" fmla="*/ 37 w 50"/>
                    <a:gd name="T87" fmla="*/ 14 h 58"/>
                    <a:gd name="T88" fmla="*/ 30 w 50"/>
                    <a:gd name="T89" fmla="*/ 11 h 58"/>
                    <a:gd name="T90" fmla="*/ 23 w 50"/>
                    <a:gd name="T91" fmla="*/ 7 h 58"/>
                    <a:gd name="T92" fmla="*/ 23 w 50"/>
                    <a:gd name="T93" fmla="*/ 7 h 58"/>
                    <a:gd name="T94" fmla="*/ 20 w 50"/>
                    <a:gd name="T95" fmla="*/ 11 h 58"/>
                    <a:gd name="T96" fmla="*/ 13 w 50"/>
                    <a:gd name="T97" fmla="*/ 14 h 58"/>
                    <a:gd name="T98" fmla="*/ 13 w 50"/>
                    <a:gd name="T99" fmla="*/ 14 h 58"/>
                    <a:gd name="T100" fmla="*/ 10 w 50"/>
                    <a:gd name="T101" fmla="*/ 21 h 58"/>
                    <a:gd name="T102" fmla="*/ 10 w 50"/>
                    <a:gd name="T103" fmla="*/ 31 h 58"/>
                    <a:gd name="T104" fmla="*/ 10 w 50"/>
                    <a:gd name="T10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58">
                      <a:moveTo>
                        <a:pt x="0" y="31"/>
                      </a:moveTo>
                      <a:lnTo>
                        <a:pt x="0" y="31"/>
                      </a:lnTo>
                      <a:lnTo>
                        <a:pt x="0" y="17"/>
                      </a:lnTo>
                      <a:lnTo>
                        <a:pt x="6" y="7"/>
                      </a:lnTo>
                      <a:lnTo>
                        <a:pt x="6" y="7"/>
                      </a:lnTo>
                      <a:lnTo>
                        <a:pt x="16" y="4"/>
                      </a:lnTo>
                      <a:lnTo>
                        <a:pt x="23" y="0"/>
                      </a:lnTo>
                      <a:lnTo>
                        <a:pt x="23" y="0"/>
                      </a:lnTo>
                      <a:lnTo>
                        <a:pt x="37" y="4"/>
                      </a:lnTo>
                      <a:lnTo>
                        <a:pt x="43" y="7"/>
                      </a:lnTo>
                      <a:lnTo>
                        <a:pt x="43" y="7"/>
                      </a:lnTo>
                      <a:lnTo>
                        <a:pt x="50" y="17"/>
                      </a:lnTo>
                      <a:lnTo>
                        <a:pt x="50" y="27"/>
                      </a:lnTo>
                      <a:lnTo>
                        <a:pt x="50" y="27"/>
                      </a:lnTo>
                      <a:lnTo>
                        <a:pt x="50" y="37"/>
                      </a:lnTo>
                      <a:lnTo>
                        <a:pt x="47" y="48"/>
                      </a:lnTo>
                      <a:lnTo>
                        <a:pt x="47" y="48"/>
                      </a:lnTo>
                      <a:lnTo>
                        <a:pt x="37" y="54"/>
                      </a:lnTo>
                      <a:lnTo>
                        <a:pt x="37" y="54"/>
                      </a:lnTo>
                      <a:lnTo>
                        <a:pt x="23" y="58"/>
                      </a:lnTo>
                      <a:lnTo>
                        <a:pt x="23" y="58"/>
                      </a:lnTo>
                      <a:lnTo>
                        <a:pt x="13" y="58"/>
                      </a:lnTo>
                      <a:lnTo>
                        <a:pt x="6" y="51"/>
                      </a:lnTo>
                      <a:lnTo>
                        <a:pt x="6" y="51"/>
                      </a:lnTo>
                      <a:lnTo>
                        <a:pt x="0" y="41"/>
                      </a:lnTo>
                      <a:lnTo>
                        <a:pt x="0" y="31"/>
                      </a:lnTo>
                      <a:lnTo>
                        <a:pt x="0" y="31"/>
                      </a:lnTo>
                      <a:close/>
                      <a:moveTo>
                        <a:pt x="10" y="31"/>
                      </a:moveTo>
                      <a:lnTo>
                        <a:pt x="10" y="31"/>
                      </a:lnTo>
                      <a:lnTo>
                        <a:pt x="10" y="41"/>
                      </a:lnTo>
                      <a:lnTo>
                        <a:pt x="13" y="44"/>
                      </a:lnTo>
                      <a:lnTo>
                        <a:pt x="13" y="44"/>
                      </a:lnTo>
                      <a:lnTo>
                        <a:pt x="20" y="51"/>
                      </a:lnTo>
                      <a:lnTo>
                        <a:pt x="23" y="51"/>
                      </a:lnTo>
                      <a:lnTo>
                        <a:pt x="23" y="51"/>
                      </a:lnTo>
                      <a:lnTo>
                        <a:pt x="30" y="51"/>
                      </a:lnTo>
                      <a:lnTo>
                        <a:pt x="37" y="44"/>
                      </a:lnTo>
                      <a:lnTo>
                        <a:pt x="37" y="44"/>
                      </a:lnTo>
                      <a:lnTo>
                        <a:pt x="40" y="37"/>
                      </a:lnTo>
                      <a:lnTo>
                        <a:pt x="40" y="31"/>
                      </a:lnTo>
                      <a:lnTo>
                        <a:pt x="40" y="31"/>
                      </a:lnTo>
                      <a:lnTo>
                        <a:pt x="40" y="21"/>
                      </a:lnTo>
                      <a:lnTo>
                        <a:pt x="37" y="14"/>
                      </a:lnTo>
                      <a:lnTo>
                        <a:pt x="37" y="14"/>
                      </a:lnTo>
                      <a:lnTo>
                        <a:pt x="30" y="11"/>
                      </a:lnTo>
                      <a:lnTo>
                        <a:pt x="23" y="7"/>
                      </a:lnTo>
                      <a:lnTo>
                        <a:pt x="23" y="7"/>
                      </a:lnTo>
                      <a:lnTo>
                        <a:pt x="20" y="11"/>
                      </a:lnTo>
                      <a:lnTo>
                        <a:pt x="13" y="14"/>
                      </a:lnTo>
                      <a:lnTo>
                        <a:pt x="13" y="14"/>
                      </a:lnTo>
                      <a:lnTo>
                        <a:pt x="10" y="21"/>
                      </a:lnTo>
                      <a:lnTo>
                        <a:pt x="10" y="31"/>
                      </a:lnTo>
                      <a:lnTo>
                        <a:pt x="1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418"/>
                <p:cNvSpPr>
                  <a:spLocks noChangeArrowheads="1"/>
                </p:cNvSpPr>
                <p:nvPr/>
              </p:nvSpPr>
              <p:spPr bwMode="auto">
                <a:xfrm>
                  <a:off x="1696255" y="3271589"/>
                  <a:ext cx="12295" cy="959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grpSp>
        <p:nvGrpSpPr>
          <p:cNvPr id="192954" name="Group 192953"/>
          <p:cNvGrpSpPr/>
          <p:nvPr/>
        </p:nvGrpSpPr>
        <p:grpSpPr>
          <a:xfrm>
            <a:off x="637653" y="3250687"/>
            <a:ext cx="3163512" cy="1084422"/>
            <a:chOff x="637653" y="3250687"/>
            <a:chExt cx="3163512" cy="1084422"/>
          </a:xfrm>
        </p:grpSpPr>
        <p:grpSp>
          <p:nvGrpSpPr>
            <p:cNvPr id="192953" name="Group 192952"/>
            <p:cNvGrpSpPr/>
            <p:nvPr/>
          </p:nvGrpSpPr>
          <p:grpSpPr>
            <a:xfrm>
              <a:off x="2366334" y="3250687"/>
              <a:ext cx="1434831" cy="852046"/>
              <a:chOff x="2366334" y="3250687"/>
              <a:chExt cx="1434831" cy="852046"/>
            </a:xfrm>
          </p:grpSpPr>
          <p:sp>
            <p:nvSpPr>
              <p:cNvPr id="192713" name="Line 374"/>
              <p:cNvSpPr>
                <a:spLocks noChangeShapeType="1"/>
              </p:cNvSpPr>
              <p:nvPr/>
            </p:nvSpPr>
            <p:spPr bwMode="auto">
              <a:xfrm>
                <a:off x="2486826" y="3374867"/>
                <a:ext cx="0" cy="27786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16" name="Line 377"/>
              <p:cNvSpPr>
                <a:spLocks noChangeShapeType="1"/>
              </p:cNvSpPr>
              <p:nvPr/>
            </p:nvSpPr>
            <p:spPr bwMode="auto">
              <a:xfrm>
                <a:off x="2606088" y="3437572"/>
                <a:ext cx="0" cy="355327"/>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19" name="Line 380"/>
              <p:cNvSpPr>
                <a:spLocks noChangeShapeType="1"/>
              </p:cNvSpPr>
              <p:nvPr/>
            </p:nvSpPr>
            <p:spPr bwMode="auto">
              <a:xfrm>
                <a:off x="2721661" y="3379785"/>
                <a:ext cx="0" cy="388523"/>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22" name="Line 383"/>
              <p:cNvSpPr>
                <a:spLocks noChangeShapeType="1"/>
              </p:cNvSpPr>
              <p:nvPr/>
            </p:nvSpPr>
            <p:spPr bwMode="auto">
              <a:xfrm>
                <a:off x="2842152" y="3470768"/>
                <a:ext cx="0" cy="32704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25" name="Line 386"/>
              <p:cNvSpPr>
                <a:spLocks noChangeShapeType="1"/>
              </p:cNvSpPr>
              <p:nvPr/>
            </p:nvSpPr>
            <p:spPr bwMode="auto">
              <a:xfrm>
                <a:off x="2962644" y="3519948"/>
                <a:ext cx="0" cy="27786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28" name="Line 389"/>
              <p:cNvSpPr>
                <a:spLocks noChangeShapeType="1"/>
              </p:cNvSpPr>
              <p:nvPr/>
            </p:nvSpPr>
            <p:spPr bwMode="auto">
              <a:xfrm>
                <a:off x="3081906" y="3549456"/>
                <a:ext cx="0" cy="363933"/>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31" name="Line 392"/>
              <p:cNvSpPr>
                <a:spLocks noChangeShapeType="1"/>
              </p:cNvSpPr>
              <p:nvPr/>
            </p:nvSpPr>
            <p:spPr bwMode="auto">
              <a:xfrm>
                <a:off x="3202397" y="3474457"/>
                <a:ext cx="0" cy="42663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34" name="Line 395"/>
              <p:cNvSpPr>
                <a:spLocks noChangeShapeType="1"/>
              </p:cNvSpPr>
              <p:nvPr/>
            </p:nvSpPr>
            <p:spPr bwMode="auto">
              <a:xfrm>
                <a:off x="3321659" y="3317081"/>
                <a:ext cx="0" cy="459834"/>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37" name="Line 398"/>
              <p:cNvSpPr>
                <a:spLocks noChangeShapeType="1"/>
              </p:cNvSpPr>
              <p:nvPr/>
            </p:nvSpPr>
            <p:spPr bwMode="auto">
              <a:xfrm>
                <a:off x="3442150" y="3507653"/>
                <a:ext cx="0" cy="35163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40" name="Line 401"/>
              <p:cNvSpPr>
                <a:spLocks noChangeShapeType="1"/>
              </p:cNvSpPr>
              <p:nvPr/>
            </p:nvSpPr>
            <p:spPr bwMode="auto">
              <a:xfrm>
                <a:off x="3561412" y="3569128"/>
                <a:ext cx="0" cy="397130"/>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743" name="Line 404"/>
              <p:cNvSpPr>
                <a:spLocks noChangeShapeType="1"/>
              </p:cNvSpPr>
              <p:nvPr/>
            </p:nvSpPr>
            <p:spPr bwMode="auto">
              <a:xfrm>
                <a:off x="3681903" y="3586342"/>
                <a:ext cx="0" cy="355327"/>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408"/>
              <p:cNvSpPr>
                <a:spLocks noChangeShapeType="1"/>
              </p:cNvSpPr>
              <p:nvPr/>
            </p:nvSpPr>
            <p:spPr bwMode="auto">
              <a:xfrm>
                <a:off x="3801165" y="3631833"/>
                <a:ext cx="0" cy="470900"/>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Freeform 411"/>
              <p:cNvSpPr>
                <a:spLocks/>
              </p:cNvSpPr>
              <p:nvPr/>
            </p:nvSpPr>
            <p:spPr bwMode="auto">
              <a:xfrm>
                <a:off x="2366334" y="3250687"/>
                <a:ext cx="1434831" cy="617211"/>
              </a:xfrm>
              <a:custGeom>
                <a:avLst/>
                <a:gdLst>
                  <a:gd name="T0" fmla="*/ 0 w 1167"/>
                  <a:gd name="T1" fmla="*/ 0 h 502"/>
                  <a:gd name="T2" fmla="*/ 98 w 1167"/>
                  <a:gd name="T3" fmla="*/ 212 h 502"/>
                  <a:gd name="T4" fmla="*/ 195 w 1167"/>
                  <a:gd name="T5" fmla="*/ 296 h 502"/>
                  <a:gd name="T6" fmla="*/ 289 w 1167"/>
                  <a:gd name="T7" fmla="*/ 263 h 502"/>
                  <a:gd name="T8" fmla="*/ 387 w 1167"/>
                  <a:gd name="T9" fmla="*/ 310 h 502"/>
                  <a:gd name="T10" fmla="*/ 485 w 1167"/>
                  <a:gd name="T11" fmla="*/ 333 h 502"/>
                  <a:gd name="T12" fmla="*/ 582 w 1167"/>
                  <a:gd name="T13" fmla="*/ 391 h 502"/>
                  <a:gd name="T14" fmla="*/ 680 w 1167"/>
                  <a:gd name="T15" fmla="*/ 354 h 502"/>
                  <a:gd name="T16" fmla="*/ 777 w 1167"/>
                  <a:gd name="T17" fmla="*/ 243 h 502"/>
                  <a:gd name="T18" fmla="*/ 875 w 1167"/>
                  <a:gd name="T19" fmla="*/ 354 h 502"/>
                  <a:gd name="T20" fmla="*/ 972 w 1167"/>
                  <a:gd name="T21" fmla="*/ 421 h 502"/>
                  <a:gd name="T22" fmla="*/ 1070 w 1167"/>
                  <a:gd name="T23" fmla="*/ 418 h 502"/>
                  <a:gd name="T24" fmla="*/ 1167 w 1167"/>
                  <a:gd name="T25"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7" h="502">
                    <a:moveTo>
                      <a:pt x="0" y="0"/>
                    </a:moveTo>
                    <a:lnTo>
                      <a:pt x="98" y="212"/>
                    </a:lnTo>
                    <a:lnTo>
                      <a:pt x="195" y="296"/>
                    </a:lnTo>
                    <a:lnTo>
                      <a:pt x="289" y="263"/>
                    </a:lnTo>
                    <a:lnTo>
                      <a:pt x="387" y="310"/>
                    </a:lnTo>
                    <a:lnTo>
                      <a:pt x="485" y="333"/>
                    </a:lnTo>
                    <a:lnTo>
                      <a:pt x="582" y="391"/>
                    </a:lnTo>
                    <a:lnTo>
                      <a:pt x="680" y="354"/>
                    </a:lnTo>
                    <a:lnTo>
                      <a:pt x="777" y="243"/>
                    </a:lnTo>
                    <a:lnTo>
                      <a:pt x="875" y="354"/>
                    </a:lnTo>
                    <a:lnTo>
                      <a:pt x="972" y="421"/>
                    </a:lnTo>
                    <a:lnTo>
                      <a:pt x="1070" y="418"/>
                    </a:lnTo>
                    <a:lnTo>
                      <a:pt x="1167" y="502"/>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92951" name="Group 192950"/>
            <p:cNvGrpSpPr/>
            <p:nvPr/>
          </p:nvGrpSpPr>
          <p:grpSpPr>
            <a:xfrm>
              <a:off x="637653" y="3255606"/>
              <a:ext cx="1439749" cy="1079503"/>
              <a:chOff x="637653" y="3255606"/>
              <a:chExt cx="1439749" cy="1079503"/>
            </a:xfrm>
          </p:grpSpPr>
          <p:sp>
            <p:nvSpPr>
              <p:cNvPr id="192585" name="Line 246"/>
              <p:cNvSpPr>
                <a:spLocks noChangeShapeType="1"/>
              </p:cNvSpPr>
              <p:nvPr/>
            </p:nvSpPr>
            <p:spPr bwMode="auto">
              <a:xfrm>
                <a:off x="1340929" y="3929373"/>
                <a:ext cx="28279" cy="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26" name="Line 287"/>
              <p:cNvSpPr>
                <a:spLocks noChangeShapeType="1"/>
              </p:cNvSpPr>
              <p:nvPr/>
            </p:nvSpPr>
            <p:spPr bwMode="auto">
              <a:xfrm>
                <a:off x="1340929" y="4041258"/>
                <a:ext cx="28279" cy="0"/>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92948" name="Group 192947"/>
              <p:cNvGrpSpPr/>
              <p:nvPr/>
            </p:nvGrpSpPr>
            <p:grpSpPr>
              <a:xfrm>
                <a:off x="637653" y="3255606"/>
                <a:ext cx="1439749" cy="1079503"/>
                <a:chOff x="637653" y="3255606"/>
                <a:chExt cx="1439749" cy="1079503"/>
              </a:xfrm>
            </p:grpSpPr>
            <p:sp>
              <p:nvSpPr>
                <p:cNvPr id="192609" name="Line 270"/>
                <p:cNvSpPr>
                  <a:spLocks noChangeShapeType="1"/>
                </p:cNvSpPr>
                <p:nvPr/>
              </p:nvSpPr>
              <p:spPr bwMode="auto">
                <a:xfrm>
                  <a:off x="758144" y="3367490"/>
                  <a:ext cx="0" cy="264344"/>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12" name="Line 273"/>
                <p:cNvSpPr>
                  <a:spLocks noChangeShapeType="1"/>
                </p:cNvSpPr>
                <p:nvPr/>
              </p:nvSpPr>
              <p:spPr bwMode="auto">
                <a:xfrm>
                  <a:off x="877406" y="3532243"/>
                  <a:ext cx="0" cy="339343"/>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15" name="Line 276"/>
                <p:cNvSpPr>
                  <a:spLocks noChangeShapeType="1"/>
                </p:cNvSpPr>
                <p:nvPr/>
              </p:nvSpPr>
              <p:spPr bwMode="auto">
                <a:xfrm>
                  <a:off x="997897" y="3470768"/>
                  <a:ext cx="0" cy="372540"/>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18" name="Line 279"/>
                <p:cNvSpPr>
                  <a:spLocks noChangeShapeType="1"/>
                </p:cNvSpPr>
                <p:nvPr/>
              </p:nvSpPr>
              <p:spPr bwMode="auto">
                <a:xfrm>
                  <a:off x="1117159" y="3561751"/>
                  <a:ext cx="0" cy="346720"/>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21" name="Line 282"/>
                <p:cNvSpPr>
                  <a:spLocks noChangeShapeType="1"/>
                </p:cNvSpPr>
                <p:nvPr/>
              </p:nvSpPr>
              <p:spPr bwMode="auto">
                <a:xfrm>
                  <a:off x="1237650" y="3516260"/>
                  <a:ext cx="0" cy="379917"/>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24" name="Line 285"/>
                <p:cNvSpPr>
                  <a:spLocks noChangeShapeType="1"/>
                </p:cNvSpPr>
                <p:nvPr/>
              </p:nvSpPr>
              <p:spPr bwMode="auto">
                <a:xfrm>
                  <a:off x="1356912" y="3652735"/>
                  <a:ext cx="0" cy="388523"/>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27" name="Line 288"/>
                <p:cNvSpPr>
                  <a:spLocks noChangeShapeType="1"/>
                </p:cNvSpPr>
                <p:nvPr/>
              </p:nvSpPr>
              <p:spPr bwMode="auto">
                <a:xfrm>
                  <a:off x="1477403" y="3705604"/>
                  <a:ext cx="0" cy="438933"/>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30" name="Line 291"/>
                <p:cNvSpPr>
                  <a:spLocks noChangeShapeType="1"/>
                </p:cNvSpPr>
                <p:nvPr/>
              </p:nvSpPr>
              <p:spPr bwMode="auto">
                <a:xfrm>
                  <a:off x="1596666" y="3519948"/>
                  <a:ext cx="0" cy="496719"/>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33" name="Line 294"/>
                <p:cNvSpPr>
                  <a:spLocks noChangeShapeType="1"/>
                </p:cNvSpPr>
                <p:nvPr/>
              </p:nvSpPr>
              <p:spPr bwMode="auto">
                <a:xfrm>
                  <a:off x="1717157" y="3677325"/>
                  <a:ext cx="0" cy="430326"/>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36" name="Line 297"/>
                <p:cNvSpPr>
                  <a:spLocks noChangeShapeType="1"/>
                </p:cNvSpPr>
                <p:nvPr/>
              </p:nvSpPr>
              <p:spPr bwMode="auto">
                <a:xfrm>
                  <a:off x="1837648" y="3822406"/>
                  <a:ext cx="0" cy="416802"/>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39" name="Line 300"/>
                <p:cNvSpPr>
                  <a:spLocks noChangeShapeType="1"/>
                </p:cNvSpPr>
                <p:nvPr/>
              </p:nvSpPr>
              <p:spPr bwMode="auto">
                <a:xfrm>
                  <a:off x="1956910" y="3946586"/>
                  <a:ext cx="0" cy="351638"/>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42" name="Line 303"/>
                <p:cNvSpPr>
                  <a:spLocks noChangeShapeType="1"/>
                </p:cNvSpPr>
                <p:nvPr/>
              </p:nvSpPr>
              <p:spPr bwMode="auto">
                <a:xfrm>
                  <a:off x="2077401" y="3941668"/>
                  <a:ext cx="0" cy="393441"/>
                </a:xfrm>
                <a:prstGeom prst="line">
                  <a:avLst/>
                </a:prstGeom>
                <a:noFill/>
                <a:ln w="13">
                  <a:solidFill>
                    <a:srgbClr val="ED22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645" name="Freeform 306"/>
                <p:cNvSpPr>
                  <a:spLocks/>
                </p:cNvSpPr>
                <p:nvPr/>
              </p:nvSpPr>
              <p:spPr bwMode="auto">
                <a:xfrm>
                  <a:off x="637653" y="3255606"/>
                  <a:ext cx="1439749" cy="885242"/>
                </a:xfrm>
                <a:custGeom>
                  <a:avLst/>
                  <a:gdLst>
                    <a:gd name="T0" fmla="*/ 0 w 1171"/>
                    <a:gd name="T1" fmla="*/ 0 h 720"/>
                    <a:gd name="T2" fmla="*/ 98 w 1171"/>
                    <a:gd name="T3" fmla="*/ 198 h 720"/>
                    <a:gd name="T4" fmla="*/ 195 w 1171"/>
                    <a:gd name="T5" fmla="*/ 363 h 720"/>
                    <a:gd name="T6" fmla="*/ 293 w 1171"/>
                    <a:gd name="T7" fmla="*/ 326 h 720"/>
                    <a:gd name="T8" fmla="*/ 390 w 1171"/>
                    <a:gd name="T9" fmla="*/ 390 h 720"/>
                    <a:gd name="T10" fmla="*/ 488 w 1171"/>
                    <a:gd name="T11" fmla="*/ 366 h 720"/>
                    <a:gd name="T12" fmla="*/ 585 w 1171"/>
                    <a:gd name="T13" fmla="*/ 481 h 720"/>
                    <a:gd name="T14" fmla="*/ 683 w 1171"/>
                    <a:gd name="T15" fmla="*/ 545 h 720"/>
                    <a:gd name="T16" fmla="*/ 780 w 1171"/>
                    <a:gd name="T17" fmla="*/ 417 h 720"/>
                    <a:gd name="T18" fmla="*/ 878 w 1171"/>
                    <a:gd name="T19" fmla="*/ 518 h 720"/>
                    <a:gd name="T20" fmla="*/ 976 w 1171"/>
                    <a:gd name="T21" fmla="*/ 632 h 720"/>
                    <a:gd name="T22" fmla="*/ 1073 w 1171"/>
                    <a:gd name="T23" fmla="*/ 703 h 720"/>
                    <a:gd name="T24" fmla="*/ 1171 w 1171"/>
                    <a:gd name="T25"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1" h="720">
                      <a:moveTo>
                        <a:pt x="0" y="0"/>
                      </a:moveTo>
                      <a:lnTo>
                        <a:pt x="98" y="198"/>
                      </a:lnTo>
                      <a:lnTo>
                        <a:pt x="195" y="363"/>
                      </a:lnTo>
                      <a:lnTo>
                        <a:pt x="293" y="326"/>
                      </a:lnTo>
                      <a:lnTo>
                        <a:pt x="390" y="390"/>
                      </a:lnTo>
                      <a:lnTo>
                        <a:pt x="488" y="366"/>
                      </a:lnTo>
                      <a:lnTo>
                        <a:pt x="585" y="481"/>
                      </a:lnTo>
                      <a:lnTo>
                        <a:pt x="683" y="545"/>
                      </a:lnTo>
                      <a:lnTo>
                        <a:pt x="780" y="417"/>
                      </a:lnTo>
                      <a:lnTo>
                        <a:pt x="878" y="518"/>
                      </a:lnTo>
                      <a:lnTo>
                        <a:pt x="976" y="632"/>
                      </a:lnTo>
                      <a:lnTo>
                        <a:pt x="1073" y="703"/>
                      </a:lnTo>
                      <a:lnTo>
                        <a:pt x="1171" y="720"/>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3" name="Freeform 419"/>
              <p:cNvSpPr>
                <a:spLocks/>
              </p:cNvSpPr>
              <p:nvPr/>
            </p:nvSpPr>
            <p:spPr bwMode="auto">
              <a:xfrm>
                <a:off x="707734" y="3992078"/>
                <a:ext cx="82377" cy="98360"/>
              </a:xfrm>
              <a:custGeom>
                <a:avLst/>
                <a:gdLst>
                  <a:gd name="T0" fmla="*/ 57 w 67"/>
                  <a:gd name="T1" fmla="*/ 53 h 80"/>
                  <a:gd name="T2" fmla="*/ 67 w 67"/>
                  <a:gd name="T3" fmla="*/ 53 h 80"/>
                  <a:gd name="T4" fmla="*/ 67 w 67"/>
                  <a:gd name="T5" fmla="*/ 53 h 80"/>
                  <a:gd name="T6" fmla="*/ 64 w 67"/>
                  <a:gd name="T7" fmla="*/ 67 h 80"/>
                  <a:gd name="T8" fmla="*/ 54 w 67"/>
                  <a:gd name="T9" fmla="*/ 74 h 80"/>
                  <a:gd name="T10" fmla="*/ 54 w 67"/>
                  <a:gd name="T11" fmla="*/ 74 h 80"/>
                  <a:gd name="T12" fmla="*/ 47 w 67"/>
                  <a:gd name="T13" fmla="*/ 80 h 80"/>
                  <a:gd name="T14" fmla="*/ 34 w 67"/>
                  <a:gd name="T15" fmla="*/ 80 h 80"/>
                  <a:gd name="T16" fmla="*/ 34 w 67"/>
                  <a:gd name="T17" fmla="*/ 80 h 80"/>
                  <a:gd name="T18" fmla="*/ 24 w 67"/>
                  <a:gd name="T19" fmla="*/ 80 h 80"/>
                  <a:gd name="T20" fmla="*/ 14 w 67"/>
                  <a:gd name="T21" fmla="*/ 77 h 80"/>
                  <a:gd name="T22" fmla="*/ 14 w 67"/>
                  <a:gd name="T23" fmla="*/ 77 h 80"/>
                  <a:gd name="T24" fmla="*/ 7 w 67"/>
                  <a:gd name="T25" fmla="*/ 70 h 80"/>
                  <a:gd name="T26" fmla="*/ 3 w 67"/>
                  <a:gd name="T27" fmla="*/ 60 h 80"/>
                  <a:gd name="T28" fmla="*/ 3 w 67"/>
                  <a:gd name="T29" fmla="*/ 60 h 80"/>
                  <a:gd name="T30" fmla="*/ 0 w 67"/>
                  <a:gd name="T31" fmla="*/ 50 h 80"/>
                  <a:gd name="T32" fmla="*/ 0 w 67"/>
                  <a:gd name="T33" fmla="*/ 40 h 80"/>
                  <a:gd name="T34" fmla="*/ 0 w 67"/>
                  <a:gd name="T35" fmla="*/ 40 h 80"/>
                  <a:gd name="T36" fmla="*/ 0 w 67"/>
                  <a:gd name="T37" fmla="*/ 30 h 80"/>
                  <a:gd name="T38" fmla="*/ 3 w 67"/>
                  <a:gd name="T39" fmla="*/ 20 h 80"/>
                  <a:gd name="T40" fmla="*/ 3 w 67"/>
                  <a:gd name="T41" fmla="*/ 20 h 80"/>
                  <a:gd name="T42" fmla="*/ 10 w 67"/>
                  <a:gd name="T43" fmla="*/ 10 h 80"/>
                  <a:gd name="T44" fmla="*/ 17 w 67"/>
                  <a:gd name="T45" fmla="*/ 6 h 80"/>
                  <a:gd name="T46" fmla="*/ 17 w 67"/>
                  <a:gd name="T47" fmla="*/ 6 h 80"/>
                  <a:gd name="T48" fmla="*/ 27 w 67"/>
                  <a:gd name="T49" fmla="*/ 3 h 80"/>
                  <a:gd name="T50" fmla="*/ 34 w 67"/>
                  <a:gd name="T51" fmla="*/ 0 h 80"/>
                  <a:gd name="T52" fmla="*/ 34 w 67"/>
                  <a:gd name="T53" fmla="*/ 0 h 80"/>
                  <a:gd name="T54" fmla="*/ 47 w 67"/>
                  <a:gd name="T55" fmla="*/ 3 h 80"/>
                  <a:gd name="T56" fmla="*/ 54 w 67"/>
                  <a:gd name="T57" fmla="*/ 6 h 80"/>
                  <a:gd name="T58" fmla="*/ 54 w 67"/>
                  <a:gd name="T59" fmla="*/ 6 h 80"/>
                  <a:gd name="T60" fmla="*/ 61 w 67"/>
                  <a:gd name="T61" fmla="*/ 13 h 80"/>
                  <a:gd name="T62" fmla="*/ 64 w 67"/>
                  <a:gd name="T63" fmla="*/ 23 h 80"/>
                  <a:gd name="T64" fmla="*/ 54 w 67"/>
                  <a:gd name="T65" fmla="*/ 27 h 80"/>
                  <a:gd name="T66" fmla="*/ 54 w 67"/>
                  <a:gd name="T67" fmla="*/ 27 h 80"/>
                  <a:gd name="T68" fmla="*/ 51 w 67"/>
                  <a:gd name="T69" fmla="*/ 20 h 80"/>
                  <a:gd name="T70" fmla="*/ 47 w 67"/>
                  <a:gd name="T71" fmla="*/ 13 h 80"/>
                  <a:gd name="T72" fmla="*/ 47 w 67"/>
                  <a:gd name="T73" fmla="*/ 13 h 80"/>
                  <a:gd name="T74" fmla="*/ 41 w 67"/>
                  <a:gd name="T75" fmla="*/ 10 h 80"/>
                  <a:gd name="T76" fmla="*/ 34 w 67"/>
                  <a:gd name="T77" fmla="*/ 10 h 80"/>
                  <a:gd name="T78" fmla="*/ 34 w 67"/>
                  <a:gd name="T79" fmla="*/ 10 h 80"/>
                  <a:gd name="T80" fmla="*/ 27 w 67"/>
                  <a:gd name="T81" fmla="*/ 10 h 80"/>
                  <a:gd name="T82" fmla="*/ 20 w 67"/>
                  <a:gd name="T83" fmla="*/ 13 h 80"/>
                  <a:gd name="T84" fmla="*/ 20 w 67"/>
                  <a:gd name="T85" fmla="*/ 13 h 80"/>
                  <a:gd name="T86" fmla="*/ 14 w 67"/>
                  <a:gd name="T87" fmla="*/ 20 h 80"/>
                  <a:gd name="T88" fmla="*/ 10 w 67"/>
                  <a:gd name="T89" fmla="*/ 27 h 80"/>
                  <a:gd name="T90" fmla="*/ 10 w 67"/>
                  <a:gd name="T91" fmla="*/ 27 h 80"/>
                  <a:gd name="T92" fmla="*/ 10 w 67"/>
                  <a:gd name="T93" fmla="*/ 40 h 80"/>
                  <a:gd name="T94" fmla="*/ 10 w 67"/>
                  <a:gd name="T95" fmla="*/ 40 h 80"/>
                  <a:gd name="T96" fmla="*/ 14 w 67"/>
                  <a:gd name="T97" fmla="*/ 57 h 80"/>
                  <a:gd name="T98" fmla="*/ 14 w 67"/>
                  <a:gd name="T99" fmla="*/ 57 h 80"/>
                  <a:gd name="T100" fmla="*/ 17 w 67"/>
                  <a:gd name="T101" fmla="*/ 64 h 80"/>
                  <a:gd name="T102" fmla="*/ 20 w 67"/>
                  <a:gd name="T103" fmla="*/ 67 h 80"/>
                  <a:gd name="T104" fmla="*/ 20 w 67"/>
                  <a:gd name="T105" fmla="*/ 67 h 80"/>
                  <a:gd name="T106" fmla="*/ 34 w 67"/>
                  <a:gd name="T107" fmla="*/ 70 h 80"/>
                  <a:gd name="T108" fmla="*/ 34 w 67"/>
                  <a:gd name="T109" fmla="*/ 70 h 80"/>
                  <a:gd name="T110" fmla="*/ 41 w 67"/>
                  <a:gd name="T111" fmla="*/ 70 h 80"/>
                  <a:gd name="T112" fmla="*/ 47 w 67"/>
                  <a:gd name="T113" fmla="*/ 67 h 80"/>
                  <a:gd name="T114" fmla="*/ 47 w 67"/>
                  <a:gd name="T115" fmla="*/ 67 h 80"/>
                  <a:gd name="T116" fmla="*/ 54 w 67"/>
                  <a:gd name="T117" fmla="*/ 60 h 80"/>
                  <a:gd name="T118" fmla="*/ 57 w 67"/>
                  <a:gd name="T119" fmla="*/ 53 h 80"/>
                  <a:gd name="T120" fmla="*/ 57 w 67"/>
                  <a:gd name="T121" fmla="*/ 5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 h="80">
                    <a:moveTo>
                      <a:pt x="57" y="53"/>
                    </a:moveTo>
                    <a:lnTo>
                      <a:pt x="67" y="53"/>
                    </a:lnTo>
                    <a:lnTo>
                      <a:pt x="67" y="53"/>
                    </a:lnTo>
                    <a:lnTo>
                      <a:pt x="64" y="67"/>
                    </a:lnTo>
                    <a:lnTo>
                      <a:pt x="54" y="74"/>
                    </a:lnTo>
                    <a:lnTo>
                      <a:pt x="54" y="74"/>
                    </a:lnTo>
                    <a:lnTo>
                      <a:pt x="47" y="80"/>
                    </a:lnTo>
                    <a:lnTo>
                      <a:pt x="34" y="80"/>
                    </a:lnTo>
                    <a:lnTo>
                      <a:pt x="34" y="80"/>
                    </a:lnTo>
                    <a:lnTo>
                      <a:pt x="24" y="80"/>
                    </a:lnTo>
                    <a:lnTo>
                      <a:pt x="14" y="77"/>
                    </a:lnTo>
                    <a:lnTo>
                      <a:pt x="14" y="77"/>
                    </a:lnTo>
                    <a:lnTo>
                      <a:pt x="7" y="70"/>
                    </a:lnTo>
                    <a:lnTo>
                      <a:pt x="3" y="60"/>
                    </a:lnTo>
                    <a:lnTo>
                      <a:pt x="3" y="60"/>
                    </a:lnTo>
                    <a:lnTo>
                      <a:pt x="0" y="50"/>
                    </a:lnTo>
                    <a:lnTo>
                      <a:pt x="0" y="40"/>
                    </a:lnTo>
                    <a:lnTo>
                      <a:pt x="0" y="40"/>
                    </a:lnTo>
                    <a:lnTo>
                      <a:pt x="0" y="30"/>
                    </a:lnTo>
                    <a:lnTo>
                      <a:pt x="3" y="20"/>
                    </a:lnTo>
                    <a:lnTo>
                      <a:pt x="3" y="20"/>
                    </a:lnTo>
                    <a:lnTo>
                      <a:pt x="10" y="10"/>
                    </a:lnTo>
                    <a:lnTo>
                      <a:pt x="17" y="6"/>
                    </a:lnTo>
                    <a:lnTo>
                      <a:pt x="17" y="6"/>
                    </a:lnTo>
                    <a:lnTo>
                      <a:pt x="27" y="3"/>
                    </a:lnTo>
                    <a:lnTo>
                      <a:pt x="34" y="0"/>
                    </a:lnTo>
                    <a:lnTo>
                      <a:pt x="34" y="0"/>
                    </a:lnTo>
                    <a:lnTo>
                      <a:pt x="47" y="3"/>
                    </a:lnTo>
                    <a:lnTo>
                      <a:pt x="54" y="6"/>
                    </a:lnTo>
                    <a:lnTo>
                      <a:pt x="54" y="6"/>
                    </a:lnTo>
                    <a:lnTo>
                      <a:pt x="61" y="13"/>
                    </a:lnTo>
                    <a:lnTo>
                      <a:pt x="64" y="23"/>
                    </a:lnTo>
                    <a:lnTo>
                      <a:pt x="54" y="27"/>
                    </a:lnTo>
                    <a:lnTo>
                      <a:pt x="54" y="27"/>
                    </a:lnTo>
                    <a:lnTo>
                      <a:pt x="51" y="20"/>
                    </a:lnTo>
                    <a:lnTo>
                      <a:pt x="47" y="13"/>
                    </a:lnTo>
                    <a:lnTo>
                      <a:pt x="47" y="13"/>
                    </a:lnTo>
                    <a:lnTo>
                      <a:pt x="41" y="10"/>
                    </a:lnTo>
                    <a:lnTo>
                      <a:pt x="34" y="10"/>
                    </a:lnTo>
                    <a:lnTo>
                      <a:pt x="34" y="10"/>
                    </a:lnTo>
                    <a:lnTo>
                      <a:pt x="27" y="10"/>
                    </a:lnTo>
                    <a:lnTo>
                      <a:pt x="20" y="13"/>
                    </a:lnTo>
                    <a:lnTo>
                      <a:pt x="20" y="13"/>
                    </a:lnTo>
                    <a:lnTo>
                      <a:pt x="14" y="20"/>
                    </a:lnTo>
                    <a:lnTo>
                      <a:pt x="10" y="27"/>
                    </a:lnTo>
                    <a:lnTo>
                      <a:pt x="10" y="27"/>
                    </a:lnTo>
                    <a:lnTo>
                      <a:pt x="10" y="40"/>
                    </a:lnTo>
                    <a:lnTo>
                      <a:pt x="10" y="40"/>
                    </a:lnTo>
                    <a:lnTo>
                      <a:pt x="14" y="57"/>
                    </a:lnTo>
                    <a:lnTo>
                      <a:pt x="14" y="57"/>
                    </a:lnTo>
                    <a:lnTo>
                      <a:pt x="17" y="64"/>
                    </a:lnTo>
                    <a:lnTo>
                      <a:pt x="20" y="67"/>
                    </a:lnTo>
                    <a:lnTo>
                      <a:pt x="20" y="67"/>
                    </a:lnTo>
                    <a:lnTo>
                      <a:pt x="34" y="70"/>
                    </a:lnTo>
                    <a:lnTo>
                      <a:pt x="34" y="70"/>
                    </a:lnTo>
                    <a:lnTo>
                      <a:pt x="41" y="70"/>
                    </a:lnTo>
                    <a:lnTo>
                      <a:pt x="47" y="67"/>
                    </a:lnTo>
                    <a:lnTo>
                      <a:pt x="47" y="67"/>
                    </a:lnTo>
                    <a:lnTo>
                      <a:pt x="54" y="60"/>
                    </a:lnTo>
                    <a:lnTo>
                      <a:pt x="57" y="53"/>
                    </a:lnTo>
                    <a:lnTo>
                      <a:pt x="57" y="53"/>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20"/>
              <p:cNvSpPr>
                <a:spLocks noEditPoints="1"/>
              </p:cNvSpPr>
              <p:nvPr/>
            </p:nvSpPr>
            <p:spPr bwMode="auto">
              <a:xfrm>
                <a:off x="798717" y="4020356"/>
                <a:ext cx="66393" cy="70082"/>
              </a:xfrm>
              <a:custGeom>
                <a:avLst/>
                <a:gdLst>
                  <a:gd name="T0" fmla="*/ 44 w 54"/>
                  <a:gd name="T1" fmla="*/ 37 h 57"/>
                  <a:gd name="T2" fmla="*/ 51 w 54"/>
                  <a:gd name="T3" fmla="*/ 41 h 57"/>
                  <a:gd name="T4" fmla="*/ 51 w 54"/>
                  <a:gd name="T5" fmla="*/ 41 h 57"/>
                  <a:gd name="T6" fmla="*/ 51 w 54"/>
                  <a:gd name="T7" fmla="*/ 47 h 57"/>
                  <a:gd name="T8" fmla="*/ 44 w 54"/>
                  <a:gd name="T9" fmla="*/ 54 h 57"/>
                  <a:gd name="T10" fmla="*/ 44 w 54"/>
                  <a:gd name="T11" fmla="*/ 54 h 57"/>
                  <a:gd name="T12" fmla="*/ 37 w 54"/>
                  <a:gd name="T13" fmla="*/ 57 h 57"/>
                  <a:gd name="T14" fmla="*/ 27 w 54"/>
                  <a:gd name="T15" fmla="*/ 57 h 57"/>
                  <a:gd name="T16" fmla="*/ 27 w 54"/>
                  <a:gd name="T17" fmla="*/ 57 h 57"/>
                  <a:gd name="T18" fmla="*/ 17 w 54"/>
                  <a:gd name="T19" fmla="*/ 57 h 57"/>
                  <a:gd name="T20" fmla="*/ 7 w 54"/>
                  <a:gd name="T21" fmla="*/ 51 h 57"/>
                  <a:gd name="T22" fmla="*/ 7 w 54"/>
                  <a:gd name="T23" fmla="*/ 51 h 57"/>
                  <a:gd name="T24" fmla="*/ 4 w 54"/>
                  <a:gd name="T25" fmla="*/ 41 h 57"/>
                  <a:gd name="T26" fmla="*/ 0 w 54"/>
                  <a:gd name="T27" fmla="*/ 30 h 57"/>
                  <a:gd name="T28" fmla="*/ 0 w 54"/>
                  <a:gd name="T29" fmla="*/ 30 h 57"/>
                  <a:gd name="T30" fmla="*/ 4 w 54"/>
                  <a:gd name="T31" fmla="*/ 17 h 57"/>
                  <a:gd name="T32" fmla="*/ 7 w 54"/>
                  <a:gd name="T33" fmla="*/ 7 h 57"/>
                  <a:gd name="T34" fmla="*/ 7 w 54"/>
                  <a:gd name="T35" fmla="*/ 7 h 57"/>
                  <a:gd name="T36" fmla="*/ 17 w 54"/>
                  <a:gd name="T37" fmla="*/ 0 h 57"/>
                  <a:gd name="T38" fmla="*/ 27 w 54"/>
                  <a:gd name="T39" fmla="*/ 0 h 57"/>
                  <a:gd name="T40" fmla="*/ 27 w 54"/>
                  <a:gd name="T41" fmla="*/ 0 h 57"/>
                  <a:gd name="T42" fmla="*/ 37 w 54"/>
                  <a:gd name="T43" fmla="*/ 0 h 57"/>
                  <a:gd name="T44" fmla="*/ 44 w 54"/>
                  <a:gd name="T45" fmla="*/ 7 h 57"/>
                  <a:gd name="T46" fmla="*/ 44 w 54"/>
                  <a:gd name="T47" fmla="*/ 7 h 57"/>
                  <a:gd name="T48" fmla="*/ 51 w 54"/>
                  <a:gd name="T49" fmla="*/ 17 h 57"/>
                  <a:gd name="T50" fmla="*/ 54 w 54"/>
                  <a:gd name="T51" fmla="*/ 27 h 57"/>
                  <a:gd name="T52" fmla="*/ 54 w 54"/>
                  <a:gd name="T53" fmla="*/ 27 h 57"/>
                  <a:gd name="T54" fmla="*/ 54 w 54"/>
                  <a:gd name="T55" fmla="*/ 30 h 57"/>
                  <a:gd name="T56" fmla="*/ 10 w 54"/>
                  <a:gd name="T57" fmla="*/ 30 h 57"/>
                  <a:gd name="T58" fmla="*/ 10 w 54"/>
                  <a:gd name="T59" fmla="*/ 30 h 57"/>
                  <a:gd name="T60" fmla="*/ 14 w 54"/>
                  <a:gd name="T61" fmla="*/ 41 h 57"/>
                  <a:gd name="T62" fmla="*/ 17 w 54"/>
                  <a:gd name="T63" fmla="*/ 44 h 57"/>
                  <a:gd name="T64" fmla="*/ 17 w 54"/>
                  <a:gd name="T65" fmla="*/ 44 h 57"/>
                  <a:gd name="T66" fmla="*/ 20 w 54"/>
                  <a:gd name="T67" fmla="*/ 47 h 57"/>
                  <a:gd name="T68" fmla="*/ 27 w 54"/>
                  <a:gd name="T69" fmla="*/ 51 h 57"/>
                  <a:gd name="T70" fmla="*/ 27 w 54"/>
                  <a:gd name="T71" fmla="*/ 51 h 57"/>
                  <a:gd name="T72" fmla="*/ 37 w 54"/>
                  <a:gd name="T73" fmla="*/ 47 h 57"/>
                  <a:gd name="T74" fmla="*/ 37 w 54"/>
                  <a:gd name="T75" fmla="*/ 47 h 57"/>
                  <a:gd name="T76" fmla="*/ 44 w 54"/>
                  <a:gd name="T77" fmla="*/ 37 h 57"/>
                  <a:gd name="T78" fmla="*/ 44 w 54"/>
                  <a:gd name="T79" fmla="*/ 37 h 57"/>
                  <a:gd name="T80" fmla="*/ 10 w 54"/>
                  <a:gd name="T81" fmla="*/ 24 h 57"/>
                  <a:gd name="T82" fmla="*/ 44 w 54"/>
                  <a:gd name="T83" fmla="*/ 24 h 57"/>
                  <a:gd name="T84" fmla="*/ 44 w 54"/>
                  <a:gd name="T85" fmla="*/ 24 h 57"/>
                  <a:gd name="T86" fmla="*/ 41 w 54"/>
                  <a:gd name="T87" fmla="*/ 14 h 57"/>
                  <a:gd name="T88" fmla="*/ 41 w 54"/>
                  <a:gd name="T89" fmla="*/ 14 h 57"/>
                  <a:gd name="T90" fmla="*/ 34 w 54"/>
                  <a:gd name="T91" fmla="*/ 7 h 57"/>
                  <a:gd name="T92" fmla="*/ 27 w 54"/>
                  <a:gd name="T93" fmla="*/ 7 h 57"/>
                  <a:gd name="T94" fmla="*/ 27 w 54"/>
                  <a:gd name="T95" fmla="*/ 7 h 57"/>
                  <a:gd name="T96" fmla="*/ 20 w 54"/>
                  <a:gd name="T97" fmla="*/ 7 h 57"/>
                  <a:gd name="T98" fmla="*/ 17 w 54"/>
                  <a:gd name="T99" fmla="*/ 10 h 57"/>
                  <a:gd name="T100" fmla="*/ 17 w 54"/>
                  <a:gd name="T101" fmla="*/ 10 h 57"/>
                  <a:gd name="T102" fmla="*/ 14 w 54"/>
                  <a:gd name="T103" fmla="*/ 17 h 57"/>
                  <a:gd name="T104" fmla="*/ 10 w 54"/>
                  <a:gd name="T105" fmla="*/ 24 h 57"/>
                  <a:gd name="T106" fmla="*/ 10 w 54"/>
                  <a:gd name="T107" fmla="*/ 2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7">
                    <a:moveTo>
                      <a:pt x="44" y="37"/>
                    </a:moveTo>
                    <a:lnTo>
                      <a:pt x="51" y="41"/>
                    </a:lnTo>
                    <a:lnTo>
                      <a:pt x="51" y="41"/>
                    </a:lnTo>
                    <a:lnTo>
                      <a:pt x="51" y="47"/>
                    </a:lnTo>
                    <a:lnTo>
                      <a:pt x="44" y="54"/>
                    </a:lnTo>
                    <a:lnTo>
                      <a:pt x="44" y="54"/>
                    </a:lnTo>
                    <a:lnTo>
                      <a:pt x="37" y="57"/>
                    </a:lnTo>
                    <a:lnTo>
                      <a:pt x="27" y="57"/>
                    </a:lnTo>
                    <a:lnTo>
                      <a:pt x="27" y="57"/>
                    </a:lnTo>
                    <a:lnTo>
                      <a:pt x="17" y="57"/>
                    </a:lnTo>
                    <a:lnTo>
                      <a:pt x="7" y="51"/>
                    </a:lnTo>
                    <a:lnTo>
                      <a:pt x="7" y="51"/>
                    </a:lnTo>
                    <a:lnTo>
                      <a:pt x="4" y="41"/>
                    </a:lnTo>
                    <a:lnTo>
                      <a:pt x="0" y="30"/>
                    </a:lnTo>
                    <a:lnTo>
                      <a:pt x="0" y="30"/>
                    </a:lnTo>
                    <a:lnTo>
                      <a:pt x="4" y="17"/>
                    </a:lnTo>
                    <a:lnTo>
                      <a:pt x="7" y="7"/>
                    </a:lnTo>
                    <a:lnTo>
                      <a:pt x="7" y="7"/>
                    </a:lnTo>
                    <a:lnTo>
                      <a:pt x="17" y="0"/>
                    </a:lnTo>
                    <a:lnTo>
                      <a:pt x="27" y="0"/>
                    </a:lnTo>
                    <a:lnTo>
                      <a:pt x="27" y="0"/>
                    </a:lnTo>
                    <a:lnTo>
                      <a:pt x="37" y="0"/>
                    </a:lnTo>
                    <a:lnTo>
                      <a:pt x="44" y="7"/>
                    </a:lnTo>
                    <a:lnTo>
                      <a:pt x="44" y="7"/>
                    </a:lnTo>
                    <a:lnTo>
                      <a:pt x="51" y="17"/>
                    </a:lnTo>
                    <a:lnTo>
                      <a:pt x="54" y="27"/>
                    </a:lnTo>
                    <a:lnTo>
                      <a:pt x="54" y="27"/>
                    </a:lnTo>
                    <a:lnTo>
                      <a:pt x="54" y="30"/>
                    </a:lnTo>
                    <a:lnTo>
                      <a:pt x="10" y="30"/>
                    </a:lnTo>
                    <a:lnTo>
                      <a:pt x="10" y="30"/>
                    </a:lnTo>
                    <a:lnTo>
                      <a:pt x="14" y="41"/>
                    </a:lnTo>
                    <a:lnTo>
                      <a:pt x="17" y="44"/>
                    </a:lnTo>
                    <a:lnTo>
                      <a:pt x="17" y="44"/>
                    </a:lnTo>
                    <a:lnTo>
                      <a:pt x="20" y="47"/>
                    </a:lnTo>
                    <a:lnTo>
                      <a:pt x="27" y="51"/>
                    </a:lnTo>
                    <a:lnTo>
                      <a:pt x="27" y="51"/>
                    </a:lnTo>
                    <a:lnTo>
                      <a:pt x="37" y="47"/>
                    </a:lnTo>
                    <a:lnTo>
                      <a:pt x="37" y="47"/>
                    </a:lnTo>
                    <a:lnTo>
                      <a:pt x="44" y="37"/>
                    </a:lnTo>
                    <a:lnTo>
                      <a:pt x="44" y="37"/>
                    </a:lnTo>
                    <a:close/>
                    <a:moveTo>
                      <a:pt x="10" y="24"/>
                    </a:moveTo>
                    <a:lnTo>
                      <a:pt x="44" y="24"/>
                    </a:lnTo>
                    <a:lnTo>
                      <a:pt x="44" y="24"/>
                    </a:lnTo>
                    <a:lnTo>
                      <a:pt x="41" y="14"/>
                    </a:lnTo>
                    <a:lnTo>
                      <a:pt x="41" y="14"/>
                    </a:lnTo>
                    <a:lnTo>
                      <a:pt x="34" y="7"/>
                    </a:lnTo>
                    <a:lnTo>
                      <a:pt x="27" y="7"/>
                    </a:lnTo>
                    <a:lnTo>
                      <a:pt x="27" y="7"/>
                    </a:lnTo>
                    <a:lnTo>
                      <a:pt x="20" y="7"/>
                    </a:lnTo>
                    <a:lnTo>
                      <a:pt x="17" y="10"/>
                    </a:lnTo>
                    <a:lnTo>
                      <a:pt x="17" y="10"/>
                    </a:lnTo>
                    <a:lnTo>
                      <a:pt x="14" y="17"/>
                    </a:lnTo>
                    <a:lnTo>
                      <a:pt x="10" y="24"/>
                    </a:lnTo>
                    <a:lnTo>
                      <a:pt x="10" y="24"/>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421"/>
              <p:cNvSpPr>
                <a:spLocks/>
              </p:cNvSpPr>
              <p:nvPr/>
            </p:nvSpPr>
            <p:spPr bwMode="auto">
              <a:xfrm>
                <a:off x="877406" y="4020356"/>
                <a:ext cx="36885" cy="70082"/>
              </a:xfrm>
              <a:custGeom>
                <a:avLst/>
                <a:gdLst>
                  <a:gd name="T0" fmla="*/ 0 w 30"/>
                  <a:gd name="T1" fmla="*/ 57 h 57"/>
                  <a:gd name="T2" fmla="*/ 0 w 30"/>
                  <a:gd name="T3" fmla="*/ 0 h 57"/>
                  <a:gd name="T4" fmla="*/ 10 w 30"/>
                  <a:gd name="T5" fmla="*/ 0 h 57"/>
                  <a:gd name="T6" fmla="*/ 10 w 30"/>
                  <a:gd name="T7" fmla="*/ 10 h 57"/>
                  <a:gd name="T8" fmla="*/ 10 w 30"/>
                  <a:gd name="T9" fmla="*/ 10 h 57"/>
                  <a:gd name="T10" fmla="*/ 14 w 30"/>
                  <a:gd name="T11" fmla="*/ 0 h 57"/>
                  <a:gd name="T12" fmla="*/ 14 w 30"/>
                  <a:gd name="T13" fmla="*/ 0 h 57"/>
                  <a:gd name="T14" fmla="*/ 20 w 30"/>
                  <a:gd name="T15" fmla="*/ 0 h 57"/>
                  <a:gd name="T16" fmla="*/ 20 w 30"/>
                  <a:gd name="T17" fmla="*/ 0 h 57"/>
                  <a:gd name="T18" fmla="*/ 30 w 30"/>
                  <a:gd name="T19" fmla="*/ 4 h 57"/>
                  <a:gd name="T20" fmla="*/ 27 w 30"/>
                  <a:gd name="T21" fmla="*/ 10 h 57"/>
                  <a:gd name="T22" fmla="*/ 27 w 30"/>
                  <a:gd name="T23" fmla="*/ 10 h 57"/>
                  <a:gd name="T24" fmla="*/ 20 w 30"/>
                  <a:gd name="T25" fmla="*/ 10 h 57"/>
                  <a:gd name="T26" fmla="*/ 20 w 30"/>
                  <a:gd name="T27" fmla="*/ 10 h 57"/>
                  <a:gd name="T28" fmla="*/ 14 w 30"/>
                  <a:gd name="T29" fmla="*/ 10 h 57"/>
                  <a:gd name="T30" fmla="*/ 14 w 30"/>
                  <a:gd name="T31" fmla="*/ 10 h 57"/>
                  <a:gd name="T32" fmla="*/ 10 w 30"/>
                  <a:gd name="T33" fmla="*/ 17 h 57"/>
                  <a:gd name="T34" fmla="*/ 10 w 30"/>
                  <a:gd name="T35" fmla="*/ 17 h 57"/>
                  <a:gd name="T36" fmla="*/ 10 w 30"/>
                  <a:gd name="T37" fmla="*/ 27 h 57"/>
                  <a:gd name="T38" fmla="*/ 10 w 30"/>
                  <a:gd name="T39" fmla="*/ 57 h 57"/>
                  <a:gd name="T40" fmla="*/ 0 w 30"/>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7">
                    <a:moveTo>
                      <a:pt x="0" y="57"/>
                    </a:moveTo>
                    <a:lnTo>
                      <a:pt x="0" y="0"/>
                    </a:lnTo>
                    <a:lnTo>
                      <a:pt x="10" y="0"/>
                    </a:lnTo>
                    <a:lnTo>
                      <a:pt x="10" y="10"/>
                    </a:lnTo>
                    <a:lnTo>
                      <a:pt x="10" y="10"/>
                    </a:lnTo>
                    <a:lnTo>
                      <a:pt x="14" y="0"/>
                    </a:lnTo>
                    <a:lnTo>
                      <a:pt x="14" y="0"/>
                    </a:lnTo>
                    <a:lnTo>
                      <a:pt x="20" y="0"/>
                    </a:lnTo>
                    <a:lnTo>
                      <a:pt x="20" y="0"/>
                    </a:lnTo>
                    <a:lnTo>
                      <a:pt x="30" y="4"/>
                    </a:lnTo>
                    <a:lnTo>
                      <a:pt x="27" y="10"/>
                    </a:lnTo>
                    <a:lnTo>
                      <a:pt x="27" y="10"/>
                    </a:lnTo>
                    <a:lnTo>
                      <a:pt x="20" y="10"/>
                    </a:lnTo>
                    <a:lnTo>
                      <a:pt x="20" y="10"/>
                    </a:lnTo>
                    <a:lnTo>
                      <a:pt x="14" y="10"/>
                    </a:lnTo>
                    <a:lnTo>
                      <a:pt x="14" y="10"/>
                    </a:lnTo>
                    <a:lnTo>
                      <a:pt x="10" y="17"/>
                    </a:lnTo>
                    <a:lnTo>
                      <a:pt x="10" y="17"/>
                    </a:lnTo>
                    <a:lnTo>
                      <a:pt x="10" y="27"/>
                    </a:lnTo>
                    <a:lnTo>
                      <a:pt x="10" y="57"/>
                    </a:lnTo>
                    <a:lnTo>
                      <a:pt x="0" y="57"/>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22"/>
              <p:cNvSpPr>
                <a:spLocks noEditPoints="1"/>
              </p:cNvSpPr>
              <p:nvPr/>
            </p:nvSpPr>
            <p:spPr bwMode="auto">
              <a:xfrm>
                <a:off x="919209" y="4020356"/>
                <a:ext cx="61475" cy="70082"/>
              </a:xfrm>
              <a:custGeom>
                <a:avLst/>
                <a:gdLst>
                  <a:gd name="T0" fmla="*/ 40 w 50"/>
                  <a:gd name="T1" fmla="*/ 37 h 57"/>
                  <a:gd name="T2" fmla="*/ 50 w 50"/>
                  <a:gd name="T3" fmla="*/ 41 h 57"/>
                  <a:gd name="T4" fmla="*/ 50 w 50"/>
                  <a:gd name="T5" fmla="*/ 41 h 57"/>
                  <a:gd name="T6" fmla="*/ 47 w 50"/>
                  <a:gd name="T7" fmla="*/ 47 h 57"/>
                  <a:gd name="T8" fmla="*/ 40 w 50"/>
                  <a:gd name="T9" fmla="*/ 54 h 57"/>
                  <a:gd name="T10" fmla="*/ 40 w 50"/>
                  <a:gd name="T11" fmla="*/ 54 h 57"/>
                  <a:gd name="T12" fmla="*/ 33 w 50"/>
                  <a:gd name="T13" fmla="*/ 57 h 57"/>
                  <a:gd name="T14" fmla="*/ 27 w 50"/>
                  <a:gd name="T15" fmla="*/ 57 h 57"/>
                  <a:gd name="T16" fmla="*/ 27 w 50"/>
                  <a:gd name="T17" fmla="*/ 57 h 57"/>
                  <a:gd name="T18" fmla="*/ 13 w 50"/>
                  <a:gd name="T19" fmla="*/ 57 h 57"/>
                  <a:gd name="T20" fmla="*/ 6 w 50"/>
                  <a:gd name="T21" fmla="*/ 51 h 57"/>
                  <a:gd name="T22" fmla="*/ 6 w 50"/>
                  <a:gd name="T23" fmla="*/ 51 h 57"/>
                  <a:gd name="T24" fmla="*/ 0 w 50"/>
                  <a:gd name="T25" fmla="*/ 41 h 57"/>
                  <a:gd name="T26" fmla="*/ 0 w 50"/>
                  <a:gd name="T27" fmla="*/ 30 h 57"/>
                  <a:gd name="T28" fmla="*/ 0 w 50"/>
                  <a:gd name="T29" fmla="*/ 30 h 57"/>
                  <a:gd name="T30" fmla="*/ 0 w 50"/>
                  <a:gd name="T31" fmla="*/ 17 h 57"/>
                  <a:gd name="T32" fmla="*/ 6 w 50"/>
                  <a:gd name="T33" fmla="*/ 7 h 57"/>
                  <a:gd name="T34" fmla="*/ 6 w 50"/>
                  <a:gd name="T35" fmla="*/ 7 h 57"/>
                  <a:gd name="T36" fmla="*/ 13 w 50"/>
                  <a:gd name="T37" fmla="*/ 0 h 57"/>
                  <a:gd name="T38" fmla="*/ 23 w 50"/>
                  <a:gd name="T39" fmla="*/ 0 h 57"/>
                  <a:gd name="T40" fmla="*/ 23 w 50"/>
                  <a:gd name="T41" fmla="*/ 0 h 57"/>
                  <a:gd name="T42" fmla="*/ 37 w 50"/>
                  <a:gd name="T43" fmla="*/ 0 h 57"/>
                  <a:gd name="T44" fmla="*/ 43 w 50"/>
                  <a:gd name="T45" fmla="*/ 7 h 57"/>
                  <a:gd name="T46" fmla="*/ 43 w 50"/>
                  <a:gd name="T47" fmla="*/ 7 h 57"/>
                  <a:gd name="T48" fmla="*/ 50 w 50"/>
                  <a:gd name="T49" fmla="*/ 17 h 57"/>
                  <a:gd name="T50" fmla="*/ 50 w 50"/>
                  <a:gd name="T51" fmla="*/ 27 h 57"/>
                  <a:gd name="T52" fmla="*/ 50 w 50"/>
                  <a:gd name="T53" fmla="*/ 27 h 57"/>
                  <a:gd name="T54" fmla="*/ 50 w 50"/>
                  <a:gd name="T55" fmla="*/ 30 h 57"/>
                  <a:gd name="T56" fmla="*/ 10 w 50"/>
                  <a:gd name="T57" fmla="*/ 30 h 57"/>
                  <a:gd name="T58" fmla="*/ 10 w 50"/>
                  <a:gd name="T59" fmla="*/ 30 h 57"/>
                  <a:gd name="T60" fmla="*/ 10 w 50"/>
                  <a:gd name="T61" fmla="*/ 41 h 57"/>
                  <a:gd name="T62" fmla="*/ 13 w 50"/>
                  <a:gd name="T63" fmla="*/ 44 h 57"/>
                  <a:gd name="T64" fmla="*/ 13 w 50"/>
                  <a:gd name="T65" fmla="*/ 44 h 57"/>
                  <a:gd name="T66" fmla="*/ 20 w 50"/>
                  <a:gd name="T67" fmla="*/ 47 h 57"/>
                  <a:gd name="T68" fmla="*/ 27 w 50"/>
                  <a:gd name="T69" fmla="*/ 51 h 57"/>
                  <a:gd name="T70" fmla="*/ 27 w 50"/>
                  <a:gd name="T71" fmla="*/ 51 h 57"/>
                  <a:gd name="T72" fmla="*/ 33 w 50"/>
                  <a:gd name="T73" fmla="*/ 47 h 57"/>
                  <a:gd name="T74" fmla="*/ 33 w 50"/>
                  <a:gd name="T75" fmla="*/ 47 h 57"/>
                  <a:gd name="T76" fmla="*/ 40 w 50"/>
                  <a:gd name="T77" fmla="*/ 37 h 57"/>
                  <a:gd name="T78" fmla="*/ 40 w 50"/>
                  <a:gd name="T79" fmla="*/ 37 h 57"/>
                  <a:gd name="T80" fmla="*/ 10 w 50"/>
                  <a:gd name="T81" fmla="*/ 24 h 57"/>
                  <a:gd name="T82" fmla="*/ 40 w 50"/>
                  <a:gd name="T83" fmla="*/ 24 h 57"/>
                  <a:gd name="T84" fmla="*/ 40 w 50"/>
                  <a:gd name="T85" fmla="*/ 24 h 57"/>
                  <a:gd name="T86" fmla="*/ 37 w 50"/>
                  <a:gd name="T87" fmla="*/ 14 h 57"/>
                  <a:gd name="T88" fmla="*/ 37 w 50"/>
                  <a:gd name="T89" fmla="*/ 14 h 57"/>
                  <a:gd name="T90" fmla="*/ 30 w 50"/>
                  <a:gd name="T91" fmla="*/ 7 h 57"/>
                  <a:gd name="T92" fmla="*/ 27 w 50"/>
                  <a:gd name="T93" fmla="*/ 7 h 57"/>
                  <a:gd name="T94" fmla="*/ 27 w 50"/>
                  <a:gd name="T95" fmla="*/ 7 h 57"/>
                  <a:gd name="T96" fmla="*/ 20 w 50"/>
                  <a:gd name="T97" fmla="*/ 7 h 57"/>
                  <a:gd name="T98" fmla="*/ 13 w 50"/>
                  <a:gd name="T99" fmla="*/ 10 h 57"/>
                  <a:gd name="T100" fmla="*/ 13 w 50"/>
                  <a:gd name="T101" fmla="*/ 10 h 57"/>
                  <a:gd name="T102" fmla="*/ 10 w 50"/>
                  <a:gd name="T103" fmla="*/ 17 h 57"/>
                  <a:gd name="T104" fmla="*/ 10 w 50"/>
                  <a:gd name="T105" fmla="*/ 24 h 57"/>
                  <a:gd name="T106" fmla="*/ 10 w 50"/>
                  <a:gd name="T107" fmla="*/ 2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 h="57">
                    <a:moveTo>
                      <a:pt x="40" y="37"/>
                    </a:moveTo>
                    <a:lnTo>
                      <a:pt x="50" y="41"/>
                    </a:lnTo>
                    <a:lnTo>
                      <a:pt x="50" y="41"/>
                    </a:lnTo>
                    <a:lnTo>
                      <a:pt x="47" y="47"/>
                    </a:lnTo>
                    <a:lnTo>
                      <a:pt x="40" y="54"/>
                    </a:lnTo>
                    <a:lnTo>
                      <a:pt x="40" y="54"/>
                    </a:lnTo>
                    <a:lnTo>
                      <a:pt x="33" y="57"/>
                    </a:lnTo>
                    <a:lnTo>
                      <a:pt x="27" y="57"/>
                    </a:lnTo>
                    <a:lnTo>
                      <a:pt x="27" y="57"/>
                    </a:lnTo>
                    <a:lnTo>
                      <a:pt x="13" y="57"/>
                    </a:lnTo>
                    <a:lnTo>
                      <a:pt x="6" y="51"/>
                    </a:lnTo>
                    <a:lnTo>
                      <a:pt x="6" y="51"/>
                    </a:lnTo>
                    <a:lnTo>
                      <a:pt x="0" y="41"/>
                    </a:lnTo>
                    <a:lnTo>
                      <a:pt x="0" y="30"/>
                    </a:lnTo>
                    <a:lnTo>
                      <a:pt x="0" y="30"/>
                    </a:lnTo>
                    <a:lnTo>
                      <a:pt x="0" y="17"/>
                    </a:lnTo>
                    <a:lnTo>
                      <a:pt x="6" y="7"/>
                    </a:lnTo>
                    <a:lnTo>
                      <a:pt x="6" y="7"/>
                    </a:lnTo>
                    <a:lnTo>
                      <a:pt x="13" y="0"/>
                    </a:lnTo>
                    <a:lnTo>
                      <a:pt x="23" y="0"/>
                    </a:lnTo>
                    <a:lnTo>
                      <a:pt x="23" y="0"/>
                    </a:lnTo>
                    <a:lnTo>
                      <a:pt x="37" y="0"/>
                    </a:lnTo>
                    <a:lnTo>
                      <a:pt x="43" y="7"/>
                    </a:lnTo>
                    <a:lnTo>
                      <a:pt x="43" y="7"/>
                    </a:lnTo>
                    <a:lnTo>
                      <a:pt x="50" y="17"/>
                    </a:lnTo>
                    <a:lnTo>
                      <a:pt x="50" y="27"/>
                    </a:lnTo>
                    <a:lnTo>
                      <a:pt x="50" y="27"/>
                    </a:lnTo>
                    <a:lnTo>
                      <a:pt x="50" y="30"/>
                    </a:lnTo>
                    <a:lnTo>
                      <a:pt x="10" y="30"/>
                    </a:lnTo>
                    <a:lnTo>
                      <a:pt x="10" y="30"/>
                    </a:lnTo>
                    <a:lnTo>
                      <a:pt x="10" y="41"/>
                    </a:lnTo>
                    <a:lnTo>
                      <a:pt x="13" y="44"/>
                    </a:lnTo>
                    <a:lnTo>
                      <a:pt x="13" y="44"/>
                    </a:lnTo>
                    <a:lnTo>
                      <a:pt x="20" y="47"/>
                    </a:lnTo>
                    <a:lnTo>
                      <a:pt x="27" y="51"/>
                    </a:lnTo>
                    <a:lnTo>
                      <a:pt x="27" y="51"/>
                    </a:lnTo>
                    <a:lnTo>
                      <a:pt x="33" y="47"/>
                    </a:lnTo>
                    <a:lnTo>
                      <a:pt x="33" y="47"/>
                    </a:lnTo>
                    <a:lnTo>
                      <a:pt x="40" y="37"/>
                    </a:lnTo>
                    <a:lnTo>
                      <a:pt x="40" y="37"/>
                    </a:lnTo>
                    <a:close/>
                    <a:moveTo>
                      <a:pt x="10" y="24"/>
                    </a:moveTo>
                    <a:lnTo>
                      <a:pt x="40" y="24"/>
                    </a:lnTo>
                    <a:lnTo>
                      <a:pt x="40" y="24"/>
                    </a:lnTo>
                    <a:lnTo>
                      <a:pt x="37" y="14"/>
                    </a:lnTo>
                    <a:lnTo>
                      <a:pt x="37" y="14"/>
                    </a:lnTo>
                    <a:lnTo>
                      <a:pt x="30" y="7"/>
                    </a:lnTo>
                    <a:lnTo>
                      <a:pt x="27" y="7"/>
                    </a:lnTo>
                    <a:lnTo>
                      <a:pt x="27" y="7"/>
                    </a:lnTo>
                    <a:lnTo>
                      <a:pt x="20" y="7"/>
                    </a:lnTo>
                    <a:lnTo>
                      <a:pt x="13" y="10"/>
                    </a:lnTo>
                    <a:lnTo>
                      <a:pt x="13" y="10"/>
                    </a:lnTo>
                    <a:lnTo>
                      <a:pt x="10" y="17"/>
                    </a:lnTo>
                    <a:lnTo>
                      <a:pt x="10" y="24"/>
                    </a:lnTo>
                    <a:lnTo>
                      <a:pt x="10" y="24"/>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23"/>
              <p:cNvSpPr>
                <a:spLocks noEditPoints="1"/>
              </p:cNvSpPr>
              <p:nvPr/>
            </p:nvSpPr>
            <p:spPr bwMode="auto">
              <a:xfrm>
                <a:off x="992979" y="3995766"/>
                <a:ext cx="62705" cy="94672"/>
              </a:xfrm>
              <a:custGeom>
                <a:avLst/>
                <a:gdLst>
                  <a:gd name="T0" fmla="*/ 10 w 51"/>
                  <a:gd name="T1" fmla="*/ 77 h 77"/>
                  <a:gd name="T2" fmla="*/ 0 w 51"/>
                  <a:gd name="T3" fmla="*/ 77 h 77"/>
                  <a:gd name="T4" fmla="*/ 0 w 51"/>
                  <a:gd name="T5" fmla="*/ 0 h 77"/>
                  <a:gd name="T6" fmla="*/ 10 w 51"/>
                  <a:gd name="T7" fmla="*/ 0 h 77"/>
                  <a:gd name="T8" fmla="*/ 10 w 51"/>
                  <a:gd name="T9" fmla="*/ 27 h 77"/>
                  <a:gd name="T10" fmla="*/ 10 w 51"/>
                  <a:gd name="T11" fmla="*/ 27 h 77"/>
                  <a:gd name="T12" fmla="*/ 17 w 51"/>
                  <a:gd name="T13" fmla="*/ 20 h 77"/>
                  <a:gd name="T14" fmla="*/ 27 w 51"/>
                  <a:gd name="T15" fmla="*/ 20 h 77"/>
                  <a:gd name="T16" fmla="*/ 27 w 51"/>
                  <a:gd name="T17" fmla="*/ 20 h 77"/>
                  <a:gd name="T18" fmla="*/ 37 w 51"/>
                  <a:gd name="T19" fmla="*/ 20 h 77"/>
                  <a:gd name="T20" fmla="*/ 37 w 51"/>
                  <a:gd name="T21" fmla="*/ 20 h 77"/>
                  <a:gd name="T22" fmla="*/ 44 w 51"/>
                  <a:gd name="T23" fmla="*/ 27 h 77"/>
                  <a:gd name="T24" fmla="*/ 44 w 51"/>
                  <a:gd name="T25" fmla="*/ 27 h 77"/>
                  <a:gd name="T26" fmla="*/ 47 w 51"/>
                  <a:gd name="T27" fmla="*/ 37 h 77"/>
                  <a:gd name="T28" fmla="*/ 47 w 51"/>
                  <a:gd name="T29" fmla="*/ 37 h 77"/>
                  <a:gd name="T30" fmla="*/ 51 w 51"/>
                  <a:gd name="T31" fmla="*/ 47 h 77"/>
                  <a:gd name="T32" fmla="*/ 51 w 51"/>
                  <a:gd name="T33" fmla="*/ 47 h 77"/>
                  <a:gd name="T34" fmla="*/ 47 w 51"/>
                  <a:gd name="T35" fmla="*/ 61 h 77"/>
                  <a:gd name="T36" fmla="*/ 44 w 51"/>
                  <a:gd name="T37" fmla="*/ 71 h 77"/>
                  <a:gd name="T38" fmla="*/ 44 w 51"/>
                  <a:gd name="T39" fmla="*/ 71 h 77"/>
                  <a:gd name="T40" fmla="*/ 34 w 51"/>
                  <a:gd name="T41" fmla="*/ 74 h 77"/>
                  <a:gd name="T42" fmla="*/ 27 w 51"/>
                  <a:gd name="T43" fmla="*/ 77 h 77"/>
                  <a:gd name="T44" fmla="*/ 27 w 51"/>
                  <a:gd name="T45" fmla="*/ 77 h 77"/>
                  <a:gd name="T46" fmla="*/ 17 w 51"/>
                  <a:gd name="T47" fmla="*/ 74 h 77"/>
                  <a:gd name="T48" fmla="*/ 10 w 51"/>
                  <a:gd name="T49" fmla="*/ 71 h 77"/>
                  <a:gd name="T50" fmla="*/ 10 w 51"/>
                  <a:gd name="T51" fmla="*/ 77 h 77"/>
                  <a:gd name="T52" fmla="*/ 10 w 51"/>
                  <a:gd name="T53" fmla="*/ 47 h 77"/>
                  <a:gd name="T54" fmla="*/ 10 w 51"/>
                  <a:gd name="T55" fmla="*/ 47 h 77"/>
                  <a:gd name="T56" fmla="*/ 14 w 51"/>
                  <a:gd name="T57" fmla="*/ 64 h 77"/>
                  <a:gd name="T58" fmla="*/ 14 w 51"/>
                  <a:gd name="T59" fmla="*/ 64 h 77"/>
                  <a:gd name="T60" fmla="*/ 17 w 51"/>
                  <a:gd name="T61" fmla="*/ 67 h 77"/>
                  <a:gd name="T62" fmla="*/ 24 w 51"/>
                  <a:gd name="T63" fmla="*/ 71 h 77"/>
                  <a:gd name="T64" fmla="*/ 24 w 51"/>
                  <a:gd name="T65" fmla="*/ 71 h 77"/>
                  <a:gd name="T66" fmla="*/ 31 w 51"/>
                  <a:gd name="T67" fmla="*/ 67 h 77"/>
                  <a:gd name="T68" fmla="*/ 37 w 51"/>
                  <a:gd name="T69" fmla="*/ 64 h 77"/>
                  <a:gd name="T70" fmla="*/ 37 w 51"/>
                  <a:gd name="T71" fmla="*/ 64 h 77"/>
                  <a:gd name="T72" fmla="*/ 41 w 51"/>
                  <a:gd name="T73" fmla="*/ 57 h 77"/>
                  <a:gd name="T74" fmla="*/ 41 w 51"/>
                  <a:gd name="T75" fmla="*/ 47 h 77"/>
                  <a:gd name="T76" fmla="*/ 41 w 51"/>
                  <a:gd name="T77" fmla="*/ 47 h 77"/>
                  <a:gd name="T78" fmla="*/ 41 w 51"/>
                  <a:gd name="T79" fmla="*/ 40 h 77"/>
                  <a:gd name="T80" fmla="*/ 37 w 51"/>
                  <a:gd name="T81" fmla="*/ 34 h 77"/>
                  <a:gd name="T82" fmla="*/ 37 w 51"/>
                  <a:gd name="T83" fmla="*/ 34 h 77"/>
                  <a:gd name="T84" fmla="*/ 31 w 51"/>
                  <a:gd name="T85" fmla="*/ 27 h 77"/>
                  <a:gd name="T86" fmla="*/ 27 w 51"/>
                  <a:gd name="T87" fmla="*/ 27 h 77"/>
                  <a:gd name="T88" fmla="*/ 27 w 51"/>
                  <a:gd name="T89" fmla="*/ 27 h 77"/>
                  <a:gd name="T90" fmla="*/ 20 w 51"/>
                  <a:gd name="T91" fmla="*/ 27 h 77"/>
                  <a:gd name="T92" fmla="*/ 14 w 51"/>
                  <a:gd name="T93" fmla="*/ 34 h 77"/>
                  <a:gd name="T94" fmla="*/ 14 w 51"/>
                  <a:gd name="T95" fmla="*/ 34 h 77"/>
                  <a:gd name="T96" fmla="*/ 10 w 51"/>
                  <a:gd name="T97" fmla="*/ 40 h 77"/>
                  <a:gd name="T98" fmla="*/ 10 w 51"/>
                  <a:gd name="T99" fmla="*/ 47 h 77"/>
                  <a:gd name="T100" fmla="*/ 10 w 51"/>
                  <a:gd name="T101" fmla="*/ 4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7">
                    <a:moveTo>
                      <a:pt x="10" y="77"/>
                    </a:moveTo>
                    <a:lnTo>
                      <a:pt x="0" y="77"/>
                    </a:lnTo>
                    <a:lnTo>
                      <a:pt x="0" y="0"/>
                    </a:lnTo>
                    <a:lnTo>
                      <a:pt x="10" y="0"/>
                    </a:lnTo>
                    <a:lnTo>
                      <a:pt x="10" y="27"/>
                    </a:lnTo>
                    <a:lnTo>
                      <a:pt x="10" y="27"/>
                    </a:lnTo>
                    <a:lnTo>
                      <a:pt x="17" y="20"/>
                    </a:lnTo>
                    <a:lnTo>
                      <a:pt x="27" y="20"/>
                    </a:lnTo>
                    <a:lnTo>
                      <a:pt x="27" y="20"/>
                    </a:lnTo>
                    <a:lnTo>
                      <a:pt x="37" y="20"/>
                    </a:lnTo>
                    <a:lnTo>
                      <a:pt x="37" y="20"/>
                    </a:lnTo>
                    <a:lnTo>
                      <a:pt x="44" y="27"/>
                    </a:lnTo>
                    <a:lnTo>
                      <a:pt x="44" y="27"/>
                    </a:lnTo>
                    <a:lnTo>
                      <a:pt x="47" y="37"/>
                    </a:lnTo>
                    <a:lnTo>
                      <a:pt x="47" y="37"/>
                    </a:lnTo>
                    <a:lnTo>
                      <a:pt x="51" y="47"/>
                    </a:lnTo>
                    <a:lnTo>
                      <a:pt x="51" y="47"/>
                    </a:lnTo>
                    <a:lnTo>
                      <a:pt x="47" y="61"/>
                    </a:lnTo>
                    <a:lnTo>
                      <a:pt x="44" y="71"/>
                    </a:lnTo>
                    <a:lnTo>
                      <a:pt x="44" y="71"/>
                    </a:lnTo>
                    <a:lnTo>
                      <a:pt x="34" y="74"/>
                    </a:lnTo>
                    <a:lnTo>
                      <a:pt x="27" y="77"/>
                    </a:lnTo>
                    <a:lnTo>
                      <a:pt x="27" y="77"/>
                    </a:lnTo>
                    <a:lnTo>
                      <a:pt x="17" y="74"/>
                    </a:lnTo>
                    <a:lnTo>
                      <a:pt x="10" y="71"/>
                    </a:lnTo>
                    <a:lnTo>
                      <a:pt x="10" y="77"/>
                    </a:lnTo>
                    <a:close/>
                    <a:moveTo>
                      <a:pt x="10" y="47"/>
                    </a:moveTo>
                    <a:lnTo>
                      <a:pt x="10" y="47"/>
                    </a:lnTo>
                    <a:lnTo>
                      <a:pt x="14" y="64"/>
                    </a:lnTo>
                    <a:lnTo>
                      <a:pt x="14" y="64"/>
                    </a:lnTo>
                    <a:lnTo>
                      <a:pt x="17" y="67"/>
                    </a:lnTo>
                    <a:lnTo>
                      <a:pt x="24" y="71"/>
                    </a:lnTo>
                    <a:lnTo>
                      <a:pt x="24" y="71"/>
                    </a:lnTo>
                    <a:lnTo>
                      <a:pt x="31" y="67"/>
                    </a:lnTo>
                    <a:lnTo>
                      <a:pt x="37" y="64"/>
                    </a:lnTo>
                    <a:lnTo>
                      <a:pt x="37" y="64"/>
                    </a:lnTo>
                    <a:lnTo>
                      <a:pt x="41" y="57"/>
                    </a:lnTo>
                    <a:lnTo>
                      <a:pt x="41" y="47"/>
                    </a:lnTo>
                    <a:lnTo>
                      <a:pt x="41" y="47"/>
                    </a:lnTo>
                    <a:lnTo>
                      <a:pt x="41" y="40"/>
                    </a:lnTo>
                    <a:lnTo>
                      <a:pt x="37" y="34"/>
                    </a:lnTo>
                    <a:lnTo>
                      <a:pt x="37" y="34"/>
                    </a:lnTo>
                    <a:lnTo>
                      <a:pt x="31" y="27"/>
                    </a:lnTo>
                    <a:lnTo>
                      <a:pt x="27" y="27"/>
                    </a:lnTo>
                    <a:lnTo>
                      <a:pt x="27" y="27"/>
                    </a:lnTo>
                    <a:lnTo>
                      <a:pt x="20" y="27"/>
                    </a:lnTo>
                    <a:lnTo>
                      <a:pt x="14" y="34"/>
                    </a:lnTo>
                    <a:lnTo>
                      <a:pt x="14" y="34"/>
                    </a:lnTo>
                    <a:lnTo>
                      <a:pt x="10" y="40"/>
                    </a:lnTo>
                    <a:lnTo>
                      <a:pt x="10" y="47"/>
                    </a:lnTo>
                    <a:lnTo>
                      <a:pt x="10" y="47"/>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424"/>
              <p:cNvSpPr>
                <a:spLocks noEditPoints="1"/>
              </p:cNvSpPr>
              <p:nvPr/>
            </p:nvSpPr>
            <p:spPr bwMode="auto">
              <a:xfrm>
                <a:off x="1063060" y="4020356"/>
                <a:ext cx="66393" cy="70082"/>
              </a:xfrm>
              <a:custGeom>
                <a:avLst/>
                <a:gdLst>
                  <a:gd name="T0" fmla="*/ 44 w 54"/>
                  <a:gd name="T1" fmla="*/ 37 h 57"/>
                  <a:gd name="T2" fmla="*/ 54 w 54"/>
                  <a:gd name="T3" fmla="*/ 41 h 57"/>
                  <a:gd name="T4" fmla="*/ 54 w 54"/>
                  <a:gd name="T5" fmla="*/ 41 h 57"/>
                  <a:gd name="T6" fmla="*/ 51 w 54"/>
                  <a:gd name="T7" fmla="*/ 47 h 57"/>
                  <a:gd name="T8" fmla="*/ 44 w 54"/>
                  <a:gd name="T9" fmla="*/ 54 h 57"/>
                  <a:gd name="T10" fmla="*/ 44 w 54"/>
                  <a:gd name="T11" fmla="*/ 54 h 57"/>
                  <a:gd name="T12" fmla="*/ 37 w 54"/>
                  <a:gd name="T13" fmla="*/ 57 h 57"/>
                  <a:gd name="T14" fmla="*/ 27 w 54"/>
                  <a:gd name="T15" fmla="*/ 57 h 57"/>
                  <a:gd name="T16" fmla="*/ 27 w 54"/>
                  <a:gd name="T17" fmla="*/ 57 h 57"/>
                  <a:gd name="T18" fmla="*/ 17 w 54"/>
                  <a:gd name="T19" fmla="*/ 57 h 57"/>
                  <a:gd name="T20" fmla="*/ 7 w 54"/>
                  <a:gd name="T21" fmla="*/ 51 h 57"/>
                  <a:gd name="T22" fmla="*/ 7 w 54"/>
                  <a:gd name="T23" fmla="*/ 51 h 57"/>
                  <a:gd name="T24" fmla="*/ 4 w 54"/>
                  <a:gd name="T25" fmla="*/ 41 h 57"/>
                  <a:gd name="T26" fmla="*/ 0 w 54"/>
                  <a:gd name="T27" fmla="*/ 30 h 57"/>
                  <a:gd name="T28" fmla="*/ 0 w 54"/>
                  <a:gd name="T29" fmla="*/ 30 h 57"/>
                  <a:gd name="T30" fmla="*/ 4 w 54"/>
                  <a:gd name="T31" fmla="*/ 17 h 57"/>
                  <a:gd name="T32" fmla="*/ 7 w 54"/>
                  <a:gd name="T33" fmla="*/ 7 h 57"/>
                  <a:gd name="T34" fmla="*/ 7 w 54"/>
                  <a:gd name="T35" fmla="*/ 7 h 57"/>
                  <a:gd name="T36" fmla="*/ 17 w 54"/>
                  <a:gd name="T37" fmla="*/ 0 h 57"/>
                  <a:gd name="T38" fmla="*/ 27 w 54"/>
                  <a:gd name="T39" fmla="*/ 0 h 57"/>
                  <a:gd name="T40" fmla="*/ 27 w 54"/>
                  <a:gd name="T41" fmla="*/ 0 h 57"/>
                  <a:gd name="T42" fmla="*/ 37 w 54"/>
                  <a:gd name="T43" fmla="*/ 0 h 57"/>
                  <a:gd name="T44" fmla="*/ 48 w 54"/>
                  <a:gd name="T45" fmla="*/ 7 h 57"/>
                  <a:gd name="T46" fmla="*/ 48 w 54"/>
                  <a:gd name="T47" fmla="*/ 7 h 57"/>
                  <a:gd name="T48" fmla="*/ 51 w 54"/>
                  <a:gd name="T49" fmla="*/ 17 h 57"/>
                  <a:gd name="T50" fmla="*/ 54 w 54"/>
                  <a:gd name="T51" fmla="*/ 27 h 57"/>
                  <a:gd name="T52" fmla="*/ 54 w 54"/>
                  <a:gd name="T53" fmla="*/ 27 h 57"/>
                  <a:gd name="T54" fmla="*/ 54 w 54"/>
                  <a:gd name="T55" fmla="*/ 30 h 57"/>
                  <a:gd name="T56" fmla="*/ 11 w 54"/>
                  <a:gd name="T57" fmla="*/ 30 h 57"/>
                  <a:gd name="T58" fmla="*/ 11 w 54"/>
                  <a:gd name="T59" fmla="*/ 30 h 57"/>
                  <a:gd name="T60" fmla="*/ 14 w 54"/>
                  <a:gd name="T61" fmla="*/ 41 h 57"/>
                  <a:gd name="T62" fmla="*/ 17 w 54"/>
                  <a:gd name="T63" fmla="*/ 44 h 57"/>
                  <a:gd name="T64" fmla="*/ 17 w 54"/>
                  <a:gd name="T65" fmla="*/ 44 h 57"/>
                  <a:gd name="T66" fmla="*/ 21 w 54"/>
                  <a:gd name="T67" fmla="*/ 47 h 57"/>
                  <a:gd name="T68" fmla="*/ 27 w 54"/>
                  <a:gd name="T69" fmla="*/ 51 h 57"/>
                  <a:gd name="T70" fmla="*/ 27 w 54"/>
                  <a:gd name="T71" fmla="*/ 51 h 57"/>
                  <a:gd name="T72" fmla="*/ 37 w 54"/>
                  <a:gd name="T73" fmla="*/ 47 h 57"/>
                  <a:gd name="T74" fmla="*/ 37 w 54"/>
                  <a:gd name="T75" fmla="*/ 47 h 57"/>
                  <a:gd name="T76" fmla="*/ 44 w 54"/>
                  <a:gd name="T77" fmla="*/ 37 h 57"/>
                  <a:gd name="T78" fmla="*/ 44 w 54"/>
                  <a:gd name="T79" fmla="*/ 37 h 57"/>
                  <a:gd name="T80" fmla="*/ 11 w 54"/>
                  <a:gd name="T81" fmla="*/ 24 h 57"/>
                  <a:gd name="T82" fmla="*/ 44 w 54"/>
                  <a:gd name="T83" fmla="*/ 24 h 57"/>
                  <a:gd name="T84" fmla="*/ 44 w 54"/>
                  <a:gd name="T85" fmla="*/ 24 h 57"/>
                  <a:gd name="T86" fmla="*/ 41 w 54"/>
                  <a:gd name="T87" fmla="*/ 14 h 57"/>
                  <a:gd name="T88" fmla="*/ 41 w 54"/>
                  <a:gd name="T89" fmla="*/ 14 h 57"/>
                  <a:gd name="T90" fmla="*/ 34 w 54"/>
                  <a:gd name="T91" fmla="*/ 7 h 57"/>
                  <a:gd name="T92" fmla="*/ 27 w 54"/>
                  <a:gd name="T93" fmla="*/ 7 h 57"/>
                  <a:gd name="T94" fmla="*/ 27 w 54"/>
                  <a:gd name="T95" fmla="*/ 7 h 57"/>
                  <a:gd name="T96" fmla="*/ 21 w 54"/>
                  <a:gd name="T97" fmla="*/ 7 h 57"/>
                  <a:gd name="T98" fmla="*/ 17 w 54"/>
                  <a:gd name="T99" fmla="*/ 10 h 57"/>
                  <a:gd name="T100" fmla="*/ 17 w 54"/>
                  <a:gd name="T101" fmla="*/ 10 h 57"/>
                  <a:gd name="T102" fmla="*/ 14 w 54"/>
                  <a:gd name="T103" fmla="*/ 17 h 57"/>
                  <a:gd name="T104" fmla="*/ 11 w 54"/>
                  <a:gd name="T105" fmla="*/ 24 h 57"/>
                  <a:gd name="T106" fmla="*/ 11 w 54"/>
                  <a:gd name="T107" fmla="*/ 2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57">
                    <a:moveTo>
                      <a:pt x="44" y="37"/>
                    </a:moveTo>
                    <a:lnTo>
                      <a:pt x="54" y="41"/>
                    </a:lnTo>
                    <a:lnTo>
                      <a:pt x="54" y="41"/>
                    </a:lnTo>
                    <a:lnTo>
                      <a:pt x="51" y="47"/>
                    </a:lnTo>
                    <a:lnTo>
                      <a:pt x="44" y="54"/>
                    </a:lnTo>
                    <a:lnTo>
                      <a:pt x="44" y="54"/>
                    </a:lnTo>
                    <a:lnTo>
                      <a:pt x="37" y="57"/>
                    </a:lnTo>
                    <a:lnTo>
                      <a:pt x="27" y="57"/>
                    </a:lnTo>
                    <a:lnTo>
                      <a:pt x="27" y="57"/>
                    </a:lnTo>
                    <a:lnTo>
                      <a:pt x="17" y="57"/>
                    </a:lnTo>
                    <a:lnTo>
                      <a:pt x="7" y="51"/>
                    </a:lnTo>
                    <a:lnTo>
                      <a:pt x="7" y="51"/>
                    </a:lnTo>
                    <a:lnTo>
                      <a:pt x="4" y="41"/>
                    </a:lnTo>
                    <a:lnTo>
                      <a:pt x="0" y="30"/>
                    </a:lnTo>
                    <a:lnTo>
                      <a:pt x="0" y="30"/>
                    </a:lnTo>
                    <a:lnTo>
                      <a:pt x="4" y="17"/>
                    </a:lnTo>
                    <a:lnTo>
                      <a:pt x="7" y="7"/>
                    </a:lnTo>
                    <a:lnTo>
                      <a:pt x="7" y="7"/>
                    </a:lnTo>
                    <a:lnTo>
                      <a:pt x="17" y="0"/>
                    </a:lnTo>
                    <a:lnTo>
                      <a:pt x="27" y="0"/>
                    </a:lnTo>
                    <a:lnTo>
                      <a:pt x="27" y="0"/>
                    </a:lnTo>
                    <a:lnTo>
                      <a:pt x="37" y="0"/>
                    </a:lnTo>
                    <a:lnTo>
                      <a:pt x="48" y="7"/>
                    </a:lnTo>
                    <a:lnTo>
                      <a:pt x="48" y="7"/>
                    </a:lnTo>
                    <a:lnTo>
                      <a:pt x="51" y="17"/>
                    </a:lnTo>
                    <a:lnTo>
                      <a:pt x="54" y="27"/>
                    </a:lnTo>
                    <a:lnTo>
                      <a:pt x="54" y="27"/>
                    </a:lnTo>
                    <a:lnTo>
                      <a:pt x="54" y="30"/>
                    </a:lnTo>
                    <a:lnTo>
                      <a:pt x="11" y="30"/>
                    </a:lnTo>
                    <a:lnTo>
                      <a:pt x="11" y="30"/>
                    </a:lnTo>
                    <a:lnTo>
                      <a:pt x="14" y="41"/>
                    </a:lnTo>
                    <a:lnTo>
                      <a:pt x="17" y="44"/>
                    </a:lnTo>
                    <a:lnTo>
                      <a:pt x="17" y="44"/>
                    </a:lnTo>
                    <a:lnTo>
                      <a:pt x="21" y="47"/>
                    </a:lnTo>
                    <a:lnTo>
                      <a:pt x="27" y="51"/>
                    </a:lnTo>
                    <a:lnTo>
                      <a:pt x="27" y="51"/>
                    </a:lnTo>
                    <a:lnTo>
                      <a:pt x="37" y="47"/>
                    </a:lnTo>
                    <a:lnTo>
                      <a:pt x="37" y="47"/>
                    </a:lnTo>
                    <a:lnTo>
                      <a:pt x="44" y="37"/>
                    </a:lnTo>
                    <a:lnTo>
                      <a:pt x="44" y="37"/>
                    </a:lnTo>
                    <a:close/>
                    <a:moveTo>
                      <a:pt x="11" y="24"/>
                    </a:moveTo>
                    <a:lnTo>
                      <a:pt x="44" y="24"/>
                    </a:lnTo>
                    <a:lnTo>
                      <a:pt x="44" y="24"/>
                    </a:lnTo>
                    <a:lnTo>
                      <a:pt x="41" y="14"/>
                    </a:lnTo>
                    <a:lnTo>
                      <a:pt x="41" y="14"/>
                    </a:lnTo>
                    <a:lnTo>
                      <a:pt x="34" y="7"/>
                    </a:lnTo>
                    <a:lnTo>
                      <a:pt x="27" y="7"/>
                    </a:lnTo>
                    <a:lnTo>
                      <a:pt x="27" y="7"/>
                    </a:lnTo>
                    <a:lnTo>
                      <a:pt x="21" y="7"/>
                    </a:lnTo>
                    <a:lnTo>
                      <a:pt x="17" y="10"/>
                    </a:lnTo>
                    <a:lnTo>
                      <a:pt x="17" y="10"/>
                    </a:lnTo>
                    <a:lnTo>
                      <a:pt x="14" y="17"/>
                    </a:lnTo>
                    <a:lnTo>
                      <a:pt x="11" y="24"/>
                    </a:lnTo>
                    <a:lnTo>
                      <a:pt x="11" y="24"/>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Rectangle 425"/>
              <p:cNvSpPr>
                <a:spLocks noChangeArrowheads="1"/>
              </p:cNvSpPr>
              <p:nvPr/>
            </p:nvSpPr>
            <p:spPr bwMode="auto">
              <a:xfrm>
                <a:off x="1141748" y="3995766"/>
                <a:ext cx="12295" cy="94672"/>
              </a:xfrm>
              <a:prstGeom prst="rect">
                <a:avLst/>
              </a:prstGeom>
              <a:solidFill>
                <a:srgbClr val="EE2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Rectangle 426"/>
              <p:cNvSpPr>
                <a:spLocks noChangeArrowheads="1"/>
              </p:cNvSpPr>
              <p:nvPr/>
            </p:nvSpPr>
            <p:spPr bwMode="auto">
              <a:xfrm>
                <a:off x="1171257" y="3995766"/>
                <a:ext cx="12295" cy="94672"/>
              </a:xfrm>
              <a:prstGeom prst="rect">
                <a:avLst/>
              </a:prstGeom>
              <a:solidFill>
                <a:srgbClr val="EE2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427"/>
              <p:cNvSpPr>
                <a:spLocks noEditPoints="1"/>
              </p:cNvSpPr>
              <p:nvPr/>
            </p:nvSpPr>
            <p:spPr bwMode="auto">
              <a:xfrm>
                <a:off x="1195847" y="4020356"/>
                <a:ext cx="66393" cy="70082"/>
              </a:xfrm>
              <a:custGeom>
                <a:avLst/>
                <a:gdLst>
                  <a:gd name="T0" fmla="*/ 40 w 54"/>
                  <a:gd name="T1" fmla="*/ 51 h 57"/>
                  <a:gd name="T2" fmla="*/ 30 w 54"/>
                  <a:gd name="T3" fmla="*/ 57 h 57"/>
                  <a:gd name="T4" fmla="*/ 20 w 54"/>
                  <a:gd name="T5" fmla="*/ 57 h 57"/>
                  <a:gd name="T6" fmla="*/ 7 w 54"/>
                  <a:gd name="T7" fmla="*/ 54 h 57"/>
                  <a:gd name="T8" fmla="*/ 3 w 54"/>
                  <a:gd name="T9" fmla="*/ 47 h 57"/>
                  <a:gd name="T10" fmla="*/ 0 w 54"/>
                  <a:gd name="T11" fmla="*/ 41 h 57"/>
                  <a:gd name="T12" fmla="*/ 3 w 54"/>
                  <a:gd name="T13" fmla="*/ 34 h 57"/>
                  <a:gd name="T14" fmla="*/ 7 w 54"/>
                  <a:gd name="T15" fmla="*/ 27 h 57"/>
                  <a:gd name="T16" fmla="*/ 14 w 54"/>
                  <a:gd name="T17" fmla="*/ 27 h 57"/>
                  <a:gd name="T18" fmla="*/ 24 w 54"/>
                  <a:gd name="T19" fmla="*/ 24 h 57"/>
                  <a:gd name="T20" fmla="*/ 40 w 54"/>
                  <a:gd name="T21" fmla="*/ 20 h 57"/>
                  <a:gd name="T22" fmla="*/ 40 w 54"/>
                  <a:gd name="T23" fmla="*/ 17 h 57"/>
                  <a:gd name="T24" fmla="*/ 37 w 54"/>
                  <a:gd name="T25" fmla="*/ 10 h 57"/>
                  <a:gd name="T26" fmla="*/ 27 w 54"/>
                  <a:gd name="T27" fmla="*/ 7 h 57"/>
                  <a:gd name="T28" fmla="*/ 17 w 54"/>
                  <a:gd name="T29" fmla="*/ 10 h 57"/>
                  <a:gd name="T30" fmla="*/ 14 w 54"/>
                  <a:gd name="T31" fmla="*/ 17 h 57"/>
                  <a:gd name="T32" fmla="*/ 3 w 54"/>
                  <a:gd name="T33" fmla="*/ 17 h 57"/>
                  <a:gd name="T34" fmla="*/ 7 w 54"/>
                  <a:gd name="T35" fmla="*/ 7 h 57"/>
                  <a:gd name="T36" fmla="*/ 17 w 54"/>
                  <a:gd name="T37" fmla="*/ 0 h 57"/>
                  <a:gd name="T38" fmla="*/ 27 w 54"/>
                  <a:gd name="T39" fmla="*/ 0 h 57"/>
                  <a:gd name="T40" fmla="*/ 40 w 54"/>
                  <a:gd name="T41" fmla="*/ 0 h 57"/>
                  <a:gd name="T42" fmla="*/ 47 w 54"/>
                  <a:gd name="T43" fmla="*/ 4 h 57"/>
                  <a:gd name="T44" fmla="*/ 51 w 54"/>
                  <a:gd name="T45" fmla="*/ 10 h 57"/>
                  <a:gd name="T46" fmla="*/ 51 w 54"/>
                  <a:gd name="T47" fmla="*/ 34 h 57"/>
                  <a:gd name="T48" fmla="*/ 51 w 54"/>
                  <a:gd name="T49" fmla="*/ 51 h 57"/>
                  <a:gd name="T50" fmla="*/ 54 w 54"/>
                  <a:gd name="T51" fmla="*/ 57 h 57"/>
                  <a:gd name="T52" fmla="*/ 44 w 54"/>
                  <a:gd name="T53" fmla="*/ 57 h 57"/>
                  <a:gd name="T54" fmla="*/ 40 w 54"/>
                  <a:gd name="T55" fmla="*/ 51 h 57"/>
                  <a:gd name="T56" fmla="*/ 40 w 54"/>
                  <a:gd name="T57" fmla="*/ 27 h 57"/>
                  <a:gd name="T58" fmla="*/ 24 w 54"/>
                  <a:gd name="T59" fmla="*/ 30 h 57"/>
                  <a:gd name="T60" fmla="*/ 17 w 54"/>
                  <a:gd name="T61" fmla="*/ 34 h 57"/>
                  <a:gd name="T62" fmla="*/ 14 w 54"/>
                  <a:gd name="T63" fmla="*/ 37 h 57"/>
                  <a:gd name="T64" fmla="*/ 10 w 54"/>
                  <a:gd name="T65" fmla="*/ 41 h 57"/>
                  <a:gd name="T66" fmla="*/ 14 w 54"/>
                  <a:gd name="T67" fmla="*/ 47 h 57"/>
                  <a:gd name="T68" fmla="*/ 24 w 54"/>
                  <a:gd name="T69" fmla="*/ 51 h 57"/>
                  <a:gd name="T70" fmla="*/ 34 w 54"/>
                  <a:gd name="T71" fmla="*/ 47 h 57"/>
                  <a:gd name="T72" fmla="*/ 37 w 54"/>
                  <a:gd name="T73" fmla="*/ 41 h 57"/>
                  <a:gd name="T74" fmla="*/ 40 w 54"/>
                  <a:gd name="T7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 h="57">
                    <a:moveTo>
                      <a:pt x="40" y="51"/>
                    </a:moveTo>
                    <a:lnTo>
                      <a:pt x="40" y="51"/>
                    </a:lnTo>
                    <a:lnTo>
                      <a:pt x="30" y="57"/>
                    </a:lnTo>
                    <a:lnTo>
                      <a:pt x="30" y="57"/>
                    </a:lnTo>
                    <a:lnTo>
                      <a:pt x="20" y="57"/>
                    </a:lnTo>
                    <a:lnTo>
                      <a:pt x="20" y="57"/>
                    </a:lnTo>
                    <a:lnTo>
                      <a:pt x="14" y="57"/>
                    </a:lnTo>
                    <a:lnTo>
                      <a:pt x="7" y="54"/>
                    </a:lnTo>
                    <a:lnTo>
                      <a:pt x="7" y="54"/>
                    </a:lnTo>
                    <a:lnTo>
                      <a:pt x="3" y="47"/>
                    </a:lnTo>
                    <a:lnTo>
                      <a:pt x="0" y="41"/>
                    </a:lnTo>
                    <a:lnTo>
                      <a:pt x="0" y="41"/>
                    </a:lnTo>
                    <a:lnTo>
                      <a:pt x="3" y="34"/>
                    </a:lnTo>
                    <a:lnTo>
                      <a:pt x="3" y="34"/>
                    </a:lnTo>
                    <a:lnTo>
                      <a:pt x="7" y="27"/>
                    </a:lnTo>
                    <a:lnTo>
                      <a:pt x="7" y="27"/>
                    </a:lnTo>
                    <a:lnTo>
                      <a:pt x="14" y="27"/>
                    </a:lnTo>
                    <a:lnTo>
                      <a:pt x="14" y="27"/>
                    </a:lnTo>
                    <a:lnTo>
                      <a:pt x="24" y="24"/>
                    </a:lnTo>
                    <a:lnTo>
                      <a:pt x="24" y="24"/>
                    </a:lnTo>
                    <a:lnTo>
                      <a:pt x="40" y="20"/>
                    </a:lnTo>
                    <a:lnTo>
                      <a:pt x="40" y="20"/>
                    </a:lnTo>
                    <a:lnTo>
                      <a:pt x="40" y="17"/>
                    </a:lnTo>
                    <a:lnTo>
                      <a:pt x="40" y="17"/>
                    </a:lnTo>
                    <a:lnTo>
                      <a:pt x="37" y="10"/>
                    </a:lnTo>
                    <a:lnTo>
                      <a:pt x="37" y="10"/>
                    </a:lnTo>
                    <a:lnTo>
                      <a:pt x="34" y="7"/>
                    </a:lnTo>
                    <a:lnTo>
                      <a:pt x="27" y="7"/>
                    </a:lnTo>
                    <a:lnTo>
                      <a:pt x="27" y="7"/>
                    </a:lnTo>
                    <a:lnTo>
                      <a:pt x="17" y="10"/>
                    </a:lnTo>
                    <a:lnTo>
                      <a:pt x="17" y="10"/>
                    </a:lnTo>
                    <a:lnTo>
                      <a:pt x="14" y="17"/>
                    </a:lnTo>
                    <a:lnTo>
                      <a:pt x="3" y="17"/>
                    </a:lnTo>
                    <a:lnTo>
                      <a:pt x="3" y="17"/>
                    </a:lnTo>
                    <a:lnTo>
                      <a:pt x="7" y="7"/>
                    </a:lnTo>
                    <a:lnTo>
                      <a:pt x="7" y="7"/>
                    </a:lnTo>
                    <a:lnTo>
                      <a:pt x="17" y="0"/>
                    </a:lnTo>
                    <a:lnTo>
                      <a:pt x="17" y="0"/>
                    </a:lnTo>
                    <a:lnTo>
                      <a:pt x="27" y="0"/>
                    </a:lnTo>
                    <a:lnTo>
                      <a:pt x="27" y="0"/>
                    </a:lnTo>
                    <a:lnTo>
                      <a:pt x="40" y="0"/>
                    </a:lnTo>
                    <a:lnTo>
                      <a:pt x="40" y="0"/>
                    </a:lnTo>
                    <a:lnTo>
                      <a:pt x="47" y="4"/>
                    </a:lnTo>
                    <a:lnTo>
                      <a:pt x="47" y="4"/>
                    </a:lnTo>
                    <a:lnTo>
                      <a:pt x="51" y="10"/>
                    </a:lnTo>
                    <a:lnTo>
                      <a:pt x="51" y="10"/>
                    </a:lnTo>
                    <a:lnTo>
                      <a:pt x="51" y="20"/>
                    </a:lnTo>
                    <a:lnTo>
                      <a:pt x="51" y="34"/>
                    </a:lnTo>
                    <a:lnTo>
                      <a:pt x="51" y="34"/>
                    </a:lnTo>
                    <a:lnTo>
                      <a:pt x="51" y="51"/>
                    </a:lnTo>
                    <a:lnTo>
                      <a:pt x="51" y="51"/>
                    </a:lnTo>
                    <a:lnTo>
                      <a:pt x="54" y="57"/>
                    </a:lnTo>
                    <a:lnTo>
                      <a:pt x="44" y="57"/>
                    </a:lnTo>
                    <a:lnTo>
                      <a:pt x="44" y="57"/>
                    </a:lnTo>
                    <a:lnTo>
                      <a:pt x="40" y="51"/>
                    </a:lnTo>
                    <a:lnTo>
                      <a:pt x="40" y="51"/>
                    </a:lnTo>
                    <a:close/>
                    <a:moveTo>
                      <a:pt x="40" y="27"/>
                    </a:moveTo>
                    <a:lnTo>
                      <a:pt x="40" y="27"/>
                    </a:lnTo>
                    <a:lnTo>
                      <a:pt x="24" y="30"/>
                    </a:lnTo>
                    <a:lnTo>
                      <a:pt x="24" y="30"/>
                    </a:lnTo>
                    <a:lnTo>
                      <a:pt x="17" y="34"/>
                    </a:lnTo>
                    <a:lnTo>
                      <a:pt x="17" y="34"/>
                    </a:lnTo>
                    <a:lnTo>
                      <a:pt x="14" y="37"/>
                    </a:lnTo>
                    <a:lnTo>
                      <a:pt x="14" y="37"/>
                    </a:lnTo>
                    <a:lnTo>
                      <a:pt x="10" y="41"/>
                    </a:lnTo>
                    <a:lnTo>
                      <a:pt x="10" y="41"/>
                    </a:lnTo>
                    <a:lnTo>
                      <a:pt x="14" y="47"/>
                    </a:lnTo>
                    <a:lnTo>
                      <a:pt x="14" y="47"/>
                    </a:lnTo>
                    <a:lnTo>
                      <a:pt x="24" y="51"/>
                    </a:lnTo>
                    <a:lnTo>
                      <a:pt x="24" y="51"/>
                    </a:lnTo>
                    <a:lnTo>
                      <a:pt x="34" y="47"/>
                    </a:lnTo>
                    <a:lnTo>
                      <a:pt x="34" y="47"/>
                    </a:lnTo>
                    <a:lnTo>
                      <a:pt x="37" y="41"/>
                    </a:lnTo>
                    <a:lnTo>
                      <a:pt x="37" y="41"/>
                    </a:lnTo>
                    <a:lnTo>
                      <a:pt x="40" y="30"/>
                    </a:lnTo>
                    <a:lnTo>
                      <a:pt x="40" y="27"/>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2" name="Freeform 428"/>
              <p:cNvSpPr>
                <a:spLocks/>
              </p:cNvSpPr>
              <p:nvPr/>
            </p:nvSpPr>
            <p:spPr bwMode="auto">
              <a:xfrm>
                <a:off x="1274535" y="4020356"/>
                <a:ext cx="36885" cy="70082"/>
              </a:xfrm>
              <a:custGeom>
                <a:avLst/>
                <a:gdLst>
                  <a:gd name="T0" fmla="*/ 0 w 30"/>
                  <a:gd name="T1" fmla="*/ 57 h 57"/>
                  <a:gd name="T2" fmla="*/ 0 w 30"/>
                  <a:gd name="T3" fmla="*/ 0 h 57"/>
                  <a:gd name="T4" fmla="*/ 10 w 30"/>
                  <a:gd name="T5" fmla="*/ 0 h 57"/>
                  <a:gd name="T6" fmla="*/ 10 w 30"/>
                  <a:gd name="T7" fmla="*/ 10 h 57"/>
                  <a:gd name="T8" fmla="*/ 10 w 30"/>
                  <a:gd name="T9" fmla="*/ 10 h 57"/>
                  <a:gd name="T10" fmla="*/ 13 w 30"/>
                  <a:gd name="T11" fmla="*/ 0 h 57"/>
                  <a:gd name="T12" fmla="*/ 13 w 30"/>
                  <a:gd name="T13" fmla="*/ 0 h 57"/>
                  <a:gd name="T14" fmla="*/ 20 w 30"/>
                  <a:gd name="T15" fmla="*/ 0 h 57"/>
                  <a:gd name="T16" fmla="*/ 20 w 30"/>
                  <a:gd name="T17" fmla="*/ 0 h 57"/>
                  <a:gd name="T18" fmla="*/ 30 w 30"/>
                  <a:gd name="T19" fmla="*/ 4 h 57"/>
                  <a:gd name="T20" fmla="*/ 27 w 30"/>
                  <a:gd name="T21" fmla="*/ 10 h 57"/>
                  <a:gd name="T22" fmla="*/ 27 w 30"/>
                  <a:gd name="T23" fmla="*/ 10 h 57"/>
                  <a:gd name="T24" fmla="*/ 20 w 30"/>
                  <a:gd name="T25" fmla="*/ 10 h 57"/>
                  <a:gd name="T26" fmla="*/ 20 w 30"/>
                  <a:gd name="T27" fmla="*/ 10 h 57"/>
                  <a:gd name="T28" fmla="*/ 13 w 30"/>
                  <a:gd name="T29" fmla="*/ 10 h 57"/>
                  <a:gd name="T30" fmla="*/ 13 w 30"/>
                  <a:gd name="T31" fmla="*/ 10 h 57"/>
                  <a:gd name="T32" fmla="*/ 10 w 30"/>
                  <a:gd name="T33" fmla="*/ 17 h 57"/>
                  <a:gd name="T34" fmla="*/ 10 w 30"/>
                  <a:gd name="T35" fmla="*/ 17 h 57"/>
                  <a:gd name="T36" fmla="*/ 10 w 30"/>
                  <a:gd name="T37" fmla="*/ 27 h 57"/>
                  <a:gd name="T38" fmla="*/ 10 w 30"/>
                  <a:gd name="T39" fmla="*/ 57 h 57"/>
                  <a:gd name="T40" fmla="*/ 0 w 30"/>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7">
                    <a:moveTo>
                      <a:pt x="0" y="57"/>
                    </a:moveTo>
                    <a:lnTo>
                      <a:pt x="0" y="0"/>
                    </a:lnTo>
                    <a:lnTo>
                      <a:pt x="10" y="0"/>
                    </a:lnTo>
                    <a:lnTo>
                      <a:pt x="10" y="10"/>
                    </a:lnTo>
                    <a:lnTo>
                      <a:pt x="10" y="10"/>
                    </a:lnTo>
                    <a:lnTo>
                      <a:pt x="13" y="0"/>
                    </a:lnTo>
                    <a:lnTo>
                      <a:pt x="13" y="0"/>
                    </a:lnTo>
                    <a:lnTo>
                      <a:pt x="20" y="0"/>
                    </a:lnTo>
                    <a:lnTo>
                      <a:pt x="20" y="0"/>
                    </a:lnTo>
                    <a:lnTo>
                      <a:pt x="30" y="4"/>
                    </a:lnTo>
                    <a:lnTo>
                      <a:pt x="27" y="10"/>
                    </a:lnTo>
                    <a:lnTo>
                      <a:pt x="27" y="10"/>
                    </a:lnTo>
                    <a:lnTo>
                      <a:pt x="20" y="10"/>
                    </a:lnTo>
                    <a:lnTo>
                      <a:pt x="20" y="10"/>
                    </a:lnTo>
                    <a:lnTo>
                      <a:pt x="13" y="10"/>
                    </a:lnTo>
                    <a:lnTo>
                      <a:pt x="13" y="10"/>
                    </a:lnTo>
                    <a:lnTo>
                      <a:pt x="10" y="17"/>
                    </a:lnTo>
                    <a:lnTo>
                      <a:pt x="10" y="17"/>
                    </a:lnTo>
                    <a:lnTo>
                      <a:pt x="10" y="27"/>
                    </a:lnTo>
                    <a:lnTo>
                      <a:pt x="10" y="57"/>
                    </a:lnTo>
                    <a:lnTo>
                      <a:pt x="0" y="57"/>
                    </a:lnTo>
                    <a:close/>
                  </a:path>
                </a:pathLst>
              </a:custGeom>
              <a:solidFill>
                <a:srgbClr val="EE2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92513" name="Rectangle 429"/>
          <p:cNvSpPr>
            <a:spLocks noChangeArrowheads="1"/>
          </p:cNvSpPr>
          <p:nvPr/>
        </p:nvSpPr>
        <p:spPr bwMode="auto">
          <a:xfrm>
            <a:off x="286014" y="4272404"/>
            <a:ext cx="61475" cy="860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5" name="Freeform 430"/>
          <p:cNvSpPr>
            <a:spLocks/>
          </p:cNvSpPr>
          <p:nvPr/>
        </p:nvSpPr>
        <p:spPr bwMode="auto">
          <a:xfrm>
            <a:off x="373309" y="4226912"/>
            <a:ext cx="33197" cy="95901"/>
          </a:xfrm>
          <a:custGeom>
            <a:avLst/>
            <a:gdLst>
              <a:gd name="T0" fmla="*/ 27 w 27"/>
              <a:gd name="T1" fmla="*/ 78 h 78"/>
              <a:gd name="T2" fmla="*/ 16 w 27"/>
              <a:gd name="T3" fmla="*/ 78 h 78"/>
              <a:gd name="T4" fmla="*/ 16 w 27"/>
              <a:gd name="T5" fmla="*/ 17 h 78"/>
              <a:gd name="T6" fmla="*/ 16 w 27"/>
              <a:gd name="T7" fmla="*/ 17 h 78"/>
              <a:gd name="T8" fmla="*/ 10 w 27"/>
              <a:gd name="T9" fmla="*/ 24 h 78"/>
              <a:gd name="T10" fmla="*/ 10 w 27"/>
              <a:gd name="T11" fmla="*/ 24 h 78"/>
              <a:gd name="T12" fmla="*/ 0 w 27"/>
              <a:gd name="T13" fmla="*/ 31 h 78"/>
              <a:gd name="T14" fmla="*/ 0 w 27"/>
              <a:gd name="T15" fmla="*/ 21 h 78"/>
              <a:gd name="T16" fmla="*/ 0 w 27"/>
              <a:gd name="T17" fmla="*/ 21 h 78"/>
              <a:gd name="T18" fmla="*/ 13 w 27"/>
              <a:gd name="T19" fmla="*/ 10 h 78"/>
              <a:gd name="T20" fmla="*/ 13 w 27"/>
              <a:gd name="T21" fmla="*/ 10 h 78"/>
              <a:gd name="T22" fmla="*/ 20 w 27"/>
              <a:gd name="T23" fmla="*/ 0 h 78"/>
              <a:gd name="T24" fmla="*/ 27 w 27"/>
              <a:gd name="T25" fmla="*/ 0 h 78"/>
              <a:gd name="T26" fmla="*/ 27 w 27"/>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8">
                <a:moveTo>
                  <a:pt x="27" y="78"/>
                </a:moveTo>
                <a:lnTo>
                  <a:pt x="16" y="78"/>
                </a:lnTo>
                <a:lnTo>
                  <a:pt x="16" y="17"/>
                </a:lnTo>
                <a:lnTo>
                  <a:pt x="16" y="17"/>
                </a:lnTo>
                <a:lnTo>
                  <a:pt x="10" y="24"/>
                </a:lnTo>
                <a:lnTo>
                  <a:pt x="10" y="24"/>
                </a:lnTo>
                <a:lnTo>
                  <a:pt x="0" y="31"/>
                </a:lnTo>
                <a:lnTo>
                  <a:pt x="0" y="21"/>
                </a:lnTo>
                <a:lnTo>
                  <a:pt x="0" y="21"/>
                </a:lnTo>
                <a:lnTo>
                  <a:pt x="13" y="10"/>
                </a:lnTo>
                <a:lnTo>
                  <a:pt x="13" y="10"/>
                </a:lnTo>
                <a:lnTo>
                  <a:pt x="20" y="0"/>
                </a:lnTo>
                <a:lnTo>
                  <a:pt x="27" y="0"/>
                </a:lnTo>
                <a:lnTo>
                  <a:pt x="27"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6" name="Freeform 431"/>
          <p:cNvSpPr>
            <a:spLocks/>
          </p:cNvSpPr>
          <p:nvPr/>
        </p:nvSpPr>
        <p:spPr bwMode="auto">
          <a:xfrm>
            <a:off x="434784" y="4231830"/>
            <a:ext cx="62705" cy="94672"/>
          </a:xfrm>
          <a:custGeom>
            <a:avLst/>
            <a:gdLst>
              <a:gd name="T0" fmla="*/ 0 w 51"/>
              <a:gd name="T1" fmla="*/ 54 h 77"/>
              <a:gd name="T2" fmla="*/ 10 w 51"/>
              <a:gd name="T3" fmla="*/ 54 h 77"/>
              <a:gd name="T4" fmla="*/ 10 w 51"/>
              <a:gd name="T5" fmla="*/ 54 h 77"/>
              <a:gd name="T6" fmla="*/ 14 w 51"/>
              <a:gd name="T7" fmla="*/ 60 h 77"/>
              <a:gd name="T8" fmla="*/ 17 w 51"/>
              <a:gd name="T9" fmla="*/ 64 h 77"/>
              <a:gd name="T10" fmla="*/ 17 w 51"/>
              <a:gd name="T11" fmla="*/ 64 h 77"/>
              <a:gd name="T12" fmla="*/ 27 w 51"/>
              <a:gd name="T13" fmla="*/ 67 h 77"/>
              <a:gd name="T14" fmla="*/ 27 w 51"/>
              <a:gd name="T15" fmla="*/ 67 h 77"/>
              <a:gd name="T16" fmla="*/ 30 w 51"/>
              <a:gd name="T17" fmla="*/ 67 h 77"/>
              <a:gd name="T18" fmla="*/ 37 w 51"/>
              <a:gd name="T19" fmla="*/ 64 h 77"/>
              <a:gd name="T20" fmla="*/ 37 w 51"/>
              <a:gd name="T21" fmla="*/ 64 h 77"/>
              <a:gd name="T22" fmla="*/ 40 w 51"/>
              <a:gd name="T23" fmla="*/ 57 h 77"/>
              <a:gd name="T24" fmla="*/ 40 w 51"/>
              <a:gd name="T25" fmla="*/ 50 h 77"/>
              <a:gd name="T26" fmla="*/ 40 w 51"/>
              <a:gd name="T27" fmla="*/ 50 h 77"/>
              <a:gd name="T28" fmla="*/ 40 w 51"/>
              <a:gd name="T29" fmla="*/ 44 h 77"/>
              <a:gd name="T30" fmla="*/ 37 w 51"/>
              <a:gd name="T31" fmla="*/ 37 h 77"/>
              <a:gd name="T32" fmla="*/ 37 w 51"/>
              <a:gd name="T33" fmla="*/ 37 h 77"/>
              <a:gd name="T34" fmla="*/ 34 w 51"/>
              <a:gd name="T35" fmla="*/ 33 h 77"/>
              <a:gd name="T36" fmla="*/ 27 w 51"/>
              <a:gd name="T37" fmla="*/ 33 h 77"/>
              <a:gd name="T38" fmla="*/ 27 w 51"/>
              <a:gd name="T39" fmla="*/ 33 h 77"/>
              <a:gd name="T40" fmla="*/ 17 w 51"/>
              <a:gd name="T41" fmla="*/ 33 h 77"/>
              <a:gd name="T42" fmla="*/ 17 w 51"/>
              <a:gd name="T43" fmla="*/ 33 h 77"/>
              <a:gd name="T44" fmla="*/ 10 w 51"/>
              <a:gd name="T45" fmla="*/ 40 h 77"/>
              <a:gd name="T46" fmla="*/ 3 w 51"/>
              <a:gd name="T47" fmla="*/ 40 h 77"/>
              <a:gd name="T48" fmla="*/ 10 w 51"/>
              <a:gd name="T49" fmla="*/ 0 h 77"/>
              <a:gd name="T50" fmla="*/ 47 w 51"/>
              <a:gd name="T51" fmla="*/ 0 h 77"/>
              <a:gd name="T52" fmla="*/ 47 w 51"/>
              <a:gd name="T53" fmla="*/ 6 h 77"/>
              <a:gd name="T54" fmla="*/ 17 w 51"/>
              <a:gd name="T55" fmla="*/ 6 h 77"/>
              <a:gd name="T56" fmla="*/ 14 w 51"/>
              <a:gd name="T57" fmla="*/ 30 h 77"/>
              <a:gd name="T58" fmla="*/ 14 w 51"/>
              <a:gd name="T59" fmla="*/ 30 h 77"/>
              <a:gd name="T60" fmla="*/ 20 w 51"/>
              <a:gd name="T61" fmla="*/ 27 h 77"/>
              <a:gd name="T62" fmla="*/ 27 w 51"/>
              <a:gd name="T63" fmla="*/ 23 h 77"/>
              <a:gd name="T64" fmla="*/ 27 w 51"/>
              <a:gd name="T65" fmla="*/ 23 h 77"/>
              <a:gd name="T66" fmla="*/ 37 w 51"/>
              <a:gd name="T67" fmla="*/ 27 h 77"/>
              <a:gd name="T68" fmla="*/ 44 w 51"/>
              <a:gd name="T69" fmla="*/ 30 h 77"/>
              <a:gd name="T70" fmla="*/ 44 w 51"/>
              <a:gd name="T71" fmla="*/ 30 h 77"/>
              <a:gd name="T72" fmla="*/ 51 w 51"/>
              <a:gd name="T73" fmla="*/ 40 h 77"/>
              <a:gd name="T74" fmla="*/ 51 w 51"/>
              <a:gd name="T75" fmla="*/ 50 h 77"/>
              <a:gd name="T76" fmla="*/ 51 w 51"/>
              <a:gd name="T77" fmla="*/ 50 h 77"/>
              <a:gd name="T78" fmla="*/ 51 w 51"/>
              <a:gd name="T79" fmla="*/ 60 h 77"/>
              <a:gd name="T80" fmla="*/ 47 w 51"/>
              <a:gd name="T81" fmla="*/ 67 h 77"/>
              <a:gd name="T82" fmla="*/ 47 w 51"/>
              <a:gd name="T83" fmla="*/ 67 h 77"/>
              <a:gd name="T84" fmla="*/ 37 w 51"/>
              <a:gd name="T85" fmla="*/ 74 h 77"/>
              <a:gd name="T86" fmla="*/ 27 w 51"/>
              <a:gd name="T87" fmla="*/ 77 h 77"/>
              <a:gd name="T88" fmla="*/ 27 w 51"/>
              <a:gd name="T89" fmla="*/ 77 h 77"/>
              <a:gd name="T90" fmla="*/ 17 w 51"/>
              <a:gd name="T91" fmla="*/ 74 h 77"/>
              <a:gd name="T92" fmla="*/ 10 w 51"/>
              <a:gd name="T93" fmla="*/ 70 h 77"/>
              <a:gd name="T94" fmla="*/ 10 w 51"/>
              <a:gd name="T95" fmla="*/ 70 h 77"/>
              <a:gd name="T96" fmla="*/ 3 w 51"/>
              <a:gd name="T97" fmla="*/ 64 h 77"/>
              <a:gd name="T98" fmla="*/ 0 w 51"/>
              <a:gd name="T99" fmla="*/ 54 h 77"/>
              <a:gd name="T100" fmla="*/ 0 w 51"/>
              <a:gd name="T101"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7">
                <a:moveTo>
                  <a:pt x="0" y="54"/>
                </a:moveTo>
                <a:lnTo>
                  <a:pt x="10" y="54"/>
                </a:lnTo>
                <a:lnTo>
                  <a:pt x="10" y="54"/>
                </a:lnTo>
                <a:lnTo>
                  <a:pt x="14" y="60"/>
                </a:lnTo>
                <a:lnTo>
                  <a:pt x="17" y="64"/>
                </a:lnTo>
                <a:lnTo>
                  <a:pt x="17" y="64"/>
                </a:lnTo>
                <a:lnTo>
                  <a:pt x="27" y="67"/>
                </a:lnTo>
                <a:lnTo>
                  <a:pt x="27" y="67"/>
                </a:lnTo>
                <a:lnTo>
                  <a:pt x="30" y="67"/>
                </a:lnTo>
                <a:lnTo>
                  <a:pt x="37" y="64"/>
                </a:lnTo>
                <a:lnTo>
                  <a:pt x="37" y="64"/>
                </a:lnTo>
                <a:lnTo>
                  <a:pt x="40" y="57"/>
                </a:lnTo>
                <a:lnTo>
                  <a:pt x="40" y="50"/>
                </a:lnTo>
                <a:lnTo>
                  <a:pt x="40" y="50"/>
                </a:lnTo>
                <a:lnTo>
                  <a:pt x="40" y="44"/>
                </a:lnTo>
                <a:lnTo>
                  <a:pt x="37" y="37"/>
                </a:lnTo>
                <a:lnTo>
                  <a:pt x="37" y="37"/>
                </a:lnTo>
                <a:lnTo>
                  <a:pt x="34" y="33"/>
                </a:lnTo>
                <a:lnTo>
                  <a:pt x="27" y="33"/>
                </a:lnTo>
                <a:lnTo>
                  <a:pt x="27" y="33"/>
                </a:lnTo>
                <a:lnTo>
                  <a:pt x="17" y="33"/>
                </a:lnTo>
                <a:lnTo>
                  <a:pt x="17" y="33"/>
                </a:lnTo>
                <a:lnTo>
                  <a:pt x="10" y="40"/>
                </a:lnTo>
                <a:lnTo>
                  <a:pt x="3" y="40"/>
                </a:lnTo>
                <a:lnTo>
                  <a:pt x="10" y="0"/>
                </a:lnTo>
                <a:lnTo>
                  <a:pt x="47" y="0"/>
                </a:lnTo>
                <a:lnTo>
                  <a:pt x="47" y="6"/>
                </a:lnTo>
                <a:lnTo>
                  <a:pt x="17" y="6"/>
                </a:lnTo>
                <a:lnTo>
                  <a:pt x="14" y="30"/>
                </a:lnTo>
                <a:lnTo>
                  <a:pt x="14" y="30"/>
                </a:lnTo>
                <a:lnTo>
                  <a:pt x="20" y="27"/>
                </a:lnTo>
                <a:lnTo>
                  <a:pt x="27" y="23"/>
                </a:lnTo>
                <a:lnTo>
                  <a:pt x="27" y="23"/>
                </a:lnTo>
                <a:lnTo>
                  <a:pt x="37" y="27"/>
                </a:lnTo>
                <a:lnTo>
                  <a:pt x="44" y="30"/>
                </a:lnTo>
                <a:lnTo>
                  <a:pt x="44" y="30"/>
                </a:lnTo>
                <a:lnTo>
                  <a:pt x="51" y="40"/>
                </a:lnTo>
                <a:lnTo>
                  <a:pt x="51" y="50"/>
                </a:lnTo>
                <a:lnTo>
                  <a:pt x="51" y="50"/>
                </a:lnTo>
                <a:lnTo>
                  <a:pt x="51" y="60"/>
                </a:lnTo>
                <a:lnTo>
                  <a:pt x="47" y="67"/>
                </a:lnTo>
                <a:lnTo>
                  <a:pt x="47" y="67"/>
                </a:lnTo>
                <a:lnTo>
                  <a:pt x="37" y="74"/>
                </a:lnTo>
                <a:lnTo>
                  <a:pt x="27" y="77"/>
                </a:lnTo>
                <a:lnTo>
                  <a:pt x="27" y="77"/>
                </a:lnTo>
                <a:lnTo>
                  <a:pt x="17" y="74"/>
                </a:lnTo>
                <a:lnTo>
                  <a:pt x="10" y="70"/>
                </a:lnTo>
                <a:lnTo>
                  <a:pt x="10" y="70"/>
                </a:lnTo>
                <a:lnTo>
                  <a:pt x="3" y="64"/>
                </a:lnTo>
                <a:lnTo>
                  <a:pt x="0" y="54"/>
                </a:lnTo>
                <a:lnTo>
                  <a:pt x="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7" name="Rectangle 432"/>
          <p:cNvSpPr>
            <a:spLocks noChangeArrowheads="1"/>
          </p:cNvSpPr>
          <p:nvPr/>
        </p:nvSpPr>
        <p:spPr bwMode="auto">
          <a:xfrm>
            <a:off x="286014" y="3929373"/>
            <a:ext cx="61475" cy="122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8" name="Freeform 433"/>
          <p:cNvSpPr>
            <a:spLocks/>
          </p:cNvSpPr>
          <p:nvPr/>
        </p:nvSpPr>
        <p:spPr bwMode="auto">
          <a:xfrm>
            <a:off x="373309" y="3888799"/>
            <a:ext cx="33197" cy="94672"/>
          </a:xfrm>
          <a:custGeom>
            <a:avLst/>
            <a:gdLst>
              <a:gd name="T0" fmla="*/ 27 w 27"/>
              <a:gd name="T1" fmla="*/ 77 h 77"/>
              <a:gd name="T2" fmla="*/ 16 w 27"/>
              <a:gd name="T3" fmla="*/ 77 h 77"/>
              <a:gd name="T4" fmla="*/ 16 w 27"/>
              <a:gd name="T5" fmla="*/ 16 h 77"/>
              <a:gd name="T6" fmla="*/ 16 w 27"/>
              <a:gd name="T7" fmla="*/ 16 h 77"/>
              <a:gd name="T8" fmla="*/ 10 w 27"/>
              <a:gd name="T9" fmla="*/ 23 h 77"/>
              <a:gd name="T10" fmla="*/ 10 w 27"/>
              <a:gd name="T11" fmla="*/ 23 h 77"/>
              <a:gd name="T12" fmla="*/ 0 w 27"/>
              <a:gd name="T13" fmla="*/ 30 h 77"/>
              <a:gd name="T14" fmla="*/ 0 w 27"/>
              <a:gd name="T15" fmla="*/ 20 h 77"/>
              <a:gd name="T16" fmla="*/ 0 w 27"/>
              <a:gd name="T17" fmla="*/ 20 h 77"/>
              <a:gd name="T18" fmla="*/ 13 w 27"/>
              <a:gd name="T19" fmla="*/ 10 h 77"/>
              <a:gd name="T20" fmla="*/ 13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6" y="77"/>
                </a:lnTo>
                <a:lnTo>
                  <a:pt x="16" y="16"/>
                </a:lnTo>
                <a:lnTo>
                  <a:pt x="16" y="16"/>
                </a:lnTo>
                <a:lnTo>
                  <a:pt x="10" y="23"/>
                </a:lnTo>
                <a:lnTo>
                  <a:pt x="10" y="23"/>
                </a:lnTo>
                <a:lnTo>
                  <a:pt x="0" y="30"/>
                </a:lnTo>
                <a:lnTo>
                  <a:pt x="0" y="20"/>
                </a:lnTo>
                <a:lnTo>
                  <a:pt x="0" y="20"/>
                </a:lnTo>
                <a:lnTo>
                  <a:pt x="13" y="10"/>
                </a:lnTo>
                <a:lnTo>
                  <a:pt x="13"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19" name="Freeform 434"/>
          <p:cNvSpPr>
            <a:spLocks noEditPoints="1"/>
          </p:cNvSpPr>
          <p:nvPr/>
        </p:nvSpPr>
        <p:spPr bwMode="auto">
          <a:xfrm>
            <a:off x="434784" y="3888799"/>
            <a:ext cx="62705" cy="94672"/>
          </a:xfrm>
          <a:custGeom>
            <a:avLst/>
            <a:gdLst>
              <a:gd name="T0" fmla="*/ 0 w 51"/>
              <a:gd name="T1" fmla="*/ 40 h 77"/>
              <a:gd name="T2" fmla="*/ 0 w 51"/>
              <a:gd name="T3" fmla="*/ 40 h 77"/>
              <a:gd name="T4" fmla="*/ 3 w 51"/>
              <a:gd name="T5" fmla="*/ 16 h 77"/>
              <a:gd name="T6" fmla="*/ 3 w 51"/>
              <a:gd name="T7" fmla="*/ 16 h 77"/>
              <a:gd name="T8" fmla="*/ 7 w 51"/>
              <a:gd name="T9" fmla="*/ 10 h 77"/>
              <a:gd name="T10" fmla="*/ 14 w 51"/>
              <a:gd name="T11" fmla="*/ 3 h 77"/>
              <a:gd name="T12" fmla="*/ 14 w 51"/>
              <a:gd name="T13" fmla="*/ 3 h 77"/>
              <a:gd name="T14" fmla="*/ 17 w 51"/>
              <a:gd name="T15" fmla="*/ 0 h 77"/>
              <a:gd name="T16" fmla="*/ 27 w 51"/>
              <a:gd name="T17" fmla="*/ 0 h 77"/>
              <a:gd name="T18" fmla="*/ 27 w 51"/>
              <a:gd name="T19" fmla="*/ 0 h 77"/>
              <a:gd name="T20" fmla="*/ 37 w 51"/>
              <a:gd name="T21" fmla="*/ 3 h 77"/>
              <a:gd name="T22" fmla="*/ 37 w 51"/>
              <a:gd name="T23" fmla="*/ 3 h 77"/>
              <a:gd name="T24" fmla="*/ 44 w 51"/>
              <a:gd name="T25" fmla="*/ 10 h 77"/>
              <a:gd name="T26" fmla="*/ 44 w 51"/>
              <a:gd name="T27" fmla="*/ 10 h 77"/>
              <a:gd name="T28" fmla="*/ 51 w 51"/>
              <a:gd name="T29" fmla="*/ 20 h 77"/>
              <a:gd name="T30" fmla="*/ 51 w 51"/>
              <a:gd name="T31" fmla="*/ 20 h 77"/>
              <a:gd name="T32" fmla="*/ 51 w 51"/>
              <a:gd name="T33" fmla="*/ 40 h 77"/>
              <a:gd name="T34" fmla="*/ 51 w 51"/>
              <a:gd name="T35" fmla="*/ 40 h 77"/>
              <a:gd name="T36" fmla="*/ 47 w 51"/>
              <a:gd name="T37" fmla="*/ 60 h 77"/>
              <a:gd name="T38" fmla="*/ 47 w 51"/>
              <a:gd name="T39" fmla="*/ 60 h 77"/>
              <a:gd name="T40" fmla="*/ 44 w 51"/>
              <a:gd name="T41" fmla="*/ 67 h 77"/>
              <a:gd name="T42" fmla="*/ 40 w 51"/>
              <a:gd name="T43" fmla="*/ 74 h 77"/>
              <a:gd name="T44" fmla="*/ 40 w 51"/>
              <a:gd name="T45" fmla="*/ 74 h 77"/>
              <a:gd name="T46" fmla="*/ 34 w 51"/>
              <a:gd name="T47" fmla="*/ 77 h 77"/>
              <a:gd name="T48" fmla="*/ 27 w 51"/>
              <a:gd name="T49" fmla="*/ 77 h 77"/>
              <a:gd name="T50" fmla="*/ 27 w 51"/>
              <a:gd name="T51" fmla="*/ 77 h 77"/>
              <a:gd name="T52" fmla="*/ 17 w 51"/>
              <a:gd name="T53" fmla="*/ 77 h 77"/>
              <a:gd name="T54" fmla="*/ 10 w 51"/>
              <a:gd name="T55" fmla="*/ 70 h 77"/>
              <a:gd name="T56" fmla="*/ 10 w 51"/>
              <a:gd name="T57" fmla="*/ 70 h 77"/>
              <a:gd name="T58" fmla="*/ 3 w 51"/>
              <a:gd name="T59" fmla="*/ 57 h 77"/>
              <a:gd name="T60" fmla="*/ 0 w 51"/>
              <a:gd name="T61" fmla="*/ 40 h 77"/>
              <a:gd name="T62" fmla="*/ 0 w 51"/>
              <a:gd name="T63" fmla="*/ 40 h 77"/>
              <a:gd name="T64" fmla="*/ 10 w 51"/>
              <a:gd name="T65" fmla="*/ 40 h 77"/>
              <a:gd name="T66" fmla="*/ 10 w 51"/>
              <a:gd name="T67" fmla="*/ 40 h 77"/>
              <a:gd name="T68" fmla="*/ 10 w 51"/>
              <a:gd name="T69" fmla="*/ 53 h 77"/>
              <a:gd name="T70" fmla="*/ 14 w 51"/>
              <a:gd name="T71" fmla="*/ 63 h 77"/>
              <a:gd name="T72" fmla="*/ 14 w 51"/>
              <a:gd name="T73" fmla="*/ 63 h 77"/>
              <a:gd name="T74" fmla="*/ 20 w 51"/>
              <a:gd name="T75" fmla="*/ 70 h 77"/>
              <a:gd name="T76" fmla="*/ 27 w 51"/>
              <a:gd name="T77" fmla="*/ 70 h 77"/>
              <a:gd name="T78" fmla="*/ 27 w 51"/>
              <a:gd name="T79" fmla="*/ 70 h 77"/>
              <a:gd name="T80" fmla="*/ 30 w 51"/>
              <a:gd name="T81" fmla="*/ 70 h 77"/>
              <a:gd name="T82" fmla="*/ 37 w 51"/>
              <a:gd name="T83" fmla="*/ 63 h 77"/>
              <a:gd name="T84" fmla="*/ 37 w 51"/>
              <a:gd name="T85" fmla="*/ 63 h 77"/>
              <a:gd name="T86" fmla="*/ 40 w 51"/>
              <a:gd name="T87" fmla="*/ 53 h 77"/>
              <a:gd name="T88" fmla="*/ 40 w 51"/>
              <a:gd name="T89" fmla="*/ 40 h 77"/>
              <a:gd name="T90" fmla="*/ 40 w 51"/>
              <a:gd name="T91" fmla="*/ 40 h 77"/>
              <a:gd name="T92" fmla="*/ 40 w 51"/>
              <a:gd name="T93" fmla="*/ 23 h 77"/>
              <a:gd name="T94" fmla="*/ 37 w 51"/>
              <a:gd name="T95" fmla="*/ 13 h 77"/>
              <a:gd name="T96" fmla="*/ 37 w 51"/>
              <a:gd name="T97" fmla="*/ 13 h 77"/>
              <a:gd name="T98" fmla="*/ 30 w 51"/>
              <a:gd name="T99" fmla="*/ 10 h 77"/>
              <a:gd name="T100" fmla="*/ 27 w 51"/>
              <a:gd name="T101" fmla="*/ 6 h 77"/>
              <a:gd name="T102" fmla="*/ 27 w 51"/>
              <a:gd name="T103" fmla="*/ 6 h 77"/>
              <a:gd name="T104" fmla="*/ 20 w 51"/>
              <a:gd name="T105" fmla="*/ 10 h 77"/>
              <a:gd name="T106" fmla="*/ 17 w 51"/>
              <a:gd name="T107" fmla="*/ 13 h 77"/>
              <a:gd name="T108" fmla="*/ 17 w 51"/>
              <a:gd name="T109" fmla="*/ 13 h 77"/>
              <a:gd name="T110" fmla="*/ 10 w 51"/>
              <a:gd name="T111" fmla="*/ 23 h 77"/>
              <a:gd name="T112" fmla="*/ 10 w 51"/>
              <a:gd name="T113" fmla="*/ 40 h 77"/>
              <a:gd name="T114" fmla="*/ 10 w 51"/>
              <a:gd name="T115"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7">
                <a:moveTo>
                  <a:pt x="0" y="40"/>
                </a:moveTo>
                <a:lnTo>
                  <a:pt x="0" y="40"/>
                </a:lnTo>
                <a:lnTo>
                  <a:pt x="3" y="16"/>
                </a:lnTo>
                <a:lnTo>
                  <a:pt x="3" y="16"/>
                </a:lnTo>
                <a:lnTo>
                  <a:pt x="7" y="10"/>
                </a:lnTo>
                <a:lnTo>
                  <a:pt x="14" y="3"/>
                </a:lnTo>
                <a:lnTo>
                  <a:pt x="14" y="3"/>
                </a:lnTo>
                <a:lnTo>
                  <a:pt x="17" y="0"/>
                </a:lnTo>
                <a:lnTo>
                  <a:pt x="27" y="0"/>
                </a:lnTo>
                <a:lnTo>
                  <a:pt x="27" y="0"/>
                </a:lnTo>
                <a:lnTo>
                  <a:pt x="37" y="3"/>
                </a:lnTo>
                <a:lnTo>
                  <a:pt x="37" y="3"/>
                </a:lnTo>
                <a:lnTo>
                  <a:pt x="44" y="10"/>
                </a:lnTo>
                <a:lnTo>
                  <a:pt x="44" y="10"/>
                </a:lnTo>
                <a:lnTo>
                  <a:pt x="51" y="20"/>
                </a:lnTo>
                <a:lnTo>
                  <a:pt x="51" y="20"/>
                </a:lnTo>
                <a:lnTo>
                  <a:pt x="51" y="40"/>
                </a:lnTo>
                <a:lnTo>
                  <a:pt x="51" y="40"/>
                </a:lnTo>
                <a:lnTo>
                  <a:pt x="47" y="60"/>
                </a:lnTo>
                <a:lnTo>
                  <a:pt x="47" y="60"/>
                </a:lnTo>
                <a:lnTo>
                  <a:pt x="44" y="67"/>
                </a:lnTo>
                <a:lnTo>
                  <a:pt x="40" y="74"/>
                </a:lnTo>
                <a:lnTo>
                  <a:pt x="40" y="74"/>
                </a:lnTo>
                <a:lnTo>
                  <a:pt x="34" y="77"/>
                </a:lnTo>
                <a:lnTo>
                  <a:pt x="27" y="77"/>
                </a:lnTo>
                <a:lnTo>
                  <a:pt x="27" y="77"/>
                </a:lnTo>
                <a:lnTo>
                  <a:pt x="17" y="77"/>
                </a:lnTo>
                <a:lnTo>
                  <a:pt x="10" y="70"/>
                </a:lnTo>
                <a:lnTo>
                  <a:pt x="10" y="70"/>
                </a:lnTo>
                <a:lnTo>
                  <a:pt x="3" y="57"/>
                </a:lnTo>
                <a:lnTo>
                  <a:pt x="0" y="40"/>
                </a:lnTo>
                <a:lnTo>
                  <a:pt x="0" y="40"/>
                </a:lnTo>
                <a:close/>
                <a:moveTo>
                  <a:pt x="10" y="40"/>
                </a:moveTo>
                <a:lnTo>
                  <a:pt x="10" y="40"/>
                </a:lnTo>
                <a:lnTo>
                  <a:pt x="10" y="53"/>
                </a:lnTo>
                <a:lnTo>
                  <a:pt x="14" y="63"/>
                </a:lnTo>
                <a:lnTo>
                  <a:pt x="14" y="63"/>
                </a:lnTo>
                <a:lnTo>
                  <a:pt x="20" y="70"/>
                </a:lnTo>
                <a:lnTo>
                  <a:pt x="27" y="70"/>
                </a:lnTo>
                <a:lnTo>
                  <a:pt x="27" y="70"/>
                </a:lnTo>
                <a:lnTo>
                  <a:pt x="30" y="70"/>
                </a:lnTo>
                <a:lnTo>
                  <a:pt x="37" y="63"/>
                </a:lnTo>
                <a:lnTo>
                  <a:pt x="37" y="63"/>
                </a:lnTo>
                <a:lnTo>
                  <a:pt x="40" y="53"/>
                </a:lnTo>
                <a:lnTo>
                  <a:pt x="40" y="40"/>
                </a:lnTo>
                <a:lnTo>
                  <a:pt x="40" y="40"/>
                </a:lnTo>
                <a:lnTo>
                  <a:pt x="40" y="23"/>
                </a:lnTo>
                <a:lnTo>
                  <a:pt x="37" y="13"/>
                </a:lnTo>
                <a:lnTo>
                  <a:pt x="37" y="13"/>
                </a:lnTo>
                <a:lnTo>
                  <a:pt x="30" y="10"/>
                </a:lnTo>
                <a:lnTo>
                  <a:pt x="27" y="6"/>
                </a:lnTo>
                <a:lnTo>
                  <a:pt x="27" y="6"/>
                </a:lnTo>
                <a:lnTo>
                  <a:pt x="20" y="10"/>
                </a:lnTo>
                <a:lnTo>
                  <a:pt x="17" y="13"/>
                </a:lnTo>
                <a:lnTo>
                  <a:pt x="17" y="13"/>
                </a:lnTo>
                <a:lnTo>
                  <a:pt x="10"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20" name="Rectangle 435"/>
          <p:cNvSpPr>
            <a:spLocks noChangeArrowheads="1"/>
          </p:cNvSpPr>
          <p:nvPr/>
        </p:nvSpPr>
        <p:spPr bwMode="auto">
          <a:xfrm>
            <a:off x="352407" y="3574047"/>
            <a:ext cx="61475" cy="1229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21" name="Freeform 436"/>
          <p:cNvSpPr>
            <a:spLocks/>
          </p:cNvSpPr>
          <p:nvPr/>
        </p:nvSpPr>
        <p:spPr bwMode="auto">
          <a:xfrm>
            <a:off x="426177" y="3532243"/>
            <a:ext cx="62705" cy="95901"/>
          </a:xfrm>
          <a:custGeom>
            <a:avLst/>
            <a:gdLst>
              <a:gd name="T0" fmla="*/ 0 w 51"/>
              <a:gd name="T1" fmla="*/ 57 h 78"/>
              <a:gd name="T2" fmla="*/ 10 w 51"/>
              <a:gd name="T3" fmla="*/ 57 h 78"/>
              <a:gd name="T4" fmla="*/ 10 w 51"/>
              <a:gd name="T5" fmla="*/ 57 h 78"/>
              <a:gd name="T6" fmla="*/ 10 w 51"/>
              <a:gd name="T7" fmla="*/ 64 h 78"/>
              <a:gd name="T8" fmla="*/ 14 w 51"/>
              <a:gd name="T9" fmla="*/ 67 h 78"/>
              <a:gd name="T10" fmla="*/ 14 w 51"/>
              <a:gd name="T11" fmla="*/ 67 h 78"/>
              <a:gd name="T12" fmla="*/ 24 w 51"/>
              <a:gd name="T13" fmla="*/ 71 h 78"/>
              <a:gd name="T14" fmla="*/ 24 w 51"/>
              <a:gd name="T15" fmla="*/ 71 h 78"/>
              <a:gd name="T16" fmla="*/ 31 w 51"/>
              <a:gd name="T17" fmla="*/ 71 h 78"/>
              <a:gd name="T18" fmla="*/ 37 w 51"/>
              <a:gd name="T19" fmla="*/ 67 h 78"/>
              <a:gd name="T20" fmla="*/ 37 w 51"/>
              <a:gd name="T21" fmla="*/ 67 h 78"/>
              <a:gd name="T22" fmla="*/ 41 w 51"/>
              <a:gd name="T23" fmla="*/ 61 h 78"/>
              <a:gd name="T24" fmla="*/ 41 w 51"/>
              <a:gd name="T25" fmla="*/ 54 h 78"/>
              <a:gd name="T26" fmla="*/ 41 w 51"/>
              <a:gd name="T27" fmla="*/ 54 h 78"/>
              <a:gd name="T28" fmla="*/ 41 w 51"/>
              <a:gd name="T29" fmla="*/ 44 h 78"/>
              <a:gd name="T30" fmla="*/ 37 w 51"/>
              <a:gd name="T31" fmla="*/ 41 h 78"/>
              <a:gd name="T32" fmla="*/ 37 w 51"/>
              <a:gd name="T33" fmla="*/ 41 h 78"/>
              <a:gd name="T34" fmla="*/ 31 w 51"/>
              <a:gd name="T35" fmla="*/ 37 h 78"/>
              <a:gd name="T36" fmla="*/ 24 w 51"/>
              <a:gd name="T37" fmla="*/ 34 h 78"/>
              <a:gd name="T38" fmla="*/ 24 w 51"/>
              <a:gd name="T39" fmla="*/ 34 h 78"/>
              <a:gd name="T40" fmla="*/ 17 w 51"/>
              <a:gd name="T41" fmla="*/ 37 h 78"/>
              <a:gd name="T42" fmla="*/ 17 w 51"/>
              <a:gd name="T43" fmla="*/ 37 h 78"/>
              <a:gd name="T44" fmla="*/ 10 w 51"/>
              <a:gd name="T45" fmla="*/ 44 h 78"/>
              <a:gd name="T46" fmla="*/ 0 w 51"/>
              <a:gd name="T47" fmla="*/ 41 h 78"/>
              <a:gd name="T48" fmla="*/ 10 w 51"/>
              <a:gd name="T49" fmla="*/ 0 h 78"/>
              <a:gd name="T50" fmla="*/ 47 w 51"/>
              <a:gd name="T51" fmla="*/ 0 h 78"/>
              <a:gd name="T52" fmla="*/ 47 w 51"/>
              <a:gd name="T53" fmla="*/ 10 h 78"/>
              <a:gd name="T54" fmla="*/ 17 w 51"/>
              <a:gd name="T55" fmla="*/ 10 h 78"/>
              <a:gd name="T56" fmla="*/ 14 w 51"/>
              <a:gd name="T57" fmla="*/ 30 h 78"/>
              <a:gd name="T58" fmla="*/ 14 w 51"/>
              <a:gd name="T59" fmla="*/ 30 h 78"/>
              <a:gd name="T60" fmla="*/ 21 w 51"/>
              <a:gd name="T61" fmla="*/ 27 h 78"/>
              <a:gd name="T62" fmla="*/ 27 w 51"/>
              <a:gd name="T63" fmla="*/ 27 h 78"/>
              <a:gd name="T64" fmla="*/ 27 w 51"/>
              <a:gd name="T65" fmla="*/ 27 h 78"/>
              <a:gd name="T66" fmla="*/ 37 w 51"/>
              <a:gd name="T67" fmla="*/ 27 h 78"/>
              <a:gd name="T68" fmla="*/ 44 w 51"/>
              <a:gd name="T69" fmla="*/ 34 h 78"/>
              <a:gd name="T70" fmla="*/ 44 w 51"/>
              <a:gd name="T71" fmla="*/ 34 h 78"/>
              <a:gd name="T72" fmla="*/ 51 w 51"/>
              <a:gd name="T73" fmla="*/ 41 h 78"/>
              <a:gd name="T74" fmla="*/ 51 w 51"/>
              <a:gd name="T75" fmla="*/ 51 h 78"/>
              <a:gd name="T76" fmla="*/ 51 w 51"/>
              <a:gd name="T77" fmla="*/ 51 h 78"/>
              <a:gd name="T78" fmla="*/ 51 w 51"/>
              <a:gd name="T79" fmla="*/ 61 h 78"/>
              <a:gd name="T80" fmla="*/ 44 w 51"/>
              <a:gd name="T81" fmla="*/ 71 h 78"/>
              <a:gd name="T82" fmla="*/ 44 w 51"/>
              <a:gd name="T83" fmla="*/ 71 h 78"/>
              <a:gd name="T84" fmla="*/ 37 w 51"/>
              <a:gd name="T85" fmla="*/ 78 h 78"/>
              <a:gd name="T86" fmla="*/ 24 w 51"/>
              <a:gd name="T87" fmla="*/ 78 h 78"/>
              <a:gd name="T88" fmla="*/ 24 w 51"/>
              <a:gd name="T89" fmla="*/ 78 h 78"/>
              <a:gd name="T90" fmla="*/ 14 w 51"/>
              <a:gd name="T91" fmla="*/ 78 h 78"/>
              <a:gd name="T92" fmla="*/ 7 w 51"/>
              <a:gd name="T93" fmla="*/ 74 h 78"/>
              <a:gd name="T94" fmla="*/ 7 w 51"/>
              <a:gd name="T95" fmla="*/ 74 h 78"/>
              <a:gd name="T96" fmla="*/ 4 w 51"/>
              <a:gd name="T97" fmla="*/ 67 h 78"/>
              <a:gd name="T98" fmla="*/ 0 w 51"/>
              <a:gd name="T99" fmla="*/ 57 h 78"/>
              <a:gd name="T100" fmla="*/ 0 w 51"/>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8">
                <a:moveTo>
                  <a:pt x="0" y="57"/>
                </a:moveTo>
                <a:lnTo>
                  <a:pt x="10" y="57"/>
                </a:lnTo>
                <a:lnTo>
                  <a:pt x="10" y="57"/>
                </a:lnTo>
                <a:lnTo>
                  <a:pt x="10" y="64"/>
                </a:lnTo>
                <a:lnTo>
                  <a:pt x="14" y="67"/>
                </a:lnTo>
                <a:lnTo>
                  <a:pt x="14" y="67"/>
                </a:lnTo>
                <a:lnTo>
                  <a:pt x="24" y="71"/>
                </a:lnTo>
                <a:lnTo>
                  <a:pt x="24" y="71"/>
                </a:lnTo>
                <a:lnTo>
                  <a:pt x="31" y="71"/>
                </a:lnTo>
                <a:lnTo>
                  <a:pt x="37" y="67"/>
                </a:lnTo>
                <a:lnTo>
                  <a:pt x="37" y="67"/>
                </a:lnTo>
                <a:lnTo>
                  <a:pt x="41" y="61"/>
                </a:lnTo>
                <a:lnTo>
                  <a:pt x="41" y="54"/>
                </a:lnTo>
                <a:lnTo>
                  <a:pt x="41" y="54"/>
                </a:lnTo>
                <a:lnTo>
                  <a:pt x="41" y="44"/>
                </a:lnTo>
                <a:lnTo>
                  <a:pt x="37" y="41"/>
                </a:lnTo>
                <a:lnTo>
                  <a:pt x="37" y="41"/>
                </a:lnTo>
                <a:lnTo>
                  <a:pt x="31" y="37"/>
                </a:lnTo>
                <a:lnTo>
                  <a:pt x="24" y="34"/>
                </a:lnTo>
                <a:lnTo>
                  <a:pt x="24" y="34"/>
                </a:lnTo>
                <a:lnTo>
                  <a:pt x="17" y="37"/>
                </a:lnTo>
                <a:lnTo>
                  <a:pt x="17" y="37"/>
                </a:lnTo>
                <a:lnTo>
                  <a:pt x="10" y="44"/>
                </a:lnTo>
                <a:lnTo>
                  <a:pt x="0" y="41"/>
                </a:lnTo>
                <a:lnTo>
                  <a:pt x="10" y="0"/>
                </a:lnTo>
                <a:lnTo>
                  <a:pt x="47" y="0"/>
                </a:lnTo>
                <a:lnTo>
                  <a:pt x="47" y="10"/>
                </a:lnTo>
                <a:lnTo>
                  <a:pt x="17" y="10"/>
                </a:lnTo>
                <a:lnTo>
                  <a:pt x="14" y="30"/>
                </a:lnTo>
                <a:lnTo>
                  <a:pt x="14" y="30"/>
                </a:lnTo>
                <a:lnTo>
                  <a:pt x="21" y="27"/>
                </a:lnTo>
                <a:lnTo>
                  <a:pt x="27" y="27"/>
                </a:lnTo>
                <a:lnTo>
                  <a:pt x="27" y="27"/>
                </a:lnTo>
                <a:lnTo>
                  <a:pt x="37" y="27"/>
                </a:lnTo>
                <a:lnTo>
                  <a:pt x="44" y="34"/>
                </a:lnTo>
                <a:lnTo>
                  <a:pt x="44" y="34"/>
                </a:lnTo>
                <a:lnTo>
                  <a:pt x="51" y="41"/>
                </a:lnTo>
                <a:lnTo>
                  <a:pt x="51" y="51"/>
                </a:lnTo>
                <a:lnTo>
                  <a:pt x="51" y="51"/>
                </a:lnTo>
                <a:lnTo>
                  <a:pt x="51" y="61"/>
                </a:lnTo>
                <a:lnTo>
                  <a:pt x="44" y="71"/>
                </a:lnTo>
                <a:lnTo>
                  <a:pt x="44" y="71"/>
                </a:lnTo>
                <a:lnTo>
                  <a:pt x="37" y="78"/>
                </a:lnTo>
                <a:lnTo>
                  <a:pt x="24" y="78"/>
                </a:lnTo>
                <a:lnTo>
                  <a:pt x="24" y="78"/>
                </a:lnTo>
                <a:lnTo>
                  <a:pt x="14" y="78"/>
                </a:lnTo>
                <a:lnTo>
                  <a:pt x="7" y="74"/>
                </a:lnTo>
                <a:lnTo>
                  <a:pt x="7" y="74"/>
                </a:lnTo>
                <a:lnTo>
                  <a:pt x="4" y="67"/>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22" name="Freeform 437"/>
          <p:cNvSpPr>
            <a:spLocks noEditPoints="1"/>
          </p:cNvSpPr>
          <p:nvPr/>
        </p:nvSpPr>
        <p:spPr bwMode="auto">
          <a:xfrm>
            <a:off x="413882" y="3210114"/>
            <a:ext cx="62705" cy="94672"/>
          </a:xfrm>
          <a:custGeom>
            <a:avLst/>
            <a:gdLst>
              <a:gd name="T0" fmla="*/ 0 w 51"/>
              <a:gd name="T1" fmla="*/ 37 h 77"/>
              <a:gd name="T2" fmla="*/ 0 w 51"/>
              <a:gd name="T3" fmla="*/ 37 h 77"/>
              <a:gd name="T4" fmla="*/ 4 w 51"/>
              <a:gd name="T5" fmla="*/ 17 h 77"/>
              <a:gd name="T6" fmla="*/ 4 w 51"/>
              <a:gd name="T7" fmla="*/ 17 h 77"/>
              <a:gd name="T8" fmla="*/ 7 w 51"/>
              <a:gd name="T9" fmla="*/ 10 h 77"/>
              <a:gd name="T10" fmla="*/ 14 w 51"/>
              <a:gd name="T11" fmla="*/ 3 h 77"/>
              <a:gd name="T12" fmla="*/ 14 w 51"/>
              <a:gd name="T13" fmla="*/ 3 h 77"/>
              <a:gd name="T14" fmla="*/ 20 w 51"/>
              <a:gd name="T15" fmla="*/ 0 h 77"/>
              <a:gd name="T16" fmla="*/ 27 w 51"/>
              <a:gd name="T17" fmla="*/ 0 h 77"/>
              <a:gd name="T18" fmla="*/ 27 w 51"/>
              <a:gd name="T19" fmla="*/ 0 h 77"/>
              <a:gd name="T20" fmla="*/ 37 w 51"/>
              <a:gd name="T21" fmla="*/ 0 h 77"/>
              <a:gd name="T22" fmla="*/ 37 w 51"/>
              <a:gd name="T23" fmla="*/ 0 h 77"/>
              <a:gd name="T24" fmla="*/ 44 w 51"/>
              <a:gd name="T25" fmla="*/ 10 h 77"/>
              <a:gd name="T26" fmla="*/ 44 w 51"/>
              <a:gd name="T27" fmla="*/ 10 h 77"/>
              <a:gd name="T28" fmla="*/ 51 w 51"/>
              <a:gd name="T29" fmla="*/ 20 h 77"/>
              <a:gd name="T30" fmla="*/ 51 w 51"/>
              <a:gd name="T31" fmla="*/ 20 h 77"/>
              <a:gd name="T32" fmla="*/ 51 w 51"/>
              <a:gd name="T33" fmla="*/ 37 h 77"/>
              <a:gd name="T34" fmla="*/ 51 w 51"/>
              <a:gd name="T35" fmla="*/ 37 h 77"/>
              <a:gd name="T36" fmla="*/ 47 w 51"/>
              <a:gd name="T37" fmla="*/ 60 h 77"/>
              <a:gd name="T38" fmla="*/ 47 w 51"/>
              <a:gd name="T39" fmla="*/ 60 h 77"/>
              <a:gd name="T40" fmla="*/ 44 w 51"/>
              <a:gd name="T41" fmla="*/ 67 h 77"/>
              <a:gd name="T42" fmla="*/ 41 w 51"/>
              <a:gd name="T43" fmla="*/ 74 h 77"/>
              <a:gd name="T44" fmla="*/ 41 w 51"/>
              <a:gd name="T45" fmla="*/ 74 h 77"/>
              <a:gd name="T46" fmla="*/ 34 w 51"/>
              <a:gd name="T47" fmla="*/ 77 h 77"/>
              <a:gd name="T48" fmla="*/ 27 w 51"/>
              <a:gd name="T49" fmla="*/ 77 h 77"/>
              <a:gd name="T50" fmla="*/ 27 w 51"/>
              <a:gd name="T51" fmla="*/ 77 h 77"/>
              <a:gd name="T52" fmla="*/ 17 w 51"/>
              <a:gd name="T53" fmla="*/ 77 h 77"/>
              <a:gd name="T54" fmla="*/ 10 w 51"/>
              <a:gd name="T55" fmla="*/ 70 h 77"/>
              <a:gd name="T56" fmla="*/ 10 w 51"/>
              <a:gd name="T57" fmla="*/ 70 h 77"/>
              <a:gd name="T58" fmla="*/ 4 w 51"/>
              <a:gd name="T59" fmla="*/ 57 h 77"/>
              <a:gd name="T60" fmla="*/ 0 w 51"/>
              <a:gd name="T61" fmla="*/ 37 h 77"/>
              <a:gd name="T62" fmla="*/ 0 w 51"/>
              <a:gd name="T63" fmla="*/ 37 h 77"/>
              <a:gd name="T64" fmla="*/ 10 w 51"/>
              <a:gd name="T65" fmla="*/ 37 h 77"/>
              <a:gd name="T66" fmla="*/ 10 w 51"/>
              <a:gd name="T67" fmla="*/ 37 h 77"/>
              <a:gd name="T68" fmla="*/ 14 w 51"/>
              <a:gd name="T69" fmla="*/ 54 h 77"/>
              <a:gd name="T70" fmla="*/ 17 w 51"/>
              <a:gd name="T71" fmla="*/ 64 h 77"/>
              <a:gd name="T72" fmla="*/ 17 w 51"/>
              <a:gd name="T73" fmla="*/ 64 h 77"/>
              <a:gd name="T74" fmla="*/ 20 w 51"/>
              <a:gd name="T75" fmla="*/ 67 h 77"/>
              <a:gd name="T76" fmla="*/ 27 w 51"/>
              <a:gd name="T77" fmla="*/ 70 h 77"/>
              <a:gd name="T78" fmla="*/ 27 w 51"/>
              <a:gd name="T79" fmla="*/ 70 h 77"/>
              <a:gd name="T80" fmla="*/ 34 w 51"/>
              <a:gd name="T81" fmla="*/ 67 h 77"/>
              <a:gd name="T82" fmla="*/ 37 w 51"/>
              <a:gd name="T83" fmla="*/ 64 h 77"/>
              <a:gd name="T84" fmla="*/ 37 w 51"/>
              <a:gd name="T85" fmla="*/ 64 h 77"/>
              <a:gd name="T86" fmla="*/ 41 w 51"/>
              <a:gd name="T87" fmla="*/ 54 h 77"/>
              <a:gd name="T88" fmla="*/ 41 w 51"/>
              <a:gd name="T89" fmla="*/ 37 h 77"/>
              <a:gd name="T90" fmla="*/ 41 w 51"/>
              <a:gd name="T91" fmla="*/ 37 h 77"/>
              <a:gd name="T92" fmla="*/ 41 w 51"/>
              <a:gd name="T93" fmla="*/ 23 h 77"/>
              <a:gd name="T94" fmla="*/ 37 w 51"/>
              <a:gd name="T95" fmla="*/ 13 h 77"/>
              <a:gd name="T96" fmla="*/ 37 w 51"/>
              <a:gd name="T97" fmla="*/ 13 h 77"/>
              <a:gd name="T98" fmla="*/ 34 w 51"/>
              <a:gd name="T99" fmla="*/ 10 h 77"/>
              <a:gd name="T100" fmla="*/ 27 w 51"/>
              <a:gd name="T101" fmla="*/ 6 h 77"/>
              <a:gd name="T102" fmla="*/ 27 w 51"/>
              <a:gd name="T103" fmla="*/ 6 h 77"/>
              <a:gd name="T104" fmla="*/ 20 w 51"/>
              <a:gd name="T105" fmla="*/ 6 h 77"/>
              <a:gd name="T106" fmla="*/ 17 w 51"/>
              <a:gd name="T107" fmla="*/ 13 h 77"/>
              <a:gd name="T108" fmla="*/ 17 w 51"/>
              <a:gd name="T109" fmla="*/ 13 h 77"/>
              <a:gd name="T110" fmla="*/ 14 w 51"/>
              <a:gd name="T111" fmla="*/ 23 h 77"/>
              <a:gd name="T112" fmla="*/ 10 w 51"/>
              <a:gd name="T113" fmla="*/ 37 h 77"/>
              <a:gd name="T114" fmla="*/ 10 w 51"/>
              <a:gd name="T11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7">
                <a:moveTo>
                  <a:pt x="0" y="37"/>
                </a:moveTo>
                <a:lnTo>
                  <a:pt x="0" y="37"/>
                </a:lnTo>
                <a:lnTo>
                  <a:pt x="4" y="17"/>
                </a:lnTo>
                <a:lnTo>
                  <a:pt x="4" y="17"/>
                </a:lnTo>
                <a:lnTo>
                  <a:pt x="7" y="10"/>
                </a:lnTo>
                <a:lnTo>
                  <a:pt x="14" y="3"/>
                </a:lnTo>
                <a:lnTo>
                  <a:pt x="14" y="3"/>
                </a:lnTo>
                <a:lnTo>
                  <a:pt x="20" y="0"/>
                </a:lnTo>
                <a:lnTo>
                  <a:pt x="27" y="0"/>
                </a:lnTo>
                <a:lnTo>
                  <a:pt x="27" y="0"/>
                </a:lnTo>
                <a:lnTo>
                  <a:pt x="37" y="0"/>
                </a:lnTo>
                <a:lnTo>
                  <a:pt x="37" y="0"/>
                </a:lnTo>
                <a:lnTo>
                  <a:pt x="44" y="10"/>
                </a:lnTo>
                <a:lnTo>
                  <a:pt x="44" y="10"/>
                </a:lnTo>
                <a:lnTo>
                  <a:pt x="51" y="20"/>
                </a:lnTo>
                <a:lnTo>
                  <a:pt x="51" y="20"/>
                </a:lnTo>
                <a:lnTo>
                  <a:pt x="51" y="37"/>
                </a:lnTo>
                <a:lnTo>
                  <a:pt x="51" y="37"/>
                </a:lnTo>
                <a:lnTo>
                  <a:pt x="47" y="60"/>
                </a:lnTo>
                <a:lnTo>
                  <a:pt x="47" y="60"/>
                </a:lnTo>
                <a:lnTo>
                  <a:pt x="44" y="67"/>
                </a:lnTo>
                <a:lnTo>
                  <a:pt x="41" y="74"/>
                </a:lnTo>
                <a:lnTo>
                  <a:pt x="41" y="74"/>
                </a:lnTo>
                <a:lnTo>
                  <a:pt x="34" y="77"/>
                </a:lnTo>
                <a:lnTo>
                  <a:pt x="27" y="77"/>
                </a:lnTo>
                <a:lnTo>
                  <a:pt x="27" y="77"/>
                </a:lnTo>
                <a:lnTo>
                  <a:pt x="17" y="77"/>
                </a:lnTo>
                <a:lnTo>
                  <a:pt x="10" y="70"/>
                </a:lnTo>
                <a:lnTo>
                  <a:pt x="10" y="70"/>
                </a:lnTo>
                <a:lnTo>
                  <a:pt x="4" y="57"/>
                </a:lnTo>
                <a:lnTo>
                  <a:pt x="0" y="37"/>
                </a:lnTo>
                <a:lnTo>
                  <a:pt x="0" y="37"/>
                </a:lnTo>
                <a:close/>
                <a:moveTo>
                  <a:pt x="10" y="37"/>
                </a:moveTo>
                <a:lnTo>
                  <a:pt x="10" y="37"/>
                </a:lnTo>
                <a:lnTo>
                  <a:pt x="14" y="54"/>
                </a:lnTo>
                <a:lnTo>
                  <a:pt x="17" y="64"/>
                </a:lnTo>
                <a:lnTo>
                  <a:pt x="17" y="64"/>
                </a:lnTo>
                <a:lnTo>
                  <a:pt x="20" y="67"/>
                </a:lnTo>
                <a:lnTo>
                  <a:pt x="27" y="70"/>
                </a:lnTo>
                <a:lnTo>
                  <a:pt x="27" y="70"/>
                </a:lnTo>
                <a:lnTo>
                  <a:pt x="34" y="67"/>
                </a:lnTo>
                <a:lnTo>
                  <a:pt x="37" y="64"/>
                </a:lnTo>
                <a:lnTo>
                  <a:pt x="37" y="64"/>
                </a:lnTo>
                <a:lnTo>
                  <a:pt x="41" y="54"/>
                </a:lnTo>
                <a:lnTo>
                  <a:pt x="41" y="37"/>
                </a:lnTo>
                <a:lnTo>
                  <a:pt x="41" y="37"/>
                </a:lnTo>
                <a:lnTo>
                  <a:pt x="41" y="23"/>
                </a:lnTo>
                <a:lnTo>
                  <a:pt x="37" y="13"/>
                </a:lnTo>
                <a:lnTo>
                  <a:pt x="37" y="13"/>
                </a:lnTo>
                <a:lnTo>
                  <a:pt x="34" y="10"/>
                </a:lnTo>
                <a:lnTo>
                  <a:pt x="27" y="6"/>
                </a:lnTo>
                <a:lnTo>
                  <a:pt x="27" y="6"/>
                </a:lnTo>
                <a:lnTo>
                  <a:pt x="20" y="6"/>
                </a:lnTo>
                <a:lnTo>
                  <a:pt x="17" y="13"/>
                </a:lnTo>
                <a:lnTo>
                  <a:pt x="17" y="13"/>
                </a:lnTo>
                <a:lnTo>
                  <a:pt x="14" y="23"/>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23" name="Freeform 438"/>
          <p:cNvSpPr>
            <a:spLocks/>
          </p:cNvSpPr>
          <p:nvPr/>
        </p:nvSpPr>
        <p:spPr bwMode="auto">
          <a:xfrm>
            <a:off x="413882" y="2886754"/>
            <a:ext cx="66393" cy="95901"/>
          </a:xfrm>
          <a:custGeom>
            <a:avLst/>
            <a:gdLst>
              <a:gd name="T0" fmla="*/ 0 w 54"/>
              <a:gd name="T1" fmla="*/ 58 h 78"/>
              <a:gd name="T2" fmla="*/ 10 w 54"/>
              <a:gd name="T3" fmla="*/ 54 h 78"/>
              <a:gd name="T4" fmla="*/ 10 w 54"/>
              <a:gd name="T5" fmla="*/ 54 h 78"/>
              <a:gd name="T6" fmla="*/ 14 w 54"/>
              <a:gd name="T7" fmla="*/ 61 h 78"/>
              <a:gd name="T8" fmla="*/ 17 w 54"/>
              <a:gd name="T9" fmla="*/ 68 h 78"/>
              <a:gd name="T10" fmla="*/ 17 w 54"/>
              <a:gd name="T11" fmla="*/ 68 h 78"/>
              <a:gd name="T12" fmla="*/ 27 w 54"/>
              <a:gd name="T13" fmla="*/ 71 h 78"/>
              <a:gd name="T14" fmla="*/ 27 w 54"/>
              <a:gd name="T15" fmla="*/ 71 h 78"/>
              <a:gd name="T16" fmla="*/ 34 w 54"/>
              <a:gd name="T17" fmla="*/ 68 h 78"/>
              <a:gd name="T18" fmla="*/ 37 w 54"/>
              <a:gd name="T19" fmla="*/ 64 h 78"/>
              <a:gd name="T20" fmla="*/ 37 w 54"/>
              <a:gd name="T21" fmla="*/ 64 h 78"/>
              <a:gd name="T22" fmla="*/ 41 w 54"/>
              <a:gd name="T23" fmla="*/ 58 h 78"/>
              <a:gd name="T24" fmla="*/ 44 w 54"/>
              <a:gd name="T25" fmla="*/ 51 h 78"/>
              <a:gd name="T26" fmla="*/ 44 w 54"/>
              <a:gd name="T27" fmla="*/ 51 h 78"/>
              <a:gd name="T28" fmla="*/ 41 w 54"/>
              <a:gd name="T29" fmla="*/ 44 h 78"/>
              <a:gd name="T30" fmla="*/ 37 w 54"/>
              <a:gd name="T31" fmla="*/ 37 h 78"/>
              <a:gd name="T32" fmla="*/ 37 w 54"/>
              <a:gd name="T33" fmla="*/ 37 h 78"/>
              <a:gd name="T34" fmla="*/ 34 w 54"/>
              <a:gd name="T35" fmla="*/ 34 h 78"/>
              <a:gd name="T36" fmla="*/ 27 w 54"/>
              <a:gd name="T37" fmla="*/ 34 h 78"/>
              <a:gd name="T38" fmla="*/ 27 w 54"/>
              <a:gd name="T39" fmla="*/ 34 h 78"/>
              <a:gd name="T40" fmla="*/ 17 w 54"/>
              <a:gd name="T41" fmla="*/ 37 h 78"/>
              <a:gd name="T42" fmla="*/ 17 w 54"/>
              <a:gd name="T43" fmla="*/ 37 h 78"/>
              <a:gd name="T44" fmla="*/ 14 w 54"/>
              <a:gd name="T45" fmla="*/ 41 h 78"/>
              <a:gd name="T46" fmla="*/ 4 w 54"/>
              <a:gd name="T47" fmla="*/ 41 h 78"/>
              <a:gd name="T48" fmla="*/ 10 w 54"/>
              <a:gd name="T49" fmla="*/ 0 h 78"/>
              <a:gd name="T50" fmla="*/ 47 w 54"/>
              <a:gd name="T51" fmla="*/ 0 h 78"/>
              <a:gd name="T52" fmla="*/ 47 w 54"/>
              <a:gd name="T53" fmla="*/ 10 h 78"/>
              <a:gd name="T54" fmla="*/ 17 w 54"/>
              <a:gd name="T55" fmla="*/ 10 h 78"/>
              <a:gd name="T56" fmla="*/ 14 w 54"/>
              <a:gd name="T57" fmla="*/ 31 h 78"/>
              <a:gd name="T58" fmla="*/ 14 w 54"/>
              <a:gd name="T59" fmla="*/ 31 h 78"/>
              <a:gd name="T60" fmla="*/ 20 w 54"/>
              <a:gd name="T61" fmla="*/ 27 h 78"/>
              <a:gd name="T62" fmla="*/ 27 w 54"/>
              <a:gd name="T63" fmla="*/ 27 h 78"/>
              <a:gd name="T64" fmla="*/ 27 w 54"/>
              <a:gd name="T65" fmla="*/ 27 h 78"/>
              <a:gd name="T66" fmla="*/ 37 w 54"/>
              <a:gd name="T67" fmla="*/ 27 h 78"/>
              <a:gd name="T68" fmla="*/ 44 w 54"/>
              <a:gd name="T69" fmla="*/ 34 h 78"/>
              <a:gd name="T70" fmla="*/ 44 w 54"/>
              <a:gd name="T71" fmla="*/ 34 h 78"/>
              <a:gd name="T72" fmla="*/ 51 w 54"/>
              <a:gd name="T73" fmla="*/ 41 h 78"/>
              <a:gd name="T74" fmla="*/ 54 w 54"/>
              <a:gd name="T75" fmla="*/ 51 h 78"/>
              <a:gd name="T76" fmla="*/ 54 w 54"/>
              <a:gd name="T77" fmla="*/ 51 h 78"/>
              <a:gd name="T78" fmla="*/ 51 w 54"/>
              <a:gd name="T79" fmla="*/ 61 h 78"/>
              <a:gd name="T80" fmla="*/ 47 w 54"/>
              <a:gd name="T81" fmla="*/ 68 h 78"/>
              <a:gd name="T82" fmla="*/ 47 w 54"/>
              <a:gd name="T83" fmla="*/ 68 h 78"/>
              <a:gd name="T84" fmla="*/ 37 w 54"/>
              <a:gd name="T85" fmla="*/ 74 h 78"/>
              <a:gd name="T86" fmla="*/ 27 w 54"/>
              <a:gd name="T87" fmla="*/ 78 h 78"/>
              <a:gd name="T88" fmla="*/ 27 w 54"/>
              <a:gd name="T89" fmla="*/ 78 h 78"/>
              <a:gd name="T90" fmla="*/ 17 w 54"/>
              <a:gd name="T91" fmla="*/ 78 h 78"/>
              <a:gd name="T92" fmla="*/ 10 w 54"/>
              <a:gd name="T93" fmla="*/ 71 h 78"/>
              <a:gd name="T94" fmla="*/ 10 w 54"/>
              <a:gd name="T95" fmla="*/ 71 h 78"/>
              <a:gd name="T96" fmla="*/ 4 w 54"/>
              <a:gd name="T97" fmla="*/ 64 h 78"/>
              <a:gd name="T98" fmla="*/ 0 w 54"/>
              <a:gd name="T99" fmla="*/ 58 h 78"/>
              <a:gd name="T100" fmla="*/ 0 w 54"/>
              <a:gd name="T101" fmla="*/ 5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8">
                <a:moveTo>
                  <a:pt x="0" y="58"/>
                </a:moveTo>
                <a:lnTo>
                  <a:pt x="10" y="54"/>
                </a:lnTo>
                <a:lnTo>
                  <a:pt x="10" y="54"/>
                </a:lnTo>
                <a:lnTo>
                  <a:pt x="14" y="61"/>
                </a:lnTo>
                <a:lnTo>
                  <a:pt x="17" y="68"/>
                </a:lnTo>
                <a:lnTo>
                  <a:pt x="17" y="68"/>
                </a:lnTo>
                <a:lnTo>
                  <a:pt x="27" y="71"/>
                </a:lnTo>
                <a:lnTo>
                  <a:pt x="27" y="71"/>
                </a:lnTo>
                <a:lnTo>
                  <a:pt x="34" y="68"/>
                </a:lnTo>
                <a:lnTo>
                  <a:pt x="37" y="64"/>
                </a:lnTo>
                <a:lnTo>
                  <a:pt x="37" y="64"/>
                </a:lnTo>
                <a:lnTo>
                  <a:pt x="41" y="58"/>
                </a:lnTo>
                <a:lnTo>
                  <a:pt x="44" y="51"/>
                </a:lnTo>
                <a:lnTo>
                  <a:pt x="44" y="51"/>
                </a:lnTo>
                <a:lnTo>
                  <a:pt x="41" y="44"/>
                </a:lnTo>
                <a:lnTo>
                  <a:pt x="37" y="37"/>
                </a:lnTo>
                <a:lnTo>
                  <a:pt x="37" y="37"/>
                </a:lnTo>
                <a:lnTo>
                  <a:pt x="34" y="34"/>
                </a:lnTo>
                <a:lnTo>
                  <a:pt x="27" y="34"/>
                </a:lnTo>
                <a:lnTo>
                  <a:pt x="27" y="34"/>
                </a:lnTo>
                <a:lnTo>
                  <a:pt x="17" y="37"/>
                </a:lnTo>
                <a:lnTo>
                  <a:pt x="17" y="37"/>
                </a:lnTo>
                <a:lnTo>
                  <a:pt x="14" y="41"/>
                </a:lnTo>
                <a:lnTo>
                  <a:pt x="4" y="41"/>
                </a:lnTo>
                <a:lnTo>
                  <a:pt x="10" y="0"/>
                </a:lnTo>
                <a:lnTo>
                  <a:pt x="47" y="0"/>
                </a:lnTo>
                <a:lnTo>
                  <a:pt x="47" y="10"/>
                </a:lnTo>
                <a:lnTo>
                  <a:pt x="17" y="10"/>
                </a:lnTo>
                <a:lnTo>
                  <a:pt x="14" y="31"/>
                </a:lnTo>
                <a:lnTo>
                  <a:pt x="14" y="31"/>
                </a:lnTo>
                <a:lnTo>
                  <a:pt x="20" y="27"/>
                </a:lnTo>
                <a:lnTo>
                  <a:pt x="27" y="27"/>
                </a:lnTo>
                <a:lnTo>
                  <a:pt x="27" y="27"/>
                </a:lnTo>
                <a:lnTo>
                  <a:pt x="37" y="27"/>
                </a:lnTo>
                <a:lnTo>
                  <a:pt x="44" y="34"/>
                </a:lnTo>
                <a:lnTo>
                  <a:pt x="44" y="34"/>
                </a:lnTo>
                <a:lnTo>
                  <a:pt x="51" y="41"/>
                </a:lnTo>
                <a:lnTo>
                  <a:pt x="54" y="51"/>
                </a:lnTo>
                <a:lnTo>
                  <a:pt x="54" y="51"/>
                </a:lnTo>
                <a:lnTo>
                  <a:pt x="51" y="61"/>
                </a:lnTo>
                <a:lnTo>
                  <a:pt x="47" y="68"/>
                </a:lnTo>
                <a:lnTo>
                  <a:pt x="47" y="68"/>
                </a:lnTo>
                <a:lnTo>
                  <a:pt x="37" y="74"/>
                </a:lnTo>
                <a:lnTo>
                  <a:pt x="27" y="78"/>
                </a:lnTo>
                <a:lnTo>
                  <a:pt x="27" y="78"/>
                </a:lnTo>
                <a:lnTo>
                  <a:pt x="17" y="78"/>
                </a:lnTo>
                <a:lnTo>
                  <a:pt x="10" y="71"/>
                </a:lnTo>
                <a:lnTo>
                  <a:pt x="10" y="71"/>
                </a:lnTo>
                <a:lnTo>
                  <a:pt x="4" y="64"/>
                </a:lnTo>
                <a:lnTo>
                  <a:pt x="0" y="58"/>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24" name="Line 439"/>
          <p:cNvSpPr>
            <a:spLocks noChangeShapeType="1"/>
          </p:cNvSpPr>
          <p:nvPr/>
        </p:nvSpPr>
        <p:spPr bwMode="auto">
          <a:xfrm>
            <a:off x="567571" y="2919951"/>
            <a:ext cx="49180"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541" name="Rectangle 456"/>
          <p:cNvSpPr>
            <a:spLocks noChangeArrowheads="1"/>
          </p:cNvSpPr>
          <p:nvPr/>
        </p:nvSpPr>
        <p:spPr bwMode="auto">
          <a:xfrm>
            <a:off x="538063" y="2659296"/>
            <a:ext cx="1333382" cy="131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dirty="0" smtClean="0">
                <a:ln>
                  <a:noFill/>
                </a:ln>
                <a:solidFill>
                  <a:srgbClr val="000000"/>
                </a:solidFill>
                <a:effectLst/>
                <a:latin typeface="Arial" pitchFamily="34" charset="0"/>
              </a:rPr>
              <a:t>Peak </a:t>
            </a:r>
            <a:r>
              <a:rPr kumimoji="0" lang="en-US" sz="1100" b="0" i="0" u="none" strike="noStrike" cap="none" normalizeH="0" baseline="0" dirty="0" err="1" smtClean="0">
                <a:ln>
                  <a:noFill/>
                </a:ln>
                <a:solidFill>
                  <a:srgbClr val="000000"/>
                </a:solidFill>
                <a:effectLst/>
                <a:latin typeface="Arial" pitchFamily="34" charset="0"/>
              </a:rPr>
              <a:t>horiz</a:t>
            </a:r>
            <a:r>
              <a:rPr kumimoji="0" lang="en-US" sz="1100" b="0" i="0" u="none" strike="noStrike" cap="none" normalizeH="0" baseline="0" dirty="0" smtClean="0">
                <a:ln>
                  <a:noFill/>
                </a:ln>
                <a:solidFill>
                  <a:srgbClr val="000000"/>
                </a:solidFill>
                <a:effectLst/>
                <a:latin typeface="Arial" pitchFamily="34" charset="0"/>
              </a:rPr>
              <a:t>. vel. (% change)</a:t>
            </a:r>
            <a:endParaRPr kumimoji="0" lang="en-US" sz="1400" b="0" i="0" u="none" strike="noStrike" cap="none" normalizeH="0" baseline="0" dirty="0" smtClean="0">
              <a:ln>
                <a:noFill/>
              </a:ln>
              <a:solidFill>
                <a:schemeClr val="tx1"/>
              </a:solidFill>
              <a:effectLst/>
              <a:latin typeface="Arial" pitchFamily="34" charset="0"/>
            </a:endParaRPr>
          </a:p>
        </p:txBody>
      </p:sp>
      <p:sp>
        <p:nvSpPr>
          <p:cNvPr id="192542" name="Rectangle 457"/>
          <p:cNvSpPr>
            <a:spLocks noChangeArrowheads="1"/>
          </p:cNvSpPr>
          <p:nvPr/>
        </p:nvSpPr>
        <p:spPr bwMode="auto">
          <a:xfrm>
            <a:off x="2283958" y="2659296"/>
            <a:ext cx="1376836" cy="131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dirty="0" err="1" smtClean="0">
                <a:ln>
                  <a:noFill/>
                </a:ln>
                <a:solidFill>
                  <a:srgbClr val="000000"/>
                </a:solidFill>
                <a:effectLst/>
                <a:latin typeface="Arial" pitchFamily="34" charset="0"/>
              </a:rPr>
              <a:t>Horiz</a:t>
            </a:r>
            <a:r>
              <a:rPr kumimoji="0" lang="en-US" sz="1100" b="0" i="0" u="none" strike="noStrike" cap="none" normalizeH="0" baseline="0" dirty="0" smtClean="0">
                <a:ln>
                  <a:noFill/>
                </a:ln>
                <a:solidFill>
                  <a:srgbClr val="000000"/>
                </a:solidFill>
                <a:effectLst/>
                <a:latin typeface="Arial" pitchFamily="34" charset="0"/>
              </a:rPr>
              <a:t>. amplitude (% change)</a:t>
            </a:r>
            <a:endParaRPr kumimoji="0" lang="en-US" sz="1400" b="0" i="0" u="none" strike="noStrike" cap="none" normalizeH="0" baseline="0" dirty="0" smtClean="0">
              <a:ln>
                <a:noFill/>
              </a:ln>
              <a:solidFill>
                <a:schemeClr val="tx1"/>
              </a:solidFill>
              <a:effectLst/>
              <a:latin typeface="Arial" pitchFamily="34" charset="0"/>
            </a:endParaRPr>
          </a:p>
        </p:txBody>
      </p:sp>
      <p:grpSp>
        <p:nvGrpSpPr>
          <p:cNvPr id="192946" name="Group 192945"/>
          <p:cNvGrpSpPr/>
          <p:nvPr/>
        </p:nvGrpSpPr>
        <p:grpSpPr>
          <a:xfrm>
            <a:off x="4123954" y="1315625"/>
            <a:ext cx="2478088" cy="4529138"/>
            <a:chOff x="9393238" y="-15875"/>
            <a:chExt cx="2478088" cy="4529138"/>
          </a:xfrm>
        </p:grpSpPr>
        <p:sp>
          <p:nvSpPr>
            <p:cNvPr id="192745" name="Freeform 5"/>
            <p:cNvSpPr>
              <a:spLocks noEditPoints="1"/>
            </p:cNvSpPr>
            <p:nvPr/>
          </p:nvSpPr>
          <p:spPr bwMode="auto">
            <a:xfrm>
              <a:off x="9975851" y="347663"/>
              <a:ext cx="1895475" cy="1676400"/>
            </a:xfrm>
            <a:custGeom>
              <a:avLst/>
              <a:gdLst>
                <a:gd name="T0" fmla="*/ 1157 w 1194"/>
                <a:gd name="T1" fmla="*/ 74 h 1056"/>
                <a:gd name="T2" fmla="*/ 1106 w 1194"/>
                <a:gd name="T3" fmla="*/ 77 h 1056"/>
                <a:gd name="T4" fmla="*/ 1059 w 1194"/>
                <a:gd name="T5" fmla="*/ 80 h 1056"/>
                <a:gd name="T6" fmla="*/ 1012 w 1194"/>
                <a:gd name="T7" fmla="*/ 84 h 1056"/>
                <a:gd name="T8" fmla="*/ 1043 w 1194"/>
                <a:gd name="T9" fmla="*/ 84 h 1056"/>
                <a:gd name="T10" fmla="*/ 1093 w 1194"/>
                <a:gd name="T11" fmla="*/ 84 h 1056"/>
                <a:gd name="T12" fmla="*/ 1140 w 1194"/>
                <a:gd name="T13" fmla="*/ 84 h 1056"/>
                <a:gd name="T14" fmla="*/ 1187 w 1194"/>
                <a:gd name="T15" fmla="*/ 80 h 1056"/>
                <a:gd name="T16" fmla="*/ 844 w 1194"/>
                <a:gd name="T17" fmla="*/ 3 h 1056"/>
                <a:gd name="T18" fmla="*/ 797 w 1194"/>
                <a:gd name="T19" fmla="*/ 3 h 1056"/>
                <a:gd name="T20" fmla="*/ 750 w 1194"/>
                <a:gd name="T21" fmla="*/ 10 h 1056"/>
                <a:gd name="T22" fmla="*/ 703 w 1194"/>
                <a:gd name="T23" fmla="*/ 30 h 1056"/>
                <a:gd name="T24" fmla="*/ 652 w 1194"/>
                <a:gd name="T25" fmla="*/ 74 h 1056"/>
                <a:gd name="T26" fmla="*/ 605 w 1194"/>
                <a:gd name="T27" fmla="*/ 148 h 1056"/>
                <a:gd name="T28" fmla="*/ 558 w 1194"/>
                <a:gd name="T29" fmla="*/ 255 h 1056"/>
                <a:gd name="T30" fmla="*/ 511 w 1194"/>
                <a:gd name="T31" fmla="*/ 387 h 1056"/>
                <a:gd name="T32" fmla="*/ 464 w 1194"/>
                <a:gd name="T33" fmla="*/ 531 h 1056"/>
                <a:gd name="T34" fmla="*/ 413 w 1194"/>
                <a:gd name="T35" fmla="*/ 679 h 1056"/>
                <a:gd name="T36" fmla="*/ 366 w 1194"/>
                <a:gd name="T37" fmla="*/ 817 h 1056"/>
                <a:gd name="T38" fmla="*/ 319 w 1194"/>
                <a:gd name="T39" fmla="*/ 932 h 1056"/>
                <a:gd name="T40" fmla="*/ 272 w 1194"/>
                <a:gd name="T41" fmla="*/ 1006 h 1056"/>
                <a:gd name="T42" fmla="*/ 222 w 1194"/>
                <a:gd name="T43" fmla="*/ 1036 h 1056"/>
                <a:gd name="T44" fmla="*/ 175 w 1194"/>
                <a:gd name="T45" fmla="*/ 1043 h 1056"/>
                <a:gd name="T46" fmla="*/ 128 w 1194"/>
                <a:gd name="T47" fmla="*/ 1046 h 1056"/>
                <a:gd name="T48" fmla="*/ 80 w 1194"/>
                <a:gd name="T49" fmla="*/ 1046 h 1056"/>
                <a:gd name="T50" fmla="*/ 33 w 1194"/>
                <a:gd name="T51" fmla="*/ 1046 h 1056"/>
                <a:gd name="T52" fmla="*/ 10 w 1194"/>
                <a:gd name="T53" fmla="*/ 1056 h 1056"/>
                <a:gd name="T54" fmla="*/ 57 w 1194"/>
                <a:gd name="T55" fmla="*/ 1056 h 1056"/>
                <a:gd name="T56" fmla="*/ 104 w 1194"/>
                <a:gd name="T57" fmla="*/ 1056 h 1056"/>
                <a:gd name="T58" fmla="*/ 151 w 1194"/>
                <a:gd name="T59" fmla="*/ 1056 h 1056"/>
                <a:gd name="T60" fmla="*/ 198 w 1194"/>
                <a:gd name="T61" fmla="*/ 1053 h 1056"/>
                <a:gd name="T62" fmla="*/ 249 w 1194"/>
                <a:gd name="T63" fmla="*/ 1039 h 1056"/>
                <a:gd name="T64" fmla="*/ 249 w 1194"/>
                <a:gd name="T65" fmla="*/ 1036 h 1056"/>
                <a:gd name="T66" fmla="*/ 198 w 1194"/>
                <a:gd name="T67" fmla="*/ 1049 h 1056"/>
                <a:gd name="T68" fmla="*/ 151 w 1194"/>
                <a:gd name="T69" fmla="*/ 1053 h 1056"/>
                <a:gd name="T70" fmla="*/ 104 w 1194"/>
                <a:gd name="T71" fmla="*/ 1053 h 1056"/>
                <a:gd name="T72" fmla="*/ 57 w 1194"/>
                <a:gd name="T73" fmla="*/ 1053 h 1056"/>
                <a:gd name="T74" fmla="*/ 10 w 1194"/>
                <a:gd name="T75" fmla="*/ 1053 h 1056"/>
                <a:gd name="T76" fmla="*/ 33 w 1194"/>
                <a:gd name="T77" fmla="*/ 1046 h 1056"/>
                <a:gd name="T78" fmla="*/ 80 w 1194"/>
                <a:gd name="T79" fmla="*/ 1046 h 1056"/>
                <a:gd name="T80" fmla="*/ 128 w 1194"/>
                <a:gd name="T81" fmla="*/ 1046 h 1056"/>
                <a:gd name="T82" fmla="*/ 175 w 1194"/>
                <a:gd name="T83" fmla="*/ 1046 h 1056"/>
                <a:gd name="T84" fmla="*/ 222 w 1194"/>
                <a:gd name="T85" fmla="*/ 1039 h 1056"/>
                <a:gd name="T86" fmla="*/ 272 w 1194"/>
                <a:gd name="T87" fmla="*/ 1012 h 1056"/>
                <a:gd name="T88" fmla="*/ 319 w 1194"/>
                <a:gd name="T89" fmla="*/ 945 h 1056"/>
                <a:gd name="T90" fmla="*/ 366 w 1194"/>
                <a:gd name="T91" fmla="*/ 848 h 1056"/>
                <a:gd name="T92" fmla="*/ 413 w 1194"/>
                <a:gd name="T93" fmla="*/ 733 h 1056"/>
                <a:gd name="T94" fmla="*/ 464 w 1194"/>
                <a:gd name="T95" fmla="*/ 612 h 1056"/>
                <a:gd name="T96" fmla="*/ 511 w 1194"/>
                <a:gd name="T97" fmla="*/ 488 h 1056"/>
                <a:gd name="T98" fmla="*/ 558 w 1194"/>
                <a:gd name="T99" fmla="*/ 370 h 1056"/>
                <a:gd name="T100" fmla="*/ 605 w 1194"/>
                <a:gd name="T101" fmla="*/ 265 h 1056"/>
                <a:gd name="T102" fmla="*/ 649 w 1194"/>
                <a:gd name="T103" fmla="*/ 188 h 1056"/>
                <a:gd name="T104" fmla="*/ 693 w 1194"/>
                <a:gd name="T105" fmla="*/ 117 h 1056"/>
                <a:gd name="T106" fmla="*/ 740 w 1194"/>
                <a:gd name="T107" fmla="*/ 64 h 1056"/>
                <a:gd name="T108" fmla="*/ 790 w 1194"/>
                <a:gd name="T109" fmla="*/ 27 h 1056"/>
                <a:gd name="T110" fmla="*/ 837 w 1194"/>
                <a:gd name="T111" fmla="*/ 6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94" h="1056">
                  <a:moveTo>
                    <a:pt x="1194" y="70"/>
                  </a:moveTo>
                  <a:lnTo>
                    <a:pt x="1187" y="70"/>
                  </a:lnTo>
                  <a:lnTo>
                    <a:pt x="1180" y="70"/>
                  </a:lnTo>
                  <a:lnTo>
                    <a:pt x="1170" y="74"/>
                  </a:lnTo>
                  <a:lnTo>
                    <a:pt x="1164" y="74"/>
                  </a:lnTo>
                  <a:lnTo>
                    <a:pt x="1157" y="74"/>
                  </a:lnTo>
                  <a:lnTo>
                    <a:pt x="1147" y="74"/>
                  </a:lnTo>
                  <a:lnTo>
                    <a:pt x="1140" y="74"/>
                  </a:lnTo>
                  <a:lnTo>
                    <a:pt x="1130" y="74"/>
                  </a:lnTo>
                  <a:lnTo>
                    <a:pt x="1123" y="74"/>
                  </a:lnTo>
                  <a:lnTo>
                    <a:pt x="1117" y="74"/>
                  </a:lnTo>
                  <a:lnTo>
                    <a:pt x="1106" y="77"/>
                  </a:lnTo>
                  <a:lnTo>
                    <a:pt x="1100" y="77"/>
                  </a:lnTo>
                  <a:lnTo>
                    <a:pt x="1093" y="77"/>
                  </a:lnTo>
                  <a:lnTo>
                    <a:pt x="1083" y="77"/>
                  </a:lnTo>
                  <a:lnTo>
                    <a:pt x="1076" y="77"/>
                  </a:lnTo>
                  <a:lnTo>
                    <a:pt x="1066" y="77"/>
                  </a:lnTo>
                  <a:lnTo>
                    <a:pt x="1059" y="80"/>
                  </a:lnTo>
                  <a:lnTo>
                    <a:pt x="1053" y="80"/>
                  </a:lnTo>
                  <a:lnTo>
                    <a:pt x="1043" y="80"/>
                  </a:lnTo>
                  <a:lnTo>
                    <a:pt x="1036" y="80"/>
                  </a:lnTo>
                  <a:lnTo>
                    <a:pt x="1029" y="80"/>
                  </a:lnTo>
                  <a:lnTo>
                    <a:pt x="1019" y="84"/>
                  </a:lnTo>
                  <a:lnTo>
                    <a:pt x="1012" y="84"/>
                  </a:lnTo>
                  <a:lnTo>
                    <a:pt x="1006" y="84"/>
                  </a:lnTo>
                  <a:lnTo>
                    <a:pt x="1012" y="84"/>
                  </a:lnTo>
                  <a:lnTo>
                    <a:pt x="1019" y="84"/>
                  </a:lnTo>
                  <a:lnTo>
                    <a:pt x="1029" y="84"/>
                  </a:lnTo>
                  <a:lnTo>
                    <a:pt x="1036" y="84"/>
                  </a:lnTo>
                  <a:lnTo>
                    <a:pt x="1043" y="84"/>
                  </a:lnTo>
                  <a:lnTo>
                    <a:pt x="1053" y="84"/>
                  </a:lnTo>
                  <a:lnTo>
                    <a:pt x="1059" y="84"/>
                  </a:lnTo>
                  <a:lnTo>
                    <a:pt x="1066" y="84"/>
                  </a:lnTo>
                  <a:lnTo>
                    <a:pt x="1076" y="84"/>
                  </a:lnTo>
                  <a:lnTo>
                    <a:pt x="1083" y="84"/>
                  </a:lnTo>
                  <a:lnTo>
                    <a:pt x="1093" y="84"/>
                  </a:lnTo>
                  <a:lnTo>
                    <a:pt x="1100" y="84"/>
                  </a:lnTo>
                  <a:lnTo>
                    <a:pt x="1106" y="84"/>
                  </a:lnTo>
                  <a:lnTo>
                    <a:pt x="1117" y="84"/>
                  </a:lnTo>
                  <a:lnTo>
                    <a:pt x="1123" y="84"/>
                  </a:lnTo>
                  <a:lnTo>
                    <a:pt x="1130" y="84"/>
                  </a:lnTo>
                  <a:lnTo>
                    <a:pt x="1140" y="84"/>
                  </a:lnTo>
                  <a:lnTo>
                    <a:pt x="1147" y="84"/>
                  </a:lnTo>
                  <a:lnTo>
                    <a:pt x="1157" y="84"/>
                  </a:lnTo>
                  <a:lnTo>
                    <a:pt x="1164" y="84"/>
                  </a:lnTo>
                  <a:lnTo>
                    <a:pt x="1170" y="80"/>
                  </a:lnTo>
                  <a:lnTo>
                    <a:pt x="1180" y="80"/>
                  </a:lnTo>
                  <a:lnTo>
                    <a:pt x="1187" y="80"/>
                  </a:lnTo>
                  <a:lnTo>
                    <a:pt x="1194" y="80"/>
                  </a:lnTo>
                  <a:lnTo>
                    <a:pt x="1194" y="70"/>
                  </a:lnTo>
                  <a:close/>
                  <a:moveTo>
                    <a:pt x="864" y="0"/>
                  </a:moveTo>
                  <a:lnTo>
                    <a:pt x="861" y="0"/>
                  </a:lnTo>
                  <a:lnTo>
                    <a:pt x="851" y="0"/>
                  </a:lnTo>
                  <a:lnTo>
                    <a:pt x="844" y="3"/>
                  </a:lnTo>
                  <a:lnTo>
                    <a:pt x="837" y="3"/>
                  </a:lnTo>
                  <a:lnTo>
                    <a:pt x="827" y="3"/>
                  </a:lnTo>
                  <a:lnTo>
                    <a:pt x="821" y="3"/>
                  </a:lnTo>
                  <a:lnTo>
                    <a:pt x="814" y="3"/>
                  </a:lnTo>
                  <a:lnTo>
                    <a:pt x="804" y="3"/>
                  </a:lnTo>
                  <a:lnTo>
                    <a:pt x="797" y="3"/>
                  </a:lnTo>
                  <a:lnTo>
                    <a:pt x="790" y="6"/>
                  </a:lnTo>
                  <a:lnTo>
                    <a:pt x="780" y="6"/>
                  </a:lnTo>
                  <a:lnTo>
                    <a:pt x="773" y="6"/>
                  </a:lnTo>
                  <a:lnTo>
                    <a:pt x="767" y="6"/>
                  </a:lnTo>
                  <a:lnTo>
                    <a:pt x="757" y="10"/>
                  </a:lnTo>
                  <a:lnTo>
                    <a:pt x="750" y="10"/>
                  </a:lnTo>
                  <a:lnTo>
                    <a:pt x="740" y="13"/>
                  </a:lnTo>
                  <a:lnTo>
                    <a:pt x="733" y="17"/>
                  </a:lnTo>
                  <a:lnTo>
                    <a:pt x="726" y="20"/>
                  </a:lnTo>
                  <a:lnTo>
                    <a:pt x="716" y="23"/>
                  </a:lnTo>
                  <a:lnTo>
                    <a:pt x="709" y="27"/>
                  </a:lnTo>
                  <a:lnTo>
                    <a:pt x="703" y="30"/>
                  </a:lnTo>
                  <a:lnTo>
                    <a:pt x="693" y="37"/>
                  </a:lnTo>
                  <a:lnTo>
                    <a:pt x="686" y="43"/>
                  </a:lnTo>
                  <a:lnTo>
                    <a:pt x="676" y="50"/>
                  </a:lnTo>
                  <a:lnTo>
                    <a:pt x="669" y="57"/>
                  </a:lnTo>
                  <a:lnTo>
                    <a:pt x="662" y="67"/>
                  </a:lnTo>
                  <a:lnTo>
                    <a:pt x="652" y="74"/>
                  </a:lnTo>
                  <a:lnTo>
                    <a:pt x="646" y="84"/>
                  </a:lnTo>
                  <a:lnTo>
                    <a:pt x="639" y="97"/>
                  </a:lnTo>
                  <a:lnTo>
                    <a:pt x="629" y="107"/>
                  </a:lnTo>
                  <a:lnTo>
                    <a:pt x="622" y="121"/>
                  </a:lnTo>
                  <a:lnTo>
                    <a:pt x="615" y="134"/>
                  </a:lnTo>
                  <a:lnTo>
                    <a:pt x="605" y="148"/>
                  </a:lnTo>
                  <a:lnTo>
                    <a:pt x="598" y="165"/>
                  </a:lnTo>
                  <a:lnTo>
                    <a:pt x="588" y="181"/>
                  </a:lnTo>
                  <a:lnTo>
                    <a:pt x="582" y="198"/>
                  </a:lnTo>
                  <a:lnTo>
                    <a:pt x="575" y="218"/>
                  </a:lnTo>
                  <a:lnTo>
                    <a:pt x="565" y="235"/>
                  </a:lnTo>
                  <a:lnTo>
                    <a:pt x="558" y="255"/>
                  </a:lnTo>
                  <a:lnTo>
                    <a:pt x="551" y="276"/>
                  </a:lnTo>
                  <a:lnTo>
                    <a:pt x="541" y="296"/>
                  </a:lnTo>
                  <a:lnTo>
                    <a:pt x="535" y="319"/>
                  </a:lnTo>
                  <a:lnTo>
                    <a:pt x="528" y="343"/>
                  </a:lnTo>
                  <a:lnTo>
                    <a:pt x="518" y="363"/>
                  </a:lnTo>
                  <a:lnTo>
                    <a:pt x="511" y="387"/>
                  </a:lnTo>
                  <a:lnTo>
                    <a:pt x="501" y="410"/>
                  </a:lnTo>
                  <a:lnTo>
                    <a:pt x="494" y="434"/>
                  </a:lnTo>
                  <a:lnTo>
                    <a:pt x="487" y="457"/>
                  </a:lnTo>
                  <a:lnTo>
                    <a:pt x="477" y="484"/>
                  </a:lnTo>
                  <a:lnTo>
                    <a:pt x="471" y="508"/>
                  </a:lnTo>
                  <a:lnTo>
                    <a:pt x="464" y="531"/>
                  </a:lnTo>
                  <a:lnTo>
                    <a:pt x="454" y="558"/>
                  </a:lnTo>
                  <a:lnTo>
                    <a:pt x="447" y="582"/>
                  </a:lnTo>
                  <a:lnTo>
                    <a:pt x="437" y="605"/>
                  </a:lnTo>
                  <a:lnTo>
                    <a:pt x="430" y="632"/>
                  </a:lnTo>
                  <a:lnTo>
                    <a:pt x="424" y="656"/>
                  </a:lnTo>
                  <a:lnTo>
                    <a:pt x="413" y="679"/>
                  </a:lnTo>
                  <a:lnTo>
                    <a:pt x="407" y="703"/>
                  </a:lnTo>
                  <a:lnTo>
                    <a:pt x="400" y="726"/>
                  </a:lnTo>
                  <a:lnTo>
                    <a:pt x="390" y="750"/>
                  </a:lnTo>
                  <a:lnTo>
                    <a:pt x="383" y="773"/>
                  </a:lnTo>
                  <a:lnTo>
                    <a:pt x="376" y="797"/>
                  </a:lnTo>
                  <a:lnTo>
                    <a:pt x="366" y="817"/>
                  </a:lnTo>
                  <a:lnTo>
                    <a:pt x="360" y="837"/>
                  </a:lnTo>
                  <a:lnTo>
                    <a:pt x="350" y="858"/>
                  </a:lnTo>
                  <a:lnTo>
                    <a:pt x="343" y="878"/>
                  </a:lnTo>
                  <a:lnTo>
                    <a:pt x="336" y="898"/>
                  </a:lnTo>
                  <a:lnTo>
                    <a:pt x="326" y="915"/>
                  </a:lnTo>
                  <a:lnTo>
                    <a:pt x="319" y="932"/>
                  </a:lnTo>
                  <a:lnTo>
                    <a:pt x="313" y="948"/>
                  </a:lnTo>
                  <a:lnTo>
                    <a:pt x="302" y="962"/>
                  </a:lnTo>
                  <a:lnTo>
                    <a:pt x="296" y="975"/>
                  </a:lnTo>
                  <a:lnTo>
                    <a:pt x="289" y="985"/>
                  </a:lnTo>
                  <a:lnTo>
                    <a:pt x="279" y="999"/>
                  </a:lnTo>
                  <a:lnTo>
                    <a:pt x="272" y="1006"/>
                  </a:lnTo>
                  <a:lnTo>
                    <a:pt x="262" y="1012"/>
                  </a:lnTo>
                  <a:lnTo>
                    <a:pt x="255" y="1019"/>
                  </a:lnTo>
                  <a:lnTo>
                    <a:pt x="249" y="1026"/>
                  </a:lnTo>
                  <a:lnTo>
                    <a:pt x="239" y="1029"/>
                  </a:lnTo>
                  <a:lnTo>
                    <a:pt x="232" y="1033"/>
                  </a:lnTo>
                  <a:lnTo>
                    <a:pt x="222" y="1036"/>
                  </a:lnTo>
                  <a:lnTo>
                    <a:pt x="215" y="1039"/>
                  </a:lnTo>
                  <a:lnTo>
                    <a:pt x="208" y="1039"/>
                  </a:lnTo>
                  <a:lnTo>
                    <a:pt x="198" y="1043"/>
                  </a:lnTo>
                  <a:lnTo>
                    <a:pt x="191" y="1043"/>
                  </a:lnTo>
                  <a:lnTo>
                    <a:pt x="185" y="1043"/>
                  </a:lnTo>
                  <a:lnTo>
                    <a:pt x="175" y="1043"/>
                  </a:lnTo>
                  <a:lnTo>
                    <a:pt x="168" y="1043"/>
                  </a:lnTo>
                  <a:lnTo>
                    <a:pt x="161" y="1043"/>
                  </a:lnTo>
                  <a:lnTo>
                    <a:pt x="151" y="1043"/>
                  </a:lnTo>
                  <a:lnTo>
                    <a:pt x="144" y="1046"/>
                  </a:lnTo>
                  <a:lnTo>
                    <a:pt x="138" y="1046"/>
                  </a:lnTo>
                  <a:lnTo>
                    <a:pt x="128" y="1046"/>
                  </a:lnTo>
                  <a:lnTo>
                    <a:pt x="121" y="1046"/>
                  </a:lnTo>
                  <a:lnTo>
                    <a:pt x="111" y="1046"/>
                  </a:lnTo>
                  <a:lnTo>
                    <a:pt x="104" y="1046"/>
                  </a:lnTo>
                  <a:lnTo>
                    <a:pt x="97" y="1046"/>
                  </a:lnTo>
                  <a:lnTo>
                    <a:pt x="87" y="1046"/>
                  </a:lnTo>
                  <a:lnTo>
                    <a:pt x="80" y="1046"/>
                  </a:lnTo>
                  <a:lnTo>
                    <a:pt x="74" y="1046"/>
                  </a:lnTo>
                  <a:lnTo>
                    <a:pt x="64" y="1046"/>
                  </a:lnTo>
                  <a:lnTo>
                    <a:pt x="57" y="1046"/>
                  </a:lnTo>
                  <a:lnTo>
                    <a:pt x="47" y="1046"/>
                  </a:lnTo>
                  <a:lnTo>
                    <a:pt x="40" y="1046"/>
                  </a:lnTo>
                  <a:lnTo>
                    <a:pt x="33" y="1046"/>
                  </a:lnTo>
                  <a:lnTo>
                    <a:pt x="23" y="1046"/>
                  </a:lnTo>
                  <a:lnTo>
                    <a:pt x="17" y="1046"/>
                  </a:lnTo>
                  <a:lnTo>
                    <a:pt x="10" y="1046"/>
                  </a:lnTo>
                  <a:lnTo>
                    <a:pt x="0" y="1046"/>
                  </a:lnTo>
                  <a:lnTo>
                    <a:pt x="0" y="1056"/>
                  </a:lnTo>
                  <a:lnTo>
                    <a:pt x="10" y="1056"/>
                  </a:lnTo>
                  <a:lnTo>
                    <a:pt x="17" y="1056"/>
                  </a:lnTo>
                  <a:lnTo>
                    <a:pt x="23" y="1056"/>
                  </a:lnTo>
                  <a:lnTo>
                    <a:pt x="33" y="1056"/>
                  </a:lnTo>
                  <a:lnTo>
                    <a:pt x="40" y="1056"/>
                  </a:lnTo>
                  <a:lnTo>
                    <a:pt x="47" y="1056"/>
                  </a:lnTo>
                  <a:lnTo>
                    <a:pt x="57" y="1056"/>
                  </a:lnTo>
                  <a:lnTo>
                    <a:pt x="64" y="1056"/>
                  </a:lnTo>
                  <a:lnTo>
                    <a:pt x="74" y="1056"/>
                  </a:lnTo>
                  <a:lnTo>
                    <a:pt x="80" y="1056"/>
                  </a:lnTo>
                  <a:lnTo>
                    <a:pt x="87" y="1056"/>
                  </a:lnTo>
                  <a:lnTo>
                    <a:pt x="97" y="1056"/>
                  </a:lnTo>
                  <a:lnTo>
                    <a:pt x="104" y="1056"/>
                  </a:lnTo>
                  <a:lnTo>
                    <a:pt x="111" y="1056"/>
                  </a:lnTo>
                  <a:lnTo>
                    <a:pt x="121" y="1056"/>
                  </a:lnTo>
                  <a:lnTo>
                    <a:pt x="128" y="1056"/>
                  </a:lnTo>
                  <a:lnTo>
                    <a:pt x="138" y="1056"/>
                  </a:lnTo>
                  <a:lnTo>
                    <a:pt x="144" y="1056"/>
                  </a:lnTo>
                  <a:lnTo>
                    <a:pt x="151" y="1056"/>
                  </a:lnTo>
                  <a:lnTo>
                    <a:pt x="161" y="1056"/>
                  </a:lnTo>
                  <a:lnTo>
                    <a:pt x="168" y="1056"/>
                  </a:lnTo>
                  <a:lnTo>
                    <a:pt x="175" y="1056"/>
                  </a:lnTo>
                  <a:lnTo>
                    <a:pt x="185" y="1056"/>
                  </a:lnTo>
                  <a:lnTo>
                    <a:pt x="191" y="1053"/>
                  </a:lnTo>
                  <a:lnTo>
                    <a:pt x="198" y="1053"/>
                  </a:lnTo>
                  <a:lnTo>
                    <a:pt x="208" y="1053"/>
                  </a:lnTo>
                  <a:lnTo>
                    <a:pt x="215" y="1053"/>
                  </a:lnTo>
                  <a:lnTo>
                    <a:pt x="222" y="1049"/>
                  </a:lnTo>
                  <a:lnTo>
                    <a:pt x="232" y="1046"/>
                  </a:lnTo>
                  <a:lnTo>
                    <a:pt x="239" y="1043"/>
                  </a:lnTo>
                  <a:lnTo>
                    <a:pt x="249" y="1039"/>
                  </a:lnTo>
                  <a:lnTo>
                    <a:pt x="255" y="1033"/>
                  </a:lnTo>
                  <a:lnTo>
                    <a:pt x="262" y="1026"/>
                  </a:lnTo>
                  <a:lnTo>
                    <a:pt x="269" y="1022"/>
                  </a:lnTo>
                  <a:lnTo>
                    <a:pt x="262" y="1026"/>
                  </a:lnTo>
                  <a:lnTo>
                    <a:pt x="255" y="1029"/>
                  </a:lnTo>
                  <a:lnTo>
                    <a:pt x="249" y="1036"/>
                  </a:lnTo>
                  <a:lnTo>
                    <a:pt x="239" y="1039"/>
                  </a:lnTo>
                  <a:lnTo>
                    <a:pt x="232" y="1043"/>
                  </a:lnTo>
                  <a:lnTo>
                    <a:pt x="222" y="1046"/>
                  </a:lnTo>
                  <a:lnTo>
                    <a:pt x="215" y="1046"/>
                  </a:lnTo>
                  <a:lnTo>
                    <a:pt x="208" y="1049"/>
                  </a:lnTo>
                  <a:lnTo>
                    <a:pt x="198" y="1049"/>
                  </a:lnTo>
                  <a:lnTo>
                    <a:pt x="191" y="1049"/>
                  </a:lnTo>
                  <a:lnTo>
                    <a:pt x="185" y="1053"/>
                  </a:lnTo>
                  <a:lnTo>
                    <a:pt x="175" y="1053"/>
                  </a:lnTo>
                  <a:lnTo>
                    <a:pt x="168" y="1053"/>
                  </a:lnTo>
                  <a:lnTo>
                    <a:pt x="161" y="1053"/>
                  </a:lnTo>
                  <a:lnTo>
                    <a:pt x="151" y="1053"/>
                  </a:lnTo>
                  <a:lnTo>
                    <a:pt x="144" y="1053"/>
                  </a:lnTo>
                  <a:lnTo>
                    <a:pt x="138" y="1053"/>
                  </a:lnTo>
                  <a:lnTo>
                    <a:pt x="128" y="1053"/>
                  </a:lnTo>
                  <a:lnTo>
                    <a:pt x="121" y="1053"/>
                  </a:lnTo>
                  <a:lnTo>
                    <a:pt x="111" y="1053"/>
                  </a:lnTo>
                  <a:lnTo>
                    <a:pt x="104" y="1053"/>
                  </a:lnTo>
                  <a:lnTo>
                    <a:pt x="97" y="1053"/>
                  </a:lnTo>
                  <a:lnTo>
                    <a:pt x="87" y="1053"/>
                  </a:lnTo>
                  <a:lnTo>
                    <a:pt x="80" y="1053"/>
                  </a:lnTo>
                  <a:lnTo>
                    <a:pt x="74" y="1053"/>
                  </a:lnTo>
                  <a:lnTo>
                    <a:pt x="64" y="1053"/>
                  </a:lnTo>
                  <a:lnTo>
                    <a:pt x="57" y="1053"/>
                  </a:lnTo>
                  <a:lnTo>
                    <a:pt x="47" y="1053"/>
                  </a:lnTo>
                  <a:lnTo>
                    <a:pt x="40" y="1053"/>
                  </a:lnTo>
                  <a:lnTo>
                    <a:pt x="33" y="1053"/>
                  </a:lnTo>
                  <a:lnTo>
                    <a:pt x="23" y="1053"/>
                  </a:lnTo>
                  <a:lnTo>
                    <a:pt x="17" y="1053"/>
                  </a:lnTo>
                  <a:lnTo>
                    <a:pt x="10" y="1053"/>
                  </a:lnTo>
                  <a:lnTo>
                    <a:pt x="0" y="1053"/>
                  </a:lnTo>
                  <a:lnTo>
                    <a:pt x="0" y="1046"/>
                  </a:lnTo>
                  <a:lnTo>
                    <a:pt x="10" y="1046"/>
                  </a:lnTo>
                  <a:lnTo>
                    <a:pt x="17" y="1046"/>
                  </a:lnTo>
                  <a:lnTo>
                    <a:pt x="23" y="1046"/>
                  </a:lnTo>
                  <a:lnTo>
                    <a:pt x="33" y="1046"/>
                  </a:lnTo>
                  <a:lnTo>
                    <a:pt x="40" y="1046"/>
                  </a:lnTo>
                  <a:lnTo>
                    <a:pt x="47" y="1046"/>
                  </a:lnTo>
                  <a:lnTo>
                    <a:pt x="57" y="1046"/>
                  </a:lnTo>
                  <a:lnTo>
                    <a:pt x="64" y="1046"/>
                  </a:lnTo>
                  <a:lnTo>
                    <a:pt x="74" y="1046"/>
                  </a:lnTo>
                  <a:lnTo>
                    <a:pt x="80" y="1046"/>
                  </a:lnTo>
                  <a:lnTo>
                    <a:pt x="87" y="1046"/>
                  </a:lnTo>
                  <a:lnTo>
                    <a:pt x="97" y="1046"/>
                  </a:lnTo>
                  <a:lnTo>
                    <a:pt x="104" y="1046"/>
                  </a:lnTo>
                  <a:lnTo>
                    <a:pt x="111" y="1046"/>
                  </a:lnTo>
                  <a:lnTo>
                    <a:pt x="121" y="1046"/>
                  </a:lnTo>
                  <a:lnTo>
                    <a:pt x="128" y="1046"/>
                  </a:lnTo>
                  <a:lnTo>
                    <a:pt x="138" y="1046"/>
                  </a:lnTo>
                  <a:lnTo>
                    <a:pt x="144" y="1046"/>
                  </a:lnTo>
                  <a:lnTo>
                    <a:pt x="151" y="1046"/>
                  </a:lnTo>
                  <a:lnTo>
                    <a:pt x="161" y="1046"/>
                  </a:lnTo>
                  <a:lnTo>
                    <a:pt x="168" y="1046"/>
                  </a:lnTo>
                  <a:lnTo>
                    <a:pt x="175" y="1046"/>
                  </a:lnTo>
                  <a:lnTo>
                    <a:pt x="185" y="1046"/>
                  </a:lnTo>
                  <a:lnTo>
                    <a:pt x="191" y="1046"/>
                  </a:lnTo>
                  <a:lnTo>
                    <a:pt x="198" y="1043"/>
                  </a:lnTo>
                  <a:lnTo>
                    <a:pt x="208" y="1043"/>
                  </a:lnTo>
                  <a:lnTo>
                    <a:pt x="215" y="1043"/>
                  </a:lnTo>
                  <a:lnTo>
                    <a:pt x="222" y="1039"/>
                  </a:lnTo>
                  <a:lnTo>
                    <a:pt x="232" y="1036"/>
                  </a:lnTo>
                  <a:lnTo>
                    <a:pt x="239" y="1033"/>
                  </a:lnTo>
                  <a:lnTo>
                    <a:pt x="249" y="1029"/>
                  </a:lnTo>
                  <a:lnTo>
                    <a:pt x="255" y="1022"/>
                  </a:lnTo>
                  <a:lnTo>
                    <a:pt x="262" y="1019"/>
                  </a:lnTo>
                  <a:lnTo>
                    <a:pt x="272" y="1012"/>
                  </a:lnTo>
                  <a:lnTo>
                    <a:pt x="279" y="1002"/>
                  </a:lnTo>
                  <a:lnTo>
                    <a:pt x="289" y="992"/>
                  </a:lnTo>
                  <a:lnTo>
                    <a:pt x="296" y="982"/>
                  </a:lnTo>
                  <a:lnTo>
                    <a:pt x="302" y="972"/>
                  </a:lnTo>
                  <a:lnTo>
                    <a:pt x="313" y="959"/>
                  </a:lnTo>
                  <a:lnTo>
                    <a:pt x="319" y="945"/>
                  </a:lnTo>
                  <a:lnTo>
                    <a:pt x="326" y="928"/>
                  </a:lnTo>
                  <a:lnTo>
                    <a:pt x="336" y="915"/>
                  </a:lnTo>
                  <a:lnTo>
                    <a:pt x="343" y="898"/>
                  </a:lnTo>
                  <a:lnTo>
                    <a:pt x="350" y="885"/>
                  </a:lnTo>
                  <a:lnTo>
                    <a:pt x="360" y="864"/>
                  </a:lnTo>
                  <a:lnTo>
                    <a:pt x="366" y="848"/>
                  </a:lnTo>
                  <a:lnTo>
                    <a:pt x="376" y="831"/>
                  </a:lnTo>
                  <a:lnTo>
                    <a:pt x="383" y="810"/>
                  </a:lnTo>
                  <a:lnTo>
                    <a:pt x="390" y="794"/>
                  </a:lnTo>
                  <a:lnTo>
                    <a:pt x="400" y="773"/>
                  </a:lnTo>
                  <a:lnTo>
                    <a:pt x="407" y="753"/>
                  </a:lnTo>
                  <a:lnTo>
                    <a:pt x="413" y="733"/>
                  </a:lnTo>
                  <a:lnTo>
                    <a:pt x="424" y="713"/>
                  </a:lnTo>
                  <a:lnTo>
                    <a:pt x="430" y="693"/>
                  </a:lnTo>
                  <a:lnTo>
                    <a:pt x="437" y="673"/>
                  </a:lnTo>
                  <a:lnTo>
                    <a:pt x="447" y="652"/>
                  </a:lnTo>
                  <a:lnTo>
                    <a:pt x="454" y="632"/>
                  </a:lnTo>
                  <a:lnTo>
                    <a:pt x="464" y="612"/>
                  </a:lnTo>
                  <a:lnTo>
                    <a:pt x="471" y="592"/>
                  </a:lnTo>
                  <a:lnTo>
                    <a:pt x="477" y="568"/>
                  </a:lnTo>
                  <a:lnTo>
                    <a:pt x="487" y="548"/>
                  </a:lnTo>
                  <a:lnTo>
                    <a:pt x="494" y="528"/>
                  </a:lnTo>
                  <a:lnTo>
                    <a:pt x="501" y="508"/>
                  </a:lnTo>
                  <a:lnTo>
                    <a:pt x="511" y="488"/>
                  </a:lnTo>
                  <a:lnTo>
                    <a:pt x="518" y="467"/>
                  </a:lnTo>
                  <a:lnTo>
                    <a:pt x="528" y="451"/>
                  </a:lnTo>
                  <a:lnTo>
                    <a:pt x="535" y="430"/>
                  </a:lnTo>
                  <a:lnTo>
                    <a:pt x="541" y="410"/>
                  </a:lnTo>
                  <a:lnTo>
                    <a:pt x="551" y="390"/>
                  </a:lnTo>
                  <a:lnTo>
                    <a:pt x="558" y="370"/>
                  </a:lnTo>
                  <a:lnTo>
                    <a:pt x="565" y="350"/>
                  </a:lnTo>
                  <a:lnTo>
                    <a:pt x="575" y="333"/>
                  </a:lnTo>
                  <a:lnTo>
                    <a:pt x="582" y="313"/>
                  </a:lnTo>
                  <a:lnTo>
                    <a:pt x="588" y="296"/>
                  </a:lnTo>
                  <a:lnTo>
                    <a:pt x="598" y="279"/>
                  </a:lnTo>
                  <a:lnTo>
                    <a:pt x="605" y="265"/>
                  </a:lnTo>
                  <a:lnTo>
                    <a:pt x="615" y="249"/>
                  </a:lnTo>
                  <a:lnTo>
                    <a:pt x="622" y="232"/>
                  </a:lnTo>
                  <a:lnTo>
                    <a:pt x="629" y="218"/>
                  </a:lnTo>
                  <a:lnTo>
                    <a:pt x="639" y="205"/>
                  </a:lnTo>
                  <a:lnTo>
                    <a:pt x="646" y="191"/>
                  </a:lnTo>
                  <a:lnTo>
                    <a:pt x="649" y="188"/>
                  </a:lnTo>
                  <a:lnTo>
                    <a:pt x="652" y="178"/>
                  </a:lnTo>
                  <a:lnTo>
                    <a:pt x="662" y="165"/>
                  </a:lnTo>
                  <a:lnTo>
                    <a:pt x="669" y="154"/>
                  </a:lnTo>
                  <a:lnTo>
                    <a:pt x="676" y="141"/>
                  </a:lnTo>
                  <a:lnTo>
                    <a:pt x="686" y="131"/>
                  </a:lnTo>
                  <a:lnTo>
                    <a:pt x="693" y="117"/>
                  </a:lnTo>
                  <a:lnTo>
                    <a:pt x="703" y="107"/>
                  </a:lnTo>
                  <a:lnTo>
                    <a:pt x="709" y="97"/>
                  </a:lnTo>
                  <a:lnTo>
                    <a:pt x="716" y="87"/>
                  </a:lnTo>
                  <a:lnTo>
                    <a:pt x="726" y="80"/>
                  </a:lnTo>
                  <a:lnTo>
                    <a:pt x="733" y="70"/>
                  </a:lnTo>
                  <a:lnTo>
                    <a:pt x="740" y="64"/>
                  </a:lnTo>
                  <a:lnTo>
                    <a:pt x="750" y="57"/>
                  </a:lnTo>
                  <a:lnTo>
                    <a:pt x="757" y="50"/>
                  </a:lnTo>
                  <a:lnTo>
                    <a:pt x="767" y="43"/>
                  </a:lnTo>
                  <a:lnTo>
                    <a:pt x="773" y="37"/>
                  </a:lnTo>
                  <a:lnTo>
                    <a:pt x="780" y="33"/>
                  </a:lnTo>
                  <a:lnTo>
                    <a:pt x="790" y="27"/>
                  </a:lnTo>
                  <a:lnTo>
                    <a:pt x="797" y="23"/>
                  </a:lnTo>
                  <a:lnTo>
                    <a:pt x="804" y="20"/>
                  </a:lnTo>
                  <a:lnTo>
                    <a:pt x="814" y="17"/>
                  </a:lnTo>
                  <a:lnTo>
                    <a:pt x="821" y="13"/>
                  </a:lnTo>
                  <a:lnTo>
                    <a:pt x="827" y="10"/>
                  </a:lnTo>
                  <a:lnTo>
                    <a:pt x="837" y="6"/>
                  </a:lnTo>
                  <a:lnTo>
                    <a:pt x="844" y="6"/>
                  </a:lnTo>
                  <a:lnTo>
                    <a:pt x="851" y="3"/>
                  </a:lnTo>
                  <a:lnTo>
                    <a:pt x="861" y="0"/>
                  </a:lnTo>
                  <a:lnTo>
                    <a:pt x="864"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46" name="Freeform 6"/>
            <p:cNvSpPr>
              <a:spLocks/>
            </p:cNvSpPr>
            <p:nvPr/>
          </p:nvSpPr>
          <p:spPr bwMode="auto">
            <a:xfrm>
              <a:off x="11572876" y="458788"/>
              <a:ext cx="298450" cy="22225"/>
            </a:xfrm>
            <a:custGeom>
              <a:avLst/>
              <a:gdLst>
                <a:gd name="T0" fmla="*/ 188 w 188"/>
                <a:gd name="T1" fmla="*/ 0 h 14"/>
                <a:gd name="T2" fmla="*/ 181 w 188"/>
                <a:gd name="T3" fmla="*/ 0 h 14"/>
                <a:gd name="T4" fmla="*/ 174 w 188"/>
                <a:gd name="T5" fmla="*/ 0 h 14"/>
                <a:gd name="T6" fmla="*/ 164 w 188"/>
                <a:gd name="T7" fmla="*/ 4 h 14"/>
                <a:gd name="T8" fmla="*/ 158 w 188"/>
                <a:gd name="T9" fmla="*/ 4 h 14"/>
                <a:gd name="T10" fmla="*/ 151 w 188"/>
                <a:gd name="T11" fmla="*/ 4 h 14"/>
                <a:gd name="T12" fmla="*/ 141 w 188"/>
                <a:gd name="T13" fmla="*/ 4 h 14"/>
                <a:gd name="T14" fmla="*/ 134 w 188"/>
                <a:gd name="T15" fmla="*/ 4 h 14"/>
                <a:gd name="T16" fmla="*/ 124 w 188"/>
                <a:gd name="T17" fmla="*/ 4 h 14"/>
                <a:gd name="T18" fmla="*/ 117 w 188"/>
                <a:gd name="T19" fmla="*/ 4 h 14"/>
                <a:gd name="T20" fmla="*/ 111 w 188"/>
                <a:gd name="T21" fmla="*/ 4 h 14"/>
                <a:gd name="T22" fmla="*/ 100 w 188"/>
                <a:gd name="T23" fmla="*/ 7 h 14"/>
                <a:gd name="T24" fmla="*/ 94 w 188"/>
                <a:gd name="T25" fmla="*/ 7 h 14"/>
                <a:gd name="T26" fmla="*/ 87 w 188"/>
                <a:gd name="T27" fmla="*/ 7 h 14"/>
                <a:gd name="T28" fmla="*/ 77 w 188"/>
                <a:gd name="T29" fmla="*/ 7 h 14"/>
                <a:gd name="T30" fmla="*/ 70 w 188"/>
                <a:gd name="T31" fmla="*/ 7 h 14"/>
                <a:gd name="T32" fmla="*/ 60 w 188"/>
                <a:gd name="T33" fmla="*/ 7 h 14"/>
                <a:gd name="T34" fmla="*/ 53 w 188"/>
                <a:gd name="T35" fmla="*/ 10 h 14"/>
                <a:gd name="T36" fmla="*/ 47 w 188"/>
                <a:gd name="T37" fmla="*/ 10 h 14"/>
                <a:gd name="T38" fmla="*/ 37 w 188"/>
                <a:gd name="T39" fmla="*/ 10 h 14"/>
                <a:gd name="T40" fmla="*/ 30 w 188"/>
                <a:gd name="T41" fmla="*/ 10 h 14"/>
                <a:gd name="T42" fmla="*/ 23 w 188"/>
                <a:gd name="T43" fmla="*/ 10 h 14"/>
                <a:gd name="T44" fmla="*/ 13 w 188"/>
                <a:gd name="T45" fmla="*/ 14 h 14"/>
                <a:gd name="T46" fmla="*/ 6 w 188"/>
                <a:gd name="T47" fmla="*/ 14 h 14"/>
                <a:gd name="T48" fmla="*/ 0 w 188"/>
                <a:gd name="T49" fmla="*/ 14 h 14"/>
                <a:gd name="T50" fmla="*/ 6 w 188"/>
                <a:gd name="T51" fmla="*/ 14 h 14"/>
                <a:gd name="T52" fmla="*/ 13 w 188"/>
                <a:gd name="T53" fmla="*/ 14 h 14"/>
                <a:gd name="T54" fmla="*/ 23 w 188"/>
                <a:gd name="T55" fmla="*/ 14 h 14"/>
                <a:gd name="T56" fmla="*/ 30 w 188"/>
                <a:gd name="T57" fmla="*/ 14 h 14"/>
                <a:gd name="T58" fmla="*/ 37 w 188"/>
                <a:gd name="T59" fmla="*/ 14 h 14"/>
                <a:gd name="T60" fmla="*/ 47 w 188"/>
                <a:gd name="T61" fmla="*/ 14 h 14"/>
                <a:gd name="T62" fmla="*/ 53 w 188"/>
                <a:gd name="T63" fmla="*/ 14 h 14"/>
                <a:gd name="T64" fmla="*/ 60 w 188"/>
                <a:gd name="T65" fmla="*/ 14 h 14"/>
                <a:gd name="T66" fmla="*/ 70 w 188"/>
                <a:gd name="T67" fmla="*/ 14 h 14"/>
                <a:gd name="T68" fmla="*/ 77 w 188"/>
                <a:gd name="T69" fmla="*/ 14 h 14"/>
                <a:gd name="T70" fmla="*/ 87 w 188"/>
                <a:gd name="T71" fmla="*/ 14 h 14"/>
                <a:gd name="T72" fmla="*/ 94 w 188"/>
                <a:gd name="T73" fmla="*/ 14 h 14"/>
                <a:gd name="T74" fmla="*/ 100 w 188"/>
                <a:gd name="T75" fmla="*/ 14 h 14"/>
                <a:gd name="T76" fmla="*/ 111 w 188"/>
                <a:gd name="T77" fmla="*/ 14 h 14"/>
                <a:gd name="T78" fmla="*/ 117 w 188"/>
                <a:gd name="T79" fmla="*/ 14 h 14"/>
                <a:gd name="T80" fmla="*/ 124 w 188"/>
                <a:gd name="T81" fmla="*/ 14 h 14"/>
                <a:gd name="T82" fmla="*/ 134 w 188"/>
                <a:gd name="T83" fmla="*/ 14 h 14"/>
                <a:gd name="T84" fmla="*/ 141 w 188"/>
                <a:gd name="T85" fmla="*/ 14 h 14"/>
                <a:gd name="T86" fmla="*/ 151 w 188"/>
                <a:gd name="T87" fmla="*/ 14 h 14"/>
                <a:gd name="T88" fmla="*/ 158 w 188"/>
                <a:gd name="T89" fmla="*/ 14 h 14"/>
                <a:gd name="T90" fmla="*/ 164 w 188"/>
                <a:gd name="T91" fmla="*/ 10 h 14"/>
                <a:gd name="T92" fmla="*/ 174 w 188"/>
                <a:gd name="T93" fmla="*/ 10 h 14"/>
                <a:gd name="T94" fmla="*/ 181 w 188"/>
                <a:gd name="T95" fmla="*/ 10 h 14"/>
                <a:gd name="T96" fmla="*/ 188 w 188"/>
                <a:gd name="T97" fmla="*/ 10 h 14"/>
                <a:gd name="T98" fmla="*/ 188 w 188"/>
                <a:gd name="T9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8" h="14">
                  <a:moveTo>
                    <a:pt x="188" y="0"/>
                  </a:moveTo>
                  <a:lnTo>
                    <a:pt x="181" y="0"/>
                  </a:lnTo>
                  <a:lnTo>
                    <a:pt x="174" y="0"/>
                  </a:lnTo>
                  <a:lnTo>
                    <a:pt x="164" y="4"/>
                  </a:lnTo>
                  <a:lnTo>
                    <a:pt x="158" y="4"/>
                  </a:lnTo>
                  <a:lnTo>
                    <a:pt x="151" y="4"/>
                  </a:lnTo>
                  <a:lnTo>
                    <a:pt x="141" y="4"/>
                  </a:lnTo>
                  <a:lnTo>
                    <a:pt x="134" y="4"/>
                  </a:lnTo>
                  <a:lnTo>
                    <a:pt x="124" y="4"/>
                  </a:lnTo>
                  <a:lnTo>
                    <a:pt x="117" y="4"/>
                  </a:lnTo>
                  <a:lnTo>
                    <a:pt x="111" y="4"/>
                  </a:lnTo>
                  <a:lnTo>
                    <a:pt x="100" y="7"/>
                  </a:lnTo>
                  <a:lnTo>
                    <a:pt x="94" y="7"/>
                  </a:lnTo>
                  <a:lnTo>
                    <a:pt x="87" y="7"/>
                  </a:lnTo>
                  <a:lnTo>
                    <a:pt x="77" y="7"/>
                  </a:lnTo>
                  <a:lnTo>
                    <a:pt x="70" y="7"/>
                  </a:lnTo>
                  <a:lnTo>
                    <a:pt x="60" y="7"/>
                  </a:lnTo>
                  <a:lnTo>
                    <a:pt x="53" y="10"/>
                  </a:lnTo>
                  <a:lnTo>
                    <a:pt x="47" y="10"/>
                  </a:lnTo>
                  <a:lnTo>
                    <a:pt x="37" y="10"/>
                  </a:lnTo>
                  <a:lnTo>
                    <a:pt x="30" y="10"/>
                  </a:lnTo>
                  <a:lnTo>
                    <a:pt x="23" y="10"/>
                  </a:lnTo>
                  <a:lnTo>
                    <a:pt x="13" y="14"/>
                  </a:lnTo>
                  <a:lnTo>
                    <a:pt x="6" y="14"/>
                  </a:lnTo>
                  <a:lnTo>
                    <a:pt x="0" y="14"/>
                  </a:lnTo>
                  <a:lnTo>
                    <a:pt x="6" y="14"/>
                  </a:lnTo>
                  <a:lnTo>
                    <a:pt x="13" y="14"/>
                  </a:lnTo>
                  <a:lnTo>
                    <a:pt x="23" y="14"/>
                  </a:lnTo>
                  <a:lnTo>
                    <a:pt x="30" y="14"/>
                  </a:lnTo>
                  <a:lnTo>
                    <a:pt x="37" y="14"/>
                  </a:lnTo>
                  <a:lnTo>
                    <a:pt x="47" y="14"/>
                  </a:lnTo>
                  <a:lnTo>
                    <a:pt x="53" y="14"/>
                  </a:lnTo>
                  <a:lnTo>
                    <a:pt x="60" y="14"/>
                  </a:lnTo>
                  <a:lnTo>
                    <a:pt x="70" y="14"/>
                  </a:lnTo>
                  <a:lnTo>
                    <a:pt x="77" y="14"/>
                  </a:lnTo>
                  <a:lnTo>
                    <a:pt x="87" y="14"/>
                  </a:lnTo>
                  <a:lnTo>
                    <a:pt x="94" y="14"/>
                  </a:lnTo>
                  <a:lnTo>
                    <a:pt x="100" y="14"/>
                  </a:lnTo>
                  <a:lnTo>
                    <a:pt x="111" y="14"/>
                  </a:lnTo>
                  <a:lnTo>
                    <a:pt x="117" y="14"/>
                  </a:lnTo>
                  <a:lnTo>
                    <a:pt x="124" y="14"/>
                  </a:lnTo>
                  <a:lnTo>
                    <a:pt x="134" y="14"/>
                  </a:lnTo>
                  <a:lnTo>
                    <a:pt x="141" y="14"/>
                  </a:lnTo>
                  <a:lnTo>
                    <a:pt x="151" y="14"/>
                  </a:lnTo>
                  <a:lnTo>
                    <a:pt x="158" y="14"/>
                  </a:lnTo>
                  <a:lnTo>
                    <a:pt x="164" y="10"/>
                  </a:lnTo>
                  <a:lnTo>
                    <a:pt x="174" y="10"/>
                  </a:lnTo>
                  <a:lnTo>
                    <a:pt x="181" y="10"/>
                  </a:lnTo>
                  <a:lnTo>
                    <a:pt x="188" y="10"/>
                  </a:lnTo>
                  <a:lnTo>
                    <a:pt x="1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47" name="Freeform 7"/>
            <p:cNvSpPr>
              <a:spLocks/>
            </p:cNvSpPr>
            <p:nvPr/>
          </p:nvSpPr>
          <p:spPr bwMode="auto">
            <a:xfrm>
              <a:off x="9975851" y="347663"/>
              <a:ext cx="1371600" cy="1676400"/>
            </a:xfrm>
            <a:custGeom>
              <a:avLst/>
              <a:gdLst>
                <a:gd name="T0" fmla="*/ 837 w 864"/>
                <a:gd name="T1" fmla="*/ 3 h 1056"/>
                <a:gd name="T2" fmla="*/ 797 w 864"/>
                <a:gd name="T3" fmla="*/ 3 h 1056"/>
                <a:gd name="T4" fmla="*/ 757 w 864"/>
                <a:gd name="T5" fmla="*/ 10 h 1056"/>
                <a:gd name="T6" fmla="*/ 716 w 864"/>
                <a:gd name="T7" fmla="*/ 23 h 1056"/>
                <a:gd name="T8" fmla="*/ 676 w 864"/>
                <a:gd name="T9" fmla="*/ 50 h 1056"/>
                <a:gd name="T10" fmla="*/ 639 w 864"/>
                <a:gd name="T11" fmla="*/ 97 h 1056"/>
                <a:gd name="T12" fmla="*/ 598 w 864"/>
                <a:gd name="T13" fmla="*/ 165 h 1056"/>
                <a:gd name="T14" fmla="*/ 558 w 864"/>
                <a:gd name="T15" fmla="*/ 255 h 1056"/>
                <a:gd name="T16" fmla="*/ 518 w 864"/>
                <a:gd name="T17" fmla="*/ 363 h 1056"/>
                <a:gd name="T18" fmla="*/ 477 w 864"/>
                <a:gd name="T19" fmla="*/ 484 h 1056"/>
                <a:gd name="T20" fmla="*/ 437 w 864"/>
                <a:gd name="T21" fmla="*/ 605 h 1056"/>
                <a:gd name="T22" fmla="*/ 400 w 864"/>
                <a:gd name="T23" fmla="*/ 726 h 1056"/>
                <a:gd name="T24" fmla="*/ 360 w 864"/>
                <a:gd name="T25" fmla="*/ 837 h 1056"/>
                <a:gd name="T26" fmla="*/ 319 w 864"/>
                <a:gd name="T27" fmla="*/ 932 h 1056"/>
                <a:gd name="T28" fmla="*/ 279 w 864"/>
                <a:gd name="T29" fmla="*/ 999 h 1056"/>
                <a:gd name="T30" fmla="*/ 239 w 864"/>
                <a:gd name="T31" fmla="*/ 1029 h 1056"/>
                <a:gd name="T32" fmla="*/ 198 w 864"/>
                <a:gd name="T33" fmla="*/ 1043 h 1056"/>
                <a:gd name="T34" fmla="*/ 161 w 864"/>
                <a:gd name="T35" fmla="*/ 1043 h 1056"/>
                <a:gd name="T36" fmla="*/ 121 w 864"/>
                <a:gd name="T37" fmla="*/ 1046 h 1056"/>
                <a:gd name="T38" fmla="*/ 80 w 864"/>
                <a:gd name="T39" fmla="*/ 1046 h 1056"/>
                <a:gd name="T40" fmla="*/ 40 w 864"/>
                <a:gd name="T41" fmla="*/ 1046 h 1056"/>
                <a:gd name="T42" fmla="*/ 0 w 864"/>
                <a:gd name="T43" fmla="*/ 1046 h 1056"/>
                <a:gd name="T44" fmla="*/ 33 w 864"/>
                <a:gd name="T45" fmla="*/ 1056 h 1056"/>
                <a:gd name="T46" fmla="*/ 74 w 864"/>
                <a:gd name="T47" fmla="*/ 1056 h 1056"/>
                <a:gd name="T48" fmla="*/ 111 w 864"/>
                <a:gd name="T49" fmla="*/ 1056 h 1056"/>
                <a:gd name="T50" fmla="*/ 151 w 864"/>
                <a:gd name="T51" fmla="*/ 1056 h 1056"/>
                <a:gd name="T52" fmla="*/ 191 w 864"/>
                <a:gd name="T53" fmla="*/ 1053 h 1056"/>
                <a:gd name="T54" fmla="*/ 232 w 864"/>
                <a:gd name="T55" fmla="*/ 1046 h 1056"/>
                <a:gd name="T56" fmla="*/ 269 w 864"/>
                <a:gd name="T57" fmla="*/ 1022 h 1056"/>
                <a:gd name="T58" fmla="*/ 232 w 864"/>
                <a:gd name="T59" fmla="*/ 1043 h 1056"/>
                <a:gd name="T60" fmla="*/ 191 w 864"/>
                <a:gd name="T61" fmla="*/ 1049 h 1056"/>
                <a:gd name="T62" fmla="*/ 151 w 864"/>
                <a:gd name="T63" fmla="*/ 1053 h 1056"/>
                <a:gd name="T64" fmla="*/ 111 w 864"/>
                <a:gd name="T65" fmla="*/ 1053 h 1056"/>
                <a:gd name="T66" fmla="*/ 74 w 864"/>
                <a:gd name="T67" fmla="*/ 1053 h 1056"/>
                <a:gd name="T68" fmla="*/ 33 w 864"/>
                <a:gd name="T69" fmla="*/ 1053 h 1056"/>
                <a:gd name="T70" fmla="*/ 0 w 864"/>
                <a:gd name="T71" fmla="*/ 1046 h 1056"/>
                <a:gd name="T72" fmla="*/ 40 w 864"/>
                <a:gd name="T73" fmla="*/ 1046 h 1056"/>
                <a:gd name="T74" fmla="*/ 80 w 864"/>
                <a:gd name="T75" fmla="*/ 1046 h 1056"/>
                <a:gd name="T76" fmla="*/ 121 w 864"/>
                <a:gd name="T77" fmla="*/ 1046 h 1056"/>
                <a:gd name="T78" fmla="*/ 161 w 864"/>
                <a:gd name="T79" fmla="*/ 1046 h 1056"/>
                <a:gd name="T80" fmla="*/ 198 w 864"/>
                <a:gd name="T81" fmla="*/ 1043 h 1056"/>
                <a:gd name="T82" fmla="*/ 239 w 864"/>
                <a:gd name="T83" fmla="*/ 1033 h 1056"/>
                <a:gd name="T84" fmla="*/ 279 w 864"/>
                <a:gd name="T85" fmla="*/ 1002 h 1056"/>
                <a:gd name="T86" fmla="*/ 319 w 864"/>
                <a:gd name="T87" fmla="*/ 945 h 1056"/>
                <a:gd name="T88" fmla="*/ 360 w 864"/>
                <a:gd name="T89" fmla="*/ 864 h 1056"/>
                <a:gd name="T90" fmla="*/ 400 w 864"/>
                <a:gd name="T91" fmla="*/ 773 h 1056"/>
                <a:gd name="T92" fmla="*/ 437 w 864"/>
                <a:gd name="T93" fmla="*/ 673 h 1056"/>
                <a:gd name="T94" fmla="*/ 477 w 864"/>
                <a:gd name="T95" fmla="*/ 568 h 1056"/>
                <a:gd name="T96" fmla="*/ 518 w 864"/>
                <a:gd name="T97" fmla="*/ 467 h 1056"/>
                <a:gd name="T98" fmla="*/ 558 w 864"/>
                <a:gd name="T99" fmla="*/ 370 h 1056"/>
                <a:gd name="T100" fmla="*/ 598 w 864"/>
                <a:gd name="T101" fmla="*/ 279 h 1056"/>
                <a:gd name="T102" fmla="*/ 639 w 864"/>
                <a:gd name="T103" fmla="*/ 205 h 1056"/>
                <a:gd name="T104" fmla="*/ 669 w 864"/>
                <a:gd name="T105" fmla="*/ 154 h 1056"/>
                <a:gd name="T106" fmla="*/ 709 w 864"/>
                <a:gd name="T107" fmla="*/ 97 h 1056"/>
                <a:gd name="T108" fmla="*/ 750 w 864"/>
                <a:gd name="T109" fmla="*/ 57 h 1056"/>
                <a:gd name="T110" fmla="*/ 790 w 864"/>
                <a:gd name="T111" fmla="*/ 27 h 1056"/>
                <a:gd name="T112" fmla="*/ 827 w 864"/>
                <a:gd name="T113" fmla="*/ 10 h 1056"/>
                <a:gd name="T114" fmla="*/ 864 w 864"/>
                <a:gd name="T115" fmla="*/ 0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4" h="1056">
                  <a:moveTo>
                    <a:pt x="864" y="0"/>
                  </a:moveTo>
                  <a:lnTo>
                    <a:pt x="861" y="0"/>
                  </a:lnTo>
                  <a:lnTo>
                    <a:pt x="851" y="0"/>
                  </a:lnTo>
                  <a:lnTo>
                    <a:pt x="844" y="3"/>
                  </a:lnTo>
                  <a:lnTo>
                    <a:pt x="837" y="3"/>
                  </a:lnTo>
                  <a:lnTo>
                    <a:pt x="827" y="3"/>
                  </a:lnTo>
                  <a:lnTo>
                    <a:pt x="821" y="3"/>
                  </a:lnTo>
                  <a:lnTo>
                    <a:pt x="814" y="3"/>
                  </a:lnTo>
                  <a:lnTo>
                    <a:pt x="804" y="3"/>
                  </a:lnTo>
                  <a:lnTo>
                    <a:pt x="797" y="3"/>
                  </a:lnTo>
                  <a:lnTo>
                    <a:pt x="790" y="6"/>
                  </a:lnTo>
                  <a:lnTo>
                    <a:pt x="780" y="6"/>
                  </a:lnTo>
                  <a:lnTo>
                    <a:pt x="773" y="6"/>
                  </a:lnTo>
                  <a:lnTo>
                    <a:pt x="767" y="6"/>
                  </a:lnTo>
                  <a:lnTo>
                    <a:pt x="757" y="10"/>
                  </a:lnTo>
                  <a:lnTo>
                    <a:pt x="750" y="10"/>
                  </a:lnTo>
                  <a:lnTo>
                    <a:pt x="740" y="13"/>
                  </a:lnTo>
                  <a:lnTo>
                    <a:pt x="733" y="17"/>
                  </a:lnTo>
                  <a:lnTo>
                    <a:pt x="726" y="20"/>
                  </a:lnTo>
                  <a:lnTo>
                    <a:pt x="716" y="23"/>
                  </a:lnTo>
                  <a:lnTo>
                    <a:pt x="709" y="27"/>
                  </a:lnTo>
                  <a:lnTo>
                    <a:pt x="703" y="30"/>
                  </a:lnTo>
                  <a:lnTo>
                    <a:pt x="693" y="37"/>
                  </a:lnTo>
                  <a:lnTo>
                    <a:pt x="686" y="43"/>
                  </a:lnTo>
                  <a:lnTo>
                    <a:pt x="676" y="50"/>
                  </a:lnTo>
                  <a:lnTo>
                    <a:pt x="669" y="57"/>
                  </a:lnTo>
                  <a:lnTo>
                    <a:pt x="662" y="67"/>
                  </a:lnTo>
                  <a:lnTo>
                    <a:pt x="652" y="74"/>
                  </a:lnTo>
                  <a:lnTo>
                    <a:pt x="646" y="84"/>
                  </a:lnTo>
                  <a:lnTo>
                    <a:pt x="639" y="97"/>
                  </a:lnTo>
                  <a:lnTo>
                    <a:pt x="629" y="107"/>
                  </a:lnTo>
                  <a:lnTo>
                    <a:pt x="622" y="121"/>
                  </a:lnTo>
                  <a:lnTo>
                    <a:pt x="615" y="134"/>
                  </a:lnTo>
                  <a:lnTo>
                    <a:pt x="605" y="148"/>
                  </a:lnTo>
                  <a:lnTo>
                    <a:pt x="598" y="165"/>
                  </a:lnTo>
                  <a:lnTo>
                    <a:pt x="588" y="181"/>
                  </a:lnTo>
                  <a:lnTo>
                    <a:pt x="582" y="198"/>
                  </a:lnTo>
                  <a:lnTo>
                    <a:pt x="575" y="218"/>
                  </a:lnTo>
                  <a:lnTo>
                    <a:pt x="565" y="235"/>
                  </a:lnTo>
                  <a:lnTo>
                    <a:pt x="558" y="255"/>
                  </a:lnTo>
                  <a:lnTo>
                    <a:pt x="551" y="276"/>
                  </a:lnTo>
                  <a:lnTo>
                    <a:pt x="541" y="296"/>
                  </a:lnTo>
                  <a:lnTo>
                    <a:pt x="535" y="319"/>
                  </a:lnTo>
                  <a:lnTo>
                    <a:pt x="528" y="343"/>
                  </a:lnTo>
                  <a:lnTo>
                    <a:pt x="518" y="363"/>
                  </a:lnTo>
                  <a:lnTo>
                    <a:pt x="511" y="387"/>
                  </a:lnTo>
                  <a:lnTo>
                    <a:pt x="501" y="410"/>
                  </a:lnTo>
                  <a:lnTo>
                    <a:pt x="494" y="434"/>
                  </a:lnTo>
                  <a:lnTo>
                    <a:pt x="487" y="457"/>
                  </a:lnTo>
                  <a:lnTo>
                    <a:pt x="477" y="484"/>
                  </a:lnTo>
                  <a:lnTo>
                    <a:pt x="471" y="508"/>
                  </a:lnTo>
                  <a:lnTo>
                    <a:pt x="464" y="531"/>
                  </a:lnTo>
                  <a:lnTo>
                    <a:pt x="454" y="558"/>
                  </a:lnTo>
                  <a:lnTo>
                    <a:pt x="447" y="582"/>
                  </a:lnTo>
                  <a:lnTo>
                    <a:pt x="437" y="605"/>
                  </a:lnTo>
                  <a:lnTo>
                    <a:pt x="430" y="632"/>
                  </a:lnTo>
                  <a:lnTo>
                    <a:pt x="424" y="656"/>
                  </a:lnTo>
                  <a:lnTo>
                    <a:pt x="413" y="679"/>
                  </a:lnTo>
                  <a:lnTo>
                    <a:pt x="407" y="703"/>
                  </a:lnTo>
                  <a:lnTo>
                    <a:pt x="400" y="726"/>
                  </a:lnTo>
                  <a:lnTo>
                    <a:pt x="390" y="750"/>
                  </a:lnTo>
                  <a:lnTo>
                    <a:pt x="383" y="773"/>
                  </a:lnTo>
                  <a:lnTo>
                    <a:pt x="376" y="797"/>
                  </a:lnTo>
                  <a:lnTo>
                    <a:pt x="366" y="817"/>
                  </a:lnTo>
                  <a:lnTo>
                    <a:pt x="360" y="837"/>
                  </a:lnTo>
                  <a:lnTo>
                    <a:pt x="350" y="858"/>
                  </a:lnTo>
                  <a:lnTo>
                    <a:pt x="343" y="878"/>
                  </a:lnTo>
                  <a:lnTo>
                    <a:pt x="336" y="898"/>
                  </a:lnTo>
                  <a:lnTo>
                    <a:pt x="326" y="915"/>
                  </a:lnTo>
                  <a:lnTo>
                    <a:pt x="319" y="932"/>
                  </a:lnTo>
                  <a:lnTo>
                    <a:pt x="313" y="948"/>
                  </a:lnTo>
                  <a:lnTo>
                    <a:pt x="302" y="962"/>
                  </a:lnTo>
                  <a:lnTo>
                    <a:pt x="296" y="975"/>
                  </a:lnTo>
                  <a:lnTo>
                    <a:pt x="289" y="985"/>
                  </a:lnTo>
                  <a:lnTo>
                    <a:pt x="279" y="999"/>
                  </a:lnTo>
                  <a:lnTo>
                    <a:pt x="272" y="1006"/>
                  </a:lnTo>
                  <a:lnTo>
                    <a:pt x="262" y="1012"/>
                  </a:lnTo>
                  <a:lnTo>
                    <a:pt x="255" y="1019"/>
                  </a:lnTo>
                  <a:lnTo>
                    <a:pt x="249" y="1026"/>
                  </a:lnTo>
                  <a:lnTo>
                    <a:pt x="239" y="1029"/>
                  </a:lnTo>
                  <a:lnTo>
                    <a:pt x="232" y="1033"/>
                  </a:lnTo>
                  <a:lnTo>
                    <a:pt x="222" y="1036"/>
                  </a:lnTo>
                  <a:lnTo>
                    <a:pt x="215" y="1039"/>
                  </a:lnTo>
                  <a:lnTo>
                    <a:pt x="208" y="1039"/>
                  </a:lnTo>
                  <a:lnTo>
                    <a:pt x="198" y="1043"/>
                  </a:lnTo>
                  <a:lnTo>
                    <a:pt x="191" y="1043"/>
                  </a:lnTo>
                  <a:lnTo>
                    <a:pt x="185" y="1043"/>
                  </a:lnTo>
                  <a:lnTo>
                    <a:pt x="175" y="1043"/>
                  </a:lnTo>
                  <a:lnTo>
                    <a:pt x="168" y="1043"/>
                  </a:lnTo>
                  <a:lnTo>
                    <a:pt x="161" y="1043"/>
                  </a:lnTo>
                  <a:lnTo>
                    <a:pt x="151" y="1043"/>
                  </a:lnTo>
                  <a:lnTo>
                    <a:pt x="144" y="1046"/>
                  </a:lnTo>
                  <a:lnTo>
                    <a:pt x="138" y="1046"/>
                  </a:lnTo>
                  <a:lnTo>
                    <a:pt x="128" y="1046"/>
                  </a:lnTo>
                  <a:lnTo>
                    <a:pt x="121" y="1046"/>
                  </a:lnTo>
                  <a:lnTo>
                    <a:pt x="111" y="1046"/>
                  </a:lnTo>
                  <a:lnTo>
                    <a:pt x="104" y="1046"/>
                  </a:lnTo>
                  <a:lnTo>
                    <a:pt x="97" y="1046"/>
                  </a:lnTo>
                  <a:lnTo>
                    <a:pt x="87" y="1046"/>
                  </a:lnTo>
                  <a:lnTo>
                    <a:pt x="80" y="1046"/>
                  </a:lnTo>
                  <a:lnTo>
                    <a:pt x="74" y="1046"/>
                  </a:lnTo>
                  <a:lnTo>
                    <a:pt x="64" y="1046"/>
                  </a:lnTo>
                  <a:lnTo>
                    <a:pt x="57" y="1046"/>
                  </a:lnTo>
                  <a:lnTo>
                    <a:pt x="47" y="1046"/>
                  </a:lnTo>
                  <a:lnTo>
                    <a:pt x="40" y="1046"/>
                  </a:lnTo>
                  <a:lnTo>
                    <a:pt x="33" y="1046"/>
                  </a:lnTo>
                  <a:lnTo>
                    <a:pt x="23" y="1046"/>
                  </a:lnTo>
                  <a:lnTo>
                    <a:pt x="17" y="1046"/>
                  </a:lnTo>
                  <a:lnTo>
                    <a:pt x="10" y="1046"/>
                  </a:lnTo>
                  <a:lnTo>
                    <a:pt x="0" y="1046"/>
                  </a:lnTo>
                  <a:lnTo>
                    <a:pt x="0" y="1056"/>
                  </a:lnTo>
                  <a:lnTo>
                    <a:pt x="10" y="1056"/>
                  </a:lnTo>
                  <a:lnTo>
                    <a:pt x="17" y="1056"/>
                  </a:lnTo>
                  <a:lnTo>
                    <a:pt x="23" y="1056"/>
                  </a:lnTo>
                  <a:lnTo>
                    <a:pt x="33" y="1056"/>
                  </a:lnTo>
                  <a:lnTo>
                    <a:pt x="40" y="1056"/>
                  </a:lnTo>
                  <a:lnTo>
                    <a:pt x="47" y="1056"/>
                  </a:lnTo>
                  <a:lnTo>
                    <a:pt x="57" y="1056"/>
                  </a:lnTo>
                  <a:lnTo>
                    <a:pt x="64" y="1056"/>
                  </a:lnTo>
                  <a:lnTo>
                    <a:pt x="74" y="1056"/>
                  </a:lnTo>
                  <a:lnTo>
                    <a:pt x="80" y="1056"/>
                  </a:lnTo>
                  <a:lnTo>
                    <a:pt x="87" y="1056"/>
                  </a:lnTo>
                  <a:lnTo>
                    <a:pt x="97" y="1056"/>
                  </a:lnTo>
                  <a:lnTo>
                    <a:pt x="104" y="1056"/>
                  </a:lnTo>
                  <a:lnTo>
                    <a:pt x="111" y="1056"/>
                  </a:lnTo>
                  <a:lnTo>
                    <a:pt x="121" y="1056"/>
                  </a:lnTo>
                  <a:lnTo>
                    <a:pt x="128" y="1056"/>
                  </a:lnTo>
                  <a:lnTo>
                    <a:pt x="138" y="1056"/>
                  </a:lnTo>
                  <a:lnTo>
                    <a:pt x="144" y="1056"/>
                  </a:lnTo>
                  <a:lnTo>
                    <a:pt x="151" y="1056"/>
                  </a:lnTo>
                  <a:lnTo>
                    <a:pt x="161" y="1056"/>
                  </a:lnTo>
                  <a:lnTo>
                    <a:pt x="168" y="1056"/>
                  </a:lnTo>
                  <a:lnTo>
                    <a:pt x="175" y="1056"/>
                  </a:lnTo>
                  <a:lnTo>
                    <a:pt x="185" y="1056"/>
                  </a:lnTo>
                  <a:lnTo>
                    <a:pt x="191" y="1053"/>
                  </a:lnTo>
                  <a:lnTo>
                    <a:pt x="198" y="1053"/>
                  </a:lnTo>
                  <a:lnTo>
                    <a:pt x="208" y="1053"/>
                  </a:lnTo>
                  <a:lnTo>
                    <a:pt x="215" y="1053"/>
                  </a:lnTo>
                  <a:lnTo>
                    <a:pt x="222" y="1049"/>
                  </a:lnTo>
                  <a:lnTo>
                    <a:pt x="232" y="1046"/>
                  </a:lnTo>
                  <a:lnTo>
                    <a:pt x="239" y="1043"/>
                  </a:lnTo>
                  <a:lnTo>
                    <a:pt x="249" y="1039"/>
                  </a:lnTo>
                  <a:lnTo>
                    <a:pt x="255" y="1033"/>
                  </a:lnTo>
                  <a:lnTo>
                    <a:pt x="262" y="1026"/>
                  </a:lnTo>
                  <a:lnTo>
                    <a:pt x="269" y="1022"/>
                  </a:lnTo>
                  <a:lnTo>
                    <a:pt x="262" y="1026"/>
                  </a:lnTo>
                  <a:lnTo>
                    <a:pt x="255" y="1029"/>
                  </a:lnTo>
                  <a:lnTo>
                    <a:pt x="249" y="1036"/>
                  </a:lnTo>
                  <a:lnTo>
                    <a:pt x="239" y="1039"/>
                  </a:lnTo>
                  <a:lnTo>
                    <a:pt x="232" y="1043"/>
                  </a:lnTo>
                  <a:lnTo>
                    <a:pt x="222" y="1046"/>
                  </a:lnTo>
                  <a:lnTo>
                    <a:pt x="215" y="1046"/>
                  </a:lnTo>
                  <a:lnTo>
                    <a:pt x="208" y="1049"/>
                  </a:lnTo>
                  <a:lnTo>
                    <a:pt x="198" y="1049"/>
                  </a:lnTo>
                  <a:lnTo>
                    <a:pt x="191" y="1049"/>
                  </a:lnTo>
                  <a:lnTo>
                    <a:pt x="185" y="1053"/>
                  </a:lnTo>
                  <a:lnTo>
                    <a:pt x="175" y="1053"/>
                  </a:lnTo>
                  <a:lnTo>
                    <a:pt x="168" y="1053"/>
                  </a:lnTo>
                  <a:lnTo>
                    <a:pt x="161" y="1053"/>
                  </a:lnTo>
                  <a:lnTo>
                    <a:pt x="151" y="1053"/>
                  </a:lnTo>
                  <a:lnTo>
                    <a:pt x="144" y="1053"/>
                  </a:lnTo>
                  <a:lnTo>
                    <a:pt x="138" y="1053"/>
                  </a:lnTo>
                  <a:lnTo>
                    <a:pt x="128" y="1053"/>
                  </a:lnTo>
                  <a:lnTo>
                    <a:pt x="121" y="1053"/>
                  </a:lnTo>
                  <a:lnTo>
                    <a:pt x="111" y="1053"/>
                  </a:lnTo>
                  <a:lnTo>
                    <a:pt x="104" y="1053"/>
                  </a:lnTo>
                  <a:lnTo>
                    <a:pt x="97" y="1053"/>
                  </a:lnTo>
                  <a:lnTo>
                    <a:pt x="87" y="1053"/>
                  </a:lnTo>
                  <a:lnTo>
                    <a:pt x="80" y="1053"/>
                  </a:lnTo>
                  <a:lnTo>
                    <a:pt x="74" y="1053"/>
                  </a:lnTo>
                  <a:lnTo>
                    <a:pt x="64" y="1053"/>
                  </a:lnTo>
                  <a:lnTo>
                    <a:pt x="57" y="1053"/>
                  </a:lnTo>
                  <a:lnTo>
                    <a:pt x="47" y="1053"/>
                  </a:lnTo>
                  <a:lnTo>
                    <a:pt x="40" y="1053"/>
                  </a:lnTo>
                  <a:lnTo>
                    <a:pt x="33" y="1053"/>
                  </a:lnTo>
                  <a:lnTo>
                    <a:pt x="23" y="1053"/>
                  </a:lnTo>
                  <a:lnTo>
                    <a:pt x="17" y="1053"/>
                  </a:lnTo>
                  <a:lnTo>
                    <a:pt x="10" y="1053"/>
                  </a:lnTo>
                  <a:lnTo>
                    <a:pt x="0" y="1053"/>
                  </a:lnTo>
                  <a:lnTo>
                    <a:pt x="0" y="1046"/>
                  </a:lnTo>
                  <a:lnTo>
                    <a:pt x="10" y="1046"/>
                  </a:lnTo>
                  <a:lnTo>
                    <a:pt x="17" y="1046"/>
                  </a:lnTo>
                  <a:lnTo>
                    <a:pt x="23" y="1046"/>
                  </a:lnTo>
                  <a:lnTo>
                    <a:pt x="33" y="1046"/>
                  </a:lnTo>
                  <a:lnTo>
                    <a:pt x="40" y="1046"/>
                  </a:lnTo>
                  <a:lnTo>
                    <a:pt x="47" y="1046"/>
                  </a:lnTo>
                  <a:lnTo>
                    <a:pt x="57" y="1046"/>
                  </a:lnTo>
                  <a:lnTo>
                    <a:pt x="64" y="1046"/>
                  </a:lnTo>
                  <a:lnTo>
                    <a:pt x="74" y="1046"/>
                  </a:lnTo>
                  <a:lnTo>
                    <a:pt x="80" y="1046"/>
                  </a:lnTo>
                  <a:lnTo>
                    <a:pt x="87" y="1046"/>
                  </a:lnTo>
                  <a:lnTo>
                    <a:pt x="97" y="1046"/>
                  </a:lnTo>
                  <a:lnTo>
                    <a:pt x="104" y="1046"/>
                  </a:lnTo>
                  <a:lnTo>
                    <a:pt x="111" y="1046"/>
                  </a:lnTo>
                  <a:lnTo>
                    <a:pt x="121" y="1046"/>
                  </a:lnTo>
                  <a:lnTo>
                    <a:pt x="128" y="1046"/>
                  </a:lnTo>
                  <a:lnTo>
                    <a:pt x="138" y="1046"/>
                  </a:lnTo>
                  <a:lnTo>
                    <a:pt x="144" y="1046"/>
                  </a:lnTo>
                  <a:lnTo>
                    <a:pt x="151" y="1046"/>
                  </a:lnTo>
                  <a:lnTo>
                    <a:pt x="161" y="1046"/>
                  </a:lnTo>
                  <a:lnTo>
                    <a:pt x="168" y="1046"/>
                  </a:lnTo>
                  <a:lnTo>
                    <a:pt x="175" y="1046"/>
                  </a:lnTo>
                  <a:lnTo>
                    <a:pt x="185" y="1046"/>
                  </a:lnTo>
                  <a:lnTo>
                    <a:pt x="191" y="1046"/>
                  </a:lnTo>
                  <a:lnTo>
                    <a:pt x="198" y="1043"/>
                  </a:lnTo>
                  <a:lnTo>
                    <a:pt x="208" y="1043"/>
                  </a:lnTo>
                  <a:lnTo>
                    <a:pt x="215" y="1043"/>
                  </a:lnTo>
                  <a:lnTo>
                    <a:pt x="222" y="1039"/>
                  </a:lnTo>
                  <a:lnTo>
                    <a:pt x="232" y="1036"/>
                  </a:lnTo>
                  <a:lnTo>
                    <a:pt x="239" y="1033"/>
                  </a:lnTo>
                  <a:lnTo>
                    <a:pt x="249" y="1029"/>
                  </a:lnTo>
                  <a:lnTo>
                    <a:pt x="255" y="1022"/>
                  </a:lnTo>
                  <a:lnTo>
                    <a:pt x="262" y="1019"/>
                  </a:lnTo>
                  <a:lnTo>
                    <a:pt x="272" y="1012"/>
                  </a:lnTo>
                  <a:lnTo>
                    <a:pt x="279" y="1002"/>
                  </a:lnTo>
                  <a:lnTo>
                    <a:pt x="289" y="992"/>
                  </a:lnTo>
                  <a:lnTo>
                    <a:pt x="296" y="982"/>
                  </a:lnTo>
                  <a:lnTo>
                    <a:pt x="302" y="972"/>
                  </a:lnTo>
                  <a:lnTo>
                    <a:pt x="313" y="959"/>
                  </a:lnTo>
                  <a:lnTo>
                    <a:pt x="319" y="945"/>
                  </a:lnTo>
                  <a:lnTo>
                    <a:pt x="326" y="928"/>
                  </a:lnTo>
                  <a:lnTo>
                    <a:pt x="336" y="915"/>
                  </a:lnTo>
                  <a:lnTo>
                    <a:pt x="343" y="898"/>
                  </a:lnTo>
                  <a:lnTo>
                    <a:pt x="350" y="885"/>
                  </a:lnTo>
                  <a:lnTo>
                    <a:pt x="360" y="864"/>
                  </a:lnTo>
                  <a:lnTo>
                    <a:pt x="366" y="848"/>
                  </a:lnTo>
                  <a:lnTo>
                    <a:pt x="376" y="831"/>
                  </a:lnTo>
                  <a:lnTo>
                    <a:pt x="383" y="810"/>
                  </a:lnTo>
                  <a:lnTo>
                    <a:pt x="390" y="794"/>
                  </a:lnTo>
                  <a:lnTo>
                    <a:pt x="400" y="773"/>
                  </a:lnTo>
                  <a:lnTo>
                    <a:pt x="407" y="753"/>
                  </a:lnTo>
                  <a:lnTo>
                    <a:pt x="413" y="733"/>
                  </a:lnTo>
                  <a:lnTo>
                    <a:pt x="424" y="713"/>
                  </a:lnTo>
                  <a:lnTo>
                    <a:pt x="430" y="693"/>
                  </a:lnTo>
                  <a:lnTo>
                    <a:pt x="437" y="673"/>
                  </a:lnTo>
                  <a:lnTo>
                    <a:pt x="447" y="652"/>
                  </a:lnTo>
                  <a:lnTo>
                    <a:pt x="454" y="632"/>
                  </a:lnTo>
                  <a:lnTo>
                    <a:pt x="464" y="612"/>
                  </a:lnTo>
                  <a:lnTo>
                    <a:pt x="471" y="592"/>
                  </a:lnTo>
                  <a:lnTo>
                    <a:pt x="477" y="568"/>
                  </a:lnTo>
                  <a:lnTo>
                    <a:pt x="487" y="548"/>
                  </a:lnTo>
                  <a:lnTo>
                    <a:pt x="494" y="528"/>
                  </a:lnTo>
                  <a:lnTo>
                    <a:pt x="501" y="508"/>
                  </a:lnTo>
                  <a:lnTo>
                    <a:pt x="511" y="488"/>
                  </a:lnTo>
                  <a:lnTo>
                    <a:pt x="518" y="467"/>
                  </a:lnTo>
                  <a:lnTo>
                    <a:pt x="528" y="451"/>
                  </a:lnTo>
                  <a:lnTo>
                    <a:pt x="535" y="430"/>
                  </a:lnTo>
                  <a:lnTo>
                    <a:pt x="541" y="410"/>
                  </a:lnTo>
                  <a:lnTo>
                    <a:pt x="551" y="390"/>
                  </a:lnTo>
                  <a:lnTo>
                    <a:pt x="558" y="370"/>
                  </a:lnTo>
                  <a:lnTo>
                    <a:pt x="565" y="350"/>
                  </a:lnTo>
                  <a:lnTo>
                    <a:pt x="575" y="333"/>
                  </a:lnTo>
                  <a:lnTo>
                    <a:pt x="582" y="313"/>
                  </a:lnTo>
                  <a:lnTo>
                    <a:pt x="588" y="296"/>
                  </a:lnTo>
                  <a:lnTo>
                    <a:pt x="598" y="279"/>
                  </a:lnTo>
                  <a:lnTo>
                    <a:pt x="605" y="265"/>
                  </a:lnTo>
                  <a:lnTo>
                    <a:pt x="615" y="249"/>
                  </a:lnTo>
                  <a:lnTo>
                    <a:pt x="622" y="232"/>
                  </a:lnTo>
                  <a:lnTo>
                    <a:pt x="629" y="218"/>
                  </a:lnTo>
                  <a:lnTo>
                    <a:pt x="639" y="205"/>
                  </a:lnTo>
                  <a:lnTo>
                    <a:pt x="646" y="191"/>
                  </a:lnTo>
                  <a:lnTo>
                    <a:pt x="649" y="188"/>
                  </a:lnTo>
                  <a:lnTo>
                    <a:pt x="652" y="178"/>
                  </a:lnTo>
                  <a:lnTo>
                    <a:pt x="662" y="165"/>
                  </a:lnTo>
                  <a:lnTo>
                    <a:pt x="669" y="154"/>
                  </a:lnTo>
                  <a:lnTo>
                    <a:pt x="676" y="141"/>
                  </a:lnTo>
                  <a:lnTo>
                    <a:pt x="686" y="131"/>
                  </a:lnTo>
                  <a:lnTo>
                    <a:pt x="693" y="117"/>
                  </a:lnTo>
                  <a:lnTo>
                    <a:pt x="703" y="107"/>
                  </a:lnTo>
                  <a:lnTo>
                    <a:pt x="709" y="97"/>
                  </a:lnTo>
                  <a:lnTo>
                    <a:pt x="716" y="87"/>
                  </a:lnTo>
                  <a:lnTo>
                    <a:pt x="726" y="80"/>
                  </a:lnTo>
                  <a:lnTo>
                    <a:pt x="733" y="70"/>
                  </a:lnTo>
                  <a:lnTo>
                    <a:pt x="740" y="64"/>
                  </a:lnTo>
                  <a:lnTo>
                    <a:pt x="750" y="57"/>
                  </a:lnTo>
                  <a:lnTo>
                    <a:pt x="757" y="50"/>
                  </a:lnTo>
                  <a:lnTo>
                    <a:pt x="767" y="43"/>
                  </a:lnTo>
                  <a:lnTo>
                    <a:pt x="773" y="37"/>
                  </a:lnTo>
                  <a:lnTo>
                    <a:pt x="780" y="33"/>
                  </a:lnTo>
                  <a:lnTo>
                    <a:pt x="790" y="27"/>
                  </a:lnTo>
                  <a:lnTo>
                    <a:pt x="797" y="23"/>
                  </a:lnTo>
                  <a:lnTo>
                    <a:pt x="804" y="20"/>
                  </a:lnTo>
                  <a:lnTo>
                    <a:pt x="814" y="17"/>
                  </a:lnTo>
                  <a:lnTo>
                    <a:pt x="821" y="13"/>
                  </a:lnTo>
                  <a:lnTo>
                    <a:pt x="827" y="10"/>
                  </a:lnTo>
                  <a:lnTo>
                    <a:pt x="837" y="6"/>
                  </a:lnTo>
                  <a:lnTo>
                    <a:pt x="844" y="6"/>
                  </a:lnTo>
                  <a:lnTo>
                    <a:pt x="851" y="3"/>
                  </a:lnTo>
                  <a:lnTo>
                    <a:pt x="861" y="0"/>
                  </a:lnTo>
                  <a:lnTo>
                    <a:pt x="8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48" name="Freeform 8"/>
            <p:cNvSpPr>
              <a:spLocks noEditPoints="1"/>
            </p:cNvSpPr>
            <p:nvPr/>
          </p:nvSpPr>
          <p:spPr bwMode="auto">
            <a:xfrm>
              <a:off x="10402888" y="298450"/>
              <a:ext cx="1468438" cy="1671638"/>
            </a:xfrm>
            <a:custGeom>
              <a:avLst/>
              <a:gdLst>
                <a:gd name="T0" fmla="*/ 703 w 925"/>
                <a:gd name="T1" fmla="*/ 115 h 1053"/>
                <a:gd name="T2" fmla="*/ 663 w 925"/>
                <a:gd name="T3" fmla="*/ 115 h 1053"/>
                <a:gd name="T4" fmla="*/ 622 w 925"/>
                <a:gd name="T5" fmla="*/ 118 h 1053"/>
                <a:gd name="T6" fmla="*/ 582 w 925"/>
                <a:gd name="T7" fmla="*/ 118 h 1053"/>
                <a:gd name="T8" fmla="*/ 545 w 925"/>
                <a:gd name="T9" fmla="*/ 122 h 1053"/>
                <a:gd name="T10" fmla="*/ 504 w 925"/>
                <a:gd name="T11" fmla="*/ 125 h 1053"/>
                <a:gd name="T12" fmla="*/ 464 w 925"/>
                <a:gd name="T13" fmla="*/ 135 h 1053"/>
                <a:gd name="T14" fmla="*/ 424 w 925"/>
                <a:gd name="T15" fmla="*/ 165 h 1053"/>
                <a:gd name="T16" fmla="*/ 383 w 925"/>
                <a:gd name="T17" fmla="*/ 212 h 1053"/>
                <a:gd name="T18" fmla="*/ 353 w 925"/>
                <a:gd name="T19" fmla="*/ 270 h 1053"/>
                <a:gd name="T20" fmla="*/ 313 w 925"/>
                <a:gd name="T21" fmla="*/ 350 h 1053"/>
                <a:gd name="T22" fmla="*/ 272 w 925"/>
                <a:gd name="T23" fmla="*/ 441 h 1053"/>
                <a:gd name="T24" fmla="*/ 232 w 925"/>
                <a:gd name="T25" fmla="*/ 545 h 1053"/>
                <a:gd name="T26" fmla="*/ 195 w 925"/>
                <a:gd name="T27" fmla="*/ 650 h 1053"/>
                <a:gd name="T28" fmla="*/ 155 w 925"/>
                <a:gd name="T29" fmla="*/ 754 h 1053"/>
                <a:gd name="T30" fmla="*/ 114 w 925"/>
                <a:gd name="T31" fmla="*/ 855 h 1053"/>
                <a:gd name="T32" fmla="*/ 74 w 925"/>
                <a:gd name="T33" fmla="*/ 939 h 1053"/>
                <a:gd name="T34" fmla="*/ 33 w 925"/>
                <a:gd name="T35" fmla="*/ 1010 h 1053"/>
                <a:gd name="T36" fmla="*/ 0 w 925"/>
                <a:gd name="T37" fmla="*/ 1053 h 1053"/>
                <a:gd name="T38" fmla="*/ 33 w 925"/>
                <a:gd name="T39" fmla="*/ 1020 h 1053"/>
                <a:gd name="T40" fmla="*/ 74 w 925"/>
                <a:gd name="T41" fmla="*/ 966 h 1053"/>
                <a:gd name="T42" fmla="*/ 114 w 925"/>
                <a:gd name="T43" fmla="*/ 902 h 1053"/>
                <a:gd name="T44" fmla="*/ 155 w 925"/>
                <a:gd name="T45" fmla="*/ 831 h 1053"/>
                <a:gd name="T46" fmla="*/ 195 w 925"/>
                <a:gd name="T47" fmla="*/ 754 h 1053"/>
                <a:gd name="T48" fmla="*/ 232 w 925"/>
                <a:gd name="T49" fmla="*/ 677 h 1053"/>
                <a:gd name="T50" fmla="*/ 272 w 925"/>
                <a:gd name="T51" fmla="*/ 599 h 1053"/>
                <a:gd name="T52" fmla="*/ 313 w 925"/>
                <a:gd name="T53" fmla="*/ 525 h 1053"/>
                <a:gd name="T54" fmla="*/ 353 w 925"/>
                <a:gd name="T55" fmla="*/ 451 h 1053"/>
                <a:gd name="T56" fmla="*/ 393 w 925"/>
                <a:gd name="T57" fmla="*/ 384 h 1053"/>
                <a:gd name="T58" fmla="*/ 434 w 925"/>
                <a:gd name="T59" fmla="*/ 320 h 1053"/>
                <a:gd name="T60" fmla="*/ 471 w 925"/>
                <a:gd name="T61" fmla="*/ 263 h 1053"/>
                <a:gd name="T62" fmla="*/ 511 w 925"/>
                <a:gd name="T63" fmla="*/ 216 h 1053"/>
                <a:gd name="T64" fmla="*/ 552 w 925"/>
                <a:gd name="T65" fmla="*/ 175 h 1053"/>
                <a:gd name="T66" fmla="*/ 592 w 925"/>
                <a:gd name="T67" fmla="*/ 148 h 1053"/>
                <a:gd name="T68" fmla="*/ 632 w 925"/>
                <a:gd name="T69" fmla="*/ 135 h 1053"/>
                <a:gd name="T70" fmla="*/ 673 w 925"/>
                <a:gd name="T71" fmla="*/ 125 h 1053"/>
                <a:gd name="T72" fmla="*/ 710 w 925"/>
                <a:gd name="T73" fmla="*/ 118 h 1053"/>
                <a:gd name="T74" fmla="*/ 918 w 925"/>
                <a:gd name="T75" fmla="*/ 0 h 1053"/>
                <a:gd name="T76" fmla="*/ 878 w 925"/>
                <a:gd name="T77" fmla="*/ 0 h 1053"/>
                <a:gd name="T78" fmla="*/ 837 w 925"/>
                <a:gd name="T79" fmla="*/ 4 h 1053"/>
                <a:gd name="T80" fmla="*/ 797 w 925"/>
                <a:gd name="T81" fmla="*/ 7 h 1053"/>
                <a:gd name="T82" fmla="*/ 760 w 925"/>
                <a:gd name="T83" fmla="*/ 10 h 1053"/>
                <a:gd name="T84" fmla="*/ 720 w 925"/>
                <a:gd name="T85" fmla="*/ 14 h 1053"/>
                <a:gd name="T86" fmla="*/ 679 w 925"/>
                <a:gd name="T87" fmla="*/ 17 h 1053"/>
                <a:gd name="T88" fmla="*/ 639 w 925"/>
                <a:gd name="T89" fmla="*/ 24 h 1053"/>
                <a:gd name="T90" fmla="*/ 599 w 925"/>
                <a:gd name="T91" fmla="*/ 31 h 1053"/>
                <a:gd name="T92" fmla="*/ 622 w 925"/>
                <a:gd name="T93" fmla="*/ 31 h 1053"/>
                <a:gd name="T94" fmla="*/ 663 w 925"/>
                <a:gd name="T95" fmla="*/ 24 h 1053"/>
                <a:gd name="T96" fmla="*/ 703 w 925"/>
                <a:gd name="T97" fmla="*/ 21 h 1053"/>
                <a:gd name="T98" fmla="*/ 743 w 925"/>
                <a:gd name="T99" fmla="*/ 17 h 1053"/>
                <a:gd name="T100" fmla="*/ 784 w 925"/>
                <a:gd name="T101" fmla="*/ 14 h 1053"/>
                <a:gd name="T102" fmla="*/ 824 w 925"/>
                <a:gd name="T103" fmla="*/ 10 h 1053"/>
                <a:gd name="T104" fmla="*/ 861 w 925"/>
                <a:gd name="T105" fmla="*/ 10 h 1053"/>
                <a:gd name="T106" fmla="*/ 901 w 925"/>
                <a:gd name="T107" fmla="*/ 7 h 1053"/>
                <a:gd name="T108" fmla="*/ 925 w 925"/>
                <a:gd name="T109" fmla="*/ 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5" h="1053">
                  <a:moveTo>
                    <a:pt x="737" y="115"/>
                  </a:moveTo>
                  <a:lnTo>
                    <a:pt x="726" y="115"/>
                  </a:lnTo>
                  <a:lnTo>
                    <a:pt x="720" y="115"/>
                  </a:lnTo>
                  <a:lnTo>
                    <a:pt x="710" y="115"/>
                  </a:lnTo>
                  <a:lnTo>
                    <a:pt x="703" y="115"/>
                  </a:lnTo>
                  <a:lnTo>
                    <a:pt x="696" y="115"/>
                  </a:lnTo>
                  <a:lnTo>
                    <a:pt x="686" y="115"/>
                  </a:lnTo>
                  <a:lnTo>
                    <a:pt x="679" y="115"/>
                  </a:lnTo>
                  <a:lnTo>
                    <a:pt x="673" y="115"/>
                  </a:lnTo>
                  <a:lnTo>
                    <a:pt x="663" y="115"/>
                  </a:lnTo>
                  <a:lnTo>
                    <a:pt x="656" y="118"/>
                  </a:lnTo>
                  <a:lnTo>
                    <a:pt x="649" y="118"/>
                  </a:lnTo>
                  <a:lnTo>
                    <a:pt x="639" y="118"/>
                  </a:lnTo>
                  <a:lnTo>
                    <a:pt x="632" y="118"/>
                  </a:lnTo>
                  <a:lnTo>
                    <a:pt x="622" y="118"/>
                  </a:lnTo>
                  <a:lnTo>
                    <a:pt x="615" y="118"/>
                  </a:lnTo>
                  <a:lnTo>
                    <a:pt x="609" y="118"/>
                  </a:lnTo>
                  <a:lnTo>
                    <a:pt x="599" y="118"/>
                  </a:lnTo>
                  <a:lnTo>
                    <a:pt x="592" y="118"/>
                  </a:lnTo>
                  <a:lnTo>
                    <a:pt x="582" y="118"/>
                  </a:lnTo>
                  <a:lnTo>
                    <a:pt x="575" y="118"/>
                  </a:lnTo>
                  <a:lnTo>
                    <a:pt x="568" y="118"/>
                  </a:lnTo>
                  <a:lnTo>
                    <a:pt x="558" y="118"/>
                  </a:lnTo>
                  <a:lnTo>
                    <a:pt x="552" y="122"/>
                  </a:lnTo>
                  <a:lnTo>
                    <a:pt x="545" y="122"/>
                  </a:lnTo>
                  <a:lnTo>
                    <a:pt x="535" y="122"/>
                  </a:lnTo>
                  <a:lnTo>
                    <a:pt x="528" y="122"/>
                  </a:lnTo>
                  <a:lnTo>
                    <a:pt x="521" y="122"/>
                  </a:lnTo>
                  <a:lnTo>
                    <a:pt x="511" y="125"/>
                  </a:lnTo>
                  <a:lnTo>
                    <a:pt x="504" y="125"/>
                  </a:lnTo>
                  <a:lnTo>
                    <a:pt x="498" y="125"/>
                  </a:lnTo>
                  <a:lnTo>
                    <a:pt x="488" y="128"/>
                  </a:lnTo>
                  <a:lnTo>
                    <a:pt x="481" y="132"/>
                  </a:lnTo>
                  <a:lnTo>
                    <a:pt x="471" y="135"/>
                  </a:lnTo>
                  <a:lnTo>
                    <a:pt x="464" y="135"/>
                  </a:lnTo>
                  <a:lnTo>
                    <a:pt x="457" y="142"/>
                  </a:lnTo>
                  <a:lnTo>
                    <a:pt x="447" y="145"/>
                  </a:lnTo>
                  <a:lnTo>
                    <a:pt x="440" y="152"/>
                  </a:lnTo>
                  <a:lnTo>
                    <a:pt x="434" y="155"/>
                  </a:lnTo>
                  <a:lnTo>
                    <a:pt x="424" y="165"/>
                  </a:lnTo>
                  <a:lnTo>
                    <a:pt x="417" y="172"/>
                  </a:lnTo>
                  <a:lnTo>
                    <a:pt x="407" y="179"/>
                  </a:lnTo>
                  <a:lnTo>
                    <a:pt x="400" y="189"/>
                  </a:lnTo>
                  <a:lnTo>
                    <a:pt x="393" y="199"/>
                  </a:lnTo>
                  <a:lnTo>
                    <a:pt x="383" y="212"/>
                  </a:lnTo>
                  <a:lnTo>
                    <a:pt x="380" y="219"/>
                  </a:lnTo>
                  <a:lnTo>
                    <a:pt x="377" y="222"/>
                  </a:lnTo>
                  <a:lnTo>
                    <a:pt x="370" y="239"/>
                  </a:lnTo>
                  <a:lnTo>
                    <a:pt x="360" y="253"/>
                  </a:lnTo>
                  <a:lnTo>
                    <a:pt x="353" y="270"/>
                  </a:lnTo>
                  <a:lnTo>
                    <a:pt x="346" y="283"/>
                  </a:lnTo>
                  <a:lnTo>
                    <a:pt x="336" y="300"/>
                  </a:lnTo>
                  <a:lnTo>
                    <a:pt x="329" y="317"/>
                  </a:lnTo>
                  <a:lnTo>
                    <a:pt x="319" y="333"/>
                  </a:lnTo>
                  <a:lnTo>
                    <a:pt x="313" y="350"/>
                  </a:lnTo>
                  <a:lnTo>
                    <a:pt x="306" y="367"/>
                  </a:lnTo>
                  <a:lnTo>
                    <a:pt x="296" y="384"/>
                  </a:lnTo>
                  <a:lnTo>
                    <a:pt x="289" y="404"/>
                  </a:lnTo>
                  <a:lnTo>
                    <a:pt x="282" y="424"/>
                  </a:lnTo>
                  <a:lnTo>
                    <a:pt x="272" y="441"/>
                  </a:lnTo>
                  <a:lnTo>
                    <a:pt x="266" y="461"/>
                  </a:lnTo>
                  <a:lnTo>
                    <a:pt x="259" y="482"/>
                  </a:lnTo>
                  <a:lnTo>
                    <a:pt x="249" y="502"/>
                  </a:lnTo>
                  <a:lnTo>
                    <a:pt x="242" y="522"/>
                  </a:lnTo>
                  <a:lnTo>
                    <a:pt x="232" y="545"/>
                  </a:lnTo>
                  <a:lnTo>
                    <a:pt x="225" y="566"/>
                  </a:lnTo>
                  <a:lnTo>
                    <a:pt x="218" y="586"/>
                  </a:lnTo>
                  <a:lnTo>
                    <a:pt x="208" y="609"/>
                  </a:lnTo>
                  <a:lnTo>
                    <a:pt x="202" y="630"/>
                  </a:lnTo>
                  <a:lnTo>
                    <a:pt x="195" y="650"/>
                  </a:lnTo>
                  <a:lnTo>
                    <a:pt x="185" y="673"/>
                  </a:lnTo>
                  <a:lnTo>
                    <a:pt x="178" y="693"/>
                  </a:lnTo>
                  <a:lnTo>
                    <a:pt x="168" y="714"/>
                  </a:lnTo>
                  <a:lnTo>
                    <a:pt x="161" y="734"/>
                  </a:lnTo>
                  <a:lnTo>
                    <a:pt x="155" y="754"/>
                  </a:lnTo>
                  <a:lnTo>
                    <a:pt x="144" y="778"/>
                  </a:lnTo>
                  <a:lnTo>
                    <a:pt x="138" y="794"/>
                  </a:lnTo>
                  <a:lnTo>
                    <a:pt x="131" y="815"/>
                  </a:lnTo>
                  <a:lnTo>
                    <a:pt x="121" y="835"/>
                  </a:lnTo>
                  <a:lnTo>
                    <a:pt x="114" y="855"/>
                  </a:lnTo>
                  <a:lnTo>
                    <a:pt x="107" y="872"/>
                  </a:lnTo>
                  <a:lnTo>
                    <a:pt x="97" y="892"/>
                  </a:lnTo>
                  <a:lnTo>
                    <a:pt x="91" y="909"/>
                  </a:lnTo>
                  <a:lnTo>
                    <a:pt x="81" y="926"/>
                  </a:lnTo>
                  <a:lnTo>
                    <a:pt x="74" y="939"/>
                  </a:lnTo>
                  <a:lnTo>
                    <a:pt x="67" y="956"/>
                  </a:lnTo>
                  <a:lnTo>
                    <a:pt x="57" y="969"/>
                  </a:lnTo>
                  <a:lnTo>
                    <a:pt x="50" y="986"/>
                  </a:lnTo>
                  <a:lnTo>
                    <a:pt x="44" y="996"/>
                  </a:lnTo>
                  <a:lnTo>
                    <a:pt x="33" y="1010"/>
                  </a:lnTo>
                  <a:lnTo>
                    <a:pt x="27" y="1020"/>
                  </a:lnTo>
                  <a:lnTo>
                    <a:pt x="20" y="1030"/>
                  </a:lnTo>
                  <a:lnTo>
                    <a:pt x="10" y="1040"/>
                  </a:lnTo>
                  <a:lnTo>
                    <a:pt x="3" y="1050"/>
                  </a:lnTo>
                  <a:lnTo>
                    <a:pt x="0" y="1053"/>
                  </a:lnTo>
                  <a:lnTo>
                    <a:pt x="3" y="1050"/>
                  </a:lnTo>
                  <a:lnTo>
                    <a:pt x="10" y="1043"/>
                  </a:lnTo>
                  <a:lnTo>
                    <a:pt x="20" y="1037"/>
                  </a:lnTo>
                  <a:lnTo>
                    <a:pt x="27" y="1027"/>
                  </a:lnTo>
                  <a:lnTo>
                    <a:pt x="33" y="1020"/>
                  </a:lnTo>
                  <a:lnTo>
                    <a:pt x="44" y="1010"/>
                  </a:lnTo>
                  <a:lnTo>
                    <a:pt x="50" y="1000"/>
                  </a:lnTo>
                  <a:lnTo>
                    <a:pt x="57" y="990"/>
                  </a:lnTo>
                  <a:lnTo>
                    <a:pt x="67" y="976"/>
                  </a:lnTo>
                  <a:lnTo>
                    <a:pt x="74" y="966"/>
                  </a:lnTo>
                  <a:lnTo>
                    <a:pt x="81" y="953"/>
                  </a:lnTo>
                  <a:lnTo>
                    <a:pt x="91" y="939"/>
                  </a:lnTo>
                  <a:lnTo>
                    <a:pt x="97" y="929"/>
                  </a:lnTo>
                  <a:lnTo>
                    <a:pt x="107" y="916"/>
                  </a:lnTo>
                  <a:lnTo>
                    <a:pt x="114" y="902"/>
                  </a:lnTo>
                  <a:lnTo>
                    <a:pt x="121" y="889"/>
                  </a:lnTo>
                  <a:lnTo>
                    <a:pt x="131" y="875"/>
                  </a:lnTo>
                  <a:lnTo>
                    <a:pt x="138" y="858"/>
                  </a:lnTo>
                  <a:lnTo>
                    <a:pt x="144" y="845"/>
                  </a:lnTo>
                  <a:lnTo>
                    <a:pt x="155" y="831"/>
                  </a:lnTo>
                  <a:lnTo>
                    <a:pt x="161" y="815"/>
                  </a:lnTo>
                  <a:lnTo>
                    <a:pt x="168" y="801"/>
                  </a:lnTo>
                  <a:lnTo>
                    <a:pt x="178" y="788"/>
                  </a:lnTo>
                  <a:lnTo>
                    <a:pt x="185" y="771"/>
                  </a:lnTo>
                  <a:lnTo>
                    <a:pt x="195" y="754"/>
                  </a:lnTo>
                  <a:lnTo>
                    <a:pt x="202" y="741"/>
                  </a:lnTo>
                  <a:lnTo>
                    <a:pt x="208" y="724"/>
                  </a:lnTo>
                  <a:lnTo>
                    <a:pt x="218" y="710"/>
                  </a:lnTo>
                  <a:lnTo>
                    <a:pt x="225" y="693"/>
                  </a:lnTo>
                  <a:lnTo>
                    <a:pt x="232" y="677"/>
                  </a:lnTo>
                  <a:lnTo>
                    <a:pt x="242" y="663"/>
                  </a:lnTo>
                  <a:lnTo>
                    <a:pt x="249" y="646"/>
                  </a:lnTo>
                  <a:lnTo>
                    <a:pt x="259" y="630"/>
                  </a:lnTo>
                  <a:lnTo>
                    <a:pt x="266" y="616"/>
                  </a:lnTo>
                  <a:lnTo>
                    <a:pt x="272" y="599"/>
                  </a:lnTo>
                  <a:lnTo>
                    <a:pt x="282" y="586"/>
                  </a:lnTo>
                  <a:lnTo>
                    <a:pt x="289" y="569"/>
                  </a:lnTo>
                  <a:lnTo>
                    <a:pt x="296" y="556"/>
                  </a:lnTo>
                  <a:lnTo>
                    <a:pt x="306" y="539"/>
                  </a:lnTo>
                  <a:lnTo>
                    <a:pt x="313" y="525"/>
                  </a:lnTo>
                  <a:lnTo>
                    <a:pt x="319" y="508"/>
                  </a:lnTo>
                  <a:lnTo>
                    <a:pt x="329" y="495"/>
                  </a:lnTo>
                  <a:lnTo>
                    <a:pt x="336" y="482"/>
                  </a:lnTo>
                  <a:lnTo>
                    <a:pt x="346" y="465"/>
                  </a:lnTo>
                  <a:lnTo>
                    <a:pt x="353" y="451"/>
                  </a:lnTo>
                  <a:lnTo>
                    <a:pt x="360" y="438"/>
                  </a:lnTo>
                  <a:lnTo>
                    <a:pt x="370" y="424"/>
                  </a:lnTo>
                  <a:lnTo>
                    <a:pt x="377" y="411"/>
                  </a:lnTo>
                  <a:lnTo>
                    <a:pt x="383" y="397"/>
                  </a:lnTo>
                  <a:lnTo>
                    <a:pt x="393" y="384"/>
                  </a:lnTo>
                  <a:lnTo>
                    <a:pt x="400" y="370"/>
                  </a:lnTo>
                  <a:lnTo>
                    <a:pt x="407" y="357"/>
                  </a:lnTo>
                  <a:lnTo>
                    <a:pt x="417" y="344"/>
                  </a:lnTo>
                  <a:lnTo>
                    <a:pt x="424" y="330"/>
                  </a:lnTo>
                  <a:lnTo>
                    <a:pt x="434" y="320"/>
                  </a:lnTo>
                  <a:lnTo>
                    <a:pt x="440" y="307"/>
                  </a:lnTo>
                  <a:lnTo>
                    <a:pt x="447" y="296"/>
                  </a:lnTo>
                  <a:lnTo>
                    <a:pt x="457" y="283"/>
                  </a:lnTo>
                  <a:lnTo>
                    <a:pt x="464" y="273"/>
                  </a:lnTo>
                  <a:lnTo>
                    <a:pt x="471" y="263"/>
                  </a:lnTo>
                  <a:lnTo>
                    <a:pt x="481" y="253"/>
                  </a:lnTo>
                  <a:lnTo>
                    <a:pt x="488" y="243"/>
                  </a:lnTo>
                  <a:lnTo>
                    <a:pt x="498" y="233"/>
                  </a:lnTo>
                  <a:lnTo>
                    <a:pt x="504" y="222"/>
                  </a:lnTo>
                  <a:lnTo>
                    <a:pt x="511" y="216"/>
                  </a:lnTo>
                  <a:lnTo>
                    <a:pt x="521" y="206"/>
                  </a:lnTo>
                  <a:lnTo>
                    <a:pt x="528" y="199"/>
                  </a:lnTo>
                  <a:lnTo>
                    <a:pt x="535" y="189"/>
                  </a:lnTo>
                  <a:lnTo>
                    <a:pt x="545" y="182"/>
                  </a:lnTo>
                  <a:lnTo>
                    <a:pt x="552" y="175"/>
                  </a:lnTo>
                  <a:lnTo>
                    <a:pt x="558" y="172"/>
                  </a:lnTo>
                  <a:lnTo>
                    <a:pt x="568" y="165"/>
                  </a:lnTo>
                  <a:lnTo>
                    <a:pt x="575" y="159"/>
                  </a:lnTo>
                  <a:lnTo>
                    <a:pt x="582" y="155"/>
                  </a:lnTo>
                  <a:lnTo>
                    <a:pt x="592" y="148"/>
                  </a:lnTo>
                  <a:lnTo>
                    <a:pt x="599" y="145"/>
                  </a:lnTo>
                  <a:lnTo>
                    <a:pt x="609" y="142"/>
                  </a:lnTo>
                  <a:lnTo>
                    <a:pt x="615" y="138"/>
                  </a:lnTo>
                  <a:lnTo>
                    <a:pt x="622" y="135"/>
                  </a:lnTo>
                  <a:lnTo>
                    <a:pt x="632" y="135"/>
                  </a:lnTo>
                  <a:lnTo>
                    <a:pt x="639" y="132"/>
                  </a:lnTo>
                  <a:lnTo>
                    <a:pt x="649" y="128"/>
                  </a:lnTo>
                  <a:lnTo>
                    <a:pt x="656" y="128"/>
                  </a:lnTo>
                  <a:lnTo>
                    <a:pt x="663" y="125"/>
                  </a:lnTo>
                  <a:lnTo>
                    <a:pt x="673" y="125"/>
                  </a:lnTo>
                  <a:lnTo>
                    <a:pt x="679" y="122"/>
                  </a:lnTo>
                  <a:lnTo>
                    <a:pt x="686" y="122"/>
                  </a:lnTo>
                  <a:lnTo>
                    <a:pt x="696" y="118"/>
                  </a:lnTo>
                  <a:lnTo>
                    <a:pt x="703" y="118"/>
                  </a:lnTo>
                  <a:lnTo>
                    <a:pt x="710" y="118"/>
                  </a:lnTo>
                  <a:lnTo>
                    <a:pt x="720" y="118"/>
                  </a:lnTo>
                  <a:lnTo>
                    <a:pt x="726" y="115"/>
                  </a:lnTo>
                  <a:lnTo>
                    <a:pt x="737" y="115"/>
                  </a:lnTo>
                  <a:close/>
                  <a:moveTo>
                    <a:pt x="925" y="0"/>
                  </a:moveTo>
                  <a:lnTo>
                    <a:pt x="918" y="0"/>
                  </a:lnTo>
                  <a:lnTo>
                    <a:pt x="911" y="0"/>
                  </a:lnTo>
                  <a:lnTo>
                    <a:pt x="901" y="0"/>
                  </a:lnTo>
                  <a:lnTo>
                    <a:pt x="895" y="0"/>
                  </a:lnTo>
                  <a:lnTo>
                    <a:pt x="888" y="0"/>
                  </a:lnTo>
                  <a:lnTo>
                    <a:pt x="878" y="0"/>
                  </a:lnTo>
                  <a:lnTo>
                    <a:pt x="871" y="0"/>
                  </a:lnTo>
                  <a:lnTo>
                    <a:pt x="861" y="4"/>
                  </a:lnTo>
                  <a:lnTo>
                    <a:pt x="854" y="4"/>
                  </a:lnTo>
                  <a:lnTo>
                    <a:pt x="848" y="4"/>
                  </a:lnTo>
                  <a:lnTo>
                    <a:pt x="837" y="4"/>
                  </a:lnTo>
                  <a:lnTo>
                    <a:pt x="831" y="4"/>
                  </a:lnTo>
                  <a:lnTo>
                    <a:pt x="824" y="4"/>
                  </a:lnTo>
                  <a:lnTo>
                    <a:pt x="814" y="7"/>
                  </a:lnTo>
                  <a:lnTo>
                    <a:pt x="807" y="7"/>
                  </a:lnTo>
                  <a:lnTo>
                    <a:pt x="797" y="7"/>
                  </a:lnTo>
                  <a:lnTo>
                    <a:pt x="790" y="7"/>
                  </a:lnTo>
                  <a:lnTo>
                    <a:pt x="784" y="7"/>
                  </a:lnTo>
                  <a:lnTo>
                    <a:pt x="774" y="7"/>
                  </a:lnTo>
                  <a:lnTo>
                    <a:pt x="767" y="10"/>
                  </a:lnTo>
                  <a:lnTo>
                    <a:pt x="760" y="10"/>
                  </a:lnTo>
                  <a:lnTo>
                    <a:pt x="750" y="10"/>
                  </a:lnTo>
                  <a:lnTo>
                    <a:pt x="743" y="10"/>
                  </a:lnTo>
                  <a:lnTo>
                    <a:pt x="737" y="10"/>
                  </a:lnTo>
                  <a:lnTo>
                    <a:pt x="726" y="10"/>
                  </a:lnTo>
                  <a:lnTo>
                    <a:pt x="720" y="14"/>
                  </a:lnTo>
                  <a:lnTo>
                    <a:pt x="710" y="14"/>
                  </a:lnTo>
                  <a:lnTo>
                    <a:pt x="703" y="14"/>
                  </a:lnTo>
                  <a:lnTo>
                    <a:pt x="696" y="14"/>
                  </a:lnTo>
                  <a:lnTo>
                    <a:pt x="686" y="17"/>
                  </a:lnTo>
                  <a:lnTo>
                    <a:pt x="679" y="17"/>
                  </a:lnTo>
                  <a:lnTo>
                    <a:pt x="673" y="17"/>
                  </a:lnTo>
                  <a:lnTo>
                    <a:pt x="663" y="21"/>
                  </a:lnTo>
                  <a:lnTo>
                    <a:pt x="656" y="21"/>
                  </a:lnTo>
                  <a:lnTo>
                    <a:pt x="649" y="21"/>
                  </a:lnTo>
                  <a:lnTo>
                    <a:pt x="639" y="24"/>
                  </a:lnTo>
                  <a:lnTo>
                    <a:pt x="632" y="24"/>
                  </a:lnTo>
                  <a:lnTo>
                    <a:pt x="622" y="24"/>
                  </a:lnTo>
                  <a:lnTo>
                    <a:pt x="615" y="27"/>
                  </a:lnTo>
                  <a:lnTo>
                    <a:pt x="609" y="27"/>
                  </a:lnTo>
                  <a:lnTo>
                    <a:pt x="599" y="31"/>
                  </a:lnTo>
                  <a:lnTo>
                    <a:pt x="595" y="31"/>
                  </a:lnTo>
                  <a:lnTo>
                    <a:pt x="599" y="31"/>
                  </a:lnTo>
                  <a:lnTo>
                    <a:pt x="609" y="31"/>
                  </a:lnTo>
                  <a:lnTo>
                    <a:pt x="615" y="31"/>
                  </a:lnTo>
                  <a:lnTo>
                    <a:pt x="622" y="31"/>
                  </a:lnTo>
                  <a:lnTo>
                    <a:pt x="632" y="27"/>
                  </a:lnTo>
                  <a:lnTo>
                    <a:pt x="639" y="27"/>
                  </a:lnTo>
                  <a:lnTo>
                    <a:pt x="649" y="27"/>
                  </a:lnTo>
                  <a:lnTo>
                    <a:pt x="656" y="27"/>
                  </a:lnTo>
                  <a:lnTo>
                    <a:pt x="663" y="24"/>
                  </a:lnTo>
                  <a:lnTo>
                    <a:pt x="673" y="24"/>
                  </a:lnTo>
                  <a:lnTo>
                    <a:pt x="679" y="24"/>
                  </a:lnTo>
                  <a:lnTo>
                    <a:pt x="686" y="24"/>
                  </a:lnTo>
                  <a:lnTo>
                    <a:pt x="696" y="24"/>
                  </a:lnTo>
                  <a:lnTo>
                    <a:pt x="703" y="21"/>
                  </a:lnTo>
                  <a:lnTo>
                    <a:pt x="710" y="21"/>
                  </a:lnTo>
                  <a:lnTo>
                    <a:pt x="720" y="21"/>
                  </a:lnTo>
                  <a:lnTo>
                    <a:pt x="726" y="21"/>
                  </a:lnTo>
                  <a:lnTo>
                    <a:pt x="737" y="21"/>
                  </a:lnTo>
                  <a:lnTo>
                    <a:pt x="743" y="17"/>
                  </a:lnTo>
                  <a:lnTo>
                    <a:pt x="750" y="17"/>
                  </a:lnTo>
                  <a:lnTo>
                    <a:pt x="760" y="17"/>
                  </a:lnTo>
                  <a:lnTo>
                    <a:pt x="767" y="17"/>
                  </a:lnTo>
                  <a:lnTo>
                    <a:pt x="774" y="17"/>
                  </a:lnTo>
                  <a:lnTo>
                    <a:pt x="784" y="14"/>
                  </a:lnTo>
                  <a:lnTo>
                    <a:pt x="790" y="14"/>
                  </a:lnTo>
                  <a:lnTo>
                    <a:pt x="797" y="14"/>
                  </a:lnTo>
                  <a:lnTo>
                    <a:pt x="807" y="14"/>
                  </a:lnTo>
                  <a:lnTo>
                    <a:pt x="814" y="14"/>
                  </a:lnTo>
                  <a:lnTo>
                    <a:pt x="824" y="10"/>
                  </a:lnTo>
                  <a:lnTo>
                    <a:pt x="831" y="10"/>
                  </a:lnTo>
                  <a:lnTo>
                    <a:pt x="837" y="10"/>
                  </a:lnTo>
                  <a:lnTo>
                    <a:pt x="848" y="10"/>
                  </a:lnTo>
                  <a:lnTo>
                    <a:pt x="854" y="10"/>
                  </a:lnTo>
                  <a:lnTo>
                    <a:pt x="861" y="10"/>
                  </a:lnTo>
                  <a:lnTo>
                    <a:pt x="871" y="10"/>
                  </a:lnTo>
                  <a:lnTo>
                    <a:pt x="878" y="10"/>
                  </a:lnTo>
                  <a:lnTo>
                    <a:pt x="888" y="7"/>
                  </a:lnTo>
                  <a:lnTo>
                    <a:pt x="895" y="7"/>
                  </a:lnTo>
                  <a:lnTo>
                    <a:pt x="901" y="7"/>
                  </a:lnTo>
                  <a:lnTo>
                    <a:pt x="911" y="7"/>
                  </a:lnTo>
                  <a:lnTo>
                    <a:pt x="918" y="7"/>
                  </a:lnTo>
                  <a:lnTo>
                    <a:pt x="925" y="7"/>
                  </a:lnTo>
                  <a:lnTo>
                    <a:pt x="925" y="101"/>
                  </a:lnTo>
                  <a:lnTo>
                    <a:pt x="925"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49" name="Freeform 9"/>
            <p:cNvSpPr>
              <a:spLocks/>
            </p:cNvSpPr>
            <p:nvPr/>
          </p:nvSpPr>
          <p:spPr bwMode="auto">
            <a:xfrm>
              <a:off x="10402888" y="481013"/>
              <a:ext cx="1169988" cy="1489075"/>
            </a:xfrm>
            <a:custGeom>
              <a:avLst/>
              <a:gdLst>
                <a:gd name="T0" fmla="*/ 720 w 737"/>
                <a:gd name="T1" fmla="*/ 0 h 938"/>
                <a:gd name="T2" fmla="*/ 696 w 737"/>
                <a:gd name="T3" fmla="*/ 0 h 938"/>
                <a:gd name="T4" fmla="*/ 673 w 737"/>
                <a:gd name="T5" fmla="*/ 0 h 938"/>
                <a:gd name="T6" fmla="*/ 649 w 737"/>
                <a:gd name="T7" fmla="*/ 3 h 938"/>
                <a:gd name="T8" fmla="*/ 622 w 737"/>
                <a:gd name="T9" fmla="*/ 3 h 938"/>
                <a:gd name="T10" fmla="*/ 599 w 737"/>
                <a:gd name="T11" fmla="*/ 3 h 938"/>
                <a:gd name="T12" fmla="*/ 575 w 737"/>
                <a:gd name="T13" fmla="*/ 3 h 938"/>
                <a:gd name="T14" fmla="*/ 552 w 737"/>
                <a:gd name="T15" fmla="*/ 7 h 938"/>
                <a:gd name="T16" fmla="*/ 528 w 737"/>
                <a:gd name="T17" fmla="*/ 7 h 938"/>
                <a:gd name="T18" fmla="*/ 504 w 737"/>
                <a:gd name="T19" fmla="*/ 10 h 938"/>
                <a:gd name="T20" fmla="*/ 481 w 737"/>
                <a:gd name="T21" fmla="*/ 17 h 938"/>
                <a:gd name="T22" fmla="*/ 457 w 737"/>
                <a:gd name="T23" fmla="*/ 27 h 938"/>
                <a:gd name="T24" fmla="*/ 434 w 737"/>
                <a:gd name="T25" fmla="*/ 40 h 938"/>
                <a:gd name="T26" fmla="*/ 407 w 737"/>
                <a:gd name="T27" fmla="*/ 64 h 938"/>
                <a:gd name="T28" fmla="*/ 383 w 737"/>
                <a:gd name="T29" fmla="*/ 97 h 938"/>
                <a:gd name="T30" fmla="*/ 370 w 737"/>
                <a:gd name="T31" fmla="*/ 124 h 938"/>
                <a:gd name="T32" fmla="*/ 346 w 737"/>
                <a:gd name="T33" fmla="*/ 168 h 938"/>
                <a:gd name="T34" fmla="*/ 319 w 737"/>
                <a:gd name="T35" fmla="*/ 218 h 938"/>
                <a:gd name="T36" fmla="*/ 296 w 737"/>
                <a:gd name="T37" fmla="*/ 269 h 938"/>
                <a:gd name="T38" fmla="*/ 272 w 737"/>
                <a:gd name="T39" fmla="*/ 326 h 938"/>
                <a:gd name="T40" fmla="*/ 249 w 737"/>
                <a:gd name="T41" fmla="*/ 387 h 938"/>
                <a:gd name="T42" fmla="*/ 225 w 737"/>
                <a:gd name="T43" fmla="*/ 451 h 938"/>
                <a:gd name="T44" fmla="*/ 202 w 737"/>
                <a:gd name="T45" fmla="*/ 515 h 938"/>
                <a:gd name="T46" fmla="*/ 178 w 737"/>
                <a:gd name="T47" fmla="*/ 578 h 938"/>
                <a:gd name="T48" fmla="*/ 155 w 737"/>
                <a:gd name="T49" fmla="*/ 639 h 938"/>
                <a:gd name="T50" fmla="*/ 131 w 737"/>
                <a:gd name="T51" fmla="*/ 700 h 938"/>
                <a:gd name="T52" fmla="*/ 107 w 737"/>
                <a:gd name="T53" fmla="*/ 757 h 938"/>
                <a:gd name="T54" fmla="*/ 81 w 737"/>
                <a:gd name="T55" fmla="*/ 811 h 938"/>
                <a:gd name="T56" fmla="*/ 57 w 737"/>
                <a:gd name="T57" fmla="*/ 854 h 938"/>
                <a:gd name="T58" fmla="*/ 33 w 737"/>
                <a:gd name="T59" fmla="*/ 895 h 938"/>
                <a:gd name="T60" fmla="*/ 10 w 737"/>
                <a:gd name="T61" fmla="*/ 925 h 938"/>
                <a:gd name="T62" fmla="*/ 3 w 737"/>
                <a:gd name="T63" fmla="*/ 935 h 938"/>
                <a:gd name="T64" fmla="*/ 27 w 737"/>
                <a:gd name="T65" fmla="*/ 912 h 938"/>
                <a:gd name="T66" fmla="*/ 50 w 737"/>
                <a:gd name="T67" fmla="*/ 885 h 938"/>
                <a:gd name="T68" fmla="*/ 74 w 737"/>
                <a:gd name="T69" fmla="*/ 851 h 938"/>
                <a:gd name="T70" fmla="*/ 97 w 737"/>
                <a:gd name="T71" fmla="*/ 814 h 938"/>
                <a:gd name="T72" fmla="*/ 121 w 737"/>
                <a:gd name="T73" fmla="*/ 774 h 938"/>
                <a:gd name="T74" fmla="*/ 144 w 737"/>
                <a:gd name="T75" fmla="*/ 730 h 938"/>
                <a:gd name="T76" fmla="*/ 168 w 737"/>
                <a:gd name="T77" fmla="*/ 686 h 938"/>
                <a:gd name="T78" fmla="*/ 195 w 737"/>
                <a:gd name="T79" fmla="*/ 639 h 938"/>
                <a:gd name="T80" fmla="*/ 218 w 737"/>
                <a:gd name="T81" fmla="*/ 595 h 938"/>
                <a:gd name="T82" fmla="*/ 242 w 737"/>
                <a:gd name="T83" fmla="*/ 548 h 938"/>
                <a:gd name="T84" fmla="*/ 266 w 737"/>
                <a:gd name="T85" fmla="*/ 501 h 938"/>
                <a:gd name="T86" fmla="*/ 289 w 737"/>
                <a:gd name="T87" fmla="*/ 454 h 938"/>
                <a:gd name="T88" fmla="*/ 313 w 737"/>
                <a:gd name="T89" fmla="*/ 410 h 938"/>
                <a:gd name="T90" fmla="*/ 336 w 737"/>
                <a:gd name="T91" fmla="*/ 367 h 938"/>
                <a:gd name="T92" fmla="*/ 360 w 737"/>
                <a:gd name="T93" fmla="*/ 323 h 938"/>
                <a:gd name="T94" fmla="*/ 383 w 737"/>
                <a:gd name="T95" fmla="*/ 282 h 938"/>
                <a:gd name="T96" fmla="*/ 407 w 737"/>
                <a:gd name="T97" fmla="*/ 242 h 938"/>
                <a:gd name="T98" fmla="*/ 434 w 737"/>
                <a:gd name="T99" fmla="*/ 205 h 938"/>
                <a:gd name="T100" fmla="*/ 457 w 737"/>
                <a:gd name="T101" fmla="*/ 168 h 938"/>
                <a:gd name="T102" fmla="*/ 481 w 737"/>
                <a:gd name="T103" fmla="*/ 138 h 938"/>
                <a:gd name="T104" fmla="*/ 504 w 737"/>
                <a:gd name="T105" fmla="*/ 107 h 938"/>
                <a:gd name="T106" fmla="*/ 528 w 737"/>
                <a:gd name="T107" fmla="*/ 84 h 938"/>
                <a:gd name="T108" fmla="*/ 552 w 737"/>
                <a:gd name="T109" fmla="*/ 60 h 938"/>
                <a:gd name="T110" fmla="*/ 575 w 737"/>
                <a:gd name="T111" fmla="*/ 44 h 938"/>
                <a:gd name="T112" fmla="*/ 599 w 737"/>
                <a:gd name="T113" fmla="*/ 30 h 938"/>
                <a:gd name="T114" fmla="*/ 622 w 737"/>
                <a:gd name="T115" fmla="*/ 20 h 938"/>
                <a:gd name="T116" fmla="*/ 649 w 737"/>
                <a:gd name="T117" fmla="*/ 13 h 938"/>
                <a:gd name="T118" fmla="*/ 673 w 737"/>
                <a:gd name="T119" fmla="*/ 10 h 938"/>
                <a:gd name="T120" fmla="*/ 696 w 737"/>
                <a:gd name="T121" fmla="*/ 3 h 938"/>
                <a:gd name="T122" fmla="*/ 720 w 737"/>
                <a:gd name="T123" fmla="*/ 3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938">
                  <a:moveTo>
                    <a:pt x="737" y="0"/>
                  </a:moveTo>
                  <a:lnTo>
                    <a:pt x="726" y="0"/>
                  </a:lnTo>
                  <a:lnTo>
                    <a:pt x="720" y="0"/>
                  </a:lnTo>
                  <a:lnTo>
                    <a:pt x="710" y="0"/>
                  </a:lnTo>
                  <a:lnTo>
                    <a:pt x="703" y="0"/>
                  </a:lnTo>
                  <a:lnTo>
                    <a:pt x="696" y="0"/>
                  </a:lnTo>
                  <a:lnTo>
                    <a:pt x="686" y="0"/>
                  </a:lnTo>
                  <a:lnTo>
                    <a:pt x="679" y="0"/>
                  </a:lnTo>
                  <a:lnTo>
                    <a:pt x="673" y="0"/>
                  </a:lnTo>
                  <a:lnTo>
                    <a:pt x="663" y="0"/>
                  </a:lnTo>
                  <a:lnTo>
                    <a:pt x="656" y="3"/>
                  </a:lnTo>
                  <a:lnTo>
                    <a:pt x="649" y="3"/>
                  </a:lnTo>
                  <a:lnTo>
                    <a:pt x="639" y="3"/>
                  </a:lnTo>
                  <a:lnTo>
                    <a:pt x="632" y="3"/>
                  </a:lnTo>
                  <a:lnTo>
                    <a:pt x="622" y="3"/>
                  </a:lnTo>
                  <a:lnTo>
                    <a:pt x="615" y="3"/>
                  </a:lnTo>
                  <a:lnTo>
                    <a:pt x="609" y="3"/>
                  </a:lnTo>
                  <a:lnTo>
                    <a:pt x="599" y="3"/>
                  </a:lnTo>
                  <a:lnTo>
                    <a:pt x="592" y="3"/>
                  </a:lnTo>
                  <a:lnTo>
                    <a:pt x="582" y="3"/>
                  </a:lnTo>
                  <a:lnTo>
                    <a:pt x="575" y="3"/>
                  </a:lnTo>
                  <a:lnTo>
                    <a:pt x="568" y="3"/>
                  </a:lnTo>
                  <a:lnTo>
                    <a:pt x="558" y="3"/>
                  </a:lnTo>
                  <a:lnTo>
                    <a:pt x="552" y="7"/>
                  </a:lnTo>
                  <a:lnTo>
                    <a:pt x="545" y="7"/>
                  </a:lnTo>
                  <a:lnTo>
                    <a:pt x="535" y="7"/>
                  </a:lnTo>
                  <a:lnTo>
                    <a:pt x="528" y="7"/>
                  </a:lnTo>
                  <a:lnTo>
                    <a:pt x="521" y="7"/>
                  </a:lnTo>
                  <a:lnTo>
                    <a:pt x="511" y="10"/>
                  </a:lnTo>
                  <a:lnTo>
                    <a:pt x="504" y="10"/>
                  </a:lnTo>
                  <a:lnTo>
                    <a:pt x="498" y="10"/>
                  </a:lnTo>
                  <a:lnTo>
                    <a:pt x="488" y="13"/>
                  </a:lnTo>
                  <a:lnTo>
                    <a:pt x="481" y="17"/>
                  </a:lnTo>
                  <a:lnTo>
                    <a:pt x="471" y="20"/>
                  </a:lnTo>
                  <a:lnTo>
                    <a:pt x="464" y="20"/>
                  </a:lnTo>
                  <a:lnTo>
                    <a:pt x="457" y="27"/>
                  </a:lnTo>
                  <a:lnTo>
                    <a:pt x="447" y="30"/>
                  </a:lnTo>
                  <a:lnTo>
                    <a:pt x="440" y="37"/>
                  </a:lnTo>
                  <a:lnTo>
                    <a:pt x="434" y="40"/>
                  </a:lnTo>
                  <a:lnTo>
                    <a:pt x="424" y="50"/>
                  </a:lnTo>
                  <a:lnTo>
                    <a:pt x="417" y="57"/>
                  </a:lnTo>
                  <a:lnTo>
                    <a:pt x="407" y="64"/>
                  </a:lnTo>
                  <a:lnTo>
                    <a:pt x="400" y="74"/>
                  </a:lnTo>
                  <a:lnTo>
                    <a:pt x="393" y="84"/>
                  </a:lnTo>
                  <a:lnTo>
                    <a:pt x="383" y="97"/>
                  </a:lnTo>
                  <a:lnTo>
                    <a:pt x="380" y="104"/>
                  </a:lnTo>
                  <a:lnTo>
                    <a:pt x="377" y="107"/>
                  </a:lnTo>
                  <a:lnTo>
                    <a:pt x="370" y="124"/>
                  </a:lnTo>
                  <a:lnTo>
                    <a:pt x="360" y="138"/>
                  </a:lnTo>
                  <a:lnTo>
                    <a:pt x="353" y="155"/>
                  </a:lnTo>
                  <a:lnTo>
                    <a:pt x="346" y="168"/>
                  </a:lnTo>
                  <a:lnTo>
                    <a:pt x="336" y="185"/>
                  </a:lnTo>
                  <a:lnTo>
                    <a:pt x="329" y="202"/>
                  </a:lnTo>
                  <a:lnTo>
                    <a:pt x="319" y="218"/>
                  </a:lnTo>
                  <a:lnTo>
                    <a:pt x="313" y="235"/>
                  </a:lnTo>
                  <a:lnTo>
                    <a:pt x="306" y="252"/>
                  </a:lnTo>
                  <a:lnTo>
                    <a:pt x="296" y="269"/>
                  </a:lnTo>
                  <a:lnTo>
                    <a:pt x="289" y="289"/>
                  </a:lnTo>
                  <a:lnTo>
                    <a:pt x="282" y="309"/>
                  </a:lnTo>
                  <a:lnTo>
                    <a:pt x="272" y="326"/>
                  </a:lnTo>
                  <a:lnTo>
                    <a:pt x="266" y="346"/>
                  </a:lnTo>
                  <a:lnTo>
                    <a:pt x="259" y="367"/>
                  </a:lnTo>
                  <a:lnTo>
                    <a:pt x="249" y="387"/>
                  </a:lnTo>
                  <a:lnTo>
                    <a:pt x="242" y="407"/>
                  </a:lnTo>
                  <a:lnTo>
                    <a:pt x="232" y="430"/>
                  </a:lnTo>
                  <a:lnTo>
                    <a:pt x="225" y="451"/>
                  </a:lnTo>
                  <a:lnTo>
                    <a:pt x="218" y="471"/>
                  </a:lnTo>
                  <a:lnTo>
                    <a:pt x="208" y="494"/>
                  </a:lnTo>
                  <a:lnTo>
                    <a:pt x="202" y="515"/>
                  </a:lnTo>
                  <a:lnTo>
                    <a:pt x="195" y="535"/>
                  </a:lnTo>
                  <a:lnTo>
                    <a:pt x="185" y="558"/>
                  </a:lnTo>
                  <a:lnTo>
                    <a:pt x="178" y="578"/>
                  </a:lnTo>
                  <a:lnTo>
                    <a:pt x="168" y="599"/>
                  </a:lnTo>
                  <a:lnTo>
                    <a:pt x="161" y="619"/>
                  </a:lnTo>
                  <a:lnTo>
                    <a:pt x="155" y="639"/>
                  </a:lnTo>
                  <a:lnTo>
                    <a:pt x="144" y="663"/>
                  </a:lnTo>
                  <a:lnTo>
                    <a:pt x="138" y="679"/>
                  </a:lnTo>
                  <a:lnTo>
                    <a:pt x="131" y="700"/>
                  </a:lnTo>
                  <a:lnTo>
                    <a:pt x="121" y="720"/>
                  </a:lnTo>
                  <a:lnTo>
                    <a:pt x="114" y="740"/>
                  </a:lnTo>
                  <a:lnTo>
                    <a:pt x="107" y="757"/>
                  </a:lnTo>
                  <a:lnTo>
                    <a:pt x="97" y="777"/>
                  </a:lnTo>
                  <a:lnTo>
                    <a:pt x="91" y="794"/>
                  </a:lnTo>
                  <a:lnTo>
                    <a:pt x="81" y="811"/>
                  </a:lnTo>
                  <a:lnTo>
                    <a:pt x="74" y="824"/>
                  </a:lnTo>
                  <a:lnTo>
                    <a:pt x="67" y="841"/>
                  </a:lnTo>
                  <a:lnTo>
                    <a:pt x="57" y="854"/>
                  </a:lnTo>
                  <a:lnTo>
                    <a:pt x="50" y="871"/>
                  </a:lnTo>
                  <a:lnTo>
                    <a:pt x="44" y="881"/>
                  </a:lnTo>
                  <a:lnTo>
                    <a:pt x="33" y="895"/>
                  </a:lnTo>
                  <a:lnTo>
                    <a:pt x="27" y="905"/>
                  </a:lnTo>
                  <a:lnTo>
                    <a:pt x="20" y="915"/>
                  </a:lnTo>
                  <a:lnTo>
                    <a:pt x="10" y="925"/>
                  </a:lnTo>
                  <a:lnTo>
                    <a:pt x="3" y="935"/>
                  </a:lnTo>
                  <a:lnTo>
                    <a:pt x="0" y="938"/>
                  </a:lnTo>
                  <a:lnTo>
                    <a:pt x="3" y="935"/>
                  </a:lnTo>
                  <a:lnTo>
                    <a:pt x="10" y="928"/>
                  </a:lnTo>
                  <a:lnTo>
                    <a:pt x="20" y="922"/>
                  </a:lnTo>
                  <a:lnTo>
                    <a:pt x="27" y="912"/>
                  </a:lnTo>
                  <a:lnTo>
                    <a:pt x="33" y="905"/>
                  </a:lnTo>
                  <a:lnTo>
                    <a:pt x="44" y="895"/>
                  </a:lnTo>
                  <a:lnTo>
                    <a:pt x="50" y="885"/>
                  </a:lnTo>
                  <a:lnTo>
                    <a:pt x="57" y="875"/>
                  </a:lnTo>
                  <a:lnTo>
                    <a:pt x="67" y="861"/>
                  </a:lnTo>
                  <a:lnTo>
                    <a:pt x="74" y="851"/>
                  </a:lnTo>
                  <a:lnTo>
                    <a:pt x="81" y="838"/>
                  </a:lnTo>
                  <a:lnTo>
                    <a:pt x="91" y="824"/>
                  </a:lnTo>
                  <a:lnTo>
                    <a:pt x="97" y="814"/>
                  </a:lnTo>
                  <a:lnTo>
                    <a:pt x="107" y="801"/>
                  </a:lnTo>
                  <a:lnTo>
                    <a:pt x="114" y="787"/>
                  </a:lnTo>
                  <a:lnTo>
                    <a:pt x="121" y="774"/>
                  </a:lnTo>
                  <a:lnTo>
                    <a:pt x="131" y="760"/>
                  </a:lnTo>
                  <a:lnTo>
                    <a:pt x="138" y="743"/>
                  </a:lnTo>
                  <a:lnTo>
                    <a:pt x="144" y="730"/>
                  </a:lnTo>
                  <a:lnTo>
                    <a:pt x="155" y="716"/>
                  </a:lnTo>
                  <a:lnTo>
                    <a:pt x="161" y="700"/>
                  </a:lnTo>
                  <a:lnTo>
                    <a:pt x="168" y="686"/>
                  </a:lnTo>
                  <a:lnTo>
                    <a:pt x="178" y="673"/>
                  </a:lnTo>
                  <a:lnTo>
                    <a:pt x="185" y="656"/>
                  </a:lnTo>
                  <a:lnTo>
                    <a:pt x="195" y="639"/>
                  </a:lnTo>
                  <a:lnTo>
                    <a:pt x="202" y="626"/>
                  </a:lnTo>
                  <a:lnTo>
                    <a:pt x="208" y="609"/>
                  </a:lnTo>
                  <a:lnTo>
                    <a:pt x="218" y="595"/>
                  </a:lnTo>
                  <a:lnTo>
                    <a:pt x="225" y="578"/>
                  </a:lnTo>
                  <a:lnTo>
                    <a:pt x="232" y="562"/>
                  </a:lnTo>
                  <a:lnTo>
                    <a:pt x="242" y="548"/>
                  </a:lnTo>
                  <a:lnTo>
                    <a:pt x="249" y="531"/>
                  </a:lnTo>
                  <a:lnTo>
                    <a:pt x="259" y="515"/>
                  </a:lnTo>
                  <a:lnTo>
                    <a:pt x="266" y="501"/>
                  </a:lnTo>
                  <a:lnTo>
                    <a:pt x="272" y="484"/>
                  </a:lnTo>
                  <a:lnTo>
                    <a:pt x="282" y="471"/>
                  </a:lnTo>
                  <a:lnTo>
                    <a:pt x="289" y="454"/>
                  </a:lnTo>
                  <a:lnTo>
                    <a:pt x="296" y="441"/>
                  </a:lnTo>
                  <a:lnTo>
                    <a:pt x="306" y="424"/>
                  </a:lnTo>
                  <a:lnTo>
                    <a:pt x="313" y="410"/>
                  </a:lnTo>
                  <a:lnTo>
                    <a:pt x="319" y="393"/>
                  </a:lnTo>
                  <a:lnTo>
                    <a:pt x="329" y="380"/>
                  </a:lnTo>
                  <a:lnTo>
                    <a:pt x="336" y="367"/>
                  </a:lnTo>
                  <a:lnTo>
                    <a:pt x="346" y="350"/>
                  </a:lnTo>
                  <a:lnTo>
                    <a:pt x="353" y="336"/>
                  </a:lnTo>
                  <a:lnTo>
                    <a:pt x="360" y="323"/>
                  </a:lnTo>
                  <a:lnTo>
                    <a:pt x="370" y="309"/>
                  </a:lnTo>
                  <a:lnTo>
                    <a:pt x="377" y="296"/>
                  </a:lnTo>
                  <a:lnTo>
                    <a:pt x="383" y="282"/>
                  </a:lnTo>
                  <a:lnTo>
                    <a:pt x="393" y="269"/>
                  </a:lnTo>
                  <a:lnTo>
                    <a:pt x="400" y="255"/>
                  </a:lnTo>
                  <a:lnTo>
                    <a:pt x="407" y="242"/>
                  </a:lnTo>
                  <a:lnTo>
                    <a:pt x="417" y="229"/>
                  </a:lnTo>
                  <a:lnTo>
                    <a:pt x="424" y="215"/>
                  </a:lnTo>
                  <a:lnTo>
                    <a:pt x="434" y="205"/>
                  </a:lnTo>
                  <a:lnTo>
                    <a:pt x="440" y="192"/>
                  </a:lnTo>
                  <a:lnTo>
                    <a:pt x="447" y="181"/>
                  </a:lnTo>
                  <a:lnTo>
                    <a:pt x="457" y="168"/>
                  </a:lnTo>
                  <a:lnTo>
                    <a:pt x="464" y="158"/>
                  </a:lnTo>
                  <a:lnTo>
                    <a:pt x="471" y="148"/>
                  </a:lnTo>
                  <a:lnTo>
                    <a:pt x="481" y="138"/>
                  </a:lnTo>
                  <a:lnTo>
                    <a:pt x="488" y="128"/>
                  </a:lnTo>
                  <a:lnTo>
                    <a:pt x="498" y="118"/>
                  </a:lnTo>
                  <a:lnTo>
                    <a:pt x="504" y="107"/>
                  </a:lnTo>
                  <a:lnTo>
                    <a:pt x="511" y="101"/>
                  </a:lnTo>
                  <a:lnTo>
                    <a:pt x="521" y="91"/>
                  </a:lnTo>
                  <a:lnTo>
                    <a:pt x="528" y="84"/>
                  </a:lnTo>
                  <a:lnTo>
                    <a:pt x="535" y="74"/>
                  </a:lnTo>
                  <a:lnTo>
                    <a:pt x="545" y="67"/>
                  </a:lnTo>
                  <a:lnTo>
                    <a:pt x="552" y="60"/>
                  </a:lnTo>
                  <a:lnTo>
                    <a:pt x="558" y="57"/>
                  </a:lnTo>
                  <a:lnTo>
                    <a:pt x="568" y="50"/>
                  </a:lnTo>
                  <a:lnTo>
                    <a:pt x="575" y="44"/>
                  </a:lnTo>
                  <a:lnTo>
                    <a:pt x="582" y="40"/>
                  </a:lnTo>
                  <a:lnTo>
                    <a:pt x="592" y="33"/>
                  </a:lnTo>
                  <a:lnTo>
                    <a:pt x="599" y="30"/>
                  </a:lnTo>
                  <a:lnTo>
                    <a:pt x="609" y="27"/>
                  </a:lnTo>
                  <a:lnTo>
                    <a:pt x="615" y="23"/>
                  </a:lnTo>
                  <a:lnTo>
                    <a:pt x="622" y="20"/>
                  </a:lnTo>
                  <a:lnTo>
                    <a:pt x="632" y="20"/>
                  </a:lnTo>
                  <a:lnTo>
                    <a:pt x="639" y="17"/>
                  </a:lnTo>
                  <a:lnTo>
                    <a:pt x="649" y="13"/>
                  </a:lnTo>
                  <a:lnTo>
                    <a:pt x="656" y="13"/>
                  </a:lnTo>
                  <a:lnTo>
                    <a:pt x="663" y="10"/>
                  </a:lnTo>
                  <a:lnTo>
                    <a:pt x="673" y="10"/>
                  </a:lnTo>
                  <a:lnTo>
                    <a:pt x="679" y="7"/>
                  </a:lnTo>
                  <a:lnTo>
                    <a:pt x="686" y="7"/>
                  </a:lnTo>
                  <a:lnTo>
                    <a:pt x="696" y="3"/>
                  </a:lnTo>
                  <a:lnTo>
                    <a:pt x="703" y="3"/>
                  </a:lnTo>
                  <a:lnTo>
                    <a:pt x="710" y="3"/>
                  </a:lnTo>
                  <a:lnTo>
                    <a:pt x="720" y="3"/>
                  </a:lnTo>
                  <a:lnTo>
                    <a:pt x="726" y="0"/>
                  </a:lnTo>
                  <a:lnTo>
                    <a:pt x="73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0" name="Freeform 10"/>
            <p:cNvSpPr>
              <a:spLocks/>
            </p:cNvSpPr>
            <p:nvPr/>
          </p:nvSpPr>
          <p:spPr bwMode="auto">
            <a:xfrm>
              <a:off x="11347451" y="298450"/>
              <a:ext cx="523875" cy="160338"/>
            </a:xfrm>
            <a:custGeom>
              <a:avLst/>
              <a:gdLst>
                <a:gd name="T0" fmla="*/ 323 w 330"/>
                <a:gd name="T1" fmla="*/ 0 h 101"/>
                <a:gd name="T2" fmla="*/ 306 w 330"/>
                <a:gd name="T3" fmla="*/ 0 h 101"/>
                <a:gd name="T4" fmla="*/ 293 w 330"/>
                <a:gd name="T5" fmla="*/ 0 h 101"/>
                <a:gd name="T6" fmla="*/ 276 w 330"/>
                <a:gd name="T7" fmla="*/ 0 h 101"/>
                <a:gd name="T8" fmla="*/ 259 w 330"/>
                <a:gd name="T9" fmla="*/ 4 h 101"/>
                <a:gd name="T10" fmla="*/ 242 w 330"/>
                <a:gd name="T11" fmla="*/ 4 h 101"/>
                <a:gd name="T12" fmla="*/ 229 w 330"/>
                <a:gd name="T13" fmla="*/ 4 h 101"/>
                <a:gd name="T14" fmla="*/ 212 w 330"/>
                <a:gd name="T15" fmla="*/ 7 h 101"/>
                <a:gd name="T16" fmla="*/ 195 w 330"/>
                <a:gd name="T17" fmla="*/ 7 h 101"/>
                <a:gd name="T18" fmla="*/ 179 w 330"/>
                <a:gd name="T19" fmla="*/ 7 h 101"/>
                <a:gd name="T20" fmla="*/ 165 w 330"/>
                <a:gd name="T21" fmla="*/ 10 h 101"/>
                <a:gd name="T22" fmla="*/ 148 w 330"/>
                <a:gd name="T23" fmla="*/ 10 h 101"/>
                <a:gd name="T24" fmla="*/ 131 w 330"/>
                <a:gd name="T25" fmla="*/ 10 h 101"/>
                <a:gd name="T26" fmla="*/ 115 w 330"/>
                <a:gd name="T27" fmla="*/ 14 h 101"/>
                <a:gd name="T28" fmla="*/ 101 w 330"/>
                <a:gd name="T29" fmla="*/ 14 h 101"/>
                <a:gd name="T30" fmla="*/ 84 w 330"/>
                <a:gd name="T31" fmla="*/ 17 h 101"/>
                <a:gd name="T32" fmla="*/ 68 w 330"/>
                <a:gd name="T33" fmla="*/ 21 h 101"/>
                <a:gd name="T34" fmla="*/ 54 w 330"/>
                <a:gd name="T35" fmla="*/ 21 h 101"/>
                <a:gd name="T36" fmla="*/ 37 w 330"/>
                <a:gd name="T37" fmla="*/ 24 h 101"/>
                <a:gd name="T38" fmla="*/ 20 w 330"/>
                <a:gd name="T39" fmla="*/ 27 h 101"/>
                <a:gd name="T40" fmla="*/ 4 w 330"/>
                <a:gd name="T41" fmla="*/ 31 h 101"/>
                <a:gd name="T42" fmla="*/ 4 w 330"/>
                <a:gd name="T43" fmla="*/ 31 h 101"/>
                <a:gd name="T44" fmla="*/ 20 w 330"/>
                <a:gd name="T45" fmla="*/ 31 h 101"/>
                <a:gd name="T46" fmla="*/ 37 w 330"/>
                <a:gd name="T47" fmla="*/ 27 h 101"/>
                <a:gd name="T48" fmla="*/ 54 w 330"/>
                <a:gd name="T49" fmla="*/ 27 h 101"/>
                <a:gd name="T50" fmla="*/ 68 w 330"/>
                <a:gd name="T51" fmla="*/ 24 h 101"/>
                <a:gd name="T52" fmla="*/ 84 w 330"/>
                <a:gd name="T53" fmla="*/ 24 h 101"/>
                <a:gd name="T54" fmla="*/ 101 w 330"/>
                <a:gd name="T55" fmla="*/ 24 h 101"/>
                <a:gd name="T56" fmla="*/ 115 w 330"/>
                <a:gd name="T57" fmla="*/ 21 h 101"/>
                <a:gd name="T58" fmla="*/ 131 w 330"/>
                <a:gd name="T59" fmla="*/ 21 h 101"/>
                <a:gd name="T60" fmla="*/ 148 w 330"/>
                <a:gd name="T61" fmla="*/ 17 h 101"/>
                <a:gd name="T62" fmla="*/ 165 w 330"/>
                <a:gd name="T63" fmla="*/ 17 h 101"/>
                <a:gd name="T64" fmla="*/ 179 w 330"/>
                <a:gd name="T65" fmla="*/ 17 h 101"/>
                <a:gd name="T66" fmla="*/ 195 w 330"/>
                <a:gd name="T67" fmla="*/ 14 h 101"/>
                <a:gd name="T68" fmla="*/ 212 w 330"/>
                <a:gd name="T69" fmla="*/ 14 h 101"/>
                <a:gd name="T70" fmla="*/ 229 w 330"/>
                <a:gd name="T71" fmla="*/ 10 h 101"/>
                <a:gd name="T72" fmla="*/ 242 w 330"/>
                <a:gd name="T73" fmla="*/ 10 h 101"/>
                <a:gd name="T74" fmla="*/ 259 w 330"/>
                <a:gd name="T75" fmla="*/ 10 h 101"/>
                <a:gd name="T76" fmla="*/ 276 w 330"/>
                <a:gd name="T77" fmla="*/ 10 h 101"/>
                <a:gd name="T78" fmla="*/ 293 w 330"/>
                <a:gd name="T79" fmla="*/ 7 h 101"/>
                <a:gd name="T80" fmla="*/ 306 w 330"/>
                <a:gd name="T81" fmla="*/ 7 h 101"/>
                <a:gd name="T82" fmla="*/ 323 w 330"/>
                <a:gd name="T83" fmla="*/ 7 h 101"/>
                <a:gd name="T84" fmla="*/ 330 w 330"/>
                <a:gd name="T8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0" h="101">
                  <a:moveTo>
                    <a:pt x="330" y="0"/>
                  </a:moveTo>
                  <a:lnTo>
                    <a:pt x="323" y="0"/>
                  </a:lnTo>
                  <a:lnTo>
                    <a:pt x="316" y="0"/>
                  </a:lnTo>
                  <a:lnTo>
                    <a:pt x="306" y="0"/>
                  </a:lnTo>
                  <a:lnTo>
                    <a:pt x="300" y="0"/>
                  </a:lnTo>
                  <a:lnTo>
                    <a:pt x="293" y="0"/>
                  </a:lnTo>
                  <a:lnTo>
                    <a:pt x="283" y="0"/>
                  </a:lnTo>
                  <a:lnTo>
                    <a:pt x="276" y="0"/>
                  </a:lnTo>
                  <a:lnTo>
                    <a:pt x="266" y="4"/>
                  </a:lnTo>
                  <a:lnTo>
                    <a:pt x="259" y="4"/>
                  </a:lnTo>
                  <a:lnTo>
                    <a:pt x="253" y="4"/>
                  </a:lnTo>
                  <a:lnTo>
                    <a:pt x="242" y="4"/>
                  </a:lnTo>
                  <a:lnTo>
                    <a:pt x="236" y="4"/>
                  </a:lnTo>
                  <a:lnTo>
                    <a:pt x="229" y="4"/>
                  </a:lnTo>
                  <a:lnTo>
                    <a:pt x="219" y="7"/>
                  </a:lnTo>
                  <a:lnTo>
                    <a:pt x="212" y="7"/>
                  </a:lnTo>
                  <a:lnTo>
                    <a:pt x="202" y="7"/>
                  </a:lnTo>
                  <a:lnTo>
                    <a:pt x="195" y="7"/>
                  </a:lnTo>
                  <a:lnTo>
                    <a:pt x="189" y="7"/>
                  </a:lnTo>
                  <a:lnTo>
                    <a:pt x="179" y="7"/>
                  </a:lnTo>
                  <a:lnTo>
                    <a:pt x="172" y="10"/>
                  </a:lnTo>
                  <a:lnTo>
                    <a:pt x="165" y="10"/>
                  </a:lnTo>
                  <a:lnTo>
                    <a:pt x="155" y="10"/>
                  </a:lnTo>
                  <a:lnTo>
                    <a:pt x="148" y="10"/>
                  </a:lnTo>
                  <a:lnTo>
                    <a:pt x="142" y="10"/>
                  </a:lnTo>
                  <a:lnTo>
                    <a:pt x="131" y="10"/>
                  </a:lnTo>
                  <a:lnTo>
                    <a:pt x="125" y="14"/>
                  </a:lnTo>
                  <a:lnTo>
                    <a:pt x="115" y="14"/>
                  </a:lnTo>
                  <a:lnTo>
                    <a:pt x="108" y="14"/>
                  </a:lnTo>
                  <a:lnTo>
                    <a:pt x="101" y="14"/>
                  </a:lnTo>
                  <a:lnTo>
                    <a:pt x="91" y="17"/>
                  </a:lnTo>
                  <a:lnTo>
                    <a:pt x="84" y="17"/>
                  </a:lnTo>
                  <a:lnTo>
                    <a:pt x="78" y="17"/>
                  </a:lnTo>
                  <a:lnTo>
                    <a:pt x="68" y="21"/>
                  </a:lnTo>
                  <a:lnTo>
                    <a:pt x="61" y="21"/>
                  </a:lnTo>
                  <a:lnTo>
                    <a:pt x="54" y="21"/>
                  </a:lnTo>
                  <a:lnTo>
                    <a:pt x="44" y="24"/>
                  </a:lnTo>
                  <a:lnTo>
                    <a:pt x="37" y="24"/>
                  </a:lnTo>
                  <a:lnTo>
                    <a:pt x="27" y="24"/>
                  </a:lnTo>
                  <a:lnTo>
                    <a:pt x="20" y="27"/>
                  </a:lnTo>
                  <a:lnTo>
                    <a:pt x="14" y="27"/>
                  </a:lnTo>
                  <a:lnTo>
                    <a:pt x="4" y="31"/>
                  </a:lnTo>
                  <a:lnTo>
                    <a:pt x="0" y="31"/>
                  </a:lnTo>
                  <a:lnTo>
                    <a:pt x="4" y="31"/>
                  </a:lnTo>
                  <a:lnTo>
                    <a:pt x="14" y="31"/>
                  </a:lnTo>
                  <a:lnTo>
                    <a:pt x="20" y="31"/>
                  </a:lnTo>
                  <a:lnTo>
                    <a:pt x="27" y="31"/>
                  </a:lnTo>
                  <a:lnTo>
                    <a:pt x="37" y="27"/>
                  </a:lnTo>
                  <a:lnTo>
                    <a:pt x="44" y="27"/>
                  </a:lnTo>
                  <a:lnTo>
                    <a:pt x="54" y="27"/>
                  </a:lnTo>
                  <a:lnTo>
                    <a:pt x="61" y="27"/>
                  </a:lnTo>
                  <a:lnTo>
                    <a:pt x="68" y="24"/>
                  </a:lnTo>
                  <a:lnTo>
                    <a:pt x="78" y="24"/>
                  </a:lnTo>
                  <a:lnTo>
                    <a:pt x="84" y="24"/>
                  </a:lnTo>
                  <a:lnTo>
                    <a:pt x="91" y="24"/>
                  </a:lnTo>
                  <a:lnTo>
                    <a:pt x="101" y="24"/>
                  </a:lnTo>
                  <a:lnTo>
                    <a:pt x="108" y="21"/>
                  </a:lnTo>
                  <a:lnTo>
                    <a:pt x="115" y="21"/>
                  </a:lnTo>
                  <a:lnTo>
                    <a:pt x="125" y="21"/>
                  </a:lnTo>
                  <a:lnTo>
                    <a:pt x="131" y="21"/>
                  </a:lnTo>
                  <a:lnTo>
                    <a:pt x="142" y="21"/>
                  </a:lnTo>
                  <a:lnTo>
                    <a:pt x="148" y="17"/>
                  </a:lnTo>
                  <a:lnTo>
                    <a:pt x="155" y="17"/>
                  </a:lnTo>
                  <a:lnTo>
                    <a:pt x="165" y="17"/>
                  </a:lnTo>
                  <a:lnTo>
                    <a:pt x="172" y="17"/>
                  </a:lnTo>
                  <a:lnTo>
                    <a:pt x="179" y="17"/>
                  </a:lnTo>
                  <a:lnTo>
                    <a:pt x="189" y="14"/>
                  </a:lnTo>
                  <a:lnTo>
                    <a:pt x="195" y="14"/>
                  </a:lnTo>
                  <a:lnTo>
                    <a:pt x="202" y="14"/>
                  </a:lnTo>
                  <a:lnTo>
                    <a:pt x="212" y="14"/>
                  </a:lnTo>
                  <a:lnTo>
                    <a:pt x="219" y="14"/>
                  </a:lnTo>
                  <a:lnTo>
                    <a:pt x="229" y="10"/>
                  </a:lnTo>
                  <a:lnTo>
                    <a:pt x="236" y="10"/>
                  </a:lnTo>
                  <a:lnTo>
                    <a:pt x="242" y="10"/>
                  </a:lnTo>
                  <a:lnTo>
                    <a:pt x="253" y="10"/>
                  </a:lnTo>
                  <a:lnTo>
                    <a:pt x="259" y="10"/>
                  </a:lnTo>
                  <a:lnTo>
                    <a:pt x="266" y="10"/>
                  </a:lnTo>
                  <a:lnTo>
                    <a:pt x="276" y="10"/>
                  </a:lnTo>
                  <a:lnTo>
                    <a:pt x="283" y="10"/>
                  </a:lnTo>
                  <a:lnTo>
                    <a:pt x="293" y="7"/>
                  </a:lnTo>
                  <a:lnTo>
                    <a:pt x="300" y="7"/>
                  </a:lnTo>
                  <a:lnTo>
                    <a:pt x="306" y="7"/>
                  </a:lnTo>
                  <a:lnTo>
                    <a:pt x="316" y="7"/>
                  </a:lnTo>
                  <a:lnTo>
                    <a:pt x="323" y="7"/>
                  </a:lnTo>
                  <a:lnTo>
                    <a:pt x="330" y="7"/>
                  </a:lnTo>
                  <a:lnTo>
                    <a:pt x="330" y="101"/>
                  </a:lnTo>
                  <a:lnTo>
                    <a:pt x="3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1" name="Freeform 11"/>
            <p:cNvSpPr>
              <a:spLocks noEditPoints="1"/>
            </p:cNvSpPr>
            <p:nvPr/>
          </p:nvSpPr>
          <p:spPr bwMode="auto">
            <a:xfrm>
              <a:off x="9975851" y="309563"/>
              <a:ext cx="1895475" cy="1709738"/>
            </a:xfrm>
            <a:custGeom>
              <a:avLst/>
              <a:gdLst>
                <a:gd name="T0" fmla="*/ 511 w 1194"/>
                <a:gd name="T1" fmla="*/ 512 h 1077"/>
                <a:gd name="T2" fmla="*/ 471 w 1194"/>
                <a:gd name="T3" fmla="*/ 616 h 1077"/>
                <a:gd name="T4" fmla="*/ 430 w 1194"/>
                <a:gd name="T5" fmla="*/ 717 h 1077"/>
                <a:gd name="T6" fmla="*/ 390 w 1194"/>
                <a:gd name="T7" fmla="*/ 818 h 1077"/>
                <a:gd name="T8" fmla="*/ 350 w 1194"/>
                <a:gd name="T9" fmla="*/ 909 h 1077"/>
                <a:gd name="T10" fmla="*/ 313 w 1194"/>
                <a:gd name="T11" fmla="*/ 983 h 1077"/>
                <a:gd name="T12" fmla="*/ 272 w 1194"/>
                <a:gd name="T13" fmla="*/ 1036 h 1077"/>
                <a:gd name="T14" fmla="*/ 232 w 1194"/>
                <a:gd name="T15" fmla="*/ 1060 h 1077"/>
                <a:gd name="T16" fmla="*/ 191 w 1194"/>
                <a:gd name="T17" fmla="*/ 1070 h 1077"/>
                <a:gd name="T18" fmla="*/ 151 w 1194"/>
                <a:gd name="T19" fmla="*/ 1070 h 1077"/>
                <a:gd name="T20" fmla="*/ 111 w 1194"/>
                <a:gd name="T21" fmla="*/ 1070 h 1077"/>
                <a:gd name="T22" fmla="*/ 74 w 1194"/>
                <a:gd name="T23" fmla="*/ 1070 h 1077"/>
                <a:gd name="T24" fmla="*/ 33 w 1194"/>
                <a:gd name="T25" fmla="*/ 1070 h 1077"/>
                <a:gd name="T26" fmla="*/ 0 w 1194"/>
                <a:gd name="T27" fmla="*/ 1077 h 1077"/>
                <a:gd name="T28" fmla="*/ 40 w 1194"/>
                <a:gd name="T29" fmla="*/ 1077 h 1077"/>
                <a:gd name="T30" fmla="*/ 80 w 1194"/>
                <a:gd name="T31" fmla="*/ 1077 h 1077"/>
                <a:gd name="T32" fmla="*/ 121 w 1194"/>
                <a:gd name="T33" fmla="*/ 1077 h 1077"/>
                <a:gd name="T34" fmla="*/ 161 w 1194"/>
                <a:gd name="T35" fmla="*/ 1077 h 1077"/>
                <a:gd name="T36" fmla="*/ 198 w 1194"/>
                <a:gd name="T37" fmla="*/ 1073 h 1077"/>
                <a:gd name="T38" fmla="*/ 239 w 1194"/>
                <a:gd name="T39" fmla="*/ 1063 h 1077"/>
                <a:gd name="T40" fmla="*/ 272 w 1194"/>
                <a:gd name="T41" fmla="*/ 1043 h 1077"/>
                <a:gd name="T42" fmla="*/ 313 w 1194"/>
                <a:gd name="T43" fmla="*/ 989 h 1077"/>
                <a:gd name="T44" fmla="*/ 350 w 1194"/>
                <a:gd name="T45" fmla="*/ 919 h 1077"/>
                <a:gd name="T46" fmla="*/ 390 w 1194"/>
                <a:gd name="T47" fmla="*/ 828 h 1077"/>
                <a:gd name="T48" fmla="*/ 430 w 1194"/>
                <a:gd name="T49" fmla="*/ 727 h 1077"/>
                <a:gd name="T50" fmla="*/ 471 w 1194"/>
                <a:gd name="T51" fmla="*/ 623 h 1077"/>
                <a:gd name="T52" fmla="*/ 511 w 1194"/>
                <a:gd name="T53" fmla="*/ 515 h 1077"/>
                <a:gd name="T54" fmla="*/ 1187 w 1194"/>
                <a:gd name="T55" fmla="*/ 0 h 1077"/>
                <a:gd name="T56" fmla="*/ 1147 w 1194"/>
                <a:gd name="T57" fmla="*/ 3 h 1077"/>
                <a:gd name="T58" fmla="*/ 1106 w 1194"/>
                <a:gd name="T59" fmla="*/ 3 h 1077"/>
                <a:gd name="T60" fmla="*/ 1066 w 1194"/>
                <a:gd name="T61" fmla="*/ 7 h 1077"/>
                <a:gd name="T62" fmla="*/ 1029 w 1194"/>
                <a:gd name="T63" fmla="*/ 10 h 1077"/>
                <a:gd name="T64" fmla="*/ 989 w 1194"/>
                <a:gd name="T65" fmla="*/ 14 h 1077"/>
                <a:gd name="T66" fmla="*/ 948 w 1194"/>
                <a:gd name="T67" fmla="*/ 17 h 1077"/>
                <a:gd name="T68" fmla="*/ 908 w 1194"/>
                <a:gd name="T69" fmla="*/ 20 h 1077"/>
                <a:gd name="T70" fmla="*/ 868 w 1194"/>
                <a:gd name="T71" fmla="*/ 24 h 1077"/>
                <a:gd name="T72" fmla="*/ 837 w 1194"/>
                <a:gd name="T73" fmla="*/ 30 h 1077"/>
                <a:gd name="T74" fmla="*/ 797 w 1194"/>
                <a:gd name="T75" fmla="*/ 47 h 1077"/>
                <a:gd name="T76" fmla="*/ 757 w 1194"/>
                <a:gd name="T77" fmla="*/ 74 h 1077"/>
                <a:gd name="T78" fmla="*/ 716 w 1194"/>
                <a:gd name="T79" fmla="*/ 111 h 1077"/>
                <a:gd name="T80" fmla="*/ 676 w 1194"/>
                <a:gd name="T81" fmla="*/ 165 h 1077"/>
                <a:gd name="T82" fmla="*/ 652 w 1194"/>
                <a:gd name="T83" fmla="*/ 205 h 1077"/>
                <a:gd name="T84" fmla="*/ 693 w 1194"/>
                <a:gd name="T85" fmla="*/ 158 h 1077"/>
                <a:gd name="T86" fmla="*/ 733 w 1194"/>
                <a:gd name="T87" fmla="*/ 128 h 1077"/>
                <a:gd name="T88" fmla="*/ 773 w 1194"/>
                <a:gd name="T89" fmla="*/ 118 h 1077"/>
                <a:gd name="T90" fmla="*/ 814 w 1194"/>
                <a:gd name="T91" fmla="*/ 115 h 1077"/>
                <a:gd name="T92" fmla="*/ 851 w 1194"/>
                <a:gd name="T93" fmla="*/ 111 h 1077"/>
                <a:gd name="T94" fmla="*/ 891 w 1194"/>
                <a:gd name="T95" fmla="*/ 111 h 1077"/>
                <a:gd name="T96" fmla="*/ 932 w 1194"/>
                <a:gd name="T97" fmla="*/ 108 h 1077"/>
                <a:gd name="T98" fmla="*/ 972 w 1194"/>
                <a:gd name="T99" fmla="*/ 108 h 1077"/>
                <a:gd name="T100" fmla="*/ 1012 w 1194"/>
                <a:gd name="T101" fmla="*/ 108 h 1077"/>
                <a:gd name="T102" fmla="*/ 1053 w 1194"/>
                <a:gd name="T103" fmla="*/ 104 h 1077"/>
                <a:gd name="T104" fmla="*/ 1093 w 1194"/>
                <a:gd name="T105" fmla="*/ 101 h 1077"/>
                <a:gd name="T106" fmla="*/ 1130 w 1194"/>
                <a:gd name="T107" fmla="*/ 98 h 1077"/>
                <a:gd name="T108" fmla="*/ 1170 w 1194"/>
                <a:gd name="T109" fmla="*/ 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4" h="1077">
                  <a:moveTo>
                    <a:pt x="535" y="454"/>
                  </a:moveTo>
                  <a:lnTo>
                    <a:pt x="535" y="454"/>
                  </a:lnTo>
                  <a:lnTo>
                    <a:pt x="528" y="475"/>
                  </a:lnTo>
                  <a:lnTo>
                    <a:pt x="518" y="491"/>
                  </a:lnTo>
                  <a:lnTo>
                    <a:pt x="511" y="512"/>
                  </a:lnTo>
                  <a:lnTo>
                    <a:pt x="501" y="532"/>
                  </a:lnTo>
                  <a:lnTo>
                    <a:pt x="494" y="552"/>
                  </a:lnTo>
                  <a:lnTo>
                    <a:pt x="487" y="572"/>
                  </a:lnTo>
                  <a:lnTo>
                    <a:pt x="477" y="592"/>
                  </a:lnTo>
                  <a:lnTo>
                    <a:pt x="471" y="616"/>
                  </a:lnTo>
                  <a:lnTo>
                    <a:pt x="464" y="636"/>
                  </a:lnTo>
                  <a:lnTo>
                    <a:pt x="454" y="656"/>
                  </a:lnTo>
                  <a:lnTo>
                    <a:pt x="447" y="676"/>
                  </a:lnTo>
                  <a:lnTo>
                    <a:pt x="437" y="697"/>
                  </a:lnTo>
                  <a:lnTo>
                    <a:pt x="430" y="717"/>
                  </a:lnTo>
                  <a:lnTo>
                    <a:pt x="424" y="737"/>
                  </a:lnTo>
                  <a:lnTo>
                    <a:pt x="413" y="757"/>
                  </a:lnTo>
                  <a:lnTo>
                    <a:pt x="407" y="777"/>
                  </a:lnTo>
                  <a:lnTo>
                    <a:pt x="400" y="797"/>
                  </a:lnTo>
                  <a:lnTo>
                    <a:pt x="390" y="818"/>
                  </a:lnTo>
                  <a:lnTo>
                    <a:pt x="383" y="834"/>
                  </a:lnTo>
                  <a:lnTo>
                    <a:pt x="376" y="855"/>
                  </a:lnTo>
                  <a:lnTo>
                    <a:pt x="366" y="872"/>
                  </a:lnTo>
                  <a:lnTo>
                    <a:pt x="360" y="888"/>
                  </a:lnTo>
                  <a:lnTo>
                    <a:pt x="350" y="909"/>
                  </a:lnTo>
                  <a:lnTo>
                    <a:pt x="343" y="922"/>
                  </a:lnTo>
                  <a:lnTo>
                    <a:pt x="336" y="939"/>
                  </a:lnTo>
                  <a:lnTo>
                    <a:pt x="326" y="952"/>
                  </a:lnTo>
                  <a:lnTo>
                    <a:pt x="319" y="969"/>
                  </a:lnTo>
                  <a:lnTo>
                    <a:pt x="313" y="983"/>
                  </a:lnTo>
                  <a:lnTo>
                    <a:pt x="302" y="996"/>
                  </a:lnTo>
                  <a:lnTo>
                    <a:pt x="296" y="1006"/>
                  </a:lnTo>
                  <a:lnTo>
                    <a:pt x="289" y="1016"/>
                  </a:lnTo>
                  <a:lnTo>
                    <a:pt x="279" y="1026"/>
                  </a:lnTo>
                  <a:lnTo>
                    <a:pt x="272" y="1036"/>
                  </a:lnTo>
                  <a:lnTo>
                    <a:pt x="262" y="1043"/>
                  </a:lnTo>
                  <a:lnTo>
                    <a:pt x="255" y="1046"/>
                  </a:lnTo>
                  <a:lnTo>
                    <a:pt x="249" y="1053"/>
                  </a:lnTo>
                  <a:lnTo>
                    <a:pt x="239" y="1057"/>
                  </a:lnTo>
                  <a:lnTo>
                    <a:pt x="232" y="1060"/>
                  </a:lnTo>
                  <a:lnTo>
                    <a:pt x="222" y="1063"/>
                  </a:lnTo>
                  <a:lnTo>
                    <a:pt x="215" y="1067"/>
                  </a:lnTo>
                  <a:lnTo>
                    <a:pt x="208" y="1067"/>
                  </a:lnTo>
                  <a:lnTo>
                    <a:pt x="198" y="1067"/>
                  </a:lnTo>
                  <a:lnTo>
                    <a:pt x="191" y="1070"/>
                  </a:lnTo>
                  <a:lnTo>
                    <a:pt x="185" y="1070"/>
                  </a:lnTo>
                  <a:lnTo>
                    <a:pt x="175" y="1070"/>
                  </a:lnTo>
                  <a:lnTo>
                    <a:pt x="168" y="1070"/>
                  </a:lnTo>
                  <a:lnTo>
                    <a:pt x="161" y="1070"/>
                  </a:lnTo>
                  <a:lnTo>
                    <a:pt x="151" y="1070"/>
                  </a:lnTo>
                  <a:lnTo>
                    <a:pt x="144" y="1070"/>
                  </a:lnTo>
                  <a:lnTo>
                    <a:pt x="138" y="1070"/>
                  </a:lnTo>
                  <a:lnTo>
                    <a:pt x="128" y="1070"/>
                  </a:lnTo>
                  <a:lnTo>
                    <a:pt x="121" y="1070"/>
                  </a:lnTo>
                  <a:lnTo>
                    <a:pt x="111" y="1070"/>
                  </a:lnTo>
                  <a:lnTo>
                    <a:pt x="104" y="1070"/>
                  </a:lnTo>
                  <a:lnTo>
                    <a:pt x="97" y="1070"/>
                  </a:lnTo>
                  <a:lnTo>
                    <a:pt x="87" y="1070"/>
                  </a:lnTo>
                  <a:lnTo>
                    <a:pt x="80" y="1070"/>
                  </a:lnTo>
                  <a:lnTo>
                    <a:pt x="74" y="1070"/>
                  </a:lnTo>
                  <a:lnTo>
                    <a:pt x="64" y="1070"/>
                  </a:lnTo>
                  <a:lnTo>
                    <a:pt x="57" y="1070"/>
                  </a:lnTo>
                  <a:lnTo>
                    <a:pt x="47" y="1070"/>
                  </a:lnTo>
                  <a:lnTo>
                    <a:pt x="40" y="1070"/>
                  </a:lnTo>
                  <a:lnTo>
                    <a:pt x="33" y="1070"/>
                  </a:lnTo>
                  <a:lnTo>
                    <a:pt x="23" y="1070"/>
                  </a:lnTo>
                  <a:lnTo>
                    <a:pt x="17" y="1070"/>
                  </a:lnTo>
                  <a:lnTo>
                    <a:pt x="10" y="1070"/>
                  </a:lnTo>
                  <a:lnTo>
                    <a:pt x="0" y="1070"/>
                  </a:lnTo>
                  <a:lnTo>
                    <a:pt x="0" y="1077"/>
                  </a:lnTo>
                  <a:lnTo>
                    <a:pt x="10" y="1077"/>
                  </a:lnTo>
                  <a:lnTo>
                    <a:pt x="17" y="1077"/>
                  </a:lnTo>
                  <a:lnTo>
                    <a:pt x="23" y="1077"/>
                  </a:lnTo>
                  <a:lnTo>
                    <a:pt x="33" y="1077"/>
                  </a:lnTo>
                  <a:lnTo>
                    <a:pt x="40" y="1077"/>
                  </a:lnTo>
                  <a:lnTo>
                    <a:pt x="47" y="1077"/>
                  </a:lnTo>
                  <a:lnTo>
                    <a:pt x="57" y="1077"/>
                  </a:lnTo>
                  <a:lnTo>
                    <a:pt x="64" y="1077"/>
                  </a:lnTo>
                  <a:lnTo>
                    <a:pt x="74" y="1077"/>
                  </a:lnTo>
                  <a:lnTo>
                    <a:pt x="80" y="1077"/>
                  </a:lnTo>
                  <a:lnTo>
                    <a:pt x="87" y="1077"/>
                  </a:lnTo>
                  <a:lnTo>
                    <a:pt x="97" y="1077"/>
                  </a:lnTo>
                  <a:lnTo>
                    <a:pt x="104" y="1077"/>
                  </a:lnTo>
                  <a:lnTo>
                    <a:pt x="111" y="1077"/>
                  </a:lnTo>
                  <a:lnTo>
                    <a:pt x="121" y="1077"/>
                  </a:lnTo>
                  <a:lnTo>
                    <a:pt x="128" y="1077"/>
                  </a:lnTo>
                  <a:lnTo>
                    <a:pt x="138" y="1077"/>
                  </a:lnTo>
                  <a:lnTo>
                    <a:pt x="144" y="1077"/>
                  </a:lnTo>
                  <a:lnTo>
                    <a:pt x="151" y="1077"/>
                  </a:lnTo>
                  <a:lnTo>
                    <a:pt x="161" y="1077"/>
                  </a:lnTo>
                  <a:lnTo>
                    <a:pt x="168" y="1077"/>
                  </a:lnTo>
                  <a:lnTo>
                    <a:pt x="175" y="1077"/>
                  </a:lnTo>
                  <a:lnTo>
                    <a:pt x="185" y="1077"/>
                  </a:lnTo>
                  <a:lnTo>
                    <a:pt x="191" y="1073"/>
                  </a:lnTo>
                  <a:lnTo>
                    <a:pt x="198" y="1073"/>
                  </a:lnTo>
                  <a:lnTo>
                    <a:pt x="208" y="1073"/>
                  </a:lnTo>
                  <a:lnTo>
                    <a:pt x="215" y="1070"/>
                  </a:lnTo>
                  <a:lnTo>
                    <a:pt x="222" y="1070"/>
                  </a:lnTo>
                  <a:lnTo>
                    <a:pt x="232" y="1067"/>
                  </a:lnTo>
                  <a:lnTo>
                    <a:pt x="239" y="1063"/>
                  </a:lnTo>
                  <a:lnTo>
                    <a:pt x="249" y="1060"/>
                  </a:lnTo>
                  <a:lnTo>
                    <a:pt x="255" y="1053"/>
                  </a:lnTo>
                  <a:lnTo>
                    <a:pt x="262" y="1050"/>
                  </a:lnTo>
                  <a:lnTo>
                    <a:pt x="269" y="1046"/>
                  </a:lnTo>
                  <a:lnTo>
                    <a:pt x="272" y="1043"/>
                  </a:lnTo>
                  <a:lnTo>
                    <a:pt x="279" y="1033"/>
                  </a:lnTo>
                  <a:lnTo>
                    <a:pt x="289" y="1023"/>
                  </a:lnTo>
                  <a:lnTo>
                    <a:pt x="296" y="1013"/>
                  </a:lnTo>
                  <a:lnTo>
                    <a:pt x="302" y="1003"/>
                  </a:lnTo>
                  <a:lnTo>
                    <a:pt x="313" y="989"/>
                  </a:lnTo>
                  <a:lnTo>
                    <a:pt x="319" y="979"/>
                  </a:lnTo>
                  <a:lnTo>
                    <a:pt x="326" y="962"/>
                  </a:lnTo>
                  <a:lnTo>
                    <a:pt x="336" y="949"/>
                  </a:lnTo>
                  <a:lnTo>
                    <a:pt x="343" y="932"/>
                  </a:lnTo>
                  <a:lnTo>
                    <a:pt x="350" y="919"/>
                  </a:lnTo>
                  <a:lnTo>
                    <a:pt x="360" y="902"/>
                  </a:lnTo>
                  <a:lnTo>
                    <a:pt x="366" y="885"/>
                  </a:lnTo>
                  <a:lnTo>
                    <a:pt x="376" y="865"/>
                  </a:lnTo>
                  <a:lnTo>
                    <a:pt x="383" y="848"/>
                  </a:lnTo>
                  <a:lnTo>
                    <a:pt x="390" y="828"/>
                  </a:lnTo>
                  <a:lnTo>
                    <a:pt x="400" y="808"/>
                  </a:lnTo>
                  <a:lnTo>
                    <a:pt x="407" y="787"/>
                  </a:lnTo>
                  <a:lnTo>
                    <a:pt x="413" y="771"/>
                  </a:lnTo>
                  <a:lnTo>
                    <a:pt x="424" y="747"/>
                  </a:lnTo>
                  <a:lnTo>
                    <a:pt x="430" y="727"/>
                  </a:lnTo>
                  <a:lnTo>
                    <a:pt x="437" y="707"/>
                  </a:lnTo>
                  <a:lnTo>
                    <a:pt x="447" y="686"/>
                  </a:lnTo>
                  <a:lnTo>
                    <a:pt x="454" y="666"/>
                  </a:lnTo>
                  <a:lnTo>
                    <a:pt x="464" y="643"/>
                  </a:lnTo>
                  <a:lnTo>
                    <a:pt x="471" y="623"/>
                  </a:lnTo>
                  <a:lnTo>
                    <a:pt x="477" y="602"/>
                  </a:lnTo>
                  <a:lnTo>
                    <a:pt x="487" y="579"/>
                  </a:lnTo>
                  <a:lnTo>
                    <a:pt x="494" y="559"/>
                  </a:lnTo>
                  <a:lnTo>
                    <a:pt x="501" y="538"/>
                  </a:lnTo>
                  <a:lnTo>
                    <a:pt x="511" y="515"/>
                  </a:lnTo>
                  <a:lnTo>
                    <a:pt x="518" y="495"/>
                  </a:lnTo>
                  <a:lnTo>
                    <a:pt x="528" y="475"/>
                  </a:lnTo>
                  <a:lnTo>
                    <a:pt x="535" y="454"/>
                  </a:lnTo>
                  <a:close/>
                  <a:moveTo>
                    <a:pt x="1194" y="0"/>
                  </a:moveTo>
                  <a:lnTo>
                    <a:pt x="1187" y="0"/>
                  </a:lnTo>
                  <a:lnTo>
                    <a:pt x="1180" y="0"/>
                  </a:lnTo>
                  <a:lnTo>
                    <a:pt x="1170" y="0"/>
                  </a:lnTo>
                  <a:lnTo>
                    <a:pt x="1164" y="0"/>
                  </a:lnTo>
                  <a:lnTo>
                    <a:pt x="1157" y="0"/>
                  </a:lnTo>
                  <a:lnTo>
                    <a:pt x="1147" y="3"/>
                  </a:lnTo>
                  <a:lnTo>
                    <a:pt x="1140" y="3"/>
                  </a:lnTo>
                  <a:lnTo>
                    <a:pt x="1130" y="3"/>
                  </a:lnTo>
                  <a:lnTo>
                    <a:pt x="1123" y="3"/>
                  </a:lnTo>
                  <a:lnTo>
                    <a:pt x="1117" y="3"/>
                  </a:lnTo>
                  <a:lnTo>
                    <a:pt x="1106" y="3"/>
                  </a:lnTo>
                  <a:lnTo>
                    <a:pt x="1100" y="3"/>
                  </a:lnTo>
                  <a:lnTo>
                    <a:pt x="1093" y="3"/>
                  </a:lnTo>
                  <a:lnTo>
                    <a:pt x="1083" y="7"/>
                  </a:lnTo>
                  <a:lnTo>
                    <a:pt x="1076" y="7"/>
                  </a:lnTo>
                  <a:lnTo>
                    <a:pt x="1066" y="7"/>
                  </a:lnTo>
                  <a:lnTo>
                    <a:pt x="1059" y="7"/>
                  </a:lnTo>
                  <a:lnTo>
                    <a:pt x="1053" y="7"/>
                  </a:lnTo>
                  <a:lnTo>
                    <a:pt x="1043" y="10"/>
                  </a:lnTo>
                  <a:lnTo>
                    <a:pt x="1036" y="10"/>
                  </a:lnTo>
                  <a:lnTo>
                    <a:pt x="1029" y="10"/>
                  </a:lnTo>
                  <a:lnTo>
                    <a:pt x="1019" y="10"/>
                  </a:lnTo>
                  <a:lnTo>
                    <a:pt x="1012" y="10"/>
                  </a:lnTo>
                  <a:lnTo>
                    <a:pt x="1006" y="14"/>
                  </a:lnTo>
                  <a:lnTo>
                    <a:pt x="995" y="14"/>
                  </a:lnTo>
                  <a:lnTo>
                    <a:pt x="989" y="14"/>
                  </a:lnTo>
                  <a:lnTo>
                    <a:pt x="979" y="14"/>
                  </a:lnTo>
                  <a:lnTo>
                    <a:pt x="972" y="14"/>
                  </a:lnTo>
                  <a:lnTo>
                    <a:pt x="965" y="17"/>
                  </a:lnTo>
                  <a:lnTo>
                    <a:pt x="955" y="17"/>
                  </a:lnTo>
                  <a:lnTo>
                    <a:pt x="948" y="17"/>
                  </a:lnTo>
                  <a:lnTo>
                    <a:pt x="942" y="17"/>
                  </a:lnTo>
                  <a:lnTo>
                    <a:pt x="932" y="17"/>
                  </a:lnTo>
                  <a:lnTo>
                    <a:pt x="925" y="20"/>
                  </a:lnTo>
                  <a:lnTo>
                    <a:pt x="918" y="20"/>
                  </a:lnTo>
                  <a:lnTo>
                    <a:pt x="908" y="20"/>
                  </a:lnTo>
                  <a:lnTo>
                    <a:pt x="901" y="20"/>
                  </a:lnTo>
                  <a:lnTo>
                    <a:pt x="891" y="24"/>
                  </a:lnTo>
                  <a:lnTo>
                    <a:pt x="884" y="24"/>
                  </a:lnTo>
                  <a:lnTo>
                    <a:pt x="878" y="24"/>
                  </a:lnTo>
                  <a:lnTo>
                    <a:pt x="868" y="24"/>
                  </a:lnTo>
                  <a:lnTo>
                    <a:pt x="864" y="24"/>
                  </a:lnTo>
                  <a:lnTo>
                    <a:pt x="861" y="24"/>
                  </a:lnTo>
                  <a:lnTo>
                    <a:pt x="851" y="27"/>
                  </a:lnTo>
                  <a:lnTo>
                    <a:pt x="844" y="30"/>
                  </a:lnTo>
                  <a:lnTo>
                    <a:pt x="837" y="30"/>
                  </a:lnTo>
                  <a:lnTo>
                    <a:pt x="827" y="34"/>
                  </a:lnTo>
                  <a:lnTo>
                    <a:pt x="821" y="37"/>
                  </a:lnTo>
                  <a:lnTo>
                    <a:pt x="814" y="41"/>
                  </a:lnTo>
                  <a:lnTo>
                    <a:pt x="804" y="44"/>
                  </a:lnTo>
                  <a:lnTo>
                    <a:pt x="797" y="47"/>
                  </a:lnTo>
                  <a:lnTo>
                    <a:pt x="790" y="51"/>
                  </a:lnTo>
                  <a:lnTo>
                    <a:pt x="780" y="57"/>
                  </a:lnTo>
                  <a:lnTo>
                    <a:pt x="773" y="61"/>
                  </a:lnTo>
                  <a:lnTo>
                    <a:pt x="767" y="67"/>
                  </a:lnTo>
                  <a:lnTo>
                    <a:pt x="757" y="74"/>
                  </a:lnTo>
                  <a:lnTo>
                    <a:pt x="750" y="81"/>
                  </a:lnTo>
                  <a:lnTo>
                    <a:pt x="740" y="88"/>
                  </a:lnTo>
                  <a:lnTo>
                    <a:pt x="733" y="94"/>
                  </a:lnTo>
                  <a:lnTo>
                    <a:pt x="726" y="104"/>
                  </a:lnTo>
                  <a:lnTo>
                    <a:pt x="716" y="111"/>
                  </a:lnTo>
                  <a:lnTo>
                    <a:pt x="709" y="121"/>
                  </a:lnTo>
                  <a:lnTo>
                    <a:pt x="703" y="131"/>
                  </a:lnTo>
                  <a:lnTo>
                    <a:pt x="693" y="141"/>
                  </a:lnTo>
                  <a:lnTo>
                    <a:pt x="686" y="155"/>
                  </a:lnTo>
                  <a:lnTo>
                    <a:pt x="676" y="165"/>
                  </a:lnTo>
                  <a:lnTo>
                    <a:pt x="669" y="178"/>
                  </a:lnTo>
                  <a:lnTo>
                    <a:pt x="662" y="189"/>
                  </a:lnTo>
                  <a:lnTo>
                    <a:pt x="652" y="202"/>
                  </a:lnTo>
                  <a:lnTo>
                    <a:pt x="649" y="212"/>
                  </a:lnTo>
                  <a:lnTo>
                    <a:pt x="652" y="205"/>
                  </a:lnTo>
                  <a:lnTo>
                    <a:pt x="662" y="192"/>
                  </a:lnTo>
                  <a:lnTo>
                    <a:pt x="669" y="182"/>
                  </a:lnTo>
                  <a:lnTo>
                    <a:pt x="676" y="172"/>
                  </a:lnTo>
                  <a:lnTo>
                    <a:pt x="686" y="165"/>
                  </a:lnTo>
                  <a:lnTo>
                    <a:pt x="693" y="158"/>
                  </a:lnTo>
                  <a:lnTo>
                    <a:pt x="703" y="148"/>
                  </a:lnTo>
                  <a:lnTo>
                    <a:pt x="709" y="145"/>
                  </a:lnTo>
                  <a:lnTo>
                    <a:pt x="716" y="138"/>
                  </a:lnTo>
                  <a:lnTo>
                    <a:pt x="726" y="135"/>
                  </a:lnTo>
                  <a:lnTo>
                    <a:pt x="733" y="128"/>
                  </a:lnTo>
                  <a:lnTo>
                    <a:pt x="740" y="128"/>
                  </a:lnTo>
                  <a:lnTo>
                    <a:pt x="750" y="125"/>
                  </a:lnTo>
                  <a:lnTo>
                    <a:pt x="757" y="121"/>
                  </a:lnTo>
                  <a:lnTo>
                    <a:pt x="767" y="118"/>
                  </a:lnTo>
                  <a:lnTo>
                    <a:pt x="773" y="118"/>
                  </a:lnTo>
                  <a:lnTo>
                    <a:pt x="780" y="118"/>
                  </a:lnTo>
                  <a:lnTo>
                    <a:pt x="790" y="115"/>
                  </a:lnTo>
                  <a:lnTo>
                    <a:pt x="797" y="115"/>
                  </a:lnTo>
                  <a:lnTo>
                    <a:pt x="804" y="115"/>
                  </a:lnTo>
                  <a:lnTo>
                    <a:pt x="814" y="115"/>
                  </a:lnTo>
                  <a:lnTo>
                    <a:pt x="821" y="115"/>
                  </a:lnTo>
                  <a:lnTo>
                    <a:pt x="827" y="111"/>
                  </a:lnTo>
                  <a:lnTo>
                    <a:pt x="837" y="111"/>
                  </a:lnTo>
                  <a:lnTo>
                    <a:pt x="844" y="111"/>
                  </a:lnTo>
                  <a:lnTo>
                    <a:pt x="851" y="111"/>
                  </a:lnTo>
                  <a:lnTo>
                    <a:pt x="861" y="111"/>
                  </a:lnTo>
                  <a:lnTo>
                    <a:pt x="868" y="111"/>
                  </a:lnTo>
                  <a:lnTo>
                    <a:pt x="878" y="111"/>
                  </a:lnTo>
                  <a:lnTo>
                    <a:pt x="884" y="111"/>
                  </a:lnTo>
                  <a:lnTo>
                    <a:pt x="891" y="111"/>
                  </a:lnTo>
                  <a:lnTo>
                    <a:pt x="901" y="111"/>
                  </a:lnTo>
                  <a:lnTo>
                    <a:pt x="908" y="111"/>
                  </a:lnTo>
                  <a:lnTo>
                    <a:pt x="918" y="111"/>
                  </a:lnTo>
                  <a:lnTo>
                    <a:pt x="925" y="111"/>
                  </a:lnTo>
                  <a:lnTo>
                    <a:pt x="932" y="108"/>
                  </a:lnTo>
                  <a:lnTo>
                    <a:pt x="942" y="108"/>
                  </a:lnTo>
                  <a:lnTo>
                    <a:pt x="948" y="108"/>
                  </a:lnTo>
                  <a:lnTo>
                    <a:pt x="955" y="108"/>
                  </a:lnTo>
                  <a:lnTo>
                    <a:pt x="965" y="108"/>
                  </a:lnTo>
                  <a:lnTo>
                    <a:pt x="972" y="108"/>
                  </a:lnTo>
                  <a:lnTo>
                    <a:pt x="979" y="108"/>
                  </a:lnTo>
                  <a:lnTo>
                    <a:pt x="989" y="108"/>
                  </a:lnTo>
                  <a:lnTo>
                    <a:pt x="995" y="108"/>
                  </a:lnTo>
                  <a:lnTo>
                    <a:pt x="1006" y="108"/>
                  </a:lnTo>
                  <a:lnTo>
                    <a:pt x="1012" y="108"/>
                  </a:lnTo>
                  <a:lnTo>
                    <a:pt x="1019" y="108"/>
                  </a:lnTo>
                  <a:lnTo>
                    <a:pt x="1029" y="104"/>
                  </a:lnTo>
                  <a:lnTo>
                    <a:pt x="1036" y="104"/>
                  </a:lnTo>
                  <a:lnTo>
                    <a:pt x="1043" y="104"/>
                  </a:lnTo>
                  <a:lnTo>
                    <a:pt x="1053" y="104"/>
                  </a:lnTo>
                  <a:lnTo>
                    <a:pt x="1059" y="104"/>
                  </a:lnTo>
                  <a:lnTo>
                    <a:pt x="1066" y="101"/>
                  </a:lnTo>
                  <a:lnTo>
                    <a:pt x="1076" y="101"/>
                  </a:lnTo>
                  <a:lnTo>
                    <a:pt x="1083" y="101"/>
                  </a:lnTo>
                  <a:lnTo>
                    <a:pt x="1093" y="101"/>
                  </a:lnTo>
                  <a:lnTo>
                    <a:pt x="1100" y="101"/>
                  </a:lnTo>
                  <a:lnTo>
                    <a:pt x="1106" y="101"/>
                  </a:lnTo>
                  <a:lnTo>
                    <a:pt x="1117" y="98"/>
                  </a:lnTo>
                  <a:lnTo>
                    <a:pt x="1123" y="98"/>
                  </a:lnTo>
                  <a:lnTo>
                    <a:pt x="1130" y="98"/>
                  </a:lnTo>
                  <a:lnTo>
                    <a:pt x="1140" y="98"/>
                  </a:lnTo>
                  <a:lnTo>
                    <a:pt x="1147" y="98"/>
                  </a:lnTo>
                  <a:lnTo>
                    <a:pt x="1157" y="98"/>
                  </a:lnTo>
                  <a:lnTo>
                    <a:pt x="1164" y="98"/>
                  </a:lnTo>
                  <a:lnTo>
                    <a:pt x="1170" y="98"/>
                  </a:lnTo>
                  <a:lnTo>
                    <a:pt x="1180" y="94"/>
                  </a:lnTo>
                  <a:lnTo>
                    <a:pt x="1187" y="94"/>
                  </a:lnTo>
                  <a:lnTo>
                    <a:pt x="1194" y="94"/>
                  </a:lnTo>
                  <a:lnTo>
                    <a:pt x="1194"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2" name="Freeform 12"/>
            <p:cNvSpPr>
              <a:spLocks/>
            </p:cNvSpPr>
            <p:nvPr/>
          </p:nvSpPr>
          <p:spPr bwMode="auto">
            <a:xfrm>
              <a:off x="9975851" y="1030288"/>
              <a:ext cx="849313" cy="989013"/>
            </a:xfrm>
            <a:custGeom>
              <a:avLst/>
              <a:gdLst>
                <a:gd name="T0" fmla="*/ 528 w 535"/>
                <a:gd name="T1" fmla="*/ 21 h 623"/>
                <a:gd name="T2" fmla="*/ 501 w 535"/>
                <a:gd name="T3" fmla="*/ 78 h 623"/>
                <a:gd name="T4" fmla="*/ 477 w 535"/>
                <a:gd name="T5" fmla="*/ 138 h 623"/>
                <a:gd name="T6" fmla="*/ 454 w 535"/>
                <a:gd name="T7" fmla="*/ 202 h 623"/>
                <a:gd name="T8" fmla="*/ 430 w 535"/>
                <a:gd name="T9" fmla="*/ 263 h 623"/>
                <a:gd name="T10" fmla="*/ 407 w 535"/>
                <a:gd name="T11" fmla="*/ 323 h 623"/>
                <a:gd name="T12" fmla="*/ 383 w 535"/>
                <a:gd name="T13" fmla="*/ 380 h 623"/>
                <a:gd name="T14" fmla="*/ 360 w 535"/>
                <a:gd name="T15" fmla="*/ 434 h 623"/>
                <a:gd name="T16" fmla="*/ 336 w 535"/>
                <a:gd name="T17" fmla="*/ 485 h 623"/>
                <a:gd name="T18" fmla="*/ 313 w 535"/>
                <a:gd name="T19" fmla="*/ 529 h 623"/>
                <a:gd name="T20" fmla="*/ 289 w 535"/>
                <a:gd name="T21" fmla="*/ 562 h 623"/>
                <a:gd name="T22" fmla="*/ 262 w 535"/>
                <a:gd name="T23" fmla="*/ 589 h 623"/>
                <a:gd name="T24" fmla="*/ 239 w 535"/>
                <a:gd name="T25" fmla="*/ 603 h 623"/>
                <a:gd name="T26" fmla="*/ 215 w 535"/>
                <a:gd name="T27" fmla="*/ 613 h 623"/>
                <a:gd name="T28" fmla="*/ 191 w 535"/>
                <a:gd name="T29" fmla="*/ 616 h 623"/>
                <a:gd name="T30" fmla="*/ 168 w 535"/>
                <a:gd name="T31" fmla="*/ 616 h 623"/>
                <a:gd name="T32" fmla="*/ 144 w 535"/>
                <a:gd name="T33" fmla="*/ 616 h 623"/>
                <a:gd name="T34" fmla="*/ 121 w 535"/>
                <a:gd name="T35" fmla="*/ 616 h 623"/>
                <a:gd name="T36" fmla="*/ 97 w 535"/>
                <a:gd name="T37" fmla="*/ 616 h 623"/>
                <a:gd name="T38" fmla="*/ 74 w 535"/>
                <a:gd name="T39" fmla="*/ 616 h 623"/>
                <a:gd name="T40" fmla="*/ 47 w 535"/>
                <a:gd name="T41" fmla="*/ 616 h 623"/>
                <a:gd name="T42" fmla="*/ 23 w 535"/>
                <a:gd name="T43" fmla="*/ 616 h 623"/>
                <a:gd name="T44" fmla="*/ 0 w 535"/>
                <a:gd name="T45" fmla="*/ 616 h 623"/>
                <a:gd name="T46" fmla="*/ 17 w 535"/>
                <a:gd name="T47" fmla="*/ 623 h 623"/>
                <a:gd name="T48" fmla="*/ 40 w 535"/>
                <a:gd name="T49" fmla="*/ 623 h 623"/>
                <a:gd name="T50" fmla="*/ 64 w 535"/>
                <a:gd name="T51" fmla="*/ 623 h 623"/>
                <a:gd name="T52" fmla="*/ 87 w 535"/>
                <a:gd name="T53" fmla="*/ 623 h 623"/>
                <a:gd name="T54" fmla="*/ 111 w 535"/>
                <a:gd name="T55" fmla="*/ 623 h 623"/>
                <a:gd name="T56" fmla="*/ 138 w 535"/>
                <a:gd name="T57" fmla="*/ 623 h 623"/>
                <a:gd name="T58" fmla="*/ 161 w 535"/>
                <a:gd name="T59" fmla="*/ 623 h 623"/>
                <a:gd name="T60" fmla="*/ 185 w 535"/>
                <a:gd name="T61" fmla="*/ 623 h 623"/>
                <a:gd name="T62" fmla="*/ 208 w 535"/>
                <a:gd name="T63" fmla="*/ 619 h 623"/>
                <a:gd name="T64" fmla="*/ 232 w 535"/>
                <a:gd name="T65" fmla="*/ 613 h 623"/>
                <a:gd name="T66" fmla="*/ 255 w 535"/>
                <a:gd name="T67" fmla="*/ 599 h 623"/>
                <a:gd name="T68" fmla="*/ 272 w 535"/>
                <a:gd name="T69" fmla="*/ 589 h 623"/>
                <a:gd name="T70" fmla="*/ 296 w 535"/>
                <a:gd name="T71" fmla="*/ 559 h 623"/>
                <a:gd name="T72" fmla="*/ 319 w 535"/>
                <a:gd name="T73" fmla="*/ 525 h 623"/>
                <a:gd name="T74" fmla="*/ 343 w 535"/>
                <a:gd name="T75" fmla="*/ 478 h 623"/>
                <a:gd name="T76" fmla="*/ 366 w 535"/>
                <a:gd name="T77" fmla="*/ 431 h 623"/>
                <a:gd name="T78" fmla="*/ 390 w 535"/>
                <a:gd name="T79" fmla="*/ 374 h 623"/>
                <a:gd name="T80" fmla="*/ 413 w 535"/>
                <a:gd name="T81" fmla="*/ 317 h 623"/>
                <a:gd name="T82" fmla="*/ 437 w 535"/>
                <a:gd name="T83" fmla="*/ 253 h 623"/>
                <a:gd name="T84" fmla="*/ 464 w 535"/>
                <a:gd name="T85" fmla="*/ 189 h 623"/>
                <a:gd name="T86" fmla="*/ 487 w 535"/>
                <a:gd name="T87" fmla="*/ 125 h 623"/>
                <a:gd name="T88" fmla="*/ 511 w 535"/>
                <a:gd name="T89" fmla="*/ 61 h 623"/>
                <a:gd name="T90" fmla="*/ 535 w 535"/>
                <a:gd name="T91" fmla="*/ 0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5" h="623">
                  <a:moveTo>
                    <a:pt x="535" y="0"/>
                  </a:moveTo>
                  <a:lnTo>
                    <a:pt x="535" y="0"/>
                  </a:lnTo>
                  <a:lnTo>
                    <a:pt x="528" y="21"/>
                  </a:lnTo>
                  <a:lnTo>
                    <a:pt x="518" y="37"/>
                  </a:lnTo>
                  <a:lnTo>
                    <a:pt x="511" y="58"/>
                  </a:lnTo>
                  <a:lnTo>
                    <a:pt x="501" y="78"/>
                  </a:lnTo>
                  <a:lnTo>
                    <a:pt x="494" y="98"/>
                  </a:lnTo>
                  <a:lnTo>
                    <a:pt x="487" y="118"/>
                  </a:lnTo>
                  <a:lnTo>
                    <a:pt x="477" y="138"/>
                  </a:lnTo>
                  <a:lnTo>
                    <a:pt x="471" y="162"/>
                  </a:lnTo>
                  <a:lnTo>
                    <a:pt x="464" y="182"/>
                  </a:lnTo>
                  <a:lnTo>
                    <a:pt x="454" y="202"/>
                  </a:lnTo>
                  <a:lnTo>
                    <a:pt x="447" y="222"/>
                  </a:lnTo>
                  <a:lnTo>
                    <a:pt x="437" y="243"/>
                  </a:lnTo>
                  <a:lnTo>
                    <a:pt x="430" y="263"/>
                  </a:lnTo>
                  <a:lnTo>
                    <a:pt x="424" y="283"/>
                  </a:lnTo>
                  <a:lnTo>
                    <a:pt x="413" y="303"/>
                  </a:lnTo>
                  <a:lnTo>
                    <a:pt x="407" y="323"/>
                  </a:lnTo>
                  <a:lnTo>
                    <a:pt x="400" y="343"/>
                  </a:lnTo>
                  <a:lnTo>
                    <a:pt x="390" y="364"/>
                  </a:lnTo>
                  <a:lnTo>
                    <a:pt x="383" y="380"/>
                  </a:lnTo>
                  <a:lnTo>
                    <a:pt x="376" y="401"/>
                  </a:lnTo>
                  <a:lnTo>
                    <a:pt x="366" y="418"/>
                  </a:lnTo>
                  <a:lnTo>
                    <a:pt x="360" y="434"/>
                  </a:lnTo>
                  <a:lnTo>
                    <a:pt x="350" y="455"/>
                  </a:lnTo>
                  <a:lnTo>
                    <a:pt x="343" y="468"/>
                  </a:lnTo>
                  <a:lnTo>
                    <a:pt x="336" y="485"/>
                  </a:lnTo>
                  <a:lnTo>
                    <a:pt x="326" y="498"/>
                  </a:lnTo>
                  <a:lnTo>
                    <a:pt x="319" y="515"/>
                  </a:lnTo>
                  <a:lnTo>
                    <a:pt x="313" y="529"/>
                  </a:lnTo>
                  <a:lnTo>
                    <a:pt x="302" y="542"/>
                  </a:lnTo>
                  <a:lnTo>
                    <a:pt x="296" y="552"/>
                  </a:lnTo>
                  <a:lnTo>
                    <a:pt x="289" y="562"/>
                  </a:lnTo>
                  <a:lnTo>
                    <a:pt x="279" y="572"/>
                  </a:lnTo>
                  <a:lnTo>
                    <a:pt x="272" y="582"/>
                  </a:lnTo>
                  <a:lnTo>
                    <a:pt x="262" y="589"/>
                  </a:lnTo>
                  <a:lnTo>
                    <a:pt x="255" y="592"/>
                  </a:lnTo>
                  <a:lnTo>
                    <a:pt x="249" y="599"/>
                  </a:lnTo>
                  <a:lnTo>
                    <a:pt x="239" y="603"/>
                  </a:lnTo>
                  <a:lnTo>
                    <a:pt x="232" y="606"/>
                  </a:lnTo>
                  <a:lnTo>
                    <a:pt x="222" y="609"/>
                  </a:lnTo>
                  <a:lnTo>
                    <a:pt x="215" y="613"/>
                  </a:lnTo>
                  <a:lnTo>
                    <a:pt x="208" y="613"/>
                  </a:lnTo>
                  <a:lnTo>
                    <a:pt x="198" y="613"/>
                  </a:lnTo>
                  <a:lnTo>
                    <a:pt x="191" y="616"/>
                  </a:lnTo>
                  <a:lnTo>
                    <a:pt x="185" y="616"/>
                  </a:lnTo>
                  <a:lnTo>
                    <a:pt x="175" y="616"/>
                  </a:lnTo>
                  <a:lnTo>
                    <a:pt x="168" y="616"/>
                  </a:lnTo>
                  <a:lnTo>
                    <a:pt x="161" y="616"/>
                  </a:lnTo>
                  <a:lnTo>
                    <a:pt x="151" y="616"/>
                  </a:lnTo>
                  <a:lnTo>
                    <a:pt x="144" y="616"/>
                  </a:lnTo>
                  <a:lnTo>
                    <a:pt x="138" y="616"/>
                  </a:lnTo>
                  <a:lnTo>
                    <a:pt x="128" y="616"/>
                  </a:lnTo>
                  <a:lnTo>
                    <a:pt x="121" y="616"/>
                  </a:lnTo>
                  <a:lnTo>
                    <a:pt x="111" y="616"/>
                  </a:lnTo>
                  <a:lnTo>
                    <a:pt x="104" y="616"/>
                  </a:lnTo>
                  <a:lnTo>
                    <a:pt x="97" y="616"/>
                  </a:lnTo>
                  <a:lnTo>
                    <a:pt x="87" y="616"/>
                  </a:lnTo>
                  <a:lnTo>
                    <a:pt x="80" y="616"/>
                  </a:lnTo>
                  <a:lnTo>
                    <a:pt x="74" y="616"/>
                  </a:lnTo>
                  <a:lnTo>
                    <a:pt x="64" y="616"/>
                  </a:lnTo>
                  <a:lnTo>
                    <a:pt x="57" y="616"/>
                  </a:lnTo>
                  <a:lnTo>
                    <a:pt x="47" y="616"/>
                  </a:lnTo>
                  <a:lnTo>
                    <a:pt x="40" y="616"/>
                  </a:lnTo>
                  <a:lnTo>
                    <a:pt x="33" y="616"/>
                  </a:lnTo>
                  <a:lnTo>
                    <a:pt x="23" y="616"/>
                  </a:lnTo>
                  <a:lnTo>
                    <a:pt x="17" y="616"/>
                  </a:lnTo>
                  <a:lnTo>
                    <a:pt x="10" y="616"/>
                  </a:lnTo>
                  <a:lnTo>
                    <a:pt x="0" y="616"/>
                  </a:lnTo>
                  <a:lnTo>
                    <a:pt x="0" y="623"/>
                  </a:lnTo>
                  <a:lnTo>
                    <a:pt x="10" y="623"/>
                  </a:lnTo>
                  <a:lnTo>
                    <a:pt x="17" y="623"/>
                  </a:lnTo>
                  <a:lnTo>
                    <a:pt x="23" y="623"/>
                  </a:lnTo>
                  <a:lnTo>
                    <a:pt x="33" y="623"/>
                  </a:lnTo>
                  <a:lnTo>
                    <a:pt x="40" y="623"/>
                  </a:lnTo>
                  <a:lnTo>
                    <a:pt x="47" y="623"/>
                  </a:lnTo>
                  <a:lnTo>
                    <a:pt x="57" y="623"/>
                  </a:lnTo>
                  <a:lnTo>
                    <a:pt x="64" y="623"/>
                  </a:lnTo>
                  <a:lnTo>
                    <a:pt x="74" y="623"/>
                  </a:lnTo>
                  <a:lnTo>
                    <a:pt x="80" y="623"/>
                  </a:lnTo>
                  <a:lnTo>
                    <a:pt x="87" y="623"/>
                  </a:lnTo>
                  <a:lnTo>
                    <a:pt x="97" y="623"/>
                  </a:lnTo>
                  <a:lnTo>
                    <a:pt x="104" y="623"/>
                  </a:lnTo>
                  <a:lnTo>
                    <a:pt x="111" y="623"/>
                  </a:lnTo>
                  <a:lnTo>
                    <a:pt x="121" y="623"/>
                  </a:lnTo>
                  <a:lnTo>
                    <a:pt x="128" y="623"/>
                  </a:lnTo>
                  <a:lnTo>
                    <a:pt x="138" y="623"/>
                  </a:lnTo>
                  <a:lnTo>
                    <a:pt x="144" y="623"/>
                  </a:lnTo>
                  <a:lnTo>
                    <a:pt x="151" y="623"/>
                  </a:lnTo>
                  <a:lnTo>
                    <a:pt x="161" y="623"/>
                  </a:lnTo>
                  <a:lnTo>
                    <a:pt x="168" y="623"/>
                  </a:lnTo>
                  <a:lnTo>
                    <a:pt x="175" y="623"/>
                  </a:lnTo>
                  <a:lnTo>
                    <a:pt x="185" y="623"/>
                  </a:lnTo>
                  <a:lnTo>
                    <a:pt x="191" y="619"/>
                  </a:lnTo>
                  <a:lnTo>
                    <a:pt x="198" y="619"/>
                  </a:lnTo>
                  <a:lnTo>
                    <a:pt x="208" y="619"/>
                  </a:lnTo>
                  <a:lnTo>
                    <a:pt x="215" y="616"/>
                  </a:lnTo>
                  <a:lnTo>
                    <a:pt x="222" y="616"/>
                  </a:lnTo>
                  <a:lnTo>
                    <a:pt x="232" y="613"/>
                  </a:lnTo>
                  <a:lnTo>
                    <a:pt x="239" y="609"/>
                  </a:lnTo>
                  <a:lnTo>
                    <a:pt x="249" y="606"/>
                  </a:lnTo>
                  <a:lnTo>
                    <a:pt x="255" y="599"/>
                  </a:lnTo>
                  <a:lnTo>
                    <a:pt x="262" y="596"/>
                  </a:lnTo>
                  <a:lnTo>
                    <a:pt x="269" y="592"/>
                  </a:lnTo>
                  <a:lnTo>
                    <a:pt x="272" y="589"/>
                  </a:lnTo>
                  <a:lnTo>
                    <a:pt x="279" y="579"/>
                  </a:lnTo>
                  <a:lnTo>
                    <a:pt x="289" y="569"/>
                  </a:lnTo>
                  <a:lnTo>
                    <a:pt x="296" y="559"/>
                  </a:lnTo>
                  <a:lnTo>
                    <a:pt x="302" y="549"/>
                  </a:lnTo>
                  <a:lnTo>
                    <a:pt x="313" y="535"/>
                  </a:lnTo>
                  <a:lnTo>
                    <a:pt x="319" y="525"/>
                  </a:lnTo>
                  <a:lnTo>
                    <a:pt x="326" y="508"/>
                  </a:lnTo>
                  <a:lnTo>
                    <a:pt x="336" y="495"/>
                  </a:lnTo>
                  <a:lnTo>
                    <a:pt x="343" y="478"/>
                  </a:lnTo>
                  <a:lnTo>
                    <a:pt x="350" y="465"/>
                  </a:lnTo>
                  <a:lnTo>
                    <a:pt x="360" y="448"/>
                  </a:lnTo>
                  <a:lnTo>
                    <a:pt x="366" y="431"/>
                  </a:lnTo>
                  <a:lnTo>
                    <a:pt x="376" y="411"/>
                  </a:lnTo>
                  <a:lnTo>
                    <a:pt x="383" y="394"/>
                  </a:lnTo>
                  <a:lnTo>
                    <a:pt x="390" y="374"/>
                  </a:lnTo>
                  <a:lnTo>
                    <a:pt x="400" y="354"/>
                  </a:lnTo>
                  <a:lnTo>
                    <a:pt x="407" y="333"/>
                  </a:lnTo>
                  <a:lnTo>
                    <a:pt x="413" y="317"/>
                  </a:lnTo>
                  <a:lnTo>
                    <a:pt x="424" y="293"/>
                  </a:lnTo>
                  <a:lnTo>
                    <a:pt x="430" y="273"/>
                  </a:lnTo>
                  <a:lnTo>
                    <a:pt x="437" y="253"/>
                  </a:lnTo>
                  <a:lnTo>
                    <a:pt x="447" y="232"/>
                  </a:lnTo>
                  <a:lnTo>
                    <a:pt x="454" y="212"/>
                  </a:lnTo>
                  <a:lnTo>
                    <a:pt x="464" y="189"/>
                  </a:lnTo>
                  <a:lnTo>
                    <a:pt x="471" y="169"/>
                  </a:lnTo>
                  <a:lnTo>
                    <a:pt x="477" y="148"/>
                  </a:lnTo>
                  <a:lnTo>
                    <a:pt x="487" y="125"/>
                  </a:lnTo>
                  <a:lnTo>
                    <a:pt x="494" y="105"/>
                  </a:lnTo>
                  <a:lnTo>
                    <a:pt x="501" y="84"/>
                  </a:lnTo>
                  <a:lnTo>
                    <a:pt x="511" y="61"/>
                  </a:lnTo>
                  <a:lnTo>
                    <a:pt x="518" y="41"/>
                  </a:lnTo>
                  <a:lnTo>
                    <a:pt x="528" y="21"/>
                  </a:lnTo>
                  <a:lnTo>
                    <a:pt x="5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3" name="Freeform 13"/>
            <p:cNvSpPr>
              <a:spLocks/>
            </p:cNvSpPr>
            <p:nvPr/>
          </p:nvSpPr>
          <p:spPr bwMode="auto">
            <a:xfrm>
              <a:off x="11006138" y="309563"/>
              <a:ext cx="865188" cy="336550"/>
            </a:xfrm>
            <a:custGeom>
              <a:avLst/>
              <a:gdLst>
                <a:gd name="T0" fmla="*/ 531 w 545"/>
                <a:gd name="T1" fmla="*/ 0 h 212"/>
                <a:gd name="T2" fmla="*/ 508 w 545"/>
                <a:gd name="T3" fmla="*/ 0 h 212"/>
                <a:gd name="T4" fmla="*/ 481 w 545"/>
                <a:gd name="T5" fmla="*/ 3 h 212"/>
                <a:gd name="T6" fmla="*/ 457 w 545"/>
                <a:gd name="T7" fmla="*/ 3 h 212"/>
                <a:gd name="T8" fmla="*/ 434 w 545"/>
                <a:gd name="T9" fmla="*/ 7 h 212"/>
                <a:gd name="T10" fmla="*/ 410 w 545"/>
                <a:gd name="T11" fmla="*/ 7 h 212"/>
                <a:gd name="T12" fmla="*/ 387 w 545"/>
                <a:gd name="T13" fmla="*/ 10 h 212"/>
                <a:gd name="T14" fmla="*/ 363 w 545"/>
                <a:gd name="T15" fmla="*/ 10 h 212"/>
                <a:gd name="T16" fmla="*/ 340 w 545"/>
                <a:gd name="T17" fmla="*/ 14 h 212"/>
                <a:gd name="T18" fmla="*/ 316 w 545"/>
                <a:gd name="T19" fmla="*/ 17 h 212"/>
                <a:gd name="T20" fmla="*/ 293 w 545"/>
                <a:gd name="T21" fmla="*/ 17 h 212"/>
                <a:gd name="T22" fmla="*/ 269 w 545"/>
                <a:gd name="T23" fmla="*/ 20 h 212"/>
                <a:gd name="T24" fmla="*/ 242 w 545"/>
                <a:gd name="T25" fmla="*/ 24 h 212"/>
                <a:gd name="T26" fmla="*/ 219 w 545"/>
                <a:gd name="T27" fmla="*/ 24 h 212"/>
                <a:gd name="T28" fmla="*/ 202 w 545"/>
                <a:gd name="T29" fmla="*/ 27 h 212"/>
                <a:gd name="T30" fmla="*/ 178 w 545"/>
                <a:gd name="T31" fmla="*/ 34 h 212"/>
                <a:gd name="T32" fmla="*/ 155 w 545"/>
                <a:gd name="T33" fmla="*/ 44 h 212"/>
                <a:gd name="T34" fmla="*/ 131 w 545"/>
                <a:gd name="T35" fmla="*/ 57 h 212"/>
                <a:gd name="T36" fmla="*/ 108 w 545"/>
                <a:gd name="T37" fmla="*/ 74 h 212"/>
                <a:gd name="T38" fmla="*/ 84 w 545"/>
                <a:gd name="T39" fmla="*/ 94 h 212"/>
                <a:gd name="T40" fmla="*/ 60 w 545"/>
                <a:gd name="T41" fmla="*/ 121 h 212"/>
                <a:gd name="T42" fmla="*/ 37 w 545"/>
                <a:gd name="T43" fmla="*/ 155 h 212"/>
                <a:gd name="T44" fmla="*/ 13 w 545"/>
                <a:gd name="T45" fmla="*/ 189 h 212"/>
                <a:gd name="T46" fmla="*/ 3 w 545"/>
                <a:gd name="T47" fmla="*/ 205 h 212"/>
                <a:gd name="T48" fmla="*/ 27 w 545"/>
                <a:gd name="T49" fmla="*/ 172 h 212"/>
                <a:gd name="T50" fmla="*/ 54 w 545"/>
                <a:gd name="T51" fmla="*/ 148 h 212"/>
                <a:gd name="T52" fmla="*/ 77 w 545"/>
                <a:gd name="T53" fmla="*/ 135 h 212"/>
                <a:gd name="T54" fmla="*/ 101 w 545"/>
                <a:gd name="T55" fmla="*/ 125 h 212"/>
                <a:gd name="T56" fmla="*/ 124 w 545"/>
                <a:gd name="T57" fmla="*/ 118 h 212"/>
                <a:gd name="T58" fmla="*/ 148 w 545"/>
                <a:gd name="T59" fmla="*/ 115 h 212"/>
                <a:gd name="T60" fmla="*/ 172 w 545"/>
                <a:gd name="T61" fmla="*/ 115 h 212"/>
                <a:gd name="T62" fmla="*/ 195 w 545"/>
                <a:gd name="T63" fmla="*/ 111 h 212"/>
                <a:gd name="T64" fmla="*/ 219 w 545"/>
                <a:gd name="T65" fmla="*/ 111 h 212"/>
                <a:gd name="T66" fmla="*/ 242 w 545"/>
                <a:gd name="T67" fmla="*/ 111 h 212"/>
                <a:gd name="T68" fmla="*/ 269 w 545"/>
                <a:gd name="T69" fmla="*/ 111 h 212"/>
                <a:gd name="T70" fmla="*/ 293 w 545"/>
                <a:gd name="T71" fmla="*/ 108 h 212"/>
                <a:gd name="T72" fmla="*/ 316 w 545"/>
                <a:gd name="T73" fmla="*/ 108 h 212"/>
                <a:gd name="T74" fmla="*/ 340 w 545"/>
                <a:gd name="T75" fmla="*/ 108 h 212"/>
                <a:gd name="T76" fmla="*/ 363 w 545"/>
                <a:gd name="T77" fmla="*/ 108 h 212"/>
                <a:gd name="T78" fmla="*/ 387 w 545"/>
                <a:gd name="T79" fmla="*/ 104 h 212"/>
                <a:gd name="T80" fmla="*/ 410 w 545"/>
                <a:gd name="T81" fmla="*/ 104 h 212"/>
                <a:gd name="T82" fmla="*/ 434 w 545"/>
                <a:gd name="T83" fmla="*/ 101 h 212"/>
                <a:gd name="T84" fmla="*/ 457 w 545"/>
                <a:gd name="T85" fmla="*/ 101 h 212"/>
                <a:gd name="T86" fmla="*/ 481 w 545"/>
                <a:gd name="T87" fmla="*/ 98 h 212"/>
                <a:gd name="T88" fmla="*/ 508 w 545"/>
                <a:gd name="T89" fmla="*/ 98 h 212"/>
                <a:gd name="T90" fmla="*/ 531 w 545"/>
                <a:gd name="T91" fmla="*/ 94 h 212"/>
                <a:gd name="T92" fmla="*/ 545 w 545"/>
                <a:gd name="T9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5" h="212">
                  <a:moveTo>
                    <a:pt x="545" y="0"/>
                  </a:moveTo>
                  <a:lnTo>
                    <a:pt x="538" y="0"/>
                  </a:lnTo>
                  <a:lnTo>
                    <a:pt x="531" y="0"/>
                  </a:lnTo>
                  <a:lnTo>
                    <a:pt x="521" y="0"/>
                  </a:lnTo>
                  <a:lnTo>
                    <a:pt x="515" y="0"/>
                  </a:lnTo>
                  <a:lnTo>
                    <a:pt x="508" y="0"/>
                  </a:lnTo>
                  <a:lnTo>
                    <a:pt x="498" y="3"/>
                  </a:lnTo>
                  <a:lnTo>
                    <a:pt x="491" y="3"/>
                  </a:lnTo>
                  <a:lnTo>
                    <a:pt x="481" y="3"/>
                  </a:lnTo>
                  <a:lnTo>
                    <a:pt x="474" y="3"/>
                  </a:lnTo>
                  <a:lnTo>
                    <a:pt x="468" y="3"/>
                  </a:lnTo>
                  <a:lnTo>
                    <a:pt x="457" y="3"/>
                  </a:lnTo>
                  <a:lnTo>
                    <a:pt x="451" y="3"/>
                  </a:lnTo>
                  <a:lnTo>
                    <a:pt x="444" y="3"/>
                  </a:lnTo>
                  <a:lnTo>
                    <a:pt x="434" y="7"/>
                  </a:lnTo>
                  <a:lnTo>
                    <a:pt x="427" y="7"/>
                  </a:lnTo>
                  <a:lnTo>
                    <a:pt x="417" y="7"/>
                  </a:lnTo>
                  <a:lnTo>
                    <a:pt x="410" y="7"/>
                  </a:lnTo>
                  <a:lnTo>
                    <a:pt x="404" y="7"/>
                  </a:lnTo>
                  <a:lnTo>
                    <a:pt x="394" y="10"/>
                  </a:lnTo>
                  <a:lnTo>
                    <a:pt x="387" y="10"/>
                  </a:lnTo>
                  <a:lnTo>
                    <a:pt x="380" y="10"/>
                  </a:lnTo>
                  <a:lnTo>
                    <a:pt x="370" y="10"/>
                  </a:lnTo>
                  <a:lnTo>
                    <a:pt x="363" y="10"/>
                  </a:lnTo>
                  <a:lnTo>
                    <a:pt x="357" y="14"/>
                  </a:lnTo>
                  <a:lnTo>
                    <a:pt x="346" y="14"/>
                  </a:lnTo>
                  <a:lnTo>
                    <a:pt x="340" y="14"/>
                  </a:lnTo>
                  <a:lnTo>
                    <a:pt x="330" y="14"/>
                  </a:lnTo>
                  <a:lnTo>
                    <a:pt x="323" y="14"/>
                  </a:lnTo>
                  <a:lnTo>
                    <a:pt x="316" y="17"/>
                  </a:lnTo>
                  <a:lnTo>
                    <a:pt x="306" y="17"/>
                  </a:lnTo>
                  <a:lnTo>
                    <a:pt x="299" y="17"/>
                  </a:lnTo>
                  <a:lnTo>
                    <a:pt x="293" y="17"/>
                  </a:lnTo>
                  <a:lnTo>
                    <a:pt x="283" y="17"/>
                  </a:lnTo>
                  <a:lnTo>
                    <a:pt x="276" y="20"/>
                  </a:lnTo>
                  <a:lnTo>
                    <a:pt x="269" y="20"/>
                  </a:lnTo>
                  <a:lnTo>
                    <a:pt x="259" y="20"/>
                  </a:lnTo>
                  <a:lnTo>
                    <a:pt x="252" y="20"/>
                  </a:lnTo>
                  <a:lnTo>
                    <a:pt x="242" y="24"/>
                  </a:lnTo>
                  <a:lnTo>
                    <a:pt x="235" y="24"/>
                  </a:lnTo>
                  <a:lnTo>
                    <a:pt x="229" y="24"/>
                  </a:lnTo>
                  <a:lnTo>
                    <a:pt x="219" y="24"/>
                  </a:lnTo>
                  <a:lnTo>
                    <a:pt x="215" y="24"/>
                  </a:lnTo>
                  <a:lnTo>
                    <a:pt x="212" y="24"/>
                  </a:lnTo>
                  <a:lnTo>
                    <a:pt x="202" y="27"/>
                  </a:lnTo>
                  <a:lnTo>
                    <a:pt x="195" y="30"/>
                  </a:lnTo>
                  <a:lnTo>
                    <a:pt x="188" y="30"/>
                  </a:lnTo>
                  <a:lnTo>
                    <a:pt x="178" y="34"/>
                  </a:lnTo>
                  <a:lnTo>
                    <a:pt x="172" y="37"/>
                  </a:lnTo>
                  <a:lnTo>
                    <a:pt x="165" y="41"/>
                  </a:lnTo>
                  <a:lnTo>
                    <a:pt x="155" y="44"/>
                  </a:lnTo>
                  <a:lnTo>
                    <a:pt x="148" y="47"/>
                  </a:lnTo>
                  <a:lnTo>
                    <a:pt x="141" y="51"/>
                  </a:lnTo>
                  <a:lnTo>
                    <a:pt x="131" y="57"/>
                  </a:lnTo>
                  <a:lnTo>
                    <a:pt x="124" y="61"/>
                  </a:lnTo>
                  <a:lnTo>
                    <a:pt x="118" y="67"/>
                  </a:lnTo>
                  <a:lnTo>
                    <a:pt x="108" y="74"/>
                  </a:lnTo>
                  <a:lnTo>
                    <a:pt x="101" y="81"/>
                  </a:lnTo>
                  <a:lnTo>
                    <a:pt x="91" y="88"/>
                  </a:lnTo>
                  <a:lnTo>
                    <a:pt x="84" y="94"/>
                  </a:lnTo>
                  <a:lnTo>
                    <a:pt x="77" y="104"/>
                  </a:lnTo>
                  <a:lnTo>
                    <a:pt x="67" y="111"/>
                  </a:lnTo>
                  <a:lnTo>
                    <a:pt x="60" y="121"/>
                  </a:lnTo>
                  <a:lnTo>
                    <a:pt x="54" y="131"/>
                  </a:lnTo>
                  <a:lnTo>
                    <a:pt x="44" y="141"/>
                  </a:lnTo>
                  <a:lnTo>
                    <a:pt x="37" y="155"/>
                  </a:lnTo>
                  <a:lnTo>
                    <a:pt x="27" y="165"/>
                  </a:lnTo>
                  <a:lnTo>
                    <a:pt x="20" y="178"/>
                  </a:lnTo>
                  <a:lnTo>
                    <a:pt x="13" y="189"/>
                  </a:lnTo>
                  <a:lnTo>
                    <a:pt x="3" y="202"/>
                  </a:lnTo>
                  <a:lnTo>
                    <a:pt x="0" y="212"/>
                  </a:lnTo>
                  <a:lnTo>
                    <a:pt x="3" y="205"/>
                  </a:lnTo>
                  <a:lnTo>
                    <a:pt x="13" y="192"/>
                  </a:lnTo>
                  <a:lnTo>
                    <a:pt x="20" y="182"/>
                  </a:lnTo>
                  <a:lnTo>
                    <a:pt x="27" y="172"/>
                  </a:lnTo>
                  <a:lnTo>
                    <a:pt x="37" y="165"/>
                  </a:lnTo>
                  <a:lnTo>
                    <a:pt x="44" y="158"/>
                  </a:lnTo>
                  <a:lnTo>
                    <a:pt x="54" y="148"/>
                  </a:lnTo>
                  <a:lnTo>
                    <a:pt x="60" y="145"/>
                  </a:lnTo>
                  <a:lnTo>
                    <a:pt x="67" y="138"/>
                  </a:lnTo>
                  <a:lnTo>
                    <a:pt x="77" y="135"/>
                  </a:lnTo>
                  <a:lnTo>
                    <a:pt x="84" y="128"/>
                  </a:lnTo>
                  <a:lnTo>
                    <a:pt x="91" y="128"/>
                  </a:lnTo>
                  <a:lnTo>
                    <a:pt x="101" y="125"/>
                  </a:lnTo>
                  <a:lnTo>
                    <a:pt x="108" y="121"/>
                  </a:lnTo>
                  <a:lnTo>
                    <a:pt x="118" y="118"/>
                  </a:lnTo>
                  <a:lnTo>
                    <a:pt x="124" y="118"/>
                  </a:lnTo>
                  <a:lnTo>
                    <a:pt x="131" y="118"/>
                  </a:lnTo>
                  <a:lnTo>
                    <a:pt x="141" y="115"/>
                  </a:lnTo>
                  <a:lnTo>
                    <a:pt x="148" y="115"/>
                  </a:lnTo>
                  <a:lnTo>
                    <a:pt x="155" y="115"/>
                  </a:lnTo>
                  <a:lnTo>
                    <a:pt x="165" y="115"/>
                  </a:lnTo>
                  <a:lnTo>
                    <a:pt x="172" y="115"/>
                  </a:lnTo>
                  <a:lnTo>
                    <a:pt x="178" y="111"/>
                  </a:lnTo>
                  <a:lnTo>
                    <a:pt x="188" y="111"/>
                  </a:lnTo>
                  <a:lnTo>
                    <a:pt x="195" y="111"/>
                  </a:lnTo>
                  <a:lnTo>
                    <a:pt x="202" y="111"/>
                  </a:lnTo>
                  <a:lnTo>
                    <a:pt x="212" y="111"/>
                  </a:lnTo>
                  <a:lnTo>
                    <a:pt x="219" y="111"/>
                  </a:lnTo>
                  <a:lnTo>
                    <a:pt x="229" y="111"/>
                  </a:lnTo>
                  <a:lnTo>
                    <a:pt x="235" y="111"/>
                  </a:lnTo>
                  <a:lnTo>
                    <a:pt x="242" y="111"/>
                  </a:lnTo>
                  <a:lnTo>
                    <a:pt x="252" y="111"/>
                  </a:lnTo>
                  <a:lnTo>
                    <a:pt x="259" y="111"/>
                  </a:lnTo>
                  <a:lnTo>
                    <a:pt x="269" y="111"/>
                  </a:lnTo>
                  <a:lnTo>
                    <a:pt x="276" y="111"/>
                  </a:lnTo>
                  <a:lnTo>
                    <a:pt x="283" y="108"/>
                  </a:lnTo>
                  <a:lnTo>
                    <a:pt x="293" y="108"/>
                  </a:lnTo>
                  <a:lnTo>
                    <a:pt x="299" y="108"/>
                  </a:lnTo>
                  <a:lnTo>
                    <a:pt x="306" y="108"/>
                  </a:lnTo>
                  <a:lnTo>
                    <a:pt x="316" y="108"/>
                  </a:lnTo>
                  <a:lnTo>
                    <a:pt x="323" y="108"/>
                  </a:lnTo>
                  <a:lnTo>
                    <a:pt x="330" y="108"/>
                  </a:lnTo>
                  <a:lnTo>
                    <a:pt x="340" y="108"/>
                  </a:lnTo>
                  <a:lnTo>
                    <a:pt x="346" y="108"/>
                  </a:lnTo>
                  <a:lnTo>
                    <a:pt x="357" y="108"/>
                  </a:lnTo>
                  <a:lnTo>
                    <a:pt x="363" y="108"/>
                  </a:lnTo>
                  <a:lnTo>
                    <a:pt x="370" y="108"/>
                  </a:lnTo>
                  <a:lnTo>
                    <a:pt x="380" y="104"/>
                  </a:lnTo>
                  <a:lnTo>
                    <a:pt x="387" y="104"/>
                  </a:lnTo>
                  <a:lnTo>
                    <a:pt x="394" y="104"/>
                  </a:lnTo>
                  <a:lnTo>
                    <a:pt x="404" y="104"/>
                  </a:lnTo>
                  <a:lnTo>
                    <a:pt x="410" y="104"/>
                  </a:lnTo>
                  <a:lnTo>
                    <a:pt x="417" y="101"/>
                  </a:lnTo>
                  <a:lnTo>
                    <a:pt x="427" y="101"/>
                  </a:lnTo>
                  <a:lnTo>
                    <a:pt x="434" y="101"/>
                  </a:lnTo>
                  <a:lnTo>
                    <a:pt x="444" y="101"/>
                  </a:lnTo>
                  <a:lnTo>
                    <a:pt x="451" y="101"/>
                  </a:lnTo>
                  <a:lnTo>
                    <a:pt x="457" y="101"/>
                  </a:lnTo>
                  <a:lnTo>
                    <a:pt x="468" y="98"/>
                  </a:lnTo>
                  <a:lnTo>
                    <a:pt x="474" y="98"/>
                  </a:lnTo>
                  <a:lnTo>
                    <a:pt x="481" y="98"/>
                  </a:lnTo>
                  <a:lnTo>
                    <a:pt x="491" y="98"/>
                  </a:lnTo>
                  <a:lnTo>
                    <a:pt x="498" y="98"/>
                  </a:lnTo>
                  <a:lnTo>
                    <a:pt x="508" y="98"/>
                  </a:lnTo>
                  <a:lnTo>
                    <a:pt x="515" y="98"/>
                  </a:lnTo>
                  <a:lnTo>
                    <a:pt x="521" y="98"/>
                  </a:lnTo>
                  <a:lnTo>
                    <a:pt x="531" y="94"/>
                  </a:lnTo>
                  <a:lnTo>
                    <a:pt x="538" y="94"/>
                  </a:lnTo>
                  <a:lnTo>
                    <a:pt x="545" y="94"/>
                  </a:lnTo>
                  <a:lnTo>
                    <a:pt x="5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4" name="Freeform 14"/>
            <p:cNvSpPr>
              <a:spLocks noEditPoints="1"/>
            </p:cNvSpPr>
            <p:nvPr/>
          </p:nvSpPr>
          <p:spPr bwMode="auto">
            <a:xfrm>
              <a:off x="9975851" y="2744788"/>
              <a:ext cx="1782763" cy="1619250"/>
            </a:xfrm>
            <a:custGeom>
              <a:avLst/>
              <a:gdLst>
                <a:gd name="T0" fmla="*/ 1100 w 1123"/>
                <a:gd name="T1" fmla="*/ 976 h 1020"/>
                <a:gd name="T2" fmla="*/ 1059 w 1123"/>
                <a:gd name="T3" fmla="*/ 979 h 1020"/>
                <a:gd name="T4" fmla="*/ 1053 w 1123"/>
                <a:gd name="T5" fmla="*/ 983 h 1020"/>
                <a:gd name="T6" fmla="*/ 1093 w 1123"/>
                <a:gd name="T7" fmla="*/ 983 h 1020"/>
                <a:gd name="T8" fmla="*/ 208 w 1123"/>
                <a:gd name="T9" fmla="*/ 925 h 1020"/>
                <a:gd name="T10" fmla="*/ 175 w 1123"/>
                <a:gd name="T11" fmla="*/ 963 h 1020"/>
                <a:gd name="T12" fmla="*/ 138 w 1123"/>
                <a:gd name="T13" fmla="*/ 973 h 1020"/>
                <a:gd name="T14" fmla="*/ 97 w 1123"/>
                <a:gd name="T15" fmla="*/ 976 h 1020"/>
                <a:gd name="T16" fmla="*/ 57 w 1123"/>
                <a:gd name="T17" fmla="*/ 976 h 1020"/>
                <a:gd name="T18" fmla="*/ 17 w 1123"/>
                <a:gd name="T19" fmla="*/ 976 h 1020"/>
                <a:gd name="T20" fmla="*/ 17 w 1123"/>
                <a:gd name="T21" fmla="*/ 969 h 1020"/>
                <a:gd name="T22" fmla="*/ 57 w 1123"/>
                <a:gd name="T23" fmla="*/ 969 h 1020"/>
                <a:gd name="T24" fmla="*/ 64 w 1123"/>
                <a:gd name="T25" fmla="*/ 969 h 1020"/>
                <a:gd name="T26" fmla="*/ 23 w 1123"/>
                <a:gd name="T27" fmla="*/ 966 h 1020"/>
                <a:gd name="T28" fmla="*/ 10 w 1123"/>
                <a:gd name="T29" fmla="*/ 979 h 1020"/>
                <a:gd name="T30" fmla="*/ 47 w 1123"/>
                <a:gd name="T31" fmla="*/ 979 h 1020"/>
                <a:gd name="T32" fmla="*/ 87 w 1123"/>
                <a:gd name="T33" fmla="*/ 976 h 1020"/>
                <a:gd name="T34" fmla="*/ 128 w 1123"/>
                <a:gd name="T35" fmla="*/ 976 h 1020"/>
                <a:gd name="T36" fmla="*/ 168 w 1123"/>
                <a:gd name="T37" fmla="*/ 969 h 1020"/>
                <a:gd name="T38" fmla="*/ 208 w 1123"/>
                <a:gd name="T39" fmla="*/ 925 h 1020"/>
                <a:gd name="T40" fmla="*/ 629 w 1123"/>
                <a:gd name="T41" fmla="*/ 549 h 1020"/>
                <a:gd name="T42" fmla="*/ 669 w 1123"/>
                <a:gd name="T43" fmla="*/ 737 h 1020"/>
                <a:gd name="T44" fmla="*/ 709 w 1123"/>
                <a:gd name="T45" fmla="*/ 888 h 1020"/>
                <a:gd name="T46" fmla="*/ 750 w 1123"/>
                <a:gd name="T47" fmla="*/ 976 h 1020"/>
                <a:gd name="T48" fmla="*/ 790 w 1123"/>
                <a:gd name="T49" fmla="*/ 1013 h 1020"/>
                <a:gd name="T50" fmla="*/ 827 w 1123"/>
                <a:gd name="T51" fmla="*/ 1020 h 1020"/>
                <a:gd name="T52" fmla="*/ 868 w 1123"/>
                <a:gd name="T53" fmla="*/ 1016 h 1020"/>
                <a:gd name="T54" fmla="*/ 908 w 1123"/>
                <a:gd name="T55" fmla="*/ 1003 h 1020"/>
                <a:gd name="T56" fmla="*/ 948 w 1123"/>
                <a:gd name="T57" fmla="*/ 993 h 1020"/>
                <a:gd name="T58" fmla="*/ 925 w 1123"/>
                <a:gd name="T59" fmla="*/ 989 h 1020"/>
                <a:gd name="T60" fmla="*/ 884 w 1123"/>
                <a:gd name="T61" fmla="*/ 983 h 1020"/>
                <a:gd name="T62" fmla="*/ 844 w 1123"/>
                <a:gd name="T63" fmla="*/ 949 h 1020"/>
                <a:gd name="T64" fmla="*/ 807 w 1123"/>
                <a:gd name="T65" fmla="*/ 885 h 1020"/>
                <a:gd name="T66" fmla="*/ 773 w 1123"/>
                <a:gd name="T67" fmla="*/ 848 h 1020"/>
                <a:gd name="T68" fmla="*/ 733 w 1123"/>
                <a:gd name="T69" fmla="*/ 747 h 1020"/>
                <a:gd name="T70" fmla="*/ 693 w 1123"/>
                <a:gd name="T71" fmla="*/ 603 h 1020"/>
                <a:gd name="T72" fmla="*/ 652 w 1123"/>
                <a:gd name="T73" fmla="*/ 495 h 1020"/>
                <a:gd name="T74" fmla="*/ 615 w 1123"/>
                <a:gd name="T75" fmla="*/ 434 h 1020"/>
                <a:gd name="T76" fmla="*/ 437 w 1123"/>
                <a:gd name="T77" fmla="*/ 7 h 1020"/>
                <a:gd name="T78" fmla="*/ 400 w 1123"/>
                <a:gd name="T79" fmla="*/ 57 h 1020"/>
                <a:gd name="T80" fmla="*/ 360 w 1123"/>
                <a:gd name="T81" fmla="*/ 162 h 1020"/>
                <a:gd name="T82" fmla="*/ 319 w 1123"/>
                <a:gd name="T83" fmla="*/ 330 h 1020"/>
                <a:gd name="T84" fmla="*/ 279 w 1123"/>
                <a:gd name="T85" fmla="*/ 566 h 1020"/>
                <a:gd name="T86" fmla="*/ 239 w 1123"/>
                <a:gd name="T87" fmla="*/ 801 h 1020"/>
                <a:gd name="T88" fmla="*/ 198 w 1123"/>
                <a:gd name="T89" fmla="*/ 932 h 1020"/>
                <a:gd name="T90" fmla="*/ 222 w 1123"/>
                <a:gd name="T91" fmla="*/ 875 h 1020"/>
                <a:gd name="T92" fmla="*/ 262 w 1123"/>
                <a:gd name="T93" fmla="*/ 700 h 1020"/>
                <a:gd name="T94" fmla="*/ 302 w 1123"/>
                <a:gd name="T95" fmla="*/ 495 h 1020"/>
                <a:gd name="T96" fmla="*/ 343 w 1123"/>
                <a:gd name="T97" fmla="*/ 340 h 1020"/>
                <a:gd name="T98" fmla="*/ 383 w 1123"/>
                <a:gd name="T99" fmla="*/ 243 h 1020"/>
                <a:gd name="T100" fmla="*/ 413 w 1123"/>
                <a:gd name="T101" fmla="*/ 189 h 1020"/>
                <a:gd name="T102" fmla="*/ 454 w 1123"/>
                <a:gd name="T103" fmla="*/ 148 h 1020"/>
                <a:gd name="T104" fmla="*/ 494 w 1123"/>
                <a:gd name="T105" fmla="*/ 152 h 1020"/>
                <a:gd name="T106" fmla="*/ 535 w 1123"/>
                <a:gd name="T107" fmla="*/ 202 h 1020"/>
                <a:gd name="T108" fmla="*/ 565 w 1123"/>
                <a:gd name="T109" fmla="*/ 256 h 1020"/>
                <a:gd name="T110" fmla="*/ 605 w 1123"/>
                <a:gd name="T111" fmla="*/ 320 h 1020"/>
                <a:gd name="T112" fmla="*/ 615 w 1123"/>
                <a:gd name="T113" fmla="*/ 320 h 1020"/>
                <a:gd name="T114" fmla="*/ 575 w 1123"/>
                <a:gd name="T115" fmla="*/ 202 h 1020"/>
                <a:gd name="T116" fmla="*/ 535 w 1123"/>
                <a:gd name="T117" fmla="*/ 98 h 1020"/>
                <a:gd name="T118" fmla="*/ 494 w 1123"/>
                <a:gd name="T119" fmla="*/ 24 h 1020"/>
                <a:gd name="T120" fmla="*/ 454 w 1123"/>
                <a:gd name="T121" fmla="*/ 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3" h="1020">
                  <a:moveTo>
                    <a:pt x="1123" y="976"/>
                  </a:moveTo>
                  <a:lnTo>
                    <a:pt x="1123" y="976"/>
                  </a:lnTo>
                  <a:lnTo>
                    <a:pt x="1117" y="976"/>
                  </a:lnTo>
                  <a:lnTo>
                    <a:pt x="1106" y="976"/>
                  </a:lnTo>
                  <a:lnTo>
                    <a:pt x="1100" y="976"/>
                  </a:lnTo>
                  <a:lnTo>
                    <a:pt x="1093" y="976"/>
                  </a:lnTo>
                  <a:lnTo>
                    <a:pt x="1083" y="979"/>
                  </a:lnTo>
                  <a:lnTo>
                    <a:pt x="1076" y="979"/>
                  </a:lnTo>
                  <a:lnTo>
                    <a:pt x="1066" y="979"/>
                  </a:lnTo>
                  <a:lnTo>
                    <a:pt x="1059" y="979"/>
                  </a:lnTo>
                  <a:lnTo>
                    <a:pt x="1053" y="979"/>
                  </a:lnTo>
                  <a:lnTo>
                    <a:pt x="1043" y="983"/>
                  </a:lnTo>
                  <a:lnTo>
                    <a:pt x="1039" y="983"/>
                  </a:lnTo>
                  <a:lnTo>
                    <a:pt x="1043" y="983"/>
                  </a:lnTo>
                  <a:lnTo>
                    <a:pt x="1053" y="983"/>
                  </a:lnTo>
                  <a:lnTo>
                    <a:pt x="1059" y="986"/>
                  </a:lnTo>
                  <a:lnTo>
                    <a:pt x="1066" y="986"/>
                  </a:lnTo>
                  <a:lnTo>
                    <a:pt x="1076" y="986"/>
                  </a:lnTo>
                  <a:lnTo>
                    <a:pt x="1083" y="986"/>
                  </a:lnTo>
                  <a:lnTo>
                    <a:pt x="1093" y="983"/>
                  </a:lnTo>
                  <a:lnTo>
                    <a:pt x="1100" y="983"/>
                  </a:lnTo>
                  <a:lnTo>
                    <a:pt x="1106" y="979"/>
                  </a:lnTo>
                  <a:lnTo>
                    <a:pt x="1117" y="979"/>
                  </a:lnTo>
                  <a:lnTo>
                    <a:pt x="1123" y="976"/>
                  </a:lnTo>
                  <a:close/>
                  <a:moveTo>
                    <a:pt x="208" y="925"/>
                  </a:moveTo>
                  <a:lnTo>
                    <a:pt x="208" y="925"/>
                  </a:lnTo>
                  <a:lnTo>
                    <a:pt x="198" y="939"/>
                  </a:lnTo>
                  <a:lnTo>
                    <a:pt x="191" y="949"/>
                  </a:lnTo>
                  <a:lnTo>
                    <a:pt x="185" y="956"/>
                  </a:lnTo>
                  <a:lnTo>
                    <a:pt x="175" y="963"/>
                  </a:lnTo>
                  <a:lnTo>
                    <a:pt x="168" y="966"/>
                  </a:lnTo>
                  <a:lnTo>
                    <a:pt x="161" y="969"/>
                  </a:lnTo>
                  <a:lnTo>
                    <a:pt x="151" y="973"/>
                  </a:lnTo>
                  <a:lnTo>
                    <a:pt x="144" y="973"/>
                  </a:lnTo>
                  <a:lnTo>
                    <a:pt x="138" y="973"/>
                  </a:lnTo>
                  <a:lnTo>
                    <a:pt x="128" y="973"/>
                  </a:lnTo>
                  <a:lnTo>
                    <a:pt x="121" y="973"/>
                  </a:lnTo>
                  <a:lnTo>
                    <a:pt x="111" y="976"/>
                  </a:lnTo>
                  <a:lnTo>
                    <a:pt x="104" y="976"/>
                  </a:lnTo>
                  <a:lnTo>
                    <a:pt x="97" y="976"/>
                  </a:lnTo>
                  <a:lnTo>
                    <a:pt x="87" y="976"/>
                  </a:lnTo>
                  <a:lnTo>
                    <a:pt x="80" y="976"/>
                  </a:lnTo>
                  <a:lnTo>
                    <a:pt x="74" y="976"/>
                  </a:lnTo>
                  <a:lnTo>
                    <a:pt x="64" y="976"/>
                  </a:lnTo>
                  <a:lnTo>
                    <a:pt x="57" y="976"/>
                  </a:lnTo>
                  <a:lnTo>
                    <a:pt x="47" y="976"/>
                  </a:lnTo>
                  <a:lnTo>
                    <a:pt x="40" y="976"/>
                  </a:lnTo>
                  <a:lnTo>
                    <a:pt x="33" y="976"/>
                  </a:lnTo>
                  <a:lnTo>
                    <a:pt x="23" y="976"/>
                  </a:lnTo>
                  <a:lnTo>
                    <a:pt x="17" y="976"/>
                  </a:lnTo>
                  <a:lnTo>
                    <a:pt x="10" y="976"/>
                  </a:lnTo>
                  <a:lnTo>
                    <a:pt x="0" y="976"/>
                  </a:lnTo>
                  <a:lnTo>
                    <a:pt x="0" y="969"/>
                  </a:lnTo>
                  <a:lnTo>
                    <a:pt x="10" y="969"/>
                  </a:lnTo>
                  <a:lnTo>
                    <a:pt x="17" y="969"/>
                  </a:lnTo>
                  <a:lnTo>
                    <a:pt x="23" y="969"/>
                  </a:lnTo>
                  <a:lnTo>
                    <a:pt x="33" y="969"/>
                  </a:lnTo>
                  <a:lnTo>
                    <a:pt x="40" y="969"/>
                  </a:lnTo>
                  <a:lnTo>
                    <a:pt x="47" y="969"/>
                  </a:lnTo>
                  <a:lnTo>
                    <a:pt x="57" y="969"/>
                  </a:lnTo>
                  <a:lnTo>
                    <a:pt x="64" y="969"/>
                  </a:lnTo>
                  <a:lnTo>
                    <a:pt x="74" y="969"/>
                  </a:lnTo>
                  <a:lnTo>
                    <a:pt x="80" y="969"/>
                  </a:lnTo>
                  <a:lnTo>
                    <a:pt x="74" y="969"/>
                  </a:lnTo>
                  <a:lnTo>
                    <a:pt x="64" y="969"/>
                  </a:lnTo>
                  <a:lnTo>
                    <a:pt x="57" y="969"/>
                  </a:lnTo>
                  <a:lnTo>
                    <a:pt x="47" y="969"/>
                  </a:lnTo>
                  <a:lnTo>
                    <a:pt x="40" y="966"/>
                  </a:lnTo>
                  <a:lnTo>
                    <a:pt x="33" y="966"/>
                  </a:lnTo>
                  <a:lnTo>
                    <a:pt x="23" y="966"/>
                  </a:lnTo>
                  <a:lnTo>
                    <a:pt x="17" y="966"/>
                  </a:lnTo>
                  <a:lnTo>
                    <a:pt x="10" y="966"/>
                  </a:lnTo>
                  <a:lnTo>
                    <a:pt x="0" y="963"/>
                  </a:lnTo>
                  <a:lnTo>
                    <a:pt x="0" y="979"/>
                  </a:lnTo>
                  <a:lnTo>
                    <a:pt x="10" y="979"/>
                  </a:lnTo>
                  <a:lnTo>
                    <a:pt x="17" y="979"/>
                  </a:lnTo>
                  <a:lnTo>
                    <a:pt x="23" y="979"/>
                  </a:lnTo>
                  <a:lnTo>
                    <a:pt x="33" y="979"/>
                  </a:lnTo>
                  <a:lnTo>
                    <a:pt x="40" y="979"/>
                  </a:lnTo>
                  <a:lnTo>
                    <a:pt x="47" y="979"/>
                  </a:lnTo>
                  <a:lnTo>
                    <a:pt x="57" y="979"/>
                  </a:lnTo>
                  <a:lnTo>
                    <a:pt x="64" y="979"/>
                  </a:lnTo>
                  <a:lnTo>
                    <a:pt x="74" y="976"/>
                  </a:lnTo>
                  <a:lnTo>
                    <a:pt x="80" y="976"/>
                  </a:lnTo>
                  <a:lnTo>
                    <a:pt x="87" y="976"/>
                  </a:lnTo>
                  <a:lnTo>
                    <a:pt x="97" y="976"/>
                  </a:lnTo>
                  <a:lnTo>
                    <a:pt x="104" y="976"/>
                  </a:lnTo>
                  <a:lnTo>
                    <a:pt x="111" y="976"/>
                  </a:lnTo>
                  <a:lnTo>
                    <a:pt x="121" y="976"/>
                  </a:lnTo>
                  <a:lnTo>
                    <a:pt x="128" y="976"/>
                  </a:lnTo>
                  <a:lnTo>
                    <a:pt x="138" y="976"/>
                  </a:lnTo>
                  <a:lnTo>
                    <a:pt x="144" y="973"/>
                  </a:lnTo>
                  <a:lnTo>
                    <a:pt x="151" y="973"/>
                  </a:lnTo>
                  <a:lnTo>
                    <a:pt x="161" y="969"/>
                  </a:lnTo>
                  <a:lnTo>
                    <a:pt x="168" y="969"/>
                  </a:lnTo>
                  <a:lnTo>
                    <a:pt x="175" y="963"/>
                  </a:lnTo>
                  <a:lnTo>
                    <a:pt x="185" y="959"/>
                  </a:lnTo>
                  <a:lnTo>
                    <a:pt x="191" y="949"/>
                  </a:lnTo>
                  <a:lnTo>
                    <a:pt x="198" y="939"/>
                  </a:lnTo>
                  <a:lnTo>
                    <a:pt x="208" y="925"/>
                  </a:lnTo>
                  <a:close/>
                  <a:moveTo>
                    <a:pt x="602" y="424"/>
                  </a:moveTo>
                  <a:lnTo>
                    <a:pt x="605" y="434"/>
                  </a:lnTo>
                  <a:lnTo>
                    <a:pt x="615" y="471"/>
                  </a:lnTo>
                  <a:lnTo>
                    <a:pt x="622" y="508"/>
                  </a:lnTo>
                  <a:lnTo>
                    <a:pt x="629" y="549"/>
                  </a:lnTo>
                  <a:lnTo>
                    <a:pt x="639" y="586"/>
                  </a:lnTo>
                  <a:lnTo>
                    <a:pt x="646" y="626"/>
                  </a:lnTo>
                  <a:lnTo>
                    <a:pt x="652" y="663"/>
                  </a:lnTo>
                  <a:lnTo>
                    <a:pt x="662" y="700"/>
                  </a:lnTo>
                  <a:lnTo>
                    <a:pt x="669" y="737"/>
                  </a:lnTo>
                  <a:lnTo>
                    <a:pt x="676" y="771"/>
                  </a:lnTo>
                  <a:lnTo>
                    <a:pt x="686" y="804"/>
                  </a:lnTo>
                  <a:lnTo>
                    <a:pt x="693" y="835"/>
                  </a:lnTo>
                  <a:lnTo>
                    <a:pt x="703" y="862"/>
                  </a:lnTo>
                  <a:lnTo>
                    <a:pt x="709" y="888"/>
                  </a:lnTo>
                  <a:lnTo>
                    <a:pt x="716" y="912"/>
                  </a:lnTo>
                  <a:lnTo>
                    <a:pt x="726" y="929"/>
                  </a:lnTo>
                  <a:lnTo>
                    <a:pt x="733" y="949"/>
                  </a:lnTo>
                  <a:lnTo>
                    <a:pt x="740" y="963"/>
                  </a:lnTo>
                  <a:lnTo>
                    <a:pt x="750" y="976"/>
                  </a:lnTo>
                  <a:lnTo>
                    <a:pt x="757" y="986"/>
                  </a:lnTo>
                  <a:lnTo>
                    <a:pt x="767" y="993"/>
                  </a:lnTo>
                  <a:lnTo>
                    <a:pt x="773" y="1003"/>
                  </a:lnTo>
                  <a:lnTo>
                    <a:pt x="780" y="1006"/>
                  </a:lnTo>
                  <a:lnTo>
                    <a:pt x="790" y="1013"/>
                  </a:lnTo>
                  <a:lnTo>
                    <a:pt x="797" y="1016"/>
                  </a:lnTo>
                  <a:lnTo>
                    <a:pt x="804" y="1016"/>
                  </a:lnTo>
                  <a:lnTo>
                    <a:pt x="814" y="1020"/>
                  </a:lnTo>
                  <a:lnTo>
                    <a:pt x="821" y="1020"/>
                  </a:lnTo>
                  <a:lnTo>
                    <a:pt x="827" y="1020"/>
                  </a:lnTo>
                  <a:lnTo>
                    <a:pt x="837" y="1020"/>
                  </a:lnTo>
                  <a:lnTo>
                    <a:pt x="844" y="1020"/>
                  </a:lnTo>
                  <a:lnTo>
                    <a:pt x="851" y="1016"/>
                  </a:lnTo>
                  <a:lnTo>
                    <a:pt x="861" y="1016"/>
                  </a:lnTo>
                  <a:lnTo>
                    <a:pt x="868" y="1016"/>
                  </a:lnTo>
                  <a:lnTo>
                    <a:pt x="878" y="1013"/>
                  </a:lnTo>
                  <a:lnTo>
                    <a:pt x="884" y="1010"/>
                  </a:lnTo>
                  <a:lnTo>
                    <a:pt x="891" y="1010"/>
                  </a:lnTo>
                  <a:lnTo>
                    <a:pt x="901" y="1006"/>
                  </a:lnTo>
                  <a:lnTo>
                    <a:pt x="908" y="1003"/>
                  </a:lnTo>
                  <a:lnTo>
                    <a:pt x="918" y="1003"/>
                  </a:lnTo>
                  <a:lnTo>
                    <a:pt x="925" y="1000"/>
                  </a:lnTo>
                  <a:lnTo>
                    <a:pt x="932" y="996"/>
                  </a:lnTo>
                  <a:lnTo>
                    <a:pt x="942" y="996"/>
                  </a:lnTo>
                  <a:lnTo>
                    <a:pt x="948" y="993"/>
                  </a:lnTo>
                  <a:lnTo>
                    <a:pt x="955" y="989"/>
                  </a:lnTo>
                  <a:lnTo>
                    <a:pt x="948" y="989"/>
                  </a:lnTo>
                  <a:lnTo>
                    <a:pt x="942" y="989"/>
                  </a:lnTo>
                  <a:lnTo>
                    <a:pt x="932" y="989"/>
                  </a:lnTo>
                  <a:lnTo>
                    <a:pt x="925" y="989"/>
                  </a:lnTo>
                  <a:lnTo>
                    <a:pt x="918" y="989"/>
                  </a:lnTo>
                  <a:lnTo>
                    <a:pt x="908" y="989"/>
                  </a:lnTo>
                  <a:lnTo>
                    <a:pt x="901" y="986"/>
                  </a:lnTo>
                  <a:lnTo>
                    <a:pt x="891" y="986"/>
                  </a:lnTo>
                  <a:lnTo>
                    <a:pt x="884" y="983"/>
                  </a:lnTo>
                  <a:lnTo>
                    <a:pt x="878" y="979"/>
                  </a:lnTo>
                  <a:lnTo>
                    <a:pt x="868" y="973"/>
                  </a:lnTo>
                  <a:lnTo>
                    <a:pt x="861" y="966"/>
                  </a:lnTo>
                  <a:lnTo>
                    <a:pt x="851" y="959"/>
                  </a:lnTo>
                  <a:lnTo>
                    <a:pt x="844" y="949"/>
                  </a:lnTo>
                  <a:lnTo>
                    <a:pt x="837" y="939"/>
                  </a:lnTo>
                  <a:lnTo>
                    <a:pt x="827" y="929"/>
                  </a:lnTo>
                  <a:lnTo>
                    <a:pt x="821" y="915"/>
                  </a:lnTo>
                  <a:lnTo>
                    <a:pt x="814" y="902"/>
                  </a:lnTo>
                  <a:lnTo>
                    <a:pt x="807" y="885"/>
                  </a:lnTo>
                  <a:lnTo>
                    <a:pt x="804" y="885"/>
                  </a:lnTo>
                  <a:lnTo>
                    <a:pt x="797" y="878"/>
                  </a:lnTo>
                  <a:lnTo>
                    <a:pt x="790" y="872"/>
                  </a:lnTo>
                  <a:lnTo>
                    <a:pt x="780" y="862"/>
                  </a:lnTo>
                  <a:lnTo>
                    <a:pt x="773" y="848"/>
                  </a:lnTo>
                  <a:lnTo>
                    <a:pt x="767" y="835"/>
                  </a:lnTo>
                  <a:lnTo>
                    <a:pt x="757" y="814"/>
                  </a:lnTo>
                  <a:lnTo>
                    <a:pt x="750" y="794"/>
                  </a:lnTo>
                  <a:lnTo>
                    <a:pt x="740" y="771"/>
                  </a:lnTo>
                  <a:lnTo>
                    <a:pt x="733" y="747"/>
                  </a:lnTo>
                  <a:lnTo>
                    <a:pt x="726" y="720"/>
                  </a:lnTo>
                  <a:lnTo>
                    <a:pt x="716" y="693"/>
                  </a:lnTo>
                  <a:lnTo>
                    <a:pt x="709" y="663"/>
                  </a:lnTo>
                  <a:lnTo>
                    <a:pt x="703" y="633"/>
                  </a:lnTo>
                  <a:lnTo>
                    <a:pt x="693" y="603"/>
                  </a:lnTo>
                  <a:lnTo>
                    <a:pt x="686" y="572"/>
                  </a:lnTo>
                  <a:lnTo>
                    <a:pt x="676" y="552"/>
                  </a:lnTo>
                  <a:lnTo>
                    <a:pt x="669" y="532"/>
                  </a:lnTo>
                  <a:lnTo>
                    <a:pt x="662" y="512"/>
                  </a:lnTo>
                  <a:lnTo>
                    <a:pt x="652" y="495"/>
                  </a:lnTo>
                  <a:lnTo>
                    <a:pt x="646" y="481"/>
                  </a:lnTo>
                  <a:lnTo>
                    <a:pt x="639" y="468"/>
                  </a:lnTo>
                  <a:lnTo>
                    <a:pt x="629" y="454"/>
                  </a:lnTo>
                  <a:lnTo>
                    <a:pt x="622" y="444"/>
                  </a:lnTo>
                  <a:lnTo>
                    <a:pt x="615" y="434"/>
                  </a:lnTo>
                  <a:lnTo>
                    <a:pt x="605" y="428"/>
                  </a:lnTo>
                  <a:lnTo>
                    <a:pt x="602" y="424"/>
                  </a:lnTo>
                  <a:close/>
                  <a:moveTo>
                    <a:pt x="454" y="0"/>
                  </a:moveTo>
                  <a:lnTo>
                    <a:pt x="447" y="0"/>
                  </a:lnTo>
                  <a:lnTo>
                    <a:pt x="437" y="7"/>
                  </a:lnTo>
                  <a:lnTo>
                    <a:pt x="430" y="10"/>
                  </a:lnTo>
                  <a:lnTo>
                    <a:pt x="424" y="20"/>
                  </a:lnTo>
                  <a:lnTo>
                    <a:pt x="413" y="31"/>
                  </a:lnTo>
                  <a:lnTo>
                    <a:pt x="407" y="44"/>
                  </a:lnTo>
                  <a:lnTo>
                    <a:pt x="400" y="57"/>
                  </a:lnTo>
                  <a:lnTo>
                    <a:pt x="390" y="74"/>
                  </a:lnTo>
                  <a:lnTo>
                    <a:pt x="383" y="94"/>
                  </a:lnTo>
                  <a:lnTo>
                    <a:pt x="376" y="115"/>
                  </a:lnTo>
                  <a:lnTo>
                    <a:pt x="366" y="138"/>
                  </a:lnTo>
                  <a:lnTo>
                    <a:pt x="360" y="162"/>
                  </a:lnTo>
                  <a:lnTo>
                    <a:pt x="350" y="192"/>
                  </a:lnTo>
                  <a:lnTo>
                    <a:pt x="343" y="222"/>
                  </a:lnTo>
                  <a:lnTo>
                    <a:pt x="336" y="256"/>
                  </a:lnTo>
                  <a:lnTo>
                    <a:pt x="326" y="290"/>
                  </a:lnTo>
                  <a:lnTo>
                    <a:pt x="319" y="330"/>
                  </a:lnTo>
                  <a:lnTo>
                    <a:pt x="313" y="370"/>
                  </a:lnTo>
                  <a:lnTo>
                    <a:pt x="302" y="417"/>
                  </a:lnTo>
                  <a:lnTo>
                    <a:pt x="296" y="465"/>
                  </a:lnTo>
                  <a:lnTo>
                    <a:pt x="289" y="515"/>
                  </a:lnTo>
                  <a:lnTo>
                    <a:pt x="279" y="566"/>
                  </a:lnTo>
                  <a:lnTo>
                    <a:pt x="272" y="616"/>
                  </a:lnTo>
                  <a:lnTo>
                    <a:pt x="262" y="666"/>
                  </a:lnTo>
                  <a:lnTo>
                    <a:pt x="255" y="714"/>
                  </a:lnTo>
                  <a:lnTo>
                    <a:pt x="249" y="757"/>
                  </a:lnTo>
                  <a:lnTo>
                    <a:pt x="239" y="801"/>
                  </a:lnTo>
                  <a:lnTo>
                    <a:pt x="232" y="838"/>
                  </a:lnTo>
                  <a:lnTo>
                    <a:pt x="222" y="868"/>
                  </a:lnTo>
                  <a:lnTo>
                    <a:pt x="215" y="895"/>
                  </a:lnTo>
                  <a:lnTo>
                    <a:pt x="208" y="915"/>
                  </a:lnTo>
                  <a:lnTo>
                    <a:pt x="198" y="932"/>
                  </a:lnTo>
                  <a:lnTo>
                    <a:pt x="195" y="939"/>
                  </a:lnTo>
                  <a:lnTo>
                    <a:pt x="198" y="932"/>
                  </a:lnTo>
                  <a:lnTo>
                    <a:pt x="208" y="919"/>
                  </a:lnTo>
                  <a:lnTo>
                    <a:pt x="215" y="899"/>
                  </a:lnTo>
                  <a:lnTo>
                    <a:pt x="222" y="875"/>
                  </a:lnTo>
                  <a:lnTo>
                    <a:pt x="232" y="848"/>
                  </a:lnTo>
                  <a:lnTo>
                    <a:pt x="239" y="814"/>
                  </a:lnTo>
                  <a:lnTo>
                    <a:pt x="249" y="781"/>
                  </a:lnTo>
                  <a:lnTo>
                    <a:pt x="255" y="740"/>
                  </a:lnTo>
                  <a:lnTo>
                    <a:pt x="262" y="700"/>
                  </a:lnTo>
                  <a:lnTo>
                    <a:pt x="272" y="660"/>
                  </a:lnTo>
                  <a:lnTo>
                    <a:pt x="279" y="616"/>
                  </a:lnTo>
                  <a:lnTo>
                    <a:pt x="289" y="576"/>
                  </a:lnTo>
                  <a:lnTo>
                    <a:pt x="296" y="535"/>
                  </a:lnTo>
                  <a:lnTo>
                    <a:pt x="302" y="495"/>
                  </a:lnTo>
                  <a:lnTo>
                    <a:pt x="313" y="458"/>
                  </a:lnTo>
                  <a:lnTo>
                    <a:pt x="319" y="424"/>
                  </a:lnTo>
                  <a:lnTo>
                    <a:pt x="326" y="394"/>
                  </a:lnTo>
                  <a:lnTo>
                    <a:pt x="336" y="367"/>
                  </a:lnTo>
                  <a:lnTo>
                    <a:pt x="343" y="340"/>
                  </a:lnTo>
                  <a:lnTo>
                    <a:pt x="350" y="317"/>
                  </a:lnTo>
                  <a:lnTo>
                    <a:pt x="360" y="296"/>
                  </a:lnTo>
                  <a:lnTo>
                    <a:pt x="366" y="276"/>
                  </a:lnTo>
                  <a:lnTo>
                    <a:pt x="376" y="259"/>
                  </a:lnTo>
                  <a:lnTo>
                    <a:pt x="383" y="243"/>
                  </a:lnTo>
                  <a:lnTo>
                    <a:pt x="390" y="226"/>
                  </a:lnTo>
                  <a:lnTo>
                    <a:pt x="400" y="216"/>
                  </a:lnTo>
                  <a:lnTo>
                    <a:pt x="407" y="202"/>
                  </a:lnTo>
                  <a:lnTo>
                    <a:pt x="410" y="199"/>
                  </a:lnTo>
                  <a:lnTo>
                    <a:pt x="413" y="189"/>
                  </a:lnTo>
                  <a:lnTo>
                    <a:pt x="424" y="179"/>
                  </a:lnTo>
                  <a:lnTo>
                    <a:pt x="430" y="169"/>
                  </a:lnTo>
                  <a:lnTo>
                    <a:pt x="437" y="162"/>
                  </a:lnTo>
                  <a:lnTo>
                    <a:pt x="447" y="155"/>
                  </a:lnTo>
                  <a:lnTo>
                    <a:pt x="454" y="148"/>
                  </a:lnTo>
                  <a:lnTo>
                    <a:pt x="464" y="145"/>
                  </a:lnTo>
                  <a:lnTo>
                    <a:pt x="471" y="145"/>
                  </a:lnTo>
                  <a:lnTo>
                    <a:pt x="477" y="145"/>
                  </a:lnTo>
                  <a:lnTo>
                    <a:pt x="487" y="148"/>
                  </a:lnTo>
                  <a:lnTo>
                    <a:pt x="494" y="152"/>
                  </a:lnTo>
                  <a:lnTo>
                    <a:pt x="501" y="158"/>
                  </a:lnTo>
                  <a:lnTo>
                    <a:pt x="511" y="165"/>
                  </a:lnTo>
                  <a:lnTo>
                    <a:pt x="518" y="175"/>
                  </a:lnTo>
                  <a:lnTo>
                    <a:pt x="528" y="189"/>
                  </a:lnTo>
                  <a:lnTo>
                    <a:pt x="535" y="202"/>
                  </a:lnTo>
                  <a:lnTo>
                    <a:pt x="541" y="219"/>
                  </a:lnTo>
                  <a:lnTo>
                    <a:pt x="545" y="226"/>
                  </a:lnTo>
                  <a:lnTo>
                    <a:pt x="551" y="232"/>
                  </a:lnTo>
                  <a:lnTo>
                    <a:pt x="558" y="243"/>
                  </a:lnTo>
                  <a:lnTo>
                    <a:pt x="565" y="256"/>
                  </a:lnTo>
                  <a:lnTo>
                    <a:pt x="575" y="266"/>
                  </a:lnTo>
                  <a:lnTo>
                    <a:pt x="582" y="280"/>
                  </a:lnTo>
                  <a:lnTo>
                    <a:pt x="588" y="293"/>
                  </a:lnTo>
                  <a:lnTo>
                    <a:pt x="598" y="306"/>
                  </a:lnTo>
                  <a:lnTo>
                    <a:pt x="605" y="320"/>
                  </a:lnTo>
                  <a:lnTo>
                    <a:pt x="615" y="333"/>
                  </a:lnTo>
                  <a:lnTo>
                    <a:pt x="622" y="347"/>
                  </a:lnTo>
                  <a:lnTo>
                    <a:pt x="622" y="347"/>
                  </a:lnTo>
                  <a:lnTo>
                    <a:pt x="622" y="343"/>
                  </a:lnTo>
                  <a:lnTo>
                    <a:pt x="615" y="320"/>
                  </a:lnTo>
                  <a:lnTo>
                    <a:pt x="605" y="296"/>
                  </a:lnTo>
                  <a:lnTo>
                    <a:pt x="598" y="273"/>
                  </a:lnTo>
                  <a:lnTo>
                    <a:pt x="588" y="249"/>
                  </a:lnTo>
                  <a:lnTo>
                    <a:pt x="582" y="226"/>
                  </a:lnTo>
                  <a:lnTo>
                    <a:pt x="575" y="202"/>
                  </a:lnTo>
                  <a:lnTo>
                    <a:pt x="565" y="179"/>
                  </a:lnTo>
                  <a:lnTo>
                    <a:pt x="558" y="158"/>
                  </a:lnTo>
                  <a:lnTo>
                    <a:pt x="551" y="135"/>
                  </a:lnTo>
                  <a:lnTo>
                    <a:pt x="541" y="115"/>
                  </a:lnTo>
                  <a:lnTo>
                    <a:pt x="535" y="98"/>
                  </a:lnTo>
                  <a:lnTo>
                    <a:pt x="528" y="78"/>
                  </a:lnTo>
                  <a:lnTo>
                    <a:pt x="518" y="61"/>
                  </a:lnTo>
                  <a:lnTo>
                    <a:pt x="511" y="47"/>
                  </a:lnTo>
                  <a:lnTo>
                    <a:pt x="501" y="34"/>
                  </a:lnTo>
                  <a:lnTo>
                    <a:pt x="494" y="24"/>
                  </a:lnTo>
                  <a:lnTo>
                    <a:pt x="487" y="14"/>
                  </a:lnTo>
                  <a:lnTo>
                    <a:pt x="477" y="10"/>
                  </a:lnTo>
                  <a:lnTo>
                    <a:pt x="471" y="4"/>
                  </a:lnTo>
                  <a:lnTo>
                    <a:pt x="464" y="0"/>
                  </a:lnTo>
                  <a:lnTo>
                    <a:pt x="454"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5" name="Freeform 15"/>
            <p:cNvSpPr>
              <a:spLocks/>
            </p:cNvSpPr>
            <p:nvPr/>
          </p:nvSpPr>
          <p:spPr bwMode="auto">
            <a:xfrm>
              <a:off x="11625263" y="4294188"/>
              <a:ext cx="133350" cy="15875"/>
            </a:xfrm>
            <a:custGeom>
              <a:avLst/>
              <a:gdLst>
                <a:gd name="T0" fmla="*/ 84 w 84"/>
                <a:gd name="T1" fmla="*/ 0 h 10"/>
                <a:gd name="T2" fmla="*/ 84 w 84"/>
                <a:gd name="T3" fmla="*/ 0 h 10"/>
                <a:gd name="T4" fmla="*/ 78 w 84"/>
                <a:gd name="T5" fmla="*/ 0 h 10"/>
                <a:gd name="T6" fmla="*/ 67 w 84"/>
                <a:gd name="T7" fmla="*/ 0 h 10"/>
                <a:gd name="T8" fmla="*/ 61 w 84"/>
                <a:gd name="T9" fmla="*/ 0 h 10"/>
                <a:gd name="T10" fmla="*/ 54 w 84"/>
                <a:gd name="T11" fmla="*/ 0 h 10"/>
                <a:gd name="T12" fmla="*/ 44 w 84"/>
                <a:gd name="T13" fmla="*/ 3 h 10"/>
                <a:gd name="T14" fmla="*/ 37 w 84"/>
                <a:gd name="T15" fmla="*/ 3 h 10"/>
                <a:gd name="T16" fmla="*/ 27 w 84"/>
                <a:gd name="T17" fmla="*/ 3 h 10"/>
                <a:gd name="T18" fmla="*/ 20 w 84"/>
                <a:gd name="T19" fmla="*/ 3 h 10"/>
                <a:gd name="T20" fmla="*/ 14 w 84"/>
                <a:gd name="T21" fmla="*/ 3 h 10"/>
                <a:gd name="T22" fmla="*/ 4 w 84"/>
                <a:gd name="T23" fmla="*/ 7 h 10"/>
                <a:gd name="T24" fmla="*/ 0 w 84"/>
                <a:gd name="T25" fmla="*/ 7 h 10"/>
                <a:gd name="T26" fmla="*/ 4 w 84"/>
                <a:gd name="T27" fmla="*/ 7 h 10"/>
                <a:gd name="T28" fmla="*/ 14 w 84"/>
                <a:gd name="T29" fmla="*/ 7 h 10"/>
                <a:gd name="T30" fmla="*/ 20 w 84"/>
                <a:gd name="T31" fmla="*/ 10 h 10"/>
                <a:gd name="T32" fmla="*/ 27 w 84"/>
                <a:gd name="T33" fmla="*/ 10 h 10"/>
                <a:gd name="T34" fmla="*/ 37 w 84"/>
                <a:gd name="T35" fmla="*/ 10 h 10"/>
                <a:gd name="T36" fmla="*/ 44 w 84"/>
                <a:gd name="T37" fmla="*/ 10 h 10"/>
                <a:gd name="T38" fmla="*/ 54 w 84"/>
                <a:gd name="T39" fmla="*/ 7 h 10"/>
                <a:gd name="T40" fmla="*/ 61 w 84"/>
                <a:gd name="T41" fmla="*/ 7 h 10"/>
                <a:gd name="T42" fmla="*/ 67 w 84"/>
                <a:gd name="T43" fmla="*/ 3 h 10"/>
                <a:gd name="T44" fmla="*/ 78 w 84"/>
                <a:gd name="T45" fmla="*/ 3 h 10"/>
                <a:gd name="T46" fmla="*/ 84 w 84"/>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10">
                  <a:moveTo>
                    <a:pt x="84" y="0"/>
                  </a:moveTo>
                  <a:lnTo>
                    <a:pt x="84" y="0"/>
                  </a:lnTo>
                  <a:lnTo>
                    <a:pt x="78" y="0"/>
                  </a:lnTo>
                  <a:lnTo>
                    <a:pt x="67" y="0"/>
                  </a:lnTo>
                  <a:lnTo>
                    <a:pt x="61" y="0"/>
                  </a:lnTo>
                  <a:lnTo>
                    <a:pt x="54" y="0"/>
                  </a:lnTo>
                  <a:lnTo>
                    <a:pt x="44" y="3"/>
                  </a:lnTo>
                  <a:lnTo>
                    <a:pt x="37" y="3"/>
                  </a:lnTo>
                  <a:lnTo>
                    <a:pt x="27" y="3"/>
                  </a:lnTo>
                  <a:lnTo>
                    <a:pt x="20" y="3"/>
                  </a:lnTo>
                  <a:lnTo>
                    <a:pt x="14" y="3"/>
                  </a:lnTo>
                  <a:lnTo>
                    <a:pt x="4" y="7"/>
                  </a:lnTo>
                  <a:lnTo>
                    <a:pt x="0" y="7"/>
                  </a:lnTo>
                  <a:lnTo>
                    <a:pt x="4" y="7"/>
                  </a:lnTo>
                  <a:lnTo>
                    <a:pt x="14" y="7"/>
                  </a:lnTo>
                  <a:lnTo>
                    <a:pt x="20" y="10"/>
                  </a:lnTo>
                  <a:lnTo>
                    <a:pt x="27" y="10"/>
                  </a:lnTo>
                  <a:lnTo>
                    <a:pt x="37" y="10"/>
                  </a:lnTo>
                  <a:lnTo>
                    <a:pt x="44" y="10"/>
                  </a:lnTo>
                  <a:lnTo>
                    <a:pt x="54" y="7"/>
                  </a:lnTo>
                  <a:lnTo>
                    <a:pt x="61" y="7"/>
                  </a:lnTo>
                  <a:lnTo>
                    <a:pt x="67" y="3"/>
                  </a:lnTo>
                  <a:lnTo>
                    <a:pt x="78" y="3"/>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6" name="Freeform 16"/>
            <p:cNvSpPr>
              <a:spLocks/>
            </p:cNvSpPr>
            <p:nvPr/>
          </p:nvSpPr>
          <p:spPr bwMode="auto">
            <a:xfrm>
              <a:off x="9975851" y="4213225"/>
              <a:ext cx="330200" cy="85725"/>
            </a:xfrm>
            <a:custGeom>
              <a:avLst/>
              <a:gdLst>
                <a:gd name="T0" fmla="*/ 208 w 208"/>
                <a:gd name="T1" fmla="*/ 0 h 54"/>
                <a:gd name="T2" fmla="*/ 191 w 208"/>
                <a:gd name="T3" fmla="*/ 24 h 54"/>
                <a:gd name="T4" fmla="*/ 175 w 208"/>
                <a:gd name="T5" fmla="*/ 38 h 54"/>
                <a:gd name="T6" fmla="*/ 161 w 208"/>
                <a:gd name="T7" fmla="*/ 44 h 54"/>
                <a:gd name="T8" fmla="*/ 144 w 208"/>
                <a:gd name="T9" fmla="*/ 48 h 54"/>
                <a:gd name="T10" fmla="*/ 128 w 208"/>
                <a:gd name="T11" fmla="*/ 48 h 54"/>
                <a:gd name="T12" fmla="*/ 111 w 208"/>
                <a:gd name="T13" fmla="*/ 51 h 54"/>
                <a:gd name="T14" fmla="*/ 97 w 208"/>
                <a:gd name="T15" fmla="*/ 51 h 54"/>
                <a:gd name="T16" fmla="*/ 80 w 208"/>
                <a:gd name="T17" fmla="*/ 51 h 54"/>
                <a:gd name="T18" fmla="*/ 64 w 208"/>
                <a:gd name="T19" fmla="*/ 51 h 54"/>
                <a:gd name="T20" fmla="*/ 47 w 208"/>
                <a:gd name="T21" fmla="*/ 51 h 54"/>
                <a:gd name="T22" fmla="*/ 33 w 208"/>
                <a:gd name="T23" fmla="*/ 51 h 54"/>
                <a:gd name="T24" fmla="*/ 17 w 208"/>
                <a:gd name="T25" fmla="*/ 51 h 54"/>
                <a:gd name="T26" fmla="*/ 0 w 208"/>
                <a:gd name="T27" fmla="*/ 51 h 54"/>
                <a:gd name="T28" fmla="*/ 10 w 208"/>
                <a:gd name="T29" fmla="*/ 44 h 54"/>
                <a:gd name="T30" fmla="*/ 23 w 208"/>
                <a:gd name="T31" fmla="*/ 44 h 54"/>
                <a:gd name="T32" fmla="*/ 40 w 208"/>
                <a:gd name="T33" fmla="*/ 44 h 54"/>
                <a:gd name="T34" fmla="*/ 57 w 208"/>
                <a:gd name="T35" fmla="*/ 44 h 54"/>
                <a:gd name="T36" fmla="*/ 74 w 208"/>
                <a:gd name="T37" fmla="*/ 44 h 54"/>
                <a:gd name="T38" fmla="*/ 74 w 208"/>
                <a:gd name="T39" fmla="*/ 44 h 54"/>
                <a:gd name="T40" fmla="*/ 57 w 208"/>
                <a:gd name="T41" fmla="*/ 44 h 54"/>
                <a:gd name="T42" fmla="*/ 40 w 208"/>
                <a:gd name="T43" fmla="*/ 41 h 54"/>
                <a:gd name="T44" fmla="*/ 23 w 208"/>
                <a:gd name="T45" fmla="*/ 41 h 54"/>
                <a:gd name="T46" fmla="*/ 10 w 208"/>
                <a:gd name="T47" fmla="*/ 41 h 54"/>
                <a:gd name="T48" fmla="*/ 0 w 208"/>
                <a:gd name="T49" fmla="*/ 54 h 54"/>
                <a:gd name="T50" fmla="*/ 17 w 208"/>
                <a:gd name="T51" fmla="*/ 54 h 54"/>
                <a:gd name="T52" fmla="*/ 33 w 208"/>
                <a:gd name="T53" fmla="*/ 54 h 54"/>
                <a:gd name="T54" fmla="*/ 47 w 208"/>
                <a:gd name="T55" fmla="*/ 54 h 54"/>
                <a:gd name="T56" fmla="*/ 64 w 208"/>
                <a:gd name="T57" fmla="*/ 54 h 54"/>
                <a:gd name="T58" fmla="*/ 80 w 208"/>
                <a:gd name="T59" fmla="*/ 51 h 54"/>
                <a:gd name="T60" fmla="*/ 97 w 208"/>
                <a:gd name="T61" fmla="*/ 51 h 54"/>
                <a:gd name="T62" fmla="*/ 111 w 208"/>
                <a:gd name="T63" fmla="*/ 51 h 54"/>
                <a:gd name="T64" fmla="*/ 128 w 208"/>
                <a:gd name="T65" fmla="*/ 51 h 54"/>
                <a:gd name="T66" fmla="*/ 144 w 208"/>
                <a:gd name="T67" fmla="*/ 48 h 54"/>
                <a:gd name="T68" fmla="*/ 161 w 208"/>
                <a:gd name="T69" fmla="*/ 44 h 54"/>
                <a:gd name="T70" fmla="*/ 175 w 208"/>
                <a:gd name="T71" fmla="*/ 38 h 54"/>
                <a:gd name="T72" fmla="*/ 191 w 208"/>
                <a:gd name="T73" fmla="*/ 24 h 54"/>
                <a:gd name="T74" fmla="*/ 208 w 208"/>
                <a:gd name="T7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 h="54">
                  <a:moveTo>
                    <a:pt x="208" y="0"/>
                  </a:moveTo>
                  <a:lnTo>
                    <a:pt x="208" y="0"/>
                  </a:lnTo>
                  <a:lnTo>
                    <a:pt x="198" y="14"/>
                  </a:lnTo>
                  <a:lnTo>
                    <a:pt x="191" y="24"/>
                  </a:lnTo>
                  <a:lnTo>
                    <a:pt x="185" y="31"/>
                  </a:lnTo>
                  <a:lnTo>
                    <a:pt x="175" y="38"/>
                  </a:lnTo>
                  <a:lnTo>
                    <a:pt x="168" y="41"/>
                  </a:lnTo>
                  <a:lnTo>
                    <a:pt x="161" y="44"/>
                  </a:lnTo>
                  <a:lnTo>
                    <a:pt x="151" y="48"/>
                  </a:lnTo>
                  <a:lnTo>
                    <a:pt x="144" y="48"/>
                  </a:lnTo>
                  <a:lnTo>
                    <a:pt x="138" y="48"/>
                  </a:lnTo>
                  <a:lnTo>
                    <a:pt x="128" y="48"/>
                  </a:lnTo>
                  <a:lnTo>
                    <a:pt x="121" y="48"/>
                  </a:lnTo>
                  <a:lnTo>
                    <a:pt x="111" y="51"/>
                  </a:lnTo>
                  <a:lnTo>
                    <a:pt x="104" y="51"/>
                  </a:lnTo>
                  <a:lnTo>
                    <a:pt x="97" y="51"/>
                  </a:lnTo>
                  <a:lnTo>
                    <a:pt x="87" y="51"/>
                  </a:lnTo>
                  <a:lnTo>
                    <a:pt x="80" y="51"/>
                  </a:lnTo>
                  <a:lnTo>
                    <a:pt x="74" y="51"/>
                  </a:lnTo>
                  <a:lnTo>
                    <a:pt x="64" y="51"/>
                  </a:lnTo>
                  <a:lnTo>
                    <a:pt x="57" y="51"/>
                  </a:lnTo>
                  <a:lnTo>
                    <a:pt x="47" y="51"/>
                  </a:lnTo>
                  <a:lnTo>
                    <a:pt x="40" y="51"/>
                  </a:lnTo>
                  <a:lnTo>
                    <a:pt x="33" y="51"/>
                  </a:lnTo>
                  <a:lnTo>
                    <a:pt x="23" y="51"/>
                  </a:lnTo>
                  <a:lnTo>
                    <a:pt x="17" y="51"/>
                  </a:lnTo>
                  <a:lnTo>
                    <a:pt x="10" y="51"/>
                  </a:lnTo>
                  <a:lnTo>
                    <a:pt x="0" y="51"/>
                  </a:lnTo>
                  <a:lnTo>
                    <a:pt x="0" y="44"/>
                  </a:lnTo>
                  <a:lnTo>
                    <a:pt x="10" y="44"/>
                  </a:lnTo>
                  <a:lnTo>
                    <a:pt x="17" y="44"/>
                  </a:lnTo>
                  <a:lnTo>
                    <a:pt x="23" y="44"/>
                  </a:lnTo>
                  <a:lnTo>
                    <a:pt x="33" y="44"/>
                  </a:lnTo>
                  <a:lnTo>
                    <a:pt x="40" y="44"/>
                  </a:lnTo>
                  <a:lnTo>
                    <a:pt x="47" y="44"/>
                  </a:lnTo>
                  <a:lnTo>
                    <a:pt x="57" y="44"/>
                  </a:lnTo>
                  <a:lnTo>
                    <a:pt x="64" y="44"/>
                  </a:lnTo>
                  <a:lnTo>
                    <a:pt x="74" y="44"/>
                  </a:lnTo>
                  <a:lnTo>
                    <a:pt x="80" y="44"/>
                  </a:lnTo>
                  <a:lnTo>
                    <a:pt x="74" y="44"/>
                  </a:lnTo>
                  <a:lnTo>
                    <a:pt x="64" y="44"/>
                  </a:lnTo>
                  <a:lnTo>
                    <a:pt x="57" y="44"/>
                  </a:lnTo>
                  <a:lnTo>
                    <a:pt x="47" y="44"/>
                  </a:lnTo>
                  <a:lnTo>
                    <a:pt x="40" y="41"/>
                  </a:lnTo>
                  <a:lnTo>
                    <a:pt x="33" y="41"/>
                  </a:lnTo>
                  <a:lnTo>
                    <a:pt x="23" y="41"/>
                  </a:lnTo>
                  <a:lnTo>
                    <a:pt x="17" y="41"/>
                  </a:lnTo>
                  <a:lnTo>
                    <a:pt x="10" y="41"/>
                  </a:lnTo>
                  <a:lnTo>
                    <a:pt x="0" y="38"/>
                  </a:lnTo>
                  <a:lnTo>
                    <a:pt x="0" y="54"/>
                  </a:lnTo>
                  <a:lnTo>
                    <a:pt x="10" y="54"/>
                  </a:lnTo>
                  <a:lnTo>
                    <a:pt x="17" y="54"/>
                  </a:lnTo>
                  <a:lnTo>
                    <a:pt x="23" y="54"/>
                  </a:lnTo>
                  <a:lnTo>
                    <a:pt x="33" y="54"/>
                  </a:lnTo>
                  <a:lnTo>
                    <a:pt x="40" y="54"/>
                  </a:lnTo>
                  <a:lnTo>
                    <a:pt x="47" y="54"/>
                  </a:lnTo>
                  <a:lnTo>
                    <a:pt x="57" y="54"/>
                  </a:lnTo>
                  <a:lnTo>
                    <a:pt x="64" y="54"/>
                  </a:lnTo>
                  <a:lnTo>
                    <a:pt x="74" y="51"/>
                  </a:lnTo>
                  <a:lnTo>
                    <a:pt x="80" y="51"/>
                  </a:lnTo>
                  <a:lnTo>
                    <a:pt x="87" y="51"/>
                  </a:lnTo>
                  <a:lnTo>
                    <a:pt x="97" y="51"/>
                  </a:lnTo>
                  <a:lnTo>
                    <a:pt x="104" y="51"/>
                  </a:lnTo>
                  <a:lnTo>
                    <a:pt x="111" y="51"/>
                  </a:lnTo>
                  <a:lnTo>
                    <a:pt x="121" y="51"/>
                  </a:lnTo>
                  <a:lnTo>
                    <a:pt x="128" y="51"/>
                  </a:lnTo>
                  <a:lnTo>
                    <a:pt x="138" y="51"/>
                  </a:lnTo>
                  <a:lnTo>
                    <a:pt x="144" y="48"/>
                  </a:lnTo>
                  <a:lnTo>
                    <a:pt x="151" y="48"/>
                  </a:lnTo>
                  <a:lnTo>
                    <a:pt x="161" y="44"/>
                  </a:lnTo>
                  <a:lnTo>
                    <a:pt x="168" y="44"/>
                  </a:lnTo>
                  <a:lnTo>
                    <a:pt x="175" y="38"/>
                  </a:lnTo>
                  <a:lnTo>
                    <a:pt x="185" y="34"/>
                  </a:lnTo>
                  <a:lnTo>
                    <a:pt x="191" y="24"/>
                  </a:lnTo>
                  <a:lnTo>
                    <a:pt x="198" y="14"/>
                  </a:lnTo>
                  <a:lnTo>
                    <a:pt x="2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7" name="Freeform 17"/>
            <p:cNvSpPr>
              <a:spLocks/>
            </p:cNvSpPr>
            <p:nvPr/>
          </p:nvSpPr>
          <p:spPr bwMode="auto">
            <a:xfrm>
              <a:off x="10931526" y="3417888"/>
              <a:ext cx="560388" cy="946150"/>
            </a:xfrm>
            <a:custGeom>
              <a:avLst/>
              <a:gdLst>
                <a:gd name="T0" fmla="*/ 3 w 353"/>
                <a:gd name="T1" fmla="*/ 10 h 596"/>
                <a:gd name="T2" fmla="*/ 20 w 353"/>
                <a:gd name="T3" fmla="*/ 84 h 596"/>
                <a:gd name="T4" fmla="*/ 37 w 353"/>
                <a:gd name="T5" fmla="*/ 162 h 596"/>
                <a:gd name="T6" fmla="*/ 50 w 353"/>
                <a:gd name="T7" fmla="*/ 239 h 596"/>
                <a:gd name="T8" fmla="*/ 67 w 353"/>
                <a:gd name="T9" fmla="*/ 313 h 596"/>
                <a:gd name="T10" fmla="*/ 84 w 353"/>
                <a:gd name="T11" fmla="*/ 380 h 596"/>
                <a:gd name="T12" fmla="*/ 101 w 353"/>
                <a:gd name="T13" fmla="*/ 438 h 596"/>
                <a:gd name="T14" fmla="*/ 114 w 353"/>
                <a:gd name="T15" fmla="*/ 488 h 596"/>
                <a:gd name="T16" fmla="*/ 131 w 353"/>
                <a:gd name="T17" fmla="*/ 525 h 596"/>
                <a:gd name="T18" fmla="*/ 148 w 353"/>
                <a:gd name="T19" fmla="*/ 552 h 596"/>
                <a:gd name="T20" fmla="*/ 165 w 353"/>
                <a:gd name="T21" fmla="*/ 569 h 596"/>
                <a:gd name="T22" fmla="*/ 178 w 353"/>
                <a:gd name="T23" fmla="*/ 582 h 596"/>
                <a:gd name="T24" fmla="*/ 195 w 353"/>
                <a:gd name="T25" fmla="*/ 592 h 596"/>
                <a:gd name="T26" fmla="*/ 212 w 353"/>
                <a:gd name="T27" fmla="*/ 596 h 596"/>
                <a:gd name="T28" fmla="*/ 225 w 353"/>
                <a:gd name="T29" fmla="*/ 596 h 596"/>
                <a:gd name="T30" fmla="*/ 242 w 353"/>
                <a:gd name="T31" fmla="*/ 596 h 596"/>
                <a:gd name="T32" fmla="*/ 259 w 353"/>
                <a:gd name="T33" fmla="*/ 592 h 596"/>
                <a:gd name="T34" fmla="*/ 276 w 353"/>
                <a:gd name="T35" fmla="*/ 589 h 596"/>
                <a:gd name="T36" fmla="*/ 289 w 353"/>
                <a:gd name="T37" fmla="*/ 586 h 596"/>
                <a:gd name="T38" fmla="*/ 306 w 353"/>
                <a:gd name="T39" fmla="*/ 579 h 596"/>
                <a:gd name="T40" fmla="*/ 323 w 353"/>
                <a:gd name="T41" fmla="*/ 576 h 596"/>
                <a:gd name="T42" fmla="*/ 340 w 353"/>
                <a:gd name="T43" fmla="*/ 572 h 596"/>
                <a:gd name="T44" fmla="*/ 353 w 353"/>
                <a:gd name="T45" fmla="*/ 565 h 596"/>
                <a:gd name="T46" fmla="*/ 340 w 353"/>
                <a:gd name="T47" fmla="*/ 565 h 596"/>
                <a:gd name="T48" fmla="*/ 323 w 353"/>
                <a:gd name="T49" fmla="*/ 565 h 596"/>
                <a:gd name="T50" fmla="*/ 306 w 353"/>
                <a:gd name="T51" fmla="*/ 565 h 596"/>
                <a:gd name="T52" fmla="*/ 289 w 353"/>
                <a:gd name="T53" fmla="*/ 562 h 596"/>
                <a:gd name="T54" fmla="*/ 276 w 353"/>
                <a:gd name="T55" fmla="*/ 555 h 596"/>
                <a:gd name="T56" fmla="*/ 259 w 353"/>
                <a:gd name="T57" fmla="*/ 542 h 596"/>
                <a:gd name="T58" fmla="*/ 242 w 353"/>
                <a:gd name="T59" fmla="*/ 525 h 596"/>
                <a:gd name="T60" fmla="*/ 225 w 353"/>
                <a:gd name="T61" fmla="*/ 505 h 596"/>
                <a:gd name="T62" fmla="*/ 212 w 353"/>
                <a:gd name="T63" fmla="*/ 478 h 596"/>
                <a:gd name="T64" fmla="*/ 202 w 353"/>
                <a:gd name="T65" fmla="*/ 461 h 596"/>
                <a:gd name="T66" fmla="*/ 188 w 353"/>
                <a:gd name="T67" fmla="*/ 448 h 596"/>
                <a:gd name="T68" fmla="*/ 171 w 353"/>
                <a:gd name="T69" fmla="*/ 424 h 596"/>
                <a:gd name="T70" fmla="*/ 155 w 353"/>
                <a:gd name="T71" fmla="*/ 390 h 596"/>
                <a:gd name="T72" fmla="*/ 138 w 353"/>
                <a:gd name="T73" fmla="*/ 347 h 596"/>
                <a:gd name="T74" fmla="*/ 124 w 353"/>
                <a:gd name="T75" fmla="*/ 296 h 596"/>
                <a:gd name="T76" fmla="*/ 107 w 353"/>
                <a:gd name="T77" fmla="*/ 239 h 596"/>
                <a:gd name="T78" fmla="*/ 91 w 353"/>
                <a:gd name="T79" fmla="*/ 179 h 596"/>
                <a:gd name="T80" fmla="*/ 74 w 353"/>
                <a:gd name="T81" fmla="*/ 128 h 596"/>
                <a:gd name="T82" fmla="*/ 60 w 353"/>
                <a:gd name="T83" fmla="*/ 88 h 596"/>
                <a:gd name="T84" fmla="*/ 44 w 353"/>
                <a:gd name="T85" fmla="*/ 57 h 596"/>
                <a:gd name="T86" fmla="*/ 27 w 353"/>
                <a:gd name="T87" fmla="*/ 30 h 596"/>
                <a:gd name="T88" fmla="*/ 13 w 353"/>
                <a:gd name="T89" fmla="*/ 10 h 596"/>
                <a:gd name="T90" fmla="*/ 0 w 353"/>
                <a:gd name="T9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3" h="596">
                  <a:moveTo>
                    <a:pt x="0" y="0"/>
                  </a:moveTo>
                  <a:lnTo>
                    <a:pt x="3" y="10"/>
                  </a:lnTo>
                  <a:lnTo>
                    <a:pt x="13" y="47"/>
                  </a:lnTo>
                  <a:lnTo>
                    <a:pt x="20" y="84"/>
                  </a:lnTo>
                  <a:lnTo>
                    <a:pt x="27" y="125"/>
                  </a:lnTo>
                  <a:lnTo>
                    <a:pt x="37" y="162"/>
                  </a:lnTo>
                  <a:lnTo>
                    <a:pt x="44" y="202"/>
                  </a:lnTo>
                  <a:lnTo>
                    <a:pt x="50" y="239"/>
                  </a:lnTo>
                  <a:lnTo>
                    <a:pt x="60" y="276"/>
                  </a:lnTo>
                  <a:lnTo>
                    <a:pt x="67" y="313"/>
                  </a:lnTo>
                  <a:lnTo>
                    <a:pt x="74" y="347"/>
                  </a:lnTo>
                  <a:lnTo>
                    <a:pt x="84" y="380"/>
                  </a:lnTo>
                  <a:lnTo>
                    <a:pt x="91" y="411"/>
                  </a:lnTo>
                  <a:lnTo>
                    <a:pt x="101" y="438"/>
                  </a:lnTo>
                  <a:lnTo>
                    <a:pt x="107" y="464"/>
                  </a:lnTo>
                  <a:lnTo>
                    <a:pt x="114" y="488"/>
                  </a:lnTo>
                  <a:lnTo>
                    <a:pt x="124" y="505"/>
                  </a:lnTo>
                  <a:lnTo>
                    <a:pt x="131" y="525"/>
                  </a:lnTo>
                  <a:lnTo>
                    <a:pt x="138" y="539"/>
                  </a:lnTo>
                  <a:lnTo>
                    <a:pt x="148" y="552"/>
                  </a:lnTo>
                  <a:lnTo>
                    <a:pt x="155" y="562"/>
                  </a:lnTo>
                  <a:lnTo>
                    <a:pt x="165" y="569"/>
                  </a:lnTo>
                  <a:lnTo>
                    <a:pt x="171" y="579"/>
                  </a:lnTo>
                  <a:lnTo>
                    <a:pt x="178" y="582"/>
                  </a:lnTo>
                  <a:lnTo>
                    <a:pt x="188" y="589"/>
                  </a:lnTo>
                  <a:lnTo>
                    <a:pt x="195" y="592"/>
                  </a:lnTo>
                  <a:lnTo>
                    <a:pt x="202" y="592"/>
                  </a:lnTo>
                  <a:lnTo>
                    <a:pt x="212" y="596"/>
                  </a:lnTo>
                  <a:lnTo>
                    <a:pt x="219" y="596"/>
                  </a:lnTo>
                  <a:lnTo>
                    <a:pt x="225" y="596"/>
                  </a:lnTo>
                  <a:lnTo>
                    <a:pt x="235" y="596"/>
                  </a:lnTo>
                  <a:lnTo>
                    <a:pt x="242" y="596"/>
                  </a:lnTo>
                  <a:lnTo>
                    <a:pt x="249" y="592"/>
                  </a:lnTo>
                  <a:lnTo>
                    <a:pt x="259" y="592"/>
                  </a:lnTo>
                  <a:lnTo>
                    <a:pt x="266" y="592"/>
                  </a:lnTo>
                  <a:lnTo>
                    <a:pt x="276" y="589"/>
                  </a:lnTo>
                  <a:lnTo>
                    <a:pt x="282" y="586"/>
                  </a:lnTo>
                  <a:lnTo>
                    <a:pt x="289" y="586"/>
                  </a:lnTo>
                  <a:lnTo>
                    <a:pt x="299" y="582"/>
                  </a:lnTo>
                  <a:lnTo>
                    <a:pt x="306" y="579"/>
                  </a:lnTo>
                  <a:lnTo>
                    <a:pt x="316" y="579"/>
                  </a:lnTo>
                  <a:lnTo>
                    <a:pt x="323" y="576"/>
                  </a:lnTo>
                  <a:lnTo>
                    <a:pt x="330" y="572"/>
                  </a:lnTo>
                  <a:lnTo>
                    <a:pt x="340" y="572"/>
                  </a:lnTo>
                  <a:lnTo>
                    <a:pt x="346" y="569"/>
                  </a:lnTo>
                  <a:lnTo>
                    <a:pt x="353" y="565"/>
                  </a:lnTo>
                  <a:lnTo>
                    <a:pt x="346" y="565"/>
                  </a:lnTo>
                  <a:lnTo>
                    <a:pt x="340" y="565"/>
                  </a:lnTo>
                  <a:lnTo>
                    <a:pt x="330" y="565"/>
                  </a:lnTo>
                  <a:lnTo>
                    <a:pt x="323" y="565"/>
                  </a:lnTo>
                  <a:lnTo>
                    <a:pt x="316" y="565"/>
                  </a:lnTo>
                  <a:lnTo>
                    <a:pt x="306" y="565"/>
                  </a:lnTo>
                  <a:lnTo>
                    <a:pt x="299" y="562"/>
                  </a:lnTo>
                  <a:lnTo>
                    <a:pt x="289" y="562"/>
                  </a:lnTo>
                  <a:lnTo>
                    <a:pt x="282" y="559"/>
                  </a:lnTo>
                  <a:lnTo>
                    <a:pt x="276" y="555"/>
                  </a:lnTo>
                  <a:lnTo>
                    <a:pt x="266" y="549"/>
                  </a:lnTo>
                  <a:lnTo>
                    <a:pt x="259" y="542"/>
                  </a:lnTo>
                  <a:lnTo>
                    <a:pt x="249" y="535"/>
                  </a:lnTo>
                  <a:lnTo>
                    <a:pt x="242" y="525"/>
                  </a:lnTo>
                  <a:lnTo>
                    <a:pt x="235" y="515"/>
                  </a:lnTo>
                  <a:lnTo>
                    <a:pt x="225" y="505"/>
                  </a:lnTo>
                  <a:lnTo>
                    <a:pt x="219" y="491"/>
                  </a:lnTo>
                  <a:lnTo>
                    <a:pt x="212" y="478"/>
                  </a:lnTo>
                  <a:lnTo>
                    <a:pt x="205" y="461"/>
                  </a:lnTo>
                  <a:lnTo>
                    <a:pt x="202" y="461"/>
                  </a:lnTo>
                  <a:lnTo>
                    <a:pt x="195" y="454"/>
                  </a:lnTo>
                  <a:lnTo>
                    <a:pt x="188" y="448"/>
                  </a:lnTo>
                  <a:lnTo>
                    <a:pt x="178" y="438"/>
                  </a:lnTo>
                  <a:lnTo>
                    <a:pt x="171" y="424"/>
                  </a:lnTo>
                  <a:lnTo>
                    <a:pt x="165" y="411"/>
                  </a:lnTo>
                  <a:lnTo>
                    <a:pt x="155" y="390"/>
                  </a:lnTo>
                  <a:lnTo>
                    <a:pt x="148" y="370"/>
                  </a:lnTo>
                  <a:lnTo>
                    <a:pt x="138" y="347"/>
                  </a:lnTo>
                  <a:lnTo>
                    <a:pt x="131" y="323"/>
                  </a:lnTo>
                  <a:lnTo>
                    <a:pt x="124" y="296"/>
                  </a:lnTo>
                  <a:lnTo>
                    <a:pt x="114" y="269"/>
                  </a:lnTo>
                  <a:lnTo>
                    <a:pt x="107" y="239"/>
                  </a:lnTo>
                  <a:lnTo>
                    <a:pt x="101" y="209"/>
                  </a:lnTo>
                  <a:lnTo>
                    <a:pt x="91" y="179"/>
                  </a:lnTo>
                  <a:lnTo>
                    <a:pt x="84" y="148"/>
                  </a:lnTo>
                  <a:lnTo>
                    <a:pt x="74" y="128"/>
                  </a:lnTo>
                  <a:lnTo>
                    <a:pt x="67" y="108"/>
                  </a:lnTo>
                  <a:lnTo>
                    <a:pt x="60" y="88"/>
                  </a:lnTo>
                  <a:lnTo>
                    <a:pt x="50" y="71"/>
                  </a:lnTo>
                  <a:lnTo>
                    <a:pt x="44" y="57"/>
                  </a:lnTo>
                  <a:lnTo>
                    <a:pt x="37" y="44"/>
                  </a:lnTo>
                  <a:lnTo>
                    <a:pt x="27" y="30"/>
                  </a:lnTo>
                  <a:lnTo>
                    <a:pt x="20" y="20"/>
                  </a:lnTo>
                  <a:lnTo>
                    <a:pt x="13" y="10"/>
                  </a:lnTo>
                  <a:lnTo>
                    <a:pt x="3"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8" name="Freeform 18"/>
            <p:cNvSpPr>
              <a:spLocks/>
            </p:cNvSpPr>
            <p:nvPr/>
          </p:nvSpPr>
          <p:spPr bwMode="auto">
            <a:xfrm>
              <a:off x="10285413" y="2744788"/>
              <a:ext cx="677863" cy="1490663"/>
            </a:xfrm>
            <a:custGeom>
              <a:avLst/>
              <a:gdLst>
                <a:gd name="T0" fmla="*/ 252 w 427"/>
                <a:gd name="T1" fmla="*/ 0 h 939"/>
                <a:gd name="T2" fmla="*/ 235 w 427"/>
                <a:gd name="T3" fmla="*/ 10 h 939"/>
                <a:gd name="T4" fmla="*/ 218 w 427"/>
                <a:gd name="T5" fmla="*/ 31 h 939"/>
                <a:gd name="T6" fmla="*/ 205 w 427"/>
                <a:gd name="T7" fmla="*/ 57 h 939"/>
                <a:gd name="T8" fmla="*/ 188 w 427"/>
                <a:gd name="T9" fmla="*/ 94 h 939"/>
                <a:gd name="T10" fmla="*/ 171 w 427"/>
                <a:gd name="T11" fmla="*/ 138 h 939"/>
                <a:gd name="T12" fmla="*/ 155 w 427"/>
                <a:gd name="T13" fmla="*/ 192 h 939"/>
                <a:gd name="T14" fmla="*/ 141 w 427"/>
                <a:gd name="T15" fmla="*/ 256 h 939"/>
                <a:gd name="T16" fmla="*/ 124 w 427"/>
                <a:gd name="T17" fmla="*/ 330 h 939"/>
                <a:gd name="T18" fmla="*/ 107 w 427"/>
                <a:gd name="T19" fmla="*/ 417 h 939"/>
                <a:gd name="T20" fmla="*/ 94 w 427"/>
                <a:gd name="T21" fmla="*/ 515 h 939"/>
                <a:gd name="T22" fmla="*/ 77 w 427"/>
                <a:gd name="T23" fmla="*/ 616 h 939"/>
                <a:gd name="T24" fmla="*/ 60 w 427"/>
                <a:gd name="T25" fmla="*/ 714 h 939"/>
                <a:gd name="T26" fmla="*/ 44 w 427"/>
                <a:gd name="T27" fmla="*/ 801 h 939"/>
                <a:gd name="T28" fmla="*/ 27 w 427"/>
                <a:gd name="T29" fmla="*/ 868 h 939"/>
                <a:gd name="T30" fmla="*/ 13 w 427"/>
                <a:gd name="T31" fmla="*/ 915 h 939"/>
                <a:gd name="T32" fmla="*/ 0 w 427"/>
                <a:gd name="T33" fmla="*/ 939 h 939"/>
                <a:gd name="T34" fmla="*/ 13 w 427"/>
                <a:gd name="T35" fmla="*/ 919 h 939"/>
                <a:gd name="T36" fmla="*/ 27 w 427"/>
                <a:gd name="T37" fmla="*/ 875 h 939"/>
                <a:gd name="T38" fmla="*/ 44 w 427"/>
                <a:gd name="T39" fmla="*/ 814 h 939"/>
                <a:gd name="T40" fmla="*/ 60 w 427"/>
                <a:gd name="T41" fmla="*/ 740 h 939"/>
                <a:gd name="T42" fmla="*/ 77 w 427"/>
                <a:gd name="T43" fmla="*/ 660 h 939"/>
                <a:gd name="T44" fmla="*/ 94 w 427"/>
                <a:gd name="T45" fmla="*/ 576 h 939"/>
                <a:gd name="T46" fmla="*/ 107 w 427"/>
                <a:gd name="T47" fmla="*/ 495 h 939"/>
                <a:gd name="T48" fmla="*/ 124 w 427"/>
                <a:gd name="T49" fmla="*/ 424 h 939"/>
                <a:gd name="T50" fmla="*/ 141 w 427"/>
                <a:gd name="T51" fmla="*/ 367 h 939"/>
                <a:gd name="T52" fmla="*/ 155 w 427"/>
                <a:gd name="T53" fmla="*/ 317 h 939"/>
                <a:gd name="T54" fmla="*/ 171 w 427"/>
                <a:gd name="T55" fmla="*/ 276 h 939"/>
                <a:gd name="T56" fmla="*/ 188 w 427"/>
                <a:gd name="T57" fmla="*/ 243 h 939"/>
                <a:gd name="T58" fmla="*/ 205 w 427"/>
                <a:gd name="T59" fmla="*/ 216 h 939"/>
                <a:gd name="T60" fmla="*/ 215 w 427"/>
                <a:gd name="T61" fmla="*/ 199 h 939"/>
                <a:gd name="T62" fmla="*/ 229 w 427"/>
                <a:gd name="T63" fmla="*/ 179 h 939"/>
                <a:gd name="T64" fmla="*/ 242 w 427"/>
                <a:gd name="T65" fmla="*/ 162 h 939"/>
                <a:gd name="T66" fmla="*/ 259 w 427"/>
                <a:gd name="T67" fmla="*/ 148 h 939"/>
                <a:gd name="T68" fmla="*/ 276 w 427"/>
                <a:gd name="T69" fmla="*/ 145 h 939"/>
                <a:gd name="T70" fmla="*/ 292 w 427"/>
                <a:gd name="T71" fmla="*/ 148 h 939"/>
                <a:gd name="T72" fmla="*/ 306 w 427"/>
                <a:gd name="T73" fmla="*/ 158 h 939"/>
                <a:gd name="T74" fmla="*/ 323 w 427"/>
                <a:gd name="T75" fmla="*/ 175 h 939"/>
                <a:gd name="T76" fmla="*/ 340 w 427"/>
                <a:gd name="T77" fmla="*/ 202 h 939"/>
                <a:gd name="T78" fmla="*/ 350 w 427"/>
                <a:gd name="T79" fmla="*/ 226 h 939"/>
                <a:gd name="T80" fmla="*/ 363 w 427"/>
                <a:gd name="T81" fmla="*/ 243 h 939"/>
                <a:gd name="T82" fmla="*/ 380 w 427"/>
                <a:gd name="T83" fmla="*/ 266 h 939"/>
                <a:gd name="T84" fmla="*/ 393 w 427"/>
                <a:gd name="T85" fmla="*/ 293 h 939"/>
                <a:gd name="T86" fmla="*/ 410 w 427"/>
                <a:gd name="T87" fmla="*/ 320 h 939"/>
                <a:gd name="T88" fmla="*/ 427 w 427"/>
                <a:gd name="T89" fmla="*/ 347 h 939"/>
                <a:gd name="T90" fmla="*/ 427 w 427"/>
                <a:gd name="T91" fmla="*/ 343 h 939"/>
                <a:gd name="T92" fmla="*/ 410 w 427"/>
                <a:gd name="T93" fmla="*/ 296 h 939"/>
                <a:gd name="T94" fmla="*/ 393 w 427"/>
                <a:gd name="T95" fmla="*/ 249 h 939"/>
                <a:gd name="T96" fmla="*/ 380 w 427"/>
                <a:gd name="T97" fmla="*/ 202 h 939"/>
                <a:gd name="T98" fmla="*/ 363 w 427"/>
                <a:gd name="T99" fmla="*/ 158 h 939"/>
                <a:gd name="T100" fmla="*/ 346 w 427"/>
                <a:gd name="T101" fmla="*/ 115 h 939"/>
                <a:gd name="T102" fmla="*/ 333 w 427"/>
                <a:gd name="T103" fmla="*/ 78 h 939"/>
                <a:gd name="T104" fmla="*/ 316 w 427"/>
                <a:gd name="T105" fmla="*/ 47 h 939"/>
                <a:gd name="T106" fmla="*/ 299 w 427"/>
                <a:gd name="T107" fmla="*/ 24 h 939"/>
                <a:gd name="T108" fmla="*/ 282 w 427"/>
                <a:gd name="T109" fmla="*/ 10 h 939"/>
                <a:gd name="T110" fmla="*/ 269 w 427"/>
                <a:gd name="T111"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7" h="939">
                  <a:moveTo>
                    <a:pt x="259" y="0"/>
                  </a:moveTo>
                  <a:lnTo>
                    <a:pt x="252" y="0"/>
                  </a:lnTo>
                  <a:lnTo>
                    <a:pt x="242" y="7"/>
                  </a:lnTo>
                  <a:lnTo>
                    <a:pt x="235" y="10"/>
                  </a:lnTo>
                  <a:lnTo>
                    <a:pt x="229" y="20"/>
                  </a:lnTo>
                  <a:lnTo>
                    <a:pt x="218" y="31"/>
                  </a:lnTo>
                  <a:lnTo>
                    <a:pt x="212" y="44"/>
                  </a:lnTo>
                  <a:lnTo>
                    <a:pt x="205" y="57"/>
                  </a:lnTo>
                  <a:lnTo>
                    <a:pt x="195" y="74"/>
                  </a:lnTo>
                  <a:lnTo>
                    <a:pt x="188" y="94"/>
                  </a:lnTo>
                  <a:lnTo>
                    <a:pt x="181" y="115"/>
                  </a:lnTo>
                  <a:lnTo>
                    <a:pt x="171" y="138"/>
                  </a:lnTo>
                  <a:lnTo>
                    <a:pt x="165" y="162"/>
                  </a:lnTo>
                  <a:lnTo>
                    <a:pt x="155" y="192"/>
                  </a:lnTo>
                  <a:lnTo>
                    <a:pt x="148" y="222"/>
                  </a:lnTo>
                  <a:lnTo>
                    <a:pt x="141" y="256"/>
                  </a:lnTo>
                  <a:lnTo>
                    <a:pt x="131" y="290"/>
                  </a:lnTo>
                  <a:lnTo>
                    <a:pt x="124" y="330"/>
                  </a:lnTo>
                  <a:lnTo>
                    <a:pt x="118" y="370"/>
                  </a:lnTo>
                  <a:lnTo>
                    <a:pt x="107" y="417"/>
                  </a:lnTo>
                  <a:lnTo>
                    <a:pt x="101" y="465"/>
                  </a:lnTo>
                  <a:lnTo>
                    <a:pt x="94" y="515"/>
                  </a:lnTo>
                  <a:lnTo>
                    <a:pt x="84" y="566"/>
                  </a:lnTo>
                  <a:lnTo>
                    <a:pt x="77" y="616"/>
                  </a:lnTo>
                  <a:lnTo>
                    <a:pt x="67" y="666"/>
                  </a:lnTo>
                  <a:lnTo>
                    <a:pt x="60" y="714"/>
                  </a:lnTo>
                  <a:lnTo>
                    <a:pt x="54" y="757"/>
                  </a:lnTo>
                  <a:lnTo>
                    <a:pt x="44" y="801"/>
                  </a:lnTo>
                  <a:lnTo>
                    <a:pt x="37" y="838"/>
                  </a:lnTo>
                  <a:lnTo>
                    <a:pt x="27" y="868"/>
                  </a:lnTo>
                  <a:lnTo>
                    <a:pt x="20" y="895"/>
                  </a:lnTo>
                  <a:lnTo>
                    <a:pt x="13" y="915"/>
                  </a:lnTo>
                  <a:lnTo>
                    <a:pt x="3" y="932"/>
                  </a:lnTo>
                  <a:lnTo>
                    <a:pt x="0" y="939"/>
                  </a:lnTo>
                  <a:lnTo>
                    <a:pt x="3" y="932"/>
                  </a:lnTo>
                  <a:lnTo>
                    <a:pt x="13" y="919"/>
                  </a:lnTo>
                  <a:lnTo>
                    <a:pt x="20" y="899"/>
                  </a:lnTo>
                  <a:lnTo>
                    <a:pt x="27" y="875"/>
                  </a:lnTo>
                  <a:lnTo>
                    <a:pt x="37" y="848"/>
                  </a:lnTo>
                  <a:lnTo>
                    <a:pt x="44" y="814"/>
                  </a:lnTo>
                  <a:lnTo>
                    <a:pt x="54" y="781"/>
                  </a:lnTo>
                  <a:lnTo>
                    <a:pt x="60" y="740"/>
                  </a:lnTo>
                  <a:lnTo>
                    <a:pt x="67" y="700"/>
                  </a:lnTo>
                  <a:lnTo>
                    <a:pt x="77" y="660"/>
                  </a:lnTo>
                  <a:lnTo>
                    <a:pt x="84" y="616"/>
                  </a:lnTo>
                  <a:lnTo>
                    <a:pt x="94" y="576"/>
                  </a:lnTo>
                  <a:lnTo>
                    <a:pt x="101" y="535"/>
                  </a:lnTo>
                  <a:lnTo>
                    <a:pt x="107" y="495"/>
                  </a:lnTo>
                  <a:lnTo>
                    <a:pt x="118" y="458"/>
                  </a:lnTo>
                  <a:lnTo>
                    <a:pt x="124" y="424"/>
                  </a:lnTo>
                  <a:lnTo>
                    <a:pt x="131" y="394"/>
                  </a:lnTo>
                  <a:lnTo>
                    <a:pt x="141" y="367"/>
                  </a:lnTo>
                  <a:lnTo>
                    <a:pt x="148" y="340"/>
                  </a:lnTo>
                  <a:lnTo>
                    <a:pt x="155" y="317"/>
                  </a:lnTo>
                  <a:lnTo>
                    <a:pt x="165" y="296"/>
                  </a:lnTo>
                  <a:lnTo>
                    <a:pt x="171" y="276"/>
                  </a:lnTo>
                  <a:lnTo>
                    <a:pt x="181" y="259"/>
                  </a:lnTo>
                  <a:lnTo>
                    <a:pt x="188" y="243"/>
                  </a:lnTo>
                  <a:lnTo>
                    <a:pt x="195" y="226"/>
                  </a:lnTo>
                  <a:lnTo>
                    <a:pt x="205" y="216"/>
                  </a:lnTo>
                  <a:lnTo>
                    <a:pt x="212" y="202"/>
                  </a:lnTo>
                  <a:lnTo>
                    <a:pt x="215" y="199"/>
                  </a:lnTo>
                  <a:lnTo>
                    <a:pt x="218" y="189"/>
                  </a:lnTo>
                  <a:lnTo>
                    <a:pt x="229" y="179"/>
                  </a:lnTo>
                  <a:lnTo>
                    <a:pt x="235" y="169"/>
                  </a:lnTo>
                  <a:lnTo>
                    <a:pt x="242" y="162"/>
                  </a:lnTo>
                  <a:lnTo>
                    <a:pt x="252" y="155"/>
                  </a:lnTo>
                  <a:lnTo>
                    <a:pt x="259" y="148"/>
                  </a:lnTo>
                  <a:lnTo>
                    <a:pt x="269" y="145"/>
                  </a:lnTo>
                  <a:lnTo>
                    <a:pt x="276" y="145"/>
                  </a:lnTo>
                  <a:lnTo>
                    <a:pt x="282" y="145"/>
                  </a:lnTo>
                  <a:lnTo>
                    <a:pt x="292" y="148"/>
                  </a:lnTo>
                  <a:lnTo>
                    <a:pt x="299" y="152"/>
                  </a:lnTo>
                  <a:lnTo>
                    <a:pt x="306" y="158"/>
                  </a:lnTo>
                  <a:lnTo>
                    <a:pt x="316" y="165"/>
                  </a:lnTo>
                  <a:lnTo>
                    <a:pt x="323" y="175"/>
                  </a:lnTo>
                  <a:lnTo>
                    <a:pt x="333" y="189"/>
                  </a:lnTo>
                  <a:lnTo>
                    <a:pt x="340" y="202"/>
                  </a:lnTo>
                  <a:lnTo>
                    <a:pt x="346" y="219"/>
                  </a:lnTo>
                  <a:lnTo>
                    <a:pt x="350" y="226"/>
                  </a:lnTo>
                  <a:lnTo>
                    <a:pt x="356" y="232"/>
                  </a:lnTo>
                  <a:lnTo>
                    <a:pt x="363" y="243"/>
                  </a:lnTo>
                  <a:lnTo>
                    <a:pt x="370" y="256"/>
                  </a:lnTo>
                  <a:lnTo>
                    <a:pt x="380" y="266"/>
                  </a:lnTo>
                  <a:lnTo>
                    <a:pt x="387" y="280"/>
                  </a:lnTo>
                  <a:lnTo>
                    <a:pt x="393" y="293"/>
                  </a:lnTo>
                  <a:lnTo>
                    <a:pt x="403" y="306"/>
                  </a:lnTo>
                  <a:lnTo>
                    <a:pt x="410" y="320"/>
                  </a:lnTo>
                  <a:lnTo>
                    <a:pt x="420" y="333"/>
                  </a:lnTo>
                  <a:lnTo>
                    <a:pt x="427" y="347"/>
                  </a:lnTo>
                  <a:lnTo>
                    <a:pt x="427" y="347"/>
                  </a:lnTo>
                  <a:lnTo>
                    <a:pt x="427" y="343"/>
                  </a:lnTo>
                  <a:lnTo>
                    <a:pt x="420" y="320"/>
                  </a:lnTo>
                  <a:lnTo>
                    <a:pt x="410" y="296"/>
                  </a:lnTo>
                  <a:lnTo>
                    <a:pt x="403" y="273"/>
                  </a:lnTo>
                  <a:lnTo>
                    <a:pt x="393" y="249"/>
                  </a:lnTo>
                  <a:lnTo>
                    <a:pt x="387" y="226"/>
                  </a:lnTo>
                  <a:lnTo>
                    <a:pt x="380" y="202"/>
                  </a:lnTo>
                  <a:lnTo>
                    <a:pt x="370" y="179"/>
                  </a:lnTo>
                  <a:lnTo>
                    <a:pt x="363" y="158"/>
                  </a:lnTo>
                  <a:lnTo>
                    <a:pt x="356" y="135"/>
                  </a:lnTo>
                  <a:lnTo>
                    <a:pt x="346" y="115"/>
                  </a:lnTo>
                  <a:lnTo>
                    <a:pt x="340" y="98"/>
                  </a:lnTo>
                  <a:lnTo>
                    <a:pt x="333" y="78"/>
                  </a:lnTo>
                  <a:lnTo>
                    <a:pt x="323" y="61"/>
                  </a:lnTo>
                  <a:lnTo>
                    <a:pt x="316" y="47"/>
                  </a:lnTo>
                  <a:lnTo>
                    <a:pt x="306" y="34"/>
                  </a:lnTo>
                  <a:lnTo>
                    <a:pt x="299" y="24"/>
                  </a:lnTo>
                  <a:lnTo>
                    <a:pt x="292" y="14"/>
                  </a:lnTo>
                  <a:lnTo>
                    <a:pt x="282" y="10"/>
                  </a:lnTo>
                  <a:lnTo>
                    <a:pt x="276" y="4"/>
                  </a:lnTo>
                  <a:lnTo>
                    <a:pt x="269" y="0"/>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59" name="Freeform 19"/>
            <p:cNvSpPr>
              <a:spLocks noEditPoints="1"/>
            </p:cNvSpPr>
            <p:nvPr/>
          </p:nvSpPr>
          <p:spPr bwMode="auto">
            <a:xfrm>
              <a:off x="10102851" y="3001963"/>
              <a:ext cx="1768475" cy="1312863"/>
            </a:xfrm>
            <a:custGeom>
              <a:avLst/>
              <a:gdLst>
                <a:gd name="T0" fmla="*/ 899 w 1114"/>
                <a:gd name="T1" fmla="*/ 821 h 827"/>
                <a:gd name="T2" fmla="*/ 899 w 1114"/>
                <a:gd name="T3" fmla="*/ 827 h 827"/>
                <a:gd name="T4" fmla="*/ 949 w 1114"/>
                <a:gd name="T5" fmla="*/ 821 h 827"/>
                <a:gd name="T6" fmla="*/ 1107 w 1114"/>
                <a:gd name="T7" fmla="*/ 807 h 827"/>
                <a:gd name="T8" fmla="*/ 1060 w 1114"/>
                <a:gd name="T9" fmla="*/ 811 h 827"/>
                <a:gd name="T10" fmla="*/ 1077 w 1114"/>
                <a:gd name="T11" fmla="*/ 811 h 827"/>
                <a:gd name="T12" fmla="*/ 111 w 1114"/>
                <a:gd name="T13" fmla="*/ 780 h 827"/>
                <a:gd name="T14" fmla="*/ 64 w 1114"/>
                <a:gd name="T15" fmla="*/ 807 h 827"/>
                <a:gd name="T16" fmla="*/ 17 w 1114"/>
                <a:gd name="T17" fmla="*/ 807 h 827"/>
                <a:gd name="T18" fmla="*/ 31 w 1114"/>
                <a:gd name="T19" fmla="*/ 807 h 827"/>
                <a:gd name="T20" fmla="*/ 81 w 1114"/>
                <a:gd name="T21" fmla="*/ 804 h 827"/>
                <a:gd name="T22" fmla="*/ 542 w 1114"/>
                <a:gd name="T23" fmla="*/ 185 h 827"/>
                <a:gd name="T24" fmla="*/ 589 w 1114"/>
                <a:gd name="T25" fmla="*/ 350 h 827"/>
                <a:gd name="T26" fmla="*/ 636 w 1114"/>
                <a:gd name="T27" fmla="*/ 498 h 827"/>
                <a:gd name="T28" fmla="*/ 687 w 1114"/>
                <a:gd name="T29" fmla="*/ 629 h 827"/>
                <a:gd name="T30" fmla="*/ 727 w 1114"/>
                <a:gd name="T31" fmla="*/ 723 h 827"/>
                <a:gd name="T32" fmla="*/ 771 w 1114"/>
                <a:gd name="T33" fmla="*/ 740 h 827"/>
                <a:gd name="T34" fmla="*/ 821 w 1114"/>
                <a:gd name="T35" fmla="*/ 743 h 827"/>
                <a:gd name="T36" fmla="*/ 868 w 1114"/>
                <a:gd name="T37" fmla="*/ 757 h 827"/>
                <a:gd name="T38" fmla="*/ 915 w 1114"/>
                <a:gd name="T39" fmla="*/ 774 h 827"/>
                <a:gd name="T40" fmla="*/ 963 w 1114"/>
                <a:gd name="T41" fmla="*/ 774 h 827"/>
                <a:gd name="T42" fmla="*/ 1013 w 1114"/>
                <a:gd name="T43" fmla="*/ 777 h 827"/>
                <a:gd name="T44" fmla="*/ 1060 w 1114"/>
                <a:gd name="T45" fmla="*/ 797 h 827"/>
                <a:gd name="T46" fmla="*/ 1107 w 1114"/>
                <a:gd name="T47" fmla="*/ 801 h 827"/>
                <a:gd name="T48" fmla="*/ 1090 w 1114"/>
                <a:gd name="T49" fmla="*/ 784 h 827"/>
                <a:gd name="T50" fmla="*/ 1043 w 1114"/>
                <a:gd name="T51" fmla="*/ 770 h 827"/>
                <a:gd name="T52" fmla="*/ 996 w 1114"/>
                <a:gd name="T53" fmla="*/ 763 h 827"/>
                <a:gd name="T54" fmla="*/ 949 w 1114"/>
                <a:gd name="T55" fmla="*/ 750 h 827"/>
                <a:gd name="T56" fmla="*/ 899 w 1114"/>
                <a:gd name="T57" fmla="*/ 730 h 827"/>
                <a:gd name="T58" fmla="*/ 852 w 1114"/>
                <a:gd name="T59" fmla="*/ 689 h 827"/>
                <a:gd name="T60" fmla="*/ 804 w 1114"/>
                <a:gd name="T61" fmla="*/ 622 h 827"/>
                <a:gd name="T62" fmla="*/ 757 w 1114"/>
                <a:gd name="T63" fmla="*/ 538 h 827"/>
                <a:gd name="T64" fmla="*/ 710 w 1114"/>
                <a:gd name="T65" fmla="*/ 441 h 827"/>
                <a:gd name="T66" fmla="*/ 660 w 1114"/>
                <a:gd name="T67" fmla="*/ 353 h 827"/>
                <a:gd name="T68" fmla="*/ 613 w 1114"/>
                <a:gd name="T69" fmla="*/ 286 h 827"/>
                <a:gd name="T70" fmla="*/ 566 w 1114"/>
                <a:gd name="T71" fmla="*/ 222 h 827"/>
                <a:gd name="T72" fmla="*/ 367 w 1114"/>
                <a:gd name="T73" fmla="*/ 3 h 827"/>
                <a:gd name="T74" fmla="*/ 327 w 1114"/>
                <a:gd name="T75" fmla="*/ 40 h 827"/>
                <a:gd name="T76" fmla="*/ 280 w 1114"/>
                <a:gd name="T77" fmla="*/ 151 h 827"/>
                <a:gd name="T78" fmla="*/ 233 w 1114"/>
                <a:gd name="T79" fmla="*/ 333 h 827"/>
                <a:gd name="T80" fmla="*/ 182 w 1114"/>
                <a:gd name="T81" fmla="*/ 568 h 827"/>
                <a:gd name="T82" fmla="*/ 135 w 1114"/>
                <a:gd name="T83" fmla="*/ 747 h 827"/>
                <a:gd name="T84" fmla="*/ 169 w 1114"/>
                <a:gd name="T85" fmla="*/ 659 h 827"/>
                <a:gd name="T86" fmla="*/ 216 w 1114"/>
                <a:gd name="T87" fmla="*/ 484 h 827"/>
                <a:gd name="T88" fmla="*/ 263 w 1114"/>
                <a:gd name="T89" fmla="*/ 353 h 827"/>
                <a:gd name="T90" fmla="*/ 310 w 1114"/>
                <a:gd name="T91" fmla="*/ 276 h 827"/>
                <a:gd name="T92" fmla="*/ 357 w 1114"/>
                <a:gd name="T93" fmla="*/ 229 h 827"/>
                <a:gd name="T94" fmla="*/ 407 w 1114"/>
                <a:gd name="T95" fmla="*/ 212 h 827"/>
                <a:gd name="T96" fmla="*/ 455 w 1114"/>
                <a:gd name="T97" fmla="*/ 222 h 827"/>
                <a:gd name="T98" fmla="*/ 502 w 1114"/>
                <a:gd name="T99" fmla="*/ 245 h 827"/>
                <a:gd name="T100" fmla="*/ 502 w 1114"/>
                <a:gd name="T101" fmla="*/ 175 h 827"/>
                <a:gd name="T102" fmla="*/ 461 w 1114"/>
                <a:gd name="T103" fmla="*/ 60 h 827"/>
                <a:gd name="T104" fmla="*/ 414 w 1114"/>
                <a:gd name="T105" fmla="*/ 1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14" h="827">
                  <a:moveTo>
                    <a:pt x="939" y="817"/>
                  </a:moveTo>
                  <a:lnTo>
                    <a:pt x="932" y="817"/>
                  </a:lnTo>
                  <a:lnTo>
                    <a:pt x="926" y="817"/>
                  </a:lnTo>
                  <a:lnTo>
                    <a:pt x="915" y="817"/>
                  </a:lnTo>
                  <a:lnTo>
                    <a:pt x="909" y="821"/>
                  </a:lnTo>
                  <a:lnTo>
                    <a:pt x="899" y="821"/>
                  </a:lnTo>
                  <a:lnTo>
                    <a:pt x="892" y="824"/>
                  </a:lnTo>
                  <a:lnTo>
                    <a:pt x="885" y="824"/>
                  </a:lnTo>
                  <a:lnTo>
                    <a:pt x="875" y="827"/>
                  </a:lnTo>
                  <a:lnTo>
                    <a:pt x="885" y="827"/>
                  </a:lnTo>
                  <a:lnTo>
                    <a:pt x="892" y="827"/>
                  </a:lnTo>
                  <a:lnTo>
                    <a:pt x="899" y="827"/>
                  </a:lnTo>
                  <a:lnTo>
                    <a:pt x="909" y="827"/>
                  </a:lnTo>
                  <a:lnTo>
                    <a:pt x="915" y="827"/>
                  </a:lnTo>
                  <a:lnTo>
                    <a:pt x="926" y="824"/>
                  </a:lnTo>
                  <a:lnTo>
                    <a:pt x="932" y="824"/>
                  </a:lnTo>
                  <a:lnTo>
                    <a:pt x="939" y="824"/>
                  </a:lnTo>
                  <a:lnTo>
                    <a:pt x="949" y="821"/>
                  </a:lnTo>
                  <a:lnTo>
                    <a:pt x="956" y="821"/>
                  </a:lnTo>
                  <a:lnTo>
                    <a:pt x="959" y="821"/>
                  </a:lnTo>
                  <a:lnTo>
                    <a:pt x="956" y="821"/>
                  </a:lnTo>
                  <a:lnTo>
                    <a:pt x="949" y="821"/>
                  </a:lnTo>
                  <a:lnTo>
                    <a:pt x="939" y="817"/>
                  </a:lnTo>
                  <a:close/>
                  <a:moveTo>
                    <a:pt x="1107" y="807"/>
                  </a:moveTo>
                  <a:lnTo>
                    <a:pt x="1100" y="807"/>
                  </a:lnTo>
                  <a:lnTo>
                    <a:pt x="1090" y="807"/>
                  </a:lnTo>
                  <a:lnTo>
                    <a:pt x="1084" y="807"/>
                  </a:lnTo>
                  <a:lnTo>
                    <a:pt x="1077" y="807"/>
                  </a:lnTo>
                  <a:lnTo>
                    <a:pt x="1067" y="807"/>
                  </a:lnTo>
                  <a:lnTo>
                    <a:pt x="1060" y="811"/>
                  </a:lnTo>
                  <a:lnTo>
                    <a:pt x="1050" y="811"/>
                  </a:lnTo>
                  <a:lnTo>
                    <a:pt x="1043" y="814"/>
                  </a:lnTo>
                  <a:lnTo>
                    <a:pt x="1050" y="814"/>
                  </a:lnTo>
                  <a:lnTo>
                    <a:pt x="1060" y="814"/>
                  </a:lnTo>
                  <a:lnTo>
                    <a:pt x="1067" y="814"/>
                  </a:lnTo>
                  <a:lnTo>
                    <a:pt x="1077" y="811"/>
                  </a:lnTo>
                  <a:lnTo>
                    <a:pt x="1084" y="811"/>
                  </a:lnTo>
                  <a:lnTo>
                    <a:pt x="1090" y="811"/>
                  </a:lnTo>
                  <a:lnTo>
                    <a:pt x="1100" y="807"/>
                  </a:lnTo>
                  <a:lnTo>
                    <a:pt x="1107" y="807"/>
                  </a:lnTo>
                  <a:close/>
                  <a:moveTo>
                    <a:pt x="115" y="777"/>
                  </a:moveTo>
                  <a:lnTo>
                    <a:pt x="111" y="780"/>
                  </a:lnTo>
                  <a:lnTo>
                    <a:pt x="105" y="790"/>
                  </a:lnTo>
                  <a:lnTo>
                    <a:pt x="95" y="794"/>
                  </a:lnTo>
                  <a:lnTo>
                    <a:pt x="88" y="801"/>
                  </a:lnTo>
                  <a:lnTo>
                    <a:pt x="81" y="801"/>
                  </a:lnTo>
                  <a:lnTo>
                    <a:pt x="71" y="804"/>
                  </a:lnTo>
                  <a:lnTo>
                    <a:pt x="64" y="807"/>
                  </a:lnTo>
                  <a:lnTo>
                    <a:pt x="58" y="807"/>
                  </a:lnTo>
                  <a:lnTo>
                    <a:pt x="48" y="807"/>
                  </a:lnTo>
                  <a:lnTo>
                    <a:pt x="41" y="807"/>
                  </a:lnTo>
                  <a:lnTo>
                    <a:pt x="31" y="807"/>
                  </a:lnTo>
                  <a:lnTo>
                    <a:pt x="24" y="807"/>
                  </a:lnTo>
                  <a:lnTo>
                    <a:pt x="17" y="807"/>
                  </a:lnTo>
                  <a:lnTo>
                    <a:pt x="7" y="807"/>
                  </a:lnTo>
                  <a:lnTo>
                    <a:pt x="0" y="807"/>
                  </a:lnTo>
                  <a:lnTo>
                    <a:pt x="7" y="807"/>
                  </a:lnTo>
                  <a:lnTo>
                    <a:pt x="17" y="807"/>
                  </a:lnTo>
                  <a:lnTo>
                    <a:pt x="24" y="807"/>
                  </a:lnTo>
                  <a:lnTo>
                    <a:pt x="31" y="807"/>
                  </a:lnTo>
                  <a:lnTo>
                    <a:pt x="41" y="807"/>
                  </a:lnTo>
                  <a:lnTo>
                    <a:pt x="48" y="807"/>
                  </a:lnTo>
                  <a:lnTo>
                    <a:pt x="58" y="807"/>
                  </a:lnTo>
                  <a:lnTo>
                    <a:pt x="64" y="807"/>
                  </a:lnTo>
                  <a:lnTo>
                    <a:pt x="71" y="804"/>
                  </a:lnTo>
                  <a:lnTo>
                    <a:pt x="81" y="804"/>
                  </a:lnTo>
                  <a:lnTo>
                    <a:pt x="88" y="801"/>
                  </a:lnTo>
                  <a:lnTo>
                    <a:pt x="95" y="797"/>
                  </a:lnTo>
                  <a:lnTo>
                    <a:pt x="105" y="790"/>
                  </a:lnTo>
                  <a:lnTo>
                    <a:pt x="111" y="780"/>
                  </a:lnTo>
                  <a:lnTo>
                    <a:pt x="115" y="777"/>
                  </a:lnTo>
                  <a:close/>
                  <a:moveTo>
                    <a:pt x="542" y="185"/>
                  </a:moveTo>
                  <a:lnTo>
                    <a:pt x="549" y="208"/>
                  </a:lnTo>
                  <a:lnTo>
                    <a:pt x="559" y="235"/>
                  </a:lnTo>
                  <a:lnTo>
                    <a:pt x="566" y="262"/>
                  </a:lnTo>
                  <a:lnTo>
                    <a:pt x="572" y="292"/>
                  </a:lnTo>
                  <a:lnTo>
                    <a:pt x="582" y="319"/>
                  </a:lnTo>
                  <a:lnTo>
                    <a:pt x="589" y="350"/>
                  </a:lnTo>
                  <a:lnTo>
                    <a:pt x="596" y="380"/>
                  </a:lnTo>
                  <a:lnTo>
                    <a:pt x="606" y="410"/>
                  </a:lnTo>
                  <a:lnTo>
                    <a:pt x="613" y="430"/>
                  </a:lnTo>
                  <a:lnTo>
                    <a:pt x="623" y="454"/>
                  </a:lnTo>
                  <a:lnTo>
                    <a:pt x="629" y="474"/>
                  </a:lnTo>
                  <a:lnTo>
                    <a:pt x="636" y="498"/>
                  </a:lnTo>
                  <a:lnTo>
                    <a:pt x="646" y="521"/>
                  </a:lnTo>
                  <a:lnTo>
                    <a:pt x="653" y="541"/>
                  </a:lnTo>
                  <a:lnTo>
                    <a:pt x="660" y="565"/>
                  </a:lnTo>
                  <a:lnTo>
                    <a:pt x="670" y="585"/>
                  </a:lnTo>
                  <a:lnTo>
                    <a:pt x="677" y="609"/>
                  </a:lnTo>
                  <a:lnTo>
                    <a:pt x="687" y="629"/>
                  </a:lnTo>
                  <a:lnTo>
                    <a:pt x="693" y="649"/>
                  </a:lnTo>
                  <a:lnTo>
                    <a:pt x="700" y="669"/>
                  </a:lnTo>
                  <a:lnTo>
                    <a:pt x="710" y="686"/>
                  </a:lnTo>
                  <a:lnTo>
                    <a:pt x="717" y="706"/>
                  </a:lnTo>
                  <a:lnTo>
                    <a:pt x="724" y="723"/>
                  </a:lnTo>
                  <a:lnTo>
                    <a:pt x="727" y="723"/>
                  </a:lnTo>
                  <a:lnTo>
                    <a:pt x="734" y="730"/>
                  </a:lnTo>
                  <a:lnTo>
                    <a:pt x="741" y="733"/>
                  </a:lnTo>
                  <a:lnTo>
                    <a:pt x="747" y="737"/>
                  </a:lnTo>
                  <a:lnTo>
                    <a:pt x="757" y="737"/>
                  </a:lnTo>
                  <a:lnTo>
                    <a:pt x="764" y="740"/>
                  </a:lnTo>
                  <a:lnTo>
                    <a:pt x="771" y="740"/>
                  </a:lnTo>
                  <a:lnTo>
                    <a:pt x="781" y="740"/>
                  </a:lnTo>
                  <a:lnTo>
                    <a:pt x="788" y="740"/>
                  </a:lnTo>
                  <a:lnTo>
                    <a:pt x="798" y="743"/>
                  </a:lnTo>
                  <a:lnTo>
                    <a:pt x="804" y="743"/>
                  </a:lnTo>
                  <a:lnTo>
                    <a:pt x="811" y="743"/>
                  </a:lnTo>
                  <a:lnTo>
                    <a:pt x="821" y="743"/>
                  </a:lnTo>
                  <a:lnTo>
                    <a:pt x="828" y="747"/>
                  </a:lnTo>
                  <a:lnTo>
                    <a:pt x="838" y="747"/>
                  </a:lnTo>
                  <a:lnTo>
                    <a:pt x="845" y="750"/>
                  </a:lnTo>
                  <a:lnTo>
                    <a:pt x="852" y="753"/>
                  </a:lnTo>
                  <a:lnTo>
                    <a:pt x="862" y="753"/>
                  </a:lnTo>
                  <a:lnTo>
                    <a:pt x="868" y="757"/>
                  </a:lnTo>
                  <a:lnTo>
                    <a:pt x="875" y="760"/>
                  </a:lnTo>
                  <a:lnTo>
                    <a:pt x="885" y="763"/>
                  </a:lnTo>
                  <a:lnTo>
                    <a:pt x="892" y="767"/>
                  </a:lnTo>
                  <a:lnTo>
                    <a:pt x="899" y="770"/>
                  </a:lnTo>
                  <a:lnTo>
                    <a:pt x="909" y="770"/>
                  </a:lnTo>
                  <a:lnTo>
                    <a:pt x="915" y="774"/>
                  </a:lnTo>
                  <a:lnTo>
                    <a:pt x="926" y="774"/>
                  </a:lnTo>
                  <a:lnTo>
                    <a:pt x="932" y="777"/>
                  </a:lnTo>
                  <a:lnTo>
                    <a:pt x="939" y="777"/>
                  </a:lnTo>
                  <a:lnTo>
                    <a:pt x="949" y="777"/>
                  </a:lnTo>
                  <a:lnTo>
                    <a:pt x="956" y="774"/>
                  </a:lnTo>
                  <a:lnTo>
                    <a:pt x="963" y="774"/>
                  </a:lnTo>
                  <a:lnTo>
                    <a:pt x="973" y="774"/>
                  </a:lnTo>
                  <a:lnTo>
                    <a:pt x="979" y="774"/>
                  </a:lnTo>
                  <a:lnTo>
                    <a:pt x="986" y="774"/>
                  </a:lnTo>
                  <a:lnTo>
                    <a:pt x="996" y="774"/>
                  </a:lnTo>
                  <a:lnTo>
                    <a:pt x="1003" y="774"/>
                  </a:lnTo>
                  <a:lnTo>
                    <a:pt x="1013" y="777"/>
                  </a:lnTo>
                  <a:lnTo>
                    <a:pt x="1020" y="780"/>
                  </a:lnTo>
                  <a:lnTo>
                    <a:pt x="1026" y="784"/>
                  </a:lnTo>
                  <a:lnTo>
                    <a:pt x="1037" y="787"/>
                  </a:lnTo>
                  <a:lnTo>
                    <a:pt x="1043" y="790"/>
                  </a:lnTo>
                  <a:lnTo>
                    <a:pt x="1050" y="794"/>
                  </a:lnTo>
                  <a:lnTo>
                    <a:pt x="1060" y="797"/>
                  </a:lnTo>
                  <a:lnTo>
                    <a:pt x="1067" y="797"/>
                  </a:lnTo>
                  <a:lnTo>
                    <a:pt x="1077" y="801"/>
                  </a:lnTo>
                  <a:lnTo>
                    <a:pt x="1084" y="801"/>
                  </a:lnTo>
                  <a:lnTo>
                    <a:pt x="1090" y="801"/>
                  </a:lnTo>
                  <a:lnTo>
                    <a:pt x="1100" y="801"/>
                  </a:lnTo>
                  <a:lnTo>
                    <a:pt x="1107" y="801"/>
                  </a:lnTo>
                  <a:lnTo>
                    <a:pt x="1114" y="801"/>
                  </a:lnTo>
                  <a:lnTo>
                    <a:pt x="1114" y="807"/>
                  </a:lnTo>
                  <a:lnTo>
                    <a:pt x="1114" y="790"/>
                  </a:lnTo>
                  <a:lnTo>
                    <a:pt x="1107" y="787"/>
                  </a:lnTo>
                  <a:lnTo>
                    <a:pt x="1100" y="787"/>
                  </a:lnTo>
                  <a:lnTo>
                    <a:pt x="1090" y="784"/>
                  </a:lnTo>
                  <a:lnTo>
                    <a:pt x="1084" y="780"/>
                  </a:lnTo>
                  <a:lnTo>
                    <a:pt x="1077" y="780"/>
                  </a:lnTo>
                  <a:lnTo>
                    <a:pt x="1067" y="777"/>
                  </a:lnTo>
                  <a:lnTo>
                    <a:pt x="1060" y="774"/>
                  </a:lnTo>
                  <a:lnTo>
                    <a:pt x="1050" y="774"/>
                  </a:lnTo>
                  <a:lnTo>
                    <a:pt x="1043" y="770"/>
                  </a:lnTo>
                  <a:lnTo>
                    <a:pt x="1037" y="770"/>
                  </a:lnTo>
                  <a:lnTo>
                    <a:pt x="1026" y="767"/>
                  </a:lnTo>
                  <a:lnTo>
                    <a:pt x="1020" y="767"/>
                  </a:lnTo>
                  <a:lnTo>
                    <a:pt x="1013" y="767"/>
                  </a:lnTo>
                  <a:lnTo>
                    <a:pt x="1003" y="763"/>
                  </a:lnTo>
                  <a:lnTo>
                    <a:pt x="996" y="763"/>
                  </a:lnTo>
                  <a:lnTo>
                    <a:pt x="986" y="763"/>
                  </a:lnTo>
                  <a:lnTo>
                    <a:pt x="979" y="760"/>
                  </a:lnTo>
                  <a:lnTo>
                    <a:pt x="973" y="760"/>
                  </a:lnTo>
                  <a:lnTo>
                    <a:pt x="963" y="757"/>
                  </a:lnTo>
                  <a:lnTo>
                    <a:pt x="956" y="753"/>
                  </a:lnTo>
                  <a:lnTo>
                    <a:pt x="949" y="750"/>
                  </a:lnTo>
                  <a:lnTo>
                    <a:pt x="939" y="747"/>
                  </a:lnTo>
                  <a:lnTo>
                    <a:pt x="932" y="743"/>
                  </a:lnTo>
                  <a:lnTo>
                    <a:pt x="926" y="740"/>
                  </a:lnTo>
                  <a:lnTo>
                    <a:pt x="915" y="737"/>
                  </a:lnTo>
                  <a:lnTo>
                    <a:pt x="909" y="733"/>
                  </a:lnTo>
                  <a:lnTo>
                    <a:pt x="899" y="730"/>
                  </a:lnTo>
                  <a:lnTo>
                    <a:pt x="892" y="723"/>
                  </a:lnTo>
                  <a:lnTo>
                    <a:pt x="885" y="720"/>
                  </a:lnTo>
                  <a:lnTo>
                    <a:pt x="875" y="713"/>
                  </a:lnTo>
                  <a:lnTo>
                    <a:pt x="868" y="706"/>
                  </a:lnTo>
                  <a:lnTo>
                    <a:pt x="862" y="700"/>
                  </a:lnTo>
                  <a:lnTo>
                    <a:pt x="852" y="689"/>
                  </a:lnTo>
                  <a:lnTo>
                    <a:pt x="845" y="679"/>
                  </a:lnTo>
                  <a:lnTo>
                    <a:pt x="838" y="669"/>
                  </a:lnTo>
                  <a:lnTo>
                    <a:pt x="828" y="659"/>
                  </a:lnTo>
                  <a:lnTo>
                    <a:pt x="821" y="649"/>
                  </a:lnTo>
                  <a:lnTo>
                    <a:pt x="811" y="636"/>
                  </a:lnTo>
                  <a:lnTo>
                    <a:pt x="804" y="622"/>
                  </a:lnTo>
                  <a:lnTo>
                    <a:pt x="798" y="612"/>
                  </a:lnTo>
                  <a:lnTo>
                    <a:pt x="788" y="595"/>
                  </a:lnTo>
                  <a:lnTo>
                    <a:pt x="781" y="582"/>
                  </a:lnTo>
                  <a:lnTo>
                    <a:pt x="771" y="568"/>
                  </a:lnTo>
                  <a:lnTo>
                    <a:pt x="764" y="552"/>
                  </a:lnTo>
                  <a:lnTo>
                    <a:pt x="757" y="538"/>
                  </a:lnTo>
                  <a:lnTo>
                    <a:pt x="747" y="521"/>
                  </a:lnTo>
                  <a:lnTo>
                    <a:pt x="741" y="504"/>
                  </a:lnTo>
                  <a:lnTo>
                    <a:pt x="734" y="488"/>
                  </a:lnTo>
                  <a:lnTo>
                    <a:pt x="724" y="471"/>
                  </a:lnTo>
                  <a:lnTo>
                    <a:pt x="717" y="457"/>
                  </a:lnTo>
                  <a:lnTo>
                    <a:pt x="710" y="441"/>
                  </a:lnTo>
                  <a:lnTo>
                    <a:pt x="700" y="424"/>
                  </a:lnTo>
                  <a:lnTo>
                    <a:pt x="693" y="410"/>
                  </a:lnTo>
                  <a:lnTo>
                    <a:pt x="687" y="393"/>
                  </a:lnTo>
                  <a:lnTo>
                    <a:pt x="677" y="380"/>
                  </a:lnTo>
                  <a:lnTo>
                    <a:pt x="670" y="366"/>
                  </a:lnTo>
                  <a:lnTo>
                    <a:pt x="660" y="353"/>
                  </a:lnTo>
                  <a:lnTo>
                    <a:pt x="653" y="343"/>
                  </a:lnTo>
                  <a:lnTo>
                    <a:pt x="646" y="329"/>
                  </a:lnTo>
                  <a:lnTo>
                    <a:pt x="636" y="316"/>
                  </a:lnTo>
                  <a:lnTo>
                    <a:pt x="629" y="306"/>
                  </a:lnTo>
                  <a:lnTo>
                    <a:pt x="623" y="296"/>
                  </a:lnTo>
                  <a:lnTo>
                    <a:pt x="613" y="286"/>
                  </a:lnTo>
                  <a:lnTo>
                    <a:pt x="606" y="276"/>
                  </a:lnTo>
                  <a:lnTo>
                    <a:pt x="596" y="262"/>
                  </a:lnTo>
                  <a:lnTo>
                    <a:pt x="589" y="255"/>
                  </a:lnTo>
                  <a:lnTo>
                    <a:pt x="582" y="242"/>
                  </a:lnTo>
                  <a:lnTo>
                    <a:pt x="572" y="232"/>
                  </a:lnTo>
                  <a:lnTo>
                    <a:pt x="566" y="222"/>
                  </a:lnTo>
                  <a:lnTo>
                    <a:pt x="559" y="208"/>
                  </a:lnTo>
                  <a:lnTo>
                    <a:pt x="549" y="195"/>
                  </a:lnTo>
                  <a:lnTo>
                    <a:pt x="542" y="185"/>
                  </a:lnTo>
                  <a:close/>
                  <a:moveTo>
                    <a:pt x="384" y="0"/>
                  </a:moveTo>
                  <a:lnTo>
                    <a:pt x="374" y="0"/>
                  </a:lnTo>
                  <a:lnTo>
                    <a:pt x="367" y="3"/>
                  </a:lnTo>
                  <a:lnTo>
                    <a:pt x="357" y="7"/>
                  </a:lnTo>
                  <a:lnTo>
                    <a:pt x="350" y="13"/>
                  </a:lnTo>
                  <a:lnTo>
                    <a:pt x="344" y="20"/>
                  </a:lnTo>
                  <a:lnTo>
                    <a:pt x="333" y="30"/>
                  </a:lnTo>
                  <a:lnTo>
                    <a:pt x="330" y="37"/>
                  </a:lnTo>
                  <a:lnTo>
                    <a:pt x="327" y="40"/>
                  </a:lnTo>
                  <a:lnTo>
                    <a:pt x="320" y="54"/>
                  </a:lnTo>
                  <a:lnTo>
                    <a:pt x="310" y="70"/>
                  </a:lnTo>
                  <a:lnTo>
                    <a:pt x="303" y="87"/>
                  </a:lnTo>
                  <a:lnTo>
                    <a:pt x="296" y="107"/>
                  </a:lnTo>
                  <a:lnTo>
                    <a:pt x="286" y="131"/>
                  </a:lnTo>
                  <a:lnTo>
                    <a:pt x="280" y="151"/>
                  </a:lnTo>
                  <a:lnTo>
                    <a:pt x="270" y="178"/>
                  </a:lnTo>
                  <a:lnTo>
                    <a:pt x="263" y="205"/>
                  </a:lnTo>
                  <a:lnTo>
                    <a:pt x="256" y="235"/>
                  </a:lnTo>
                  <a:lnTo>
                    <a:pt x="246" y="266"/>
                  </a:lnTo>
                  <a:lnTo>
                    <a:pt x="239" y="299"/>
                  </a:lnTo>
                  <a:lnTo>
                    <a:pt x="233" y="333"/>
                  </a:lnTo>
                  <a:lnTo>
                    <a:pt x="222" y="370"/>
                  </a:lnTo>
                  <a:lnTo>
                    <a:pt x="216" y="410"/>
                  </a:lnTo>
                  <a:lnTo>
                    <a:pt x="209" y="451"/>
                  </a:lnTo>
                  <a:lnTo>
                    <a:pt x="199" y="488"/>
                  </a:lnTo>
                  <a:lnTo>
                    <a:pt x="192" y="528"/>
                  </a:lnTo>
                  <a:lnTo>
                    <a:pt x="182" y="568"/>
                  </a:lnTo>
                  <a:lnTo>
                    <a:pt x="175" y="605"/>
                  </a:lnTo>
                  <a:lnTo>
                    <a:pt x="169" y="639"/>
                  </a:lnTo>
                  <a:lnTo>
                    <a:pt x="159" y="673"/>
                  </a:lnTo>
                  <a:lnTo>
                    <a:pt x="152" y="700"/>
                  </a:lnTo>
                  <a:lnTo>
                    <a:pt x="142" y="726"/>
                  </a:lnTo>
                  <a:lnTo>
                    <a:pt x="135" y="747"/>
                  </a:lnTo>
                  <a:lnTo>
                    <a:pt x="128" y="763"/>
                  </a:lnTo>
                  <a:lnTo>
                    <a:pt x="135" y="750"/>
                  </a:lnTo>
                  <a:lnTo>
                    <a:pt x="142" y="730"/>
                  </a:lnTo>
                  <a:lnTo>
                    <a:pt x="152" y="710"/>
                  </a:lnTo>
                  <a:lnTo>
                    <a:pt x="159" y="686"/>
                  </a:lnTo>
                  <a:lnTo>
                    <a:pt x="169" y="659"/>
                  </a:lnTo>
                  <a:lnTo>
                    <a:pt x="175" y="632"/>
                  </a:lnTo>
                  <a:lnTo>
                    <a:pt x="182" y="602"/>
                  </a:lnTo>
                  <a:lnTo>
                    <a:pt x="192" y="572"/>
                  </a:lnTo>
                  <a:lnTo>
                    <a:pt x="199" y="541"/>
                  </a:lnTo>
                  <a:lnTo>
                    <a:pt x="209" y="511"/>
                  </a:lnTo>
                  <a:lnTo>
                    <a:pt x="216" y="484"/>
                  </a:lnTo>
                  <a:lnTo>
                    <a:pt x="222" y="457"/>
                  </a:lnTo>
                  <a:lnTo>
                    <a:pt x="233" y="434"/>
                  </a:lnTo>
                  <a:lnTo>
                    <a:pt x="239" y="410"/>
                  </a:lnTo>
                  <a:lnTo>
                    <a:pt x="246" y="390"/>
                  </a:lnTo>
                  <a:lnTo>
                    <a:pt x="256" y="370"/>
                  </a:lnTo>
                  <a:lnTo>
                    <a:pt x="263" y="353"/>
                  </a:lnTo>
                  <a:lnTo>
                    <a:pt x="270" y="336"/>
                  </a:lnTo>
                  <a:lnTo>
                    <a:pt x="280" y="323"/>
                  </a:lnTo>
                  <a:lnTo>
                    <a:pt x="286" y="309"/>
                  </a:lnTo>
                  <a:lnTo>
                    <a:pt x="296" y="299"/>
                  </a:lnTo>
                  <a:lnTo>
                    <a:pt x="303" y="286"/>
                  </a:lnTo>
                  <a:lnTo>
                    <a:pt x="310" y="276"/>
                  </a:lnTo>
                  <a:lnTo>
                    <a:pt x="320" y="266"/>
                  </a:lnTo>
                  <a:lnTo>
                    <a:pt x="327" y="259"/>
                  </a:lnTo>
                  <a:lnTo>
                    <a:pt x="333" y="249"/>
                  </a:lnTo>
                  <a:lnTo>
                    <a:pt x="344" y="242"/>
                  </a:lnTo>
                  <a:lnTo>
                    <a:pt x="350" y="235"/>
                  </a:lnTo>
                  <a:lnTo>
                    <a:pt x="357" y="229"/>
                  </a:lnTo>
                  <a:lnTo>
                    <a:pt x="367" y="225"/>
                  </a:lnTo>
                  <a:lnTo>
                    <a:pt x="374" y="222"/>
                  </a:lnTo>
                  <a:lnTo>
                    <a:pt x="384" y="218"/>
                  </a:lnTo>
                  <a:lnTo>
                    <a:pt x="391" y="215"/>
                  </a:lnTo>
                  <a:lnTo>
                    <a:pt x="397" y="215"/>
                  </a:lnTo>
                  <a:lnTo>
                    <a:pt x="407" y="212"/>
                  </a:lnTo>
                  <a:lnTo>
                    <a:pt x="414" y="212"/>
                  </a:lnTo>
                  <a:lnTo>
                    <a:pt x="421" y="215"/>
                  </a:lnTo>
                  <a:lnTo>
                    <a:pt x="431" y="215"/>
                  </a:lnTo>
                  <a:lnTo>
                    <a:pt x="438" y="218"/>
                  </a:lnTo>
                  <a:lnTo>
                    <a:pt x="448" y="218"/>
                  </a:lnTo>
                  <a:lnTo>
                    <a:pt x="455" y="222"/>
                  </a:lnTo>
                  <a:lnTo>
                    <a:pt x="461" y="225"/>
                  </a:lnTo>
                  <a:lnTo>
                    <a:pt x="471" y="229"/>
                  </a:lnTo>
                  <a:lnTo>
                    <a:pt x="478" y="232"/>
                  </a:lnTo>
                  <a:lnTo>
                    <a:pt x="485" y="235"/>
                  </a:lnTo>
                  <a:lnTo>
                    <a:pt x="495" y="242"/>
                  </a:lnTo>
                  <a:lnTo>
                    <a:pt x="502" y="245"/>
                  </a:lnTo>
                  <a:lnTo>
                    <a:pt x="508" y="252"/>
                  </a:lnTo>
                  <a:lnTo>
                    <a:pt x="518" y="259"/>
                  </a:lnTo>
                  <a:lnTo>
                    <a:pt x="522" y="262"/>
                  </a:lnTo>
                  <a:lnTo>
                    <a:pt x="518" y="239"/>
                  </a:lnTo>
                  <a:lnTo>
                    <a:pt x="508" y="205"/>
                  </a:lnTo>
                  <a:lnTo>
                    <a:pt x="502" y="175"/>
                  </a:lnTo>
                  <a:lnTo>
                    <a:pt x="495" y="144"/>
                  </a:lnTo>
                  <a:lnTo>
                    <a:pt x="485" y="121"/>
                  </a:lnTo>
                  <a:lnTo>
                    <a:pt x="478" y="97"/>
                  </a:lnTo>
                  <a:lnTo>
                    <a:pt x="471" y="74"/>
                  </a:lnTo>
                  <a:lnTo>
                    <a:pt x="465" y="64"/>
                  </a:lnTo>
                  <a:lnTo>
                    <a:pt x="461" y="60"/>
                  </a:lnTo>
                  <a:lnTo>
                    <a:pt x="455" y="50"/>
                  </a:lnTo>
                  <a:lnTo>
                    <a:pt x="448" y="40"/>
                  </a:lnTo>
                  <a:lnTo>
                    <a:pt x="438" y="30"/>
                  </a:lnTo>
                  <a:lnTo>
                    <a:pt x="431" y="23"/>
                  </a:lnTo>
                  <a:lnTo>
                    <a:pt x="421" y="17"/>
                  </a:lnTo>
                  <a:lnTo>
                    <a:pt x="414" y="10"/>
                  </a:lnTo>
                  <a:lnTo>
                    <a:pt x="407" y="7"/>
                  </a:lnTo>
                  <a:lnTo>
                    <a:pt x="397" y="3"/>
                  </a:lnTo>
                  <a:lnTo>
                    <a:pt x="391" y="0"/>
                  </a:lnTo>
                  <a:lnTo>
                    <a:pt x="384"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0" name="Freeform 20"/>
            <p:cNvSpPr>
              <a:spLocks/>
            </p:cNvSpPr>
            <p:nvPr/>
          </p:nvSpPr>
          <p:spPr bwMode="auto">
            <a:xfrm>
              <a:off x="11491913" y="4298950"/>
              <a:ext cx="133350" cy="15875"/>
            </a:xfrm>
            <a:custGeom>
              <a:avLst/>
              <a:gdLst>
                <a:gd name="T0" fmla="*/ 64 w 84"/>
                <a:gd name="T1" fmla="*/ 0 h 10"/>
                <a:gd name="T2" fmla="*/ 57 w 84"/>
                <a:gd name="T3" fmla="*/ 0 h 10"/>
                <a:gd name="T4" fmla="*/ 51 w 84"/>
                <a:gd name="T5" fmla="*/ 0 h 10"/>
                <a:gd name="T6" fmla="*/ 40 w 84"/>
                <a:gd name="T7" fmla="*/ 0 h 10"/>
                <a:gd name="T8" fmla="*/ 34 w 84"/>
                <a:gd name="T9" fmla="*/ 4 h 10"/>
                <a:gd name="T10" fmla="*/ 24 w 84"/>
                <a:gd name="T11" fmla="*/ 4 h 10"/>
                <a:gd name="T12" fmla="*/ 17 w 84"/>
                <a:gd name="T13" fmla="*/ 7 h 10"/>
                <a:gd name="T14" fmla="*/ 10 w 84"/>
                <a:gd name="T15" fmla="*/ 7 h 10"/>
                <a:gd name="T16" fmla="*/ 0 w 84"/>
                <a:gd name="T17" fmla="*/ 10 h 10"/>
                <a:gd name="T18" fmla="*/ 10 w 84"/>
                <a:gd name="T19" fmla="*/ 10 h 10"/>
                <a:gd name="T20" fmla="*/ 17 w 84"/>
                <a:gd name="T21" fmla="*/ 10 h 10"/>
                <a:gd name="T22" fmla="*/ 24 w 84"/>
                <a:gd name="T23" fmla="*/ 10 h 10"/>
                <a:gd name="T24" fmla="*/ 34 w 84"/>
                <a:gd name="T25" fmla="*/ 10 h 10"/>
                <a:gd name="T26" fmla="*/ 40 w 84"/>
                <a:gd name="T27" fmla="*/ 10 h 10"/>
                <a:gd name="T28" fmla="*/ 51 w 84"/>
                <a:gd name="T29" fmla="*/ 7 h 10"/>
                <a:gd name="T30" fmla="*/ 57 w 84"/>
                <a:gd name="T31" fmla="*/ 7 h 10"/>
                <a:gd name="T32" fmla="*/ 64 w 84"/>
                <a:gd name="T33" fmla="*/ 7 h 10"/>
                <a:gd name="T34" fmla="*/ 74 w 84"/>
                <a:gd name="T35" fmla="*/ 4 h 10"/>
                <a:gd name="T36" fmla="*/ 81 w 84"/>
                <a:gd name="T37" fmla="*/ 4 h 10"/>
                <a:gd name="T38" fmla="*/ 84 w 84"/>
                <a:gd name="T39" fmla="*/ 4 h 10"/>
                <a:gd name="T40" fmla="*/ 81 w 84"/>
                <a:gd name="T41" fmla="*/ 4 h 10"/>
                <a:gd name="T42" fmla="*/ 74 w 84"/>
                <a:gd name="T43" fmla="*/ 4 h 10"/>
                <a:gd name="T44" fmla="*/ 64 w 8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0">
                  <a:moveTo>
                    <a:pt x="64" y="0"/>
                  </a:moveTo>
                  <a:lnTo>
                    <a:pt x="57" y="0"/>
                  </a:lnTo>
                  <a:lnTo>
                    <a:pt x="51" y="0"/>
                  </a:lnTo>
                  <a:lnTo>
                    <a:pt x="40" y="0"/>
                  </a:lnTo>
                  <a:lnTo>
                    <a:pt x="34" y="4"/>
                  </a:lnTo>
                  <a:lnTo>
                    <a:pt x="24" y="4"/>
                  </a:lnTo>
                  <a:lnTo>
                    <a:pt x="17" y="7"/>
                  </a:lnTo>
                  <a:lnTo>
                    <a:pt x="10" y="7"/>
                  </a:lnTo>
                  <a:lnTo>
                    <a:pt x="0" y="10"/>
                  </a:lnTo>
                  <a:lnTo>
                    <a:pt x="10" y="10"/>
                  </a:lnTo>
                  <a:lnTo>
                    <a:pt x="17" y="10"/>
                  </a:lnTo>
                  <a:lnTo>
                    <a:pt x="24" y="10"/>
                  </a:lnTo>
                  <a:lnTo>
                    <a:pt x="34" y="10"/>
                  </a:lnTo>
                  <a:lnTo>
                    <a:pt x="40" y="10"/>
                  </a:lnTo>
                  <a:lnTo>
                    <a:pt x="51" y="7"/>
                  </a:lnTo>
                  <a:lnTo>
                    <a:pt x="57" y="7"/>
                  </a:lnTo>
                  <a:lnTo>
                    <a:pt x="64" y="7"/>
                  </a:lnTo>
                  <a:lnTo>
                    <a:pt x="74" y="4"/>
                  </a:lnTo>
                  <a:lnTo>
                    <a:pt x="81" y="4"/>
                  </a:lnTo>
                  <a:lnTo>
                    <a:pt x="84" y="4"/>
                  </a:lnTo>
                  <a:lnTo>
                    <a:pt x="81" y="4"/>
                  </a:lnTo>
                  <a:lnTo>
                    <a:pt x="74" y="4"/>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1" name="Freeform 21"/>
            <p:cNvSpPr>
              <a:spLocks/>
            </p:cNvSpPr>
            <p:nvPr/>
          </p:nvSpPr>
          <p:spPr bwMode="auto">
            <a:xfrm>
              <a:off x="11758613" y="4283075"/>
              <a:ext cx="101600" cy="11113"/>
            </a:xfrm>
            <a:custGeom>
              <a:avLst/>
              <a:gdLst>
                <a:gd name="T0" fmla="*/ 64 w 64"/>
                <a:gd name="T1" fmla="*/ 0 h 7"/>
                <a:gd name="T2" fmla="*/ 57 w 64"/>
                <a:gd name="T3" fmla="*/ 0 h 7"/>
                <a:gd name="T4" fmla="*/ 47 w 64"/>
                <a:gd name="T5" fmla="*/ 0 h 7"/>
                <a:gd name="T6" fmla="*/ 41 w 64"/>
                <a:gd name="T7" fmla="*/ 0 h 7"/>
                <a:gd name="T8" fmla="*/ 34 w 64"/>
                <a:gd name="T9" fmla="*/ 0 h 7"/>
                <a:gd name="T10" fmla="*/ 24 w 64"/>
                <a:gd name="T11" fmla="*/ 0 h 7"/>
                <a:gd name="T12" fmla="*/ 17 w 64"/>
                <a:gd name="T13" fmla="*/ 4 h 7"/>
                <a:gd name="T14" fmla="*/ 7 w 64"/>
                <a:gd name="T15" fmla="*/ 4 h 7"/>
                <a:gd name="T16" fmla="*/ 0 w 64"/>
                <a:gd name="T17" fmla="*/ 7 h 7"/>
                <a:gd name="T18" fmla="*/ 7 w 64"/>
                <a:gd name="T19" fmla="*/ 7 h 7"/>
                <a:gd name="T20" fmla="*/ 17 w 64"/>
                <a:gd name="T21" fmla="*/ 7 h 7"/>
                <a:gd name="T22" fmla="*/ 24 w 64"/>
                <a:gd name="T23" fmla="*/ 7 h 7"/>
                <a:gd name="T24" fmla="*/ 34 w 64"/>
                <a:gd name="T25" fmla="*/ 4 h 7"/>
                <a:gd name="T26" fmla="*/ 41 w 64"/>
                <a:gd name="T27" fmla="*/ 4 h 7"/>
                <a:gd name="T28" fmla="*/ 47 w 64"/>
                <a:gd name="T29" fmla="*/ 4 h 7"/>
                <a:gd name="T30" fmla="*/ 57 w 64"/>
                <a:gd name="T31" fmla="*/ 0 h 7"/>
                <a:gd name="T32" fmla="*/ 64 w 64"/>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7">
                  <a:moveTo>
                    <a:pt x="64" y="0"/>
                  </a:moveTo>
                  <a:lnTo>
                    <a:pt x="57" y="0"/>
                  </a:lnTo>
                  <a:lnTo>
                    <a:pt x="47" y="0"/>
                  </a:lnTo>
                  <a:lnTo>
                    <a:pt x="41" y="0"/>
                  </a:lnTo>
                  <a:lnTo>
                    <a:pt x="34" y="0"/>
                  </a:lnTo>
                  <a:lnTo>
                    <a:pt x="24" y="0"/>
                  </a:lnTo>
                  <a:lnTo>
                    <a:pt x="17" y="4"/>
                  </a:lnTo>
                  <a:lnTo>
                    <a:pt x="7" y="4"/>
                  </a:lnTo>
                  <a:lnTo>
                    <a:pt x="0" y="7"/>
                  </a:lnTo>
                  <a:lnTo>
                    <a:pt x="7" y="7"/>
                  </a:lnTo>
                  <a:lnTo>
                    <a:pt x="17" y="7"/>
                  </a:lnTo>
                  <a:lnTo>
                    <a:pt x="24" y="7"/>
                  </a:lnTo>
                  <a:lnTo>
                    <a:pt x="34" y="4"/>
                  </a:lnTo>
                  <a:lnTo>
                    <a:pt x="41" y="4"/>
                  </a:lnTo>
                  <a:lnTo>
                    <a:pt x="47" y="4"/>
                  </a:lnTo>
                  <a:lnTo>
                    <a:pt x="57" y="0"/>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2" name="Freeform 22"/>
            <p:cNvSpPr>
              <a:spLocks/>
            </p:cNvSpPr>
            <p:nvPr/>
          </p:nvSpPr>
          <p:spPr bwMode="auto">
            <a:xfrm>
              <a:off x="10102851" y="4235450"/>
              <a:ext cx="182563" cy="47625"/>
            </a:xfrm>
            <a:custGeom>
              <a:avLst/>
              <a:gdLst>
                <a:gd name="T0" fmla="*/ 115 w 115"/>
                <a:gd name="T1" fmla="*/ 0 h 30"/>
                <a:gd name="T2" fmla="*/ 111 w 115"/>
                <a:gd name="T3" fmla="*/ 3 h 30"/>
                <a:gd name="T4" fmla="*/ 105 w 115"/>
                <a:gd name="T5" fmla="*/ 13 h 30"/>
                <a:gd name="T6" fmla="*/ 95 w 115"/>
                <a:gd name="T7" fmla="*/ 17 h 30"/>
                <a:gd name="T8" fmla="*/ 88 w 115"/>
                <a:gd name="T9" fmla="*/ 24 h 30"/>
                <a:gd name="T10" fmla="*/ 81 w 115"/>
                <a:gd name="T11" fmla="*/ 24 h 30"/>
                <a:gd name="T12" fmla="*/ 71 w 115"/>
                <a:gd name="T13" fmla="*/ 27 h 30"/>
                <a:gd name="T14" fmla="*/ 64 w 115"/>
                <a:gd name="T15" fmla="*/ 30 h 30"/>
                <a:gd name="T16" fmla="*/ 58 w 115"/>
                <a:gd name="T17" fmla="*/ 30 h 30"/>
                <a:gd name="T18" fmla="*/ 48 w 115"/>
                <a:gd name="T19" fmla="*/ 30 h 30"/>
                <a:gd name="T20" fmla="*/ 41 w 115"/>
                <a:gd name="T21" fmla="*/ 30 h 30"/>
                <a:gd name="T22" fmla="*/ 31 w 115"/>
                <a:gd name="T23" fmla="*/ 30 h 30"/>
                <a:gd name="T24" fmla="*/ 24 w 115"/>
                <a:gd name="T25" fmla="*/ 30 h 30"/>
                <a:gd name="T26" fmla="*/ 17 w 115"/>
                <a:gd name="T27" fmla="*/ 30 h 30"/>
                <a:gd name="T28" fmla="*/ 7 w 115"/>
                <a:gd name="T29" fmla="*/ 30 h 30"/>
                <a:gd name="T30" fmla="*/ 0 w 115"/>
                <a:gd name="T31" fmla="*/ 30 h 30"/>
                <a:gd name="T32" fmla="*/ 7 w 115"/>
                <a:gd name="T33" fmla="*/ 30 h 30"/>
                <a:gd name="T34" fmla="*/ 17 w 115"/>
                <a:gd name="T35" fmla="*/ 30 h 30"/>
                <a:gd name="T36" fmla="*/ 24 w 115"/>
                <a:gd name="T37" fmla="*/ 30 h 30"/>
                <a:gd name="T38" fmla="*/ 31 w 115"/>
                <a:gd name="T39" fmla="*/ 30 h 30"/>
                <a:gd name="T40" fmla="*/ 41 w 115"/>
                <a:gd name="T41" fmla="*/ 30 h 30"/>
                <a:gd name="T42" fmla="*/ 48 w 115"/>
                <a:gd name="T43" fmla="*/ 30 h 30"/>
                <a:gd name="T44" fmla="*/ 58 w 115"/>
                <a:gd name="T45" fmla="*/ 30 h 30"/>
                <a:gd name="T46" fmla="*/ 64 w 115"/>
                <a:gd name="T47" fmla="*/ 30 h 30"/>
                <a:gd name="T48" fmla="*/ 71 w 115"/>
                <a:gd name="T49" fmla="*/ 27 h 30"/>
                <a:gd name="T50" fmla="*/ 81 w 115"/>
                <a:gd name="T51" fmla="*/ 27 h 30"/>
                <a:gd name="T52" fmla="*/ 88 w 115"/>
                <a:gd name="T53" fmla="*/ 24 h 30"/>
                <a:gd name="T54" fmla="*/ 95 w 115"/>
                <a:gd name="T55" fmla="*/ 20 h 30"/>
                <a:gd name="T56" fmla="*/ 105 w 115"/>
                <a:gd name="T57" fmla="*/ 13 h 30"/>
                <a:gd name="T58" fmla="*/ 111 w 115"/>
                <a:gd name="T59" fmla="*/ 3 h 30"/>
                <a:gd name="T60" fmla="*/ 115 w 115"/>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 h="30">
                  <a:moveTo>
                    <a:pt x="115" y="0"/>
                  </a:moveTo>
                  <a:lnTo>
                    <a:pt x="111" y="3"/>
                  </a:lnTo>
                  <a:lnTo>
                    <a:pt x="105" y="13"/>
                  </a:lnTo>
                  <a:lnTo>
                    <a:pt x="95" y="17"/>
                  </a:lnTo>
                  <a:lnTo>
                    <a:pt x="88" y="24"/>
                  </a:lnTo>
                  <a:lnTo>
                    <a:pt x="81" y="24"/>
                  </a:lnTo>
                  <a:lnTo>
                    <a:pt x="71" y="27"/>
                  </a:lnTo>
                  <a:lnTo>
                    <a:pt x="64" y="30"/>
                  </a:lnTo>
                  <a:lnTo>
                    <a:pt x="58" y="30"/>
                  </a:lnTo>
                  <a:lnTo>
                    <a:pt x="48" y="30"/>
                  </a:lnTo>
                  <a:lnTo>
                    <a:pt x="41" y="30"/>
                  </a:lnTo>
                  <a:lnTo>
                    <a:pt x="31" y="30"/>
                  </a:lnTo>
                  <a:lnTo>
                    <a:pt x="24" y="30"/>
                  </a:lnTo>
                  <a:lnTo>
                    <a:pt x="17" y="30"/>
                  </a:lnTo>
                  <a:lnTo>
                    <a:pt x="7" y="30"/>
                  </a:lnTo>
                  <a:lnTo>
                    <a:pt x="0" y="30"/>
                  </a:lnTo>
                  <a:lnTo>
                    <a:pt x="7" y="30"/>
                  </a:lnTo>
                  <a:lnTo>
                    <a:pt x="17" y="30"/>
                  </a:lnTo>
                  <a:lnTo>
                    <a:pt x="24" y="30"/>
                  </a:lnTo>
                  <a:lnTo>
                    <a:pt x="31" y="30"/>
                  </a:lnTo>
                  <a:lnTo>
                    <a:pt x="41" y="30"/>
                  </a:lnTo>
                  <a:lnTo>
                    <a:pt x="48" y="30"/>
                  </a:lnTo>
                  <a:lnTo>
                    <a:pt x="58" y="30"/>
                  </a:lnTo>
                  <a:lnTo>
                    <a:pt x="64" y="30"/>
                  </a:lnTo>
                  <a:lnTo>
                    <a:pt x="71" y="27"/>
                  </a:lnTo>
                  <a:lnTo>
                    <a:pt x="81" y="27"/>
                  </a:lnTo>
                  <a:lnTo>
                    <a:pt x="88" y="24"/>
                  </a:lnTo>
                  <a:lnTo>
                    <a:pt x="95" y="20"/>
                  </a:lnTo>
                  <a:lnTo>
                    <a:pt x="105" y="13"/>
                  </a:lnTo>
                  <a:lnTo>
                    <a:pt x="111" y="3"/>
                  </a:lnTo>
                  <a:lnTo>
                    <a:pt x="1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3" name="Freeform 23"/>
            <p:cNvSpPr>
              <a:spLocks/>
            </p:cNvSpPr>
            <p:nvPr/>
          </p:nvSpPr>
          <p:spPr bwMode="auto">
            <a:xfrm>
              <a:off x="10963276" y="3295650"/>
              <a:ext cx="908050" cy="987425"/>
            </a:xfrm>
            <a:custGeom>
              <a:avLst/>
              <a:gdLst>
                <a:gd name="T0" fmla="*/ 17 w 572"/>
                <a:gd name="T1" fmla="*/ 50 h 622"/>
                <a:gd name="T2" fmla="*/ 40 w 572"/>
                <a:gd name="T3" fmla="*/ 134 h 622"/>
                <a:gd name="T4" fmla="*/ 64 w 572"/>
                <a:gd name="T5" fmla="*/ 225 h 622"/>
                <a:gd name="T6" fmla="*/ 87 w 572"/>
                <a:gd name="T7" fmla="*/ 289 h 622"/>
                <a:gd name="T8" fmla="*/ 111 w 572"/>
                <a:gd name="T9" fmla="*/ 356 h 622"/>
                <a:gd name="T10" fmla="*/ 135 w 572"/>
                <a:gd name="T11" fmla="*/ 424 h 622"/>
                <a:gd name="T12" fmla="*/ 158 w 572"/>
                <a:gd name="T13" fmla="*/ 484 h 622"/>
                <a:gd name="T14" fmla="*/ 182 w 572"/>
                <a:gd name="T15" fmla="*/ 538 h 622"/>
                <a:gd name="T16" fmla="*/ 199 w 572"/>
                <a:gd name="T17" fmla="*/ 548 h 622"/>
                <a:gd name="T18" fmla="*/ 222 w 572"/>
                <a:gd name="T19" fmla="*/ 555 h 622"/>
                <a:gd name="T20" fmla="*/ 246 w 572"/>
                <a:gd name="T21" fmla="*/ 555 h 622"/>
                <a:gd name="T22" fmla="*/ 269 w 572"/>
                <a:gd name="T23" fmla="*/ 558 h 622"/>
                <a:gd name="T24" fmla="*/ 296 w 572"/>
                <a:gd name="T25" fmla="*/ 562 h 622"/>
                <a:gd name="T26" fmla="*/ 320 w 572"/>
                <a:gd name="T27" fmla="*/ 568 h 622"/>
                <a:gd name="T28" fmla="*/ 343 w 572"/>
                <a:gd name="T29" fmla="*/ 578 h 622"/>
                <a:gd name="T30" fmla="*/ 367 w 572"/>
                <a:gd name="T31" fmla="*/ 585 h 622"/>
                <a:gd name="T32" fmla="*/ 390 w 572"/>
                <a:gd name="T33" fmla="*/ 592 h 622"/>
                <a:gd name="T34" fmla="*/ 414 w 572"/>
                <a:gd name="T35" fmla="*/ 589 h 622"/>
                <a:gd name="T36" fmla="*/ 437 w 572"/>
                <a:gd name="T37" fmla="*/ 589 h 622"/>
                <a:gd name="T38" fmla="*/ 461 w 572"/>
                <a:gd name="T39" fmla="*/ 589 h 622"/>
                <a:gd name="T40" fmla="*/ 484 w 572"/>
                <a:gd name="T41" fmla="*/ 599 h 622"/>
                <a:gd name="T42" fmla="*/ 508 w 572"/>
                <a:gd name="T43" fmla="*/ 609 h 622"/>
                <a:gd name="T44" fmla="*/ 535 w 572"/>
                <a:gd name="T45" fmla="*/ 616 h 622"/>
                <a:gd name="T46" fmla="*/ 558 w 572"/>
                <a:gd name="T47" fmla="*/ 616 h 622"/>
                <a:gd name="T48" fmla="*/ 572 w 572"/>
                <a:gd name="T49" fmla="*/ 622 h 622"/>
                <a:gd name="T50" fmla="*/ 558 w 572"/>
                <a:gd name="T51" fmla="*/ 602 h 622"/>
                <a:gd name="T52" fmla="*/ 535 w 572"/>
                <a:gd name="T53" fmla="*/ 595 h 622"/>
                <a:gd name="T54" fmla="*/ 508 w 572"/>
                <a:gd name="T55" fmla="*/ 589 h 622"/>
                <a:gd name="T56" fmla="*/ 484 w 572"/>
                <a:gd name="T57" fmla="*/ 582 h 622"/>
                <a:gd name="T58" fmla="*/ 461 w 572"/>
                <a:gd name="T59" fmla="*/ 578 h 622"/>
                <a:gd name="T60" fmla="*/ 437 w 572"/>
                <a:gd name="T61" fmla="*/ 575 h 622"/>
                <a:gd name="T62" fmla="*/ 414 w 572"/>
                <a:gd name="T63" fmla="*/ 568 h 622"/>
                <a:gd name="T64" fmla="*/ 390 w 572"/>
                <a:gd name="T65" fmla="*/ 558 h 622"/>
                <a:gd name="T66" fmla="*/ 367 w 572"/>
                <a:gd name="T67" fmla="*/ 548 h 622"/>
                <a:gd name="T68" fmla="*/ 343 w 572"/>
                <a:gd name="T69" fmla="*/ 535 h 622"/>
                <a:gd name="T70" fmla="*/ 320 w 572"/>
                <a:gd name="T71" fmla="*/ 515 h 622"/>
                <a:gd name="T72" fmla="*/ 296 w 572"/>
                <a:gd name="T73" fmla="*/ 484 h 622"/>
                <a:gd name="T74" fmla="*/ 269 w 572"/>
                <a:gd name="T75" fmla="*/ 451 h 622"/>
                <a:gd name="T76" fmla="*/ 246 w 572"/>
                <a:gd name="T77" fmla="*/ 410 h 622"/>
                <a:gd name="T78" fmla="*/ 222 w 572"/>
                <a:gd name="T79" fmla="*/ 367 h 622"/>
                <a:gd name="T80" fmla="*/ 199 w 572"/>
                <a:gd name="T81" fmla="*/ 319 h 622"/>
                <a:gd name="T82" fmla="*/ 175 w 572"/>
                <a:gd name="T83" fmla="*/ 272 h 622"/>
                <a:gd name="T84" fmla="*/ 151 w 572"/>
                <a:gd name="T85" fmla="*/ 225 h 622"/>
                <a:gd name="T86" fmla="*/ 128 w 572"/>
                <a:gd name="T87" fmla="*/ 181 h 622"/>
                <a:gd name="T88" fmla="*/ 104 w 572"/>
                <a:gd name="T89" fmla="*/ 144 h 622"/>
                <a:gd name="T90" fmla="*/ 81 w 572"/>
                <a:gd name="T91" fmla="*/ 111 h 622"/>
                <a:gd name="T92" fmla="*/ 54 w 572"/>
                <a:gd name="T93" fmla="*/ 77 h 622"/>
                <a:gd name="T94" fmla="*/ 30 w 572"/>
                <a:gd name="T95" fmla="*/ 47 h 622"/>
                <a:gd name="T96" fmla="*/ 7 w 572"/>
                <a:gd name="T97" fmla="*/ 1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622">
                  <a:moveTo>
                    <a:pt x="0" y="0"/>
                  </a:moveTo>
                  <a:lnTo>
                    <a:pt x="7" y="23"/>
                  </a:lnTo>
                  <a:lnTo>
                    <a:pt x="17" y="50"/>
                  </a:lnTo>
                  <a:lnTo>
                    <a:pt x="24" y="77"/>
                  </a:lnTo>
                  <a:lnTo>
                    <a:pt x="30" y="107"/>
                  </a:lnTo>
                  <a:lnTo>
                    <a:pt x="40" y="134"/>
                  </a:lnTo>
                  <a:lnTo>
                    <a:pt x="47" y="165"/>
                  </a:lnTo>
                  <a:lnTo>
                    <a:pt x="54" y="195"/>
                  </a:lnTo>
                  <a:lnTo>
                    <a:pt x="64" y="225"/>
                  </a:lnTo>
                  <a:lnTo>
                    <a:pt x="71" y="245"/>
                  </a:lnTo>
                  <a:lnTo>
                    <a:pt x="81" y="269"/>
                  </a:lnTo>
                  <a:lnTo>
                    <a:pt x="87" y="289"/>
                  </a:lnTo>
                  <a:lnTo>
                    <a:pt x="94" y="313"/>
                  </a:lnTo>
                  <a:lnTo>
                    <a:pt x="104" y="336"/>
                  </a:lnTo>
                  <a:lnTo>
                    <a:pt x="111" y="356"/>
                  </a:lnTo>
                  <a:lnTo>
                    <a:pt x="118" y="380"/>
                  </a:lnTo>
                  <a:lnTo>
                    <a:pt x="128" y="400"/>
                  </a:lnTo>
                  <a:lnTo>
                    <a:pt x="135" y="424"/>
                  </a:lnTo>
                  <a:lnTo>
                    <a:pt x="145" y="444"/>
                  </a:lnTo>
                  <a:lnTo>
                    <a:pt x="151" y="464"/>
                  </a:lnTo>
                  <a:lnTo>
                    <a:pt x="158" y="484"/>
                  </a:lnTo>
                  <a:lnTo>
                    <a:pt x="168" y="501"/>
                  </a:lnTo>
                  <a:lnTo>
                    <a:pt x="175" y="521"/>
                  </a:lnTo>
                  <a:lnTo>
                    <a:pt x="182" y="538"/>
                  </a:lnTo>
                  <a:lnTo>
                    <a:pt x="185" y="538"/>
                  </a:lnTo>
                  <a:lnTo>
                    <a:pt x="192" y="545"/>
                  </a:lnTo>
                  <a:lnTo>
                    <a:pt x="199" y="548"/>
                  </a:lnTo>
                  <a:lnTo>
                    <a:pt x="205" y="552"/>
                  </a:lnTo>
                  <a:lnTo>
                    <a:pt x="215" y="552"/>
                  </a:lnTo>
                  <a:lnTo>
                    <a:pt x="222" y="555"/>
                  </a:lnTo>
                  <a:lnTo>
                    <a:pt x="229" y="555"/>
                  </a:lnTo>
                  <a:lnTo>
                    <a:pt x="239" y="555"/>
                  </a:lnTo>
                  <a:lnTo>
                    <a:pt x="246" y="555"/>
                  </a:lnTo>
                  <a:lnTo>
                    <a:pt x="256" y="558"/>
                  </a:lnTo>
                  <a:lnTo>
                    <a:pt x="262" y="558"/>
                  </a:lnTo>
                  <a:lnTo>
                    <a:pt x="269" y="558"/>
                  </a:lnTo>
                  <a:lnTo>
                    <a:pt x="279" y="558"/>
                  </a:lnTo>
                  <a:lnTo>
                    <a:pt x="286" y="562"/>
                  </a:lnTo>
                  <a:lnTo>
                    <a:pt x="296" y="562"/>
                  </a:lnTo>
                  <a:lnTo>
                    <a:pt x="303" y="565"/>
                  </a:lnTo>
                  <a:lnTo>
                    <a:pt x="310" y="568"/>
                  </a:lnTo>
                  <a:lnTo>
                    <a:pt x="320" y="568"/>
                  </a:lnTo>
                  <a:lnTo>
                    <a:pt x="326" y="572"/>
                  </a:lnTo>
                  <a:lnTo>
                    <a:pt x="333" y="575"/>
                  </a:lnTo>
                  <a:lnTo>
                    <a:pt x="343" y="578"/>
                  </a:lnTo>
                  <a:lnTo>
                    <a:pt x="350" y="582"/>
                  </a:lnTo>
                  <a:lnTo>
                    <a:pt x="357" y="585"/>
                  </a:lnTo>
                  <a:lnTo>
                    <a:pt x="367" y="585"/>
                  </a:lnTo>
                  <a:lnTo>
                    <a:pt x="373" y="589"/>
                  </a:lnTo>
                  <a:lnTo>
                    <a:pt x="384" y="589"/>
                  </a:lnTo>
                  <a:lnTo>
                    <a:pt x="390" y="592"/>
                  </a:lnTo>
                  <a:lnTo>
                    <a:pt x="397" y="592"/>
                  </a:lnTo>
                  <a:lnTo>
                    <a:pt x="407" y="592"/>
                  </a:lnTo>
                  <a:lnTo>
                    <a:pt x="414" y="589"/>
                  </a:lnTo>
                  <a:lnTo>
                    <a:pt x="421" y="589"/>
                  </a:lnTo>
                  <a:lnTo>
                    <a:pt x="431" y="589"/>
                  </a:lnTo>
                  <a:lnTo>
                    <a:pt x="437" y="589"/>
                  </a:lnTo>
                  <a:lnTo>
                    <a:pt x="444" y="589"/>
                  </a:lnTo>
                  <a:lnTo>
                    <a:pt x="454" y="589"/>
                  </a:lnTo>
                  <a:lnTo>
                    <a:pt x="461" y="589"/>
                  </a:lnTo>
                  <a:lnTo>
                    <a:pt x="471" y="592"/>
                  </a:lnTo>
                  <a:lnTo>
                    <a:pt x="478" y="595"/>
                  </a:lnTo>
                  <a:lnTo>
                    <a:pt x="484" y="599"/>
                  </a:lnTo>
                  <a:lnTo>
                    <a:pt x="495" y="602"/>
                  </a:lnTo>
                  <a:lnTo>
                    <a:pt x="501" y="605"/>
                  </a:lnTo>
                  <a:lnTo>
                    <a:pt x="508" y="609"/>
                  </a:lnTo>
                  <a:lnTo>
                    <a:pt x="518" y="612"/>
                  </a:lnTo>
                  <a:lnTo>
                    <a:pt x="525" y="612"/>
                  </a:lnTo>
                  <a:lnTo>
                    <a:pt x="535" y="616"/>
                  </a:lnTo>
                  <a:lnTo>
                    <a:pt x="542" y="616"/>
                  </a:lnTo>
                  <a:lnTo>
                    <a:pt x="548" y="616"/>
                  </a:lnTo>
                  <a:lnTo>
                    <a:pt x="558" y="616"/>
                  </a:lnTo>
                  <a:lnTo>
                    <a:pt x="565" y="616"/>
                  </a:lnTo>
                  <a:lnTo>
                    <a:pt x="572" y="616"/>
                  </a:lnTo>
                  <a:lnTo>
                    <a:pt x="572" y="622"/>
                  </a:lnTo>
                  <a:lnTo>
                    <a:pt x="572" y="605"/>
                  </a:lnTo>
                  <a:lnTo>
                    <a:pt x="565" y="602"/>
                  </a:lnTo>
                  <a:lnTo>
                    <a:pt x="558" y="602"/>
                  </a:lnTo>
                  <a:lnTo>
                    <a:pt x="548" y="599"/>
                  </a:lnTo>
                  <a:lnTo>
                    <a:pt x="542" y="595"/>
                  </a:lnTo>
                  <a:lnTo>
                    <a:pt x="535" y="595"/>
                  </a:lnTo>
                  <a:lnTo>
                    <a:pt x="525" y="592"/>
                  </a:lnTo>
                  <a:lnTo>
                    <a:pt x="518" y="589"/>
                  </a:lnTo>
                  <a:lnTo>
                    <a:pt x="508" y="589"/>
                  </a:lnTo>
                  <a:lnTo>
                    <a:pt x="501" y="585"/>
                  </a:lnTo>
                  <a:lnTo>
                    <a:pt x="495" y="585"/>
                  </a:lnTo>
                  <a:lnTo>
                    <a:pt x="484" y="582"/>
                  </a:lnTo>
                  <a:lnTo>
                    <a:pt x="478" y="582"/>
                  </a:lnTo>
                  <a:lnTo>
                    <a:pt x="471" y="582"/>
                  </a:lnTo>
                  <a:lnTo>
                    <a:pt x="461" y="578"/>
                  </a:lnTo>
                  <a:lnTo>
                    <a:pt x="454" y="578"/>
                  </a:lnTo>
                  <a:lnTo>
                    <a:pt x="444" y="578"/>
                  </a:lnTo>
                  <a:lnTo>
                    <a:pt x="437" y="575"/>
                  </a:lnTo>
                  <a:lnTo>
                    <a:pt x="431" y="575"/>
                  </a:lnTo>
                  <a:lnTo>
                    <a:pt x="421" y="572"/>
                  </a:lnTo>
                  <a:lnTo>
                    <a:pt x="414" y="568"/>
                  </a:lnTo>
                  <a:lnTo>
                    <a:pt x="407" y="565"/>
                  </a:lnTo>
                  <a:lnTo>
                    <a:pt x="397" y="562"/>
                  </a:lnTo>
                  <a:lnTo>
                    <a:pt x="390" y="558"/>
                  </a:lnTo>
                  <a:lnTo>
                    <a:pt x="384" y="555"/>
                  </a:lnTo>
                  <a:lnTo>
                    <a:pt x="373" y="552"/>
                  </a:lnTo>
                  <a:lnTo>
                    <a:pt x="367" y="548"/>
                  </a:lnTo>
                  <a:lnTo>
                    <a:pt x="357" y="545"/>
                  </a:lnTo>
                  <a:lnTo>
                    <a:pt x="350" y="538"/>
                  </a:lnTo>
                  <a:lnTo>
                    <a:pt x="343" y="535"/>
                  </a:lnTo>
                  <a:lnTo>
                    <a:pt x="333" y="528"/>
                  </a:lnTo>
                  <a:lnTo>
                    <a:pt x="326" y="521"/>
                  </a:lnTo>
                  <a:lnTo>
                    <a:pt x="320" y="515"/>
                  </a:lnTo>
                  <a:lnTo>
                    <a:pt x="310" y="504"/>
                  </a:lnTo>
                  <a:lnTo>
                    <a:pt x="303" y="494"/>
                  </a:lnTo>
                  <a:lnTo>
                    <a:pt x="296" y="484"/>
                  </a:lnTo>
                  <a:lnTo>
                    <a:pt x="286" y="474"/>
                  </a:lnTo>
                  <a:lnTo>
                    <a:pt x="279" y="464"/>
                  </a:lnTo>
                  <a:lnTo>
                    <a:pt x="269" y="451"/>
                  </a:lnTo>
                  <a:lnTo>
                    <a:pt x="262" y="437"/>
                  </a:lnTo>
                  <a:lnTo>
                    <a:pt x="256" y="427"/>
                  </a:lnTo>
                  <a:lnTo>
                    <a:pt x="246" y="410"/>
                  </a:lnTo>
                  <a:lnTo>
                    <a:pt x="239" y="397"/>
                  </a:lnTo>
                  <a:lnTo>
                    <a:pt x="229" y="383"/>
                  </a:lnTo>
                  <a:lnTo>
                    <a:pt x="222" y="367"/>
                  </a:lnTo>
                  <a:lnTo>
                    <a:pt x="215" y="353"/>
                  </a:lnTo>
                  <a:lnTo>
                    <a:pt x="205" y="336"/>
                  </a:lnTo>
                  <a:lnTo>
                    <a:pt x="199" y="319"/>
                  </a:lnTo>
                  <a:lnTo>
                    <a:pt x="192" y="303"/>
                  </a:lnTo>
                  <a:lnTo>
                    <a:pt x="182" y="286"/>
                  </a:lnTo>
                  <a:lnTo>
                    <a:pt x="175" y="272"/>
                  </a:lnTo>
                  <a:lnTo>
                    <a:pt x="168" y="256"/>
                  </a:lnTo>
                  <a:lnTo>
                    <a:pt x="158" y="239"/>
                  </a:lnTo>
                  <a:lnTo>
                    <a:pt x="151" y="225"/>
                  </a:lnTo>
                  <a:lnTo>
                    <a:pt x="145" y="208"/>
                  </a:lnTo>
                  <a:lnTo>
                    <a:pt x="135" y="195"/>
                  </a:lnTo>
                  <a:lnTo>
                    <a:pt x="128" y="181"/>
                  </a:lnTo>
                  <a:lnTo>
                    <a:pt x="118" y="168"/>
                  </a:lnTo>
                  <a:lnTo>
                    <a:pt x="111" y="158"/>
                  </a:lnTo>
                  <a:lnTo>
                    <a:pt x="104" y="144"/>
                  </a:lnTo>
                  <a:lnTo>
                    <a:pt x="94" y="131"/>
                  </a:lnTo>
                  <a:lnTo>
                    <a:pt x="87" y="121"/>
                  </a:lnTo>
                  <a:lnTo>
                    <a:pt x="81" y="111"/>
                  </a:lnTo>
                  <a:lnTo>
                    <a:pt x="71" y="101"/>
                  </a:lnTo>
                  <a:lnTo>
                    <a:pt x="64" y="91"/>
                  </a:lnTo>
                  <a:lnTo>
                    <a:pt x="54" y="77"/>
                  </a:lnTo>
                  <a:lnTo>
                    <a:pt x="47" y="70"/>
                  </a:lnTo>
                  <a:lnTo>
                    <a:pt x="40" y="57"/>
                  </a:lnTo>
                  <a:lnTo>
                    <a:pt x="30" y="47"/>
                  </a:lnTo>
                  <a:lnTo>
                    <a:pt x="24" y="37"/>
                  </a:lnTo>
                  <a:lnTo>
                    <a:pt x="17" y="23"/>
                  </a:lnTo>
                  <a:lnTo>
                    <a:pt x="7"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4" name="Freeform 24"/>
            <p:cNvSpPr>
              <a:spLocks/>
            </p:cNvSpPr>
            <p:nvPr/>
          </p:nvSpPr>
          <p:spPr bwMode="auto">
            <a:xfrm>
              <a:off x="10306051" y="3001963"/>
              <a:ext cx="625475" cy="1211263"/>
            </a:xfrm>
            <a:custGeom>
              <a:avLst/>
              <a:gdLst>
                <a:gd name="T0" fmla="*/ 246 w 394"/>
                <a:gd name="T1" fmla="*/ 0 h 763"/>
                <a:gd name="T2" fmla="*/ 229 w 394"/>
                <a:gd name="T3" fmla="*/ 7 h 763"/>
                <a:gd name="T4" fmla="*/ 216 w 394"/>
                <a:gd name="T5" fmla="*/ 20 h 763"/>
                <a:gd name="T6" fmla="*/ 202 w 394"/>
                <a:gd name="T7" fmla="*/ 37 h 763"/>
                <a:gd name="T8" fmla="*/ 192 w 394"/>
                <a:gd name="T9" fmla="*/ 54 h 763"/>
                <a:gd name="T10" fmla="*/ 175 w 394"/>
                <a:gd name="T11" fmla="*/ 87 h 763"/>
                <a:gd name="T12" fmla="*/ 158 w 394"/>
                <a:gd name="T13" fmla="*/ 131 h 763"/>
                <a:gd name="T14" fmla="*/ 142 w 394"/>
                <a:gd name="T15" fmla="*/ 178 h 763"/>
                <a:gd name="T16" fmla="*/ 128 w 394"/>
                <a:gd name="T17" fmla="*/ 235 h 763"/>
                <a:gd name="T18" fmla="*/ 111 w 394"/>
                <a:gd name="T19" fmla="*/ 299 h 763"/>
                <a:gd name="T20" fmla="*/ 94 w 394"/>
                <a:gd name="T21" fmla="*/ 370 h 763"/>
                <a:gd name="T22" fmla="*/ 81 w 394"/>
                <a:gd name="T23" fmla="*/ 451 h 763"/>
                <a:gd name="T24" fmla="*/ 64 w 394"/>
                <a:gd name="T25" fmla="*/ 528 h 763"/>
                <a:gd name="T26" fmla="*/ 47 w 394"/>
                <a:gd name="T27" fmla="*/ 605 h 763"/>
                <a:gd name="T28" fmla="*/ 31 w 394"/>
                <a:gd name="T29" fmla="*/ 673 h 763"/>
                <a:gd name="T30" fmla="*/ 14 w 394"/>
                <a:gd name="T31" fmla="*/ 726 h 763"/>
                <a:gd name="T32" fmla="*/ 0 w 394"/>
                <a:gd name="T33" fmla="*/ 763 h 763"/>
                <a:gd name="T34" fmla="*/ 14 w 394"/>
                <a:gd name="T35" fmla="*/ 730 h 763"/>
                <a:gd name="T36" fmla="*/ 31 w 394"/>
                <a:gd name="T37" fmla="*/ 686 h 763"/>
                <a:gd name="T38" fmla="*/ 47 w 394"/>
                <a:gd name="T39" fmla="*/ 632 h 763"/>
                <a:gd name="T40" fmla="*/ 64 w 394"/>
                <a:gd name="T41" fmla="*/ 572 h 763"/>
                <a:gd name="T42" fmla="*/ 81 w 394"/>
                <a:gd name="T43" fmla="*/ 511 h 763"/>
                <a:gd name="T44" fmla="*/ 94 w 394"/>
                <a:gd name="T45" fmla="*/ 457 h 763"/>
                <a:gd name="T46" fmla="*/ 111 w 394"/>
                <a:gd name="T47" fmla="*/ 410 h 763"/>
                <a:gd name="T48" fmla="*/ 128 w 394"/>
                <a:gd name="T49" fmla="*/ 370 h 763"/>
                <a:gd name="T50" fmla="*/ 142 w 394"/>
                <a:gd name="T51" fmla="*/ 336 h 763"/>
                <a:gd name="T52" fmla="*/ 158 w 394"/>
                <a:gd name="T53" fmla="*/ 309 h 763"/>
                <a:gd name="T54" fmla="*/ 175 w 394"/>
                <a:gd name="T55" fmla="*/ 286 h 763"/>
                <a:gd name="T56" fmla="*/ 192 w 394"/>
                <a:gd name="T57" fmla="*/ 266 h 763"/>
                <a:gd name="T58" fmla="*/ 205 w 394"/>
                <a:gd name="T59" fmla="*/ 249 h 763"/>
                <a:gd name="T60" fmla="*/ 222 w 394"/>
                <a:gd name="T61" fmla="*/ 235 h 763"/>
                <a:gd name="T62" fmla="*/ 239 w 394"/>
                <a:gd name="T63" fmla="*/ 225 h 763"/>
                <a:gd name="T64" fmla="*/ 256 w 394"/>
                <a:gd name="T65" fmla="*/ 218 h 763"/>
                <a:gd name="T66" fmla="*/ 269 w 394"/>
                <a:gd name="T67" fmla="*/ 215 h 763"/>
                <a:gd name="T68" fmla="*/ 286 w 394"/>
                <a:gd name="T69" fmla="*/ 212 h 763"/>
                <a:gd name="T70" fmla="*/ 303 w 394"/>
                <a:gd name="T71" fmla="*/ 215 h 763"/>
                <a:gd name="T72" fmla="*/ 320 w 394"/>
                <a:gd name="T73" fmla="*/ 218 h 763"/>
                <a:gd name="T74" fmla="*/ 333 w 394"/>
                <a:gd name="T75" fmla="*/ 225 h 763"/>
                <a:gd name="T76" fmla="*/ 350 w 394"/>
                <a:gd name="T77" fmla="*/ 232 h 763"/>
                <a:gd name="T78" fmla="*/ 367 w 394"/>
                <a:gd name="T79" fmla="*/ 242 h 763"/>
                <a:gd name="T80" fmla="*/ 380 w 394"/>
                <a:gd name="T81" fmla="*/ 252 h 763"/>
                <a:gd name="T82" fmla="*/ 394 w 394"/>
                <a:gd name="T83" fmla="*/ 262 h 763"/>
                <a:gd name="T84" fmla="*/ 380 w 394"/>
                <a:gd name="T85" fmla="*/ 205 h 763"/>
                <a:gd name="T86" fmla="*/ 367 w 394"/>
                <a:gd name="T87" fmla="*/ 144 h 763"/>
                <a:gd name="T88" fmla="*/ 350 w 394"/>
                <a:gd name="T89" fmla="*/ 97 h 763"/>
                <a:gd name="T90" fmla="*/ 337 w 394"/>
                <a:gd name="T91" fmla="*/ 64 h 763"/>
                <a:gd name="T92" fmla="*/ 327 w 394"/>
                <a:gd name="T93" fmla="*/ 50 h 763"/>
                <a:gd name="T94" fmla="*/ 310 w 394"/>
                <a:gd name="T95" fmla="*/ 30 h 763"/>
                <a:gd name="T96" fmla="*/ 293 w 394"/>
                <a:gd name="T97" fmla="*/ 17 h 763"/>
                <a:gd name="T98" fmla="*/ 279 w 394"/>
                <a:gd name="T99" fmla="*/ 7 h 763"/>
                <a:gd name="T100" fmla="*/ 263 w 394"/>
                <a:gd name="T101"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4" h="763">
                  <a:moveTo>
                    <a:pt x="256" y="0"/>
                  </a:moveTo>
                  <a:lnTo>
                    <a:pt x="246" y="0"/>
                  </a:lnTo>
                  <a:lnTo>
                    <a:pt x="239" y="3"/>
                  </a:lnTo>
                  <a:lnTo>
                    <a:pt x="229" y="7"/>
                  </a:lnTo>
                  <a:lnTo>
                    <a:pt x="222" y="13"/>
                  </a:lnTo>
                  <a:lnTo>
                    <a:pt x="216" y="20"/>
                  </a:lnTo>
                  <a:lnTo>
                    <a:pt x="205" y="30"/>
                  </a:lnTo>
                  <a:lnTo>
                    <a:pt x="202" y="37"/>
                  </a:lnTo>
                  <a:lnTo>
                    <a:pt x="199" y="40"/>
                  </a:lnTo>
                  <a:lnTo>
                    <a:pt x="192" y="54"/>
                  </a:lnTo>
                  <a:lnTo>
                    <a:pt x="182" y="70"/>
                  </a:lnTo>
                  <a:lnTo>
                    <a:pt x="175" y="87"/>
                  </a:lnTo>
                  <a:lnTo>
                    <a:pt x="168" y="107"/>
                  </a:lnTo>
                  <a:lnTo>
                    <a:pt x="158" y="131"/>
                  </a:lnTo>
                  <a:lnTo>
                    <a:pt x="152" y="151"/>
                  </a:lnTo>
                  <a:lnTo>
                    <a:pt x="142" y="178"/>
                  </a:lnTo>
                  <a:lnTo>
                    <a:pt x="135" y="205"/>
                  </a:lnTo>
                  <a:lnTo>
                    <a:pt x="128" y="235"/>
                  </a:lnTo>
                  <a:lnTo>
                    <a:pt x="118" y="266"/>
                  </a:lnTo>
                  <a:lnTo>
                    <a:pt x="111" y="299"/>
                  </a:lnTo>
                  <a:lnTo>
                    <a:pt x="105" y="333"/>
                  </a:lnTo>
                  <a:lnTo>
                    <a:pt x="94" y="370"/>
                  </a:lnTo>
                  <a:lnTo>
                    <a:pt x="88" y="410"/>
                  </a:lnTo>
                  <a:lnTo>
                    <a:pt x="81" y="451"/>
                  </a:lnTo>
                  <a:lnTo>
                    <a:pt x="71" y="488"/>
                  </a:lnTo>
                  <a:lnTo>
                    <a:pt x="64" y="528"/>
                  </a:lnTo>
                  <a:lnTo>
                    <a:pt x="54" y="568"/>
                  </a:lnTo>
                  <a:lnTo>
                    <a:pt x="47" y="605"/>
                  </a:lnTo>
                  <a:lnTo>
                    <a:pt x="41" y="639"/>
                  </a:lnTo>
                  <a:lnTo>
                    <a:pt x="31" y="673"/>
                  </a:lnTo>
                  <a:lnTo>
                    <a:pt x="24" y="700"/>
                  </a:lnTo>
                  <a:lnTo>
                    <a:pt x="14" y="726"/>
                  </a:lnTo>
                  <a:lnTo>
                    <a:pt x="7" y="747"/>
                  </a:lnTo>
                  <a:lnTo>
                    <a:pt x="0" y="763"/>
                  </a:lnTo>
                  <a:lnTo>
                    <a:pt x="7" y="750"/>
                  </a:lnTo>
                  <a:lnTo>
                    <a:pt x="14" y="730"/>
                  </a:lnTo>
                  <a:lnTo>
                    <a:pt x="24" y="710"/>
                  </a:lnTo>
                  <a:lnTo>
                    <a:pt x="31" y="686"/>
                  </a:lnTo>
                  <a:lnTo>
                    <a:pt x="41" y="659"/>
                  </a:lnTo>
                  <a:lnTo>
                    <a:pt x="47" y="632"/>
                  </a:lnTo>
                  <a:lnTo>
                    <a:pt x="54" y="602"/>
                  </a:lnTo>
                  <a:lnTo>
                    <a:pt x="64" y="572"/>
                  </a:lnTo>
                  <a:lnTo>
                    <a:pt x="71" y="541"/>
                  </a:lnTo>
                  <a:lnTo>
                    <a:pt x="81" y="511"/>
                  </a:lnTo>
                  <a:lnTo>
                    <a:pt x="88" y="484"/>
                  </a:lnTo>
                  <a:lnTo>
                    <a:pt x="94" y="457"/>
                  </a:lnTo>
                  <a:lnTo>
                    <a:pt x="105" y="434"/>
                  </a:lnTo>
                  <a:lnTo>
                    <a:pt x="111" y="410"/>
                  </a:lnTo>
                  <a:lnTo>
                    <a:pt x="118" y="390"/>
                  </a:lnTo>
                  <a:lnTo>
                    <a:pt x="128" y="370"/>
                  </a:lnTo>
                  <a:lnTo>
                    <a:pt x="135" y="353"/>
                  </a:lnTo>
                  <a:lnTo>
                    <a:pt x="142" y="336"/>
                  </a:lnTo>
                  <a:lnTo>
                    <a:pt x="152" y="323"/>
                  </a:lnTo>
                  <a:lnTo>
                    <a:pt x="158" y="309"/>
                  </a:lnTo>
                  <a:lnTo>
                    <a:pt x="168" y="299"/>
                  </a:lnTo>
                  <a:lnTo>
                    <a:pt x="175" y="286"/>
                  </a:lnTo>
                  <a:lnTo>
                    <a:pt x="182" y="276"/>
                  </a:lnTo>
                  <a:lnTo>
                    <a:pt x="192" y="266"/>
                  </a:lnTo>
                  <a:lnTo>
                    <a:pt x="199" y="259"/>
                  </a:lnTo>
                  <a:lnTo>
                    <a:pt x="205" y="249"/>
                  </a:lnTo>
                  <a:lnTo>
                    <a:pt x="216" y="242"/>
                  </a:lnTo>
                  <a:lnTo>
                    <a:pt x="222" y="235"/>
                  </a:lnTo>
                  <a:lnTo>
                    <a:pt x="229" y="229"/>
                  </a:lnTo>
                  <a:lnTo>
                    <a:pt x="239" y="225"/>
                  </a:lnTo>
                  <a:lnTo>
                    <a:pt x="246" y="222"/>
                  </a:lnTo>
                  <a:lnTo>
                    <a:pt x="256" y="218"/>
                  </a:lnTo>
                  <a:lnTo>
                    <a:pt x="263" y="215"/>
                  </a:lnTo>
                  <a:lnTo>
                    <a:pt x="269" y="215"/>
                  </a:lnTo>
                  <a:lnTo>
                    <a:pt x="279" y="212"/>
                  </a:lnTo>
                  <a:lnTo>
                    <a:pt x="286" y="212"/>
                  </a:lnTo>
                  <a:lnTo>
                    <a:pt x="293" y="215"/>
                  </a:lnTo>
                  <a:lnTo>
                    <a:pt x="303" y="215"/>
                  </a:lnTo>
                  <a:lnTo>
                    <a:pt x="310" y="218"/>
                  </a:lnTo>
                  <a:lnTo>
                    <a:pt x="320" y="218"/>
                  </a:lnTo>
                  <a:lnTo>
                    <a:pt x="327" y="222"/>
                  </a:lnTo>
                  <a:lnTo>
                    <a:pt x="333" y="225"/>
                  </a:lnTo>
                  <a:lnTo>
                    <a:pt x="343" y="229"/>
                  </a:lnTo>
                  <a:lnTo>
                    <a:pt x="350" y="232"/>
                  </a:lnTo>
                  <a:lnTo>
                    <a:pt x="357" y="235"/>
                  </a:lnTo>
                  <a:lnTo>
                    <a:pt x="367" y="242"/>
                  </a:lnTo>
                  <a:lnTo>
                    <a:pt x="374" y="245"/>
                  </a:lnTo>
                  <a:lnTo>
                    <a:pt x="380" y="252"/>
                  </a:lnTo>
                  <a:lnTo>
                    <a:pt x="390" y="259"/>
                  </a:lnTo>
                  <a:lnTo>
                    <a:pt x="394" y="262"/>
                  </a:lnTo>
                  <a:lnTo>
                    <a:pt x="390" y="239"/>
                  </a:lnTo>
                  <a:lnTo>
                    <a:pt x="380" y="205"/>
                  </a:lnTo>
                  <a:lnTo>
                    <a:pt x="374" y="175"/>
                  </a:lnTo>
                  <a:lnTo>
                    <a:pt x="367" y="144"/>
                  </a:lnTo>
                  <a:lnTo>
                    <a:pt x="357" y="121"/>
                  </a:lnTo>
                  <a:lnTo>
                    <a:pt x="350" y="97"/>
                  </a:lnTo>
                  <a:lnTo>
                    <a:pt x="343" y="74"/>
                  </a:lnTo>
                  <a:lnTo>
                    <a:pt x="337" y="64"/>
                  </a:lnTo>
                  <a:lnTo>
                    <a:pt x="333" y="60"/>
                  </a:lnTo>
                  <a:lnTo>
                    <a:pt x="327" y="50"/>
                  </a:lnTo>
                  <a:lnTo>
                    <a:pt x="320" y="40"/>
                  </a:lnTo>
                  <a:lnTo>
                    <a:pt x="310" y="30"/>
                  </a:lnTo>
                  <a:lnTo>
                    <a:pt x="303" y="23"/>
                  </a:lnTo>
                  <a:lnTo>
                    <a:pt x="293" y="17"/>
                  </a:lnTo>
                  <a:lnTo>
                    <a:pt x="286" y="10"/>
                  </a:lnTo>
                  <a:lnTo>
                    <a:pt x="279" y="7"/>
                  </a:lnTo>
                  <a:lnTo>
                    <a:pt x="269" y="3"/>
                  </a:lnTo>
                  <a:lnTo>
                    <a:pt x="263"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5" name="Freeform 25"/>
            <p:cNvSpPr>
              <a:spLocks noEditPoints="1"/>
            </p:cNvSpPr>
            <p:nvPr/>
          </p:nvSpPr>
          <p:spPr bwMode="auto">
            <a:xfrm>
              <a:off x="9975851" y="3060700"/>
              <a:ext cx="1895475" cy="1254125"/>
            </a:xfrm>
            <a:custGeom>
              <a:avLst/>
              <a:gdLst>
                <a:gd name="T0" fmla="*/ 827 w 1194"/>
                <a:gd name="T1" fmla="*/ 730 h 790"/>
                <a:gd name="T2" fmla="*/ 861 w 1194"/>
                <a:gd name="T3" fmla="*/ 767 h 790"/>
                <a:gd name="T4" fmla="*/ 891 w 1194"/>
                <a:gd name="T5" fmla="*/ 787 h 790"/>
                <a:gd name="T6" fmla="*/ 925 w 1194"/>
                <a:gd name="T7" fmla="*/ 790 h 790"/>
                <a:gd name="T8" fmla="*/ 955 w 1194"/>
                <a:gd name="T9" fmla="*/ 790 h 790"/>
                <a:gd name="T10" fmla="*/ 989 w 1194"/>
                <a:gd name="T11" fmla="*/ 784 h 790"/>
                <a:gd name="T12" fmla="*/ 1019 w 1194"/>
                <a:gd name="T13" fmla="*/ 780 h 790"/>
                <a:gd name="T14" fmla="*/ 1043 w 1194"/>
                <a:gd name="T15" fmla="*/ 784 h 790"/>
                <a:gd name="T16" fmla="*/ 1076 w 1194"/>
                <a:gd name="T17" fmla="*/ 780 h 790"/>
                <a:gd name="T18" fmla="*/ 1106 w 1194"/>
                <a:gd name="T19" fmla="*/ 777 h 790"/>
                <a:gd name="T20" fmla="*/ 1140 w 1194"/>
                <a:gd name="T21" fmla="*/ 774 h 790"/>
                <a:gd name="T22" fmla="*/ 1170 w 1194"/>
                <a:gd name="T23" fmla="*/ 770 h 790"/>
                <a:gd name="T24" fmla="*/ 1194 w 1194"/>
                <a:gd name="T25" fmla="*/ 764 h 790"/>
                <a:gd name="T26" fmla="*/ 1164 w 1194"/>
                <a:gd name="T27" fmla="*/ 764 h 790"/>
                <a:gd name="T28" fmla="*/ 1130 w 1194"/>
                <a:gd name="T29" fmla="*/ 757 h 790"/>
                <a:gd name="T30" fmla="*/ 1100 w 1194"/>
                <a:gd name="T31" fmla="*/ 743 h 790"/>
                <a:gd name="T32" fmla="*/ 1066 w 1194"/>
                <a:gd name="T33" fmla="*/ 737 h 790"/>
                <a:gd name="T34" fmla="*/ 1036 w 1194"/>
                <a:gd name="T35" fmla="*/ 737 h 790"/>
                <a:gd name="T36" fmla="*/ 1006 w 1194"/>
                <a:gd name="T37" fmla="*/ 737 h 790"/>
                <a:gd name="T38" fmla="*/ 972 w 1194"/>
                <a:gd name="T39" fmla="*/ 730 h 790"/>
                <a:gd name="T40" fmla="*/ 942 w 1194"/>
                <a:gd name="T41" fmla="*/ 716 h 790"/>
                <a:gd name="T42" fmla="*/ 908 w 1194"/>
                <a:gd name="T43" fmla="*/ 710 h 790"/>
                <a:gd name="T44" fmla="*/ 878 w 1194"/>
                <a:gd name="T45" fmla="*/ 706 h 790"/>
                <a:gd name="T46" fmla="*/ 844 w 1194"/>
                <a:gd name="T47" fmla="*/ 703 h 790"/>
                <a:gd name="T48" fmla="*/ 814 w 1194"/>
                <a:gd name="T49" fmla="*/ 693 h 790"/>
                <a:gd name="T50" fmla="*/ 558 w 1194"/>
                <a:gd name="T51" fmla="*/ 60 h 790"/>
                <a:gd name="T52" fmla="*/ 588 w 1194"/>
                <a:gd name="T53" fmla="*/ 168 h 790"/>
                <a:gd name="T54" fmla="*/ 615 w 1194"/>
                <a:gd name="T55" fmla="*/ 235 h 790"/>
                <a:gd name="T56" fmla="*/ 646 w 1194"/>
                <a:gd name="T57" fmla="*/ 282 h 790"/>
                <a:gd name="T58" fmla="*/ 676 w 1194"/>
                <a:gd name="T59" fmla="*/ 353 h 790"/>
                <a:gd name="T60" fmla="*/ 662 w 1194"/>
                <a:gd name="T61" fmla="*/ 282 h 790"/>
                <a:gd name="T62" fmla="*/ 629 w 1194"/>
                <a:gd name="T63" fmla="*/ 171 h 790"/>
                <a:gd name="T64" fmla="*/ 605 w 1194"/>
                <a:gd name="T65" fmla="*/ 121 h 790"/>
                <a:gd name="T66" fmla="*/ 575 w 1194"/>
                <a:gd name="T67" fmla="*/ 67 h 790"/>
                <a:gd name="T68" fmla="*/ 545 w 1194"/>
                <a:gd name="T69" fmla="*/ 27 h 790"/>
                <a:gd name="T70" fmla="*/ 390 w 1194"/>
                <a:gd name="T71" fmla="*/ 27 h 790"/>
                <a:gd name="T72" fmla="*/ 360 w 1194"/>
                <a:gd name="T73" fmla="*/ 97 h 790"/>
                <a:gd name="T74" fmla="*/ 326 w 1194"/>
                <a:gd name="T75" fmla="*/ 195 h 790"/>
                <a:gd name="T76" fmla="*/ 296 w 1194"/>
                <a:gd name="T77" fmla="*/ 336 h 790"/>
                <a:gd name="T78" fmla="*/ 262 w 1194"/>
                <a:gd name="T79" fmla="*/ 501 h 790"/>
                <a:gd name="T80" fmla="*/ 232 w 1194"/>
                <a:gd name="T81" fmla="*/ 649 h 790"/>
                <a:gd name="T82" fmla="*/ 198 w 1194"/>
                <a:gd name="T83" fmla="*/ 733 h 790"/>
                <a:gd name="T84" fmla="*/ 175 w 1194"/>
                <a:gd name="T85" fmla="*/ 760 h 790"/>
                <a:gd name="T86" fmla="*/ 144 w 1194"/>
                <a:gd name="T87" fmla="*/ 770 h 790"/>
                <a:gd name="T88" fmla="*/ 111 w 1194"/>
                <a:gd name="T89" fmla="*/ 770 h 790"/>
                <a:gd name="T90" fmla="*/ 80 w 1194"/>
                <a:gd name="T91" fmla="*/ 770 h 790"/>
                <a:gd name="T92" fmla="*/ 47 w 1194"/>
                <a:gd name="T93" fmla="*/ 770 h 790"/>
                <a:gd name="T94" fmla="*/ 17 w 1194"/>
                <a:gd name="T95" fmla="*/ 770 h 790"/>
                <a:gd name="T96" fmla="*/ 10 w 1194"/>
                <a:gd name="T97" fmla="*/ 777 h 790"/>
                <a:gd name="T98" fmla="*/ 40 w 1194"/>
                <a:gd name="T99" fmla="*/ 777 h 790"/>
                <a:gd name="T100" fmla="*/ 74 w 1194"/>
                <a:gd name="T101" fmla="*/ 777 h 790"/>
                <a:gd name="T102" fmla="*/ 104 w 1194"/>
                <a:gd name="T103" fmla="*/ 777 h 790"/>
                <a:gd name="T104" fmla="*/ 138 w 1194"/>
                <a:gd name="T105" fmla="*/ 774 h 790"/>
                <a:gd name="T106" fmla="*/ 168 w 1194"/>
                <a:gd name="T107" fmla="*/ 767 h 790"/>
                <a:gd name="T108" fmla="*/ 198 w 1194"/>
                <a:gd name="T109" fmla="*/ 740 h 790"/>
                <a:gd name="T110" fmla="*/ 232 w 1194"/>
                <a:gd name="T111" fmla="*/ 663 h 790"/>
                <a:gd name="T112" fmla="*/ 262 w 1194"/>
                <a:gd name="T113" fmla="*/ 531 h 790"/>
                <a:gd name="T114" fmla="*/ 296 w 1194"/>
                <a:gd name="T115" fmla="*/ 373 h 790"/>
                <a:gd name="T116" fmla="*/ 326 w 1194"/>
                <a:gd name="T117" fmla="*/ 229 h 790"/>
                <a:gd name="T118" fmla="*/ 360 w 1194"/>
                <a:gd name="T119" fmla="*/ 114 h 790"/>
                <a:gd name="T120" fmla="*/ 390 w 1194"/>
                <a:gd name="T121" fmla="*/ 33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4" h="790">
                  <a:moveTo>
                    <a:pt x="807" y="686"/>
                  </a:moveTo>
                  <a:lnTo>
                    <a:pt x="814" y="703"/>
                  </a:lnTo>
                  <a:lnTo>
                    <a:pt x="821" y="716"/>
                  </a:lnTo>
                  <a:lnTo>
                    <a:pt x="827" y="730"/>
                  </a:lnTo>
                  <a:lnTo>
                    <a:pt x="837" y="740"/>
                  </a:lnTo>
                  <a:lnTo>
                    <a:pt x="844" y="750"/>
                  </a:lnTo>
                  <a:lnTo>
                    <a:pt x="851" y="760"/>
                  </a:lnTo>
                  <a:lnTo>
                    <a:pt x="861" y="767"/>
                  </a:lnTo>
                  <a:lnTo>
                    <a:pt x="868" y="774"/>
                  </a:lnTo>
                  <a:lnTo>
                    <a:pt x="878" y="780"/>
                  </a:lnTo>
                  <a:lnTo>
                    <a:pt x="884" y="784"/>
                  </a:lnTo>
                  <a:lnTo>
                    <a:pt x="891" y="787"/>
                  </a:lnTo>
                  <a:lnTo>
                    <a:pt x="901" y="787"/>
                  </a:lnTo>
                  <a:lnTo>
                    <a:pt x="908" y="790"/>
                  </a:lnTo>
                  <a:lnTo>
                    <a:pt x="918" y="790"/>
                  </a:lnTo>
                  <a:lnTo>
                    <a:pt x="925" y="790"/>
                  </a:lnTo>
                  <a:lnTo>
                    <a:pt x="932" y="790"/>
                  </a:lnTo>
                  <a:lnTo>
                    <a:pt x="942" y="790"/>
                  </a:lnTo>
                  <a:lnTo>
                    <a:pt x="948" y="790"/>
                  </a:lnTo>
                  <a:lnTo>
                    <a:pt x="955" y="790"/>
                  </a:lnTo>
                  <a:lnTo>
                    <a:pt x="965" y="787"/>
                  </a:lnTo>
                  <a:lnTo>
                    <a:pt x="972" y="787"/>
                  </a:lnTo>
                  <a:lnTo>
                    <a:pt x="979" y="784"/>
                  </a:lnTo>
                  <a:lnTo>
                    <a:pt x="989" y="784"/>
                  </a:lnTo>
                  <a:lnTo>
                    <a:pt x="995" y="780"/>
                  </a:lnTo>
                  <a:lnTo>
                    <a:pt x="1006" y="780"/>
                  </a:lnTo>
                  <a:lnTo>
                    <a:pt x="1012" y="780"/>
                  </a:lnTo>
                  <a:lnTo>
                    <a:pt x="1019" y="780"/>
                  </a:lnTo>
                  <a:lnTo>
                    <a:pt x="1029" y="784"/>
                  </a:lnTo>
                  <a:lnTo>
                    <a:pt x="1036" y="784"/>
                  </a:lnTo>
                  <a:lnTo>
                    <a:pt x="1039" y="784"/>
                  </a:lnTo>
                  <a:lnTo>
                    <a:pt x="1043" y="784"/>
                  </a:lnTo>
                  <a:lnTo>
                    <a:pt x="1053" y="780"/>
                  </a:lnTo>
                  <a:lnTo>
                    <a:pt x="1059" y="780"/>
                  </a:lnTo>
                  <a:lnTo>
                    <a:pt x="1066" y="780"/>
                  </a:lnTo>
                  <a:lnTo>
                    <a:pt x="1076" y="780"/>
                  </a:lnTo>
                  <a:lnTo>
                    <a:pt x="1083" y="780"/>
                  </a:lnTo>
                  <a:lnTo>
                    <a:pt x="1093" y="777"/>
                  </a:lnTo>
                  <a:lnTo>
                    <a:pt x="1100" y="777"/>
                  </a:lnTo>
                  <a:lnTo>
                    <a:pt x="1106" y="777"/>
                  </a:lnTo>
                  <a:lnTo>
                    <a:pt x="1117" y="777"/>
                  </a:lnTo>
                  <a:lnTo>
                    <a:pt x="1123" y="777"/>
                  </a:lnTo>
                  <a:lnTo>
                    <a:pt x="1130" y="774"/>
                  </a:lnTo>
                  <a:lnTo>
                    <a:pt x="1140" y="774"/>
                  </a:lnTo>
                  <a:lnTo>
                    <a:pt x="1147" y="770"/>
                  </a:lnTo>
                  <a:lnTo>
                    <a:pt x="1157" y="770"/>
                  </a:lnTo>
                  <a:lnTo>
                    <a:pt x="1164" y="770"/>
                  </a:lnTo>
                  <a:lnTo>
                    <a:pt x="1170" y="770"/>
                  </a:lnTo>
                  <a:lnTo>
                    <a:pt x="1180" y="770"/>
                  </a:lnTo>
                  <a:lnTo>
                    <a:pt x="1187" y="770"/>
                  </a:lnTo>
                  <a:lnTo>
                    <a:pt x="1194" y="770"/>
                  </a:lnTo>
                  <a:lnTo>
                    <a:pt x="1194" y="764"/>
                  </a:lnTo>
                  <a:lnTo>
                    <a:pt x="1187" y="764"/>
                  </a:lnTo>
                  <a:lnTo>
                    <a:pt x="1180" y="764"/>
                  </a:lnTo>
                  <a:lnTo>
                    <a:pt x="1170" y="764"/>
                  </a:lnTo>
                  <a:lnTo>
                    <a:pt x="1164" y="764"/>
                  </a:lnTo>
                  <a:lnTo>
                    <a:pt x="1157" y="764"/>
                  </a:lnTo>
                  <a:lnTo>
                    <a:pt x="1147" y="760"/>
                  </a:lnTo>
                  <a:lnTo>
                    <a:pt x="1140" y="760"/>
                  </a:lnTo>
                  <a:lnTo>
                    <a:pt x="1130" y="757"/>
                  </a:lnTo>
                  <a:lnTo>
                    <a:pt x="1123" y="753"/>
                  </a:lnTo>
                  <a:lnTo>
                    <a:pt x="1117" y="750"/>
                  </a:lnTo>
                  <a:lnTo>
                    <a:pt x="1106" y="747"/>
                  </a:lnTo>
                  <a:lnTo>
                    <a:pt x="1100" y="743"/>
                  </a:lnTo>
                  <a:lnTo>
                    <a:pt x="1093" y="740"/>
                  </a:lnTo>
                  <a:lnTo>
                    <a:pt x="1083" y="737"/>
                  </a:lnTo>
                  <a:lnTo>
                    <a:pt x="1076" y="737"/>
                  </a:lnTo>
                  <a:lnTo>
                    <a:pt x="1066" y="737"/>
                  </a:lnTo>
                  <a:lnTo>
                    <a:pt x="1059" y="737"/>
                  </a:lnTo>
                  <a:lnTo>
                    <a:pt x="1053" y="737"/>
                  </a:lnTo>
                  <a:lnTo>
                    <a:pt x="1043" y="737"/>
                  </a:lnTo>
                  <a:lnTo>
                    <a:pt x="1036" y="737"/>
                  </a:lnTo>
                  <a:lnTo>
                    <a:pt x="1029" y="740"/>
                  </a:lnTo>
                  <a:lnTo>
                    <a:pt x="1019" y="740"/>
                  </a:lnTo>
                  <a:lnTo>
                    <a:pt x="1012" y="740"/>
                  </a:lnTo>
                  <a:lnTo>
                    <a:pt x="1006" y="737"/>
                  </a:lnTo>
                  <a:lnTo>
                    <a:pt x="995" y="737"/>
                  </a:lnTo>
                  <a:lnTo>
                    <a:pt x="989" y="733"/>
                  </a:lnTo>
                  <a:lnTo>
                    <a:pt x="979" y="733"/>
                  </a:lnTo>
                  <a:lnTo>
                    <a:pt x="972" y="730"/>
                  </a:lnTo>
                  <a:lnTo>
                    <a:pt x="965" y="726"/>
                  </a:lnTo>
                  <a:lnTo>
                    <a:pt x="955" y="723"/>
                  </a:lnTo>
                  <a:lnTo>
                    <a:pt x="948" y="720"/>
                  </a:lnTo>
                  <a:lnTo>
                    <a:pt x="942" y="716"/>
                  </a:lnTo>
                  <a:lnTo>
                    <a:pt x="932" y="716"/>
                  </a:lnTo>
                  <a:lnTo>
                    <a:pt x="925" y="713"/>
                  </a:lnTo>
                  <a:lnTo>
                    <a:pt x="918" y="710"/>
                  </a:lnTo>
                  <a:lnTo>
                    <a:pt x="908" y="710"/>
                  </a:lnTo>
                  <a:lnTo>
                    <a:pt x="901" y="706"/>
                  </a:lnTo>
                  <a:lnTo>
                    <a:pt x="891" y="706"/>
                  </a:lnTo>
                  <a:lnTo>
                    <a:pt x="884" y="706"/>
                  </a:lnTo>
                  <a:lnTo>
                    <a:pt x="878" y="706"/>
                  </a:lnTo>
                  <a:lnTo>
                    <a:pt x="868" y="703"/>
                  </a:lnTo>
                  <a:lnTo>
                    <a:pt x="861" y="703"/>
                  </a:lnTo>
                  <a:lnTo>
                    <a:pt x="851" y="703"/>
                  </a:lnTo>
                  <a:lnTo>
                    <a:pt x="844" y="703"/>
                  </a:lnTo>
                  <a:lnTo>
                    <a:pt x="837" y="700"/>
                  </a:lnTo>
                  <a:lnTo>
                    <a:pt x="827" y="700"/>
                  </a:lnTo>
                  <a:lnTo>
                    <a:pt x="821" y="696"/>
                  </a:lnTo>
                  <a:lnTo>
                    <a:pt x="814" y="693"/>
                  </a:lnTo>
                  <a:lnTo>
                    <a:pt x="807" y="686"/>
                  </a:lnTo>
                  <a:close/>
                  <a:moveTo>
                    <a:pt x="545" y="27"/>
                  </a:moveTo>
                  <a:lnTo>
                    <a:pt x="551" y="37"/>
                  </a:lnTo>
                  <a:lnTo>
                    <a:pt x="558" y="60"/>
                  </a:lnTo>
                  <a:lnTo>
                    <a:pt x="565" y="84"/>
                  </a:lnTo>
                  <a:lnTo>
                    <a:pt x="575" y="107"/>
                  </a:lnTo>
                  <a:lnTo>
                    <a:pt x="582" y="138"/>
                  </a:lnTo>
                  <a:lnTo>
                    <a:pt x="588" y="168"/>
                  </a:lnTo>
                  <a:lnTo>
                    <a:pt x="598" y="202"/>
                  </a:lnTo>
                  <a:lnTo>
                    <a:pt x="602" y="225"/>
                  </a:lnTo>
                  <a:lnTo>
                    <a:pt x="605" y="229"/>
                  </a:lnTo>
                  <a:lnTo>
                    <a:pt x="615" y="235"/>
                  </a:lnTo>
                  <a:lnTo>
                    <a:pt x="622" y="245"/>
                  </a:lnTo>
                  <a:lnTo>
                    <a:pt x="629" y="255"/>
                  </a:lnTo>
                  <a:lnTo>
                    <a:pt x="639" y="269"/>
                  </a:lnTo>
                  <a:lnTo>
                    <a:pt x="646" y="282"/>
                  </a:lnTo>
                  <a:lnTo>
                    <a:pt x="652" y="296"/>
                  </a:lnTo>
                  <a:lnTo>
                    <a:pt x="662" y="313"/>
                  </a:lnTo>
                  <a:lnTo>
                    <a:pt x="669" y="333"/>
                  </a:lnTo>
                  <a:lnTo>
                    <a:pt x="676" y="353"/>
                  </a:lnTo>
                  <a:lnTo>
                    <a:pt x="686" y="373"/>
                  </a:lnTo>
                  <a:lnTo>
                    <a:pt x="676" y="343"/>
                  </a:lnTo>
                  <a:lnTo>
                    <a:pt x="669" y="313"/>
                  </a:lnTo>
                  <a:lnTo>
                    <a:pt x="662" y="282"/>
                  </a:lnTo>
                  <a:lnTo>
                    <a:pt x="652" y="255"/>
                  </a:lnTo>
                  <a:lnTo>
                    <a:pt x="646" y="225"/>
                  </a:lnTo>
                  <a:lnTo>
                    <a:pt x="639" y="198"/>
                  </a:lnTo>
                  <a:lnTo>
                    <a:pt x="629" y="171"/>
                  </a:lnTo>
                  <a:lnTo>
                    <a:pt x="622" y="148"/>
                  </a:lnTo>
                  <a:lnTo>
                    <a:pt x="622" y="148"/>
                  </a:lnTo>
                  <a:lnTo>
                    <a:pt x="615" y="134"/>
                  </a:lnTo>
                  <a:lnTo>
                    <a:pt x="605" y="121"/>
                  </a:lnTo>
                  <a:lnTo>
                    <a:pt x="598" y="107"/>
                  </a:lnTo>
                  <a:lnTo>
                    <a:pt x="588" y="94"/>
                  </a:lnTo>
                  <a:lnTo>
                    <a:pt x="582" y="81"/>
                  </a:lnTo>
                  <a:lnTo>
                    <a:pt x="575" y="67"/>
                  </a:lnTo>
                  <a:lnTo>
                    <a:pt x="565" y="57"/>
                  </a:lnTo>
                  <a:lnTo>
                    <a:pt x="558" y="44"/>
                  </a:lnTo>
                  <a:lnTo>
                    <a:pt x="551" y="33"/>
                  </a:lnTo>
                  <a:lnTo>
                    <a:pt x="545" y="27"/>
                  </a:lnTo>
                  <a:close/>
                  <a:moveTo>
                    <a:pt x="410" y="0"/>
                  </a:moveTo>
                  <a:lnTo>
                    <a:pt x="407" y="3"/>
                  </a:lnTo>
                  <a:lnTo>
                    <a:pt x="400" y="17"/>
                  </a:lnTo>
                  <a:lnTo>
                    <a:pt x="390" y="27"/>
                  </a:lnTo>
                  <a:lnTo>
                    <a:pt x="383" y="44"/>
                  </a:lnTo>
                  <a:lnTo>
                    <a:pt x="376" y="60"/>
                  </a:lnTo>
                  <a:lnTo>
                    <a:pt x="366" y="77"/>
                  </a:lnTo>
                  <a:lnTo>
                    <a:pt x="360" y="97"/>
                  </a:lnTo>
                  <a:lnTo>
                    <a:pt x="350" y="118"/>
                  </a:lnTo>
                  <a:lnTo>
                    <a:pt x="343" y="141"/>
                  </a:lnTo>
                  <a:lnTo>
                    <a:pt x="336" y="168"/>
                  </a:lnTo>
                  <a:lnTo>
                    <a:pt x="326" y="195"/>
                  </a:lnTo>
                  <a:lnTo>
                    <a:pt x="319" y="225"/>
                  </a:lnTo>
                  <a:lnTo>
                    <a:pt x="313" y="259"/>
                  </a:lnTo>
                  <a:lnTo>
                    <a:pt x="302" y="296"/>
                  </a:lnTo>
                  <a:lnTo>
                    <a:pt x="296" y="336"/>
                  </a:lnTo>
                  <a:lnTo>
                    <a:pt x="289" y="377"/>
                  </a:lnTo>
                  <a:lnTo>
                    <a:pt x="279" y="417"/>
                  </a:lnTo>
                  <a:lnTo>
                    <a:pt x="272" y="461"/>
                  </a:lnTo>
                  <a:lnTo>
                    <a:pt x="262" y="501"/>
                  </a:lnTo>
                  <a:lnTo>
                    <a:pt x="255" y="541"/>
                  </a:lnTo>
                  <a:lnTo>
                    <a:pt x="249" y="582"/>
                  </a:lnTo>
                  <a:lnTo>
                    <a:pt x="239" y="615"/>
                  </a:lnTo>
                  <a:lnTo>
                    <a:pt x="232" y="649"/>
                  </a:lnTo>
                  <a:lnTo>
                    <a:pt x="222" y="676"/>
                  </a:lnTo>
                  <a:lnTo>
                    <a:pt x="215" y="700"/>
                  </a:lnTo>
                  <a:lnTo>
                    <a:pt x="208" y="720"/>
                  </a:lnTo>
                  <a:lnTo>
                    <a:pt x="198" y="733"/>
                  </a:lnTo>
                  <a:lnTo>
                    <a:pt x="195" y="740"/>
                  </a:lnTo>
                  <a:lnTo>
                    <a:pt x="191" y="743"/>
                  </a:lnTo>
                  <a:lnTo>
                    <a:pt x="185" y="753"/>
                  </a:lnTo>
                  <a:lnTo>
                    <a:pt x="175" y="760"/>
                  </a:lnTo>
                  <a:lnTo>
                    <a:pt x="168" y="764"/>
                  </a:lnTo>
                  <a:lnTo>
                    <a:pt x="161" y="767"/>
                  </a:lnTo>
                  <a:lnTo>
                    <a:pt x="151" y="767"/>
                  </a:lnTo>
                  <a:lnTo>
                    <a:pt x="144" y="770"/>
                  </a:lnTo>
                  <a:lnTo>
                    <a:pt x="138" y="770"/>
                  </a:lnTo>
                  <a:lnTo>
                    <a:pt x="128" y="770"/>
                  </a:lnTo>
                  <a:lnTo>
                    <a:pt x="121" y="770"/>
                  </a:lnTo>
                  <a:lnTo>
                    <a:pt x="111" y="770"/>
                  </a:lnTo>
                  <a:lnTo>
                    <a:pt x="104" y="770"/>
                  </a:lnTo>
                  <a:lnTo>
                    <a:pt x="97" y="770"/>
                  </a:lnTo>
                  <a:lnTo>
                    <a:pt x="87" y="770"/>
                  </a:lnTo>
                  <a:lnTo>
                    <a:pt x="80" y="770"/>
                  </a:lnTo>
                  <a:lnTo>
                    <a:pt x="74" y="770"/>
                  </a:lnTo>
                  <a:lnTo>
                    <a:pt x="64" y="770"/>
                  </a:lnTo>
                  <a:lnTo>
                    <a:pt x="57" y="770"/>
                  </a:lnTo>
                  <a:lnTo>
                    <a:pt x="47" y="770"/>
                  </a:lnTo>
                  <a:lnTo>
                    <a:pt x="40" y="770"/>
                  </a:lnTo>
                  <a:lnTo>
                    <a:pt x="33" y="770"/>
                  </a:lnTo>
                  <a:lnTo>
                    <a:pt x="23" y="770"/>
                  </a:lnTo>
                  <a:lnTo>
                    <a:pt x="17" y="770"/>
                  </a:lnTo>
                  <a:lnTo>
                    <a:pt x="10" y="770"/>
                  </a:lnTo>
                  <a:lnTo>
                    <a:pt x="0" y="770"/>
                  </a:lnTo>
                  <a:lnTo>
                    <a:pt x="0" y="777"/>
                  </a:lnTo>
                  <a:lnTo>
                    <a:pt x="10" y="777"/>
                  </a:lnTo>
                  <a:lnTo>
                    <a:pt x="17" y="777"/>
                  </a:lnTo>
                  <a:lnTo>
                    <a:pt x="23" y="777"/>
                  </a:lnTo>
                  <a:lnTo>
                    <a:pt x="33" y="777"/>
                  </a:lnTo>
                  <a:lnTo>
                    <a:pt x="40" y="777"/>
                  </a:lnTo>
                  <a:lnTo>
                    <a:pt x="47" y="777"/>
                  </a:lnTo>
                  <a:lnTo>
                    <a:pt x="57" y="777"/>
                  </a:lnTo>
                  <a:lnTo>
                    <a:pt x="64" y="777"/>
                  </a:lnTo>
                  <a:lnTo>
                    <a:pt x="74" y="777"/>
                  </a:lnTo>
                  <a:lnTo>
                    <a:pt x="80" y="777"/>
                  </a:lnTo>
                  <a:lnTo>
                    <a:pt x="87" y="777"/>
                  </a:lnTo>
                  <a:lnTo>
                    <a:pt x="97" y="777"/>
                  </a:lnTo>
                  <a:lnTo>
                    <a:pt x="104" y="777"/>
                  </a:lnTo>
                  <a:lnTo>
                    <a:pt x="111" y="777"/>
                  </a:lnTo>
                  <a:lnTo>
                    <a:pt x="121" y="774"/>
                  </a:lnTo>
                  <a:lnTo>
                    <a:pt x="128" y="774"/>
                  </a:lnTo>
                  <a:lnTo>
                    <a:pt x="138" y="774"/>
                  </a:lnTo>
                  <a:lnTo>
                    <a:pt x="144" y="774"/>
                  </a:lnTo>
                  <a:lnTo>
                    <a:pt x="151" y="774"/>
                  </a:lnTo>
                  <a:lnTo>
                    <a:pt x="161" y="770"/>
                  </a:lnTo>
                  <a:lnTo>
                    <a:pt x="168" y="767"/>
                  </a:lnTo>
                  <a:lnTo>
                    <a:pt x="175" y="764"/>
                  </a:lnTo>
                  <a:lnTo>
                    <a:pt x="185" y="757"/>
                  </a:lnTo>
                  <a:lnTo>
                    <a:pt x="191" y="750"/>
                  </a:lnTo>
                  <a:lnTo>
                    <a:pt x="198" y="740"/>
                  </a:lnTo>
                  <a:lnTo>
                    <a:pt x="208" y="726"/>
                  </a:lnTo>
                  <a:lnTo>
                    <a:pt x="215" y="710"/>
                  </a:lnTo>
                  <a:lnTo>
                    <a:pt x="222" y="689"/>
                  </a:lnTo>
                  <a:lnTo>
                    <a:pt x="232" y="663"/>
                  </a:lnTo>
                  <a:lnTo>
                    <a:pt x="239" y="636"/>
                  </a:lnTo>
                  <a:lnTo>
                    <a:pt x="249" y="602"/>
                  </a:lnTo>
                  <a:lnTo>
                    <a:pt x="255" y="568"/>
                  </a:lnTo>
                  <a:lnTo>
                    <a:pt x="262" y="531"/>
                  </a:lnTo>
                  <a:lnTo>
                    <a:pt x="272" y="491"/>
                  </a:lnTo>
                  <a:lnTo>
                    <a:pt x="279" y="451"/>
                  </a:lnTo>
                  <a:lnTo>
                    <a:pt x="289" y="414"/>
                  </a:lnTo>
                  <a:lnTo>
                    <a:pt x="296" y="373"/>
                  </a:lnTo>
                  <a:lnTo>
                    <a:pt x="302" y="333"/>
                  </a:lnTo>
                  <a:lnTo>
                    <a:pt x="313" y="296"/>
                  </a:lnTo>
                  <a:lnTo>
                    <a:pt x="319" y="262"/>
                  </a:lnTo>
                  <a:lnTo>
                    <a:pt x="326" y="229"/>
                  </a:lnTo>
                  <a:lnTo>
                    <a:pt x="336" y="198"/>
                  </a:lnTo>
                  <a:lnTo>
                    <a:pt x="343" y="168"/>
                  </a:lnTo>
                  <a:lnTo>
                    <a:pt x="350" y="141"/>
                  </a:lnTo>
                  <a:lnTo>
                    <a:pt x="360" y="114"/>
                  </a:lnTo>
                  <a:lnTo>
                    <a:pt x="366" y="94"/>
                  </a:lnTo>
                  <a:lnTo>
                    <a:pt x="376" y="70"/>
                  </a:lnTo>
                  <a:lnTo>
                    <a:pt x="383" y="50"/>
                  </a:lnTo>
                  <a:lnTo>
                    <a:pt x="390" y="33"/>
                  </a:lnTo>
                  <a:lnTo>
                    <a:pt x="400" y="17"/>
                  </a:lnTo>
                  <a:lnTo>
                    <a:pt x="407" y="3"/>
                  </a:lnTo>
                  <a:lnTo>
                    <a:pt x="410"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6" name="Freeform 26"/>
            <p:cNvSpPr>
              <a:spLocks/>
            </p:cNvSpPr>
            <p:nvPr/>
          </p:nvSpPr>
          <p:spPr bwMode="auto">
            <a:xfrm>
              <a:off x="11256963" y="4149725"/>
              <a:ext cx="614363" cy="165100"/>
            </a:xfrm>
            <a:custGeom>
              <a:avLst/>
              <a:gdLst>
                <a:gd name="T0" fmla="*/ 7 w 387"/>
                <a:gd name="T1" fmla="*/ 17 h 104"/>
                <a:gd name="T2" fmla="*/ 20 w 387"/>
                <a:gd name="T3" fmla="*/ 44 h 104"/>
                <a:gd name="T4" fmla="*/ 37 w 387"/>
                <a:gd name="T5" fmla="*/ 64 h 104"/>
                <a:gd name="T6" fmla="*/ 54 w 387"/>
                <a:gd name="T7" fmla="*/ 81 h 104"/>
                <a:gd name="T8" fmla="*/ 71 w 387"/>
                <a:gd name="T9" fmla="*/ 94 h 104"/>
                <a:gd name="T10" fmla="*/ 84 w 387"/>
                <a:gd name="T11" fmla="*/ 101 h 104"/>
                <a:gd name="T12" fmla="*/ 101 w 387"/>
                <a:gd name="T13" fmla="*/ 104 h 104"/>
                <a:gd name="T14" fmla="*/ 118 w 387"/>
                <a:gd name="T15" fmla="*/ 104 h 104"/>
                <a:gd name="T16" fmla="*/ 135 w 387"/>
                <a:gd name="T17" fmla="*/ 104 h 104"/>
                <a:gd name="T18" fmla="*/ 148 w 387"/>
                <a:gd name="T19" fmla="*/ 104 h 104"/>
                <a:gd name="T20" fmla="*/ 165 w 387"/>
                <a:gd name="T21" fmla="*/ 101 h 104"/>
                <a:gd name="T22" fmla="*/ 182 w 387"/>
                <a:gd name="T23" fmla="*/ 98 h 104"/>
                <a:gd name="T24" fmla="*/ 199 w 387"/>
                <a:gd name="T25" fmla="*/ 94 h 104"/>
                <a:gd name="T26" fmla="*/ 212 w 387"/>
                <a:gd name="T27" fmla="*/ 94 h 104"/>
                <a:gd name="T28" fmla="*/ 229 w 387"/>
                <a:gd name="T29" fmla="*/ 98 h 104"/>
                <a:gd name="T30" fmla="*/ 236 w 387"/>
                <a:gd name="T31" fmla="*/ 98 h 104"/>
                <a:gd name="T32" fmla="*/ 252 w 387"/>
                <a:gd name="T33" fmla="*/ 94 h 104"/>
                <a:gd name="T34" fmla="*/ 269 w 387"/>
                <a:gd name="T35" fmla="*/ 94 h 104"/>
                <a:gd name="T36" fmla="*/ 286 w 387"/>
                <a:gd name="T37" fmla="*/ 91 h 104"/>
                <a:gd name="T38" fmla="*/ 299 w 387"/>
                <a:gd name="T39" fmla="*/ 91 h 104"/>
                <a:gd name="T40" fmla="*/ 316 w 387"/>
                <a:gd name="T41" fmla="*/ 91 h 104"/>
                <a:gd name="T42" fmla="*/ 333 w 387"/>
                <a:gd name="T43" fmla="*/ 88 h 104"/>
                <a:gd name="T44" fmla="*/ 350 w 387"/>
                <a:gd name="T45" fmla="*/ 84 h 104"/>
                <a:gd name="T46" fmla="*/ 363 w 387"/>
                <a:gd name="T47" fmla="*/ 84 h 104"/>
                <a:gd name="T48" fmla="*/ 380 w 387"/>
                <a:gd name="T49" fmla="*/ 84 h 104"/>
                <a:gd name="T50" fmla="*/ 387 w 387"/>
                <a:gd name="T51" fmla="*/ 78 h 104"/>
                <a:gd name="T52" fmla="*/ 373 w 387"/>
                <a:gd name="T53" fmla="*/ 78 h 104"/>
                <a:gd name="T54" fmla="*/ 357 w 387"/>
                <a:gd name="T55" fmla="*/ 78 h 104"/>
                <a:gd name="T56" fmla="*/ 340 w 387"/>
                <a:gd name="T57" fmla="*/ 74 h 104"/>
                <a:gd name="T58" fmla="*/ 323 w 387"/>
                <a:gd name="T59" fmla="*/ 71 h 104"/>
                <a:gd name="T60" fmla="*/ 310 w 387"/>
                <a:gd name="T61" fmla="*/ 64 h 104"/>
                <a:gd name="T62" fmla="*/ 293 w 387"/>
                <a:gd name="T63" fmla="*/ 57 h 104"/>
                <a:gd name="T64" fmla="*/ 276 w 387"/>
                <a:gd name="T65" fmla="*/ 51 h 104"/>
                <a:gd name="T66" fmla="*/ 259 w 387"/>
                <a:gd name="T67" fmla="*/ 51 h 104"/>
                <a:gd name="T68" fmla="*/ 246 w 387"/>
                <a:gd name="T69" fmla="*/ 51 h 104"/>
                <a:gd name="T70" fmla="*/ 229 w 387"/>
                <a:gd name="T71" fmla="*/ 51 h 104"/>
                <a:gd name="T72" fmla="*/ 212 w 387"/>
                <a:gd name="T73" fmla="*/ 54 h 104"/>
                <a:gd name="T74" fmla="*/ 199 w 387"/>
                <a:gd name="T75" fmla="*/ 51 h 104"/>
                <a:gd name="T76" fmla="*/ 182 w 387"/>
                <a:gd name="T77" fmla="*/ 47 h 104"/>
                <a:gd name="T78" fmla="*/ 165 w 387"/>
                <a:gd name="T79" fmla="*/ 44 h 104"/>
                <a:gd name="T80" fmla="*/ 148 w 387"/>
                <a:gd name="T81" fmla="*/ 37 h 104"/>
                <a:gd name="T82" fmla="*/ 135 w 387"/>
                <a:gd name="T83" fmla="*/ 30 h 104"/>
                <a:gd name="T84" fmla="*/ 118 w 387"/>
                <a:gd name="T85" fmla="*/ 27 h 104"/>
                <a:gd name="T86" fmla="*/ 101 w 387"/>
                <a:gd name="T87" fmla="*/ 24 h 104"/>
                <a:gd name="T88" fmla="*/ 84 w 387"/>
                <a:gd name="T89" fmla="*/ 20 h 104"/>
                <a:gd name="T90" fmla="*/ 71 w 387"/>
                <a:gd name="T91" fmla="*/ 20 h 104"/>
                <a:gd name="T92" fmla="*/ 54 w 387"/>
                <a:gd name="T93" fmla="*/ 17 h 104"/>
                <a:gd name="T94" fmla="*/ 37 w 387"/>
                <a:gd name="T95" fmla="*/ 17 h 104"/>
                <a:gd name="T96" fmla="*/ 20 w 387"/>
                <a:gd name="T97" fmla="*/ 14 h 104"/>
                <a:gd name="T98" fmla="*/ 7 w 387"/>
                <a:gd name="T9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7" h="104">
                  <a:moveTo>
                    <a:pt x="0" y="0"/>
                  </a:moveTo>
                  <a:lnTo>
                    <a:pt x="7" y="17"/>
                  </a:lnTo>
                  <a:lnTo>
                    <a:pt x="14" y="30"/>
                  </a:lnTo>
                  <a:lnTo>
                    <a:pt x="20" y="44"/>
                  </a:lnTo>
                  <a:lnTo>
                    <a:pt x="30" y="54"/>
                  </a:lnTo>
                  <a:lnTo>
                    <a:pt x="37" y="64"/>
                  </a:lnTo>
                  <a:lnTo>
                    <a:pt x="44" y="74"/>
                  </a:lnTo>
                  <a:lnTo>
                    <a:pt x="54" y="81"/>
                  </a:lnTo>
                  <a:lnTo>
                    <a:pt x="61" y="88"/>
                  </a:lnTo>
                  <a:lnTo>
                    <a:pt x="71" y="94"/>
                  </a:lnTo>
                  <a:lnTo>
                    <a:pt x="77" y="98"/>
                  </a:lnTo>
                  <a:lnTo>
                    <a:pt x="84" y="101"/>
                  </a:lnTo>
                  <a:lnTo>
                    <a:pt x="94" y="101"/>
                  </a:lnTo>
                  <a:lnTo>
                    <a:pt x="101" y="104"/>
                  </a:lnTo>
                  <a:lnTo>
                    <a:pt x="111" y="104"/>
                  </a:lnTo>
                  <a:lnTo>
                    <a:pt x="118" y="104"/>
                  </a:lnTo>
                  <a:lnTo>
                    <a:pt x="125" y="104"/>
                  </a:lnTo>
                  <a:lnTo>
                    <a:pt x="135" y="104"/>
                  </a:lnTo>
                  <a:lnTo>
                    <a:pt x="141" y="104"/>
                  </a:lnTo>
                  <a:lnTo>
                    <a:pt x="148" y="104"/>
                  </a:lnTo>
                  <a:lnTo>
                    <a:pt x="158" y="101"/>
                  </a:lnTo>
                  <a:lnTo>
                    <a:pt x="165" y="101"/>
                  </a:lnTo>
                  <a:lnTo>
                    <a:pt x="172" y="98"/>
                  </a:lnTo>
                  <a:lnTo>
                    <a:pt x="182" y="98"/>
                  </a:lnTo>
                  <a:lnTo>
                    <a:pt x="188" y="94"/>
                  </a:lnTo>
                  <a:lnTo>
                    <a:pt x="199" y="94"/>
                  </a:lnTo>
                  <a:lnTo>
                    <a:pt x="205" y="94"/>
                  </a:lnTo>
                  <a:lnTo>
                    <a:pt x="212" y="94"/>
                  </a:lnTo>
                  <a:lnTo>
                    <a:pt x="222" y="98"/>
                  </a:lnTo>
                  <a:lnTo>
                    <a:pt x="229" y="98"/>
                  </a:lnTo>
                  <a:lnTo>
                    <a:pt x="232" y="98"/>
                  </a:lnTo>
                  <a:lnTo>
                    <a:pt x="236" y="98"/>
                  </a:lnTo>
                  <a:lnTo>
                    <a:pt x="246" y="94"/>
                  </a:lnTo>
                  <a:lnTo>
                    <a:pt x="252" y="94"/>
                  </a:lnTo>
                  <a:lnTo>
                    <a:pt x="259" y="94"/>
                  </a:lnTo>
                  <a:lnTo>
                    <a:pt x="269" y="94"/>
                  </a:lnTo>
                  <a:lnTo>
                    <a:pt x="276" y="94"/>
                  </a:lnTo>
                  <a:lnTo>
                    <a:pt x="286" y="91"/>
                  </a:lnTo>
                  <a:lnTo>
                    <a:pt x="293" y="91"/>
                  </a:lnTo>
                  <a:lnTo>
                    <a:pt x="299" y="91"/>
                  </a:lnTo>
                  <a:lnTo>
                    <a:pt x="310" y="91"/>
                  </a:lnTo>
                  <a:lnTo>
                    <a:pt x="316" y="91"/>
                  </a:lnTo>
                  <a:lnTo>
                    <a:pt x="323" y="88"/>
                  </a:lnTo>
                  <a:lnTo>
                    <a:pt x="333" y="88"/>
                  </a:lnTo>
                  <a:lnTo>
                    <a:pt x="340" y="84"/>
                  </a:lnTo>
                  <a:lnTo>
                    <a:pt x="350" y="84"/>
                  </a:lnTo>
                  <a:lnTo>
                    <a:pt x="357" y="84"/>
                  </a:lnTo>
                  <a:lnTo>
                    <a:pt x="363" y="84"/>
                  </a:lnTo>
                  <a:lnTo>
                    <a:pt x="373" y="84"/>
                  </a:lnTo>
                  <a:lnTo>
                    <a:pt x="380" y="84"/>
                  </a:lnTo>
                  <a:lnTo>
                    <a:pt x="387" y="84"/>
                  </a:lnTo>
                  <a:lnTo>
                    <a:pt x="387" y="78"/>
                  </a:lnTo>
                  <a:lnTo>
                    <a:pt x="380" y="78"/>
                  </a:lnTo>
                  <a:lnTo>
                    <a:pt x="373" y="78"/>
                  </a:lnTo>
                  <a:lnTo>
                    <a:pt x="363" y="78"/>
                  </a:lnTo>
                  <a:lnTo>
                    <a:pt x="357" y="78"/>
                  </a:lnTo>
                  <a:lnTo>
                    <a:pt x="350" y="78"/>
                  </a:lnTo>
                  <a:lnTo>
                    <a:pt x="340" y="74"/>
                  </a:lnTo>
                  <a:lnTo>
                    <a:pt x="333" y="74"/>
                  </a:lnTo>
                  <a:lnTo>
                    <a:pt x="323" y="71"/>
                  </a:lnTo>
                  <a:lnTo>
                    <a:pt x="316" y="67"/>
                  </a:lnTo>
                  <a:lnTo>
                    <a:pt x="310" y="64"/>
                  </a:lnTo>
                  <a:lnTo>
                    <a:pt x="299" y="61"/>
                  </a:lnTo>
                  <a:lnTo>
                    <a:pt x="293" y="57"/>
                  </a:lnTo>
                  <a:lnTo>
                    <a:pt x="286" y="54"/>
                  </a:lnTo>
                  <a:lnTo>
                    <a:pt x="276" y="51"/>
                  </a:lnTo>
                  <a:lnTo>
                    <a:pt x="269" y="51"/>
                  </a:lnTo>
                  <a:lnTo>
                    <a:pt x="259" y="51"/>
                  </a:lnTo>
                  <a:lnTo>
                    <a:pt x="252" y="51"/>
                  </a:lnTo>
                  <a:lnTo>
                    <a:pt x="246" y="51"/>
                  </a:lnTo>
                  <a:lnTo>
                    <a:pt x="236" y="51"/>
                  </a:lnTo>
                  <a:lnTo>
                    <a:pt x="229" y="51"/>
                  </a:lnTo>
                  <a:lnTo>
                    <a:pt x="222" y="54"/>
                  </a:lnTo>
                  <a:lnTo>
                    <a:pt x="212" y="54"/>
                  </a:lnTo>
                  <a:lnTo>
                    <a:pt x="205" y="54"/>
                  </a:lnTo>
                  <a:lnTo>
                    <a:pt x="199" y="51"/>
                  </a:lnTo>
                  <a:lnTo>
                    <a:pt x="188" y="51"/>
                  </a:lnTo>
                  <a:lnTo>
                    <a:pt x="182" y="47"/>
                  </a:lnTo>
                  <a:lnTo>
                    <a:pt x="172" y="47"/>
                  </a:lnTo>
                  <a:lnTo>
                    <a:pt x="165" y="44"/>
                  </a:lnTo>
                  <a:lnTo>
                    <a:pt x="158" y="40"/>
                  </a:lnTo>
                  <a:lnTo>
                    <a:pt x="148" y="37"/>
                  </a:lnTo>
                  <a:lnTo>
                    <a:pt x="141" y="34"/>
                  </a:lnTo>
                  <a:lnTo>
                    <a:pt x="135" y="30"/>
                  </a:lnTo>
                  <a:lnTo>
                    <a:pt x="125" y="30"/>
                  </a:lnTo>
                  <a:lnTo>
                    <a:pt x="118" y="27"/>
                  </a:lnTo>
                  <a:lnTo>
                    <a:pt x="111" y="24"/>
                  </a:lnTo>
                  <a:lnTo>
                    <a:pt x="101" y="24"/>
                  </a:lnTo>
                  <a:lnTo>
                    <a:pt x="94" y="20"/>
                  </a:lnTo>
                  <a:lnTo>
                    <a:pt x="84" y="20"/>
                  </a:lnTo>
                  <a:lnTo>
                    <a:pt x="77" y="20"/>
                  </a:lnTo>
                  <a:lnTo>
                    <a:pt x="71" y="20"/>
                  </a:lnTo>
                  <a:lnTo>
                    <a:pt x="61" y="17"/>
                  </a:lnTo>
                  <a:lnTo>
                    <a:pt x="54" y="17"/>
                  </a:lnTo>
                  <a:lnTo>
                    <a:pt x="44" y="17"/>
                  </a:lnTo>
                  <a:lnTo>
                    <a:pt x="37" y="17"/>
                  </a:lnTo>
                  <a:lnTo>
                    <a:pt x="30" y="14"/>
                  </a:lnTo>
                  <a:lnTo>
                    <a:pt x="20" y="14"/>
                  </a:lnTo>
                  <a:lnTo>
                    <a:pt x="14" y="10"/>
                  </a:lnTo>
                  <a:lnTo>
                    <a:pt x="7" y="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7" name="Freeform 27"/>
            <p:cNvSpPr>
              <a:spLocks/>
            </p:cNvSpPr>
            <p:nvPr/>
          </p:nvSpPr>
          <p:spPr bwMode="auto">
            <a:xfrm>
              <a:off x="10841038" y="3103563"/>
              <a:ext cx="223838" cy="549275"/>
            </a:xfrm>
            <a:custGeom>
              <a:avLst/>
              <a:gdLst>
                <a:gd name="T0" fmla="*/ 0 w 141"/>
                <a:gd name="T1" fmla="*/ 0 h 346"/>
                <a:gd name="T2" fmla="*/ 6 w 141"/>
                <a:gd name="T3" fmla="*/ 10 h 346"/>
                <a:gd name="T4" fmla="*/ 13 w 141"/>
                <a:gd name="T5" fmla="*/ 33 h 346"/>
                <a:gd name="T6" fmla="*/ 20 w 141"/>
                <a:gd name="T7" fmla="*/ 57 h 346"/>
                <a:gd name="T8" fmla="*/ 30 w 141"/>
                <a:gd name="T9" fmla="*/ 80 h 346"/>
                <a:gd name="T10" fmla="*/ 37 w 141"/>
                <a:gd name="T11" fmla="*/ 111 h 346"/>
                <a:gd name="T12" fmla="*/ 43 w 141"/>
                <a:gd name="T13" fmla="*/ 141 h 346"/>
                <a:gd name="T14" fmla="*/ 53 w 141"/>
                <a:gd name="T15" fmla="*/ 175 h 346"/>
                <a:gd name="T16" fmla="*/ 57 w 141"/>
                <a:gd name="T17" fmla="*/ 198 h 346"/>
                <a:gd name="T18" fmla="*/ 60 w 141"/>
                <a:gd name="T19" fmla="*/ 202 h 346"/>
                <a:gd name="T20" fmla="*/ 70 w 141"/>
                <a:gd name="T21" fmla="*/ 208 h 346"/>
                <a:gd name="T22" fmla="*/ 77 w 141"/>
                <a:gd name="T23" fmla="*/ 218 h 346"/>
                <a:gd name="T24" fmla="*/ 84 w 141"/>
                <a:gd name="T25" fmla="*/ 228 h 346"/>
                <a:gd name="T26" fmla="*/ 94 w 141"/>
                <a:gd name="T27" fmla="*/ 242 h 346"/>
                <a:gd name="T28" fmla="*/ 101 w 141"/>
                <a:gd name="T29" fmla="*/ 255 h 346"/>
                <a:gd name="T30" fmla="*/ 107 w 141"/>
                <a:gd name="T31" fmla="*/ 269 h 346"/>
                <a:gd name="T32" fmla="*/ 117 w 141"/>
                <a:gd name="T33" fmla="*/ 286 h 346"/>
                <a:gd name="T34" fmla="*/ 124 w 141"/>
                <a:gd name="T35" fmla="*/ 306 h 346"/>
                <a:gd name="T36" fmla="*/ 131 w 141"/>
                <a:gd name="T37" fmla="*/ 326 h 346"/>
                <a:gd name="T38" fmla="*/ 141 w 141"/>
                <a:gd name="T39" fmla="*/ 346 h 346"/>
                <a:gd name="T40" fmla="*/ 131 w 141"/>
                <a:gd name="T41" fmla="*/ 316 h 346"/>
                <a:gd name="T42" fmla="*/ 124 w 141"/>
                <a:gd name="T43" fmla="*/ 286 h 346"/>
                <a:gd name="T44" fmla="*/ 117 w 141"/>
                <a:gd name="T45" fmla="*/ 255 h 346"/>
                <a:gd name="T46" fmla="*/ 107 w 141"/>
                <a:gd name="T47" fmla="*/ 228 h 346"/>
                <a:gd name="T48" fmla="*/ 101 w 141"/>
                <a:gd name="T49" fmla="*/ 198 h 346"/>
                <a:gd name="T50" fmla="*/ 94 w 141"/>
                <a:gd name="T51" fmla="*/ 171 h 346"/>
                <a:gd name="T52" fmla="*/ 84 w 141"/>
                <a:gd name="T53" fmla="*/ 144 h 346"/>
                <a:gd name="T54" fmla="*/ 77 w 141"/>
                <a:gd name="T55" fmla="*/ 121 h 346"/>
                <a:gd name="T56" fmla="*/ 77 w 141"/>
                <a:gd name="T57" fmla="*/ 121 h 346"/>
                <a:gd name="T58" fmla="*/ 70 w 141"/>
                <a:gd name="T59" fmla="*/ 107 h 346"/>
                <a:gd name="T60" fmla="*/ 60 w 141"/>
                <a:gd name="T61" fmla="*/ 94 h 346"/>
                <a:gd name="T62" fmla="*/ 53 w 141"/>
                <a:gd name="T63" fmla="*/ 80 h 346"/>
                <a:gd name="T64" fmla="*/ 43 w 141"/>
                <a:gd name="T65" fmla="*/ 67 h 346"/>
                <a:gd name="T66" fmla="*/ 37 w 141"/>
                <a:gd name="T67" fmla="*/ 54 h 346"/>
                <a:gd name="T68" fmla="*/ 30 w 141"/>
                <a:gd name="T69" fmla="*/ 40 h 346"/>
                <a:gd name="T70" fmla="*/ 20 w 141"/>
                <a:gd name="T71" fmla="*/ 30 h 346"/>
                <a:gd name="T72" fmla="*/ 13 w 141"/>
                <a:gd name="T73" fmla="*/ 17 h 346"/>
                <a:gd name="T74" fmla="*/ 6 w 141"/>
                <a:gd name="T75" fmla="*/ 6 h 346"/>
                <a:gd name="T76" fmla="*/ 0 w 141"/>
                <a:gd name="T77"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346">
                  <a:moveTo>
                    <a:pt x="0" y="0"/>
                  </a:moveTo>
                  <a:lnTo>
                    <a:pt x="6" y="10"/>
                  </a:lnTo>
                  <a:lnTo>
                    <a:pt x="13" y="33"/>
                  </a:lnTo>
                  <a:lnTo>
                    <a:pt x="20" y="57"/>
                  </a:lnTo>
                  <a:lnTo>
                    <a:pt x="30" y="80"/>
                  </a:lnTo>
                  <a:lnTo>
                    <a:pt x="37" y="111"/>
                  </a:lnTo>
                  <a:lnTo>
                    <a:pt x="43" y="141"/>
                  </a:lnTo>
                  <a:lnTo>
                    <a:pt x="53" y="175"/>
                  </a:lnTo>
                  <a:lnTo>
                    <a:pt x="57" y="198"/>
                  </a:lnTo>
                  <a:lnTo>
                    <a:pt x="60" y="202"/>
                  </a:lnTo>
                  <a:lnTo>
                    <a:pt x="70" y="208"/>
                  </a:lnTo>
                  <a:lnTo>
                    <a:pt x="77" y="218"/>
                  </a:lnTo>
                  <a:lnTo>
                    <a:pt x="84" y="228"/>
                  </a:lnTo>
                  <a:lnTo>
                    <a:pt x="94" y="242"/>
                  </a:lnTo>
                  <a:lnTo>
                    <a:pt x="101" y="255"/>
                  </a:lnTo>
                  <a:lnTo>
                    <a:pt x="107" y="269"/>
                  </a:lnTo>
                  <a:lnTo>
                    <a:pt x="117" y="286"/>
                  </a:lnTo>
                  <a:lnTo>
                    <a:pt x="124" y="306"/>
                  </a:lnTo>
                  <a:lnTo>
                    <a:pt x="131" y="326"/>
                  </a:lnTo>
                  <a:lnTo>
                    <a:pt x="141" y="346"/>
                  </a:lnTo>
                  <a:lnTo>
                    <a:pt x="131" y="316"/>
                  </a:lnTo>
                  <a:lnTo>
                    <a:pt x="124" y="286"/>
                  </a:lnTo>
                  <a:lnTo>
                    <a:pt x="117" y="255"/>
                  </a:lnTo>
                  <a:lnTo>
                    <a:pt x="107" y="228"/>
                  </a:lnTo>
                  <a:lnTo>
                    <a:pt x="101" y="198"/>
                  </a:lnTo>
                  <a:lnTo>
                    <a:pt x="94" y="171"/>
                  </a:lnTo>
                  <a:lnTo>
                    <a:pt x="84" y="144"/>
                  </a:lnTo>
                  <a:lnTo>
                    <a:pt x="77" y="121"/>
                  </a:lnTo>
                  <a:lnTo>
                    <a:pt x="77" y="121"/>
                  </a:lnTo>
                  <a:lnTo>
                    <a:pt x="70" y="107"/>
                  </a:lnTo>
                  <a:lnTo>
                    <a:pt x="60" y="94"/>
                  </a:lnTo>
                  <a:lnTo>
                    <a:pt x="53" y="80"/>
                  </a:lnTo>
                  <a:lnTo>
                    <a:pt x="43" y="67"/>
                  </a:lnTo>
                  <a:lnTo>
                    <a:pt x="37" y="54"/>
                  </a:lnTo>
                  <a:lnTo>
                    <a:pt x="30" y="40"/>
                  </a:lnTo>
                  <a:lnTo>
                    <a:pt x="20" y="30"/>
                  </a:lnTo>
                  <a:lnTo>
                    <a:pt x="13" y="17"/>
                  </a:lnTo>
                  <a:lnTo>
                    <a:pt x="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68" name="Freeform 28"/>
            <p:cNvSpPr>
              <a:spLocks/>
            </p:cNvSpPr>
            <p:nvPr/>
          </p:nvSpPr>
          <p:spPr bwMode="auto">
            <a:xfrm>
              <a:off x="9975851" y="3060700"/>
              <a:ext cx="650875" cy="1233488"/>
            </a:xfrm>
            <a:custGeom>
              <a:avLst/>
              <a:gdLst>
                <a:gd name="T0" fmla="*/ 407 w 410"/>
                <a:gd name="T1" fmla="*/ 3 h 777"/>
                <a:gd name="T2" fmla="*/ 390 w 410"/>
                <a:gd name="T3" fmla="*/ 27 h 777"/>
                <a:gd name="T4" fmla="*/ 376 w 410"/>
                <a:gd name="T5" fmla="*/ 60 h 777"/>
                <a:gd name="T6" fmla="*/ 360 w 410"/>
                <a:gd name="T7" fmla="*/ 97 h 777"/>
                <a:gd name="T8" fmla="*/ 343 w 410"/>
                <a:gd name="T9" fmla="*/ 141 h 777"/>
                <a:gd name="T10" fmla="*/ 326 w 410"/>
                <a:gd name="T11" fmla="*/ 195 h 777"/>
                <a:gd name="T12" fmla="*/ 313 w 410"/>
                <a:gd name="T13" fmla="*/ 259 h 777"/>
                <a:gd name="T14" fmla="*/ 296 w 410"/>
                <a:gd name="T15" fmla="*/ 336 h 777"/>
                <a:gd name="T16" fmla="*/ 279 w 410"/>
                <a:gd name="T17" fmla="*/ 417 h 777"/>
                <a:gd name="T18" fmla="*/ 262 w 410"/>
                <a:gd name="T19" fmla="*/ 501 h 777"/>
                <a:gd name="T20" fmla="*/ 249 w 410"/>
                <a:gd name="T21" fmla="*/ 582 h 777"/>
                <a:gd name="T22" fmla="*/ 232 w 410"/>
                <a:gd name="T23" fmla="*/ 649 h 777"/>
                <a:gd name="T24" fmla="*/ 215 w 410"/>
                <a:gd name="T25" fmla="*/ 700 h 777"/>
                <a:gd name="T26" fmla="*/ 198 w 410"/>
                <a:gd name="T27" fmla="*/ 733 h 777"/>
                <a:gd name="T28" fmla="*/ 191 w 410"/>
                <a:gd name="T29" fmla="*/ 743 h 777"/>
                <a:gd name="T30" fmla="*/ 175 w 410"/>
                <a:gd name="T31" fmla="*/ 760 h 777"/>
                <a:gd name="T32" fmla="*/ 161 w 410"/>
                <a:gd name="T33" fmla="*/ 767 h 777"/>
                <a:gd name="T34" fmla="*/ 144 w 410"/>
                <a:gd name="T35" fmla="*/ 770 h 777"/>
                <a:gd name="T36" fmla="*/ 128 w 410"/>
                <a:gd name="T37" fmla="*/ 770 h 777"/>
                <a:gd name="T38" fmla="*/ 111 w 410"/>
                <a:gd name="T39" fmla="*/ 770 h 777"/>
                <a:gd name="T40" fmla="*/ 97 w 410"/>
                <a:gd name="T41" fmla="*/ 770 h 777"/>
                <a:gd name="T42" fmla="*/ 80 w 410"/>
                <a:gd name="T43" fmla="*/ 770 h 777"/>
                <a:gd name="T44" fmla="*/ 64 w 410"/>
                <a:gd name="T45" fmla="*/ 770 h 777"/>
                <a:gd name="T46" fmla="*/ 47 w 410"/>
                <a:gd name="T47" fmla="*/ 770 h 777"/>
                <a:gd name="T48" fmla="*/ 33 w 410"/>
                <a:gd name="T49" fmla="*/ 770 h 777"/>
                <a:gd name="T50" fmla="*/ 17 w 410"/>
                <a:gd name="T51" fmla="*/ 770 h 777"/>
                <a:gd name="T52" fmla="*/ 0 w 410"/>
                <a:gd name="T53" fmla="*/ 770 h 777"/>
                <a:gd name="T54" fmla="*/ 10 w 410"/>
                <a:gd name="T55" fmla="*/ 777 h 777"/>
                <a:gd name="T56" fmla="*/ 23 w 410"/>
                <a:gd name="T57" fmla="*/ 777 h 777"/>
                <a:gd name="T58" fmla="*/ 40 w 410"/>
                <a:gd name="T59" fmla="*/ 777 h 777"/>
                <a:gd name="T60" fmla="*/ 57 w 410"/>
                <a:gd name="T61" fmla="*/ 777 h 777"/>
                <a:gd name="T62" fmla="*/ 74 w 410"/>
                <a:gd name="T63" fmla="*/ 777 h 777"/>
                <a:gd name="T64" fmla="*/ 87 w 410"/>
                <a:gd name="T65" fmla="*/ 777 h 777"/>
                <a:gd name="T66" fmla="*/ 104 w 410"/>
                <a:gd name="T67" fmla="*/ 777 h 777"/>
                <a:gd name="T68" fmla="*/ 121 w 410"/>
                <a:gd name="T69" fmla="*/ 774 h 777"/>
                <a:gd name="T70" fmla="*/ 138 w 410"/>
                <a:gd name="T71" fmla="*/ 774 h 777"/>
                <a:gd name="T72" fmla="*/ 151 w 410"/>
                <a:gd name="T73" fmla="*/ 774 h 777"/>
                <a:gd name="T74" fmla="*/ 168 w 410"/>
                <a:gd name="T75" fmla="*/ 767 h 777"/>
                <a:gd name="T76" fmla="*/ 185 w 410"/>
                <a:gd name="T77" fmla="*/ 757 h 777"/>
                <a:gd name="T78" fmla="*/ 198 w 410"/>
                <a:gd name="T79" fmla="*/ 740 h 777"/>
                <a:gd name="T80" fmla="*/ 215 w 410"/>
                <a:gd name="T81" fmla="*/ 710 h 777"/>
                <a:gd name="T82" fmla="*/ 232 w 410"/>
                <a:gd name="T83" fmla="*/ 663 h 777"/>
                <a:gd name="T84" fmla="*/ 249 w 410"/>
                <a:gd name="T85" fmla="*/ 602 h 777"/>
                <a:gd name="T86" fmla="*/ 262 w 410"/>
                <a:gd name="T87" fmla="*/ 531 h 777"/>
                <a:gd name="T88" fmla="*/ 279 w 410"/>
                <a:gd name="T89" fmla="*/ 451 h 777"/>
                <a:gd name="T90" fmla="*/ 296 w 410"/>
                <a:gd name="T91" fmla="*/ 373 h 777"/>
                <a:gd name="T92" fmla="*/ 313 w 410"/>
                <a:gd name="T93" fmla="*/ 296 h 777"/>
                <a:gd name="T94" fmla="*/ 326 w 410"/>
                <a:gd name="T95" fmla="*/ 229 h 777"/>
                <a:gd name="T96" fmla="*/ 343 w 410"/>
                <a:gd name="T97" fmla="*/ 168 h 777"/>
                <a:gd name="T98" fmla="*/ 360 w 410"/>
                <a:gd name="T99" fmla="*/ 114 h 777"/>
                <a:gd name="T100" fmla="*/ 376 w 410"/>
                <a:gd name="T101" fmla="*/ 70 h 777"/>
                <a:gd name="T102" fmla="*/ 390 w 410"/>
                <a:gd name="T103" fmla="*/ 33 h 777"/>
                <a:gd name="T104" fmla="*/ 407 w 410"/>
                <a:gd name="T105" fmla="*/ 3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777">
                  <a:moveTo>
                    <a:pt x="410" y="0"/>
                  </a:moveTo>
                  <a:lnTo>
                    <a:pt x="407" y="3"/>
                  </a:lnTo>
                  <a:lnTo>
                    <a:pt x="400" y="17"/>
                  </a:lnTo>
                  <a:lnTo>
                    <a:pt x="390" y="27"/>
                  </a:lnTo>
                  <a:lnTo>
                    <a:pt x="383" y="44"/>
                  </a:lnTo>
                  <a:lnTo>
                    <a:pt x="376" y="60"/>
                  </a:lnTo>
                  <a:lnTo>
                    <a:pt x="366" y="77"/>
                  </a:lnTo>
                  <a:lnTo>
                    <a:pt x="360" y="97"/>
                  </a:lnTo>
                  <a:lnTo>
                    <a:pt x="350" y="118"/>
                  </a:lnTo>
                  <a:lnTo>
                    <a:pt x="343" y="141"/>
                  </a:lnTo>
                  <a:lnTo>
                    <a:pt x="336" y="168"/>
                  </a:lnTo>
                  <a:lnTo>
                    <a:pt x="326" y="195"/>
                  </a:lnTo>
                  <a:lnTo>
                    <a:pt x="319" y="225"/>
                  </a:lnTo>
                  <a:lnTo>
                    <a:pt x="313" y="259"/>
                  </a:lnTo>
                  <a:lnTo>
                    <a:pt x="302" y="296"/>
                  </a:lnTo>
                  <a:lnTo>
                    <a:pt x="296" y="336"/>
                  </a:lnTo>
                  <a:lnTo>
                    <a:pt x="289" y="377"/>
                  </a:lnTo>
                  <a:lnTo>
                    <a:pt x="279" y="417"/>
                  </a:lnTo>
                  <a:lnTo>
                    <a:pt x="272" y="461"/>
                  </a:lnTo>
                  <a:lnTo>
                    <a:pt x="262" y="501"/>
                  </a:lnTo>
                  <a:lnTo>
                    <a:pt x="255" y="541"/>
                  </a:lnTo>
                  <a:lnTo>
                    <a:pt x="249" y="582"/>
                  </a:lnTo>
                  <a:lnTo>
                    <a:pt x="239" y="615"/>
                  </a:lnTo>
                  <a:lnTo>
                    <a:pt x="232" y="649"/>
                  </a:lnTo>
                  <a:lnTo>
                    <a:pt x="222" y="676"/>
                  </a:lnTo>
                  <a:lnTo>
                    <a:pt x="215" y="700"/>
                  </a:lnTo>
                  <a:lnTo>
                    <a:pt x="208" y="720"/>
                  </a:lnTo>
                  <a:lnTo>
                    <a:pt x="198" y="733"/>
                  </a:lnTo>
                  <a:lnTo>
                    <a:pt x="195" y="740"/>
                  </a:lnTo>
                  <a:lnTo>
                    <a:pt x="191" y="743"/>
                  </a:lnTo>
                  <a:lnTo>
                    <a:pt x="185" y="753"/>
                  </a:lnTo>
                  <a:lnTo>
                    <a:pt x="175" y="760"/>
                  </a:lnTo>
                  <a:lnTo>
                    <a:pt x="168" y="764"/>
                  </a:lnTo>
                  <a:lnTo>
                    <a:pt x="161" y="767"/>
                  </a:lnTo>
                  <a:lnTo>
                    <a:pt x="151" y="767"/>
                  </a:lnTo>
                  <a:lnTo>
                    <a:pt x="144" y="770"/>
                  </a:lnTo>
                  <a:lnTo>
                    <a:pt x="138" y="770"/>
                  </a:lnTo>
                  <a:lnTo>
                    <a:pt x="128" y="770"/>
                  </a:lnTo>
                  <a:lnTo>
                    <a:pt x="121" y="770"/>
                  </a:lnTo>
                  <a:lnTo>
                    <a:pt x="111" y="770"/>
                  </a:lnTo>
                  <a:lnTo>
                    <a:pt x="104" y="770"/>
                  </a:lnTo>
                  <a:lnTo>
                    <a:pt x="97" y="770"/>
                  </a:lnTo>
                  <a:lnTo>
                    <a:pt x="87" y="770"/>
                  </a:lnTo>
                  <a:lnTo>
                    <a:pt x="80" y="770"/>
                  </a:lnTo>
                  <a:lnTo>
                    <a:pt x="74" y="770"/>
                  </a:lnTo>
                  <a:lnTo>
                    <a:pt x="64" y="770"/>
                  </a:lnTo>
                  <a:lnTo>
                    <a:pt x="57" y="770"/>
                  </a:lnTo>
                  <a:lnTo>
                    <a:pt x="47" y="770"/>
                  </a:lnTo>
                  <a:lnTo>
                    <a:pt x="40" y="770"/>
                  </a:lnTo>
                  <a:lnTo>
                    <a:pt x="33" y="770"/>
                  </a:lnTo>
                  <a:lnTo>
                    <a:pt x="23" y="770"/>
                  </a:lnTo>
                  <a:lnTo>
                    <a:pt x="17" y="770"/>
                  </a:lnTo>
                  <a:lnTo>
                    <a:pt x="10" y="770"/>
                  </a:lnTo>
                  <a:lnTo>
                    <a:pt x="0" y="770"/>
                  </a:lnTo>
                  <a:lnTo>
                    <a:pt x="0" y="777"/>
                  </a:lnTo>
                  <a:lnTo>
                    <a:pt x="10" y="777"/>
                  </a:lnTo>
                  <a:lnTo>
                    <a:pt x="17" y="777"/>
                  </a:lnTo>
                  <a:lnTo>
                    <a:pt x="23" y="777"/>
                  </a:lnTo>
                  <a:lnTo>
                    <a:pt x="33" y="777"/>
                  </a:lnTo>
                  <a:lnTo>
                    <a:pt x="40" y="777"/>
                  </a:lnTo>
                  <a:lnTo>
                    <a:pt x="47" y="777"/>
                  </a:lnTo>
                  <a:lnTo>
                    <a:pt x="57" y="777"/>
                  </a:lnTo>
                  <a:lnTo>
                    <a:pt x="64" y="777"/>
                  </a:lnTo>
                  <a:lnTo>
                    <a:pt x="74" y="777"/>
                  </a:lnTo>
                  <a:lnTo>
                    <a:pt x="80" y="777"/>
                  </a:lnTo>
                  <a:lnTo>
                    <a:pt x="87" y="777"/>
                  </a:lnTo>
                  <a:lnTo>
                    <a:pt x="97" y="777"/>
                  </a:lnTo>
                  <a:lnTo>
                    <a:pt x="104" y="777"/>
                  </a:lnTo>
                  <a:lnTo>
                    <a:pt x="111" y="777"/>
                  </a:lnTo>
                  <a:lnTo>
                    <a:pt x="121" y="774"/>
                  </a:lnTo>
                  <a:lnTo>
                    <a:pt x="128" y="774"/>
                  </a:lnTo>
                  <a:lnTo>
                    <a:pt x="138" y="774"/>
                  </a:lnTo>
                  <a:lnTo>
                    <a:pt x="144" y="774"/>
                  </a:lnTo>
                  <a:lnTo>
                    <a:pt x="151" y="774"/>
                  </a:lnTo>
                  <a:lnTo>
                    <a:pt x="161" y="770"/>
                  </a:lnTo>
                  <a:lnTo>
                    <a:pt x="168" y="767"/>
                  </a:lnTo>
                  <a:lnTo>
                    <a:pt x="175" y="764"/>
                  </a:lnTo>
                  <a:lnTo>
                    <a:pt x="185" y="757"/>
                  </a:lnTo>
                  <a:lnTo>
                    <a:pt x="191" y="750"/>
                  </a:lnTo>
                  <a:lnTo>
                    <a:pt x="198" y="740"/>
                  </a:lnTo>
                  <a:lnTo>
                    <a:pt x="208" y="726"/>
                  </a:lnTo>
                  <a:lnTo>
                    <a:pt x="215" y="710"/>
                  </a:lnTo>
                  <a:lnTo>
                    <a:pt x="222" y="689"/>
                  </a:lnTo>
                  <a:lnTo>
                    <a:pt x="232" y="663"/>
                  </a:lnTo>
                  <a:lnTo>
                    <a:pt x="239" y="636"/>
                  </a:lnTo>
                  <a:lnTo>
                    <a:pt x="249" y="602"/>
                  </a:lnTo>
                  <a:lnTo>
                    <a:pt x="255" y="568"/>
                  </a:lnTo>
                  <a:lnTo>
                    <a:pt x="262" y="531"/>
                  </a:lnTo>
                  <a:lnTo>
                    <a:pt x="272" y="491"/>
                  </a:lnTo>
                  <a:lnTo>
                    <a:pt x="279" y="451"/>
                  </a:lnTo>
                  <a:lnTo>
                    <a:pt x="289" y="414"/>
                  </a:lnTo>
                  <a:lnTo>
                    <a:pt x="296" y="373"/>
                  </a:lnTo>
                  <a:lnTo>
                    <a:pt x="302" y="333"/>
                  </a:lnTo>
                  <a:lnTo>
                    <a:pt x="313" y="296"/>
                  </a:lnTo>
                  <a:lnTo>
                    <a:pt x="319" y="262"/>
                  </a:lnTo>
                  <a:lnTo>
                    <a:pt x="326" y="229"/>
                  </a:lnTo>
                  <a:lnTo>
                    <a:pt x="336" y="198"/>
                  </a:lnTo>
                  <a:lnTo>
                    <a:pt x="343" y="168"/>
                  </a:lnTo>
                  <a:lnTo>
                    <a:pt x="350" y="141"/>
                  </a:lnTo>
                  <a:lnTo>
                    <a:pt x="360" y="114"/>
                  </a:lnTo>
                  <a:lnTo>
                    <a:pt x="366" y="94"/>
                  </a:lnTo>
                  <a:lnTo>
                    <a:pt x="376" y="70"/>
                  </a:lnTo>
                  <a:lnTo>
                    <a:pt x="383" y="50"/>
                  </a:lnTo>
                  <a:lnTo>
                    <a:pt x="390" y="33"/>
                  </a:lnTo>
                  <a:lnTo>
                    <a:pt x="400" y="17"/>
                  </a:lnTo>
                  <a:lnTo>
                    <a:pt x="407" y="3"/>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3" name="Freeform 53"/>
            <p:cNvSpPr>
              <a:spLocks/>
            </p:cNvSpPr>
            <p:nvPr/>
          </p:nvSpPr>
          <p:spPr bwMode="auto">
            <a:xfrm>
              <a:off x="9393238" y="1651000"/>
              <a:ext cx="122238" cy="95250"/>
            </a:xfrm>
            <a:custGeom>
              <a:avLst/>
              <a:gdLst>
                <a:gd name="T0" fmla="*/ 77 w 77"/>
                <a:gd name="T1" fmla="*/ 60 h 60"/>
                <a:gd name="T2" fmla="*/ 0 w 77"/>
                <a:gd name="T3" fmla="*/ 60 h 60"/>
                <a:gd name="T4" fmla="*/ 0 w 77"/>
                <a:gd name="T5" fmla="*/ 50 h 60"/>
                <a:gd name="T6" fmla="*/ 30 w 77"/>
                <a:gd name="T7" fmla="*/ 50 h 60"/>
                <a:gd name="T8" fmla="*/ 30 w 77"/>
                <a:gd name="T9" fmla="*/ 10 h 60"/>
                <a:gd name="T10" fmla="*/ 0 w 77"/>
                <a:gd name="T11" fmla="*/ 10 h 60"/>
                <a:gd name="T12" fmla="*/ 0 w 77"/>
                <a:gd name="T13" fmla="*/ 0 h 60"/>
                <a:gd name="T14" fmla="*/ 77 w 77"/>
                <a:gd name="T15" fmla="*/ 0 h 60"/>
                <a:gd name="T16" fmla="*/ 77 w 77"/>
                <a:gd name="T17" fmla="*/ 10 h 60"/>
                <a:gd name="T18" fmla="*/ 40 w 77"/>
                <a:gd name="T19" fmla="*/ 10 h 60"/>
                <a:gd name="T20" fmla="*/ 40 w 77"/>
                <a:gd name="T21" fmla="*/ 50 h 60"/>
                <a:gd name="T22" fmla="*/ 77 w 77"/>
                <a:gd name="T23" fmla="*/ 50 h 60"/>
                <a:gd name="T24" fmla="*/ 77 w 7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0">
                  <a:moveTo>
                    <a:pt x="77" y="60"/>
                  </a:moveTo>
                  <a:lnTo>
                    <a:pt x="0" y="60"/>
                  </a:lnTo>
                  <a:lnTo>
                    <a:pt x="0" y="50"/>
                  </a:lnTo>
                  <a:lnTo>
                    <a:pt x="30" y="50"/>
                  </a:lnTo>
                  <a:lnTo>
                    <a:pt x="30" y="10"/>
                  </a:lnTo>
                  <a:lnTo>
                    <a:pt x="0" y="10"/>
                  </a:lnTo>
                  <a:lnTo>
                    <a:pt x="0" y="0"/>
                  </a:lnTo>
                  <a:lnTo>
                    <a:pt x="77" y="0"/>
                  </a:lnTo>
                  <a:lnTo>
                    <a:pt x="77" y="10"/>
                  </a:lnTo>
                  <a:lnTo>
                    <a:pt x="40" y="10"/>
                  </a:lnTo>
                  <a:lnTo>
                    <a:pt x="40" y="50"/>
                  </a:lnTo>
                  <a:lnTo>
                    <a:pt x="77" y="50"/>
                  </a:lnTo>
                  <a:lnTo>
                    <a:pt x="7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4" name="Freeform 54"/>
            <p:cNvSpPr>
              <a:spLocks noEditPoints="1"/>
            </p:cNvSpPr>
            <p:nvPr/>
          </p:nvSpPr>
          <p:spPr bwMode="auto">
            <a:xfrm>
              <a:off x="9424988" y="1549400"/>
              <a:ext cx="90488" cy="84138"/>
            </a:xfrm>
            <a:custGeom>
              <a:avLst/>
              <a:gdLst>
                <a:gd name="T0" fmla="*/ 30 w 57"/>
                <a:gd name="T1" fmla="*/ 53 h 53"/>
                <a:gd name="T2" fmla="*/ 30 w 57"/>
                <a:gd name="T3" fmla="*/ 53 h 53"/>
                <a:gd name="T4" fmla="*/ 17 w 57"/>
                <a:gd name="T5" fmla="*/ 50 h 53"/>
                <a:gd name="T6" fmla="*/ 7 w 57"/>
                <a:gd name="T7" fmla="*/ 43 h 53"/>
                <a:gd name="T8" fmla="*/ 7 w 57"/>
                <a:gd name="T9" fmla="*/ 43 h 53"/>
                <a:gd name="T10" fmla="*/ 0 w 57"/>
                <a:gd name="T11" fmla="*/ 37 h 53"/>
                <a:gd name="T12" fmla="*/ 0 w 57"/>
                <a:gd name="T13" fmla="*/ 27 h 53"/>
                <a:gd name="T14" fmla="*/ 0 w 57"/>
                <a:gd name="T15" fmla="*/ 27 h 53"/>
                <a:gd name="T16" fmla="*/ 4 w 57"/>
                <a:gd name="T17" fmla="*/ 16 h 53"/>
                <a:gd name="T18" fmla="*/ 7 w 57"/>
                <a:gd name="T19" fmla="*/ 6 h 53"/>
                <a:gd name="T20" fmla="*/ 7 w 57"/>
                <a:gd name="T21" fmla="*/ 6 h 53"/>
                <a:gd name="T22" fmla="*/ 17 w 57"/>
                <a:gd name="T23" fmla="*/ 3 h 53"/>
                <a:gd name="T24" fmla="*/ 27 w 57"/>
                <a:gd name="T25" fmla="*/ 0 h 53"/>
                <a:gd name="T26" fmla="*/ 27 w 57"/>
                <a:gd name="T27" fmla="*/ 0 h 53"/>
                <a:gd name="T28" fmla="*/ 44 w 57"/>
                <a:gd name="T29" fmla="*/ 3 h 53"/>
                <a:gd name="T30" fmla="*/ 44 w 57"/>
                <a:gd name="T31" fmla="*/ 3 h 53"/>
                <a:gd name="T32" fmla="*/ 51 w 57"/>
                <a:gd name="T33" fmla="*/ 6 h 53"/>
                <a:gd name="T34" fmla="*/ 54 w 57"/>
                <a:gd name="T35" fmla="*/ 13 h 53"/>
                <a:gd name="T36" fmla="*/ 54 w 57"/>
                <a:gd name="T37" fmla="*/ 13 h 53"/>
                <a:gd name="T38" fmla="*/ 57 w 57"/>
                <a:gd name="T39" fmla="*/ 27 h 53"/>
                <a:gd name="T40" fmla="*/ 57 w 57"/>
                <a:gd name="T41" fmla="*/ 27 h 53"/>
                <a:gd name="T42" fmla="*/ 57 w 57"/>
                <a:gd name="T43" fmla="*/ 37 h 53"/>
                <a:gd name="T44" fmla="*/ 51 w 57"/>
                <a:gd name="T45" fmla="*/ 47 h 53"/>
                <a:gd name="T46" fmla="*/ 51 w 57"/>
                <a:gd name="T47" fmla="*/ 47 h 53"/>
                <a:gd name="T48" fmla="*/ 41 w 57"/>
                <a:gd name="T49" fmla="*/ 50 h 53"/>
                <a:gd name="T50" fmla="*/ 30 w 57"/>
                <a:gd name="T51" fmla="*/ 53 h 53"/>
                <a:gd name="T52" fmla="*/ 30 w 57"/>
                <a:gd name="T53" fmla="*/ 53 h 53"/>
                <a:gd name="T54" fmla="*/ 30 w 57"/>
                <a:gd name="T55" fmla="*/ 43 h 53"/>
                <a:gd name="T56" fmla="*/ 30 w 57"/>
                <a:gd name="T57" fmla="*/ 43 h 53"/>
                <a:gd name="T58" fmla="*/ 37 w 57"/>
                <a:gd name="T59" fmla="*/ 43 h 53"/>
                <a:gd name="T60" fmla="*/ 44 w 57"/>
                <a:gd name="T61" fmla="*/ 37 h 53"/>
                <a:gd name="T62" fmla="*/ 44 w 57"/>
                <a:gd name="T63" fmla="*/ 37 h 53"/>
                <a:gd name="T64" fmla="*/ 51 w 57"/>
                <a:gd name="T65" fmla="*/ 33 h 53"/>
                <a:gd name="T66" fmla="*/ 51 w 57"/>
                <a:gd name="T67" fmla="*/ 27 h 53"/>
                <a:gd name="T68" fmla="*/ 51 w 57"/>
                <a:gd name="T69" fmla="*/ 27 h 53"/>
                <a:gd name="T70" fmla="*/ 51 w 57"/>
                <a:gd name="T71" fmla="*/ 20 h 53"/>
                <a:gd name="T72" fmla="*/ 44 w 57"/>
                <a:gd name="T73" fmla="*/ 13 h 53"/>
                <a:gd name="T74" fmla="*/ 44 w 57"/>
                <a:gd name="T75" fmla="*/ 13 h 53"/>
                <a:gd name="T76" fmla="*/ 37 w 57"/>
                <a:gd name="T77" fmla="*/ 10 h 53"/>
                <a:gd name="T78" fmla="*/ 30 w 57"/>
                <a:gd name="T79" fmla="*/ 10 h 53"/>
                <a:gd name="T80" fmla="*/ 30 w 57"/>
                <a:gd name="T81" fmla="*/ 10 h 53"/>
                <a:gd name="T82" fmla="*/ 20 w 57"/>
                <a:gd name="T83" fmla="*/ 10 h 53"/>
                <a:gd name="T84" fmla="*/ 14 w 57"/>
                <a:gd name="T85" fmla="*/ 13 h 53"/>
                <a:gd name="T86" fmla="*/ 14 w 57"/>
                <a:gd name="T87" fmla="*/ 13 h 53"/>
                <a:gd name="T88" fmla="*/ 10 w 57"/>
                <a:gd name="T89" fmla="*/ 20 h 53"/>
                <a:gd name="T90" fmla="*/ 7 w 57"/>
                <a:gd name="T91" fmla="*/ 27 h 53"/>
                <a:gd name="T92" fmla="*/ 7 w 57"/>
                <a:gd name="T93" fmla="*/ 27 h 53"/>
                <a:gd name="T94" fmla="*/ 10 w 57"/>
                <a:gd name="T95" fmla="*/ 33 h 53"/>
                <a:gd name="T96" fmla="*/ 14 w 57"/>
                <a:gd name="T97" fmla="*/ 37 h 53"/>
                <a:gd name="T98" fmla="*/ 14 w 57"/>
                <a:gd name="T99" fmla="*/ 37 h 53"/>
                <a:gd name="T100" fmla="*/ 20 w 57"/>
                <a:gd name="T101" fmla="*/ 43 h 53"/>
                <a:gd name="T102" fmla="*/ 30 w 57"/>
                <a:gd name="T103" fmla="*/ 43 h 53"/>
                <a:gd name="T104" fmla="*/ 30 w 57"/>
                <a:gd name="T105"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3">
                  <a:moveTo>
                    <a:pt x="30" y="53"/>
                  </a:moveTo>
                  <a:lnTo>
                    <a:pt x="30" y="53"/>
                  </a:lnTo>
                  <a:lnTo>
                    <a:pt x="17" y="50"/>
                  </a:lnTo>
                  <a:lnTo>
                    <a:pt x="7" y="43"/>
                  </a:lnTo>
                  <a:lnTo>
                    <a:pt x="7" y="43"/>
                  </a:lnTo>
                  <a:lnTo>
                    <a:pt x="0" y="37"/>
                  </a:lnTo>
                  <a:lnTo>
                    <a:pt x="0" y="27"/>
                  </a:lnTo>
                  <a:lnTo>
                    <a:pt x="0" y="27"/>
                  </a:lnTo>
                  <a:lnTo>
                    <a:pt x="4" y="16"/>
                  </a:lnTo>
                  <a:lnTo>
                    <a:pt x="7" y="6"/>
                  </a:lnTo>
                  <a:lnTo>
                    <a:pt x="7" y="6"/>
                  </a:lnTo>
                  <a:lnTo>
                    <a:pt x="17" y="3"/>
                  </a:lnTo>
                  <a:lnTo>
                    <a:pt x="27" y="0"/>
                  </a:lnTo>
                  <a:lnTo>
                    <a:pt x="27" y="0"/>
                  </a:lnTo>
                  <a:lnTo>
                    <a:pt x="44" y="3"/>
                  </a:lnTo>
                  <a:lnTo>
                    <a:pt x="44" y="3"/>
                  </a:lnTo>
                  <a:lnTo>
                    <a:pt x="51" y="6"/>
                  </a:lnTo>
                  <a:lnTo>
                    <a:pt x="54" y="13"/>
                  </a:lnTo>
                  <a:lnTo>
                    <a:pt x="54" y="13"/>
                  </a:lnTo>
                  <a:lnTo>
                    <a:pt x="57" y="27"/>
                  </a:lnTo>
                  <a:lnTo>
                    <a:pt x="57" y="27"/>
                  </a:lnTo>
                  <a:lnTo>
                    <a:pt x="57" y="37"/>
                  </a:lnTo>
                  <a:lnTo>
                    <a:pt x="51" y="47"/>
                  </a:lnTo>
                  <a:lnTo>
                    <a:pt x="51" y="47"/>
                  </a:lnTo>
                  <a:lnTo>
                    <a:pt x="41" y="50"/>
                  </a:lnTo>
                  <a:lnTo>
                    <a:pt x="30" y="53"/>
                  </a:lnTo>
                  <a:lnTo>
                    <a:pt x="30" y="53"/>
                  </a:lnTo>
                  <a:close/>
                  <a:moveTo>
                    <a:pt x="30" y="43"/>
                  </a:moveTo>
                  <a:lnTo>
                    <a:pt x="30" y="43"/>
                  </a:lnTo>
                  <a:lnTo>
                    <a:pt x="37" y="43"/>
                  </a:lnTo>
                  <a:lnTo>
                    <a:pt x="44" y="37"/>
                  </a:lnTo>
                  <a:lnTo>
                    <a:pt x="44" y="37"/>
                  </a:lnTo>
                  <a:lnTo>
                    <a:pt x="51" y="33"/>
                  </a:lnTo>
                  <a:lnTo>
                    <a:pt x="51" y="27"/>
                  </a:lnTo>
                  <a:lnTo>
                    <a:pt x="51" y="27"/>
                  </a:lnTo>
                  <a:lnTo>
                    <a:pt x="51" y="20"/>
                  </a:lnTo>
                  <a:lnTo>
                    <a:pt x="44" y="13"/>
                  </a:lnTo>
                  <a:lnTo>
                    <a:pt x="44" y="13"/>
                  </a:lnTo>
                  <a:lnTo>
                    <a:pt x="37" y="10"/>
                  </a:lnTo>
                  <a:lnTo>
                    <a:pt x="30" y="10"/>
                  </a:lnTo>
                  <a:lnTo>
                    <a:pt x="30" y="10"/>
                  </a:lnTo>
                  <a:lnTo>
                    <a:pt x="20" y="10"/>
                  </a:lnTo>
                  <a:lnTo>
                    <a:pt x="14" y="13"/>
                  </a:lnTo>
                  <a:lnTo>
                    <a:pt x="14" y="13"/>
                  </a:lnTo>
                  <a:lnTo>
                    <a:pt x="10" y="20"/>
                  </a:lnTo>
                  <a:lnTo>
                    <a:pt x="7" y="27"/>
                  </a:lnTo>
                  <a:lnTo>
                    <a:pt x="7" y="27"/>
                  </a:lnTo>
                  <a:lnTo>
                    <a:pt x="10" y="33"/>
                  </a:lnTo>
                  <a:lnTo>
                    <a:pt x="14" y="37"/>
                  </a:lnTo>
                  <a:lnTo>
                    <a:pt x="14" y="37"/>
                  </a:lnTo>
                  <a:lnTo>
                    <a:pt x="20" y="43"/>
                  </a:lnTo>
                  <a:lnTo>
                    <a:pt x="30" y="43"/>
                  </a:lnTo>
                  <a:lnTo>
                    <a:pt x="3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5" name="Freeform 55"/>
            <p:cNvSpPr>
              <a:spLocks/>
            </p:cNvSpPr>
            <p:nvPr/>
          </p:nvSpPr>
          <p:spPr bwMode="auto">
            <a:xfrm>
              <a:off x="9424988" y="1484313"/>
              <a:ext cx="90488" cy="49213"/>
            </a:xfrm>
            <a:custGeom>
              <a:avLst/>
              <a:gdLst>
                <a:gd name="T0" fmla="*/ 57 w 57"/>
                <a:gd name="T1" fmla="*/ 31 h 31"/>
                <a:gd name="T2" fmla="*/ 0 w 57"/>
                <a:gd name="T3" fmla="*/ 31 h 31"/>
                <a:gd name="T4" fmla="*/ 0 w 57"/>
                <a:gd name="T5" fmla="*/ 20 h 31"/>
                <a:gd name="T6" fmla="*/ 10 w 57"/>
                <a:gd name="T7" fmla="*/ 20 h 31"/>
                <a:gd name="T8" fmla="*/ 10 w 57"/>
                <a:gd name="T9" fmla="*/ 20 h 31"/>
                <a:gd name="T10" fmla="*/ 4 w 57"/>
                <a:gd name="T11" fmla="*/ 17 h 31"/>
                <a:gd name="T12" fmla="*/ 4 w 57"/>
                <a:gd name="T13" fmla="*/ 17 h 31"/>
                <a:gd name="T14" fmla="*/ 0 w 57"/>
                <a:gd name="T15" fmla="*/ 10 h 31"/>
                <a:gd name="T16" fmla="*/ 0 w 57"/>
                <a:gd name="T17" fmla="*/ 10 h 31"/>
                <a:gd name="T18" fmla="*/ 4 w 57"/>
                <a:gd name="T19" fmla="*/ 0 h 31"/>
                <a:gd name="T20" fmla="*/ 14 w 57"/>
                <a:gd name="T21" fmla="*/ 4 h 31"/>
                <a:gd name="T22" fmla="*/ 14 w 57"/>
                <a:gd name="T23" fmla="*/ 4 h 31"/>
                <a:gd name="T24" fmla="*/ 10 w 57"/>
                <a:gd name="T25" fmla="*/ 10 h 31"/>
                <a:gd name="T26" fmla="*/ 10 w 57"/>
                <a:gd name="T27" fmla="*/ 10 h 31"/>
                <a:gd name="T28" fmla="*/ 10 w 57"/>
                <a:gd name="T29" fmla="*/ 17 h 31"/>
                <a:gd name="T30" fmla="*/ 10 w 57"/>
                <a:gd name="T31" fmla="*/ 17 h 31"/>
                <a:gd name="T32" fmla="*/ 17 w 57"/>
                <a:gd name="T33" fmla="*/ 20 h 31"/>
                <a:gd name="T34" fmla="*/ 17 w 57"/>
                <a:gd name="T35" fmla="*/ 20 h 31"/>
                <a:gd name="T36" fmla="*/ 27 w 57"/>
                <a:gd name="T37" fmla="*/ 20 h 31"/>
                <a:gd name="T38" fmla="*/ 57 w 57"/>
                <a:gd name="T39" fmla="*/ 20 h 31"/>
                <a:gd name="T40" fmla="*/ 57 w 57"/>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1">
                  <a:moveTo>
                    <a:pt x="57" y="31"/>
                  </a:moveTo>
                  <a:lnTo>
                    <a:pt x="0" y="31"/>
                  </a:lnTo>
                  <a:lnTo>
                    <a:pt x="0" y="20"/>
                  </a:lnTo>
                  <a:lnTo>
                    <a:pt x="10" y="20"/>
                  </a:lnTo>
                  <a:lnTo>
                    <a:pt x="10" y="20"/>
                  </a:lnTo>
                  <a:lnTo>
                    <a:pt x="4" y="17"/>
                  </a:lnTo>
                  <a:lnTo>
                    <a:pt x="4" y="17"/>
                  </a:lnTo>
                  <a:lnTo>
                    <a:pt x="0" y="10"/>
                  </a:lnTo>
                  <a:lnTo>
                    <a:pt x="0" y="10"/>
                  </a:lnTo>
                  <a:lnTo>
                    <a:pt x="4" y="0"/>
                  </a:lnTo>
                  <a:lnTo>
                    <a:pt x="14" y="4"/>
                  </a:lnTo>
                  <a:lnTo>
                    <a:pt x="14" y="4"/>
                  </a:lnTo>
                  <a:lnTo>
                    <a:pt x="10" y="10"/>
                  </a:lnTo>
                  <a:lnTo>
                    <a:pt x="10" y="10"/>
                  </a:lnTo>
                  <a:lnTo>
                    <a:pt x="10" y="17"/>
                  </a:lnTo>
                  <a:lnTo>
                    <a:pt x="10" y="17"/>
                  </a:lnTo>
                  <a:lnTo>
                    <a:pt x="17" y="20"/>
                  </a:lnTo>
                  <a:lnTo>
                    <a:pt x="17" y="20"/>
                  </a:lnTo>
                  <a:lnTo>
                    <a:pt x="27" y="20"/>
                  </a:lnTo>
                  <a:lnTo>
                    <a:pt x="57" y="20"/>
                  </a:lnTo>
                  <a:lnTo>
                    <a:pt x="5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6" name="Freeform 56"/>
            <p:cNvSpPr>
              <a:spLocks noEditPoints="1"/>
            </p:cNvSpPr>
            <p:nvPr/>
          </p:nvSpPr>
          <p:spPr bwMode="auto">
            <a:xfrm>
              <a:off x="9393238" y="1457325"/>
              <a:ext cx="122238" cy="17463"/>
            </a:xfrm>
            <a:custGeom>
              <a:avLst/>
              <a:gdLst>
                <a:gd name="T0" fmla="*/ 10 w 77"/>
                <a:gd name="T1" fmla="*/ 11 h 11"/>
                <a:gd name="T2" fmla="*/ 0 w 77"/>
                <a:gd name="T3" fmla="*/ 11 h 11"/>
                <a:gd name="T4" fmla="*/ 0 w 77"/>
                <a:gd name="T5" fmla="*/ 0 h 11"/>
                <a:gd name="T6" fmla="*/ 10 w 77"/>
                <a:gd name="T7" fmla="*/ 0 h 11"/>
                <a:gd name="T8" fmla="*/ 10 w 77"/>
                <a:gd name="T9" fmla="*/ 11 h 11"/>
                <a:gd name="T10" fmla="*/ 77 w 77"/>
                <a:gd name="T11" fmla="*/ 11 h 11"/>
                <a:gd name="T12" fmla="*/ 20 w 77"/>
                <a:gd name="T13" fmla="*/ 11 h 11"/>
                <a:gd name="T14" fmla="*/ 20 w 77"/>
                <a:gd name="T15" fmla="*/ 0 h 11"/>
                <a:gd name="T16" fmla="*/ 77 w 77"/>
                <a:gd name="T17" fmla="*/ 0 h 11"/>
                <a:gd name="T18" fmla="*/ 77 w 77"/>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1">
                  <a:moveTo>
                    <a:pt x="10" y="11"/>
                  </a:moveTo>
                  <a:lnTo>
                    <a:pt x="0" y="11"/>
                  </a:lnTo>
                  <a:lnTo>
                    <a:pt x="0" y="0"/>
                  </a:lnTo>
                  <a:lnTo>
                    <a:pt x="10" y="0"/>
                  </a:lnTo>
                  <a:lnTo>
                    <a:pt x="10" y="11"/>
                  </a:lnTo>
                  <a:close/>
                  <a:moveTo>
                    <a:pt x="77" y="11"/>
                  </a:moveTo>
                  <a:lnTo>
                    <a:pt x="20" y="11"/>
                  </a:lnTo>
                  <a:lnTo>
                    <a:pt x="20" y="0"/>
                  </a:lnTo>
                  <a:lnTo>
                    <a:pt x="77" y="0"/>
                  </a:lnTo>
                  <a:lnTo>
                    <a:pt x="77"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7" name="Freeform 57"/>
            <p:cNvSpPr>
              <a:spLocks/>
            </p:cNvSpPr>
            <p:nvPr/>
          </p:nvSpPr>
          <p:spPr bwMode="auto">
            <a:xfrm>
              <a:off x="9424988" y="1366838"/>
              <a:ext cx="90488" cy="80963"/>
            </a:xfrm>
            <a:custGeom>
              <a:avLst/>
              <a:gdLst>
                <a:gd name="T0" fmla="*/ 57 w 57"/>
                <a:gd name="T1" fmla="*/ 51 h 51"/>
                <a:gd name="T2" fmla="*/ 51 w 57"/>
                <a:gd name="T3" fmla="*/ 51 h 51"/>
                <a:gd name="T4" fmla="*/ 10 w 57"/>
                <a:gd name="T5" fmla="*/ 14 h 51"/>
                <a:gd name="T6" fmla="*/ 10 w 57"/>
                <a:gd name="T7" fmla="*/ 14 h 51"/>
                <a:gd name="T8" fmla="*/ 10 w 57"/>
                <a:gd name="T9" fmla="*/ 24 h 51"/>
                <a:gd name="T10" fmla="*/ 10 w 57"/>
                <a:gd name="T11" fmla="*/ 47 h 51"/>
                <a:gd name="T12" fmla="*/ 0 w 57"/>
                <a:gd name="T13" fmla="*/ 47 h 51"/>
                <a:gd name="T14" fmla="*/ 0 w 57"/>
                <a:gd name="T15" fmla="*/ 0 h 51"/>
                <a:gd name="T16" fmla="*/ 7 w 57"/>
                <a:gd name="T17" fmla="*/ 0 h 51"/>
                <a:gd name="T18" fmla="*/ 44 w 57"/>
                <a:gd name="T19" fmla="*/ 31 h 51"/>
                <a:gd name="T20" fmla="*/ 51 w 57"/>
                <a:gd name="T21" fmla="*/ 37 h 51"/>
                <a:gd name="T22" fmla="*/ 51 w 57"/>
                <a:gd name="T23" fmla="*/ 37 h 51"/>
                <a:gd name="T24" fmla="*/ 51 w 57"/>
                <a:gd name="T25" fmla="*/ 27 h 51"/>
                <a:gd name="T26" fmla="*/ 51 w 57"/>
                <a:gd name="T27" fmla="*/ 0 h 51"/>
                <a:gd name="T28" fmla="*/ 57 w 57"/>
                <a:gd name="T29" fmla="*/ 0 h 51"/>
                <a:gd name="T30" fmla="*/ 57 w 57"/>
                <a:gd name="T31"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51">
                  <a:moveTo>
                    <a:pt x="57" y="51"/>
                  </a:moveTo>
                  <a:lnTo>
                    <a:pt x="51" y="51"/>
                  </a:lnTo>
                  <a:lnTo>
                    <a:pt x="10" y="14"/>
                  </a:lnTo>
                  <a:lnTo>
                    <a:pt x="10" y="14"/>
                  </a:lnTo>
                  <a:lnTo>
                    <a:pt x="10" y="24"/>
                  </a:lnTo>
                  <a:lnTo>
                    <a:pt x="10" y="47"/>
                  </a:lnTo>
                  <a:lnTo>
                    <a:pt x="0" y="47"/>
                  </a:lnTo>
                  <a:lnTo>
                    <a:pt x="0" y="0"/>
                  </a:lnTo>
                  <a:lnTo>
                    <a:pt x="7" y="0"/>
                  </a:lnTo>
                  <a:lnTo>
                    <a:pt x="44" y="31"/>
                  </a:lnTo>
                  <a:lnTo>
                    <a:pt x="51" y="37"/>
                  </a:lnTo>
                  <a:lnTo>
                    <a:pt x="51" y="37"/>
                  </a:lnTo>
                  <a:lnTo>
                    <a:pt x="51" y="27"/>
                  </a:lnTo>
                  <a:lnTo>
                    <a:pt x="51" y="0"/>
                  </a:lnTo>
                  <a:lnTo>
                    <a:pt x="57" y="0"/>
                  </a:lnTo>
                  <a:lnTo>
                    <a:pt x="57"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8" name="Rectangle 58"/>
            <p:cNvSpPr>
              <a:spLocks noChangeArrowheads="1"/>
            </p:cNvSpPr>
            <p:nvPr/>
          </p:nvSpPr>
          <p:spPr bwMode="auto">
            <a:xfrm>
              <a:off x="9499601" y="1330325"/>
              <a:ext cx="15875" cy="158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9" name="Freeform 59"/>
            <p:cNvSpPr>
              <a:spLocks noEditPoints="1"/>
            </p:cNvSpPr>
            <p:nvPr/>
          </p:nvSpPr>
          <p:spPr bwMode="auto">
            <a:xfrm>
              <a:off x="9424988" y="1181100"/>
              <a:ext cx="90488" cy="79375"/>
            </a:xfrm>
            <a:custGeom>
              <a:avLst/>
              <a:gdLst>
                <a:gd name="T0" fmla="*/ 51 w 57"/>
                <a:gd name="T1" fmla="*/ 13 h 50"/>
                <a:gd name="T2" fmla="*/ 57 w 57"/>
                <a:gd name="T3" fmla="*/ 23 h 50"/>
                <a:gd name="T4" fmla="*/ 57 w 57"/>
                <a:gd name="T5" fmla="*/ 33 h 50"/>
                <a:gd name="T6" fmla="*/ 54 w 57"/>
                <a:gd name="T7" fmla="*/ 47 h 50"/>
                <a:gd name="T8" fmla="*/ 47 w 57"/>
                <a:gd name="T9" fmla="*/ 50 h 50"/>
                <a:gd name="T10" fmla="*/ 44 w 57"/>
                <a:gd name="T11" fmla="*/ 50 h 50"/>
                <a:gd name="T12" fmla="*/ 34 w 57"/>
                <a:gd name="T13" fmla="*/ 50 h 50"/>
                <a:gd name="T14" fmla="*/ 30 w 57"/>
                <a:gd name="T15" fmla="*/ 43 h 50"/>
                <a:gd name="T16" fmla="*/ 27 w 57"/>
                <a:gd name="T17" fmla="*/ 37 h 50"/>
                <a:gd name="T18" fmla="*/ 24 w 57"/>
                <a:gd name="T19" fmla="*/ 30 h 50"/>
                <a:gd name="T20" fmla="*/ 20 w 57"/>
                <a:gd name="T21" fmla="*/ 13 h 50"/>
                <a:gd name="T22" fmla="*/ 20 w 57"/>
                <a:gd name="T23" fmla="*/ 13 h 50"/>
                <a:gd name="T24" fmla="*/ 10 w 57"/>
                <a:gd name="T25" fmla="*/ 16 h 50"/>
                <a:gd name="T26" fmla="*/ 7 w 57"/>
                <a:gd name="T27" fmla="*/ 26 h 50"/>
                <a:gd name="T28" fmla="*/ 10 w 57"/>
                <a:gd name="T29" fmla="*/ 37 h 50"/>
                <a:gd name="T30" fmla="*/ 17 w 57"/>
                <a:gd name="T31" fmla="*/ 40 h 50"/>
                <a:gd name="T32" fmla="*/ 17 w 57"/>
                <a:gd name="T33" fmla="*/ 50 h 50"/>
                <a:gd name="T34" fmla="*/ 7 w 57"/>
                <a:gd name="T35" fmla="*/ 47 h 50"/>
                <a:gd name="T36" fmla="*/ 4 w 57"/>
                <a:gd name="T37" fmla="*/ 37 h 50"/>
                <a:gd name="T38" fmla="*/ 0 w 57"/>
                <a:gd name="T39" fmla="*/ 23 h 50"/>
                <a:gd name="T40" fmla="*/ 4 w 57"/>
                <a:gd name="T41" fmla="*/ 13 h 50"/>
                <a:gd name="T42" fmla="*/ 7 w 57"/>
                <a:gd name="T43" fmla="*/ 6 h 50"/>
                <a:gd name="T44" fmla="*/ 14 w 57"/>
                <a:gd name="T45" fmla="*/ 3 h 50"/>
                <a:gd name="T46" fmla="*/ 34 w 57"/>
                <a:gd name="T47" fmla="*/ 3 h 50"/>
                <a:gd name="T48" fmla="*/ 51 w 57"/>
                <a:gd name="T49" fmla="*/ 3 h 50"/>
                <a:gd name="T50" fmla="*/ 57 w 57"/>
                <a:gd name="T51" fmla="*/ 0 h 50"/>
                <a:gd name="T52" fmla="*/ 57 w 57"/>
                <a:gd name="T53" fmla="*/ 10 h 50"/>
                <a:gd name="T54" fmla="*/ 51 w 57"/>
                <a:gd name="T55" fmla="*/ 13 h 50"/>
                <a:gd name="T56" fmla="*/ 30 w 57"/>
                <a:gd name="T57" fmla="*/ 13 h 50"/>
                <a:gd name="T58" fmla="*/ 34 w 57"/>
                <a:gd name="T59" fmla="*/ 26 h 50"/>
                <a:gd name="T60" fmla="*/ 34 w 57"/>
                <a:gd name="T61" fmla="*/ 37 h 50"/>
                <a:gd name="T62" fmla="*/ 37 w 57"/>
                <a:gd name="T63" fmla="*/ 40 h 50"/>
                <a:gd name="T64" fmla="*/ 44 w 57"/>
                <a:gd name="T65" fmla="*/ 40 h 50"/>
                <a:gd name="T66" fmla="*/ 47 w 57"/>
                <a:gd name="T67" fmla="*/ 37 h 50"/>
                <a:gd name="T68" fmla="*/ 51 w 57"/>
                <a:gd name="T69" fmla="*/ 30 h 50"/>
                <a:gd name="T70" fmla="*/ 47 w 57"/>
                <a:gd name="T71" fmla="*/ 20 h 50"/>
                <a:gd name="T72" fmla="*/ 41 w 57"/>
                <a:gd name="T73" fmla="*/ 13 h 50"/>
                <a:gd name="T74" fmla="*/ 30 w 57"/>
                <a:gd name="T75"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0">
                  <a:moveTo>
                    <a:pt x="51" y="13"/>
                  </a:moveTo>
                  <a:lnTo>
                    <a:pt x="51" y="13"/>
                  </a:lnTo>
                  <a:lnTo>
                    <a:pt x="57" y="23"/>
                  </a:lnTo>
                  <a:lnTo>
                    <a:pt x="57" y="23"/>
                  </a:lnTo>
                  <a:lnTo>
                    <a:pt x="57" y="33"/>
                  </a:lnTo>
                  <a:lnTo>
                    <a:pt x="57" y="33"/>
                  </a:lnTo>
                  <a:lnTo>
                    <a:pt x="57" y="40"/>
                  </a:lnTo>
                  <a:lnTo>
                    <a:pt x="54" y="47"/>
                  </a:lnTo>
                  <a:lnTo>
                    <a:pt x="54" y="47"/>
                  </a:lnTo>
                  <a:lnTo>
                    <a:pt x="47" y="50"/>
                  </a:lnTo>
                  <a:lnTo>
                    <a:pt x="44" y="50"/>
                  </a:lnTo>
                  <a:lnTo>
                    <a:pt x="44" y="50"/>
                  </a:lnTo>
                  <a:lnTo>
                    <a:pt x="34" y="50"/>
                  </a:lnTo>
                  <a:lnTo>
                    <a:pt x="34" y="50"/>
                  </a:lnTo>
                  <a:lnTo>
                    <a:pt x="30" y="43"/>
                  </a:lnTo>
                  <a:lnTo>
                    <a:pt x="30" y="43"/>
                  </a:lnTo>
                  <a:lnTo>
                    <a:pt x="27" y="37"/>
                  </a:lnTo>
                  <a:lnTo>
                    <a:pt x="27" y="37"/>
                  </a:lnTo>
                  <a:lnTo>
                    <a:pt x="24" y="30"/>
                  </a:lnTo>
                  <a:lnTo>
                    <a:pt x="24" y="30"/>
                  </a:lnTo>
                  <a:lnTo>
                    <a:pt x="20" y="13"/>
                  </a:lnTo>
                  <a:lnTo>
                    <a:pt x="20" y="13"/>
                  </a:lnTo>
                  <a:lnTo>
                    <a:pt x="20" y="13"/>
                  </a:lnTo>
                  <a:lnTo>
                    <a:pt x="20" y="13"/>
                  </a:lnTo>
                  <a:lnTo>
                    <a:pt x="10" y="16"/>
                  </a:lnTo>
                  <a:lnTo>
                    <a:pt x="10" y="16"/>
                  </a:lnTo>
                  <a:lnTo>
                    <a:pt x="10" y="20"/>
                  </a:lnTo>
                  <a:lnTo>
                    <a:pt x="7" y="26"/>
                  </a:lnTo>
                  <a:lnTo>
                    <a:pt x="7" y="26"/>
                  </a:lnTo>
                  <a:lnTo>
                    <a:pt x="10" y="37"/>
                  </a:lnTo>
                  <a:lnTo>
                    <a:pt x="10" y="37"/>
                  </a:lnTo>
                  <a:lnTo>
                    <a:pt x="17" y="40"/>
                  </a:lnTo>
                  <a:lnTo>
                    <a:pt x="17" y="50"/>
                  </a:lnTo>
                  <a:lnTo>
                    <a:pt x="17" y="50"/>
                  </a:lnTo>
                  <a:lnTo>
                    <a:pt x="7" y="47"/>
                  </a:lnTo>
                  <a:lnTo>
                    <a:pt x="7" y="47"/>
                  </a:lnTo>
                  <a:lnTo>
                    <a:pt x="4" y="37"/>
                  </a:lnTo>
                  <a:lnTo>
                    <a:pt x="4" y="37"/>
                  </a:lnTo>
                  <a:lnTo>
                    <a:pt x="0" y="23"/>
                  </a:lnTo>
                  <a:lnTo>
                    <a:pt x="0" y="23"/>
                  </a:lnTo>
                  <a:lnTo>
                    <a:pt x="4" y="13"/>
                  </a:lnTo>
                  <a:lnTo>
                    <a:pt x="4" y="13"/>
                  </a:lnTo>
                  <a:lnTo>
                    <a:pt x="7" y="6"/>
                  </a:lnTo>
                  <a:lnTo>
                    <a:pt x="7" y="6"/>
                  </a:lnTo>
                  <a:lnTo>
                    <a:pt x="14" y="3"/>
                  </a:lnTo>
                  <a:lnTo>
                    <a:pt x="14" y="3"/>
                  </a:lnTo>
                  <a:lnTo>
                    <a:pt x="20" y="3"/>
                  </a:lnTo>
                  <a:lnTo>
                    <a:pt x="34" y="3"/>
                  </a:lnTo>
                  <a:lnTo>
                    <a:pt x="34" y="3"/>
                  </a:lnTo>
                  <a:lnTo>
                    <a:pt x="51" y="3"/>
                  </a:lnTo>
                  <a:lnTo>
                    <a:pt x="51" y="3"/>
                  </a:lnTo>
                  <a:lnTo>
                    <a:pt x="57" y="0"/>
                  </a:lnTo>
                  <a:lnTo>
                    <a:pt x="57" y="10"/>
                  </a:lnTo>
                  <a:lnTo>
                    <a:pt x="57" y="10"/>
                  </a:lnTo>
                  <a:lnTo>
                    <a:pt x="51" y="13"/>
                  </a:lnTo>
                  <a:lnTo>
                    <a:pt x="51" y="13"/>
                  </a:lnTo>
                  <a:close/>
                  <a:moveTo>
                    <a:pt x="30" y="13"/>
                  </a:moveTo>
                  <a:lnTo>
                    <a:pt x="30" y="13"/>
                  </a:lnTo>
                  <a:lnTo>
                    <a:pt x="34" y="26"/>
                  </a:lnTo>
                  <a:lnTo>
                    <a:pt x="34" y="26"/>
                  </a:lnTo>
                  <a:lnTo>
                    <a:pt x="34" y="37"/>
                  </a:lnTo>
                  <a:lnTo>
                    <a:pt x="34" y="37"/>
                  </a:lnTo>
                  <a:lnTo>
                    <a:pt x="37" y="40"/>
                  </a:lnTo>
                  <a:lnTo>
                    <a:pt x="37" y="40"/>
                  </a:lnTo>
                  <a:lnTo>
                    <a:pt x="44" y="40"/>
                  </a:lnTo>
                  <a:lnTo>
                    <a:pt x="44" y="40"/>
                  </a:lnTo>
                  <a:lnTo>
                    <a:pt x="47" y="37"/>
                  </a:lnTo>
                  <a:lnTo>
                    <a:pt x="47" y="37"/>
                  </a:lnTo>
                  <a:lnTo>
                    <a:pt x="51" y="30"/>
                  </a:lnTo>
                  <a:lnTo>
                    <a:pt x="51" y="30"/>
                  </a:lnTo>
                  <a:lnTo>
                    <a:pt x="47" y="20"/>
                  </a:lnTo>
                  <a:lnTo>
                    <a:pt x="47" y="20"/>
                  </a:lnTo>
                  <a:lnTo>
                    <a:pt x="41" y="13"/>
                  </a:lnTo>
                  <a:lnTo>
                    <a:pt x="41" y="13"/>
                  </a:lnTo>
                  <a:lnTo>
                    <a:pt x="34" y="13"/>
                  </a:lnTo>
                  <a:lnTo>
                    <a:pt x="3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0" name="Freeform 60"/>
            <p:cNvSpPr>
              <a:spLocks/>
            </p:cNvSpPr>
            <p:nvPr/>
          </p:nvSpPr>
          <p:spPr bwMode="auto">
            <a:xfrm>
              <a:off x="9424988" y="1041400"/>
              <a:ext cx="90488" cy="122238"/>
            </a:xfrm>
            <a:custGeom>
              <a:avLst/>
              <a:gdLst>
                <a:gd name="T0" fmla="*/ 57 w 57"/>
                <a:gd name="T1" fmla="*/ 77 h 77"/>
                <a:gd name="T2" fmla="*/ 0 w 57"/>
                <a:gd name="T3" fmla="*/ 77 h 77"/>
                <a:gd name="T4" fmla="*/ 0 w 57"/>
                <a:gd name="T5" fmla="*/ 67 h 77"/>
                <a:gd name="T6" fmla="*/ 10 w 57"/>
                <a:gd name="T7" fmla="*/ 67 h 77"/>
                <a:gd name="T8" fmla="*/ 10 w 57"/>
                <a:gd name="T9" fmla="*/ 67 h 77"/>
                <a:gd name="T10" fmla="*/ 4 w 57"/>
                <a:gd name="T11" fmla="*/ 61 h 77"/>
                <a:gd name="T12" fmla="*/ 4 w 57"/>
                <a:gd name="T13" fmla="*/ 61 h 77"/>
                <a:gd name="T14" fmla="*/ 0 w 57"/>
                <a:gd name="T15" fmla="*/ 51 h 77"/>
                <a:gd name="T16" fmla="*/ 0 w 57"/>
                <a:gd name="T17" fmla="*/ 51 h 77"/>
                <a:gd name="T18" fmla="*/ 4 w 57"/>
                <a:gd name="T19" fmla="*/ 40 h 77"/>
                <a:gd name="T20" fmla="*/ 4 w 57"/>
                <a:gd name="T21" fmla="*/ 40 h 77"/>
                <a:gd name="T22" fmla="*/ 10 w 57"/>
                <a:gd name="T23" fmla="*/ 34 h 77"/>
                <a:gd name="T24" fmla="*/ 10 w 57"/>
                <a:gd name="T25" fmla="*/ 34 h 77"/>
                <a:gd name="T26" fmla="*/ 4 w 57"/>
                <a:gd name="T27" fmla="*/ 27 h 77"/>
                <a:gd name="T28" fmla="*/ 0 w 57"/>
                <a:gd name="T29" fmla="*/ 17 h 77"/>
                <a:gd name="T30" fmla="*/ 0 w 57"/>
                <a:gd name="T31" fmla="*/ 17 h 77"/>
                <a:gd name="T32" fmla="*/ 0 w 57"/>
                <a:gd name="T33" fmla="*/ 10 h 77"/>
                <a:gd name="T34" fmla="*/ 4 w 57"/>
                <a:gd name="T35" fmla="*/ 3 h 77"/>
                <a:gd name="T36" fmla="*/ 4 w 57"/>
                <a:gd name="T37" fmla="*/ 3 h 77"/>
                <a:gd name="T38" fmla="*/ 10 w 57"/>
                <a:gd name="T39" fmla="*/ 0 h 77"/>
                <a:gd name="T40" fmla="*/ 20 w 57"/>
                <a:gd name="T41" fmla="*/ 0 h 77"/>
                <a:gd name="T42" fmla="*/ 57 w 57"/>
                <a:gd name="T43" fmla="*/ 0 h 77"/>
                <a:gd name="T44" fmla="*/ 57 w 57"/>
                <a:gd name="T45" fmla="*/ 10 h 77"/>
                <a:gd name="T46" fmla="*/ 24 w 57"/>
                <a:gd name="T47" fmla="*/ 10 h 77"/>
                <a:gd name="T48" fmla="*/ 24 w 57"/>
                <a:gd name="T49" fmla="*/ 10 h 77"/>
                <a:gd name="T50" fmla="*/ 14 w 57"/>
                <a:gd name="T51" fmla="*/ 10 h 77"/>
                <a:gd name="T52" fmla="*/ 14 w 57"/>
                <a:gd name="T53" fmla="*/ 10 h 77"/>
                <a:gd name="T54" fmla="*/ 10 w 57"/>
                <a:gd name="T55" fmla="*/ 14 h 77"/>
                <a:gd name="T56" fmla="*/ 10 w 57"/>
                <a:gd name="T57" fmla="*/ 14 h 77"/>
                <a:gd name="T58" fmla="*/ 7 w 57"/>
                <a:gd name="T59" fmla="*/ 20 h 77"/>
                <a:gd name="T60" fmla="*/ 7 w 57"/>
                <a:gd name="T61" fmla="*/ 20 h 77"/>
                <a:gd name="T62" fmla="*/ 10 w 57"/>
                <a:gd name="T63" fmla="*/ 24 h 77"/>
                <a:gd name="T64" fmla="*/ 14 w 57"/>
                <a:gd name="T65" fmla="*/ 30 h 77"/>
                <a:gd name="T66" fmla="*/ 14 w 57"/>
                <a:gd name="T67" fmla="*/ 30 h 77"/>
                <a:gd name="T68" fmla="*/ 17 w 57"/>
                <a:gd name="T69" fmla="*/ 34 h 77"/>
                <a:gd name="T70" fmla="*/ 24 w 57"/>
                <a:gd name="T71" fmla="*/ 34 h 77"/>
                <a:gd name="T72" fmla="*/ 57 w 57"/>
                <a:gd name="T73" fmla="*/ 34 h 77"/>
                <a:gd name="T74" fmla="*/ 57 w 57"/>
                <a:gd name="T75" fmla="*/ 44 h 77"/>
                <a:gd name="T76" fmla="*/ 20 w 57"/>
                <a:gd name="T77" fmla="*/ 44 h 77"/>
                <a:gd name="T78" fmla="*/ 20 w 57"/>
                <a:gd name="T79" fmla="*/ 44 h 77"/>
                <a:gd name="T80" fmla="*/ 10 w 57"/>
                <a:gd name="T81" fmla="*/ 44 h 77"/>
                <a:gd name="T82" fmla="*/ 10 w 57"/>
                <a:gd name="T83" fmla="*/ 44 h 77"/>
                <a:gd name="T84" fmla="*/ 10 w 57"/>
                <a:gd name="T85" fmla="*/ 47 h 77"/>
                <a:gd name="T86" fmla="*/ 7 w 57"/>
                <a:gd name="T87" fmla="*/ 54 h 77"/>
                <a:gd name="T88" fmla="*/ 7 w 57"/>
                <a:gd name="T89" fmla="*/ 54 h 77"/>
                <a:gd name="T90" fmla="*/ 10 w 57"/>
                <a:gd name="T91" fmla="*/ 61 h 77"/>
                <a:gd name="T92" fmla="*/ 10 w 57"/>
                <a:gd name="T93" fmla="*/ 61 h 77"/>
                <a:gd name="T94" fmla="*/ 17 w 57"/>
                <a:gd name="T95" fmla="*/ 64 h 77"/>
                <a:gd name="T96" fmla="*/ 17 w 57"/>
                <a:gd name="T97" fmla="*/ 64 h 77"/>
                <a:gd name="T98" fmla="*/ 27 w 57"/>
                <a:gd name="T99" fmla="*/ 67 h 77"/>
                <a:gd name="T100" fmla="*/ 57 w 57"/>
                <a:gd name="T101" fmla="*/ 67 h 77"/>
                <a:gd name="T102" fmla="*/ 57 w 57"/>
                <a:gd name="T10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77">
                  <a:moveTo>
                    <a:pt x="57" y="77"/>
                  </a:moveTo>
                  <a:lnTo>
                    <a:pt x="0" y="77"/>
                  </a:lnTo>
                  <a:lnTo>
                    <a:pt x="0" y="67"/>
                  </a:lnTo>
                  <a:lnTo>
                    <a:pt x="10" y="67"/>
                  </a:lnTo>
                  <a:lnTo>
                    <a:pt x="10" y="67"/>
                  </a:lnTo>
                  <a:lnTo>
                    <a:pt x="4" y="61"/>
                  </a:lnTo>
                  <a:lnTo>
                    <a:pt x="4" y="61"/>
                  </a:lnTo>
                  <a:lnTo>
                    <a:pt x="0" y="51"/>
                  </a:lnTo>
                  <a:lnTo>
                    <a:pt x="0" y="51"/>
                  </a:lnTo>
                  <a:lnTo>
                    <a:pt x="4" y="40"/>
                  </a:lnTo>
                  <a:lnTo>
                    <a:pt x="4" y="40"/>
                  </a:lnTo>
                  <a:lnTo>
                    <a:pt x="10" y="34"/>
                  </a:lnTo>
                  <a:lnTo>
                    <a:pt x="10" y="34"/>
                  </a:lnTo>
                  <a:lnTo>
                    <a:pt x="4" y="27"/>
                  </a:lnTo>
                  <a:lnTo>
                    <a:pt x="0" y="17"/>
                  </a:lnTo>
                  <a:lnTo>
                    <a:pt x="0" y="17"/>
                  </a:lnTo>
                  <a:lnTo>
                    <a:pt x="0" y="10"/>
                  </a:lnTo>
                  <a:lnTo>
                    <a:pt x="4" y="3"/>
                  </a:lnTo>
                  <a:lnTo>
                    <a:pt x="4" y="3"/>
                  </a:lnTo>
                  <a:lnTo>
                    <a:pt x="10" y="0"/>
                  </a:lnTo>
                  <a:lnTo>
                    <a:pt x="20" y="0"/>
                  </a:lnTo>
                  <a:lnTo>
                    <a:pt x="57" y="0"/>
                  </a:lnTo>
                  <a:lnTo>
                    <a:pt x="57" y="10"/>
                  </a:lnTo>
                  <a:lnTo>
                    <a:pt x="24" y="10"/>
                  </a:lnTo>
                  <a:lnTo>
                    <a:pt x="24" y="10"/>
                  </a:lnTo>
                  <a:lnTo>
                    <a:pt x="14" y="10"/>
                  </a:lnTo>
                  <a:lnTo>
                    <a:pt x="14" y="10"/>
                  </a:lnTo>
                  <a:lnTo>
                    <a:pt x="10" y="14"/>
                  </a:lnTo>
                  <a:lnTo>
                    <a:pt x="10" y="14"/>
                  </a:lnTo>
                  <a:lnTo>
                    <a:pt x="7" y="20"/>
                  </a:lnTo>
                  <a:lnTo>
                    <a:pt x="7" y="20"/>
                  </a:lnTo>
                  <a:lnTo>
                    <a:pt x="10" y="24"/>
                  </a:lnTo>
                  <a:lnTo>
                    <a:pt x="14" y="30"/>
                  </a:lnTo>
                  <a:lnTo>
                    <a:pt x="14" y="30"/>
                  </a:lnTo>
                  <a:lnTo>
                    <a:pt x="17" y="34"/>
                  </a:lnTo>
                  <a:lnTo>
                    <a:pt x="24" y="34"/>
                  </a:lnTo>
                  <a:lnTo>
                    <a:pt x="57" y="34"/>
                  </a:lnTo>
                  <a:lnTo>
                    <a:pt x="57" y="44"/>
                  </a:lnTo>
                  <a:lnTo>
                    <a:pt x="20" y="44"/>
                  </a:lnTo>
                  <a:lnTo>
                    <a:pt x="20" y="44"/>
                  </a:lnTo>
                  <a:lnTo>
                    <a:pt x="10" y="44"/>
                  </a:lnTo>
                  <a:lnTo>
                    <a:pt x="10" y="44"/>
                  </a:lnTo>
                  <a:lnTo>
                    <a:pt x="10" y="47"/>
                  </a:lnTo>
                  <a:lnTo>
                    <a:pt x="7" y="54"/>
                  </a:lnTo>
                  <a:lnTo>
                    <a:pt x="7" y="54"/>
                  </a:lnTo>
                  <a:lnTo>
                    <a:pt x="10" y="61"/>
                  </a:lnTo>
                  <a:lnTo>
                    <a:pt x="10" y="61"/>
                  </a:lnTo>
                  <a:lnTo>
                    <a:pt x="17" y="64"/>
                  </a:lnTo>
                  <a:lnTo>
                    <a:pt x="17" y="64"/>
                  </a:lnTo>
                  <a:lnTo>
                    <a:pt x="27" y="67"/>
                  </a:lnTo>
                  <a:lnTo>
                    <a:pt x="57" y="67"/>
                  </a:lnTo>
                  <a:lnTo>
                    <a:pt x="5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1" name="Freeform 61"/>
            <p:cNvSpPr>
              <a:spLocks noEditPoints="1"/>
            </p:cNvSpPr>
            <p:nvPr/>
          </p:nvSpPr>
          <p:spPr bwMode="auto">
            <a:xfrm>
              <a:off x="9424988" y="944563"/>
              <a:ext cx="123825" cy="76200"/>
            </a:xfrm>
            <a:custGeom>
              <a:avLst/>
              <a:gdLst>
                <a:gd name="T0" fmla="*/ 78 w 78"/>
                <a:gd name="T1" fmla="*/ 48 h 48"/>
                <a:gd name="T2" fmla="*/ 0 w 78"/>
                <a:gd name="T3" fmla="*/ 48 h 48"/>
                <a:gd name="T4" fmla="*/ 0 w 78"/>
                <a:gd name="T5" fmla="*/ 38 h 48"/>
                <a:gd name="T6" fmla="*/ 10 w 78"/>
                <a:gd name="T7" fmla="*/ 38 h 48"/>
                <a:gd name="T8" fmla="*/ 10 w 78"/>
                <a:gd name="T9" fmla="*/ 38 h 48"/>
                <a:gd name="T10" fmla="*/ 4 w 78"/>
                <a:gd name="T11" fmla="*/ 31 h 48"/>
                <a:gd name="T12" fmla="*/ 4 w 78"/>
                <a:gd name="T13" fmla="*/ 31 h 48"/>
                <a:gd name="T14" fmla="*/ 0 w 78"/>
                <a:gd name="T15" fmla="*/ 24 h 48"/>
                <a:gd name="T16" fmla="*/ 0 w 78"/>
                <a:gd name="T17" fmla="*/ 24 h 48"/>
                <a:gd name="T18" fmla="*/ 4 w 78"/>
                <a:gd name="T19" fmla="*/ 11 h 48"/>
                <a:gd name="T20" fmla="*/ 4 w 78"/>
                <a:gd name="T21" fmla="*/ 11 h 48"/>
                <a:gd name="T22" fmla="*/ 14 w 78"/>
                <a:gd name="T23" fmla="*/ 0 h 48"/>
                <a:gd name="T24" fmla="*/ 14 w 78"/>
                <a:gd name="T25" fmla="*/ 0 h 48"/>
                <a:gd name="T26" fmla="*/ 30 w 78"/>
                <a:gd name="T27" fmla="*/ 0 h 48"/>
                <a:gd name="T28" fmla="*/ 30 w 78"/>
                <a:gd name="T29" fmla="*/ 0 h 48"/>
                <a:gd name="T30" fmla="*/ 44 w 78"/>
                <a:gd name="T31" fmla="*/ 0 h 48"/>
                <a:gd name="T32" fmla="*/ 44 w 78"/>
                <a:gd name="T33" fmla="*/ 0 h 48"/>
                <a:gd name="T34" fmla="*/ 51 w 78"/>
                <a:gd name="T35" fmla="*/ 7 h 48"/>
                <a:gd name="T36" fmla="*/ 54 w 78"/>
                <a:gd name="T37" fmla="*/ 11 h 48"/>
                <a:gd name="T38" fmla="*/ 54 w 78"/>
                <a:gd name="T39" fmla="*/ 11 h 48"/>
                <a:gd name="T40" fmla="*/ 57 w 78"/>
                <a:gd name="T41" fmla="*/ 24 h 48"/>
                <a:gd name="T42" fmla="*/ 57 w 78"/>
                <a:gd name="T43" fmla="*/ 24 h 48"/>
                <a:gd name="T44" fmla="*/ 57 w 78"/>
                <a:gd name="T45" fmla="*/ 31 h 48"/>
                <a:gd name="T46" fmla="*/ 57 w 78"/>
                <a:gd name="T47" fmla="*/ 31 h 48"/>
                <a:gd name="T48" fmla="*/ 51 w 78"/>
                <a:gd name="T49" fmla="*/ 38 h 48"/>
                <a:gd name="T50" fmla="*/ 78 w 78"/>
                <a:gd name="T51" fmla="*/ 38 h 48"/>
                <a:gd name="T52" fmla="*/ 78 w 78"/>
                <a:gd name="T53" fmla="*/ 48 h 48"/>
                <a:gd name="T54" fmla="*/ 30 w 78"/>
                <a:gd name="T55" fmla="*/ 38 h 48"/>
                <a:gd name="T56" fmla="*/ 30 w 78"/>
                <a:gd name="T57" fmla="*/ 38 h 48"/>
                <a:gd name="T58" fmla="*/ 41 w 78"/>
                <a:gd name="T59" fmla="*/ 38 h 48"/>
                <a:gd name="T60" fmla="*/ 47 w 78"/>
                <a:gd name="T61" fmla="*/ 34 h 48"/>
                <a:gd name="T62" fmla="*/ 47 w 78"/>
                <a:gd name="T63" fmla="*/ 34 h 48"/>
                <a:gd name="T64" fmla="*/ 51 w 78"/>
                <a:gd name="T65" fmla="*/ 31 h 48"/>
                <a:gd name="T66" fmla="*/ 51 w 78"/>
                <a:gd name="T67" fmla="*/ 24 h 48"/>
                <a:gd name="T68" fmla="*/ 51 w 78"/>
                <a:gd name="T69" fmla="*/ 24 h 48"/>
                <a:gd name="T70" fmla="*/ 51 w 78"/>
                <a:gd name="T71" fmla="*/ 17 h 48"/>
                <a:gd name="T72" fmla="*/ 44 w 78"/>
                <a:gd name="T73" fmla="*/ 14 h 48"/>
                <a:gd name="T74" fmla="*/ 44 w 78"/>
                <a:gd name="T75" fmla="*/ 14 h 48"/>
                <a:gd name="T76" fmla="*/ 37 w 78"/>
                <a:gd name="T77" fmla="*/ 11 h 48"/>
                <a:gd name="T78" fmla="*/ 30 w 78"/>
                <a:gd name="T79" fmla="*/ 7 h 48"/>
                <a:gd name="T80" fmla="*/ 30 w 78"/>
                <a:gd name="T81" fmla="*/ 7 h 48"/>
                <a:gd name="T82" fmla="*/ 20 w 78"/>
                <a:gd name="T83" fmla="*/ 11 h 48"/>
                <a:gd name="T84" fmla="*/ 14 w 78"/>
                <a:gd name="T85" fmla="*/ 14 h 48"/>
                <a:gd name="T86" fmla="*/ 14 w 78"/>
                <a:gd name="T87" fmla="*/ 14 h 48"/>
                <a:gd name="T88" fmla="*/ 10 w 78"/>
                <a:gd name="T89" fmla="*/ 17 h 48"/>
                <a:gd name="T90" fmla="*/ 7 w 78"/>
                <a:gd name="T91" fmla="*/ 24 h 48"/>
                <a:gd name="T92" fmla="*/ 7 w 78"/>
                <a:gd name="T93" fmla="*/ 24 h 48"/>
                <a:gd name="T94" fmla="*/ 10 w 78"/>
                <a:gd name="T95" fmla="*/ 27 h 48"/>
                <a:gd name="T96" fmla="*/ 14 w 78"/>
                <a:gd name="T97" fmla="*/ 34 h 48"/>
                <a:gd name="T98" fmla="*/ 14 w 78"/>
                <a:gd name="T99" fmla="*/ 34 h 48"/>
                <a:gd name="T100" fmla="*/ 20 w 78"/>
                <a:gd name="T101" fmla="*/ 38 h 48"/>
                <a:gd name="T102" fmla="*/ 30 w 78"/>
                <a:gd name="T103" fmla="*/ 38 h 48"/>
                <a:gd name="T104" fmla="*/ 30 w 78"/>
                <a:gd name="T105"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 h="48">
                  <a:moveTo>
                    <a:pt x="78" y="48"/>
                  </a:moveTo>
                  <a:lnTo>
                    <a:pt x="0" y="48"/>
                  </a:lnTo>
                  <a:lnTo>
                    <a:pt x="0" y="38"/>
                  </a:lnTo>
                  <a:lnTo>
                    <a:pt x="10" y="38"/>
                  </a:lnTo>
                  <a:lnTo>
                    <a:pt x="10" y="38"/>
                  </a:lnTo>
                  <a:lnTo>
                    <a:pt x="4" y="31"/>
                  </a:lnTo>
                  <a:lnTo>
                    <a:pt x="4" y="31"/>
                  </a:lnTo>
                  <a:lnTo>
                    <a:pt x="0" y="24"/>
                  </a:lnTo>
                  <a:lnTo>
                    <a:pt x="0" y="24"/>
                  </a:lnTo>
                  <a:lnTo>
                    <a:pt x="4" y="11"/>
                  </a:lnTo>
                  <a:lnTo>
                    <a:pt x="4" y="11"/>
                  </a:lnTo>
                  <a:lnTo>
                    <a:pt x="14" y="0"/>
                  </a:lnTo>
                  <a:lnTo>
                    <a:pt x="14" y="0"/>
                  </a:lnTo>
                  <a:lnTo>
                    <a:pt x="30" y="0"/>
                  </a:lnTo>
                  <a:lnTo>
                    <a:pt x="30" y="0"/>
                  </a:lnTo>
                  <a:lnTo>
                    <a:pt x="44" y="0"/>
                  </a:lnTo>
                  <a:lnTo>
                    <a:pt x="44" y="0"/>
                  </a:lnTo>
                  <a:lnTo>
                    <a:pt x="51" y="7"/>
                  </a:lnTo>
                  <a:lnTo>
                    <a:pt x="54" y="11"/>
                  </a:lnTo>
                  <a:lnTo>
                    <a:pt x="54" y="11"/>
                  </a:lnTo>
                  <a:lnTo>
                    <a:pt x="57" y="24"/>
                  </a:lnTo>
                  <a:lnTo>
                    <a:pt x="57" y="24"/>
                  </a:lnTo>
                  <a:lnTo>
                    <a:pt x="57" y="31"/>
                  </a:lnTo>
                  <a:lnTo>
                    <a:pt x="57" y="31"/>
                  </a:lnTo>
                  <a:lnTo>
                    <a:pt x="51" y="38"/>
                  </a:lnTo>
                  <a:lnTo>
                    <a:pt x="78" y="38"/>
                  </a:lnTo>
                  <a:lnTo>
                    <a:pt x="78" y="48"/>
                  </a:lnTo>
                  <a:close/>
                  <a:moveTo>
                    <a:pt x="30" y="38"/>
                  </a:moveTo>
                  <a:lnTo>
                    <a:pt x="30" y="38"/>
                  </a:lnTo>
                  <a:lnTo>
                    <a:pt x="41" y="38"/>
                  </a:lnTo>
                  <a:lnTo>
                    <a:pt x="47" y="34"/>
                  </a:lnTo>
                  <a:lnTo>
                    <a:pt x="47" y="34"/>
                  </a:lnTo>
                  <a:lnTo>
                    <a:pt x="51" y="31"/>
                  </a:lnTo>
                  <a:lnTo>
                    <a:pt x="51" y="24"/>
                  </a:lnTo>
                  <a:lnTo>
                    <a:pt x="51" y="24"/>
                  </a:lnTo>
                  <a:lnTo>
                    <a:pt x="51" y="17"/>
                  </a:lnTo>
                  <a:lnTo>
                    <a:pt x="44" y="14"/>
                  </a:lnTo>
                  <a:lnTo>
                    <a:pt x="44" y="14"/>
                  </a:lnTo>
                  <a:lnTo>
                    <a:pt x="37" y="11"/>
                  </a:lnTo>
                  <a:lnTo>
                    <a:pt x="30" y="7"/>
                  </a:lnTo>
                  <a:lnTo>
                    <a:pt x="30" y="7"/>
                  </a:lnTo>
                  <a:lnTo>
                    <a:pt x="20" y="11"/>
                  </a:lnTo>
                  <a:lnTo>
                    <a:pt x="14" y="14"/>
                  </a:lnTo>
                  <a:lnTo>
                    <a:pt x="14" y="14"/>
                  </a:lnTo>
                  <a:lnTo>
                    <a:pt x="10" y="17"/>
                  </a:lnTo>
                  <a:lnTo>
                    <a:pt x="7" y="24"/>
                  </a:lnTo>
                  <a:lnTo>
                    <a:pt x="7" y="24"/>
                  </a:lnTo>
                  <a:lnTo>
                    <a:pt x="10" y="27"/>
                  </a:lnTo>
                  <a:lnTo>
                    <a:pt x="14" y="34"/>
                  </a:lnTo>
                  <a:lnTo>
                    <a:pt x="14" y="34"/>
                  </a:lnTo>
                  <a:lnTo>
                    <a:pt x="20" y="38"/>
                  </a:lnTo>
                  <a:lnTo>
                    <a:pt x="30" y="38"/>
                  </a:lnTo>
                  <a:lnTo>
                    <a:pt x="3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2" name="Freeform 62"/>
            <p:cNvSpPr>
              <a:spLocks/>
            </p:cNvSpPr>
            <p:nvPr/>
          </p:nvSpPr>
          <p:spPr bwMode="auto">
            <a:xfrm>
              <a:off x="9393238" y="838200"/>
              <a:ext cx="160338" cy="38100"/>
            </a:xfrm>
            <a:custGeom>
              <a:avLst/>
              <a:gdLst>
                <a:gd name="T0" fmla="*/ 101 w 101"/>
                <a:gd name="T1" fmla="*/ 7 h 24"/>
                <a:gd name="T2" fmla="*/ 101 w 101"/>
                <a:gd name="T3" fmla="*/ 7 h 24"/>
                <a:gd name="T4" fmla="*/ 77 w 101"/>
                <a:gd name="T5" fmla="*/ 20 h 24"/>
                <a:gd name="T6" fmla="*/ 77 w 101"/>
                <a:gd name="T7" fmla="*/ 20 h 24"/>
                <a:gd name="T8" fmla="*/ 64 w 101"/>
                <a:gd name="T9" fmla="*/ 24 h 24"/>
                <a:gd name="T10" fmla="*/ 50 w 101"/>
                <a:gd name="T11" fmla="*/ 24 h 24"/>
                <a:gd name="T12" fmla="*/ 50 w 101"/>
                <a:gd name="T13" fmla="*/ 24 h 24"/>
                <a:gd name="T14" fmla="*/ 37 w 101"/>
                <a:gd name="T15" fmla="*/ 24 h 24"/>
                <a:gd name="T16" fmla="*/ 27 w 101"/>
                <a:gd name="T17" fmla="*/ 20 h 24"/>
                <a:gd name="T18" fmla="*/ 27 w 101"/>
                <a:gd name="T19" fmla="*/ 20 h 24"/>
                <a:gd name="T20" fmla="*/ 13 w 101"/>
                <a:gd name="T21" fmla="*/ 14 h 24"/>
                <a:gd name="T22" fmla="*/ 0 w 101"/>
                <a:gd name="T23" fmla="*/ 7 h 24"/>
                <a:gd name="T24" fmla="*/ 0 w 101"/>
                <a:gd name="T25" fmla="*/ 0 h 24"/>
                <a:gd name="T26" fmla="*/ 0 w 101"/>
                <a:gd name="T27" fmla="*/ 0 h 24"/>
                <a:gd name="T28" fmla="*/ 13 w 101"/>
                <a:gd name="T29" fmla="*/ 7 h 24"/>
                <a:gd name="T30" fmla="*/ 13 w 101"/>
                <a:gd name="T31" fmla="*/ 7 h 24"/>
                <a:gd name="T32" fmla="*/ 30 w 101"/>
                <a:gd name="T33" fmla="*/ 14 h 24"/>
                <a:gd name="T34" fmla="*/ 30 w 101"/>
                <a:gd name="T35" fmla="*/ 14 h 24"/>
                <a:gd name="T36" fmla="*/ 50 w 101"/>
                <a:gd name="T37" fmla="*/ 17 h 24"/>
                <a:gd name="T38" fmla="*/ 50 w 101"/>
                <a:gd name="T39" fmla="*/ 17 h 24"/>
                <a:gd name="T40" fmla="*/ 74 w 101"/>
                <a:gd name="T41" fmla="*/ 10 h 24"/>
                <a:gd name="T42" fmla="*/ 101 w 101"/>
                <a:gd name="T43" fmla="*/ 0 h 24"/>
                <a:gd name="T44" fmla="*/ 101 w 101"/>
                <a:gd name="T4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4">
                  <a:moveTo>
                    <a:pt x="101" y="7"/>
                  </a:moveTo>
                  <a:lnTo>
                    <a:pt x="101" y="7"/>
                  </a:lnTo>
                  <a:lnTo>
                    <a:pt x="77" y="20"/>
                  </a:lnTo>
                  <a:lnTo>
                    <a:pt x="77" y="20"/>
                  </a:lnTo>
                  <a:lnTo>
                    <a:pt x="64" y="24"/>
                  </a:lnTo>
                  <a:lnTo>
                    <a:pt x="50" y="24"/>
                  </a:lnTo>
                  <a:lnTo>
                    <a:pt x="50" y="24"/>
                  </a:lnTo>
                  <a:lnTo>
                    <a:pt x="37" y="24"/>
                  </a:lnTo>
                  <a:lnTo>
                    <a:pt x="27" y="20"/>
                  </a:lnTo>
                  <a:lnTo>
                    <a:pt x="27" y="20"/>
                  </a:lnTo>
                  <a:lnTo>
                    <a:pt x="13" y="14"/>
                  </a:lnTo>
                  <a:lnTo>
                    <a:pt x="0" y="7"/>
                  </a:lnTo>
                  <a:lnTo>
                    <a:pt x="0" y="0"/>
                  </a:lnTo>
                  <a:lnTo>
                    <a:pt x="0" y="0"/>
                  </a:lnTo>
                  <a:lnTo>
                    <a:pt x="13" y="7"/>
                  </a:lnTo>
                  <a:lnTo>
                    <a:pt x="13" y="7"/>
                  </a:lnTo>
                  <a:lnTo>
                    <a:pt x="30" y="14"/>
                  </a:lnTo>
                  <a:lnTo>
                    <a:pt x="30" y="14"/>
                  </a:lnTo>
                  <a:lnTo>
                    <a:pt x="50" y="17"/>
                  </a:lnTo>
                  <a:lnTo>
                    <a:pt x="50" y="17"/>
                  </a:lnTo>
                  <a:lnTo>
                    <a:pt x="74" y="10"/>
                  </a:lnTo>
                  <a:lnTo>
                    <a:pt x="101" y="0"/>
                  </a:lnTo>
                  <a:lnTo>
                    <a:pt x="10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3" name="Freeform 63"/>
            <p:cNvSpPr>
              <a:spLocks noEditPoints="1"/>
            </p:cNvSpPr>
            <p:nvPr/>
          </p:nvSpPr>
          <p:spPr bwMode="auto">
            <a:xfrm>
              <a:off x="9393238" y="747713"/>
              <a:ext cx="122238" cy="79375"/>
            </a:xfrm>
            <a:custGeom>
              <a:avLst/>
              <a:gdLst>
                <a:gd name="T0" fmla="*/ 77 w 77"/>
                <a:gd name="T1" fmla="*/ 10 h 50"/>
                <a:gd name="T2" fmla="*/ 71 w 77"/>
                <a:gd name="T3" fmla="*/ 10 h 50"/>
                <a:gd name="T4" fmla="*/ 71 w 77"/>
                <a:gd name="T5" fmla="*/ 10 h 50"/>
                <a:gd name="T6" fmla="*/ 77 w 77"/>
                <a:gd name="T7" fmla="*/ 17 h 50"/>
                <a:gd name="T8" fmla="*/ 77 w 77"/>
                <a:gd name="T9" fmla="*/ 24 h 50"/>
                <a:gd name="T10" fmla="*/ 77 w 77"/>
                <a:gd name="T11" fmla="*/ 24 h 50"/>
                <a:gd name="T12" fmla="*/ 74 w 77"/>
                <a:gd name="T13" fmla="*/ 37 h 50"/>
                <a:gd name="T14" fmla="*/ 74 w 77"/>
                <a:gd name="T15" fmla="*/ 37 h 50"/>
                <a:gd name="T16" fmla="*/ 64 w 77"/>
                <a:gd name="T17" fmla="*/ 47 h 50"/>
                <a:gd name="T18" fmla="*/ 64 w 77"/>
                <a:gd name="T19" fmla="*/ 47 h 50"/>
                <a:gd name="T20" fmla="*/ 50 w 77"/>
                <a:gd name="T21" fmla="*/ 50 h 50"/>
                <a:gd name="T22" fmla="*/ 50 w 77"/>
                <a:gd name="T23" fmla="*/ 50 h 50"/>
                <a:gd name="T24" fmla="*/ 34 w 77"/>
                <a:gd name="T25" fmla="*/ 47 h 50"/>
                <a:gd name="T26" fmla="*/ 34 w 77"/>
                <a:gd name="T27" fmla="*/ 47 h 50"/>
                <a:gd name="T28" fmla="*/ 27 w 77"/>
                <a:gd name="T29" fmla="*/ 44 h 50"/>
                <a:gd name="T30" fmla="*/ 24 w 77"/>
                <a:gd name="T31" fmla="*/ 37 h 50"/>
                <a:gd name="T32" fmla="*/ 24 w 77"/>
                <a:gd name="T33" fmla="*/ 37 h 50"/>
                <a:gd name="T34" fmla="*/ 20 w 77"/>
                <a:gd name="T35" fmla="*/ 27 h 50"/>
                <a:gd name="T36" fmla="*/ 20 w 77"/>
                <a:gd name="T37" fmla="*/ 27 h 50"/>
                <a:gd name="T38" fmla="*/ 24 w 77"/>
                <a:gd name="T39" fmla="*/ 17 h 50"/>
                <a:gd name="T40" fmla="*/ 24 w 77"/>
                <a:gd name="T41" fmla="*/ 17 h 50"/>
                <a:gd name="T42" fmla="*/ 27 w 77"/>
                <a:gd name="T43" fmla="*/ 10 h 50"/>
                <a:gd name="T44" fmla="*/ 0 w 77"/>
                <a:gd name="T45" fmla="*/ 10 h 50"/>
                <a:gd name="T46" fmla="*/ 0 w 77"/>
                <a:gd name="T47" fmla="*/ 0 h 50"/>
                <a:gd name="T48" fmla="*/ 77 w 77"/>
                <a:gd name="T49" fmla="*/ 0 h 50"/>
                <a:gd name="T50" fmla="*/ 77 w 77"/>
                <a:gd name="T51" fmla="*/ 10 h 50"/>
                <a:gd name="T52" fmla="*/ 50 w 77"/>
                <a:gd name="T53" fmla="*/ 40 h 50"/>
                <a:gd name="T54" fmla="*/ 50 w 77"/>
                <a:gd name="T55" fmla="*/ 40 h 50"/>
                <a:gd name="T56" fmla="*/ 57 w 77"/>
                <a:gd name="T57" fmla="*/ 37 h 50"/>
                <a:gd name="T58" fmla="*/ 64 w 77"/>
                <a:gd name="T59" fmla="*/ 34 h 50"/>
                <a:gd name="T60" fmla="*/ 64 w 77"/>
                <a:gd name="T61" fmla="*/ 34 h 50"/>
                <a:gd name="T62" fmla="*/ 71 w 77"/>
                <a:gd name="T63" fmla="*/ 30 h 50"/>
                <a:gd name="T64" fmla="*/ 71 w 77"/>
                <a:gd name="T65" fmla="*/ 24 h 50"/>
                <a:gd name="T66" fmla="*/ 71 w 77"/>
                <a:gd name="T67" fmla="*/ 24 h 50"/>
                <a:gd name="T68" fmla="*/ 71 w 77"/>
                <a:gd name="T69" fmla="*/ 17 h 50"/>
                <a:gd name="T70" fmla="*/ 67 w 77"/>
                <a:gd name="T71" fmla="*/ 13 h 50"/>
                <a:gd name="T72" fmla="*/ 67 w 77"/>
                <a:gd name="T73" fmla="*/ 13 h 50"/>
                <a:gd name="T74" fmla="*/ 61 w 77"/>
                <a:gd name="T75" fmla="*/ 10 h 50"/>
                <a:gd name="T76" fmla="*/ 50 w 77"/>
                <a:gd name="T77" fmla="*/ 10 h 50"/>
                <a:gd name="T78" fmla="*/ 50 w 77"/>
                <a:gd name="T79" fmla="*/ 10 h 50"/>
                <a:gd name="T80" fmla="*/ 40 w 77"/>
                <a:gd name="T81" fmla="*/ 10 h 50"/>
                <a:gd name="T82" fmla="*/ 34 w 77"/>
                <a:gd name="T83" fmla="*/ 13 h 50"/>
                <a:gd name="T84" fmla="*/ 34 w 77"/>
                <a:gd name="T85" fmla="*/ 13 h 50"/>
                <a:gd name="T86" fmla="*/ 30 w 77"/>
                <a:gd name="T87" fmla="*/ 20 h 50"/>
                <a:gd name="T88" fmla="*/ 27 w 77"/>
                <a:gd name="T89" fmla="*/ 24 h 50"/>
                <a:gd name="T90" fmla="*/ 27 w 77"/>
                <a:gd name="T91" fmla="*/ 24 h 50"/>
                <a:gd name="T92" fmla="*/ 30 w 77"/>
                <a:gd name="T93" fmla="*/ 30 h 50"/>
                <a:gd name="T94" fmla="*/ 34 w 77"/>
                <a:gd name="T95" fmla="*/ 34 h 50"/>
                <a:gd name="T96" fmla="*/ 34 w 77"/>
                <a:gd name="T97" fmla="*/ 34 h 50"/>
                <a:gd name="T98" fmla="*/ 40 w 77"/>
                <a:gd name="T99" fmla="*/ 37 h 50"/>
                <a:gd name="T100" fmla="*/ 50 w 77"/>
                <a:gd name="T101" fmla="*/ 40 h 50"/>
                <a:gd name="T102" fmla="*/ 50 w 77"/>
                <a:gd name="T103"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50">
                  <a:moveTo>
                    <a:pt x="77" y="10"/>
                  </a:moveTo>
                  <a:lnTo>
                    <a:pt x="71" y="10"/>
                  </a:lnTo>
                  <a:lnTo>
                    <a:pt x="71" y="10"/>
                  </a:lnTo>
                  <a:lnTo>
                    <a:pt x="77" y="17"/>
                  </a:lnTo>
                  <a:lnTo>
                    <a:pt x="77" y="24"/>
                  </a:lnTo>
                  <a:lnTo>
                    <a:pt x="77" y="24"/>
                  </a:lnTo>
                  <a:lnTo>
                    <a:pt x="74" y="37"/>
                  </a:lnTo>
                  <a:lnTo>
                    <a:pt x="74" y="37"/>
                  </a:lnTo>
                  <a:lnTo>
                    <a:pt x="64" y="47"/>
                  </a:lnTo>
                  <a:lnTo>
                    <a:pt x="64" y="47"/>
                  </a:lnTo>
                  <a:lnTo>
                    <a:pt x="50" y="50"/>
                  </a:lnTo>
                  <a:lnTo>
                    <a:pt x="50" y="50"/>
                  </a:lnTo>
                  <a:lnTo>
                    <a:pt x="34" y="47"/>
                  </a:lnTo>
                  <a:lnTo>
                    <a:pt x="34" y="47"/>
                  </a:lnTo>
                  <a:lnTo>
                    <a:pt x="27" y="44"/>
                  </a:lnTo>
                  <a:lnTo>
                    <a:pt x="24" y="37"/>
                  </a:lnTo>
                  <a:lnTo>
                    <a:pt x="24" y="37"/>
                  </a:lnTo>
                  <a:lnTo>
                    <a:pt x="20" y="27"/>
                  </a:lnTo>
                  <a:lnTo>
                    <a:pt x="20" y="27"/>
                  </a:lnTo>
                  <a:lnTo>
                    <a:pt x="24" y="17"/>
                  </a:lnTo>
                  <a:lnTo>
                    <a:pt x="24" y="17"/>
                  </a:lnTo>
                  <a:lnTo>
                    <a:pt x="27" y="10"/>
                  </a:lnTo>
                  <a:lnTo>
                    <a:pt x="0" y="10"/>
                  </a:lnTo>
                  <a:lnTo>
                    <a:pt x="0" y="0"/>
                  </a:lnTo>
                  <a:lnTo>
                    <a:pt x="77" y="0"/>
                  </a:lnTo>
                  <a:lnTo>
                    <a:pt x="77" y="10"/>
                  </a:lnTo>
                  <a:close/>
                  <a:moveTo>
                    <a:pt x="50" y="40"/>
                  </a:moveTo>
                  <a:lnTo>
                    <a:pt x="50" y="40"/>
                  </a:lnTo>
                  <a:lnTo>
                    <a:pt x="57" y="37"/>
                  </a:lnTo>
                  <a:lnTo>
                    <a:pt x="64" y="34"/>
                  </a:lnTo>
                  <a:lnTo>
                    <a:pt x="64" y="34"/>
                  </a:lnTo>
                  <a:lnTo>
                    <a:pt x="71" y="30"/>
                  </a:lnTo>
                  <a:lnTo>
                    <a:pt x="71" y="24"/>
                  </a:lnTo>
                  <a:lnTo>
                    <a:pt x="71" y="24"/>
                  </a:lnTo>
                  <a:lnTo>
                    <a:pt x="71" y="17"/>
                  </a:lnTo>
                  <a:lnTo>
                    <a:pt x="67" y="13"/>
                  </a:lnTo>
                  <a:lnTo>
                    <a:pt x="67" y="13"/>
                  </a:lnTo>
                  <a:lnTo>
                    <a:pt x="61" y="10"/>
                  </a:lnTo>
                  <a:lnTo>
                    <a:pt x="50" y="10"/>
                  </a:lnTo>
                  <a:lnTo>
                    <a:pt x="50" y="10"/>
                  </a:lnTo>
                  <a:lnTo>
                    <a:pt x="40" y="10"/>
                  </a:lnTo>
                  <a:lnTo>
                    <a:pt x="34" y="13"/>
                  </a:lnTo>
                  <a:lnTo>
                    <a:pt x="34" y="13"/>
                  </a:lnTo>
                  <a:lnTo>
                    <a:pt x="30" y="20"/>
                  </a:lnTo>
                  <a:lnTo>
                    <a:pt x="27" y="24"/>
                  </a:lnTo>
                  <a:lnTo>
                    <a:pt x="27" y="24"/>
                  </a:lnTo>
                  <a:lnTo>
                    <a:pt x="30" y="30"/>
                  </a:lnTo>
                  <a:lnTo>
                    <a:pt x="34" y="34"/>
                  </a:lnTo>
                  <a:lnTo>
                    <a:pt x="34" y="34"/>
                  </a:lnTo>
                  <a:lnTo>
                    <a:pt x="40" y="37"/>
                  </a:lnTo>
                  <a:lnTo>
                    <a:pt x="50" y="40"/>
                  </a:lnTo>
                  <a:lnTo>
                    <a:pt x="5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4" name="Freeform 64"/>
            <p:cNvSpPr>
              <a:spLocks noEditPoints="1"/>
            </p:cNvSpPr>
            <p:nvPr/>
          </p:nvSpPr>
          <p:spPr bwMode="auto">
            <a:xfrm>
              <a:off x="9424988" y="646113"/>
              <a:ext cx="90488" cy="85725"/>
            </a:xfrm>
            <a:custGeom>
              <a:avLst/>
              <a:gdLst>
                <a:gd name="T0" fmla="*/ 41 w 57"/>
                <a:gd name="T1" fmla="*/ 10 h 54"/>
                <a:gd name="T2" fmla="*/ 41 w 57"/>
                <a:gd name="T3" fmla="*/ 3 h 54"/>
                <a:gd name="T4" fmla="*/ 41 w 57"/>
                <a:gd name="T5" fmla="*/ 3 h 54"/>
                <a:gd name="T6" fmla="*/ 47 w 57"/>
                <a:gd name="T7" fmla="*/ 3 h 54"/>
                <a:gd name="T8" fmla="*/ 54 w 57"/>
                <a:gd name="T9" fmla="*/ 10 h 54"/>
                <a:gd name="T10" fmla="*/ 54 w 57"/>
                <a:gd name="T11" fmla="*/ 10 h 54"/>
                <a:gd name="T12" fmla="*/ 57 w 57"/>
                <a:gd name="T13" fmla="*/ 17 h 54"/>
                <a:gd name="T14" fmla="*/ 57 w 57"/>
                <a:gd name="T15" fmla="*/ 27 h 54"/>
                <a:gd name="T16" fmla="*/ 57 w 57"/>
                <a:gd name="T17" fmla="*/ 27 h 54"/>
                <a:gd name="T18" fmla="*/ 57 w 57"/>
                <a:gd name="T19" fmla="*/ 37 h 54"/>
                <a:gd name="T20" fmla="*/ 51 w 57"/>
                <a:gd name="T21" fmla="*/ 47 h 54"/>
                <a:gd name="T22" fmla="*/ 51 w 57"/>
                <a:gd name="T23" fmla="*/ 47 h 54"/>
                <a:gd name="T24" fmla="*/ 41 w 57"/>
                <a:gd name="T25" fmla="*/ 51 h 54"/>
                <a:gd name="T26" fmla="*/ 30 w 57"/>
                <a:gd name="T27" fmla="*/ 54 h 54"/>
                <a:gd name="T28" fmla="*/ 30 w 57"/>
                <a:gd name="T29" fmla="*/ 54 h 54"/>
                <a:gd name="T30" fmla="*/ 17 w 57"/>
                <a:gd name="T31" fmla="*/ 51 h 54"/>
                <a:gd name="T32" fmla="*/ 7 w 57"/>
                <a:gd name="T33" fmla="*/ 47 h 54"/>
                <a:gd name="T34" fmla="*/ 7 w 57"/>
                <a:gd name="T35" fmla="*/ 47 h 54"/>
                <a:gd name="T36" fmla="*/ 4 w 57"/>
                <a:gd name="T37" fmla="*/ 37 h 54"/>
                <a:gd name="T38" fmla="*/ 0 w 57"/>
                <a:gd name="T39" fmla="*/ 27 h 54"/>
                <a:gd name="T40" fmla="*/ 0 w 57"/>
                <a:gd name="T41" fmla="*/ 27 h 54"/>
                <a:gd name="T42" fmla="*/ 4 w 57"/>
                <a:gd name="T43" fmla="*/ 17 h 54"/>
                <a:gd name="T44" fmla="*/ 7 w 57"/>
                <a:gd name="T45" fmla="*/ 10 h 54"/>
                <a:gd name="T46" fmla="*/ 7 w 57"/>
                <a:gd name="T47" fmla="*/ 10 h 54"/>
                <a:gd name="T48" fmla="*/ 17 w 57"/>
                <a:gd name="T49" fmla="*/ 3 h 54"/>
                <a:gd name="T50" fmla="*/ 30 w 57"/>
                <a:gd name="T51" fmla="*/ 0 h 54"/>
                <a:gd name="T52" fmla="*/ 30 w 57"/>
                <a:gd name="T53" fmla="*/ 0 h 54"/>
                <a:gd name="T54" fmla="*/ 30 w 57"/>
                <a:gd name="T55" fmla="*/ 0 h 54"/>
                <a:gd name="T56" fmla="*/ 30 w 57"/>
                <a:gd name="T57" fmla="*/ 44 h 54"/>
                <a:gd name="T58" fmla="*/ 30 w 57"/>
                <a:gd name="T59" fmla="*/ 44 h 54"/>
                <a:gd name="T60" fmla="*/ 41 w 57"/>
                <a:gd name="T61" fmla="*/ 40 h 54"/>
                <a:gd name="T62" fmla="*/ 47 w 57"/>
                <a:gd name="T63" fmla="*/ 37 h 54"/>
                <a:gd name="T64" fmla="*/ 47 w 57"/>
                <a:gd name="T65" fmla="*/ 37 h 54"/>
                <a:gd name="T66" fmla="*/ 51 w 57"/>
                <a:gd name="T67" fmla="*/ 34 h 54"/>
                <a:gd name="T68" fmla="*/ 51 w 57"/>
                <a:gd name="T69" fmla="*/ 27 h 54"/>
                <a:gd name="T70" fmla="*/ 51 w 57"/>
                <a:gd name="T71" fmla="*/ 27 h 54"/>
                <a:gd name="T72" fmla="*/ 47 w 57"/>
                <a:gd name="T73" fmla="*/ 17 h 54"/>
                <a:gd name="T74" fmla="*/ 47 w 57"/>
                <a:gd name="T75" fmla="*/ 17 h 54"/>
                <a:gd name="T76" fmla="*/ 41 w 57"/>
                <a:gd name="T77" fmla="*/ 10 h 54"/>
                <a:gd name="T78" fmla="*/ 41 w 57"/>
                <a:gd name="T79" fmla="*/ 10 h 54"/>
                <a:gd name="T80" fmla="*/ 24 w 57"/>
                <a:gd name="T81" fmla="*/ 44 h 54"/>
                <a:gd name="T82" fmla="*/ 24 w 57"/>
                <a:gd name="T83" fmla="*/ 10 h 54"/>
                <a:gd name="T84" fmla="*/ 24 w 57"/>
                <a:gd name="T85" fmla="*/ 10 h 54"/>
                <a:gd name="T86" fmla="*/ 14 w 57"/>
                <a:gd name="T87" fmla="*/ 14 h 54"/>
                <a:gd name="T88" fmla="*/ 14 w 57"/>
                <a:gd name="T89" fmla="*/ 14 h 54"/>
                <a:gd name="T90" fmla="*/ 10 w 57"/>
                <a:gd name="T91" fmla="*/ 20 h 54"/>
                <a:gd name="T92" fmla="*/ 7 w 57"/>
                <a:gd name="T93" fmla="*/ 27 h 54"/>
                <a:gd name="T94" fmla="*/ 7 w 57"/>
                <a:gd name="T95" fmla="*/ 27 h 54"/>
                <a:gd name="T96" fmla="*/ 10 w 57"/>
                <a:gd name="T97" fmla="*/ 34 h 54"/>
                <a:gd name="T98" fmla="*/ 14 w 57"/>
                <a:gd name="T99" fmla="*/ 37 h 54"/>
                <a:gd name="T100" fmla="*/ 14 w 57"/>
                <a:gd name="T101" fmla="*/ 37 h 54"/>
                <a:gd name="T102" fmla="*/ 17 w 57"/>
                <a:gd name="T103" fmla="*/ 40 h 54"/>
                <a:gd name="T104" fmla="*/ 24 w 57"/>
                <a:gd name="T105" fmla="*/ 44 h 54"/>
                <a:gd name="T106" fmla="*/ 24 w 57"/>
                <a:gd name="T107"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4">
                  <a:moveTo>
                    <a:pt x="41" y="10"/>
                  </a:moveTo>
                  <a:lnTo>
                    <a:pt x="41" y="3"/>
                  </a:lnTo>
                  <a:lnTo>
                    <a:pt x="41" y="3"/>
                  </a:lnTo>
                  <a:lnTo>
                    <a:pt x="47" y="3"/>
                  </a:lnTo>
                  <a:lnTo>
                    <a:pt x="54" y="10"/>
                  </a:lnTo>
                  <a:lnTo>
                    <a:pt x="54" y="10"/>
                  </a:lnTo>
                  <a:lnTo>
                    <a:pt x="57" y="17"/>
                  </a:lnTo>
                  <a:lnTo>
                    <a:pt x="57" y="27"/>
                  </a:lnTo>
                  <a:lnTo>
                    <a:pt x="57" y="27"/>
                  </a:lnTo>
                  <a:lnTo>
                    <a:pt x="57" y="37"/>
                  </a:lnTo>
                  <a:lnTo>
                    <a:pt x="51" y="47"/>
                  </a:lnTo>
                  <a:lnTo>
                    <a:pt x="51" y="47"/>
                  </a:lnTo>
                  <a:lnTo>
                    <a:pt x="41" y="51"/>
                  </a:lnTo>
                  <a:lnTo>
                    <a:pt x="30" y="54"/>
                  </a:lnTo>
                  <a:lnTo>
                    <a:pt x="30" y="54"/>
                  </a:lnTo>
                  <a:lnTo>
                    <a:pt x="17" y="51"/>
                  </a:lnTo>
                  <a:lnTo>
                    <a:pt x="7" y="47"/>
                  </a:lnTo>
                  <a:lnTo>
                    <a:pt x="7" y="47"/>
                  </a:lnTo>
                  <a:lnTo>
                    <a:pt x="4" y="37"/>
                  </a:lnTo>
                  <a:lnTo>
                    <a:pt x="0" y="27"/>
                  </a:lnTo>
                  <a:lnTo>
                    <a:pt x="0" y="27"/>
                  </a:lnTo>
                  <a:lnTo>
                    <a:pt x="4" y="17"/>
                  </a:lnTo>
                  <a:lnTo>
                    <a:pt x="7" y="10"/>
                  </a:lnTo>
                  <a:lnTo>
                    <a:pt x="7" y="10"/>
                  </a:lnTo>
                  <a:lnTo>
                    <a:pt x="17" y="3"/>
                  </a:lnTo>
                  <a:lnTo>
                    <a:pt x="30" y="0"/>
                  </a:lnTo>
                  <a:lnTo>
                    <a:pt x="30" y="0"/>
                  </a:lnTo>
                  <a:lnTo>
                    <a:pt x="30" y="0"/>
                  </a:lnTo>
                  <a:lnTo>
                    <a:pt x="30" y="44"/>
                  </a:lnTo>
                  <a:lnTo>
                    <a:pt x="30" y="44"/>
                  </a:lnTo>
                  <a:lnTo>
                    <a:pt x="41" y="40"/>
                  </a:lnTo>
                  <a:lnTo>
                    <a:pt x="47" y="37"/>
                  </a:lnTo>
                  <a:lnTo>
                    <a:pt x="47" y="37"/>
                  </a:lnTo>
                  <a:lnTo>
                    <a:pt x="51" y="34"/>
                  </a:lnTo>
                  <a:lnTo>
                    <a:pt x="51" y="27"/>
                  </a:lnTo>
                  <a:lnTo>
                    <a:pt x="51" y="27"/>
                  </a:lnTo>
                  <a:lnTo>
                    <a:pt x="47" y="17"/>
                  </a:lnTo>
                  <a:lnTo>
                    <a:pt x="47" y="17"/>
                  </a:lnTo>
                  <a:lnTo>
                    <a:pt x="41" y="10"/>
                  </a:lnTo>
                  <a:lnTo>
                    <a:pt x="41" y="10"/>
                  </a:lnTo>
                  <a:close/>
                  <a:moveTo>
                    <a:pt x="24" y="44"/>
                  </a:moveTo>
                  <a:lnTo>
                    <a:pt x="24" y="10"/>
                  </a:lnTo>
                  <a:lnTo>
                    <a:pt x="24" y="10"/>
                  </a:lnTo>
                  <a:lnTo>
                    <a:pt x="14" y="14"/>
                  </a:lnTo>
                  <a:lnTo>
                    <a:pt x="14" y="14"/>
                  </a:lnTo>
                  <a:lnTo>
                    <a:pt x="10" y="20"/>
                  </a:lnTo>
                  <a:lnTo>
                    <a:pt x="7" y="27"/>
                  </a:lnTo>
                  <a:lnTo>
                    <a:pt x="7" y="27"/>
                  </a:lnTo>
                  <a:lnTo>
                    <a:pt x="10" y="34"/>
                  </a:lnTo>
                  <a:lnTo>
                    <a:pt x="14" y="37"/>
                  </a:lnTo>
                  <a:lnTo>
                    <a:pt x="14" y="37"/>
                  </a:lnTo>
                  <a:lnTo>
                    <a:pt x="17" y="40"/>
                  </a:lnTo>
                  <a:lnTo>
                    <a:pt x="24" y="44"/>
                  </a:lnTo>
                  <a:lnTo>
                    <a:pt x="24"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5" name="Freeform 65"/>
            <p:cNvSpPr>
              <a:spLocks noEditPoints="1"/>
            </p:cNvSpPr>
            <p:nvPr/>
          </p:nvSpPr>
          <p:spPr bwMode="auto">
            <a:xfrm>
              <a:off x="9424988" y="555625"/>
              <a:ext cx="128588" cy="79375"/>
            </a:xfrm>
            <a:custGeom>
              <a:avLst/>
              <a:gdLst>
                <a:gd name="T0" fmla="*/ 64 w 81"/>
                <a:gd name="T1" fmla="*/ 40 h 50"/>
                <a:gd name="T2" fmla="*/ 71 w 81"/>
                <a:gd name="T3" fmla="*/ 37 h 50"/>
                <a:gd name="T4" fmla="*/ 71 w 81"/>
                <a:gd name="T5" fmla="*/ 27 h 50"/>
                <a:gd name="T6" fmla="*/ 71 w 81"/>
                <a:gd name="T7" fmla="*/ 17 h 50"/>
                <a:gd name="T8" fmla="*/ 61 w 81"/>
                <a:gd name="T9" fmla="*/ 10 h 50"/>
                <a:gd name="T10" fmla="*/ 51 w 81"/>
                <a:gd name="T11" fmla="*/ 10 h 50"/>
                <a:gd name="T12" fmla="*/ 54 w 81"/>
                <a:gd name="T13" fmla="*/ 17 h 50"/>
                <a:gd name="T14" fmla="*/ 57 w 81"/>
                <a:gd name="T15" fmla="*/ 27 h 50"/>
                <a:gd name="T16" fmla="*/ 51 w 81"/>
                <a:gd name="T17" fmla="*/ 44 h 50"/>
                <a:gd name="T18" fmla="*/ 41 w 81"/>
                <a:gd name="T19" fmla="*/ 50 h 50"/>
                <a:gd name="T20" fmla="*/ 30 w 81"/>
                <a:gd name="T21" fmla="*/ 50 h 50"/>
                <a:gd name="T22" fmla="*/ 14 w 81"/>
                <a:gd name="T23" fmla="*/ 47 h 50"/>
                <a:gd name="T24" fmla="*/ 4 w 81"/>
                <a:gd name="T25" fmla="*/ 40 h 50"/>
                <a:gd name="T26" fmla="*/ 0 w 81"/>
                <a:gd name="T27" fmla="*/ 27 h 50"/>
                <a:gd name="T28" fmla="*/ 4 w 81"/>
                <a:gd name="T29" fmla="*/ 17 h 50"/>
                <a:gd name="T30" fmla="*/ 0 w 81"/>
                <a:gd name="T31" fmla="*/ 10 h 50"/>
                <a:gd name="T32" fmla="*/ 51 w 81"/>
                <a:gd name="T33" fmla="*/ 0 h 50"/>
                <a:gd name="T34" fmla="*/ 67 w 81"/>
                <a:gd name="T35" fmla="*/ 3 h 50"/>
                <a:gd name="T36" fmla="*/ 78 w 81"/>
                <a:gd name="T37" fmla="*/ 13 h 50"/>
                <a:gd name="T38" fmla="*/ 81 w 81"/>
                <a:gd name="T39" fmla="*/ 27 h 50"/>
                <a:gd name="T40" fmla="*/ 78 w 81"/>
                <a:gd name="T41" fmla="*/ 37 h 50"/>
                <a:gd name="T42" fmla="*/ 74 w 81"/>
                <a:gd name="T43" fmla="*/ 44 h 50"/>
                <a:gd name="T44" fmla="*/ 61 w 81"/>
                <a:gd name="T45" fmla="*/ 47 h 50"/>
                <a:gd name="T46" fmla="*/ 27 w 81"/>
                <a:gd name="T47" fmla="*/ 40 h 50"/>
                <a:gd name="T48" fmla="*/ 37 w 81"/>
                <a:gd name="T49" fmla="*/ 40 h 50"/>
                <a:gd name="T50" fmla="*/ 44 w 81"/>
                <a:gd name="T51" fmla="*/ 37 h 50"/>
                <a:gd name="T52" fmla="*/ 51 w 81"/>
                <a:gd name="T53" fmla="*/ 27 h 50"/>
                <a:gd name="T54" fmla="*/ 47 w 81"/>
                <a:gd name="T55" fmla="*/ 20 h 50"/>
                <a:gd name="T56" fmla="*/ 44 w 81"/>
                <a:gd name="T57" fmla="*/ 13 h 50"/>
                <a:gd name="T58" fmla="*/ 27 w 81"/>
                <a:gd name="T59" fmla="*/ 10 h 50"/>
                <a:gd name="T60" fmla="*/ 20 w 81"/>
                <a:gd name="T61" fmla="*/ 10 h 50"/>
                <a:gd name="T62" fmla="*/ 14 w 81"/>
                <a:gd name="T63" fmla="*/ 13 h 50"/>
                <a:gd name="T64" fmla="*/ 7 w 81"/>
                <a:gd name="T65" fmla="*/ 27 h 50"/>
                <a:gd name="T66" fmla="*/ 10 w 81"/>
                <a:gd name="T67" fmla="*/ 30 h 50"/>
                <a:gd name="T68" fmla="*/ 14 w 81"/>
                <a:gd name="T69" fmla="*/ 37 h 50"/>
                <a:gd name="T70" fmla="*/ 27 w 81"/>
                <a:gd name="T71"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50">
                  <a:moveTo>
                    <a:pt x="61" y="47"/>
                  </a:moveTo>
                  <a:lnTo>
                    <a:pt x="64" y="40"/>
                  </a:lnTo>
                  <a:lnTo>
                    <a:pt x="64" y="40"/>
                  </a:lnTo>
                  <a:lnTo>
                    <a:pt x="71" y="37"/>
                  </a:lnTo>
                  <a:lnTo>
                    <a:pt x="71" y="37"/>
                  </a:lnTo>
                  <a:lnTo>
                    <a:pt x="71" y="27"/>
                  </a:lnTo>
                  <a:lnTo>
                    <a:pt x="71" y="27"/>
                  </a:lnTo>
                  <a:lnTo>
                    <a:pt x="71" y="17"/>
                  </a:lnTo>
                  <a:lnTo>
                    <a:pt x="71" y="17"/>
                  </a:lnTo>
                  <a:lnTo>
                    <a:pt x="61" y="10"/>
                  </a:lnTo>
                  <a:lnTo>
                    <a:pt x="61" y="10"/>
                  </a:lnTo>
                  <a:lnTo>
                    <a:pt x="51" y="10"/>
                  </a:lnTo>
                  <a:lnTo>
                    <a:pt x="51" y="10"/>
                  </a:lnTo>
                  <a:lnTo>
                    <a:pt x="54" y="17"/>
                  </a:lnTo>
                  <a:lnTo>
                    <a:pt x="57" y="27"/>
                  </a:lnTo>
                  <a:lnTo>
                    <a:pt x="57" y="27"/>
                  </a:lnTo>
                  <a:lnTo>
                    <a:pt x="54" y="37"/>
                  </a:lnTo>
                  <a:lnTo>
                    <a:pt x="51" y="44"/>
                  </a:lnTo>
                  <a:lnTo>
                    <a:pt x="51" y="44"/>
                  </a:lnTo>
                  <a:lnTo>
                    <a:pt x="41" y="50"/>
                  </a:lnTo>
                  <a:lnTo>
                    <a:pt x="30" y="50"/>
                  </a:lnTo>
                  <a:lnTo>
                    <a:pt x="30" y="50"/>
                  </a:lnTo>
                  <a:lnTo>
                    <a:pt x="14" y="47"/>
                  </a:lnTo>
                  <a:lnTo>
                    <a:pt x="14" y="47"/>
                  </a:lnTo>
                  <a:lnTo>
                    <a:pt x="4" y="40"/>
                  </a:lnTo>
                  <a:lnTo>
                    <a:pt x="4" y="40"/>
                  </a:lnTo>
                  <a:lnTo>
                    <a:pt x="0" y="34"/>
                  </a:lnTo>
                  <a:lnTo>
                    <a:pt x="0" y="27"/>
                  </a:lnTo>
                  <a:lnTo>
                    <a:pt x="0" y="27"/>
                  </a:lnTo>
                  <a:lnTo>
                    <a:pt x="4" y="17"/>
                  </a:lnTo>
                  <a:lnTo>
                    <a:pt x="7" y="10"/>
                  </a:lnTo>
                  <a:lnTo>
                    <a:pt x="0" y="10"/>
                  </a:lnTo>
                  <a:lnTo>
                    <a:pt x="0" y="0"/>
                  </a:lnTo>
                  <a:lnTo>
                    <a:pt x="51" y="0"/>
                  </a:lnTo>
                  <a:lnTo>
                    <a:pt x="51" y="0"/>
                  </a:lnTo>
                  <a:lnTo>
                    <a:pt x="67" y="3"/>
                  </a:lnTo>
                  <a:lnTo>
                    <a:pt x="67" y="3"/>
                  </a:lnTo>
                  <a:lnTo>
                    <a:pt x="78" y="13"/>
                  </a:lnTo>
                  <a:lnTo>
                    <a:pt x="78" y="13"/>
                  </a:lnTo>
                  <a:lnTo>
                    <a:pt x="81" y="27"/>
                  </a:lnTo>
                  <a:lnTo>
                    <a:pt x="81" y="27"/>
                  </a:lnTo>
                  <a:lnTo>
                    <a:pt x="78" y="37"/>
                  </a:lnTo>
                  <a:lnTo>
                    <a:pt x="74" y="44"/>
                  </a:lnTo>
                  <a:lnTo>
                    <a:pt x="74" y="44"/>
                  </a:lnTo>
                  <a:lnTo>
                    <a:pt x="71" y="47"/>
                  </a:lnTo>
                  <a:lnTo>
                    <a:pt x="61" y="47"/>
                  </a:lnTo>
                  <a:lnTo>
                    <a:pt x="61" y="47"/>
                  </a:lnTo>
                  <a:close/>
                  <a:moveTo>
                    <a:pt x="27" y="40"/>
                  </a:moveTo>
                  <a:lnTo>
                    <a:pt x="27" y="40"/>
                  </a:lnTo>
                  <a:lnTo>
                    <a:pt x="37" y="40"/>
                  </a:lnTo>
                  <a:lnTo>
                    <a:pt x="44" y="37"/>
                  </a:lnTo>
                  <a:lnTo>
                    <a:pt x="44" y="37"/>
                  </a:lnTo>
                  <a:lnTo>
                    <a:pt x="47" y="30"/>
                  </a:lnTo>
                  <a:lnTo>
                    <a:pt x="51" y="27"/>
                  </a:lnTo>
                  <a:lnTo>
                    <a:pt x="51" y="27"/>
                  </a:lnTo>
                  <a:lnTo>
                    <a:pt x="47" y="20"/>
                  </a:lnTo>
                  <a:lnTo>
                    <a:pt x="44" y="13"/>
                  </a:lnTo>
                  <a:lnTo>
                    <a:pt x="44" y="13"/>
                  </a:lnTo>
                  <a:lnTo>
                    <a:pt x="37" y="10"/>
                  </a:lnTo>
                  <a:lnTo>
                    <a:pt x="27" y="10"/>
                  </a:lnTo>
                  <a:lnTo>
                    <a:pt x="27" y="10"/>
                  </a:lnTo>
                  <a:lnTo>
                    <a:pt x="20" y="10"/>
                  </a:lnTo>
                  <a:lnTo>
                    <a:pt x="14" y="13"/>
                  </a:lnTo>
                  <a:lnTo>
                    <a:pt x="14" y="13"/>
                  </a:lnTo>
                  <a:lnTo>
                    <a:pt x="10" y="20"/>
                  </a:lnTo>
                  <a:lnTo>
                    <a:pt x="7" y="27"/>
                  </a:lnTo>
                  <a:lnTo>
                    <a:pt x="7" y="27"/>
                  </a:lnTo>
                  <a:lnTo>
                    <a:pt x="10" y="30"/>
                  </a:lnTo>
                  <a:lnTo>
                    <a:pt x="14" y="37"/>
                  </a:lnTo>
                  <a:lnTo>
                    <a:pt x="14" y="37"/>
                  </a:lnTo>
                  <a:lnTo>
                    <a:pt x="20" y="40"/>
                  </a:lnTo>
                  <a:lnTo>
                    <a:pt x="27" y="40"/>
                  </a:lnTo>
                  <a:lnTo>
                    <a:pt x="27"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6" name="Freeform 66"/>
            <p:cNvSpPr>
              <a:spLocks/>
            </p:cNvSpPr>
            <p:nvPr/>
          </p:nvSpPr>
          <p:spPr bwMode="auto">
            <a:xfrm>
              <a:off x="9393238" y="496888"/>
              <a:ext cx="160338" cy="36513"/>
            </a:xfrm>
            <a:custGeom>
              <a:avLst/>
              <a:gdLst>
                <a:gd name="T0" fmla="*/ 101 w 101"/>
                <a:gd name="T1" fmla="*/ 17 h 23"/>
                <a:gd name="T2" fmla="*/ 101 w 101"/>
                <a:gd name="T3" fmla="*/ 23 h 23"/>
                <a:gd name="T4" fmla="*/ 101 w 101"/>
                <a:gd name="T5" fmla="*/ 23 h 23"/>
                <a:gd name="T6" fmla="*/ 74 w 101"/>
                <a:gd name="T7" fmla="*/ 13 h 23"/>
                <a:gd name="T8" fmla="*/ 50 w 101"/>
                <a:gd name="T9" fmla="*/ 10 h 23"/>
                <a:gd name="T10" fmla="*/ 50 w 101"/>
                <a:gd name="T11" fmla="*/ 10 h 23"/>
                <a:gd name="T12" fmla="*/ 30 w 101"/>
                <a:gd name="T13" fmla="*/ 10 h 23"/>
                <a:gd name="T14" fmla="*/ 30 w 101"/>
                <a:gd name="T15" fmla="*/ 10 h 23"/>
                <a:gd name="T16" fmla="*/ 13 w 101"/>
                <a:gd name="T17" fmla="*/ 17 h 23"/>
                <a:gd name="T18" fmla="*/ 13 w 101"/>
                <a:gd name="T19" fmla="*/ 17 h 23"/>
                <a:gd name="T20" fmla="*/ 0 w 101"/>
                <a:gd name="T21" fmla="*/ 23 h 23"/>
                <a:gd name="T22" fmla="*/ 0 w 101"/>
                <a:gd name="T23" fmla="*/ 17 h 23"/>
                <a:gd name="T24" fmla="*/ 0 w 101"/>
                <a:gd name="T25" fmla="*/ 17 h 23"/>
                <a:gd name="T26" fmla="*/ 13 w 101"/>
                <a:gd name="T27" fmla="*/ 10 h 23"/>
                <a:gd name="T28" fmla="*/ 27 w 101"/>
                <a:gd name="T29" fmla="*/ 3 h 23"/>
                <a:gd name="T30" fmla="*/ 27 w 101"/>
                <a:gd name="T31" fmla="*/ 3 h 23"/>
                <a:gd name="T32" fmla="*/ 37 w 101"/>
                <a:gd name="T33" fmla="*/ 0 h 23"/>
                <a:gd name="T34" fmla="*/ 50 w 101"/>
                <a:gd name="T35" fmla="*/ 0 h 23"/>
                <a:gd name="T36" fmla="*/ 50 w 101"/>
                <a:gd name="T37" fmla="*/ 0 h 23"/>
                <a:gd name="T38" fmla="*/ 64 w 101"/>
                <a:gd name="T39" fmla="*/ 0 h 23"/>
                <a:gd name="T40" fmla="*/ 77 w 101"/>
                <a:gd name="T41" fmla="*/ 3 h 23"/>
                <a:gd name="T42" fmla="*/ 77 w 101"/>
                <a:gd name="T43" fmla="*/ 3 h 23"/>
                <a:gd name="T44" fmla="*/ 101 w 101"/>
                <a:gd name="T45" fmla="*/ 17 h 23"/>
                <a:gd name="T46" fmla="*/ 101 w 101"/>
                <a:gd name="T4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23">
                  <a:moveTo>
                    <a:pt x="101" y="17"/>
                  </a:moveTo>
                  <a:lnTo>
                    <a:pt x="101" y="23"/>
                  </a:lnTo>
                  <a:lnTo>
                    <a:pt x="101" y="23"/>
                  </a:lnTo>
                  <a:lnTo>
                    <a:pt x="74" y="13"/>
                  </a:lnTo>
                  <a:lnTo>
                    <a:pt x="50" y="10"/>
                  </a:lnTo>
                  <a:lnTo>
                    <a:pt x="50" y="10"/>
                  </a:lnTo>
                  <a:lnTo>
                    <a:pt x="30" y="10"/>
                  </a:lnTo>
                  <a:lnTo>
                    <a:pt x="30" y="10"/>
                  </a:lnTo>
                  <a:lnTo>
                    <a:pt x="13" y="17"/>
                  </a:lnTo>
                  <a:lnTo>
                    <a:pt x="13" y="17"/>
                  </a:lnTo>
                  <a:lnTo>
                    <a:pt x="0" y="23"/>
                  </a:lnTo>
                  <a:lnTo>
                    <a:pt x="0" y="17"/>
                  </a:lnTo>
                  <a:lnTo>
                    <a:pt x="0" y="17"/>
                  </a:lnTo>
                  <a:lnTo>
                    <a:pt x="13" y="10"/>
                  </a:lnTo>
                  <a:lnTo>
                    <a:pt x="27" y="3"/>
                  </a:lnTo>
                  <a:lnTo>
                    <a:pt x="27" y="3"/>
                  </a:lnTo>
                  <a:lnTo>
                    <a:pt x="37" y="0"/>
                  </a:lnTo>
                  <a:lnTo>
                    <a:pt x="50" y="0"/>
                  </a:lnTo>
                  <a:lnTo>
                    <a:pt x="50" y="0"/>
                  </a:lnTo>
                  <a:lnTo>
                    <a:pt x="64" y="0"/>
                  </a:lnTo>
                  <a:lnTo>
                    <a:pt x="77" y="3"/>
                  </a:lnTo>
                  <a:lnTo>
                    <a:pt x="77" y="3"/>
                  </a:lnTo>
                  <a:lnTo>
                    <a:pt x="101" y="17"/>
                  </a:lnTo>
                  <a:lnTo>
                    <a:pt x="10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7" name="Freeform 67"/>
            <p:cNvSpPr>
              <a:spLocks/>
            </p:cNvSpPr>
            <p:nvPr/>
          </p:nvSpPr>
          <p:spPr bwMode="auto">
            <a:xfrm>
              <a:off x="9393238" y="4086225"/>
              <a:ext cx="122238" cy="95250"/>
            </a:xfrm>
            <a:custGeom>
              <a:avLst/>
              <a:gdLst>
                <a:gd name="T0" fmla="*/ 77 w 77"/>
                <a:gd name="T1" fmla="*/ 60 h 60"/>
                <a:gd name="T2" fmla="*/ 0 w 77"/>
                <a:gd name="T3" fmla="*/ 60 h 60"/>
                <a:gd name="T4" fmla="*/ 0 w 77"/>
                <a:gd name="T5" fmla="*/ 50 h 60"/>
                <a:gd name="T6" fmla="*/ 30 w 77"/>
                <a:gd name="T7" fmla="*/ 50 h 60"/>
                <a:gd name="T8" fmla="*/ 30 w 77"/>
                <a:gd name="T9" fmla="*/ 10 h 60"/>
                <a:gd name="T10" fmla="*/ 0 w 77"/>
                <a:gd name="T11" fmla="*/ 10 h 60"/>
                <a:gd name="T12" fmla="*/ 0 w 77"/>
                <a:gd name="T13" fmla="*/ 0 h 60"/>
                <a:gd name="T14" fmla="*/ 77 w 77"/>
                <a:gd name="T15" fmla="*/ 0 h 60"/>
                <a:gd name="T16" fmla="*/ 77 w 77"/>
                <a:gd name="T17" fmla="*/ 10 h 60"/>
                <a:gd name="T18" fmla="*/ 40 w 77"/>
                <a:gd name="T19" fmla="*/ 10 h 60"/>
                <a:gd name="T20" fmla="*/ 40 w 77"/>
                <a:gd name="T21" fmla="*/ 50 h 60"/>
                <a:gd name="T22" fmla="*/ 77 w 77"/>
                <a:gd name="T23" fmla="*/ 50 h 60"/>
                <a:gd name="T24" fmla="*/ 77 w 7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0">
                  <a:moveTo>
                    <a:pt x="77" y="60"/>
                  </a:moveTo>
                  <a:lnTo>
                    <a:pt x="0" y="60"/>
                  </a:lnTo>
                  <a:lnTo>
                    <a:pt x="0" y="50"/>
                  </a:lnTo>
                  <a:lnTo>
                    <a:pt x="30" y="50"/>
                  </a:lnTo>
                  <a:lnTo>
                    <a:pt x="30" y="10"/>
                  </a:lnTo>
                  <a:lnTo>
                    <a:pt x="0" y="10"/>
                  </a:lnTo>
                  <a:lnTo>
                    <a:pt x="0" y="0"/>
                  </a:lnTo>
                  <a:lnTo>
                    <a:pt x="77" y="0"/>
                  </a:lnTo>
                  <a:lnTo>
                    <a:pt x="77" y="10"/>
                  </a:lnTo>
                  <a:lnTo>
                    <a:pt x="40" y="10"/>
                  </a:lnTo>
                  <a:lnTo>
                    <a:pt x="40" y="50"/>
                  </a:lnTo>
                  <a:lnTo>
                    <a:pt x="77" y="50"/>
                  </a:lnTo>
                  <a:lnTo>
                    <a:pt x="7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8" name="Freeform 68"/>
            <p:cNvSpPr>
              <a:spLocks noEditPoints="1"/>
            </p:cNvSpPr>
            <p:nvPr/>
          </p:nvSpPr>
          <p:spPr bwMode="auto">
            <a:xfrm>
              <a:off x="9424988" y="3984625"/>
              <a:ext cx="90488" cy="79375"/>
            </a:xfrm>
            <a:custGeom>
              <a:avLst/>
              <a:gdLst>
                <a:gd name="T0" fmla="*/ 30 w 57"/>
                <a:gd name="T1" fmla="*/ 50 h 50"/>
                <a:gd name="T2" fmla="*/ 30 w 57"/>
                <a:gd name="T3" fmla="*/ 50 h 50"/>
                <a:gd name="T4" fmla="*/ 17 w 57"/>
                <a:gd name="T5" fmla="*/ 50 h 50"/>
                <a:gd name="T6" fmla="*/ 7 w 57"/>
                <a:gd name="T7" fmla="*/ 44 h 50"/>
                <a:gd name="T8" fmla="*/ 7 w 57"/>
                <a:gd name="T9" fmla="*/ 44 h 50"/>
                <a:gd name="T10" fmla="*/ 0 w 57"/>
                <a:gd name="T11" fmla="*/ 33 h 50"/>
                <a:gd name="T12" fmla="*/ 0 w 57"/>
                <a:gd name="T13" fmla="*/ 27 h 50"/>
                <a:gd name="T14" fmla="*/ 0 w 57"/>
                <a:gd name="T15" fmla="*/ 27 h 50"/>
                <a:gd name="T16" fmla="*/ 4 w 57"/>
                <a:gd name="T17" fmla="*/ 17 h 50"/>
                <a:gd name="T18" fmla="*/ 7 w 57"/>
                <a:gd name="T19" fmla="*/ 7 h 50"/>
                <a:gd name="T20" fmla="*/ 7 w 57"/>
                <a:gd name="T21" fmla="*/ 7 h 50"/>
                <a:gd name="T22" fmla="*/ 17 w 57"/>
                <a:gd name="T23" fmla="*/ 0 h 50"/>
                <a:gd name="T24" fmla="*/ 27 w 57"/>
                <a:gd name="T25" fmla="*/ 0 h 50"/>
                <a:gd name="T26" fmla="*/ 27 w 57"/>
                <a:gd name="T27" fmla="*/ 0 h 50"/>
                <a:gd name="T28" fmla="*/ 44 w 57"/>
                <a:gd name="T29" fmla="*/ 3 h 50"/>
                <a:gd name="T30" fmla="*/ 44 w 57"/>
                <a:gd name="T31" fmla="*/ 3 h 50"/>
                <a:gd name="T32" fmla="*/ 51 w 57"/>
                <a:gd name="T33" fmla="*/ 7 h 50"/>
                <a:gd name="T34" fmla="*/ 54 w 57"/>
                <a:gd name="T35" fmla="*/ 13 h 50"/>
                <a:gd name="T36" fmla="*/ 54 w 57"/>
                <a:gd name="T37" fmla="*/ 13 h 50"/>
                <a:gd name="T38" fmla="*/ 57 w 57"/>
                <a:gd name="T39" fmla="*/ 27 h 50"/>
                <a:gd name="T40" fmla="*/ 57 w 57"/>
                <a:gd name="T41" fmla="*/ 27 h 50"/>
                <a:gd name="T42" fmla="*/ 57 w 57"/>
                <a:gd name="T43" fmla="*/ 37 h 50"/>
                <a:gd name="T44" fmla="*/ 51 w 57"/>
                <a:gd name="T45" fmla="*/ 44 h 50"/>
                <a:gd name="T46" fmla="*/ 51 w 57"/>
                <a:gd name="T47" fmla="*/ 44 h 50"/>
                <a:gd name="T48" fmla="*/ 41 w 57"/>
                <a:gd name="T49" fmla="*/ 50 h 50"/>
                <a:gd name="T50" fmla="*/ 30 w 57"/>
                <a:gd name="T51" fmla="*/ 50 h 50"/>
                <a:gd name="T52" fmla="*/ 30 w 57"/>
                <a:gd name="T53" fmla="*/ 50 h 50"/>
                <a:gd name="T54" fmla="*/ 30 w 57"/>
                <a:gd name="T55" fmla="*/ 44 h 50"/>
                <a:gd name="T56" fmla="*/ 30 w 57"/>
                <a:gd name="T57" fmla="*/ 44 h 50"/>
                <a:gd name="T58" fmla="*/ 37 w 57"/>
                <a:gd name="T59" fmla="*/ 40 h 50"/>
                <a:gd name="T60" fmla="*/ 44 w 57"/>
                <a:gd name="T61" fmla="*/ 37 h 50"/>
                <a:gd name="T62" fmla="*/ 44 w 57"/>
                <a:gd name="T63" fmla="*/ 37 h 50"/>
                <a:gd name="T64" fmla="*/ 51 w 57"/>
                <a:gd name="T65" fmla="*/ 33 h 50"/>
                <a:gd name="T66" fmla="*/ 51 w 57"/>
                <a:gd name="T67" fmla="*/ 27 h 50"/>
                <a:gd name="T68" fmla="*/ 51 w 57"/>
                <a:gd name="T69" fmla="*/ 27 h 50"/>
                <a:gd name="T70" fmla="*/ 51 w 57"/>
                <a:gd name="T71" fmla="*/ 20 h 50"/>
                <a:gd name="T72" fmla="*/ 44 w 57"/>
                <a:gd name="T73" fmla="*/ 13 h 50"/>
                <a:gd name="T74" fmla="*/ 44 w 57"/>
                <a:gd name="T75" fmla="*/ 13 h 50"/>
                <a:gd name="T76" fmla="*/ 37 w 57"/>
                <a:gd name="T77" fmla="*/ 10 h 50"/>
                <a:gd name="T78" fmla="*/ 30 w 57"/>
                <a:gd name="T79" fmla="*/ 10 h 50"/>
                <a:gd name="T80" fmla="*/ 30 w 57"/>
                <a:gd name="T81" fmla="*/ 10 h 50"/>
                <a:gd name="T82" fmla="*/ 20 w 57"/>
                <a:gd name="T83" fmla="*/ 10 h 50"/>
                <a:gd name="T84" fmla="*/ 14 w 57"/>
                <a:gd name="T85" fmla="*/ 13 h 50"/>
                <a:gd name="T86" fmla="*/ 14 w 57"/>
                <a:gd name="T87" fmla="*/ 13 h 50"/>
                <a:gd name="T88" fmla="*/ 10 w 57"/>
                <a:gd name="T89" fmla="*/ 20 h 50"/>
                <a:gd name="T90" fmla="*/ 7 w 57"/>
                <a:gd name="T91" fmla="*/ 27 h 50"/>
                <a:gd name="T92" fmla="*/ 7 w 57"/>
                <a:gd name="T93" fmla="*/ 27 h 50"/>
                <a:gd name="T94" fmla="*/ 10 w 57"/>
                <a:gd name="T95" fmla="*/ 33 h 50"/>
                <a:gd name="T96" fmla="*/ 14 w 57"/>
                <a:gd name="T97" fmla="*/ 37 h 50"/>
                <a:gd name="T98" fmla="*/ 14 w 57"/>
                <a:gd name="T99" fmla="*/ 37 h 50"/>
                <a:gd name="T100" fmla="*/ 20 w 57"/>
                <a:gd name="T101" fmla="*/ 40 h 50"/>
                <a:gd name="T102" fmla="*/ 30 w 57"/>
                <a:gd name="T103" fmla="*/ 44 h 50"/>
                <a:gd name="T104" fmla="*/ 30 w 57"/>
                <a:gd name="T105"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0">
                  <a:moveTo>
                    <a:pt x="30" y="50"/>
                  </a:moveTo>
                  <a:lnTo>
                    <a:pt x="30" y="50"/>
                  </a:lnTo>
                  <a:lnTo>
                    <a:pt x="17" y="50"/>
                  </a:lnTo>
                  <a:lnTo>
                    <a:pt x="7" y="44"/>
                  </a:lnTo>
                  <a:lnTo>
                    <a:pt x="7" y="44"/>
                  </a:lnTo>
                  <a:lnTo>
                    <a:pt x="0" y="33"/>
                  </a:lnTo>
                  <a:lnTo>
                    <a:pt x="0" y="27"/>
                  </a:lnTo>
                  <a:lnTo>
                    <a:pt x="0" y="27"/>
                  </a:lnTo>
                  <a:lnTo>
                    <a:pt x="4" y="17"/>
                  </a:lnTo>
                  <a:lnTo>
                    <a:pt x="7" y="7"/>
                  </a:lnTo>
                  <a:lnTo>
                    <a:pt x="7" y="7"/>
                  </a:lnTo>
                  <a:lnTo>
                    <a:pt x="17" y="0"/>
                  </a:lnTo>
                  <a:lnTo>
                    <a:pt x="27" y="0"/>
                  </a:lnTo>
                  <a:lnTo>
                    <a:pt x="27" y="0"/>
                  </a:lnTo>
                  <a:lnTo>
                    <a:pt x="44" y="3"/>
                  </a:lnTo>
                  <a:lnTo>
                    <a:pt x="44" y="3"/>
                  </a:lnTo>
                  <a:lnTo>
                    <a:pt x="51" y="7"/>
                  </a:lnTo>
                  <a:lnTo>
                    <a:pt x="54" y="13"/>
                  </a:lnTo>
                  <a:lnTo>
                    <a:pt x="54" y="13"/>
                  </a:lnTo>
                  <a:lnTo>
                    <a:pt x="57" y="27"/>
                  </a:lnTo>
                  <a:lnTo>
                    <a:pt x="57" y="27"/>
                  </a:lnTo>
                  <a:lnTo>
                    <a:pt x="57" y="37"/>
                  </a:lnTo>
                  <a:lnTo>
                    <a:pt x="51" y="44"/>
                  </a:lnTo>
                  <a:lnTo>
                    <a:pt x="51" y="44"/>
                  </a:lnTo>
                  <a:lnTo>
                    <a:pt x="41" y="50"/>
                  </a:lnTo>
                  <a:lnTo>
                    <a:pt x="30" y="50"/>
                  </a:lnTo>
                  <a:lnTo>
                    <a:pt x="30" y="50"/>
                  </a:lnTo>
                  <a:close/>
                  <a:moveTo>
                    <a:pt x="30" y="44"/>
                  </a:moveTo>
                  <a:lnTo>
                    <a:pt x="30" y="44"/>
                  </a:lnTo>
                  <a:lnTo>
                    <a:pt x="37" y="40"/>
                  </a:lnTo>
                  <a:lnTo>
                    <a:pt x="44" y="37"/>
                  </a:lnTo>
                  <a:lnTo>
                    <a:pt x="44" y="37"/>
                  </a:lnTo>
                  <a:lnTo>
                    <a:pt x="51" y="33"/>
                  </a:lnTo>
                  <a:lnTo>
                    <a:pt x="51" y="27"/>
                  </a:lnTo>
                  <a:lnTo>
                    <a:pt x="51" y="27"/>
                  </a:lnTo>
                  <a:lnTo>
                    <a:pt x="51" y="20"/>
                  </a:lnTo>
                  <a:lnTo>
                    <a:pt x="44" y="13"/>
                  </a:lnTo>
                  <a:lnTo>
                    <a:pt x="44" y="13"/>
                  </a:lnTo>
                  <a:lnTo>
                    <a:pt x="37" y="10"/>
                  </a:lnTo>
                  <a:lnTo>
                    <a:pt x="30" y="10"/>
                  </a:lnTo>
                  <a:lnTo>
                    <a:pt x="30" y="10"/>
                  </a:lnTo>
                  <a:lnTo>
                    <a:pt x="20" y="10"/>
                  </a:lnTo>
                  <a:lnTo>
                    <a:pt x="14" y="13"/>
                  </a:lnTo>
                  <a:lnTo>
                    <a:pt x="14" y="13"/>
                  </a:lnTo>
                  <a:lnTo>
                    <a:pt x="10" y="20"/>
                  </a:lnTo>
                  <a:lnTo>
                    <a:pt x="7" y="27"/>
                  </a:lnTo>
                  <a:lnTo>
                    <a:pt x="7" y="27"/>
                  </a:lnTo>
                  <a:lnTo>
                    <a:pt x="10" y="33"/>
                  </a:lnTo>
                  <a:lnTo>
                    <a:pt x="14" y="37"/>
                  </a:lnTo>
                  <a:lnTo>
                    <a:pt x="14" y="37"/>
                  </a:lnTo>
                  <a:lnTo>
                    <a:pt x="20" y="40"/>
                  </a:lnTo>
                  <a:lnTo>
                    <a:pt x="30" y="44"/>
                  </a:lnTo>
                  <a:lnTo>
                    <a:pt x="3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09" name="Freeform 69"/>
            <p:cNvSpPr>
              <a:spLocks/>
            </p:cNvSpPr>
            <p:nvPr/>
          </p:nvSpPr>
          <p:spPr bwMode="auto">
            <a:xfrm>
              <a:off x="9424988" y="3919538"/>
              <a:ext cx="90488" cy="49213"/>
            </a:xfrm>
            <a:custGeom>
              <a:avLst/>
              <a:gdLst>
                <a:gd name="T0" fmla="*/ 57 w 57"/>
                <a:gd name="T1" fmla="*/ 31 h 31"/>
                <a:gd name="T2" fmla="*/ 0 w 57"/>
                <a:gd name="T3" fmla="*/ 31 h 31"/>
                <a:gd name="T4" fmla="*/ 0 w 57"/>
                <a:gd name="T5" fmla="*/ 21 h 31"/>
                <a:gd name="T6" fmla="*/ 10 w 57"/>
                <a:gd name="T7" fmla="*/ 21 h 31"/>
                <a:gd name="T8" fmla="*/ 10 w 57"/>
                <a:gd name="T9" fmla="*/ 21 h 31"/>
                <a:gd name="T10" fmla="*/ 4 w 57"/>
                <a:gd name="T11" fmla="*/ 14 h 31"/>
                <a:gd name="T12" fmla="*/ 4 w 57"/>
                <a:gd name="T13" fmla="*/ 14 h 31"/>
                <a:gd name="T14" fmla="*/ 0 w 57"/>
                <a:gd name="T15" fmla="*/ 7 h 31"/>
                <a:gd name="T16" fmla="*/ 0 w 57"/>
                <a:gd name="T17" fmla="*/ 7 h 31"/>
                <a:gd name="T18" fmla="*/ 4 w 57"/>
                <a:gd name="T19" fmla="*/ 0 h 31"/>
                <a:gd name="T20" fmla="*/ 14 w 57"/>
                <a:gd name="T21" fmla="*/ 4 h 31"/>
                <a:gd name="T22" fmla="*/ 14 w 57"/>
                <a:gd name="T23" fmla="*/ 4 h 31"/>
                <a:gd name="T24" fmla="*/ 10 w 57"/>
                <a:gd name="T25" fmla="*/ 11 h 31"/>
                <a:gd name="T26" fmla="*/ 10 w 57"/>
                <a:gd name="T27" fmla="*/ 11 h 31"/>
                <a:gd name="T28" fmla="*/ 10 w 57"/>
                <a:gd name="T29" fmla="*/ 14 h 31"/>
                <a:gd name="T30" fmla="*/ 10 w 57"/>
                <a:gd name="T31" fmla="*/ 14 h 31"/>
                <a:gd name="T32" fmla="*/ 17 w 57"/>
                <a:gd name="T33" fmla="*/ 17 h 31"/>
                <a:gd name="T34" fmla="*/ 17 w 57"/>
                <a:gd name="T35" fmla="*/ 17 h 31"/>
                <a:gd name="T36" fmla="*/ 27 w 57"/>
                <a:gd name="T37" fmla="*/ 21 h 31"/>
                <a:gd name="T38" fmla="*/ 57 w 57"/>
                <a:gd name="T39" fmla="*/ 21 h 31"/>
                <a:gd name="T40" fmla="*/ 57 w 57"/>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1">
                  <a:moveTo>
                    <a:pt x="57" y="31"/>
                  </a:moveTo>
                  <a:lnTo>
                    <a:pt x="0" y="31"/>
                  </a:lnTo>
                  <a:lnTo>
                    <a:pt x="0" y="21"/>
                  </a:lnTo>
                  <a:lnTo>
                    <a:pt x="10" y="21"/>
                  </a:lnTo>
                  <a:lnTo>
                    <a:pt x="10" y="21"/>
                  </a:lnTo>
                  <a:lnTo>
                    <a:pt x="4" y="14"/>
                  </a:lnTo>
                  <a:lnTo>
                    <a:pt x="4" y="14"/>
                  </a:lnTo>
                  <a:lnTo>
                    <a:pt x="0" y="7"/>
                  </a:lnTo>
                  <a:lnTo>
                    <a:pt x="0" y="7"/>
                  </a:lnTo>
                  <a:lnTo>
                    <a:pt x="4" y="0"/>
                  </a:lnTo>
                  <a:lnTo>
                    <a:pt x="14" y="4"/>
                  </a:lnTo>
                  <a:lnTo>
                    <a:pt x="14" y="4"/>
                  </a:lnTo>
                  <a:lnTo>
                    <a:pt x="10" y="11"/>
                  </a:lnTo>
                  <a:lnTo>
                    <a:pt x="10" y="11"/>
                  </a:lnTo>
                  <a:lnTo>
                    <a:pt x="10" y="14"/>
                  </a:lnTo>
                  <a:lnTo>
                    <a:pt x="10" y="14"/>
                  </a:lnTo>
                  <a:lnTo>
                    <a:pt x="17" y="17"/>
                  </a:lnTo>
                  <a:lnTo>
                    <a:pt x="17" y="17"/>
                  </a:lnTo>
                  <a:lnTo>
                    <a:pt x="27" y="21"/>
                  </a:lnTo>
                  <a:lnTo>
                    <a:pt x="57" y="21"/>
                  </a:lnTo>
                  <a:lnTo>
                    <a:pt x="5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0" name="Freeform 70"/>
            <p:cNvSpPr>
              <a:spLocks noEditPoints="1"/>
            </p:cNvSpPr>
            <p:nvPr/>
          </p:nvSpPr>
          <p:spPr bwMode="auto">
            <a:xfrm>
              <a:off x="9393238" y="3894138"/>
              <a:ext cx="122238" cy="15875"/>
            </a:xfrm>
            <a:custGeom>
              <a:avLst/>
              <a:gdLst>
                <a:gd name="T0" fmla="*/ 10 w 77"/>
                <a:gd name="T1" fmla="*/ 10 h 10"/>
                <a:gd name="T2" fmla="*/ 0 w 77"/>
                <a:gd name="T3" fmla="*/ 10 h 10"/>
                <a:gd name="T4" fmla="*/ 0 w 77"/>
                <a:gd name="T5" fmla="*/ 0 h 10"/>
                <a:gd name="T6" fmla="*/ 10 w 77"/>
                <a:gd name="T7" fmla="*/ 0 h 10"/>
                <a:gd name="T8" fmla="*/ 10 w 77"/>
                <a:gd name="T9" fmla="*/ 10 h 10"/>
                <a:gd name="T10" fmla="*/ 77 w 77"/>
                <a:gd name="T11" fmla="*/ 10 h 10"/>
                <a:gd name="T12" fmla="*/ 20 w 77"/>
                <a:gd name="T13" fmla="*/ 10 h 10"/>
                <a:gd name="T14" fmla="*/ 20 w 77"/>
                <a:gd name="T15" fmla="*/ 0 h 10"/>
                <a:gd name="T16" fmla="*/ 77 w 77"/>
                <a:gd name="T17" fmla="*/ 0 h 10"/>
                <a:gd name="T18" fmla="*/ 77 w 7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0">
                  <a:moveTo>
                    <a:pt x="10" y="10"/>
                  </a:moveTo>
                  <a:lnTo>
                    <a:pt x="0" y="10"/>
                  </a:lnTo>
                  <a:lnTo>
                    <a:pt x="0" y="0"/>
                  </a:lnTo>
                  <a:lnTo>
                    <a:pt x="10" y="0"/>
                  </a:lnTo>
                  <a:lnTo>
                    <a:pt x="10" y="10"/>
                  </a:lnTo>
                  <a:close/>
                  <a:moveTo>
                    <a:pt x="77" y="10"/>
                  </a:moveTo>
                  <a:lnTo>
                    <a:pt x="20" y="10"/>
                  </a:lnTo>
                  <a:lnTo>
                    <a:pt x="20" y="0"/>
                  </a:lnTo>
                  <a:lnTo>
                    <a:pt x="77" y="0"/>
                  </a:lnTo>
                  <a:lnTo>
                    <a:pt x="7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1" name="Freeform 71"/>
            <p:cNvSpPr>
              <a:spLocks/>
            </p:cNvSpPr>
            <p:nvPr/>
          </p:nvSpPr>
          <p:spPr bwMode="auto">
            <a:xfrm>
              <a:off x="9424988" y="3802063"/>
              <a:ext cx="90488" cy="76200"/>
            </a:xfrm>
            <a:custGeom>
              <a:avLst/>
              <a:gdLst>
                <a:gd name="T0" fmla="*/ 57 w 57"/>
                <a:gd name="T1" fmla="*/ 48 h 48"/>
                <a:gd name="T2" fmla="*/ 51 w 57"/>
                <a:gd name="T3" fmla="*/ 48 h 48"/>
                <a:gd name="T4" fmla="*/ 10 w 57"/>
                <a:gd name="T5" fmla="*/ 14 h 48"/>
                <a:gd name="T6" fmla="*/ 10 w 57"/>
                <a:gd name="T7" fmla="*/ 14 h 48"/>
                <a:gd name="T8" fmla="*/ 10 w 57"/>
                <a:gd name="T9" fmla="*/ 24 h 48"/>
                <a:gd name="T10" fmla="*/ 10 w 57"/>
                <a:gd name="T11" fmla="*/ 48 h 48"/>
                <a:gd name="T12" fmla="*/ 0 w 57"/>
                <a:gd name="T13" fmla="*/ 48 h 48"/>
                <a:gd name="T14" fmla="*/ 0 w 57"/>
                <a:gd name="T15" fmla="*/ 0 h 48"/>
                <a:gd name="T16" fmla="*/ 7 w 57"/>
                <a:gd name="T17" fmla="*/ 0 h 48"/>
                <a:gd name="T18" fmla="*/ 44 w 57"/>
                <a:gd name="T19" fmla="*/ 31 h 48"/>
                <a:gd name="T20" fmla="*/ 51 w 57"/>
                <a:gd name="T21" fmla="*/ 37 h 48"/>
                <a:gd name="T22" fmla="*/ 51 w 57"/>
                <a:gd name="T23" fmla="*/ 37 h 48"/>
                <a:gd name="T24" fmla="*/ 51 w 57"/>
                <a:gd name="T25" fmla="*/ 24 h 48"/>
                <a:gd name="T26" fmla="*/ 51 w 57"/>
                <a:gd name="T27" fmla="*/ 0 h 48"/>
                <a:gd name="T28" fmla="*/ 57 w 57"/>
                <a:gd name="T29" fmla="*/ 0 h 48"/>
                <a:gd name="T30" fmla="*/ 57 w 57"/>
                <a:gd name="T3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48">
                  <a:moveTo>
                    <a:pt x="57" y="48"/>
                  </a:moveTo>
                  <a:lnTo>
                    <a:pt x="51" y="48"/>
                  </a:lnTo>
                  <a:lnTo>
                    <a:pt x="10" y="14"/>
                  </a:lnTo>
                  <a:lnTo>
                    <a:pt x="10" y="14"/>
                  </a:lnTo>
                  <a:lnTo>
                    <a:pt x="10" y="24"/>
                  </a:lnTo>
                  <a:lnTo>
                    <a:pt x="10" y="48"/>
                  </a:lnTo>
                  <a:lnTo>
                    <a:pt x="0" y="48"/>
                  </a:lnTo>
                  <a:lnTo>
                    <a:pt x="0" y="0"/>
                  </a:lnTo>
                  <a:lnTo>
                    <a:pt x="7" y="0"/>
                  </a:lnTo>
                  <a:lnTo>
                    <a:pt x="44" y="31"/>
                  </a:lnTo>
                  <a:lnTo>
                    <a:pt x="51" y="37"/>
                  </a:lnTo>
                  <a:lnTo>
                    <a:pt x="51" y="37"/>
                  </a:lnTo>
                  <a:lnTo>
                    <a:pt x="51" y="24"/>
                  </a:lnTo>
                  <a:lnTo>
                    <a:pt x="51" y="0"/>
                  </a:lnTo>
                  <a:lnTo>
                    <a:pt x="57" y="0"/>
                  </a:lnTo>
                  <a:lnTo>
                    <a:pt x="57"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2" name="Rectangle 72"/>
            <p:cNvSpPr>
              <a:spLocks noChangeArrowheads="1"/>
            </p:cNvSpPr>
            <p:nvPr/>
          </p:nvSpPr>
          <p:spPr bwMode="auto">
            <a:xfrm>
              <a:off x="9499601" y="3765550"/>
              <a:ext cx="15875" cy="158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3" name="Freeform 73"/>
            <p:cNvSpPr>
              <a:spLocks/>
            </p:cNvSpPr>
            <p:nvPr/>
          </p:nvSpPr>
          <p:spPr bwMode="auto">
            <a:xfrm>
              <a:off x="9424988" y="3621088"/>
              <a:ext cx="90488" cy="80963"/>
            </a:xfrm>
            <a:custGeom>
              <a:avLst/>
              <a:gdLst>
                <a:gd name="T0" fmla="*/ 57 w 57"/>
                <a:gd name="T1" fmla="*/ 27 h 51"/>
                <a:gd name="T2" fmla="*/ 0 w 57"/>
                <a:gd name="T3" fmla="*/ 51 h 51"/>
                <a:gd name="T4" fmla="*/ 0 w 57"/>
                <a:gd name="T5" fmla="*/ 40 h 51"/>
                <a:gd name="T6" fmla="*/ 34 w 57"/>
                <a:gd name="T7" fmla="*/ 27 h 51"/>
                <a:gd name="T8" fmla="*/ 34 w 57"/>
                <a:gd name="T9" fmla="*/ 27 h 51"/>
                <a:gd name="T10" fmla="*/ 47 w 57"/>
                <a:gd name="T11" fmla="*/ 24 h 51"/>
                <a:gd name="T12" fmla="*/ 47 w 57"/>
                <a:gd name="T13" fmla="*/ 24 h 51"/>
                <a:gd name="T14" fmla="*/ 37 w 57"/>
                <a:gd name="T15" fmla="*/ 20 h 51"/>
                <a:gd name="T16" fmla="*/ 0 w 57"/>
                <a:gd name="T17" fmla="*/ 7 h 51"/>
                <a:gd name="T18" fmla="*/ 0 w 57"/>
                <a:gd name="T19" fmla="*/ 0 h 51"/>
                <a:gd name="T20" fmla="*/ 57 w 57"/>
                <a:gd name="T21" fmla="*/ 20 h 51"/>
                <a:gd name="T22" fmla="*/ 57 w 57"/>
                <a:gd name="T23" fmla="*/ 2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51">
                  <a:moveTo>
                    <a:pt x="57" y="27"/>
                  </a:moveTo>
                  <a:lnTo>
                    <a:pt x="0" y="51"/>
                  </a:lnTo>
                  <a:lnTo>
                    <a:pt x="0" y="40"/>
                  </a:lnTo>
                  <a:lnTo>
                    <a:pt x="34" y="27"/>
                  </a:lnTo>
                  <a:lnTo>
                    <a:pt x="34" y="27"/>
                  </a:lnTo>
                  <a:lnTo>
                    <a:pt x="47" y="24"/>
                  </a:lnTo>
                  <a:lnTo>
                    <a:pt x="47" y="24"/>
                  </a:lnTo>
                  <a:lnTo>
                    <a:pt x="37" y="20"/>
                  </a:lnTo>
                  <a:lnTo>
                    <a:pt x="0" y="7"/>
                  </a:lnTo>
                  <a:lnTo>
                    <a:pt x="0" y="0"/>
                  </a:lnTo>
                  <a:lnTo>
                    <a:pt x="57" y="20"/>
                  </a:lnTo>
                  <a:lnTo>
                    <a:pt x="5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4" name="Freeform 74"/>
            <p:cNvSpPr>
              <a:spLocks noEditPoints="1"/>
            </p:cNvSpPr>
            <p:nvPr/>
          </p:nvSpPr>
          <p:spPr bwMode="auto">
            <a:xfrm>
              <a:off x="9424988" y="3530600"/>
              <a:ext cx="90488" cy="79375"/>
            </a:xfrm>
            <a:custGeom>
              <a:avLst/>
              <a:gdLst>
                <a:gd name="T0" fmla="*/ 41 w 57"/>
                <a:gd name="T1" fmla="*/ 10 h 50"/>
                <a:gd name="T2" fmla="*/ 41 w 57"/>
                <a:gd name="T3" fmla="*/ 0 h 50"/>
                <a:gd name="T4" fmla="*/ 41 w 57"/>
                <a:gd name="T5" fmla="*/ 0 h 50"/>
                <a:gd name="T6" fmla="*/ 47 w 57"/>
                <a:gd name="T7" fmla="*/ 3 h 50"/>
                <a:gd name="T8" fmla="*/ 54 w 57"/>
                <a:gd name="T9" fmla="*/ 7 h 50"/>
                <a:gd name="T10" fmla="*/ 54 w 57"/>
                <a:gd name="T11" fmla="*/ 7 h 50"/>
                <a:gd name="T12" fmla="*/ 57 w 57"/>
                <a:gd name="T13" fmla="*/ 13 h 50"/>
                <a:gd name="T14" fmla="*/ 57 w 57"/>
                <a:gd name="T15" fmla="*/ 23 h 50"/>
                <a:gd name="T16" fmla="*/ 57 w 57"/>
                <a:gd name="T17" fmla="*/ 23 h 50"/>
                <a:gd name="T18" fmla="*/ 57 w 57"/>
                <a:gd name="T19" fmla="*/ 33 h 50"/>
                <a:gd name="T20" fmla="*/ 51 w 57"/>
                <a:gd name="T21" fmla="*/ 44 h 50"/>
                <a:gd name="T22" fmla="*/ 51 w 57"/>
                <a:gd name="T23" fmla="*/ 44 h 50"/>
                <a:gd name="T24" fmla="*/ 41 w 57"/>
                <a:gd name="T25" fmla="*/ 47 h 50"/>
                <a:gd name="T26" fmla="*/ 30 w 57"/>
                <a:gd name="T27" fmla="*/ 50 h 50"/>
                <a:gd name="T28" fmla="*/ 30 w 57"/>
                <a:gd name="T29" fmla="*/ 50 h 50"/>
                <a:gd name="T30" fmla="*/ 17 w 57"/>
                <a:gd name="T31" fmla="*/ 47 h 50"/>
                <a:gd name="T32" fmla="*/ 7 w 57"/>
                <a:gd name="T33" fmla="*/ 44 h 50"/>
                <a:gd name="T34" fmla="*/ 7 w 57"/>
                <a:gd name="T35" fmla="*/ 44 h 50"/>
                <a:gd name="T36" fmla="*/ 4 w 57"/>
                <a:gd name="T37" fmla="*/ 33 h 50"/>
                <a:gd name="T38" fmla="*/ 0 w 57"/>
                <a:gd name="T39" fmla="*/ 23 h 50"/>
                <a:gd name="T40" fmla="*/ 0 w 57"/>
                <a:gd name="T41" fmla="*/ 23 h 50"/>
                <a:gd name="T42" fmla="*/ 4 w 57"/>
                <a:gd name="T43" fmla="*/ 13 h 50"/>
                <a:gd name="T44" fmla="*/ 7 w 57"/>
                <a:gd name="T45" fmla="*/ 7 h 50"/>
                <a:gd name="T46" fmla="*/ 7 w 57"/>
                <a:gd name="T47" fmla="*/ 7 h 50"/>
                <a:gd name="T48" fmla="*/ 17 w 57"/>
                <a:gd name="T49" fmla="*/ 0 h 50"/>
                <a:gd name="T50" fmla="*/ 30 w 57"/>
                <a:gd name="T51" fmla="*/ 0 h 50"/>
                <a:gd name="T52" fmla="*/ 30 w 57"/>
                <a:gd name="T53" fmla="*/ 0 h 50"/>
                <a:gd name="T54" fmla="*/ 30 w 57"/>
                <a:gd name="T55" fmla="*/ 0 h 50"/>
                <a:gd name="T56" fmla="*/ 30 w 57"/>
                <a:gd name="T57" fmla="*/ 40 h 50"/>
                <a:gd name="T58" fmla="*/ 30 w 57"/>
                <a:gd name="T59" fmla="*/ 40 h 50"/>
                <a:gd name="T60" fmla="*/ 41 w 57"/>
                <a:gd name="T61" fmla="*/ 40 h 50"/>
                <a:gd name="T62" fmla="*/ 47 w 57"/>
                <a:gd name="T63" fmla="*/ 37 h 50"/>
                <a:gd name="T64" fmla="*/ 47 w 57"/>
                <a:gd name="T65" fmla="*/ 37 h 50"/>
                <a:gd name="T66" fmla="*/ 51 w 57"/>
                <a:gd name="T67" fmla="*/ 30 h 50"/>
                <a:gd name="T68" fmla="*/ 51 w 57"/>
                <a:gd name="T69" fmla="*/ 23 h 50"/>
                <a:gd name="T70" fmla="*/ 51 w 57"/>
                <a:gd name="T71" fmla="*/ 23 h 50"/>
                <a:gd name="T72" fmla="*/ 47 w 57"/>
                <a:gd name="T73" fmla="*/ 13 h 50"/>
                <a:gd name="T74" fmla="*/ 47 w 57"/>
                <a:gd name="T75" fmla="*/ 13 h 50"/>
                <a:gd name="T76" fmla="*/ 41 w 57"/>
                <a:gd name="T77" fmla="*/ 10 h 50"/>
                <a:gd name="T78" fmla="*/ 41 w 57"/>
                <a:gd name="T79" fmla="*/ 10 h 50"/>
                <a:gd name="T80" fmla="*/ 24 w 57"/>
                <a:gd name="T81" fmla="*/ 40 h 50"/>
                <a:gd name="T82" fmla="*/ 24 w 57"/>
                <a:gd name="T83" fmla="*/ 10 h 50"/>
                <a:gd name="T84" fmla="*/ 24 w 57"/>
                <a:gd name="T85" fmla="*/ 10 h 50"/>
                <a:gd name="T86" fmla="*/ 14 w 57"/>
                <a:gd name="T87" fmla="*/ 13 h 50"/>
                <a:gd name="T88" fmla="*/ 14 w 57"/>
                <a:gd name="T89" fmla="*/ 13 h 50"/>
                <a:gd name="T90" fmla="*/ 10 w 57"/>
                <a:gd name="T91" fmla="*/ 17 h 50"/>
                <a:gd name="T92" fmla="*/ 7 w 57"/>
                <a:gd name="T93" fmla="*/ 23 h 50"/>
                <a:gd name="T94" fmla="*/ 7 w 57"/>
                <a:gd name="T95" fmla="*/ 23 h 50"/>
                <a:gd name="T96" fmla="*/ 10 w 57"/>
                <a:gd name="T97" fmla="*/ 30 h 50"/>
                <a:gd name="T98" fmla="*/ 14 w 57"/>
                <a:gd name="T99" fmla="*/ 33 h 50"/>
                <a:gd name="T100" fmla="*/ 14 w 57"/>
                <a:gd name="T101" fmla="*/ 33 h 50"/>
                <a:gd name="T102" fmla="*/ 17 w 57"/>
                <a:gd name="T103" fmla="*/ 37 h 50"/>
                <a:gd name="T104" fmla="*/ 24 w 57"/>
                <a:gd name="T105" fmla="*/ 40 h 50"/>
                <a:gd name="T106" fmla="*/ 24 w 57"/>
                <a:gd name="T107"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0">
                  <a:moveTo>
                    <a:pt x="41" y="10"/>
                  </a:moveTo>
                  <a:lnTo>
                    <a:pt x="41" y="0"/>
                  </a:lnTo>
                  <a:lnTo>
                    <a:pt x="41" y="0"/>
                  </a:lnTo>
                  <a:lnTo>
                    <a:pt x="47" y="3"/>
                  </a:lnTo>
                  <a:lnTo>
                    <a:pt x="54" y="7"/>
                  </a:lnTo>
                  <a:lnTo>
                    <a:pt x="54" y="7"/>
                  </a:lnTo>
                  <a:lnTo>
                    <a:pt x="57" y="13"/>
                  </a:lnTo>
                  <a:lnTo>
                    <a:pt x="57" y="23"/>
                  </a:lnTo>
                  <a:lnTo>
                    <a:pt x="57" y="23"/>
                  </a:lnTo>
                  <a:lnTo>
                    <a:pt x="57" y="33"/>
                  </a:lnTo>
                  <a:lnTo>
                    <a:pt x="51" y="44"/>
                  </a:lnTo>
                  <a:lnTo>
                    <a:pt x="51" y="44"/>
                  </a:lnTo>
                  <a:lnTo>
                    <a:pt x="41" y="47"/>
                  </a:lnTo>
                  <a:lnTo>
                    <a:pt x="30" y="50"/>
                  </a:lnTo>
                  <a:lnTo>
                    <a:pt x="30" y="50"/>
                  </a:lnTo>
                  <a:lnTo>
                    <a:pt x="17" y="47"/>
                  </a:lnTo>
                  <a:lnTo>
                    <a:pt x="7" y="44"/>
                  </a:lnTo>
                  <a:lnTo>
                    <a:pt x="7" y="44"/>
                  </a:lnTo>
                  <a:lnTo>
                    <a:pt x="4" y="33"/>
                  </a:lnTo>
                  <a:lnTo>
                    <a:pt x="0" y="23"/>
                  </a:lnTo>
                  <a:lnTo>
                    <a:pt x="0" y="23"/>
                  </a:lnTo>
                  <a:lnTo>
                    <a:pt x="4" y="13"/>
                  </a:lnTo>
                  <a:lnTo>
                    <a:pt x="7" y="7"/>
                  </a:lnTo>
                  <a:lnTo>
                    <a:pt x="7" y="7"/>
                  </a:lnTo>
                  <a:lnTo>
                    <a:pt x="17" y="0"/>
                  </a:lnTo>
                  <a:lnTo>
                    <a:pt x="30" y="0"/>
                  </a:lnTo>
                  <a:lnTo>
                    <a:pt x="30" y="0"/>
                  </a:lnTo>
                  <a:lnTo>
                    <a:pt x="30" y="0"/>
                  </a:lnTo>
                  <a:lnTo>
                    <a:pt x="30" y="40"/>
                  </a:lnTo>
                  <a:lnTo>
                    <a:pt x="30" y="40"/>
                  </a:lnTo>
                  <a:lnTo>
                    <a:pt x="41" y="40"/>
                  </a:lnTo>
                  <a:lnTo>
                    <a:pt x="47" y="37"/>
                  </a:lnTo>
                  <a:lnTo>
                    <a:pt x="47" y="37"/>
                  </a:lnTo>
                  <a:lnTo>
                    <a:pt x="51" y="30"/>
                  </a:lnTo>
                  <a:lnTo>
                    <a:pt x="51" y="23"/>
                  </a:lnTo>
                  <a:lnTo>
                    <a:pt x="51" y="23"/>
                  </a:lnTo>
                  <a:lnTo>
                    <a:pt x="47" y="13"/>
                  </a:lnTo>
                  <a:lnTo>
                    <a:pt x="47" y="13"/>
                  </a:lnTo>
                  <a:lnTo>
                    <a:pt x="41" y="10"/>
                  </a:lnTo>
                  <a:lnTo>
                    <a:pt x="41" y="10"/>
                  </a:lnTo>
                  <a:close/>
                  <a:moveTo>
                    <a:pt x="24" y="40"/>
                  </a:moveTo>
                  <a:lnTo>
                    <a:pt x="24" y="10"/>
                  </a:lnTo>
                  <a:lnTo>
                    <a:pt x="24" y="10"/>
                  </a:lnTo>
                  <a:lnTo>
                    <a:pt x="14" y="13"/>
                  </a:lnTo>
                  <a:lnTo>
                    <a:pt x="14" y="13"/>
                  </a:lnTo>
                  <a:lnTo>
                    <a:pt x="10" y="17"/>
                  </a:lnTo>
                  <a:lnTo>
                    <a:pt x="7" y="23"/>
                  </a:lnTo>
                  <a:lnTo>
                    <a:pt x="7" y="23"/>
                  </a:lnTo>
                  <a:lnTo>
                    <a:pt x="10" y="30"/>
                  </a:lnTo>
                  <a:lnTo>
                    <a:pt x="14" y="33"/>
                  </a:lnTo>
                  <a:lnTo>
                    <a:pt x="14" y="33"/>
                  </a:lnTo>
                  <a:lnTo>
                    <a:pt x="17" y="37"/>
                  </a:lnTo>
                  <a:lnTo>
                    <a:pt x="24" y="40"/>
                  </a:lnTo>
                  <a:lnTo>
                    <a:pt x="24"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5" name="Rectangle 75"/>
            <p:cNvSpPr>
              <a:spLocks noChangeArrowheads="1"/>
            </p:cNvSpPr>
            <p:nvPr/>
          </p:nvSpPr>
          <p:spPr bwMode="auto">
            <a:xfrm>
              <a:off x="9393238" y="3492500"/>
              <a:ext cx="122238" cy="158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6" name="Freeform 76"/>
            <p:cNvSpPr>
              <a:spLocks noEditPoints="1"/>
            </p:cNvSpPr>
            <p:nvPr/>
          </p:nvSpPr>
          <p:spPr bwMode="auto">
            <a:xfrm>
              <a:off x="9424988" y="3397250"/>
              <a:ext cx="90488" cy="79375"/>
            </a:xfrm>
            <a:custGeom>
              <a:avLst/>
              <a:gdLst>
                <a:gd name="T0" fmla="*/ 30 w 57"/>
                <a:gd name="T1" fmla="*/ 50 h 50"/>
                <a:gd name="T2" fmla="*/ 30 w 57"/>
                <a:gd name="T3" fmla="*/ 50 h 50"/>
                <a:gd name="T4" fmla="*/ 17 w 57"/>
                <a:gd name="T5" fmla="*/ 50 h 50"/>
                <a:gd name="T6" fmla="*/ 7 w 57"/>
                <a:gd name="T7" fmla="*/ 43 h 50"/>
                <a:gd name="T8" fmla="*/ 7 w 57"/>
                <a:gd name="T9" fmla="*/ 43 h 50"/>
                <a:gd name="T10" fmla="*/ 0 w 57"/>
                <a:gd name="T11" fmla="*/ 33 h 50"/>
                <a:gd name="T12" fmla="*/ 0 w 57"/>
                <a:gd name="T13" fmla="*/ 23 h 50"/>
                <a:gd name="T14" fmla="*/ 0 w 57"/>
                <a:gd name="T15" fmla="*/ 23 h 50"/>
                <a:gd name="T16" fmla="*/ 4 w 57"/>
                <a:gd name="T17" fmla="*/ 13 h 50"/>
                <a:gd name="T18" fmla="*/ 7 w 57"/>
                <a:gd name="T19" fmla="*/ 6 h 50"/>
                <a:gd name="T20" fmla="*/ 7 w 57"/>
                <a:gd name="T21" fmla="*/ 6 h 50"/>
                <a:gd name="T22" fmla="*/ 17 w 57"/>
                <a:gd name="T23" fmla="*/ 0 h 50"/>
                <a:gd name="T24" fmla="*/ 27 w 57"/>
                <a:gd name="T25" fmla="*/ 0 h 50"/>
                <a:gd name="T26" fmla="*/ 27 w 57"/>
                <a:gd name="T27" fmla="*/ 0 h 50"/>
                <a:gd name="T28" fmla="*/ 44 w 57"/>
                <a:gd name="T29" fmla="*/ 3 h 50"/>
                <a:gd name="T30" fmla="*/ 44 w 57"/>
                <a:gd name="T31" fmla="*/ 3 h 50"/>
                <a:gd name="T32" fmla="*/ 51 w 57"/>
                <a:gd name="T33" fmla="*/ 6 h 50"/>
                <a:gd name="T34" fmla="*/ 54 w 57"/>
                <a:gd name="T35" fmla="*/ 10 h 50"/>
                <a:gd name="T36" fmla="*/ 54 w 57"/>
                <a:gd name="T37" fmla="*/ 10 h 50"/>
                <a:gd name="T38" fmla="*/ 57 w 57"/>
                <a:gd name="T39" fmla="*/ 23 h 50"/>
                <a:gd name="T40" fmla="*/ 57 w 57"/>
                <a:gd name="T41" fmla="*/ 23 h 50"/>
                <a:gd name="T42" fmla="*/ 57 w 57"/>
                <a:gd name="T43" fmla="*/ 37 h 50"/>
                <a:gd name="T44" fmla="*/ 51 w 57"/>
                <a:gd name="T45" fmla="*/ 43 h 50"/>
                <a:gd name="T46" fmla="*/ 51 w 57"/>
                <a:gd name="T47" fmla="*/ 43 h 50"/>
                <a:gd name="T48" fmla="*/ 41 w 57"/>
                <a:gd name="T49" fmla="*/ 50 h 50"/>
                <a:gd name="T50" fmla="*/ 30 w 57"/>
                <a:gd name="T51" fmla="*/ 50 h 50"/>
                <a:gd name="T52" fmla="*/ 30 w 57"/>
                <a:gd name="T53" fmla="*/ 50 h 50"/>
                <a:gd name="T54" fmla="*/ 30 w 57"/>
                <a:gd name="T55" fmla="*/ 40 h 50"/>
                <a:gd name="T56" fmla="*/ 30 w 57"/>
                <a:gd name="T57" fmla="*/ 40 h 50"/>
                <a:gd name="T58" fmla="*/ 37 w 57"/>
                <a:gd name="T59" fmla="*/ 40 h 50"/>
                <a:gd name="T60" fmla="*/ 44 w 57"/>
                <a:gd name="T61" fmla="*/ 37 h 50"/>
                <a:gd name="T62" fmla="*/ 44 w 57"/>
                <a:gd name="T63" fmla="*/ 37 h 50"/>
                <a:gd name="T64" fmla="*/ 51 w 57"/>
                <a:gd name="T65" fmla="*/ 30 h 50"/>
                <a:gd name="T66" fmla="*/ 51 w 57"/>
                <a:gd name="T67" fmla="*/ 23 h 50"/>
                <a:gd name="T68" fmla="*/ 51 w 57"/>
                <a:gd name="T69" fmla="*/ 23 h 50"/>
                <a:gd name="T70" fmla="*/ 51 w 57"/>
                <a:gd name="T71" fmla="*/ 17 h 50"/>
                <a:gd name="T72" fmla="*/ 44 w 57"/>
                <a:gd name="T73" fmla="*/ 13 h 50"/>
                <a:gd name="T74" fmla="*/ 44 w 57"/>
                <a:gd name="T75" fmla="*/ 13 h 50"/>
                <a:gd name="T76" fmla="*/ 37 w 57"/>
                <a:gd name="T77" fmla="*/ 10 h 50"/>
                <a:gd name="T78" fmla="*/ 30 w 57"/>
                <a:gd name="T79" fmla="*/ 10 h 50"/>
                <a:gd name="T80" fmla="*/ 30 w 57"/>
                <a:gd name="T81" fmla="*/ 10 h 50"/>
                <a:gd name="T82" fmla="*/ 20 w 57"/>
                <a:gd name="T83" fmla="*/ 10 h 50"/>
                <a:gd name="T84" fmla="*/ 14 w 57"/>
                <a:gd name="T85" fmla="*/ 13 h 50"/>
                <a:gd name="T86" fmla="*/ 14 w 57"/>
                <a:gd name="T87" fmla="*/ 13 h 50"/>
                <a:gd name="T88" fmla="*/ 10 w 57"/>
                <a:gd name="T89" fmla="*/ 17 h 50"/>
                <a:gd name="T90" fmla="*/ 7 w 57"/>
                <a:gd name="T91" fmla="*/ 23 h 50"/>
                <a:gd name="T92" fmla="*/ 7 w 57"/>
                <a:gd name="T93" fmla="*/ 23 h 50"/>
                <a:gd name="T94" fmla="*/ 10 w 57"/>
                <a:gd name="T95" fmla="*/ 30 h 50"/>
                <a:gd name="T96" fmla="*/ 14 w 57"/>
                <a:gd name="T97" fmla="*/ 37 h 50"/>
                <a:gd name="T98" fmla="*/ 14 w 57"/>
                <a:gd name="T99" fmla="*/ 37 h 50"/>
                <a:gd name="T100" fmla="*/ 20 w 57"/>
                <a:gd name="T101" fmla="*/ 40 h 50"/>
                <a:gd name="T102" fmla="*/ 30 w 57"/>
                <a:gd name="T103" fmla="*/ 40 h 50"/>
                <a:gd name="T104" fmla="*/ 30 w 57"/>
                <a:gd name="T10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0">
                  <a:moveTo>
                    <a:pt x="30" y="50"/>
                  </a:moveTo>
                  <a:lnTo>
                    <a:pt x="30" y="50"/>
                  </a:lnTo>
                  <a:lnTo>
                    <a:pt x="17" y="50"/>
                  </a:lnTo>
                  <a:lnTo>
                    <a:pt x="7" y="43"/>
                  </a:lnTo>
                  <a:lnTo>
                    <a:pt x="7" y="43"/>
                  </a:lnTo>
                  <a:lnTo>
                    <a:pt x="0" y="33"/>
                  </a:lnTo>
                  <a:lnTo>
                    <a:pt x="0" y="23"/>
                  </a:lnTo>
                  <a:lnTo>
                    <a:pt x="0" y="23"/>
                  </a:lnTo>
                  <a:lnTo>
                    <a:pt x="4" y="13"/>
                  </a:lnTo>
                  <a:lnTo>
                    <a:pt x="7" y="6"/>
                  </a:lnTo>
                  <a:lnTo>
                    <a:pt x="7" y="6"/>
                  </a:lnTo>
                  <a:lnTo>
                    <a:pt x="17" y="0"/>
                  </a:lnTo>
                  <a:lnTo>
                    <a:pt x="27" y="0"/>
                  </a:lnTo>
                  <a:lnTo>
                    <a:pt x="27" y="0"/>
                  </a:lnTo>
                  <a:lnTo>
                    <a:pt x="44" y="3"/>
                  </a:lnTo>
                  <a:lnTo>
                    <a:pt x="44" y="3"/>
                  </a:lnTo>
                  <a:lnTo>
                    <a:pt x="51" y="6"/>
                  </a:lnTo>
                  <a:lnTo>
                    <a:pt x="54" y="10"/>
                  </a:lnTo>
                  <a:lnTo>
                    <a:pt x="54" y="10"/>
                  </a:lnTo>
                  <a:lnTo>
                    <a:pt x="57" y="23"/>
                  </a:lnTo>
                  <a:lnTo>
                    <a:pt x="57" y="23"/>
                  </a:lnTo>
                  <a:lnTo>
                    <a:pt x="57" y="37"/>
                  </a:lnTo>
                  <a:lnTo>
                    <a:pt x="51" y="43"/>
                  </a:lnTo>
                  <a:lnTo>
                    <a:pt x="51" y="43"/>
                  </a:lnTo>
                  <a:lnTo>
                    <a:pt x="41" y="50"/>
                  </a:lnTo>
                  <a:lnTo>
                    <a:pt x="30" y="50"/>
                  </a:lnTo>
                  <a:lnTo>
                    <a:pt x="30" y="50"/>
                  </a:lnTo>
                  <a:close/>
                  <a:moveTo>
                    <a:pt x="30" y="40"/>
                  </a:moveTo>
                  <a:lnTo>
                    <a:pt x="30" y="40"/>
                  </a:lnTo>
                  <a:lnTo>
                    <a:pt x="37" y="40"/>
                  </a:lnTo>
                  <a:lnTo>
                    <a:pt x="44" y="37"/>
                  </a:lnTo>
                  <a:lnTo>
                    <a:pt x="44" y="37"/>
                  </a:lnTo>
                  <a:lnTo>
                    <a:pt x="51" y="30"/>
                  </a:lnTo>
                  <a:lnTo>
                    <a:pt x="51" y="23"/>
                  </a:lnTo>
                  <a:lnTo>
                    <a:pt x="51" y="23"/>
                  </a:lnTo>
                  <a:lnTo>
                    <a:pt x="51" y="17"/>
                  </a:lnTo>
                  <a:lnTo>
                    <a:pt x="44" y="13"/>
                  </a:lnTo>
                  <a:lnTo>
                    <a:pt x="44" y="13"/>
                  </a:lnTo>
                  <a:lnTo>
                    <a:pt x="37" y="10"/>
                  </a:lnTo>
                  <a:lnTo>
                    <a:pt x="30" y="10"/>
                  </a:lnTo>
                  <a:lnTo>
                    <a:pt x="30" y="10"/>
                  </a:lnTo>
                  <a:lnTo>
                    <a:pt x="20" y="10"/>
                  </a:lnTo>
                  <a:lnTo>
                    <a:pt x="14" y="13"/>
                  </a:lnTo>
                  <a:lnTo>
                    <a:pt x="14" y="13"/>
                  </a:lnTo>
                  <a:lnTo>
                    <a:pt x="10" y="17"/>
                  </a:lnTo>
                  <a:lnTo>
                    <a:pt x="7" y="23"/>
                  </a:lnTo>
                  <a:lnTo>
                    <a:pt x="7" y="23"/>
                  </a:lnTo>
                  <a:lnTo>
                    <a:pt x="10" y="30"/>
                  </a:lnTo>
                  <a:lnTo>
                    <a:pt x="14" y="37"/>
                  </a:lnTo>
                  <a:lnTo>
                    <a:pt x="14" y="37"/>
                  </a:lnTo>
                  <a:lnTo>
                    <a:pt x="20" y="40"/>
                  </a:lnTo>
                  <a:lnTo>
                    <a:pt x="30" y="40"/>
                  </a:lnTo>
                  <a:lnTo>
                    <a:pt x="3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7" name="Freeform 77"/>
            <p:cNvSpPr>
              <a:spLocks/>
            </p:cNvSpPr>
            <p:nvPr/>
          </p:nvSpPr>
          <p:spPr bwMode="auto">
            <a:xfrm>
              <a:off x="9424988" y="3306763"/>
              <a:ext cx="90488" cy="74613"/>
            </a:xfrm>
            <a:custGeom>
              <a:avLst/>
              <a:gdLst>
                <a:gd name="T0" fmla="*/ 37 w 57"/>
                <a:gd name="T1" fmla="*/ 6 h 47"/>
                <a:gd name="T2" fmla="*/ 37 w 57"/>
                <a:gd name="T3" fmla="*/ 0 h 47"/>
                <a:gd name="T4" fmla="*/ 37 w 57"/>
                <a:gd name="T5" fmla="*/ 0 h 47"/>
                <a:gd name="T6" fmla="*/ 47 w 57"/>
                <a:gd name="T7" fmla="*/ 3 h 47"/>
                <a:gd name="T8" fmla="*/ 54 w 57"/>
                <a:gd name="T9" fmla="*/ 6 h 47"/>
                <a:gd name="T10" fmla="*/ 54 w 57"/>
                <a:gd name="T11" fmla="*/ 6 h 47"/>
                <a:gd name="T12" fmla="*/ 57 w 57"/>
                <a:gd name="T13" fmla="*/ 13 h 47"/>
                <a:gd name="T14" fmla="*/ 57 w 57"/>
                <a:gd name="T15" fmla="*/ 23 h 47"/>
                <a:gd name="T16" fmla="*/ 57 w 57"/>
                <a:gd name="T17" fmla="*/ 23 h 47"/>
                <a:gd name="T18" fmla="*/ 57 w 57"/>
                <a:gd name="T19" fmla="*/ 33 h 47"/>
                <a:gd name="T20" fmla="*/ 51 w 57"/>
                <a:gd name="T21" fmla="*/ 40 h 47"/>
                <a:gd name="T22" fmla="*/ 51 w 57"/>
                <a:gd name="T23" fmla="*/ 40 h 47"/>
                <a:gd name="T24" fmla="*/ 41 w 57"/>
                <a:gd name="T25" fmla="*/ 47 h 47"/>
                <a:gd name="T26" fmla="*/ 30 w 57"/>
                <a:gd name="T27" fmla="*/ 47 h 47"/>
                <a:gd name="T28" fmla="*/ 30 w 57"/>
                <a:gd name="T29" fmla="*/ 47 h 47"/>
                <a:gd name="T30" fmla="*/ 14 w 57"/>
                <a:gd name="T31" fmla="*/ 43 h 47"/>
                <a:gd name="T32" fmla="*/ 14 w 57"/>
                <a:gd name="T33" fmla="*/ 43 h 47"/>
                <a:gd name="T34" fmla="*/ 7 w 57"/>
                <a:gd name="T35" fmla="*/ 40 h 47"/>
                <a:gd name="T36" fmla="*/ 4 w 57"/>
                <a:gd name="T37" fmla="*/ 37 h 47"/>
                <a:gd name="T38" fmla="*/ 4 w 57"/>
                <a:gd name="T39" fmla="*/ 37 h 47"/>
                <a:gd name="T40" fmla="*/ 0 w 57"/>
                <a:gd name="T41" fmla="*/ 23 h 47"/>
                <a:gd name="T42" fmla="*/ 0 w 57"/>
                <a:gd name="T43" fmla="*/ 23 h 47"/>
                <a:gd name="T44" fmla="*/ 0 w 57"/>
                <a:gd name="T45" fmla="*/ 13 h 47"/>
                <a:gd name="T46" fmla="*/ 4 w 57"/>
                <a:gd name="T47" fmla="*/ 6 h 47"/>
                <a:gd name="T48" fmla="*/ 4 w 57"/>
                <a:gd name="T49" fmla="*/ 6 h 47"/>
                <a:gd name="T50" fmla="*/ 10 w 57"/>
                <a:gd name="T51" fmla="*/ 3 h 47"/>
                <a:gd name="T52" fmla="*/ 17 w 57"/>
                <a:gd name="T53" fmla="*/ 0 h 47"/>
                <a:gd name="T54" fmla="*/ 20 w 57"/>
                <a:gd name="T55" fmla="*/ 10 h 47"/>
                <a:gd name="T56" fmla="*/ 20 w 57"/>
                <a:gd name="T57" fmla="*/ 10 h 47"/>
                <a:gd name="T58" fmla="*/ 10 w 57"/>
                <a:gd name="T59" fmla="*/ 13 h 47"/>
                <a:gd name="T60" fmla="*/ 10 w 57"/>
                <a:gd name="T61" fmla="*/ 13 h 47"/>
                <a:gd name="T62" fmla="*/ 7 w 57"/>
                <a:gd name="T63" fmla="*/ 23 h 47"/>
                <a:gd name="T64" fmla="*/ 7 w 57"/>
                <a:gd name="T65" fmla="*/ 23 h 47"/>
                <a:gd name="T66" fmla="*/ 10 w 57"/>
                <a:gd name="T67" fmla="*/ 26 h 47"/>
                <a:gd name="T68" fmla="*/ 14 w 57"/>
                <a:gd name="T69" fmla="*/ 33 h 47"/>
                <a:gd name="T70" fmla="*/ 14 w 57"/>
                <a:gd name="T71" fmla="*/ 33 h 47"/>
                <a:gd name="T72" fmla="*/ 20 w 57"/>
                <a:gd name="T73" fmla="*/ 37 h 47"/>
                <a:gd name="T74" fmla="*/ 30 w 57"/>
                <a:gd name="T75" fmla="*/ 37 h 47"/>
                <a:gd name="T76" fmla="*/ 30 w 57"/>
                <a:gd name="T77" fmla="*/ 37 h 47"/>
                <a:gd name="T78" fmla="*/ 41 w 57"/>
                <a:gd name="T79" fmla="*/ 37 h 47"/>
                <a:gd name="T80" fmla="*/ 47 w 57"/>
                <a:gd name="T81" fmla="*/ 33 h 47"/>
                <a:gd name="T82" fmla="*/ 47 w 57"/>
                <a:gd name="T83" fmla="*/ 33 h 47"/>
                <a:gd name="T84" fmla="*/ 51 w 57"/>
                <a:gd name="T85" fmla="*/ 30 h 47"/>
                <a:gd name="T86" fmla="*/ 51 w 57"/>
                <a:gd name="T87" fmla="*/ 23 h 47"/>
                <a:gd name="T88" fmla="*/ 51 w 57"/>
                <a:gd name="T89" fmla="*/ 23 h 47"/>
                <a:gd name="T90" fmla="*/ 47 w 57"/>
                <a:gd name="T91" fmla="*/ 13 h 47"/>
                <a:gd name="T92" fmla="*/ 47 w 57"/>
                <a:gd name="T93" fmla="*/ 13 h 47"/>
                <a:gd name="T94" fmla="*/ 37 w 57"/>
                <a:gd name="T95" fmla="*/ 6 h 47"/>
                <a:gd name="T96" fmla="*/ 37 w 57"/>
                <a:gd name="T97"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 h="47">
                  <a:moveTo>
                    <a:pt x="37" y="6"/>
                  </a:moveTo>
                  <a:lnTo>
                    <a:pt x="37" y="0"/>
                  </a:lnTo>
                  <a:lnTo>
                    <a:pt x="37" y="0"/>
                  </a:lnTo>
                  <a:lnTo>
                    <a:pt x="47" y="3"/>
                  </a:lnTo>
                  <a:lnTo>
                    <a:pt x="54" y="6"/>
                  </a:lnTo>
                  <a:lnTo>
                    <a:pt x="54" y="6"/>
                  </a:lnTo>
                  <a:lnTo>
                    <a:pt x="57" y="13"/>
                  </a:lnTo>
                  <a:lnTo>
                    <a:pt x="57" y="23"/>
                  </a:lnTo>
                  <a:lnTo>
                    <a:pt x="57" y="23"/>
                  </a:lnTo>
                  <a:lnTo>
                    <a:pt x="57" y="33"/>
                  </a:lnTo>
                  <a:lnTo>
                    <a:pt x="51" y="40"/>
                  </a:lnTo>
                  <a:lnTo>
                    <a:pt x="51" y="40"/>
                  </a:lnTo>
                  <a:lnTo>
                    <a:pt x="41" y="47"/>
                  </a:lnTo>
                  <a:lnTo>
                    <a:pt x="30" y="47"/>
                  </a:lnTo>
                  <a:lnTo>
                    <a:pt x="30" y="47"/>
                  </a:lnTo>
                  <a:lnTo>
                    <a:pt x="14" y="43"/>
                  </a:lnTo>
                  <a:lnTo>
                    <a:pt x="14" y="43"/>
                  </a:lnTo>
                  <a:lnTo>
                    <a:pt x="7" y="40"/>
                  </a:lnTo>
                  <a:lnTo>
                    <a:pt x="4" y="37"/>
                  </a:lnTo>
                  <a:lnTo>
                    <a:pt x="4" y="37"/>
                  </a:lnTo>
                  <a:lnTo>
                    <a:pt x="0" y="23"/>
                  </a:lnTo>
                  <a:lnTo>
                    <a:pt x="0" y="23"/>
                  </a:lnTo>
                  <a:lnTo>
                    <a:pt x="0" y="13"/>
                  </a:lnTo>
                  <a:lnTo>
                    <a:pt x="4" y="6"/>
                  </a:lnTo>
                  <a:lnTo>
                    <a:pt x="4" y="6"/>
                  </a:lnTo>
                  <a:lnTo>
                    <a:pt x="10" y="3"/>
                  </a:lnTo>
                  <a:lnTo>
                    <a:pt x="17" y="0"/>
                  </a:lnTo>
                  <a:lnTo>
                    <a:pt x="20" y="10"/>
                  </a:lnTo>
                  <a:lnTo>
                    <a:pt x="20" y="10"/>
                  </a:lnTo>
                  <a:lnTo>
                    <a:pt x="10" y="13"/>
                  </a:lnTo>
                  <a:lnTo>
                    <a:pt x="10" y="13"/>
                  </a:lnTo>
                  <a:lnTo>
                    <a:pt x="7" y="23"/>
                  </a:lnTo>
                  <a:lnTo>
                    <a:pt x="7" y="23"/>
                  </a:lnTo>
                  <a:lnTo>
                    <a:pt x="10" y="26"/>
                  </a:lnTo>
                  <a:lnTo>
                    <a:pt x="14" y="33"/>
                  </a:lnTo>
                  <a:lnTo>
                    <a:pt x="14" y="33"/>
                  </a:lnTo>
                  <a:lnTo>
                    <a:pt x="20" y="37"/>
                  </a:lnTo>
                  <a:lnTo>
                    <a:pt x="30" y="37"/>
                  </a:lnTo>
                  <a:lnTo>
                    <a:pt x="30" y="37"/>
                  </a:lnTo>
                  <a:lnTo>
                    <a:pt x="41" y="37"/>
                  </a:lnTo>
                  <a:lnTo>
                    <a:pt x="47" y="33"/>
                  </a:lnTo>
                  <a:lnTo>
                    <a:pt x="47" y="33"/>
                  </a:lnTo>
                  <a:lnTo>
                    <a:pt x="51" y="30"/>
                  </a:lnTo>
                  <a:lnTo>
                    <a:pt x="51" y="23"/>
                  </a:lnTo>
                  <a:lnTo>
                    <a:pt x="51" y="23"/>
                  </a:lnTo>
                  <a:lnTo>
                    <a:pt x="47" y="13"/>
                  </a:lnTo>
                  <a:lnTo>
                    <a:pt x="47" y="13"/>
                  </a:lnTo>
                  <a:lnTo>
                    <a:pt x="37" y="6"/>
                  </a:lnTo>
                  <a:lnTo>
                    <a:pt x="3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8" name="Freeform 78"/>
            <p:cNvSpPr>
              <a:spLocks noEditPoints="1"/>
            </p:cNvSpPr>
            <p:nvPr/>
          </p:nvSpPr>
          <p:spPr bwMode="auto">
            <a:xfrm>
              <a:off x="9393238" y="3273425"/>
              <a:ext cx="122238" cy="15875"/>
            </a:xfrm>
            <a:custGeom>
              <a:avLst/>
              <a:gdLst>
                <a:gd name="T0" fmla="*/ 10 w 77"/>
                <a:gd name="T1" fmla="*/ 10 h 10"/>
                <a:gd name="T2" fmla="*/ 0 w 77"/>
                <a:gd name="T3" fmla="*/ 10 h 10"/>
                <a:gd name="T4" fmla="*/ 0 w 77"/>
                <a:gd name="T5" fmla="*/ 0 h 10"/>
                <a:gd name="T6" fmla="*/ 10 w 77"/>
                <a:gd name="T7" fmla="*/ 0 h 10"/>
                <a:gd name="T8" fmla="*/ 10 w 77"/>
                <a:gd name="T9" fmla="*/ 10 h 10"/>
                <a:gd name="T10" fmla="*/ 77 w 77"/>
                <a:gd name="T11" fmla="*/ 10 h 10"/>
                <a:gd name="T12" fmla="*/ 20 w 77"/>
                <a:gd name="T13" fmla="*/ 10 h 10"/>
                <a:gd name="T14" fmla="*/ 20 w 77"/>
                <a:gd name="T15" fmla="*/ 0 h 10"/>
                <a:gd name="T16" fmla="*/ 77 w 77"/>
                <a:gd name="T17" fmla="*/ 0 h 10"/>
                <a:gd name="T18" fmla="*/ 77 w 7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0">
                  <a:moveTo>
                    <a:pt x="10" y="10"/>
                  </a:moveTo>
                  <a:lnTo>
                    <a:pt x="0" y="10"/>
                  </a:lnTo>
                  <a:lnTo>
                    <a:pt x="0" y="0"/>
                  </a:lnTo>
                  <a:lnTo>
                    <a:pt x="10" y="0"/>
                  </a:lnTo>
                  <a:lnTo>
                    <a:pt x="10" y="10"/>
                  </a:lnTo>
                  <a:close/>
                  <a:moveTo>
                    <a:pt x="77" y="10"/>
                  </a:moveTo>
                  <a:lnTo>
                    <a:pt x="20" y="10"/>
                  </a:lnTo>
                  <a:lnTo>
                    <a:pt x="20" y="0"/>
                  </a:lnTo>
                  <a:lnTo>
                    <a:pt x="77" y="0"/>
                  </a:lnTo>
                  <a:lnTo>
                    <a:pt x="7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19" name="Freeform 79"/>
            <p:cNvSpPr>
              <a:spLocks/>
            </p:cNvSpPr>
            <p:nvPr/>
          </p:nvSpPr>
          <p:spPr bwMode="auto">
            <a:xfrm>
              <a:off x="9398001" y="3221038"/>
              <a:ext cx="117475" cy="42863"/>
            </a:xfrm>
            <a:custGeom>
              <a:avLst/>
              <a:gdLst>
                <a:gd name="T0" fmla="*/ 64 w 74"/>
                <a:gd name="T1" fmla="*/ 0 h 27"/>
                <a:gd name="T2" fmla="*/ 74 w 74"/>
                <a:gd name="T3" fmla="*/ 0 h 27"/>
                <a:gd name="T4" fmla="*/ 74 w 74"/>
                <a:gd name="T5" fmla="*/ 0 h 27"/>
                <a:gd name="T6" fmla="*/ 74 w 74"/>
                <a:gd name="T7" fmla="*/ 6 h 27"/>
                <a:gd name="T8" fmla="*/ 74 w 74"/>
                <a:gd name="T9" fmla="*/ 6 h 27"/>
                <a:gd name="T10" fmla="*/ 74 w 74"/>
                <a:gd name="T11" fmla="*/ 13 h 27"/>
                <a:gd name="T12" fmla="*/ 74 w 74"/>
                <a:gd name="T13" fmla="*/ 13 h 27"/>
                <a:gd name="T14" fmla="*/ 68 w 74"/>
                <a:gd name="T15" fmla="*/ 17 h 27"/>
                <a:gd name="T16" fmla="*/ 68 w 74"/>
                <a:gd name="T17" fmla="*/ 17 h 27"/>
                <a:gd name="T18" fmla="*/ 58 w 74"/>
                <a:gd name="T19" fmla="*/ 20 h 27"/>
                <a:gd name="T20" fmla="*/ 27 w 74"/>
                <a:gd name="T21" fmla="*/ 20 h 27"/>
                <a:gd name="T22" fmla="*/ 27 w 74"/>
                <a:gd name="T23" fmla="*/ 27 h 27"/>
                <a:gd name="T24" fmla="*/ 17 w 74"/>
                <a:gd name="T25" fmla="*/ 27 h 27"/>
                <a:gd name="T26" fmla="*/ 17 w 74"/>
                <a:gd name="T27" fmla="*/ 20 h 27"/>
                <a:gd name="T28" fmla="*/ 4 w 74"/>
                <a:gd name="T29" fmla="*/ 20 h 27"/>
                <a:gd name="T30" fmla="*/ 0 w 74"/>
                <a:gd name="T31" fmla="*/ 10 h 27"/>
                <a:gd name="T32" fmla="*/ 17 w 74"/>
                <a:gd name="T33" fmla="*/ 10 h 27"/>
                <a:gd name="T34" fmla="*/ 17 w 74"/>
                <a:gd name="T35" fmla="*/ 0 h 27"/>
                <a:gd name="T36" fmla="*/ 27 w 74"/>
                <a:gd name="T37" fmla="*/ 0 h 27"/>
                <a:gd name="T38" fmla="*/ 27 w 74"/>
                <a:gd name="T39" fmla="*/ 10 h 27"/>
                <a:gd name="T40" fmla="*/ 58 w 74"/>
                <a:gd name="T41" fmla="*/ 10 h 27"/>
                <a:gd name="T42" fmla="*/ 58 w 74"/>
                <a:gd name="T43" fmla="*/ 10 h 27"/>
                <a:gd name="T44" fmla="*/ 64 w 74"/>
                <a:gd name="T45" fmla="*/ 10 h 27"/>
                <a:gd name="T46" fmla="*/ 64 w 74"/>
                <a:gd name="T47" fmla="*/ 10 h 27"/>
                <a:gd name="T48" fmla="*/ 64 w 74"/>
                <a:gd name="T49" fmla="*/ 6 h 27"/>
                <a:gd name="T50" fmla="*/ 64 w 74"/>
                <a:gd name="T51" fmla="*/ 6 h 27"/>
                <a:gd name="T52" fmla="*/ 68 w 74"/>
                <a:gd name="T53" fmla="*/ 3 h 27"/>
                <a:gd name="T54" fmla="*/ 68 w 74"/>
                <a:gd name="T55" fmla="*/ 3 h 27"/>
                <a:gd name="T56" fmla="*/ 64 w 74"/>
                <a:gd name="T57" fmla="*/ 0 h 27"/>
                <a:gd name="T58" fmla="*/ 64 w 74"/>
                <a:gd name="T5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4" h="27">
                  <a:moveTo>
                    <a:pt x="64" y="0"/>
                  </a:moveTo>
                  <a:lnTo>
                    <a:pt x="74" y="0"/>
                  </a:lnTo>
                  <a:lnTo>
                    <a:pt x="74" y="0"/>
                  </a:lnTo>
                  <a:lnTo>
                    <a:pt x="74" y="6"/>
                  </a:lnTo>
                  <a:lnTo>
                    <a:pt x="74" y="6"/>
                  </a:lnTo>
                  <a:lnTo>
                    <a:pt x="74" y="13"/>
                  </a:lnTo>
                  <a:lnTo>
                    <a:pt x="74" y="13"/>
                  </a:lnTo>
                  <a:lnTo>
                    <a:pt x="68" y="17"/>
                  </a:lnTo>
                  <a:lnTo>
                    <a:pt x="68" y="17"/>
                  </a:lnTo>
                  <a:lnTo>
                    <a:pt x="58" y="20"/>
                  </a:lnTo>
                  <a:lnTo>
                    <a:pt x="27" y="20"/>
                  </a:lnTo>
                  <a:lnTo>
                    <a:pt x="27" y="27"/>
                  </a:lnTo>
                  <a:lnTo>
                    <a:pt x="17" y="27"/>
                  </a:lnTo>
                  <a:lnTo>
                    <a:pt x="17" y="20"/>
                  </a:lnTo>
                  <a:lnTo>
                    <a:pt x="4" y="20"/>
                  </a:lnTo>
                  <a:lnTo>
                    <a:pt x="0" y="10"/>
                  </a:lnTo>
                  <a:lnTo>
                    <a:pt x="17" y="10"/>
                  </a:lnTo>
                  <a:lnTo>
                    <a:pt x="17" y="0"/>
                  </a:lnTo>
                  <a:lnTo>
                    <a:pt x="27" y="0"/>
                  </a:lnTo>
                  <a:lnTo>
                    <a:pt x="27" y="10"/>
                  </a:lnTo>
                  <a:lnTo>
                    <a:pt x="58" y="10"/>
                  </a:lnTo>
                  <a:lnTo>
                    <a:pt x="58" y="10"/>
                  </a:lnTo>
                  <a:lnTo>
                    <a:pt x="64" y="10"/>
                  </a:lnTo>
                  <a:lnTo>
                    <a:pt x="64" y="10"/>
                  </a:lnTo>
                  <a:lnTo>
                    <a:pt x="64" y="6"/>
                  </a:lnTo>
                  <a:lnTo>
                    <a:pt x="64" y="6"/>
                  </a:lnTo>
                  <a:lnTo>
                    <a:pt x="68" y="3"/>
                  </a:lnTo>
                  <a:lnTo>
                    <a:pt x="68" y="3"/>
                  </a:lnTo>
                  <a:lnTo>
                    <a:pt x="64" y="0"/>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0" name="Freeform 80"/>
            <p:cNvSpPr>
              <a:spLocks/>
            </p:cNvSpPr>
            <p:nvPr/>
          </p:nvSpPr>
          <p:spPr bwMode="auto">
            <a:xfrm>
              <a:off x="9424988" y="3135313"/>
              <a:ext cx="128588" cy="79375"/>
            </a:xfrm>
            <a:custGeom>
              <a:avLst/>
              <a:gdLst>
                <a:gd name="T0" fmla="*/ 78 w 81"/>
                <a:gd name="T1" fmla="*/ 44 h 50"/>
                <a:gd name="T2" fmla="*/ 71 w 81"/>
                <a:gd name="T3" fmla="*/ 47 h 50"/>
                <a:gd name="T4" fmla="*/ 71 w 81"/>
                <a:gd name="T5" fmla="*/ 47 h 50"/>
                <a:gd name="T6" fmla="*/ 71 w 81"/>
                <a:gd name="T7" fmla="*/ 40 h 50"/>
                <a:gd name="T8" fmla="*/ 71 w 81"/>
                <a:gd name="T9" fmla="*/ 40 h 50"/>
                <a:gd name="T10" fmla="*/ 71 w 81"/>
                <a:gd name="T11" fmla="*/ 37 h 50"/>
                <a:gd name="T12" fmla="*/ 71 w 81"/>
                <a:gd name="T13" fmla="*/ 37 h 50"/>
                <a:gd name="T14" fmla="*/ 67 w 81"/>
                <a:gd name="T15" fmla="*/ 34 h 50"/>
                <a:gd name="T16" fmla="*/ 67 w 81"/>
                <a:gd name="T17" fmla="*/ 34 h 50"/>
                <a:gd name="T18" fmla="*/ 61 w 81"/>
                <a:gd name="T19" fmla="*/ 30 h 50"/>
                <a:gd name="T20" fmla="*/ 61 w 81"/>
                <a:gd name="T21" fmla="*/ 30 h 50"/>
                <a:gd name="T22" fmla="*/ 57 w 81"/>
                <a:gd name="T23" fmla="*/ 30 h 50"/>
                <a:gd name="T24" fmla="*/ 0 w 81"/>
                <a:gd name="T25" fmla="*/ 50 h 50"/>
                <a:gd name="T26" fmla="*/ 0 w 81"/>
                <a:gd name="T27" fmla="*/ 40 h 50"/>
                <a:gd name="T28" fmla="*/ 34 w 81"/>
                <a:gd name="T29" fmla="*/ 27 h 50"/>
                <a:gd name="T30" fmla="*/ 34 w 81"/>
                <a:gd name="T31" fmla="*/ 27 h 50"/>
                <a:gd name="T32" fmla="*/ 47 w 81"/>
                <a:gd name="T33" fmla="*/ 23 h 50"/>
                <a:gd name="T34" fmla="*/ 47 w 81"/>
                <a:gd name="T35" fmla="*/ 23 h 50"/>
                <a:gd name="T36" fmla="*/ 34 w 81"/>
                <a:gd name="T37" fmla="*/ 20 h 50"/>
                <a:gd name="T38" fmla="*/ 0 w 81"/>
                <a:gd name="T39" fmla="*/ 10 h 50"/>
                <a:gd name="T40" fmla="*/ 0 w 81"/>
                <a:gd name="T41" fmla="*/ 0 h 50"/>
                <a:gd name="T42" fmla="*/ 57 w 81"/>
                <a:gd name="T43" fmla="*/ 20 h 50"/>
                <a:gd name="T44" fmla="*/ 57 w 81"/>
                <a:gd name="T45" fmla="*/ 20 h 50"/>
                <a:gd name="T46" fmla="*/ 71 w 81"/>
                <a:gd name="T47" fmla="*/ 27 h 50"/>
                <a:gd name="T48" fmla="*/ 71 w 81"/>
                <a:gd name="T49" fmla="*/ 27 h 50"/>
                <a:gd name="T50" fmla="*/ 78 w 81"/>
                <a:gd name="T51" fmla="*/ 30 h 50"/>
                <a:gd name="T52" fmla="*/ 78 w 81"/>
                <a:gd name="T53" fmla="*/ 30 h 50"/>
                <a:gd name="T54" fmla="*/ 81 w 81"/>
                <a:gd name="T55" fmla="*/ 40 h 50"/>
                <a:gd name="T56" fmla="*/ 81 w 81"/>
                <a:gd name="T57" fmla="*/ 40 h 50"/>
                <a:gd name="T58" fmla="*/ 78 w 81"/>
                <a:gd name="T59" fmla="*/ 44 h 50"/>
                <a:gd name="T60" fmla="*/ 78 w 81"/>
                <a:gd name="T61"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1" h="50">
                  <a:moveTo>
                    <a:pt x="78" y="44"/>
                  </a:moveTo>
                  <a:lnTo>
                    <a:pt x="71" y="47"/>
                  </a:lnTo>
                  <a:lnTo>
                    <a:pt x="71" y="47"/>
                  </a:lnTo>
                  <a:lnTo>
                    <a:pt x="71" y="40"/>
                  </a:lnTo>
                  <a:lnTo>
                    <a:pt x="71" y="40"/>
                  </a:lnTo>
                  <a:lnTo>
                    <a:pt x="71" y="37"/>
                  </a:lnTo>
                  <a:lnTo>
                    <a:pt x="71" y="37"/>
                  </a:lnTo>
                  <a:lnTo>
                    <a:pt x="67" y="34"/>
                  </a:lnTo>
                  <a:lnTo>
                    <a:pt x="67" y="34"/>
                  </a:lnTo>
                  <a:lnTo>
                    <a:pt x="61" y="30"/>
                  </a:lnTo>
                  <a:lnTo>
                    <a:pt x="61" y="30"/>
                  </a:lnTo>
                  <a:lnTo>
                    <a:pt x="57" y="30"/>
                  </a:lnTo>
                  <a:lnTo>
                    <a:pt x="0" y="50"/>
                  </a:lnTo>
                  <a:lnTo>
                    <a:pt x="0" y="40"/>
                  </a:lnTo>
                  <a:lnTo>
                    <a:pt x="34" y="27"/>
                  </a:lnTo>
                  <a:lnTo>
                    <a:pt x="34" y="27"/>
                  </a:lnTo>
                  <a:lnTo>
                    <a:pt x="47" y="23"/>
                  </a:lnTo>
                  <a:lnTo>
                    <a:pt x="47" y="23"/>
                  </a:lnTo>
                  <a:lnTo>
                    <a:pt x="34" y="20"/>
                  </a:lnTo>
                  <a:lnTo>
                    <a:pt x="0" y="10"/>
                  </a:lnTo>
                  <a:lnTo>
                    <a:pt x="0" y="0"/>
                  </a:lnTo>
                  <a:lnTo>
                    <a:pt x="57" y="20"/>
                  </a:lnTo>
                  <a:lnTo>
                    <a:pt x="57" y="20"/>
                  </a:lnTo>
                  <a:lnTo>
                    <a:pt x="71" y="27"/>
                  </a:lnTo>
                  <a:lnTo>
                    <a:pt x="71" y="27"/>
                  </a:lnTo>
                  <a:lnTo>
                    <a:pt x="78" y="30"/>
                  </a:lnTo>
                  <a:lnTo>
                    <a:pt x="78" y="30"/>
                  </a:lnTo>
                  <a:lnTo>
                    <a:pt x="81" y="40"/>
                  </a:lnTo>
                  <a:lnTo>
                    <a:pt x="81" y="40"/>
                  </a:lnTo>
                  <a:lnTo>
                    <a:pt x="78" y="44"/>
                  </a:lnTo>
                  <a:lnTo>
                    <a:pt x="78"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1" name="Freeform 81"/>
            <p:cNvSpPr>
              <a:spLocks/>
            </p:cNvSpPr>
            <p:nvPr/>
          </p:nvSpPr>
          <p:spPr bwMode="auto">
            <a:xfrm>
              <a:off x="9393238" y="3033713"/>
              <a:ext cx="160338" cy="42863"/>
            </a:xfrm>
            <a:custGeom>
              <a:avLst/>
              <a:gdLst>
                <a:gd name="T0" fmla="*/ 101 w 101"/>
                <a:gd name="T1" fmla="*/ 7 h 27"/>
                <a:gd name="T2" fmla="*/ 101 w 101"/>
                <a:gd name="T3" fmla="*/ 7 h 27"/>
                <a:gd name="T4" fmla="*/ 77 w 101"/>
                <a:gd name="T5" fmla="*/ 20 h 27"/>
                <a:gd name="T6" fmla="*/ 77 w 101"/>
                <a:gd name="T7" fmla="*/ 20 h 27"/>
                <a:gd name="T8" fmla="*/ 64 w 101"/>
                <a:gd name="T9" fmla="*/ 24 h 27"/>
                <a:gd name="T10" fmla="*/ 50 w 101"/>
                <a:gd name="T11" fmla="*/ 27 h 27"/>
                <a:gd name="T12" fmla="*/ 50 w 101"/>
                <a:gd name="T13" fmla="*/ 27 h 27"/>
                <a:gd name="T14" fmla="*/ 37 w 101"/>
                <a:gd name="T15" fmla="*/ 24 h 27"/>
                <a:gd name="T16" fmla="*/ 27 w 101"/>
                <a:gd name="T17" fmla="*/ 20 h 27"/>
                <a:gd name="T18" fmla="*/ 27 w 101"/>
                <a:gd name="T19" fmla="*/ 20 h 27"/>
                <a:gd name="T20" fmla="*/ 13 w 101"/>
                <a:gd name="T21" fmla="*/ 17 h 27"/>
                <a:gd name="T22" fmla="*/ 0 w 101"/>
                <a:gd name="T23" fmla="*/ 7 h 27"/>
                <a:gd name="T24" fmla="*/ 0 w 101"/>
                <a:gd name="T25" fmla="*/ 0 h 27"/>
                <a:gd name="T26" fmla="*/ 0 w 101"/>
                <a:gd name="T27" fmla="*/ 0 h 27"/>
                <a:gd name="T28" fmla="*/ 13 w 101"/>
                <a:gd name="T29" fmla="*/ 10 h 27"/>
                <a:gd name="T30" fmla="*/ 13 w 101"/>
                <a:gd name="T31" fmla="*/ 10 h 27"/>
                <a:gd name="T32" fmla="*/ 30 w 101"/>
                <a:gd name="T33" fmla="*/ 13 h 27"/>
                <a:gd name="T34" fmla="*/ 30 w 101"/>
                <a:gd name="T35" fmla="*/ 13 h 27"/>
                <a:gd name="T36" fmla="*/ 50 w 101"/>
                <a:gd name="T37" fmla="*/ 17 h 27"/>
                <a:gd name="T38" fmla="*/ 50 w 101"/>
                <a:gd name="T39" fmla="*/ 17 h 27"/>
                <a:gd name="T40" fmla="*/ 74 w 101"/>
                <a:gd name="T41" fmla="*/ 13 h 27"/>
                <a:gd name="T42" fmla="*/ 101 w 101"/>
                <a:gd name="T43" fmla="*/ 0 h 27"/>
                <a:gd name="T44" fmla="*/ 101 w 101"/>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7">
                  <a:moveTo>
                    <a:pt x="101" y="7"/>
                  </a:moveTo>
                  <a:lnTo>
                    <a:pt x="101" y="7"/>
                  </a:lnTo>
                  <a:lnTo>
                    <a:pt x="77" y="20"/>
                  </a:lnTo>
                  <a:lnTo>
                    <a:pt x="77" y="20"/>
                  </a:lnTo>
                  <a:lnTo>
                    <a:pt x="64" y="24"/>
                  </a:lnTo>
                  <a:lnTo>
                    <a:pt x="50" y="27"/>
                  </a:lnTo>
                  <a:lnTo>
                    <a:pt x="50" y="27"/>
                  </a:lnTo>
                  <a:lnTo>
                    <a:pt x="37" y="24"/>
                  </a:lnTo>
                  <a:lnTo>
                    <a:pt x="27" y="20"/>
                  </a:lnTo>
                  <a:lnTo>
                    <a:pt x="27" y="20"/>
                  </a:lnTo>
                  <a:lnTo>
                    <a:pt x="13" y="17"/>
                  </a:lnTo>
                  <a:lnTo>
                    <a:pt x="0" y="7"/>
                  </a:lnTo>
                  <a:lnTo>
                    <a:pt x="0" y="0"/>
                  </a:lnTo>
                  <a:lnTo>
                    <a:pt x="0" y="0"/>
                  </a:lnTo>
                  <a:lnTo>
                    <a:pt x="13" y="10"/>
                  </a:lnTo>
                  <a:lnTo>
                    <a:pt x="13" y="10"/>
                  </a:lnTo>
                  <a:lnTo>
                    <a:pt x="30" y="13"/>
                  </a:lnTo>
                  <a:lnTo>
                    <a:pt x="30" y="13"/>
                  </a:lnTo>
                  <a:lnTo>
                    <a:pt x="50" y="17"/>
                  </a:lnTo>
                  <a:lnTo>
                    <a:pt x="50" y="17"/>
                  </a:lnTo>
                  <a:lnTo>
                    <a:pt x="74" y="13"/>
                  </a:lnTo>
                  <a:lnTo>
                    <a:pt x="101" y="0"/>
                  </a:lnTo>
                  <a:lnTo>
                    <a:pt x="10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2" name="Freeform 82"/>
            <p:cNvSpPr>
              <a:spLocks noEditPoints="1"/>
            </p:cNvSpPr>
            <p:nvPr/>
          </p:nvSpPr>
          <p:spPr bwMode="auto">
            <a:xfrm>
              <a:off x="9393238" y="2943225"/>
              <a:ext cx="122238" cy="79375"/>
            </a:xfrm>
            <a:custGeom>
              <a:avLst/>
              <a:gdLst>
                <a:gd name="T0" fmla="*/ 77 w 77"/>
                <a:gd name="T1" fmla="*/ 10 h 50"/>
                <a:gd name="T2" fmla="*/ 71 w 77"/>
                <a:gd name="T3" fmla="*/ 10 h 50"/>
                <a:gd name="T4" fmla="*/ 71 w 77"/>
                <a:gd name="T5" fmla="*/ 10 h 50"/>
                <a:gd name="T6" fmla="*/ 77 w 77"/>
                <a:gd name="T7" fmla="*/ 17 h 50"/>
                <a:gd name="T8" fmla="*/ 77 w 77"/>
                <a:gd name="T9" fmla="*/ 27 h 50"/>
                <a:gd name="T10" fmla="*/ 77 w 77"/>
                <a:gd name="T11" fmla="*/ 27 h 50"/>
                <a:gd name="T12" fmla="*/ 74 w 77"/>
                <a:gd name="T13" fmla="*/ 37 h 50"/>
                <a:gd name="T14" fmla="*/ 74 w 77"/>
                <a:gd name="T15" fmla="*/ 37 h 50"/>
                <a:gd name="T16" fmla="*/ 64 w 77"/>
                <a:gd name="T17" fmla="*/ 47 h 50"/>
                <a:gd name="T18" fmla="*/ 64 w 77"/>
                <a:gd name="T19" fmla="*/ 47 h 50"/>
                <a:gd name="T20" fmla="*/ 50 w 77"/>
                <a:gd name="T21" fmla="*/ 50 h 50"/>
                <a:gd name="T22" fmla="*/ 50 w 77"/>
                <a:gd name="T23" fmla="*/ 50 h 50"/>
                <a:gd name="T24" fmla="*/ 34 w 77"/>
                <a:gd name="T25" fmla="*/ 47 h 50"/>
                <a:gd name="T26" fmla="*/ 34 w 77"/>
                <a:gd name="T27" fmla="*/ 47 h 50"/>
                <a:gd name="T28" fmla="*/ 27 w 77"/>
                <a:gd name="T29" fmla="*/ 44 h 50"/>
                <a:gd name="T30" fmla="*/ 24 w 77"/>
                <a:gd name="T31" fmla="*/ 37 h 50"/>
                <a:gd name="T32" fmla="*/ 24 w 77"/>
                <a:gd name="T33" fmla="*/ 37 h 50"/>
                <a:gd name="T34" fmla="*/ 20 w 77"/>
                <a:gd name="T35" fmla="*/ 27 h 50"/>
                <a:gd name="T36" fmla="*/ 20 w 77"/>
                <a:gd name="T37" fmla="*/ 27 h 50"/>
                <a:gd name="T38" fmla="*/ 24 w 77"/>
                <a:gd name="T39" fmla="*/ 17 h 50"/>
                <a:gd name="T40" fmla="*/ 24 w 77"/>
                <a:gd name="T41" fmla="*/ 17 h 50"/>
                <a:gd name="T42" fmla="*/ 27 w 77"/>
                <a:gd name="T43" fmla="*/ 10 h 50"/>
                <a:gd name="T44" fmla="*/ 0 w 77"/>
                <a:gd name="T45" fmla="*/ 10 h 50"/>
                <a:gd name="T46" fmla="*/ 0 w 77"/>
                <a:gd name="T47" fmla="*/ 0 h 50"/>
                <a:gd name="T48" fmla="*/ 77 w 77"/>
                <a:gd name="T49" fmla="*/ 0 h 50"/>
                <a:gd name="T50" fmla="*/ 77 w 77"/>
                <a:gd name="T51" fmla="*/ 10 h 50"/>
                <a:gd name="T52" fmla="*/ 50 w 77"/>
                <a:gd name="T53" fmla="*/ 40 h 50"/>
                <a:gd name="T54" fmla="*/ 50 w 77"/>
                <a:gd name="T55" fmla="*/ 40 h 50"/>
                <a:gd name="T56" fmla="*/ 57 w 77"/>
                <a:gd name="T57" fmla="*/ 40 h 50"/>
                <a:gd name="T58" fmla="*/ 64 w 77"/>
                <a:gd name="T59" fmla="*/ 37 h 50"/>
                <a:gd name="T60" fmla="*/ 64 w 77"/>
                <a:gd name="T61" fmla="*/ 37 h 50"/>
                <a:gd name="T62" fmla="*/ 71 w 77"/>
                <a:gd name="T63" fmla="*/ 30 h 50"/>
                <a:gd name="T64" fmla="*/ 71 w 77"/>
                <a:gd name="T65" fmla="*/ 23 h 50"/>
                <a:gd name="T66" fmla="*/ 71 w 77"/>
                <a:gd name="T67" fmla="*/ 23 h 50"/>
                <a:gd name="T68" fmla="*/ 71 w 77"/>
                <a:gd name="T69" fmla="*/ 20 h 50"/>
                <a:gd name="T70" fmla="*/ 67 w 77"/>
                <a:gd name="T71" fmla="*/ 13 h 50"/>
                <a:gd name="T72" fmla="*/ 67 w 77"/>
                <a:gd name="T73" fmla="*/ 13 h 50"/>
                <a:gd name="T74" fmla="*/ 61 w 77"/>
                <a:gd name="T75" fmla="*/ 10 h 50"/>
                <a:gd name="T76" fmla="*/ 50 w 77"/>
                <a:gd name="T77" fmla="*/ 10 h 50"/>
                <a:gd name="T78" fmla="*/ 50 w 77"/>
                <a:gd name="T79" fmla="*/ 10 h 50"/>
                <a:gd name="T80" fmla="*/ 40 w 77"/>
                <a:gd name="T81" fmla="*/ 10 h 50"/>
                <a:gd name="T82" fmla="*/ 34 w 77"/>
                <a:gd name="T83" fmla="*/ 13 h 50"/>
                <a:gd name="T84" fmla="*/ 34 w 77"/>
                <a:gd name="T85" fmla="*/ 13 h 50"/>
                <a:gd name="T86" fmla="*/ 30 w 77"/>
                <a:gd name="T87" fmla="*/ 20 h 50"/>
                <a:gd name="T88" fmla="*/ 27 w 77"/>
                <a:gd name="T89" fmla="*/ 27 h 50"/>
                <a:gd name="T90" fmla="*/ 27 w 77"/>
                <a:gd name="T91" fmla="*/ 27 h 50"/>
                <a:gd name="T92" fmla="*/ 30 w 77"/>
                <a:gd name="T93" fmla="*/ 30 h 50"/>
                <a:gd name="T94" fmla="*/ 34 w 77"/>
                <a:gd name="T95" fmla="*/ 37 h 50"/>
                <a:gd name="T96" fmla="*/ 34 w 77"/>
                <a:gd name="T97" fmla="*/ 37 h 50"/>
                <a:gd name="T98" fmla="*/ 40 w 77"/>
                <a:gd name="T99" fmla="*/ 40 h 50"/>
                <a:gd name="T100" fmla="*/ 50 w 77"/>
                <a:gd name="T101" fmla="*/ 40 h 50"/>
                <a:gd name="T102" fmla="*/ 50 w 77"/>
                <a:gd name="T103"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50">
                  <a:moveTo>
                    <a:pt x="77" y="10"/>
                  </a:moveTo>
                  <a:lnTo>
                    <a:pt x="71" y="10"/>
                  </a:lnTo>
                  <a:lnTo>
                    <a:pt x="71" y="10"/>
                  </a:lnTo>
                  <a:lnTo>
                    <a:pt x="77" y="17"/>
                  </a:lnTo>
                  <a:lnTo>
                    <a:pt x="77" y="27"/>
                  </a:lnTo>
                  <a:lnTo>
                    <a:pt x="77" y="27"/>
                  </a:lnTo>
                  <a:lnTo>
                    <a:pt x="74" y="37"/>
                  </a:lnTo>
                  <a:lnTo>
                    <a:pt x="74" y="37"/>
                  </a:lnTo>
                  <a:lnTo>
                    <a:pt x="64" y="47"/>
                  </a:lnTo>
                  <a:lnTo>
                    <a:pt x="64" y="47"/>
                  </a:lnTo>
                  <a:lnTo>
                    <a:pt x="50" y="50"/>
                  </a:lnTo>
                  <a:lnTo>
                    <a:pt x="50" y="50"/>
                  </a:lnTo>
                  <a:lnTo>
                    <a:pt x="34" y="47"/>
                  </a:lnTo>
                  <a:lnTo>
                    <a:pt x="34" y="47"/>
                  </a:lnTo>
                  <a:lnTo>
                    <a:pt x="27" y="44"/>
                  </a:lnTo>
                  <a:lnTo>
                    <a:pt x="24" y="37"/>
                  </a:lnTo>
                  <a:lnTo>
                    <a:pt x="24" y="37"/>
                  </a:lnTo>
                  <a:lnTo>
                    <a:pt x="20" y="27"/>
                  </a:lnTo>
                  <a:lnTo>
                    <a:pt x="20" y="27"/>
                  </a:lnTo>
                  <a:lnTo>
                    <a:pt x="24" y="17"/>
                  </a:lnTo>
                  <a:lnTo>
                    <a:pt x="24" y="17"/>
                  </a:lnTo>
                  <a:lnTo>
                    <a:pt x="27" y="10"/>
                  </a:lnTo>
                  <a:lnTo>
                    <a:pt x="0" y="10"/>
                  </a:lnTo>
                  <a:lnTo>
                    <a:pt x="0" y="0"/>
                  </a:lnTo>
                  <a:lnTo>
                    <a:pt x="77" y="0"/>
                  </a:lnTo>
                  <a:lnTo>
                    <a:pt x="77" y="10"/>
                  </a:lnTo>
                  <a:close/>
                  <a:moveTo>
                    <a:pt x="50" y="40"/>
                  </a:moveTo>
                  <a:lnTo>
                    <a:pt x="50" y="40"/>
                  </a:lnTo>
                  <a:lnTo>
                    <a:pt x="57" y="40"/>
                  </a:lnTo>
                  <a:lnTo>
                    <a:pt x="64" y="37"/>
                  </a:lnTo>
                  <a:lnTo>
                    <a:pt x="64" y="37"/>
                  </a:lnTo>
                  <a:lnTo>
                    <a:pt x="71" y="30"/>
                  </a:lnTo>
                  <a:lnTo>
                    <a:pt x="71" y="23"/>
                  </a:lnTo>
                  <a:lnTo>
                    <a:pt x="71" y="23"/>
                  </a:lnTo>
                  <a:lnTo>
                    <a:pt x="71" y="20"/>
                  </a:lnTo>
                  <a:lnTo>
                    <a:pt x="67" y="13"/>
                  </a:lnTo>
                  <a:lnTo>
                    <a:pt x="67" y="13"/>
                  </a:lnTo>
                  <a:lnTo>
                    <a:pt x="61" y="10"/>
                  </a:lnTo>
                  <a:lnTo>
                    <a:pt x="50" y="10"/>
                  </a:lnTo>
                  <a:lnTo>
                    <a:pt x="50" y="10"/>
                  </a:lnTo>
                  <a:lnTo>
                    <a:pt x="40" y="10"/>
                  </a:lnTo>
                  <a:lnTo>
                    <a:pt x="34" y="13"/>
                  </a:lnTo>
                  <a:lnTo>
                    <a:pt x="34" y="13"/>
                  </a:lnTo>
                  <a:lnTo>
                    <a:pt x="30" y="20"/>
                  </a:lnTo>
                  <a:lnTo>
                    <a:pt x="27" y="27"/>
                  </a:lnTo>
                  <a:lnTo>
                    <a:pt x="27" y="27"/>
                  </a:lnTo>
                  <a:lnTo>
                    <a:pt x="30" y="30"/>
                  </a:lnTo>
                  <a:lnTo>
                    <a:pt x="34" y="37"/>
                  </a:lnTo>
                  <a:lnTo>
                    <a:pt x="34" y="37"/>
                  </a:lnTo>
                  <a:lnTo>
                    <a:pt x="40" y="40"/>
                  </a:lnTo>
                  <a:lnTo>
                    <a:pt x="50" y="40"/>
                  </a:lnTo>
                  <a:lnTo>
                    <a:pt x="5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3" name="Freeform 83"/>
            <p:cNvSpPr>
              <a:spLocks noEditPoints="1"/>
            </p:cNvSpPr>
            <p:nvPr/>
          </p:nvSpPr>
          <p:spPr bwMode="auto">
            <a:xfrm>
              <a:off x="9424988" y="2846388"/>
              <a:ext cx="90488" cy="80963"/>
            </a:xfrm>
            <a:custGeom>
              <a:avLst/>
              <a:gdLst>
                <a:gd name="T0" fmla="*/ 41 w 57"/>
                <a:gd name="T1" fmla="*/ 10 h 51"/>
                <a:gd name="T2" fmla="*/ 41 w 57"/>
                <a:gd name="T3" fmla="*/ 0 h 51"/>
                <a:gd name="T4" fmla="*/ 41 w 57"/>
                <a:gd name="T5" fmla="*/ 0 h 51"/>
                <a:gd name="T6" fmla="*/ 47 w 57"/>
                <a:gd name="T7" fmla="*/ 4 h 51"/>
                <a:gd name="T8" fmla="*/ 54 w 57"/>
                <a:gd name="T9" fmla="*/ 7 h 51"/>
                <a:gd name="T10" fmla="*/ 54 w 57"/>
                <a:gd name="T11" fmla="*/ 7 h 51"/>
                <a:gd name="T12" fmla="*/ 57 w 57"/>
                <a:gd name="T13" fmla="*/ 14 h 51"/>
                <a:gd name="T14" fmla="*/ 57 w 57"/>
                <a:gd name="T15" fmla="*/ 24 h 51"/>
                <a:gd name="T16" fmla="*/ 57 w 57"/>
                <a:gd name="T17" fmla="*/ 24 h 51"/>
                <a:gd name="T18" fmla="*/ 57 w 57"/>
                <a:gd name="T19" fmla="*/ 34 h 51"/>
                <a:gd name="T20" fmla="*/ 51 w 57"/>
                <a:gd name="T21" fmla="*/ 44 h 51"/>
                <a:gd name="T22" fmla="*/ 51 w 57"/>
                <a:gd name="T23" fmla="*/ 44 h 51"/>
                <a:gd name="T24" fmla="*/ 41 w 57"/>
                <a:gd name="T25" fmla="*/ 47 h 51"/>
                <a:gd name="T26" fmla="*/ 30 w 57"/>
                <a:gd name="T27" fmla="*/ 51 h 51"/>
                <a:gd name="T28" fmla="*/ 30 w 57"/>
                <a:gd name="T29" fmla="*/ 51 h 51"/>
                <a:gd name="T30" fmla="*/ 17 w 57"/>
                <a:gd name="T31" fmla="*/ 47 h 51"/>
                <a:gd name="T32" fmla="*/ 7 w 57"/>
                <a:gd name="T33" fmla="*/ 44 h 51"/>
                <a:gd name="T34" fmla="*/ 7 w 57"/>
                <a:gd name="T35" fmla="*/ 44 h 51"/>
                <a:gd name="T36" fmla="*/ 4 w 57"/>
                <a:gd name="T37" fmla="*/ 34 h 51"/>
                <a:gd name="T38" fmla="*/ 0 w 57"/>
                <a:gd name="T39" fmla="*/ 24 h 51"/>
                <a:gd name="T40" fmla="*/ 0 w 57"/>
                <a:gd name="T41" fmla="*/ 24 h 51"/>
                <a:gd name="T42" fmla="*/ 4 w 57"/>
                <a:gd name="T43" fmla="*/ 14 h 51"/>
                <a:gd name="T44" fmla="*/ 7 w 57"/>
                <a:gd name="T45" fmla="*/ 7 h 51"/>
                <a:gd name="T46" fmla="*/ 7 w 57"/>
                <a:gd name="T47" fmla="*/ 7 h 51"/>
                <a:gd name="T48" fmla="*/ 17 w 57"/>
                <a:gd name="T49" fmla="*/ 0 h 51"/>
                <a:gd name="T50" fmla="*/ 30 w 57"/>
                <a:gd name="T51" fmla="*/ 0 h 51"/>
                <a:gd name="T52" fmla="*/ 30 w 57"/>
                <a:gd name="T53" fmla="*/ 0 h 51"/>
                <a:gd name="T54" fmla="*/ 30 w 57"/>
                <a:gd name="T55" fmla="*/ 0 h 51"/>
                <a:gd name="T56" fmla="*/ 30 w 57"/>
                <a:gd name="T57" fmla="*/ 41 h 51"/>
                <a:gd name="T58" fmla="*/ 30 w 57"/>
                <a:gd name="T59" fmla="*/ 41 h 51"/>
                <a:gd name="T60" fmla="*/ 41 w 57"/>
                <a:gd name="T61" fmla="*/ 41 h 51"/>
                <a:gd name="T62" fmla="*/ 47 w 57"/>
                <a:gd name="T63" fmla="*/ 34 h 51"/>
                <a:gd name="T64" fmla="*/ 47 w 57"/>
                <a:gd name="T65" fmla="*/ 34 h 51"/>
                <a:gd name="T66" fmla="*/ 51 w 57"/>
                <a:gd name="T67" fmla="*/ 30 h 51"/>
                <a:gd name="T68" fmla="*/ 51 w 57"/>
                <a:gd name="T69" fmla="*/ 24 h 51"/>
                <a:gd name="T70" fmla="*/ 51 w 57"/>
                <a:gd name="T71" fmla="*/ 24 h 51"/>
                <a:gd name="T72" fmla="*/ 47 w 57"/>
                <a:gd name="T73" fmla="*/ 14 h 51"/>
                <a:gd name="T74" fmla="*/ 47 w 57"/>
                <a:gd name="T75" fmla="*/ 14 h 51"/>
                <a:gd name="T76" fmla="*/ 41 w 57"/>
                <a:gd name="T77" fmla="*/ 10 h 51"/>
                <a:gd name="T78" fmla="*/ 41 w 57"/>
                <a:gd name="T79" fmla="*/ 10 h 51"/>
                <a:gd name="T80" fmla="*/ 24 w 57"/>
                <a:gd name="T81" fmla="*/ 41 h 51"/>
                <a:gd name="T82" fmla="*/ 24 w 57"/>
                <a:gd name="T83" fmla="*/ 10 h 51"/>
                <a:gd name="T84" fmla="*/ 24 w 57"/>
                <a:gd name="T85" fmla="*/ 10 h 51"/>
                <a:gd name="T86" fmla="*/ 14 w 57"/>
                <a:gd name="T87" fmla="*/ 14 h 51"/>
                <a:gd name="T88" fmla="*/ 14 w 57"/>
                <a:gd name="T89" fmla="*/ 14 h 51"/>
                <a:gd name="T90" fmla="*/ 10 w 57"/>
                <a:gd name="T91" fmla="*/ 17 h 51"/>
                <a:gd name="T92" fmla="*/ 7 w 57"/>
                <a:gd name="T93" fmla="*/ 24 h 51"/>
                <a:gd name="T94" fmla="*/ 7 w 57"/>
                <a:gd name="T95" fmla="*/ 24 h 51"/>
                <a:gd name="T96" fmla="*/ 10 w 57"/>
                <a:gd name="T97" fmla="*/ 30 h 51"/>
                <a:gd name="T98" fmla="*/ 14 w 57"/>
                <a:gd name="T99" fmla="*/ 34 h 51"/>
                <a:gd name="T100" fmla="*/ 14 w 57"/>
                <a:gd name="T101" fmla="*/ 34 h 51"/>
                <a:gd name="T102" fmla="*/ 17 w 57"/>
                <a:gd name="T103" fmla="*/ 37 h 51"/>
                <a:gd name="T104" fmla="*/ 24 w 57"/>
                <a:gd name="T105" fmla="*/ 41 h 51"/>
                <a:gd name="T106" fmla="*/ 24 w 57"/>
                <a:gd name="T10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1">
                  <a:moveTo>
                    <a:pt x="41" y="10"/>
                  </a:moveTo>
                  <a:lnTo>
                    <a:pt x="41" y="0"/>
                  </a:lnTo>
                  <a:lnTo>
                    <a:pt x="41" y="0"/>
                  </a:lnTo>
                  <a:lnTo>
                    <a:pt x="47" y="4"/>
                  </a:lnTo>
                  <a:lnTo>
                    <a:pt x="54" y="7"/>
                  </a:lnTo>
                  <a:lnTo>
                    <a:pt x="54" y="7"/>
                  </a:lnTo>
                  <a:lnTo>
                    <a:pt x="57" y="14"/>
                  </a:lnTo>
                  <a:lnTo>
                    <a:pt x="57" y="24"/>
                  </a:lnTo>
                  <a:lnTo>
                    <a:pt x="57" y="24"/>
                  </a:lnTo>
                  <a:lnTo>
                    <a:pt x="57" y="34"/>
                  </a:lnTo>
                  <a:lnTo>
                    <a:pt x="51" y="44"/>
                  </a:lnTo>
                  <a:lnTo>
                    <a:pt x="51" y="44"/>
                  </a:lnTo>
                  <a:lnTo>
                    <a:pt x="41" y="47"/>
                  </a:lnTo>
                  <a:lnTo>
                    <a:pt x="30" y="51"/>
                  </a:lnTo>
                  <a:lnTo>
                    <a:pt x="30" y="51"/>
                  </a:lnTo>
                  <a:lnTo>
                    <a:pt x="17" y="47"/>
                  </a:lnTo>
                  <a:lnTo>
                    <a:pt x="7" y="44"/>
                  </a:lnTo>
                  <a:lnTo>
                    <a:pt x="7" y="44"/>
                  </a:lnTo>
                  <a:lnTo>
                    <a:pt x="4" y="34"/>
                  </a:lnTo>
                  <a:lnTo>
                    <a:pt x="0" y="24"/>
                  </a:lnTo>
                  <a:lnTo>
                    <a:pt x="0" y="24"/>
                  </a:lnTo>
                  <a:lnTo>
                    <a:pt x="4" y="14"/>
                  </a:lnTo>
                  <a:lnTo>
                    <a:pt x="7" y="7"/>
                  </a:lnTo>
                  <a:lnTo>
                    <a:pt x="7" y="7"/>
                  </a:lnTo>
                  <a:lnTo>
                    <a:pt x="17" y="0"/>
                  </a:lnTo>
                  <a:lnTo>
                    <a:pt x="30" y="0"/>
                  </a:lnTo>
                  <a:lnTo>
                    <a:pt x="30" y="0"/>
                  </a:lnTo>
                  <a:lnTo>
                    <a:pt x="30" y="0"/>
                  </a:lnTo>
                  <a:lnTo>
                    <a:pt x="30" y="41"/>
                  </a:lnTo>
                  <a:lnTo>
                    <a:pt x="30" y="41"/>
                  </a:lnTo>
                  <a:lnTo>
                    <a:pt x="41" y="41"/>
                  </a:lnTo>
                  <a:lnTo>
                    <a:pt x="47" y="34"/>
                  </a:lnTo>
                  <a:lnTo>
                    <a:pt x="47" y="34"/>
                  </a:lnTo>
                  <a:lnTo>
                    <a:pt x="51" y="30"/>
                  </a:lnTo>
                  <a:lnTo>
                    <a:pt x="51" y="24"/>
                  </a:lnTo>
                  <a:lnTo>
                    <a:pt x="51" y="24"/>
                  </a:lnTo>
                  <a:lnTo>
                    <a:pt x="47" y="14"/>
                  </a:lnTo>
                  <a:lnTo>
                    <a:pt x="47" y="14"/>
                  </a:lnTo>
                  <a:lnTo>
                    <a:pt x="41" y="10"/>
                  </a:lnTo>
                  <a:lnTo>
                    <a:pt x="41" y="10"/>
                  </a:lnTo>
                  <a:close/>
                  <a:moveTo>
                    <a:pt x="24" y="41"/>
                  </a:moveTo>
                  <a:lnTo>
                    <a:pt x="24" y="10"/>
                  </a:lnTo>
                  <a:lnTo>
                    <a:pt x="24" y="10"/>
                  </a:lnTo>
                  <a:lnTo>
                    <a:pt x="14" y="14"/>
                  </a:lnTo>
                  <a:lnTo>
                    <a:pt x="14" y="14"/>
                  </a:lnTo>
                  <a:lnTo>
                    <a:pt x="10" y="17"/>
                  </a:lnTo>
                  <a:lnTo>
                    <a:pt x="7" y="24"/>
                  </a:lnTo>
                  <a:lnTo>
                    <a:pt x="7" y="24"/>
                  </a:lnTo>
                  <a:lnTo>
                    <a:pt x="10" y="30"/>
                  </a:lnTo>
                  <a:lnTo>
                    <a:pt x="14" y="34"/>
                  </a:lnTo>
                  <a:lnTo>
                    <a:pt x="14" y="34"/>
                  </a:lnTo>
                  <a:lnTo>
                    <a:pt x="17" y="37"/>
                  </a:lnTo>
                  <a:lnTo>
                    <a:pt x="24" y="41"/>
                  </a:lnTo>
                  <a:lnTo>
                    <a:pt x="24"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4" name="Freeform 84"/>
            <p:cNvSpPr>
              <a:spLocks noEditPoints="1"/>
            </p:cNvSpPr>
            <p:nvPr/>
          </p:nvSpPr>
          <p:spPr bwMode="auto">
            <a:xfrm>
              <a:off x="9424988" y="2755900"/>
              <a:ext cx="128588" cy="74613"/>
            </a:xfrm>
            <a:custGeom>
              <a:avLst/>
              <a:gdLst>
                <a:gd name="T0" fmla="*/ 64 w 81"/>
                <a:gd name="T1" fmla="*/ 37 h 47"/>
                <a:gd name="T2" fmla="*/ 71 w 81"/>
                <a:gd name="T3" fmla="*/ 34 h 47"/>
                <a:gd name="T4" fmla="*/ 71 w 81"/>
                <a:gd name="T5" fmla="*/ 24 h 47"/>
                <a:gd name="T6" fmla="*/ 71 w 81"/>
                <a:gd name="T7" fmla="*/ 13 h 47"/>
                <a:gd name="T8" fmla="*/ 61 w 81"/>
                <a:gd name="T9" fmla="*/ 10 h 47"/>
                <a:gd name="T10" fmla="*/ 51 w 81"/>
                <a:gd name="T11" fmla="*/ 7 h 47"/>
                <a:gd name="T12" fmla="*/ 54 w 81"/>
                <a:gd name="T13" fmla="*/ 17 h 47"/>
                <a:gd name="T14" fmla="*/ 57 w 81"/>
                <a:gd name="T15" fmla="*/ 24 h 47"/>
                <a:gd name="T16" fmla="*/ 51 w 81"/>
                <a:gd name="T17" fmla="*/ 40 h 47"/>
                <a:gd name="T18" fmla="*/ 41 w 81"/>
                <a:gd name="T19" fmla="*/ 47 h 47"/>
                <a:gd name="T20" fmla="*/ 30 w 81"/>
                <a:gd name="T21" fmla="*/ 47 h 47"/>
                <a:gd name="T22" fmla="*/ 14 w 81"/>
                <a:gd name="T23" fmla="*/ 44 h 47"/>
                <a:gd name="T24" fmla="*/ 4 w 81"/>
                <a:gd name="T25" fmla="*/ 37 h 47"/>
                <a:gd name="T26" fmla="*/ 0 w 81"/>
                <a:gd name="T27" fmla="*/ 24 h 47"/>
                <a:gd name="T28" fmla="*/ 4 w 81"/>
                <a:gd name="T29" fmla="*/ 13 h 47"/>
                <a:gd name="T30" fmla="*/ 0 w 81"/>
                <a:gd name="T31" fmla="*/ 7 h 47"/>
                <a:gd name="T32" fmla="*/ 51 w 81"/>
                <a:gd name="T33" fmla="*/ 0 h 47"/>
                <a:gd name="T34" fmla="*/ 67 w 81"/>
                <a:gd name="T35" fmla="*/ 0 h 47"/>
                <a:gd name="T36" fmla="*/ 78 w 81"/>
                <a:gd name="T37" fmla="*/ 10 h 47"/>
                <a:gd name="T38" fmla="*/ 81 w 81"/>
                <a:gd name="T39" fmla="*/ 24 h 47"/>
                <a:gd name="T40" fmla="*/ 78 w 81"/>
                <a:gd name="T41" fmla="*/ 34 h 47"/>
                <a:gd name="T42" fmla="*/ 74 w 81"/>
                <a:gd name="T43" fmla="*/ 40 h 47"/>
                <a:gd name="T44" fmla="*/ 61 w 81"/>
                <a:gd name="T45" fmla="*/ 47 h 47"/>
                <a:gd name="T46" fmla="*/ 27 w 81"/>
                <a:gd name="T47" fmla="*/ 37 h 47"/>
                <a:gd name="T48" fmla="*/ 37 w 81"/>
                <a:gd name="T49" fmla="*/ 37 h 47"/>
                <a:gd name="T50" fmla="*/ 44 w 81"/>
                <a:gd name="T51" fmla="*/ 34 h 47"/>
                <a:gd name="T52" fmla="*/ 51 w 81"/>
                <a:gd name="T53" fmla="*/ 24 h 47"/>
                <a:gd name="T54" fmla="*/ 47 w 81"/>
                <a:gd name="T55" fmla="*/ 17 h 47"/>
                <a:gd name="T56" fmla="*/ 44 w 81"/>
                <a:gd name="T57" fmla="*/ 13 h 47"/>
                <a:gd name="T58" fmla="*/ 27 w 81"/>
                <a:gd name="T59" fmla="*/ 7 h 47"/>
                <a:gd name="T60" fmla="*/ 20 w 81"/>
                <a:gd name="T61" fmla="*/ 10 h 47"/>
                <a:gd name="T62" fmla="*/ 14 w 81"/>
                <a:gd name="T63" fmla="*/ 13 h 47"/>
                <a:gd name="T64" fmla="*/ 7 w 81"/>
                <a:gd name="T65" fmla="*/ 24 h 47"/>
                <a:gd name="T66" fmla="*/ 10 w 81"/>
                <a:gd name="T67" fmla="*/ 30 h 47"/>
                <a:gd name="T68" fmla="*/ 14 w 81"/>
                <a:gd name="T69" fmla="*/ 34 h 47"/>
                <a:gd name="T70" fmla="*/ 27 w 81"/>
                <a:gd name="T71"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47">
                  <a:moveTo>
                    <a:pt x="61" y="47"/>
                  </a:moveTo>
                  <a:lnTo>
                    <a:pt x="64" y="37"/>
                  </a:lnTo>
                  <a:lnTo>
                    <a:pt x="64" y="37"/>
                  </a:lnTo>
                  <a:lnTo>
                    <a:pt x="71" y="34"/>
                  </a:lnTo>
                  <a:lnTo>
                    <a:pt x="71" y="34"/>
                  </a:lnTo>
                  <a:lnTo>
                    <a:pt x="71" y="24"/>
                  </a:lnTo>
                  <a:lnTo>
                    <a:pt x="71" y="24"/>
                  </a:lnTo>
                  <a:lnTo>
                    <a:pt x="71" y="13"/>
                  </a:lnTo>
                  <a:lnTo>
                    <a:pt x="71" y="13"/>
                  </a:lnTo>
                  <a:lnTo>
                    <a:pt x="61" y="10"/>
                  </a:lnTo>
                  <a:lnTo>
                    <a:pt x="61" y="10"/>
                  </a:lnTo>
                  <a:lnTo>
                    <a:pt x="51" y="7"/>
                  </a:lnTo>
                  <a:lnTo>
                    <a:pt x="51" y="7"/>
                  </a:lnTo>
                  <a:lnTo>
                    <a:pt x="54" y="17"/>
                  </a:lnTo>
                  <a:lnTo>
                    <a:pt x="57" y="24"/>
                  </a:lnTo>
                  <a:lnTo>
                    <a:pt x="57" y="24"/>
                  </a:lnTo>
                  <a:lnTo>
                    <a:pt x="54" y="34"/>
                  </a:lnTo>
                  <a:lnTo>
                    <a:pt x="51" y="40"/>
                  </a:lnTo>
                  <a:lnTo>
                    <a:pt x="51" y="40"/>
                  </a:lnTo>
                  <a:lnTo>
                    <a:pt x="41" y="47"/>
                  </a:lnTo>
                  <a:lnTo>
                    <a:pt x="30" y="47"/>
                  </a:lnTo>
                  <a:lnTo>
                    <a:pt x="30" y="47"/>
                  </a:lnTo>
                  <a:lnTo>
                    <a:pt x="14" y="44"/>
                  </a:lnTo>
                  <a:lnTo>
                    <a:pt x="14" y="44"/>
                  </a:lnTo>
                  <a:lnTo>
                    <a:pt x="4" y="37"/>
                  </a:lnTo>
                  <a:lnTo>
                    <a:pt x="4" y="37"/>
                  </a:lnTo>
                  <a:lnTo>
                    <a:pt x="0" y="30"/>
                  </a:lnTo>
                  <a:lnTo>
                    <a:pt x="0" y="24"/>
                  </a:lnTo>
                  <a:lnTo>
                    <a:pt x="0" y="24"/>
                  </a:lnTo>
                  <a:lnTo>
                    <a:pt x="4" y="13"/>
                  </a:lnTo>
                  <a:lnTo>
                    <a:pt x="7" y="7"/>
                  </a:lnTo>
                  <a:lnTo>
                    <a:pt x="0" y="7"/>
                  </a:lnTo>
                  <a:lnTo>
                    <a:pt x="0" y="0"/>
                  </a:lnTo>
                  <a:lnTo>
                    <a:pt x="51" y="0"/>
                  </a:lnTo>
                  <a:lnTo>
                    <a:pt x="51" y="0"/>
                  </a:lnTo>
                  <a:lnTo>
                    <a:pt x="67" y="0"/>
                  </a:lnTo>
                  <a:lnTo>
                    <a:pt x="67" y="0"/>
                  </a:lnTo>
                  <a:lnTo>
                    <a:pt x="78" y="10"/>
                  </a:lnTo>
                  <a:lnTo>
                    <a:pt x="78" y="10"/>
                  </a:lnTo>
                  <a:lnTo>
                    <a:pt x="81" y="24"/>
                  </a:lnTo>
                  <a:lnTo>
                    <a:pt x="81" y="24"/>
                  </a:lnTo>
                  <a:lnTo>
                    <a:pt x="78" y="34"/>
                  </a:lnTo>
                  <a:lnTo>
                    <a:pt x="74" y="40"/>
                  </a:lnTo>
                  <a:lnTo>
                    <a:pt x="74" y="40"/>
                  </a:lnTo>
                  <a:lnTo>
                    <a:pt x="71" y="44"/>
                  </a:lnTo>
                  <a:lnTo>
                    <a:pt x="61" y="47"/>
                  </a:lnTo>
                  <a:lnTo>
                    <a:pt x="61" y="47"/>
                  </a:lnTo>
                  <a:close/>
                  <a:moveTo>
                    <a:pt x="27" y="37"/>
                  </a:moveTo>
                  <a:lnTo>
                    <a:pt x="27" y="37"/>
                  </a:lnTo>
                  <a:lnTo>
                    <a:pt x="37" y="37"/>
                  </a:lnTo>
                  <a:lnTo>
                    <a:pt x="44" y="34"/>
                  </a:lnTo>
                  <a:lnTo>
                    <a:pt x="44" y="34"/>
                  </a:lnTo>
                  <a:lnTo>
                    <a:pt x="47" y="30"/>
                  </a:lnTo>
                  <a:lnTo>
                    <a:pt x="51" y="24"/>
                  </a:lnTo>
                  <a:lnTo>
                    <a:pt x="51" y="24"/>
                  </a:lnTo>
                  <a:lnTo>
                    <a:pt x="47" y="17"/>
                  </a:lnTo>
                  <a:lnTo>
                    <a:pt x="44" y="13"/>
                  </a:lnTo>
                  <a:lnTo>
                    <a:pt x="44" y="13"/>
                  </a:lnTo>
                  <a:lnTo>
                    <a:pt x="37" y="10"/>
                  </a:lnTo>
                  <a:lnTo>
                    <a:pt x="27" y="7"/>
                  </a:lnTo>
                  <a:lnTo>
                    <a:pt x="27" y="7"/>
                  </a:lnTo>
                  <a:lnTo>
                    <a:pt x="20" y="10"/>
                  </a:lnTo>
                  <a:lnTo>
                    <a:pt x="14" y="13"/>
                  </a:lnTo>
                  <a:lnTo>
                    <a:pt x="14" y="13"/>
                  </a:lnTo>
                  <a:lnTo>
                    <a:pt x="10" y="17"/>
                  </a:lnTo>
                  <a:lnTo>
                    <a:pt x="7" y="24"/>
                  </a:lnTo>
                  <a:lnTo>
                    <a:pt x="7" y="24"/>
                  </a:lnTo>
                  <a:lnTo>
                    <a:pt x="10" y="30"/>
                  </a:lnTo>
                  <a:lnTo>
                    <a:pt x="14" y="34"/>
                  </a:lnTo>
                  <a:lnTo>
                    <a:pt x="14" y="34"/>
                  </a:lnTo>
                  <a:lnTo>
                    <a:pt x="20" y="37"/>
                  </a:lnTo>
                  <a:lnTo>
                    <a:pt x="27" y="37"/>
                  </a:lnTo>
                  <a:lnTo>
                    <a:pt x="2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5" name="Freeform 85"/>
            <p:cNvSpPr>
              <a:spLocks/>
            </p:cNvSpPr>
            <p:nvPr/>
          </p:nvSpPr>
          <p:spPr bwMode="auto">
            <a:xfrm>
              <a:off x="9393238" y="2697163"/>
              <a:ext cx="122238" cy="42863"/>
            </a:xfrm>
            <a:custGeom>
              <a:avLst/>
              <a:gdLst>
                <a:gd name="T0" fmla="*/ 77 w 77"/>
                <a:gd name="T1" fmla="*/ 27 h 27"/>
                <a:gd name="T2" fmla="*/ 0 w 77"/>
                <a:gd name="T3" fmla="*/ 7 h 27"/>
                <a:gd name="T4" fmla="*/ 0 w 77"/>
                <a:gd name="T5" fmla="*/ 0 h 27"/>
                <a:gd name="T6" fmla="*/ 77 w 77"/>
                <a:gd name="T7" fmla="*/ 20 h 27"/>
                <a:gd name="T8" fmla="*/ 77 w 77"/>
                <a:gd name="T9" fmla="*/ 27 h 27"/>
              </a:gdLst>
              <a:ahLst/>
              <a:cxnLst>
                <a:cxn ang="0">
                  <a:pos x="T0" y="T1"/>
                </a:cxn>
                <a:cxn ang="0">
                  <a:pos x="T2" y="T3"/>
                </a:cxn>
                <a:cxn ang="0">
                  <a:pos x="T4" y="T5"/>
                </a:cxn>
                <a:cxn ang="0">
                  <a:pos x="T6" y="T7"/>
                </a:cxn>
                <a:cxn ang="0">
                  <a:pos x="T8" y="T9"/>
                </a:cxn>
              </a:cxnLst>
              <a:rect l="0" t="0" r="r" b="b"/>
              <a:pathLst>
                <a:path w="77" h="27">
                  <a:moveTo>
                    <a:pt x="77" y="27"/>
                  </a:moveTo>
                  <a:lnTo>
                    <a:pt x="0" y="7"/>
                  </a:lnTo>
                  <a:lnTo>
                    <a:pt x="0" y="0"/>
                  </a:lnTo>
                  <a:lnTo>
                    <a:pt x="77" y="20"/>
                  </a:lnTo>
                  <a:lnTo>
                    <a:pt x="7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6" name="Freeform 86"/>
            <p:cNvSpPr>
              <a:spLocks/>
            </p:cNvSpPr>
            <p:nvPr/>
          </p:nvSpPr>
          <p:spPr bwMode="auto">
            <a:xfrm>
              <a:off x="9424988" y="2617788"/>
              <a:ext cx="90488" cy="74613"/>
            </a:xfrm>
            <a:custGeom>
              <a:avLst/>
              <a:gdLst>
                <a:gd name="T0" fmla="*/ 41 w 57"/>
                <a:gd name="T1" fmla="*/ 37 h 47"/>
                <a:gd name="T2" fmla="*/ 47 w 57"/>
                <a:gd name="T3" fmla="*/ 33 h 47"/>
                <a:gd name="T4" fmla="*/ 51 w 57"/>
                <a:gd name="T5" fmla="*/ 23 h 47"/>
                <a:gd name="T6" fmla="*/ 47 w 57"/>
                <a:gd name="T7" fmla="*/ 13 h 47"/>
                <a:gd name="T8" fmla="*/ 41 w 57"/>
                <a:gd name="T9" fmla="*/ 10 h 47"/>
                <a:gd name="T10" fmla="*/ 37 w 57"/>
                <a:gd name="T11" fmla="*/ 13 h 47"/>
                <a:gd name="T12" fmla="*/ 34 w 57"/>
                <a:gd name="T13" fmla="*/ 20 h 47"/>
                <a:gd name="T14" fmla="*/ 30 w 57"/>
                <a:gd name="T15" fmla="*/ 37 h 47"/>
                <a:gd name="T16" fmla="*/ 24 w 57"/>
                <a:gd name="T17" fmla="*/ 43 h 47"/>
                <a:gd name="T18" fmla="*/ 17 w 57"/>
                <a:gd name="T19" fmla="*/ 43 h 47"/>
                <a:gd name="T20" fmla="*/ 10 w 57"/>
                <a:gd name="T21" fmla="*/ 43 h 47"/>
                <a:gd name="T22" fmla="*/ 4 w 57"/>
                <a:gd name="T23" fmla="*/ 37 h 47"/>
                <a:gd name="T24" fmla="*/ 0 w 57"/>
                <a:gd name="T25" fmla="*/ 30 h 47"/>
                <a:gd name="T26" fmla="*/ 0 w 57"/>
                <a:gd name="T27" fmla="*/ 23 h 47"/>
                <a:gd name="T28" fmla="*/ 4 w 57"/>
                <a:gd name="T29" fmla="*/ 13 h 47"/>
                <a:gd name="T30" fmla="*/ 7 w 57"/>
                <a:gd name="T31" fmla="*/ 3 h 47"/>
                <a:gd name="T32" fmla="*/ 17 w 57"/>
                <a:gd name="T33" fmla="*/ 0 h 47"/>
                <a:gd name="T34" fmla="*/ 17 w 57"/>
                <a:gd name="T35" fmla="*/ 10 h 47"/>
                <a:gd name="T36" fmla="*/ 10 w 57"/>
                <a:gd name="T37" fmla="*/ 13 h 47"/>
                <a:gd name="T38" fmla="*/ 7 w 57"/>
                <a:gd name="T39" fmla="*/ 23 h 47"/>
                <a:gd name="T40" fmla="*/ 10 w 57"/>
                <a:gd name="T41" fmla="*/ 33 h 47"/>
                <a:gd name="T42" fmla="*/ 14 w 57"/>
                <a:gd name="T43" fmla="*/ 33 h 47"/>
                <a:gd name="T44" fmla="*/ 17 w 57"/>
                <a:gd name="T45" fmla="*/ 33 h 47"/>
                <a:gd name="T46" fmla="*/ 20 w 57"/>
                <a:gd name="T47" fmla="*/ 30 h 47"/>
                <a:gd name="T48" fmla="*/ 24 w 57"/>
                <a:gd name="T49" fmla="*/ 23 h 47"/>
                <a:gd name="T50" fmla="*/ 27 w 57"/>
                <a:gd name="T51" fmla="*/ 6 h 47"/>
                <a:gd name="T52" fmla="*/ 34 w 57"/>
                <a:gd name="T53" fmla="*/ 3 h 47"/>
                <a:gd name="T54" fmla="*/ 41 w 57"/>
                <a:gd name="T55" fmla="*/ 0 h 47"/>
                <a:gd name="T56" fmla="*/ 51 w 57"/>
                <a:gd name="T57" fmla="*/ 3 h 47"/>
                <a:gd name="T58" fmla="*/ 57 w 57"/>
                <a:gd name="T59" fmla="*/ 10 h 47"/>
                <a:gd name="T60" fmla="*/ 57 w 57"/>
                <a:gd name="T61" fmla="*/ 23 h 47"/>
                <a:gd name="T62" fmla="*/ 54 w 57"/>
                <a:gd name="T63" fmla="*/ 37 h 47"/>
                <a:gd name="T64" fmla="*/ 47 w 57"/>
                <a:gd name="T65" fmla="*/ 43 h 47"/>
                <a:gd name="T66" fmla="*/ 41 w 57"/>
                <a:gd name="T6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47">
                  <a:moveTo>
                    <a:pt x="41" y="47"/>
                  </a:moveTo>
                  <a:lnTo>
                    <a:pt x="41" y="37"/>
                  </a:lnTo>
                  <a:lnTo>
                    <a:pt x="41" y="37"/>
                  </a:lnTo>
                  <a:lnTo>
                    <a:pt x="47" y="33"/>
                  </a:lnTo>
                  <a:lnTo>
                    <a:pt x="47" y="33"/>
                  </a:lnTo>
                  <a:lnTo>
                    <a:pt x="51" y="23"/>
                  </a:lnTo>
                  <a:lnTo>
                    <a:pt x="51" y="23"/>
                  </a:lnTo>
                  <a:lnTo>
                    <a:pt x="47" y="13"/>
                  </a:lnTo>
                  <a:lnTo>
                    <a:pt x="47" y="13"/>
                  </a:lnTo>
                  <a:lnTo>
                    <a:pt x="41" y="10"/>
                  </a:lnTo>
                  <a:lnTo>
                    <a:pt x="41" y="10"/>
                  </a:lnTo>
                  <a:lnTo>
                    <a:pt x="37" y="13"/>
                  </a:lnTo>
                  <a:lnTo>
                    <a:pt x="37" y="13"/>
                  </a:lnTo>
                  <a:lnTo>
                    <a:pt x="34" y="20"/>
                  </a:lnTo>
                  <a:lnTo>
                    <a:pt x="34" y="20"/>
                  </a:lnTo>
                  <a:lnTo>
                    <a:pt x="30" y="37"/>
                  </a:lnTo>
                  <a:lnTo>
                    <a:pt x="30" y="37"/>
                  </a:lnTo>
                  <a:lnTo>
                    <a:pt x="24" y="43"/>
                  </a:lnTo>
                  <a:lnTo>
                    <a:pt x="24" y="43"/>
                  </a:lnTo>
                  <a:lnTo>
                    <a:pt x="17" y="43"/>
                  </a:lnTo>
                  <a:lnTo>
                    <a:pt x="17" y="43"/>
                  </a:lnTo>
                  <a:lnTo>
                    <a:pt x="10" y="43"/>
                  </a:lnTo>
                  <a:lnTo>
                    <a:pt x="10" y="43"/>
                  </a:lnTo>
                  <a:lnTo>
                    <a:pt x="4" y="37"/>
                  </a:lnTo>
                  <a:lnTo>
                    <a:pt x="4" y="37"/>
                  </a:lnTo>
                  <a:lnTo>
                    <a:pt x="0" y="30"/>
                  </a:lnTo>
                  <a:lnTo>
                    <a:pt x="0" y="30"/>
                  </a:lnTo>
                  <a:lnTo>
                    <a:pt x="0" y="23"/>
                  </a:lnTo>
                  <a:lnTo>
                    <a:pt x="0" y="23"/>
                  </a:lnTo>
                  <a:lnTo>
                    <a:pt x="4" y="13"/>
                  </a:lnTo>
                  <a:lnTo>
                    <a:pt x="4" y="13"/>
                  </a:lnTo>
                  <a:lnTo>
                    <a:pt x="7" y="3"/>
                  </a:lnTo>
                  <a:lnTo>
                    <a:pt x="7" y="3"/>
                  </a:lnTo>
                  <a:lnTo>
                    <a:pt x="17" y="0"/>
                  </a:lnTo>
                  <a:lnTo>
                    <a:pt x="17" y="10"/>
                  </a:lnTo>
                  <a:lnTo>
                    <a:pt x="17" y="10"/>
                  </a:lnTo>
                  <a:lnTo>
                    <a:pt x="10" y="13"/>
                  </a:lnTo>
                  <a:lnTo>
                    <a:pt x="10" y="13"/>
                  </a:lnTo>
                  <a:lnTo>
                    <a:pt x="7" y="23"/>
                  </a:lnTo>
                  <a:lnTo>
                    <a:pt x="7" y="23"/>
                  </a:lnTo>
                  <a:lnTo>
                    <a:pt x="10" y="33"/>
                  </a:lnTo>
                  <a:lnTo>
                    <a:pt x="10" y="33"/>
                  </a:lnTo>
                  <a:lnTo>
                    <a:pt x="14" y="33"/>
                  </a:lnTo>
                  <a:lnTo>
                    <a:pt x="14" y="33"/>
                  </a:lnTo>
                  <a:lnTo>
                    <a:pt x="17" y="33"/>
                  </a:lnTo>
                  <a:lnTo>
                    <a:pt x="17" y="33"/>
                  </a:lnTo>
                  <a:lnTo>
                    <a:pt x="20" y="30"/>
                  </a:lnTo>
                  <a:lnTo>
                    <a:pt x="20" y="30"/>
                  </a:lnTo>
                  <a:lnTo>
                    <a:pt x="24" y="23"/>
                  </a:lnTo>
                  <a:lnTo>
                    <a:pt x="24" y="23"/>
                  </a:lnTo>
                  <a:lnTo>
                    <a:pt x="27" y="6"/>
                  </a:lnTo>
                  <a:lnTo>
                    <a:pt x="27" y="6"/>
                  </a:lnTo>
                  <a:lnTo>
                    <a:pt x="34" y="3"/>
                  </a:lnTo>
                  <a:lnTo>
                    <a:pt x="34" y="3"/>
                  </a:lnTo>
                  <a:lnTo>
                    <a:pt x="41" y="0"/>
                  </a:lnTo>
                  <a:lnTo>
                    <a:pt x="41" y="0"/>
                  </a:lnTo>
                  <a:lnTo>
                    <a:pt x="51" y="3"/>
                  </a:lnTo>
                  <a:lnTo>
                    <a:pt x="51" y="3"/>
                  </a:lnTo>
                  <a:lnTo>
                    <a:pt x="57" y="10"/>
                  </a:lnTo>
                  <a:lnTo>
                    <a:pt x="57" y="10"/>
                  </a:lnTo>
                  <a:lnTo>
                    <a:pt x="57" y="23"/>
                  </a:lnTo>
                  <a:lnTo>
                    <a:pt x="57" y="23"/>
                  </a:lnTo>
                  <a:lnTo>
                    <a:pt x="57" y="30"/>
                  </a:lnTo>
                  <a:lnTo>
                    <a:pt x="54" y="37"/>
                  </a:lnTo>
                  <a:lnTo>
                    <a:pt x="54" y="37"/>
                  </a:lnTo>
                  <a:lnTo>
                    <a:pt x="47" y="43"/>
                  </a:lnTo>
                  <a:lnTo>
                    <a:pt x="41" y="47"/>
                  </a:lnTo>
                  <a:lnTo>
                    <a:pt x="41"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7" name="Freeform 87"/>
            <p:cNvSpPr>
              <a:spLocks/>
            </p:cNvSpPr>
            <p:nvPr/>
          </p:nvSpPr>
          <p:spPr bwMode="auto">
            <a:xfrm>
              <a:off x="9393238" y="2559050"/>
              <a:ext cx="160338" cy="41275"/>
            </a:xfrm>
            <a:custGeom>
              <a:avLst/>
              <a:gdLst>
                <a:gd name="T0" fmla="*/ 101 w 101"/>
                <a:gd name="T1" fmla="*/ 20 h 26"/>
                <a:gd name="T2" fmla="*/ 101 w 101"/>
                <a:gd name="T3" fmla="*/ 26 h 26"/>
                <a:gd name="T4" fmla="*/ 101 w 101"/>
                <a:gd name="T5" fmla="*/ 26 h 26"/>
                <a:gd name="T6" fmla="*/ 74 w 101"/>
                <a:gd name="T7" fmla="*/ 13 h 26"/>
                <a:gd name="T8" fmla="*/ 50 w 101"/>
                <a:gd name="T9" fmla="*/ 10 h 26"/>
                <a:gd name="T10" fmla="*/ 50 w 101"/>
                <a:gd name="T11" fmla="*/ 10 h 26"/>
                <a:gd name="T12" fmla="*/ 30 w 101"/>
                <a:gd name="T13" fmla="*/ 13 h 26"/>
                <a:gd name="T14" fmla="*/ 30 w 101"/>
                <a:gd name="T15" fmla="*/ 13 h 26"/>
                <a:gd name="T16" fmla="*/ 13 w 101"/>
                <a:gd name="T17" fmla="*/ 16 h 26"/>
                <a:gd name="T18" fmla="*/ 13 w 101"/>
                <a:gd name="T19" fmla="*/ 16 h 26"/>
                <a:gd name="T20" fmla="*/ 0 w 101"/>
                <a:gd name="T21" fmla="*/ 26 h 26"/>
                <a:gd name="T22" fmla="*/ 0 w 101"/>
                <a:gd name="T23" fmla="*/ 20 h 26"/>
                <a:gd name="T24" fmla="*/ 0 w 101"/>
                <a:gd name="T25" fmla="*/ 20 h 26"/>
                <a:gd name="T26" fmla="*/ 13 w 101"/>
                <a:gd name="T27" fmla="*/ 10 h 26"/>
                <a:gd name="T28" fmla="*/ 27 w 101"/>
                <a:gd name="T29" fmla="*/ 3 h 26"/>
                <a:gd name="T30" fmla="*/ 27 w 101"/>
                <a:gd name="T31" fmla="*/ 3 h 26"/>
                <a:gd name="T32" fmla="*/ 37 w 101"/>
                <a:gd name="T33" fmla="*/ 0 h 26"/>
                <a:gd name="T34" fmla="*/ 50 w 101"/>
                <a:gd name="T35" fmla="*/ 0 h 26"/>
                <a:gd name="T36" fmla="*/ 50 w 101"/>
                <a:gd name="T37" fmla="*/ 0 h 26"/>
                <a:gd name="T38" fmla="*/ 64 w 101"/>
                <a:gd name="T39" fmla="*/ 3 h 26"/>
                <a:gd name="T40" fmla="*/ 77 w 101"/>
                <a:gd name="T41" fmla="*/ 6 h 26"/>
                <a:gd name="T42" fmla="*/ 77 w 101"/>
                <a:gd name="T43" fmla="*/ 6 h 26"/>
                <a:gd name="T44" fmla="*/ 101 w 101"/>
                <a:gd name="T45" fmla="*/ 20 h 26"/>
                <a:gd name="T46" fmla="*/ 101 w 101"/>
                <a:gd name="T47"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26">
                  <a:moveTo>
                    <a:pt x="101" y="20"/>
                  </a:moveTo>
                  <a:lnTo>
                    <a:pt x="101" y="26"/>
                  </a:lnTo>
                  <a:lnTo>
                    <a:pt x="101" y="26"/>
                  </a:lnTo>
                  <a:lnTo>
                    <a:pt x="74" y="13"/>
                  </a:lnTo>
                  <a:lnTo>
                    <a:pt x="50" y="10"/>
                  </a:lnTo>
                  <a:lnTo>
                    <a:pt x="50" y="10"/>
                  </a:lnTo>
                  <a:lnTo>
                    <a:pt x="30" y="13"/>
                  </a:lnTo>
                  <a:lnTo>
                    <a:pt x="30" y="13"/>
                  </a:lnTo>
                  <a:lnTo>
                    <a:pt x="13" y="16"/>
                  </a:lnTo>
                  <a:lnTo>
                    <a:pt x="13" y="16"/>
                  </a:lnTo>
                  <a:lnTo>
                    <a:pt x="0" y="26"/>
                  </a:lnTo>
                  <a:lnTo>
                    <a:pt x="0" y="20"/>
                  </a:lnTo>
                  <a:lnTo>
                    <a:pt x="0" y="20"/>
                  </a:lnTo>
                  <a:lnTo>
                    <a:pt x="13" y="10"/>
                  </a:lnTo>
                  <a:lnTo>
                    <a:pt x="27" y="3"/>
                  </a:lnTo>
                  <a:lnTo>
                    <a:pt x="27" y="3"/>
                  </a:lnTo>
                  <a:lnTo>
                    <a:pt x="37" y="0"/>
                  </a:lnTo>
                  <a:lnTo>
                    <a:pt x="50" y="0"/>
                  </a:lnTo>
                  <a:lnTo>
                    <a:pt x="50" y="0"/>
                  </a:lnTo>
                  <a:lnTo>
                    <a:pt x="64" y="3"/>
                  </a:lnTo>
                  <a:lnTo>
                    <a:pt x="77" y="6"/>
                  </a:lnTo>
                  <a:lnTo>
                    <a:pt x="77" y="6"/>
                  </a:lnTo>
                  <a:lnTo>
                    <a:pt x="101" y="20"/>
                  </a:lnTo>
                  <a:lnTo>
                    <a:pt x="1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28" name="Line 88"/>
            <p:cNvSpPr>
              <a:spLocks noChangeShapeType="1"/>
            </p:cNvSpPr>
            <p:nvPr/>
          </p:nvSpPr>
          <p:spPr bwMode="auto">
            <a:xfrm>
              <a:off x="9975851" y="2019300"/>
              <a:ext cx="189547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29" name="Line 89"/>
            <p:cNvSpPr>
              <a:spLocks noChangeShapeType="1"/>
            </p:cNvSpPr>
            <p:nvPr/>
          </p:nvSpPr>
          <p:spPr bwMode="auto">
            <a:xfrm flipV="1">
              <a:off x="9980613" y="293688"/>
              <a:ext cx="0" cy="1725613"/>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30" name="Line 90"/>
            <p:cNvSpPr>
              <a:spLocks noChangeShapeType="1"/>
            </p:cNvSpPr>
            <p:nvPr/>
          </p:nvSpPr>
          <p:spPr bwMode="auto">
            <a:xfrm flipV="1">
              <a:off x="10290176"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31" name="Freeform 91"/>
            <p:cNvSpPr>
              <a:spLocks noEditPoints="1"/>
            </p:cNvSpPr>
            <p:nvPr/>
          </p:nvSpPr>
          <p:spPr bwMode="auto">
            <a:xfrm>
              <a:off x="10258426" y="2098675"/>
              <a:ext cx="79375" cy="123825"/>
            </a:xfrm>
            <a:custGeom>
              <a:avLst/>
              <a:gdLst>
                <a:gd name="T0" fmla="*/ 0 w 50"/>
                <a:gd name="T1" fmla="*/ 37 h 78"/>
                <a:gd name="T2" fmla="*/ 0 w 50"/>
                <a:gd name="T3" fmla="*/ 37 h 78"/>
                <a:gd name="T4" fmla="*/ 3 w 50"/>
                <a:gd name="T5" fmla="*/ 17 h 78"/>
                <a:gd name="T6" fmla="*/ 3 w 50"/>
                <a:gd name="T7" fmla="*/ 17 h 78"/>
                <a:gd name="T8" fmla="*/ 7 w 50"/>
                <a:gd name="T9" fmla="*/ 10 h 78"/>
                <a:gd name="T10" fmla="*/ 10 w 50"/>
                <a:gd name="T11" fmla="*/ 4 h 78"/>
                <a:gd name="T12" fmla="*/ 10 w 50"/>
                <a:gd name="T13" fmla="*/ 4 h 78"/>
                <a:gd name="T14" fmla="*/ 17 w 50"/>
                <a:gd name="T15" fmla="*/ 0 h 78"/>
                <a:gd name="T16" fmla="*/ 24 w 50"/>
                <a:gd name="T17" fmla="*/ 0 h 78"/>
                <a:gd name="T18" fmla="*/ 24 w 50"/>
                <a:gd name="T19" fmla="*/ 0 h 78"/>
                <a:gd name="T20" fmla="*/ 37 w 50"/>
                <a:gd name="T21" fmla="*/ 0 h 78"/>
                <a:gd name="T22" fmla="*/ 37 w 50"/>
                <a:gd name="T23" fmla="*/ 0 h 78"/>
                <a:gd name="T24" fmla="*/ 44 w 50"/>
                <a:gd name="T25" fmla="*/ 10 h 78"/>
                <a:gd name="T26" fmla="*/ 44 w 50"/>
                <a:gd name="T27" fmla="*/ 10 h 78"/>
                <a:gd name="T28" fmla="*/ 47 w 50"/>
                <a:gd name="T29" fmla="*/ 20 h 78"/>
                <a:gd name="T30" fmla="*/ 47 w 50"/>
                <a:gd name="T31" fmla="*/ 20 h 78"/>
                <a:gd name="T32" fmla="*/ 50 w 50"/>
                <a:gd name="T33" fmla="*/ 37 h 78"/>
                <a:gd name="T34" fmla="*/ 50 w 50"/>
                <a:gd name="T35" fmla="*/ 37 h 78"/>
                <a:gd name="T36" fmla="*/ 47 w 50"/>
                <a:gd name="T37" fmla="*/ 61 h 78"/>
                <a:gd name="T38" fmla="*/ 47 w 50"/>
                <a:gd name="T39" fmla="*/ 61 h 78"/>
                <a:gd name="T40" fmla="*/ 44 w 50"/>
                <a:gd name="T41" fmla="*/ 67 h 78"/>
                <a:gd name="T42" fmla="*/ 40 w 50"/>
                <a:gd name="T43" fmla="*/ 74 h 78"/>
                <a:gd name="T44" fmla="*/ 40 w 50"/>
                <a:gd name="T45" fmla="*/ 74 h 78"/>
                <a:gd name="T46" fmla="*/ 34 w 50"/>
                <a:gd name="T47" fmla="*/ 78 h 78"/>
                <a:gd name="T48" fmla="*/ 24 w 50"/>
                <a:gd name="T49" fmla="*/ 78 h 78"/>
                <a:gd name="T50" fmla="*/ 24 w 50"/>
                <a:gd name="T51" fmla="*/ 78 h 78"/>
                <a:gd name="T52" fmla="*/ 13 w 50"/>
                <a:gd name="T53" fmla="*/ 74 h 78"/>
                <a:gd name="T54" fmla="*/ 7 w 50"/>
                <a:gd name="T55" fmla="*/ 71 h 78"/>
                <a:gd name="T56" fmla="*/ 7 w 50"/>
                <a:gd name="T57" fmla="*/ 71 h 78"/>
                <a:gd name="T58" fmla="*/ 3 w 50"/>
                <a:gd name="T59" fmla="*/ 57 h 78"/>
                <a:gd name="T60" fmla="*/ 0 w 50"/>
                <a:gd name="T61" fmla="*/ 37 h 78"/>
                <a:gd name="T62" fmla="*/ 0 w 50"/>
                <a:gd name="T63" fmla="*/ 37 h 78"/>
                <a:gd name="T64" fmla="*/ 10 w 50"/>
                <a:gd name="T65" fmla="*/ 37 h 78"/>
                <a:gd name="T66" fmla="*/ 10 w 50"/>
                <a:gd name="T67" fmla="*/ 37 h 78"/>
                <a:gd name="T68" fmla="*/ 10 w 50"/>
                <a:gd name="T69" fmla="*/ 54 h 78"/>
                <a:gd name="T70" fmla="*/ 13 w 50"/>
                <a:gd name="T71" fmla="*/ 64 h 78"/>
                <a:gd name="T72" fmla="*/ 13 w 50"/>
                <a:gd name="T73" fmla="*/ 64 h 78"/>
                <a:gd name="T74" fmla="*/ 20 w 50"/>
                <a:gd name="T75" fmla="*/ 67 h 78"/>
                <a:gd name="T76" fmla="*/ 24 w 50"/>
                <a:gd name="T77" fmla="*/ 71 h 78"/>
                <a:gd name="T78" fmla="*/ 24 w 50"/>
                <a:gd name="T79" fmla="*/ 71 h 78"/>
                <a:gd name="T80" fmla="*/ 30 w 50"/>
                <a:gd name="T81" fmla="*/ 67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0 w 50"/>
                <a:gd name="T99" fmla="*/ 7 h 78"/>
                <a:gd name="T100" fmla="*/ 24 w 50"/>
                <a:gd name="T101" fmla="*/ 7 h 78"/>
                <a:gd name="T102" fmla="*/ 24 w 50"/>
                <a:gd name="T103" fmla="*/ 7 h 78"/>
                <a:gd name="T104" fmla="*/ 20 w 50"/>
                <a:gd name="T105" fmla="*/ 7 h 78"/>
                <a:gd name="T106" fmla="*/ 13 w 50"/>
                <a:gd name="T107" fmla="*/ 14 h 78"/>
                <a:gd name="T108" fmla="*/ 13 w 50"/>
                <a:gd name="T109" fmla="*/ 14 h 78"/>
                <a:gd name="T110" fmla="*/ 10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7" y="10"/>
                  </a:lnTo>
                  <a:lnTo>
                    <a:pt x="10" y="4"/>
                  </a:lnTo>
                  <a:lnTo>
                    <a:pt x="10" y="4"/>
                  </a:lnTo>
                  <a:lnTo>
                    <a:pt x="17" y="0"/>
                  </a:lnTo>
                  <a:lnTo>
                    <a:pt x="24" y="0"/>
                  </a:lnTo>
                  <a:lnTo>
                    <a:pt x="24" y="0"/>
                  </a:lnTo>
                  <a:lnTo>
                    <a:pt x="37" y="0"/>
                  </a:lnTo>
                  <a:lnTo>
                    <a:pt x="37" y="0"/>
                  </a:lnTo>
                  <a:lnTo>
                    <a:pt x="44" y="10"/>
                  </a:lnTo>
                  <a:lnTo>
                    <a:pt x="44" y="10"/>
                  </a:lnTo>
                  <a:lnTo>
                    <a:pt x="47" y="20"/>
                  </a:lnTo>
                  <a:lnTo>
                    <a:pt x="47" y="20"/>
                  </a:lnTo>
                  <a:lnTo>
                    <a:pt x="50" y="37"/>
                  </a:lnTo>
                  <a:lnTo>
                    <a:pt x="50" y="37"/>
                  </a:lnTo>
                  <a:lnTo>
                    <a:pt x="47" y="61"/>
                  </a:lnTo>
                  <a:lnTo>
                    <a:pt x="47" y="61"/>
                  </a:lnTo>
                  <a:lnTo>
                    <a:pt x="44" y="67"/>
                  </a:lnTo>
                  <a:lnTo>
                    <a:pt x="40" y="74"/>
                  </a:lnTo>
                  <a:lnTo>
                    <a:pt x="40" y="74"/>
                  </a:lnTo>
                  <a:lnTo>
                    <a:pt x="34" y="78"/>
                  </a:lnTo>
                  <a:lnTo>
                    <a:pt x="24" y="78"/>
                  </a:lnTo>
                  <a:lnTo>
                    <a:pt x="24" y="78"/>
                  </a:lnTo>
                  <a:lnTo>
                    <a:pt x="13" y="74"/>
                  </a:lnTo>
                  <a:lnTo>
                    <a:pt x="7" y="71"/>
                  </a:lnTo>
                  <a:lnTo>
                    <a:pt x="7" y="71"/>
                  </a:lnTo>
                  <a:lnTo>
                    <a:pt x="3" y="57"/>
                  </a:lnTo>
                  <a:lnTo>
                    <a:pt x="0" y="37"/>
                  </a:lnTo>
                  <a:lnTo>
                    <a:pt x="0" y="37"/>
                  </a:lnTo>
                  <a:close/>
                  <a:moveTo>
                    <a:pt x="10" y="37"/>
                  </a:moveTo>
                  <a:lnTo>
                    <a:pt x="10" y="37"/>
                  </a:lnTo>
                  <a:lnTo>
                    <a:pt x="10" y="54"/>
                  </a:lnTo>
                  <a:lnTo>
                    <a:pt x="13" y="64"/>
                  </a:lnTo>
                  <a:lnTo>
                    <a:pt x="13" y="64"/>
                  </a:lnTo>
                  <a:lnTo>
                    <a:pt x="20" y="67"/>
                  </a:lnTo>
                  <a:lnTo>
                    <a:pt x="24" y="71"/>
                  </a:lnTo>
                  <a:lnTo>
                    <a:pt x="24" y="71"/>
                  </a:lnTo>
                  <a:lnTo>
                    <a:pt x="30" y="67"/>
                  </a:lnTo>
                  <a:lnTo>
                    <a:pt x="37" y="64"/>
                  </a:lnTo>
                  <a:lnTo>
                    <a:pt x="37" y="64"/>
                  </a:lnTo>
                  <a:lnTo>
                    <a:pt x="40" y="54"/>
                  </a:lnTo>
                  <a:lnTo>
                    <a:pt x="40" y="37"/>
                  </a:lnTo>
                  <a:lnTo>
                    <a:pt x="40" y="37"/>
                  </a:lnTo>
                  <a:lnTo>
                    <a:pt x="40" y="24"/>
                  </a:lnTo>
                  <a:lnTo>
                    <a:pt x="37" y="14"/>
                  </a:lnTo>
                  <a:lnTo>
                    <a:pt x="37" y="14"/>
                  </a:lnTo>
                  <a:lnTo>
                    <a:pt x="30" y="7"/>
                  </a:lnTo>
                  <a:lnTo>
                    <a:pt x="24" y="7"/>
                  </a:lnTo>
                  <a:lnTo>
                    <a:pt x="24" y="7"/>
                  </a:lnTo>
                  <a:lnTo>
                    <a:pt x="20" y="7"/>
                  </a:lnTo>
                  <a:lnTo>
                    <a:pt x="13" y="14"/>
                  </a:lnTo>
                  <a:lnTo>
                    <a:pt x="13" y="14"/>
                  </a:lnTo>
                  <a:lnTo>
                    <a:pt x="10"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2" name="Line 92"/>
            <p:cNvSpPr>
              <a:spLocks noChangeShapeType="1"/>
            </p:cNvSpPr>
            <p:nvPr/>
          </p:nvSpPr>
          <p:spPr bwMode="auto">
            <a:xfrm flipV="1">
              <a:off x="10925176"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33" name="Freeform 93"/>
            <p:cNvSpPr>
              <a:spLocks/>
            </p:cNvSpPr>
            <p:nvPr/>
          </p:nvSpPr>
          <p:spPr bwMode="auto">
            <a:xfrm>
              <a:off x="10861676" y="2098675"/>
              <a:ext cx="85725" cy="123825"/>
            </a:xfrm>
            <a:custGeom>
              <a:avLst/>
              <a:gdLst>
                <a:gd name="T0" fmla="*/ 0 w 54"/>
                <a:gd name="T1" fmla="*/ 57 h 78"/>
                <a:gd name="T2" fmla="*/ 10 w 54"/>
                <a:gd name="T3" fmla="*/ 54 h 78"/>
                <a:gd name="T4" fmla="*/ 10 w 54"/>
                <a:gd name="T5" fmla="*/ 54 h 78"/>
                <a:gd name="T6" fmla="*/ 14 w 54"/>
                <a:gd name="T7" fmla="*/ 61 h 78"/>
                <a:gd name="T8" fmla="*/ 17 w 54"/>
                <a:gd name="T9" fmla="*/ 67 h 78"/>
                <a:gd name="T10" fmla="*/ 17 w 54"/>
                <a:gd name="T11" fmla="*/ 67 h 78"/>
                <a:gd name="T12" fmla="*/ 27 w 54"/>
                <a:gd name="T13" fmla="*/ 71 h 78"/>
                <a:gd name="T14" fmla="*/ 27 w 54"/>
                <a:gd name="T15" fmla="*/ 71 h 78"/>
                <a:gd name="T16" fmla="*/ 34 w 54"/>
                <a:gd name="T17" fmla="*/ 67 h 78"/>
                <a:gd name="T18" fmla="*/ 37 w 54"/>
                <a:gd name="T19" fmla="*/ 64 h 78"/>
                <a:gd name="T20" fmla="*/ 37 w 54"/>
                <a:gd name="T21" fmla="*/ 64 h 78"/>
                <a:gd name="T22" fmla="*/ 40 w 54"/>
                <a:gd name="T23" fmla="*/ 57 h 78"/>
                <a:gd name="T24" fmla="*/ 44 w 54"/>
                <a:gd name="T25" fmla="*/ 51 h 78"/>
                <a:gd name="T26" fmla="*/ 44 w 54"/>
                <a:gd name="T27" fmla="*/ 51 h 78"/>
                <a:gd name="T28" fmla="*/ 40 w 54"/>
                <a:gd name="T29" fmla="*/ 44 h 78"/>
                <a:gd name="T30" fmla="*/ 37 w 54"/>
                <a:gd name="T31" fmla="*/ 37 h 78"/>
                <a:gd name="T32" fmla="*/ 37 w 54"/>
                <a:gd name="T33" fmla="*/ 37 h 78"/>
                <a:gd name="T34" fmla="*/ 34 w 54"/>
                <a:gd name="T35" fmla="*/ 34 h 78"/>
                <a:gd name="T36" fmla="*/ 27 w 54"/>
                <a:gd name="T37" fmla="*/ 34 h 78"/>
                <a:gd name="T38" fmla="*/ 27 w 54"/>
                <a:gd name="T39" fmla="*/ 34 h 78"/>
                <a:gd name="T40" fmla="*/ 17 w 54"/>
                <a:gd name="T41" fmla="*/ 37 h 78"/>
                <a:gd name="T42" fmla="*/ 17 w 54"/>
                <a:gd name="T43" fmla="*/ 37 h 78"/>
                <a:gd name="T44" fmla="*/ 14 w 54"/>
                <a:gd name="T45" fmla="*/ 41 h 78"/>
                <a:gd name="T46" fmla="*/ 3 w 54"/>
                <a:gd name="T47" fmla="*/ 41 h 78"/>
                <a:gd name="T48" fmla="*/ 10 w 54"/>
                <a:gd name="T49" fmla="*/ 0 h 78"/>
                <a:gd name="T50" fmla="*/ 51 w 54"/>
                <a:gd name="T51" fmla="*/ 0 h 78"/>
                <a:gd name="T52" fmla="*/ 51 w 54"/>
                <a:gd name="T53" fmla="*/ 10 h 78"/>
                <a:gd name="T54" fmla="*/ 17 w 54"/>
                <a:gd name="T55" fmla="*/ 10 h 78"/>
                <a:gd name="T56" fmla="*/ 14 w 54"/>
                <a:gd name="T57" fmla="*/ 30 h 78"/>
                <a:gd name="T58" fmla="*/ 14 w 54"/>
                <a:gd name="T59" fmla="*/ 30 h 78"/>
                <a:gd name="T60" fmla="*/ 20 w 54"/>
                <a:gd name="T61" fmla="*/ 27 h 78"/>
                <a:gd name="T62" fmla="*/ 30 w 54"/>
                <a:gd name="T63" fmla="*/ 27 h 78"/>
                <a:gd name="T64" fmla="*/ 30 w 54"/>
                <a:gd name="T65" fmla="*/ 27 h 78"/>
                <a:gd name="T66" fmla="*/ 37 w 54"/>
                <a:gd name="T67" fmla="*/ 27 h 78"/>
                <a:gd name="T68" fmla="*/ 47 w 54"/>
                <a:gd name="T69" fmla="*/ 34 h 78"/>
                <a:gd name="T70" fmla="*/ 47 w 54"/>
                <a:gd name="T71" fmla="*/ 34 h 78"/>
                <a:gd name="T72" fmla="*/ 51 w 54"/>
                <a:gd name="T73" fmla="*/ 41 h 78"/>
                <a:gd name="T74" fmla="*/ 54 w 54"/>
                <a:gd name="T75" fmla="*/ 51 h 78"/>
                <a:gd name="T76" fmla="*/ 54 w 54"/>
                <a:gd name="T77" fmla="*/ 51 h 78"/>
                <a:gd name="T78" fmla="*/ 51 w 54"/>
                <a:gd name="T79" fmla="*/ 61 h 78"/>
                <a:gd name="T80" fmla="*/ 47 w 54"/>
                <a:gd name="T81" fmla="*/ 67 h 78"/>
                <a:gd name="T82" fmla="*/ 47 w 54"/>
                <a:gd name="T83" fmla="*/ 67 h 78"/>
                <a:gd name="T84" fmla="*/ 37 w 54"/>
                <a:gd name="T85" fmla="*/ 74 h 78"/>
                <a:gd name="T86" fmla="*/ 27 w 54"/>
                <a:gd name="T87" fmla="*/ 78 h 78"/>
                <a:gd name="T88" fmla="*/ 27 w 54"/>
                <a:gd name="T89" fmla="*/ 78 h 78"/>
                <a:gd name="T90" fmla="*/ 17 w 54"/>
                <a:gd name="T91" fmla="*/ 78 h 78"/>
                <a:gd name="T92" fmla="*/ 10 w 54"/>
                <a:gd name="T93" fmla="*/ 71 h 78"/>
                <a:gd name="T94" fmla="*/ 10 w 54"/>
                <a:gd name="T95" fmla="*/ 71 h 78"/>
                <a:gd name="T96" fmla="*/ 3 w 54"/>
                <a:gd name="T97" fmla="*/ 64 h 78"/>
                <a:gd name="T98" fmla="*/ 0 w 54"/>
                <a:gd name="T99" fmla="*/ 57 h 78"/>
                <a:gd name="T100" fmla="*/ 0 w 54"/>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8">
                  <a:moveTo>
                    <a:pt x="0" y="57"/>
                  </a:moveTo>
                  <a:lnTo>
                    <a:pt x="10" y="54"/>
                  </a:lnTo>
                  <a:lnTo>
                    <a:pt x="10" y="54"/>
                  </a:lnTo>
                  <a:lnTo>
                    <a:pt x="14" y="61"/>
                  </a:lnTo>
                  <a:lnTo>
                    <a:pt x="17" y="67"/>
                  </a:lnTo>
                  <a:lnTo>
                    <a:pt x="17" y="67"/>
                  </a:lnTo>
                  <a:lnTo>
                    <a:pt x="27" y="71"/>
                  </a:lnTo>
                  <a:lnTo>
                    <a:pt x="27" y="71"/>
                  </a:lnTo>
                  <a:lnTo>
                    <a:pt x="34" y="67"/>
                  </a:lnTo>
                  <a:lnTo>
                    <a:pt x="37" y="64"/>
                  </a:lnTo>
                  <a:lnTo>
                    <a:pt x="37" y="64"/>
                  </a:lnTo>
                  <a:lnTo>
                    <a:pt x="40" y="57"/>
                  </a:lnTo>
                  <a:lnTo>
                    <a:pt x="44" y="51"/>
                  </a:lnTo>
                  <a:lnTo>
                    <a:pt x="44" y="51"/>
                  </a:lnTo>
                  <a:lnTo>
                    <a:pt x="40" y="44"/>
                  </a:lnTo>
                  <a:lnTo>
                    <a:pt x="37" y="37"/>
                  </a:lnTo>
                  <a:lnTo>
                    <a:pt x="37" y="37"/>
                  </a:lnTo>
                  <a:lnTo>
                    <a:pt x="34" y="34"/>
                  </a:lnTo>
                  <a:lnTo>
                    <a:pt x="27" y="34"/>
                  </a:lnTo>
                  <a:lnTo>
                    <a:pt x="27" y="34"/>
                  </a:lnTo>
                  <a:lnTo>
                    <a:pt x="17" y="37"/>
                  </a:lnTo>
                  <a:lnTo>
                    <a:pt x="17" y="37"/>
                  </a:lnTo>
                  <a:lnTo>
                    <a:pt x="14" y="41"/>
                  </a:lnTo>
                  <a:lnTo>
                    <a:pt x="3" y="41"/>
                  </a:lnTo>
                  <a:lnTo>
                    <a:pt x="10" y="0"/>
                  </a:lnTo>
                  <a:lnTo>
                    <a:pt x="51" y="0"/>
                  </a:lnTo>
                  <a:lnTo>
                    <a:pt x="51" y="10"/>
                  </a:lnTo>
                  <a:lnTo>
                    <a:pt x="17" y="10"/>
                  </a:lnTo>
                  <a:lnTo>
                    <a:pt x="14" y="30"/>
                  </a:lnTo>
                  <a:lnTo>
                    <a:pt x="14" y="30"/>
                  </a:lnTo>
                  <a:lnTo>
                    <a:pt x="20" y="27"/>
                  </a:lnTo>
                  <a:lnTo>
                    <a:pt x="30" y="27"/>
                  </a:lnTo>
                  <a:lnTo>
                    <a:pt x="30" y="27"/>
                  </a:lnTo>
                  <a:lnTo>
                    <a:pt x="37" y="27"/>
                  </a:lnTo>
                  <a:lnTo>
                    <a:pt x="47" y="34"/>
                  </a:lnTo>
                  <a:lnTo>
                    <a:pt x="47" y="34"/>
                  </a:lnTo>
                  <a:lnTo>
                    <a:pt x="51" y="41"/>
                  </a:lnTo>
                  <a:lnTo>
                    <a:pt x="54" y="51"/>
                  </a:lnTo>
                  <a:lnTo>
                    <a:pt x="54" y="51"/>
                  </a:lnTo>
                  <a:lnTo>
                    <a:pt x="51" y="61"/>
                  </a:lnTo>
                  <a:lnTo>
                    <a:pt x="47" y="67"/>
                  </a:lnTo>
                  <a:lnTo>
                    <a:pt x="47" y="67"/>
                  </a:lnTo>
                  <a:lnTo>
                    <a:pt x="37" y="74"/>
                  </a:lnTo>
                  <a:lnTo>
                    <a:pt x="27" y="78"/>
                  </a:lnTo>
                  <a:lnTo>
                    <a:pt x="27" y="78"/>
                  </a:lnTo>
                  <a:lnTo>
                    <a:pt x="17" y="78"/>
                  </a:lnTo>
                  <a:lnTo>
                    <a:pt x="10" y="71"/>
                  </a:lnTo>
                  <a:lnTo>
                    <a:pt x="10" y="71"/>
                  </a:lnTo>
                  <a:lnTo>
                    <a:pt x="3"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4" name="Freeform 94"/>
            <p:cNvSpPr>
              <a:spLocks noEditPoints="1"/>
            </p:cNvSpPr>
            <p:nvPr/>
          </p:nvSpPr>
          <p:spPr bwMode="auto">
            <a:xfrm>
              <a:off x="10958513" y="2098675"/>
              <a:ext cx="79375" cy="123825"/>
            </a:xfrm>
            <a:custGeom>
              <a:avLst/>
              <a:gdLst>
                <a:gd name="T0" fmla="*/ 0 w 50"/>
                <a:gd name="T1" fmla="*/ 37 h 78"/>
                <a:gd name="T2" fmla="*/ 0 w 50"/>
                <a:gd name="T3" fmla="*/ 37 h 78"/>
                <a:gd name="T4" fmla="*/ 3 w 50"/>
                <a:gd name="T5" fmla="*/ 17 h 78"/>
                <a:gd name="T6" fmla="*/ 3 w 50"/>
                <a:gd name="T7" fmla="*/ 17 h 78"/>
                <a:gd name="T8" fmla="*/ 6 w 50"/>
                <a:gd name="T9" fmla="*/ 10 h 78"/>
                <a:gd name="T10" fmla="*/ 13 w 50"/>
                <a:gd name="T11" fmla="*/ 4 h 78"/>
                <a:gd name="T12" fmla="*/ 13 w 50"/>
                <a:gd name="T13" fmla="*/ 4 h 78"/>
                <a:gd name="T14" fmla="*/ 16 w 50"/>
                <a:gd name="T15" fmla="*/ 0 h 78"/>
                <a:gd name="T16" fmla="*/ 27 w 50"/>
                <a:gd name="T17" fmla="*/ 0 h 78"/>
                <a:gd name="T18" fmla="*/ 27 w 50"/>
                <a:gd name="T19" fmla="*/ 0 h 78"/>
                <a:gd name="T20" fmla="*/ 37 w 50"/>
                <a:gd name="T21" fmla="*/ 0 h 78"/>
                <a:gd name="T22" fmla="*/ 37 w 50"/>
                <a:gd name="T23" fmla="*/ 0 h 78"/>
                <a:gd name="T24" fmla="*/ 43 w 50"/>
                <a:gd name="T25" fmla="*/ 10 h 78"/>
                <a:gd name="T26" fmla="*/ 43 w 50"/>
                <a:gd name="T27" fmla="*/ 10 h 78"/>
                <a:gd name="T28" fmla="*/ 50 w 50"/>
                <a:gd name="T29" fmla="*/ 20 h 78"/>
                <a:gd name="T30" fmla="*/ 50 w 50"/>
                <a:gd name="T31" fmla="*/ 20 h 78"/>
                <a:gd name="T32" fmla="*/ 50 w 50"/>
                <a:gd name="T33" fmla="*/ 37 h 78"/>
                <a:gd name="T34" fmla="*/ 50 w 50"/>
                <a:gd name="T35" fmla="*/ 37 h 78"/>
                <a:gd name="T36" fmla="*/ 47 w 50"/>
                <a:gd name="T37" fmla="*/ 61 h 78"/>
                <a:gd name="T38" fmla="*/ 47 w 50"/>
                <a:gd name="T39" fmla="*/ 61 h 78"/>
                <a:gd name="T40" fmla="*/ 43 w 50"/>
                <a:gd name="T41" fmla="*/ 67 h 78"/>
                <a:gd name="T42" fmla="*/ 40 w 50"/>
                <a:gd name="T43" fmla="*/ 74 h 78"/>
                <a:gd name="T44" fmla="*/ 40 w 50"/>
                <a:gd name="T45" fmla="*/ 74 h 78"/>
                <a:gd name="T46" fmla="*/ 33 w 50"/>
                <a:gd name="T47" fmla="*/ 78 h 78"/>
                <a:gd name="T48" fmla="*/ 27 w 50"/>
                <a:gd name="T49" fmla="*/ 78 h 78"/>
                <a:gd name="T50" fmla="*/ 27 w 50"/>
                <a:gd name="T51" fmla="*/ 78 h 78"/>
                <a:gd name="T52" fmla="*/ 16 w 50"/>
                <a:gd name="T53" fmla="*/ 74 h 78"/>
                <a:gd name="T54" fmla="*/ 10 w 50"/>
                <a:gd name="T55" fmla="*/ 71 h 78"/>
                <a:gd name="T56" fmla="*/ 10 w 50"/>
                <a:gd name="T57" fmla="*/ 71 h 78"/>
                <a:gd name="T58" fmla="*/ 3 w 50"/>
                <a:gd name="T59" fmla="*/ 57 h 78"/>
                <a:gd name="T60" fmla="*/ 0 w 50"/>
                <a:gd name="T61" fmla="*/ 37 h 78"/>
                <a:gd name="T62" fmla="*/ 0 w 50"/>
                <a:gd name="T63" fmla="*/ 37 h 78"/>
                <a:gd name="T64" fmla="*/ 10 w 50"/>
                <a:gd name="T65" fmla="*/ 37 h 78"/>
                <a:gd name="T66" fmla="*/ 10 w 50"/>
                <a:gd name="T67" fmla="*/ 37 h 78"/>
                <a:gd name="T68" fmla="*/ 10 w 50"/>
                <a:gd name="T69" fmla="*/ 54 h 78"/>
                <a:gd name="T70" fmla="*/ 13 w 50"/>
                <a:gd name="T71" fmla="*/ 64 h 78"/>
                <a:gd name="T72" fmla="*/ 13 w 50"/>
                <a:gd name="T73" fmla="*/ 64 h 78"/>
                <a:gd name="T74" fmla="*/ 20 w 50"/>
                <a:gd name="T75" fmla="*/ 67 h 78"/>
                <a:gd name="T76" fmla="*/ 27 w 50"/>
                <a:gd name="T77" fmla="*/ 71 h 78"/>
                <a:gd name="T78" fmla="*/ 27 w 50"/>
                <a:gd name="T79" fmla="*/ 71 h 78"/>
                <a:gd name="T80" fmla="*/ 33 w 50"/>
                <a:gd name="T81" fmla="*/ 67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3 w 50"/>
                <a:gd name="T99" fmla="*/ 7 h 78"/>
                <a:gd name="T100" fmla="*/ 27 w 50"/>
                <a:gd name="T101" fmla="*/ 7 h 78"/>
                <a:gd name="T102" fmla="*/ 27 w 50"/>
                <a:gd name="T103" fmla="*/ 7 h 78"/>
                <a:gd name="T104" fmla="*/ 20 w 50"/>
                <a:gd name="T105" fmla="*/ 7 h 78"/>
                <a:gd name="T106" fmla="*/ 16 w 50"/>
                <a:gd name="T107" fmla="*/ 14 h 78"/>
                <a:gd name="T108" fmla="*/ 16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6" y="10"/>
                  </a:lnTo>
                  <a:lnTo>
                    <a:pt x="13" y="4"/>
                  </a:lnTo>
                  <a:lnTo>
                    <a:pt x="13" y="4"/>
                  </a:lnTo>
                  <a:lnTo>
                    <a:pt x="16" y="0"/>
                  </a:lnTo>
                  <a:lnTo>
                    <a:pt x="27" y="0"/>
                  </a:lnTo>
                  <a:lnTo>
                    <a:pt x="27" y="0"/>
                  </a:lnTo>
                  <a:lnTo>
                    <a:pt x="37" y="0"/>
                  </a:lnTo>
                  <a:lnTo>
                    <a:pt x="37" y="0"/>
                  </a:lnTo>
                  <a:lnTo>
                    <a:pt x="43" y="10"/>
                  </a:lnTo>
                  <a:lnTo>
                    <a:pt x="43" y="10"/>
                  </a:lnTo>
                  <a:lnTo>
                    <a:pt x="50" y="20"/>
                  </a:lnTo>
                  <a:lnTo>
                    <a:pt x="50" y="20"/>
                  </a:lnTo>
                  <a:lnTo>
                    <a:pt x="50" y="37"/>
                  </a:lnTo>
                  <a:lnTo>
                    <a:pt x="50" y="37"/>
                  </a:lnTo>
                  <a:lnTo>
                    <a:pt x="47" y="61"/>
                  </a:lnTo>
                  <a:lnTo>
                    <a:pt x="47" y="61"/>
                  </a:lnTo>
                  <a:lnTo>
                    <a:pt x="43" y="67"/>
                  </a:lnTo>
                  <a:lnTo>
                    <a:pt x="40" y="74"/>
                  </a:lnTo>
                  <a:lnTo>
                    <a:pt x="40" y="74"/>
                  </a:lnTo>
                  <a:lnTo>
                    <a:pt x="33" y="78"/>
                  </a:lnTo>
                  <a:lnTo>
                    <a:pt x="27" y="78"/>
                  </a:lnTo>
                  <a:lnTo>
                    <a:pt x="27" y="78"/>
                  </a:lnTo>
                  <a:lnTo>
                    <a:pt x="16" y="74"/>
                  </a:lnTo>
                  <a:lnTo>
                    <a:pt x="10" y="71"/>
                  </a:lnTo>
                  <a:lnTo>
                    <a:pt x="10" y="71"/>
                  </a:lnTo>
                  <a:lnTo>
                    <a:pt x="3" y="57"/>
                  </a:lnTo>
                  <a:lnTo>
                    <a:pt x="0" y="37"/>
                  </a:lnTo>
                  <a:lnTo>
                    <a:pt x="0" y="37"/>
                  </a:lnTo>
                  <a:close/>
                  <a:moveTo>
                    <a:pt x="10" y="37"/>
                  </a:moveTo>
                  <a:lnTo>
                    <a:pt x="10" y="37"/>
                  </a:lnTo>
                  <a:lnTo>
                    <a:pt x="10" y="54"/>
                  </a:lnTo>
                  <a:lnTo>
                    <a:pt x="13" y="64"/>
                  </a:lnTo>
                  <a:lnTo>
                    <a:pt x="13" y="64"/>
                  </a:lnTo>
                  <a:lnTo>
                    <a:pt x="20" y="67"/>
                  </a:lnTo>
                  <a:lnTo>
                    <a:pt x="27" y="71"/>
                  </a:lnTo>
                  <a:lnTo>
                    <a:pt x="27" y="71"/>
                  </a:lnTo>
                  <a:lnTo>
                    <a:pt x="33" y="67"/>
                  </a:lnTo>
                  <a:lnTo>
                    <a:pt x="37" y="64"/>
                  </a:lnTo>
                  <a:lnTo>
                    <a:pt x="37" y="64"/>
                  </a:lnTo>
                  <a:lnTo>
                    <a:pt x="40" y="54"/>
                  </a:lnTo>
                  <a:lnTo>
                    <a:pt x="40" y="37"/>
                  </a:lnTo>
                  <a:lnTo>
                    <a:pt x="40" y="37"/>
                  </a:lnTo>
                  <a:lnTo>
                    <a:pt x="40" y="24"/>
                  </a:lnTo>
                  <a:lnTo>
                    <a:pt x="37" y="14"/>
                  </a:lnTo>
                  <a:lnTo>
                    <a:pt x="37" y="14"/>
                  </a:lnTo>
                  <a:lnTo>
                    <a:pt x="33" y="7"/>
                  </a:lnTo>
                  <a:lnTo>
                    <a:pt x="27" y="7"/>
                  </a:lnTo>
                  <a:lnTo>
                    <a:pt x="27" y="7"/>
                  </a:lnTo>
                  <a:lnTo>
                    <a:pt x="20" y="7"/>
                  </a:lnTo>
                  <a:lnTo>
                    <a:pt x="16" y="14"/>
                  </a:lnTo>
                  <a:lnTo>
                    <a:pt x="16"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5" name="Line 95"/>
            <p:cNvSpPr>
              <a:spLocks noChangeShapeType="1"/>
            </p:cNvSpPr>
            <p:nvPr/>
          </p:nvSpPr>
          <p:spPr bwMode="auto">
            <a:xfrm flipV="1">
              <a:off x="11555413"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36" name="Freeform 96"/>
            <p:cNvSpPr>
              <a:spLocks/>
            </p:cNvSpPr>
            <p:nvPr/>
          </p:nvSpPr>
          <p:spPr bwMode="auto">
            <a:xfrm>
              <a:off x="11480801" y="2098675"/>
              <a:ext cx="42863" cy="123825"/>
            </a:xfrm>
            <a:custGeom>
              <a:avLst/>
              <a:gdLst>
                <a:gd name="T0" fmla="*/ 27 w 27"/>
                <a:gd name="T1" fmla="*/ 78 h 78"/>
                <a:gd name="T2" fmla="*/ 21 w 27"/>
                <a:gd name="T3" fmla="*/ 78 h 78"/>
                <a:gd name="T4" fmla="*/ 21 w 27"/>
                <a:gd name="T5" fmla="*/ 17 h 78"/>
                <a:gd name="T6" fmla="*/ 21 w 27"/>
                <a:gd name="T7" fmla="*/ 17 h 78"/>
                <a:gd name="T8" fmla="*/ 10 w 27"/>
                <a:gd name="T9" fmla="*/ 24 h 78"/>
                <a:gd name="T10" fmla="*/ 10 w 27"/>
                <a:gd name="T11" fmla="*/ 24 h 78"/>
                <a:gd name="T12" fmla="*/ 0 w 27"/>
                <a:gd name="T13" fmla="*/ 27 h 78"/>
                <a:gd name="T14" fmla="*/ 0 w 27"/>
                <a:gd name="T15" fmla="*/ 17 h 78"/>
                <a:gd name="T16" fmla="*/ 0 w 27"/>
                <a:gd name="T17" fmla="*/ 17 h 78"/>
                <a:gd name="T18" fmla="*/ 14 w 27"/>
                <a:gd name="T19" fmla="*/ 10 h 78"/>
                <a:gd name="T20" fmla="*/ 14 w 27"/>
                <a:gd name="T21" fmla="*/ 10 h 78"/>
                <a:gd name="T22" fmla="*/ 24 w 27"/>
                <a:gd name="T23" fmla="*/ 0 h 78"/>
                <a:gd name="T24" fmla="*/ 27 w 27"/>
                <a:gd name="T25" fmla="*/ 0 h 78"/>
                <a:gd name="T26" fmla="*/ 27 w 27"/>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8">
                  <a:moveTo>
                    <a:pt x="27" y="78"/>
                  </a:moveTo>
                  <a:lnTo>
                    <a:pt x="21" y="78"/>
                  </a:lnTo>
                  <a:lnTo>
                    <a:pt x="21" y="17"/>
                  </a:lnTo>
                  <a:lnTo>
                    <a:pt x="21" y="17"/>
                  </a:lnTo>
                  <a:lnTo>
                    <a:pt x="10" y="24"/>
                  </a:lnTo>
                  <a:lnTo>
                    <a:pt x="10" y="24"/>
                  </a:lnTo>
                  <a:lnTo>
                    <a:pt x="0" y="27"/>
                  </a:lnTo>
                  <a:lnTo>
                    <a:pt x="0" y="17"/>
                  </a:lnTo>
                  <a:lnTo>
                    <a:pt x="0" y="17"/>
                  </a:lnTo>
                  <a:lnTo>
                    <a:pt x="14" y="10"/>
                  </a:lnTo>
                  <a:lnTo>
                    <a:pt x="14" y="10"/>
                  </a:lnTo>
                  <a:lnTo>
                    <a:pt x="24" y="0"/>
                  </a:lnTo>
                  <a:lnTo>
                    <a:pt x="27" y="0"/>
                  </a:lnTo>
                  <a:lnTo>
                    <a:pt x="27"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7" name="Freeform 97"/>
            <p:cNvSpPr>
              <a:spLocks noEditPoints="1"/>
            </p:cNvSpPr>
            <p:nvPr/>
          </p:nvSpPr>
          <p:spPr bwMode="auto">
            <a:xfrm>
              <a:off x="11566526" y="2098675"/>
              <a:ext cx="80963" cy="123825"/>
            </a:xfrm>
            <a:custGeom>
              <a:avLst/>
              <a:gdLst>
                <a:gd name="T0" fmla="*/ 0 w 51"/>
                <a:gd name="T1" fmla="*/ 37 h 78"/>
                <a:gd name="T2" fmla="*/ 0 w 51"/>
                <a:gd name="T3" fmla="*/ 37 h 78"/>
                <a:gd name="T4" fmla="*/ 0 w 51"/>
                <a:gd name="T5" fmla="*/ 17 h 78"/>
                <a:gd name="T6" fmla="*/ 0 w 51"/>
                <a:gd name="T7" fmla="*/ 17 h 78"/>
                <a:gd name="T8" fmla="*/ 7 w 51"/>
                <a:gd name="T9" fmla="*/ 10 h 78"/>
                <a:gd name="T10" fmla="*/ 10 w 51"/>
                <a:gd name="T11" fmla="*/ 4 h 78"/>
                <a:gd name="T12" fmla="*/ 10 w 51"/>
                <a:gd name="T13" fmla="*/ 4 h 78"/>
                <a:gd name="T14" fmla="*/ 17 w 51"/>
                <a:gd name="T15" fmla="*/ 0 h 78"/>
                <a:gd name="T16" fmla="*/ 24 w 51"/>
                <a:gd name="T17" fmla="*/ 0 h 78"/>
                <a:gd name="T18" fmla="*/ 24 w 51"/>
                <a:gd name="T19" fmla="*/ 0 h 78"/>
                <a:gd name="T20" fmla="*/ 34 w 51"/>
                <a:gd name="T21" fmla="*/ 0 h 78"/>
                <a:gd name="T22" fmla="*/ 34 w 51"/>
                <a:gd name="T23" fmla="*/ 0 h 78"/>
                <a:gd name="T24" fmla="*/ 44 w 51"/>
                <a:gd name="T25" fmla="*/ 10 h 78"/>
                <a:gd name="T26" fmla="*/ 44 w 51"/>
                <a:gd name="T27" fmla="*/ 10 h 78"/>
                <a:gd name="T28" fmla="*/ 47 w 51"/>
                <a:gd name="T29" fmla="*/ 20 h 78"/>
                <a:gd name="T30" fmla="*/ 47 w 51"/>
                <a:gd name="T31" fmla="*/ 20 h 78"/>
                <a:gd name="T32" fmla="*/ 51 w 51"/>
                <a:gd name="T33" fmla="*/ 37 h 78"/>
                <a:gd name="T34" fmla="*/ 51 w 51"/>
                <a:gd name="T35" fmla="*/ 37 h 78"/>
                <a:gd name="T36" fmla="*/ 47 w 51"/>
                <a:gd name="T37" fmla="*/ 61 h 78"/>
                <a:gd name="T38" fmla="*/ 47 w 51"/>
                <a:gd name="T39" fmla="*/ 61 h 78"/>
                <a:gd name="T40" fmla="*/ 44 w 51"/>
                <a:gd name="T41" fmla="*/ 67 h 78"/>
                <a:gd name="T42" fmla="*/ 37 w 51"/>
                <a:gd name="T43" fmla="*/ 74 h 78"/>
                <a:gd name="T44" fmla="*/ 37 w 51"/>
                <a:gd name="T45" fmla="*/ 74 h 78"/>
                <a:gd name="T46" fmla="*/ 30 w 51"/>
                <a:gd name="T47" fmla="*/ 78 h 78"/>
                <a:gd name="T48" fmla="*/ 24 w 51"/>
                <a:gd name="T49" fmla="*/ 78 h 78"/>
                <a:gd name="T50" fmla="*/ 24 w 51"/>
                <a:gd name="T51" fmla="*/ 78 h 78"/>
                <a:gd name="T52" fmla="*/ 14 w 51"/>
                <a:gd name="T53" fmla="*/ 74 h 78"/>
                <a:gd name="T54" fmla="*/ 7 w 51"/>
                <a:gd name="T55" fmla="*/ 71 h 78"/>
                <a:gd name="T56" fmla="*/ 7 w 51"/>
                <a:gd name="T57" fmla="*/ 71 h 78"/>
                <a:gd name="T58" fmla="*/ 0 w 51"/>
                <a:gd name="T59" fmla="*/ 57 h 78"/>
                <a:gd name="T60" fmla="*/ 0 w 51"/>
                <a:gd name="T61" fmla="*/ 37 h 78"/>
                <a:gd name="T62" fmla="*/ 0 w 51"/>
                <a:gd name="T63" fmla="*/ 37 h 78"/>
                <a:gd name="T64" fmla="*/ 10 w 51"/>
                <a:gd name="T65" fmla="*/ 37 h 78"/>
                <a:gd name="T66" fmla="*/ 10 w 51"/>
                <a:gd name="T67" fmla="*/ 37 h 78"/>
                <a:gd name="T68" fmla="*/ 10 w 51"/>
                <a:gd name="T69" fmla="*/ 54 h 78"/>
                <a:gd name="T70" fmla="*/ 14 w 51"/>
                <a:gd name="T71" fmla="*/ 64 h 78"/>
                <a:gd name="T72" fmla="*/ 14 w 51"/>
                <a:gd name="T73" fmla="*/ 64 h 78"/>
                <a:gd name="T74" fmla="*/ 17 w 51"/>
                <a:gd name="T75" fmla="*/ 67 h 78"/>
                <a:gd name="T76" fmla="*/ 24 w 51"/>
                <a:gd name="T77" fmla="*/ 71 h 78"/>
                <a:gd name="T78" fmla="*/ 24 w 51"/>
                <a:gd name="T79" fmla="*/ 71 h 78"/>
                <a:gd name="T80" fmla="*/ 30 w 51"/>
                <a:gd name="T81" fmla="*/ 67 h 78"/>
                <a:gd name="T82" fmla="*/ 34 w 51"/>
                <a:gd name="T83" fmla="*/ 64 h 78"/>
                <a:gd name="T84" fmla="*/ 34 w 51"/>
                <a:gd name="T85" fmla="*/ 64 h 78"/>
                <a:gd name="T86" fmla="*/ 37 w 51"/>
                <a:gd name="T87" fmla="*/ 54 h 78"/>
                <a:gd name="T88" fmla="*/ 41 w 51"/>
                <a:gd name="T89" fmla="*/ 37 h 78"/>
                <a:gd name="T90" fmla="*/ 41 w 51"/>
                <a:gd name="T91" fmla="*/ 37 h 78"/>
                <a:gd name="T92" fmla="*/ 37 w 51"/>
                <a:gd name="T93" fmla="*/ 24 h 78"/>
                <a:gd name="T94" fmla="*/ 34 w 51"/>
                <a:gd name="T95" fmla="*/ 14 h 78"/>
                <a:gd name="T96" fmla="*/ 34 w 51"/>
                <a:gd name="T97" fmla="*/ 14 h 78"/>
                <a:gd name="T98" fmla="*/ 30 w 51"/>
                <a:gd name="T99" fmla="*/ 7 h 78"/>
                <a:gd name="T100" fmla="*/ 24 w 51"/>
                <a:gd name="T101" fmla="*/ 7 h 78"/>
                <a:gd name="T102" fmla="*/ 24 w 51"/>
                <a:gd name="T103" fmla="*/ 7 h 78"/>
                <a:gd name="T104" fmla="*/ 17 w 51"/>
                <a:gd name="T105" fmla="*/ 7 h 78"/>
                <a:gd name="T106" fmla="*/ 14 w 51"/>
                <a:gd name="T107" fmla="*/ 14 h 78"/>
                <a:gd name="T108" fmla="*/ 14 w 51"/>
                <a:gd name="T109" fmla="*/ 14 h 78"/>
                <a:gd name="T110" fmla="*/ 10 w 51"/>
                <a:gd name="T111" fmla="*/ 24 h 78"/>
                <a:gd name="T112" fmla="*/ 10 w 51"/>
                <a:gd name="T113" fmla="*/ 37 h 78"/>
                <a:gd name="T114" fmla="*/ 10 w 51"/>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37"/>
                  </a:moveTo>
                  <a:lnTo>
                    <a:pt x="0" y="37"/>
                  </a:lnTo>
                  <a:lnTo>
                    <a:pt x="0" y="17"/>
                  </a:lnTo>
                  <a:lnTo>
                    <a:pt x="0" y="17"/>
                  </a:lnTo>
                  <a:lnTo>
                    <a:pt x="7" y="10"/>
                  </a:lnTo>
                  <a:lnTo>
                    <a:pt x="10" y="4"/>
                  </a:lnTo>
                  <a:lnTo>
                    <a:pt x="10" y="4"/>
                  </a:lnTo>
                  <a:lnTo>
                    <a:pt x="17" y="0"/>
                  </a:lnTo>
                  <a:lnTo>
                    <a:pt x="24" y="0"/>
                  </a:lnTo>
                  <a:lnTo>
                    <a:pt x="24" y="0"/>
                  </a:lnTo>
                  <a:lnTo>
                    <a:pt x="34" y="0"/>
                  </a:lnTo>
                  <a:lnTo>
                    <a:pt x="34" y="0"/>
                  </a:lnTo>
                  <a:lnTo>
                    <a:pt x="44" y="10"/>
                  </a:lnTo>
                  <a:lnTo>
                    <a:pt x="44" y="10"/>
                  </a:lnTo>
                  <a:lnTo>
                    <a:pt x="47" y="20"/>
                  </a:lnTo>
                  <a:lnTo>
                    <a:pt x="47" y="20"/>
                  </a:lnTo>
                  <a:lnTo>
                    <a:pt x="51" y="37"/>
                  </a:lnTo>
                  <a:lnTo>
                    <a:pt x="51" y="37"/>
                  </a:lnTo>
                  <a:lnTo>
                    <a:pt x="47" y="61"/>
                  </a:lnTo>
                  <a:lnTo>
                    <a:pt x="47" y="61"/>
                  </a:lnTo>
                  <a:lnTo>
                    <a:pt x="44" y="67"/>
                  </a:lnTo>
                  <a:lnTo>
                    <a:pt x="37" y="74"/>
                  </a:lnTo>
                  <a:lnTo>
                    <a:pt x="37" y="74"/>
                  </a:lnTo>
                  <a:lnTo>
                    <a:pt x="30" y="78"/>
                  </a:lnTo>
                  <a:lnTo>
                    <a:pt x="24" y="78"/>
                  </a:lnTo>
                  <a:lnTo>
                    <a:pt x="24" y="78"/>
                  </a:lnTo>
                  <a:lnTo>
                    <a:pt x="14" y="74"/>
                  </a:lnTo>
                  <a:lnTo>
                    <a:pt x="7" y="71"/>
                  </a:lnTo>
                  <a:lnTo>
                    <a:pt x="7" y="71"/>
                  </a:lnTo>
                  <a:lnTo>
                    <a:pt x="0" y="57"/>
                  </a:lnTo>
                  <a:lnTo>
                    <a:pt x="0" y="37"/>
                  </a:lnTo>
                  <a:lnTo>
                    <a:pt x="0" y="37"/>
                  </a:lnTo>
                  <a:close/>
                  <a:moveTo>
                    <a:pt x="10" y="37"/>
                  </a:moveTo>
                  <a:lnTo>
                    <a:pt x="10" y="37"/>
                  </a:lnTo>
                  <a:lnTo>
                    <a:pt x="10" y="54"/>
                  </a:lnTo>
                  <a:lnTo>
                    <a:pt x="14" y="64"/>
                  </a:lnTo>
                  <a:lnTo>
                    <a:pt x="14" y="64"/>
                  </a:lnTo>
                  <a:lnTo>
                    <a:pt x="17" y="67"/>
                  </a:lnTo>
                  <a:lnTo>
                    <a:pt x="24" y="71"/>
                  </a:lnTo>
                  <a:lnTo>
                    <a:pt x="24" y="71"/>
                  </a:lnTo>
                  <a:lnTo>
                    <a:pt x="30" y="67"/>
                  </a:lnTo>
                  <a:lnTo>
                    <a:pt x="34" y="64"/>
                  </a:lnTo>
                  <a:lnTo>
                    <a:pt x="34" y="64"/>
                  </a:lnTo>
                  <a:lnTo>
                    <a:pt x="37" y="54"/>
                  </a:lnTo>
                  <a:lnTo>
                    <a:pt x="41" y="37"/>
                  </a:lnTo>
                  <a:lnTo>
                    <a:pt x="41" y="37"/>
                  </a:lnTo>
                  <a:lnTo>
                    <a:pt x="37" y="24"/>
                  </a:lnTo>
                  <a:lnTo>
                    <a:pt x="34" y="14"/>
                  </a:lnTo>
                  <a:lnTo>
                    <a:pt x="34" y="14"/>
                  </a:lnTo>
                  <a:lnTo>
                    <a:pt x="30" y="7"/>
                  </a:lnTo>
                  <a:lnTo>
                    <a:pt x="24" y="7"/>
                  </a:lnTo>
                  <a:lnTo>
                    <a:pt x="24" y="7"/>
                  </a:lnTo>
                  <a:lnTo>
                    <a:pt x="17" y="7"/>
                  </a:lnTo>
                  <a:lnTo>
                    <a:pt x="14" y="14"/>
                  </a:lnTo>
                  <a:lnTo>
                    <a:pt x="14" y="14"/>
                  </a:lnTo>
                  <a:lnTo>
                    <a:pt x="10"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8" name="Freeform 98"/>
            <p:cNvSpPr>
              <a:spLocks noEditPoints="1"/>
            </p:cNvSpPr>
            <p:nvPr/>
          </p:nvSpPr>
          <p:spPr bwMode="auto">
            <a:xfrm>
              <a:off x="11657013" y="2098675"/>
              <a:ext cx="80963" cy="123825"/>
            </a:xfrm>
            <a:custGeom>
              <a:avLst/>
              <a:gdLst>
                <a:gd name="T0" fmla="*/ 0 w 51"/>
                <a:gd name="T1" fmla="*/ 37 h 78"/>
                <a:gd name="T2" fmla="*/ 0 w 51"/>
                <a:gd name="T3" fmla="*/ 37 h 78"/>
                <a:gd name="T4" fmla="*/ 4 w 51"/>
                <a:gd name="T5" fmla="*/ 17 h 78"/>
                <a:gd name="T6" fmla="*/ 4 w 51"/>
                <a:gd name="T7" fmla="*/ 17 h 78"/>
                <a:gd name="T8" fmla="*/ 7 w 51"/>
                <a:gd name="T9" fmla="*/ 10 h 78"/>
                <a:gd name="T10" fmla="*/ 14 w 51"/>
                <a:gd name="T11" fmla="*/ 4 h 78"/>
                <a:gd name="T12" fmla="*/ 14 w 51"/>
                <a:gd name="T13" fmla="*/ 4 h 78"/>
                <a:gd name="T14" fmla="*/ 21 w 51"/>
                <a:gd name="T15" fmla="*/ 0 h 78"/>
                <a:gd name="T16" fmla="*/ 27 w 51"/>
                <a:gd name="T17" fmla="*/ 0 h 78"/>
                <a:gd name="T18" fmla="*/ 27 w 51"/>
                <a:gd name="T19" fmla="*/ 0 h 78"/>
                <a:gd name="T20" fmla="*/ 37 w 51"/>
                <a:gd name="T21" fmla="*/ 0 h 78"/>
                <a:gd name="T22" fmla="*/ 37 w 51"/>
                <a:gd name="T23" fmla="*/ 0 h 78"/>
                <a:gd name="T24" fmla="*/ 44 w 51"/>
                <a:gd name="T25" fmla="*/ 10 h 78"/>
                <a:gd name="T26" fmla="*/ 44 w 51"/>
                <a:gd name="T27" fmla="*/ 10 h 78"/>
                <a:gd name="T28" fmla="*/ 51 w 51"/>
                <a:gd name="T29" fmla="*/ 20 h 78"/>
                <a:gd name="T30" fmla="*/ 51 w 51"/>
                <a:gd name="T31" fmla="*/ 20 h 78"/>
                <a:gd name="T32" fmla="*/ 51 w 51"/>
                <a:gd name="T33" fmla="*/ 37 h 78"/>
                <a:gd name="T34" fmla="*/ 51 w 51"/>
                <a:gd name="T35" fmla="*/ 37 h 78"/>
                <a:gd name="T36" fmla="*/ 51 w 51"/>
                <a:gd name="T37" fmla="*/ 61 h 78"/>
                <a:gd name="T38" fmla="*/ 51 w 51"/>
                <a:gd name="T39" fmla="*/ 61 h 78"/>
                <a:gd name="T40" fmla="*/ 47 w 51"/>
                <a:gd name="T41" fmla="*/ 67 h 78"/>
                <a:gd name="T42" fmla="*/ 41 w 51"/>
                <a:gd name="T43" fmla="*/ 74 h 78"/>
                <a:gd name="T44" fmla="*/ 41 w 51"/>
                <a:gd name="T45" fmla="*/ 74 h 78"/>
                <a:gd name="T46" fmla="*/ 34 w 51"/>
                <a:gd name="T47" fmla="*/ 78 h 78"/>
                <a:gd name="T48" fmla="*/ 27 w 51"/>
                <a:gd name="T49" fmla="*/ 78 h 78"/>
                <a:gd name="T50" fmla="*/ 27 w 51"/>
                <a:gd name="T51" fmla="*/ 78 h 78"/>
                <a:gd name="T52" fmla="*/ 17 w 51"/>
                <a:gd name="T53" fmla="*/ 74 h 78"/>
                <a:gd name="T54" fmla="*/ 10 w 51"/>
                <a:gd name="T55" fmla="*/ 71 h 78"/>
                <a:gd name="T56" fmla="*/ 10 w 51"/>
                <a:gd name="T57" fmla="*/ 71 h 78"/>
                <a:gd name="T58" fmla="*/ 4 w 51"/>
                <a:gd name="T59" fmla="*/ 57 h 78"/>
                <a:gd name="T60" fmla="*/ 0 w 51"/>
                <a:gd name="T61" fmla="*/ 37 h 78"/>
                <a:gd name="T62" fmla="*/ 0 w 51"/>
                <a:gd name="T63" fmla="*/ 37 h 78"/>
                <a:gd name="T64" fmla="*/ 10 w 51"/>
                <a:gd name="T65" fmla="*/ 37 h 78"/>
                <a:gd name="T66" fmla="*/ 10 w 51"/>
                <a:gd name="T67" fmla="*/ 37 h 78"/>
                <a:gd name="T68" fmla="*/ 14 w 51"/>
                <a:gd name="T69" fmla="*/ 54 h 78"/>
                <a:gd name="T70" fmla="*/ 17 w 51"/>
                <a:gd name="T71" fmla="*/ 64 h 78"/>
                <a:gd name="T72" fmla="*/ 17 w 51"/>
                <a:gd name="T73" fmla="*/ 64 h 78"/>
                <a:gd name="T74" fmla="*/ 21 w 51"/>
                <a:gd name="T75" fmla="*/ 67 h 78"/>
                <a:gd name="T76" fmla="*/ 27 w 51"/>
                <a:gd name="T77" fmla="*/ 71 h 78"/>
                <a:gd name="T78" fmla="*/ 27 w 51"/>
                <a:gd name="T79" fmla="*/ 71 h 78"/>
                <a:gd name="T80" fmla="*/ 34 w 51"/>
                <a:gd name="T81" fmla="*/ 67 h 78"/>
                <a:gd name="T82" fmla="*/ 37 w 51"/>
                <a:gd name="T83" fmla="*/ 64 h 78"/>
                <a:gd name="T84" fmla="*/ 37 w 51"/>
                <a:gd name="T85" fmla="*/ 64 h 78"/>
                <a:gd name="T86" fmla="*/ 41 w 51"/>
                <a:gd name="T87" fmla="*/ 54 h 78"/>
                <a:gd name="T88" fmla="*/ 41 w 51"/>
                <a:gd name="T89" fmla="*/ 37 h 78"/>
                <a:gd name="T90" fmla="*/ 41 w 51"/>
                <a:gd name="T91" fmla="*/ 37 h 78"/>
                <a:gd name="T92" fmla="*/ 41 w 51"/>
                <a:gd name="T93" fmla="*/ 24 h 78"/>
                <a:gd name="T94" fmla="*/ 37 w 51"/>
                <a:gd name="T95" fmla="*/ 14 h 78"/>
                <a:gd name="T96" fmla="*/ 37 w 51"/>
                <a:gd name="T97" fmla="*/ 14 h 78"/>
                <a:gd name="T98" fmla="*/ 34 w 51"/>
                <a:gd name="T99" fmla="*/ 7 h 78"/>
                <a:gd name="T100" fmla="*/ 27 w 51"/>
                <a:gd name="T101" fmla="*/ 7 h 78"/>
                <a:gd name="T102" fmla="*/ 27 w 51"/>
                <a:gd name="T103" fmla="*/ 7 h 78"/>
                <a:gd name="T104" fmla="*/ 21 w 51"/>
                <a:gd name="T105" fmla="*/ 7 h 78"/>
                <a:gd name="T106" fmla="*/ 17 w 51"/>
                <a:gd name="T107" fmla="*/ 14 h 78"/>
                <a:gd name="T108" fmla="*/ 17 w 51"/>
                <a:gd name="T109" fmla="*/ 14 h 78"/>
                <a:gd name="T110" fmla="*/ 14 w 51"/>
                <a:gd name="T111" fmla="*/ 24 h 78"/>
                <a:gd name="T112" fmla="*/ 10 w 51"/>
                <a:gd name="T113" fmla="*/ 37 h 78"/>
                <a:gd name="T114" fmla="*/ 10 w 51"/>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37"/>
                  </a:moveTo>
                  <a:lnTo>
                    <a:pt x="0" y="37"/>
                  </a:lnTo>
                  <a:lnTo>
                    <a:pt x="4" y="17"/>
                  </a:lnTo>
                  <a:lnTo>
                    <a:pt x="4" y="17"/>
                  </a:lnTo>
                  <a:lnTo>
                    <a:pt x="7" y="10"/>
                  </a:lnTo>
                  <a:lnTo>
                    <a:pt x="14" y="4"/>
                  </a:lnTo>
                  <a:lnTo>
                    <a:pt x="14" y="4"/>
                  </a:lnTo>
                  <a:lnTo>
                    <a:pt x="21" y="0"/>
                  </a:lnTo>
                  <a:lnTo>
                    <a:pt x="27" y="0"/>
                  </a:lnTo>
                  <a:lnTo>
                    <a:pt x="27" y="0"/>
                  </a:lnTo>
                  <a:lnTo>
                    <a:pt x="37" y="0"/>
                  </a:lnTo>
                  <a:lnTo>
                    <a:pt x="37" y="0"/>
                  </a:lnTo>
                  <a:lnTo>
                    <a:pt x="44" y="10"/>
                  </a:lnTo>
                  <a:lnTo>
                    <a:pt x="44" y="10"/>
                  </a:lnTo>
                  <a:lnTo>
                    <a:pt x="51" y="20"/>
                  </a:lnTo>
                  <a:lnTo>
                    <a:pt x="51" y="20"/>
                  </a:lnTo>
                  <a:lnTo>
                    <a:pt x="51" y="37"/>
                  </a:lnTo>
                  <a:lnTo>
                    <a:pt x="51" y="37"/>
                  </a:lnTo>
                  <a:lnTo>
                    <a:pt x="51" y="61"/>
                  </a:lnTo>
                  <a:lnTo>
                    <a:pt x="51" y="61"/>
                  </a:lnTo>
                  <a:lnTo>
                    <a:pt x="47" y="67"/>
                  </a:lnTo>
                  <a:lnTo>
                    <a:pt x="41" y="74"/>
                  </a:lnTo>
                  <a:lnTo>
                    <a:pt x="41" y="74"/>
                  </a:lnTo>
                  <a:lnTo>
                    <a:pt x="34" y="78"/>
                  </a:lnTo>
                  <a:lnTo>
                    <a:pt x="27" y="78"/>
                  </a:lnTo>
                  <a:lnTo>
                    <a:pt x="27" y="78"/>
                  </a:lnTo>
                  <a:lnTo>
                    <a:pt x="17" y="74"/>
                  </a:lnTo>
                  <a:lnTo>
                    <a:pt x="10" y="71"/>
                  </a:lnTo>
                  <a:lnTo>
                    <a:pt x="10" y="71"/>
                  </a:lnTo>
                  <a:lnTo>
                    <a:pt x="4" y="57"/>
                  </a:lnTo>
                  <a:lnTo>
                    <a:pt x="0" y="37"/>
                  </a:lnTo>
                  <a:lnTo>
                    <a:pt x="0" y="37"/>
                  </a:lnTo>
                  <a:close/>
                  <a:moveTo>
                    <a:pt x="10" y="37"/>
                  </a:moveTo>
                  <a:lnTo>
                    <a:pt x="10" y="37"/>
                  </a:lnTo>
                  <a:lnTo>
                    <a:pt x="14" y="54"/>
                  </a:lnTo>
                  <a:lnTo>
                    <a:pt x="17" y="64"/>
                  </a:lnTo>
                  <a:lnTo>
                    <a:pt x="17" y="64"/>
                  </a:lnTo>
                  <a:lnTo>
                    <a:pt x="21" y="67"/>
                  </a:lnTo>
                  <a:lnTo>
                    <a:pt x="27" y="71"/>
                  </a:lnTo>
                  <a:lnTo>
                    <a:pt x="27" y="71"/>
                  </a:lnTo>
                  <a:lnTo>
                    <a:pt x="34" y="67"/>
                  </a:lnTo>
                  <a:lnTo>
                    <a:pt x="37" y="64"/>
                  </a:lnTo>
                  <a:lnTo>
                    <a:pt x="37" y="64"/>
                  </a:lnTo>
                  <a:lnTo>
                    <a:pt x="41" y="54"/>
                  </a:lnTo>
                  <a:lnTo>
                    <a:pt x="41" y="37"/>
                  </a:lnTo>
                  <a:lnTo>
                    <a:pt x="41" y="37"/>
                  </a:lnTo>
                  <a:lnTo>
                    <a:pt x="41" y="24"/>
                  </a:lnTo>
                  <a:lnTo>
                    <a:pt x="37" y="14"/>
                  </a:lnTo>
                  <a:lnTo>
                    <a:pt x="37" y="14"/>
                  </a:lnTo>
                  <a:lnTo>
                    <a:pt x="34" y="7"/>
                  </a:lnTo>
                  <a:lnTo>
                    <a:pt x="27" y="7"/>
                  </a:lnTo>
                  <a:lnTo>
                    <a:pt x="27" y="7"/>
                  </a:lnTo>
                  <a:lnTo>
                    <a:pt x="21" y="7"/>
                  </a:lnTo>
                  <a:lnTo>
                    <a:pt x="17" y="14"/>
                  </a:lnTo>
                  <a:lnTo>
                    <a:pt x="17" y="14"/>
                  </a:lnTo>
                  <a:lnTo>
                    <a:pt x="14"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39" name="Line 99"/>
            <p:cNvSpPr>
              <a:spLocks noChangeShapeType="1"/>
            </p:cNvSpPr>
            <p:nvPr/>
          </p:nvSpPr>
          <p:spPr bwMode="auto">
            <a:xfrm>
              <a:off x="9980613" y="2019300"/>
              <a:ext cx="2222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40" name="Freeform 100"/>
            <p:cNvSpPr>
              <a:spLocks noEditPoints="1"/>
            </p:cNvSpPr>
            <p:nvPr/>
          </p:nvSpPr>
          <p:spPr bwMode="auto">
            <a:xfrm>
              <a:off x="9842501" y="1938338"/>
              <a:ext cx="79375" cy="128588"/>
            </a:xfrm>
            <a:custGeom>
              <a:avLst/>
              <a:gdLst>
                <a:gd name="T0" fmla="*/ 0 w 50"/>
                <a:gd name="T1" fmla="*/ 41 h 81"/>
                <a:gd name="T2" fmla="*/ 0 w 50"/>
                <a:gd name="T3" fmla="*/ 41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4 h 81"/>
                <a:gd name="T16" fmla="*/ 26 w 50"/>
                <a:gd name="T17" fmla="*/ 0 h 81"/>
                <a:gd name="T18" fmla="*/ 26 w 50"/>
                <a:gd name="T19" fmla="*/ 0 h 81"/>
                <a:gd name="T20" fmla="*/ 37 w 50"/>
                <a:gd name="T21" fmla="*/ 4 h 81"/>
                <a:gd name="T22" fmla="*/ 37 w 50"/>
                <a:gd name="T23" fmla="*/ 4 h 81"/>
                <a:gd name="T24" fmla="*/ 43 w 50"/>
                <a:gd name="T25" fmla="*/ 10 h 81"/>
                <a:gd name="T26" fmla="*/ 43 w 50"/>
                <a:gd name="T27" fmla="*/ 10 h 81"/>
                <a:gd name="T28" fmla="*/ 50 w 50"/>
                <a:gd name="T29" fmla="*/ 20 h 81"/>
                <a:gd name="T30" fmla="*/ 50 w 50"/>
                <a:gd name="T31" fmla="*/ 20 h 81"/>
                <a:gd name="T32" fmla="*/ 50 w 50"/>
                <a:gd name="T33" fmla="*/ 41 h 81"/>
                <a:gd name="T34" fmla="*/ 50 w 50"/>
                <a:gd name="T35" fmla="*/ 41 h 81"/>
                <a:gd name="T36" fmla="*/ 47 w 50"/>
                <a:gd name="T37" fmla="*/ 61 h 81"/>
                <a:gd name="T38" fmla="*/ 47 w 50"/>
                <a:gd name="T39" fmla="*/ 61 h 81"/>
                <a:gd name="T40" fmla="*/ 43 w 50"/>
                <a:gd name="T41" fmla="*/ 71 h 81"/>
                <a:gd name="T42" fmla="*/ 40 w 50"/>
                <a:gd name="T43" fmla="*/ 74 h 81"/>
                <a:gd name="T44" fmla="*/ 40 w 50"/>
                <a:gd name="T45" fmla="*/ 74 h 81"/>
                <a:gd name="T46" fmla="*/ 33 w 50"/>
                <a:gd name="T47" fmla="*/ 78 h 81"/>
                <a:gd name="T48" fmla="*/ 26 w 50"/>
                <a:gd name="T49" fmla="*/ 81 h 81"/>
                <a:gd name="T50" fmla="*/ 26 w 50"/>
                <a:gd name="T51" fmla="*/ 81 h 81"/>
                <a:gd name="T52" fmla="*/ 16 w 50"/>
                <a:gd name="T53" fmla="*/ 78 h 81"/>
                <a:gd name="T54" fmla="*/ 10 w 50"/>
                <a:gd name="T55" fmla="*/ 71 h 81"/>
                <a:gd name="T56" fmla="*/ 10 w 50"/>
                <a:gd name="T57" fmla="*/ 71 h 81"/>
                <a:gd name="T58" fmla="*/ 3 w 50"/>
                <a:gd name="T59" fmla="*/ 57 h 81"/>
                <a:gd name="T60" fmla="*/ 0 w 50"/>
                <a:gd name="T61" fmla="*/ 41 h 81"/>
                <a:gd name="T62" fmla="*/ 0 w 50"/>
                <a:gd name="T63" fmla="*/ 41 h 81"/>
                <a:gd name="T64" fmla="*/ 10 w 50"/>
                <a:gd name="T65" fmla="*/ 41 h 81"/>
                <a:gd name="T66" fmla="*/ 10 w 50"/>
                <a:gd name="T67" fmla="*/ 41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1 h 81"/>
                <a:gd name="T90" fmla="*/ 40 w 50"/>
                <a:gd name="T91" fmla="*/ 41 h 81"/>
                <a:gd name="T92" fmla="*/ 40 w 50"/>
                <a:gd name="T93" fmla="*/ 24 h 81"/>
                <a:gd name="T94" fmla="*/ 37 w 50"/>
                <a:gd name="T95" fmla="*/ 14 h 81"/>
                <a:gd name="T96" fmla="*/ 37 w 50"/>
                <a:gd name="T97" fmla="*/ 14 h 81"/>
                <a:gd name="T98" fmla="*/ 33 w 50"/>
                <a:gd name="T99" fmla="*/ 10 h 81"/>
                <a:gd name="T100" fmla="*/ 26 w 50"/>
                <a:gd name="T101" fmla="*/ 7 h 81"/>
                <a:gd name="T102" fmla="*/ 26 w 50"/>
                <a:gd name="T103" fmla="*/ 7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17"/>
                  </a:lnTo>
                  <a:lnTo>
                    <a:pt x="3" y="17"/>
                  </a:lnTo>
                  <a:lnTo>
                    <a:pt x="6" y="10"/>
                  </a:lnTo>
                  <a:lnTo>
                    <a:pt x="13" y="7"/>
                  </a:lnTo>
                  <a:lnTo>
                    <a:pt x="13" y="7"/>
                  </a:lnTo>
                  <a:lnTo>
                    <a:pt x="16" y="4"/>
                  </a:lnTo>
                  <a:lnTo>
                    <a:pt x="26" y="0"/>
                  </a:lnTo>
                  <a:lnTo>
                    <a:pt x="26" y="0"/>
                  </a:lnTo>
                  <a:lnTo>
                    <a:pt x="37" y="4"/>
                  </a:lnTo>
                  <a:lnTo>
                    <a:pt x="37" y="4"/>
                  </a:lnTo>
                  <a:lnTo>
                    <a:pt x="43" y="10"/>
                  </a:lnTo>
                  <a:lnTo>
                    <a:pt x="43" y="10"/>
                  </a:lnTo>
                  <a:lnTo>
                    <a:pt x="50" y="20"/>
                  </a:lnTo>
                  <a:lnTo>
                    <a:pt x="50" y="20"/>
                  </a:lnTo>
                  <a:lnTo>
                    <a:pt x="50" y="41"/>
                  </a:lnTo>
                  <a:lnTo>
                    <a:pt x="50" y="41"/>
                  </a:lnTo>
                  <a:lnTo>
                    <a:pt x="47" y="61"/>
                  </a:lnTo>
                  <a:lnTo>
                    <a:pt x="47" y="61"/>
                  </a:lnTo>
                  <a:lnTo>
                    <a:pt x="43" y="71"/>
                  </a:lnTo>
                  <a:lnTo>
                    <a:pt x="40" y="74"/>
                  </a:lnTo>
                  <a:lnTo>
                    <a:pt x="40" y="74"/>
                  </a:lnTo>
                  <a:lnTo>
                    <a:pt x="33" y="78"/>
                  </a:lnTo>
                  <a:lnTo>
                    <a:pt x="26" y="81"/>
                  </a:lnTo>
                  <a:lnTo>
                    <a:pt x="26" y="81"/>
                  </a:lnTo>
                  <a:lnTo>
                    <a:pt x="16" y="78"/>
                  </a:lnTo>
                  <a:lnTo>
                    <a:pt x="10" y="71"/>
                  </a:lnTo>
                  <a:lnTo>
                    <a:pt x="10" y="71"/>
                  </a:lnTo>
                  <a:lnTo>
                    <a:pt x="3" y="57"/>
                  </a:lnTo>
                  <a:lnTo>
                    <a:pt x="0" y="41"/>
                  </a:lnTo>
                  <a:lnTo>
                    <a:pt x="0" y="41"/>
                  </a:lnTo>
                  <a:close/>
                  <a:moveTo>
                    <a:pt x="10" y="41"/>
                  </a:moveTo>
                  <a:lnTo>
                    <a:pt x="10" y="41"/>
                  </a:lnTo>
                  <a:lnTo>
                    <a:pt x="13" y="57"/>
                  </a:lnTo>
                  <a:lnTo>
                    <a:pt x="16" y="64"/>
                  </a:lnTo>
                  <a:lnTo>
                    <a:pt x="16" y="64"/>
                  </a:lnTo>
                  <a:lnTo>
                    <a:pt x="20" y="71"/>
                  </a:lnTo>
                  <a:lnTo>
                    <a:pt x="26" y="71"/>
                  </a:lnTo>
                  <a:lnTo>
                    <a:pt x="26" y="71"/>
                  </a:lnTo>
                  <a:lnTo>
                    <a:pt x="33" y="71"/>
                  </a:lnTo>
                  <a:lnTo>
                    <a:pt x="37" y="64"/>
                  </a:lnTo>
                  <a:lnTo>
                    <a:pt x="37" y="64"/>
                  </a:lnTo>
                  <a:lnTo>
                    <a:pt x="40" y="57"/>
                  </a:lnTo>
                  <a:lnTo>
                    <a:pt x="40" y="41"/>
                  </a:lnTo>
                  <a:lnTo>
                    <a:pt x="40" y="41"/>
                  </a:lnTo>
                  <a:lnTo>
                    <a:pt x="40" y="24"/>
                  </a:lnTo>
                  <a:lnTo>
                    <a:pt x="37" y="14"/>
                  </a:lnTo>
                  <a:lnTo>
                    <a:pt x="37" y="14"/>
                  </a:lnTo>
                  <a:lnTo>
                    <a:pt x="33" y="10"/>
                  </a:lnTo>
                  <a:lnTo>
                    <a:pt x="26" y="7"/>
                  </a:lnTo>
                  <a:lnTo>
                    <a:pt x="26" y="7"/>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1" name="Line 101"/>
            <p:cNvSpPr>
              <a:spLocks noChangeShapeType="1"/>
            </p:cNvSpPr>
            <p:nvPr/>
          </p:nvSpPr>
          <p:spPr bwMode="auto">
            <a:xfrm>
              <a:off x="9985376" y="1441450"/>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42" name="Freeform 102"/>
            <p:cNvSpPr>
              <a:spLocks/>
            </p:cNvSpPr>
            <p:nvPr/>
          </p:nvSpPr>
          <p:spPr bwMode="auto">
            <a:xfrm>
              <a:off x="9842501" y="1366838"/>
              <a:ext cx="79375" cy="123825"/>
            </a:xfrm>
            <a:custGeom>
              <a:avLst/>
              <a:gdLst>
                <a:gd name="T0" fmla="*/ 0 w 50"/>
                <a:gd name="T1" fmla="*/ 57 h 78"/>
                <a:gd name="T2" fmla="*/ 10 w 50"/>
                <a:gd name="T3" fmla="*/ 54 h 78"/>
                <a:gd name="T4" fmla="*/ 10 w 50"/>
                <a:gd name="T5" fmla="*/ 54 h 78"/>
                <a:gd name="T6" fmla="*/ 13 w 50"/>
                <a:gd name="T7" fmla="*/ 61 h 78"/>
                <a:gd name="T8" fmla="*/ 16 w 50"/>
                <a:gd name="T9" fmla="*/ 68 h 78"/>
                <a:gd name="T10" fmla="*/ 16 w 50"/>
                <a:gd name="T11" fmla="*/ 68 h 78"/>
                <a:gd name="T12" fmla="*/ 26 w 50"/>
                <a:gd name="T13" fmla="*/ 71 h 78"/>
                <a:gd name="T14" fmla="*/ 26 w 50"/>
                <a:gd name="T15" fmla="*/ 71 h 78"/>
                <a:gd name="T16" fmla="*/ 33 w 50"/>
                <a:gd name="T17" fmla="*/ 68 h 78"/>
                <a:gd name="T18" fmla="*/ 37 w 50"/>
                <a:gd name="T19" fmla="*/ 64 h 78"/>
                <a:gd name="T20" fmla="*/ 37 w 50"/>
                <a:gd name="T21" fmla="*/ 64 h 78"/>
                <a:gd name="T22" fmla="*/ 40 w 50"/>
                <a:gd name="T23" fmla="*/ 57 h 78"/>
                <a:gd name="T24" fmla="*/ 40 w 50"/>
                <a:gd name="T25" fmla="*/ 51 h 78"/>
                <a:gd name="T26" fmla="*/ 40 w 50"/>
                <a:gd name="T27" fmla="*/ 51 h 78"/>
                <a:gd name="T28" fmla="*/ 40 w 50"/>
                <a:gd name="T29" fmla="*/ 44 h 78"/>
                <a:gd name="T30" fmla="*/ 37 w 50"/>
                <a:gd name="T31" fmla="*/ 37 h 78"/>
                <a:gd name="T32" fmla="*/ 37 w 50"/>
                <a:gd name="T33" fmla="*/ 37 h 78"/>
                <a:gd name="T34" fmla="*/ 33 w 50"/>
                <a:gd name="T35" fmla="*/ 34 h 78"/>
                <a:gd name="T36" fmla="*/ 26 w 50"/>
                <a:gd name="T37" fmla="*/ 34 h 78"/>
                <a:gd name="T38" fmla="*/ 26 w 50"/>
                <a:gd name="T39" fmla="*/ 34 h 78"/>
                <a:gd name="T40" fmla="*/ 16 w 50"/>
                <a:gd name="T41" fmla="*/ 37 h 78"/>
                <a:gd name="T42" fmla="*/ 16 w 50"/>
                <a:gd name="T43" fmla="*/ 37 h 78"/>
                <a:gd name="T44" fmla="*/ 10 w 50"/>
                <a:gd name="T45" fmla="*/ 41 h 78"/>
                <a:gd name="T46" fmla="*/ 3 w 50"/>
                <a:gd name="T47" fmla="*/ 41 h 78"/>
                <a:gd name="T48" fmla="*/ 10 w 50"/>
                <a:gd name="T49" fmla="*/ 0 h 78"/>
                <a:gd name="T50" fmla="*/ 47 w 50"/>
                <a:gd name="T51" fmla="*/ 0 h 78"/>
                <a:gd name="T52" fmla="*/ 47 w 50"/>
                <a:gd name="T53" fmla="*/ 10 h 78"/>
                <a:gd name="T54" fmla="*/ 16 w 50"/>
                <a:gd name="T55" fmla="*/ 10 h 78"/>
                <a:gd name="T56" fmla="*/ 13 w 50"/>
                <a:gd name="T57" fmla="*/ 31 h 78"/>
                <a:gd name="T58" fmla="*/ 13 w 50"/>
                <a:gd name="T59" fmla="*/ 31 h 78"/>
                <a:gd name="T60" fmla="*/ 20 w 50"/>
                <a:gd name="T61" fmla="*/ 27 h 78"/>
                <a:gd name="T62" fmla="*/ 26 w 50"/>
                <a:gd name="T63" fmla="*/ 27 h 78"/>
                <a:gd name="T64" fmla="*/ 26 w 50"/>
                <a:gd name="T65" fmla="*/ 27 h 78"/>
                <a:gd name="T66" fmla="*/ 37 w 50"/>
                <a:gd name="T67" fmla="*/ 27 h 78"/>
                <a:gd name="T68" fmla="*/ 43 w 50"/>
                <a:gd name="T69" fmla="*/ 34 h 78"/>
                <a:gd name="T70" fmla="*/ 43 w 50"/>
                <a:gd name="T71" fmla="*/ 34 h 78"/>
                <a:gd name="T72" fmla="*/ 50 w 50"/>
                <a:gd name="T73" fmla="*/ 41 h 78"/>
                <a:gd name="T74" fmla="*/ 50 w 50"/>
                <a:gd name="T75" fmla="*/ 51 h 78"/>
                <a:gd name="T76" fmla="*/ 50 w 50"/>
                <a:gd name="T77" fmla="*/ 51 h 78"/>
                <a:gd name="T78" fmla="*/ 50 w 50"/>
                <a:gd name="T79" fmla="*/ 61 h 78"/>
                <a:gd name="T80" fmla="*/ 47 w 50"/>
                <a:gd name="T81" fmla="*/ 68 h 78"/>
                <a:gd name="T82" fmla="*/ 47 w 50"/>
                <a:gd name="T83" fmla="*/ 68 h 78"/>
                <a:gd name="T84" fmla="*/ 37 w 50"/>
                <a:gd name="T85" fmla="*/ 74 h 78"/>
                <a:gd name="T86" fmla="*/ 26 w 50"/>
                <a:gd name="T87" fmla="*/ 78 h 78"/>
                <a:gd name="T88" fmla="*/ 26 w 50"/>
                <a:gd name="T89" fmla="*/ 78 h 78"/>
                <a:gd name="T90" fmla="*/ 16 w 50"/>
                <a:gd name="T91" fmla="*/ 78 h 78"/>
                <a:gd name="T92" fmla="*/ 10 w 50"/>
                <a:gd name="T93" fmla="*/ 71 h 78"/>
                <a:gd name="T94" fmla="*/ 10 w 50"/>
                <a:gd name="T95" fmla="*/ 71 h 78"/>
                <a:gd name="T96" fmla="*/ 3 w 50"/>
                <a:gd name="T97" fmla="*/ 64 h 78"/>
                <a:gd name="T98" fmla="*/ 0 w 50"/>
                <a:gd name="T99" fmla="*/ 57 h 78"/>
                <a:gd name="T100" fmla="*/ 0 w 50"/>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8">
                  <a:moveTo>
                    <a:pt x="0" y="57"/>
                  </a:moveTo>
                  <a:lnTo>
                    <a:pt x="10" y="54"/>
                  </a:lnTo>
                  <a:lnTo>
                    <a:pt x="10" y="54"/>
                  </a:lnTo>
                  <a:lnTo>
                    <a:pt x="13" y="61"/>
                  </a:lnTo>
                  <a:lnTo>
                    <a:pt x="16" y="68"/>
                  </a:lnTo>
                  <a:lnTo>
                    <a:pt x="16" y="68"/>
                  </a:lnTo>
                  <a:lnTo>
                    <a:pt x="26" y="71"/>
                  </a:lnTo>
                  <a:lnTo>
                    <a:pt x="26" y="71"/>
                  </a:lnTo>
                  <a:lnTo>
                    <a:pt x="33" y="68"/>
                  </a:lnTo>
                  <a:lnTo>
                    <a:pt x="37" y="64"/>
                  </a:lnTo>
                  <a:lnTo>
                    <a:pt x="37" y="64"/>
                  </a:lnTo>
                  <a:lnTo>
                    <a:pt x="40" y="57"/>
                  </a:lnTo>
                  <a:lnTo>
                    <a:pt x="40" y="51"/>
                  </a:lnTo>
                  <a:lnTo>
                    <a:pt x="40" y="51"/>
                  </a:lnTo>
                  <a:lnTo>
                    <a:pt x="40" y="44"/>
                  </a:lnTo>
                  <a:lnTo>
                    <a:pt x="37" y="37"/>
                  </a:lnTo>
                  <a:lnTo>
                    <a:pt x="37" y="37"/>
                  </a:lnTo>
                  <a:lnTo>
                    <a:pt x="33" y="34"/>
                  </a:lnTo>
                  <a:lnTo>
                    <a:pt x="26" y="34"/>
                  </a:lnTo>
                  <a:lnTo>
                    <a:pt x="26" y="34"/>
                  </a:lnTo>
                  <a:lnTo>
                    <a:pt x="16" y="37"/>
                  </a:lnTo>
                  <a:lnTo>
                    <a:pt x="16" y="37"/>
                  </a:lnTo>
                  <a:lnTo>
                    <a:pt x="10" y="41"/>
                  </a:lnTo>
                  <a:lnTo>
                    <a:pt x="3" y="41"/>
                  </a:lnTo>
                  <a:lnTo>
                    <a:pt x="10" y="0"/>
                  </a:lnTo>
                  <a:lnTo>
                    <a:pt x="47" y="0"/>
                  </a:lnTo>
                  <a:lnTo>
                    <a:pt x="47" y="10"/>
                  </a:lnTo>
                  <a:lnTo>
                    <a:pt x="16" y="10"/>
                  </a:lnTo>
                  <a:lnTo>
                    <a:pt x="13" y="31"/>
                  </a:lnTo>
                  <a:lnTo>
                    <a:pt x="13" y="31"/>
                  </a:lnTo>
                  <a:lnTo>
                    <a:pt x="20" y="27"/>
                  </a:lnTo>
                  <a:lnTo>
                    <a:pt x="26" y="27"/>
                  </a:lnTo>
                  <a:lnTo>
                    <a:pt x="26" y="27"/>
                  </a:lnTo>
                  <a:lnTo>
                    <a:pt x="37" y="27"/>
                  </a:lnTo>
                  <a:lnTo>
                    <a:pt x="43" y="34"/>
                  </a:lnTo>
                  <a:lnTo>
                    <a:pt x="43" y="34"/>
                  </a:lnTo>
                  <a:lnTo>
                    <a:pt x="50" y="41"/>
                  </a:lnTo>
                  <a:lnTo>
                    <a:pt x="50" y="51"/>
                  </a:lnTo>
                  <a:lnTo>
                    <a:pt x="50" y="51"/>
                  </a:lnTo>
                  <a:lnTo>
                    <a:pt x="50" y="61"/>
                  </a:lnTo>
                  <a:lnTo>
                    <a:pt x="47" y="68"/>
                  </a:lnTo>
                  <a:lnTo>
                    <a:pt x="47" y="68"/>
                  </a:lnTo>
                  <a:lnTo>
                    <a:pt x="37" y="74"/>
                  </a:lnTo>
                  <a:lnTo>
                    <a:pt x="26" y="78"/>
                  </a:lnTo>
                  <a:lnTo>
                    <a:pt x="26" y="78"/>
                  </a:lnTo>
                  <a:lnTo>
                    <a:pt x="16" y="78"/>
                  </a:lnTo>
                  <a:lnTo>
                    <a:pt x="10" y="71"/>
                  </a:lnTo>
                  <a:lnTo>
                    <a:pt x="10" y="71"/>
                  </a:lnTo>
                  <a:lnTo>
                    <a:pt x="3"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3" name="Line 103"/>
            <p:cNvSpPr>
              <a:spLocks noChangeShapeType="1"/>
            </p:cNvSpPr>
            <p:nvPr/>
          </p:nvSpPr>
          <p:spPr bwMode="auto">
            <a:xfrm>
              <a:off x="9985376" y="869950"/>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44" name="Freeform 104"/>
            <p:cNvSpPr>
              <a:spLocks/>
            </p:cNvSpPr>
            <p:nvPr/>
          </p:nvSpPr>
          <p:spPr bwMode="auto">
            <a:xfrm>
              <a:off x="9761538" y="790575"/>
              <a:ext cx="42863" cy="122238"/>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30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30"/>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5" name="Freeform 105"/>
            <p:cNvSpPr>
              <a:spLocks noEditPoints="1"/>
            </p:cNvSpPr>
            <p:nvPr/>
          </p:nvSpPr>
          <p:spPr bwMode="auto">
            <a:xfrm>
              <a:off x="9842501" y="790575"/>
              <a:ext cx="79375" cy="128588"/>
            </a:xfrm>
            <a:custGeom>
              <a:avLst/>
              <a:gdLst>
                <a:gd name="T0" fmla="*/ 0 w 50"/>
                <a:gd name="T1" fmla="*/ 40 h 81"/>
                <a:gd name="T2" fmla="*/ 0 w 50"/>
                <a:gd name="T3" fmla="*/ 40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3 h 81"/>
                <a:gd name="T16" fmla="*/ 26 w 50"/>
                <a:gd name="T17" fmla="*/ 0 h 81"/>
                <a:gd name="T18" fmla="*/ 26 w 50"/>
                <a:gd name="T19" fmla="*/ 0 h 81"/>
                <a:gd name="T20" fmla="*/ 37 w 50"/>
                <a:gd name="T21" fmla="*/ 3 h 81"/>
                <a:gd name="T22" fmla="*/ 37 w 50"/>
                <a:gd name="T23" fmla="*/ 3 h 81"/>
                <a:gd name="T24" fmla="*/ 43 w 50"/>
                <a:gd name="T25" fmla="*/ 10 h 81"/>
                <a:gd name="T26" fmla="*/ 43 w 50"/>
                <a:gd name="T27" fmla="*/ 10 h 81"/>
                <a:gd name="T28" fmla="*/ 50 w 50"/>
                <a:gd name="T29" fmla="*/ 23 h 81"/>
                <a:gd name="T30" fmla="*/ 50 w 50"/>
                <a:gd name="T31" fmla="*/ 23 h 81"/>
                <a:gd name="T32" fmla="*/ 50 w 50"/>
                <a:gd name="T33" fmla="*/ 40 h 81"/>
                <a:gd name="T34" fmla="*/ 50 w 50"/>
                <a:gd name="T35" fmla="*/ 40 h 81"/>
                <a:gd name="T36" fmla="*/ 47 w 50"/>
                <a:gd name="T37" fmla="*/ 60 h 81"/>
                <a:gd name="T38" fmla="*/ 47 w 50"/>
                <a:gd name="T39" fmla="*/ 60 h 81"/>
                <a:gd name="T40" fmla="*/ 43 w 50"/>
                <a:gd name="T41" fmla="*/ 71 h 81"/>
                <a:gd name="T42" fmla="*/ 40 w 50"/>
                <a:gd name="T43" fmla="*/ 74 h 81"/>
                <a:gd name="T44" fmla="*/ 40 w 50"/>
                <a:gd name="T45" fmla="*/ 74 h 81"/>
                <a:gd name="T46" fmla="*/ 33 w 50"/>
                <a:gd name="T47" fmla="*/ 77 h 81"/>
                <a:gd name="T48" fmla="*/ 26 w 50"/>
                <a:gd name="T49" fmla="*/ 81 h 81"/>
                <a:gd name="T50" fmla="*/ 26 w 50"/>
                <a:gd name="T51" fmla="*/ 81 h 81"/>
                <a:gd name="T52" fmla="*/ 16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0 h 81"/>
                <a:gd name="T90" fmla="*/ 40 w 50"/>
                <a:gd name="T91" fmla="*/ 40 h 81"/>
                <a:gd name="T92" fmla="*/ 40 w 50"/>
                <a:gd name="T93" fmla="*/ 23 h 81"/>
                <a:gd name="T94" fmla="*/ 37 w 50"/>
                <a:gd name="T95" fmla="*/ 13 h 81"/>
                <a:gd name="T96" fmla="*/ 37 w 50"/>
                <a:gd name="T97" fmla="*/ 13 h 81"/>
                <a:gd name="T98" fmla="*/ 33 w 50"/>
                <a:gd name="T99" fmla="*/ 10 h 81"/>
                <a:gd name="T100" fmla="*/ 26 w 50"/>
                <a:gd name="T101" fmla="*/ 10 h 81"/>
                <a:gd name="T102" fmla="*/ 26 w 50"/>
                <a:gd name="T103" fmla="*/ 10 h 81"/>
                <a:gd name="T104" fmla="*/ 20 w 50"/>
                <a:gd name="T105" fmla="*/ 10 h 81"/>
                <a:gd name="T106" fmla="*/ 16 w 50"/>
                <a:gd name="T107" fmla="*/ 13 h 81"/>
                <a:gd name="T108" fmla="*/ 16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6" y="10"/>
                  </a:lnTo>
                  <a:lnTo>
                    <a:pt x="13" y="7"/>
                  </a:lnTo>
                  <a:lnTo>
                    <a:pt x="13" y="7"/>
                  </a:lnTo>
                  <a:lnTo>
                    <a:pt x="16" y="3"/>
                  </a:lnTo>
                  <a:lnTo>
                    <a:pt x="26" y="0"/>
                  </a:lnTo>
                  <a:lnTo>
                    <a:pt x="26" y="0"/>
                  </a:lnTo>
                  <a:lnTo>
                    <a:pt x="37" y="3"/>
                  </a:lnTo>
                  <a:lnTo>
                    <a:pt x="37" y="3"/>
                  </a:lnTo>
                  <a:lnTo>
                    <a:pt x="43" y="10"/>
                  </a:lnTo>
                  <a:lnTo>
                    <a:pt x="43" y="10"/>
                  </a:lnTo>
                  <a:lnTo>
                    <a:pt x="50" y="23"/>
                  </a:lnTo>
                  <a:lnTo>
                    <a:pt x="50" y="23"/>
                  </a:lnTo>
                  <a:lnTo>
                    <a:pt x="50" y="40"/>
                  </a:lnTo>
                  <a:lnTo>
                    <a:pt x="50" y="40"/>
                  </a:lnTo>
                  <a:lnTo>
                    <a:pt x="47" y="60"/>
                  </a:lnTo>
                  <a:lnTo>
                    <a:pt x="47" y="60"/>
                  </a:lnTo>
                  <a:lnTo>
                    <a:pt x="43" y="71"/>
                  </a:lnTo>
                  <a:lnTo>
                    <a:pt x="40" y="74"/>
                  </a:lnTo>
                  <a:lnTo>
                    <a:pt x="40" y="74"/>
                  </a:lnTo>
                  <a:lnTo>
                    <a:pt x="33" y="77"/>
                  </a:lnTo>
                  <a:lnTo>
                    <a:pt x="26" y="81"/>
                  </a:lnTo>
                  <a:lnTo>
                    <a:pt x="26" y="81"/>
                  </a:lnTo>
                  <a:lnTo>
                    <a:pt x="16" y="77"/>
                  </a:lnTo>
                  <a:lnTo>
                    <a:pt x="10" y="71"/>
                  </a:lnTo>
                  <a:lnTo>
                    <a:pt x="10" y="71"/>
                  </a:lnTo>
                  <a:lnTo>
                    <a:pt x="3" y="60"/>
                  </a:lnTo>
                  <a:lnTo>
                    <a:pt x="0" y="40"/>
                  </a:lnTo>
                  <a:lnTo>
                    <a:pt x="0" y="40"/>
                  </a:lnTo>
                  <a:close/>
                  <a:moveTo>
                    <a:pt x="10" y="40"/>
                  </a:moveTo>
                  <a:lnTo>
                    <a:pt x="10" y="40"/>
                  </a:lnTo>
                  <a:lnTo>
                    <a:pt x="13" y="57"/>
                  </a:lnTo>
                  <a:lnTo>
                    <a:pt x="16" y="64"/>
                  </a:lnTo>
                  <a:lnTo>
                    <a:pt x="16" y="64"/>
                  </a:lnTo>
                  <a:lnTo>
                    <a:pt x="20" y="71"/>
                  </a:lnTo>
                  <a:lnTo>
                    <a:pt x="26" y="71"/>
                  </a:lnTo>
                  <a:lnTo>
                    <a:pt x="26" y="71"/>
                  </a:lnTo>
                  <a:lnTo>
                    <a:pt x="33" y="71"/>
                  </a:lnTo>
                  <a:lnTo>
                    <a:pt x="37" y="64"/>
                  </a:lnTo>
                  <a:lnTo>
                    <a:pt x="37" y="64"/>
                  </a:lnTo>
                  <a:lnTo>
                    <a:pt x="40" y="57"/>
                  </a:lnTo>
                  <a:lnTo>
                    <a:pt x="40" y="40"/>
                  </a:lnTo>
                  <a:lnTo>
                    <a:pt x="40" y="40"/>
                  </a:lnTo>
                  <a:lnTo>
                    <a:pt x="40" y="23"/>
                  </a:lnTo>
                  <a:lnTo>
                    <a:pt x="37" y="13"/>
                  </a:lnTo>
                  <a:lnTo>
                    <a:pt x="37" y="13"/>
                  </a:lnTo>
                  <a:lnTo>
                    <a:pt x="33" y="10"/>
                  </a:lnTo>
                  <a:lnTo>
                    <a:pt x="26" y="10"/>
                  </a:lnTo>
                  <a:lnTo>
                    <a:pt x="26" y="10"/>
                  </a:lnTo>
                  <a:lnTo>
                    <a:pt x="20" y="10"/>
                  </a:lnTo>
                  <a:lnTo>
                    <a:pt x="16" y="13"/>
                  </a:lnTo>
                  <a:lnTo>
                    <a:pt x="16"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6" name="Line 106"/>
            <p:cNvSpPr>
              <a:spLocks noChangeShapeType="1"/>
            </p:cNvSpPr>
            <p:nvPr/>
          </p:nvSpPr>
          <p:spPr bwMode="auto">
            <a:xfrm>
              <a:off x="9985376" y="293688"/>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47" name="Freeform 107"/>
            <p:cNvSpPr>
              <a:spLocks/>
            </p:cNvSpPr>
            <p:nvPr/>
          </p:nvSpPr>
          <p:spPr bwMode="auto">
            <a:xfrm>
              <a:off x="9761538" y="219075"/>
              <a:ext cx="42863" cy="122238"/>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27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27"/>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8" name="Freeform 108"/>
            <p:cNvSpPr>
              <a:spLocks/>
            </p:cNvSpPr>
            <p:nvPr/>
          </p:nvSpPr>
          <p:spPr bwMode="auto">
            <a:xfrm>
              <a:off x="9842501" y="219075"/>
              <a:ext cx="79375" cy="122238"/>
            </a:xfrm>
            <a:custGeom>
              <a:avLst/>
              <a:gdLst>
                <a:gd name="T0" fmla="*/ 0 w 50"/>
                <a:gd name="T1" fmla="*/ 57 h 77"/>
                <a:gd name="T2" fmla="*/ 10 w 50"/>
                <a:gd name="T3" fmla="*/ 57 h 77"/>
                <a:gd name="T4" fmla="*/ 10 w 50"/>
                <a:gd name="T5" fmla="*/ 57 h 77"/>
                <a:gd name="T6" fmla="*/ 13 w 50"/>
                <a:gd name="T7" fmla="*/ 64 h 77"/>
                <a:gd name="T8" fmla="*/ 16 w 50"/>
                <a:gd name="T9" fmla="*/ 67 h 77"/>
                <a:gd name="T10" fmla="*/ 16 w 50"/>
                <a:gd name="T11" fmla="*/ 67 h 77"/>
                <a:gd name="T12" fmla="*/ 26 w 50"/>
                <a:gd name="T13" fmla="*/ 71 h 77"/>
                <a:gd name="T14" fmla="*/ 26 w 50"/>
                <a:gd name="T15" fmla="*/ 71 h 77"/>
                <a:gd name="T16" fmla="*/ 33 w 50"/>
                <a:gd name="T17" fmla="*/ 71 h 77"/>
                <a:gd name="T18" fmla="*/ 37 w 50"/>
                <a:gd name="T19" fmla="*/ 67 h 77"/>
                <a:gd name="T20" fmla="*/ 37 w 50"/>
                <a:gd name="T21" fmla="*/ 67 h 77"/>
                <a:gd name="T22" fmla="*/ 40 w 50"/>
                <a:gd name="T23" fmla="*/ 60 h 77"/>
                <a:gd name="T24" fmla="*/ 40 w 50"/>
                <a:gd name="T25" fmla="*/ 54 h 77"/>
                <a:gd name="T26" fmla="*/ 40 w 50"/>
                <a:gd name="T27" fmla="*/ 54 h 77"/>
                <a:gd name="T28" fmla="*/ 40 w 50"/>
                <a:gd name="T29" fmla="*/ 44 h 77"/>
                <a:gd name="T30" fmla="*/ 37 w 50"/>
                <a:gd name="T31" fmla="*/ 40 h 77"/>
                <a:gd name="T32" fmla="*/ 37 w 50"/>
                <a:gd name="T33" fmla="*/ 40 h 77"/>
                <a:gd name="T34" fmla="*/ 33 w 50"/>
                <a:gd name="T35" fmla="*/ 37 h 77"/>
                <a:gd name="T36" fmla="*/ 26 w 50"/>
                <a:gd name="T37" fmla="*/ 34 h 77"/>
                <a:gd name="T38" fmla="*/ 26 w 50"/>
                <a:gd name="T39" fmla="*/ 34 h 77"/>
                <a:gd name="T40" fmla="*/ 16 w 50"/>
                <a:gd name="T41" fmla="*/ 37 h 77"/>
                <a:gd name="T42" fmla="*/ 16 w 50"/>
                <a:gd name="T43" fmla="*/ 37 h 77"/>
                <a:gd name="T44" fmla="*/ 10 w 50"/>
                <a:gd name="T45" fmla="*/ 44 h 77"/>
                <a:gd name="T46" fmla="*/ 3 w 50"/>
                <a:gd name="T47" fmla="*/ 40 h 77"/>
                <a:gd name="T48" fmla="*/ 10 w 50"/>
                <a:gd name="T49" fmla="*/ 0 h 77"/>
                <a:gd name="T50" fmla="*/ 47 w 50"/>
                <a:gd name="T51" fmla="*/ 0 h 77"/>
                <a:gd name="T52" fmla="*/ 47 w 50"/>
                <a:gd name="T53" fmla="*/ 10 h 77"/>
                <a:gd name="T54" fmla="*/ 16 w 50"/>
                <a:gd name="T55" fmla="*/ 10 h 77"/>
                <a:gd name="T56" fmla="*/ 13 w 50"/>
                <a:gd name="T57" fmla="*/ 30 h 77"/>
                <a:gd name="T58" fmla="*/ 13 w 50"/>
                <a:gd name="T59" fmla="*/ 30 h 77"/>
                <a:gd name="T60" fmla="*/ 20 w 50"/>
                <a:gd name="T61" fmla="*/ 27 h 77"/>
                <a:gd name="T62" fmla="*/ 26 w 50"/>
                <a:gd name="T63" fmla="*/ 27 h 77"/>
                <a:gd name="T64" fmla="*/ 26 w 50"/>
                <a:gd name="T65" fmla="*/ 27 h 77"/>
                <a:gd name="T66" fmla="*/ 37 w 50"/>
                <a:gd name="T67" fmla="*/ 27 h 77"/>
                <a:gd name="T68" fmla="*/ 43 w 50"/>
                <a:gd name="T69" fmla="*/ 34 h 77"/>
                <a:gd name="T70" fmla="*/ 43 w 50"/>
                <a:gd name="T71" fmla="*/ 34 h 77"/>
                <a:gd name="T72" fmla="*/ 50 w 50"/>
                <a:gd name="T73" fmla="*/ 40 h 77"/>
                <a:gd name="T74" fmla="*/ 50 w 50"/>
                <a:gd name="T75" fmla="*/ 50 h 77"/>
                <a:gd name="T76" fmla="*/ 50 w 50"/>
                <a:gd name="T77" fmla="*/ 50 h 77"/>
                <a:gd name="T78" fmla="*/ 50 w 50"/>
                <a:gd name="T79" fmla="*/ 60 h 77"/>
                <a:gd name="T80" fmla="*/ 47 w 50"/>
                <a:gd name="T81" fmla="*/ 71 h 77"/>
                <a:gd name="T82" fmla="*/ 47 w 50"/>
                <a:gd name="T83" fmla="*/ 71 h 77"/>
                <a:gd name="T84" fmla="*/ 37 w 50"/>
                <a:gd name="T85" fmla="*/ 77 h 77"/>
                <a:gd name="T86" fmla="*/ 26 w 50"/>
                <a:gd name="T87" fmla="*/ 77 h 77"/>
                <a:gd name="T88" fmla="*/ 26 w 50"/>
                <a:gd name="T89" fmla="*/ 77 h 77"/>
                <a:gd name="T90" fmla="*/ 16 w 50"/>
                <a:gd name="T91" fmla="*/ 77 h 77"/>
                <a:gd name="T92" fmla="*/ 10 w 50"/>
                <a:gd name="T93" fmla="*/ 74 h 77"/>
                <a:gd name="T94" fmla="*/ 10 w 50"/>
                <a:gd name="T95" fmla="*/ 74 h 77"/>
                <a:gd name="T96" fmla="*/ 3 w 50"/>
                <a:gd name="T97" fmla="*/ 67 h 77"/>
                <a:gd name="T98" fmla="*/ 0 w 50"/>
                <a:gd name="T99" fmla="*/ 57 h 77"/>
                <a:gd name="T100" fmla="*/ 0 w 50"/>
                <a:gd name="T101"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7">
                  <a:moveTo>
                    <a:pt x="0" y="57"/>
                  </a:moveTo>
                  <a:lnTo>
                    <a:pt x="10" y="57"/>
                  </a:lnTo>
                  <a:lnTo>
                    <a:pt x="10" y="57"/>
                  </a:lnTo>
                  <a:lnTo>
                    <a:pt x="13" y="64"/>
                  </a:lnTo>
                  <a:lnTo>
                    <a:pt x="16" y="67"/>
                  </a:lnTo>
                  <a:lnTo>
                    <a:pt x="16" y="67"/>
                  </a:lnTo>
                  <a:lnTo>
                    <a:pt x="26" y="71"/>
                  </a:lnTo>
                  <a:lnTo>
                    <a:pt x="26" y="71"/>
                  </a:lnTo>
                  <a:lnTo>
                    <a:pt x="33" y="71"/>
                  </a:lnTo>
                  <a:lnTo>
                    <a:pt x="37" y="67"/>
                  </a:lnTo>
                  <a:lnTo>
                    <a:pt x="37" y="67"/>
                  </a:lnTo>
                  <a:lnTo>
                    <a:pt x="40" y="60"/>
                  </a:lnTo>
                  <a:lnTo>
                    <a:pt x="40" y="54"/>
                  </a:lnTo>
                  <a:lnTo>
                    <a:pt x="40" y="54"/>
                  </a:lnTo>
                  <a:lnTo>
                    <a:pt x="40" y="44"/>
                  </a:lnTo>
                  <a:lnTo>
                    <a:pt x="37" y="40"/>
                  </a:lnTo>
                  <a:lnTo>
                    <a:pt x="37" y="40"/>
                  </a:lnTo>
                  <a:lnTo>
                    <a:pt x="33" y="37"/>
                  </a:lnTo>
                  <a:lnTo>
                    <a:pt x="26" y="34"/>
                  </a:lnTo>
                  <a:lnTo>
                    <a:pt x="26" y="34"/>
                  </a:lnTo>
                  <a:lnTo>
                    <a:pt x="16" y="37"/>
                  </a:lnTo>
                  <a:lnTo>
                    <a:pt x="16" y="37"/>
                  </a:lnTo>
                  <a:lnTo>
                    <a:pt x="10" y="44"/>
                  </a:lnTo>
                  <a:lnTo>
                    <a:pt x="3" y="40"/>
                  </a:lnTo>
                  <a:lnTo>
                    <a:pt x="10" y="0"/>
                  </a:lnTo>
                  <a:lnTo>
                    <a:pt x="47" y="0"/>
                  </a:lnTo>
                  <a:lnTo>
                    <a:pt x="47" y="10"/>
                  </a:lnTo>
                  <a:lnTo>
                    <a:pt x="16" y="10"/>
                  </a:lnTo>
                  <a:lnTo>
                    <a:pt x="13" y="30"/>
                  </a:lnTo>
                  <a:lnTo>
                    <a:pt x="13" y="30"/>
                  </a:lnTo>
                  <a:lnTo>
                    <a:pt x="20" y="27"/>
                  </a:lnTo>
                  <a:lnTo>
                    <a:pt x="26" y="27"/>
                  </a:lnTo>
                  <a:lnTo>
                    <a:pt x="26" y="27"/>
                  </a:lnTo>
                  <a:lnTo>
                    <a:pt x="37" y="27"/>
                  </a:lnTo>
                  <a:lnTo>
                    <a:pt x="43" y="34"/>
                  </a:lnTo>
                  <a:lnTo>
                    <a:pt x="43" y="34"/>
                  </a:lnTo>
                  <a:lnTo>
                    <a:pt x="50" y="40"/>
                  </a:lnTo>
                  <a:lnTo>
                    <a:pt x="50" y="50"/>
                  </a:lnTo>
                  <a:lnTo>
                    <a:pt x="50" y="50"/>
                  </a:lnTo>
                  <a:lnTo>
                    <a:pt x="50" y="60"/>
                  </a:lnTo>
                  <a:lnTo>
                    <a:pt x="47" y="71"/>
                  </a:lnTo>
                  <a:lnTo>
                    <a:pt x="47" y="71"/>
                  </a:lnTo>
                  <a:lnTo>
                    <a:pt x="37" y="77"/>
                  </a:lnTo>
                  <a:lnTo>
                    <a:pt x="26" y="77"/>
                  </a:lnTo>
                  <a:lnTo>
                    <a:pt x="26" y="77"/>
                  </a:lnTo>
                  <a:lnTo>
                    <a:pt x="16" y="77"/>
                  </a:lnTo>
                  <a:lnTo>
                    <a:pt x="10" y="74"/>
                  </a:lnTo>
                  <a:lnTo>
                    <a:pt x="10" y="74"/>
                  </a:lnTo>
                  <a:lnTo>
                    <a:pt x="3" y="67"/>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49" name="Line 109"/>
            <p:cNvSpPr>
              <a:spLocks noChangeShapeType="1"/>
            </p:cNvSpPr>
            <p:nvPr/>
          </p:nvSpPr>
          <p:spPr bwMode="auto">
            <a:xfrm>
              <a:off x="9975851" y="4289425"/>
              <a:ext cx="189547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50" name="Line 110"/>
            <p:cNvSpPr>
              <a:spLocks noChangeShapeType="1"/>
            </p:cNvSpPr>
            <p:nvPr/>
          </p:nvSpPr>
          <p:spPr bwMode="auto">
            <a:xfrm flipV="1">
              <a:off x="9980613" y="2500313"/>
              <a:ext cx="0" cy="1789113"/>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51" name="Line 111"/>
            <p:cNvSpPr>
              <a:spLocks noChangeShapeType="1"/>
            </p:cNvSpPr>
            <p:nvPr/>
          </p:nvSpPr>
          <p:spPr bwMode="auto">
            <a:xfrm flipV="1">
              <a:off x="10290176"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52" name="Freeform 112"/>
            <p:cNvSpPr>
              <a:spLocks noEditPoints="1"/>
            </p:cNvSpPr>
            <p:nvPr/>
          </p:nvSpPr>
          <p:spPr bwMode="auto">
            <a:xfrm>
              <a:off x="10258426" y="4384675"/>
              <a:ext cx="79375" cy="128588"/>
            </a:xfrm>
            <a:custGeom>
              <a:avLst/>
              <a:gdLst>
                <a:gd name="T0" fmla="*/ 0 w 50"/>
                <a:gd name="T1" fmla="*/ 41 h 81"/>
                <a:gd name="T2" fmla="*/ 0 w 50"/>
                <a:gd name="T3" fmla="*/ 41 h 81"/>
                <a:gd name="T4" fmla="*/ 3 w 50"/>
                <a:gd name="T5" fmla="*/ 20 h 81"/>
                <a:gd name="T6" fmla="*/ 3 w 50"/>
                <a:gd name="T7" fmla="*/ 20 h 81"/>
                <a:gd name="T8" fmla="*/ 7 w 50"/>
                <a:gd name="T9" fmla="*/ 10 h 81"/>
                <a:gd name="T10" fmla="*/ 10 w 50"/>
                <a:gd name="T11" fmla="*/ 7 h 81"/>
                <a:gd name="T12" fmla="*/ 10 w 50"/>
                <a:gd name="T13" fmla="*/ 7 h 81"/>
                <a:gd name="T14" fmla="*/ 17 w 50"/>
                <a:gd name="T15" fmla="*/ 4 h 81"/>
                <a:gd name="T16" fmla="*/ 24 w 50"/>
                <a:gd name="T17" fmla="*/ 0 h 81"/>
                <a:gd name="T18" fmla="*/ 24 w 50"/>
                <a:gd name="T19" fmla="*/ 0 h 81"/>
                <a:gd name="T20" fmla="*/ 37 w 50"/>
                <a:gd name="T21" fmla="*/ 4 h 81"/>
                <a:gd name="T22" fmla="*/ 37 w 50"/>
                <a:gd name="T23" fmla="*/ 4 h 81"/>
                <a:gd name="T24" fmla="*/ 44 w 50"/>
                <a:gd name="T25" fmla="*/ 10 h 81"/>
                <a:gd name="T26" fmla="*/ 44 w 50"/>
                <a:gd name="T27" fmla="*/ 10 h 81"/>
                <a:gd name="T28" fmla="*/ 47 w 50"/>
                <a:gd name="T29" fmla="*/ 24 h 81"/>
                <a:gd name="T30" fmla="*/ 47 w 50"/>
                <a:gd name="T31" fmla="*/ 24 h 81"/>
                <a:gd name="T32" fmla="*/ 50 w 50"/>
                <a:gd name="T33" fmla="*/ 41 h 81"/>
                <a:gd name="T34" fmla="*/ 50 w 50"/>
                <a:gd name="T35" fmla="*/ 41 h 81"/>
                <a:gd name="T36" fmla="*/ 47 w 50"/>
                <a:gd name="T37" fmla="*/ 64 h 81"/>
                <a:gd name="T38" fmla="*/ 47 w 50"/>
                <a:gd name="T39" fmla="*/ 64 h 81"/>
                <a:gd name="T40" fmla="*/ 44 w 50"/>
                <a:gd name="T41" fmla="*/ 71 h 81"/>
                <a:gd name="T42" fmla="*/ 40 w 50"/>
                <a:gd name="T43" fmla="*/ 74 h 81"/>
                <a:gd name="T44" fmla="*/ 40 w 50"/>
                <a:gd name="T45" fmla="*/ 74 h 81"/>
                <a:gd name="T46" fmla="*/ 34 w 50"/>
                <a:gd name="T47" fmla="*/ 78 h 81"/>
                <a:gd name="T48" fmla="*/ 24 w 50"/>
                <a:gd name="T49" fmla="*/ 81 h 81"/>
                <a:gd name="T50" fmla="*/ 24 w 50"/>
                <a:gd name="T51" fmla="*/ 81 h 81"/>
                <a:gd name="T52" fmla="*/ 13 w 50"/>
                <a:gd name="T53" fmla="*/ 78 h 81"/>
                <a:gd name="T54" fmla="*/ 7 w 50"/>
                <a:gd name="T55" fmla="*/ 71 h 81"/>
                <a:gd name="T56" fmla="*/ 7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0 w 50"/>
                <a:gd name="T69" fmla="*/ 57 h 81"/>
                <a:gd name="T70" fmla="*/ 13 w 50"/>
                <a:gd name="T71" fmla="*/ 67 h 81"/>
                <a:gd name="T72" fmla="*/ 13 w 50"/>
                <a:gd name="T73" fmla="*/ 67 h 81"/>
                <a:gd name="T74" fmla="*/ 20 w 50"/>
                <a:gd name="T75" fmla="*/ 71 h 81"/>
                <a:gd name="T76" fmla="*/ 24 w 50"/>
                <a:gd name="T77" fmla="*/ 74 h 81"/>
                <a:gd name="T78" fmla="*/ 24 w 50"/>
                <a:gd name="T79" fmla="*/ 74 h 81"/>
                <a:gd name="T80" fmla="*/ 30 w 50"/>
                <a:gd name="T81" fmla="*/ 71 h 81"/>
                <a:gd name="T82" fmla="*/ 37 w 50"/>
                <a:gd name="T83" fmla="*/ 67 h 81"/>
                <a:gd name="T84" fmla="*/ 37 w 50"/>
                <a:gd name="T85" fmla="*/ 67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0 w 50"/>
                <a:gd name="T99" fmla="*/ 10 h 81"/>
                <a:gd name="T100" fmla="*/ 24 w 50"/>
                <a:gd name="T101" fmla="*/ 10 h 81"/>
                <a:gd name="T102" fmla="*/ 24 w 50"/>
                <a:gd name="T103" fmla="*/ 10 h 81"/>
                <a:gd name="T104" fmla="*/ 20 w 50"/>
                <a:gd name="T105" fmla="*/ 10 h 81"/>
                <a:gd name="T106" fmla="*/ 13 w 50"/>
                <a:gd name="T107" fmla="*/ 14 h 81"/>
                <a:gd name="T108" fmla="*/ 13 w 50"/>
                <a:gd name="T109" fmla="*/ 14 h 81"/>
                <a:gd name="T110" fmla="*/ 10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7" y="10"/>
                  </a:lnTo>
                  <a:lnTo>
                    <a:pt x="10" y="7"/>
                  </a:lnTo>
                  <a:lnTo>
                    <a:pt x="10" y="7"/>
                  </a:lnTo>
                  <a:lnTo>
                    <a:pt x="17" y="4"/>
                  </a:lnTo>
                  <a:lnTo>
                    <a:pt x="24" y="0"/>
                  </a:lnTo>
                  <a:lnTo>
                    <a:pt x="24" y="0"/>
                  </a:lnTo>
                  <a:lnTo>
                    <a:pt x="37" y="4"/>
                  </a:lnTo>
                  <a:lnTo>
                    <a:pt x="37" y="4"/>
                  </a:lnTo>
                  <a:lnTo>
                    <a:pt x="44" y="10"/>
                  </a:lnTo>
                  <a:lnTo>
                    <a:pt x="44" y="10"/>
                  </a:lnTo>
                  <a:lnTo>
                    <a:pt x="47" y="24"/>
                  </a:lnTo>
                  <a:lnTo>
                    <a:pt x="47" y="24"/>
                  </a:lnTo>
                  <a:lnTo>
                    <a:pt x="50" y="41"/>
                  </a:lnTo>
                  <a:lnTo>
                    <a:pt x="50" y="41"/>
                  </a:lnTo>
                  <a:lnTo>
                    <a:pt x="47" y="64"/>
                  </a:lnTo>
                  <a:lnTo>
                    <a:pt x="47" y="64"/>
                  </a:lnTo>
                  <a:lnTo>
                    <a:pt x="44" y="71"/>
                  </a:lnTo>
                  <a:lnTo>
                    <a:pt x="40" y="74"/>
                  </a:lnTo>
                  <a:lnTo>
                    <a:pt x="40" y="74"/>
                  </a:lnTo>
                  <a:lnTo>
                    <a:pt x="34" y="78"/>
                  </a:lnTo>
                  <a:lnTo>
                    <a:pt x="24" y="81"/>
                  </a:lnTo>
                  <a:lnTo>
                    <a:pt x="24" y="81"/>
                  </a:lnTo>
                  <a:lnTo>
                    <a:pt x="13" y="78"/>
                  </a:lnTo>
                  <a:lnTo>
                    <a:pt x="7" y="71"/>
                  </a:lnTo>
                  <a:lnTo>
                    <a:pt x="7" y="71"/>
                  </a:lnTo>
                  <a:lnTo>
                    <a:pt x="3" y="61"/>
                  </a:lnTo>
                  <a:lnTo>
                    <a:pt x="0" y="41"/>
                  </a:lnTo>
                  <a:lnTo>
                    <a:pt x="0" y="41"/>
                  </a:lnTo>
                  <a:close/>
                  <a:moveTo>
                    <a:pt x="10" y="41"/>
                  </a:moveTo>
                  <a:lnTo>
                    <a:pt x="10" y="41"/>
                  </a:lnTo>
                  <a:lnTo>
                    <a:pt x="10" y="57"/>
                  </a:lnTo>
                  <a:lnTo>
                    <a:pt x="13" y="67"/>
                  </a:lnTo>
                  <a:lnTo>
                    <a:pt x="13" y="67"/>
                  </a:lnTo>
                  <a:lnTo>
                    <a:pt x="20" y="71"/>
                  </a:lnTo>
                  <a:lnTo>
                    <a:pt x="24" y="74"/>
                  </a:lnTo>
                  <a:lnTo>
                    <a:pt x="24" y="74"/>
                  </a:lnTo>
                  <a:lnTo>
                    <a:pt x="30" y="71"/>
                  </a:lnTo>
                  <a:lnTo>
                    <a:pt x="37" y="67"/>
                  </a:lnTo>
                  <a:lnTo>
                    <a:pt x="37" y="67"/>
                  </a:lnTo>
                  <a:lnTo>
                    <a:pt x="40" y="57"/>
                  </a:lnTo>
                  <a:lnTo>
                    <a:pt x="40" y="41"/>
                  </a:lnTo>
                  <a:lnTo>
                    <a:pt x="40" y="41"/>
                  </a:lnTo>
                  <a:lnTo>
                    <a:pt x="40" y="24"/>
                  </a:lnTo>
                  <a:lnTo>
                    <a:pt x="37" y="17"/>
                  </a:lnTo>
                  <a:lnTo>
                    <a:pt x="37" y="17"/>
                  </a:lnTo>
                  <a:lnTo>
                    <a:pt x="30" y="10"/>
                  </a:lnTo>
                  <a:lnTo>
                    <a:pt x="24" y="10"/>
                  </a:lnTo>
                  <a:lnTo>
                    <a:pt x="24" y="10"/>
                  </a:lnTo>
                  <a:lnTo>
                    <a:pt x="20" y="10"/>
                  </a:lnTo>
                  <a:lnTo>
                    <a:pt x="13" y="14"/>
                  </a:lnTo>
                  <a:lnTo>
                    <a:pt x="13"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53" name="Line 113"/>
            <p:cNvSpPr>
              <a:spLocks noChangeShapeType="1"/>
            </p:cNvSpPr>
            <p:nvPr/>
          </p:nvSpPr>
          <p:spPr bwMode="auto">
            <a:xfrm flipV="1">
              <a:off x="10925176"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54" name="Freeform 114"/>
            <p:cNvSpPr>
              <a:spLocks/>
            </p:cNvSpPr>
            <p:nvPr/>
          </p:nvSpPr>
          <p:spPr bwMode="auto">
            <a:xfrm>
              <a:off x="10861676" y="4391025"/>
              <a:ext cx="85725" cy="122238"/>
            </a:xfrm>
            <a:custGeom>
              <a:avLst/>
              <a:gdLst>
                <a:gd name="T0" fmla="*/ 0 w 54"/>
                <a:gd name="T1" fmla="*/ 53 h 77"/>
                <a:gd name="T2" fmla="*/ 10 w 54"/>
                <a:gd name="T3" fmla="*/ 53 h 77"/>
                <a:gd name="T4" fmla="*/ 10 w 54"/>
                <a:gd name="T5" fmla="*/ 53 h 77"/>
                <a:gd name="T6" fmla="*/ 14 w 54"/>
                <a:gd name="T7" fmla="*/ 60 h 77"/>
                <a:gd name="T8" fmla="*/ 17 w 54"/>
                <a:gd name="T9" fmla="*/ 63 h 77"/>
                <a:gd name="T10" fmla="*/ 17 w 54"/>
                <a:gd name="T11" fmla="*/ 63 h 77"/>
                <a:gd name="T12" fmla="*/ 27 w 54"/>
                <a:gd name="T13" fmla="*/ 70 h 77"/>
                <a:gd name="T14" fmla="*/ 27 w 54"/>
                <a:gd name="T15" fmla="*/ 70 h 77"/>
                <a:gd name="T16" fmla="*/ 34 w 54"/>
                <a:gd name="T17" fmla="*/ 67 h 77"/>
                <a:gd name="T18" fmla="*/ 37 w 54"/>
                <a:gd name="T19" fmla="*/ 63 h 77"/>
                <a:gd name="T20" fmla="*/ 37 w 54"/>
                <a:gd name="T21" fmla="*/ 63 h 77"/>
                <a:gd name="T22" fmla="*/ 40 w 54"/>
                <a:gd name="T23" fmla="*/ 57 h 77"/>
                <a:gd name="T24" fmla="*/ 44 w 54"/>
                <a:gd name="T25" fmla="*/ 50 h 77"/>
                <a:gd name="T26" fmla="*/ 44 w 54"/>
                <a:gd name="T27" fmla="*/ 50 h 77"/>
                <a:gd name="T28" fmla="*/ 40 w 54"/>
                <a:gd name="T29" fmla="*/ 43 h 77"/>
                <a:gd name="T30" fmla="*/ 37 w 54"/>
                <a:gd name="T31" fmla="*/ 37 h 77"/>
                <a:gd name="T32" fmla="*/ 37 w 54"/>
                <a:gd name="T33" fmla="*/ 37 h 77"/>
                <a:gd name="T34" fmla="*/ 34 w 54"/>
                <a:gd name="T35" fmla="*/ 33 h 77"/>
                <a:gd name="T36" fmla="*/ 27 w 54"/>
                <a:gd name="T37" fmla="*/ 33 h 77"/>
                <a:gd name="T38" fmla="*/ 27 w 54"/>
                <a:gd name="T39" fmla="*/ 33 h 77"/>
                <a:gd name="T40" fmla="*/ 17 w 54"/>
                <a:gd name="T41" fmla="*/ 33 h 77"/>
                <a:gd name="T42" fmla="*/ 17 w 54"/>
                <a:gd name="T43" fmla="*/ 33 h 77"/>
                <a:gd name="T44" fmla="*/ 14 w 54"/>
                <a:gd name="T45" fmla="*/ 40 h 77"/>
                <a:gd name="T46" fmla="*/ 3 w 54"/>
                <a:gd name="T47" fmla="*/ 40 h 77"/>
                <a:gd name="T48" fmla="*/ 10 w 54"/>
                <a:gd name="T49" fmla="*/ 0 h 77"/>
                <a:gd name="T50" fmla="*/ 51 w 54"/>
                <a:gd name="T51" fmla="*/ 0 h 77"/>
                <a:gd name="T52" fmla="*/ 51 w 54"/>
                <a:gd name="T53" fmla="*/ 10 h 77"/>
                <a:gd name="T54" fmla="*/ 17 w 54"/>
                <a:gd name="T55" fmla="*/ 10 h 77"/>
                <a:gd name="T56" fmla="*/ 14 w 54"/>
                <a:gd name="T57" fmla="*/ 30 h 77"/>
                <a:gd name="T58" fmla="*/ 14 w 54"/>
                <a:gd name="T59" fmla="*/ 30 h 77"/>
                <a:gd name="T60" fmla="*/ 20 w 54"/>
                <a:gd name="T61" fmla="*/ 26 h 77"/>
                <a:gd name="T62" fmla="*/ 30 w 54"/>
                <a:gd name="T63" fmla="*/ 23 h 77"/>
                <a:gd name="T64" fmla="*/ 30 w 54"/>
                <a:gd name="T65" fmla="*/ 23 h 77"/>
                <a:gd name="T66" fmla="*/ 37 w 54"/>
                <a:gd name="T67" fmla="*/ 26 h 77"/>
                <a:gd name="T68" fmla="*/ 47 w 54"/>
                <a:gd name="T69" fmla="*/ 30 h 77"/>
                <a:gd name="T70" fmla="*/ 47 w 54"/>
                <a:gd name="T71" fmla="*/ 30 h 77"/>
                <a:gd name="T72" fmla="*/ 51 w 54"/>
                <a:gd name="T73" fmla="*/ 40 h 77"/>
                <a:gd name="T74" fmla="*/ 54 w 54"/>
                <a:gd name="T75" fmla="*/ 50 h 77"/>
                <a:gd name="T76" fmla="*/ 54 w 54"/>
                <a:gd name="T77" fmla="*/ 50 h 77"/>
                <a:gd name="T78" fmla="*/ 51 w 54"/>
                <a:gd name="T79" fmla="*/ 60 h 77"/>
                <a:gd name="T80" fmla="*/ 47 w 54"/>
                <a:gd name="T81" fmla="*/ 67 h 77"/>
                <a:gd name="T82" fmla="*/ 47 w 54"/>
                <a:gd name="T83" fmla="*/ 67 h 77"/>
                <a:gd name="T84" fmla="*/ 37 w 54"/>
                <a:gd name="T85" fmla="*/ 74 h 77"/>
                <a:gd name="T86" fmla="*/ 27 w 54"/>
                <a:gd name="T87" fmla="*/ 77 h 77"/>
                <a:gd name="T88" fmla="*/ 27 w 54"/>
                <a:gd name="T89" fmla="*/ 77 h 77"/>
                <a:gd name="T90" fmla="*/ 17 w 54"/>
                <a:gd name="T91" fmla="*/ 74 h 77"/>
                <a:gd name="T92" fmla="*/ 10 w 54"/>
                <a:gd name="T93" fmla="*/ 70 h 77"/>
                <a:gd name="T94" fmla="*/ 10 w 54"/>
                <a:gd name="T95" fmla="*/ 70 h 77"/>
                <a:gd name="T96" fmla="*/ 3 w 54"/>
                <a:gd name="T97" fmla="*/ 63 h 77"/>
                <a:gd name="T98" fmla="*/ 0 w 54"/>
                <a:gd name="T99" fmla="*/ 53 h 77"/>
                <a:gd name="T100" fmla="*/ 0 w 54"/>
                <a:gd name="T101" fmla="*/ 5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7">
                  <a:moveTo>
                    <a:pt x="0" y="53"/>
                  </a:moveTo>
                  <a:lnTo>
                    <a:pt x="10" y="53"/>
                  </a:lnTo>
                  <a:lnTo>
                    <a:pt x="10" y="53"/>
                  </a:lnTo>
                  <a:lnTo>
                    <a:pt x="14" y="60"/>
                  </a:lnTo>
                  <a:lnTo>
                    <a:pt x="17" y="63"/>
                  </a:lnTo>
                  <a:lnTo>
                    <a:pt x="17" y="63"/>
                  </a:lnTo>
                  <a:lnTo>
                    <a:pt x="27" y="70"/>
                  </a:lnTo>
                  <a:lnTo>
                    <a:pt x="27" y="70"/>
                  </a:lnTo>
                  <a:lnTo>
                    <a:pt x="34" y="67"/>
                  </a:lnTo>
                  <a:lnTo>
                    <a:pt x="37" y="63"/>
                  </a:lnTo>
                  <a:lnTo>
                    <a:pt x="37" y="63"/>
                  </a:lnTo>
                  <a:lnTo>
                    <a:pt x="40" y="57"/>
                  </a:lnTo>
                  <a:lnTo>
                    <a:pt x="44" y="50"/>
                  </a:lnTo>
                  <a:lnTo>
                    <a:pt x="44" y="50"/>
                  </a:lnTo>
                  <a:lnTo>
                    <a:pt x="40" y="43"/>
                  </a:lnTo>
                  <a:lnTo>
                    <a:pt x="37" y="37"/>
                  </a:lnTo>
                  <a:lnTo>
                    <a:pt x="37" y="37"/>
                  </a:lnTo>
                  <a:lnTo>
                    <a:pt x="34" y="33"/>
                  </a:lnTo>
                  <a:lnTo>
                    <a:pt x="27" y="33"/>
                  </a:lnTo>
                  <a:lnTo>
                    <a:pt x="27" y="33"/>
                  </a:lnTo>
                  <a:lnTo>
                    <a:pt x="17" y="33"/>
                  </a:lnTo>
                  <a:lnTo>
                    <a:pt x="17" y="33"/>
                  </a:lnTo>
                  <a:lnTo>
                    <a:pt x="14" y="40"/>
                  </a:lnTo>
                  <a:lnTo>
                    <a:pt x="3" y="40"/>
                  </a:lnTo>
                  <a:lnTo>
                    <a:pt x="10" y="0"/>
                  </a:lnTo>
                  <a:lnTo>
                    <a:pt x="51" y="0"/>
                  </a:lnTo>
                  <a:lnTo>
                    <a:pt x="51" y="10"/>
                  </a:lnTo>
                  <a:lnTo>
                    <a:pt x="17" y="10"/>
                  </a:lnTo>
                  <a:lnTo>
                    <a:pt x="14" y="30"/>
                  </a:lnTo>
                  <a:lnTo>
                    <a:pt x="14" y="30"/>
                  </a:lnTo>
                  <a:lnTo>
                    <a:pt x="20" y="26"/>
                  </a:lnTo>
                  <a:lnTo>
                    <a:pt x="30" y="23"/>
                  </a:lnTo>
                  <a:lnTo>
                    <a:pt x="30" y="23"/>
                  </a:lnTo>
                  <a:lnTo>
                    <a:pt x="37" y="26"/>
                  </a:lnTo>
                  <a:lnTo>
                    <a:pt x="47" y="30"/>
                  </a:lnTo>
                  <a:lnTo>
                    <a:pt x="47" y="30"/>
                  </a:lnTo>
                  <a:lnTo>
                    <a:pt x="51" y="40"/>
                  </a:lnTo>
                  <a:lnTo>
                    <a:pt x="54" y="50"/>
                  </a:lnTo>
                  <a:lnTo>
                    <a:pt x="54" y="50"/>
                  </a:lnTo>
                  <a:lnTo>
                    <a:pt x="51" y="60"/>
                  </a:lnTo>
                  <a:lnTo>
                    <a:pt x="47" y="67"/>
                  </a:lnTo>
                  <a:lnTo>
                    <a:pt x="47" y="67"/>
                  </a:lnTo>
                  <a:lnTo>
                    <a:pt x="37" y="74"/>
                  </a:lnTo>
                  <a:lnTo>
                    <a:pt x="27" y="77"/>
                  </a:lnTo>
                  <a:lnTo>
                    <a:pt x="27" y="77"/>
                  </a:lnTo>
                  <a:lnTo>
                    <a:pt x="17" y="74"/>
                  </a:lnTo>
                  <a:lnTo>
                    <a:pt x="10" y="70"/>
                  </a:lnTo>
                  <a:lnTo>
                    <a:pt x="10" y="70"/>
                  </a:lnTo>
                  <a:lnTo>
                    <a:pt x="3" y="63"/>
                  </a:lnTo>
                  <a:lnTo>
                    <a:pt x="0" y="53"/>
                  </a:lnTo>
                  <a:lnTo>
                    <a:pt x="0"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55" name="Freeform 115"/>
            <p:cNvSpPr>
              <a:spLocks noEditPoints="1"/>
            </p:cNvSpPr>
            <p:nvPr/>
          </p:nvSpPr>
          <p:spPr bwMode="auto">
            <a:xfrm>
              <a:off x="10958513" y="4384675"/>
              <a:ext cx="79375" cy="128588"/>
            </a:xfrm>
            <a:custGeom>
              <a:avLst/>
              <a:gdLst>
                <a:gd name="T0" fmla="*/ 0 w 50"/>
                <a:gd name="T1" fmla="*/ 41 h 81"/>
                <a:gd name="T2" fmla="*/ 0 w 50"/>
                <a:gd name="T3" fmla="*/ 41 h 81"/>
                <a:gd name="T4" fmla="*/ 3 w 50"/>
                <a:gd name="T5" fmla="*/ 20 h 81"/>
                <a:gd name="T6" fmla="*/ 3 w 50"/>
                <a:gd name="T7" fmla="*/ 20 h 81"/>
                <a:gd name="T8" fmla="*/ 6 w 50"/>
                <a:gd name="T9" fmla="*/ 10 h 81"/>
                <a:gd name="T10" fmla="*/ 13 w 50"/>
                <a:gd name="T11" fmla="*/ 7 h 81"/>
                <a:gd name="T12" fmla="*/ 13 w 50"/>
                <a:gd name="T13" fmla="*/ 7 h 81"/>
                <a:gd name="T14" fmla="*/ 16 w 50"/>
                <a:gd name="T15" fmla="*/ 4 h 81"/>
                <a:gd name="T16" fmla="*/ 27 w 50"/>
                <a:gd name="T17" fmla="*/ 0 h 81"/>
                <a:gd name="T18" fmla="*/ 27 w 50"/>
                <a:gd name="T19" fmla="*/ 0 h 81"/>
                <a:gd name="T20" fmla="*/ 37 w 50"/>
                <a:gd name="T21" fmla="*/ 4 h 81"/>
                <a:gd name="T22" fmla="*/ 37 w 50"/>
                <a:gd name="T23" fmla="*/ 4 h 81"/>
                <a:gd name="T24" fmla="*/ 43 w 50"/>
                <a:gd name="T25" fmla="*/ 10 h 81"/>
                <a:gd name="T26" fmla="*/ 43 w 50"/>
                <a:gd name="T27" fmla="*/ 10 h 81"/>
                <a:gd name="T28" fmla="*/ 50 w 50"/>
                <a:gd name="T29" fmla="*/ 24 h 81"/>
                <a:gd name="T30" fmla="*/ 50 w 50"/>
                <a:gd name="T31" fmla="*/ 24 h 81"/>
                <a:gd name="T32" fmla="*/ 50 w 50"/>
                <a:gd name="T33" fmla="*/ 41 h 81"/>
                <a:gd name="T34" fmla="*/ 50 w 50"/>
                <a:gd name="T35" fmla="*/ 41 h 81"/>
                <a:gd name="T36" fmla="*/ 47 w 50"/>
                <a:gd name="T37" fmla="*/ 64 h 81"/>
                <a:gd name="T38" fmla="*/ 47 w 50"/>
                <a:gd name="T39" fmla="*/ 64 h 81"/>
                <a:gd name="T40" fmla="*/ 43 w 50"/>
                <a:gd name="T41" fmla="*/ 71 h 81"/>
                <a:gd name="T42" fmla="*/ 40 w 50"/>
                <a:gd name="T43" fmla="*/ 74 h 81"/>
                <a:gd name="T44" fmla="*/ 40 w 50"/>
                <a:gd name="T45" fmla="*/ 74 h 81"/>
                <a:gd name="T46" fmla="*/ 33 w 50"/>
                <a:gd name="T47" fmla="*/ 78 h 81"/>
                <a:gd name="T48" fmla="*/ 27 w 50"/>
                <a:gd name="T49" fmla="*/ 81 h 81"/>
                <a:gd name="T50" fmla="*/ 27 w 50"/>
                <a:gd name="T51" fmla="*/ 81 h 81"/>
                <a:gd name="T52" fmla="*/ 16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0 w 50"/>
                <a:gd name="T69" fmla="*/ 57 h 81"/>
                <a:gd name="T70" fmla="*/ 13 w 50"/>
                <a:gd name="T71" fmla="*/ 67 h 81"/>
                <a:gd name="T72" fmla="*/ 13 w 50"/>
                <a:gd name="T73" fmla="*/ 67 h 81"/>
                <a:gd name="T74" fmla="*/ 20 w 50"/>
                <a:gd name="T75" fmla="*/ 71 h 81"/>
                <a:gd name="T76" fmla="*/ 27 w 50"/>
                <a:gd name="T77" fmla="*/ 74 h 81"/>
                <a:gd name="T78" fmla="*/ 27 w 50"/>
                <a:gd name="T79" fmla="*/ 74 h 81"/>
                <a:gd name="T80" fmla="*/ 33 w 50"/>
                <a:gd name="T81" fmla="*/ 71 h 81"/>
                <a:gd name="T82" fmla="*/ 37 w 50"/>
                <a:gd name="T83" fmla="*/ 67 h 81"/>
                <a:gd name="T84" fmla="*/ 37 w 50"/>
                <a:gd name="T85" fmla="*/ 67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3 w 50"/>
                <a:gd name="T99" fmla="*/ 10 h 81"/>
                <a:gd name="T100" fmla="*/ 27 w 50"/>
                <a:gd name="T101" fmla="*/ 10 h 81"/>
                <a:gd name="T102" fmla="*/ 27 w 50"/>
                <a:gd name="T103" fmla="*/ 10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6" y="10"/>
                  </a:lnTo>
                  <a:lnTo>
                    <a:pt x="13" y="7"/>
                  </a:lnTo>
                  <a:lnTo>
                    <a:pt x="13" y="7"/>
                  </a:lnTo>
                  <a:lnTo>
                    <a:pt x="16" y="4"/>
                  </a:lnTo>
                  <a:lnTo>
                    <a:pt x="27" y="0"/>
                  </a:lnTo>
                  <a:lnTo>
                    <a:pt x="27" y="0"/>
                  </a:lnTo>
                  <a:lnTo>
                    <a:pt x="37" y="4"/>
                  </a:lnTo>
                  <a:lnTo>
                    <a:pt x="37" y="4"/>
                  </a:lnTo>
                  <a:lnTo>
                    <a:pt x="43" y="10"/>
                  </a:lnTo>
                  <a:lnTo>
                    <a:pt x="43" y="10"/>
                  </a:lnTo>
                  <a:lnTo>
                    <a:pt x="50" y="24"/>
                  </a:lnTo>
                  <a:lnTo>
                    <a:pt x="50" y="24"/>
                  </a:lnTo>
                  <a:lnTo>
                    <a:pt x="50" y="41"/>
                  </a:lnTo>
                  <a:lnTo>
                    <a:pt x="50" y="41"/>
                  </a:lnTo>
                  <a:lnTo>
                    <a:pt x="47" y="64"/>
                  </a:lnTo>
                  <a:lnTo>
                    <a:pt x="47" y="64"/>
                  </a:lnTo>
                  <a:lnTo>
                    <a:pt x="43" y="71"/>
                  </a:lnTo>
                  <a:lnTo>
                    <a:pt x="40" y="74"/>
                  </a:lnTo>
                  <a:lnTo>
                    <a:pt x="40" y="74"/>
                  </a:lnTo>
                  <a:lnTo>
                    <a:pt x="33" y="78"/>
                  </a:lnTo>
                  <a:lnTo>
                    <a:pt x="27" y="81"/>
                  </a:lnTo>
                  <a:lnTo>
                    <a:pt x="27" y="81"/>
                  </a:lnTo>
                  <a:lnTo>
                    <a:pt x="16" y="78"/>
                  </a:lnTo>
                  <a:lnTo>
                    <a:pt x="10" y="71"/>
                  </a:lnTo>
                  <a:lnTo>
                    <a:pt x="10" y="71"/>
                  </a:lnTo>
                  <a:lnTo>
                    <a:pt x="3" y="61"/>
                  </a:lnTo>
                  <a:lnTo>
                    <a:pt x="0" y="41"/>
                  </a:lnTo>
                  <a:lnTo>
                    <a:pt x="0" y="41"/>
                  </a:lnTo>
                  <a:close/>
                  <a:moveTo>
                    <a:pt x="10" y="41"/>
                  </a:moveTo>
                  <a:lnTo>
                    <a:pt x="10" y="41"/>
                  </a:lnTo>
                  <a:lnTo>
                    <a:pt x="10" y="57"/>
                  </a:lnTo>
                  <a:lnTo>
                    <a:pt x="13" y="67"/>
                  </a:lnTo>
                  <a:lnTo>
                    <a:pt x="13" y="67"/>
                  </a:lnTo>
                  <a:lnTo>
                    <a:pt x="20" y="71"/>
                  </a:lnTo>
                  <a:lnTo>
                    <a:pt x="27" y="74"/>
                  </a:lnTo>
                  <a:lnTo>
                    <a:pt x="27" y="74"/>
                  </a:lnTo>
                  <a:lnTo>
                    <a:pt x="33" y="71"/>
                  </a:lnTo>
                  <a:lnTo>
                    <a:pt x="37" y="67"/>
                  </a:lnTo>
                  <a:lnTo>
                    <a:pt x="37" y="67"/>
                  </a:lnTo>
                  <a:lnTo>
                    <a:pt x="40" y="57"/>
                  </a:lnTo>
                  <a:lnTo>
                    <a:pt x="40" y="41"/>
                  </a:lnTo>
                  <a:lnTo>
                    <a:pt x="40" y="41"/>
                  </a:lnTo>
                  <a:lnTo>
                    <a:pt x="40" y="24"/>
                  </a:lnTo>
                  <a:lnTo>
                    <a:pt x="37" y="17"/>
                  </a:lnTo>
                  <a:lnTo>
                    <a:pt x="37" y="17"/>
                  </a:lnTo>
                  <a:lnTo>
                    <a:pt x="33" y="10"/>
                  </a:lnTo>
                  <a:lnTo>
                    <a:pt x="27" y="10"/>
                  </a:lnTo>
                  <a:lnTo>
                    <a:pt x="27" y="10"/>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56" name="Line 116"/>
            <p:cNvSpPr>
              <a:spLocks noChangeShapeType="1"/>
            </p:cNvSpPr>
            <p:nvPr/>
          </p:nvSpPr>
          <p:spPr bwMode="auto">
            <a:xfrm flipV="1">
              <a:off x="11555413"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57" name="Freeform 117"/>
            <p:cNvSpPr>
              <a:spLocks/>
            </p:cNvSpPr>
            <p:nvPr/>
          </p:nvSpPr>
          <p:spPr bwMode="auto">
            <a:xfrm>
              <a:off x="11480801" y="4384675"/>
              <a:ext cx="42863" cy="123825"/>
            </a:xfrm>
            <a:custGeom>
              <a:avLst/>
              <a:gdLst>
                <a:gd name="T0" fmla="*/ 27 w 27"/>
                <a:gd name="T1" fmla="*/ 78 h 78"/>
                <a:gd name="T2" fmla="*/ 21 w 27"/>
                <a:gd name="T3" fmla="*/ 78 h 78"/>
                <a:gd name="T4" fmla="*/ 21 w 27"/>
                <a:gd name="T5" fmla="*/ 20 h 78"/>
                <a:gd name="T6" fmla="*/ 21 w 27"/>
                <a:gd name="T7" fmla="*/ 20 h 78"/>
                <a:gd name="T8" fmla="*/ 10 w 27"/>
                <a:gd name="T9" fmla="*/ 24 h 78"/>
                <a:gd name="T10" fmla="*/ 10 w 27"/>
                <a:gd name="T11" fmla="*/ 24 h 78"/>
                <a:gd name="T12" fmla="*/ 0 w 27"/>
                <a:gd name="T13" fmla="*/ 30 h 78"/>
                <a:gd name="T14" fmla="*/ 0 w 27"/>
                <a:gd name="T15" fmla="*/ 20 h 78"/>
                <a:gd name="T16" fmla="*/ 0 w 27"/>
                <a:gd name="T17" fmla="*/ 20 h 78"/>
                <a:gd name="T18" fmla="*/ 14 w 27"/>
                <a:gd name="T19" fmla="*/ 14 h 78"/>
                <a:gd name="T20" fmla="*/ 14 w 27"/>
                <a:gd name="T21" fmla="*/ 14 h 78"/>
                <a:gd name="T22" fmla="*/ 24 w 27"/>
                <a:gd name="T23" fmla="*/ 0 h 78"/>
                <a:gd name="T24" fmla="*/ 27 w 27"/>
                <a:gd name="T25" fmla="*/ 0 h 78"/>
                <a:gd name="T26" fmla="*/ 27 w 27"/>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8">
                  <a:moveTo>
                    <a:pt x="27" y="78"/>
                  </a:moveTo>
                  <a:lnTo>
                    <a:pt x="21" y="78"/>
                  </a:lnTo>
                  <a:lnTo>
                    <a:pt x="21" y="20"/>
                  </a:lnTo>
                  <a:lnTo>
                    <a:pt x="21" y="20"/>
                  </a:lnTo>
                  <a:lnTo>
                    <a:pt x="10" y="24"/>
                  </a:lnTo>
                  <a:lnTo>
                    <a:pt x="10" y="24"/>
                  </a:lnTo>
                  <a:lnTo>
                    <a:pt x="0" y="30"/>
                  </a:lnTo>
                  <a:lnTo>
                    <a:pt x="0" y="20"/>
                  </a:lnTo>
                  <a:lnTo>
                    <a:pt x="0" y="20"/>
                  </a:lnTo>
                  <a:lnTo>
                    <a:pt x="14" y="14"/>
                  </a:lnTo>
                  <a:lnTo>
                    <a:pt x="14" y="14"/>
                  </a:lnTo>
                  <a:lnTo>
                    <a:pt x="24" y="0"/>
                  </a:lnTo>
                  <a:lnTo>
                    <a:pt x="27" y="0"/>
                  </a:lnTo>
                  <a:lnTo>
                    <a:pt x="27"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58" name="Freeform 118"/>
            <p:cNvSpPr>
              <a:spLocks noEditPoints="1"/>
            </p:cNvSpPr>
            <p:nvPr/>
          </p:nvSpPr>
          <p:spPr bwMode="auto">
            <a:xfrm>
              <a:off x="11566526" y="4384675"/>
              <a:ext cx="80963" cy="128588"/>
            </a:xfrm>
            <a:custGeom>
              <a:avLst/>
              <a:gdLst>
                <a:gd name="T0" fmla="*/ 0 w 51"/>
                <a:gd name="T1" fmla="*/ 41 h 81"/>
                <a:gd name="T2" fmla="*/ 0 w 51"/>
                <a:gd name="T3" fmla="*/ 41 h 81"/>
                <a:gd name="T4" fmla="*/ 0 w 51"/>
                <a:gd name="T5" fmla="*/ 20 h 81"/>
                <a:gd name="T6" fmla="*/ 0 w 51"/>
                <a:gd name="T7" fmla="*/ 20 h 81"/>
                <a:gd name="T8" fmla="*/ 7 w 51"/>
                <a:gd name="T9" fmla="*/ 10 h 81"/>
                <a:gd name="T10" fmla="*/ 10 w 51"/>
                <a:gd name="T11" fmla="*/ 7 h 81"/>
                <a:gd name="T12" fmla="*/ 10 w 51"/>
                <a:gd name="T13" fmla="*/ 7 h 81"/>
                <a:gd name="T14" fmla="*/ 17 w 51"/>
                <a:gd name="T15" fmla="*/ 4 h 81"/>
                <a:gd name="T16" fmla="*/ 24 w 51"/>
                <a:gd name="T17" fmla="*/ 0 h 81"/>
                <a:gd name="T18" fmla="*/ 24 w 51"/>
                <a:gd name="T19" fmla="*/ 0 h 81"/>
                <a:gd name="T20" fmla="*/ 34 w 51"/>
                <a:gd name="T21" fmla="*/ 4 h 81"/>
                <a:gd name="T22" fmla="*/ 34 w 51"/>
                <a:gd name="T23" fmla="*/ 4 h 81"/>
                <a:gd name="T24" fmla="*/ 44 w 51"/>
                <a:gd name="T25" fmla="*/ 10 h 81"/>
                <a:gd name="T26" fmla="*/ 44 w 51"/>
                <a:gd name="T27" fmla="*/ 10 h 81"/>
                <a:gd name="T28" fmla="*/ 47 w 51"/>
                <a:gd name="T29" fmla="*/ 24 h 81"/>
                <a:gd name="T30" fmla="*/ 47 w 51"/>
                <a:gd name="T31" fmla="*/ 24 h 81"/>
                <a:gd name="T32" fmla="*/ 51 w 51"/>
                <a:gd name="T33" fmla="*/ 41 h 81"/>
                <a:gd name="T34" fmla="*/ 51 w 51"/>
                <a:gd name="T35" fmla="*/ 41 h 81"/>
                <a:gd name="T36" fmla="*/ 47 w 51"/>
                <a:gd name="T37" fmla="*/ 64 h 81"/>
                <a:gd name="T38" fmla="*/ 47 w 51"/>
                <a:gd name="T39" fmla="*/ 64 h 81"/>
                <a:gd name="T40" fmla="*/ 44 w 51"/>
                <a:gd name="T41" fmla="*/ 71 h 81"/>
                <a:gd name="T42" fmla="*/ 37 w 51"/>
                <a:gd name="T43" fmla="*/ 74 h 81"/>
                <a:gd name="T44" fmla="*/ 37 w 51"/>
                <a:gd name="T45" fmla="*/ 74 h 81"/>
                <a:gd name="T46" fmla="*/ 30 w 51"/>
                <a:gd name="T47" fmla="*/ 78 h 81"/>
                <a:gd name="T48" fmla="*/ 24 w 51"/>
                <a:gd name="T49" fmla="*/ 81 h 81"/>
                <a:gd name="T50" fmla="*/ 24 w 51"/>
                <a:gd name="T51" fmla="*/ 81 h 81"/>
                <a:gd name="T52" fmla="*/ 14 w 51"/>
                <a:gd name="T53" fmla="*/ 78 h 81"/>
                <a:gd name="T54" fmla="*/ 7 w 51"/>
                <a:gd name="T55" fmla="*/ 71 h 81"/>
                <a:gd name="T56" fmla="*/ 7 w 51"/>
                <a:gd name="T57" fmla="*/ 71 h 81"/>
                <a:gd name="T58" fmla="*/ 0 w 51"/>
                <a:gd name="T59" fmla="*/ 61 h 81"/>
                <a:gd name="T60" fmla="*/ 0 w 51"/>
                <a:gd name="T61" fmla="*/ 41 h 81"/>
                <a:gd name="T62" fmla="*/ 0 w 51"/>
                <a:gd name="T63" fmla="*/ 41 h 81"/>
                <a:gd name="T64" fmla="*/ 10 w 51"/>
                <a:gd name="T65" fmla="*/ 41 h 81"/>
                <a:gd name="T66" fmla="*/ 10 w 51"/>
                <a:gd name="T67" fmla="*/ 41 h 81"/>
                <a:gd name="T68" fmla="*/ 10 w 51"/>
                <a:gd name="T69" fmla="*/ 57 h 81"/>
                <a:gd name="T70" fmla="*/ 14 w 51"/>
                <a:gd name="T71" fmla="*/ 67 h 81"/>
                <a:gd name="T72" fmla="*/ 14 w 51"/>
                <a:gd name="T73" fmla="*/ 67 h 81"/>
                <a:gd name="T74" fmla="*/ 17 w 51"/>
                <a:gd name="T75" fmla="*/ 71 h 81"/>
                <a:gd name="T76" fmla="*/ 24 w 51"/>
                <a:gd name="T77" fmla="*/ 74 h 81"/>
                <a:gd name="T78" fmla="*/ 24 w 51"/>
                <a:gd name="T79" fmla="*/ 74 h 81"/>
                <a:gd name="T80" fmla="*/ 30 w 51"/>
                <a:gd name="T81" fmla="*/ 71 h 81"/>
                <a:gd name="T82" fmla="*/ 34 w 51"/>
                <a:gd name="T83" fmla="*/ 67 h 81"/>
                <a:gd name="T84" fmla="*/ 34 w 51"/>
                <a:gd name="T85" fmla="*/ 67 h 81"/>
                <a:gd name="T86" fmla="*/ 37 w 51"/>
                <a:gd name="T87" fmla="*/ 57 h 81"/>
                <a:gd name="T88" fmla="*/ 41 w 51"/>
                <a:gd name="T89" fmla="*/ 41 h 81"/>
                <a:gd name="T90" fmla="*/ 41 w 51"/>
                <a:gd name="T91" fmla="*/ 41 h 81"/>
                <a:gd name="T92" fmla="*/ 37 w 51"/>
                <a:gd name="T93" fmla="*/ 24 h 81"/>
                <a:gd name="T94" fmla="*/ 34 w 51"/>
                <a:gd name="T95" fmla="*/ 17 h 81"/>
                <a:gd name="T96" fmla="*/ 34 w 51"/>
                <a:gd name="T97" fmla="*/ 17 h 81"/>
                <a:gd name="T98" fmla="*/ 30 w 51"/>
                <a:gd name="T99" fmla="*/ 10 h 81"/>
                <a:gd name="T100" fmla="*/ 24 w 51"/>
                <a:gd name="T101" fmla="*/ 10 h 81"/>
                <a:gd name="T102" fmla="*/ 24 w 51"/>
                <a:gd name="T103" fmla="*/ 10 h 81"/>
                <a:gd name="T104" fmla="*/ 17 w 51"/>
                <a:gd name="T105" fmla="*/ 10 h 81"/>
                <a:gd name="T106" fmla="*/ 14 w 51"/>
                <a:gd name="T107" fmla="*/ 14 h 81"/>
                <a:gd name="T108" fmla="*/ 14 w 51"/>
                <a:gd name="T109" fmla="*/ 14 h 81"/>
                <a:gd name="T110" fmla="*/ 10 w 51"/>
                <a:gd name="T111" fmla="*/ 24 h 81"/>
                <a:gd name="T112" fmla="*/ 10 w 51"/>
                <a:gd name="T113" fmla="*/ 41 h 81"/>
                <a:gd name="T114" fmla="*/ 10 w 51"/>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81">
                  <a:moveTo>
                    <a:pt x="0" y="41"/>
                  </a:moveTo>
                  <a:lnTo>
                    <a:pt x="0" y="41"/>
                  </a:lnTo>
                  <a:lnTo>
                    <a:pt x="0" y="20"/>
                  </a:lnTo>
                  <a:lnTo>
                    <a:pt x="0" y="20"/>
                  </a:lnTo>
                  <a:lnTo>
                    <a:pt x="7" y="10"/>
                  </a:lnTo>
                  <a:lnTo>
                    <a:pt x="10" y="7"/>
                  </a:lnTo>
                  <a:lnTo>
                    <a:pt x="10" y="7"/>
                  </a:lnTo>
                  <a:lnTo>
                    <a:pt x="17" y="4"/>
                  </a:lnTo>
                  <a:lnTo>
                    <a:pt x="24" y="0"/>
                  </a:lnTo>
                  <a:lnTo>
                    <a:pt x="24" y="0"/>
                  </a:lnTo>
                  <a:lnTo>
                    <a:pt x="34" y="4"/>
                  </a:lnTo>
                  <a:lnTo>
                    <a:pt x="34" y="4"/>
                  </a:lnTo>
                  <a:lnTo>
                    <a:pt x="44" y="10"/>
                  </a:lnTo>
                  <a:lnTo>
                    <a:pt x="44" y="10"/>
                  </a:lnTo>
                  <a:lnTo>
                    <a:pt x="47" y="24"/>
                  </a:lnTo>
                  <a:lnTo>
                    <a:pt x="47" y="24"/>
                  </a:lnTo>
                  <a:lnTo>
                    <a:pt x="51" y="41"/>
                  </a:lnTo>
                  <a:lnTo>
                    <a:pt x="51" y="41"/>
                  </a:lnTo>
                  <a:lnTo>
                    <a:pt x="47" y="64"/>
                  </a:lnTo>
                  <a:lnTo>
                    <a:pt x="47" y="64"/>
                  </a:lnTo>
                  <a:lnTo>
                    <a:pt x="44" y="71"/>
                  </a:lnTo>
                  <a:lnTo>
                    <a:pt x="37" y="74"/>
                  </a:lnTo>
                  <a:lnTo>
                    <a:pt x="37" y="74"/>
                  </a:lnTo>
                  <a:lnTo>
                    <a:pt x="30" y="78"/>
                  </a:lnTo>
                  <a:lnTo>
                    <a:pt x="24" y="81"/>
                  </a:lnTo>
                  <a:lnTo>
                    <a:pt x="24" y="81"/>
                  </a:lnTo>
                  <a:lnTo>
                    <a:pt x="14" y="78"/>
                  </a:lnTo>
                  <a:lnTo>
                    <a:pt x="7" y="71"/>
                  </a:lnTo>
                  <a:lnTo>
                    <a:pt x="7" y="71"/>
                  </a:lnTo>
                  <a:lnTo>
                    <a:pt x="0" y="61"/>
                  </a:lnTo>
                  <a:lnTo>
                    <a:pt x="0" y="41"/>
                  </a:lnTo>
                  <a:lnTo>
                    <a:pt x="0" y="41"/>
                  </a:lnTo>
                  <a:close/>
                  <a:moveTo>
                    <a:pt x="10" y="41"/>
                  </a:moveTo>
                  <a:lnTo>
                    <a:pt x="10" y="41"/>
                  </a:lnTo>
                  <a:lnTo>
                    <a:pt x="10" y="57"/>
                  </a:lnTo>
                  <a:lnTo>
                    <a:pt x="14" y="67"/>
                  </a:lnTo>
                  <a:lnTo>
                    <a:pt x="14" y="67"/>
                  </a:lnTo>
                  <a:lnTo>
                    <a:pt x="17" y="71"/>
                  </a:lnTo>
                  <a:lnTo>
                    <a:pt x="24" y="74"/>
                  </a:lnTo>
                  <a:lnTo>
                    <a:pt x="24" y="74"/>
                  </a:lnTo>
                  <a:lnTo>
                    <a:pt x="30" y="71"/>
                  </a:lnTo>
                  <a:lnTo>
                    <a:pt x="34" y="67"/>
                  </a:lnTo>
                  <a:lnTo>
                    <a:pt x="34" y="67"/>
                  </a:lnTo>
                  <a:lnTo>
                    <a:pt x="37" y="57"/>
                  </a:lnTo>
                  <a:lnTo>
                    <a:pt x="41" y="41"/>
                  </a:lnTo>
                  <a:lnTo>
                    <a:pt x="41" y="41"/>
                  </a:lnTo>
                  <a:lnTo>
                    <a:pt x="37" y="24"/>
                  </a:lnTo>
                  <a:lnTo>
                    <a:pt x="34" y="17"/>
                  </a:lnTo>
                  <a:lnTo>
                    <a:pt x="34" y="17"/>
                  </a:lnTo>
                  <a:lnTo>
                    <a:pt x="30" y="10"/>
                  </a:lnTo>
                  <a:lnTo>
                    <a:pt x="24" y="10"/>
                  </a:lnTo>
                  <a:lnTo>
                    <a:pt x="24" y="10"/>
                  </a:lnTo>
                  <a:lnTo>
                    <a:pt x="17" y="10"/>
                  </a:lnTo>
                  <a:lnTo>
                    <a:pt x="14" y="14"/>
                  </a:lnTo>
                  <a:lnTo>
                    <a:pt x="14"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59" name="Freeform 119"/>
            <p:cNvSpPr>
              <a:spLocks noEditPoints="1"/>
            </p:cNvSpPr>
            <p:nvPr/>
          </p:nvSpPr>
          <p:spPr bwMode="auto">
            <a:xfrm>
              <a:off x="11657013" y="4384675"/>
              <a:ext cx="80963" cy="128588"/>
            </a:xfrm>
            <a:custGeom>
              <a:avLst/>
              <a:gdLst>
                <a:gd name="T0" fmla="*/ 0 w 51"/>
                <a:gd name="T1" fmla="*/ 41 h 81"/>
                <a:gd name="T2" fmla="*/ 0 w 51"/>
                <a:gd name="T3" fmla="*/ 41 h 81"/>
                <a:gd name="T4" fmla="*/ 4 w 51"/>
                <a:gd name="T5" fmla="*/ 20 h 81"/>
                <a:gd name="T6" fmla="*/ 4 w 51"/>
                <a:gd name="T7" fmla="*/ 20 h 81"/>
                <a:gd name="T8" fmla="*/ 7 w 51"/>
                <a:gd name="T9" fmla="*/ 10 h 81"/>
                <a:gd name="T10" fmla="*/ 14 w 51"/>
                <a:gd name="T11" fmla="*/ 7 h 81"/>
                <a:gd name="T12" fmla="*/ 14 w 51"/>
                <a:gd name="T13" fmla="*/ 7 h 81"/>
                <a:gd name="T14" fmla="*/ 21 w 51"/>
                <a:gd name="T15" fmla="*/ 4 h 81"/>
                <a:gd name="T16" fmla="*/ 27 w 51"/>
                <a:gd name="T17" fmla="*/ 0 h 81"/>
                <a:gd name="T18" fmla="*/ 27 w 51"/>
                <a:gd name="T19" fmla="*/ 0 h 81"/>
                <a:gd name="T20" fmla="*/ 37 w 51"/>
                <a:gd name="T21" fmla="*/ 4 h 81"/>
                <a:gd name="T22" fmla="*/ 37 w 51"/>
                <a:gd name="T23" fmla="*/ 4 h 81"/>
                <a:gd name="T24" fmla="*/ 44 w 51"/>
                <a:gd name="T25" fmla="*/ 10 h 81"/>
                <a:gd name="T26" fmla="*/ 44 w 51"/>
                <a:gd name="T27" fmla="*/ 10 h 81"/>
                <a:gd name="T28" fmla="*/ 51 w 51"/>
                <a:gd name="T29" fmla="*/ 24 h 81"/>
                <a:gd name="T30" fmla="*/ 51 w 51"/>
                <a:gd name="T31" fmla="*/ 24 h 81"/>
                <a:gd name="T32" fmla="*/ 51 w 51"/>
                <a:gd name="T33" fmla="*/ 41 h 81"/>
                <a:gd name="T34" fmla="*/ 51 w 51"/>
                <a:gd name="T35" fmla="*/ 41 h 81"/>
                <a:gd name="T36" fmla="*/ 51 w 51"/>
                <a:gd name="T37" fmla="*/ 64 h 81"/>
                <a:gd name="T38" fmla="*/ 51 w 51"/>
                <a:gd name="T39" fmla="*/ 64 h 81"/>
                <a:gd name="T40" fmla="*/ 47 w 51"/>
                <a:gd name="T41" fmla="*/ 71 h 81"/>
                <a:gd name="T42" fmla="*/ 41 w 51"/>
                <a:gd name="T43" fmla="*/ 74 h 81"/>
                <a:gd name="T44" fmla="*/ 41 w 51"/>
                <a:gd name="T45" fmla="*/ 74 h 81"/>
                <a:gd name="T46" fmla="*/ 34 w 51"/>
                <a:gd name="T47" fmla="*/ 78 h 81"/>
                <a:gd name="T48" fmla="*/ 27 w 51"/>
                <a:gd name="T49" fmla="*/ 81 h 81"/>
                <a:gd name="T50" fmla="*/ 27 w 51"/>
                <a:gd name="T51" fmla="*/ 81 h 81"/>
                <a:gd name="T52" fmla="*/ 17 w 51"/>
                <a:gd name="T53" fmla="*/ 78 h 81"/>
                <a:gd name="T54" fmla="*/ 10 w 51"/>
                <a:gd name="T55" fmla="*/ 71 h 81"/>
                <a:gd name="T56" fmla="*/ 10 w 51"/>
                <a:gd name="T57" fmla="*/ 71 h 81"/>
                <a:gd name="T58" fmla="*/ 4 w 51"/>
                <a:gd name="T59" fmla="*/ 61 h 81"/>
                <a:gd name="T60" fmla="*/ 0 w 51"/>
                <a:gd name="T61" fmla="*/ 41 h 81"/>
                <a:gd name="T62" fmla="*/ 0 w 51"/>
                <a:gd name="T63" fmla="*/ 41 h 81"/>
                <a:gd name="T64" fmla="*/ 10 w 51"/>
                <a:gd name="T65" fmla="*/ 41 h 81"/>
                <a:gd name="T66" fmla="*/ 10 w 51"/>
                <a:gd name="T67" fmla="*/ 41 h 81"/>
                <a:gd name="T68" fmla="*/ 14 w 51"/>
                <a:gd name="T69" fmla="*/ 57 h 81"/>
                <a:gd name="T70" fmla="*/ 17 w 51"/>
                <a:gd name="T71" fmla="*/ 67 h 81"/>
                <a:gd name="T72" fmla="*/ 17 w 51"/>
                <a:gd name="T73" fmla="*/ 67 h 81"/>
                <a:gd name="T74" fmla="*/ 21 w 51"/>
                <a:gd name="T75" fmla="*/ 71 h 81"/>
                <a:gd name="T76" fmla="*/ 27 w 51"/>
                <a:gd name="T77" fmla="*/ 74 h 81"/>
                <a:gd name="T78" fmla="*/ 27 w 51"/>
                <a:gd name="T79" fmla="*/ 74 h 81"/>
                <a:gd name="T80" fmla="*/ 34 w 51"/>
                <a:gd name="T81" fmla="*/ 71 h 81"/>
                <a:gd name="T82" fmla="*/ 37 w 51"/>
                <a:gd name="T83" fmla="*/ 67 h 81"/>
                <a:gd name="T84" fmla="*/ 37 w 51"/>
                <a:gd name="T85" fmla="*/ 67 h 81"/>
                <a:gd name="T86" fmla="*/ 41 w 51"/>
                <a:gd name="T87" fmla="*/ 57 h 81"/>
                <a:gd name="T88" fmla="*/ 41 w 51"/>
                <a:gd name="T89" fmla="*/ 41 h 81"/>
                <a:gd name="T90" fmla="*/ 41 w 51"/>
                <a:gd name="T91" fmla="*/ 41 h 81"/>
                <a:gd name="T92" fmla="*/ 41 w 51"/>
                <a:gd name="T93" fmla="*/ 24 h 81"/>
                <a:gd name="T94" fmla="*/ 37 w 51"/>
                <a:gd name="T95" fmla="*/ 17 h 81"/>
                <a:gd name="T96" fmla="*/ 37 w 51"/>
                <a:gd name="T97" fmla="*/ 17 h 81"/>
                <a:gd name="T98" fmla="*/ 34 w 51"/>
                <a:gd name="T99" fmla="*/ 10 h 81"/>
                <a:gd name="T100" fmla="*/ 27 w 51"/>
                <a:gd name="T101" fmla="*/ 10 h 81"/>
                <a:gd name="T102" fmla="*/ 27 w 51"/>
                <a:gd name="T103" fmla="*/ 10 h 81"/>
                <a:gd name="T104" fmla="*/ 21 w 51"/>
                <a:gd name="T105" fmla="*/ 10 h 81"/>
                <a:gd name="T106" fmla="*/ 17 w 51"/>
                <a:gd name="T107" fmla="*/ 14 h 81"/>
                <a:gd name="T108" fmla="*/ 17 w 51"/>
                <a:gd name="T109" fmla="*/ 14 h 81"/>
                <a:gd name="T110" fmla="*/ 14 w 51"/>
                <a:gd name="T111" fmla="*/ 24 h 81"/>
                <a:gd name="T112" fmla="*/ 10 w 51"/>
                <a:gd name="T113" fmla="*/ 41 h 81"/>
                <a:gd name="T114" fmla="*/ 10 w 51"/>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81">
                  <a:moveTo>
                    <a:pt x="0" y="41"/>
                  </a:moveTo>
                  <a:lnTo>
                    <a:pt x="0" y="41"/>
                  </a:lnTo>
                  <a:lnTo>
                    <a:pt x="4" y="20"/>
                  </a:lnTo>
                  <a:lnTo>
                    <a:pt x="4" y="20"/>
                  </a:lnTo>
                  <a:lnTo>
                    <a:pt x="7" y="10"/>
                  </a:lnTo>
                  <a:lnTo>
                    <a:pt x="14" y="7"/>
                  </a:lnTo>
                  <a:lnTo>
                    <a:pt x="14" y="7"/>
                  </a:lnTo>
                  <a:lnTo>
                    <a:pt x="21" y="4"/>
                  </a:lnTo>
                  <a:lnTo>
                    <a:pt x="27" y="0"/>
                  </a:lnTo>
                  <a:lnTo>
                    <a:pt x="27" y="0"/>
                  </a:lnTo>
                  <a:lnTo>
                    <a:pt x="37" y="4"/>
                  </a:lnTo>
                  <a:lnTo>
                    <a:pt x="37" y="4"/>
                  </a:lnTo>
                  <a:lnTo>
                    <a:pt x="44" y="10"/>
                  </a:lnTo>
                  <a:lnTo>
                    <a:pt x="44" y="10"/>
                  </a:lnTo>
                  <a:lnTo>
                    <a:pt x="51" y="24"/>
                  </a:lnTo>
                  <a:lnTo>
                    <a:pt x="51" y="24"/>
                  </a:lnTo>
                  <a:lnTo>
                    <a:pt x="51" y="41"/>
                  </a:lnTo>
                  <a:lnTo>
                    <a:pt x="51" y="41"/>
                  </a:lnTo>
                  <a:lnTo>
                    <a:pt x="51" y="64"/>
                  </a:lnTo>
                  <a:lnTo>
                    <a:pt x="51" y="64"/>
                  </a:lnTo>
                  <a:lnTo>
                    <a:pt x="47" y="71"/>
                  </a:lnTo>
                  <a:lnTo>
                    <a:pt x="41" y="74"/>
                  </a:lnTo>
                  <a:lnTo>
                    <a:pt x="41" y="74"/>
                  </a:lnTo>
                  <a:lnTo>
                    <a:pt x="34" y="78"/>
                  </a:lnTo>
                  <a:lnTo>
                    <a:pt x="27" y="81"/>
                  </a:lnTo>
                  <a:lnTo>
                    <a:pt x="27" y="81"/>
                  </a:lnTo>
                  <a:lnTo>
                    <a:pt x="17" y="78"/>
                  </a:lnTo>
                  <a:lnTo>
                    <a:pt x="10" y="71"/>
                  </a:lnTo>
                  <a:lnTo>
                    <a:pt x="10" y="71"/>
                  </a:lnTo>
                  <a:lnTo>
                    <a:pt x="4" y="61"/>
                  </a:lnTo>
                  <a:lnTo>
                    <a:pt x="0" y="41"/>
                  </a:lnTo>
                  <a:lnTo>
                    <a:pt x="0" y="41"/>
                  </a:lnTo>
                  <a:close/>
                  <a:moveTo>
                    <a:pt x="10" y="41"/>
                  </a:moveTo>
                  <a:lnTo>
                    <a:pt x="10" y="41"/>
                  </a:lnTo>
                  <a:lnTo>
                    <a:pt x="14" y="57"/>
                  </a:lnTo>
                  <a:lnTo>
                    <a:pt x="17" y="67"/>
                  </a:lnTo>
                  <a:lnTo>
                    <a:pt x="17" y="67"/>
                  </a:lnTo>
                  <a:lnTo>
                    <a:pt x="21" y="71"/>
                  </a:lnTo>
                  <a:lnTo>
                    <a:pt x="27" y="74"/>
                  </a:lnTo>
                  <a:lnTo>
                    <a:pt x="27" y="74"/>
                  </a:lnTo>
                  <a:lnTo>
                    <a:pt x="34" y="71"/>
                  </a:lnTo>
                  <a:lnTo>
                    <a:pt x="37" y="67"/>
                  </a:lnTo>
                  <a:lnTo>
                    <a:pt x="37" y="67"/>
                  </a:lnTo>
                  <a:lnTo>
                    <a:pt x="41" y="57"/>
                  </a:lnTo>
                  <a:lnTo>
                    <a:pt x="41" y="41"/>
                  </a:lnTo>
                  <a:lnTo>
                    <a:pt x="41" y="41"/>
                  </a:lnTo>
                  <a:lnTo>
                    <a:pt x="41" y="24"/>
                  </a:lnTo>
                  <a:lnTo>
                    <a:pt x="37" y="17"/>
                  </a:lnTo>
                  <a:lnTo>
                    <a:pt x="37" y="17"/>
                  </a:lnTo>
                  <a:lnTo>
                    <a:pt x="34" y="10"/>
                  </a:lnTo>
                  <a:lnTo>
                    <a:pt x="27" y="10"/>
                  </a:lnTo>
                  <a:lnTo>
                    <a:pt x="27" y="10"/>
                  </a:lnTo>
                  <a:lnTo>
                    <a:pt x="21" y="10"/>
                  </a:lnTo>
                  <a:lnTo>
                    <a:pt x="17" y="14"/>
                  </a:lnTo>
                  <a:lnTo>
                    <a:pt x="17" y="14"/>
                  </a:lnTo>
                  <a:lnTo>
                    <a:pt x="14"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0" name="Line 120"/>
            <p:cNvSpPr>
              <a:spLocks noChangeShapeType="1"/>
            </p:cNvSpPr>
            <p:nvPr/>
          </p:nvSpPr>
          <p:spPr bwMode="auto">
            <a:xfrm>
              <a:off x="9980613" y="4289425"/>
              <a:ext cx="2222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61" name="Freeform 121"/>
            <p:cNvSpPr>
              <a:spLocks noEditPoints="1"/>
            </p:cNvSpPr>
            <p:nvPr/>
          </p:nvSpPr>
          <p:spPr bwMode="auto">
            <a:xfrm>
              <a:off x="9842501" y="4213225"/>
              <a:ext cx="79375" cy="123825"/>
            </a:xfrm>
            <a:custGeom>
              <a:avLst/>
              <a:gdLst>
                <a:gd name="T0" fmla="*/ 0 w 50"/>
                <a:gd name="T1" fmla="*/ 41 h 78"/>
                <a:gd name="T2" fmla="*/ 0 w 50"/>
                <a:gd name="T3" fmla="*/ 41 h 78"/>
                <a:gd name="T4" fmla="*/ 3 w 50"/>
                <a:gd name="T5" fmla="*/ 17 h 78"/>
                <a:gd name="T6" fmla="*/ 3 w 50"/>
                <a:gd name="T7" fmla="*/ 17 h 78"/>
                <a:gd name="T8" fmla="*/ 6 w 50"/>
                <a:gd name="T9" fmla="*/ 11 h 78"/>
                <a:gd name="T10" fmla="*/ 13 w 50"/>
                <a:gd name="T11" fmla="*/ 4 h 78"/>
                <a:gd name="T12" fmla="*/ 13 w 50"/>
                <a:gd name="T13" fmla="*/ 4 h 78"/>
                <a:gd name="T14" fmla="*/ 16 w 50"/>
                <a:gd name="T15" fmla="*/ 0 h 78"/>
                <a:gd name="T16" fmla="*/ 26 w 50"/>
                <a:gd name="T17" fmla="*/ 0 h 78"/>
                <a:gd name="T18" fmla="*/ 26 w 50"/>
                <a:gd name="T19" fmla="*/ 0 h 78"/>
                <a:gd name="T20" fmla="*/ 37 w 50"/>
                <a:gd name="T21" fmla="*/ 4 h 78"/>
                <a:gd name="T22" fmla="*/ 37 w 50"/>
                <a:gd name="T23" fmla="*/ 4 h 78"/>
                <a:gd name="T24" fmla="*/ 43 w 50"/>
                <a:gd name="T25" fmla="*/ 11 h 78"/>
                <a:gd name="T26" fmla="*/ 43 w 50"/>
                <a:gd name="T27" fmla="*/ 11 h 78"/>
                <a:gd name="T28" fmla="*/ 50 w 50"/>
                <a:gd name="T29" fmla="*/ 21 h 78"/>
                <a:gd name="T30" fmla="*/ 50 w 50"/>
                <a:gd name="T31" fmla="*/ 21 h 78"/>
                <a:gd name="T32" fmla="*/ 50 w 50"/>
                <a:gd name="T33" fmla="*/ 41 h 78"/>
                <a:gd name="T34" fmla="*/ 50 w 50"/>
                <a:gd name="T35" fmla="*/ 41 h 78"/>
                <a:gd name="T36" fmla="*/ 47 w 50"/>
                <a:gd name="T37" fmla="*/ 61 h 78"/>
                <a:gd name="T38" fmla="*/ 47 w 50"/>
                <a:gd name="T39" fmla="*/ 61 h 78"/>
                <a:gd name="T40" fmla="*/ 43 w 50"/>
                <a:gd name="T41" fmla="*/ 71 h 78"/>
                <a:gd name="T42" fmla="*/ 40 w 50"/>
                <a:gd name="T43" fmla="*/ 75 h 78"/>
                <a:gd name="T44" fmla="*/ 40 w 50"/>
                <a:gd name="T45" fmla="*/ 75 h 78"/>
                <a:gd name="T46" fmla="*/ 33 w 50"/>
                <a:gd name="T47" fmla="*/ 78 h 78"/>
                <a:gd name="T48" fmla="*/ 26 w 50"/>
                <a:gd name="T49" fmla="*/ 78 h 78"/>
                <a:gd name="T50" fmla="*/ 26 w 50"/>
                <a:gd name="T51" fmla="*/ 78 h 78"/>
                <a:gd name="T52" fmla="*/ 16 w 50"/>
                <a:gd name="T53" fmla="*/ 78 h 78"/>
                <a:gd name="T54" fmla="*/ 10 w 50"/>
                <a:gd name="T55" fmla="*/ 71 h 78"/>
                <a:gd name="T56" fmla="*/ 10 w 50"/>
                <a:gd name="T57" fmla="*/ 71 h 78"/>
                <a:gd name="T58" fmla="*/ 3 w 50"/>
                <a:gd name="T59" fmla="*/ 58 h 78"/>
                <a:gd name="T60" fmla="*/ 0 w 50"/>
                <a:gd name="T61" fmla="*/ 41 h 78"/>
                <a:gd name="T62" fmla="*/ 0 w 50"/>
                <a:gd name="T63" fmla="*/ 41 h 78"/>
                <a:gd name="T64" fmla="*/ 10 w 50"/>
                <a:gd name="T65" fmla="*/ 41 h 78"/>
                <a:gd name="T66" fmla="*/ 10 w 50"/>
                <a:gd name="T67" fmla="*/ 41 h 78"/>
                <a:gd name="T68" fmla="*/ 13 w 50"/>
                <a:gd name="T69" fmla="*/ 58 h 78"/>
                <a:gd name="T70" fmla="*/ 16 w 50"/>
                <a:gd name="T71" fmla="*/ 64 h 78"/>
                <a:gd name="T72" fmla="*/ 16 w 50"/>
                <a:gd name="T73" fmla="*/ 64 h 78"/>
                <a:gd name="T74" fmla="*/ 20 w 50"/>
                <a:gd name="T75" fmla="*/ 71 h 78"/>
                <a:gd name="T76" fmla="*/ 26 w 50"/>
                <a:gd name="T77" fmla="*/ 71 h 78"/>
                <a:gd name="T78" fmla="*/ 26 w 50"/>
                <a:gd name="T79" fmla="*/ 71 h 78"/>
                <a:gd name="T80" fmla="*/ 33 w 50"/>
                <a:gd name="T81" fmla="*/ 71 h 78"/>
                <a:gd name="T82" fmla="*/ 37 w 50"/>
                <a:gd name="T83" fmla="*/ 64 h 78"/>
                <a:gd name="T84" fmla="*/ 37 w 50"/>
                <a:gd name="T85" fmla="*/ 64 h 78"/>
                <a:gd name="T86" fmla="*/ 40 w 50"/>
                <a:gd name="T87" fmla="*/ 54 h 78"/>
                <a:gd name="T88" fmla="*/ 40 w 50"/>
                <a:gd name="T89" fmla="*/ 41 h 78"/>
                <a:gd name="T90" fmla="*/ 40 w 50"/>
                <a:gd name="T91" fmla="*/ 41 h 78"/>
                <a:gd name="T92" fmla="*/ 40 w 50"/>
                <a:gd name="T93" fmla="*/ 24 h 78"/>
                <a:gd name="T94" fmla="*/ 37 w 50"/>
                <a:gd name="T95" fmla="*/ 14 h 78"/>
                <a:gd name="T96" fmla="*/ 37 w 50"/>
                <a:gd name="T97" fmla="*/ 14 h 78"/>
                <a:gd name="T98" fmla="*/ 33 w 50"/>
                <a:gd name="T99" fmla="*/ 11 h 78"/>
                <a:gd name="T100" fmla="*/ 26 w 50"/>
                <a:gd name="T101" fmla="*/ 7 h 78"/>
                <a:gd name="T102" fmla="*/ 26 w 50"/>
                <a:gd name="T103" fmla="*/ 7 h 78"/>
                <a:gd name="T104" fmla="*/ 20 w 50"/>
                <a:gd name="T105" fmla="*/ 11 h 78"/>
                <a:gd name="T106" fmla="*/ 16 w 50"/>
                <a:gd name="T107" fmla="*/ 14 h 78"/>
                <a:gd name="T108" fmla="*/ 16 w 50"/>
                <a:gd name="T109" fmla="*/ 14 h 78"/>
                <a:gd name="T110" fmla="*/ 13 w 50"/>
                <a:gd name="T111" fmla="*/ 24 h 78"/>
                <a:gd name="T112" fmla="*/ 10 w 50"/>
                <a:gd name="T113" fmla="*/ 41 h 78"/>
                <a:gd name="T114" fmla="*/ 10 w 50"/>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41"/>
                  </a:moveTo>
                  <a:lnTo>
                    <a:pt x="0" y="41"/>
                  </a:lnTo>
                  <a:lnTo>
                    <a:pt x="3" y="17"/>
                  </a:lnTo>
                  <a:lnTo>
                    <a:pt x="3" y="17"/>
                  </a:lnTo>
                  <a:lnTo>
                    <a:pt x="6" y="11"/>
                  </a:lnTo>
                  <a:lnTo>
                    <a:pt x="13" y="4"/>
                  </a:lnTo>
                  <a:lnTo>
                    <a:pt x="13" y="4"/>
                  </a:lnTo>
                  <a:lnTo>
                    <a:pt x="16" y="0"/>
                  </a:lnTo>
                  <a:lnTo>
                    <a:pt x="26" y="0"/>
                  </a:lnTo>
                  <a:lnTo>
                    <a:pt x="26" y="0"/>
                  </a:lnTo>
                  <a:lnTo>
                    <a:pt x="37" y="4"/>
                  </a:lnTo>
                  <a:lnTo>
                    <a:pt x="37" y="4"/>
                  </a:lnTo>
                  <a:lnTo>
                    <a:pt x="43" y="11"/>
                  </a:lnTo>
                  <a:lnTo>
                    <a:pt x="43" y="11"/>
                  </a:lnTo>
                  <a:lnTo>
                    <a:pt x="50" y="21"/>
                  </a:lnTo>
                  <a:lnTo>
                    <a:pt x="50" y="21"/>
                  </a:lnTo>
                  <a:lnTo>
                    <a:pt x="50" y="41"/>
                  </a:lnTo>
                  <a:lnTo>
                    <a:pt x="50" y="41"/>
                  </a:lnTo>
                  <a:lnTo>
                    <a:pt x="47" y="61"/>
                  </a:lnTo>
                  <a:lnTo>
                    <a:pt x="47" y="61"/>
                  </a:lnTo>
                  <a:lnTo>
                    <a:pt x="43" y="71"/>
                  </a:lnTo>
                  <a:lnTo>
                    <a:pt x="40" y="75"/>
                  </a:lnTo>
                  <a:lnTo>
                    <a:pt x="40" y="75"/>
                  </a:lnTo>
                  <a:lnTo>
                    <a:pt x="33" y="78"/>
                  </a:lnTo>
                  <a:lnTo>
                    <a:pt x="26" y="78"/>
                  </a:lnTo>
                  <a:lnTo>
                    <a:pt x="26" y="78"/>
                  </a:lnTo>
                  <a:lnTo>
                    <a:pt x="16" y="78"/>
                  </a:lnTo>
                  <a:lnTo>
                    <a:pt x="10" y="71"/>
                  </a:lnTo>
                  <a:lnTo>
                    <a:pt x="10" y="71"/>
                  </a:lnTo>
                  <a:lnTo>
                    <a:pt x="3" y="58"/>
                  </a:lnTo>
                  <a:lnTo>
                    <a:pt x="0" y="41"/>
                  </a:lnTo>
                  <a:lnTo>
                    <a:pt x="0" y="41"/>
                  </a:lnTo>
                  <a:close/>
                  <a:moveTo>
                    <a:pt x="10" y="41"/>
                  </a:moveTo>
                  <a:lnTo>
                    <a:pt x="10" y="41"/>
                  </a:lnTo>
                  <a:lnTo>
                    <a:pt x="13" y="58"/>
                  </a:lnTo>
                  <a:lnTo>
                    <a:pt x="16" y="64"/>
                  </a:lnTo>
                  <a:lnTo>
                    <a:pt x="16" y="64"/>
                  </a:lnTo>
                  <a:lnTo>
                    <a:pt x="20" y="71"/>
                  </a:lnTo>
                  <a:lnTo>
                    <a:pt x="26" y="71"/>
                  </a:lnTo>
                  <a:lnTo>
                    <a:pt x="26" y="71"/>
                  </a:lnTo>
                  <a:lnTo>
                    <a:pt x="33" y="71"/>
                  </a:lnTo>
                  <a:lnTo>
                    <a:pt x="37" y="64"/>
                  </a:lnTo>
                  <a:lnTo>
                    <a:pt x="37" y="64"/>
                  </a:lnTo>
                  <a:lnTo>
                    <a:pt x="40" y="54"/>
                  </a:lnTo>
                  <a:lnTo>
                    <a:pt x="40" y="41"/>
                  </a:lnTo>
                  <a:lnTo>
                    <a:pt x="40" y="41"/>
                  </a:lnTo>
                  <a:lnTo>
                    <a:pt x="40" y="24"/>
                  </a:lnTo>
                  <a:lnTo>
                    <a:pt x="37" y="14"/>
                  </a:lnTo>
                  <a:lnTo>
                    <a:pt x="37" y="14"/>
                  </a:lnTo>
                  <a:lnTo>
                    <a:pt x="33" y="11"/>
                  </a:lnTo>
                  <a:lnTo>
                    <a:pt x="26" y="7"/>
                  </a:lnTo>
                  <a:lnTo>
                    <a:pt x="26" y="7"/>
                  </a:lnTo>
                  <a:lnTo>
                    <a:pt x="20" y="11"/>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2" name="Line 122"/>
            <p:cNvSpPr>
              <a:spLocks noChangeShapeType="1"/>
            </p:cNvSpPr>
            <p:nvPr/>
          </p:nvSpPr>
          <p:spPr bwMode="auto">
            <a:xfrm>
              <a:off x="9985376" y="3844925"/>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63" name="Freeform 123"/>
            <p:cNvSpPr>
              <a:spLocks/>
            </p:cNvSpPr>
            <p:nvPr/>
          </p:nvSpPr>
          <p:spPr bwMode="auto">
            <a:xfrm>
              <a:off x="9666288" y="3765550"/>
              <a:ext cx="41275" cy="122238"/>
            </a:xfrm>
            <a:custGeom>
              <a:avLst/>
              <a:gdLst>
                <a:gd name="T0" fmla="*/ 26 w 26"/>
                <a:gd name="T1" fmla="*/ 77 h 77"/>
                <a:gd name="T2" fmla="*/ 16 w 26"/>
                <a:gd name="T3" fmla="*/ 77 h 77"/>
                <a:gd name="T4" fmla="*/ 16 w 26"/>
                <a:gd name="T5" fmla="*/ 17 h 77"/>
                <a:gd name="T6" fmla="*/ 16 w 26"/>
                <a:gd name="T7" fmla="*/ 17 h 77"/>
                <a:gd name="T8" fmla="*/ 10 w 26"/>
                <a:gd name="T9" fmla="*/ 23 h 77"/>
                <a:gd name="T10" fmla="*/ 10 w 26"/>
                <a:gd name="T11" fmla="*/ 23 h 77"/>
                <a:gd name="T12" fmla="*/ 0 w 26"/>
                <a:gd name="T13" fmla="*/ 30 h 77"/>
                <a:gd name="T14" fmla="*/ 0 w 26"/>
                <a:gd name="T15" fmla="*/ 20 h 77"/>
                <a:gd name="T16" fmla="*/ 0 w 26"/>
                <a:gd name="T17" fmla="*/ 20 h 77"/>
                <a:gd name="T18" fmla="*/ 13 w 26"/>
                <a:gd name="T19" fmla="*/ 10 h 77"/>
                <a:gd name="T20" fmla="*/ 13 w 26"/>
                <a:gd name="T21" fmla="*/ 10 h 77"/>
                <a:gd name="T22" fmla="*/ 20 w 26"/>
                <a:gd name="T23" fmla="*/ 0 h 77"/>
                <a:gd name="T24" fmla="*/ 26 w 26"/>
                <a:gd name="T25" fmla="*/ 0 h 77"/>
                <a:gd name="T26" fmla="*/ 26 w 26"/>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77">
                  <a:moveTo>
                    <a:pt x="26" y="77"/>
                  </a:moveTo>
                  <a:lnTo>
                    <a:pt x="16" y="77"/>
                  </a:lnTo>
                  <a:lnTo>
                    <a:pt x="16" y="17"/>
                  </a:lnTo>
                  <a:lnTo>
                    <a:pt x="16" y="17"/>
                  </a:lnTo>
                  <a:lnTo>
                    <a:pt x="10" y="23"/>
                  </a:lnTo>
                  <a:lnTo>
                    <a:pt x="10" y="23"/>
                  </a:lnTo>
                  <a:lnTo>
                    <a:pt x="0" y="30"/>
                  </a:lnTo>
                  <a:lnTo>
                    <a:pt x="0" y="20"/>
                  </a:lnTo>
                  <a:lnTo>
                    <a:pt x="0" y="20"/>
                  </a:lnTo>
                  <a:lnTo>
                    <a:pt x="13" y="10"/>
                  </a:lnTo>
                  <a:lnTo>
                    <a:pt x="13" y="10"/>
                  </a:lnTo>
                  <a:lnTo>
                    <a:pt x="20" y="0"/>
                  </a:lnTo>
                  <a:lnTo>
                    <a:pt x="26" y="0"/>
                  </a:lnTo>
                  <a:lnTo>
                    <a:pt x="26"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4" name="Freeform 124"/>
            <p:cNvSpPr>
              <a:spLocks noEditPoints="1"/>
            </p:cNvSpPr>
            <p:nvPr/>
          </p:nvSpPr>
          <p:spPr bwMode="auto">
            <a:xfrm>
              <a:off x="9745663" y="3765550"/>
              <a:ext cx="79375" cy="128588"/>
            </a:xfrm>
            <a:custGeom>
              <a:avLst/>
              <a:gdLst>
                <a:gd name="T0" fmla="*/ 0 w 50"/>
                <a:gd name="T1" fmla="*/ 40 h 81"/>
                <a:gd name="T2" fmla="*/ 0 w 50"/>
                <a:gd name="T3" fmla="*/ 40 h 81"/>
                <a:gd name="T4" fmla="*/ 3 w 50"/>
                <a:gd name="T5" fmla="*/ 17 h 81"/>
                <a:gd name="T6" fmla="*/ 3 w 50"/>
                <a:gd name="T7" fmla="*/ 17 h 81"/>
                <a:gd name="T8" fmla="*/ 7 w 50"/>
                <a:gd name="T9" fmla="*/ 10 h 81"/>
                <a:gd name="T10" fmla="*/ 13 w 50"/>
                <a:gd name="T11" fmla="*/ 7 h 81"/>
                <a:gd name="T12" fmla="*/ 13 w 50"/>
                <a:gd name="T13" fmla="*/ 7 h 81"/>
                <a:gd name="T14" fmla="*/ 20 w 50"/>
                <a:gd name="T15" fmla="*/ 3 h 81"/>
                <a:gd name="T16" fmla="*/ 27 w 50"/>
                <a:gd name="T17" fmla="*/ 0 h 81"/>
                <a:gd name="T18" fmla="*/ 27 w 50"/>
                <a:gd name="T19" fmla="*/ 0 h 81"/>
                <a:gd name="T20" fmla="*/ 37 w 50"/>
                <a:gd name="T21" fmla="*/ 3 h 81"/>
                <a:gd name="T22" fmla="*/ 37 w 50"/>
                <a:gd name="T23" fmla="*/ 3 h 81"/>
                <a:gd name="T24" fmla="*/ 44 w 50"/>
                <a:gd name="T25" fmla="*/ 10 h 81"/>
                <a:gd name="T26" fmla="*/ 44 w 50"/>
                <a:gd name="T27" fmla="*/ 10 h 81"/>
                <a:gd name="T28" fmla="*/ 50 w 50"/>
                <a:gd name="T29" fmla="*/ 23 h 81"/>
                <a:gd name="T30" fmla="*/ 50 w 50"/>
                <a:gd name="T31" fmla="*/ 23 h 81"/>
                <a:gd name="T32" fmla="*/ 50 w 50"/>
                <a:gd name="T33" fmla="*/ 40 h 81"/>
                <a:gd name="T34" fmla="*/ 50 w 50"/>
                <a:gd name="T35" fmla="*/ 40 h 81"/>
                <a:gd name="T36" fmla="*/ 50 w 50"/>
                <a:gd name="T37" fmla="*/ 60 h 81"/>
                <a:gd name="T38" fmla="*/ 50 w 50"/>
                <a:gd name="T39" fmla="*/ 60 h 81"/>
                <a:gd name="T40" fmla="*/ 47 w 50"/>
                <a:gd name="T41" fmla="*/ 71 h 81"/>
                <a:gd name="T42" fmla="*/ 40 w 50"/>
                <a:gd name="T43" fmla="*/ 74 h 81"/>
                <a:gd name="T44" fmla="*/ 40 w 50"/>
                <a:gd name="T45" fmla="*/ 74 h 81"/>
                <a:gd name="T46" fmla="*/ 34 w 50"/>
                <a:gd name="T47" fmla="*/ 77 h 81"/>
                <a:gd name="T48" fmla="*/ 27 w 50"/>
                <a:gd name="T49" fmla="*/ 81 h 81"/>
                <a:gd name="T50" fmla="*/ 27 w 50"/>
                <a:gd name="T51" fmla="*/ 81 h 81"/>
                <a:gd name="T52" fmla="*/ 17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7 w 50"/>
                <a:gd name="T71" fmla="*/ 64 h 81"/>
                <a:gd name="T72" fmla="*/ 17 w 50"/>
                <a:gd name="T73" fmla="*/ 64 h 81"/>
                <a:gd name="T74" fmla="*/ 20 w 50"/>
                <a:gd name="T75" fmla="*/ 71 h 81"/>
                <a:gd name="T76" fmla="*/ 27 w 50"/>
                <a:gd name="T77" fmla="*/ 71 h 81"/>
                <a:gd name="T78" fmla="*/ 27 w 50"/>
                <a:gd name="T79" fmla="*/ 71 h 81"/>
                <a:gd name="T80" fmla="*/ 34 w 50"/>
                <a:gd name="T81" fmla="*/ 71 h 81"/>
                <a:gd name="T82" fmla="*/ 37 w 50"/>
                <a:gd name="T83" fmla="*/ 64 h 81"/>
                <a:gd name="T84" fmla="*/ 37 w 50"/>
                <a:gd name="T85" fmla="*/ 64 h 81"/>
                <a:gd name="T86" fmla="*/ 40 w 50"/>
                <a:gd name="T87" fmla="*/ 57 h 81"/>
                <a:gd name="T88" fmla="*/ 44 w 50"/>
                <a:gd name="T89" fmla="*/ 40 h 81"/>
                <a:gd name="T90" fmla="*/ 44 w 50"/>
                <a:gd name="T91" fmla="*/ 40 h 81"/>
                <a:gd name="T92" fmla="*/ 40 w 50"/>
                <a:gd name="T93" fmla="*/ 23 h 81"/>
                <a:gd name="T94" fmla="*/ 37 w 50"/>
                <a:gd name="T95" fmla="*/ 13 h 81"/>
                <a:gd name="T96" fmla="*/ 37 w 50"/>
                <a:gd name="T97" fmla="*/ 13 h 81"/>
                <a:gd name="T98" fmla="*/ 34 w 50"/>
                <a:gd name="T99" fmla="*/ 10 h 81"/>
                <a:gd name="T100" fmla="*/ 27 w 50"/>
                <a:gd name="T101" fmla="*/ 10 h 81"/>
                <a:gd name="T102" fmla="*/ 27 w 50"/>
                <a:gd name="T103" fmla="*/ 10 h 81"/>
                <a:gd name="T104" fmla="*/ 20 w 50"/>
                <a:gd name="T105" fmla="*/ 10 h 81"/>
                <a:gd name="T106" fmla="*/ 17 w 50"/>
                <a:gd name="T107" fmla="*/ 13 h 81"/>
                <a:gd name="T108" fmla="*/ 17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7" y="10"/>
                  </a:lnTo>
                  <a:lnTo>
                    <a:pt x="13" y="7"/>
                  </a:lnTo>
                  <a:lnTo>
                    <a:pt x="13" y="7"/>
                  </a:lnTo>
                  <a:lnTo>
                    <a:pt x="20" y="3"/>
                  </a:lnTo>
                  <a:lnTo>
                    <a:pt x="27" y="0"/>
                  </a:lnTo>
                  <a:lnTo>
                    <a:pt x="27" y="0"/>
                  </a:lnTo>
                  <a:lnTo>
                    <a:pt x="37" y="3"/>
                  </a:lnTo>
                  <a:lnTo>
                    <a:pt x="37" y="3"/>
                  </a:lnTo>
                  <a:lnTo>
                    <a:pt x="44" y="10"/>
                  </a:lnTo>
                  <a:lnTo>
                    <a:pt x="44" y="10"/>
                  </a:lnTo>
                  <a:lnTo>
                    <a:pt x="50" y="23"/>
                  </a:lnTo>
                  <a:lnTo>
                    <a:pt x="50" y="23"/>
                  </a:lnTo>
                  <a:lnTo>
                    <a:pt x="50" y="40"/>
                  </a:lnTo>
                  <a:lnTo>
                    <a:pt x="50" y="40"/>
                  </a:lnTo>
                  <a:lnTo>
                    <a:pt x="50" y="60"/>
                  </a:lnTo>
                  <a:lnTo>
                    <a:pt x="50" y="60"/>
                  </a:lnTo>
                  <a:lnTo>
                    <a:pt x="47" y="71"/>
                  </a:lnTo>
                  <a:lnTo>
                    <a:pt x="40" y="74"/>
                  </a:lnTo>
                  <a:lnTo>
                    <a:pt x="40" y="74"/>
                  </a:lnTo>
                  <a:lnTo>
                    <a:pt x="34" y="77"/>
                  </a:lnTo>
                  <a:lnTo>
                    <a:pt x="27" y="81"/>
                  </a:lnTo>
                  <a:lnTo>
                    <a:pt x="27" y="81"/>
                  </a:lnTo>
                  <a:lnTo>
                    <a:pt x="17" y="77"/>
                  </a:lnTo>
                  <a:lnTo>
                    <a:pt x="10" y="71"/>
                  </a:lnTo>
                  <a:lnTo>
                    <a:pt x="10" y="71"/>
                  </a:lnTo>
                  <a:lnTo>
                    <a:pt x="3" y="60"/>
                  </a:lnTo>
                  <a:lnTo>
                    <a:pt x="0" y="40"/>
                  </a:lnTo>
                  <a:lnTo>
                    <a:pt x="0" y="40"/>
                  </a:lnTo>
                  <a:close/>
                  <a:moveTo>
                    <a:pt x="10" y="40"/>
                  </a:moveTo>
                  <a:lnTo>
                    <a:pt x="10" y="40"/>
                  </a:lnTo>
                  <a:lnTo>
                    <a:pt x="13" y="57"/>
                  </a:lnTo>
                  <a:lnTo>
                    <a:pt x="17" y="64"/>
                  </a:lnTo>
                  <a:lnTo>
                    <a:pt x="17" y="64"/>
                  </a:lnTo>
                  <a:lnTo>
                    <a:pt x="20" y="71"/>
                  </a:lnTo>
                  <a:lnTo>
                    <a:pt x="27" y="71"/>
                  </a:lnTo>
                  <a:lnTo>
                    <a:pt x="27" y="71"/>
                  </a:lnTo>
                  <a:lnTo>
                    <a:pt x="34" y="71"/>
                  </a:lnTo>
                  <a:lnTo>
                    <a:pt x="37" y="64"/>
                  </a:lnTo>
                  <a:lnTo>
                    <a:pt x="37" y="64"/>
                  </a:lnTo>
                  <a:lnTo>
                    <a:pt x="40" y="57"/>
                  </a:lnTo>
                  <a:lnTo>
                    <a:pt x="44" y="40"/>
                  </a:lnTo>
                  <a:lnTo>
                    <a:pt x="44" y="40"/>
                  </a:lnTo>
                  <a:lnTo>
                    <a:pt x="40" y="23"/>
                  </a:lnTo>
                  <a:lnTo>
                    <a:pt x="37" y="13"/>
                  </a:lnTo>
                  <a:lnTo>
                    <a:pt x="37" y="13"/>
                  </a:lnTo>
                  <a:lnTo>
                    <a:pt x="34" y="10"/>
                  </a:lnTo>
                  <a:lnTo>
                    <a:pt x="27" y="10"/>
                  </a:lnTo>
                  <a:lnTo>
                    <a:pt x="27" y="10"/>
                  </a:lnTo>
                  <a:lnTo>
                    <a:pt x="20" y="10"/>
                  </a:lnTo>
                  <a:lnTo>
                    <a:pt x="17" y="13"/>
                  </a:lnTo>
                  <a:lnTo>
                    <a:pt x="17"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5" name="Freeform 125"/>
            <p:cNvSpPr>
              <a:spLocks noEditPoints="1"/>
            </p:cNvSpPr>
            <p:nvPr/>
          </p:nvSpPr>
          <p:spPr bwMode="auto">
            <a:xfrm>
              <a:off x="9842501" y="3765550"/>
              <a:ext cx="79375" cy="128588"/>
            </a:xfrm>
            <a:custGeom>
              <a:avLst/>
              <a:gdLst>
                <a:gd name="T0" fmla="*/ 0 w 50"/>
                <a:gd name="T1" fmla="*/ 40 h 81"/>
                <a:gd name="T2" fmla="*/ 0 w 50"/>
                <a:gd name="T3" fmla="*/ 40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3 h 81"/>
                <a:gd name="T16" fmla="*/ 26 w 50"/>
                <a:gd name="T17" fmla="*/ 0 h 81"/>
                <a:gd name="T18" fmla="*/ 26 w 50"/>
                <a:gd name="T19" fmla="*/ 0 h 81"/>
                <a:gd name="T20" fmla="*/ 37 w 50"/>
                <a:gd name="T21" fmla="*/ 3 h 81"/>
                <a:gd name="T22" fmla="*/ 37 w 50"/>
                <a:gd name="T23" fmla="*/ 3 h 81"/>
                <a:gd name="T24" fmla="*/ 43 w 50"/>
                <a:gd name="T25" fmla="*/ 10 h 81"/>
                <a:gd name="T26" fmla="*/ 43 w 50"/>
                <a:gd name="T27" fmla="*/ 10 h 81"/>
                <a:gd name="T28" fmla="*/ 50 w 50"/>
                <a:gd name="T29" fmla="*/ 23 h 81"/>
                <a:gd name="T30" fmla="*/ 50 w 50"/>
                <a:gd name="T31" fmla="*/ 23 h 81"/>
                <a:gd name="T32" fmla="*/ 50 w 50"/>
                <a:gd name="T33" fmla="*/ 40 h 81"/>
                <a:gd name="T34" fmla="*/ 50 w 50"/>
                <a:gd name="T35" fmla="*/ 40 h 81"/>
                <a:gd name="T36" fmla="*/ 47 w 50"/>
                <a:gd name="T37" fmla="*/ 60 h 81"/>
                <a:gd name="T38" fmla="*/ 47 w 50"/>
                <a:gd name="T39" fmla="*/ 60 h 81"/>
                <a:gd name="T40" fmla="*/ 43 w 50"/>
                <a:gd name="T41" fmla="*/ 71 h 81"/>
                <a:gd name="T42" fmla="*/ 40 w 50"/>
                <a:gd name="T43" fmla="*/ 74 h 81"/>
                <a:gd name="T44" fmla="*/ 40 w 50"/>
                <a:gd name="T45" fmla="*/ 74 h 81"/>
                <a:gd name="T46" fmla="*/ 33 w 50"/>
                <a:gd name="T47" fmla="*/ 77 h 81"/>
                <a:gd name="T48" fmla="*/ 26 w 50"/>
                <a:gd name="T49" fmla="*/ 81 h 81"/>
                <a:gd name="T50" fmla="*/ 26 w 50"/>
                <a:gd name="T51" fmla="*/ 81 h 81"/>
                <a:gd name="T52" fmla="*/ 16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0 h 81"/>
                <a:gd name="T90" fmla="*/ 40 w 50"/>
                <a:gd name="T91" fmla="*/ 40 h 81"/>
                <a:gd name="T92" fmla="*/ 40 w 50"/>
                <a:gd name="T93" fmla="*/ 23 h 81"/>
                <a:gd name="T94" fmla="*/ 37 w 50"/>
                <a:gd name="T95" fmla="*/ 13 h 81"/>
                <a:gd name="T96" fmla="*/ 37 w 50"/>
                <a:gd name="T97" fmla="*/ 13 h 81"/>
                <a:gd name="T98" fmla="*/ 33 w 50"/>
                <a:gd name="T99" fmla="*/ 10 h 81"/>
                <a:gd name="T100" fmla="*/ 26 w 50"/>
                <a:gd name="T101" fmla="*/ 10 h 81"/>
                <a:gd name="T102" fmla="*/ 26 w 50"/>
                <a:gd name="T103" fmla="*/ 10 h 81"/>
                <a:gd name="T104" fmla="*/ 20 w 50"/>
                <a:gd name="T105" fmla="*/ 10 h 81"/>
                <a:gd name="T106" fmla="*/ 16 w 50"/>
                <a:gd name="T107" fmla="*/ 13 h 81"/>
                <a:gd name="T108" fmla="*/ 16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6" y="10"/>
                  </a:lnTo>
                  <a:lnTo>
                    <a:pt x="13" y="7"/>
                  </a:lnTo>
                  <a:lnTo>
                    <a:pt x="13" y="7"/>
                  </a:lnTo>
                  <a:lnTo>
                    <a:pt x="16" y="3"/>
                  </a:lnTo>
                  <a:lnTo>
                    <a:pt x="26" y="0"/>
                  </a:lnTo>
                  <a:lnTo>
                    <a:pt x="26" y="0"/>
                  </a:lnTo>
                  <a:lnTo>
                    <a:pt x="37" y="3"/>
                  </a:lnTo>
                  <a:lnTo>
                    <a:pt x="37" y="3"/>
                  </a:lnTo>
                  <a:lnTo>
                    <a:pt x="43" y="10"/>
                  </a:lnTo>
                  <a:lnTo>
                    <a:pt x="43" y="10"/>
                  </a:lnTo>
                  <a:lnTo>
                    <a:pt x="50" y="23"/>
                  </a:lnTo>
                  <a:lnTo>
                    <a:pt x="50" y="23"/>
                  </a:lnTo>
                  <a:lnTo>
                    <a:pt x="50" y="40"/>
                  </a:lnTo>
                  <a:lnTo>
                    <a:pt x="50" y="40"/>
                  </a:lnTo>
                  <a:lnTo>
                    <a:pt x="47" y="60"/>
                  </a:lnTo>
                  <a:lnTo>
                    <a:pt x="47" y="60"/>
                  </a:lnTo>
                  <a:lnTo>
                    <a:pt x="43" y="71"/>
                  </a:lnTo>
                  <a:lnTo>
                    <a:pt x="40" y="74"/>
                  </a:lnTo>
                  <a:lnTo>
                    <a:pt x="40" y="74"/>
                  </a:lnTo>
                  <a:lnTo>
                    <a:pt x="33" y="77"/>
                  </a:lnTo>
                  <a:lnTo>
                    <a:pt x="26" y="81"/>
                  </a:lnTo>
                  <a:lnTo>
                    <a:pt x="26" y="81"/>
                  </a:lnTo>
                  <a:lnTo>
                    <a:pt x="16" y="77"/>
                  </a:lnTo>
                  <a:lnTo>
                    <a:pt x="10" y="71"/>
                  </a:lnTo>
                  <a:lnTo>
                    <a:pt x="10" y="71"/>
                  </a:lnTo>
                  <a:lnTo>
                    <a:pt x="3" y="60"/>
                  </a:lnTo>
                  <a:lnTo>
                    <a:pt x="0" y="40"/>
                  </a:lnTo>
                  <a:lnTo>
                    <a:pt x="0" y="40"/>
                  </a:lnTo>
                  <a:close/>
                  <a:moveTo>
                    <a:pt x="10" y="40"/>
                  </a:moveTo>
                  <a:lnTo>
                    <a:pt x="10" y="40"/>
                  </a:lnTo>
                  <a:lnTo>
                    <a:pt x="13" y="57"/>
                  </a:lnTo>
                  <a:lnTo>
                    <a:pt x="16" y="64"/>
                  </a:lnTo>
                  <a:lnTo>
                    <a:pt x="16" y="64"/>
                  </a:lnTo>
                  <a:lnTo>
                    <a:pt x="20" y="71"/>
                  </a:lnTo>
                  <a:lnTo>
                    <a:pt x="26" y="71"/>
                  </a:lnTo>
                  <a:lnTo>
                    <a:pt x="26" y="71"/>
                  </a:lnTo>
                  <a:lnTo>
                    <a:pt x="33" y="71"/>
                  </a:lnTo>
                  <a:lnTo>
                    <a:pt x="37" y="64"/>
                  </a:lnTo>
                  <a:lnTo>
                    <a:pt x="37" y="64"/>
                  </a:lnTo>
                  <a:lnTo>
                    <a:pt x="40" y="57"/>
                  </a:lnTo>
                  <a:lnTo>
                    <a:pt x="40" y="40"/>
                  </a:lnTo>
                  <a:lnTo>
                    <a:pt x="40" y="40"/>
                  </a:lnTo>
                  <a:lnTo>
                    <a:pt x="40" y="23"/>
                  </a:lnTo>
                  <a:lnTo>
                    <a:pt x="37" y="13"/>
                  </a:lnTo>
                  <a:lnTo>
                    <a:pt x="37" y="13"/>
                  </a:lnTo>
                  <a:lnTo>
                    <a:pt x="33" y="10"/>
                  </a:lnTo>
                  <a:lnTo>
                    <a:pt x="26" y="10"/>
                  </a:lnTo>
                  <a:lnTo>
                    <a:pt x="26" y="10"/>
                  </a:lnTo>
                  <a:lnTo>
                    <a:pt x="20" y="10"/>
                  </a:lnTo>
                  <a:lnTo>
                    <a:pt x="16" y="13"/>
                  </a:lnTo>
                  <a:lnTo>
                    <a:pt x="16"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6" name="Line 126"/>
            <p:cNvSpPr>
              <a:spLocks noChangeShapeType="1"/>
            </p:cNvSpPr>
            <p:nvPr/>
          </p:nvSpPr>
          <p:spPr bwMode="auto">
            <a:xfrm>
              <a:off x="9985376" y="3397250"/>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67" name="Freeform 127"/>
            <p:cNvSpPr>
              <a:spLocks/>
            </p:cNvSpPr>
            <p:nvPr/>
          </p:nvSpPr>
          <p:spPr bwMode="auto">
            <a:xfrm>
              <a:off x="9648826" y="3316288"/>
              <a:ext cx="80963" cy="123825"/>
            </a:xfrm>
            <a:custGeom>
              <a:avLst/>
              <a:gdLst>
                <a:gd name="T0" fmla="*/ 51 w 51"/>
                <a:gd name="T1" fmla="*/ 71 h 78"/>
                <a:gd name="T2" fmla="*/ 51 w 51"/>
                <a:gd name="T3" fmla="*/ 78 h 78"/>
                <a:gd name="T4" fmla="*/ 0 w 51"/>
                <a:gd name="T5" fmla="*/ 78 h 78"/>
                <a:gd name="T6" fmla="*/ 0 w 51"/>
                <a:gd name="T7" fmla="*/ 78 h 78"/>
                <a:gd name="T8" fmla="*/ 4 w 51"/>
                <a:gd name="T9" fmla="*/ 71 h 78"/>
                <a:gd name="T10" fmla="*/ 4 w 51"/>
                <a:gd name="T11" fmla="*/ 71 h 78"/>
                <a:gd name="T12" fmla="*/ 11 w 51"/>
                <a:gd name="T13" fmla="*/ 61 h 78"/>
                <a:gd name="T14" fmla="*/ 11 w 51"/>
                <a:gd name="T15" fmla="*/ 61 h 78"/>
                <a:gd name="T16" fmla="*/ 21 w 51"/>
                <a:gd name="T17" fmla="*/ 51 h 78"/>
                <a:gd name="T18" fmla="*/ 21 w 51"/>
                <a:gd name="T19" fmla="*/ 51 h 78"/>
                <a:gd name="T20" fmla="*/ 37 w 51"/>
                <a:gd name="T21" fmla="*/ 34 h 78"/>
                <a:gd name="T22" fmla="*/ 37 w 51"/>
                <a:gd name="T23" fmla="*/ 34 h 78"/>
                <a:gd name="T24" fmla="*/ 44 w 51"/>
                <a:gd name="T25" fmla="*/ 24 h 78"/>
                <a:gd name="T26" fmla="*/ 44 w 51"/>
                <a:gd name="T27" fmla="*/ 24 h 78"/>
                <a:gd name="T28" fmla="*/ 41 w 51"/>
                <a:gd name="T29" fmla="*/ 17 h 78"/>
                <a:gd name="T30" fmla="*/ 37 w 51"/>
                <a:gd name="T31" fmla="*/ 14 h 78"/>
                <a:gd name="T32" fmla="*/ 37 w 51"/>
                <a:gd name="T33" fmla="*/ 14 h 78"/>
                <a:gd name="T34" fmla="*/ 34 w 51"/>
                <a:gd name="T35" fmla="*/ 10 h 78"/>
                <a:gd name="T36" fmla="*/ 27 w 51"/>
                <a:gd name="T37" fmla="*/ 10 h 78"/>
                <a:gd name="T38" fmla="*/ 27 w 51"/>
                <a:gd name="T39" fmla="*/ 10 h 78"/>
                <a:gd name="T40" fmla="*/ 21 w 51"/>
                <a:gd name="T41" fmla="*/ 10 h 78"/>
                <a:gd name="T42" fmla="*/ 17 w 51"/>
                <a:gd name="T43" fmla="*/ 14 h 78"/>
                <a:gd name="T44" fmla="*/ 17 w 51"/>
                <a:gd name="T45" fmla="*/ 14 h 78"/>
                <a:gd name="T46" fmla="*/ 14 w 51"/>
                <a:gd name="T47" fmla="*/ 17 h 78"/>
                <a:gd name="T48" fmla="*/ 14 w 51"/>
                <a:gd name="T49" fmla="*/ 24 h 78"/>
                <a:gd name="T50" fmla="*/ 4 w 51"/>
                <a:gd name="T51" fmla="*/ 24 h 78"/>
                <a:gd name="T52" fmla="*/ 4 w 51"/>
                <a:gd name="T53" fmla="*/ 24 h 78"/>
                <a:gd name="T54" fmla="*/ 7 w 51"/>
                <a:gd name="T55" fmla="*/ 14 h 78"/>
                <a:gd name="T56" fmla="*/ 11 w 51"/>
                <a:gd name="T57" fmla="*/ 7 h 78"/>
                <a:gd name="T58" fmla="*/ 11 w 51"/>
                <a:gd name="T59" fmla="*/ 7 h 78"/>
                <a:gd name="T60" fmla="*/ 17 w 51"/>
                <a:gd name="T61" fmla="*/ 4 h 78"/>
                <a:gd name="T62" fmla="*/ 27 w 51"/>
                <a:gd name="T63" fmla="*/ 0 h 78"/>
                <a:gd name="T64" fmla="*/ 27 w 51"/>
                <a:gd name="T65" fmla="*/ 0 h 78"/>
                <a:gd name="T66" fmla="*/ 37 w 51"/>
                <a:gd name="T67" fmla="*/ 4 h 78"/>
                <a:gd name="T68" fmla="*/ 48 w 51"/>
                <a:gd name="T69" fmla="*/ 7 h 78"/>
                <a:gd name="T70" fmla="*/ 48 w 51"/>
                <a:gd name="T71" fmla="*/ 7 h 78"/>
                <a:gd name="T72" fmla="*/ 51 w 51"/>
                <a:gd name="T73" fmla="*/ 14 h 78"/>
                <a:gd name="T74" fmla="*/ 51 w 51"/>
                <a:gd name="T75" fmla="*/ 24 h 78"/>
                <a:gd name="T76" fmla="*/ 51 w 51"/>
                <a:gd name="T77" fmla="*/ 24 h 78"/>
                <a:gd name="T78" fmla="*/ 51 w 51"/>
                <a:gd name="T79" fmla="*/ 34 h 78"/>
                <a:gd name="T80" fmla="*/ 51 w 51"/>
                <a:gd name="T81" fmla="*/ 34 h 78"/>
                <a:gd name="T82" fmla="*/ 44 w 51"/>
                <a:gd name="T83" fmla="*/ 41 h 78"/>
                <a:gd name="T84" fmla="*/ 44 w 51"/>
                <a:gd name="T85" fmla="*/ 41 h 78"/>
                <a:gd name="T86" fmla="*/ 31 w 51"/>
                <a:gd name="T87" fmla="*/ 54 h 78"/>
                <a:gd name="T88" fmla="*/ 31 w 51"/>
                <a:gd name="T89" fmla="*/ 54 h 78"/>
                <a:gd name="T90" fmla="*/ 17 w 51"/>
                <a:gd name="T91" fmla="*/ 64 h 78"/>
                <a:gd name="T92" fmla="*/ 17 w 51"/>
                <a:gd name="T93" fmla="*/ 64 h 78"/>
                <a:gd name="T94" fmla="*/ 14 w 51"/>
                <a:gd name="T95" fmla="*/ 71 h 78"/>
                <a:gd name="T96" fmla="*/ 51 w 51"/>
                <a:gd name="T97" fmla="*/ 7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 h="78">
                  <a:moveTo>
                    <a:pt x="51" y="71"/>
                  </a:moveTo>
                  <a:lnTo>
                    <a:pt x="51" y="78"/>
                  </a:lnTo>
                  <a:lnTo>
                    <a:pt x="0" y="78"/>
                  </a:lnTo>
                  <a:lnTo>
                    <a:pt x="0" y="78"/>
                  </a:lnTo>
                  <a:lnTo>
                    <a:pt x="4" y="71"/>
                  </a:lnTo>
                  <a:lnTo>
                    <a:pt x="4" y="71"/>
                  </a:lnTo>
                  <a:lnTo>
                    <a:pt x="11" y="61"/>
                  </a:lnTo>
                  <a:lnTo>
                    <a:pt x="11" y="61"/>
                  </a:lnTo>
                  <a:lnTo>
                    <a:pt x="21" y="51"/>
                  </a:lnTo>
                  <a:lnTo>
                    <a:pt x="21" y="51"/>
                  </a:lnTo>
                  <a:lnTo>
                    <a:pt x="37" y="34"/>
                  </a:lnTo>
                  <a:lnTo>
                    <a:pt x="37" y="34"/>
                  </a:lnTo>
                  <a:lnTo>
                    <a:pt x="44" y="24"/>
                  </a:lnTo>
                  <a:lnTo>
                    <a:pt x="44" y="24"/>
                  </a:lnTo>
                  <a:lnTo>
                    <a:pt x="41" y="17"/>
                  </a:lnTo>
                  <a:lnTo>
                    <a:pt x="37" y="14"/>
                  </a:lnTo>
                  <a:lnTo>
                    <a:pt x="37" y="14"/>
                  </a:lnTo>
                  <a:lnTo>
                    <a:pt x="34" y="10"/>
                  </a:lnTo>
                  <a:lnTo>
                    <a:pt x="27" y="10"/>
                  </a:lnTo>
                  <a:lnTo>
                    <a:pt x="27" y="10"/>
                  </a:lnTo>
                  <a:lnTo>
                    <a:pt x="21" y="10"/>
                  </a:lnTo>
                  <a:lnTo>
                    <a:pt x="17" y="14"/>
                  </a:lnTo>
                  <a:lnTo>
                    <a:pt x="17" y="14"/>
                  </a:lnTo>
                  <a:lnTo>
                    <a:pt x="14" y="17"/>
                  </a:lnTo>
                  <a:lnTo>
                    <a:pt x="14" y="24"/>
                  </a:lnTo>
                  <a:lnTo>
                    <a:pt x="4" y="24"/>
                  </a:lnTo>
                  <a:lnTo>
                    <a:pt x="4" y="24"/>
                  </a:lnTo>
                  <a:lnTo>
                    <a:pt x="7" y="14"/>
                  </a:lnTo>
                  <a:lnTo>
                    <a:pt x="11" y="7"/>
                  </a:lnTo>
                  <a:lnTo>
                    <a:pt x="11" y="7"/>
                  </a:lnTo>
                  <a:lnTo>
                    <a:pt x="17" y="4"/>
                  </a:lnTo>
                  <a:lnTo>
                    <a:pt x="27" y="0"/>
                  </a:lnTo>
                  <a:lnTo>
                    <a:pt x="27" y="0"/>
                  </a:lnTo>
                  <a:lnTo>
                    <a:pt x="37" y="4"/>
                  </a:lnTo>
                  <a:lnTo>
                    <a:pt x="48" y="7"/>
                  </a:lnTo>
                  <a:lnTo>
                    <a:pt x="48" y="7"/>
                  </a:lnTo>
                  <a:lnTo>
                    <a:pt x="51" y="14"/>
                  </a:lnTo>
                  <a:lnTo>
                    <a:pt x="51" y="24"/>
                  </a:lnTo>
                  <a:lnTo>
                    <a:pt x="51" y="24"/>
                  </a:lnTo>
                  <a:lnTo>
                    <a:pt x="51" y="34"/>
                  </a:lnTo>
                  <a:lnTo>
                    <a:pt x="51" y="34"/>
                  </a:lnTo>
                  <a:lnTo>
                    <a:pt x="44" y="41"/>
                  </a:lnTo>
                  <a:lnTo>
                    <a:pt x="44" y="41"/>
                  </a:lnTo>
                  <a:lnTo>
                    <a:pt x="31" y="54"/>
                  </a:lnTo>
                  <a:lnTo>
                    <a:pt x="31" y="54"/>
                  </a:lnTo>
                  <a:lnTo>
                    <a:pt x="17" y="64"/>
                  </a:lnTo>
                  <a:lnTo>
                    <a:pt x="17" y="64"/>
                  </a:lnTo>
                  <a:lnTo>
                    <a:pt x="14" y="71"/>
                  </a:lnTo>
                  <a:lnTo>
                    <a:pt x="5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8" name="Freeform 128"/>
            <p:cNvSpPr>
              <a:spLocks noEditPoints="1"/>
            </p:cNvSpPr>
            <p:nvPr/>
          </p:nvSpPr>
          <p:spPr bwMode="auto">
            <a:xfrm>
              <a:off x="9745663" y="3316288"/>
              <a:ext cx="79375" cy="128588"/>
            </a:xfrm>
            <a:custGeom>
              <a:avLst/>
              <a:gdLst>
                <a:gd name="T0" fmla="*/ 0 w 50"/>
                <a:gd name="T1" fmla="*/ 41 h 81"/>
                <a:gd name="T2" fmla="*/ 0 w 50"/>
                <a:gd name="T3" fmla="*/ 41 h 81"/>
                <a:gd name="T4" fmla="*/ 3 w 50"/>
                <a:gd name="T5" fmla="*/ 20 h 81"/>
                <a:gd name="T6" fmla="*/ 3 w 50"/>
                <a:gd name="T7" fmla="*/ 20 h 81"/>
                <a:gd name="T8" fmla="*/ 7 w 50"/>
                <a:gd name="T9" fmla="*/ 10 h 81"/>
                <a:gd name="T10" fmla="*/ 13 w 50"/>
                <a:gd name="T11" fmla="*/ 7 h 81"/>
                <a:gd name="T12" fmla="*/ 13 w 50"/>
                <a:gd name="T13" fmla="*/ 7 h 81"/>
                <a:gd name="T14" fmla="*/ 20 w 50"/>
                <a:gd name="T15" fmla="*/ 4 h 81"/>
                <a:gd name="T16" fmla="*/ 27 w 50"/>
                <a:gd name="T17" fmla="*/ 0 h 81"/>
                <a:gd name="T18" fmla="*/ 27 w 50"/>
                <a:gd name="T19" fmla="*/ 0 h 81"/>
                <a:gd name="T20" fmla="*/ 37 w 50"/>
                <a:gd name="T21" fmla="*/ 4 h 81"/>
                <a:gd name="T22" fmla="*/ 37 w 50"/>
                <a:gd name="T23" fmla="*/ 4 h 81"/>
                <a:gd name="T24" fmla="*/ 44 w 50"/>
                <a:gd name="T25" fmla="*/ 10 h 81"/>
                <a:gd name="T26" fmla="*/ 44 w 50"/>
                <a:gd name="T27" fmla="*/ 10 h 81"/>
                <a:gd name="T28" fmla="*/ 50 w 50"/>
                <a:gd name="T29" fmla="*/ 24 h 81"/>
                <a:gd name="T30" fmla="*/ 50 w 50"/>
                <a:gd name="T31" fmla="*/ 24 h 81"/>
                <a:gd name="T32" fmla="*/ 50 w 50"/>
                <a:gd name="T33" fmla="*/ 41 h 81"/>
                <a:gd name="T34" fmla="*/ 50 w 50"/>
                <a:gd name="T35" fmla="*/ 41 h 81"/>
                <a:gd name="T36" fmla="*/ 50 w 50"/>
                <a:gd name="T37" fmla="*/ 64 h 81"/>
                <a:gd name="T38" fmla="*/ 50 w 50"/>
                <a:gd name="T39" fmla="*/ 64 h 81"/>
                <a:gd name="T40" fmla="*/ 47 w 50"/>
                <a:gd name="T41" fmla="*/ 71 h 81"/>
                <a:gd name="T42" fmla="*/ 40 w 50"/>
                <a:gd name="T43" fmla="*/ 74 h 81"/>
                <a:gd name="T44" fmla="*/ 40 w 50"/>
                <a:gd name="T45" fmla="*/ 74 h 81"/>
                <a:gd name="T46" fmla="*/ 34 w 50"/>
                <a:gd name="T47" fmla="*/ 78 h 81"/>
                <a:gd name="T48" fmla="*/ 27 w 50"/>
                <a:gd name="T49" fmla="*/ 81 h 81"/>
                <a:gd name="T50" fmla="*/ 27 w 50"/>
                <a:gd name="T51" fmla="*/ 81 h 81"/>
                <a:gd name="T52" fmla="*/ 17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3 w 50"/>
                <a:gd name="T69" fmla="*/ 57 h 81"/>
                <a:gd name="T70" fmla="*/ 17 w 50"/>
                <a:gd name="T71" fmla="*/ 68 h 81"/>
                <a:gd name="T72" fmla="*/ 17 w 50"/>
                <a:gd name="T73" fmla="*/ 68 h 81"/>
                <a:gd name="T74" fmla="*/ 20 w 50"/>
                <a:gd name="T75" fmla="*/ 71 h 81"/>
                <a:gd name="T76" fmla="*/ 27 w 50"/>
                <a:gd name="T77" fmla="*/ 74 h 81"/>
                <a:gd name="T78" fmla="*/ 27 w 50"/>
                <a:gd name="T79" fmla="*/ 74 h 81"/>
                <a:gd name="T80" fmla="*/ 34 w 50"/>
                <a:gd name="T81" fmla="*/ 71 h 81"/>
                <a:gd name="T82" fmla="*/ 37 w 50"/>
                <a:gd name="T83" fmla="*/ 68 h 81"/>
                <a:gd name="T84" fmla="*/ 37 w 50"/>
                <a:gd name="T85" fmla="*/ 68 h 81"/>
                <a:gd name="T86" fmla="*/ 40 w 50"/>
                <a:gd name="T87" fmla="*/ 57 h 81"/>
                <a:gd name="T88" fmla="*/ 44 w 50"/>
                <a:gd name="T89" fmla="*/ 41 h 81"/>
                <a:gd name="T90" fmla="*/ 44 w 50"/>
                <a:gd name="T91" fmla="*/ 41 h 81"/>
                <a:gd name="T92" fmla="*/ 40 w 50"/>
                <a:gd name="T93" fmla="*/ 24 h 81"/>
                <a:gd name="T94" fmla="*/ 37 w 50"/>
                <a:gd name="T95" fmla="*/ 17 h 81"/>
                <a:gd name="T96" fmla="*/ 37 w 50"/>
                <a:gd name="T97" fmla="*/ 17 h 81"/>
                <a:gd name="T98" fmla="*/ 34 w 50"/>
                <a:gd name="T99" fmla="*/ 10 h 81"/>
                <a:gd name="T100" fmla="*/ 27 w 50"/>
                <a:gd name="T101" fmla="*/ 10 h 81"/>
                <a:gd name="T102" fmla="*/ 27 w 50"/>
                <a:gd name="T103" fmla="*/ 10 h 81"/>
                <a:gd name="T104" fmla="*/ 20 w 50"/>
                <a:gd name="T105" fmla="*/ 10 h 81"/>
                <a:gd name="T106" fmla="*/ 17 w 50"/>
                <a:gd name="T107" fmla="*/ 14 h 81"/>
                <a:gd name="T108" fmla="*/ 17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7" y="10"/>
                  </a:lnTo>
                  <a:lnTo>
                    <a:pt x="13" y="7"/>
                  </a:lnTo>
                  <a:lnTo>
                    <a:pt x="13" y="7"/>
                  </a:lnTo>
                  <a:lnTo>
                    <a:pt x="20" y="4"/>
                  </a:lnTo>
                  <a:lnTo>
                    <a:pt x="27" y="0"/>
                  </a:lnTo>
                  <a:lnTo>
                    <a:pt x="27" y="0"/>
                  </a:lnTo>
                  <a:lnTo>
                    <a:pt x="37" y="4"/>
                  </a:lnTo>
                  <a:lnTo>
                    <a:pt x="37" y="4"/>
                  </a:lnTo>
                  <a:lnTo>
                    <a:pt x="44" y="10"/>
                  </a:lnTo>
                  <a:lnTo>
                    <a:pt x="44" y="10"/>
                  </a:lnTo>
                  <a:lnTo>
                    <a:pt x="50" y="24"/>
                  </a:lnTo>
                  <a:lnTo>
                    <a:pt x="50" y="24"/>
                  </a:lnTo>
                  <a:lnTo>
                    <a:pt x="50" y="41"/>
                  </a:lnTo>
                  <a:lnTo>
                    <a:pt x="50" y="41"/>
                  </a:lnTo>
                  <a:lnTo>
                    <a:pt x="50" y="64"/>
                  </a:lnTo>
                  <a:lnTo>
                    <a:pt x="50" y="64"/>
                  </a:lnTo>
                  <a:lnTo>
                    <a:pt x="47" y="71"/>
                  </a:lnTo>
                  <a:lnTo>
                    <a:pt x="40" y="74"/>
                  </a:lnTo>
                  <a:lnTo>
                    <a:pt x="40" y="74"/>
                  </a:lnTo>
                  <a:lnTo>
                    <a:pt x="34" y="78"/>
                  </a:lnTo>
                  <a:lnTo>
                    <a:pt x="27" y="81"/>
                  </a:lnTo>
                  <a:lnTo>
                    <a:pt x="27" y="81"/>
                  </a:lnTo>
                  <a:lnTo>
                    <a:pt x="17" y="78"/>
                  </a:lnTo>
                  <a:lnTo>
                    <a:pt x="10" y="71"/>
                  </a:lnTo>
                  <a:lnTo>
                    <a:pt x="10" y="71"/>
                  </a:lnTo>
                  <a:lnTo>
                    <a:pt x="3" y="61"/>
                  </a:lnTo>
                  <a:lnTo>
                    <a:pt x="0" y="41"/>
                  </a:lnTo>
                  <a:lnTo>
                    <a:pt x="0" y="41"/>
                  </a:lnTo>
                  <a:close/>
                  <a:moveTo>
                    <a:pt x="10" y="41"/>
                  </a:moveTo>
                  <a:lnTo>
                    <a:pt x="10" y="41"/>
                  </a:lnTo>
                  <a:lnTo>
                    <a:pt x="13" y="57"/>
                  </a:lnTo>
                  <a:lnTo>
                    <a:pt x="17" y="68"/>
                  </a:lnTo>
                  <a:lnTo>
                    <a:pt x="17" y="68"/>
                  </a:lnTo>
                  <a:lnTo>
                    <a:pt x="20" y="71"/>
                  </a:lnTo>
                  <a:lnTo>
                    <a:pt x="27" y="74"/>
                  </a:lnTo>
                  <a:lnTo>
                    <a:pt x="27" y="74"/>
                  </a:lnTo>
                  <a:lnTo>
                    <a:pt x="34" y="71"/>
                  </a:lnTo>
                  <a:lnTo>
                    <a:pt x="37" y="68"/>
                  </a:lnTo>
                  <a:lnTo>
                    <a:pt x="37" y="68"/>
                  </a:lnTo>
                  <a:lnTo>
                    <a:pt x="40" y="57"/>
                  </a:lnTo>
                  <a:lnTo>
                    <a:pt x="44" y="41"/>
                  </a:lnTo>
                  <a:lnTo>
                    <a:pt x="44" y="41"/>
                  </a:lnTo>
                  <a:lnTo>
                    <a:pt x="40" y="24"/>
                  </a:lnTo>
                  <a:lnTo>
                    <a:pt x="37" y="17"/>
                  </a:lnTo>
                  <a:lnTo>
                    <a:pt x="37" y="17"/>
                  </a:lnTo>
                  <a:lnTo>
                    <a:pt x="34" y="10"/>
                  </a:lnTo>
                  <a:lnTo>
                    <a:pt x="27" y="10"/>
                  </a:lnTo>
                  <a:lnTo>
                    <a:pt x="27" y="10"/>
                  </a:lnTo>
                  <a:lnTo>
                    <a:pt x="20" y="10"/>
                  </a:lnTo>
                  <a:lnTo>
                    <a:pt x="17" y="14"/>
                  </a:lnTo>
                  <a:lnTo>
                    <a:pt x="17"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69" name="Freeform 129"/>
            <p:cNvSpPr>
              <a:spLocks noEditPoints="1"/>
            </p:cNvSpPr>
            <p:nvPr/>
          </p:nvSpPr>
          <p:spPr bwMode="auto">
            <a:xfrm>
              <a:off x="9842501" y="3316288"/>
              <a:ext cx="79375" cy="128588"/>
            </a:xfrm>
            <a:custGeom>
              <a:avLst/>
              <a:gdLst>
                <a:gd name="T0" fmla="*/ 0 w 50"/>
                <a:gd name="T1" fmla="*/ 41 h 81"/>
                <a:gd name="T2" fmla="*/ 0 w 50"/>
                <a:gd name="T3" fmla="*/ 41 h 81"/>
                <a:gd name="T4" fmla="*/ 3 w 50"/>
                <a:gd name="T5" fmla="*/ 20 h 81"/>
                <a:gd name="T6" fmla="*/ 3 w 50"/>
                <a:gd name="T7" fmla="*/ 20 h 81"/>
                <a:gd name="T8" fmla="*/ 6 w 50"/>
                <a:gd name="T9" fmla="*/ 10 h 81"/>
                <a:gd name="T10" fmla="*/ 13 w 50"/>
                <a:gd name="T11" fmla="*/ 7 h 81"/>
                <a:gd name="T12" fmla="*/ 13 w 50"/>
                <a:gd name="T13" fmla="*/ 7 h 81"/>
                <a:gd name="T14" fmla="*/ 16 w 50"/>
                <a:gd name="T15" fmla="*/ 4 h 81"/>
                <a:gd name="T16" fmla="*/ 26 w 50"/>
                <a:gd name="T17" fmla="*/ 0 h 81"/>
                <a:gd name="T18" fmla="*/ 26 w 50"/>
                <a:gd name="T19" fmla="*/ 0 h 81"/>
                <a:gd name="T20" fmla="*/ 37 w 50"/>
                <a:gd name="T21" fmla="*/ 4 h 81"/>
                <a:gd name="T22" fmla="*/ 37 w 50"/>
                <a:gd name="T23" fmla="*/ 4 h 81"/>
                <a:gd name="T24" fmla="*/ 43 w 50"/>
                <a:gd name="T25" fmla="*/ 10 h 81"/>
                <a:gd name="T26" fmla="*/ 43 w 50"/>
                <a:gd name="T27" fmla="*/ 10 h 81"/>
                <a:gd name="T28" fmla="*/ 50 w 50"/>
                <a:gd name="T29" fmla="*/ 24 h 81"/>
                <a:gd name="T30" fmla="*/ 50 w 50"/>
                <a:gd name="T31" fmla="*/ 24 h 81"/>
                <a:gd name="T32" fmla="*/ 50 w 50"/>
                <a:gd name="T33" fmla="*/ 41 h 81"/>
                <a:gd name="T34" fmla="*/ 50 w 50"/>
                <a:gd name="T35" fmla="*/ 41 h 81"/>
                <a:gd name="T36" fmla="*/ 47 w 50"/>
                <a:gd name="T37" fmla="*/ 64 h 81"/>
                <a:gd name="T38" fmla="*/ 47 w 50"/>
                <a:gd name="T39" fmla="*/ 64 h 81"/>
                <a:gd name="T40" fmla="*/ 43 w 50"/>
                <a:gd name="T41" fmla="*/ 71 h 81"/>
                <a:gd name="T42" fmla="*/ 40 w 50"/>
                <a:gd name="T43" fmla="*/ 74 h 81"/>
                <a:gd name="T44" fmla="*/ 40 w 50"/>
                <a:gd name="T45" fmla="*/ 74 h 81"/>
                <a:gd name="T46" fmla="*/ 33 w 50"/>
                <a:gd name="T47" fmla="*/ 78 h 81"/>
                <a:gd name="T48" fmla="*/ 26 w 50"/>
                <a:gd name="T49" fmla="*/ 81 h 81"/>
                <a:gd name="T50" fmla="*/ 26 w 50"/>
                <a:gd name="T51" fmla="*/ 81 h 81"/>
                <a:gd name="T52" fmla="*/ 16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3 w 50"/>
                <a:gd name="T69" fmla="*/ 57 h 81"/>
                <a:gd name="T70" fmla="*/ 16 w 50"/>
                <a:gd name="T71" fmla="*/ 68 h 81"/>
                <a:gd name="T72" fmla="*/ 16 w 50"/>
                <a:gd name="T73" fmla="*/ 68 h 81"/>
                <a:gd name="T74" fmla="*/ 20 w 50"/>
                <a:gd name="T75" fmla="*/ 71 h 81"/>
                <a:gd name="T76" fmla="*/ 26 w 50"/>
                <a:gd name="T77" fmla="*/ 74 h 81"/>
                <a:gd name="T78" fmla="*/ 26 w 50"/>
                <a:gd name="T79" fmla="*/ 74 h 81"/>
                <a:gd name="T80" fmla="*/ 33 w 50"/>
                <a:gd name="T81" fmla="*/ 71 h 81"/>
                <a:gd name="T82" fmla="*/ 37 w 50"/>
                <a:gd name="T83" fmla="*/ 68 h 81"/>
                <a:gd name="T84" fmla="*/ 37 w 50"/>
                <a:gd name="T85" fmla="*/ 68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3 w 50"/>
                <a:gd name="T99" fmla="*/ 10 h 81"/>
                <a:gd name="T100" fmla="*/ 26 w 50"/>
                <a:gd name="T101" fmla="*/ 10 h 81"/>
                <a:gd name="T102" fmla="*/ 26 w 50"/>
                <a:gd name="T103" fmla="*/ 10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6" y="10"/>
                  </a:lnTo>
                  <a:lnTo>
                    <a:pt x="13" y="7"/>
                  </a:lnTo>
                  <a:lnTo>
                    <a:pt x="13" y="7"/>
                  </a:lnTo>
                  <a:lnTo>
                    <a:pt x="16" y="4"/>
                  </a:lnTo>
                  <a:lnTo>
                    <a:pt x="26" y="0"/>
                  </a:lnTo>
                  <a:lnTo>
                    <a:pt x="26" y="0"/>
                  </a:lnTo>
                  <a:lnTo>
                    <a:pt x="37" y="4"/>
                  </a:lnTo>
                  <a:lnTo>
                    <a:pt x="37" y="4"/>
                  </a:lnTo>
                  <a:lnTo>
                    <a:pt x="43" y="10"/>
                  </a:lnTo>
                  <a:lnTo>
                    <a:pt x="43" y="10"/>
                  </a:lnTo>
                  <a:lnTo>
                    <a:pt x="50" y="24"/>
                  </a:lnTo>
                  <a:lnTo>
                    <a:pt x="50" y="24"/>
                  </a:lnTo>
                  <a:lnTo>
                    <a:pt x="50" y="41"/>
                  </a:lnTo>
                  <a:lnTo>
                    <a:pt x="50" y="41"/>
                  </a:lnTo>
                  <a:lnTo>
                    <a:pt x="47" y="64"/>
                  </a:lnTo>
                  <a:lnTo>
                    <a:pt x="47" y="64"/>
                  </a:lnTo>
                  <a:lnTo>
                    <a:pt x="43" y="71"/>
                  </a:lnTo>
                  <a:lnTo>
                    <a:pt x="40" y="74"/>
                  </a:lnTo>
                  <a:lnTo>
                    <a:pt x="40" y="74"/>
                  </a:lnTo>
                  <a:lnTo>
                    <a:pt x="33" y="78"/>
                  </a:lnTo>
                  <a:lnTo>
                    <a:pt x="26" y="81"/>
                  </a:lnTo>
                  <a:lnTo>
                    <a:pt x="26" y="81"/>
                  </a:lnTo>
                  <a:lnTo>
                    <a:pt x="16" y="78"/>
                  </a:lnTo>
                  <a:lnTo>
                    <a:pt x="10" y="71"/>
                  </a:lnTo>
                  <a:lnTo>
                    <a:pt x="10" y="71"/>
                  </a:lnTo>
                  <a:lnTo>
                    <a:pt x="3" y="61"/>
                  </a:lnTo>
                  <a:lnTo>
                    <a:pt x="0" y="41"/>
                  </a:lnTo>
                  <a:lnTo>
                    <a:pt x="0" y="41"/>
                  </a:lnTo>
                  <a:close/>
                  <a:moveTo>
                    <a:pt x="10" y="41"/>
                  </a:moveTo>
                  <a:lnTo>
                    <a:pt x="10" y="41"/>
                  </a:lnTo>
                  <a:lnTo>
                    <a:pt x="13" y="57"/>
                  </a:lnTo>
                  <a:lnTo>
                    <a:pt x="16" y="68"/>
                  </a:lnTo>
                  <a:lnTo>
                    <a:pt x="16" y="68"/>
                  </a:lnTo>
                  <a:lnTo>
                    <a:pt x="20" y="71"/>
                  </a:lnTo>
                  <a:lnTo>
                    <a:pt x="26" y="74"/>
                  </a:lnTo>
                  <a:lnTo>
                    <a:pt x="26" y="74"/>
                  </a:lnTo>
                  <a:lnTo>
                    <a:pt x="33" y="71"/>
                  </a:lnTo>
                  <a:lnTo>
                    <a:pt x="37" y="68"/>
                  </a:lnTo>
                  <a:lnTo>
                    <a:pt x="37" y="68"/>
                  </a:lnTo>
                  <a:lnTo>
                    <a:pt x="40" y="57"/>
                  </a:lnTo>
                  <a:lnTo>
                    <a:pt x="40" y="41"/>
                  </a:lnTo>
                  <a:lnTo>
                    <a:pt x="40" y="41"/>
                  </a:lnTo>
                  <a:lnTo>
                    <a:pt x="40" y="24"/>
                  </a:lnTo>
                  <a:lnTo>
                    <a:pt x="37" y="17"/>
                  </a:lnTo>
                  <a:lnTo>
                    <a:pt x="37" y="17"/>
                  </a:lnTo>
                  <a:lnTo>
                    <a:pt x="33" y="10"/>
                  </a:lnTo>
                  <a:lnTo>
                    <a:pt x="26" y="10"/>
                  </a:lnTo>
                  <a:lnTo>
                    <a:pt x="26" y="10"/>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0" name="Line 130"/>
            <p:cNvSpPr>
              <a:spLocks noChangeShapeType="1"/>
            </p:cNvSpPr>
            <p:nvPr/>
          </p:nvSpPr>
          <p:spPr bwMode="auto">
            <a:xfrm>
              <a:off x="9985376" y="2947988"/>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71" name="Freeform 131"/>
            <p:cNvSpPr>
              <a:spLocks/>
            </p:cNvSpPr>
            <p:nvPr/>
          </p:nvSpPr>
          <p:spPr bwMode="auto">
            <a:xfrm>
              <a:off x="9655176" y="2873375"/>
              <a:ext cx="79375" cy="122238"/>
            </a:xfrm>
            <a:custGeom>
              <a:avLst/>
              <a:gdLst>
                <a:gd name="T0" fmla="*/ 10 w 50"/>
                <a:gd name="T1" fmla="*/ 54 h 77"/>
                <a:gd name="T2" fmla="*/ 13 w 50"/>
                <a:gd name="T3" fmla="*/ 67 h 77"/>
                <a:gd name="T4" fmla="*/ 23 w 50"/>
                <a:gd name="T5" fmla="*/ 71 h 77"/>
                <a:gd name="T6" fmla="*/ 30 w 50"/>
                <a:gd name="T7" fmla="*/ 67 h 77"/>
                <a:gd name="T8" fmla="*/ 33 w 50"/>
                <a:gd name="T9" fmla="*/ 64 h 77"/>
                <a:gd name="T10" fmla="*/ 40 w 50"/>
                <a:gd name="T11" fmla="*/ 54 h 77"/>
                <a:gd name="T12" fmla="*/ 37 w 50"/>
                <a:gd name="T13" fmla="*/ 47 h 77"/>
                <a:gd name="T14" fmla="*/ 33 w 50"/>
                <a:gd name="T15" fmla="*/ 44 h 77"/>
                <a:gd name="T16" fmla="*/ 23 w 50"/>
                <a:gd name="T17" fmla="*/ 37 h 77"/>
                <a:gd name="T18" fmla="*/ 17 w 50"/>
                <a:gd name="T19" fmla="*/ 40 h 77"/>
                <a:gd name="T20" fmla="*/ 20 w 50"/>
                <a:gd name="T21" fmla="*/ 30 h 77"/>
                <a:gd name="T22" fmla="*/ 20 w 50"/>
                <a:gd name="T23" fmla="*/ 30 h 77"/>
                <a:gd name="T24" fmla="*/ 30 w 50"/>
                <a:gd name="T25" fmla="*/ 27 h 77"/>
                <a:gd name="T26" fmla="*/ 37 w 50"/>
                <a:gd name="T27" fmla="*/ 17 h 77"/>
                <a:gd name="T28" fmla="*/ 33 w 50"/>
                <a:gd name="T29" fmla="*/ 10 h 77"/>
                <a:gd name="T30" fmla="*/ 23 w 50"/>
                <a:gd name="T31" fmla="*/ 7 h 77"/>
                <a:gd name="T32" fmla="*/ 13 w 50"/>
                <a:gd name="T33" fmla="*/ 10 h 77"/>
                <a:gd name="T34" fmla="*/ 10 w 50"/>
                <a:gd name="T35" fmla="*/ 20 h 77"/>
                <a:gd name="T36" fmla="*/ 0 w 50"/>
                <a:gd name="T37" fmla="*/ 20 h 77"/>
                <a:gd name="T38" fmla="*/ 7 w 50"/>
                <a:gd name="T39" fmla="*/ 3 h 77"/>
                <a:gd name="T40" fmla="*/ 13 w 50"/>
                <a:gd name="T41" fmla="*/ 0 h 77"/>
                <a:gd name="T42" fmla="*/ 23 w 50"/>
                <a:gd name="T43" fmla="*/ 0 h 77"/>
                <a:gd name="T44" fmla="*/ 33 w 50"/>
                <a:gd name="T45" fmla="*/ 0 h 77"/>
                <a:gd name="T46" fmla="*/ 44 w 50"/>
                <a:gd name="T47" fmla="*/ 10 h 77"/>
                <a:gd name="T48" fmla="*/ 47 w 50"/>
                <a:gd name="T49" fmla="*/ 20 h 77"/>
                <a:gd name="T50" fmla="*/ 44 w 50"/>
                <a:gd name="T51" fmla="*/ 27 h 77"/>
                <a:gd name="T52" fmla="*/ 33 w 50"/>
                <a:gd name="T53" fmla="*/ 34 h 77"/>
                <a:gd name="T54" fmla="*/ 47 w 50"/>
                <a:gd name="T55" fmla="*/ 40 h 77"/>
                <a:gd name="T56" fmla="*/ 47 w 50"/>
                <a:gd name="T57" fmla="*/ 47 h 77"/>
                <a:gd name="T58" fmla="*/ 50 w 50"/>
                <a:gd name="T59" fmla="*/ 54 h 77"/>
                <a:gd name="T60" fmla="*/ 44 w 50"/>
                <a:gd name="T61" fmla="*/ 71 h 77"/>
                <a:gd name="T62" fmla="*/ 33 w 50"/>
                <a:gd name="T63" fmla="*/ 74 h 77"/>
                <a:gd name="T64" fmla="*/ 23 w 50"/>
                <a:gd name="T65" fmla="*/ 77 h 77"/>
                <a:gd name="T66" fmla="*/ 7 w 50"/>
                <a:gd name="T67" fmla="*/ 71 h 77"/>
                <a:gd name="T68" fmla="*/ 0 w 50"/>
                <a:gd name="T69" fmla="*/ 64 h 77"/>
                <a:gd name="T70" fmla="*/ 0 w 50"/>
                <a:gd name="T71"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77">
                  <a:moveTo>
                    <a:pt x="0" y="57"/>
                  </a:moveTo>
                  <a:lnTo>
                    <a:pt x="10" y="54"/>
                  </a:lnTo>
                  <a:lnTo>
                    <a:pt x="10" y="54"/>
                  </a:lnTo>
                  <a:lnTo>
                    <a:pt x="13" y="67"/>
                  </a:lnTo>
                  <a:lnTo>
                    <a:pt x="13" y="67"/>
                  </a:lnTo>
                  <a:lnTo>
                    <a:pt x="23" y="71"/>
                  </a:lnTo>
                  <a:lnTo>
                    <a:pt x="23" y="71"/>
                  </a:lnTo>
                  <a:lnTo>
                    <a:pt x="30" y="67"/>
                  </a:lnTo>
                  <a:lnTo>
                    <a:pt x="33" y="64"/>
                  </a:lnTo>
                  <a:lnTo>
                    <a:pt x="33" y="64"/>
                  </a:lnTo>
                  <a:lnTo>
                    <a:pt x="37" y="61"/>
                  </a:lnTo>
                  <a:lnTo>
                    <a:pt x="40" y="54"/>
                  </a:lnTo>
                  <a:lnTo>
                    <a:pt x="40" y="54"/>
                  </a:lnTo>
                  <a:lnTo>
                    <a:pt x="37" y="47"/>
                  </a:lnTo>
                  <a:lnTo>
                    <a:pt x="33" y="44"/>
                  </a:lnTo>
                  <a:lnTo>
                    <a:pt x="33" y="44"/>
                  </a:lnTo>
                  <a:lnTo>
                    <a:pt x="30" y="40"/>
                  </a:lnTo>
                  <a:lnTo>
                    <a:pt x="23" y="37"/>
                  </a:lnTo>
                  <a:lnTo>
                    <a:pt x="23" y="37"/>
                  </a:lnTo>
                  <a:lnTo>
                    <a:pt x="17" y="40"/>
                  </a:lnTo>
                  <a:lnTo>
                    <a:pt x="20" y="30"/>
                  </a:lnTo>
                  <a:lnTo>
                    <a:pt x="20" y="30"/>
                  </a:lnTo>
                  <a:lnTo>
                    <a:pt x="20" y="30"/>
                  </a:lnTo>
                  <a:lnTo>
                    <a:pt x="20" y="30"/>
                  </a:lnTo>
                  <a:lnTo>
                    <a:pt x="30" y="27"/>
                  </a:lnTo>
                  <a:lnTo>
                    <a:pt x="30" y="27"/>
                  </a:lnTo>
                  <a:lnTo>
                    <a:pt x="33" y="24"/>
                  </a:lnTo>
                  <a:lnTo>
                    <a:pt x="37" y="17"/>
                  </a:lnTo>
                  <a:lnTo>
                    <a:pt x="37" y="17"/>
                  </a:lnTo>
                  <a:lnTo>
                    <a:pt x="33" y="10"/>
                  </a:lnTo>
                  <a:lnTo>
                    <a:pt x="33" y="10"/>
                  </a:lnTo>
                  <a:lnTo>
                    <a:pt x="23" y="7"/>
                  </a:lnTo>
                  <a:lnTo>
                    <a:pt x="23" y="7"/>
                  </a:lnTo>
                  <a:lnTo>
                    <a:pt x="13" y="10"/>
                  </a:lnTo>
                  <a:lnTo>
                    <a:pt x="13" y="10"/>
                  </a:lnTo>
                  <a:lnTo>
                    <a:pt x="10" y="20"/>
                  </a:lnTo>
                  <a:lnTo>
                    <a:pt x="0" y="20"/>
                  </a:lnTo>
                  <a:lnTo>
                    <a:pt x="0" y="20"/>
                  </a:lnTo>
                  <a:lnTo>
                    <a:pt x="3" y="10"/>
                  </a:lnTo>
                  <a:lnTo>
                    <a:pt x="7" y="3"/>
                  </a:lnTo>
                  <a:lnTo>
                    <a:pt x="7" y="3"/>
                  </a:lnTo>
                  <a:lnTo>
                    <a:pt x="13" y="0"/>
                  </a:lnTo>
                  <a:lnTo>
                    <a:pt x="23" y="0"/>
                  </a:lnTo>
                  <a:lnTo>
                    <a:pt x="23" y="0"/>
                  </a:lnTo>
                  <a:lnTo>
                    <a:pt x="33" y="0"/>
                  </a:lnTo>
                  <a:lnTo>
                    <a:pt x="33" y="0"/>
                  </a:lnTo>
                  <a:lnTo>
                    <a:pt x="44" y="10"/>
                  </a:lnTo>
                  <a:lnTo>
                    <a:pt x="44" y="10"/>
                  </a:lnTo>
                  <a:lnTo>
                    <a:pt x="47" y="20"/>
                  </a:lnTo>
                  <a:lnTo>
                    <a:pt x="47" y="20"/>
                  </a:lnTo>
                  <a:lnTo>
                    <a:pt x="44" y="27"/>
                  </a:lnTo>
                  <a:lnTo>
                    <a:pt x="44" y="27"/>
                  </a:lnTo>
                  <a:lnTo>
                    <a:pt x="33" y="34"/>
                  </a:lnTo>
                  <a:lnTo>
                    <a:pt x="33" y="34"/>
                  </a:lnTo>
                  <a:lnTo>
                    <a:pt x="40" y="37"/>
                  </a:lnTo>
                  <a:lnTo>
                    <a:pt x="47" y="40"/>
                  </a:lnTo>
                  <a:lnTo>
                    <a:pt x="47" y="40"/>
                  </a:lnTo>
                  <a:lnTo>
                    <a:pt x="47" y="47"/>
                  </a:lnTo>
                  <a:lnTo>
                    <a:pt x="50" y="54"/>
                  </a:lnTo>
                  <a:lnTo>
                    <a:pt x="50" y="54"/>
                  </a:lnTo>
                  <a:lnTo>
                    <a:pt x="47" y="64"/>
                  </a:lnTo>
                  <a:lnTo>
                    <a:pt x="44" y="71"/>
                  </a:lnTo>
                  <a:lnTo>
                    <a:pt x="44" y="71"/>
                  </a:lnTo>
                  <a:lnTo>
                    <a:pt x="33" y="74"/>
                  </a:lnTo>
                  <a:lnTo>
                    <a:pt x="23" y="77"/>
                  </a:lnTo>
                  <a:lnTo>
                    <a:pt x="23" y="77"/>
                  </a:lnTo>
                  <a:lnTo>
                    <a:pt x="13" y="77"/>
                  </a:lnTo>
                  <a:lnTo>
                    <a:pt x="7" y="71"/>
                  </a:lnTo>
                  <a:lnTo>
                    <a:pt x="7" y="71"/>
                  </a:lnTo>
                  <a:lnTo>
                    <a:pt x="0"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2" name="Freeform 132"/>
            <p:cNvSpPr>
              <a:spLocks noEditPoints="1"/>
            </p:cNvSpPr>
            <p:nvPr/>
          </p:nvSpPr>
          <p:spPr bwMode="auto">
            <a:xfrm>
              <a:off x="9745663" y="2873375"/>
              <a:ext cx="79375" cy="122238"/>
            </a:xfrm>
            <a:custGeom>
              <a:avLst/>
              <a:gdLst>
                <a:gd name="T0" fmla="*/ 0 w 50"/>
                <a:gd name="T1" fmla="*/ 37 h 77"/>
                <a:gd name="T2" fmla="*/ 0 w 50"/>
                <a:gd name="T3" fmla="*/ 37 h 77"/>
                <a:gd name="T4" fmla="*/ 3 w 50"/>
                <a:gd name="T5" fmla="*/ 17 h 77"/>
                <a:gd name="T6" fmla="*/ 3 w 50"/>
                <a:gd name="T7" fmla="*/ 17 h 77"/>
                <a:gd name="T8" fmla="*/ 7 w 50"/>
                <a:gd name="T9" fmla="*/ 10 h 77"/>
                <a:gd name="T10" fmla="*/ 13 w 50"/>
                <a:gd name="T11" fmla="*/ 3 h 77"/>
                <a:gd name="T12" fmla="*/ 13 w 50"/>
                <a:gd name="T13" fmla="*/ 3 h 77"/>
                <a:gd name="T14" fmla="*/ 20 w 50"/>
                <a:gd name="T15" fmla="*/ 0 h 77"/>
                <a:gd name="T16" fmla="*/ 27 w 50"/>
                <a:gd name="T17" fmla="*/ 0 h 77"/>
                <a:gd name="T18" fmla="*/ 27 w 50"/>
                <a:gd name="T19" fmla="*/ 0 h 77"/>
                <a:gd name="T20" fmla="*/ 37 w 50"/>
                <a:gd name="T21" fmla="*/ 0 h 77"/>
                <a:gd name="T22" fmla="*/ 37 w 50"/>
                <a:gd name="T23" fmla="*/ 0 h 77"/>
                <a:gd name="T24" fmla="*/ 44 w 50"/>
                <a:gd name="T25" fmla="*/ 7 h 77"/>
                <a:gd name="T26" fmla="*/ 44 w 50"/>
                <a:gd name="T27" fmla="*/ 7 h 77"/>
                <a:gd name="T28" fmla="*/ 50 w 50"/>
                <a:gd name="T29" fmla="*/ 20 h 77"/>
                <a:gd name="T30" fmla="*/ 50 w 50"/>
                <a:gd name="T31" fmla="*/ 20 h 77"/>
                <a:gd name="T32" fmla="*/ 50 w 50"/>
                <a:gd name="T33" fmla="*/ 37 h 77"/>
                <a:gd name="T34" fmla="*/ 50 w 50"/>
                <a:gd name="T35" fmla="*/ 37 h 77"/>
                <a:gd name="T36" fmla="*/ 50 w 50"/>
                <a:gd name="T37" fmla="*/ 61 h 77"/>
                <a:gd name="T38" fmla="*/ 50 w 50"/>
                <a:gd name="T39" fmla="*/ 61 h 77"/>
                <a:gd name="T40" fmla="*/ 47 w 50"/>
                <a:gd name="T41" fmla="*/ 67 h 77"/>
                <a:gd name="T42" fmla="*/ 40 w 50"/>
                <a:gd name="T43" fmla="*/ 74 h 77"/>
                <a:gd name="T44" fmla="*/ 40 w 50"/>
                <a:gd name="T45" fmla="*/ 74 h 77"/>
                <a:gd name="T46" fmla="*/ 34 w 50"/>
                <a:gd name="T47" fmla="*/ 77 h 77"/>
                <a:gd name="T48" fmla="*/ 27 w 50"/>
                <a:gd name="T49" fmla="*/ 77 h 77"/>
                <a:gd name="T50" fmla="*/ 27 w 50"/>
                <a:gd name="T51" fmla="*/ 77 h 77"/>
                <a:gd name="T52" fmla="*/ 17 w 50"/>
                <a:gd name="T53" fmla="*/ 74 h 77"/>
                <a:gd name="T54" fmla="*/ 10 w 50"/>
                <a:gd name="T55" fmla="*/ 71 h 77"/>
                <a:gd name="T56" fmla="*/ 10 w 50"/>
                <a:gd name="T57" fmla="*/ 71 h 77"/>
                <a:gd name="T58" fmla="*/ 3 w 50"/>
                <a:gd name="T59" fmla="*/ 57 h 77"/>
                <a:gd name="T60" fmla="*/ 0 w 50"/>
                <a:gd name="T61" fmla="*/ 37 h 77"/>
                <a:gd name="T62" fmla="*/ 0 w 50"/>
                <a:gd name="T63" fmla="*/ 37 h 77"/>
                <a:gd name="T64" fmla="*/ 10 w 50"/>
                <a:gd name="T65" fmla="*/ 37 h 77"/>
                <a:gd name="T66" fmla="*/ 10 w 50"/>
                <a:gd name="T67" fmla="*/ 37 h 77"/>
                <a:gd name="T68" fmla="*/ 13 w 50"/>
                <a:gd name="T69" fmla="*/ 54 h 77"/>
                <a:gd name="T70" fmla="*/ 17 w 50"/>
                <a:gd name="T71" fmla="*/ 64 h 77"/>
                <a:gd name="T72" fmla="*/ 17 w 50"/>
                <a:gd name="T73" fmla="*/ 64 h 77"/>
                <a:gd name="T74" fmla="*/ 20 w 50"/>
                <a:gd name="T75" fmla="*/ 67 h 77"/>
                <a:gd name="T76" fmla="*/ 27 w 50"/>
                <a:gd name="T77" fmla="*/ 71 h 77"/>
                <a:gd name="T78" fmla="*/ 27 w 50"/>
                <a:gd name="T79" fmla="*/ 71 h 77"/>
                <a:gd name="T80" fmla="*/ 34 w 50"/>
                <a:gd name="T81" fmla="*/ 67 h 77"/>
                <a:gd name="T82" fmla="*/ 37 w 50"/>
                <a:gd name="T83" fmla="*/ 64 h 77"/>
                <a:gd name="T84" fmla="*/ 37 w 50"/>
                <a:gd name="T85" fmla="*/ 64 h 77"/>
                <a:gd name="T86" fmla="*/ 40 w 50"/>
                <a:gd name="T87" fmla="*/ 54 h 77"/>
                <a:gd name="T88" fmla="*/ 44 w 50"/>
                <a:gd name="T89" fmla="*/ 37 h 77"/>
                <a:gd name="T90" fmla="*/ 44 w 50"/>
                <a:gd name="T91" fmla="*/ 37 h 77"/>
                <a:gd name="T92" fmla="*/ 40 w 50"/>
                <a:gd name="T93" fmla="*/ 24 h 77"/>
                <a:gd name="T94" fmla="*/ 37 w 50"/>
                <a:gd name="T95" fmla="*/ 13 h 77"/>
                <a:gd name="T96" fmla="*/ 37 w 50"/>
                <a:gd name="T97" fmla="*/ 13 h 77"/>
                <a:gd name="T98" fmla="*/ 34 w 50"/>
                <a:gd name="T99" fmla="*/ 7 h 77"/>
                <a:gd name="T100" fmla="*/ 27 w 50"/>
                <a:gd name="T101" fmla="*/ 7 h 77"/>
                <a:gd name="T102" fmla="*/ 27 w 50"/>
                <a:gd name="T103" fmla="*/ 7 h 77"/>
                <a:gd name="T104" fmla="*/ 20 w 50"/>
                <a:gd name="T105" fmla="*/ 7 h 77"/>
                <a:gd name="T106" fmla="*/ 17 w 50"/>
                <a:gd name="T107" fmla="*/ 13 h 77"/>
                <a:gd name="T108" fmla="*/ 17 w 50"/>
                <a:gd name="T109" fmla="*/ 13 h 77"/>
                <a:gd name="T110" fmla="*/ 13 w 50"/>
                <a:gd name="T111" fmla="*/ 24 h 77"/>
                <a:gd name="T112" fmla="*/ 10 w 50"/>
                <a:gd name="T113" fmla="*/ 37 h 77"/>
                <a:gd name="T114" fmla="*/ 10 w 50"/>
                <a:gd name="T11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37"/>
                  </a:moveTo>
                  <a:lnTo>
                    <a:pt x="0" y="37"/>
                  </a:lnTo>
                  <a:lnTo>
                    <a:pt x="3" y="17"/>
                  </a:lnTo>
                  <a:lnTo>
                    <a:pt x="3" y="17"/>
                  </a:lnTo>
                  <a:lnTo>
                    <a:pt x="7" y="10"/>
                  </a:lnTo>
                  <a:lnTo>
                    <a:pt x="13" y="3"/>
                  </a:lnTo>
                  <a:lnTo>
                    <a:pt x="13" y="3"/>
                  </a:lnTo>
                  <a:lnTo>
                    <a:pt x="20" y="0"/>
                  </a:lnTo>
                  <a:lnTo>
                    <a:pt x="27" y="0"/>
                  </a:lnTo>
                  <a:lnTo>
                    <a:pt x="27" y="0"/>
                  </a:lnTo>
                  <a:lnTo>
                    <a:pt x="37" y="0"/>
                  </a:lnTo>
                  <a:lnTo>
                    <a:pt x="37" y="0"/>
                  </a:lnTo>
                  <a:lnTo>
                    <a:pt x="44" y="7"/>
                  </a:lnTo>
                  <a:lnTo>
                    <a:pt x="44" y="7"/>
                  </a:lnTo>
                  <a:lnTo>
                    <a:pt x="50" y="20"/>
                  </a:lnTo>
                  <a:lnTo>
                    <a:pt x="50" y="20"/>
                  </a:lnTo>
                  <a:lnTo>
                    <a:pt x="50" y="37"/>
                  </a:lnTo>
                  <a:lnTo>
                    <a:pt x="50" y="37"/>
                  </a:lnTo>
                  <a:lnTo>
                    <a:pt x="50" y="61"/>
                  </a:lnTo>
                  <a:lnTo>
                    <a:pt x="50" y="61"/>
                  </a:lnTo>
                  <a:lnTo>
                    <a:pt x="47" y="67"/>
                  </a:lnTo>
                  <a:lnTo>
                    <a:pt x="40" y="74"/>
                  </a:lnTo>
                  <a:lnTo>
                    <a:pt x="40" y="74"/>
                  </a:lnTo>
                  <a:lnTo>
                    <a:pt x="34" y="77"/>
                  </a:lnTo>
                  <a:lnTo>
                    <a:pt x="27" y="77"/>
                  </a:lnTo>
                  <a:lnTo>
                    <a:pt x="27" y="77"/>
                  </a:lnTo>
                  <a:lnTo>
                    <a:pt x="17" y="74"/>
                  </a:lnTo>
                  <a:lnTo>
                    <a:pt x="10" y="71"/>
                  </a:lnTo>
                  <a:lnTo>
                    <a:pt x="10" y="71"/>
                  </a:lnTo>
                  <a:lnTo>
                    <a:pt x="3" y="57"/>
                  </a:lnTo>
                  <a:lnTo>
                    <a:pt x="0" y="37"/>
                  </a:lnTo>
                  <a:lnTo>
                    <a:pt x="0" y="37"/>
                  </a:lnTo>
                  <a:close/>
                  <a:moveTo>
                    <a:pt x="10" y="37"/>
                  </a:moveTo>
                  <a:lnTo>
                    <a:pt x="10" y="37"/>
                  </a:lnTo>
                  <a:lnTo>
                    <a:pt x="13" y="54"/>
                  </a:lnTo>
                  <a:lnTo>
                    <a:pt x="17" y="64"/>
                  </a:lnTo>
                  <a:lnTo>
                    <a:pt x="17" y="64"/>
                  </a:lnTo>
                  <a:lnTo>
                    <a:pt x="20" y="67"/>
                  </a:lnTo>
                  <a:lnTo>
                    <a:pt x="27" y="71"/>
                  </a:lnTo>
                  <a:lnTo>
                    <a:pt x="27" y="71"/>
                  </a:lnTo>
                  <a:lnTo>
                    <a:pt x="34" y="67"/>
                  </a:lnTo>
                  <a:lnTo>
                    <a:pt x="37" y="64"/>
                  </a:lnTo>
                  <a:lnTo>
                    <a:pt x="37" y="64"/>
                  </a:lnTo>
                  <a:lnTo>
                    <a:pt x="40" y="54"/>
                  </a:lnTo>
                  <a:lnTo>
                    <a:pt x="44" y="37"/>
                  </a:lnTo>
                  <a:lnTo>
                    <a:pt x="44" y="37"/>
                  </a:lnTo>
                  <a:lnTo>
                    <a:pt x="40" y="24"/>
                  </a:lnTo>
                  <a:lnTo>
                    <a:pt x="37" y="13"/>
                  </a:lnTo>
                  <a:lnTo>
                    <a:pt x="37" y="13"/>
                  </a:lnTo>
                  <a:lnTo>
                    <a:pt x="34" y="7"/>
                  </a:lnTo>
                  <a:lnTo>
                    <a:pt x="27" y="7"/>
                  </a:lnTo>
                  <a:lnTo>
                    <a:pt x="27" y="7"/>
                  </a:lnTo>
                  <a:lnTo>
                    <a:pt x="20" y="7"/>
                  </a:lnTo>
                  <a:lnTo>
                    <a:pt x="17" y="13"/>
                  </a:lnTo>
                  <a:lnTo>
                    <a:pt x="17" y="13"/>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3" name="Freeform 133"/>
            <p:cNvSpPr>
              <a:spLocks noEditPoints="1"/>
            </p:cNvSpPr>
            <p:nvPr/>
          </p:nvSpPr>
          <p:spPr bwMode="auto">
            <a:xfrm>
              <a:off x="9842501" y="2873375"/>
              <a:ext cx="79375" cy="122238"/>
            </a:xfrm>
            <a:custGeom>
              <a:avLst/>
              <a:gdLst>
                <a:gd name="T0" fmla="*/ 0 w 50"/>
                <a:gd name="T1" fmla="*/ 37 h 77"/>
                <a:gd name="T2" fmla="*/ 0 w 50"/>
                <a:gd name="T3" fmla="*/ 37 h 77"/>
                <a:gd name="T4" fmla="*/ 3 w 50"/>
                <a:gd name="T5" fmla="*/ 17 h 77"/>
                <a:gd name="T6" fmla="*/ 3 w 50"/>
                <a:gd name="T7" fmla="*/ 17 h 77"/>
                <a:gd name="T8" fmla="*/ 6 w 50"/>
                <a:gd name="T9" fmla="*/ 10 h 77"/>
                <a:gd name="T10" fmla="*/ 13 w 50"/>
                <a:gd name="T11" fmla="*/ 3 h 77"/>
                <a:gd name="T12" fmla="*/ 13 w 50"/>
                <a:gd name="T13" fmla="*/ 3 h 77"/>
                <a:gd name="T14" fmla="*/ 16 w 50"/>
                <a:gd name="T15" fmla="*/ 0 h 77"/>
                <a:gd name="T16" fmla="*/ 26 w 50"/>
                <a:gd name="T17" fmla="*/ 0 h 77"/>
                <a:gd name="T18" fmla="*/ 26 w 50"/>
                <a:gd name="T19" fmla="*/ 0 h 77"/>
                <a:gd name="T20" fmla="*/ 37 w 50"/>
                <a:gd name="T21" fmla="*/ 0 h 77"/>
                <a:gd name="T22" fmla="*/ 37 w 50"/>
                <a:gd name="T23" fmla="*/ 0 h 77"/>
                <a:gd name="T24" fmla="*/ 43 w 50"/>
                <a:gd name="T25" fmla="*/ 7 h 77"/>
                <a:gd name="T26" fmla="*/ 43 w 50"/>
                <a:gd name="T27" fmla="*/ 7 h 77"/>
                <a:gd name="T28" fmla="*/ 50 w 50"/>
                <a:gd name="T29" fmla="*/ 20 h 77"/>
                <a:gd name="T30" fmla="*/ 50 w 50"/>
                <a:gd name="T31" fmla="*/ 20 h 77"/>
                <a:gd name="T32" fmla="*/ 50 w 50"/>
                <a:gd name="T33" fmla="*/ 37 h 77"/>
                <a:gd name="T34" fmla="*/ 50 w 50"/>
                <a:gd name="T35" fmla="*/ 37 h 77"/>
                <a:gd name="T36" fmla="*/ 47 w 50"/>
                <a:gd name="T37" fmla="*/ 61 h 77"/>
                <a:gd name="T38" fmla="*/ 47 w 50"/>
                <a:gd name="T39" fmla="*/ 61 h 77"/>
                <a:gd name="T40" fmla="*/ 43 w 50"/>
                <a:gd name="T41" fmla="*/ 67 h 77"/>
                <a:gd name="T42" fmla="*/ 40 w 50"/>
                <a:gd name="T43" fmla="*/ 74 h 77"/>
                <a:gd name="T44" fmla="*/ 40 w 50"/>
                <a:gd name="T45" fmla="*/ 74 h 77"/>
                <a:gd name="T46" fmla="*/ 33 w 50"/>
                <a:gd name="T47" fmla="*/ 77 h 77"/>
                <a:gd name="T48" fmla="*/ 26 w 50"/>
                <a:gd name="T49" fmla="*/ 77 h 77"/>
                <a:gd name="T50" fmla="*/ 26 w 50"/>
                <a:gd name="T51" fmla="*/ 77 h 77"/>
                <a:gd name="T52" fmla="*/ 16 w 50"/>
                <a:gd name="T53" fmla="*/ 74 h 77"/>
                <a:gd name="T54" fmla="*/ 10 w 50"/>
                <a:gd name="T55" fmla="*/ 71 h 77"/>
                <a:gd name="T56" fmla="*/ 10 w 50"/>
                <a:gd name="T57" fmla="*/ 71 h 77"/>
                <a:gd name="T58" fmla="*/ 3 w 50"/>
                <a:gd name="T59" fmla="*/ 57 h 77"/>
                <a:gd name="T60" fmla="*/ 0 w 50"/>
                <a:gd name="T61" fmla="*/ 37 h 77"/>
                <a:gd name="T62" fmla="*/ 0 w 50"/>
                <a:gd name="T63" fmla="*/ 37 h 77"/>
                <a:gd name="T64" fmla="*/ 10 w 50"/>
                <a:gd name="T65" fmla="*/ 37 h 77"/>
                <a:gd name="T66" fmla="*/ 10 w 50"/>
                <a:gd name="T67" fmla="*/ 37 h 77"/>
                <a:gd name="T68" fmla="*/ 13 w 50"/>
                <a:gd name="T69" fmla="*/ 54 h 77"/>
                <a:gd name="T70" fmla="*/ 16 w 50"/>
                <a:gd name="T71" fmla="*/ 64 h 77"/>
                <a:gd name="T72" fmla="*/ 16 w 50"/>
                <a:gd name="T73" fmla="*/ 64 h 77"/>
                <a:gd name="T74" fmla="*/ 20 w 50"/>
                <a:gd name="T75" fmla="*/ 67 h 77"/>
                <a:gd name="T76" fmla="*/ 26 w 50"/>
                <a:gd name="T77" fmla="*/ 71 h 77"/>
                <a:gd name="T78" fmla="*/ 26 w 50"/>
                <a:gd name="T79" fmla="*/ 71 h 77"/>
                <a:gd name="T80" fmla="*/ 33 w 50"/>
                <a:gd name="T81" fmla="*/ 67 h 77"/>
                <a:gd name="T82" fmla="*/ 37 w 50"/>
                <a:gd name="T83" fmla="*/ 64 h 77"/>
                <a:gd name="T84" fmla="*/ 37 w 50"/>
                <a:gd name="T85" fmla="*/ 64 h 77"/>
                <a:gd name="T86" fmla="*/ 40 w 50"/>
                <a:gd name="T87" fmla="*/ 54 h 77"/>
                <a:gd name="T88" fmla="*/ 40 w 50"/>
                <a:gd name="T89" fmla="*/ 37 h 77"/>
                <a:gd name="T90" fmla="*/ 40 w 50"/>
                <a:gd name="T91" fmla="*/ 37 h 77"/>
                <a:gd name="T92" fmla="*/ 40 w 50"/>
                <a:gd name="T93" fmla="*/ 24 h 77"/>
                <a:gd name="T94" fmla="*/ 37 w 50"/>
                <a:gd name="T95" fmla="*/ 13 h 77"/>
                <a:gd name="T96" fmla="*/ 37 w 50"/>
                <a:gd name="T97" fmla="*/ 13 h 77"/>
                <a:gd name="T98" fmla="*/ 33 w 50"/>
                <a:gd name="T99" fmla="*/ 7 h 77"/>
                <a:gd name="T100" fmla="*/ 26 w 50"/>
                <a:gd name="T101" fmla="*/ 7 h 77"/>
                <a:gd name="T102" fmla="*/ 26 w 50"/>
                <a:gd name="T103" fmla="*/ 7 h 77"/>
                <a:gd name="T104" fmla="*/ 20 w 50"/>
                <a:gd name="T105" fmla="*/ 7 h 77"/>
                <a:gd name="T106" fmla="*/ 16 w 50"/>
                <a:gd name="T107" fmla="*/ 13 h 77"/>
                <a:gd name="T108" fmla="*/ 16 w 50"/>
                <a:gd name="T109" fmla="*/ 13 h 77"/>
                <a:gd name="T110" fmla="*/ 13 w 50"/>
                <a:gd name="T111" fmla="*/ 24 h 77"/>
                <a:gd name="T112" fmla="*/ 10 w 50"/>
                <a:gd name="T113" fmla="*/ 37 h 77"/>
                <a:gd name="T114" fmla="*/ 10 w 50"/>
                <a:gd name="T11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37"/>
                  </a:moveTo>
                  <a:lnTo>
                    <a:pt x="0" y="37"/>
                  </a:lnTo>
                  <a:lnTo>
                    <a:pt x="3" y="17"/>
                  </a:lnTo>
                  <a:lnTo>
                    <a:pt x="3" y="17"/>
                  </a:lnTo>
                  <a:lnTo>
                    <a:pt x="6" y="10"/>
                  </a:lnTo>
                  <a:lnTo>
                    <a:pt x="13" y="3"/>
                  </a:lnTo>
                  <a:lnTo>
                    <a:pt x="13" y="3"/>
                  </a:lnTo>
                  <a:lnTo>
                    <a:pt x="16" y="0"/>
                  </a:lnTo>
                  <a:lnTo>
                    <a:pt x="26" y="0"/>
                  </a:lnTo>
                  <a:lnTo>
                    <a:pt x="26" y="0"/>
                  </a:lnTo>
                  <a:lnTo>
                    <a:pt x="37" y="0"/>
                  </a:lnTo>
                  <a:lnTo>
                    <a:pt x="37" y="0"/>
                  </a:lnTo>
                  <a:lnTo>
                    <a:pt x="43" y="7"/>
                  </a:lnTo>
                  <a:lnTo>
                    <a:pt x="43" y="7"/>
                  </a:lnTo>
                  <a:lnTo>
                    <a:pt x="50" y="20"/>
                  </a:lnTo>
                  <a:lnTo>
                    <a:pt x="50" y="20"/>
                  </a:lnTo>
                  <a:lnTo>
                    <a:pt x="50" y="37"/>
                  </a:lnTo>
                  <a:lnTo>
                    <a:pt x="50" y="37"/>
                  </a:lnTo>
                  <a:lnTo>
                    <a:pt x="47" y="61"/>
                  </a:lnTo>
                  <a:lnTo>
                    <a:pt x="47" y="61"/>
                  </a:lnTo>
                  <a:lnTo>
                    <a:pt x="43" y="67"/>
                  </a:lnTo>
                  <a:lnTo>
                    <a:pt x="40" y="74"/>
                  </a:lnTo>
                  <a:lnTo>
                    <a:pt x="40" y="74"/>
                  </a:lnTo>
                  <a:lnTo>
                    <a:pt x="33" y="77"/>
                  </a:lnTo>
                  <a:lnTo>
                    <a:pt x="26" y="77"/>
                  </a:lnTo>
                  <a:lnTo>
                    <a:pt x="26" y="77"/>
                  </a:lnTo>
                  <a:lnTo>
                    <a:pt x="16" y="74"/>
                  </a:lnTo>
                  <a:lnTo>
                    <a:pt x="10" y="71"/>
                  </a:lnTo>
                  <a:lnTo>
                    <a:pt x="10" y="71"/>
                  </a:lnTo>
                  <a:lnTo>
                    <a:pt x="3" y="57"/>
                  </a:lnTo>
                  <a:lnTo>
                    <a:pt x="0" y="37"/>
                  </a:lnTo>
                  <a:lnTo>
                    <a:pt x="0" y="37"/>
                  </a:lnTo>
                  <a:close/>
                  <a:moveTo>
                    <a:pt x="10" y="37"/>
                  </a:moveTo>
                  <a:lnTo>
                    <a:pt x="10" y="37"/>
                  </a:lnTo>
                  <a:lnTo>
                    <a:pt x="13" y="54"/>
                  </a:lnTo>
                  <a:lnTo>
                    <a:pt x="16" y="64"/>
                  </a:lnTo>
                  <a:lnTo>
                    <a:pt x="16" y="64"/>
                  </a:lnTo>
                  <a:lnTo>
                    <a:pt x="20" y="67"/>
                  </a:lnTo>
                  <a:lnTo>
                    <a:pt x="26" y="71"/>
                  </a:lnTo>
                  <a:lnTo>
                    <a:pt x="26" y="71"/>
                  </a:lnTo>
                  <a:lnTo>
                    <a:pt x="33" y="67"/>
                  </a:lnTo>
                  <a:lnTo>
                    <a:pt x="37" y="64"/>
                  </a:lnTo>
                  <a:lnTo>
                    <a:pt x="37" y="64"/>
                  </a:lnTo>
                  <a:lnTo>
                    <a:pt x="40" y="54"/>
                  </a:lnTo>
                  <a:lnTo>
                    <a:pt x="40" y="37"/>
                  </a:lnTo>
                  <a:lnTo>
                    <a:pt x="40" y="37"/>
                  </a:lnTo>
                  <a:lnTo>
                    <a:pt x="40" y="24"/>
                  </a:lnTo>
                  <a:lnTo>
                    <a:pt x="37" y="13"/>
                  </a:lnTo>
                  <a:lnTo>
                    <a:pt x="37" y="13"/>
                  </a:lnTo>
                  <a:lnTo>
                    <a:pt x="33" y="7"/>
                  </a:lnTo>
                  <a:lnTo>
                    <a:pt x="26" y="7"/>
                  </a:lnTo>
                  <a:lnTo>
                    <a:pt x="26" y="7"/>
                  </a:lnTo>
                  <a:lnTo>
                    <a:pt x="20" y="7"/>
                  </a:lnTo>
                  <a:lnTo>
                    <a:pt x="16" y="13"/>
                  </a:lnTo>
                  <a:lnTo>
                    <a:pt x="16" y="13"/>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4" name="Line 134"/>
            <p:cNvSpPr>
              <a:spLocks noChangeShapeType="1"/>
            </p:cNvSpPr>
            <p:nvPr/>
          </p:nvSpPr>
          <p:spPr bwMode="auto">
            <a:xfrm>
              <a:off x="9985376" y="2500313"/>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75" name="Freeform 135"/>
            <p:cNvSpPr>
              <a:spLocks noEditPoints="1"/>
            </p:cNvSpPr>
            <p:nvPr/>
          </p:nvSpPr>
          <p:spPr bwMode="auto">
            <a:xfrm>
              <a:off x="9648826" y="2424113"/>
              <a:ext cx="85725" cy="123825"/>
            </a:xfrm>
            <a:custGeom>
              <a:avLst/>
              <a:gdLst>
                <a:gd name="T0" fmla="*/ 34 w 54"/>
                <a:gd name="T1" fmla="*/ 78 h 78"/>
                <a:gd name="T2" fmla="*/ 34 w 54"/>
                <a:gd name="T3" fmla="*/ 58 h 78"/>
                <a:gd name="T4" fmla="*/ 0 w 54"/>
                <a:gd name="T5" fmla="*/ 58 h 78"/>
                <a:gd name="T6" fmla="*/ 0 w 54"/>
                <a:gd name="T7" fmla="*/ 51 h 78"/>
                <a:gd name="T8" fmla="*/ 34 w 54"/>
                <a:gd name="T9" fmla="*/ 0 h 78"/>
                <a:gd name="T10" fmla="*/ 44 w 54"/>
                <a:gd name="T11" fmla="*/ 0 h 78"/>
                <a:gd name="T12" fmla="*/ 44 w 54"/>
                <a:gd name="T13" fmla="*/ 51 h 78"/>
                <a:gd name="T14" fmla="*/ 54 w 54"/>
                <a:gd name="T15" fmla="*/ 51 h 78"/>
                <a:gd name="T16" fmla="*/ 54 w 54"/>
                <a:gd name="T17" fmla="*/ 58 h 78"/>
                <a:gd name="T18" fmla="*/ 44 w 54"/>
                <a:gd name="T19" fmla="*/ 58 h 78"/>
                <a:gd name="T20" fmla="*/ 44 w 54"/>
                <a:gd name="T21" fmla="*/ 78 h 78"/>
                <a:gd name="T22" fmla="*/ 34 w 54"/>
                <a:gd name="T23" fmla="*/ 78 h 78"/>
                <a:gd name="T24" fmla="*/ 34 w 54"/>
                <a:gd name="T25" fmla="*/ 51 h 78"/>
                <a:gd name="T26" fmla="*/ 34 w 54"/>
                <a:gd name="T27" fmla="*/ 14 h 78"/>
                <a:gd name="T28" fmla="*/ 11 w 54"/>
                <a:gd name="T29" fmla="*/ 51 h 78"/>
                <a:gd name="T30" fmla="*/ 34 w 54"/>
                <a:gd name="T3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78">
                  <a:moveTo>
                    <a:pt x="34" y="78"/>
                  </a:moveTo>
                  <a:lnTo>
                    <a:pt x="34" y="58"/>
                  </a:lnTo>
                  <a:lnTo>
                    <a:pt x="0" y="58"/>
                  </a:lnTo>
                  <a:lnTo>
                    <a:pt x="0" y="51"/>
                  </a:lnTo>
                  <a:lnTo>
                    <a:pt x="34" y="0"/>
                  </a:lnTo>
                  <a:lnTo>
                    <a:pt x="44" y="0"/>
                  </a:lnTo>
                  <a:lnTo>
                    <a:pt x="44" y="51"/>
                  </a:lnTo>
                  <a:lnTo>
                    <a:pt x="54" y="51"/>
                  </a:lnTo>
                  <a:lnTo>
                    <a:pt x="54" y="58"/>
                  </a:lnTo>
                  <a:lnTo>
                    <a:pt x="44" y="58"/>
                  </a:lnTo>
                  <a:lnTo>
                    <a:pt x="44" y="78"/>
                  </a:lnTo>
                  <a:lnTo>
                    <a:pt x="34" y="78"/>
                  </a:lnTo>
                  <a:close/>
                  <a:moveTo>
                    <a:pt x="34" y="51"/>
                  </a:moveTo>
                  <a:lnTo>
                    <a:pt x="34" y="14"/>
                  </a:lnTo>
                  <a:lnTo>
                    <a:pt x="11" y="51"/>
                  </a:lnTo>
                  <a:lnTo>
                    <a:pt x="34"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6" name="Freeform 136"/>
            <p:cNvSpPr>
              <a:spLocks noEditPoints="1"/>
            </p:cNvSpPr>
            <p:nvPr/>
          </p:nvSpPr>
          <p:spPr bwMode="auto">
            <a:xfrm>
              <a:off x="9745663" y="2424113"/>
              <a:ext cx="79375" cy="123825"/>
            </a:xfrm>
            <a:custGeom>
              <a:avLst/>
              <a:gdLst>
                <a:gd name="T0" fmla="*/ 0 w 50"/>
                <a:gd name="T1" fmla="*/ 37 h 78"/>
                <a:gd name="T2" fmla="*/ 0 w 50"/>
                <a:gd name="T3" fmla="*/ 37 h 78"/>
                <a:gd name="T4" fmla="*/ 3 w 50"/>
                <a:gd name="T5" fmla="*/ 17 h 78"/>
                <a:gd name="T6" fmla="*/ 3 w 50"/>
                <a:gd name="T7" fmla="*/ 17 h 78"/>
                <a:gd name="T8" fmla="*/ 7 w 50"/>
                <a:gd name="T9" fmla="*/ 11 h 78"/>
                <a:gd name="T10" fmla="*/ 13 w 50"/>
                <a:gd name="T11" fmla="*/ 4 h 78"/>
                <a:gd name="T12" fmla="*/ 13 w 50"/>
                <a:gd name="T13" fmla="*/ 4 h 78"/>
                <a:gd name="T14" fmla="*/ 20 w 50"/>
                <a:gd name="T15" fmla="*/ 0 h 78"/>
                <a:gd name="T16" fmla="*/ 27 w 50"/>
                <a:gd name="T17" fmla="*/ 0 h 78"/>
                <a:gd name="T18" fmla="*/ 27 w 50"/>
                <a:gd name="T19" fmla="*/ 0 h 78"/>
                <a:gd name="T20" fmla="*/ 37 w 50"/>
                <a:gd name="T21" fmla="*/ 4 h 78"/>
                <a:gd name="T22" fmla="*/ 37 w 50"/>
                <a:gd name="T23" fmla="*/ 4 h 78"/>
                <a:gd name="T24" fmla="*/ 44 w 50"/>
                <a:gd name="T25" fmla="*/ 11 h 78"/>
                <a:gd name="T26" fmla="*/ 44 w 50"/>
                <a:gd name="T27" fmla="*/ 11 h 78"/>
                <a:gd name="T28" fmla="*/ 50 w 50"/>
                <a:gd name="T29" fmla="*/ 21 h 78"/>
                <a:gd name="T30" fmla="*/ 50 w 50"/>
                <a:gd name="T31" fmla="*/ 21 h 78"/>
                <a:gd name="T32" fmla="*/ 50 w 50"/>
                <a:gd name="T33" fmla="*/ 37 h 78"/>
                <a:gd name="T34" fmla="*/ 50 w 50"/>
                <a:gd name="T35" fmla="*/ 37 h 78"/>
                <a:gd name="T36" fmla="*/ 50 w 50"/>
                <a:gd name="T37" fmla="*/ 61 h 78"/>
                <a:gd name="T38" fmla="*/ 50 w 50"/>
                <a:gd name="T39" fmla="*/ 61 h 78"/>
                <a:gd name="T40" fmla="*/ 47 w 50"/>
                <a:gd name="T41" fmla="*/ 68 h 78"/>
                <a:gd name="T42" fmla="*/ 40 w 50"/>
                <a:gd name="T43" fmla="*/ 74 h 78"/>
                <a:gd name="T44" fmla="*/ 40 w 50"/>
                <a:gd name="T45" fmla="*/ 74 h 78"/>
                <a:gd name="T46" fmla="*/ 34 w 50"/>
                <a:gd name="T47" fmla="*/ 78 h 78"/>
                <a:gd name="T48" fmla="*/ 27 w 50"/>
                <a:gd name="T49" fmla="*/ 78 h 78"/>
                <a:gd name="T50" fmla="*/ 27 w 50"/>
                <a:gd name="T51" fmla="*/ 78 h 78"/>
                <a:gd name="T52" fmla="*/ 17 w 50"/>
                <a:gd name="T53" fmla="*/ 78 h 78"/>
                <a:gd name="T54" fmla="*/ 10 w 50"/>
                <a:gd name="T55" fmla="*/ 71 h 78"/>
                <a:gd name="T56" fmla="*/ 10 w 50"/>
                <a:gd name="T57" fmla="*/ 71 h 78"/>
                <a:gd name="T58" fmla="*/ 3 w 50"/>
                <a:gd name="T59" fmla="*/ 58 h 78"/>
                <a:gd name="T60" fmla="*/ 0 w 50"/>
                <a:gd name="T61" fmla="*/ 37 h 78"/>
                <a:gd name="T62" fmla="*/ 0 w 50"/>
                <a:gd name="T63" fmla="*/ 37 h 78"/>
                <a:gd name="T64" fmla="*/ 10 w 50"/>
                <a:gd name="T65" fmla="*/ 37 h 78"/>
                <a:gd name="T66" fmla="*/ 10 w 50"/>
                <a:gd name="T67" fmla="*/ 37 h 78"/>
                <a:gd name="T68" fmla="*/ 13 w 50"/>
                <a:gd name="T69" fmla="*/ 54 h 78"/>
                <a:gd name="T70" fmla="*/ 17 w 50"/>
                <a:gd name="T71" fmla="*/ 64 h 78"/>
                <a:gd name="T72" fmla="*/ 17 w 50"/>
                <a:gd name="T73" fmla="*/ 64 h 78"/>
                <a:gd name="T74" fmla="*/ 20 w 50"/>
                <a:gd name="T75" fmla="*/ 68 h 78"/>
                <a:gd name="T76" fmla="*/ 27 w 50"/>
                <a:gd name="T77" fmla="*/ 71 h 78"/>
                <a:gd name="T78" fmla="*/ 27 w 50"/>
                <a:gd name="T79" fmla="*/ 71 h 78"/>
                <a:gd name="T80" fmla="*/ 34 w 50"/>
                <a:gd name="T81" fmla="*/ 68 h 78"/>
                <a:gd name="T82" fmla="*/ 37 w 50"/>
                <a:gd name="T83" fmla="*/ 64 h 78"/>
                <a:gd name="T84" fmla="*/ 37 w 50"/>
                <a:gd name="T85" fmla="*/ 64 h 78"/>
                <a:gd name="T86" fmla="*/ 40 w 50"/>
                <a:gd name="T87" fmla="*/ 54 h 78"/>
                <a:gd name="T88" fmla="*/ 44 w 50"/>
                <a:gd name="T89" fmla="*/ 37 h 78"/>
                <a:gd name="T90" fmla="*/ 44 w 50"/>
                <a:gd name="T91" fmla="*/ 37 h 78"/>
                <a:gd name="T92" fmla="*/ 40 w 50"/>
                <a:gd name="T93" fmla="*/ 24 h 78"/>
                <a:gd name="T94" fmla="*/ 37 w 50"/>
                <a:gd name="T95" fmla="*/ 14 h 78"/>
                <a:gd name="T96" fmla="*/ 37 w 50"/>
                <a:gd name="T97" fmla="*/ 14 h 78"/>
                <a:gd name="T98" fmla="*/ 34 w 50"/>
                <a:gd name="T99" fmla="*/ 11 h 78"/>
                <a:gd name="T100" fmla="*/ 27 w 50"/>
                <a:gd name="T101" fmla="*/ 7 h 78"/>
                <a:gd name="T102" fmla="*/ 27 w 50"/>
                <a:gd name="T103" fmla="*/ 7 h 78"/>
                <a:gd name="T104" fmla="*/ 20 w 50"/>
                <a:gd name="T105" fmla="*/ 11 h 78"/>
                <a:gd name="T106" fmla="*/ 17 w 50"/>
                <a:gd name="T107" fmla="*/ 14 h 78"/>
                <a:gd name="T108" fmla="*/ 17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7" y="11"/>
                  </a:lnTo>
                  <a:lnTo>
                    <a:pt x="13" y="4"/>
                  </a:lnTo>
                  <a:lnTo>
                    <a:pt x="13" y="4"/>
                  </a:lnTo>
                  <a:lnTo>
                    <a:pt x="20" y="0"/>
                  </a:lnTo>
                  <a:lnTo>
                    <a:pt x="27" y="0"/>
                  </a:lnTo>
                  <a:lnTo>
                    <a:pt x="27" y="0"/>
                  </a:lnTo>
                  <a:lnTo>
                    <a:pt x="37" y="4"/>
                  </a:lnTo>
                  <a:lnTo>
                    <a:pt x="37" y="4"/>
                  </a:lnTo>
                  <a:lnTo>
                    <a:pt x="44" y="11"/>
                  </a:lnTo>
                  <a:lnTo>
                    <a:pt x="44" y="11"/>
                  </a:lnTo>
                  <a:lnTo>
                    <a:pt x="50" y="21"/>
                  </a:lnTo>
                  <a:lnTo>
                    <a:pt x="50" y="21"/>
                  </a:lnTo>
                  <a:lnTo>
                    <a:pt x="50" y="37"/>
                  </a:lnTo>
                  <a:lnTo>
                    <a:pt x="50" y="37"/>
                  </a:lnTo>
                  <a:lnTo>
                    <a:pt x="50" y="61"/>
                  </a:lnTo>
                  <a:lnTo>
                    <a:pt x="50" y="61"/>
                  </a:lnTo>
                  <a:lnTo>
                    <a:pt x="47" y="68"/>
                  </a:lnTo>
                  <a:lnTo>
                    <a:pt x="40" y="74"/>
                  </a:lnTo>
                  <a:lnTo>
                    <a:pt x="40" y="74"/>
                  </a:lnTo>
                  <a:lnTo>
                    <a:pt x="34" y="78"/>
                  </a:lnTo>
                  <a:lnTo>
                    <a:pt x="27" y="78"/>
                  </a:lnTo>
                  <a:lnTo>
                    <a:pt x="27" y="78"/>
                  </a:lnTo>
                  <a:lnTo>
                    <a:pt x="17" y="78"/>
                  </a:lnTo>
                  <a:lnTo>
                    <a:pt x="10" y="71"/>
                  </a:lnTo>
                  <a:lnTo>
                    <a:pt x="10" y="71"/>
                  </a:lnTo>
                  <a:lnTo>
                    <a:pt x="3" y="58"/>
                  </a:lnTo>
                  <a:lnTo>
                    <a:pt x="0" y="37"/>
                  </a:lnTo>
                  <a:lnTo>
                    <a:pt x="0" y="37"/>
                  </a:lnTo>
                  <a:close/>
                  <a:moveTo>
                    <a:pt x="10" y="37"/>
                  </a:moveTo>
                  <a:lnTo>
                    <a:pt x="10" y="37"/>
                  </a:lnTo>
                  <a:lnTo>
                    <a:pt x="13" y="54"/>
                  </a:lnTo>
                  <a:lnTo>
                    <a:pt x="17" y="64"/>
                  </a:lnTo>
                  <a:lnTo>
                    <a:pt x="17" y="64"/>
                  </a:lnTo>
                  <a:lnTo>
                    <a:pt x="20" y="68"/>
                  </a:lnTo>
                  <a:lnTo>
                    <a:pt x="27" y="71"/>
                  </a:lnTo>
                  <a:lnTo>
                    <a:pt x="27" y="71"/>
                  </a:lnTo>
                  <a:lnTo>
                    <a:pt x="34" y="68"/>
                  </a:lnTo>
                  <a:lnTo>
                    <a:pt x="37" y="64"/>
                  </a:lnTo>
                  <a:lnTo>
                    <a:pt x="37" y="64"/>
                  </a:lnTo>
                  <a:lnTo>
                    <a:pt x="40" y="54"/>
                  </a:lnTo>
                  <a:lnTo>
                    <a:pt x="44" y="37"/>
                  </a:lnTo>
                  <a:lnTo>
                    <a:pt x="44" y="37"/>
                  </a:lnTo>
                  <a:lnTo>
                    <a:pt x="40" y="24"/>
                  </a:lnTo>
                  <a:lnTo>
                    <a:pt x="37" y="14"/>
                  </a:lnTo>
                  <a:lnTo>
                    <a:pt x="37" y="14"/>
                  </a:lnTo>
                  <a:lnTo>
                    <a:pt x="34" y="11"/>
                  </a:lnTo>
                  <a:lnTo>
                    <a:pt x="27" y="7"/>
                  </a:lnTo>
                  <a:lnTo>
                    <a:pt x="27" y="7"/>
                  </a:lnTo>
                  <a:lnTo>
                    <a:pt x="20" y="11"/>
                  </a:lnTo>
                  <a:lnTo>
                    <a:pt x="17" y="14"/>
                  </a:lnTo>
                  <a:lnTo>
                    <a:pt x="17"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7" name="Freeform 137"/>
            <p:cNvSpPr>
              <a:spLocks noEditPoints="1"/>
            </p:cNvSpPr>
            <p:nvPr/>
          </p:nvSpPr>
          <p:spPr bwMode="auto">
            <a:xfrm>
              <a:off x="9842501" y="2424113"/>
              <a:ext cx="79375" cy="123825"/>
            </a:xfrm>
            <a:custGeom>
              <a:avLst/>
              <a:gdLst>
                <a:gd name="T0" fmla="*/ 0 w 50"/>
                <a:gd name="T1" fmla="*/ 37 h 78"/>
                <a:gd name="T2" fmla="*/ 0 w 50"/>
                <a:gd name="T3" fmla="*/ 37 h 78"/>
                <a:gd name="T4" fmla="*/ 3 w 50"/>
                <a:gd name="T5" fmla="*/ 17 h 78"/>
                <a:gd name="T6" fmla="*/ 3 w 50"/>
                <a:gd name="T7" fmla="*/ 17 h 78"/>
                <a:gd name="T8" fmla="*/ 6 w 50"/>
                <a:gd name="T9" fmla="*/ 11 h 78"/>
                <a:gd name="T10" fmla="*/ 13 w 50"/>
                <a:gd name="T11" fmla="*/ 4 h 78"/>
                <a:gd name="T12" fmla="*/ 13 w 50"/>
                <a:gd name="T13" fmla="*/ 4 h 78"/>
                <a:gd name="T14" fmla="*/ 16 w 50"/>
                <a:gd name="T15" fmla="*/ 0 h 78"/>
                <a:gd name="T16" fmla="*/ 26 w 50"/>
                <a:gd name="T17" fmla="*/ 0 h 78"/>
                <a:gd name="T18" fmla="*/ 26 w 50"/>
                <a:gd name="T19" fmla="*/ 0 h 78"/>
                <a:gd name="T20" fmla="*/ 37 w 50"/>
                <a:gd name="T21" fmla="*/ 4 h 78"/>
                <a:gd name="T22" fmla="*/ 37 w 50"/>
                <a:gd name="T23" fmla="*/ 4 h 78"/>
                <a:gd name="T24" fmla="*/ 43 w 50"/>
                <a:gd name="T25" fmla="*/ 11 h 78"/>
                <a:gd name="T26" fmla="*/ 43 w 50"/>
                <a:gd name="T27" fmla="*/ 11 h 78"/>
                <a:gd name="T28" fmla="*/ 50 w 50"/>
                <a:gd name="T29" fmla="*/ 21 h 78"/>
                <a:gd name="T30" fmla="*/ 50 w 50"/>
                <a:gd name="T31" fmla="*/ 21 h 78"/>
                <a:gd name="T32" fmla="*/ 50 w 50"/>
                <a:gd name="T33" fmla="*/ 37 h 78"/>
                <a:gd name="T34" fmla="*/ 50 w 50"/>
                <a:gd name="T35" fmla="*/ 37 h 78"/>
                <a:gd name="T36" fmla="*/ 47 w 50"/>
                <a:gd name="T37" fmla="*/ 61 h 78"/>
                <a:gd name="T38" fmla="*/ 47 w 50"/>
                <a:gd name="T39" fmla="*/ 61 h 78"/>
                <a:gd name="T40" fmla="*/ 43 w 50"/>
                <a:gd name="T41" fmla="*/ 68 h 78"/>
                <a:gd name="T42" fmla="*/ 40 w 50"/>
                <a:gd name="T43" fmla="*/ 74 h 78"/>
                <a:gd name="T44" fmla="*/ 40 w 50"/>
                <a:gd name="T45" fmla="*/ 74 h 78"/>
                <a:gd name="T46" fmla="*/ 33 w 50"/>
                <a:gd name="T47" fmla="*/ 78 h 78"/>
                <a:gd name="T48" fmla="*/ 26 w 50"/>
                <a:gd name="T49" fmla="*/ 78 h 78"/>
                <a:gd name="T50" fmla="*/ 26 w 50"/>
                <a:gd name="T51" fmla="*/ 78 h 78"/>
                <a:gd name="T52" fmla="*/ 16 w 50"/>
                <a:gd name="T53" fmla="*/ 78 h 78"/>
                <a:gd name="T54" fmla="*/ 10 w 50"/>
                <a:gd name="T55" fmla="*/ 71 h 78"/>
                <a:gd name="T56" fmla="*/ 10 w 50"/>
                <a:gd name="T57" fmla="*/ 71 h 78"/>
                <a:gd name="T58" fmla="*/ 3 w 50"/>
                <a:gd name="T59" fmla="*/ 58 h 78"/>
                <a:gd name="T60" fmla="*/ 0 w 50"/>
                <a:gd name="T61" fmla="*/ 37 h 78"/>
                <a:gd name="T62" fmla="*/ 0 w 50"/>
                <a:gd name="T63" fmla="*/ 37 h 78"/>
                <a:gd name="T64" fmla="*/ 10 w 50"/>
                <a:gd name="T65" fmla="*/ 37 h 78"/>
                <a:gd name="T66" fmla="*/ 10 w 50"/>
                <a:gd name="T67" fmla="*/ 37 h 78"/>
                <a:gd name="T68" fmla="*/ 13 w 50"/>
                <a:gd name="T69" fmla="*/ 54 h 78"/>
                <a:gd name="T70" fmla="*/ 16 w 50"/>
                <a:gd name="T71" fmla="*/ 64 h 78"/>
                <a:gd name="T72" fmla="*/ 16 w 50"/>
                <a:gd name="T73" fmla="*/ 64 h 78"/>
                <a:gd name="T74" fmla="*/ 20 w 50"/>
                <a:gd name="T75" fmla="*/ 68 h 78"/>
                <a:gd name="T76" fmla="*/ 26 w 50"/>
                <a:gd name="T77" fmla="*/ 71 h 78"/>
                <a:gd name="T78" fmla="*/ 26 w 50"/>
                <a:gd name="T79" fmla="*/ 71 h 78"/>
                <a:gd name="T80" fmla="*/ 33 w 50"/>
                <a:gd name="T81" fmla="*/ 68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3 w 50"/>
                <a:gd name="T99" fmla="*/ 11 h 78"/>
                <a:gd name="T100" fmla="*/ 26 w 50"/>
                <a:gd name="T101" fmla="*/ 7 h 78"/>
                <a:gd name="T102" fmla="*/ 26 w 50"/>
                <a:gd name="T103" fmla="*/ 7 h 78"/>
                <a:gd name="T104" fmla="*/ 20 w 50"/>
                <a:gd name="T105" fmla="*/ 11 h 78"/>
                <a:gd name="T106" fmla="*/ 16 w 50"/>
                <a:gd name="T107" fmla="*/ 14 h 78"/>
                <a:gd name="T108" fmla="*/ 16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6" y="11"/>
                  </a:lnTo>
                  <a:lnTo>
                    <a:pt x="13" y="4"/>
                  </a:lnTo>
                  <a:lnTo>
                    <a:pt x="13" y="4"/>
                  </a:lnTo>
                  <a:lnTo>
                    <a:pt x="16" y="0"/>
                  </a:lnTo>
                  <a:lnTo>
                    <a:pt x="26" y="0"/>
                  </a:lnTo>
                  <a:lnTo>
                    <a:pt x="26" y="0"/>
                  </a:lnTo>
                  <a:lnTo>
                    <a:pt x="37" y="4"/>
                  </a:lnTo>
                  <a:lnTo>
                    <a:pt x="37" y="4"/>
                  </a:lnTo>
                  <a:lnTo>
                    <a:pt x="43" y="11"/>
                  </a:lnTo>
                  <a:lnTo>
                    <a:pt x="43" y="11"/>
                  </a:lnTo>
                  <a:lnTo>
                    <a:pt x="50" y="21"/>
                  </a:lnTo>
                  <a:lnTo>
                    <a:pt x="50" y="21"/>
                  </a:lnTo>
                  <a:lnTo>
                    <a:pt x="50" y="37"/>
                  </a:lnTo>
                  <a:lnTo>
                    <a:pt x="50" y="37"/>
                  </a:lnTo>
                  <a:lnTo>
                    <a:pt x="47" y="61"/>
                  </a:lnTo>
                  <a:lnTo>
                    <a:pt x="47" y="61"/>
                  </a:lnTo>
                  <a:lnTo>
                    <a:pt x="43" y="68"/>
                  </a:lnTo>
                  <a:lnTo>
                    <a:pt x="40" y="74"/>
                  </a:lnTo>
                  <a:lnTo>
                    <a:pt x="40" y="74"/>
                  </a:lnTo>
                  <a:lnTo>
                    <a:pt x="33" y="78"/>
                  </a:lnTo>
                  <a:lnTo>
                    <a:pt x="26" y="78"/>
                  </a:lnTo>
                  <a:lnTo>
                    <a:pt x="26" y="78"/>
                  </a:lnTo>
                  <a:lnTo>
                    <a:pt x="16" y="78"/>
                  </a:lnTo>
                  <a:lnTo>
                    <a:pt x="10" y="71"/>
                  </a:lnTo>
                  <a:lnTo>
                    <a:pt x="10" y="71"/>
                  </a:lnTo>
                  <a:lnTo>
                    <a:pt x="3" y="58"/>
                  </a:lnTo>
                  <a:lnTo>
                    <a:pt x="0" y="37"/>
                  </a:lnTo>
                  <a:lnTo>
                    <a:pt x="0" y="37"/>
                  </a:lnTo>
                  <a:close/>
                  <a:moveTo>
                    <a:pt x="10" y="37"/>
                  </a:moveTo>
                  <a:lnTo>
                    <a:pt x="10" y="37"/>
                  </a:lnTo>
                  <a:lnTo>
                    <a:pt x="13" y="54"/>
                  </a:lnTo>
                  <a:lnTo>
                    <a:pt x="16" y="64"/>
                  </a:lnTo>
                  <a:lnTo>
                    <a:pt x="16" y="64"/>
                  </a:lnTo>
                  <a:lnTo>
                    <a:pt x="20" y="68"/>
                  </a:lnTo>
                  <a:lnTo>
                    <a:pt x="26" y="71"/>
                  </a:lnTo>
                  <a:lnTo>
                    <a:pt x="26" y="71"/>
                  </a:lnTo>
                  <a:lnTo>
                    <a:pt x="33" y="68"/>
                  </a:lnTo>
                  <a:lnTo>
                    <a:pt x="37" y="64"/>
                  </a:lnTo>
                  <a:lnTo>
                    <a:pt x="37" y="64"/>
                  </a:lnTo>
                  <a:lnTo>
                    <a:pt x="40" y="54"/>
                  </a:lnTo>
                  <a:lnTo>
                    <a:pt x="40" y="37"/>
                  </a:lnTo>
                  <a:lnTo>
                    <a:pt x="40" y="37"/>
                  </a:lnTo>
                  <a:lnTo>
                    <a:pt x="40" y="24"/>
                  </a:lnTo>
                  <a:lnTo>
                    <a:pt x="37" y="14"/>
                  </a:lnTo>
                  <a:lnTo>
                    <a:pt x="37" y="14"/>
                  </a:lnTo>
                  <a:lnTo>
                    <a:pt x="33" y="11"/>
                  </a:lnTo>
                  <a:lnTo>
                    <a:pt x="26" y="7"/>
                  </a:lnTo>
                  <a:lnTo>
                    <a:pt x="26" y="7"/>
                  </a:lnTo>
                  <a:lnTo>
                    <a:pt x="20" y="11"/>
                  </a:lnTo>
                  <a:lnTo>
                    <a:pt x="16" y="14"/>
                  </a:lnTo>
                  <a:lnTo>
                    <a:pt x="16"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09" name="Freeform 169"/>
            <p:cNvSpPr>
              <a:spLocks/>
            </p:cNvSpPr>
            <p:nvPr/>
          </p:nvSpPr>
          <p:spPr bwMode="auto">
            <a:xfrm>
              <a:off x="9975851" y="2862263"/>
              <a:ext cx="1895475" cy="1427163"/>
            </a:xfrm>
            <a:custGeom>
              <a:avLst/>
              <a:gdLst>
                <a:gd name="T0" fmla="*/ 17 w 1194"/>
                <a:gd name="T1" fmla="*/ 899 h 899"/>
                <a:gd name="T2" fmla="*/ 40 w 1194"/>
                <a:gd name="T3" fmla="*/ 899 h 899"/>
                <a:gd name="T4" fmla="*/ 64 w 1194"/>
                <a:gd name="T5" fmla="*/ 899 h 899"/>
                <a:gd name="T6" fmla="*/ 87 w 1194"/>
                <a:gd name="T7" fmla="*/ 899 h 899"/>
                <a:gd name="T8" fmla="*/ 111 w 1194"/>
                <a:gd name="T9" fmla="*/ 899 h 899"/>
                <a:gd name="T10" fmla="*/ 138 w 1194"/>
                <a:gd name="T11" fmla="*/ 899 h 899"/>
                <a:gd name="T12" fmla="*/ 161 w 1194"/>
                <a:gd name="T13" fmla="*/ 895 h 899"/>
                <a:gd name="T14" fmla="*/ 185 w 1194"/>
                <a:gd name="T15" fmla="*/ 882 h 899"/>
                <a:gd name="T16" fmla="*/ 208 w 1194"/>
                <a:gd name="T17" fmla="*/ 848 h 899"/>
                <a:gd name="T18" fmla="*/ 232 w 1194"/>
                <a:gd name="T19" fmla="*/ 774 h 899"/>
                <a:gd name="T20" fmla="*/ 255 w 1194"/>
                <a:gd name="T21" fmla="*/ 666 h 899"/>
                <a:gd name="T22" fmla="*/ 279 w 1194"/>
                <a:gd name="T23" fmla="*/ 535 h 899"/>
                <a:gd name="T24" fmla="*/ 302 w 1194"/>
                <a:gd name="T25" fmla="*/ 401 h 899"/>
                <a:gd name="T26" fmla="*/ 326 w 1194"/>
                <a:gd name="T27" fmla="*/ 286 h 899"/>
                <a:gd name="T28" fmla="*/ 350 w 1194"/>
                <a:gd name="T29" fmla="*/ 192 h 899"/>
                <a:gd name="T30" fmla="*/ 376 w 1194"/>
                <a:gd name="T31" fmla="*/ 118 h 899"/>
                <a:gd name="T32" fmla="*/ 400 w 1194"/>
                <a:gd name="T33" fmla="*/ 64 h 899"/>
                <a:gd name="T34" fmla="*/ 424 w 1194"/>
                <a:gd name="T35" fmla="*/ 24 h 899"/>
                <a:gd name="T36" fmla="*/ 447 w 1194"/>
                <a:gd name="T37" fmla="*/ 4 h 899"/>
                <a:gd name="T38" fmla="*/ 471 w 1194"/>
                <a:gd name="T39" fmla="*/ 0 h 899"/>
                <a:gd name="T40" fmla="*/ 494 w 1194"/>
                <a:gd name="T41" fmla="*/ 14 h 899"/>
                <a:gd name="T42" fmla="*/ 518 w 1194"/>
                <a:gd name="T43" fmla="*/ 44 h 899"/>
                <a:gd name="T44" fmla="*/ 541 w 1194"/>
                <a:gd name="T45" fmla="*/ 95 h 899"/>
                <a:gd name="T46" fmla="*/ 565 w 1194"/>
                <a:gd name="T47" fmla="*/ 155 h 899"/>
                <a:gd name="T48" fmla="*/ 588 w 1194"/>
                <a:gd name="T49" fmla="*/ 232 h 899"/>
                <a:gd name="T50" fmla="*/ 615 w 1194"/>
                <a:gd name="T51" fmla="*/ 323 h 899"/>
                <a:gd name="T52" fmla="*/ 639 w 1194"/>
                <a:gd name="T53" fmla="*/ 417 h 899"/>
                <a:gd name="T54" fmla="*/ 662 w 1194"/>
                <a:gd name="T55" fmla="*/ 518 h 899"/>
                <a:gd name="T56" fmla="*/ 686 w 1194"/>
                <a:gd name="T57" fmla="*/ 613 h 899"/>
                <a:gd name="T58" fmla="*/ 709 w 1194"/>
                <a:gd name="T59" fmla="*/ 700 h 899"/>
                <a:gd name="T60" fmla="*/ 733 w 1194"/>
                <a:gd name="T61" fmla="*/ 774 h 899"/>
                <a:gd name="T62" fmla="*/ 757 w 1194"/>
                <a:gd name="T63" fmla="*/ 825 h 899"/>
                <a:gd name="T64" fmla="*/ 780 w 1194"/>
                <a:gd name="T65" fmla="*/ 862 h 899"/>
                <a:gd name="T66" fmla="*/ 804 w 1194"/>
                <a:gd name="T67" fmla="*/ 878 h 899"/>
                <a:gd name="T68" fmla="*/ 827 w 1194"/>
                <a:gd name="T69" fmla="*/ 885 h 899"/>
                <a:gd name="T70" fmla="*/ 851 w 1194"/>
                <a:gd name="T71" fmla="*/ 885 h 899"/>
                <a:gd name="T72" fmla="*/ 878 w 1194"/>
                <a:gd name="T73" fmla="*/ 885 h 899"/>
                <a:gd name="T74" fmla="*/ 901 w 1194"/>
                <a:gd name="T75" fmla="*/ 882 h 899"/>
                <a:gd name="T76" fmla="*/ 925 w 1194"/>
                <a:gd name="T77" fmla="*/ 882 h 899"/>
                <a:gd name="T78" fmla="*/ 948 w 1194"/>
                <a:gd name="T79" fmla="*/ 882 h 899"/>
                <a:gd name="T80" fmla="*/ 972 w 1194"/>
                <a:gd name="T81" fmla="*/ 882 h 899"/>
                <a:gd name="T82" fmla="*/ 995 w 1194"/>
                <a:gd name="T83" fmla="*/ 885 h 899"/>
                <a:gd name="T84" fmla="*/ 1019 w 1194"/>
                <a:gd name="T85" fmla="*/ 885 h 899"/>
                <a:gd name="T86" fmla="*/ 1043 w 1194"/>
                <a:gd name="T87" fmla="*/ 885 h 899"/>
                <a:gd name="T88" fmla="*/ 1066 w 1194"/>
                <a:gd name="T89" fmla="*/ 885 h 899"/>
                <a:gd name="T90" fmla="*/ 1093 w 1194"/>
                <a:gd name="T91" fmla="*/ 889 h 899"/>
                <a:gd name="T92" fmla="*/ 1117 w 1194"/>
                <a:gd name="T93" fmla="*/ 889 h 899"/>
                <a:gd name="T94" fmla="*/ 1140 w 1194"/>
                <a:gd name="T95" fmla="*/ 892 h 899"/>
                <a:gd name="T96" fmla="*/ 1164 w 1194"/>
                <a:gd name="T97" fmla="*/ 892 h 899"/>
                <a:gd name="T98" fmla="*/ 1187 w 1194"/>
                <a:gd name="T99" fmla="*/ 892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899">
                  <a:moveTo>
                    <a:pt x="0" y="899"/>
                  </a:moveTo>
                  <a:lnTo>
                    <a:pt x="10" y="899"/>
                  </a:lnTo>
                  <a:lnTo>
                    <a:pt x="17" y="899"/>
                  </a:lnTo>
                  <a:lnTo>
                    <a:pt x="23" y="899"/>
                  </a:lnTo>
                  <a:lnTo>
                    <a:pt x="33" y="899"/>
                  </a:lnTo>
                  <a:lnTo>
                    <a:pt x="40" y="899"/>
                  </a:lnTo>
                  <a:lnTo>
                    <a:pt x="47" y="899"/>
                  </a:lnTo>
                  <a:lnTo>
                    <a:pt x="57" y="899"/>
                  </a:lnTo>
                  <a:lnTo>
                    <a:pt x="64" y="899"/>
                  </a:lnTo>
                  <a:lnTo>
                    <a:pt x="74" y="899"/>
                  </a:lnTo>
                  <a:lnTo>
                    <a:pt x="80" y="899"/>
                  </a:lnTo>
                  <a:lnTo>
                    <a:pt x="87" y="899"/>
                  </a:lnTo>
                  <a:lnTo>
                    <a:pt x="97" y="899"/>
                  </a:lnTo>
                  <a:lnTo>
                    <a:pt x="104" y="899"/>
                  </a:lnTo>
                  <a:lnTo>
                    <a:pt x="111" y="899"/>
                  </a:lnTo>
                  <a:lnTo>
                    <a:pt x="121" y="899"/>
                  </a:lnTo>
                  <a:lnTo>
                    <a:pt x="128" y="899"/>
                  </a:lnTo>
                  <a:lnTo>
                    <a:pt x="138" y="899"/>
                  </a:lnTo>
                  <a:lnTo>
                    <a:pt x="144" y="899"/>
                  </a:lnTo>
                  <a:lnTo>
                    <a:pt x="151" y="895"/>
                  </a:lnTo>
                  <a:lnTo>
                    <a:pt x="161" y="895"/>
                  </a:lnTo>
                  <a:lnTo>
                    <a:pt x="168" y="892"/>
                  </a:lnTo>
                  <a:lnTo>
                    <a:pt x="175" y="889"/>
                  </a:lnTo>
                  <a:lnTo>
                    <a:pt x="185" y="882"/>
                  </a:lnTo>
                  <a:lnTo>
                    <a:pt x="191" y="872"/>
                  </a:lnTo>
                  <a:lnTo>
                    <a:pt x="198" y="862"/>
                  </a:lnTo>
                  <a:lnTo>
                    <a:pt x="208" y="848"/>
                  </a:lnTo>
                  <a:lnTo>
                    <a:pt x="215" y="828"/>
                  </a:lnTo>
                  <a:lnTo>
                    <a:pt x="222" y="804"/>
                  </a:lnTo>
                  <a:lnTo>
                    <a:pt x="232" y="774"/>
                  </a:lnTo>
                  <a:lnTo>
                    <a:pt x="239" y="744"/>
                  </a:lnTo>
                  <a:lnTo>
                    <a:pt x="249" y="707"/>
                  </a:lnTo>
                  <a:lnTo>
                    <a:pt x="255" y="666"/>
                  </a:lnTo>
                  <a:lnTo>
                    <a:pt x="262" y="623"/>
                  </a:lnTo>
                  <a:lnTo>
                    <a:pt x="272" y="579"/>
                  </a:lnTo>
                  <a:lnTo>
                    <a:pt x="279" y="535"/>
                  </a:lnTo>
                  <a:lnTo>
                    <a:pt x="289" y="488"/>
                  </a:lnTo>
                  <a:lnTo>
                    <a:pt x="296" y="444"/>
                  </a:lnTo>
                  <a:lnTo>
                    <a:pt x="302" y="401"/>
                  </a:lnTo>
                  <a:lnTo>
                    <a:pt x="313" y="360"/>
                  </a:lnTo>
                  <a:lnTo>
                    <a:pt x="319" y="320"/>
                  </a:lnTo>
                  <a:lnTo>
                    <a:pt x="326" y="286"/>
                  </a:lnTo>
                  <a:lnTo>
                    <a:pt x="336" y="253"/>
                  </a:lnTo>
                  <a:lnTo>
                    <a:pt x="343" y="219"/>
                  </a:lnTo>
                  <a:lnTo>
                    <a:pt x="350" y="192"/>
                  </a:lnTo>
                  <a:lnTo>
                    <a:pt x="360" y="165"/>
                  </a:lnTo>
                  <a:lnTo>
                    <a:pt x="366" y="142"/>
                  </a:lnTo>
                  <a:lnTo>
                    <a:pt x="376" y="118"/>
                  </a:lnTo>
                  <a:lnTo>
                    <a:pt x="383" y="98"/>
                  </a:lnTo>
                  <a:lnTo>
                    <a:pt x="390" y="81"/>
                  </a:lnTo>
                  <a:lnTo>
                    <a:pt x="400" y="64"/>
                  </a:lnTo>
                  <a:lnTo>
                    <a:pt x="407" y="47"/>
                  </a:lnTo>
                  <a:lnTo>
                    <a:pt x="413" y="34"/>
                  </a:lnTo>
                  <a:lnTo>
                    <a:pt x="424" y="24"/>
                  </a:lnTo>
                  <a:lnTo>
                    <a:pt x="430" y="17"/>
                  </a:lnTo>
                  <a:lnTo>
                    <a:pt x="437" y="10"/>
                  </a:lnTo>
                  <a:lnTo>
                    <a:pt x="447" y="4"/>
                  </a:lnTo>
                  <a:lnTo>
                    <a:pt x="454" y="0"/>
                  </a:lnTo>
                  <a:lnTo>
                    <a:pt x="464" y="0"/>
                  </a:lnTo>
                  <a:lnTo>
                    <a:pt x="471" y="0"/>
                  </a:lnTo>
                  <a:lnTo>
                    <a:pt x="477" y="4"/>
                  </a:lnTo>
                  <a:lnTo>
                    <a:pt x="487" y="7"/>
                  </a:lnTo>
                  <a:lnTo>
                    <a:pt x="494" y="14"/>
                  </a:lnTo>
                  <a:lnTo>
                    <a:pt x="501" y="24"/>
                  </a:lnTo>
                  <a:lnTo>
                    <a:pt x="511" y="34"/>
                  </a:lnTo>
                  <a:lnTo>
                    <a:pt x="518" y="44"/>
                  </a:lnTo>
                  <a:lnTo>
                    <a:pt x="528" y="61"/>
                  </a:lnTo>
                  <a:lnTo>
                    <a:pt x="535" y="74"/>
                  </a:lnTo>
                  <a:lnTo>
                    <a:pt x="541" y="95"/>
                  </a:lnTo>
                  <a:lnTo>
                    <a:pt x="551" y="111"/>
                  </a:lnTo>
                  <a:lnTo>
                    <a:pt x="558" y="135"/>
                  </a:lnTo>
                  <a:lnTo>
                    <a:pt x="565" y="155"/>
                  </a:lnTo>
                  <a:lnTo>
                    <a:pt x="575" y="182"/>
                  </a:lnTo>
                  <a:lnTo>
                    <a:pt x="582" y="206"/>
                  </a:lnTo>
                  <a:lnTo>
                    <a:pt x="588" y="232"/>
                  </a:lnTo>
                  <a:lnTo>
                    <a:pt x="598" y="263"/>
                  </a:lnTo>
                  <a:lnTo>
                    <a:pt x="605" y="293"/>
                  </a:lnTo>
                  <a:lnTo>
                    <a:pt x="615" y="323"/>
                  </a:lnTo>
                  <a:lnTo>
                    <a:pt x="622" y="354"/>
                  </a:lnTo>
                  <a:lnTo>
                    <a:pt x="629" y="384"/>
                  </a:lnTo>
                  <a:lnTo>
                    <a:pt x="639" y="417"/>
                  </a:lnTo>
                  <a:lnTo>
                    <a:pt x="646" y="451"/>
                  </a:lnTo>
                  <a:lnTo>
                    <a:pt x="652" y="485"/>
                  </a:lnTo>
                  <a:lnTo>
                    <a:pt x="662" y="518"/>
                  </a:lnTo>
                  <a:lnTo>
                    <a:pt x="669" y="549"/>
                  </a:lnTo>
                  <a:lnTo>
                    <a:pt x="676" y="582"/>
                  </a:lnTo>
                  <a:lnTo>
                    <a:pt x="686" y="613"/>
                  </a:lnTo>
                  <a:lnTo>
                    <a:pt x="693" y="646"/>
                  </a:lnTo>
                  <a:lnTo>
                    <a:pt x="703" y="673"/>
                  </a:lnTo>
                  <a:lnTo>
                    <a:pt x="709" y="700"/>
                  </a:lnTo>
                  <a:lnTo>
                    <a:pt x="716" y="727"/>
                  </a:lnTo>
                  <a:lnTo>
                    <a:pt x="726" y="751"/>
                  </a:lnTo>
                  <a:lnTo>
                    <a:pt x="733" y="774"/>
                  </a:lnTo>
                  <a:lnTo>
                    <a:pt x="740" y="794"/>
                  </a:lnTo>
                  <a:lnTo>
                    <a:pt x="750" y="811"/>
                  </a:lnTo>
                  <a:lnTo>
                    <a:pt x="757" y="825"/>
                  </a:lnTo>
                  <a:lnTo>
                    <a:pt x="767" y="841"/>
                  </a:lnTo>
                  <a:lnTo>
                    <a:pt x="773" y="851"/>
                  </a:lnTo>
                  <a:lnTo>
                    <a:pt x="780" y="862"/>
                  </a:lnTo>
                  <a:lnTo>
                    <a:pt x="790" y="868"/>
                  </a:lnTo>
                  <a:lnTo>
                    <a:pt x="797" y="875"/>
                  </a:lnTo>
                  <a:lnTo>
                    <a:pt x="804" y="878"/>
                  </a:lnTo>
                  <a:lnTo>
                    <a:pt x="814" y="882"/>
                  </a:lnTo>
                  <a:lnTo>
                    <a:pt x="821" y="885"/>
                  </a:lnTo>
                  <a:lnTo>
                    <a:pt x="827" y="885"/>
                  </a:lnTo>
                  <a:lnTo>
                    <a:pt x="837" y="885"/>
                  </a:lnTo>
                  <a:lnTo>
                    <a:pt x="844" y="885"/>
                  </a:lnTo>
                  <a:lnTo>
                    <a:pt x="851" y="885"/>
                  </a:lnTo>
                  <a:lnTo>
                    <a:pt x="861" y="885"/>
                  </a:lnTo>
                  <a:lnTo>
                    <a:pt x="868" y="885"/>
                  </a:lnTo>
                  <a:lnTo>
                    <a:pt x="878" y="885"/>
                  </a:lnTo>
                  <a:lnTo>
                    <a:pt x="884" y="885"/>
                  </a:lnTo>
                  <a:lnTo>
                    <a:pt x="891" y="885"/>
                  </a:lnTo>
                  <a:lnTo>
                    <a:pt x="901" y="882"/>
                  </a:lnTo>
                  <a:lnTo>
                    <a:pt x="908" y="882"/>
                  </a:lnTo>
                  <a:lnTo>
                    <a:pt x="918" y="882"/>
                  </a:lnTo>
                  <a:lnTo>
                    <a:pt x="925" y="882"/>
                  </a:lnTo>
                  <a:lnTo>
                    <a:pt x="932" y="882"/>
                  </a:lnTo>
                  <a:lnTo>
                    <a:pt x="942" y="882"/>
                  </a:lnTo>
                  <a:lnTo>
                    <a:pt x="948" y="882"/>
                  </a:lnTo>
                  <a:lnTo>
                    <a:pt x="955" y="882"/>
                  </a:lnTo>
                  <a:lnTo>
                    <a:pt x="965" y="882"/>
                  </a:lnTo>
                  <a:lnTo>
                    <a:pt x="972" y="882"/>
                  </a:lnTo>
                  <a:lnTo>
                    <a:pt x="979" y="885"/>
                  </a:lnTo>
                  <a:lnTo>
                    <a:pt x="989" y="885"/>
                  </a:lnTo>
                  <a:lnTo>
                    <a:pt x="995" y="885"/>
                  </a:lnTo>
                  <a:lnTo>
                    <a:pt x="1006" y="885"/>
                  </a:lnTo>
                  <a:lnTo>
                    <a:pt x="1012" y="885"/>
                  </a:lnTo>
                  <a:lnTo>
                    <a:pt x="1019" y="885"/>
                  </a:lnTo>
                  <a:lnTo>
                    <a:pt x="1029" y="885"/>
                  </a:lnTo>
                  <a:lnTo>
                    <a:pt x="1036" y="885"/>
                  </a:lnTo>
                  <a:lnTo>
                    <a:pt x="1043" y="885"/>
                  </a:lnTo>
                  <a:lnTo>
                    <a:pt x="1053" y="885"/>
                  </a:lnTo>
                  <a:lnTo>
                    <a:pt x="1059" y="885"/>
                  </a:lnTo>
                  <a:lnTo>
                    <a:pt x="1066" y="885"/>
                  </a:lnTo>
                  <a:lnTo>
                    <a:pt x="1076" y="885"/>
                  </a:lnTo>
                  <a:lnTo>
                    <a:pt x="1083" y="889"/>
                  </a:lnTo>
                  <a:lnTo>
                    <a:pt x="1093" y="889"/>
                  </a:lnTo>
                  <a:lnTo>
                    <a:pt x="1100" y="889"/>
                  </a:lnTo>
                  <a:lnTo>
                    <a:pt x="1106" y="889"/>
                  </a:lnTo>
                  <a:lnTo>
                    <a:pt x="1117" y="889"/>
                  </a:lnTo>
                  <a:lnTo>
                    <a:pt x="1123" y="889"/>
                  </a:lnTo>
                  <a:lnTo>
                    <a:pt x="1130" y="889"/>
                  </a:lnTo>
                  <a:lnTo>
                    <a:pt x="1140" y="892"/>
                  </a:lnTo>
                  <a:lnTo>
                    <a:pt x="1147" y="892"/>
                  </a:lnTo>
                  <a:lnTo>
                    <a:pt x="1157" y="892"/>
                  </a:lnTo>
                  <a:lnTo>
                    <a:pt x="1164" y="892"/>
                  </a:lnTo>
                  <a:lnTo>
                    <a:pt x="1170" y="892"/>
                  </a:lnTo>
                  <a:lnTo>
                    <a:pt x="1180" y="892"/>
                  </a:lnTo>
                  <a:lnTo>
                    <a:pt x="1187" y="892"/>
                  </a:lnTo>
                  <a:lnTo>
                    <a:pt x="1194" y="892"/>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2" name="Freeform 172"/>
            <p:cNvSpPr>
              <a:spLocks/>
            </p:cNvSpPr>
            <p:nvPr/>
          </p:nvSpPr>
          <p:spPr bwMode="auto">
            <a:xfrm>
              <a:off x="9975851" y="395288"/>
              <a:ext cx="1895475" cy="1617663"/>
            </a:xfrm>
            <a:custGeom>
              <a:avLst/>
              <a:gdLst>
                <a:gd name="T0" fmla="*/ 17 w 1194"/>
                <a:gd name="T1" fmla="*/ 1019 h 1019"/>
                <a:gd name="T2" fmla="*/ 40 w 1194"/>
                <a:gd name="T3" fmla="*/ 1019 h 1019"/>
                <a:gd name="T4" fmla="*/ 64 w 1194"/>
                <a:gd name="T5" fmla="*/ 1019 h 1019"/>
                <a:gd name="T6" fmla="*/ 87 w 1194"/>
                <a:gd name="T7" fmla="*/ 1019 h 1019"/>
                <a:gd name="T8" fmla="*/ 111 w 1194"/>
                <a:gd name="T9" fmla="*/ 1019 h 1019"/>
                <a:gd name="T10" fmla="*/ 138 w 1194"/>
                <a:gd name="T11" fmla="*/ 1019 h 1019"/>
                <a:gd name="T12" fmla="*/ 161 w 1194"/>
                <a:gd name="T13" fmla="*/ 1019 h 1019"/>
                <a:gd name="T14" fmla="*/ 185 w 1194"/>
                <a:gd name="T15" fmla="*/ 1019 h 1019"/>
                <a:gd name="T16" fmla="*/ 208 w 1194"/>
                <a:gd name="T17" fmla="*/ 1016 h 1019"/>
                <a:gd name="T18" fmla="*/ 232 w 1194"/>
                <a:gd name="T19" fmla="*/ 1009 h 1019"/>
                <a:gd name="T20" fmla="*/ 255 w 1194"/>
                <a:gd name="T21" fmla="*/ 996 h 1019"/>
                <a:gd name="T22" fmla="*/ 279 w 1194"/>
                <a:gd name="T23" fmla="*/ 972 h 1019"/>
                <a:gd name="T24" fmla="*/ 302 w 1194"/>
                <a:gd name="T25" fmla="*/ 942 h 1019"/>
                <a:gd name="T26" fmla="*/ 326 w 1194"/>
                <a:gd name="T27" fmla="*/ 898 h 1019"/>
                <a:gd name="T28" fmla="*/ 350 w 1194"/>
                <a:gd name="T29" fmla="*/ 848 h 1019"/>
                <a:gd name="T30" fmla="*/ 376 w 1194"/>
                <a:gd name="T31" fmla="*/ 787 h 1019"/>
                <a:gd name="T32" fmla="*/ 400 w 1194"/>
                <a:gd name="T33" fmla="*/ 727 h 1019"/>
                <a:gd name="T34" fmla="*/ 424 w 1194"/>
                <a:gd name="T35" fmla="*/ 659 h 1019"/>
                <a:gd name="T36" fmla="*/ 447 w 1194"/>
                <a:gd name="T37" fmla="*/ 592 h 1019"/>
                <a:gd name="T38" fmla="*/ 471 w 1194"/>
                <a:gd name="T39" fmla="*/ 525 h 1019"/>
                <a:gd name="T40" fmla="*/ 494 w 1194"/>
                <a:gd name="T41" fmla="*/ 454 h 1019"/>
                <a:gd name="T42" fmla="*/ 518 w 1194"/>
                <a:gd name="T43" fmla="*/ 387 h 1019"/>
                <a:gd name="T44" fmla="*/ 541 w 1194"/>
                <a:gd name="T45" fmla="*/ 323 h 1019"/>
                <a:gd name="T46" fmla="*/ 565 w 1194"/>
                <a:gd name="T47" fmla="*/ 262 h 1019"/>
                <a:gd name="T48" fmla="*/ 588 w 1194"/>
                <a:gd name="T49" fmla="*/ 209 h 1019"/>
                <a:gd name="T50" fmla="*/ 615 w 1194"/>
                <a:gd name="T51" fmla="*/ 161 h 1019"/>
                <a:gd name="T52" fmla="*/ 639 w 1194"/>
                <a:gd name="T53" fmla="*/ 121 h 1019"/>
                <a:gd name="T54" fmla="*/ 662 w 1194"/>
                <a:gd name="T55" fmla="*/ 87 h 1019"/>
                <a:gd name="T56" fmla="*/ 686 w 1194"/>
                <a:gd name="T57" fmla="*/ 61 h 1019"/>
                <a:gd name="T58" fmla="*/ 709 w 1194"/>
                <a:gd name="T59" fmla="*/ 44 h 1019"/>
                <a:gd name="T60" fmla="*/ 733 w 1194"/>
                <a:gd name="T61" fmla="*/ 30 h 1019"/>
                <a:gd name="T62" fmla="*/ 757 w 1194"/>
                <a:gd name="T63" fmla="*/ 24 h 1019"/>
                <a:gd name="T64" fmla="*/ 780 w 1194"/>
                <a:gd name="T65" fmla="*/ 20 h 1019"/>
                <a:gd name="T66" fmla="*/ 804 w 1194"/>
                <a:gd name="T67" fmla="*/ 17 h 1019"/>
                <a:gd name="T68" fmla="*/ 827 w 1194"/>
                <a:gd name="T69" fmla="*/ 17 h 1019"/>
                <a:gd name="T70" fmla="*/ 851 w 1194"/>
                <a:gd name="T71" fmla="*/ 13 h 1019"/>
                <a:gd name="T72" fmla="*/ 878 w 1194"/>
                <a:gd name="T73" fmla="*/ 13 h 1019"/>
                <a:gd name="T74" fmla="*/ 901 w 1194"/>
                <a:gd name="T75" fmla="*/ 13 h 1019"/>
                <a:gd name="T76" fmla="*/ 925 w 1194"/>
                <a:gd name="T77" fmla="*/ 10 h 1019"/>
                <a:gd name="T78" fmla="*/ 948 w 1194"/>
                <a:gd name="T79" fmla="*/ 10 h 1019"/>
                <a:gd name="T80" fmla="*/ 972 w 1194"/>
                <a:gd name="T81" fmla="*/ 7 h 1019"/>
                <a:gd name="T82" fmla="*/ 995 w 1194"/>
                <a:gd name="T83" fmla="*/ 7 h 1019"/>
                <a:gd name="T84" fmla="*/ 1019 w 1194"/>
                <a:gd name="T85" fmla="*/ 7 h 1019"/>
                <a:gd name="T86" fmla="*/ 1043 w 1194"/>
                <a:gd name="T87" fmla="*/ 3 h 1019"/>
                <a:gd name="T88" fmla="*/ 1066 w 1194"/>
                <a:gd name="T89" fmla="*/ 3 h 1019"/>
                <a:gd name="T90" fmla="*/ 1093 w 1194"/>
                <a:gd name="T91" fmla="*/ 3 h 1019"/>
                <a:gd name="T92" fmla="*/ 1117 w 1194"/>
                <a:gd name="T93" fmla="*/ 0 h 1019"/>
                <a:gd name="T94" fmla="*/ 1140 w 1194"/>
                <a:gd name="T95" fmla="*/ 0 h 1019"/>
                <a:gd name="T96" fmla="*/ 1164 w 1194"/>
                <a:gd name="T97" fmla="*/ 0 h 1019"/>
                <a:gd name="T98" fmla="*/ 1187 w 1194"/>
                <a:gd name="T99" fmla="*/ 0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1019">
                  <a:moveTo>
                    <a:pt x="0" y="1019"/>
                  </a:moveTo>
                  <a:lnTo>
                    <a:pt x="10" y="1019"/>
                  </a:lnTo>
                  <a:lnTo>
                    <a:pt x="17" y="1019"/>
                  </a:lnTo>
                  <a:lnTo>
                    <a:pt x="23" y="1019"/>
                  </a:lnTo>
                  <a:lnTo>
                    <a:pt x="33" y="1019"/>
                  </a:lnTo>
                  <a:lnTo>
                    <a:pt x="40" y="1019"/>
                  </a:lnTo>
                  <a:lnTo>
                    <a:pt x="47" y="1019"/>
                  </a:lnTo>
                  <a:lnTo>
                    <a:pt x="57" y="1019"/>
                  </a:lnTo>
                  <a:lnTo>
                    <a:pt x="64" y="1019"/>
                  </a:lnTo>
                  <a:lnTo>
                    <a:pt x="74" y="1019"/>
                  </a:lnTo>
                  <a:lnTo>
                    <a:pt x="80" y="1019"/>
                  </a:lnTo>
                  <a:lnTo>
                    <a:pt x="87" y="1019"/>
                  </a:lnTo>
                  <a:lnTo>
                    <a:pt x="97" y="1019"/>
                  </a:lnTo>
                  <a:lnTo>
                    <a:pt x="104" y="1019"/>
                  </a:lnTo>
                  <a:lnTo>
                    <a:pt x="111" y="1019"/>
                  </a:lnTo>
                  <a:lnTo>
                    <a:pt x="121" y="1019"/>
                  </a:lnTo>
                  <a:lnTo>
                    <a:pt x="128" y="1019"/>
                  </a:lnTo>
                  <a:lnTo>
                    <a:pt x="138" y="1019"/>
                  </a:lnTo>
                  <a:lnTo>
                    <a:pt x="144" y="1019"/>
                  </a:lnTo>
                  <a:lnTo>
                    <a:pt x="151" y="1019"/>
                  </a:lnTo>
                  <a:lnTo>
                    <a:pt x="161" y="1019"/>
                  </a:lnTo>
                  <a:lnTo>
                    <a:pt x="168" y="1019"/>
                  </a:lnTo>
                  <a:lnTo>
                    <a:pt x="175" y="1019"/>
                  </a:lnTo>
                  <a:lnTo>
                    <a:pt x="185" y="1019"/>
                  </a:lnTo>
                  <a:lnTo>
                    <a:pt x="191" y="1019"/>
                  </a:lnTo>
                  <a:lnTo>
                    <a:pt x="198" y="1019"/>
                  </a:lnTo>
                  <a:lnTo>
                    <a:pt x="208" y="1016"/>
                  </a:lnTo>
                  <a:lnTo>
                    <a:pt x="215" y="1016"/>
                  </a:lnTo>
                  <a:lnTo>
                    <a:pt x="222" y="1013"/>
                  </a:lnTo>
                  <a:lnTo>
                    <a:pt x="232" y="1009"/>
                  </a:lnTo>
                  <a:lnTo>
                    <a:pt x="239" y="1006"/>
                  </a:lnTo>
                  <a:lnTo>
                    <a:pt x="249" y="1003"/>
                  </a:lnTo>
                  <a:lnTo>
                    <a:pt x="255" y="996"/>
                  </a:lnTo>
                  <a:lnTo>
                    <a:pt x="262" y="989"/>
                  </a:lnTo>
                  <a:lnTo>
                    <a:pt x="272" y="982"/>
                  </a:lnTo>
                  <a:lnTo>
                    <a:pt x="279" y="972"/>
                  </a:lnTo>
                  <a:lnTo>
                    <a:pt x="289" y="962"/>
                  </a:lnTo>
                  <a:lnTo>
                    <a:pt x="296" y="952"/>
                  </a:lnTo>
                  <a:lnTo>
                    <a:pt x="302" y="942"/>
                  </a:lnTo>
                  <a:lnTo>
                    <a:pt x="313" y="929"/>
                  </a:lnTo>
                  <a:lnTo>
                    <a:pt x="319" y="912"/>
                  </a:lnTo>
                  <a:lnTo>
                    <a:pt x="326" y="898"/>
                  </a:lnTo>
                  <a:lnTo>
                    <a:pt x="336" y="881"/>
                  </a:lnTo>
                  <a:lnTo>
                    <a:pt x="343" y="865"/>
                  </a:lnTo>
                  <a:lnTo>
                    <a:pt x="350" y="848"/>
                  </a:lnTo>
                  <a:lnTo>
                    <a:pt x="360" y="828"/>
                  </a:lnTo>
                  <a:lnTo>
                    <a:pt x="366" y="807"/>
                  </a:lnTo>
                  <a:lnTo>
                    <a:pt x="376" y="787"/>
                  </a:lnTo>
                  <a:lnTo>
                    <a:pt x="383" y="767"/>
                  </a:lnTo>
                  <a:lnTo>
                    <a:pt x="390" y="747"/>
                  </a:lnTo>
                  <a:lnTo>
                    <a:pt x="400" y="727"/>
                  </a:lnTo>
                  <a:lnTo>
                    <a:pt x="407" y="703"/>
                  </a:lnTo>
                  <a:lnTo>
                    <a:pt x="413" y="683"/>
                  </a:lnTo>
                  <a:lnTo>
                    <a:pt x="424" y="659"/>
                  </a:lnTo>
                  <a:lnTo>
                    <a:pt x="430" y="639"/>
                  </a:lnTo>
                  <a:lnTo>
                    <a:pt x="437" y="616"/>
                  </a:lnTo>
                  <a:lnTo>
                    <a:pt x="447" y="592"/>
                  </a:lnTo>
                  <a:lnTo>
                    <a:pt x="454" y="569"/>
                  </a:lnTo>
                  <a:lnTo>
                    <a:pt x="464" y="545"/>
                  </a:lnTo>
                  <a:lnTo>
                    <a:pt x="471" y="525"/>
                  </a:lnTo>
                  <a:lnTo>
                    <a:pt x="477" y="501"/>
                  </a:lnTo>
                  <a:lnTo>
                    <a:pt x="487" y="478"/>
                  </a:lnTo>
                  <a:lnTo>
                    <a:pt x="494" y="454"/>
                  </a:lnTo>
                  <a:lnTo>
                    <a:pt x="501" y="431"/>
                  </a:lnTo>
                  <a:lnTo>
                    <a:pt x="511" y="410"/>
                  </a:lnTo>
                  <a:lnTo>
                    <a:pt x="518" y="387"/>
                  </a:lnTo>
                  <a:lnTo>
                    <a:pt x="528" y="367"/>
                  </a:lnTo>
                  <a:lnTo>
                    <a:pt x="535" y="343"/>
                  </a:lnTo>
                  <a:lnTo>
                    <a:pt x="541" y="323"/>
                  </a:lnTo>
                  <a:lnTo>
                    <a:pt x="551" y="303"/>
                  </a:lnTo>
                  <a:lnTo>
                    <a:pt x="558" y="283"/>
                  </a:lnTo>
                  <a:lnTo>
                    <a:pt x="565" y="262"/>
                  </a:lnTo>
                  <a:lnTo>
                    <a:pt x="575" y="246"/>
                  </a:lnTo>
                  <a:lnTo>
                    <a:pt x="582" y="225"/>
                  </a:lnTo>
                  <a:lnTo>
                    <a:pt x="588" y="209"/>
                  </a:lnTo>
                  <a:lnTo>
                    <a:pt x="598" y="192"/>
                  </a:lnTo>
                  <a:lnTo>
                    <a:pt x="605" y="175"/>
                  </a:lnTo>
                  <a:lnTo>
                    <a:pt x="615" y="161"/>
                  </a:lnTo>
                  <a:lnTo>
                    <a:pt x="622" y="148"/>
                  </a:lnTo>
                  <a:lnTo>
                    <a:pt x="629" y="135"/>
                  </a:lnTo>
                  <a:lnTo>
                    <a:pt x="639" y="121"/>
                  </a:lnTo>
                  <a:lnTo>
                    <a:pt x="646" y="108"/>
                  </a:lnTo>
                  <a:lnTo>
                    <a:pt x="652" y="98"/>
                  </a:lnTo>
                  <a:lnTo>
                    <a:pt x="662" y="87"/>
                  </a:lnTo>
                  <a:lnTo>
                    <a:pt x="669" y="77"/>
                  </a:lnTo>
                  <a:lnTo>
                    <a:pt x="676" y="71"/>
                  </a:lnTo>
                  <a:lnTo>
                    <a:pt x="686" y="61"/>
                  </a:lnTo>
                  <a:lnTo>
                    <a:pt x="693" y="54"/>
                  </a:lnTo>
                  <a:lnTo>
                    <a:pt x="703" y="47"/>
                  </a:lnTo>
                  <a:lnTo>
                    <a:pt x="709" y="44"/>
                  </a:lnTo>
                  <a:lnTo>
                    <a:pt x="716" y="37"/>
                  </a:lnTo>
                  <a:lnTo>
                    <a:pt x="726" y="34"/>
                  </a:lnTo>
                  <a:lnTo>
                    <a:pt x="733" y="30"/>
                  </a:lnTo>
                  <a:lnTo>
                    <a:pt x="740" y="27"/>
                  </a:lnTo>
                  <a:lnTo>
                    <a:pt x="750" y="27"/>
                  </a:lnTo>
                  <a:lnTo>
                    <a:pt x="757" y="24"/>
                  </a:lnTo>
                  <a:lnTo>
                    <a:pt x="767" y="20"/>
                  </a:lnTo>
                  <a:lnTo>
                    <a:pt x="773" y="20"/>
                  </a:lnTo>
                  <a:lnTo>
                    <a:pt x="780" y="20"/>
                  </a:lnTo>
                  <a:lnTo>
                    <a:pt x="790" y="17"/>
                  </a:lnTo>
                  <a:lnTo>
                    <a:pt x="797" y="17"/>
                  </a:lnTo>
                  <a:lnTo>
                    <a:pt x="804" y="17"/>
                  </a:lnTo>
                  <a:lnTo>
                    <a:pt x="814" y="17"/>
                  </a:lnTo>
                  <a:lnTo>
                    <a:pt x="821" y="17"/>
                  </a:lnTo>
                  <a:lnTo>
                    <a:pt x="827" y="17"/>
                  </a:lnTo>
                  <a:lnTo>
                    <a:pt x="837" y="13"/>
                  </a:lnTo>
                  <a:lnTo>
                    <a:pt x="844" y="13"/>
                  </a:lnTo>
                  <a:lnTo>
                    <a:pt x="851" y="13"/>
                  </a:lnTo>
                  <a:lnTo>
                    <a:pt x="861" y="13"/>
                  </a:lnTo>
                  <a:lnTo>
                    <a:pt x="868" y="13"/>
                  </a:lnTo>
                  <a:lnTo>
                    <a:pt x="878" y="13"/>
                  </a:lnTo>
                  <a:lnTo>
                    <a:pt x="884" y="13"/>
                  </a:lnTo>
                  <a:lnTo>
                    <a:pt x="891" y="13"/>
                  </a:lnTo>
                  <a:lnTo>
                    <a:pt x="901" y="13"/>
                  </a:lnTo>
                  <a:lnTo>
                    <a:pt x="908" y="10"/>
                  </a:lnTo>
                  <a:lnTo>
                    <a:pt x="918" y="10"/>
                  </a:lnTo>
                  <a:lnTo>
                    <a:pt x="925" y="10"/>
                  </a:lnTo>
                  <a:lnTo>
                    <a:pt x="932" y="10"/>
                  </a:lnTo>
                  <a:lnTo>
                    <a:pt x="942" y="10"/>
                  </a:lnTo>
                  <a:lnTo>
                    <a:pt x="948" y="10"/>
                  </a:lnTo>
                  <a:lnTo>
                    <a:pt x="955" y="10"/>
                  </a:lnTo>
                  <a:lnTo>
                    <a:pt x="965" y="7"/>
                  </a:lnTo>
                  <a:lnTo>
                    <a:pt x="972" y="7"/>
                  </a:lnTo>
                  <a:lnTo>
                    <a:pt x="979" y="7"/>
                  </a:lnTo>
                  <a:lnTo>
                    <a:pt x="989" y="7"/>
                  </a:lnTo>
                  <a:lnTo>
                    <a:pt x="995" y="7"/>
                  </a:lnTo>
                  <a:lnTo>
                    <a:pt x="1006" y="7"/>
                  </a:lnTo>
                  <a:lnTo>
                    <a:pt x="1012" y="7"/>
                  </a:lnTo>
                  <a:lnTo>
                    <a:pt x="1019" y="7"/>
                  </a:lnTo>
                  <a:lnTo>
                    <a:pt x="1029" y="3"/>
                  </a:lnTo>
                  <a:lnTo>
                    <a:pt x="1036" y="3"/>
                  </a:lnTo>
                  <a:lnTo>
                    <a:pt x="1043" y="3"/>
                  </a:lnTo>
                  <a:lnTo>
                    <a:pt x="1053" y="3"/>
                  </a:lnTo>
                  <a:lnTo>
                    <a:pt x="1059" y="3"/>
                  </a:lnTo>
                  <a:lnTo>
                    <a:pt x="1066" y="3"/>
                  </a:lnTo>
                  <a:lnTo>
                    <a:pt x="1076" y="3"/>
                  </a:lnTo>
                  <a:lnTo>
                    <a:pt x="1083" y="3"/>
                  </a:lnTo>
                  <a:lnTo>
                    <a:pt x="1093" y="3"/>
                  </a:lnTo>
                  <a:lnTo>
                    <a:pt x="1100" y="0"/>
                  </a:lnTo>
                  <a:lnTo>
                    <a:pt x="1106" y="0"/>
                  </a:lnTo>
                  <a:lnTo>
                    <a:pt x="1117" y="0"/>
                  </a:lnTo>
                  <a:lnTo>
                    <a:pt x="1123" y="0"/>
                  </a:lnTo>
                  <a:lnTo>
                    <a:pt x="1130" y="0"/>
                  </a:lnTo>
                  <a:lnTo>
                    <a:pt x="1140" y="0"/>
                  </a:lnTo>
                  <a:lnTo>
                    <a:pt x="1147" y="0"/>
                  </a:lnTo>
                  <a:lnTo>
                    <a:pt x="1157" y="0"/>
                  </a:lnTo>
                  <a:lnTo>
                    <a:pt x="1164" y="0"/>
                  </a:lnTo>
                  <a:lnTo>
                    <a:pt x="1170" y="0"/>
                  </a:lnTo>
                  <a:lnTo>
                    <a:pt x="1180" y="0"/>
                  </a:lnTo>
                  <a:lnTo>
                    <a:pt x="1187" y="0"/>
                  </a:lnTo>
                  <a:lnTo>
                    <a:pt x="1194" y="0"/>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3" name="Freeform 173"/>
            <p:cNvSpPr>
              <a:spLocks/>
            </p:cNvSpPr>
            <p:nvPr/>
          </p:nvSpPr>
          <p:spPr bwMode="auto">
            <a:xfrm>
              <a:off x="9975851" y="3171825"/>
              <a:ext cx="1895475" cy="1117600"/>
            </a:xfrm>
            <a:custGeom>
              <a:avLst/>
              <a:gdLst>
                <a:gd name="T0" fmla="*/ 17 w 1194"/>
                <a:gd name="T1" fmla="*/ 704 h 704"/>
                <a:gd name="T2" fmla="*/ 40 w 1194"/>
                <a:gd name="T3" fmla="*/ 704 h 704"/>
                <a:gd name="T4" fmla="*/ 64 w 1194"/>
                <a:gd name="T5" fmla="*/ 704 h 704"/>
                <a:gd name="T6" fmla="*/ 87 w 1194"/>
                <a:gd name="T7" fmla="*/ 704 h 704"/>
                <a:gd name="T8" fmla="*/ 111 w 1194"/>
                <a:gd name="T9" fmla="*/ 704 h 704"/>
                <a:gd name="T10" fmla="*/ 138 w 1194"/>
                <a:gd name="T11" fmla="*/ 704 h 704"/>
                <a:gd name="T12" fmla="*/ 161 w 1194"/>
                <a:gd name="T13" fmla="*/ 697 h 704"/>
                <a:gd name="T14" fmla="*/ 185 w 1194"/>
                <a:gd name="T15" fmla="*/ 687 h 704"/>
                <a:gd name="T16" fmla="*/ 208 w 1194"/>
                <a:gd name="T17" fmla="*/ 653 h 704"/>
                <a:gd name="T18" fmla="*/ 232 w 1194"/>
                <a:gd name="T19" fmla="*/ 589 h 704"/>
                <a:gd name="T20" fmla="*/ 255 w 1194"/>
                <a:gd name="T21" fmla="*/ 498 h 704"/>
                <a:gd name="T22" fmla="*/ 279 w 1194"/>
                <a:gd name="T23" fmla="*/ 391 h 704"/>
                <a:gd name="T24" fmla="*/ 302 w 1194"/>
                <a:gd name="T25" fmla="*/ 290 h 704"/>
                <a:gd name="T26" fmla="*/ 326 w 1194"/>
                <a:gd name="T27" fmla="*/ 202 h 704"/>
                <a:gd name="T28" fmla="*/ 350 w 1194"/>
                <a:gd name="T29" fmla="*/ 138 h 704"/>
                <a:gd name="T30" fmla="*/ 376 w 1194"/>
                <a:gd name="T31" fmla="*/ 91 h 704"/>
                <a:gd name="T32" fmla="*/ 400 w 1194"/>
                <a:gd name="T33" fmla="*/ 51 h 704"/>
                <a:gd name="T34" fmla="*/ 424 w 1194"/>
                <a:gd name="T35" fmla="*/ 24 h 704"/>
                <a:gd name="T36" fmla="*/ 447 w 1194"/>
                <a:gd name="T37" fmla="*/ 7 h 704"/>
                <a:gd name="T38" fmla="*/ 471 w 1194"/>
                <a:gd name="T39" fmla="*/ 0 h 704"/>
                <a:gd name="T40" fmla="*/ 494 w 1194"/>
                <a:gd name="T41" fmla="*/ 4 h 704"/>
                <a:gd name="T42" fmla="*/ 518 w 1194"/>
                <a:gd name="T43" fmla="*/ 17 h 704"/>
                <a:gd name="T44" fmla="*/ 541 w 1194"/>
                <a:gd name="T45" fmla="*/ 34 h 704"/>
                <a:gd name="T46" fmla="*/ 565 w 1194"/>
                <a:gd name="T47" fmla="*/ 58 h 704"/>
                <a:gd name="T48" fmla="*/ 588 w 1194"/>
                <a:gd name="T49" fmla="*/ 85 h 704"/>
                <a:gd name="T50" fmla="*/ 615 w 1194"/>
                <a:gd name="T51" fmla="*/ 115 h 704"/>
                <a:gd name="T52" fmla="*/ 639 w 1194"/>
                <a:gd name="T53" fmla="*/ 152 h 704"/>
                <a:gd name="T54" fmla="*/ 662 w 1194"/>
                <a:gd name="T55" fmla="*/ 189 h 704"/>
                <a:gd name="T56" fmla="*/ 686 w 1194"/>
                <a:gd name="T57" fmla="*/ 236 h 704"/>
                <a:gd name="T58" fmla="*/ 709 w 1194"/>
                <a:gd name="T59" fmla="*/ 283 h 704"/>
                <a:gd name="T60" fmla="*/ 733 w 1194"/>
                <a:gd name="T61" fmla="*/ 334 h 704"/>
                <a:gd name="T62" fmla="*/ 757 w 1194"/>
                <a:gd name="T63" fmla="*/ 387 h 704"/>
                <a:gd name="T64" fmla="*/ 780 w 1194"/>
                <a:gd name="T65" fmla="*/ 441 h 704"/>
                <a:gd name="T66" fmla="*/ 804 w 1194"/>
                <a:gd name="T67" fmla="*/ 492 h 704"/>
                <a:gd name="T68" fmla="*/ 827 w 1194"/>
                <a:gd name="T69" fmla="*/ 535 h 704"/>
                <a:gd name="T70" fmla="*/ 851 w 1194"/>
                <a:gd name="T71" fmla="*/ 576 h 704"/>
                <a:gd name="T72" fmla="*/ 878 w 1194"/>
                <a:gd name="T73" fmla="*/ 606 h 704"/>
                <a:gd name="T74" fmla="*/ 901 w 1194"/>
                <a:gd name="T75" fmla="*/ 630 h 704"/>
                <a:gd name="T76" fmla="*/ 925 w 1194"/>
                <a:gd name="T77" fmla="*/ 646 h 704"/>
                <a:gd name="T78" fmla="*/ 948 w 1194"/>
                <a:gd name="T79" fmla="*/ 660 h 704"/>
                <a:gd name="T80" fmla="*/ 972 w 1194"/>
                <a:gd name="T81" fmla="*/ 670 h 704"/>
                <a:gd name="T82" fmla="*/ 995 w 1194"/>
                <a:gd name="T83" fmla="*/ 673 h 704"/>
                <a:gd name="T84" fmla="*/ 1019 w 1194"/>
                <a:gd name="T85" fmla="*/ 677 h 704"/>
                <a:gd name="T86" fmla="*/ 1043 w 1194"/>
                <a:gd name="T87" fmla="*/ 680 h 704"/>
                <a:gd name="T88" fmla="*/ 1066 w 1194"/>
                <a:gd name="T89" fmla="*/ 683 h 704"/>
                <a:gd name="T90" fmla="*/ 1093 w 1194"/>
                <a:gd name="T91" fmla="*/ 683 h 704"/>
                <a:gd name="T92" fmla="*/ 1117 w 1194"/>
                <a:gd name="T93" fmla="*/ 687 h 704"/>
                <a:gd name="T94" fmla="*/ 1140 w 1194"/>
                <a:gd name="T95" fmla="*/ 687 h 704"/>
                <a:gd name="T96" fmla="*/ 1164 w 1194"/>
                <a:gd name="T97" fmla="*/ 690 h 704"/>
                <a:gd name="T98" fmla="*/ 1187 w 1194"/>
                <a:gd name="T99" fmla="*/ 69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704">
                  <a:moveTo>
                    <a:pt x="0" y="704"/>
                  </a:moveTo>
                  <a:lnTo>
                    <a:pt x="10" y="704"/>
                  </a:lnTo>
                  <a:lnTo>
                    <a:pt x="17" y="704"/>
                  </a:lnTo>
                  <a:lnTo>
                    <a:pt x="23" y="704"/>
                  </a:lnTo>
                  <a:lnTo>
                    <a:pt x="33" y="704"/>
                  </a:lnTo>
                  <a:lnTo>
                    <a:pt x="40" y="704"/>
                  </a:lnTo>
                  <a:lnTo>
                    <a:pt x="47" y="704"/>
                  </a:lnTo>
                  <a:lnTo>
                    <a:pt x="57" y="704"/>
                  </a:lnTo>
                  <a:lnTo>
                    <a:pt x="64" y="704"/>
                  </a:lnTo>
                  <a:lnTo>
                    <a:pt x="74" y="704"/>
                  </a:lnTo>
                  <a:lnTo>
                    <a:pt x="80" y="704"/>
                  </a:lnTo>
                  <a:lnTo>
                    <a:pt x="87" y="704"/>
                  </a:lnTo>
                  <a:lnTo>
                    <a:pt x="97" y="704"/>
                  </a:lnTo>
                  <a:lnTo>
                    <a:pt x="104" y="704"/>
                  </a:lnTo>
                  <a:lnTo>
                    <a:pt x="111" y="704"/>
                  </a:lnTo>
                  <a:lnTo>
                    <a:pt x="121" y="704"/>
                  </a:lnTo>
                  <a:lnTo>
                    <a:pt x="128" y="704"/>
                  </a:lnTo>
                  <a:lnTo>
                    <a:pt x="138" y="704"/>
                  </a:lnTo>
                  <a:lnTo>
                    <a:pt x="144" y="700"/>
                  </a:lnTo>
                  <a:lnTo>
                    <a:pt x="151" y="700"/>
                  </a:lnTo>
                  <a:lnTo>
                    <a:pt x="161" y="697"/>
                  </a:lnTo>
                  <a:lnTo>
                    <a:pt x="168" y="694"/>
                  </a:lnTo>
                  <a:lnTo>
                    <a:pt x="175" y="690"/>
                  </a:lnTo>
                  <a:lnTo>
                    <a:pt x="185" y="687"/>
                  </a:lnTo>
                  <a:lnTo>
                    <a:pt x="191" y="677"/>
                  </a:lnTo>
                  <a:lnTo>
                    <a:pt x="198" y="667"/>
                  </a:lnTo>
                  <a:lnTo>
                    <a:pt x="208" y="653"/>
                  </a:lnTo>
                  <a:lnTo>
                    <a:pt x="215" y="636"/>
                  </a:lnTo>
                  <a:lnTo>
                    <a:pt x="222" y="616"/>
                  </a:lnTo>
                  <a:lnTo>
                    <a:pt x="232" y="589"/>
                  </a:lnTo>
                  <a:lnTo>
                    <a:pt x="239" y="562"/>
                  </a:lnTo>
                  <a:lnTo>
                    <a:pt x="249" y="532"/>
                  </a:lnTo>
                  <a:lnTo>
                    <a:pt x="255" y="498"/>
                  </a:lnTo>
                  <a:lnTo>
                    <a:pt x="262" y="465"/>
                  </a:lnTo>
                  <a:lnTo>
                    <a:pt x="272" y="428"/>
                  </a:lnTo>
                  <a:lnTo>
                    <a:pt x="279" y="391"/>
                  </a:lnTo>
                  <a:lnTo>
                    <a:pt x="289" y="357"/>
                  </a:lnTo>
                  <a:lnTo>
                    <a:pt x="296" y="320"/>
                  </a:lnTo>
                  <a:lnTo>
                    <a:pt x="302" y="290"/>
                  </a:lnTo>
                  <a:lnTo>
                    <a:pt x="313" y="256"/>
                  </a:lnTo>
                  <a:lnTo>
                    <a:pt x="319" y="229"/>
                  </a:lnTo>
                  <a:lnTo>
                    <a:pt x="326" y="202"/>
                  </a:lnTo>
                  <a:lnTo>
                    <a:pt x="336" y="179"/>
                  </a:lnTo>
                  <a:lnTo>
                    <a:pt x="343" y="159"/>
                  </a:lnTo>
                  <a:lnTo>
                    <a:pt x="350" y="138"/>
                  </a:lnTo>
                  <a:lnTo>
                    <a:pt x="360" y="122"/>
                  </a:lnTo>
                  <a:lnTo>
                    <a:pt x="366" y="105"/>
                  </a:lnTo>
                  <a:lnTo>
                    <a:pt x="376" y="91"/>
                  </a:lnTo>
                  <a:lnTo>
                    <a:pt x="383" y="78"/>
                  </a:lnTo>
                  <a:lnTo>
                    <a:pt x="390" y="64"/>
                  </a:lnTo>
                  <a:lnTo>
                    <a:pt x="400" y="51"/>
                  </a:lnTo>
                  <a:lnTo>
                    <a:pt x="407" y="41"/>
                  </a:lnTo>
                  <a:lnTo>
                    <a:pt x="413" y="34"/>
                  </a:lnTo>
                  <a:lnTo>
                    <a:pt x="424" y="24"/>
                  </a:lnTo>
                  <a:lnTo>
                    <a:pt x="430" y="17"/>
                  </a:lnTo>
                  <a:lnTo>
                    <a:pt x="437" y="11"/>
                  </a:lnTo>
                  <a:lnTo>
                    <a:pt x="447" y="7"/>
                  </a:lnTo>
                  <a:lnTo>
                    <a:pt x="454" y="4"/>
                  </a:lnTo>
                  <a:lnTo>
                    <a:pt x="464" y="0"/>
                  </a:lnTo>
                  <a:lnTo>
                    <a:pt x="471" y="0"/>
                  </a:lnTo>
                  <a:lnTo>
                    <a:pt x="477" y="0"/>
                  </a:lnTo>
                  <a:lnTo>
                    <a:pt x="487" y="4"/>
                  </a:lnTo>
                  <a:lnTo>
                    <a:pt x="494" y="4"/>
                  </a:lnTo>
                  <a:lnTo>
                    <a:pt x="501" y="7"/>
                  </a:lnTo>
                  <a:lnTo>
                    <a:pt x="511" y="14"/>
                  </a:lnTo>
                  <a:lnTo>
                    <a:pt x="518" y="17"/>
                  </a:lnTo>
                  <a:lnTo>
                    <a:pt x="528" y="24"/>
                  </a:lnTo>
                  <a:lnTo>
                    <a:pt x="535" y="31"/>
                  </a:lnTo>
                  <a:lnTo>
                    <a:pt x="541" y="34"/>
                  </a:lnTo>
                  <a:lnTo>
                    <a:pt x="551" y="41"/>
                  </a:lnTo>
                  <a:lnTo>
                    <a:pt x="558" y="51"/>
                  </a:lnTo>
                  <a:lnTo>
                    <a:pt x="565" y="58"/>
                  </a:lnTo>
                  <a:lnTo>
                    <a:pt x="575" y="68"/>
                  </a:lnTo>
                  <a:lnTo>
                    <a:pt x="582" y="74"/>
                  </a:lnTo>
                  <a:lnTo>
                    <a:pt x="588" y="85"/>
                  </a:lnTo>
                  <a:lnTo>
                    <a:pt x="598" y="95"/>
                  </a:lnTo>
                  <a:lnTo>
                    <a:pt x="605" y="105"/>
                  </a:lnTo>
                  <a:lnTo>
                    <a:pt x="615" y="115"/>
                  </a:lnTo>
                  <a:lnTo>
                    <a:pt x="622" y="125"/>
                  </a:lnTo>
                  <a:lnTo>
                    <a:pt x="629" y="138"/>
                  </a:lnTo>
                  <a:lnTo>
                    <a:pt x="639" y="152"/>
                  </a:lnTo>
                  <a:lnTo>
                    <a:pt x="646" y="162"/>
                  </a:lnTo>
                  <a:lnTo>
                    <a:pt x="652" y="175"/>
                  </a:lnTo>
                  <a:lnTo>
                    <a:pt x="662" y="189"/>
                  </a:lnTo>
                  <a:lnTo>
                    <a:pt x="669" y="206"/>
                  </a:lnTo>
                  <a:lnTo>
                    <a:pt x="676" y="219"/>
                  </a:lnTo>
                  <a:lnTo>
                    <a:pt x="686" y="236"/>
                  </a:lnTo>
                  <a:lnTo>
                    <a:pt x="693" y="253"/>
                  </a:lnTo>
                  <a:lnTo>
                    <a:pt x="703" y="270"/>
                  </a:lnTo>
                  <a:lnTo>
                    <a:pt x="709" y="283"/>
                  </a:lnTo>
                  <a:lnTo>
                    <a:pt x="716" y="300"/>
                  </a:lnTo>
                  <a:lnTo>
                    <a:pt x="726" y="317"/>
                  </a:lnTo>
                  <a:lnTo>
                    <a:pt x="733" y="334"/>
                  </a:lnTo>
                  <a:lnTo>
                    <a:pt x="740" y="354"/>
                  </a:lnTo>
                  <a:lnTo>
                    <a:pt x="750" y="371"/>
                  </a:lnTo>
                  <a:lnTo>
                    <a:pt x="757" y="387"/>
                  </a:lnTo>
                  <a:lnTo>
                    <a:pt x="767" y="404"/>
                  </a:lnTo>
                  <a:lnTo>
                    <a:pt x="773" y="421"/>
                  </a:lnTo>
                  <a:lnTo>
                    <a:pt x="780" y="441"/>
                  </a:lnTo>
                  <a:lnTo>
                    <a:pt x="790" y="458"/>
                  </a:lnTo>
                  <a:lnTo>
                    <a:pt x="797" y="475"/>
                  </a:lnTo>
                  <a:lnTo>
                    <a:pt x="804" y="492"/>
                  </a:lnTo>
                  <a:lnTo>
                    <a:pt x="814" y="505"/>
                  </a:lnTo>
                  <a:lnTo>
                    <a:pt x="821" y="522"/>
                  </a:lnTo>
                  <a:lnTo>
                    <a:pt x="827" y="535"/>
                  </a:lnTo>
                  <a:lnTo>
                    <a:pt x="837" y="552"/>
                  </a:lnTo>
                  <a:lnTo>
                    <a:pt x="844" y="566"/>
                  </a:lnTo>
                  <a:lnTo>
                    <a:pt x="851" y="576"/>
                  </a:lnTo>
                  <a:lnTo>
                    <a:pt x="861" y="586"/>
                  </a:lnTo>
                  <a:lnTo>
                    <a:pt x="868" y="596"/>
                  </a:lnTo>
                  <a:lnTo>
                    <a:pt x="878" y="606"/>
                  </a:lnTo>
                  <a:lnTo>
                    <a:pt x="884" y="616"/>
                  </a:lnTo>
                  <a:lnTo>
                    <a:pt x="891" y="623"/>
                  </a:lnTo>
                  <a:lnTo>
                    <a:pt x="901" y="630"/>
                  </a:lnTo>
                  <a:lnTo>
                    <a:pt x="908" y="636"/>
                  </a:lnTo>
                  <a:lnTo>
                    <a:pt x="918" y="643"/>
                  </a:lnTo>
                  <a:lnTo>
                    <a:pt x="925" y="646"/>
                  </a:lnTo>
                  <a:lnTo>
                    <a:pt x="932" y="653"/>
                  </a:lnTo>
                  <a:lnTo>
                    <a:pt x="942" y="656"/>
                  </a:lnTo>
                  <a:lnTo>
                    <a:pt x="948" y="660"/>
                  </a:lnTo>
                  <a:lnTo>
                    <a:pt x="955" y="663"/>
                  </a:lnTo>
                  <a:lnTo>
                    <a:pt x="965" y="667"/>
                  </a:lnTo>
                  <a:lnTo>
                    <a:pt x="972" y="670"/>
                  </a:lnTo>
                  <a:lnTo>
                    <a:pt x="979" y="670"/>
                  </a:lnTo>
                  <a:lnTo>
                    <a:pt x="989" y="673"/>
                  </a:lnTo>
                  <a:lnTo>
                    <a:pt x="995" y="673"/>
                  </a:lnTo>
                  <a:lnTo>
                    <a:pt x="1006" y="677"/>
                  </a:lnTo>
                  <a:lnTo>
                    <a:pt x="1012" y="677"/>
                  </a:lnTo>
                  <a:lnTo>
                    <a:pt x="1019" y="677"/>
                  </a:lnTo>
                  <a:lnTo>
                    <a:pt x="1029" y="680"/>
                  </a:lnTo>
                  <a:lnTo>
                    <a:pt x="1036" y="680"/>
                  </a:lnTo>
                  <a:lnTo>
                    <a:pt x="1043" y="680"/>
                  </a:lnTo>
                  <a:lnTo>
                    <a:pt x="1053" y="680"/>
                  </a:lnTo>
                  <a:lnTo>
                    <a:pt x="1059" y="683"/>
                  </a:lnTo>
                  <a:lnTo>
                    <a:pt x="1066" y="683"/>
                  </a:lnTo>
                  <a:lnTo>
                    <a:pt x="1076" y="683"/>
                  </a:lnTo>
                  <a:lnTo>
                    <a:pt x="1083" y="683"/>
                  </a:lnTo>
                  <a:lnTo>
                    <a:pt x="1093" y="683"/>
                  </a:lnTo>
                  <a:lnTo>
                    <a:pt x="1100" y="683"/>
                  </a:lnTo>
                  <a:lnTo>
                    <a:pt x="1106" y="683"/>
                  </a:lnTo>
                  <a:lnTo>
                    <a:pt x="1117" y="687"/>
                  </a:lnTo>
                  <a:lnTo>
                    <a:pt x="1123" y="687"/>
                  </a:lnTo>
                  <a:lnTo>
                    <a:pt x="1130" y="687"/>
                  </a:lnTo>
                  <a:lnTo>
                    <a:pt x="1140" y="687"/>
                  </a:lnTo>
                  <a:lnTo>
                    <a:pt x="1147" y="687"/>
                  </a:lnTo>
                  <a:lnTo>
                    <a:pt x="1157" y="690"/>
                  </a:lnTo>
                  <a:lnTo>
                    <a:pt x="1164" y="690"/>
                  </a:lnTo>
                  <a:lnTo>
                    <a:pt x="1170" y="690"/>
                  </a:lnTo>
                  <a:lnTo>
                    <a:pt x="1180" y="690"/>
                  </a:lnTo>
                  <a:lnTo>
                    <a:pt x="1187" y="690"/>
                  </a:lnTo>
                  <a:lnTo>
                    <a:pt x="1194" y="694"/>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6" name="Freeform 176"/>
            <p:cNvSpPr>
              <a:spLocks/>
            </p:cNvSpPr>
            <p:nvPr/>
          </p:nvSpPr>
          <p:spPr bwMode="auto">
            <a:xfrm>
              <a:off x="9975851" y="379413"/>
              <a:ext cx="1895475" cy="1633538"/>
            </a:xfrm>
            <a:custGeom>
              <a:avLst/>
              <a:gdLst>
                <a:gd name="T0" fmla="*/ 17 w 1194"/>
                <a:gd name="T1" fmla="*/ 1029 h 1029"/>
                <a:gd name="T2" fmla="*/ 40 w 1194"/>
                <a:gd name="T3" fmla="*/ 1029 h 1029"/>
                <a:gd name="T4" fmla="*/ 64 w 1194"/>
                <a:gd name="T5" fmla="*/ 1029 h 1029"/>
                <a:gd name="T6" fmla="*/ 87 w 1194"/>
                <a:gd name="T7" fmla="*/ 1029 h 1029"/>
                <a:gd name="T8" fmla="*/ 111 w 1194"/>
                <a:gd name="T9" fmla="*/ 1029 h 1029"/>
                <a:gd name="T10" fmla="*/ 138 w 1194"/>
                <a:gd name="T11" fmla="*/ 1029 h 1029"/>
                <a:gd name="T12" fmla="*/ 161 w 1194"/>
                <a:gd name="T13" fmla="*/ 1029 h 1029"/>
                <a:gd name="T14" fmla="*/ 185 w 1194"/>
                <a:gd name="T15" fmla="*/ 1029 h 1029"/>
                <a:gd name="T16" fmla="*/ 208 w 1194"/>
                <a:gd name="T17" fmla="*/ 1026 h 1029"/>
                <a:gd name="T18" fmla="*/ 232 w 1194"/>
                <a:gd name="T19" fmla="*/ 1019 h 1029"/>
                <a:gd name="T20" fmla="*/ 255 w 1194"/>
                <a:gd name="T21" fmla="*/ 1006 h 1029"/>
                <a:gd name="T22" fmla="*/ 279 w 1194"/>
                <a:gd name="T23" fmla="*/ 989 h 1029"/>
                <a:gd name="T24" fmla="*/ 302 w 1194"/>
                <a:gd name="T25" fmla="*/ 959 h 1029"/>
                <a:gd name="T26" fmla="*/ 326 w 1194"/>
                <a:gd name="T27" fmla="*/ 925 h 1029"/>
                <a:gd name="T28" fmla="*/ 350 w 1194"/>
                <a:gd name="T29" fmla="*/ 881 h 1029"/>
                <a:gd name="T30" fmla="*/ 376 w 1194"/>
                <a:gd name="T31" fmla="*/ 838 h 1029"/>
                <a:gd name="T32" fmla="*/ 400 w 1194"/>
                <a:gd name="T33" fmla="*/ 787 h 1029"/>
                <a:gd name="T34" fmla="*/ 424 w 1194"/>
                <a:gd name="T35" fmla="*/ 737 h 1029"/>
                <a:gd name="T36" fmla="*/ 447 w 1194"/>
                <a:gd name="T37" fmla="*/ 683 h 1029"/>
                <a:gd name="T38" fmla="*/ 471 w 1194"/>
                <a:gd name="T39" fmla="*/ 629 h 1029"/>
                <a:gd name="T40" fmla="*/ 494 w 1194"/>
                <a:gd name="T41" fmla="*/ 575 h 1029"/>
                <a:gd name="T42" fmla="*/ 518 w 1194"/>
                <a:gd name="T43" fmla="*/ 521 h 1029"/>
                <a:gd name="T44" fmla="*/ 541 w 1194"/>
                <a:gd name="T45" fmla="*/ 471 h 1029"/>
                <a:gd name="T46" fmla="*/ 565 w 1194"/>
                <a:gd name="T47" fmla="*/ 420 h 1029"/>
                <a:gd name="T48" fmla="*/ 588 w 1194"/>
                <a:gd name="T49" fmla="*/ 370 h 1029"/>
                <a:gd name="T50" fmla="*/ 615 w 1194"/>
                <a:gd name="T51" fmla="*/ 323 h 1029"/>
                <a:gd name="T52" fmla="*/ 639 w 1194"/>
                <a:gd name="T53" fmla="*/ 279 h 1029"/>
                <a:gd name="T54" fmla="*/ 662 w 1194"/>
                <a:gd name="T55" fmla="*/ 239 h 1029"/>
                <a:gd name="T56" fmla="*/ 686 w 1194"/>
                <a:gd name="T57" fmla="*/ 202 h 1029"/>
                <a:gd name="T58" fmla="*/ 709 w 1194"/>
                <a:gd name="T59" fmla="*/ 168 h 1029"/>
                <a:gd name="T60" fmla="*/ 733 w 1194"/>
                <a:gd name="T61" fmla="*/ 138 h 1029"/>
                <a:gd name="T62" fmla="*/ 757 w 1194"/>
                <a:gd name="T63" fmla="*/ 111 h 1029"/>
                <a:gd name="T64" fmla="*/ 780 w 1194"/>
                <a:gd name="T65" fmla="*/ 87 h 1029"/>
                <a:gd name="T66" fmla="*/ 804 w 1194"/>
                <a:gd name="T67" fmla="*/ 71 h 1029"/>
                <a:gd name="T68" fmla="*/ 827 w 1194"/>
                <a:gd name="T69" fmla="*/ 54 h 1029"/>
                <a:gd name="T70" fmla="*/ 851 w 1194"/>
                <a:gd name="T71" fmla="*/ 44 h 1029"/>
                <a:gd name="T72" fmla="*/ 878 w 1194"/>
                <a:gd name="T73" fmla="*/ 34 h 1029"/>
                <a:gd name="T74" fmla="*/ 901 w 1194"/>
                <a:gd name="T75" fmla="*/ 27 h 1029"/>
                <a:gd name="T76" fmla="*/ 925 w 1194"/>
                <a:gd name="T77" fmla="*/ 23 h 1029"/>
                <a:gd name="T78" fmla="*/ 948 w 1194"/>
                <a:gd name="T79" fmla="*/ 20 h 1029"/>
                <a:gd name="T80" fmla="*/ 972 w 1194"/>
                <a:gd name="T81" fmla="*/ 17 h 1029"/>
                <a:gd name="T82" fmla="*/ 995 w 1194"/>
                <a:gd name="T83" fmla="*/ 13 h 1029"/>
                <a:gd name="T84" fmla="*/ 1019 w 1194"/>
                <a:gd name="T85" fmla="*/ 10 h 1029"/>
                <a:gd name="T86" fmla="*/ 1043 w 1194"/>
                <a:gd name="T87" fmla="*/ 10 h 1029"/>
                <a:gd name="T88" fmla="*/ 1066 w 1194"/>
                <a:gd name="T89" fmla="*/ 7 h 1029"/>
                <a:gd name="T90" fmla="*/ 1093 w 1194"/>
                <a:gd name="T91" fmla="*/ 7 h 1029"/>
                <a:gd name="T92" fmla="*/ 1117 w 1194"/>
                <a:gd name="T93" fmla="*/ 3 h 1029"/>
                <a:gd name="T94" fmla="*/ 1140 w 1194"/>
                <a:gd name="T95" fmla="*/ 3 h 1029"/>
                <a:gd name="T96" fmla="*/ 1164 w 1194"/>
                <a:gd name="T97" fmla="*/ 0 h 1029"/>
                <a:gd name="T98" fmla="*/ 1187 w 1194"/>
                <a:gd name="T99"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1029">
                  <a:moveTo>
                    <a:pt x="0" y="1029"/>
                  </a:moveTo>
                  <a:lnTo>
                    <a:pt x="10" y="1029"/>
                  </a:lnTo>
                  <a:lnTo>
                    <a:pt x="17" y="1029"/>
                  </a:lnTo>
                  <a:lnTo>
                    <a:pt x="23" y="1029"/>
                  </a:lnTo>
                  <a:lnTo>
                    <a:pt x="33" y="1029"/>
                  </a:lnTo>
                  <a:lnTo>
                    <a:pt x="40" y="1029"/>
                  </a:lnTo>
                  <a:lnTo>
                    <a:pt x="47" y="1029"/>
                  </a:lnTo>
                  <a:lnTo>
                    <a:pt x="57" y="1029"/>
                  </a:lnTo>
                  <a:lnTo>
                    <a:pt x="64" y="1029"/>
                  </a:lnTo>
                  <a:lnTo>
                    <a:pt x="74" y="1029"/>
                  </a:lnTo>
                  <a:lnTo>
                    <a:pt x="80" y="1029"/>
                  </a:lnTo>
                  <a:lnTo>
                    <a:pt x="87" y="1029"/>
                  </a:lnTo>
                  <a:lnTo>
                    <a:pt x="97" y="1029"/>
                  </a:lnTo>
                  <a:lnTo>
                    <a:pt x="104" y="1029"/>
                  </a:lnTo>
                  <a:lnTo>
                    <a:pt x="111" y="1029"/>
                  </a:lnTo>
                  <a:lnTo>
                    <a:pt x="121" y="1029"/>
                  </a:lnTo>
                  <a:lnTo>
                    <a:pt x="128" y="1029"/>
                  </a:lnTo>
                  <a:lnTo>
                    <a:pt x="138" y="1029"/>
                  </a:lnTo>
                  <a:lnTo>
                    <a:pt x="144" y="1029"/>
                  </a:lnTo>
                  <a:lnTo>
                    <a:pt x="151" y="1029"/>
                  </a:lnTo>
                  <a:lnTo>
                    <a:pt x="161" y="1029"/>
                  </a:lnTo>
                  <a:lnTo>
                    <a:pt x="168" y="1029"/>
                  </a:lnTo>
                  <a:lnTo>
                    <a:pt x="175" y="1029"/>
                  </a:lnTo>
                  <a:lnTo>
                    <a:pt x="185" y="1029"/>
                  </a:lnTo>
                  <a:lnTo>
                    <a:pt x="191" y="1029"/>
                  </a:lnTo>
                  <a:lnTo>
                    <a:pt x="198" y="1026"/>
                  </a:lnTo>
                  <a:lnTo>
                    <a:pt x="208" y="1026"/>
                  </a:lnTo>
                  <a:lnTo>
                    <a:pt x="215" y="1023"/>
                  </a:lnTo>
                  <a:lnTo>
                    <a:pt x="222" y="1023"/>
                  </a:lnTo>
                  <a:lnTo>
                    <a:pt x="232" y="1019"/>
                  </a:lnTo>
                  <a:lnTo>
                    <a:pt x="239" y="1016"/>
                  </a:lnTo>
                  <a:lnTo>
                    <a:pt x="249" y="1013"/>
                  </a:lnTo>
                  <a:lnTo>
                    <a:pt x="255" y="1006"/>
                  </a:lnTo>
                  <a:lnTo>
                    <a:pt x="262" y="1002"/>
                  </a:lnTo>
                  <a:lnTo>
                    <a:pt x="272" y="996"/>
                  </a:lnTo>
                  <a:lnTo>
                    <a:pt x="279" y="989"/>
                  </a:lnTo>
                  <a:lnTo>
                    <a:pt x="289" y="979"/>
                  </a:lnTo>
                  <a:lnTo>
                    <a:pt x="296" y="969"/>
                  </a:lnTo>
                  <a:lnTo>
                    <a:pt x="302" y="959"/>
                  </a:lnTo>
                  <a:lnTo>
                    <a:pt x="313" y="949"/>
                  </a:lnTo>
                  <a:lnTo>
                    <a:pt x="319" y="935"/>
                  </a:lnTo>
                  <a:lnTo>
                    <a:pt x="326" y="925"/>
                  </a:lnTo>
                  <a:lnTo>
                    <a:pt x="336" y="912"/>
                  </a:lnTo>
                  <a:lnTo>
                    <a:pt x="343" y="898"/>
                  </a:lnTo>
                  <a:lnTo>
                    <a:pt x="350" y="881"/>
                  </a:lnTo>
                  <a:lnTo>
                    <a:pt x="360" y="868"/>
                  </a:lnTo>
                  <a:lnTo>
                    <a:pt x="366" y="851"/>
                  </a:lnTo>
                  <a:lnTo>
                    <a:pt x="376" y="838"/>
                  </a:lnTo>
                  <a:lnTo>
                    <a:pt x="383" y="821"/>
                  </a:lnTo>
                  <a:lnTo>
                    <a:pt x="390" y="804"/>
                  </a:lnTo>
                  <a:lnTo>
                    <a:pt x="400" y="787"/>
                  </a:lnTo>
                  <a:lnTo>
                    <a:pt x="407" y="770"/>
                  </a:lnTo>
                  <a:lnTo>
                    <a:pt x="413" y="753"/>
                  </a:lnTo>
                  <a:lnTo>
                    <a:pt x="424" y="737"/>
                  </a:lnTo>
                  <a:lnTo>
                    <a:pt x="430" y="720"/>
                  </a:lnTo>
                  <a:lnTo>
                    <a:pt x="437" y="703"/>
                  </a:lnTo>
                  <a:lnTo>
                    <a:pt x="447" y="683"/>
                  </a:lnTo>
                  <a:lnTo>
                    <a:pt x="454" y="666"/>
                  </a:lnTo>
                  <a:lnTo>
                    <a:pt x="464" y="649"/>
                  </a:lnTo>
                  <a:lnTo>
                    <a:pt x="471" y="629"/>
                  </a:lnTo>
                  <a:lnTo>
                    <a:pt x="477" y="612"/>
                  </a:lnTo>
                  <a:lnTo>
                    <a:pt x="487" y="592"/>
                  </a:lnTo>
                  <a:lnTo>
                    <a:pt x="494" y="575"/>
                  </a:lnTo>
                  <a:lnTo>
                    <a:pt x="501" y="558"/>
                  </a:lnTo>
                  <a:lnTo>
                    <a:pt x="511" y="538"/>
                  </a:lnTo>
                  <a:lnTo>
                    <a:pt x="518" y="521"/>
                  </a:lnTo>
                  <a:lnTo>
                    <a:pt x="528" y="505"/>
                  </a:lnTo>
                  <a:lnTo>
                    <a:pt x="535" y="488"/>
                  </a:lnTo>
                  <a:lnTo>
                    <a:pt x="541" y="471"/>
                  </a:lnTo>
                  <a:lnTo>
                    <a:pt x="551" y="454"/>
                  </a:lnTo>
                  <a:lnTo>
                    <a:pt x="558" y="437"/>
                  </a:lnTo>
                  <a:lnTo>
                    <a:pt x="565" y="420"/>
                  </a:lnTo>
                  <a:lnTo>
                    <a:pt x="575" y="404"/>
                  </a:lnTo>
                  <a:lnTo>
                    <a:pt x="582" y="387"/>
                  </a:lnTo>
                  <a:lnTo>
                    <a:pt x="588" y="370"/>
                  </a:lnTo>
                  <a:lnTo>
                    <a:pt x="598" y="356"/>
                  </a:lnTo>
                  <a:lnTo>
                    <a:pt x="605" y="340"/>
                  </a:lnTo>
                  <a:lnTo>
                    <a:pt x="615" y="323"/>
                  </a:lnTo>
                  <a:lnTo>
                    <a:pt x="622" y="309"/>
                  </a:lnTo>
                  <a:lnTo>
                    <a:pt x="629" y="293"/>
                  </a:lnTo>
                  <a:lnTo>
                    <a:pt x="639" y="279"/>
                  </a:lnTo>
                  <a:lnTo>
                    <a:pt x="646" y="266"/>
                  </a:lnTo>
                  <a:lnTo>
                    <a:pt x="652" y="252"/>
                  </a:lnTo>
                  <a:lnTo>
                    <a:pt x="662" y="239"/>
                  </a:lnTo>
                  <a:lnTo>
                    <a:pt x="669" y="225"/>
                  </a:lnTo>
                  <a:lnTo>
                    <a:pt x="676" y="212"/>
                  </a:lnTo>
                  <a:lnTo>
                    <a:pt x="686" y="202"/>
                  </a:lnTo>
                  <a:lnTo>
                    <a:pt x="693" y="188"/>
                  </a:lnTo>
                  <a:lnTo>
                    <a:pt x="703" y="178"/>
                  </a:lnTo>
                  <a:lnTo>
                    <a:pt x="709" y="168"/>
                  </a:lnTo>
                  <a:lnTo>
                    <a:pt x="716" y="158"/>
                  </a:lnTo>
                  <a:lnTo>
                    <a:pt x="726" y="145"/>
                  </a:lnTo>
                  <a:lnTo>
                    <a:pt x="733" y="138"/>
                  </a:lnTo>
                  <a:lnTo>
                    <a:pt x="740" y="128"/>
                  </a:lnTo>
                  <a:lnTo>
                    <a:pt x="750" y="118"/>
                  </a:lnTo>
                  <a:lnTo>
                    <a:pt x="757" y="111"/>
                  </a:lnTo>
                  <a:lnTo>
                    <a:pt x="767" y="101"/>
                  </a:lnTo>
                  <a:lnTo>
                    <a:pt x="773" y="94"/>
                  </a:lnTo>
                  <a:lnTo>
                    <a:pt x="780" y="87"/>
                  </a:lnTo>
                  <a:lnTo>
                    <a:pt x="790" y="81"/>
                  </a:lnTo>
                  <a:lnTo>
                    <a:pt x="797" y="74"/>
                  </a:lnTo>
                  <a:lnTo>
                    <a:pt x="804" y="71"/>
                  </a:lnTo>
                  <a:lnTo>
                    <a:pt x="814" y="64"/>
                  </a:lnTo>
                  <a:lnTo>
                    <a:pt x="821" y="60"/>
                  </a:lnTo>
                  <a:lnTo>
                    <a:pt x="827" y="54"/>
                  </a:lnTo>
                  <a:lnTo>
                    <a:pt x="837" y="50"/>
                  </a:lnTo>
                  <a:lnTo>
                    <a:pt x="844" y="47"/>
                  </a:lnTo>
                  <a:lnTo>
                    <a:pt x="851" y="44"/>
                  </a:lnTo>
                  <a:lnTo>
                    <a:pt x="861" y="40"/>
                  </a:lnTo>
                  <a:lnTo>
                    <a:pt x="868" y="37"/>
                  </a:lnTo>
                  <a:lnTo>
                    <a:pt x="878" y="34"/>
                  </a:lnTo>
                  <a:lnTo>
                    <a:pt x="884" y="34"/>
                  </a:lnTo>
                  <a:lnTo>
                    <a:pt x="891" y="30"/>
                  </a:lnTo>
                  <a:lnTo>
                    <a:pt x="901" y="27"/>
                  </a:lnTo>
                  <a:lnTo>
                    <a:pt x="908" y="27"/>
                  </a:lnTo>
                  <a:lnTo>
                    <a:pt x="918" y="23"/>
                  </a:lnTo>
                  <a:lnTo>
                    <a:pt x="925" y="23"/>
                  </a:lnTo>
                  <a:lnTo>
                    <a:pt x="932" y="20"/>
                  </a:lnTo>
                  <a:lnTo>
                    <a:pt x="942" y="20"/>
                  </a:lnTo>
                  <a:lnTo>
                    <a:pt x="948" y="20"/>
                  </a:lnTo>
                  <a:lnTo>
                    <a:pt x="955" y="17"/>
                  </a:lnTo>
                  <a:lnTo>
                    <a:pt x="965" y="17"/>
                  </a:lnTo>
                  <a:lnTo>
                    <a:pt x="972" y="17"/>
                  </a:lnTo>
                  <a:lnTo>
                    <a:pt x="979" y="13"/>
                  </a:lnTo>
                  <a:lnTo>
                    <a:pt x="989" y="13"/>
                  </a:lnTo>
                  <a:lnTo>
                    <a:pt x="995" y="13"/>
                  </a:lnTo>
                  <a:lnTo>
                    <a:pt x="1006" y="13"/>
                  </a:lnTo>
                  <a:lnTo>
                    <a:pt x="1012" y="10"/>
                  </a:lnTo>
                  <a:lnTo>
                    <a:pt x="1019" y="10"/>
                  </a:lnTo>
                  <a:lnTo>
                    <a:pt x="1029" y="10"/>
                  </a:lnTo>
                  <a:lnTo>
                    <a:pt x="1036" y="10"/>
                  </a:lnTo>
                  <a:lnTo>
                    <a:pt x="1043" y="10"/>
                  </a:lnTo>
                  <a:lnTo>
                    <a:pt x="1053" y="7"/>
                  </a:lnTo>
                  <a:lnTo>
                    <a:pt x="1059" y="7"/>
                  </a:lnTo>
                  <a:lnTo>
                    <a:pt x="1066" y="7"/>
                  </a:lnTo>
                  <a:lnTo>
                    <a:pt x="1076" y="7"/>
                  </a:lnTo>
                  <a:lnTo>
                    <a:pt x="1083" y="7"/>
                  </a:lnTo>
                  <a:lnTo>
                    <a:pt x="1093" y="7"/>
                  </a:lnTo>
                  <a:lnTo>
                    <a:pt x="1100" y="3"/>
                  </a:lnTo>
                  <a:lnTo>
                    <a:pt x="1106" y="3"/>
                  </a:lnTo>
                  <a:lnTo>
                    <a:pt x="1117" y="3"/>
                  </a:lnTo>
                  <a:lnTo>
                    <a:pt x="1123" y="3"/>
                  </a:lnTo>
                  <a:lnTo>
                    <a:pt x="1130" y="3"/>
                  </a:lnTo>
                  <a:lnTo>
                    <a:pt x="1140" y="3"/>
                  </a:lnTo>
                  <a:lnTo>
                    <a:pt x="1147" y="3"/>
                  </a:lnTo>
                  <a:lnTo>
                    <a:pt x="1157" y="0"/>
                  </a:lnTo>
                  <a:lnTo>
                    <a:pt x="1164" y="0"/>
                  </a:lnTo>
                  <a:lnTo>
                    <a:pt x="1170" y="0"/>
                  </a:lnTo>
                  <a:lnTo>
                    <a:pt x="1180" y="0"/>
                  </a:lnTo>
                  <a:lnTo>
                    <a:pt x="1187" y="0"/>
                  </a:lnTo>
                  <a:lnTo>
                    <a:pt x="1194" y="0"/>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7" name="Freeform 177"/>
            <p:cNvSpPr>
              <a:spLocks/>
            </p:cNvSpPr>
            <p:nvPr/>
          </p:nvSpPr>
          <p:spPr bwMode="auto">
            <a:xfrm>
              <a:off x="11545888" y="1852613"/>
              <a:ext cx="42863" cy="160338"/>
            </a:xfrm>
            <a:custGeom>
              <a:avLst/>
              <a:gdLst>
                <a:gd name="T0" fmla="*/ 20 w 27"/>
                <a:gd name="T1" fmla="*/ 101 h 101"/>
                <a:gd name="T2" fmla="*/ 20 w 27"/>
                <a:gd name="T3" fmla="*/ 101 h 101"/>
                <a:gd name="T4" fmla="*/ 6 w 27"/>
                <a:gd name="T5" fmla="*/ 78 h 101"/>
                <a:gd name="T6" fmla="*/ 6 w 27"/>
                <a:gd name="T7" fmla="*/ 78 h 101"/>
                <a:gd name="T8" fmla="*/ 3 w 27"/>
                <a:gd name="T9" fmla="*/ 64 h 101"/>
                <a:gd name="T10" fmla="*/ 0 w 27"/>
                <a:gd name="T11" fmla="*/ 51 h 101"/>
                <a:gd name="T12" fmla="*/ 0 w 27"/>
                <a:gd name="T13" fmla="*/ 51 h 101"/>
                <a:gd name="T14" fmla="*/ 0 w 27"/>
                <a:gd name="T15" fmla="*/ 37 h 101"/>
                <a:gd name="T16" fmla="*/ 3 w 27"/>
                <a:gd name="T17" fmla="*/ 27 h 101"/>
                <a:gd name="T18" fmla="*/ 3 w 27"/>
                <a:gd name="T19" fmla="*/ 27 h 101"/>
                <a:gd name="T20" fmla="*/ 10 w 27"/>
                <a:gd name="T21" fmla="*/ 14 h 101"/>
                <a:gd name="T22" fmla="*/ 20 w 27"/>
                <a:gd name="T23" fmla="*/ 0 h 101"/>
                <a:gd name="T24" fmla="*/ 27 w 27"/>
                <a:gd name="T25" fmla="*/ 0 h 101"/>
                <a:gd name="T26" fmla="*/ 27 w 27"/>
                <a:gd name="T27" fmla="*/ 0 h 101"/>
                <a:gd name="T28" fmla="*/ 17 w 27"/>
                <a:gd name="T29" fmla="*/ 14 h 101"/>
                <a:gd name="T30" fmla="*/ 17 w 27"/>
                <a:gd name="T31" fmla="*/ 14 h 101"/>
                <a:gd name="T32" fmla="*/ 13 w 27"/>
                <a:gd name="T33" fmla="*/ 31 h 101"/>
                <a:gd name="T34" fmla="*/ 13 w 27"/>
                <a:gd name="T35" fmla="*/ 31 h 101"/>
                <a:gd name="T36" fmla="*/ 10 w 27"/>
                <a:gd name="T37" fmla="*/ 51 h 101"/>
                <a:gd name="T38" fmla="*/ 10 w 27"/>
                <a:gd name="T39" fmla="*/ 51 h 101"/>
                <a:gd name="T40" fmla="*/ 13 w 27"/>
                <a:gd name="T41" fmla="*/ 74 h 101"/>
                <a:gd name="T42" fmla="*/ 27 w 27"/>
                <a:gd name="T43" fmla="*/ 101 h 101"/>
                <a:gd name="T44" fmla="*/ 20 w 27"/>
                <a:gd name="T4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01">
                  <a:moveTo>
                    <a:pt x="20" y="101"/>
                  </a:moveTo>
                  <a:lnTo>
                    <a:pt x="20" y="101"/>
                  </a:lnTo>
                  <a:lnTo>
                    <a:pt x="6" y="78"/>
                  </a:lnTo>
                  <a:lnTo>
                    <a:pt x="6" y="78"/>
                  </a:lnTo>
                  <a:lnTo>
                    <a:pt x="3" y="64"/>
                  </a:lnTo>
                  <a:lnTo>
                    <a:pt x="0" y="51"/>
                  </a:lnTo>
                  <a:lnTo>
                    <a:pt x="0" y="51"/>
                  </a:lnTo>
                  <a:lnTo>
                    <a:pt x="0" y="37"/>
                  </a:lnTo>
                  <a:lnTo>
                    <a:pt x="3" y="27"/>
                  </a:lnTo>
                  <a:lnTo>
                    <a:pt x="3" y="27"/>
                  </a:lnTo>
                  <a:lnTo>
                    <a:pt x="10" y="14"/>
                  </a:lnTo>
                  <a:lnTo>
                    <a:pt x="20" y="0"/>
                  </a:lnTo>
                  <a:lnTo>
                    <a:pt x="27" y="0"/>
                  </a:lnTo>
                  <a:lnTo>
                    <a:pt x="27" y="0"/>
                  </a:lnTo>
                  <a:lnTo>
                    <a:pt x="17" y="14"/>
                  </a:lnTo>
                  <a:lnTo>
                    <a:pt x="17" y="14"/>
                  </a:lnTo>
                  <a:lnTo>
                    <a:pt x="13" y="31"/>
                  </a:lnTo>
                  <a:lnTo>
                    <a:pt x="13" y="31"/>
                  </a:lnTo>
                  <a:lnTo>
                    <a:pt x="10" y="51"/>
                  </a:lnTo>
                  <a:lnTo>
                    <a:pt x="10" y="51"/>
                  </a:lnTo>
                  <a:lnTo>
                    <a:pt x="13" y="74"/>
                  </a:lnTo>
                  <a:lnTo>
                    <a:pt x="27" y="101"/>
                  </a:lnTo>
                  <a:lnTo>
                    <a:pt x="2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18" name="Freeform 178"/>
            <p:cNvSpPr>
              <a:spLocks/>
            </p:cNvSpPr>
            <p:nvPr/>
          </p:nvSpPr>
          <p:spPr bwMode="auto">
            <a:xfrm>
              <a:off x="11598276" y="1852613"/>
              <a:ext cx="112713" cy="123825"/>
            </a:xfrm>
            <a:custGeom>
              <a:avLst/>
              <a:gdLst>
                <a:gd name="T0" fmla="*/ 61 w 71"/>
                <a:gd name="T1" fmla="*/ 51 h 78"/>
                <a:gd name="T2" fmla="*/ 71 w 71"/>
                <a:gd name="T3" fmla="*/ 54 h 78"/>
                <a:gd name="T4" fmla="*/ 71 w 71"/>
                <a:gd name="T5" fmla="*/ 54 h 78"/>
                <a:gd name="T6" fmla="*/ 64 w 71"/>
                <a:gd name="T7" fmla="*/ 64 h 78"/>
                <a:gd name="T8" fmla="*/ 58 w 71"/>
                <a:gd name="T9" fmla="*/ 74 h 78"/>
                <a:gd name="T10" fmla="*/ 58 w 71"/>
                <a:gd name="T11" fmla="*/ 74 h 78"/>
                <a:gd name="T12" fmla="*/ 47 w 71"/>
                <a:gd name="T13" fmla="*/ 78 h 78"/>
                <a:gd name="T14" fmla="*/ 37 w 71"/>
                <a:gd name="T15" fmla="*/ 78 h 78"/>
                <a:gd name="T16" fmla="*/ 37 w 71"/>
                <a:gd name="T17" fmla="*/ 78 h 78"/>
                <a:gd name="T18" fmla="*/ 27 w 71"/>
                <a:gd name="T19" fmla="*/ 78 h 78"/>
                <a:gd name="T20" fmla="*/ 17 w 71"/>
                <a:gd name="T21" fmla="*/ 74 h 78"/>
                <a:gd name="T22" fmla="*/ 17 w 71"/>
                <a:gd name="T23" fmla="*/ 74 h 78"/>
                <a:gd name="T24" fmla="*/ 10 w 71"/>
                <a:gd name="T25" fmla="*/ 68 h 78"/>
                <a:gd name="T26" fmla="*/ 7 w 71"/>
                <a:gd name="T27" fmla="*/ 61 h 78"/>
                <a:gd name="T28" fmla="*/ 7 w 71"/>
                <a:gd name="T29" fmla="*/ 61 h 78"/>
                <a:gd name="T30" fmla="*/ 4 w 71"/>
                <a:gd name="T31" fmla="*/ 51 h 78"/>
                <a:gd name="T32" fmla="*/ 0 w 71"/>
                <a:gd name="T33" fmla="*/ 37 h 78"/>
                <a:gd name="T34" fmla="*/ 0 w 71"/>
                <a:gd name="T35" fmla="*/ 37 h 78"/>
                <a:gd name="T36" fmla="*/ 4 w 71"/>
                <a:gd name="T37" fmla="*/ 27 h 78"/>
                <a:gd name="T38" fmla="*/ 7 w 71"/>
                <a:gd name="T39" fmla="*/ 17 h 78"/>
                <a:gd name="T40" fmla="*/ 7 w 71"/>
                <a:gd name="T41" fmla="*/ 17 h 78"/>
                <a:gd name="T42" fmla="*/ 10 w 71"/>
                <a:gd name="T43" fmla="*/ 11 h 78"/>
                <a:gd name="T44" fmla="*/ 21 w 71"/>
                <a:gd name="T45" fmla="*/ 4 h 78"/>
                <a:gd name="T46" fmla="*/ 21 w 71"/>
                <a:gd name="T47" fmla="*/ 4 h 78"/>
                <a:gd name="T48" fmla="*/ 27 w 71"/>
                <a:gd name="T49" fmla="*/ 0 h 78"/>
                <a:gd name="T50" fmla="*/ 37 w 71"/>
                <a:gd name="T51" fmla="*/ 0 h 78"/>
                <a:gd name="T52" fmla="*/ 37 w 71"/>
                <a:gd name="T53" fmla="*/ 0 h 78"/>
                <a:gd name="T54" fmla="*/ 47 w 71"/>
                <a:gd name="T55" fmla="*/ 0 h 78"/>
                <a:gd name="T56" fmla="*/ 58 w 71"/>
                <a:gd name="T57" fmla="*/ 7 h 78"/>
                <a:gd name="T58" fmla="*/ 58 w 71"/>
                <a:gd name="T59" fmla="*/ 7 h 78"/>
                <a:gd name="T60" fmla="*/ 64 w 71"/>
                <a:gd name="T61" fmla="*/ 14 h 78"/>
                <a:gd name="T62" fmla="*/ 68 w 71"/>
                <a:gd name="T63" fmla="*/ 21 h 78"/>
                <a:gd name="T64" fmla="*/ 58 w 71"/>
                <a:gd name="T65" fmla="*/ 24 h 78"/>
                <a:gd name="T66" fmla="*/ 58 w 71"/>
                <a:gd name="T67" fmla="*/ 24 h 78"/>
                <a:gd name="T68" fmla="*/ 54 w 71"/>
                <a:gd name="T69" fmla="*/ 17 h 78"/>
                <a:gd name="T70" fmla="*/ 51 w 71"/>
                <a:gd name="T71" fmla="*/ 14 h 78"/>
                <a:gd name="T72" fmla="*/ 51 w 71"/>
                <a:gd name="T73" fmla="*/ 14 h 78"/>
                <a:gd name="T74" fmla="*/ 44 w 71"/>
                <a:gd name="T75" fmla="*/ 11 h 78"/>
                <a:gd name="T76" fmla="*/ 37 w 71"/>
                <a:gd name="T77" fmla="*/ 7 h 78"/>
                <a:gd name="T78" fmla="*/ 37 w 71"/>
                <a:gd name="T79" fmla="*/ 7 h 78"/>
                <a:gd name="T80" fmla="*/ 31 w 71"/>
                <a:gd name="T81" fmla="*/ 11 h 78"/>
                <a:gd name="T82" fmla="*/ 24 w 71"/>
                <a:gd name="T83" fmla="*/ 14 h 78"/>
                <a:gd name="T84" fmla="*/ 24 w 71"/>
                <a:gd name="T85" fmla="*/ 14 h 78"/>
                <a:gd name="T86" fmla="*/ 17 w 71"/>
                <a:gd name="T87" fmla="*/ 17 h 78"/>
                <a:gd name="T88" fmla="*/ 14 w 71"/>
                <a:gd name="T89" fmla="*/ 24 h 78"/>
                <a:gd name="T90" fmla="*/ 14 w 71"/>
                <a:gd name="T91" fmla="*/ 24 h 78"/>
                <a:gd name="T92" fmla="*/ 14 w 71"/>
                <a:gd name="T93" fmla="*/ 37 h 78"/>
                <a:gd name="T94" fmla="*/ 14 w 71"/>
                <a:gd name="T95" fmla="*/ 37 h 78"/>
                <a:gd name="T96" fmla="*/ 14 w 71"/>
                <a:gd name="T97" fmla="*/ 58 h 78"/>
                <a:gd name="T98" fmla="*/ 14 w 71"/>
                <a:gd name="T99" fmla="*/ 58 h 78"/>
                <a:gd name="T100" fmla="*/ 17 w 71"/>
                <a:gd name="T101" fmla="*/ 61 h 78"/>
                <a:gd name="T102" fmla="*/ 24 w 71"/>
                <a:gd name="T103" fmla="*/ 68 h 78"/>
                <a:gd name="T104" fmla="*/ 24 w 71"/>
                <a:gd name="T105" fmla="*/ 68 h 78"/>
                <a:gd name="T106" fmla="*/ 37 w 71"/>
                <a:gd name="T107" fmla="*/ 71 h 78"/>
                <a:gd name="T108" fmla="*/ 37 w 71"/>
                <a:gd name="T109" fmla="*/ 71 h 78"/>
                <a:gd name="T110" fmla="*/ 44 w 71"/>
                <a:gd name="T111" fmla="*/ 71 h 78"/>
                <a:gd name="T112" fmla="*/ 51 w 71"/>
                <a:gd name="T113" fmla="*/ 64 h 78"/>
                <a:gd name="T114" fmla="*/ 51 w 71"/>
                <a:gd name="T115" fmla="*/ 64 h 78"/>
                <a:gd name="T116" fmla="*/ 58 w 71"/>
                <a:gd name="T117" fmla="*/ 61 h 78"/>
                <a:gd name="T118" fmla="*/ 61 w 71"/>
                <a:gd name="T119" fmla="*/ 51 h 78"/>
                <a:gd name="T120" fmla="*/ 61 w 71"/>
                <a:gd name="T12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 h="78">
                  <a:moveTo>
                    <a:pt x="61" y="51"/>
                  </a:moveTo>
                  <a:lnTo>
                    <a:pt x="71" y="54"/>
                  </a:lnTo>
                  <a:lnTo>
                    <a:pt x="71" y="54"/>
                  </a:lnTo>
                  <a:lnTo>
                    <a:pt x="64" y="64"/>
                  </a:lnTo>
                  <a:lnTo>
                    <a:pt x="58" y="74"/>
                  </a:lnTo>
                  <a:lnTo>
                    <a:pt x="58" y="74"/>
                  </a:lnTo>
                  <a:lnTo>
                    <a:pt x="47" y="78"/>
                  </a:lnTo>
                  <a:lnTo>
                    <a:pt x="37" y="78"/>
                  </a:lnTo>
                  <a:lnTo>
                    <a:pt x="37" y="78"/>
                  </a:lnTo>
                  <a:lnTo>
                    <a:pt x="27" y="78"/>
                  </a:lnTo>
                  <a:lnTo>
                    <a:pt x="17" y="74"/>
                  </a:lnTo>
                  <a:lnTo>
                    <a:pt x="17" y="74"/>
                  </a:lnTo>
                  <a:lnTo>
                    <a:pt x="10" y="68"/>
                  </a:lnTo>
                  <a:lnTo>
                    <a:pt x="7" y="61"/>
                  </a:lnTo>
                  <a:lnTo>
                    <a:pt x="7" y="61"/>
                  </a:lnTo>
                  <a:lnTo>
                    <a:pt x="4" y="51"/>
                  </a:lnTo>
                  <a:lnTo>
                    <a:pt x="0" y="37"/>
                  </a:lnTo>
                  <a:lnTo>
                    <a:pt x="0" y="37"/>
                  </a:lnTo>
                  <a:lnTo>
                    <a:pt x="4" y="27"/>
                  </a:lnTo>
                  <a:lnTo>
                    <a:pt x="7" y="17"/>
                  </a:lnTo>
                  <a:lnTo>
                    <a:pt x="7" y="17"/>
                  </a:lnTo>
                  <a:lnTo>
                    <a:pt x="10" y="11"/>
                  </a:lnTo>
                  <a:lnTo>
                    <a:pt x="21" y="4"/>
                  </a:lnTo>
                  <a:lnTo>
                    <a:pt x="21" y="4"/>
                  </a:lnTo>
                  <a:lnTo>
                    <a:pt x="27" y="0"/>
                  </a:lnTo>
                  <a:lnTo>
                    <a:pt x="37" y="0"/>
                  </a:lnTo>
                  <a:lnTo>
                    <a:pt x="37" y="0"/>
                  </a:lnTo>
                  <a:lnTo>
                    <a:pt x="47" y="0"/>
                  </a:lnTo>
                  <a:lnTo>
                    <a:pt x="58" y="7"/>
                  </a:lnTo>
                  <a:lnTo>
                    <a:pt x="58" y="7"/>
                  </a:lnTo>
                  <a:lnTo>
                    <a:pt x="64" y="14"/>
                  </a:lnTo>
                  <a:lnTo>
                    <a:pt x="68" y="21"/>
                  </a:lnTo>
                  <a:lnTo>
                    <a:pt x="58" y="24"/>
                  </a:lnTo>
                  <a:lnTo>
                    <a:pt x="58" y="24"/>
                  </a:lnTo>
                  <a:lnTo>
                    <a:pt x="54" y="17"/>
                  </a:lnTo>
                  <a:lnTo>
                    <a:pt x="51" y="14"/>
                  </a:lnTo>
                  <a:lnTo>
                    <a:pt x="51" y="14"/>
                  </a:lnTo>
                  <a:lnTo>
                    <a:pt x="44" y="11"/>
                  </a:lnTo>
                  <a:lnTo>
                    <a:pt x="37" y="7"/>
                  </a:lnTo>
                  <a:lnTo>
                    <a:pt x="37" y="7"/>
                  </a:lnTo>
                  <a:lnTo>
                    <a:pt x="31" y="11"/>
                  </a:lnTo>
                  <a:lnTo>
                    <a:pt x="24" y="14"/>
                  </a:lnTo>
                  <a:lnTo>
                    <a:pt x="24" y="14"/>
                  </a:lnTo>
                  <a:lnTo>
                    <a:pt x="17" y="17"/>
                  </a:lnTo>
                  <a:lnTo>
                    <a:pt x="14" y="24"/>
                  </a:lnTo>
                  <a:lnTo>
                    <a:pt x="14" y="24"/>
                  </a:lnTo>
                  <a:lnTo>
                    <a:pt x="14" y="37"/>
                  </a:lnTo>
                  <a:lnTo>
                    <a:pt x="14" y="37"/>
                  </a:lnTo>
                  <a:lnTo>
                    <a:pt x="14" y="58"/>
                  </a:lnTo>
                  <a:lnTo>
                    <a:pt x="14" y="58"/>
                  </a:lnTo>
                  <a:lnTo>
                    <a:pt x="17" y="61"/>
                  </a:lnTo>
                  <a:lnTo>
                    <a:pt x="24" y="68"/>
                  </a:lnTo>
                  <a:lnTo>
                    <a:pt x="24" y="68"/>
                  </a:lnTo>
                  <a:lnTo>
                    <a:pt x="37" y="71"/>
                  </a:lnTo>
                  <a:lnTo>
                    <a:pt x="37" y="71"/>
                  </a:lnTo>
                  <a:lnTo>
                    <a:pt x="44" y="71"/>
                  </a:lnTo>
                  <a:lnTo>
                    <a:pt x="51" y="64"/>
                  </a:lnTo>
                  <a:lnTo>
                    <a:pt x="51" y="64"/>
                  </a:lnTo>
                  <a:lnTo>
                    <a:pt x="58" y="61"/>
                  </a:lnTo>
                  <a:lnTo>
                    <a:pt x="61" y="51"/>
                  </a:lnTo>
                  <a:lnTo>
                    <a:pt x="61"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19" name="Freeform 179"/>
            <p:cNvSpPr>
              <a:spLocks/>
            </p:cNvSpPr>
            <p:nvPr/>
          </p:nvSpPr>
          <p:spPr bwMode="auto">
            <a:xfrm>
              <a:off x="11722101" y="1852613"/>
              <a:ext cx="79375" cy="123825"/>
            </a:xfrm>
            <a:custGeom>
              <a:avLst/>
              <a:gdLst>
                <a:gd name="T0" fmla="*/ 0 w 50"/>
                <a:gd name="T1" fmla="*/ 58 h 78"/>
                <a:gd name="T2" fmla="*/ 10 w 50"/>
                <a:gd name="T3" fmla="*/ 58 h 78"/>
                <a:gd name="T4" fmla="*/ 10 w 50"/>
                <a:gd name="T5" fmla="*/ 58 h 78"/>
                <a:gd name="T6" fmla="*/ 13 w 50"/>
                <a:gd name="T7" fmla="*/ 64 h 78"/>
                <a:gd name="T8" fmla="*/ 17 w 50"/>
                <a:gd name="T9" fmla="*/ 68 h 78"/>
                <a:gd name="T10" fmla="*/ 17 w 50"/>
                <a:gd name="T11" fmla="*/ 68 h 78"/>
                <a:gd name="T12" fmla="*/ 27 w 50"/>
                <a:gd name="T13" fmla="*/ 71 h 78"/>
                <a:gd name="T14" fmla="*/ 27 w 50"/>
                <a:gd name="T15" fmla="*/ 71 h 78"/>
                <a:gd name="T16" fmla="*/ 33 w 50"/>
                <a:gd name="T17" fmla="*/ 71 h 78"/>
                <a:gd name="T18" fmla="*/ 37 w 50"/>
                <a:gd name="T19" fmla="*/ 68 h 78"/>
                <a:gd name="T20" fmla="*/ 37 w 50"/>
                <a:gd name="T21" fmla="*/ 68 h 78"/>
                <a:gd name="T22" fmla="*/ 40 w 50"/>
                <a:gd name="T23" fmla="*/ 61 h 78"/>
                <a:gd name="T24" fmla="*/ 40 w 50"/>
                <a:gd name="T25" fmla="*/ 54 h 78"/>
                <a:gd name="T26" fmla="*/ 40 w 50"/>
                <a:gd name="T27" fmla="*/ 54 h 78"/>
                <a:gd name="T28" fmla="*/ 40 w 50"/>
                <a:gd name="T29" fmla="*/ 44 h 78"/>
                <a:gd name="T30" fmla="*/ 37 w 50"/>
                <a:gd name="T31" fmla="*/ 41 h 78"/>
                <a:gd name="T32" fmla="*/ 37 w 50"/>
                <a:gd name="T33" fmla="*/ 41 h 78"/>
                <a:gd name="T34" fmla="*/ 33 w 50"/>
                <a:gd name="T35" fmla="*/ 37 h 78"/>
                <a:gd name="T36" fmla="*/ 27 w 50"/>
                <a:gd name="T37" fmla="*/ 34 h 78"/>
                <a:gd name="T38" fmla="*/ 27 w 50"/>
                <a:gd name="T39" fmla="*/ 34 h 78"/>
                <a:gd name="T40" fmla="*/ 17 w 50"/>
                <a:gd name="T41" fmla="*/ 37 h 78"/>
                <a:gd name="T42" fmla="*/ 17 w 50"/>
                <a:gd name="T43" fmla="*/ 37 h 78"/>
                <a:gd name="T44" fmla="*/ 10 w 50"/>
                <a:gd name="T45" fmla="*/ 44 h 78"/>
                <a:gd name="T46" fmla="*/ 3 w 50"/>
                <a:gd name="T47" fmla="*/ 41 h 78"/>
                <a:gd name="T48" fmla="*/ 10 w 50"/>
                <a:gd name="T49" fmla="*/ 0 h 78"/>
                <a:gd name="T50" fmla="*/ 47 w 50"/>
                <a:gd name="T51" fmla="*/ 0 h 78"/>
                <a:gd name="T52" fmla="*/ 47 w 50"/>
                <a:gd name="T53" fmla="*/ 11 h 78"/>
                <a:gd name="T54" fmla="*/ 17 w 50"/>
                <a:gd name="T55" fmla="*/ 11 h 78"/>
                <a:gd name="T56" fmla="*/ 13 w 50"/>
                <a:gd name="T57" fmla="*/ 31 h 78"/>
                <a:gd name="T58" fmla="*/ 13 w 50"/>
                <a:gd name="T59" fmla="*/ 31 h 78"/>
                <a:gd name="T60" fmla="*/ 20 w 50"/>
                <a:gd name="T61" fmla="*/ 27 h 78"/>
                <a:gd name="T62" fmla="*/ 27 w 50"/>
                <a:gd name="T63" fmla="*/ 27 h 78"/>
                <a:gd name="T64" fmla="*/ 27 w 50"/>
                <a:gd name="T65" fmla="*/ 27 h 78"/>
                <a:gd name="T66" fmla="*/ 37 w 50"/>
                <a:gd name="T67" fmla="*/ 27 h 78"/>
                <a:gd name="T68" fmla="*/ 43 w 50"/>
                <a:gd name="T69" fmla="*/ 34 h 78"/>
                <a:gd name="T70" fmla="*/ 43 w 50"/>
                <a:gd name="T71" fmla="*/ 34 h 78"/>
                <a:gd name="T72" fmla="*/ 50 w 50"/>
                <a:gd name="T73" fmla="*/ 41 h 78"/>
                <a:gd name="T74" fmla="*/ 50 w 50"/>
                <a:gd name="T75" fmla="*/ 51 h 78"/>
                <a:gd name="T76" fmla="*/ 50 w 50"/>
                <a:gd name="T77" fmla="*/ 51 h 78"/>
                <a:gd name="T78" fmla="*/ 50 w 50"/>
                <a:gd name="T79" fmla="*/ 61 h 78"/>
                <a:gd name="T80" fmla="*/ 47 w 50"/>
                <a:gd name="T81" fmla="*/ 71 h 78"/>
                <a:gd name="T82" fmla="*/ 47 w 50"/>
                <a:gd name="T83" fmla="*/ 71 h 78"/>
                <a:gd name="T84" fmla="*/ 37 w 50"/>
                <a:gd name="T85" fmla="*/ 78 h 78"/>
                <a:gd name="T86" fmla="*/ 27 w 50"/>
                <a:gd name="T87" fmla="*/ 78 h 78"/>
                <a:gd name="T88" fmla="*/ 27 w 50"/>
                <a:gd name="T89" fmla="*/ 78 h 78"/>
                <a:gd name="T90" fmla="*/ 17 w 50"/>
                <a:gd name="T91" fmla="*/ 78 h 78"/>
                <a:gd name="T92" fmla="*/ 10 w 50"/>
                <a:gd name="T93" fmla="*/ 74 h 78"/>
                <a:gd name="T94" fmla="*/ 10 w 50"/>
                <a:gd name="T95" fmla="*/ 74 h 78"/>
                <a:gd name="T96" fmla="*/ 3 w 50"/>
                <a:gd name="T97" fmla="*/ 68 h 78"/>
                <a:gd name="T98" fmla="*/ 0 w 50"/>
                <a:gd name="T99" fmla="*/ 58 h 78"/>
                <a:gd name="T100" fmla="*/ 0 w 50"/>
                <a:gd name="T101" fmla="*/ 5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8">
                  <a:moveTo>
                    <a:pt x="0" y="58"/>
                  </a:moveTo>
                  <a:lnTo>
                    <a:pt x="10" y="58"/>
                  </a:lnTo>
                  <a:lnTo>
                    <a:pt x="10" y="58"/>
                  </a:lnTo>
                  <a:lnTo>
                    <a:pt x="13" y="64"/>
                  </a:lnTo>
                  <a:lnTo>
                    <a:pt x="17" y="68"/>
                  </a:lnTo>
                  <a:lnTo>
                    <a:pt x="17" y="68"/>
                  </a:lnTo>
                  <a:lnTo>
                    <a:pt x="27" y="71"/>
                  </a:lnTo>
                  <a:lnTo>
                    <a:pt x="27" y="71"/>
                  </a:lnTo>
                  <a:lnTo>
                    <a:pt x="33" y="71"/>
                  </a:lnTo>
                  <a:lnTo>
                    <a:pt x="37" y="68"/>
                  </a:lnTo>
                  <a:lnTo>
                    <a:pt x="37" y="68"/>
                  </a:lnTo>
                  <a:lnTo>
                    <a:pt x="40" y="61"/>
                  </a:lnTo>
                  <a:lnTo>
                    <a:pt x="40" y="54"/>
                  </a:lnTo>
                  <a:lnTo>
                    <a:pt x="40" y="54"/>
                  </a:lnTo>
                  <a:lnTo>
                    <a:pt x="40" y="44"/>
                  </a:lnTo>
                  <a:lnTo>
                    <a:pt x="37" y="41"/>
                  </a:lnTo>
                  <a:lnTo>
                    <a:pt x="37" y="41"/>
                  </a:lnTo>
                  <a:lnTo>
                    <a:pt x="33" y="37"/>
                  </a:lnTo>
                  <a:lnTo>
                    <a:pt x="27" y="34"/>
                  </a:lnTo>
                  <a:lnTo>
                    <a:pt x="27" y="34"/>
                  </a:lnTo>
                  <a:lnTo>
                    <a:pt x="17" y="37"/>
                  </a:lnTo>
                  <a:lnTo>
                    <a:pt x="17" y="37"/>
                  </a:lnTo>
                  <a:lnTo>
                    <a:pt x="10" y="44"/>
                  </a:lnTo>
                  <a:lnTo>
                    <a:pt x="3" y="41"/>
                  </a:lnTo>
                  <a:lnTo>
                    <a:pt x="10" y="0"/>
                  </a:lnTo>
                  <a:lnTo>
                    <a:pt x="47" y="0"/>
                  </a:lnTo>
                  <a:lnTo>
                    <a:pt x="47" y="11"/>
                  </a:lnTo>
                  <a:lnTo>
                    <a:pt x="17" y="11"/>
                  </a:lnTo>
                  <a:lnTo>
                    <a:pt x="13" y="31"/>
                  </a:lnTo>
                  <a:lnTo>
                    <a:pt x="13" y="31"/>
                  </a:lnTo>
                  <a:lnTo>
                    <a:pt x="20" y="27"/>
                  </a:lnTo>
                  <a:lnTo>
                    <a:pt x="27" y="27"/>
                  </a:lnTo>
                  <a:lnTo>
                    <a:pt x="27" y="27"/>
                  </a:lnTo>
                  <a:lnTo>
                    <a:pt x="37" y="27"/>
                  </a:lnTo>
                  <a:lnTo>
                    <a:pt x="43" y="34"/>
                  </a:lnTo>
                  <a:lnTo>
                    <a:pt x="43" y="34"/>
                  </a:lnTo>
                  <a:lnTo>
                    <a:pt x="50" y="41"/>
                  </a:lnTo>
                  <a:lnTo>
                    <a:pt x="50" y="51"/>
                  </a:lnTo>
                  <a:lnTo>
                    <a:pt x="50" y="51"/>
                  </a:lnTo>
                  <a:lnTo>
                    <a:pt x="50" y="61"/>
                  </a:lnTo>
                  <a:lnTo>
                    <a:pt x="47" y="71"/>
                  </a:lnTo>
                  <a:lnTo>
                    <a:pt x="47" y="71"/>
                  </a:lnTo>
                  <a:lnTo>
                    <a:pt x="37" y="78"/>
                  </a:lnTo>
                  <a:lnTo>
                    <a:pt x="27" y="78"/>
                  </a:lnTo>
                  <a:lnTo>
                    <a:pt x="27" y="78"/>
                  </a:lnTo>
                  <a:lnTo>
                    <a:pt x="17" y="78"/>
                  </a:lnTo>
                  <a:lnTo>
                    <a:pt x="10" y="74"/>
                  </a:lnTo>
                  <a:lnTo>
                    <a:pt x="10" y="74"/>
                  </a:lnTo>
                  <a:lnTo>
                    <a:pt x="3" y="68"/>
                  </a:lnTo>
                  <a:lnTo>
                    <a:pt x="0" y="58"/>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0" name="Freeform 180"/>
            <p:cNvSpPr>
              <a:spLocks/>
            </p:cNvSpPr>
            <p:nvPr/>
          </p:nvSpPr>
          <p:spPr bwMode="auto">
            <a:xfrm>
              <a:off x="11823701" y="1852613"/>
              <a:ext cx="36513" cy="160338"/>
            </a:xfrm>
            <a:custGeom>
              <a:avLst/>
              <a:gdLst>
                <a:gd name="T0" fmla="*/ 6 w 23"/>
                <a:gd name="T1" fmla="*/ 101 h 101"/>
                <a:gd name="T2" fmla="*/ 0 w 23"/>
                <a:gd name="T3" fmla="*/ 101 h 101"/>
                <a:gd name="T4" fmla="*/ 0 w 23"/>
                <a:gd name="T5" fmla="*/ 101 h 101"/>
                <a:gd name="T6" fmla="*/ 10 w 23"/>
                <a:gd name="T7" fmla="*/ 74 h 101"/>
                <a:gd name="T8" fmla="*/ 13 w 23"/>
                <a:gd name="T9" fmla="*/ 51 h 101"/>
                <a:gd name="T10" fmla="*/ 13 w 23"/>
                <a:gd name="T11" fmla="*/ 51 h 101"/>
                <a:gd name="T12" fmla="*/ 13 w 23"/>
                <a:gd name="T13" fmla="*/ 31 h 101"/>
                <a:gd name="T14" fmla="*/ 13 w 23"/>
                <a:gd name="T15" fmla="*/ 31 h 101"/>
                <a:gd name="T16" fmla="*/ 6 w 23"/>
                <a:gd name="T17" fmla="*/ 14 h 101"/>
                <a:gd name="T18" fmla="*/ 6 w 23"/>
                <a:gd name="T19" fmla="*/ 14 h 101"/>
                <a:gd name="T20" fmla="*/ 0 w 23"/>
                <a:gd name="T21" fmla="*/ 0 h 101"/>
                <a:gd name="T22" fmla="*/ 6 w 23"/>
                <a:gd name="T23" fmla="*/ 0 h 101"/>
                <a:gd name="T24" fmla="*/ 6 w 23"/>
                <a:gd name="T25" fmla="*/ 0 h 101"/>
                <a:gd name="T26" fmla="*/ 13 w 23"/>
                <a:gd name="T27" fmla="*/ 14 h 101"/>
                <a:gd name="T28" fmla="*/ 20 w 23"/>
                <a:gd name="T29" fmla="*/ 27 h 101"/>
                <a:gd name="T30" fmla="*/ 20 w 23"/>
                <a:gd name="T31" fmla="*/ 27 h 101"/>
                <a:gd name="T32" fmla="*/ 23 w 23"/>
                <a:gd name="T33" fmla="*/ 37 h 101"/>
                <a:gd name="T34" fmla="*/ 23 w 23"/>
                <a:gd name="T35" fmla="*/ 51 h 101"/>
                <a:gd name="T36" fmla="*/ 23 w 23"/>
                <a:gd name="T37" fmla="*/ 51 h 101"/>
                <a:gd name="T38" fmla="*/ 23 w 23"/>
                <a:gd name="T39" fmla="*/ 64 h 101"/>
                <a:gd name="T40" fmla="*/ 20 w 23"/>
                <a:gd name="T41" fmla="*/ 78 h 101"/>
                <a:gd name="T42" fmla="*/ 20 w 23"/>
                <a:gd name="T43" fmla="*/ 78 h 101"/>
                <a:gd name="T44" fmla="*/ 6 w 23"/>
                <a:gd name="T45" fmla="*/ 101 h 101"/>
                <a:gd name="T46" fmla="*/ 6 w 23"/>
                <a:gd name="T4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01">
                  <a:moveTo>
                    <a:pt x="6" y="101"/>
                  </a:moveTo>
                  <a:lnTo>
                    <a:pt x="0" y="101"/>
                  </a:lnTo>
                  <a:lnTo>
                    <a:pt x="0" y="101"/>
                  </a:lnTo>
                  <a:lnTo>
                    <a:pt x="10" y="74"/>
                  </a:lnTo>
                  <a:lnTo>
                    <a:pt x="13" y="51"/>
                  </a:lnTo>
                  <a:lnTo>
                    <a:pt x="13" y="51"/>
                  </a:lnTo>
                  <a:lnTo>
                    <a:pt x="13" y="31"/>
                  </a:lnTo>
                  <a:lnTo>
                    <a:pt x="13" y="31"/>
                  </a:lnTo>
                  <a:lnTo>
                    <a:pt x="6" y="14"/>
                  </a:lnTo>
                  <a:lnTo>
                    <a:pt x="6" y="14"/>
                  </a:lnTo>
                  <a:lnTo>
                    <a:pt x="0" y="0"/>
                  </a:lnTo>
                  <a:lnTo>
                    <a:pt x="6" y="0"/>
                  </a:lnTo>
                  <a:lnTo>
                    <a:pt x="6" y="0"/>
                  </a:lnTo>
                  <a:lnTo>
                    <a:pt x="13" y="14"/>
                  </a:lnTo>
                  <a:lnTo>
                    <a:pt x="20" y="27"/>
                  </a:lnTo>
                  <a:lnTo>
                    <a:pt x="20" y="27"/>
                  </a:lnTo>
                  <a:lnTo>
                    <a:pt x="23" y="37"/>
                  </a:lnTo>
                  <a:lnTo>
                    <a:pt x="23" y="51"/>
                  </a:lnTo>
                  <a:lnTo>
                    <a:pt x="23" y="51"/>
                  </a:lnTo>
                  <a:lnTo>
                    <a:pt x="23" y="64"/>
                  </a:lnTo>
                  <a:lnTo>
                    <a:pt x="20" y="78"/>
                  </a:lnTo>
                  <a:lnTo>
                    <a:pt x="20" y="78"/>
                  </a:lnTo>
                  <a:lnTo>
                    <a:pt x="6" y="10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5" name="Freeform 185"/>
            <p:cNvSpPr>
              <a:spLocks/>
            </p:cNvSpPr>
            <p:nvPr/>
          </p:nvSpPr>
          <p:spPr bwMode="auto">
            <a:xfrm>
              <a:off x="10215563" y="496888"/>
              <a:ext cx="42863" cy="122238"/>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30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30"/>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6" name="Freeform 186"/>
            <p:cNvSpPr>
              <a:spLocks/>
            </p:cNvSpPr>
            <p:nvPr/>
          </p:nvSpPr>
          <p:spPr bwMode="auto">
            <a:xfrm>
              <a:off x="10296526" y="528638"/>
              <a:ext cx="74613" cy="90488"/>
            </a:xfrm>
            <a:custGeom>
              <a:avLst/>
              <a:gdLst>
                <a:gd name="T0" fmla="*/ 10 w 47"/>
                <a:gd name="T1" fmla="*/ 40 h 57"/>
                <a:gd name="T2" fmla="*/ 13 w 47"/>
                <a:gd name="T3" fmla="*/ 47 h 57"/>
                <a:gd name="T4" fmla="*/ 23 w 47"/>
                <a:gd name="T5" fmla="*/ 51 h 57"/>
                <a:gd name="T6" fmla="*/ 33 w 47"/>
                <a:gd name="T7" fmla="*/ 47 h 57"/>
                <a:gd name="T8" fmla="*/ 37 w 47"/>
                <a:gd name="T9" fmla="*/ 44 h 57"/>
                <a:gd name="T10" fmla="*/ 33 w 47"/>
                <a:gd name="T11" fmla="*/ 37 h 57"/>
                <a:gd name="T12" fmla="*/ 23 w 47"/>
                <a:gd name="T13" fmla="*/ 34 h 57"/>
                <a:gd name="T14" fmla="*/ 10 w 47"/>
                <a:gd name="T15" fmla="*/ 30 h 57"/>
                <a:gd name="T16" fmla="*/ 3 w 47"/>
                <a:gd name="T17" fmla="*/ 24 h 57"/>
                <a:gd name="T18" fmla="*/ 3 w 47"/>
                <a:gd name="T19" fmla="*/ 17 h 57"/>
                <a:gd name="T20" fmla="*/ 3 w 47"/>
                <a:gd name="T21" fmla="*/ 10 h 57"/>
                <a:gd name="T22" fmla="*/ 6 w 47"/>
                <a:gd name="T23" fmla="*/ 3 h 57"/>
                <a:gd name="T24" fmla="*/ 13 w 47"/>
                <a:gd name="T25" fmla="*/ 0 h 57"/>
                <a:gd name="T26" fmla="*/ 23 w 47"/>
                <a:gd name="T27" fmla="*/ 0 h 57"/>
                <a:gd name="T28" fmla="*/ 33 w 47"/>
                <a:gd name="T29" fmla="*/ 3 h 57"/>
                <a:gd name="T30" fmla="*/ 40 w 47"/>
                <a:gd name="T31" fmla="*/ 7 h 57"/>
                <a:gd name="T32" fmla="*/ 43 w 47"/>
                <a:gd name="T33" fmla="*/ 17 h 57"/>
                <a:gd name="T34" fmla="*/ 37 w 47"/>
                <a:gd name="T35" fmla="*/ 17 h 57"/>
                <a:gd name="T36" fmla="*/ 30 w 47"/>
                <a:gd name="T37" fmla="*/ 10 h 57"/>
                <a:gd name="T38" fmla="*/ 23 w 47"/>
                <a:gd name="T39" fmla="*/ 7 h 57"/>
                <a:gd name="T40" fmla="*/ 13 w 47"/>
                <a:gd name="T41" fmla="*/ 10 h 57"/>
                <a:gd name="T42" fmla="*/ 10 w 47"/>
                <a:gd name="T43" fmla="*/ 17 h 57"/>
                <a:gd name="T44" fmla="*/ 13 w 47"/>
                <a:gd name="T45" fmla="*/ 20 h 57"/>
                <a:gd name="T46" fmla="*/ 16 w 47"/>
                <a:gd name="T47" fmla="*/ 20 h 57"/>
                <a:gd name="T48" fmla="*/ 23 w 47"/>
                <a:gd name="T49" fmla="*/ 24 h 57"/>
                <a:gd name="T50" fmla="*/ 37 w 47"/>
                <a:gd name="T51" fmla="*/ 27 h 57"/>
                <a:gd name="T52" fmla="*/ 43 w 47"/>
                <a:gd name="T53" fmla="*/ 34 h 57"/>
                <a:gd name="T54" fmla="*/ 47 w 47"/>
                <a:gd name="T55" fmla="*/ 40 h 57"/>
                <a:gd name="T56" fmla="*/ 43 w 47"/>
                <a:gd name="T57" fmla="*/ 51 h 57"/>
                <a:gd name="T58" fmla="*/ 37 w 47"/>
                <a:gd name="T59" fmla="*/ 57 h 57"/>
                <a:gd name="T60" fmla="*/ 23 w 47"/>
                <a:gd name="T61" fmla="*/ 57 h 57"/>
                <a:gd name="T62" fmla="*/ 6 w 47"/>
                <a:gd name="T63" fmla="*/ 54 h 57"/>
                <a:gd name="T64" fmla="*/ 3 w 47"/>
                <a:gd name="T65" fmla="*/ 47 h 57"/>
                <a:gd name="T66" fmla="*/ 0 w 47"/>
                <a:gd name="T67" fmla="*/ 4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57">
                  <a:moveTo>
                    <a:pt x="0" y="40"/>
                  </a:moveTo>
                  <a:lnTo>
                    <a:pt x="10" y="40"/>
                  </a:lnTo>
                  <a:lnTo>
                    <a:pt x="10" y="40"/>
                  </a:lnTo>
                  <a:lnTo>
                    <a:pt x="13" y="47"/>
                  </a:lnTo>
                  <a:lnTo>
                    <a:pt x="13" y="47"/>
                  </a:lnTo>
                  <a:lnTo>
                    <a:pt x="23" y="51"/>
                  </a:lnTo>
                  <a:lnTo>
                    <a:pt x="23" y="51"/>
                  </a:lnTo>
                  <a:lnTo>
                    <a:pt x="33" y="47"/>
                  </a:lnTo>
                  <a:lnTo>
                    <a:pt x="33" y="47"/>
                  </a:lnTo>
                  <a:lnTo>
                    <a:pt x="37" y="44"/>
                  </a:lnTo>
                  <a:lnTo>
                    <a:pt x="37" y="44"/>
                  </a:lnTo>
                  <a:lnTo>
                    <a:pt x="33" y="37"/>
                  </a:lnTo>
                  <a:lnTo>
                    <a:pt x="33" y="37"/>
                  </a:lnTo>
                  <a:lnTo>
                    <a:pt x="23" y="34"/>
                  </a:lnTo>
                  <a:lnTo>
                    <a:pt x="23" y="34"/>
                  </a:lnTo>
                  <a:lnTo>
                    <a:pt x="10" y="30"/>
                  </a:lnTo>
                  <a:lnTo>
                    <a:pt x="10" y="30"/>
                  </a:lnTo>
                  <a:lnTo>
                    <a:pt x="3" y="24"/>
                  </a:lnTo>
                  <a:lnTo>
                    <a:pt x="3" y="24"/>
                  </a:lnTo>
                  <a:lnTo>
                    <a:pt x="3" y="17"/>
                  </a:lnTo>
                  <a:lnTo>
                    <a:pt x="3" y="17"/>
                  </a:lnTo>
                  <a:lnTo>
                    <a:pt x="3" y="10"/>
                  </a:lnTo>
                  <a:lnTo>
                    <a:pt x="3" y="10"/>
                  </a:lnTo>
                  <a:lnTo>
                    <a:pt x="6" y="3"/>
                  </a:lnTo>
                  <a:lnTo>
                    <a:pt x="6" y="3"/>
                  </a:lnTo>
                  <a:lnTo>
                    <a:pt x="13" y="0"/>
                  </a:lnTo>
                  <a:lnTo>
                    <a:pt x="13" y="0"/>
                  </a:lnTo>
                  <a:lnTo>
                    <a:pt x="23" y="0"/>
                  </a:lnTo>
                  <a:lnTo>
                    <a:pt x="23" y="0"/>
                  </a:lnTo>
                  <a:lnTo>
                    <a:pt x="33" y="3"/>
                  </a:lnTo>
                  <a:lnTo>
                    <a:pt x="33" y="3"/>
                  </a:lnTo>
                  <a:lnTo>
                    <a:pt x="40" y="7"/>
                  </a:lnTo>
                  <a:lnTo>
                    <a:pt x="40" y="7"/>
                  </a:lnTo>
                  <a:lnTo>
                    <a:pt x="43" y="17"/>
                  </a:lnTo>
                  <a:lnTo>
                    <a:pt x="37" y="17"/>
                  </a:lnTo>
                  <a:lnTo>
                    <a:pt x="37" y="17"/>
                  </a:lnTo>
                  <a:lnTo>
                    <a:pt x="30" y="10"/>
                  </a:lnTo>
                  <a:lnTo>
                    <a:pt x="30" y="10"/>
                  </a:lnTo>
                  <a:lnTo>
                    <a:pt x="23" y="7"/>
                  </a:lnTo>
                  <a:lnTo>
                    <a:pt x="23" y="7"/>
                  </a:lnTo>
                  <a:lnTo>
                    <a:pt x="13" y="10"/>
                  </a:lnTo>
                  <a:lnTo>
                    <a:pt x="13" y="10"/>
                  </a:lnTo>
                  <a:lnTo>
                    <a:pt x="10" y="17"/>
                  </a:lnTo>
                  <a:lnTo>
                    <a:pt x="10" y="17"/>
                  </a:lnTo>
                  <a:lnTo>
                    <a:pt x="13" y="20"/>
                  </a:lnTo>
                  <a:lnTo>
                    <a:pt x="13" y="20"/>
                  </a:lnTo>
                  <a:lnTo>
                    <a:pt x="16" y="20"/>
                  </a:lnTo>
                  <a:lnTo>
                    <a:pt x="16" y="20"/>
                  </a:lnTo>
                  <a:lnTo>
                    <a:pt x="23" y="24"/>
                  </a:lnTo>
                  <a:lnTo>
                    <a:pt x="23" y="24"/>
                  </a:lnTo>
                  <a:lnTo>
                    <a:pt x="37" y="27"/>
                  </a:lnTo>
                  <a:lnTo>
                    <a:pt x="37" y="27"/>
                  </a:lnTo>
                  <a:lnTo>
                    <a:pt x="43" y="34"/>
                  </a:lnTo>
                  <a:lnTo>
                    <a:pt x="43" y="34"/>
                  </a:lnTo>
                  <a:lnTo>
                    <a:pt x="47" y="40"/>
                  </a:lnTo>
                  <a:lnTo>
                    <a:pt x="47" y="40"/>
                  </a:lnTo>
                  <a:lnTo>
                    <a:pt x="43" y="51"/>
                  </a:lnTo>
                  <a:lnTo>
                    <a:pt x="43" y="51"/>
                  </a:lnTo>
                  <a:lnTo>
                    <a:pt x="37" y="57"/>
                  </a:lnTo>
                  <a:lnTo>
                    <a:pt x="37" y="57"/>
                  </a:lnTo>
                  <a:lnTo>
                    <a:pt x="23" y="57"/>
                  </a:lnTo>
                  <a:lnTo>
                    <a:pt x="23" y="57"/>
                  </a:lnTo>
                  <a:lnTo>
                    <a:pt x="13" y="57"/>
                  </a:lnTo>
                  <a:lnTo>
                    <a:pt x="6" y="54"/>
                  </a:lnTo>
                  <a:lnTo>
                    <a:pt x="6" y="54"/>
                  </a:lnTo>
                  <a:lnTo>
                    <a:pt x="3" y="47"/>
                  </a:lnTo>
                  <a:lnTo>
                    <a:pt x="0" y="40"/>
                  </a:lnTo>
                  <a:lnTo>
                    <a:pt x="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7" name="Freeform 187"/>
            <p:cNvSpPr>
              <a:spLocks/>
            </p:cNvSpPr>
            <p:nvPr/>
          </p:nvSpPr>
          <p:spPr bwMode="auto">
            <a:xfrm>
              <a:off x="10380663" y="501650"/>
              <a:ext cx="42863" cy="117475"/>
            </a:xfrm>
            <a:custGeom>
              <a:avLst/>
              <a:gdLst>
                <a:gd name="T0" fmla="*/ 24 w 27"/>
                <a:gd name="T1" fmla="*/ 68 h 74"/>
                <a:gd name="T2" fmla="*/ 27 w 27"/>
                <a:gd name="T3" fmla="*/ 74 h 74"/>
                <a:gd name="T4" fmla="*/ 27 w 27"/>
                <a:gd name="T5" fmla="*/ 74 h 74"/>
                <a:gd name="T6" fmla="*/ 21 w 27"/>
                <a:gd name="T7" fmla="*/ 74 h 74"/>
                <a:gd name="T8" fmla="*/ 21 w 27"/>
                <a:gd name="T9" fmla="*/ 74 h 74"/>
                <a:gd name="T10" fmla="*/ 10 w 27"/>
                <a:gd name="T11" fmla="*/ 74 h 74"/>
                <a:gd name="T12" fmla="*/ 10 w 27"/>
                <a:gd name="T13" fmla="*/ 74 h 74"/>
                <a:gd name="T14" fmla="*/ 7 w 27"/>
                <a:gd name="T15" fmla="*/ 71 h 74"/>
                <a:gd name="T16" fmla="*/ 7 w 27"/>
                <a:gd name="T17" fmla="*/ 71 h 74"/>
                <a:gd name="T18" fmla="*/ 7 w 27"/>
                <a:gd name="T19" fmla="*/ 57 h 74"/>
                <a:gd name="T20" fmla="*/ 7 w 27"/>
                <a:gd name="T21" fmla="*/ 27 h 74"/>
                <a:gd name="T22" fmla="*/ 0 w 27"/>
                <a:gd name="T23" fmla="*/ 27 h 74"/>
                <a:gd name="T24" fmla="*/ 0 w 27"/>
                <a:gd name="T25" fmla="*/ 17 h 74"/>
                <a:gd name="T26" fmla="*/ 7 w 27"/>
                <a:gd name="T27" fmla="*/ 17 h 74"/>
                <a:gd name="T28" fmla="*/ 7 w 27"/>
                <a:gd name="T29" fmla="*/ 4 h 74"/>
                <a:gd name="T30" fmla="*/ 17 w 27"/>
                <a:gd name="T31" fmla="*/ 0 h 74"/>
                <a:gd name="T32" fmla="*/ 17 w 27"/>
                <a:gd name="T33" fmla="*/ 17 h 74"/>
                <a:gd name="T34" fmla="*/ 24 w 27"/>
                <a:gd name="T35" fmla="*/ 17 h 74"/>
                <a:gd name="T36" fmla="*/ 24 w 27"/>
                <a:gd name="T37" fmla="*/ 27 h 74"/>
                <a:gd name="T38" fmla="*/ 17 w 27"/>
                <a:gd name="T39" fmla="*/ 27 h 74"/>
                <a:gd name="T40" fmla="*/ 17 w 27"/>
                <a:gd name="T41" fmla="*/ 57 h 74"/>
                <a:gd name="T42" fmla="*/ 17 w 27"/>
                <a:gd name="T43" fmla="*/ 57 h 74"/>
                <a:gd name="T44" fmla="*/ 17 w 27"/>
                <a:gd name="T45" fmla="*/ 64 h 74"/>
                <a:gd name="T46" fmla="*/ 17 w 27"/>
                <a:gd name="T47" fmla="*/ 64 h 74"/>
                <a:gd name="T48" fmla="*/ 17 w 27"/>
                <a:gd name="T49" fmla="*/ 64 h 74"/>
                <a:gd name="T50" fmla="*/ 17 w 27"/>
                <a:gd name="T51" fmla="*/ 64 h 74"/>
                <a:gd name="T52" fmla="*/ 21 w 27"/>
                <a:gd name="T53" fmla="*/ 68 h 74"/>
                <a:gd name="T54" fmla="*/ 21 w 27"/>
                <a:gd name="T55" fmla="*/ 68 h 74"/>
                <a:gd name="T56" fmla="*/ 24 w 27"/>
                <a:gd name="T57" fmla="*/ 68 h 74"/>
                <a:gd name="T58" fmla="*/ 24 w 27"/>
                <a:gd name="T59" fmla="*/ 6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74">
                  <a:moveTo>
                    <a:pt x="24" y="68"/>
                  </a:moveTo>
                  <a:lnTo>
                    <a:pt x="27" y="74"/>
                  </a:lnTo>
                  <a:lnTo>
                    <a:pt x="27" y="74"/>
                  </a:lnTo>
                  <a:lnTo>
                    <a:pt x="21" y="74"/>
                  </a:lnTo>
                  <a:lnTo>
                    <a:pt x="21" y="74"/>
                  </a:lnTo>
                  <a:lnTo>
                    <a:pt x="10" y="74"/>
                  </a:lnTo>
                  <a:lnTo>
                    <a:pt x="10" y="74"/>
                  </a:lnTo>
                  <a:lnTo>
                    <a:pt x="7" y="71"/>
                  </a:lnTo>
                  <a:lnTo>
                    <a:pt x="7" y="71"/>
                  </a:lnTo>
                  <a:lnTo>
                    <a:pt x="7" y="57"/>
                  </a:lnTo>
                  <a:lnTo>
                    <a:pt x="7" y="27"/>
                  </a:lnTo>
                  <a:lnTo>
                    <a:pt x="0" y="27"/>
                  </a:lnTo>
                  <a:lnTo>
                    <a:pt x="0" y="17"/>
                  </a:lnTo>
                  <a:lnTo>
                    <a:pt x="7" y="17"/>
                  </a:lnTo>
                  <a:lnTo>
                    <a:pt x="7" y="4"/>
                  </a:lnTo>
                  <a:lnTo>
                    <a:pt x="17" y="0"/>
                  </a:lnTo>
                  <a:lnTo>
                    <a:pt x="17" y="17"/>
                  </a:lnTo>
                  <a:lnTo>
                    <a:pt x="24" y="17"/>
                  </a:lnTo>
                  <a:lnTo>
                    <a:pt x="24" y="27"/>
                  </a:lnTo>
                  <a:lnTo>
                    <a:pt x="17" y="27"/>
                  </a:lnTo>
                  <a:lnTo>
                    <a:pt x="17" y="57"/>
                  </a:lnTo>
                  <a:lnTo>
                    <a:pt x="17" y="57"/>
                  </a:lnTo>
                  <a:lnTo>
                    <a:pt x="17" y="64"/>
                  </a:lnTo>
                  <a:lnTo>
                    <a:pt x="17" y="64"/>
                  </a:lnTo>
                  <a:lnTo>
                    <a:pt x="17" y="64"/>
                  </a:lnTo>
                  <a:lnTo>
                    <a:pt x="17" y="64"/>
                  </a:lnTo>
                  <a:lnTo>
                    <a:pt x="21" y="68"/>
                  </a:lnTo>
                  <a:lnTo>
                    <a:pt x="21" y="68"/>
                  </a:lnTo>
                  <a:lnTo>
                    <a:pt x="24" y="68"/>
                  </a:lnTo>
                  <a:lnTo>
                    <a:pt x="24"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8" name="Freeform 188"/>
            <p:cNvSpPr>
              <a:spLocks noEditPoints="1"/>
            </p:cNvSpPr>
            <p:nvPr/>
          </p:nvSpPr>
          <p:spPr bwMode="auto">
            <a:xfrm>
              <a:off x="10482263" y="496888"/>
              <a:ext cx="74613" cy="122238"/>
            </a:xfrm>
            <a:custGeom>
              <a:avLst/>
              <a:gdLst>
                <a:gd name="T0" fmla="*/ 10 w 47"/>
                <a:gd name="T1" fmla="*/ 77 h 77"/>
                <a:gd name="T2" fmla="*/ 0 w 47"/>
                <a:gd name="T3" fmla="*/ 77 h 77"/>
                <a:gd name="T4" fmla="*/ 0 w 47"/>
                <a:gd name="T5" fmla="*/ 0 h 77"/>
                <a:gd name="T6" fmla="*/ 10 w 47"/>
                <a:gd name="T7" fmla="*/ 0 h 77"/>
                <a:gd name="T8" fmla="*/ 10 w 47"/>
                <a:gd name="T9" fmla="*/ 27 h 77"/>
                <a:gd name="T10" fmla="*/ 10 w 47"/>
                <a:gd name="T11" fmla="*/ 27 h 77"/>
                <a:gd name="T12" fmla="*/ 17 w 47"/>
                <a:gd name="T13" fmla="*/ 23 h 77"/>
                <a:gd name="T14" fmla="*/ 24 w 47"/>
                <a:gd name="T15" fmla="*/ 20 h 77"/>
                <a:gd name="T16" fmla="*/ 24 w 47"/>
                <a:gd name="T17" fmla="*/ 20 h 77"/>
                <a:gd name="T18" fmla="*/ 34 w 47"/>
                <a:gd name="T19" fmla="*/ 23 h 77"/>
                <a:gd name="T20" fmla="*/ 34 w 47"/>
                <a:gd name="T21" fmla="*/ 23 h 77"/>
                <a:gd name="T22" fmla="*/ 41 w 47"/>
                <a:gd name="T23" fmla="*/ 27 h 77"/>
                <a:gd name="T24" fmla="*/ 41 w 47"/>
                <a:gd name="T25" fmla="*/ 27 h 77"/>
                <a:gd name="T26" fmla="*/ 47 w 47"/>
                <a:gd name="T27" fmla="*/ 37 h 77"/>
                <a:gd name="T28" fmla="*/ 47 w 47"/>
                <a:gd name="T29" fmla="*/ 37 h 77"/>
                <a:gd name="T30" fmla="*/ 47 w 47"/>
                <a:gd name="T31" fmla="*/ 50 h 77"/>
                <a:gd name="T32" fmla="*/ 47 w 47"/>
                <a:gd name="T33" fmla="*/ 50 h 77"/>
                <a:gd name="T34" fmla="*/ 47 w 47"/>
                <a:gd name="T35" fmla="*/ 60 h 77"/>
                <a:gd name="T36" fmla="*/ 41 w 47"/>
                <a:gd name="T37" fmla="*/ 71 h 77"/>
                <a:gd name="T38" fmla="*/ 41 w 47"/>
                <a:gd name="T39" fmla="*/ 71 h 77"/>
                <a:gd name="T40" fmla="*/ 34 w 47"/>
                <a:gd name="T41" fmla="*/ 77 h 77"/>
                <a:gd name="T42" fmla="*/ 24 w 47"/>
                <a:gd name="T43" fmla="*/ 77 h 77"/>
                <a:gd name="T44" fmla="*/ 24 w 47"/>
                <a:gd name="T45" fmla="*/ 77 h 77"/>
                <a:gd name="T46" fmla="*/ 17 w 47"/>
                <a:gd name="T47" fmla="*/ 77 h 77"/>
                <a:gd name="T48" fmla="*/ 10 w 47"/>
                <a:gd name="T49" fmla="*/ 71 h 77"/>
                <a:gd name="T50" fmla="*/ 10 w 47"/>
                <a:gd name="T51" fmla="*/ 77 h 77"/>
                <a:gd name="T52" fmla="*/ 10 w 47"/>
                <a:gd name="T53" fmla="*/ 50 h 77"/>
                <a:gd name="T54" fmla="*/ 10 w 47"/>
                <a:gd name="T55" fmla="*/ 50 h 77"/>
                <a:gd name="T56" fmla="*/ 10 w 47"/>
                <a:gd name="T57" fmla="*/ 64 h 77"/>
                <a:gd name="T58" fmla="*/ 10 w 47"/>
                <a:gd name="T59" fmla="*/ 64 h 77"/>
                <a:gd name="T60" fmla="*/ 17 w 47"/>
                <a:gd name="T61" fmla="*/ 71 h 77"/>
                <a:gd name="T62" fmla="*/ 24 w 47"/>
                <a:gd name="T63" fmla="*/ 71 h 77"/>
                <a:gd name="T64" fmla="*/ 24 w 47"/>
                <a:gd name="T65" fmla="*/ 71 h 77"/>
                <a:gd name="T66" fmla="*/ 31 w 47"/>
                <a:gd name="T67" fmla="*/ 71 h 77"/>
                <a:gd name="T68" fmla="*/ 34 w 47"/>
                <a:gd name="T69" fmla="*/ 67 h 77"/>
                <a:gd name="T70" fmla="*/ 34 w 47"/>
                <a:gd name="T71" fmla="*/ 67 h 77"/>
                <a:gd name="T72" fmla="*/ 37 w 47"/>
                <a:gd name="T73" fmla="*/ 60 h 77"/>
                <a:gd name="T74" fmla="*/ 41 w 47"/>
                <a:gd name="T75" fmla="*/ 50 h 77"/>
                <a:gd name="T76" fmla="*/ 41 w 47"/>
                <a:gd name="T77" fmla="*/ 50 h 77"/>
                <a:gd name="T78" fmla="*/ 37 w 47"/>
                <a:gd name="T79" fmla="*/ 40 h 77"/>
                <a:gd name="T80" fmla="*/ 34 w 47"/>
                <a:gd name="T81" fmla="*/ 34 h 77"/>
                <a:gd name="T82" fmla="*/ 34 w 47"/>
                <a:gd name="T83" fmla="*/ 34 h 77"/>
                <a:gd name="T84" fmla="*/ 31 w 47"/>
                <a:gd name="T85" fmla="*/ 30 h 77"/>
                <a:gd name="T86" fmla="*/ 24 w 47"/>
                <a:gd name="T87" fmla="*/ 27 h 77"/>
                <a:gd name="T88" fmla="*/ 24 w 47"/>
                <a:gd name="T89" fmla="*/ 27 h 77"/>
                <a:gd name="T90" fmla="*/ 17 w 47"/>
                <a:gd name="T91" fmla="*/ 30 h 77"/>
                <a:gd name="T92" fmla="*/ 14 w 47"/>
                <a:gd name="T93" fmla="*/ 34 h 77"/>
                <a:gd name="T94" fmla="*/ 14 w 47"/>
                <a:gd name="T95" fmla="*/ 34 h 77"/>
                <a:gd name="T96" fmla="*/ 10 w 47"/>
                <a:gd name="T97" fmla="*/ 40 h 77"/>
                <a:gd name="T98" fmla="*/ 10 w 47"/>
                <a:gd name="T99" fmla="*/ 50 h 77"/>
                <a:gd name="T100" fmla="*/ 10 w 47"/>
                <a:gd name="T101" fmla="*/ 5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77">
                  <a:moveTo>
                    <a:pt x="10" y="77"/>
                  </a:moveTo>
                  <a:lnTo>
                    <a:pt x="0" y="77"/>
                  </a:lnTo>
                  <a:lnTo>
                    <a:pt x="0" y="0"/>
                  </a:lnTo>
                  <a:lnTo>
                    <a:pt x="10" y="0"/>
                  </a:lnTo>
                  <a:lnTo>
                    <a:pt x="10" y="27"/>
                  </a:lnTo>
                  <a:lnTo>
                    <a:pt x="10" y="27"/>
                  </a:lnTo>
                  <a:lnTo>
                    <a:pt x="17" y="23"/>
                  </a:lnTo>
                  <a:lnTo>
                    <a:pt x="24" y="20"/>
                  </a:lnTo>
                  <a:lnTo>
                    <a:pt x="24" y="20"/>
                  </a:lnTo>
                  <a:lnTo>
                    <a:pt x="34" y="23"/>
                  </a:lnTo>
                  <a:lnTo>
                    <a:pt x="34" y="23"/>
                  </a:lnTo>
                  <a:lnTo>
                    <a:pt x="41" y="27"/>
                  </a:lnTo>
                  <a:lnTo>
                    <a:pt x="41" y="27"/>
                  </a:lnTo>
                  <a:lnTo>
                    <a:pt x="47" y="37"/>
                  </a:lnTo>
                  <a:lnTo>
                    <a:pt x="47" y="37"/>
                  </a:lnTo>
                  <a:lnTo>
                    <a:pt x="47" y="50"/>
                  </a:lnTo>
                  <a:lnTo>
                    <a:pt x="47" y="50"/>
                  </a:lnTo>
                  <a:lnTo>
                    <a:pt x="47" y="60"/>
                  </a:lnTo>
                  <a:lnTo>
                    <a:pt x="41" y="71"/>
                  </a:lnTo>
                  <a:lnTo>
                    <a:pt x="41" y="71"/>
                  </a:lnTo>
                  <a:lnTo>
                    <a:pt x="34" y="77"/>
                  </a:lnTo>
                  <a:lnTo>
                    <a:pt x="24" y="77"/>
                  </a:lnTo>
                  <a:lnTo>
                    <a:pt x="24" y="77"/>
                  </a:lnTo>
                  <a:lnTo>
                    <a:pt x="17" y="77"/>
                  </a:lnTo>
                  <a:lnTo>
                    <a:pt x="10" y="71"/>
                  </a:lnTo>
                  <a:lnTo>
                    <a:pt x="10" y="77"/>
                  </a:lnTo>
                  <a:close/>
                  <a:moveTo>
                    <a:pt x="10" y="50"/>
                  </a:moveTo>
                  <a:lnTo>
                    <a:pt x="10" y="50"/>
                  </a:lnTo>
                  <a:lnTo>
                    <a:pt x="10" y="64"/>
                  </a:lnTo>
                  <a:lnTo>
                    <a:pt x="10" y="64"/>
                  </a:lnTo>
                  <a:lnTo>
                    <a:pt x="17" y="71"/>
                  </a:lnTo>
                  <a:lnTo>
                    <a:pt x="24" y="71"/>
                  </a:lnTo>
                  <a:lnTo>
                    <a:pt x="24" y="71"/>
                  </a:lnTo>
                  <a:lnTo>
                    <a:pt x="31" y="71"/>
                  </a:lnTo>
                  <a:lnTo>
                    <a:pt x="34" y="67"/>
                  </a:lnTo>
                  <a:lnTo>
                    <a:pt x="34" y="67"/>
                  </a:lnTo>
                  <a:lnTo>
                    <a:pt x="37" y="60"/>
                  </a:lnTo>
                  <a:lnTo>
                    <a:pt x="41" y="50"/>
                  </a:lnTo>
                  <a:lnTo>
                    <a:pt x="41" y="50"/>
                  </a:lnTo>
                  <a:lnTo>
                    <a:pt x="37" y="40"/>
                  </a:lnTo>
                  <a:lnTo>
                    <a:pt x="34" y="34"/>
                  </a:lnTo>
                  <a:lnTo>
                    <a:pt x="34" y="34"/>
                  </a:lnTo>
                  <a:lnTo>
                    <a:pt x="31" y="30"/>
                  </a:lnTo>
                  <a:lnTo>
                    <a:pt x="24" y="27"/>
                  </a:lnTo>
                  <a:lnTo>
                    <a:pt x="24" y="27"/>
                  </a:lnTo>
                  <a:lnTo>
                    <a:pt x="17" y="30"/>
                  </a:lnTo>
                  <a:lnTo>
                    <a:pt x="14" y="34"/>
                  </a:lnTo>
                  <a:lnTo>
                    <a:pt x="14" y="34"/>
                  </a:lnTo>
                  <a:lnTo>
                    <a:pt x="10" y="40"/>
                  </a:lnTo>
                  <a:lnTo>
                    <a:pt x="10" y="50"/>
                  </a:lnTo>
                  <a:lnTo>
                    <a:pt x="1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9" name="Rectangle 189"/>
            <p:cNvSpPr>
              <a:spLocks noChangeArrowheads="1"/>
            </p:cNvSpPr>
            <p:nvPr/>
          </p:nvSpPr>
          <p:spPr bwMode="auto">
            <a:xfrm>
              <a:off x="10579101" y="496888"/>
              <a:ext cx="15875" cy="1222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0" name="Freeform 190"/>
            <p:cNvSpPr>
              <a:spLocks noEditPoints="1"/>
            </p:cNvSpPr>
            <p:nvPr/>
          </p:nvSpPr>
          <p:spPr bwMode="auto">
            <a:xfrm>
              <a:off x="10610851" y="528638"/>
              <a:ext cx="79375" cy="90488"/>
            </a:xfrm>
            <a:custGeom>
              <a:avLst/>
              <a:gdLst>
                <a:gd name="T0" fmla="*/ 0 w 50"/>
                <a:gd name="T1" fmla="*/ 30 h 57"/>
                <a:gd name="T2" fmla="*/ 0 w 50"/>
                <a:gd name="T3" fmla="*/ 30 h 57"/>
                <a:gd name="T4" fmla="*/ 3 w 50"/>
                <a:gd name="T5" fmla="*/ 17 h 57"/>
                <a:gd name="T6" fmla="*/ 7 w 50"/>
                <a:gd name="T7" fmla="*/ 7 h 57"/>
                <a:gd name="T8" fmla="*/ 7 w 50"/>
                <a:gd name="T9" fmla="*/ 7 h 57"/>
                <a:gd name="T10" fmla="*/ 17 w 50"/>
                <a:gd name="T11" fmla="*/ 3 h 57"/>
                <a:gd name="T12" fmla="*/ 27 w 50"/>
                <a:gd name="T13" fmla="*/ 0 h 57"/>
                <a:gd name="T14" fmla="*/ 27 w 50"/>
                <a:gd name="T15" fmla="*/ 0 h 57"/>
                <a:gd name="T16" fmla="*/ 37 w 50"/>
                <a:gd name="T17" fmla="*/ 3 h 57"/>
                <a:gd name="T18" fmla="*/ 44 w 50"/>
                <a:gd name="T19" fmla="*/ 7 h 57"/>
                <a:gd name="T20" fmla="*/ 44 w 50"/>
                <a:gd name="T21" fmla="*/ 7 h 57"/>
                <a:gd name="T22" fmla="*/ 50 w 50"/>
                <a:gd name="T23" fmla="*/ 17 h 57"/>
                <a:gd name="T24" fmla="*/ 50 w 50"/>
                <a:gd name="T25" fmla="*/ 30 h 57"/>
                <a:gd name="T26" fmla="*/ 50 w 50"/>
                <a:gd name="T27" fmla="*/ 30 h 57"/>
                <a:gd name="T28" fmla="*/ 47 w 50"/>
                <a:gd name="T29" fmla="*/ 47 h 57"/>
                <a:gd name="T30" fmla="*/ 47 w 50"/>
                <a:gd name="T31" fmla="*/ 47 h 57"/>
                <a:gd name="T32" fmla="*/ 44 w 50"/>
                <a:gd name="T33" fmla="*/ 51 h 57"/>
                <a:gd name="T34" fmla="*/ 40 w 50"/>
                <a:gd name="T35" fmla="*/ 54 h 57"/>
                <a:gd name="T36" fmla="*/ 40 w 50"/>
                <a:gd name="T37" fmla="*/ 54 h 57"/>
                <a:gd name="T38" fmla="*/ 27 w 50"/>
                <a:gd name="T39" fmla="*/ 57 h 57"/>
                <a:gd name="T40" fmla="*/ 27 w 50"/>
                <a:gd name="T41" fmla="*/ 57 h 57"/>
                <a:gd name="T42" fmla="*/ 13 w 50"/>
                <a:gd name="T43" fmla="*/ 57 h 57"/>
                <a:gd name="T44" fmla="*/ 7 w 50"/>
                <a:gd name="T45" fmla="*/ 51 h 57"/>
                <a:gd name="T46" fmla="*/ 7 w 50"/>
                <a:gd name="T47" fmla="*/ 51 h 57"/>
                <a:gd name="T48" fmla="*/ 0 w 50"/>
                <a:gd name="T49" fmla="*/ 40 h 57"/>
                <a:gd name="T50" fmla="*/ 0 w 50"/>
                <a:gd name="T51" fmla="*/ 30 h 57"/>
                <a:gd name="T52" fmla="*/ 0 w 50"/>
                <a:gd name="T53" fmla="*/ 30 h 57"/>
                <a:gd name="T54" fmla="*/ 10 w 50"/>
                <a:gd name="T55" fmla="*/ 30 h 57"/>
                <a:gd name="T56" fmla="*/ 10 w 50"/>
                <a:gd name="T57" fmla="*/ 30 h 57"/>
                <a:gd name="T58" fmla="*/ 10 w 50"/>
                <a:gd name="T59" fmla="*/ 40 h 57"/>
                <a:gd name="T60" fmla="*/ 13 w 50"/>
                <a:gd name="T61" fmla="*/ 47 h 57"/>
                <a:gd name="T62" fmla="*/ 13 w 50"/>
                <a:gd name="T63" fmla="*/ 47 h 57"/>
                <a:gd name="T64" fmla="*/ 20 w 50"/>
                <a:gd name="T65" fmla="*/ 51 h 57"/>
                <a:gd name="T66" fmla="*/ 27 w 50"/>
                <a:gd name="T67" fmla="*/ 51 h 57"/>
                <a:gd name="T68" fmla="*/ 27 w 50"/>
                <a:gd name="T69" fmla="*/ 51 h 57"/>
                <a:gd name="T70" fmla="*/ 34 w 50"/>
                <a:gd name="T71" fmla="*/ 51 h 57"/>
                <a:gd name="T72" fmla="*/ 37 w 50"/>
                <a:gd name="T73" fmla="*/ 47 h 57"/>
                <a:gd name="T74" fmla="*/ 37 w 50"/>
                <a:gd name="T75" fmla="*/ 47 h 57"/>
                <a:gd name="T76" fmla="*/ 40 w 50"/>
                <a:gd name="T77" fmla="*/ 40 h 57"/>
                <a:gd name="T78" fmla="*/ 44 w 50"/>
                <a:gd name="T79" fmla="*/ 30 h 57"/>
                <a:gd name="T80" fmla="*/ 44 w 50"/>
                <a:gd name="T81" fmla="*/ 30 h 57"/>
                <a:gd name="T82" fmla="*/ 40 w 50"/>
                <a:gd name="T83" fmla="*/ 20 h 57"/>
                <a:gd name="T84" fmla="*/ 37 w 50"/>
                <a:gd name="T85" fmla="*/ 14 h 57"/>
                <a:gd name="T86" fmla="*/ 37 w 50"/>
                <a:gd name="T87" fmla="*/ 14 h 57"/>
                <a:gd name="T88" fmla="*/ 34 w 50"/>
                <a:gd name="T89" fmla="*/ 10 h 57"/>
                <a:gd name="T90" fmla="*/ 27 w 50"/>
                <a:gd name="T91" fmla="*/ 7 h 57"/>
                <a:gd name="T92" fmla="*/ 27 w 50"/>
                <a:gd name="T93" fmla="*/ 7 h 57"/>
                <a:gd name="T94" fmla="*/ 20 w 50"/>
                <a:gd name="T95" fmla="*/ 10 h 57"/>
                <a:gd name="T96" fmla="*/ 13 w 50"/>
                <a:gd name="T97" fmla="*/ 14 h 57"/>
                <a:gd name="T98" fmla="*/ 13 w 50"/>
                <a:gd name="T99" fmla="*/ 14 h 57"/>
                <a:gd name="T100" fmla="*/ 10 w 50"/>
                <a:gd name="T101" fmla="*/ 20 h 57"/>
                <a:gd name="T102" fmla="*/ 10 w 50"/>
                <a:gd name="T103" fmla="*/ 30 h 57"/>
                <a:gd name="T104" fmla="*/ 10 w 50"/>
                <a:gd name="T105" fmla="*/ 3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57">
                  <a:moveTo>
                    <a:pt x="0" y="30"/>
                  </a:moveTo>
                  <a:lnTo>
                    <a:pt x="0" y="30"/>
                  </a:lnTo>
                  <a:lnTo>
                    <a:pt x="3" y="17"/>
                  </a:lnTo>
                  <a:lnTo>
                    <a:pt x="7" y="7"/>
                  </a:lnTo>
                  <a:lnTo>
                    <a:pt x="7" y="7"/>
                  </a:lnTo>
                  <a:lnTo>
                    <a:pt x="17" y="3"/>
                  </a:lnTo>
                  <a:lnTo>
                    <a:pt x="27" y="0"/>
                  </a:lnTo>
                  <a:lnTo>
                    <a:pt x="27" y="0"/>
                  </a:lnTo>
                  <a:lnTo>
                    <a:pt x="37" y="3"/>
                  </a:lnTo>
                  <a:lnTo>
                    <a:pt x="44" y="7"/>
                  </a:lnTo>
                  <a:lnTo>
                    <a:pt x="44" y="7"/>
                  </a:lnTo>
                  <a:lnTo>
                    <a:pt x="50" y="17"/>
                  </a:lnTo>
                  <a:lnTo>
                    <a:pt x="50" y="30"/>
                  </a:lnTo>
                  <a:lnTo>
                    <a:pt x="50" y="30"/>
                  </a:lnTo>
                  <a:lnTo>
                    <a:pt x="47" y="47"/>
                  </a:lnTo>
                  <a:lnTo>
                    <a:pt x="47" y="47"/>
                  </a:lnTo>
                  <a:lnTo>
                    <a:pt x="44" y="51"/>
                  </a:lnTo>
                  <a:lnTo>
                    <a:pt x="40" y="54"/>
                  </a:lnTo>
                  <a:lnTo>
                    <a:pt x="40" y="54"/>
                  </a:lnTo>
                  <a:lnTo>
                    <a:pt x="27" y="57"/>
                  </a:lnTo>
                  <a:lnTo>
                    <a:pt x="27" y="57"/>
                  </a:lnTo>
                  <a:lnTo>
                    <a:pt x="13" y="57"/>
                  </a:lnTo>
                  <a:lnTo>
                    <a:pt x="7" y="51"/>
                  </a:lnTo>
                  <a:lnTo>
                    <a:pt x="7" y="51"/>
                  </a:lnTo>
                  <a:lnTo>
                    <a:pt x="0" y="40"/>
                  </a:lnTo>
                  <a:lnTo>
                    <a:pt x="0" y="30"/>
                  </a:lnTo>
                  <a:lnTo>
                    <a:pt x="0" y="30"/>
                  </a:lnTo>
                  <a:close/>
                  <a:moveTo>
                    <a:pt x="10" y="30"/>
                  </a:moveTo>
                  <a:lnTo>
                    <a:pt x="10" y="30"/>
                  </a:lnTo>
                  <a:lnTo>
                    <a:pt x="10" y="40"/>
                  </a:lnTo>
                  <a:lnTo>
                    <a:pt x="13" y="47"/>
                  </a:lnTo>
                  <a:lnTo>
                    <a:pt x="13" y="47"/>
                  </a:lnTo>
                  <a:lnTo>
                    <a:pt x="20" y="51"/>
                  </a:lnTo>
                  <a:lnTo>
                    <a:pt x="27" y="51"/>
                  </a:lnTo>
                  <a:lnTo>
                    <a:pt x="27" y="51"/>
                  </a:lnTo>
                  <a:lnTo>
                    <a:pt x="34" y="51"/>
                  </a:lnTo>
                  <a:lnTo>
                    <a:pt x="37" y="47"/>
                  </a:lnTo>
                  <a:lnTo>
                    <a:pt x="37" y="47"/>
                  </a:lnTo>
                  <a:lnTo>
                    <a:pt x="40" y="40"/>
                  </a:lnTo>
                  <a:lnTo>
                    <a:pt x="44" y="30"/>
                  </a:lnTo>
                  <a:lnTo>
                    <a:pt x="44" y="30"/>
                  </a:lnTo>
                  <a:lnTo>
                    <a:pt x="40" y="20"/>
                  </a:lnTo>
                  <a:lnTo>
                    <a:pt x="37" y="14"/>
                  </a:lnTo>
                  <a:lnTo>
                    <a:pt x="37" y="14"/>
                  </a:lnTo>
                  <a:lnTo>
                    <a:pt x="34" y="10"/>
                  </a:lnTo>
                  <a:lnTo>
                    <a:pt x="27" y="7"/>
                  </a:lnTo>
                  <a:lnTo>
                    <a:pt x="27" y="7"/>
                  </a:lnTo>
                  <a:lnTo>
                    <a:pt x="20" y="10"/>
                  </a:lnTo>
                  <a:lnTo>
                    <a:pt x="13" y="14"/>
                  </a:lnTo>
                  <a:lnTo>
                    <a:pt x="13" y="14"/>
                  </a:lnTo>
                  <a:lnTo>
                    <a:pt x="10" y="20"/>
                  </a:lnTo>
                  <a:lnTo>
                    <a:pt x="10" y="30"/>
                  </a:lnTo>
                  <a:lnTo>
                    <a:pt x="1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1" name="Freeform 191"/>
            <p:cNvSpPr>
              <a:spLocks/>
            </p:cNvSpPr>
            <p:nvPr/>
          </p:nvSpPr>
          <p:spPr bwMode="auto">
            <a:xfrm>
              <a:off x="10707688" y="528638"/>
              <a:ext cx="74613" cy="90488"/>
            </a:xfrm>
            <a:custGeom>
              <a:avLst/>
              <a:gdLst>
                <a:gd name="T0" fmla="*/ 40 w 47"/>
                <a:gd name="T1" fmla="*/ 37 h 57"/>
                <a:gd name="T2" fmla="*/ 47 w 47"/>
                <a:gd name="T3" fmla="*/ 37 h 57"/>
                <a:gd name="T4" fmla="*/ 47 w 47"/>
                <a:gd name="T5" fmla="*/ 37 h 57"/>
                <a:gd name="T6" fmla="*/ 43 w 47"/>
                <a:gd name="T7" fmla="*/ 47 h 57"/>
                <a:gd name="T8" fmla="*/ 40 w 47"/>
                <a:gd name="T9" fmla="*/ 54 h 57"/>
                <a:gd name="T10" fmla="*/ 40 w 47"/>
                <a:gd name="T11" fmla="*/ 54 h 57"/>
                <a:gd name="T12" fmla="*/ 33 w 47"/>
                <a:gd name="T13" fmla="*/ 57 h 57"/>
                <a:gd name="T14" fmla="*/ 23 w 47"/>
                <a:gd name="T15" fmla="*/ 57 h 57"/>
                <a:gd name="T16" fmla="*/ 23 w 47"/>
                <a:gd name="T17" fmla="*/ 57 h 57"/>
                <a:gd name="T18" fmla="*/ 13 w 47"/>
                <a:gd name="T19" fmla="*/ 57 h 57"/>
                <a:gd name="T20" fmla="*/ 6 w 47"/>
                <a:gd name="T21" fmla="*/ 51 h 57"/>
                <a:gd name="T22" fmla="*/ 6 w 47"/>
                <a:gd name="T23" fmla="*/ 51 h 57"/>
                <a:gd name="T24" fmla="*/ 0 w 47"/>
                <a:gd name="T25" fmla="*/ 44 h 57"/>
                <a:gd name="T26" fmla="*/ 0 w 47"/>
                <a:gd name="T27" fmla="*/ 30 h 57"/>
                <a:gd name="T28" fmla="*/ 0 w 47"/>
                <a:gd name="T29" fmla="*/ 30 h 57"/>
                <a:gd name="T30" fmla="*/ 3 w 47"/>
                <a:gd name="T31" fmla="*/ 14 h 57"/>
                <a:gd name="T32" fmla="*/ 3 w 47"/>
                <a:gd name="T33" fmla="*/ 14 h 57"/>
                <a:gd name="T34" fmla="*/ 6 w 47"/>
                <a:gd name="T35" fmla="*/ 7 h 57"/>
                <a:gd name="T36" fmla="*/ 10 w 47"/>
                <a:gd name="T37" fmla="*/ 3 h 57"/>
                <a:gd name="T38" fmla="*/ 10 w 47"/>
                <a:gd name="T39" fmla="*/ 3 h 57"/>
                <a:gd name="T40" fmla="*/ 23 w 47"/>
                <a:gd name="T41" fmla="*/ 0 h 57"/>
                <a:gd name="T42" fmla="*/ 23 w 47"/>
                <a:gd name="T43" fmla="*/ 0 h 57"/>
                <a:gd name="T44" fmla="*/ 33 w 47"/>
                <a:gd name="T45" fmla="*/ 0 h 57"/>
                <a:gd name="T46" fmla="*/ 40 w 47"/>
                <a:gd name="T47" fmla="*/ 3 h 57"/>
                <a:gd name="T48" fmla="*/ 40 w 47"/>
                <a:gd name="T49" fmla="*/ 3 h 57"/>
                <a:gd name="T50" fmla="*/ 43 w 47"/>
                <a:gd name="T51" fmla="*/ 10 h 57"/>
                <a:gd name="T52" fmla="*/ 47 w 47"/>
                <a:gd name="T53" fmla="*/ 17 h 57"/>
                <a:gd name="T54" fmla="*/ 37 w 47"/>
                <a:gd name="T55" fmla="*/ 20 h 57"/>
                <a:gd name="T56" fmla="*/ 37 w 47"/>
                <a:gd name="T57" fmla="*/ 20 h 57"/>
                <a:gd name="T58" fmla="*/ 33 w 47"/>
                <a:gd name="T59" fmla="*/ 10 h 57"/>
                <a:gd name="T60" fmla="*/ 33 w 47"/>
                <a:gd name="T61" fmla="*/ 10 h 57"/>
                <a:gd name="T62" fmla="*/ 26 w 47"/>
                <a:gd name="T63" fmla="*/ 7 h 57"/>
                <a:gd name="T64" fmla="*/ 26 w 47"/>
                <a:gd name="T65" fmla="*/ 7 h 57"/>
                <a:gd name="T66" fmla="*/ 20 w 47"/>
                <a:gd name="T67" fmla="*/ 10 h 57"/>
                <a:gd name="T68" fmla="*/ 13 w 47"/>
                <a:gd name="T69" fmla="*/ 14 h 57"/>
                <a:gd name="T70" fmla="*/ 13 w 47"/>
                <a:gd name="T71" fmla="*/ 14 h 57"/>
                <a:gd name="T72" fmla="*/ 10 w 47"/>
                <a:gd name="T73" fmla="*/ 20 h 57"/>
                <a:gd name="T74" fmla="*/ 10 w 47"/>
                <a:gd name="T75" fmla="*/ 30 h 57"/>
                <a:gd name="T76" fmla="*/ 10 w 47"/>
                <a:gd name="T77" fmla="*/ 30 h 57"/>
                <a:gd name="T78" fmla="*/ 10 w 47"/>
                <a:gd name="T79" fmla="*/ 40 h 57"/>
                <a:gd name="T80" fmla="*/ 13 w 47"/>
                <a:gd name="T81" fmla="*/ 47 h 57"/>
                <a:gd name="T82" fmla="*/ 13 w 47"/>
                <a:gd name="T83" fmla="*/ 47 h 57"/>
                <a:gd name="T84" fmla="*/ 16 w 47"/>
                <a:gd name="T85" fmla="*/ 51 h 57"/>
                <a:gd name="T86" fmla="*/ 23 w 47"/>
                <a:gd name="T87" fmla="*/ 51 h 57"/>
                <a:gd name="T88" fmla="*/ 23 w 47"/>
                <a:gd name="T89" fmla="*/ 51 h 57"/>
                <a:gd name="T90" fmla="*/ 33 w 47"/>
                <a:gd name="T91" fmla="*/ 47 h 57"/>
                <a:gd name="T92" fmla="*/ 33 w 47"/>
                <a:gd name="T93" fmla="*/ 47 h 57"/>
                <a:gd name="T94" fmla="*/ 40 w 47"/>
                <a:gd name="T95" fmla="*/ 37 h 57"/>
                <a:gd name="T96" fmla="*/ 40 w 47"/>
                <a:gd name="T97"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 h="57">
                  <a:moveTo>
                    <a:pt x="40" y="37"/>
                  </a:moveTo>
                  <a:lnTo>
                    <a:pt x="47" y="37"/>
                  </a:lnTo>
                  <a:lnTo>
                    <a:pt x="47" y="37"/>
                  </a:lnTo>
                  <a:lnTo>
                    <a:pt x="43" y="47"/>
                  </a:lnTo>
                  <a:lnTo>
                    <a:pt x="40" y="54"/>
                  </a:lnTo>
                  <a:lnTo>
                    <a:pt x="40" y="54"/>
                  </a:lnTo>
                  <a:lnTo>
                    <a:pt x="33" y="57"/>
                  </a:lnTo>
                  <a:lnTo>
                    <a:pt x="23" y="57"/>
                  </a:lnTo>
                  <a:lnTo>
                    <a:pt x="23" y="57"/>
                  </a:lnTo>
                  <a:lnTo>
                    <a:pt x="13" y="57"/>
                  </a:lnTo>
                  <a:lnTo>
                    <a:pt x="6" y="51"/>
                  </a:lnTo>
                  <a:lnTo>
                    <a:pt x="6" y="51"/>
                  </a:lnTo>
                  <a:lnTo>
                    <a:pt x="0" y="44"/>
                  </a:lnTo>
                  <a:lnTo>
                    <a:pt x="0" y="30"/>
                  </a:lnTo>
                  <a:lnTo>
                    <a:pt x="0" y="30"/>
                  </a:lnTo>
                  <a:lnTo>
                    <a:pt x="3" y="14"/>
                  </a:lnTo>
                  <a:lnTo>
                    <a:pt x="3" y="14"/>
                  </a:lnTo>
                  <a:lnTo>
                    <a:pt x="6" y="7"/>
                  </a:lnTo>
                  <a:lnTo>
                    <a:pt x="10" y="3"/>
                  </a:lnTo>
                  <a:lnTo>
                    <a:pt x="10" y="3"/>
                  </a:lnTo>
                  <a:lnTo>
                    <a:pt x="23" y="0"/>
                  </a:lnTo>
                  <a:lnTo>
                    <a:pt x="23" y="0"/>
                  </a:lnTo>
                  <a:lnTo>
                    <a:pt x="33" y="0"/>
                  </a:lnTo>
                  <a:lnTo>
                    <a:pt x="40" y="3"/>
                  </a:lnTo>
                  <a:lnTo>
                    <a:pt x="40" y="3"/>
                  </a:lnTo>
                  <a:lnTo>
                    <a:pt x="43" y="10"/>
                  </a:lnTo>
                  <a:lnTo>
                    <a:pt x="47" y="17"/>
                  </a:lnTo>
                  <a:lnTo>
                    <a:pt x="37" y="20"/>
                  </a:lnTo>
                  <a:lnTo>
                    <a:pt x="37" y="20"/>
                  </a:lnTo>
                  <a:lnTo>
                    <a:pt x="33" y="10"/>
                  </a:lnTo>
                  <a:lnTo>
                    <a:pt x="33" y="10"/>
                  </a:lnTo>
                  <a:lnTo>
                    <a:pt x="26" y="7"/>
                  </a:lnTo>
                  <a:lnTo>
                    <a:pt x="26" y="7"/>
                  </a:lnTo>
                  <a:lnTo>
                    <a:pt x="20" y="10"/>
                  </a:lnTo>
                  <a:lnTo>
                    <a:pt x="13" y="14"/>
                  </a:lnTo>
                  <a:lnTo>
                    <a:pt x="13" y="14"/>
                  </a:lnTo>
                  <a:lnTo>
                    <a:pt x="10" y="20"/>
                  </a:lnTo>
                  <a:lnTo>
                    <a:pt x="10" y="30"/>
                  </a:lnTo>
                  <a:lnTo>
                    <a:pt x="10" y="30"/>
                  </a:lnTo>
                  <a:lnTo>
                    <a:pt x="10" y="40"/>
                  </a:lnTo>
                  <a:lnTo>
                    <a:pt x="13" y="47"/>
                  </a:lnTo>
                  <a:lnTo>
                    <a:pt x="13" y="47"/>
                  </a:lnTo>
                  <a:lnTo>
                    <a:pt x="16" y="51"/>
                  </a:lnTo>
                  <a:lnTo>
                    <a:pt x="23" y="51"/>
                  </a:lnTo>
                  <a:lnTo>
                    <a:pt x="23" y="51"/>
                  </a:lnTo>
                  <a:lnTo>
                    <a:pt x="33" y="47"/>
                  </a:lnTo>
                  <a:lnTo>
                    <a:pt x="33" y="47"/>
                  </a:lnTo>
                  <a:lnTo>
                    <a:pt x="40" y="37"/>
                  </a:lnTo>
                  <a:lnTo>
                    <a:pt x="4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2" name="Freeform 192"/>
            <p:cNvSpPr>
              <a:spLocks/>
            </p:cNvSpPr>
            <p:nvPr/>
          </p:nvSpPr>
          <p:spPr bwMode="auto">
            <a:xfrm>
              <a:off x="10798176" y="496888"/>
              <a:ext cx="68263" cy="122238"/>
            </a:xfrm>
            <a:custGeom>
              <a:avLst/>
              <a:gdLst>
                <a:gd name="T0" fmla="*/ 0 w 43"/>
                <a:gd name="T1" fmla="*/ 77 h 77"/>
                <a:gd name="T2" fmla="*/ 0 w 43"/>
                <a:gd name="T3" fmla="*/ 0 h 77"/>
                <a:gd name="T4" fmla="*/ 10 w 43"/>
                <a:gd name="T5" fmla="*/ 0 h 77"/>
                <a:gd name="T6" fmla="*/ 10 w 43"/>
                <a:gd name="T7" fmla="*/ 44 h 77"/>
                <a:gd name="T8" fmla="*/ 30 w 43"/>
                <a:gd name="T9" fmla="*/ 20 h 77"/>
                <a:gd name="T10" fmla="*/ 43 w 43"/>
                <a:gd name="T11" fmla="*/ 20 h 77"/>
                <a:gd name="T12" fmla="*/ 20 w 43"/>
                <a:gd name="T13" fmla="*/ 44 h 77"/>
                <a:gd name="T14" fmla="*/ 43 w 43"/>
                <a:gd name="T15" fmla="*/ 77 h 77"/>
                <a:gd name="T16" fmla="*/ 33 w 43"/>
                <a:gd name="T17" fmla="*/ 77 h 77"/>
                <a:gd name="T18" fmla="*/ 17 w 43"/>
                <a:gd name="T19" fmla="*/ 50 h 77"/>
                <a:gd name="T20" fmla="*/ 10 w 43"/>
                <a:gd name="T21" fmla="*/ 57 h 77"/>
                <a:gd name="T22" fmla="*/ 10 w 43"/>
                <a:gd name="T23" fmla="*/ 77 h 77"/>
                <a:gd name="T24" fmla="*/ 0 w 43"/>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77">
                  <a:moveTo>
                    <a:pt x="0" y="77"/>
                  </a:moveTo>
                  <a:lnTo>
                    <a:pt x="0" y="0"/>
                  </a:lnTo>
                  <a:lnTo>
                    <a:pt x="10" y="0"/>
                  </a:lnTo>
                  <a:lnTo>
                    <a:pt x="10" y="44"/>
                  </a:lnTo>
                  <a:lnTo>
                    <a:pt x="30" y="20"/>
                  </a:lnTo>
                  <a:lnTo>
                    <a:pt x="43" y="20"/>
                  </a:lnTo>
                  <a:lnTo>
                    <a:pt x="20" y="44"/>
                  </a:lnTo>
                  <a:lnTo>
                    <a:pt x="43" y="77"/>
                  </a:lnTo>
                  <a:lnTo>
                    <a:pt x="33" y="77"/>
                  </a:lnTo>
                  <a:lnTo>
                    <a:pt x="17" y="50"/>
                  </a:lnTo>
                  <a:lnTo>
                    <a:pt x="10" y="57"/>
                  </a:lnTo>
                  <a:lnTo>
                    <a:pt x="10" y="77"/>
                  </a:lnTo>
                  <a:lnTo>
                    <a:pt x="0"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3" name="Rectangle 193"/>
            <p:cNvSpPr>
              <a:spLocks noChangeArrowheads="1"/>
            </p:cNvSpPr>
            <p:nvPr/>
          </p:nvSpPr>
          <p:spPr bwMode="auto">
            <a:xfrm>
              <a:off x="10979151" y="998538"/>
              <a:ext cx="15875" cy="1238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4" name="Freeform 194"/>
            <p:cNvSpPr>
              <a:spLocks noEditPoints="1"/>
            </p:cNvSpPr>
            <p:nvPr/>
          </p:nvSpPr>
          <p:spPr bwMode="auto">
            <a:xfrm>
              <a:off x="11010901" y="1030288"/>
              <a:ext cx="85725" cy="92075"/>
            </a:xfrm>
            <a:custGeom>
              <a:avLst/>
              <a:gdLst>
                <a:gd name="T0" fmla="*/ 41 w 54"/>
                <a:gd name="T1" fmla="*/ 51 h 58"/>
                <a:gd name="T2" fmla="*/ 31 w 54"/>
                <a:gd name="T3" fmla="*/ 58 h 58"/>
                <a:gd name="T4" fmla="*/ 20 w 54"/>
                <a:gd name="T5" fmla="*/ 58 h 58"/>
                <a:gd name="T6" fmla="*/ 7 w 54"/>
                <a:gd name="T7" fmla="*/ 54 h 58"/>
                <a:gd name="T8" fmla="*/ 4 w 54"/>
                <a:gd name="T9" fmla="*/ 51 h 58"/>
                <a:gd name="T10" fmla="*/ 0 w 54"/>
                <a:gd name="T11" fmla="*/ 44 h 58"/>
                <a:gd name="T12" fmla="*/ 4 w 54"/>
                <a:gd name="T13" fmla="*/ 34 h 58"/>
                <a:gd name="T14" fmla="*/ 7 w 54"/>
                <a:gd name="T15" fmla="*/ 31 h 58"/>
                <a:gd name="T16" fmla="*/ 14 w 54"/>
                <a:gd name="T17" fmla="*/ 27 h 58"/>
                <a:gd name="T18" fmla="*/ 24 w 54"/>
                <a:gd name="T19" fmla="*/ 27 h 58"/>
                <a:gd name="T20" fmla="*/ 41 w 54"/>
                <a:gd name="T21" fmla="*/ 24 h 58"/>
                <a:gd name="T22" fmla="*/ 41 w 54"/>
                <a:gd name="T23" fmla="*/ 21 h 58"/>
                <a:gd name="T24" fmla="*/ 37 w 54"/>
                <a:gd name="T25" fmla="*/ 10 h 58"/>
                <a:gd name="T26" fmla="*/ 27 w 54"/>
                <a:gd name="T27" fmla="*/ 7 h 58"/>
                <a:gd name="T28" fmla="*/ 17 w 54"/>
                <a:gd name="T29" fmla="*/ 10 h 58"/>
                <a:gd name="T30" fmla="*/ 14 w 54"/>
                <a:gd name="T31" fmla="*/ 21 h 58"/>
                <a:gd name="T32" fmla="*/ 4 w 54"/>
                <a:gd name="T33" fmla="*/ 17 h 58"/>
                <a:gd name="T34" fmla="*/ 7 w 54"/>
                <a:gd name="T35" fmla="*/ 7 h 58"/>
                <a:gd name="T36" fmla="*/ 17 w 54"/>
                <a:gd name="T37" fmla="*/ 4 h 58"/>
                <a:gd name="T38" fmla="*/ 27 w 54"/>
                <a:gd name="T39" fmla="*/ 0 h 58"/>
                <a:gd name="T40" fmla="*/ 41 w 54"/>
                <a:gd name="T41" fmla="*/ 4 h 58"/>
                <a:gd name="T42" fmla="*/ 47 w 54"/>
                <a:gd name="T43" fmla="*/ 7 h 58"/>
                <a:gd name="T44" fmla="*/ 51 w 54"/>
                <a:gd name="T45" fmla="*/ 14 h 58"/>
                <a:gd name="T46" fmla="*/ 51 w 54"/>
                <a:gd name="T47" fmla="*/ 34 h 58"/>
                <a:gd name="T48" fmla="*/ 51 w 54"/>
                <a:gd name="T49" fmla="*/ 51 h 58"/>
                <a:gd name="T50" fmla="*/ 54 w 54"/>
                <a:gd name="T51" fmla="*/ 58 h 58"/>
                <a:gd name="T52" fmla="*/ 44 w 54"/>
                <a:gd name="T53" fmla="*/ 58 h 58"/>
                <a:gd name="T54" fmla="*/ 41 w 54"/>
                <a:gd name="T55" fmla="*/ 51 h 58"/>
                <a:gd name="T56" fmla="*/ 41 w 54"/>
                <a:gd name="T57" fmla="*/ 31 h 58"/>
                <a:gd name="T58" fmla="*/ 24 w 54"/>
                <a:gd name="T59" fmla="*/ 34 h 58"/>
                <a:gd name="T60" fmla="*/ 17 w 54"/>
                <a:gd name="T61" fmla="*/ 34 h 58"/>
                <a:gd name="T62" fmla="*/ 14 w 54"/>
                <a:gd name="T63" fmla="*/ 37 h 58"/>
                <a:gd name="T64" fmla="*/ 10 w 54"/>
                <a:gd name="T65" fmla="*/ 44 h 58"/>
                <a:gd name="T66" fmla="*/ 14 w 54"/>
                <a:gd name="T67" fmla="*/ 51 h 58"/>
                <a:gd name="T68" fmla="*/ 24 w 54"/>
                <a:gd name="T69" fmla="*/ 51 h 58"/>
                <a:gd name="T70" fmla="*/ 34 w 54"/>
                <a:gd name="T71" fmla="*/ 51 h 58"/>
                <a:gd name="T72" fmla="*/ 37 w 54"/>
                <a:gd name="T73" fmla="*/ 44 h 58"/>
                <a:gd name="T74" fmla="*/ 41 w 54"/>
                <a:gd name="T7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 h="58">
                  <a:moveTo>
                    <a:pt x="41" y="51"/>
                  </a:moveTo>
                  <a:lnTo>
                    <a:pt x="41" y="51"/>
                  </a:lnTo>
                  <a:lnTo>
                    <a:pt x="31" y="58"/>
                  </a:lnTo>
                  <a:lnTo>
                    <a:pt x="31" y="58"/>
                  </a:lnTo>
                  <a:lnTo>
                    <a:pt x="20" y="58"/>
                  </a:lnTo>
                  <a:lnTo>
                    <a:pt x="20" y="58"/>
                  </a:lnTo>
                  <a:lnTo>
                    <a:pt x="14" y="58"/>
                  </a:lnTo>
                  <a:lnTo>
                    <a:pt x="7" y="54"/>
                  </a:lnTo>
                  <a:lnTo>
                    <a:pt x="7" y="54"/>
                  </a:lnTo>
                  <a:lnTo>
                    <a:pt x="4" y="51"/>
                  </a:lnTo>
                  <a:lnTo>
                    <a:pt x="0" y="44"/>
                  </a:lnTo>
                  <a:lnTo>
                    <a:pt x="0" y="44"/>
                  </a:lnTo>
                  <a:lnTo>
                    <a:pt x="4" y="34"/>
                  </a:lnTo>
                  <a:lnTo>
                    <a:pt x="4" y="34"/>
                  </a:lnTo>
                  <a:lnTo>
                    <a:pt x="7" y="31"/>
                  </a:lnTo>
                  <a:lnTo>
                    <a:pt x="7" y="31"/>
                  </a:lnTo>
                  <a:lnTo>
                    <a:pt x="14" y="27"/>
                  </a:lnTo>
                  <a:lnTo>
                    <a:pt x="14" y="27"/>
                  </a:lnTo>
                  <a:lnTo>
                    <a:pt x="24" y="27"/>
                  </a:lnTo>
                  <a:lnTo>
                    <a:pt x="24" y="27"/>
                  </a:lnTo>
                  <a:lnTo>
                    <a:pt x="41" y="24"/>
                  </a:lnTo>
                  <a:lnTo>
                    <a:pt x="41" y="24"/>
                  </a:lnTo>
                  <a:lnTo>
                    <a:pt x="41" y="21"/>
                  </a:lnTo>
                  <a:lnTo>
                    <a:pt x="41" y="21"/>
                  </a:lnTo>
                  <a:lnTo>
                    <a:pt x="37" y="10"/>
                  </a:lnTo>
                  <a:lnTo>
                    <a:pt x="37" y="10"/>
                  </a:lnTo>
                  <a:lnTo>
                    <a:pt x="34" y="10"/>
                  </a:lnTo>
                  <a:lnTo>
                    <a:pt x="27" y="7"/>
                  </a:lnTo>
                  <a:lnTo>
                    <a:pt x="27" y="7"/>
                  </a:lnTo>
                  <a:lnTo>
                    <a:pt x="17" y="10"/>
                  </a:lnTo>
                  <a:lnTo>
                    <a:pt x="17" y="10"/>
                  </a:lnTo>
                  <a:lnTo>
                    <a:pt x="14" y="21"/>
                  </a:lnTo>
                  <a:lnTo>
                    <a:pt x="4" y="17"/>
                  </a:lnTo>
                  <a:lnTo>
                    <a:pt x="4" y="17"/>
                  </a:lnTo>
                  <a:lnTo>
                    <a:pt x="7" y="7"/>
                  </a:lnTo>
                  <a:lnTo>
                    <a:pt x="7" y="7"/>
                  </a:lnTo>
                  <a:lnTo>
                    <a:pt x="17" y="4"/>
                  </a:lnTo>
                  <a:lnTo>
                    <a:pt x="17" y="4"/>
                  </a:lnTo>
                  <a:lnTo>
                    <a:pt x="27" y="0"/>
                  </a:lnTo>
                  <a:lnTo>
                    <a:pt x="27" y="0"/>
                  </a:lnTo>
                  <a:lnTo>
                    <a:pt x="41" y="4"/>
                  </a:lnTo>
                  <a:lnTo>
                    <a:pt x="41" y="4"/>
                  </a:lnTo>
                  <a:lnTo>
                    <a:pt x="47" y="7"/>
                  </a:lnTo>
                  <a:lnTo>
                    <a:pt x="47" y="7"/>
                  </a:lnTo>
                  <a:lnTo>
                    <a:pt x="51" y="14"/>
                  </a:lnTo>
                  <a:lnTo>
                    <a:pt x="51" y="14"/>
                  </a:lnTo>
                  <a:lnTo>
                    <a:pt x="51" y="21"/>
                  </a:lnTo>
                  <a:lnTo>
                    <a:pt x="51" y="34"/>
                  </a:lnTo>
                  <a:lnTo>
                    <a:pt x="51" y="34"/>
                  </a:lnTo>
                  <a:lnTo>
                    <a:pt x="51" y="51"/>
                  </a:lnTo>
                  <a:lnTo>
                    <a:pt x="51" y="51"/>
                  </a:lnTo>
                  <a:lnTo>
                    <a:pt x="54" y="58"/>
                  </a:lnTo>
                  <a:lnTo>
                    <a:pt x="44" y="58"/>
                  </a:lnTo>
                  <a:lnTo>
                    <a:pt x="44" y="58"/>
                  </a:lnTo>
                  <a:lnTo>
                    <a:pt x="41" y="51"/>
                  </a:lnTo>
                  <a:lnTo>
                    <a:pt x="41" y="51"/>
                  </a:lnTo>
                  <a:close/>
                  <a:moveTo>
                    <a:pt x="41" y="31"/>
                  </a:moveTo>
                  <a:lnTo>
                    <a:pt x="41" y="31"/>
                  </a:lnTo>
                  <a:lnTo>
                    <a:pt x="24" y="34"/>
                  </a:lnTo>
                  <a:lnTo>
                    <a:pt x="24" y="34"/>
                  </a:lnTo>
                  <a:lnTo>
                    <a:pt x="17" y="34"/>
                  </a:lnTo>
                  <a:lnTo>
                    <a:pt x="17" y="34"/>
                  </a:lnTo>
                  <a:lnTo>
                    <a:pt x="14" y="37"/>
                  </a:lnTo>
                  <a:lnTo>
                    <a:pt x="14" y="37"/>
                  </a:lnTo>
                  <a:lnTo>
                    <a:pt x="10" y="44"/>
                  </a:lnTo>
                  <a:lnTo>
                    <a:pt x="10" y="44"/>
                  </a:lnTo>
                  <a:lnTo>
                    <a:pt x="14" y="51"/>
                  </a:lnTo>
                  <a:lnTo>
                    <a:pt x="14" y="51"/>
                  </a:lnTo>
                  <a:lnTo>
                    <a:pt x="24" y="51"/>
                  </a:lnTo>
                  <a:lnTo>
                    <a:pt x="24" y="51"/>
                  </a:lnTo>
                  <a:lnTo>
                    <a:pt x="34" y="51"/>
                  </a:lnTo>
                  <a:lnTo>
                    <a:pt x="34" y="51"/>
                  </a:lnTo>
                  <a:lnTo>
                    <a:pt x="37" y="44"/>
                  </a:lnTo>
                  <a:lnTo>
                    <a:pt x="37" y="44"/>
                  </a:lnTo>
                  <a:lnTo>
                    <a:pt x="41" y="34"/>
                  </a:lnTo>
                  <a:lnTo>
                    <a:pt x="41"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5" name="Freeform 195"/>
            <p:cNvSpPr>
              <a:spLocks/>
            </p:cNvSpPr>
            <p:nvPr/>
          </p:nvSpPr>
          <p:spPr bwMode="auto">
            <a:xfrm>
              <a:off x="11107738" y="1030288"/>
              <a:ext cx="74613" cy="92075"/>
            </a:xfrm>
            <a:custGeom>
              <a:avLst/>
              <a:gdLst>
                <a:gd name="T0" fmla="*/ 10 w 47"/>
                <a:gd name="T1" fmla="*/ 41 h 58"/>
                <a:gd name="T2" fmla="*/ 13 w 47"/>
                <a:gd name="T3" fmla="*/ 47 h 58"/>
                <a:gd name="T4" fmla="*/ 23 w 47"/>
                <a:gd name="T5" fmla="*/ 51 h 58"/>
                <a:gd name="T6" fmla="*/ 34 w 47"/>
                <a:gd name="T7" fmla="*/ 47 h 58"/>
                <a:gd name="T8" fmla="*/ 37 w 47"/>
                <a:gd name="T9" fmla="*/ 44 h 58"/>
                <a:gd name="T10" fmla="*/ 34 w 47"/>
                <a:gd name="T11" fmla="*/ 37 h 58"/>
                <a:gd name="T12" fmla="*/ 23 w 47"/>
                <a:gd name="T13" fmla="*/ 34 h 58"/>
                <a:gd name="T14" fmla="*/ 10 w 47"/>
                <a:gd name="T15" fmla="*/ 31 h 58"/>
                <a:gd name="T16" fmla="*/ 3 w 47"/>
                <a:gd name="T17" fmla="*/ 24 h 58"/>
                <a:gd name="T18" fmla="*/ 0 w 47"/>
                <a:gd name="T19" fmla="*/ 17 h 58"/>
                <a:gd name="T20" fmla="*/ 3 w 47"/>
                <a:gd name="T21" fmla="*/ 10 h 58"/>
                <a:gd name="T22" fmla="*/ 7 w 47"/>
                <a:gd name="T23" fmla="*/ 4 h 58"/>
                <a:gd name="T24" fmla="*/ 13 w 47"/>
                <a:gd name="T25" fmla="*/ 0 h 58"/>
                <a:gd name="T26" fmla="*/ 23 w 47"/>
                <a:gd name="T27" fmla="*/ 0 h 58"/>
                <a:gd name="T28" fmla="*/ 34 w 47"/>
                <a:gd name="T29" fmla="*/ 4 h 58"/>
                <a:gd name="T30" fmla="*/ 40 w 47"/>
                <a:gd name="T31" fmla="*/ 7 h 58"/>
                <a:gd name="T32" fmla="*/ 44 w 47"/>
                <a:gd name="T33" fmla="*/ 17 h 58"/>
                <a:gd name="T34" fmla="*/ 34 w 47"/>
                <a:gd name="T35" fmla="*/ 17 h 58"/>
                <a:gd name="T36" fmla="*/ 30 w 47"/>
                <a:gd name="T37" fmla="*/ 10 h 58"/>
                <a:gd name="T38" fmla="*/ 23 w 47"/>
                <a:gd name="T39" fmla="*/ 7 h 58"/>
                <a:gd name="T40" fmla="*/ 13 w 47"/>
                <a:gd name="T41" fmla="*/ 10 h 58"/>
                <a:gd name="T42" fmla="*/ 10 w 47"/>
                <a:gd name="T43" fmla="*/ 17 h 58"/>
                <a:gd name="T44" fmla="*/ 10 w 47"/>
                <a:gd name="T45" fmla="*/ 21 h 58"/>
                <a:gd name="T46" fmla="*/ 17 w 47"/>
                <a:gd name="T47" fmla="*/ 21 h 58"/>
                <a:gd name="T48" fmla="*/ 23 w 47"/>
                <a:gd name="T49" fmla="*/ 24 h 58"/>
                <a:gd name="T50" fmla="*/ 37 w 47"/>
                <a:gd name="T51" fmla="*/ 27 h 58"/>
                <a:gd name="T52" fmla="*/ 44 w 47"/>
                <a:gd name="T53" fmla="*/ 34 h 58"/>
                <a:gd name="T54" fmla="*/ 47 w 47"/>
                <a:gd name="T55" fmla="*/ 41 h 58"/>
                <a:gd name="T56" fmla="*/ 44 w 47"/>
                <a:gd name="T57" fmla="*/ 51 h 58"/>
                <a:gd name="T58" fmla="*/ 37 w 47"/>
                <a:gd name="T59" fmla="*/ 58 h 58"/>
                <a:gd name="T60" fmla="*/ 23 w 47"/>
                <a:gd name="T61" fmla="*/ 58 h 58"/>
                <a:gd name="T62" fmla="*/ 7 w 47"/>
                <a:gd name="T63" fmla="*/ 54 h 58"/>
                <a:gd name="T64" fmla="*/ 3 w 47"/>
                <a:gd name="T65" fmla="*/ 47 h 58"/>
                <a:gd name="T66" fmla="*/ 0 w 47"/>
                <a:gd name="T67"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58">
                  <a:moveTo>
                    <a:pt x="0" y="41"/>
                  </a:moveTo>
                  <a:lnTo>
                    <a:pt x="10" y="41"/>
                  </a:lnTo>
                  <a:lnTo>
                    <a:pt x="10" y="41"/>
                  </a:lnTo>
                  <a:lnTo>
                    <a:pt x="13" y="47"/>
                  </a:lnTo>
                  <a:lnTo>
                    <a:pt x="13" y="47"/>
                  </a:lnTo>
                  <a:lnTo>
                    <a:pt x="23" y="51"/>
                  </a:lnTo>
                  <a:lnTo>
                    <a:pt x="23" y="51"/>
                  </a:lnTo>
                  <a:lnTo>
                    <a:pt x="34" y="47"/>
                  </a:lnTo>
                  <a:lnTo>
                    <a:pt x="34" y="47"/>
                  </a:lnTo>
                  <a:lnTo>
                    <a:pt x="37" y="44"/>
                  </a:lnTo>
                  <a:lnTo>
                    <a:pt x="37" y="44"/>
                  </a:lnTo>
                  <a:lnTo>
                    <a:pt x="34" y="37"/>
                  </a:lnTo>
                  <a:lnTo>
                    <a:pt x="34" y="37"/>
                  </a:lnTo>
                  <a:lnTo>
                    <a:pt x="23" y="34"/>
                  </a:lnTo>
                  <a:lnTo>
                    <a:pt x="23" y="34"/>
                  </a:lnTo>
                  <a:lnTo>
                    <a:pt x="10" y="31"/>
                  </a:lnTo>
                  <a:lnTo>
                    <a:pt x="10" y="31"/>
                  </a:lnTo>
                  <a:lnTo>
                    <a:pt x="3" y="24"/>
                  </a:lnTo>
                  <a:lnTo>
                    <a:pt x="3" y="24"/>
                  </a:lnTo>
                  <a:lnTo>
                    <a:pt x="0" y="17"/>
                  </a:lnTo>
                  <a:lnTo>
                    <a:pt x="0" y="17"/>
                  </a:lnTo>
                  <a:lnTo>
                    <a:pt x="3" y="10"/>
                  </a:lnTo>
                  <a:lnTo>
                    <a:pt x="3" y="10"/>
                  </a:lnTo>
                  <a:lnTo>
                    <a:pt x="7" y="4"/>
                  </a:lnTo>
                  <a:lnTo>
                    <a:pt x="7" y="4"/>
                  </a:lnTo>
                  <a:lnTo>
                    <a:pt x="13" y="0"/>
                  </a:lnTo>
                  <a:lnTo>
                    <a:pt x="13" y="0"/>
                  </a:lnTo>
                  <a:lnTo>
                    <a:pt x="23" y="0"/>
                  </a:lnTo>
                  <a:lnTo>
                    <a:pt x="23" y="0"/>
                  </a:lnTo>
                  <a:lnTo>
                    <a:pt x="34" y="4"/>
                  </a:lnTo>
                  <a:lnTo>
                    <a:pt x="34" y="4"/>
                  </a:lnTo>
                  <a:lnTo>
                    <a:pt x="40" y="7"/>
                  </a:lnTo>
                  <a:lnTo>
                    <a:pt x="40" y="7"/>
                  </a:lnTo>
                  <a:lnTo>
                    <a:pt x="44" y="17"/>
                  </a:lnTo>
                  <a:lnTo>
                    <a:pt x="34" y="17"/>
                  </a:lnTo>
                  <a:lnTo>
                    <a:pt x="34" y="17"/>
                  </a:lnTo>
                  <a:lnTo>
                    <a:pt x="30" y="10"/>
                  </a:lnTo>
                  <a:lnTo>
                    <a:pt x="30" y="10"/>
                  </a:lnTo>
                  <a:lnTo>
                    <a:pt x="23" y="7"/>
                  </a:lnTo>
                  <a:lnTo>
                    <a:pt x="23" y="7"/>
                  </a:lnTo>
                  <a:lnTo>
                    <a:pt x="13" y="10"/>
                  </a:lnTo>
                  <a:lnTo>
                    <a:pt x="13" y="10"/>
                  </a:lnTo>
                  <a:lnTo>
                    <a:pt x="10" y="17"/>
                  </a:lnTo>
                  <a:lnTo>
                    <a:pt x="10" y="17"/>
                  </a:lnTo>
                  <a:lnTo>
                    <a:pt x="10" y="21"/>
                  </a:lnTo>
                  <a:lnTo>
                    <a:pt x="10" y="21"/>
                  </a:lnTo>
                  <a:lnTo>
                    <a:pt x="17" y="21"/>
                  </a:lnTo>
                  <a:lnTo>
                    <a:pt x="17" y="21"/>
                  </a:lnTo>
                  <a:lnTo>
                    <a:pt x="23" y="24"/>
                  </a:lnTo>
                  <a:lnTo>
                    <a:pt x="23" y="24"/>
                  </a:lnTo>
                  <a:lnTo>
                    <a:pt x="37" y="27"/>
                  </a:lnTo>
                  <a:lnTo>
                    <a:pt x="37" y="27"/>
                  </a:lnTo>
                  <a:lnTo>
                    <a:pt x="44" y="34"/>
                  </a:lnTo>
                  <a:lnTo>
                    <a:pt x="44" y="34"/>
                  </a:lnTo>
                  <a:lnTo>
                    <a:pt x="47" y="41"/>
                  </a:lnTo>
                  <a:lnTo>
                    <a:pt x="47" y="41"/>
                  </a:lnTo>
                  <a:lnTo>
                    <a:pt x="44" y="51"/>
                  </a:lnTo>
                  <a:lnTo>
                    <a:pt x="44" y="51"/>
                  </a:lnTo>
                  <a:lnTo>
                    <a:pt x="37" y="58"/>
                  </a:lnTo>
                  <a:lnTo>
                    <a:pt x="37" y="58"/>
                  </a:lnTo>
                  <a:lnTo>
                    <a:pt x="23" y="58"/>
                  </a:lnTo>
                  <a:lnTo>
                    <a:pt x="23" y="58"/>
                  </a:lnTo>
                  <a:lnTo>
                    <a:pt x="13" y="58"/>
                  </a:lnTo>
                  <a:lnTo>
                    <a:pt x="7" y="54"/>
                  </a:lnTo>
                  <a:lnTo>
                    <a:pt x="7" y="54"/>
                  </a:lnTo>
                  <a:lnTo>
                    <a:pt x="3" y="47"/>
                  </a:lnTo>
                  <a:lnTo>
                    <a:pt x="0" y="41"/>
                  </a:ln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6" name="Freeform 196"/>
            <p:cNvSpPr>
              <a:spLocks/>
            </p:cNvSpPr>
            <p:nvPr/>
          </p:nvSpPr>
          <p:spPr bwMode="auto">
            <a:xfrm>
              <a:off x="11193463" y="1004888"/>
              <a:ext cx="42863" cy="117475"/>
            </a:xfrm>
            <a:custGeom>
              <a:avLst/>
              <a:gdLst>
                <a:gd name="T0" fmla="*/ 23 w 27"/>
                <a:gd name="T1" fmla="*/ 67 h 74"/>
                <a:gd name="T2" fmla="*/ 27 w 27"/>
                <a:gd name="T3" fmla="*/ 74 h 74"/>
                <a:gd name="T4" fmla="*/ 27 w 27"/>
                <a:gd name="T5" fmla="*/ 74 h 74"/>
                <a:gd name="T6" fmla="*/ 17 w 27"/>
                <a:gd name="T7" fmla="*/ 74 h 74"/>
                <a:gd name="T8" fmla="*/ 17 w 27"/>
                <a:gd name="T9" fmla="*/ 74 h 74"/>
                <a:gd name="T10" fmla="*/ 10 w 27"/>
                <a:gd name="T11" fmla="*/ 74 h 74"/>
                <a:gd name="T12" fmla="*/ 10 w 27"/>
                <a:gd name="T13" fmla="*/ 74 h 74"/>
                <a:gd name="T14" fmla="*/ 6 w 27"/>
                <a:gd name="T15" fmla="*/ 70 h 74"/>
                <a:gd name="T16" fmla="*/ 6 w 27"/>
                <a:gd name="T17" fmla="*/ 70 h 74"/>
                <a:gd name="T18" fmla="*/ 6 w 27"/>
                <a:gd name="T19" fmla="*/ 57 h 74"/>
                <a:gd name="T20" fmla="*/ 6 w 27"/>
                <a:gd name="T21" fmla="*/ 26 h 74"/>
                <a:gd name="T22" fmla="*/ 0 w 27"/>
                <a:gd name="T23" fmla="*/ 26 h 74"/>
                <a:gd name="T24" fmla="*/ 0 w 27"/>
                <a:gd name="T25" fmla="*/ 16 h 74"/>
                <a:gd name="T26" fmla="*/ 6 w 27"/>
                <a:gd name="T27" fmla="*/ 16 h 74"/>
                <a:gd name="T28" fmla="*/ 6 w 27"/>
                <a:gd name="T29" fmla="*/ 3 h 74"/>
                <a:gd name="T30" fmla="*/ 13 w 27"/>
                <a:gd name="T31" fmla="*/ 0 h 74"/>
                <a:gd name="T32" fmla="*/ 13 w 27"/>
                <a:gd name="T33" fmla="*/ 16 h 74"/>
                <a:gd name="T34" fmla="*/ 23 w 27"/>
                <a:gd name="T35" fmla="*/ 16 h 74"/>
                <a:gd name="T36" fmla="*/ 23 w 27"/>
                <a:gd name="T37" fmla="*/ 26 h 74"/>
                <a:gd name="T38" fmla="*/ 13 w 27"/>
                <a:gd name="T39" fmla="*/ 26 h 74"/>
                <a:gd name="T40" fmla="*/ 13 w 27"/>
                <a:gd name="T41" fmla="*/ 57 h 74"/>
                <a:gd name="T42" fmla="*/ 13 w 27"/>
                <a:gd name="T43" fmla="*/ 57 h 74"/>
                <a:gd name="T44" fmla="*/ 17 w 27"/>
                <a:gd name="T45" fmla="*/ 63 h 74"/>
                <a:gd name="T46" fmla="*/ 17 w 27"/>
                <a:gd name="T47" fmla="*/ 63 h 74"/>
                <a:gd name="T48" fmla="*/ 17 w 27"/>
                <a:gd name="T49" fmla="*/ 63 h 74"/>
                <a:gd name="T50" fmla="*/ 17 w 27"/>
                <a:gd name="T51" fmla="*/ 63 h 74"/>
                <a:gd name="T52" fmla="*/ 20 w 27"/>
                <a:gd name="T53" fmla="*/ 67 h 74"/>
                <a:gd name="T54" fmla="*/ 20 w 27"/>
                <a:gd name="T55" fmla="*/ 67 h 74"/>
                <a:gd name="T56" fmla="*/ 23 w 27"/>
                <a:gd name="T57" fmla="*/ 67 h 74"/>
                <a:gd name="T58" fmla="*/ 23 w 27"/>
                <a:gd name="T59"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74">
                  <a:moveTo>
                    <a:pt x="23" y="67"/>
                  </a:moveTo>
                  <a:lnTo>
                    <a:pt x="27" y="74"/>
                  </a:lnTo>
                  <a:lnTo>
                    <a:pt x="27" y="74"/>
                  </a:lnTo>
                  <a:lnTo>
                    <a:pt x="17" y="74"/>
                  </a:lnTo>
                  <a:lnTo>
                    <a:pt x="17" y="74"/>
                  </a:lnTo>
                  <a:lnTo>
                    <a:pt x="10" y="74"/>
                  </a:lnTo>
                  <a:lnTo>
                    <a:pt x="10" y="74"/>
                  </a:lnTo>
                  <a:lnTo>
                    <a:pt x="6" y="70"/>
                  </a:lnTo>
                  <a:lnTo>
                    <a:pt x="6" y="70"/>
                  </a:lnTo>
                  <a:lnTo>
                    <a:pt x="6" y="57"/>
                  </a:lnTo>
                  <a:lnTo>
                    <a:pt x="6" y="26"/>
                  </a:lnTo>
                  <a:lnTo>
                    <a:pt x="0" y="26"/>
                  </a:lnTo>
                  <a:lnTo>
                    <a:pt x="0" y="16"/>
                  </a:lnTo>
                  <a:lnTo>
                    <a:pt x="6" y="16"/>
                  </a:lnTo>
                  <a:lnTo>
                    <a:pt x="6" y="3"/>
                  </a:lnTo>
                  <a:lnTo>
                    <a:pt x="13" y="0"/>
                  </a:lnTo>
                  <a:lnTo>
                    <a:pt x="13" y="16"/>
                  </a:lnTo>
                  <a:lnTo>
                    <a:pt x="23" y="16"/>
                  </a:lnTo>
                  <a:lnTo>
                    <a:pt x="23" y="26"/>
                  </a:lnTo>
                  <a:lnTo>
                    <a:pt x="13" y="26"/>
                  </a:lnTo>
                  <a:lnTo>
                    <a:pt x="13" y="57"/>
                  </a:lnTo>
                  <a:lnTo>
                    <a:pt x="13" y="57"/>
                  </a:lnTo>
                  <a:lnTo>
                    <a:pt x="17" y="63"/>
                  </a:lnTo>
                  <a:lnTo>
                    <a:pt x="17" y="63"/>
                  </a:lnTo>
                  <a:lnTo>
                    <a:pt x="17" y="63"/>
                  </a:lnTo>
                  <a:lnTo>
                    <a:pt x="17" y="63"/>
                  </a:lnTo>
                  <a:lnTo>
                    <a:pt x="20" y="67"/>
                  </a:lnTo>
                  <a:lnTo>
                    <a:pt x="20" y="67"/>
                  </a:lnTo>
                  <a:lnTo>
                    <a:pt x="23" y="67"/>
                  </a:lnTo>
                  <a:lnTo>
                    <a:pt x="23"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7" name="Freeform 197"/>
            <p:cNvSpPr>
              <a:spLocks noEditPoints="1"/>
            </p:cNvSpPr>
            <p:nvPr/>
          </p:nvSpPr>
          <p:spPr bwMode="auto">
            <a:xfrm>
              <a:off x="11295063" y="998538"/>
              <a:ext cx="74613" cy="123825"/>
            </a:xfrm>
            <a:custGeom>
              <a:avLst/>
              <a:gdLst>
                <a:gd name="T0" fmla="*/ 6 w 47"/>
                <a:gd name="T1" fmla="*/ 78 h 78"/>
                <a:gd name="T2" fmla="*/ 0 w 47"/>
                <a:gd name="T3" fmla="*/ 78 h 78"/>
                <a:gd name="T4" fmla="*/ 0 w 47"/>
                <a:gd name="T5" fmla="*/ 0 h 78"/>
                <a:gd name="T6" fmla="*/ 10 w 47"/>
                <a:gd name="T7" fmla="*/ 0 h 78"/>
                <a:gd name="T8" fmla="*/ 10 w 47"/>
                <a:gd name="T9" fmla="*/ 27 h 78"/>
                <a:gd name="T10" fmla="*/ 10 w 47"/>
                <a:gd name="T11" fmla="*/ 27 h 78"/>
                <a:gd name="T12" fmla="*/ 16 w 47"/>
                <a:gd name="T13" fmla="*/ 24 h 78"/>
                <a:gd name="T14" fmla="*/ 23 w 47"/>
                <a:gd name="T15" fmla="*/ 20 h 78"/>
                <a:gd name="T16" fmla="*/ 23 w 47"/>
                <a:gd name="T17" fmla="*/ 20 h 78"/>
                <a:gd name="T18" fmla="*/ 33 w 47"/>
                <a:gd name="T19" fmla="*/ 24 h 78"/>
                <a:gd name="T20" fmla="*/ 33 w 47"/>
                <a:gd name="T21" fmla="*/ 24 h 78"/>
                <a:gd name="T22" fmla="*/ 40 w 47"/>
                <a:gd name="T23" fmla="*/ 27 h 78"/>
                <a:gd name="T24" fmla="*/ 40 w 47"/>
                <a:gd name="T25" fmla="*/ 27 h 78"/>
                <a:gd name="T26" fmla="*/ 47 w 47"/>
                <a:gd name="T27" fmla="*/ 37 h 78"/>
                <a:gd name="T28" fmla="*/ 47 w 47"/>
                <a:gd name="T29" fmla="*/ 37 h 78"/>
                <a:gd name="T30" fmla="*/ 47 w 47"/>
                <a:gd name="T31" fmla="*/ 51 h 78"/>
                <a:gd name="T32" fmla="*/ 47 w 47"/>
                <a:gd name="T33" fmla="*/ 51 h 78"/>
                <a:gd name="T34" fmla="*/ 47 w 47"/>
                <a:gd name="T35" fmla="*/ 61 h 78"/>
                <a:gd name="T36" fmla="*/ 40 w 47"/>
                <a:gd name="T37" fmla="*/ 71 h 78"/>
                <a:gd name="T38" fmla="*/ 40 w 47"/>
                <a:gd name="T39" fmla="*/ 71 h 78"/>
                <a:gd name="T40" fmla="*/ 33 w 47"/>
                <a:gd name="T41" fmla="*/ 78 h 78"/>
                <a:gd name="T42" fmla="*/ 23 w 47"/>
                <a:gd name="T43" fmla="*/ 78 h 78"/>
                <a:gd name="T44" fmla="*/ 23 w 47"/>
                <a:gd name="T45" fmla="*/ 78 h 78"/>
                <a:gd name="T46" fmla="*/ 13 w 47"/>
                <a:gd name="T47" fmla="*/ 78 h 78"/>
                <a:gd name="T48" fmla="*/ 6 w 47"/>
                <a:gd name="T49" fmla="*/ 71 h 78"/>
                <a:gd name="T50" fmla="*/ 6 w 47"/>
                <a:gd name="T51" fmla="*/ 78 h 78"/>
                <a:gd name="T52" fmla="*/ 6 w 47"/>
                <a:gd name="T53" fmla="*/ 51 h 78"/>
                <a:gd name="T54" fmla="*/ 6 w 47"/>
                <a:gd name="T55" fmla="*/ 51 h 78"/>
                <a:gd name="T56" fmla="*/ 10 w 47"/>
                <a:gd name="T57" fmla="*/ 64 h 78"/>
                <a:gd name="T58" fmla="*/ 10 w 47"/>
                <a:gd name="T59" fmla="*/ 64 h 78"/>
                <a:gd name="T60" fmla="*/ 16 w 47"/>
                <a:gd name="T61" fmla="*/ 71 h 78"/>
                <a:gd name="T62" fmla="*/ 23 w 47"/>
                <a:gd name="T63" fmla="*/ 71 h 78"/>
                <a:gd name="T64" fmla="*/ 23 w 47"/>
                <a:gd name="T65" fmla="*/ 71 h 78"/>
                <a:gd name="T66" fmla="*/ 30 w 47"/>
                <a:gd name="T67" fmla="*/ 71 h 78"/>
                <a:gd name="T68" fmla="*/ 33 w 47"/>
                <a:gd name="T69" fmla="*/ 67 h 78"/>
                <a:gd name="T70" fmla="*/ 33 w 47"/>
                <a:gd name="T71" fmla="*/ 67 h 78"/>
                <a:gd name="T72" fmla="*/ 37 w 47"/>
                <a:gd name="T73" fmla="*/ 61 h 78"/>
                <a:gd name="T74" fmla="*/ 37 w 47"/>
                <a:gd name="T75" fmla="*/ 51 h 78"/>
                <a:gd name="T76" fmla="*/ 37 w 47"/>
                <a:gd name="T77" fmla="*/ 51 h 78"/>
                <a:gd name="T78" fmla="*/ 37 w 47"/>
                <a:gd name="T79" fmla="*/ 41 h 78"/>
                <a:gd name="T80" fmla="*/ 33 w 47"/>
                <a:gd name="T81" fmla="*/ 34 h 78"/>
                <a:gd name="T82" fmla="*/ 33 w 47"/>
                <a:gd name="T83" fmla="*/ 34 h 78"/>
                <a:gd name="T84" fmla="*/ 30 w 47"/>
                <a:gd name="T85" fmla="*/ 30 h 78"/>
                <a:gd name="T86" fmla="*/ 23 w 47"/>
                <a:gd name="T87" fmla="*/ 27 h 78"/>
                <a:gd name="T88" fmla="*/ 23 w 47"/>
                <a:gd name="T89" fmla="*/ 27 h 78"/>
                <a:gd name="T90" fmla="*/ 16 w 47"/>
                <a:gd name="T91" fmla="*/ 30 h 78"/>
                <a:gd name="T92" fmla="*/ 13 w 47"/>
                <a:gd name="T93" fmla="*/ 34 h 78"/>
                <a:gd name="T94" fmla="*/ 13 w 47"/>
                <a:gd name="T95" fmla="*/ 34 h 78"/>
                <a:gd name="T96" fmla="*/ 10 w 47"/>
                <a:gd name="T97" fmla="*/ 41 h 78"/>
                <a:gd name="T98" fmla="*/ 6 w 47"/>
                <a:gd name="T99" fmla="*/ 51 h 78"/>
                <a:gd name="T100" fmla="*/ 6 w 47"/>
                <a:gd name="T10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78">
                  <a:moveTo>
                    <a:pt x="6" y="78"/>
                  </a:moveTo>
                  <a:lnTo>
                    <a:pt x="0" y="78"/>
                  </a:lnTo>
                  <a:lnTo>
                    <a:pt x="0" y="0"/>
                  </a:lnTo>
                  <a:lnTo>
                    <a:pt x="10" y="0"/>
                  </a:lnTo>
                  <a:lnTo>
                    <a:pt x="10" y="27"/>
                  </a:lnTo>
                  <a:lnTo>
                    <a:pt x="10" y="27"/>
                  </a:lnTo>
                  <a:lnTo>
                    <a:pt x="16" y="24"/>
                  </a:lnTo>
                  <a:lnTo>
                    <a:pt x="23" y="20"/>
                  </a:lnTo>
                  <a:lnTo>
                    <a:pt x="23" y="20"/>
                  </a:lnTo>
                  <a:lnTo>
                    <a:pt x="33" y="24"/>
                  </a:lnTo>
                  <a:lnTo>
                    <a:pt x="33" y="24"/>
                  </a:lnTo>
                  <a:lnTo>
                    <a:pt x="40" y="27"/>
                  </a:lnTo>
                  <a:lnTo>
                    <a:pt x="40" y="27"/>
                  </a:lnTo>
                  <a:lnTo>
                    <a:pt x="47" y="37"/>
                  </a:lnTo>
                  <a:lnTo>
                    <a:pt x="47" y="37"/>
                  </a:lnTo>
                  <a:lnTo>
                    <a:pt x="47" y="51"/>
                  </a:lnTo>
                  <a:lnTo>
                    <a:pt x="47" y="51"/>
                  </a:lnTo>
                  <a:lnTo>
                    <a:pt x="47" y="61"/>
                  </a:lnTo>
                  <a:lnTo>
                    <a:pt x="40" y="71"/>
                  </a:lnTo>
                  <a:lnTo>
                    <a:pt x="40" y="71"/>
                  </a:lnTo>
                  <a:lnTo>
                    <a:pt x="33" y="78"/>
                  </a:lnTo>
                  <a:lnTo>
                    <a:pt x="23" y="78"/>
                  </a:lnTo>
                  <a:lnTo>
                    <a:pt x="23" y="78"/>
                  </a:lnTo>
                  <a:lnTo>
                    <a:pt x="13" y="78"/>
                  </a:lnTo>
                  <a:lnTo>
                    <a:pt x="6" y="71"/>
                  </a:lnTo>
                  <a:lnTo>
                    <a:pt x="6" y="78"/>
                  </a:lnTo>
                  <a:close/>
                  <a:moveTo>
                    <a:pt x="6" y="51"/>
                  </a:moveTo>
                  <a:lnTo>
                    <a:pt x="6" y="51"/>
                  </a:lnTo>
                  <a:lnTo>
                    <a:pt x="10" y="64"/>
                  </a:lnTo>
                  <a:lnTo>
                    <a:pt x="10" y="64"/>
                  </a:lnTo>
                  <a:lnTo>
                    <a:pt x="16" y="71"/>
                  </a:lnTo>
                  <a:lnTo>
                    <a:pt x="23" y="71"/>
                  </a:lnTo>
                  <a:lnTo>
                    <a:pt x="23" y="71"/>
                  </a:lnTo>
                  <a:lnTo>
                    <a:pt x="30" y="71"/>
                  </a:lnTo>
                  <a:lnTo>
                    <a:pt x="33" y="67"/>
                  </a:lnTo>
                  <a:lnTo>
                    <a:pt x="33" y="67"/>
                  </a:lnTo>
                  <a:lnTo>
                    <a:pt x="37" y="61"/>
                  </a:lnTo>
                  <a:lnTo>
                    <a:pt x="37" y="51"/>
                  </a:lnTo>
                  <a:lnTo>
                    <a:pt x="37" y="51"/>
                  </a:lnTo>
                  <a:lnTo>
                    <a:pt x="37" y="41"/>
                  </a:lnTo>
                  <a:lnTo>
                    <a:pt x="33" y="34"/>
                  </a:lnTo>
                  <a:lnTo>
                    <a:pt x="33" y="34"/>
                  </a:lnTo>
                  <a:lnTo>
                    <a:pt x="30" y="30"/>
                  </a:lnTo>
                  <a:lnTo>
                    <a:pt x="23" y="27"/>
                  </a:lnTo>
                  <a:lnTo>
                    <a:pt x="23" y="27"/>
                  </a:lnTo>
                  <a:lnTo>
                    <a:pt x="16" y="30"/>
                  </a:lnTo>
                  <a:lnTo>
                    <a:pt x="13" y="34"/>
                  </a:lnTo>
                  <a:lnTo>
                    <a:pt x="13" y="34"/>
                  </a:lnTo>
                  <a:lnTo>
                    <a:pt x="10" y="41"/>
                  </a:lnTo>
                  <a:lnTo>
                    <a:pt x="6" y="51"/>
                  </a:lnTo>
                  <a:lnTo>
                    <a:pt x="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8" name="Rectangle 198"/>
            <p:cNvSpPr>
              <a:spLocks noChangeArrowheads="1"/>
            </p:cNvSpPr>
            <p:nvPr/>
          </p:nvSpPr>
          <p:spPr bwMode="auto">
            <a:xfrm>
              <a:off x="11390313" y="998538"/>
              <a:ext cx="11113" cy="1238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39" name="Freeform 199"/>
            <p:cNvSpPr>
              <a:spLocks noEditPoints="1"/>
            </p:cNvSpPr>
            <p:nvPr/>
          </p:nvSpPr>
          <p:spPr bwMode="auto">
            <a:xfrm>
              <a:off x="11422063" y="1030288"/>
              <a:ext cx="80963" cy="92075"/>
            </a:xfrm>
            <a:custGeom>
              <a:avLst/>
              <a:gdLst>
                <a:gd name="T0" fmla="*/ 0 w 51"/>
                <a:gd name="T1" fmla="*/ 31 h 58"/>
                <a:gd name="T2" fmla="*/ 0 w 51"/>
                <a:gd name="T3" fmla="*/ 31 h 58"/>
                <a:gd name="T4" fmla="*/ 0 w 51"/>
                <a:gd name="T5" fmla="*/ 17 h 58"/>
                <a:gd name="T6" fmla="*/ 7 w 51"/>
                <a:gd name="T7" fmla="*/ 7 h 58"/>
                <a:gd name="T8" fmla="*/ 7 w 51"/>
                <a:gd name="T9" fmla="*/ 7 h 58"/>
                <a:gd name="T10" fmla="*/ 17 w 51"/>
                <a:gd name="T11" fmla="*/ 4 h 58"/>
                <a:gd name="T12" fmla="*/ 24 w 51"/>
                <a:gd name="T13" fmla="*/ 0 h 58"/>
                <a:gd name="T14" fmla="*/ 24 w 51"/>
                <a:gd name="T15" fmla="*/ 0 h 58"/>
                <a:gd name="T16" fmla="*/ 37 w 51"/>
                <a:gd name="T17" fmla="*/ 4 h 58"/>
                <a:gd name="T18" fmla="*/ 44 w 51"/>
                <a:gd name="T19" fmla="*/ 7 h 58"/>
                <a:gd name="T20" fmla="*/ 44 w 51"/>
                <a:gd name="T21" fmla="*/ 7 h 58"/>
                <a:gd name="T22" fmla="*/ 51 w 51"/>
                <a:gd name="T23" fmla="*/ 17 h 58"/>
                <a:gd name="T24" fmla="*/ 51 w 51"/>
                <a:gd name="T25" fmla="*/ 31 h 58"/>
                <a:gd name="T26" fmla="*/ 51 w 51"/>
                <a:gd name="T27" fmla="*/ 31 h 58"/>
                <a:gd name="T28" fmla="*/ 47 w 51"/>
                <a:gd name="T29" fmla="*/ 47 h 58"/>
                <a:gd name="T30" fmla="*/ 47 w 51"/>
                <a:gd name="T31" fmla="*/ 47 h 58"/>
                <a:gd name="T32" fmla="*/ 44 w 51"/>
                <a:gd name="T33" fmla="*/ 51 h 58"/>
                <a:gd name="T34" fmla="*/ 37 w 51"/>
                <a:gd name="T35" fmla="*/ 54 h 58"/>
                <a:gd name="T36" fmla="*/ 37 w 51"/>
                <a:gd name="T37" fmla="*/ 54 h 58"/>
                <a:gd name="T38" fmla="*/ 24 w 51"/>
                <a:gd name="T39" fmla="*/ 58 h 58"/>
                <a:gd name="T40" fmla="*/ 24 w 51"/>
                <a:gd name="T41" fmla="*/ 58 h 58"/>
                <a:gd name="T42" fmla="*/ 14 w 51"/>
                <a:gd name="T43" fmla="*/ 58 h 58"/>
                <a:gd name="T44" fmla="*/ 7 w 51"/>
                <a:gd name="T45" fmla="*/ 51 h 58"/>
                <a:gd name="T46" fmla="*/ 7 w 51"/>
                <a:gd name="T47" fmla="*/ 51 h 58"/>
                <a:gd name="T48" fmla="*/ 0 w 51"/>
                <a:gd name="T49" fmla="*/ 41 h 58"/>
                <a:gd name="T50" fmla="*/ 0 w 51"/>
                <a:gd name="T51" fmla="*/ 31 h 58"/>
                <a:gd name="T52" fmla="*/ 0 w 51"/>
                <a:gd name="T53" fmla="*/ 31 h 58"/>
                <a:gd name="T54" fmla="*/ 10 w 51"/>
                <a:gd name="T55" fmla="*/ 31 h 58"/>
                <a:gd name="T56" fmla="*/ 10 w 51"/>
                <a:gd name="T57" fmla="*/ 31 h 58"/>
                <a:gd name="T58" fmla="*/ 10 w 51"/>
                <a:gd name="T59" fmla="*/ 41 h 58"/>
                <a:gd name="T60" fmla="*/ 14 w 51"/>
                <a:gd name="T61" fmla="*/ 47 h 58"/>
                <a:gd name="T62" fmla="*/ 14 w 51"/>
                <a:gd name="T63" fmla="*/ 47 h 58"/>
                <a:gd name="T64" fmla="*/ 21 w 51"/>
                <a:gd name="T65" fmla="*/ 51 h 58"/>
                <a:gd name="T66" fmla="*/ 24 w 51"/>
                <a:gd name="T67" fmla="*/ 51 h 58"/>
                <a:gd name="T68" fmla="*/ 24 w 51"/>
                <a:gd name="T69" fmla="*/ 51 h 58"/>
                <a:gd name="T70" fmla="*/ 31 w 51"/>
                <a:gd name="T71" fmla="*/ 51 h 58"/>
                <a:gd name="T72" fmla="*/ 37 w 51"/>
                <a:gd name="T73" fmla="*/ 47 h 58"/>
                <a:gd name="T74" fmla="*/ 37 w 51"/>
                <a:gd name="T75" fmla="*/ 47 h 58"/>
                <a:gd name="T76" fmla="*/ 41 w 51"/>
                <a:gd name="T77" fmla="*/ 41 h 58"/>
                <a:gd name="T78" fmla="*/ 41 w 51"/>
                <a:gd name="T79" fmla="*/ 31 h 58"/>
                <a:gd name="T80" fmla="*/ 41 w 51"/>
                <a:gd name="T81" fmla="*/ 31 h 58"/>
                <a:gd name="T82" fmla="*/ 41 w 51"/>
                <a:gd name="T83" fmla="*/ 21 h 58"/>
                <a:gd name="T84" fmla="*/ 37 w 51"/>
                <a:gd name="T85" fmla="*/ 14 h 58"/>
                <a:gd name="T86" fmla="*/ 37 w 51"/>
                <a:gd name="T87" fmla="*/ 14 h 58"/>
                <a:gd name="T88" fmla="*/ 31 w 51"/>
                <a:gd name="T89" fmla="*/ 10 h 58"/>
                <a:gd name="T90" fmla="*/ 24 w 51"/>
                <a:gd name="T91" fmla="*/ 7 h 58"/>
                <a:gd name="T92" fmla="*/ 24 w 51"/>
                <a:gd name="T93" fmla="*/ 7 h 58"/>
                <a:gd name="T94" fmla="*/ 21 w 51"/>
                <a:gd name="T95" fmla="*/ 10 h 58"/>
                <a:gd name="T96" fmla="*/ 14 w 51"/>
                <a:gd name="T97" fmla="*/ 14 h 58"/>
                <a:gd name="T98" fmla="*/ 14 w 51"/>
                <a:gd name="T99" fmla="*/ 14 h 58"/>
                <a:gd name="T100" fmla="*/ 10 w 51"/>
                <a:gd name="T101" fmla="*/ 21 h 58"/>
                <a:gd name="T102" fmla="*/ 10 w 51"/>
                <a:gd name="T103" fmla="*/ 31 h 58"/>
                <a:gd name="T104" fmla="*/ 10 w 51"/>
                <a:gd name="T10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 h="58">
                  <a:moveTo>
                    <a:pt x="0" y="31"/>
                  </a:moveTo>
                  <a:lnTo>
                    <a:pt x="0" y="31"/>
                  </a:lnTo>
                  <a:lnTo>
                    <a:pt x="0" y="17"/>
                  </a:lnTo>
                  <a:lnTo>
                    <a:pt x="7" y="7"/>
                  </a:lnTo>
                  <a:lnTo>
                    <a:pt x="7" y="7"/>
                  </a:lnTo>
                  <a:lnTo>
                    <a:pt x="17" y="4"/>
                  </a:lnTo>
                  <a:lnTo>
                    <a:pt x="24" y="0"/>
                  </a:lnTo>
                  <a:lnTo>
                    <a:pt x="24" y="0"/>
                  </a:lnTo>
                  <a:lnTo>
                    <a:pt x="37" y="4"/>
                  </a:lnTo>
                  <a:lnTo>
                    <a:pt x="44" y="7"/>
                  </a:lnTo>
                  <a:lnTo>
                    <a:pt x="44" y="7"/>
                  </a:lnTo>
                  <a:lnTo>
                    <a:pt x="51" y="17"/>
                  </a:lnTo>
                  <a:lnTo>
                    <a:pt x="51" y="31"/>
                  </a:lnTo>
                  <a:lnTo>
                    <a:pt x="51" y="31"/>
                  </a:lnTo>
                  <a:lnTo>
                    <a:pt x="47" y="47"/>
                  </a:lnTo>
                  <a:lnTo>
                    <a:pt x="47" y="47"/>
                  </a:lnTo>
                  <a:lnTo>
                    <a:pt x="44" y="51"/>
                  </a:lnTo>
                  <a:lnTo>
                    <a:pt x="37" y="54"/>
                  </a:lnTo>
                  <a:lnTo>
                    <a:pt x="37" y="54"/>
                  </a:lnTo>
                  <a:lnTo>
                    <a:pt x="24" y="58"/>
                  </a:lnTo>
                  <a:lnTo>
                    <a:pt x="24" y="58"/>
                  </a:lnTo>
                  <a:lnTo>
                    <a:pt x="14" y="58"/>
                  </a:lnTo>
                  <a:lnTo>
                    <a:pt x="7" y="51"/>
                  </a:lnTo>
                  <a:lnTo>
                    <a:pt x="7" y="51"/>
                  </a:lnTo>
                  <a:lnTo>
                    <a:pt x="0" y="41"/>
                  </a:lnTo>
                  <a:lnTo>
                    <a:pt x="0" y="31"/>
                  </a:lnTo>
                  <a:lnTo>
                    <a:pt x="0" y="31"/>
                  </a:lnTo>
                  <a:close/>
                  <a:moveTo>
                    <a:pt x="10" y="31"/>
                  </a:moveTo>
                  <a:lnTo>
                    <a:pt x="10" y="31"/>
                  </a:lnTo>
                  <a:lnTo>
                    <a:pt x="10" y="41"/>
                  </a:lnTo>
                  <a:lnTo>
                    <a:pt x="14" y="47"/>
                  </a:lnTo>
                  <a:lnTo>
                    <a:pt x="14" y="47"/>
                  </a:lnTo>
                  <a:lnTo>
                    <a:pt x="21" y="51"/>
                  </a:lnTo>
                  <a:lnTo>
                    <a:pt x="24" y="51"/>
                  </a:lnTo>
                  <a:lnTo>
                    <a:pt x="24" y="51"/>
                  </a:lnTo>
                  <a:lnTo>
                    <a:pt x="31" y="51"/>
                  </a:lnTo>
                  <a:lnTo>
                    <a:pt x="37" y="47"/>
                  </a:lnTo>
                  <a:lnTo>
                    <a:pt x="37" y="47"/>
                  </a:lnTo>
                  <a:lnTo>
                    <a:pt x="41" y="41"/>
                  </a:lnTo>
                  <a:lnTo>
                    <a:pt x="41" y="31"/>
                  </a:lnTo>
                  <a:lnTo>
                    <a:pt x="41" y="31"/>
                  </a:lnTo>
                  <a:lnTo>
                    <a:pt x="41" y="21"/>
                  </a:lnTo>
                  <a:lnTo>
                    <a:pt x="37" y="14"/>
                  </a:lnTo>
                  <a:lnTo>
                    <a:pt x="37" y="14"/>
                  </a:lnTo>
                  <a:lnTo>
                    <a:pt x="31" y="10"/>
                  </a:lnTo>
                  <a:lnTo>
                    <a:pt x="24" y="7"/>
                  </a:lnTo>
                  <a:lnTo>
                    <a:pt x="24" y="7"/>
                  </a:lnTo>
                  <a:lnTo>
                    <a:pt x="21" y="10"/>
                  </a:lnTo>
                  <a:lnTo>
                    <a:pt x="14" y="14"/>
                  </a:lnTo>
                  <a:lnTo>
                    <a:pt x="14" y="14"/>
                  </a:lnTo>
                  <a:lnTo>
                    <a:pt x="10" y="21"/>
                  </a:lnTo>
                  <a:lnTo>
                    <a:pt x="10" y="31"/>
                  </a:lnTo>
                  <a:lnTo>
                    <a:pt x="1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40" name="Freeform 200"/>
            <p:cNvSpPr>
              <a:spLocks/>
            </p:cNvSpPr>
            <p:nvPr/>
          </p:nvSpPr>
          <p:spPr bwMode="auto">
            <a:xfrm>
              <a:off x="11518901" y="1030288"/>
              <a:ext cx="74613" cy="92075"/>
            </a:xfrm>
            <a:custGeom>
              <a:avLst/>
              <a:gdLst>
                <a:gd name="T0" fmla="*/ 37 w 47"/>
                <a:gd name="T1" fmla="*/ 37 h 58"/>
                <a:gd name="T2" fmla="*/ 47 w 47"/>
                <a:gd name="T3" fmla="*/ 37 h 58"/>
                <a:gd name="T4" fmla="*/ 47 w 47"/>
                <a:gd name="T5" fmla="*/ 37 h 58"/>
                <a:gd name="T6" fmla="*/ 44 w 47"/>
                <a:gd name="T7" fmla="*/ 47 h 58"/>
                <a:gd name="T8" fmla="*/ 40 w 47"/>
                <a:gd name="T9" fmla="*/ 54 h 58"/>
                <a:gd name="T10" fmla="*/ 40 w 47"/>
                <a:gd name="T11" fmla="*/ 54 h 58"/>
                <a:gd name="T12" fmla="*/ 34 w 47"/>
                <a:gd name="T13" fmla="*/ 58 h 58"/>
                <a:gd name="T14" fmla="*/ 23 w 47"/>
                <a:gd name="T15" fmla="*/ 58 h 58"/>
                <a:gd name="T16" fmla="*/ 23 w 47"/>
                <a:gd name="T17" fmla="*/ 58 h 58"/>
                <a:gd name="T18" fmla="*/ 13 w 47"/>
                <a:gd name="T19" fmla="*/ 58 h 58"/>
                <a:gd name="T20" fmla="*/ 7 w 47"/>
                <a:gd name="T21" fmla="*/ 51 h 58"/>
                <a:gd name="T22" fmla="*/ 7 w 47"/>
                <a:gd name="T23" fmla="*/ 51 h 58"/>
                <a:gd name="T24" fmla="*/ 0 w 47"/>
                <a:gd name="T25" fmla="*/ 44 h 58"/>
                <a:gd name="T26" fmla="*/ 0 w 47"/>
                <a:gd name="T27" fmla="*/ 31 h 58"/>
                <a:gd name="T28" fmla="*/ 0 w 47"/>
                <a:gd name="T29" fmla="*/ 31 h 58"/>
                <a:gd name="T30" fmla="*/ 3 w 47"/>
                <a:gd name="T31" fmla="*/ 14 h 58"/>
                <a:gd name="T32" fmla="*/ 3 w 47"/>
                <a:gd name="T33" fmla="*/ 14 h 58"/>
                <a:gd name="T34" fmla="*/ 7 w 47"/>
                <a:gd name="T35" fmla="*/ 7 h 58"/>
                <a:gd name="T36" fmla="*/ 10 w 47"/>
                <a:gd name="T37" fmla="*/ 4 h 58"/>
                <a:gd name="T38" fmla="*/ 10 w 47"/>
                <a:gd name="T39" fmla="*/ 4 h 58"/>
                <a:gd name="T40" fmla="*/ 23 w 47"/>
                <a:gd name="T41" fmla="*/ 0 h 58"/>
                <a:gd name="T42" fmla="*/ 23 w 47"/>
                <a:gd name="T43" fmla="*/ 0 h 58"/>
                <a:gd name="T44" fmla="*/ 34 w 47"/>
                <a:gd name="T45" fmla="*/ 0 h 58"/>
                <a:gd name="T46" fmla="*/ 40 w 47"/>
                <a:gd name="T47" fmla="*/ 4 h 58"/>
                <a:gd name="T48" fmla="*/ 40 w 47"/>
                <a:gd name="T49" fmla="*/ 4 h 58"/>
                <a:gd name="T50" fmla="*/ 44 w 47"/>
                <a:gd name="T51" fmla="*/ 10 h 58"/>
                <a:gd name="T52" fmla="*/ 47 w 47"/>
                <a:gd name="T53" fmla="*/ 17 h 58"/>
                <a:gd name="T54" fmla="*/ 37 w 47"/>
                <a:gd name="T55" fmla="*/ 21 h 58"/>
                <a:gd name="T56" fmla="*/ 37 w 47"/>
                <a:gd name="T57" fmla="*/ 21 h 58"/>
                <a:gd name="T58" fmla="*/ 34 w 47"/>
                <a:gd name="T59" fmla="*/ 10 h 58"/>
                <a:gd name="T60" fmla="*/ 34 w 47"/>
                <a:gd name="T61" fmla="*/ 10 h 58"/>
                <a:gd name="T62" fmla="*/ 23 w 47"/>
                <a:gd name="T63" fmla="*/ 7 h 58"/>
                <a:gd name="T64" fmla="*/ 23 w 47"/>
                <a:gd name="T65" fmla="*/ 7 h 58"/>
                <a:gd name="T66" fmla="*/ 17 w 47"/>
                <a:gd name="T67" fmla="*/ 10 h 58"/>
                <a:gd name="T68" fmla="*/ 13 w 47"/>
                <a:gd name="T69" fmla="*/ 14 h 58"/>
                <a:gd name="T70" fmla="*/ 13 w 47"/>
                <a:gd name="T71" fmla="*/ 14 h 58"/>
                <a:gd name="T72" fmla="*/ 10 w 47"/>
                <a:gd name="T73" fmla="*/ 21 h 58"/>
                <a:gd name="T74" fmla="*/ 10 w 47"/>
                <a:gd name="T75" fmla="*/ 31 h 58"/>
                <a:gd name="T76" fmla="*/ 10 w 47"/>
                <a:gd name="T77" fmla="*/ 31 h 58"/>
                <a:gd name="T78" fmla="*/ 10 w 47"/>
                <a:gd name="T79" fmla="*/ 41 h 58"/>
                <a:gd name="T80" fmla="*/ 13 w 47"/>
                <a:gd name="T81" fmla="*/ 47 h 58"/>
                <a:gd name="T82" fmla="*/ 13 w 47"/>
                <a:gd name="T83" fmla="*/ 47 h 58"/>
                <a:gd name="T84" fmla="*/ 17 w 47"/>
                <a:gd name="T85" fmla="*/ 51 h 58"/>
                <a:gd name="T86" fmla="*/ 23 w 47"/>
                <a:gd name="T87" fmla="*/ 51 h 58"/>
                <a:gd name="T88" fmla="*/ 23 w 47"/>
                <a:gd name="T89" fmla="*/ 51 h 58"/>
                <a:gd name="T90" fmla="*/ 34 w 47"/>
                <a:gd name="T91" fmla="*/ 47 h 58"/>
                <a:gd name="T92" fmla="*/ 34 w 47"/>
                <a:gd name="T93" fmla="*/ 47 h 58"/>
                <a:gd name="T94" fmla="*/ 37 w 47"/>
                <a:gd name="T95" fmla="*/ 37 h 58"/>
                <a:gd name="T96" fmla="*/ 37 w 47"/>
                <a:gd name="T97"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 h="58">
                  <a:moveTo>
                    <a:pt x="37" y="37"/>
                  </a:moveTo>
                  <a:lnTo>
                    <a:pt x="47" y="37"/>
                  </a:lnTo>
                  <a:lnTo>
                    <a:pt x="47" y="37"/>
                  </a:lnTo>
                  <a:lnTo>
                    <a:pt x="44" y="47"/>
                  </a:lnTo>
                  <a:lnTo>
                    <a:pt x="40" y="54"/>
                  </a:lnTo>
                  <a:lnTo>
                    <a:pt x="40" y="54"/>
                  </a:lnTo>
                  <a:lnTo>
                    <a:pt x="34" y="58"/>
                  </a:lnTo>
                  <a:lnTo>
                    <a:pt x="23" y="58"/>
                  </a:lnTo>
                  <a:lnTo>
                    <a:pt x="23" y="58"/>
                  </a:lnTo>
                  <a:lnTo>
                    <a:pt x="13" y="58"/>
                  </a:lnTo>
                  <a:lnTo>
                    <a:pt x="7" y="51"/>
                  </a:lnTo>
                  <a:lnTo>
                    <a:pt x="7" y="51"/>
                  </a:lnTo>
                  <a:lnTo>
                    <a:pt x="0" y="44"/>
                  </a:lnTo>
                  <a:lnTo>
                    <a:pt x="0" y="31"/>
                  </a:lnTo>
                  <a:lnTo>
                    <a:pt x="0" y="31"/>
                  </a:lnTo>
                  <a:lnTo>
                    <a:pt x="3" y="14"/>
                  </a:lnTo>
                  <a:lnTo>
                    <a:pt x="3" y="14"/>
                  </a:lnTo>
                  <a:lnTo>
                    <a:pt x="7" y="7"/>
                  </a:lnTo>
                  <a:lnTo>
                    <a:pt x="10" y="4"/>
                  </a:lnTo>
                  <a:lnTo>
                    <a:pt x="10" y="4"/>
                  </a:lnTo>
                  <a:lnTo>
                    <a:pt x="23" y="0"/>
                  </a:lnTo>
                  <a:lnTo>
                    <a:pt x="23" y="0"/>
                  </a:lnTo>
                  <a:lnTo>
                    <a:pt x="34" y="0"/>
                  </a:lnTo>
                  <a:lnTo>
                    <a:pt x="40" y="4"/>
                  </a:lnTo>
                  <a:lnTo>
                    <a:pt x="40" y="4"/>
                  </a:lnTo>
                  <a:lnTo>
                    <a:pt x="44" y="10"/>
                  </a:lnTo>
                  <a:lnTo>
                    <a:pt x="47" y="17"/>
                  </a:lnTo>
                  <a:lnTo>
                    <a:pt x="37" y="21"/>
                  </a:lnTo>
                  <a:lnTo>
                    <a:pt x="37" y="21"/>
                  </a:lnTo>
                  <a:lnTo>
                    <a:pt x="34" y="10"/>
                  </a:lnTo>
                  <a:lnTo>
                    <a:pt x="34" y="10"/>
                  </a:lnTo>
                  <a:lnTo>
                    <a:pt x="23" y="7"/>
                  </a:lnTo>
                  <a:lnTo>
                    <a:pt x="23" y="7"/>
                  </a:lnTo>
                  <a:lnTo>
                    <a:pt x="17" y="10"/>
                  </a:lnTo>
                  <a:lnTo>
                    <a:pt x="13" y="14"/>
                  </a:lnTo>
                  <a:lnTo>
                    <a:pt x="13" y="14"/>
                  </a:lnTo>
                  <a:lnTo>
                    <a:pt x="10" y="21"/>
                  </a:lnTo>
                  <a:lnTo>
                    <a:pt x="10" y="31"/>
                  </a:lnTo>
                  <a:lnTo>
                    <a:pt x="10" y="31"/>
                  </a:lnTo>
                  <a:lnTo>
                    <a:pt x="10" y="41"/>
                  </a:lnTo>
                  <a:lnTo>
                    <a:pt x="13" y="47"/>
                  </a:lnTo>
                  <a:lnTo>
                    <a:pt x="13" y="47"/>
                  </a:lnTo>
                  <a:lnTo>
                    <a:pt x="17" y="51"/>
                  </a:lnTo>
                  <a:lnTo>
                    <a:pt x="23" y="51"/>
                  </a:lnTo>
                  <a:lnTo>
                    <a:pt x="23" y="51"/>
                  </a:lnTo>
                  <a:lnTo>
                    <a:pt x="34" y="47"/>
                  </a:lnTo>
                  <a:lnTo>
                    <a:pt x="34" y="47"/>
                  </a:lnTo>
                  <a:lnTo>
                    <a:pt x="37" y="37"/>
                  </a:lnTo>
                  <a:lnTo>
                    <a:pt x="3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41" name="Freeform 201"/>
            <p:cNvSpPr>
              <a:spLocks/>
            </p:cNvSpPr>
            <p:nvPr/>
          </p:nvSpPr>
          <p:spPr bwMode="auto">
            <a:xfrm>
              <a:off x="11609388" y="998538"/>
              <a:ext cx="69850" cy="123825"/>
            </a:xfrm>
            <a:custGeom>
              <a:avLst/>
              <a:gdLst>
                <a:gd name="T0" fmla="*/ 0 w 44"/>
                <a:gd name="T1" fmla="*/ 78 h 78"/>
                <a:gd name="T2" fmla="*/ 0 w 44"/>
                <a:gd name="T3" fmla="*/ 0 h 78"/>
                <a:gd name="T4" fmla="*/ 7 w 44"/>
                <a:gd name="T5" fmla="*/ 0 h 78"/>
                <a:gd name="T6" fmla="*/ 7 w 44"/>
                <a:gd name="T7" fmla="*/ 44 h 78"/>
                <a:gd name="T8" fmla="*/ 30 w 44"/>
                <a:gd name="T9" fmla="*/ 20 h 78"/>
                <a:gd name="T10" fmla="*/ 44 w 44"/>
                <a:gd name="T11" fmla="*/ 20 h 78"/>
                <a:gd name="T12" fmla="*/ 20 w 44"/>
                <a:gd name="T13" fmla="*/ 44 h 78"/>
                <a:gd name="T14" fmla="*/ 44 w 44"/>
                <a:gd name="T15" fmla="*/ 78 h 78"/>
                <a:gd name="T16" fmla="*/ 34 w 44"/>
                <a:gd name="T17" fmla="*/ 78 h 78"/>
                <a:gd name="T18" fmla="*/ 14 w 44"/>
                <a:gd name="T19" fmla="*/ 51 h 78"/>
                <a:gd name="T20" fmla="*/ 7 w 44"/>
                <a:gd name="T21" fmla="*/ 57 h 78"/>
                <a:gd name="T22" fmla="*/ 7 w 44"/>
                <a:gd name="T23" fmla="*/ 78 h 78"/>
                <a:gd name="T24" fmla="*/ 0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0" y="78"/>
                  </a:moveTo>
                  <a:lnTo>
                    <a:pt x="0" y="0"/>
                  </a:lnTo>
                  <a:lnTo>
                    <a:pt x="7" y="0"/>
                  </a:lnTo>
                  <a:lnTo>
                    <a:pt x="7" y="44"/>
                  </a:lnTo>
                  <a:lnTo>
                    <a:pt x="30" y="20"/>
                  </a:lnTo>
                  <a:lnTo>
                    <a:pt x="44" y="20"/>
                  </a:lnTo>
                  <a:lnTo>
                    <a:pt x="20" y="44"/>
                  </a:lnTo>
                  <a:lnTo>
                    <a:pt x="44" y="78"/>
                  </a:lnTo>
                  <a:lnTo>
                    <a:pt x="34" y="78"/>
                  </a:lnTo>
                  <a:lnTo>
                    <a:pt x="14" y="51"/>
                  </a:lnTo>
                  <a:lnTo>
                    <a:pt x="7" y="57"/>
                  </a:lnTo>
                  <a:lnTo>
                    <a:pt x="7" y="78"/>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42" name="Line 202"/>
            <p:cNvSpPr>
              <a:spLocks noChangeShapeType="1"/>
            </p:cNvSpPr>
            <p:nvPr/>
          </p:nvSpPr>
          <p:spPr bwMode="auto">
            <a:xfrm flipH="1">
              <a:off x="11337926" y="3440113"/>
              <a:ext cx="100013" cy="176213"/>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43" name="Freeform 203"/>
            <p:cNvSpPr>
              <a:spLocks/>
            </p:cNvSpPr>
            <p:nvPr/>
          </p:nvSpPr>
          <p:spPr bwMode="auto">
            <a:xfrm>
              <a:off x="11295063" y="3562350"/>
              <a:ext cx="90488" cy="133350"/>
            </a:xfrm>
            <a:custGeom>
              <a:avLst/>
              <a:gdLst>
                <a:gd name="T0" fmla="*/ 30 w 57"/>
                <a:gd name="T1" fmla="*/ 27 h 84"/>
                <a:gd name="T2" fmla="*/ 57 w 57"/>
                <a:gd name="T3" fmla="*/ 27 h 84"/>
                <a:gd name="T4" fmla="*/ 57 w 57"/>
                <a:gd name="T5" fmla="*/ 27 h 84"/>
                <a:gd name="T6" fmla="*/ 27 w 57"/>
                <a:gd name="T7" fmla="*/ 54 h 84"/>
                <a:gd name="T8" fmla="*/ 27 w 57"/>
                <a:gd name="T9" fmla="*/ 54 h 84"/>
                <a:gd name="T10" fmla="*/ 0 w 57"/>
                <a:gd name="T11" fmla="*/ 84 h 84"/>
                <a:gd name="T12" fmla="*/ 0 w 57"/>
                <a:gd name="T13" fmla="*/ 84 h 84"/>
                <a:gd name="T14" fmla="*/ 13 w 57"/>
                <a:gd name="T15" fmla="*/ 44 h 84"/>
                <a:gd name="T16" fmla="*/ 20 w 57"/>
                <a:gd name="T17" fmla="*/ 3 h 84"/>
                <a:gd name="T18" fmla="*/ 20 w 57"/>
                <a:gd name="T19" fmla="*/ 0 h 84"/>
                <a:gd name="T20" fmla="*/ 30 w 57"/>
                <a:gd name="T21" fmla="*/ 2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84">
                  <a:moveTo>
                    <a:pt x="30" y="27"/>
                  </a:moveTo>
                  <a:lnTo>
                    <a:pt x="57" y="27"/>
                  </a:lnTo>
                  <a:lnTo>
                    <a:pt x="57" y="27"/>
                  </a:lnTo>
                  <a:lnTo>
                    <a:pt x="27" y="54"/>
                  </a:lnTo>
                  <a:lnTo>
                    <a:pt x="27" y="54"/>
                  </a:lnTo>
                  <a:lnTo>
                    <a:pt x="0" y="84"/>
                  </a:lnTo>
                  <a:lnTo>
                    <a:pt x="0" y="84"/>
                  </a:lnTo>
                  <a:lnTo>
                    <a:pt x="13" y="44"/>
                  </a:lnTo>
                  <a:lnTo>
                    <a:pt x="20" y="3"/>
                  </a:lnTo>
                  <a:lnTo>
                    <a:pt x="20" y="0"/>
                  </a:lnTo>
                  <a:lnTo>
                    <a:pt x="3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43" name="Rectangle 458"/>
            <p:cNvSpPr>
              <a:spLocks noChangeArrowheads="1"/>
            </p:cNvSpPr>
            <p:nvPr/>
          </p:nvSpPr>
          <p:spPr bwMode="auto">
            <a:xfrm>
              <a:off x="10274300" y="-15875"/>
              <a:ext cx="1079500" cy="37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smtClean="0">
                  <a:ln>
                    <a:noFill/>
                  </a:ln>
                  <a:solidFill>
                    <a:srgbClr val="000000"/>
                  </a:solidFill>
                  <a:effectLst/>
                  <a:latin typeface="Arial" pitchFamily="34" charset="0"/>
                </a:rPr>
                <a:t>Control</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92947" name="Group 192946"/>
          <p:cNvGrpSpPr/>
          <p:nvPr/>
        </p:nvGrpSpPr>
        <p:grpSpPr>
          <a:xfrm>
            <a:off x="6837362" y="1320536"/>
            <a:ext cx="1954213" cy="4524375"/>
            <a:chOff x="12133263" y="-15875"/>
            <a:chExt cx="1954213" cy="4524375"/>
          </a:xfrm>
        </p:grpSpPr>
        <p:sp>
          <p:nvSpPr>
            <p:cNvPr id="192769" name="Freeform 29"/>
            <p:cNvSpPr>
              <a:spLocks noEditPoints="1"/>
            </p:cNvSpPr>
            <p:nvPr/>
          </p:nvSpPr>
          <p:spPr bwMode="auto">
            <a:xfrm>
              <a:off x="12133263" y="379413"/>
              <a:ext cx="1954213" cy="1666875"/>
            </a:xfrm>
            <a:custGeom>
              <a:avLst/>
              <a:gdLst>
                <a:gd name="T0" fmla="*/ 17 w 1231"/>
                <a:gd name="T1" fmla="*/ 1050 h 1050"/>
                <a:gd name="T2" fmla="*/ 57 w 1231"/>
                <a:gd name="T3" fmla="*/ 1050 h 1050"/>
                <a:gd name="T4" fmla="*/ 97 w 1231"/>
                <a:gd name="T5" fmla="*/ 1050 h 1050"/>
                <a:gd name="T6" fmla="*/ 141 w 1231"/>
                <a:gd name="T7" fmla="*/ 1050 h 1050"/>
                <a:gd name="T8" fmla="*/ 181 w 1231"/>
                <a:gd name="T9" fmla="*/ 1050 h 1050"/>
                <a:gd name="T10" fmla="*/ 222 w 1231"/>
                <a:gd name="T11" fmla="*/ 1043 h 1050"/>
                <a:gd name="T12" fmla="*/ 262 w 1231"/>
                <a:gd name="T13" fmla="*/ 1026 h 1050"/>
                <a:gd name="T14" fmla="*/ 222 w 1231"/>
                <a:gd name="T15" fmla="*/ 1043 h 1050"/>
                <a:gd name="T16" fmla="*/ 181 w 1231"/>
                <a:gd name="T17" fmla="*/ 1046 h 1050"/>
                <a:gd name="T18" fmla="*/ 141 w 1231"/>
                <a:gd name="T19" fmla="*/ 1046 h 1050"/>
                <a:gd name="T20" fmla="*/ 97 w 1231"/>
                <a:gd name="T21" fmla="*/ 1046 h 1050"/>
                <a:gd name="T22" fmla="*/ 57 w 1231"/>
                <a:gd name="T23" fmla="*/ 1043 h 1050"/>
                <a:gd name="T24" fmla="*/ 17 w 1231"/>
                <a:gd name="T25" fmla="*/ 1043 h 1050"/>
                <a:gd name="T26" fmla="*/ 1224 w 1231"/>
                <a:gd name="T27" fmla="*/ 0 h 1050"/>
                <a:gd name="T28" fmla="*/ 1181 w 1231"/>
                <a:gd name="T29" fmla="*/ 0 h 1050"/>
                <a:gd name="T30" fmla="*/ 1140 w 1231"/>
                <a:gd name="T31" fmla="*/ 3 h 1050"/>
                <a:gd name="T32" fmla="*/ 1100 w 1231"/>
                <a:gd name="T33" fmla="*/ 7 h 1050"/>
                <a:gd name="T34" fmla="*/ 1059 w 1231"/>
                <a:gd name="T35" fmla="*/ 7 h 1050"/>
                <a:gd name="T36" fmla="*/ 1019 w 1231"/>
                <a:gd name="T37" fmla="*/ 13 h 1050"/>
                <a:gd name="T38" fmla="*/ 975 w 1231"/>
                <a:gd name="T39" fmla="*/ 17 h 1050"/>
                <a:gd name="T40" fmla="*/ 935 w 1231"/>
                <a:gd name="T41" fmla="*/ 20 h 1050"/>
                <a:gd name="T42" fmla="*/ 895 w 1231"/>
                <a:gd name="T43" fmla="*/ 27 h 1050"/>
                <a:gd name="T44" fmla="*/ 854 w 1231"/>
                <a:gd name="T45" fmla="*/ 34 h 1050"/>
                <a:gd name="T46" fmla="*/ 814 w 1231"/>
                <a:gd name="T47" fmla="*/ 44 h 1050"/>
                <a:gd name="T48" fmla="*/ 770 w 1231"/>
                <a:gd name="T49" fmla="*/ 57 h 1050"/>
                <a:gd name="T50" fmla="*/ 730 w 1231"/>
                <a:gd name="T51" fmla="*/ 74 h 1050"/>
                <a:gd name="T52" fmla="*/ 689 w 1231"/>
                <a:gd name="T53" fmla="*/ 97 h 1050"/>
                <a:gd name="T54" fmla="*/ 649 w 1231"/>
                <a:gd name="T55" fmla="*/ 134 h 1050"/>
                <a:gd name="T56" fmla="*/ 609 w 1231"/>
                <a:gd name="T57" fmla="*/ 185 h 1050"/>
                <a:gd name="T58" fmla="*/ 565 w 1231"/>
                <a:gd name="T59" fmla="*/ 262 h 1050"/>
                <a:gd name="T60" fmla="*/ 525 w 1231"/>
                <a:gd name="T61" fmla="*/ 360 h 1050"/>
                <a:gd name="T62" fmla="*/ 484 w 1231"/>
                <a:gd name="T63" fmla="*/ 474 h 1050"/>
                <a:gd name="T64" fmla="*/ 444 w 1231"/>
                <a:gd name="T65" fmla="*/ 595 h 1050"/>
                <a:gd name="T66" fmla="*/ 403 w 1231"/>
                <a:gd name="T67" fmla="*/ 713 h 1050"/>
                <a:gd name="T68" fmla="*/ 363 w 1231"/>
                <a:gd name="T69" fmla="*/ 824 h 1050"/>
                <a:gd name="T70" fmla="*/ 336 w 1231"/>
                <a:gd name="T71" fmla="*/ 881 h 1050"/>
                <a:gd name="T72" fmla="*/ 377 w 1231"/>
                <a:gd name="T73" fmla="*/ 794 h 1050"/>
                <a:gd name="T74" fmla="*/ 420 w 1231"/>
                <a:gd name="T75" fmla="*/ 696 h 1050"/>
                <a:gd name="T76" fmla="*/ 461 w 1231"/>
                <a:gd name="T77" fmla="*/ 595 h 1050"/>
                <a:gd name="T78" fmla="*/ 501 w 1231"/>
                <a:gd name="T79" fmla="*/ 501 h 1050"/>
                <a:gd name="T80" fmla="*/ 541 w 1231"/>
                <a:gd name="T81" fmla="*/ 414 h 1050"/>
                <a:gd name="T82" fmla="*/ 582 w 1231"/>
                <a:gd name="T83" fmla="*/ 343 h 1050"/>
                <a:gd name="T84" fmla="*/ 625 w 1231"/>
                <a:gd name="T85" fmla="*/ 289 h 1050"/>
                <a:gd name="T86" fmla="*/ 666 w 1231"/>
                <a:gd name="T87" fmla="*/ 252 h 1050"/>
                <a:gd name="T88" fmla="*/ 706 w 1231"/>
                <a:gd name="T89" fmla="*/ 229 h 1050"/>
                <a:gd name="T90" fmla="*/ 747 w 1231"/>
                <a:gd name="T91" fmla="*/ 208 h 1050"/>
                <a:gd name="T92" fmla="*/ 787 w 1231"/>
                <a:gd name="T93" fmla="*/ 195 h 1050"/>
                <a:gd name="T94" fmla="*/ 831 w 1231"/>
                <a:gd name="T95" fmla="*/ 185 h 1050"/>
                <a:gd name="T96" fmla="*/ 871 w 1231"/>
                <a:gd name="T97" fmla="*/ 175 h 1050"/>
                <a:gd name="T98" fmla="*/ 911 w 1231"/>
                <a:gd name="T99" fmla="*/ 165 h 1050"/>
                <a:gd name="T100" fmla="*/ 952 w 1231"/>
                <a:gd name="T101" fmla="*/ 158 h 1050"/>
                <a:gd name="T102" fmla="*/ 992 w 1231"/>
                <a:gd name="T103" fmla="*/ 155 h 1050"/>
                <a:gd name="T104" fmla="*/ 1033 w 1231"/>
                <a:gd name="T105" fmla="*/ 151 h 1050"/>
                <a:gd name="T106" fmla="*/ 1076 w 1231"/>
                <a:gd name="T107" fmla="*/ 148 h 1050"/>
                <a:gd name="T108" fmla="*/ 1117 w 1231"/>
                <a:gd name="T109" fmla="*/ 145 h 1050"/>
                <a:gd name="T110" fmla="*/ 1157 w 1231"/>
                <a:gd name="T111" fmla="*/ 141 h 1050"/>
                <a:gd name="T112" fmla="*/ 1197 w 1231"/>
                <a:gd name="T113" fmla="*/ 141 h 1050"/>
                <a:gd name="T114" fmla="*/ 1231 w 1231"/>
                <a:gd name="T115" fmla="*/ 0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1" h="1050">
                  <a:moveTo>
                    <a:pt x="0" y="1013"/>
                  </a:moveTo>
                  <a:lnTo>
                    <a:pt x="0" y="1013"/>
                  </a:lnTo>
                  <a:lnTo>
                    <a:pt x="0" y="1050"/>
                  </a:lnTo>
                  <a:lnTo>
                    <a:pt x="10" y="1050"/>
                  </a:lnTo>
                  <a:lnTo>
                    <a:pt x="17" y="1050"/>
                  </a:lnTo>
                  <a:lnTo>
                    <a:pt x="23" y="1050"/>
                  </a:lnTo>
                  <a:lnTo>
                    <a:pt x="33" y="1050"/>
                  </a:lnTo>
                  <a:lnTo>
                    <a:pt x="40" y="1050"/>
                  </a:lnTo>
                  <a:lnTo>
                    <a:pt x="50" y="1050"/>
                  </a:lnTo>
                  <a:lnTo>
                    <a:pt x="57" y="1050"/>
                  </a:lnTo>
                  <a:lnTo>
                    <a:pt x="67" y="1050"/>
                  </a:lnTo>
                  <a:lnTo>
                    <a:pt x="74" y="1050"/>
                  </a:lnTo>
                  <a:lnTo>
                    <a:pt x="84" y="1050"/>
                  </a:lnTo>
                  <a:lnTo>
                    <a:pt x="91" y="1050"/>
                  </a:lnTo>
                  <a:lnTo>
                    <a:pt x="97" y="1050"/>
                  </a:lnTo>
                  <a:lnTo>
                    <a:pt x="107" y="1050"/>
                  </a:lnTo>
                  <a:lnTo>
                    <a:pt x="114" y="1050"/>
                  </a:lnTo>
                  <a:lnTo>
                    <a:pt x="124" y="1050"/>
                  </a:lnTo>
                  <a:lnTo>
                    <a:pt x="131" y="1050"/>
                  </a:lnTo>
                  <a:lnTo>
                    <a:pt x="141" y="1050"/>
                  </a:lnTo>
                  <a:lnTo>
                    <a:pt x="148" y="1050"/>
                  </a:lnTo>
                  <a:lnTo>
                    <a:pt x="155" y="1050"/>
                  </a:lnTo>
                  <a:lnTo>
                    <a:pt x="165" y="1050"/>
                  </a:lnTo>
                  <a:lnTo>
                    <a:pt x="171" y="1050"/>
                  </a:lnTo>
                  <a:lnTo>
                    <a:pt x="181" y="1050"/>
                  </a:lnTo>
                  <a:lnTo>
                    <a:pt x="188" y="1046"/>
                  </a:lnTo>
                  <a:lnTo>
                    <a:pt x="198" y="1046"/>
                  </a:lnTo>
                  <a:lnTo>
                    <a:pt x="205" y="1046"/>
                  </a:lnTo>
                  <a:lnTo>
                    <a:pt x="215" y="1046"/>
                  </a:lnTo>
                  <a:lnTo>
                    <a:pt x="222" y="1043"/>
                  </a:lnTo>
                  <a:lnTo>
                    <a:pt x="229" y="1043"/>
                  </a:lnTo>
                  <a:lnTo>
                    <a:pt x="239" y="1039"/>
                  </a:lnTo>
                  <a:lnTo>
                    <a:pt x="245" y="1036"/>
                  </a:lnTo>
                  <a:lnTo>
                    <a:pt x="255" y="1029"/>
                  </a:lnTo>
                  <a:lnTo>
                    <a:pt x="262" y="1026"/>
                  </a:lnTo>
                  <a:lnTo>
                    <a:pt x="255" y="1029"/>
                  </a:lnTo>
                  <a:lnTo>
                    <a:pt x="245" y="1033"/>
                  </a:lnTo>
                  <a:lnTo>
                    <a:pt x="239" y="1036"/>
                  </a:lnTo>
                  <a:lnTo>
                    <a:pt x="229" y="1039"/>
                  </a:lnTo>
                  <a:lnTo>
                    <a:pt x="222" y="1043"/>
                  </a:lnTo>
                  <a:lnTo>
                    <a:pt x="215" y="1043"/>
                  </a:lnTo>
                  <a:lnTo>
                    <a:pt x="205" y="1043"/>
                  </a:lnTo>
                  <a:lnTo>
                    <a:pt x="198" y="1046"/>
                  </a:lnTo>
                  <a:lnTo>
                    <a:pt x="188" y="1046"/>
                  </a:lnTo>
                  <a:lnTo>
                    <a:pt x="181" y="1046"/>
                  </a:lnTo>
                  <a:lnTo>
                    <a:pt x="171" y="1046"/>
                  </a:lnTo>
                  <a:lnTo>
                    <a:pt x="165" y="1046"/>
                  </a:lnTo>
                  <a:lnTo>
                    <a:pt x="155" y="1046"/>
                  </a:lnTo>
                  <a:lnTo>
                    <a:pt x="148" y="1046"/>
                  </a:lnTo>
                  <a:lnTo>
                    <a:pt x="141" y="1046"/>
                  </a:lnTo>
                  <a:lnTo>
                    <a:pt x="131" y="1046"/>
                  </a:lnTo>
                  <a:lnTo>
                    <a:pt x="124" y="1046"/>
                  </a:lnTo>
                  <a:lnTo>
                    <a:pt x="114" y="1046"/>
                  </a:lnTo>
                  <a:lnTo>
                    <a:pt x="107" y="1046"/>
                  </a:lnTo>
                  <a:lnTo>
                    <a:pt x="97" y="1046"/>
                  </a:lnTo>
                  <a:lnTo>
                    <a:pt x="91" y="1046"/>
                  </a:lnTo>
                  <a:lnTo>
                    <a:pt x="84" y="1046"/>
                  </a:lnTo>
                  <a:lnTo>
                    <a:pt x="74" y="1046"/>
                  </a:lnTo>
                  <a:lnTo>
                    <a:pt x="67" y="1043"/>
                  </a:lnTo>
                  <a:lnTo>
                    <a:pt x="57" y="1043"/>
                  </a:lnTo>
                  <a:lnTo>
                    <a:pt x="50" y="1043"/>
                  </a:lnTo>
                  <a:lnTo>
                    <a:pt x="40" y="1043"/>
                  </a:lnTo>
                  <a:lnTo>
                    <a:pt x="33" y="1043"/>
                  </a:lnTo>
                  <a:lnTo>
                    <a:pt x="23" y="1043"/>
                  </a:lnTo>
                  <a:lnTo>
                    <a:pt x="17" y="1043"/>
                  </a:lnTo>
                  <a:lnTo>
                    <a:pt x="10" y="1043"/>
                  </a:lnTo>
                  <a:lnTo>
                    <a:pt x="0" y="1043"/>
                  </a:lnTo>
                  <a:lnTo>
                    <a:pt x="0" y="1013"/>
                  </a:lnTo>
                  <a:close/>
                  <a:moveTo>
                    <a:pt x="1231" y="0"/>
                  </a:moveTo>
                  <a:lnTo>
                    <a:pt x="1224" y="0"/>
                  </a:lnTo>
                  <a:lnTo>
                    <a:pt x="1214" y="0"/>
                  </a:lnTo>
                  <a:lnTo>
                    <a:pt x="1207" y="0"/>
                  </a:lnTo>
                  <a:lnTo>
                    <a:pt x="1197" y="0"/>
                  </a:lnTo>
                  <a:lnTo>
                    <a:pt x="1191" y="0"/>
                  </a:lnTo>
                  <a:lnTo>
                    <a:pt x="1181" y="0"/>
                  </a:lnTo>
                  <a:lnTo>
                    <a:pt x="1174" y="0"/>
                  </a:lnTo>
                  <a:lnTo>
                    <a:pt x="1164" y="0"/>
                  </a:lnTo>
                  <a:lnTo>
                    <a:pt x="1157" y="3"/>
                  </a:lnTo>
                  <a:lnTo>
                    <a:pt x="1150" y="3"/>
                  </a:lnTo>
                  <a:lnTo>
                    <a:pt x="1140" y="3"/>
                  </a:lnTo>
                  <a:lnTo>
                    <a:pt x="1133" y="3"/>
                  </a:lnTo>
                  <a:lnTo>
                    <a:pt x="1123" y="3"/>
                  </a:lnTo>
                  <a:lnTo>
                    <a:pt x="1117" y="3"/>
                  </a:lnTo>
                  <a:lnTo>
                    <a:pt x="1107" y="3"/>
                  </a:lnTo>
                  <a:lnTo>
                    <a:pt x="1100" y="7"/>
                  </a:lnTo>
                  <a:lnTo>
                    <a:pt x="1093" y="7"/>
                  </a:lnTo>
                  <a:lnTo>
                    <a:pt x="1083" y="7"/>
                  </a:lnTo>
                  <a:lnTo>
                    <a:pt x="1076" y="7"/>
                  </a:lnTo>
                  <a:lnTo>
                    <a:pt x="1066" y="7"/>
                  </a:lnTo>
                  <a:lnTo>
                    <a:pt x="1059" y="7"/>
                  </a:lnTo>
                  <a:lnTo>
                    <a:pt x="1049" y="10"/>
                  </a:lnTo>
                  <a:lnTo>
                    <a:pt x="1043" y="10"/>
                  </a:lnTo>
                  <a:lnTo>
                    <a:pt x="1033" y="10"/>
                  </a:lnTo>
                  <a:lnTo>
                    <a:pt x="1026" y="10"/>
                  </a:lnTo>
                  <a:lnTo>
                    <a:pt x="1019" y="13"/>
                  </a:lnTo>
                  <a:lnTo>
                    <a:pt x="1009" y="13"/>
                  </a:lnTo>
                  <a:lnTo>
                    <a:pt x="1002" y="13"/>
                  </a:lnTo>
                  <a:lnTo>
                    <a:pt x="992" y="13"/>
                  </a:lnTo>
                  <a:lnTo>
                    <a:pt x="985" y="13"/>
                  </a:lnTo>
                  <a:lnTo>
                    <a:pt x="975" y="17"/>
                  </a:lnTo>
                  <a:lnTo>
                    <a:pt x="969" y="17"/>
                  </a:lnTo>
                  <a:lnTo>
                    <a:pt x="962" y="17"/>
                  </a:lnTo>
                  <a:lnTo>
                    <a:pt x="952" y="20"/>
                  </a:lnTo>
                  <a:lnTo>
                    <a:pt x="945" y="20"/>
                  </a:lnTo>
                  <a:lnTo>
                    <a:pt x="935" y="20"/>
                  </a:lnTo>
                  <a:lnTo>
                    <a:pt x="928" y="20"/>
                  </a:lnTo>
                  <a:lnTo>
                    <a:pt x="918" y="23"/>
                  </a:lnTo>
                  <a:lnTo>
                    <a:pt x="911" y="23"/>
                  </a:lnTo>
                  <a:lnTo>
                    <a:pt x="901" y="27"/>
                  </a:lnTo>
                  <a:lnTo>
                    <a:pt x="895" y="27"/>
                  </a:lnTo>
                  <a:lnTo>
                    <a:pt x="888" y="27"/>
                  </a:lnTo>
                  <a:lnTo>
                    <a:pt x="878" y="30"/>
                  </a:lnTo>
                  <a:lnTo>
                    <a:pt x="871" y="30"/>
                  </a:lnTo>
                  <a:lnTo>
                    <a:pt x="861" y="34"/>
                  </a:lnTo>
                  <a:lnTo>
                    <a:pt x="854" y="34"/>
                  </a:lnTo>
                  <a:lnTo>
                    <a:pt x="844" y="37"/>
                  </a:lnTo>
                  <a:lnTo>
                    <a:pt x="837" y="37"/>
                  </a:lnTo>
                  <a:lnTo>
                    <a:pt x="831" y="40"/>
                  </a:lnTo>
                  <a:lnTo>
                    <a:pt x="821" y="40"/>
                  </a:lnTo>
                  <a:lnTo>
                    <a:pt x="814" y="44"/>
                  </a:lnTo>
                  <a:lnTo>
                    <a:pt x="804" y="47"/>
                  </a:lnTo>
                  <a:lnTo>
                    <a:pt x="797" y="47"/>
                  </a:lnTo>
                  <a:lnTo>
                    <a:pt x="787" y="50"/>
                  </a:lnTo>
                  <a:lnTo>
                    <a:pt x="780" y="54"/>
                  </a:lnTo>
                  <a:lnTo>
                    <a:pt x="770" y="57"/>
                  </a:lnTo>
                  <a:lnTo>
                    <a:pt x="763" y="60"/>
                  </a:lnTo>
                  <a:lnTo>
                    <a:pt x="757" y="64"/>
                  </a:lnTo>
                  <a:lnTo>
                    <a:pt x="747" y="67"/>
                  </a:lnTo>
                  <a:lnTo>
                    <a:pt x="740" y="71"/>
                  </a:lnTo>
                  <a:lnTo>
                    <a:pt x="730" y="74"/>
                  </a:lnTo>
                  <a:lnTo>
                    <a:pt x="723" y="77"/>
                  </a:lnTo>
                  <a:lnTo>
                    <a:pt x="713" y="84"/>
                  </a:lnTo>
                  <a:lnTo>
                    <a:pt x="706" y="87"/>
                  </a:lnTo>
                  <a:lnTo>
                    <a:pt x="696" y="94"/>
                  </a:lnTo>
                  <a:lnTo>
                    <a:pt x="689" y="97"/>
                  </a:lnTo>
                  <a:lnTo>
                    <a:pt x="683" y="104"/>
                  </a:lnTo>
                  <a:lnTo>
                    <a:pt x="673" y="111"/>
                  </a:lnTo>
                  <a:lnTo>
                    <a:pt x="666" y="118"/>
                  </a:lnTo>
                  <a:lnTo>
                    <a:pt x="656" y="124"/>
                  </a:lnTo>
                  <a:lnTo>
                    <a:pt x="649" y="134"/>
                  </a:lnTo>
                  <a:lnTo>
                    <a:pt x="639" y="141"/>
                  </a:lnTo>
                  <a:lnTo>
                    <a:pt x="632" y="151"/>
                  </a:lnTo>
                  <a:lnTo>
                    <a:pt x="625" y="161"/>
                  </a:lnTo>
                  <a:lnTo>
                    <a:pt x="615" y="175"/>
                  </a:lnTo>
                  <a:lnTo>
                    <a:pt x="609" y="185"/>
                  </a:lnTo>
                  <a:lnTo>
                    <a:pt x="599" y="198"/>
                  </a:lnTo>
                  <a:lnTo>
                    <a:pt x="592" y="215"/>
                  </a:lnTo>
                  <a:lnTo>
                    <a:pt x="582" y="229"/>
                  </a:lnTo>
                  <a:lnTo>
                    <a:pt x="575" y="245"/>
                  </a:lnTo>
                  <a:lnTo>
                    <a:pt x="565" y="262"/>
                  </a:lnTo>
                  <a:lnTo>
                    <a:pt x="558" y="282"/>
                  </a:lnTo>
                  <a:lnTo>
                    <a:pt x="551" y="299"/>
                  </a:lnTo>
                  <a:lnTo>
                    <a:pt x="541" y="319"/>
                  </a:lnTo>
                  <a:lnTo>
                    <a:pt x="535" y="340"/>
                  </a:lnTo>
                  <a:lnTo>
                    <a:pt x="525" y="360"/>
                  </a:lnTo>
                  <a:lnTo>
                    <a:pt x="518" y="383"/>
                  </a:lnTo>
                  <a:lnTo>
                    <a:pt x="508" y="407"/>
                  </a:lnTo>
                  <a:lnTo>
                    <a:pt x="501" y="427"/>
                  </a:lnTo>
                  <a:lnTo>
                    <a:pt x="494" y="451"/>
                  </a:lnTo>
                  <a:lnTo>
                    <a:pt x="484" y="474"/>
                  </a:lnTo>
                  <a:lnTo>
                    <a:pt x="477" y="498"/>
                  </a:lnTo>
                  <a:lnTo>
                    <a:pt x="467" y="525"/>
                  </a:lnTo>
                  <a:lnTo>
                    <a:pt x="461" y="548"/>
                  </a:lnTo>
                  <a:lnTo>
                    <a:pt x="451" y="572"/>
                  </a:lnTo>
                  <a:lnTo>
                    <a:pt x="444" y="595"/>
                  </a:lnTo>
                  <a:lnTo>
                    <a:pt x="434" y="619"/>
                  </a:lnTo>
                  <a:lnTo>
                    <a:pt x="427" y="642"/>
                  </a:lnTo>
                  <a:lnTo>
                    <a:pt x="420" y="666"/>
                  </a:lnTo>
                  <a:lnTo>
                    <a:pt x="410" y="690"/>
                  </a:lnTo>
                  <a:lnTo>
                    <a:pt x="403" y="713"/>
                  </a:lnTo>
                  <a:lnTo>
                    <a:pt x="393" y="737"/>
                  </a:lnTo>
                  <a:lnTo>
                    <a:pt x="387" y="760"/>
                  </a:lnTo>
                  <a:lnTo>
                    <a:pt x="377" y="780"/>
                  </a:lnTo>
                  <a:lnTo>
                    <a:pt x="370" y="804"/>
                  </a:lnTo>
                  <a:lnTo>
                    <a:pt x="363" y="824"/>
                  </a:lnTo>
                  <a:lnTo>
                    <a:pt x="353" y="844"/>
                  </a:lnTo>
                  <a:lnTo>
                    <a:pt x="346" y="861"/>
                  </a:lnTo>
                  <a:lnTo>
                    <a:pt x="336" y="881"/>
                  </a:lnTo>
                  <a:lnTo>
                    <a:pt x="333" y="891"/>
                  </a:lnTo>
                  <a:lnTo>
                    <a:pt x="336" y="881"/>
                  </a:lnTo>
                  <a:lnTo>
                    <a:pt x="346" y="865"/>
                  </a:lnTo>
                  <a:lnTo>
                    <a:pt x="353" y="848"/>
                  </a:lnTo>
                  <a:lnTo>
                    <a:pt x="363" y="831"/>
                  </a:lnTo>
                  <a:lnTo>
                    <a:pt x="370" y="814"/>
                  </a:lnTo>
                  <a:lnTo>
                    <a:pt x="377" y="794"/>
                  </a:lnTo>
                  <a:lnTo>
                    <a:pt x="387" y="774"/>
                  </a:lnTo>
                  <a:lnTo>
                    <a:pt x="393" y="757"/>
                  </a:lnTo>
                  <a:lnTo>
                    <a:pt x="403" y="737"/>
                  </a:lnTo>
                  <a:lnTo>
                    <a:pt x="410" y="716"/>
                  </a:lnTo>
                  <a:lnTo>
                    <a:pt x="420" y="696"/>
                  </a:lnTo>
                  <a:lnTo>
                    <a:pt x="427" y="676"/>
                  </a:lnTo>
                  <a:lnTo>
                    <a:pt x="434" y="656"/>
                  </a:lnTo>
                  <a:lnTo>
                    <a:pt x="444" y="636"/>
                  </a:lnTo>
                  <a:lnTo>
                    <a:pt x="451" y="616"/>
                  </a:lnTo>
                  <a:lnTo>
                    <a:pt x="461" y="595"/>
                  </a:lnTo>
                  <a:lnTo>
                    <a:pt x="467" y="579"/>
                  </a:lnTo>
                  <a:lnTo>
                    <a:pt x="477" y="558"/>
                  </a:lnTo>
                  <a:lnTo>
                    <a:pt x="484" y="538"/>
                  </a:lnTo>
                  <a:lnTo>
                    <a:pt x="494" y="518"/>
                  </a:lnTo>
                  <a:lnTo>
                    <a:pt x="501" y="501"/>
                  </a:lnTo>
                  <a:lnTo>
                    <a:pt x="508" y="481"/>
                  </a:lnTo>
                  <a:lnTo>
                    <a:pt x="518" y="464"/>
                  </a:lnTo>
                  <a:lnTo>
                    <a:pt x="525" y="447"/>
                  </a:lnTo>
                  <a:lnTo>
                    <a:pt x="535" y="431"/>
                  </a:lnTo>
                  <a:lnTo>
                    <a:pt x="541" y="414"/>
                  </a:lnTo>
                  <a:lnTo>
                    <a:pt x="551" y="397"/>
                  </a:lnTo>
                  <a:lnTo>
                    <a:pt x="558" y="383"/>
                  </a:lnTo>
                  <a:lnTo>
                    <a:pt x="565" y="370"/>
                  </a:lnTo>
                  <a:lnTo>
                    <a:pt x="575" y="356"/>
                  </a:lnTo>
                  <a:lnTo>
                    <a:pt x="582" y="343"/>
                  </a:lnTo>
                  <a:lnTo>
                    <a:pt x="592" y="330"/>
                  </a:lnTo>
                  <a:lnTo>
                    <a:pt x="599" y="319"/>
                  </a:lnTo>
                  <a:lnTo>
                    <a:pt x="609" y="309"/>
                  </a:lnTo>
                  <a:lnTo>
                    <a:pt x="615" y="299"/>
                  </a:lnTo>
                  <a:lnTo>
                    <a:pt x="625" y="289"/>
                  </a:lnTo>
                  <a:lnTo>
                    <a:pt x="632" y="282"/>
                  </a:lnTo>
                  <a:lnTo>
                    <a:pt x="639" y="272"/>
                  </a:lnTo>
                  <a:lnTo>
                    <a:pt x="649" y="266"/>
                  </a:lnTo>
                  <a:lnTo>
                    <a:pt x="656" y="259"/>
                  </a:lnTo>
                  <a:lnTo>
                    <a:pt x="666" y="252"/>
                  </a:lnTo>
                  <a:lnTo>
                    <a:pt x="673" y="249"/>
                  </a:lnTo>
                  <a:lnTo>
                    <a:pt x="683" y="242"/>
                  </a:lnTo>
                  <a:lnTo>
                    <a:pt x="689" y="239"/>
                  </a:lnTo>
                  <a:lnTo>
                    <a:pt x="696" y="232"/>
                  </a:lnTo>
                  <a:lnTo>
                    <a:pt x="706" y="229"/>
                  </a:lnTo>
                  <a:lnTo>
                    <a:pt x="713" y="225"/>
                  </a:lnTo>
                  <a:lnTo>
                    <a:pt x="723" y="222"/>
                  </a:lnTo>
                  <a:lnTo>
                    <a:pt x="730" y="219"/>
                  </a:lnTo>
                  <a:lnTo>
                    <a:pt x="740" y="212"/>
                  </a:lnTo>
                  <a:lnTo>
                    <a:pt x="747" y="208"/>
                  </a:lnTo>
                  <a:lnTo>
                    <a:pt x="757" y="208"/>
                  </a:lnTo>
                  <a:lnTo>
                    <a:pt x="763" y="205"/>
                  </a:lnTo>
                  <a:lnTo>
                    <a:pt x="770" y="202"/>
                  </a:lnTo>
                  <a:lnTo>
                    <a:pt x="780" y="198"/>
                  </a:lnTo>
                  <a:lnTo>
                    <a:pt x="787" y="195"/>
                  </a:lnTo>
                  <a:lnTo>
                    <a:pt x="797" y="192"/>
                  </a:lnTo>
                  <a:lnTo>
                    <a:pt x="804" y="192"/>
                  </a:lnTo>
                  <a:lnTo>
                    <a:pt x="814" y="188"/>
                  </a:lnTo>
                  <a:lnTo>
                    <a:pt x="821" y="185"/>
                  </a:lnTo>
                  <a:lnTo>
                    <a:pt x="831" y="185"/>
                  </a:lnTo>
                  <a:lnTo>
                    <a:pt x="837" y="182"/>
                  </a:lnTo>
                  <a:lnTo>
                    <a:pt x="844" y="178"/>
                  </a:lnTo>
                  <a:lnTo>
                    <a:pt x="854" y="178"/>
                  </a:lnTo>
                  <a:lnTo>
                    <a:pt x="861" y="175"/>
                  </a:lnTo>
                  <a:lnTo>
                    <a:pt x="871" y="175"/>
                  </a:lnTo>
                  <a:lnTo>
                    <a:pt x="878" y="171"/>
                  </a:lnTo>
                  <a:lnTo>
                    <a:pt x="888" y="171"/>
                  </a:lnTo>
                  <a:lnTo>
                    <a:pt x="895" y="168"/>
                  </a:lnTo>
                  <a:lnTo>
                    <a:pt x="901" y="168"/>
                  </a:lnTo>
                  <a:lnTo>
                    <a:pt x="911" y="165"/>
                  </a:lnTo>
                  <a:lnTo>
                    <a:pt x="918" y="165"/>
                  </a:lnTo>
                  <a:lnTo>
                    <a:pt x="928" y="165"/>
                  </a:lnTo>
                  <a:lnTo>
                    <a:pt x="935" y="161"/>
                  </a:lnTo>
                  <a:lnTo>
                    <a:pt x="945" y="161"/>
                  </a:lnTo>
                  <a:lnTo>
                    <a:pt x="952" y="158"/>
                  </a:lnTo>
                  <a:lnTo>
                    <a:pt x="962" y="158"/>
                  </a:lnTo>
                  <a:lnTo>
                    <a:pt x="969" y="158"/>
                  </a:lnTo>
                  <a:lnTo>
                    <a:pt x="975" y="155"/>
                  </a:lnTo>
                  <a:lnTo>
                    <a:pt x="985" y="155"/>
                  </a:lnTo>
                  <a:lnTo>
                    <a:pt x="992" y="155"/>
                  </a:lnTo>
                  <a:lnTo>
                    <a:pt x="1002" y="155"/>
                  </a:lnTo>
                  <a:lnTo>
                    <a:pt x="1009" y="151"/>
                  </a:lnTo>
                  <a:lnTo>
                    <a:pt x="1019" y="151"/>
                  </a:lnTo>
                  <a:lnTo>
                    <a:pt x="1026" y="151"/>
                  </a:lnTo>
                  <a:lnTo>
                    <a:pt x="1033" y="151"/>
                  </a:lnTo>
                  <a:lnTo>
                    <a:pt x="1043" y="148"/>
                  </a:lnTo>
                  <a:lnTo>
                    <a:pt x="1049" y="148"/>
                  </a:lnTo>
                  <a:lnTo>
                    <a:pt x="1059" y="148"/>
                  </a:lnTo>
                  <a:lnTo>
                    <a:pt x="1066" y="148"/>
                  </a:lnTo>
                  <a:lnTo>
                    <a:pt x="1076" y="148"/>
                  </a:lnTo>
                  <a:lnTo>
                    <a:pt x="1083" y="145"/>
                  </a:lnTo>
                  <a:lnTo>
                    <a:pt x="1093" y="145"/>
                  </a:lnTo>
                  <a:lnTo>
                    <a:pt x="1100" y="145"/>
                  </a:lnTo>
                  <a:lnTo>
                    <a:pt x="1107" y="145"/>
                  </a:lnTo>
                  <a:lnTo>
                    <a:pt x="1117" y="145"/>
                  </a:lnTo>
                  <a:lnTo>
                    <a:pt x="1123" y="145"/>
                  </a:lnTo>
                  <a:lnTo>
                    <a:pt x="1133" y="145"/>
                  </a:lnTo>
                  <a:lnTo>
                    <a:pt x="1140" y="145"/>
                  </a:lnTo>
                  <a:lnTo>
                    <a:pt x="1150" y="141"/>
                  </a:lnTo>
                  <a:lnTo>
                    <a:pt x="1157" y="141"/>
                  </a:lnTo>
                  <a:lnTo>
                    <a:pt x="1164" y="141"/>
                  </a:lnTo>
                  <a:lnTo>
                    <a:pt x="1174" y="141"/>
                  </a:lnTo>
                  <a:lnTo>
                    <a:pt x="1181" y="141"/>
                  </a:lnTo>
                  <a:lnTo>
                    <a:pt x="1191" y="141"/>
                  </a:lnTo>
                  <a:lnTo>
                    <a:pt x="1197" y="141"/>
                  </a:lnTo>
                  <a:lnTo>
                    <a:pt x="1207" y="141"/>
                  </a:lnTo>
                  <a:lnTo>
                    <a:pt x="1214" y="141"/>
                  </a:lnTo>
                  <a:lnTo>
                    <a:pt x="1224" y="141"/>
                  </a:lnTo>
                  <a:lnTo>
                    <a:pt x="1231" y="141"/>
                  </a:lnTo>
                  <a:lnTo>
                    <a:pt x="1231"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0" name="Freeform 30"/>
            <p:cNvSpPr>
              <a:spLocks/>
            </p:cNvSpPr>
            <p:nvPr/>
          </p:nvSpPr>
          <p:spPr bwMode="auto">
            <a:xfrm>
              <a:off x="12133263" y="1987550"/>
              <a:ext cx="415925" cy="58738"/>
            </a:xfrm>
            <a:custGeom>
              <a:avLst/>
              <a:gdLst>
                <a:gd name="T0" fmla="*/ 0 w 262"/>
                <a:gd name="T1" fmla="*/ 0 h 37"/>
                <a:gd name="T2" fmla="*/ 10 w 262"/>
                <a:gd name="T3" fmla="*/ 37 h 37"/>
                <a:gd name="T4" fmla="*/ 23 w 262"/>
                <a:gd name="T5" fmla="*/ 37 h 37"/>
                <a:gd name="T6" fmla="*/ 40 w 262"/>
                <a:gd name="T7" fmla="*/ 37 h 37"/>
                <a:gd name="T8" fmla="*/ 57 w 262"/>
                <a:gd name="T9" fmla="*/ 37 h 37"/>
                <a:gd name="T10" fmla="*/ 74 w 262"/>
                <a:gd name="T11" fmla="*/ 37 h 37"/>
                <a:gd name="T12" fmla="*/ 91 w 262"/>
                <a:gd name="T13" fmla="*/ 37 h 37"/>
                <a:gd name="T14" fmla="*/ 107 w 262"/>
                <a:gd name="T15" fmla="*/ 37 h 37"/>
                <a:gd name="T16" fmla="*/ 124 w 262"/>
                <a:gd name="T17" fmla="*/ 37 h 37"/>
                <a:gd name="T18" fmla="*/ 141 w 262"/>
                <a:gd name="T19" fmla="*/ 37 h 37"/>
                <a:gd name="T20" fmla="*/ 155 w 262"/>
                <a:gd name="T21" fmla="*/ 37 h 37"/>
                <a:gd name="T22" fmla="*/ 171 w 262"/>
                <a:gd name="T23" fmla="*/ 37 h 37"/>
                <a:gd name="T24" fmla="*/ 188 w 262"/>
                <a:gd name="T25" fmla="*/ 33 h 37"/>
                <a:gd name="T26" fmla="*/ 205 w 262"/>
                <a:gd name="T27" fmla="*/ 33 h 37"/>
                <a:gd name="T28" fmla="*/ 222 w 262"/>
                <a:gd name="T29" fmla="*/ 30 h 37"/>
                <a:gd name="T30" fmla="*/ 239 w 262"/>
                <a:gd name="T31" fmla="*/ 26 h 37"/>
                <a:gd name="T32" fmla="*/ 255 w 262"/>
                <a:gd name="T33" fmla="*/ 16 h 37"/>
                <a:gd name="T34" fmla="*/ 255 w 262"/>
                <a:gd name="T35" fmla="*/ 16 h 37"/>
                <a:gd name="T36" fmla="*/ 239 w 262"/>
                <a:gd name="T37" fmla="*/ 23 h 37"/>
                <a:gd name="T38" fmla="*/ 222 w 262"/>
                <a:gd name="T39" fmla="*/ 30 h 37"/>
                <a:gd name="T40" fmla="*/ 205 w 262"/>
                <a:gd name="T41" fmla="*/ 30 h 37"/>
                <a:gd name="T42" fmla="*/ 188 w 262"/>
                <a:gd name="T43" fmla="*/ 33 h 37"/>
                <a:gd name="T44" fmla="*/ 171 w 262"/>
                <a:gd name="T45" fmla="*/ 33 h 37"/>
                <a:gd name="T46" fmla="*/ 155 w 262"/>
                <a:gd name="T47" fmla="*/ 33 h 37"/>
                <a:gd name="T48" fmla="*/ 141 w 262"/>
                <a:gd name="T49" fmla="*/ 33 h 37"/>
                <a:gd name="T50" fmla="*/ 124 w 262"/>
                <a:gd name="T51" fmla="*/ 33 h 37"/>
                <a:gd name="T52" fmla="*/ 107 w 262"/>
                <a:gd name="T53" fmla="*/ 33 h 37"/>
                <a:gd name="T54" fmla="*/ 91 w 262"/>
                <a:gd name="T55" fmla="*/ 33 h 37"/>
                <a:gd name="T56" fmla="*/ 74 w 262"/>
                <a:gd name="T57" fmla="*/ 33 h 37"/>
                <a:gd name="T58" fmla="*/ 57 w 262"/>
                <a:gd name="T59" fmla="*/ 30 h 37"/>
                <a:gd name="T60" fmla="*/ 40 w 262"/>
                <a:gd name="T61" fmla="*/ 30 h 37"/>
                <a:gd name="T62" fmla="*/ 23 w 262"/>
                <a:gd name="T63" fmla="*/ 30 h 37"/>
                <a:gd name="T64" fmla="*/ 10 w 262"/>
                <a:gd name="T65" fmla="*/ 30 h 37"/>
                <a:gd name="T66" fmla="*/ 0 w 262"/>
                <a:gd name="T6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2" h="37">
                  <a:moveTo>
                    <a:pt x="0" y="0"/>
                  </a:moveTo>
                  <a:lnTo>
                    <a:pt x="0" y="0"/>
                  </a:lnTo>
                  <a:lnTo>
                    <a:pt x="0" y="37"/>
                  </a:lnTo>
                  <a:lnTo>
                    <a:pt x="10" y="37"/>
                  </a:lnTo>
                  <a:lnTo>
                    <a:pt x="17" y="37"/>
                  </a:lnTo>
                  <a:lnTo>
                    <a:pt x="23" y="37"/>
                  </a:lnTo>
                  <a:lnTo>
                    <a:pt x="33" y="37"/>
                  </a:lnTo>
                  <a:lnTo>
                    <a:pt x="40" y="37"/>
                  </a:lnTo>
                  <a:lnTo>
                    <a:pt x="50" y="37"/>
                  </a:lnTo>
                  <a:lnTo>
                    <a:pt x="57" y="37"/>
                  </a:lnTo>
                  <a:lnTo>
                    <a:pt x="67" y="37"/>
                  </a:lnTo>
                  <a:lnTo>
                    <a:pt x="74" y="37"/>
                  </a:lnTo>
                  <a:lnTo>
                    <a:pt x="84" y="37"/>
                  </a:lnTo>
                  <a:lnTo>
                    <a:pt x="91" y="37"/>
                  </a:lnTo>
                  <a:lnTo>
                    <a:pt x="97" y="37"/>
                  </a:lnTo>
                  <a:lnTo>
                    <a:pt x="107" y="37"/>
                  </a:lnTo>
                  <a:lnTo>
                    <a:pt x="114" y="37"/>
                  </a:lnTo>
                  <a:lnTo>
                    <a:pt x="124" y="37"/>
                  </a:lnTo>
                  <a:lnTo>
                    <a:pt x="131" y="37"/>
                  </a:lnTo>
                  <a:lnTo>
                    <a:pt x="141" y="37"/>
                  </a:lnTo>
                  <a:lnTo>
                    <a:pt x="148" y="37"/>
                  </a:lnTo>
                  <a:lnTo>
                    <a:pt x="155" y="37"/>
                  </a:lnTo>
                  <a:lnTo>
                    <a:pt x="165" y="37"/>
                  </a:lnTo>
                  <a:lnTo>
                    <a:pt x="171" y="37"/>
                  </a:lnTo>
                  <a:lnTo>
                    <a:pt x="181" y="37"/>
                  </a:lnTo>
                  <a:lnTo>
                    <a:pt x="188" y="33"/>
                  </a:lnTo>
                  <a:lnTo>
                    <a:pt x="198" y="33"/>
                  </a:lnTo>
                  <a:lnTo>
                    <a:pt x="205" y="33"/>
                  </a:lnTo>
                  <a:lnTo>
                    <a:pt x="215" y="33"/>
                  </a:lnTo>
                  <a:lnTo>
                    <a:pt x="222" y="30"/>
                  </a:lnTo>
                  <a:lnTo>
                    <a:pt x="229" y="30"/>
                  </a:lnTo>
                  <a:lnTo>
                    <a:pt x="239" y="26"/>
                  </a:lnTo>
                  <a:lnTo>
                    <a:pt x="245" y="23"/>
                  </a:lnTo>
                  <a:lnTo>
                    <a:pt x="255" y="16"/>
                  </a:lnTo>
                  <a:lnTo>
                    <a:pt x="262" y="13"/>
                  </a:lnTo>
                  <a:lnTo>
                    <a:pt x="255" y="16"/>
                  </a:lnTo>
                  <a:lnTo>
                    <a:pt x="245" y="20"/>
                  </a:lnTo>
                  <a:lnTo>
                    <a:pt x="239" y="23"/>
                  </a:lnTo>
                  <a:lnTo>
                    <a:pt x="229" y="26"/>
                  </a:lnTo>
                  <a:lnTo>
                    <a:pt x="222" y="30"/>
                  </a:lnTo>
                  <a:lnTo>
                    <a:pt x="215" y="30"/>
                  </a:lnTo>
                  <a:lnTo>
                    <a:pt x="205" y="30"/>
                  </a:lnTo>
                  <a:lnTo>
                    <a:pt x="198" y="33"/>
                  </a:lnTo>
                  <a:lnTo>
                    <a:pt x="188" y="33"/>
                  </a:lnTo>
                  <a:lnTo>
                    <a:pt x="181" y="33"/>
                  </a:lnTo>
                  <a:lnTo>
                    <a:pt x="171" y="33"/>
                  </a:lnTo>
                  <a:lnTo>
                    <a:pt x="165" y="33"/>
                  </a:lnTo>
                  <a:lnTo>
                    <a:pt x="155" y="33"/>
                  </a:lnTo>
                  <a:lnTo>
                    <a:pt x="148" y="33"/>
                  </a:lnTo>
                  <a:lnTo>
                    <a:pt x="141" y="33"/>
                  </a:lnTo>
                  <a:lnTo>
                    <a:pt x="131" y="33"/>
                  </a:lnTo>
                  <a:lnTo>
                    <a:pt x="124" y="33"/>
                  </a:lnTo>
                  <a:lnTo>
                    <a:pt x="114" y="33"/>
                  </a:lnTo>
                  <a:lnTo>
                    <a:pt x="107" y="33"/>
                  </a:lnTo>
                  <a:lnTo>
                    <a:pt x="97" y="33"/>
                  </a:lnTo>
                  <a:lnTo>
                    <a:pt x="91" y="33"/>
                  </a:lnTo>
                  <a:lnTo>
                    <a:pt x="84" y="33"/>
                  </a:lnTo>
                  <a:lnTo>
                    <a:pt x="74" y="33"/>
                  </a:lnTo>
                  <a:lnTo>
                    <a:pt x="67" y="30"/>
                  </a:lnTo>
                  <a:lnTo>
                    <a:pt x="57" y="30"/>
                  </a:lnTo>
                  <a:lnTo>
                    <a:pt x="50" y="30"/>
                  </a:lnTo>
                  <a:lnTo>
                    <a:pt x="40" y="30"/>
                  </a:lnTo>
                  <a:lnTo>
                    <a:pt x="33" y="30"/>
                  </a:lnTo>
                  <a:lnTo>
                    <a:pt x="23" y="30"/>
                  </a:lnTo>
                  <a:lnTo>
                    <a:pt x="17" y="30"/>
                  </a:lnTo>
                  <a:lnTo>
                    <a:pt x="10" y="30"/>
                  </a:lnTo>
                  <a:lnTo>
                    <a:pt x="0" y="3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1" name="Freeform 31"/>
            <p:cNvSpPr>
              <a:spLocks/>
            </p:cNvSpPr>
            <p:nvPr/>
          </p:nvSpPr>
          <p:spPr bwMode="auto">
            <a:xfrm>
              <a:off x="12661901" y="379413"/>
              <a:ext cx="1425575" cy="1414463"/>
            </a:xfrm>
            <a:custGeom>
              <a:avLst/>
              <a:gdLst>
                <a:gd name="T0" fmla="*/ 874 w 898"/>
                <a:gd name="T1" fmla="*/ 0 h 891"/>
                <a:gd name="T2" fmla="*/ 841 w 898"/>
                <a:gd name="T3" fmla="*/ 0 h 891"/>
                <a:gd name="T4" fmla="*/ 807 w 898"/>
                <a:gd name="T5" fmla="*/ 3 h 891"/>
                <a:gd name="T6" fmla="*/ 774 w 898"/>
                <a:gd name="T7" fmla="*/ 3 h 891"/>
                <a:gd name="T8" fmla="*/ 743 w 898"/>
                <a:gd name="T9" fmla="*/ 7 h 891"/>
                <a:gd name="T10" fmla="*/ 710 w 898"/>
                <a:gd name="T11" fmla="*/ 10 h 891"/>
                <a:gd name="T12" fmla="*/ 676 w 898"/>
                <a:gd name="T13" fmla="*/ 13 h 891"/>
                <a:gd name="T14" fmla="*/ 642 w 898"/>
                <a:gd name="T15" fmla="*/ 17 h 891"/>
                <a:gd name="T16" fmla="*/ 612 w 898"/>
                <a:gd name="T17" fmla="*/ 20 h 891"/>
                <a:gd name="T18" fmla="*/ 578 w 898"/>
                <a:gd name="T19" fmla="*/ 23 h 891"/>
                <a:gd name="T20" fmla="*/ 545 w 898"/>
                <a:gd name="T21" fmla="*/ 30 h 891"/>
                <a:gd name="T22" fmla="*/ 511 w 898"/>
                <a:gd name="T23" fmla="*/ 37 h 891"/>
                <a:gd name="T24" fmla="*/ 481 w 898"/>
                <a:gd name="T25" fmla="*/ 44 h 891"/>
                <a:gd name="T26" fmla="*/ 447 w 898"/>
                <a:gd name="T27" fmla="*/ 54 h 891"/>
                <a:gd name="T28" fmla="*/ 414 w 898"/>
                <a:gd name="T29" fmla="*/ 67 h 891"/>
                <a:gd name="T30" fmla="*/ 380 w 898"/>
                <a:gd name="T31" fmla="*/ 84 h 891"/>
                <a:gd name="T32" fmla="*/ 350 w 898"/>
                <a:gd name="T33" fmla="*/ 104 h 891"/>
                <a:gd name="T34" fmla="*/ 316 w 898"/>
                <a:gd name="T35" fmla="*/ 134 h 891"/>
                <a:gd name="T36" fmla="*/ 282 w 898"/>
                <a:gd name="T37" fmla="*/ 175 h 891"/>
                <a:gd name="T38" fmla="*/ 249 w 898"/>
                <a:gd name="T39" fmla="*/ 229 h 891"/>
                <a:gd name="T40" fmla="*/ 218 w 898"/>
                <a:gd name="T41" fmla="*/ 299 h 891"/>
                <a:gd name="T42" fmla="*/ 185 w 898"/>
                <a:gd name="T43" fmla="*/ 383 h 891"/>
                <a:gd name="T44" fmla="*/ 151 w 898"/>
                <a:gd name="T45" fmla="*/ 474 h 891"/>
                <a:gd name="T46" fmla="*/ 118 w 898"/>
                <a:gd name="T47" fmla="*/ 572 h 891"/>
                <a:gd name="T48" fmla="*/ 87 w 898"/>
                <a:gd name="T49" fmla="*/ 666 h 891"/>
                <a:gd name="T50" fmla="*/ 54 w 898"/>
                <a:gd name="T51" fmla="*/ 760 h 891"/>
                <a:gd name="T52" fmla="*/ 20 w 898"/>
                <a:gd name="T53" fmla="*/ 844 h 891"/>
                <a:gd name="T54" fmla="*/ 3 w 898"/>
                <a:gd name="T55" fmla="*/ 881 h 891"/>
                <a:gd name="T56" fmla="*/ 37 w 898"/>
                <a:gd name="T57" fmla="*/ 814 h 891"/>
                <a:gd name="T58" fmla="*/ 70 w 898"/>
                <a:gd name="T59" fmla="*/ 737 h 891"/>
                <a:gd name="T60" fmla="*/ 101 w 898"/>
                <a:gd name="T61" fmla="*/ 656 h 891"/>
                <a:gd name="T62" fmla="*/ 134 w 898"/>
                <a:gd name="T63" fmla="*/ 579 h 891"/>
                <a:gd name="T64" fmla="*/ 168 w 898"/>
                <a:gd name="T65" fmla="*/ 501 h 891"/>
                <a:gd name="T66" fmla="*/ 202 w 898"/>
                <a:gd name="T67" fmla="*/ 431 h 891"/>
                <a:gd name="T68" fmla="*/ 232 w 898"/>
                <a:gd name="T69" fmla="*/ 370 h 891"/>
                <a:gd name="T70" fmla="*/ 266 w 898"/>
                <a:gd name="T71" fmla="*/ 319 h 891"/>
                <a:gd name="T72" fmla="*/ 299 w 898"/>
                <a:gd name="T73" fmla="*/ 282 h 891"/>
                <a:gd name="T74" fmla="*/ 333 w 898"/>
                <a:gd name="T75" fmla="*/ 252 h 891"/>
                <a:gd name="T76" fmla="*/ 363 w 898"/>
                <a:gd name="T77" fmla="*/ 232 h 891"/>
                <a:gd name="T78" fmla="*/ 397 w 898"/>
                <a:gd name="T79" fmla="*/ 219 h 891"/>
                <a:gd name="T80" fmla="*/ 430 w 898"/>
                <a:gd name="T81" fmla="*/ 205 h 891"/>
                <a:gd name="T82" fmla="*/ 464 w 898"/>
                <a:gd name="T83" fmla="*/ 192 h 891"/>
                <a:gd name="T84" fmla="*/ 498 w 898"/>
                <a:gd name="T85" fmla="*/ 185 h 891"/>
                <a:gd name="T86" fmla="*/ 528 w 898"/>
                <a:gd name="T87" fmla="*/ 175 h 891"/>
                <a:gd name="T88" fmla="*/ 562 w 898"/>
                <a:gd name="T89" fmla="*/ 168 h 891"/>
                <a:gd name="T90" fmla="*/ 595 w 898"/>
                <a:gd name="T91" fmla="*/ 165 h 891"/>
                <a:gd name="T92" fmla="*/ 629 w 898"/>
                <a:gd name="T93" fmla="*/ 158 h 891"/>
                <a:gd name="T94" fmla="*/ 659 w 898"/>
                <a:gd name="T95" fmla="*/ 155 h 891"/>
                <a:gd name="T96" fmla="*/ 693 w 898"/>
                <a:gd name="T97" fmla="*/ 151 h 891"/>
                <a:gd name="T98" fmla="*/ 726 w 898"/>
                <a:gd name="T99" fmla="*/ 148 h 891"/>
                <a:gd name="T100" fmla="*/ 760 w 898"/>
                <a:gd name="T101" fmla="*/ 145 h 891"/>
                <a:gd name="T102" fmla="*/ 790 w 898"/>
                <a:gd name="T103" fmla="*/ 145 h 891"/>
                <a:gd name="T104" fmla="*/ 824 w 898"/>
                <a:gd name="T105" fmla="*/ 141 h 891"/>
                <a:gd name="T106" fmla="*/ 858 w 898"/>
                <a:gd name="T107" fmla="*/ 141 h 891"/>
                <a:gd name="T108" fmla="*/ 891 w 898"/>
                <a:gd name="T109" fmla="*/ 141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8" h="891">
                  <a:moveTo>
                    <a:pt x="898" y="0"/>
                  </a:moveTo>
                  <a:lnTo>
                    <a:pt x="891" y="0"/>
                  </a:lnTo>
                  <a:lnTo>
                    <a:pt x="881" y="0"/>
                  </a:lnTo>
                  <a:lnTo>
                    <a:pt x="874" y="0"/>
                  </a:lnTo>
                  <a:lnTo>
                    <a:pt x="864" y="0"/>
                  </a:lnTo>
                  <a:lnTo>
                    <a:pt x="858" y="0"/>
                  </a:lnTo>
                  <a:lnTo>
                    <a:pt x="848" y="0"/>
                  </a:lnTo>
                  <a:lnTo>
                    <a:pt x="841" y="0"/>
                  </a:lnTo>
                  <a:lnTo>
                    <a:pt x="831" y="0"/>
                  </a:lnTo>
                  <a:lnTo>
                    <a:pt x="824" y="3"/>
                  </a:lnTo>
                  <a:lnTo>
                    <a:pt x="817" y="3"/>
                  </a:lnTo>
                  <a:lnTo>
                    <a:pt x="807" y="3"/>
                  </a:lnTo>
                  <a:lnTo>
                    <a:pt x="800" y="3"/>
                  </a:lnTo>
                  <a:lnTo>
                    <a:pt x="790" y="3"/>
                  </a:lnTo>
                  <a:lnTo>
                    <a:pt x="784" y="3"/>
                  </a:lnTo>
                  <a:lnTo>
                    <a:pt x="774" y="3"/>
                  </a:lnTo>
                  <a:lnTo>
                    <a:pt x="767" y="7"/>
                  </a:lnTo>
                  <a:lnTo>
                    <a:pt x="760" y="7"/>
                  </a:lnTo>
                  <a:lnTo>
                    <a:pt x="750" y="7"/>
                  </a:lnTo>
                  <a:lnTo>
                    <a:pt x="743" y="7"/>
                  </a:lnTo>
                  <a:lnTo>
                    <a:pt x="733" y="7"/>
                  </a:lnTo>
                  <a:lnTo>
                    <a:pt x="726" y="7"/>
                  </a:lnTo>
                  <a:lnTo>
                    <a:pt x="716" y="10"/>
                  </a:lnTo>
                  <a:lnTo>
                    <a:pt x="710" y="10"/>
                  </a:lnTo>
                  <a:lnTo>
                    <a:pt x="700" y="10"/>
                  </a:lnTo>
                  <a:lnTo>
                    <a:pt x="693" y="10"/>
                  </a:lnTo>
                  <a:lnTo>
                    <a:pt x="686" y="13"/>
                  </a:lnTo>
                  <a:lnTo>
                    <a:pt x="676" y="13"/>
                  </a:lnTo>
                  <a:lnTo>
                    <a:pt x="669" y="13"/>
                  </a:lnTo>
                  <a:lnTo>
                    <a:pt x="659" y="13"/>
                  </a:lnTo>
                  <a:lnTo>
                    <a:pt x="652" y="13"/>
                  </a:lnTo>
                  <a:lnTo>
                    <a:pt x="642" y="17"/>
                  </a:lnTo>
                  <a:lnTo>
                    <a:pt x="636" y="17"/>
                  </a:lnTo>
                  <a:lnTo>
                    <a:pt x="629" y="17"/>
                  </a:lnTo>
                  <a:lnTo>
                    <a:pt x="619" y="20"/>
                  </a:lnTo>
                  <a:lnTo>
                    <a:pt x="612" y="20"/>
                  </a:lnTo>
                  <a:lnTo>
                    <a:pt x="602" y="20"/>
                  </a:lnTo>
                  <a:lnTo>
                    <a:pt x="595" y="20"/>
                  </a:lnTo>
                  <a:lnTo>
                    <a:pt x="585" y="23"/>
                  </a:lnTo>
                  <a:lnTo>
                    <a:pt x="578" y="23"/>
                  </a:lnTo>
                  <a:lnTo>
                    <a:pt x="568" y="27"/>
                  </a:lnTo>
                  <a:lnTo>
                    <a:pt x="562" y="27"/>
                  </a:lnTo>
                  <a:lnTo>
                    <a:pt x="555" y="27"/>
                  </a:lnTo>
                  <a:lnTo>
                    <a:pt x="545" y="30"/>
                  </a:lnTo>
                  <a:lnTo>
                    <a:pt x="538" y="30"/>
                  </a:lnTo>
                  <a:lnTo>
                    <a:pt x="528" y="34"/>
                  </a:lnTo>
                  <a:lnTo>
                    <a:pt x="521" y="34"/>
                  </a:lnTo>
                  <a:lnTo>
                    <a:pt x="511" y="37"/>
                  </a:lnTo>
                  <a:lnTo>
                    <a:pt x="504" y="37"/>
                  </a:lnTo>
                  <a:lnTo>
                    <a:pt x="498" y="40"/>
                  </a:lnTo>
                  <a:lnTo>
                    <a:pt x="488" y="40"/>
                  </a:lnTo>
                  <a:lnTo>
                    <a:pt x="481" y="44"/>
                  </a:lnTo>
                  <a:lnTo>
                    <a:pt x="471" y="47"/>
                  </a:lnTo>
                  <a:lnTo>
                    <a:pt x="464" y="47"/>
                  </a:lnTo>
                  <a:lnTo>
                    <a:pt x="454" y="50"/>
                  </a:lnTo>
                  <a:lnTo>
                    <a:pt x="447" y="54"/>
                  </a:lnTo>
                  <a:lnTo>
                    <a:pt x="437" y="57"/>
                  </a:lnTo>
                  <a:lnTo>
                    <a:pt x="430" y="60"/>
                  </a:lnTo>
                  <a:lnTo>
                    <a:pt x="424" y="64"/>
                  </a:lnTo>
                  <a:lnTo>
                    <a:pt x="414" y="67"/>
                  </a:lnTo>
                  <a:lnTo>
                    <a:pt x="407" y="71"/>
                  </a:lnTo>
                  <a:lnTo>
                    <a:pt x="397" y="74"/>
                  </a:lnTo>
                  <a:lnTo>
                    <a:pt x="390" y="77"/>
                  </a:lnTo>
                  <a:lnTo>
                    <a:pt x="380" y="84"/>
                  </a:lnTo>
                  <a:lnTo>
                    <a:pt x="373" y="87"/>
                  </a:lnTo>
                  <a:lnTo>
                    <a:pt x="363" y="94"/>
                  </a:lnTo>
                  <a:lnTo>
                    <a:pt x="356" y="97"/>
                  </a:lnTo>
                  <a:lnTo>
                    <a:pt x="350" y="104"/>
                  </a:lnTo>
                  <a:lnTo>
                    <a:pt x="340" y="111"/>
                  </a:lnTo>
                  <a:lnTo>
                    <a:pt x="333" y="118"/>
                  </a:lnTo>
                  <a:lnTo>
                    <a:pt x="323" y="124"/>
                  </a:lnTo>
                  <a:lnTo>
                    <a:pt x="316" y="134"/>
                  </a:lnTo>
                  <a:lnTo>
                    <a:pt x="306" y="141"/>
                  </a:lnTo>
                  <a:lnTo>
                    <a:pt x="299" y="151"/>
                  </a:lnTo>
                  <a:lnTo>
                    <a:pt x="292" y="161"/>
                  </a:lnTo>
                  <a:lnTo>
                    <a:pt x="282" y="175"/>
                  </a:lnTo>
                  <a:lnTo>
                    <a:pt x="276" y="185"/>
                  </a:lnTo>
                  <a:lnTo>
                    <a:pt x="266" y="198"/>
                  </a:lnTo>
                  <a:lnTo>
                    <a:pt x="259" y="215"/>
                  </a:lnTo>
                  <a:lnTo>
                    <a:pt x="249" y="229"/>
                  </a:lnTo>
                  <a:lnTo>
                    <a:pt x="242" y="245"/>
                  </a:lnTo>
                  <a:lnTo>
                    <a:pt x="232" y="262"/>
                  </a:lnTo>
                  <a:lnTo>
                    <a:pt x="225" y="282"/>
                  </a:lnTo>
                  <a:lnTo>
                    <a:pt x="218" y="299"/>
                  </a:lnTo>
                  <a:lnTo>
                    <a:pt x="208" y="319"/>
                  </a:lnTo>
                  <a:lnTo>
                    <a:pt x="202" y="340"/>
                  </a:lnTo>
                  <a:lnTo>
                    <a:pt x="192" y="360"/>
                  </a:lnTo>
                  <a:lnTo>
                    <a:pt x="185" y="383"/>
                  </a:lnTo>
                  <a:lnTo>
                    <a:pt x="175" y="407"/>
                  </a:lnTo>
                  <a:lnTo>
                    <a:pt x="168" y="427"/>
                  </a:lnTo>
                  <a:lnTo>
                    <a:pt x="161" y="451"/>
                  </a:lnTo>
                  <a:lnTo>
                    <a:pt x="151" y="474"/>
                  </a:lnTo>
                  <a:lnTo>
                    <a:pt x="144" y="498"/>
                  </a:lnTo>
                  <a:lnTo>
                    <a:pt x="134" y="525"/>
                  </a:lnTo>
                  <a:lnTo>
                    <a:pt x="128" y="548"/>
                  </a:lnTo>
                  <a:lnTo>
                    <a:pt x="118" y="572"/>
                  </a:lnTo>
                  <a:lnTo>
                    <a:pt x="111" y="595"/>
                  </a:lnTo>
                  <a:lnTo>
                    <a:pt x="101" y="619"/>
                  </a:lnTo>
                  <a:lnTo>
                    <a:pt x="94" y="642"/>
                  </a:lnTo>
                  <a:lnTo>
                    <a:pt x="87" y="666"/>
                  </a:lnTo>
                  <a:lnTo>
                    <a:pt x="77" y="690"/>
                  </a:lnTo>
                  <a:lnTo>
                    <a:pt x="70" y="713"/>
                  </a:lnTo>
                  <a:lnTo>
                    <a:pt x="60" y="737"/>
                  </a:lnTo>
                  <a:lnTo>
                    <a:pt x="54" y="760"/>
                  </a:lnTo>
                  <a:lnTo>
                    <a:pt x="44" y="780"/>
                  </a:lnTo>
                  <a:lnTo>
                    <a:pt x="37" y="804"/>
                  </a:lnTo>
                  <a:lnTo>
                    <a:pt x="30" y="824"/>
                  </a:lnTo>
                  <a:lnTo>
                    <a:pt x="20" y="844"/>
                  </a:lnTo>
                  <a:lnTo>
                    <a:pt x="13" y="861"/>
                  </a:lnTo>
                  <a:lnTo>
                    <a:pt x="3" y="881"/>
                  </a:lnTo>
                  <a:lnTo>
                    <a:pt x="0" y="891"/>
                  </a:lnTo>
                  <a:lnTo>
                    <a:pt x="3" y="881"/>
                  </a:lnTo>
                  <a:lnTo>
                    <a:pt x="13" y="865"/>
                  </a:lnTo>
                  <a:lnTo>
                    <a:pt x="20" y="848"/>
                  </a:lnTo>
                  <a:lnTo>
                    <a:pt x="30" y="831"/>
                  </a:lnTo>
                  <a:lnTo>
                    <a:pt x="37" y="814"/>
                  </a:lnTo>
                  <a:lnTo>
                    <a:pt x="44" y="794"/>
                  </a:lnTo>
                  <a:lnTo>
                    <a:pt x="54" y="774"/>
                  </a:lnTo>
                  <a:lnTo>
                    <a:pt x="60" y="757"/>
                  </a:lnTo>
                  <a:lnTo>
                    <a:pt x="70" y="737"/>
                  </a:lnTo>
                  <a:lnTo>
                    <a:pt x="77" y="716"/>
                  </a:lnTo>
                  <a:lnTo>
                    <a:pt x="87" y="696"/>
                  </a:lnTo>
                  <a:lnTo>
                    <a:pt x="94" y="676"/>
                  </a:lnTo>
                  <a:lnTo>
                    <a:pt x="101" y="656"/>
                  </a:lnTo>
                  <a:lnTo>
                    <a:pt x="111" y="636"/>
                  </a:lnTo>
                  <a:lnTo>
                    <a:pt x="118" y="616"/>
                  </a:lnTo>
                  <a:lnTo>
                    <a:pt x="128" y="595"/>
                  </a:lnTo>
                  <a:lnTo>
                    <a:pt x="134" y="579"/>
                  </a:lnTo>
                  <a:lnTo>
                    <a:pt x="144" y="558"/>
                  </a:lnTo>
                  <a:lnTo>
                    <a:pt x="151" y="538"/>
                  </a:lnTo>
                  <a:lnTo>
                    <a:pt x="161" y="518"/>
                  </a:lnTo>
                  <a:lnTo>
                    <a:pt x="168" y="501"/>
                  </a:lnTo>
                  <a:lnTo>
                    <a:pt x="175" y="481"/>
                  </a:lnTo>
                  <a:lnTo>
                    <a:pt x="185" y="464"/>
                  </a:lnTo>
                  <a:lnTo>
                    <a:pt x="192" y="447"/>
                  </a:lnTo>
                  <a:lnTo>
                    <a:pt x="202" y="431"/>
                  </a:lnTo>
                  <a:lnTo>
                    <a:pt x="208" y="414"/>
                  </a:lnTo>
                  <a:lnTo>
                    <a:pt x="218" y="397"/>
                  </a:lnTo>
                  <a:lnTo>
                    <a:pt x="225" y="383"/>
                  </a:lnTo>
                  <a:lnTo>
                    <a:pt x="232" y="370"/>
                  </a:lnTo>
                  <a:lnTo>
                    <a:pt x="242" y="356"/>
                  </a:lnTo>
                  <a:lnTo>
                    <a:pt x="249" y="343"/>
                  </a:lnTo>
                  <a:lnTo>
                    <a:pt x="259" y="330"/>
                  </a:lnTo>
                  <a:lnTo>
                    <a:pt x="266" y="319"/>
                  </a:lnTo>
                  <a:lnTo>
                    <a:pt x="276" y="309"/>
                  </a:lnTo>
                  <a:lnTo>
                    <a:pt x="282" y="299"/>
                  </a:lnTo>
                  <a:lnTo>
                    <a:pt x="292" y="289"/>
                  </a:lnTo>
                  <a:lnTo>
                    <a:pt x="299" y="282"/>
                  </a:lnTo>
                  <a:lnTo>
                    <a:pt x="306" y="272"/>
                  </a:lnTo>
                  <a:lnTo>
                    <a:pt x="316" y="266"/>
                  </a:lnTo>
                  <a:lnTo>
                    <a:pt x="323" y="259"/>
                  </a:lnTo>
                  <a:lnTo>
                    <a:pt x="333" y="252"/>
                  </a:lnTo>
                  <a:lnTo>
                    <a:pt x="340" y="249"/>
                  </a:lnTo>
                  <a:lnTo>
                    <a:pt x="350" y="242"/>
                  </a:lnTo>
                  <a:lnTo>
                    <a:pt x="356" y="239"/>
                  </a:lnTo>
                  <a:lnTo>
                    <a:pt x="363" y="232"/>
                  </a:lnTo>
                  <a:lnTo>
                    <a:pt x="373" y="229"/>
                  </a:lnTo>
                  <a:lnTo>
                    <a:pt x="380" y="225"/>
                  </a:lnTo>
                  <a:lnTo>
                    <a:pt x="390" y="222"/>
                  </a:lnTo>
                  <a:lnTo>
                    <a:pt x="397" y="219"/>
                  </a:lnTo>
                  <a:lnTo>
                    <a:pt x="407" y="212"/>
                  </a:lnTo>
                  <a:lnTo>
                    <a:pt x="414" y="208"/>
                  </a:lnTo>
                  <a:lnTo>
                    <a:pt x="424" y="208"/>
                  </a:lnTo>
                  <a:lnTo>
                    <a:pt x="430" y="205"/>
                  </a:lnTo>
                  <a:lnTo>
                    <a:pt x="437" y="202"/>
                  </a:lnTo>
                  <a:lnTo>
                    <a:pt x="447" y="198"/>
                  </a:lnTo>
                  <a:lnTo>
                    <a:pt x="454" y="195"/>
                  </a:lnTo>
                  <a:lnTo>
                    <a:pt x="464" y="192"/>
                  </a:lnTo>
                  <a:lnTo>
                    <a:pt x="471" y="192"/>
                  </a:lnTo>
                  <a:lnTo>
                    <a:pt x="481" y="188"/>
                  </a:lnTo>
                  <a:lnTo>
                    <a:pt x="488" y="185"/>
                  </a:lnTo>
                  <a:lnTo>
                    <a:pt x="498" y="185"/>
                  </a:lnTo>
                  <a:lnTo>
                    <a:pt x="504" y="182"/>
                  </a:lnTo>
                  <a:lnTo>
                    <a:pt x="511" y="178"/>
                  </a:lnTo>
                  <a:lnTo>
                    <a:pt x="521" y="178"/>
                  </a:lnTo>
                  <a:lnTo>
                    <a:pt x="528" y="175"/>
                  </a:lnTo>
                  <a:lnTo>
                    <a:pt x="538" y="175"/>
                  </a:lnTo>
                  <a:lnTo>
                    <a:pt x="545" y="171"/>
                  </a:lnTo>
                  <a:lnTo>
                    <a:pt x="555" y="171"/>
                  </a:lnTo>
                  <a:lnTo>
                    <a:pt x="562" y="168"/>
                  </a:lnTo>
                  <a:lnTo>
                    <a:pt x="568" y="168"/>
                  </a:lnTo>
                  <a:lnTo>
                    <a:pt x="578" y="165"/>
                  </a:lnTo>
                  <a:lnTo>
                    <a:pt x="585" y="165"/>
                  </a:lnTo>
                  <a:lnTo>
                    <a:pt x="595" y="165"/>
                  </a:lnTo>
                  <a:lnTo>
                    <a:pt x="602" y="161"/>
                  </a:lnTo>
                  <a:lnTo>
                    <a:pt x="612" y="161"/>
                  </a:lnTo>
                  <a:lnTo>
                    <a:pt x="619" y="158"/>
                  </a:lnTo>
                  <a:lnTo>
                    <a:pt x="629" y="158"/>
                  </a:lnTo>
                  <a:lnTo>
                    <a:pt x="636" y="158"/>
                  </a:lnTo>
                  <a:lnTo>
                    <a:pt x="642" y="155"/>
                  </a:lnTo>
                  <a:lnTo>
                    <a:pt x="652" y="155"/>
                  </a:lnTo>
                  <a:lnTo>
                    <a:pt x="659" y="155"/>
                  </a:lnTo>
                  <a:lnTo>
                    <a:pt x="669" y="155"/>
                  </a:lnTo>
                  <a:lnTo>
                    <a:pt x="676" y="151"/>
                  </a:lnTo>
                  <a:lnTo>
                    <a:pt x="686" y="151"/>
                  </a:lnTo>
                  <a:lnTo>
                    <a:pt x="693" y="151"/>
                  </a:lnTo>
                  <a:lnTo>
                    <a:pt x="700" y="151"/>
                  </a:lnTo>
                  <a:lnTo>
                    <a:pt x="710" y="148"/>
                  </a:lnTo>
                  <a:lnTo>
                    <a:pt x="716" y="148"/>
                  </a:lnTo>
                  <a:lnTo>
                    <a:pt x="726" y="148"/>
                  </a:lnTo>
                  <a:lnTo>
                    <a:pt x="733" y="148"/>
                  </a:lnTo>
                  <a:lnTo>
                    <a:pt x="743" y="148"/>
                  </a:lnTo>
                  <a:lnTo>
                    <a:pt x="750" y="145"/>
                  </a:lnTo>
                  <a:lnTo>
                    <a:pt x="760" y="145"/>
                  </a:lnTo>
                  <a:lnTo>
                    <a:pt x="767" y="145"/>
                  </a:lnTo>
                  <a:lnTo>
                    <a:pt x="774" y="145"/>
                  </a:lnTo>
                  <a:lnTo>
                    <a:pt x="784" y="145"/>
                  </a:lnTo>
                  <a:lnTo>
                    <a:pt x="790" y="145"/>
                  </a:lnTo>
                  <a:lnTo>
                    <a:pt x="800" y="145"/>
                  </a:lnTo>
                  <a:lnTo>
                    <a:pt x="807" y="145"/>
                  </a:lnTo>
                  <a:lnTo>
                    <a:pt x="817" y="141"/>
                  </a:lnTo>
                  <a:lnTo>
                    <a:pt x="824" y="141"/>
                  </a:lnTo>
                  <a:lnTo>
                    <a:pt x="831" y="141"/>
                  </a:lnTo>
                  <a:lnTo>
                    <a:pt x="841" y="141"/>
                  </a:lnTo>
                  <a:lnTo>
                    <a:pt x="848" y="141"/>
                  </a:lnTo>
                  <a:lnTo>
                    <a:pt x="858" y="141"/>
                  </a:lnTo>
                  <a:lnTo>
                    <a:pt x="864" y="141"/>
                  </a:lnTo>
                  <a:lnTo>
                    <a:pt x="874" y="141"/>
                  </a:lnTo>
                  <a:lnTo>
                    <a:pt x="881" y="141"/>
                  </a:lnTo>
                  <a:lnTo>
                    <a:pt x="891" y="141"/>
                  </a:lnTo>
                  <a:lnTo>
                    <a:pt x="898" y="141"/>
                  </a:lnTo>
                  <a:lnTo>
                    <a:pt x="8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2" name="Freeform 32"/>
            <p:cNvSpPr>
              <a:spLocks noEditPoints="1"/>
            </p:cNvSpPr>
            <p:nvPr/>
          </p:nvSpPr>
          <p:spPr bwMode="auto">
            <a:xfrm>
              <a:off x="12133263" y="603250"/>
              <a:ext cx="1954213" cy="1404938"/>
            </a:xfrm>
            <a:custGeom>
              <a:avLst/>
              <a:gdLst>
                <a:gd name="T0" fmla="*/ 296 w 1231"/>
                <a:gd name="T1" fmla="*/ 804 h 885"/>
                <a:gd name="T2" fmla="*/ 245 w 1231"/>
                <a:gd name="T3" fmla="*/ 845 h 885"/>
                <a:gd name="T4" fmla="*/ 198 w 1231"/>
                <a:gd name="T5" fmla="*/ 855 h 885"/>
                <a:gd name="T6" fmla="*/ 148 w 1231"/>
                <a:gd name="T7" fmla="*/ 855 h 885"/>
                <a:gd name="T8" fmla="*/ 97 w 1231"/>
                <a:gd name="T9" fmla="*/ 858 h 885"/>
                <a:gd name="T10" fmla="*/ 50 w 1231"/>
                <a:gd name="T11" fmla="*/ 858 h 885"/>
                <a:gd name="T12" fmla="*/ 0 w 1231"/>
                <a:gd name="T13" fmla="*/ 858 h 885"/>
                <a:gd name="T14" fmla="*/ 40 w 1231"/>
                <a:gd name="T15" fmla="*/ 868 h 885"/>
                <a:gd name="T16" fmla="*/ 91 w 1231"/>
                <a:gd name="T17" fmla="*/ 868 h 885"/>
                <a:gd name="T18" fmla="*/ 141 w 1231"/>
                <a:gd name="T19" fmla="*/ 868 h 885"/>
                <a:gd name="T20" fmla="*/ 188 w 1231"/>
                <a:gd name="T21" fmla="*/ 868 h 885"/>
                <a:gd name="T22" fmla="*/ 239 w 1231"/>
                <a:gd name="T23" fmla="*/ 858 h 885"/>
                <a:gd name="T24" fmla="*/ 286 w 1231"/>
                <a:gd name="T25" fmla="*/ 821 h 885"/>
                <a:gd name="T26" fmla="*/ 333 w 1231"/>
                <a:gd name="T27" fmla="*/ 750 h 885"/>
                <a:gd name="T28" fmla="*/ 1207 w 1231"/>
                <a:gd name="T29" fmla="*/ 88 h 885"/>
                <a:gd name="T30" fmla="*/ 1157 w 1231"/>
                <a:gd name="T31" fmla="*/ 91 h 885"/>
                <a:gd name="T32" fmla="*/ 1107 w 1231"/>
                <a:gd name="T33" fmla="*/ 91 h 885"/>
                <a:gd name="T34" fmla="*/ 1059 w 1231"/>
                <a:gd name="T35" fmla="*/ 94 h 885"/>
                <a:gd name="T36" fmla="*/ 1009 w 1231"/>
                <a:gd name="T37" fmla="*/ 94 h 885"/>
                <a:gd name="T38" fmla="*/ 962 w 1231"/>
                <a:gd name="T39" fmla="*/ 98 h 885"/>
                <a:gd name="T40" fmla="*/ 911 w 1231"/>
                <a:gd name="T41" fmla="*/ 104 h 885"/>
                <a:gd name="T42" fmla="*/ 861 w 1231"/>
                <a:gd name="T43" fmla="*/ 108 h 885"/>
                <a:gd name="T44" fmla="*/ 814 w 1231"/>
                <a:gd name="T45" fmla="*/ 118 h 885"/>
                <a:gd name="T46" fmla="*/ 763 w 1231"/>
                <a:gd name="T47" fmla="*/ 128 h 885"/>
                <a:gd name="T48" fmla="*/ 713 w 1231"/>
                <a:gd name="T49" fmla="*/ 141 h 885"/>
                <a:gd name="T50" fmla="*/ 666 w 1231"/>
                <a:gd name="T51" fmla="*/ 158 h 885"/>
                <a:gd name="T52" fmla="*/ 615 w 1231"/>
                <a:gd name="T53" fmla="*/ 192 h 885"/>
                <a:gd name="T54" fmla="*/ 565 w 1231"/>
                <a:gd name="T55" fmla="*/ 253 h 885"/>
                <a:gd name="T56" fmla="*/ 518 w 1231"/>
                <a:gd name="T57" fmla="*/ 347 h 885"/>
                <a:gd name="T58" fmla="*/ 467 w 1231"/>
                <a:gd name="T59" fmla="*/ 464 h 885"/>
                <a:gd name="T60" fmla="*/ 420 w 1231"/>
                <a:gd name="T61" fmla="*/ 589 h 885"/>
                <a:gd name="T62" fmla="*/ 370 w 1231"/>
                <a:gd name="T63" fmla="*/ 710 h 885"/>
                <a:gd name="T64" fmla="*/ 319 w 1231"/>
                <a:gd name="T65" fmla="*/ 811 h 885"/>
                <a:gd name="T66" fmla="*/ 272 w 1231"/>
                <a:gd name="T67" fmla="*/ 878 h 885"/>
                <a:gd name="T68" fmla="*/ 303 w 1231"/>
                <a:gd name="T69" fmla="*/ 845 h 885"/>
                <a:gd name="T70" fmla="*/ 353 w 1231"/>
                <a:gd name="T71" fmla="*/ 774 h 885"/>
                <a:gd name="T72" fmla="*/ 403 w 1231"/>
                <a:gd name="T73" fmla="*/ 693 h 885"/>
                <a:gd name="T74" fmla="*/ 451 w 1231"/>
                <a:gd name="T75" fmla="*/ 609 h 885"/>
                <a:gd name="T76" fmla="*/ 501 w 1231"/>
                <a:gd name="T77" fmla="*/ 525 h 885"/>
                <a:gd name="T78" fmla="*/ 551 w 1231"/>
                <a:gd name="T79" fmla="*/ 451 h 885"/>
                <a:gd name="T80" fmla="*/ 599 w 1231"/>
                <a:gd name="T81" fmla="*/ 387 h 885"/>
                <a:gd name="T82" fmla="*/ 649 w 1231"/>
                <a:gd name="T83" fmla="*/ 343 h 885"/>
                <a:gd name="T84" fmla="*/ 696 w 1231"/>
                <a:gd name="T85" fmla="*/ 313 h 885"/>
                <a:gd name="T86" fmla="*/ 747 w 1231"/>
                <a:gd name="T87" fmla="*/ 293 h 885"/>
                <a:gd name="T88" fmla="*/ 797 w 1231"/>
                <a:gd name="T89" fmla="*/ 279 h 885"/>
                <a:gd name="T90" fmla="*/ 844 w 1231"/>
                <a:gd name="T91" fmla="*/ 269 h 885"/>
                <a:gd name="T92" fmla="*/ 895 w 1231"/>
                <a:gd name="T93" fmla="*/ 263 h 885"/>
                <a:gd name="T94" fmla="*/ 945 w 1231"/>
                <a:gd name="T95" fmla="*/ 256 h 885"/>
                <a:gd name="T96" fmla="*/ 992 w 1231"/>
                <a:gd name="T97" fmla="*/ 256 h 885"/>
                <a:gd name="T98" fmla="*/ 1043 w 1231"/>
                <a:gd name="T99" fmla="*/ 253 h 885"/>
                <a:gd name="T100" fmla="*/ 1093 w 1231"/>
                <a:gd name="T101" fmla="*/ 253 h 885"/>
                <a:gd name="T102" fmla="*/ 1140 w 1231"/>
                <a:gd name="T103" fmla="*/ 253 h 885"/>
                <a:gd name="T104" fmla="*/ 1191 w 1231"/>
                <a:gd name="T105" fmla="*/ 253 h 885"/>
                <a:gd name="T106" fmla="*/ 1231 w 1231"/>
                <a:gd name="T107"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1" h="885">
                  <a:moveTo>
                    <a:pt x="333" y="750"/>
                  </a:moveTo>
                  <a:lnTo>
                    <a:pt x="329" y="754"/>
                  </a:lnTo>
                  <a:lnTo>
                    <a:pt x="319" y="771"/>
                  </a:lnTo>
                  <a:lnTo>
                    <a:pt x="313" y="781"/>
                  </a:lnTo>
                  <a:lnTo>
                    <a:pt x="303" y="794"/>
                  </a:lnTo>
                  <a:lnTo>
                    <a:pt x="296" y="804"/>
                  </a:lnTo>
                  <a:lnTo>
                    <a:pt x="286" y="814"/>
                  </a:lnTo>
                  <a:lnTo>
                    <a:pt x="279" y="821"/>
                  </a:lnTo>
                  <a:lnTo>
                    <a:pt x="272" y="828"/>
                  </a:lnTo>
                  <a:lnTo>
                    <a:pt x="262" y="835"/>
                  </a:lnTo>
                  <a:lnTo>
                    <a:pt x="255" y="838"/>
                  </a:lnTo>
                  <a:lnTo>
                    <a:pt x="245" y="845"/>
                  </a:lnTo>
                  <a:lnTo>
                    <a:pt x="239" y="848"/>
                  </a:lnTo>
                  <a:lnTo>
                    <a:pt x="229" y="848"/>
                  </a:lnTo>
                  <a:lnTo>
                    <a:pt x="222" y="851"/>
                  </a:lnTo>
                  <a:lnTo>
                    <a:pt x="215" y="851"/>
                  </a:lnTo>
                  <a:lnTo>
                    <a:pt x="205" y="851"/>
                  </a:lnTo>
                  <a:lnTo>
                    <a:pt x="198" y="855"/>
                  </a:lnTo>
                  <a:lnTo>
                    <a:pt x="188" y="855"/>
                  </a:lnTo>
                  <a:lnTo>
                    <a:pt x="181" y="855"/>
                  </a:lnTo>
                  <a:lnTo>
                    <a:pt x="171" y="855"/>
                  </a:lnTo>
                  <a:lnTo>
                    <a:pt x="165" y="855"/>
                  </a:lnTo>
                  <a:lnTo>
                    <a:pt x="155" y="855"/>
                  </a:lnTo>
                  <a:lnTo>
                    <a:pt x="148" y="855"/>
                  </a:lnTo>
                  <a:lnTo>
                    <a:pt x="141" y="855"/>
                  </a:lnTo>
                  <a:lnTo>
                    <a:pt x="131" y="858"/>
                  </a:lnTo>
                  <a:lnTo>
                    <a:pt x="124" y="858"/>
                  </a:lnTo>
                  <a:lnTo>
                    <a:pt x="114" y="858"/>
                  </a:lnTo>
                  <a:lnTo>
                    <a:pt x="107" y="858"/>
                  </a:lnTo>
                  <a:lnTo>
                    <a:pt x="97" y="858"/>
                  </a:lnTo>
                  <a:lnTo>
                    <a:pt x="91" y="858"/>
                  </a:lnTo>
                  <a:lnTo>
                    <a:pt x="84" y="858"/>
                  </a:lnTo>
                  <a:lnTo>
                    <a:pt x="74" y="858"/>
                  </a:lnTo>
                  <a:lnTo>
                    <a:pt x="67" y="858"/>
                  </a:lnTo>
                  <a:lnTo>
                    <a:pt x="57" y="858"/>
                  </a:lnTo>
                  <a:lnTo>
                    <a:pt x="50" y="858"/>
                  </a:lnTo>
                  <a:lnTo>
                    <a:pt x="40" y="858"/>
                  </a:lnTo>
                  <a:lnTo>
                    <a:pt x="33" y="858"/>
                  </a:lnTo>
                  <a:lnTo>
                    <a:pt x="23" y="858"/>
                  </a:lnTo>
                  <a:lnTo>
                    <a:pt x="17" y="858"/>
                  </a:lnTo>
                  <a:lnTo>
                    <a:pt x="10" y="858"/>
                  </a:lnTo>
                  <a:lnTo>
                    <a:pt x="0" y="858"/>
                  </a:lnTo>
                  <a:lnTo>
                    <a:pt x="0" y="872"/>
                  </a:lnTo>
                  <a:lnTo>
                    <a:pt x="10" y="872"/>
                  </a:lnTo>
                  <a:lnTo>
                    <a:pt x="17" y="872"/>
                  </a:lnTo>
                  <a:lnTo>
                    <a:pt x="23" y="868"/>
                  </a:lnTo>
                  <a:lnTo>
                    <a:pt x="33" y="868"/>
                  </a:lnTo>
                  <a:lnTo>
                    <a:pt x="40" y="868"/>
                  </a:lnTo>
                  <a:lnTo>
                    <a:pt x="50" y="868"/>
                  </a:lnTo>
                  <a:lnTo>
                    <a:pt x="57" y="868"/>
                  </a:lnTo>
                  <a:lnTo>
                    <a:pt x="67" y="868"/>
                  </a:lnTo>
                  <a:lnTo>
                    <a:pt x="74" y="868"/>
                  </a:lnTo>
                  <a:lnTo>
                    <a:pt x="84" y="868"/>
                  </a:lnTo>
                  <a:lnTo>
                    <a:pt x="91" y="868"/>
                  </a:lnTo>
                  <a:lnTo>
                    <a:pt x="97" y="868"/>
                  </a:lnTo>
                  <a:lnTo>
                    <a:pt x="107" y="868"/>
                  </a:lnTo>
                  <a:lnTo>
                    <a:pt x="114" y="868"/>
                  </a:lnTo>
                  <a:lnTo>
                    <a:pt x="124" y="868"/>
                  </a:lnTo>
                  <a:lnTo>
                    <a:pt x="131" y="868"/>
                  </a:lnTo>
                  <a:lnTo>
                    <a:pt x="141" y="868"/>
                  </a:lnTo>
                  <a:lnTo>
                    <a:pt x="148" y="868"/>
                  </a:lnTo>
                  <a:lnTo>
                    <a:pt x="155" y="868"/>
                  </a:lnTo>
                  <a:lnTo>
                    <a:pt x="165" y="868"/>
                  </a:lnTo>
                  <a:lnTo>
                    <a:pt x="171" y="868"/>
                  </a:lnTo>
                  <a:lnTo>
                    <a:pt x="181" y="868"/>
                  </a:lnTo>
                  <a:lnTo>
                    <a:pt x="188" y="868"/>
                  </a:lnTo>
                  <a:lnTo>
                    <a:pt x="198" y="868"/>
                  </a:lnTo>
                  <a:lnTo>
                    <a:pt x="205" y="868"/>
                  </a:lnTo>
                  <a:lnTo>
                    <a:pt x="215" y="865"/>
                  </a:lnTo>
                  <a:lnTo>
                    <a:pt x="222" y="865"/>
                  </a:lnTo>
                  <a:lnTo>
                    <a:pt x="229" y="861"/>
                  </a:lnTo>
                  <a:lnTo>
                    <a:pt x="239" y="858"/>
                  </a:lnTo>
                  <a:lnTo>
                    <a:pt x="245" y="855"/>
                  </a:lnTo>
                  <a:lnTo>
                    <a:pt x="255" y="851"/>
                  </a:lnTo>
                  <a:lnTo>
                    <a:pt x="262" y="845"/>
                  </a:lnTo>
                  <a:lnTo>
                    <a:pt x="272" y="838"/>
                  </a:lnTo>
                  <a:lnTo>
                    <a:pt x="279" y="831"/>
                  </a:lnTo>
                  <a:lnTo>
                    <a:pt x="286" y="821"/>
                  </a:lnTo>
                  <a:lnTo>
                    <a:pt x="296" y="811"/>
                  </a:lnTo>
                  <a:lnTo>
                    <a:pt x="303" y="801"/>
                  </a:lnTo>
                  <a:lnTo>
                    <a:pt x="313" y="787"/>
                  </a:lnTo>
                  <a:lnTo>
                    <a:pt x="319" y="771"/>
                  </a:lnTo>
                  <a:lnTo>
                    <a:pt x="329" y="757"/>
                  </a:lnTo>
                  <a:lnTo>
                    <a:pt x="333" y="750"/>
                  </a:lnTo>
                  <a:close/>
                  <a:moveTo>
                    <a:pt x="1231" y="0"/>
                  </a:moveTo>
                  <a:lnTo>
                    <a:pt x="1231" y="0"/>
                  </a:lnTo>
                  <a:lnTo>
                    <a:pt x="1231" y="88"/>
                  </a:lnTo>
                  <a:lnTo>
                    <a:pt x="1224" y="88"/>
                  </a:lnTo>
                  <a:lnTo>
                    <a:pt x="1214" y="88"/>
                  </a:lnTo>
                  <a:lnTo>
                    <a:pt x="1207" y="88"/>
                  </a:lnTo>
                  <a:lnTo>
                    <a:pt x="1197" y="91"/>
                  </a:lnTo>
                  <a:lnTo>
                    <a:pt x="1191" y="91"/>
                  </a:lnTo>
                  <a:lnTo>
                    <a:pt x="1181" y="91"/>
                  </a:lnTo>
                  <a:lnTo>
                    <a:pt x="1174" y="91"/>
                  </a:lnTo>
                  <a:lnTo>
                    <a:pt x="1164" y="91"/>
                  </a:lnTo>
                  <a:lnTo>
                    <a:pt x="1157" y="91"/>
                  </a:lnTo>
                  <a:lnTo>
                    <a:pt x="1150" y="91"/>
                  </a:lnTo>
                  <a:lnTo>
                    <a:pt x="1140" y="91"/>
                  </a:lnTo>
                  <a:lnTo>
                    <a:pt x="1133" y="91"/>
                  </a:lnTo>
                  <a:lnTo>
                    <a:pt x="1123" y="91"/>
                  </a:lnTo>
                  <a:lnTo>
                    <a:pt x="1117" y="91"/>
                  </a:lnTo>
                  <a:lnTo>
                    <a:pt x="1107" y="91"/>
                  </a:lnTo>
                  <a:lnTo>
                    <a:pt x="1100" y="91"/>
                  </a:lnTo>
                  <a:lnTo>
                    <a:pt x="1093" y="91"/>
                  </a:lnTo>
                  <a:lnTo>
                    <a:pt x="1083" y="94"/>
                  </a:lnTo>
                  <a:lnTo>
                    <a:pt x="1076" y="94"/>
                  </a:lnTo>
                  <a:lnTo>
                    <a:pt x="1066" y="94"/>
                  </a:lnTo>
                  <a:lnTo>
                    <a:pt x="1059" y="94"/>
                  </a:lnTo>
                  <a:lnTo>
                    <a:pt x="1049" y="94"/>
                  </a:lnTo>
                  <a:lnTo>
                    <a:pt x="1043" y="94"/>
                  </a:lnTo>
                  <a:lnTo>
                    <a:pt x="1033" y="94"/>
                  </a:lnTo>
                  <a:lnTo>
                    <a:pt x="1026" y="94"/>
                  </a:lnTo>
                  <a:lnTo>
                    <a:pt x="1019" y="94"/>
                  </a:lnTo>
                  <a:lnTo>
                    <a:pt x="1009" y="94"/>
                  </a:lnTo>
                  <a:lnTo>
                    <a:pt x="1002" y="98"/>
                  </a:lnTo>
                  <a:lnTo>
                    <a:pt x="992" y="98"/>
                  </a:lnTo>
                  <a:lnTo>
                    <a:pt x="985" y="98"/>
                  </a:lnTo>
                  <a:lnTo>
                    <a:pt x="975" y="98"/>
                  </a:lnTo>
                  <a:lnTo>
                    <a:pt x="969" y="98"/>
                  </a:lnTo>
                  <a:lnTo>
                    <a:pt x="962" y="98"/>
                  </a:lnTo>
                  <a:lnTo>
                    <a:pt x="952" y="101"/>
                  </a:lnTo>
                  <a:lnTo>
                    <a:pt x="945" y="101"/>
                  </a:lnTo>
                  <a:lnTo>
                    <a:pt x="935" y="101"/>
                  </a:lnTo>
                  <a:lnTo>
                    <a:pt x="928" y="101"/>
                  </a:lnTo>
                  <a:lnTo>
                    <a:pt x="918" y="101"/>
                  </a:lnTo>
                  <a:lnTo>
                    <a:pt x="911" y="104"/>
                  </a:lnTo>
                  <a:lnTo>
                    <a:pt x="901" y="104"/>
                  </a:lnTo>
                  <a:lnTo>
                    <a:pt x="895" y="104"/>
                  </a:lnTo>
                  <a:lnTo>
                    <a:pt x="888" y="108"/>
                  </a:lnTo>
                  <a:lnTo>
                    <a:pt x="878" y="108"/>
                  </a:lnTo>
                  <a:lnTo>
                    <a:pt x="871" y="108"/>
                  </a:lnTo>
                  <a:lnTo>
                    <a:pt x="861" y="108"/>
                  </a:lnTo>
                  <a:lnTo>
                    <a:pt x="854" y="111"/>
                  </a:lnTo>
                  <a:lnTo>
                    <a:pt x="844" y="111"/>
                  </a:lnTo>
                  <a:lnTo>
                    <a:pt x="837" y="111"/>
                  </a:lnTo>
                  <a:lnTo>
                    <a:pt x="831" y="115"/>
                  </a:lnTo>
                  <a:lnTo>
                    <a:pt x="821" y="115"/>
                  </a:lnTo>
                  <a:lnTo>
                    <a:pt x="814" y="118"/>
                  </a:lnTo>
                  <a:lnTo>
                    <a:pt x="804" y="118"/>
                  </a:lnTo>
                  <a:lnTo>
                    <a:pt x="797" y="121"/>
                  </a:lnTo>
                  <a:lnTo>
                    <a:pt x="787" y="121"/>
                  </a:lnTo>
                  <a:lnTo>
                    <a:pt x="780" y="125"/>
                  </a:lnTo>
                  <a:lnTo>
                    <a:pt x="770" y="125"/>
                  </a:lnTo>
                  <a:lnTo>
                    <a:pt x="763" y="128"/>
                  </a:lnTo>
                  <a:lnTo>
                    <a:pt x="757" y="128"/>
                  </a:lnTo>
                  <a:lnTo>
                    <a:pt x="747" y="131"/>
                  </a:lnTo>
                  <a:lnTo>
                    <a:pt x="740" y="131"/>
                  </a:lnTo>
                  <a:lnTo>
                    <a:pt x="730" y="135"/>
                  </a:lnTo>
                  <a:lnTo>
                    <a:pt x="723" y="138"/>
                  </a:lnTo>
                  <a:lnTo>
                    <a:pt x="713" y="141"/>
                  </a:lnTo>
                  <a:lnTo>
                    <a:pt x="706" y="141"/>
                  </a:lnTo>
                  <a:lnTo>
                    <a:pt x="696" y="145"/>
                  </a:lnTo>
                  <a:lnTo>
                    <a:pt x="689" y="148"/>
                  </a:lnTo>
                  <a:lnTo>
                    <a:pt x="683" y="152"/>
                  </a:lnTo>
                  <a:lnTo>
                    <a:pt x="673" y="155"/>
                  </a:lnTo>
                  <a:lnTo>
                    <a:pt x="666" y="158"/>
                  </a:lnTo>
                  <a:lnTo>
                    <a:pt x="656" y="162"/>
                  </a:lnTo>
                  <a:lnTo>
                    <a:pt x="649" y="168"/>
                  </a:lnTo>
                  <a:lnTo>
                    <a:pt x="639" y="172"/>
                  </a:lnTo>
                  <a:lnTo>
                    <a:pt x="632" y="178"/>
                  </a:lnTo>
                  <a:lnTo>
                    <a:pt x="625" y="185"/>
                  </a:lnTo>
                  <a:lnTo>
                    <a:pt x="615" y="192"/>
                  </a:lnTo>
                  <a:lnTo>
                    <a:pt x="609" y="202"/>
                  </a:lnTo>
                  <a:lnTo>
                    <a:pt x="599" y="209"/>
                  </a:lnTo>
                  <a:lnTo>
                    <a:pt x="592" y="219"/>
                  </a:lnTo>
                  <a:lnTo>
                    <a:pt x="582" y="229"/>
                  </a:lnTo>
                  <a:lnTo>
                    <a:pt x="575" y="239"/>
                  </a:lnTo>
                  <a:lnTo>
                    <a:pt x="565" y="253"/>
                  </a:lnTo>
                  <a:lnTo>
                    <a:pt x="558" y="266"/>
                  </a:lnTo>
                  <a:lnTo>
                    <a:pt x="551" y="279"/>
                  </a:lnTo>
                  <a:lnTo>
                    <a:pt x="541" y="296"/>
                  </a:lnTo>
                  <a:lnTo>
                    <a:pt x="535" y="313"/>
                  </a:lnTo>
                  <a:lnTo>
                    <a:pt x="525" y="330"/>
                  </a:lnTo>
                  <a:lnTo>
                    <a:pt x="518" y="347"/>
                  </a:lnTo>
                  <a:lnTo>
                    <a:pt x="508" y="364"/>
                  </a:lnTo>
                  <a:lnTo>
                    <a:pt x="501" y="384"/>
                  </a:lnTo>
                  <a:lnTo>
                    <a:pt x="494" y="401"/>
                  </a:lnTo>
                  <a:lnTo>
                    <a:pt x="484" y="421"/>
                  </a:lnTo>
                  <a:lnTo>
                    <a:pt x="477" y="441"/>
                  </a:lnTo>
                  <a:lnTo>
                    <a:pt x="467" y="464"/>
                  </a:lnTo>
                  <a:lnTo>
                    <a:pt x="461" y="485"/>
                  </a:lnTo>
                  <a:lnTo>
                    <a:pt x="451" y="505"/>
                  </a:lnTo>
                  <a:lnTo>
                    <a:pt x="444" y="525"/>
                  </a:lnTo>
                  <a:lnTo>
                    <a:pt x="434" y="545"/>
                  </a:lnTo>
                  <a:lnTo>
                    <a:pt x="427" y="569"/>
                  </a:lnTo>
                  <a:lnTo>
                    <a:pt x="420" y="589"/>
                  </a:lnTo>
                  <a:lnTo>
                    <a:pt x="410" y="609"/>
                  </a:lnTo>
                  <a:lnTo>
                    <a:pt x="403" y="629"/>
                  </a:lnTo>
                  <a:lnTo>
                    <a:pt x="393" y="649"/>
                  </a:lnTo>
                  <a:lnTo>
                    <a:pt x="387" y="670"/>
                  </a:lnTo>
                  <a:lnTo>
                    <a:pt x="377" y="690"/>
                  </a:lnTo>
                  <a:lnTo>
                    <a:pt x="370" y="710"/>
                  </a:lnTo>
                  <a:lnTo>
                    <a:pt x="363" y="727"/>
                  </a:lnTo>
                  <a:lnTo>
                    <a:pt x="353" y="747"/>
                  </a:lnTo>
                  <a:lnTo>
                    <a:pt x="346" y="764"/>
                  </a:lnTo>
                  <a:lnTo>
                    <a:pt x="336" y="781"/>
                  </a:lnTo>
                  <a:lnTo>
                    <a:pt x="329" y="798"/>
                  </a:lnTo>
                  <a:lnTo>
                    <a:pt x="319" y="811"/>
                  </a:lnTo>
                  <a:lnTo>
                    <a:pt x="313" y="824"/>
                  </a:lnTo>
                  <a:lnTo>
                    <a:pt x="303" y="838"/>
                  </a:lnTo>
                  <a:lnTo>
                    <a:pt x="296" y="848"/>
                  </a:lnTo>
                  <a:lnTo>
                    <a:pt x="286" y="858"/>
                  </a:lnTo>
                  <a:lnTo>
                    <a:pt x="279" y="868"/>
                  </a:lnTo>
                  <a:lnTo>
                    <a:pt x="272" y="878"/>
                  </a:lnTo>
                  <a:lnTo>
                    <a:pt x="262" y="885"/>
                  </a:lnTo>
                  <a:lnTo>
                    <a:pt x="272" y="878"/>
                  </a:lnTo>
                  <a:lnTo>
                    <a:pt x="279" y="872"/>
                  </a:lnTo>
                  <a:lnTo>
                    <a:pt x="286" y="861"/>
                  </a:lnTo>
                  <a:lnTo>
                    <a:pt x="296" y="855"/>
                  </a:lnTo>
                  <a:lnTo>
                    <a:pt x="303" y="845"/>
                  </a:lnTo>
                  <a:lnTo>
                    <a:pt x="313" y="835"/>
                  </a:lnTo>
                  <a:lnTo>
                    <a:pt x="319" y="824"/>
                  </a:lnTo>
                  <a:lnTo>
                    <a:pt x="329" y="811"/>
                  </a:lnTo>
                  <a:lnTo>
                    <a:pt x="336" y="801"/>
                  </a:lnTo>
                  <a:lnTo>
                    <a:pt x="346" y="787"/>
                  </a:lnTo>
                  <a:lnTo>
                    <a:pt x="353" y="774"/>
                  </a:lnTo>
                  <a:lnTo>
                    <a:pt x="363" y="761"/>
                  </a:lnTo>
                  <a:lnTo>
                    <a:pt x="370" y="747"/>
                  </a:lnTo>
                  <a:lnTo>
                    <a:pt x="377" y="734"/>
                  </a:lnTo>
                  <a:lnTo>
                    <a:pt x="387" y="720"/>
                  </a:lnTo>
                  <a:lnTo>
                    <a:pt x="393" y="707"/>
                  </a:lnTo>
                  <a:lnTo>
                    <a:pt x="403" y="693"/>
                  </a:lnTo>
                  <a:lnTo>
                    <a:pt x="410" y="680"/>
                  </a:lnTo>
                  <a:lnTo>
                    <a:pt x="420" y="666"/>
                  </a:lnTo>
                  <a:lnTo>
                    <a:pt x="427" y="649"/>
                  </a:lnTo>
                  <a:lnTo>
                    <a:pt x="434" y="636"/>
                  </a:lnTo>
                  <a:lnTo>
                    <a:pt x="444" y="623"/>
                  </a:lnTo>
                  <a:lnTo>
                    <a:pt x="451" y="609"/>
                  </a:lnTo>
                  <a:lnTo>
                    <a:pt x="461" y="596"/>
                  </a:lnTo>
                  <a:lnTo>
                    <a:pt x="467" y="579"/>
                  </a:lnTo>
                  <a:lnTo>
                    <a:pt x="477" y="565"/>
                  </a:lnTo>
                  <a:lnTo>
                    <a:pt x="484" y="552"/>
                  </a:lnTo>
                  <a:lnTo>
                    <a:pt x="494" y="538"/>
                  </a:lnTo>
                  <a:lnTo>
                    <a:pt x="501" y="525"/>
                  </a:lnTo>
                  <a:lnTo>
                    <a:pt x="508" y="512"/>
                  </a:lnTo>
                  <a:lnTo>
                    <a:pt x="518" y="498"/>
                  </a:lnTo>
                  <a:lnTo>
                    <a:pt x="525" y="485"/>
                  </a:lnTo>
                  <a:lnTo>
                    <a:pt x="535" y="475"/>
                  </a:lnTo>
                  <a:lnTo>
                    <a:pt x="541" y="461"/>
                  </a:lnTo>
                  <a:lnTo>
                    <a:pt x="551" y="451"/>
                  </a:lnTo>
                  <a:lnTo>
                    <a:pt x="558" y="438"/>
                  </a:lnTo>
                  <a:lnTo>
                    <a:pt x="565" y="427"/>
                  </a:lnTo>
                  <a:lnTo>
                    <a:pt x="575" y="417"/>
                  </a:lnTo>
                  <a:lnTo>
                    <a:pt x="582" y="407"/>
                  </a:lnTo>
                  <a:lnTo>
                    <a:pt x="592" y="397"/>
                  </a:lnTo>
                  <a:lnTo>
                    <a:pt x="599" y="387"/>
                  </a:lnTo>
                  <a:lnTo>
                    <a:pt x="609" y="380"/>
                  </a:lnTo>
                  <a:lnTo>
                    <a:pt x="615" y="370"/>
                  </a:lnTo>
                  <a:lnTo>
                    <a:pt x="625" y="364"/>
                  </a:lnTo>
                  <a:lnTo>
                    <a:pt x="632" y="357"/>
                  </a:lnTo>
                  <a:lnTo>
                    <a:pt x="639" y="350"/>
                  </a:lnTo>
                  <a:lnTo>
                    <a:pt x="649" y="343"/>
                  </a:lnTo>
                  <a:lnTo>
                    <a:pt x="656" y="337"/>
                  </a:lnTo>
                  <a:lnTo>
                    <a:pt x="666" y="333"/>
                  </a:lnTo>
                  <a:lnTo>
                    <a:pt x="673" y="327"/>
                  </a:lnTo>
                  <a:lnTo>
                    <a:pt x="683" y="323"/>
                  </a:lnTo>
                  <a:lnTo>
                    <a:pt x="689" y="316"/>
                  </a:lnTo>
                  <a:lnTo>
                    <a:pt x="696" y="313"/>
                  </a:lnTo>
                  <a:lnTo>
                    <a:pt x="706" y="310"/>
                  </a:lnTo>
                  <a:lnTo>
                    <a:pt x="713" y="306"/>
                  </a:lnTo>
                  <a:lnTo>
                    <a:pt x="723" y="303"/>
                  </a:lnTo>
                  <a:lnTo>
                    <a:pt x="730" y="300"/>
                  </a:lnTo>
                  <a:lnTo>
                    <a:pt x="740" y="296"/>
                  </a:lnTo>
                  <a:lnTo>
                    <a:pt x="747" y="293"/>
                  </a:lnTo>
                  <a:lnTo>
                    <a:pt x="757" y="290"/>
                  </a:lnTo>
                  <a:lnTo>
                    <a:pt x="763" y="286"/>
                  </a:lnTo>
                  <a:lnTo>
                    <a:pt x="770" y="286"/>
                  </a:lnTo>
                  <a:lnTo>
                    <a:pt x="780" y="283"/>
                  </a:lnTo>
                  <a:lnTo>
                    <a:pt x="787" y="279"/>
                  </a:lnTo>
                  <a:lnTo>
                    <a:pt x="797" y="279"/>
                  </a:lnTo>
                  <a:lnTo>
                    <a:pt x="804" y="276"/>
                  </a:lnTo>
                  <a:lnTo>
                    <a:pt x="814" y="273"/>
                  </a:lnTo>
                  <a:lnTo>
                    <a:pt x="821" y="273"/>
                  </a:lnTo>
                  <a:lnTo>
                    <a:pt x="831" y="273"/>
                  </a:lnTo>
                  <a:lnTo>
                    <a:pt x="837" y="269"/>
                  </a:lnTo>
                  <a:lnTo>
                    <a:pt x="844" y="269"/>
                  </a:lnTo>
                  <a:lnTo>
                    <a:pt x="854" y="266"/>
                  </a:lnTo>
                  <a:lnTo>
                    <a:pt x="861" y="266"/>
                  </a:lnTo>
                  <a:lnTo>
                    <a:pt x="871" y="266"/>
                  </a:lnTo>
                  <a:lnTo>
                    <a:pt x="878" y="263"/>
                  </a:lnTo>
                  <a:lnTo>
                    <a:pt x="888" y="263"/>
                  </a:lnTo>
                  <a:lnTo>
                    <a:pt x="895" y="263"/>
                  </a:lnTo>
                  <a:lnTo>
                    <a:pt x="901" y="259"/>
                  </a:lnTo>
                  <a:lnTo>
                    <a:pt x="911" y="259"/>
                  </a:lnTo>
                  <a:lnTo>
                    <a:pt x="918" y="259"/>
                  </a:lnTo>
                  <a:lnTo>
                    <a:pt x="928" y="259"/>
                  </a:lnTo>
                  <a:lnTo>
                    <a:pt x="935" y="259"/>
                  </a:lnTo>
                  <a:lnTo>
                    <a:pt x="945" y="256"/>
                  </a:lnTo>
                  <a:lnTo>
                    <a:pt x="952" y="256"/>
                  </a:lnTo>
                  <a:lnTo>
                    <a:pt x="962" y="256"/>
                  </a:lnTo>
                  <a:lnTo>
                    <a:pt x="969" y="256"/>
                  </a:lnTo>
                  <a:lnTo>
                    <a:pt x="975" y="256"/>
                  </a:lnTo>
                  <a:lnTo>
                    <a:pt x="985" y="256"/>
                  </a:lnTo>
                  <a:lnTo>
                    <a:pt x="992" y="256"/>
                  </a:lnTo>
                  <a:lnTo>
                    <a:pt x="1002" y="256"/>
                  </a:lnTo>
                  <a:lnTo>
                    <a:pt x="1009" y="256"/>
                  </a:lnTo>
                  <a:lnTo>
                    <a:pt x="1019" y="256"/>
                  </a:lnTo>
                  <a:lnTo>
                    <a:pt x="1026" y="253"/>
                  </a:lnTo>
                  <a:lnTo>
                    <a:pt x="1033" y="253"/>
                  </a:lnTo>
                  <a:lnTo>
                    <a:pt x="1043" y="253"/>
                  </a:lnTo>
                  <a:lnTo>
                    <a:pt x="1049" y="253"/>
                  </a:lnTo>
                  <a:lnTo>
                    <a:pt x="1059" y="253"/>
                  </a:lnTo>
                  <a:lnTo>
                    <a:pt x="1066" y="253"/>
                  </a:lnTo>
                  <a:lnTo>
                    <a:pt x="1076" y="253"/>
                  </a:lnTo>
                  <a:lnTo>
                    <a:pt x="1083" y="253"/>
                  </a:lnTo>
                  <a:lnTo>
                    <a:pt x="1093" y="253"/>
                  </a:lnTo>
                  <a:lnTo>
                    <a:pt x="1100" y="253"/>
                  </a:lnTo>
                  <a:lnTo>
                    <a:pt x="1107" y="253"/>
                  </a:lnTo>
                  <a:lnTo>
                    <a:pt x="1117" y="253"/>
                  </a:lnTo>
                  <a:lnTo>
                    <a:pt x="1123" y="253"/>
                  </a:lnTo>
                  <a:lnTo>
                    <a:pt x="1133" y="253"/>
                  </a:lnTo>
                  <a:lnTo>
                    <a:pt x="1140" y="253"/>
                  </a:lnTo>
                  <a:lnTo>
                    <a:pt x="1150" y="253"/>
                  </a:lnTo>
                  <a:lnTo>
                    <a:pt x="1157" y="253"/>
                  </a:lnTo>
                  <a:lnTo>
                    <a:pt x="1164" y="253"/>
                  </a:lnTo>
                  <a:lnTo>
                    <a:pt x="1174" y="253"/>
                  </a:lnTo>
                  <a:lnTo>
                    <a:pt x="1181" y="253"/>
                  </a:lnTo>
                  <a:lnTo>
                    <a:pt x="1191" y="253"/>
                  </a:lnTo>
                  <a:lnTo>
                    <a:pt x="1197" y="253"/>
                  </a:lnTo>
                  <a:lnTo>
                    <a:pt x="1207" y="253"/>
                  </a:lnTo>
                  <a:lnTo>
                    <a:pt x="1214" y="253"/>
                  </a:lnTo>
                  <a:lnTo>
                    <a:pt x="1224" y="253"/>
                  </a:lnTo>
                  <a:lnTo>
                    <a:pt x="1231" y="253"/>
                  </a:lnTo>
                  <a:lnTo>
                    <a:pt x="1231"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3" name="Freeform 33"/>
            <p:cNvSpPr>
              <a:spLocks/>
            </p:cNvSpPr>
            <p:nvPr/>
          </p:nvSpPr>
          <p:spPr bwMode="auto">
            <a:xfrm>
              <a:off x="12133263" y="1793875"/>
              <a:ext cx="528638" cy="193675"/>
            </a:xfrm>
            <a:custGeom>
              <a:avLst/>
              <a:gdLst>
                <a:gd name="T0" fmla="*/ 329 w 333"/>
                <a:gd name="T1" fmla="*/ 4 h 122"/>
                <a:gd name="T2" fmla="*/ 313 w 333"/>
                <a:gd name="T3" fmla="*/ 31 h 122"/>
                <a:gd name="T4" fmla="*/ 296 w 333"/>
                <a:gd name="T5" fmla="*/ 54 h 122"/>
                <a:gd name="T6" fmla="*/ 279 w 333"/>
                <a:gd name="T7" fmla="*/ 71 h 122"/>
                <a:gd name="T8" fmla="*/ 262 w 333"/>
                <a:gd name="T9" fmla="*/ 85 h 122"/>
                <a:gd name="T10" fmla="*/ 245 w 333"/>
                <a:gd name="T11" fmla="*/ 95 h 122"/>
                <a:gd name="T12" fmla="*/ 229 w 333"/>
                <a:gd name="T13" fmla="*/ 98 h 122"/>
                <a:gd name="T14" fmla="*/ 215 w 333"/>
                <a:gd name="T15" fmla="*/ 101 h 122"/>
                <a:gd name="T16" fmla="*/ 198 w 333"/>
                <a:gd name="T17" fmla="*/ 105 h 122"/>
                <a:gd name="T18" fmla="*/ 181 w 333"/>
                <a:gd name="T19" fmla="*/ 105 h 122"/>
                <a:gd name="T20" fmla="*/ 165 w 333"/>
                <a:gd name="T21" fmla="*/ 105 h 122"/>
                <a:gd name="T22" fmla="*/ 148 w 333"/>
                <a:gd name="T23" fmla="*/ 105 h 122"/>
                <a:gd name="T24" fmla="*/ 131 w 333"/>
                <a:gd name="T25" fmla="*/ 108 h 122"/>
                <a:gd name="T26" fmla="*/ 114 w 333"/>
                <a:gd name="T27" fmla="*/ 108 h 122"/>
                <a:gd name="T28" fmla="*/ 97 w 333"/>
                <a:gd name="T29" fmla="*/ 108 h 122"/>
                <a:gd name="T30" fmla="*/ 84 w 333"/>
                <a:gd name="T31" fmla="*/ 108 h 122"/>
                <a:gd name="T32" fmla="*/ 67 w 333"/>
                <a:gd name="T33" fmla="*/ 108 h 122"/>
                <a:gd name="T34" fmla="*/ 50 w 333"/>
                <a:gd name="T35" fmla="*/ 108 h 122"/>
                <a:gd name="T36" fmla="*/ 33 w 333"/>
                <a:gd name="T37" fmla="*/ 108 h 122"/>
                <a:gd name="T38" fmla="*/ 17 w 333"/>
                <a:gd name="T39" fmla="*/ 108 h 122"/>
                <a:gd name="T40" fmla="*/ 0 w 333"/>
                <a:gd name="T41" fmla="*/ 108 h 122"/>
                <a:gd name="T42" fmla="*/ 10 w 333"/>
                <a:gd name="T43" fmla="*/ 122 h 122"/>
                <a:gd name="T44" fmla="*/ 23 w 333"/>
                <a:gd name="T45" fmla="*/ 118 h 122"/>
                <a:gd name="T46" fmla="*/ 40 w 333"/>
                <a:gd name="T47" fmla="*/ 118 h 122"/>
                <a:gd name="T48" fmla="*/ 57 w 333"/>
                <a:gd name="T49" fmla="*/ 118 h 122"/>
                <a:gd name="T50" fmla="*/ 74 w 333"/>
                <a:gd name="T51" fmla="*/ 118 h 122"/>
                <a:gd name="T52" fmla="*/ 91 w 333"/>
                <a:gd name="T53" fmla="*/ 118 h 122"/>
                <a:gd name="T54" fmla="*/ 107 w 333"/>
                <a:gd name="T55" fmla="*/ 118 h 122"/>
                <a:gd name="T56" fmla="*/ 124 w 333"/>
                <a:gd name="T57" fmla="*/ 118 h 122"/>
                <a:gd name="T58" fmla="*/ 141 w 333"/>
                <a:gd name="T59" fmla="*/ 118 h 122"/>
                <a:gd name="T60" fmla="*/ 155 w 333"/>
                <a:gd name="T61" fmla="*/ 118 h 122"/>
                <a:gd name="T62" fmla="*/ 171 w 333"/>
                <a:gd name="T63" fmla="*/ 118 h 122"/>
                <a:gd name="T64" fmla="*/ 188 w 333"/>
                <a:gd name="T65" fmla="*/ 118 h 122"/>
                <a:gd name="T66" fmla="*/ 205 w 333"/>
                <a:gd name="T67" fmla="*/ 118 h 122"/>
                <a:gd name="T68" fmla="*/ 222 w 333"/>
                <a:gd name="T69" fmla="*/ 115 h 122"/>
                <a:gd name="T70" fmla="*/ 239 w 333"/>
                <a:gd name="T71" fmla="*/ 108 h 122"/>
                <a:gd name="T72" fmla="*/ 255 w 333"/>
                <a:gd name="T73" fmla="*/ 101 h 122"/>
                <a:gd name="T74" fmla="*/ 272 w 333"/>
                <a:gd name="T75" fmla="*/ 88 h 122"/>
                <a:gd name="T76" fmla="*/ 286 w 333"/>
                <a:gd name="T77" fmla="*/ 71 h 122"/>
                <a:gd name="T78" fmla="*/ 303 w 333"/>
                <a:gd name="T79" fmla="*/ 51 h 122"/>
                <a:gd name="T80" fmla="*/ 319 w 333"/>
                <a:gd name="T81" fmla="*/ 21 h 122"/>
                <a:gd name="T82" fmla="*/ 333 w 333"/>
                <a:gd name="T8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3" h="122">
                  <a:moveTo>
                    <a:pt x="333" y="0"/>
                  </a:moveTo>
                  <a:lnTo>
                    <a:pt x="329" y="4"/>
                  </a:lnTo>
                  <a:lnTo>
                    <a:pt x="319" y="21"/>
                  </a:lnTo>
                  <a:lnTo>
                    <a:pt x="313" y="31"/>
                  </a:lnTo>
                  <a:lnTo>
                    <a:pt x="303" y="44"/>
                  </a:lnTo>
                  <a:lnTo>
                    <a:pt x="296" y="54"/>
                  </a:lnTo>
                  <a:lnTo>
                    <a:pt x="286" y="64"/>
                  </a:lnTo>
                  <a:lnTo>
                    <a:pt x="279" y="71"/>
                  </a:lnTo>
                  <a:lnTo>
                    <a:pt x="272" y="78"/>
                  </a:lnTo>
                  <a:lnTo>
                    <a:pt x="262" y="85"/>
                  </a:lnTo>
                  <a:lnTo>
                    <a:pt x="255" y="88"/>
                  </a:lnTo>
                  <a:lnTo>
                    <a:pt x="245" y="95"/>
                  </a:lnTo>
                  <a:lnTo>
                    <a:pt x="239" y="98"/>
                  </a:lnTo>
                  <a:lnTo>
                    <a:pt x="229" y="98"/>
                  </a:lnTo>
                  <a:lnTo>
                    <a:pt x="222" y="101"/>
                  </a:lnTo>
                  <a:lnTo>
                    <a:pt x="215" y="101"/>
                  </a:lnTo>
                  <a:lnTo>
                    <a:pt x="205" y="101"/>
                  </a:lnTo>
                  <a:lnTo>
                    <a:pt x="198" y="105"/>
                  </a:lnTo>
                  <a:lnTo>
                    <a:pt x="188" y="105"/>
                  </a:lnTo>
                  <a:lnTo>
                    <a:pt x="181" y="105"/>
                  </a:lnTo>
                  <a:lnTo>
                    <a:pt x="171" y="105"/>
                  </a:lnTo>
                  <a:lnTo>
                    <a:pt x="165" y="105"/>
                  </a:lnTo>
                  <a:lnTo>
                    <a:pt x="155" y="105"/>
                  </a:lnTo>
                  <a:lnTo>
                    <a:pt x="148" y="105"/>
                  </a:lnTo>
                  <a:lnTo>
                    <a:pt x="141" y="105"/>
                  </a:lnTo>
                  <a:lnTo>
                    <a:pt x="131" y="108"/>
                  </a:lnTo>
                  <a:lnTo>
                    <a:pt x="124" y="108"/>
                  </a:lnTo>
                  <a:lnTo>
                    <a:pt x="114" y="108"/>
                  </a:lnTo>
                  <a:lnTo>
                    <a:pt x="107" y="108"/>
                  </a:lnTo>
                  <a:lnTo>
                    <a:pt x="97" y="108"/>
                  </a:lnTo>
                  <a:lnTo>
                    <a:pt x="91" y="108"/>
                  </a:lnTo>
                  <a:lnTo>
                    <a:pt x="84" y="108"/>
                  </a:lnTo>
                  <a:lnTo>
                    <a:pt x="74" y="108"/>
                  </a:lnTo>
                  <a:lnTo>
                    <a:pt x="67" y="108"/>
                  </a:lnTo>
                  <a:lnTo>
                    <a:pt x="57" y="108"/>
                  </a:lnTo>
                  <a:lnTo>
                    <a:pt x="50" y="108"/>
                  </a:lnTo>
                  <a:lnTo>
                    <a:pt x="40" y="108"/>
                  </a:lnTo>
                  <a:lnTo>
                    <a:pt x="33" y="108"/>
                  </a:lnTo>
                  <a:lnTo>
                    <a:pt x="23" y="108"/>
                  </a:lnTo>
                  <a:lnTo>
                    <a:pt x="17" y="108"/>
                  </a:lnTo>
                  <a:lnTo>
                    <a:pt x="10" y="108"/>
                  </a:lnTo>
                  <a:lnTo>
                    <a:pt x="0" y="108"/>
                  </a:lnTo>
                  <a:lnTo>
                    <a:pt x="0" y="122"/>
                  </a:lnTo>
                  <a:lnTo>
                    <a:pt x="10" y="122"/>
                  </a:lnTo>
                  <a:lnTo>
                    <a:pt x="17" y="122"/>
                  </a:lnTo>
                  <a:lnTo>
                    <a:pt x="23" y="118"/>
                  </a:lnTo>
                  <a:lnTo>
                    <a:pt x="33" y="118"/>
                  </a:lnTo>
                  <a:lnTo>
                    <a:pt x="40" y="118"/>
                  </a:lnTo>
                  <a:lnTo>
                    <a:pt x="50" y="118"/>
                  </a:lnTo>
                  <a:lnTo>
                    <a:pt x="57" y="118"/>
                  </a:lnTo>
                  <a:lnTo>
                    <a:pt x="67" y="118"/>
                  </a:lnTo>
                  <a:lnTo>
                    <a:pt x="74" y="118"/>
                  </a:lnTo>
                  <a:lnTo>
                    <a:pt x="84" y="118"/>
                  </a:lnTo>
                  <a:lnTo>
                    <a:pt x="91" y="118"/>
                  </a:lnTo>
                  <a:lnTo>
                    <a:pt x="97" y="118"/>
                  </a:lnTo>
                  <a:lnTo>
                    <a:pt x="107" y="118"/>
                  </a:lnTo>
                  <a:lnTo>
                    <a:pt x="114" y="118"/>
                  </a:lnTo>
                  <a:lnTo>
                    <a:pt x="124" y="118"/>
                  </a:lnTo>
                  <a:lnTo>
                    <a:pt x="131" y="118"/>
                  </a:lnTo>
                  <a:lnTo>
                    <a:pt x="141" y="118"/>
                  </a:lnTo>
                  <a:lnTo>
                    <a:pt x="148" y="118"/>
                  </a:lnTo>
                  <a:lnTo>
                    <a:pt x="155" y="118"/>
                  </a:lnTo>
                  <a:lnTo>
                    <a:pt x="165" y="118"/>
                  </a:lnTo>
                  <a:lnTo>
                    <a:pt x="171" y="118"/>
                  </a:lnTo>
                  <a:lnTo>
                    <a:pt x="181" y="118"/>
                  </a:lnTo>
                  <a:lnTo>
                    <a:pt x="188" y="118"/>
                  </a:lnTo>
                  <a:lnTo>
                    <a:pt x="198" y="118"/>
                  </a:lnTo>
                  <a:lnTo>
                    <a:pt x="205" y="118"/>
                  </a:lnTo>
                  <a:lnTo>
                    <a:pt x="215" y="115"/>
                  </a:lnTo>
                  <a:lnTo>
                    <a:pt x="222" y="115"/>
                  </a:lnTo>
                  <a:lnTo>
                    <a:pt x="229" y="111"/>
                  </a:lnTo>
                  <a:lnTo>
                    <a:pt x="239" y="108"/>
                  </a:lnTo>
                  <a:lnTo>
                    <a:pt x="245" y="105"/>
                  </a:lnTo>
                  <a:lnTo>
                    <a:pt x="255" y="101"/>
                  </a:lnTo>
                  <a:lnTo>
                    <a:pt x="262" y="95"/>
                  </a:lnTo>
                  <a:lnTo>
                    <a:pt x="272" y="88"/>
                  </a:lnTo>
                  <a:lnTo>
                    <a:pt x="279" y="81"/>
                  </a:lnTo>
                  <a:lnTo>
                    <a:pt x="286" y="71"/>
                  </a:lnTo>
                  <a:lnTo>
                    <a:pt x="296" y="61"/>
                  </a:lnTo>
                  <a:lnTo>
                    <a:pt x="303" y="51"/>
                  </a:lnTo>
                  <a:lnTo>
                    <a:pt x="313" y="37"/>
                  </a:lnTo>
                  <a:lnTo>
                    <a:pt x="319" y="21"/>
                  </a:lnTo>
                  <a:lnTo>
                    <a:pt x="329" y="7"/>
                  </a:lnTo>
                  <a:lnTo>
                    <a:pt x="3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4" name="Freeform 34"/>
            <p:cNvSpPr>
              <a:spLocks/>
            </p:cNvSpPr>
            <p:nvPr/>
          </p:nvSpPr>
          <p:spPr bwMode="auto">
            <a:xfrm>
              <a:off x="12549188" y="603250"/>
              <a:ext cx="1538288" cy="1404938"/>
            </a:xfrm>
            <a:custGeom>
              <a:avLst/>
              <a:gdLst>
                <a:gd name="T0" fmla="*/ 962 w 969"/>
                <a:gd name="T1" fmla="*/ 88 h 885"/>
                <a:gd name="T2" fmla="*/ 929 w 969"/>
                <a:gd name="T3" fmla="*/ 91 h 885"/>
                <a:gd name="T4" fmla="*/ 895 w 969"/>
                <a:gd name="T5" fmla="*/ 91 h 885"/>
                <a:gd name="T6" fmla="*/ 861 w 969"/>
                <a:gd name="T7" fmla="*/ 91 h 885"/>
                <a:gd name="T8" fmla="*/ 831 w 969"/>
                <a:gd name="T9" fmla="*/ 91 h 885"/>
                <a:gd name="T10" fmla="*/ 797 w 969"/>
                <a:gd name="T11" fmla="*/ 94 h 885"/>
                <a:gd name="T12" fmla="*/ 764 w 969"/>
                <a:gd name="T13" fmla="*/ 94 h 885"/>
                <a:gd name="T14" fmla="*/ 730 w 969"/>
                <a:gd name="T15" fmla="*/ 98 h 885"/>
                <a:gd name="T16" fmla="*/ 700 w 969"/>
                <a:gd name="T17" fmla="*/ 98 h 885"/>
                <a:gd name="T18" fmla="*/ 666 w 969"/>
                <a:gd name="T19" fmla="*/ 101 h 885"/>
                <a:gd name="T20" fmla="*/ 633 w 969"/>
                <a:gd name="T21" fmla="*/ 104 h 885"/>
                <a:gd name="T22" fmla="*/ 599 w 969"/>
                <a:gd name="T23" fmla="*/ 108 h 885"/>
                <a:gd name="T24" fmla="*/ 569 w 969"/>
                <a:gd name="T25" fmla="*/ 115 h 885"/>
                <a:gd name="T26" fmla="*/ 535 w 969"/>
                <a:gd name="T27" fmla="*/ 121 h 885"/>
                <a:gd name="T28" fmla="*/ 501 w 969"/>
                <a:gd name="T29" fmla="*/ 128 h 885"/>
                <a:gd name="T30" fmla="*/ 468 w 969"/>
                <a:gd name="T31" fmla="*/ 135 h 885"/>
                <a:gd name="T32" fmla="*/ 434 w 969"/>
                <a:gd name="T33" fmla="*/ 145 h 885"/>
                <a:gd name="T34" fmla="*/ 404 w 969"/>
                <a:gd name="T35" fmla="*/ 158 h 885"/>
                <a:gd name="T36" fmla="*/ 370 w 969"/>
                <a:gd name="T37" fmla="*/ 178 h 885"/>
                <a:gd name="T38" fmla="*/ 337 w 969"/>
                <a:gd name="T39" fmla="*/ 209 h 885"/>
                <a:gd name="T40" fmla="*/ 303 w 969"/>
                <a:gd name="T41" fmla="*/ 253 h 885"/>
                <a:gd name="T42" fmla="*/ 273 w 969"/>
                <a:gd name="T43" fmla="*/ 313 h 885"/>
                <a:gd name="T44" fmla="*/ 239 w 969"/>
                <a:gd name="T45" fmla="*/ 384 h 885"/>
                <a:gd name="T46" fmla="*/ 205 w 969"/>
                <a:gd name="T47" fmla="*/ 464 h 885"/>
                <a:gd name="T48" fmla="*/ 172 w 969"/>
                <a:gd name="T49" fmla="*/ 545 h 885"/>
                <a:gd name="T50" fmla="*/ 141 w 969"/>
                <a:gd name="T51" fmla="*/ 629 h 885"/>
                <a:gd name="T52" fmla="*/ 108 w 969"/>
                <a:gd name="T53" fmla="*/ 710 h 885"/>
                <a:gd name="T54" fmla="*/ 74 w 969"/>
                <a:gd name="T55" fmla="*/ 781 h 885"/>
                <a:gd name="T56" fmla="*/ 41 w 969"/>
                <a:gd name="T57" fmla="*/ 838 h 885"/>
                <a:gd name="T58" fmla="*/ 10 w 969"/>
                <a:gd name="T59" fmla="*/ 878 h 885"/>
                <a:gd name="T60" fmla="*/ 24 w 969"/>
                <a:gd name="T61" fmla="*/ 861 h 885"/>
                <a:gd name="T62" fmla="*/ 57 w 969"/>
                <a:gd name="T63" fmla="*/ 824 h 885"/>
                <a:gd name="T64" fmla="*/ 91 w 969"/>
                <a:gd name="T65" fmla="*/ 774 h 885"/>
                <a:gd name="T66" fmla="*/ 125 w 969"/>
                <a:gd name="T67" fmla="*/ 720 h 885"/>
                <a:gd name="T68" fmla="*/ 158 w 969"/>
                <a:gd name="T69" fmla="*/ 666 h 885"/>
                <a:gd name="T70" fmla="*/ 189 w 969"/>
                <a:gd name="T71" fmla="*/ 609 h 885"/>
                <a:gd name="T72" fmla="*/ 222 w 969"/>
                <a:gd name="T73" fmla="*/ 552 h 885"/>
                <a:gd name="T74" fmla="*/ 256 w 969"/>
                <a:gd name="T75" fmla="*/ 498 h 885"/>
                <a:gd name="T76" fmla="*/ 289 w 969"/>
                <a:gd name="T77" fmla="*/ 451 h 885"/>
                <a:gd name="T78" fmla="*/ 320 w 969"/>
                <a:gd name="T79" fmla="*/ 407 h 885"/>
                <a:gd name="T80" fmla="*/ 353 w 969"/>
                <a:gd name="T81" fmla="*/ 370 h 885"/>
                <a:gd name="T82" fmla="*/ 387 w 969"/>
                <a:gd name="T83" fmla="*/ 343 h 885"/>
                <a:gd name="T84" fmla="*/ 421 w 969"/>
                <a:gd name="T85" fmla="*/ 323 h 885"/>
                <a:gd name="T86" fmla="*/ 451 w 969"/>
                <a:gd name="T87" fmla="*/ 306 h 885"/>
                <a:gd name="T88" fmla="*/ 485 w 969"/>
                <a:gd name="T89" fmla="*/ 293 h 885"/>
                <a:gd name="T90" fmla="*/ 518 w 969"/>
                <a:gd name="T91" fmla="*/ 283 h 885"/>
                <a:gd name="T92" fmla="*/ 552 w 969"/>
                <a:gd name="T93" fmla="*/ 273 h 885"/>
                <a:gd name="T94" fmla="*/ 582 w 969"/>
                <a:gd name="T95" fmla="*/ 269 h 885"/>
                <a:gd name="T96" fmla="*/ 616 w 969"/>
                <a:gd name="T97" fmla="*/ 263 h 885"/>
                <a:gd name="T98" fmla="*/ 649 w 969"/>
                <a:gd name="T99" fmla="*/ 259 h 885"/>
                <a:gd name="T100" fmla="*/ 683 w 969"/>
                <a:gd name="T101" fmla="*/ 256 h 885"/>
                <a:gd name="T102" fmla="*/ 713 w 969"/>
                <a:gd name="T103" fmla="*/ 256 h 885"/>
                <a:gd name="T104" fmla="*/ 747 w 969"/>
                <a:gd name="T105" fmla="*/ 256 h 885"/>
                <a:gd name="T106" fmla="*/ 781 w 969"/>
                <a:gd name="T107" fmla="*/ 253 h 885"/>
                <a:gd name="T108" fmla="*/ 814 w 969"/>
                <a:gd name="T109" fmla="*/ 253 h 885"/>
                <a:gd name="T110" fmla="*/ 845 w 969"/>
                <a:gd name="T111" fmla="*/ 253 h 885"/>
                <a:gd name="T112" fmla="*/ 878 w 969"/>
                <a:gd name="T113" fmla="*/ 253 h 885"/>
                <a:gd name="T114" fmla="*/ 912 w 969"/>
                <a:gd name="T115" fmla="*/ 253 h 885"/>
                <a:gd name="T116" fmla="*/ 945 w 969"/>
                <a:gd name="T117" fmla="*/ 253 h 885"/>
                <a:gd name="T118" fmla="*/ 969 w 969"/>
                <a:gd name="T119"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885">
                  <a:moveTo>
                    <a:pt x="969" y="0"/>
                  </a:moveTo>
                  <a:lnTo>
                    <a:pt x="969" y="0"/>
                  </a:lnTo>
                  <a:lnTo>
                    <a:pt x="969" y="88"/>
                  </a:lnTo>
                  <a:lnTo>
                    <a:pt x="962" y="88"/>
                  </a:lnTo>
                  <a:lnTo>
                    <a:pt x="952" y="88"/>
                  </a:lnTo>
                  <a:lnTo>
                    <a:pt x="945" y="88"/>
                  </a:lnTo>
                  <a:lnTo>
                    <a:pt x="935" y="91"/>
                  </a:lnTo>
                  <a:lnTo>
                    <a:pt x="929" y="91"/>
                  </a:lnTo>
                  <a:lnTo>
                    <a:pt x="919" y="91"/>
                  </a:lnTo>
                  <a:lnTo>
                    <a:pt x="912" y="91"/>
                  </a:lnTo>
                  <a:lnTo>
                    <a:pt x="902" y="91"/>
                  </a:lnTo>
                  <a:lnTo>
                    <a:pt x="895" y="91"/>
                  </a:lnTo>
                  <a:lnTo>
                    <a:pt x="888" y="91"/>
                  </a:lnTo>
                  <a:lnTo>
                    <a:pt x="878" y="91"/>
                  </a:lnTo>
                  <a:lnTo>
                    <a:pt x="871" y="91"/>
                  </a:lnTo>
                  <a:lnTo>
                    <a:pt x="861" y="91"/>
                  </a:lnTo>
                  <a:lnTo>
                    <a:pt x="855" y="91"/>
                  </a:lnTo>
                  <a:lnTo>
                    <a:pt x="845" y="91"/>
                  </a:lnTo>
                  <a:lnTo>
                    <a:pt x="838" y="91"/>
                  </a:lnTo>
                  <a:lnTo>
                    <a:pt x="831" y="91"/>
                  </a:lnTo>
                  <a:lnTo>
                    <a:pt x="821" y="94"/>
                  </a:lnTo>
                  <a:lnTo>
                    <a:pt x="814" y="94"/>
                  </a:lnTo>
                  <a:lnTo>
                    <a:pt x="804" y="94"/>
                  </a:lnTo>
                  <a:lnTo>
                    <a:pt x="797" y="94"/>
                  </a:lnTo>
                  <a:lnTo>
                    <a:pt x="787" y="94"/>
                  </a:lnTo>
                  <a:lnTo>
                    <a:pt x="781" y="94"/>
                  </a:lnTo>
                  <a:lnTo>
                    <a:pt x="771" y="94"/>
                  </a:lnTo>
                  <a:lnTo>
                    <a:pt x="764" y="94"/>
                  </a:lnTo>
                  <a:lnTo>
                    <a:pt x="757" y="94"/>
                  </a:lnTo>
                  <a:lnTo>
                    <a:pt x="747" y="94"/>
                  </a:lnTo>
                  <a:lnTo>
                    <a:pt x="740" y="98"/>
                  </a:lnTo>
                  <a:lnTo>
                    <a:pt x="730" y="98"/>
                  </a:lnTo>
                  <a:lnTo>
                    <a:pt x="723" y="98"/>
                  </a:lnTo>
                  <a:lnTo>
                    <a:pt x="713" y="98"/>
                  </a:lnTo>
                  <a:lnTo>
                    <a:pt x="707" y="98"/>
                  </a:lnTo>
                  <a:lnTo>
                    <a:pt x="700" y="98"/>
                  </a:lnTo>
                  <a:lnTo>
                    <a:pt x="690" y="101"/>
                  </a:lnTo>
                  <a:lnTo>
                    <a:pt x="683" y="101"/>
                  </a:lnTo>
                  <a:lnTo>
                    <a:pt x="673" y="101"/>
                  </a:lnTo>
                  <a:lnTo>
                    <a:pt x="666" y="101"/>
                  </a:lnTo>
                  <a:lnTo>
                    <a:pt x="656" y="101"/>
                  </a:lnTo>
                  <a:lnTo>
                    <a:pt x="649" y="104"/>
                  </a:lnTo>
                  <a:lnTo>
                    <a:pt x="639" y="104"/>
                  </a:lnTo>
                  <a:lnTo>
                    <a:pt x="633" y="104"/>
                  </a:lnTo>
                  <a:lnTo>
                    <a:pt x="626" y="108"/>
                  </a:lnTo>
                  <a:lnTo>
                    <a:pt x="616" y="108"/>
                  </a:lnTo>
                  <a:lnTo>
                    <a:pt x="609" y="108"/>
                  </a:lnTo>
                  <a:lnTo>
                    <a:pt x="599" y="108"/>
                  </a:lnTo>
                  <a:lnTo>
                    <a:pt x="592" y="111"/>
                  </a:lnTo>
                  <a:lnTo>
                    <a:pt x="582" y="111"/>
                  </a:lnTo>
                  <a:lnTo>
                    <a:pt x="575" y="111"/>
                  </a:lnTo>
                  <a:lnTo>
                    <a:pt x="569" y="115"/>
                  </a:lnTo>
                  <a:lnTo>
                    <a:pt x="559" y="115"/>
                  </a:lnTo>
                  <a:lnTo>
                    <a:pt x="552" y="118"/>
                  </a:lnTo>
                  <a:lnTo>
                    <a:pt x="542" y="118"/>
                  </a:lnTo>
                  <a:lnTo>
                    <a:pt x="535" y="121"/>
                  </a:lnTo>
                  <a:lnTo>
                    <a:pt x="525" y="121"/>
                  </a:lnTo>
                  <a:lnTo>
                    <a:pt x="518" y="125"/>
                  </a:lnTo>
                  <a:lnTo>
                    <a:pt x="508" y="125"/>
                  </a:lnTo>
                  <a:lnTo>
                    <a:pt x="501" y="128"/>
                  </a:lnTo>
                  <a:lnTo>
                    <a:pt x="495" y="128"/>
                  </a:lnTo>
                  <a:lnTo>
                    <a:pt x="485" y="131"/>
                  </a:lnTo>
                  <a:lnTo>
                    <a:pt x="478" y="131"/>
                  </a:lnTo>
                  <a:lnTo>
                    <a:pt x="468" y="135"/>
                  </a:lnTo>
                  <a:lnTo>
                    <a:pt x="461" y="138"/>
                  </a:lnTo>
                  <a:lnTo>
                    <a:pt x="451" y="141"/>
                  </a:lnTo>
                  <a:lnTo>
                    <a:pt x="444" y="141"/>
                  </a:lnTo>
                  <a:lnTo>
                    <a:pt x="434" y="145"/>
                  </a:lnTo>
                  <a:lnTo>
                    <a:pt x="427" y="148"/>
                  </a:lnTo>
                  <a:lnTo>
                    <a:pt x="421" y="152"/>
                  </a:lnTo>
                  <a:lnTo>
                    <a:pt x="411" y="155"/>
                  </a:lnTo>
                  <a:lnTo>
                    <a:pt x="404" y="158"/>
                  </a:lnTo>
                  <a:lnTo>
                    <a:pt x="394" y="162"/>
                  </a:lnTo>
                  <a:lnTo>
                    <a:pt x="387" y="168"/>
                  </a:lnTo>
                  <a:lnTo>
                    <a:pt x="377" y="172"/>
                  </a:lnTo>
                  <a:lnTo>
                    <a:pt x="370" y="178"/>
                  </a:lnTo>
                  <a:lnTo>
                    <a:pt x="363" y="185"/>
                  </a:lnTo>
                  <a:lnTo>
                    <a:pt x="353" y="192"/>
                  </a:lnTo>
                  <a:lnTo>
                    <a:pt x="347" y="202"/>
                  </a:lnTo>
                  <a:lnTo>
                    <a:pt x="337" y="209"/>
                  </a:lnTo>
                  <a:lnTo>
                    <a:pt x="330" y="219"/>
                  </a:lnTo>
                  <a:lnTo>
                    <a:pt x="320" y="229"/>
                  </a:lnTo>
                  <a:lnTo>
                    <a:pt x="313" y="239"/>
                  </a:lnTo>
                  <a:lnTo>
                    <a:pt x="303" y="253"/>
                  </a:lnTo>
                  <a:lnTo>
                    <a:pt x="296" y="266"/>
                  </a:lnTo>
                  <a:lnTo>
                    <a:pt x="289" y="279"/>
                  </a:lnTo>
                  <a:lnTo>
                    <a:pt x="279" y="296"/>
                  </a:lnTo>
                  <a:lnTo>
                    <a:pt x="273" y="313"/>
                  </a:lnTo>
                  <a:lnTo>
                    <a:pt x="263" y="330"/>
                  </a:lnTo>
                  <a:lnTo>
                    <a:pt x="256" y="347"/>
                  </a:lnTo>
                  <a:lnTo>
                    <a:pt x="246" y="364"/>
                  </a:lnTo>
                  <a:lnTo>
                    <a:pt x="239" y="384"/>
                  </a:lnTo>
                  <a:lnTo>
                    <a:pt x="232" y="401"/>
                  </a:lnTo>
                  <a:lnTo>
                    <a:pt x="222" y="421"/>
                  </a:lnTo>
                  <a:lnTo>
                    <a:pt x="215" y="441"/>
                  </a:lnTo>
                  <a:lnTo>
                    <a:pt x="205" y="464"/>
                  </a:lnTo>
                  <a:lnTo>
                    <a:pt x="199" y="485"/>
                  </a:lnTo>
                  <a:lnTo>
                    <a:pt x="189" y="505"/>
                  </a:lnTo>
                  <a:lnTo>
                    <a:pt x="182" y="525"/>
                  </a:lnTo>
                  <a:lnTo>
                    <a:pt x="172" y="545"/>
                  </a:lnTo>
                  <a:lnTo>
                    <a:pt x="165" y="569"/>
                  </a:lnTo>
                  <a:lnTo>
                    <a:pt x="158" y="589"/>
                  </a:lnTo>
                  <a:lnTo>
                    <a:pt x="148" y="609"/>
                  </a:lnTo>
                  <a:lnTo>
                    <a:pt x="141" y="629"/>
                  </a:lnTo>
                  <a:lnTo>
                    <a:pt x="131" y="649"/>
                  </a:lnTo>
                  <a:lnTo>
                    <a:pt x="125" y="670"/>
                  </a:lnTo>
                  <a:lnTo>
                    <a:pt x="115" y="690"/>
                  </a:lnTo>
                  <a:lnTo>
                    <a:pt x="108" y="710"/>
                  </a:lnTo>
                  <a:lnTo>
                    <a:pt x="101" y="727"/>
                  </a:lnTo>
                  <a:lnTo>
                    <a:pt x="91" y="747"/>
                  </a:lnTo>
                  <a:lnTo>
                    <a:pt x="84" y="764"/>
                  </a:lnTo>
                  <a:lnTo>
                    <a:pt x="74" y="781"/>
                  </a:lnTo>
                  <a:lnTo>
                    <a:pt x="67" y="798"/>
                  </a:lnTo>
                  <a:lnTo>
                    <a:pt x="57" y="811"/>
                  </a:lnTo>
                  <a:lnTo>
                    <a:pt x="51" y="824"/>
                  </a:lnTo>
                  <a:lnTo>
                    <a:pt x="41" y="838"/>
                  </a:lnTo>
                  <a:lnTo>
                    <a:pt x="34" y="848"/>
                  </a:lnTo>
                  <a:lnTo>
                    <a:pt x="24" y="858"/>
                  </a:lnTo>
                  <a:lnTo>
                    <a:pt x="17" y="868"/>
                  </a:lnTo>
                  <a:lnTo>
                    <a:pt x="10" y="878"/>
                  </a:lnTo>
                  <a:lnTo>
                    <a:pt x="0" y="885"/>
                  </a:lnTo>
                  <a:lnTo>
                    <a:pt x="10" y="878"/>
                  </a:lnTo>
                  <a:lnTo>
                    <a:pt x="17" y="872"/>
                  </a:lnTo>
                  <a:lnTo>
                    <a:pt x="24" y="861"/>
                  </a:lnTo>
                  <a:lnTo>
                    <a:pt x="34" y="855"/>
                  </a:lnTo>
                  <a:lnTo>
                    <a:pt x="41" y="845"/>
                  </a:lnTo>
                  <a:lnTo>
                    <a:pt x="51" y="835"/>
                  </a:lnTo>
                  <a:lnTo>
                    <a:pt x="57" y="824"/>
                  </a:lnTo>
                  <a:lnTo>
                    <a:pt x="67" y="811"/>
                  </a:lnTo>
                  <a:lnTo>
                    <a:pt x="74" y="801"/>
                  </a:lnTo>
                  <a:lnTo>
                    <a:pt x="84" y="787"/>
                  </a:lnTo>
                  <a:lnTo>
                    <a:pt x="91" y="774"/>
                  </a:lnTo>
                  <a:lnTo>
                    <a:pt x="101" y="761"/>
                  </a:lnTo>
                  <a:lnTo>
                    <a:pt x="108" y="747"/>
                  </a:lnTo>
                  <a:lnTo>
                    <a:pt x="115" y="734"/>
                  </a:lnTo>
                  <a:lnTo>
                    <a:pt x="125" y="720"/>
                  </a:lnTo>
                  <a:lnTo>
                    <a:pt x="131" y="707"/>
                  </a:lnTo>
                  <a:lnTo>
                    <a:pt x="141" y="693"/>
                  </a:lnTo>
                  <a:lnTo>
                    <a:pt x="148" y="680"/>
                  </a:lnTo>
                  <a:lnTo>
                    <a:pt x="158" y="666"/>
                  </a:lnTo>
                  <a:lnTo>
                    <a:pt x="165" y="649"/>
                  </a:lnTo>
                  <a:lnTo>
                    <a:pt x="172" y="636"/>
                  </a:lnTo>
                  <a:lnTo>
                    <a:pt x="182" y="623"/>
                  </a:lnTo>
                  <a:lnTo>
                    <a:pt x="189" y="609"/>
                  </a:lnTo>
                  <a:lnTo>
                    <a:pt x="199" y="596"/>
                  </a:lnTo>
                  <a:lnTo>
                    <a:pt x="205" y="579"/>
                  </a:lnTo>
                  <a:lnTo>
                    <a:pt x="215" y="565"/>
                  </a:lnTo>
                  <a:lnTo>
                    <a:pt x="222" y="552"/>
                  </a:lnTo>
                  <a:lnTo>
                    <a:pt x="232" y="538"/>
                  </a:lnTo>
                  <a:lnTo>
                    <a:pt x="239" y="525"/>
                  </a:lnTo>
                  <a:lnTo>
                    <a:pt x="246" y="512"/>
                  </a:lnTo>
                  <a:lnTo>
                    <a:pt x="256" y="498"/>
                  </a:lnTo>
                  <a:lnTo>
                    <a:pt x="263" y="485"/>
                  </a:lnTo>
                  <a:lnTo>
                    <a:pt x="273" y="475"/>
                  </a:lnTo>
                  <a:lnTo>
                    <a:pt x="279" y="461"/>
                  </a:lnTo>
                  <a:lnTo>
                    <a:pt x="289" y="451"/>
                  </a:lnTo>
                  <a:lnTo>
                    <a:pt x="296" y="438"/>
                  </a:lnTo>
                  <a:lnTo>
                    <a:pt x="303" y="427"/>
                  </a:lnTo>
                  <a:lnTo>
                    <a:pt x="313" y="417"/>
                  </a:lnTo>
                  <a:lnTo>
                    <a:pt x="320" y="407"/>
                  </a:lnTo>
                  <a:lnTo>
                    <a:pt x="330" y="397"/>
                  </a:lnTo>
                  <a:lnTo>
                    <a:pt x="337" y="387"/>
                  </a:lnTo>
                  <a:lnTo>
                    <a:pt x="347" y="380"/>
                  </a:lnTo>
                  <a:lnTo>
                    <a:pt x="353" y="370"/>
                  </a:lnTo>
                  <a:lnTo>
                    <a:pt x="363" y="364"/>
                  </a:lnTo>
                  <a:lnTo>
                    <a:pt x="370" y="357"/>
                  </a:lnTo>
                  <a:lnTo>
                    <a:pt x="377" y="350"/>
                  </a:lnTo>
                  <a:lnTo>
                    <a:pt x="387" y="343"/>
                  </a:lnTo>
                  <a:lnTo>
                    <a:pt x="394" y="337"/>
                  </a:lnTo>
                  <a:lnTo>
                    <a:pt x="404" y="333"/>
                  </a:lnTo>
                  <a:lnTo>
                    <a:pt x="411" y="327"/>
                  </a:lnTo>
                  <a:lnTo>
                    <a:pt x="421" y="323"/>
                  </a:lnTo>
                  <a:lnTo>
                    <a:pt x="427" y="316"/>
                  </a:lnTo>
                  <a:lnTo>
                    <a:pt x="434" y="313"/>
                  </a:lnTo>
                  <a:lnTo>
                    <a:pt x="444" y="310"/>
                  </a:lnTo>
                  <a:lnTo>
                    <a:pt x="451" y="306"/>
                  </a:lnTo>
                  <a:lnTo>
                    <a:pt x="461" y="303"/>
                  </a:lnTo>
                  <a:lnTo>
                    <a:pt x="468" y="300"/>
                  </a:lnTo>
                  <a:lnTo>
                    <a:pt x="478" y="296"/>
                  </a:lnTo>
                  <a:lnTo>
                    <a:pt x="485" y="293"/>
                  </a:lnTo>
                  <a:lnTo>
                    <a:pt x="495" y="290"/>
                  </a:lnTo>
                  <a:lnTo>
                    <a:pt x="501" y="286"/>
                  </a:lnTo>
                  <a:lnTo>
                    <a:pt x="508" y="286"/>
                  </a:lnTo>
                  <a:lnTo>
                    <a:pt x="518" y="283"/>
                  </a:lnTo>
                  <a:lnTo>
                    <a:pt x="525" y="279"/>
                  </a:lnTo>
                  <a:lnTo>
                    <a:pt x="535" y="279"/>
                  </a:lnTo>
                  <a:lnTo>
                    <a:pt x="542" y="276"/>
                  </a:lnTo>
                  <a:lnTo>
                    <a:pt x="552" y="273"/>
                  </a:lnTo>
                  <a:lnTo>
                    <a:pt x="559" y="273"/>
                  </a:lnTo>
                  <a:lnTo>
                    <a:pt x="569" y="273"/>
                  </a:lnTo>
                  <a:lnTo>
                    <a:pt x="575" y="269"/>
                  </a:lnTo>
                  <a:lnTo>
                    <a:pt x="582" y="269"/>
                  </a:lnTo>
                  <a:lnTo>
                    <a:pt x="592" y="266"/>
                  </a:lnTo>
                  <a:lnTo>
                    <a:pt x="599" y="266"/>
                  </a:lnTo>
                  <a:lnTo>
                    <a:pt x="609" y="266"/>
                  </a:lnTo>
                  <a:lnTo>
                    <a:pt x="616" y="263"/>
                  </a:lnTo>
                  <a:lnTo>
                    <a:pt x="626" y="263"/>
                  </a:lnTo>
                  <a:lnTo>
                    <a:pt x="633" y="263"/>
                  </a:lnTo>
                  <a:lnTo>
                    <a:pt x="639" y="259"/>
                  </a:lnTo>
                  <a:lnTo>
                    <a:pt x="649" y="259"/>
                  </a:lnTo>
                  <a:lnTo>
                    <a:pt x="656" y="259"/>
                  </a:lnTo>
                  <a:lnTo>
                    <a:pt x="666" y="259"/>
                  </a:lnTo>
                  <a:lnTo>
                    <a:pt x="673" y="259"/>
                  </a:lnTo>
                  <a:lnTo>
                    <a:pt x="683" y="256"/>
                  </a:lnTo>
                  <a:lnTo>
                    <a:pt x="690" y="256"/>
                  </a:lnTo>
                  <a:lnTo>
                    <a:pt x="700" y="256"/>
                  </a:lnTo>
                  <a:lnTo>
                    <a:pt x="707" y="256"/>
                  </a:lnTo>
                  <a:lnTo>
                    <a:pt x="713" y="256"/>
                  </a:lnTo>
                  <a:lnTo>
                    <a:pt x="723" y="256"/>
                  </a:lnTo>
                  <a:lnTo>
                    <a:pt x="730" y="256"/>
                  </a:lnTo>
                  <a:lnTo>
                    <a:pt x="740" y="256"/>
                  </a:lnTo>
                  <a:lnTo>
                    <a:pt x="747" y="256"/>
                  </a:lnTo>
                  <a:lnTo>
                    <a:pt x="757" y="256"/>
                  </a:lnTo>
                  <a:lnTo>
                    <a:pt x="764" y="253"/>
                  </a:lnTo>
                  <a:lnTo>
                    <a:pt x="771" y="253"/>
                  </a:lnTo>
                  <a:lnTo>
                    <a:pt x="781" y="253"/>
                  </a:lnTo>
                  <a:lnTo>
                    <a:pt x="787" y="253"/>
                  </a:lnTo>
                  <a:lnTo>
                    <a:pt x="797" y="253"/>
                  </a:lnTo>
                  <a:lnTo>
                    <a:pt x="804" y="253"/>
                  </a:lnTo>
                  <a:lnTo>
                    <a:pt x="814" y="253"/>
                  </a:lnTo>
                  <a:lnTo>
                    <a:pt x="821" y="253"/>
                  </a:lnTo>
                  <a:lnTo>
                    <a:pt x="831" y="253"/>
                  </a:lnTo>
                  <a:lnTo>
                    <a:pt x="838" y="253"/>
                  </a:lnTo>
                  <a:lnTo>
                    <a:pt x="845" y="253"/>
                  </a:lnTo>
                  <a:lnTo>
                    <a:pt x="855" y="253"/>
                  </a:lnTo>
                  <a:lnTo>
                    <a:pt x="861" y="253"/>
                  </a:lnTo>
                  <a:lnTo>
                    <a:pt x="871" y="253"/>
                  </a:lnTo>
                  <a:lnTo>
                    <a:pt x="878" y="253"/>
                  </a:lnTo>
                  <a:lnTo>
                    <a:pt x="888" y="253"/>
                  </a:lnTo>
                  <a:lnTo>
                    <a:pt x="895" y="253"/>
                  </a:lnTo>
                  <a:lnTo>
                    <a:pt x="902" y="253"/>
                  </a:lnTo>
                  <a:lnTo>
                    <a:pt x="912" y="253"/>
                  </a:lnTo>
                  <a:lnTo>
                    <a:pt x="919" y="253"/>
                  </a:lnTo>
                  <a:lnTo>
                    <a:pt x="929" y="253"/>
                  </a:lnTo>
                  <a:lnTo>
                    <a:pt x="935" y="253"/>
                  </a:lnTo>
                  <a:lnTo>
                    <a:pt x="945" y="253"/>
                  </a:lnTo>
                  <a:lnTo>
                    <a:pt x="952" y="253"/>
                  </a:lnTo>
                  <a:lnTo>
                    <a:pt x="962" y="253"/>
                  </a:lnTo>
                  <a:lnTo>
                    <a:pt x="969" y="253"/>
                  </a:lnTo>
                  <a:lnTo>
                    <a:pt x="9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5" name="Freeform 35"/>
            <p:cNvSpPr>
              <a:spLocks/>
            </p:cNvSpPr>
            <p:nvPr/>
          </p:nvSpPr>
          <p:spPr bwMode="auto">
            <a:xfrm>
              <a:off x="12133263" y="603250"/>
              <a:ext cx="1954213" cy="1436688"/>
            </a:xfrm>
            <a:custGeom>
              <a:avLst/>
              <a:gdLst>
                <a:gd name="T0" fmla="*/ 1197 w 1231"/>
                <a:gd name="T1" fmla="*/ 0 h 905"/>
                <a:gd name="T2" fmla="*/ 1157 w 1231"/>
                <a:gd name="T3" fmla="*/ 0 h 905"/>
                <a:gd name="T4" fmla="*/ 1117 w 1231"/>
                <a:gd name="T5" fmla="*/ 4 h 905"/>
                <a:gd name="T6" fmla="*/ 1076 w 1231"/>
                <a:gd name="T7" fmla="*/ 7 h 905"/>
                <a:gd name="T8" fmla="*/ 1033 w 1231"/>
                <a:gd name="T9" fmla="*/ 10 h 905"/>
                <a:gd name="T10" fmla="*/ 992 w 1231"/>
                <a:gd name="T11" fmla="*/ 14 h 905"/>
                <a:gd name="T12" fmla="*/ 952 w 1231"/>
                <a:gd name="T13" fmla="*/ 17 h 905"/>
                <a:gd name="T14" fmla="*/ 911 w 1231"/>
                <a:gd name="T15" fmla="*/ 24 h 905"/>
                <a:gd name="T16" fmla="*/ 871 w 1231"/>
                <a:gd name="T17" fmla="*/ 34 h 905"/>
                <a:gd name="T18" fmla="*/ 831 w 1231"/>
                <a:gd name="T19" fmla="*/ 44 h 905"/>
                <a:gd name="T20" fmla="*/ 787 w 1231"/>
                <a:gd name="T21" fmla="*/ 54 h 905"/>
                <a:gd name="T22" fmla="*/ 747 w 1231"/>
                <a:gd name="T23" fmla="*/ 67 h 905"/>
                <a:gd name="T24" fmla="*/ 706 w 1231"/>
                <a:gd name="T25" fmla="*/ 88 h 905"/>
                <a:gd name="T26" fmla="*/ 666 w 1231"/>
                <a:gd name="T27" fmla="*/ 111 h 905"/>
                <a:gd name="T28" fmla="*/ 625 w 1231"/>
                <a:gd name="T29" fmla="*/ 148 h 905"/>
                <a:gd name="T30" fmla="*/ 582 w 1231"/>
                <a:gd name="T31" fmla="*/ 202 h 905"/>
                <a:gd name="T32" fmla="*/ 541 w 1231"/>
                <a:gd name="T33" fmla="*/ 273 h 905"/>
                <a:gd name="T34" fmla="*/ 501 w 1231"/>
                <a:gd name="T35" fmla="*/ 360 h 905"/>
                <a:gd name="T36" fmla="*/ 461 w 1231"/>
                <a:gd name="T37" fmla="*/ 454 h 905"/>
                <a:gd name="T38" fmla="*/ 420 w 1231"/>
                <a:gd name="T39" fmla="*/ 555 h 905"/>
                <a:gd name="T40" fmla="*/ 377 w 1231"/>
                <a:gd name="T41" fmla="*/ 653 h 905"/>
                <a:gd name="T42" fmla="*/ 336 w 1231"/>
                <a:gd name="T43" fmla="*/ 740 h 905"/>
                <a:gd name="T44" fmla="*/ 303 w 1231"/>
                <a:gd name="T45" fmla="*/ 801 h 905"/>
                <a:gd name="T46" fmla="*/ 262 w 1231"/>
                <a:gd name="T47" fmla="*/ 845 h 905"/>
                <a:gd name="T48" fmla="*/ 222 w 1231"/>
                <a:gd name="T49" fmla="*/ 865 h 905"/>
                <a:gd name="T50" fmla="*/ 181 w 1231"/>
                <a:gd name="T51" fmla="*/ 868 h 905"/>
                <a:gd name="T52" fmla="*/ 141 w 1231"/>
                <a:gd name="T53" fmla="*/ 868 h 905"/>
                <a:gd name="T54" fmla="*/ 97 w 1231"/>
                <a:gd name="T55" fmla="*/ 868 h 905"/>
                <a:gd name="T56" fmla="*/ 57 w 1231"/>
                <a:gd name="T57" fmla="*/ 868 h 905"/>
                <a:gd name="T58" fmla="*/ 17 w 1231"/>
                <a:gd name="T59" fmla="*/ 872 h 905"/>
                <a:gd name="T60" fmla="*/ 17 w 1231"/>
                <a:gd name="T61" fmla="*/ 902 h 905"/>
                <a:gd name="T62" fmla="*/ 57 w 1231"/>
                <a:gd name="T63" fmla="*/ 902 h 905"/>
                <a:gd name="T64" fmla="*/ 97 w 1231"/>
                <a:gd name="T65" fmla="*/ 905 h 905"/>
                <a:gd name="T66" fmla="*/ 141 w 1231"/>
                <a:gd name="T67" fmla="*/ 905 h 905"/>
                <a:gd name="T68" fmla="*/ 181 w 1231"/>
                <a:gd name="T69" fmla="*/ 905 h 905"/>
                <a:gd name="T70" fmla="*/ 222 w 1231"/>
                <a:gd name="T71" fmla="*/ 902 h 905"/>
                <a:gd name="T72" fmla="*/ 262 w 1231"/>
                <a:gd name="T73" fmla="*/ 885 h 905"/>
                <a:gd name="T74" fmla="*/ 303 w 1231"/>
                <a:gd name="T75" fmla="*/ 838 h 905"/>
                <a:gd name="T76" fmla="*/ 346 w 1231"/>
                <a:gd name="T77" fmla="*/ 764 h 905"/>
                <a:gd name="T78" fmla="*/ 387 w 1231"/>
                <a:gd name="T79" fmla="*/ 670 h 905"/>
                <a:gd name="T80" fmla="*/ 427 w 1231"/>
                <a:gd name="T81" fmla="*/ 569 h 905"/>
                <a:gd name="T82" fmla="*/ 467 w 1231"/>
                <a:gd name="T83" fmla="*/ 464 h 905"/>
                <a:gd name="T84" fmla="*/ 508 w 1231"/>
                <a:gd name="T85" fmla="*/ 364 h 905"/>
                <a:gd name="T86" fmla="*/ 551 w 1231"/>
                <a:gd name="T87" fmla="*/ 279 h 905"/>
                <a:gd name="T88" fmla="*/ 592 w 1231"/>
                <a:gd name="T89" fmla="*/ 219 h 905"/>
                <a:gd name="T90" fmla="*/ 632 w 1231"/>
                <a:gd name="T91" fmla="*/ 178 h 905"/>
                <a:gd name="T92" fmla="*/ 673 w 1231"/>
                <a:gd name="T93" fmla="*/ 155 h 905"/>
                <a:gd name="T94" fmla="*/ 713 w 1231"/>
                <a:gd name="T95" fmla="*/ 141 h 905"/>
                <a:gd name="T96" fmla="*/ 757 w 1231"/>
                <a:gd name="T97" fmla="*/ 128 h 905"/>
                <a:gd name="T98" fmla="*/ 797 w 1231"/>
                <a:gd name="T99" fmla="*/ 121 h 905"/>
                <a:gd name="T100" fmla="*/ 837 w 1231"/>
                <a:gd name="T101" fmla="*/ 111 h 905"/>
                <a:gd name="T102" fmla="*/ 878 w 1231"/>
                <a:gd name="T103" fmla="*/ 108 h 905"/>
                <a:gd name="T104" fmla="*/ 918 w 1231"/>
                <a:gd name="T105" fmla="*/ 101 h 905"/>
                <a:gd name="T106" fmla="*/ 962 w 1231"/>
                <a:gd name="T107" fmla="*/ 98 h 905"/>
                <a:gd name="T108" fmla="*/ 1002 w 1231"/>
                <a:gd name="T109" fmla="*/ 98 h 905"/>
                <a:gd name="T110" fmla="*/ 1043 w 1231"/>
                <a:gd name="T111" fmla="*/ 94 h 905"/>
                <a:gd name="T112" fmla="*/ 1083 w 1231"/>
                <a:gd name="T113" fmla="*/ 94 h 905"/>
                <a:gd name="T114" fmla="*/ 1123 w 1231"/>
                <a:gd name="T115" fmla="*/ 91 h 905"/>
                <a:gd name="T116" fmla="*/ 1164 w 1231"/>
                <a:gd name="T117" fmla="*/ 91 h 905"/>
                <a:gd name="T118" fmla="*/ 1207 w 1231"/>
                <a:gd name="T119" fmla="*/ 88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1" h="905">
                  <a:moveTo>
                    <a:pt x="1231" y="0"/>
                  </a:moveTo>
                  <a:lnTo>
                    <a:pt x="1224" y="0"/>
                  </a:lnTo>
                  <a:lnTo>
                    <a:pt x="1214" y="0"/>
                  </a:lnTo>
                  <a:lnTo>
                    <a:pt x="1207" y="0"/>
                  </a:lnTo>
                  <a:lnTo>
                    <a:pt x="1197" y="0"/>
                  </a:lnTo>
                  <a:lnTo>
                    <a:pt x="1191" y="0"/>
                  </a:lnTo>
                  <a:lnTo>
                    <a:pt x="1181" y="0"/>
                  </a:lnTo>
                  <a:lnTo>
                    <a:pt x="1174" y="0"/>
                  </a:lnTo>
                  <a:lnTo>
                    <a:pt x="1164" y="0"/>
                  </a:lnTo>
                  <a:lnTo>
                    <a:pt x="1157" y="0"/>
                  </a:lnTo>
                  <a:lnTo>
                    <a:pt x="1150" y="0"/>
                  </a:lnTo>
                  <a:lnTo>
                    <a:pt x="1140" y="4"/>
                  </a:lnTo>
                  <a:lnTo>
                    <a:pt x="1133" y="4"/>
                  </a:lnTo>
                  <a:lnTo>
                    <a:pt x="1123" y="4"/>
                  </a:lnTo>
                  <a:lnTo>
                    <a:pt x="1117" y="4"/>
                  </a:lnTo>
                  <a:lnTo>
                    <a:pt x="1107" y="4"/>
                  </a:lnTo>
                  <a:lnTo>
                    <a:pt x="1100" y="4"/>
                  </a:lnTo>
                  <a:lnTo>
                    <a:pt x="1093" y="4"/>
                  </a:lnTo>
                  <a:lnTo>
                    <a:pt x="1083" y="4"/>
                  </a:lnTo>
                  <a:lnTo>
                    <a:pt x="1076" y="7"/>
                  </a:lnTo>
                  <a:lnTo>
                    <a:pt x="1066" y="7"/>
                  </a:lnTo>
                  <a:lnTo>
                    <a:pt x="1059" y="7"/>
                  </a:lnTo>
                  <a:lnTo>
                    <a:pt x="1049" y="7"/>
                  </a:lnTo>
                  <a:lnTo>
                    <a:pt x="1043" y="7"/>
                  </a:lnTo>
                  <a:lnTo>
                    <a:pt x="1033" y="10"/>
                  </a:lnTo>
                  <a:lnTo>
                    <a:pt x="1026" y="10"/>
                  </a:lnTo>
                  <a:lnTo>
                    <a:pt x="1019" y="10"/>
                  </a:lnTo>
                  <a:lnTo>
                    <a:pt x="1009" y="10"/>
                  </a:lnTo>
                  <a:lnTo>
                    <a:pt x="1002" y="14"/>
                  </a:lnTo>
                  <a:lnTo>
                    <a:pt x="992" y="14"/>
                  </a:lnTo>
                  <a:lnTo>
                    <a:pt x="985" y="14"/>
                  </a:lnTo>
                  <a:lnTo>
                    <a:pt x="975" y="14"/>
                  </a:lnTo>
                  <a:lnTo>
                    <a:pt x="969" y="17"/>
                  </a:lnTo>
                  <a:lnTo>
                    <a:pt x="962" y="17"/>
                  </a:lnTo>
                  <a:lnTo>
                    <a:pt x="952" y="17"/>
                  </a:lnTo>
                  <a:lnTo>
                    <a:pt x="945" y="20"/>
                  </a:lnTo>
                  <a:lnTo>
                    <a:pt x="935" y="20"/>
                  </a:lnTo>
                  <a:lnTo>
                    <a:pt x="928" y="24"/>
                  </a:lnTo>
                  <a:lnTo>
                    <a:pt x="918" y="24"/>
                  </a:lnTo>
                  <a:lnTo>
                    <a:pt x="911" y="24"/>
                  </a:lnTo>
                  <a:lnTo>
                    <a:pt x="901" y="27"/>
                  </a:lnTo>
                  <a:lnTo>
                    <a:pt x="895" y="27"/>
                  </a:lnTo>
                  <a:lnTo>
                    <a:pt x="888" y="30"/>
                  </a:lnTo>
                  <a:lnTo>
                    <a:pt x="878" y="30"/>
                  </a:lnTo>
                  <a:lnTo>
                    <a:pt x="871" y="34"/>
                  </a:lnTo>
                  <a:lnTo>
                    <a:pt x="861" y="34"/>
                  </a:lnTo>
                  <a:lnTo>
                    <a:pt x="854" y="37"/>
                  </a:lnTo>
                  <a:lnTo>
                    <a:pt x="844" y="37"/>
                  </a:lnTo>
                  <a:lnTo>
                    <a:pt x="837" y="41"/>
                  </a:lnTo>
                  <a:lnTo>
                    <a:pt x="831" y="44"/>
                  </a:lnTo>
                  <a:lnTo>
                    <a:pt x="821" y="44"/>
                  </a:lnTo>
                  <a:lnTo>
                    <a:pt x="814" y="47"/>
                  </a:lnTo>
                  <a:lnTo>
                    <a:pt x="804" y="51"/>
                  </a:lnTo>
                  <a:lnTo>
                    <a:pt x="797" y="51"/>
                  </a:lnTo>
                  <a:lnTo>
                    <a:pt x="787" y="54"/>
                  </a:lnTo>
                  <a:lnTo>
                    <a:pt x="780" y="57"/>
                  </a:lnTo>
                  <a:lnTo>
                    <a:pt x="770" y="61"/>
                  </a:lnTo>
                  <a:lnTo>
                    <a:pt x="763" y="64"/>
                  </a:lnTo>
                  <a:lnTo>
                    <a:pt x="757" y="67"/>
                  </a:lnTo>
                  <a:lnTo>
                    <a:pt x="747" y="67"/>
                  </a:lnTo>
                  <a:lnTo>
                    <a:pt x="740" y="71"/>
                  </a:lnTo>
                  <a:lnTo>
                    <a:pt x="730" y="78"/>
                  </a:lnTo>
                  <a:lnTo>
                    <a:pt x="723" y="81"/>
                  </a:lnTo>
                  <a:lnTo>
                    <a:pt x="713" y="84"/>
                  </a:lnTo>
                  <a:lnTo>
                    <a:pt x="706" y="88"/>
                  </a:lnTo>
                  <a:lnTo>
                    <a:pt x="696" y="91"/>
                  </a:lnTo>
                  <a:lnTo>
                    <a:pt x="689" y="98"/>
                  </a:lnTo>
                  <a:lnTo>
                    <a:pt x="683" y="101"/>
                  </a:lnTo>
                  <a:lnTo>
                    <a:pt x="673" y="108"/>
                  </a:lnTo>
                  <a:lnTo>
                    <a:pt x="666" y="111"/>
                  </a:lnTo>
                  <a:lnTo>
                    <a:pt x="656" y="118"/>
                  </a:lnTo>
                  <a:lnTo>
                    <a:pt x="649" y="125"/>
                  </a:lnTo>
                  <a:lnTo>
                    <a:pt x="639" y="131"/>
                  </a:lnTo>
                  <a:lnTo>
                    <a:pt x="632" y="141"/>
                  </a:lnTo>
                  <a:lnTo>
                    <a:pt x="625" y="148"/>
                  </a:lnTo>
                  <a:lnTo>
                    <a:pt x="615" y="158"/>
                  </a:lnTo>
                  <a:lnTo>
                    <a:pt x="609" y="168"/>
                  </a:lnTo>
                  <a:lnTo>
                    <a:pt x="599" y="178"/>
                  </a:lnTo>
                  <a:lnTo>
                    <a:pt x="592" y="189"/>
                  </a:lnTo>
                  <a:lnTo>
                    <a:pt x="582" y="202"/>
                  </a:lnTo>
                  <a:lnTo>
                    <a:pt x="575" y="215"/>
                  </a:lnTo>
                  <a:lnTo>
                    <a:pt x="565" y="229"/>
                  </a:lnTo>
                  <a:lnTo>
                    <a:pt x="558" y="242"/>
                  </a:lnTo>
                  <a:lnTo>
                    <a:pt x="551" y="256"/>
                  </a:lnTo>
                  <a:lnTo>
                    <a:pt x="541" y="273"/>
                  </a:lnTo>
                  <a:lnTo>
                    <a:pt x="535" y="290"/>
                  </a:lnTo>
                  <a:lnTo>
                    <a:pt x="525" y="306"/>
                  </a:lnTo>
                  <a:lnTo>
                    <a:pt x="518" y="323"/>
                  </a:lnTo>
                  <a:lnTo>
                    <a:pt x="508" y="340"/>
                  </a:lnTo>
                  <a:lnTo>
                    <a:pt x="501" y="360"/>
                  </a:lnTo>
                  <a:lnTo>
                    <a:pt x="494" y="377"/>
                  </a:lnTo>
                  <a:lnTo>
                    <a:pt x="484" y="397"/>
                  </a:lnTo>
                  <a:lnTo>
                    <a:pt x="477" y="417"/>
                  </a:lnTo>
                  <a:lnTo>
                    <a:pt x="467" y="438"/>
                  </a:lnTo>
                  <a:lnTo>
                    <a:pt x="461" y="454"/>
                  </a:lnTo>
                  <a:lnTo>
                    <a:pt x="451" y="475"/>
                  </a:lnTo>
                  <a:lnTo>
                    <a:pt x="444" y="495"/>
                  </a:lnTo>
                  <a:lnTo>
                    <a:pt x="434" y="515"/>
                  </a:lnTo>
                  <a:lnTo>
                    <a:pt x="427" y="535"/>
                  </a:lnTo>
                  <a:lnTo>
                    <a:pt x="420" y="555"/>
                  </a:lnTo>
                  <a:lnTo>
                    <a:pt x="410" y="575"/>
                  </a:lnTo>
                  <a:lnTo>
                    <a:pt x="403" y="596"/>
                  </a:lnTo>
                  <a:lnTo>
                    <a:pt x="393" y="616"/>
                  </a:lnTo>
                  <a:lnTo>
                    <a:pt x="387" y="633"/>
                  </a:lnTo>
                  <a:lnTo>
                    <a:pt x="377" y="653"/>
                  </a:lnTo>
                  <a:lnTo>
                    <a:pt x="370" y="673"/>
                  </a:lnTo>
                  <a:lnTo>
                    <a:pt x="363" y="690"/>
                  </a:lnTo>
                  <a:lnTo>
                    <a:pt x="353" y="707"/>
                  </a:lnTo>
                  <a:lnTo>
                    <a:pt x="346" y="724"/>
                  </a:lnTo>
                  <a:lnTo>
                    <a:pt x="336" y="740"/>
                  </a:lnTo>
                  <a:lnTo>
                    <a:pt x="333" y="750"/>
                  </a:lnTo>
                  <a:lnTo>
                    <a:pt x="329" y="757"/>
                  </a:lnTo>
                  <a:lnTo>
                    <a:pt x="319" y="771"/>
                  </a:lnTo>
                  <a:lnTo>
                    <a:pt x="313" y="787"/>
                  </a:lnTo>
                  <a:lnTo>
                    <a:pt x="303" y="801"/>
                  </a:lnTo>
                  <a:lnTo>
                    <a:pt x="296" y="811"/>
                  </a:lnTo>
                  <a:lnTo>
                    <a:pt x="286" y="821"/>
                  </a:lnTo>
                  <a:lnTo>
                    <a:pt x="279" y="831"/>
                  </a:lnTo>
                  <a:lnTo>
                    <a:pt x="272" y="838"/>
                  </a:lnTo>
                  <a:lnTo>
                    <a:pt x="262" y="845"/>
                  </a:lnTo>
                  <a:lnTo>
                    <a:pt x="255" y="851"/>
                  </a:lnTo>
                  <a:lnTo>
                    <a:pt x="245" y="855"/>
                  </a:lnTo>
                  <a:lnTo>
                    <a:pt x="239" y="858"/>
                  </a:lnTo>
                  <a:lnTo>
                    <a:pt x="229" y="861"/>
                  </a:lnTo>
                  <a:lnTo>
                    <a:pt x="222" y="865"/>
                  </a:lnTo>
                  <a:lnTo>
                    <a:pt x="215" y="865"/>
                  </a:lnTo>
                  <a:lnTo>
                    <a:pt x="205" y="868"/>
                  </a:lnTo>
                  <a:lnTo>
                    <a:pt x="198" y="868"/>
                  </a:lnTo>
                  <a:lnTo>
                    <a:pt x="188" y="868"/>
                  </a:lnTo>
                  <a:lnTo>
                    <a:pt x="181" y="868"/>
                  </a:lnTo>
                  <a:lnTo>
                    <a:pt x="171" y="868"/>
                  </a:lnTo>
                  <a:lnTo>
                    <a:pt x="165" y="868"/>
                  </a:lnTo>
                  <a:lnTo>
                    <a:pt x="155" y="868"/>
                  </a:lnTo>
                  <a:lnTo>
                    <a:pt x="148" y="868"/>
                  </a:lnTo>
                  <a:lnTo>
                    <a:pt x="141" y="868"/>
                  </a:lnTo>
                  <a:lnTo>
                    <a:pt x="131" y="868"/>
                  </a:lnTo>
                  <a:lnTo>
                    <a:pt x="124" y="868"/>
                  </a:lnTo>
                  <a:lnTo>
                    <a:pt x="114" y="868"/>
                  </a:lnTo>
                  <a:lnTo>
                    <a:pt x="107" y="868"/>
                  </a:lnTo>
                  <a:lnTo>
                    <a:pt x="97" y="868"/>
                  </a:lnTo>
                  <a:lnTo>
                    <a:pt x="91" y="868"/>
                  </a:lnTo>
                  <a:lnTo>
                    <a:pt x="84" y="868"/>
                  </a:lnTo>
                  <a:lnTo>
                    <a:pt x="74" y="868"/>
                  </a:lnTo>
                  <a:lnTo>
                    <a:pt x="67" y="868"/>
                  </a:lnTo>
                  <a:lnTo>
                    <a:pt x="57" y="868"/>
                  </a:lnTo>
                  <a:lnTo>
                    <a:pt x="50" y="868"/>
                  </a:lnTo>
                  <a:lnTo>
                    <a:pt x="40" y="868"/>
                  </a:lnTo>
                  <a:lnTo>
                    <a:pt x="33" y="868"/>
                  </a:lnTo>
                  <a:lnTo>
                    <a:pt x="23" y="868"/>
                  </a:lnTo>
                  <a:lnTo>
                    <a:pt x="17" y="872"/>
                  </a:lnTo>
                  <a:lnTo>
                    <a:pt x="10" y="872"/>
                  </a:lnTo>
                  <a:lnTo>
                    <a:pt x="0" y="872"/>
                  </a:lnTo>
                  <a:lnTo>
                    <a:pt x="0" y="902"/>
                  </a:lnTo>
                  <a:lnTo>
                    <a:pt x="10" y="902"/>
                  </a:lnTo>
                  <a:lnTo>
                    <a:pt x="17" y="902"/>
                  </a:lnTo>
                  <a:lnTo>
                    <a:pt x="23" y="902"/>
                  </a:lnTo>
                  <a:lnTo>
                    <a:pt x="33" y="902"/>
                  </a:lnTo>
                  <a:lnTo>
                    <a:pt x="40" y="902"/>
                  </a:lnTo>
                  <a:lnTo>
                    <a:pt x="50" y="902"/>
                  </a:lnTo>
                  <a:lnTo>
                    <a:pt x="57" y="902"/>
                  </a:lnTo>
                  <a:lnTo>
                    <a:pt x="67" y="902"/>
                  </a:lnTo>
                  <a:lnTo>
                    <a:pt x="74" y="905"/>
                  </a:lnTo>
                  <a:lnTo>
                    <a:pt x="84" y="905"/>
                  </a:lnTo>
                  <a:lnTo>
                    <a:pt x="91" y="905"/>
                  </a:lnTo>
                  <a:lnTo>
                    <a:pt x="97" y="905"/>
                  </a:lnTo>
                  <a:lnTo>
                    <a:pt x="107" y="905"/>
                  </a:lnTo>
                  <a:lnTo>
                    <a:pt x="114" y="905"/>
                  </a:lnTo>
                  <a:lnTo>
                    <a:pt x="124" y="905"/>
                  </a:lnTo>
                  <a:lnTo>
                    <a:pt x="131" y="905"/>
                  </a:lnTo>
                  <a:lnTo>
                    <a:pt x="141" y="905"/>
                  </a:lnTo>
                  <a:lnTo>
                    <a:pt x="148" y="905"/>
                  </a:lnTo>
                  <a:lnTo>
                    <a:pt x="155" y="905"/>
                  </a:lnTo>
                  <a:lnTo>
                    <a:pt x="165" y="905"/>
                  </a:lnTo>
                  <a:lnTo>
                    <a:pt x="171" y="905"/>
                  </a:lnTo>
                  <a:lnTo>
                    <a:pt x="181" y="905"/>
                  </a:lnTo>
                  <a:lnTo>
                    <a:pt x="188" y="905"/>
                  </a:lnTo>
                  <a:lnTo>
                    <a:pt x="198" y="905"/>
                  </a:lnTo>
                  <a:lnTo>
                    <a:pt x="205" y="902"/>
                  </a:lnTo>
                  <a:lnTo>
                    <a:pt x="215" y="902"/>
                  </a:lnTo>
                  <a:lnTo>
                    <a:pt x="222" y="902"/>
                  </a:lnTo>
                  <a:lnTo>
                    <a:pt x="229" y="898"/>
                  </a:lnTo>
                  <a:lnTo>
                    <a:pt x="239" y="895"/>
                  </a:lnTo>
                  <a:lnTo>
                    <a:pt x="245" y="892"/>
                  </a:lnTo>
                  <a:lnTo>
                    <a:pt x="255" y="888"/>
                  </a:lnTo>
                  <a:lnTo>
                    <a:pt x="262" y="885"/>
                  </a:lnTo>
                  <a:lnTo>
                    <a:pt x="272" y="878"/>
                  </a:lnTo>
                  <a:lnTo>
                    <a:pt x="279" y="868"/>
                  </a:lnTo>
                  <a:lnTo>
                    <a:pt x="286" y="858"/>
                  </a:lnTo>
                  <a:lnTo>
                    <a:pt x="296" y="848"/>
                  </a:lnTo>
                  <a:lnTo>
                    <a:pt x="303" y="838"/>
                  </a:lnTo>
                  <a:lnTo>
                    <a:pt x="313" y="824"/>
                  </a:lnTo>
                  <a:lnTo>
                    <a:pt x="319" y="811"/>
                  </a:lnTo>
                  <a:lnTo>
                    <a:pt x="329" y="798"/>
                  </a:lnTo>
                  <a:lnTo>
                    <a:pt x="336" y="781"/>
                  </a:lnTo>
                  <a:lnTo>
                    <a:pt x="346" y="764"/>
                  </a:lnTo>
                  <a:lnTo>
                    <a:pt x="353" y="747"/>
                  </a:lnTo>
                  <a:lnTo>
                    <a:pt x="363" y="727"/>
                  </a:lnTo>
                  <a:lnTo>
                    <a:pt x="370" y="710"/>
                  </a:lnTo>
                  <a:lnTo>
                    <a:pt x="377" y="690"/>
                  </a:lnTo>
                  <a:lnTo>
                    <a:pt x="387" y="670"/>
                  </a:lnTo>
                  <a:lnTo>
                    <a:pt x="393" y="649"/>
                  </a:lnTo>
                  <a:lnTo>
                    <a:pt x="403" y="629"/>
                  </a:lnTo>
                  <a:lnTo>
                    <a:pt x="410" y="609"/>
                  </a:lnTo>
                  <a:lnTo>
                    <a:pt x="420" y="589"/>
                  </a:lnTo>
                  <a:lnTo>
                    <a:pt x="427" y="569"/>
                  </a:lnTo>
                  <a:lnTo>
                    <a:pt x="434" y="545"/>
                  </a:lnTo>
                  <a:lnTo>
                    <a:pt x="444" y="525"/>
                  </a:lnTo>
                  <a:lnTo>
                    <a:pt x="451" y="505"/>
                  </a:lnTo>
                  <a:lnTo>
                    <a:pt x="461" y="485"/>
                  </a:lnTo>
                  <a:lnTo>
                    <a:pt x="467" y="464"/>
                  </a:lnTo>
                  <a:lnTo>
                    <a:pt x="477" y="441"/>
                  </a:lnTo>
                  <a:lnTo>
                    <a:pt x="484" y="421"/>
                  </a:lnTo>
                  <a:lnTo>
                    <a:pt x="494" y="401"/>
                  </a:lnTo>
                  <a:lnTo>
                    <a:pt x="501" y="384"/>
                  </a:lnTo>
                  <a:lnTo>
                    <a:pt x="508" y="364"/>
                  </a:lnTo>
                  <a:lnTo>
                    <a:pt x="518" y="347"/>
                  </a:lnTo>
                  <a:lnTo>
                    <a:pt x="525" y="330"/>
                  </a:lnTo>
                  <a:lnTo>
                    <a:pt x="535" y="313"/>
                  </a:lnTo>
                  <a:lnTo>
                    <a:pt x="541" y="296"/>
                  </a:lnTo>
                  <a:lnTo>
                    <a:pt x="551" y="279"/>
                  </a:lnTo>
                  <a:lnTo>
                    <a:pt x="558" y="266"/>
                  </a:lnTo>
                  <a:lnTo>
                    <a:pt x="565" y="253"/>
                  </a:lnTo>
                  <a:lnTo>
                    <a:pt x="575" y="239"/>
                  </a:lnTo>
                  <a:lnTo>
                    <a:pt x="582" y="229"/>
                  </a:lnTo>
                  <a:lnTo>
                    <a:pt x="592" y="219"/>
                  </a:lnTo>
                  <a:lnTo>
                    <a:pt x="599" y="209"/>
                  </a:lnTo>
                  <a:lnTo>
                    <a:pt x="609" y="202"/>
                  </a:lnTo>
                  <a:lnTo>
                    <a:pt x="615" y="192"/>
                  </a:lnTo>
                  <a:lnTo>
                    <a:pt x="625" y="185"/>
                  </a:lnTo>
                  <a:lnTo>
                    <a:pt x="632" y="178"/>
                  </a:lnTo>
                  <a:lnTo>
                    <a:pt x="639" y="172"/>
                  </a:lnTo>
                  <a:lnTo>
                    <a:pt x="649" y="168"/>
                  </a:lnTo>
                  <a:lnTo>
                    <a:pt x="656" y="162"/>
                  </a:lnTo>
                  <a:lnTo>
                    <a:pt x="666" y="158"/>
                  </a:lnTo>
                  <a:lnTo>
                    <a:pt x="673" y="155"/>
                  </a:lnTo>
                  <a:lnTo>
                    <a:pt x="683" y="152"/>
                  </a:lnTo>
                  <a:lnTo>
                    <a:pt x="689" y="148"/>
                  </a:lnTo>
                  <a:lnTo>
                    <a:pt x="696" y="145"/>
                  </a:lnTo>
                  <a:lnTo>
                    <a:pt x="706" y="141"/>
                  </a:lnTo>
                  <a:lnTo>
                    <a:pt x="713" y="141"/>
                  </a:lnTo>
                  <a:lnTo>
                    <a:pt x="723" y="138"/>
                  </a:lnTo>
                  <a:lnTo>
                    <a:pt x="730" y="135"/>
                  </a:lnTo>
                  <a:lnTo>
                    <a:pt x="740" y="131"/>
                  </a:lnTo>
                  <a:lnTo>
                    <a:pt x="747" y="131"/>
                  </a:lnTo>
                  <a:lnTo>
                    <a:pt x="757" y="128"/>
                  </a:lnTo>
                  <a:lnTo>
                    <a:pt x="763" y="128"/>
                  </a:lnTo>
                  <a:lnTo>
                    <a:pt x="770" y="125"/>
                  </a:lnTo>
                  <a:lnTo>
                    <a:pt x="780" y="125"/>
                  </a:lnTo>
                  <a:lnTo>
                    <a:pt x="787" y="121"/>
                  </a:lnTo>
                  <a:lnTo>
                    <a:pt x="797" y="121"/>
                  </a:lnTo>
                  <a:lnTo>
                    <a:pt x="804" y="118"/>
                  </a:lnTo>
                  <a:lnTo>
                    <a:pt x="814" y="118"/>
                  </a:lnTo>
                  <a:lnTo>
                    <a:pt x="821" y="115"/>
                  </a:lnTo>
                  <a:lnTo>
                    <a:pt x="831" y="115"/>
                  </a:lnTo>
                  <a:lnTo>
                    <a:pt x="837" y="111"/>
                  </a:lnTo>
                  <a:lnTo>
                    <a:pt x="844" y="111"/>
                  </a:lnTo>
                  <a:lnTo>
                    <a:pt x="854" y="111"/>
                  </a:lnTo>
                  <a:lnTo>
                    <a:pt x="861" y="108"/>
                  </a:lnTo>
                  <a:lnTo>
                    <a:pt x="871" y="108"/>
                  </a:lnTo>
                  <a:lnTo>
                    <a:pt x="878" y="108"/>
                  </a:lnTo>
                  <a:lnTo>
                    <a:pt x="888" y="108"/>
                  </a:lnTo>
                  <a:lnTo>
                    <a:pt x="895" y="104"/>
                  </a:lnTo>
                  <a:lnTo>
                    <a:pt x="901" y="104"/>
                  </a:lnTo>
                  <a:lnTo>
                    <a:pt x="911" y="104"/>
                  </a:lnTo>
                  <a:lnTo>
                    <a:pt x="918" y="101"/>
                  </a:lnTo>
                  <a:lnTo>
                    <a:pt x="928" y="101"/>
                  </a:lnTo>
                  <a:lnTo>
                    <a:pt x="935" y="101"/>
                  </a:lnTo>
                  <a:lnTo>
                    <a:pt x="945" y="101"/>
                  </a:lnTo>
                  <a:lnTo>
                    <a:pt x="952" y="101"/>
                  </a:lnTo>
                  <a:lnTo>
                    <a:pt x="962" y="98"/>
                  </a:lnTo>
                  <a:lnTo>
                    <a:pt x="969" y="98"/>
                  </a:lnTo>
                  <a:lnTo>
                    <a:pt x="975" y="98"/>
                  </a:lnTo>
                  <a:lnTo>
                    <a:pt x="985" y="98"/>
                  </a:lnTo>
                  <a:lnTo>
                    <a:pt x="992" y="98"/>
                  </a:lnTo>
                  <a:lnTo>
                    <a:pt x="1002" y="98"/>
                  </a:lnTo>
                  <a:lnTo>
                    <a:pt x="1009" y="94"/>
                  </a:lnTo>
                  <a:lnTo>
                    <a:pt x="1019" y="94"/>
                  </a:lnTo>
                  <a:lnTo>
                    <a:pt x="1026" y="94"/>
                  </a:lnTo>
                  <a:lnTo>
                    <a:pt x="1033" y="94"/>
                  </a:lnTo>
                  <a:lnTo>
                    <a:pt x="1043" y="94"/>
                  </a:lnTo>
                  <a:lnTo>
                    <a:pt x="1049" y="94"/>
                  </a:lnTo>
                  <a:lnTo>
                    <a:pt x="1059" y="94"/>
                  </a:lnTo>
                  <a:lnTo>
                    <a:pt x="1066" y="94"/>
                  </a:lnTo>
                  <a:lnTo>
                    <a:pt x="1076" y="94"/>
                  </a:lnTo>
                  <a:lnTo>
                    <a:pt x="1083" y="94"/>
                  </a:lnTo>
                  <a:lnTo>
                    <a:pt x="1093" y="91"/>
                  </a:lnTo>
                  <a:lnTo>
                    <a:pt x="1100" y="91"/>
                  </a:lnTo>
                  <a:lnTo>
                    <a:pt x="1107" y="91"/>
                  </a:lnTo>
                  <a:lnTo>
                    <a:pt x="1117" y="91"/>
                  </a:lnTo>
                  <a:lnTo>
                    <a:pt x="1123" y="91"/>
                  </a:lnTo>
                  <a:lnTo>
                    <a:pt x="1133" y="91"/>
                  </a:lnTo>
                  <a:lnTo>
                    <a:pt x="1140" y="91"/>
                  </a:lnTo>
                  <a:lnTo>
                    <a:pt x="1150" y="91"/>
                  </a:lnTo>
                  <a:lnTo>
                    <a:pt x="1157" y="91"/>
                  </a:lnTo>
                  <a:lnTo>
                    <a:pt x="1164" y="91"/>
                  </a:lnTo>
                  <a:lnTo>
                    <a:pt x="1174" y="91"/>
                  </a:lnTo>
                  <a:lnTo>
                    <a:pt x="1181" y="91"/>
                  </a:lnTo>
                  <a:lnTo>
                    <a:pt x="1191" y="91"/>
                  </a:lnTo>
                  <a:lnTo>
                    <a:pt x="1197" y="91"/>
                  </a:lnTo>
                  <a:lnTo>
                    <a:pt x="1207" y="88"/>
                  </a:lnTo>
                  <a:lnTo>
                    <a:pt x="1214" y="88"/>
                  </a:lnTo>
                  <a:lnTo>
                    <a:pt x="1224" y="88"/>
                  </a:lnTo>
                  <a:lnTo>
                    <a:pt x="1231" y="88"/>
                  </a:lnTo>
                  <a:lnTo>
                    <a:pt x="1231"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6" name="Freeform 36"/>
            <p:cNvSpPr>
              <a:spLocks/>
            </p:cNvSpPr>
            <p:nvPr/>
          </p:nvSpPr>
          <p:spPr bwMode="auto">
            <a:xfrm>
              <a:off x="12133263" y="603250"/>
              <a:ext cx="1954213" cy="1436688"/>
            </a:xfrm>
            <a:custGeom>
              <a:avLst/>
              <a:gdLst>
                <a:gd name="T0" fmla="*/ 1197 w 1231"/>
                <a:gd name="T1" fmla="*/ 0 h 905"/>
                <a:gd name="T2" fmla="*/ 1157 w 1231"/>
                <a:gd name="T3" fmla="*/ 0 h 905"/>
                <a:gd name="T4" fmla="*/ 1117 w 1231"/>
                <a:gd name="T5" fmla="*/ 4 h 905"/>
                <a:gd name="T6" fmla="*/ 1076 w 1231"/>
                <a:gd name="T7" fmla="*/ 7 h 905"/>
                <a:gd name="T8" fmla="*/ 1033 w 1231"/>
                <a:gd name="T9" fmla="*/ 10 h 905"/>
                <a:gd name="T10" fmla="*/ 992 w 1231"/>
                <a:gd name="T11" fmla="*/ 14 h 905"/>
                <a:gd name="T12" fmla="*/ 952 w 1231"/>
                <a:gd name="T13" fmla="*/ 17 h 905"/>
                <a:gd name="T14" fmla="*/ 911 w 1231"/>
                <a:gd name="T15" fmla="*/ 24 h 905"/>
                <a:gd name="T16" fmla="*/ 871 w 1231"/>
                <a:gd name="T17" fmla="*/ 34 h 905"/>
                <a:gd name="T18" fmla="*/ 831 w 1231"/>
                <a:gd name="T19" fmla="*/ 44 h 905"/>
                <a:gd name="T20" fmla="*/ 787 w 1231"/>
                <a:gd name="T21" fmla="*/ 54 h 905"/>
                <a:gd name="T22" fmla="*/ 747 w 1231"/>
                <a:gd name="T23" fmla="*/ 67 h 905"/>
                <a:gd name="T24" fmla="*/ 706 w 1231"/>
                <a:gd name="T25" fmla="*/ 88 h 905"/>
                <a:gd name="T26" fmla="*/ 666 w 1231"/>
                <a:gd name="T27" fmla="*/ 111 h 905"/>
                <a:gd name="T28" fmla="*/ 625 w 1231"/>
                <a:gd name="T29" fmla="*/ 148 h 905"/>
                <a:gd name="T30" fmla="*/ 582 w 1231"/>
                <a:gd name="T31" fmla="*/ 202 h 905"/>
                <a:gd name="T32" fmla="*/ 541 w 1231"/>
                <a:gd name="T33" fmla="*/ 273 h 905"/>
                <a:gd name="T34" fmla="*/ 501 w 1231"/>
                <a:gd name="T35" fmla="*/ 360 h 905"/>
                <a:gd name="T36" fmla="*/ 461 w 1231"/>
                <a:gd name="T37" fmla="*/ 454 h 905"/>
                <a:gd name="T38" fmla="*/ 420 w 1231"/>
                <a:gd name="T39" fmla="*/ 555 h 905"/>
                <a:gd name="T40" fmla="*/ 377 w 1231"/>
                <a:gd name="T41" fmla="*/ 653 h 905"/>
                <a:gd name="T42" fmla="*/ 336 w 1231"/>
                <a:gd name="T43" fmla="*/ 740 h 905"/>
                <a:gd name="T44" fmla="*/ 303 w 1231"/>
                <a:gd name="T45" fmla="*/ 801 h 905"/>
                <a:gd name="T46" fmla="*/ 262 w 1231"/>
                <a:gd name="T47" fmla="*/ 845 h 905"/>
                <a:gd name="T48" fmla="*/ 222 w 1231"/>
                <a:gd name="T49" fmla="*/ 865 h 905"/>
                <a:gd name="T50" fmla="*/ 181 w 1231"/>
                <a:gd name="T51" fmla="*/ 868 h 905"/>
                <a:gd name="T52" fmla="*/ 141 w 1231"/>
                <a:gd name="T53" fmla="*/ 868 h 905"/>
                <a:gd name="T54" fmla="*/ 97 w 1231"/>
                <a:gd name="T55" fmla="*/ 868 h 905"/>
                <a:gd name="T56" fmla="*/ 57 w 1231"/>
                <a:gd name="T57" fmla="*/ 868 h 905"/>
                <a:gd name="T58" fmla="*/ 17 w 1231"/>
                <a:gd name="T59" fmla="*/ 872 h 905"/>
                <a:gd name="T60" fmla="*/ 17 w 1231"/>
                <a:gd name="T61" fmla="*/ 902 h 905"/>
                <a:gd name="T62" fmla="*/ 57 w 1231"/>
                <a:gd name="T63" fmla="*/ 902 h 905"/>
                <a:gd name="T64" fmla="*/ 97 w 1231"/>
                <a:gd name="T65" fmla="*/ 905 h 905"/>
                <a:gd name="T66" fmla="*/ 141 w 1231"/>
                <a:gd name="T67" fmla="*/ 905 h 905"/>
                <a:gd name="T68" fmla="*/ 181 w 1231"/>
                <a:gd name="T69" fmla="*/ 905 h 905"/>
                <a:gd name="T70" fmla="*/ 222 w 1231"/>
                <a:gd name="T71" fmla="*/ 902 h 905"/>
                <a:gd name="T72" fmla="*/ 262 w 1231"/>
                <a:gd name="T73" fmla="*/ 885 h 905"/>
                <a:gd name="T74" fmla="*/ 303 w 1231"/>
                <a:gd name="T75" fmla="*/ 838 h 905"/>
                <a:gd name="T76" fmla="*/ 346 w 1231"/>
                <a:gd name="T77" fmla="*/ 764 h 905"/>
                <a:gd name="T78" fmla="*/ 387 w 1231"/>
                <a:gd name="T79" fmla="*/ 670 h 905"/>
                <a:gd name="T80" fmla="*/ 427 w 1231"/>
                <a:gd name="T81" fmla="*/ 569 h 905"/>
                <a:gd name="T82" fmla="*/ 467 w 1231"/>
                <a:gd name="T83" fmla="*/ 464 h 905"/>
                <a:gd name="T84" fmla="*/ 508 w 1231"/>
                <a:gd name="T85" fmla="*/ 364 h 905"/>
                <a:gd name="T86" fmla="*/ 551 w 1231"/>
                <a:gd name="T87" fmla="*/ 279 h 905"/>
                <a:gd name="T88" fmla="*/ 592 w 1231"/>
                <a:gd name="T89" fmla="*/ 219 h 905"/>
                <a:gd name="T90" fmla="*/ 632 w 1231"/>
                <a:gd name="T91" fmla="*/ 178 h 905"/>
                <a:gd name="T92" fmla="*/ 673 w 1231"/>
                <a:gd name="T93" fmla="*/ 155 h 905"/>
                <a:gd name="T94" fmla="*/ 713 w 1231"/>
                <a:gd name="T95" fmla="*/ 141 h 905"/>
                <a:gd name="T96" fmla="*/ 757 w 1231"/>
                <a:gd name="T97" fmla="*/ 128 h 905"/>
                <a:gd name="T98" fmla="*/ 797 w 1231"/>
                <a:gd name="T99" fmla="*/ 121 h 905"/>
                <a:gd name="T100" fmla="*/ 837 w 1231"/>
                <a:gd name="T101" fmla="*/ 111 h 905"/>
                <a:gd name="T102" fmla="*/ 878 w 1231"/>
                <a:gd name="T103" fmla="*/ 108 h 905"/>
                <a:gd name="T104" fmla="*/ 918 w 1231"/>
                <a:gd name="T105" fmla="*/ 101 h 905"/>
                <a:gd name="T106" fmla="*/ 962 w 1231"/>
                <a:gd name="T107" fmla="*/ 98 h 905"/>
                <a:gd name="T108" fmla="*/ 1002 w 1231"/>
                <a:gd name="T109" fmla="*/ 98 h 905"/>
                <a:gd name="T110" fmla="*/ 1043 w 1231"/>
                <a:gd name="T111" fmla="*/ 94 h 905"/>
                <a:gd name="T112" fmla="*/ 1083 w 1231"/>
                <a:gd name="T113" fmla="*/ 94 h 905"/>
                <a:gd name="T114" fmla="*/ 1123 w 1231"/>
                <a:gd name="T115" fmla="*/ 91 h 905"/>
                <a:gd name="T116" fmla="*/ 1164 w 1231"/>
                <a:gd name="T117" fmla="*/ 91 h 905"/>
                <a:gd name="T118" fmla="*/ 1207 w 1231"/>
                <a:gd name="T119" fmla="*/ 88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1" h="905">
                  <a:moveTo>
                    <a:pt x="1231" y="0"/>
                  </a:moveTo>
                  <a:lnTo>
                    <a:pt x="1224" y="0"/>
                  </a:lnTo>
                  <a:lnTo>
                    <a:pt x="1214" y="0"/>
                  </a:lnTo>
                  <a:lnTo>
                    <a:pt x="1207" y="0"/>
                  </a:lnTo>
                  <a:lnTo>
                    <a:pt x="1197" y="0"/>
                  </a:lnTo>
                  <a:lnTo>
                    <a:pt x="1191" y="0"/>
                  </a:lnTo>
                  <a:lnTo>
                    <a:pt x="1181" y="0"/>
                  </a:lnTo>
                  <a:lnTo>
                    <a:pt x="1174" y="0"/>
                  </a:lnTo>
                  <a:lnTo>
                    <a:pt x="1164" y="0"/>
                  </a:lnTo>
                  <a:lnTo>
                    <a:pt x="1157" y="0"/>
                  </a:lnTo>
                  <a:lnTo>
                    <a:pt x="1150" y="0"/>
                  </a:lnTo>
                  <a:lnTo>
                    <a:pt x="1140" y="4"/>
                  </a:lnTo>
                  <a:lnTo>
                    <a:pt x="1133" y="4"/>
                  </a:lnTo>
                  <a:lnTo>
                    <a:pt x="1123" y="4"/>
                  </a:lnTo>
                  <a:lnTo>
                    <a:pt x="1117" y="4"/>
                  </a:lnTo>
                  <a:lnTo>
                    <a:pt x="1107" y="4"/>
                  </a:lnTo>
                  <a:lnTo>
                    <a:pt x="1100" y="4"/>
                  </a:lnTo>
                  <a:lnTo>
                    <a:pt x="1093" y="4"/>
                  </a:lnTo>
                  <a:lnTo>
                    <a:pt x="1083" y="4"/>
                  </a:lnTo>
                  <a:lnTo>
                    <a:pt x="1076" y="7"/>
                  </a:lnTo>
                  <a:lnTo>
                    <a:pt x="1066" y="7"/>
                  </a:lnTo>
                  <a:lnTo>
                    <a:pt x="1059" y="7"/>
                  </a:lnTo>
                  <a:lnTo>
                    <a:pt x="1049" y="7"/>
                  </a:lnTo>
                  <a:lnTo>
                    <a:pt x="1043" y="7"/>
                  </a:lnTo>
                  <a:lnTo>
                    <a:pt x="1033" y="10"/>
                  </a:lnTo>
                  <a:lnTo>
                    <a:pt x="1026" y="10"/>
                  </a:lnTo>
                  <a:lnTo>
                    <a:pt x="1019" y="10"/>
                  </a:lnTo>
                  <a:lnTo>
                    <a:pt x="1009" y="10"/>
                  </a:lnTo>
                  <a:lnTo>
                    <a:pt x="1002" y="14"/>
                  </a:lnTo>
                  <a:lnTo>
                    <a:pt x="992" y="14"/>
                  </a:lnTo>
                  <a:lnTo>
                    <a:pt x="985" y="14"/>
                  </a:lnTo>
                  <a:lnTo>
                    <a:pt x="975" y="14"/>
                  </a:lnTo>
                  <a:lnTo>
                    <a:pt x="969" y="17"/>
                  </a:lnTo>
                  <a:lnTo>
                    <a:pt x="962" y="17"/>
                  </a:lnTo>
                  <a:lnTo>
                    <a:pt x="952" y="17"/>
                  </a:lnTo>
                  <a:lnTo>
                    <a:pt x="945" y="20"/>
                  </a:lnTo>
                  <a:lnTo>
                    <a:pt x="935" y="20"/>
                  </a:lnTo>
                  <a:lnTo>
                    <a:pt x="928" y="24"/>
                  </a:lnTo>
                  <a:lnTo>
                    <a:pt x="918" y="24"/>
                  </a:lnTo>
                  <a:lnTo>
                    <a:pt x="911" y="24"/>
                  </a:lnTo>
                  <a:lnTo>
                    <a:pt x="901" y="27"/>
                  </a:lnTo>
                  <a:lnTo>
                    <a:pt x="895" y="27"/>
                  </a:lnTo>
                  <a:lnTo>
                    <a:pt x="888" y="30"/>
                  </a:lnTo>
                  <a:lnTo>
                    <a:pt x="878" y="30"/>
                  </a:lnTo>
                  <a:lnTo>
                    <a:pt x="871" y="34"/>
                  </a:lnTo>
                  <a:lnTo>
                    <a:pt x="861" y="34"/>
                  </a:lnTo>
                  <a:lnTo>
                    <a:pt x="854" y="37"/>
                  </a:lnTo>
                  <a:lnTo>
                    <a:pt x="844" y="37"/>
                  </a:lnTo>
                  <a:lnTo>
                    <a:pt x="837" y="41"/>
                  </a:lnTo>
                  <a:lnTo>
                    <a:pt x="831" y="44"/>
                  </a:lnTo>
                  <a:lnTo>
                    <a:pt x="821" y="44"/>
                  </a:lnTo>
                  <a:lnTo>
                    <a:pt x="814" y="47"/>
                  </a:lnTo>
                  <a:lnTo>
                    <a:pt x="804" y="51"/>
                  </a:lnTo>
                  <a:lnTo>
                    <a:pt x="797" y="51"/>
                  </a:lnTo>
                  <a:lnTo>
                    <a:pt x="787" y="54"/>
                  </a:lnTo>
                  <a:lnTo>
                    <a:pt x="780" y="57"/>
                  </a:lnTo>
                  <a:lnTo>
                    <a:pt x="770" y="61"/>
                  </a:lnTo>
                  <a:lnTo>
                    <a:pt x="763" y="64"/>
                  </a:lnTo>
                  <a:lnTo>
                    <a:pt x="757" y="67"/>
                  </a:lnTo>
                  <a:lnTo>
                    <a:pt x="747" y="67"/>
                  </a:lnTo>
                  <a:lnTo>
                    <a:pt x="740" y="71"/>
                  </a:lnTo>
                  <a:lnTo>
                    <a:pt x="730" y="78"/>
                  </a:lnTo>
                  <a:lnTo>
                    <a:pt x="723" y="81"/>
                  </a:lnTo>
                  <a:lnTo>
                    <a:pt x="713" y="84"/>
                  </a:lnTo>
                  <a:lnTo>
                    <a:pt x="706" y="88"/>
                  </a:lnTo>
                  <a:lnTo>
                    <a:pt x="696" y="91"/>
                  </a:lnTo>
                  <a:lnTo>
                    <a:pt x="689" y="98"/>
                  </a:lnTo>
                  <a:lnTo>
                    <a:pt x="683" y="101"/>
                  </a:lnTo>
                  <a:lnTo>
                    <a:pt x="673" y="108"/>
                  </a:lnTo>
                  <a:lnTo>
                    <a:pt x="666" y="111"/>
                  </a:lnTo>
                  <a:lnTo>
                    <a:pt x="656" y="118"/>
                  </a:lnTo>
                  <a:lnTo>
                    <a:pt x="649" y="125"/>
                  </a:lnTo>
                  <a:lnTo>
                    <a:pt x="639" y="131"/>
                  </a:lnTo>
                  <a:lnTo>
                    <a:pt x="632" y="141"/>
                  </a:lnTo>
                  <a:lnTo>
                    <a:pt x="625" y="148"/>
                  </a:lnTo>
                  <a:lnTo>
                    <a:pt x="615" y="158"/>
                  </a:lnTo>
                  <a:lnTo>
                    <a:pt x="609" y="168"/>
                  </a:lnTo>
                  <a:lnTo>
                    <a:pt x="599" y="178"/>
                  </a:lnTo>
                  <a:lnTo>
                    <a:pt x="592" y="189"/>
                  </a:lnTo>
                  <a:lnTo>
                    <a:pt x="582" y="202"/>
                  </a:lnTo>
                  <a:lnTo>
                    <a:pt x="575" y="215"/>
                  </a:lnTo>
                  <a:lnTo>
                    <a:pt x="565" y="229"/>
                  </a:lnTo>
                  <a:lnTo>
                    <a:pt x="558" y="242"/>
                  </a:lnTo>
                  <a:lnTo>
                    <a:pt x="551" y="256"/>
                  </a:lnTo>
                  <a:lnTo>
                    <a:pt x="541" y="273"/>
                  </a:lnTo>
                  <a:lnTo>
                    <a:pt x="535" y="290"/>
                  </a:lnTo>
                  <a:lnTo>
                    <a:pt x="525" y="306"/>
                  </a:lnTo>
                  <a:lnTo>
                    <a:pt x="518" y="323"/>
                  </a:lnTo>
                  <a:lnTo>
                    <a:pt x="508" y="340"/>
                  </a:lnTo>
                  <a:lnTo>
                    <a:pt x="501" y="360"/>
                  </a:lnTo>
                  <a:lnTo>
                    <a:pt x="494" y="377"/>
                  </a:lnTo>
                  <a:lnTo>
                    <a:pt x="484" y="397"/>
                  </a:lnTo>
                  <a:lnTo>
                    <a:pt x="477" y="417"/>
                  </a:lnTo>
                  <a:lnTo>
                    <a:pt x="467" y="438"/>
                  </a:lnTo>
                  <a:lnTo>
                    <a:pt x="461" y="454"/>
                  </a:lnTo>
                  <a:lnTo>
                    <a:pt x="451" y="475"/>
                  </a:lnTo>
                  <a:lnTo>
                    <a:pt x="444" y="495"/>
                  </a:lnTo>
                  <a:lnTo>
                    <a:pt x="434" y="515"/>
                  </a:lnTo>
                  <a:lnTo>
                    <a:pt x="427" y="535"/>
                  </a:lnTo>
                  <a:lnTo>
                    <a:pt x="420" y="555"/>
                  </a:lnTo>
                  <a:lnTo>
                    <a:pt x="410" y="575"/>
                  </a:lnTo>
                  <a:lnTo>
                    <a:pt x="403" y="596"/>
                  </a:lnTo>
                  <a:lnTo>
                    <a:pt x="393" y="616"/>
                  </a:lnTo>
                  <a:lnTo>
                    <a:pt x="387" y="633"/>
                  </a:lnTo>
                  <a:lnTo>
                    <a:pt x="377" y="653"/>
                  </a:lnTo>
                  <a:lnTo>
                    <a:pt x="370" y="673"/>
                  </a:lnTo>
                  <a:lnTo>
                    <a:pt x="363" y="690"/>
                  </a:lnTo>
                  <a:lnTo>
                    <a:pt x="353" y="707"/>
                  </a:lnTo>
                  <a:lnTo>
                    <a:pt x="346" y="724"/>
                  </a:lnTo>
                  <a:lnTo>
                    <a:pt x="336" y="740"/>
                  </a:lnTo>
                  <a:lnTo>
                    <a:pt x="333" y="750"/>
                  </a:lnTo>
                  <a:lnTo>
                    <a:pt x="329" y="757"/>
                  </a:lnTo>
                  <a:lnTo>
                    <a:pt x="319" y="771"/>
                  </a:lnTo>
                  <a:lnTo>
                    <a:pt x="313" y="787"/>
                  </a:lnTo>
                  <a:lnTo>
                    <a:pt x="303" y="801"/>
                  </a:lnTo>
                  <a:lnTo>
                    <a:pt x="296" y="811"/>
                  </a:lnTo>
                  <a:lnTo>
                    <a:pt x="286" y="821"/>
                  </a:lnTo>
                  <a:lnTo>
                    <a:pt x="279" y="831"/>
                  </a:lnTo>
                  <a:lnTo>
                    <a:pt x="272" y="838"/>
                  </a:lnTo>
                  <a:lnTo>
                    <a:pt x="262" y="845"/>
                  </a:lnTo>
                  <a:lnTo>
                    <a:pt x="255" y="851"/>
                  </a:lnTo>
                  <a:lnTo>
                    <a:pt x="245" y="855"/>
                  </a:lnTo>
                  <a:lnTo>
                    <a:pt x="239" y="858"/>
                  </a:lnTo>
                  <a:lnTo>
                    <a:pt x="229" y="861"/>
                  </a:lnTo>
                  <a:lnTo>
                    <a:pt x="222" y="865"/>
                  </a:lnTo>
                  <a:lnTo>
                    <a:pt x="215" y="865"/>
                  </a:lnTo>
                  <a:lnTo>
                    <a:pt x="205" y="868"/>
                  </a:lnTo>
                  <a:lnTo>
                    <a:pt x="198" y="868"/>
                  </a:lnTo>
                  <a:lnTo>
                    <a:pt x="188" y="868"/>
                  </a:lnTo>
                  <a:lnTo>
                    <a:pt x="181" y="868"/>
                  </a:lnTo>
                  <a:lnTo>
                    <a:pt x="171" y="868"/>
                  </a:lnTo>
                  <a:lnTo>
                    <a:pt x="165" y="868"/>
                  </a:lnTo>
                  <a:lnTo>
                    <a:pt x="155" y="868"/>
                  </a:lnTo>
                  <a:lnTo>
                    <a:pt x="148" y="868"/>
                  </a:lnTo>
                  <a:lnTo>
                    <a:pt x="141" y="868"/>
                  </a:lnTo>
                  <a:lnTo>
                    <a:pt x="131" y="868"/>
                  </a:lnTo>
                  <a:lnTo>
                    <a:pt x="124" y="868"/>
                  </a:lnTo>
                  <a:lnTo>
                    <a:pt x="114" y="868"/>
                  </a:lnTo>
                  <a:lnTo>
                    <a:pt x="107" y="868"/>
                  </a:lnTo>
                  <a:lnTo>
                    <a:pt x="97" y="868"/>
                  </a:lnTo>
                  <a:lnTo>
                    <a:pt x="91" y="868"/>
                  </a:lnTo>
                  <a:lnTo>
                    <a:pt x="84" y="868"/>
                  </a:lnTo>
                  <a:lnTo>
                    <a:pt x="74" y="868"/>
                  </a:lnTo>
                  <a:lnTo>
                    <a:pt x="67" y="868"/>
                  </a:lnTo>
                  <a:lnTo>
                    <a:pt x="57" y="868"/>
                  </a:lnTo>
                  <a:lnTo>
                    <a:pt x="50" y="868"/>
                  </a:lnTo>
                  <a:lnTo>
                    <a:pt x="40" y="868"/>
                  </a:lnTo>
                  <a:lnTo>
                    <a:pt x="33" y="868"/>
                  </a:lnTo>
                  <a:lnTo>
                    <a:pt x="23" y="868"/>
                  </a:lnTo>
                  <a:lnTo>
                    <a:pt x="17" y="872"/>
                  </a:lnTo>
                  <a:lnTo>
                    <a:pt x="10" y="872"/>
                  </a:lnTo>
                  <a:lnTo>
                    <a:pt x="0" y="872"/>
                  </a:lnTo>
                  <a:lnTo>
                    <a:pt x="0" y="902"/>
                  </a:lnTo>
                  <a:lnTo>
                    <a:pt x="10" y="902"/>
                  </a:lnTo>
                  <a:lnTo>
                    <a:pt x="17" y="902"/>
                  </a:lnTo>
                  <a:lnTo>
                    <a:pt x="23" y="902"/>
                  </a:lnTo>
                  <a:lnTo>
                    <a:pt x="33" y="902"/>
                  </a:lnTo>
                  <a:lnTo>
                    <a:pt x="40" y="902"/>
                  </a:lnTo>
                  <a:lnTo>
                    <a:pt x="50" y="902"/>
                  </a:lnTo>
                  <a:lnTo>
                    <a:pt x="57" y="902"/>
                  </a:lnTo>
                  <a:lnTo>
                    <a:pt x="67" y="902"/>
                  </a:lnTo>
                  <a:lnTo>
                    <a:pt x="74" y="905"/>
                  </a:lnTo>
                  <a:lnTo>
                    <a:pt x="84" y="905"/>
                  </a:lnTo>
                  <a:lnTo>
                    <a:pt x="91" y="905"/>
                  </a:lnTo>
                  <a:lnTo>
                    <a:pt x="97" y="905"/>
                  </a:lnTo>
                  <a:lnTo>
                    <a:pt x="107" y="905"/>
                  </a:lnTo>
                  <a:lnTo>
                    <a:pt x="114" y="905"/>
                  </a:lnTo>
                  <a:lnTo>
                    <a:pt x="124" y="905"/>
                  </a:lnTo>
                  <a:lnTo>
                    <a:pt x="131" y="905"/>
                  </a:lnTo>
                  <a:lnTo>
                    <a:pt x="141" y="905"/>
                  </a:lnTo>
                  <a:lnTo>
                    <a:pt x="148" y="905"/>
                  </a:lnTo>
                  <a:lnTo>
                    <a:pt x="155" y="905"/>
                  </a:lnTo>
                  <a:lnTo>
                    <a:pt x="165" y="905"/>
                  </a:lnTo>
                  <a:lnTo>
                    <a:pt x="171" y="905"/>
                  </a:lnTo>
                  <a:lnTo>
                    <a:pt x="181" y="905"/>
                  </a:lnTo>
                  <a:lnTo>
                    <a:pt x="188" y="905"/>
                  </a:lnTo>
                  <a:lnTo>
                    <a:pt x="198" y="905"/>
                  </a:lnTo>
                  <a:lnTo>
                    <a:pt x="205" y="902"/>
                  </a:lnTo>
                  <a:lnTo>
                    <a:pt x="215" y="902"/>
                  </a:lnTo>
                  <a:lnTo>
                    <a:pt x="222" y="902"/>
                  </a:lnTo>
                  <a:lnTo>
                    <a:pt x="229" y="898"/>
                  </a:lnTo>
                  <a:lnTo>
                    <a:pt x="239" y="895"/>
                  </a:lnTo>
                  <a:lnTo>
                    <a:pt x="245" y="892"/>
                  </a:lnTo>
                  <a:lnTo>
                    <a:pt x="255" y="888"/>
                  </a:lnTo>
                  <a:lnTo>
                    <a:pt x="262" y="885"/>
                  </a:lnTo>
                  <a:lnTo>
                    <a:pt x="272" y="878"/>
                  </a:lnTo>
                  <a:lnTo>
                    <a:pt x="279" y="868"/>
                  </a:lnTo>
                  <a:lnTo>
                    <a:pt x="286" y="858"/>
                  </a:lnTo>
                  <a:lnTo>
                    <a:pt x="296" y="848"/>
                  </a:lnTo>
                  <a:lnTo>
                    <a:pt x="303" y="838"/>
                  </a:lnTo>
                  <a:lnTo>
                    <a:pt x="313" y="824"/>
                  </a:lnTo>
                  <a:lnTo>
                    <a:pt x="319" y="811"/>
                  </a:lnTo>
                  <a:lnTo>
                    <a:pt x="329" y="798"/>
                  </a:lnTo>
                  <a:lnTo>
                    <a:pt x="336" y="781"/>
                  </a:lnTo>
                  <a:lnTo>
                    <a:pt x="346" y="764"/>
                  </a:lnTo>
                  <a:lnTo>
                    <a:pt x="353" y="747"/>
                  </a:lnTo>
                  <a:lnTo>
                    <a:pt x="363" y="727"/>
                  </a:lnTo>
                  <a:lnTo>
                    <a:pt x="370" y="710"/>
                  </a:lnTo>
                  <a:lnTo>
                    <a:pt x="377" y="690"/>
                  </a:lnTo>
                  <a:lnTo>
                    <a:pt x="387" y="670"/>
                  </a:lnTo>
                  <a:lnTo>
                    <a:pt x="393" y="649"/>
                  </a:lnTo>
                  <a:lnTo>
                    <a:pt x="403" y="629"/>
                  </a:lnTo>
                  <a:lnTo>
                    <a:pt x="410" y="609"/>
                  </a:lnTo>
                  <a:lnTo>
                    <a:pt x="420" y="589"/>
                  </a:lnTo>
                  <a:lnTo>
                    <a:pt x="427" y="569"/>
                  </a:lnTo>
                  <a:lnTo>
                    <a:pt x="434" y="545"/>
                  </a:lnTo>
                  <a:lnTo>
                    <a:pt x="444" y="525"/>
                  </a:lnTo>
                  <a:lnTo>
                    <a:pt x="451" y="505"/>
                  </a:lnTo>
                  <a:lnTo>
                    <a:pt x="461" y="485"/>
                  </a:lnTo>
                  <a:lnTo>
                    <a:pt x="467" y="464"/>
                  </a:lnTo>
                  <a:lnTo>
                    <a:pt x="477" y="441"/>
                  </a:lnTo>
                  <a:lnTo>
                    <a:pt x="484" y="421"/>
                  </a:lnTo>
                  <a:lnTo>
                    <a:pt x="494" y="401"/>
                  </a:lnTo>
                  <a:lnTo>
                    <a:pt x="501" y="384"/>
                  </a:lnTo>
                  <a:lnTo>
                    <a:pt x="508" y="364"/>
                  </a:lnTo>
                  <a:lnTo>
                    <a:pt x="518" y="347"/>
                  </a:lnTo>
                  <a:lnTo>
                    <a:pt x="525" y="330"/>
                  </a:lnTo>
                  <a:lnTo>
                    <a:pt x="535" y="313"/>
                  </a:lnTo>
                  <a:lnTo>
                    <a:pt x="541" y="296"/>
                  </a:lnTo>
                  <a:lnTo>
                    <a:pt x="551" y="279"/>
                  </a:lnTo>
                  <a:lnTo>
                    <a:pt x="558" y="266"/>
                  </a:lnTo>
                  <a:lnTo>
                    <a:pt x="565" y="253"/>
                  </a:lnTo>
                  <a:lnTo>
                    <a:pt x="575" y="239"/>
                  </a:lnTo>
                  <a:lnTo>
                    <a:pt x="582" y="229"/>
                  </a:lnTo>
                  <a:lnTo>
                    <a:pt x="592" y="219"/>
                  </a:lnTo>
                  <a:lnTo>
                    <a:pt x="599" y="209"/>
                  </a:lnTo>
                  <a:lnTo>
                    <a:pt x="609" y="202"/>
                  </a:lnTo>
                  <a:lnTo>
                    <a:pt x="615" y="192"/>
                  </a:lnTo>
                  <a:lnTo>
                    <a:pt x="625" y="185"/>
                  </a:lnTo>
                  <a:lnTo>
                    <a:pt x="632" y="178"/>
                  </a:lnTo>
                  <a:lnTo>
                    <a:pt x="639" y="172"/>
                  </a:lnTo>
                  <a:lnTo>
                    <a:pt x="649" y="168"/>
                  </a:lnTo>
                  <a:lnTo>
                    <a:pt x="656" y="162"/>
                  </a:lnTo>
                  <a:lnTo>
                    <a:pt x="666" y="158"/>
                  </a:lnTo>
                  <a:lnTo>
                    <a:pt x="673" y="155"/>
                  </a:lnTo>
                  <a:lnTo>
                    <a:pt x="683" y="152"/>
                  </a:lnTo>
                  <a:lnTo>
                    <a:pt x="689" y="148"/>
                  </a:lnTo>
                  <a:lnTo>
                    <a:pt x="696" y="145"/>
                  </a:lnTo>
                  <a:lnTo>
                    <a:pt x="706" y="141"/>
                  </a:lnTo>
                  <a:lnTo>
                    <a:pt x="713" y="141"/>
                  </a:lnTo>
                  <a:lnTo>
                    <a:pt x="723" y="138"/>
                  </a:lnTo>
                  <a:lnTo>
                    <a:pt x="730" y="135"/>
                  </a:lnTo>
                  <a:lnTo>
                    <a:pt x="740" y="131"/>
                  </a:lnTo>
                  <a:lnTo>
                    <a:pt x="747" y="131"/>
                  </a:lnTo>
                  <a:lnTo>
                    <a:pt x="757" y="128"/>
                  </a:lnTo>
                  <a:lnTo>
                    <a:pt x="763" y="128"/>
                  </a:lnTo>
                  <a:lnTo>
                    <a:pt x="770" y="125"/>
                  </a:lnTo>
                  <a:lnTo>
                    <a:pt x="780" y="125"/>
                  </a:lnTo>
                  <a:lnTo>
                    <a:pt x="787" y="121"/>
                  </a:lnTo>
                  <a:lnTo>
                    <a:pt x="797" y="121"/>
                  </a:lnTo>
                  <a:lnTo>
                    <a:pt x="804" y="118"/>
                  </a:lnTo>
                  <a:lnTo>
                    <a:pt x="814" y="118"/>
                  </a:lnTo>
                  <a:lnTo>
                    <a:pt x="821" y="115"/>
                  </a:lnTo>
                  <a:lnTo>
                    <a:pt x="831" y="115"/>
                  </a:lnTo>
                  <a:lnTo>
                    <a:pt x="837" y="111"/>
                  </a:lnTo>
                  <a:lnTo>
                    <a:pt x="844" y="111"/>
                  </a:lnTo>
                  <a:lnTo>
                    <a:pt x="854" y="111"/>
                  </a:lnTo>
                  <a:lnTo>
                    <a:pt x="861" y="108"/>
                  </a:lnTo>
                  <a:lnTo>
                    <a:pt x="871" y="108"/>
                  </a:lnTo>
                  <a:lnTo>
                    <a:pt x="878" y="108"/>
                  </a:lnTo>
                  <a:lnTo>
                    <a:pt x="888" y="108"/>
                  </a:lnTo>
                  <a:lnTo>
                    <a:pt x="895" y="104"/>
                  </a:lnTo>
                  <a:lnTo>
                    <a:pt x="901" y="104"/>
                  </a:lnTo>
                  <a:lnTo>
                    <a:pt x="911" y="104"/>
                  </a:lnTo>
                  <a:lnTo>
                    <a:pt x="918" y="101"/>
                  </a:lnTo>
                  <a:lnTo>
                    <a:pt x="928" y="101"/>
                  </a:lnTo>
                  <a:lnTo>
                    <a:pt x="935" y="101"/>
                  </a:lnTo>
                  <a:lnTo>
                    <a:pt x="945" y="101"/>
                  </a:lnTo>
                  <a:lnTo>
                    <a:pt x="952" y="101"/>
                  </a:lnTo>
                  <a:lnTo>
                    <a:pt x="962" y="98"/>
                  </a:lnTo>
                  <a:lnTo>
                    <a:pt x="969" y="98"/>
                  </a:lnTo>
                  <a:lnTo>
                    <a:pt x="975" y="98"/>
                  </a:lnTo>
                  <a:lnTo>
                    <a:pt x="985" y="98"/>
                  </a:lnTo>
                  <a:lnTo>
                    <a:pt x="992" y="98"/>
                  </a:lnTo>
                  <a:lnTo>
                    <a:pt x="1002" y="98"/>
                  </a:lnTo>
                  <a:lnTo>
                    <a:pt x="1009" y="94"/>
                  </a:lnTo>
                  <a:lnTo>
                    <a:pt x="1019" y="94"/>
                  </a:lnTo>
                  <a:lnTo>
                    <a:pt x="1026" y="94"/>
                  </a:lnTo>
                  <a:lnTo>
                    <a:pt x="1033" y="94"/>
                  </a:lnTo>
                  <a:lnTo>
                    <a:pt x="1043" y="94"/>
                  </a:lnTo>
                  <a:lnTo>
                    <a:pt x="1049" y="94"/>
                  </a:lnTo>
                  <a:lnTo>
                    <a:pt x="1059" y="94"/>
                  </a:lnTo>
                  <a:lnTo>
                    <a:pt x="1066" y="94"/>
                  </a:lnTo>
                  <a:lnTo>
                    <a:pt x="1076" y="94"/>
                  </a:lnTo>
                  <a:lnTo>
                    <a:pt x="1083" y="94"/>
                  </a:lnTo>
                  <a:lnTo>
                    <a:pt x="1093" y="91"/>
                  </a:lnTo>
                  <a:lnTo>
                    <a:pt x="1100" y="91"/>
                  </a:lnTo>
                  <a:lnTo>
                    <a:pt x="1107" y="91"/>
                  </a:lnTo>
                  <a:lnTo>
                    <a:pt x="1117" y="91"/>
                  </a:lnTo>
                  <a:lnTo>
                    <a:pt x="1123" y="91"/>
                  </a:lnTo>
                  <a:lnTo>
                    <a:pt x="1133" y="91"/>
                  </a:lnTo>
                  <a:lnTo>
                    <a:pt x="1140" y="91"/>
                  </a:lnTo>
                  <a:lnTo>
                    <a:pt x="1150" y="91"/>
                  </a:lnTo>
                  <a:lnTo>
                    <a:pt x="1157" y="91"/>
                  </a:lnTo>
                  <a:lnTo>
                    <a:pt x="1164" y="91"/>
                  </a:lnTo>
                  <a:lnTo>
                    <a:pt x="1174" y="91"/>
                  </a:lnTo>
                  <a:lnTo>
                    <a:pt x="1181" y="91"/>
                  </a:lnTo>
                  <a:lnTo>
                    <a:pt x="1191" y="91"/>
                  </a:lnTo>
                  <a:lnTo>
                    <a:pt x="1197" y="91"/>
                  </a:lnTo>
                  <a:lnTo>
                    <a:pt x="1207" y="88"/>
                  </a:lnTo>
                  <a:lnTo>
                    <a:pt x="1214" y="88"/>
                  </a:lnTo>
                  <a:lnTo>
                    <a:pt x="1224" y="88"/>
                  </a:lnTo>
                  <a:lnTo>
                    <a:pt x="1231" y="88"/>
                  </a:lnTo>
                  <a:lnTo>
                    <a:pt x="12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7" name="Freeform 37"/>
            <p:cNvSpPr>
              <a:spLocks noEditPoints="1"/>
            </p:cNvSpPr>
            <p:nvPr/>
          </p:nvSpPr>
          <p:spPr bwMode="auto">
            <a:xfrm>
              <a:off x="12379326" y="2760663"/>
              <a:ext cx="1708150" cy="1549400"/>
            </a:xfrm>
            <a:custGeom>
              <a:avLst/>
              <a:gdLst>
                <a:gd name="T0" fmla="*/ 23 w 1076"/>
                <a:gd name="T1" fmla="*/ 942 h 976"/>
                <a:gd name="T2" fmla="*/ 1076 w 1076"/>
                <a:gd name="T3" fmla="*/ 936 h 976"/>
                <a:gd name="T4" fmla="*/ 1052 w 1076"/>
                <a:gd name="T5" fmla="*/ 939 h 976"/>
                <a:gd name="T6" fmla="*/ 1026 w 1076"/>
                <a:gd name="T7" fmla="*/ 942 h 976"/>
                <a:gd name="T8" fmla="*/ 1036 w 1076"/>
                <a:gd name="T9" fmla="*/ 942 h 976"/>
                <a:gd name="T10" fmla="*/ 1059 w 1076"/>
                <a:gd name="T11" fmla="*/ 946 h 976"/>
                <a:gd name="T12" fmla="*/ 1076 w 1076"/>
                <a:gd name="T13" fmla="*/ 936 h 976"/>
                <a:gd name="T14" fmla="*/ 43 w 1076"/>
                <a:gd name="T15" fmla="*/ 939 h 976"/>
                <a:gd name="T16" fmla="*/ 16 w 1076"/>
                <a:gd name="T17" fmla="*/ 963 h 976"/>
                <a:gd name="T18" fmla="*/ 10 w 1076"/>
                <a:gd name="T19" fmla="*/ 973 h 976"/>
                <a:gd name="T20" fmla="*/ 33 w 1076"/>
                <a:gd name="T21" fmla="*/ 953 h 976"/>
                <a:gd name="T22" fmla="*/ 53 w 1076"/>
                <a:gd name="T23" fmla="*/ 922 h 976"/>
                <a:gd name="T24" fmla="*/ 878 w 1076"/>
                <a:gd name="T25" fmla="*/ 922 h 976"/>
                <a:gd name="T26" fmla="*/ 904 w 1076"/>
                <a:gd name="T27" fmla="*/ 929 h 976"/>
                <a:gd name="T28" fmla="*/ 928 w 1076"/>
                <a:gd name="T29" fmla="*/ 932 h 976"/>
                <a:gd name="T30" fmla="*/ 952 w 1076"/>
                <a:gd name="T31" fmla="*/ 936 h 976"/>
                <a:gd name="T32" fmla="*/ 978 w 1076"/>
                <a:gd name="T33" fmla="*/ 939 h 976"/>
                <a:gd name="T34" fmla="*/ 952 w 1076"/>
                <a:gd name="T35" fmla="*/ 932 h 976"/>
                <a:gd name="T36" fmla="*/ 928 w 1076"/>
                <a:gd name="T37" fmla="*/ 926 h 976"/>
                <a:gd name="T38" fmla="*/ 904 w 1076"/>
                <a:gd name="T39" fmla="*/ 922 h 976"/>
                <a:gd name="T40" fmla="*/ 878 w 1076"/>
                <a:gd name="T41" fmla="*/ 919 h 976"/>
                <a:gd name="T42" fmla="*/ 306 w 1076"/>
                <a:gd name="T43" fmla="*/ 0 h 976"/>
                <a:gd name="T44" fmla="*/ 279 w 1076"/>
                <a:gd name="T45" fmla="*/ 10 h 976"/>
                <a:gd name="T46" fmla="*/ 255 w 1076"/>
                <a:gd name="T47" fmla="*/ 31 h 976"/>
                <a:gd name="T48" fmla="*/ 232 w 1076"/>
                <a:gd name="T49" fmla="*/ 74 h 976"/>
                <a:gd name="T50" fmla="*/ 208 w 1076"/>
                <a:gd name="T51" fmla="*/ 142 h 976"/>
                <a:gd name="T52" fmla="*/ 181 w 1076"/>
                <a:gd name="T53" fmla="*/ 246 h 976"/>
                <a:gd name="T54" fmla="*/ 158 w 1076"/>
                <a:gd name="T55" fmla="*/ 387 h 976"/>
                <a:gd name="T56" fmla="*/ 131 w 1076"/>
                <a:gd name="T57" fmla="*/ 549 h 976"/>
                <a:gd name="T58" fmla="*/ 107 w 1076"/>
                <a:gd name="T59" fmla="*/ 704 h 976"/>
                <a:gd name="T60" fmla="*/ 84 w 1076"/>
                <a:gd name="T61" fmla="*/ 825 h 976"/>
                <a:gd name="T62" fmla="*/ 60 w 1076"/>
                <a:gd name="T63" fmla="*/ 905 h 976"/>
                <a:gd name="T64" fmla="*/ 67 w 1076"/>
                <a:gd name="T65" fmla="*/ 885 h 976"/>
                <a:gd name="T66" fmla="*/ 90 w 1076"/>
                <a:gd name="T67" fmla="*/ 794 h 976"/>
                <a:gd name="T68" fmla="*/ 117 w 1076"/>
                <a:gd name="T69" fmla="*/ 663 h 976"/>
                <a:gd name="T70" fmla="*/ 141 w 1076"/>
                <a:gd name="T71" fmla="*/ 515 h 976"/>
                <a:gd name="T72" fmla="*/ 164 w 1076"/>
                <a:gd name="T73" fmla="*/ 377 h 976"/>
                <a:gd name="T74" fmla="*/ 191 w 1076"/>
                <a:gd name="T75" fmla="*/ 273 h 976"/>
                <a:gd name="T76" fmla="*/ 215 w 1076"/>
                <a:gd name="T77" fmla="*/ 206 h 976"/>
                <a:gd name="T78" fmla="*/ 238 w 1076"/>
                <a:gd name="T79" fmla="*/ 172 h 976"/>
                <a:gd name="T80" fmla="*/ 265 w 1076"/>
                <a:gd name="T81" fmla="*/ 159 h 976"/>
                <a:gd name="T82" fmla="*/ 279 w 1076"/>
                <a:gd name="T83" fmla="*/ 159 h 976"/>
                <a:gd name="T84" fmla="*/ 306 w 1076"/>
                <a:gd name="T85" fmla="*/ 169 h 976"/>
                <a:gd name="T86" fmla="*/ 322 w 1076"/>
                <a:gd name="T87" fmla="*/ 182 h 976"/>
                <a:gd name="T88" fmla="*/ 346 w 1076"/>
                <a:gd name="T89" fmla="*/ 209 h 976"/>
                <a:gd name="T90" fmla="*/ 370 w 1076"/>
                <a:gd name="T91" fmla="*/ 246 h 976"/>
                <a:gd name="T92" fmla="*/ 396 w 1076"/>
                <a:gd name="T93" fmla="*/ 296 h 976"/>
                <a:gd name="T94" fmla="*/ 420 w 1076"/>
                <a:gd name="T95" fmla="*/ 364 h 976"/>
                <a:gd name="T96" fmla="*/ 444 w 1076"/>
                <a:gd name="T97" fmla="*/ 434 h 976"/>
                <a:gd name="T98" fmla="*/ 470 w 1076"/>
                <a:gd name="T99" fmla="*/ 505 h 976"/>
                <a:gd name="T100" fmla="*/ 477 w 1076"/>
                <a:gd name="T101" fmla="*/ 522 h 976"/>
                <a:gd name="T102" fmla="*/ 454 w 1076"/>
                <a:gd name="T103" fmla="*/ 418 h 976"/>
                <a:gd name="T104" fmla="*/ 427 w 1076"/>
                <a:gd name="T105" fmla="*/ 310 h 976"/>
                <a:gd name="T106" fmla="*/ 403 w 1076"/>
                <a:gd name="T107" fmla="*/ 206 h 976"/>
                <a:gd name="T108" fmla="*/ 380 w 1076"/>
                <a:gd name="T109" fmla="*/ 115 h 976"/>
                <a:gd name="T110" fmla="*/ 353 w 1076"/>
                <a:gd name="T111" fmla="*/ 47 h 976"/>
                <a:gd name="T112" fmla="*/ 329 w 1076"/>
                <a:gd name="T113" fmla="*/ 10 h 976"/>
                <a:gd name="T114" fmla="*/ 306 w 1076"/>
                <a:gd name="T115" fmla="*/ 0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6" h="976">
                  <a:moveTo>
                    <a:pt x="33" y="936"/>
                  </a:moveTo>
                  <a:lnTo>
                    <a:pt x="26" y="939"/>
                  </a:lnTo>
                  <a:lnTo>
                    <a:pt x="23" y="942"/>
                  </a:lnTo>
                  <a:lnTo>
                    <a:pt x="26" y="942"/>
                  </a:lnTo>
                  <a:lnTo>
                    <a:pt x="33" y="936"/>
                  </a:lnTo>
                  <a:close/>
                  <a:moveTo>
                    <a:pt x="1076" y="936"/>
                  </a:moveTo>
                  <a:lnTo>
                    <a:pt x="1069" y="936"/>
                  </a:lnTo>
                  <a:lnTo>
                    <a:pt x="1059" y="939"/>
                  </a:lnTo>
                  <a:lnTo>
                    <a:pt x="1052" y="939"/>
                  </a:lnTo>
                  <a:lnTo>
                    <a:pt x="1042" y="939"/>
                  </a:lnTo>
                  <a:lnTo>
                    <a:pt x="1036" y="942"/>
                  </a:lnTo>
                  <a:lnTo>
                    <a:pt x="1026" y="942"/>
                  </a:lnTo>
                  <a:lnTo>
                    <a:pt x="1019" y="942"/>
                  </a:lnTo>
                  <a:lnTo>
                    <a:pt x="1026" y="942"/>
                  </a:lnTo>
                  <a:lnTo>
                    <a:pt x="1036" y="942"/>
                  </a:lnTo>
                  <a:lnTo>
                    <a:pt x="1042" y="942"/>
                  </a:lnTo>
                  <a:lnTo>
                    <a:pt x="1052" y="946"/>
                  </a:lnTo>
                  <a:lnTo>
                    <a:pt x="1059" y="946"/>
                  </a:lnTo>
                  <a:lnTo>
                    <a:pt x="1069" y="946"/>
                  </a:lnTo>
                  <a:lnTo>
                    <a:pt x="1076" y="946"/>
                  </a:lnTo>
                  <a:lnTo>
                    <a:pt x="1076" y="936"/>
                  </a:lnTo>
                  <a:close/>
                  <a:moveTo>
                    <a:pt x="53" y="922"/>
                  </a:moveTo>
                  <a:lnTo>
                    <a:pt x="50" y="926"/>
                  </a:lnTo>
                  <a:lnTo>
                    <a:pt x="43" y="939"/>
                  </a:lnTo>
                  <a:lnTo>
                    <a:pt x="33" y="949"/>
                  </a:lnTo>
                  <a:lnTo>
                    <a:pt x="26" y="956"/>
                  </a:lnTo>
                  <a:lnTo>
                    <a:pt x="16" y="963"/>
                  </a:lnTo>
                  <a:lnTo>
                    <a:pt x="10" y="969"/>
                  </a:lnTo>
                  <a:lnTo>
                    <a:pt x="0" y="976"/>
                  </a:lnTo>
                  <a:lnTo>
                    <a:pt x="10" y="973"/>
                  </a:lnTo>
                  <a:lnTo>
                    <a:pt x="16" y="969"/>
                  </a:lnTo>
                  <a:lnTo>
                    <a:pt x="26" y="963"/>
                  </a:lnTo>
                  <a:lnTo>
                    <a:pt x="33" y="953"/>
                  </a:lnTo>
                  <a:lnTo>
                    <a:pt x="43" y="942"/>
                  </a:lnTo>
                  <a:lnTo>
                    <a:pt x="50" y="929"/>
                  </a:lnTo>
                  <a:lnTo>
                    <a:pt x="53" y="922"/>
                  </a:lnTo>
                  <a:close/>
                  <a:moveTo>
                    <a:pt x="864" y="915"/>
                  </a:moveTo>
                  <a:lnTo>
                    <a:pt x="871" y="919"/>
                  </a:lnTo>
                  <a:lnTo>
                    <a:pt x="878" y="922"/>
                  </a:lnTo>
                  <a:lnTo>
                    <a:pt x="888" y="922"/>
                  </a:lnTo>
                  <a:lnTo>
                    <a:pt x="894" y="926"/>
                  </a:lnTo>
                  <a:lnTo>
                    <a:pt x="904" y="929"/>
                  </a:lnTo>
                  <a:lnTo>
                    <a:pt x="911" y="929"/>
                  </a:lnTo>
                  <a:lnTo>
                    <a:pt x="921" y="932"/>
                  </a:lnTo>
                  <a:lnTo>
                    <a:pt x="928" y="932"/>
                  </a:lnTo>
                  <a:lnTo>
                    <a:pt x="938" y="936"/>
                  </a:lnTo>
                  <a:lnTo>
                    <a:pt x="945" y="936"/>
                  </a:lnTo>
                  <a:lnTo>
                    <a:pt x="952" y="936"/>
                  </a:lnTo>
                  <a:lnTo>
                    <a:pt x="962" y="939"/>
                  </a:lnTo>
                  <a:lnTo>
                    <a:pt x="968" y="939"/>
                  </a:lnTo>
                  <a:lnTo>
                    <a:pt x="978" y="939"/>
                  </a:lnTo>
                  <a:lnTo>
                    <a:pt x="968" y="936"/>
                  </a:lnTo>
                  <a:lnTo>
                    <a:pt x="962" y="936"/>
                  </a:lnTo>
                  <a:lnTo>
                    <a:pt x="952" y="932"/>
                  </a:lnTo>
                  <a:lnTo>
                    <a:pt x="945" y="932"/>
                  </a:lnTo>
                  <a:lnTo>
                    <a:pt x="938" y="929"/>
                  </a:lnTo>
                  <a:lnTo>
                    <a:pt x="928" y="926"/>
                  </a:lnTo>
                  <a:lnTo>
                    <a:pt x="921" y="926"/>
                  </a:lnTo>
                  <a:lnTo>
                    <a:pt x="911" y="922"/>
                  </a:lnTo>
                  <a:lnTo>
                    <a:pt x="904" y="922"/>
                  </a:lnTo>
                  <a:lnTo>
                    <a:pt x="894" y="919"/>
                  </a:lnTo>
                  <a:lnTo>
                    <a:pt x="888" y="919"/>
                  </a:lnTo>
                  <a:lnTo>
                    <a:pt x="878" y="919"/>
                  </a:lnTo>
                  <a:lnTo>
                    <a:pt x="871" y="915"/>
                  </a:lnTo>
                  <a:lnTo>
                    <a:pt x="864" y="915"/>
                  </a:lnTo>
                  <a:close/>
                  <a:moveTo>
                    <a:pt x="306" y="0"/>
                  </a:moveTo>
                  <a:lnTo>
                    <a:pt x="296" y="4"/>
                  </a:lnTo>
                  <a:lnTo>
                    <a:pt x="289" y="4"/>
                  </a:lnTo>
                  <a:lnTo>
                    <a:pt x="279" y="10"/>
                  </a:lnTo>
                  <a:lnTo>
                    <a:pt x="272" y="14"/>
                  </a:lnTo>
                  <a:lnTo>
                    <a:pt x="265" y="24"/>
                  </a:lnTo>
                  <a:lnTo>
                    <a:pt x="255" y="31"/>
                  </a:lnTo>
                  <a:lnTo>
                    <a:pt x="248" y="44"/>
                  </a:lnTo>
                  <a:lnTo>
                    <a:pt x="238" y="58"/>
                  </a:lnTo>
                  <a:lnTo>
                    <a:pt x="232" y="74"/>
                  </a:lnTo>
                  <a:lnTo>
                    <a:pt x="222" y="91"/>
                  </a:lnTo>
                  <a:lnTo>
                    <a:pt x="215" y="115"/>
                  </a:lnTo>
                  <a:lnTo>
                    <a:pt x="208" y="142"/>
                  </a:lnTo>
                  <a:lnTo>
                    <a:pt x="198" y="172"/>
                  </a:lnTo>
                  <a:lnTo>
                    <a:pt x="191" y="209"/>
                  </a:lnTo>
                  <a:lnTo>
                    <a:pt x="181" y="246"/>
                  </a:lnTo>
                  <a:lnTo>
                    <a:pt x="174" y="290"/>
                  </a:lnTo>
                  <a:lnTo>
                    <a:pt x="164" y="337"/>
                  </a:lnTo>
                  <a:lnTo>
                    <a:pt x="158" y="387"/>
                  </a:lnTo>
                  <a:lnTo>
                    <a:pt x="148" y="441"/>
                  </a:lnTo>
                  <a:lnTo>
                    <a:pt x="141" y="495"/>
                  </a:lnTo>
                  <a:lnTo>
                    <a:pt x="131" y="549"/>
                  </a:lnTo>
                  <a:lnTo>
                    <a:pt x="124" y="603"/>
                  </a:lnTo>
                  <a:lnTo>
                    <a:pt x="117" y="656"/>
                  </a:lnTo>
                  <a:lnTo>
                    <a:pt x="107" y="704"/>
                  </a:lnTo>
                  <a:lnTo>
                    <a:pt x="100" y="747"/>
                  </a:lnTo>
                  <a:lnTo>
                    <a:pt x="90" y="788"/>
                  </a:lnTo>
                  <a:lnTo>
                    <a:pt x="84" y="825"/>
                  </a:lnTo>
                  <a:lnTo>
                    <a:pt x="74" y="855"/>
                  </a:lnTo>
                  <a:lnTo>
                    <a:pt x="67" y="882"/>
                  </a:lnTo>
                  <a:lnTo>
                    <a:pt x="60" y="905"/>
                  </a:lnTo>
                  <a:lnTo>
                    <a:pt x="53" y="915"/>
                  </a:lnTo>
                  <a:lnTo>
                    <a:pt x="60" y="905"/>
                  </a:lnTo>
                  <a:lnTo>
                    <a:pt x="67" y="885"/>
                  </a:lnTo>
                  <a:lnTo>
                    <a:pt x="74" y="862"/>
                  </a:lnTo>
                  <a:lnTo>
                    <a:pt x="84" y="831"/>
                  </a:lnTo>
                  <a:lnTo>
                    <a:pt x="90" y="794"/>
                  </a:lnTo>
                  <a:lnTo>
                    <a:pt x="100" y="754"/>
                  </a:lnTo>
                  <a:lnTo>
                    <a:pt x="107" y="710"/>
                  </a:lnTo>
                  <a:lnTo>
                    <a:pt x="117" y="663"/>
                  </a:lnTo>
                  <a:lnTo>
                    <a:pt x="124" y="616"/>
                  </a:lnTo>
                  <a:lnTo>
                    <a:pt x="131" y="566"/>
                  </a:lnTo>
                  <a:lnTo>
                    <a:pt x="141" y="515"/>
                  </a:lnTo>
                  <a:lnTo>
                    <a:pt x="148" y="468"/>
                  </a:lnTo>
                  <a:lnTo>
                    <a:pt x="158" y="421"/>
                  </a:lnTo>
                  <a:lnTo>
                    <a:pt x="164" y="377"/>
                  </a:lnTo>
                  <a:lnTo>
                    <a:pt x="174" y="337"/>
                  </a:lnTo>
                  <a:lnTo>
                    <a:pt x="181" y="303"/>
                  </a:lnTo>
                  <a:lnTo>
                    <a:pt x="191" y="273"/>
                  </a:lnTo>
                  <a:lnTo>
                    <a:pt x="198" y="246"/>
                  </a:lnTo>
                  <a:lnTo>
                    <a:pt x="208" y="222"/>
                  </a:lnTo>
                  <a:lnTo>
                    <a:pt x="215" y="206"/>
                  </a:lnTo>
                  <a:lnTo>
                    <a:pt x="222" y="189"/>
                  </a:lnTo>
                  <a:lnTo>
                    <a:pt x="232" y="179"/>
                  </a:lnTo>
                  <a:lnTo>
                    <a:pt x="238" y="172"/>
                  </a:lnTo>
                  <a:lnTo>
                    <a:pt x="248" y="165"/>
                  </a:lnTo>
                  <a:lnTo>
                    <a:pt x="255" y="162"/>
                  </a:lnTo>
                  <a:lnTo>
                    <a:pt x="265" y="159"/>
                  </a:lnTo>
                  <a:lnTo>
                    <a:pt x="272" y="159"/>
                  </a:lnTo>
                  <a:lnTo>
                    <a:pt x="275" y="159"/>
                  </a:lnTo>
                  <a:lnTo>
                    <a:pt x="279" y="159"/>
                  </a:lnTo>
                  <a:lnTo>
                    <a:pt x="289" y="159"/>
                  </a:lnTo>
                  <a:lnTo>
                    <a:pt x="296" y="162"/>
                  </a:lnTo>
                  <a:lnTo>
                    <a:pt x="306" y="169"/>
                  </a:lnTo>
                  <a:lnTo>
                    <a:pt x="306" y="172"/>
                  </a:lnTo>
                  <a:lnTo>
                    <a:pt x="312" y="175"/>
                  </a:lnTo>
                  <a:lnTo>
                    <a:pt x="322" y="182"/>
                  </a:lnTo>
                  <a:lnTo>
                    <a:pt x="329" y="189"/>
                  </a:lnTo>
                  <a:lnTo>
                    <a:pt x="339" y="199"/>
                  </a:lnTo>
                  <a:lnTo>
                    <a:pt x="346" y="209"/>
                  </a:lnTo>
                  <a:lnTo>
                    <a:pt x="353" y="219"/>
                  </a:lnTo>
                  <a:lnTo>
                    <a:pt x="363" y="233"/>
                  </a:lnTo>
                  <a:lnTo>
                    <a:pt x="370" y="246"/>
                  </a:lnTo>
                  <a:lnTo>
                    <a:pt x="380" y="263"/>
                  </a:lnTo>
                  <a:lnTo>
                    <a:pt x="386" y="280"/>
                  </a:lnTo>
                  <a:lnTo>
                    <a:pt x="396" y="296"/>
                  </a:lnTo>
                  <a:lnTo>
                    <a:pt x="403" y="317"/>
                  </a:lnTo>
                  <a:lnTo>
                    <a:pt x="410" y="340"/>
                  </a:lnTo>
                  <a:lnTo>
                    <a:pt x="420" y="364"/>
                  </a:lnTo>
                  <a:lnTo>
                    <a:pt x="427" y="384"/>
                  </a:lnTo>
                  <a:lnTo>
                    <a:pt x="437" y="411"/>
                  </a:lnTo>
                  <a:lnTo>
                    <a:pt x="444" y="434"/>
                  </a:lnTo>
                  <a:lnTo>
                    <a:pt x="454" y="458"/>
                  </a:lnTo>
                  <a:lnTo>
                    <a:pt x="460" y="481"/>
                  </a:lnTo>
                  <a:lnTo>
                    <a:pt x="470" y="505"/>
                  </a:lnTo>
                  <a:lnTo>
                    <a:pt x="477" y="529"/>
                  </a:lnTo>
                  <a:lnTo>
                    <a:pt x="484" y="549"/>
                  </a:lnTo>
                  <a:lnTo>
                    <a:pt x="477" y="522"/>
                  </a:lnTo>
                  <a:lnTo>
                    <a:pt x="470" y="488"/>
                  </a:lnTo>
                  <a:lnTo>
                    <a:pt x="460" y="455"/>
                  </a:lnTo>
                  <a:lnTo>
                    <a:pt x="454" y="418"/>
                  </a:lnTo>
                  <a:lnTo>
                    <a:pt x="444" y="381"/>
                  </a:lnTo>
                  <a:lnTo>
                    <a:pt x="437" y="347"/>
                  </a:lnTo>
                  <a:lnTo>
                    <a:pt x="427" y="310"/>
                  </a:lnTo>
                  <a:lnTo>
                    <a:pt x="420" y="276"/>
                  </a:lnTo>
                  <a:lnTo>
                    <a:pt x="410" y="239"/>
                  </a:lnTo>
                  <a:lnTo>
                    <a:pt x="403" y="206"/>
                  </a:lnTo>
                  <a:lnTo>
                    <a:pt x="396" y="172"/>
                  </a:lnTo>
                  <a:lnTo>
                    <a:pt x="386" y="142"/>
                  </a:lnTo>
                  <a:lnTo>
                    <a:pt x="380" y="115"/>
                  </a:lnTo>
                  <a:lnTo>
                    <a:pt x="370" y="88"/>
                  </a:lnTo>
                  <a:lnTo>
                    <a:pt x="363" y="68"/>
                  </a:lnTo>
                  <a:lnTo>
                    <a:pt x="353" y="47"/>
                  </a:lnTo>
                  <a:lnTo>
                    <a:pt x="346" y="31"/>
                  </a:lnTo>
                  <a:lnTo>
                    <a:pt x="339" y="21"/>
                  </a:lnTo>
                  <a:lnTo>
                    <a:pt x="329" y="10"/>
                  </a:lnTo>
                  <a:lnTo>
                    <a:pt x="322" y="4"/>
                  </a:lnTo>
                  <a:lnTo>
                    <a:pt x="312" y="0"/>
                  </a:lnTo>
                  <a:lnTo>
                    <a:pt x="306"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8" name="Freeform 38"/>
            <p:cNvSpPr>
              <a:spLocks/>
            </p:cNvSpPr>
            <p:nvPr/>
          </p:nvSpPr>
          <p:spPr bwMode="auto">
            <a:xfrm>
              <a:off x="12415838" y="4246563"/>
              <a:ext cx="15875" cy="9525"/>
            </a:xfrm>
            <a:custGeom>
              <a:avLst/>
              <a:gdLst>
                <a:gd name="T0" fmla="*/ 10 w 10"/>
                <a:gd name="T1" fmla="*/ 0 h 6"/>
                <a:gd name="T2" fmla="*/ 3 w 10"/>
                <a:gd name="T3" fmla="*/ 3 h 6"/>
                <a:gd name="T4" fmla="*/ 0 w 10"/>
                <a:gd name="T5" fmla="*/ 6 h 6"/>
                <a:gd name="T6" fmla="*/ 3 w 10"/>
                <a:gd name="T7" fmla="*/ 6 h 6"/>
                <a:gd name="T8" fmla="*/ 10 w 10"/>
                <a:gd name="T9" fmla="*/ 0 h 6"/>
              </a:gdLst>
              <a:ahLst/>
              <a:cxnLst>
                <a:cxn ang="0">
                  <a:pos x="T0" y="T1"/>
                </a:cxn>
                <a:cxn ang="0">
                  <a:pos x="T2" y="T3"/>
                </a:cxn>
                <a:cxn ang="0">
                  <a:pos x="T4" y="T5"/>
                </a:cxn>
                <a:cxn ang="0">
                  <a:pos x="T6" y="T7"/>
                </a:cxn>
                <a:cxn ang="0">
                  <a:pos x="T8" y="T9"/>
                </a:cxn>
              </a:cxnLst>
              <a:rect l="0" t="0" r="r" b="b"/>
              <a:pathLst>
                <a:path w="10" h="6">
                  <a:moveTo>
                    <a:pt x="10" y="0"/>
                  </a:moveTo>
                  <a:lnTo>
                    <a:pt x="3" y="3"/>
                  </a:lnTo>
                  <a:lnTo>
                    <a:pt x="0" y="6"/>
                  </a:lnTo>
                  <a:lnTo>
                    <a:pt x="3" y="6"/>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79" name="Freeform 39"/>
            <p:cNvSpPr>
              <a:spLocks/>
            </p:cNvSpPr>
            <p:nvPr/>
          </p:nvSpPr>
          <p:spPr bwMode="auto">
            <a:xfrm>
              <a:off x="13996988" y="4246563"/>
              <a:ext cx="90488" cy="15875"/>
            </a:xfrm>
            <a:custGeom>
              <a:avLst/>
              <a:gdLst>
                <a:gd name="T0" fmla="*/ 57 w 57"/>
                <a:gd name="T1" fmla="*/ 0 h 10"/>
                <a:gd name="T2" fmla="*/ 50 w 57"/>
                <a:gd name="T3" fmla="*/ 0 h 10"/>
                <a:gd name="T4" fmla="*/ 40 w 57"/>
                <a:gd name="T5" fmla="*/ 3 h 10"/>
                <a:gd name="T6" fmla="*/ 33 w 57"/>
                <a:gd name="T7" fmla="*/ 3 h 10"/>
                <a:gd name="T8" fmla="*/ 23 w 57"/>
                <a:gd name="T9" fmla="*/ 3 h 10"/>
                <a:gd name="T10" fmla="*/ 17 w 57"/>
                <a:gd name="T11" fmla="*/ 6 h 10"/>
                <a:gd name="T12" fmla="*/ 7 w 57"/>
                <a:gd name="T13" fmla="*/ 6 h 10"/>
                <a:gd name="T14" fmla="*/ 0 w 57"/>
                <a:gd name="T15" fmla="*/ 6 h 10"/>
                <a:gd name="T16" fmla="*/ 7 w 57"/>
                <a:gd name="T17" fmla="*/ 6 h 10"/>
                <a:gd name="T18" fmla="*/ 17 w 57"/>
                <a:gd name="T19" fmla="*/ 6 h 10"/>
                <a:gd name="T20" fmla="*/ 23 w 57"/>
                <a:gd name="T21" fmla="*/ 6 h 10"/>
                <a:gd name="T22" fmla="*/ 33 w 57"/>
                <a:gd name="T23" fmla="*/ 10 h 10"/>
                <a:gd name="T24" fmla="*/ 40 w 57"/>
                <a:gd name="T25" fmla="*/ 10 h 10"/>
                <a:gd name="T26" fmla="*/ 50 w 57"/>
                <a:gd name="T27" fmla="*/ 10 h 10"/>
                <a:gd name="T28" fmla="*/ 57 w 57"/>
                <a:gd name="T29" fmla="*/ 10 h 10"/>
                <a:gd name="T30" fmla="*/ 57 w 57"/>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10">
                  <a:moveTo>
                    <a:pt x="57" y="0"/>
                  </a:moveTo>
                  <a:lnTo>
                    <a:pt x="50" y="0"/>
                  </a:lnTo>
                  <a:lnTo>
                    <a:pt x="40" y="3"/>
                  </a:lnTo>
                  <a:lnTo>
                    <a:pt x="33" y="3"/>
                  </a:lnTo>
                  <a:lnTo>
                    <a:pt x="23" y="3"/>
                  </a:lnTo>
                  <a:lnTo>
                    <a:pt x="17" y="6"/>
                  </a:lnTo>
                  <a:lnTo>
                    <a:pt x="7" y="6"/>
                  </a:lnTo>
                  <a:lnTo>
                    <a:pt x="0" y="6"/>
                  </a:lnTo>
                  <a:lnTo>
                    <a:pt x="7" y="6"/>
                  </a:lnTo>
                  <a:lnTo>
                    <a:pt x="17" y="6"/>
                  </a:lnTo>
                  <a:lnTo>
                    <a:pt x="23" y="6"/>
                  </a:lnTo>
                  <a:lnTo>
                    <a:pt x="33" y="10"/>
                  </a:lnTo>
                  <a:lnTo>
                    <a:pt x="40" y="10"/>
                  </a:lnTo>
                  <a:lnTo>
                    <a:pt x="50" y="10"/>
                  </a:lnTo>
                  <a:lnTo>
                    <a:pt x="57" y="10"/>
                  </a:lnTo>
                  <a:lnTo>
                    <a:pt x="5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0" name="Freeform 40"/>
            <p:cNvSpPr>
              <a:spLocks/>
            </p:cNvSpPr>
            <p:nvPr/>
          </p:nvSpPr>
          <p:spPr bwMode="auto">
            <a:xfrm>
              <a:off x="12379326" y="4224338"/>
              <a:ext cx="84138" cy="85725"/>
            </a:xfrm>
            <a:custGeom>
              <a:avLst/>
              <a:gdLst>
                <a:gd name="T0" fmla="*/ 53 w 53"/>
                <a:gd name="T1" fmla="*/ 0 h 54"/>
                <a:gd name="T2" fmla="*/ 50 w 53"/>
                <a:gd name="T3" fmla="*/ 4 h 54"/>
                <a:gd name="T4" fmla="*/ 43 w 53"/>
                <a:gd name="T5" fmla="*/ 17 h 54"/>
                <a:gd name="T6" fmla="*/ 33 w 53"/>
                <a:gd name="T7" fmla="*/ 27 h 54"/>
                <a:gd name="T8" fmla="*/ 26 w 53"/>
                <a:gd name="T9" fmla="*/ 34 h 54"/>
                <a:gd name="T10" fmla="*/ 16 w 53"/>
                <a:gd name="T11" fmla="*/ 41 h 54"/>
                <a:gd name="T12" fmla="*/ 10 w 53"/>
                <a:gd name="T13" fmla="*/ 47 h 54"/>
                <a:gd name="T14" fmla="*/ 0 w 53"/>
                <a:gd name="T15" fmla="*/ 54 h 54"/>
                <a:gd name="T16" fmla="*/ 10 w 53"/>
                <a:gd name="T17" fmla="*/ 51 h 54"/>
                <a:gd name="T18" fmla="*/ 16 w 53"/>
                <a:gd name="T19" fmla="*/ 47 h 54"/>
                <a:gd name="T20" fmla="*/ 26 w 53"/>
                <a:gd name="T21" fmla="*/ 41 h 54"/>
                <a:gd name="T22" fmla="*/ 33 w 53"/>
                <a:gd name="T23" fmla="*/ 31 h 54"/>
                <a:gd name="T24" fmla="*/ 43 w 53"/>
                <a:gd name="T25" fmla="*/ 20 h 54"/>
                <a:gd name="T26" fmla="*/ 50 w 53"/>
                <a:gd name="T27" fmla="*/ 7 h 54"/>
                <a:gd name="T28" fmla="*/ 53 w 53"/>
                <a:gd name="T2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4">
                  <a:moveTo>
                    <a:pt x="53" y="0"/>
                  </a:moveTo>
                  <a:lnTo>
                    <a:pt x="50" y="4"/>
                  </a:lnTo>
                  <a:lnTo>
                    <a:pt x="43" y="17"/>
                  </a:lnTo>
                  <a:lnTo>
                    <a:pt x="33" y="27"/>
                  </a:lnTo>
                  <a:lnTo>
                    <a:pt x="26" y="34"/>
                  </a:lnTo>
                  <a:lnTo>
                    <a:pt x="16" y="41"/>
                  </a:lnTo>
                  <a:lnTo>
                    <a:pt x="10" y="47"/>
                  </a:lnTo>
                  <a:lnTo>
                    <a:pt x="0" y="54"/>
                  </a:lnTo>
                  <a:lnTo>
                    <a:pt x="10" y="51"/>
                  </a:lnTo>
                  <a:lnTo>
                    <a:pt x="16" y="47"/>
                  </a:lnTo>
                  <a:lnTo>
                    <a:pt x="26" y="41"/>
                  </a:lnTo>
                  <a:lnTo>
                    <a:pt x="33" y="31"/>
                  </a:lnTo>
                  <a:lnTo>
                    <a:pt x="43" y="20"/>
                  </a:lnTo>
                  <a:lnTo>
                    <a:pt x="50" y="7"/>
                  </a:lnTo>
                  <a:lnTo>
                    <a:pt x="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1" name="Freeform 41"/>
            <p:cNvSpPr>
              <a:spLocks/>
            </p:cNvSpPr>
            <p:nvPr/>
          </p:nvSpPr>
          <p:spPr bwMode="auto">
            <a:xfrm>
              <a:off x="13750926" y="4213225"/>
              <a:ext cx="180975" cy="38100"/>
            </a:xfrm>
            <a:custGeom>
              <a:avLst/>
              <a:gdLst>
                <a:gd name="T0" fmla="*/ 0 w 114"/>
                <a:gd name="T1" fmla="*/ 0 h 24"/>
                <a:gd name="T2" fmla="*/ 7 w 114"/>
                <a:gd name="T3" fmla="*/ 4 h 24"/>
                <a:gd name="T4" fmla="*/ 14 w 114"/>
                <a:gd name="T5" fmla="*/ 7 h 24"/>
                <a:gd name="T6" fmla="*/ 24 w 114"/>
                <a:gd name="T7" fmla="*/ 7 h 24"/>
                <a:gd name="T8" fmla="*/ 30 w 114"/>
                <a:gd name="T9" fmla="*/ 11 h 24"/>
                <a:gd name="T10" fmla="*/ 40 w 114"/>
                <a:gd name="T11" fmla="*/ 14 h 24"/>
                <a:gd name="T12" fmla="*/ 47 w 114"/>
                <a:gd name="T13" fmla="*/ 14 h 24"/>
                <a:gd name="T14" fmla="*/ 57 w 114"/>
                <a:gd name="T15" fmla="*/ 17 h 24"/>
                <a:gd name="T16" fmla="*/ 64 w 114"/>
                <a:gd name="T17" fmla="*/ 17 h 24"/>
                <a:gd name="T18" fmla="*/ 74 w 114"/>
                <a:gd name="T19" fmla="*/ 21 h 24"/>
                <a:gd name="T20" fmla="*/ 81 w 114"/>
                <a:gd name="T21" fmla="*/ 21 h 24"/>
                <a:gd name="T22" fmla="*/ 88 w 114"/>
                <a:gd name="T23" fmla="*/ 21 h 24"/>
                <a:gd name="T24" fmla="*/ 98 w 114"/>
                <a:gd name="T25" fmla="*/ 24 h 24"/>
                <a:gd name="T26" fmla="*/ 104 w 114"/>
                <a:gd name="T27" fmla="*/ 24 h 24"/>
                <a:gd name="T28" fmla="*/ 114 w 114"/>
                <a:gd name="T29" fmla="*/ 24 h 24"/>
                <a:gd name="T30" fmla="*/ 104 w 114"/>
                <a:gd name="T31" fmla="*/ 21 h 24"/>
                <a:gd name="T32" fmla="*/ 98 w 114"/>
                <a:gd name="T33" fmla="*/ 21 h 24"/>
                <a:gd name="T34" fmla="*/ 88 w 114"/>
                <a:gd name="T35" fmla="*/ 17 h 24"/>
                <a:gd name="T36" fmla="*/ 81 w 114"/>
                <a:gd name="T37" fmla="*/ 17 h 24"/>
                <a:gd name="T38" fmla="*/ 74 w 114"/>
                <a:gd name="T39" fmla="*/ 14 h 24"/>
                <a:gd name="T40" fmla="*/ 64 w 114"/>
                <a:gd name="T41" fmla="*/ 11 h 24"/>
                <a:gd name="T42" fmla="*/ 57 w 114"/>
                <a:gd name="T43" fmla="*/ 11 h 24"/>
                <a:gd name="T44" fmla="*/ 47 w 114"/>
                <a:gd name="T45" fmla="*/ 7 h 24"/>
                <a:gd name="T46" fmla="*/ 40 w 114"/>
                <a:gd name="T47" fmla="*/ 7 h 24"/>
                <a:gd name="T48" fmla="*/ 30 w 114"/>
                <a:gd name="T49" fmla="*/ 4 h 24"/>
                <a:gd name="T50" fmla="*/ 24 w 114"/>
                <a:gd name="T51" fmla="*/ 4 h 24"/>
                <a:gd name="T52" fmla="*/ 14 w 114"/>
                <a:gd name="T53" fmla="*/ 4 h 24"/>
                <a:gd name="T54" fmla="*/ 7 w 114"/>
                <a:gd name="T55" fmla="*/ 0 h 24"/>
                <a:gd name="T56" fmla="*/ 0 w 114"/>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4" h="24">
                  <a:moveTo>
                    <a:pt x="0" y="0"/>
                  </a:moveTo>
                  <a:lnTo>
                    <a:pt x="7" y="4"/>
                  </a:lnTo>
                  <a:lnTo>
                    <a:pt x="14" y="7"/>
                  </a:lnTo>
                  <a:lnTo>
                    <a:pt x="24" y="7"/>
                  </a:lnTo>
                  <a:lnTo>
                    <a:pt x="30" y="11"/>
                  </a:lnTo>
                  <a:lnTo>
                    <a:pt x="40" y="14"/>
                  </a:lnTo>
                  <a:lnTo>
                    <a:pt x="47" y="14"/>
                  </a:lnTo>
                  <a:lnTo>
                    <a:pt x="57" y="17"/>
                  </a:lnTo>
                  <a:lnTo>
                    <a:pt x="64" y="17"/>
                  </a:lnTo>
                  <a:lnTo>
                    <a:pt x="74" y="21"/>
                  </a:lnTo>
                  <a:lnTo>
                    <a:pt x="81" y="21"/>
                  </a:lnTo>
                  <a:lnTo>
                    <a:pt x="88" y="21"/>
                  </a:lnTo>
                  <a:lnTo>
                    <a:pt x="98" y="24"/>
                  </a:lnTo>
                  <a:lnTo>
                    <a:pt x="104" y="24"/>
                  </a:lnTo>
                  <a:lnTo>
                    <a:pt x="114" y="24"/>
                  </a:lnTo>
                  <a:lnTo>
                    <a:pt x="104" y="21"/>
                  </a:lnTo>
                  <a:lnTo>
                    <a:pt x="98" y="21"/>
                  </a:lnTo>
                  <a:lnTo>
                    <a:pt x="88" y="17"/>
                  </a:lnTo>
                  <a:lnTo>
                    <a:pt x="81" y="17"/>
                  </a:lnTo>
                  <a:lnTo>
                    <a:pt x="74" y="14"/>
                  </a:lnTo>
                  <a:lnTo>
                    <a:pt x="64" y="11"/>
                  </a:lnTo>
                  <a:lnTo>
                    <a:pt x="57" y="11"/>
                  </a:lnTo>
                  <a:lnTo>
                    <a:pt x="47" y="7"/>
                  </a:lnTo>
                  <a:lnTo>
                    <a:pt x="40" y="7"/>
                  </a:lnTo>
                  <a:lnTo>
                    <a:pt x="30" y="4"/>
                  </a:lnTo>
                  <a:lnTo>
                    <a:pt x="24" y="4"/>
                  </a:lnTo>
                  <a:lnTo>
                    <a:pt x="14" y="4"/>
                  </a:lnTo>
                  <a:lnTo>
                    <a:pt x="7"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2" name="Freeform 42"/>
            <p:cNvSpPr>
              <a:spLocks/>
            </p:cNvSpPr>
            <p:nvPr/>
          </p:nvSpPr>
          <p:spPr bwMode="auto">
            <a:xfrm>
              <a:off x="12463463" y="2760663"/>
              <a:ext cx="684213" cy="1452563"/>
            </a:xfrm>
            <a:custGeom>
              <a:avLst/>
              <a:gdLst>
                <a:gd name="T0" fmla="*/ 243 w 431"/>
                <a:gd name="T1" fmla="*/ 4 h 915"/>
                <a:gd name="T2" fmla="*/ 226 w 431"/>
                <a:gd name="T3" fmla="*/ 10 h 915"/>
                <a:gd name="T4" fmla="*/ 212 w 431"/>
                <a:gd name="T5" fmla="*/ 24 h 915"/>
                <a:gd name="T6" fmla="*/ 195 w 431"/>
                <a:gd name="T7" fmla="*/ 44 h 915"/>
                <a:gd name="T8" fmla="*/ 179 w 431"/>
                <a:gd name="T9" fmla="*/ 74 h 915"/>
                <a:gd name="T10" fmla="*/ 162 w 431"/>
                <a:gd name="T11" fmla="*/ 115 h 915"/>
                <a:gd name="T12" fmla="*/ 145 w 431"/>
                <a:gd name="T13" fmla="*/ 172 h 915"/>
                <a:gd name="T14" fmla="*/ 128 w 431"/>
                <a:gd name="T15" fmla="*/ 246 h 915"/>
                <a:gd name="T16" fmla="*/ 111 w 431"/>
                <a:gd name="T17" fmla="*/ 337 h 915"/>
                <a:gd name="T18" fmla="*/ 95 w 431"/>
                <a:gd name="T19" fmla="*/ 441 h 915"/>
                <a:gd name="T20" fmla="*/ 78 w 431"/>
                <a:gd name="T21" fmla="*/ 549 h 915"/>
                <a:gd name="T22" fmla="*/ 64 w 431"/>
                <a:gd name="T23" fmla="*/ 656 h 915"/>
                <a:gd name="T24" fmla="*/ 47 w 431"/>
                <a:gd name="T25" fmla="*/ 747 h 915"/>
                <a:gd name="T26" fmla="*/ 31 w 431"/>
                <a:gd name="T27" fmla="*/ 825 h 915"/>
                <a:gd name="T28" fmla="*/ 14 w 431"/>
                <a:gd name="T29" fmla="*/ 882 h 915"/>
                <a:gd name="T30" fmla="*/ 0 w 431"/>
                <a:gd name="T31" fmla="*/ 915 h 915"/>
                <a:gd name="T32" fmla="*/ 14 w 431"/>
                <a:gd name="T33" fmla="*/ 885 h 915"/>
                <a:gd name="T34" fmla="*/ 31 w 431"/>
                <a:gd name="T35" fmla="*/ 831 h 915"/>
                <a:gd name="T36" fmla="*/ 47 w 431"/>
                <a:gd name="T37" fmla="*/ 754 h 915"/>
                <a:gd name="T38" fmla="*/ 64 w 431"/>
                <a:gd name="T39" fmla="*/ 663 h 915"/>
                <a:gd name="T40" fmla="*/ 78 w 431"/>
                <a:gd name="T41" fmla="*/ 566 h 915"/>
                <a:gd name="T42" fmla="*/ 95 w 431"/>
                <a:gd name="T43" fmla="*/ 468 h 915"/>
                <a:gd name="T44" fmla="*/ 111 w 431"/>
                <a:gd name="T45" fmla="*/ 377 h 915"/>
                <a:gd name="T46" fmla="*/ 128 w 431"/>
                <a:gd name="T47" fmla="*/ 303 h 915"/>
                <a:gd name="T48" fmla="*/ 145 w 431"/>
                <a:gd name="T49" fmla="*/ 246 h 915"/>
                <a:gd name="T50" fmla="*/ 162 w 431"/>
                <a:gd name="T51" fmla="*/ 206 h 915"/>
                <a:gd name="T52" fmla="*/ 179 w 431"/>
                <a:gd name="T53" fmla="*/ 179 h 915"/>
                <a:gd name="T54" fmla="*/ 195 w 431"/>
                <a:gd name="T55" fmla="*/ 165 h 915"/>
                <a:gd name="T56" fmla="*/ 212 w 431"/>
                <a:gd name="T57" fmla="*/ 159 h 915"/>
                <a:gd name="T58" fmla="*/ 222 w 431"/>
                <a:gd name="T59" fmla="*/ 159 h 915"/>
                <a:gd name="T60" fmla="*/ 236 w 431"/>
                <a:gd name="T61" fmla="*/ 159 h 915"/>
                <a:gd name="T62" fmla="*/ 253 w 431"/>
                <a:gd name="T63" fmla="*/ 169 h 915"/>
                <a:gd name="T64" fmla="*/ 259 w 431"/>
                <a:gd name="T65" fmla="*/ 175 h 915"/>
                <a:gd name="T66" fmla="*/ 276 w 431"/>
                <a:gd name="T67" fmla="*/ 189 h 915"/>
                <a:gd name="T68" fmla="*/ 293 w 431"/>
                <a:gd name="T69" fmla="*/ 209 h 915"/>
                <a:gd name="T70" fmla="*/ 310 w 431"/>
                <a:gd name="T71" fmla="*/ 233 h 915"/>
                <a:gd name="T72" fmla="*/ 327 w 431"/>
                <a:gd name="T73" fmla="*/ 263 h 915"/>
                <a:gd name="T74" fmla="*/ 343 w 431"/>
                <a:gd name="T75" fmla="*/ 296 h 915"/>
                <a:gd name="T76" fmla="*/ 357 w 431"/>
                <a:gd name="T77" fmla="*/ 340 h 915"/>
                <a:gd name="T78" fmla="*/ 374 w 431"/>
                <a:gd name="T79" fmla="*/ 384 h 915"/>
                <a:gd name="T80" fmla="*/ 391 w 431"/>
                <a:gd name="T81" fmla="*/ 434 h 915"/>
                <a:gd name="T82" fmla="*/ 407 w 431"/>
                <a:gd name="T83" fmla="*/ 481 h 915"/>
                <a:gd name="T84" fmla="*/ 424 w 431"/>
                <a:gd name="T85" fmla="*/ 529 h 915"/>
                <a:gd name="T86" fmla="*/ 424 w 431"/>
                <a:gd name="T87" fmla="*/ 522 h 915"/>
                <a:gd name="T88" fmla="*/ 407 w 431"/>
                <a:gd name="T89" fmla="*/ 455 h 915"/>
                <a:gd name="T90" fmla="*/ 391 w 431"/>
                <a:gd name="T91" fmla="*/ 381 h 915"/>
                <a:gd name="T92" fmla="*/ 374 w 431"/>
                <a:gd name="T93" fmla="*/ 310 h 915"/>
                <a:gd name="T94" fmla="*/ 357 w 431"/>
                <a:gd name="T95" fmla="*/ 239 h 915"/>
                <a:gd name="T96" fmla="*/ 343 w 431"/>
                <a:gd name="T97" fmla="*/ 172 h 915"/>
                <a:gd name="T98" fmla="*/ 327 w 431"/>
                <a:gd name="T99" fmla="*/ 115 h 915"/>
                <a:gd name="T100" fmla="*/ 310 w 431"/>
                <a:gd name="T101" fmla="*/ 68 h 915"/>
                <a:gd name="T102" fmla="*/ 293 w 431"/>
                <a:gd name="T103" fmla="*/ 31 h 915"/>
                <a:gd name="T104" fmla="*/ 276 w 431"/>
                <a:gd name="T105" fmla="*/ 10 h 915"/>
                <a:gd name="T106" fmla="*/ 259 w 431"/>
                <a:gd name="T107"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1" h="915">
                  <a:moveTo>
                    <a:pt x="253" y="0"/>
                  </a:moveTo>
                  <a:lnTo>
                    <a:pt x="243" y="4"/>
                  </a:lnTo>
                  <a:lnTo>
                    <a:pt x="236" y="4"/>
                  </a:lnTo>
                  <a:lnTo>
                    <a:pt x="226" y="10"/>
                  </a:lnTo>
                  <a:lnTo>
                    <a:pt x="219" y="14"/>
                  </a:lnTo>
                  <a:lnTo>
                    <a:pt x="212" y="24"/>
                  </a:lnTo>
                  <a:lnTo>
                    <a:pt x="202" y="31"/>
                  </a:lnTo>
                  <a:lnTo>
                    <a:pt x="195" y="44"/>
                  </a:lnTo>
                  <a:lnTo>
                    <a:pt x="185" y="58"/>
                  </a:lnTo>
                  <a:lnTo>
                    <a:pt x="179" y="74"/>
                  </a:lnTo>
                  <a:lnTo>
                    <a:pt x="169" y="91"/>
                  </a:lnTo>
                  <a:lnTo>
                    <a:pt x="162" y="115"/>
                  </a:lnTo>
                  <a:lnTo>
                    <a:pt x="155" y="142"/>
                  </a:lnTo>
                  <a:lnTo>
                    <a:pt x="145" y="172"/>
                  </a:lnTo>
                  <a:lnTo>
                    <a:pt x="138" y="209"/>
                  </a:lnTo>
                  <a:lnTo>
                    <a:pt x="128" y="246"/>
                  </a:lnTo>
                  <a:lnTo>
                    <a:pt x="121" y="290"/>
                  </a:lnTo>
                  <a:lnTo>
                    <a:pt x="111" y="337"/>
                  </a:lnTo>
                  <a:lnTo>
                    <a:pt x="105" y="387"/>
                  </a:lnTo>
                  <a:lnTo>
                    <a:pt x="95" y="441"/>
                  </a:lnTo>
                  <a:lnTo>
                    <a:pt x="88" y="495"/>
                  </a:lnTo>
                  <a:lnTo>
                    <a:pt x="78" y="549"/>
                  </a:lnTo>
                  <a:lnTo>
                    <a:pt x="71" y="603"/>
                  </a:lnTo>
                  <a:lnTo>
                    <a:pt x="64" y="656"/>
                  </a:lnTo>
                  <a:lnTo>
                    <a:pt x="54" y="704"/>
                  </a:lnTo>
                  <a:lnTo>
                    <a:pt x="47" y="747"/>
                  </a:lnTo>
                  <a:lnTo>
                    <a:pt x="37" y="788"/>
                  </a:lnTo>
                  <a:lnTo>
                    <a:pt x="31" y="825"/>
                  </a:lnTo>
                  <a:lnTo>
                    <a:pt x="21" y="855"/>
                  </a:lnTo>
                  <a:lnTo>
                    <a:pt x="14" y="882"/>
                  </a:lnTo>
                  <a:lnTo>
                    <a:pt x="7" y="905"/>
                  </a:lnTo>
                  <a:lnTo>
                    <a:pt x="0" y="915"/>
                  </a:lnTo>
                  <a:lnTo>
                    <a:pt x="7" y="905"/>
                  </a:lnTo>
                  <a:lnTo>
                    <a:pt x="14" y="885"/>
                  </a:lnTo>
                  <a:lnTo>
                    <a:pt x="21" y="862"/>
                  </a:lnTo>
                  <a:lnTo>
                    <a:pt x="31" y="831"/>
                  </a:lnTo>
                  <a:lnTo>
                    <a:pt x="37" y="794"/>
                  </a:lnTo>
                  <a:lnTo>
                    <a:pt x="47" y="754"/>
                  </a:lnTo>
                  <a:lnTo>
                    <a:pt x="54" y="710"/>
                  </a:lnTo>
                  <a:lnTo>
                    <a:pt x="64" y="663"/>
                  </a:lnTo>
                  <a:lnTo>
                    <a:pt x="71" y="616"/>
                  </a:lnTo>
                  <a:lnTo>
                    <a:pt x="78" y="566"/>
                  </a:lnTo>
                  <a:lnTo>
                    <a:pt x="88" y="515"/>
                  </a:lnTo>
                  <a:lnTo>
                    <a:pt x="95" y="468"/>
                  </a:lnTo>
                  <a:lnTo>
                    <a:pt x="105" y="421"/>
                  </a:lnTo>
                  <a:lnTo>
                    <a:pt x="111" y="377"/>
                  </a:lnTo>
                  <a:lnTo>
                    <a:pt x="121" y="337"/>
                  </a:lnTo>
                  <a:lnTo>
                    <a:pt x="128" y="303"/>
                  </a:lnTo>
                  <a:lnTo>
                    <a:pt x="138" y="273"/>
                  </a:lnTo>
                  <a:lnTo>
                    <a:pt x="145" y="246"/>
                  </a:lnTo>
                  <a:lnTo>
                    <a:pt x="155" y="222"/>
                  </a:lnTo>
                  <a:lnTo>
                    <a:pt x="162" y="206"/>
                  </a:lnTo>
                  <a:lnTo>
                    <a:pt x="169" y="189"/>
                  </a:lnTo>
                  <a:lnTo>
                    <a:pt x="179" y="179"/>
                  </a:lnTo>
                  <a:lnTo>
                    <a:pt x="185" y="172"/>
                  </a:lnTo>
                  <a:lnTo>
                    <a:pt x="195" y="165"/>
                  </a:lnTo>
                  <a:lnTo>
                    <a:pt x="202" y="162"/>
                  </a:lnTo>
                  <a:lnTo>
                    <a:pt x="212" y="159"/>
                  </a:lnTo>
                  <a:lnTo>
                    <a:pt x="219" y="159"/>
                  </a:lnTo>
                  <a:lnTo>
                    <a:pt x="222" y="159"/>
                  </a:lnTo>
                  <a:lnTo>
                    <a:pt x="226" y="159"/>
                  </a:lnTo>
                  <a:lnTo>
                    <a:pt x="236" y="159"/>
                  </a:lnTo>
                  <a:lnTo>
                    <a:pt x="243" y="162"/>
                  </a:lnTo>
                  <a:lnTo>
                    <a:pt x="253" y="169"/>
                  </a:lnTo>
                  <a:lnTo>
                    <a:pt x="253" y="172"/>
                  </a:lnTo>
                  <a:lnTo>
                    <a:pt x="259" y="175"/>
                  </a:lnTo>
                  <a:lnTo>
                    <a:pt x="269" y="182"/>
                  </a:lnTo>
                  <a:lnTo>
                    <a:pt x="276" y="189"/>
                  </a:lnTo>
                  <a:lnTo>
                    <a:pt x="286" y="199"/>
                  </a:lnTo>
                  <a:lnTo>
                    <a:pt x="293" y="209"/>
                  </a:lnTo>
                  <a:lnTo>
                    <a:pt x="300" y="219"/>
                  </a:lnTo>
                  <a:lnTo>
                    <a:pt x="310" y="233"/>
                  </a:lnTo>
                  <a:lnTo>
                    <a:pt x="317" y="246"/>
                  </a:lnTo>
                  <a:lnTo>
                    <a:pt x="327" y="263"/>
                  </a:lnTo>
                  <a:lnTo>
                    <a:pt x="333" y="280"/>
                  </a:lnTo>
                  <a:lnTo>
                    <a:pt x="343" y="296"/>
                  </a:lnTo>
                  <a:lnTo>
                    <a:pt x="350" y="317"/>
                  </a:lnTo>
                  <a:lnTo>
                    <a:pt x="357" y="340"/>
                  </a:lnTo>
                  <a:lnTo>
                    <a:pt x="367" y="364"/>
                  </a:lnTo>
                  <a:lnTo>
                    <a:pt x="374" y="384"/>
                  </a:lnTo>
                  <a:lnTo>
                    <a:pt x="384" y="411"/>
                  </a:lnTo>
                  <a:lnTo>
                    <a:pt x="391" y="434"/>
                  </a:lnTo>
                  <a:lnTo>
                    <a:pt x="401" y="458"/>
                  </a:lnTo>
                  <a:lnTo>
                    <a:pt x="407" y="481"/>
                  </a:lnTo>
                  <a:lnTo>
                    <a:pt x="417" y="505"/>
                  </a:lnTo>
                  <a:lnTo>
                    <a:pt x="424" y="529"/>
                  </a:lnTo>
                  <a:lnTo>
                    <a:pt x="431" y="549"/>
                  </a:lnTo>
                  <a:lnTo>
                    <a:pt x="424" y="522"/>
                  </a:lnTo>
                  <a:lnTo>
                    <a:pt x="417" y="488"/>
                  </a:lnTo>
                  <a:lnTo>
                    <a:pt x="407" y="455"/>
                  </a:lnTo>
                  <a:lnTo>
                    <a:pt x="401" y="418"/>
                  </a:lnTo>
                  <a:lnTo>
                    <a:pt x="391" y="381"/>
                  </a:lnTo>
                  <a:lnTo>
                    <a:pt x="384" y="347"/>
                  </a:lnTo>
                  <a:lnTo>
                    <a:pt x="374" y="310"/>
                  </a:lnTo>
                  <a:lnTo>
                    <a:pt x="367" y="276"/>
                  </a:lnTo>
                  <a:lnTo>
                    <a:pt x="357" y="239"/>
                  </a:lnTo>
                  <a:lnTo>
                    <a:pt x="350" y="206"/>
                  </a:lnTo>
                  <a:lnTo>
                    <a:pt x="343" y="172"/>
                  </a:lnTo>
                  <a:lnTo>
                    <a:pt x="333" y="142"/>
                  </a:lnTo>
                  <a:lnTo>
                    <a:pt x="327" y="115"/>
                  </a:lnTo>
                  <a:lnTo>
                    <a:pt x="317" y="88"/>
                  </a:lnTo>
                  <a:lnTo>
                    <a:pt x="310" y="68"/>
                  </a:lnTo>
                  <a:lnTo>
                    <a:pt x="300" y="47"/>
                  </a:lnTo>
                  <a:lnTo>
                    <a:pt x="293" y="31"/>
                  </a:lnTo>
                  <a:lnTo>
                    <a:pt x="286" y="21"/>
                  </a:lnTo>
                  <a:lnTo>
                    <a:pt x="276" y="10"/>
                  </a:lnTo>
                  <a:lnTo>
                    <a:pt x="269" y="4"/>
                  </a:lnTo>
                  <a:lnTo>
                    <a:pt x="259" y="0"/>
                  </a:lnTo>
                  <a:lnTo>
                    <a:pt x="25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3" name="Freeform 43"/>
            <p:cNvSpPr>
              <a:spLocks noEditPoints="1"/>
            </p:cNvSpPr>
            <p:nvPr/>
          </p:nvSpPr>
          <p:spPr bwMode="auto">
            <a:xfrm>
              <a:off x="12133263" y="3013075"/>
              <a:ext cx="1954213" cy="1319213"/>
            </a:xfrm>
            <a:custGeom>
              <a:avLst/>
              <a:gdLst>
                <a:gd name="T0" fmla="*/ 17 w 1231"/>
                <a:gd name="T1" fmla="*/ 807 h 831"/>
                <a:gd name="T2" fmla="*/ 40 w 1231"/>
                <a:gd name="T3" fmla="*/ 824 h 831"/>
                <a:gd name="T4" fmla="*/ 107 w 1231"/>
                <a:gd name="T5" fmla="*/ 831 h 831"/>
                <a:gd name="T6" fmla="*/ 141 w 1231"/>
                <a:gd name="T7" fmla="*/ 817 h 831"/>
                <a:gd name="T8" fmla="*/ 74 w 1231"/>
                <a:gd name="T9" fmla="*/ 804 h 831"/>
                <a:gd name="T10" fmla="*/ 1164 w 1231"/>
                <a:gd name="T11" fmla="*/ 783 h 831"/>
                <a:gd name="T12" fmla="*/ 84 w 1231"/>
                <a:gd name="T13" fmla="*/ 780 h 831"/>
                <a:gd name="T14" fmla="*/ 17 w 1231"/>
                <a:gd name="T15" fmla="*/ 783 h 831"/>
                <a:gd name="T16" fmla="*/ 40 w 1231"/>
                <a:gd name="T17" fmla="*/ 797 h 831"/>
                <a:gd name="T18" fmla="*/ 107 w 1231"/>
                <a:gd name="T19" fmla="*/ 794 h 831"/>
                <a:gd name="T20" fmla="*/ 171 w 1231"/>
                <a:gd name="T21" fmla="*/ 783 h 831"/>
                <a:gd name="T22" fmla="*/ 124 w 1231"/>
                <a:gd name="T23" fmla="*/ 780 h 831"/>
                <a:gd name="T24" fmla="*/ 205 w 1231"/>
                <a:gd name="T25" fmla="*/ 763 h 831"/>
                <a:gd name="T26" fmla="*/ 683 w 1231"/>
                <a:gd name="T27" fmla="*/ 521 h 831"/>
                <a:gd name="T28" fmla="*/ 747 w 1231"/>
                <a:gd name="T29" fmla="*/ 632 h 831"/>
                <a:gd name="T30" fmla="*/ 814 w 1231"/>
                <a:gd name="T31" fmla="*/ 686 h 831"/>
                <a:gd name="T32" fmla="*/ 878 w 1231"/>
                <a:gd name="T33" fmla="*/ 723 h 831"/>
                <a:gd name="T34" fmla="*/ 945 w 1231"/>
                <a:gd name="T35" fmla="*/ 743 h 831"/>
                <a:gd name="T36" fmla="*/ 1009 w 1231"/>
                <a:gd name="T37" fmla="*/ 756 h 831"/>
                <a:gd name="T38" fmla="*/ 962 w 1231"/>
                <a:gd name="T39" fmla="*/ 730 h 831"/>
                <a:gd name="T40" fmla="*/ 895 w 1231"/>
                <a:gd name="T41" fmla="*/ 693 h 831"/>
                <a:gd name="T42" fmla="*/ 831 w 1231"/>
                <a:gd name="T43" fmla="*/ 652 h 831"/>
                <a:gd name="T44" fmla="*/ 763 w 1231"/>
                <a:gd name="T45" fmla="*/ 595 h 831"/>
                <a:gd name="T46" fmla="*/ 696 w 1231"/>
                <a:gd name="T47" fmla="*/ 514 h 831"/>
                <a:gd name="T48" fmla="*/ 639 w 1231"/>
                <a:gd name="T49" fmla="*/ 390 h 831"/>
                <a:gd name="T50" fmla="*/ 377 w 1231"/>
                <a:gd name="T51" fmla="*/ 70 h 831"/>
                <a:gd name="T52" fmla="*/ 313 w 1231"/>
                <a:gd name="T53" fmla="*/ 316 h 831"/>
                <a:gd name="T54" fmla="*/ 245 w 1231"/>
                <a:gd name="T55" fmla="*/ 659 h 831"/>
                <a:gd name="T56" fmla="*/ 229 w 1231"/>
                <a:gd name="T57" fmla="*/ 723 h 831"/>
                <a:gd name="T58" fmla="*/ 296 w 1231"/>
                <a:gd name="T59" fmla="*/ 511 h 831"/>
                <a:gd name="T60" fmla="*/ 363 w 1231"/>
                <a:gd name="T61" fmla="*/ 329 h 831"/>
                <a:gd name="T62" fmla="*/ 427 w 1231"/>
                <a:gd name="T63" fmla="*/ 272 h 831"/>
                <a:gd name="T64" fmla="*/ 494 w 1231"/>
                <a:gd name="T65" fmla="*/ 302 h 831"/>
                <a:gd name="T66" fmla="*/ 558 w 1231"/>
                <a:gd name="T67" fmla="*/ 440 h 831"/>
                <a:gd name="T68" fmla="*/ 625 w 1231"/>
                <a:gd name="T69" fmla="*/ 629 h 831"/>
                <a:gd name="T70" fmla="*/ 689 w 1231"/>
                <a:gd name="T71" fmla="*/ 750 h 831"/>
                <a:gd name="T72" fmla="*/ 757 w 1231"/>
                <a:gd name="T73" fmla="*/ 790 h 831"/>
                <a:gd name="T74" fmla="*/ 821 w 1231"/>
                <a:gd name="T75" fmla="*/ 804 h 831"/>
                <a:gd name="T76" fmla="*/ 888 w 1231"/>
                <a:gd name="T77" fmla="*/ 817 h 831"/>
                <a:gd name="T78" fmla="*/ 952 w 1231"/>
                <a:gd name="T79" fmla="*/ 817 h 831"/>
                <a:gd name="T80" fmla="*/ 1019 w 1231"/>
                <a:gd name="T81" fmla="*/ 810 h 831"/>
                <a:gd name="T82" fmla="*/ 1083 w 1231"/>
                <a:gd name="T83" fmla="*/ 807 h 831"/>
                <a:gd name="T84" fmla="*/ 1150 w 1231"/>
                <a:gd name="T85" fmla="*/ 810 h 831"/>
                <a:gd name="T86" fmla="*/ 1214 w 1231"/>
                <a:gd name="T87" fmla="*/ 810 h 831"/>
                <a:gd name="T88" fmla="*/ 1197 w 1231"/>
                <a:gd name="T89" fmla="*/ 804 h 831"/>
                <a:gd name="T90" fmla="*/ 1133 w 1231"/>
                <a:gd name="T91" fmla="*/ 800 h 831"/>
                <a:gd name="T92" fmla="*/ 1066 w 1231"/>
                <a:gd name="T93" fmla="*/ 804 h 831"/>
                <a:gd name="T94" fmla="*/ 1002 w 1231"/>
                <a:gd name="T95" fmla="*/ 804 h 831"/>
                <a:gd name="T96" fmla="*/ 935 w 1231"/>
                <a:gd name="T97" fmla="*/ 797 h 831"/>
                <a:gd name="T98" fmla="*/ 871 w 1231"/>
                <a:gd name="T99" fmla="*/ 787 h 831"/>
                <a:gd name="T100" fmla="*/ 804 w 1231"/>
                <a:gd name="T101" fmla="*/ 770 h 831"/>
                <a:gd name="T102" fmla="*/ 740 w 1231"/>
                <a:gd name="T103" fmla="*/ 753 h 831"/>
                <a:gd name="T104" fmla="*/ 673 w 1231"/>
                <a:gd name="T105" fmla="*/ 699 h 831"/>
                <a:gd name="T106" fmla="*/ 609 w 1231"/>
                <a:gd name="T107" fmla="*/ 521 h 831"/>
                <a:gd name="T108" fmla="*/ 541 w 1231"/>
                <a:gd name="T109" fmla="*/ 228 h 831"/>
                <a:gd name="T110" fmla="*/ 477 w 1231"/>
                <a:gd name="T111" fmla="*/ 33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31" h="831">
                  <a:moveTo>
                    <a:pt x="74" y="804"/>
                  </a:moveTo>
                  <a:lnTo>
                    <a:pt x="67" y="804"/>
                  </a:lnTo>
                  <a:lnTo>
                    <a:pt x="57" y="804"/>
                  </a:lnTo>
                  <a:lnTo>
                    <a:pt x="50" y="804"/>
                  </a:lnTo>
                  <a:lnTo>
                    <a:pt x="40" y="804"/>
                  </a:lnTo>
                  <a:lnTo>
                    <a:pt x="33" y="804"/>
                  </a:lnTo>
                  <a:lnTo>
                    <a:pt x="23" y="804"/>
                  </a:lnTo>
                  <a:lnTo>
                    <a:pt x="17" y="807"/>
                  </a:lnTo>
                  <a:lnTo>
                    <a:pt x="10" y="807"/>
                  </a:lnTo>
                  <a:lnTo>
                    <a:pt x="0" y="807"/>
                  </a:lnTo>
                  <a:lnTo>
                    <a:pt x="0" y="820"/>
                  </a:lnTo>
                  <a:lnTo>
                    <a:pt x="10" y="820"/>
                  </a:lnTo>
                  <a:lnTo>
                    <a:pt x="17" y="820"/>
                  </a:lnTo>
                  <a:lnTo>
                    <a:pt x="23" y="824"/>
                  </a:lnTo>
                  <a:lnTo>
                    <a:pt x="33" y="824"/>
                  </a:lnTo>
                  <a:lnTo>
                    <a:pt x="40" y="824"/>
                  </a:lnTo>
                  <a:lnTo>
                    <a:pt x="50" y="824"/>
                  </a:lnTo>
                  <a:lnTo>
                    <a:pt x="57" y="824"/>
                  </a:lnTo>
                  <a:lnTo>
                    <a:pt x="67" y="827"/>
                  </a:lnTo>
                  <a:lnTo>
                    <a:pt x="74" y="827"/>
                  </a:lnTo>
                  <a:lnTo>
                    <a:pt x="84" y="831"/>
                  </a:lnTo>
                  <a:lnTo>
                    <a:pt x="91" y="831"/>
                  </a:lnTo>
                  <a:lnTo>
                    <a:pt x="97" y="831"/>
                  </a:lnTo>
                  <a:lnTo>
                    <a:pt x="107" y="831"/>
                  </a:lnTo>
                  <a:lnTo>
                    <a:pt x="114" y="831"/>
                  </a:lnTo>
                  <a:lnTo>
                    <a:pt x="124" y="827"/>
                  </a:lnTo>
                  <a:lnTo>
                    <a:pt x="131" y="827"/>
                  </a:lnTo>
                  <a:lnTo>
                    <a:pt x="141" y="824"/>
                  </a:lnTo>
                  <a:lnTo>
                    <a:pt x="148" y="820"/>
                  </a:lnTo>
                  <a:lnTo>
                    <a:pt x="155" y="817"/>
                  </a:lnTo>
                  <a:lnTo>
                    <a:pt x="148" y="817"/>
                  </a:lnTo>
                  <a:lnTo>
                    <a:pt x="141" y="817"/>
                  </a:lnTo>
                  <a:lnTo>
                    <a:pt x="131" y="814"/>
                  </a:lnTo>
                  <a:lnTo>
                    <a:pt x="124" y="814"/>
                  </a:lnTo>
                  <a:lnTo>
                    <a:pt x="114" y="810"/>
                  </a:lnTo>
                  <a:lnTo>
                    <a:pt x="107" y="807"/>
                  </a:lnTo>
                  <a:lnTo>
                    <a:pt x="97" y="807"/>
                  </a:lnTo>
                  <a:lnTo>
                    <a:pt x="91" y="804"/>
                  </a:lnTo>
                  <a:lnTo>
                    <a:pt x="84" y="804"/>
                  </a:lnTo>
                  <a:lnTo>
                    <a:pt x="74" y="804"/>
                  </a:lnTo>
                  <a:close/>
                  <a:moveTo>
                    <a:pt x="1133" y="780"/>
                  </a:moveTo>
                  <a:lnTo>
                    <a:pt x="1133" y="780"/>
                  </a:lnTo>
                  <a:lnTo>
                    <a:pt x="1140" y="780"/>
                  </a:lnTo>
                  <a:lnTo>
                    <a:pt x="1150" y="783"/>
                  </a:lnTo>
                  <a:lnTo>
                    <a:pt x="1157" y="783"/>
                  </a:lnTo>
                  <a:lnTo>
                    <a:pt x="1164" y="783"/>
                  </a:lnTo>
                  <a:lnTo>
                    <a:pt x="1174" y="783"/>
                  </a:lnTo>
                  <a:lnTo>
                    <a:pt x="1164" y="783"/>
                  </a:lnTo>
                  <a:lnTo>
                    <a:pt x="1157" y="780"/>
                  </a:lnTo>
                  <a:lnTo>
                    <a:pt x="1150" y="780"/>
                  </a:lnTo>
                  <a:lnTo>
                    <a:pt x="1140" y="780"/>
                  </a:lnTo>
                  <a:lnTo>
                    <a:pt x="1133" y="780"/>
                  </a:lnTo>
                  <a:close/>
                  <a:moveTo>
                    <a:pt x="107" y="777"/>
                  </a:moveTo>
                  <a:lnTo>
                    <a:pt x="97" y="777"/>
                  </a:lnTo>
                  <a:lnTo>
                    <a:pt x="91" y="780"/>
                  </a:lnTo>
                  <a:lnTo>
                    <a:pt x="84" y="780"/>
                  </a:lnTo>
                  <a:lnTo>
                    <a:pt x="74" y="780"/>
                  </a:lnTo>
                  <a:lnTo>
                    <a:pt x="67" y="780"/>
                  </a:lnTo>
                  <a:lnTo>
                    <a:pt x="57" y="780"/>
                  </a:lnTo>
                  <a:lnTo>
                    <a:pt x="50" y="783"/>
                  </a:lnTo>
                  <a:lnTo>
                    <a:pt x="40" y="783"/>
                  </a:lnTo>
                  <a:lnTo>
                    <a:pt x="33" y="783"/>
                  </a:lnTo>
                  <a:lnTo>
                    <a:pt x="23" y="783"/>
                  </a:lnTo>
                  <a:lnTo>
                    <a:pt x="17" y="783"/>
                  </a:lnTo>
                  <a:lnTo>
                    <a:pt x="10" y="783"/>
                  </a:lnTo>
                  <a:lnTo>
                    <a:pt x="0" y="783"/>
                  </a:lnTo>
                  <a:lnTo>
                    <a:pt x="0" y="797"/>
                  </a:lnTo>
                  <a:lnTo>
                    <a:pt x="10" y="797"/>
                  </a:lnTo>
                  <a:lnTo>
                    <a:pt x="17" y="797"/>
                  </a:lnTo>
                  <a:lnTo>
                    <a:pt x="23" y="797"/>
                  </a:lnTo>
                  <a:lnTo>
                    <a:pt x="33" y="797"/>
                  </a:lnTo>
                  <a:lnTo>
                    <a:pt x="40" y="797"/>
                  </a:lnTo>
                  <a:lnTo>
                    <a:pt x="50" y="797"/>
                  </a:lnTo>
                  <a:lnTo>
                    <a:pt x="57" y="797"/>
                  </a:lnTo>
                  <a:lnTo>
                    <a:pt x="67" y="797"/>
                  </a:lnTo>
                  <a:lnTo>
                    <a:pt x="74" y="797"/>
                  </a:lnTo>
                  <a:lnTo>
                    <a:pt x="84" y="797"/>
                  </a:lnTo>
                  <a:lnTo>
                    <a:pt x="91" y="797"/>
                  </a:lnTo>
                  <a:lnTo>
                    <a:pt x="97" y="797"/>
                  </a:lnTo>
                  <a:lnTo>
                    <a:pt x="107" y="794"/>
                  </a:lnTo>
                  <a:lnTo>
                    <a:pt x="114" y="794"/>
                  </a:lnTo>
                  <a:lnTo>
                    <a:pt x="124" y="794"/>
                  </a:lnTo>
                  <a:lnTo>
                    <a:pt x="131" y="790"/>
                  </a:lnTo>
                  <a:lnTo>
                    <a:pt x="141" y="790"/>
                  </a:lnTo>
                  <a:lnTo>
                    <a:pt x="148" y="787"/>
                  </a:lnTo>
                  <a:lnTo>
                    <a:pt x="155" y="787"/>
                  </a:lnTo>
                  <a:lnTo>
                    <a:pt x="165" y="787"/>
                  </a:lnTo>
                  <a:lnTo>
                    <a:pt x="171" y="783"/>
                  </a:lnTo>
                  <a:lnTo>
                    <a:pt x="178" y="783"/>
                  </a:lnTo>
                  <a:lnTo>
                    <a:pt x="171" y="783"/>
                  </a:lnTo>
                  <a:lnTo>
                    <a:pt x="165" y="783"/>
                  </a:lnTo>
                  <a:lnTo>
                    <a:pt x="155" y="783"/>
                  </a:lnTo>
                  <a:lnTo>
                    <a:pt x="148" y="783"/>
                  </a:lnTo>
                  <a:lnTo>
                    <a:pt x="141" y="780"/>
                  </a:lnTo>
                  <a:lnTo>
                    <a:pt x="131" y="780"/>
                  </a:lnTo>
                  <a:lnTo>
                    <a:pt x="124" y="780"/>
                  </a:lnTo>
                  <a:lnTo>
                    <a:pt x="114" y="780"/>
                  </a:lnTo>
                  <a:lnTo>
                    <a:pt x="107" y="777"/>
                  </a:lnTo>
                  <a:close/>
                  <a:moveTo>
                    <a:pt x="208" y="756"/>
                  </a:moveTo>
                  <a:lnTo>
                    <a:pt x="205" y="760"/>
                  </a:lnTo>
                  <a:lnTo>
                    <a:pt x="198" y="770"/>
                  </a:lnTo>
                  <a:lnTo>
                    <a:pt x="188" y="777"/>
                  </a:lnTo>
                  <a:lnTo>
                    <a:pt x="198" y="773"/>
                  </a:lnTo>
                  <a:lnTo>
                    <a:pt x="205" y="763"/>
                  </a:lnTo>
                  <a:lnTo>
                    <a:pt x="208" y="756"/>
                  </a:lnTo>
                  <a:close/>
                  <a:moveTo>
                    <a:pt x="639" y="390"/>
                  </a:moveTo>
                  <a:lnTo>
                    <a:pt x="639" y="393"/>
                  </a:lnTo>
                  <a:lnTo>
                    <a:pt x="649" y="423"/>
                  </a:lnTo>
                  <a:lnTo>
                    <a:pt x="656" y="450"/>
                  </a:lnTo>
                  <a:lnTo>
                    <a:pt x="666" y="477"/>
                  </a:lnTo>
                  <a:lnTo>
                    <a:pt x="673" y="501"/>
                  </a:lnTo>
                  <a:lnTo>
                    <a:pt x="683" y="521"/>
                  </a:lnTo>
                  <a:lnTo>
                    <a:pt x="689" y="541"/>
                  </a:lnTo>
                  <a:lnTo>
                    <a:pt x="696" y="558"/>
                  </a:lnTo>
                  <a:lnTo>
                    <a:pt x="706" y="571"/>
                  </a:lnTo>
                  <a:lnTo>
                    <a:pt x="713" y="588"/>
                  </a:lnTo>
                  <a:lnTo>
                    <a:pt x="723" y="598"/>
                  </a:lnTo>
                  <a:lnTo>
                    <a:pt x="730" y="612"/>
                  </a:lnTo>
                  <a:lnTo>
                    <a:pt x="740" y="622"/>
                  </a:lnTo>
                  <a:lnTo>
                    <a:pt x="747" y="632"/>
                  </a:lnTo>
                  <a:lnTo>
                    <a:pt x="757" y="639"/>
                  </a:lnTo>
                  <a:lnTo>
                    <a:pt x="763" y="649"/>
                  </a:lnTo>
                  <a:lnTo>
                    <a:pt x="770" y="656"/>
                  </a:lnTo>
                  <a:lnTo>
                    <a:pt x="780" y="662"/>
                  </a:lnTo>
                  <a:lnTo>
                    <a:pt x="787" y="669"/>
                  </a:lnTo>
                  <a:lnTo>
                    <a:pt x="797" y="676"/>
                  </a:lnTo>
                  <a:lnTo>
                    <a:pt x="804" y="682"/>
                  </a:lnTo>
                  <a:lnTo>
                    <a:pt x="814" y="686"/>
                  </a:lnTo>
                  <a:lnTo>
                    <a:pt x="821" y="693"/>
                  </a:lnTo>
                  <a:lnTo>
                    <a:pt x="831" y="696"/>
                  </a:lnTo>
                  <a:lnTo>
                    <a:pt x="837" y="703"/>
                  </a:lnTo>
                  <a:lnTo>
                    <a:pt x="844" y="706"/>
                  </a:lnTo>
                  <a:lnTo>
                    <a:pt x="854" y="709"/>
                  </a:lnTo>
                  <a:lnTo>
                    <a:pt x="861" y="713"/>
                  </a:lnTo>
                  <a:lnTo>
                    <a:pt x="871" y="719"/>
                  </a:lnTo>
                  <a:lnTo>
                    <a:pt x="878" y="723"/>
                  </a:lnTo>
                  <a:lnTo>
                    <a:pt x="888" y="726"/>
                  </a:lnTo>
                  <a:lnTo>
                    <a:pt x="895" y="730"/>
                  </a:lnTo>
                  <a:lnTo>
                    <a:pt x="901" y="733"/>
                  </a:lnTo>
                  <a:lnTo>
                    <a:pt x="911" y="733"/>
                  </a:lnTo>
                  <a:lnTo>
                    <a:pt x="918" y="736"/>
                  </a:lnTo>
                  <a:lnTo>
                    <a:pt x="928" y="740"/>
                  </a:lnTo>
                  <a:lnTo>
                    <a:pt x="935" y="743"/>
                  </a:lnTo>
                  <a:lnTo>
                    <a:pt x="945" y="743"/>
                  </a:lnTo>
                  <a:lnTo>
                    <a:pt x="952" y="746"/>
                  </a:lnTo>
                  <a:lnTo>
                    <a:pt x="962" y="750"/>
                  </a:lnTo>
                  <a:lnTo>
                    <a:pt x="969" y="750"/>
                  </a:lnTo>
                  <a:lnTo>
                    <a:pt x="975" y="753"/>
                  </a:lnTo>
                  <a:lnTo>
                    <a:pt x="985" y="753"/>
                  </a:lnTo>
                  <a:lnTo>
                    <a:pt x="992" y="753"/>
                  </a:lnTo>
                  <a:lnTo>
                    <a:pt x="1002" y="756"/>
                  </a:lnTo>
                  <a:lnTo>
                    <a:pt x="1009" y="756"/>
                  </a:lnTo>
                  <a:lnTo>
                    <a:pt x="1019" y="756"/>
                  </a:lnTo>
                  <a:lnTo>
                    <a:pt x="1009" y="753"/>
                  </a:lnTo>
                  <a:lnTo>
                    <a:pt x="1002" y="750"/>
                  </a:lnTo>
                  <a:lnTo>
                    <a:pt x="992" y="746"/>
                  </a:lnTo>
                  <a:lnTo>
                    <a:pt x="985" y="743"/>
                  </a:lnTo>
                  <a:lnTo>
                    <a:pt x="975" y="736"/>
                  </a:lnTo>
                  <a:lnTo>
                    <a:pt x="969" y="733"/>
                  </a:lnTo>
                  <a:lnTo>
                    <a:pt x="962" y="730"/>
                  </a:lnTo>
                  <a:lnTo>
                    <a:pt x="952" y="723"/>
                  </a:lnTo>
                  <a:lnTo>
                    <a:pt x="945" y="719"/>
                  </a:lnTo>
                  <a:lnTo>
                    <a:pt x="935" y="716"/>
                  </a:lnTo>
                  <a:lnTo>
                    <a:pt x="928" y="709"/>
                  </a:lnTo>
                  <a:lnTo>
                    <a:pt x="918" y="706"/>
                  </a:lnTo>
                  <a:lnTo>
                    <a:pt x="911" y="703"/>
                  </a:lnTo>
                  <a:lnTo>
                    <a:pt x="901" y="696"/>
                  </a:lnTo>
                  <a:lnTo>
                    <a:pt x="895" y="693"/>
                  </a:lnTo>
                  <a:lnTo>
                    <a:pt x="888" y="689"/>
                  </a:lnTo>
                  <a:lnTo>
                    <a:pt x="878" y="682"/>
                  </a:lnTo>
                  <a:lnTo>
                    <a:pt x="871" y="679"/>
                  </a:lnTo>
                  <a:lnTo>
                    <a:pt x="861" y="676"/>
                  </a:lnTo>
                  <a:lnTo>
                    <a:pt x="854" y="669"/>
                  </a:lnTo>
                  <a:lnTo>
                    <a:pt x="844" y="666"/>
                  </a:lnTo>
                  <a:lnTo>
                    <a:pt x="837" y="659"/>
                  </a:lnTo>
                  <a:lnTo>
                    <a:pt x="831" y="652"/>
                  </a:lnTo>
                  <a:lnTo>
                    <a:pt x="821" y="649"/>
                  </a:lnTo>
                  <a:lnTo>
                    <a:pt x="814" y="642"/>
                  </a:lnTo>
                  <a:lnTo>
                    <a:pt x="804" y="635"/>
                  </a:lnTo>
                  <a:lnTo>
                    <a:pt x="797" y="629"/>
                  </a:lnTo>
                  <a:lnTo>
                    <a:pt x="787" y="619"/>
                  </a:lnTo>
                  <a:lnTo>
                    <a:pt x="780" y="612"/>
                  </a:lnTo>
                  <a:lnTo>
                    <a:pt x="770" y="605"/>
                  </a:lnTo>
                  <a:lnTo>
                    <a:pt x="763" y="595"/>
                  </a:lnTo>
                  <a:lnTo>
                    <a:pt x="757" y="588"/>
                  </a:lnTo>
                  <a:lnTo>
                    <a:pt x="747" y="578"/>
                  </a:lnTo>
                  <a:lnTo>
                    <a:pt x="740" y="568"/>
                  </a:lnTo>
                  <a:lnTo>
                    <a:pt x="730" y="561"/>
                  </a:lnTo>
                  <a:lnTo>
                    <a:pt x="723" y="551"/>
                  </a:lnTo>
                  <a:lnTo>
                    <a:pt x="713" y="538"/>
                  </a:lnTo>
                  <a:lnTo>
                    <a:pt x="706" y="528"/>
                  </a:lnTo>
                  <a:lnTo>
                    <a:pt x="696" y="514"/>
                  </a:lnTo>
                  <a:lnTo>
                    <a:pt x="689" y="501"/>
                  </a:lnTo>
                  <a:lnTo>
                    <a:pt x="683" y="487"/>
                  </a:lnTo>
                  <a:lnTo>
                    <a:pt x="673" y="471"/>
                  </a:lnTo>
                  <a:lnTo>
                    <a:pt x="666" y="454"/>
                  </a:lnTo>
                  <a:lnTo>
                    <a:pt x="656" y="434"/>
                  </a:lnTo>
                  <a:lnTo>
                    <a:pt x="649" y="413"/>
                  </a:lnTo>
                  <a:lnTo>
                    <a:pt x="639" y="393"/>
                  </a:lnTo>
                  <a:lnTo>
                    <a:pt x="639" y="390"/>
                  </a:lnTo>
                  <a:close/>
                  <a:moveTo>
                    <a:pt x="430" y="0"/>
                  </a:moveTo>
                  <a:lnTo>
                    <a:pt x="427" y="3"/>
                  </a:lnTo>
                  <a:lnTo>
                    <a:pt x="420" y="6"/>
                  </a:lnTo>
                  <a:lnTo>
                    <a:pt x="410" y="13"/>
                  </a:lnTo>
                  <a:lnTo>
                    <a:pt x="403" y="23"/>
                  </a:lnTo>
                  <a:lnTo>
                    <a:pt x="393" y="37"/>
                  </a:lnTo>
                  <a:lnTo>
                    <a:pt x="387" y="50"/>
                  </a:lnTo>
                  <a:lnTo>
                    <a:pt x="377" y="70"/>
                  </a:lnTo>
                  <a:lnTo>
                    <a:pt x="370" y="90"/>
                  </a:lnTo>
                  <a:lnTo>
                    <a:pt x="363" y="114"/>
                  </a:lnTo>
                  <a:lnTo>
                    <a:pt x="353" y="141"/>
                  </a:lnTo>
                  <a:lnTo>
                    <a:pt x="346" y="171"/>
                  </a:lnTo>
                  <a:lnTo>
                    <a:pt x="336" y="201"/>
                  </a:lnTo>
                  <a:lnTo>
                    <a:pt x="329" y="238"/>
                  </a:lnTo>
                  <a:lnTo>
                    <a:pt x="319" y="275"/>
                  </a:lnTo>
                  <a:lnTo>
                    <a:pt x="313" y="316"/>
                  </a:lnTo>
                  <a:lnTo>
                    <a:pt x="303" y="356"/>
                  </a:lnTo>
                  <a:lnTo>
                    <a:pt x="296" y="400"/>
                  </a:lnTo>
                  <a:lnTo>
                    <a:pt x="286" y="447"/>
                  </a:lnTo>
                  <a:lnTo>
                    <a:pt x="279" y="491"/>
                  </a:lnTo>
                  <a:lnTo>
                    <a:pt x="272" y="538"/>
                  </a:lnTo>
                  <a:lnTo>
                    <a:pt x="262" y="582"/>
                  </a:lnTo>
                  <a:lnTo>
                    <a:pt x="255" y="622"/>
                  </a:lnTo>
                  <a:lnTo>
                    <a:pt x="245" y="659"/>
                  </a:lnTo>
                  <a:lnTo>
                    <a:pt x="239" y="689"/>
                  </a:lnTo>
                  <a:lnTo>
                    <a:pt x="229" y="716"/>
                  </a:lnTo>
                  <a:lnTo>
                    <a:pt x="222" y="740"/>
                  </a:lnTo>
                  <a:lnTo>
                    <a:pt x="215" y="756"/>
                  </a:lnTo>
                  <a:lnTo>
                    <a:pt x="208" y="763"/>
                  </a:lnTo>
                  <a:lnTo>
                    <a:pt x="215" y="756"/>
                  </a:lnTo>
                  <a:lnTo>
                    <a:pt x="222" y="743"/>
                  </a:lnTo>
                  <a:lnTo>
                    <a:pt x="229" y="723"/>
                  </a:lnTo>
                  <a:lnTo>
                    <a:pt x="239" y="706"/>
                  </a:lnTo>
                  <a:lnTo>
                    <a:pt x="245" y="682"/>
                  </a:lnTo>
                  <a:lnTo>
                    <a:pt x="255" y="656"/>
                  </a:lnTo>
                  <a:lnTo>
                    <a:pt x="262" y="629"/>
                  </a:lnTo>
                  <a:lnTo>
                    <a:pt x="272" y="602"/>
                  </a:lnTo>
                  <a:lnTo>
                    <a:pt x="279" y="571"/>
                  </a:lnTo>
                  <a:lnTo>
                    <a:pt x="286" y="541"/>
                  </a:lnTo>
                  <a:lnTo>
                    <a:pt x="296" y="511"/>
                  </a:lnTo>
                  <a:lnTo>
                    <a:pt x="303" y="481"/>
                  </a:lnTo>
                  <a:lnTo>
                    <a:pt x="313" y="454"/>
                  </a:lnTo>
                  <a:lnTo>
                    <a:pt x="319" y="427"/>
                  </a:lnTo>
                  <a:lnTo>
                    <a:pt x="329" y="403"/>
                  </a:lnTo>
                  <a:lnTo>
                    <a:pt x="336" y="380"/>
                  </a:lnTo>
                  <a:lnTo>
                    <a:pt x="346" y="363"/>
                  </a:lnTo>
                  <a:lnTo>
                    <a:pt x="353" y="346"/>
                  </a:lnTo>
                  <a:lnTo>
                    <a:pt x="363" y="329"/>
                  </a:lnTo>
                  <a:lnTo>
                    <a:pt x="370" y="316"/>
                  </a:lnTo>
                  <a:lnTo>
                    <a:pt x="377" y="306"/>
                  </a:lnTo>
                  <a:lnTo>
                    <a:pt x="387" y="299"/>
                  </a:lnTo>
                  <a:lnTo>
                    <a:pt x="393" y="289"/>
                  </a:lnTo>
                  <a:lnTo>
                    <a:pt x="403" y="282"/>
                  </a:lnTo>
                  <a:lnTo>
                    <a:pt x="410" y="279"/>
                  </a:lnTo>
                  <a:lnTo>
                    <a:pt x="420" y="275"/>
                  </a:lnTo>
                  <a:lnTo>
                    <a:pt x="427" y="272"/>
                  </a:lnTo>
                  <a:lnTo>
                    <a:pt x="434" y="272"/>
                  </a:lnTo>
                  <a:lnTo>
                    <a:pt x="444" y="272"/>
                  </a:lnTo>
                  <a:lnTo>
                    <a:pt x="451" y="275"/>
                  </a:lnTo>
                  <a:lnTo>
                    <a:pt x="461" y="279"/>
                  </a:lnTo>
                  <a:lnTo>
                    <a:pt x="467" y="282"/>
                  </a:lnTo>
                  <a:lnTo>
                    <a:pt x="477" y="289"/>
                  </a:lnTo>
                  <a:lnTo>
                    <a:pt x="484" y="296"/>
                  </a:lnTo>
                  <a:lnTo>
                    <a:pt x="494" y="302"/>
                  </a:lnTo>
                  <a:lnTo>
                    <a:pt x="501" y="316"/>
                  </a:lnTo>
                  <a:lnTo>
                    <a:pt x="508" y="329"/>
                  </a:lnTo>
                  <a:lnTo>
                    <a:pt x="518" y="343"/>
                  </a:lnTo>
                  <a:lnTo>
                    <a:pt x="525" y="359"/>
                  </a:lnTo>
                  <a:lnTo>
                    <a:pt x="535" y="376"/>
                  </a:lnTo>
                  <a:lnTo>
                    <a:pt x="541" y="397"/>
                  </a:lnTo>
                  <a:lnTo>
                    <a:pt x="551" y="417"/>
                  </a:lnTo>
                  <a:lnTo>
                    <a:pt x="558" y="440"/>
                  </a:lnTo>
                  <a:lnTo>
                    <a:pt x="565" y="464"/>
                  </a:lnTo>
                  <a:lnTo>
                    <a:pt x="575" y="487"/>
                  </a:lnTo>
                  <a:lnTo>
                    <a:pt x="582" y="511"/>
                  </a:lnTo>
                  <a:lnTo>
                    <a:pt x="592" y="534"/>
                  </a:lnTo>
                  <a:lnTo>
                    <a:pt x="599" y="558"/>
                  </a:lnTo>
                  <a:lnTo>
                    <a:pt x="609" y="585"/>
                  </a:lnTo>
                  <a:lnTo>
                    <a:pt x="615" y="605"/>
                  </a:lnTo>
                  <a:lnTo>
                    <a:pt x="625" y="629"/>
                  </a:lnTo>
                  <a:lnTo>
                    <a:pt x="632" y="649"/>
                  </a:lnTo>
                  <a:lnTo>
                    <a:pt x="639" y="669"/>
                  </a:lnTo>
                  <a:lnTo>
                    <a:pt x="649" y="686"/>
                  </a:lnTo>
                  <a:lnTo>
                    <a:pt x="656" y="703"/>
                  </a:lnTo>
                  <a:lnTo>
                    <a:pt x="666" y="716"/>
                  </a:lnTo>
                  <a:lnTo>
                    <a:pt x="673" y="730"/>
                  </a:lnTo>
                  <a:lnTo>
                    <a:pt x="683" y="740"/>
                  </a:lnTo>
                  <a:lnTo>
                    <a:pt x="689" y="750"/>
                  </a:lnTo>
                  <a:lnTo>
                    <a:pt x="696" y="756"/>
                  </a:lnTo>
                  <a:lnTo>
                    <a:pt x="706" y="763"/>
                  </a:lnTo>
                  <a:lnTo>
                    <a:pt x="713" y="770"/>
                  </a:lnTo>
                  <a:lnTo>
                    <a:pt x="723" y="773"/>
                  </a:lnTo>
                  <a:lnTo>
                    <a:pt x="730" y="780"/>
                  </a:lnTo>
                  <a:lnTo>
                    <a:pt x="740" y="783"/>
                  </a:lnTo>
                  <a:lnTo>
                    <a:pt x="747" y="787"/>
                  </a:lnTo>
                  <a:lnTo>
                    <a:pt x="757" y="790"/>
                  </a:lnTo>
                  <a:lnTo>
                    <a:pt x="763" y="794"/>
                  </a:lnTo>
                  <a:lnTo>
                    <a:pt x="770" y="794"/>
                  </a:lnTo>
                  <a:lnTo>
                    <a:pt x="780" y="797"/>
                  </a:lnTo>
                  <a:lnTo>
                    <a:pt x="787" y="800"/>
                  </a:lnTo>
                  <a:lnTo>
                    <a:pt x="797" y="800"/>
                  </a:lnTo>
                  <a:lnTo>
                    <a:pt x="804" y="804"/>
                  </a:lnTo>
                  <a:lnTo>
                    <a:pt x="814" y="804"/>
                  </a:lnTo>
                  <a:lnTo>
                    <a:pt x="821" y="804"/>
                  </a:lnTo>
                  <a:lnTo>
                    <a:pt x="831" y="807"/>
                  </a:lnTo>
                  <a:lnTo>
                    <a:pt x="837" y="807"/>
                  </a:lnTo>
                  <a:lnTo>
                    <a:pt x="844" y="810"/>
                  </a:lnTo>
                  <a:lnTo>
                    <a:pt x="854" y="810"/>
                  </a:lnTo>
                  <a:lnTo>
                    <a:pt x="861" y="810"/>
                  </a:lnTo>
                  <a:lnTo>
                    <a:pt x="871" y="814"/>
                  </a:lnTo>
                  <a:lnTo>
                    <a:pt x="878" y="814"/>
                  </a:lnTo>
                  <a:lnTo>
                    <a:pt x="888" y="817"/>
                  </a:lnTo>
                  <a:lnTo>
                    <a:pt x="895" y="817"/>
                  </a:lnTo>
                  <a:lnTo>
                    <a:pt x="901" y="817"/>
                  </a:lnTo>
                  <a:lnTo>
                    <a:pt x="911" y="817"/>
                  </a:lnTo>
                  <a:lnTo>
                    <a:pt x="918" y="817"/>
                  </a:lnTo>
                  <a:lnTo>
                    <a:pt x="928" y="817"/>
                  </a:lnTo>
                  <a:lnTo>
                    <a:pt x="935" y="817"/>
                  </a:lnTo>
                  <a:lnTo>
                    <a:pt x="945" y="817"/>
                  </a:lnTo>
                  <a:lnTo>
                    <a:pt x="952" y="817"/>
                  </a:lnTo>
                  <a:lnTo>
                    <a:pt x="962" y="817"/>
                  </a:lnTo>
                  <a:lnTo>
                    <a:pt x="969" y="817"/>
                  </a:lnTo>
                  <a:lnTo>
                    <a:pt x="975" y="814"/>
                  </a:lnTo>
                  <a:lnTo>
                    <a:pt x="985" y="814"/>
                  </a:lnTo>
                  <a:lnTo>
                    <a:pt x="992" y="814"/>
                  </a:lnTo>
                  <a:lnTo>
                    <a:pt x="1002" y="814"/>
                  </a:lnTo>
                  <a:lnTo>
                    <a:pt x="1009" y="810"/>
                  </a:lnTo>
                  <a:lnTo>
                    <a:pt x="1019" y="810"/>
                  </a:lnTo>
                  <a:lnTo>
                    <a:pt x="1026" y="810"/>
                  </a:lnTo>
                  <a:lnTo>
                    <a:pt x="1033" y="810"/>
                  </a:lnTo>
                  <a:lnTo>
                    <a:pt x="1043" y="810"/>
                  </a:lnTo>
                  <a:lnTo>
                    <a:pt x="1049" y="810"/>
                  </a:lnTo>
                  <a:lnTo>
                    <a:pt x="1059" y="807"/>
                  </a:lnTo>
                  <a:lnTo>
                    <a:pt x="1066" y="807"/>
                  </a:lnTo>
                  <a:lnTo>
                    <a:pt x="1076" y="807"/>
                  </a:lnTo>
                  <a:lnTo>
                    <a:pt x="1083" y="807"/>
                  </a:lnTo>
                  <a:lnTo>
                    <a:pt x="1093" y="807"/>
                  </a:lnTo>
                  <a:lnTo>
                    <a:pt x="1100" y="807"/>
                  </a:lnTo>
                  <a:lnTo>
                    <a:pt x="1107" y="807"/>
                  </a:lnTo>
                  <a:lnTo>
                    <a:pt x="1117" y="807"/>
                  </a:lnTo>
                  <a:lnTo>
                    <a:pt x="1123" y="810"/>
                  </a:lnTo>
                  <a:lnTo>
                    <a:pt x="1133" y="810"/>
                  </a:lnTo>
                  <a:lnTo>
                    <a:pt x="1140" y="810"/>
                  </a:lnTo>
                  <a:lnTo>
                    <a:pt x="1150" y="810"/>
                  </a:lnTo>
                  <a:lnTo>
                    <a:pt x="1157" y="810"/>
                  </a:lnTo>
                  <a:lnTo>
                    <a:pt x="1164" y="810"/>
                  </a:lnTo>
                  <a:lnTo>
                    <a:pt x="1174" y="810"/>
                  </a:lnTo>
                  <a:lnTo>
                    <a:pt x="1181" y="810"/>
                  </a:lnTo>
                  <a:lnTo>
                    <a:pt x="1191" y="810"/>
                  </a:lnTo>
                  <a:lnTo>
                    <a:pt x="1197" y="810"/>
                  </a:lnTo>
                  <a:lnTo>
                    <a:pt x="1207" y="810"/>
                  </a:lnTo>
                  <a:lnTo>
                    <a:pt x="1214" y="810"/>
                  </a:lnTo>
                  <a:lnTo>
                    <a:pt x="1224" y="810"/>
                  </a:lnTo>
                  <a:lnTo>
                    <a:pt x="1231" y="810"/>
                  </a:lnTo>
                  <a:lnTo>
                    <a:pt x="1231" y="787"/>
                  </a:lnTo>
                  <a:lnTo>
                    <a:pt x="1231" y="807"/>
                  </a:lnTo>
                  <a:lnTo>
                    <a:pt x="1224" y="807"/>
                  </a:lnTo>
                  <a:lnTo>
                    <a:pt x="1214" y="804"/>
                  </a:lnTo>
                  <a:lnTo>
                    <a:pt x="1207" y="804"/>
                  </a:lnTo>
                  <a:lnTo>
                    <a:pt x="1197" y="804"/>
                  </a:lnTo>
                  <a:lnTo>
                    <a:pt x="1191" y="800"/>
                  </a:lnTo>
                  <a:lnTo>
                    <a:pt x="1181" y="800"/>
                  </a:lnTo>
                  <a:lnTo>
                    <a:pt x="1174" y="800"/>
                  </a:lnTo>
                  <a:lnTo>
                    <a:pt x="1164" y="800"/>
                  </a:lnTo>
                  <a:lnTo>
                    <a:pt x="1157" y="800"/>
                  </a:lnTo>
                  <a:lnTo>
                    <a:pt x="1150" y="800"/>
                  </a:lnTo>
                  <a:lnTo>
                    <a:pt x="1140" y="800"/>
                  </a:lnTo>
                  <a:lnTo>
                    <a:pt x="1133" y="800"/>
                  </a:lnTo>
                  <a:lnTo>
                    <a:pt x="1123" y="800"/>
                  </a:lnTo>
                  <a:lnTo>
                    <a:pt x="1117" y="800"/>
                  </a:lnTo>
                  <a:lnTo>
                    <a:pt x="1107" y="804"/>
                  </a:lnTo>
                  <a:lnTo>
                    <a:pt x="1100" y="804"/>
                  </a:lnTo>
                  <a:lnTo>
                    <a:pt x="1093" y="804"/>
                  </a:lnTo>
                  <a:lnTo>
                    <a:pt x="1083" y="804"/>
                  </a:lnTo>
                  <a:lnTo>
                    <a:pt x="1076" y="804"/>
                  </a:lnTo>
                  <a:lnTo>
                    <a:pt x="1066" y="804"/>
                  </a:lnTo>
                  <a:lnTo>
                    <a:pt x="1059" y="804"/>
                  </a:lnTo>
                  <a:lnTo>
                    <a:pt x="1049" y="804"/>
                  </a:lnTo>
                  <a:lnTo>
                    <a:pt x="1043" y="804"/>
                  </a:lnTo>
                  <a:lnTo>
                    <a:pt x="1033" y="804"/>
                  </a:lnTo>
                  <a:lnTo>
                    <a:pt x="1026" y="804"/>
                  </a:lnTo>
                  <a:lnTo>
                    <a:pt x="1019" y="804"/>
                  </a:lnTo>
                  <a:lnTo>
                    <a:pt x="1009" y="804"/>
                  </a:lnTo>
                  <a:lnTo>
                    <a:pt x="1002" y="804"/>
                  </a:lnTo>
                  <a:lnTo>
                    <a:pt x="992" y="800"/>
                  </a:lnTo>
                  <a:lnTo>
                    <a:pt x="985" y="800"/>
                  </a:lnTo>
                  <a:lnTo>
                    <a:pt x="975" y="800"/>
                  </a:lnTo>
                  <a:lnTo>
                    <a:pt x="969" y="800"/>
                  </a:lnTo>
                  <a:lnTo>
                    <a:pt x="962" y="797"/>
                  </a:lnTo>
                  <a:lnTo>
                    <a:pt x="952" y="797"/>
                  </a:lnTo>
                  <a:lnTo>
                    <a:pt x="945" y="797"/>
                  </a:lnTo>
                  <a:lnTo>
                    <a:pt x="935" y="797"/>
                  </a:lnTo>
                  <a:lnTo>
                    <a:pt x="928" y="794"/>
                  </a:lnTo>
                  <a:lnTo>
                    <a:pt x="918" y="794"/>
                  </a:lnTo>
                  <a:lnTo>
                    <a:pt x="911" y="794"/>
                  </a:lnTo>
                  <a:lnTo>
                    <a:pt x="901" y="790"/>
                  </a:lnTo>
                  <a:lnTo>
                    <a:pt x="895" y="790"/>
                  </a:lnTo>
                  <a:lnTo>
                    <a:pt x="888" y="790"/>
                  </a:lnTo>
                  <a:lnTo>
                    <a:pt x="878" y="787"/>
                  </a:lnTo>
                  <a:lnTo>
                    <a:pt x="871" y="787"/>
                  </a:lnTo>
                  <a:lnTo>
                    <a:pt x="861" y="787"/>
                  </a:lnTo>
                  <a:lnTo>
                    <a:pt x="854" y="783"/>
                  </a:lnTo>
                  <a:lnTo>
                    <a:pt x="844" y="783"/>
                  </a:lnTo>
                  <a:lnTo>
                    <a:pt x="837" y="780"/>
                  </a:lnTo>
                  <a:lnTo>
                    <a:pt x="831" y="780"/>
                  </a:lnTo>
                  <a:lnTo>
                    <a:pt x="821" y="777"/>
                  </a:lnTo>
                  <a:lnTo>
                    <a:pt x="814" y="773"/>
                  </a:lnTo>
                  <a:lnTo>
                    <a:pt x="804" y="770"/>
                  </a:lnTo>
                  <a:lnTo>
                    <a:pt x="797" y="770"/>
                  </a:lnTo>
                  <a:lnTo>
                    <a:pt x="787" y="767"/>
                  </a:lnTo>
                  <a:lnTo>
                    <a:pt x="780" y="763"/>
                  </a:lnTo>
                  <a:lnTo>
                    <a:pt x="770" y="763"/>
                  </a:lnTo>
                  <a:lnTo>
                    <a:pt x="763" y="760"/>
                  </a:lnTo>
                  <a:lnTo>
                    <a:pt x="757" y="756"/>
                  </a:lnTo>
                  <a:lnTo>
                    <a:pt x="747" y="756"/>
                  </a:lnTo>
                  <a:lnTo>
                    <a:pt x="740" y="753"/>
                  </a:lnTo>
                  <a:lnTo>
                    <a:pt x="730" y="750"/>
                  </a:lnTo>
                  <a:lnTo>
                    <a:pt x="723" y="746"/>
                  </a:lnTo>
                  <a:lnTo>
                    <a:pt x="713" y="740"/>
                  </a:lnTo>
                  <a:lnTo>
                    <a:pt x="706" y="736"/>
                  </a:lnTo>
                  <a:lnTo>
                    <a:pt x="696" y="730"/>
                  </a:lnTo>
                  <a:lnTo>
                    <a:pt x="689" y="719"/>
                  </a:lnTo>
                  <a:lnTo>
                    <a:pt x="683" y="709"/>
                  </a:lnTo>
                  <a:lnTo>
                    <a:pt x="673" y="699"/>
                  </a:lnTo>
                  <a:lnTo>
                    <a:pt x="666" y="686"/>
                  </a:lnTo>
                  <a:lnTo>
                    <a:pt x="656" y="669"/>
                  </a:lnTo>
                  <a:lnTo>
                    <a:pt x="649" y="652"/>
                  </a:lnTo>
                  <a:lnTo>
                    <a:pt x="639" y="632"/>
                  </a:lnTo>
                  <a:lnTo>
                    <a:pt x="632" y="608"/>
                  </a:lnTo>
                  <a:lnTo>
                    <a:pt x="625" y="582"/>
                  </a:lnTo>
                  <a:lnTo>
                    <a:pt x="615" y="555"/>
                  </a:lnTo>
                  <a:lnTo>
                    <a:pt x="609" y="521"/>
                  </a:lnTo>
                  <a:lnTo>
                    <a:pt x="599" y="487"/>
                  </a:lnTo>
                  <a:lnTo>
                    <a:pt x="592" y="450"/>
                  </a:lnTo>
                  <a:lnTo>
                    <a:pt x="582" y="413"/>
                  </a:lnTo>
                  <a:lnTo>
                    <a:pt x="575" y="376"/>
                  </a:lnTo>
                  <a:lnTo>
                    <a:pt x="565" y="339"/>
                  </a:lnTo>
                  <a:lnTo>
                    <a:pt x="558" y="299"/>
                  </a:lnTo>
                  <a:lnTo>
                    <a:pt x="551" y="265"/>
                  </a:lnTo>
                  <a:lnTo>
                    <a:pt x="541" y="228"/>
                  </a:lnTo>
                  <a:lnTo>
                    <a:pt x="535" y="195"/>
                  </a:lnTo>
                  <a:lnTo>
                    <a:pt x="525" y="164"/>
                  </a:lnTo>
                  <a:lnTo>
                    <a:pt x="518" y="134"/>
                  </a:lnTo>
                  <a:lnTo>
                    <a:pt x="508" y="111"/>
                  </a:lnTo>
                  <a:lnTo>
                    <a:pt x="501" y="87"/>
                  </a:lnTo>
                  <a:lnTo>
                    <a:pt x="494" y="67"/>
                  </a:lnTo>
                  <a:lnTo>
                    <a:pt x="484" y="47"/>
                  </a:lnTo>
                  <a:lnTo>
                    <a:pt x="477" y="33"/>
                  </a:lnTo>
                  <a:lnTo>
                    <a:pt x="467" y="20"/>
                  </a:lnTo>
                  <a:lnTo>
                    <a:pt x="461" y="13"/>
                  </a:lnTo>
                  <a:lnTo>
                    <a:pt x="461" y="10"/>
                  </a:lnTo>
                  <a:lnTo>
                    <a:pt x="451" y="6"/>
                  </a:lnTo>
                  <a:lnTo>
                    <a:pt x="444" y="3"/>
                  </a:lnTo>
                  <a:lnTo>
                    <a:pt x="434" y="3"/>
                  </a:lnTo>
                  <a:lnTo>
                    <a:pt x="430"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4" name="Freeform 44"/>
            <p:cNvSpPr>
              <a:spLocks/>
            </p:cNvSpPr>
            <p:nvPr/>
          </p:nvSpPr>
          <p:spPr bwMode="auto">
            <a:xfrm>
              <a:off x="12133263" y="4289425"/>
              <a:ext cx="246063" cy="42863"/>
            </a:xfrm>
            <a:custGeom>
              <a:avLst/>
              <a:gdLst>
                <a:gd name="T0" fmla="*/ 74 w 155"/>
                <a:gd name="T1" fmla="*/ 0 h 27"/>
                <a:gd name="T2" fmla="*/ 67 w 155"/>
                <a:gd name="T3" fmla="*/ 0 h 27"/>
                <a:gd name="T4" fmla="*/ 57 w 155"/>
                <a:gd name="T5" fmla="*/ 0 h 27"/>
                <a:gd name="T6" fmla="*/ 50 w 155"/>
                <a:gd name="T7" fmla="*/ 0 h 27"/>
                <a:gd name="T8" fmla="*/ 40 w 155"/>
                <a:gd name="T9" fmla="*/ 0 h 27"/>
                <a:gd name="T10" fmla="*/ 33 w 155"/>
                <a:gd name="T11" fmla="*/ 0 h 27"/>
                <a:gd name="T12" fmla="*/ 23 w 155"/>
                <a:gd name="T13" fmla="*/ 0 h 27"/>
                <a:gd name="T14" fmla="*/ 17 w 155"/>
                <a:gd name="T15" fmla="*/ 3 h 27"/>
                <a:gd name="T16" fmla="*/ 10 w 155"/>
                <a:gd name="T17" fmla="*/ 3 h 27"/>
                <a:gd name="T18" fmla="*/ 0 w 155"/>
                <a:gd name="T19" fmla="*/ 3 h 27"/>
                <a:gd name="T20" fmla="*/ 0 w 155"/>
                <a:gd name="T21" fmla="*/ 16 h 27"/>
                <a:gd name="T22" fmla="*/ 10 w 155"/>
                <a:gd name="T23" fmla="*/ 16 h 27"/>
                <a:gd name="T24" fmla="*/ 17 w 155"/>
                <a:gd name="T25" fmla="*/ 16 h 27"/>
                <a:gd name="T26" fmla="*/ 23 w 155"/>
                <a:gd name="T27" fmla="*/ 20 h 27"/>
                <a:gd name="T28" fmla="*/ 33 w 155"/>
                <a:gd name="T29" fmla="*/ 20 h 27"/>
                <a:gd name="T30" fmla="*/ 40 w 155"/>
                <a:gd name="T31" fmla="*/ 20 h 27"/>
                <a:gd name="T32" fmla="*/ 50 w 155"/>
                <a:gd name="T33" fmla="*/ 20 h 27"/>
                <a:gd name="T34" fmla="*/ 57 w 155"/>
                <a:gd name="T35" fmla="*/ 20 h 27"/>
                <a:gd name="T36" fmla="*/ 67 w 155"/>
                <a:gd name="T37" fmla="*/ 23 h 27"/>
                <a:gd name="T38" fmla="*/ 74 w 155"/>
                <a:gd name="T39" fmla="*/ 23 h 27"/>
                <a:gd name="T40" fmla="*/ 84 w 155"/>
                <a:gd name="T41" fmla="*/ 27 h 27"/>
                <a:gd name="T42" fmla="*/ 91 w 155"/>
                <a:gd name="T43" fmla="*/ 27 h 27"/>
                <a:gd name="T44" fmla="*/ 97 w 155"/>
                <a:gd name="T45" fmla="*/ 27 h 27"/>
                <a:gd name="T46" fmla="*/ 107 w 155"/>
                <a:gd name="T47" fmla="*/ 27 h 27"/>
                <a:gd name="T48" fmla="*/ 114 w 155"/>
                <a:gd name="T49" fmla="*/ 27 h 27"/>
                <a:gd name="T50" fmla="*/ 124 w 155"/>
                <a:gd name="T51" fmla="*/ 23 h 27"/>
                <a:gd name="T52" fmla="*/ 131 w 155"/>
                <a:gd name="T53" fmla="*/ 23 h 27"/>
                <a:gd name="T54" fmla="*/ 141 w 155"/>
                <a:gd name="T55" fmla="*/ 20 h 27"/>
                <a:gd name="T56" fmla="*/ 148 w 155"/>
                <a:gd name="T57" fmla="*/ 16 h 27"/>
                <a:gd name="T58" fmla="*/ 155 w 155"/>
                <a:gd name="T59" fmla="*/ 13 h 27"/>
                <a:gd name="T60" fmla="*/ 148 w 155"/>
                <a:gd name="T61" fmla="*/ 13 h 27"/>
                <a:gd name="T62" fmla="*/ 141 w 155"/>
                <a:gd name="T63" fmla="*/ 13 h 27"/>
                <a:gd name="T64" fmla="*/ 131 w 155"/>
                <a:gd name="T65" fmla="*/ 10 h 27"/>
                <a:gd name="T66" fmla="*/ 124 w 155"/>
                <a:gd name="T67" fmla="*/ 10 h 27"/>
                <a:gd name="T68" fmla="*/ 114 w 155"/>
                <a:gd name="T69" fmla="*/ 6 h 27"/>
                <a:gd name="T70" fmla="*/ 107 w 155"/>
                <a:gd name="T71" fmla="*/ 3 h 27"/>
                <a:gd name="T72" fmla="*/ 97 w 155"/>
                <a:gd name="T73" fmla="*/ 3 h 27"/>
                <a:gd name="T74" fmla="*/ 91 w 155"/>
                <a:gd name="T75" fmla="*/ 0 h 27"/>
                <a:gd name="T76" fmla="*/ 84 w 155"/>
                <a:gd name="T77" fmla="*/ 0 h 27"/>
                <a:gd name="T78" fmla="*/ 74 w 155"/>
                <a:gd name="T7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5" h="27">
                  <a:moveTo>
                    <a:pt x="74" y="0"/>
                  </a:moveTo>
                  <a:lnTo>
                    <a:pt x="67" y="0"/>
                  </a:lnTo>
                  <a:lnTo>
                    <a:pt x="57" y="0"/>
                  </a:lnTo>
                  <a:lnTo>
                    <a:pt x="50" y="0"/>
                  </a:lnTo>
                  <a:lnTo>
                    <a:pt x="40" y="0"/>
                  </a:lnTo>
                  <a:lnTo>
                    <a:pt x="33" y="0"/>
                  </a:lnTo>
                  <a:lnTo>
                    <a:pt x="23" y="0"/>
                  </a:lnTo>
                  <a:lnTo>
                    <a:pt x="17" y="3"/>
                  </a:lnTo>
                  <a:lnTo>
                    <a:pt x="10" y="3"/>
                  </a:lnTo>
                  <a:lnTo>
                    <a:pt x="0" y="3"/>
                  </a:lnTo>
                  <a:lnTo>
                    <a:pt x="0" y="16"/>
                  </a:lnTo>
                  <a:lnTo>
                    <a:pt x="10" y="16"/>
                  </a:lnTo>
                  <a:lnTo>
                    <a:pt x="17" y="16"/>
                  </a:lnTo>
                  <a:lnTo>
                    <a:pt x="23" y="20"/>
                  </a:lnTo>
                  <a:lnTo>
                    <a:pt x="33" y="20"/>
                  </a:lnTo>
                  <a:lnTo>
                    <a:pt x="40" y="20"/>
                  </a:lnTo>
                  <a:lnTo>
                    <a:pt x="50" y="20"/>
                  </a:lnTo>
                  <a:lnTo>
                    <a:pt x="57" y="20"/>
                  </a:lnTo>
                  <a:lnTo>
                    <a:pt x="67" y="23"/>
                  </a:lnTo>
                  <a:lnTo>
                    <a:pt x="74" y="23"/>
                  </a:lnTo>
                  <a:lnTo>
                    <a:pt x="84" y="27"/>
                  </a:lnTo>
                  <a:lnTo>
                    <a:pt x="91" y="27"/>
                  </a:lnTo>
                  <a:lnTo>
                    <a:pt x="97" y="27"/>
                  </a:lnTo>
                  <a:lnTo>
                    <a:pt x="107" y="27"/>
                  </a:lnTo>
                  <a:lnTo>
                    <a:pt x="114" y="27"/>
                  </a:lnTo>
                  <a:lnTo>
                    <a:pt x="124" y="23"/>
                  </a:lnTo>
                  <a:lnTo>
                    <a:pt x="131" y="23"/>
                  </a:lnTo>
                  <a:lnTo>
                    <a:pt x="141" y="20"/>
                  </a:lnTo>
                  <a:lnTo>
                    <a:pt x="148" y="16"/>
                  </a:lnTo>
                  <a:lnTo>
                    <a:pt x="155" y="13"/>
                  </a:lnTo>
                  <a:lnTo>
                    <a:pt x="148" y="13"/>
                  </a:lnTo>
                  <a:lnTo>
                    <a:pt x="141" y="13"/>
                  </a:lnTo>
                  <a:lnTo>
                    <a:pt x="131" y="10"/>
                  </a:lnTo>
                  <a:lnTo>
                    <a:pt x="124" y="10"/>
                  </a:lnTo>
                  <a:lnTo>
                    <a:pt x="114" y="6"/>
                  </a:lnTo>
                  <a:lnTo>
                    <a:pt x="107" y="3"/>
                  </a:lnTo>
                  <a:lnTo>
                    <a:pt x="97" y="3"/>
                  </a:lnTo>
                  <a:lnTo>
                    <a:pt x="91" y="0"/>
                  </a:lnTo>
                  <a:lnTo>
                    <a:pt x="84" y="0"/>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5" name="Freeform 45"/>
            <p:cNvSpPr>
              <a:spLocks/>
            </p:cNvSpPr>
            <p:nvPr/>
          </p:nvSpPr>
          <p:spPr bwMode="auto">
            <a:xfrm>
              <a:off x="13931901" y="4251325"/>
              <a:ext cx="65088" cy="4763"/>
            </a:xfrm>
            <a:custGeom>
              <a:avLst/>
              <a:gdLst>
                <a:gd name="T0" fmla="*/ 0 w 41"/>
                <a:gd name="T1" fmla="*/ 0 h 3"/>
                <a:gd name="T2" fmla="*/ 0 w 41"/>
                <a:gd name="T3" fmla="*/ 0 h 3"/>
                <a:gd name="T4" fmla="*/ 7 w 41"/>
                <a:gd name="T5" fmla="*/ 0 h 3"/>
                <a:gd name="T6" fmla="*/ 17 w 41"/>
                <a:gd name="T7" fmla="*/ 3 h 3"/>
                <a:gd name="T8" fmla="*/ 24 w 41"/>
                <a:gd name="T9" fmla="*/ 3 h 3"/>
                <a:gd name="T10" fmla="*/ 31 w 41"/>
                <a:gd name="T11" fmla="*/ 3 h 3"/>
                <a:gd name="T12" fmla="*/ 41 w 41"/>
                <a:gd name="T13" fmla="*/ 3 h 3"/>
                <a:gd name="T14" fmla="*/ 31 w 41"/>
                <a:gd name="T15" fmla="*/ 3 h 3"/>
                <a:gd name="T16" fmla="*/ 24 w 41"/>
                <a:gd name="T17" fmla="*/ 0 h 3"/>
                <a:gd name="T18" fmla="*/ 17 w 41"/>
                <a:gd name="T19" fmla="*/ 0 h 3"/>
                <a:gd name="T20" fmla="*/ 7 w 41"/>
                <a:gd name="T21" fmla="*/ 0 h 3"/>
                <a:gd name="T22" fmla="*/ 0 w 41"/>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3">
                  <a:moveTo>
                    <a:pt x="0" y="0"/>
                  </a:moveTo>
                  <a:lnTo>
                    <a:pt x="0" y="0"/>
                  </a:lnTo>
                  <a:lnTo>
                    <a:pt x="7" y="0"/>
                  </a:lnTo>
                  <a:lnTo>
                    <a:pt x="17" y="3"/>
                  </a:lnTo>
                  <a:lnTo>
                    <a:pt x="24" y="3"/>
                  </a:lnTo>
                  <a:lnTo>
                    <a:pt x="31" y="3"/>
                  </a:lnTo>
                  <a:lnTo>
                    <a:pt x="41" y="3"/>
                  </a:lnTo>
                  <a:lnTo>
                    <a:pt x="31" y="3"/>
                  </a:lnTo>
                  <a:lnTo>
                    <a:pt x="24" y="0"/>
                  </a:lnTo>
                  <a:lnTo>
                    <a:pt x="17" y="0"/>
                  </a:lnTo>
                  <a:lnTo>
                    <a:pt x="7"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6" name="Freeform 46"/>
            <p:cNvSpPr>
              <a:spLocks/>
            </p:cNvSpPr>
            <p:nvPr/>
          </p:nvSpPr>
          <p:spPr bwMode="auto">
            <a:xfrm>
              <a:off x="12133263" y="4246563"/>
              <a:ext cx="282575" cy="31750"/>
            </a:xfrm>
            <a:custGeom>
              <a:avLst/>
              <a:gdLst>
                <a:gd name="T0" fmla="*/ 107 w 178"/>
                <a:gd name="T1" fmla="*/ 0 h 20"/>
                <a:gd name="T2" fmla="*/ 97 w 178"/>
                <a:gd name="T3" fmla="*/ 0 h 20"/>
                <a:gd name="T4" fmla="*/ 91 w 178"/>
                <a:gd name="T5" fmla="*/ 3 h 20"/>
                <a:gd name="T6" fmla="*/ 84 w 178"/>
                <a:gd name="T7" fmla="*/ 3 h 20"/>
                <a:gd name="T8" fmla="*/ 74 w 178"/>
                <a:gd name="T9" fmla="*/ 3 h 20"/>
                <a:gd name="T10" fmla="*/ 67 w 178"/>
                <a:gd name="T11" fmla="*/ 3 h 20"/>
                <a:gd name="T12" fmla="*/ 57 w 178"/>
                <a:gd name="T13" fmla="*/ 3 h 20"/>
                <a:gd name="T14" fmla="*/ 50 w 178"/>
                <a:gd name="T15" fmla="*/ 6 h 20"/>
                <a:gd name="T16" fmla="*/ 40 w 178"/>
                <a:gd name="T17" fmla="*/ 6 h 20"/>
                <a:gd name="T18" fmla="*/ 33 w 178"/>
                <a:gd name="T19" fmla="*/ 6 h 20"/>
                <a:gd name="T20" fmla="*/ 23 w 178"/>
                <a:gd name="T21" fmla="*/ 6 h 20"/>
                <a:gd name="T22" fmla="*/ 17 w 178"/>
                <a:gd name="T23" fmla="*/ 6 h 20"/>
                <a:gd name="T24" fmla="*/ 10 w 178"/>
                <a:gd name="T25" fmla="*/ 6 h 20"/>
                <a:gd name="T26" fmla="*/ 0 w 178"/>
                <a:gd name="T27" fmla="*/ 6 h 20"/>
                <a:gd name="T28" fmla="*/ 0 w 178"/>
                <a:gd name="T29" fmla="*/ 20 h 20"/>
                <a:gd name="T30" fmla="*/ 10 w 178"/>
                <a:gd name="T31" fmla="*/ 20 h 20"/>
                <a:gd name="T32" fmla="*/ 17 w 178"/>
                <a:gd name="T33" fmla="*/ 20 h 20"/>
                <a:gd name="T34" fmla="*/ 23 w 178"/>
                <a:gd name="T35" fmla="*/ 20 h 20"/>
                <a:gd name="T36" fmla="*/ 33 w 178"/>
                <a:gd name="T37" fmla="*/ 20 h 20"/>
                <a:gd name="T38" fmla="*/ 40 w 178"/>
                <a:gd name="T39" fmla="*/ 20 h 20"/>
                <a:gd name="T40" fmla="*/ 50 w 178"/>
                <a:gd name="T41" fmla="*/ 20 h 20"/>
                <a:gd name="T42" fmla="*/ 57 w 178"/>
                <a:gd name="T43" fmla="*/ 20 h 20"/>
                <a:gd name="T44" fmla="*/ 67 w 178"/>
                <a:gd name="T45" fmla="*/ 20 h 20"/>
                <a:gd name="T46" fmla="*/ 74 w 178"/>
                <a:gd name="T47" fmla="*/ 20 h 20"/>
                <a:gd name="T48" fmla="*/ 84 w 178"/>
                <a:gd name="T49" fmla="*/ 20 h 20"/>
                <a:gd name="T50" fmla="*/ 91 w 178"/>
                <a:gd name="T51" fmla="*/ 20 h 20"/>
                <a:gd name="T52" fmla="*/ 97 w 178"/>
                <a:gd name="T53" fmla="*/ 20 h 20"/>
                <a:gd name="T54" fmla="*/ 107 w 178"/>
                <a:gd name="T55" fmla="*/ 17 h 20"/>
                <a:gd name="T56" fmla="*/ 114 w 178"/>
                <a:gd name="T57" fmla="*/ 17 h 20"/>
                <a:gd name="T58" fmla="*/ 124 w 178"/>
                <a:gd name="T59" fmla="*/ 17 h 20"/>
                <a:gd name="T60" fmla="*/ 131 w 178"/>
                <a:gd name="T61" fmla="*/ 13 h 20"/>
                <a:gd name="T62" fmla="*/ 141 w 178"/>
                <a:gd name="T63" fmla="*/ 13 h 20"/>
                <a:gd name="T64" fmla="*/ 148 w 178"/>
                <a:gd name="T65" fmla="*/ 10 h 20"/>
                <a:gd name="T66" fmla="*/ 155 w 178"/>
                <a:gd name="T67" fmla="*/ 10 h 20"/>
                <a:gd name="T68" fmla="*/ 165 w 178"/>
                <a:gd name="T69" fmla="*/ 10 h 20"/>
                <a:gd name="T70" fmla="*/ 171 w 178"/>
                <a:gd name="T71" fmla="*/ 6 h 20"/>
                <a:gd name="T72" fmla="*/ 178 w 178"/>
                <a:gd name="T73" fmla="*/ 6 h 20"/>
                <a:gd name="T74" fmla="*/ 171 w 178"/>
                <a:gd name="T75" fmla="*/ 6 h 20"/>
                <a:gd name="T76" fmla="*/ 165 w 178"/>
                <a:gd name="T77" fmla="*/ 6 h 20"/>
                <a:gd name="T78" fmla="*/ 155 w 178"/>
                <a:gd name="T79" fmla="*/ 6 h 20"/>
                <a:gd name="T80" fmla="*/ 148 w 178"/>
                <a:gd name="T81" fmla="*/ 6 h 20"/>
                <a:gd name="T82" fmla="*/ 141 w 178"/>
                <a:gd name="T83" fmla="*/ 3 h 20"/>
                <a:gd name="T84" fmla="*/ 131 w 178"/>
                <a:gd name="T85" fmla="*/ 3 h 20"/>
                <a:gd name="T86" fmla="*/ 124 w 178"/>
                <a:gd name="T87" fmla="*/ 3 h 20"/>
                <a:gd name="T88" fmla="*/ 114 w 178"/>
                <a:gd name="T89" fmla="*/ 3 h 20"/>
                <a:gd name="T90" fmla="*/ 107 w 178"/>
                <a:gd name="T9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8" h="20">
                  <a:moveTo>
                    <a:pt x="107" y="0"/>
                  </a:moveTo>
                  <a:lnTo>
                    <a:pt x="97" y="0"/>
                  </a:lnTo>
                  <a:lnTo>
                    <a:pt x="91" y="3"/>
                  </a:lnTo>
                  <a:lnTo>
                    <a:pt x="84" y="3"/>
                  </a:lnTo>
                  <a:lnTo>
                    <a:pt x="74" y="3"/>
                  </a:lnTo>
                  <a:lnTo>
                    <a:pt x="67" y="3"/>
                  </a:lnTo>
                  <a:lnTo>
                    <a:pt x="57" y="3"/>
                  </a:lnTo>
                  <a:lnTo>
                    <a:pt x="50" y="6"/>
                  </a:lnTo>
                  <a:lnTo>
                    <a:pt x="40" y="6"/>
                  </a:lnTo>
                  <a:lnTo>
                    <a:pt x="33" y="6"/>
                  </a:lnTo>
                  <a:lnTo>
                    <a:pt x="23" y="6"/>
                  </a:lnTo>
                  <a:lnTo>
                    <a:pt x="17" y="6"/>
                  </a:lnTo>
                  <a:lnTo>
                    <a:pt x="10" y="6"/>
                  </a:lnTo>
                  <a:lnTo>
                    <a:pt x="0" y="6"/>
                  </a:lnTo>
                  <a:lnTo>
                    <a:pt x="0" y="20"/>
                  </a:lnTo>
                  <a:lnTo>
                    <a:pt x="10" y="20"/>
                  </a:lnTo>
                  <a:lnTo>
                    <a:pt x="17" y="20"/>
                  </a:lnTo>
                  <a:lnTo>
                    <a:pt x="23" y="20"/>
                  </a:lnTo>
                  <a:lnTo>
                    <a:pt x="33" y="20"/>
                  </a:lnTo>
                  <a:lnTo>
                    <a:pt x="40" y="20"/>
                  </a:lnTo>
                  <a:lnTo>
                    <a:pt x="50" y="20"/>
                  </a:lnTo>
                  <a:lnTo>
                    <a:pt x="57" y="20"/>
                  </a:lnTo>
                  <a:lnTo>
                    <a:pt x="67" y="20"/>
                  </a:lnTo>
                  <a:lnTo>
                    <a:pt x="74" y="20"/>
                  </a:lnTo>
                  <a:lnTo>
                    <a:pt x="84" y="20"/>
                  </a:lnTo>
                  <a:lnTo>
                    <a:pt x="91" y="20"/>
                  </a:lnTo>
                  <a:lnTo>
                    <a:pt x="97" y="20"/>
                  </a:lnTo>
                  <a:lnTo>
                    <a:pt x="107" y="17"/>
                  </a:lnTo>
                  <a:lnTo>
                    <a:pt x="114" y="17"/>
                  </a:lnTo>
                  <a:lnTo>
                    <a:pt x="124" y="17"/>
                  </a:lnTo>
                  <a:lnTo>
                    <a:pt x="131" y="13"/>
                  </a:lnTo>
                  <a:lnTo>
                    <a:pt x="141" y="13"/>
                  </a:lnTo>
                  <a:lnTo>
                    <a:pt x="148" y="10"/>
                  </a:lnTo>
                  <a:lnTo>
                    <a:pt x="155" y="10"/>
                  </a:lnTo>
                  <a:lnTo>
                    <a:pt x="165" y="10"/>
                  </a:lnTo>
                  <a:lnTo>
                    <a:pt x="171" y="6"/>
                  </a:lnTo>
                  <a:lnTo>
                    <a:pt x="178" y="6"/>
                  </a:lnTo>
                  <a:lnTo>
                    <a:pt x="171" y="6"/>
                  </a:lnTo>
                  <a:lnTo>
                    <a:pt x="165" y="6"/>
                  </a:lnTo>
                  <a:lnTo>
                    <a:pt x="155" y="6"/>
                  </a:lnTo>
                  <a:lnTo>
                    <a:pt x="148" y="6"/>
                  </a:lnTo>
                  <a:lnTo>
                    <a:pt x="141" y="3"/>
                  </a:lnTo>
                  <a:lnTo>
                    <a:pt x="131" y="3"/>
                  </a:lnTo>
                  <a:lnTo>
                    <a:pt x="124" y="3"/>
                  </a:lnTo>
                  <a:lnTo>
                    <a:pt x="114" y="3"/>
                  </a:lnTo>
                  <a:lnTo>
                    <a:pt x="1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7" name="Freeform 47"/>
            <p:cNvSpPr>
              <a:spLocks/>
            </p:cNvSpPr>
            <p:nvPr/>
          </p:nvSpPr>
          <p:spPr bwMode="auto">
            <a:xfrm>
              <a:off x="12431713" y="4213225"/>
              <a:ext cx="31750" cy="33338"/>
            </a:xfrm>
            <a:custGeom>
              <a:avLst/>
              <a:gdLst>
                <a:gd name="T0" fmla="*/ 20 w 20"/>
                <a:gd name="T1" fmla="*/ 0 h 21"/>
                <a:gd name="T2" fmla="*/ 17 w 20"/>
                <a:gd name="T3" fmla="*/ 4 h 21"/>
                <a:gd name="T4" fmla="*/ 10 w 20"/>
                <a:gd name="T5" fmla="*/ 14 h 21"/>
                <a:gd name="T6" fmla="*/ 0 w 20"/>
                <a:gd name="T7" fmla="*/ 21 h 21"/>
                <a:gd name="T8" fmla="*/ 10 w 20"/>
                <a:gd name="T9" fmla="*/ 17 h 21"/>
                <a:gd name="T10" fmla="*/ 17 w 20"/>
                <a:gd name="T11" fmla="*/ 7 h 21"/>
                <a:gd name="T12" fmla="*/ 20 w 2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0" h="21">
                  <a:moveTo>
                    <a:pt x="20" y="0"/>
                  </a:moveTo>
                  <a:lnTo>
                    <a:pt x="17" y="4"/>
                  </a:lnTo>
                  <a:lnTo>
                    <a:pt x="10" y="14"/>
                  </a:lnTo>
                  <a:lnTo>
                    <a:pt x="0" y="21"/>
                  </a:lnTo>
                  <a:lnTo>
                    <a:pt x="10" y="17"/>
                  </a:lnTo>
                  <a:lnTo>
                    <a:pt x="17" y="7"/>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8" name="Freeform 48"/>
            <p:cNvSpPr>
              <a:spLocks/>
            </p:cNvSpPr>
            <p:nvPr/>
          </p:nvSpPr>
          <p:spPr bwMode="auto">
            <a:xfrm>
              <a:off x="13147676" y="3632200"/>
              <a:ext cx="603250" cy="581025"/>
            </a:xfrm>
            <a:custGeom>
              <a:avLst/>
              <a:gdLst>
                <a:gd name="T0" fmla="*/ 0 w 380"/>
                <a:gd name="T1" fmla="*/ 3 h 366"/>
                <a:gd name="T2" fmla="*/ 17 w 380"/>
                <a:gd name="T3" fmla="*/ 60 h 366"/>
                <a:gd name="T4" fmla="*/ 34 w 380"/>
                <a:gd name="T5" fmla="*/ 111 h 366"/>
                <a:gd name="T6" fmla="*/ 50 w 380"/>
                <a:gd name="T7" fmla="*/ 151 h 366"/>
                <a:gd name="T8" fmla="*/ 67 w 380"/>
                <a:gd name="T9" fmla="*/ 181 h 366"/>
                <a:gd name="T10" fmla="*/ 84 w 380"/>
                <a:gd name="T11" fmla="*/ 208 h 366"/>
                <a:gd name="T12" fmla="*/ 101 w 380"/>
                <a:gd name="T13" fmla="*/ 232 h 366"/>
                <a:gd name="T14" fmla="*/ 118 w 380"/>
                <a:gd name="T15" fmla="*/ 249 h 366"/>
                <a:gd name="T16" fmla="*/ 131 w 380"/>
                <a:gd name="T17" fmla="*/ 266 h 366"/>
                <a:gd name="T18" fmla="*/ 148 w 380"/>
                <a:gd name="T19" fmla="*/ 279 h 366"/>
                <a:gd name="T20" fmla="*/ 165 w 380"/>
                <a:gd name="T21" fmla="*/ 292 h 366"/>
                <a:gd name="T22" fmla="*/ 182 w 380"/>
                <a:gd name="T23" fmla="*/ 303 h 366"/>
                <a:gd name="T24" fmla="*/ 198 w 380"/>
                <a:gd name="T25" fmla="*/ 313 h 366"/>
                <a:gd name="T26" fmla="*/ 215 w 380"/>
                <a:gd name="T27" fmla="*/ 319 h 366"/>
                <a:gd name="T28" fmla="*/ 232 w 380"/>
                <a:gd name="T29" fmla="*/ 329 h 366"/>
                <a:gd name="T30" fmla="*/ 249 w 380"/>
                <a:gd name="T31" fmla="*/ 336 h 366"/>
                <a:gd name="T32" fmla="*/ 262 w 380"/>
                <a:gd name="T33" fmla="*/ 343 h 366"/>
                <a:gd name="T34" fmla="*/ 279 w 380"/>
                <a:gd name="T35" fmla="*/ 346 h 366"/>
                <a:gd name="T36" fmla="*/ 296 w 380"/>
                <a:gd name="T37" fmla="*/ 353 h 366"/>
                <a:gd name="T38" fmla="*/ 313 w 380"/>
                <a:gd name="T39" fmla="*/ 356 h 366"/>
                <a:gd name="T40" fmla="*/ 330 w 380"/>
                <a:gd name="T41" fmla="*/ 360 h 366"/>
                <a:gd name="T42" fmla="*/ 346 w 380"/>
                <a:gd name="T43" fmla="*/ 363 h 366"/>
                <a:gd name="T44" fmla="*/ 363 w 380"/>
                <a:gd name="T45" fmla="*/ 366 h 366"/>
                <a:gd name="T46" fmla="*/ 380 w 380"/>
                <a:gd name="T47" fmla="*/ 366 h 366"/>
                <a:gd name="T48" fmla="*/ 363 w 380"/>
                <a:gd name="T49" fmla="*/ 360 h 366"/>
                <a:gd name="T50" fmla="*/ 346 w 380"/>
                <a:gd name="T51" fmla="*/ 353 h 366"/>
                <a:gd name="T52" fmla="*/ 330 w 380"/>
                <a:gd name="T53" fmla="*/ 343 h 366"/>
                <a:gd name="T54" fmla="*/ 313 w 380"/>
                <a:gd name="T55" fmla="*/ 333 h 366"/>
                <a:gd name="T56" fmla="*/ 296 w 380"/>
                <a:gd name="T57" fmla="*/ 326 h 366"/>
                <a:gd name="T58" fmla="*/ 279 w 380"/>
                <a:gd name="T59" fmla="*/ 316 h 366"/>
                <a:gd name="T60" fmla="*/ 262 w 380"/>
                <a:gd name="T61" fmla="*/ 306 h 366"/>
                <a:gd name="T62" fmla="*/ 249 w 380"/>
                <a:gd name="T63" fmla="*/ 299 h 366"/>
                <a:gd name="T64" fmla="*/ 232 w 380"/>
                <a:gd name="T65" fmla="*/ 289 h 366"/>
                <a:gd name="T66" fmla="*/ 215 w 380"/>
                <a:gd name="T67" fmla="*/ 279 h 366"/>
                <a:gd name="T68" fmla="*/ 198 w 380"/>
                <a:gd name="T69" fmla="*/ 269 h 366"/>
                <a:gd name="T70" fmla="*/ 182 w 380"/>
                <a:gd name="T71" fmla="*/ 259 h 366"/>
                <a:gd name="T72" fmla="*/ 165 w 380"/>
                <a:gd name="T73" fmla="*/ 245 h 366"/>
                <a:gd name="T74" fmla="*/ 148 w 380"/>
                <a:gd name="T75" fmla="*/ 229 h 366"/>
                <a:gd name="T76" fmla="*/ 131 w 380"/>
                <a:gd name="T77" fmla="*/ 215 h 366"/>
                <a:gd name="T78" fmla="*/ 118 w 380"/>
                <a:gd name="T79" fmla="*/ 198 h 366"/>
                <a:gd name="T80" fmla="*/ 101 w 380"/>
                <a:gd name="T81" fmla="*/ 178 h 366"/>
                <a:gd name="T82" fmla="*/ 84 w 380"/>
                <a:gd name="T83" fmla="*/ 161 h 366"/>
                <a:gd name="T84" fmla="*/ 67 w 380"/>
                <a:gd name="T85" fmla="*/ 138 h 366"/>
                <a:gd name="T86" fmla="*/ 50 w 380"/>
                <a:gd name="T87" fmla="*/ 111 h 366"/>
                <a:gd name="T88" fmla="*/ 34 w 380"/>
                <a:gd name="T89" fmla="*/ 81 h 366"/>
                <a:gd name="T90" fmla="*/ 17 w 380"/>
                <a:gd name="T91" fmla="*/ 44 h 366"/>
                <a:gd name="T92" fmla="*/ 0 w 380"/>
                <a:gd name="T93" fmla="*/ 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0" h="366">
                  <a:moveTo>
                    <a:pt x="0" y="0"/>
                  </a:moveTo>
                  <a:lnTo>
                    <a:pt x="0" y="3"/>
                  </a:lnTo>
                  <a:lnTo>
                    <a:pt x="10" y="33"/>
                  </a:lnTo>
                  <a:lnTo>
                    <a:pt x="17" y="60"/>
                  </a:lnTo>
                  <a:lnTo>
                    <a:pt x="27" y="87"/>
                  </a:lnTo>
                  <a:lnTo>
                    <a:pt x="34" y="111"/>
                  </a:lnTo>
                  <a:lnTo>
                    <a:pt x="44" y="131"/>
                  </a:lnTo>
                  <a:lnTo>
                    <a:pt x="50" y="151"/>
                  </a:lnTo>
                  <a:lnTo>
                    <a:pt x="57" y="168"/>
                  </a:lnTo>
                  <a:lnTo>
                    <a:pt x="67" y="181"/>
                  </a:lnTo>
                  <a:lnTo>
                    <a:pt x="74" y="198"/>
                  </a:lnTo>
                  <a:lnTo>
                    <a:pt x="84" y="208"/>
                  </a:lnTo>
                  <a:lnTo>
                    <a:pt x="91" y="222"/>
                  </a:lnTo>
                  <a:lnTo>
                    <a:pt x="101" y="232"/>
                  </a:lnTo>
                  <a:lnTo>
                    <a:pt x="108" y="242"/>
                  </a:lnTo>
                  <a:lnTo>
                    <a:pt x="118" y="249"/>
                  </a:lnTo>
                  <a:lnTo>
                    <a:pt x="124" y="259"/>
                  </a:lnTo>
                  <a:lnTo>
                    <a:pt x="131" y="266"/>
                  </a:lnTo>
                  <a:lnTo>
                    <a:pt x="141" y="272"/>
                  </a:lnTo>
                  <a:lnTo>
                    <a:pt x="148" y="279"/>
                  </a:lnTo>
                  <a:lnTo>
                    <a:pt x="158" y="286"/>
                  </a:lnTo>
                  <a:lnTo>
                    <a:pt x="165" y="292"/>
                  </a:lnTo>
                  <a:lnTo>
                    <a:pt x="175" y="296"/>
                  </a:lnTo>
                  <a:lnTo>
                    <a:pt x="182" y="303"/>
                  </a:lnTo>
                  <a:lnTo>
                    <a:pt x="192" y="306"/>
                  </a:lnTo>
                  <a:lnTo>
                    <a:pt x="198" y="313"/>
                  </a:lnTo>
                  <a:lnTo>
                    <a:pt x="205" y="316"/>
                  </a:lnTo>
                  <a:lnTo>
                    <a:pt x="215" y="319"/>
                  </a:lnTo>
                  <a:lnTo>
                    <a:pt x="222" y="323"/>
                  </a:lnTo>
                  <a:lnTo>
                    <a:pt x="232" y="329"/>
                  </a:lnTo>
                  <a:lnTo>
                    <a:pt x="239" y="333"/>
                  </a:lnTo>
                  <a:lnTo>
                    <a:pt x="249" y="336"/>
                  </a:lnTo>
                  <a:lnTo>
                    <a:pt x="256" y="340"/>
                  </a:lnTo>
                  <a:lnTo>
                    <a:pt x="262" y="343"/>
                  </a:lnTo>
                  <a:lnTo>
                    <a:pt x="272" y="343"/>
                  </a:lnTo>
                  <a:lnTo>
                    <a:pt x="279" y="346"/>
                  </a:lnTo>
                  <a:lnTo>
                    <a:pt x="289" y="350"/>
                  </a:lnTo>
                  <a:lnTo>
                    <a:pt x="296" y="353"/>
                  </a:lnTo>
                  <a:lnTo>
                    <a:pt x="306" y="353"/>
                  </a:lnTo>
                  <a:lnTo>
                    <a:pt x="313" y="356"/>
                  </a:lnTo>
                  <a:lnTo>
                    <a:pt x="323" y="360"/>
                  </a:lnTo>
                  <a:lnTo>
                    <a:pt x="330" y="360"/>
                  </a:lnTo>
                  <a:lnTo>
                    <a:pt x="336" y="363"/>
                  </a:lnTo>
                  <a:lnTo>
                    <a:pt x="346" y="363"/>
                  </a:lnTo>
                  <a:lnTo>
                    <a:pt x="353" y="363"/>
                  </a:lnTo>
                  <a:lnTo>
                    <a:pt x="363" y="366"/>
                  </a:lnTo>
                  <a:lnTo>
                    <a:pt x="370" y="366"/>
                  </a:lnTo>
                  <a:lnTo>
                    <a:pt x="380" y="366"/>
                  </a:lnTo>
                  <a:lnTo>
                    <a:pt x="370" y="363"/>
                  </a:lnTo>
                  <a:lnTo>
                    <a:pt x="363" y="360"/>
                  </a:lnTo>
                  <a:lnTo>
                    <a:pt x="353" y="356"/>
                  </a:lnTo>
                  <a:lnTo>
                    <a:pt x="346" y="353"/>
                  </a:lnTo>
                  <a:lnTo>
                    <a:pt x="336" y="346"/>
                  </a:lnTo>
                  <a:lnTo>
                    <a:pt x="330" y="343"/>
                  </a:lnTo>
                  <a:lnTo>
                    <a:pt x="323" y="340"/>
                  </a:lnTo>
                  <a:lnTo>
                    <a:pt x="313" y="333"/>
                  </a:lnTo>
                  <a:lnTo>
                    <a:pt x="306" y="329"/>
                  </a:lnTo>
                  <a:lnTo>
                    <a:pt x="296" y="326"/>
                  </a:lnTo>
                  <a:lnTo>
                    <a:pt x="289" y="319"/>
                  </a:lnTo>
                  <a:lnTo>
                    <a:pt x="279" y="316"/>
                  </a:lnTo>
                  <a:lnTo>
                    <a:pt x="272" y="313"/>
                  </a:lnTo>
                  <a:lnTo>
                    <a:pt x="262" y="306"/>
                  </a:lnTo>
                  <a:lnTo>
                    <a:pt x="256" y="303"/>
                  </a:lnTo>
                  <a:lnTo>
                    <a:pt x="249" y="299"/>
                  </a:lnTo>
                  <a:lnTo>
                    <a:pt x="239" y="292"/>
                  </a:lnTo>
                  <a:lnTo>
                    <a:pt x="232" y="289"/>
                  </a:lnTo>
                  <a:lnTo>
                    <a:pt x="222" y="286"/>
                  </a:lnTo>
                  <a:lnTo>
                    <a:pt x="215" y="279"/>
                  </a:lnTo>
                  <a:lnTo>
                    <a:pt x="205" y="276"/>
                  </a:lnTo>
                  <a:lnTo>
                    <a:pt x="198" y="269"/>
                  </a:lnTo>
                  <a:lnTo>
                    <a:pt x="192" y="262"/>
                  </a:lnTo>
                  <a:lnTo>
                    <a:pt x="182" y="259"/>
                  </a:lnTo>
                  <a:lnTo>
                    <a:pt x="175" y="252"/>
                  </a:lnTo>
                  <a:lnTo>
                    <a:pt x="165" y="245"/>
                  </a:lnTo>
                  <a:lnTo>
                    <a:pt x="158" y="239"/>
                  </a:lnTo>
                  <a:lnTo>
                    <a:pt x="148" y="229"/>
                  </a:lnTo>
                  <a:lnTo>
                    <a:pt x="141" y="222"/>
                  </a:lnTo>
                  <a:lnTo>
                    <a:pt x="131" y="215"/>
                  </a:lnTo>
                  <a:lnTo>
                    <a:pt x="124" y="205"/>
                  </a:lnTo>
                  <a:lnTo>
                    <a:pt x="118" y="198"/>
                  </a:lnTo>
                  <a:lnTo>
                    <a:pt x="108" y="188"/>
                  </a:lnTo>
                  <a:lnTo>
                    <a:pt x="101" y="178"/>
                  </a:lnTo>
                  <a:lnTo>
                    <a:pt x="91" y="171"/>
                  </a:lnTo>
                  <a:lnTo>
                    <a:pt x="84" y="161"/>
                  </a:lnTo>
                  <a:lnTo>
                    <a:pt x="74" y="148"/>
                  </a:lnTo>
                  <a:lnTo>
                    <a:pt x="67" y="138"/>
                  </a:lnTo>
                  <a:lnTo>
                    <a:pt x="57" y="124"/>
                  </a:lnTo>
                  <a:lnTo>
                    <a:pt x="50" y="111"/>
                  </a:lnTo>
                  <a:lnTo>
                    <a:pt x="44" y="97"/>
                  </a:lnTo>
                  <a:lnTo>
                    <a:pt x="34" y="81"/>
                  </a:lnTo>
                  <a:lnTo>
                    <a:pt x="27" y="64"/>
                  </a:lnTo>
                  <a:lnTo>
                    <a:pt x="17" y="44"/>
                  </a:lnTo>
                  <a:lnTo>
                    <a:pt x="10" y="23"/>
                  </a:lnTo>
                  <a:lnTo>
                    <a:pt x="0"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89" name="Freeform 49"/>
            <p:cNvSpPr>
              <a:spLocks/>
            </p:cNvSpPr>
            <p:nvPr/>
          </p:nvSpPr>
          <p:spPr bwMode="auto">
            <a:xfrm>
              <a:off x="12463463" y="3013075"/>
              <a:ext cx="1624013" cy="1296988"/>
            </a:xfrm>
            <a:custGeom>
              <a:avLst/>
              <a:gdLst>
                <a:gd name="T0" fmla="*/ 202 w 1023"/>
                <a:gd name="T1" fmla="*/ 13 h 817"/>
                <a:gd name="T2" fmla="*/ 169 w 1023"/>
                <a:gd name="T3" fmla="*/ 70 h 817"/>
                <a:gd name="T4" fmla="*/ 138 w 1023"/>
                <a:gd name="T5" fmla="*/ 171 h 817"/>
                <a:gd name="T6" fmla="*/ 105 w 1023"/>
                <a:gd name="T7" fmla="*/ 316 h 817"/>
                <a:gd name="T8" fmla="*/ 71 w 1023"/>
                <a:gd name="T9" fmla="*/ 491 h 817"/>
                <a:gd name="T10" fmla="*/ 37 w 1023"/>
                <a:gd name="T11" fmla="*/ 659 h 817"/>
                <a:gd name="T12" fmla="*/ 7 w 1023"/>
                <a:gd name="T13" fmla="*/ 756 h 817"/>
                <a:gd name="T14" fmla="*/ 21 w 1023"/>
                <a:gd name="T15" fmla="*/ 723 h 817"/>
                <a:gd name="T16" fmla="*/ 54 w 1023"/>
                <a:gd name="T17" fmla="*/ 629 h 817"/>
                <a:gd name="T18" fmla="*/ 88 w 1023"/>
                <a:gd name="T19" fmla="*/ 511 h 817"/>
                <a:gd name="T20" fmla="*/ 121 w 1023"/>
                <a:gd name="T21" fmla="*/ 403 h 817"/>
                <a:gd name="T22" fmla="*/ 155 w 1023"/>
                <a:gd name="T23" fmla="*/ 329 h 817"/>
                <a:gd name="T24" fmla="*/ 185 w 1023"/>
                <a:gd name="T25" fmla="*/ 289 h 817"/>
                <a:gd name="T26" fmla="*/ 219 w 1023"/>
                <a:gd name="T27" fmla="*/ 272 h 817"/>
                <a:gd name="T28" fmla="*/ 253 w 1023"/>
                <a:gd name="T29" fmla="*/ 279 h 817"/>
                <a:gd name="T30" fmla="*/ 286 w 1023"/>
                <a:gd name="T31" fmla="*/ 302 h 817"/>
                <a:gd name="T32" fmla="*/ 317 w 1023"/>
                <a:gd name="T33" fmla="*/ 359 h 817"/>
                <a:gd name="T34" fmla="*/ 350 w 1023"/>
                <a:gd name="T35" fmla="*/ 440 h 817"/>
                <a:gd name="T36" fmla="*/ 384 w 1023"/>
                <a:gd name="T37" fmla="*/ 534 h 817"/>
                <a:gd name="T38" fmla="*/ 417 w 1023"/>
                <a:gd name="T39" fmla="*/ 629 h 817"/>
                <a:gd name="T40" fmla="*/ 448 w 1023"/>
                <a:gd name="T41" fmla="*/ 703 h 817"/>
                <a:gd name="T42" fmla="*/ 481 w 1023"/>
                <a:gd name="T43" fmla="*/ 750 h 817"/>
                <a:gd name="T44" fmla="*/ 515 w 1023"/>
                <a:gd name="T45" fmla="*/ 773 h 817"/>
                <a:gd name="T46" fmla="*/ 549 w 1023"/>
                <a:gd name="T47" fmla="*/ 790 h 817"/>
                <a:gd name="T48" fmla="*/ 579 w 1023"/>
                <a:gd name="T49" fmla="*/ 800 h 817"/>
                <a:gd name="T50" fmla="*/ 613 w 1023"/>
                <a:gd name="T51" fmla="*/ 804 h 817"/>
                <a:gd name="T52" fmla="*/ 646 w 1023"/>
                <a:gd name="T53" fmla="*/ 810 h 817"/>
                <a:gd name="T54" fmla="*/ 680 w 1023"/>
                <a:gd name="T55" fmla="*/ 817 h 817"/>
                <a:gd name="T56" fmla="*/ 710 w 1023"/>
                <a:gd name="T57" fmla="*/ 817 h 817"/>
                <a:gd name="T58" fmla="*/ 744 w 1023"/>
                <a:gd name="T59" fmla="*/ 817 h 817"/>
                <a:gd name="T60" fmla="*/ 777 w 1023"/>
                <a:gd name="T61" fmla="*/ 814 h 817"/>
                <a:gd name="T62" fmla="*/ 811 w 1023"/>
                <a:gd name="T63" fmla="*/ 810 h 817"/>
                <a:gd name="T64" fmla="*/ 841 w 1023"/>
                <a:gd name="T65" fmla="*/ 810 h 817"/>
                <a:gd name="T66" fmla="*/ 875 w 1023"/>
                <a:gd name="T67" fmla="*/ 807 h 817"/>
                <a:gd name="T68" fmla="*/ 909 w 1023"/>
                <a:gd name="T69" fmla="*/ 807 h 817"/>
                <a:gd name="T70" fmla="*/ 942 w 1023"/>
                <a:gd name="T71" fmla="*/ 810 h 817"/>
                <a:gd name="T72" fmla="*/ 973 w 1023"/>
                <a:gd name="T73" fmla="*/ 810 h 817"/>
                <a:gd name="T74" fmla="*/ 1006 w 1023"/>
                <a:gd name="T75" fmla="*/ 810 h 817"/>
                <a:gd name="T76" fmla="*/ 1023 w 1023"/>
                <a:gd name="T77" fmla="*/ 807 h 817"/>
                <a:gd name="T78" fmla="*/ 989 w 1023"/>
                <a:gd name="T79" fmla="*/ 804 h 817"/>
                <a:gd name="T80" fmla="*/ 956 w 1023"/>
                <a:gd name="T81" fmla="*/ 800 h 817"/>
                <a:gd name="T82" fmla="*/ 925 w 1023"/>
                <a:gd name="T83" fmla="*/ 800 h 817"/>
                <a:gd name="T84" fmla="*/ 892 w 1023"/>
                <a:gd name="T85" fmla="*/ 804 h 817"/>
                <a:gd name="T86" fmla="*/ 858 w 1023"/>
                <a:gd name="T87" fmla="*/ 804 h 817"/>
                <a:gd name="T88" fmla="*/ 825 w 1023"/>
                <a:gd name="T89" fmla="*/ 804 h 817"/>
                <a:gd name="T90" fmla="*/ 794 w 1023"/>
                <a:gd name="T91" fmla="*/ 804 h 817"/>
                <a:gd name="T92" fmla="*/ 761 w 1023"/>
                <a:gd name="T93" fmla="*/ 800 h 817"/>
                <a:gd name="T94" fmla="*/ 727 w 1023"/>
                <a:gd name="T95" fmla="*/ 797 h 817"/>
                <a:gd name="T96" fmla="*/ 693 w 1023"/>
                <a:gd name="T97" fmla="*/ 790 h 817"/>
                <a:gd name="T98" fmla="*/ 663 w 1023"/>
                <a:gd name="T99" fmla="*/ 787 h 817"/>
                <a:gd name="T100" fmla="*/ 629 w 1023"/>
                <a:gd name="T101" fmla="*/ 780 h 817"/>
                <a:gd name="T102" fmla="*/ 596 w 1023"/>
                <a:gd name="T103" fmla="*/ 770 h 817"/>
                <a:gd name="T104" fmla="*/ 562 w 1023"/>
                <a:gd name="T105" fmla="*/ 763 h 817"/>
                <a:gd name="T106" fmla="*/ 532 w 1023"/>
                <a:gd name="T107" fmla="*/ 753 h 817"/>
                <a:gd name="T108" fmla="*/ 498 w 1023"/>
                <a:gd name="T109" fmla="*/ 736 h 817"/>
                <a:gd name="T110" fmla="*/ 465 w 1023"/>
                <a:gd name="T111" fmla="*/ 699 h 817"/>
                <a:gd name="T112" fmla="*/ 431 w 1023"/>
                <a:gd name="T113" fmla="*/ 632 h 817"/>
                <a:gd name="T114" fmla="*/ 401 w 1023"/>
                <a:gd name="T115" fmla="*/ 521 h 817"/>
                <a:gd name="T116" fmla="*/ 367 w 1023"/>
                <a:gd name="T117" fmla="*/ 376 h 817"/>
                <a:gd name="T118" fmla="*/ 333 w 1023"/>
                <a:gd name="T119" fmla="*/ 228 h 817"/>
                <a:gd name="T120" fmla="*/ 300 w 1023"/>
                <a:gd name="T121" fmla="*/ 111 h 817"/>
                <a:gd name="T122" fmla="*/ 269 w 1023"/>
                <a:gd name="T123" fmla="*/ 33 h 817"/>
                <a:gd name="T124" fmla="*/ 243 w 1023"/>
                <a:gd name="T125" fmla="*/ 6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3" h="817">
                  <a:moveTo>
                    <a:pt x="222" y="0"/>
                  </a:moveTo>
                  <a:lnTo>
                    <a:pt x="219" y="3"/>
                  </a:lnTo>
                  <a:lnTo>
                    <a:pt x="212" y="6"/>
                  </a:lnTo>
                  <a:lnTo>
                    <a:pt x="202" y="13"/>
                  </a:lnTo>
                  <a:lnTo>
                    <a:pt x="195" y="23"/>
                  </a:lnTo>
                  <a:lnTo>
                    <a:pt x="185" y="37"/>
                  </a:lnTo>
                  <a:lnTo>
                    <a:pt x="179" y="50"/>
                  </a:lnTo>
                  <a:lnTo>
                    <a:pt x="169" y="70"/>
                  </a:lnTo>
                  <a:lnTo>
                    <a:pt x="162" y="90"/>
                  </a:lnTo>
                  <a:lnTo>
                    <a:pt x="155" y="114"/>
                  </a:lnTo>
                  <a:lnTo>
                    <a:pt x="145" y="141"/>
                  </a:lnTo>
                  <a:lnTo>
                    <a:pt x="138" y="171"/>
                  </a:lnTo>
                  <a:lnTo>
                    <a:pt x="128" y="201"/>
                  </a:lnTo>
                  <a:lnTo>
                    <a:pt x="121" y="238"/>
                  </a:lnTo>
                  <a:lnTo>
                    <a:pt x="111" y="275"/>
                  </a:lnTo>
                  <a:lnTo>
                    <a:pt x="105" y="316"/>
                  </a:lnTo>
                  <a:lnTo>
                    <a:pt x="95" y="356"/>
                  </a:lnTo>
                  <a:lnTo>
                    <a:pt x="88" y="400"/>
                  </a:lnTo>
                  <a:lnTo>
                    <a:pt x="78" y="447"/>
                  </a:lnTo>
                  <a:lnTo>
                    <a:pt x="71" y="491"/>
                  </a:lnTo>
                  <a:lnTo>
                    <a:pt x="64" y="538"/>
                  </a:lnTo>
                  <a:lnTo>
                    <a:pt x="54" y="582"/>
                  </a:lnTo>
                  <a:lnTo>
                    <a:pt x="47" y="622"/>
                  </a:lnTo>
                  <a:lnTo>
                    <a:pt x="37" y="659"/>
                  </a:lnTo>
                  <a:lnTo>
                    <a:pt x="31" y="689"/>
                  </a:lnTo>
                  <a:lnTo>
                    <a:pt x="21" y="716"/>
                  </a:lnTo>
                  <a:lnTo>
                    <a:pt x="14" y="740"/>
                  </a:lnTo>
                  <a:lnTo>
                    <a:pt x="7" y="756"/>
                  </a:lnTo>
                  <a:lnTo>
                    <a:pt x="0" y="763"/>
                  </a:lnTo>
                  <a:lnTo>
                    <a:pt x="7" y="756"/>
                  </a:lnTo>
                  <a:lnTo>
                    <a:pt x="14" y="743"/>
                  </a:lnTo>
                  <a:lnTo>
                    <a:pt x="21" y="723"/>
                  </a:lnTo>
                  <a:lnTo>
                    <a:pt x="31" y="706"/>
                  </a:lnTo>
                  <a:lnTo>
                    <a:pt x="37" y="682"/>
                  </a:lnTo>
                  <a:lnTo>
                    <a:pt x="47" y="656"/>
                  </a:lnTo>
                  <a:lnTo>
                    <a:pt x="54" y="629"/>
                  </a:lnTo>
                  <a:lnTo>
                    <a:pt x="64" y="602"/>
                  </a:lnTo>
                  <a:lnTo>
                    <a:pt x="71" y="571"/>
                  </a:lnTo>
                  <a:lnTo>
                    <a:pt x="78" y="541"/>
                  </a:lnTo>
                  <a:lnTo>
                    <a:pt x="88" y="511"/>
                  </a:lnTo>
                  <a:lnTo>
                    <a:pt x="95" y="481"/>
                  </a:lnTo>
                  <a:lnTo>
                    <a:pt x="105" y="454"/>
                  </a:lnTo>
                  <a:lnTo>
                    <a:pt x="111" y="427"/>
                  </a:lnTo>
                  <a:lnTo>
                    <a:pt x="121" y="403"/>
                  </a:lnTo>
                  <a:lnTo>
                    <a:pt x="128" y="380"/>
                  </a:lnTo>
                  <a:lnTo>
                    <a:pt x="138" y="363"/>
                  </a:lnTo>
                  <a:lnTo>
                    <a:pt x="145" y="346"/>
                  </a:lnTo>
                  <a:lnTo>
                    <a:pt x="155" y="329"/>
                  </a:lnTo>
                  <a:lnTo>
                    <a:pt x="162" y="316"/>
                  </a:lnTo>
                  <a:lnTo>
                    <a:pt x="169" y="306"/>
                  </a:lnTo>
                  <a:lnTo>
                    <a:pt x="179" y="299"/>
                  </a:lnTo>
                  <a:lnTo>
                    <a:pt x="185" y="289"/>
                  </a:lnTo>
                  <a:lnTo>
                    <a:pt x="195" y="282"/>
                  </a:lnTo>
                  <a:lnTo>
                    <a:pt x="202" y="279"/>
                  </a:lnTo>
                  <a:lnTo>
                    <a:pt x="212" y="275"/>
                  </a:lnTo>
                  <a:lnTo>
                    <a:pt x="219" y="272"/>
                  </a:lnTo>
                  <a:lnTo>
                    <a:pt x="226" y="272"/>
                  </a:lnTo>
                  <a:lnTo>
                    <a:pt x="236" y="272"/>
                  </a:lnTo>
                  <a:lnTo>
                    <a:pt x="243" y="275"/>
                  </a:lnTo>
                  <a:lnTo>
                    <a:pt x="253" y="279"/>
                  </a:lnTo>
                  <a:lnTo>
                    <a:pt x="259" y="282"/>
                  </a:lnTo>
                  <a:lnTo>
                    <a:pt x="269" y="289"/>
                  </a:lnTo>
                  <a:lnTo>
                    <a:pt x="276" y="296"/>
                  </a:lnTo>
                  <a:lnTo>
                    <a:pt x="286" y="302"/>
                  </a:lnTo>
                  <a:lnTo>
                    <a:pt x="293" y="316"/>
                  </a:lnTo>
                  <a:lnTo>
                    <a:pt x="300" y="329"/>
                  </a:lnTo>
                  <a:lnTo>
                    <a:pt x="310" y="343"/>
                  </a:lnTo>
                  <a:lnTo>
                    <a:pt x="317" y="359"/>
                  </a:lnTo>
                  <a:lnTo>
                    <a:pt x="327" y="376"/>
                  </a:lnTo>
                  <a:lnTo>
                    <a:pt x="333" y="397"/>
                  </a:lnTo>
                  <a:lnTo>
                    <a:pt x="343" y="417"/>
                  </a:lnTo>
                  <a:lnTo>
                    <a:pt x="350" y="440"/>
                  </a:lnTo>
                  <a:lnTo>
                    <a:pt x="357" y="464"/>
                  </a:lnTo>
                  <a:lnTo>
                    <a:pt x="367" y="487"/>
                  </a:lnTo>
                  <a:lnTo>
                    <a:pt x="374" y="511"/>
                  </a:lnTo>
                  <a:lnTo>
                    <a:pt x="384" y="534"/>
                  </a:lnTo>
                  <a:lnTo>
                    <a:pt x="391" y="558"/>
                  </a:lnTo>
                  <a:lnTo>
                    <a:pt x="401" y="585"/>
                  </a:lnTo>
                  <a:lnTo>
                    <a:pt x="407" y="605"/>
                  </a:lnTo>
                  <a:lnTo>
                    <a:pt x="417" y="629"/>
                  </a:lnTo>
                  <a:lnTo>
                    <a:pt x="424" y="649"/>
                  </a:lnTo>
                  <a:lnTo>
                    <a:pt x="431" y="669"/>
                  </a:lnTo>
                  <a:lnTo>
                    <a:pt x="441" y="686"/>
                  </a:lnTo>
                  <a:lnTo>
                    <a:pt x="448" y="703"/>
                  </a:lnTo>
                  <a:lnTo>
                    <a:pt x="458" y="716"/>
                  </a:lnTo>
                  <a:lnTo>
                    <a:pt x="465" y="730"/>
                  </a:lnTo>
                  <a:lnTo>
                    <a:pt x="475" y="740"/>
                  </a:lnTo>
                  <a:lnTo>
                    <a:pt x="481" y="750"/>
                  </a:lnTo>
                  <a:lnTo>
                    <a:pt x="488" y="756"/>
                  </a:lnTo>
                  <a:lnTo>
                    <a:pt x="498" y="763"/>
                  </a:lnTo>
                  <a:lnTo>
                    <a:pt x="505" y="770"/>
                  </a:lnTo>
                  <a:lnTo>
                    <a:pt x="515" y="773"/>
                  </a:lnTo>
                  <a:lnTo>
                    <a:pt x="522" y="780"/>
                  </a:lnTo>
                  <a:lnTo>
                    <a:pt x="532" y="783"/>
                  </a:lnTo>
                  <a:lnTo>
                    <a:pt x="539" y="787"/>
                  </a:lnTo>
                  <a:lnTo>
                    <a:pt x="549" y="790"/>
                  </a:lnTo>
                  <a:lnTo>
                    <a:pt x="555" y="794"/>
                  </a:lnTo>
                  <a:lnTo>
                    <a:pt x="562" y="794"/>
                  </a:lnTo>
                  <a:lnTo>
                    <a:pt x="572" y="797"/>
                  </a:lnTo>
                  <a:lnTo>
                    <a:pt x="579" y="800"/>
                  </a:lnTo>
                  <a:lnTo>
                    <a:pt x="589" y="800"/>
                  </a:lnTo>
                  <a:lnTo>
                    <a:pt x="596" y="804"/>
                  </a:lnTo>
                  <a:lnTo>
                    <a:pt x="606" y="804"/>
                  </a:lnTo>
                  <a:lnTo>
                    <a:pt x="613" y="804"/>
                  </a:lnTo>
                  <a:lnTo>
                    <a:pt x="623" y="807"/>
                  </a:lnTo>
                  <a:lnTo>
                    <a:pt x="629" y="807"/>
                  </a:lnTo>
                  <a:lnTo>
                    <a:pt x="636" y="810"/>
                  </a:lnTo>
                  <a:lnTo>
                    <a:pt x="646" y="810"/>
                  </a:lnTo>
                  <a:lnTo>
                    <a:pt x="653" y="810"/>
                  </a:lnTo>
                  <a:lnTo>
                    <a:pt x="663" y="814"/>
                  </a:lnTo>
                  <a:lnTo>
                    <a:pt x="670" y="814"/>
                  </a:lnTo>
                  <a:lnTo>
                    <a:pt x="680" y="817"/>
                  </a:lnTo>
                  <a:lnTo>
                    <a:pt x="687" y="817"/>
                  </a:lnTo>
                  <a:lnTo>
                    <a:pt x="693" y="817"/>
                  </a:lnTo>
                  <a:lnTo>
                    <a:pt x="703" y="817"/>
                  </a:lnTo>
                  <a:lnTo>
                    <a:pt x="710" y="817"/>
                  </a:lnTo>
                  <a:lnTo>
                    <a:pt x="720" y="817"/>
                  </a:lnTo>
                  <a:lnTo>
                    <a:pt x="727" y="817"/>
                  </a:lnTo>
                  <a:lnTo>
                    <a:pt x="737" y="817"/>
                  </a:lnTo>
                  <a:lnTo>
                    <a:pt x="744" y="817"/>
                  </a:lnTo>
                  <a:lnTo>
                    <a:pt x="754" y="817"/>
                  </a:lnTo>
                  <a:lnTo>
                    <a:pt x="761" y="817"/>
                  </a:lnTo>
                  <a:lnTo>
                    <a:pt x="767" y="814"/>
                  </a:lnTo>
                  <a:lnTo>
                    <a:pt x="777" y="814"/>
                  </a:lnTo>
                  <a:lnTo>
                    <a:pt x="784" y="814"/>
                  </a:lnTo>
                  <a:lnTo>
                    <a:pt x="794" y="814"/>
                  </a:lnTo>
                  <a:lnTo>
                    <a:pt x="801" y="810"/>
                  </a:lnTo>
                  <a:lnTo>
                    <a:pt x="811" y="810"/>
                  </a:lnTo>
                  <a:lnTo>
                    <a:pt x="818" y="810"/>
                  </a:lnTo>
                  <a:lnTo>
                    <a:pt x="825" y="810"/>
                  </a:lnTo>
                  <a:lnTo>
                    <a:pt x="835" y="810"/>
                  </a:lnTo>
                  <a:lnTo>
                    <a:pt x="841" y="810"/>
                  </a:lnTo>
                  <a:lnTo>
                    <a:pt x="851" y="807"/>
                  </a:lnTo>
                  <a:lnTo>
                    <a:pt x="858" y="807"/>
                  </a:lnTo>
                  <a:lnTo>
                    <a:pt x="868" y="807"/>
                  </a:lnTo>
                  <a:lnTo>
                    <a:pt x="875" y="807"/>
                  </a:lnTo>
                  <a:lnTo>
                    <a:pt x="885" y="807"/>
                  </a:lnTo>
                  <a:lnTo>
                    <a:pt x="892" y="807"/>
                  </a:lnTo>
                  <a:lnTo>
                    <a:pt x="899" y="807"/>
                  </a:lnTo>
                  <a:lnTo>
                    <a:pt x="909" y="807"/>
                  </a:lnTo>
                  <a:lnTo>
                    <a:pt x="915" y="810"/>
                  </a:lnTo>
                  <a:lnTo>
                    <a:pt x="925" y="810"/>
                  </a:lnTo>
                  <a:lnTo>
                    <a:pt x="932" y="810"/>
                  </a:lnTo>
                  <a:lnTo>
                    <a:pt x="942" y="810"/>
                  </a:lnTo>
                  <a:lnTo>
                    <a:pt x="949" y="810"/>
                  </a:lnTo>
                  <a:lnTo>
                    <a:pt x="956" y="810"/>
                  </a:lnTo>
                  <a:lnTo>
                    <a:pt x="966" y="810"/>
                  </a:lnTo>
                  <a:lnTo>
                    <a:pt x="973" y="810"/>
                  </a:lnTo>
                  <a:lnTo>
                    <a:pt x="983" y="810"/>
                  </a:lnTo>
                  <a:lnTo>
                    <a:pt x="989" y="810"/>
                  </a:lnTo>
                  <a:lnTo>
                    <a:pt x="999" y="810"/>
                  </a:lnTo>
                  <a:lnTo>
                    <a:pt x="1006" y="810"/>
                  </a:lnTo>
                  <a:lnTo>
                    <a:pt x="1016" y="810"/>
                  </a:lnTo>
                  <a:lnTo>
                    <a:pt x="1023" y="810"/>
                  </a:lnTo>
                  <a:lnTo>
                    <a:pt x="1023" y="787"/>
                  </a:lnTo>
                  <a:lnTo>
                    <a:pt x="1023" y="807"/>
                  </a:lnTo>
                  <a:lnTo>
                    <a:pt x="1016" y="807"/>
                  </a:lnTo>
                  <a:lnTo>
                    <a:pt x="1006" y="804"/>
                  </a:lnTo>
                  <a:lnTo>
                    <a:pt x="999" y="804"/>
                  </a:lnTo>
                  <a:lnTo>
                    <a:pt x="989" y="804"/>
                  </a:lnTo>
                  <a:lnTo>
                    <a:pt x="983" y="800"/>
                  </a:lnTo>
                  <a:lnTo>
                    <a:pt x="973" y="800"/>
                  </a:lnTo>
                  <a:lnTo>
                    <a:pt x="966" y="800"/>
                  </a:lnTo>
                  <a:lnTo>
                    <a:pt x="956" y="800"/>
                  </a:lnTo>
                  <a:lnTo>
                    <a:pt x="949" y="800"/>
                  </a:lnTo>
                  <a:lnTo>
                    <a:pt x="942" y="800"/>
                  </a:lnTo>
                  <a:lnTo>
                    <a:pt x="932" y="800"/>
                  </a:lnTo>
                  <a:lnTo>
                    <a:pt x="925" y="800"/>
                  </a:lnTo>
                  <a:lnTo>
                    <a:pt x="915" y="800"/>
                  </a:lnTo>
                  <a:lnTo>
                    <a:pt x="909" y="800"/>
                  </a:lnTo>
                  <a:lnTo>
                    <a:pt x="899" y="804"/>
                  </a:lnTo>
                  <a:lnTo>
                    <a:pt x="892" y="804"/>
                  </a:lnTo>
                  <a:lnTo>
                    <a:pt x="885" y="804"/>
                  </a:lnTo>
                  <a:lnTo>
                    <a:pt x="875" y="804"/>
                  </a:lnTo>
                  <a:lnTo>
                    <a:pt x="868" y="804"/>
                  </a:lnTo>
                  <a:lnTo>
                    <a:pt x="858" y="804"/>
                  </a:lnTo>
                  <a:lnTo>
                    <a:pt x="851" y="804"/>
                  </a:lnTo>
                  <a:lnTo>
                    <a:pt x="841" y="804"/>
                  </a:lnTo>
                  <a:lnTo>
                    <a:pt x="835" y="804"/>
                  </a:lnTo>
                  <a:lnTo>
                    <a:pt x="825" y="804"/>
                  </a:lnTo>
                  <a:lnTo>
                    <a:pt x="818" y="804"/>
                  </a:lnTo>
                  <a:lnTo>
                    <a:pt x="811" y="804"/>
                  </a:lnTo>
                  <a:lnTo>
                    <a:pt x="801" y="804"/>
                  </a:lnTo>
                  <a:lnTo>
                    <a:pt x="794" y="804"/>
                  </a:lnTo>
                  <a:lnTo>
                    <a:pt x="784" y="800"/>
                  </a:lnTo>
                  <a:lnTo>
                    <a:pt x="777" y="800"/>
                  </a:lnTo>
                  <a:lnTo>
                    <a:pt x="767" y="800"/>
                  </a:lnTo>
                  <a:lnTo>
                    <a:pt x="761" y="800"/>
                  </a:lnTo>
                  <a:lnTo>
                    <a:pt x="754" y="797"/>
                  </a:lnTo>
                  <a:lnTo>
                    <a:pt x="744" y="797"/>
                  </a:lnTo>
                  <a:lnTo>
                    <a:pt x="737" y="797"/>
                  </a:lnTo>
                  <a:lnTo>
                    <a:pt x="727" y="797"/>
                  </a:lnTo>
                  <a:lnTo>
                    <a:pt x="720" y="794"/>
                  </a:lnTo>
                  <a:lnTo>
                    <a:pt x="710" y="794"/>
                  </a:lnTo>
                  <a:lnTo>
                    <a:pt x="703" y="794"/>
                  </a:lnTo>
                  <a:lnTo>
                    <a:pt x="693" y="790"/>
                  </a:lnTo>
                  <a:lnTo>
                    <a:pt x="687" y="790"/>
                  </a:lnTo>
                  <a:lnTo>
                    <a:pt x="680" y="790"/>
                  </a:lnTo>
                  <a:lnTo>
                    <a:pt x="670" y="787"/>
                  </a:lnTo>
                  <a:lnTo>
                    <a:pt x="663" y="787"/>
                  </a:lnTo>
                  <a:lnTo>
                    <a:pt x="653" y="787"/>
                  </a:lnTo>
                  <a:lnTo>
                    <a:pt x="646" y="783"/>
                  </a:lnTo>
                  <a:lnTo>
                    <a:pt x="636" y="783"/>
                  </a:lnTo>
                  <a:lnTo>
                    <a:pt x="629" y="780"/>
                  </a:lnTo>
                  <a:lnTo>
                    <a:pt x="623" y="780"/>
                  </a:lnTo>
                  <a:lnTo>
                    <a:pt x="613" y="777"/>
                  </a:lnTo>
                  <a:lnTo>
                    <a:pt x="606" y="773"/>
                  </a:lnTo>
                  <a:lnTo>
                    <a:pt x="596" y="770"/>
                  </a:lnTo>
                  <a:lnTo>
                    <a:pt x="589" y="770"/>
                  </a:lnTo>
                  <a:lnTo>
                    <a:pt x="579" y="767"/>
                  </a:lnTo>
                  <a:lnTo>
                    <a:pt x="572" y="763"/>
                  </a:lnTo>
                  <a:lnTo>
                    <a:pt x="562" y="763"/>
                  </a:lnTo>
                  <a:lnTo>
                    <a:pt x="555" y="760"/>
                  </a:lnTo>
                  <a:lnTo>
                    <a:pt x="549" y="756"/>
                  </a:lnTo>
                  <a:lnTo>
                    <a:pt x="539" y="756"/>
                  </a:lnTo>
                  <a:lnTo>
                    <a:pt x="532" y="753"/>
                  </a:lnTo>
                  <a:lnTo>
                    <a:pt x="522" y="750"/>
                  </a:lnTo>
                  <a:lnTo>
                    <a:pt x="515" y="746"/>
                  </a:lnTo>
                  <a:lnTo>
                    <a:pt x="505" y="740"/>
                  </a:lnTo>
                  <a:lnTo>
                    <a:pt x="498" y="736"/>
                  </a:lnTo>
                  <a:lnTo>
                    <a:pt x="488" y="730"/>
                  </a:lnTo>
                  <a:lnTo>
                    <a:pt x="481" y="719"/>
                  </a:lnTo>
                  <a:lnTo>
                    <a:pt x="475" y="709"/>
                  </a:lnTo>
                  <a:lnTo>
                    <a:pt x="465" y="699"/>
                  </a:lnTo>
                  <a:lnTo>
                    <a:pt x="458" y="686"/>
                  </a:lnTo>
                  <a:lnTo>
                    <a:pt x="448" y="669"/>
                  </a:lnTo>
                  <a:lnTo>
                    <a:pt x="441" y="652"/>
                  </a:lnTo>
                  <a:lnTo>
                    <a:pt x="431" y="632"/>
                  </a:lnTo>
                  <a:lnTo>
                    <a:pt x="424" y="608"/>
                  </a:lnTo>
                  <a:lnTo>
                    <a:pt x="417" y="582"/>
                  </a:lnTo>
                  <a:lnTo>
                    <a:pt x="407" y="555"/>
                  </a:lnTo>
                  <a:lnTo>
                    <a:pt x="401" y="521"/>
                  </a:lnTo>
                  <a:lnTo>
                    <a:pt x="391" y="487"/>
                  </a:lnTo>
                  <a:lnTo>
                    <a:pt x="384" y="450"/>
                  </a:lnTo>
                  <a:lnTo>
                    <a:pt x="374" y="413"/>
                  </a:lnTo>
                  <a:lnTo>
                    <a:pt x="367" y="376"/>
                  </a:lnTo>
                  <a:lnTo>
                    <a:pt x="357" y="339"/>
                  </a:lnTo>
                  <a:lnTo>
                    <a:pt x="350" y="299"/>
                  </a:lnTo>
                  <a:lnTo>
                    <a:pt x="343" y="265"/>
                  </a:lnTo>
                  <a:lnTo>
                    <a:pt x="333" y="228"/>
                  </a:lnTo>
                  <a:lnTo>
                    <a:pt x="327" y="195"/>
                  </a:lnTo>
                  <a:lnTo>
                    <a:pt x="317" y="164"/>
                  </a:lnTo>
                  <a:lnTo>
                    <a:pt x="310" y="134"/>
                  </a:lnTo>
                  <a:lnTo>
                    <a:pt x="300" y="111"/>
                  </a:lnTo>
                  <a:lnTo>
                    <a:pt x="293" y="87"/>
                  </a:lnTo>
                  <a:lnTo>
                    <a:pt x="286" y="67"/>
                  </a:lnTo>
                  <a:lnTo>
                    <a:pt x="276" y="47"/>
                  </a:lnTo>
                  <a:lnTo>
                    <a:pt x="269" y="33"/>
                  </a:lnTo>
                  <a:lnTo>
                    <a:pt x="259" y="20"/>
                  </a:lnTo>
                  <a:lnTo>
                    <a:pt x="253" y="13"/>
                  </a:lnTo>
                  <a:lnTo>
                    <a:pt x="253" y="10"/>
                  </a:lnTo>
                  <a:lnTo>
                    <a:pt x="243" y="6"/>
                  </a:lnTo>
                  <a:lnTo>
                    <a:pt x="236" y="3"/>
                  </a:lnTo>
                  <a:lnTo>
                    <a:pt x="226" y="3"/>
                  </a:lnTo>
                  <a:lnTo>
                    <a:pt x="2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0" name="Freeform 50"/>
            <p:cNvSpPr>
              <a:spLocks noEditPoints="1"/>
            </p:cNvSpPr>
            <p:nvPr/>
          </p:nvSpPr>
          <p:spPr bwMode="auto">
            <a:xfrm>
              <a:off x="12133263" y="3013075"/>
              <a:ext cx="1954213" cy="1296988"/>
            </a:xfrm>
            <a:custGeom>
              <a:avLst/>
              <a:gdLst>
                <a:gd name="T0" fmla="*/ 494 w 1231"/>
                <a:gd name="T1" fmla="*/ 67 h 817"/>
                <a:gd name="T2" fmla="*/ 535 w 1231"/>
                <a:gd name="T3" fmla="*/ 195 h 817"/>
                <a:gd name="T4" fmla="*/ 575 w 1231"/>
                <a:gd name="T5" fmla="*/ 376 h 817"/>
                <a:gd name="T6" fmla="*/ 615 w 1231"/>
                <a:gd name="T7" fmla="*/ 555 h 817"/>
                <a:gd name="T8" fmla="*/ 656 w 1231"/>
                <a:gd name="T9" fmla="*/ 669 h 817"/>
                <a:gd name="T10" fmla="*/ 696 w 1231"/>
                <a:gd name="T11" fmla="*/ 730 h 817"/>
                <a:gd name="T12" fmla="*/ 740 w 1231"/>
                <a:gd name="T13" fmla="*/ 753 h 817"/>
                <a:gd name="T14" fmla="*/ 780 w 1231"/>
                <a:gd name="T15" fmla="*/ 763 h 817"/>
                <a:gd name="T16" fmla="*/ 821 w 1231"/>
                <a:gd name="T17" fmla="*/ 777 h 817"/>
                <a:gd name="T18" fmla="*/ 861 w 1231"/>
                <a:gd name="T19" fmla="*/ 787 h 817"/>
                <a:gd name="T20" fmla="*/ 901 w 1231"/>
                <a:gd name="T21" fmla="*/ 790 h 817"/>
                <a:gd name="T22" fmla="*/ 945 w 1231"/>
                <a:gd name="T23" fmla="*/ 797 h 817"/>
                <a:gd name="T24" fmla="*/ 985 w 1231"/>
                <a:gd name="T25" fmla="*/ 800 h 817"/>
                <a:gd name="T26" fmla="*/ 1026 w 1231"/>
                <a:gd name="T27" fmla="*/ 804 h 817"/>
                <a:gd name="T28" fmla="*/ 1066 w 1231"/>
                <a:gd name="T29" fmla="*/ 804 h 817"/>
                <a:gd name="T30" fmla="*/ 1107 w 1231"/>
                <a:gd name="T31" fmla="*/ 804 h 817"/>
                <a:gd name="T32" fmla="*/ 1150 w 1231"/>
                <a:gd name="T33" fmla="*/ 800 h 817"/>
                <a:gd name="T34" fmla="*/ 1191 w 1231"/>
                <a:gd name="T35" fmla="*/ 800 h 817"/>
                <a:gd name="T36" fmla="*/ 1231 w 1231"/>
                <a:gd name="T37" fmla="*/ 807 h 817"/>
                <a:gd name="T38" fmla="*/ 1197 w 1231"/>
                <a:gd name="T39" fmla="*/ 783 h 817"/>
                <a:gd name="T40" fmla="*/ 1157 w 1231"/>
                <a:gd name="T41" fmla="*/ 783 h 817"/>
                <a:gd name="T42" fmla="*/ 1117 w 1231"/>
                <a:gd name="T43" fmla="*/ 780 h 817"/>
                <a:gd name="T44" fmla="*/ 1076 w 1231"/>
                <a:gd name="T45" fmla="*/ 773 h 817"/>
                <a:gd name="T46" fmla="*/ 1033 w 1231"/>
                <a:gd name="T47" fmla="*/ 763 h 817"/>
                <a:gd name="T48" fmla="*/ 992 w 1231"/>
                <a:gd name="T49" fmla="*/ 753 h 817"/>
                <a:gd name="T50" fmla="*/ 952 w 1231"/>
                <a:gd name="T51" fmla="*/ 746 h 817"/>
                <a:gd name="T52" fmla="*/ 911 w 1231"/>
                <a:gd name="T53" fmla="*/ 733 h 817"/>
                <a:gd name="T54" fmla="*/ 871 w 1231"/>
                <a:gd name="T55" fmla="*/ 719 h 817"/>
                <a:gd name="T56" fmla="*/ 831 w 1231"/>
                <a:gd name="T57" fmla="*/ 696 h 817"/>
                <a:gd name="T58" fmla="*/ 787 w 1231"/>
                <a:gd name="T59" fmla="*/ 669 h 817"/>
                <a:gd name="T60" fmla="*/ 747 w 1231"/>
                <a:gd name="T61" fmla="*/ 632 h 817"/>
                <a:gd name="T62" fmla="*/ 706 w 1231"/>
                <a:gd name="T63" fmla="*/ 571 h 817"/>
                <a:gd name="T64" fmla="*/ 666 w 1231"/>
                <a:gd name="T65" fmla="*/ 477 h 817"/>
                <a:gd name="T66" fmla="*/ 632 w 1231"/>
                <a:gd name="T67" fmla="*/ 370 h 817"/>
                <a:gd name="T68" fmla="*/ 592 w 1231"/>
                <a:gd name="T69" fmla="*/ 252 h 817"/>
                <a:gd name="T70" fmla="*/ 551 w 1231"/>
                <a:gd name="T71" fmla="*/ 137 h 817"/>
                <a:gd name="T72" fmla="*/ 508 w 1231"/>
                <a:gd name="T73" fmla="*/ 60 h 817"/>
                <a:gd name="T74" fmla="*/ 467 w 1231"/>
                <a:gd name="T75" fmla="*/ 16 h 817"/>
                <a:gd name="T76" fmla="*/ 403 w 1231"/>
                <a:gd name="T77" fmla="*/ 6 h 817"/>
                <a:gd name="T78" fmla="*/ 363 w 1231"/>
                <a:gd name="T79" fmla="*/ 63 h 817"/>
                <a:gd name="T80" fmla="*/ 319 w 1231"/>
                <a:gd name="T81" fmla="*/ 218 h 817"/>
                <a:gd name="T82" fmla="*/ 279 w 1231"/>
                <a:gd name="T83" fmla="*/ 457 h 817"/>
                <a:gd name="T84" fmla="*/ 239 w 1231"/>
                <a:gd name="T85" fmla="*/ 672 h 817"/>
                <a:gd name="T86" fmla="*/ 205 w 1231"/>
                <a:gd name="T87" fmla="*/ 763 h 817"/>
                <a:gd name="T88" fmla="*/ 171 w 1231"/>
                <a:gd name="T89" fmla="*/ 783 h 817"/>
                <a:gd name="T90" fmla="*/ 131 w 1231"/>
                <a:gd name="T91" fmla="*/ 790 h 817"/>
                <a:gd name="T92" fmla="*/ 91 w 1231"/>
                <a:gd name="T93" fmla="*/ 797 h 817"/>
                <a:gd name="T94" fmla="*/ 50 w 1231"/>
                <a:gd name="T95" fmla="*/ 797 h 817"/>
                <a:gd name="T96" fmla="*/ 10 w 1231"/>
                <a:gd name="T97" fmla="*/ 797 h 817"/>
                <a:gd name="T98" fmla="*/ 23 w 1231"/>
                <a:gd name="T99" fmla="*/ 804 h 817"/>
                <a:gd name="T100" fmla="*/ 67 w 1231"/>
                <a:gd name="T101" fmla="*/ 804 h 817"/>
                <a:gd name="T102" fmla="*/ 107 w 1231"/>
                <a:gd name="T103" fmla="*/ 807 h 817"/>
                <a:gd name="T104" fmla="*/ 148 w 1231"/>
                <a:gd name="T105" fmla="*/ 817 h 817"/>
                <a:gd name="T106" fmla="*/ 188 w 1231"/>
                <a:gd name="T107" fmla="*/ 790 h 817"/>
                <a:gd name="T108" fmla="*/ 222 w 1231"/>
                <a:gd name="T109" fmla="*/ 740 h 817"/>
                <a:gd name="T110" fmla="*/ 262 w 1231"/>
                <a:gd name="T111" fmla="*/ 582 h 817"/>
                <a:gd name="T112" fmla="*/ 303 w 1231"/>
                <a:gd name="T113" fmla="*/ 356 h 817"/>
                <a:gd name="T114" fmla="*/ 346 w 1231"/>
                <a:gd name="T115" fmla="*/ 171 h 817"/>
                <a:gd name="T116" fmla="*/ 387 w 1231"/>
                <a:gd name="T117" fmla="*/ 50 h 817"/>
                <a:gd name="T118" fmla="*/ 427 w 1231"/>
                <a:gd name="T119" fmla="*/ 3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1" h="817">
                  <a:moveTo>
                    <a:pt x="461" y="13"/>
                  </a:moveTo>
                  <a:lnTo>
                    <a:pt x="467" y="20"/>
                  </a:lnTo>
                  <a:lnTo>
                    <a:pt x="477" y="33"/>
                  </a:lnTo>
                  <a:lnTo>
                    <a:pt x="484" y="47"/>
                  </a:lnTo>
                  <a:lnTo>
                    <a:pt x="494" y="67"/>
                  </a:lnTo>
                  <a:lnTo>
                    <a:pt x="501" y="87"/>
                  </a:lnTo>
                  <a:lnTo>
                    <a:pt x="508" y="111"/>
                  </a:lnTo>
                  <a:lnTo>
                    <a:pt x="518" y="134"/>
                  </a:lnTo>
                  <a:lnTo>
                    <a:pt x="525" y="164"/>
                  </a:lnTo>
                  <a:lnTo>
                    <a:pt x="535" y="195"/>
                  </a:lnTo>
                  <a:lnTo>
                    <a:pt x="541" y="228"/>
                  </a:lnTo>
                  <a:lnTo>
                    <a:pt x="551" y="265"/>
                  </a:lnTo>
                  <a:lnTo>
                    <a:pt x="558" y="299"/>
                  </a:lnTo>
                  <a:lnTo>
                    <a:pt x="565" y="339"/>
                  </a:lnTo>
                  <a:lnTo>
                    <a:pt x="575" y="376"/>
                  </a:lnTo>
                  <a:lnTo>
                    <a:pt x="582" y="413"/>
                  </a:lnTo>
                  <a:lnTo>
                    <a:pt x="592" y="450"/>
                  </a:lnTo>
                  <a:lnTo>
                    <a:pt x="599" y="487"/>
                  </a:lnTo>
                  <a:lnTo>
                    <a:pt x="609" y="521"/>
                  </a:lnTo>
                  <a:lnTo>
                    <a:pt x="615" y="555"/>
                  </a:lnTo>
                  <a:lnTo>
                    <a:pt x="625" y="582"/>
                  </a:lnTo>
                  <a:lnTo>
                    <a:pt x="632" y="608"/>
                  </a:lnTo>
                  <a:lnTo>
                    <a:pt x="639" y="632"/>
                  </a:lnTo>
                  <a:lnTo>
                    <a:pt x="649" y="652"/>
                  </a:lnTo>
                  <a:lnTo>
                    <a:pt x="656" y="669"/>
                  </a:lnTo>
                  <a:lnTo>
                    <a:pt x="666" y="686"/>
                  </a:lnTo>
                  <a:lnTo>
                    <a:pt x="673" y="699"/>
                  </a:lnTo>
                  <a:lnTo>
                    <a:pt x="683" y="709"/>
                  </a:lnTo>
                  <a:lnTo>
                    <a:pt x="689" y="719"/>
                  </a:lnTo>
                  <a:lnTo>
                    <a:pt x="696" y="730"/>
                  </a:lnTo>
                  <a:lnTo>
                    <a:pt x="706" y="736"/>
                  </a:lnTo>
                  <a:lnTo>
                    <a:pt x="713" y="740"/>
                  </a:lnTo>
                  <a:lnTo>
                    <a:pt x="723" y="746"/>
                  </a:lnTo>
                  <a:lnTo>
                    <a:pt x="730" y="750"/>
                  </a:lnTo>
                  <a:lnTo>
                    <a:pt x="740" y="753"/>
                  </a:lnTo>
                  <a:lnTo>
                    <a:pt x="747" y="756"/>
                  </a:lnTo>
                  <a:lnTo>
                    <a:pt x="757" y="756"/>
                  </a:lnTo>
                  <a:lnTo>
                    <a:pt x="763" y="760"/>
                  </a:lnTo>
                  <a:lnTo>
                    <a:pt x="770" y="763"/>
                  </a:lnTo>
                  <a:lnTo>
                    <a:pt x="780" y="763"/>
                  </a:lnTo>
                  <a:lnTo>
                    <a:pt x="787" y="767"/>
                  </a:lnTo>
                  <a:lnTo>
                    <a:pt x="797" y="770"/>
                  </a:lnTo>
                  <a:lnTo>
                    <a:pt x="804" y="770"/>
                  </a:lnTo>
                  <a:lnTo>
                    <a:pt x="814" y="773"/>
                  </a:lnTo>
                  <a:lnTo>
                    <a:pt x="821" y="777"/>
                  </a:lnTo>
                  <a:lnTo>
                    <a:pt x="831" y="780"/>
                  </a:lnTo>
                  <a:lnTo>
                    <a:pt x="837" y="780"/>
                  </a:lnTo>
                  <a:lnTo>
                    <a:pt x="844" y="783"/>
                  </a:lnTo>
                  <a:lnTo>
                    <a:pt x="854" y="783"/>
                  </a:lnTo>
                  <a:lnTo>
                    <a:pt x="861" y="787"/>
                  </a:lnTo>
                  <a:lnTo>
                    <a:pt x="871" y="787"/>
                  </a:lnTo>
                  <a:lnTo>
                    <a:pt x="878" y="787"/>
                  </a:lnTo>
                  <a:lnTo>
                    <a:pt x="888" y="790"/>
                  </a:lnTo>
                  <a:lnTo>
                    <a:pt x="895" y="790"/>
                  </a:lnTo>
                  <a:lnTo>
                    <a:pt x="901" y="790"/>
                  </a:lnTo>
                  <a:lnTo>
                    <a:pt x="911" y="794"/>
                  </a:lnTo>
                  <a:lnTo>
                    <a:pt x="918" y="794"/>
                  </a:lnTo>
                  <a:lnTo>
                    <a:pt x="928" y="794"/>
                  </a:lnTo>
                  <a:lnTo>
                    <a:pt x="935" y="797"/>
                  </a:lnTo>
                  <a:lnTo>
                    <a:pt x="945" y="797"/>
                  </a:lnTo>
                  <a:lnTo>
                    <a:pt x="952" y="797"/>
                  </a:lnTo>
                  <a:lnTo>
                    <a:pt x="962" y="797"/>
                  </a:lnTo>
                  <a:lnTo>
                    <a:pt x="969" y="800"/>
                  </a:lnTo>
                  <a:lnTo>
                    <a:pt x="975" y="800"/>
                  </a:lnTo>
                  <a:lnTo>
                    <a:pt x="985" y="800"/>
                  </a:lnTo>
                  <a:lnTo>
                    <a:pt x="992" y="800"/>
                  </a:lnTo>
                  <a:lnTo>
                    <a:pt x="1002" y="804"/>
                  </a:lnTo>
                  <a:lnTo>
                    <a:pt x="1009" y="804"/>
                  </a:lnTo>
                  <a:lnTo>
                    <a:pt x="1019" y="804"/>
                  </a:lnTo>
                  <a:lnTo>
                    <a:pt x="1026" y="804"/>
                  </a:lnTo>
                  <a:lnTo>
                    <a:pt x="1033" y="804"/>
                  </a:lnTo>
                  <a:lnTo>
                    <a:pt x="1043" y="804"/>
                  </a:lnTo>
                  <a:lnTo>
                    <a:pt x="1049" y="804"/>
                  </a:lnTo>
                  <a:lnTo>
                    <a:pt x="1059" y="804"/>
                  </a:lnTo>
                  <a:lnTo>
                    <a:pt x="1066" y="804"/>
                  </a:lnTo>
                  <a:lnTo>
                    <a:pt x="1076" y="804"/>
                  </a:lnTo>
                  <a:lnTo>
                    <a:pt x="1083" y="804"/>
                  </a:lnTo>
                  <a:lnTo>
                    <a:pt x="1093" y="804"/>
                  </a:lnTo>
                  <a:lnTo>
                    <a:pt x="1100" y="804"/>
                  </a:lnTo>
                  <a:lnTo>
                    <a:pt x="1107" y="804"/>
                  </a:lnTo>
                  <a:lnTo>
                    <a:pt x="1117" y="800"/>
                  </a:lnTo>
                  <a:lnTo>
                    <a:pt x="1123" y="800"/>
                  </a:lnTo>
                  <a:lnTo>
                    <a:pt x="1133" y="800"/>
                  </a:lnTo>
                  <a:lnTo>
                    <a:pt x="1140" y="800"/>
                  </a:lnTo>
                  <a:lnTo>
                    <a:pt x="1150" y="800"/>
                  </a:lnTo>
                  <a:lnTo>
                    <a:pt x="1157" y="800"/>
                  </a:lnTo>
                  <a:lnTo>
                    <a:pt x="1164" y="800"/>
                  </a:lnTo>
                  <a:lnTo>
                    <a:pt x="1174" y="800"/>
                  </a:lnTo>
                  <a:lnTo>
                    <a:pt x="1181" y="800"/>
                  </a:lnTo>
                  <a:lnTo>
                    <a:pt x="1191" y="800"/>
                  </a:lnTo>
                  <a:lnTo>
                    <a:pt x="1197" y="804"/>
                  </a:lnTo>
                  <a:lnTo>
                    <a:pt x="1207" y="804"/>
                  </a:lnTo>
                  <a:lnTo>
                    <a:pt x="1214" y="804"/>
                  </a:lnTo>
                  <a:lnTo>
                    <a:pt x="1224" y="807"/>
                  </a:lnTo>
                  <a:lnTo>
                    <a:pt x="1231" y="807"/>
                  </a:lnTo>
                  <a:lnTo>
                    <a:pt x="1231" y="787"/>
                  </a:lnTo>
                  <a:lnTo>
                    <a:pt x="1224" y="787"/>
                  </a:lnTo>
                  <a:lnTo>
                    <a:pt x="1214" y="787"/>
                  </a:lnTo>
                  <a:lnTo>
                    <a:pt x="1207" y="787"/>
                  </a:lnTo>
                  <a:lnTo>
                    <a:pt x="1197" y="783"/>
                  </a:lnTo>
                  <a:lnTo>
                    <a:pt x="1191" y="783"/>
                  </a:lnTo>
                  <a:lnTo>
                    <a:pt x="1181" y="783"/>
                  </a:lnTo>
                  <a:lnTo>
                    <a:pt x="1174" y="783"/>
                  </a:lnTo>
                  <a:lnTo>
                    <a:pt x="1164" y="783"/>
                  </a:lnTo>
                  <a:lnTo>
                    <a:pt x="1157" y="783"/>
                  </a:lnTo>
                  <a:lnTo>
                    <a:pt x="1150" y="783"/>
                  </a:lnTo>
                  <a:lnTo>
                    <a:pt x="1140" y="780"/>
                  </a:lnTo>
                  <a:lnTo>
                    <a:pt x="1133" y="780"/>
                  </a:lnTo>
                  <a:lnTo>
                    <a:pt x="1123" y="780"/>
                  </a:lnTo>
                  <a:lnTo>
                    <a:pt x="1117" y="780"/>
                  </a:lnTo>
                  <a:lnTo>
                    <a:pt x="1107" y="777"/>
                  </a:lnTo>
                  <a:lnTo>
                    <a:pt x="1100" y="777"/>
                  </a:lnTo>
                  <a:lnTo>
                    <a:pt x="1093" y="777"/>
                  </a:lnTo>
                  <a:lnTo>
                    <a:pt x="1083" y="773"/>
                  </a:lnTo>
                  <a:lnTo>
                    <a:pt x="1076" y="773"/>
                  </a:lnTo>
                  <a:lnTo>
                    <a:pt x="1066" y="770"/>
                  </a:lnTo>
                  <a:lnTo>
                    <a:pt x="1059" y="770"/>
                  </a:lnTo>
                  <a:lnTo>
                    <a:pt x="1049" y="767"/>
                  </a:lnTo>
                  <a:lnTo>
                    <a:pt x="1043" y="763"/>
                  </a:lnTo>
                  <a:lnTo>
                    <a:pt x="1033" y="763"/>
                  </a:lnTo>
                  <a:lnTo>
                    <a:pt x="1026" y="760"/>
                  </a:lnTo>
                  <a:lnTo>
                    <a:pt x="1019" y="756"/>
                  </a:lnTo>
                  <a:lnTo>
                    <a:pt x="1009" y="756"/>
                  </a:lnTo>
                  <a:lnTo>
                    <a:pt x="1002" y="756"/>
                  </a:lnTo>
                  <a:lnTo>
                    <a:pt x="992" y="753"/>
                  </a:lnTo>
                  <a:lnTo>
                    <a:pt x="985" y="753"/>
                  </a:lnTo>
                  <a:lnTo>
                    <a:pt x="975" y="753"/>
                  </a:lnTo>
                  <a:lnTo>
                    <a:pt x="969" y="750"/>
                  </a:lnTo>
                  <a:lnTo>
                    <a:pt x="962" y="750"/>
                  </a:lnTo>
                  <a:lnTo>
                    <a:pt x="952" y="746"/>
                  </a:lnTo>
                  <a:lnTo>
                    <a:pt x="945" y="743"/>
                  </a:lnTo>
                  <a:lnTo>
                    <a:pt x="935" y="743"/>
                  </a:lnTo>
                  <a:lnTo>
                    <a:pt x="928" y="740"/>
                  </a:lnTo>
                  <a:lnTo>
                    <a:pt x="918" y="736"/>
                  </a:lnTo>
                  <a:lnTo>
                    <a:pt x="911" y="733"/>
                  </a:lnTo>
                  <a:lnTo>
                    <a:pt x="901" y="733"/>
                  </a:lnTo>
                  <a:lnTo>
                    <a:pt x="895" y="730"/>
                  </a:lnTo>
                  <a:lnTo>
                    <a:pt x="888" y="726"/>
                  </a:lnTo>
                  <a:lnTo>
                    <a:pt x="878" y="723"/>
                  </a:lnTo>
                  <a:lnTo>
                    <a:pt x="871" y="719"/>
                  </a:lnTo>
                  <a:lnTo>
                    <a:pt x="861" y="713"/>
                  </a:lnTo>
                  <a:lnTo>
                    <a:pt x="854" y="709"/>
                  </a:lnTo>
                  <a:lnTo>
                    <a:pt x="844" y="706"/>
                  </a:lnTo>
                  <a:lnTo>
                    <a:pt x="837" y="703"/>
                  </a:lnTo>
                  <a:lnTo>
                    <a:pt x="831" y="696"/>
                  </a:lnTo>
                  <a:lnTo>
                    <a:pt x="821" y="693"/>
                  </a:lnTo>
                  <a:lnTo>
                    <a:pt x="814" y="686"/>
                  </a:lnTo>
                  <a:lnTo>
                    <a:pt x="804" y="682"/>
                  </a:lnTo>
                  <a:lnTo>
                    <a:pt x="797" y="676"/>
                  </a:lnTo>
                  <a:lnTo>
                    <a:pt x="787" y="669"/>
                  </a:lnTo>
                  <a:lnTo>
                    <a:pt x="780" y="662"/>
                  </a:lnTo>
                  <a:lnTo>
                    <a:pt x="770" y="656"/>
                  </a:lnTo>
                  <a:lnTo>
                    <a:pt x="763" y="649"/>
                  </a:lnTo>
                  <a:lnTo>
                    <a:pt x="757" y="639"/>
                  </a:lnTo>
                  <a:lnTo>
                    <a:pt x="747" y="632"/>
                  </a:lnTo>
                  <a:lnTo>
                    <a:pt x="740" y="622"/>
                  </a:lnTo>
                  <a:lnTo>
                    <a:pt x="730" y="612"/>
                  </a:lnTo>
                  <a:lnTo>
                    <a:pt x="723" y="598"/>
                  </a:lnTo>
                  <a:lnTo>
                    <a:pt x="713" y="588"/>
                  </a:lnTo>
                  <a:lnTo>
                    <a:pt x="706" y="571"/>
                  </a:lnTo>
                  <a:lnTo>
                    <a:pt x="696" y="558"/>
                  </a:lnTo>
                  <a:lnTo>
                    <a:pt x="689" y="541"/>
                  </a:lnTo>
                  <a:lnTo>
                    <a:pt x="683" y="521"/>
                  </a:lnTo>
                  <a:lnTo>
                    <a:pt x="673" y="501"/>
                  </a:lnTo>
                  <a:lnTo>
                    <a:pt x="666" y="477"/>
                  </a:lnTo>
                  <a:lnTo>
                    <a:pt x="656" y="450"/>
                  </a:lnTo>
                  <a:lnTo>
                    <a:pt x="649" y="423"/>
                  </a:lnTo>
                  <a:lnTo>
                    <a:pt x="639" y="393"/>
                  </a:lnTo>
                  <a:lnTo>
                    <a:pt x="639" y="390"/>
                  </a:lnTo>
                  <a:lnTo>
                    <a:pt x="632" y="370"/>
                  </a:lnTo>
                  <a:lnTo>
                    <a:pt x="625" y="346"/>
                  </a:lnTo>
                  <a:lnTo>
                    <a:pt x="615" y="322"/>
                  </a:lnTo>
                  <a:lnTo>
                    <a:pt x="609" y="299"/>
                  </a:lnTo>
                  <a:lnTo>
                    <a:pt x="599" y="275"/>
                  </a:lnTo>
                  <a:lnTo>
                    <a:pt x="592" y="252"/>
                  </a:lnTo>
                  <a:lnTo>
                    <a:pt x="582" y="225"/>
                  </a:lnTo>
                  <a:lnTo>
                    <a:pt x="575" y="205"/>
                  </a:lnTo>
                  <a:lnTo>
                    <a:pt x="565" y="181"/>
                  </a:lnTo>
                  <a:lnTo>
                    <a:pt x="558" y="158"/>
                  </a:lnTo>
                  <a:lnTo>
                    <a:pt x="551" y="137"/>
                  </a:lnTo>
                  <a:lnTo>
                    <a:pt x="541" y="121"/>
                  </a:lnTo>
                  <a:lnTo>
                    <a:pt x="535" y="104"/>
                  </a:lnTo>
                  <a:lnTo>
                    <a:pt x="525" y="87"/>
                  </a:lnTo>
                  <a:lnTo>
                    <a:pt x="518" y="74"/>
                  </a:lnTo>
                  <a:lnTo>
                    <a:pt x="508" y="60"/>
                  </a:lnTo>
                  <a:lnTo>
                    <a:pt x="501" y="50"/>
                  </a:lnTo>
                  <a:lnTo>
                    <a:pt x="494" y="40"/>
                  </a:lnTo>
                  <a:lnTo>
                    <a:pt x="484" y="30"/>
                  </a:lnTo>
                  <a:lnTo>
                    <a:pt x="477" y="23"/>
                  </a:lnTo>
                  <a:lnTo>
                    <a:pt x="467" y="16"/>
                  </a:lnTo>
                  <a:lnTo>
                    <a:pt x="461" y="13"/>
                  </a:lnTo>
                  <a:close/>
                  <a:moveTo>
                    <a:pt x="427" y="0"/>
                  </a:moveTo>
                  <a:lnTo>
                    <a:pt x="420" y="0"/>
                  </a:lnTo>
                  <a:lnTo>
                    <a:pt x="410" y="3"/>
                  </a:lnTo>
                  <a:lnTo>
                    <a:pt x="403" y="6"/>
                  </a:lnTo>
                  <a:lnTo>
                    <a:pt x="393" y="13"/>
                  </a:lnTo>
                  <a:lnTo>
                    <a:pt x="387" y="20"/>
                  </a:lnTo>
                  <a:lnTo>
                    <a:pt x="377" y="30"/>
                  </a:lnTo>
                  <a:lnTo>
                    <a:pt x="370" y="47"/>
                  </a:lnTo>
                  <a:lnTo>
                    <a:pt x="363" y="63"/>
                  </a:lnTo>
                  <a:lnTo>
                    <a:pt x="353" y="87"/>
                  </a:lnTo>
                  <a:lnTo>
                    <a:pt x="346" y="114"/>
                  </a:lnTo>
                  <a:lnTo>
                    <a:pt x="336" y="144"/>
                  </a:lnTo>
                  <a:lnTo>
                    <a:pt x="329" y="178"/>
                  </a:lnTo>
                  <a:lnTo>
                    <a:pt x="319" y="218"/>
                  </a:lnTo>
                  <a:lnTo>
                    <a:pt x="313" y="262"/>
                  </a:lnTo>
                  <a:lnTo>
                    <a:pt x="303" y="309"/>
                  </a:lnTo>
                  <a:lnTo>
                    <a:pt x="296" y="356"/>
                  </a:lnTo>
                  <a:lnTo>
                    <a:pt x="286" y="407"/>
                  </a:lnTo>
                  <a:lnTo>
                    <a:pt x="279" y="457"/>
                  </a:lnTo>
                  <a:lnTo>
                    <a:pt x="272" y="504"/>
                  </a:lnTo>
                  <a:lnTo>
                    <a:pt x="262" y="551"/>
                  </a:lnTo>
                  <a:lnTo>
                    <a:pt x="255" y="595"/>
                  </a:lnTo>
                  <a:lnTo>
                    <a:pt x="245" y="635"/>
                  </a:lnTo>
                  <a:lnTo>
                    <a:pt x="239" y="672"/>
                  </a:lnTo>
                  <a:lnTo>
                    <a:pt x="229" y="703"/>
                  </a:lnTo>
                  <a:lnTo>
                    <a:pt x="222" y="726"/>
                  </a:lnTo>
                  <a:lnTo>
                    <a:pt x="215" y="746"/>
                  </a:lnTo>
                  <a:lnTo>
                    <a:pt x="208" y="756"/>
                  </a:lnTo>
                  <a:lnTo>
                    <a:pt x="205" y="763"/>
                  </a:lnTo>
                  <a:lnTo>
                    <a:pt x="198" y="773"/>
                  </a:lnTo>
                  <a:lnTo>
                    <a:pt x="188" y="777"/>
                  </a:lnTo>
                  <a:lnTo>
                    <a:pt x="181" y="783"/>
                  </a:lnTo>
                  <a:lnTo>
                    <a:pt x="178" y="783"/>
                  </a:lnTo>
                  <a:lnTo>
                    <a:pt x="171" y="783"/>
                  </a:lnTo>
                  <a:lnTo>
                    <a:pt x="165" y="787"/>
                  </a:lnTo>
                  <a:lnTo>
                    <a:pt x="155" y="787"/>
                  </a:lnTo>
                  <a:lnTo>
                    <a:pt x="148" y="787"/>
                  </a:lnTo>
                  <a:lnTo>
                    <a:pt x="141" y="790"/>
                  </a:lnTo>
                  <a:lnTo>
                    <a:pt x="131" y="790"/>
                  </a:lnTo>
                  <a:lnTo>
                    <a:pt x="124" y="794"/>
                  </a:lnTo>
                  <a:lnTo>
                    <a:pt x="114" y="794"/>
                  </a:lnTo>
                  <a:lnTo>
                    <a:pt x="107" y="794"/>
                  </a:lnTo>
                  <a:lnTo>
                    <a:pt x="97" y="797"/>
                  </a:lnTo>
                  <a:lnTo>
                    <a:pt x="91" y="797"/>
                  </a:lnTo>
                  <a:lnTo>
                    <a:pt x="84" y="797"/>
                  </a:lnTo>
                  <a:lnTo>
                    <a:pt x="74" y="797"/>
                  </a:lnTo>
                  <a:lnTo>
                    <a:pt x="67" y="797"/>
                  </a:lnTo>
                  <a:lnTo>
                    <a:pt x="57" y="797"/>
                  </a:lnTo>
                  <a:lnTo>
                    <a:pt x="50" y="797"/>
                  </a:lnTo>
                  <a:lnTo>
                    <a:pt x="40" y="797"/>
                  </a:lnTo>
                  <a:lnTo>
                    <a:pt x="33" y="797"/>
                  </a:lnTo>
                  <a:lnTo>
                    <a:pt x="23" y="797"/>
                  </a:lnTo>
                  <a:lnTo>
                    <a:pt x="17" y="797"/>
                  </a:lnTo>
                  <a:lnTo>
                    <a:pt x="10" y="797"/>
                  </a:lnTo>
                  <a:lnTo>
                    <a:pt x="0" y="797"/>
                  </a:lnTo>
                  <a:lnTo>
                    <a:pt x="0" y="807"/>
                  </a:lnTo>
                  <a:lnTo>
                    <a:pt x="10" y="807"/>
                  </a:lnTo>
                  <a:lnTo>
                    <a:pt x="17" y="807"/>
                  </a:lnTo>
                  <a:lnTo>
                    <a:pt x="23" y="804"/>
                  </a:lnTo>
                  <a:lnTo>
                    <a:pt x="33" y="804"/>
                  </a:lnTo>
                  <a:lnTo>
                    <a:pt x="40" y="804"/>
                  </a:lnTo>
                  <a:lnTo>
                    <a:pt x="50" y="804"/>
                  </a:lnTo>
                  <a:lnTo>
                    <a:pt x="57" y="804"/>
                  </a:lnTo>
                  <a:lnTo>
                    <a:pt x="67" y="804"/>
                  </a:lnTo>
                  <a:lnTo>
                    <a:pt x="74" y="804"/>
                  </a:lnTo>
                  <a:lnTo>
                    <a:pt x="84" y="804"/>
                  </a:lnTo>
                  <a:lnTo>
                    <a:pt x="91" y="804"/>
                  </a:lnTo>
                  <a:lnTo>
                    <a:pt x="97" y="807"/>
                  </a:lnTo>
                  <a:lnTo>
                    <a:pt x="107" y="807"/>
                  </a:lnTo>
                  <a:lnTo>
                    <a:pt x="114" y="810"/>
                  </a:lnTo>
                  <a:lnTo>
                    <a:pt x="124" y="814"/>
                  </a:lnTo>
                  <a:lnTo>
                    <a:pt x="131" y="814"/>
                  </a:lnTo>
                  <a:lnTo>
                    <a:pt x="141" y="817"/>
                  </a:lnTo>
                  <a:lnTo>
                    <a:pt x="148" y="817"/>
                  </a:lnTo>
                  <a:lnTo>
                    <a:pt x="155" y="817"/>
                  </a:lnTo>
                  <a:lnTo>
                    <a:pt x="165" y="810"/>
                  </a:lnTo>
                  <a:lnTo>
                    <a:pt x="171" y="804"/>
                  </a:lnTo>
                  <a:lnTo>
                    <a:pt x="181" y="797"/>
                  </a:lnTo>
                  <a:lnTo>
                    <a:pt x="188" y="790"/>
                  </a:lnTo>
                  <a:lnTo>
                    <a:pt x="198" y="780"/>
                  </a:lnTo>
                  <a:lnTo>
                    <a:pt x="205" y="767"/>
                  </a:lnTo>
                  <a:lnTo>
                    <a:pt x="208" y="763"/>
                  </a:lnTo>
                  <a:lnTo>
                    <a:pt x="215" y="756"/>
                  </a:lnTo>
                  <a:lnTo>
                    <a:pt x="222" y="740"/>
                  </a:lnTo>
                  <a:lnTo>
                    <a:pt x="229" y="716"/>
                  </a:lnTo>
                  <a:lnTo>
                    <a:pt x="239" y="689"/>
                  </a:lnTo>
                  <a:lnTo>
                    <a:pt x="245" y="659"/>
                  </a:lnTo>
                  <a:lnTo>
                    <a:pt x="255" y="622"/>
                  </a:lnTo>
                  <a:lnTo>
                    <a:pt x="262" y="582"/>
                  </a:lnTo>
                  <a:lnTo>
                    <a:pt x="272" y="538"/>
                  </a:lnTo>
                  <a:lnTo>
                    <a:pt x="279" y="491"/>
                  </a:lnTo>
                  <a:lnTo>
                    <a:pt x="286" y="447"/>
                  </a:lnTo>
                  <a:lnTo>
                    <a:pt x="296" y="400"/>
                  </a:lnTo>
                  <a:lnTo>
                    <a:pt x="303" y="356"/>
                  </a:lnTo>
                  <a:lnTo>
                    <a:pt x="313" y="316"/>
                  </a:lnTo>
                  <a:lnTo>
                    <a:pt x="319" y="275"/>
                  </a:lnTo>
                  <a:lnTo>
                    <a:pt x="329" y="238"/>
                  </a:lnTo>
                  <a:lnTo>
                    <a:pt x="336" y="201"/>
                  </a:lnTo>
                  <a:lnTo>
                    <a:pt x="346" y="171"/>
                  </a:lnTo>
                  <a:lnTo>
                    <a:pt x="353" y="141"/>
                  </a:lnTo>
                  <a:lnTo>
                    <a:pt x="363" y="114"/>
                  </a:lnTo>
                  <a:lnTo>
                    <a:pt x="370" y="90"/>
                  </a:lnTo>
                  <a:lnTo>
                    <a:pt x="377" y="70"/>
                  </a:lnTo>
                  <a:lnTo>
                    <a:pt x="387" y="50"/>
                  </a:lnTo>
                  <a:lnTo>
                    <a:pt x="393" y="37"/>
                  </a:lnTo>
                  <a:lnTo>
                    <a:pt x="403" y="23"/>
                  </a:lnTo>
                  <a:lnTo>
                    <a:pt x="410" y="13"/>
                  </a:lnTo>
                  <a:lnTo>
                    <a:pt x="420" y="6"/>
                  </a:lnTo>
                  <a:lnTo>
                    <a:pt x="427" y="3"/>
                  </a:lnTo>
                  <a:lnTo>
                    <a:pt x="430" y="0"/>
                  </a:lnTo>
                  <a:lnTo>
                    <a:pt x="427"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1" name="Freeform 51"/>
            <p:cNvSpPr>
              <a:spLocks/>
            </p:cNvSpPr>
            <p:nvPr/>
          </p:nvSpPr>
          <p:spPr bwMode="auto">
            <a:xfrm>
              <a:off x="12865101" y="3033713"/>
              <a:ext cx="1222375" cy="1260475"/>
            </a:xfrm>
            <a:custGeom>
              <a:avLst/>
              <a:gdLst>
                <a:gd name="T0" fmla="*/ 16 w 770"/>
                <a:gd name="T1" fmla="*/ 20 h 794"/>
                <a:gd name="T2" fmla="*/ 40 w 770"/>
                <a:gd name="T3" fmla="*/ 74 h 794"/>
                <a:gd name="T4" fmla="*/ 64 w 770"/>
                <a:gd name="T5" fmla="*/ 151 h 794"/>
                <a:gd name="T6" fmla="*/ 90 w 770"/>
                <a:gd name="T7" fmla="*/ 252 h 794"/>
                <a:gd name="T8" fmla="*/ 114 w 770"/>
                <a:gd name="T9" fmla="*/ 363 h 794"/>
                <a:gd name="T10" fmla="*/ 138 w 770"/>
                <a:gd name="T11" fmla="*/ 474 h 794"/>
                <a:gd name="T12" fmla="*/ 164 w 770"/>
                <a:gd name="T13" fmla="*/ 569 h 794"/>
                <a:gd name="T14" fmla="*/ 188 w 770"/>
                <a:gd name="T15" fmla="*/ 639 h 794"/>
                <a:gd name="T16" fmla="*/ 212 w 770"/>
                <a:gd name="T17" fmla="*/ 686 h 794"/>
                <a:gd name="T18" fmla="*/ 235 w 770"/>
                <a:gd name="T19" fmla="*/ 717 h 794"/>
                <a:gd name="T20" fmla="*/ 262 w 770"/>
                <a:gd name="T21" fmla="*/ 733 h 794"/>
                <a:gd name="T22" fmla="*/ 286 w 770"/>
                <a:gd name="T23" fmla="*/ 743 h 794"/>
                <a:gd name="T24" fmla="*/ 309 w 770"/>
                <a:gd name="T25" fmla="*/ 750 h 794"/>
                <a:gd name="T26" fmla="*/ 336 w 770"/>
                <a:gd name="T27" fmla="*/ 757 h 794"/>
                <a:gd name="T28" fmla="*/ 360 w 770"/>
                <a:gd name="T29" fmla="*/ 764 h 794"/>
                <a:gd name="T30" fmla="*/ 383 w 770"/>
                <a:gd name="T31" fmla="*/ 770 h 794"/>
                <a:gd name="T32" fmla="*/ 410 w 770"/>
                <a:gd name="T33" fmla="*/ 774 h 794"/>
                <a:gd name="T34" fmla="*/ 434 w 770"/>
                <a:gd name="T35" fmla="*/ 777 h 794"/>
                <a:gd name="T36" fmla="*/ 457 w 770"/>
                <a:gd name="T37" fmla="*/ 781 h 794"/>
                <a:gd name="T38" fmla="*/ 484 w 770"/>
                <a:gd name="T39" fmla="*/ 784 h 794"/>
                <a:gd name="T40" fmla="*/ 508 w 770"/>
                <a:gd name="T41" fmla="*/ 787 h 794"/>
                <a:gd name="T42" fmla="*/ 531 w 770"/>
                <a:gd name="T43" fmla="*/ 787 h 794"/>
                <a:gd name="T44" fmla="*/ 558 w 770"/>
                <a:gd name="T45" fmla="*/ 791 h 794"/>
                <a:gd name="T46" fmla="*/ 582 w 770"/>
                <a:gd name="T47" fmla="*/ 791 h 794"/>
                <a:gd name="T48" fmla="*/ 605 w 770"/>
                <a:gd name="T49" fmla="*/ 791 h 794"/>
                <a:gd name="T50" fmla="*/ 632 w 770"/>
                <a:gd name="T51" fmla="*/ 791 h 794"/>
                <a:gd name="T52" fmla="*/ 656 w 770"/>
                <a:gd name="T53" fmla="*/ 787 h 794"/>
                <a:gd name="T54" fmla="*/ 679 w 770"/>
                <a:gd name="T55" fmla="*/ 787 h 794"/>
                <a:gd name="T56" fmla="*/ 703 w 770"/>
                <a:gd name="T57" fmla="*/ 787 h 794"/>
                <a:gd name="T58" fmla="*/ 730 w 770"/>
                <a:gd name="T59" fmla="*/ 787 h 794"/>
                <a:gd name="T60" fmla="*/ 753 w 770"/>
                <a:gd name="T61" fmla="*/ 791 h 794"/>
                <a:gd name="T62" fmla="*/ 770 w 770"/>
                <a:gd name="T63" fmla="*/ 774 h 794"/>
                <a:gd name="T64" fmla="*/ 746 w 770"/>
                <a:gd name="T65" fmla="*/ 774 h 794"/>
                <a:gd name="T66" fmla="*/ 720 w 770"/>
                <a:gd name="T67" fmla="*/ 770 h 794"/>
                <a:gd name="T68" fmla="*/ 696 w 770"/>
                <a:gd name="T69" fmla="*/ 770 h 794"/>
                <a:gd name="T70" fmla="*/ 672 w 770"/>
                <a:gd name="T71" fmla="*/ 767 h 794"/>
                <a:gd name="T72" fmla="*/ 646 w 770"/>
                <a:gd name="T73" fmla="*/ 764 h 794"/>
                <a:gd name="T74" fmla="*/ 622 w 770"/>
                <a:gd name="T75" fmla="*/ 760 h 794"/>
                <a:gd name="T76" fmla="*/ 598 w 770"/>
                <a:gd name="T77" fmla="*/ 757 h 794"/>
                <a:gd name="T78" fmla="*/ 572 w 770"/>
                <a:gd name="T79" fmla="*/ 750 h 794"/>
                <a:gd name="T80" fmla="*/ 548 w 770"/>
                <a:gd name="T81" fmla="*/ 743 h 794"/>
                <a:gd name="T82" fmla="*/ 524 w 770"/>
                <a:gd name="T83" fmla="*/ 740 h 794"/>
                <a:gd name="T84" fmla="*/ 501 w 770"/>
                <a:gd name="T85" fmla="*/ 737 h 794"/>
                <a:gd name="T86" fmla="*/ 474 w 770"/>
                <a:gd name="T87" fmla="*/ 730 h 794"/>
                <a:gd name="T88" fmla="*/ 450 w 770"/>
                <a:gd name="T89" fmla="*/ 720 h 794"/>
                <a:gd name="T90" fmla="*/ 427 w 770"/>
                <a:gd name="T91" fmla="*/ 713 h 794"/>
                <a:gd name="T92" fmla="*/ 400 w 770"/>
                <a:gd name="T93" fmla="*/ 700 h 794"/>
                <a:gd name="T94" fmla="*/ 376 w 770"/>
                <a:gd name="T95" fmla="*/ 690 h 794"/>
                <a:gd name="T96" fmla="*/ 353 w 770"/>
                <a:gd name="T97" fmla="*/ 673 h 794"/>
                <a:gd name="T98" fmla="*/ 326 w 770"/>
                <a:gd name="T99" fmla="*/ 656 h 794"/>
                <a:gd name="T100" fmla="*/ 302 w 770"/>
                <a:gd name="T101" fmla="*/ 636 h 794"/>
                <a:gd name="T102" fmla="*/ 279 w 770"/>
                <a:gd name="T103" fmla="*/ 609 h 794"/>
                <a:gd name="T104" fmla="*/ 252 w 770"/>
                <a:gd name="T105" fmla="*/ 575 h 794"/>
                <a:gd name="T106" fmla="*/ 228 w 770"/>
                <a:gd name="T107" fmla="*/ 528 h 794"/>
                <a:gd name="T108" fmla="*/ 205 w 770"/>
                <a:gd name="T109" fmla="*/ 464 h 794"/>
                <a:gd name="T110" fmla="*/ 178 w 770"/>
                <a:gd name="T111" fmla="*/ 380 h 794"/>
                <a:gd name="T112" fmla="*/ 164 w 770"/>
                <a:gd name="T113" fmla="*/ 333 h 794"/>
                <a:gd name="T114" fmla="*/ 138 w 770"/>
                <a:gd name="T115" fmla="*/ 262 h 794"/>
                <a:gd name="T116" fmla="*/ 114 w 770"/>
                <a:gd name="T117" fmla="*/ 192 h 794"/>
                <a:gd name="T118" fmla="*/ 90 w 770"/>
                <a:gd name="T119" fmla="*/ 124 h 794"/>
                <a:gd name="T120" fmla="*/ 64 w 770"/>
                <a:gd name="T121" fmla="*/ 74 h 794"/>
                <a:gd name="T122" fmla="*/ 40 w 770"/>
                <a:gd name="T123" fmla="*/ 37 h 794"/>
                <a:gd name="T124" fmla="*/ 16 w 770"/>
                <a:gd name="T125" fmla="*/ 1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0" h="794">
                  <a:moveTo>
                    <a:pt x="0" y="0"/>
                  </a:moveTo>
                  <a:lnTo>
                    <a:pt x="6" y="7"/>
                  </a:lnTo>
                  <a:lnTo>
                    <a:pt x="16" y="20"/>
                  </a:lnTo>
                  <a:lnTo>
                    <a:pt x="23" y="34"/>
                  </a:lnTo>
                  <a:lnTo>
                    <a:pt x="33" y="54"/>
                  </a:lnTo>
                  <a:lnTo>
                    <a:pt x="40" y="74"/>
                  </a:lnTo>
                  <a:lnTo>
                    <a:pt x="47" y="98"/>
                  </a:lnTo>
                  <a:lnTo>
                    <a:pt x="57" y="121"/>
                  </a:lnTo>
                  <a:lnTo>
                    <a:pt x="64" y="151"/>
                  </a:lnTo>
                  <a:lnTo>
                    <a:pt x="74" y="182"/>
                  </a:lnTo>
                  <a:lnTo>
                    <a:pt x="80" y="215"/>
                  </a:lnTo>
                  <a:lnTo>
                    <a:pt x="90" y="252"/>
                  </a:lnTo>
                  <a:lnTo>
                    <a:pt x="97" y="286"/>
                  </a:lnTo>
                  <a:lnTo>
                    <a:pt x="104" y="326"/>
                  </a:lnTo>
                  <a:lnTo>
                    <a:pt x="114" y="363"/>
                  </a:lnTo>
                  <a:lnTo>
                    <a:pt x="121" y="400"/>
                  </a:lnTo>
                  <a:lnTo>
                    <a:pt x="131" y="437"/>
                  </a:lnTo>
                  <a:lnTo>
                    <a:pt x="138" y="474"/>
                  </a:lnTo>
                  <a:lnTo>
                    <a:pt x="148" y="508"/>
                  </a:lnTo>
                  <a:lnTo>
                    <a:pt x="154" y="542"/>
                  </a:lnTo>
                  <a:lnTo>
                    <a:pt x="164" y="569"/>
                  </a:lnTo>
                  <a:lnTo>
                    <a:pt x="171" y="595"/>
                  </a:lnTo>
                  <a:lnTo>
                    <a:pt x="178" y="619"/>
                  </a:lnTo>
                  <a:lnTo>
                    <a:pt x="188" y="639"/>
                  </a:lnTo>
                  <a:lnTo>
                    <a:pt x="195" y="656"/>
                  </a:lnTo>
                  <a:lnTo>
                    <a:pt x="205" y="673"/>
                  </a:lnTo>
                  <a:lnTo>
                    <a:pt x="212" y="686"/>
                  </a:lnTo>
                  <a:lnTo>
                    <a:pt x="222" y="696"/>
                  </a:lnTo>
                  <a:lnTo>
                    <a:pt x="228" y="706"/>
                  </a:lnTo>
                  <a:lnTo>
                    <a:pt x="235" y="717"/>
                  </a:lnTo>
                  <a:lnTo>
                    <a:pt x="245" y="723"/>
                  </a:lnTo>
                  <a:lnTo>
                    <a:pt x="252" y="727"/>
                  </a:lnTo>
                  <a:lnTo>
                    <a:pt x="262" y="733"/>
                  </a:lnTo>
                  <a:lnTo>
                    <a:pt x="269" y="737"/>
                  </a:lnTo>
                  <a:lnTo>
                    <a:pt x="279" y="740"/>
                  </a:lnTo>
                  <a:lnTo>
                    <a:pt x="286" y="743"/>
                  </a:lnTo>
                  <a:lnTo>
                    <a:pt x="296" y="743"/>
                  </a:lnTo>
                  <a:lnTo>
                    <a:pt x="302" y="747"/>
                  </a:lnTo>
                  <a:lnTo>
                    <a:pt x="309" y="750"/>
                  </a:lnTo>
                  <a:lnTo>
                    <a:pt x="319" y="750"/>
                  </a:lnTo>
                  <a:lnTo>
                    <a:pt x="326" y="754"/>
                  </a:lnTo>
                  <a:lnTo>
                    <a:pt x="336" y="757"/>
                  </a:lnTo>
                  <a:lnTo>
                    <a:pt x="343" y="757"/>
                  </a:lnTo>
                  <a:lnTo>
                    <a:pt x="353" y="760"/>
                  </a:lnTo>
                  <a:lnTo>
                    <a:pt x="360" y="764"/>
                  </a:lnTo>
                  <a:lnTo>
                    <a:pt x="370" y="767"/>
                  </a:lnTo>
                  <a:lnTo>
                    <a:pt x="376" y="767"/>
                  </a:lnTo>
                  <a:lnTo>
                    <a:pt x="383" y="770"/>
                  </a:lnTo>
                  <a:lnTo>
                    <a:pt x="393" y="770"/>
                  </a:lnTo>
                  <a:lnTo>
                    <a:pt x="400" y="774"/>
                  </a:lnTo>
                  <a:lnTo>
                    <a:pt x="410" y="774"/>
                  </a:lnTo>
                  <a:lnTo>
                    <a:pt x="417" y="774"/>
                  </a:lnTo>
                  <a:lnTo>
                    <a:pt x="427" y="777"/>
                  </a:lnTo>
                  <a:lnTo>
                    <a:pt x="434" y="777"/>
                  </a:lnTo>
                  <a:lnTo>
                    <a:pt x="440" y="777"/>
                  </a:lnTo>
                  <a:lnTo>
                    <a:pt x="450" y="781"/>
                  </a:lnTo>
                  <a:lnTo>
                    <a:pt x="457" y="781"/>
                  </a:lnTo>
                  <a:lnTo>
                    <a:pt x="467" y="781"/>
                  </a:lnTo>
                  <a:lnTo>
                    <a:pt x="474" y="784"/>
                  </a:lnTo>
                  <a:lnTo>
                    <a:pt x="484" y="784"/>
                  </a:lnTo>
                  <a:lnTo>
                    <a:pt x="491" y="784"/>
                  </a:lnTo>
                  <a:lnTo>
                    <a:pt x="501" y="784"/>
                  </a:lnTo>
                  <a:lnTo>
                    <a:pt x="508" y="787"/>
                  </a:lnTo>
                  <a:lnTo>
                    <a:pt x="514" y="787"/>
                  </a:lnTo>
                  <a:lnTo>
                    <a:pt x="524" y="787"/>
                  </a:lnTo>
                  <a:lnTo>
                    <a:pt x="531" y="787"/>
                  </a:lnTo>
                  <a:lnTo>
                    <a:pt x="541" y="791"/>
                  </a:lnTo>
                  <a:lnTo>
                    <a:pt x="548" y="791"/>
                  </a:lnTo>
                  <a:lnTo>
                    <a:pt x="558" y="791"/>
                  </a:lnTo>
                  <a:lnTo>
                    <a:pt x="565" y="791"/>
                  </a:lnTo>
                  <a:lnTo>
                    <a:pt x="572" y="791"/>
                  </a:lnTo>
                  <a:lnTo>
                    <a:pt x="582" y="791"/>
                  </a:lnTo>
                  <a:lnTo>
                    <a:pt x="588" y="791"/>
                  </a:lnTo>
                  <a:lnTo>
                    <a:pt x="598" y="791"/>
                  </a:lnTo>
                  <a:lnTo>
                    <a:pt x="605" y="791"/>
                  </a:lnTo>
                  <a:lnTo>
                    <a:pt x="615" y="791"/>
                  </a:lnTo>
                  <a:lnTo>
                    <a:pt x="622" y="791"/>
                  </a:lnTo>
                  <a:lnTo>
                    <a:pt x="632" y="791"/>
                  </a:lnTo>
                  <a:lnTo>
                    <a:pt x="639" y="791"/>
                  </a:lnTo>
                  <a:lnTo>
                    <a:pt x="646" y="791"/>
                  </a:lnTo>
                  <a:lnTo>
                    <a:pt x="656" y="787"/>
                  </a:lnTo>
                  <a:lnTo>
                    <a:pt x="662" y="787"/>
                  </a:lnTo>
                  <a:lnTo>
                    <a:pt x="672" y="787"/>
                  </a:lnTo>
                  <a:lnTo>
                    <a:pt x="679" y="787"/>
                  </a:lnTo>
                  <a:lnTo>
                    <a:pt x="689" y="787"/>
                  </a:lnTo>
                  <a:lnTo>
                    <a:pt x="696" y="787"/>
                  </a:lnTo>
                  <a:lnTo>
                    <a:pt x="703" y="787"/>
                  </a:lnTo>
                  <a:lnTo>
                    <a:pt x="713" y="787"/>
                  </a:lnTo>
                  <a:lnTo>
                    <a:pt x="720" y="787"/>
                  </a:lnTo>
                  <a:lnTo>
                    <a:pt x="730" y="787"/>
                  </a:lnTo>
                  <a:lnTo>
                    <a:pt x="736" y="791"/>
                  </a:lnTo>
                  <a:lnTo>
                    <a:pt x="746" y="791"/>
                  </a:lnTo>
                  <a:lnTo>
                    <a:pt x="753" y="791"/>
                  </a:lnTo>
                  <a:lnTo>
                    <a:pt x="763" y="794"/>
                  </a:lnTo>
                  <a:lnTo>
                    <a:pt x="770" y="794"/>
                  </a:lnTo>
                  <a:lnTo>
                    <a:pt x="770" y="774"/>
                  </a:lnTo>
                  <a:lnTo>
                    <a:pt x="763" y="774"/>
                  </a:lnTo>
                  <a:lnTo>
                    <a:pt x="753" y="774"/>
                  </a:lnTo>
                  <a:lnTo>
                    <a:pt x="746" y="774"/>
                  </a:lnTo>
                  <a:lnTo>
                    <a:pt x="736" y="770"/>
                  </a:lnTo>
                  <a:lnTo>
                    <a:pt x="730" y="770"/>
                  </a:lnTo>
                  <a:lnTo>
                    <a:pt x="720" y="770"/>
                  </a:lnTo>
                  <a:lnTo>
                    <a:pt x="713" y="770"/>
                  </a:lnTo>
                  <a:lnTo>
                    <a:pt x="703" y="770"/>
                  </a:lnTo>
                  <a:lnTo>
                    <a:pt x="696" y="770"/>
                  </a:lnTo>
                  <a:lnTo>
                    <a:pt x="689" y="770"/>
                  </a:lnTo>
                  <a:lnTo>
                    <a:pt x="679" y="767"/>
                  </a:lnTo>
                  <a:lnTo>
                    <a:pt x="672" y="767"/>
                  </a:lnTo>
                  <a:lnTo>
                    <a:pt x="662" y="767"/>
                  </a:lnTo>
                  <a:lnTo>
                    <a:pt x="656" y="767"/>
                  </a:lnTo>
                  <a:lnTo>
                    <a:pt x="646" y="764"/>
                  </a:lnTo>
                  <a:lnTo>
                    <a:pt x="639" y="764"/>
                  </a:lnTo>
                  <a:lnTo>
                    <a:pt x="632" y="764"/>
                  </a:lnTo>
                  <a:lnTo>
                    <a:pt x="622" y="760"/>
                  </a:lnTo>
                  <a:lnTo>
                    <a:pt x="615" y="760"/>
                  </a:lnTo>
                  <a:lnTo>
                    <a:pt x="605" y="757"/>
                  </a:lnTo>
                  <a:lnTo>
                    <a:pt x="598" y="757"/>
                  </a:lnTo>
                  <a:lnTo>
                    <a:pt x="588" y="754"/>
                  </a:lnTo>
                  <a:lnTo>
                    <a:pt x="582" y="750"/>
                  </a:lnTo>
                  <a:lnTo>
                    <a:pt x="572" y="750"/>
                  </a:lnTo>
                  <a:lnTo>
                    <a:pt x="565" y="747"/>
                  </a:lnTo>
                  <a:lnTo>
                    <a:pt x="558" y="743"/>
                  </a:lnTo>
                  <a:lnTo>
                    <a:pt x="548" y="743"/>
                  </a:lnTo>
                  <a:lnTo>
                    <a:pt x="541" y="743"/>
                  </a:lnTo>
                  <a:lnTo>
                    <a:pt x="531" y="740"/>
                  </a:lnTo>
                  <a:lnTo>
                    <a:pt x="524" y="740"/>
                  </a:lnTo>
                  <a:lnTo>
                    <a:pt x="514" y="740"/>
                  </a:lnTo>
                  <a:lnTo>
                    <a:pt x="508" y="737"/>
                  </a:lnTo>
                  <a:lnTo>
                    <a:pt x="501" y="737"/>
                  </a:lnTo>
                  <a:lnTo>
                    <a:pt x="491" y="733"/>
                  </a:lnTo>
                  <a:lnTo>
                    <a:pt x="484" y="730"/>
                  </a:lnTo>
                  <a:lnTo>
                    <a:pt x="474" y="730"/>
                  </a:lnTo>
                  <a:lnTo>
                    <a:pt x="467" y="727"/>
                  </a:lnTo>
                  <a:lnTo>
                    <a:pt x="457" y="723"/>
                  </a:lnTo>
                  <a:lnTo>
                    <a:pt x="450" y="720"/>
                  </a:lnTo>
                  <a:lnTo>
                    <a:pt x="440" y="720"/>
                  </a:lnTo>
                  <a:lnTo>
                    <a:pt x="434" y="717"/>
                  </a:lnTo>
                  <a:lnTo>
                    <a:pt x="427" y="713"/>
                  </a:lnTo>
                  <a:lnTo>
                    <a:pt x="417" y="710"/>
                  </a:lnTo>
                  <a:lnTo>
                    <a:pt x="410" y="706"/>
                  </a:lnTo>
                  <a:lnTo>
                    <a:pt x="400" y="700"/>
                  </a:lnTo>
                  <a:lnTo>
                    <a:pt x="393" y="696"/>
                  </a:lnTo>
                  <a:lnTo>
                    <a:pt x="383" y="693"/>
                  </a:lnTo>
                  <a:lnTo>
                    <a:pt x="376" y="690"/>
                  </a:lnTo>
                  <a:lnTo>
                    <a:pt x="370" y="683"/>
                  </a:lnTo>
                  <a:lnTo>
                    <a:pt x="360" y="680"/>
                  </a:lnTo>
                  <a:lnTo>
                    <a:pt x="353" y="673"/>
                  </a:lnTo>
                  <a:lnTo>
                    <a:pt x="343" y="669"/>
                  </a:lnTo>
                  <a:lnTo>
                    <a:pt x="336" y="663"/>
                  </a:lnTo>
                  <a:lnTo>
                    <a:pt x="326" y="656"/>
                  </a:lnTo>
                  <a:lnTo>
                    <a:pt x="319" y="649"/>
                  </a:lnTo>
                  <a:lnTo>
                    <a:pt x="309" y="643"/>
                  </a:lnTo>
                  <a:lnTo>
                    <a:pt x="302" y="636"/>
                  </a:lnTo>
                  <a:lnTo>
                    <a:pt x="296" y="626"/>
                  </a:lnTo>
                  <a:lnTo>
                    <a:pt x="286" y="619"/>
                  </a:lnTo>
                  <a:lnTo>
                    <a:pt x="279" y="609"/>
                  </a:lnTo>
                  <a:lnTo>
                    <a:pt x="269" y="599"/>
                  </a:lnTo>
                  <a:lnTo>
                    <a:pt x="262" y="585"/>
                  </a:lnTo>
                  <a:lnTo>
                    <a:pt x="252" y="575"/>
                  </a:lnTo>
                  <a:lnTo>
                    <a:pt x="245" y="558"/>
                  </a:lnTo>
                  <a:lnTo>
                    <a:pt x="235" y="545"/>
                  </a:lnTo>
                  <a:lnTo>
                    <a:pt x="228" y="528"/>
                  </a:lnTo>
                  <a:lnTo>
                    <a:pt x="222" y="508"/>
                  </a:lnTo>
                  <a:lnTo>
                    <a:pt x="212" y="488"/>
                  </a:lnTo>
                  <a:lnTo>
                    <a:pt x="205" y="464"/>
                  </a:lnTo>
                  <a:lnTo>
                    <a:pt x="195" y="437"/>
                  </a:lnTo>
                  <a:lnTo>
                    <a:pt x="188" y="410"/>
                  </a:lnTo>
                  <a:lnTo>
                    <a:pt x="178" y="380"/>
                  </a:lnTo>
                  <a:lnTo>
                    <a:pt x="178" y="377"/>
                  </a:lnTo>
                  <a:lnTo>
                    <a:pt x="171" y="357"/>
                  </a:lnTo>
                  <a:lnTo>
                    <a:pt x="164" y="333"/>
                  </a:lnTo>
                  <a:lnTo>
                    <a:pt x="154" y="309"/>
                  </a:lnTo>
                  <a:lnTo>
                    <a:pt x="148" y="286"/>
                  </a:lnTo>
                  <a:lnTo>
                    <a:pt x="138" y="262"/>
                  </a:lnTo>
                  <a:lnTo>
                    <a:pt x="131" y="239"/>
                  </a:lnTo>
                  <a:lnTo>
                    <a:pt x="121" y="212"/>
                  </a:lnTo>
                  <a:lnTo>
                    <a:pt x="114" y="192"/>
                  </a:lnTo>
                  <a:lnTo>
                    <a:pt x="104" y="168"/>
                  </a:lnTo>
                  <a:lnTo>
                    <a:pt x="97" y="145"/>
                  </a:lnTo>
                  <a:lnTo>
                    <a:pt x="90" y="124"/>
                  </a:lnTo>
                  <a:lnTo>
                    <a:pt x="80" y="108"/>
                  </a:lnTo>
                  <a:lnTo>
                    <a:pt x="74" y="91"/>
                  </a:lnTo>
                  <a:lnTo>
                    <a:pt x="64" y="74"/>
                  </a:lnTo>
                  <a:lnTo>
                    <a:pt x="57" y="61"/>
                  </a:lnTo>
                  <a:lnTo>
                    <a:pt x="47" y="47"/>
                  </a:lnTo>
                  <a:lnTo>
                    <a:pt x="40" y="37"/>
                  </a:lnTo>
                  <a:lnTo>
                    <a:pt x="33" y="27"/>
                  </a:lnTo>
                  <a:lnTo>
                    <a:pt x="23" y="17"/>
                  </a:lnTo>
                  <a:lnTo>
                    <a:pt x="16" y="10"/>
                  </a:lnTo>
                  <a:lnTo>
                    <a:pt x="6"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92" name="Freeform 52"/>
            <p:cNvSpPr>
              <a:spLocks/>
            </p:cNvSpPr>
            <p:nvPr/>
          </p:nvSpPr>
          <p:spPr bwMode="auto">
            <a:xfrm>
              <a:off x="12133263" y="3013075"/>
              <a:ext cx="682625" cy="1296988"/>
            </a:xfrm>
            <a:custGeom>
              <a:avLst/>
              <a:gdLst>
                <a:gd name="T0" fmla="*/ 420 w 430"/>
                <a:gd name="T1" fmla="*/ 0 h 817"/>
                <a:gd name="T2" fmla="*/ 403 w 430"/>
                <a:gd name="T3" fmla="*/ 6 h 817"/>
                <a:gd name="T4" fmla="*/ 387 w 430"/>
                <a:gd name="T5" fmla="*/ 20 h 817"/>
                <a:gd name="T6" fmla="*/ 370 w 430"/>
                <a:gd name="T7" fmla="*/ 47 h 817"/>
                <a:gd name="T8" fmla="*/ 353 w 430"/>
                <a:gd name="T9" fmla="*/ 87 h 817"/>
                <a:gd name="T10" fmla="*/ 336 w 430"/>
                <a:gd name="T11" fmla="*/ 144 h 817"/>
                <a:gd name="T12" fmla="*/ 319 w 430"/>
                <a:gd name="T13" fmla="*/ 218 h 817"/>
                <a:gd name="T14" fmla="*/ 303 w 430"/>
                <a:gd name="T15" fmla="*/ 309 h 817"/>
                <a:gd name="T16" fmla="*/ 286 w 430"/>
                <a:gd name="T17" fmla="*/ 407 h 817"/>
                <a:gd name="T18" fmla="*/ 272 w 430"/>
                <a:gd name="T19" fmla="*/ 504 h 817"/>
                <a:gd name="T20" fmla="*/ 255 w 430"/>
                <a:gd name="T21" fmla="*/ 595 h 817"/>
                <a:gd name="T22" fmla="*/ 239 w 430"/>
                <a:gd name="T23" fmla="*/ 672 h 817"/>
                <a:gd name="T24" fmla="*/ 222 w 430"/>
                <a:gd name="T25" fmla="*/ 726 h 817"/>
                <a:gd name="T26" fmla="*/ 208 w 430"/>
                <a:gd name="T27" fmla="*/ 756 h 817"/>
                <a:gd name="T28" fmla="*/ 198 w 430"/>
                <a:gd name="T29" fmla="*/ 773 h 817"/>
                <a:gd name="T30" fmla="*/ 181 w 430"/>
                <a:gd name="T31" fmla="*/ 783 h 817"/>
                <a:gd name="T32" fmla="*/ 171 w 430"/>
                <a:gd name="T33" fmla="*/ 783 h 817"/>
                <a:gd name="T34" fmla="*/ 155 w 430"/>
                <a:gd name="T35" fmla="*/ 787 h 817"/>
                <a:gd name="T36" fmla="*/ 141 w 430"/>
                <a:gd name="T37" fmla="*/ 790 h 817"/>
                <a:gd name="T38" fmla="*/ 124 w 430"/>
                <a:gd name="T39" fmla="*/ 794 h 817"/>
                <a:gd name="T40" fmla="*/ 107 w 430"/>
                <a:gd name="T41" fmla="*/ 794 h 817"/>
                <a:gd name="T42" fmla="*/ 91 w 430"/>
                <a:gd name="T43" fmla="*/ 797 h 817"/>
                <a:gd name="T44" fmla="*/ 74 w 430"/>
                <a:gd name="T45" fmla="*/ 797 h 817"/>
                <a:gd name="T46" fmla="*/ 57 w 430"/>
                <a:gd name="T47" fmla="*/ 797 h 817"/>
                <a:gd name="T48" fmla="*/ 40 w 430"/>
                <a:gd name="T49" fmla="*/ 797 h 817"/>
                <a:gd name="T50" fmla="*/ 23 w 430"/>
                <a:gd name="T51" fmla="*/ 797 h 817"/>
                <a:gd name="T52" fmla="*/ 10 w 430"/>
                <a:gd name="T53" fmla="*/ 797 h 817"/>
                <a:gd name="T54" fmla="*/ 0 w 430"/>
                <a:gd name="T55" fmla="*/ 807 h 817"/>
                <a:gd name="T56" fmla="*/ 17 w 430"/>
                <a:gd name="T57" fmla="*/ 807 h 817"/>
                <a:gd name="T58" fmla="*/ 33 w 430"/>
                <a:gd name="T59" fmla="*/ 804 h 817"/>
                <a:gd name="T60" fmla="*/ 50 w 430"/>
                <a:gd name="T61" fmla="*/ 804 h 817"/>
                <a:gd name="T62" fmla="*/ 67 w 430"/>
                <a:gd name="T63" fmla="*/ 804 h 817"/>
                <a:gd name="T64" fmla="*/ 84 w 430"/>
                <a:gd name="T65" fmla="*/ 804 h 817"/>
                <a:gd name="T66" fmla="*/ 97 w 430"/>
                <a:gd name="T67" fmla="*/ 807 h 817"/>
                <a:gd name="T68" fmla="*/ 114 w 430"/>
                <a:gd name="T69" fmla="*/ 810 h 817"/>
                <a:gd name="T70" fmla="*/ 131 w 430"/>
                <a:gd name="T71" fmla="*/ 814 h 817"/>
                <a:gd name="T72" fmla="*/ 148 w 430"/>
                <a:gd name="T73" fmla="*/ 817 h 817"/>
                <a:gd name="T74" fmla="*/ 165 w 430"/>
                <a:gd name="T75" fmla="*/ 810 h 817"/>
                <a:gd name="T76" fmla="*/ 181 w 430"/>
                <a:gd name="T77" fmla="*/ 797 h 817"/>
                <a:gd name="T78" fmla="*/ 198 w 430"/>
                <a:gd name="T79" fmla="*/ 780 h 817"/>
                <a:gd name="T80" fmla="*/ 208 w 430"/>
                <a:gd name="T81" fmla="*/ 763 h 817"/>
                <a:gd name="T82" fmla="*/ 222 w 430"/>
                <a:gd name="T83" fmla="*/ 740 h 817"/>
                <a:gd name="T84" fmla="*/ 239 w 430"/>
                <a:gd name="T85" fmla="*/ 689 h 817"/>
                <a:gd name="T86" fmla="*/ 255 w 430"/>
                <a:gd name="T87" fmla="*/ 622 h 817"/>
                <a:gd name="T88" fmla="*/ 272 w 430"/>
                <a:gd name="T89" fmla="*/ 538 h 817"/>
                <a:gd name="T90" fmla="*/ 286 w 430"/>
                <a:gd name="T91" fmla="*/ 447 h 817"/>
                <a:gd name="T92" fmla="*/ 303 w 430"/>
                <a:gd name="T93" fmla="*/ 356 h 817"/>
                <a:gd name="T94" fmla="*/ 319 w 430"/>
                <a:gd name="T95" fmla="*/ 275 h 817"/>
                <a:gd name="T96" fmla="*/ 336 w 430"/>
                <a:gd name="T97" fmla="*/ 201 h 817"/>
                <a:gd name="T98" fmla="*/ 353 w 430"/>
                <a:gd name="T99" fmla="*/ 141 h 817"/>
                <a:gd name="T100" fmla="*/ 370 w 430"/>
                <a:gd name="T101" fmla="*/ 90 h 817"/>
                <a:gd name="T102" fmla="*/ 387 w 430"/>
                <a:gd name="T103" fmla="*/ 50 h 817"/>
                <a:gd name="T104" fmla="*/ 403 w 430"/>
                <a:gd name="T105" fmla="*/ 23 h 817"/>
                <a:gd name="T106" fmla="*/ 420 w 430"/>
                <a:gd name="T107" fmla="*/ 6 h 817"/>
                <a:gd name="T108" fmla="*/ 430 w 430"/>
                <a:gd name="T109" fmla="*/ 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0" h="817">
                  <a:moveTo>
                    <a:pt x="427" y="0"/>
                  </a:moveTo>
                  <a:lnTo>
                    <a:pt x="420" y="0"/>
                  </a:lnTo>
                  <a:lnTo>
                    <a:pt x="410" y="3"/>
                  </a:lnTo>
                  <a:lnTo>
                    <a:pt x="403" y="6"/>
                  </a:lnTo>
                  <a:lnTo>
                    <a:pt x="393" y="13"/>
                  </a:lnTo>
                  <a:lnTo>
                    <a:pt x="387" y="20"/>
                  </a:lnTo>
                  <a:lnTo>
                    <a:pt x="377" y="30"/>
                  </a:lnTo>
                  <a:lnTo>
                    <a:pt x="370" y="47"/>
                  </a:lnTo>
                  <a:lnTo>
                    <a:pt x="363" y="63"/>
                  </a:lnTo>
                  <a:lnTo>
                    <a:pt x="353" y="87"/>
                  </a:lnTo>
                  <a:lnTo>
                    <a:pt x="346" y="114"/>
                  </a:lnTo>
                  <a:lnTo>
                    <a:pt x="336" y="144"/>
                  </a:lnTo>
                  <a:lnTo>
                    <a:pt x="329" y="178"/>
                  </a:lnTo>
                  <a:lnTo>
                    <a:pt x="319" y="218"/>
                  </a:lnTo>
                  <a:lnTo>
                    <a:pt x="313" y="262"/>
                  </a:lnTo>
                  <a:lnTo>
                    <a:pt x="303" y="309"/>
                  </a:lnTo>
                  <a:lnTo>
                    <a:pt x="296" y="356"/>
                  </a:lnTo>
                  <a:lnTo>
                    <a:pt x="286" y="407"/>
                  </a:lnTo>
                  <a:lnTo>
                    <a:pt x="279" y="457"/>
                  </a:lnTo>
                  <a:lnTo>
                    <a:pt x="272" y="504"/>
                  </a:lnTo>
                  <a:lnTo>
                    <a:pt x="262" y="551"/>
                  </a:lnTo>
                  <a:lnTo>
                    <a:pt x="255" y="595"/>
                  </a:lnTo>
                  <a:lnTo>
                    <a:pt x="245" y="635"/>
                  </a:lnTo>
                  <a:lnTo>
                    <a:pt x="239" y="672"/>
                  </a:lnTo>
                  <a:lnTo>
                    <a:pt x="229" y="703"/>
                  </a:lnTo>
                  <a:lnTo>
                    <a:pt x="222" y="726"/>
                  </a:lnTo>
                  <a:lnTo>
                    <a:pt x="215" y="746"/>
                  </a:lnTo>
                  <a:lnTo>
                    <a:pt x="208" y="756"/>
                  </a:lnTo>
                  <a:lnTo>
                    <a:pt x="205" y="763"/>
                  </a:lnTo>
                  <a:lnTo>
                    <a:pt x="198" y="773"/>
                  </a:lnTo>
                  <a:lnTo>
                    <a:pt x="188" y="777"/>
                  </a:lnTo>
                  <a:lnTo>
                    <a:pt x="181" y="783"/>
                  </a:lnTo>
                  <a:lnTo>
                    <a:pt x="178" y="783"/>
                  </a:lnTo>
                  <a:lnTo>
                    <a:pt x="171" y="783"/>
                  </a:lnTo>
                  <a:lnTo>
                    <a:pt x="165" y="787"/>
                  </a:lnTo>
                  <a:lnTo>
                    <a:pt x="155" y="787"/>
                  </a:lnTo>
                  <a:lnTo>
                    <a:pt x="148" y="787"/>
                  </a:lnTo>
                  <a:lnTo>
                    <a:pt x="141" y="790"/>
                  </a:lnTo>
                  <a:lnTo>
                    <a:pt x="131" y="790"/>
                  </a:lnTo>
                  <a:lnTo>
                    <a:pt x="124" y="794"/>
                  </a:lnTo>
                  <a:lnTo>
                    <a:pt x="114" y="794"/>
                  </a:lnTo>
                  <a:lnTo>
                    <a:pt x="107" y="794"/>
                  </a:lnTo>
                  <a:lnTo>
                    <a:pt x="97" y="797"/>
                  </a:lnTo>
                  <a:lnTo>
                    <a:pt x="91" y="797"/>
                  </a:lnTo>
                  <a:lnTo>
                    <a:pt x="84" y="797"/>
                  </a:lnTo>
                  <a:lnTo>
                    <a:pt x="74" y="797"/>
                  </a:lnTo>
                  <a:lnTo>
                    <a:pt x="67" y="797"/>
                  </a:lnTo>
                  <a:lnTo>
                    <a:pt x="57" y="797"/>
                  </a:lnTo>
                  <a:lnTo>
                    <a:pt x="50" y="797"/>
                  </a:lnTo>
                  <a:lnTo>
                    <a:pt x="40" y="797"/>
                  </a:lnTo>
                  <a:lnTo>
                    <a:pt x="33" y="797"/>
                  </a:lnTo>
                  <a:lnTo>
                    <a:pt x="23" y="797"/>
                  </a:lnTo>
                  <a:lnTo>
                    <a:pt x="17" y="797"/>
                  </a:lnTo>
                  <a:lnTo>
                    <a:pt x="10" y="797"/>
                  </a:lnTo>
                  <a:lnTo>
                    <a:pt x="0" y="797"/>
                  </a:lnTo>
                  <a:lnTo>
                    <a:pt x="0" y="807"/>
                  </a:lnTo>
                  <a:lnTo>
                    <a:pt x="10" y="807"/>
                  </a:lnTo>
                  <a:lnTo>
                    <a:pt x="17" y="807"/>
                  </a:lnTo>
                  <a:lnTo>
                    <a:pt x="23" y="804"/>
                  </a:lnTo>
                  <a:lnTo>
                    <a:pt x="33" y="804"/>
                  </a:lnTo>
                  <a:lnTo>
                    <a:pt x="40" y="804"/>
                  </a:lnTo>
                  <a:lnTo>
                    <a:pt x="50" y="804"/>
                  </a:lnTo>
                  <a:lnTo>
                    <a:pt x="57" y="804"/>
                  </a:lnTo>
                  <a:lnTo>
                    <a:pt x="67" y="804"/>
                  </a:lnTo>
                  <a:lnTo>
                    <a:pt x="74" y="804"/>
                  </a:lnTo>
                  <a:lnTo>
                    <a:pt x="84" y="804"/>
                  </a:lnTo>
                  <a:lnTo>
                    <a:pt x="91" y="804"/>
                  </a:lnTo>
                  <a:lnTo>
                    <a:pt x="97" y="807"/>
                  </a:lnTo>
                  <a:lnTo>
                    <a:pt x="107" y="807"/>
                  </a:lnTo>
                  <a:lnTo>
                    <a:pt x="114" y="810"/>
                  </a:lnTo>
                  <a:lnTo>
                    <a:pt x="124" y="814"/>
                  </a:lnTo>
                  <a:lnTo>
                    <a:pt x="131" y="814"/>
                  </a:lnTo>
                  <a:lnTo>
                    <a:pt x="141" y="817"/>
                  </a:lnTo>
                  <a:lnTo>
                    <a:pt x="148" y="817"/>
                  </a:lnTo>
                  <a:lnTo>
                    <a:pt x="155" y="817"/>
                  </a:lnTo>
                  <a:lnTo>
                    <a:pt x="165" y="810"/>
                  </a:lnTo>
                  <a:lnTo>
                    <a:pt x="171" y="804"/>
                  </a:lnTo>
                  <a:lnTo>
                    <a:pt x="181" y="797"/>
                  </a:lnTo>
                  <a:lnTo>
                    <a:pt x="188" y="790"/>
                  </a:lnTo>
                  <a:lnTo>
                    <a:pt x="198" y="780"/>
                  </a:lnTo>
                  <a:lnTo>
                    <a:pt x="205" y="767"/>
                  </a:lnTo>
                  <a:lnTo>
                    <a:pt x="208" y="763"/>
                  </a:lnTo>
                  <a:lnTo>
                    <a:pt x="215" y="756"/>
                  </a:lnTo>
                  <a:lnTo>
                    <a:pt x="222" y="740"/>
                  </a:lnTo>
                  <a:lnTo>
                    <a:pt x="229" y="716"/>
                  </a:lnTo>
                  <a:lnTo>
                    <a:pt x="239" y="689"/>
                  </a:lnTo>
                  <a:lnTo>
                    <a:pt x="245" y="659"/>
                  </a:lnTo>
                  <a:lnTo>
                    <a:pt x="255" y="622"/>
                  </a:lnTo>
                  <a:lnTo>
                    <a:pt x="262" y="582"/>
                  </a:lnTo>
                  <a:lnTo>
                    <a:pt x="272" y="538"/>
                  </a:lnTo>
                  <a:lnTo>
                    <a:pt x="279" y="491"/>
                  </a:lnTo>
                  <a:lnTo>
                    <a:pt x="286" y="447"/>
                  </a:lnTo>
                  <a:lnTo>
                    <a:pt x="296" y="400"/>
                  </a:lnTo>
                  <a:lnTo>
                    <a:pt x="303" y="356"/>
                  </a:lnTo>
                  <a:lnTo>
                    <a:pt x="313" y="316"/>
                  </a:lnTo>
                  <a:lnTo>
                    <a:pt x="319" y="275"/>
                  </a:lnTo>
                  <a:lnTo>
                    <a:pt x="329" y="238"/>
                  </a:lnTo>
                  <a:lnTo>
                    <a:pt x="336" y="201"/>
                  </a:lnTo>
                  <a:lnTo>
                    <a:pt x="346" y="171"/>
                  </a:lnTo>
                  <a:lnTo>
                    <a:pt x="353" y="141"/>
                  </a:lnTo>
                  <a:lnTo>
                    <a:pt x="363" y="114"/>
                  </a:lnTo>
                  <a:lnTo>
                    <a:pt x="370" y="90"/>
                  </a:lnTo>
                  <a:lnTo>
                    <a:pt x="377" y="70"/>
                  </a:lnTo>
                  <a:lnTo>
                    <a:pt x="387" y="50"/>
                  </a:lnTo>
                  <a:lnTo>
                    <a:pt x="393" y="37"/>
                  </a:lnTo>
                  <a:lnTo>
                    <a:pt x="403" y="23"/>
                  </a:lnTo>
                  <a:lnTo>
                    <a:pt x="410" y="13"/>
                  </a:lnTo>
                  <a:lnTo>
                    <a:pt x="420" y="6"/>
                  </a:lnTo>
                  <a:lnTo>
                    <a:pt x="427" y="3"/>
                  </a:lnTo>
                  <a:lnTo>
                    <a:pt x="430" y="0"/>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78" name="Line 138"/>
            <p:cNvSpPr>
              <a:spLocks noChangeShapeType="1"/>
            </p:cNvSpPr>
            <p:nvPr/>
          </p:nvSpPr>
          <p:spPr bwMode="auto">
            <a:xfrm>
              <a:off x="12133263" y="2012950"/>
              <a:ext cx="1954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79" name="Line 139"/>
            <p:cNvSpPr>
              <a:spLocks noChangeShapeType="1"/>
            </p:cNvSpPr>
            <p:nvPr/>
          </p:nvSpPr>
          <p:spPr bwMode="auto">
            <a:xfrm flipV="1">
              <a:off x="12133263" y="293688"/>
              <a:ext cx="0" cy="1719263"/>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80" name="Line 140"/>
            <p:cNvSpPr>
              <a:spLocks noChangeShapeType="1"/>
            </p:cNvSpPr>
            <p:nvPr/>
          </p:nvSpPr>
          <p:spPr bwMode="auto">
            <a:xfrm flipV="1">
              <a:off x="12458701"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81" name="Freeform 141"/>
            <p:cNvSpPr>
              <a:spLocks noEditPoints="1"/>
            </p:cNvSpPr>
            <p:nvPr/>
          </p:nvSpPr>
          <p:spPr bwMode="auto">
            <a:xfrm>
              <a:off x="12420601" y="2093913"/>
              <a:ext cx="80963" cy="122238"/>
            </a:xfrm>
            <a:custGeom>
              <a:avLst/>
              <a:gdLst>
                <a:gd name="T0" fmla="*/ 0 w 51"/>
                <a:gd name="T1" fmla="*/ 40 h 77"/>
                <a:gd name="T2" fmla="*/ 0 w 51"/>
                <a:gd name="T3" fmla="*/ 40 h 77"/>
                <a:gd name="T4" fmla="*/ 4 w 51"/>
                <a:gd name="T5" fmla="*/ 17 h 77"/>
                <a:gd name="T6" fmla="*/ 4 w 51"/>
                <a:gd name="T7" fmla="*/ 17 h 77"/>
                <a:gd name="T8" fmla="*/ 7 w 51"/>
                <a:gd name="T9" fmla="*/ 10 h 77"/>
                <a:gd name="T10" fmla="*/ 14 w 51"/>
                <a:gd name="T11" fmla="*/ 3 h 77"/>
                <a:gd name="T12" fmla="*/ 14 w 51"/>
                <a:gd name="T13" fmla="*/ 3 h 77"/>
                <a:gd name="T14" fmla="*/ 21 w 51"/>
                <a:gd name="T15" fmla="*/ 0 h 77"/>
                <a:gd name="T16" fmla="*/ 27 w 51"/>
                <a:gd name="T17" fmla="*/ 0 h 77"/>
                <a:gd name="T18" fmla="*/ 27 w 51"/>
                <a:gd name="T19" fmla="*/ 0 h 77"/>
                <a:gd name="T20" fmla="*/ 37 w 51"/>
                <a:gd name="T21" fmla="*/ 3 h 77"/>
                <a:gd name="T22" fmla="*/ 37 w 51"/>
                <a:gd name="T23" fmla="*/ 3 h 77"/>
                <a:gd name="T24" fmla="*/ 44 w 51"/>
                <a:gd name="T25" fmla="*/ 10 h 77"/>
                <a:gd name="T26" fmla="*/ 44 w 51"/>
                <a:gd name="T27" fmla="*/ 10 h 77"/>
                <a:gd name="T28" fmla="*/ 51 w 51"/>
                <a:gd name="T29" fmla="*/ 20 h 77"/>
                <a:gd name="T30" fmla="*/ 51 w 51"/>
                <a:gd name="T31" fmla="*/ 20 h 77"/>
                <a:gd name="T32" fmla="*/ 51 w 51"/>
                <a:gd name="T33" fmla="*/ 40 h 77"/>
                <a:gd name="T34" fmla="*/ 51 w 51"/>
                <a:gd name="T35" fmla="*/ 40 h 77"/>
                <a:gd name="T36" fmla="*/ 51 w 51"/>
                <a:gd name="T37" fmla="*/ 60 h 77"/>
                <a:gd name="T38" fmla="*/ 51 w 51"/>
                <a:gd name="T39" fmla="*/ 60 h 77"/>
                <a:gd name="T40" fmla="*/ 44 w 51"/>
                <a:gd name="T41" fmla="*/ 70 h 77"/>
                <a:gd name="T42" fmla="*/ 41 w 51"/>
                <a:gd name="T43" fmla="*/ 74 h 77"/>
                <a:gd name="T44" fmla="*/ 41 w 51"/>
                <a:gd name="T45" fmla="*/ 74 h 77"/>
                <a:gd name="T46" fmla="*/ 34 w 51"/>
                <a:gd name="T47" fmla="*/ 77 h 77"/>
                <a:gd name="T48" fmla="*/ 27 w 51"/>
                <a:gd name="T49" fmla="*/ 77 h 77"/>
                <a:gd name="T50" fmla="*/ 27 w 51"/>
                <a:gd name="T51" fmla="*/ 77 h 77"/>
                <a:gd name="T52" fmla="*/ 17 w 51"/>
                <a:gd name="T53" fmla="*/ 77 h 77"/>
                <a:gd name="T54" fmla="*/ 11 w 51"/>
                <a:gd name="T55" fmla="*/ 70 h 77"/>
                <a:gd name="T56" fmla="*/ 11 w 51"/>
                <a:gd name="T57" fmla="*/ 70 h 77"/>
                <a:gd name="T58" fmla="*/ 4 w 51"/>
                <a:gd name="T59" fmla="*/ 57 h 77"/>
                <a:gd name="T60" fmla="*/ 0 w 51"/>
                <a:gd name="T61" fmla="*/ 40 h 77"/>
                <a:gd name="T62" fmla="*/ 0 w 51"/>
                <a:gd name="T63" fmla="*/ 40 h 77"/>
                <a:gd name="T64" fmla="*/ 11 w 51"/>
                <a:gd name="T65" fmla="*/ 40 h 77"/>
                <a:gd name="T66" fmla="*/ 11 w 51"/>
                <a:gd name="T67" fmla="*/ 40 h 77"/>
                <a:gd name="T68" fmla="*/ 14 w 51"/>
                <a:gd name="T69" fmla="*/ 57 h 77"/>
                <a:gd name="T70" fmla="*/ 17 w 51"/>
                <a:gd name="T71" fmla="*/ 64 h 77"/>
                <a:gd name="T72" fmla="*/ 17 w 51"/>
                <a:gd name="T73" fmla="*/ 64 h 77"/>
                <a:gd name="T74" fmla="*/ 21 w 51"/>
                <a:gd name="T75" fmla="*/ 70 h 77"/>
                <a:gd name="T76" fmla="*/ 27 w 51"/>
                <a:gd name="T77" fmla="*/ 70 h 77"/>
                <a:gd name="T78" fmla="*/ 27 w 51"/>
                <a:gd name="T79" fmla="*/ 70 h 77"/>
                <a:gd name="T80" fmla="*/ 34 w 51"/>
                <a:gd name="T81" fmla="*/ 70 h 77"/>
                <a:gd name="T82" fmla="*/ 37 w 51"/>
                <a:gd name="T83" fmla="*/ 64 h 77"/>
                <a:gd name="T84" fmla="*/ 37 w 51"/>
                <a:gd name="T85" fmla="*/ 64 h 77"/>
                <a:gd name="T86" fmla="*/ 41 w 51"/>
                <a:gd name="T87" fmla="*/ 54 h 77"/>
                <a:gd name="T88" fmla="*/ 41 w 51"/>
                <a:gd name="T89" fmla="*/ 40 h 77"/>
                <a:gd name="T90" fmla="*/ 41 w 51"/>
                <a:gd name="T91" fmla="*/ 40 h 77"/>
                <a:gd name="T92" fmla="*/ 41 w 51"/>
                <a:gd name="T93" fmla="*/ 23 h 77"/>
                <a:gd name="T94" fmla="*/ 37 w 51"/>
                <a:gd name="T95" fmla="*/ 13 h 77"/>
                <a:gd name="T96" fmla="*/ 37 w 51"/>
                <a:gd name="T97" fmla="*/ 13 h 77"/>
                <a:gd name="T98" fmla="*/ 34 w 51"/>
                <a:gd name="T99" fmla="*/ 10 h 77"/>
                <a:gd name="T100" fmla="*/ 27 w 51"/>
                <a:gd name="T101" fmla="*/ 7 h 77"/>
                <a:gd name="T102" fmla="*/ 27 w 51"/>
                <a:gd name="T103" fmla="*/ 7 h 77"/>
                <a:gd name="T104" fmla="*/ 21 w 51"/>
                <a:gd name="T105" fmla="*/ 10 h 77"/>
                <a:gd name="T106" fmla="*/ 17 w 51"/>
                <a:gd name="T107" fmla="*/ 13 h 77"/>
                <a:gd name="T108" fmla="*/ 17 w 51"/>
                <a:gd name="T109" fmla="*/ 13 h 77"/>
                <a:gd name="T110" fmla="*/ 14 w 51"/>
                <a:gd name="T111" fmla="*/ 23 h 77"/>
                <a:gd name="T112" fmla="*/ 11 w 51"/>
                <a:gd name="T113" fmla="*/ 40 h 77"/>
                <a:gd name="T114" fmla="*/ 11 w 51"/>
                <a:gd name="T115"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7">
                  <a:moveTo>
                    <a:pt x="0" y="40"/>
                  </a:moveTo>
                  <a:lnTo>
                    <a:pt x="0" y="40"/>
                  </a:lnTo>
                  <a:lnTo>
                    <a:pt x="4" y="17"/>
                  </a:lnTo>
                  <a:lnTo>
                    <a:pt x="4" y="17"/>
                  </a:lnTo>
                  <a:lnTo>
                    <a:pt x="7" y="10"/>
                  </a:lnTo>
                  <a:lnTo>
                    <a:pt x="14" y="3"/>
                  </a:lnTo>
                  <a:lnTo>
                    <a:pt x="14" y="3"/>
                  </a:lnTo>
                  <a:lnTo>
                    <a:pt x="21" y="0"/>
                  </a:lnTo>
                  <a:lnTo>
                    <a:pt x="27" y="0"/>
                  </a:lnTo>
                  <a:lnTo>
                    <a:pt x="27" y="0"/>
                  </a:lnTo>
                  <a:lnTo>
                    <a:pt x="37" y="3"/>
                  </a:lnTo>
                  <a:lnTo>
                    <a:pt x="37" y="3"/>
                  </a:lnTo>
                  <a:lnTo>
                    <a:pt x="44" y="10"/>
                  </a:lnTo>
                  <a:lnTo>
                    <a:pt x="44" y="10"/>
                  </a:lnTo>
                  <a:lnTo>
                    <a:pt x="51" y="20"/>
                  </a:lnTo>
                  <a:lnTo>
                    <a:pt x="51" y="20"/>
                  </a:lnTo>
                  <a:lnTo>
                    <a:pt x="51" y="40"/>
                  </a:lnTo>
                  <a:lnTo>
                    <a:pt x="51" y="40"/>
                  </a:lnTo>
                  <a:lnTo>
                    <a:pt x="51" y="60"/>
                  </a:lnTo>
                  <a:lnTo>
                    <a:pt x="51" y="60"/>
                  </a:lnTo>
                  <a:lnTo>
                    <a:pt x="44" y="70"/>
                  </a:lnTo>
                  <a:lnTo>
                    <a:pt x="41" y="74"/>
                  </a:lnTo>
                  <a:lnTo>
                    <a:pt x="41" y="74"/>
                  </a:lnTo>
                  <a:lnTo>
                    <a:pt x="34" y="77"/>
                  </a:lnTo>
                  <a:lnTo>
                    <a:pt x="27" y="77"/>
                  </a:lnTo>
                  <a:lnTo>
                    <a:pt x="27" y="77"/>
                  </a:lnTo>
                  <a:lnTo>
                    <a:pt x="17" y="77"/>
                  </a:lnTo>
                  <a:lnTo>
                    <a:pt x="11" y="70"/>
                  </a:lnTo>
                  <a:lnTo>
                    <a:pt x="11" y="70"/>
                  </a:lnTo>
                  <a:lnTo>
                    <a:pt x="4" y="57"/>
                  </a:lnTo>
                  <a:lnTo>
                    <a:pt x="0" y="40"/>
                  </a:lnTo>
                  <a:lnTo>
                    <a:pt x="0" y="40"/>
                  </a:lnTo>
                  <a:close/>
                  <a:moveTo>
                    <a:pt x="11" y="40"/>
                  </a:moveTo>
                  <a:lnTo>
                    <a:pt x="11" y="40"/>
                  </a:lnTo>
                  <a:lnTo>
                    <a:pt x="14" y="57"/>
                  </a:lnTo>
                  <a:lnTo>
                    <a:pt x="17" y="64"/>
                  </a:lnTo>
                  <a:lnTo>
                    <a:pt x="17" y="64"/>
                  </a:lnTo>
                  <a:lnTo>
                    <a:pt x="21" y="70"/>
                  </a:lnTo>
                  <a:lnTo>
                    <a:pt x="27" y="70"/>
                  </a:lnTo>
                  <a:lnTo>
                    <a:pt x="27" y="70"/>
                  </a:lnTo>
                  <a:lnTo>
                    <a:pt x="34" y="70"/>
                  </a:lnTo>
                  <a:lnTo>
                    <a:pt x="37" y="64"/>
                  </a:lnTo>
                  <a:lnTo>
                    <a:pt x="37" y="64"/>
                  </a:lnTo>
                  <a:lnTo>
                    <a:pt x="41" y="54"/>
                  </a:lnTo>
                  <a:lnTo>
                    <a:pt x="41" y="40"/>
                  </a:lnTo>
                  <a:lnTo>
                    <a:pt x="41" y="40"/>
                  </a:lnTo>
                  <a:lnTo>
                    <a:pt x="41" y="23"/>
                  </a:lnTo>
                  <a:lnTo>
                    <a:pt x="37" y="13"/>
                  </a:lnTo>
                  <a:lnTo>
                    <a:pt x="37" y="13"/>
                  </a:lnTo>
                  <a:lnTo>
                    <a:pt x="34" y="10"/>
                  </a:lnTo>
                  <a:lnTo>
                    <a:pt x="27" y="7"/>
                  </a:lnTo>
                  <a:lnTo>
                    <a:pt x="27" y="7"/>
                  </a:lnTo>
                  <a:lnTo>
                    <a:pt x="21" y="10"/>
                  </a:lnTo>
                  <a:lnTo>
                    <a:pt x="17" y="13"/>
                  </a:lnTo>
                  <a:lnTo>
                    <a:pt x="17" y="13"/>
                  </a:lnTo>
                  <a:lnTo>
                    <a:pt x="14" y="23"/>
                  </a:lnTo>
                  <a:lnTo>
                    <a:pt x="11" y="40"/>
                  </a:lnTo>
                  <a:lnTo>
                    <a:pt x="11"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2" name="Line 142"/>
            <p:cNvSpPr>
              <a:spLocks noChangeShapeType="1"/>
            </p:cNvSpPr>
            <p:nvPr/>
          </p:nvSpPr>
          <p:spPr bwMode="auto">
            <a:xfrm flipV="1">
              <a:off x="13109576"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83" name="Freeform 143"/>
            <p:cNvSpPr>
              <a:spLocks/>
            </p:cNvSpPr>
            <p:nvPr/>
          </p:nvSpPr>
          <p:spPr bwMode="auto">
            <a:xfrm>
              <a:off x="13046076" y="2098675"/>
              <a:ext cx="85725" cy="117475"/>
            </a:xfrm>
            <a:custGeom>
              <a:avLst/>
              <a:gdLst>
                <a:gd name="T0" fmla="*/ 0 w 54"/>
                <a:gd name="T1" fmla="*/ 54 h 74"/>
                <a:gd name="T2" fmla="*/ 10 w 54"/>
                <a:gd name="T3" fmla="*/ 54 h 74"/>
                <a:gd name="T4" fmla="*/ 10 w 54"/>
                <a:gd name="T5" fmla="*/ 54 h 74"/>
                <a:gd name="T6" fmla="*/ 13 w 54"/>
                <a:gd name="T7" fmla="*/ 61 h 74"/>
                <a:gd name="T8" fmla="*/ 17 w 54"/>
                <a:gd name="T9" fmla="*/ 64 h 74"/>
                <a:gd name="T10" fmla="*/ 17 w 54"/>
                <a:gd name="T11" fmla="*/ 64 h 74"/>
                <a:gd name="T12" fmla="*/ 27 w 54"/>
                <a:gd name="T13" fmla="*/ 67 h 74"/>
                <a:gd name="T14" fmla="*/ 27 w 54"/>
                <a:gd name="T15" fmla="*/ 67 h 74"/>
                <a:gd name="T16" fmla="*/ 34 w 54"/>
                <a:gd name="T17" fmla="*/ 67 h 74"/>
                <a:gd name="T18" fmla="*/ 37 w 54"/>
                <a:gd name="T19" fmla="*/ 64 h 74"/>
                <a:gd name="T20" fmla="*/ 37 w 54"/>
                <a:gd name="T21" fmla="*/ 64 h 74"/>
                <a:gd name="T22" fmla="*/ 40 w 54"/>
                <a:gd name="T23" fmla="*/ 57 h 74"/>
                <a:gd name="T24" fmla="*/ 44 w 54"/>
                <a:gd name="T25" fmla="*/ 51 h 74"/>
                <a:gd name="T26" fmla="*/ 44 w 54"/>
                <a:gd name="T27" fmla="*/ 51 h 74"/>
                <a:gd name="T28" fmla="*/ 40 w 54"/>
                <a:gd name="T29" fmla="*/ 41 h 74"/>
                <a:gd name="T30" fmla="*/ 37 w 54"/>
                <a:gd name="T31" fmla="*/ 37 h 74"/>
                <a:gd name="T32" fmla="*/ 37 w 54"/>
                <a:gd name="T33" fmla="*/ 37 h 74"/>
                <a:gd name="T34" fmla="*/ 34 w 54"/>
                <a:gd name="T35" fmla="*/ 34 h 74"/>
                <a:gd name="T36" fmla="*/ 27 w 54"/>
                <a:gd name="T37" fmla="*/ 30 h 74"/>
                <a:gd name="T38" fmla="*/ 27 w 54"/>
                <a:gd name="T39" fmla="*/ 30 h 74"/>
                <a:gd name="T40" fmla="*/ 17 w 54"/>
                <a:gd name="T41" fmla="*/ 34 h 74"/>
                <a:gd name="T42" fmla="*/ 17 w 54"/>
                <a:gd name="T43" fmla="*/ 34 h 74"/>
                <a:gd name="T44" fmla="*/ 13 w 54"/>
                <a:gd name="T45" fmla="*/ 41 h 74"/>
                <a:gd name="T46" fmla="*/ 3 w 54"/>
                <a:gd name="T47" fmla="*/ 37 h 74"/>
                <a:gd name="T48" fmla="*/ 10 w 54"/>
                <a:gd name="T49" fmla="*/ 0 h 74"/>
                <a:gd name="T50" fmla="*/ 47 w 54"/>
                <a:gd name="T51" fmla="*/ 0 h 74"/>
                <a:gd name="T52" fmla="*/ 47 w 54"/>
                <a:gd name="T53" fmla="*/ 7 h 74"/>
                <a:gd name="T54" fmla="*/ 17 w 54"/>
                <a:gd name="T55" fmla="*/ 7 h 74"/>
                <a:gd name="T56" fmla="*/ 13 w 54"/>
                <a:gd name="T57" fmla="*/ 27 h 74"/>
                <a:gd name="T58" fmla="*/ 13 w 54"/>
                <a:gd name="T59" fmla="*/ 27 h 74"/>
                <a:gd name="T60" fmla="*/ 20 w 54"/>
                <a:gd name="T61" fmla="*/ 24 h 74"/>
                <a:gd name="T62" fmla="*/ 27 w 54"/>
                <a:gd name="T63" fmla="*/ 24 h 74"/>
                <a:gd name="T64" fmla="*/ 27 w 54"/>
                <a:gd name="T65" fmla="*/ 24 h 74"/>
                <a:gd name="T66" fmla="*/ 37 w 54"/>
                <a:gd name="T67" fmla="*/ 24 h 74"/>
                <a:gd name="T68" fmla="*/ 47 w 54"/>
                <a:gd name="T69" fmla="*/ 30 h 74"/>
                <a:gd name="T70" fmla="*/ 47 w 54"/>
                <a:gd name="T71" fmla="*/ 30 h 74"/>
                <a:gd name="T72" fmla="*/ 50 w 54"/>
                <a:gd name="T73" fmla="*/ 37 h 74"/>
                <a:gd name="T74" fmla="*/ 54 w 54"/>
                <a:gd name="T75" fmla="*/ 47 h 74"/>
                <a:gd name="T76" fmla="*/ 54 w 54"/>
                <a:gd name="T77" fmla="*/ 47 h 74"/>
                <a:gd name="T78" fmla="*/ 50 w 54"/>
                <a:gd name="T79" fmla="*/ 57 h 74"/>
                <a:gd name="T80" fmla="*/ 47 w 54"/>
                <a:gd name="T81" fmla="*/ 67 h 74"/>
                <a:gd name="T82" fmla="*/ 47 w 54"/>
                <a:gd name="T83" fmla="*/ 67 h 74"/>
                <a:gd name="T84" fmla="*/ 37 w 54"/>
                <a:gd name="T85" fmla="*/ 74 h 74"/>
                <a:gd name="T86" fmla="*/ 27 w 54"/>
                <a:gd name="T87" fmla="*/ 74 h 74"/>
                <a:gd name="T88" fmla="*/ 27 w 54"/>
                <a:gd name="T89" fmla="*/ 74 h 74"/>
                <a:gd name="T90" fmla="*/ 17 w 54"/>
                <a:gd name="T91" fmla="*/ 74 h 74"/>
                <a:gd name="T92" fmla="*/ 10 w 54"/>
                <a:gd name="T93" fmla="*/ 71 h 74"/>
                <a:gd name="T94" fmla="*/ 10 w 54"/>
                <a:gd name="T95" fmla="*/ 71 h 74"/>
                <a:gd name="T96" fmla="*/ 3 w 54"/>
                <a:gd name="T97" fmla="*/ 64 h 74"/>
                <a:gd name="T98" fmla="*/ 0 w 54"/>
                <a:gd name="T99" fmla="*/ 54 h 74"/>
                <a:gd name="T100" fmla="*/ 0 w 54"/>
                <a:gd name="T101" fmla="*/ 5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4">
                  <a:moveTo>
                    <a:pt x="0" y="54"/>
                  </a:moveTo>
                  <a:lnTo>
                    <a:pt x="10" y="54"/>
                  </a:lnTo>
                  <a:lnTo>
                    <a:pt x="10" y="54"/>
                  </a:lnTo>
                  <a:lnTo>
                    <a:pt x="13" y="61"/>
                  </a:lnTo>
                  <a:lnTo>
                    <a:pt x="17" y="64"/>
                  </a:lnTo>
                  <a:lnTo>
                    <a:pt x="17" y="64"/>
                  </a:lnTo>
                  <a:lnTo>
                    <a:pt x="27" y="67"/>
                  </a:lnTo>
                  <a:lnTo>
                    <a:pt x="27" y="67"/>
                  </a:lnTo>
                  <a:lnTo>
                    <a:pt x="34" y="67"/>
                  </a:lnTo>
                  <a:lnTo>
                    <a:pt x="37" y="64"/>
                  </a:lnTo>
                  <a:lnTo>
                    <a:pt x="37" y="64"/>
                  </a:lnTo>
                  <a:lnTo>
                    <a:pt x="40" y="57"/>
                  </a:lnTo>
                  <a:lnTo>
                    <a:pt x="44" y="51"/>
                  </a:lnTo>
                  <a:lnTo>
                    <a:pt x="44" y="51"/>
                  </a:lnTo>
                  <a:lnTo>
                    <a:pt x="40" y="41"/>
                  </a:lnTo>
                  <a:lnTo>
                    <a:pt x="37" y="37"/>
                  </a:lnTo>
                  <a:lnTo>
                    <a:pt x="37" y="37"/>
                  </a:lnTo>
                  <a:lnTo>
                    <a:pt x="34" y="34"/>
                  </a:lnTo>
                  <a:lnTo>
                    <a:pt x="27" y="30"/>
                  </a:lnTo>
                  <a:lnTo>
                    <a:pt x="27" y="30"/>
                  </a:lnTo>
                  <a:lnTo>
                    <a:pt x="17" y="34"/>
                  </a:lnTo>
                  <a:lnTo>
                    <a:pt x="17" y="34"/>
                  </a:lnTo>
                  <a:lnTo>
                    <a:pt x="13" y="41"/>
                  </a:lnTo>
                  <a:lnTo>
                    <a:pt x="3" y="37"/>
                  </a:lnTo>
                  <a:lnTo>
                    <a:pt x="10" y="0"/>
                  </a:lnTo>
                  <a:lnTo>
                    <a:pt x="47" y="0"/>
                  </a:lnTo>
                  <a:lnTo>
                    <a:pt x="47" y="7"/>
                  </a:lnTo>
                  <a:lnTo>
                    <a:pt x="17" y="7"/>
                  </a:lnTo>
                  <a:lnTo>
                    <a:pt x="13" y="27"/>
                  </a:lnTo>
                  <a:lnTo>
                    <a:pt x="13" y="27"/>
                  </a:lnTo>
                  <a:lnTo>
                    <a:pt x="20" y="24"/>
                  </a:lnTo>
                  <a:lnTo>
                    <a:pt x="27" y="24"/>
                  </a:lnTo>
                  <a:lnTo>
                    <a:pt x="27" y="24"/>
                  </a:lnTo>
                  <a:lnTo>
                    <a:pt x="37" y="24"/>
                  </a:lnTo>
                  <a:lnTo>
                    <a:pt x="47" y="30"/>
                  </a:lnTo>
                  <a:lnTo>
                    <a:pt x="47" y="30"/>
                  </a:lnTo>
                  <a:lnTo>
                    <a:pt x="50" y="37"/>
                  </a:lnTo>
                  <a:lnTo>
                    <a:pt x="54" y="47"/>
                  </a:lnTo>
                  <a:lnTo>
                    <a:pt x="54" y="47"/>
                  </a:lnTo>
                  <a:lnTo>
                    <a:pt x="50" y="57"/>
                  </a:lnTo>
                  <a:lnTo>
                    <a:pt x="47" y="67"/>
                  </a:lnTo>
                  <a:lnTo>
                    <a:pt x="47" y="67"/>
                  </a:lnTo>
                  <a:lnTo>
                    <a:pt x="37" y="74"/>
                  </a:lnTo>
                  <a:lnTo>
                    <a:pt x="27" y="74"/>
                  </a:lnTo>
                  <a:lnTo>
                    <a:pt x="27" y="74"/>
                  </a:lnTo>
                  <a:lnTo>
                    <a:pt x="17" y="74"/>
                  </a:lnTo>
                  <a:lnTo>
                    <a:pt x="10" y="71"/>
                  </a:lnTo>
                  <a:lnTo>
                    <a:pt x="10" y="71"/>
                  </a:lnTo>
                  <a:lnTo>
                    <a:pt x="3" y="64"/>
                  </a:lnTo>
                  <a:lnTo>
                    <a:pt x="0" y="54"/>
                  </a:lnTo>
                  <a:lnTo>
                    <a:pt x="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4" name="Freeform 144"/>
            <p:cNvSpPr>
              <a:spLocks noEditPoints="1"/>
            </p:cNvSpPr>
            <p:nvPr/>
          </p:nvSpPr>
          <p:spPr bwMode="auto">
            <a:xfrm>
              <a:off x="13142913" y="2093913"/>
              <a:ext cx="79375" cy="122238"/>
            </a:xfrm>
            <a:custGeom>
              <a:avLst/>
              <a:gdLst>
                <a:gd name="T0" fmla="*/ 0 w 50"/>
                <a:gd name="T1" fmla="*/ 40 h 77"/>
                <a:gd name="T2" fmla="*/ 0 w 50"/>
                <a:gd name="T3" fmla="*/ 40 h 77"/>
                <a:gd name="T4" fmla="*/ 3 w 50"/>
                <a:gd name="T5" fmla="*/ 17 h 77"/>
                <a:gd name="T6" fmla="*/ 3 w 50"/>
                <a:gd name="T7" fmla="*/ 17 h 77"/>
                <a:gd name="T8" fmla="*/ 6 w 50"/>
                <a:gd name="T9" fmla="*/ 10 h 77"/>
                <a:gd name="T10" fmla="*/ 10 w 50"/>
                <a:gd name="T11" fmla="*/ 3 h 77"/>
                <a:gd name="T12" fmla="*/ 10 w 50"/>
                <a:gd name="T13" fmla="*/ 3 h 77"/>
                <a:gd name="T14" fmla="*/ 16 w 50"/>
                <a:gd name="T15" fmla="*/ 0 h 77"/>
                <a:gd name="T16" fmla="*/ 26 w 50"/>
                <a:gd name="T17" fmla="*/ 0 h 77"/>
                <a:gd name="T18" fmla="*/ 26 w 50"/>
                <a:gd name="T19" fmla="*/ 0 h 77"/>
                <a:gd name="T20" fmla="*/ 37 w 50"/>
                <a:gd name="T21" fmla="*/ 3 h 77"/>
                <a:gd name="T22" fmla="*/ 37 w 50"/>
                <a:gd name="T23" fmla="*/ 3 h 77"/>
                <a:gd name="T24" fmla="*/ 43 w 50"/>
                <a:gd name="T25" fmla="*/ 10 h 77"/>
                <a:gd name="T26" fmla="*/ 43 w 50"/>
                <a:gd name="T27" fmla="*/ 10 h 77"/>
                <a:gd name="T28" fmla="*/ 50 w 50"/>
                <a:gd name="T29" fmla="*/ 20 h 77"/>
                <a:gd name="T30" fmla="*/ 50 w 50"/>
                <a:gd name="T31" fmla="*/ 20 h 77"/>
                <a:gd name="T32" fmla="*/ 50 w 50"/>
                <a:gd name="T33" fmla="*/ 40 h 77"/>
                <a:gd name="T34" fmla="*/ 50 w 50"/>
                <a:gd name="T35" fmla="*/ 40 h 77"/>
                <a:gd name="T36" fmla="*/ 47 w 50"/>
                <a:gd name="T37" fmla="*/ 60 h 77"/>
                <a:gd name="T38" fmla="*/ 47 w 50"/>
                <a:gd name="T39" fmla="*/ 60 h 77"/>
                <a:gd name="T40" fmla="*/ 43 w 50"/>
                <a:gd name="T41" fmla="*/ 70 h 77"/>
                <a:gd name="T42" fmla="*/ 40 w 50"/>
                <a:gd name="T43" fmla="*/ 74 h 77"/>
                <a:gd name="T44" fmla="*/ 40 w 50"/>
                <a:gd name="T45" fmla="*/ 74 h 77"/>
                <a:gd name="T46" fmla="*/ 33 w 50"/>
                <a:gd name="T47" fmla="*/ 77 h 77"/>
                <a:gd name="T48" fmla="*/ 26 w 50"/>
                <a:gd name="T49" fmla="*/ 77 h 77"/>
                <a:gd name="T50" fmla="*/ 26 w 50"/>
                <a:gd name="T51" fmla="*/ 77 h 77"/>
                <a:gd name="T52" fmla="*/ 16 w 50"/>
                <a:gd name="T53" fmla="*/ 77 h 77"/>
                <a:gd name="T54" fmla="*/ 6 w 50"/>
                <a:gd name="T55" fmla="*/ 70 h 77"/>
                <a:gd name="T56" fmla="*/ 6 w 50"/>
                <a:gd name="T57" fmla="*/ 70 h 77"/>
                <a:gd name="T58" fmla="*/ 3 w 50"/>
                <a:gd name="T59" fmla="*/ 57 h 77"/>
                <a:gd name="T60" fmla="*/ 0 w 50"/>
                <a:gd name="T61" fmla="*/ 40 h 77"/>
                <a:gd name="T62" fmla="*/ 0 w 50"/>
                <a:gd name="T63" fmla="*/ 40 h 77"/>
                <a:gd name="T64" fmla="*/ 10 w 50"/>
                <a:gd name="T65" fmla="*/ 40 h 77"/>
                <a:gd name="T66" fmla="*/ 10 w 50"/>
                <a:gd name="T67" fmla="*/ 40 h 77"/>
                <a:gd name="T68" fmla="*/ 10 w 50"/>
                <a:gd name="T69" fmla="*/ 57 h 77"/>
                <a:gd name="T70" fmla="*/ 13 w 50"/>
                <a:gd name="T71" fmla="*/ 64 h 77"/>
                <a:gd name="T72" fmla="*/ 13 w 50"/>
                <a:gd name="T73" fmla="*/ 64 h 77"/>
                <a:gd name="T74" fmla="*/ 20 w 50"/>
                <a:gd name="T75" fmla="*/ 70 h 77"/>
                <a:gd name="T76" fmla="*/ 26 w 50"/>
                <a:gd name="T77" fmla="*/ 70 h 77"/>
                <a:gd name="T78" fmla="*/ 26 w 50"/>
                <a:gd name="T79" fmla="*/ 70 h 77"/>
                <a:gd name="T80" fmla="*/ 30 w 50"/>
                <a:gd name="T81" fmla="*/ 70 h 77"/>
                <a:gd name="T82" fmla="*/ 37 w 50"/>
                <a:gd name="T83" fmla="*/ 64 h 77"/>
                <a:gd name="T84" fmla="*/ 37 w 50"/>
                <a:gd name="T85" fmla="*/ 64 h 77"/>
                <a:gd name="T86" fmla="*/ 40 w 50"/>
                <a:gd name="T87" fmla="*/ 54 h 77"/>
                <a:gd name="T88" fmla="*/ 40 w 50"/>
                <a:gd name="T89" fmla="*/ 40 h 77"/>
                <a:gd name="T90" fmla="*/ 40 w 50"/>
                <a:gd name="T91" fmla="*/ 40 h 77"/>
                <a:gd name="T92" fmla="*/ 40 w 50"/>
                <a:gd name="T93" fmla="*/ 23 h 77"/>
                <a:gd name="T94" fmla="*/ 37 w 50"/>
                <a:gd name="T95" fmla="*/ 13 h 77"/>
                <a:gd name="T96" fmla="*/ 37 w 50"/>
                <a:gd name="T97" fmla="*/ 13 h 77"/>
                <a:gd name="T98" fmla="*/ 30 w 50"/>
                <a:gd name="T99" fmla="*/ 10 h 77"/>
                <a:gd name="T100" fmla="*/ 26 w 50"/>
                <a:gd name="T101" fmla="*/ 7 h 77"/>
                <a:gd name="T102" fmla="*/ 26 w 50"/>
                <a:gd name="T103" fmla="*/ 7 h 77"/>
                <a:gd name="T104" fmla="*/ 20 w 50"/>
                <a:gd name="T105" fmla="*/ 10 h 77"/>
                <a:gd name="T106" fmla="*/ 16 w 50"/>
                <a:gd name="T107" fmla="*/ 13 h 77"/>
                <a:gd name="T108" fmla="*/ 16 w 50"/>
                <a:gd name="T109" fmla="*/ 13 h 77"/>
                <a:gd name="T110" fmla="*/ 10 w 50"/>
                <a:gd name="T111" fmla="*/ 23 h 77"/>
                <a:gd name="T112" fmla="*/ 10 w 50"/>
                <a:gd name="T113" fmla="*/ 40 h 77"/>
                <a:gd name="T114" fmla="*/ 10 w 50"/>
                <a:gd name="T115"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40"/>
                  </a:moveTo>
                  <a:lnTo>
                    <a:pt x="0" y="40"/>
                  </a:lnTo>
                  <a:lnTo>
                    <a:pt x="3" y="17"/>
                  </a:lnTo>
                  <a:lnTo>
                    <a:pt x="3" y="17"/>
                  </a:lnTo>
                  <a:lnTo>
                    <a:pt x="6" y="10"/>
                  </a:lnTo>
                  <a:lnTo>
                    <a:pt x="10" y="3"/>
                  </a:lnTo>
                  <a:lnTo>
                    <a:pt x="10" y="3"/>
                  </a:lnTo>
                  <a:lnTo>
                    <a:pt x="16" y="0"/>
                  </a:lnTo>
                  <a:lnTo>
                    <a:pt x="26" y="0"/>
                  </a:lnTo>
                  <a:lnTo>
                    <a:pt x="26" y="0"/>
                  </a:lnTo>
                  <a:lnTo>
                    <a:pt x="37" y="3"/>
                  </a:lnTo>
                  <a:lnTo>
                    <a:pt x="37" y="3"/>
                  </a:lnTo>
                  <a:lnTo>
                    <a:pt x="43" y="10"/>
                  </a:lnTo>
                  <a:lnTo>
                    <a:pt x="43" y="10"/>
                  </a:lnTo>
                  <a:lnTo>
                    <a:pt x="50" y="20"/>
                  </a:lnTo>
                  <a:lnTo>
                    <a:pt x="50" y="20"/>
                  </a:lnTo>
                  <a:lnTo>
                    <a:pt x="50" y="40"/>
                  </a:lnTo>
                  <a:lnTo>
                    <a:pt x="50" y="40"/>
                  </a:lnTo>
                  <a:lnTo>
                    <a:pt x="47" y="60"/>
                  </a:lnTo>
                  <a:lnTo>
                    <a:pt x="47" y="60"/>
                  </a:lnTo>
                  <a:lnTo>
                    <a:pt x="43" y="70"/>
                  </a:lnTo>
                  <a:lnTo>
                    <a:pt x="40" y="74"/>
                  </a:lnTo>
                  <a:lnTo>
                    <a:pt x="40" y="74"/>
                  </a:lnTo>
                  <a:lnTo>
                    <a:pt x="33" y="77"/>
                  </a:lnTo>
                  <a:lnTo>
                    <a:pt x="26" y="77"/>
                  </a:lnTo>
                  <a:lnTo>
                    <a:pt x="26" y="77"/>
                  </a:lnTo>
                  <a:lnTo>
                    <a:pt x="16" y="77"/>
                  </a:lnTo>
                  <a:lnTo>
                    <a:pt x="6" y="70"/>
                  </a:lnTo>
                  <a:lnTo>
                    <a:pt x="6" y="70"/>
                  </a:lnTo>
                  <a:lnTo>
                    <a:pt x="3" y="57"/>
                  </a:lnTo>
                  <a:lnTo>
                    <a:pt x="0" y="40"/>
                  </a:lnTo>
                  <a:lnTo>
                    <a:pt x="0" y="40"/>
                  </a:lnTo>
                  <a:close/>
                  <a:moveTo>
                    <a:pt x="10" y="40"/>
                  </a:moveTo>
                  <a:lnTo>
                    <a:pt x="10" y="40"/>
                  </a:lnTo>
                  <a:lnTo>
                    <a:pt x="10" y="57"/>
                  </a:lnTo>
                  <a:lnTo>
                    <a:pt x="13" y="64"/>
                  </a:lnTo>
                  <a:lnTo>
                    <a:pt x="13" y="64"/>
                  </a:lnTo>
                  <a:lnTo>
                    <a:pt x="20" y="70"/>
                  </a:lnTo>
                  <a:lnTo>
                    <a:pt x="26" y="70"/>
                  </a:lnTo>
                  <a:lnTo>
                    <a:pt x="26" y="70"/>
                  </a:lnTo>
                  <a:lnTo>
                    <a:pt x="30" y="70"/>
                  </a:lnTo>
                  <a:lnTo>
                    <a:pt x="37" y="64"/>
                  </a:lnTo>
                  <a:lnTo>
                    <a:pt x="37" y="64"/>
                  </a:lnTo>
                  <a:lnTo>
                    <a:pt x="40" y="54"/>
                  </a:lnTo>
                  <a:lnTo>
                    <a:pt x="40" y="40"/>
                  </a:lnTo>
                  <a:lnTo>
                    <a:pt x="40" y="40"/>
                  </a:lnTo>
                  <a:lnTo>
                    <a:pt x="40" y="23"/>
                  </a:lnTo>
                  <a:lnTo>
                    <a:pt x="37" y="13"/>
                  </a:lnTo>
                  <a:lnTo>
                    <a:pt x="37" y="13"/>
                  </a:lnTo>
                  <a:lnTo>
                    <a:pt x="30" y="10"/>
                  </a:lnTo>
                  <a:lnTo>
                    <a:pt x="26" y="7"/>
                  </a:lnTo>
                  <a:lnTo>
                    <a:pt x="26" y="7"/>
                  </a:lnTo>
                  <a:lnTo>
                    <a:pt x="20" y="10"/>
                  </a:lnTo>
                  <a:lnTo>
                    <a:pt x="16" y="13"/>
                  </a:lnTo>
                  <a:lnTo>
                    <a:pt x="16" y="13"/>
                  </a:lnTo>
                  <a:lnTo>
                    <a:pt x="10"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5" name="Line 145"/>
            <p:cNvSpPr>
              <a:spLocks noChangeShapeType="1"/>
            </p:cNvSpPr>
            <p:nvPr/>
          </p:nvSpPr>
          <p:spPr bwMode="auto">
            <a:xfrm flipV="1">
              <a:off x="13762038" y="2019300"/>
              <a:ext cx="0" cy="47625"/>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86" name="Freeform 146"/>
            <p:cNvSpPr>
              <a:spLocks/>
            </p:cNvSpPr>
            <p:nvPr/>
          </p:nvSpPr>
          <p:spPr bwMode="auto">
            <a:xfrm>
              <a:off x="13681076" y="2093913"/>
              <a:ext cx="49213" cy="122238"/>
            </a:xfrm>
            <a:custGeom>
              <a:avLst/>
              <a:gdLst>
                <a:gd name="T0" fmla="*/ 31 w 31"/>
                <a:gd name="T1" fmla="*/ 77 h 77"/>
                <a:gd name="T2" fmla="*/ 21 w 31"/>
                <a:gd name="T3" fmla="*/ 77 h 77"/>
                <a:gd name="T4" fmla="*/ 21 w 31"/>
                <a:gd name="T5" fmla="*/ 17 h 77"/>
                <a:gd name="T6" fmla="*/ 21 w 31"/>
                <a:gd name="T7" fmla="*/ 17 h 77"/>
                <a:gd name="T8" fmla="*/ 10 w 31"/>
                <a:gd name="T9" fmla="*/ 23 h 77"/>
                <a:gd name="T10" fmla="*/ 10 w 31"/>
                <a:gd name="T11" fmla="*/ 23 h 77"/>
                <a:gd name="T12" fmla="*/ 0 w 31"/>
                <a:gd name="T13" fmla="*/ 30 h 77"/>
                <a:gd name="T14" fmla="*/ 0 w 31"/>
                <a:gd name="T15" fmla="*/ 20 h 77"/>
                <a:gd name="T16" fmla="*/ 0 w 31"/>
                <a:gd name="T17" fmla="*/ 20 h 77"/>
                <a:gd name="T18" fmla="*/ 14 w 31"/>
                <a:gd name="T19" fmla="*/ 10 h 77"/>
                <a:gd name="T20" fmla="*/ 14 w 31"/>
                <a:gd name="T21" fmla="*/ 10 h 77"/>
                <a:gd name="T22" fmla="*/ 24 w 31"/>
                <a:gd name="T23" fmla="*/ 0 h 77"/>
                <a:gd name="T24" fmla="*/ 31 w 31"/>
                <a:gd name="T25" fmla="*/ 0 h 77"/>
                <a:gd name="T26" fmla="*/ 31 w 31"/>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77">
                  <a:moveTo>
                    <a:pt x="31" y="77"/>
                  </a:moveTo>
                  <a:lnTo>
                    <a:pt x="21" y="77"/>
                  </a:lnTo>
                  <a:lnTo>
                    <a:pt x="21" y="17"/>
                  </a:lnTo>
                  <a:lnTo>
                    <a:pt x="21" y="17"/>
                  </a:lnTo>
                  <a:lnTo>
                    <a:pt x="10" y="23"/>
                  </a:lnTo>
                  <a:lnTo>
                    <a:pt x="10" y="23"/>
                  </a:lnTo>
                  <a:lnTo>
                    <a:pt x="0" y="30"/>
                  </a:lnTo>
                  <a:lnTo>
                    <a:pt x="0" y="20"/>
                  </a:lnTo>
                  <a:lnTo>
                    <a:pt x="0" y="20"/>
                  </a:lnTo>
                  <a:lnTo>
                    <a:pt x="14" y="10"/>
                  </a:lnTo>
                  <a:lnTo>
                    <a:pt x="14" y="10"/>
                  </a:lnTo>
                  <a:lnTo>
                    <a:pt x="24" y="0"/>
                  </a:lnTo>
                  <a:lnTo>
                    <a:pt x="31" y="0"/>
                  </a:lnTo>
                  <a:lnTo>
                    <a:pt x="31"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7" name="Freeform 147"/>
            <p:cNvSpPr>
              <a:spLocks noEditPoints="1"/>
            </p:cNvSpPr>
            <p:nvPr/>
          </p:nvSpPr>
          <p:spPr bwMode="auto">
            <a:xfrm>
              <a:off x="13766801" y="2093913"/>
              <a:ext cx="80963" cy="122238"/>
            </a:xfrm>
            <a:custGeom>
              <a:avLst/>
              <a:gdLst>
                <a:gd name="T0" fmla="*/ 0 w 51"/>
                <a:gd name="T1" fmla="*/ 40 h 77"/>
                <a:gd name="T2" fmla="*/ 0 w 51"/>
                <a:gd name="T3" fmla="*/ 40 h 77"/>
                <a:gd name="T4" fmla="*/ 4 w 51"/>
                <a:gd name="T5" fmla="*/ 17 h 77"/>
                <a:gd name="T6" fmla="*/ 4 w 51"/>
                <a:gd name="T7" fmla="*/ 17 h 77"/>
                <a:gd name="T8" fmla="*/ 7 w 51"/>
                <a:gd name="T9" fmla="*/ 10 h 77"/>
                <a:gd name="T10" fmla="*/ 10 w 51"/>
                <a:gd name="T11" fmla="*/ 3 h 77"/>
                <a:gd name="T12" fmla="*/ 10 w 51"/>
                <a:gd name="T13" fmla="*/ 3 h 77"/>
                <a:gd name="T14" fmla="*/ 17 w 51"/>
                <a:gd name="T15" fmla="*/ 0 h 77"/>
                <a:gd name="T16" fmla="*/ 24 w 51"/>
                <a:gd name="T17" fmla="*/ 0 h 77"/>
                <a:gd name="T18" fmla="*/ 24 w 51"/>
                <a:gd name="T19" fmla="*/ 0 h 77"/>
                <a:gd name="T20" fmla="*/ 37 w 51"/>
                <a:gd name="T21" fmla="*/ 3 h 77"/>
                <a:gd name="T22" fmla="*/ 37 w 51"/>
                <a:gd name="T23" fmla="*/ 3 h 77"/>
                <a:gd name="T24" fmla="*/ 44 w 51"/>
                <a:gd name="T25" fmla="*/ 10 h 77"/>
                <a:gd name="T26" fmla="*/ 44 w 51"/>
                <a:gd name="T27" fmla="*/ 10 h 77"/>
                <a:gd name="T28" fmla="*/ 47 w 51"/>
                <a:gd name="T29" fmla="*/ 20 h 77"/>
                <a:gd name="T30" fmla="*/ 47 w 51"/>
                <a:gd name="T31" fmla="*/ 20 h 77"/>
                <a:gd name="T32" fmla="*/ 51 w 51"/>
                <a:gd name="T33" fmla="*/ 40 h 77"/>
                <a:gd name="T34" fmla="*/ 51 w 51"/>
                <a:gd name="T35" fmla="*/ 40 h 77"/>
                <a:gd name="T36" fmla="*/ 47 w 51"/>
                <a:gd name="T37" fmla="*/ 60 h 77"/>
                <a:gd name="T38" fmla="*/ 47 w 51"/>
                <a:gd name="T39" fmla="*/ 60 h 77"/>
                <a:gd name="T40" fmla="*/ 44 w 51"/>
                <a:gd name="T41" fmla="*/ 70 h 77"/>
                <a:gd name="T42" fmla="*/ 41 w 51"/>
                <a:gd name="T43" fmla="*/ 74 h 77"/>
                <a:gd name="T44" fmla="*/ 41 w 51"/>
                <a:gd name="T45" fmla="*/ 74 h 77"/>
                <a:gd name="T46" fmla="*/ 34 w 51"/>
                <a:gd name="T47" fmla="*/ 77 h 77"/>
                <a:gd name="T48" fmla="*/ 24 w 51"/>
                <a:gd name="T49" fmla="*/ 77 h 77"/>
                <a:gd name="T50" fmla="*/ 24 w 51"/>
                <a:gd name="T51" fmla="*/ 77 h 77"/>
                <a:gd name="T52" fmla="*/ 17 w 51"/>
                <a:gd name="T53" fmla="*/ 77 h 77"/>
                <a:gd name="T54" fmla="*/ 7 w 51"/>
                <a:gd name="T55" fmla="*/ 70 h 77"/>
                <a:gd name="T56" fmla="*/ 7 w 51"/>
                <a:gd name="T57" fmla="*/ 70 h 77"/>
                <a:gd name="T58" fmla="*/ 4 w 51"/>
                <a:gd name="T59" fmla="*/ 57 h 77"/>
                <a:gd name="T60" fmla="*/ 0 w 51"/>
                <a:gd name="T61" fmla="*/ 40 h 77"/>
                <a:gd name="T62" fmla="*/ 0 w 51"/>
                <a:gd name="T63" fmla="*/ 40 h 77"/>
                <a:gd name="T64" fmla="*/ 10 w 51"/>
                <a:gd name="T65" fmla="*/ 40 h 77"/>
                <a:gd name="T66" fmla="*/ 10 w 51"/>
                <a:gd name="T67" fmla="*/ 40 h 77"/>
                <a:gd name="T68" fmla="*/ 10 w 51"/>
                <a:gd name="T69" fmla="*/ 57 h 77"/>
                <a:gd name="T70" fmla="*/ 14 w 51"/>
                <a:gd name="T71" fmla="*/ 64 h 77"/>
                <a:gd name="T72" fmla="*/ 14 w 51"/>
                <a:gd name="T73" fmla="*/ 64 h 77"/>
                <a:gd name="T74" fmla="*/ 20 w 51"/>
                <a:gd name="T75" fmla="*/ 70 h 77"/>
                <a:gd name="T76" fmla="*/ 24 w 51"/>
                <a:gd name="T77" fmla="*/ 70 h 77"/>
                <a:gd name="T78" fmla="*/ 24 w 51"/>
                <a:gd name="T79" fmla="*/ 70 h 77"/>
                <a:gd name="T80" fmla="*/ 30 w 51"/>
                <a:gd name="T81" fmla="*/ 70 h 77"/>
                <a:gd name="T82" fmla="*/ 37 w 51"/>
                <a:gd name="T83" fmla="*/ 64 h 77"/>
                <a:gd name="T84" fmla="*/ 37 w 51"/>
                <a:gd name="T85" fmla="*/ 64 h 77"/>
                <a:gd name="T86" fmla="*/ 41 w 51"/>
                <a:gd name="T87" fmla="*/ 54 h 77"/>
                <a:gd name="T88" fmla="*/ 41 w 51"/>
                <a:gd name="T89" fmla="*/ 40 h 77"/>
                <a:gd name="T90" fmla="*/ 41 w 51"/>
                <a:gd name="T91" fmla="*/ 40 h 77"/>
                <a:gd name="T92" fmla="*/ 41 w 51"/>
                <a:gd name="T93" fmla="*/ 23 h 77"/>
                <a:gd name="T94" fmla="*/ 37 w 51"/>
                <a:gd name="T95" fmla="*/ 13 h 77"/>
                <a:gd name="T96" fmla="*/ 37 w 51"/>
                <a:gd name="T97" fmla="*/ 13 h 77"/>
                <a:gd name="T98" fmla="*/ 30 w 51"/>
                <a:gd name="T99" fmla="*/ 10 h 77"/>
                <a:gd name="T100" fmla="*/ 24 w 51"/>
                <a:gd name="T101" fmla="*/ 7 h 77"/>
                <a:gd name="T102" fmla="*/ 24 w 51"/>
                <a:gd name="T103" fmla="*/ 7 h 77"/>
                <a:gd name="T104" fmla="*/ 20 w 51"/>
                <a:gd name="T105" fmla="*/ 10 h 77"/>
                <a:gd name="T106" fmla="*/ 14 w 51"/>
                <a:gd name="T107" fmla="*/ 13 h 77"/>
                <a:gd name="T108" fmla="*/ 14 w 51"/>
                <a:gd name="T109" fmla="*/ 13 h 77"/>
                <a:gd name="T110" fmla="*/ 10 w 51"/>
                <a:gd name="T111" fmla="*/ 23 h 77"/>
                <a:gd name="T112" fmla="*/ 10 w 51"/>
                <a:gd name="T113" fmla="*/ 40 h 77"/>
                <a:gd name="T114" fmla="*/ 10 w 51"/>
                <a:gd name="T115"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7">
                  <a:moveTo>
                    <a:pt x="0" y="40"/>
                  </a:moveTo>
                  <a:lnTo>
                    <a:pt x="0" y="40"/>
                  </a:lnTo>
                  <a:lnTo>
                    <a:pt x="4" y="17"/>
                  </a:lnTo>
                  <a:lnTo>
                    <a:pt x="4" y="17"/>
                  </a:lnTo>
                  <a:lnTo>
                    <a:pt x="7" y="10"/>
                  </a:lnTo>
                  <a:lnTo>
                    <a:pt x="10" y="3"/>
                  </a:lnTo>
                  <a:lnTo>
                    <a:pt x="10" y="3"/>
                  </a:lnTo>
                  <a:lnTo>
                    <a:pt x="17" y="0"/>
                  </a:lnTo>
                  <a:lnTo>
                    <a:pt x="24" y="0"/>
                  </a:lnTo>
                  <a:lnTo>
                    <a:pt x="24" y="0"/>
                  </a:lnTo>
                  <a:lnTo>
                    <a:pt x="37" y="3"/>
                  </a:lnTo>
                  <a:lnTo>
                    <a:pt x="37" y="3"/>
                  </a:lnTo>
                  <a:lnTo>
                    <a:pt x="44" y="10"/>
                  </a:lnTo>
                  <a:lnTo>
                    <a:pt x="44" y="10"/>
                  </a:lnTo>
                  <a:lnTo>
                    <a:pt x="47" y="20"/>
                  </a:lnTo>
                  <a:lnTo>
                    <a:pt x="47" y="20"/>
                  </a:lnTo>
                  <a:lnTo>
                    <a:pt x="51" y="40"/>
                  </a:lnTo>
                  <a:lnTo>
                    <a:pt x="51" y="40"/>
                  </a:lnTo>
                  <a:lnTo>
                    <a:pt x="47" y="60"/>
                  </a:lnTo>
                  <a:lnTo>
                    <a:pt x="47" y="60"/>
                  </a:lnTo>
                  <a:lnTo>
                    <a:pt x="44" y="70"/>
                  </a:lnTo>
                  <a:lnTo>
                    <a:pt x="41" y="74"/>
                  </a:lnTo>
                  <a:lnTo>
                    <a:pt x="41" y="74"/>
                  </a:lnTo>
                  <a:lnTo>
                    <a:pt x="34" y="77"/>
                  </a:lnTo>
                  <a:lnTo>
                    <a:pt x="24" y="77"/>
                  </a:lnTo>
                  <a:lnTo>
                    <a:pt x="24" y="77"/>
                  </a:lnTo>
                  <a:lnTo>
                    <a:pt x="17" y="77"/>
                  </a:lnTo>
                  <a:lnTo>
                    <a:pt x="7" y="70"/>
                  </a:lnTo>
                  <a:lnTo>
                    <a:pt x="7" y="70"/>
                  </a:lnTo>
                  <a:lnTo>
                    <a:pt x="4" y="57"/>
                  </a:lnTo>
                  <a:lnTo>
                    <a:pt x="0" y="40"/>
                  </a:lnTo>
                  <a:lnTo>
                    <a:pt x="0" y="40"/>
                  </a:lnTo>
                  <a:close/>
                  <a:moveTo>
                    <a:pt x="10" y="40"/>
                  </a:moveTo>
                  <a:lnTo>
                    <a:pt x="10" y="40"/>
                  </a:lnTo>
                  <a:lnTo>
                    <a:pt x="10" y="57"/>
                  </a:lnTo>
                  <a:lnTo>
                    <a:pt x="14" y="64"/>
                  </a:lnTo>
                  <a:lnTo>
                    <a:pt x="14" y="64"/>
                  </a:lnTo>
                  <a:lnTo>
                    <a:pt x="20" y="70"/>
                  </a:lnTo>
                  <a:lnTo>
                    <a:pt x="24" y="70"/>
                  </a:lnTo>
                  <a:lnTo>
                    <a:pt x="24" y="70"/>
                  </a:lnTo>
                  <a:lnTo>
                    <a:pt x="30" y="70"/>
                  </a:lnTo>
                  <a:lnTo>
                    <a:pt x="37" y="64"/>
                  </a:lnTo>
                  <a:lnTo>
                    <a:pt x="37" y="64"/>
                  </a:lnTo>
                  <a:lnTo>
                    <a:pt x="41" y="54"/>
                  </a:lnTo>
                  <a:lnTo>
                    <a:pt x="41" y="40"/>
                  </a:lnTo>
                  <a:lnTo>
                    <a:pt x="41" y="40"/>
                  </a:lnTo>
                  <a:lnTo>
                    <a:pt x="41" y="23"/>
                  </a:lnTo>
                  <a:lnTo>
                    <a:pt x="37" y="13"/>
                  </a:lnTo>
                  <a:lnTo>
                    <a:pt x="37" y="13"/>
                  </a:lnTo>
                  <a:lnTo>
                    <a:pt x="30" y="10"/>
                  </a:lnTo>
                  <a:lnTo>
                    <a:pt x="24" y="7"/>
                  </a:lnTo>
                  <a:lnTo>
                    <a:pt x="24" y="7"/>
                  </a:lnTo>
                  <a:lnTo>
                    <a:pt x="20" y="10"/>
                  </a:lnTo>
                  <a:lnTo>
                    <a:pt x="14" y="13"/>
                  </a:lnTo>
                  <a:lnTo>
                    <a:pt x="14" y="13"/>
                  </a:lnTo>
                  <a:lnTo>
                    <a:pt x="10"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8" name="Freeform 148"/>
            <p:cNvSpPr>
              <a:spLocks noEditPoints="1"/>
            </p:cNvSpPr>
            <p:nvPr/>
          </p:nvSpPr>
          <p:spPr bwMode="auto">
            <a:xfrm>
              <a:off x="13863638" y="2093913"/>
              <a:ext cx="79375" cy="122238"/>
            </a:xfrm>
            <a:custGeom>
              <a:avLst/>
              <a:gdLst>
                <a:gd name="T0" fmla="*/ 0 w 50"/>
                <a:gd name="T1" fmla="*/ 40 h 77"/>
                <a:gd name="T2" fmla="*/ 0 w 50"/>
                <a:gd name="T3" fmla="*/ 40 h 77"/>
                <a:gd name="T4" fmla="*/ 3 w 50"/>
                <a:gd name="T5" fmla="*/ 17 h 77"/>
                <a:gd name="T6" fmla="*/ 3 w 50"/>
                <a:gd name="T7" fmla="*/ 17 h 77"/>
                <a:gd name="T8" fmla="*/ 6 w 50"/>
                <a:gd name="T9" fmla="*/ 10 h 77"/>
                <a:gd name="T10" fmla="*/ 10 w 50"/>
                <a:gd name="T11" fmla="*/ 3 h 77"/>
                <a:gd name="T12" fmla="*/ 10 w 50"/>
                <a:gd name="T13" fmla="*/ 3 h 77"/>
                <a:gd name="T14" fmla="*/ 17 w 50"/>
                <a:gd name="T15" fmla="*/ 0 h 77"/>
                <a:gd name="T16" fmla="*/ 23 w 50"/>
                <a:gd name="T17" fmla="*/ 0 h 77"/>
                <a:gd name="T18" fmla="*/ 23 w 50"/>
                <a:gd name="T19" fmla="*/ 0 h 77"/>
                <a:gd name="T20" fmla="*/ 37 w 50"/>
                <a:gd name="T21" fmla="*/ 3 h 77"/>
                <a:gd name="T22" fmla="*/ 37 w 50"/>
                <a:gd name="T23" fmla="*/ 3 h 77"/>
                <a:gd name="T24" fmla="*/ 43 w 50"/>
                <a:gd name="T25" fmla="*/ 10 h 77"/>
                <a:gd name="T26" fmla="*/ 43 w 50"/>
                <a:gd name="T27" fmla="*/ 10 h 77"/>
                <a:gd name="T28" fmla="*/ 47 w 50"/>
                <a:gd name="T29" fmla="*/ 20 h 77"/>
                <a:gd name="T30" fmla="*/ 47 w 50"/>
                <a:gd name="T31" fmla="*/ 20 h 77"/>
                <a:gd name="T32" fmla="*/ 50 w 50"/>
                <a:gd name="T33" fmla="*/ 40 h 77"/>
                <a:gd name="T34" fmla="*/ 50 w 50"/>
                <a:gd name="T35" fmla="*/ 40 h 77"/>
                <a:gd name="T36" fmla="*/ 47 w 50"/>
                <a:gd name="T37" fmla="*/ 60 h 77"/>
                <a:gd name="T38" fmla="*/ 47 w 50"/>
                <a:gd name="T39" fmla="*/ 60 h 77"/>
                <a:gd name="T40" fmla="*/ 43 w 50"/>
                <a:gd name="T41" fmla="*/ 70 h 77"/>
                <a:gd name="T42" fmla="*/ 37 w 50"/>
                <a:gd name="T43" fmla="*/ 74 h 77"/>
                <a:gd name="T44" fmla="*/ 37 w 50"/>
                <a:gd name="T45" fmla="*/ 74 h 77"/>
                <a:gd name="T46" fmla="*/ 33 w 50"/>
                <a:gd name="T47" fmla="*/ 77 h 77"/>
                <a:gd name="T48" fmla="*/ 23 w 50"/>
                <a:gd name="T49" fmla="*/ 77 h 77"/>
                <a:gd name="T50" fmla="*/ 23 w 50"/>
                <a:gd name="T51" fmla="*/ 77 h 77"/>
                <a:gd name="T52" fmla="*/ 13 w 50"/>
                <a:gd name="T53" fmla="*/ 77 h 77"/>
                <a:gd name="T54" fmla="*/ 6 w 50"/>
                <a:gd name="T55" fmla="*/ 70 h 77"/>
                <a:gd name="T56" fmla="*/ 6 w 50"/>
                <a:gd name="T57" fmla="*/ 70 h 77"/>
                <a:gd name="T58" fmla="*/ 0 w 50"/>
                <a:gd name="T59" fmla="*/ 57 h 77"/>
                <a:gd name="T60" fmla="*/ 0 w 50"/>
                <a:gd name="T61" fmla="*/ 40 h 77"/>
                <a:gd name="T62" fmla="*/ 0 w 50"/>
                <a:gd name="T63" fmla="*/ 40 h 77"/>
                <a:gd name="T64" fmla="*/ 10 w 50"/>
                <a:gd name="T65" fmla="*/ 40 h 77"/>
                <a:gd name="T66" fmla="*/ 10 w 50"/>
                <a:gd name="T67" fmla="*/ 40 h 77"/>
                <a:gd name="T68" fmla="*/ 10 w 50"/>
                <a:gd name="T69" fmla="*/ 57 h 77"/>
                <a:gd name="T70" fmla="*/ 13 w 50"/>
                <a:gd name="T71" fmla="*/ 64 h 77"/>
                <a:gd name="T72" fmla="*/ 13 w 50"/>
                <a:gd name="T73" fmla="*/ 64 h 77"/>
                <a:gd name="T74" fmla="*/ 17 w 50"/>
                <a:gd name="T75" fmla="*/ 70 h 77"/>
                <a:gd name="T76" fmla="*/ 23 w 50"/>
                <a:gd name="T77" fmla="*/ 70 h 77"/>
                <a:gd name="T78" fmla="*/ 23 w 50"/>
                <a:gd name="T79" fmla="*/ 70 h 77"/>
                <a:gd name="T80" fmla="*/ 30 w 50"/>
                <a:gd name="T81" fmla="*/ 70 h 77"/>
                <a:gd name="T82" fmla="*/ 37 w 50"/>
                <a:gd name="T83" fmla="*/ 64 h 77"/>
                <a:gd name="T84" fmla="*/ 37 w 50"/>
                <a:gd name="T85" fmla="*/ 64 h 77"/>
                <a:gd name="T86" fmla="*/ 40 w 50"/>
                <a:gd name="T87" fmla="*/ 54 h 77"/>
                <a:gd name="T88" fmla="*/ 40 w 50"/>
                <a:gd name="T89" fmla="*/ 40 h 77"/>
                <a:gd name="T90" fmla="*/ 40 w 50"/>
                <a:gd name="T91" fmla="*/ 40 h 77"/>
                <a:gd name="T92" fmla="*/ 40 w 50"/>
                <a:gd name="T93" fmla="*/ 23 h 77"/>
                <a:gd name="T94" fmla="*/ 37 w 50"/>
                <a:gd name="T95" fmla="*/ 13 h 77"/>
                <a:gd name="T96" fmla="*/ 37 w 50"/>
                <a:gd name="T97" fmla="*/ 13 h 77"/>
                <a:gd name="T98" fmla="*/ 30 w 50"/>
                <a:gd name="T99" fmla="*/ 10 h 77"/>
                <a:gd name="T100" fmla="*/ 23 w 50"/>
                <a:gd name="T101" fmla="*/ 7 h 77"/>
                <a:gd name="T102" fmla="*/ 23 w 50"/>
                <a:gd name="T103" fmla="*/ 7 h 77"/>
                <a:gd name="T104" fmla="*/ 17 w 50"/>
                <a:gd name="T105" fmla="*/ 10 h 77"/>
                <a:gd name="T106" fmla="*/ 13 w 50"/>
                <a:gd name="T107" fmla="*/ 13 h 77"/>
                <a:gd name="T108" fmla="*/ 13 w 50"/>
                <a:gd name="T109" fmla="*/ 13 h 77"/>
                <a:gd name="T110" fmla="*/ 10 w 50"/>
                <a:gd name="T111" fmla="*/ 23 h 77"/>
                <a:gd name="T112" fmla="*/ 10 w 50"/>
                <a:gd name="T113" fmla="*/ 40 h 77"/>
                <a:gd name="T114" fmla="*/ 10 w 50"/>
                <a:gd name="T115" fmla="*/ 4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40"/>
                  </a:moveTo>
                  <a:lnTo>
                    <a:pt x="0" y="40"/>
                  </a:lnTo>
                  <a:lnTo>
                    <a:pt x="3" y="17"/>
                  </a:lnTo>
                  <a:lnTo>
                    <a:pt x="3" y="17"/>
                  </a:lnTo>
                  <a:lnTo>
                    <a:pt x="6" y="10"/>
                  </a:lnTo>
                  <a:lnTo>
                    <a:pt x="10" y="3"/>
                  </a:lnTo>
                  <a:lnTo>
                    <a:pt x="10" y="3"/>
                  </a:lnTo>
                  <a:lnTo>
                    <a:pt x="17" y="0"/>
                  </a:lnTo>
                  <a:lnTo>
                    <a:pt x="23" y="0"/>
                  </a:lnTo>
                  <a:lnTo>
                    <a:pt x="23" y="0"/>
                  </a:lnTo>
                  <a:lnTo>
                    <a:pt x="37" y="3"/>
                  </a:lnTo>
                  <a:lnTo>
                    <a:pt x="37" y="3"/>
                  </a:lnTo>
                  <a:lnTo>
                    <a:pt x="43" y="10"/>
                  </a:lnTo>
                  <a:lnTo>
                    <a:pt x="43" y="10"/>
                  </a:lnTo>
                  <a:lnTo>
                    <a:pt x="47" y="20"/>
                  </a:lnTo>
                  <a:lnTo>
                    <a:pt x="47" y="20"/>
                  </a:lnTo>
                  <a:lnTo>
                    <a:pt x="50" y="40"/>
                  </a:lnTo>
                  <a:lnTo>
                    <a:pt x="50" y="40"/>
                  </a:lnTo>
                  <a:lnTo>
                    <a:pt x="47" y="60"/>
                  </a:lnTo>
                  <a:lnTo>
                    <a:pt x="47" y="60"/>
                  </a:lnTo>
                  <a:lnTo>
                    <a:pt x="43" y="70"/>
                  </a:lnTo>
                  <a:lnTo>
                    <a:pt x="37" y="74"/>
                  </a:lnTo>
                  <a:lnTo>
                    <a:pt x="37" y="74"/>
                  </a:lnTo>
                  <a:lnTo>
                    <a:pt x="33" y="77"/>
                  </a:lnTo>
                  <a:lnTo>
                    <a:pt x="23" y="77"/>
                  </a:lnTo>
                  <a:lnTo>
                    <a:pt x="23" y="77"/>
                  </a:lnTo>
                  <a:lnTo>
                    <a:pt x="13" y="77"/>
                  </a:lnTo>
                  <a:lnTo>
                    <a:pt x="6" y="70"/>
                  </a:lnTo>
                  <a:lnTo>
                    <a:pt x="6" y="70"/>
                  </a:lnTo>
                  <a:lnTo>
                    <a:pt x="0" y="57"/>
                  </a:lnTo>
                  <a:lnTo>
                    <a:pt x="0" y="40"/>
                  </a:lnTo>
                  <a:lnTo>
                    <a:pt x="0" y="40"/>
                  </a:lnTo>
                  <a:close/>
                  <a:moveTo>
                    <a:pt x="10" y="40"/>
                  </a:moveTo>
                  <a:lnTo>
                    <a:pt x="10" y="40"/>
                  </a:lnTo>
                  <a:lnTo>
                    <a:pt x="10" y="57"/>
                  </a:lnTo>
                  <a:lnTo>
                    <a:pt x="13" y="64"/>
                  </a:lnTo>
                  <a:lnTo>
                    <a:pt x="13" y="64"/>
                  </a:lnTo>
                  <a:lnTo>
                    <a:pt x="17" y="70"/>
                  </a:lnTo>
                  <a:lnTo>
                    <a:pt x="23" y="70"/>
                  </a:lnTo>
                  <a:lnTo>
                    <a:pt x="23" y="70"/>
                  </a:lnTo>
                  <a:lnTo>
                    <a:pt x="30" y="70"/>
                  </a:lnTo>
                  <a:lnTo>
                    <a:pt x="37" y="64"/>
                  </a:lnTo>
                  <a:lnTo>
                    <a:pt x="37" y="64"/>
                  </a:lnTo>
                  <a:lnTo>
                    <a:pt x="40" y="54"/>
                  </a:lnTo>
                  <a:lnTo>
                    <a:pt x="40" y="40"/>
                  </a:lnTo>
                  <a:lnTo>
                    <a:pt x="40" y="40"/>
                  </a:lnTo>
                  <a:lnTo>
                    <a:pt x="40" y="23"/>
                  </a:lnTo>
                  <a:lnTo>
                    <a:pt x="37" y="13"/>
                  </a:lnTo>
                  <a:lnTo>
                    <a:pt x="37" y="13"/>
                  </a:lnTo>
                  <a:lnTo>
                    <a:pt x="30" y="10"/>
                  </a:lnTo>
                  <a:lnTo>
                    <a:pt x="23" y="7"/>
                  </a:lnTo>
                  <a:lnTo>
                    <a:pt x="23" y="7"/>
                  </a:lnTo>
                  <a:lnTo>
                    <a:pt x="17" y="10"/>
                  </a:lnTo>
                  <a:lnTo>
                    <a:pt x="13" y="13"/>
                  </a:lnTo>
                  <a:lnTo>
                    <a:pt x="13" y="13"/>
                  </a:lnTo>
                  <a:lnTo>
                    <a:pt x="10"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89" name="Line 149"/>
            <p:cNvSpPr>
              <a:spLocks noChangeShapeType="1"/>
            </p:cNvSpPr>
            <p:nvPr/>
          </p:nvSpPr>
          <p:spPr bwMode="auto">
            <a:xfrm>
              <a:off x="12133263" y="2012950"/>
              <a:ext cx="26988"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0" name="Line 150"/>
            <p:cNvSpPr>
              <a:spLocks noChangeShapeType="1"/>
            </p:cNvSpPr>
            <p:nvPr/>
          </p:nvSpPr>
          <p:spPr bwMode="auto">
            <a:xfrm>
              <a:off x="12142788" y="1436688"/>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1" name="Line 151"/>
            <p:cNvSpPr>
              <a:spLocks noChangeShapeType="1"/>
            </p:cNvSpPr>
            <p:nvPr/>
          </p:nvSpPr>
          <p:spPr bwMode="auto">
            <a:xfrm>
              <a:off x="12142788" y="865188"/>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2" name="Line 152"/>
            <p:cNvSpPr>
              <a:spLocks noChangeShapeType="1"/>
            </p:cNvSpPr>
            <p:nvPr/>
          </p:nvSpPr>
          <p:spPr bwMode="auto">
            <a:xfrm>
              <a:off x="12142788" y="293688"/>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3" name="Line 153"/>
            <p:cNvSpPr>
              <a:spLocks noChangeShapeType="1"/>
            </p:cNvSpPr>
            <p:nvPr/>
          </p:nvSpPr>
          <p:spPr bwMode="auto">
            <a:xfrm>
              <a:off x="12133263" y="4289425"/>
              <a:ext cx="1954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4" name="Line 154"/>
            <p:cNvSpPr>
              <a:spLocks noChangeShapeType="1"/>
            </p:cNvSpPr>
            <p:nvPr/>
          </p:nvSpPr>
          <p:spPr bwMode="auto">
            <a:xfrm flipV="1">
              <a:off x="12133263" y="2500313"/>
              <a:ext cx="0" cy="1789113"/>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5" name="Line 155"/>
            <p:cNvSpPr>
              <a:spLocks noChangeShapeType="1"/>
            </p:cNvSpPr>
            <p:nvPr/>
          </p:nvSpPr>
          <p:spPr bwMode="auto">
            <a:xfrm flipV="1">
              <a:off x="12458701"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6" name="Freeform 156"/>
            <p:cNvSpPr>
              <a:spLocks noEditPoints="1"/>
            </p:cNvSpPr>
            <p:nvPr/>
          </p:nvSpPr>
          <p:spPr bwMode="auto">
            <a:xfrm>
              <a:off x="12420601" y="4384675"/>
              <a:ext cx="80963" cy="123825"/>
            </a:xfrm>
            <a:custGeom>
              <a:avLst/>
              <a:gdLst>
                <a:gd name="T0" fmla="*/ 0 w 51"/>
                <a:gd name="T1" fmla="*/ 41 h 78"/>
                <a:gd name="T2" fmla="*/ 0 w 51"/>
                <a:gd name="T3" fmla="*/ 41 h 78"/>
                <a:gd name="T4" fmla="*/ 4 w 51"/>
                <a:gd name="T5" fmla="*/ 17 h 78"/>
                <a:gd name="T6" fmla="*/ 4 w 51"/>
                <a:gd name="T7" fmla="*/ 17 h 78"/>
                <a:gd name="T8" fmla="*/ 7 w 51"/>
                <a:gd name="T9" fmla="*/ 10 h 78"/>
                <a:gd name="T10" fmla="*/ 14 w 51"/>
                <a:gd name="T11" fmla="*/ 4 h 78"/>
                <a:gd name="T12" fmla="*/ 14 w 51"/>
                <a:gd name="T13" fmla="*/ 4 h 78"/>
                <a:gd name="T14" fmla="*/ 21 w 51"/>
                <a:gd name="T15" fmla="*/ 0 h 78"/>
                <a:gd name="T16" fmla="*/ 27 w 51"/>
                <a:gd name="T17" fmla="*/ 0 h 78"/>
                <a:gd name="T18" fmla="*/ 27 w 51"/>
                <a:gd name="T19" fmla="*/ 0 h 78"/>
                <a:gd name="T20" fmla="*/ 37 w 51"/>
                <a:gd name="T21" fmla="*/ 4 h 78"/>
                <a:gd name="T22" fmla="*/ 37 w 51"/>
                <a:gd name="T23" fmla="*/ 4 h 78"/>
                <a:gd name="T24" fmla="*/ 44 w 51"/>
                <a:gd name="T25" fmla="*/ 10 h 78"/>
                <a:gd name="T26" fmla="*/ 44 w 51"/>
                <a:gd name="T27" fmla="*/ 10 h 78"/>
                <a:gd name="T28" fmla="*/ 51 w 51"/>
                <a:gd name="T29" fmla="*/ 20 h 78"/>
                <a:gd name="T30" fmla="*/ 51 w 51"/>
                <a:gd name="T31" fmla="*/ 20 h 78"/>
                <a:gd name="T32" fmla="*/ 51 w 51"/>
                <a:gd name="T33" fmla="*/ 41 h 78"/>
                <a:gd name="T34" fmla="*/ 51 w 51"/>
                <a:gd name="T35" fmla="*/ 41 h 78"/>
                <a:gd name="T36" fmla="*/ 51 w 51"/>
                <a:gd name="T37" fmla="*/ 61 h 78"/>
                <a:gd name="T38" fmla="*/ 51 w 51"/>
                <a:gd name="T39" fmla="*/ 61 h 78"/>
                <a:gd name="T40" fmla="*/ 44 w 51"/>
                <a:gd name="T41" fmla="*/ 67 h 78"/>
                <a:gd name="T42" fmla="*/ 41 w 51"/>
                <a:gd name="T43" fmla="*/ 74 h 78"/>
                <a:gd name="T44" fmla="*/ 41 w 51"/>
                <a:gd name="T45" fmla="*/ 74 h 78"/>
                <a:gd name="T46" fmla="*/ 34 w 51"/>
                <a:gd name="T47" fmla="*/ 78 h 78"/>
                <a:gd name="T48" fmla="*/ 27 w 51"/>
                <a:gd name="T49" fmla="*/ 78 h 78"/>
                <a:gd name="T50" fmla="*/ 27 w 51"/>
                <a:gd name="T51" fmla="*/ 78 h 78"/>
                <a:gd name="T52" fmla="*/ 17 w 51"/>
                <a:gd name="T53" fmla="*/ 78 h 78"/>
                <a:gd name="T54" fmla="*/ 11 w 51"/>
                <a:gd name="T55" fmla="*/ 71 h 78"/>
                <a:gd name="T56" fmla="*/ 11 w 51"/>
                <a:gd name="T57" fmla="*/ 71 h 78"/>
                <a:gd name="T58" fmla="*/ 4 w 51"/>
                <a:gd name="T59" fmla="*/ 57 h 78"/>
                <a:gd name="T60" fmla="*/ 0 w 51"/>
                <a:gd name="T61" fmla="*/ 41 h 78"/>
                <a:gd name="T62" fmla="*/ 0 w 51"/>
                <a:gd name="T63" fmla="*/ 41 h 78"/>
                <a:gd name="T64" fmla="*/ 11 w 51"/>
                <a:gd name="T65" fmla="*/ 41 h 78"/>
                <a:gd name="T66" fmla="*/ 11 w 51"/>
                <a:gd name="T67" fmla="*/ 41 h 78"/>
                <a:gd name="T68" fmla="*/ 14 w 51"/>
                <a:gd name="T69" fmla="*/ 54 h 78"/>
                <a:gd name="T70" fmla="*/ 17 w 51"/>
                <a:gd name="T71" fmla="*/ 64 h 78"/>
                <a:gd name="T72" fmla="*/ 17 w 51"/>
                <a:gd name="T73" fmla="*/ 64 h 78"/>
                <a:gd name="T74" fmla="*/ 21 w 51"/>
                <a:gd name="T75" fmla="*/ 67 h 78"/>
                <a:gd name="T76" fmla="*/ 27 w 51"/>
                <a:gd name="T77" fmla="*/ 71 h 78"/>
                <a:gd name="T78" fmla="*/ 27 w 51"/>
                <a:gd name="T79" fmla="*/ 71 h 78"/>
                <a:gd name="T80" fmla="*/ 34 w 51"/>
                <a:gd name="T81" fmla="*/ 67 h 78"/>
                <a:gd name="T82" fmla="*/ 37 w 51"/>
                <a:gd name="T83" fmla="*/ 64 h 78"/>
                <a:gd name="T84" fmla="*/ 37 w 51"/>
                <a:gd name="T85" fmla="*/ 64 h 78"/>
                <a:gd name="T86" fmla="*/ 41 w 51"/>
                <a:gd name="T87" fmla="*/ 54 h 78"/>
                <a:gd name="T88" fmla="*/ 41 w 51"/>
                <a:gd name="T89" fmla="*/ 41 h 78"/>
                <a:gd name="T90" fmla="*/ 41 w 51"/>
                <a:gd name="T91" fmla="*/ 41 h 78"/>
                <a:gd name="T92" fmla="*/ 41 w 51"/>
                <a:gd name="T93" fmla="*/ 24 h 78"/>
                <a:gd name="T94" fmla="*/ 37 w 51"/>
                <a:gd name="T95" fmla="*/ 14 h 78"/>
                <a:gd name="T96" fmla="*/ 37 w 51"/>
                <a:gd name="T97" fmla="*/ 14 h 78"/>
                <a:gd name="T98" fmla="*/ 34 w 51"/>
                <a:gd name="T99" fmla="*/ 10 h 78"/>
                <a:gd name="T100" fmla="*/ 27 w 51"/>
                <a:gd name="T101" fmla="*/ 7 h 78"/>
                <a:gd name="T102" fmla="*/ 27 w 51"/>
                <a:gd name="T103" fmla="*/ 7 h 78"/>
                <a:gd name="T104" fmla="*/ 21 w 51"/>
                <a:gd name="T105" fmla="*/ 10 h 78"/>
                <a:gd name="T106" fmla="*/ 17 w 51"/>
                <a:gd name="T107" fmla="*/ 14 h 78"/>
                <a:gd name="T108" fmla="*/ 17 w 51"/>
                <a:gd name="T109" fmla="*/ 14 h 78"/>
                <a:gd name="T110" fmla="*/ 14 w 51"/>
                <a:gd name="T111" fmla="*/ 24 h 78"/>
                <a:gd name="T112" fmla="*/ 11 w 51"/>
                <a:gd name="T113" fmla="*/ 41 h 78"/>
                <a:gd name="T114" fmla="*/ 11 w 51"/>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41"/>
                  </a:moveTo>
                  <a:lnTo>
                    <a:pt x="0" y="41"/>
                  </a:lnTo>
                  <a:lnTo>
                    <a:pt x="4" y="17"/>
                  </a:lnTo>
                  <a:lnTo>
                    <a:pt x="4" y="17"/>
                  </a:lnTo>
                  <a:lnTo>
                    <a:pt x="7" y="10"/>
                  </a:lnTo>
                  <a:lnTo>
                    <a:pt x="14" y="4"/>
                  </a:lnTo>
                  <a:lnTo>
                    <a:pt x="14" y="4"/>
                  </a:lnTo>
                  <a:lnTo>
                    <a:pt x="21" y="0"/>
                  </a:lnTo>
                  <a:lnTo>
                    <a:pt x="27" y="0"/>
                  </a:lnTo>
                  <a:lnTo>
                    <a:pt x="27" y="0"/>
                  </a:lnTo>
                  <a:lnTo>
                    <a:pt x="37" y="4"/>
                  </a:lnTo>
                  <a:lnTo>
                    <a:pt x="37" y="4"/>
                  </a:lnTo>
                  <a:lnTo>
                    <a:pt x="44" y="10"/>
                  </a:lnTo>
                  <a:lnTo>
                    <a:pt x="44" y="10"/>
                  </a:lnTo>
                  <a:lnTo>
                    <a:pt x="51" y="20"/>
                  </a:lnTo>
                  <a:lnTo>
                    <a:pt x="51" y="20"/>
                  </a:lnTo>
                  <a:lnTo>
                    <a:pt x="51" y="41"/>
                  </a:lnTo>
                  <a:lnTo>
                    <a:pt x="51" y="41"/>
                  </a:lnTo>
                  <a:lnTo>
                    <a:pt x="51" y="61"/>
                  </a:lnTo>
                  <a:lnTo>
                    <a:pt x="51" y="61"/>
                  </a:lnTo>
                  <a:lnTo>
                    <a:pt x="44" y="67"/>
                  </a:lnTo>
                  <a:lnTo>
                    <a:pt x="41" y="74"/>
                  </a:lnTo>
                  <a:lnTo>
                    <a:pt x="41" y="74"/>
                  </a:lnTo>
                  <a:lnTo>
                    <a:pt x="34" y="78"/>
                  </a:lnTo>
                  <a:lnTo>
                    <a:pt x="27" y="78"/>
                  </a:lnTo>
                  <a:lnTo>
                    <a:pt x="27" y="78"/>
                  </a:lnTo>
                  <a:lnTo>
                    <a:pt x="17" y="78"/>
                  </a:lnTo>
                  <a:lnTo>
                    <a:pt x="11" y="71"/>
                  </a:lnTo>
                  <a:lnTo>
                    <a:pt x="11" y="71"/>
                  </a:lnTo>
                  <a:lnTo>
                    <a:pt x="4" y="57"/>
                  </a:lnTo>
                  <a:lnTo>
                    <a:pt x="0" y="41"/>
                  </a:lnTo>
                  <a:lnTo>
                    <a:pt x="0" y="41"/>
                  </a:lnTo>
                  <a:close/>
                  <a:moveTo>
                    <a:pt x="11" y="41"/>
                  </a:moveTo>
                  <a:lnTo>
                    <a:pt x="11" y="41"/>
                  </a:lnTo>
                  <a:lnTo>
                    <a:pt x="14" y="54"/>
                  </a:lnTo>
                  <a:lnTo>
                    <a:pt x="17" y="64"/>
                  </a:lnTo>
                  <a:lnTo>
                    <a:pt x="17" y="64"/>
                  </a:lnTo>
                  <a:lnTo>
                    <a:pt x="21" y="67"/>
                  </a:lnTo>
                  <a:lnTo>
                    <a:pt x="27" y="71"/>
                  </a:lnTo>
                  <a:lnTo>
                    <a:pt x="27" y="71"/>
                  </a:lnTo>
                  <a:lnTo>
                    <a:pt x="34" y="67"/>
                  </a:lnTo>
                  <a:lnTo>
                    <a:pt x="37" y="64"/>
                  </a:lnTo>
                  <a:lnTo>
                    <a:pt x="37" y="64"/>
                  </a:lnTo>
                  <a:lnTo>
                    <a:pt x="41" y="54"/>
                  </a:lnTo>
                  <a:lnTo>
                    <a:pt x="41" y="41"/>
                  </a:lnTo>
                  <a:lnTo>
                    <a:pt x="41" y="41"/>
                  </a:lnTo>
                  <a:lnTo>
                    <a:pt x="41" y="24"/>
                  </a:lnTo>
                  <a:lnTo>
                    <a:pt x="37" y="14"/>
                  </a:lnTo>
                  <a:lnTo>
                    <a:pt x="37" y="14"/>
                  </a:lnTo>
                  <a:lnTo>
                    <a:pt x="34" y="10"/>
                  </a:lnTo>
                  <a:lnTo>
                    <a:pt x="27" y="7"/>
                  </a:lnTo>
                  <a:lnTo>
                    <a:pt x="27" y="7"/>
                  </a:lnTo>
                  <a:lnTo>
                    <a:pt x="21" y="10"/>
                  </a:lnTo>
                  <a:lnTo>
                    <a:pt x="17" y="14"/>
                  </a:lnTo>
                  <a:lnTo>
                    <a:pt x="17" y="14"/>
                  </a:lnTo>
                  <a:lnTo>
                    <a:pt x="14" y="24"/>
                  </a:lnTo>
                  <a:lnTo>
                    <a:pt x="11" y="41"/>
                  </a:lnTo>
                  <a:lnTo>
                    <a:pt x="11"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97" name="Line 157"/>
            <p:cNvSpPr>
              <a:spLocks noChangeShapeType="1"/>
            </p:cNvSpPr>
            <p:nvPr/>
          </p:nvSpPr>
          <p:spPr bwMode="auto">
            <a:xfrm flipV="1">
              <a:off x="13109576"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898" name="Freeform 158"/>
            <p:cNvSpPr>
              <a:spLocks/>
            </p:cNvSpPr>
            <p:nvPr/>
          </p:nvSpPr>
          <p:spPr bwMode="auto">
            <a:xfrm>
              <a:off x="13046076" y="4384675"/>
              <a:ext cx="85725" cy="123825"/>
            </a:xfrm>
            <a:custGeom>
              <a:avLst/>
              <a:gdLst>
                <a:gd name="T0" fmla="*/ 0 w 54"/>
                <a:gd name="T1" fmla="*/ 57 h 78"/>
                <a:gd name="T2" fmla="*/ 10 w 54"/>
                <a:gd name="T3" fmla="*/ 57 h 78"/>
                <a:gd name="T4" fmla="*/ 10 w 54"/>
                <a:gd name="T5" fmla="*/ 57 h 78"/>
                <a:gd name="T6" fmla="*/ 13 w 54"/>
                <a:gd name="T7" fmla="*/ 61 h 78"/>
                <a:gd name="T8" fmla="*/ 17 w 54"/>
                <a:gd name="T9" fmla="*/ 67 h 78"/>
                <a:gd name="T10" fmla="*/ 17 w 54"/>
                <a:gd name="T11" fmla="*/ 67 h 78"/>
                <a:gd name="T12" fmla="*/ 27 w 54"/>
                <a:gd name="T13" fmla="*/ 71 h 78"/>
                <a:gd name="T14" fmla="*/ 27 w 54"/>
                <a:gd name="T15" fmla="*/ 71 h 78"/>
                <a:gd name="T16" fmla="*/ 34 w 54"/>
                <a:gd name="T17" fmla="*/ 71 h 78"/>
                <a:gd name="T18" fmla="*/ 37 w 54"/>
                <a:gd name="T19" fmla="*/ 64 h 78"/>
                <a:gd name="T20" fmla="*/ 37 w 54"/>
                <a:gd name="T21" fmla="*/ 64 h 78"/>
                <a:gd name="T22" fmla="*/ 40 w 54"/>
                <a:gd name="T23" fmla="*/ 61 h 78"/>
                <a:gd name="T24" fmla="*/ 44 w 54"/>
                <a:gd name="T25" fmla="*/ 51 h 78"/>
                <a:gd name="T26" fmla="*/ 44 w 54"/>
                <a:gd name="T27" fmla="*/ 51 h 78"/>
                <a:gd name="T28" fmla="*/ 40 w 54"/>
                <a:gd name="T29" fmla="*/ 44 h 78"/>
                <a:gd name="T30" fmla="*/ 37 w 54"/>
                <a:gd name="T31" fmla="*/ 41 h 78"/>
                <a:gd name="T32" fmla="*/ 37 w 54"/>
                <a:gd name="T33" fmla="*/ 41 h 78"/>
                <a:gd name="T34" fmla="*/ 34 w 54"/>
                <a:gd name="T35" fmla="*/ 34 h 78"/>
                <a:gd name="T36" fmla="*/ 27 w 54"/>
                <a:gd name="T37" fmla="*/ 34 h 78"/>
                <a:gd name="T38" fmla="*/ 27 w 54"/>
                <a:gd name="T39" fmla="*/ 34 h 78"/>
                <a:gd name="T40" fmla="*/ 17 w 54"/>
                <a:gd name="T41" fmla="*/ 37 h 78"/>
                <a:gd name="T42" fmla="*/ 17 w 54"/>
                <a:gd name="T43" fmla="*/ 37 h 78"/>
                <a:gd name="T44" fmla="*/ 13 w 54"/>
                <a:gd name="T45" fmla="*/ 41 h 78"/>
                <a:gd name="T46" fmla="*/ 3 w 54"/>
                <a:gd name="T47" fmla="*/ 41 h 78"/>
                <a:gd name="T48" fmla="*/ 10 w 54"/>
                <a:gd name="T49" fmla="*/ 0 h 78"/>
                <a:gd name="T50" fmla="*/ 47 w 54"/>
                <a:gd name="T51" fmla="*/ 0 h 78"/>
                <a:gd name="T52" fmla="*/ 47 w 54"/>
                <a:gd name="T53" fmla="*/ 10 h 78"/>
                <a:gd name="T54" fmla="*/ 17 w 54"/>
                <a:gd name="T55" fmla="*/ 10 h 78"/>
                <a:gd name="T56" fmla="*/ 13 w 54"/>
                <a:gd name="T57" fmla="*/ 30 h 78"/>
                <a:gd name="T58" fmla="*/ 13 w 54"/>
                <a:gd name="T59" fmla="*/ 30 h 78"/>
                <a:gd name="T60" fmla="*/ 20 w 54"/>
                <a:gd name="T61" fmla="*/ 27 h 78"/>
                <a:gd name="T62" fmla="*/ 27 w 54"/>
                <a:gd name="T63" fmla="*/ 27 h 78"/>
                <a:gd name="T64" fmla="*/ 27 w 54"/>
                <a:gd name="T65" fmla="*/ 27 h 78"/>
                <a:gd name="T66" fmla="*/ 37 w 54"/>
                <a:gd name="T67" fmla="*/ 27 h 78"/>
                <a:gd name="T68" fmla="*/ 47 w 54"/>
                <a:gd name="T69" fmla="*/ 34 h 78"/>
                <a:gd name="T70" fmla="*/ 47 w 54"/>
                <a:gd name="T71" fmla="*/ 34 h 78"/>
                <a:gd name="T72" fmla="*/ 50 w 54"/>
                <a:gd name="T73" fmla="*/ 41 h 78"/>
                <a:gd name="T74" fmla="*/ 54 w 54"/>
                <a:gd name="T75" fmla="*/ 51 h 78"/>
                <a:gd name="T76" fmla="*/ 54 w 54"/>
                <a:gd name="T77" fmla="*/ 51 h 78"/>
                <a:gd name="T78" fmla="*/ 50 w 54"/>
                <a:gd name="T79" fmla="*/ 61 h 78"/>
                <a:gd name="T80" fmla="*/ 47 w 54"/>
                <a:gd name="T81" fmla="*/ 67 h 78"/>
                <a:gd name="T82" fmla="*/ 47 w 54"/>
                <a:gd name="T83" fmla="*/ 67 h 78"/>
                <a:gd name="T84" fmla="*/ 37 w 54"/>
                <a:gd name="T85" fmla="*/ 78 h 78"/>
                <a:gd name="T86" fmla="*/ 27 w 54"/>
                <a:gd name="T87" fmla="*/ 78 h 78"/>
                <a:gd name="T88" fmla="*/ 27 w 54"/>
                <a:gd name="T89" fmla="*/ 78 h 78"/>
                <a:gd name="T90" fmla="*/ 17 w 54"/>
                <a:gd name="T91" fmla="*/ 78 h 78"/>
                <a:gd name="T92" fmla="*/ 10 w 54"/>
                <a:gd name="T93" fmla="*/ 71 h 78"/>
                <a:gd name="T94" fmla="*/ 10 w 54"/>
                <a:gd name="T95" fmla="*/ 71 h 78"/>
                <a:gd name="T96" fmla="*/ 3 w 54"/>
                <a:gd name="T97" fmla="*/ 64 h 78"/>
                <a:gd name="T98" fmla="*/ 0 w 54"/>
                <a:gd name="T99" fmla="*/ 57 h 78"/>
                <a:gd name="T100" fmla="*/ 0 w 54"/>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8">
                  <a:moveTo>
                    <a:pt x="0" y="57"/>
                  </a:moveTo>
                  <a:lnTo>
                    <a:pt x="10" y="57"/>
                  </a:lnTo>
                  <a:lnTo>
                    <a:pt x="10" y="57"/>
                  </a:lnTo>
                  <a:lnTo>
                    <a:pt x="13" y="61"/>
                  </a:lnTo>
                  <a:lnTo>
                    <a:pt x="17" y="67"/>
                  </a:lnTo>
                  <a:lnTo>
                    <a:pt x="17" y="67"/>
                  </a:lnTo>
                  <a:lnTo>
                    <a:pt x="27" y="71"/>
                  </a:lnTo>
                  <a:lnTo>
                    <a:pt x="27" y="71"/>
                  </a:lnTo>
                  <a:lnTo>
                    <a:pt x="34" y="71"/>
                  </a:lnTo>
                  <a:lnTo>
                    <a:pt x="37" y="64"/>
                  </a:lnTo>
                  <a:lnTo>
                    <a:pt x="37" y="64"/>
                  </a:lnTo>
                  <a:lnTo>
                    <a:pt x="40" y="61"/>
                  </a:lnTo>
                  <a:lnTo>
                    <a:pt x="44" y="51"/>
                  </a:lnTo>
                  <a:lnTo>
                    <a:pt x="44" y="51"/>
                  </a:lnTo>
                  <a:lnTo>
                    <a:pt x="40" y="44"/>
                  </a:lnTo>
                  <a:lnTo>
                    <a:pt x="37" y="41"/>
                  </a:lnTo>
                  <a:lnTo>
                    <a:pt x="37" y="41"/>
                  </a:lnTo>
                  <a:lnTo>
                    <a:pt x="34" y="34"/>
                  </a:lnTo>
                  <a:lnTo>
                    <a:pt x="27" y="34"/>
                  </a:lnTo>
                  <a:lnTo>
                    <a:pt x="27" y="34"/>
                  </a:lnTo>
                  <a:lnTo>
                    <a:pt x="17" y="37"/>
                  </a:lnTo>
                  <a:lnTo>
                    <a:pt x="17" y="37"/>
                  </a:lnTo>
                  <a:lnTo>
                    <a:pt x="13" y="41"/>
                  </a:lnTo>
                  <a:lnTo>
                    <a:pt x="3" y="41"/>
                  </a:lnTo>
                  <a:lnTo>
                    <a:pt x="10" y="0"/>
                  </a:lnTo>
                  <a:lnTo>
                    <a:pt x="47" y="0"/>
                  </a:lnTo>
                  <a:lnTo>
                    <a:pt x="47" y="10"/>
                  </a:lnTo>
                  <a:lnTo>
                    <a:pt x="17" y="10"/>
                  </a:lnTo>
                  <a:lnTo>
                    <a:pt x="13" y="30"/>
                  </a:lnTo>
                  <a:lnTo>
                    <a:pt x="13" y="30"/>
                  </a:lnTo>
                  <a:lnTo>
                    <a:pt x="20" y="27"/>
                  </a:lnTo>
                  <a:lnTo>
                    <a:pt x="27" y="27"/>
                  </a:lnTo>
                  <a:lnTo>
                    <a:pt x="27" y="27"/>
                  </a:lnTo>
                  <a:lnTo>
                    <a:pt x="37" y="27"/>
                  </a:lnTo>
                  <a:lnTo>
                    <a:pt x="47" y="34"/>
                  </a:lnTo>
                  <a:lnTo>
                    <a:pt x="47" y="34"/>
                  </a:lnTo>
                  <a:lnTo>
                    <a:pt x="50" y="41"/>
                  </a:lnTo>
                  <a:lnTo>
                    <a:pt x="54" y="51"/>
                  </a:lnTo>
                  <a:lnTo>
                    <a:pt x="54" y="51"/>
                  </a:lnTo>
                  <a:lnTo>
                    <a:pt x="50" y="61"/>
                  </a:lnTo>
                  <a:lnTo>
                    <a:pt x="47" y="67"/>
                  </a:lnTo>
                  <a:lnTo>
                    <a:pt x="47" y="67"/>
                  </a:lnTo>
                  <a:lnTo>
                    <a:pt x="37" y="78"/>
                  </a:lnTo>
                  <a:lnTo>
                    <a:pt x="27" y="78"/>
                  </a:lnTo>
                  <a:lnTo>
                    <a:pt x="27" y="78"/>
                  </a:lnTo>
                  <a:lnTo>
                    <a:pt x="17" y="78"/>
                  </a:lnTo>
                  <a:lnTo>
                    <a:pt x="10" y="71"/>
                  </a:lnTo>
                  <a:lnTo>
                    <a:pt x="10" y="71"/>
                  </a:lnTo>
                  <a:lnTo>
                    <a:pt x="3"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99" name="Freeform 159"/>
            <p:cNvSpPr>
              <a:spLocks noEditPoints="1"/>
            </p:cNvSpPr>
            <p:nvPr/>
          </p:nvSpPr>
          <p:spPr bwMode="auto">
            <a:xfrm>
              <a:off x="13142913" y="4384675"/>
              <a:ext cx="79375" cy="123825"/>
            </a:xfrm>
            <a:custGeom>
              <a:avLst/>
              <a:gdLst>
                <a:gd name="T0" fmla="*/ 0 w 50"/>
                <a:gd name="T1" fmla="*/ 41 h 78"/>
                <a:gd name="T2" fmla="*/ 0 w 50"/>
                <a:gd name="T3" fmla="*/ 41 h 78"/>
                <a:gd name="T4" fmla="*/ 3 w 50"/>
                <a:gd name="T5" fmla="*/ 17 h 78"/>
                <a:gd name="T6" fmla="*/ 3 w 50"/>
                <a:gd name="T7" fmla="*/ 17 h 78"/>
                <a:gd name="T8" fmla="*/ 6 w 50"/>
                <a:gd name="T9" fmla="*/ 10 h 78"/>
                <a:gd name="T10" fmla="*/ 10 w 50"/>
                <a:gd name="T11" fmla="*/ 4 h 78"/>
                <a:gd name="T12" fmla="*/ 10 w 50"/>
                <a:gd name="T13" fmla="*/ 4 h 78"/>
                <a:gd name="T14" fmla="*/ 16 w 50"/>
                <a:gd name="T15" fmla="*/ 0 h 78"/>
                <a:gd name="T16" fmla="*/ 26 w 50"/>
                <a:gd name="T17" fmla="*/ 0 h 78"/>
                <a:gd name="T18" fmla="*/ 26 w 50"/>
                <a:gd name="T19" fmla="*/ 0 h 78"/>
                <a:gd name="T20" fmla="*/ 37 w 50"/>
                <a:gd name="T21" fmla="*/ 4 h 78"/>
                <a:gd name="T22" fmla="*/ 37 w 50"/>
                <a:gd name="T23" fmla="*/ 4 h 78"/>
                <a:gd name="T24" fmla="*/ 43 w 50"/>
                <a:gd name="T25" fmla="*/ 10 h 78"/>
                <a:gd name="T26" fmla="*/ 43 w 50"/>
                <a:gd name="T27" fmla="*/ 10 h 78"/>
                <a:gd name="T28" fmla="*/ 50 w 50"/>
                <a:gd name="T29" fmla="*/ 20 h 78"/>
                <a:gd name="T30" fmla="*/ 50 w 50"/>
                <a:gd name="T31" fmla="*/ 20 h 78"/>
                <a:gd name="T32" fmla="*/ 50 w 50"/>
                <a:gd name="T33" fmla="*/ 41 h 78"/>
                <a:gd name="T34" fmla="*/ 50 w 50"/>
                <a:gd name="T35" fmla="*/ 41 h 78"/>
                <a:gd name="T36" fmla="*/ 47 w 50"/>
                <a:gd name="T37" fmla="*/ 61 h 78"/>
                <a:gd name="T38" fmla="*/ 47 w 50"/>
                <a:gd name="T39" fmla="*/ 61 h 78"/>
                <a:gd name="T40" fmla="*/ 43 w 50"/>
                <a:gd name="T41" fmla="*/ 67 h 78"/>
                <a:gd name="T42" fmla="*/ 40 w 50"/>
                <a:gd name="T43" fmla="*/ 74 h 78"/>
                <a:gd name="T44" fmla="*/ 40 w 50"/>
                <a:gd name="T45" fmla="*/ 74 h 78"/>
                <a:gd name="T46" fmla="*/ 33 w 50"/>
                <a:gd name="T47" fmla="*/ 78 h 78"/>
                <a:gd name="T48" fmla="*/ 26 w 50"/>
                <a:gd name="T49" fmla="*/ 78 h 78"/>
                <a:gd name="T50" fmla="*/ 26 w 50"/>
                <a:gd name="T51" fmla="*/ 78 h 78"/>
                <a:gd name="T52" fmla="*/ 16 w 50"/>
                <a:gd name="T53" fmla="*/ 78 h 78"/>
                <a:gd name="T54" fmla="*/ 6 w 50"/>
                <a:gd name="T55" fmla="*/ 71 h 78"/>
                <a:gd name="T56" fmla="*/ 6 w 50"/>
                <a:gd name="T57" fmla="*/ 71 h 78"/>
                <a:gd name="T58" fmla="*/ 3 w 50"/>
                <a:gd name="T59" fmla="*/ 57 h 78"/>
                <a:gd name="T60" fmla="*/ 0 w 50"/>
                <a:gd name="T61" fmla="*/ 41 h 78"/>
                <a:gd name="T62" fmla="*/ 0 w 50"/>
                <a:gd name="T63" fmla="*/ 41 h 78"/>
                <a:gd name="T64" fmla="*/ 10 w 50"/>
                <a:gd name="T65" fmla="*/ 41 h 78"/>
                <a:gd name="T66" fmla="*/ 10 w 50"/>
                <a:gd name="T67" fmla="*/ 41 h 78"/>
                <a:gd name="T68" fmla="*/ 10 w 50"/>
                <a:gd name="T69" fmla="*/ 54 h 78"/>
                <a:gd name="T70" fmla="*/ 13 w 50"/>
                <a:gd name="T71" fmla="*/ 64 h 78"/>
                <a:gd name="T72" fmla="*/ 13 w 50"/>
                <a:gd name="T73" fmla="*/ 64 h 78"/>
                <a:gd name="T74" fmla="*/ 20 w 50"/>
                <a:gd name="T75" fmla="*/ 67 h 78"/>
                <a:gd name="T76" fmla="*/ 26 w 50"/>
                <a:gd name="T77" fmla="*/ 71 h 78"/>
                <a:gd name="T78" fmla="*/ 26 w 50"/>
                <a:gd name="T79" fmla="*/ 71 h 78"/>
                <a:gd name="T80" fmla="*/ 30 w 50"/>
                <a:gd name="T81" fmla="*/ 67 h 78"/>
                <a:gd name="T82" fmla="*/ 37 w 50"/>
                <a:gd name="T83" fmla="*/ 64 h 78"/>
                <a:gd name="T84" fmla="*/ 37 w 50"/>
                <a:gd name="T85" fmla="*/ 64 h 78"/>
                <a:gd name="T86" fmla="*/ 40 w 50"/>
                <a:gd name="T87" fmla="*/ 54 h 78"/>
                <a:gd name="T88" fmla="*/ 40 w 50"/>
                <a:gd name="T89" fmla="*/ 41 h 78"/>
                <a:gd name="T90" fmla="*/ 40 w 50"/>
                <a:gd name="T91" fmla="*/ 41 h 78"/>
                <a:gd name="T92" fmla="*/ 40 w 50"/>
                <a:gd name="T93" fmla="*/ 24 h 78"/>
                <a:gd name="T94" fmla="*/ 37 w 50"/>
                <a:gd name="T95" fmla="*/ 14 h 78"/>
                <a:gd name="T96" fmla="*/ 37 w 50"/>
                <a:gd name="T97" fmla="*/ 14 h 78"/>
                <a:gd name="T98" fmla="*/ 30 w 50"/>
                <a:gd name="T99" fmla="*/ 10 h 78"/>
                <a:gd name="T100" fmla="*/ 26 w 50"/>
                <a:gd name="T101" fmla="*/ 7 h 78"/>
                <a:gd name="T102" fmla="*/ 26 w 50"/>
                <a:gd name="T103" fmla="*/ 7 h 78"/>
                <a:gd name="T104" fmla="*/ 20 w 50"/>
                <a:gd name="T105" fmla="*/ 10 h 78"/>
                <a:gd name="T106" fmla="*/ 16 w 50"/>
                <a:gd name="T107" fmla="*/ 14 h 78"/>
                <a:gd name="T108" fmla="*/ 16 w 50"/>
                <a:gd name="T109" fmla="*/ 14 h 78"/>
                <a:gd name="T110" fmla="*/ 10 w 50"/>
                <a:gd name="T111" fmla="*/ 24 h 78"/>
                <a:gd name="T112" fmla="*/ 10 w 50"/>
                <a:gd name="T113" fmla="*/ 41 h 78"/>
                <a:gd name="T114" fmla="*/ 10 w 50"/>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41"/>
                  </a:moveTo>
                  <a:lnTo>
                    <a:pt x="0" y="41"/>
                  </a:lnTo>
                  <a:lnTo>
                    <a:pt x="3" y="17"/>
                  </a:lnTo>
                  <a:lnTo>
                    <a:pt x="3" y="17"/>
                  </a:lnTo>
                  <a:lnTo>
                    <a:pt x="6" y="10"/>
                  </a:lnTo>
                  <a:lnTo>
                    <a:pt x="10" y="4"/>
                  </a:lnTo>
                  <a:lnTo>
                    <a:pt x="10" y="4"/>
                  </a:lnTo>
                  <a:lnTo>
                    <a:pt x="16" y="0"/>
                  </a:lnTo>
                  <a:lnTo>
                    <a:pt x="26" y="0"/>
                  </a:lnTo>
                  <a:lnTo>
                    <a:pt x="26" y="0"/>
                  </a:lnTo>
                  <a:lnTo>
                    <a:pt x="37" y="4"/>
                  </a:lnTo>
                  <a:lnTo>
                    <a:pt x="37" y="4"/>
                  </a:lnTo>
                  <a:lnTo>
                    <a:pt x="43" y="10"/>
                  </a:lnTo>
                  <a:lnTo>
                    <a:pt x="43" y="10"/>
                  </a:lnTo>
                  <a:lnTo>
                    <a:pt x="50" y="20"/>
                  </a:lnTo>
                  <a:lnTo>
                    <a:pt x="50" y="20"/>
                  </a:lnTo>
                  <a:lnTo>
                    <a:pt x="50" y="41"/>
                  </a:lnTo>
                  <a:lnTo>
                    <a:pt x="50" y="41"/>
                  </a:lnTo>
                  <a:lnTo>
                    <a:pt x="47" y="61"/>
                  </a:lnTo>
                  <a:lnTo>
                    <a:pt x="47" y="61"/>
                  </a:lnTo>
                  <a:lnTo>
                    <a:pt x="43" y="67"/>
                  </a:lnTo>
                  <a:lnTo>
                    <a:pt x="40" y="74"/>
                  </a:lnTo>
                  <a:lnTo>
                    <a:pt x="40" y="74"/>
                  </a:lnTo>
                  <a:lnTo>
                    <a:pt x="33" y="78"/>
                  </a:lnTo>
                  <a:lnTo>
                    <a:pt x="26" y="78"/>
                  </a:lnTo>
                  <a:lnTo>
                    <a:pt x="26" y="78"/>
                  </a:lnTo>
                  <a:lnTo>
                    <a:pt x="16" y="78"/>
                  </a:lnTo>
                  <a:lnTo>
                    <a:pt x="6" y="71"/>
                  </a:lnTo>
                  <a:lnTo>
                    <a:pt x="6" y="71"/>
                  </a:lnTo>
                  <a:lnTo>
                    <a:pt x="3" y="57"/>
                  </a:lnTo>
                  <a:lnTo>
                    <a:pt x="0" y="41"/>
                  </a:lnTo>
                  <a:lnTo>
                    <a:pt x="0" y="41"/>
                  </a:lnTo>
                  <a:close/>
                  <a:moveTo>
                    <a:pt x="10" y="41"/>
                  </a:moveTo>
                  <a:lnTo>
                    <a:pt x="10" y="41"/>
                  </a:lnTo>
                  <a:lnTo>
                    <a:pt x="10" y="54"/>
                  </a:lnTo>
                  <a:lnTo>
                    <a:pt x="13" y="64"/>
                  </a:lnTo>
                  <a:lnTo>
                    <a:pt x="13" y="64"/>
                  </a:lnTo>
                  <a:lnTo>
                    <a:pt x="20" y="67"/>
                  </a:lnTo>
                  <a:lnTo>
                    <a:pt x="26" y="71"/>
                  </a:lnTo>
                  <a:lnTo>
                    <a:pt x="26" y="71"/>
                  </a:lnTo>
                  <a:lnTo>
                    <a:pt x="30" y="67"/>
                  </a:lnTo>
                  <a:lnTo>
                    <a:pt x="37" y="64"/>
                  </a:lnTo>
                  <a:lnTo>
                    <a:pt x="37" y="64"/>
                  </a:lnTo>
                  <a:lnTo>
                    <a:pt x="40" y="54"/>
                  </a:lnTo>
                  <a:lnTo>
                    <a:pt x="40" y="41"/>
                  </a:lnTo>
                  <a:lnTo>
                    <a:pt x="40" y="41"/>
                  </a:lnTo>
                  <a:lnTo>
                    <a:pt x="40" y="24"/>
                  </a:lnTo>
                  <a:lnTo>
                    <a:pt x="37" y="14"/>
                  </a:lnTo>
                  <a:lnTo>
                    <a:pt x="37" y="14"/>
                  </a:lnTo>
                  <a:lnTo>
                    <a:pt x="30" y="10"/>
                  </a:lnTo>
                  <a:lnTo>
                    <a:pt x="26" y="7"/>
                  </a:lnTo>
                  <a:lnTo>
                    <a:pt x="26" y="7"/>
                  </a:lnTo>
                  <a:lnTo>
                    <a:pt x="20" y="10"/>
                  </a:lnTo>
                  <a:lnTo>
                    <a:pt x="16" y="14"/>
                  </a:lnTo>
                  <a:lnTo>
                    <a:pt x="16"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00" name="Line 160"/>
            <p:cNvSpPr>
              <a:spLocks noChangeShapeType="1"/>
            </p:cNvSpPr>
            <p:nvPr/>
          </p:nvSpPr>
          <p:spPr bwMode="auto">
            <a:xfrm flipV="1">
              <a:off x="13762038" y="4289425"/>
              <a:ext cx="0" cy="5238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01" name="Freeform 161"/>
            <p:cNvSpPr>
              <a:spLocks/>
            </p:cNvSpPr>
            <p:nvPr/>
          </p:nvSpPr>
          <p:spPr bwMode="auto">
            <a:xfrm>
              <a:off x="13681076" y="4384675"/>
              <a:ext cx="49213" cy="123825"/>
            </a:xfrm>
            <a:custGeom>
              <a:avLst/>
              <a:gdLst>
                <a:gd name="T0" fmla="*/ 31 w 31"/>
                <a:gd name="T1" fmla="*/ 78 h 78"/>
                <a:gd name="T2" fmla="*/ 21 w 31"/>
                <a:gd name="T3" fmla="*/ 78 h 78"/>
                <a:gd name="T4" fmla="*/ 21 w 31"/>
                <a:gd name="T5" fmla="*/ 17 h 78"/>
                <a:gd name="T6" fmla="*/ 21 w 31"/>
                <a:gd name="T7" fmla="*/ 17 h 78"/>
                <a:gd name="T8" fmla="*/ 10 w 31"/>
                <a:gd name="T9" fmla="*/ 24 h 78"/>
                <a:gd name="T10" fmla="*/ 10 w 31"/>
                <a:gd name="T11" fmla="*/ 24 h 78"/>
                <a:gd name="T12" fmla="*/ 0 w 31"/>
                <a:gd name="T13" fmla="*/ 27 h 78"/>
                <a:gd name="T14" fmla="*/ 0 w 31"/>
                <a:gd name="T15" fmla="*/ 20 h 78"/>
                <a:gd name="T16" fmla="*/ 0 w 31"/>
                <a:gd name="T17" fmla="*/ 20 h 78"/>
                <a:gd name="T18" fmla="*/ 14 w 31"/>
                <a:gd name="T19" fmla="*/ 10 h 78"/>
                <a:gd name="T20" fmla="*/ 14 w 31"/>
                <a:gd name="T21" fmla="*/ 10 h 78"/>
                <a:gd name="T22" fmla="*/ 24 w 31"/>
                <a:gd name="T23" fmla="*/ 0 h 78"/>
                <a:gd name="T24" fmla="*/ 31 w 31"/>
                <a:gd name="T25" fmla="*/ 0 h 78"/>
                <a:gd name="T26" fmla="*/ 31 w 3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78">
                  <a:moveTo>
                    <a:pt x="31" y="78"/>
                  </a:moveTo>
                  <a:lnTo>
                    <a:pt x="21" y="78"/>
                  </a:lnTo>
                  <a:lnTo>
                    <a:pt x="21" y="17"/>
                  </a:lnTo>
                  <a:lnTo>
                    <a:pt x="21" y="17"/>
                  </a:lnTo>
                  <a:lnTo>
                    <a:pt x="10" y="24"/>
                  </a:lnTo>
                  <a:lnTo>
                    <a:pt x="10" y="24"/>
                  </a:lnTo>
                  <a:lnTo>
                    <a:pt x="0" y="27"/>
                  </a:lnTo>
                  <a:lnTo>
                    <a:pt x="0" y="20"/>
                  </a:lnTo>
                  <a:lnTo>
                    <a:pt x="0" y="20"/>
                  </a:lnTo>
                  <a:lnTo>
                    <a:pt x="14" y="10"/>
                  </a:lnTo>
                  <a:lnTo>
                    <a:pt x="14" y="10"/>
                  </a:lnTo>
                  <a:lnTo>
                    <a:pt x="24" y="0"/>
                  </a:lnTo>
                  <a:lnTo>
                    <a:pt x="31" y="0"/>
                  </a:lnTo>
                  <a:lnTo>
                    <a:pt x="3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02" name="Freeform 162"/>
            <p:cNvSpPr>
              <a:spLocks noEditPoints="1"/>
            </p:cNvSpPr>
            <p:nvPr/>
          </p:nvSpPr>
          <p:spPr bwMode="auto">
            <a:xfrm>
              <a:off x="13766801" y="4384675"/>
              <a:ext cx="80963" cy="123825"/>
            </a:xfrm>
            <a:custGeom>
              <a:avLst/>
              <a:gdLst>
                <a:gd name="T0" fmla="*/ 0 w 51"/>
                <a:gd name="T1" fmla="*/ 41 h 78"/>
                <a:gd name="T2" fmla="*/ 0 w 51"/>
                <a:gd name="T3" fmla="*/ 41 h 78"/>
                <a:gd name="T4" fmla="*/ 4 w 51"/>
                <a:gd name="T5" fmla="*/ 17 h 78"/>
                <a:gd name="T6" fmla="*/ 4 w 51"/>
                <a:gd name="T7" fmla="*/ 17 h 78"/>
                <a:gd name="T8" fmla="*/ 7 w 51"/>
                <a:gd name="T9" fmla="*/ 10 h 78"/>
                <a:gd name="T10" fmla="*/ 10 w 51"/>
                <a:gd name="T11" fmla="*/ 4 h 78"/>
                <a:gd name="T12" fmla="*/ 10 w 51"/>
                <a:gd name="T13" fmla="*/ 4 h 78"/>
                <a:gd name="T14" fmla="*/ 17 w 51"/>
                <a:gd name="T15" fmla="*/ 0 h 78"/>
                <a:gd name="T16" fmla="*/ 24 w 51"/>
                <a:gd name="T17" fmla="*/ 0 h 78"/>
                <a:gd name="T18" fmla="*/ 24 w 51"/>
                <a:gd name="T19" fmla="*/ 0 h 78"/>
                <a:gd name="T20" fmla="*/ 37 w 51"/>
                <a:gd name="T21" fmla="*/ 4 h 78"/>
                <a:gd name="T22" fmla="*/ 37 w 51"/>
                <a:gd name="T23" fmla="*/ 4 h 78"/>
                <a:gd name="T24" fmla="*/ 44 w 51"/>
                <a:gd name="T25" fmla="*/ 10 h 78"/>
                <a:gd name="T26" fmla="*/ 44 w 51"/>
                <a:gd name="T27" fmla="*/ 10 h 78"/>
                <a:gd name="T28" fmla="*/ 47 w 51"/>
                <a:gd name="T29" fmla="*/ 20 h 78"/>
                <a:gd name="T30" fmla="*/ 47 w 51"/>
                <a:gd name="T31" fmla="*/ 20 h 78"/>
                <a:gd name="T32" fmla="*/ 51 w 51"/>
                <a:gd name="T33" fmla="*/ 41 h 78"/>
                <a:gd name="T34" fmla="*/ 51 w 51"/>
                <a:gd name="T35" fmla="*/ 41 h 78"/>
                <a:gd name="T36" fmla="*/ 47 w 51"/>
                <a:gd name="T37" fmla="*/ 61 h 78"/>
                <a:gd name="T38" fmla="*/ 47 w 51"/>
                <a:gd name="T39" fmla="*/ 61 h 78"/>
                <a:gd name="T40" fmla="*/ 44 w 51"/>
                <a:gd name="T41" fmla="*/ 67 h 78"/>
                <a:gd name="T42" fmla="*/ 41 w 51"/>
                <a:gd name="T43" fmla="*/ 74 h 78"/>
                <a:gd name="T44" fmla="*/ 41 w 51"/>
                <a:gd name="T45" fmla="*/ 74 h 78"/>
                <a:gd name="T46" fmla="*/ 34 w 51"/>
                <a:gd name="T47" fmla="*/ 78 h 78"/>
                <a:gd name="T48" fmla="*/ 24 w 51"/>
                <a:gd name="T49" fmla="*/ 78 h 78"/>
                <a:gd name="T50" fmla="*/ 24 w 51"/>
                <a:gd name="T51" fmla="*/ 78 h 78"/>
                <a:gd name="T52" fmla="*/ 17 w 51"/>
                <a:gd name="T53" fmla="*/ 78 h 78"/>
                <a:gd name="T54" fmla="*/ 7 w 51"/>
                <a:gd name="T55" fmla="*/ 71 h 78"/>
                <a:gd name="T56" fmla="*/ 7 w 51"/>
                <a:gd name="T57" fmla="*/ 71 h 78"/>
                <a:gd name="T58" fmla="*/ 4 w 51"/>
                <a:gd name="T59" fmla="*/ 57 h 78"/>
                <a:gd name="T60" fmla="*/ 0 w 51"/>
                <a:gd name="T61" fmla="*/ 41 h 78"/>
                <a:gd name="T62" fmla="*/ 0 w 51"/>
                <a:gd name="T63" fmla="*/ 41 h 78"/>
                <a:gd name="T64" fmla="*/ 10 w 51"/>
                <a:gd name="T65" fmla="*/ 41 h 78"/>
                <a:gd name="T66" fmla="*/ 10 w 51"/>
                <a:gd name="T67" fmla="*/ 41 h 78"/>
                <a:gd name="T68" fmla="*/ 10 w 51"/>
                <a:gd name="T69" fmla="*/ 54 h 78"/>
                <a:gd name="T70" fmla="*/ 14 w 51"/>
                <a:gd name="T71" fmla="*/ 64 h 78"/>
                <a:gd name="T72" fmla="*/ 14 w 51"/>
                <a:gd name="T73" fmla="*/ 64 h 78"/>
                <a:gd name="T74" fmla="*/ 20 w 51"/>
                <a:gd name="T75" fmla="*/ 67 h 78"/>
                <a:gd name="T76" fmla="*/ 24 w 51"/>
                <a:gd name="T77" fmla="*/ 71 h 78"/>
                <a:gd name="T78" fmla="*/ 24 w 51"/>
                <a:gd name="T79" fmla="*/ 71 h 78"/>
                <a:gd name="T80" fmla="*/ 30 w 51"/>
                <a:gd name="T81" fmla="*/ 67 h 78"/>
                <a:gd name="T82" fmla="*/ 37 w 51"/>
                <a:gd name="T83" fmla="*/ 64 h 78"/>
                <a:gd name="T84" fmla="*/ 37 w 51"/>
                <a:gd name="T85" fmla="*/ 64 h 78"/>
                <a:gd name="T86" fmla="*/ 41 w 51"/>
                <a:gd name="T87" fmla="*/ 54 h 78"/>
                <a:gd name="T88" fmla="*/ 41 w 51"/>
                <a:gd name="T89" fmla="*/ 41 h 78"/>
                <a:gd name="T90" fmla="*/ 41 w 51"/>
                <a:gd name="T91" fmla="*/ 41 h 78"/>
                <a:gd name="T92" fmla="*/ 41 w 51"/>
                <a:gd name="T93" fmla="*/ 24 h 78"/>
                <a:gd name="T94" fmla="*/ 37 w 51"/>
                <a:gd name="T95" fmla="*/ 14 h 78"/>
                <a:gd name="T96" fmla="*/ 37 w 51"/>
                <a:gd name="T97" fmla="*/ 14 h 78"/>
                <a:gd name="T98" fmla="*/ 30 w 51"/>
                <a:gd name="T99" fmla="*/ 10 h 78"/>
                <a:gd name="T100" fmla="*/ 24 w 51"/>
                <a:gd name="T101" fmla="*/ 7 h 78"/>
                <a:gd name="T102" fmla="*/ 24 w 51"/>
                <a:gd name="T103" fmla="*/ 7 h 78"/>
                <a:gd name="T104" fmla="*/ 20 w 51"/>
                <a:gd name="T105" fmla="*/ 10 h 78"/>
                <a:gd name="T106" fmla="*/ 14 w 51"/>
                <a:gd name="T107" fmla="*/ 14 h 78"/>
                <a:gd name="T108" fmla="*/ 14 w 51"/>
                <a:gd name="T109" fmla="*/ 14 h 78"/>
                <a:gd name="T110" fmla="*/ 10 w 51"/>
                <a:gd name="T111" fmla="*/ 24 h 78"/>
                <a:gd name="T112" fmla="*/ 10 w 51"/>
                <a:gd name="T113" fmla="*/ 41 h 78"/>
                <a:gd name="T114" fmla="*/ 10 w 51"/>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41"/>
                  </a:moveTo>
                  <a:lnTo>
                    <a:pt x="0" y="41"/>
                  </a:lnTo>
                  <a:lnTo>
                    <a:pt x="4" y="17"/>
                  </a:lnTo>
                  <a:lnTo>
                    <a:pt x="4" y="17"/>
                  </a:lnTo>
                  <a:lnTo>
                    <a:pt x="7" y="10"/>
                  </a:lnTo>
                  <a:lnTo>
                    <a:pt x="10" y="4"/>
                  </a:lnTo>
                  <a:lnTo>
                    <a:pt x="10" y="4"/>
                  </a:lnTo>
                  <a:lnTo>
                    <a:pt x="17" y="0"/>
                  </a:lnTo>
                  <a:lnTo>
                    <a:pt x="24" y="0"/>
                  </a:lnTo>
                  <a:lnTo>
                    <a:pt x="24" y="0"/>
                  </a:lnTo>
                  <a:lnTo>
                    <a:pt x="37" y="4"/>
                  </a:lnTo>
                  <a:lnTo>
                    <a:pt x="37" y="4"/>
                  </a:lnTo>
                  <a:lnTo>
                    <a:pt x="44" y="10"/>
                  </a:lnTo>
                  <a:lnTo>
                    <a:pt x="44" y="10"/>
                  </a:lnTo>
                  <a:lnTo>
                    <a:pt x="47" y="20"/>
                  </a:lnTo>
                  <a:lnTo>
                    <a:pt x="47" y="20"/>
                  </a:lnTo>
                  <a:lnTo>
                    <a:pt x="51" y="41"/>
                  </a:lnTo>
                  <a:lnTo>
                    <a:pt x="51" y="41"/>
                  </a:lnTo>
                  <a:lnTo>
                    <a:pt x="47" y="61"/>
                  </a:lnTo>
                  <a:lnTo>
                    <a:pt x="47" y="61"/>
                  </a:lnTo>
                  <a:lnTo>
                    <a:pt x="44" y="67"/>
                  </a:lnTo>
                  <a:lnTo>
                    <a:pt x="41" y="74"/>
                  </a:lnTo>
                  <a:lnTo>
                    <a:pt x="41" y="74"/>
                  </a:lnTo>
                  <a:lnTo>
                    <a:pt x="34" y="78"/>
                  </a:lnTo>
                  <a:lnTo>
                    <a:pt x="24" y="78"/>
                  </a:lnTo>
                  <a:lnTo>
                    <a:pt x="24" y="78"/>
                  </a:lnTo>
                  <a:lnTo>
                    <a:pt x="17" y="78"/>
                  </a:lnTo>
                  <a:lnTo>
                    <a:pt x="7" y="71"/>
                  </a:lnTo>
                  <a:lnTo>
                    <a:pt x="7" y="71"/>
                  </a:lnTo>
                  <a:lnTo>
                    <a:pt x="4" y="57"/>
                  </a:lnTo>
                  <a:lnTo>
                    <a:pt x="0" y="41"/>
                  </a:lnTo>
                  <a:lnTo>
                    <a:pt x="0" y="41"/>
                  </a:lnTo>
                  <a:close/>
                  <a:moveTo>
                    <a:pt x="10" y="41"/>
                  </a:moveTo>
                  <a:lnTo>
                    <a:pt x="10" y="41"/>
                  </a:lnTo>
                  <a:lnTo>
                    <a:pt x="10" y="54"/>
                  </a:lnTo>
                  <a:lnTo>
                    <a:pt x="14" y="64"/>
                  </a:lnTo>
                  <a:lnTo>
                    <a:pt x="14" y="64"/>
                  </a:lnTo>
                  <a:lnTo>
                    <a:pt x="20" y="67"/>
                  </a:lnTo>
                  <a:lnTo>
                    <a:pt x="24" y="71"/>
                  </a:lnTo>
                  <a:lnTo>
                    <a:pt x="24" y="71"/>
                  </a:lnTo>
                  <a:lnTo>
                    <a:pt x="30" y="67"/>
                  </a:lnTo>
                  <a:lnTo>
                    <a:pt x="37" y="64"/>
                  </a:lnTo>
                  <a:lnTo>
                    <a:pt x="37" y="64"/>
                  </a:lnTo>
                  <a:lnTo>
                    <a:pt x="41" y="54"/>
                  </a:lnTo>
                  <a:lnTo>
                    <a:pt x="41" y="41"/>
                  </a:lnTo>
                  <a:lnTo>
                    <a:pt x="41" y="41"/>
                  </a:lnTo>
                  <a:lnTo>
                    <a:pt x="41" y="24"/>
                  </a:lnTo>
                  <a:lnTo>
                    <a:pt x="37" y="14"/>
                  </a:lnTo>
                  <a:lnTo>
                    <a:pt x="37" y="14"/>
                  </a:lnTo>
                  <a:lnTo>
                    <a:pt x="30" y="10"/>
                  </a:lnTo>
                  <a:lnTo>
                    <a:pt x="24" y="7"/>
                  </a:lnTo>
                  <a:lnTo>
                    <a:pt x="24" y="7"/>
                  </a:lnTo>
                  <a:lnTo>
                    <a:pt x="20" y="10"/>
                  </a:lnTo>
                  <a:lnTo>
                    <a:pt x="14" y="14"/>
                  </a:lnTo>
                  <a:lnTo>
                    <a:pt x="14"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03" name="Freeform 163"/>
            <p:cNvSpPr>
              <a:spLocks noEditPoints="1"/>
            </p:cNvSpPr>
            <p:nvPr/>
          </p:nvSpPr>
          <p:spPr bwMode="auto">
            <a:xfrm>
              <a:off x="13863638" y="4384675"/>
              <a:ext cx="79375" cy="123825"/>
            </a:xfrm>
            <a:custGeom>
              <a:avLst/>
              <a:gdLst>
                <a:gd name="T0" fmla="*/ 0 w 50"/>
                <a:gd name="T1" fmla="*/ 41 h 78"/>
                <a:gd name="T2" fmla="*/ 0 w 50"/>
                <a:gd name="T3" fmla="*/ 41 h 78"/>
                <a:gd name="T4" fmla="*/ 3 w 50"/>
                <a:gd name="T5" fmla="*/ 17 h 78"/>
                <a:gd name="T6" fmla="*/ 3 w 50"/>
                <a:gd name="T7" fmla="*/ 17 h 78"/>
                <a:gd name="T8" fmla="*/ 6 w 50"/>
                <a:gd name="T9" fmla="*/ 10 h 78"/>
                <a:gd name="T10" fmla="*/ 10 w 50"/>
                <a:gd name="T11" fmla="*/ 4 h 78"/>
                <a:gd name="T12" fmla="*/ 10 w 50"/>
                <a:gd name="T13" fmla="*/ 4 h 78"/>
                <a:gd name="T14" fmla="*/ 17 w 50"/>
                <a:gd name="T15" fmla="*/ 0 h 78"/>
                <a:gd name="T16" fmla="*/ 23 w 50"/>
                <a:gd name="T17" fmla="*/ 0 h 78"/>
                <a:gd name="T18" fmla="*/ 23 w 50"/>
                <a:gd name="T19" fmla="*/ 0 h 78"/>
                <a:gd name="T20" fmla="*/ 37 w 50"/>
                <a:gd name="T21" fmla="*/ 4 h 78"/>
                <a:gd name="T22" fmla="*/ 37 w 50"/>
                <a:gd name="T23" fmla="*/ 4 h 78"/>
                <a:gd name="T24" fmla="*/ 43 w 50"/>
                <a:gd name="T25" fmla="*/ 10 h 78"/>
                <a:gd name="T26" fmla="*/ 43 w 50"/>
                <a:gd name="T27" fmla="*/ 10 h 78"/>
                <a:gd name="T28" fmla="*/ 47 w 50"/>
                <a:gd name="T29" fmla="*/ 20 h 78"/>
                <a:gd name="T30" fmla="*/ 47 w 50"/>
                <a:gd name="T31" fmla="*/ 20 h 78"/>
                <a:gd name="T32" fmla="*/ 50 w 50"/>
                <a:gd name="T33" fmla="*/ 41 h 78"/>
                <a:gd name="T34" fmla="*/ 50 w 50"/>
                <a:gd name="T35" fmla="*/ 41 h 78"/>
                <a:gd name="T36" fmla="*/ 47 w 50"/>
                <a:gd name="T37" fmla="*/ 61 h 78"/>
                <a:gd name="T38" fmla="*/ 47 w 50"/>
                <a:gd name="T39" fmla="*/ 61 h 78"/>
                <a:gd name="T40" fmla="*/ 43 w 50"/>
                <a:gd name="T41" fmla="*/ 67 h 78"/>
                <a:gd name="T42" fmla="*/ 37 w 50"/>
                <a:gd name="T43" fmla="*/ 74 h 78"/>
                <a:gd name="T44" fmla="*/ 37 w 50"/>
                <a:gd name="T45" fmla="*/ 74 h 78"/>
                <a:gd name="T46" fmla="*/ 33 w 50"/>
                <a:gd name="T47" fmla="*/ 78 h 78"/>
                <a:gd name="T48" fmla="*/ 23 w 50"/>
                <a:gd name="T49" fmla="*/ 78 h 78"/>
                <a:gd name="T50" fmla="*/ 23 w 50"/>
                <a:gd name="T51" fmla="*/ 78 h 78"/>
                <a:gd name="T52" fmla="*/ 13 w 50"/>
                <a:gd name="T53" fmla="*/ 78 h 78"/>
                <a:gd name="T54" fmla="*/ 6 w 50"/>
                <a:gd name="T55" fmla="*/ 71 h 78"/>
                <a:gd name="T56" fmla="*/ 6 w 50"/>
                <a:gd name="T57" fmla="*/ 71 h 78"/>
                <a:gd name="T58" fmla="*/ 0 w 50"/>
                <a:gd name="T59" fmla="*/ 57 h 78"/>
                <a:gd name="T60" fmla="*/ 0 w 50"/>
                <a:gd name="T61" fmla="*/ 41 h 78"/>
                <a:gd name="T62" fmla="*/ 0 w 50"/>
                <a:gd name="T63" fmla="*/ 41 h 78"/>
                <a:gd name="T64" fmla="*/ 10 w 50"/>
                <a:gd name="T65" fmla="*/ 41 h 78"/>
                <a:gd name="T66" fmla="*/ 10 w 50"/>
                <a:gd name="T67" fmla="*/ 41 h 78"/>
                <a:gd name="T68" fmla="*/ 10 w 50"/>
                <a:gd name="T69" fmla="*/ 54 h 78"/>
                <a:gd name="T70" fmla="*/ 13 w 50"/>
                <a:gd name="T71" fmla="*/ 64 h 78"/>
                <a:gd name="T72" fmla="*/ 13 w 50"/>
                <a:gd name="T73" fmla="*/ 64 h 78"/>
                <a:gd name="T74" fmla="*/ 17 w 50"/>
                <a:gd name="T75" fmla="*/ 67 h 78"/>
                <a:gd name="T76" fmla="*/ 23 w 50"/>
                <a:gd name="T77" fmla="*/ 71 h 78"/>
                <a:gd name="T78" fmla="*/ 23 w 50"/>
                <a:gd name="T79" fmla="*/ 71 h 78"/>
                <a:gd name="T80" fmla="*/ 30 w 50"/>
                <a:gd name="T81" fmla="*/ 67 h 78"/>
                <a:gd name="T82" fmla="*/ 37 w 50"/>
                <a:gd name="T83" fmla="*/ 64 h 78"/>
                <a:gd name="T84" fmla="*/ 37 w 50"/>
                <a:gd name="T85" fmla="*/ 64 h 78"/>
                <a:gd name="T86" fmla="*/ 40 w 50"/>
                <a:gd name="T87" fmla="*/ 54 h 78"/>
                <a:gd name="T88" fmla="*/ 40 w 50"/>
                <a:gd name="T89" fmla="*/ 41 h 78"/>
                <a:gd name="T90" fmla="*/ 40 w 50"/>
                <a:gd name="T91" fmla="*/ 41 h 78"/>
                <a:gd name="T92" fmla="*/ 40 w 50"/>
                <a:gd name="T93" fmla="*/ 24 h 78"/>
                <a:gd name="T94" fmla="*/ 37 w 50"/>
                <a:gd name="T95" fmla="*/ 14 h 78"/>
                <a:gd name="T96" fmla="*/ 37 w 50"/>
                <a:gd name="T97" fmla="*/ 14 h 78"/>
                <a:gd name="T98" fmla="*/ 30 w 50"/>
                <a:gd name="T99" fmla="*/ 10 h 78"/>
                <a:gd name="T100" fmla="*/ 23 w 50"/>
                <a:gd name="T101" fmla="*/ 7 h 78"/>
                <a:gd name="T102" fmla="*/ 23 w 50"/>
                <a:gd name="T103" fmla="*/ 7 h 78"/>
                <a:gd name="T104" fmla="*/ 17 w 50"/>
                <a:gd name="T105" fmla="*/ 10 h 78"/>
                <a:gd name="T106" fmla="*/ 13 w 50"/>
                <a:gd name="T107" fmla="*/ 14 h 78"/>
                <a:gd name="T108" fmla="*/ 13 w 50"/>
                <a:gd name="T109" fmla="*/ 14 h 78"/>
                <a:gd name="T110" fmla="*/ 10 w 50"/>
                <a:gd name="T111" fmla="*/ 24 h 78"/>
                <a:gd name="T112" fmla="*/ 10 w 50"/>
                <a:gd name="T113" fmla="*/ 41 h 78"/>
                <a:gd name="T114" fmla="*/ 10 w 50"/>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41"/>
                  </a:moveTo>
                  <a:lnTo>
                    <a:pt x="0" y="41"/>
                  </a:lnTo>
                  <a:lnTo>
                    <a:pt x="3" y="17"/>
                  </a:lnTo>
                  <a:lnTo>
                    <a:pt x="3" y="17"/>
                  </a:lnTo>
                  <a:lnTo>
                    <a:pt x="6" y="10"/>
                  </a:lnTo>
                  <a:lnTo>
                    <a:pt x="10" y="4"/>
                  </a:lnTo>
                  <a:lnTo>
                    <a:pt x="10" y="4"/>
                  </a:lnTo>
                  <a:lnTo>
                    <a:pt x="17" y="0"/>
                  </a:lnTo>
                  <a:lnTo>
                    <a:pt x="23" y="0"/>
                  </a:lnTo>
                  <a:lnTo>
                    <a:pt x="23" y="0"/>
                  </a:lnTo>
                  <a:lnTo>
                    <a:pt x="37" y="4"/>
                  </a:lnTo>
                  <a:lnTo>
                    <a:pt x="37" y="4"/>
                  </a:lnTo>
                  <a:lnTo>
                    <a:pt x="43" y="10"/>
                  </a:lnTo>
                  <a:lnTo>
                    <a:pt x="43" y="10"/>
                  </a:lnTo>
                  <a:lnTo>
                    <a:pt x="47" y="20"/>
                  </a:lnTo>
                  <a:lnTo>
                    <a:pt x="47" y="20"/>
                  </a:lnTo>
                  <a:lnTo>
                    <a:pt x="50" y="41"/>
                  </a:lnTo>
                  <a:lnTo>
                    <a:pt x="50" y="41"/>
                  </a:lnTo>
                  <a:lnTo>
                    <a:pt x="47" y="61"/>
                  </a:lnTo>
                  <a:lnTo>
                    <a:pt x="47" y="61"/>
                  </a:lnTo>
                  <a:lnTo>
                    <a:pt x="43" y="67"/>
                  </a:lnTo>
                  <a:lnTo>
                    <a:pt x="37" y="74"/>
                  </a:lnTo>
                  <a:lnTo>
                    <a:pt x="37" y="74"/>
                  </a:lnTo>
                  <a:lnTo>
                    <a:pt x="33" y="78"/>
                  </a:lnTo>
                  <a:lnTo>
                    <a:pt x="23" y="78"/>
                  </a:lnTo>
                  <a:lnTo>
                    <a:pt x="23" y="78"/>
                  </a:lnTo>
                  <a:lnTo>
                    <a:pt x="13" y="78"/>
                  </a:lnTo>
                  <a:lnTo>
                    <a:pt x="6" y="71"/>
                  </a:lnTo>
                  <a:lnTo>
                    <a:pt x="6" y="71"/>
                  </a:lnTo>
                  <a:lnTo>
                    <a:pt x="0" y="57"/>
                  </a:lnTo>
                  <a:lnTo>
                    <a:pt x="0" y="41"/>
                  </a:lnTo>
                  <a:lnTo>
                    <a:pt x="0" y="41"/>
                  </a:lnTo>
                  <a:close/>
                  <a:moveTo>
                    <a:pt x="10" y="41"/>
                  </a:moveTo>
                  <a:lnTo>
                    <a:pt x="10" y="41"/>
                  </a:lnTo>
                  <a:lnTo>
                    <a:pt x="10" y="54"/>
                  </a:lnTo>
                  <a:lnTo>
                    <a:pt x="13" y="64"/>
                  </a:lnTo>
                  <a:lnTo>
                    <a:pt x="13" y="64"/>
                  </a:lnTo>
                  <a:lnTo>
                    <a:pt x="17" y="67"/>
                  </a:lnTo>
                  <a:lnTo>
                    <a:pt x="23" y="71"/>
                  </a:lnTo>
                  <a:lnTo>
                    <a:pt x="23" y="71"/>
                  </a:lnTo>
                  <a:lnTo>
                    <a:pt x="30" y="67"/>
                  </a:lnTo>
                  <a:lnTo>
                    <a:pt x="37" y="64"/>
                  </a:lnTo>
                  <a:lnTo>
                    <a:pt x="37" y="64"/>
                  </a:lnTo>
                  <a:lnTo>
                    <a:pt x="40" y="54"/>
                  </a:lnTo>
                  <a:lnTo>
                    <a:pt x="40" y="41"/>
                  </a:lnTo>
                  <a:lnTo>
                    <a:pt x="40" y="41"/>
                  </a:lnTo>
                  <a:lnTo>
                    <a:pt x="40" y="24"/>
                  </a:lnTo>
                  <a:lnTo>
                    <a:pt x="37" y="14"/>
                  </a:lnTo>
                  <a:lnTo>
                    <a:pt x="37" y="14"/>
                  </a:lnTo>
                  <a:lnTo>
                    <a:pt x="30" y="10"/>
                  </a:lnTo>
                  <a:lnTo>
                    <a:pt x="23" y="7"/>
                  </a:lnTo>
                  <a:lnTo>
                    <a:pt x="23" y="7"/>
                  </a:lnTo>
                  <a:lnTo>
                    <a:pt x="17" y="10"/>
                  </a:lnTo>
                  <a:lnTo>
                    <a:pt x="13" y="14"/>
                  </a:lnTo>
                  <a:lnTo>
                    <a:pt x="13"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04" name="Line 164"/>
            <p:cNvSpPr>
              <a:spLocks noChangeShapeType="1"/>
            </p:cNvSpPr>
            <p:nvPr/>
          </p:nvSpPr>
          <p:spPr bwMode="auto">
            <a:xfrm>
              <a:off x="12133263" y="4289425"/>
              <a:ext cx="26988"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05" name="Line 165"/>
            <p:cNvSpPr>
              <a:spLocks noChangeShapeType="1"/>
            </p:cNvSpPr>
            <p:nvPr/>
          </p:nvSpPr>
          <p:spPr bwMode="auto">
            <a:xfrm>
              <a:off x="12142788" y="3840163"/>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06" name="Line 166"/>
            <p:cNvSpPr>
              <a:spLocks noChangeShapeType="1"/>
            </p:cNvSpPr>
            <p:nvPr/>
          </p:nvSpPr>
          <p:spPr bwMode="auto">
            <a:xfrm>
              <a:off x="12142788" y="3390900"/>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07" name="Line 167"/>
            <p:cNvSpPr>
              <a:spLocks noChangeShapeType="1"/>
            </p:cNvSpPr>
            <p:nvPr/>
          </p:nvSpPr>
          <p:spPr bwMode="auto">
            <a:xfrm>
              <a:off x="12142788" y="2943225"/>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08" name="Line 168"/>
            <p:cNvSpPr>
              <a:spLocks noChangeShapeType="1"/>
            </p:cNvSpPr>
            <p:nvPr/>
          </p:nvSpPr>
          <p:spPr bwMode="auto">
            <a:xfrm>
              <a:off x="12142788" y="2500313"/>
              <a:ext cx="49213"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0" name="Freeform 170"/>
            <p:cNvSpPr>
              <a:spLocks/>
            </p:cNvSpPr>
            <p:nvPr/>
          </p:nvSpPr>
          <p:spPr bwMode="auto">
            <a:xfrm>
              <a:off x="12133263" y="2889250"/>
              <a:ext cx="1954213" cy="1400175"/>
            </a:xfrm>
            <a:custGeom>
              <a:avLst/>
              <a:gdLst>
                <a:gd name="T0" fmla="*/ 17 w 1231"/>
                <a:gd name="T1" fmla="*/ 878 h 882"/>
                <a:gd name="T2" fmla="*/ 40 w 1231"/>
                <a:gd name="T3" fmla="*/ 878 h 882"/>
                <a:gd name="T4" fmla="*/ 67 w 1231"/>
                <a:gd name="T5" fmla="*/ 878 h 882"/>
                <a:gd name="T6" fmla="*/ 91 w 1231"/>
                <a:gd name="T7" fmla="*/ 878 h 882"/>
                <a:gd name="T8" fmla="*/ 114 w 1231"/>
                <a:gd name="T9" fmla="*/ 878 h 882"/>
                <a:gd name="T10" fmla="*/ 141 w 1231"/>
                <a:gd name="T11" fmla="*/ 882 h 882"/>
                <a:gd name="T12" fmla="*/ 165 w 1231"/>
                <a:gd name="T13" fmla="*/ 878 h 882"/>
                <a:gd name="T14" fmla="*/ 188 w 1231"/>
                <a:gd name="T15" fmla="*/ 865 h 882"/>
                <a:gd name="T16" fmla="*/ 215 w 1231"/>
                <a:gd name="T17" fmla="*/ 828 h 882"/>
                <a:gd name="T18" fmla="*/ 239 w 1231"/>
                <a:gd name="T19" fmla="*/ 754 h 882"/>
                <a:gd name="T20" fmla="*/ 262 w 1231"/>
                <a:gd name="T21" fmla="*/ 639 h 882"/>
                <a:gd name="T22" fmla="*/ 286 w 1231"/>
                <a:gd name="T23" fmla="*/ 498 h 882"/>
                <a:gd name="T24" fmla="*/ 313 w 1231"/>
                <a:gd name="T25" fmla="*/ 350 h 882"/>
                <a:gd name="T26" fmla="*/ 336 w 1231"/>
                <a:gd name="T27" fmla="*/ 222 h 882"/>
                <a:gd name="T28" fmla="*/ 363 w 1231"/>
                <a:gd name="T29" fmla="*/ 128 h 882"/>
                <a:gd name="T30" fmla="*/ 387 w 1231"/>
                <a:gd name="T31" fmla="*/ 61 h 882"/>
                <a:gd name="T32" fmla="*/ 410 w 1231"/>
                <a:gd name="T33" fmla="*/ 20 h 882"/>
                <a:gd name="T34" fmla="*/ 434 w 1231"/>
                <a:gd name="T35" fmla="*/ 3 h 882"/>
                <a:gd name="T36" fmla="*/ 461 w 1231"/>
                <a:gd name="T37" fmla="*/ 3 h 882"/>
                <a:gd name="T38" fmla="*/ 484 w 1231"/>
                <a:gd name="T39" fmla="*/ 27 h 882"/>
                <a:gd name="T40" fmla="*/ 508 w 1231"/>
                <a:gd name="T41" fmla="*/ 78 h 882"/>
                <a:gd name="T42" fmla="*/ 535 w 1231"/>
                <a:gd name="T43" fmla="*/ 155 h 882"/>
                <a:gd name="T44" fmla="*/ 558 w 1231"/>
                <a:gd name="T45" fmla="*/ 252 h 882"/>
                <a:gd name="T46" fmla="*/ 582 w 1231"/>
                <a:gd name="T47" fmla="*/ 360 h 882"/>
                <a:gd name="T48" fmla="*/ 609 w 1231"/>
                <a:gd name="T49" fmla="*/ 468 h 882"/>
                <a:gd name="T50" fmla="*/ 632 w 1231"/>
                <a:gd name="T51" fmla="*/ 562 h 882"/>
                <a:gd name="T52" fmla="*/ 656 w 1231"/>
                <a:gd name="T53" fmla="*/ 639 h 882"/>
                <a:gd name="T54" fmla="*/ 683 w 1231"/>
                <a:gd name="T55" fmla="*/ 693 h 882"/>
                <a:gd name="T56" fmla="*/ 706 w 1231"/>
                <a:gd name="T57" fmla="*/ 734 h 882"/>
                <a:gd name="T58" fmla="*/ 730 w 1231"/>
                <a:gd name="T59" fmla="*/ 757 h 882"/>
                <a:gd name="T60" fmla="*/ 757 w 1231"/>
                <a:gd name="T61" fmla="*/ 777 h 882"/>
                <a:gd name="T62" fmla="*/ 780 w 1231"/>
                <a:gd name="T63" fmla="*/ 791 h 882"/>
                <a:gd name="T64" fmla="*/ 804 w 1231"/>
                <a:gd name="T65" fmla="*/ 804 h 882"/>
                <a:gd name="T66" fmla="*/ 831 w 1231"/>
                <a:gd name="T67" fmla="*/ 814 h 882"/>
                <a:gd name="T68" fmla="*/ 854 w 1231"/>
                <a:gd name="T69" fmla="*/ 824 h 882"/>
                <a:gd name="T70" fmla="*/ 878 w 1231"/>
                <a:gd name="T71" fmla="*/ 831 h 882"/>
                <a:gd name="T72" fmla="*/ 901 w 1231"/>
                <a:gd name="T73" fmla="*/ 838 h 882"/>
                <a:gd name="T74" fmla="*/ 928 w 1231"/>
                <a:gd name="T75" fmla="*/ 845 h 882"/>
                <a:gd name="T76" fmla="*/ 952 w 1231"/>
                <a:gd name="T77" fmla="*/ 851 h 882"/>
                <a:gd name="T78" fmla="*/ 975 w 1231"/>
                <a:gd name="T79" fmla="*/ 855 h 882"/>
                <a:gd name="T80" fmla="*/ 1002 w 1231"/>
                <a:gd name="T81" fmla="*/ 858 h 882"/>
                <a:gd name="T82" fmla="*/ 1026 w 1231"/>
                <a:gd name="T83" fmla="*/ 858 h 882"/>
                <a:gd name="T84" fmla="*/ 1049 w 1231"/>
                <a:gd name="T85" fmla="*/ 861 h 882"/>
                <a:gd name="T86" fmla="*/ 1076 w 1231"/>
                <a:gd name="T87" fmla="*/ 865 h 882"/>
                <a:gd name="T88" fmla="*/ 1100 w 1231"/>
                <a:gd name="T89" fmla="*/ 865 h 882"/>
                <a:gd name="T90" fmla="*/ 1123 w 1231"/>
                <a:gd name="T91" fmla="*/ 868 h 882"/>
                <a:gd name="T92" fmla="*/ 1150 w 1231"/>
                <a:gd name="T93" fmla="*/ 868 h 882"/>
                <a:gd name="T94" fmla="*/ 1174 w 1231"/>
                <a:gd name="T95" fmla="*/ 868 h 882"/>
                <a:gd name="T96" fmla="*/ 1197 w 1231"/>
                <a:gd name="T97" fmla="*/ 872 h 882"/>
                <a:gd name="T98" fmla="*/ 1224 w 1231"/>
                <a:gd name="T99" fmla="*/ 872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1" h="882">
                  <a:moveTo>
                    <a:pt x="0" y="878"/>
                  </a:moveTo>
                  <a:lnTo>
                    <a:pt x="10" y="878"/>
                  </a:lnTo>
                  <a:lnTo>
                    <a:pt x="17" y="878"/>
                  </a:lnTo>
                  <a:lnTo>
                    <a:pt x="23" y="878"/>
                  </a:lnTo>
                  <a:lnTo>
                    <a:pt x="33" y="878"/>
                  </a:lnTo>
                  <a:lnTo>
                    <a:pt x="40" y="878"/>
                  </a:lnTo>
                  <a:lnTo>
                    <a:pt x="50" y="878"/>
                  </a:lnTo>
                  <a:lnTo>
                    <a:pt x="57" y="878"/>
                  </a:lnTo>
                  <a:lnTo>
                    <a:pt x="67" y="878"/>
                  </a:lnTo>
                  <a:lnTo>
                    <a:pt x="74" y="878"/>
                  </a:lnTo>
                  <a:lnTo>
                    <a:pt x="84" y="878"/>
                  </a:lnTo>
                  <a:lnTo>
                    <a:pt x="91" y="878"/>
                  </a:lnTo>
                  <a:lnTo>
                    <a:pt x="97" y="878"/>
                  </a:lnTo>
                  <a:lnTo>
                    <a:pt x="107" y="878"/>
                  </a:lnTo>
                  <a:lnTo>
                    <a:pt x="114" y="878"/>
                  </a:lnTo>
                  <a:lnTo>
                    <a:pt x="124" y="878"/>
                  </a:lnTo>
                  <a:lnTo>
                    <a:pt x="131" y="882"/>
                  </a:lnTo>
                  <a:lnTo>
                    <a:pt x="141" y="882"/>
                  </a:lnTo>
                  <a:lnTo>
                    <a:pt x="148" y="878"/>
                  </a:lnTo>
                  <a:lnTo>
                    <a:pt x="155" y="878"/>
                  </a:lnTo>
                  <a:lnTo>
                    <a:pt x="165" y="878"/>
                  </a:lnTo>
                  <a:lnTo>
                    <a:pt x="171" y="875"/>
                  </a:lnTo>
                  <a:lnTo>
                    <a:pt x="181" y="872"/>
                  </a:lnTo>
                  <a:lnTo>
                    <a:pt x="188" y="865"/>
                  </a:lnTo>
                  <a:lnTo>
                    <a:pt x="198" y="855"/>
                  </a:lnTo>
                  <a:lnTo>
                    <a:pt x="205" y="845"/>
                  </a:lnTo>
                  <a:lnTo>
                    <a:pt x="215" y="828"/>
                  </a:lnTo>
                  <a:lnTo>
                    <a:pt x="222" y="808"/>
                  </a:lnTo>
                  <a:lnTo>
                    <a:pt x="229" y="784"/>
                  </a:lnTo>
                  <a:lnTo>
                    <a:pt x="239" y="754"/>
                  </a:lnTo>
                  <a:lnTo>
                    <a:pt x="245" y="720"/>
                  </a:lnTo>
                  <a:lnTo>
                    <a:pt x="255" y="683"/>
                  </a:lnTo>
                  <a:lnTo>
                    <a:pt x="262" y="639"/>
                  </a:lnTo>
                  <a:lnTo>
                    <a:pt x="272" y="596"/>
                  </a:lnTo>
                  <a:lnTo>
                    <a:pt x="279" y="545"/>
                  </a:lnTo>
                  <a:lnTo>
                    <a:pt x="286" y="498"/>
                  </a:lnTo>
                  <a:lnTo>
                    <a:pt x="296" y="448"/>
                  </a:lnTo>
                  <a:lnTo>
                    <a:pt x="303" y="397"/>
                  </a:lnTo>
                  <a:lnTo>
                    <a:pt x="313" y="350"/>
                  </a:lnTo>
                  <a:lnTo>
                    <a:pt x="319" y="303"/>
                  </a:lnTo>
                  <a:lnTo>
                    <a:pt x="329" y="263"/>
                  </a:lnTo>
                  <a:lnTo>
                    <a:pt x="336" y="222"/>
                  </a:lnTo>
                  <a:lnTo>
                    <a:pt x="346" y="189"/>
                  </a:lnTo>
                  <a:lnTo>
                    <a:pt x="353" y="155"/>
                  </a:lnTo>
                  <a:lnTo>
                    <a:pt x="363" y="128"/>
                  </a:lnTo>
                  <a:lnTo>
                    <a:pt x="370" y="101"/>
                  </a:lnTo>
                  <a:lnTo>
                    <a:pt x="377" y="81"/>
                  </a:lnTo>
                  <a:lnTo>
                    <a:pt x="387" y="61"/>
                  </a:lnTo>
                  <a:lnTo>
                    <a:pt x="393" y="44"/>
                  </a:lnTo>
                  <a:lnTo>
                    <a:pt x="403" y="30"/>
                  </a:lnTo>
                  <a:lnTo>
                    <a:pt x="410" y="20"/>
                  </a:lnTo>
                  <a:lnTo>
                    <a:pt x="420" y="14"/>
                  </a:lnTo>
                  <a:lnTo>
                    <a:pt x="427" y="7"/>
                  </a:lnTo>
                  <a:lnTo>
                    <a:pt x="434" y="3"/>
                  </a:lnTo>
                  <a:lnTo>
                    <a:pt x="444" y="0"/>
                  </a:lnTo>
                  <a:lnTo>
                    <a:pt x="451" y="0"/>
                  </a:lnTo>
                  <a:lnTo>
                    <a:pt x="461" y="3"/>
                  </a:lnTo>
                  <a:lnTo>
                    <a:pt x="467" y="10"/>
                  </a:lnTo>
                  <a:lnTo>
                    <a:pt x="477" y="17"/>
                  </a:lnTo>
                  <a:lnTo>
                    <a:pt x="484" y="27"/>
                  </a:lnTo>
                  <a:lnTo>
                    <a:pt x="494" y="40"/>
                  </a:lnTo>
                  <a:lnTo>
                    <a:pt x="501" y="57"/>
                  </a:lnTo>
                  <a:lnTo>
                    <a:pt x="508" y="78"/>
                  </a:lnTo>
                  <a:lnTo>
                    <a:pt x="518" y="101"/>
                  </a:lnTo>
                  <a:lnTo>
                    <a:pt x="525" y="125"/>
                  </a:lnTo>
                  <a:lnTo>
                    <a:pt x="535" y="155"/>
                  </a:lnTo>
                  <a:lnTo>
                    <a:pt x="541" y="185"/>
                  </a:lnTo>
                  <a:lnTo>
                    <a:pt x="551" y="215"/>
                  </a:lnTo>
                  <a:lnTo>
                    <a:pt x="558" y="252"/>
                  </a:lnTo>
                  <a:lnTo>
                    <a:pt x="565" y="286"/>
                  </a:lnTo>
                  <a:lnTo>
                    <a:pt x="575" y="323"/>
                  </a:lnTo>
                  <a:lnTo>
                    <a:pt x="582" y="360"/>
                  </a:lnTo>
                  <a:lnTo>
                    <a:pt x="592" y="397"/>
                  </a:lnTo>
                  <a:lnTo>
                    <a:pt x="599" y="434"/>
                  </a:lnTo>
                  <a:lnTo>
                    <a:pt x="609" y="468"/>
                  </a:lnTo>
                  <a:lnTo>
                    <a:pt x="615" y="501"/>
                  </a:lnTo>
                  <a:lnTo>
                    <a:pt x="625" y="535"/>
                  </a:lnTo>
                  <a:lnTo>
                    <a:pt x="632" y="562"/>
                  </a:lnTo>
                  <a:lnTo>
                    <a:pt x="639" y="592"/>
                  </a:lnTo>
                  <a:lnTo>
                    <a:pt x="649" y="616"/>
                  </a:lnTo>
                  <a:lnTo>
                    <a:pt x="656" y="639"/>
                  </a:lnTo>
                  <a:lnTo>
                    <a:pt x="666" y="660"/>
                  </a:lnTo>
                  <a:lnTo>
                    <a:pt x="673" y="676"/>
                  </a:lnTo>
                  <a:lnTo>
                    <a:pt x="683" y="693"/>
                  </a:lnTo>
                  <a:lnTo>
                    <a:pt x="689" y="707"/>
                  </a:lnTo>
                  <a:lnTo>
                    <a:pt x="696" y="720"/>
                  </a:lnTo>
                  <a:lnTo>
                    <a:pt x="706" y="734"/>
                  </a:lnTo>
                  <a:lnTo>
                    <a:pt x="713" y="744"/>
                  </a:lnTo>
                  <a:lnTo>
                    <a:pt x="723" y="750"/>
                  </a:lnTo>
                  <a:lnTo>
                    <a:pt x="730" y="757"/>
                  </a:lnTo>
                  <a:lnTo>
                    <a:pt x="740" y="764"/>
                  </a:lnTo>
                  <a:lnTo>
                    <a:pt x="747" y="771"/>
                  </a:lnTo>
                  <a:lnTo>
                    <a:pt x="757" y="777"/>
                  </a:lnTo>
                  <a:lnTo>
                    <a:pt x="763" y="784"/>
                  </a:lnTo>
                  <a:lnTo>
                    <a:pt x="770" y="787"/>
                  </a:lnTo>
                  <a:lnTo>
                    <a:pt x="780" y="791"/>
                  </a:lnTo>
                  <a:lnTo>
                    <a:pt x="787" y="797"/>
                  </a:lnTo>
                  <a:lnTo>
                    <a:pt x="797" y="801"/>
                  </a:lnTo>
                  <a:lnTo>
                    <a:pt x="804" y="804"/>
                  </a:lnTo>
                  <a:lnTo>
                    <a:pt x="814" y="808"/>
                  </a:lnTo>
                  <a:lnTo>
                    <a:pt x="821" y="811"/>
                  </a:lnTo>
                  <a:lnTo>
                    <a:pt x="831" y="814"/>
                  </a:lnTo>
                  <a:lnTo>
                    <a:pt x="837" y="818"/>
                  </a:lnTo>
                  <a:lnTo>
                    <a:pt x="844" y="821"/>
                  </a:lnTo>
                  <a:lnTo>
                    <a:pt x="854" y="824"/>
                  </a:lnTo>
                  <a:lnTo>
                    <a:pt x="861" y="828"/>
                  </a:lnTo>
                  <a:lnTo>
                    <a:pt x="871" y="831"/>
                  </a:lnTo>
                  <a:lnTo>
                    <a:pt x="878" y="831"/>
                  </a:lnTo>
                  <a:lnTo>
                    <a:pt x="888" y="834"/>
                  </a:lnTo>
                  <a:lnTo>
                    <a:pt x="895" y="838"/>
                  </a:lnTo>
                  <a:lnTo>
                    <a:pt x="901" y="838"/>
                  </a:lnTo>
                  <a:lnTo>
                    <a:pt x="911" y="841"/>
                  </a:lnTo>
                  <a:lnTo>
                    <a:pt x="918" y="845"/>
                  </a:lnTo>
                  <a:lnTo>
                    <a:pt x="928" y="845"/>
                  </a:lnTo>
                  <a:lnTo>
                    <a:pt x="935" y="848"/>
                  </a:lnTo>
                  <a:lnTo>
                    <a:pt x="945" y="848"/>
                  </a:lnTo>
                  <a:lnTo>
                    <a:pt x="952" y="851"/>
                  </a:lnTo>
                  <a:lnTo>
                    <a:pt x="962" y="851"/>
                  </a:lnTo>
                  <a:lnTo>
                    <a:pt x="969" y="851"/>
                  </a:lnTo>
                  <a:lnTo>
                    <a:pt x="975" y="855"/>
                  </a:lnTo>
                  <a:lnTo>
                    <a:pt x="985" y="855"/>
                  </a:lnTo>
                  <a:lnTo>
                    <a:pt x="992" y="855"/>
                  </a:lnTo>
                  <a:lnTo>
                    <a:pt x="1002" y="858"/>
                  </a:lnTo>
                  <a:lnTo>
                    <a:pt x="1009" y="858"/>
                  </a:lnTo>
                  <a:lnTo>
                    <a:pt x="1019" y="858"/>
                  </a:lnTo>
                  <a:lnTo>
                    <a:pt x="1026" y="858"/>
                  </a:lnTo>
                  <a:lnTo>
                    <a:pt x="1033" y="858"/>
                  </a:lnTo>
                  <a:lnTo>
                    <a:pt x="1043" y="861"/>
                  </a:lnTo>
                  <a:lnTo>
                    <a:pt x="1049" y="861"/>
                  </a:lnTo>
                  <a:lnTo>
                    <a:pt x="1059" y="861"/>
                  </a:lnTo>
                  <a:lnTo>
                    <a:pt x="1066" y="861"/>
                  </a:lnTo>
                  <a:lnTo>
                    <a:pt x="1076" y="865"/>
                  </a:lnTo>
                  <a:lnTo>
                    <a:pt x="1083" y="865"/>
                  </a:lnTo>
                  <a:lnTo>
                    <a:pt x="1093" y="865"/>
                  </a:lnTo>
                  <a:lnTo>
                    <a:pt x="1100" y="865"/>
                  </a:lnTo>
                  <a:lnTo>
                    <a:pt x="1107" y="868"/>
                  </a:lnTo>
                  <a:lnTo>
                    <a:pt x="1117" y="868"/>
                  </a:lnTo>
                  <a:lnTo>
                    <a:pt x="1123" y="868"/>
                  </a:lnTo>
                  <a:lnTo>
                    <a:pt x="1133" y="868"/>
                  </a:lnTo>
                  <a:lnTo>
                    <a:pt x="1140" y="868"/>
                  </a:lnTo>
                  <a:lnTo>
                    <a:pt x="1150" y="868"/>
                  </a:lnTo>
                  <a:lnTo>
                    <a:pt x="1157" y="868"/>
                  </a:lnTo>
                  <a:lnTo>
                    <a:pt x="1164" y="868"/>
                  </a:lnTo>
                  <a:lnTo>
                    <a:pt x="1174" y="868"/>
                  </a:lnTo>
                  <a:lnTo>
                    <a:pt x="1181" y="872"/>
                  </a:lnTo>
                  <a:lnTo>
                    <a:pt x="1191" y="872"/>
                  </a:lnTo>
                  <a:lnTo>
                    <a:pt x="1197" y="872"/>
                  </a:lnTo>
                  <a:lnTo>
                    <a:pt x="1207" y="872"/>
                  </a:lnTo>
                  <a:lnTo>
                    <a:pt x="1214" y="872"/>
                  </a:lnTo>
                  <a:lnTo>
                    <a:pt x="1224" y="872"/>
                  </a:lnTo>
                  <a:lnTo>
                    <a:pt x="1231" y="872"/>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1" name="Freeform 171"/>
            <p:cNvSpPr>
              <a:spLocks/>
            </p:cNvSpPr>
            <p:nvPr/>
          </p:nvSpPr>
          <p:spPr bwMode="auto">
            <a:xfrm>
              <a:off x="12133263" y="560388"/>
              <a:ext cx="1954213" cy="1452563"/>
            </a:xfrm>
            <a:custGeom>
              <a:avLst/>
              <a:gdLst>
                <a:gd name="T0" fmla="*/ 17 w 1231"/>
                <a:gd name="T1" fmla="*/ 915 h 915"/>
                <a:gd name="T2" fmla="*/ 40 w 1231"/>
                <a:gd name="T3" fmla="*/ 915 h 915"/>
                <a:gd name="T4" fmla="*/ 67 w 1231"/>
                <a:gd name="T5" fmla="*/ 915 h 915"/>
                <a:gd name="T6" fmla="*/ 91 w 1231"/>
                <a:gd name="T7" fmla="*/ 915 h 915"/>
                <a:gd name="T8" fmla="*/ 114 w 1231"/>
                <a:gd name="T9" fmla="*/ 915 h 915"/>
                <a:gd name="T10" fmla="*/ 141 w 1231"/>
                <a:gd name="T11" fmla="*/ 915 h 915"/>
                <a:gd name="T12" fmla="*/ 165 w 1231"/>
                <a:gd name="T13" fmla="*/ 915 h 915"/>
                <a:gd name="T14" fmla="*/ 188 w 1231"/>
                <a:gd name="T15" fmla="*/ 915 h 915"/>
                <a:gd name="T16" fmla="*/ 215 w 1231"/>
                <a:gd name="T17" fmla="*/ 912 h 915"/>
                <a:gd name="T18" fmla="*/ 239 w 1231"/>
                <a:gd name="T19" fmla="*/ 905 h 915"/>
                <a:gd name="T20" fmla="*/ 262 w 1231"/>
                <a:gd name="T21" fmla="*/ 892 h 915"/>
                <a:gd name="T22" fmla="*/ 286 w 1231"/>
                <a:gd name="T23" fmla="*/ 868 h 915"/>
                <a:gd name="T24" fmla="*/ 313 w 1231"/>
                <a:gd name="T25" fmla="*/ 831 h 915"/>
                <a:gd name="T26" fmla="*/ 336 w 1231"/>
                <a:gd name="T27" fmla="*/ 788 h 915"/>
                <a:gd name="T28" fmla="*/ 363 w 1231"/>
                <a:gd name="T29" fmla="*/ 730 h 915"/>
                <a:gd name="T30" fmla="*/ 387 w 1231"/>
                <a:gd name="T31" fmla="*/ 670 h 915"/>
                <a:gd name="T32" fmla="*/ 410 w 1231"/>
                <a:gd name="T33" fmla="*/ 606 h 915"/>
                <a:gd name="T34" fmla="*/ 434 w 1231"/>
                <a:gd name="T35" fmla="*/ 539 h 915"/>
                <a:gd name="T36" fmla="*/ 461 w 1231"/>
                <a:gd name="T37" fmla="*/ 471 h 915"/>
                <a:gd name="T38" fmla="*/ 484 w 1231"/>
                <a:gd name="T39" fmla="*/ 404 h 915"/>
                <a:gd name="T40" fmla="*/ 508 w 1231"/>
                <a:gd name="T41" fmla="*/ 340 h 915"/>
                <a:gd name="T42" fmla="*/ 535 w 1231"/>
                <a:gd name="T43" fmla="*/ 283 h 915"/>
                <a:gd name="T44" fmla="*/ 558 w 1231"/>
                <a:gd name="T45" fmla="*/ 229 h 915"/>
                <a:gd name="T46" fmla="*/ 582 w 1231"/>
                <a:gd name="T47" fmla="*/ 185 h 915"/>
                <a:gd name="T48" fmla="*/ 609 w 1231"/>
                <a:gd name="T49" fmla="*/ 148 h 915"/>
                <a:gd name="T50" fmla="*/ 632 w 1231"/>
                <a:gd name="T51" fmla="*/ 121 h 915"/>
                <a:gd name="T52" fmla="*/ 656 w 1231"/>
                <a:gd name="T53" fmla="*/ 101 h 915"/>
                <a:gd name="T54" fmla="*/ 683 w 1231"/>
                <a:gd name="T55" fmla="*/ 84 h 915"/>
                <a:gd name="T56" fmla="*/ 706 w 1231"/>
                <a:gd name="T57" fmla="*/ 71 h 915"/>
                <a:gd name="T58" fmla="*/ 730 w 1231"/>
                <a:gd name="T59" fmla="*/ 61 h 915"/>
                <a:gd name="T60" fmla="*/ 757 w 1231"/>
                <a:gd name="T61" fmla="*/ 51 h 915"/>
                <a:gd name="T62" fmla="*/ 780 w 1231"/>
                <a:gd name="T63" fmla="*/ 44 h 915"/>
                <a:gd name="T64" fmla="*/ 804 w 1231"/>
                <a:gd name="T65" fmla="*/ 37 h 915"/>
                <a:gd name="T66" fmla="*/ 831 w 1231"/>
                <a:gd name="T67" fmla="*/ 34 h 915"/>
                <a:gd name="T68" fmla="*/ 854 w 1231"/>
                <a:gd name="T69" fmla="*/ 27 h 915"/>
                <a:gd name="T70" fmla="*/ 878 w 1231"/>
                <a:gd name="T71" fmla="*/ 24 h 915"/>
                <a:gd name="T72" fmla="*/ 901 w 1231"/>
                <a:gd name="T73" fmla="*/ 20 h 915"/>
                <a:gd name="T74" fmla="*/ 928 w 1231"/>
                <a:gd name="T75" fmla="*/ 17 h 915"/>
                <a:gd name="T76" fmla="*/ 952 w 1231"/>
                <a:gd name="T77" fmla="*/ 14 h 915"/>
                <a:gd name="T78" fmla="*/ 975 w 1231"/>
                <a:gd name="T79" fmla="*/ 14 h 915"/>
                <a:gd name="T80" fmla="*/ 1002 w 1231"/>
                <a:gd name="T81" fmla="*/ 10 h 915"/>
                <a:gd name="T82" fmla="*/ 1026 w 1231"/>
                <a:gd name="T83" fmla="*/ 10 h 915"/>
                <a:gd name="T84" fmla="*/ 1049 w 1231"/>
                <a:gd name="T85" fmla="*/ 7 h 915"/>
                <a:gd name="T86" fmla="*/ 1076 w 1231"/>
                <a:gd name="T87" fmla="*/ 7 h 915"/>
                <a:gd name="T88" fmla="*/ 1100 w 1231"/>
                <a:gd name="T89" fmla="*/ 7 h 915"/>
                <a:gd name="T90" fmla="*/ 1123 w 1231"/>
                <a:gd name="T91" fmla="*/ 4 h 915"/>
                <a:gd name="T92" fmla="*/ 1150 w 1231"/>
                <a:gd name="T93" fmla="*/ 4 h 915"/>
                <a:gd name="T94" fmla="*/ 1174 w 1231"/>
                <a:gd name="T95" fmla="*/ 4 h 915"/>
                <a:gd name="T96" fmla="*/ 1197 w 1231"/>
                <a:gd name="T97" fmla="*/ 0 h 915"/>
                <a:gd name="T98" fmla="*/ 1224 w 1231"/>
                <a:gd name="T99"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1" h="915">
                  <a:moveTo>
                    <a:pt x="0" y="915"/>
                  </a:moveTo>
                  <a:lnTo>
                    <a:pt x="10" y="915"/>
                  </a:lnTo>
                  <a:lnTo>
                    <a:pt x="17" y="915"/>
                  </a:lnTo>
                  <a:lnTo>
                    <a:pt x="23" y="915"/>
                  </a:lnTo>
                  <a:lnTo>
                    <a:pt x="33" y="915"/>
                  </a:lnTo>
                  <a:lnTo>
                    <a:pt x="40" y="915"/>
                  </a:lnTo>
                  <a:lnTo>
                    <a:pt x="50" y="915"/>
                  </a:lnTo>
                  <a:lnTo>
                    <a:pt x="57" y="915"/>
                  </a:lnTo>
                  <a:lnTo>
                    <a:pt x="67" y="915"/>
                  </a:lnTo>
                  <a:lnTo>
                    <a:pt x="74" y="915"/>
                  </a:lnTo>
                  <a:lnTo>
                    <a:pt x="84" y="915"/>
                  </a:lnTo>
                  <a:lnTo>
                    <a:pt x="91" y="915"/>
                  </a:lnTo>
                  <a:lnTo>
                    <a:pt x="97" y="915"/>
                  </a:lnTo>
                  <a:lnTo>
                    <a:pt x="107" y="915"/>
                  </a:lnTo>
                  <a:lnTo>
                    <a:pt x="114" y="915"/>
                  </a:lnTo>
                  <a:lnTo>
                    <a:pt x="124" y="915"/>
                  </a:lnTo>
                  <a:lnTo>
                    <a:pt x="131" y="915"/>
                  </a:lnTo>
                  <a:lnTo>
                    <a:pt x="141" y="915"/>
                  </a:lnTo>
                  <a:lnTo>
                    <a:pt x="148" y="915"/>
                  </a:lnTo>
                  <a:lnTo>
                    <a:pt x="155" y="915"/>
                  </a:lnTo>
                  <a:lnTo>
                    <a:pt x="165" y="915"/>
                  </a:lnTo>
                  <a:lnTo>
                    <a:pt x="171" y="915"/>
                  </a:lnTo>
                  <a:lnTo>
                    <a:pt x="181" y="915"/>
                  </a:lnTo>
                  <a:lnTo>
                    <a:pt x="188" y="915"/>
                  </a:lnTo>
                  <a:lnTo>
                    <a:pt x="198" y="915"/>
                  </a:lnTo>
                  <a:lnTo>
                    <a:pt x="205" y="912"/>
                  </a:lnTo>
                  <a:lnTo>
                    <a:pt x="215" y="912"/>
                  </a:lnTo>
                  <a:lnTo>
                    <a:pt x="222" y="912"/>
                  </a:lnTo>
                  <a:lnTo>
                    <a:pt x="229" y="909"/>
                  </a:lnTo>
                  <a:lnTo>
                    <a:pt x="239" y="905"/>
                  </a:lnTo>
                  <a:lnTo>
                    <a:pt x="245" y="902"/>
                  </a:lnTo>
                  <a:lnTo>
                    <a:pt x="255" y="899"/>
                  </a:lnTo>
                  <a:lnTo>
                    <a:pt x="262" y="892"/>
                  </a:lnTo>
                  <a:lnTo>
                    <a:pt x="272" y="885"/>
                  </a:lnTo>
                  <a:lnTo>
                    <a:pt x="279" y="878"/>
                  </a:lnTo>
                  <a:lnTo>
                    <a:pt x="286" y="868"/>
                  </a:lnTo>
                  <a:lnTo>
                    <a:pt x="296" y="858"/>
                  </a:lnTo>
                  <a:lnTo>
                    <a:pt x="303" y="845"/>
                  </a:lnTo>
                  <a:lnTo>
                    <a:pt x="313" y="831"/>
                  </a:lnTo>
                  <a:lnTo>
                    <a:pt x="319" y="818"/>
                  </a:lnTo>
                  <a:lnTo>
                    <a:pt x="329" y="804"/>
                  </a:lnTo>
                  <a:lnTo>
                    <a:pt x="336" y="788"/>
                  </a:lnTo>
                  <a:lnTo>
                    <a:pt x="346" y="771"/>
                  </a:lnTo>
                  <a:lnTo>
                    <a:pt x="353" y="751"/>
                  </a:lnTo>
                  <a:lnTo>
                    <a:pt x="363" y="730"/>
                  </a:lnTo>
                  <a:lnTo>
                    <a:pt x="370" y="714"/>
                  </a:lnTo>
                  <a:lnTo>
                    <a:pt x="377" y="693"/>
                  </a:lnTo>
                  <a:lnTo>
                    <a:pt x="387" y="670"/>
                  </a:lnTo>
                  <a:lnTo>
                    <a:pt x="393" y="650"/>
                  </a:lnTo>
                  <a:lnTo>
                    <a:pt x="403" y="629"/>
                  </a:lnTo>
                  <a:lnTo>
                    <a:pt x="410" y="606"/>
                  </a:lnTo>
                  <a:lnTo>
                    <a:pt x="420" y="586"/>
                  </a:lnTo>
                  <a:lnTo>
                    <a:pt x="427" y="562"/>
                  </a:lnTo>
                  <a:lnTo>
                    <a:pt x="434" y="539"/>
                  </a:lnTo>
                  <a:lnTo>
                    <a:pt x="444" y="518"/>
                  </a:lnTo>
                  <a:lnTo>
                    <a:pt x="451" y="495"/>
                  </a:lnTo>
                  <a:lnTo>
                    <a:pt x="461" y="471"/>
                  </a:lnTo>
                  <a:lnTo>
                    <a:pt x="467" y="451"/>
                  </a:lnTo>
                  <a:lnTo>
                    <a:pt x="477" y="428"/>
                  </a:lnTo>
                  <a:lnTo>
                    <a:pt x="484" y="404"/>
                  </a:lnTo>
                  <a:lnTo>
                    <a:pt x="494" y="384"/>
                  </a:lnTo>
                  <a:lnTo>
                    <a:pt x="501" y="364"/>
                  </a:lnTo>
                  <a:lnTo>
                    <a:pt x="508" y="340"/>
                  </a:lnTo>
                  <a:lnTo>
                    <a:pt x="518" y="320"/>
                  </a:lnTo>
                  <a:lnTo>
                    <a:pt x="525" y="300"/>
                  </a:lnTo>
                  <a:lnTo>
                    <a:pt x="535" y="283"/>
                  </a:lnTo>
                  <a:lnTo>
                    <a:pt x="541" y="263"/>
                  </a:lnTo>
                  <a:lnTo>
                    <a:pt x="551" y="246"/>
                  </a:lnTo>
                  <a:lnTo>
                    <a:pt x="558" y="229"/>
                  </a:lnTo>
                  <a:lnTo>
                    <a:pt x="565" y="216"/>
                  </a:lnTo>
                  <a:lnTo>
                    <a:pt x="575" y="199"/>
                  </a:lnTo>
                  <a:lnTo>
                    <a:pt x="582" y="185"/>
                  </a:lnTo>
                  <a:lnTo>
                    <a:pt x="592" y="172"/>
                  </a:lnTo>
                  <a:lnTo>
                    <a:pt x="599" y="162"/>
                  </a:lnTo>
                  <a:lnTo>
                    <a:pt x="609" y="148"/>
                  </a:lnTo>
                  <a:lnTo>
                    <a:pt x="615" y="138"/>
                  </a:lnTo>
                  <a:lnTo>
                    <a:pt x="625" y="131"/>
                  </a:lnTo>
                  <a:lnTo>
                    <a:pt x="632" y="121"/>
                  </a:lnTo>
                  <a:lnTo>
                    <a:pt x="639" y="115"/>
                  </a:lnTo>
                  <a:lnTo>
                    <a:pt x="649" y="108"/>
                  </a:lnTo>
                  <a:lnTo>
                    <a:pt x="656" y="101"/>
                  </a:lnTo>
                  <a:lnTo>
                    <a:pt x="666" y="94"/>
                  </a:lnTo>
                  <a:lnTo>
                    <a:pt x="673" y="91"/>
                  </a:lnTo>
                  <a:lnTo>
                    <a:pt x="683" y="84"/>
                  </a:lnTo>
                  <a:lnTo>
                    <a:pt x="689" y="81"/>
                  </a:lnTo>
                  <a:lnTo>
                    <a:pt x="696" y="74"/>
                  </a:lnTo>
                  <a:lnTo>
                    <a:pt x="706" y="71"/>
                  </a:lnTo>
                  <a:lnTo>
                    <a:pt x="713" y="68"/>
                  </a:lnTo>
                  <a:lnTo>
                    <a:pt x="723" y="64"/>
                  </a:lnTo>
                  <a:lnTo>
                    <a:pt x="730" y="61"/>
                  </a:lnTo>
                  <a:lnTo>
                    <a:pt x="740" y="57"/>
                  </a:lnTo>
                  <a:lnTo>
                    <a:pt x="747" y="54"/>
                  </a:lnTo>
                  <a:lnTo>
                    <a:pt x="757" y="51"/>
                  </a:lnTo>
                  <a:lnTo>
                    <a:pt x="763" y="51"/>
                  </a:lnTo>
                  <a:lnTo>
                    <a:pt x="770" y="47"/>
                  </a:lnTo>
                  <a:lnTo>
                    <a:pt x="780" y="44"/>
                  </a:lnTo>
                  <a:lnTo>
                    <a:pt x="787" y="44"/>
                  </a:lnTo>
                  <a:lnTo>
                    <a:pt x="797" y="41"/>
                  </a:lnTo>
                  <a:lnTo>
                    <a:pt x="804" y="37"/>
                  </a:lnTo>
                  <a:lnTo>
                    <a:pt x="814" y="37"/>
                  </a:lnTo>
                  <a:lnTo>
                    <a:pt x="821" y="34"/>
                  </a:lnTo>
                  <a:lnTo>
                    <a:pt x="831" y="34"/>
                  </a:lnTo>
                  <a:lnTo>
                    <a:pt x="837" y="31"/>
                  </a:lnTo>
                  <a:lnTo>
                    <a:pt x="844" y="31"/>
                  </a:lnTo>
                  <a:lnTo>
                    <a:pt x="854" y="27"/>
                  </a:lnTo>
                  <a:lnTo>
                    <a:pt x="861" y="27"/>
                  </a:lnTo>
                  <a:lnTo>
                    <a:pt x="871" y="27"/>
                  </a:lnTo>
                  <a:lnTo>
                    <a:pt x="878" y="24"/>
                  </a:lnTo>
                  <a:lnTo>
                    <a:pt x="888" y="24"/>
                  </a:lnTo>
                  <a:lnTo>
                    <a:pt x="895" y="20"/>
                  </a:lnTo>
                  <a:lnTo>
                    <a:pt x="901" y="20"/>
                  </a:lnTo>
                  <a:lnTo>
                    <a:pt x="911" y="20"/>
                  </a:lnTo>
                  <a:lnTo>
                    <a:pt x="918" y="20"/>
                  </a:lnTo>
                  <a:lnTo>
                    <a:pt x="928" y="17"/>
                  </a:lnTo>
                  <a:lnTo>
                    <a:pt x="935" y="17"/>
                  </a:lnTo>
                  <a:lnTo>
                    <a:pt x="945" y="17"/>
                  </a:lnTo>
                  <a:lnTo>
                    <a:pt x="952" y="14"/>
                  </a:lnTo>
                  <a:lnTo>
                    <a:pt x="962" y="14"/>
                  </a:lnTo>
                  <a:lnTo>
                    <a:pt x="969" y="14"/>
                  </a:lnTo>
                  <a:lnTo>
                    <a:pt x="975" y="14"/>
                  </a:lnTo>
                  <a:lnTo>
                    <a:pt x="985" y="14"/>
                  </a:lnTo>
                  <a:lnTo>
                    <a:pt x="992" y="10"/>
                  </a:lnTo>
                  <a:lnTo>
                    <a:pt x="1002" y="10"/>
                  </a:lnTo>
                  <a:lnTo>
                    <a:pt x="1009" y="10"/>
                  </a:lnTo>
                  <a:lnTo>
                    <a:pt x="1019" y="10"/>
                  </a:lnTo>
                  <a:lnTo>
                    <a:pt x="1026" y="10"/>
                  </a:lnTo>
                  <a:lnTo>
                    <a:pt x="1033" y="10"/>
                  </a:lnTo>
                  <a:lnTo>
                    <a:pt x="1043" y="10"/>
                  </a:lnTo>
                  <a:lnTo>
                    <a:pt x="1049" y="7"/>
                  </a:lnTo>
                  <a:lnTo>
                    <a:pt x="1059" y="7"/>
                  </a:lnTo>
                  <a:lnTo>
                    <a:pt x="1066" y="7"/>
                  </a:lnTo>
                  <a:lnTo>
                    <a:pt x="1076" y="7"/>
                  </a:lnTo>
                  <a:lnTo>
                    <a:pt x="1083" y="7"/>
                  </a:lnTo>
                  <a:lnTo>
                    <a:pt x="1093" y="7"/>
                  </a:lnTo>
                  <a:lnTo>
                    <a:pt x="1100" y="7"/>
                  </a:lnTo>
                  <a:lnTo>
                    <a:pt x="1107" y="4"/>
                  </a:lnTo>
                  <a:lnTo>
                    <a:pt x="1117" y="4"/>
                  </a:lnTo>
                  <a:lnTo>
                    <a:pt x="1123" y="4"/>
                  </a:lnTo>
                  <a:lnTo>
                    <a:pt x="1133" y="4"/>
                  </a:lnTo>
                  <a:lnTo>
                    <a:pt x="1140" y="4"/>
                  </a:lnTo>
                  <a:lnTo>
                    <a:pt x="1150" y="4"/>
                  </a:lnTo>
                  <a:lnTo>
                    <a:pt x="1157" y="4"/>
                  </a:lnTo>
                  <a:lnTo>
                    <a:pt x="1164" y="4"/>
                  </a:lnTo>
                  <a:lnTo>
                    <a:pt x="1174" y="4"/>
                  </a:lnTo>
                  <a:lnTo>
                    <a:pt x="1181" y="4"/>
                  </a:lnTo>
                  <a:lnTo>
                    <a:pt x="1191" y="0"/>
                  </a:lnTo>
                  <a:lnTo>
                    <a:pt x="1197" y="0"/>
                  </a:lnTo>
                  <a:lnTo>
                    <a:pt x="1207" y="0"/>
                  </a:lnTo>
                  <a:lnTo>
                    <a:pt x="1214" y="0"/>
                  </a:lnTo>
                  <a:lnTo>
                    <a:pt x="1224" y="0"/>
                  </a:lnTo>
                  <a:lnTo>
                    <a:pt x="1231" y="0"/>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4" name="Freeform 174"/>
            <p:cNvSpPr>
              <a:spLocks/>
            </p:cNvSpPr>
            <p:nvPr/>
          </p:nvSpPr>
          <p:spPr bwMode="auto">
            <a:xfrm>
              <a:off x="12133263" y="801688"/>
              <a:ext cx="1954213" cy="1201738"/>
            </a:xfrm>
            <a:custGeom>
              <a:avLst/>
              <a:gdLst>
                <a:gd name="T0" fmla="*/ 17 w 1231"/>
                <a:gd name="T1" fmla="*/ 757 h 757"/>
                <a:gd name="T2" fmla="*/ 40 w 1231"/>
                <a:gd name="T3" fmla="*/ 757 h 757"/>
                <a:gd name="T4" fmla="*/ 67 w 1231"/>
                <a:gd name="T5" fmla="*/ 757 h 757"/>
                <a:gd name="T6" fmla="*/ 91 w 1231"/>
                <a:gd name="T7" fmla="*/ 757 h 757"/>
                <a:gd name="T8" fmla="*/ 114 w 1231"/>
                <a:gd name="T9" fmla="*/ 757 h 757"/>
                <a:gd name="T10" fmla="*/ 141 w 1231"/>
                <a:gd name="T11" fmla="*/ 757 h 757"/>
                <a:gd name="T12" fmla="*/ 165 w 1231"/>
                <a:gd name="T13" fmla="*/ 757 h 757"/>
                <a:gd name="T14" fmla="*/ 188 w 1231"/>
                <a:gd name="T15" fmla="*/ 753 h 757"/>
                <a:gd name="T16" fmla="*/ 215 w 1231"/>
                <a:gd name="T17" fmla="*/ 753 h 757"/>
                <a:gd name="T18" fmla="*/ 239 w 1231"/>
                <a:gd name="T19" fmla="*/ 747 h 757"/>
                <a:gd name="T20" fmla="*/ 262 w 1231"/>
                <a:gd name="T21" fmla="*/ 733 h 757"/>
                <a:gd name="T22" fmla="*/ 286 w 1231"/>
                <a:gd name="T23" fmla="*/ 713 h 757"/>
                <a:gd name="T24" fmla="*/ 313 w 1231"/>
                <a:gd name="T25" fmla="*/ 683 h 757"/>
                <a:gd name="T26" fmla="*/ 336 w 1231"/>
                <a:gd name="T27" fmla="*/ 646 h 757"/>
                <a:gd name="T28" fmla="*/ 363 w 1231"/>
                <a:gd name="T29" fmla="*/ 602 h 757"/>
                <a:gd name="T30" fmla="*/ 387 w 1231"/>
                <a:gd name="T31" fmla="*/ 551 h 757"/>
                <a:gd name="T32" fmla="*/ 410 w 1231"/>
                <a:gd name="T33" fmla="*/ 501 h 757"/>
                <a:gd name="T34" fmla="*/ 434 w 1231"/>
                <a:gd name="T35" fmla="*/ 450 h 757"/>
                <a:gd name="T36" fmla="*/ 461 w 1231"/>
                <a:gd name="T37" fmla="*/ 400 h 757"/>
                <a:gd name="T38" fmla="*/ 484 w 1231"/>
                <a:gd name="T39" fmla="*/ 350 h 757"/>
                <a:gd name="T40" fmla="*/ 508 w 1231"/>
                <a:gd name="T41" fmla="*/ 302 h 757"/>
                <a:gd name="T42" fmla="*/ 535 w 1231"/>
                <a:gd name="T43" fmla="*/ 255 h 757"/>
                <a:gd name="T44" fmla="*/ 558 w 1231"/>
                <a:gd name="T45" fmla="*/ 215 h 757"/>
                <a:gd name="T46" fmla="*/ 582 w 1231"/>
                <a:gd name="T47" fmla="*/ 178 h 757"/>
                <a:gd name="T48" fmla="*/ 609 w 1231"/>
                <a:gd name="T49" fmla="*/ 148 h 757"/>
                <a:gd name="T50" fmla="*/ 632 w 1231"/>
                <a:gd name="T51" fmla="*/ 124 h 757"/>
                <a:gd name="T52" fmla="*/ 656 w 1231"/>
                <a:gd name="T53" fmla="*/ 104 h 757"/>
                <a:gd name="T54" fmla="*/ 683 w 1231"/>
                <a:gd name="T55" fmla="*/ 87 h 757"/>
                <a:gd name="T56" fmla="*/ 706 w 1231"/>
                <a:gd name="T57" fmla="*/ 74 h 757"/>
                <a:gd name="T58" fmla="*/ 730 w 1231"/>
                <a:gd name="T59" fmla="*/ 64 h 757"/>
                <a:gd name="T60" fmla="*/ 757 w 1231"/>
                <a:gd name="T61" fmla="*/ 53 h 757"/>
                <a:gd name="T62" fmla="*/ 780 w 1231"/>
                <a:gd name="T63" fmla="*/ 43 h 757"/>
                <a:gd name="T64" fmla="*/ 804 w 1231"/>
                <a:gd name="T65" fmla="*/ 37 h 757"/>
                <a:gd name="T66" fmla="*/ 831 w 1231"/>
                <a:gd name="T67" fmla="*/ 33 h 757"/>
                <a:gd name="T68" fmla="*/ 854 w 1231"/>
                <a:gd name="T69" fmla="*/ 27 h 757"/>
                <a:gd name="T70" fmla="*/ 878 w 1231"/>
                <a:gd name="T71" fmla="*/ 23 h 757"/>
                <a:gd name="T72" fmla="*/ 901 w 1231"/>
                <a:gd name="T73" fmla="*/ 20 h 757"/>
                <a:gd name="T74" fmla="*/ 928 w 1231"/>
                <a:gd name="T75" fmla="*/ 16 h 757"/>
                <a:gd name="T76" fmla="*/ 952 w 1231"/>
                <a:gd name="T77" fmla="*/ 13 h 757"/>
                <a:gd name="T78" fmla="*/ 975 w 1231"/>
                <a:gd name="T79" fmla="*/ 10 h 757"/>
                <a:gd name="T80" fmla="*/ 1002 w 1231"/>
                <a:gd name="T81" fmla="*/ 10 h 757"/>
                <a:gd name="T82" fmla="*/ 1026 w 1231"/>
                <a:gd name="T83" fmla="*/ 6 h 757"/>
                <a:gd name="T84" fmla="*/ 1049 w 1231"/>
                <a:gd name="T85" fmla="*/ 6 h 757"/>
                <a:gd name="T86" fmla="*/ 1076 w 1231"/>
                <a:gd name="T87" fmla="*/ 3 h 757"/>
                <a:gd name="T88" fmla="*/ 1100 w 1231"/>
                <a:gd name="T89" fmla="*/ 3 h 757"/>
                <a:gd name="T90" fmla="*/ 1123 w 1231"/>
                <a:gd name="T91" fmla="*/ 3 h 757"/>
                <a:gd name="T92" fmla="*/ 1150 w 1231"/>
                <a:gd name="T93" fmla="*/ 3 h 757"/>
                <a:gd name="T94" fmla="*/ 1174 w 1231"/>
                <a:gd name="T95" fmla="*/ 3 h 757"/>
                <a:gd name="T96" fmla="*/ 1197 w 1231"/>
                <a:gd name="T97" fmla="*/ 0 h 757"/>
                <a:gd name="T98" fmla="*/ 1224 w 1231"/>
                <a:gd name="T99" fmla="*/ 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1" h="757">
                  <a:moveTo>
                    <a:pt x="0" y="757"/>
                  </a:moveTo>
                  <a:lnTo>
                    <a:pt x="10" y="757"/>
                  </a:lnTo>
                  <a:lnTo>
                    <a:pt x="17" y="757"/>
                  </a:lnTo>
                  <a:lnTo>
                    <a:pt x="23" y="757"/>
                  </a:lnTo>
                  <a:lnTo>
                    <a:pt x="33" y="757"/>
                  </a:lnTo>
                  <a:lnTo>
                    <a:pt x="40" y="757"/>
                  </a:lnTo>
                  <a:lnTo>
                    <a:pt x="50" y="757"/>
                  </a:lnTo>
                  <a:lnTo>
                    <a:pt x="57" y="757"/>
                  </a:lnTo>
                  <a:lnTo>
                    <a:pt x="67" y="757"/>
                  </a:lnTo>
                  <a:lnTo>
                    <a:pt x="74" y="757"/>
                  </a:lnTo>
                  <a:lnTo>
                    <a:pt x="84" y="757"/>
                  </a:lnTo>
                  <a:lnTo>
                    <a:pt x="91" y="757"/>
                  </a:lnTo>
                  <a:lnTo>
                    <a:pt x="97" y="757"/>
                  </a:lnTo>
                  <a:lnTo>
                    <a:pt x="107" y="757"/>
                  </a:lnTo>
                  <a:lnTo>
                    <a:pt x="114" y="757"/>
                  </a:lnTo>
                  <a:lnTo>
                    <a:pt x="124" y="757"/>
                  </a:lnTo>
                  <a:lnTo>
                    <a:pt x="131" y="757"/>
                  </a:lnTo>
                  <a:lnTo>
                    <a:pt x="141" y="757"/>
                  </a:lnTo>
                  <a:lnTo>
                    <a:pt x="148" y="757"/>
                  </a:lnTo>
                  <a:lnTo>
                    <a:pt x="155" y="757"/>
                  </a:lnTo>
                  <a:lnTo>
                    <a:pt x="165" y="757"/>
                  </a:lnTo>
                  <a:lnTo>
                    <a:pt x="171" y="757"/>
                  </a:lnTo>
                  <a:lnTo>
                    <a:pt x="181" y="757"/>
                  </a:lnTo>
                  <a:lnTo>
                    <a:pt x="188" y="753"/>
                  </a:lnTo>
                  <a:lnTo>
                    <a:pt x="198" y="753"/>
                  </a:lnTo>
                  <a:lnTo>
                    <a:pt x="205" y="753"/>
                  </a:lnTo>
                  <a:lnTo>
                    <a:pt x="215" y="753"/>
                  </a:lnTo>
                  <a:lnTo>
                    <a:pt x="222" y="750"/>
                  </a:lnTo>
                  <a:lnTo>
                    <a:pt x="229" y="750"/>
                  </a:lnTo>
                  <a:lnTo>
                    <a:pt x="239" y="747"/>
                  </a:lnTo>
                  <a:lnTo>
                    <a:pt x="245" y="743"/>
                  </a:lnTo>
                  <a:lnTo>
                    <a:pt x="255" y="740"/>
                  </a:lnTo>
                  <a:lnTo>
                    <a:pt x="262" y="733"/>
                  </a:lnTo>
                  <a:lnTo>
                    <a:pt x="272" y="726"/>
                  </a:lnTo>
                  <a:lnTo>
                    <a:pt x="279" y="720"/>
                  </a:lnTo>
                  <a:lnTo>
                    <a:pt x="286" y="713"/>
                  </a:lnTo>
                  <a:lnTo>
                    <a:pt x="296" y="703"/>
                  </a:lnTo>
                  <a:lnTo>
                    <a:pt x="303" y="693"/>
                  </a:lnTo>
                  <a:lnTo>
                    <a:pt x="313" y="683"/>
                  </a:lnTo>
                  <a:lnTo>
                    <a:pt x="319" y="673"/>
                  </a:lnTo>
                  <a:lnTo>
                    <a:pt x="329" y="659"/>
                  </a:lnTo>
                  <a:lnTo>
                    <a:pt x="336" y="646"/>
                  </a:lnTo>
                  <a:lnTo>
                    <a:pt x="346" y="632"/>
                  </a:lnTo>
                  <a:lnTo>
                    <a:pt x="353" y="615"/>
                  </a:lnTo>
                  <a:lnTo>
                    <a:pt x="363" y="602"/>
                  </a:lnTo>
                  <a:lnTo>
                    <a:pt x="370" y="585"/>
                  </a:lnTo>
                  <a:lnTo>
                    <a:pt x="377" y="568"/>
                  </a:lnTo>
                  <a:lnTo>
                    <a:pt x="387" y="551"/>
                  </a:lnTo>
                  <a:lnTo>
                    <a:pt x="393" y="535"/>
                  </a:lnTo>
                  <a:lnTo>
                    <a:pt x="403" y="518"/>
                  </a:lnTo>
                  <a:lnTo>
                    <a:pt x="410" y="501"/>
                  </a:lnTo>
                  <a:lnTo>
                    <a:pt x="420" y="484"/>
                  </a:lnTo>
                  <a:lnTo>
                    <a:pt x="427" y="467"/>
                  </a:lnTo>
                  <a:lnTo>
                    <a:pt x="434" y="450"/>
                  </a:lnTo>
                  <a:lnTo>
                    <a:pt x="444" y="434"/>
                  </a:lnTo>
                  <a:lnTo>
                    <a:pt x="451" y="417"/>
                  </a:lnTo>
                  <a:lnTo>
                    <a:pt x="461" y="400"/>
                  </a:lnTo>
                  <a:lnTo>
                    <a:pt x="467" y="383"/>
                  </a:lnTo>
                  <a:lnTo>
                    <a:pt x="477" y="366"/>
                  </a:lnTo>
                  <a:lnTo>
                    <a:pt x="484" y="350"/>
                  </a:lnTo>
                  <a:lnTo>
                    <a:pt x="494" y="333"/>
                  </a:lnTo>
                  <a:lnTo>
                    <a:pt x="501" y="316"/>
                  </a:lnTo>
                  <a:lnTo>
                    <a:pt x="508" y="302"/>
                  </a:lnTo>
                  <a:lnTo>
                    <a:pt x="518" y="286"/>
                  </a:lnTo>
                  <a:lnTo>
                    <a:pt x="525" y="272"/>
                  </a:lnTo>
                  <a:lnTo>
                    <a:pt x="535" y="255"/>
                  </a:lnTo>
                  <a:lnTo>
                    <a:pt x="541" y="242"/>
                  </a:lnTo>
                  <a:lnTo>
                    <a:pt x="551" y="228"/>
                  </a:lnTo>
                  <a:lnTo>
                    <a:pt x="558" y="215"/>
                  </a:lnTo>
                  <a:lnTo>
                    <a:pt x="565" y="202"/>
                  </a:lnTo>
                  <a:lnTo>
                    <a:pt x="575" y="191"/>
                  </a:lnTo>
                  <a:lnTo>
                    <a:pt x="582" y="178"/>
                  </a:lnTo>
                  <a:lnTo>
                    <a:pt x="592" y="168"/>
                  </a:lnTo>
                  <a:lnTo>
                    <a:pt x="599" y="158"/>
                  </a:lnTo>
                  <a:lnTo>
                    <a:pt x="609" y="148"/>
                  </a:lnTo>
                  <a:lnTo>
                    <a:pt x="615" y="141"/>
                  </a:lnTo>
                  <a:lnTo>
                    <a:pt x="625" y="131"/>
                  </a:lnTo>
                  <a:lnTo>
                    <a:pt x="632" y="124"/>
                  </a:lnTo>
                  <a:lnTo>
                    <a:pt x="639" y="117"/>
                  </a:lnTo>
                  <a:lnTo>
                    <a:pt x="649" y="111"/>
                  </a:lnTo>
                  <a:lnTo>
                    <a:pt x="656" y="104"/>
                  </a:lnTo>
                  <a:lnTo>
                    <a:pt x="666" y="97"/>
                  </a:lnTo>
                  <a:lnTo>
                    <a:pt x="673" y="90"/>
                  </a:lnTo>
                  <a:lnTo>
                    <a:pt x="683" y="87"/>
                  </a:lnTo>
                  <a:lnTo>
                    <a:pt x="689" y="84"/>
                  </a:lnTo>
                  <a:lnTo>
                    <a:pt x="696" y="77"/>
                  </a:lnTo>
                  <a:lnTo>
                    <a:pt x="706" y="74"/>
                  </a:lnTo>
                  <a:lnTo>
                    <a:pt x="713" y="70"/>
                  </a:lnTo>
                  <a:lnTo>
                    <a:pt x="723" y="67"/>
                  </a:lnTo>
                  <a:lnTo>
                    <a:pt x="730" y="64"/>
                  </a:lnTo>
                  <a:lnTo>
                    <a:pt x="740" y="60"/>
                  </a:lnTo>
                  <a:lnTo>
                    <a:pt x="747" y="57"/>
                  </a:lnTo>
                  <a:lnTo>
                    <a:pt x="757" y="53"/>
                  </a:lnTo>
                  <a:lnTo>
                    <a:pt x="763" y="50"/>
                  </a:lnTo>
                  <a:lnTo>
                    <a:pt x="770" y="47"/>
                  </a:lnTo>
                  <a:lnTo>
                    <a:pt x="780" y="43"/>
                  </a:lnTo>
                  <a:lnTo>
                    <a:pt x="787" y="43"/>
                  </a:lnTo>
                  <a:lnTo>
                    <a:pt x="797" y="40"/>
                  </a:lnTo>
                  <a:lnTo>
                    <a:pt x="804" y="37"/>
                  </a:lnTo>
                  <a:lnTo>
                    <a:pt x="814" y="37"/>
                  </a:lnTo>
                  <a:lnTo>
                    <a:pt x="821" y="33"/>
                  </a:lnTo>
                  <a:lnTo>
                    <a:pt x="831" y="33"/>
                  </a:lnTo>
                  <a:lnTo>
                    <a:pt x="837" y="30"/>
                  </a:lnTo>
                  <a:lnTo>
                    <a:pt x="844" y="27"/>
                  </a:lnTo>
                  <a:lnTo>
                    <a:pt x="854" y="27"/>
                  </a:lnTo>
                  <a:lnTo>
                    <a:pt x="861" y="23"/>
                  </a:lnTo>
                  <a:lnTo>
                    <a:pt x="871" y="23"/>
                  </a:lnTo>
                  <a:lnTo>
                    <a:pt x="878" y="23"/>
                  </a:lnTo>
                  <a:lnTo>
                    <a:pt x="888" y="20"/>
                  </a:lnTo>
                  <a:lnTo>
                    <a:pt x="895" y="20"/>
                  </a:lnTo>
                  <a:lnTo>
                    <a:pt x="901" y="20"/>
                  </a:lnTo>
                  <a:lnTo>
                    <a:pt x="911" y="16"/>
                  </a:lnTo>
                  <a:lnTo>
                    <a:pt x="918" y="16"/>
                  </a:lnTo>
                  <a:lnTo>
                    <a:pt x="928" y="16"/>
                  </a:lnTo>
                  <a:lnTo>
                    <a:pt x="935" y="13"/>
                  </a:lnTo>
                  <a:lnTo>
                    <a:pt x="945" y="13"/>
                  </a:lnTo>
                  <a:lnTo>
                    <a:pt x="952" y="13"/>
                  </a:lnTo>
                  <a:lnTo>
                    <a:pt x="962" y="13"/>
                  </a:lnTo>
                  <a:lnTo>
                    <a:pt x="969" y="10"/>
                  </a:lnTo>
                  <a:lnTo>
                    <a:pt x="975" y="10"/>
                  </a:lnTo>
                  <a:lnTo>
                    <a:pt x="985" y="10"/>
                  </a:lnTo>
                  <a:lnTo>
                    <a:pt x="992" y="10"/>
                  </a:lnTo>
                  <a:lnTo>
                    <a:pt x="1002" y="10"/>
                  </a:lnTo>
                  <a:lnTo>
                    <a:pt x="1009" y="6"/>
                  </a:lnTo>
                  <a:lnTo>
                    <a:pt x="1019" y="6"/>
                  </a:lnTo>
                  <a:lnTo>
                    <a:pt x="1026" y="6"/>
                  </a:lnTo>
                  <a:lnTo>
                    <a:pt x="1033" y="6"/>
                  </a:lnTo>
                  <a:lnTo>
                    <a:pt x="1043" y="6"/>
                  </a:lnTo>
                  <a:lnTo>
                    <a:pt x="1049" y="6"/>
                  </a:lnTo>
                  <a:lnTo>
                    <a:pt x="1059" y="6"/>
                  </a:lnTo>
                  <a:lnTo>
                    <a:pt x="1066" y="6"/>
                  </a:lnTo>
                  <a:lnTo>
                    <a:pt x="1076" y="3"/>
                  </a:lnTo>
                  <a:lnTo>
                    <a:pt x="1083" y="3"/>
                  </a:lnTo>
                  <a:lnTo>
                    <a:pt x="1093" y="3"/>
                  </a:lnTo>
                  <a:lnTo>
                    <a:pt x="1100" y="3"/>
                  </a:lnTo>
                  <a:lnTo>
                    <a:pt x="1107" y="3"/>
                  </a:lnTo>
                  <a:lnTo>
                    <a:pt x="1117" y="3"/>
                  </a:lnTo>
                  <a:lnTo>
                    <a:pt x="1123" y="3"/>
                  </a:lnTo>
                  <a:lnTo>
                    <a:pt x="1133" y="3"/>
                  </a:lnTo>
                  <a:lnTo>
                    <a:pt x="1140" y="3"/>
                  </a:lnTo>
                  <a:lnTo>
                    <a:pt x="1150" y="3"/>
                  </a:lnTo>
                  <a:lnTo>
                    <a:pt x="1157" y="3"/>
                  </a:lnTo>
                  <a:lnTo>
                    <a:pt x="1164" y="3"/>
                  </a:lnTo>
                  <a:lnTo>
                    <a:pt x="1174" y="3"/>
                  </a:lnTo>
                  <a:lnTo>
                    <a:pt x="1181" y="3"/>
                  </a:lnTo>
                  <a:lnTo>
                    <a:pt x="1191" y="0"/>
                  </a:lnTo>
                  <a:lnTo>
                    <a:pt x="1197" y="0"/>
                  </a:lnTo>
                  <a:lnTo>
                    <a:pt x="1207" y="0"/>
                  </a:lnTo>
                  <a:lnTo>
                    <a:pt x="1214" y="0"/>
                  </a:lnTo>
                  <a:lnTo>
                    <a:pt x="1224" y="0"/>
                  </a:lnTo>
                  <a:lnTo>
                    <a:pt x="1231" y="0"/>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15" name="Freeform 175"/>
            <p:cNvSpPr>
              <a:spLocks/>
            </p:cNvSpPr>
            <p:nvPr/>
          </p:nvSpPr>
          <p:spPr bwMode="auto">
            <a:xfrm>
              <a:off x="12133263" y="3230563"/>
              <a:ext cx="1954213" cy="1058863"/>
            </a:xfrm>
            <a:custGeom>
              <a:avLst/>
              <a:gdLst>
                <a:gd name="T0" fmla="*/ 17 w 1231"/>
                <a:gd name="T1" fmla="*/ 667 h 667"/>
                <a:gd name="T2" fmla="*/ 40 w 1231"/>
                <a:gd name="T3" fmla="*/ 667 h 667"/>
                <a:gd name="T4" fmla="*/ 67 w 1231"/>
                <a:gd name="T5" fmla="*/ 667 h 667"/>
                <a:gd name="T6" fmla="*/ 91 w 1231"/>
                <a:gd name="T7" fmla="*/ 667 h 667"/>
                <a:gd name="T8" fmla="*/ 114 w 1231"/>
                <a:gd name="T9" fmla="*/ 667 h 667"/>
                <a:gd name="T10" fmla="*/ 141 w 1231"/>
                <a:gd name="T11" fmla="*/ 667 h 667"/>
                <a:gd name="T12" fmla="*/ 165 w 1231"/>
                <a:gd name="T13" fmla="*/ 660 h 667"/>
                <a:gd name="T14" fmla="*/ 188 w 1231"/>
                <a:gd name="T15" fmla="*/ 646 h 667"/>
                <a:gd name="T16" fmla="*/ 215 w 1231"/>
                <a:gd name="T17" fmla="*/ 613 h 667"/>
                <a:gd name="T18" fmla="*/ 239 w 1231"/>
                <a:gd name="T19" fmla="*/ 552 h 667"/>
                <a:gd name="T20" fmla="*/ 262 w 1231"/>
                <a:gd name="T21" fmla="*/ 455 h 667"/>
                <a:gd name="T22" fmla="*/ 286 w 1231"/>
                <a:gd name="T23" fmla="*/ 337 h 667"/>
                <a:gd name="T24" fmla="*/ 313 w 1231"/>
                <a:gd name="T25" fmla="*/ 219 h 667"/>
                <a:gd name="T26" fmla="*/ 336 w 1231"/>
                <a:gd name="T27" fmla="*/ 125 h 667"/>
                <a:gd name="T28" fmla="*/ 363 w 1231"/>
                <a:gd name="T29" fmla="*/ 61 h 667"/>
                <a:gd name="T30" fmla="*/ 387 w 1231"/>
                <a:gd name="T31" fmla="*/ 21 h 667"/>
                <a:gd name="T32" fmla="*/ 410 w 1231"/>
                <a:gd name="T33" fmla="*/ 4 h 667"/>
                <a:gd name="T34" fmla="*/ 434 w 1231"/>
                <a:gd name="T35" fmla="*/ 0 h 667"/>
                <a:gd name="T36" fmla="*/ 461 w 1231"/>
                <a:gd name="T37" fmla="*/ 7 h 667"/>
                <a:gd name="T38" fmla="*/ 484 w 1231"/>
                <a:gd name="T39" fmla="*/ 24 h 667"/>
                <a:gd name="T40" fmla="*/ 508 w 1231"/>
                <a:gd name="T41" fmla="*/ 58 h 667"/>
                <a:gd name="T42" fmla="*/ 535 w 1231"/>
                <a:gd name="T43" fmla="*/ 101 h 667"/>
                <a:gd name="T44" fmla="*/ 558 w 1231"/>
                <a:gd name="T45" fmla="*/ 162 h 667"/>
                <a:gd name="T46" fmla="*/ 582 w 1231"/>
                <a:gd name="T47" fmla="*/ 233 h 667"/>
                <a:gd name="T48" fmla="*/ 609 w 1231"/>
                <a:gd name="T49" fmla="*/ 303 h 667"/>
                <a:gd name="T50" fmla="*/ 632 w 1231"/>
                <a:gd name="T51" fmla="*/ 374 h 667"/>
                <a:gd name="T52" fmla="*/ 656 w 1231"/>
                <a:gd name="T53" fmla="*/ 431 h 667"/>
                <a:gd name="T54" fmla="*/ 683 w 1231"/>
                <a:gd name="T55" fmla="*/ 475 h 667"/>
                <a:gd name="T56" fmla="*/ 706 w 1231"/>
                <a:gd name="T57" fmla="*/ 508 h 667"/>
                <a:gd name="T58" fmla="*/ 730 w 1231"/>
                <a:gd name="T59" fmla="*/ 532 h 667"/>
                <a:gd name="T60" fmla="*/ 757 w 1231"/>
                <a:gd name="T61" fmla="*/ 552 h 667"/>
                <a:gd name="T62" fmla="*/ 780 w 1231"/>
                <a:gd name="T63" fmla="*/ 569 h 667"/>
                <a:gd name="T64" fmla="*/ 804 w 1231"/>
                <a:gd name="T65" fmla="*/ 582 h 667"/>
                <a:gd name="T66" fmla="*/ 831 w 1231"/>
                <a:gd name="T67" fmla="*/ 593 h 667"/>
                <a:gd name="T68" fmla="*/ 854 w 1231"/>
                <a:gd name="T69" fmla="*/ 603 h 667"/>
                <a:gd name="T70" fmla="*/ 878 w 1231"/>
                <a:gd name="T71" fmla="*/ 613 h 667"/>
                <a:gd name="T72" fmla="*/ 901 w 1231"/>
                <a:gd name="T73" fmla="*/ 619 h 667"/>
                <a:gd name="T74" fmla="*/ 928 w 1231"/>
                <a:gd name="T75" fmla="*/ 626 h 667"/>
                <a:gd name="T76" fmla="*/ 952 w 1231"/>
                <a:gd name="T77" fmla="*/ 633 h 667"/>
                <a:gd name="T78" fmla="*/ 975 w 1231"/>
                <a:gd name="T79" fmla="*/ 640 h 667"/>
                <a:gd name="T80" fmla="*/ 1002 w 1231"/>
                <a:gd name="T81" fmla="*/ 643 h 667"/>
                <a:gd name="T82" fmla="*/ 1026 w 1231"/>
                <a:gd name="T83" fmla="*/ 650 h 667"/>
                <a:gd name="T84" fmla="*/ 1049 w 1231"/>
                <a:gd name="T85" fmla="*/ 650 h 667"/>
                <a:gd name="T86" fmla="*/ 1076 w 1231"/>
                <a:gd name="T87" fmla="*/ 653 h 667"/>
                <a:gd name="T88" fmla="*/ 1100 w 1231"/>
                <a:gd name="T89" fmla="*/ 657 h 667"/>
                <a:gd name="T90" fmla="*/ 1123 w 1231"/>
                <a:gd name="T91" fmla="*/ 657 h 667"/>
                <a:gd name="T92" fmla="*/ 1150 w 1231"/>
                <a:gd name="T93" fmla="*/ 657 h 667"/>
                <a:gd name="T94" fmla="*/ 1174 w 1231"/>
                <a:gd name="T95" fmla="*/ 660 h 667"/>
                <a:gd name="T96" fmla="*/ 1197 w 1231"/>
                <a:gd name="T97" fmla="*/ 660 h 667"/>
                <a:gd name="T98" fmla="*/ 1224 w 1231"/>
                <a:gd name="T99" fmla="*/ 66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1" h="667">
                  <a:moveTo>
                    <a:pt x="0" y="667"/>
                  </a:moveTo>
                  <a:lnTo>
                    <a:pt x="10" y="667"/>
                  </a:lnTo>
                  <a:lnTo>
                    <a:pt x="17" y="667"/>
                  </a:lnTo>
                  <a:lnTo>
                    <a:pt x="23" y="667"/>
                  </a:lnTo>
                  <a:lnTo>
                    <a:pt x="33" y="667"/>
                  </a:lnTo>
                  <a:lnTo>
                    <a:pt x="40" y="667"/>
                  </a:lnTo>
                  <a:lnTo>
                    <a:pt x="50" y="667"/>
                  </a:lnTo>
                  <a:lnTo>
                    <a:pt x="57" y="667"/>
                  </a:lnTo>
                  <a:lnTo>
                    <a:pt x="67" y="667"/>
                  </a:lnTo>
                  <a:lnTo>
                    <a:pt x="74" y="667"/>
                  </a:lnTo>
                  <a:lnTo>
                    <a:pt x="84" y="667"/>
                  </a:lnTo>
                  <a:lnTo>
                    <a:pt x="91" y="667"/>
                  </a:lnTo>
                  <a:lnTo>
                    <a:pt x="97" y="667"/>
                  </a:lnTo>
                  <a:lnTo>
                    <a:pt x="107" y="667"/>
                  </a:lnTo>
                  <a:lnTo>
                    <a:pt x="114" y="667"/>
                  </a:lnTo>
                  <a:lnTo>
                    <a:pt x="124" y="667"/>
                  </a:lnTo>
                  <a:lnTo>
                    <a:pt x="131" y="667"/>
                  </a:lnTo>
                  <a:lnTo>
                    <a:pt x="141" y="667"/>
                  </a:lnTo>
                  <a:lnTo>
                    <a:pt x="148" y="663"/>
                  </a:lnTo>
                  <a:lnTo>
                    <a:pt x="155" y="663"/>
                  </a:lnTo>
                  <a:lnTo>
                    <a:pt x="165" y="660"/>
                  </a:lnTo>
                  <a:lnTo>
                    <a:pt x="171" y="657"/>
                  </a:lnTo>
                  <a:lnTo>
                    <a:pt x="181" y="653"/>
                  </a:lnTo>
                  <a:lnTo>
                    <a:pt x="188" y="646"/>
                  </a:lnTo>
                  <a:lnTo>
                    <a:pt x="198" y="640"/>
                  </a:lnTo>
                  <a:lnTo>
                    <a:pt x="205" y="626"/>
                  </a:lnTo>
                  <a:lnTo>
                    <a:pt x="215" y="613"/>
                  </a:lnTo>
                  <a:lnTo>
                    <a:pt x="222" y="596"/>
                  </a:lnTo>
                  <a:lnTo>
                    <a:pt x="229" y="576"/>
                  </a:lnTo>
                  <a:lnTo>
                    <a:pt x="239" y="552"/>
                  </a:lnTo>
                  <a:lnTo>
                    <a:pt x="245" y="522"/>
                  </a:lnTo>
                  <a:lnTo>
                    <a:pt x="255" y="492"/>
                  </a:lnTo>
                  <a:lnTo>
                    <a:pt x="262" y="455"/>
                  </a:lnTo>
                  <a:lnTo>
                    <a:pt x="272" y="418"/>
                  </a:lnTo>
                  <a:lnTo>
                    <a:pt x="279" y="377"/>
                  </a:lnTo>
                  <a:lnTo>
                    <a:pt x="286" y="337"/>
                  </a:lnTo>
                  <a:lnTo>
                    <a:pt x="296" y="297"/>
                  </a:lnTo>
                  <a:lnTo>
                    <a:pt x="303" y="256"/>
                  </a:lnTo>
                  <a:lnTo>
                    <a:pt x="313" y="219"/>
                  </a:lnTo>
                  <a:lnTo>
                    <a:pt x="319" y="185"/>
                  </a:lnTo>
                  <a:lnTo>
                    <a:pt x="329" y="155"/>
                  </a:lnTo>
                  <a:lnTo>
                    <a:pt x="336" y="125"/>
                  </a:lnTo>
                  <a:lnTo>
                    <a:pt x="346" y="101"/>
                  </a:lnTo>
                  <a:lnTo>
                    <a:pt x="353" y="78"/>
                  </a:lnTo>
                  <a:lnTo>
                    <a:pt x="363" y="61"/>
                  </a:lnTo>
                  <a:lnTo>
                    <a:pt x="370" y="44"/>
                  </a:lnTo>
                  <a:lnTo>
                    <a:pt x="377" y="31"/>
                  </a:lnTo>
                  <a:lnTo>
                    <a:pt x="387" y="21"/>
                  </a:lnTo>
                  <a:lnTo>
                    <a:pt x="393" y="14"/>
                  </a:lnTo>
                  <a:lnTo>
                    <a:pt x="403" y="7"/>
                  </a:lnTo>
                  <a:lnTo>
                    <a:pt x="410" y="4"/>
                  </a:lnTo>
                  <a:lnTo>
                    <a:pt x="420" y="0"/>
                  </a:lnTo>
                  <a:lnTo>
                    <a:pt x="427" y="0"/>
                  </a:lnTo>
                  <a:lnTo>
                    <a:pt x="434" y="0"/>
                  </a:lnTo>
                  <a:lnTo>
                    <a:pt x="444" y="0"/>
                  </a:lnTo>
                  <a:lnTo>
                    <a:pt x="451" y="4"/>
                  </a:lnTo>
                  <a:lnTo>
                    <a:pt x="461" y="7"/>
                  </a:lnTo>
                  <a:lnTo>
                    <a:pt x="467" y="11"/>
                  </a:lnTo>
                  <a:lnTo>
                    <a:pt x="477" y="17"/>
                  </a:lnTo>
                  <a:lnTo>
                    <a:pt x="484" y="24"/>
                  </a:lnTo>
                  <a:lnTo>
                    <a:pt x="494" y="34"/>
                  </a:lnTo>
                  <a:lnTo>
                    <a:pt x="501" y="44"/>
                  </a:lnTo>
                  <a:lnTo>
                    <a:pt x="508" y="58"/>
                  </a:lnTo>
                  <a:lnTo>
                    <a:pt x="518" y="71"/>
                  </a:lnTo>
                  <a:lnTo>
                    <a:pt x="525" y="85"/>
                  </a:lnTo>
                  <a:lnTo>
                    <a:pt x="535" y="101"/>
                  </a:lnTo>
                  <a:lnTo>
                    <a:pt x="541" y="122"/>
                  </a:lnTo>
                  <a:lnTo>
                    <a:pt x="551" y="142"/>
                  </a:lnTo>
                  <a:lnTo>
                    <a:pt x="558" y="162"/>
                  </a:lnTo>
                  <a:lnTo>
                    <a:pt x="565" y="185"/>
                  </a:lnTo>
                  <a:lnTo>
                    <a:pt x="575" y="209"/>
                  </a:lnTo>
                  <a:lnTo>
                    <a:pt x="582" y="233"/>
                  </a:lnTo>
                  <a:lnTo>
                    <a:pt x="592" y="256"/>
                  </a:lnTo>
                  <a:lnTo>
                    <a:pt x="599" y="280"/>
                  </a:lnTo>
                  <a:lnTo>
                    <a:pt x="609" y="303"/>
                  </a:lnTo>
                  <a:lnTo>
                    <a:pt x="615" y="327"/>
                  </a:lnTo>
                  <a:lnTo>
                    <a:pt x="625" y="350"/>
                  </a:lnTo>
                  <a:lnTo>
                    <a:pt x="632" y="374"/>
                  </a:lnTo>
                  <a:lnTo>
                    <a:pt x="639" y="394"/>
                  </a:lnTo>
                  <a:lnTo>
                    <a:pt x="649" y="414"/>
                  </a:lnTo>
                  <a:lnTo>
                    <a:pt x="656" y="431"/>
                  </a:lnTo>
                  <a:lnTo>
                    <a:pt x="666" y="448"/>
                  </a:lnTo>
                  <a:lnTo>
                    <a:pt x="673" y="461"/>
                  </a:lnTo>
                  <a:lnTo>
                    <a:pt x="683" y="475"/>
                  </a:lnTo>
                  <a:lnTo>
                    <a:pt x="689" y="488"/>
                  </a:lnTo>
                  <a:lnTo>
                    <a:pt x="696" y="498"/>
                  </a:lnTo>
                  <a:lnTo>
                    <a:pt x="706" y="508"/>
                  </a:lnTo>
                  <a:lnTo>
                    <a:pt x="713" y="519"/>
                  </a:lnTo>
                  <a:lnTo>
                    <a:pt x="723" y="525"/>
                  </a:lnTo>
                  <a:lnTo>
                    <a:pt x="730" y="532"/>
                  </a:lnTo>
                  <a:lnTo>
                    <a:pt x="740" y="539"/>
                  </a:lnTo>
                  <a:lnTo>
                    <a:pt x="747" y="545"/>
                  </a:lnTo>
                  <a:lnTo>
                    <a:pt x="757" y="552"/>
                  </a:lnTo>
                  <a:lnTo>
                    <a:pt x="763" y="559"/>
                  </a:lnTo>
                  <a:lnTo>
                    <a:pt x="770" y="562"/>
                  </a:lnTo>
                  <a:lnTo>
                    <a:pt x="780" y="569"/>
                  </a:lnTo>
                  <a:lnTo>
                    <a:pt x="787" y="572"/>
                  </a:lnTo>
                  <a:lnTo>
                    <a:pt x="797" y="576"/>
                  </a:lnTo>
                  <a:lnTo>
                    <a:pt x="804" y="582"/>
                  </a:lnTo>
                  <a:lnTo>
                    <a:pt x="814" y="586"/>
                  </a:lnTo>
                  <a:lnTo>
                    <a:pt x="821" y="589"/>
                  </a:lnTo>
                  <a:lnTo>
                    <a:pt x="831" y="593"/>
                  </a:lnTo>
                  <a:lnTo>
                    <a:pt x="837" y="596"/>
                  </a:lnTo>
                  <a:lnTo>
                    <a:pt x="844" y="599"/>
                  </a:lnTo>
                  <a:lnTo>
                    <a:pt x="854" y="603"/>
                  </a:lnTo>
                  <a:lnTo>
                    <a:pt x="861" y="606"/>
                  </a:lnTo>
                  <a:lnTo>
                    <a:pt x="871" y="609"/>
                  </a:lnTo>
                  <a:lnTo>
                    <a:pt x="878" y="613"/>
                  </a:lnTo>
                  <a:lnTo>
                    <a:pt x="888" y="616"/>
                  </a:lnTo>
                  <a:lnTo>
                    <a:pt x="895" y="616"/>
                  </a:lnTo>
                  <a:lnTo>
                    <a:pt x="901" y="619"/>
                  </a:lnTo>
                  <a:lnTo>
                    <a:pt x="911" y="623"/>
                  </a:lnTo>
                  <a:lnTo>
                    <a:pt x="918" y="626"/>
                  </a:lnTo>
                  <a:lnTo>
                    <a:pt x="928" y="626"/>
                  </a:lnTo>
                  <a:lnTo>
                    <a:pt x="935" y="630"/>
                  </a:lnTo>
                  <a:lnTo>
                    <a:pt x="945" y="633"/>
                  </a:lnTo>
                  <a:lnTo>
                    <a:pt x="952" y="633"/>
                  </a:lnTo>
                  <a:lnTo>
                    <a:pt x="962" y="636"/>
                  </a:lnTo>
                  <a:lnTo>
                    <a:pt x="969" y="636"/>
                  </a:lnTo>
                  <a:lnTo>
                    <a:pt x="975" y="640"/>
                  </a:lnTo>
                  <a:lnTo>
                    <a:pt x="985" y="640"/>
                  </a:lnTo>
                  <a:lnTo>
                    <a:pt x="992" y="643"/>
                  </a:lnTo>
                  <a:lnTo>
                    <a:pt x="1002" y="643"/>
                  </a:lnTo>
                  <a:lnTo>
                    <a:pt x="1009" y="646"/>
                  </a:lnTo>
                  <a:lnTo>
                    <a:pt x="1019" y="646"/>
                  </a:lnTo>
                  <a:lnTo>
                    <a:pt x="1026" y="650"/>
                  </a:lnTo>
                  <a:lnTo>
                    <a:pt x="1033" y="650"/>
                  </a:lnTo>
                  <a:lnTo>
                    <a:pt x="1043" y="650"/>
                  </a:lnTo>
                  <a:lnTo>
                    <a:pt x="1049" y="650"/>
                  </a:lnTo>
                  <a:lnTo>
                    <a:pt x="1059" y="653"/>
                  </a:lnTo>
                  <a:lnTo>
                    <a:pt x="1066" y="653"/>
                  </a:lnTo>
                  <a:lnTo>
                    <a:pt x="1076" y="653"/>
                  </a:lnTo>
                  <a:lnTo>
                    <a:pt x="1083" y="653"/>
                  </a:lnTo>
                  <a:lnTo>
                    <a:pt x="1093" y="657"/>
                  </a:lnTo>
                  <a:lnTo>
                    <a:pt x="1100" y="657"/>
                  </a:lnTo>
                  <a:lnTo>
                    <a:pt x="1107" y="657"/>
                  </a:lnTo>
                  <a:lnTo>
                    <a:pt x="1117" y="657"/>
                  </a:lnTo>
                  <a:lnTo>
                    <a:pt x="1123" y="657"/>
                  </a:lnTo>
                  <a:lnTo>
                    <a:pt x="1133" y="657"/>
                  </a:lnTo>
                  <a:lnTo>
                    <a:pt x="1140" y="657"/>
                  </a:lnTo>
                  <a:lnTo>
                    <a:pt x="1150" y="657"/>
                  </a:lnTo>
                  <a:lnTo>
                    <a:pt x="1157" y="660"/>
                  </a:lnTo>
                  <a:lnTo>
                    <a:pt x="1164" y="660"/>
                  </a:lnTo>
                  <a:lnTo>
                    <a:pt x="1174" y="660"/>
                  </a:lnTo>
                  <a:lnTo>
                    <a:pt x="1181" y="660"/>
                  </a:lnTo>
                  <a:lnTo>
                    <a:pt x="1191" y="660"/>
                  </a:lnTo>
                  <a:lnTo>
                    <a:pt x="1197" y="660"/>
                  </a:lnTo>
                  <a:lnTo>
                    <a:pt x="1207" y="660"/>
                  </a:lnTo>
                  <a:lnTo>
                    <a:pt x="1214" y="660"/>
                  </a:lnTo>
                  <a:lnTo>
                    <a:pt x="1224" y="660"/>
                  </a:lnTo>
                  <a:lnTo>
                    <a:pt x="1231" y="660"/>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921" name="Freeform 181"/>
            <p:cNvSpPr>
              <a:spLocks/>
            </p:cNvSpPr>
            <p:nvPr/>
          </p:nvSpPr>
          <p:spPr bwMode="auto">
            <a:xfrm>
              <a:off x="13730288" y="1852613"/>
              <a:ext cx="42863" cy="160338"/>
            </a:xfrm>
            <a:custGeom>
              <a:avLst/>
              <a:gdLst>
                <a:gd name="T0" fmla="*/ 20 w 27"/>
                <a:gd name="T1" fmla="*/ 101 h 101"/>
                <a:gd name="T2" fmla="*/ 20 w 27"/>
                <a:gd name="T3" fmla="*/ 101 h 101"/>
                <a:gd name="T4" fmla="*/ 6 w 27"/>
                <a:gd name="T5" fmla="*/ 78 h 101"/>
                <a:gd name="T6" fmla="*/ 6 w 27"/>
                <a:gd name="T7" fmla="*/ 78 h 101"/>
                <a:gd name="T8" fmla="*/ 3 w 27"/>
                <a:gd name="T9" fmla="*/ 64 h 101"/>
                <a:gd name="T10" fmla="*/ 0 w 27"/>
                <a:gd name="T11" fmla="*/ 51 h 101"/>
                <a:gd name="T12" fmla="*/ 0 w 27"/>
                <a:gd name="T13" fmla="*/ 51 h 101"/>
                <a:gd name="T14" fmla="*/ 0 w 27"/>
                <a:gd name="T15" fmla="*/ 37 h 101"/>
                <a:gd name="T16" fmla="*/ 3 w 27"/>
                <a:gd name="T17" fmla="*/ 27 h 101"/>
                <a:gd name="T18" fmla="*/ 3 w 27"/>
                <a:gd name="T19" fmla="*/ 27 h 101"/>
                <a:gd name="T20" fmla="*/ 10 w 27"/>
                <a:gd name="T21" fmla="*/ 14 h 101"/>
                <a:gd name="T22" fmla="*/ 20 w 27"/>
                <a:gd name="T23" fmla="*/ 0 h 101"/>
                <a:gd name="T24" fmla="*/ 27 w 27"/>
                <a:gd name="T25" fmla="*/ 0 h 101"/>
                <a:gd name="T26" fmla="*/ 27 w 27"/>
                <a:gd name="T27" fmla="*/ 0 h 101"/>
                <a:gd name="T28" fmla="*/ 16 w 27"/>
                <a:gd name="T29" fmla="*/ 14 h 101"/>
                <a:gd name="T30" fmla="*/ 16 w 27"/>
                <a:gd name="T31" fmla="*/ 14 h 101"/>
                <a:gd name="T32" fmla="*/ 13 w 27"/>
                <a:gd name="T33" fmla="*/ 31 h 101"/>
                <a:gd name="T34" fmla="*/ 13 w 27"/>
                <a:gd name="T35" fmla="*/ 31 h 101"/>
                <a:gd name="T36" fmla="*/ 10 w 27"/>
                <a:gd name="T37" fmla="*/ 51 h 101"/>
                <a:gd name="T38" fmla="*/ 10 w 27"/>
                <a:gd name="T39" fmla="*/ 51 h 101"/>
                <a:gd name="T40" fmla="*/ 13 w 27"/>
                <a:gd name="T41" fmla="*/ 74 h 101"/>
                <a:gd name="T42" fmla="*/ 27 w 27"/>
                <a:gd name="T43" fmla="*/ 101 h 101"/>
                <a:gd name="T44" fmla="*/ 20 w 27"/>
                <a:gd name="T4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01">
                  <a:moveTo>
                    <a:pt x="20" y="101"/>
                  </a:moveTo>
                  <a:lnTo>
                    <a:pt x="20" y="101"/>
                  </a:lnTo>
                  <a:lnTo>
                    <a:pt x="6" y="78"/>
                  </a:lnTo>
                  <a:lnTo>
                    <a:pt x="6" y="78"/>
                  </a:lnTo>
                  <a:lnTo>
                    <a:pt x="3" y="64"/>
                  </a:lnTo>
                  <a:lnTo>
                    <a:pt x="0" y="51"/>
                  </a:lnTo>
                  <a:lnTo>
                    <a:pt x="0" y="51"/>
                  </a:lnTo>
                  <a:lnTo>
                    <a:pt x="0" y="37"/>
                  </a:lnTo>
                  <a:lnTo>
                    <a:pt x="3" y="27"/>
                  </a:lnTo>
                  <a:lnTo>
                    <a:pt x="3" y="27"/>
                  </a:lnTo>
                  <a:lnTo>
                    <a:pt x="10" y="14"/>
                  </a:lnTo>
                  <a:lnTo>
                    <a:pt x="20" y="0"/>
                  </a:lnTo>
                  <a:lnTo>
                    <a:pt x="27" y="0"/>
                  </a:lnTo>
                  <a:lnTo>
                    <a:pt x="27" y="0"/>
                  </a:lnTo>
                  <a:lnTo>
                    <a:pt x="16" y="14"/>
                  </a:lnTo>
                  <a:lnTo>
                    <a:pt x="16" y="14"/>
                  </a:lnTo>
                  <a:lnTo>
                    <a:pt x="13" y="31"/>
                  </a:lnTo>
                  <a:lnTo>
                    <a:pt x="13" y="31"/>
                  </a:lnTo>
                  <a:lnTo>
                    <a:pt x="10" y="51"/>
                  </a:lnTo>
                  <a:lnTo>
                    <a:pt x="10" y="51"/>
                  </a:lnTo>
                  <a:lnTo>
                    <a:pt x="13" y="74"/>
                  </a:lnTo>
                  <a:lnTo>
                    <a:pt x="27" y="101"/>
                  </a:lnTo>
                  <a:lnTo>
                    <a:pt x="2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2" name="Freeform 182"/>
            <p:cNvSpPr>
              <a:spLocks noEditPoints="1"/>
            </p:cNvSpPr>
            <p:nvPr/>
          </p:nvSpPr>
          <p:spPr bwMode="auto">
            <a:xfrm>
              <a:off x="13789026" y="1852613"/>
              <a:ext cx="95250" cy="123825"/>
            </a:xfrm>
            <a:custGeom>
              <a:avLst/>
              <a:gdLst>
                <a:gd name="T0" fmla="*/ 0 w 60"/>
                <a:gd name="T1" fmla="*/ 78 h 78"/>
                <a:gd name="T2" fmla="*/ 0 w 60"/>
                <a:gd name="T3" fmla="*/ 0 h 78"/>
                <a:gd name="T4" fmla="*/ 30 w 60"/>
                <a:gd name="T5" fmla="*/ 0 h 78"/>
                <a:gd name="T6" fmla="*/ 30 w 60"/>
                <a:gd name="T7" fmla="*/ 0 h 78"/>
                <a:gd name="T8" fmla="*/ 40 w 60"/>
                <a:gd name="T9" fmla="*/ 0 h 78"/>
                <a:gd name="T10" fmla="*/ 40 w 60"/>
                <a:gd name="T11" fmla="*/ 0 h 78"/>
                <a:gd name="T12" fmla="*/ 50 w 60"/>
                <a:gd name="T13" fmla="*/ 4 h 78"/>
                <a:gd name="T14" fmla="*/ 50 w 60"/>
                <a:gd name="T15" fmla="*/ 4 h 78"/>
                <a:gd name="T16" fmla="*/ 57 w 60"/>
                <a:gd name="T17" fmla="*/ 14 h 78"/>
                <a:gd name="T18" fmla="*/ 57 w 60"/>
                <a:gd name="T19" fmla="*/ 14 h 78"/>
                <a:gd name="T20" fmla="*/ 60 w 60"/>
                <a:gd name="T21" fmla="*/ 24 h 78"/>
                <a:gd name="T22" fmla="*/ 60 w 60"/>
                <a:gd name="T23" fmla="*/ 24 h 78"/>
                <a:gd name="T24" fmla="*/ 57 w 60"/>
                <a:gd name="T25" fmla="*/ 34 h 78"/>
                <a:gd name="T26" fmla="*/ 53 w 60"/>
                <a:gd name="T27" fmla="*/ 41 h 78"/>
                <a:gd name="T28" fmla="*/ 53 w 60"/>
                <a:gd name="T29" fmla="*/ 41 h 78"/>
                <a:gd name="T30" fmla="*/ 43 w 60"/>
                <a:gd name="T31" fmla="*/ 44 h 78"/>
                <a:gd name="T32" fmla="*/ 30 w 60"/>
                <a:gd name="T33" fmla="*/ 48 h 78"/>
                <a:gd name="T34" fmla="*/ 10 w 60"/>
                <a:gd name="T35" fmla="*/ 48 h 78"/>
                <a:gd name="T36" fmla="*/ 10 w 60"/>
                <a:gd name="T37" fmla="*/ 78 h 78"/>
                <a:gd name="T38" fmla="*/ 0 w 60"/>
                <a:gd name="T39" fmla="*/ 78 h 78"/>
                <a:gd name="T40" fmla="*/ 10 w 60"/>
                <a:gd name="T41" fmla="*/ 37 h 78"/>
                <a:gd name="T42" fmla="*/ 30 w 60"/>
                <a:gd name="T43" fmla="*/ 37 h 78"/>
                <a:gd name="T44" fmla="*/ 30 w 60"/>
                <a:gd name="T45" fmla="*/ 37 h 78"/>
                <a:gd name="T46" fmla="*/ 40 w 60"/>
                <a:gd name="T47" fmla="*/ 37 h 78"/>
                <a:gd name="T48" fmla="*/ 43 w 60"/>
                <a:gd name="T49" fmla="*/ 34 h 78"/>
                <a:gd name="T50" fmla="*/ 43 w 60"/>
                <a:gd name="T51" fmla="*/ 34 h 78"/>
                <a:gd name="T52" fmla="*/ 47 w 60"/>
                <a:gd name="T53" fmla="*/ 31 h 78"/>
                <a:gd name="T54" fmla="*/ 50 w 60"/>
                <a:gd name="T55" fmla="*/ 24 h 78"/>
                <a:gd name="T56" fmla="*/ 50 w 60"/>
                <a:gd name="T57" fmla="*/ 24 h 78"/>
                <a:gd name="T58" fmla="*/ 47 w 60"/>
                <a:gd name="T59" fmla="*/ 14 h 78"/>
                <a:gd name="T60" fmla="*/ 47 w 60"/>
                <a:gd name="T61" fmla="*/ 14 h 78"/>
                <a:gd name="T62" fmla="*/ 40 w 60"/>
                <a:gd name="T63" fmla="*/ 11 h 78"/>
                <a:gd name="T64" fmla="*/ 40 w 60"/>
                <a:gd name="T65" fmla="*/ 11 h 78"/>
                <a:gd name="T66" fmla="*/ 30 w 60"/>
                <a:gd name="T67" fmla="*/ 11 h 78"/>
                <a:gd name="T68" fmla="*/ 10 w 60"/>
                <a:gd name="T69" fmla="*/ 11 h 78"/>
                <a:gd name="T70" fmla="*/ 10 w 60"/>
                <a:gd name="T71"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78">
                  <a:moveTo>
                    <a:pt x="0" y="78"/>
                  </a:moveTo>
                  <a:lnTo>
                    <a:pt x="0" y="0"/>
                  </a:lnTo>
                  <a:lnTo>
                    <a:pt x="30" y="0"/>
                  </a:lnTo>
                  <a:lnTo>
                    <a:pt x="30" y="0"/>
                  </a:lnTo>
                  <a:lnTo>
                    <a:pt x="40" y="0"/>
                  </a:lnTo>
                  <a:lnTo>
                    <a:pt x="40" y="0"/>
                  </a:lnTo>
                  <a:lnTo>
                    <a:pt x="50" y="4"/>
                  </a:lnTo>
                  <a:lnTo>
                    <a:pt x="50" y="4"/>
                  </a:lnTo>
                  <a:lnTo>
                    <a:pt x="57" y="14"/>
                  </a:lnTo>
                  <a:lnTo>
                    <a:pt x="57" y="14"/>
                  </a:lnTo>
                  <a:lnTo>
                    <a:pt x="60" y="24"/>
                  </a:lnTo>
                  <a:lnTo>
                    <a:pt x="60" y="24"/>
                  </a:lnTo>
                  <a:lnTo>
                    <a:pt x="57" y="34"/>
                  </a:lnTo>
                  <a:lnTo>
                    <a:pt x="53" y="41"/>
                  </a:lnTo>
                  <a:lnTo>
                    <a:pt x="53" y="41"/>
                  </a:lnTo>
                  <a:lnTo>
                    <a:pt x="43" y="44"/>
                  </a:lnTo>
                  <a:lnTo>
                    <a:pt x="30" y="48"/>
                  </a:lnTo>
                  <a:lnTo>
                    <a:pt x="10" y="48"/>
                  </a:lnTo>
                  <a:lnTo>
                    <a:pt x="10" y="78"/>
                  </a:lnTo>
                  <a:lnTo>
                    <a:pt x="0" y="78"/>
                  </a:lnTo>
                  <a:close/>
                  <a:moveTo>
                    <a:pt x="10" y="37"/>
                  </a:moveTo>
                  <a:lnTo>
                    <a:pt x="30" y="37"/>
                  </a:lnTo>
                  <a:lnTo>
                    <a:pt x="30" y="37"/>
                  </a:lnTo>
                  <a:lnTo>
                    <a:pt x="40" y="37"/>
                  </a:lnTo>
                  <a:lnTo>
                    <a:pt x="43" y="34"/>
                  </a:lnTo>
                  <a:lnTo>
                    <a:pt x="43" y="34"/>
                  </a:lnTo>
                  <a:lnTo>
                    <a:pt x="47" y="31"/>
                  </a:lnTo>
                  <a:lnTo>
                    <a:pt x="50" y="24"/>
                  </a:lnTo>
                  <a:lnTo>
                    <a:pt x="50" y="24"/>
                  </a:lnTo>
                  <a:lnTo>
                    <a:pt x="47" y="14"/>
                  </a:lnTo>
                  <a:lnTo>
                    <a:pt x="47" y="14"/>
                  </a:lnTo>
                  <a:lnTo>
                    <a:pt x="40" y="11"/>
                  </a:lnTo>
                  <a:lnTo>
                    <a:pt x="40" y="11"/>
                  </a:lnTo>
                  <a:lnTo>
                    <a:pt x="30" y="11"/>
                  </a:lnTo>
                  <a:lnTo>
                    <a:pt x="10" y="11"/>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3" name="Freeform 183"/>
            <p:cNvSpPr>
              <a:spLocks noEditPoints="1"/>
            </p:cNvSpPr>
            <p:nvPr/>
          </p:nvSpPr>
          <p:spPr bwMode="auto">
            <a:xfrm>
              <a:off x="13895388" y="1852613"/>
              <a:ext cx="79375" cy="123825"/>
            </a:xfrm>
            <a:custGeom>
              <a:avLst/>
              <a:gdLst>
                <a:gd name="T0" fmla="*/ 34 w 50"/>
                <a:gd name="T1" fmla="*/ 78 h 78"/>
                <a:gd name="T2" fmla="*/ 34 w 50"/>
                <a:gd name="T3" fmla="*/ 61 h 78"/>
                <a:gd name="T4" fmla="*/ 0 w 50"/>
                <a:gd name="T5" fmla="*/ 61 h 78"/>
                <a:gd name="T6" fmla="*/ 0 w 50"/>
                <a:gd name="T7" fmla="*/ 51 h 78"/>
                <a:gd name="T8" fmla="*/ 34 w 50"/>
                <a:gd name="T9" fmla="*/ 0 h 78"/>
                <a:gd name="T10" fmla="*/ 40 w 50"/>
                <a:gd name="T11" fmla="*/ 0 h 78"/>
                <a:gd name="T12" fmla="*/ 40 w 50"/>
                <a:gd name="T13" fmla="*/ 51 h 78"/>
                <a:gd name="T14" fmla="*/ 50 w 50"/>
                <a:gd name="T15" fmla="*/ 51 h 78"/>
                <a:gd name="T16" fmla="*/ 50 w 50"/>
                <a:gd name="T17" fmla="*/ 61 h 78"/>
                <a:gd name="T18" fmla="*/ 40 w 50"/>
                <a:gd name="T19" fmla="*/ 61 h 78"/>
                <a:gd name="T20" fmla="*/ 40 w 50"/>
                <a:gd name="T21" fmla="*/ 78 h 78"/>
                <a:gd name="T22" fmla="*/ 34 w 50"/>
                <a:gd name="T23" fmla="*/ 78 h 78"/>
                <a:gd name="T24" fmla="*/ 34 w 50"/>
                <a:gd name="T25" fmla="*/ 51 h 78"/>
                <a:gd name="T26" fmla="*/ 34 w 50"/>
                <a:gd name="T27" fmla="*/ 17 h 78"/>
                <a:gd name="T28" fmla="*/ 7 w 50"/>
                <a:gd name="T29" fmla="*/ 51 h 78"/>
                <a:gd name="T30" fmla="*/ 34 w 50"/>
                <a:gd name="T3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78">
                  <a:moveTo>
                    <a:pt x="34" y="78"/>
                  </a:moveTo>
                  <a:lnTo>
                    <a:pt x="34" y="61"/>
                  </a:lnTo>
                  <a:lnTo>
                    <a:pt x="0" y="61"/>
                  </a:lnTo>
                  <a:lnTo>
                    <a:pt x="0" y="51"/>
                  </a:lnTo>
                  <a:lnTo>
                    <a:pt x="34" y="0"/>
                  </a:lnTo>
                  <a:lnTo>
                    <a:pt x="40" y="0"/>
                  </a:lnTo>
                  <a:lnTo>
                    <a:pt x="40" y="51"/>
                  </a:lnTo>
                  <a:lnTo>
                    <a:pt x="50" y="51"/>
                  </a:lnTo>
                  <a:lnTo>
                    <a:pt x="50" y="61"/>
                  </a:lnTo>
                  <a:lnTo>
                    <a:pt x="40" y="61"/>
                  </a:lnTo>
                  <a:lnTo>
                    <a:pt x="40" y="78"/>
                  </a:lnTo>
                  <a:lnTo>
                    <a:pt x="34" y="78"/>
                  </a:lnTo>
                  <a:close/>
                  <a:moveTo>
                    <a:pt x="34" y="51"/>
                  </a:moveTo>
                  <a:lnTo>
                    <a:pt x="34" y="17"/>
                  </a:lnTo>
                  <a:lnTo>
                    <a:pt x="7" y="51"/>
                  </a:lnTo>
                  <a:lnTo>
                    <a:pt x="34"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24" name="Freeform 184"/>
            <p:cNvSpPr>
              <a:spLocks/>
            </p:cNvSpPr>
            <p:nvPr/>
          </p:nvSpPr>
          <p:spPr bwMode="auto">
            <a:xfrm>
              <a:off x="13996988" y="1852613"/>
              <a:ext cx="42863" cy="160338"/>
            </a:xfrm>
            <a:custGeom>
              <a:avLst/>
              <a:gdLst>
                <a:gd name="T0" fmla="*/ 7 w 27"/>
                <a:gd name="T1" fmla="*/ 101 h 101"/>
                <a:gd name="T2" fmla="*/ 0 w 27"/>
                <a:gd name="T3" fmla="*/ 101 h 101"/>
                <a:gd name="T4" fmla="*/ 0 w 27"/>
                <a:gd name="T5" fmla="*/ 101 h 101"/>
                <a:gd name="T6" fmla="*/ 10 w 27"/>
                <a:gd name="T7" fmla="*/ 74 h 101"/>
                <a:gd name="T8" fmla="*/ 17 w 27"/>
                <a:gd name="T9" fmla="*/ 51 h 101"/>
                <a:gd name="T10" fmla="*/ 17 w 27"/>
                <a:gd name="T11" fmla="*/ 51 h 101"/>
                <a:gd name="T12" fmla="*/ 13 w 27"/>
                <a:gd name="T13" fmla="*/ 31 h 101"/>
                <a:gd name="T14" fmla="*/ 13 w 27"/>
                <a:gd name="T15" fmla="*/ 31 h 101"/>
                <a:gd name="T16" fmla="*/ 7 w 27"/>
                <a:gd name="T17" fmla="*/ 14 h 101"/>
                <a:gd name="T18" fmla="*/ 7 w 27"/>
                <a:gd name="T19" fmla="*/ 14 h 101"/>
                <a:gd name="T20" fmla="*/ 0 w 27"/>
                <a:gd name="T21" fmla="*/ 0 h 101"/>
                <a:gd name="T22" fmla="*/ 7 w 27"/>
                <a:gd name="T23" fmla="*/ 0 h 101"/>
                <a:gd name="T24" fmla="*/ 7 w 27"/>
                <a:gd name="T25" fmla="*/ 0 h 101"/>
                <a:gd name="T26" fmla="*/ 17 w 27"/>
                <a:gd name="T27" fmla="*/ 14 h 101"/>
                <a:gd name="T28" fmla="*/ 20 w 27"/>
                <a:gd name="T29" fmla="*/ 27 h 101"/>
                <a:gd name="T30" fmla="*/ 20 w 27"/>
                <a:gd name="T31" fmla="*/ 27 h 101"/>
                <a:gd name="T32" fmla="*/ 23 w 27"/>
                <a:gd name="T33" fmla="*/ 37 h 101"/>
                <a:gd name="T34" fmla="*/ 27 w 27"/>
                <a:gd name="T35" fmla="*/ 51 h 101"/>
                <a:gd name="T36" fmla="*/ 27 w 27"/>
                <a:gd name="T37" fmla="*/ 51 h 101"/>
                <a:gd name="T38" fmla="*/ 23 w 27"/>
                <a:gd name="T39" fmla="*/ 64 h 101"/>
                <a:gd name="T40" fmla="*/ 20 w 27"/>
                <a:gd name="T41" fmla="*/ 78 h 101"/>
                <a:gd name="T42" fmla="*/ 20 w 27"/>
                <a:gd name="T43" fmla="*/ 78 h 101"/>
                <a:gd name="T44" fmla="*/ 7 w 27"/>
                <a:gd name="T45" fmla="*/ 101 h 101"/>
                <a:gd name="T46" fmla="*/ 7 w 27"/>
                <a:gd name="T4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01">
                  <a:moveTo>
                    <a:pt x="7" y="101"/>
                  </a:moveTo>
                  <a:lnTo>
                    <a:pt x="0" y="101"/>
                  </a:lnTo>
                  <a:lnTo>
                    <a:pt x="0" y="101"/>
                  </a:lnTo>
                  <a:lnTo>
                    <a:pt x="10" y="74"/>
                  </a:lnTo>
                  <a:lnTo>
                    <a:pt x="17" y="51"/>
                  </a:lnTo>
                  <a:lnTo>
                    <a:pt x="17" y="51"/>
                  </a:lnTo>
                  <a:lnTo>
                    <a:pt x="13" y="31"/>
                  </a:lnTo>
                  <a:lnTo>
                    <a:pt x="13" y="31"/>
                  </a:lnTo>
                  <a:lnTo>
                    <a:pt x="7" y="14"/>
                  </a:lnTo>
                  <a:lnTo>
                    <a:pt x="7" y="14"/>
                  </a:lnTo>
                  <a:lnTo>
                    <a:pt x="0" y="0"/>
                  </a:lnTo>
                  <a:lnTo>
                    <a:pt x="7" y="0"/>
                  </a:lnTo>
                  <a:lnTo>
                    <a:pt x="7" y="0"/>
                  </a:lnTo>
                  <a:lnTo>
                    <a:pt x="17" y="14"/>
                  </a:lnTo>
                  <a:lnTo>
                    <a:pt x="20" y="27"/>
                  </a:lnTo>
                  <a:lnTo>
                    <a:pt x="20" y="27"/>
                  </a:lnTo>
                  <a:lnTo>
                    <a:pt x="23" y="37"/>
                  </a:lnTo>
                  <a:lnTo>
                    <a:pt x="27" y="51"/>
                  </a:lnTo>
                  <a:lnTo>
                    <a:pt x="27" y="51"/>
                  </a:lnTo>
                  <a:lnTo>
                    <a:pt x="23" y="64"/>
                  </a:lnTo>
                  <a:lnTo>
                    <a:pt x="20" y="78"/>
                  </a:lnTo>
                  <a:lnTo>
                    <a:pt x="20" y="78"/>
                  </a:lnTo>
                  <a:lnTo>
                    <a:pt x="7" y="101"/>
                  </a:lnTo>
                  <a:lnTo>
                    <a:pt x="7"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44" name="Rectangle 459"/>
            <p:cNvSpPr>
              <a:spLocks noChangeArrowheads="1"/>
            </p:cNvSpPr>
            <p:nvPr/>
          </p:nvSpPr>
          <p:spPr bwMode="auto">
            <a:xfrm>
              <a:off x="12463463" y="-15875"/>
              <a:ext cx="1436688" cy="37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smtClean="0">
                  <a:ln>
                    <a:noFill/>
                  </a:ln>
                  <a:solidFill>
                    <a:srgbClr val="000000"/>
                  </a:solidFill>
                  <a:effectLst/>
                  <a:latin typeface="Arial" pitchFamily="34" charset="0"/>
                </a:rPr>
                <a:t>Cerebellar</a:t>
              </a:r>
              <a:endParaRPr kumimoji="0" lang="en-US" sz="1800" b="0" i="0" u="none" strike="noStrike" cap="none" normalizeH="0" baseline="0" smtClean="0">
                <a:ln>
                  <a:noFill/>
                </a:ln>
                <a:solidFill>
                  <a:schemeClr val="tx1"/>
                </a:solidFill>
                <a:effectLst/>
                <a:latin typeface="Arial" pitchFamily="34" charset="0"/>
              </a:endParaRPr>
            </a:p>
          </p:txBody>
        </p:sp>
      </p:grpSp>
      <p:sp>
        <p:nvSpPr>
          <p:cNvPr id="192956" name="Rectangle 192955"/>
          <p:cNvSpPr/>
          <p:nvPr/>
        </p:nvSpPr>
        <p:spPr>
          <a:xfrm>
            <a:off x="1085667" y="4266241"/>
            <a:ext cx="530915" cy="261610"/>
          </a:xfrm>
          <a:prstGeom prst="rect">
            <a:avLst/>
          </a:prstGeom>
        </p:spPr>
        <p:txBody>
          <a:bodyPr wrap="none">
            <a:spAutoFit/>
          </a:bodyPr>
          <a:lstStyle/>
          <a:p>
            <a:pPr lvl="0"/>
            <a:r>
              <a:rPr lang="en-US" sz="1050" dirty="0" smtClean="0">
                <a:solidFill>
                  <a:srgbClr val="000000"/>
                </a:solidFill>
                <a:latin typeface="Arial" pitchFamily="34" charset="0"/>
              </a:rPr>
              <a:t>Block</a:t>
            </a:r>
            <a:endParaRPr lang="en-US" sz="1200" dirty="0">
              <a:latin typeface="Arial" pitchFamily="34" charset="0"/>
            </a:endParaRPr>
          </a:p>
        </p:txBody>
      </p:sp>
      <p:sp>
        <p:nvSpPr>
          <p:cNvPr id="478" name="Rectangle 477"/>
          <p:cNvSpPr/>
          <p:nvPr/>
        </p:nvSpPr>
        <p:spPr>
          <a:xfrm>
            <a:off x="2842152" y="4281135"/>
            <a:ext cx="530915" cy="261610"/>
          </a:xfrm>
          <a:prstGeom prst="rect">
            <a:avLst/>
          </a:prstGeom>
        </p:spPr>
        <p:txBody>
          <a:bodyPr wrap="none">
            <a:spAutoFit/>
          </a:bodyPr>
          <a:lstStyle/>
          <a:p>
            <a:pPr lvl="0"/>
            <a:r>
              <a:rPr lang="en-US" sz="1050" dirty="0" smtClean="0">
                <a:solidFill>
                  <a:srgbClr val="000000"/>
                </a:solidFill>
                <a:latin typeface="Arial" pitchFamily="34" charset="0"/>
              </a:rPr>
              <a:t>Block</a:t>
            </a:r>
            <a:endParaRPr lang="en-US" sz="1200" dirty="0">
              <a:latin typeface="Arial" pitchFamily="34" charset="0"/>
            </a:endParaRPr>
          </a:p>
        </p:txBody>
      </p:sp>
      <p:sp>
        <p:nvSpPr>
          <p:cNvPr id="481" name="TextBox 480"/>
          <p:cNvSpPr txBox="1"/>
          <p:nvPr/>
        </p:nvSpPr>
        <p:spPr>
          <a:xfrm>
            <a:off x="7417110" y="6185996"/>
            <a:ext cx="1686680" cy="276999"/>
          </a:xfrm>
          <a:prstGeom prst="rect">
            <a:avLst/>
          </a:prstGeom>
          <a:noFill/>
        </p:spPr>
        <p:txBody>
          <a:bodyPr wrap="none" rtlCol="0">
            <a:spAutoFit/>
          </a:bodyPr>
          <a:lstStyle/>
          <a:p>
            <a:r>
              <a:rPr lang="en-US" sz="1200" dirty="0" err="1" smtClean="0"/>
              <a:t>Xu</a:t>
            </a:r>
            <a:r>
              <a:rPr lang="en-US" sz="1200" dirty="0" smtClean="0"/>
              <a:t>-Wilson et al., 2009</a:t>
            </a:r>
            <a:endParaRPr lang="en-US" sz="1200" dirty="0"/>
          </a:p>
        </p:txBody>
      </p:sp>
      <p:sp>
        <p:nvSpPr>
          <p:cNvPr id="2" name="TextBox 1"/>
          <p:cNvSpPr txBox="1"/>
          <p:nvPr/>
        </p:nvSpPr>
        <p:spPr>
          <a:xfrm>
            <a:off x="944191" y="5925325"/>
            <a:ext cx="7237879" cy="369332"/>
          </a:xfrm>
          <a:prstGeom prst="rect">
            <a:avLst/>
          </a:prstGeom>
          <a:noFill/>
        </p:spPr>
        <p:txBody>
          <a:bodyPr wrap="none" rtlCol="0">
            <a:spAutoFit/>
          </a:bodyPr>
          <a:lstStyle/>
          <a:p>
            <a:r>
              <a:rPr lang="en-US" b="1" dirty="0" smtClean="0"/>
              <a:t>The cerebellum appears crucial for forward model computations.</a:t>
            </a:r>
            <a:endParaRPr lang="en-US" b="1" dirty="0"/>
          </a:p>
        </p:txBody>
      </p:sp>
    </p:spTree>
    <p:extLst>
      <p:ext uri="{BB962C8B-B14F-4D97-AF65-F5344CB8AC3E}">
        <p14:creationId xmlns:p14="http://schemas.microsoft.com/office/powerpoint/2010/main" val="933861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295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295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29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294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Sensory prediction errors drive motor learning, resulting in forward model updates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2" name="Pete Weber - Gutterball.wmv">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1290490" y="1625748"/>
            <a:ext cx="6796586" cy="3823079"/>
          </a:xfrm>
          <a:prstGeom prst="rect">
            <a:avLst/>
          </a:prstGeom>
        </p:spPr>
      </p:pic>
      <p:sp>
        <p:nvSpPr>
          <p:cNvPr id="7" name="TextBox 6"/>
          <p:cNvSpPr txBox="1"/>
          <p:nvPr/>
        </p:nvSpPr>
        <p:spPr>
          <a:xfrm>
            <a:off x="759774" y="971080"/>
            <a:ext cx="7624452" cy="646331"/>
          </a:xfrm>
          <a:prstGeom prst="rect">
            <a:avLst/>
          </a:prstGeom>
          <a:noFill/>
        </p:spPr>
        <p:txBody>
          <a:bodyPr wrap="square" rtlCol="0">
            <a:spAutoFit/>
          </a:bodyPr>
          <a:lstStyle/>
          <a:p>
            <a:pPr algn="ctr"/>
            <a:r>
              <a:rPr lang="en-US" b="1" dirty="0" smtClean="0"/>
              <a:t>The state of our environment and our body is constantly changing. How do we keep our forward model up-to-date? </a:t>
            </a:r>
            <a:endParaRPr lang="en-US" b="1" dirty="0"/>
          </a:p>
        </p:txBody>
      </p:sp>
      <p:sp>
        <p:nvSpPr>
          <p:cNvPr id="9" name="TextBox 8"/>
          <p:cNvSpPr txBox="1"/>
          <p:nvPr/>
        </p:nvSpPr>
        <p:spPr>
          <a:xfrm>
            <a:off x="598650" y="5759298"/>
            <a:ext cx="8180265" cy="646331"/>
          </a:xfrm>
          <a:prstGeom prst="rect">
            <a:avLst/>
          </a:prstGeom>
          <a:noFill/>
        </p:spPr>
        <p:txBody>
          <a:bodyPr wrap="square" rtlCol="0">
            <a:spAutoFit/>
          </a:bodyPr>
          <a:lstStyle/>
          <a:p>
            <a:r>
              <a:rPr lang="en-US" b="1" dirty="0" smtClean="0"/>
              <a:t>Sensory prediction error: </a:t>
            </a:r>
            <a:r>
              <a:rPr lang="en-US" dirty="0" smtClean="0"/>
              <a:t>The difference between the actual sensory consequences and the expected consequences from our forward model.</a:t>
            </a:r>
            <a:endParaRPr lang="en-US" b="1" dirty="0"/>
          </a:p>
        </p:txBody>
      </p:sp>
    </p:spTree>
    <p:extLst>
      <p:ext uri="{BB962C8B-B14F-4D97-AF65-F5344CB8AC3E}">
        <p14:creationId xmlns:p14="http://schemas.microsoft.com/office/powerpoint/2010/main" val="2358729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56377" fill="hold"/>
                                        <p:tgtEl>
                                          <p:spTgt spid="2"/>
                                        </p:tgtEl>
                                      </p:cBhvr>
                                    </p:cmd>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4" fill="hold" display="0">
                  <p:stCondLst>
                    <p:cond delay="indefinite"/>
                  </p:stCondLst>
                </p:cTn>
                <p:tgtEl>
                  <p:spTgt spid="2"/>
                </p:tgtEl>
              </p:cMediaNode>
            </p:video>
            <p:seq concurrent="1" nextAc="seek">
              <p:cTn id="15" restart="whenNotActive" fill="hold" evtFilter="cancelBubble" nodeType="interactiveSeq">
                <p:stCondLst>
                  <p:cond evt="onClick" delay="0">
                    <p:tgtEl>
                      <p:spTgt spid="2"/>
                    </p:tgtEl>
                  </p:cond>
                </p:stCondLst>
                <p:endSync evt="end" delay="0">
                  <p:rtn val="all"/>
                </p:endSync>
                <p:childTnLst>
                  <p:par>
                    <p:cTn id="16" fill="hold">
                      <p:stCondLst>
                        <p:cond delay="0"/>
                      </p:stCondLst>
                      <p:childTnLst>
                        <p:par>
                          <p:cTn id="17" fill="hold">
                            <p:stCondLst>
                              <p:cond delay="0"/>
                            </p:stCondLst>
                            <p:childTnLst>
                              <p:par>
                                <p:cTn id="18" presetID="2" presetClass="mediacall" presetSubtype="0" fill="hold" nodeType="clickEffect">
                                  <p:stCondLst>
                                    <p:cond delay="0"/>
                                  </p:stCondLst>
                                  <p:childTnLst>
                                    <p:cmd type="call" cmd="togglePause">
                                      <p:cBhvr>
                                        <p:cTn id="19" dur="1" fill="hold"/>
                                        <p:tgtEl>
                                          <p:spTgt spid="2"/>
                                        </p:tgtEl>
                                      </p:cBhvr>
                                    </p:cmd>
                                  </p:childTnLst>
                                </p:cTn>
                              </p:par>
                            </p:childTnLst>
                          </p:cTn>
                        </p:par>
                      </p:childTnLst>
                    </p:cTn>
                  </p:par>
                </p:childTnLst>
              </p:cTn>
              <p:nextCondLst>
                <p:cond evt="onClick" delay="0">
                  <p:tgtEl>
                    <p:spTgt spid="2"/>
                  </p:tgtEl>
                </p:cond>
              </p:nextCondLst>
            </p:seq>
          </p:childTnLst>
        </p:cTn>
      </p:par>
    </p:tnLst>
    <p:bldLst>
      <p:bldP spid="9"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Inducing sensory prediction errors in the laboratory setting: viscous curl fields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10" name="Picture 2" descr="http://www.designofsignage.com/application/symbol/hands/image/600x600/hand-stop-2.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29999" y="4273756"/>
            <a:ext cx="811584" cy="811584"/>
          </a:xfrm>
          <a:prstGeom prst="rect">
            <a:avLst/>
          </a:prstGeom>
          <a:noFill/>
          <a:extLst>
            <a:ext uri="{909E8E84-426E-40DD-AFC4-6F175D3DCCD1}">
              <a14:hiddenFill xmlns:a14="http://schemas.microsoft.com/office/drawing/2010/main">
                <a:solidFill>
                  <a:srgbClr val="FFFFFF"/>
                </a:solidFill>
              </a14:hiddenFill>
            </a:ext>
          </a:extLst>
        </p:spPr>
      </p:pic>
      <p:sp>
        <p:nvSpPr>
          <p:cNvPr id="11" name="Rounded Rectangle 10"/>
          <p:cNvSpPr/>
          <p:nvPr/>
        </p:nvSpPr>
        <p:spPr>
          <a:xfrm>
            <a:off x="2042597" y="1470345"/>
            <a:ext cx="5186388" cy="3960640"/>
          </a:xfrm>
          <a:prstGeom prst="roundRect">
            <a:avLst/>
          </a:prstGeom>
          <a:solidFill>
            <a:schemeClr val="bg1">
              <a:lumMod val="50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4647534" y="2629408"/>
            <a:ext cx="163589" cy="163589"/>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22" descr="http://latex.codecogs.com/png.latex?%5Chuge%20F%20%3D%20%5Cbegin%7Bbmatrix%7D%200%20%26%20b%5C%5C%20-b%20%26%200%20%5Cend%7Bbmatrix%7D%20%5Cbegin%7Bbmatrix%7D%20V_x%5C%5C%20V_y%20%5Cend%7Bbmatrix%7D"/>
          <p:cNvPicPr>
            <a:picLocks noChangeAspect="1" noChangeArrowheads="1"/>
          </p:cNvPicPr>
          <p:nvPr/>
        </p:nvPicPr>
        <p:blipFill>
          <a:blip r:embed="rId3" cstate="print"/>
          <a:srcRect/>
          <a:stretch>
            <a:fillRect/>
          </a:stretch>
        </p:blipFill>
        <p:spPr bwMode="auto">
          <a:xfrm>
            <a:off x="3456331" y="5502870"/>
            <a:ext cx="2382406" cy="805814"/>
          </a:xfrm>
          <a:prstGeom prst="rect">
            <a:avLst/>
          </a:prstGeom>
          <a:noFill/>
        </p:spPr>
      </p:pic>
      <p:grpSp>
        <p:nvGrpSpPr>
          <p:cNvPr id="7" name="Group 6"/>
          <p:cNvGrpSpPr/>
          <p:nvPr/>
        </p:nvGrpSpPr>
        <p:grpSpPr>
          <a:xfrm>
            <a:off x="2390398" y="1244556"/>
            <a:ext cx="4363204" cy="4258314"/>
            <a:chOff x="2444327" y="1244556"/>
            <a:chExt cx="4363204" cy="4258314"/>
          </a:xfrm>
        </p:grpSpPr>
        <p:pic>
          <p:nvPicPr>
            <p:cNvPr id="1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64051" y="1244556"/>
              <a:ext cx="4343480" cy="4258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2444327" y="4468320"/>
              <a:ext cx="268835" cy="4224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TextBox 7"/>
          <p:cNvSpPr txBox="1"/>
          <p:nvPr/>
        </p:nvSpPr>
        <p:spPr>
          <a:xfrm>
            <a:off x="6108200" y="5717880"/>
            <a:ext cx="768159" cy="369332"/>
          </a:xfrm>
          <a:prstGeom prst="rect">
            <a:avLst/>
          </a:prstGeom>
          <a:noFill/>
        </p:spPr>
        <p:txBody>
          <a:bodyPr wrap="none" rtlCol="0">
            <a:spAutoFit/>
          </a:bodyPr>
          <a:lstStyle/>
          <a:p>
            <a:r>
              <a:rPr lang="en-US" i="1" dirty="0" smtClean="0"/>
              <a:t>b &lt; 0 </a:t>
            </a:r>
            <a:endParaRPr lang="en-US" i="1" dirty="0"/>
          </a:p>
        </p:txBody>
      </p:sp>
      <p:sp>
        <p:nvSpPr>
          <p:cNvPr id="14" name="TextBox 13"/>
          <p:cNvSpPr txBox="1"/>
          <p:nvPr/>
        </p:nvSpPr>
        <p:spPr>
          <a:xfrm>
            <a:off x="6569060" y="6118322"/>
            <a:ext cx="2427268" cy="276999"/>
          </a:xfrm>
          <a:prstGeom prst="rect">
            <a:avLst/>
          </a:prstGeom>
          <a:noFill/>
        </p:spPr>
        <p:txBody>
          <a:bodyPr wrap="none" rtlCol="0">
            <a:spAutoFit/>
          </a:bodyPr>
          <a:lstStyle/>
          <a:p>
            <a:r>
              <a:rPr lang="en-US" sz="1200" dirty="0" smtClean="0"/>
              <a:t>Shadmehr &amp; </a:t>
            </a:r>
            <a:r>
              <a:rPr lang="en-US" sz="1200" dirty="0" err="1" smtClean="0"/>
              <a:t>Mussa-Ivaldi</a:t>
            </a:r>
            <a:r>
              <a:rPr lang="en-US" sz="1200" dirty="0" smtClean="0"/>
              <a:t> (1994)</a:t>
            </a:r>
            <a:endParaRPr lang="en-US" sz="1200" dirty="0"/>
          </a:p>
        </p:txBody>
      </p:sp>
    </p:spTree>
    <p:extLst>
      <p:ext uri="{BB962C8B-B14F-4D97-AF65-F5344CB8AC3E}">
        <p14:creationId xmlns:p14="http://schemas.microsoft.com/office/powerpoint/2010/main" val="1368280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50" presetClass="path" presetSubtype="0" accel="50000" decel="50000" fill="remove" nodeType="clickEffect">
                                  <p:stCondLst>
                                    <p:cond delay="0"/>
                                  </p:stCondLst>
                                  <p:childTnLst>
                                    <p:animMotion origin="layout" path="M -4.44444E-6 1.94862E-6 L -0.00173 1.94862E-6 C -0.0092 -0.01157 -0.01128 -0.06503 -0.01979 -0.08494 C -0.03125 -0.11456 -0.05052 -0.14788 -0.07013 -0.17728 C -0.0901 -0.2069 -0.14982 -0.24092 -0.13888 -0.26198 L -0.0026 -0.30086 " pathEditMode="relative" rAng="0" ptsTypes="FfaaFF">
                                      <p:cBhvr>
                                        <p:cTn id="17" dur="3000" fill="hold"/>
                                        <p:tgtEl>
                                          <p:spTgt spid="10"/>
                                        </p:tgtEl>
                                        <p:attrNameLst>
                                          <p:attrName>ppt_x</p:attrName>
                                          <p:attrName>ppt_y</p:attrName>
                                        </p:attrNameLst>
                                      </p:cBhvr>
                                      <p:rCtr x="-7500" y="-15043"/>
                                    </p:animMotion>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par>
                                <p:cTn id="28" presetID="10" presetClass="exit" presetSubtype="0" fill="hold" grpId="0" nodeType="withEffect">
                                  <p:stCondLst>
                                    <p:cond delay="0"/>
                                  </p:stCondLst>
                                  <p:childTnLst>
                                    <p:animEffect transition="out" filter="fade">
                                      <p:cBhvr>
                                        <p:cTn id="29" dur="500"/>
                                        <p:tgtEl>
                                          <p:spTgt spid="11"/>
                                        </p:tgtEl>
                                      </p:cBhvr>
                                    </p:animEffect>
                                    <p:set>
                                      <p:cBhvr>
                                        <p:cTn id="30" dur="1" fill="hold">
                                          <p:stCondLst>
                                            <p:cond delay="499"/>
                                          </p:stCondLst>
                                        </p:cTn>
                                        <p:tgtEl>
                                          <p:spTgt spid="11"/>
                                        </p:tgtEl>
                                        <p:attrNameLst>
                                          <p:attrName>style.visibility</p:attrName>
                                        </p:attrNameLst>
                                      </p:cBhvr>
                                      <p:to>
                                        <p:strVal val="hidden"/>
                                      </p:to>
                                    </p:set>
                                  </p:childTnLst>
                                </p:cTn>
                              </p:par>
                              <p:par>
                                <p:cTn id="31" presetID="10" presetClass="exit" presetSubtype="0" fill="hold" grpId="0" nodeType="withEffect">
                                  <p:stCondLst>
                                    <p:cond delay="0"/>
                                  </p:stCondLst>
                                  <p:childTnLst>
                                    <p:animEffect transition="out" filter="fade">
                                      <p:cBhvr>
                                        <p:cTn id="32" dur="500"/>
                                        <p:tgtEl>
                                          <p:spTgt spid="12"/>
                                        </p:tgtEl>
                                      </p:cBhvr>
                                    </p:animEffect>
                                    <p:set>
                                      <p:cBhvr>
                                        <p:cTn id="33" dur="1" fill="hold">
                                          <p:stCondLst>
                                            <p:cond delay="499"/>
                                          </p:stCondLst>
                                        </p:cTn>
                                        <p:tgtEl>
                                          <p:spTgt spid="12"/>
                                        </p:tgtEl>
                                        <p:attrNameLst>
                                          <p:attrName>style.visibility</p:attrName>
                                        </p:attrNameLst>
                                      </p:cBhvr>
                                      <p:to>
                                        <p:strVal val="hidden"/>
                                      </p:to>
                                    </p:set>
                                  </p:childTnLst>
                                </p:cTn>
                              </p:par>
                              <p:par>
                                <p:cTn id="34" presetID="10" presetClass="entr" presetSubtype="0" fill="hold" nodeType="with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fade">
                                      <p:cBhvr>
                                        <p:cTn id="36" dur="500"/>
                                        <p:tgtEl>
                                          <p:spTgt spid="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a:t>Inducing sensory prediction errors in the laboratory setting: viscous curl fields</a:t>
            </a:r>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6569060" y="6112291"/>
            <a:ext cx="2427268" cy="276999"/>
          </a:xfrm>
          <a:prstGeom prst="rect">
            <a:avLst/>
          </a:prstGeom>
          <a:noFill/>
        </p:spPr>
        <p:txBody>
          <a:bodyPr wrap="none" rtlCol="0">
            <a:spAutoFit/>
          </a:bodyPr>
          <a:lstStyle/>
          <a:p>
            <a:r>
              <a:rPr lang="en-US" sz="1200" dirty="0" smtClean="0"/>
              <a:t>Shadmehr &amp; </a:t>
            </a:r>
            <a:r>
              <a:rPr lang="en-US" sz="1200" dirty="0" err="1" smtClean="0"/>
              <a:t>Mussa-Ivaldi</a:t>
            </a:r>
            <a:r>
              <a:rPr lang="en-US" sz="1200" dirty="0" smtClean="0"/>
              <a:t> (1994)</a:t>
            </a:r>
            <a:endParaRPr lang="en-US" sz="1200" dirty="0"/>
          </a:p>
        </p:txBody>
      </p:sp>
      <p:pic>
        <p:nvPicPr>
          <p:cNvPr id="286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16090" y="1777584"/>
            <a:ext cx="2707177" cy="28528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Group 11"/>
          <p:cNvGrpSpPr/>
          <p:nvPr/>
        </p:nvGrpSpPr>
        <p:grpSpPr>
          <a:xfrm>
            <a:off x="885120" y="1634686"/>
            <a:ext cx="3536922" cy="4360307"/>
            <a:chOff x="885120" y="1634686"/>
            <a:chExt cx="3536922" cy="4360307"/>
          </a:xfrm>
        </p:grpSpPr>
        <p:pic>
          <p:nvPicPr>
            <p:cNvPr id="286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5120" y="1634686"/>
              <a:ext cx="3390900" cy="399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961930" y="4465935"/>
              <a:ext cx="268835" cy="4224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416090" y="5625661"/>
              <a:ext cx="3005952" cy="369332"/>
            </a:xfrm>
            <a:prstGeom prst="rect">
              <a:avLst/>
            </a:prstGeom>
            <a:noFill/>
          </p:spPr>
          <p:txBody>
            <a:bodyPr wrap="none" rtlCol="0">
              <a:spAutoFit/>
            </a:bodyPr>
            <a:lstStyle/>
            <a:p>
              <a:pPr algn="ctr"/>
              <a:r>
                <a:rPr lang="en-US" dirty="0" smtClean="0"/>
                <a:t>First experience of curl field</a:t>
              </a:r>
              <a:endParaRPr lang="en-US" dirty="0"/>
            </a:p>
          </p:txBody>
        </p:sp>
      </p:grpSp>
      <p:grpSp>
        <p:nvGrpSpPr>
          <p:cNvPr id="11" name="Group 10"/>
          <p:cNvGrpSpPr/>
          <p:nvPr/>
        </p:nvGrpSpPr>
        <p:grpSpPr>
          <a:xfrm>
            <a:off x="5040680" y="1901386"/>
            <a:ext cx="3390900" cy="4093607"/>
            <a:chOff x="5040680" y="1901386"/>
            <a:chExt cx="3390900" cy="4093607"/>
          </a:xfrm>
        </p:grpSpPr>
        <p:pic>
          <p:nvPicPr>
            <p:cNvPr id="286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0680" y="1901386"/>
              <a:ext cx="3390900" cy="3724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Rectangle 12"/>
            <p:cNvSpPr/>
            <p:nvPr/>
          </p:nvSpPr>
          <p:spPr>
            <a:xfrm>
              <a:off x="5048701" y="4419211"/>
              <a:ext cx="268835" cy="4224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5608935" y="5625661"/>
              <a:ext cx="2569935" cy="369332"/>
            </a:xfrm>
            <a:prstGeom prst="rect">
              <a:avLst/>
            </a:prstGeom>
            <a:noFill/>
          </p:spPr>
          <p:txBody>
            <a:bodyPr wrap="none" rtlCol="0">
              <a:spAutoFit/>
            </a:bodyPr>
            <a:lstStyle/>
            <a:p>
              <a:pPr algn="ctr"/>
              <a:r>
                <a:rPr lang="en-US" dirty="0" smtClean="0"/>
                <a:t>After 250 presentations</a:t>
              </a:r>
              <a:endParaRPr lang="en-US" dirty="0"/>
            </a:p>
          </p:txBody>
        </p:sp>
      </p:grpSp>
      <p:pic>
        <p:nvPicPr>
          <p:cNvPr id="10" name="Picture 22" descr="http://latex.codecogs.com/png.latex?%5Chuge%20F%20%3D%20%5Cbegin%7Bbmatrix%7D%200%20%26%20b%5C%5C%20-b%20%26%200%20%5Cend%7Bbmatrix%7D%20%5Cbegin%7Bbmatrix%7D%20V_x%5C%5C%20V_y%20%5Cend%7Bbmatrix%7D"/>
          <p:cNvPicPr>
            <a:picLocks noChangeAspect="1" noChangeArrowheads="1"/>
          </p:cNvPicPr>
          <p:nvPr/>
        </p:nvPicPr>
        <p:blipFill>
          <a:blip r:embed="rId5" cstate="print"/>
          <a:srcRect/>
          <a:stretch>
            <a:fillRect/>
          </a:stretch>
        </p:blipFill>
        <p:spPr bwMode="auto">
          <a:xfrm>
            <a:off x="3501719" y="1089176"/>
            <a:ext cx="2007067" cy="678861"/>
          </a:xfrm>
          <a:prstGeom prst="rect">
            <a:avLst/>
          </a:prstGeom>
          <a:noFill/>
        </p:spPr>
      </p:pic>
    </p:spTree>
    <p:extLst>
      <p:ext uri="{BB962C8B-B14F-4D97-AF65-F5344CB8AC3E}">
        <p14:creationId xmlns:p14="http://schemas.microsoft.com/office/powerpoint/2010/main" val="2331765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1066800"/>
            <a:ext cx="8382000" cy="1094835"/>
          </a:xfrm>
        </p:spPr>
        <p:txBody>
          <a:bodyPr/>
          <a:lstStyle/>
          <a:p>
            <a:pPr marL="0" indent="0">
              <a:buNone/>
            </a:pPr>
            <a:r>
              <a:rPr lang="en-US" dirty="0" smtClean="0"/>
              <a:t>If a subject experiences the same perturbation repeatedly, they learn to compensate.</a:t>
            </a:r>
            <a:endParaRPr lang="en-US" dirty="0"/>
          </a:p>
        </p:txBody>
      </p:sp>
      <p:sp>
        <p:nvSpPr>
          <p:cNvPr id="3" name="Title 2"/>
          <p:cNvSpPr>
            <a:spLocks noGrp="1"/>
          </p:cNvSpPr>
          <p:nvPr>
            <p:ph type="title"/>
          </p:nvPr>
        </p:nvSpPr>
        <p:spPr/>
        <p:txBody>
          <a:bodyPr/>
          <a:lstStyle/>
          <a:p>
            <a:r>
              <a:rPr lang="en-US" sz="2800" dirty="0" smtClean="0"/>
              <a:t>Multi-trial adaptation is well-characterized by exponential function</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13</a:t>
            </a:fld>
            <a:endParaRPr lang="en-US"/>
          </a:p>
        </p:txBody>
      </p:sp>
      <p:sp>
        <p:nvSpPr>
          <p:cNvPr id="8" name="TextBox 7"/>
          <p:cNvSpPr txBox="1"/>
          <p:nvPr/>
        </p:nvSpPr>
        <p:spPr>
          <a:xfrm>
            <a:off x="1538005" y="5683045"/>
            <a:ext cx="2280881" cy="307777"/>
          </a:xfrm>
          <a:prstGeom prst="rect">
            <a:avLst/>
          </a:prstGeom>
          <a:noFill/>
        </p:spPr>
        <p:txBody>
          <a:bodyPr wrap="none" rtlCol="0">
            <a:spAutoFit/>
          </a:bodyPr>
          <a:lstStyle/>
          <a:p>
            <a:r>
              <a:rPr lang="en-US" sz="1400" dirty="0" err="1" smtClean="0"/>
              <a:t>Pekny</a:t>
            </a:r>
            <a:r>
              <a:rPr lang="en-US" sz="1400" dirty="0" smtClean="0"/>
              <a:t> &amp; Shadmehr (2011)</a:t>
            </a:r>
            <a:endParaRPr lang="en-US" sz="1400" dirty="0"/>
          </a:p>
        </p:txBody>
      </p:sp>
      <p:sp>
        <p:nvSpPr>
          <p:cNvPr id="16" name="Content Placeholder 1"/>
          <p:cNvSpPr txBox="1">
            <a:spLocks/>
          </p:cNvSpPr>
          <p:nvPr/>
        </p:nvSpPr>
        <p:spPr bwMode="auto">
          <a:xfrm>
            <a:off x="4894821" y="2545685"/>
            <a:ext cx="4011468" cy="146913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R="0" lvl="0" algn="l" defTabSz="914400" rtl="0" eaLnBrk="1" fontAlgn="base" latinLnBrk="0" hangingPunct="1">
              <a:lnSpc>
                <a:spcPct val="100000"/>
              </a:lnSpc>
              <a:spcBef>
                <a:spcPct val="20000"/>
              </a:spcBef>
              <a:spcAft>
                <a:spcPct val="0"/>
              </a:spcAft>
              <a:buClrTx/>
              <a:buSzPct val="60000"/>
              <a:tabLst/>
              <a:defRPr/>
            </a:pPr>
            <a:r>
              <a:rPr kumimoji="0" lang="en-US" sz="2800" b="0" i="0" u="none" strike="noStrike" kern="1200" cap="none" spc="0" normalizeH="0" baseline="0" noProof="0" dirty="0" smtClean="0">
                <a:ln>
                  <a:noFill/>
                </a:ln>
                <a:solidFill>
                  <a:schemeClr val="tx1"/>
                </a:solidFill>
                <a:effectLst/>
                <a:uLnTx/>
                <a:uFillTx/>
                <a:latin typeface="+mn-lt"/>
                <a:cs typeface="+mn-cs"/>
              </a:rPr>
              <a:t>Learning</a:t>
            </a:r>
            <a:r>
              <a:rPr kumimoji="0" lang="en-US" sz="2800" b="0" i="0" u="none" strike="noStrike" kern="1200" cap="none" spc="0" normalizeH="0" noProof="0" dirty="0" smtClean="0">
                <a:ln>
                  <a:noFill/>
                </a:ln>
                <a:solidFill>
                  <a:schemeClr val="tx1"/>
                </a:solidFill>
                <a:effectLst/>
                <a:uLnTx/>
                <a:uFillTx/>
                <a:latin typeface="+mn-lt"/>
                <a:cs typeface="+mn-cs"/>
              </a:rPr>
              <a:t> of the perturbation</a:t>
            </a:r>
            <a:r>
              <a:rPr kumimoji="0" lang="en-US" sz="2800" b="0" i="0" u="none" strike="noStrike" kern="1200" cap="none" spc="0" normalizeH="0" baseline="0" noProof="0" dirty="0" smtClean="0">
                <a:ln>
                  <a:noFill/>
                </a:ln>
                <a:solidFill>
                  <a:schemeClr val="tx1"/>
                </a:solidFill>
                <a:effectLst/>
                <a:uLnTx/>
                <a:uFillTx/>
                <a:latin typeface="+mn-lt"/>
                <a:cs typeface="+mn-cs"/>
              </a:rPr>
              <a:t> is well characterized by </a:t>
            </a:r>
            <a:r>
              <a:rPr lang="en-US" sz="2800" dirty="0" smtClean="0">
                <a:latin typeface="+mn-lt"/>
                <a:cs typeface="+mn-cs"/>
              </a:rPr>
              <a:t>an exponential curve</a:t>
            </a:r>
            <a:endParaRPr kumimoji="0" lang="en-US" sz="2800" b="0" i="0" u="none" strike="noStrike" kern="1200" cap="none" spc="0" normalizeH="0" baseline="0" noProof="0" dirty="0" smtClean="0">
              <a:ln>
                <a:noFill/>
              </a:ln>
              <a:solidFill>
                <a:schemeClr val="tx1"/>
              </a:solidFill>
              <a:effectLst/>
              <a:uLnTx/>
              <a:uFillTx/>
              <a:latin typeface="+mn-lt"/>
              <a:cs typeface="+mn-cs"/>
            </a:endParaRPr>
          </a:p>
        </p:txBody>
      </p:sp>
      <p:pic>
        <p:nvPicPr>
          <p:cNvPr id="13619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67324"/>
          <a:stretch/>
        </p:blipFill>
        <p:spPr bwMode="auto">
          <a:xfrm>
            <a:off x="923525" y="2392065"/>
            <a:ext cx="3204509" cy="1075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33565"/>
          <a:stretch/>
        </p:blipFill>
        <p:spPr bwMode="auto">
          <a:xfrm>
            <a:off x="923525" y="3465130"/>
            <a:ext cx="3204509" cy="218638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4" name="Group 13"/>
          <p:cNvGrpSpPr/>
          <p:nvPr/>
        </p:nvGrpSpPr>
        <p:grpSpPr>
          <a:xfrm>
            <a:off x="3496660" y="3376917"/>
            <a:ext cx="2357402" cy="2664486"/>
            <a:chOff x="3496660" y="3376917"/>
            <a:chExt cx="2357402" cy="2664486"/>
          </a:xfrm>
        </p:grpSpPr>
        <p:sp>
          <p:nvSpPr>
            <p:cNvPr id="7" name="Rectangle 6"/>
            <p:cNvSpPr/>
            <p:nvPr/>
          </p:nvSpPr>
          <p:spPr>
            <a:xfrm>
              <a:off x="3496660" y="3376917"/>
              <a:ext cx="631374" cy="1920250"/>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p:cNvGrpSpPr/>
            <p:nvPr/>
          </p:nvGrpSpPr>
          <p:grpSpPr>
            <a:xfrm>
              <a:off x="4226355" y="5310845"/>
              <a:ext cx="1627707" cy="730558"/>
              <a:chOff x="4226355" y="5310845"/>
              <a:chExt cx="1627707" cy="730558"/>
            </a:xfrm>
          </p:grpSpPr>
          <p:cxnSp>
            <p:nvCxnSpPr>
              <p:cNvPr id="10" name="Straight Connector 9"/>
              <p:cNvCxnSpPr/>
              <p:nvPr/>
            </p:nvCxnSpPr>
            <p:spPr>
              <a:xfrm flipH="1" flipV="1">
                <a:off x="4226355" y="5310845"/>
                <a:ext cx="345645" cy="3406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399177" y="5672071"/>
                <a:ext cx="1454885" cy="369332"/>
              </a:xfrm>
              <a:prstGeom prst="rect">
                <a:avLst/>
              </a:prstGeom>
              <a:noFill/>
            </p:spPr>
            <p:txBody>
              <a:bodyPr wrap="none" rtlCol="0">
                <a:spAutoFit/>
              </a:bodyPr>
              <a:lstStyle/>
              <a:p>
                <a:r>
                  <a:rPr lang="en-US" dirty="0" smtClean="0"/>
                  <a:t>“After effect”</a:t>
                </a:r>
                <a:endParaRPr lang="en-US" dirty="0"/>
              </a:p>
            </p:txBody>
          </p:sp>
        </p:grpSp>
      </p:grpSp>
      <p:sp>
        <p:nvSpPr>
          <p:cNvPr id="9" name="Rectangle 8"/>
          <p:cNvSpPr/>
          <p:nvPr/>
        </p:nvSpPr>
        <p:spPr>
          <a:xfrm>
            <a:off x="2882181" y="3467405"/>
            <a:ext cx="1500670" cy="18434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4994455" y="4672678"/>
            <a:ext cx="2682337" cy="400110"/>
          </a:xfrm>
          <a:prstGeom prst="rect">
            <a:avLst/>
          </a:prstGeom>
          <a:noFill/>
        </p:spPr>
        <p:txBody>
          <a:bodyPr wrap="none" rtlCol="0">
            <a:spAutoFit/>
          </a:bodyPr>
          <a:lstStyle/>
          <a:p>
            <a:r>
              <a:rPr lang="en-US" sz="2000" dirty="0" smtClean="0"/>
              <a:t>…so is the after-effect</a:t>
            </a:r>
            <a:endParaRPr lang="en-US" sz="2000" dirty="0"/>
          </a:p>
        </p:txBody>
      </p:sp>
    </p:spTree>
    <p:extLst>
      <p:ext uri="{BB962C8B-B14F-4D97-AF65-F5344CB8AC3E}">
        <p14:creationId xmlns:p14="http://schemas.microsoft.com/office/powerpoint/2010/main" val="4158727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619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0" nodeType="clickEffect">
                                  <p:stCondLst>
                                    <p:cond delay="0"/>
                                  </p:stCondLst>
                                  <p:childTnLst>
                                    <p:animEffect transition="out" filter="fade">
                                      <p:cBhvr>
                                        <p:cTn id="20" dur="500"/>
                                        <p:tgtEl>
                                          <p:spTgt spid="9"/>
                                        </p:tgtEl>
                                      </p:cBhvr>
                                    </p:animEffect>
                                    <p:set>
                                      <p:cBhvr>
                                        <p:cTn id="21" dur="1" fill="hold">
                                          <p:stCondLst>
                                            <p:cond delay="499"/>
                                          </p:stCondLst>
                                        </p:cTn>
                                        <p:tgtEl>
                                          <p:spTgt spid="9"/>
                                        </p:tgtEl>
                                        <p:attrNameLst>
                                          <p:attrName>style.visibility</p:attrName>
                                        </p:attrNameLst>
                                      </p:cBhvr>
                                      <p:to>
                                        <p:strVal val="hidden"/>
                                      </p:to>
                                    </p:set>
                                  </p:childTnLst>
                                </p:cTn>
                              </p:par>
                              <p:par>
                                <p:cTn id="22" presetID="10" presetClass="entr" presetSubtype="0" fill="hold"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9" grpId="0" animBg="1"/>
      <p:bldP spid="1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Motor learning occurs even when subjects are aware that their movements are being perturbed</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567970" y="6104314"/>
            <a:ext cx="1473480" cy="276999"/>
          </a:xfrm>
          <a:prstGeom prst="rect">
            <a:avLst/>
          </a:prstGeom>
          <a:noFill/>
        </p:spPr>
        <p:txBody>
          <a:bodyPr wrap="none" rtlCol="0">
            <a:spAutoFit/>
          </a:bodyPr>
          <a:lstStyle/>
          <a:p>
            <a:r>
              <a:rPr lang="en-US" sz="1200" dirty="0" smtClean="0"/>
              <a:t>Martin et al. (1996)</a:t>
            </a:r>
            <a:endParaRPr lang="en-US" sz="1200" dirty="0"/>
          </a:p>
        </p:txBody>
      </p:sp>
      <p:grpSp>
        <p:nvGrpSpPr>
          <p:cNvPr id="8" name="Group 7"/>
          <p:cNvGrpSpPr/>
          <p:nvPr/>
        </p:nvGrpSpPr>
        <p:grpSpPr>
          <a:xfrm>
            <a:off x="4436185" y="1172720"/>
            <a:ext cx="4168340" cy="3850679"/>
            <a:chOff x="4747060" y="1720012"/>
            <a:chExt cx="4168340" cy="3850679"/>
          </a:xfrm>
        </p:grpSpPr>
        <p:pic>
          <p:nvPicPr>
            <p:cNvPr id="296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47060" y="1720012"/>
              <a:ext cx="4168340" cy="3850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Rectangle 9"/>
            <p:cNvSpPr/>
            <p:nvPr/>
          </p:nvSpPr>
          <p:spPr>
            <a:xfrm>
              <a:off x="4747060" y="1720012"/>
              <a:ext cx="499265" cy="4608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19"/>
          <p:cNvGrpSpPr/>
          <p:nvPr/>
        </p:nvGrpSpPr>
        <p:grpSpPr>
          <a:xfrm>
            <a:off x="5501145" y="948019"/>
            <a:ext cx="2803565" cy="3959539"/>
            <a:chOff x="5800960" y="1350680"/>
            <a:chExt cx="2803565" cy="3959539"/>
          </a:xfrm>
        </p:grpSpPr>
        <p:sp>
          <p:nvSpPr>
            <p:cNvPr id="13" name="Rectangle 12"/>
            <p:cNvSpPr/>
            <p:nvPr/>
          </p:nvSpPr>
          <p:spPr>
            <a:xfrm>
              <a:off x="7375565" y="2065031"/>
              <a:ext cx="1228960" cy="3245188"/>
            </a:xfrm>
            <a:prstGeom prst="rect">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5" name="Straight Connector 14"/>
            <p:cNvCxnSpPr/>
            <p:nvPr/>
          </p:nvCxnSpPr>
          <p:spPr>
            <a:xfrm>
              <a:off x="7368140" y="1680981"/>
              <a:ext cx="307240" cy="36488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5800960" y="1350680"/>
              <a:ext cx="2749471" cy="369332"/>
            </a:xfrm>
            <a:prstGeom prst="rect">
              <a:avLst/>
            </a:prstGeom>
            <a:noFill/>
          </p:spPr>
          <p:txBody>
            <a:bodyPr wrap="none" rtlCol="0">
              <a:spAutoFit/>
            </a:bodyPr>
            <a:lstStyle/>
            <a:p>
              <a:r>
                <a:rPr lang="en-US" smtClean="0"/>
                <a:t>Subject removes </a:t>
              </a:r>
              <a:r>
                <a:rPr lang="en-US" dirty="0" smtClean="0"/>
                <a:t>glasses</a:t>
              </a:r>
              <a:endParaRPr lang="en-US" dirty="0"/>
            </a:p>
          </p:txBody>
        </p:sp>
      </p:grpSp>
      <p:sp>
        <p:nvSpPr>
          <p:cNvPr id="17" name="TextBox 16"/>
          <p:cNvSpPr txBox="1"/>
          <p:nvPr/>
        </p:nvSpPr>
        <p:spPr>
          <a:xfrm>
            <a:off x="4325677" y="5152015"/>
            <a:ext cx="4572000" cy="923330"/>
          </a:xfrm>
          <a:prstGeom prst="rect">
            <a:avLst/>
          </a:prstGeom>
          <a:noFill/>
        </p:spPr>
        <p:txBody>
          <a:bodyPr wrap="square" rtlCol="0">
            <a:spAutoFit/>
          </a:bodyPr>
          <a:lstStyle/>
          <a:p>
            <a:r>
              <a:rPr lang="en-US" dirty="0" smtClean="0"/>
              <a:t>Even though subjects are aware that they have removed the prisms, there are still after-effects! </a:t>
            </a:r>
            <a:endParaRPr lang="en-US" dirty="0"/>
          </a:p>
        </p:txBody>
      </p:sp>
      <p:grpSp>
        <p:nvGrpSpPr>
          <p:cNvPr id="19" name="Group 18"/>
          <p:cNvGrpSpPr/>
          <p:nvPr/>
        </p:nvGrpSpPr>
        <p:grpSpPr>
          <a:xfrm>
            <a:off x="347654" y="1047890"/>
            <a:ext cx="3960443" cy="5194924"/>
            <a:chOff x="347654" y="1047890"/>
            <a:chExt cx="3960443" cy="5194924"/>
          </a:xfrm>
        </p:grpSpPr>
        <p:grpSp>
          <p:nvGrpSpPr>
            <p:cNvPr id="11" name="Group 10"/>
            <p:cNvGrpSpPr/>
            <p:nvPr/>
          </p:nvGrpSpPr>
          <p:grpSpPr>
            <a:xfrm>
              <a:off x="347654" y="1047890"/>
              <a:ext cx="3960443" cy="5194924"/>
              <a:chOff x="347654" y="1047890"/>
              <a:chExt cx="3960443" cy="5194924"/>
            </a:xfrm>
          </p:grpSpPr>
          <p:grpSp>
            <p:nvGrpSpPr>
              <p:cNvPr id="9" name="Group 8"/>
              <p:cNvGrpSpPr/>
              <p:nvPr/>
            </p:nvGrpSpPr>
            <p:grpSpPr>
              <a:xfrm>
                <a:off x="347654" y="1047890"/>
                <a:ext cx="3960443" cy="5194924"/>
                <a:chOff x="347654" y="1047890"/>
                <a:chExt cx="3960443" cy="5194924"/>
              </a:xfrm>
            </p:grpSpPr>
            <p:pic>
              <p:nvPicPr>
                <p:cNvPr id="296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5855" y="1047890"/>
                  <a:ext cx="3922242" cy="51949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Rectangle 11"/>
                <p:cNvSpPr/>
                <p:nvPr/>
              </p:nvSpPr>
              <p:spPr>
                <a:xfrm>
                  <a:off x="347654" y="3044950"/>
                  <a:ext cx="499265" cy="4608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p:cNvSpPr/>
              <p:nvPr/>
            </p:nvSpPr>
            <p:spPr>
              <a:xfrm>
                <a:off x="376848" y="1163105"/>
                <a:ext cx="499265" cy="4608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 name="TextBox 17"/>
            <p:cNvSpPr txBox="1"/>
            <p:nvPr/>
          </p:nvSpPr>
          <p:spPr>
            <a:xfrm>
              <a:off x="1541816" y="2929735"/>
              <a:ext cx="1301959" cy="307777"/>
            </a:xfrm>
            <a:prstGeom prst="rect">
              <a:avLst/>
            </a:prstGeom>
            <a:noFill/>
          </p:spPr>
          <p:txBody>
            <a:bodyPr wrap="none" rtlCol="0">
              <a:spAutoFit/>
            </a:bodyPr>
            <a:lstStyle/>
            <a:p>
              <a:r>
                <a:rPr lang="en-US" sz="1400" dirty="0" smtClean="0">
                  <a:solidFill>
                    <a:schemeClr val="bg1">
                      <a:lumMod val="65000"/>
                    </a:schemeClr>
                  </a:solidFill>
                </a:rPr>
                <a:t>Shift gaze 17°</a:t>
              </a:r>
              <a:endParaRPr lang="en-US" sz="1400" dirty="0">
                <a:solidFill>
                  <a:schemeClr val="bg1">
                    <a:lumMod val="65000"/>
                  </a:schemeClr>
                </a:solidFill>
              </a:endParaRPr>
            </a:p>
          </p:txBody>
        </p:sp>
      </p:grpSp>
    </p:spTree>
    <p:extLst>
      <p:ext uri="{BB962C8B-B14F-4D97-AF65-F5344CB8AC3E}">
        <p14:creationId xmlns:p14="http://schemas.microsoft.com/office/powerpoint/2010/main" val="1076749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Cerebellar damage impairs error-based learning</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8" name="Group 7"/>
          <p:cNvGrpSpPr/>
          <p:nvPr/>
        </p:nvGrpSpPr>
        <p:grpSpPr>
          <a:xfrm>
            <a:off x="347450" y="1431940"/>
            <a:ext cx="4429125" cy="4267200"/>
            <a:chOff x="347450" y="1431940"/>
            <a:chExt cx="4429125" cy="4267200"/>
          </a:xfrm>
        </p:grpSpPr>
        <p:pic>
          <p:nvPicPr>
            <p:cNvPr id="4915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450" y="1431940"/>
              <a:ext cx="4429125" cy="426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347450" y="1547155"/>
              <a:ext cx="384050" cy="5760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1239817" y="4197100"/>
            <a:ext cx="2410463" cy="1982342"/>
            <a:chOff x="1239817" y="4197100"/>
            <a:chExt cx="2410463" cy="1982342"/>
          </a:xfrm>
        </p:grpSpPr>
        <p:sp>
          <p:nvSpPr>
            <p:cNvPr id="9" name="Rectangle 8"/>
            <p:cNvSpPr/>
            <p:nvPr/>
          </p:nvSpPr>
          <p:spPr>
            <a:xfrm>
              <a:off x="2190890" y="4197100"/>
              <a:ext cx="1459390" cy="1036935"/>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p:cNvGrpSpPr/>
            <p:nvPr/>
          </p:nvGrpSpPr>
          <p:grpSpPr>
            <a:xfrm>
              <a:off x="1239817" y="5234035"/>
              <a:ext cx="1364476" cy="945407"/>
              <a:chOff x="1239817" y="5234035"/>
              <a:chExt cx="1364476" cy="945407"/>
            </a:xfrm>
          </p:grpSpPr>
          <p:cxnSp>
            <p:nvCxnSpPr>
              <p:cNvPr id="11" name="Straight Connector 10"/>
              <p:cNvCxnSpPr/>
              <p:nvPr/>
            </p:nvCxnSpPr>
            <p:spPr>
              <a:xfrm flipV="1">
                <a:off x="2190890" y="5234035"/>
                <a:ext cx="371122" cy="4651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1239817" y="5810110"/>
                <a:ext cx="1364476" cy="369332"/>
              </a:xfrm>
              <a:prstGeom prst="rect">
                <a:avLst/>
              </a:prstGeom>
              <a:noFill/>
            </p:spPr>
            <p:txBody>
              <a:bodyPr wrap="none" rtlCol="0">
                <a:spAutoFit/>
              </a:bodyPr>
              <a:lstStyle/>
              <a:p>
                <a:r>
                  <a:rPr lang="en-US" dirty="0" smtClean="0"/>
                  <a:t>No learning</a:t>
                </a:r>
                <a:endParaRPr lang="en-US" dirty="0"/>
              </a:p>
            </p:txBody>
          </p:sp>
        </p:grpSp>
      </p:grpSp>
      <p:grpSp>
        <p:nvGrpSpPr>
          <p:cNvPr id="18" name="Group 17"/>
          <p:cNvGrpSpPr/>
          <p:nvPr/>
        </p:nvGrpSpPr>
        <p:grpSpPr>
          <a:xfrm>
            <a:off x="2620385" y="2628584"/>
            <a:ext cx="1878581" cy="1378613"/>
            <a:chOff x="2620385" y="2628584"/>
            <a:chExt cx="1878581" cy="1378613"/>
          </a:xfrm>
        </p:grpSpPr>
        <p:sp>
          <p:nvSpPr>
            <p:cNvPr id="14" name="Rectangle 13"/>
            <p:cNvSpPr/>
            <p:nvPr/>
          </p:nvSpPr>
          <p:spPr>
            <a:xfrm>
              <a:off x="3650280" y="3313785"/>
              <a:ext cx="848686" cy="693412"/>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p:cNvCxnSpPr/>
            <p:nvPr/>
          </p:nvCxnSpPr>
          <p:spPr>
            <a:xfrm flipH="1" flipV="1">
              <a:off x="3765495" y="3006545"/>
              <a:ext cx="422455" cy="307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2620385" y="2628584"/>
              <a:ext cx="1757854" cy="369332"/>
            </a:xfrm>
            <a:prstGeom prst="rect">
              <a:avLst/>
            </a:prstGeom>
            <a:noFill/>
          </p:spPr>
          <p:txBody>
            <a:bodyPr wrap="none" rtlCol="0">
              <a:spAutoFit/>
            </a:bodyPr>
            <a:lstStyle/>
            <a:p>
              <a:r>
                <a:rPr lang="en-US" dirty="0" smtClean="0"/>
                <a:t>No after-effects</a:t>
              </a:r>
              <a:endParaRPr lang="en-US" dirty="0"/>
            </a:p>
          </p:txBody>
        </p:sp>
      </p:grpSp>
      <p:sp>
        <p:nvSpPr>
          <p:cNvPr id="21" name="TextBox 20"/>
          <p:cNvSpPr txBox="1"/>
          <p:nvPr/>
        </p:nvSpPr>
        <p:spPr>
          <a:xfrm>
            <a:off x="51016" y="6179441"/>
            <a:ext cx="1473480" cy="276999"/>
          </a:xfrm>
          <a:prstGeom prst="rect">
            <a:avLst/>
          </a:prstGeom>
          <a:noFill/>
        </p:spPr>
        <p:txBody>
          <a:bodyPr wrap="none" rtlCol="0">
            <a:spAutoFit/>
          </a:bodyPr>
          <a:lstStyle/>
          <a:p>
            <a:r>
              <a:rPr lang="en-US" sz="1200" dirty="0" smtClean="0"/>
              <a:t>Martin et al. (1996)</a:t>
            </a:r>
            <a:endParaRPr lang="en-US" sz="1200" dirty="0"/>
          </a:p>
        </p:txBody>
      </p:sp>
      <p:sp>
        <p:nvSpPr>
          <p:cNvPr id="24" name="TextBox 23"/>
          <p:cNvSpPr txBox="1"/>
          <p:nvPr/>
        </p:nvSpPr>
        <p:spPr>
          <a:xfrm>
            <a:off x="5826198" y="6166859"/>
            <a:ext cx="2741456" cy="276999"/>
          </a:xfrm>
          <a:prstGeom prst="rect">
            <a:avLst/>
          </a:prstGeom>
          <a:noFill/>
        </p:spPr>
        <p:txBody>
          <a:bodyPr wrap="none" rtlCol="0">
            <a:spAutoFit/>
          </a:bodyPr>
          <a:lstStyle/>
          <a:p>
            <a:r>
              <a:rPr lang="en-US" sz="1200" dirty="0" err="1" smtClean="0"/>
              <a:t>Criscimagna-Hemminger</a:t>
            </a:r>
            <a:r>
              <a:rPr lang="en-US" sz="1200" dirty="0" smtClean="0"/>
              <a:t> et al. (2010)</a:t>
            </a:r>
            <a:endParaRPr lang="en-US" sz="1200" dirty="0"/>
          </a:p>
        </p:txBody>
      </p:sp>
      <p:grpSp>
        <p:nvGrpSpPr>
          <p:cNvPr id="36" name="Group 35"/>
          <p:cNvGrpSpPr/>
          <p:nvPr/>
        </p:nvGrpSpPr>
        <p:grpSpPr>
          <a:xfrm>
            <a:off x="4967204" y="1248230"/>
            <a:ext cx="3600450" cy="2808032"/>
            <a:chOff x="4967204" y="1248230"/>
            <a:chExt cx="3600450" cy="2808032"/>
          </a:xfrm>
        </p:grpSpPr>
        <p:grpSp>
          <p:nvGrpSpPr>
            <p:cNvPr id="29" name="Group 28"/>
            <p:cNvGrpSpPr/>
            <p:nvPr/>
          </p:nvGrpSpPr>
          <p:grpSpPr>
            <a:xfrm>
              <a:off x="4967204" y="1431940"/>
              <a:ext cx="3600450" cy="2624322"/>
              <a:chOff x="4967204" y="1431940"/>
              <a:chExt cx="3600450" cy="2624322"/>
            </a:xfrm>
          </p:grpSpPr>
          <p:pic>
            <p:nvPicPr>
              <p:cNvPr id="491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67204" y="1570237"/>
                <a:ext cx="3600450" cy="2486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1" name="Group 30"/>
              <p:cNvGrpSpPr/>
              <p:nvPr/>
            </p:nvGrpSpPr>
            <p:grpSpPr>
              <a:xfrm>
                <a:off x="7651999" y="1565207"/>
                <a:ext cx="642733" cy="756475"/>
                <a:chOff x="885120" y="1634686"/>
                <a:chExt cx="3390900" cy="3990975"/>
              </a:xfrm>
            </p:grpSpPr>
            <p:pic>
              <p:nvPicPr>
                <p:cNvPr id="32"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85120" y="1634686"/>
                  <a:ext cx="3390900" cy="399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Rectangle 32"/>
                <p:cNvSpPr/>
                <p:nvPr/>
              </p:nvSpPr>
              <p:spPr>
                <a:xfrm>
                  <a:off x="961930" y="4465935"/>
                  <a:ext cx="268835" cy="4224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Rectangle 27"/>
              <p:cNvSpPr/>
              <p:nvPr/>
            </p:nvSpPr>
            <p:spPr>
              <a:xfrm>
                <a:off x="4967204" y="1431940"/>
                <a:ext cx="270003" cy="5115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TextBox 29"/>
            <p:cNvSpPr txBox="1"/>
            <p:nvPr/>
          </p:nvSpPr>
          <p:spPr>
            <a:xfrm>
              <a:off x="6453845" y="1248230"/>
              <a:ext cx="1082348" cy="369332"/>
            </a:xfrm>
            <a:prstGeom prst="rect">
              <a:avLst/>
            </a:prstGeom>
            <a:noFill/>
          </p:spPr>
          <p:txBody>
            <a:bodyPr wrap="none" rtlCol="0">
              <a:spAutoFit/>
            </a:bodyPr>
            <a:lstStyle/>
            <a:p>
              <a:r>
                <a:rPr lang="en-US" dirty="0" smtClean="0"/>
                <a:t>Learning</a:t>
              </a:r>
              <a:endParaRPr lang="en-US" dirty="0"/>
            </a:p>
          </p:txBody>
        </p:sp>
      </p:grpSp>
      <p:grpSp>
        <p:nvGrpSpPr>
          <p:cNvPr id="35" name="Group 34"/>
          <p:cNvGrpSpPr/>
          <p:nvPr/>
        </p:nvGrpSpPr>
        <p:grpSpPr>
          <a:xfrm>
            <a:off x="5255507" y="4262733"/>
            <a:ext cx="3057525" cy="1715337"/>
            <a:chOff x="5255507" y="4262733"/>
            <a:chExt cx="3057525" cy="1715337"/>
          </a:xfrm>
        </p:grpSpPr>
        <p:pic>
          <p:nvPicPr>
            <p:cNvPr id="49156"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b="39359"/>
            <a:stretch/>
          </p:blipFill>
          <p:spPr bwMode="auto">
            <a:xfrm>
              <a:off x="5255507" y="4447399"/>
              <a:ext cx="3057525" cy="1530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TextBox 37"/>
            <p:cNvSpPr txBox="1"/>
            <p:nvPr/>
          </p:nvSpPr>
          <p:spPr>
            <a:xfrm>
              <a:off x="6273519" y="4262733"/>
              <a:ext cx="1424429" cy="369332"/>
            </a:xfrm>
            <a:prstGeom prst="rect">
              <a:avLst/>
            </a:prstGeom>
            <a:noFill/>
          </p:spPr>
          <p:txBody>
            <a:bodyPr wrap="none" rtlCol="0">
              <a:spAutoFit/>
            </a:bodyPr>
            <a:lstStyle/>
            <a:p>
              <a:r>
                <a:rPr lang="en-US" dirty="0" smtClean="0"/>
                <a:t>After-effects</a:t>
              </a:r>
              <a:endParaRPr lang="en-US" dirty="0"/>
            </a:p>
          </p:txBody>
        </p:sp>
      </p:grpSp>
      <p:sp>
        <p:nvSpPr>
          <p:cNvPr id="37" name="TextBox 36"/>
          <p:cNvSpPr txBox="1"/>
          <p:nvPr/>
        </p:nvSpPr>
        <p:spPr>
          <a:xfrm>
            <a:off x="6007338" y="878898"/>
            <a:ext cx="2061205" cy="369332"/>
          </a:xfrm>
          <a:prstGeom prst="rect">
            <a:avLst/>
          </a:prstGeom>
          <a:noFill/>
        </p:spPr>
        <p:txBody>
          <a:bodyPr wrap="none" rtlCol="0">
            <a:spAutoFit/>
          </a:bodyPr>
          <a:lstStyle/>
          <a:p>
            <a:r>
              <a:rPr lang="en-US" b="1" dirty="0" smtClean="0"/>
              <a:t>Cerebellar Ataxia</a:t>
            </a:r>
            <a:endParaRPr lang="en-US" b="1" dirty="0"/>
          </a:p>
        </p:txBody>
      </p:sp>
      <p:sp>
        <p:nvSpPr>
          <p:cNvPr id="42" name="TextBox 41"/>
          <p:cNvSpPr txBox="1"/>
          <p:nvPr/>
        </p:nvSpPr>
        <p:spPr>
          <a:xfrm>
            <a:off x="2254546" y="897295"/>
            <a:ext cx="1496948" cy="369332"/>
          </a:xfrm>
          <a:prstGeom prst="rect">
            <a:avLst/>
          </a:prstGeom>
          <a:noFill/>
        </p:spPr>
        <p:txBody>
          <a:bodyPr wrap="none" rtlCol="0">
            <a:spAutoFit/>
          </a:bodyPr>
          <a:lstStyle/>
          <a:p>
            <a:r>
              <a:rPr lang="en-US" b="1" dirty="0" smtClean="0"/>
              <a:t>PICA Infarct</a:t>
            </a:r>
            <a:endParaRPr lang="en-US" b="1" dirty="0"/>
          </a:p>
        </p:txBody>
      </p:sp>
    </p:spTree>
    <p:extLst>
      <p:ext uri="{BB962C8B-B14F-4D97-AF65-F5344CB8AC3E}">
        <p14:creationId xmlns:p14="http://schemas.microsoft.com/office/powerpoint/2010/main" val="1693364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500"/>
                                        <p:tgtEl>
                                          <p:spTgt spid="2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fade">
                                      <p:cBhvr>
                                        <p:cTn id="2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3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1066800"/>
            <a:ext cx="8382000" cy="4551285"/>
          </a:xfrm>
        </p:spPr>
        <p:txBody>
          <a:bodyPr/>
          <a:lstStyle/>
          <a:p>
            <a:pPr marL="0" indent="0">
              <a:buNone/>
            </a:pPr>
            <a:r>
              <a:rPr lang="en-US" sz="2000" dirty="0" smtClean="0"/>
              <a:t>The CNS is constantly receiving feedback about the sensory consequences of our movements. Yet this feedback is delayed and noisy. To overcome these limitations, our brain implements a </a:t>
            </a:r>
            <a:r>
              <a:rPr lang="en-US" sz="2000" b="1" dirty="0" smtClean="0"/>
              <a:t>forward model</a:t>
            </a:r>
            <a:r>
              <a:rPr lang="en-US" sz="2000" dirty="0" smtClean="0"/>
              <a:t>.</a:t>
            </a:r>
          </a:p>
          <a:p>
            <a:pPr marL="0" indent="0">
              <a:buNone/>
            </a:pPr>
            <a:endParaRPr lang="en-US" sz="2000" dirty="0"/>
          </a:p>
          <a:p>
            <a:pPr marL="0" indent="0">
              <a:buNone/>
            </a:pPr>
            <a:r>
              <a:rPr lang="en-US" sz="2000" dirty="0" smtClean="0"/>
              <a:t>When subjects experience a consistent motor perturbation, over many trials they adapt. This adaptation is exponential. Removal of the perturbation (washout) results in </a:t>
            </a:r>
            <a:r>
              <a:rPr lang="en-US" sz="2000" b="1" dirty="0" smtClean="0"/>
              <a:t>after-effects</a:t>
            </a:r>
            <a:r>
              <a:rPr lang="en-US" sz="2000" dirty="0" smtClean="0"/>
              <a:t>.</a:t>
            </a:r>
          </a:p>
          <a:p>
            <a:pPr marL="0" indent="0">
              <a:buNone/>
            </a:pPr>
            <a:endParaRPr lang="en-US" sz="2000" dirty="0"/>
          </a:p>
          <a:p>
            <a:pPr marL="0" indent="0">
              <a:buNone/>
            </a:pPr>
            <a:r>
              <a:rPr lang="en-US" sz="2000" b="1" dirty="0" smtClean="0"/>
              <a:t>Sensory prediction errors</a:t>
            </a:r>
            <a:r>
              <a:rPr lang="en-US" sz="2000" dirty="0" smtClean="0"/>
              <a:t>, the difference between the actual sensory consequences and those predicted by the brain, drive learning.</a:t>
            </a:r>
          </a:p>
          <a:p>
            <a:pPr marL="0" indent="0">
              <a:buNone/>
            </a:pPr>
            <a:endParaRPr lang="en-US" sz="2000" dirty="0"/>
          </a:p>
          <a:p>
            <a:pPr marL="0" indent="0">
              <a:buNone/>
            </a:pPr>
            <a:r>
              <a:rPr lang="en-US" sz="2000" dirty="0" smtClean="0"/>
              <a:t>Updating of the internal model seems to depend on the </a:t>
            </a:r>
            <a:r>
              <a:rPr lang="en-US" sz="2000" b="1" dirty="0" smtClean="0"/>
              <a:t>cerebellum</a:t>
            </a:r>
            <a:r>
              <a:rPr lang="en-US" sz="2000" dirty="0" smtClean="0"/>
              <a:t>. Cerebellar damage results in reduced/no learning and reduced/no after-effects.</a:t>
            </a:r>
          </a:p>
          <a:p>
            <a:pPr marL="0" indent="0">
              <a:buNone/>
            </a:pPr>
            <a:endParaRPr lang="en-US" sz="20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16</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2481267" y="5848515"/>
            <a:ext cx="4181466" cy="369332"/>
          </a:xfrm>
          <a:prstGeom prst="rect">
            <a:avLst/>
          </a:prstGeom>
          <a:noFill/>
        </p:spPr>
        <p:txBody>
          <a:bodyPr wrap="none" rtlCol="0">
            <a:spAutoFit/>
          </a:bodyPr>
          <a:lstStyle/>
          <a:p>
            <a:r>
              <a:rPr lang="en-US" b="1" dirty="0" smtClean="0"/>
              <a:t>Ideally, how should subjects adapt?</a:t>
            </a:r>
            <a:endParaRPr lang="en-US" b="1" dirty="0"/>
          </a:p>
        </p:txBody>
      </p:sp>
    </p:spTree>
    <p:extLst>
      <p:ext uri="{BB962C8B-B14F-4D97-AF65-F5344CB8AC3E}">
        <p14:creationId xmlns:p14="http://schemas.microsoft.com/office/powerpoint/2010/main" val="2977596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xEl>
                                              <p:pRg st="6" end="6"/>
                                            </p:txEl>
                                          </p:spTgt>
                                        </p:tgtEl>
                                        <p:attrNameLst>
                                          <p:attrName>style.visibility</p:attrName>
                                        </p:attrNameLst>
                                      </p:cBhvr>
                                      <p:to>
                                        <p:strVal val="visible"/>
                                      </p:to>
                                    </p:set>
                                    <p:animEffect transition="in" filter="fade">
                                      <p:cBhvr>
                                        <p:cTn id="22" dur="500"/>
                                        <p:tgtEl>
                                          <p:spTgt spid="2">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600" dirty="0" smtClean="0"/>
              <a:t>Mathematical description of a forward model</a:t>
            </a:r>
            <a:endParaRPr lang="en-US" sz="36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43256665"/>
              </p:ext>
            </p:extLst>
          </p:nvPr>
        </p:nvGraphicFramePr>
        <p:xfrm>
          <a:off x="2943529" y="1124700"/>
          <a:ext cx="3028950" cy="660400"/>
        </p:xfrm>
        <a:graphic>
          <a:graphicData uri="http://schemas.openxmlformats.org/presentationml/2006/ole">
            <mc:AlternateContent xmlns:mc="http://schemas.openxmlformats.org/markup-compatibility/2006">
              <mc:Choice xmlns:v="urn:schemas-microsoft-com:vml" Requires="v">
                <p:oleObj spid="_x0000_s26942" name="Equation" r:id="rId3" imgW="1168200" imgH="253800" progId="Equation.DSMT4">
                  <p:embed/>
                </p:oleObj>
              </mc:Choice>
              <mc:Fallback>
                <p:oleObj name="Equation" r:id="rId3" imgW="1168200" imgH="253800" progId="Equation.DSMT4">
                  <p:embed/>
                  <p:pic>
                    <p:nvPicPr>
                      <p:cNvPr id="0" name=""/>
                      <p:cNvPicPr/>
                      <p:nvPr/>
                    </p:nvPicPr>
                    <p:blipFill>
                      <a:blip r:embed="rId4"/>
                      <a:stretch>
                        <a:fillRect/>
                      </a:stretch>
                    </p:blipFill>
                    <p:spPr>
                      <a:xfrm>
                        <a:off x="2943529" y="1124700"/>
                        <a:ext cx="3028950" cy="660400"/>
                      </a:xfrm>
                      <a:prstGeom prst="rect">
                        <a:avLst/>
                      </a:prstGeom>
                    </p:spPr>
                  </p:pic>
                </p:oleObj>
              </mc:Fallback>
            </mc:AlternateContent>
          </a:graphicData>
        </a:graphic>
      </p:graphicFrame>
      <p:graphicFrame>
        <p:nvGraphicFramePr>
          <p:cNvPr id="17" name="Object 16"/>
          <p:cNvGraphicFramePr>
            <a:graphicFrameLocks noChangeAspect="1"/>
          </p:cNvGraphicFramePr>
          <p:nvPr>
            <p:extLst>
              <p:ext uri="{D42A27DB-BD31-4B8C-83A1-F6EECF244321}">
                <p14:modId xmlns:p14="http://schemas.microsoft.com/office/powerpoint/2010/main" val="873115935"/>
              </p:ext>
            </p:extLst>
          </p:nvPr>
        </p:nvGraphicFramePr>
        <p:xfrm>
          <a:off x="2165350" y="4570413"/>
          <a:ext cx="4560888" cy="555625"/>
        </p:xfrm>
        <a:graphic>
          <a:graphicData uri="http://schemas.openxmlformats.org/presentationml/2006/ole">
            <mc:AlternateContent xmlns:mc="http://schemas.openxmlformats.org/markup-compatibility/2006">
              <mc:Choice xmlns:v="urn:schemas-microsoft-com:vml" Requires="v">
                <p:oleObj spid="_x0000_s26943" name="Equation" r:id="rId5" imgW="1879560" imgH="228600" progId="Equation.DSMT4">
                  <p:embed/>
                </p:oleObj>
              </mc:Choice>
              <mc:Fallback>
                <p:oleObj name="Equation" r:id="rId5" imgW="1879560" imgH="228600" progId="Equation.DSMT4">
                  <p:embed/>
                  <p:pic>
                    <p:nvPicPr>
                      <p:cNvPr id="0" name=""/>
                      <p:cNvPicPr/>
                      <p:nvPr/>
                    </p:nvPicPr>
                    <p:blipFill>
                      <a:blip r:embed="rId6"/>
                      <a:stretch>
                        <a:fillRect/>
                      </a:stretch>
                    </p:blipFill>
                    <p:spPr>
                      <a:xfrm>
                        <a:off x="2165350" y="4570413"/>
                        <a:ext cx="4560888" cy="555625"/>
                      </a:xfrm>
                      <a:prstGeom prst="rect">
                        <a:avLst/>
                      </a:prstGeom>
                    </p:spPr>
                  </p:pic>
                </p:oleObj>
              </mc:Fallback>
            </mc:AlternateContent>
          </a:graphicData>
        </a:graphic>
      </p:graphicFrame>
      <p:grpSp>
        <p:nvGrpSpPr>
          <p:cNvPr id="45" name="Group 44"/>
          <p:cNvGrpSpPr/>
          <p:nvPr/>
        </p:nvGrpSpPr>
        <p:grpSpPr>
          <a:xfrm>
            <a:off x="1483729" y="5114034"/>
            <a:ext cx="812842" cy="732057"/>
            <a:chOff x="1483729" y="5114034"/>
            <a:chExt cx="812842" cy="732057"/>
          </a:xfrm>
        </p:grpSpPr>
        <p:cxnSp>
          <p:nvCxnSpPr>
            <p:cNvPr id="21" name="Straight Connector 20"/>
            <p:cNvCxnSpPr/>
            <p:nvPr/>
          </p:nvCxnSpPr>
          <p:spPr>
            <a:xfrm flipV="1">
              <a:off x="2066141" y="5114034"/>
              <a:ext cx="230430" cy="2899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1483729" y="5476759"/>
              <a:ext cx="697627" cy="369332"/>
            </a:xfrm>
            <a:prstGeom prst="rect">
              <a:avLst/>
            </a:prstGeom>
            <a:noFill/>
          </p:spPr>
          <p:txBody>
            <a:bodyPr wrap="none" rtlCol="0">
              <a:spAutoFit/>
            </a:bodyPr>
            <a:lstStyle/>
            <a:p>
              <a:r>
                <a:rPr lang="en-US" dirty="0" smtClean="0"/>
                <a:t>Error</a:t>
              </a:r>
              <a:endParaRPr lang="en-US" dirty="0"/>
            </a:p>
          </p:txBody>
        </p:sp>
      </p:grpSp>
      <p:graphicFrame>
        <p:nvGraphicFramePr>
          <p:cNvPr id="38" name="Object 37"/>
          <p:cNvGraphicFramePr>
            <a:graphicFrameLocks noChangeAspect="1"/>
          </p:cNvGraphicFramePr>
          <p:nvPr>
            <p:extLst>
              <p:ext uri="{D42A27DB-BD31-4B8C-83A1-F6EECF244321}">
                <p14:modId xmlns:p14="http://schemas.microsoft.com/office/powerpoint/2010/main" val="3020548463"/>
              </p:ext>
            </p:extLst>
          </p:nvPr>
        </p:nvGraphicFramePr>
        <p:xfrm>
          <a:off x="2983039" y="3352190"/>
          <a:ext cx="2730804" cy="614980"/>
        </p:xfrm>
        <a:graphic>
          <a:graphicData uri="http://schemas.openxmlformats.org/presentationml/2006/ole">
            <mc:AlternateContent xmlns:mc="http://schemas.openxmlformats.org/markup-compatibility/2006">
              <mc:Choice xmlns:v="urn:schemas-microsoft-com:vml" Requires="v">
                <p:oleObj spid="_x0000_s26944" name="Equation" r:id="rId7" imgW="1015920" imgH="228600" progId="Equation.DSMT4">
                  <p:embed/>
                </p:oleObj>
              </mc:Choice>
              <mc:Fallback>
                <p:oleObj name="Equation" r:id="rId7" imgW="1015920" imgH="228600" progId="Equation.DSMT4">
                  <p:embed/>
                  <p:pic>
                    <p:nvPicPr>
                      <p:cNvPr id="0" name=""/>
                      <p:cNvPicPr/>
                      <p:nvPr/>
                    </p:nvPicPr>
                    <p:blipFill>
                      <a:blip r:embed="rId8"/>
                      <a:stretch>
                        <a:fillRect/>
                      </a:stretch>
                    </p:blipFill>
                    <p:spPr>
                      <a:xfrm>
                        <a:off x="2983039" y="3352190"/>
                        <a:ext cx="2730804" cy="614980"/>
                      </a:xfrm>
                      <a:prstGeom prst="rect">
                        <a:avLst/>
                      </a:prstGeom>
                    </p:spPr>
                  </p:pic>
                </p:oleObj>
              </mc:Fallback>
            </mc:AlternateContent>
          </a:graphicData>
        </a:graphic>
      </p:graphicFrame>
      <p:grpSp>
        <p:nvGrpSpPr>
          <p:cNvPr id="46" name="Group 45"/>
          <p:cNvGrpSpPr/>
          <p:nvPr/>
        </p:nvGrpSpPr>
        <p:grpSpPr>
          <a:xfrm>
            <a:off x="2306105" y="5114034"/>
            <a:ext cx="2736647" cy="1010221"/>
            <a:chOff x="2306105" y="5114034"/>
            <a:chExt cx="2736647" cy="1010221"/>
          </a:xfrm>
        </p:grpSpPr>
        <p:sp>
          <p:nvSpPr>
            <p:cNvPr id="23" name="Left Brace 22"/>
            <p:cNvSpPr/>
            <p:nvPr/>
          </p:nvSpPr>
          <p:spPr>
            <a:xfrm rot="16200000">
              <a:off x="3530792" y="4534383"/>
              <a:ext cx="192025" cy="1351327"/>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TextBox 23"/>
            <p:cNvSpPr txBox="1"/>
            <p:nvPr/>
          </p:nvSpPr>
          <p:spPr>
            <a:xfrm>
              <a:off x="2306105" y="5403996"/>
              <a:ext cx="2634054" cy="369332"/>
            </a:xfrm>
            <a:prstGeom prst="rect">
              <a:avLst/>
            </a:prstGeom>
            <a:noFill/>
          </p:spPr>
          <p:txBody>
            <a:bodyPr wrap="none" rtlCol="0">
              <a:spAutoFit/>
            </a:bodyPr>
            <a:lstStyle/>
            <a:p>
              <a:r>
                <a:rPr lang="en-US" dirty="0" smtClean="0"/>
                <a:t>Observation - prediction</a:t>
              </a:r>
              <a:endParaRPr lang="en-US" dirty="0"/>
            </a:p>
          </p:txBody>
        </p:sp>
        <p:sp>
          <p:nvSpPr>
            <p:cNvPr id="40" name="TextBox 39"/>
            <p:cNvSpPr txBox="1"/>
            <p:nvPr/>
          </p:nvSpPr>
          <p:spPr>
            <a:xfrm>
              <a:off x="2306105" y="5754923"/>
              <a:ext cx="2736647" cy="369332"/>
            </a:xfrm>
            <a:prstGeom prst="rect">
              <a:avLst/>
            </a:prstGeom>
            <a:noFill/>
          </p:spPr>
          <p:txBody>
            <a:bodyPr wrap="none" rtlCol="0">
              <a:spAutoFit/>
            </a:bodyPr>
            <a:lstStyle/>
            <a:p>
              <a:r>
                <a:rPr lang="en-US" dirty="0" smtClean="0">
                  <a:solidFill>
                    <a:srgbClr val="FF0000"/>
                  </a:solidFill>
                </a:rPr>
                <a:t>*Sensory prediction error</a:t>
              </a:r>
              <a:endParaRPr lang="en-US" dirty="0">
                <a:solidFill>
                  <a:srgbClr val="FF0000"/>
                </a:solidFill>
              </a:endParaRPr>
            </a:p>
          </p:txBody>
        </p:sp>
      </p:grpSp>
      <p:grpSp>
        <p:nvGrpSpPr>
          <p:cNvPr id="26" name="Group 25"/>
          <p:cNvGrpSpPr/>
          <p:nvPr/>
        </p:nvGrpSpPr>
        <p:grpSpPr>
          <a:xfrm>
            <a:off x="1975857" y="1785100"/>
            <a:ext cx="1428596" cy="638011"/>
            <a:chOff x="1975857" y="1785100"/>
            <a:chExt cx="1428596" cy="638011"/>
          </a:xfrm>
        </p:grpSpPr>
        <p:cxnSp>
          <p:nvCxnSpPr>
            <p:cNvPr id="8" name="Straight Connector 7"/>
            <p:cNvCxnSpPr/>
            <p:nvPr/>
          </p:nvCxnSpPr>
          <p:spPr>
            <a:xfrm flipH="1">
              <a:off x="2820962" y="1785100"/>
              <a:ext cx="214838" cy="2613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1975857" y="2053779"/>
              <a:ext cx="1428596" cy="369332"/>
            </a:xfrm>
            <a:prstGeom prst="rect">
              <a:avLst/>
            </a:prstGeom>
            <a:noFill/>
          </p:spPr>
          <p:txBody>
            <a:bodyPr wrap="none" rtlCol="0">
              <a:spAutoFit/>
            </a:bodyPr>
            <a:lstStyle/>
            <a:p>
              <a:r>
                <a:rPr lang="en-US" dirty="0" smtClean="0"/>
                <a:t>Observation</a:t>
              </a:r>
              <a:endParaRPr lang="en-US" dirty="0"/>
            </a:p>
          </p:txBody>
        </p:sp>
      </p:grpSp>
      <p:grpSp>
        <p:nvGrpSpPr>
          <p:cNvPr id="27" name="Group 26"/>
          <p:cNvGrpSpPr/>
          <p:nvPr/>
        </p:nvGrpSpPr>
        <p:grpSpPr>
          <a:xfrm>
            <a:off x="3262055" y="1785100"/>
            <a:ext cx="1851789" cy="1007343"/>
            <a:chOff x="3262055" y="1785100"/>
            <a:chExt cx="1851789" cy="1007343"/>
          </a:xfrm>
        </p:grpSpPr>
        <p:cxnSp>
          <p:nvCxnSpPr>
            <p:cNvPr id="12" name="Straight Connector 11"/>
            <p:cNvCxnSpPr>
              <a:endCxn id="13" idx="0"/>
            </p:cNvCxnSpPr>
            <p:nvPr/>
          </p:nvCxnSpPr>
          <p:spPr>
            <a:xfrm>
              <a:off x="4111140" y="1785100"/>
              <a:ext cx="76810" cy="6380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3262055" y="2423111"/>
              <a:ext cx="1851789" cy="369332"/>
            </a:xfrm>
            <a:prstGeom prst="rect">
              <a:avLst/>
            </a:prstGeom>
            <a:noFill/>
          </p:spPr>
          <p:txBody>
            <a:bodyPr wrap="none" rtlCol="0">
              <a:spAutoFit/>
            </a:bodyPr>
            <a:lstStyle/>
            <a:p>
              <a:r>
                <a:rPr lang="en-US" dirty="0" smtClean="0"/>
                <a:t>Motor command</a:t>
              </a:r>
              <a:endParaRPr lang="en-US" dirty="0"/>
            </a:p>
          </p:txBody>
        </p:sp>
      </p:grpSp>
      <p:grpSp>
        <p:nvGrpSpPr>
          <p:cNvPr id="28" name="Group 27"/>
          <p:cNvGrpSpPr/>
          <p:nvPr/>
        </p:nvGrpSpPr>
        <p:grpSpPr>
          <a:xfrm>
            <a:off x="5113844" y="1785100"/>
            <a:ext cx="1579345" cy="688337"/>
            <a:chOff x="5113844" y="1785100"/>
            <a:chExt cx="1579345" cy="688337"/>
          </a:xfrm>
        </p:grpSpPr>
        <p:cxnSp>
          <p:nvCxnSpPr>
            <p:cNvPr id="16" name="Straight Connector 15"/>
            <p:cNvCxnSpPr/>
            <p:nvPr/>
          </p:nvCxnSpPr>
          <p:spPr>
            <a:xfrm>
              <a:off x="5113844" y="1785100"/>
              <a:ext cx="210365" cy="319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5251769" y="2104105"/>
              <a:ext cx="1441420" cy="369332"/>
            </a:xfrm>
            <a:prstGeom prst="rect">
              <a:avLst/>
            </a:prstGeom>
            <a:noFill/>
          </p:spPr>
          <p:txBody>
            <a:bodyPr wrap="none" rtlCol="0">
              <a:spAutoFit/>
            </a:bodyPr>
            <a:lstStyle/>
            <a:p>
              <a:r>
                <a:rPr lang="en-US" dirty="0" smtClean="0"/>
                <a:t>Perturbation</a:t>
              </a:r>
              <a:endParaRPr lang="en-US" dirty="0"/>
            </a:p>
          </p:txBody>
        </p:sp>
      </p:grpSp>
      <p:grpSp>
        <p:nvGrpSpPr>
          <p:cNvPr id="31" name="Group 30"/>
          <p:cNvGrpSpPr/>
          <p:nvPr/>
        </p:nvGrpSpPr>
        <p:grpSpPr>
          <a:xfrm>
            <a:off x="5972479" y="1454900"/>
            <a:ext cx="2173617" cy="369332"/>
            <a:chOff x="5972479" y="1454900"/>
            <a:chExt cx="2173617" cy="369332"/>
          </a:xfrm>
        </p:grpSpPr>
        <p:cxnSp>
          <p:nvCxnSpPr>
            <p:cNvPr id="20" name="Straight Connector 19"/>
            <p:cNvCxnSpPr>
              <a:stCxn id="7" idx="3"/>
            </p:cNvCxnSpPr>
            <p:nvPr/>
          </p:nvCxnSpPr>
          <p:spPr>
            <a:xfrm>
              <a:off x="5972479" y="1454900"/>
              <a:ext cx="360300" cy="1195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6332779" y="1454900"/>
              <a:ext cx="1813317" cy="369332"/>
            </a:xfrm>
            <a:prstGeom prst="rect">
              <a:avLst/>
            </a:prstGeom>
            <a:noFill/>
          </p:spPr>
          <p:txBody>
            <a:bodyPr wrap="none" rtlCol="0">
              <a:spAutoFit/>
            </a:bodyPr>
            <a:lstStyle/>
            <a:p>
              <a:r>
                <a:rPr lang="en-US" dirty="0" smtClean="0"/>
                <a:t>Execution noise</a:t>
              </a:r>
              <a:endParaRPr lang="en-US" dirty="0"/>
            </a:p>
          </p:txBody>
        </p:sp>
      </p:grpSp>
      <p:grpSp>
        <p:nvGrpSpPr>
          <p:cNvPr id="43" name="Group 42"/>
          <p:cNvGrpSpPr/>
          <p:nvPr/>
        </p:nvGrpSpPr>
        <p:grpSpPr>
          <a:xfrm>
            <a:off x="1845366" y="3851455"/>
            <a:ext cx="2503075" cy="453501"/>
            <a:chOff x="1845366" y="3851455"/>
            <a:chExt cx="2503075" cy="453501"/>
          </a:xfrm>
        </p:grpSpPr>
        <p:sp>
          <p:nvSpPr>
            <p:cNvPr id="32" name="TextBox 31"/>
            <p:cNvSpPr txBox="1"/>
            <p:nvPr/>
          </p:nvSpPr>
          <p:spPr>
            <a:xfrm>
              <a:off x="1845366" y="3935624"/>
              <a:ext cx="671979" cy="369332"/>
            </a:xfrm>
            <a:prstGeom prst="rect">
              <a:avLst/>
            </a:prstGeom>
            <a:noFill/>
          </p:spPr>
          <p:txBody>
            <a:bodyPr wrap="none" rtlCol="0">
              <a:spAutoFit/>
            </a:bodyPr>
            <a:lstStyle/>
            <a:p>
              <a:r>
                <a:rPr lang="en-US" dirty="0" smtClean="0"/>
                <a:t>Goal</a:t>
              </a:r>
              <a:endParaRPr lang="en-US" dirty="0"/>
            </a:p>
          </p:txBody>
        </p:sp>
        <p:cxnSp>
          <p:nvCxnSpPr>
            <p:cNvPr id="34" name="Elbow Connector 33"/>
            <p:cNvCxnSpPr>
              <a:stCxn id="32" idx="3"/>
            </p:cNvCxnSpPr>
            <p:nvPr/>
          </p:nvCxnSpPr>
          <p:spPr>
            <a:xfrm flipV="1">
              <a:off x="2517345" y="3851455"/>
              <a:ext cx="1831096" cy="268835"/>
            </a:xfrm>
            <a:prstGeom prst="bentConnector3">
              <a:avLst>
                <a:gd name="adj1" fmla="val 99937"/>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a:off x="5647340" y="3669510"/>
            <a:ext cx="3011103" cy="501028"/>
            <a:chOff x="5647340" y="3669510"/>
            <a:chExt cx="3011103" cy="501028"/>
          </a:xfrm>
        </p:grpSpPr>
        <p:cxnSp>
          <p:nvCxnSpPr>
            <p:cNvPr id="39" name="Straight Connector 38"/>
            <p:cNvCxnSpPr/>
            <p:nvPr/>
          </p:nvCxnSpPr>
          <p:spPr>
            <a:xfrm>
              <a:off x="5647340" y="3669510"/>
              <a:ext cx="438786" cy="1819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6152629" y="3801206"/>
              <a:ext cx="2505814" cy="369332"/>
            </a:xfrm>
            <a:prstGeom prst="rect">
              <a:avLst/>
            </a:prstGeom>
            <a:noFill/>
          </p:spPr>
          <p:txBody>
            <a:bodyPr wrap="none" rtlCol="0">
              <a:spAutoFit/>
            </a:bodyPr>
            <a:lstStyle/>
            <a:p>
              <a:r>
                <a:rPr lang="en-US" dirty="0" smtClean="0">
                  <a:solidFill>
                    <a:srgbClr val="FF0000"/>
                  </a:solidFill>
                </a:rPr>
                <a:t>Estimated perturbation</a:t>
              </a:r>
              <a:endParaRPr lang="en-US" dirty="0">
                <a:solidFill>
                  <a:srgbClr val="FF0000"/>
                </a:solidFill>
              </a:endParaRPr>
            </a:p>
          </p:txBody>
        </p:sp>
      </p:grpSp>
      <p:graphicFrame>
        <p:nvGraphicFramePr>
          <p:cNvPr id="2" name="Object 1"/>
          <p:cNvGraphicFramePr>
            <a:graphicFrameLocks noChangeAspect="1"/>
          </p:cNvGraphicFramePr>
          <p:nvPr>
            <p:extLst>
              <p:ext uri="{D42A27DB-BD31-4B8C-83A1-F6EECF244321}">
                <p14:modId xmlns:p14="http://schemas.microsoft.com/office/powerpoint/2010/main" val="230430151"/>
              </p:ext>
            </p:extLst>
          </p:nvPr>
        </p:nvGraphicFramePr>
        <p:xfrm>
          <a:off x="5449888" y="5098668"/>
          <a:ext cx="1866900" cy="481012"/>
        </p:xfrm>
        <a:graphic>
          <a:graphicData uri="http://schemas.openxmlformats.org/presentationml/2006/ole">
            <mc:AlternateContent xmlns:mc="http://schemas.openxmlformats.org/markup-compatibility/2006">
              <mc:Choice xmlns:v="urn:schemas-microsoft-com:vml" Requires="v">
                <p:oleObj spid="_x0000_s26945" name="Equation" r:id="rId9" imgW="888840" imgH="228600" progId="Equation.DSMT4">
                  <p:embed/>
                </p:oleObj>
              </mc:Choice>
              <mc:Fallback>
                <p:oleObj name="Equation" r:id="rId9" imgW="888840" imgH="228600" progId="Equation.DSMT4">
                  <p:embed/>
                  <p:pic>
                    <p:nvPicPr>
                      <p:cNvPr id="0" name=""/>
                      <p:cNvPicPr/>
                      <p:nvPr/>
                    </p:nvPicPr>
                    <p:blipFill>
                      <a:blip r:embed="rId10"/>
                      <a:stretch>
                        <a:fillRect/>
                      </a:stretch>
                    </p:blipFill>
                    <p:spPr>
                      <a:xfrm>
                        <a:off x="5449888" y="5098668"/>
                        <a:ext cx="1866900" cy="481012"/>
                      </a:xfrm>
                      <a:prstGeom prst="rect">
                        <a:avLst/>
                      </a:prstGeom>
                    </p:spPr>
                  </p:pic>
                </p:oleObj>
              </mc:Fallback>
            </mc:AlternateContent>
          </a:graphicData>
        </a:graphic>
      </p:graphicFrame>
    </p:spTree>
    <p:extLst>
      <p:ext uri="{BB962C8B-B14F-4D97-AF65-F5344CB8AC3E}">
        <p14:creationId xmlns:p14="http://schemas.microsoft.com/office/powerpoint/2010/main" val="1343283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8"/>
                                        </p:tgtEl>
                                        <p:attrNameLst>
                                          <p:attrName>style.visibility</p:attrName>
                                        </p:attrNameLst>
                                      </p:cBhvr>
                                      <p:to>
                                        <p:strVal val="visible"/>
                                      </p:to>
                                    </p:set>
                                    <p:animEffect transition="in" filter="fade">
                                      <p:cBhvr>
                                        <p:cTn id="32" dur="500"/>
                                        <p:tgtEl>
                                          <p:spTgt spid="3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fade">
                                      <p:cBhvr>
                                        <p:cTn id="37" dur="500"/>
                                        <p:tgtEl>
                                          <p:spTgt spid="43"/>
                                        </p:tgtEl>
                                      </p:cBhvr>
                                    </p:animEffect>
                                  </p:childTnLst>
                                </p:cTn>
                              </p:par>
                              <p:par>
                                <p:cTn id="38" presetID="10" presetClass="entr" presetSubtype="0" fill="hold" nodeType="withEffect">
                                  <p:stCondLst>
                                    <p:cond delay="0"/>
                                  </p:stCondLst>
                                  <p:childTnLst>
                                    <p:set>
                                      <p:cBhvr>
                                        <p:cTn id="39" dur="1" fill="hold">
                                          <p:stCondLst>
                                            <p:cond delay="0"/>
                                          </p:stCondLst>
                                        </p:cTn>
                                        <p:tgtEl>
                                          <p:spTgt spid="44"/>
                                        </p:tgtEl>
                                        <p:attrNameLst>
                                          <p:attrName>style.visibility</p:attrName>
                                        </p:attrNameLst>
                                      </p:cBhvr>
                                      <p:to>
                                        <p:strVal val="visible"/>
                                      </p:to>
                                    </p:set>
                                    <p:animEffect transition="in" filter="fade">
                                      <p:cBhvr>
                                        <p:cTn id="40" dur="500"/>
                                        <p:tgtEl>
                                          <p:spTgt spid="4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par>
                                <p:cTn id="51" presetID="10" presetClass="entr" presetSubtype="0" fill="hold" nodeType="with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fade">
                                      <p:cBhvr>
                                        <p:cTn id="5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Optimal learning after-the-fact (offline batch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459628219"/>
              </p:ext>
            </p:extLst>
          </p:nvPr>
        </p:nvGraphicFramePr>
        <p:xfrm>
          <a:off x="944563" y="2205038"/>
          <a:ext cx="2927350" cy="1017587"/>
        </p:xfrm>
        <a:graphic>
          <a:graphicData uri="http://schemas.openxmlformats.org/presentationml/2006/ole">
            <mc:AlternateContent xmlns:mc="http://schemas.openxmlformats.org/markup-compatibility/2006">
              <mc:Choice xmlns:v="urn:schemas-microsoft-com:vml" Requires="v">
                <p:oleObj spid="_x0000_s52624" name="Equation" r:id="rId3" imgW="1244520" imgH="431640" progId="Equation.DSMT4">
                  <p:embed/>
                </p:oleObj>
              </mc:Choice>
              <mc:Fallback>
                <p:oleObj name="Equation" r:id="rId3" imgW="1244520" imgH="431640" progId="Equation.DSMT4">
                  <p:embed/>
                  <p:pic>
                    <p:nvPicPr>
                      <p:cNvPr id="0" name=""/>
                      <p:cNvPicPr/>
                      <p:nvPr/>
                    </p:nvPicPr>
                    <p:blipFill>
                      <a:blip r:embed="rId4"/>
                      <a:stretch>
                        <a:fillRect/>
                      </a:stretch>
                    </p:blipFill>
                    <p:spPr>
                      <a:xfrm>
                        <a:off x="944563" y="2205038"/>
                        <a:ext cx="2927350" cy="1017587"/>
                      </a:xfrm>
                      <a:prstGeom prst="rect">
                        <a:avLst/>
                      </a:prstGeom>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3148911462"/>
              </p:ext>
            </p:extLst>
          </p:nvPr>
        </p:nvGraphicFramePr>
        <p:xfrm>
          <a:off x="1730375" y="3406775"/>
          <a:ext cx="5154613" cy="1160463"/>
        </p:xfrm>
        <a:graphic>
          <a:graphicData uri="http://schemas.openxmlformats.org/presentationml/2006/ole">
            <mc:AlternateContent xmlns:mc="http://schemas.openxmlformats.org/markup-compatibility/2006">
              <mc:Choice xmlns:v="urn:schemas-microsoft-com:vml" Requires="v">
                <p:oleObj spid="_x0000_s52625" name="Equation" r:id="rId5" imgW="1917360" imgH="431640" progId="Equation.DSMT4">
                  <p:embed/>
                </p:oleObj>
              </mc:Choice>
              <mc:Fallback>
                <p:oleObj name="Equation" r:id="rId5" imgW="1917360" imgH="431640" progId="Equation.DSMT4">
                  <p:embed/>
                  <p:pic>
                    <p:nvPicPr>
                      <p:cNvPr id="0" name=""/>
                      <p:cNvPicPr/>
                      <p:nvPr/>
                    </p:nvPicPr>
                    <p:blipFill>
                      <a:blip r:embed="rId6"/>
                      <a:stretch>
                        <a:fillRect/>
                      </a:stretch>
                    </p:blipFill>
                    <p:spPr>
                      <a:xfrm>
                        <a:off x="1730375" y="3406775"/>
                        <a:ext cx="5154613" cy="1160463"/>
                      </a:xfrm>
                      <a:prstGeom prst="rect">
                        <a:avLst/>
                      </a:prstGeom>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2318481684"/>
              </p:ext>
            </p:extLst>
          </p:nvPr>
        </p:nvGraphicFramePr>
        <p:xfrm>
          <a:off x="2325688" y="4926013"/>
          <a:ext cx="3759200" cy="998537"/>
        </p:xfrm>
        <a:graphic>
          <a:graphicData uri="http://schemas.openxmlformats.org/presentationml/2006/ole">
            <mc:AlternateContent xmlns:mc="http://schemas.openxmlformats.org/markup-compatibility/2006">
              <mc:Choice xmlns:v="urn:schemas-microsoft-com:vml" Requires="v">
                <p:oleObj spid="_x0000_s52626" name="Equation" r:id="rId7" imgW="1625400" imgH="431640" progId="Equation.DSMT4">
                  <p:embed/>
                </p:oleObj>
              </mc:Choice>
              <mc:Fallback>
                <p:oleObj name="Equation" r:id="rId7" imgW="1625400" imgH="431640" progId="Equation.DSMT4">
                  <p:embed/>
                  <p:pic>
                    <p:nvPicPr>
                      <p:cNvPr id="0" name=""/>
                      <p:cNvPicPr/>
                      <p:nvPr/>
                    </p:nvPicPr>
                    <p:blipFill>
                      <a:blip r:embed="rId8"/>
                      <a:stretch>
                        <a:fillRect/>
                      </a:stretch>
                    </p:blipFill>
                    <p:spPr>
                      <a:xfrm>
                        <a:off x="2325688" y="4926013"/>
                        <a:ext cx="3759200" cy="998537"/>
                      </a:xfrm>
                      <a:prstGeom prst="rect">
                        <a:avLst/>
                      </a:prstGeom>
                    </p:spPr>
                  </p:pic>
                </p:oleObj>
              </mc:Fallback>
            </mc:AlternateContent>
          </a:graphicData>
        </a:graphic>
      </p:graphicFrame>
      <p:grpSp>
        <p:nvGrpSpPr>
          <p:cNvPr id="21" name="Group 20"/>
          <p:cNvGrpSpPr/>
          <p:nvPr/>
        </p:nvGrpSpPr>
        <p:grpSpPr>
          <a:xfrm>
            <a:off x="350858" y="1040634"/>
            <a:ext cx="4694619" cy="514545"/>
            <a:chOff x="350858" y="1040634"/>
            <a:chExt cx="4694619" cy="514545"/>
          </a:xfrm>
        </p:grpSpPr>
        <p:sp>
          <p:nvSpPr>
            <p:cNvPr id="11" name="TextBox 10"/>
            <p:cNvSpPr txBox="1"/>
            <p:nvPr/>
          </p:nvSpPr>
          <p:spPr>
            <a:xfrm>
              <a:off x="350858" y="1097835"/>
              <a:ext cx="2621230" cy="369332"/>
            </a:xfrm>
            <a:prstGeom prst="rect">
              <a:avLst/>
            </a:prstGeom>
            <a:noFill/>
          </p:spPr>
          <p:txBody>
            <a:bodyPr wrap="none" rtlCol="0">
              <a:spAutoFit/>
            </a:bodyPr>
            <a:lstStyle/>
            <a:p>
              <a:r>
                <a:rPr lang="en-US" dirty="0" smtClean="0"/>
                <a:t>Given our observations:</a:t>
              </a:r>
              <a:endParaRPr lang="en-US" dirty="0"/>
            </a:p>
          </p:txBody>
        </p:sp>
        <p:graphicFrame>
          <p:nvGraphicFramePr>
            <p:cNvPr id="13" name="Object 12"/>
            <p:cNvGraphicFramePr>
              <a:graphicFrameLocks noChangeAspect="1"/>
            </p:cNvGraphicFramePr>
            <p:nvPr>
              <p:extLst>
                <p:ext uri="{D42A27DB-BD31-4B8C-83A1-F6EECF244321}">
                  <p14:modId xmlns:p14="http://schemas.microsoft.com/office/powerpoint/2010/main" val="2523714922"/>
                </p:ext>
              </p:extLst>
            </p:nvPr>
          </p:nvGraphicFramePr>
          <p:xfrm>
            <a:off x="3151015" y="1040634"/>
            <a:ext cx="1894462" cy="514545"/>
          </p:xfrm>
          <a:graphic>
            <a:graphicData uri="http://schemas.openxmlformats.org/presentationml/2006/ole">
              <mc:AlternateContent xmlns:mc="http://schemas.openxmlformats.org/markup-compatibility/2006">
                <mc:Choice xmlns:v="urn:schemas-microsoft-com:vml" Requires="v">
                  <p:oleObj spid="_x0000_s52627" name="Equation" r:id="rId9" imgW="1028520" imgH="279360" progId="Equation.DSMT4">
                    <p:embed/>
                  </p:oleObj>
                </mc:Choice>
                <mc:Fallback>
                  <p:oleObj name="Equation" r:id="rId9" imgW="1028520" imgH="279360" progId="Equation.DSMT4">
                    <p:embed/>
                    <p:pic>
                      <p:nvPicPr>
                        <p:cNvPr id="0" name=""/>
                        <p:cNvPicPr/>
                        <p:nvPr/>
                      </p:nvPicPr>
                      <p:blipFill>
                        <a:blip r:embed="rId10"/>
                        <a:stretch>
                          <a:fillRect/>
                        </a:stretch>
                      </p:blipFill>
                      <p:spPr>
                        <a:xfrm>
                          <a:off x="3151015" y="1040634"/>
                          <a:ext cx="1894462" cy="514545"/>
                        </a:xfrm>
                        <a:prstGeom prst="rect">
                          <a:avLst/>
                        </a:prstGeom>
                      </p:spPr>
                    </p:pic>
                  </p:oleObj>
                </mc:Fallback>
              </mc:AlternateContent>
            </a:graphicData>
          </a:graphic>
        </p:graphicFrame>
      </p:grpSp>
      <p:grpSp>
        <p:nvGrpSpPr>
          <p:cNvPr id="20" name="Group 19"/>
          <p:cNvGrpSpPr/>
          <p:nvPr/>
        </p:nvGrpSpPr>
        <p:grpSpPr>
          <a:xfrm>
            <a:off x="376646" y="1659972"/>
            <a:ext cx="1939351" cy="422275"/>
            <a:chOff x="376646" y="1659972"/>
            <a:chExt cx="1939351" cy="422275"/>
          </a:xfrm>
        </p:grpSpPr>
        <p:sp>
          <p:nvSpPr>
            <p:cNvPr id="14" name="TextBox 13"/>
            <p:cNvSpPr txBox="1"/>
            <p:nvPr/>
          </p:nvSpPr>
          <p:spPr>
            <a:xfrm>
              <a:off x="376646" y="1686444"/>
              <a:ext cx="1556836" cy="369332"/>
            </a:xfrm>
            <a:prstGeom prst="rect">
              <a:avLst/>
            </a:prstGeom>
            <a:noFill/>
          </p:spPr>
          <p:txBody>
            <a:bodyPr wrap="none" rtlCol="0">
              <a:spAutoFit/>
            </a:bodyPr>
            <a:lstStyle/>
            <a:p>
              <a:r>
                <a:rPr lang="en-US" dirty="0" smtClean="0"/>
                <a:t>And our goal:</a:t>
              </a:r>
              <a:endParaRPr lang="en-US" dirty="0"/>
            </a:p>
          </p:txBody>
        </p:sp>
        <p:graphicFrame>
          <p:nvGraphicFramePr>
            <p:cNvPr id="15" name="Object 14"/>
            <p:cNvGraphicFramePr>
              <a:graphicFrameLocks noChangeAspect="1"/>
            </p:cNvGraphicFramePr>
            <p:nvPr>
              <p:extLst>
                <p:ext uri="{D42A27DB-BD31-4B8C-83A1-F6EECF244321}">
                  <p14:modId xmlns:p14="http://schemas.microsoft.com/office/powerpoint/2010/main" val="3061420341"/>
                </p:ext>
              </p:extLst>
            </p:nvPr>
          </p:nvGraphicFramePr>
          <p:xfrm>
            <a:off x="1988972" y="1659972"/>
            <a:ext cx="327025" cy="422275"/>
          </p:xfrm>
          <a:graphic>
            <a:graphicData uri="http://schemas.openxmlformats.org/presentationml/2006/ole">
              <mc:AlternateContent xmlns:mc="http://schemas.openxmlformats.org/markup-compatibility/2006">
                <mc:Choice xmlns:v="urn:schemas-microsoft-com:vml" Requires="v">
                  <p:oleObj spid="_x0000_s52628" name="Equation" r:id="rId11" imgW="177480" imgH="228600" progId="Equation.DSMT4">
                    <p:embed/>
                  </p:oleObj>
                </mc:Choice>
                <mc:Fallback>
                  <p:oleObj name="Equation" r:id="rId11" imgW="177480" imgH="228600" progId="Equation.DSMT4">
                    <p:embed/>
                    <p:pic>
                      <p:nvPicPr>
                        <p:cNvPr id="0" name=""/>
                        <p:cNvPicPr/>
                        <p:nvPr/>
                      </p:nvPicPr>
                      <p:blipFill>
                        <a:blip r:embed="rId12"/>
                        <a:stretch>
                          <a:fillRect/>
                        </a:stretch>
                      </p:blipFill>
                      <p:spPr>
                        <a:xfrm>
                          <a:off x="1988972" y="1659972"/>
                          <a:ext cx="327025" cy="422275"/>
                        </a:xfrm>
                        <a:prstGeom prst="rect">
                          <a:avLst/>
                        </a:prstGeom>
                      </p:spPr>
                    </p:pic>
                  </p:oleObj>
                </mc:Fallback>
              </mc:AlternateContent>
            </a:graphicData>
          </a:graphic>
        </p:graphicFrame>
      </p:grpSp>
      <p:graphicFrame>
        <p:nvGraphicFramePr>
          <p:cNvPr id="17" name="Object 16"/>
          <p:cNvGraphicFramePr>
            <a:graphicFrameLocks noChangeAspect="1"/>
          </p:cNvGraphicFramePr>
          <p:nvPr>
            <p:extLst>
              <p:ext uri="{D42A27DB-BD31-4B8C-83A1-F6EECF244321}">
                <p14:modId xmlns:p14="http://schemas.microsoft.com/office/powerpoint/2010/main" val="1322408050"/>
              </p:ext>
            </p:extLst>
          </p:nvPr>
        </p:nvGraphicFramePr>
        <p:xfrm>
          <a:off x="4727575" y="2205038"/>
          <a:ext cx="3675063" cy="1017587"/>
        </p:xfrm>
        <a:graphic>
          <a:graphicData uri="http://schemas.openxmlformats.org/presentationml/2006/ole">
            <mc:AlternateContent xmlns:mc="http://schemas.openxmlformats.org/markup-compatibility/2006">
              <mc:Choice xmlns:v="urn:schemas-microsoft-com:vml" Requires="v">
                <p:oleObj spid="_x0000_s52629" name="Equation" r:id="rId13" imgW="1562040" imgH="431640" progId="Equation.DSMT4">
                  <p:embed/>
                </p:oleObj>
              </mc:Choice>
              <mc:Fallback>
                <p:oleObj name="Equation" r:id="rId13" imgW="1562040" imgH="431640" progId="Equation.DSMT4">
                  <p:embed/>
                  <p:pic>
                    <p:nvPicPr>
                      <p:cNvPr id="0" name="Object 6"/>
                      <p:cNvPicPr>
                        <a:picLocks noChangeAspect="1" noChangeArrowheads="1"/>
                      </p:cNvPicPr>
                      <p:nvPr/>
                    </p:nvPicPr>
                    <p:blipFill>
                      <a:blip r:embed="rId14"/>
                      <a:srcRect/>
                      <a:stretch>
                        <a:fillRect/>
                      </a:stretch>
                    </p:blipFill>
                    <p:spPr bwMode="auto">
                      <a:xfrm>
                        <a:off x="4727575" y="2205038"/>
                        <a:ext cx="3675063" cy="1017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8" name="Rectangle 17"/>
          <p:cNvSpPr/>
          <p:nvPr/>
        </p:nvSpPr>
        <p:spPr>
          <a:xfrm>
            <a:off x="2152485" y="4926795"/>
            <a:ext cx="4186145" cy="998538"/>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885120" y="5961491"/>
            <a:ext cx="7430239" cy="369332"/>
          </a:xfrm>
          <a:prstGeom prst="rect">
            <a:avLst/>
          </a:prstGeom>
          <a:noFill/>
        </p:spPr>
        <p:txBody>
          <a:bodyPr wrap="none" rtlCol="0">
            <a:spAutoFit/>
          </a:bodyPr>
          <a:lstStyle/>
          <a:p>
            <a:r>
              <a:rPr lang="en-US" b="1" dirty="0" smtClean="0"/>
              <a:t>Optimal motor command is the mean of all observed perturbations</a:t>
            </a:r>
            <a:endParaRPr lang="en-US" b="1" dirty="0"/>
          </a:p>
        </p:txBody>
      </p:sp>
      <p:grpSp>
        <p:nvGrpSpPr>
          <p:cNvPr id="16" name="Group 15"/>
          <p:cNvGrpSpPr/>
          <p:nvPr/>
        </p:nvGrpSpPr>
        <p:grpSpPr>
          <a:xfrm>
            <a:off x="2805370" y="1907236"/>
            <a:ext cx="1938790" cy="446424"/>
            <a:chOff x="2805370" y="1907236"/>
            <a:chExt cx="1938790" cy="446424"/>
          </a:xfrm>
        </p:grpSpPr>
        <p:cxnSp>
          <p:nvCxnSpPr>
            <p:cNvPr id="8" name="Straight Connector 7"/>
            <p:cNvCxnSpPr/>
            <p:nvPr/>
          </p:nvCxnSpPr>
          <p:spPr>
            <a:xfrm flipV="1">
              <a:off x="2805370" y="2123230"/>
              <a:ext cx="384050" cy="23043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3212972" y="1907236"/>
              <a:ext cx="1531188" cy="369332"/>
            </a:xfrm>
            <a:prstGeom prst="rect">
              <a:avLst/>
            </a:prstGeom>
            <a:noFill/>
          </p:spPr>
          <p:txBody>
            <a:bodyPr wrap="none" rtlCol="0">
              <a:spAutoFit/>
            </a:bodyPr>
            <a:lstStyle/>
            <a:p>
              <a:r>
                <a:rPr lang="en-US" dirty="0" smtClean="0"/>
                <a:t>Cost function</a:t>
              </a:r>
              <a:endParaRPr lang="en-US" dirty="0"/>
            </a:p>
          </p:txBody>
        </p:sp>
      </p:grpSp>
    </p:spTree>
    <p:extLst>
      <p:ext uri="{BB962C8B-B14F-4D97-AF65-F5344CB8AC3E}">
        <p14:creationId xmlns:p14="http://schemas.microsoft.com/office/powerpoint/2010/main" val="281018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Online learning of a perturbation (‘local’ estimation)</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19</a:t>
            </a:fld>
            <a:endParaRPr lang="en-US"/>
          </a:p>
        </p:txBody>
      </p:sp>
      <p:sp>
        <p:nvSpPr>
          <p:cNvPr id="6" name="Footer Placeholder 5"/>
          <p:cNvSpPr>
            <a:spLocks noGrp="1"/>
          </p:cNvSpPr>
          <p:nvPr>
            <p:ph type="ftr" sz="quarter" idx="11"/>
          </p:nvPr>
        </p:nvSpPr>
        <p:spPr/>
        <p:txBody>
          <a:bodyPr/>
          <a:lstStyle/>
          <a:p>
            <a:pPr>
              <a:defRPr/>
            </a:pPr>
            <a:r>
              <a:rPr lang="en-US" dirty="0" smtClean="0"/>
              <a:t>Tutorial: motor learning</a:t>
            </a:r>
            <a:endParaRPr lang="en-US" dirty="0"/>
          </a:p>
        </p:txBody>
      </p:sp>
      <p:sp>
        <p:nvSpPr>
          <p:cNvPr id="7" name="TextBox 6"/>
          <p:cNvSpPr txBox="1"/>
          <p:nvPr/>
        </p:nvSpPr>
        <p:spPr>
          <a:xfrm>
            <a:off x="307530" y="990340"/>
            <a:ext cx="8738354" cy="369332"/>
          </a:xfrm>
          <a:prstGeom prst="rect">
            <a:avLst/>
          </a:prstGeom>
          <a:noFill/>
        </p:spPr>
        <p:txBody>
          <a:bodyPr wrap="none" rtlCol="0">
            <a:spAutoFit/>
          </a:bodyPr>
          <a:lstStyle/>
          <a:p>
            <a:r>
              <a:rPr lang="en-US" b="1" dirty="0" smtClean="0"/>
              <a:t>Batch learning requires a long history of trials – what about ‘online’ learning? </a:t>
            </a:r>
            <a:endParaRPr lang="en-US" b="1" dirty="0"/>
          </a:p>
        </p:txBody>
      </p:sp>
      <p:graphicFrame>
        <p:nvGraphicFramePr>
          <p:cNvPr id="8" name="Object 7"/>
          <p:cNvGraphicFramePr>
            <a:graphicFrameLocks noChangeAspect="1"/>
          </p:cNvGraphicFramePr>
          <p:nvPr>
            <p:extLst>
              <p:ext uri="{D42A27DB-BD31-4B8C-83A1-F6EECF244321}">
                <p14:modId xmlns:p14="http://schemas.microsoft.com/office/powerpoint/2010/main" val="3949450727"/>
              </p:ext>
            </p:extLst>
          </p:nvPr>
        </p:nvGraphicFramePr>
        <p:xfrm>
          <a:off x="1422790" y="1508750"/>
          <a:ext cx="2762250" cy="998537"/>
        </p:xfrm>
        <a:graphic>
          <a:graphicData uri="http://schemas.openxmlformats.org/presentationml/2006/ole">
            <mc:AlternateContent xmlns:mc="http://schemas.openxmlformats.org/markup-compatibility/2006">
              <mc:Choice xmlns:v="urn:schemas-microsoft-com:vml" Requires="v">
                <p:oleObj spid="_x0000_s53732" name="Equation" r:id="rId3" imgW="1193760" imgH="431640" progId="Equation.DSMT4">
                  <p:embed/>
                </p:oleObj>
              </mc:Choice>
              <mc:Fallback>
                <p:oleObj name="Equation" r:id="rId3" imgW="1193760" imgH="431640" progId="Equation.DSMT4">
                  <p:embed/>
                  <p:pic>
                    <p:nvPicPr>
                      <p:cNvPr id="0" name="Object 9"/>
                      <p:cNvPicPr>
                        <a:picLocks noChangeAspect="1" noChangeArrowheads="1"/>
                      </p:cNvPicPr>
                      <p:nvPr/>
                    </p:nvPicPr>
                    <p:blipFill>
                      <a:blip r:embed="rId4"/>
                      <a:srcRect/>
                      <a:stretch>
                        <a:fillRect/>
                      </a:stretch>
                    </p:blipFill>
                    <p:spPr bwMode="auto">
                      <a:xfrm>
                        <a:off x="1422790" y="1508750"/>
                        <a:ext cx="2762250" cy="99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3703455367"/>
              </p:ext>
            </p:extLst>
          </p:nvPr>
        </p:nvGraphicFramePr>
        <p:xfrm>
          <a:off x="2176462" y="2392065"/>
          <a:ext cx="4406900" cy="1057275"/>
        </p:xfrm>
        <a:graphic>
          <a:graphicData uri="http://schemas.openxmlformats.org/presentationml/2006/ole">
            <mc:AlternateContent xmlns:mc="http://schemas.openxmlformats.org/markup-compatibility/2006">
              <mc:Choice xmlns:v="urn:schemas-microsoft-com:vml" Requires="v">
                <p:oleObj spid="_x0000_s53733" name="Equation" r:id="rId5" imgW="1904760" imgH="457200" progId="Equation.DSMT4">
                  <p:embed/>
                </p:oleObj>
              </mc:Choice>
              <mc:Fallback>
                <p:oleObj name="Equation" r:id="rId5" imgW="1904760" imgH="457200" progId="Equation.DSMT4">
                  <p:embed/>
                  <p:pic>
                    <p:nvPicPr>
                      <p:cNvPr id="0" name="Object 7"/>
                      <p:cNvPicPr>
                        <a:picLocks noChangeAspect="1" noChangeArrowheads="1"/>
                      </p:cNvPicPr>
                      <p:nvPr/>
                    </p:nvPicPr>
                    <p:blipFill>
                      <a:blip r:embed="rId6"/>
                      <a:srcRect/>
                      <a:stretch>
                        <a:fillRect/>
                      </a:stretch>
                    </p:blipFill>
                    <p:spPr bwMode="auto">
                      <a:xfrm>
                        <a:off x="2176462" y="2392065"/>
                        <a:ext cx="4406900" cy="105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1" name="Object 10"/>
          <p:cNvGraphicFramePr>
            <a:graphicFrameLocks noChangeAspect="1"/>
          </p:cNvGraphicFramePr>
          <p:nvPr>
            <p:extLst>
              <p:ext uri="{D42A27DB-BD31-4B8C-83A1-F6EECF244321}">
                <p14:modId xmlns:p14="http://schemas.microsoft.com/office/powerpoint/2010/main" val="2633581737"/>
              </p:ext>
            </p:extLst>
          </p:nvPr>
        </p:nvGraphicFramePr>
        <p:xfrm>
          <a:off x="2104255" y="3448962"/>
          <a:ext cx="4791075" cy="1116013"/>
        </p:xfrm>
        <a:graphic>
          <a:graphicData uri="http://schemas.openxmlformats.org/presentationml/2006/ole">
            <mc:AlternateContent xmlns:mc="http://schemas.openxmlformats.org/markup-compatibility/2006">
              <mc:Choice xmlns:v="urn:schemas-microsoft-com:vml" Requires="v">
                <p:oleObj spid="_x0000_s53734" name="Equation" r:id="rId7" imgW="2070000" imgH="482400" progId="Equation.DSMT4">
                  <p:embed/>
                </p:oleObj>
              </mc:Choice>
              <mc:Fallback>
                <p:oleObj name="Equation" r:id="rId7" imgW="2070000" imgH="482400" progId="Equation.DSMT4">
                  <p:embed/>
                  <p:pic>
                    <p:nvPicPr>
                      <p:cNvPr id="0" name="Object 9"/>
                      <p:cNvPicPr>
                        <a:picLocks noChangeAspect="1" noChangeArrowheads="1"/>
                      </p:cNvPicPr>
                      <p:nvPr/>
                    </p:nvPicPr>
                    <p:blipFill>
                      <a:blip r:embed="rId8"/>
                      <a:srcRect/>
                      <a:stretch>
                        <a:fillRect/>
                      </a:stretch>
                    </p:blipFill>
                    <p:spPr bwMode="auto">
                      <a:xfrm>
                        <a:off x="2104255" y="3448962"/>
                        <a:ext cx="4791075"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2" name="Object 11"/>
          <p:cNvGraphicFramePr>
            <a:graphicFrameLocks noChangeAspect="1"/>
          </p:cNvGraphicFramePr>
          <p:nvPr>
            <p:extLst>
              <p:ext uri="{D42A27DB-BD31-4B8C-83A1-F6EECF244321}">
                <p14:modId xmlns:p14="http://schemas.microsoft.com/office/powerpoint/2010/main" val="401622619"/>
              </p:ext>
            </p:extLst>
          </p:nvPr>
        </p:nvGraphicFramePr>
        <p:xfrm>
          <a:off x="2188838" y="4567152"/>
          <a:ext cx="4702175" cy="909638"/>
        </p:xfrm>
        <a:graphic>
          <a:graphicData uri="http://schemas.openxmlformats.org/presentationml/2006/ole">
            <mc:AlternateContent xmlns:mc="http://schemas.openxmlformats.org/markup-compatibility/2006">
              <mc:Choice xmlns:v="urn:schemas-microsoft-com:vml" Requires="v">
                <p:oleObj spid="_x0000_s53735" name="Equation" r:id="rId9" imgW="2031840" imgH="393480" progId="Equation.DSMT4">
                  <p:embed/>
                </p:oleObj>
              </mc:Choice>
              <mc:Fallback>
                <p:oleObj name="Equation" r:id="rId9" imgW="2031840" imgH="393480" progId="Equation.DSMT4">
                  <p:embed/>
                  <p:pic>
                    <p:nvPicPr>
                      <p:cNvPr id="0" name="Object 10"/>
                      <p:cNvPicPr>
                        <a:picLocks noChangeAspect="1" noChangeArrowheads="1"/>
                      </p:cNvPicPr>
                      <p:nvPr/>
                    </p:nvPicPr>
                    <p:blipFill>
                      <a:blip r:embed="rId10"/>
                      <a:srcRect/>
                      <a:stretch>
                        <a:fillRect/>
                      </a:stretch>
                    </p:blipFill>
                    <p:spPr bwMode="auto">
                      <a:xfrm>
                        <a:off x="2188838" y="4567152"/>
                        <a:ext cx="4702175" cy="909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3" name="Object 12"/>
          <p:cNvGraphicFramePr>
            <a:graphicFrameLocks noChangeAspect="1"/>
          </p:cNvGraphicFramePr>
          <p:nvPr>
            <p:extLst>
              <p:ext uri="{D42A27DB-BD31-4B8C-83A1-F6EECF244321}">
                <p14:modId xmlns:p14="http://schemas.microsoft.com/office/powerpoint/2010/main" val="313193525"/>
              </p:ext>
            </p:extLst>
          </p:nvPr>
        </p:nvGraphicFramePr>
        <p:xfrm>
          <a:off x="4683833" y="1515462"/>
          <a:ext cx="2762250" cy="998537"/>
        </p:xfrm>
        <a:graphic>
          <a:graphicData uri="http://schemas.openxmlformats.org/presentationml/2006/ole">
            <mc:AlternateContent xmlns:mc="http://schemas.openxmlformats.org/markup-compatibility/2006">
              <mc:Choice xmlns:v="urn:schemas-microsoft-com:vml" Requires="v">
                <p:oleObj spid="_x0000_s53736" name="Equation" r:id="rId11" imgW="1193760" imgH="431640" progId="Equation.DSMT4">
                  <p:embed/>
                </p:oleObj>
              </mc:Choice>
              <mc:Fallback>
                <p:oleObj name="Equation" r:id="rId11" imgW="1193760" imgH="431640" progId="Equation.DSMT4">
                  <p:embed/>
                  <p:pic>
                    <p:nvPicPr>
                      <p:cNvPr id="0" name="Object 7"/>
                      <p:cNvPicPr>
                        <a:picLocks noChangeAspect="1" noChangeArrowheads="1"/>
                      </p:cNvPicPr>
                      <p:nvPr/>
                    </p:nvPicPr>
                    <p:blipFill>
                      <a:blip r:embed="rId12"/>
                      <a:srcRect/>
                      <a:stretch>
                        <a:fillRect/>
                      </a:stretch>
                    </p:blipFill>
                    <p:spPr bwMode="auto">
                      <a:xfrm>
                        <a:off x="4683833" y="1515462"/>
                        <a:ext cx="2762250" cy="99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4" name="Object 13"/>
          <p:cNvGraphicFramePr>
            <a:graphicFrameLocks noChangeAspect="1"/>
          </p:cNvGraphicFramePr>
          <p:nvPr>
            <p:extLst>
              <p:ext uri="{D42A27DB-BD31-4B8C-83A1-F6EECF244321}">
                <p14:modId xmlns:p14="http://schemas.microsoft.com/office/powerpoint/2010/main" val="52765563"/>
              </p:ext>
            </p:extLst>
          </p:nvPr>
        </p:nvGraphicFramePr>
        <p:xfrm>
          <a:off x="2455863" y="5491163"/>
          <a:ext cx="4024312" cy="909637"/>
        </p:xfrm>
        <a:graphic>
          <a:graphicData uri="http://schemas.openxmlformats.org/presentationml/2006/ole">
            <mc:AlternateContent xmlns:mc="http://schemas.openxmlformats.org/markup-compatibility/2006">
              <mc:Choice xmlns:v="urn:schemas-microsoft-com:vml" Requires="v">
                <p:oleObj spid="_x0000_s53737" name="Equation" r:id="rId13" imgW="1739880" imgH="393480" progId="Equation.DSMT4">
                  <p:embed/>
                </p:oleObj>
              </mc:Choice>
              <mc:Fallback>
                <p:oleObj name="Equation" r:id="rId13" imgW="1739880" imgH="393480" progId="Equation.DSMT4">
                  <p:embed/>
                  <p:pic>
                    <p:nvPicPr>
                      <p:cNvPr id="0" name="Object 11"/>
                      <p:cNvPicPr>
                        <a:picLocks noChangeAspect="1" noChangeArrowheads="1"/>
                      </p:cNvPicPr>
                      <p:nvPr/>
                    </p:nvPicPr>
                    <p:blipFill>
                      <a:blip r:embed="rId14"/>
                      <a:srcRect/>
                      <a:stretch>
                        <a:fillRect/>
                      </a:stretch>
                    </p:blipFill>
                    <p:spPr bwMode="auto">
                      <a:xfrm>
                        <a:off x="2455863" y="5491163"/>
                        <a:ext cx="4024312" cy="909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 name="Object 14"/>
          <p:cNvGraphicFramePr>
            <a:graphicFrameLocks noChangeAspect="1"/>
          </p:cNvGraphicFramePr>
          <p:nvPr>
            <p:extLst>
              <p:ext uri="{D42A27DB-BD31-4B8C-83A1-F6EECF244321}">
                <p14:modId xmlns:p14="http://schemas.microsoft.com/office/powerpoint/2010/main" val="2373400711"/>
              </p:ext>
            </p:extLst>
          </p:nvPr>
        </p:nvGraphicFramePr>
        <p:xfrm>
          <a:off x="232235" y="5656490"/>
          <a:ext cx="2055812" cy="527050"/>
        </p:xfrm>
        <a:graphic>
          <a:graphicData uri="http://schemas.openxmlformats.org/presentationml/2006/ole">
            <mc:AlternateContent xmlns:mc="http://schemas.openxmlformats.org/markup-compatibility/2006">
              <mc:Choice xmlns:v="urn:schemas-microsoft-com:vml" Requires="v">
                <p:oleObj spid="_x0000_s53738" name="Equation" r:id="rId15" imgW="888840" imgH="228600" progId="Equation.DSMT4">
                  <p:embed/>
                </p:oleObj>
              </mc:Choice>
              <mc:Fallback>
                <p:oleObj name="Equation" r:id="rId15" imgW="888840" imgH="228600" progId="Equation.DSMT4">
                  <p:embed/>
                  <p:pic>
                    <p:nvPicPr>
                      <p:cNvPr id="0" name="Object 13"/>
                      <p:cNvPicPr>
                        <a:picLocks noChangeAspect="1" noChangeArrowheads="1"/>
                      </p:cNvPicPr>
                      <p:nvPr/>
                    </p:nvPicPr>
                    <p:blipFill>
                      <a:blip r:embed="rId16"/>
                      <a:srcRect/>
                      <a:stretch>
                        <a:fillRect/>
                      </a:stretch>
                    </p:blipFill>
                    <p:spPr bwMode="auto">
                      <a:xfrm>
                        <a:off x="232235" y="5656490"/>
                        <a:ext cx="2055812" cy="52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6" name="Rectangle 15"/>
          <p:cNvSpPr/>
          <p:nvPr/>
        </p:nvSpPr>
        <p:spPr>
          <a:xfrm>
            <a:off x="2397217" y="5401512"/>
            <a:ext cx="4186145" cy="998538"/>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 name="Object 1"/>
          <p:cNvGraphicFramePr>
            <a:graphicFrameLocks noChangeAspect="1"/>
          </p:cNvGraphicFramePr>
          <p:nvPr>
            <p:extLst>
              <p:ext uri="{D42A27DB-BD31-4B8C-83A1-F6EECF244321}">
                <p14:modId xmlns:p14="http://schemas.microsoft.com/office/powerpoint/2010/main" val="2053605874"/>
              </p:ext>
            </p:extLst>
          </p:nvPr>
        </p:nvGraphicFramePr>
        <p:xfrm>
          <a:off x="2450956" y="5491537"/>
          <a:ext cx="4052888" cy="909637"/>
        </p:xfrm>
        <a:graphic>
          <a:graphicData uri="http://schemas.openxmlformats.org/presentationml/2006/ole">
            <mc:AlternateContent xmlns:mc="http://schemas.openxmlformats.org/markup-compatibility/2006">
              <mc:Choice xmlns:v="urn:schemas-microsoft-com:vml" Requires="v">
                <p:oleObj spid="_x0000_s53739" name="Equation" r:id="rId17" imgW="1752480" imgH="393480" progId="Equation.DSMT4">
                  <p:embed/>
                </p:oleObj>
              </mc:Choice>
              <mc:Fallback>
                <p:oleObj name="Equation" r:id="rId17" imgW="1752480" imgH="393480" progId="Equation.DSMT4">
                  <p:embed/>
                  <p:pic>
                    <p:nvPicPr>
                      <p:cNvPr id="0" name="Object 13"/>
                      <p:cNvPicPr>
                        <a:picLocks noChangeAspect="1" noChangeArrowheads="1"/>
                      </p:cNvPicPr>
                      <p:nvPr/>
                    </p:nvPicPr>
                    <p:blipFill>
                      <a:blip r:embed="rId18"/>
                      <a:srcRect/>
                      <a:stretch>
                        <a:fillRect/>
                      </a:stretch>
                    </p:blipFill>
                    <p:spPr bwMode="auto">
                      <a:xfrm>
                        <a:off x="2450956" y="5491537"/>
                        <a:ext cx="4052888" cy="909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4085799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par>
                                <p:cTn id="41" presetID="10" presetClass="entr" presetSubtype="0" fill="hold" nodeType="with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
                                        </p:tgtEl>
                                        <p:attrNameLst>
                                          <p:attrName>style.visibility</p:attrName>
                                        </p:attrNameLst>
                                      </p:cBhvr>
                                      <p:to>
                                        <p:strVal val="visible"/>
                                      </p:to>
                                    </p:set>
                                    <p:animEffect transition="in" filter="fade">
                                      <p:cBhvr>
                                        <p:cTn id="48" dur="500"/>
                                        <p:tgtEl>
                                          <p:spTgt spid="2"/>
                                        </p:tgtEl>
                                      </p:cBhvr>
                                    </p:animEffect>
                                  </p:childTnLst>
                                </p:cTn>
                              </p:par>
                              <p:par>
                                <p:cTn id="49" presetID="10" presetClass="exit" presetSubtype="0" fill="hold" nodeType="withEffect">
                                  <p:stCondLst>
                                    <p:cond delay="0"/>
                                  </p:stCondLst>
                                  <p:childTnLst>
                                    <p:animEffect transition="out" filter="fade">
                                      <p:cBhvr>
                                        <p:cTn id="50" dur="500"/>
                                        <p:tgtEl>
                                          <p:spTgt spid="14"/>
                                        </p:tgtEl>
                                      </p:cBhvr>
                                    </p:animEffect>
                                    <p:set>
                                      <p:cBhvr>
                                        <p:cTn id="51"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Estimating the perturbation using a single-state model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2793229871"/>
              </p:ext>
            </p:extLst>
          </p:nvPr>
        </p:nvGraphicFramePr>
        <p:xfrm>
          <a:off x="2425700" y="2082800"/>
          <a:ext cx="4265613" cy="815975"/>
        </p:xfrm>
        <a:graphic>
          <a:graphicData uri="http://schemas.openxmlformats.org/presentationml/2006/ole">
            <mc:AlternateContent xmlns:mc="http://schemas.openxmlformats.org/markup-compatibility/2006">
              <mc:Choice xmlns:v="urn:schemas-microsoft-com:vml" Requires="v">
                <p:oleObj spid="_x0000_s19866" name="Equation" r:id="rId3" imgW="1193760" imgH="228600" progId="Equation.DSMT4">
                  <p:embed/>
                </p:oleObj>
              </mc:Choice>
              <mc:Fallback>
                <p:oleObj name="Equation" r:id="rId3" imgW="1193760" imgH="228600" progId="Equation.DSMT4">
                  <p:embed/>
                  <p:pic>
                    <p:nvPicPr>
                      <p:cNvPr id="0" name=""/>
                      <p:cNvPicPr/>
                      <p:nvPr/>
                    </p:nvPicPr>
                    <p:blipFill>
                      <a:blip r:embed="rId4"/>
                      <a:stretch>
                        <a:fillRect/>
                      </a:stretch>
                    </p:blipFill>
                    <p:spPr>
                      <a:xfrm>
                        <a:off x="2425700" y="2082800"/>
                        <a:ext cx="4265613" cy="815975"/>
                      </a:xfrm>
                      <a:prstGeom prst="rect">
                        <a:avLst/>
                      </a:prstGeom>
                    </p:spPr>
                  </p:pic>
                </p:oleObj>
              </mc:Fallback>
            </mc:AlternateContent>
          </a:graphicData>
        </a:graphic>
      </p:graphicFrame>
      <p:grpSp>
        <p:nvGrpSpPr>
          <p:cNvPr id="2" name="Group 1"/>
          <p:cNvGrpSpPr/>
          <p:nvPr/>
        </p:nvGrpSpPr>
        <p:grpSpPr>
          <a:xfrm>
            <a:off x="3204347" y="2812032"/>
            <a:ext cx="1967205" cy="1254864"/>
            <a:chOff x="3204347" y="2812032"/>
            <a:chExt cx="1967205" cy="1254864"/>
          </a:xfrm>
        </p:grpSpPr>
        <p:cxnSp>
          <p:nvCxnSpPr>
            <p:cNvPr id="9" name="Straight Connector 8"/>
            <p:cNvCxnSpPr/>
            <p:nvPr/>
          </p:nvCxnSpPr>
          <p:spPr>
            <a:xfrm flipV="1">
              <a:off x="4187950" y="2812032"/>
              <a:ext cx="0" cy="3840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204347" y="3311297"/>
              <a:ext cx="1967205" cy="369332"/>
            </a:xfrm>
            <a:prstGeom prst="rect">
              <a:avLst/>
            </a:prstGeom>
            <a:noFill/>
          </p:spPr>
          <p:txBody>
            <a:bodyPr wrap="none" rtlCol="0">
              <a:spAutoFit/>
            </a:bodyPr>
            <a:lstStyle/>
            <a:p>
              <a:r>
                <a:rPr lang="en-US" dirty="0" smtClean="0"/>
                <a:t>“Retention” factor</a:t>
              </a:r>
              <a:endParaRPr lang="en-US" dirty="0"/>
            </a:p>
          </p:txBody>
        </p:sp>
        <p:graphicFrame>
          <p:nvGraphicFramePr>
            <p:cNvPr id="12" name="Object 11"/>
            <p:cNvGraphicFramePr>
              <a:graphicFrameLocks noChangeAspect="1"/>
            </p:cNvGraphicFramePr>
            <p:nvPr>
              <p:extLst>
                <p:ext uri="{D42A27DB-BD31-4B8C-83A1-F6EECF244321}">
                  <p14:modId xmlns:p14="http://schemas.microsoft.com/office/powerpoint/2010/main" val="1375075024"/>
                </p:ext>
              </p:extLst>
            </p:nvPr>
          </p:nvGraphicFramePr>
          <p:xfrm>
            <a:off x="3567164" y="3680630"/>
            <a:ext cx="1241570" cy="386266"/>
          </p:xfrm>
          <a:graphic>
            <a:graphicData uri="http://schemas.openxmlformats.org/presentationml/2006/ole">
              <mc:AlternateContent xmlns:mc="http://schemas.openxmlformats.org/markup-compatibility/2006">
                <mc:Choice xmlns:v="urn:schemas-microsoft-com:vml" Requires="v">
                  <p:oleObj spid="_x0000_s19867" name="Equation" r:id="rId5" imgW="571320" imgH="177480" progId="Equation.DSMT4">
                    <p:embed/>
                  </p:oleObj>
                </mc:Choice>
                <mc:Fallback>
                  <p:oleObj name="Equation" r:id="rId5" imgW="571320" imgH="177480" progId="Equation.DSMT4">
                    <p:embed/>
                    <p:pic>
                      <p:nvPicPr>
                        <p:cNvPr id="0" name=""/>
                        <p:cNvPicPr/>
                        <p:nvPr/>
                      </p:nvPicPr>
                      <p:blipFill>
                        <a:blip r:embed="rId6"/>
                        <a:stretch>
                          <a:fillRect/>
                        </a:stretch>
                      </p:blipFill>
                      <p:spPr>
                        <a:xfrm>
                          <a:off x="3567164" y="3680630"/>
                          <a:ext cx="1241570" cy="386266"/>
                        </a:xfrm>
                        <a:prstGeom prst="rect">
                          <a:avLst/>
                        </a:prstGeom>
                      </p:spPr>
                    </p:pic>
                  </p:oleObj>
                </mc:Fallback>
              </mc:AlternateContent>
            </a:graphicData>
          </a:graphic>
        </p:graphicFrame>
      </p:grpSp>
      <p:grpSp>
        <p:nvGrpSpPr>
          <p:cNvPr id="17" name="Group 16"/>
          <p:cNvGrpSpPr/>
          <p:nvPr/>
        </p:nvGrpSpPr>
        <p:grpSpPr>
          <a:xfrm>
            <a:off x="6185010" y="1540877"/>
            <a:ext cx="909695" cy="541460"/>
            <a:chOff x="6185010" y="1540877"/>
            <a:chExt cx="909695" cy="541460"/>
          </a:xfrm>
        </p:grpSpPr>
        <p:cxnSp>
          <p:nvCxnSpPr>
            <p:cNvPr id="14" name="Straight Connector 13"/>
            <p:cNvCxnSpPr/>
            <p:nvPr/>
          </p:nvCxnSpPr>
          <p:spPr>
            <a:xfrm flipV="1">
              <a:off x="6185010" y="1777585"/>
              <a:ext cx="230430" cy="30475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6397078" y="1540877"/>
              <a:ext cx="697627" cy="369332"/>
            </a:xfrm>
            <a:prstGeom prst="rect">
              <a:avLst/>
            </a:prstGeom>
            <a:noFill/>
          </p:spPr>
          <p:txBody>
            <a:bodyPr wrap="none" rtlCol="0">
              <a:spAutoFit/>
            </a:bodyPr>
            <a:lstStyle/>
            <a:p>
              <a:r>
                <a:rPr lang="en-US" dirty="0" smtClean="0"/>
                <a:t>Error</a:t>
              </a:r>
              <a:endParaRPr lang="en-US" dirty="0"/>
            </a:p>
          </p:txBody>
        </p:sp>
      </p:grpSp>
      <p:grpSp>
        <p:nvGrpSpPr>
          <p:cNvPr id="13" name="Group 12"/>
          <p:cNvGrpSpPr/>
          <p:nvPr/>
        </p:nvGrpSpPr>
        <p:grpSpPr>
          <a:xfrm>
            <a:off x="5412802" y="2885134"/>
            <a:ext cx="1774845" cy="811399"/>
            <a:chOff x="5412802" y="2885134"/>
            <a:chExt cx="1774845" cy="811399"/>
          </a:xfrm>
        </p:grpSpPr>
        <p:cxnSp>
          <p:nvCxnSpPr>
            <p:cNvPr id="16" name="Straight Connector 15"/>
            <p:cNvCxnSpPr/>
            <p:nvPr/>
          </p:nvCxnSpPr>
          <p:spPr>
            <a:xfrm>
              <a:off x="5783299" y="2885134"/>
              <a:ext cx="195108" cy="4261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5412802" y="3327201"/>
              <a:ext cx="1774845" cy="369332"/>
            </a:xfrm>
            <a:prstGeom prst="rect">
              <a:avLst/>
            </a:prstGeom>
            <a:noFill/>
          </p:spPr>
          <p:txBody>
            <a:bodyPr wrap="none" rtlCol="0">
              <a:spAutoFit/>
            </a:bodyPr>
            <a:lstStyle/>
            <a:p>
              <a:r>
                <a:rPr lang="en-US" dirty="0" smtClean="0"/>
                <a:t>Error-sensitivity</a:t>
              </a:r>
              <a:endParaRPr lang="en-US" dirty="0"/>
            </a:p>
          </p:txBody>
        </p:sp>
      </p:grpSp>
      <p:grpSp>
        <p:nvGrpSpPr>
          <p:cNvPr id="8" name="Group 7"/>
          <p:cNvGrpSpPr/>
          <p:nvPr/>
        </p:nvGrpSpPr>
        <p:grpSpPr>
          <a:xfrm>
            <a:off x="1307575" y="1592919"/>
            <a:ext cx="1774845" cy="657712"/>
            <a:chOff x="1307575" y="1592919"/>
            <a:chExt cx="1774845" cy="657712"/>
          </a:xfrm>
        </p:grpSpPr>
        <p:cxnSp>
          <p:nvCxnSpPr>
            <p:cNvPr id="20" name="Straight Connector 19"/>
            <p:cNvCxnSpPr/>
            <p:nvPr/>
          </p:nvCxnSpPr>
          <p:spPr>
            <a:xfrm>
              <a:off x="2206711" y="1979308"/>
              <a:ext cx="187645" cy="2713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1307575" y="1592919"/>
              <a:ext cx="1774845" cy="369332"/>
            </a:xfrm>
            <a:prstGeom prst="rect">
              <a:avLst/>
            </a:prstGeom>
            <a:noFill/>
          </p:spPr>
          <p:txBody>
            <a:bodyPr wrap="none" rtlCol="0">
              <a:spAutoFit/>
            </a:bodyPr>
            <a:lstStyle/>
            <a:p>
              <a:r>
                <a:rPr lang="en-US" dirty="0" smtClean="0"/>
                <a:t>Estimated state</a:t>
              </a:r>
              <a:endParaRPr lang="en-US" dirty="0"/>
            </a:p>
          </p:txBody>
        </p:sp>
      </p:grpSp>
      <p:grpSp>
        <p:nvGrpSpPr>
          <p:cNvPr id="24" name="Group 23"/>
          <p:cNvGrpSpPr/>
          <p:nvPr/>
        </p:nvGrpSpPr>
        <p:grpSpPr>
          <a:xfrm>
            <a:off x="1649439" y="4339918"/>
            <a:ext cx="5469349" cy="740497"/>
            <a:chOff x="1649439" y="4339918"/>
            <a:chExt cx="5469349" cy="740497"/>
          </a:xfrm>
        </p:grpSpPr>
        <p:graphicFrame>
          <p:nvGraphicFramePr>
            <p:cNvPr id="22" name="Object 21"/>
            <p:cNvGraphicFramePr>
              <a:graphicFrameLocks noChangeAspect="1"/>
            </p:cNvGraphicFramePr>
            <p:nvPr>
              <p:extLst>
                <p:ext uri="{D42A27DB-BD31-4B8C-83A1-F6EECF244321}">
                  <p14:modId xmlns:p14="http://schemas.microsoft.com/office/powerpoint/2010/main" val="2596921410"/>
                </p:ext>
              </p:extLst>
            </p:nvPr>
          </p:nvGraphicFramePr>
          <p:xfrm>
            <a:off x="4162863" y="4339918"/>
            <a:ext cx="2955925" cy="690562"/>
          </p:xfrm>
          <a:graphic>
            <a:graphicData uri="http://schemas.openxmlformats.org/presentationml/2006/ole">
              <mc:AlternateContent xmlns:mc="http://schemas.openxmlformats.org/markup-compatibility/2006">
                <mc:Choice xmlns:v="urn:schemas-microsoft-com:vml" Requires="v">
                  <p:oleObj spid="_x0000_s19868" name="Equation" r:id="rId7" imgW="977760" imgH="228600" progId="Equation.DSMT4">
                    <p:embed/>
                  </p:oleObj>
                </mc:Choice>
                <mc:Fallback>
                  <p:oleObj name="Equation" r:id="rId7" imgW="977760" imgH="228600" progId="Equation.DSMT4">
                    <p:embed/>
                    <p:pic>
                      <p:nvPicPr>
                        <p:cNvPr id="0" name="Object 13"/>
                        <p:cNvPicPr>
                          <a:picLocks noChangeAspect="1" noChangeArrowheads="1"/>
                        </p:cNvPicPr>
                        <p:nvPr/>
                      </p:nvPicPr>
                      <p:blipFill>
                        <a:blip r:embed="rId8"/>
                        <a:srcRect/>
                        <a:stretch>
                          <a:fillRect/>
                        </a:stretch>
                      </p:blipFill>
                      <p:spPr bwMode="auto">
                        <a:xfrm>
                          <a:off x="4162863" y="4339918"/>
                          <a:ext cx="2955925" cy="690562"/>
                        </a:xfrm>
                        <a:prstGeom prst="rect">
                          <a:avLst/>
                        </a:prstGeom>
                        <a:noFill/>
                        <a:ln>
                          <a:noFill/>
                        </a:ln>
                      </p:spPr>
                    </p:pic>
                  </p:oleObj>
                </mc:Fallback>
              </mc:AlternateContent>
            </a:graphicData>
          </a:graphic>
        </p:graphicFrame>
        <p:graphicFrame>
          <p:nvGraphicFramePr>
            <p:cNvPr id="23" name="Object 22"/>
            <p:cNvGraphicFramePr>
              <a:graphicFrameLocks noChangeAspect="1"/>
            </p:cNvGraphicFramePr>
            <p:nvPr>
              <p:extLst>
                <p:ext uri="{D42A27DB-BD31-4B8C-83A1-F6EECF244321}">
                  <p14:modId xmlns:p14="http://schemas.microsoft.com/office/powerpoint/2010/main" val="3096982005"/>
                </p:ext>
              </p:extLst>
            </p:nvPr>
          </p:nvGraphicFramePr>
          <p:xfrm>
            <a:off x="1649439" y="4375944"/>
            <a:ext cx="1917725" cy="704471"/>
          </p:xfrm>
          <a:graphic>
            <a:graphicData uri="http://schemas.openxmlformats.org/presentationml/2006/ole">
              <mc:AlternateContent xmlns:mc="http://schemas.openxmlformats.org/markup-compatibility/2006">
                <mc:Choice xmlns:v="urn:schemas-microsoft-com:vml" Requires="v">
                  <p:oleObj spid="_x0000_s19869" name="Equation" r:id="rId9" imgW="622080" imgH="228600" progId="Equation.DSMT4">
                    <p:embed/>
                  </p:oleObj>
                </mc:Choice>
                <mc:Fallback>
                  <p:oleObj name="Equation" r:id="rId9" imgW="622080" imgH="228600" progId="Equation.DSMT4">
                    <p:embed/>
                    <p:pic>
                      <p:nvPicPr>
                        <p:cNvPr id="0" name=""/>
                        <p:cNvPicPr/>
                        <p:nvPr/>
                      </p:nvPicPr>
                      <p:blipFill>
                        <a:blip r:embed="rId10"/>
                        <a:stretch>
                          <a:fillRect/>
                        </a:stretch>
                      </p:blipFill>
                      <p:spPr>
                        <a:xfrm>
                          <a:off x="1649439" y="4375944"/>
                          <a:ext cx="1917725" cy="704471"/>
                        </a:xfrm>
                        <a:prstGeom prst="rect">
                          <a:avLst/>
                        </a:prstGeom>
                      </p:spPr>
                    </p:pic>
                  </p:oleObj>
                </mc:Fallback>
              </mc:AlternateContent>
            </a:graphicData>
          </a:graphic>
        </p:graphicFrame>
      </p:grpSp>
    </p:spTree>
    <p:extLst>
      <p:ext uri="{BB962C8B-B14F-4D97-AF65-F5344CB8AC3E}">
        <p14:creationId xmlns:p14="http://schemas.microsoft.com/office/powerpoint/2010/main" val="2057114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‘Single-state’ model predicts exponential learning and after-effects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625611380"/>
              </p:ext>
            </p:extLst>
          </p:nvPr>
        </p:nvGraphicFramePr>
        <p:xfrm>
          <a:off x="654690" y="1579941"/>
          <a:ext cx="1063625" cy="395288"/>
        </p:xfrm>
        <a:graphic>
          <a:graphicData uri="http://schemas.openxmlformats.org/presentationml/2006/ole">
            <mc:AlternateContent xmlns:mc="http://schemas.openxmlformats.org/markup-compatibility/2006">
              <mc:Choice xmlns:v="urn:schemas-microsoft-com:vml" Requires="v">
                <p:oleObj spid="_x0000_s54674" name="Equation" r:id="rId3" imgW="545760" imgH="203040" progId="Equation.DSMT4">
                  <p:embed/>
                </p:oleObj>
              </mc:Choice>
              <mc:Fallback>
                <p:oleObj name="Equation" r:id="rId3" imgW="545760" imgH="203040" progId="Equation.DSMT4">
                  <p:embed/>
                  <p:pic>
                    <p:nvPicPr>
                      <p:cNvPr id="0"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690" y="1579941"/>
                        <a:ext cx="1063625"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2222914993"/>
              </p:ext>
            </p:extLst>
          </p:nvPr>
        </p:nvGraphicFramePr>
        <p:xfrm>
          <a:off x="2562564" y="1075720"/>
          <a:ext cx="3968146" cy="759072"/>
        </p:xfrm>
        <a:graphic>
          <a:graphicData uri="http://schemas.openxmlformats.org/presentationml/2006/ole">
            <mc:AlternateContent xmlns:mc="http://schemas.openxmlformats.org/markup-compatibility/2006">
              <mc:Choice xmlns:v="urn:schemas-microsoft-com:vml" Requires="v">
                <p:oleObj spid="_x0000_s54675" name="Equation" r:id="rId5" imgW="1193760" imgH="228600" progId="Equation.DSMT4">
                  <p:embed/>
                </p:oleObj>
              </mc:Choice>
              <mc:Fallback>
                <p:oleObj name="Equation" r:id="rId5" imgW="1193760" imgH="2286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62564" y="1075720"/>
                        <a:ext cx="3968146" cy="759072"/>
                      </a:xfrm>
                      <a:prstGeom prst="rect">
                        <a:avLst/>
                      </a:prstGeom>
                      <a:noFill/>
                      <a:ln>
                        <a:noFill/>
                      </a:ln>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2027596576"/>
              </p:ext>
            </p:extLst>
          </p:nvPr>
        </p:nvGraphicFramePr>
        <p:xfrm>
          <a:off x="638175" y="1208088"/>
          <a:ext cx="1114425" cy="346075"/>
        </p:xfrm>
        <a:graphic>
          <a:graphicData uri="http://schemas.openxmlformats.org/presentationml/2006/ole">
            <mc:AlternateContent xmlns:mc="http://schemas.openxmlformats.org/markup-compatibility/2006">
              <mc:Choice xmlns:v="urn:schemas-microsoft-com:vml" Requires="v">
                <p:oleObj spid="_x0000_s54676" name="Equation" r:id="rId7" imgW="571320" imgH="177480" progId="Equation.DSMT4">
                  <p:embed/>
                </p:oleObj>
              </mc:Choice>
              <mc:Fallback>
                <p:oleObj name="Equation" r:id="rId7" imgW="571320" imgH="177480" progId="Equation.DSMT4">
                  <p:embed/>
                  <p:pic>
                    <p:nvPicPr>
                      <p:cNvPr id="0" name="Object 6"/>
                      <p:cNvPicPr>
                        <a:picLocks noChangeAspect="1" noChangeArrowheads="1"/>
                      </p:cNvPicPr>
                      <p:nvPr/>
                    </p:nvPicPr>
                    <p:blipFill>
                      <a:blip r:embed="rId8"/>
                      <a:srcRect/>
                      <a:stretch>
                        <a:fillRect/>
                      </a:stretch>
                    </p:blipFill>
                    <p:spPr bwMode="auto">
                      <a:xfrm>
                        <a:off x="638175" y="1208088"/>
                        <a:ext cx="1114425"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 name="Freeform 11"/>
          <p:cNvSpPr>
            <a:spLocks/>
          </p:cNvSpPr>
          <p:nvPr/>
        </p:nvSpPr>
        <p:spPr bwMode="auto">
          <a:xfrm>
            <a:off x="1495425" y="2400301"/>
            <a:ext cx="2686050" cy="2700338"/>
          </a:xfrm>
          <a:custGeom>
            <a:avLst/>
            <a:gdLst>
              <a:gd name="T0" fmla="*/ 862 w 3385"/>
              <a:gd name="T1" fmla="*/ 0 h 3401"/>
              <a:gd name="T2" fmla="*/ 2523 w 3385"/>
              <a:gd name="T3" fmla="*/ 0 h 3401"/>
              <a:gd name="T4" fmla="*/ 2531 w 3385"/>
              <a:gd name="T5" fmla="*/ 1 h 3401"/>
              <a:gd name="T6" fmla="*/ 2538 w 3385"/>
              <a:gd name="T7" fmla="*/ 7 h 3401"/>
              <a:gd name="T8" fmla="*/ 2544 w 3385"/>
              <a:gd name="T9" fmla="*/ 14 h 3401"/>
              <a:gd name="T10" fmla="*/ 2545 w 3385"/>
              <a:gd name="T11" fmla="*/ 22 h 3401"/>
              <a:gd name="T12" fmla="*/ 2562 w 3385"/>
              <a:gd name="T13" fmla="*/ 3356 h 3401"/>
              <a:gd name="T14" fmla="*/ 3385 w 3385"/>
              <a:gd name="T15" fmla="*/ 3356 h 3401"/>
              <a:gd name="T16" fmla="*/ 3385 w 3385"/>
              <a:gd name="T17" fmla="*/ 3401 h 3401"/>
              <a:gd name="T18" fmla="*/ 2540 w 3385"/>
              <a:gd name="T19" fmla="*/ 3401 h 3401"/>
              <a:gd name="T20" fmla="*/ 2531 w 3385"/>
              <a:gd name="T21" fmla="*/ 3400 h 3401"/>
              <a:gd name="T22" fmla="*/ 2524 w 3385"/>
              <a:gd name="T23" fmla="*/ 3394 h 3401"/>
              <a:gd name="T24" fmla="*/ 2519 w 3385"/>
              <a:gd name="T25" fmla="*/ 3387 h 3401"/>
              <a:gd name="T26" fmla="*/ 2517 w 3385"/>
              <a:gd name="T27" fmla="*/ 3379 h 3401"/>
              <a:gd name="T28" fmla="*/ 2500 w 3385"/>
              <a:gd name="T29" fmla="*/ 45 h 3401"/>
              <a:gd name="T30" fmla="*/ 885 w 3385"/>
              <a:gd name="T31" fmla="*/ 45 h 3401"/>
              <a:gd name="T32" fmla="*/ 868 w 3385"/>
              <a:gd name="T33" fmla="*/ 3379 h 3401"/>
              <a:gd name="T34" fmla="*/ 866 w 3385"/>
              <a:gd name="T35" fmla="*/ 3387 h 3401"/>
              <a:gd name="T36" fmla="*/ 861 w 3385"/>
              <a:gd name="T37" fmla="*/ 3394 h 3401"/>
              <a:gd name="T38" fmla="*/ 854 w 3385"/>
              <a:gd name="T39" fmla="*/ 3400 h 3401"/>
              <a:gd name="T40" fmla="*/ 845 w 3385"/>
              <a:gd name="T41" fmla="*/ 3401 h 3401"/>
              <a:gd name="T42" fmla="*/ 0 w 3385"/>
              <a:gd name="T43" fmla="*/ 3401 h 3401"/>
              <a:gd name="T44" fmla="*/ 0 w 3385"/>
              <a:gd name="T45" fmla="*/ 3356 h 3401"/>
              <a:gd name="T46" fmla="*/ 823 w 3385"/>
              <a:gd name="T47" fmla="*/ 3356 h 3401"/>
              <a:gd name="T48" fmla="*/ 840 w 3385"/>
              <a:gd name="T49" fmla="*/ 22 h 3401"/>
              <a:gd name="T50" fmla="*/ 841 w 3385"/>
              <a:gd name="T51" fmla="*/ 14 h 3401"/>
              <a:gd name="T52" fmla="*/ 847 w 3385"/>
              <a:gd name="T53" fmla="*/ 7 h 3401"/>
              <a:gd name="T54" fmla="*/ 854 w 3385"/>
              <a:gd name="T55" fmla="*/ 1 h 3401"/>
              <a:gd name="T56" fmla="*/ 862 w 3385"/>
              <a:gd name="T57" fmla="*/ 0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85" h="3401">
                <a:moveTo>
                  <a:pt x="862" y="0"/>
                </a:moveTo>
                <a:lnTo>
                  <a:pt x="2523" y="0"/>
                </a:lnTo>
                <a:lnTo>
                  <a:pt x="2531" y="1"/>
                </a:lnTo>
                <a:lnTo>
                  <a:pt x="2538" y="7"/>
                </a:lnTo>
                <a:lnTo>
                  <a:pt x="2544" y="14"/>
                </a:lnTo>
                <a:lnTo>
                  <a:pt x="2545" y="22"/>
                </a:lnTo>
                <a:lnTo>
                  <a:pt x="2562" y="3356"/>
                </a:lnTo>
                <a:lnTo>
                  <a:pt x="3385" y="3356"/>
                </a:lnTo>
                <a:lnTo>
                  <a:pt x="3385" y="3401"/>
                </a:lnTo>
                <a:lnTo>
                  <a:pt x="2540" y="3401"/>
                </a:lnTo>
                <a:lnTo>
                  <a:pt x="2531" y="3400"/>
                </a:lnTo>
                <a:lnTo>
                  <a:pt x="2524" y="3394"/>
                </a:lnTo>
                <a:lnTo>
                  <a:pt x="2519" y="3387"/>
                </a:lnTo>
                <a:lnTo>
                  <a:pt x="2517" y="3379"/>
                </a:lnTo>
                <a:lnTo>
                  <a:pt x="2500" y="45"/>
                </a:lnTo>
                <a:lnTo>
                  <a:pt x="885" y="45"/>
                </a:lnTo>
                <a:lnTo>
                  <a:pt x="868" y="3379"/>
                </a:lnTo>
                <a:lnTo>
                  <a:pt x="866" y="3387"/>
                </a:lnTo>
                <a:lnTo>
                  <a:pt x="861" y="3394"/>
                </a:lnTo>
                <a:lnTo>
                  <a:pt x="854" y="3400"/>
                </a:lnTo>
                <a:lnTo>
                  <a:pt x="845" y="3401"/>
                </a:lnTo>
                <a:lnTo>
                  <a:pt x="0" y="3401"/>
                </a:lnTo>
                <a:lnTo>
                  <a:pt x="0" y="3356"/>
                </a:lnTo>
                <a:lnTo>
                  <a:pt x="823" y="3356"/>
                </a:lnTo>
                <a:lnTo>
                  <a:pt x="840" y="22"/>
                </a:lnTo>
                <a:lnTo>
                  <a:pt x="841" y="14"/>
                </a:lnTo>
                <a:lnTo>
                  <a:pt x="847" y="7"/>
                </a:lnTo>
                <a:lnTo>
                  <a:pt x="854" y="1"/>
                </a:lnTo>
                <a:lnTo>
                  <a:pt x="8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2"/>
          <p:cNvSpPr>
            <a:spLocks/>
          </p:cNvSpPr>
          <p:nvPr/>
        </p:nvSpPr>
        <p:spPr bwMode="auto">
          <a:xfrm>
            <a:off x="1495425" y="2849563"/>
            <a:ext cx="2693988" cy="2251075"/>
          </a:xfrm>
          <a:custGeom>
            <a:avLst/>
            <a:gdLst>
              <a:gd name="T0" fmla="*/ 2540 w 3393"/>
              <a:gd name="T1" fmla="*/ 0 h 2836"/>
              <a:gd name="T2" fmla="*/ 2555 w 3393"/>
              <a:gd name="T3" fmla="*/ 7 h 2836"/>
              <a:gd name="T4" fmla="*/ 2562 w 3393"/>
              <a:gd name="T5" fmla="*/ 23 h 2836"/>
              <a:gd name="T6" fmla="*/ 2664 w 3393"/>
              <a:gd name="T7" fmla="*/ 888 h 2836"/>
              <a:gd name="T8" fmla="*/ 2763 w 3393"/>
              <a:gd name="T9" fmla="*/ 1478 h 2836"/>
              <a:gd name="T10" fmla="*/ 2813 w 3393"/>
              <a:gd name="T11" fmla="*/ 1702 h 2836"/>
              <a:gd name="T12" fmla="*/ 2914 w 3393"/>
              <a:gd name="T13" fmla="*/ 2045 h 2836"/>
              <a:gd name="T14" fmla="*/ 3015 w 3393"/>
              <a:gd name="T15" fmla="*/ 2281 h 2836"/>
              <a:gd name="T16" fmla="*/ 3111 w 3393"/>
              <a:gd name="T17" fmla="*/ 2436 h 2836"/>
              <a:gd name="T18" fmla="*/ 3211 w 3393"/>
              <a:gd name="T19" fmla="*/ 2549 h 2836"/>
              <a:gd name="T20" fmla="*/ 3306 w 3393"/>
              <a:gd name="T21" fmla="*/ 2620 h 2836"/>
              <a:gd name="T22" fmla="*/ 3393 w 3393"/>
              <a:gd name="T23" fmla="*/ 2672 h 2836"/>
              <a:gd name="T24" fmla="*/ 3287 w 3393"/>
              <a:gd name="T25" fmla="*/ 2662 h 2836"/>
              <a:gd name="T26" fmla="*/ 3229 w 3393"/>
              <a:gd name="T27" fmla="*/ 2623 h 2836"/>
              <a:gd name="T28" fmla="*/ 3129 w 3393"/>
              <a:gd name="T29" fmla="*/ 2529 h 2836"/>
              <a:gd name="T30" fmla="*/ 3027 w 3393"/>
              <a:gd name="T31" fmla="*/ 2395 h 2836"/>
              <a:gd name="T32" fmla="*/ 2972 w 3393"/>
              <a:gd name="T33" fmla="*/ 2298 h 2836"/>
              <a:gd name="T34" fmla="*/ 2872 w 3393"/>
              <a:gd name="T35" fmla="*/ 2061 h 2836"/>
              <a:gd name="T36" fmla="*/ 2770 w 3393"/>
              <a:gd name="T37" fmla="*/ 1719 h 2836"/>
              <a:gd name="T38" fmla="*/ 2719 w 3393"/>
              <a:gd name="T39" fmla="*/ 1486 h 2836"/>
              <a:gd name="T40" fmla="*/ 2619 w 3393"/>
              <a:gd name="T41" fmla="*/ 888 h 2836"/>
              <a:gd name="T42" fmla="*/ 2520 w 3393"/>
              <a:gd name="T43" fmla="*/ 46 h 2836"/>
              <a:gd name="T44" fmla="*/ 2288 w 3393"/>
              <a:gd name="T45" fmla="*/ 54 h 2836"/>
              <a:gd name="T46" fmla="*/ 2020 w 3393"/>
              <a:gd name="T47" fmla="*/ 78 h 2836"/>
              <a:gd name="T48" fmla="*/ 1929 w 3393"/>
              <a:gd name="T49" fmla="*/ 95 h 2836"/>
              <a:gd name="T50" fmla="*/ 1761 w 3393"/>
              <a:gd name="T51" fmla="*/ 143 h 2836"/>
              <a:gd name="T52" fmla="*/ 1632 w 3393"/>
              <a:gd name="T53" fmla="*/ 208 h 2836"/>
              <a:gd name="T54" fmla="*/ 1533 w 3393"/>
              <a:gd name="T55" fmla="*/ 284 h 2836"/>
              <a:gd name="T56" fmla="*/ 1433 w 3393"/>
              <a:gd name="T57" fmla="*/ 396 h 2836"/>
              <a:gd name="T58" fmla="*/ 1382 w 3393"/>
              <a:gd name="T59" fmla="*/ 471 h 2836"/>
              <a:gd name="T60" fmla="*/ 1286 w 3393"/>
              <a:gd name="T61" fmla="*/ 659 h 2836"/>
              <a:gd name="T62" fmla="*/ 1186 w 3393"/>
              <a:gd name="T63" fmla="*/ 943 h 2836"/>
              <a:gd name="T64" fmla="*/ 1084 w 3393"/>
              <a:gd name="T65" fmla="*/ 1356 h 2836"/>
              <a:gd name="T66" fmla="*/ 1036 w 3393"/>
              <a:gd name="T67" fmla="*/ 1619 h 2836"/>
              <a:gd name="T68" fmla="*/ 936 w 3393"/>
              <a:gd name="T69" fmla="*/ 2340 h 2836"/>
              <a:gd name="T70" fmla="*/ 883 w 3393"/>
              <a:gd name="T71" fmla="*/ 2822 h 2836"/>
              <a:gd name="T72" fmla="*/ 871 w 3393"/>
              <a:gd name="T73" fmla="*/ 2835 h 2836"/>
              <a:gd name="T74" fmla="*/ 0 w 3393"/>
              <a:gd name="T75" fmla="*/ 2836 h 2836"/>
              <a:gd name="T76" fmla="*/ 842 w 3393"/>
              <a:gd name="T77" fmla="*/ 2791 h 2836"/>
              <a:gd name="T78" fmla="*/ 940 w 3393"/>
              <a:gd name="T79" fmla="*/ 1947 h 2836"/>
              <a:gd name="T80" fmla="*/ 1040 w 3393"/>
              <a:gd name="T81" fmla="*/ 1348 h 2836"/>
              <a:gd name="T82" fmla="*/ 1093 w 3393"/>
              <a:gd name="T83" fmla="*/ 1114 h 2836"/>
              <a:gd name="T84" fmla="*/ 1193 w 3393"/>
              <a:gd name="T85" fmla="*/ 771 h 2836"/>
              <a:gd name="T86" fmla="*/ 1295 w 3393"/>
              <a:gd name="T87" fmla="*/ 535 h 2836"/>
              <a:gd name="T88" fmla="*/ 1350 w 3393"/>
              <a:gd name="T89" fmla="*/ 439 h 2836"/>
              <a:gd name="T90" fmla="*/ 1450 w 3393"/>
              <a:gd name="T91" fmla="*/ 303 h 2836"/>
              <a:gd name="T92" fmla="*/ 1552 w 3393"/>
              <a:gd name="T93" fmla="*/ 210 h 2836"/>
              <a:gd name="T94" fmla="*/ 1608 w 3393"/>
              <a:gd name="T95" fmla="*/ 169 h 2836"/>
              <a:gd name="T96" fmla="*/ 1743 w 3393"/>
              <a:gd name="T97" fmla="*/ 101 h 2836"/>
              <a:gd name="T98" fmla="*/ 1911 w 3393"/>
              <a:gd name="T99" fmla="*/ 53 h 2836"/>
              <a:gd name="T100" fmla="*/ 2020 w 3393"/>
              <a:gd name="T101" fmla="*/ 33 h 2836"/>
              <a:gd name="T102" fmla="*/ 2288 w 3393"/>
              <a:gd name="T103" fmla="*/ 9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93" h="2836">
                <a:moveTo>
                  <a:pt x="2507" y="0"/>
                </a:moveTo>
                <a:lnTo>
                  <a:pt x="2540" y="0"/>
                </a:lnTo>
                <a:lnTo>
                  <a:pt x="2548" y="2"/>
                </a:lnTo>
                <a:lnTo>
                  <a:pt x="2555" y="7"/>
                </a:lnTo>
                <a:lnTo>
                  <a:pt x="2561" y="14"/>
                </a:lnTo>
                <a:lnTo>
                  <a:pt x="2562" y="23"/>
                </a:lnTo>
                <a:lnTo>
                  <a:pt x="2613" y="495"/>
                </a:lnTo>
                <a:lnTo>
                  <a:pt x="2664" y="888"/>
                </a:lnTo>
                <a:lnTo>
                  <a:pt x="2714" y="1215"/>
                </a:lnTo>
                <a:lnTo>
                  <a:pt x="2763" y="1478"/>
                </a:lnTo>
                <a:lnTo>
                  <a:pt x="2763" y="1478"/>
                </a:lnTo>
                <a:lnTo>
                  <a:pt x="2813" y="1702"/>
                </a:lnTo>
                <a:lnTo>
                  <a:pt x="2863" y="1889"/>
                </a:lnTo>
                <a:lnTo>
                  <a:pt x="2914" y="2045"/>
                </a:lnTo>
                <a:lnTo>
                  <a:pt x="2964" y="2173"/>
                </a:lnTo>
                <a:lnTo>
                  <a:pt x="3015" y="2281"/>
                </a:lnTo>
                <a:lnTo>
                  <a:pt x="3061" y="2365"/>
                </a:lnTo>
                <a:lnTo>
                  <a:pt x="3111" y="2436"/>
                </a:lnTo>
                <a:lnTo>
                  <a:pt x="3162" y="2497"/>
                </a:lnTo>
                <a:lnTo>
                  <a:pt x="3211" y="2549"/>
                </a:lnTo>
                <a:lnTo>
                  <a:pt x="3262" y="2590"/>
                </a:lnTo>
                <a:lnTo>
                  <a:pt x="3306" y="2620"/>
                </a:lnTo>
                <a:lnTo>
                  <a:pt x="3306" y="2620"/>
                </a:lnTo>
                <a:lnTo>
                  <a:pt x="3393" y="2672"/>
                </a:lnTo>
                <a:lnTo>
                  <a:pt x="3371" y="2710"/>
                </a:lnTo>
                <a:lnTo>
                  <a:pt x="3287" y="2662"/>
                </a:lnTo>
                <a:lnTo>
                  <a:pt x="3280" y="2658"/>
                </a:lnTo>
                <a:lnTo>
                  <a:pt x="3229" y="2623"/>
                </a:lnTo>
                <a:lnTo>
                  <a:pt x="3179" y="2582"/>
                </a:lnTo>
                <a:lnTo>
                  <a:pt x="3129" y="2529"/>
                </a:lnTo>
                <a:lnTo>
                  <a:pt x="3078" y="2469"/>
                </a:lnTo>
                <a:lnTo>
                  <a:pt x="3027" y="2395"/>
                </a:lnTo>
                <a:lnTo>
                  <a:pt x="3022" y="2387"/>
                </a:lnTo>
                <a:lnTo>
                  <a:pt x="2972" y="2298"/>
                </a:lnTo>
                <a:lnTo>
                  <a:pt x="2921" y="2190"/>
                </a:lnTo>
                <a:lnTo>
                  <a:pt x="2872" y="2061"/>
                </a:lnTo>
                <a:lnTo>
                  <a:pt x="2821" y="1906"/>
                </a:lnTo>
                <a:lnTo>
                  <a:pt x="2770" y="1719"/>
                </a:lnTo>
                <a:lnTo>
                  <a:pt x="2721" y="1495"/>
                </a:lnTo>
                <a:lnTo>
                  <a:pt x="2719" y="1486"/>
                </a:lnTo>
                <a:lnTo>
                  <a:pt x="2668" y="1215"/>
                </a:lnTo>
                <a:lnTo>
                  <a:pt x="2619" y="888"/>
                </a:lnTo>
                <a:lnTo>
                  <a:pt x="2568" y="495"/>
                </a:lnTo>
                <a:lnTo>
                  <a:pt x="2520" y="46"/>
                </a:lnTo>
                <a:lnTo>
                  <a:pt x="2507" y="46"/>
                </a:lnTo>
                <a:lnTo>
                  <a:pt x="2288" y="54"/>
                </a:lnTo>
                <a:lnTo>
                  <a:pt x="2137" y="64"/>
                </a:lnTo>
                <a:lnTo>
                  <a:pt x="2020" y="78"/>
                </a:lnTo>
                <a:lnTo>
                  <a:pt x="1929" y="95"/>
                </a:lnTo>
                <a:lnTo>
                  <a:pt x="1929" y="95"/>
                </a:lnTo>
                <a:lnTo>
                  <a:pt x="1846" y="115"/>
                </a:lnTo>
                <a:lnTo>
                  <a:pt x="1761" y="143"/>
                </a:lnTo>
                <a:lnTo>
                  <a:pt x="1695" y="173"/>
                </a:lnTo>
                <a:lnTo>
                  <a:pt x="1632" y="208"/>
                </a:lnTo>
                <a:lnTo>
                  <a:pt x="1584" y="242"/>
                </a:lnTo>
                <a:lnTo>
                  <a:pt x="1533" y="284"/>
                </a:lnTo>
                <a:lnTo>
                  <a:pt x="1483" y="335"/>
                </a:lnTo>
                <a:lnTo>
                  <a:pt x="1433" y="396"/>
                </a:lnTo>
                <a:lnTo>
                  <a:pt x="1382" y="471"/>
                </a:lnTo>
                <a:lnTo>
                  <a:pt x="1382" y="471"/>
                </a:lnTo>
                <a:lnTo>
                  <a:pt x="1337" y="552"/>
                </a:lnTo>
                <a:lnTo>
                  <a:pt x="1286" y="659"/>
                </a:lnTo>
                <a:lnTo>
                  <a:pt x="1235" y="788"/>
                </a:lnTo>
                <a:lnTo>
                  <a:pt x="1186" y="943"/>
                </a:lnTo>
                <a:lnTo>
                  <a:pt x="1135" y="1131"/>
                </a:lnTo>
                <a:lnTo>
                  <a:pt x="1084" y="1356"/>
                </a:lnTo>
                <a:lnTo>
                  <a:pt x="1084" y="1356"/>
                </a:lnTo>
                <a:lnTo>
                  <a:pt x="1036" y="1619"/>
                </a:lnTo>
                <a:lnTo>
                  <a:pt x="985" y="1947"/>
                </a:lnTo>
                <a:lnTo>
                  <a:pt x="936" y="2340"/>
                </a:lnTo>
                <a:lnTo>
                  <a:pt x="885" y="2814"/>
                </a:lnTo>
                <a:lnTo>
                  <a:pt x="883" y="2822"/>
                </a:lnTo>
                <a:lnTo>
                  <a:pt x="878" y="2829"/>
                </a:lnTo>
                <a:lnTo>
                  <a:pt x="871" y="2835"/>
                </a:lnTo>
                <a:lnTo>
                  <a:pt x="862" y="2836"/>
                </a:lnTo>
                <a:lnTo>
                  <a:pt x="0" y="2836"/>
                </a:lnTo>
                <a:lnTo>
                  <a:pt x="0" y="2791"/>
                </a:lnTo>
                <a:lnTo>
                  <a:pt x="842" y="2791"/>
                </a:lnTo>
                <a:lnTo>
                  <a:pt x="890" y="2340"/>
                </a:lnTo>
                <a:lnTo>
                  <a:pt x="940" y="1947"/>
                </a:lnTo>
                <a:lnTo>
                  <a:pt x="991" y="1619"/>
                </a:lnTo>
                <a:lnTo>
                  <a:pt x="1040" y="1348"/>
                </a:lnTo>
                <a:lnTo>
                  <a:pt x="1042" y="1339"/>
                </a:lnTo>
                <a:lnTo>
                  <a:pt x="1093" y="1114"/>
                </a:lnTo>
                <a:lnTo>
                  <a:pt x="1143" y="926"/>
                </a:lnTo>
                <a:lnTo>
                  <a:pt x="1193" y="771"/>
                </a:lnTo>
                <a:lnTo>
                  <a:pt x="1244" y="642"/>
                </a:lnTo>
                <a:lnTo>
                  <a:pt x="1295" y="535"/>
                </a:lnTo>
                <a:lnTo>
                  <a:pt x="1344" y="446"/>
                </a:lnTo>
                <a:lnTo>
                  <a:pt x="1350" y="439"/>
                </a:lnTo>
                <a:lnTo>
                  <a:pt x="1401" y="364"/>
                </a:lnTo>
                <a:lnTo>
                  <a:pt x="1450" y="303"/>
                </a:lnTo>
                <a:lnTo>
                  <a:pt x="1501" y="252"/>
                </a:lnTo>
                <a:lnTo>
                  <a:pt x="1552" y="210"/>
                </a:lnTo>
                <a:lnTo>
                  <a:pt x="1601" y="174"/>
                </a:lnTo>
                <a:lnTo>
                  <a:pt x="1608" y="169"/>
                </a:lnTo>
                <a:lnTo>
                  <a:pt x="1676" y="130"/>
                </a:lnTo>
                <a:lnTo>
                  <a:pt x="1743" y="101"/>
                </a:lnTo>
                <a:lnTo>
                  <a:pt x="1827" y="72"/>
                </a:lnTo>
                <a:lnTo>
                  <a:pt x="1911" y="53"/>
                </a:lnTo>
                <a:lnTo>
                  <a:pt x="1919" y="51"/>
                </a:lnTo>
                <a:lnTo>
                  <a:pt x="2020" y="33"/>
                </a:lnTo>
                <a:lnTo>
                  <a:pt x="2137" y="19"/>
                </a:lnTo>
                <a:lnTo>
                  <a:pt x="2288" y="9"/>
                </a:lnTo>
                <a:lnTo>
                  <a:pt x="2507"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4394" name="Group 54393"/>
          <p:cNvGrpSpPr/>
          <p:nvPr/>
        </p:nvGrpSpPr>
        <p:grpSpPr>
          <a:xfrm>
            <a:off x="679450" y="2336801"/>
            <a:ext cx="3644900" cy="3305175"/>
            <a:chOff x="679450" y="2336801"/>
            <a:chExt cx="3644900" cy="3305175"/>
          </a:xfrm>
        </p:grpSpPr>
        <p:grpSp>
          <p:nvGrpSpPr>
            <p:cNvPr id="54393" name="Group 54392"/>
            <p:cNvGrpSpPr/>
            <p:nvPr/>
          </p:nvGrpSpPr>
          <p:grpSpPr>
            <a:xfrm>
              <a:off x="1466850" y="5081588"/>
              <a:ext cx="2857500" cy="560388"/>
              <a:chOff x="1466850" y="5081588"/>
              <a:chExt cx="2857500" cy="560388"/>
            </a:xfrm>
          </p:grpSpPr>
          <p:sp>
            <p:nvSpPr>
              <p:cNvPr id="17" name="Line 14"/>
              <p:cNvSpPr>
                <a:spLocks noChangeShapeType="1"/>
              </p:cNvSpPr>
              <p:nvPr/>
            </p:nvSpPr>
            <p:spPr bwMode="auto">
              <a:xfrm>
                <a:off x="1512888" y="5081588"/>
                <a:ext cx="2665413" cy="0"/>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5"/>
              <p:cNvSpPr>
                <a:spLocks noChangeShapeType="1"/>
              </p:cNvSpPr>
              <p:nvPr/>
            </p:nvSpPr>
            <p:spPr bwMode="auto">
              <a:xfrm>
                <a:off x="151288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Freeform 16"/>
              <p:cNvSpPr>
                <a:spLocks noEditPoints="1"/>
              </p:cNvSpPr>
              <p:nvPr/>
            </p:nvSpPr>
            <p:spPr bwMode="auto">
              <a:xfrm>
                <a:off x="1466850" y="5272088"/>
                <a:ext cx="85725" cy="130175"/>
              </a:xfrm>
              <a:custGeom>
                <a:avLst/>
                <a:gdLst>
                  <a:gd name="T0" fmla="*/ 53 w 107"/>
                  <a:gd name="T1" fmla="*/ 15 h 164"/>
                  <a:gd name="T2" fmla="*/ 42 w 107"/>
                  <a:gd name="T3" fmla="*/ 18 h 164"/>
                  <a:gd name="T4" fmla="*/ 34 w 107"/>
                  <a:gd name="T5" fmla="*/ 26 h 164"/>
                  <a:gd name="T6" fmla="*/ 27 w 107"/>
                  <a:gd name="T7" fmla="*/ 39 h 164"/>
                  <a:gd name="T8" fmla="*/ 22 w 107"/>
                  <a:gd name="T9" fmla="*/ 59 h 164"/>
                  <a:gd name="T10" fmla="*/ 21 w 107"/>
                  <a:gd name="T11" fmla="*/ 82 h 164"/>
                  <a:gd name="T12" fmla="*/ 22 w 107"/>
                  <a:gd name="T13" fmla="*/ 104 h 164"/>
                  <a:gd name="T14" fmla="*/ 27 w 107"/>
                  <a:gd name="T15" fmla="*/ 123 h 164"/>
                  <a:gd name="T16" fmla="*/ 34 w 107"/>
                  <a:gd name="T17" fmla="*/ 135 h 164"/>
                  <a:gd name="T18" fmla="*/ 42 w 107"/>
                  <a:gd name="T19" fmla="*/ 144 h 164"/>
                  <a:gd name="T20" fmla="*/ 53 w 107"/>
                  <a:gd name="T21" fmla="*/ 147 h 164"/>
                  <a:gd name="T22" fmla="*/ 65 w 107"/>
                  <a:gd name="T23" fmla="*/ 144 h 164"/>
                  <a:gd name="T24" fmla="*/ 73 w 107"/>
                  <a:gd name="T25" fmla="*/ 135 h 164"/>
                  <a:gd name="T26" fmla="*/ 80 w 107"/>
                  <a:gd name="T27" fmla="*/ 121 h 164"/>
                  <a:gd name="T28" fmla="*/ 84 w 107"/>
                  <a:gd name="T29" fmla="*/ 103 h 164"/>
                  <a:gd name="T30" fmla="*/ 84 w 107"/>
                  <a:gd name="T31" fmla="*/ 80 h 164"/>
                  <a:gd name="T32" fmla="*/ 84 w 107"/>
                  <a:gd name="T33" fmla="*/ 59 h 164"/>
                  <a:gd name="T34" fmla="*/ 80 w 107"/>
                  <a:gd name="T35" fmla="*/ 41 h 164"/>
                  <a:gd name="T36" fmla="*/ 75 w 107"/>
                  <a:gd name="T37" fmla="*/ 28 h 164"/>
                  <a:gd name="T38" fmla="*/ 65 w 107"/>
                  <a:gd name="T39" fmla="*/ 18 h 164"/>
                  <a:gd name="T40" fmla="*/ 53 w 107"/>
                  <a:gd name="T41" fmla="*/ 15 h 164"/>
                  <a:gd name="T42" fmla="*/ 55 w 107"/>
                  <a:gd name="T43" fmla="*/ 0 h 164"/>
                  <a:gd name="T44" fmla="*/ 73 w 107"/>
                  <a:gd name="T45" fmla="*/ 2 h 164"/>
                  <a:gd name="T46" fmla="*/ 87 w 107"/>
                  <a:gd name="T47" fmla="*/ 12 h 164"/>
                  <a:gd name="T48" fmla="*/ 99 w 107"/>
                  <a:gd name="T49" fmla="*/ 29 h 164"/>
                  <a:gd name="T50" fmla="*/ 104 w 107"/>
                  <a:gd name="T51" fmla="*/ 52 h 164"/>
                  <a:gd name="T52" fmla="*/ 107 w 107"/>
                  <a:gd name="T53" fmla="*/ 79 h 164"/>
                  <a:gd name="T54" fmla="*/ 104 w 107"/>
                  <a:gd name="T55" fmla="*/ 108 h 164"/>
                  <a:gd name="T56" fmla="*/ 97 w 107"/>
                  <a:gd name="T57" fmla="*/ 132 h 164"/>
                  <a:gd name="T58" fmla="*/ 86 w 107"/>
                  <a:gd name="T59" fmla="*/ 149 h 164"/>
                  <a:gd name="T60" fmla="*/ 70 w 107"/>
                  <a:gd name="T61" fmla="*/ 159 h 164"/>
                  <a:gd name="T62" fmla="*/ 52 w 107"/>
                  <a:gd name="T63" fmla="*/ 164 h 164"/>
                  <a:gd name="T64" fmla="*/ 35 w 107"/>
                  <a:gd name="T65" fmla="*/ 159 h 164"/>
                  <a:gd name="T66" fmla="*/ 19 w 107"/>
                  <a:gd name="T67" fmla="*/ 149 h 164"/>
                  <a:gd name="T68" fmla="*/ 10 w 107"/>
                  <a:gd name="T69" fmla="*/ 132 h 164"/>
                  <a:gd name="T70" fmla="*/ 1 w 107"/>
                  <a:gd name="T71" fmla="*/ 110 h 164"/>
                  <a:gd name="T72" fmla="*/ 0 w 107"/>
                  <a:gd name="T73" fmla="*/ 82 h 164"/>
                  <a:gd name="T74" fmla="*/ 1 w 107"/>
                  <a:gd name="T75" fmla="*/ 57 h 164"/>
                  <a:gd name="T76" fmla="*/ 7 w 107"/>
                  <a:gd name="T77" fmla="*/ 36 h 164"/>
                  <a:gd name="T78" fmla="*/ 15 w 107"/>
                  <a:gd name="T79" fmla="*/ 21 h 164"/>
                  <a:gd name="T80" fmla="*/ 25 w 107"/>
                  <a:gd name="T81" fmla="*/ 8 h 164"/>
                  <a:gd name="T82" fmla="*/ 39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5"/>
                    </a:moveTo>
                    <a:lnTo>
                      <a:pt x="42" y="18"/>
                    </a:lnTo>
                    <a:lnTo>
                      <a:pt x="34" y="26"/>
                    </a:lnTo>
                    <a:lnTo>
                      <a:pt x="27" y="39"/>
                    </a:lnTo>
                    <a:lnTo>
                      <a:pt x="22" y="59"/>
                    </a:lnTo>
                    <a:lnTo>
                      <a:pt x="21" y="82"/>
                    </a:lnTo>
                    <a:lnTo>
                      <a:pt x="22" y="104"/>
                    </a:lnTo>
                    <a:lnTo>
                      <a:pt x="27" y="123"/>
                    </a:lnTo>
                    <a:lnTo>
                      <a:pt x="34" y="135"/>
                    </a:lnTo>
                    <a:lnTo>
                      <a:pt x="42" y="144"/>
                    </a:lnTo>
                    <a:lnTo>
                      <a:pt x="53" y="147"/>
                    </a:lnTo>
                    <a:lnTo>
                      <a:pt x="65" y="144"/>
                    </a:lnTo>
                    <a:lnTo>
                      <a:pt x="73" y="135"/>
                    </a:lnTo>
                    <a:lnTo>
                      <a:pt x="80" y="121"/>
                    </a:lnTo>
                    <a:lnTo>
                      <a:pt x="84" y="103"/>
                    </a:lnTo>
                    <a:lnTo>
                      <a:pt x="84" y="80"/>
                    </a:lnTo>
                    <a:lnTo>
                      <a:pt x="84" y="59"/>
                    </a:lnTo>
                    <a:lnTo>
                      <a:pt x="80" y="41"/>
                    </a:lnTo>
                    <a:lnTo>
                      <a:pt x="75" y="28"/>
                    </a:lnTo>
                    <a:lnTo>
                      <a:pt x="65" y="18"/>
                    </a:lnTo>
                    <a:lnTo>
                      <a:pt x="53" y="15"/>
                    </a:lnTo>
                    <a:close/>
                    <a:moveTo>
                      <a:pt x="55" y="0"/>
                    </a:moveTo>
                    <a:lnTo>
                      <a:pt x="73" y="2"/>
                    </a:lnTo>
                    <a:lnTo>
                      <a:pt x="87" y="12"/>
                    </a:lnTo>
                    <a:lnTo>
                      <a:pt x="99" y="29"/>
                    </a:lnTo>
                    <a:lnTo>
                      <a:pt x="104" y="52"/>
                    </a:lnTo>
                    <a:lnTo>
                      <a:pt x="107" y="79"/>
                    </a:lnTo>
                    <a:lnTo>
                      <a:pt x="104" y="108"/>
                    </a:lnTo>
                    <a:lnTo>
                      <a:pt x="97" y="132"/>
                    </a:lnTo>
                    <a:lnTo>
                      <a:pt x="86" y="149"/>
                    </a:lnTo>
                    <a:lnTo>
                      <a:pt x="70" y="159"/>
                    </a:lnTo>
                    <a:lnTo>
                      <a:pt x="52" y="164"/>
                    </a:lnTo>
                    <a:lnTo>
                      <a:pt x="35" y="159"/>
                    </a:lnTo>
                    <a:lnTo>
                      <a:pt x="19" y="149"/>
                    </a:lnTo>
                    <a:lnTo>
                      <a:pt x="10" y="132"/>
                    </a:lnTo>
                    <a:lnTo>
                      <a:pt x="1" y="110"/>
                    </a:lnTo>
                    <a:lnTo>
                      <a:pt x="0" y="82"/>
                    </a:lnTo>
                    <a:lnTo>
                      <a:pt x="1" y="57"/>
                    </a:lnTo>
                    <a:lnTo>
                      <a:pt x="7" y="36"/>
                    </a:lnTo>
                    <a:lnTo>
                      <a:pt x="15" y="21"/>
                    </a:lnTo>
                    <a:lnTo>
                      <a:pt x="25"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Line 17"/>
              <p:cNvSpPr>
                <a:spLocks noChangeShapeType="1"/>
              </p:cNvSpPr>
              <p:nvPr/>
            </p:nvSpPr>
            <p:spPr bwMode="auto">
              <a:xfrm>
                <a:off x="217963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18"/>
              <p:cNvSpPr>
                <a:spLocks/>
              </p:cNvSpPr>
              <p:nvPr/>
            </p:nvSpPr>
            <p:spPr bwMode="auto">
              <a:xfrm>
                <a:off x="2079625" y="5273676"/>
                <a:ext cx="79375" cy="128588"/>
              </a:xfrm>
              <a:custGeom>
                <a:avLst/>
                <a:gdLst>
                  <a:gd name="T0" fmla="*/ 20 w 99"/>
                  <a:gd name="T1" fmla="*/ 0 h 162"/>
                  <a:gd name="T2" fmla="*/ 96 w 99"/>
                  <a:gd name="T3" fmla="*/ 0 h 162"/>
                  <a:gd name="T4" fmla="*/ 96 w 99"/>
                  <a:gd name="T5" fmla="*/ 17 h 162"/>
                  <a:gd name="T6" fmla="*/ 36 w 99"/>
                  <a:gd name="T7" fmla="*/ 17 h 162"/>
                  <a:gd name="T8" fmla="*/ 30 w 99"/>
                  <a:gd name="T9" fmla="*/ 58 h 162"/>
                  <a:gd name="T10" fmla="*/ 33 w 99"/>
                  <a:gd name="T11" fmla="*/ 58 h 162"/>
                  <a:gd name="T12" fmla="*/ 37 w 99"/>
                  <a:gd name="T13" fmla="*/ 58 h 162"/>
                  <a:gd name="T14" fmla="*/ 43 w 99"/>
                  <a:gd name="T15" fmla="*/ 58 h 162"/>
                  <a:gd name="T16" fmla="*/ 61 w 99"/>
                  <a:gd name="T17" fmla="*/ 60 h 162"/>
                  <a:gd name="T18" fmla="*/ 77 w 99"/>
                  <a:gd name="T19" fmla="*/ 67 h 162"/>
                  <a:gd name="T20" fmla="*/ 88 w 99"/>
                  <a:gd name="T21" fmla="*/ 75 h 162"/>
                  <a:gd name="T22" fmla="*/ 96 w 99"/>
                  <a:gd name="T23" fmla="*/ 89 h 162"/>
                  <a:gd name="T24" fmla="*/ 99 w 99"/>
                  <a:gd name="T25" fmla="*/ 106 h 162"/>
                  <a:gd name="T26" fmla="*/ 96 w 99"/>
                  <a:gd name="T27" fmla="*/ 125 h 162"/>
                  <a:gd name="T28" fmla="*/ 88 w 99"/>
                  <a:gd name="T29" fmla="*/ 139 h 162"/>
                  <a:gd name="T30" fmla="*/ 77 w 99"/>
                  <a:gd name="T31" fmla="*/ 150 h 162"/>
                  <a:gd name="T32" fmla="*/ 60 w 99"/>
                  <a:gd name="T33" fmla="*/ 159 h 162"/>
                  <a:gd name="T34" fmla="*/ 40 w 99"/>
                  <a:gd name="T35" fmla="*/ 162 h 162"/>
                  <a:gd name="T36" fmla="*/ 24 w 99"/>
                  <a:gd name="T37" fmla="*/ 160 h 162"/>
                  <a:gd name="T38" fmla="*/ 10 w 99"/>
                  <a:gd name="T39" fmla="*/ 156 h 162"/>
                  <a:gd name="T40" fmla="*/ 0 w 99"/>
                  <a:gd name="T41" fmla="*/ 152 h 162"/>
                  <a:gd name="T42" fmla="*/ 6 w 99"/>
                  <a:gd name="T43" fmla="*/ 135 h 162"/>
                  <a:gd name="T44" fmla="*/ 20 w 99"/>
                  <a:gd name="T45" fmla="*/ 140 h 162"/>
                  <a:gd name="T46" fmla="*/ 40 w 99"/>
                  <a:gd name="T47" fmla="*/ 143 h 162"/>
                  <a:gd name="T48" fmla="*/ 54 w 99"/>
                  <a:gd name="T49" fmla="*/ 142 h 162"/>
                  <a:gd name="T50" fmla="*/ 67 w 99"/>
                  <a:gd name="T51" fmla="*/ 135 h 162"/>
                  <a:gd name="T52" fmla="*/ 75 w 99"/>
                  <a:gd name="T53" fmla="*/ 123 h 162"/>
                  <a:gd name="T54" fmla="*/ 78 w 99"/>
                  <a:gd name="T55" fmla="*/ 109 h 162"/>
                  <a:gd name="T56" fmla="*/ 77 w 99"/>
                  <a:gd name="T57" fmla="*/ 98 h 162"/>
                  <a:gd name="T58" fmla="*/ 71 w 99"/>
                  <a:gd name="T59" fmla="*/ 88 h 162"/>
                  <a:gd name="T60" fmla="*/ 63 w 99"/>
                  <a:gd name="T61" fmla="*/ 81 h 162"/>
                  <a:gd name="T62" fmla="*/ 48 w 99"/>
                  <a:gd name="T63" fmla="*/ 77 h 162"/>
                  <a:gd name="T64" fmla="*/ 33 w 99"/>
                  <a:gd name="T65" fmla="*/ 74 h 162"/>
                  <a:gd name="T66" fmla="*/ 24 w 99"/>
                  <a:gd name="T67" fmla="*/ 75 h 162"/>
                  <a:gd name="T68" fmla="*/ 16 w 99"/>
                  <a:gd name="T69" fmla="*/ 75 h 162"/>
                  <a:gd name="T70" fmla="*/ 10 w 99"/>
                  <a:gd name="T71" fmla="*/ 75 h 162"/>
                  <a:gd name="T72" fmla="*/ 20 w 99"/>
                  <a:gd name="T7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 h="162">
                    <a:moveTo>
                      <a:pt x="20" y="0"/>
                    </a:moveTo>
                    <a:lnTo>
                      <a:pt x="96" y="0"/>
                    </a:lnTo>
                    <a:lnTo>
                      <a:pt x="96" y="17"/>
                    </a:lnTo>
                    <a:lnTo>
                      <a:pt x="36" y="17"/>
                    </a:lnTo>
                    <a:lnTo>
                      <a:pt x="30" y="58"/>
                    </a:lnTo>
                    <a:lnTo>
                      <a:pt x="33" y="58"/>
                    </a:lnTo>
                    <a:lnTo>
                      <a:pt x="37" y="58"/>
                    </a:lnTo>
                    <a:lnTo>
                      <a:pt x="43" y="58"/>
                    </a:lnTo>
                    <a:lnTo>
                      <a:pt x="61" y="60"/>
                    </a:lnTo>
                    <a:lnTo>
                      <a:pt x="77" y="67"/>
                    </a:lnTo>
                    <a:lnTo>
                      <a:pt x="88" y="75"/>
                    </a:lnTo>
                    <a:lnTo>
                      <a:pt x="96" y="89"/>
                    </a:lnTo>
                    <a:lnTo>
                      <a:pt x="99" y="106"/>
                    </a:lnTo>
                    <a:lnTo>
                      <a:pt x="96" y="125"/>
                    </a:lnTo>
                    <a:lnTo>
                      <a:pt x="88" y="139"/>
                    </a:lnTo>
                    <a:lnTo>
                      <a:pt x="77" y="150"/>
                    </a:lnTo>
                    <a:lnTo>
                      <a:pt x="60" y="159"/>
                    </a:lnTo>
                    <a:lnTo>
                      <a:pt x="40" y="162"/>
                    </a:lnTo>
                    <a:lnTo>
                      <a:pt x="24" y="160"/>
                    </a:lnTo>
                    <a:lnTo>
                      <a:pt x="10" y="156"/>
                    </a:lnTo>
                    <a:lnTo>
                      <a:pt x="0" y="152"/>
                    </a:lnTo>
                    <a:lnTo>
                      <a:pt x="6" y="135"/>
                    </a:lnTo>
                    <a:lnTo>
                      <a:pt x="20" y="140"/>
                    </a:lnTo>
                    <a:lnTo>
                      <a:pt x="40" y="143"/>
                    </a:lnTo>
                    <a:lnTo>
                      <a:pt x="54" y="142"/>
                    </a:lnTo>
                    <a:lnTo>
                      <a:pt x="67" y="135"/>
                    </a:lnTo>
                    <a:lnTo>
                      <a:pt x="75" y="123"/>
                    </a:lnTo>
                    <a:lnTo>
                      <a:pt x="78" y="109"/>
                    </a:lnTo>
                    <a:lnTo>
                      <a:pt x="77" y="98"/>
                    </a:lnTo>
                    <a:lnTo>
                      <a:pt x="71" y="88"/>
                    </a:lnTo>
                    <a:lnTo>
                      <a:pt x="63" y="81"/>
                    </a:lnTo>
                    <a:lnTo>
                      <a:pt x="48" y="77"/>
                    </a:lnTo>
                    <a:lnTo>
                      <a:pt x="33" y="74"/>
                    </a:lnTo>
                    <a:lnTo>
                      <a:pt x="24" y="75"/>
                    </a:lnTo>
                    <a:lnTo>
                      <a:pt x="16" y="75"/>
                    </a:lnTo>
                    <a:lnTo>
                      <a:pt x="10" y="75"/>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9"/>
              <p:cNvSpPr>
                <a:spLocks noEditPoints="1"/>
              </p:cNvSpPr>
              <p:nvPr/>
            </p:nvSpPr>
            <p:spPr bwMode="auto">
              <a:xfrm>
                <a:off x="2185988" y="5272088"/>
                <a:ext cx="87313" cy="130175"/>
              </a:xfrm>
              <a:custGeom>
                <a:avLst/>
                <a:gdLst>
                  <a:gd name="T0" fmla="*/ 53 w 108"/>
                  <a:gd name="T1" fmla="*/ 15 h 164"/>
                  <a:gd name="T2" fmla="*/ 43 w 108"/>
                  <a:gd name="T3" fmla="*/ 18 h 164"/>
                  <a:gd name="T4" fmla="*/ 35 w 108"/>
                  <a:gd name="T5" fmla="*/ 26 h 164"/>
                  <a:gd name="T6" fmla="*/ 28 w 108"/>
                  <a:gd name="T7" fmla="*/ 39 h 164"/>
                  <a:gd name="T8" fmla="*/ 24 w 108"/>
                  <a:gd name="T9" fmla="*/ 59 h 164"/>
                  <a:gd name="T10" fmla="*/ 22 w 108"/>
                  <a:gd name="T11" fmla="*/ 82 h 164"/>
                  <a:gd name="T12" fmla="*/ 24 w 108"/>
                  <a:gd name="T13" fmla="*/ 104 h 164"/>
                  <a:gd name="T14" fmla="*/ 28 w 108"/>
                  <a:gd name="T15" fmla="*/ 123 h 164"/>
                  <a:gd name="T16" fmla="*/ 34 w 108"/>
                  <a:gd name="T17" fmla="*/ 135 h 164"/>
                  <a:gd name="T18" fmla="*/ 43 w 108"/>
                  <a:gd name="T19" fmla="*/ 144 h 164"/>
                  <a:gd name="T20" fmla="*/ 53 w 108"/>
                  <a:gd name="T21" fmla="*/ 147 h 164"/>
                  <a:gd name="T22" fmla="*/ 66 w 108"/>
                  <a:gd name="T23" fmla="*/ 144 h 164"/>
                  <a:gd name="T24" fmla="*/ 75 w 108"/>
                  <a:gd name="T25" fmla="*/ 135 h 164"/>
                  <a:gd name="T26" fmla="*/ 82 w 108"/>
                  <a:gd name="T27" fmla="*/ 121 h 164"/>
                  <a:gd name="T28" fmla="*/ 84 w 108"/>
                  <a:gd name="T29" fmla="*/ 103 h 164"/>
                  <a:gd name="T30" fmla="*/ 86 w 108"/>
                  <a:gd name="T31" fmla="*/ 80 h 164"/>
                  <a:gd name="T32" fmla="*/ 84 w 108"/>
                  <a:gd name="T33" fmla="*/ 59 h 164"/>
                  <a:gd name="T34" fmla="*/ 82 w 108"/>
                  <a:gd name="T35" fmla="*/ 41 h 164"/>
                  <a:gd name="T36" fmla="*/ 75 w 108"/>
                  <a:gd name="T37" fmla="*/ 28 h 164"/>
                  <a:gd name="T38" fmla="*/ 66 w 108"/>
                  <a:gd name="T39" fmla="*/ 18 h 164"/>
                  <a:gd name="T40" fmla="*/ 53 w 108"/>
                  <a:gd name="T41" fmla="*/ 15 h 164"/>
                  <a:gd name="T42" fmla="*/ 55 w 108"/>
                  <a:gd name="T43" fmla="*/ 0 h 164"/>
                  <a:gd name="T44" fmla="*/ 73 w 108"/>
                  <a:gd name="T45" fmla="*/ 2 h 164"/>
                  <a:gd name="T46" fmla="*/ 89 w 108"/>
                  <a:gd name="T47" fmla="*/ 12 h 164"/>
                  <a:gd name="T48" fmla="*/ 99 w 108"/>
                  <a:gd name="T49" fmla="*/ 29 h 164"/>
                  <a:gd name="T50" fmla="*/ 106 w 108"/>
                  <a:gd name="T51" fmla="*/ 52 h 164"/>
                  <a:gd name="T52" fmla="*/ 108 w 108"/>
                  <a:gd name="T53" fmla="*/ 79 h 164"/>
                  <a:gd name="T54" fmla="*/ 106 w 108"/>
                  <a:gd name="T55" fmla="*/ 108 h 164"/>
                  <a:gd name="T56" fmla="*/ 99 w 108"/>
                  <a:gd name="T57" fmla="*/ 132 h 164"/>
                  <a:gd name="T58" fmla="*/ 87 w 108"/>
                  <a:gd name="T59" fmla="*/ 149 h 164"/>
                  <a:gd name="T60" fmla="*/ 72 w 108"/>
                  <a:gd name="T61" fmla="*/ 159 h 164"/>
                  <a:gd name="T62" fmla="*/ 53 w 108"/>
                  <a:gd name="T63" fmla="*/ 164 h 164"/>
                  <a:gd name="T64" fmla="*/ 35 w 108"/>
                  <a:gd name="T65" fmla="*/ 159 h 164"/>
                  <a:gd name="T66" fmla="*/ 21 w 108"/>
                  <a:gd name="T67" fmla="*/ 149 h 164"/>
                  <a:gd name="T68" fmla="*/ 10 w 108"/>
                  <a:gd name="T69" fmla="*/ 132 h 164"/>
                  <a:gd name="T70" fmla="*/ 2 w 108"/>
                  <a:gd name="T71" fmla="*/ 110 h 164"/>
                  <a:gd name="T72" fmla="*/ 0 w 108"/>
                  <a:gd name="T73" fmla="*/ 82 h 164"/>
                  <a:gd name="T74" fmla="*/ 2 w 108"/>
                  <a:gd name="T75" fmla="*/ 57 h 164"/>
                  <a:gd name="T76" fmla="*/ 7 w 108"/>
                  <a:gd name="T77" fmla="*/ 36 h 164"/>
                  <a:gd name="T78" fmla="*/ 15 w 108"/>
                  <a:gd name="T79" fmla="*/ 21 h 164"/>
                  <a:gd name="T80" fmla="*/ 26 w 108"/>
                  <a:gd name="T81" fmla="*/ 8 h 164"/>
                  <a:gd name="T82" fmla="*/ 41 w 108"/>
                  <a:gd name="T83" fmla="*/ 1 h 164"/>
                  <a:gd name="T84" fmla="*/ 55 w 108"/>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164">
                    <a:moveTo>
                      <a:pt x="53" y="15"/>
                    </a:moveTo>
                    <a:lnTo>
                      <a:pt x="43" y="18"/>
                    </a:lnTo>
                    <a:lnTo>
                      <a:pt x="35" y="26"/>
                    </a:lnTo>
                    <a:lnTo>
                      <a:pt x="28" y="39"/>
                    </a:lnTo>
                    <a:lnTo>
                      <a:pt x="24" y="59"/>
                    </a:lnTo>
                    <a:lnTo>
                      <a:pt x="22" y="82"/>
                    </a:lnTo>
                    <a:lnTo>
                      <a:pt x="24" y="104"/>
                    </a:lnTo>
                    <a:lnTo>
                      <a:pt x="28" y="123"/>
                    </a:lnTo>
                    <a:lnTo>
                      <a:pt x="34" y="135"/>
                    </a:lnTo>
                    <a:lnTo>
                      <a:pt x="43" y="144"/>
                    </a:lnTo>
                    <a:lnTo>
                      <a:pt x="53" y="147"/>
                    </a:lnTo>
                    <a:lnTo>
                      <a:pt x="66" y="144"/>
                    </a:lnTo>
                    <a:lnTo>
                      <a:pt x="75" y="135"/>
                    </a:lnTo>
                    <a:lnTo>
                      <a:pt x="82" y="121"/>
                    </a:lnTo>
                    <a:lnTo>
                      <a:pt x="84" y="103"/>
                    </a:lnTo>
                    <a:lnTo>
                      <a:pt x="86" y="80"/>
                    </a:lnTo>
                    <a:lnTo>
                      <a:pt x="84" y="59"/>
                    </a:lnTo>
                    <a:lnTo>
                      <a:pt x="82" y="41"/>
                    </a:lnTo>
                    <a:lnTo>
                      <a:pt x="75" y="28"/>
                    </a:lnTo>
                    <a:lnTo>
                      <a:pt x="66" y="18"/>
                    </a:lnTo>
                    <a:lnTo>
                      <a:pt x="53" y="15"/>
                    </a:lnTo>
                    <a:close/>
                    <a:moveTo>
                      <a:pt x="55" y="0"/>
                    </a:moveTo>
                    <a:lnTo>
                      <a:pt x="73" y="2"/>
                    </a:lnTo>
                    <a:lnTo>
                      <a:pt x="89" y="12"/>
                    </a:lnTo>
                    <a:lnTo>
                      <a:pt x="99" y="29"/>
                    </a:lnTo>
                    <a:lnTo>
                      <a:pt x="106" y="52"/>
                    </a:lnTo>
                    <a:lnTo>
                      <a:pt x="108" y="79"/>
                    </a:lnTo>
                    <a:lnTo>
                      <a:pt x="106" y="108"/>
                    </a:lnTo>
                    <a:lnTo>
                      <a:pt x="99" y="132"/>
                    </a:lnTo>
                    <a:lnTo>
                      <a:pt x="87" y="149"/>
                    </a:lnTo>
                    <a:lnTo>
                      <a:pt x="72" y="159"/>
                    </a:lnTo>
                    <a:lnTo>
                      <a:pt x="53" y="164"/>
                    </a:lnTo>
                    <a:lnTo>
                      <a:pt x="35" y="159"/>
                    </a:lnTo>
                    <a:lnTo>
                      <a:pt x="21" y="149"/>
                    </a:lnTo>
                    <a:lnTo>
                      <a:pt x="10" y="132"/>
                    </a:lnTo>
                    <a:lnTo>
                      <a:pt x="2" y="110"/>
                    </a:lnTo>
                    <a:lnTo>
                      <a:pt x="0" y="82"/>
                    </a:lnTo>
                    <a:lnTo>
                      <a:pt x="2" y="57"/>
                    </a:lnTo>
                    <a:lnTo>
                      <a:pt x="7" y="36"/>
                    </a:lnTo>
                    <a:lnTo>
                      <a:pt x="15" y="21"/>
                    </a:lnTo>
                    <a:lnTo>
                      <a:pt x="26" y="8"/>
                    </a:lnTo>
                    <a:lnTo>
                      <a:pt x="41"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Line 20"/>
              <p:cNvSpPr>
                <a:spLocks noChangeShapeType="1"/>
              </p:cNvSpPr>
              <p:nvPr/>
            </p:nvSpPr>
            <p:spPr bwMode="auto">
              <a:xfrm>
                <a:off x="284638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1"/>
              <p:cNvSpPr>
                <a:spLocks/>
              </p:cNvSpPr>
              <p:nvPr/>
            </p:nvSpPr>
            <p:spPr bwMode="auto">
              <a:xfrm>
                <a:off x="2705100" y="5273676"/>
                <a:ext cx="41275" cy="125413"/>
              </a:xfrm>
              <a:custGeom>
                <a:avLst/>
                <a:gdLst>
                  <a:gd name="T0" fmla="*/ 33 w 52"/>
                  <a:gd name="T1" fmla="*/ 0 h 159"/>
                  <a:gd name="T2" fmla="*/ 52 w 52"/>
                  <a:gd name="T3" fmla="*/ 0 h 159"/>
                  <a:gd name="T4" fmla="*/ 52 w 52"/>
                  <a:gd name="T5" fmla="*/ 159 h 159"/>
                  <a:gd name="T6" fmla="*/ 32 w 52"/>
                  <a:gd name="T7" fmla="*/ 159 h 159"/>
                  <a:gd name="T8" fmla="*/ 32 w 52"/>
                  <a:gd name="T9" fmla="*/ 20 h 159"/>
                  <a:gd name="T10" fmla="*/ 31 w 52"/>
                  <a:gd name="T11" fmla="*/ 20 h 159"/>
                  <a:gd name="T12" fmla="*/ 4 w 52"/>
                  <a:gd name="T13" fmla="*/ 34 h 159"/>
                  <a:gd name="T14" fmla="*/ 0 w 52"/>
                  <a:gd name="T15" fmla="*/ 19 h 159"/>
                  <a:gd name="T16" fmla="*/ 33 w 52"/>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9">
                    <a:moveTo>
                      <a:pt x="33" y="0"/>
                    </a:moveTo>
                    <a:lnTo>
                      <a:pt x="52" y="0"/>
                    </a:lnTo>
                    <a:lnTo>
                      <a:pt x="52" y="159"/>
                    </a:lnTo>
                    <a:lnTo>
                      <a:pt x="32" y="159"/>
                    </a:lnTo>
                    <a:lnTo>
                      <a:pt x="32" y="20"/>
                    </a:lnTo>
                    <a:lnTo>
                      <a:pt x="31" y="20"/>
                    </a:lnTo>
                    <a:lnTo>
                      <a:pt x="4" y="34"/>
                    </a:lnTo>
                    <a:lnTo>
                      <a:pt x="0" y="19"/>
                    </a:lnTo>
                    <a:lnTo>
                      <a:pt x="3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2"/>
              <p:cNvSpPr>
                <a:spLocks noEditPoints="1"/>
              </p:cNvSpPr>
              <p:nvPr/>
            </p:nvSpPr>
            <p:spPr bwMode="auto">
              <a:xfrm>
                <a:off x="2798763" y="5272088"/>
                <a:ext cx="85725" cy="130175"/>
              </a:xfrm>
              <a:custGeom>
                <a:avLst/>
                <a:gdLst>
                  <a:gd name="T0" fmla="*/ 54 w 108"/>
                  <a:gd name="T1" fmla="*/ 15 h 164"/>
                  <a:gd name="T2" fmla="*/ 44 w 108"/>
                  <a:gd name="T3" fmla="*/ 18 h 164"/>
                  <a:gd name="T4" fmla="*/ 34 w 108"/>
                  <a:gd name="T5" fmla="*/ 26 h 164"/>
                  <a:gd name="T6" fmla="*/ 29 w 108"/>
                  <a:gd name="T7" fmla="*/ 39 h 164"/>
                  <a:gd name="T8" fmla="*/ 24 w 108"/>
                  <a:gd name="T9" fmla="*/ 59 h 164"/>
                  <a:gd name="T10" fmla="*/ 21 w 108"/>
                  <a:gd name="T11" fmla="*/ 82 h 164"/>
                  <a:gd name="T12" fmla="*/ 23 w 108"/>
                  <a:gd name="T13" fmla="*/ 104 h 164"/>
                  <a:gd name="T14" fmla="*/ 27 w 108"/>
                  <a:gd name="T15" fmla="*/ 123 h 164"/>
                  <a:gd name="T16" fmla="*/ 34 w 108"/>
                  <a:gd name="T17" fmla="*/ 135 h 164"/>
                  <a:gd name="T18" fmla="*/ 44 w 108"/>
                  <a:gd name="T19" fmla="*/ 144 h 164"/>
                  <a:gd name="T20" fmla="*/ 54 w 108"/>
                  <a:gd name="T21" fmla="*/ 147 h 164"/>
                  <a:gd name="T22" fmla="*/ 65 w 108"/>
                  <a:gd name="T23" fmla="*/ 144 h 164"/>
                  <a:gd name="T24" fmla="*/ 75 w 108"/>
                  <a:gd name="T25" fmla="*/ 135 h 164"/>
                  <a:gd name="T26" fmla="*/ 81 w 108"/>
                  <a:gd name="T27" fmla="*/ 121 h 164"/>
                  <a:gd name="T28" fmla="*/ 85 w 108"/>
                  <a:gd name="T29" fmla="*/ 103 h 164"/>
                  <a:gd name="T30" fmla="*/ 87 w 108"/>
                  <a:gd name="T31" fmla="*/ 80 h 164"/>
                  <a:gd name="T32" fmla="*/ 85 w 108"/>
                  <a:gd name="T33" fmla="*/ 59 h 164"/>
                  <a:gd name="T34" fmla="*/ 82 w 108"/>
                  <a:gd name="T35" fmla="*/ 41 h 164"/>
                  <a:gd name="T36" fmla="*/ 75 w 108"/>
                  <a:gd name="T37" fmla="*/ 28 h 164"/>
                  <a:gd name="T38" fmla="*/ 67 w 108"/>
                  <a:gd name="T39" fmla="*/ 18 h 164"/>
                  <a:gd name="T40" fmla="*/ 54 w 108"/>
                  <a:gd name="T41" fmla="*/ 15 h 164"/>
                  <a:gd name="T42" fmla="*/ 55 w 108"/>
                  <a:gd name="T43" fmla="*/ 0 h 164"/>
                  <a:gd name="T44" fmla="*/ 74 w 108"/>
                  <a:gd name="T45" fmla="*/ 2 h 164"/>
                  <a:gd name="T46" fmla="*/ 88 w 108"/>
                  <a:gd name="T47" fmla="*/ 12 h 164"/>
                  <a:gd name="T48" fmla="*/ 99 w 108"/>
                  <a:gd name="T49" fmla="*/ 29 h 164"/>
                  <a:gd name="T50" fmla="*/ 106 w 108"/>
                  <a:gd name="T51" fmla="*/ 52 h 164"/>
                  <a:gd name="T52" fmla="*/ 108 w 108"/>
                  <a:gd name="T53" fmla="*/ 79 h 164"/>
                  <a:gd name="T54" fmla="*/ 106 w 108"/>
                  <a:gd name="T55" fmla="*/ 108 h 164"/>
                  <a:gd name="T56" fmla="*/ 99 w 108"/>
                  <a:gd name="T57" fmla="*/ 132 h 164"/>
                  <a:gd name="T58" fmla="*/ 88 w 108"/>
                  <a:gd name="T59" fmla="*/ 149 h 164"/>
                  <a:gd name="T60" fmla="*/ 72 w 108"/>
                  <a:gd name="T61" fmla="*/ 159 h 164"/>
                  <a:gd name="T62" fmla="*/ 53 w 108"/>
                  <a:gd name="T63" fmla="*/ 164 h 164"/>
                  <a:gd name="T64" fmla="*/ 36 w 108"/>
                  <a:gd name="T65" fmla="*/ 159 h 164"/>
                  <a:gd name="T66" fmla="*/ 21 w 108"/>
                  <a:gd name="T67" fmla="*/ 149 h 164"/>
                  <a:gd name="T68" fmla="*/ 10 w 108"/>
                  <a:gd name="T69" fmla="*/ 132 h 164"/>
                  <a:gd name="T70" fmla="*/ 3 w 108"/>
                  <a:gd name="T71" fmla="*/ 110 h 164"/>
                  <a:gd name="T72" fmla="*/ 0 w 108"/>
                  <a:gd name="T73" fmla="*/ 82 h 164"/>
                  <a:gd name="T74" fmla="*/ 2 w 108"/>
                  <a:gd name="T75" fmla="*/ 57 h 164"/>
                  <a:gd name="T76" fmla="*/ 7 w 108"/>
                  <a:gd name="T77" fmla="*/ 36 h 164"/>
                  <a:gd name="T78" fmla="*/ 16 w 108"/>
                  <a:gd name="T79" fmla="*/ 21 h 164"/>
                  <a:gd name="T80" fmla="*/ 27 w 108"/>
                  <a:gd name="T81" fmla="*/ 8 h 164"/>
                  <a:gd name="T82" fmla="*/ 40 w 108"/>
                  <a:gd name="T83" fmla="*/ 1 h 164"/>
                  <a:gd name="T84" fmla="*/ 55 w 108"/>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164">
                    <a:moveTo>
                      <a:pt x="54" y="15"/>
                    </a:moveTo>
                    <a:lnTo>
                      <a:pt x="44" y="18"/>
                    </a:lnTo>
                    <a:lnTo>
                      <a:pt x="34" y="26"/>
                    </a:lnTo>
                    <a:lnTo>
                      <a:pt x="29" y="39"/>
                    </a:lnTo>
                    <a:lnTo>
                      <a:pt x="24" y="59"/>
                    </a:lnTo>
                    <a:lnTo>
                      <a:pt x="21" y="82"/>
                    </a:lnTo>
                    <a:lnTo>
                      <a:pt x="23" y="104"/>
                    </a:lnTo>
                    <a:lnTo>
                      <a:pt x="27" y="123"/>
                    </a:lnTo>
                    <a:lnTo>
                      <a:pt x="34" y="135"/>
                    </a:lnTo>
                    <a:lnTo>
                      <a:pt x="44" y="144"/>
                    </a:lnTo>
                    <a:lnTo>
                      <a:pt x="54" y="147"/>
                    </a:lnTo>
                    <a:lnTo>
                      <a:pt x="65" y="144"/>
                    </a:lnTo>
                    <a:lnTo>
                      <a:pt x="75" y="135"/>
                    </a:lnTo>
                    <a:lnTo>
                      <a:pt x="81" y="121"/>
                    </a:lnTo>
                    <a:lnTo>
                      <a:pt x="85" y="103"/>
                    </a:lnTo>
                    <a:lnTo>
                      <a:pt x="87" y="80"/>
                    </a:lnTo>
                    <a:lnTo>
                      <a:pt x="85" y="59"/>
                    </a:lnTo>
                    <a:lnTo>
                      <a:pt x="82" y="41"/>
                    </a:lnTo>
                    <a:lnTo>
                      <a:pt x="75" y="28"/>
                    </a:lnTo>
                    <a:lnTo>
                      <a:pt x="67" y="18"/>
                    </a:lnTo>
                    <a:lnTo>
                      <a:pt x="54" y="15"/>
                    </a:lnTo>
                    <a:close/>
                    <a:moveTo>
                      <a:pt x="55" y="0"/>
                    </a:moveTo>
                    <a:lnTo>
                      <a:pt x="74" y="2"/>
                    </a:lnTo>
                    <a:lnTo>
                      <a:pt x="88" y="12"/>
                    </a:lnTo>
                    <a:lnTo>
                      <a:pt x="99" y="29"/>
                    </a:lnTo>
                    <a:lnTo>
                      <a:pt x="106" y="52"/>
                    </a:lnTo>
                    <a:lnTo>
                      <a:pt x="108" y="79"/>
                    </a:lnTo>
                    <a:lnTo>
                      <a:pt x="106" y="108"/>
                    </a:lnTo>
                    <a:lnTo>
                      <a:pt x="99" y="132"/>
                    </a:lnTo>
                    <a:lnTo>
                      <a:pt x="88" y="149"/>
                    </a:lnTo>
                    <a:lnTo>
                      <a:pt x="72" y="159"/>
                    </a:lnTo>
                    <a:lnTo>
                      <a:pt x="53" y="164"/>
                    </a:lnTo>
                    <a:lnTo>
                      <a:pt x="36" y="159"/>
                    </a:lnTo>
                    <a:lnTo>
                      <a:pt x="21" y="149"/>
                    </a:lnTo>
                    <a:lnTo>
                      <a:pt x="10" y="132"/>
                    </a:lnTo>
                    <a:lnTo>
                      <a:pt x="3" y="110"/>
                    </a:lnTo>
                    <a:lnTo>
                      <a:pt x="0" y="82"/>
                    </a:lnTo>
                    <a:lnTo>
                      <a:pt x="2" y="57"/>
                    </a:lnTo>
                    <a:lnTo>
                      <a:pt x="7" y="36"/>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3"/>
              <p:cNvSpPr>
                <a:spLocks noEditPoints="1"/>
              </p:cNvSpPr>
              <p:nvPr/>
            </p:nvSpPr>
            <p:spPr bwMode="auto">
              <a:xfrm>
                <a:off x="2906713" y="5272088"/>
                <a:ext cx="85725" cy="130175"/>
              </a:xfrm>
              <a:custGeom>
                <a:avLst/>
                <a:gdLst>
                  <a:gd name="T0" fmla="*/ 54 w 107"/>
                  <a:gd name="T1" fmla="*/ 15 h 164"/>
                  <a:gd name="T2" fmla="*/ 44 w 107"/>
                  <a:gd name="T3" fmla="*/ 18 h 164"/>
                  <a:gd name="T4" fmla="*/ 34 w 107"/>
                  <a:gd name="T5" fmla="*/ 26 h 164"/>
                  <a:gd name="T6" fmla="*/ 28 w 107"/>
                  <a:gd name="T7" fmla="*/ 39 h 164"/>
                  <a:gd name="T8" fmla="*/ 23 w 107"/>
                  <a:gd name="T9" fmla="*/ 59 h 164"/>
                  <a:gd name="T10" fmla="*/ 21 w 107"/>
                  <a:gd name="T11" fmla="*/ 82 h 164"/>
                  <a:gd name="T12" fmla="*/ 23 w 107"/>
                  <a:gd name="T13" fmla="*/ 104 h 164"/>
                  <a:gd name="T14" fmla="*/ 27 w 107"/>
                  <a:gd name="T15" fmla="*/ 123 h 164"/>
                  <a:gd name="T16" fmla="*/ 34 w 107"/>
                  <a:gd name="T17" fmla="*/ 135 h 164"/>
                  <a:gd name="T18" fmla="*/ 42 w 107"/>
                  <a:gd name="T19" fmla="*/ 144 h 164"/>
                  <a:gd name="T20" fmla="*/ 54 w 107"/>
                  <a:gd name="T21" fmla="*/ 147 h 164"/>
                  <a:gd name="T22" fmla="*/ 65 w 107"/>
                  <a:gd name="T23" fmla="*/ 144 h 164"/>
                  <a:gd name="T24" fmla="*/ 75 w 107"/>
                  <a:gd name="T25" fmla="*/ 135 h 164"/>
                  <a:gd name="T26" fmla="*/ 81 w 107"/>
                  <a:gd name="T27" fmla="*/ 121 h 164"/>
                  <a:gd name="T28" fmla="*/ 85 w 107"/>
                  <a:gd name="T29" fmla="*/ 103 h 164"/>
                  <a:gd name="T30" fmla="*/ 86 w 107"/>
                  <a:gd name="T31" fmla="*/ 80 h 164"/>
                  <a:gd name="T32" fmla="*/ 85 w 107"/>
                  <a:gd name="T33" fmla="*/ 59 h 164"/>
                  <a:gd name="T34" fmla="*/ 81 w 107"/>
                  <a:gd name="T35" fmla="*/ 41 h 164"/>
                  <a:gd name="T36" fmla="*/ 75 w 107"/>
                  <a:gd name="T37" fmla="*/ 28 h 164"/>
                  <a:gd name="T38" fmla="*/ 66 w 107"/>
                  <a:gd name="T39" fmla="*/ 18 h 164"/>
                  <a:gd name="T40" fmla="*/ 54 w 107"/>
                  <a:gd name="T41" fmla="*/ 15 h 164"/>
                  <a:gd name="T42" fmla="*/ 55 w 107"/>
                  <a:gd name="T43" fmla="*/ 0 h 164"/>
                  <a:gd name="T44" fmla="*/ 73 w 107"/>
                  <a:gd name="T45" fmla="*/ 2 h 164"/>
                  <a:gd name="T46" fmla="*/ 88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8 w 107"/>
                  <a:gd name="T59" fmla="*/ 149 h 164"/>
                  <a:gd name="T60" fmla="*/ 72 w 107"/>
                  <a:gd name="T61" fmla="*/ 159 h 164"/>
                  <a:gd name="T62" fmla="*/ 52 w 107"/>
                  <a:gd name="T63" fmla="*/ 164 h 164"/>
                  <a:gd name="T64" fmla="*/ 35 w 107"/>
                  <a:gd name="T65" fmla="*/ 159 h 164"/>
                  <a:gd name="T66" fmla="*/ 21 w 107"/>
                  <a:gd name="T67" fmla="*/ 149 h 164"/>
                  <a:gd name="T68" fmla="*/ 10 w 107"/>
                  <a:gd name="T69" fmla="*/ 132 h 164"/>
                  <a:gd name="T70" fmla="*/ 3 w 107"/>
                  <a:gd name="T71" fmla="*/ 110 h 164"/>
                  <a:gd name="T72" fmla="*/ 0 w 107"/>
                  <a:gd name="T73" fmla="*/ 82 h 164"/>
                  <a:gd name="T74" fmla="*/ 1 w 107"/>
                  <a:gd name="T75" fmla="*/ 57 h 164"/>
                  <a:gd name="T76" fmla="*/ 7 w 107"/>
                  <a:gd name="T77" fmla="*/ 36 h 164"/>
                  <a:gd name="T78" fmla="*/ 16 w 107"/>
                  <a:gd name="T79" fmla="*/ 21 h 164"/>
                  <a:gd name="T80" fmla="*/ 27 w 107"/>
                  <a:gd name="T81" fmla="*/ 8 h 164"/>
                  <a:gd name="T82" fmla="*/ 40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4" y="26"/>
                    </a:lnTo>
                    <a:lnTo>
                      <a:pt x="28" y="39"/>
                    </a:lnTo>
                    <a:lnTo>
                      <a:pt x="23" y="59"/>
                    </a:lnTo>
                    <a:lnTo>
                      <a:pt x="21" y="82"/>
                    </a:lnTo>
                    <a:lnTo>
                      <a:pt x="23" y="104"/>
                    </a:lnTo>
                    <a:lnTo>
                      <a:pt x="27" y="123"/>
                    </a:lnTo>
                    <a:lnTo>
                      <a:pt x="34" y="135"/>
                    </a:lnTo>
                    <a:lnTo>
                      <a:pt x="42" y="144"/>
                    </a:lnTo>
                    <a:lnTo>
                      <a:pt x="54" y="147"/>
                    </a:lnTo>
                    <a:lnTo>
                      <a:pt x="65" y="144"/>
                    </a:lnTo>
                    <a:lnTo>
                      <a:pt x="75" y="135"/>
                    </a:lnTo>
                    <a:lnTo>
                      <a:pt x="81" y="121"/>
                    </a:lnTo>
                    <a:lnTo>
                      <a:pt x="85" y="103"/>
                    </a:lnTo>
                    <a:lnTo>
                      <a:pt x="86" y="80"/>
                    </a:lnTo>
                    <a:lnTo>
                      <a:pt x="85" y="59"/>
                    </a:lnTo>
                    <a:lnTo>
                      <a:pt x="81" y="41"/>
                    </a:lnTo>
                    <a:lnTo>
                      <a:pt x="75" y="28"/>
                    </a:lnTo>
                    <a:lnTo>
                      <a:pt x="66" y="18"/>
                    </a:lnTo>
                    <a:lnTo>
                      <a:pt x="54" y="15"/>
                    </a:lnTo>
                    <a:close/>
                    <a:moveTo>
                      <a:pt x="55" y="0"/>
                    </a:moveTo>
                    <a:lnTo>
                      <a:pt x="73" y="2"/>
                    </a:lnTo>
                    <a:lnTo>
                      <a:pt x="88" y="12"/>
                    </a:lnTo>
                    <a:lnTo>
                      <a:pt x="99" y="29"/>
                    </a:lnTo>
                    <a:lnTo>
                      <a:pt x="106" y="52"/>
                    </a:lnTo>
                    <a:lnTo>
                      <a:pt x="107" y="79"/>
                    </a:lnTo>
                    <a:lnTo>
                      <a:pt x="106" y="108"/>
                    </a:lnTo>
                    <a:lnTo>
                      <a:pt x="99" y="132"/>
                    </a:lnTo>
                    <a:lnTo>
                      <a:pt x="88" y="149"/>
                    </a:lnTo>
                    <a:lnTo>
                      <a:pt x="72" y="159"/>
                    </a:lnTo>
                    <a:lnTo>
                      <a:pt x="52" y="164"/>
                    </a:lnTo>
                    <a:lnTo>
                      <a:pt x="35" y="159"/>
                    </a:lnTo>
                    <a:lnTo>
                      <a:pt x="21" y="149"/>
                    </a:lnTo>
                    <a:lnTo>
                      <a:pt x="10" y="132"/>
                    </a:lnTo>
                    <a:lnTo>
                      <a:pt x="3" y="110"/>
                    </a:lnTo>
                    <a:lnTo>
                      <a:pt x="0" y="82"/>
                    </a:lnTo>
                    <a:lnTo>
                      <a:pt x="1" y="57"/>
                    </a:lnTo>
                    <a:lnTo>
                      <a:pt x="7" y="36"/>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Line 24"/>
              <p:cNvSpPr>
                <a:spLocks noChangeShapeType="1"/>
              </p:cNvSpPr>
              <p:nvPr/>
            </p:nvSpPr>
            <p:spPr bwMode="auto">
              <a:xfrm>
                <a:off x="3511550"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25"/>
              <p:cNvSpPr>
                <a:spLocks/>
              </p:cNvSpPr>
              <p:nvPr/>
            </p:nvSpPr>
            <p:spPr bwMode="auto">
              <a:xfrm>
                <a:off x="3370263" y="5273676"/>
                <a:ext cx="42863" cy="125413"/>
              </a:xfrm>
              <a:custGeom>
                <a:avLst/>
                <a:gdLst>
                  <a:gd name="T0" fmla="*/ 35 w 53"/>
                  <a:gd name="T1" fmla="*/ 0 h 159"/>
                  <a:gd name="T2" fmla="*/ 53 w 53"/>
                  <a:gd name="T3" fmla="*/ 0 h 159"/>
                  <a:gd name="T4" fmla="*/ 53 w 53"/>
                  <a:gd name="T5" fmla="*/ 159 h 159"/>
                  <a:gd name="T6" fmla="*/ 32 w 53"/>
                  <a:gd name="T7" fmla="*/ 159 h 159"/>
                  <a:gd name="T8" fmla="*/ 32 w 53"/>
                  <a:gd name="T9" fmla="*/ 20 h 159"/>
                  <a:gd name="T10" fmla="*/ 32 w 53"/>
                  <a:gd name="T11" fmla="*/ 20 h 159"/>
                  <a:gd name="T12" fmla="*/ 4 w 53"/>
                  <a:gd name="T13" fmla="*/ 34 h 159"/>
                  <a:gd name="T14" fmla="*/ 0 w 53"/>
                  <a:gd name="T15" fmla="*/ 19 h 159"/>
                  <a:gd name="T16" fmla="*/ 35 w 5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59">
                    <a:moveTo>
                      <a:pt x="35" y="0"/>
                    </a:moveTo>
                    <a:lnTo>
                      <a:pt x="53" y="0"/>
                    </a:lnTo>
                    <a:lnTo>
                      <a:pt x="53" y="159"/>
                    </a:lnTo>
                    <a:lnTo>
                      <a:pt x="32" y="159"/>
                    </a:lnTo>
                    <a:lnTo>
                      <a:pt x="32" y="20"/>
                    </a:lnTo>
                    <a:lnTo>
                      <a:pt x="32" y="20"/>
                    </a:lnTo>
                    <a:lnTo>
                      <a:pt x="4" y="34"/>
                    </a:lnTo>
                    <a:lnTo>
                      <a:pt x="0" y="19"/>
                    </a:lnTo>
                    <a:lnTo>
                      <a:pt x="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6"/>
              <p:cNvSpPr>
                <a:spLocks/>
              </p:cNvSpPr>
              <p:nvPr/>
            </p:nvSpPr>
            <p:spPr bwMode="auto">
              <a:xfrm>
                <a:off x="3467100" y="5273676"/>
                <a:ext cx="76200" cy="128588"/>
              </a:xfrm>
              <a:custGeom>
                <a:avLst/>
                <a:gdLst>
                  <a:gd name="T0" fmla="*/ 19 w 98"/>
                  <a:gd name="T1" fmla="*/ 0 h 162"/>
                  <a:gd name="T2" fmla="*/ 95 w 98"/>
                  <a:gd name="T3" fmla="*/ 0 h 162"/>
                  <a:gd name="T4" fmla="*/ 95 w 98"/>
                  <a:gd name="T5" fmla="*/ 17 h 162"/>
                  <a:gd name="T6" fmla="*/ 34 w 98"/>
                  <a:gd name="T7" fmla="*/ 17 h 162"/>
                  <a:gd name="T8" fmla="*/ 28 w 98"/>
                  <a:gd name="T9" fmla="*/ 58 h 162"/>
                  <a:gd name="T10" fmla="*/ 33 w 98"/>
                  <a:gd name="T11" fmla="*/ 58 h 162"/>
                  <a:gd name="T12" fmla="*/ 36 w 98"/>
                  <a:gd name="T13" fmla="*/ 58 h 162"/>
                  <a:gd name="T14" fmla="*/ 41 w 98"/>
                  <a:gd name="T15" fmla="*/ 58 h 162"/>
                  <a:gd name="T16" fmla="*/ 60 w 98"/>
                  <a:gd name="T17" fmla="*/ 60 h 162"/>
                  <a:gd name="T18" fmla="*/ 75 w 98"/>
                  <a:gd name="T19" fmla="*/ 67 h 162"/>
                  <a:gd name="T20" fmla="*/ 86 w 98"/>
                  <a:gd name="T21" fmla="*/ 75 h 162"/>
                  <a:gd name="T22" fmla="*/ 95 w 98"/>
                  <a:gd name="T23" fmla="*/ 89 h 162"/>
                  <a:gd name="T24" fmla="*/ 98 w 98"/>
                  <a:gd name="T25" fmla="*/ 106 h 162"/>
                  <a:gd name="T26" fmla="*/ 95 w 98"/>
                  <a:gd name="T27" fmla="*/ 125 h 162"/>
                  <a:gd name="T28" fmla="*/ 88 w 98"/>
                  <a:gd name="T29" fmla="*/ 139 h 162"/>
                  <a:gd name="T30" fmla="*/ 75 w 98"/>
                  <a:gd name="T31" fmla="*/ 150 h 162"/>
                  <a:gd name="T32" fmla="*/ 58 w 98"/>
                  <a:gd name="T33" fmla="*/ 159 h 162"/>
                  <a:gd name="T34" fmla="*/ 40 w 98"/>
                  <a:gd name="T35" fmla="*/ 162 h 162"/>
                  <a:gd name="T36" fmla="*/ 23 w 98"/>
                  <a:gd name="T37" fmla="*/ 160 h 162"/>
                  <a:gd name="T38" fmla="*/ 10 w 98"/>
                  <a:gd name="T39" fmla="*/ 156 h 162"/>
                  <a:gd name="T40" fmla="*/ 0 w 98"/>
                  <a:gd name="T41" fmla="*/ 152 h 162"/>
                  <a:gd name="T42" fmla="*/ 4 w 98"/>
                  <a:gd name="T43" fmla="*/ 135 h 162"/>
                  <a:gd name="T44" fmla="*/ 19 w 98"/>
                  <a:gd name="T45" fmla="*/ 140 h 162"/>
                  <a:gd name="T46" fmla="*/ 40 w 98"/>
                  <a:gd name="T47" fmla="*/ 143 h 162"/>
                  <a:gd name="T48" fmla="*/ 54 w 98"/>
                  <a:gd name="T49" fmla="*/ 142 h 162"/>
                  <a:gd name="T50" fmla="*/ 65 w 98"/>
                  <a:gd name="T51" fmla="*/ 135 h 162"/>
                  <a:gd name="T52" fmla="*/ 74 w 98"/>
                  <a:gd name="T53" fmla="*/ 123 h 162"/>
                  <a:gd name="T54" fmla="*/ 77 w 98"/>
                  <a:gd name="T55" fmla="*/ 109 h 162"/>
                  <a:gd name="T56" fmla="*/ 75 w 98"/>
                  <a:gd name="T57" fmla="*/ 98 h 162"/>
                  <a:gd name="T58" fmla="*/ 69 w 98"/>
                  <a:gd name="T59" fmla="*/ 88 h 162"/>
                  <a:gd name="T60" fmla="*/ 61 w 98"/>
                  <a:gd name="T61" fmla="*/ 81 h 162"/>
                  <a:gd name="T62" fmla="*/ 48 w 98"/>
                  <a:gd name="T63" fmla="*/ 77 h 162"/>
                  <a:gd name="T64" fmla="*/ 31 w 98"/>
                  <a:gd name="T65" fmla="*/ 74 h 162"/>
                  <a:gd name="T66" fmla="*/ 23 w 98"/>
                  <a:gd name="T67" fmla="*/ 75 h 162"/>
                  <a:gd name="T68" fmla="*/ 16 w 98"/>
                  <a:gd name="T69" fmla="*/ 75 h 162"/>
                  <a:gd name="T70" fmla="*/ 9 w 98"/>
                  <a:gd name="T71" fmla="*/ 75 h 162"/>
                  <a:gd name="T72" fmla="*/ 19 w 98"/>
                  <a:gd name="T7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 h="162">
                    <a:moveTo>
                      <a:pt x="19" y="0"/>
                    </a:moveTo>
                    <a:lnTo>
                      <a:pt x="95" y="0"/>
                    </a:lnTo>
                    <a:lnTo>
                      <a:pt x="95" y="17"/>
                    </a:lnTo>
                    <a:lnTo>
                      <a:pt x="34" y="17"/>
                    </a:lnTo>
                    <a:lnTo>
                      <a:pt x="28" y="58"/>
                    </a:lnTo>
                    <a:lnTo>
                      <a:pt x="33" y="58"/>
                    </a:lnTo>
                    <a:lnTo>
                      <a:pt x="36" y="58"/>
                    </a:lnTo>
                    <a:lnTo>
                      <a:pt x="41" y="58"/>
                    </a:lnTo>
                    <a:lnTo>
                      <a:pt x="60" y="60"/>
                    </a:lnTo>
                    <a:lnTo>
                      <a:pt x="75" y="67"/>
                    </a:lnTo>
                    <a:lnTo>
                      <a:pt x="86" y="75"/>
                    </a:lnTo>
                    <a:lnTo>
                      <a:pt x="95" y="89"/>
                    </a:lnTo>
                    <a:lnTo>
                      <a:pt x="98" y="106"/>
                    </a:lnTo>
                    <a:lnTo>
                      <a:pt x="95" y="125"/>
                    </a:lnTo>
                    <a:lnTo>
                      <a:pt x="88" y="139"/>
                    </a:lnTo>
                    <a:lnTo>
                      <a:pt x="75" y="150"/>
                    </a:lnTo>
                    <a:lnTo>
                      <a:pt x="58" y="159"/>
                    </a:lnTo>
                    <a:lnTo>
                      <a:pt x="40" y="162"/>
                    </a:lnTo>
                    <a:lnTo>
                      <a:pt x="23" y="160"/>
                    </a:lnTo>
                    <a:lnTo>
                      <a:pt x="10" y="156"/>
                    </a:lnTo>
                    <a:lnTo>
                      <a:pt x="0" y="152"/>
                    </a:lnTo>
                    <a:lnTo>
                      <a:pt x="4" y="135"/>
                    </a:lnTo>
                    <a:lnTo>
                      <a:pt x="19" y="140"/>
                    </a:lnTo>
                    <a:lnTo>
                      <a:pt x="40" y="143"/>
                    </a:lnTo>
                    <a:lnTo>
                      <a:pt x="54" y="142"/>
                    </a:lnTo>
                    <a:lnTo>
                      <a:pt x="65" y="135"/>
                    </a:lnTo>
                    <a:lnTo>
                      <a:pt x="74" y="123"/>
                    </a:lnTo>
                    <a:lnTo>
                      <a:pt x="77" y="109"/>
                    </a:lnTo>
                    <a:lnTo>
                      <a:pt x="75" y="98"/>
                    </a:lnTo>
                    <a:lnTo>
                      <a:pt x="69" y="88"/>
                    </a:lnTo>
                    <a:lnTo>
                      <a:pt x="61" y="81"/>
                    </a:lnTo>
                    <a:lnTo>
                      <a:pt x="48" y="77"/>
                    </a:lnTo>
                    <a:lnTo>
                      <a:pt x="31" y="74"/>
                    </a:lnTo>
                    <a:lnTo>
                      <a:pt x="23" y="75"/>
                    </a:lnTo>
                    <a:lnTo>
                      <a:pt x="16" y="75"/>
                    </a:lnTo>
                    <a:lnTo>
                      <a:pt x="9" y="75"/>
                    </a:lnTo>
                    <a:lnTo>
                      <a:pt x="1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7"/>
              <p:cNvSpPr>
                <a:spLocks noEditPoints="1"/>
              </p:cNvSpPr>
              <p:nvPr/>
            </p:nvSpPr>
            <p:spPr bwMode="auto">
              <a:xfrm>
                <a:off x="3571875" y="5272088"/>
                <a:ext cx="85725" cy="130175"/>
              </a:xfrm>
              <a:custGeom>
                <a:avLst/>
                <a:gdLst>
                  <a:gd name="T0" fmla="*/ 55 w 109"/>
                  <a:gd name="T1" fmla="*/ 15 h 164"/>
                  <a:gd name="T2" fmla="*/ 44 w 109"/>
                  <a:gd name="T3" fmla="*/ 18 h 164"/>
                  <a:gd name="T4" fmla="*/ 35 w 109"/>
                  <a:gd name="T5" fmla="*/ 26 h 164"/>
                  <a:gd name="T6" fmla="*/ 28 w 109"/>
                  <a:gd name="T7" fmla="*/ 39 h 164"/>
                  <a:gd name="T8" fmla="*/ 24 w 109"/>
                  <a:gd name="T9" fmla="*/ 59 h 164"/>
                  <a:gd name="T10" fmla="*/ 23 w 109"/>
                  <a:gd name="T11" fmla="*/ 82 h 164"/>
                  <a:gd name="T12" fmla="*/ 24 w 109"/>
                  <a:gd name="T13" fmla="*/ 104 h 164"/>
                  <a:gd name="T14" fmla="*/ 28 w 109"/>
                  <a:gd name="T15" fmla="*/ 123 h 164"/>
                  <a:gd name="T16" fmla="*/ 35 w 109"/>
                  <a:gd name="T17" fmla="*/ 135 h 164"/>
                  <a:gd name="T18" fmla="*/ 44 w 109"/>
                  <a:gd name="T19" fmla="*/ 144 h 164"/>
                  <a:gd name="T20" fmla="*/ 55 w 109"/>
                  <a:gd name="T21" fmla="*/ 147 h 164"/>
                  <a:gd name="T22" fmla="*/ 67 w 109"/>
                  <a:gd name="T23" fmla="*/ 144 h 164"/>
                  <a:gd name="T24" fmla="*/ 75 w 109"/>
                  <a:gd name="T25" fmla="*/ 135 h 164"/>
                  <a:gd name="T26" fmla="*/ 82 w 109"/>
                  <a:gd name="T27" fmla="*/ 121 h 164"/>
                  <a:gd name="T28" fmla="*/ 86 w 109"/>
                  <a:gd name="T29" fmla="*/ 103 h 164"/>
                  <a:gd name="T30" fmla="*/ 86 w 109"/>
                  <a:gd name="T31" fmla="*/ 80 h 164"/>
                  <a:gd name="T32" fmla="*/ 86 w 109"/>
                  <a:gd name="T33" fmla="*/ 59 h 164"/>
                  <a:gd name="T34" fmla="*/ 82 w 109"/>
                  <a:gd name="T35" fmla="*/ 41 h 164"/>
                  <a:gd name="T36" fmla="*/ 75 w 109"/>
                  <a:gd name="T37" fmla="*/ 28 h 164"/>
                  <a:gd name="T38" fmla="*/ 67 w 109"/>
                  <a:gd name="T39" fmla="*/ 18 h 164"/>
                  <a:gd name="T40" fmla="*/ 55 w 109"/>
                  <a:gd name="T41" fmla="*/ 15 h 164"/>
                  <a:gd name="T42" fmla="*/ 57 w 109"/>
                  <a:gd name="T43" fmla="*/ 0 h 164"/>
                  <a:gd name="T44" fmla="*/ 75 w 109"/>
                  <a:gd name="T45" fmla="*/ 2 h 164"/>
                  <a:gd name="T46" fmla="*/ 89 w 109"/>
                  <a:gd name="T47" fmla="*/ 12 h 164"/>
                  <a:gd name="T48" fmla="*/ 99 w 109"/>
                  <a:gd name="T49" fmla="*/ 29 h 164"/>
                  <a:gd name="T50" fmla="*/ 106 w 109"/>
                  <a:gd name="T51" fmla="*/ 52 h 164"/>
                  <a:gd name="T52" fmla="*/ 109 w 109"/>
                  <a:gd name="T53" fmla="*/ 79 h 164"/>
                  <a:gd name="T54" fmla="*/ 106 w 109"/>
                  <a:gd name="T55" fmla="*/ 108 h 164"/>
                  <a:gd name="T56" fmla="*/ 99 w 109"/>
                  <a:gd name="T57" fmla="*/ 132 h 164"/>
                  <a:gd name="T58" fmla="*/ 88 w 109"/>
                  <a:gd name="T59" fmla="*/ 149 h 164"/>
                  <a:gd name="T60" fmla="*/ 72 w 109"/>
                  <a:gd name="T61" fmla="*/ 159 h 164"/>
                  <a:gd name="T62" fmla="*/ 54 w 109"/>
                  <a:gd name="T63" fmla="*/ 164 h 164"/>
                  <a:gd name="T64" fmla="*/ 37 w 109"/>
                  <a:gd name="T65" fmla="*/ 159 h 164"/>
                  <a:gd name="T66" fmla="*/ 21 w 109"/>
                  <a:gd name="T67" fmla="*/ 149 h 164"/>
                  <a:gd name="T68" fmla="*/ 10 w 109"/>
                  <a:gd name="T69" fmla="*/ 132 h 164"/>
                  <a:gd name="T70" fmla="*/ 3 w 109"/>
                  <a:gd name="T71" fmla="*/ 110 h 164"/>
                  <a:gd name="T72" fmla="*/ 0 w 109"/>
                  <a:gd name="T73" fmla="*/ 82 h 164"/>
                  <a:gd name="T74" fmla="*/ 3 w 109"/>
                  <a:gd name="T75" fmla="*/ 57 h 164"/>
                  <a:gd name="T76" fmla="*/ 9 w 109"/>
                  <a:gd name="T77" fmla="*/ 36 h 164"/>
                  <a:gd name="T78" fmla="*/ 17 w 109"/>
                  <a:gd name="T79" fmla="*/ 21 h 164"/>
                  <a:gd name="T80" fmla="*/ 27 w 109"/>
                  <a:gd name="T81" fmla="*/ 8 h 164"/>
                  <a:gd name="T82" fmla="*/ 41 w 109"/>
                  <a:gd name="T83" fmla="*/ 1 h 164"/>
                  <a:gd name="T84" fmla="*/ 57 w 109"/>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9" h="164">
                    <a:moveTo>
                      <a:pt x="55" y="15"/>
                    </a:moveTo>
                    <a:lnTo>
                      <a:pt x="44" y="18"/>
                    </a:lnTo>
                    <a:lnTo>
                      <a:pt x="35" y="26"/>
                    </a:lnTo>
                    <a:lnTo>
                      <a:pt x="28" y="39"/>
                    </a:lnTo>
                    <a:lnTo>
                      <a:pt x="24" y="59"/>
                    </a:lnTo>
                    <a:lnTo>
                      <a:pt x="23" y="82"/>
                    </a:lnTo>
                    <a:lnTo>
                      <a:pt x="24" y="104"/>
                    </a:lnTo>
                    <a:lnTo>
                      <a:pt x="28" y="123"/>
                    </a:lnTo>
                    <a:lnTo>
                      <a:pt x="35" y="135"/>
                    </a:lnTo>
                    <a:lnTo>
                      <a:pt x="44" y="144"/>
                    </a:lnTo>
                    <a:lnTo>
                      <a:pt x="55" y="147"/>
                    </a:lnTo>
                    <a:lnTo>
                      <a:pt x="67" y="144"/>
                    </a:lnTo>
                    <a:lnTo>
                      <a:pt x="75" y="135"/>
                    </a:lnTo>
                    <a:lnTo>
                      <a:pt x="82" y="121"/>
                    </a:lnTo>
                    <a:lnTo>
                      <a:pt x="86" y="103"/>
                    </a:lnTo>
                    <a:lnTo>
                      <a:pt x="86" y="80"/>
                    </a:lnTo>
                    <a:lnTo>
                      <a:pt x="86" y="59"/>
                    </a:lnTo>
                    <a:lnTo>
                      <a:pt x="82" y="41"/>
                    </a:lnTo>
                    <a:lnTo>
                      <a:pt x="75" y="28"/>
                    </a:lnTo>
                    <a:lnTo>
                      <a:pt x="67" y="18"/>
                    </a:lnTo>
                    <a:lnTo>
                      <a:pt x="55" y="15"/>
                    </a:lnTo>
                    <a:close/>
                    <a:moveTo>
                      <a:pt x="57" y="0"/>
                    </a:moveTo>
                    <a:lnTo>
                      <a:pt x="75" y="2"/>
                    </a:lnTo>
                    <a:lnTo>
                      <a:pt x="89" y="12"/>
                    </a:lnTo>
                    <a:lnTo>
                      <a:pt x="99" y="29"/>
                    </a:lnTo>
                    <a:lnTo>
                      <a:pt x="106" y="52"/>
                    </a:lnTo>
                    <a:lnTo>
                      <a:pt x="109" y="79"/>
                    </a:lnTo>
                    <a:lnTo>
                      <a:pt x="106" y="108"/>
                    </a:lnTo>
                    <a:lnTo>
                      <a:pt x="99" y="132"/>
                    </a:lnTo>
                    <a:lnTo>
                      <a:pt x="88" y="149"/>
                    </a:lnTo>
                    <a:lnTo>
                      <a:pt x="72" y="159"/>
                    </a:lnTo>
                    <a:lnTo>
                      <a:pt x="54" y="164"/>
                    </a:lnTo>
                    <a:lnTo>
                      <a:pt x="37" y="159"/>
                    </a:lnTo>
                    <a:lnTo>
                      <a:pt x="21" y="149"/>
                    </a:lnTo>
                    <a:lnTo>
                      <a:pt x="10" y="132"/>
                    </a:lnTo>
                    <a:lnTo>
                      <a:pt x="3" y="110"/>
                    </a:lnTo>
                    <a:lnTo>
                      <a:pt x="0" y="82"/>
                    </a:lnTo>
                    <a:lnTo>
                      <a:pt x="3" y="57"/>
                    </a:lnTo>
                    <a:lnTo>
                      <a:pt x="9" y="36"/>
                    </a:lnTo>
                    <a:lnTo>
                      <a:pt x="17" y="21"/>
                    </a:lnTo>
                    <a:lnTo>
                      <a:pt x="27" y="8"/>
                    </a:lnTo>
                    <a:lnTo>
                      <a:pt x="41" y="1"/>
                    </a:lnTo>
                    <a:lnTo>
                      <a:pt x="5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Line 28"/>
              <p:cNvSpPr>
                <a:spLocks noChangeShapeType="1"/>
              </p:cNvSpPr>
              <p:nvPr/>
            </p:nvSpPr>
            <p:spPr bwMode="auto">
              <a:xfrm>
                <a:off x="4178300"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72" name="Freeform 29"/>
              <p:cNvSpPr>
                <a:spLocks/>
              </p:cNvSpPr>
              <p:nvPr/>
            </p:nvSpPr>
            <p:spPr bwMode="auto">
              <a:xfrm>
                <a:off x="4025900" y="5272088"/>
                <a:ext cx="79375" cy="127000"/>
              </a:xfrm>
              <a:custGeom>
                <a:avLst/>
                <a:gdLst>
                  <a:gd name="T0" fmla="*/ 48 w 100"/>
                  <a:gd name="T1" fmla="*/ 0 h 161"/>
                  <a:gd name="T2" fmla="*/ 66 w 100"/>
                  <a:gd name="T3" fmla="*/ 2 h 161"/>
                  <a:gd name="T4" fmla="*/ 81 w 100"/>
                  <a:gd name="T5" fmla="*/ 9 h 161"/>
                  <a:gd name="T6" fmla="*/ 89 w 100"/>
                  <a:gd name="T7" fmla="*/ 19 h 161"/>
                  <a:gd name="T8" fmla="*/ 95 w 100"/>
                  <a:gd name="T9" fmla="*/ 32 h 161"/>
                  <a:gd name="T10" fmla="*/ 98 w 100"/>
                  <a:gd name="T11" fmla="*/ 45 h 161"/>
                  <a:gd name="T12" fmla="*/ 93 w 100"/>
                  <a:gd name="T13" fmla="*/ 66 h 161"/>
                  <a:gd name="T14" fmla="*/ 82 w 100"/>
                  <a:gd name="T15" fmla="*/ 87 h 161"/>
                  <a:gd name="T16" fmla="*/ 65 w 100"/>
                  <a:gd name="T17" fmla="*/ 107 h 161"/>
                  <a:gd name="T18" fmla="*/ 42 w 100"/>
                  <a:gd name="T19" fmla="*/ 130 h 161"/>
                  <a:gd name="T20" fmla="*/ 30 w 100"/>
                  <a:gd name="T21" fmla="*/ 142 h 161"/>
                  <a:gd name="T22" fmla="*/ 30 w 100"/>
                  <a:gd name="T23" fmla="*/ 142 h 161"/>
                  <a:gd name="T24" fmla="*/ 100 w 100"/>
                  <a:gd name="T25" fmla="*/ 142 h 161"/>
                  <a:gd name="T26" fmla="*/ 100 w 100"/>
                  <a:gd name="T27" fmla="*/ 161 h 161"/>
                  <a:gd name="T28" fmla="*/ 0 w 100"/>
                  <a:gd name="T29" fmla="*/ 161 h 161"/>
                  <a:gd name="T30" fmla="*/ 0 w 100"/>
                  <a:gd name="T31" fmla="*/ 147 h 161"/>
                  <a:gd name="T32" fmla="*/ 17 w 100"/>
                  <a:gd name="T33" fmla="*/ 131 h 161"/>
                  <a:gd name="T34" fmla="*/ 38 w 100"/>
                  <a:gd name="T35" fmla="*/ 110 h 161"/>
                  <a:gd name="T36" fmla="*/ 55 w 100"/>
                  <a:gd name="T37" fmla="*/ 91 h 161"/>
                  <a:gd name="T38" fmla="*/ 66 w 100"/>
                  <a:gd name="T39" fmla="*/ 76 h 161"/>
                  <a:gd name="T40" fmla="*/ 74 w 100"/>
                  <a:gd name="T41" fmla="*/ 62 h 161"/>
                  <a:gd name="T42" fmla="*/ 75 w 100"/>
                  <a:gd name="T43" fmla="*/ 48 h 161"/>
                  <a:gd name="T44" fmla="*/ 75 w 100"/>
                  <a:gd name="T45" fmla="*/ 39 h 161"/>
                  <a:gd name="T46" fmla="*/ 71 w 100"/>
                  <a:gd name="T47" fmla="*/ 31 h 161"/>
                  <a:gd name="T48" fmla="*/ 65 w 100"/>
                  <a:gd name="T49" fmla="*/ 24 h 161"/>
                  <a:gd name="T50" fmla="*/ 57 w 100"/>
                  <a:gd name="T51" fmla="*/ 18 h 161"/>
                  <a:gd name="T52" fmla="*/ 44 w 100"/>
                  <a:gd name="T53" fmla="*/ 16 h 161"/>
                  <a:gd name="T54" fmla="*/ 31 w 100"/>
                  <a:gd name="T55" fmla="*/ 19 h 161"/>
                  <a:gd name="T56" fmla="*/ 20 w 100"/>
                  <a:gd name="T57" fmla="*/ 24 h 161"/>
                  <a:gd name="T58" fmla="*/ 11 w 100"/>
                  <a:gd name="T59" fmla="*/ 31 h 161"/>
                  <a:gd name="T60" fmla="*/ 4 w 100"/>
                  <a:gd name="T61" fmla="*/ 15 h 161"/>
                  <a:gd name="T62" fmla="*/ 16 w 100"/>
                  <a:gd name="T63" fmla="*/ 7 h 161"/>
                  <a:gd name="T64" fmla="*/ 31 w 100"/>
                  <a:gd name="T65" fmla="*/ 1 h 161"/>
                  <a:gd name="T66" fmla="*/ 48 w 100"/>
                  <a:gd name="T6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61">
                    <a:moveTo>
                      <a:pt x="48" y="0"/>
                    </a:moveTo>
                    <a:lnTo>
                      <a:pt x="66" y="2"/>
                    </a:lnTo>
                    <a:lnTo>
                      <a:pt x="81" y="9"/>
                    </a:lnTo>
                    <a:lnTo>
                      <a:pt x="89" y="19"/>
                    </a:lnTo>
                    <a:lnTo>
                      <a:pt x="95" y="32"/>
                    </a:lnTo>
                    <a:lnTo>
                      <a:pt x="98" y="45"/>
                    </a:lnTo>
                    <a:lnTo>
                      <a:pt x="93" y="66"/>
                    </a:lnTo>
                    <a:lnTo>
                      <a:pt x="82" y="87"/>
                    </a:lnTo>
                    <a:lnTo>
                      <a:pt x="65" y="107"/>
                    </a:lnTo>
                    <a:lnTo>
                      <a:pt x="42" y="130"/>
                    </a:lnTo>
                    <a:lnTo>
                      <a:pt x="30" y="142"/>
                    </a:lnTo>
                    <a:lnTo>
                      <a:pt x="30" y="142"/>
                    </a:lnTo>
                    <a:lnTo>
                      <a:pt x="100" y="142"/>
                    </a:lnTo>
                    <a:lnTo>
                      <a:pt x="100" y="161"/>
                    </a:lnTo>
                    <a:lnTo>
                      <a:pt x="0" y="161"/>
                    </a:lnTo>
                    <a:lnTo>
                      <a:pt x="0" y="147"/>
                    </a:lnTo>
                    <a:lnTo>
                      <a:pt x="17" y="131"/>
                    </a:lnTo>
                    <a:lnTo>
                      <a:pt x="38" y="110"/>
                    </a:lnTo>
                    <a:lnTo>
                      <a:pt x="55" y="91"/>
                    </a:lnTo>
                    <a:lnTo>
                      <a:pt x="66" y="76"/>
                    </a:lnTo>
                    <a:lnTo>
                      <a:pt x="74" y="62"/>
                    </a:lnTo>
                    <a:lnTo>
                      <a:pt x="75" y="48"/>
                    </a:lnTo>
                    <a:lnTo>
                      <a:pt x="75" y="39"/>
                    </a:lnTo>
                    <a:lnTo>
                      <a:pt x="71" y="31"/>
                    </a:lnTo>
                    <a:lnTo>
                      <a:pt x="65" y="24"/>
                    </a:lnTo>
                    <a:lnTo>
                      <a:pt x="57" y="18"/>
                    </a:lnTo>
                    <a:lnTo>
                      <a:pt x="44" y="16"/>
                    </a:lnTo>
                    <a:lnTo>
                      <a:pt x="31" y="19"/>
                    </a:lnTo>
                    <a:lnTo>
                      <a:pt x="20" y="24"/>
                    </a:lnTo>
                    <a:lnTo>
                      <a:pt x="11" y="31"/>
                    </a:lnTo>
                    <a:lnTo>
                      <a:pt x="4" y="15"/>
                    </a:lnTo>
                    <a:lnTo>
                      <a:pt x="16" y="7"/>
                    </a:lnTo>
                    <a:lnTo>
                      <a:pt x="31"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3" name="Freeform 30"/>
              <p:cNvSpPr>
                <a:spLocks noEditPoints="1"/>
              </p:cNvSpPr>
              <p:nvPr/>
            </p:nvSpPr>
            <p:spPr bwMode="auto">
              <a:xfrm>
                <a:off x="4130675" y="5272088"/>
                <a:ext cx="85725" cy="130175"/>
              </a:xfrm>
              <a:custGeom>
                <a:avLst/>
                <a:gdLst>
                  <a:gd name="T0" fmla="*/ 54 w 107"/>
                  <a:gd name="T1" fmla="*/ 15 h 164"/>
                  <a:gd name="T2" fmla="*/ 44 w 107"/>
                  <a:gd name="T3" fmla="*/ 18 h 164"/>
                  <a:gd name="T4" fmla="*/ 35 w 107"/>
                  <a:gd name="T5" fmla="*/ 26 h 164"/>
                  <a:gd name="T6" fmla="*/ 28 w 107"/>
                  <a:gd name="T7" fmla="*/ 39 h 164"/>
                  <a:gd name="T8" fmla="*/ 24 w 107"/>
                  <a:gd name="T9" fmla="*/ 59 h 164"/>
                  <a:gd name="T10" fmla="*/ 23 w 107"/>
                  <a:gd name="T11" fmla="*/ 82 h 164"/>
                  <a:gd name="T12" fmla="*/ 24 w 107"/>
                  <a:gd name="T13" fmla="*/ 104 h 164"/>
                  <a:gd name="T14" fmla="*/ 28 w 107"/>
                  <a:gd name="T15" fmla="*/ 123 h 164"/>
                  <a:gd name="T16" fmla="*/ 34 w 107"/>
                  <a:gd name="T17" fmla="*/ 135 h 164"/>
                  <a:gd name="T18" fmla="*/ 44 w 107"/>
                  <a:gd name="T19" fmla="*/ 144 h 164"/>
                  <a:gd name="T20" fmla="*/ 54 w 107"/>
                  <a:gd name="T21" fmla="*/ 147 h 164"/>
                  <a:gd name="T22" fmla="*/ 66 w 107"/>
                  <a:gd name="T23" fmla="*/ 144 h 164"/>
                  <a:gd name="T24" fmla="*/ 75 w 107"/>
                  <a:gd name="T25" fmla="*/ 135 h 164"/>
                  <a:gd name="T26" fmla="*/ 80 w 107"/>
                  <a:gd name="T27" fmla="*/ 121 h 164"/>
                  <a:gd name="T28" fmla="*/ 85 w 107"/>
                  <a:gd name="T29" fmla="*/ 103 h 164"/>
                  <a:gd name="T30" fmla="*/ 86 w 107"/>
                  <a:gd name="T31" fmla="*/ 80 h 164"/>
                  <a:gd name="T32" fmla="*/ 85 w 107"/>
                  <a:gd name="T33" fmla="*/ 59 h 164"/>
                  <a:gd name="T34" fmla="*/ 82 w 107"/>
                  <a:gd name="T35" fmla="*/ 41 h 164"/>
                  <a:gd name="T36" fmla="*/ 75 w 107"/>
                  <a:gd name="T37" fmla="*/ 28 h 164"/>
                  <a:gd name="T38" fmla="*/ 66 w 107"/>
                  <a:gd name="T39" fmla="*/ 18 h 164"/>
                  <a:gd name="T40" fmla="*/ 54 w 107"/>
                  <a:gd name="T41" fmla="*/ 15 h 164"/>
                  <a:gd name="T42" fmla="*/ 55 w 107"/>
                  <a:gd name="T43" fmla="*/ 0 h 164"/>
                  <a:gd name="T44" fmla="*/ 73 w 107"/>
                  <a:gd name="T45" fmla="*/ 2 h 164"/>
                  <a:gd name="T46" fmla="*/ 89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8 w 107"/>
                  <a:gd name="T59" fmla="*/ 149 h 164"/>
                  <a:gd name="T60" fmla="*/ 72 w 107"/>
                  <a:gd name="T61" fmla="*/ 159 h 164"/>
                  <a:gd name="T62" fmla="*/ 52 w 107"/>
                  <a:gd name="T63" fmla="*/ 164 h 164"/>
                  <a:gd name="T64" fmla="*/ 35 w 107"/>
                  <a:gd name="T65" fmla="*/ 159 h 164"/>
                  <a:gd name="T66" fmla="*/ 21 w 107"/>
                  <a:gd name="T67" fmla="*/ 149 h 164"/>
                  <a:gd name="T68" fmla="*/ 10 w 107"/>
                  <a:gd name="T69" fmla="*/ 132 h 164"/>
                  <a:gd name="T70" fmla="*/ 3 w 107"/>
                  <a:gd name="T71" fmla="*/ 110 h 164"/>
                  <a:gd name="T72" fmla="*/ 0 w 107"/>
                  <a:gd name="T73" fmla="*/ 82 h 164"/>
                  <a:gd name="T74" fmla="*/ 1 w 107"/>
                  <a:gd name="T75" fmla="*/ 57 h 164"/>
                  <a:gd name="T76" fmla="*/ 7 w 107"/>
                  <a:gd name="T77" fmla="*/ 36 h 164"/>
                  <a:gd name="T78" fmla="*/ 15 w 107"/>
                  <a:gd name="T79" fmla="*/ 21 h 164"/>
                  <a:gd name="T80" fmla="*/ 27 w 107"/>
                  <a:gd name="T81" fmla="*/ 8 h 164"/>
                  <a:gd name="T82" fmla="*/ 41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5" y="26"/>
                    </a:lnTo>
                    <a:lnTo>
                      <a:pt x="28" y="39"/>
                    </a:lnTo>
                    <a:lnTo>
                      <a:pt x="24" y="59"/>
                    </a:lnTo>
                    <a:lnTo>
                      <a:pt x="23" y="82"/>
                    </a:lnTo>
                    <a:lnTo>
                      <a:pt x="24" y="104"/>
                    </a:lnTo>
                    <a:lnTo>
                      <a:pt x="28" y="123"/>
                    </a:lnTo>
                    <a:lnTo>
                      <a:pt x="34" y="135"/>
                    </a:lnTo>
                    <a:lnTo>
                      <a:pt x="44" y="144"/>
                    </a:lnTo>
                    <a:lnTo>
                      <a:pt x="54" y="147"/>
                    </a:lnTo>
                    <a:lnTo>
                      <a:pt x="66" y="144"/>
                    </a:lnTo>
                    <a:lnTo>
                      <a:pt x="75" y="135"/>
                    </a:lnTo>
                    <a:lnTo>
                      <a:pt x="80" y="121"/>
                    </a:lnTo>
                    <a:lnTo>
                      <a:pt x="85" y="103"/>
                    </a:lnTo>
                    <a:lnTo>
                      <a:pt x="86" y="80"/>
                    </a:lnTo>
                    <a:lnTo>
                      <a:pt x="85" y="59"/>
                    </a:lnTo>
                    <a:lnTo>
                      <a:pt x="82" y="41"/>
                    </a:lnTo>
                    <a:lnTo>
                      <a:pt x="75" y="28"/>
                    </a:lnTo>
                    <a:lnTo>
                      <a:pt x="66" y="18"/>
                    </a:lnTo>
                    <a:lnTo>
                      <a:pt x="54" y="15"/>
                    </a:lnTo>
                    <a:close/>
                    <a:moveTo>
                      <a:pt x="55" y="0"/>
                    </a:moveTo>
                    <a:lnTo>
                      <a:pt x="73" y="2"/>
                    </a:lnTo>
                    <a:lnTo>
                      <a:pt x="89" y="12"/>
                    </a:lnTo>
                    <a:lnTo>
                      <a:pt x="99" y="29"/>
                    </a:lnTo>
                    <a:lnTo>
                      <a:pt x="106" y="52"/>
                    </a:lnTo>
                    <a:lnTo>
                      <a:pt x="107" y="79"/>
                    </a:lnTo>
                    <a:lnTo>
                      <a:pt x="106" y="108"/>
                    </a:lnTo>
                    <a:lnTo>
                      <a:pt x="99" y="132"/>
                    </a:lnTo>
                    <a:lnTo>
                      <a:pt x="88" y="149"/>
                    </a:lnTo>
                    <a:lnTo>
                      <a:pt x="72" y="159"/>
                    </a:lnTo>
                    <a:lnTo>
                      <a:pt x="52" y="164"/>
                    </a:lnTo>
                    <a:lnTo>
                      <a:pt x="35" y="159"/>
                    </a:lnTo>
                    <a:lnTo>
                      <a:pt x="21" y="149"/>
                    </a:lnTo>
                    <a:lnTo>
                      <a:pt x="10" y="132"/>
                    </a:lnTo>
                    <a:lnTo>
                      <a:pt x="3" y="110"/>
                    </a:lnTo>
                    <a:lnTo>
                      <a:pt x="0" y="82"/>
                    </a:lnTo>
                    <a:lnTo>
                      <a:pt x="1" y="57"/>
                    </a:lnTo>
                    <a:lnTo>
                      <a:pt x="7" y="36"/>
                    </a:lnTo>
                    <a:lnTo>
                      <a:pt x="15" y="21"/>
                    </a:lnTo>
                    <a:lnTo>
                      <a:pt x="27" y="8"/>
                    </a:lnTo>
                    <a:lnTo>
                      <a:pt x="41"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5" name="Freeform 31"/>
              <p:cNvSpPr>
                <a:spLocks noEditPoints="1"/>
              </p:cNvSpPr>
              <p:nvPr/>
            </p:nvSpPr>
            <p:spPr bwMode="auto">
              <a:xfrm>
                <a:off x="4238625" y="5272088"/>
                <a:ext cx="85725" cy="130175"/>
              </a:xfrm>
              <a:custGeom>
                <a:avLst/>
                <a:gdLst>
                  <a:gd name="T0" fmla="*/ 53 w 107"/>
                  <a:gd name="T1" fmla="*/ 15 h 164"/>
                  <a:gd name="T2" fmla="*/ 43 w 107"/>
                  <a:gd name="T3" fmla="*/ 18 h 164"/>
                  <a:gd name="T4" fmla="*/ 35 w 107"/>
                  <a:gd name="T5" fmla="*/ 26 h 164"/>
                  <a:gd name="T6" fmla="*/ 28 w 107"/>
                  <a:gd name="T7" fmla="*/ 39 h 164"/>
                  <a:gd name="T8" fmla="*/ 24 w 107"/>
                  <a:gd name="T9" fmla="*/ 59 h 164"/>
                  <a:gd name="T10" fmla="*/ 21 w 107"/>
                  <a:gd name="T11" fmla="*/ 82 h 164"/>
                  <a:gd name="T12" fmla="*/ 22 w 107"/>
                  <a:gd name="T13" fmla="*/ 104 h 164"/>
                  <a:gd name="T14" fmla="*/ 26 w 107"/>
                  <a:gd name="T15" fmla="*/ 123 h 164"/>
                  <a:gd name="T16" fmla="*/ 34 w 107"/>
                  <a:gd name="T17" fmla="*/ 135 h 164"/>
                  <a:gd name="T18" fmla="*/ 43 w 107"/>
                  <a:gd name="T19" fmla="*/ 144 h 164"/>
                  <a:gd name="T20" fmla="*/ 53 w 107"/>
                  <a:gd name="T21" fmla="*/ 147 h 164"/>
                  <a:gd name="T22" fmla="*/ 65 w 107"/>
                  <a:gd name="T23" fmla="*/ 144 h 164"/>
                  <a:gd name="T24" fmla="*/ 75 w 107"/>
                  <a:gd name="T25" fmla="*/ 135 h 164"/>
                  <a:gd name="T26" fmla="*/ 80 w 107"/>
                  <a:gd name="T27" fmla="*/ 121 h 164"/>
                  <a:gd name="T28" fmla="*/ 84 w 107"/>
                  <a:gd name="T29" fmla="*/ 103 h 164"/>
                  <a:gd name="T30" fmla="*/ 86 w 107"/>
                  <a:gd name="T31" fmla="*/ 80 h 164"/>
                  <a:gd name="T32" fmla="*/ 84 w 107"/>
                  <a:gd name="T33" fmla="*/ 59 h 164"/>
                  <a:gd name="T34" fmla="*/ 82 w 107"/>
                  <a:gd name="T35" fmla="*/ 41 h 164"/>
                  <a:gd name="T36" fmla="*/ 75 w 107"/>
                  <a:gd name="T37" fmla="*/ 28 h 164"/>
                  <a:gd name="T38" fmla="*/ 66 w 107"/>
                  <a:gd name="T39" fmla="*/ 18 h 164"/>
                  <a:gd name="T40" fmla="*/ 53 w 107"/>
                  <a:gd name="T41" fmla="*/ 15 h 164"/>
                  <a:gd name="T42" fmla="*/ 55 w 107"/>
                  <a:gd name="T43" fmla="*/ 0 h 164"/>
                  <a:gd name="T44" fmla="*/ 73 w 107"/>
                  <a:gd name="T45" fmla="*/ 2 h 164"/>
                  <a:gd name="T46" fmla="*/ 87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7 w 107"/>
                  <a:gd name="T59" fmla="*/ 149 h 164"/>
                  <a:gd name="T60" fmla="*/ 72 w 107"/>
                  <a:gd name="T61" fmla="*/ 159 h 164"/>
                  <a:gd name="T62" fmla="*/ 52 w 107"/>
                  <a:gd name="T63" fmla="*/ 164 h 164"/>
                  <a:gd name="T64" fmla="*/ 35 w 107"/>
                  <a:gd name="T65" fmla="*/ 159 h 164"/>
                  <a:gd name="T66" fmla="*/ 21 w 107"/>
                  <a:gd name="T67" fmla="*/ 149 h 164"/>
                  <a:gd name="T68" fmla="*/ 9 w 107"/>
                  <a:gd name="T69" fmla="*/ 132 h 164"/>
                  <a:gd name="T70" fmla="*/ 2 w 107"/>
                  <a:gd name="T71" fmla="*/ 110 h 164"/>
                  <a:gd name="T72" fmla="*/ 0 w 107"/>
                  <a:gd name="T73" fmla="*/ 82 h 164"/>
                  <a:gd name="T74" fmla="*/ 1 w 107"/>
                  <a:gd name="T75" fmla="*/ 57 h 164"/>
                  <a:gd name="T76" fmla="*/ 7 w 107"/>
                  <a:gd name="T77" fmla="*/ 36 h 164"/>
                  <a:gd name="T78" fmla="*/ 15 w 107"/>
                  <a:gd name="T79" fmla="*/ 21 h 164"/>
                  <a:gd name="T80" fmla="*/ 26 w 107"/>
                  <a:gd name="T81" fmla="*/ 8 h 164"/>
                  <a:gd name="T82" fmla="*/ 39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5"/>
                    </a:moveTo>
                    <a:lnTo>
                      <a:pt x="43" y="18"/>
                    </a:lnTo>
                    <a:lnTo>
                      <a:pt x="35" y="26"/>
                    </a:lnTo>
                    <a:lnTo>
                      <a:pt x="28" y="39"/>
                    </a:lnTo>
                    <a:lnTo>
                      <a:pt x="24" y="59"/>
                    </a:lnTo>
                    <a:lnTo>
                      <a:pt x="21" y="82"/>
                    </a:lnTo>
                    <a:lnTo>
                      <a:pt x="22" y="104"/>
                    </a:lnTo>
                    <a:lnTo>
                      <a:pt x="26" y="123"/>
                    </a:lnTo>
                    <a:lnTo>
                      <a:pt x="34" y="135"/>
                    </a:lnTo>
                    <a:lnTo>
                      <a:pt x="43" y="144"/>
                    </a:lnTo>
                    <a:lnTo>
                      <a:pt x="53" y="147"/>
                    </a:lnTo>
                    <a:lnTo>
                      <a:pt x="65" y="144"/>
                    </a:lnTo>
                    <a:lnTo>
                      <a:pt x="75" y="135"/>
                    </a:lnTo>
                    <a:lnTo>
                      <a:pt x="80" y="121"/>
                    </a:lnTo>
                    <a:lnTo>
                      <a:pt x="84" y="103"/>
                    </a:lnTo>
                    <a:lnTo>
                      <a:pt x="86" y="80"/>
                    </a:lnTo>
                    <a:lnTo>
                      <a:pt x="84" y="59"/>
                    </a:lnTo>
                    <a:lnTo>
                      <a:pt x="82" y="41"/>
                    </a:lnTo>
                    <a:lnTo>
                      <a:pt x="75" y="28"/>
                    </a:lnTo>
                    <a:lnTo>
                      <a:pt x="66" y="18"/>
                    </a:lnTo>
                    <a:lnTo>
                      <a:pt x="53" y="15"/>
                    </a:lnTo>
                    <a:close/>
                    <a:moveTo>
                      <a:pt x="55" y="0"/>
                    </a:moveTo>
                    <a:lnTo>
                      <a:pt x="73" y="2"/>
                    </a:lnTo>
                    <a:lnTo>
                      <a:pt x="87" y="12"/>
                    </a:lnTo>
                    <a:lnTo>
                      <a:pt x="99" y="29"/>
                    </a:lnTo>
                    <a:lnTo>
                      <a:pt x="106" y="52"/>
                    </a:lnTo>
                    <a:lnTo>
                      <a:pt x="107" y="79"/>
                    </a:lnTo>
                    <a:lnTo>
                      <a:pt x="106" y="108"/>
                    </a:lnTo>
                    <a:lnTo>
                      <a:pt x="99" y="132"/>
                    </a:lnTo>
                    <a:lnTo>
                      <a:pt x="87" y="149"/>
                    </a:lnTo>
                    <a:lnTo>
                      <a:pt x="72" y="159"/>
                    </a:lnTo>
                    <a:lnTo>
                      <a:pt x="52" y="164"/>
                    </a:lnTo>
                    <a:lnTo>
                      <a:pt x="35" y="159"/>
                    </a:lnTo>
                    <a:lnTo>
                      <a:pt x="21" y="149"/>
                    </a:lnTo>
                    <a:lnTo>
                      <a:pt x="9" y="132"/>
                    </a:lnTo>
                    <a:lnTo>
                      <a:pt x="2" y="110"/>
                    </a:lnTo>
                    <a:lnTo>
                      <a:pt x="0" y="82"/>
                    </a:lnTo>
                    <a:lnTo>
                      <a:pt x="1" y="57"/>
                    </a:lnTo>
                    <a:lnTo>
                      <a:pt x="7" y="36"/>
                    </a:lnTo>
                    <a:lnTo>
                      <a:pt x="15" y="21"/>
                    </a:lnTo>
                    <a:lnTo>
                      <a:pt x="26"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6" name="Freeform 32"/>
              <p:cNvSpPr>
                <a:spLocks/>
              </p:cNvSpPr>
              <p:nvPr/>
            </p:nvSpPr>
            <p:spPr bwMode="auto">
              <a:xfrm>
                <a:off x="2667000" y="5508626"/>
                <a:ext cx="96838" cy="131763"/>
              </a:xfrm>
              <a:custGeom>
                <a:avLst/>
                <a:gdLst>
                  <a:gd name="T0" fmla="*/ 0 w 121"/>
                  <a:gd name="T1" fmla="*/ 0 h 165"/>
                  <a:gd name="T2" fmla="*/ 121 w 121"/>
                  <a:gd name="T3" fmla="*/ 0 h 165"/>
                  <a:gd name="T4" fmla="*/ 121 w 121"/>
                  <a:gd name="T5" fmla="*/ 18 h 165"/>
                  <a:gd name="T6" fmla="*/ 71 w 121"/>
                  <a:gd name="T7" fmla="*/ 18 h 165"/>
                  <a:gd name="T8" fmla="*/ 71 w 121"/>
                  <a:gd name="T9" fmla="*/ 165 h 165"/>
                  <a:gd name="T10" fmla="*/ 49 w 121"/>
                  <a:gd name="T11" fmla="*/ 165 h 165"/>
                  <a:gd name="T12" fmla="*/ 49 w 121"/>
                  <a:gd name="T13" fmla="*/ 18 h 165"/>
                  <a:gd name="T14" fmla="*/ 0 w 121"/>
                  <a:gd name="T15" fmla="*/ 18 h 165"/>
                  <a:gd name="T16" fmla="*/ 0 w 121"/>
                  <a:gd name="T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65">
                    <a:moveTo>
                      <a:pt x="0" y="0"/>
                    </a:moveTo>
                    <a:lnTo>
                      <a:pt x="121" y="0"/>
                    </a:lnTo>
                    <a:lnTo>
                      <a:pt x="121" y="18"/>
                    </a:lnTo>
                    <a:lnTo>
                      <a:pt x="71" y="18"/>
                    </a:lnTo>
                    <a:lnTo>
                      <a:pt x="71" y="165"/>
                    </a:lnTo>
                    <a:lnTo>
                      <a:pt x="49" y="165"/>
                    </a:lnTo>
                    <a:lnTo>
                      <a:pt x="49" y="18"/>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7" name="Freeform 33"/>
              <p:cNvSpPr>
                <a:spLocks/>
              </p:cNvSpPr>
              <p:nvPr/>
            </p:nvSpPr>
            <p:spPr bwMode="auto">
              <a:xfrm>
                <a:off x="2776538" y="5543551"/>
                <a:ext cx="46038" cy="96838"/>
              </a:xfrm>
              <a:custGeom>
                <a:avLst/>
                <a:gdLst>
                  <a:gd name="T0" fmla="*/ 52 w 58"/>
                  <a:gd name="T1" fmla="*/ 0 h 121"/>
                  <a:gd name="T2" fmla="*/ 55 w 58"/>
                  <a:gd name="T3" fmla="*/ 1 h 121"/>
                  <a:gd name="T4" fmla="*/ 58 w 58"/>
                  <a:gd name="T5" fmla="*/ 1 h 121"/>
                  <a:gd name="T6" fmla="*/ 58 w 58"/>
                  <a:gd name="T7" fmla="*/ 21 h 121"/>
                  <a:gd name="T8" fmla="*/ 55 w 58"/>
                  <a:gd name="T9" fmla="*/ 21 h 121"/>
                  <a:gd name="T10" fmla="*/ 51 w 58"/>
                  <a:gd name="T11" fmla="*/ 21 h 121"/>
                  <a:gd name="T12" fmla="*/ 38 w 58"/>
                  <a:gd name="T13" fmla="*/ 24 h 121"/>
                  <a:gd name="T14" fmla="*/ 28 w 58"/>
                  <a:gd name="T15" fmla="*/ 34 h 121"/>
                  <a:gd name="T16" fmla="*/ 23 w 58"/>
                  <a:gd name="T17" fmla="*/ 48 h 121"/>
                  <a:gd name="T18" fmla="*/ 23 w 58"/>
                  <a:gd name="T19" fmla="*/ 52 h 121"/>
                  <a:gd name="T20" fmla="*/ 21 w 58"/>
                  <a:gd name="T21" fmla="*/ 58 h 121"/>
                  <a:gd name="T22" fmla="*/ 21 w 58"/>
                  <a:gd name="T23" fmla="*/ 121 h 121"/>
                  <a:gd name="T24" fmla="*/ 0 w 58"/>
                  <a:gd name="T25" fmla="*/ 121 h 121"/>
                  <a:gd name="T26" fmla="*/ 0 w 58"/>
                  <a:gd name="T27" fmla="*/ 39 h 121"/>
                  <a:gd name="T28" fmla="*/ 0 w 58"/>
                  <a:gd name="T29" fmla="*/ 19 h 121"/>
                  <a:gd name="T30" fmla="*/ 0 w 58"/>
                  <a:gd name="T31" fmla="*/ 2 h 121"/>
                  <a:gd name="T32" fmla="*/ 18 w 58"/>
                  <a:gd name="T33" fmla="*/ 2 h 121"/>
                  <a:gd name="T34" fmla="*/ 20 w 58"/>
                  <a:gd name="T35" fmla="*/ 26 h 121"/>
                  <a:gd name="T36" fmla="*/ 20 w 58"/>
                  <a:gd name="T37" fmla="*/ 26 h 121"/>
                  <a:gd name="T38" fmla="*/ 28 w 58"/>
                  <a:gd name="T39" fmla="*/ 12 h 121"/>
                  <a:gd name="T40" fmla="*/ 40 w 58"/>
                  <a:gd name="T41" fmla="*/ 4 h 121"/>
                  <a:gd name="T42" fmla="*/ 52 w 58"/>
                  <a:gd name="T4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21">
                    <a:moveTo>
                      <a:pt x="52" y="0"/>
                    </a:moveTo>
                    <a:lnTo>
                      <a:pt x="55" y="1"/>
                    </a:lnTo>
                    <a:lnTo>
                      <a:pt x="58" y="1"/>
                    </a:lnTo>
                    <a:lnTo>
                      <a:pt x="58" y="21"/>
                    </a:lnTo>
                    <a:lnTo>
                      <a:pt x="55" y="21"/>
                    </a:lnTo>
                    <a:lnTo>
                      <a:pt x="51" y="21"/>
                    </a:lnTo>
                    <a:lnTo>
                      <a:pt x="38" y="24"/>
                    </a:lnTo>
                    <a:lnTo>
                      <a:pt x="28" y="34"/>
                    </a:lnTo>
                    <a:lnTo>
                      <a:pt x="23" y="48"/>
                    </a:lnTo>
                    <a:lnTo>
                      <a:pt x="23" y="52"/>
                    </a:lnTo>
                    <a:lnTo>
                      <a:pt x="21" y="58"/>
                    </a:lnTo>
                    <a:lnTo>
                      <a:pt x="21" y="121"/>
                    </a:lnTo>
                    <a:lnTo>
                      <a:pt x="0" y="121"/>
                    </a:lnTo>
                    <a:lnTo>
                      <a:pt x="0" y="39"/>
                    </a:lnTo>
                    <a:lnTo>
                      <a:pt x="0" y="19"/>
                    </a:lnTo>
                    <a:lnTo>
                      <a:pt x="0" y="2"/>
                    </a:lnTo>
                    <a:lnTo>
                      <a:pt x="18" y="2"/>
                    </a:lnTo>
                    <a:lnTo>
                      <a:pt x="20" y="26"/>
                    </a:lnTo>
                    <a:lnTo>
                      <a:pt x="20" y="26"/>
                    </a:lnTo>
                    <a:lnTo>
                      <a:pt x="28" y="12"/>
                    </a:lnTo>
                    <a:lnTo>
                      <a:pt x="40" y="4"/>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8" name="Freeform 34"/>
              <p:cNvSpPr>
                <a:spLocks noEditPoints="1"/>
              </p:cNvSpPr>
              <p:nvPr/>
            </p:nvSpPr>
            <p:spPr bwMode="auto">
              <a:xfrm>
                <a:off x="2841625" y="5508626"/>
                <a:ext cx="20638" cy="131763"/>
              </a:xfrm>
              <a:custGeom>
                <a:avLst/>
                <a:gdLst>
                  <a:gd name="T0" fmla="*/ 3 w 27"/>
                  <a:gd name="T1" fmla="*/ 46 h 165"/>
                  <a:gd name="T2" fmla="*/ 24 w 27"/>
                  <a:gd name="T3" fmla="*/ 46 h 165"/>
                  <a:gd name="T4" fmla="*/ 24 w 27"/>
                  <a:gd name="T5" fmla="*/ 165 h 165"/>
                  <a:gd name="T6" fmla="*/ 3 w 27"/>
                  <a:gd name="T7" fmla="*/ 165 h 165"/>
                  <a:gd name="T8" fmla="*/ 3 w 27"/>
                  <a:gd name="T9" fmla="*/ 46 h 165"/>
                  <a:gd name="T10" fmla="*/ 14 w 27"/>
                  <a:gd name="T11" fmla="*/ 0 h 165"/>
                  <a:gd name="T12" fmla="*/ 18 w 27"/>
                  <a:gd name="T13" fmla="*/ 1 h 165"/>
                  <a:gd name="T14" fmla="*/ 23 w 27"/>
                  <a:gd name="T15" fmla="*/ 3 h 165"/>
                  <a:gd name="T16" fmla="*/ 24 w 27"/>
                  <a:gd name="T17" fmla="*/ 5 h 165"/>
                  <a:gd name="T18" fmla="*/ 27 w 27"/>
                  <a:gd name="T19" fmla="*/ 10 h 165"/>
                  <a:gd name="T20" fmla="*/ 27 w 27"/>
                  <a:gd name="T21" fmla="*/ 14 h 165"/>
                  <a:gd name="T22" fmla="*/ 27 w 27"/>
                  <a:gd name="T23" fmla="*/ 18 h 165"/>
                  <a:gd name="T24" fmla="*/ 25 w 27"/>
                  <a:gd name="T25" fmla="*/ 21 h 165"/>
                  <a:gd name="T26" fmla="*/ 23 w 27"/>
                  <a:gd name="T27" fmla="*/ 24 h 165"/>
                  <a:gd name="T28" fmla="*/ 18 w 27"/>
                  <a:gd name="T29" fmla="*/ 27 h 165"/>
                  <a:gd name="T30" fmla="*/ 14 w 27"/>
                  <a:gd name="T31" fmla="*/ 27 h 165"/>
                  <a:gd name="T32" fmla="*/ 8 w 27"/>
                  <a:gd name="T33" fmla="*/ 27 h 165"/>
                  <a:gd name="T34" fmla="*/ 6 w 27"/>
                  <a:gd name="T35" fmla="*/ 24 h 165"/>
                  <a:gd name="T36" fmla="*/ 3 w 27"/>
                  <a:gd name="T37" fmla="*/ 21 h 165"/>
                  <a:gd name="T38" fmla="*/ 1 w 27"/>
                  <a:gd name="T39" fmla="*/ 18 h 165"/>
                  <a:gd name="T40" fmla="*/ 0 w 27"/>
                  <a:gd name="T41" fmla="*/ 14 h 165"/>
                  <a:gd name="T42" fmla="*/ 1 w 27"/>
                  <a:gd name="T43" fmla="*/ 10 h 165"/>
                  <a:gd name="T44" fmla="*/ 3 w 27"/>
                  <a:gd name="T45" fmla="*/ 5 h 165"/>
                  <a:gd name="T46" fmla="*/ 6 w 27"/>
                  <a:gd name="T47" fmla="*/ 3 h 165"/>
                  <a:gd name="T48" fmla="*/ 10 w 27"/>
                  <a:gd name="T49" fmla="*/ 1 h 165"/>
                  <a:gd name="T50" fmla="*/ 14 w 27"/>
                  <a:gd name="T5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65">
                    <a:moveTo>
                      <a:pt x="3" y="46"/>
                    </a:moveTo>
                    <a:lnTo>
                      <a:pt x="24" y="46"/>
                    </a:lnTo>
                    <a:lnTo>
                      <a:pt x="24" y="165"/>
                    </a:lnTo>
                    <a:lnTo>
                      <a:pt x="3" y="165"/>
                    </a:lnTo>
                    <a:lnTo>
                      <a:pt x="3" y="46"/>
                    </a:lnTo>
                    <a:close/>
                    <a:moveTo>
                      <a:pt x="14" y="0"/>
                    </a:moveTo>
                    <a:lnTo>
                      <a:pt x="18" y="1"/>
                    </a:lnTo>
                    <a:lnTo>
                      <a:pt x="23" y="3"/>
                    </a:lnTo>
                    <a:lnTo>
                      <a:pt x="24" y="5"/>
                    </a:lnTo>
                    <a:lnTo>
                      <a:pt x="27" y="10"/>
                    </a:lnTo>
                    <a:lnTo>
                      <a:pt x="27" y="14"/>
                    </a:lnTo>
                    <a:lnTo>
                      <a:pt x="27" y="18"/>
                    </a:lnTo>
                    <a:lnTo>
                      <a:pt x="25" y="21"/>
                    </a:lnTo>
                    <a:lnTo>
                      <a:pt x="23" y="24"/>
                    </a:lnTo>
                    <a:lnTo>
                      <a:pt x="18" y="27"/>
                    </a:lnTo>
                    <a:lnTo>
                      <a:pt x="14" y="27"/>
                    </a:lnTo>
                    <a:lnTo>
                      <a:pt x="8" y="27"/>
                    </a:lnTo>
                    <a:lnTo>
                      <a:pt x="6" y="24"/>
                    </a:lnTo>
                    <a:lnTo>
                      <a:pt x="3" y="21"/>
                    </a:lnTo>
                    <a:lnTo>
                      <a:pt x="1" y="18"/>
                    </a:lnTo>
                    <a:lnTo>
                      <a:pt x="0" y="14"/>
                    </a:lnTo>
                    <a:lnTo>
                      <a:pt x="1" y="10"/>
                    </a:lnTo>
                    <a:lnTo>
                      <a:pt x="3" y="5"/>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9" name="Freeform 35"/>
              <p:cNvSpPr>
                <a:spLocks noEditPoints="1"/>
              </p:cNvSpPr>
              <p:nvPr/>
            </p:nvSpPr>
            <p:spPr bwMode="auto">
              <a:xfrm>
                <a:off x="2879725" y="5543551"/>
                <a:ext cx="74613" cy="98425"/>
              </a:xfrm>
              <a:custGeom>
                <a:avLst/>
                <a:gdLst>
                  <a:gd name="T0" fmla="*/ 72 w 93"/>
                  <a:gd name="T1" fmla="*/ 60 h 124"/>
                  <a:gd name="T2" fmla="*/ 58 w 93"/>
                  <a:gd name="T3" fmla="*/ 60 h 124"/>
                  <a:gd name="T4" fmla="*/ 44 w 93"/>
                  <a:gd name="T5" fmla="*/ 63 h 124"/>
                  <a:gd name="T6" fmla="*/ 33 w 93"/>
                  <a:gd name="T7" fmla="*/ 67 h 124"/>
                  <a:gd name="T8" fmla="*/ 24 w 93"/>
                  <a:gd name="T9" fmla="*/ 76 h 124"/>
                  <a:gd name="T10" fmla="*/ 21 w 93"/>
                  <a:gd name="T11" fmla="*/ 87 h 124"/>
                  <a:gd name="T12" fmla="*/ 23 w 93"/>
                  <a:gd name="T13" fmla="*/ 93 h 124"/>
                  <a:gd name="T14" fmla="*/ 24 w 93"/>
                  <a:gd name="T15" fmla="*/ 97 h 124"/>
                  <a:gd name="T16" fmla="*/ 25 w 93"/>
                  <a:gd name="T17" fmla="*/ 101 h 124"/>
                  <a:gd name="T18" fmla="*/ 30 w 93"/>
                  <a:gd name="T19" fmla="*/ 104 h 124"/>
                  <a:gd name="T20" fmla="*/ 33 w 93"/>
                  <a:gd name="T21" fmla="*/ 106 h 124"/>
                  <a:gd name="T22" fmla="*/ 37 w 93"/>
                  <a:gd name="T23" fmla="*/ 107 h 124"/>
                  <a:gd name="T24" fmla="*/ 41 w 93"/>
                  <a:gd name="T25" fmla="*/ 107 h 124"/>
                  <a:gd name="T26" fmla="*/ 55 w 93"/>
                  <a:gd name="T27" fmla="*/ 104 h 124"/>
                  <a:gd name="T28" fmla="*/ 65 w 93"/>
                  <a:gd name="T29" fmla="*/ 97 h 124"/>
                  <a:gd name="T30" fmla="*/ 71 w 93"/>
                  <a:gd name="T31" fmla="*/ 87 h 124"/>
                  <a:gd name="T32" fmla="*/ 71 w 93"/>
                  <a:gd name="T33" fmla="*/ 84 h 124"/>
                  <a:gd name="T34" fmla="*/ 72 w 93"/>
                  <a:gd name="T35" fmla="*/ 82 h 124"/>
                  <a:gd name="T36" fmla="*/ 72 w 93"/>
                  <a:gd name="T37" fmla="*/ 60 h 124"/>
                  <a:gd name="T38" fmla="*/ 48 w 93"/>
                  <a:gd name="T39" fmla="*/ 0 h 124"/>
                  <a:gd name="T40" fmla="*/ 64 w 93"/>
                  <a:gd name="T41" fmla="*/ 2 h 124"/>
                  <a:gd name="T42" fmla="*/ 75 w 93"/>
                  <a:gd name="T43" fmla="*/ 8 h 124"/>
                  <a:gd name="T44" fmla="*/ 83 w 93"/>
                  <a:gd name="T45" fmla="*/ 15 h 124"/>
                  <a:gd name="T46" fmla="*/ 89 w 93"/>
                  <a:gd name="T47" fmla="*/ 25 h 124"/>
                  <a:gd name="T48" fmla="*/ 92 w 93"/>
                  <a:gd name="T49" fmla="*/ 36 h 124"/>
                  <a:gd name="T50" fmla="*/ 92 w 93"/>
                  <a:gd name="T51" fmla="*/ 48 h 124"/>
                  <a:gd name="T52" fmla="*/ 92 w 93"/>
                  <a:gd name="T53" fmla="*/ 93 h 124"/>
                  <a:gd name="T54" fmla="*/ 93 w 93"/>
                  <a:gd name="T55" fmla="*/ 107 h 124"/>
                  <a:gd name="T56" fmla="*/ 93 w 93"/>
                  <a:gd name="T57" fmla="*/ 121 h 124"/>
                  <a:gd name="T58" fmla="*/ 75 w 93"/>
                  <a:gd name="T59" fmla="*/ 121 h 124"/>
                  <a:gd name="T60" fmla="*/ 74 w 93"/>
                  <a:gd name="T61" fmla="*/ 106 h 124"/>
                  <a:gd name="T62" fmla="*/ 72 w 93"/>
                  <a:gd name="T63" fmla="*/ 106 h 124"/>
                  <a:gd name="T64" fmla="*/ 64 w 93"/>
                  <a:gd name="T65" fmla="*/ 114 h 124"/>
                  <a:gd name="T66" fmla="*/ 51 w 93"/>
                  <a:gd name="T67" fmla="*/ 121 h 124"/>
                  <a:gd name="T68" fmla="*/ 37 w 93"/>
                  <a:gd name="T69" fmla="*/ 124 h 124"/>
                  <a:gd name="T70" fmla="*/ 20 w 93"/>
                  <a:gd name="T71" fmla="*/ 120 h 124"/>
                  <a:gd name="T72" fmla="*/ 9 w 93"/>
                  <a:gd name="T73" fmla="*/ 113 h 124"/>
                  <a:gd name="T74" fmla="*/ 3 w 93"/>
                  <a:gd name="T75" fmla="*/ 101 h 124"/>
                  <a:gd name="T76" fmla="*/ 0 w 93"/>
                  <a:gd name="T77" fmla="*/ 90 h 124"/>
                  <a:gd name="T78" fmla="*/ 3 w 93"/>
                  <a:gd name="T79" fmla="*/ 75 h 124"/>
                  <a:gd name="T80" fmla="*/ 11 w 93"/>
                  <a:gd name="T81" fmla="*/ 62 h 124"/>
                  <a:gd name="T82" fmla="*/ 27 w 93"/>
                  <a:gd name="T83" fmla="*/ 53 h 124"/>
                  <a:gd name="T84" fmla="*/ 47 w 93"/>
                  <a:gd name="T85" fmla="*/ 48 h 124"/>
                  <a:gd name="T86" fmla="*/ 71 w 93"/>
                  <a:gd name="T87" fmla="*/ 46 h 124"/>
                  <a:gd name="T88" fmla="*/ 71 w 93"/>
                  <a:gd name="T89" fmla="*/ 43 h 124"/>
                  <a:gd name="T90" fmla="*/ 71 w 93"/>
                  <a:gd name="T91" fmla="*/ 36 h 124"/>
                  <a:gd name="T92" fmla="*/ 68 w 93"/>
                  <a:gd name="T93" fmla="*/ 29 h 124"/>
                  <a:gd name="T94" fmla="*/ 64 w 93"/>
                  <a:gd name="T95" fmla="*/ 22 h 124"/>
                  <a:gd name="T96" fmla="*/ 57 w 93"/>
                  <a:gd name="T97" fmla="*/ 18 h 124"/>
                  <a:gd name="T98" fmla="*/ 44 w 93"/>
                  <a:gd name="T99" fmla="*/ 17 h 124"/>
                  <a:gd name="T100" fmla="*/ 28 w 93"/>
                  <a:gd name="T101" fmla="*/ 18 h 124"/>
                  <a:gd name="T102" fmla="*/ 13 w 93"/>
                  <a:gd name="T103" fmla="*/ 25 h 124"/>
                  <a:gd name="T104" fmla="*/ 9 w 93"/>
                  <a:gd name="T105" fmla="*/ 11 h 124"/>
                  <a:gd name="T106" fmla="*/ 25 w 93"/>
                  <a:gd name="T107" fmla="*/ 2 h 124"/>
                  <a:gd name="T108" fmla="*/ 48 w 93"/>
                  <a:gd name="T10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24">
                    <a:moveTo>
                      <a:pt x="72" y="60"/>
                    </a:moveTo>
                    <a:lnTo>
                      <a:pt x="58" y="60"/>
                    </a:lnTo>
                    <a:lnTo>
                      <a:pt x="44" y="63"/>
                    </a:lnTo>
                    <a:lnTo>
                      <a:pt x="33" y="67"/>
                    </a:lnTo>
                    <a:lnTo>
                      <a:pt x="24" y="76"/>
                    </a:lnTo>
                    <a:lnTo>
                      <a:pt x="21" y="87"/>
                    </a:lnTo>
                    <a:lnTo>
                      <a:pt x="23" y="93"/>
                    </a:lnTo>
                    <a:lnTo>
                      <a:pt x="24" y="97"/>
                    </a:lnTo>
                    <a:lnTo>
                      <a:pt x="25" y="101"/>
                    </a:lnTo>
                    <a:lnTo>
                      <a:pt x="30" y="104"/>
                    </a:lnTo>
                    <a:lnTo>
                      <a:pt x="33" y="106"/>
                    </a:lnTo>
                    <a:lnTo>
                      <a:pt x="37" y="107"/>
                    </a:lnTo>
                    <a:lnTo>
                      <a:pt x="41" y="107"/>
                    </a:lnTo>
                    <a:lnTo>
                      <a:pt x="55" y="104"/>
                    </a:lnTo>
                    <a:lnTo>
                      <a:pt x="65" y="97"/>
                    </a:lnTo>
                    <a:lnTo>
                      <a:pt x="71" y="87"/>
                    </a:lnTo>
                    <a:lnTo>
                      <a:pt x="71" y="84"/>
                    </a:lnTo>
                    <a:lnTo>
                      <a:pt x="72" y="82"/>
                    </a:lnTo>
                    <a:lnTo>
                      <a:pt x="72" y="60"/>
                    </a:lnTo>
                    <a:close/>
                    <a:moveTo>
                      <a:pt x="48" y="0"/>
                    </a:moveTo>
                    <a:lnTo>
                      <a:pt x="64" y="2"/>
                    </a:lnTo>
                    <a:lnTo>
                      <a:pt x="75" y="8"/>
                    </a:lnTo>
                    <a:lnTo>
                      <a:pt x="83" y="15"/>
                    </a:lnTo>
                    <a:lnTo>
                      <a:pt x="89" y="25"/>
                    </a:lnTo>
                    <a:lnTo>
                      <a:pt x="92" y="36"/>
                    </a:lnTo>
                    <a:lnTo>
                      <a:pt x="92" y="48"/>
                    </a:lnTo>
                    <a:lnTo>
                      <a:pt x="92" y="93"/>
                    </a:lnTo>
                    <a:lnTo>
                      <a:pt x="93" y="107"/>
                    </a:lnTo>
                    <a:lnTo>
                      <a:pt x="93" y="121"/>
                    </a:lnTo>
                    <a:lnTo>
                      <a:pt x="75" y="121"/>
                    </a:lnTo>
                    <a:lnTo>
                      <a:pt x="74" y="106"/>
                    </a:lnTo>
                    <a:lnTo>
                      <a:pt x="72" y="106"/>
                    </a:lnTo>
                    <a:lnTo>
                      <a:pt x="64" y="114"/>
                    </a:lnTo>
                    <a:lnTo>
                      <a:pt x="51" y="121"/>
                    </a:lnTo>
                    <a:lnTo>
                      <a:pt x="37" y="124"/>
                    </a:lnTo>
                    <a:lnTo>
                      <a:pt x="20" y="120"/>
                    </a:lnTo>
                    <a:lnTo>
                      <a:pt x="9" y="113"/>
                    </a:lnTo>
                    <a:lnTo>
                      <a:pt x="3" y="101"/>
                    </a:lnTo>
                    <a:lnTo>
                      <a:pt x="0" y="90"/>
                    </a:lnTo>
                    <a:lnTo>
                      <a:pt x="3" y="75"/>
                    </a:lnTo>
                    <a:lnTo>
                      <a:pt x="11" y="62"/>
                    </a:lnTo>
                    <a:lnTo>
                      <a:pt x="27" y="53"/>
                    </a:lnTo>
                    <a:lnTo>
                      <a:pt x="47" y="48"/>
                    </a:lnTo>
                    <a:lnTo>
                      <a:pt x="71" y="46"/>
                    </a:lnTo>
                    <a:lnTo>
                      <a:pt x="71" y="43"/>
                    </a:lnTo>
                    <a:lnTo>
                      <a:pt x="71" y="36"/>
                    </a:lnTo>
                    <a:lnTo>
                      <a:pt x="68" y="29"/>
                    </a:lnTo>
                    <a:lnTo>
                      <a:pt x="64" y="22"/>
                    </a:lnTo>
                    <a:lnTo>
                      <a:pt x="57" y="18"/>
                    </a:lnTo>
                    <a:lnTo>
                      <a:pt x="44" y="17"/>
                    </a:lnTo>
                    <a:lnTo>
                      <a:pt x="28" y="18"/>
                    </a:lnTo>
                    <a:lnTo>
                      <a:pt x="13" y="25"/>
                    </a:lnTo>
                    <a:lnTo>
                      <a:pt x="9" y="11"/>
                    </a:lnTo>
                    <a:lnTo>
                      <a:pt x="25" y="2"/>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0" name="Rectangle 36"/>
              <p:cNvSpPr>
                <a:spLocks noChangeArrowheads="1"/>
              </p:cNvSpPr>
              <p:nvPr/>
            </p:nvSpPr>
            <p:spPr bwMode="auto">
              <a:xfrm>
                <a:off x="2995613" y="5502276"/>
                <a:ext cx="15875" cy="138113"/>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4392" name="Group 54391"/>
            <p:cNvGrpSpPr/>
            <p:nvPr/>
          </p:nvGrpSpPr>
          <p:grpSpPr>
            <a:xfrm>
              <a:off x="679450" y="2336801"/>
              <a:ext cx="727076" cy="2794000"/>
              <a:chOff x="679450" y="2336801"/>
              <a:chExt cx="727076" cy="2794000"/>
            </a:xfrm>
          </p:grpSpPr>
          <p:sp>
            <p:nvSpPr>
              <p:cNvPr id="16" name="Line 13"/>
              <p:cNvSpPr>
                <a:spLocks noChangeShapeType="1"/>
              </p:cNvSpPr>
              <p:nvPr/>
            </p:nvSpPr>
            <p:spPr bwMode="auto">
              <a:xfrm flipV="1">
                <a:off x="1406525" y="2417763"/>
                <a:ext cx="0" cy="2663825"/>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81" name="Line 37"/>
              <p:cNvSpPr>
                <a:spLocks noChangeShapeType="1"/>
              </p:cNvSpPr>
              <p:nvPr/>
            </p:nvSpPr>
            <p:spPr bwMode="auto">
              <a:xfrm flipH="1">
                <a:off x="1322388" y="5081588"/>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82" name="Freeform 38"/>
              <p:cNvSpPr>
                <a:spLocks noEditPoints="1"/>
              </p:cNvSpPr>
              <p:nvPr/>
            </p:nvSpPr>
            <p:spPr bwMode="auto">
              <a:xfrm>
                <a:off x="963613" y="50006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60 h 164"/>
                  <a:gd name="T10" fmla="*/ 21 w 107"/>
                  <a:gd name="T11" fmla="*/ 84 h 164"/>
                  <a:gd name="T12" fmla="*/ 23 w 107"/>
                  <a:gd name="T13" fmla="*/ 105 h 164"/>
                  <a:gd name="T14" fmla="*/ 27 w 107"/>
                  <a:gd name="T15" fmla="*/ 123 h 164"/>
                  <a:gd name="T16" fmla="*/ 34 w 107"/>
                  <a:gd name="T17" fmla="*/ 138 h 164"/>
                  <a:gd name="T18" fmla="*/ 42 w 107"/>
                  <a:gd name="T19" fmla="*/ 145 h 164"/>
                  <a:gd name="T20" fmla="*/ 54 w 107"/>
                  <a:gd name="T21" fmla="*/ 147 h 164"/>
                  <a:gd name="T22" fmla="*/ 65 w 107"/>
                  <a:gd name="T23" fmla="*/ 145 h 164"/>
                  <a:gd name="T24" fmla="*/ 75 w 107"/>
                  <a:gd name="T25" fmla="*/ 136 h 164"/>
                  <a:gd name="T26" fmla="*/ 81 w 107"/>
                  <a:gd name="T27" fmla="*/ 122 h 164"/>
                  <a:gd name="T28" fmla="*/ 85 w 107"/>
                  <a:gd name="T29" fmla="*/ 104 h 164"/>
                  <a:gd name="T30" fmla="*/ 86 w 107"/>
                  <a:gd name="T31" fmla="*/ 81 h 164"/>
                  <a:gd name="T32" fmla="*/ 85 w 107"/>
                  <a:gd name="T33" fmla="*/ 60 h 164"/>
                  <a:gd name="T34" fmla="*/ 81 w 107"/>
                  <a:gd name="T35" fmla="*/ 41 h 164"/>
                  <a:gd name="T36" fmla="*/ 75 w 107"/>
                  <a:gd name="T37" fmla="*/ 29 h 164"/>
                  <a:gd name="T38" fmla="*/ 67 w 107"/>
                  <a:gd name="T39" fmla="*/ 20 h 164"/>
                  <a:gd name="T40" fmla="*/ 54 w 107"/>
                  <a:gd name="T41" fmla="*/ 17 h 164"/>
                  <a:gd name="T42" fmla="*/ 55 w 107"/>
                  <a:gd name="T43" fmla="*/ 0 h 164"/>
                  <a:gd name="T44" fmla="*/ 74 w 107"/>
                  <a:gd name="T45" fmla="*/ 3 h 164"/>
                  <a:gd name="T46" fmla="*/ 88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8 w 107"/>
                  <a:gd name="T59" fmla="*/ 150 h 164"/>
                  <a:gd name="T60" fmla="*/ 72 w 107"/>
                  <a:gd name="T61" fmla="*/ 160 h 164"/>
                  <a:gd name="T62" fmla="*/ 52 w 107"/>
                  <a:gd name="T63" fmla="*/ 164 h 164"/>
                  <a:gd name="T64" fmla="*/ 35 w 107"/>
                  <a:gd name="T65" fmla="*/ 162 h 164"/>
                  <a:gd name="T66" fmla="*/ 21 w 107"/>
                  <a:gd name="T67" fmla="*/ 150 h 164"/>
                  <a:gd name="T68" fmla="*/ 10 w 107"/>
                  <a:gd name="T69" fmla="*/ 135 h 164"/>
                  <a:gd name="T70" fmla="*/ 3 w 107"/>
                  <a:gd name="T71" fmla="*/ 112 h 164"/>
                  <a:gd name="T72" fmla="*/ 0 w 107"/>
                  <a:gd name="T73" fmla="*/ 82 h 164"/>
                  <a:gd name="T74" fmla="*/ 1 w 107"/>
                  <a:gd name="T75" fmla="*/ 58 h 164"/>
                  <a:gd name="T76" fmla="*/ 7 w 107"/>
                  <a:gd name="T77" fmla="*/ 37 h 164"/>
                  <a:gd name="T78" fmla="*/ 16 w 107"/>
                  <a:gd name="T79" fmla="*/ 22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60"/>
                    </a:lnTo>
                    <a:lnTo>
                      <a:pt x="21" y="84"/>
                    </a:lnTo>
                    <a:lnTo>
                      <a:pt x="23" y="105"/>
                    </a:lnTo>
                    <a:lnTo>
                      <a:pt x="27" y="123"/>
                    </a:lnTo>
                    <a:lnTo>
                      <a:pt x="34" y="138"/>
                    </a:lnTo>
                    <a:lnTo>
                      <a:pt x="42" y="145"/>
                    </a:lnTo>
                    <a:lnTo>
                      <a:pt x="54" y="147"/>
                    </a:lnTo>
                    <a:lnTo>
                      <a:pt x="65" y="145"/>
                    </a:lnTo>
                    <a:lnTo>
                      <a:pt x="75" y="136"/>
                    </a:lnTo>
                    <a:lnTo>
                      <a:pt x="81" y="122"/>
                    </a:lnTo>
                    <a:lnTo>
                      <a:pt x="85" y="104"/>
                    </a:lnTo>
                    <a:lnTo>
                      <a:pt x="86" y="81"/>
                    </a:lnTo>
                    <a:lnTo>
                      <a:pt x="85" y="60"/>
                    </a:lnTo>
                    <a:lnTo>
                      <a:pt x="81" y="41"/>
                    </a:lnTo>
                    <a:lnTo>
                      <a:pt x="75" y="29"/>
                    </a:lnTo>
                    <a:lnTo>
                      <a:pt x="67" y="20"/>
                    </a:lnTo>
                    <a:lnTo>
                      <a:pt x="54" y="17"/>
                    </a:lnTo>
                    <a:close/>
                    <a:moveTo>
                      <a:pt x="55" y="0"/>
                    </a:moveTo>
                    <a:lnTo>
                      <a:pt x="74" y="3"/>
                    </a:lnTo>
                    <a:lnTo>
                      <a:pt x="88" y="15"/>
                    </a:lnTo>
                    <a:lnTo>
                      <a:pt x="99" y="30"/>
                    </a:lnTo>
                    <a:lnTo>
                      <a:pt x="106" y="53"/>
                    </a:lnTo>
                    <a:lnTo>
                      <a:pt x="107" y="81"/>
                    </a:lnTo>
                    <a:lnTo>
                      <a:pt x="106" y="111"/>
                    </a:lnTo>
                    <a:lnTo>
                      <a:pt x="99" y="133"/>
                    </a:lnTo>
                    <a:lnTo>
                      <a:pt x="88" y="150"/>
                    </a:lnTo>
                    <a:lnTo>
                      <a:pt x="72" y="160"/>
                    </a:lnTo>
                    <a:lnTo>
                      <a:pt x="52" y="164"/>
                    </a:lnTo>
                    <a:lnTo>
                      <a:pt x="35" y="162"/>
                    </a:lnTo>
                    <a:lnTo>
                      <a:pt x="21" y="150"/>
                    </a:lnTo>
                    <a:lnTo>
                      <a:pt x="10" y="135"/>
                    </a:lnTo>
                    <a:lnTo>
                      <a:pt x="3" y="112"/>
                    </a:lnTo>
                    <a:lnTo>
                      <a:pt x="0" y="82"/>
                    </a:lnTo>
                    <a:lnTo>
                      <a:pt x="1" y="58"/>
                    </a:lnTo>
                    <a:lnTo>
                      <a:pt x="7" y="37"/>
                    </a:lnTo>
                    <a:lnTo>
                      <a:pt x="16" y="22"/>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3" name="Freeform 39"/>
              <p:cNvSpPr>
                <a:spLocks/>
              </p:cNvSpPr>
              <p:nvPr/>
            </p:nvSpPr>
            <p:spPr bwMode="auto">
              <a:xfrm>
                <a:off x="1074738" y="5105401"/>
                <a:ext cx="22225" cy="25400"/>
              </a:xfrm>
              <a:custGeom>
                <a:avLst/>
                <a:gdLst>
                  <a:gd name="T0" fmla="*/ 14 w 28"/>
                  <a:gd name="T1" fmla="*/ 0 h 31"/>
                  <a:gd name="T2" fmla="*/ 18 w 28"/>
                  <a:gd name="T3" fmla="*/ 2 h 31"/>
                  <a:gd name="T4" fmla="*/ 23 w 28"/>
                  <a:gd name="T5" fmla="*/ 3 h 31"/>
                  <a:gd name="T6" fmla="*/ 25 w 28"/>
                  <a:gd name="T7" fmla="*/ 7 h 31"/>
                  <a:gd name="T8" fmla="*/ 28 w 28"/>
                  <a:gd name="T9" fmla="*/ 12 h 31"/>
                  <a:gd name="T10" fmla="*/ 28 w 28"/>
                  <a:gd name="T11" fmla="*/ 16 h 31"/>
                  <a:gd name="T12" fmla="*/ 28 w 28"/>
                  <a:gd name="T13" fmla="*/ 21 h 31"/>
                  <a:gd name="T14" fmla="*/ 25 w 28"/>
                  <a:gd name="T15" fmla="*/ 26 h 31"/>
                  <a:gd name="T16" fmla="*/ 23 w 28"/>
                  <a:gd name="T17" fmla="*/ 29 h 31"/>
                  <a:gd name="T18" fmla="*/ 18 w 28"/>
                  <a:gd name="T19" fmla="*/ 30 h 31"/>
                  <a:gd name="T20" fmla="*/ 14 w 28"/>
                  <a:gd name="T21" fmla="*/ 31 h 31"/>
                  <a:gd name="T22" fmla="*/ 8 w 28"/>
                  <a:gd name="T23" fmla="*/ 30 h 31"/>
                  <a:gd name="T24" fmla="*/ 6 w 28"/>
                  <a:gd name="T25" fmla="*/ 29 h 31"/>
                  <a:gd name="T26" fmla="*/ 1 w 28"/>
                  <a:gd name="T27" fmla="*/ 26 h 31"/>
                  <a:gd name="T28" fmla="*/ 0 w 28"/>
                  <a:gd name="T29" fmla="*/ 21 h 31"/>
                  <a:gd name="T30" fmla="*/ 0 w 28"/>
                  <a:gd name="T31" fmla="*/ 16 h 31"/>
                  <a:gd name="T32" fmla="*/ 0 w 28"/>
                  <a:gd name="T33" fmla="*/ 12 h 31"/>
                  <a:gd name="T34" fmla="*/ 3 w 28"/>
                  <a:gd name="T35" fmla="*/ 7 h 31"/>
                  <a:gd name="T36" fmla="*/ 6 w 28"/>
                  <a:gd name="T37" fmla="*/ 3 h 31"/>
                  <a:gd name="T38" fmla="*/ 10 w 28"/>
                  <a:gd name="T39" fmla="*/ 2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2"/>
                    </a:lnTo>
                    <a:lnTo>
                      <a:pt x="23" y="3"/>
                    </a:lnTo>
                    <a:lnTo>
                      <a:pt x="25" y="7"/>
                    </a:lnTo>
                    <a:lnTo>
                      <a:pt x="28" y="12"/>
                    </a:lnTo>
                    <a:lnTo>
                      <a:pt x="28" y="16"/>
                    </a:lnTo>
                    <a:lnTo>
                      <a:pt x="28" y="21"/>
                    </a:lnTo>
                    <a:lnTo>
                      <a:pt x="25" y="26"/>
                    </a:lnTo>
                    <a:lnTo>
                      <a:pt x="23" y="29"/>
                    </a:lnTo>
                    <a:lnTo>
                      <a:pt x="18" y="30"/>
                    </a:lnTo>
                    <a:lnTo>
                      <a:pt x="14" y="31"/>
                    </a:lnTo>
                    <a:lnTo>
                      <a:pt x="8" y="30"/>
                    </a:lnTo>
                    <a:lnTo>
                      <a:pt x="6" y="29"/>
                    </a:lnTo>
                    <a:lnTo>
                      <a:pt x="1" y="26"/>
                    </a:lnTo>
                    <a:lnTo>
                      <a:pt x="0" y="21"/>
                    </a:lnTo>
                    <a:lnTo>
                      <a:pt x="0" y="16"/>
                    </a:lnTo>
                    <a:lnTo>
                      <a:pt x="0" y="12"/>
                    </a:lnTo>
                    <a:lnTo>
                      <a:pt x="3" y="7"/>
                    </a:lnTo>
                    <a:lnTo>
                      <a:pt x="6"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4" name="Freeform 40"/>
              <p:cNvSpPr>
                <a:spLocks noEditPoints="1"/>
              </p:cNvSpPr>
              <p:nvPr/>
            </p:nvSpPr>
            <p:spPr bwMode="auto">
              <a:xfrm>
                <a:off x="1125538" y="5000626"/>
                <a:ext cx="85725" cy="130175"/>
              </a:xfrm>
              <a:custGeom>
                <a:avLst/>
                <a:gdLst>
                  <a:gd name="T0" fmla="*/ 53 w 107"/>
                  <a:gd name="T1" fmla="*/ 17 h 164"/>
                  <a:gd name="T2" fmla="*/ 43 w 107"/>
                  <a:gd name="T3" fmla="*/ 20 h 164"/>
                  <a:gd name="T4" fmla="*/ 34 w 107"/>
                  <a:gd name="T5" fmla="*/ 27 h 164"/>
                  <a:gd name="T6" fmla="*/ 28 w 107"/>
                  <a:gd name="T7" fmla="*/ 41 h 164"/>
                  <a:gd name="T8" fmla="*/ 24 w 107"/>
                  <a:gd name="T9" fmla="*/ 60 h 164"/>
                  <a:gd name="T10" fmla="*/ 21 w 107"/>
                  <a:gd name="T11" fmla="*/ 84 h 164"/>
                  <a:gd name="T12" fmla="*/ 22 w 107"/>
                  <a:gd name="T13" fmla="*/ 105 h 164"/>
                  <a:gd name="T14" fmla="*/ 26 w 107"/>
                  <a:gd name="T15" fmla="*/ 123 h 164"/>
                  <a:gd name="T16" fmla="*/ 34 w 107"/>
                  <a:gd name="T17" fmla="*/ 138 h 164"/>
                  <a:gd name="T18" fmla="*/ 43 w 107"/>
                  <a:gd name="T19" fmla="*/ 145 h 164"/>
                  <a:gd name="T20" fmla="*/ 53 w 107"/>
                  <a:gd name="T21" fmla="*/ 147 h 164"/>
                  <a:gd name="T22" fmla="*/ 65 w 107"/>
                  <a:gd name="T23" fmla="*/ 145 h 164"/>
                  <a:gd name="T24" fmla="*/ 75 w 107"/>
                  <a:gd name="T25" fmla="*/ 136 h 164"/>
                  <a:gd name="T26" fmla="*/ 80 w 107"/>
                  <a:gd name="T27" fmla="*/ 122 h 164"/>
                  <a:gd name="T28" fmla="*/ 84 w 107"/>
                  <a:gd name="T29" fmla="*/ 104 h 164"/>
                  <a:gd name="T30" fmla="*/ 86 w 107"/>
                  <a:gd name="T31" fmla="*/ 81 h 164"/>
                  <a:gd name="T32" fmla="*/ 84 w 107"/>
                  <a:gd name="T33" fmla="*/ 60 h 164"/>
                  <a:gd name="T34" fmla="*/ 82 w 107"/>
                  <a:gd name="T35" fmla="*/ 41 h 164"/>
                  <a:gd name="T36" fmla="*/ 75 w 107"/>
                  <a:gd name="T37" fmla="*/ 29 h 164"/>
                  <a:gd name="T38" fmla="*/ 66 w 107"/>
                  <a:gd name="T39" fmla="*/ 20 h 164"/>
                  <a:gd name="T40" fmla="*/ 53 w 107"/>
                  <a:gd name="T41" fmla="*/ 17 h 164"/>
                  <a:gd name="T42" fmla="*/ 55 w 107"/>
                  <a:gd name="T43" fmla="*/ 0 h 164"/>
                  <a:gd name="T44" fmla="*/ 73 w 107"/>
                  <a:gd name="T45" fmla="*/ 3 h 164"/>
                  <a:gd name="T46" fmla="*/ 87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7 w 107"/>
                  <a:gd name="T59" fmla="*/ 150 h 164"/>
                  <a:gd name="T60" fmla="*/ 72 w 107"/>
                  <a:gd name="T61" fmla="*/ 160 h 164"/>
                  <a:gd name="T62" fmla="*/ 52 w 107"/>
                  <a:gd name="T63" fmla="*/ 164 h 164"/>
                  <a:gd name="T64" fmla="*/ 35 w 107"/>
                  <a:gd name="T65" fmla="*/ 162 h 164"/>
                  <a:gd name="T66" fmla="*/ 21 w 107"/>
                  <a:gd name="T67" fmla="*/ 150 h 164"/>
                  <a:gd name="T68" fmla="*/ 9 w 107"/>
                  <a:gd name="T69" fmla="*/ 135 h 164"/>
                  <a:gd name="T70" fmla="*/ 2 w 107"/>
                  <a:gd name="T71" fmla="*/ 112 h 164"/>
                  <a:gd name="T72" fmla="*/ 0 w 107"/>
                  <a:gd name="T73" fmla="*/ 82 h 164"/>
                  <a:gd name="T74" fmla="*/ 1 w 107"/>
                  <a:gd name="T75" fmla="*/ 58 h 164"/>
                  <a:gd name="T76" fmla="*/ 7 w 107"/>
                  <a:gd name="T77" fmla="*/ 37 h 164"/>
                  <a:gd name="T78" fmla="*/ 15 w 107"/>
                  <a:gd name="T79" fmla="*/ 22 h 164"/>
                  <a:gd name="T80" fmla="*/ 26 w 107"/>
                  <a:gd name="T81" fmla="*/ 10 h 164"/>
                  <a:gd name="T82" fmla="*/ 39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7"/>
                    </a:moveTo>
                    <a:lnTo>
                      <a:pt x="43" y="20"/>
                    </a:lnTo>
                    <a:lnTo>
                      <a:pt x="34" y="27"/>
                    </a:lnTo>
                    <a:lnTo>
                      <a:pt x="28" y="41"/>
                    </a:lnTo>
                    <a:lnTo>
                      <a:pt x="24" y="60"/>
                    </a:lnTo>
                    <a:lnTo>
                      <a:pt x="21" y="84"/>
                    </a:lnTo>
                    <a:lnTo>
                      <a:pt x="22" y="105"/>
                    </a:lnTo>
                    <a:lnTo>
                      <a:pt x="26" y="123"/>
                    </a:lnTo>
                    <a:lnTo>
                      <a:pt x="34" y="138"/>
                    </a:lnTo>
                    <a:lnTo>
                      <a:pt x="43" y="145"/>
                    </a:lnTo>
                    <a:lnTo>
                      <a:pt x="53" y="147"/>
                    </a:lnTo>
                    <a:lnTo>
                      <a:pt x="65" y="145"/>
                    </a:lnTo>
                    <a:lnTo>
                      <a:pt x="75" y="136"/>
                    </a:lnTo>
                    <a:lnTo>
                      <a:pt x="80" y="122"/>
                    </a:lnTo>
                    <a:lnTo>
                      <a:pt x="84" y="104"/>
                    </a:lnTo>
                    <a:lnTo>
                      <a:pt x="86" y="81"/>
                    </a:lnTo>
                    <a:lnTo>
                      <a:pt x="84" y="60"/>
                    </a:lnTo>
                    <a:lnTo>
                      <a:pt x="82" y="41"/>
                    </a:lnTo>
                    <a:lnTo>
                      <a:pt x="75" y="29"/>
                    </a:lnTo>
                    <a:lnTo>
                      <a:pt x="66" y="20"/>
                    </a:lnTo>
                    <a:lnTo>
                      <a:pt x="53" y="17"/>
                    </a:lnTo>
                    <a:close/>
                    <a:moveTo>
                      <a:pt x="55" y="0"/>
                    </a:moveTo>
                    <a:lnTo>
                      <a:pt x="73" y="3"/>
                    </a:lnTo>
                    <a:lnTo>
                      <a:pt x="87" y="15"/>
                    </a:lnTo>
                    <a:lnTo>
                      <a:pt x="99" y="30"/>
                    </a:lnTo>
                    <a:lnTo>
                      <a:pt x="106" y="53"/>
                    </a:lnTo>
                    <a:lnTo>
                      <a:pt x="107" y="81"/>
                    </a:lnTo>
                    <a:lnTo>
                      <a:pt x="106" y="111"/>
                    </a:lnTo>
                    <a:lnTo>
                      <a:pt x="99" y="133"/>
                    </a:lnTo>
                    <a:lnTo>
                      <a:pt x="87" y="150"/>
                    </a:lnTo>
                    <a:lnTo>
                      <a:pt x="72" y="160"/>
                    </a:lnTo>
                    <a:lnTo>
                      <a:pt x="52" y="164"/>
                    </a:lnTo>
                    <a:lnTo>
                      <a:pt x="35" y="162"/>
                    </a:lnTo>
                    <a:lnTo>
                      <a:pt x="21" y="150"/>
                    </a:lnTo>
                    <a:lnTo>
                      <a:pt x="9" y="135"/>
                    </a:lnTo>
                    <a:lnTo>
                      <a:pt x="2" y="112"/>
                    </a:lnTo>
                    <a:lnTo>
                      <a:pt x="0" y="82"/>
                    </a:lnTo>
                    <a:lnTo>
                      <a:pt x="1" y="58"/>
                    </a:lnTo>
                    <a:lnTo>
                      <a:pt x="7" y="37"/>
                    </a:lnTo>
                    <a:lnTo>
                      <a:pt x="15" y="22"/>
                    </a:lnTo>
                    <a:lnTo>
                      <a:pt x="26" y="10"/>
                    </a:lnTo>
                    <a:lnTo>
                      <a:pt x="39"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5" name="Line 41"/>
              <p:cNvSpPr>
                <a:spLocks noChangeShapeType="1"/>
              </p:cNvSpPr>
              <p:nvPr/>
            </p:nvSpPr>
            <p:spPr bwMode="auto">
              <a:xfrm flipH="1">
                <a:off x="1322388" y="4549776"/>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86" name="Freeform 42"/>
              <p:cNvSpPr>
                <a:spLocks noEditPoints="1"/>
              </p:cNvSpPr>
              <p:nvPr/>
            </p:nvSpPr>
            <p:spPr bwMode="auto">
              <a:xfrm>
                <a:off x="963613" y="4467226"/>
                <a:ext cx="85725" cy="130175"/>
              </a:xfrm>
              <a:custGeom>
                <a:avLst/>
                <a:gdLst>
                  <a:gd name="T0" fmla="*/ 54 w 107"/>
                  <a:gd name="T1" fmla="*/ 17 h 164"/>
                  <a:gd name="T2" fmla="*/ 44 w 107"/>
                  <a:gd name="T3" fmla="*/ 20 h 164"/>
                  <a:gd name="T4" fmla="*/ 34 w 107"/>
                  <a:gd name="T5" fmla="*/ 28 h 164"/>
                  <a:gd name="T6" fmla="*/ 28 w 107"/>
                  <a:gd name="T7" fmla="*/ 41 h 164"/>
                  <a:gd name="T8" fmla="*/ 23 w 107"/>
                  <a:gd name="T9" fmla="*/ 59 h 164"/>
                  <a:gd name="T10" fmla="*/ 21 w 107"/>
                  <a:gd name="T11" fmla="*/ 83 h 164"/>
                  <a:gd name="T12" fmla="*/ 23 w 107"/>
                  <a:gd name="T13" fmla="*/ 106 h 164"/>
                  <a:gd name="T14" fmla="*/ 27 w 107"/>
                  <a:gd name="T15" fmla="*/ 123 h 164"/>
                  <a:gd name="T16" fmla="*/ 34 w 107"/>
                  <a:gd name="T17" fmla="*/ 137 h 164"/>
                  <a:gd name="T18" fmla="*/ 42 w 107"/>
                  <a:gd name="T19" fmla="*/ 144 h 164"/>
                  <a:gd name="T20" fmla="*/ 54 w 107"/>
                  <a:gd name="T21" fmla="*/ 147 h 164"/>
                  <a:gd name="T22" fmla="*/ 65 w 107"/>
                  <a:gd name="T23" fmla="*/ 144 h 164"/>
                  <a:gd name="T24" fmla="*/ 75 w 107"/>
                  <a:gd name="T25" fmla="*/ 136 h 164"/>
                  <a:gd name="T26" fmla="*/ 81 w 107"/>
                  <a:gd name="T27" fmla="*/ 121 h 164"/>
                  <a:gd name="T28" fmla="*/ 85 w 107"/>
                  <a:gd name="T29" fmla="*/ 103 h 164"/>
                  <a:gd name="T30" fmla="*/ 86 w 107"/>
                  <a:gd name="T31" fmla="*/ 82 h 164"/>
                  <a:gd name="T32" fmla="*/ 85 w 107"/>
                  <a:gd name="T33" fmla="*/ 59 h 164"/>
                  <a:gd name="T34" fmla="*/ 81 w 107"/>
                  <a:gd name="T35" fmla="*/ 42 h 164"/>
                  <a:gd name="T36" fmla="*/ 75 w 107"/>
                  <a:gd name="T37" fmla="*/ 28 h 164"/>
                  <a:gd name="T38" fmla="*/ 67 w 107"/>
                  <a:gd name="T39" fmla="*/ 20 h 164"/>
                  <a:gd name="T40" fmla="*/ 54 w 107"/>
                  <a:gd name="T41" fmla="*/ 17 h 164"/>
                  <a:gd name="T42" fmla="*/ 55 w 107"/>
                  <a:gd name="T43" fmla="*/ 0 h 164"/>
                  <a:gd name="T44" fmla="*/ 74 w 107"/>
                  <a:gd name="T45" fmla="*/ 4 h 164"/>
                  <a:gd name="T46" fmla="*/ 88 w 107"/>
                  <a:gd name="T47" fmla="*/ 14 h 164"/>
                  <a:gd name="T48" fmla="*/ 99 w 107"/>
                  <a:gd name="T49" fmla="*/ 30 h 164"/>
                  <a:gd name="T50" fmla="*/ 106 w 107"/>
                  <a:gd name="T51" fmla="*/ 52 h 164"/>
                  <a:gd name="T52" fmla="*/ 107 w 107"/>
                  <a:gd name="T53" fmla="*/ 80 h 164"/>
                  <a:gd name="T54" fmla="*/ 106 w 107"/>
                  <a:gd name="T55" fmla="*/ 110 h 164"/>
                  <a:gd name="T56" fmla="*/ 99 w 107"/>
                  <a:gd name="T57" fmla="*/ 133 h 164"/>
                  <a:gd name="T58" fmla="*/ 88 w 107"/>
                  <a:gd name="T59" fmla="*/ 150 h 164"/>
                  <a:gd name="T60" fmla="*/ 72 w 107"/>
                  <a:gd name="T61" fmla="*/ 161 h 164"/>
                  <a:gd name="T62" fmla="*/ 52 w 107"/>
                  <a:gd name="T63" fmla="*/ 164 h 164"/>
                  <a:gd name="T64" fmla="*/ 35 w 107"/>
                  <a:gd name="T65" fmla="*/ 161 h 164"/>
                  <a:gd name="T66" fmla="*/ 21 w 107"/>
                  <a:gd name="T67" fmla="*/ 150 h 164"/>
                  <a:gd name="T68" fmla="*/ 10 w 107"/>
                  <a:gd name="T69" fmla="*/ 134 h 164"/>
                  <a:gd name="T70" fmla="*/ 3 w 107"/>
                  <a:gd name="T71" fmla="*/ 112 h 164"/>
                  <a:gd name="T72" fmla="*/ 0 w 107"/>
                  <a:gd name="T73" fmla="*/ 82 h 164"/>
                  <a:gd name="T74" fmla="*/ 1 w 107"/>
                  <a:gd name="T75" fmla="*/ 58 h 164"/>
                  <a:gd name="T76" fmla="*/ 7 w 107"/>
                  <a:gd name="T77" fmla="*/ 38 h 164"/>
                  <a:gd name="T78" fmla="*/ 16 w 107"/>
                  <a:gd name="T79" fmla="*/ 21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8"/>
                    </a:lnTo>
                    <a:lnTo>
                      <a:pt x="28" y="41"/>
                    </a:lnTo>
                    <a:lnTo>
                      <a:pt x="23" y="59"/>
                    </a:lnTo>
                    <a:lnTo>
                      <a:pt x="21" y="83"/>
                    </a:lnTo>
                    <a:lnTo>
                      <a:pt x="23" y="106"/>
                    </a:lnTo>
                    <a:lnTo>
                      <a:pt x="27" y="123"/>
                    </a:lnTo>
                    <a:lnTo>
                      <a:pt x="34" y="137"/>
                    </a:lnTo>
                    <a:lnTo>
                      <a:pt x="42" y="144"/>
                    </a:lnTo>
                    <a:lnTo>
                      <a:pt x="54" y="147"/>
                    </a:lnTo>
                    <a:lnTo>
                      <a:pt x="65" y="144"/>
                    </a:lnTo>
                    <a:lnTo>
                      <a:pt x="75" y="136"/>
                    </a:lnTo>
                    <a:lnTo>
                      <a:pt x="81" y="121"/>
                    </a:lnTo>
                    <a:lnTo>
                      <a:pt x="85" y="103"/>
                    </a:lnTo>
                    <a:lnTo>
                      <a:pt x="86" y="82"/>
                    </a:lnTo>
                    <a:lnTo>
                      <a:pt x="85" y="59"/>
                    </a:lnTo>
                    <a:lnTo>
                      <a:pt x="81" y="42"/>
                    </a:lnTo>
                    <a:lnTo>
                      <a:pt x="75" y="28"/>
                    </a:lnTo>
                    <a:lnTo>
                      <a:pt x="67" y="20"/>
                    </a:lnTo>
                    <a:lnTo>
                      <a:pt x="54" y="17"/>
                    </a:lnTo>
                    <a:close/>
                    <a:moveTo>
                      <a:pt x="55" y="0"/>
                    </a:moveTo>
                    <a:lnTo>
                      <a:pt x="74" y="4"/>
                    </a:lnTo>
                    <a:lnTo>
                      <a:pt x="88" y="14"/>
                    </a:lnTo>
                    <a:lnTo>
                      <a:pt x="99" y="30"/>
                    </a:lnTo>
                    <a:lnTo>
                      <a:pt x="106" y="52"/>
                    </a:lnTo>
                    <a:lnTo>
                      <a:pt x="107" y="80"/>
                    </a:lnTo>
                    <a:lnTo>
                      <a:pt x="106" y="110"/>
                    </a:lnTo>
                    <a:lnTo>
                      <a:pt x="99" y="133"/>
                    </a:lnTo>
                    <a:lnTo>
                      <a:pt x="88" y="150"/>
                    </a:lnTo>
                    <a:lnTo>
                      <a:pt x="72" y="161"/>
                    </a:lnTo>
                    <a:lnTo>
                      <a:pt x="52" y="164"/>
                    </a:lnTo>
                    <a:lnTo>
                      <a:pt x="35" y="161"/>
                    </a:lnTo>
                    <a:lnTo>
                      <a:pt x="21" y="150"/>
                    </a:lnTo>
                    <a:lnTo>
                      <a:pt x="10" y="134"/>
                    </a:lnTo>
                    <a:lnTo>
                      <a:pt x="3" y="112"/>
                    </a:lnTo>
                    <a:lnTo>
                      <a:pt x="0" y="82"/>
                    </a:lnTo>
                    <a:lnTo>
                      <a:pt x="1" y="58"/>
                    </a:lnTo>
                    <a:lnTo>
                      <a:pt x="7" y="38"/>
                    </a:lnTo>
                    <a:lnTo>
                      <a:pt x="16" y="21"/>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7" name="Freeform 43"/>
              <p:cNvSpPr>
                <a:spLocks/>
              </p:cNvSpPr>
              <p:nvPr/>
            </p:nvSpPr>
            <p:spPr bwMode="auto">
              <a:xfrm>
                <a:off x="1074738" y="4572001"/>
                <a:ext cx="22225" cy="25400"/>
              </a:xfrm>
              <a:custGeom>
                <a:avLst/>
                <a:gdLst>
                  <a:gd name="T0" fmla="*/ 14 w 28"/>
                  <a:gd name="T1" fmla="*/ 0 h 31"/>
                  <a:gd name="T2" fmla="*/ 18 w 28"/>
                  <a:gd name="T3" fmla="*/ 1 h 31"/>
                  <a:gd name="T4" fmla="*/ 23 w 28"/>
                  <a:gd name="T5" fmla="*/ 3 h 31"/>
                  <a:gd name="T6" fmla="*/ 25 w 28"/>
                  <a:gd name="T7" fmla="*/ 7 h 31"/>
                  <a:gd name="T8" fmla="*/ 28 w 28"/>
                  <a:gd name="T9" fmla="*/ 11 h 31"/>
                  <a:gd name="T10" fmla="*/ 28 w 28"/>
                  <a:gd name="T11" fmla="*/ 15 h 31"/>
                  <a:gd name="T12" fmla="*/ 28 w 28"/>
                  <a:gd name="T13" fmla="*/ 21 h 31"/>
                  <a:gd name="T14" fmla="*/ 25 w 28"/>
                  <a:gd name="T15" fmla="*/ 25 h 31"/>
                  <a:gd name="T16" fmla="*/ 23 w 28"/>
                  <a:gd name="T17" fmla="*/ 28 h 31"/>
                  <a:gd name="T18" fmla="*/ 18 w 28"/>
                  <a:gd name="T19" fmla="*/ 31 h 31"/>
                  <a:gd name="T20" fmla="*/ 14 w 28"/>
                  <a:gd name="T21" fmla="*/ 31 h 31"/>
                  <a:gd name="T22" fmla="*/ 8 w 28"/>
                  <a:gd name="T23" fmla="*/ 31 h 31"/>
                  <a:gd name="T24" fmla="*/ 6 w 28"/>
                  <a:gd name="T25" fmla="*/ 28 h 31"/>
                  <a:gd name="T26" fmla="*/ 1 w 28"/>
                  <a:gd name="T27" fmla="*/ 25 h 31"/>
                  <a:gd name="T28" fmla="*/ 0 w 28"/>
                  <a:gd name="T29" fmla="*/ 21 h 31"/>
                  <a:gd name="T30" fmla="*/ 0 w 28"/>
                  <a:gd name="T31" fmla="*/ 15 h 31"/>
                  <a:gd name="T32" fmla="*/ 0 w 28"/>
                  <a:gd name="T33" fmla="*/ 11 h 31"/>
                  <a:gd name="T34" fmla="*/ 3 w 28"/>
                  <a:gd name="T35" fmla="*/ 7 h 31"/>
                  <a:gd name="T36" fmla="*/ 6 w 28"/>
                  <a:gd name="T37" fmla="*/ 3 h 31"/>
                  <a:gd name="T38" fmla="*/ 10 w 28"/>
                  <a:gd name="T39" fmla="*/ 1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1"/>
                    </a:lnTo>
                    <a:lnTo>
                      <a:pt x="23" y="3"/>
                    </a:lnTo>
                    <a:lnTo>
                      <a:pt x="25" y="7"/>
                    </a:lnTo>
                    <a:lnTo>
                      <a:pt x="28" y="11"/>
                    </a:lnTo>
                    <a:lnTo>
                      <a:pt x="28" y="15"/>
                    </a:lnTo>
                    <a:lnTo>
                      <a:pt x="28" y="21"/>
                    </a:lnTo>
                    <a:lnTo>
                      <a:pt x="25" y="25"/>
                    </a:lnTo>
                    <a:lnTo>
                      <a:pt x="23" y="28"/>
                    </a:lnTo>
                    <a:lnTo>
                      <a:pt x="18" y="31"/>
                    </a:lnTo>
                    <a:lnTo>
                      <a:pt x="14" y="31"/>
                    </a:lnTo>
                    <a:lnTo>
                      <a:pt x="8" y="31"/>
                    </a:lnTo>
                    <a:lnTo>
                      <a:pt x="6" y="28"/>
                    </a:lnTo>
                    <a:lnTo>
                      <a:pt x="1" y="25"/>
                    </a:lnTo>
                    <a:lnTo>
                      <a:pt x="0" y="21"/>
                    </a:lnTo>
                    <a:lnTo>
                      <a:pt x="0" y="15"/>
                    </a:lnTo>
                    <a:lnTo>
                      <a:pt x="0" y="11"/>
                    </a:lnTo>
                    <a:lnTo>
                      <a:pt x="3" y="7"/>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8" name="Freeform 44"/>
              <p:cNvSpPr>
                <a:spLocks/>
              </p:cNvSpPr>
              <p:nvPr/>
            </p:nvSpPr>
            <p:spPr bwMode="auto">
              <a:xfrm>
                <a:off x="1127125" y="4467226"/>
                <a:ext cx="79375" cy="128588"/>
              </a:xfrm>
              <a:custGeom>
                <a:avLst/>
                <a:gdLst>
                  <a:gd name="T0" fmla="*/ 48 w 101"/>
                  <a:gd name="T1" fmla="*/ 0 h 161"/>
                  <a:gd name="T2" fmla="*/ 67 w 101"/>
                  <a:gd name="T3" fmla="*/ 3 h 161"/>
                  <a:gd name="T4" fmla="*/ 81 w 101"/>
                  <a:gd name="T5" fmla="*/ 10 h 161"/>
                  <a:gd name="T6" fmla="*/ 89 w 101"/>
                  <a:gd name="T7" fmla="*/ 20 h 161"/>
                  <a:gd name="T8" fmla="*/ 95 w 101"/>
                  <a:gd name="T9" fmla="*/ 32 h 161"/>
                  <a:gd name="T10" fmla="*/ 97 w 101"/>
                  <a:gd name="T11" fmla="*/ 47 h 161"/>
                  <a:gd name="T12" fmla="*/ 94 w 101"/>
                  <a:gd name="T13" fmla="*/ 68 h 161"/>
                  <a:gd name="T14" fmla="*/ 82 w 101"/>
                  <a:gd name="T15" fmla="*/ 88 h 161"/>
                  <a:gd name="T16" fmla="*/ 65 w 101"/>
                  <a:gd name="T17" fmla="*/ 109 h 161"/>
                  <a:gd name="T18" fmla="*/ 43 w 101"/>
                  <a:gd name="T19" fmla="*/ 131 h 161"/>
                  <a:gd name="T20" fmla="*/ 30 w 101"/>
                  <a:gd name="T21" fmla="*/ 143 h 161"/>
                  <a:gd name="T22" fmla="*/ 30 w 101"/>
                  <a:gd name="T23" fmla="*/ 144 h 161"/>
                  <a:gd name="T24" fmla="*/ 101 w 101"/>
                  <a:gd name="T25" fmla="*/ 144 h 161"/>
                  <a:gd name="T26" fmla="*/ 101 w 101"/>
                  <a:gd name="T27" fmla="*/ 161 h 161"/>
                  <a:gd name="T28" fmla="*/ 0 w 101"/>
                  <a:gd name="T29" fmla="*/ 161 h 161"/>
                  <a:gd name="T30" fmla="*/ 0 w 101"/>
                  <a:gd name="T31" fmla="*/ 148 h 161"/>
                  <a:gd name="T32" fmla="*/ 16 w 101"/>
                  <a:gd name="T33" fmla="*/ 131 h 161"/>
                  <a:gd name="T34" fmla="*/ 39 w 101"/>
                  <a:gd name="T35" fmla="*/ 110 h 161"/>
                  <a:gd name="T36" fmla="*/ 56 w 101"/>
                  <a:gd name="T37" fmla="*/ 93 h 161"/>
                  <a:gd name="T38" fmla="*/ 67 w 101"/>
                  <a:gd name="T39" fmla="*/ 78 h 161"/>
                  <a:gd name="T40" fmla="*/ 74 w 101"/>
                  <a:gd name="T41" fmla="*/ 63 h 161"/>
                  <a:gd name="T42" fmla="*/ 75 w 101"/>
                  <a:gd name="T43" fmla="*/ 49 h 161"/>
                  <a:gd name="T44" fmla="*/ 75 w 101"/>
                  <a:gd name="T45" fmla="*/ 39 h 161"/>
                  <a:gd name="T46" fmla="*/ 71 w 101"/>
                  <a:gd name="T47" fmla="*/ 31 h 161"/>
                  <a:gd name="T48" fmla="*/ 65 w 101"/>
                  <a:gd name="T49" fmla="*/ 24 h 161"/>
                  <a:gd name="T50" fmla="*/ 57 w 101"/>
                  <a:gd name="T51" fmla="*/ 20 h 161"/>
                  <a:gd name="T52" fmla="*/ 44 w 101"/>
                  <a:gd name="T53" fmla="*/ 18 h 161"/>
                  <a:gd name="T54" fmla="*/ 32 w 101"/>
                  <a:gd name="T55" fmla="*/ 20 h 161"/>
                  <a:gd name="T56" fmla="*/ 20 w 101"/>
                  <a:gd name="T57" fmla="*/ 25 h 161"/>
                  <a:gd name="T58" fmla="*/ 10 w 101"/>
                  <a:gd name="T59" fmla="*/ 31 h 161"/>
                  <a:gd name="T60" fmla="*/ 5 w 101"/>
                  <a:gd name="T61" fmla="*/ 15 h 161"/>
                  <a:gd name="T62" fmla="*/ 16 w 101"/>
                  <a:gd name="T63" fmla="*/ 8 h 161"/>
                  <a:gd name="T64" fmla="*/ 32 w 101"/>
                  <a:gd name="T65" fmla="*/ 3 h 161"/>
                  <a:gd name="T66" fmla="*/ 48 w 101"/>
                  <a:gd name="T6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61">
                    <a:moveTo>
                      <a:pt x="48" y="0"/>
                    </a:moveTo>
                    <a:lnTo>
                      <a:pt x="67" y="3"/>
                    </a:lnTo>
                    <a:lnTo>
                      <a:pt x="81" y="10"/>
                    </a:lnTo>
                    <a:lnTo>
                      <a:pt x="89" y="20"/>
                    </a:lnTo>
                    <a:lnTo>
                      <a:pt x="95" y="32"/>
                    </a:lnTo>
                    <a:lnTo>
                      <a:pt x="97" y="47"/>
                    </a:lnTo>
                    <a:lnTo>
                      <a:pt x="94" y="68"/>
                    </a:lnTo>
                    <a:lnTo>
                      <a:pt x="82" y="88"/>
                    </a:lnTo>
                    <a:lnTo>
                      <a:pt x="65" y="109"/>
                    </a:lnTo>
                    <a:lnTo>
                      <a:pt x="43" y="131"/>
                    </a:lnTo>
                    <a:lnTo>
                      <a:pt x="30" y="143"/>
                    </a:lnTo>
                    <a:lnTo>
                      <a:pt x="30" y="144"/>
                    </a:lnTo>
                    <a:lnTo>
                      <a:pt x="101" y="144"/>
                    </a:lnTo>
                    <a:lnTo>
                      <a:pt x="101" y="161"/>
                    </a:lnTo>
                    <a:lnTo>
                      <a:pt x="0" y="161"/>
                    </a:lnTo>
                    <a:lnTo>
                      <a:pt x="0" y="148"/>
                    </a:lnTo>
                    <a:lnTo>
                      <a:pt x="16" y="131"/>
                    </a:lnTo>
                    <a:lnTo>
                      <a:pt x="39" y="110"/>
                    </a:lnTo>
                    <a:lnTo>
                      <a:pt x="56" y="93"/>
                    </a:lnTo>
                    <a:lnTo>
                      <a:pt x="67" y="78"/>
                    </a:lnTo>
                    <a:lnTo>
                      <a:pt x="74" y="63"/>
                    </a:lnTo>
                    <a:lnTo>
                      <a:pt x="75" y="49"/>
                    </a:lnTo>
                    <a:lnTo>
                      <a:pt x="75" y="39"/>
                    </a:lnTo>
                    <a:lnTo>
                      <a:pt x="71" y="31"/>
                    </a:lnTo>
                    <a:lnTo>
                      <a:pt x="65" y="24"/>
                    </a:lnTo>
                    <a:lnTo>
                      <a:pt x="57" y="20"/>
                    </a:lnTo>
                    <a:lnTo>
                      <a:pt x="44" y="18"/>
                    </a:lnTo>
                    <a:lnTo>
                      <a:pt x="32" y="20"/>
                    </a:lnTo>
                    <a:lnTo>
                      <a:pt x="20" y="25"/>
                    </a:lnTo>
                    <a:lnTo>
                      <a:pt x="10" y="31"/>
                    </a:lnTo>
                    <a:lnTo>
                      <a:pt x="5" y="15"/>
                    </a:lnTo>
                    <a:lnTo>
                      <a:pt x="16" y="8"/>
                    </a:lnTo>
                    <a:lnTo>
                      <a:pt x="32" y="3"/>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9" name="Line 45"/>
              <p:cNvSpPr>
                <a:spLocks noChangeShapeType="1"/>
              </p:cNvSpPr>
              <p:nvPr/>
            </p:nvSpPr>
            <p:spPr bwMode="auto">
              <a:xfrm flipH="1">
                <a:off x="1322388" y="4016376"/>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90" name="Freeform 46"/>
              <p:cNvSpPr>
                <a:spLocks noEditPoints="1"/>
              </p:cNvSpPr>
              <p:nvPr/>
            </p:nvSpPr>
            <p:spPr bwMode="auto">
              <a:xfrm>
                <a:off x="963613" y="39338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60 h 164"/>
                  <a:gd name="T10" fmla="*/ 21 w 107"/>
                  <a:gd name="T11" fmla="*/ 84 h 164"/>
                  <a:gd name="T12" fmla="*/ 23 w 107"/>
                  <a:gd name="T13" fmla="*/ 106 h 164"/>
                  <a:gd name="T14" fmla="*/ 27 w 107"/>
                  <a:gd name="T15" fmla="*/ 123 h 164"/>
                  <a:gd name="T16" fmla="*/ 34 w 107"/>
                  <a:gd name="T17" fmla="*/ 137 h 164"/>
                  <a:gd name="T18" fmla="*/ 42 w 107"/>
                  <a:gd name="T19" fmla="*/ 145 h 164"/>
                  <a:gd name="T20" fmla="*/ 54 w 107"/>
                  <a:gd name="T21" fmla="*/ 147 h 164"/>
                  <a:gd name="T22" fmla="*/ 65 w 107"/>
                  <a:gd name="T23" fmla="*/ 145 h 164"/>
                  <a:gd name="T24" fmla="*/ 75 w 107"/>
                  <a:gd name="T25" fmla="*/ 136 h 164"/>
                  <a:gd name="T26" fmla="*/ 81 w 107"/>
                  <a:gd name="T27" fmla="*/ 122 h 164"/>
                  <a:gd name="T28" fmla="*/ 85 w 107"/>
                  <a:gd name="T29" fmla="*/ 104 h 164"/>
                  <a:gd name="T30" fmla="*/ 86 w 107"/>
                  <a:gd name="T31" fmla="*/ 82 h 164"/>
                  <a:gd name="T32" fmla="*/ 85 w 107"/>
                  <a:gd name="T33" fmla="*/ 60 h 164"/>
                  <a:gd name="T34" fmla="*/ 81 w 107"/>
                  <a:gd name="T35" fmla="*/ 43 h 164"/>
                  <a:gd name="T36" fmla="*/ 75 w 107"/>
                  <a:gd name="T37" fmla="*/ 29 h 164"/>
                  <a:gd name="T38" fmla="*/ 67 w 107"/>
                  <a:gd name="T39" fmla="*/ 20 h 164"/>
                  <a:gd name="T40" fmla="*/ 54 w 107"/>
                  <a:gd name="T41" fmla="*/ 17 h 164"/>
                  <a:gd name="T42" fmla="*/ 55 w 107"/>
                  <a:gd name="T43" fmla="*/ 0 h 164"/>
                  <a:gd name="T44" fmla="*/ 74 w 107"/>
                  <a:gd name="T45" fmla="*/ 5 h 164"/>
                  <a:gd name="T46" fmla="*/ 88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8 w 107"/>
                  <a:gd name="T59" fmla="*/ 150 h 164"/>
                  <a:gd name="T60" fmla="*/ 72 w 107"/>
                  <a:gd name="T61" fmla="*/ 162 h 164"/>
                  <a:gd name="T62" fmla="*/ 52 w 107"/>
                  <a:gd name="T63" fmla="*/ 164 h 164"/>
                  <a:gd name="T64" fmla="*/ 35 w 107"/>
                  <a:gd name="T65" fmla="*/ 162 h 164"/>
                  <a:gd name="T66" fmla="*/ 21 w 107"/>
                  <a:gd name="T67" fmla="*/ 150 h 164"/>
                  <a:gd name="T68" fmla="*/ 10 w 107"/>
                  <a:gd name="T69" fmla="*/ 135 h 164"/>
                  <a:gd name="T70" fmla="*/ 3 w 107"/>
                  <a:gd name="T71" fmla="*/ 112 h 164"/>
                  <a:gd name="T72" fmla="*/ 0 w 107"/>
                  <a:gd name="T73" fmla="*/ 82 h 164"/>
                  <a:gd name="T74" fmla="*/ 1 w 107"/>
                  <a:gd name="T75" fmla="*/ 58 h 164"/>
                  <a:gd name="T76" fmla="*/ 7 w 107"/>
                  <a:gd name="T77" fmla="*/ 39 h 164"/>
                  <a:gd name="T78" fmla="*/ 16 w 107"/>
                  <a:gd name="T79" fmla="*/ 22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60"/>
                    </a:lnTo>
                    <a:lnTo>
                      <a:pt x="21" y="84"/>
                    </a:lnTo>
                    <a:lnTo>
                      <a:pt x="23" y="106"/>
                    </a:lnTo>
                    <a:lnTo>
                      <a:pt x="27" y="123"/>
                    </a:lnTo>
                    <a:lnTo>
                      <a:pt x="34" y="137"/>
                    </a:lnTo>
                    <a:lnTo>
                      <a:pt x="42" y="145"/>
                    </a:lnTo>
                    <a:lnTo>
                      <a:pt x="54" y="147"/>
                    </a:lnTo>
                    <a:lnTo>
                      <a:pt x="65" y="145"/>
                    </a:lnTo>
                    <a:lnTo>
                      <a:pt x="75" y="136"/>
                    </a:lnTo>
                    <a:lnTo>
                      <a:pt x="81" y="122"/>
                    </a:lnTo>
                    <a:lnTo>
                      <a:pt x="85" y="104"/>
                    </a:lnTo>
                    <a:lnTo>
                      <a:pt x="86" y="82"/>
                    </a:lnTo>
                    <a:lnTo>
                      <a:pt x="85" y="60"/>
                    </a:lnTo>
                    <a:lnTo>
                      <a:pt x="81" y="43"/>
                    </a:lnTo>
                    <a:lnTo>
                      <a:pt x="75" y="29"/>
                    </a:lnTo>
                    <a:lnTo>
                      <a:pt x="67" y="20"/>
                    </a:lnTo>
                    <a:lnTo>
                      <a:pt x="54" y="17"/>
                    </a:lnTo>
                    <a:close/>
                    <a:moveTo>
                      <a:pt x="55" y="0"/>
                    </a:moveTo>
                    <a:lnTo>
                      <a:pt x="74" y="5"/>
                    </a:lnTo>
                    <a:lnTo>
                      <a:pt x="88" y="15"/>
                    </a:lnTo>
                    <a:lnTo>
                      <a:pt x="99" y="30"/>
                    </a:lnTo>
                    <a:lnTo>
                      <a:pt x="106" y="53"/>
                    </a:lnTo>
                    <a:lnTo>
                      <a:pt x="107" y="81"/>
                    </a:lnTo>
                    <a:lnTo>
                      <a:pt x="106" y="111"/>
                    </a:lnTo>
                    <a:lnTo>
                      <a:pt x="99" y="133"/>
                    </a:lnTo>
                    <a:lnTo>
                      <a:pt x="88" y="150"/>
                    </a:lnTo>
                    <a:lnTo>
                      <a:pt x="72" y="162"/>
                    </a:lnTo>
                    <a:lnTo>
                      <a:pt x="52" y="164"/>
                    </a:lnTo>
                    <a:lnTo>
                      <a:pt x="35" y="162"/>
                    </a:lnTo>
                    <a:lnTo>
                      <a:pt x="21" y="150"/>
                    </a:lnTo>
                    <a:lnTo>
                      <a:pt x="10" y="135"/>
                    </a:lnTo>
                    <a:lnTo>
                      <a:pt x="3" y="112"/>
                    </a:lnTo>
                    <a:lnTo>
                      <a:pt x="0" y="82"/>
                    </a:lnTo>
                    <a:lnTo>
                      <a:pt x="1" y="58"/>
                    </a:lnTo>
                    <a:lnTo>
                      <a:pt x="7" y="39"/>
                    </a:lnTo>
                    <a:lnTo>
                      <a:pt x="16" y="22"/>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1" name="Freeform 47"/>
              <p:cNvSpPr>
                <a:spLocks/>
              </p:cNvSpPr>
              <p:nvPr/>
            </p:nvSpPr>
            <p:spPr bwMode="auto">
              <a:xfrm>
                <a:off x="1074738" y="4040188"/>
                <a:ext cx="22225" cy="23813"/>
              </a:xfrm>
              <a:custGeom>
                <a:avLst/>
                <a:gdLst>
                  <a:gd name="T0" fmla="*/ 14 w 28"/>
                  <a:gd name="T1" fmla="*/ 0 h 31"/>
                  <a:gd name="T2" fmla="*/ 18 w 28"/>
                  <a:gd name="T3" fmla="*/ 2 h 31"/>
                  <a:gd name="T4" fmla="*/ 23 w 28"/>
                  <a:gd name="T5" fmla="*/ 3 h 31"/>
                  <a:gd name="T6" fmla="*/ 25 w 28"/>
                  <a:gd name="T7" fmla="*/ 7 h 31"/>
                  <a:gd name="T8" fmla="*/ 28 w 28"/>
                  <a:gd name="T9" fmla="*/ 12 h 31"/>
                  <a:gd name="T10" fmla="*/ 28 w 28"/>
                  <a:gd name="T11" fmla="*/ 16 h 31"/>
                  <a:gd name="T12" fmla="*/ 28 w 28"/>
                  <a:gd name="T13" fmla="*/ 21 h 31"/>
                  <a:gd name="T14" fmla="*/ 25 w 28"/>
                  <a:gd name="T15" fmla="*/ 26 h 31"/>
                  <a:gd name="T16" fmla="*/ 23 w 28"/>
                  <a:gd name="T17" fmla="*/ 29 h 31"/>
                  <a:gd name="T18" fmla="*/ 18 w 28"/>
                  <a:gd name="T19" fmla="*/ 31 h 31"/>
                  <a:gd name="T20" fmla="*/ 14 w 28"/>
                  <a:gd name="T21" fmla="*/ 31 h 31"/>
                  <a:gd name="T22" fmla="*/ 8 w 28"/>
                  <a:gd name="T23" fmla="*/ 31 h 31"/>
                  <a:gd name="T24" fmla="*/ 6 w 28"/>
                  <a:gd name="T25" fmla="*/ 29 h 31"/>
                  <a:gd name="T26" fmla="*/ 1 w 28"/>
                  <a:gd name="T27" fmla="*/ 26 h 31"/>
                  <a:gd name="T28" fmla="*/ 0 w 28"/>
                  <a:gd name="T29" fmla="*/ 21 h 31"/>
                  <a:gd name="T30" fmla="*/ 0 w 28"/>
                  <a:gd name="T31" fmla="*/ 16 h 31"/>
                  <a:gd name="T32" fmla="*/ 0 w 28"/>
                  <a:gd name="T33" fmla="*/ 12 h 31"/>
                  <a:gd name="T34" fmla="*/ 3 w 28"/>
                  <a:gd name="T35" fmla="*/ 7 h 31"/>
                  <a:gd name="T36" fmla="*/ 6 w 28"/>
                  <a:gd name="T37" fmla="*/ 3 h 31"/>
                  <a:gd name="T38" fmla="*/ 10 w 28"/>
                  <a:gd name="T39" fmla="*/ 2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2"/>
                    </a:lnTo>
                    <a:lnTo>
                      <a:pt x="23" y="3"/>
                    </a:lnTo>
                    <a:lnTo>
                      <a:pt x="25" y="7"/>
                    </a:lnTo>
                    <a:lnTo>
                      <a:pt x="28" y="12"/>
                    </a:lnTo>
                    <a:lnTo>
                      <a:pt x="28" y="16"/>
                    </a:lnTo>
                    <a:lnTo>
                      <a:pt x="28" y="21"/>
                    </a:lnTo>
                    <a:lnTo>
                      <a:pt x="25" y="26"/>
                    </a:lnTo>
                    <a:lnTo>
                      <a:pt x="23" y="29"/>
                    </a:lnTo>
                    <a:lnTo>
                      <a:pt x="18" y="31"/>
                    </a:lnTo>
                    <a:lnTo>
                      <a:pt x="14" y="31"/>
                    </a:lnTo>
                    <a:lnTo>
                      <a:pt x="8" y="31"/>
                    </a:lnTo>
                    <a:lnTo>
                      <a:pt x="6" y="29"/>
                    </a:lnTo>
                    <a:lnTo>
                      <a:pt x="1" y="26"/>
                    </a:lnTo>
                    <a:lnTo>
                      <a:pt x="0" y="21"/>
                    </a:lnTo>
                    <a:lnTo>
                      <a:pt x="0" y="16"/>
                    </a:lnTo>
                    <a:lnTo>
                      <a:pt x="0" y="12"/>
                    </a:lnTo>
                    <a:lnTo>
                      <a:pt x="3" y="7"/>
                    </a:lnTo>
                    <a:lnTo>
                      <a:pt x="6"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2" name="Freeform 48"/>
              <p:cNvSpPr>
                <a:spLocks noEditPoints="1"/>
              </p:cNvSpPr>
              <p:nvPr/>
            </p:nvSpPr>
            <p:spPr bwMode="auto">
              <a:xfrm>
                <a:off x="1120775" y="3937001"/>
                <a:ext cx="93663" cy="125413"/>
              </a:xfrm>
              <a:custGeom>
                <a:avLst/>
                <a:gdLst>
                  <a:gd name="T0" fmla="*/ 75 w 117"/>
                  <a:gd name="T1" fmla="*/ 21 h 159"/>
                  <a:gd name="T2" fmla="*/ 68 w 117"/>
                  <a:gd name="T3" fmla="*/ 33 h 159"/>
                  <a:gd name="T4" fmla="*/ 61 w 117"/>
                  <a:gd name="T5" fmla="*/ 44 h 159"/>
                  <a:gd name="T6" fmla="*/ 23 w 117"/>
                  <a:gd name="T7" fmla="*/ 98 h 159"/>
                  <a:gd name="T8" fmla="*/ 23 w 117"/>
                  <a:gd name="T9" fmla="*/ 99 h 159"/>
                  <a:gd name="T10" fmla="*/ 75 w 117"/>
                  <a:gd name="T11" fmla="*/ 99 h 159"/>
                  <a:gd name="T12" fmla="*/ 75 w 117"/>
                  <a:gd name="T13" fmla="*/ 45 h 159"/>
                  <a:gd name="T14" fmla="*/ 75 w 117"/>
                  <a:gd name="T15" fmla="*/ 21 h 159"/>
                  <a:gd name="T16" fmla="*/ 75 w 117"/>
                  <a:gd name="T17" fmla="*/ 21 h 159"/>
                  <a:gd name="T18" fmla="*/ 71 w 117"/>
                  <a:gd name="T19" fmla="*/ 0 h 159"/>
                  <a:gd name="T20" fmla="*/ 95 w 117"/>
                  <a:gd name="T21" fmla="*/ 0 h 159"/>
                  <a:gd name="T22" fmla="*/ 95 w 117"/>
                  <a:gd name="T23" fmla="*/ 99 h 159"/>
                  <a:gd name="T24" fmla="*/ 117 w 117"/>
                  <a:gd name="T25" fmla="*/ 99 h 159"/>
                  <a:gd name="T26" fmla="*/ 117 w 117"/>
                  <a:gd name="T27" fmla="*/ 115 h 159"/>
                  <a:gd name="T28" fmla="*/ 95 w 117"/>
                  <a:gd name="T29" fmla="*/ 115 h 159"/>
                  <a:gd name="T30" fmla="*/ 95 w 117"/>
                  <a:gd name="T31" fmla="*/ 159 h 159"/>
                  <a:gd name="T32" fmla="*/ 75 w 117"/>
                  <a:gd name="T33" fmla="*/ 159 h 159"/>
                  <a:gd name="T34" fmla="*/ 75 w 117"/>
                  <a:gd name="T35" fmla="*/ 115 h 159"/>
                  <a:gd name="T36" fmla="*/ 0 w 117"/>
                  <a:gd name="T37" fmla="*/ 115 h 159"/>
                  <a:gd name="T38" fmla="*/ 0 w 117"/>
                  <a:gd name="T39" fmla="*/ 102 h 159"/>
                  <a:gd name="T40" fmla="*/ 71 w 117"/>
                  <a:gd name="T4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9">
                    <a:moveTo>
                      <a:pt x="75" y="21"/>
                    </a:moveTo>
                    <a:lnTo>
                      <a:pt x="68" y="33"/>
                    </a:lnTo>
                    <a:lnTo>
                      <a:pt x="61" y="44"/>
                    </a:lnTo>
                    <a:lnTo>
                      <a:pt x="23" y="98"/>
                    </a:lnTo>
                    <a:lnTo>
                      <a:pt x="23" y="99"/>
                    </a:lnTo>
                    <a:lnTo>
                      <a:pt x="75" y="99"/>
                    </a:lnTo>
                    <a:lnTo>
                      <a:pt x="75" y="45"/>
                    </a:lnTo>
                    <a:lnTo>
                      <a:pt x="75" y="21"/>
                    </a:lnTo>
                    <a:lnTo>
                      <a:pt x="75" y="21"/>
                    </a:lnTo>
                    <a:close/>
                    <a:moveTo>
                      <a:pt x="71" y="0"/>
                    </a:moveTo>
                    <a:lnTo>
                      <a:pt x="95" y="0"/>
                    </a:lnTo>
                    <a:lnTo>
                      <a:pt x="95" y="99"/>
                    </a:lnTo>
                    <a:lnTo>
                      <a:pt x="117" y="99"/>
                    </a:lnTo>
                    <a:lnTo>
                      <a:pt x="117" y="115"/>
                    </a:lnTo>
                    <a:lnTo>
                      <a:pt x="95" y="115"/>
                    </a:lnTo>
                    <a:lnTo>
                      <a:pt x="95" y="159"/>
                    </a:lnTo>
                    <a:lnTo>
                      <a:pt x="75" y="159"/>
                    </a:lnTo>
                    <a:lnTo>
                      <a:pt x="75" y="115"/>
                    </a:lnTo>
                    <a:lnTo>
                      <a:pt x="0" y="115"/>
                    </a:lnTo>
                    <a:lnTo>
                      <a:pt x="0" y="102"/>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3" name="Line 49"/>
              <p:cNvSpPr>
                <a:spLocks noChangeShapeType="1"/>
              </p:cNvSpPr>
              <p:nvPr/>
            </p:nvSpPr>
            <p:spPr bwMode="auto">
              <a:xfrm flipH="1">
                <a:off x="1322388" y="34845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94" name="Freeform 50"/>
              <p:cNvSpPr>
                <a:spLocks noEditPoints="1"/>
              </p:cNvSpPr>
              <p:nvPr/>
            </p:nvSpPr>
            <p:spPr bwMode="auto">
              <a:xfrm>
                <a:off x="963613" y="34004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59 h 164"/>
                  <a:gd name="T10" fmla="*/ 21 w 107"/>
                  <a:gd name="T11" fmla="*/ 83 h 164"/>
                  <a:gd name="T12" fmla="*/ 23 w 107"/>
                  <a:gd name="T13" fmla="*/ 106 h 164"/>
                  <a:gd name="T14" fmla="*/ 27 w 107"/>
                  <a:gd name="T15" fmla="*/ 123 h 164"/>
                  <a:gd name="T16" fmla="*/ 34 w 107"/>
                  <a:gd name="T17" fmla="*/ 137 h 164"/>
                  <a:gd name="T18" fmla="*/ 42 w 107"/>
                  <a:gd name="T19" fmla="*/ 144 h 164"/>
                  <a:gd name="T20" fmla="*/ 54 w 107"/>
                  <a:gd name="T21" fmla="*/ 147 h 164"/>
                  <a:gd name="T22" fmla="*/ 65 w 107"/>
                  <a:gd name="T23" fmla="*/ 144 h 164"/>
                  <a:gd name="T24" fmla="*/ 75 w 107"/>
                  <a:gd name="T25" fmla="*/ 136 h 164"/>
                  <a:gd name="T26" fmla="*/ 81 w 107"/>
                  <a:gd name="T27" fmla="*/ 121 h 164"/>
                  <a:gd name="T28" fmla="*/ 85 w 107"/>
                  <a:gd name="T29" fmla="*/ 103 h 164"/>
                  <a:gd name="T30" fmla="*/ 86 w 107"/>
                  <a:gd name="T31" fmla="*/ 82 h 164"/>
                  <a:gd name="T32" fmla="*/ 85 w 107"/>
                  <a:gd name="T33" fmla="*/ 59 h 164"/>
                  <a:gd name="T34" fmla="*/ 81 w 107"/>
                  <a:gd name="T35" fmla="*/ 42 h 164"/>
                  <a:gd name="T36" fmla="*/ 75 w 107"/>
                  <a:gd name="T37" fmla="*/ 28 h 164"/>
                  <a:gd name="T38" fmla="*/ 67 w 107"/>
                  <a:gd name="T39" fmla="*/ 20 h 164"/>
                  <a:gd name="T40" fmla="*/ 54 w 107"/>
                  <a:gd name="T41" fmla="*/ 17 h 164"/>
                  <a:gd name="T42" fmla="*/ 55 w 107"/>
                  <a:gd name="T43" fmla="*/ 0 h 164"/>
                  <a:gd name="T44" fmla="*/ 74 w 107"/>
                  <a:gd name="T45" fmla="*/ 4 h 164"/>
                  <a:gd name="T46" fmla="*/ 88 w 107"/>
                  <a:gd name="T47" fmla="*/ 14 h 164"/>
                  <a:gd name="T48" fmla="*/ 99 w 107"/>
                  <a:gd name="T49" fmla="*/ 30 h 164"/>
                  <a:gd name="T50" fmla="*/ 106 w 107"/>
                  <a:gd name="T51" fmla="*/ 52 h 164"/>
                  <a:gd name="T52" fmla="*/ 107 w 107"/>
                  <a:gd name="T53" fmla="*/ 80 h 164"/>
                  <a:gd name="T54" fmla="*/ 106 w 107"/>
                  <a:gd name="T55" fmla="*/ 110 h 164"/>
                  <a:gd name="T56" fmla="*/ 99 w 107"/>
                  <a:gd name="T57" fmla="*/ 133 h 164"/>
                  <a:gd name="T58" fmla="*/ 88 w 107"/>
                  <a:gd name="T59" fmla="*/ 150 h 164"/>
                  <a:gd name="T60" fmla="*/ 72 w 107"/>
                  <a:gd name="T61" fmla="*/ 161 h 164"/>
                  <a:gd name="T62" fmla="*/ 52 w 107"/>
                  <a:gd name="T63" fmla="*/ 164 h 164"/>
                  <a:gd name="T64" fmla="*/ 35 w 107"/>
                  <a:gd name="T65" fmla="*/ 161 h 164"/>
                  <a:gd name="T66" fmla="*/ 21 w 107"/>
                  <a:gd name="T67" fmla="*/ 150 h 164"/>
                  <a:gd name="T68" fmla="*/ 10 w 107"/>
                  <a:gd name="T69" fmla="*/ 134 h 164"/>
                  <a:gd name="T70" fmla="*/ 3 w 107"/>
                  <a:gd name="T71" fmla="*/ 112 h 164"/>
                  <a:gd name="T72" fmla="*/ 0 w 107"/>
                  <a:gd name="T73" fmla="*/ 82 h 164"/>
                  <a:gd name="T74" fmla="*/ 1 w 107"/>
                  <a:gd name="T75" fmla="*/ 58 h 164"/>
                  <a:gd name="T76" fmla="*/ 7 w 107"/>
                  <a:gd name="T77" fmla="*/ 37 h 164"/>
                  <a:gd name="T78" fmla="*/ 16 w 107"/>
                  <a:gd name="T79" fmla="*/ 21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59"/>
                    </a:lnTo>
                    <a:lnTo>
                      <a:pt x="21" y="83"/>
                    </a:lnTo>
                    <a:lnTo>
                      <a:pt x="23" y="106"/>
                    </a:lnTo>
                    <a:lnTo>
                      <a:pt x="27" y="123"/>
                    </a:lnTo>
                    <a:lnTo>
                      <a:pt x="34" y="137"/>
                    </a:lnTo>
                    <a:lnTo>
                      <a:pt x="42" y="144"/>
                    </a:lnTo>
                    <a:lnTo>
                      <a:pt x="54" y="147"/>
                    </a:lnTo>
                    <a:lnTo>
                      <a:pt x="65" y="144"/>
                    </a:lnTo>
                    <a:lnTo>
                      <a:pt x="75" y="136"/>
                    </a:lnTo>
                    <a:lnTo>
                      <a:pt x="81" y="121"/>
                    </a:lnTo>
                    <a:lnTo>
                      <a:pt x="85" y="103"/>
                    </a:lnTo>
                    <a:lnTo>
                      <a:pt x="86" y="82"/>
                    </a:lnTo>
                    <a:lnTo>
                      <a:pt x="85" y="59"/>
                    </a:lnTo>
                    <a:lnTo>
                      <a:pt x="81" y="42"/>
                    </a:lnTo>
                    <a:lnTo>
                      <a:pt x="75" y="28"/>
                    </a:lnTo>
                    <a:lnTo>
                      <a:pt x="67" y="20"/>
                    </a:lnTo>
                    <a:lnTo>
                      <a:pt x="54" y="17"/>
                    </a:lnTo>
                    <a:close/>
                    <a:moveTo>
                      <a:pt x="55" y="0"/>
                    </a:moveTo>
                    <a:lnTo>
                      <a:pt x="74" y="4"/>
                    </a:lnTo>
                    <a:lnTo>
                      <a:pt x="88" y="14"/>
                    </a:lnTo>
                    <a:lnTo>
                      <a:pt x="99" y="30"/>
                    </a:lnTo>
                    <a:lnTo>
                      <a:pt x="106" y="52"/>
                    </a:lnTo>
                    <a:lnTo>
                      <a:pt x="107" y="80"/>
                    </a:lnTo>
                    <a:lnTo>
                      <a:pt x="106" y="110"/>
                    </a:lnTo>
                    <a:lnTo>
                      <a:pt x="99" y="133"/>
                    </a:lnTo>
                    <a:lnTo>
                      <a:pt x="88" y="150"/>
                    </a:lnTo>
                    <a:lnTo>
                      <a:pt x="72" y="161"/>
                    </a:lnTo>
                    <a:lnTo>
                      <a:pt x="52" y="164"/>
                    </a:lnTo>
                    <a:lnTo>
                      <a:pt x="35" y="161"/>
                    </a:lnTo>
                    <a:lnTo>
                      <a:pt x="21" y="150"/>
                    </a:lnTo>
                    <a:lnTo>
                      <a:pt x="10" y="134"/>
                    </a:lnTo>
                    <a:lnTo>
                      <a:pt x="3" y="112"/>
                    </a:lnTo>
                    <a:lnTo>
                      <a:pt x="0" y="82"/>
                    </a:lnTo>
                    <a:lnTo>
                      <a:pt x="1" y="58"/>
                    </a:lnTo>
                    <a:lnTo>
                      <a:pt x="7" y="37"/>
                    </a:lnTo>
                    <a:lnTo>
                      <a:pt x="16" y="21"/>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5" name="Freeform 51"/>
              <p:cNvSpPr>
                <a:spLocks/>
              </p:cNvSpPr>
              <p:nvPr/>
            </p:nvSpPr>
            <p:spPr bwMode="auto">
              <a:xfrm>
                <a:off x="1074738" y="3506788"/>
                <a:ext cx="22225" cy="23813"/>
              </a:xfrm>
              <a:custGeom>
                <a:avLst/>
                <a:gdLst>
                  <a:gd name="T0" fmla="*/ 14 w 28"/>
                  <a:gd name="T1" fmla="*/ 0 h 31"/>
                  <a:gd name="T2" fmla="*/ 18 w 28"/>
                  <a:gd name="T3" fmla="*/ 1 h 31"/>
                  <a:gd name="T4" fmla="*/ 23 w 28"/>
                  <a:gd name="T5" fmla="*/ 3 h 31"/>
                  <a:gd name="T6" fmla="*/ 25 w 28"/>
                  <a:gd name="T7" fmla="*/ 7 h 31"/>
                  <a:gd name="T8" fmla="*/ 28 w 28"/>
                  <a:gd name="T9" fmla="*/ 11 h 31"/>
                  <a:gd name="T10" fmla="*/ 28 w 28"/>
                  <a:gd name="T11" fmla="*/ 15 h 31"/>
                  <a:gd name="T12" fmla="*/ 28 w 28"/>
                  <a:gd name="T13" fmla="*/ 21 h 31"/>
                  <a:gd name="T14" fmla="*/ 25 w 28"/>
                  <a:gd name="T15" fmla="*/ 25 h 31"/>
                  <a:gd name="T16" fmla="*/ 23 w 28"/>
                  <a:gd name="T17" fmla="*/ 28 h 31"/>
                  <a:gd name="T18" fmla="*/ 18 w 28"/>
                  <a:gd name="T19" fmla="*/ 31 h 31"/>
                  <a:gd name="T20" fmla="*/ 14 w 28"/>
                  <a:gd name="T21" fmla="*/ 31 h 31"/>
                  <a:gd name="T22" fmla="*/ 8 w 28"/>
                  <a:gd name="T23" fmla="*/ 31 h 31"/>
                  <a:gd name="T24" fmla="*/ 6 w 28"/>
                  <a:gd name="T25" fmla="*/ 28 h 31"/>
                  <a:gd name="T26" fmla="*/ 1 w 28"/>
                  <a:gd name="T27" fmla="*/ 25 h 31"/>
                  <a:gd name="T28" fmla="*/ 0 w 28"/>
                  <a:gd name="T29" fmla="*/ 21 h 31"/>
                  <a:gd name="T30" fmla="*/ 0 w 28"/>
                  <a:gd name="T31" fmla="*/ 15 h 31"/>
                  <a:gd name="T32" fmla="*/ 0 w 28"/>
                  <a:gd name="T33" fmla="*/ 11 h 31"/>
                  <a:gd name="T34" fmla="*/ 3 w 28"/>
                  <a:gd name="T35" fmla="*/ 7 h 31"/>
                  <a:gd name="T36" fmla="*/ 6 w 28"/>
                  <a:gd name="T37" fmla="*/ 3 h 31"/>
                  <a:gd name="T38" fmla="*/ 10 w 28"/>
                  <a:gd name="T39" fmla="*/ 1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1"/>
                    </a:lnTo>
                    <a:lnTo>
                      <a:pt x="23" y="3"/>
                    </a:lnTo>
                    <a:lnTo>
                      <a:pt x="25" y="7"/>
                    </a:lnTo>
                    <a:lnTo>
                      <a:pt x="28" y="11"/>
                    </a:lnTo>
                    <a:lnTo>
                      <a:pt x="28" y="15"/>
                    </a:lnTo>
                    <a:lnTo>
                      <a:pt x="28" y="21"/>
                    </a:lnTo>
                    <a:lnTo>
                      <a:pt x="25" y="25"/>
                    </a:lnTo>
                    <a:lnTo>
                      <a:pt x="23" y="28"/>
                    </a:lnTo>
                    <a:lnTo>
                      <a:pt x="18" y="31"/>
                    </a:lnTo>
                    <a:lnTo>
                      <a:pt x="14" y="31"/>
                    </a:lnTo>
                    <a:lnTo>
                      <a:pt x="8" y="31"/>
                    </a:lnTo>
                    <a:lnTo>
                      <a:pt x="6" y="28"/>
                    </a:lnTo>
                    <a:lnTo>
                      <a:pt x="1" y="25"/>
                    </a:lnTo>
                    <a:lnTo>
                      <a:pt x="0" y="21"/>
                    </a:lnTo>
                    <a:lnTo>
                      <a:pt x="0" y="15"/>
                    </a:lnTo>
                    <a:lnTo>
                      <a:pt x="0" y="11"/>
                    </a:lnTo>
                    <a:lnTo>
                      <a:pt x="3" y="7"/>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6" name="Freeform 52"/>
              <p:cNvSpPr>
                <a:spLocks noEditPoints="1"/>
              </p:cNvSpPr>
              <p:nvPr/>
            </p:nvSpPr>
            <p:spPr bwMode="auto">
              <a:xfrm>
                <a:off x="1125538" y="3400426"/>
                <a:ext cx="85725" cy="130175"/>
              </a:xfrm>
              <a:custGeom>
                <a:avLst/>
                <a:gdLst>
                  <a:gd name="T0" fmla="*/ 53 w 108"/>
                  <a:gd name="T1" fmla="*/ 73 h 164"/>
                  <a:gd name="T2" fmla="*/ 41 w 108"/>
                  <a:gd name="T3" fmla="*/ 75 h 164"/>
                  <a:gd name="T4" fmla="*/ 31 w 108"/>
                  <a:gd name="T5" fmla="*/ 82 h 164"/>
                  <a:gd name="T6" fmla="*/ 22 w 108"/>
                  <a:gd name="T7" fmla="*/ 92 h 164"/>
                  <a:gd name="T8" fmla="*/ 21 w 108"/>
                  <a:gd name="T9" fmla="*/ 95 h 164"/>
                  <a:gd name="T10" fmla="*/ 21 w 108"/>
                  <a:gd name="T11" fmla="*/ 97 h 164"/>
                  <a:gd name="T12" fmla="*/ 21 w 108"/>
                  <a:gd name="T13" fmla="*/ 102 h 164"/>
                  <a:gd name="T14" fmla="*/ 22 w 108"/>
                  <a:gd name="T15" fmla="*/ 120 h 164"/>
                  <a:gd name="T16" fmla="*/ 29 w 108"/>
                  <a:gd name="T17" fmla="*/ 134 h 164"/>
                  <a:gd name="T18" fmla="*/ 41 w 108"/>
                  <a:gd name="T19" fmla="*/ 144 h 164"/>
                  <a:gd name="T20" fmla="*/ 56 w 108"/>
                  <a:gd name="T21" fmla="*/ 147 h 164"/>
                  <a:gd name="T22" fmla="*/ 67 w 108"/>
                  <a:gd name="T23" fmla="*/ 144 h 164"/>
                  <a:gd name="T24" fmla="*/ 77 w 108"/>
                  <a:gd name="T25" fmla="*/ 137 h 164"/>
                  <a:gd name="T26" fmla="*/ 84 w 108"/>
                  <a:gd name="T27" fmla="*/ 124 h 164"/>
                  <a:gd name="T28" fmla="*/ 86 w 108"/>
                  <a:gd name="T29" fmla="*/ 109 h 164"/>
                  <a:gd name="T30" fmla="*/ 84 w 108"/>
                  <a:gd name="T31" fmla="*/ 95 h 164"/>
                  <a:gd name="T32" fmla="*/ 77 w 108"/>
                  <a:gd name="T33" fmla="*/ 83 h 164"/>
                  <a:gd name="T34" fmla="*/ 67 w 108"/>
                  <a:gd name="T35" fmla="*/ 75 h 164"/>
                  <a:gd name="T36" fmla="*/ 53 w 108"/>
                  <a:gd name="T37" fmla="*/ 73 h 164"/>
                  <a:gd name="T38" fmla="*/ 93 w 108"/>
                  <a:gd name="T39" fmla="*/ 0 h 164"/>
                  <a:gd name="T40" fmla="*/ 93 w 108"/>
                  <a:gd name="T41" fmla="*/ 18 h 164"/>
                  <a:gd name="T42" fmla="*/ 87 w 108"/>
                  <a:gd name="T43" fmla="*/ 18 h 164"/>
                  <a:gd name="T44" fmla="*/ 82 w 108"/>
                  <a:gd name="T45" fmla="*/ 18 h 164"/>
                  <a:gd name="T46" fmla="*/ 76 w 108"/>
                  <a:gd name="T47" fmla="*/ 20 h 164"/>
                  <a:gd name="T48" fmla="*/ 58 w 108"/>
                  <a:gd name="T49" fmla="*/ 24 h 164"/>
                  <a:gd name="T50" fmla="*/ 43 w 108"/>
                  <a:gd name="T51" fmla="*/ 34 h 164"/>
                  <a:gd name="T52" fmla="*/ 32 w 108"/>
                  <a:gd name="T53" fmla="*/ 45 h 164"/>
                  <a:gd name="T54" fmla="*/ 25 w 108"/>
                  <a:gd name="T55" fmla="*/ 59 h 164"/>
                  <a:gd name="T56" fmla="*/ 21 w 108"/>
                  <a:gd name="T57" fmla="*/ 75 h 164"/>
                  <a:gd name="T58" fmla="*/ 22 w 108"/>
                  <a:gd name="T59" fmla="*/ 75 h 164"/>
                  <a:gd name="T60" fmla="*/ 31 w 108"/>
                  <a:gd name="T61" fmla="*/ 66 h 164"/>
                  <a:gd name="T62" fmla="*/ 43 w 108"/>
                  <a:gd name="T63" fmla="*/ 59 h 164"/>
                  <a:gd name="T64" fmla="*/ 60 w 108"/>
                  <a:gd name="T65" fmla="*/ 56 h 164"/>
                  <a:gd name="T66" fmla="*/ 79 w 108"/>
                  <a:gd name="T67" fmla="*/ 61 h 164"/>
                  <a:gd name="T68" fmla="*/ 94 w 108"/>
                  <a:gd name="T69" fmla="*/ 71 h 164"/>
                  <a:gd name="T70" fmla="*/ 104 w 108"/>
                  <a:gd name="T71" fmla="*/ 88 h 164"/>
                  <a:gd name="T72" fmla="*/ 108 w 108"/>
                  <a:gd name="T73" fmla="*/ 107 h 164"/>
                  <a:gd name="T74" fmla="*/ 106 w 108"/>
                  <a:gd name="T75" fmla="*/ 124 h 164"/>
                  <a:gd name="T76" fmla="*/ 99 w 108"/>
                  <a:gd name="T77" fmla="*/ 140 h 164"/>
                  <a:gd name="T78" fmla="*/ 89 w 108"/>
                  <a:gd name="T79" fmla="*/ 153 h 164"/>
                  <a:gd name="T80" fmla="*/ 73 w 108"/>
                  <a:gd name="T81" fmla="*/ 161 h 164"/>
                  <a:gd name="T82" fmla="*/ 55 w 108"/>
                  <a:gd name="T83" fmla="*/ 164 h 164"/>
                  <a:gd name="T84" fmla="*/ 36 w 108"/>
                  <a:gd name="T85" fmla="*/ 161 h 164"/>
                  <a:gd name="T86" fmla="*/ 21 w 108"/>
                  <a:gd name="T87" fmla="*/ 153 h 164"/>
                  <a:gd name="T88" fmla="*/ 9 w 108"/>
                  <a:gd name="T89" fmla="*/ 138 h 164"/>
                  <a:gd name="T90" fmla="*/ 2 w 108"/>
                  <a:gd name="T91" fmla="*/ 119 h 164"/>
                  <a:gd name="T92" fmla="*/ 0 w 108"/>
                  <a:gd name="T93" fmla="*/ 96 h 164"/>
                  <a:gd name="T94" fmla="*/ 1 w 108"/>
                  <a:gd name="T95" fmla="*/ 75 h 164"/>
                  <a:gd name="T96" fmla="*/ 7 w 108"/>
                  <a:gd name="T97" fmla="*/ 55 h 164"/>
                  <a:gd name="T98" fmla="*/ 15 w 108"/>
                  <a:gd name="T99" fmla="*/ 38 h 164"/>
                  <a:gd name="T100" fmla="*/ 26 w 108"/>
                  <a:gd name="T101" fmla="*/ 25 h 164"/>
                  <a:gd name="T102" fmla="*/ 41 w 108"/>
                  <a:gd name="T103" fmla="*/ 14 h 164"/>
                  <a:gd name="T104" fmla="*/ 58 w 108"/>
                  <a:gd name="T105" fmla="*/ 6 h 164"/>
                  <a:gd name="T106" fmla="*/ 77 w 108"/>
                  <a:gd name="T107" fmla="*/ 1 h 164"/>
                  <a:gd name="T108" fmla="*/ 86 w 108"/>
                  <a:gd name="T109" fmla="*/ 0 h 164"/>
                  <a:gd name="T110" fmla="*/ 93 w 108"/>
                  <a:gd name="T11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8" h="164">
                    <a:moveTo>
                      <a:pt x="53" y="73"/>
                    </a:moveTo>
                    <a:lnTo>
                      <a:pt x="41" y="75"/>
                    </a:lnTo>
                    <a:lnTo>
                      <a:pt x="31" y="82"/>
                    </a:lnTo>
                    <a:lnTo>
                      <a:pt x="22" y="92"/>
                    </a:lnTo>
                    <a:lnTo>
                      <a:pt x="21" y="95"/>
                    </a:lnTo>
                    <a:lnTo>
                      <a:pt x="21" y="97"/>
                    </a:lnTo>
                    <a:lnTo>
                      <a:pt x="21" y="102"/>
                    </a:lnTo>
                    <a:lnTo>
                      <a:pt x="22" y="120"/>
                    </a:lnTo>
                    <a:lnTo>
                      <a:pt x="29" y="134"/>
                    </a:lnTo>
                    <a:lnTo>
                      <a:pt x="41" y="144"/>
                    </a:lnTo>
                    <a:lnTo>
                      <a:pt x="56" y="147"/>
                    </a:lnTo>
                    <a:lnTo>
                      <a:pt x="67" y="144"/>
                    </a:lnTo>
                    <a:lnTo>
                      <a:pt x="77" y="137"/>
                    </a:lnTo>
                    <a:lnTo>
                      <a:pt x="84" y="124"/>
                    </a:lnTo>
                    <a:lnTo>
                      <a:pt x="86" y="109"/>
                    </a:lnTo>
                    <a:lnTo>
                      <a:pt x="84" y="95"/>
                    </a:lnTo>
                    <a:lnTo>
                      <a:pt x="77" y="83"/>
                    </a:lnTo>
                    <a:lnTo>
                      <a:pt x="67" y="75"/>
                    </a:lnTo>
                    <a:lnTo>
                      <a:pt x="53" y="73"/>
                    </a:lnTo>
                    <a:close/>
                    <a:moveTo>
                      <a:pt x="93" y="0"/>
                    </a:moveTo>
                    <a:lnTo>
                      <a:pt x="93" y="18"/>
                    </a:lnTo>
                    <a:lnTo>
                      <a:pt x="87" y="18"/>
                    </a:lnTo>
                    <a:lnTo>
                      <a:pt x="82" y="18"/>
                    </a:lnTo>
                    <a:lnTo>
                      <a:pt x="76" y="20"/>
                    </a:lnTo>
                    <a:lnTo>
                      <a:pt x="58" y="24"/>
                    </a:lnTo>
                    <a:lnTo>
                      <a:pt x="43" y="34"/>
                    </a:lnTo>
                    <a:lnTo>
                      <a:pt x="32" y="45"/>
                    </a:lnTo>
                    <a:lnTo>
                      <a:pt x="25" y="59"/>
                    </a:lnTo>
                    <a:lnTo>
                      <a:pt x="21" y="75"/>
                    </a:lnTo>
                    <a:lnTo>
                      <a:pt x="22" y="75"/>
                    </a:lnTo>
                    <a:lnTo>
                      <a:pt x="31" y="66"/>
                    </a:lnTo>
                    <a:lnTo>
                      <a:pt x="43" y="59"/>
                    </a:lnTo>
                    <a:lnTo>
                      <a:pt x="60" y="56"/>
                    </a:lnTo>
                    <a:lnTo>
                      <a:pt x="79" y="61"/>
                    </a:lnTo>
                    <a:lnTo>
                      <a:pt x="94" y="71"/>
                    </a:lnTo>
                    <a:lnTo>
                      <a:pt x="104" y="88"/>
                    </a:lnTo>
                    <a:lnTo>
                      <a:pt x="108" y="107"/>
                    </a:lnTo>
                    <a:lnTo>
                      <a:pt x="106" y="124"/>
                    </a:lnTo>
                    <a:lnTo>
                      <a:pt x="99" y="140"/>
                    </a:lnTo>
                    <a:lnTo>
                      <a:pt x="89" y="153"/>
                    </a:lnTo>
                    <a:lnTo>
                      <a:pt x="73" y="161"/>
                    </a:lnTo>
                    <a:lnTo>
                      <a:pt x="55" y="164"/>
                    </a:lnTo>
                    <a:lnTo>
                      <a:pt x="36" y="161"/>
                    </a:lnTo>
                    <a:lnTo>
                      <a:pt x="21" y="153"/>
                    </a:lnTo>
                    <a:lnTo>
                      <a:pt x="9" y="138"/>
                    </a:lnTo>
                    <a:lnTo>
                      <a:pt x="2" y="119"/>
                    </a:lnTo>
                    <a:lnTo>
                      <a:pt x="0" y="96"/>
                    </a:lnTo>
                    <a:lnTo>
                      <a:pt x="1" y="75"/>
                    </a:lnTo>
                    <a:lnTo>
                      <a:pt x="7" y="55"/>
                    </a:lnTo>
                    <a:lnTo>
                      <a:pt x="15" y="38"/>
                    </a:lnTo>
                    <a:lnTo>
                      <a:pt x="26" y="25"/>
                    </a:lnTo>
                    <a:lnTo>
                      <a:pt x="41" y="14"/>
                    </a:lnTo>
                    <a:lnTo>
                      <a:pt x="58" y="6"/>
                    </a:lnTo>
                    <a:lnTo>
                      <a:pt x="77" y="1"/>
                    </a:lnTo>
                    <a:lnTo>
                      <a:pt x="86" y="0"/>
                    </a:lnTo>
                    <a:lnTo>
                      <a:pt x="9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7" name="Line 53"/>
              <p:cNvSpPr>
                <a:spLocks noChangeShapeType="1"/>
              </p:cNvSpPr>
              <p:nvPr/>
            </p:nvSpPr>
            <p:spPr bwMode="auto">
              <a:xfrm flipH="1">
                <a:off x="1322388" y="29511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98" name="Freeform 54"/>
              <p:cNvSpPr>
                <a:spLocks noEditPoints="1"/>
              </p:cNvSpPr>
              <p:nvPr/>
            </p:nvSpPr>
            <p:spPr bwMode="auto">
              <a:xfrm>
                <a:off x="963613" y="2868613"/>
                <a:ext cx="85725" cy="130175"/>
              </a:xfrm>
              <a:custGeom>
                <a:avLst/>
                <a:gdLst>
                  <a:gd name="T0" fmla="*/ 54 w 107"/>
                  <a:gd name="T1" fmla="*/ 15 h 164"/>
                  <a:gd name="T2" fmla="*/ 44 w 107"/>
                  <a:gd name="T3" fmla="*/ 18 h 164"/>
                  <a:gd name="T4" fmla="*/ 34 w 107"/>
                  <a:gd name="T5" fmla="*/ 27 h 164"/>
                  <a:gd name="T6" fmla="*/ 28 w 107"/>
                  <a:gd name="T7" fmla="*/ 39 h 164"/>
                  <a:gd name="T8" fmla="*/ 23 w 107"/>
                  <a:gd name="T9" fmla="*/ 59 h 164"/>
                  <a:gd name="T10" fmla="*/ 21 w 107"/>
                  <a:gd name="T11" fmla="*/ 82 h 164"/>
                  <a:gd name="T12" fmla="*/ 23 w 107"/>
                  <a:gd name="T13" fmla="*/ 104 h 164"/>
                  <a:gd name="T14" fmla="*/ 27 w 107"/>
                  <a:gd name="T15" fmla="*/ 123 h 164"/>
                  <a:gd name="T16" fmla="*/ 34 w 107"/>
                  <a:gd name="T17" fmla="*/ 135 h 164"/>
                  <a:gd name="T18" fmla="*/ 42 w 107"/>
                  <a:gd name="T19" fmla="*/ 144 h 164"/>
                  <a:gd name="T20" fmla="*/ 54 w 107"/>
                  <a:gd name="T21" fmla="*/ 147 h 164"/>
                  <a:gd name="T22" fmla="*/ 65 w 107"/>
                  <a:gd name="T23" fmla="*/ 144 h 164"/>
                  <a:gd name="T24" fmla="*/ 75 w 107"/>
                  <a:gd name="T25" fmla="*/ 135 h 164"/>
                  <a:gd name="T26" fmla="*/ 81 w 107"/>
                  <a:gd name="T27" fmla="*/ 121 h 164"/>
                  <a:gd name="T28" fmla="*/ 85 w 107"/>
                  <a:gd name="T29" fmla="*/ 103 h 164"/>
                  <a:gd name="T30" fmla="*/ 86 w 107"/>
                  <a:gd name="T31" fmla="*/ 80 h 164"/>
                  <a:gd name="T32" fmla="*/ 85 w 107"/>
                  <a:gd name="T33" fmla="*/ 59 h 164"/>
                  <a:gd name="T34" fmla="*/ 81 w 107"/>
                  <a:gd name="T35" fmla="*/ 41 h 164"/>
                  <a:gd name="T36" fmla="*/ 75 w 107"/>
                  <a:gd name="T37" fmla="*/ 28 h 164"/>
                  <a:gd name="T38" fmla="*/ 67 w 107"/>
                  <a:gd name="T39" fmla="*/ 18 h 164"/>
                  <a:gd name="T40" fmla="*/ 54 w 107"/>
                  <a:gd name="T41" fmla="*/ 15 h 164"/>
                  <a:gd name="T42" fmla="*/ 55 w 107"/>
                  <a:gd name="T43" fmla="*/ 0 h 164"/>
                  <a:gd name="T44" fmla="*/ 74 w 107"/>
                  <a:gd name="T45" fmla="*/ 3 h 164"/>
                  <a:gd name="T46" fmla="*/ 88 w 107"/>
                  <a:gd name="T47" fmla="*/ 12 h 164"/>
                  <a:gd name="T48" fmla="*/ 99 w 107"/>
                  <a:gd name="T49" fmla="*/ 29 h 164"/>
                  <a:gd name="T50" fmla="*/ 106 w 107"/>
                  <a:gd name="T51" fmla="*/ 52 h 164"/>
                  <a:gd name="T52" fmla="*/ 107 w 107"/>
                  <a:gd name="T53" fmla="*/ 79 h 164"/>
                  <a:gd name="T54" fmla="*/ 106 w 107"/>
                  <a:gd name="T55" fmla="*/ 109 h 164"/>
                  <a:gd name="T56" fmla="*/ 99 w 107"/>
                  <a:gd name="T57" fmla="*/ 133 h 164"/>
                  <a:gd name="T58" fmla="*/ 88 w 107"/>
                  <a:gd name="T59" fmla="*/ 150 h 164"/>
                  <a:gd name="T60" fmla="*/ 72 w 107"/>
                  <a:gd name="T61" fmla="*/ 160 h 164"/>
                  <a:gd name="T62" fmla="*/ 52 w 107"/>
                  <a:gd name="T63" fmla="*/ 164 h 164"/>
                  <a:gd name="T64" fmla="*/ 35 w 107"/>
                  <a:gd name="T65" fmla="*/ 160 h 164"/>
                  <a:gd name="T66" fmla="*/ 21 w 107"/>
                  <a:gd name="T67" fmla="*/ 150 h 164"/>
                  <a:gd name="T68" fmla="*/ 10 w 107"/>
                  <a:gd name="T69" fmla="*/ 133 h 164"/>
                  <a:gd name="T70" fmla="*/ 3 w 107"/>
                  <a:gd name="T71" fmla="*/ 110 h 164"/>
                  <a:gd name="T72" fmla="*/ 0 w 107"/>
                  <a:gd name="T73" fmla="*/ 82 h 164"/>
                  <a:gd name="T74" fmla="*/ 1 w 107"/>
                  <a:gd name="T75" fmla="*/ 58 h 164"/>
                  <a:gd name="T76" fmla="*/ 7 w 107"/>
                  <a:gd name="T77" fmla="*/ 37 h 164"/>
                  <a:gd name="T78" fmla="*/ 16 w 107"/>
                  <a:gd name="T79" fmla="*/ 21 h 164"/>
                  <a:gd name="T80" fmla="*/ 27 w 107"/>
                  <a:gd name="T81" fmla="*/ 8 h 164"/>
                  <a:gd name="T82" fmla="*/ 40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4" y="27"/>
                    </a:lnTo>
                    <a:lnTo>
                      <a:pt x="28" y="39"/>
                    </a:lnTo>
                    <a:lnTo>
                      <a:pt x="23" y="59"/>
                    </a:lnTo>
                    <a:lnTo>
                      <a:pt x="21" y="82"/>
                    </a:lnTo>
                    <a:lnTo>
                      <a:pt x="23" y="104"/>
                    </a:lnTo>
                    <a:lnTo>
                      <a:pt x="27" y="123"/>
                    </a:lnTo>
                    <a:lnTo>
                      <a:pt x="34" y="135"/>
                    </a:lnTo>
                    <a:lnTo>
                      <a:pt x="42" y="144"/>
                    </a:lnTo>
                    <a:lnTo>
                      <a:pt x="54" y="147"/>
                    </a:lnTo>
                    <a:lnTo>
                      <a:pt x="65" y="144"/>
                    </a:lnTo>
                    <a:lnTo>
                      <a:pt x="75" y="135"/>
                    </a:lnTo>
                    <a:lnTo>
                      <a:pt x="81" y="121"/>
                    </a:lnTo>
                    <a:lnTo>
                      <a:pt x="85" y="103"/>
                    </a:lnTo>
                    <a:lnTo>
                      <a:pt x="86" y="80"/>
                    </a:lnTo>
                    <a:lnTo>
                      <a:pt x="85" y="59"/>
                    </a:lnTo>
                    <a:lnTo>
                      <a:pt x="81" y="41"/>
                    </a:lnTo>
                    <a:lnTo>
                      <a:pt x="75" y="28"/>
                    </a:lnTo>
                    <a:lnTo>
                      <a:pt x="67" y="18"/>
                    </a:lnTo>
                    <a:lnTo>
                      <a:pt x="54" y="15"/>
                    </a:lnTo>
                    <a:close/>
                    <a:moveTo>
                      <a:pt x="55" y="0"/>
                    </a:moveTo>
                    <a:lnTo>
                      <a:pt x="74" y="3"/>
                    </a:lnTo>
                    <a:lnTo>
                      <a:pt x="88" y="12"/>
                    </a:lnTo>
                    <a:lnTo>
                      <a:pt x="99" y="29"/>
                    </a:lnTo>
                    <a:lnTo>
                      <a:pt x="106" y="52"/>
                    </a:lnTo>
                    <a:lnTo>
                      <a:pt x="107" y="79"/>
                    </a:lnTo>
                    <a:lnTo>
                      <a:pt x="106" y="109"/>
                    </a:lnTo>
                    <a:lnTo>
                      <a:pt x="99" y="133"/>
                    </a:lnTo>
                    <a:lnTo>
                      <a:pt x="88" y="150"/>
                    </a:lnTo>
                    <a:lnTo>
                      <a:pt x="72" y="160"/>
                    </a:lnTo>
                    <a:lnTo>
                      <a:pt x="52" y="164"/>
                    </a:lnTo>
                    <a:lnTo>
                      <a:pt x="35" y="160"/>
                    </a:lnTo>
                    <a:lnTo>
                      <a:pt x="21" y="150"/>
                    </a:lnTo>
                    <a:lnTo>
                      <a:pt x="10" y="133"/>
                    </a:lnTo>
                    <a:lnTo>
                      <a:pt x="3" y="110"/>
                    </a:lnTo>
                    <a:lnTo>
                      <a:pt x="0" y="82"/>
                    </a:lnTo>
                    <a:lnTo>
                      <a:pt x="1" y="58"/>
                    </a:lnTo>
                    <a:lnTo>
                      <a:pt x="7" y="37"/>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9" name="Freeform 55"/>
              <p:cNvSpPr>
                <a:spLocks/>
              </p:cNvSpPr>
              <p:nvPr/>
            </p:nvSpPr>
            <p:spPr bwMode="auto">
              <a:xfrm>
                <a:off x="1074738" y="2974976"/>
                <a:ext cx="22225" cy="23813"/>
              </a:xfrm>
              <a:custGeom>
                <a:avLst/>
                <a:gdLst>
                  <a:gd name="T0" fmla="*/ 14 w 28"/>
                  <a:gd name="T1" fmla="*/ 0 h 31"/>
                  <a:gd name="T2" fmla="*/ 18 w 28"/>
                  <a:gd name="T3" fmla="*/ 0 h 31"/>
                  <a:gd name="T4" fmla="*/ 23 w 28"/>
                  <a:gd name="T5" fmla="*/ 2 h 31"/>
                  <a:gd name="T6" fmla="*/ 25 w 28"/>
                  <a:gd name="T7" fmla="*/ 5 h 31"/>
                  <a:gd name="T8" fmla="*/ 28 w 28"/>
                  <a:gd name="T9" fmla="*/ 10 h 31"/>
                  <a:gd name="T10" fmla="*/ 28 w 28"/>
                  <a:gd name="T11" fmla="*/ 15 h 31"/>
                  <a:gd name="T12" fmla="*/ 28 w 28"/>
                  <a:gd name="T13" fmla="*/ 19 h 31"/>
                  <a:gd name="T14" fmla="*/ 25 w 28"/>
                  <a:gd name="T15" fmla="*/ 24 h 31"/>
                  <a:gd name="T16" fmla="*/ 23 w 28"/>
                  <a:gd name="T17" fmla="*/ 28 h 31"/>
                  <a:gd name="T18" fmla="*/ 18 w 28"/>
                  <a:gd name="T19" fmla="*/ 29 h 31"/>
                  <a:gd name="T20" fmla="*/ 14 w 28"/>
                  <a:gd name="T21" fmla="*/ 31 h 31"/>
                  <a:gd name="T22" fmla="*/ 8 w 28"/>
                  <a:gd name="T23" fmla="*/ 29 h 31"/>
                  <a:gd name="T24" fmla="*/ 6 w 28"/>
                  <a:gd name="T25" fmla="*/ 28 h 31"/>
                  <a:gd name="T26" fmla="*/ 1 w 28"/>
                  <a:gd name="T27" fmla="*/ 24 h 31"/>
                  <a:gd name="T28" fmla="*/ 0 w 28"/>
                  <a:gd name="T29" fmla="*/ 19 h 31"/>
                  <a:gd name="T30" fmla="*/ 0 w 28"/>
                  <a:gd name="T31" fmla="*/ 15 h 31"/>
                  <a:gd name="T32" fmla="*/ 0 w 28"/>
                  <a:gd name="T33" fmla="*/ 10 h 31"/>
                  <a:gd name="T34" fmla="*/ 3 w 28"/>
                  <a:gd name="T35" fmla="*/ 5 h 31"/>
                  <a:gd name="T36" fmla="*/ 6 w 28"/>
                  <a:gd name="T37" fmla="*/ 2 h 31"/>
                  <a:gd name="T38" fmla="*/ 10 w 28"/>
                  <a:gd name="T39" fmla="*/ 0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0"/>
                    </a:lnTo>
                    <a:lnTo>
                      <a:pt x="23" y="2"/>
                    </a:lnTo>
                    <a:lnTo>
                      <a:pt x="25" y="5"/>
                    </a:lnTo>
                    <a:lnTo>
                      <a:pt x="28" y="10"/>
                    </a:lnTo>
                    <a:lnTo>
                      <a:pt x="28" y="15"/>
                    </a:lnTo>
                    <a:lnTo>
                      <a:pt x="28" y="19"/>
                    </a:lnTo>
                    <a:lnTo>
                      <a:pt x="25" y="24"/>
                    </a:lnTo>
                    <a:lnTo>
                      <a:pt x="23" y="28"/>
                    </a:lnTo>
                    <a:lnTo>
                      <a:pt x="18" y="29"/>
                    </a:lnTo>
                    <a:lnTo>
                      <a:pt x="14" y="31"/>
                    </a:lnTo>
                    <a:lnTo>
                      <a:pt x="8" y="29"/>
                    </a:lnTo>
                    <a:lnTo>
                      <a:pt x="6" y="28"/>
                    </a:lnTo>
                    <a:lnTo>
                      <a:pt x="1" y="24"/>
                    </a:lnTo>
                    <a:lnTo>
                      <a:pt x="0" y="19"/>
                    </a:lnTo>
                    <a:lnTo>
                      <a:pt x="0" y="15"/>
                    </a:lnTo>
                    <a:lnTo>
                      <a:pt x="0" y="10"/>
                    </a:lnTo>
                    <a:lnTo>
                      <a:pt x="3" y="5"/>
                    </a:lnTo>
                    <a:lnTo>
                      <a:pt x="6" y="2"/>
                    </a:lnTo>
                    <a:lnTo>
                      <a:pt x="10"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0" name="Freeform 56"/>
              <p:cNvSpPr>
                <a:spLocks noEditPoints="1"/>
              </p:cNvSpPr>
              <p:nvPr/>
            </p:nvSpPr>
            <p:spPr bwMode="auto">
              <a:xfrm>
                <a:off x="1125538" y="2868613"/>
                <a:ext cx="85725" cy="130175"/>
              </a:xfrm>
              <a:custGeom>
                <a:avLst/>
                <a:gdLst>
                  <a:gd name="T0" fmla="*/ 35 w 107"/>
                  <a:gd name="T1" fmla="*/ 92 h 164"/>
                  <a:gd name="T2" fmla="*/ 22 w 107"/>
                  <a:gd name="T3" fmla="*/ 117 h 164"/>
                  <a:gd name="T4" fmla="*/ 29 w 107"/>
                  <a:gd name="T5" fmla="*/ 138 h 164"/>
                  <a:gd name="T6" fmla="*/ 53 w 107"/>
                  <a:gd name="T7" fmla="*/ 148 h 164"/>
                  <a:gd name="T8" fmla="*/ 76 w 107"/>
                  <a:gd name="T9" fmla="*/ 140 h 164"/>
                  <a:gd name="T10" fmla="*/ 86 w 107"/>
                  <a:gd name="T11" fmla="*/ 120 h 164"/>
                  <a:gd name="T12" fmla="*/ 76 w 107"/>
                  <a:gd name="T13" fmla="*/ 97 h 164"/>
                  <a:gd name="T14" fmla="*/ 50 w 107"/>
                  <a:gd name="T15" fmla="*/ 85 h 164"/>
                  <a:gd name="T16" fmla="*/ 42 w 107"/>
                  <a:gd name="T17" fmla="*/ 17 h 164"/>
                  <a:gd name="T18" fmla="*/ 28 w 107"/>
                  <a:gd name="T19" fmla="*/ 31 h 164"/>
                  <a:gd name="T20" fmla="*/ 28 w 107"/>
                  <a:gd name="T21" fmla="*/ 51 h 164"/>
                  <a:gd name="T22" fmla="*/ 43 w 107"/>
                  <a:gd name="T23" fmla="*/ 65 h 164"/>
                  <a:gd name="T24" fmla="*/ 69 w 107"/>
                  <a:gd name="T25" fmla="*/ 63 h 164"/>
                  <a:gd name="T26" fmla="*/ 80 w 107"/>
                  <a:gd name="T27" fmla="*/ 41 h 164"/>
                  <a:gd name="T28" fmla="*/ 75 w 107"/>
                  <a:gd name="T29" fmla="*/ 22 h 164"/>
                  <a:gd name="T30" fmla="*/ 53 w 107"/>
                  <a:gd name="T31" fmla="*/ 15 h 164"/>
                  <a:gd name="T32" fmla="*/ 72 w 107"/>
                  <a:gd name="T33" fmla="*/ 1 h 164"/>
                  <a:gd name="T34" fmla="*/ 94 w 107"/>
                  <a:gd name="T35" fmla="*/ 15 h 164"/>
                  <a:gd name="T36" fmla="*/ 101 w 107"/>
                  <a:gd name="T37" fmla="*/ 38 h 164"/>
                  <a:gd name="T38" fmla="*/ 96 w 107"/>
                  <a:gd name="T39" fmla="*/ 59 h 164"/>
                  <a:gd name="T40" fmla="*/ 75 w 107"/>
                  <a:gd name="T41" fmla="*/ 75 h 164"/>
                  <a:gd name="T42" fmla="*/ 89 w 107"/>
                  <a:gd name="T43" fmla="*/ 83 h 164"/>
                  <a:gd name="T44" fmla="*/ 104 w 107"/>
                  <a:gd name="T45" fmla="*/ 104 h 164"/>
                  <a:gd name="T46" fmla="*/ 104 w 107"/>
                  <a:gd name="T47" fmla="*/ 133 h 164"/>
                  <a:gd name="T48" fmla="*/ 84 w 107"/>
                  <a:gd name="T49" fmla="*/ 155 h 164"/>
                  <a:gd name="T50" fmla="*/ 53 w 107"/>
                  <a:gd name="T51" fmla="*/ 164 h 164"/>
                  <a:gd name="T52" fmla="*/ 19 w 107"/>
                  <a:gd name="T53" fmla="*/ 155 h 164"/>
                  <a:gd name="T54" fmla="*/ 2 w 107"/>
                  <a:gd name="T55" fmla="*/ 134 h 164"/>
                  <a:gd name="T56" fmla="*/ 2 w 107"/>
                  <a:gd name="T57" fmla="*/ 107 h 164"/>
                  <a:gd name="T58" fmla="*/ 18 w 107"/>
                  <a:gd name="T59" fmla="*/ 85 h 164"/>
                  <a:gd name="T60" fmla="*/ 31 w 107"/>
                  <a:gd name="T61" fmla="*/ 78 h 164"/>
                  <a:gd name="T62" fmla="*/ 8 w 107"/>
                  <a:gd name="T63" fmla="*/ 55 h 164"/>
                  <a:gd name="T64" fmla="*/ 9 w 107"/>
                  <a:gd name="T65" fmla="*/ 24 h 164"/>
                  <a:gd name="T66" fmla="*/ 35 w 107"/>
                  <a:gd name="T67" fmla="*/ 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64">
                    <a:moveTo>
                      <a:pt x="50" y="85"/>
                    </a:moveTo>
                    <a:lnTo>
                      <a:pt x="35" y="92"/>
                    </a:lnTo>
                    <a:lnTo>
                      <a:pt x="25" y="103"/>
                    </a:lnTo>
                    <a:lnTo>
                      <a:pt x="22" y="117"/>
                    </a:lnTo>
                    <a:lnTo>
                      <a:pt x="24" y="128"/>
                    </a:lnTo>
                    <a:lnTo>
                      <a:pt x="29" y="138"/>
                    </a:lnTo>
                    <a:lnTo>
                      <a:pt x="41" y="145"/>
                    </a:lnTo>
                    <a:lnTo>
                      <a:pt x="53" y="148"/>
                    </a:lnTo>
                    <a:lnTo>
                      <a:pt x="66" y="145"/>
                    </a:lnTo>
                    <a:lnTo>
                      <a:pt x="76" y="140"/>
                    </a:lnTo>
                    <a:lnTo>
                      <a:pt x="83" y="131"/>
                    </a:lnTo>
                    <a:lnTo>
                      <a:pt x="86" y="120"/>
                    </a:lnTo>
                    <a:lnTo>
                      <a:pt x="83" y="107"/>
                    </a:lnTo>
                    <a:lnTo>
                      <a:pt x="76" y="97"/>
                    </a:lnTo>
                    <a:lnTo>
                      <a:pt x="65" y="90"/>
                    </a:lnTo>
                    <a:lnTo>
                      <a:pt x="50" y="85"/>
                    </a:lnTo>
                    <a:close/>
                    <a:moveTo>
                      <a:pt x="53" y="15"/>
                    </a:moveTo>
                    <a:lnTo>
                      <a:pt x="42" y="17"/>
                    </a:lnTo>
                    <a:lnTo>
                      <a:pt x="34" y="22"/>
                    </a:lnTo>
                    <a:lnTo>
                      <a:pt x="28" y="31"/>
                    </a:lnTo>
                    <a:lnTo>
                      <a:pt x="26" y="39"/>
                    </a:lnTo>
                    <a:lnTo>
                      <a:pt x="28" y="51"/>
                    </a:lnTo>
                    <a:lnTo>
                      <a:pt x="35" y="59"/>
                    </a:lnTo>
                    <a:lnTo>
                      <a:pt x="43" y="65"/>
                    </a:lnTo>
                    <a:lnTo>
                      <a:pt x="56" y="69"/>
                    </a:lnTo>
                    <a:lnTo>
                      <a:pt x="69" y="63"/>
                    </a:lnTo>
                    <a:lnTo>
                      <a:pt x="77" y="53"/>
                    </a:lnTo>
                    <a:lnTo>
                      <a:pt x="80" y="41"/>
                    </a:lnTo>
                    <a:lnTo>
                      <a:pt x="79" y="31"/>
                    </a:lnTo>
                    <a:lnTo>
                      <a:pt x="75" y="22"/>
                    </a:lnTo>
                    <a:lnTo>
                      <a:pt x="66" y="17"/>
                    </a:lnTo>
                    <a:lnTo>
                      <a:pt x="53" y="15"/>
                    </a:lnTo>
                    <a:close/>
                    <a:moveTo>
                      <a:pt x="55" y="0"/>
                    </a:moveTo>
                    <a:lnTo>
                      <a:pt x="72" y="1"/>
                    </a:lnTo>
                    <a:lnTo>
                      <a:pt x="84" y="7"/>
                    </a:lnTo>
                    <a:lnTo>
                      <a:pt x="94" y="15"/>
                    </a:lnTo>
                    <a:lnTo>
                      <a:pt x="100" y="27"/>
                    </a:lnTo>
                    <a:lnTo>
                      <a:pt x="101" y="38"/>
                    </a:lnTo>
                    <a:lnTo>
                      <a:pt x="100" y="48"/>
                    </a:lnTo>
                    <a:lnTo>
                      <a:pt x="96" y="59"/>
                    </a:lnTo>
                    <a:lnTo>
                      <a:pt x="87" y="68"/>
                    </a:lnTo>
                    <a:lnTo>
                      <a:pt x="75" y="75"/>
                    </a:lnTo>
                    <a:lnTo>
                      <a:pt x="75" y="76"/>
                    </a:lnTo>
                    <a:lnTo>
                      <a:pt x="89" y="83"/>
                    </a:lnTo>
                    <a:lnTo>
                      <a:pt x="99" y="93"/>
                    </a:lnTo>
                    <a:lnTo>
                      <a:pt x="104" y="104"/>
                    </a:lnTo>
                    <a:lnTo>
                      <a:pt x="107" y="117"/>
                    </a:lnTo>
                    <a:lnTo>
                      <a:pt x="104" y="133"/>
                    </a:lnTo>
                    <a:lnTo>
                      <a:pt x="97" y="145"/>
                    </a:lnTo>
                    <a:lnTo>
                      <a:pt x="84" y="155"/>
                    </a:lnTo>
                    <a:lnTo>
                      <a:pt x="70" y="161"/>
                    </a:lnTo>
                    <a:lnTo>
                      <a:pt x="53" y="164"/>
                    </a:lnTo>
                    <a:lnTo>
                      <a:pt x="35" y="161"/>
                    </a:lnTo>
                    <a:lnTo>
                      <a:pt x="19" y="155"/>
                    </a:lnTo>
                    <a:lnTo>
                      <a:pt x="9" y="145"/>
                    </a:lnTo>
                    <a:lnTo>
                      <a:pt x="2" y="134"/>
                    </a:lnTo>
                    <a:lnTo>
                      <a:pt x="0" y="120"/>
                    </a:lnTo>
                    <a:lnTo>
                      <a:pt x="2" y="107"/>
                    </a:lnTo>
                    <a:lnTo>
                      <a:pt x="8" y="94"/>
                    </a:lnTo>
                    <a:lnTo>
                      <a:pt x="18" y="85"/>
                    </a:lnTo>
                    <a:lnTo>
                      <a:pt x="31" y="78"/>
                    </a:lnTo>
                    <a:lnTo>
                      <a:pt x="31" y="78"/>
                    </a:lnTo>
                    <a:lnTo>
                      <a:pt x="17" y="68"/>
                    </a:lnTo>
                    <a:lnTo>
                      <a:pt x="8" y="55"/>
                    </a:lnTo>
                    <a:lnTo>
                      <a:pt x="5" y="41"/>
                    </a:lnTo>
                    <a:lnTo>
                      <a:pt x="9" y="24"/>
                    </a:lnTo>
                    <a:lnTo>
                      <a:pt x="19" y="11"/>
                    </a:lnTo>
                    <a:lnTo>
                      <a:pt x="35"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1" name="Line 57"/>
              <p:cNvSpPr>
                <a:spLocks noChangeShapeType="1"/>
              </p:cNvSpPr>
              <p:nvPr/>
            </p:nvSpPr>
            <p:spPr bwMode="auto">
              <a:xfrm flipH="1">
                <a:off x="1322388" y="24177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02" name="Freeform 58"/>
              <p:cNvSpPr>
                <a:spLocks/>
              </p:cNvSpPr>
              <p:nvPr/>
            </p:nvSpPr>
            <p:spPr bwMode="auto">
              <a:xfrm>
                <a:off x="977900" y="2338388"/>
                <a:ext cx="41275" cy="125413"/>
              </a:xfrm>
              <a:custGeom>
                <a:avLst/>
                <a:gdLst>
                  <a:gd name="T0" fmla="*/ 34 w 52"/>
                  <a:gd name="T1" fmla="*/ 0 h 158"/>
                  <a:gd name="T2" fmla="*/ 52 w 52"/>
                  <a:gd name="T3" fmla="*/ 0 h 158"/>
                  <a:gd name="T4" fmla="*/ 52 w 52"/>
                  <a:gd name="T5" fmla="*/ 158 h 158"/>
                  <a:gd name="T6" fmla="*/ 31 w 52"/>
                  <a:gd name="T7" fmla="*/ 158 h 158"/>
                  <a:gd name="T8" fmla="*/ 31 w 52"/>
                  <a:gd name="T9" fmla="*/ 20 h 158"/>
                  <a:gd name="T10" fmla="*/ 31 w 52"/>
                  <a:gd name="T11" fmla="*/ 20 h 158"/>
                  <a:gd name="T12" fmla="*/ 4 w 52"/>
                  <a:gd name="T13" fmla="*/ 34 h 158"/>
                  <a:gd name="T14" fmla="*/ 0 w 52"/>
                  <a:gd name="T15" fmla="*/ 18 h 158"/>
                  <a:gd name="T16" fmla="*/ 34 w 52"/>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8">
                    <a:moveTo>
                      <a:pt x="34" y="0"/>
                    </a:moveTo>
                    <a:lnTo>
                      <a:pt x="52" y="0"/>
                    </a:lnTo>
                    <a:lnTo>
                      <a:pt x="52" y="158"/>
                    </a:lnTo>
                    <a:lnTo>
                      <a:pt x="31" y="158"/>
                    </a:lnTo>
                    <a:lnTo>
                      <a:pt x="31" y="20"/>
                    </a:lnTo>
                    <a:lnTo>
                      <a:pt x="31" y="20"/>
                    </a:lnTo>
                    <a:lnTo>
                      <a:pt x="4" y="34"/>
                    </a:lnTo>
                    <a:lnTo>
                      <a:pt x="0" y="18"/>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3" name="Freeform 59"/>
              <p:cNvSpPr>
                <a:spLocks/>
              </p:cNvSpPr>
              <p:nvPr/>
            </p:nvSpPr>
            <p:spPr bwMode="auto">
              <a:xfrm>
                <a:off x="1074738" y="2441576"/>
                <a:ext cx="22225" cy="25400"/>
              </a:xfrm>
              <a:custGeom>
                <a:avLst/>
                <a:gdLst>
                  <a:gd name="T0" fmla="*/ 14 w 28"/>
                  <a:gd name="T1" fmla="*/ 0 h 31"/>
                  <a:gd name="T2" fmla="*/ 18 w 28"/>
                  <a:gd name="T3" fmla="*/ 0 h 31"/>
                  <a:gd name="T4" fmla="*/ 23 w 28"/>
                  <a:gd name="T5" fmla="*/ 3 h 31"/>
                  <a:gd name="T6" fmla="*/ 25 w 28"/>
                  <a:gd name="T7" fmla="*/ 6 h 31"/>
                  <a:gd name="T8" fmla="*/ 28 w 28"/>
                  <a:gd name="T9" fmla="*/ 10 h 31"/>
                  <a:gd name="T10" fmla="*/ 28 w 28"/>
                  <a:gd name="T11" fmla="*/ 16 h 31"/>
                  <a:gd name="T12" fmla="*/ 28 w 28"/>
                  <a:gd name="T13" fmla="*/ 20 h 31"/>
                  <a:gd name="T14" fmla="*/ 25 w 28"/>
                  <a:gd name="T15" fmla="*/ 24 h 31"/>
                  <a:gd name="T16" fmla="*/ 23 w 28"/>
                  <a:gd name="T17" fmla="*/ 28 h 31"/>
                  <a:gd name="T18" fmla="*/ 18 w 28"/>
                  <a:gd name="T19" fmla="*/ 30 h 31"/>
                  <a:gd name="T20" fmla="*/ 14 w 28"/>
                  <a:gd name="T21" fmla="*/ 31 h 31"/>
                  <a:gd name="T22" fmla="*/ 8 w 28"/>
                  <a:gd name="T23" fmla="*/ 30 h 31"/>
                  <a:gd name="T24" fmla="*/ 6 w 28"/>
                  <a:gd name="T25" fmla="*/ 28 h 31"/>
                  <a:gd name="T26" fmla="*/ 1 w 28"/>
                  <a:gd name="T27" fmla="*/ 24 h 31"/>
                  <a:gd name="T28" fmla="*/ 0 w 28"/>
                  <a:gd name="T29" fmla="*/ 20 h 31"/>
                  <a:gd name="T30" fmla="*/ 0 w 28"/>
                  <a:gd name="T31" fmla="*/ 16 h 31"/>
                  <a:gd name="T32" fmla="*/ 0 w 28"/>
                  <a:gd name="T33" fmla="*/ 10 h 31"/>
                  <a:gd name="T34" fmla="*/ 3 w 28"/>
                  <a:gd name="T35" fmla="*/ 6 h 31"/>
                  <a:gd name="T36" fmla="*/ 6 w 28"/>
                  <a:gd name="T37" fmla="*/ 3 h 31"/>
                  <a:gd name="T38" fmla="*/ 10 w 28"/>
                  <a:gd name="T39" fmla="*/ 0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0"/>
                    </a:lnTo>
                    <a:lnTo>
                      <a:pt x="23" y="3"/>
                    </a:lnTo>
                    <a:lnTo>
                      <a:pt x="25" y="6"/>
                    </a:lnTo>
                    <a:lnTo>
                      <a:pt x="28" y="10"/>
                    </a:lnTo>
                    <a:lnTo>
                      <a:pt x="28" y="16"/>
                    </a:lnTo>
                    <a:lnTo>
                      <a:pt x="28" y="20"/>
                    </a:lnTo>
                    <a:lnTo>
                      <a:pt x="25" y="24"/>
                    </a:lnTo>
                    <a:lnTo>
                      <a:pt x="23" y="28"/>
                    </a:lnTo>
                    <a:lnTo>
                      <a:pt x="18" y="30"/>
                    </a:lnTo>
                    <a:lnTo>
                      <a:pt x="14" y="31"/>
                    </a:lnTo>
                    <a:lnTo>
                      <a:pt x="8" y="30"/>
                    </a:lnTo>
                    <a:lnTo>
                      <a:pt x="6" y="28"/>
                    </a:lnTo>
                    <a:lnTo>
                      <a:pt x="1" y="24"/>
                    </a:lnTo>
                    <a:lnTo>
                      <a:pt x="0" y="20"/>
                    </a:lnTo>
                    <a:lnTo>
                      <a:pt x="0" y="16"/>
                    </a:lnTo>
                    <a:lnTo>
                      <a:pt x="0" y="10"/>
                    </a:lnTo>
                    <a:lnTo>
                      <a:pt x="3" y="6"/>
                    </a:lnTo>
                    <a:lnTo>
                      <a:pt x="6" y="3"/>
                    </a:lnTo>
                    <a:lnTo>
                      <a:pt x="10"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4" name="Freeform 60"/>
              <p:cNvSpPr>
                <a:spLocks noEditPoints="1"/>
              </p:cNvSpPr>
              <p:nvPr/>
            </p:nvSpPr>
            <p:spPr bwMode="auto">
              <a:xfrm>
                <a:off x="1125538" y="2336801"/>
                <a:ext cx="85725" cy="130175"/>
              </a:xfrm>
              <a:custGeom>
                <a:avLst/>
                <a:gdLst>
                  <a:gd name="T0" fmla="*/ 53 w 107"/>
                  <a:gd name="T1" fmla="*/ 16 h 164"/>
                  <a:gd name="T2" fmla="*/ 43 w 107"/>
                  <a:gd name="T3" fmla="*/ 19 h 164"/>
                  <a:gd name="T4" fmla="*/ 34 w 107"/>
                  <a:gd name="T5" fmla="*/ 27 h 164"/>
                  <a:gd name="T6" fmla="*/ 28 w 107"/>
                  <a:gd name="T7" fmla="*/ 40 h 164"/>
                  <a:gd name="T8" fmla="*/ 24 w 107"/>
                  <a:gd name="T9" fmla="*/ 60 h 164"/>
                  <a:gd name="T10" fmla="*/ 21 w 107"/>
                  <a:gd name="T11" fmla="*/ 82 h 164"/>
                  <a:gd name="T12" fmla="*/ 22 w 107"/>
                  <a:gd name="T13" fmla="*/ 105 h 164"/>
                  <a:gd name="T14" fmla="*/ 26 w 107"/>
                  <a:gd name="T15" fmla="*/ 123 h 164"/>
                  <a:gd name="T16" fmla="*/ 34 w 107"/>
                  <a:gd name="T17" fmla="*/ 136 h 164"/>
                  <a:gd name="T18" fmla="*/ 43 w 107"/>
                  <a:gd name="T19" fmla="*/ 144 h 164"/>
                  <a:gd name="T20" fmla="*/ 53 w 107"/>
                  <a:gd name="T21" fmla="*/ 147 h 164"/>
                  <a:gd name="T22" fmla="*/ 65 w 107"/>
                  <a:gd name="T23" fmla="*/ 144 h 164"/>
                  <a:gd name="T24" fmla="*/ 75 w 107"/>
                  <a:gd name="T25" fmla="*/ 136 h 164"/>
                  <a:gd name="T26" fmla="*/ 80 w 107"/>
                  <a:gd name="T27" fmla="*/ 122 h 164"/>
                  <a:gd name="T28" fmla="*/ 84 w 107"/>
                  <a:gd name="T29" fmla="*/ 103 h 164"/>
                  <a:gd name="T30" fmla="*/ 86 w 107"/>
                  <a:gd name="T31" fmla="*/ 81 h 164"/>
                  <a:gd name="T32" fmla="*/ 84 w 107"/>
                  <a:gd name="T33" fmla="*/ 60 h 164"/>
                  <a:gd name="T34" fmla="*/ 82 w 107"/>
                  <a:gd name="T35" fmla="*/ 41 h 164"/>
                  <a:gd name="T36" fmla="*/ 75 w 107"/>
                  <a:gd name="T37" fmla="*/ 27 h 164"/>
                  <a:gd name="T38" fmla="*/ 66 w 107"/>
                  <a:gd name="T39" fmla="*/ 19 h 164"/>
                  <a:gd name="T40" fmla="*/ 53 w 107"/>
                  <a:gd name="T41" fmla="*/ 16 h 164"/>
                  <a:gd name="T42" fmla="*/ 55 w 107"/>
                  <a:gd name="T43" fmla="*/ 0 h 164"/>
                  <a:gd name="T44" fmla="*/ 73 w 107"/>
                  <a:gd name="T45" fmla="*/ 3 h 164"/>
                  <a:gd name="T46" fmla="*/ 87 w 107"/>
                  <a:gd name="T47" fmla="*/ 13 h 164"/>
                  <a:gd name="T48" fmla="*/ 99 w 107"/>
                  <a:gd name="T49" fmla="*/ 30 h 164"/>
                  <a:gd name="T50" fmla="*/ 106 w 107"/>
                  <a:gd name="T51" fmla="*/ 53 h 164"/>
                  <a:gd name="T52" fmla="*/ 107 w 107"/>
                  <a:gd name="T53" fmla="*/ 79 h 164"/>
                  <a:gd name="T54" fmla="*/ 106 w 107"/>
                  <a:gd name="T55" fmla="*/ 109 h 164"/>
                  <a:gd name="T56" fmla="*/ 99 w 107"/>
                  <a:gd name="T57" fmla="*/ 133 h 164"/>
                  <a:gd name="T58" fmla="*/ 87 w 107"/>
                  <a:gd name="T59" fmla="*/ 150 h 164"/>
                  <a:gd name="T60" fmla="*/ 72 w 107"/>
                  <a:gd name="T61" fmla="*/ 160 h 164"/>
                  <a:gd name="T62" fmla="*/ 52 w 107"/>
                  <a:gd name="T63" fmla="*/ 164 h 164"/>
                  <a:gd name="T64" fmla="*/ 35 w 107"/>
                  <a:gd name="T65" fmla="*/ 160 h 164"/>
                  <a:gd name="T66" fmla="*/ 21 w 107"/>
                  <a:gd name="T67" fmla="*/ 150 h 164"/>
                  <a:gd name="T68" fmla="*/ 9 w 107"/>
                  <a:gd name="T69" fmla="*/ 133 h 164"/>
                  <a:gd name="T70" fmla="*/ 2 w 107"/>
                  <a:gd name="T71" fmla="*/ 111 h 164"/>
                  <a:gd name="T72" fmla="*/ 0 w 107"/>
                  <a:gd name="T73" fmla="*/ 82 h 164"/>
                  <a:gd name="T74" fmla="*/ 1 w 107"/>
                  <a:gd name="T75" fmla="*/ 57 h 164"/>
                  <a:gd name="T76" fmla="*/ 7 w 107"/>
                  <a:gd name="T77" fmla="*/ 37 h 164"/>
                  <a:gd name="T78" fmla="*/ 15 w 107"/>
                  <a:gd name="T79" fmla="*/ 21 h 164"/>
                  <a:gd name="T80" fmla="*/ 26 w 107"/>
                  <a:gd name="T81" fmla="*/ 9 h 164"/>
                  <a:gd name="T82" fmla="*/ 39 w 107"/>
                  <a:gd name="T83" fmla="*/ 2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6"/>
                    </a:moveTo>
                    <a:lnTo>
                      <a:pt x="43" y="19"/>
                    </a:lnTo>
                    <a:lnTo>
                      <a:pt x="34" y="27"/>
                    </a:lnTo>
                    <a:lnTo>
                      <a:pt x="28" y="40"/>
                    </a:lnTo>
                    <a:lnTo>
                      <a:pt x="24" y="60"/>
                    </a:lnTo>
                    <a:lnTo>
                      <a:pt x="21" y="82"/>
                    </a:lnTo>
                    <a:lnTo>
                      <a:pt x="22" y="105"/>
                    </a:lnTo>
                    <a:lnTo>
                      <a:pt x="26" y="123"/>
                    </a:lnTo>
                    <a:lnTo>
                      <a:pt x="34" y="136"/>
                    </a:lnTo>
                    <a:lnTo>
                      <a:pt x="43" y="144"/>
                    </a:lnTo>
                    <a:lnTo>
                      <a:pt x="53" y="147"/>
                    </a:lnTo>
                    <a:lnTo>
                      <a:pt x="65" y="144"/>
                    </a:lnTo>
                    <a:lnTo>
                      <a:pt x="75" y="136"/>
                    </a:lnTo>
                    <a:lnTo>
                      <a:pt x="80" y="122"/>
                    </a:lnTo>
                    <a:lnTo>
                      <a:pt x="84" y="103"/>
                    </a:lnTo>
                    <a:lnTo>
                      <a:pt x="86" y="81"/>
                    </a:lnTo>
                    <a:lnTo>
                      <a:pt x="84" y="60"/>
                    </a:lnTo>
                    <a:lnTo>
                      <a:pt x="82" y="41"/>
                    </a:lnTo>
                    <a:lnTo>
                      <a:pt x="75" y="27"/>
                    </a:lnTo>
                    <a:lnTo>
                      <a:pt x="66" y="19"/>
                    </a:lnTo>
                    <a:lnTo>
                      <a:pt x="53" y="16"/>
                    </a:lnTo>
                    <a:close/>
                    <a:moveTo>
                      <a:pt x="55" y="0"/>
                    </a:moveTo>
                    <a:lnTo>
                      <a:pt x="73" y="3"/>
                    </a:lnTo>
                    <a:lnTo>
                      <a:pt x="87" y="13"/>
                    </a:lnTo>
                    <a:lnTo>
                      <a:pt x="99" y="30"/>
                    </a:lnTo>
                    <a:lnTo>
                      <a:pt x="106" y="53"/>
                    </a:lnTo>
                    <a:lnTo>
                      <a:pt x="107" y="79"/>
                    </a:lnTo>
                    <a:lnTo>
                      <a:pt x="106" y="109"/>
                    </a:lnTo>
                    <a:lnTo>
                      <a:pt x="99" y="133"/>
                    </a:lnTo>
                    <a:lnTo>
                      <a:pt x="87" y="150"/>
                    </a:lnTo>
                    <a:lnTo>
                      <a:pt x="72" y="160"/>
                    </a:lnTo>
                    <a:lnTo>
                      <a:pt x="52" y="164"/>
                    </a:lnTo>
                    <a:lnTo>
                      <a:pt x="35" y="160"/>
                    </a:lnTo>
                    <a:lnTo>
                      <a:pt x="21" y="150"/>
                    </a:lnTo>
                    <a:lnTo>
                      <a:pt x="9" y="133"/>
                    </a:lnTo>
                    <a:lnTo>
                      <a:pt x="2" y="111"/>
                    </a:lnTo>
                    <a:lnTo>
                      <a:pt x="0" y="82"/>
                    </a:lnTo>
                    <a:lnTo>
                      <a:pt x="1" y="57"/>
                    </a:lnTo>
                    <a:lnTo>
                      <a:pt x="7" y="37"/>
                    </a:lnTo>
                    <a:lnTo>
                      <a:pt x="15" y="21"/>
                    </a:lnTo>
                    <a:lnTo>
                      <a:pt x="26" y="9"/>
                    </a:lnTo>
                    <a:lnTo>
                      <a:pt x="39" y="2"/>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5" name="Freeform 61"/>
              <p:cNvSpPr>
                <a:spLocks noEditPoints="1"/>
              </p:cNvSpPr>
              <p:nvPr/>
            </p:nvSpPr>
            <p:spPr bwMode="auto">
              <a:xfrm>
                <a:off x="684213" y="4686301"/>
                <a:ext cx="131763" cy="80963"/>
              </a:xfrm>
              <a:custGeom>
                <a:avLst/>
                <a:gdLst>
                  <a:gd name="T0" fmla="*/ 50 w 166"/>
                  <a:gd name="T1" fmla="*/ 21 h 102"/>
                  <a:gd name="T2" fmla="*/ 35 w 166"/>
                  <a:gd name="T3" fmla="*/ 24 h 102"/>
                  <a:gd name="T4" fmla="*/ 26 w 166"/>
                  <a:gd name="T5" fmla="*/ 32 h 102"/>
                  <a:gd name="T6" fmla="*/ 20 w 166"/>
                  <a:gd name="T7" fmla="*/ 44 h 102"/>
                  <a:gd name="T8" fmla="*/ 17 w 166"/>
                  <a:gd name="T9" fmla="*/ 61 h 102"/>
                  <a:gd name="T10" fmla="*/ 17 w 166"/>
                  <a:gd name="T11" fmla="*/ 69 h 102"/>
                  <a:gd name="T12" fmla="*/ 19 w 166"/>
                  <a:gd name="T13" fmla="*/ 75 h 102"/>
                  <a:gd name="T14" fmla="*/ 19 w 166"/>
                  <a:gd name="T15" fmla="*/ 81 h 102"/>
                  <a:gd name="T16" fmla="*/ 84 w 166"/>
                  <a:gd name="T17" fmla="*/ 81 h 102"/>
                  <a:gd name="T18" fmla="*/ 84 w 166"/>
                  <a:gd name="T19" fmla="*/ 75 h 102"/>
                  <a:gd name="T20" fmla="*/ 85 w 166"/>
                  <a:gd name="T21" fmla="*/ 69 h 102"/>
                  <a:gd name="T22" fmla="*/ 85 w 166"/>
                  <a:gd name="T23" fmla="*/ 62 h 102"/>
                  <a:gd name="T24" fmla="*/ 82 w 166"/>
                  <a:gd name="T25" fmla="*/ 45 h 102"/>
                  <a:gd name="T26" fmla="*/ 75 w 166"/>
                  <a:gd name="T27" fmla="*/ 32 h 102"/>
                  <a:gd name="T28" fmla="*/ 65 w 166"/>
                  <a:gd name="T29" fmla="*/ 24 h 102"/>
                  <a:gd name="T30" fmla="*/ 50 w 166"/>
                  <a:gd name="T31" fmla="*/ 21 h 102"/>
                  <a:gd name="T32" fmla="*/ 48 w 166"/>
                  <a:gd name="T33" fmla="*/ 0 h 102"/>
                  <a:gd name="T34" fmla="*/ 62 w 166"/>
                  <a:gd name="T35" fmla="*/ 1 h 102"/>
                  <a:gd name="T36" fmla="*/ 74 w 166"/>
                  <a:gd name="T37" fmla="*/ 6 h 102"/>
                  <a:gd name="T38" fmla="*/ 84 w 166"/>
                  <a:gd name="T39" fmla="*/ 13 h 102"/>
                  <a:gd name="T40" fmla="*/ 93 w 166"/>
                  <a:gd name="T41" fmla="*/ 27 h 102"/>
                  <a:gd name="T42" fmla="*/ 99 w 166"/>
                  <a:gd name="T43" fmla="*/ 44 h 102"/>
                  <a:gd name="T44" fmla="*/ 102 w 166"/>
                  <a:gd name="T45" fmla="*/ 64 h 102"/>
                  <a:gd name="T46" fmla="*/ 102 w 166"/>
                  <a:gd name="T47" fmla="*/ 69 h 102"/>
                  <a:gd name="T48" fmla="*/ 101 w 166"/>
                  <a:gd name="T49" fmla="*/ 75 h 102"/>
                  <a:gd name="T50" fmla="*/ 101 w 166"/>
                  <a:gd name="T51" fmla="*/ 81 h 102"/>
                  <a:gd name="T52" fmla="*/ 166 w 166"/>
                  <a:gd name="T53" fmla="*/ 81 h 102"/>
                  <a:gd name="T54" fmla="*/ 166 w 166"/>
                  <a:gd name="T55" fmla="*/ 102 h 102"/>
                  <a:gd name="T56" fmla="*/ 4 w 166"/>
                  <a:gd name="T57" fmla="*/ 102 h 102"/>
                  <a:gd name="T58" fmla="*/ 2 w 166"/>
                  <a:gd name="T59" fmla="*/ 83 h 102"/>
                  <a:gd name="T60" fmla="*/ 0 w 166"/>
                  <a:gd name="T61" fmla="*/ 61 h 102"/>
                  <a:gd name="T62" fmla="*/ 2 w 166"/>
                  <a:gd name="T63" fmla="*/ 41 h 102"/>
                  <a:gd name="T64" fmla="*/ 7 w 166"/>
                  <a:gd name="T65" fmla="*/ 25 h 102"/>
                  <a:gd name="T66" fmla="*/ 14 w 166"/>
                  <a:gd name="T67" fmla="*/ 14 h 102"/>
                  <a:gd name="T68" fmla="*/ 23 w 166"/>
                  <a:gd name="T69" fmla="*/ 7 h 102"/>
                  <a:gd name="T70" fmla="*/ 35 w 166"/>
                  <a:gd name="T71" fmla="*/ 1 h 102"/>
                  <a:gd name="T72" fmla="*/ 48 w 166"/>
                  <a:gd name="T7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6" h="102">
                    <a:moveTo>
                      <a:pt x="50" y="21"/>
                    </a:moveTo>
                    <a:lnTo>
                      <a:pt x="35" y="24"/>
                    </a:lnTo>
                    <a:lnTo>
                      <a:pt x="26" y="32"/>
                    </a:lnTo>
                    <a:lnTo>
                      <a:pt x="20" y="44"/>
                    </a:lnTo>
                    <a:lnTo>
                      <a:pt x="17" y="61"/>
                    </a:lnTo>
                    <a:lnTo>
                      <a:pt x="17" y="69"/>
                    </a:lnTo>
                    <a:lnTo>
                      <a:pt x="19" y="75"/>
                    </a:lnTo>
                    <a:lnTo>
                      <a:pt x="19" y="81"/>
                    </a:lnTo>
                    <a:lnTo>
                      <a:pt x="84" y="81"/>
                    </a:lnTo>
                    <a:lnTo>
                      <a:pt x="84" y="75"/>
                    </a:lnTo>
                    <a:lnTo>
                      <a:pt x="85" y="69"/>
                    </a:lnTo>
                    <a:lnTo>
                      <a:pt x="85" y="62"/>
                    </a:lnTo>
                    <a:lnTo>
                      <a:pt x="82" y="45"/>
                    </a:lnTo>
                    <a:lnTo>
                      <a:pt x="75" y="32"/>
                    </a:lnTo>
                    <a:lnTo>
                      <a:pt x="65" y="24"/>
                    </a:lnTo>
                    <a:lnTo>
                      <a:pt x="50" y="21"/>
                    </a:lnTo>
                    <a:close/>
                    <a:moveTo>
                      <a:pt x="48" y="0"/>
                    </a:moveTo>
                    <a:lnTo>
                      <a:pt x="62" y="1"/>
                    </a:lnTo>
                    <a:lnTo>
                      <a:pt x="74" y="6"/>
                    </a:lnTo>
                    <a:lnTo>
                      <a:pt x="84" y="13"/>
                    </a:lnTo>
                    <a:lnTo>
                      <a:pt x="93" y="27"/>
                    </a:lnTo>
                    <a:lnTo>
                      <a:pt x="99" y="44"/>
                    </a:lnTo>
                    <a:lnTo>
                      <a:pt x="102" y="64"/>
                    </a:lnTo>
                    <a:lnTo>
                      <a:pt x="102" y="69"/>
                    </a:lnTo>
                    <a:lnTo>
                      <a:pt x="101" y="75"/>
                    </a:lnTo>
                    <a:lnTo>
                      <a:pt x="101" y="81"/>
                    </a:lnTo>
                    <a:lnTo>
                      <a:pt x="166" y="81"/>
                    </a:lnTo>
                    <a:lnTo>
                      <a:pt x="166" y="102"/>
                    </a:lnTo>
                    <a:lnTo>
                      <a:pt x="4" y="102"/>
                    </a:lnTo>
                    <a:lnTo>
                      <a:pt x="2" y="83"/>
                    </a:lnTo>
                    <a:lnTo>
                      <a:pt x="0" y="61"/>
                    </a:lnTo>
                    <a:lnTo>
                      <a:pt x="2" y="41"/>
                    </a:lnTo>
                    <a:lnTo>
                      <a:pt x="7" y="25"/>
                    </a:lnTo>
                    <a:lnTo>
                      <a:pt x="14" y="14"/>
                    </a:lnTo>
                    <a:lnTo>
                      <a:pt x="23" y="7"/>
                    </a:lnTo>
                    <a:lnTo>
                      <a:pt x="35"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6" name="Freeform 62"/>
              <p:cNvSpPr>
                <a:spLocks noEditPoints="1"/>
              </p:cNvSpPr>
              <p:nvPr/>
            </p:nvSpPr>
            <p:spPr bwMode="auto">
              <a:xfrm>
                <a:off x="720725" y="4572001"/>
                <a:ext cx="96838" cy="84138"/>
              </a:xfrm>
              <a:custGeom>
                <a:avLst/>
                <a:gdLst>
                  <a:gd name="T0" fmla="*/ 51 w 123"/>
                  <a:gd name="T1" fmla="*/ 21 h 104"/>
                  <a:gd name="T2" fmla="*/ 41 w 123"/>
                  <a:gd name="T3" fmla="*/ 21 h 104"/>
                  <a:gd name="T4" fmla="*/ 33 w 123"/>
                  <a:gd name="T5" fmla="*/ 24 h 104"/>
                  <a:gd name="T6" fmla="*/ 24 w 123"/>
                  <a:gd name="T7" fmla="*/ 29 h 104"/>
                  <a:gd name="T8" fmla="*/ 19 w 123"/>
                  <a:gd name="T9" fmla="*/ 38 h 104"/>
                  <a:gd name="T10" fmla="*/ 16 w 123"/>
                  <a:gd name="T11" fmla="*/ 51 h 104"/>
                  <a:gd name="T12" fmla="*/ 19 w 123"/>
                  <a:gd name="T13" fmla="*/ 62 h 104"/>
                  <a:gd name="T14" fmla="*/ 24 w 123"/>
                  <a:gd name="T15" fmla="*/ 70 h 104"/>
                  <a:gd name="T16" fmla="*/ 31 w 123"/>
                  <a:gd name="T17" fmla="*/ 78 h 104"/>
                  <a:gd name="T18" fmla="*/ 41 w 123"/>
                  <a:gd name="T19" fmla="*/ 82 h 104"/>
                  <a:gd name="T20" fmla="*/ 51 w 123"/>
                  <a:gd name="T21" fmla="*/ 83 h 104"/>
                  <a:gd name="T22" fmla="*/ 51 w 123"/>
                  <a:gd name="T23" fmla="*/ 21 h 104"/>
                  <a:gd name="T24" fmla="*/ 56 w 123"/>
                  <a:gd name="T25" fmla="*/ 0 h 104"/>
                  <a:gd name="T26" fmla="*/ 61 w 123"/>
                  <a:gd name="T27" fmla="*/ 0 h 104"/>
                  <a:gd name="T28" fmla="*/ 65 w 123"/>
                  <a:gd name="T29" fmla="*/ 1 h 104"/>
                  <a:gd name="T30" fmla="*/ 65 w 123"/>
                  <a:gd name="T31" fmla="*/ 83 h 104"/>
                  <a:gd name="T32" fmla="*/ 81 w 123"/>
                  <a:gd name="T33" fmla="*/ 82 h 104"/>
                  <a:gd name="T34" fmla="*/ 94 w 123"/>
                  <a:gd name="T35" fmla="*/ 76 h 104"/>
                  <a:gd name="T36" fmla="*/ 101 w 123"/>
                  <a:gd name="T37" fmla="*/ 66 h 104"/>
                  <a:gd name="T38" fmla="*/ 105 w 123"/>
                  <a:gd name="T39" fmla="*/ 56 h 104"/>
                  <a:gd name="T40" fmla="*/ 106 w 123"/>
                  <a:gd name="T41" fmla="*/ 44 h 104"/>
                  <a:gd name="T42" fmla="*/ 106 w 123"/>
                  <a:gd name="T43" fmla="*/ 29 h 104"/>
                  <a:gd name="T44" fmla="*/ 104 w 123"/>
                  <a:gd name="T45" fmla="*/ 20 h 104"/>
                  <a:gd name="T46" fmla="*/ 101 w 123"/>
                  <a:gd name="T47" fmla="*/ 11 h 104"/>
                  <a:gd name="T48" fmla="*/ 116 w 123"/>
                  <a:gd name="T49" fmla="*/ 7 h 104"/>
                  <a:gd name="T50" fmla="*/ 119 w 123"/>
                  <a:gd name="T51" fmla="*/ 15 h 104"/>
                  <a:gd name="T52" fmla="*/ 122 w 123"/>
                  <a:gd name="T53" fmla="*/ 29 h 104"/>
                  <a:gd name="T54" fmla="*/ 123 w 123"/>
                  <a:gd name="T55" fmla="*/ 46 h 104"/>
                  <a:gd name="T56" fmla="*/ 121 w 123"/>
                  <a:gd name="T57" fmla="*/ 66 h 104"/>
                  <a:gd name="T58" fmla="*/ 113 w 123"/>
                  <a:gd name="T59" fmla="*/ 82 h 104"/>
                  <a:gd name="T60" fmla="*/ 101 w 123"/>
                  <a:gd name="T61" fmla="*/ 94 h 104"/>
                  <a:gd name="T62" fmla="*/ 84 w 123"/>
                  <a:gd name="T63" fmla="*/ 102 h 104"/>
                  <a:gd name="T64" fmla="*/ 64 w 123"/>
                  <a:gd name="T65" fmla="*/ 104 h 104"/>
                  <a:gd name="T66" fmla="*/ 44 w 123"/>
                  <a:gd name="T67" fmla="*/ 102 h 104"/>
                  <a:gd name="T68" fmla="*/ 26 w 123"/>
                  <a:gd name="T69" fmla="*/ 94 h 104"/>
                  <a:gd name="T70" fmla="*/ 13 w 123"/>
                  <a:gd name="T71" fmla="*/ 83 h 104"/>
                  <a:gd name="T72" fmla="*/ 3 w 123"/>
                  <a:gd name="T73" fmla="*/ 68 h 104"/>
                  <a:gd name="T74" fmla="*/ 0 w 123"/>
                  <a:gd name="T75" fmla="*/ 49 h 104"/>
                  <a:gd name="T76" fmla="*/ 3 w 123"/>
                  <a:gd name="T77" fmla="*/ 32 h 104"/>
                  <a:gd name="T78" fmla="*/ 10 w 123"/>
                  <a:gd name="T79" fmla="*/ 18 h 104"/>
                  <a:gd name="T80" fmla="*/ 20 w 123"/>
                  <a:gd name="T81" fmla="*/ 10 h 104"/>
                  <a:gd name="T82" fmla="*/ 31 w 123"/>
                  <a:gd name="T83" fmla="*/ 4 h 104"/>
                  <a:gd name="T84" fmla="*/ 44 w 123"/>
                  <a:gd name="T85" fmla="*/ 1 h 104"/>
                  <a:gd name="T86" fmla="*/ 56 w 123"/>
                  <a:gd name="T8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04">
                    <a:moveTo>
                      <a:pt x="51" y="21"/>
                    </a:moveTo>
                    <a:lnTo>
                      <a:pt x="41" y="21"/>
                    </a:lnTo>
                    <a:lnTo>
                      <a:pt x="33" y="24"/>
                    </a:lnTo>
                    <a:lnTo>
                      <a:pt x="24" y="29"/>
                    </a:lnTo>
                    <a:lnTo>
                      <a:pt x="19" y="38"/>
                    </a:lnTo>
                    <a:lnTo>
                      <a:pt x="16" y="51"/>
                    </a:lnTo>
                    <a:lnTo>
                      <a:pt x="19" y="62"/>
                    </a:lnTo>
                    <a:lnTo>
                      <a:pt x="24" y="70"/>
                    </a:lnTo>
                    <a:lnTo>
                      <a:pt x="31" y="78"/>
                    </a:lnTo>
                    <a:lnTo>
                      <a:pt x="41" y="82"/>
                    </a:lnTo>
                    <a:lnTo>
                      <a:pt x="51" y="83"/>
                    </a:lnTo>
                    <a:lnTo>
                      <a:pt x="51" y="21"/>
                    </a:lnTo>
                    <a:close/>
                    <a:moveTo>
                      <a:pt x="56" y="0"/>
                    </a:moveTo>
                    <a:lnTo>
                      <a:pt x="61" y="0"/>
                    </a:lnTo>
                    <a:lnTo>
                      <a:pt x="65" y="1"/>
                    </a:lnTo>
                    <a:lnTo>
                      <a:pt x="65" y="83"/>
                    </a:lnTo>
                    <a:lnTo>
                      <a:pt x="81" y="82"/>
                    </a:lnTo>
                    <a:lnTo>
                      <a:pt x="94" y="76"/>
                    </a:lnTo>
                    <a:lnTo>
                      <a:pt x="101" y="66"/>
                    </a:lnTo>
                    <a:lnTo>
                      <a:pt x="105" y="56"/>
                    </a:lnTo>
                    <a:lnTo>
                      <a:pt x="106" y="44"/>
                    </a:lnTo>
                    <a:lnTo>
                      <a:pt x="106" y="29"/>
                    </a:lnTo>
                    <a:lnTo>
                      <a:pt x="104" y="20"/>
                    </a:lnTo>
                    <a:lnTo>
                      <a:pt x="101" y="11"/>
                    </a:lnTo>
                    <a:lnTo>
                      <a:pt x="116" y="7"/>
                    </a:lnTo>
                    <a:lnTo>
                      <a:pt x="119" y="15"/>
                    </a:lnTo>
                    <a:lnTo>
                      <a:pt x="122" y="29"/>
                    </a:lnTo>
                    <a:lnTo>
                      <a:pt x="123" y="46"/>
                    </a:lnTo>
                    <a:lnTo>
                      <a:pt x="121" y="66"/>
                    </a:lnTo>
                    <a:lnTo>
                      <a:pt x="113" y="82"/>
                    </a:lnTo>
                    <a:lnTo>
                      <a:pt x="101" y="94"/>
                    </a:lnTo>
                    <a:lnTo>
                      <a:pt x="84" y="102"/>
                    </a:lnTo>
                    <a:lnTo>
                      <a:pt x="64" y="104"/>
                    </a:lnTo>
                    <a:lnTo>
                      <a:pt x="44" y="102"/>
                    </a:lnTo>
                    <a:lnTo>
                      <a:pt x="26" y="94"/>
                    </a:lnTo>
                    <a:lnTo>
                      <a:pt x="13" y="83"/>
                    </a:lnTo>
                    <a:lnTo>
                      <a:pt x="3" y="68"/>
                    </a:lnTo>
                    <a:lnTo>
                      <a:pt x="0" y="49"/>
                    </a:lnTo>
                    <a:lnTo>
                      <a:pt x="3" y="32"/>
                    </a:lnTo>
                    <a:lnTo>
                      <a:pt x="10" y="18"/>
                    </a:lnTo>
                    <a:lnTo>
                      <a:pt x="20" y="10"/>
                    </a:lnTo>
                    <a:lnTo>
                      <a:pt x="31" y="4"/>
                    </a:lnTo>
                    <a:lnTo>
                      <a:pt x="44" y="1"/>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7" name="Freeform 63"/>
              <p:cNvSpPr>
                <a:spLocks/>
              </p:cNvSpPr>
              <p:nvPr/>
            </p:nvSpPr>
            <p:spPr bwMode="auto">
              <a:xfrm>
                <a:off x="720725" y="4495801"/>
                <a:ext cx="95250" cy="46038"/>
              </a:xfrm>
              <a:custGeom>
                <a:avLst/>
                <a:gdLst>
                  <a:gd name="T0" fmla="*/ 2 w 121"/>
                  <a:gd name="T1" fmla="*/ 0 h 60"/>
                  <a:gd name="T2" fmla="*/ 22 w 121"/>
                  <a:gd name="T3" fmla="*/ 0 h 60"/>
                  <a:gd name="T4" fmla="*/ 22 w 121"/>
                  <a:gd name="T5" fmla="*/ 3 h 60"/>
                  <a:gd name="T6" fmla="*/ 22 w 121"/>
                  <a:gd name="T7" fmla="*/ 7 h 60"/>
                  <a:gd name="T8" fmla="*/ 24 w 121"/>
                  <a:gd name="T9" fmla="*/ 21 h 60"/>
                  <a:gd name="T10" fmla="*/ 34 w 121"/>
                  <a:gd name="T11" fmla="*/ 30 h 60"/>
                  <a:gd name="T12" fmla="*/ 48 w 121"/>
                  <a:gd name="T13" fmla="*/ 36 h 60"/>
                  <a:gd name="T14" fmla="*/ 53 w 121"/>
                  <a:gd name="T15" fmla="*/ 37 h 60"/>
                  <a:gd name="T16" fmla="*/ 58 w 121"/>
                  <a:gd name="T17" fmla="*/ 37 h 60"/>
                  <a:gd name="T18" fmla="*/ 121 w 121"/>
                  <a:gd name="T19" fmla="*/ 37 h 60"/>
                  <a:gd name="T20" fmla="*/ 121 w 121"/>
                  <a:gd name="T21" fmla="*/ 58 h 60"/>
                  <a:gd name="T22" fmla="*/ 40 w 121"/>
                  <a:gd name="T23" fmla="*/ 58 h 60"/>
                  <a:gd name="T24" fmla="*/ 20 w 121"/>
                  <a:gd name="T25" fmla="*/ 58 h 60"/>
                  <a:gd name="T26" fmla="*/ 3 w 121"/>
                  <a:gd name="T27" fmla="*/ 60 h 60"/>
                  <a:gd name="T28" fmla="*/ 3 w 121"/>
                  <a:gd name="T29" fmla="*/ 40 h 60"/>
                  <a:gd name="T30" fmla="*/ 26 w 121"/>
                  <a:gd name="T31" fmla="*/ 40 h 60"/>
                  <a:gd name="T32" fmla="*/ 26 w 121"/>
                  <a:gd name="T33" fmla="*/ 38 h 60"/>
                  <a:gd name="T34" fmla="*/ 13 w 121"/>
                  <a:gd name="T35" fmla="*/ 31 h 60"/>
                  <a:gd name="T36" fmla="*/ 3 w 121"/>
                  <a:gd name="T37" fmla="*/ 20 h 60"/>
                  <a:gd name="T38" fmla="*/ 0 w 121"/>
                  <a:gd name="T39" fmla="*/ 6 h 60"/>
                  <a:gd name="T40" fmla="*/ 0 w 121"/>
                  <a:gd name="T41" fmla="*/ 3 h 60"/>
                  <a:gd name="T42" fmla="*/ 2 w 121"/>
                  <a:gd name="T4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60">
                    <a:moveTo>
                      <a:pt x="2" y="0"/>
                    </a:moveTo>
                    <a:lnTo>
                      <a:pt x="22" y="0"/>
                    </a:lnTo>
                    <a:lnTo>
                      <a:pt x="22" y="3"/>
                    </a:lnTo>
                    <a:lnTo>
                      <a:pt x="22" y="7"/>
                    </a:lnTo>
                    <a:lnTo>
                      <a:pt x="24" y="21"/>
                    </a:lnTo>
                    <a:lnTo>
                      <a:pt x="34" y="30"/>
                    </a:lnTo>
                    <a:lnTo>
                      <a:pt x="48" y="36"/>
                    </a:lnTo>
                    <a:lnTo>
                      <a:pt x="53" y="37"/>
                    </a:lnTo>
                    <a:lnTo>
                      <a:pt x="58" y="37"/>
                    </a:lnTo>
                    <a:lnTo>
                      <a:pt x="121" y="37"/>
                    </a:lnTo>
                    <a:lnTo>
                      <a:pt x="121" y="58"/>
                    </a:lnTo>
                    <a:lnTo>
                      <a:pt x="40" y="58"/>
                    </a:lnTo>
                    <a:lnTo>
                      <a:pt x="20" y="58"/>
                    </a:lnTo>
                    <a:lnTo>
                      <a:pt x="3" y="60"/>
                    </a:lnTo>
                    <a:lnTo>
                      <a:pt x="3" y="40"/>
                    </a:lnTo>
                    <a:lnTo>
                      <a:pt x="26" y="40"/>
                    </a:lnTo>
                    <a:lnTo>
                      <a:pt x="26" y="38"/>
                    </a:lnTo>
                    <a:lnTo>
                      <a:pt x="13" y="31"/>
                    </a:lnTo>
                    <a:lnTo>
                      <a:pt x="3" y="20"/>
                    </a:lnTo>
                    <a:lnTo>
                      <a:pt x="0" y="6"/>
                    </a:lnTo>
                    <a:lnTo>
                      <a:pt x="0"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8" name="Freeform 64"/>
              <p:cNvSpPr>
                <a:spLocks/>
              </p:cNvSpPr>
              <p:nvPr/>
            </p:nvSpPr>
            <p:spPr bwMode="auto">
              <a:xfrm>
                <a:off x="700088" y="4424363"/>
                <a:ext cx="117475" cy="55563"/>
              </a:xfrm>
              <a:custGeom>
                <a:avLst/>
                <a:gdLst>
                  <a:gd name="T0" fmla="*/ 28 w 148"/>
                  <a:gd name="T1" fmla="*/ 0 h 69"/>
                  <a:gd name="T2" fmla="*/ 44 w 148"/>
                  <a:gd name="T3" fmla="*/ 0 h 69"/>
                  <a:gd name="T4" fmla="*/ 44 w 148"/>
                  <a:gd name="T5" fmla="*/ 30 h 69"/>
                  <a:gd name="T6" fmla="*/ 109 w 148"/>
                  <a:gd name="T7" fmla="*/ 30 h 69"/>
                  <a:gd name="T8" fmla="*/ 120 w 148"/>
                  <a:gd name="T9" fmla="*/ 28 h 69"/>
                  <a:gd name="T10" fmla="*/ 129 w 148"/>
                  <a:gd name="T11" fmla="*/ 24 h 69"/>
                  <a:gd name="T12" fmla="*/ 131 w 148"/>
                  <a:gd name="T13" fmla="*/ 14 h 69"/>
                  <a:gd name="T14" fmla="*/ 131 w 148"/>
                  <a:gd name="T15" fmla="*/ 9 h 69"/>
                  <a:gd name="T16" fmla="*/ 130 w 148"/>
                  <a:gd name="T17" fmla="*/ 6 h 69"/>
                  <a:gd name="T18" fmla="*/ 130 w 148"/>
                  <a:gd name="T19" fmla="*/ 2 h 69"/>
                  <a:gd name="T20" fmla="*/ 146 w 148"/>
                  <a:gd name="T21" fmla="*/ 0 h 69"/>
                  <a:gd name="T22" fmla="*/ 147 w 148"/>
                  <a:gd name="T23" fmla="*/ 6 h 69"/>
                  <a:gd name="T24" fmla="*/ 148 w 148"/>
                  <a:gd name="T25" fmla="*/ 11 h 69"/>
                  <a:gd name="T26" fmla="*/ 148 w 148"/>
                  <a:gd name="T27" fmla="*/ 20 h 69"/>
                  <a:gd name="T28" fmla="*/ 147 w 148"/>
                  <a:gd name="T29" fmla="*/ 33 h 69"/>
                  <a:gd name="T30" fmla="*/ 140 w 148"/>
                  <a:gd name="T31" fmla="*/ 43 h 69"/>
                  <a:gd name="T32" fmla="*/ 127 w 148"/>
                  <a:gd name="T33" fmla="*/ 50 h 69"/>
                  <a:gd name="T34" fmla="*/ 109 w 148"/>
                  <a:gd name="T35" fmla="*/ 51 h 69"/>
                  <a:gd name="T36" fmla="*/ 44 w 148"/>
                  <a:gd name="T37" fmla="*/ 51 h 69"/>
                  <a:gd name="T38" fmla="*/ 44 w 148"/>
                  <a:gd name="T39" fmla="*/ 69 h 69"/>
                  <a:gd name="T40" fmla="*/ 28 w 148"/>
                  <a:gd name="T41" fmla="*/ 69 h 69"/>
                  <a:gd name="T42" fmla="*/ 28 w 148"/>
                  <a:gd name="T43" fmla="*/ 51 h 69"/>
                  <a:gd name="T44" fmla="*/ 6 w 148"/>
                  <a:gd name="T45" fmla="*/ 51 h 69"/>
                  <a:gd name="T46" fmla="*/ 0 w 148"/>
                  <a:gd name="T47" fmla="*/ 30 h 69"/>
                  <a:gd name="T48" fmla="*/ 28 w 148"/>
                  <a:gd name="T49" fmla="*/ 30 h 69"/>
                  <a:gd name="T50" fmla="*/ 28 w 148"/>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69">
                    <a:moveTo>
                      <a:pt x="28" y="0"/>
                    </a:moveTo>
                    <a:lnTo>
                      <a:pt x="44" y="0"/>
                    </a:lnTo>
                    <a:lnTo>
                      <a:pt x="44" y="30"/>
                    </a:lnTo>
                    <a:lnTo>
                      <a:pt x="109" y="30"/>
                    </a:lnTo>
                    <a:lnTo>
                      <a:pt x="120" y="28"/>
                    </a:lnTo>
                    <a:lnTo>
                      <a:pt x="129" y="24"/>
                    </a:lnTo>
                    <a:lnTo>
                      <a:pt x="131" y="14"/>
                    </a:lnTo>
                    <a:lnTo>
                      <a:pt x="131" y="9"/>
                    </a:lnTo>
                    <a:lnTo>
                      <a:pt x="130" y="6"/>
                    </a:lnTo>
                    <a:lnTo>
                      <a:pt x="130" y="2"/>
                    </a:lnTo>
                    <a:lnTo>
                      <a:pt x="146" y="0"/>
                    </a:lnTo>
                    <a:lnTo>
                      <a:pt x="147" y="6"/>
                    </a:lnTo>
                    <a:lnTo>
                      <a:pt x="148" y="11"/>
                    </a:lnTo>
                    <a:lnTo>
                      <a:pt x="148" y="20"/>
                    </a:lnTo>
                    <a:lnTo>
                      <a:pt x="147" y="33"/>
                    </a:lnTo>
                    <a:lnTo>
                      <a:pt x="140" y="43"/>
                    </a:lnTo>
                    <a:lnTo>
                      <a:pt x="127" y="50"/>
                    </a:lnTo>
                    <a:lnTo>
                      <a:pt x="109" y="51"/>
                    </a:lnTo>
                    <a:lnTo>
                      <a:pt x="44" y="51"/>
                    </a:lnTo>
                    <a:lnTo>
                      <a:pt x="44" y="69"/>
                    </a:lnTo>
                    <a:lnTo>
                      <a:pt x="28" y="69"/>
                    </a:lnTo>
                    <a:lnTo>
                      <a:pt x="28" y="51"/>
                    </a:lnTo>
                    <a:lnTo>
                      <a:pt x="6" y="51"/>
                    </a:lnTo>
                    <a:lnTo>
                      <a:pt x="0" y="30"/>
                    </a:lnTo>
                    <a:lnTo>
                      <a:pt x="28" y="30"/>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9" name="Freeform 65"/>
              <p:cNvSpPr>
                <a:spLocks/>
              </p:cNvSpPr>
              <p:nvPr/>
            </p:nvSpPr>
            <p:spPr bwMode="auto">
              <a:xfrm>
                <a:off x="722313" y="4335463"/>
                <a:ext cx="95250" cy="79375"/>
              </a:xfrm>
              <a:custGeom>
                <a:avLst/>
                <a:gdLst>
                  <a:gd name="T0" fmla="*/ 118 w 120"/>
                  <a:gd name="T1" fmla="*/ 0 h 101"/>
                  <a:gd name="T2" fmla="*/ 118 w 120"/>
                  <a:gd name="T3" fmla="*/ 19 h 101"/>
                  <a:gd name="T4" fmla="*/ 99 w 120"/>
                  <a:gd name="T5" fmla="*/ 20 h 101"/>
                  <a:gd name="T6" fmla="*/ 99 w 120"/>
                  <a:gd name="T7" fmla="*/ 22 h 101"/>
                  <a:gd name="T8" fmla="*/ 106 w 120"/>
                  <a:gd name="T9" fmla="*/ 26 h 101"/>
                  <a:gd name="T10" fmla="*/ 113 w 120"/>
                  <a:gd name="T11" fmla="*/ 34 h 101"/>
                  <a:gd name="T12" fmla="*/ 119 w 120"/>
                  <a:gd name="T13" fmla="*/ 46 h 101"/>
                  <a:gd name="T14" fmla="*/ 120 w 120"/>
                  <a:gd name="T15" fmla="*/ 60 h 101"/>
                  <a:gd name="T16" fmla="*/ 120 w 120"/>
                  <a:gd name="T17" fmla="*/ 70 h 101"/>
                  <a:gd name="T18" fmla="*/ 116 w 120"/>
                  <a:gd name="T19" fmla="*/ 78 h 101"/>
                  <a:gd name="T20" fmla="*/ 110 w 120"/>
                  <a:gd name="T21" fmla="*/ 87 h 101"/>
                  <a:gd name="T22" fmla="*/ 101 w 120"/>
                  <a:gd name="T23" fmla="*/ 94 h 101"/>
                  <a:gd name="T24" fmla="*/ 88 w 120"/>
                  <a:gd name="T25" fmla="*/ 99 h 101"/>
                  <a:gd name="T26" fmla="*/ 69 w 120"/>
                  <a:gd name="T27" fmla="*/ 101 h 101"/>
                  <a:gd name="T28" fmla="*/ 0 w 120"/>
                  <a:gd name="T29" fmla="*/ 101 h 101"/>
                  <a:gd name="T30" fmla="*/ 0 w 120"/>
                  <a:gd name="T31" fmla="*/ 80 h 101"/>
                  <a:gd name="T32" fmla="*/ 65 w 120"/>
                  <a:gd name="T33" fmla="*/ 80 h 101"/>
                  <a:gd name="T34" fmla="*/ 81 w 120"/>
                  <a:gd name="T35" fmla="*/ 78 h 101"/>
                  <a:gd name="T36" fmla="*/ 92 w 120"/>
                  <a:gd name="T37" fmla="*/ 74 h 101"/>
                  <a:gd name="T38" fmla="*/ 101 w 120"/>
                  <a:gd name="T39" fmla="*/ 66 h 101"/>
                  <a:gd name="T40" fmla="*/ 103 w 120"/>
                  <a:gd name="T41" fmla="*/ 53 h 101"/>
                  <a:gd name="T42" fmla="*/ 101 w 120"/>
                  <a:gd name="T43" fmla="*/ 40 h 101"/>
                  <a:gd name="T44" fmla="*/ 92 w 120"/>
                  <a:gd name="T45" fmla="*/ 30 h 101"/>
                  <a:gd name="T46" fmla="*/ 84 w 120"/>
                  <a:gd name="T47" fmla="*/ 25 h 101"/>
                  <a:gd name="T48" fmla="*/ 78 w 120"/>
                  <a:gd name="T49" fmla="*/ 23 h 101"/>
                  <a:gd name="T50" fmla="*/ 72 w 120"/>
                  <a:gd name="T51" fmla="*/ 23 h 101"/>
                  <a:gd name="T52" fmla="*/ 0 w 120"/>
                  <a:gd name="T53" fmla="*/ 23 h 101"/>
                  <a:gd name="T54" fmla="*/ 0 w 120"/>
                  <a:gd name="T55" fmla="*/ 2 h 101"/>
                  <a:gd name="T56" fmla="*/ 85 w 120"/>
                  <a:gd name="T57" fmla="*/ 2 h 101"/>
                  <a:gd name="T58" fmla="*/ 103 w 120"/>
                  <a:gd name="T59" fmla="*/ 0 h 101"/>
                  <a:gd name="T60" fmla="*/ 118 w 120"/>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1">
                    <a:moveTo>
                      <a:pt x="118" y="0"/>
                    </a:moveTo>
                    <a:lnTo>
                      <a:pt x="118" y="19"/>
                    </a:lnTo>
                    <a:lnTo>
                      <a:pt x="99" y="20"/>
                    </a:lnTo>
                    <a:lnTo>
                      <a:pt x="99" y="22"/>
                    </a:lnTo>
                    <a:lnTo>
                      <a:pt x="106" y="26"/>
                    </a:lnTo>
                    <a:lnTo>
                      <a:pt x="113" y="34"/>
                    </a:lnTo>
                    <a:lnTo>
                      <a:pt x="119" y="46"/>
                    </a:lnTo>
                    <a:lnTo>
                      <a:pt x="120" y="60"/>
                    </a:lnTo>
                    <a:lnTo>
                      <a:pt x="120" y="70"/>
                    </a:lnTo>
                    <a:lnTo>
                      <a:pt x="116" y="78"/>
                    </a:lnTo>
                    <a:lnTo>
                      <a:pt x="110" y="87"/>
                    </a:lnTo>
                    <a:lnTo>
                      <a:pt x="101" y="94"/>
                    </a:lnTo>
                    <a:lnTo>
                      <a:pt x="88" y="99"/>
                    </a:lnTo>
                    <a:lnTo>
                      <a:pt x="69" y="101"/>
                    </a:lnTo>
                    <a:lnTo>
                      <a:pt x="0" y="101"/>
                    </a:lnTo>
                    <a:lnTo>
                      <a:pt x="0" y="80"/>
                    </a:lnTo>
                    <a:lnTo>
                      <a:pt x="65" y="80"/>
                    </a:lnTo>
                    <a:lnTo>
                      <a:pt x="81" y="78"/>
                    </a:lnTo>
                    <a:lnTo>
                      <a:pt x="92" y="74"/>
                    </a:lnTo>
                    <a:lnTo>
                      <a:pt x="101" y="66"/>
                    </a:lnTo>
                    <a:lnTo>
                      <a:pt x="103" y="53"/>
                    </a:lnTo>
                    <a:lnTo>
                      <a:pt x="101" y="40"/>
                    </a:lnTo>
                    <a:lnTo>
                      <a:pt x="92" y="30"/>
                    </a:lnTo>
                    <a:lnTo>
                      <a:pt x="84" y="25"/>
                    </a:lnTo>
                    <a:lnTo>
                      <a:pt x="78" y="23"/>
                    </a:lnTo>
                    <a:lnTo>
                      <a:pt x="72" y="23"/>
                    </a:lnTo>
                    <a:lnTo>
                      <a:pt x="0" y="23"/>
                    </a:lnTo>
                    <a:lnTo>
                      <a:pt x="0" y="2"/>
                    </a:lnTo>
                    <a:lnTo>
                      <a:pt x="85" y="2"/>
                    </a:lnTo>
                    <a:lnTo>
                      <a:pt x="103" y="0"/>
                    </a:lnTo>
                    <a:lnTo>
                      <a:pt x="1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0" name="Freeform 66"/>
              <p:cNvSpPr>
                <a:spLocks/>
              </p:cNvSpPr>
              <p:nvPr/>
            </p:nvSpPr>
            <p:spPr bwMode="auto">
              <a:xfrm>
                <a:off x="720725" y="4260851"/>
                <a:ext cx="95250" cy="47625"/>
              </a:xfrm>
              <a:custGeom>
                <a:avLst/>
                <a:gdLst>
                  <a:gd name="T0" fmla="*/ 2 w 121"/>
                  <a:gd name="T1" fmla="*/ 0 h 59"/>
                  <a:gd name="T2" fmla="*/ 22 w 121"/>
                  <a:gd name="T3" fmla="*/ 0 h 59"/>
                  <a:gd name="T4" fmla="*/ 22 w 121"/>
                  <a:gd name="T5" fmla="*/ 4 h 59"/>
                  <a:gd name="T6" fmla="*/ 22 w 121"/>
                  <a:gd name="T7" fmla="*/ 7 h 59"/>
                  <a:gd name="T8" fmla="*/ 24 w 121"/>
                  <a:gd name="T9" fmla="*/ 21 h 59"/>
                  <a:gd name="T10" fmla="*/ 34 w 121"/>
                  <a:gd name="T11" fmla="*/ 31 h 59"/>
                  <a:gd name="T12" fmla="*/ 48 w 121"/>
                  <a:gd name="T13" fmla="*/ 37 h 59"/>
                  <a:gd name="T14" fmla="*/ 53 w 121"/>
                  <a:gd name="T15" fmla="*/ 37 h 59"/>
                  <a:gd name="T16" fmla="*/ 58 w 121"/>
                  <a:gd name="T17" fmla="*/ 37 h 59"/>
                  <a:gd name="T18" fmla="*/ 121 w 121"/>
                  <a:gd name="T19" fmla="*/ 37 h 59"/>
                  <a:gd name="T20" fmla="*/ 121 w 121"/>
                  <a:gd name="T21" fmla="*/ 59 h 59"/>
                  <a:gd name="T22" fmla="*/ 40 w 121"/>
                  <a:gd name="T23" fmla="*/ 59 h 59"/>
                  <a:gd name="T24" fmla="*/ 20 w 121"/>
                  <a:gd name="T25" fmla="*/ 59 h 59"/>
                  <a:gd name="T26" fmla="*/ 3 w 121"/>
                  <a:gd name="T27" fmla="*/ 59 h 59"/>
                  <a:gd name="T28" fmla="*/ 3 w 121"/>
                  <a:gd name="T29" fmla="*/ 41 h 59"/>
                  <a:gd name="T30" fmla="*/ 26 w 121"/>
                  <a:gd name="T31" fmla="*/ 39 h 59"/>
                  <a:gd name="T32" fmla="*/ 26 w 121"/>
                  <a:gd name="T33" fmla="*/ 39 h 59"/>
                  <a:gd name="T34" fmla="*/ 13 w 121"/>
                  <a:gd name="T35" fmla="*/ 31 h 59"/>
                  <a:gd name="T36" fmla="*/ 3 w 121"/>
                  <a:gd name="T37" fmla="*/ 20 h 59"/>
                  <a:gd name="T38" fmla="*/ 0 w 121"/>
                  <a:gd name="T39" fmla="*/ 5 h 59"/>
                  <a:gd name="T40" fmla="*/ 0 w 121"/>
                  <a:gd name="T41" fmla="*/ 3 h 59"/>
                  <a:gd name="T42" fmla="*/ 2 w 121"/>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59">
                    <a:moveTo>
                      <a:pt x="2" y="0"/>
                    </a:moveTo>
                    <a:lnTo>
                      <a:pt x="22" y="0"/>
                    </a:lnTo>
                    <a:lnTo>
                      <a:pt x="22" y="4"/>
                    </a:lnTo>
                    <a:lnTo>
                      <a:pt x="22" y="7"/>
                    </a:lnTo>
                    <a:lnTo>
                      <a:pt x="24" y="21"/>
                    </a:lnTo>
                    <a:lnTo>
                      <a:pt x="34" y="31"/>
                    </a:lnTo>
                    <a:lnTo>
                      <a:pt x="48" y="37"/>
                    </a:lnTo>
                    <a:lnTo>
                      <a:pt x="53" y="37"/>
                    </a:lnTo>
                    <a:lnTo>
                      <a:pt x="58" y="37"/>
                    </a:lnTo>
                    <a:lnTo>
                      <a:pt x="121" y="37"/>
                    </a:lnTo>
                    <a:lnTo>
                      <a:pt x="121" y="59"/>
                    </a:lnTo>
                    <a:lnTo>
                      <a:pt x="40" y="59"/>
                    </a:lnTo>
                    <a:lnTo>
                      <a:pt x="20" y="59"/>
                    </a:lnTo>
                    <a:lnTo>
                      <a:pt x="3" y="59"/>
                    </a:lnTo>
                    <a:lnTo>
                      <a:pt x="3" y="41"/>
                    </a:lnTo>
                    <a:lnTo>
                      <a:pt x="26" y="39"/>
                    </a:lnTo>
                    <a:lnTo>
                      <a:pt x="26" y="39"/>
                    </a:lnTo>
                    <a:lnTo>
                      <a:pt x="13" y="31"/>
                    </a:lnTo>
                    <a:lnTo>
                      <a:pt x="3" y="20"/>
                    </a:lnTo>
                    <a:lnTo>
                      <a:pt x="0" y="5"/>
                    </a:lnTo>
                    <a:lnTo>
                      <a:pt x="0"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1" name="Freeform 67"/>
              <p:cNvSpPr>
                <a:spLocks noEditPoints="1"/>
              </p:cNvSpPr>
              <p:nvPr/>
            </p:nvSpPr>
            <p:spPr bwMode="auto">
              <a:xfrm>
                <a:off x="679450" y="4154488"/>
                <a:ext cx="138113" cy="88900"/>
              </a:xfrm>
              <a:custGeom>
                <a:avLst/>
                <a:gdLst>
                  <a:gd name="T0" fmla="*/ 113 w 175"/>
                  <a:gd name="T1" fmla="*/ 22 h 114"/>
                  <a:gd name="T2" fmla="*/ 99 w 175"/>
                  <a:gd name="T3" fmla="*/ 23 h 114"/>
                  <a:gd name="T4" fmla="*/ 88 w 175"/>
                  <a:gd name="T5" fmla="*/ 27 h 114"/>
                  <a:gd name="T6" fmla="*/ 78 w 175"/>
                  <a:gd name="T7" fmla="*/ 34 h 114"/>
                  <a:gd name="T8" fmla="*/ 72 w 175"/>
                  <a:gd name="T9" fmla="*/ 44 h 114"/>
                  <a:gd name="T10" fmla="*/ 69 w 175"/>
                  <a:gd name="T11" fmla="*/ 57 h 114"/>
                  <a:gd name="T12" fmla="*/ 72 w 175"/>
                  <a:gd name="T13" fmla="*/ 71 h 114"/>
                  <a:gd name="T14" fmla="*/ 82 w 175"/>
                  <a:gd name="T15" fmla="*/ 82 h 114"/>
                  <a:gd name="T16" fmla="*/ 96 w 175"/>
                  <a:gd name="T17" fmla="*/ 90 h 114"/>
                  <a:gd name="T18" fmla="*/ 100 w 175"/>
                  <a:gd name="T19" fmla="*/ 91 h 114"/>
                  <a:gd name="T20" fmla="*/ 105 w 175"/>
                  <a:gd name="T21" fmla="*/ 91 h 114"/>
                  <a:gd name="T22" fmla="*/ 126 w 175"/>
                  <a:gd name="T23" fmla="*/ 91 h 114"/>
                  <a:gd name="T24" fmla="*/ 130 w 175"/>
                  <a:gd name="T25" fmla="*/ 91 h 114"/>
                  <a:gd name="T26" fmla="*/ 133 w 175"/>
                  <a:gd name="T27" fmla="*/ 90 h 114"/>
                  <a:gd name="T28" fmla="*/ 147 w 175"/>
                  <a:gd name="T29" fmla="*/ 84 h 114"/>
                  <a:gd name="T30" fmla="*/ 156 w 175"/>
                  <a:gd name="T31" fmla="*/ 73 h 114"/>
                  <a:gd name="T32" fmla="*/ 158 w 175"/>
                  <a:gd name="T33" fmla="*/ 58 h 114"/>
                  <a:gd name="T34" fmla="*/ 156 w 175"/>
                  <a:gd name="T35" fmla="*/ 43 h 114"/>
                  <a:gd name="T36" fmla="*/ 146 w 175"/>
                  <a:gd name="T37" fmla="*/ 32 h 114"/>
                  <a:gd name="T38" fmla="*/ 132 w 175"/>
                  <a:gd name="T39" fmla="*/ 24 h 114"/>
                  <a:gd name="T40" fmla="*/ 113 w 175"/>
                  <a:gd name="T41" fmla="*/ 22 h 114"/>
                  <a:gd name="T42" fmla="*/ 113 w 175"/>
                  <a:gd name="T43" fmla="*/ 0 h 114"/>
                  <a:gd name="T44" fmla="*/ 132 w 175"/>
                  <a:gd name="T45" fmla="*/ 2 h 114"/>
                  <a:gd name="T46" fmla="*/ 147 w 175"/>
                  <a:gd name="T47" fmla="*/ 9 h 114"/>
                  <a:gd name="T48" fmla="*/ 160 w 175"/>
                  <a:gd name="T49" fmla="*/ 17 h 114"/>
                  <a:gd name="T50" fmla="*/ 168 w 175"/>
                  <a:gd name="T51" fmla="*/ 27 h 114"/>
                  <a:gd name="T52" fmla="*/ 174 w 175"/>
                  <a:gd name="T53" fmla="*/ 40 h 114"/>
                  <a:gd name="T54" fmla="*/ 175 w 175"/>
                  <a:gd name="T55" fmla="*/ 54 h 114"/>
                  <a:gd name="T56" fmla="*/ 174 w 175"/>
                  <a:gd name="T57" fmla="*/ 70 h 114"/>
                  <a:gd name="T58" fmla="*/ 167 w 175"/>
                  <a:gd name="T59" fmla="*/ 82 h 114"/>
                  <a:gd name="T60" fmla="*/ 154 w 175"/>
                  <a:gd name="T61" fmla="*/ 94 h 114"/>
                  <a:gd name="T62" fmla="*/ 154 w 175"/>
                  <a:gd name="T63" fmla="*/ 94 h 114"/>
                  <a:gd name="T64" fmla="*/ 173 w 175"/>
                  <a:gd name="T65" fmla="*/ 95 h 114"/>
                  <a:gd name="T66" fmla="*/ 173 w 175"/>
                  <a:gd name="T67" fmla="*/ 114 h 114"/>
                  <a:gd name="T68" fmla="*/ 158 w 175"/>
                  <a:gd name="T69" fmla="*/ 112 h 114"/>
                  <a:gd name="T70" fmla="*/ 143 w 175"/>
                  <a:gd name="T71" fmla="*/ 112 h 114"/>
                  <a:gd name="T72" fmla="*/ 0 w 175"/>
                  <a:gd name="T73" fmla="*/ 112 h 114"/>
                  <a:gd name="T74" fmla="*/ 0 w 175"/>
                  <a:gd name="T75" fmla="*/ 91 h 114"/>
                  <a:gd name="T76" fmla="*/ 74 w 175"/>
                  <a:gd name="T77" fmla="*/ 91 h 114"/>
                  <a:gd name="T78" fmla="*/ 74 w 175"/>
                  <a:gd name="T79" fmla="*/ 91 h 114"/>
                  <a:gd name="T80" fmla="*/ 62 w 175"/>
                  <a:gd name="T81" fmla="*/ 81 h 114"/>
                  <a:gd name="T82" fmla="*/ 55 w 175"/>
                  <a:gd name="T83" fmla="*/ 67 h 114"/>
                  <a:gd name="T84" fmla="*/ 52 w 175"/>
                  <a:gd name="T85" fmla="*/ 50 h 114"/>
                  <a:gd name="T86" fmla="*/ 55 w 175"/>
                  <a:gd name="T87" fmla="*/ 34 h 114"/>
                  <a:gd name="T88" fmla="*/ 64 w 175"/>
                  <a:gd name="T89" fmla="*/ 20 h 114"/>
                  <a:gd name="T90" fmla="*/ 76 w 175"/>
                  <a:gd name="T91" fmla="*/ 9 h 114"/>
                  <a:gd name="T92" fmla="*/ 93 w 175"/>
                  <a:gd name="T93" fmla="*/ 3 h 114"/>
                  <a:gd name="T94" fmla="*/ 113 w 175"/>
                  <a:gd name="T9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5" h="114">
                    <a:moveTo>
                      <a:pt x="113" y="22"/>
                    </a:moveTo>
                    <a:lnTo>
                      <a:pt x="99" y="23"/>
                    </a:lnTo>
                    <a:lnTo>
                      <a:pt x="88" y="27"/>
                    </a:lnTo>
                    <a:lnTo>
                      <a:pt x="78" y="34"/>
                    </a:lnTo>
                    <a:lnTo>
                      <a:pt x="72" y="44"/>
                    </a:lnTo>
                    <a:lnTo>
                      <a:pt x="69" y="57"/>
                    </a:lnTo>
                    <a:lnTo>
                      <a:pt x="72" y="71"/>
                    </a:lnTo>
                    <a:lnTo>
                      <a:pt x="82" y="82"/>
                    </a:lnTo>
                    <a:lnTo>
                      <a:pt x="96" y="90"/>
                    </a:lnTo>
                    <a:lnTo>
                      <a:pt x="100" y="91"/>
                    </a:lnTo>
                    <a:lnTo>
                      <a:pt x="105" y="91"/>
                    </a:lnTo>
                    <a:lnTo>
                      <a:pt x="126" y="91"/>
                    </a:lnTo>
                    <a:lnTo>
                      <a:pt x="130" y="91"/>
                    </a:lnTo>
                    <a:lnTo>
                      <a:pt x="133" y="90"/>
                    </a:lnTo>
                    <a:lnTo>
                      <a:pt x="147" y="84"/>
                    </a:lnTo>
                    <a:lnTo>
                      <a:pt x="156" y="73"/>
                    </a:lnTo>
                    <a:lnTo>
                      <a:pt x="158" y="58"/>
                    </a:lnTo>
                    <a:lnTo>
                      <a:pt x="156" y="43"/>
                    </a:lnTo>
                    <a:lnTo>
                      <a:pt x="146" y="32"/>
                    </a:lnTo>
                    <a:lnTo>
                      <a:pt x="132" y="24"/>
                    </a:lnTo>
                    <a:lnTo>
                      <a:pt x="113" y="22"/>
                    </a:lnTo>
                    <a:close/>
                    <a:moveTo>
                      <a:pt x="113" y="0"/>
                    </a:moveTo>
                    <a:lnTo>
                      <a:pt x="132" y="2"/>
                    </a:lnTo>
                    <a:lnTo>
                      <a:pt x="147" y="9"/>
                    </a:lnTo>
                    <a:lnTo>
                      <a:pt x="160" y="17"/>
                    </a:lnTo>
                    <a:lnTo>
                      <a:pt x="168" y="27"/>
                    </a:lnTo>
                    <a:lnTo>
                      <a:pt x="174" y="40"/>
                    </a:lnTo>
                    <a:lnTo>
                      <a:pt x="175" y="54"/>
                    </a:lnTo>
                    <a:lnTo>
                      <a:pt x="174" y="70"/>
                    </a:lnTo>
                    <a:lnTo>
                      <a:pt x="167" y="82"/>
                    </a:lnTo>
                    <a:lnTo>
                      <a:pt x="154" y="94"/>
                    </a:lnTo>
                    <a:lnTo>
                      <a:pt x="154" y="94"/>
                    </a:lnTo>
                    <a:lnTo>
                      <a:pt x="173" y="95"/>
                    </a:lnTo>
                    <a:lnTo>
                      <a:pt x="173" y="114"/>
                    </a:lnTo>
                    <a:lnTo>
                      <a:pt x="158" y="112"/>
                    </a:lnTo>
                    <a:lnTo>
                      <a:pt x="143" y="112"/>
                    </a:lnTo>
                    <a:lnTo>
                      <a:pt x="0" y="112"/>
                    </a:lnTo>
                    <a:lnTo>
                      <a:pt x="0" y="91"/>
                    </a:lnTo>
                    <a:lnTo>
                      <a:pt x="74" y="91"/>
                    </a:lnTo>
                    <a:lnTo>
                      <a:pt x="74" y="91"/>
                    </a:lnTo>
                    <a:lnTo>
                      <a:pt x="62" y="81"/>
                    </a:lnTo>
                    <a:lnTo>
                      <a:pt x="55" y="67"/>
                    </a:lnTo>
                    <a:lnTo>
                      <a:pt x="52" y="50"/>
                    </a:lnTo>
                    <a:lnTo>
                      <a:pt x="55" y="34"/>
                    </a:lnTo>
                    <a:lnTo>
                      <a:pt x="64" y="20"/>
                    </a:lnTo>
                    <a:lnTo>
                      <a:pt x="76" y="9"/>
                    </a:lnTo>
                    <a:lnTo>
                      <a:pt x="93" y="3"/>
                    </a:lnTo>
                    <a:lnTo>
                      <a:pt x="1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2" name="Freeform 68"/>
              <p:cNvSpPr>
                <a:spLocks noEditPoints="1"/>
              </p:cNvSpPr>
              <p:nvPr/>
            </p:nvSpPr>
            <p:spPr bwMode="auto">
              <a:xfrm>
                <a:off x="720725" y="4067176"/>
                <a:ext cx="96838" cy="76200"/>
              </a:xfrm>
              <a:custGeom>
                <a:avLst/>
                <a:gdLst>
                  <a:gd name="T0" fmla="*/ 61 w 123"/>
                  <a:gd name="T1" fmla="*/ 22 h 94"/>
                  <a:gd name="T2" fmla="*/ 61 w 123"/>
                  <a:gd name="T3" fmla="*/ 36 h 94"/>
                  <a:gd name="T4" fmla="*/ 64 w 123"/>
                  <a:gd name="T5" fmla="*/ 50 h 94"/>
                  <a:gd name="T6" fmla="*/ 68 w 123"/>
                  <a:gd name="T7" fmla="*/ 62 h 94"/>
                  <a:gd name="T8" fmla="*/ 75 w 123"/>
                  <a:gd name="T9" fmla="*/ 69 h 94"/>
                  <a:gd name="T10" fmla="*/ 88 w 123"/>
                  <a:gd name="T11" fmla="*/ 73 h 94"/>
                  <a:gd name="T12" fmla="*/ 94 w 123"/>
                  <a:gd name="T13" fmla="*/ 72 h 94"/>
                  <a:gd name="T14" fmla="*/ 98 w 123"/>
                  <a:gd name="T15" fmla="*/ 70 h 94"/>
                  <a:gd name="T16" fmla="*/ 102 w 123"/>
                  <a:gd name="T17" fmla="*/ 67 h 94"/>
                  <a:gd name="T18" fmla="*/ 105 w 123"/>
                  <a:gd name="T19" fmla="*/ 65 h 94"/>
                  <a:gd name="T20" fmla="*/ 106 w 123"/>
                  <a:gd name="T21" fmla="*/ 62 h 94"/>
                  <a:gd name="T22" fmla="*/ 108 w 123"/>
                  <a:gd name="T23" fmla="*/ 58 h 94"/>
                  <a:gd name="T24" fmla="*/ 108 w 123"/>
                  <a:gd name="T25" fmla="*/ 52 h 94"/>
                  <a:gd name="T26" fmla="*/ 105 w 123"/>
                  <a:gd name="T27" fmla="*/ 39 h 94"/>
                  <a:gd name="T28" fmla="*/ 98 w 123"/>
                  <a:gd name="T29" fmla="*/ 29 h 94"/>
                  <a:gd name="T30" fmla="*/ 88 w 123"/>
                  <a:gd name="T31" fmla="*/ 24 h 94"/>
                  <a:gd name="T32" fmla="*/ 85 w 123"/>
                  <a:gd name="T33" fmla="*/ 22 h 94"/>
                  <a:gd name="T34" fmla="*/ 81 w 123"/>
                  <a:gd name="T35" fmla="*/ 22 h 94"/>
                  <a:gd name="T36" fmla="*/ 61 w 123"/>
                  <a:gd name="T37" fmla="*/ 22 h 94"/>
                  <a:gd name="T38" fmla="*/ 121 w 123"/>
                  <a:gd name="T39" fmla="*/ 0 h 94"/>
                  <a:gd name="T40" fmla="*/ 121 w 123"/>
                  <a:gd name="T41" fmla="*/ 19 h 94"/>
                  <a:gd name="T42" fmla="*/ 106 w 123"/>
                  <a:gd name="T43" fmla="*/ 21 h 94"/>
                  <a:gd name="T44" fmla="*/ 106 w 123"/>
                  <a:gd name="T45" fmla="*/ 22 h 94"/>
                  <a:gd name="T46" fmla="*/ 115 w 123"/>
                  <a:gd name="T47" fmla="*/ 31 h 94"/>
                  <a:gd name="T48" fmla="*/ 122 w 123"/>
                  <a:gd name="T49" fmla="*/ 42 h 94"/>
                  <a:gd name="T50" fmla="*/ 123 w 123"/>
                  <a:gd name="T51" fmla="*/ 58 h 94"/>
                  <a:gd name="T52" fmla="*/ 121 w 123"/>
                  <a:gd name="T53" fmla="*/ 73 h 94"/>
                  <a:gd name="T54" fmla="*/ 113 w 123"/>
                  <a:gd name="T55" fmla="*/ 84 h 94"/>
                  <a:gd name="T56" fmla="*/ 102 w 123"/>
                  <a:gd name="T57" fmla="*/ 91 h 94"/>
                  <a:gd name="T58" fmla="*/ 89 w 123"/>
                  <a:gd name="T59" fmla="*/ 94 h 94"/>
                  <a:gd name="T60" fmla="*/ 74 w 123"/>
                  <a:gd name="T61" fmla="*/ 91 h 94"/>
                  <a:gd name="T62" fmla="*/ 63 w 123"/>
                  <a:gd name="T63" fmla="*/ 82 h 94"/>
                  <a:gd name="T64" fmla="*/ 53 w 123"/>
                  <a:gd name="T65" fmla="*/ 67 h 94"/>
                  <a:gd name="T66" fmla="*/ 48 w 123"/>
                  <a:gd name="T67" fmla="*/ 48 h 94"/>
                  <a:gd name="T68" fmla="*/ 46 w 123"/>
                  <a:gd name="T69" fmla="*/ 24 h 94"/>
                  <a:gd name="T70" fmla="*/ 44 w 123"/>
                  <a:gd name="T71" fmla="*/ 24 h 94"/>
                  <a:gd name="T72" fmla="*/ 37 w 123"/>
                  <a:gd name="T73" fmla="*/ 24 h 94"/>
                  <a:gd name="T74" fmla="*/ 30 w 123"/>
                  <a:gd name="T75" fmla="*/ 25 h 94"/>
                  <a:gd name="T76" fmla="*/ 23 w 123"/>
                  <a:gd name="T77" fmla="*/ 29 h 94"/>
                  <a:gd name="T78" fmla="*/ 19 w 123"/>
                  <a:gd name="T79" fmla="*/ 38 h 94"/>
                  <a:gd name="T80" fmla="*/ 16 w 123"/>
                  <a:gd name="T81" fmla="*/ 49 h 94"/>
                  <a:gd name="T82" fmla="*/ 19 w 123"/>
                  <a:gd name="T83" fmla="*/ 66 h 94"/>
                  <a:gd name="T84" fmla="*/ 26 w 123"/>
                  <a:gd name="T85" fmla="*/ 80 h 94"/>
                  <a:gd name="T86" fmla="*/ 10 w 123"/>
                  <a:gd name="T87" fmla="*/ 86 h 94"/>
                  <a:gd name="T88" fmla="*/ 3 w 123"/>
                  <a:gd name="T89" fmla="*/ 67 h 94"/>
                  <a:gd name="T90" fmla="*/ 0 w 123"/>
                  <a:gd name="T91" fmla="*/ 46 h 94"/>
                  <a:gd name="T92" fmla="*/ 3 w 123"/>
                  <a:gd name="T93" fmla="*/ 31 h 94"/>
                  <a:gd name="T94" fmla="*/ 7 w 123"/>
                  <a:gd name="T95" fmla="*/ 19 h 94"/>
                  <a:gd name="T96" fmla="*/ 16 w 123"/>
                  <a:gd name="T97" fmla="*/ 11 h 94"/>
                  <a:gd name="T98" fmla="*/ 26 w 123"/>
                  <a:gd name="T99" fmla="*/ 5 h 94"/>
                  <a:gd name="T100" fmla="*/ 37 w 123"/>
                  <a:gd name="T101" fmla="*/ 2 h 94"/>
                  <a:gd name="T102" fmla="*/ 48 w 123"/>
                  <a:gd name="T103" fmla="*/ 2 h 94"/>
                  <a:gd name="T104" fmla="*/ 92 w 123"/>
                  <a:gd name="T105" fmla="*/ 2 h 94"/>
                  <a:gd name="T106" fmla="*/ 108 w 123"/>
                  <a:gd name="T107" fmla="*/ 1 h 94"/>
                  <a:gd name="T108" fmla="*/ 121 w 123"/>
                  <a:gd name="T10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4">
                    <a:moveTo>
                      <a:pt x="61" y="22"/>
                    </a:moveTo>
                    <a:lnTo>
                      <a:pt x="61" y="36"/>
                    </a:lnTo>
                    <a:lnTo>
                      <a:pt x="64" y="50"/>
                    </a:lnTo>
                    <a:lnTo>
                      <a:pt x="68" y="62"/>
                    </a:lnTo>
                    <a:lnTo>
                      <a:pt x="75" y="69"/>
                    </a:lnTo>
                    <a:lnTo>
                      <a:pt x="88" y="73"/>
                    </a:lnTo>
                    <a:lnTo>
                      <a:pt x="94" y="72"/>
                    </a:lnTo>
                    <a:lnTo>
                      <a:pt x="98" y="70"/>
                    </a:lnTo>
                    <a:lnTo>
                      <a:pt x="102" y="67"/>
                    </a:lnTo>
                    <a:lnTo>
                      <a:pt x="105" y="65"/>
                    </a:lnTo>
                    <a:lnTo>
                      <a:pt x="106" y="62"/>
                    </a:lnTo>
                    <a:lnTo>
                      <a:pt x="108" y="58"/>
                    </a:lnTo>
                    <a:lnTo>
                      <a:pt x="108" y="52"/>
                    </a:lnTo>
                    <a:lnTo>
                      <a:pt x="105" y="39"/>
                    </a:lnTo>
                    <a:lnTo>
                      <a:pt x="98" y="29"/>
                    </a:lnTo>
                    <a:lnTo>
                      <a:pt x="88" y="24"/>
                    </a:lnTo>
                    <a:lnTo>
                      <a:pt x="85" y="22"/>
                    </a:lnTo>
                    <a:lnTo>
                      <a:pt x="81" y="22"/>
                    </a:lnTo>
                    <a:lnTo>
                      <a:pt x="61" y="22"/>
                    </a:lnTo>
                    <a:close/>
                    <a:moveTo>
                      <a:pt x="121" y="0"/>
                    </a:moveTo>
                    <a:lnTo>
                      <a:pt x="121" y="19"/>
                    </a:lnTo>
                    <a:lnTo>
                      <a:pt x="106" y="21"/>
                    </a:lnTo>
                    <a:lnTo>
                      <a:pt x="106" y="22"/>
                    </a:lnTo>
                    <a:lnTo>
                      <a:pt x="115" y="31"/>
                    </a:lnTo>
                    <a:lnTo>
                      <a:pt x="122" y="42"/>
                    </a:lnTo>
                    <a:lnTo>
                      <a:pt x="123" y="58"/>
                    </a:lnTo>
                    <a:lnTo>
                      <a:pt x="121" y="73"/>
                    </a:lnTo>
                    <a:lnTo>
                      <a:pt x="113" y="84"/>
                    </a:lnTo>
                    <a:lnTo>
                      <a:pt x="102" y="91"/>
                    </a:lnTo>
                    <a:lnTo>
                      <a:pt x="89" y="94"/>
                    </a:lnTo>
                    <a:lnTo>
                      <a:pt x="74" y="91"/>
                    </a:lnTo>
                    <a:lnTo>
                      <a:pt x="63" y="82"/>
                    </a:lnTo>
                    <a:lnTo>
                      <a:pt x="53" y="67"/>
                    </a:lnTo>
                    <a:lnTo>
                      <a:pt x="48" y="48"/>
                    </a:lnTo>
                    <a:lnTo>
                      <a:pt x="46" y="24"/>
                    </a:lnTo>
                    <a:lnTo>
                      <a:pt x="44" y="24"/>
                    </a:lnTo>
                    <a:lnTo>
                      <a:pt x="37" y="24"/>
                    </a:lnTo>
                    <a:lnTo>
                      <a:pt x="30" y="25"/>
                    </a:lnTo>
                    <a:lnTo>
                      <a:pt x="23" y="29"/>
                    </a:lnTo>
                    <a:lnTo>
                      <a:pt x="19" y="38"/>
                    </a:lnTo>
                    <a:lnTo>
                      <a:pt x="16" y="49"/>
                    </a:lnTo>
                    <a:lnTo>
                      <a:pt x="19" y="66"/>
                    </a:lnTo>
                    <a:lnTo>
                      <a:pt x="26" y="80"/>
                    </a:lnTo>
                    <a:lnTo>
                      <a:pt x="10" y="86"/>
                    </a:lnTo>
                    <a:lnTo>
                      <a:pt x="3" y="67"/>
                    </a:lnTo>
                    <a:lnTo>
                      <a:pt x="0" y="46"/>
                    </a:lnTo>
                    <a:lnTo>
                      <a:pt x="3" y="31"/>
                    </a:lnTo>
                    <a:lnTo>
                      <a:pt x="7" y="19"/>
                    </a:lnTo>
                    <a:lnTo>
                      <a:pt x="16" y="11"/>
                    </a:lnTo>
                    <a:lnTo>
                      <a:pt x="26" y="5"/>
                    </a:lnTo>
                    <a:lnTo>
                      <a:pt x="37" y="2"/>
                    </a:lnTo>
                    <a:lnTo>
                      <a:pt x="48" y="2"/>
                    </a:lnTo>
                    <a:lnTo>
                      <a:pt x="92" y="2"/>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3" name="Freeform 69"/>
              <p:cNvSpPr>
                <a:spLocks/>
              </p:cNvSpPr>
              <p:nvPr/>
            </p:nvSpPr>
            <p:spPr bwMode="auto">
              <a:xfrm>
                <a:off x="700088" y="3983038"/>
                <a:ext cx="117475" cy="55563"/>
              </a:xfrm>
              <a:custGeom>
                <a:avLst/>
                <a:gdLst>
                  <a:gd name="T0" fmla="*/ 28 w 148"/>
                  <a:gd name="T1" fmla="*/ 0 h 71"/>
                  <a:gd name="T2" fmla="*/ 44 w 148"/>
                  <a:gd name="T3" fmla="*/ 0 h 71"/>
                  <a:gd name="T4" fmla="*/ 44 w 148"/>
                  <a:gd name="T5" fmla="*/ 31 h 71"/>
                  <a:gd name="T6" fmla="*/ 109 w 148"/>
                  <a:gd name="T7" fmla="*/ 31 h 71"/>
                  <a:gd name="T8" fmla="*/ 120 w 148"/>
                  <a:gd name="T9" fmla="*/ 30 h 71"/>
                  <a:gd name="T10" fmla="*/ 129 w 148"/>
                  <a:gd name="T11" fmla="*/ 24 h 71"/>
                  <a:gd name="T12" fmla="*/ 131 w 148"/>
                  <a:gd name="T13" fmla="*/ 16 h 71"/>
                  <a:gd name="T14" fmla="*/ 131 w 148"/>
                  <a:gd name="T15" fmla="*/ 10 h 71"/>
                  <a:gd name="T16" fmla="*/ 130 w 148"/>
                  <a:gd name="T17" fmla="*/ 6 h 71"/>
                  <a:gd name="T18" fmla="*/ 130 w 148"/>
                  <a:gd name="T19" fmla="*/ 3 h 71"/>
                  <a:gd name="T20" fmla="*/ 146 w 148"/>
                  <a:gd name="T21" fmla="*/ 2 h 71"/>
                  <a:gd name="T22" fmla="*/ 147 w 148"/>
                  <a:gd name="T23" fmla="*/ 7 h 71"/>
                  <a:gd name="T24" fmla="*/ 148 w 148"/>
                  <a:gd name="T25" fmla="*/ 13 h 71"/>
                  <a:gd name="T26" fmla="*/ 148 w 148"/>
                  <a:gd name="T27" fmla="*/ 20 h 71"/>
                  <a:gd name="T28" fmla="*/ 147 w 148"/>
                  <a:gd name="T29" fmla="*/ 34 h 71"/>
                  <a:gd name="T30" fmla="*/ 140 w 148"/>
                  <a:gd name="T31" fmla="*/ 44 h 71"/>
                  <a:gd name="T32" fmla="*/ 127 w 148"/>
                  <a:gd name="T33" fmla="*/ 50 h 71"/>
                  <a:gd name="T34" fmla="*/ 109 w 148"/>
                  <a:gd name="T35" fmla="*/ 52 h 71"/>
                  <a:gd name="T36" fmla="*/ 44 w 148"/>
                  <a:gd name="T37" fmla="*/ 52 h 71"/>
                  <a:gd name="T38" fmla="*/ 44 w 148"/>
                  <a:gd name="T39" fmla="*/ 71 h 71"/>
                  <a:gd name="T40" fmla="*/ 28 w 148"/>
                  <a:gd name="T41" fmla="*/ 71 h 71"/>
                  <a:gd name="T42" fmla="*/ 28 w 148"/>
                  <a:gd name="T43" fmla="*/ 52 h 71"/>
                  <a:gd name="T44" fmla="*/ 6 w 148"/>
                  <a:gd name="T45" fmla="*/ 52 h 71"/>
                  <a:gd name="T46" fmla="*/ 0 w 148"/>
                  <a:gd name="T47" fmla="*/ 31 h 71"/>
                  <a:gd name="T48" fmla="*/ 28 w 148"/>
                  <a:gd name="T49" fmla="*/ 31 h 71"/>
                  <a:gd name="T50" fmla="*/ 28 w 148"/>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1">
                    <a:moveTo>
                      <a:pt x="28" y="0"/>
                    </a:moveTo>
                    <a:lnTo>
                      <a:pt x="44" y="0"/>
                    </a:lnTo>
                    <a:lnTo>
                      <a:pt x="44" y="31"/>
                    </a:lnTo>
                    <a:lnTo>
                      <a:pt x="109" y="31"/>
                    </a:lnTo>
                    <a:lnTo>
                      <a:pt x="120" y="30"/>
                    </a:lnTo>
                    <a:lnTo>
                      <a:pt x="129" y="24"/>
                    </a:lnTo>
                    <a:lnTo>
                      <a:pt x="131" y="16"/>
                    </a:lnTo>
                    <a:lnTo>
                      <a:pt x="131" y="10"/>
                    </a:lnTo>
                    <a:lnTo>
                      <a:pt x="130" y="6"/>
                    </a:lnTo>
                    <a:lnTo>
                      <a:pt x="130" y="3"/>
                    </a:lnTo>
                    <a:lnTo>
                      <a:pt x="146" y="2"/>
                    </a:lnTo>
                    <a:lnTo>
                      <a:pt x="147" y="7"/>
                    </a:lnTo>
                    <a:lnTo>
                      <a:pt x="148" y="13"/>
                    </a:lnTo>
                    <a:lnTo>
                      <a:pt x="148" y="20"/>
                    </a:lnTo>
                    <a:lnTo>
                      <a:pt x="147" y="34"/>
                    </a:lnTo>
                    <a:lnTo>
                      <a:pt x="140" y="44"/>
                    </a:lnTo>
                    <a:lnTo>
                      <a:pt x="127" y="50"/>
                    </a:lnTo>
                    <a:lnTo>
                      <a:pt x="109" y="52"/>
                    </a:lnTo>
                    <a:lnTo>
                      <a:pt x="44" y="52"/>
                    </a:lnTo>
                    <a:lnTo>
                      <a:pt x="44" y="71"/>
                    </a:lnTo>
                    <a:lnTo>
                      <a:pt x="28" y="71"/>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4" name="Freeform 70"/>
              <p:cNvSpPr>
                <a:spLocks noEditPoints="1"/>
              </p:cNvSpPr>
              <p:nvPr/>
            </p:nvSpPr>
            <p:spPr bwMode="auto">
              <a:xfrm>
                <a:off x="685800" y="3954463"/>
                <a:ext cx="130175" cy="20638"/>
              </a:xfrm>
              <a:custGeom>
                <a:avLst/>
                <a:gdLst>
                  <a:gd name="T0" fmla="*/ 46 w 164"/>
                  <a:gd name="T1" fmla="*/ 3 h 27"/>
                  <a:gd name="T2" fmla="*/ 164 w 164"/>
                  <a:gd name="T3" fmla="*/ 3 h 27"/>
                  <a:gd name="T4" fmla="*/ 164 w 164"/>
                  <a:gd name="T5" fmla="*/ 24 h 27"/>
                  <a:gd name="T6" fmla="*/ 46 w 164"/>
                  <a:gd name="T7" fmla="*/ 24 h 27"/>
                  <a:gd name="T8" fmla="*/ 46 w 164"/>
                  <a:gd name="T9" fmla="*/ 3 h 27"/>
                  <a:gd name="T10" fmla="*/ 12 w 164"/>
                  <a:gd name="T11" fmla="*/ 0 h 27"/>
                  <a:gd name="T12" fmla="*/ 17 w 164"/>
                  <a:gd name="T13" fmla="*/ 1 h 27"/>
                  <a:gd name="T14" fmla="*/ 21 w 164"/>
                  <a:gd name="T15" fmla="*/ 3 h 27"/>
                  <a:gd name="T16" fmla="*/ 24 w 164"/>
                  <a:gd name="T17" fmla="*/ 5 h 27"/>
                  <a:gd name="T18" fmla="*/ 25 w 164"/>
                  <a:gd name="T19" fmla="*/ 10 h 27"/>
                  <a:gd name="T20" fmla="*/ 26 w 164"/>
                  <a:gd name="T21" fmla="*/ 14 h 27"/>
                  <a:gd name="T22" fmla="*/ 25 w 164"/>
                  <a:gd name="T23" fmla="*/ 18 h 27"/>
                  <a:gd name="T24" fmla="*/ 24 w 164"/>
                  <a:gd name="T25" fmla="*/ 22 h 27"/>
                  <a:gd name="T26" fmla="*/ 21 w 164"/>
                  <a:gd name="T27" fmla="*/ 24 h 27"/>
                  <a:gd name="T28" fmla="*/ 17 w 164"/>
                  <a:gd name="T29" fmla="*/ 27 h 27"/>
                  <a:gd name="T30" fmla="*/ 12 w 164"/>
                  <a:gd name="T31" fmla="*/ 27 h 27"/>
                  <a:gd name="T32" fmla="*/ 8 w 164"/>
                  <a:gd name="T33" fmla="*/ 27 h 27"/>
                  <a:gd name="T34" fmla="*/ 5 w 164"/>
                  <a:gd name="T35" fmla="*/ 24 h 27"/>
                  <a:gd name="T36" fmla="*/ 2 w 164"/>
                  <a:gd name="T37" fmla="*/ 21 h 27"/>
                  <a:gd name="T38" fmla="*/ 0 w 164"/>
                  <a:gd name="T39" fmla="*/ 18 h 27"/>
                  <a:gd name="T40" fmla="*/ 0 w 164"/>
                  <a:gd name="T41" fmla="*/ 14 h 27"/>
                  <a:gd name="T42" fmla="*/ 0 w 164"/>
                  <a:gd name="T43" fmla="*/ 10 h 27"/>
                  <a:gd name="T44" fmla="*/ 2 w 164"/>
                  <a:gd name="T45" fmla="*/ 5 h 27"/>
                  <a:gd name="T46" fmla="*/ 5 w 164"/>
                  <a:gd name="T47" fmla="*/ 3 h 27"/>
                  <a:gd name="T48" fmla="*/ 8 w 164"/>
                  <a:gd name="T49" fmla="*/ 1 h 27"/>
                  <a:gd name="T50" fmla="*/ 12 w 164"/>
                  <a:gd name="T5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4" h="27">
                    <a:moveTo>
                      <a:pt x="46" y="3"/>
                    </a:moveTo>
                    <a:lnTo>
                      <a:pt x="164" y="3"/>
                    </a:lnTo>
                    <a:lnTo>
                      <a:pt x="164" y="24"/>
                    </a:lnTo>
                    <a:lnTo>
                      <a:pt x="46" y="24"/>
                    </a:lnTo>
                    <a:lnTo>
                      <a:pt x="46" y="3"/>
                    </a:lnTo>
                    <a:close/>
                    <a:moveTo>
                      <a:pt x="12" y="0"/>
                    </a:moveTo>
                    <a:lnTo>
                      <a:pt x="17" y="1"/>
                    </a:lnTo>
                    <a:lnTo>
                      <a:pt x="21" y="3"/>
                    </a:lnTo>
                    <a:lnTo>
                      <a:pt x="24" y="5"/>
                    </a:lnTo>
                    <a:lnTo>
                      <a:pt x="25" y="10"/>
                    </a:lnTo>
                    <a:lnTo>
                      <a:pt x="26" y="14"/>
                    </a:lnTo>
                    <a:lnTo>
                      <a:pt x="25" y="18"/>
                    </a:lnTo>
                    <a:lnTo>
                      <a:pt x="24" y="22"/>
                    </a:lnTo>
                    <a:lnTo>
                      <a:pt x="21" y="24"/>
                    </a:lnTo>
                    <a:lnTo>
                      <a:pt x="17" y="27"/>
                    </a:lnTo>
                    <a:lnTo>
                      <a:pt x="12" y="27"/>
                    </a:lnTo>
                    <a:lnTo>
                      <a:pt x="8" y="27"/>
                    </a:lnTo>
                    <a:lnTo>
                      <a:pt x="5" y="24"/>
                    </a:lnTo>
                    <a:lnTo>
                      <a:pt x="2" y="21"/>
                    </a:lnTo>
                    <a:lnTo>
                      <a:pt x="0" y="18"/>
                    </a:lnTo>
                    <a:lnTo>
                      <a:pt x="0" y="14"/>
                    </a:lnTo>
                    <a:lnTo>
                      <a:pt x="0" y="10"/>
                    </a:lnTo>
                    <a:lnTo>
                      <a:pt x="2" y="5"/>
                    </a:lnTo>
                    <a:lnTo>
                      <a:pt x="5" y="3"/>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5" name="Freeform 71"/>
              <p:cNvSpPr>
                <a:spLocks noEditPoints="1"/>
              </p:cNvSpPr>
              <p:nvPr/>
            </p:nvSpPr>
            <p:spPr bwMode="auto">
              <a:xfrm>
                <a:off x="720725" y="3846513"/>
                <a:ext cx="96838" cy="90488"/>
              </a:xfrm>
              <a:custGeom>
                <a:avLst/>
                <a:gdLst>
                  <a:gd name="T0" fmla="*/ 63 w 123"/>
                  <a:gd name="T1" fmla="*/ 21 h 115"/>
                  <a:gd name="T2" fmla="*/ 50 w 123"/>
                  <a:gd name="T3" fmla="*/ 23 h 115"/>
                  <a:gd name="T4" fmla="*/ 37 w 123"/>
                  <a:gd name="T5" fmla="*/ 27 h 115"/>
                  <a:gd name="T6" fmla="*/ 27 w 123"/>
                  <a:gd name="T7" fmla="*/ 33 h 115"/>
                  <a:gd name="T8" fmla="*/ 20 w 123"/>
                  <a:gd name="T9" fmla="*/ 44 h 115"/>
                  <a:gd name="T10" fmla="*/ 17 w 123"/>
                  <a:gd name="T11" fmla="*/ 57 h 115"/>
                  <a:gd name="T12" fmla="*/ 19 w 123"/>
                  <a:gd name="T13" fmla="*/ 71 h 115"/>
                  <a:gd name="T14" fmla="*/ 26 w 123"/>
                  <a:gd name="T15" fmla="*/ 81 h 115"/>
                  <a:gd name="T16" fmla="*/ 37 w 123"/>
                  <a:gd name="T17" fmla="*/ 88 h 115"/>
                  <a:gd name="T18" fmla="*/ 48 w 123"/>
                  <a:gd name="T19" fmla="*/ 92 h 115"/>
                  <a:gd name="T20" fmla="*/ 63 w 123"/>
                  <a:gd name="T21" fmla="*/ 93 h 115"/>
                  <a:gd name="T22" fmla="*/ 81 w 123"/>
                  <a:gd name="T23" fmla="*/ 91 h 115"/>
                  <a:gd name="T24" fmla="*/ 95 w 123"/>
                  <a:gd name="T25" fmla="*/ 84 h 115"/>
                  <a:gd name="T26" fmla="*/ 104 w 123"/>
                  <a:gd name="T27" fmla="*/ 72 h 115"/>
                  <a:gd name="T28" fmla="*/ 108 w 123"/>
                  <a:gd name="T29" fmla="*/ 57 h 115"/>
                  <a:gd name="T30" fmla="*/ 105 w 123"/>
                  <a:gd name="T31" fmla="*/ 43 h 115"/>
                  <a:gd name="T32" fmla="*/ 95 w 123"/>
                  <a:gd name="T33" fmla="*/ 31 h 115"/>
                  <a:gd name="T34" fmla="*/ 81 w 123"/>
                  <a:gd name="T35" fmla="*/ 24 h 115"/>
                  <a:gd name="T36" fmla="*/ 63 w 123"/>
                  <a:gd name="T37" fmla="*/ 21 h 115"/>
                  <a:gd name="T38" fmla="*/ 61 w 123"/>
                  <a:gd name="T39" fmla="*/ 0 h 115"/>
                  <a:gd name="T40" fmla="*/ 81 w 123"/>
                  <a:gd name="T41" fmla="*/ 2 h 115"/>
                  <a:gd name="T42" fmla="*/ 96 w 123"/>
                  <a:gd name="T43" fmla="*/ 9 h 115"/>
                  <a:gd name="T44" fmla="*/ 109 w 123"/>
                  <a:gd name="T45" fmla="*/ 18 h 115"/>
                  <a:gd name="T46" fmla="*/ 118 w 123"/>
                  <a:gd name="T47" fmla="*/ 30 h 115"/>
                  <a:gd name="T48" fmla="*/ 122 w 123"/>
                  <a:gd name="T49" fmla="*/ 44 h 115"/>
                  <a:gd name="T50" fmla="*/ 123 w 123"/>
                  <a:gd name="T51" fmla="*/ 58 h 115"/>
                  <a:gd name="T52" fmla="*/ 121 w 123"/>
                  <a:gd name="T53" fmla="*/ 76 h 115"/>
                  <a:gd name="T54" fmla="*/ 113 w 123"/>
                  <a:gd name="T55" fmla="*/ 92 h 115"/>
                  <a:gd name="T56" fmla="*/ 101 w 123"/>
                  <a:gd name="T57" fmla="*/ 103 h 115"/>
                  <a:gd name="T58" fmla="*/ 84 w 123"/>
                  <a:gd name="T59" fmla="*/ 112 h 115"/>
                  <a:gd name="T60" fmla="*/ 63 w 123"/>
                  <a:gd name="T61" fmla="*/ 115 h 115"/>
                  <a:gd name="T62" fmla="*/ 41 w 123"/>
                  <a:gd name="T63" fmla="*/ 112 h 115"/>
                  <a:gd name="T64" fmla="*/ 24 w 123"/>
                  <a:gd name="T65" fmla="*/ 103 h 115"/>
                  <a:gd name="T66" fmla="*/ 12 w 123"/>
                  <a:gd name="T67" fmla="*/ 91 h 115"/>
                  <a:gd name="T68" fmla="*/ 3 w 123"/>
                  <a:gd name="T69" fmla="*/ 75 h 115"/>
                  <a:gd name="T70" fmla="*/ 0 w 123"/>
                  <a:gd name="T71" fmla="*/ 57 h 115"/>
                  <a:gd name="T72" fmla="*/ 3 w 123"/>
                  <a:gd name="T73" fmla="*/ 37 h 115"/>
                  <a:gd name="T74" fmla="*/ 12 w 123"/>
                  <a:gd name="T75" fmla="*/ 21 h 115"/>
                  <a:gd name="T76" fmla="*/ 24 w 123"/>
                  <a:gd name="T77" fmla="*/ 10 h 115"/>
                  <a:gd name="T78" fmla="*/ 41 w 123"/>
                  <a:gd name="T79" fmla="*/ 2 h 115"/>
                  <a:gd name="T80" fmla="*/ 61 w 123"/>
                  <a:gd name="T8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3" h="115">
                    <a:moveTo>
                      <a:pt x="63" y="21"/>
                    </a:moveTo>
                    <a:lnTo>
                      <a:pt x="50" y="23"/>
                    </a:lnTo>
                    <a:lnTo>
                      <a:pt x="37" y="27"/>
                    </a:lnTo>
                    <a:lnTo>
                      <a:pt x="27" y="33"/>
                    </a:lnTo>
                    <a:lnTo>
                      <a:pt x="20" y="44"/>
                    </a:lnTo>
                    <a:lnTo>
                      <a:pt x="17" y="57"/>
                    </a:lnTo>
                    <a:lnTo>
                      <a:pt x="19" y="71"/>
                    </a:lnTo>
                    <a:lnTo>
                      <a:pt x="26" y="81"/>
                    </a:lnTo>
                    <a:lnTo>
                      <a:pt x="37" y="88"/>
                    </a:lnTo>
                    <a:lnTo>
                      <a:pt x="48" y="92"/>
                    </a:lnTo>
                    <a:lnTo>
                      <a:pt x="63" y="93"/>
                    </a:lnTo>
                    <a:lnTo>
                      <a:pt x="81" y="91"/>
                    </a:lnTo>
                    <a:lnTo>
                      <a:pt x="95" y="84"/>
                    </a:lnTo>
                    <a:lnTo>
                      <a:pt x="104" y="72"/>
                    </a:lnTo>
                    <a:lnTo>
                      <a:pt x="108" y="57"/>
                    </a:lnTo>
                    <a:lnTo>
                      <a:pt x="105" y="43"/>
                    </a:lnTo>
                    <a:lnTo>
                      <a:pt x="95" y="31"/>
                    </a:lnTo>
                    <a:lnTo>
                      <a:pt x="81" y="24"/>
                    </a:lnTo>
                    <a:lnTo>
                      <a:pt x="63" y="21"/>
                    </a:lnTo>
                    <a:close/>
                    <a:moveTo>
                      <a:pt x="61" y="0"/>
                    </a:moveTo>
                    <a:lnTo>
                      <a:pt x="81" y="2"/>
                    </a:lnTo>
                    <a:lnTo>
                      <a:pt x="96" y="9"/>
                    </a:lnTo>
                    <a:lnTo>
                      <a:pt x="109" y="18"/>
                    </a:lnTo>
                    <a:lnTo>
                      <a:pt x="118" y="30"/>
                    </a:lnTo>
                    <a:lnTo>
                      <a:pt x="122" y="44"/>
                    </a:lnTo>
                    <a:lnTo>
                      <a:pt x="123" y="58"/>
                    </a:lnTo>
                    <a:lnTo>
                      <a:pt x="121" y="76"/>
                    </a:lnTo>
                    <a:lnTo>
                      <a:pt x="113" y="92"/>
                    </a:lnTo>
                    <a:lnTo>
                      <a:pt x="101" y="103"/>
                    </a:lnTo>
                    <a:lnTo>
                      <a:pt x="84" y="112"/>
                    </a:lnTo>
                    <a:lnTo>
                      <a:pt x="63" y="115"/>
                    </a:lnTo>
                    <a:lnTo>
                      <a:pt x="41" y="112"/>
                    </a:lnTo>
                    <a:lnTo>
                      <a:pt x="24" y="103"/>
                    </a:lnTo>
                    <a:lnTo>
                      <a:pt x="12" y="91"/>
                    </a:lnTo>
                    <a:lnTo>
                      <a:pt x="3" y="75"/>
                    </a:lnTo>
                    <a:lnTo>
                      <a:pt x="0" y="57"/>
                    </a:lnTo>
                    <a:lnTo>
                      <a:pt x="3" y="37"/>
                    </a:lnTo>
                    <a:lnTo>
                      <a:pt x="12" y="21"/>
                    </a:lnTo>
                    <a:lnTo>
                      <a:pt x="24" y="10"/>
                    </a:lnTo>
                    <a:lnTo>
                      <a:pt x="41" y="2"/>
                    </a:lnTo>
                    <a:lnTo>
                      <a:pt x="6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6" name="Freeform 72"/>
              <p:cNvSpPr>
                <a:spLocks/>
              </p:cNvSpPr>
              <p:nvPr/>
            </p:nvSpPr>
            <p:spPr bwMode="auto">
              <a:xfrm>
                <a:off x="720725" y="3743326"/>
                <a:ext cx="95250" cy="80963"/>
              </a:xfrm>
              <a:custGeom>
                <a:avLst/>
                <a:gdLst>
                  <a:gd name="T0" fmla="*/ 51 w 121"/>
                  <a:gd name="T1" fmla="*/ 0 h 102"/>
                  <a:gd name="T2" fmla="*/ 121 w 121"/>
                  <a:gd name="T3" fmla="*/ 0 h 102"/>
                  <a:gd name="T4" fmla="*/ 121 w 121"/>
                  <a:gd name="T5" fmla="*/ 21 h 102"/>
                  <a:gd name="T6" fmla="*/ 53 w 121"/>
                  <a:gd name="T7" fmla="*/ 21 h 102"/>
                  <a:gd name="T8" fmla="*/ 40 w 121"/>
                  <a:gd name="T9" fmla="*/ 23 h 102"/>
                  <a:gd name="T10" fmla="*/ 29 w 121"/>
                  <a:gd name="T11" fmla="*/ 28 h 102"/>
                  <a:gd name="T12" fmla="*/ 22 w 121"/>
                  <a:gd name="T13" fmla="*/ 37 h 102"/>
                  <a:gd name="T14" fmla="*/ 19 w 121"/>
                  <a:gd name="T15" fmla="*/ 50 h 102"/>
                  <a:gd name="T16" fmla="*/ 22 w 121"/>
                  <a:gd name="T17" fmla="*/ 62 h 102"/>
                  <a:gd name="T18" fmla="*/ 29 w 121"/>
                  <a:gd name="T19" fmla="*/ 72 h 102"/>
                  <a:gd name="T20" fmla="*/ 40 w 121"/>
                  <a:gd name="T21" fmla="*/ 78 h 102"/>
                  <a:gd name="T22" fmla="*/ 44 w 121"/>
                  <a:gd name="T23" fmla="*/ 79 h 102"/>
                  <a:gd name="T24" fmla="*/ 50 w 121"/>
                  <a:gd name="T25" fmla="*/ 79 h 102"/>
                  <a:gd name="T26" fmla="*/ 121 w 121"/>
                  <a:gd name="T27" fmla="*/ 79 h 102"/>
                  <a:gd name="T28" fmla="*/ 121 w 121"/>
                  <a:gd name="T29" fmla="*/ 100 h 102"/>
                  <a:gd name="T30" fmla="*/ 36 w 121"/>
                  <a:gd name="T31" fmla="*/ 100 h 102"/>
                  <a:gd name="T32" fmla="*/ 19 w 121"/>
                  <a:gd name="T33" fmla="*/ 100 h 102"/>
                  <a:gd name="T34" fmla="*/ 3 w 121"/>
                  <a:gd name="T35" fmla="*/ 102 h 102"/>
                  <a:gd name="T36" fmla="*/ 3 w 121"/>
                  <a:gd name="T37" fmla="*/ 82 h 102"/>
                  <a:gd name="T38" fmla="*/ 23 w 121"/>
                  <a:gd name="T39" fmla="*/ 82 h 102"/>
                  <a:gd name="T40" fmla="*/ 23 w 121"/>
                  <a:gd name="T41" fmla="*/ 81 h 102"/>
                  <a:gd name="T42" fmla="*/ 12 w 121"/>
                  <a:gd name="T43" fmla="*/ 72 h 102"/>
                  <a:gd name="T44" fmla="*/ 3 w 121"/>
                  <a:gd name="T45" fmla="*/ 59 h 102"/>
                  <a:gd name="T46" fmla="*/ 0 w 121"/>
                  <a:gd name="T47" fmla="*/ 42 h 102"/>
                  <a:gd name="T48" fmla="*/ 2 w 121"/>
                  <a:gd name="T49" fmla="*/ 33 h 102"/>
                  <a:gd name="T50" fmla="*/ 5 w 121"/>
                  <a:gd name="T51" fmla="*/ 24 h 102"/>
                  <a:gd name="T52" fmla="*/ 10 w 121"/>
                  <a:gd name="T53" fmla="*/ 14 h 102"/>
                  <a:gd name="T54" fmla="*/ 20 w 121"/>
                  <a:gd name="T55" fmla="*/ 7 h 102"/>
                  <a:gd name="T56" fmla="*/ 33 w 121"/>
                  <a:gd name="T57" fmla="*/ 1 h 102"/>
                  <a:gd name="T58" fmla="*/ 51 w 121"/>
                  <a:gd name="T5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102">
                    <a:moveTo>
                      <a:pt x="51" y="0"/>
                    </a:moveTo>
                    <a:lnTo>
                      <a:pt x="121" y="0"/>
                    </a:lnTo>
                    <a:lnTo>
                      <a:pt x="121" y="21"/>
                    </a:lnTo>
                    <a:lnTo>
                      <a:pt x="53" y="21"/>
                    </a:lnTo>
                    <a:lnTo>
                      <a:pt x="40" y="23"/>
                    </a:lnTo>
                    <a:lnTo>
                      <a:pt x="29" y="28"/>
                    </a:lnTo>
                    <a:lnTo>
                      <a:pt x="22" y="37"/>
                    </a:lnTo>
                    <a:lnTo>
                      <a:pt x="19" y="50"/>
                    </a:lnTo>
                    <a:lnTo>
                      <a:pt x="22" y="62"/>
                    </a:lnTo>
                    <a:lnTo>
                      <a:pt x="29" y="72"/>
                    </a:lnTo>
                    <a:lnTo>
                      <a:pt x="40" y="78"/>
                    </a:lnTo>
                    <a:lnTo>
                      <a:pt x="44" y="79"/>
                    </a:lnTo>
                    <a:lnTo>
                      <a:pt x="50" y="79"/>
                    </a:lnTo>
                    <a:lnTo>
                      <a:pt x="121" y="79"/>
                    </a:lnTo>
                    <a:lnTo>
                      <a:pt x="121" y="100"/>
                    </a:lnTo>
                    <a:lnTo>
                      <a:pt x="36" y="100"/>
                    </a:lnTo>
                    <a:lnTo>
                      <a:pt x="19" y="100"/>
                    </a:lnTo>
                    <a:lnTo>
                      <a:pt x="3" y="102"/>
                    </a:lnTo>
                    <a:lnTo>
                      <a:pt x="3" y="82"/>
                    </a:lnTo>
                    <a:lnTo>
                      <a:pt x="23" y="82"/>
                    </a:lnTo>
                    <a:lnTo>
                      <a:pt x="23" y="81"/>
                    </a:lnTo>
                    <a:lnTo>
                      <a:pt x="12" y="72"/>
                    </a:lnTo>
                    <a:lnTo>
                      <a:pt x="3" y="59"/>
                    </a:lnTo>
                    <a:lnTo>
                      <a:pt x="0" y="42"/>
                    </a:lnTo>
                    <a:lnTo>
                      <a:pt x="2" y="33"/>
                    </a:lnTo>
                    <a:lnTo>
                      <a:pt x="5" y="24"/>
                    </a:lnTo>
                    <a:lnTo>
                      <a:pt x="10" y="14"/>
                    </a:lnTo>
                    <a:lnTo>
                      <a:pt x="20" y="7"/>
                    </a:lnTo>
                    <a:lnTo>
                      <a:pt x="33" y="1"/>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7" name="Freeform 73"/>
              <p:cNvSpPr>
                <a:spLocks/>
              </p:cNvSpPr>
              <p:nvPr/>
            </p:nvSpPr>
            <p:spPr bwMode="auto">
              <a:xfrm>
                <a:off x="682625" y="3662363"/>
                <a:ext cx="141288" cy="68263"/>
              </a:xfrm>
              <a:custGeom>
                <a:avLst/>
                <a:gdLst>
                  <a:gd name="T0" fmla="*/ 0 w 176"/>
                  <a:gd name="T1" fmla="*/ 0 h 85"/>
                  <a:gd name="T2" fmla="*/ 176 w 176"/>
                  <a:gd name="T3" fmla="*/ 68 h 85"/>
                  <a:gd name="T4" fmla="*/ 176 w 176"/>
                  <a:gd name="T5" fmla="*/ 85 h 85"/>
                  <a:gd name="T6" fmla="*/ 0 w 176"/>
                  <a:gd name="T7" fmla="*/ 17 h 85"/>
                  <a:gd name="T8" fmla="*/ 0 w 176"/>
                  <a:gd name="T9" fmla="*/ 0 h 85"/>
                </a:gdLst>
                <a:ahLst/>
                <a:cxnLst>
                  <a:cxn ang="0">
                    <a:pos x="T0" y="T1"/>
                  </a:cxn>
                  <a:cxn ang="0">
                    <a:pos x="T2" y="T3"/>
                  </a:cxn>
                  <a:cxn ang="0">
                    <a:pos x="T4" y="T5"/>
                  </a:cxn>
                  <a:cxn ang="0">
                    <a:pos x="T6" y="T7"/>
                  </a:cxn>
                  <a:cxn ang="0">
                    <a:pos x="T8" y="T9"/>
                  </a:cxn>
                </a:cxnLst>
                <a:rect l="0" t="0" r="r" b="b"/>
                <a:pathLst>
                  <a:path w="176" h="85">
                    <a:moveTo>
                      <a:pt x="0" y="0"/>
                    </a:moveTo>
                    <a:lnTo>
                      <a:pt x="176" y="68"/>
                    </a:lnTo>
                    <a:lnTo>
                      <a:pt x="176" y="85"/>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8" name="Freeform 74"/>
              <p:cNvSpPr>
                <a:spLocks/>
              </p:cNvSpPr>
              <p:nvPr/>
            </p:nvSpPr>
            <p:spPr bwMode="auto">
              <a:xfrm>
                <a:off x="682625" y="3587751"/>
                <a:ext cx="134938" cy="80963"/>
              </a:xfrm>
              <a:custGeom>
                <a:avLst/>
                <a:gdLst>
                  <a:gd name="T0" fmla="*/ 123 w 169"/>
                  <a:gd name="T1" fmla="*/ 0 h 100"/>
                  <a:gd name="T2" fmla="*/ 137 w 169"/>
                  <a:gd name="T3" fmla="*/ 3 h 100"/>
                  <a:gd name="T4" fmla="*/ 150 w 169"/>
                  <a:gd name="T5" fmla="*/ 10 h 100"/>
                  <a:gd name="T6" fmla="*/ 161 w 169"/>
                  <a:gd name="T7" fmla="*/ 21 h 100"/>
                  <a:gd name="T8" fmla="*/ 168 w 169"/>
                  <a:gd name="T9" fmla="*/ 37 h 100"/>
                  <a:gd name="T10" fmla="*/ 169 w 169"/>
                  <a:gd name="T11" fmla="*/ 58 h 100"/>
                  <a:gd name="T12" fmla="*/ 168 w 169"/>
                  <a:gd name="T13" fmla="*/ 73 h 100"/>
                  <a:gd name="T14" fmla="*/ 165 w 169"/>
                  <a:gd name="T15" fmla="*/ 89 h 100"/>
                  <a:gd name="T16" fmla="*/ 159 w 169"/>
                  <a:gd name="T17" fmla="*/ 100 h 100"/>
                  <a:gd name="T18" fmla="*/ 141 w 169"/>
                  <a:gd name="T19" fmla="*/ 95 h 100"/>
                  <a:gd name="T20" fmla="*/ 150 w 169"/>
                  <a:gd name="T21" fmla="*/ 78 h 100"/>
                  <a:gd name="T22" fmla="*/ 152 w 169"/>
                  <a:gd name="T23" fmla="*/ 56 h 100"/>
                  <a:gd name="T24" fmla="*/ 150 w 169"/>
                  <a:gd name="T25" fmla="*/ 42 h 100"/>
                  <a:gd name="T26" fmla="*/ 144 w 169"/>
                  <a:gd name="T27" fmla="*/ 31 h 100"/>
                  <a:gd name="T28" fmla="*/ 135 w 169"/>
                  <a:gd name="T29" fmla="*/ 24 h 100"/>
                  <a:gd name="T30" fmla="*/ 124 w 169"/>
                  <a:gd name="T31" fmla="*/ 21 h 100"/>
                  <a:gd name="T32" fmla="*/ 110 w 169"/>
                  <a:gd name="T33" fmla="*/ 25 h 100"/>
                  <a:gd name="T34" fmla="*/ 100 w 169"/>
                  <a:gd name="T35" fmla="*/ 35 h 100"/>
                  <a:gd name="T36" fmla="*/ 92 w 169"/>
                  <a:gd name="T37" fmla="*/ 52 h 100"/>
                  <a:gd name="T38" fmla="*/ 83 w 169"/>
                  <a:gd name="T39" fmla="*/ 71 h 100"/>
                  <a:gd name="T40" fmla="*/ 73 w 169"/>
                  <a:gd name="T41" fmla="*/ 85 h 100"/>
                  <a:gd name="T42" fmla="*/ 61 w 169"/>
                  <a:gd name="T43" fmla="*/ 93 h 100"/>
                  <a:gd name="T44" fmla="*/ 45 w 169"/>
                  <a:gd name="T45" fmla="*/ 96 h 100"/>
                  <a:gd name="T46" fmla="*/ 27 w 169"/>
                  <a:gd name="T47" fmla="*/ 92 h 100"/>
                  <a:gd name="T48" fmla="*/ 12 w 169"/>
                  <a:gd name="T49" fmla="*/ 82 h 100"/>
                  <a:gd name="T50" fmla="*/ 4 w 169"/>
                  <a:gd name="T51" fmla="*/ 65 h 100"/>
                  <a:gd name="T52" fmla="*/ 0 w 169"/>
                  <a:gd name="T53" fmla="*/ 44 h 100"/>
                  <a:gd name="T54" fmla="*/ 1 w 169"/>
                  <a:gd name="T55" fmla="*/ 28 h 100"/>
                  <a:gd name="T56" fmla="*/ 4 w 169"/>
                  <a:gd name="T57" fmla="*/ 15 h 100"/>
                  <a:gd name="T58" fmla="*/ 8 w 169"/>
                  <a:gd name="T59" fmla="*/ 7 h 100"/>
                  <a:gd name="T60" fmla="*/ 25 w 169"/>
                  <a:gd name="T61" fmla="*/ 13 h 100"/>
                  <a:gd name="T62" fmla="*/ 22 w 169"/>
                  <a:gd name="T63" fmla="*/ 20 h 100"/>
                  <a:gd name="T64" fmla="*/ 20 w 169"/>
                  <a:gd name="T65" fmla="*/ 30 h 100"/>
                  <a:gd name="T66" fmla="*/ 18 w 169"/>
                  <a:gd name="T67" fmla="*/ 44 h 100"/>
                  <a:gd name="T68" fmla="*/ 20 w 169"/>
                  <a:gd name="T69" fmla="*/ 58 h 100"/>
                  <a:gd name="T70" fmla="*/ 25 w 169"/>
                  <a:gd name="T71" fmla="*/ 68 h 100"/>
                  <a:gd name="T72" fmla="*/ 34 w 169"/>
                  <a:gd name="T73" fmla="*/ 73 h 100"/>
                  <a:gd name="T74" fmla="*/ 42 w 169"/>
                  <a:gd name="T75" fmla="*/ 75 h 100"/>
                  <a:gd name="T76" fmla="*/ 52 w 169"/>
                  <a:gd name="T77" fmla="*/ 73 h 100"/>
                  <a:gd name="T78" fmla="*/ 61 w 169"/>
                  <a:gd name="T79" fmla="*/ 66 h 100"/>
                  <a:gd name="T80" fmla="*/ 68 w 169"/>
                  <a:gd name="T81" fmla="*/ 56 h 100"/>
                  <a:gd name="T82" fmla="*/ 75 w 169"/>
                  <a:gd name="T83" fmla="*/ 42 h 100"/>
                  <a:gd name="T84" fmla="*/ 83 w 169"/>
                  <a:gd name="T85" fmla="*/ 24 h 100"/>
                  <a:gd name="T86" fmla="*/ 93 w 169"/>
                  <a:gd name="T87" fmla="*/ 11 h 100"/>
                  <a:gd name="T88" fmla="*/ 106 w 169"/>
                  <a:gd name="T89" fmla="*/ 3 h 100"/>
                  <a:gd name="T90" fmla="*/ 123 w 169"/>
                  <a:gd name="T9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9" h="100">
                    <a:moveTo>
                      <a:pt x="123" y="0"/>
                    </a:moveTo>
                    <a:lnTo>
                      <a:pt x="137" y="3"/>
                    </a:lnTo>
                    <a:lnTo>
                      <a:pt x="150" y="10"/>
                    </a:lnTo>
                    <a:lnTo>
                      <a:pt x="161" y="21"/>
                    </a:lnTo>
                    <a:lnTo>
                      <a:pt x="168" y="37"/>
                    </a:lnTo>
                    <a:lnTo>
                      <a:pt x="169" y="58"/>
                    </a:lnTo>
                    <a:lnTo>
                      <a:pt x="168" y="73"/>
                    </a:lnTo>
                    <a:lnTo>
                      <a:pt x="165" y="89"/>
                    </a:lnTo>
                    <a:lnTo>
                      <a:pt x="159" y="100"/>
                    </a:lnTo>
                    <a:lnTo>
                      <a:pt x="141" y="95"/>
                    </a:lnTo>
                    <a:lnTo>
                      <a:pt x="150" y="78"/>
                    </a:lnTo>
                    <a:lnTo>
                      <a:pt x="152" y="56"/>
                    </a:lnTo>
                    <a:lnTo>
                      <a:pt x="150" y="42"/>
                    </a:lnTo>
                    <a:lnTo>
                      <a:pt x="144" y="31"/>
                    </a:lnTo>
                    <a:lnTo>
                      <a:pt x="135" y="24"/>
                    </a:lnTo>
                    <a:lnTo>
                      <a:pt x="124" y="21"/>
                    </a:lnTo>
                    <a:lnTo>
                      <a:pt x="110" y="25"/>
                    </a:lnTo>
                    <a:lnTo>
                      <a:pt x="100" y="35"/>
                    </a:lnTo>
                    <a:lnTo>
                      <a:pt x="92" y="52"/>
                    </a:lnTo>
                    <a:lnTo>
                      <a:pt x="83" y="71"/>
                    </a:lnTo>
                    <a:lnTo>
                      <a:pt x="73" y="85"/>
                    </a:lnTo>
                    <a:lnTo>
                      <a:pt x="61" y="93"/>
                    </a:lnTo>
                    <a:lnTo>
                      <a:pt x="45" y="96"/>
                    </a:lnTo>
                    <a:lnTo>
                      <a:pt x="27" y="92"/>
                    </a:lnTo>
                    <a:lnTo>
                      <a:pt x="12" y="82"/>
                    </a:lnTo>
                    <a:lnTo>
                      <a:pt x="4" y="65"/>
                    </a:lnTo>
                    <a:lnTo>
                      <a:pt x="0" y="44"/>
                    </a:lnTo>
                    <a:lnTo>
                      <a:pt x="1" y="28"/>
                    </a:lnTo>
                    <a:lnTo>
                      <a:pt x="4" y="15"/>
                    </a:lnTo>
                    <a:lnTo>
                      <a:pt x="8" y="7"/>
                    </a:lnTo>
                    <a:lnTo>
                      <a:pt x="25" y="13"/>
                    </a:lnTo>
                    <a:lnTo>
                      <a:pt x="22" y="20"/>
                    </a:lnTo>
                    <a:lnTo>
                      <a:pt x="20" y="30"/>
                    </a:lnTo>
                    <a:lnTo>
                      <a:pt x="18" y="44"/>
                    </a:lnTo>
                    <a:lnTo>
                      <a:pt x="20" y="58"/>
                    </a:lnTo>
                    <a:lnTo>
                      <a:pt x="25" y="68"/>
                    </a:lnTo>
                    <a:lnTo>
                      <a:pt x="34" y="73"/>
                    </a:lnTo>
                    <a:lnTo>
                      <a:pt x="42" y="75"/>
                    </a:lnTo>
                    <a:lnTo>
                      <a:pt x="52" y="73"/>
                    </a:lnTo>
                    <a:lnTo>
                      <a:pt x="61" y="66"/>
                    </a:lnTo>
                    <a:lnTo>
                      <a:pt x="68" y="56"/>
                    </a:lnTo>
                    <a:lnTo>
                      <a:pt x="75" y="42"/>
                    </a:lnTo>
                    <a:lnTo>
                      <a:pt x="83" y="24"/>
                    </a:lnTo>
                    <a:lnTo>
                      <a:pt x="93" y="11"/>
                    </a:lnTo>
                    <a:lnTo>
                      <a:pt x="106" y="3"/>
                    </a:lnTo>
                    <a:lnTo>
                      <a:pt x="1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9" name="Freeform 75"/>
              <p:cNvSpPr>
                <a:spLocks/>
              </p:cNvSpPr>
              <p:nvPr/>
            </p:nvSpPr>
            <p:spPr bwMode="auto">
              <a:xfrm>
                <a:off x="700088" y="3487738"/>
                <a:ext cx="117475" cy="55563"/>
              </a:xfrm>
              <a:custGeom>
                <a:avLst/>
                <a:gdLst>
                  <a:gd name="T0" fmla="*/ 28 w 148"/>
                  <a:gd name="T1" fmla="*/ 0 h 70"/>
                  <a:gd name="T2" fmla="*/ 44 w 148"/>
                  <a:gd name="T3" fmla="*/ 0 h 70"/>
                  <a:gd name="T4" fmla="*/ 44 w 148"/>
                  <a:gd name="T5" fmla="*/ 31 h 70"/>
                  <a:gd name="T6" fmla="*/ 109 w 148"/>
                  <a:gd name="T7" fmla="*/ 31 h 70"/>
                  <a:gd name="T8" fmla="*/ 120 w 148"/>
                  <a:gd name="T9" fmla="*/ 29 h 70"/>
                  <a:gd name="T10" fmla="*/ 129 w 148"/>
                  <a:gd name="T11" fmla="*/ 24 h 70"/>
                  <a:gd name="T12" fmla="*/ 131 w 148"/>
                  <a:gd name="T13" fmla="*/ 14 h 70"/>
                  <a:gd name="T14" fmla="*/ 131 w 148"/>
                  <a:gd name="T15" fmla="*/ 10 h 70"/>
                  <a:gd name="T16" fmla="*/ 130 w 148"/>
                  <a:gd name="T17" fmla="*/ 5 h 70"/>
                  <a:gd name="T18" fmla="*/ 130 w 148"/>
                  <a:gd name="T19" fmla="*/ 3 h 70"/>
                  <a:gd name="T20" fmla="*/ 146 w 148"/>
                  <a:gd name="T21" fmla="*/ 1 h 70"/>
                  <a:gd name="T22" fmla="*/ 147 w 148"/>
                  <a:gd name="T23" fmla="*/ 5 h 70"/>
                  <a:gd name="T24" fmla="*/ 148 w 148"/>
                  <a:gd name="T25" fmla="*/ 12 h 70"/>
                  <a:gd name="T26" fmla="*/ 148 w 148"/>
                  <a:gd name="T27" fmla="*/ 20 h 70"/>
                  <a:gd name="T28" fmla="*/ 147 w 148"/>
                  <a:gd name="T29" fmla="*/ 34 h 70"/>
                  <a:gd name="T30" fmla="*/ 140 w 148"/>
                  <a:gd name="T31" fmla="*/ 44 h 70"/>
                  <a:gd name="T32" fmla="*/ 127 w 148"/>
                  <a:gd name="T33" fmla="*/ 49 h 70"/>
                  <a:gd name="T34" fmla="*/ 109 w 148"/>
                  <a:gd name="T35" fmla="*/ 52 h 70"/>
                  <a:gd name="T36" fmla="*/ 44 w 148"/>
                  <a:gd name="T37" fmla="*/ 52 h 70"/>
                  <a:gd name="T38" fmla="*/ 44 w 148"/>
                  <a:gd name="T39" fmla="*/ 70 h 70"/>
                  <a:gd name="T40" fmla="*/ 28 w 148"/>
                  <a:gd name="T41" fmla="*/ 70 h 70"/>
                  <a:gd name="T42" fmla="*/ 28 w 148"/>
                  <a:gd name="T43" fmla="*/ 52 h 70"/>
                  <a:gd name="T44" fmla="*/ 6 w 148"/>
                  <a:gd name="T45" fmla="*/ 52 h 70"/>
                  <a:gd name="T46" fmla="*/ 0 w 148"/>
                  <a:gd name="T47" fmla="*/ 31 h 70"/>
                  <a:gd name="T48" fmla="*/ 28 w 148"/>
                  <a:gd name="T49" fmla="*/ 31 h 70"/>
                  <a:gd name="T50" fmla="*/ 28 w 148"/>
                  <a:gd name="T5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0">
                    <a:moveTo>
                      <a:pt x="28" y="0"/>
                    </a:moveTo>
                    <a:lnTo>
                      <a:pt x="44" y="0"/>
                    </a:lnTo>
                    <a:lnTo>
                      <a:pt x="44" y="31"/>
                    </a:lnTo>
                    <a:lnTo>
                      <a:pt x="109" y="31"/>
                    </a:lnTo>
                    <a:lnTo>
                      <a:pt x="120" y="29"/>
                    </a:lnTo>
                    <a:lnTo>
                      <a:pt x="129" y="24"/>
                    </a:lnTo>
                    <a:lnTo>
                      <a:pt x="131" y="14"/>
                    </a:lnTo>
                    <a:lnTo>
                      <a:pt x="131" y="10"/>
                    </a:lnTo>
                    <a:lnTo>
                      <a:pt x="130" y="5"/>
                    </a:lnTo>
                    <a:lnTo>
                      <a:pt x="130" y="3"/>
                    </a:lnTo>
                    <a:lnTo>
                      <a:pt x="146" y="1"/>
                    </a:lnTo>
                    <a:lnTo>
                      <a:pt x="147" y="5"/>
                    </a:lnTo>
                    <a:lnTo>
                      <a:pt x="148" y="12"/>
                    </a:lnTo>
                    <a:lnTo>
                      <a:pt x="148" y="20"/>
                    </a:lnTo>
                    <a:lnTo>
                      <a:pt x="147" y="34"/>
                    </a:lnTo>
                    <a:lnTo>
                      <a:pt x="140" y="44"/>
                    </a:lnTo>
                    <a:lnTo>
                      <a:pt x="127" y="49"/>
                    </a:lnTo>
                    <a:lnTo>
                      <a:pt x="109" y="52"/>
                    </a:lnTo>
                    <a:lnTo>
                      <a:pt x="44" y="52"/>
                    </a:lnTo>
                    <a:lnTo>
                      <a:pt x="44" y="70"/>
                    </a:lnTo>
                    <a:lnTo>
                      <a:pt x="28" y="70"/>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0" name="Freeform 76"/>
              <p:cNvSpPr>
                <a:spLocks noEditPoints="1"/>
              </p:cNvSpPr>
              <p:nvPr/>
            </p:nvSpPr>
            <p:spPr bwMode="auto">
              <a:xfrm>
                <a:off x="720725" y="3411538"/>
                <a:ext cx="96838" cy="74613"/>
              </a:xfrm>
              <a:custGeom>
                <a:avLst/>
                <a:gdLst>
                  <a:gd name="T0" fmla="*/ 61 w 123"/>
                  <a:gd name="T1" fmla="*/ 22 h 94"/>
                  <a:gd name="T2" fmla="*/ 61 w 123"/>
                  <a:gd name="T3" fmla="*/ 36 h 94"/>
                  <a:gd name="T4" fmla="*/ 64 w 123"/>
                  <a:gd name="T5" fmla="*/ 50 h 94"/>
                  <a:gd name="T6" fmla="*/ 68 w 123"/>
                  <a:gd name="T7" fmla="*/ 62 h 94"/>
                  <a:gd name="T8" fmla="*/ 75 w 123"/>
                  <a:gd name="T9" fmla="*/ 69 h 94"/>
                  <a:gd name="T10" fmla="*/ 88 w 123"/>
                  <a:gd name="T11" fmla="*/ 72 h 94"/>
                  <a:gd name="T12" fmla="*/ 94 w 123"/>
                  <a:gd name="T13" fmla="*/ 72 h 94"/>
                  <a:gd name="T14" fmla="*/ 98 w 123"/>
                  <a:gd name="T15" fmla="*/ 70 h 94"/>
                  <a:gd name="T16" fmla="*/ 102 w 123"/>
                  <a:gd name="T17" fmla="*/ 67 h 94"/>
                  <a:gd name="T18" fmla="*/ 105 w 123"/>
                  <a:gd name="T19" fmla="*/ 65 h 94"/>
                  <a:gd name="T20" fmla="*/ 106 w 123"/>
                  <a:gd name="T21" fmla="*/ 60 h 94"/>
                  <a:gd name="T22" fmla="*/ 108 w 123"/>
                  <a:gd name="T23" fmla="*/ 56 h 94"/>
                  <a:gd name="T24" fmla="*/ 108 w 123"/>
                  <a:gd name="T25" fmla="*/ 52 h 94"/>
                  <a:gd name="T26" fmla="*/ 105 w 123"/>
                  <a:gd name="T27" fmla="*/ 39 h 94"/>
                  <a:gd name="T28" fmla="*/ 98 w 123"/>
                  <a:gd name="T29" fmla="*/ 29 h 94"/>
                  <a:gd name="T30" fmla="*/ 88 w 123"/>
                  <a:gd name="T31" fmla="*/ 24 h 94"/>
                  <a:gd name="T32" fmla="*/ 85 w 123"/>
                  <a:gd name="T33" fmla="*/ 22 h 94"/>
                  <a:gd name="T34" fmla="*/ 81 w 123"/>
                  <a:gd name="T35" fmla="*/ 22 h 94"/>
                  <a:gd name="T36" fmla="*/ 61 w 123"/>
                  <a:gd name="T37" fmla="*/ 22 h 94"/>
                  <a:gd name="T38" fmla="*/ 121 w 123"/>
                  <a:gd name="T39" fmla="*/ 0 h 94"/>
                  <a:gd name="T40" fmla="*/ 121 w 123"/>
                  <a:gd name="T41" fmla="*/ 19 h 94"/>
                  <a:gd name="T42" fmla="*/ 106 w 123"/>
                  <a:gd name="T43" fmla="*/ 21 h 94"/>
                  <a:gd name="T44" fmla="*/ 106 w 123"/>
                  <a:gd name="T45" fmla="*/ 22 h 94"/>
                  <a:gd name="T46" fmla="*/ 115 w 123"/>
                  <a:gd name="T47" fmla="*/ 31 h 94"/>
                  <a:gd name="T48" fmla="*/ 122 w 123"/>
                  <a:gd name="T49" fmla="*/ 42 h 94"/>
                  <a:gd name="T50" fmla="*/ 123 w 123"/>
                  <a:gd name="T51" fmla="*/ 58 h 94"/>
                  <a:gd name="T52" fmla="*/ 121 w 123"/>
                  <a:gd name="T53" fmla="*/ 73 h 94"/>
                  <a:gd name="T54" fmla="*/ 113 w 123"/>
                  <a:gd name="T55" fmla="*/ 84 h 94"/>
                  <a:gd name="T56" fmla="*/ 102 w 123"/>
                  <a:gd name="T57" fmla="*/ 91 h 94"/>
                  <a:gd name="T58" fmla="*/ 89 w 123"/>
                  <a:gd name="T59" fmla="*/ 94 h 94"/>
                  <a:gd name="T60" fmla="*/ 74 w 123"/>
                  <a:gd name="T61" fmla="*/ 91 h 94"/>
                  <a:gd name="T62" fmla="*/ 63 w 123"/>
                  <a:gd name="T63" fmla="*/ 82 h 94"/>
                  <a:gd name="T64" fmla="*/ 53 w 123"/>
                  <a:gd name="T65" fmla="*/ 67 h 94"/>
                  <a:gd name="T66" fmla="*/ 48 w 123"/>
                  <a:gd name="T67" fmla="*/ 48 h 94"/>
                  <a:gd name="T68" fmla="*/ 46 w 123"/>
                  <a:gd name="T69" fmla="*/ 22 h 94"/>
                  <a:gd name="T70" fmla="*/ 44 w 123"/>
                  <a:gd name="T71" fmla="*/ 22 h 94"/>
                  <a:gd name="T72" fmla="*/ 37 w 123"/>
                  <a:gd name="T73" fmla="*/ 24 h 94"/>
                  <a:gd name="T74" fmla="*/ 30 w 123"/>
                  <a:gd name="T75" fmla="*/ 25 h 94"/>
                  <a:gd name="T76" fmla="*/ 23 w 123"/>
                  <a:gd name="T77" fmla="*/ 29 h 94"/>
                  <a:gd name="T78" fmla="*/ 19 w 123"/>
                  <a:gd name="T79" fmla="*/ 38 h 94"/>
                  <a:gd name="T80" fmla="*/ 16 w 123"/>
                  <a:gd name="T81" fmla="*/ 49 h 94"/>
                  <a:gd name="T82" fmla="*/ 19 w 123"/>
                  <a:gd name="T83" fmla="*/ 66 h 94"/>
                  <a:gd name="T84" fmla="*/ 26 w 123"/>
                  <a:gd name="T85" fmla="*/ 80 h 94"/>
                  <a:gd name="T86" fmla="*/ 10 w 123"/>
                  <a:gd name="T87" fmla="*/ 86 h 94"/>
                  <a:gd name="T88" fmla="*/ 3 w 123"/>
                  <a:gd name="T89" fmla="*/ 67 h 94"/>
                  <a:gd name="T90" fmla="*/ 0 w 123"/>
                  <a:gd name="T91" fmla="*/ 46 h 94"/>
                  <a:gd name="T92" fmla="*/ 3 w 123"/>
                  <a:gd name="T93" fmla="*/ 31 h 94"/>
                  <a:gd name="T94" fmla="*/ 7 w 123"/>
                  <a:gd name="T95" fmla="*/ 19 h 94"/>
                  <a:gd name="T96" fmla="*/ 16 w 123"/>
                  <a:gd name="T97" fmla="*/ 11 h 94"/>
                  <a:gd name="T98" fmla="*/ 26 w 123"/>
                  <a:gd name="T99" fmla="*/ 5 h 94"/>
                  <a:gd name="T100" fmla="*/ 37 w 123"/>
                  <a:gd name="T101" fmla="*/ 2 h 94"/>
                  <a:gd name="T102" fmla="*/ 48 w 123"/>
                  <a:gd name="T103" fmla="*/ 1 h 94"/>
                  <a:gd name="T104" fmla="*/ 92 w 123"/>
                  <a:gd name="T105" fmla="*/ 1 h 94"/>
                  <a:gd name="T106" fmla="*/ 108 w 123"/>
                  <a:gd name="T107" fmla="*/ 1 h 94"/>
                  <a:gd name="T108" fmla="*/ 121 w 123"/>
                  <a:gd name="T10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4">
                    <a:moveTo>
                      <a:pt x="61" y="22"/>
                    </a:moveTo>
                    <a:lnTo>
                      <a:pt x="61" y="36"/>
                    </a:lnTo>
                    <a:lnTo>
                      <a:pt x="64" y="50"/>
                    </a:lnTo>
                    <a:lnTo>
                      <a:pt x="68" y="62"/>
                    </a:lnTo>
                    <a:lnTo>
                      <a:pt x="75" y="69"/>
                    </a:lnTo>
                    <a:lnTo>
                      <a:pt x="88" y="72"/>
                    </a:lnTo>
                    <a:lnTo>
                      <a:pt x="94" y="72"/>
                    </a:lnTo>
                    <a:lnTo>
                      <a:pt x="98" y="70"/>
                    </a:lnTo>
                    <a:lnTo>
                      <a:pt x="102" y="67"/>
                    </a:lnTo>
                    <a:lnTo>
                      <a:pt x="105" y="65"/>
                    </a:lnTo>
                    <a:lnTo>
                      <a:pt x="106" y="60"/>
                    </a:lnTo>
                    <a:lnTo>
                      <a:pt x="108" y="56"/>
                    </a:lnTo>
                    <a:lnTo>
                      <a:pt x="108" y="52"/>
                    </a:lnTo>
                    <a:lnTo>
                      <a:pt x="105" y="39"/>
                    </a:lnTo>
                    <a:lnTo>
                      <a:pt x="98" y="29"/>
                    </a:lnTo>
                    <a:lnTo>
                      <a:pt x="88" y="24"/>
                    </a:lnTo>
                    <a:lnTo>
                      <a:pt x="85" y="22"/>
                    </a:lnTo>
                    <a:lnTo>
                      <a:pt x="81" y="22"/>
                    </a:lnTo>
                    <a:lnTo>
                      <a:pt x="61" y="22"/>
                    </a:lnTo>
                    <a:close/>
                    <a:moveTo>
                      <a:pt x="121" y="0"/>
                    </a:moveTo>
                    <a:lnTo>
                      <a:pt x="121" y="19"/>
                    </a:lnTo>
                    <a:lnTo>
                      <a:pt x="106" y="21"/>
                    </a:lnTo>
                    <a:lnTo>
                      <a:pt x="106" y="22"/>
                    </a:lnTo>
                    <a:lnTo>
                      <a:pt x="115" y="31"/>
                    </a:lnTo>
                    <a:lnTo>
                      <a:pt x="122" y="42"/>
                    </a:lnTo>
                    <a:lnTo>
                      <a:pt x="123" y="58"/>
                    </a:lnTo>
                    <a:lnTo>
                      <a:pt x="121" y="73"/>
                    </a:lnTo>
                    <a:lnTo>
                      <a:pt x="113" y="84"/>
                    </a:lnTo>
                    <a:lnTo>
                      <a:pt x="102" y="91"/>
                    </a:lnTo>
                    <a:lnTo>
                      <a:pt x="89" y="94"/>
                    </a:lnTo>
                    <a:lnTo>
                      <a:pt x="74" y="91"/>
                    </a:lnTo>
                    <a:lnTo>
                      <a:pt x="63" y="82"/>
                    </a:lnTo>
                    <a:lnTo>
                      <a:pt x="53" y="67"/>
                    </a:lnTo>
                    <a:lnTo>
                      <a:pt x="48" y="48"/>
                    </a:lnTo>
                    <a:lnTo>
                      <a:pt x="46" y="22"/>
                    </a:lnTo>
                    <a:lnTo>
                      <a:pt x="44" y="22"/>
                    </a:lnTo>
                    <a:lnTo>
                      <a:pt x="37" y="24"/>
                    </a:lnTo>
                    <a:lnTo>
                      <a:pt x="30" y="25"/>
                    </a:lnTo>
                    <a:lnTo>
                      <a:pt x="23" y="29"/>
                    </a:lnTo>
                    <a:lnTo>
                      <a:pt x="19" y="38"/>
                    </a:lnTo>
                    <a:lnTo>
                      <a:pt x="16" y="49"/>
                    </a:lnTo>
                    <a:lnTo>
                      <a:pt x="19" y="66"/>
                    </a:lnTo>
                    <a:lnTo>
                      <a:pt x="26" y="80"/>
                    </a:lnTo>
                    <a:lnTo>
                      <a:pt x="10" y="86"/>
                    </a:lnTo>
                    <a:lnTo>
                      <a:pt x="3" y="67"/>
                    </a:lnTo>
                    <a:lnTo>
                      <a:pt x="0" y="46"/>
                    </a:lnTo>
                    <a:lnTo>
                      <a:pt x="3" y="31"/>
                    </a:lnTo>
                    <a:lnTo>
                      <a:pt x="7" y="19"/>
                    </a:lnTo>
                    <a:lnTo>
                      <a:pt x="16" y="11"/>
                    </a:lnTo>
                    <a:lnTo>
                      <a:pt x="26" y="5"/>
                    </a:lnTo>
                    <a:lnTo>
                      <a:pt x="37" y="2"/>
                    </a:lnTo>
                    <a:lnTo>
                      <a:pt x="48" y="1"/>
                    </a:lnTo>
                    <a:lnTo>
                      <a:pt x="92" y="1"/>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1" name="Freeform 77"/>
              <p:cNvSpPr>
                <a:spLocks/>
              </p:cNvSpPr>
              <p:nvPr/>
            </p:nvSpPr>
            <p:spPr bwMode="auto">
              <a:xfrm>
                <a:off x="700088" y="3325813"/>
                <a:ext cx="117475" cy="55563"/>
              </a:xfrm>
              <a:custGeom>
                <a:avLst/>
                <a:gdLst>
                  <a:gd name="T0" fmla="*/ 28 w 148"/>
                  <a:gd name="T1" fmla="*/ 0 h 71"/>
                  <a:gd name="T2" fmla="*/ 44 w 148"/>
                  <a:gd name="T3" fmla="*/ 0 h 71"/>
                  <a:gd name="T4" fmla="*/ 44 w 148"/>
                  <a:gd name="T5" fmla="*/ 31 h 71"/>
                  <a:gd name="T6" fmla="*/ 109 w 148"/>
                  <a:gd name="T7" fmla="*/ 31 h 71"/>
                  <a:gd name="T8" fmla="*/ 120 w 148"/>
                  <a:gd name="T9" fmla="*/ 30 h 71"/>
                  <a:gd name="T10" fmla="*/ 129 w 148"/>
                  <a:gd name="T11" fmla="*/ 24 h 71"/>
                  <a:gd name="T12" fmla="*/ 131 w 148"/>
                  <a:gd name="T13" fmla="*/ 16 h 71"/>
                  <a:gd name="T14" fmla="*/ 131 w 148"/>
                  <a:gd name="T15" fmla="*/ 10 h 71"/>
                  <a:gd name="T16" fmla="*/ 130 w 148"/>
                  <a:gd name="T17" fmla="*/ 6 h 71"/>
                  <a:gd name="T18" fmla="*/ 130 w 148"/>
                  <a:gd name="T19" fmla="*/ 3 h 71"/>
                  <a:gd name="T20" fmla="*/ 146 w 148"/>
                  <a:gd name="T21" fmla="*/ 2 h 71"/>
                  <a:gd name="T22" fmla="*/ 147 w 148"/>
                  <a:gd name="T23" fmla="*/ 7 h 71"/>
                  <a:gd name="T24" fmla="*/ 148 w 148"/>
                  <a:gd name="T25" fmla="*/ 13 h 71"/>
                  <a:gd name="T26" fmla="*/ 148 w 148"/>
                  <a:gd name="T27" fmla="*/ 21 h 71"/>
                  <a:gd name="T28" fmla="*/ 147 w 148"/>
                  <a:gd name="T29" fmla="*/ 34 h 71"/>
                  <a:gd name="T30" fmla="*/ 140 w 148"/>
                  <a:gd name="T31" fmla="*/ 44 h 71"/>
                  <a:gd name="T32" fmla="*/ 127 w 148"/>
                  <a:gd name="T33" fmla="*/ 50 h 71"/>
                  <a:gd name="T34" fmla="*/ 109 w 148"/>
                  <a:gd name="T35" fmla="*/ 52 h 71"/>
                  <a:gd name="T36" fmla="*/ 44 w 148"/>
                  <a:gd name="T37" fmla="*/ 52 h 71"/>
                  <a:gd name="T38" fmla="*/ 44 w 148"/>
                  <a:gd name="T39" fmla="*/ 71 h 71"/>
                  <a:gd name="T40" fmla="*/ 28 w 148"/>
                  <a:gd name="T41" fmla="*/ 71 h 71"/>
                  <a:gd name="T42" fmla="*/ 28 w 148"/>
                  <a:gd name="T43" fmla="*/ 52 h 71"/>
                  <a:gd name="T44" fmla="*/ 6 w 148"/>
                  <a:gd name="T45" fmla="*/ 52 h 71"/>
                  <a:gd name="T46" fmla="*/ 0 w 148"/>
                  <a:gd name="T47" fmla="*/ 31 h 71"/>
                  <a:gd name="T48" fmla="*/ 28 w 148"/>
                  <a:gd name="T49" fmla="*/ 31 h 71"/>
                  <a:gd name="T50" fmla="*/ 28 w 148"/>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1">
                    <a:moveTo>
                      <a:pt x="28" y="0"/>
                    </a:moveTo>
                    <a:lnTo>
                      <a:pt x="44" y="0"/>
                    </a:lnTo>
                    <a:lnTo>
                      <a:pt x="44" y="31"/>
                    </a:lnTo>
                    <a:lnTo>
                      <a:pt x="109" y="31"/>
                    </a:lnTo>
                    <a:lnTo>
                      <a:pt x="120" y="30"/>
                    </a:lnTo>
                    <a:lnTo>
                      <a:pt x="129" y="24"/>
                    </a:lnTo>
                    <a:lnTo>
                      <a:pt x="131" y="16"/>
                    </a:lnTo>
                    <a:lnTo>
                      <a:pt x="131" y="10"/>
                    </a:lnTo>
                    <a:lnTo>
                      <a:pt x="130" y="6"/>
                    </a:lnTo>
                    <a:lnTo>
                      <a:pt x="130" y="3"/>
                    </a:lnTo>
                    <a:lnTo>
                      <a:pt x="146" y="2"/>
                    </a:lnTo>
                    <a:lnTo>
                      <a:pt x="147" y="7"/>
                    </a:lnTo>
                    <a:lnTo>
                      <a:pt x="148" y="13"/>
                    </a:lnTo>
                    <a:lnTo>
                      <a:pt x="148" y="21"/>
                    </a:lnTo>
                    <a:lnTo>
                      <a:pt x="147" y="34"/>
                    </a:lnTo>
                    <a:lnTo>
                      <a:pt x="140" y="44"/>
                    </a:lnTo>
                    <a:lnTo>
                      <a:pt x="127" y="50"/>
                    </a:lnTo>
                    <a:lnTo>
                      <a:pt x="109" y="52"/>
                    </a:lnTo>
                    <a:lnTo>
                      <a:pt x="44" y="52"/>
                    </a:lnTo>
                    <a:lnTo>
                      <a:pt x="44" y="71"/>
                    </a:lnTo>
                    <a:lnTo>
                      <a:pt x="28" y="71"/>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2" name="Freeform 78"/>
              <p:cNvSpPr>
                <a:spLocks noEditPoints="1"/>
              </p:cNvSpPr>
              <p:nvPr/>
            </p:nvSpPr>
            <p:spPr bwMode="auto">
              <a:xfrm>
                <a:off x="720725" y="3241676"/>
                <a:ext cx="96838" cy="82550"/>
              </a:xfrm>
              <a:custGeom>
                <a:avLst/>
                <a:gdLst>
                  <a:gd name="T0" fmla="*/ 51 w 123"/>
                  <a:gd name="T1" fmla="*/ 20 h 103"/>
                  <a:gd name="T2" fmla="*/ 41 w 123"/>
                  <a:gd name="T3" fmla="*/ 21 h 103"/>
                  <a:gd name="T4" fmla="*/ 33 w 123"/>
                  <a:gd name="T5" fmla="*/ 24 h 103"/>
                  <a:gd name="T6" fmla="*/ 24 w 123"/>
                  <a:gd name="T7" fmla="*/ 30 h 103"/>
                  <a:gd name="T8" fmla="*/ 19 w 123"/>
                  <a:gd name="T9" fmla="*/ 38 h 103"/>
                  <a:gd name="T10" fmla="*/ 16 w 123"/>
                  <a:gd name="T11" fmla="*/ 50 h 103"/>
                  <a:gd name="T12" fmla="*/ 19 w 123"/>
                  <a:gd name="T13" fmla="*/ 62 h 103"/>
                  <a:gd name="T14" fmla="*/ 24 w 123"/>
                  <a:gd name="T15" fmla="*/ 71 h 103"/>
                  <a:gd name="T16" fmla="*/ 31 w 123"/>
                  <a:gd name="T17" fmla="*/ 76 h 103"/>
                  <a:gd name="T18" fmla="*/ 41 w 123"/>
                  <a:gd name="T19" fmla="*/ 81 h 103"/>
                  <a:gd name="T20" fmla="*/ 51 w 123"/>
                  <a:gd name="T21" fmla="*/ 84 h 103"/>
                  <a:gd name="T22" fmla="*/ 51 w 123"/>
                  <a:gd name="T23" fmla="*/ 20 h 103"/>
                  <a:gd name="T24" fmla="*/ 56 w 123"/>
                  <a:gd name="T25" fmla="*/ 0 h 103"/>
                  <a:gd name="T26" fmla="*/ 61 w 123"/>
                  <a:gd name="T27" fmla="*/ 0 h 103"/>
                  <a:gd name="T28" fmla="*/ 65 w 123"/>
                  <a:gd name="T29" fmla="*/ 0 h 103"/>
                  <a:gd name="T30" fmla="*/ 65 w 123"/>
                  <a:gd name="T31" fmla="*/ 84 h 103"/>
                  <a:gd name="T32" fmla="*/ 81 w 123"/>
                  <a:gd name="T33" fmla="*/ 81 h 103"/>
                  <a:gd name="T34" fmla="*/ 94 w 123"/>
                  <a:gd name="T35" fmla="*/ 75 h 103"/>
                  <a:gd name="T36" fmla="*/ 101 w 123"/>
                  <a:gd name="T37" fmla="*/ 67 h 103"/>
                  <a:gd name="T38" fmla="*/ 105 w 123"/>
                  <a:gd name="T39" fmla="*/ 55 h 103"/>
                  <a:gd name="T40" fmla="*/ 106 w 123"/>
                  <a:gd name="T41" fmla="*/ 43 h 103"/>
                  <a:gd name="T42" fmla="*/ 106 w 123"/>
                  <a:gd name="T43" fmla="*/ 30 h 103"/>
                  <a:gd name="T44" fmla="*/ 104 w 123"/>
                  <a:gd name="T45" fmla="*/ 18 h 103"/>
                  <a:gd name="T46" fmla="*/ 101 w 123"/>
                  <a:gd name="T47" fmla="*/ 10 h 103"/>
                  <a:gd name="T48" fmla="*/ 116 w 123"/>
                  <a:gd name="T49" fmla="*/ 6 h 103"/>
                  <a:gd name="T50" fmla="*/ 119 w 123"/>
                  <a:gd name="T51" fmla="*/ 16 h 103"/>
                  <a:gd name="T52" fmla="*/ 122 w 123"/>
                  <a:gd name="T53" fmla="*/ 28 h 103"/>
                  <a:gd name="T54" fmla="*/ 123 w 123"/>
                  <a:gd name="T55" fmla="*/ 45 h 103"/>
                  <a:gd name="T56" fmla="*/ 121 w 123"/>
                  <a:gd name="T57" fmla="*/ 65 h 103"/>
                  <a:gd name="T58" fmla="*/ 113 w 123"/>
                  <a:gd name="T59" fmla="*/ 82 h 103"/>
                  <a:gd name="T60" fmla="*/ 101 w 123"/>
                  <a:gd name="T61" fmla="*/ 93 h 103"/>
                  <a:gd name="T62" fmla="*/ 84 w 123"/>
                  <a:gd name="T63" fmla="*/ 102 h 103"/>
                  <a:gd name="T64" fmla="*/ 64 w 123"/>
                  <a:gd name="T65" fmla="*/ 103 h 103"/>
                  <a:gd name="T66" fmla="*/ 44 w 123"/>
                  <a:gd name="T67" fmla="*/ 102 h 103"/>
                  <a:gd name="T68" fmla="*/ 26 w 123"/>
                  <a:gd name="T69" fmla="*/ 95 h 103"/>
                  <a:gd name="T70" fmla="*/ 13 w 123"/>
                  <a:gd name="T71" fmla="*/ 84 h 103"/>
                  <a:gd name="T72" fmla="*/ 3 w 123"/>
                  <a:gd name="T73" fmla="*/ 68 h 103"/>
                  <a:gd name="T74" fmla="*/ 0 w 123"/>
                  <a:gd name="T75" fmla="*/ 48 h 103"/>
                  <a:gd name="T76" fmla="*/ 3 w 123"/>
                  <a:gd name="T77" fmla="*/ 31 h 103"/>
                  <a:gd name="T78" fmla="*/ 10 w 123"/>
                  <a:gd name="T79" fmla="*/ 18 h 103"/>
                  <a:gd name="T80" fmla="*/ 20 w 123"/>
                  <a:gd name="T81" fmla="*/ 10 h 103"/>
                  <a:gd name="T82" fmla="*/ 31 w 123"/>
                  <a:gd name="T83" fmla="*/ 4 h 103"/>
                  <a:gd name="T84" fmla="*/ 44 w 123"/>
                  <a:gd name="T85" fmla="*/ 0 h 103"/>
                  <a:gd name="T86" fmla="*/ 56 w 123"/>
                  <a:gd name="T8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03">
                    <a:moveTo>
                      <a:pt x="51" y="20"/>
                    </a:moveTo>
                    <a:lnTo>
                      <a:pt x="41" y="21"/>
                    </a:lnTo>
                    <a:lnTo>
                      <a:pt x="33" y="24"/>
                    </a:lnTo>
                    <a:lnTo>
                      <a:pt x="24" y="30"/>
                    </a:lnTo>
                    <a:lnTo>
                      <a:pt x="19" y="38"/>
                    </a:lnTo>
                    <a:lnTo>
                      <a:pt x="16" y="50"/>
                    </a:lnTo>
                    <a:lnTo>
                      <a:pt x="19" y="62"/>
                    </a:lnTo>
                    <a:lnTo>
                      <a:pt x="24" y="71"/>
                    </a:lnTo>
                    <a:lnTo>
                      <a:pt x="31" y="76"/>
                    </a:lnTo>
                    <a:lnTo>
                      <a:pt x="41" y="81"/>
                    </a:lnTo>
                    <a:lnTo>
                      <a:pt x="51" y="84"/>
                    </a:lnTo>
                    <a:lnTo>
                      <a:pt x="51" y="20"/>
                    </a:lnTo>
                    <a:close/>
                    <a:moveTo>
                      <a:pt x="56" y="0"/>
                    </a:moveTo>
                    <a:lnTo>
                      <a:pt x="61" y="0"/>
                    </a:lnTo>
                    <a:lnTo>
                      <a:pt x="65" y="0"/>
                    </a:lnTo>
                    <a:lnTo>
                      <a:pt x="65" y="84"/>
                    </a:lnTo>
                    <a:lnTo>
                      <a:pt x="81" y="81"/>
                    </a:lnTo>
                    <a:lnTo>
                      <a:pt x="94" y="75"/>
                    </a:lnTo>
                    <a:lnTo>
                      <a:pt x="101" y="67"/>
                    </a:lnTo>
                    <a:lnTo>
                      <a:pt x="105" y="55"/>
                    </a:lnTo>
                    <a:lnTo>
                      <a:pt x="106" y="43"/>
                    </a:lnTo>
                    <a:lnTo>
                      <a:pt x="106" y="30"/>
                    </a:lnTo>
                    <a:lnTo>
                      <a:pt x="104" y="18"/>
                    </a:lnTo>
                    <a:lnTo>
                      <a:pt x="101" y="10"/>
                    </a:lnTo>
                    <a:lnTo>
                      <a:pt x="116" y="6"/>
                    </a:lnTo>
                    <a:lnTo>
                      <a:pt x="119" y="16"/>
                    </a:lnTo>
                    <a:lnTo>
                      <a:pt x="122" y="28"/>
                    </a:lnTo>
                    <a:lnTo>
                      <a:pt x="123" y="45"/>
                    </a:lnTo>
                    <a:lnTo>
                      <a:pt x="121" y="65"/>
                    </a:lnTo>
                    <a:lnTo>
                      <a:pt x="113" y="82"/>
                    </a:lnTo>
                    <a:lnTo>
                      <a:pt x="101" y="93"/>
                    </a:lnTo>
                    <a:lnTo>
                      <a:pt x="84" y="102"/>
                    </a:lnTo>
                    <a:lnTo>
                      <a:pt x="64" y="103"/>
                    </a:lnTo>
                    <a:lnTo>
                      <a:pt x="44" y="102"/>
                    </a:lnTo>
                    <a:lnTo>
                      <a:pt x="26" y="95"/>
                    </a:lnTo>
                    <a:lnTo>
                      <a:pt x="13" y="84"/>
                    </a:lnTo>
                    <a:lnTo>
                      <a:pt x="3" y="68"/>
                    </a:lnTo>
                    <a:lnTo>
                      <a:pt x="0" y="48"/>
                    </a:lnTo>
                    <a:lnTo>
                      <a:pt x="3" y="31"/>
                    </a:lnTo>
                    <a:lnTo>
                      <a:pt x="10" y="18"/>
                    </a:lnTo>
                    <a:lnTo>
                      <a:pt x="20" y="10"/>
                    </a:lnTo>
                    <a:lnTo>
                      <a:pt x="31" y="4"/>
                    </a:lnTo>
                    <a:lnTo>
                      <a:pt x="44" y="0"/>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3" name="Freeform 79"/>
              <p:cNvSpPr>
                <a:spLocks/>
              </p:cNvSpPr>
              <p:nvPr/>
            </p:nvSpPr>
            <p:spPr bwMode="auto">
              <a:xfrm>
                <a:off x="682625" y="3117851"/>
                <a:ext cx="157163" cy="39688"/>
              </a:xfrm>
              <a:custGeom>
                <a:avLst/>
                <a:gdLst>
                  <a:gd name="T0" fmla="*/ 0 w 198"/>
                  <a:gd name="T1" fmla="*/ 0 h 49"/>
                  <a:gd name="T2" fmla="*/ 20 w 198"/>
                  <a:gd name="T3" fmla="*/ 12 h 49"/>
                  <a:gd name="T4" fmla="*/ 43 w 198"/>
                  <a:gd name="T5" fmla="*/ 22 h 49"/>
                  <a:gd name="T6" fmla="*/ 70 w 198"/>
                  <a:gd name="T7" fmla="*/ 28 h 49"/>
                  <a:gd name="T8" fmla="*/ 99 w 198"/>
                  <a:gd name="T9" fmla="*/ 31 h 49"/>
                  <a:gd name="T10" fmla="*/ 130 w 198"/>
                  <a:gd name="T11" fmla="*/ 28 h 49"/>
                  <a:gd name="T12" fmla="*/ 156 w 198"/>
                  <a:gd name="T13" fmla="*/ 22 h 49"/>
                  <a:gd name="T14" fmla="*/ 178 w 198"/>
                  <a:gd name="T15" fmla="*/ 12 h 49"/>
                  <a:gd name="T16" fmla="*/ 198 w 198"/>
                  <a:gd name="T17" fmla="*/ 0 h 49"/>
                  <a:gd name="T18" fmla="*/ 198 w 198"/>
                  <a:gd name="T19" fmla="*/ 17 h 49"/>
                  <a:gd name="T20" fmla="*/ 185 w 198"/>
                  <a:gd name="T21" fmla="*/ 26 h 49"/>
                  <a:gd name="T22" fmla="*/ 169 w 198"/>
                  <a:gd name="T23" fmla="*/ 35 h 49"/>
                  <a:gd name="T24" fmla="*/ 149 w 198"/>
                  <a:gd name="T25" fmla="*/ 42 h 49"/>
                  <a:gd name="T26" fmla="*/ 126 w 198"/>
                  <a:gd name="T27" fmla="*/ 48 h 49"/>
                  <a:gd name="T28" fmla="*/ 99 w 198"/>
                  <a:gd name="T29" fmla="*/ 49 h 49"/>
                  <a:gd name="T30" fmla="*/ 72 w 198"/>
                  <a:gd name="T31" fmla="*/ 46 h 49"/>
                  <a:gd name="T32" fmla="*/ 50 w 198"/>
                  <a:gd name="T33" fmla="*/ 42 h 49"/>
                  <a:gd name="T34" fmla="*/ 30 w 198"/>
                  <a:gd name="T35" fmla="*/ 35 h 49"/>
                  <a:gd name="T36" fmla="*/ 13 w 198"/>
                  <a:gd name="T37" fmla="*/ 26 h 49"/>
                  <a:gd name="T38" fmla="*/ 0 w 198"/>
                  <a:gd name="T39" fmla="*/ 17 h 49"/>
                  <a:gd name="T40" fmla="*/ 0 w 198"/>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49">
                    <a:moveTo>
                      <a:pt x="0" y="0"/>
                    </a:moveTo>
                    <a:lnTo>
                      <a:pt x="20" y="12"/>
                    </a:lnTo>
                    <a:lnTo>
                      <a:pt x="43" y="22"/>
                    </a:lnTo>
                    <a:lnTo>
                      <a:pt x="70" y="28"/>
                    </a:lnTo>
                    <a:lnTo>
                      <a:pt x="99" y="31"/>
                    </a:lnTo>
                    <a:lnTo>
                      <a:pt x="130" y="28"/>
                    </a:lnTo>
                    <a:lnTo>
                      <a:pt x="156" y="22"/>
                    </a:lnTo>
                    <a:lnTo>
                      <a:pt x="178" y="12"/>
                    </a:lnTo>
                    <a:lnTo>
                      <a:pt x="198" y="0"/>
                    </a:lnTo>
                    <a:lnTo>
                      <a:pt x="198" y="17"/>
                    </a:lnTo>
                    <a:lnTo>
                      <a:pt x="185" y="26"/>
                    </a:lnTo>
                    <a:lnTo>
                      <a:pt x="169" y="35"/>
                    </a:lnTo>
                    <a:lnTo>
                      <a:pt x="149" y="42"/>
                    </a:lnTo>
                    <a:lnTo>
                      <a:pt x="126" y="48"/>
                    </a:lnTo>
                    <a:lnTo>
                      <a:pt x="99" y="49"/>
                    </a:lnTo>
                    <a:lnTo>
                      <a:pt x="72" y="46"/>
                    </a:lnTo>
                    <a:lnTo>
                      <a:pt x="50" y="42"/>
                    </a:lnTo>
                    <a:lnTo>
                      <a:pt x="30" y="35"/>
                    </a:lnTo>
                    <a:lnTo>
                      <a:pt x="13" y="26"/>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4" name="Freeform 80"/>
              <p:cNvSpPr>
                <a:spLocks noEditPoints="1"/>
              </p:cNvSpPr>
              <p:nvPr/>
            </p:nvSpPr>
            <p:spPr bwMode="auto">
              <a:xfrm>
                <a:off x="720725" y="3024188"/>
                <a:ext cx="96838" cy="74613"/>
              </a:xfrm>
              <a:custGeom>
                <a:avLst/>
                <a:gdLst>
                  <a:gd name="T0" fmla="*/ 61 w 123"/>
                  <a:gd name="T1" fmla="*/ 22 h 93"/>
                  <a:gd name="T2" fmla="*/ 61 w 123"/>
                  <a:gd name="T3" fmla="*/ 37 h 93"/>
                  <a:gd name="T4" fmla="*/ 64 w 123"/>
                  <a:gd name="T5" fmla="*/ 51 h 93"/>
                  <a:gd name="T6" fmla="*/ 68 w 123"/>
                  <a:gd name="T7" fmla="*/ 62 h 93"/>
                  <a:gd name="T8" fmla="*/ 75 w 123"/>
                  <a:gd name="T9" fmla="*/ 69 h 93"/>
                  <a:gd name="T10" fmla="*/ 88 w 123"/>
                  <a:gd name="T11" fmla="*/ 72 h 93"/>
                  <a:gd name="T12" fmla="*/ 94 w 123"/>
                  <a:gd name="T13" fmla="*/ 72 h 93"/>
                  <a:gd name="T14" fmla="*/ 98 w 123"/>
                  <a:gd name="T15" fmla="*/ 71 h 93"/>
                  <a:gd name="T16" fmla="*/ 102 w 123"/>
                  <a:gd name="T17" fmla="*/ 68 h 93"/>
                  <a:gd name="T18" fmla="*/ 105 w 123"/>
                  <a:gd name="T19" fmla="*/ 65 h 93"/>
                  <a:gd name="T20" fmla="*/ 106 w 123"/>
                  <a:gd name="T21" fmla="*/ 61 h 93"/>
                  <a:gd name="T22" fmla="*/ 108 w 123"/>
                  <a:gd name="T23" fmla="*/ 56 h 93"/>
                  <a:gd name="T24" fmla="*/ 108 w 123"/>
                  <a:gd name="T25" fmla="*/ 52 h 93"/>
                  <a:gd name="T26" fmla="*/ 105 w 123"/>
                  <a:gd name="T27" fmla="*/ 38 h 93"/>
                  <a:gd name="T28" fmla="*/ 98 w 123"/>
                  <a:gd name="T29" fmla="*/ 30 h 93"/>
                  <a:gd name="T30" fmla="*/ 88 w 123"/>
                  <a:gd name="T31" fmla="*/ 24 h 93"/>
                  <a:gd name="T32" fmla="*/ 85 w 123"/>
                  <a:gd name="T33" fmla="*/ 22 h 93"/>
                  <a:gd name="T34" fmla="*/ 81 w 123"/>
                  <a:gd name="T35" fmla="*/ 22 h 93"/>
                  <a:gd name="T36" fmla="*/ 61 w 123"/>
                  <a:gd name="T37" fmla="*/ 22 h 93"/>
                  <a:gd name="T38" fmla="*/ 121 w 123"/>
                  <a:gd name="T39" fmla="*/ 0 h 93"/>
                  <a:gd name="T40" fmla="*/ 121 w 123"/>
                  <a:gd name="T41" fmla="*/ 20 h 93"/>
                  <a:gd name="T42" fmla="*/ 106 w 123"/>
                  <a:gd name="T43" fmla="*/ 21 h 93"/>
                  <a:gd name="T44" fmla="*/ 106 w 123"/>
                  <a:gd name="T45" fmla="*/ 21 h 93"/>
                  <a:gd name="T46" fmla="*/ 115 w 123"/>
                  <a:gd name="T47" fmla="*/ 30 h 93"/>
                  <a:gd name="T48" fmla="*/ 122 w 123"/>
                  <a:gd name="T49" fmla="*/ 42 h 93"/>
                  <a:gd name="T50" fmla="*/ 123 w 123"/>
                  <a:gd name="T51" fmla="*/ 58 h 93"/>
                  <a:gd name="T52" fmla="*/ 121 w 123"/>
                  <a:gd name="T53" fmla="*/ 73 h 93"/>
                  <a:gd name="T54" fmla="*/ 113 w 123"/>
                  <a:gd name="T55" fmla="*/ 85 h 93"/>
                  <a:gd name="T56" fmla="*/ 102 w 123"/>
                  <a:gd name="T57" fmla="*/ 92 h 93"/>
                  <a:gd name="T58" fmla="*/ 89 w 123"/>
                  <a:gd name="T59" fmla="*/ 93 h 93"/>
                  <a:gd name="T60" fmla="*/ 74 w 123"/>
                  <a:gd name="T61" fmla="*/ 90 h 93"/>
                  <a:gd name="T62" fmla="*/ 63 w 123"/>
                  <a:gd name="T63" fmla="*/ 82 h 93"/>
                  <a:gd name="T64" fmla="*/ 53 w 123"/>
                  <a:gd name="T65" fmla="*/ 68 h 93"/>
                  <a:gd name="T66" fmla="*/ 48 w 123"/>
                  <a:gd name="T67" fmla="*/ 48 h 93"/>
                  <a:gd name="T68" fmla="*/ 46 w 123"/>
                  <a:gd name="T69" fmla="*/ 22 h 93"/>
                  <a:gd name="T70" fmla="*/ 44 w 123"/>
                  <a:gd name="T71" fmla="*/ 22 h 93"/>
                  <a:gd name="T72" fmla="*/ 37 w 123"/>
                  <a:gd name="T73" fmla="*/ 24 h 93"/>
                  <a:gd name="T74" fmla="*/ 30 w 123"/>
                  <a:gd name="T75" fmla="*/ 25 h 93"/>
                  <a:gd name="T76" fmla="*/ 23 w 123"/>
                  <a:gd name="T77" fmla="*/ 30 h 93"/>
                  <a:gd name="T78" fmla="*/ 19 w 123"/>
                  <a:gd name="T79" fmla="*/ 38 h 93"/>
                  <a:gd name="T80" fmla="*/ 16 w 123"/>
                  <a:gd name="T81" fmla="*/ 49 h 93"/>
                  <a:gd name="T82" fmla="*/ 19 w 123"/>
                  <a:gd name="T83" fmla="*/ 66 h 93"/>
                  <a:gd name="T84" fmla="*/ 26 w 123"/>
                  <a:gd name="T85" fmla="*/ 80 h 93"/>
                  <a:gd name="T86" fmla="*/ 10 w 123"/>
                  <a:gd name="T87" fmla="*/ 86 h 93"/>
                  <a:gd name="T88" fmla="*/ 3 w 123"/>
                  <a:gd name="T89" fmla="*/ 68 h 93"/>
                  <a:gd name="T90" fmla="*/ 0 w 123"/>
                  <a:gd name="T91" fmla="*/ 46 h 93"/>
                  <a:gd name="T92" fmla="*/ 3 w 123"/>
                  <a:gd name="T93" fmla="*/ 31 h 93"/>
                  <a:gd name="T94" fmla="*/ 7 w 123"/>
                  <a:gd name="T95" fmla="*/ 18 h 93"/>
                  <a:gd name="T96" fmla="*/ 16 w 123"/>
                  <a:gd name="T97" fmla="*/ 11 h 93"/>
                  <a:gd name="T98" fmla="*/ 26 w 123"/>
                  <a:gd name="T99" fmla="*/ 5 h 93"/>
                  <a:gd name="T100" fmla="*/ 37 w 123"/>
                  <a:gd name="T101" fmla="*/ 3 h 93"/>
                  <a:gd name="T102" fmla="*/ 48 w 123"/>
                  <a:gd name="T103" fmla="*/ 1 h 93"/>
                  <a:gd name="T104" fmla="*/ 92 w 123"/>
                  <a:gd name="T105" fmla="*/ 1 h 93"/>
                  <a:gd name="T106" fmla="*/ 108 w 123"/>
                  <a:gd name="T107" fmla="*/ 1 h 93"/>
                  <a:gd name="T108" fmla="*/ 121 w 123"/>
                  <a:gd name="T10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3">
                    <a:moveTo>
                      <a:pt x="61" y="22"/>
                    </a:moveTo>
                    <a:lnTo>
                      <a:pt x="61" y="37"/>
                    </a:lnTo>
                    <a:lnTo>
                      <a:pt x="64" y="51"/>
                    </a:lnTo>
                    <a:lnTo>
                      <a:pt x="68" y="62"/>
                    </a:lnTo>
                    <a:lnTo>
                      <a:pt x="75" y="69"/>
                    </a:lnTo>
                    <a:lnTo>
                      <a:pt x="88" y="72"/>
                    </a:lnTo>
                    <a:lnTo>
                      <a:pt x="94" y="72"/>
                    </a:lnTo>
                    <a:lnTo>
                      <a:pt x="98" y="71"/>
                    </a:lnTo>
                    <a:lnTo>
                      <a:pt x="102" y="68"/>
                    </a:lnTo>
                    <a:lnTo>
                      <a:pt x="105" y="65"/>
                    </a:lnTo>
                    <a:lnTo>
                      <a:pt x="106" y="61"/>
                    </a:lnTo>
                    <a:lnTo>
                      <a:pt x="108" y="56"/>
                    </a:lnTo>
                    <a:lnTo>
                      <a:pt x="108" y="52"/>
                    </a:lnTo>
                    <a:lnTo>
                      <a:pt x="105" y="38"/>
                    </a:lnTo>
                    <a:lnTo>
                      <a:pt x="98" y="30"/>
                    </a:lnTo>
                    <a:lnTo>
                      <a:pt x="88" y="24"/>
                    </a:lnTo>
                    <a:lnTo>
                      <a:pt x="85" y="22"/>
                    </a:lnTo>
                    <a:lnTo>
                      <a:pt x="81" y="22"/>
                    </a:lnTo>
                    <a:lnTo>
                      <a:pt x="61" y="22"/>
                    </a:lnTo>
                    <a:close/>
                    <a:moveTo>
                      <a:pt x="121" y="0"/>
                    </a:moveTo>
                    <a:lnTo>
                      <a:pt x="121" y="20"/>
                    </a:lnTo>
                    <a:lnTo>
                      <a:pt x="106" y="21"/>
                    </a:lnTo>
                    <a:lnTo>
                      <a:pt x="106" y="21"/>
                    </a:lnTo>
                    <a:lnTo>
                      <a:pt x="115" y="30"/>
                    </a:lnTo>
                    <a:lnTo>
                      <a:pt x="122" y="42"/>
                    </a:lnTo>
                    <a:lnTo>
                      <a:pt x="123" y="58"/>
                    </a:lnTo>
                    <a:lnTo>
                      <a:pt x="121" y="73"/>
                    </a:lnTo>
                    <a:lnTo>
                      <a:pt x="113" y="85"/>
                    </a:lnTo>
                    <a:lnTo>
                      <a:pt x="102" y="92"/>
                    </a:lnTo>
                    <a:lnTo>
                      <a:pt x="89" y="93"/>
                    </a:lnTo>
                    <a:lnTo>
                      <a:pt x="74" y="90"/>
                    </a:lnTo>
                    <a:lnTo>
                      <a:pt x="63" y="82"/>
                    </a:lnTo>
                    <a:lnTo>
                      <a:pt x="53" y="68"/>
                    </a:lnTo>
                    <a:lnTo>
                      <a:pt x="48" y="48"/>
                    </a:lnTo>
                    <a:lnTo>
                      <a:pt x="46" y="22"/>
                    </a:lnTo>
                    <a:lnTo>
                      <a:pt x="44" y="22"/>
                    </a:lnTo>
                    <a:lnTo>
                      <a:pt x="37" y="24"/>
                    </a:lnTo>
                    <a:lnTo>
                      <a:pt x="30" y="25"/>
                    </a:lnTo>
                    <a:lnTo>
                      <a:pt x="23" y="30"/>
                    </a:lnTo>
                    <a:lnTo>
                      <a:pt x="19" y="38"/>
                    </a:lnTo>
                    <a:lnTo>
                      <a:pt x="16" y="49"/>
                    </a:lnTo>
                    <a:lnTo>
                      <a:pt x="19" y="66"/>
                    </a:lnTo>
                    <a:lnTo>
                      <a:pt x="26" y="80"/>
                    </a:lnTo>
                    <a:lnTo>
                      <a:pt x="10" y="86"/>
                    </a:lnTo>
                    <a:lnTo>
                      <a:pt x="3" y="68"/>
                    </a:lnTo>
                    <a:lnTo>
                      <a:pt x="0" y="46"/>
                    </a:lnTo>
                    <a:lnTo>
                      <a:pt x="3" y="31"/>
                    </a:lnTo>
                    <a:lnTo>
                      <a:pt x="7" y="18"/>
                    </a:lnTo>
                    <a:lnTo>
                      <a:pt x="16" y="11"/>
                    </a:lnTo>
                    <a:lnTo>
                      <a:pt x="26" y="5"/>
                    </a:lnTo>
                    <a:lnTo>
                      <a:pt x="37" y="3"/>
                    </a:lnTo>
                    <a:lnTo>
                      <a:pt x="48" y="1"/>
                    </a:lnTo>
                    <a:lnTo>
                      <a:pt x="92" y="1"/>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5" name="Freeform 81"/>
              <p:cNvSpPr>
                <a:spLocks/>
              </p:cNvSpPr>
              <p:nvPr/>
            </p:nvSpPr>
            <p:spPr bwMode="auto">
              <a:xfrm>
                <a:off x="793750" y="2963863"/>
                <a:ext cx="23813" cy="23813"/>
              </a:xfrm>
              <a:custGeom>
                <a:avLst/>
                <a:gdLst>
                  <a:gd name="T0" fmla="*/ 14 w 29"/>
                  <a:gd name="T1" fmla="*/ 0 h 30"/>
                  <a:gd name="T2" fmla="*/ 19 w 29"/>
                  <a:gd name="T3" fmla="*/ 1 h 30"/>
                  <a:gd name="T4" fmla="*/ 24 w 29"/>
                  <a:gd name="T5" fmla="*/ 3 h 30"/>
                  <a:gd name="T6" fmla="*/ 27 w 29"/>
                  <a:gd name="T7" fmla="*/ 6 h 30"/>
                  <a:gd name="T8" fmla="*/ 29 w 29"/>
                  <a:gd name="T9" fmla="*/ 10 h 30"/>
                  <a:gd name="T10" fmla="*/ 29 w 29"/>
                  <a:gd name="T11" fmla="*/ 15 h 30"/>
                  <a:gd name="T12" fmla="*/ 29 w 29"/>
                  <a:gd name="T13" fmla="*/ 20 h 30"/>
                  <a:gd name="T14" fmla="*/ 27 w 29"/>
                  <a:gd name="T15" fmla="*/ 24 h 30"/>
                  <a:gd name="T16" fmla="*/ 24 w 29"/>
                  <a:gd name="T17" fmla="*/ 27 h 30"/>
                  <a:gd name="T18" fmla="*/ 19 w 29"/>
                  <a:gd name="T19" fmla="*/ 28 h 30"/>
                  <a:gd name="T20" fmla="*/ 14 w 29"/>
                  <a:gd name="T21" fmla="*/ 30 h 30"/>
                  <a:gd name="T22" fmla="*/ 10 w 29"/>
                  <a:gd name="T23" fmla="*/ 28 h 30"/>
                  <a:gd name="T24" fmla="*/ 5 w 29"/>
                  <a:gd name="T25" fmla="*/ 27 h 30"/>
                  <a:gd name="T26" fmla="*/ 2 w 29"/>
                  <a:gd name="T27" fmla="*/ 24 h 30"/>
                  <a:gd name="T28" fmla="*/ 0 w 29"/>
                  <a:gd name="T29" fmla="*/ 20 h 30"/>
                  <a:gd name="T30" fmla="*/ 0 w 29"/>
                  <a:gd name="T31" fmla="*/ 14 h 30"/>
                  <a:gd name="T32" fmla="*/ 0 w 29"/>
                  <a:gd name="T33" fmla="*/ 10 h 30"/>
                  <a:gd name="T34" fmla="*/ 2 w 29"/>
                  <a:gd name="T35" fmla="*/ 6 h 30"/>
                  <a:gd name="T36" fmla="*/ 5 w 29"/>
                  <a:gd name="T37" fmla="*/ 3 h 30"/>
                  <a:gd name="T38" fmla="*/ 10 w 29"/>
                  <a:gd name="T39" fmla="*/ 1 h 30"/>
                  <a:gd name="T40" fmla="*/ 14 w 29"/>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 h="30">
                    <a:moveTo>
                      <a:pt x="14" y="0"/>
                    </a:moveTo>
                    <a:lnTo>
                      <a:pt x="19" y="1"/>
                    </a:lnTo>
                    <a:lnTo>
                      <a:pt x="24" y="3"/>
                    </a:lnTo>
                    <a:lnTo>
                      <a:pt x="27" y="6"/>
                    </a:lnTo>
                    <a:lnTo>
                      <a:pt x="29" y="10"/>
                    </a:lnTo>
                    <a:lnTo>
                      <a:pt x="29" y="15"/>
                    </a:lnTo>
                    <a:lnTo>
                      <a:pt x="29" y="20"/>
                    </a:lnTo>
                    <a:lnTo>
                      <a:pt x="27" y="24"/>
                    </a:lnTo>
                    <a:lnTo>
                      <a:pt x="24" y="27"/>
                    </a:lnTo>
                    <a:lnTo>
                      <a:pt x="19" y="28"/>
                    </a:lnTo>
                    <a:lnTo>
                      <a:pt x="14" y="30"/>
                    </a:lnTo>
                    <a:lnTo>
                      <a:pt x="10" y="28"/>
                    </a:lnTo>
                    <a:lnTo>
                      <a:pt x="5" y="27"/>
                    </a:lnTo>
                    <a:lnTo>
                      <a:pt x="2" y="24"/>
                    </a:lnTo>
                    <a:lnTo>
                      <a:pt x="0" y="20"/>
                    </a:lnTo>
                    <a:lnTo>
                      <a:pt x="0" y="14"/>
                    </a:lnTo>
                    <a:lnTo>
                      <a:pt x="0" y="10"/>
                    </a:lnTo>
                    <a:lnTo>
                      <a:pt x="2" y="6"/>
                    </a:lnTo>
                    <a:lnTo>
                      <a:pt x="5"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6" name="Freeform 82"/>
              <p:cNvSpPr>
                <a:spLocks/>
              </p:cNvSpPr>
              <p:nvPr/>
            </p:nvSpPr>
            <p:spPr bwMode="auto">
              <a:xfrm>
                <a:off x="722313" y="2851151"/>
                <a:ext cx="95250" cy="79375"/>
              </a:xfrm>
              <a:custGeom>
                <a:avLst/>
                <a:gdLst>
                  <a:gd name="T0" fmla="*/ 118 w 120"/>
                  <a:gd name="T1" fmla="*/ 0 h 101"/>
                  <a:gd name="T2" fmla="*/ 118 w 120"/>
                  <a:gd name="T3" fmla="*/ 19 h 101"/>
                  <a:gd name="T4" fmla="*/ 99 w 120"/>
                  <a:gd name="T5" fmla="*/ 20 h 101"/>
                  <a:gd name="T6" fmla="*/ 99 w 120"/>
                  <a:gd name="T7" fmla="*/ 20 h 101"/>
                  <a:gd name="T8" fmla="*/ 106 w 120"/>
                  <a:gd name="T9" fmla="*/ 26 h 101"/>
                  <a:gd name="T10" fmla="*/ 113 w 120"/>
                  <a:gd name="T11" fmla="*/ 34 h 101"/>
                  <a:gd name="T12" fmla="*/ 119 w 120"/>
                  <a:gd name="T13" fmla="*/ 45 h 101"/>
                  <a:gd name="T14" fmla="*/ 120 w 120"/>
                  <a:gd name="T15" fmla="*/ 60 h 101"/>
                  <a:gd name="T16" fmla="*/ 120 w 120"/>
                  <a:gd name="T17" fmla="*/ 68 h 101"/>
                  <a:gd name="T18" fmla="*/ 116 w 120"/>
                  <a:gd name="T19" fmla="*/ 78 h 101"/>
                  <a:gd name="T20" fmla="*/ 110 w 120"/>
                  <a:gd name="T21" fmla="*/ 86 h 101"/>
                  <a:gd name="T22" fmla="*/ 101 w 120"/>
                  <a:gd name="T23" fmla="*/ 93 h 101"/>
                  <a:gd name="T24" fmla="*/ 88 w 120"/>
                  <a:gd name="T25" fmla="*/ 98 h 101"/>
                  <a:gd name="T26" fmla="*/ 69 w 120"/>
                  <a:gd name="T27" fmla="*/ 101 h 101"/>
                  <a:gd name="T28" fmla="*/ 0 w 120"/>
                  <a:gd name="T29" fmla="*/ 101 h 101"/>
                  <a:gd name="T30" fmla="*/ 0 w 120"/>
                  <a:gd name="T31" fmla="*/ 78 h 101"/>
                  <a:gd name="T32" fmla="*/ 65 w 120"/>
                  <a:gd name="T33" fmla="*/ 78 h 101"/>
                  <a:gd name="T34" fmla="*/ 81 w 120"/>
                  <a:gd name="T35" fmla="*/ 76 h 101"/>
                  <a:gd name="T36" fmla="*/ 92 w 120"/>
                  <a:gd name="T37" fmla="*/ 72 h 101"/>
                  <a:gd name="T38" fmla="*/ 101 w 120"/>
                  <a:gd name="T39" fmla="*/ 64 h 101"/>
                  <a:gd name="T40" fmla="*/ 103 w 120"/>
                  <a:gd name="T41" fmla="*/ 52 h 101"/>
                  <a:gd name="T42" fmla="*/ 101 w 120"/>
                  <a:gd name="T43" fmla="*/ 40 h 101"/>
                  <a:gd name="T44" fmla="*/ 92 w 120"/>
                  <a:gd name="T45" fmla="*/ 30 h 101"/>
                  <a:gd name="T46" fmla="*/ 84 w 120"/>
                  <a:gd name="T47" fmla="*/ 24 h 101"/>
                  <a:gd name="T48" fmla="*/ 78 w 120"/>
                  <a:gd name="T49" fmla="*/ 23 h 101"/>
                  <a:gd name="T50" fmla="*/ 72 w 120"/>
                  <a:gd name="T51" fmla="*/ 21 h 101"/>
                  <a:gd name="T52" fmla="*/ 0 w 120"/>
                  <a:gd name="T53" fmla="*/ 21 h 101"/>
                  <a:gd name="T54" fmla="*/ 0 w 120"/>
                  <a:gd name="T55" fmla="*/ 0 h 101"/>
                  <a:gd name="T56" fmla="*/ 85 w 120"/>
                  <a:gd name="T57" fmla="*/ 0 h 101"/>
                  <a:gd name="T58" fmla="*/ 103 w 120"/>
                  <a:gd name="T59" fmla="*/ 0 h 101"/>
                  <a:gd name="T60" fmla="*/ 118 w 120"/>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1">
                    <a:moveTo>
                      <a:pt x="118" y="0"/>
                    </a:moveTo>
                    <a:lnTo>
                      <a:pt x="118" y="19"/>
                    </a:lnTo>
                    <a:lnTo>
                      <a:pt x="99" y="20"/>
                    </a:lnTo>
                    <a:lnTo>
                      <a:pt x="99" y="20"/>
                    </a:lnTo>
                    <a:lnTo>
                      <a:pt x="106" y="26"/>
                    </a:lnTo>
                    <a:lnTo>
                      <a:pt x="113" y="34"/>
                    </a:lnTo>
                    <a:lnTo>
                      <a:pt x="119" y="45"/>
                    </a:lnTo>
                    <a:lnTo>
                      <a:pt x="120" y="60"/>
                    </a:lnTo>
                    <a:lnTo>
                      <a:pt x="120" y="68"/>
                    </a:lnTo>
                    <a:lnTo>
                      <a:pt x="116" y="78"/>
                    </a:lnTo>
                    <a:lnTo>
                      <a:pt x="110" y="86"/>
                    </a:lnTo>
                    <a:lnTo>
                      <a:pt x="101" y="93"/>
                    </a:lnTo>
                    <a:lnTo>
                      <a:pt x="88" y="98"/>
                    </a:lnTo>
                    <a:lnTo>
                      <a:pt x="69" y="101"/>
                    </a:lnTo>
                    <a:lnTo>
                      <a:pt x="0" y="101"/>
                    </a:lnTo>
                    <a:lnTo>
                      <a:pt x="0" y="78"/>
                    </a:lnTo>
                    <a:lnTo>
                      <a:pt x="65" y="78"/>
                    </a:lnTo>
                    <a:lnTo>
                      <a:pt x="81" y="76"/>
                    </a:lnTo>
                    <a:lnTo>
                      <a:pt x="92" y="72"/>
                    </a:lnTo>
                    <a:lnTo>
                      <a:pt x="101" y="64"/>
                    </a:lnTo>
                    <a:lnTo>
                      <a:pt x="103" y="52"/>
                    </a:lnTo>
                    <a:lnTo>
                      <a:pt x="101" y="40"/>
                    </a:lnTo>
                    <a:lnTo>
                      <a:pt x="92" y="30"/>
                    </a:lnTo>
                    <a:lnTo>
                      <a:pt x="84" y="24"/>
                    </a:lnTo>
                    <a:lnTo>
                      <a:pt x="78" y="23"/>
                    </a:lnTo>
                    <a:lnTo>
                      <a:pt x="72" y="21"/>
                    </a:lnTo>
                    <a:lnTo>
                      <a:pt x="0" y="21"/>
                    </a:lnTo>
                    <a:lnTo>
                      <a:pt x="0" y="0"/>
                    </a:lnTo>
                    <a:lnTo>
                      <a:pt x="85" y="0"/>
                    </a:lnTo>
                    <a:lnTo>
                      <a:pt x="103" y="0"/>
                    </a:lnTo>
                    <a:lnTo>
                      <a:pt x="1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7" name="Freeform 83"/>
              <p:cNvSpPr>
                <a:spLocks/>
              </p:cNvSpPr>
              <p:nvPr/>
            </p:nvSpPr>
            <p:spPr bwMode="auto">
              <a:xfrm>
                <a:off x="793750" y="2803526"/>
                <a:ext cx="23813" cy="23813"/>
              </a:xfrm>
              <a:custGeom>
                <a:avLst/>
                <a:gdLst>
                  <a:gd name="T0" fmla="*/ 14 w 29"/>
                  <a:gd name="T1" fmla="*/ 0 h 30"/>
                  <a:gd name="T2" fmla="*/ 19 w 29"/>
                  <a:gd name="T3" fmla="*/ 2 h 30"/>
                  <a:gd name="T4" fmla="*/ 24 w 29"/>
                  <a:gd name="T5" fmla="*/ 3 h 30"/>
                  <a:gd name="T6" fmla="*/ 27 w 29"/>
                  <a:gd name="T7" fmla="*/ 6 h 30"/>
                  <a:gd name="T8" fmla="*/ 29 w 29"/>
                  <a:gd name="T9" fmla="*/ 10 h 30"/>
                  <a:gd name="T10" fmla="*/ 29 w 29"/>
                  <a:gd name="T11" fmla="*/ 16 h 30"/>
                  <a:gd name="T12" fmla="*/ 29 w 29"/>
                  <a:gd name="T13" fmla="*/ 20 h 30"/>
                  <a:gd name="T14" fmla="*/ 27 w 29"/>
                  <a:gd name="T15" fmla="*/ 24 h 30"/>
                  <a:gd name="T16" fmla="*/ 24 w 29"/>
                  <a:gd name="T17" fmla="*/ 27 h 30"/>
                  <a:gd name="T18" fmla="*/ 19 w 29"/>
                  <a:gd name="T19" fmla="*/ 29 h 30"/>
                  <a:gd name="T20" fmla="*/ 14 w 29"/>
                  <a:gd name="T21" fmla="*/ 30 h 30"/>
                  <a:gd name="T22" fmla="*/ 10 w 29"/>
                  <a:gd name="T23" fmla="*/ 29 h 30"/>
                  <a:gd name="T24" fmla="*/ 5 w 29"/>
                  <a:gd name="T25" fmla="*/ 27 h 30"/>
                  <a:gd name="T26" fmla="*/ 2 w 29"/>
                  <a:gd name="T27" fmla="*/ 24 h 30"/>
                  <a:gd name="T28" fmla="*/ 0 w 29"/>
                  <a:gd name="T29" fmla="*/ 20 h 30"/>
                  <a:gd name="T30" fmla="*/ 0 w 29"/>
                  <a:gd name="T31" fmla="*/ 14 h 30"/>
                  <a:gd name="T32" fmla="*/ 0 w 29"/>
                  <a:gd name="T33" fmla="*/ 10 h 30"/>
                  <a:gd name="T34" fmla="*/ 2 w 29"/>
                  <a:gd name="T35" fmla="*/ 6 h 30"/>
                  <a:gd name="T36" fmla="*/ 5 w 29"/>
                  <a:gd name="T37" fmla="*/ 3 h 30"/>
                  <a:gd name="T38" fmla="*/ 10 w 29"/>
                  <a:gd name="T39" fmla="*/ 2 h 30"/>
                  <a:gd name="T40" fmla="*/ 14 w 29"/>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 h="30">
                    <a:moveTo>
                      <a:pt x="14" y="0"/>
                    </a:moveTo>
                    <a:lnTo>
                      <a:pt x="19" y="2"/>
                    </a:lnTo>
                    <a:lnTo>
                      <a:pt x="24" y="3"/>
                    </a:lnTo>
                    <a:lnTo>
                      <a:pt x="27" y="6"/>
                    </a:lnTo>
                    <a:lnTo>
                      <a:pt x="29" y="10"/>
                    </a:lnTo>
                    <a:lnTo>
                      <a:pt x="29" y="16"/>
                    </a:lnTo>
                    <a:lnTo>
                      <a:pt x="29" y="20"/>
                    </a:lnTo>
                    <a:lnTo>
                      <a:pt x="27" y="24"/>
                    </a:lnTo>
                    <a:lnTo>
                      <a:pt x="24" y="27"/>
                    </a:lnTo>
                    <a:lnTo>
                      <a:pt x="19" y="29"/>
                    </a:lnTo>
                    <a:lnTo>
                      <a:pt x="14" y="30"/>
                    </a:lnTo>
                    <a:lnTo>
                      <a:pt x="10" y="29"/>
                    </a:lnTo>
                    <a:lnTo>
                      <a:pt x="5" y="27"/>
                    </a:lnTo>
                    <a:lnTo>
                      <a:pt x="2" y="24"/>
                    </a:lnTo>
                    <a:lnTo>
                      <a:pt x="0" y="20"/>
                    </a:lnTo>
                    <a:lnTo>
                      <a:pt x="0" y="14"/>
                    </a:lnTo>
                    <a:lnTo>
                      <a:pt x="0" y="10"/>
                    </a:lnTo>
                    <a:lnTo>
                      <a:pt x="2" y="6"/>
                    </a:lnTo>
                    <a:lnTo>
                      <a:pt x="5"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8" name="Freeform 84"/>
              <p:cNvSpPr>
                <a:spLocks/>
              </p:cNvSpPr>
              <p:nvPr/>
            </p:nvSpPr>
            <p:spPr bwMode="auto">
              <a:xfrm>
                <a:off x="682625" y="2740026"/>
                <a:ext cx="157163" cy="38100"/>
              </a:xfrm>
              <a:custGeom>
                <a:avLst/>
                <a:gdLst>
                  <a:gd name="T0" fmla="*/ 99 w 198"/>
                  <a:gd name="T1" fmla="*/ 0 h 48"/>
                  <a:gd name="T2" fmla="*/ 126 w 198"/>
                  <a:gd name="T3" fmla="*/ 2 h 48"/>
                  <a:gd name="T4" fmla="*/ 149 w 198"/>
                  <a:gd name="T5" fmla="*/ 7 h 48"/>
                  <a:gd name="T6" fmla="*/ 169 w 198"/>
                  <a:gd name="T7" fmla="*/ 14 h 48"/>
                  <a:gd name="T8" fmla="*/ 185 w 198"/>
                  <a:gd name="T9" fmla="*/ 23 h 48"/>
                  <a:gd name="T10" fmla="*/ 198 w 198"/>
                  <a:gd name="T11" fmla="*/ 31 h 48"/>
                  <a:gd name="T12" fmla="*/ 198 w 198"/>
                  <a:gd name="T13" fmla="*/ 48 h 48"/>
                  <a:gd name="T14" fmla="*/ 178 w 198"/>
                  <a:gd name="T15" fmla="*/ 37 h 48"/>
                  <a:gd name="T16" fmla="*/ 156 w 198"/>
                  <a:gd name="T17" fmla="*/ 27 h 48"/>
                  <a:gd name="T18" fmla="*/ 130 w 198"/>
                  <a:gd name="T19" fmla="*/ 20 h 48"/>
                  <a:gd name="T20" fmla="*/ 99 w 198"/>
                  <a:gd name="T21" fmla="*/ 19 h 48"/>
                  <a:gd name="T22" fmla="*/ 68 w 198"/>
                  <a:gd name="T23" fmla="*/ 20 h 48"/>
                  <a:gd name="T24" fmla="*/ 43 w 198"/>
                  <a:gd name="T25" fmla="*/ 27 h 48"/>
                  <a:gd name="T26" fmla="*/ 20 w 198"/>
                  <a:gd name="T27" fmla="*/ 37 h 48"/>
                  <a:gd name="T28" fmla="*/ 0 w 198"/>
                  <a:gd name="T29" fmla="*/ 48 h 48"/>
                  <a:gd name="T30" fmla="*/ 0 w 198"/>
                  <a:gd name="T31" fmla="*/ 31 h 48"/>
                  <a:gd name="T32" fmla="*/ 13 w 198"/>
                  <a:gd name="T33" fmla="*/ 23 h 48"/>
                  <a:gd name="T34" fmla="*/ 30 w 198"/>
                  <a:gd name="T35" fmla="*/ 14 h 48"/>
                  <a:gd name="T36" fmla="*/ 50 w 198"/>
                  <a:gd name="T37" fmla="*/ 7 h 48"/>
                  <a:gd name="T38" fmla="*/ 72 w 198"/>
                  <a:gd name="T39" fmla="*/ 2 h 48"/>
                  <a:gd name="T40" fmla="*/ 99 w 19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48">
                    <a:moveTo>
                      <a:pt x="99" y="0"/>
                    </a:moveTo>
                    <a:lnTo>
                      <a:pt x="126" y="2"/>
                    </a:lnTo>
                    <a:lnTo>
                      <a:pt x="149" y="7"/>
                    </a:lnTo>
                    <a:lnTo>
                      <a:pt x="169" y="14"/>
                    </a:lnTo>
                    <a:lnTo>
                      <a:pt x="185" y="23"/>
                    </a:lnTo>
                    <a:lnTo>
                      <a:pt x="198" y="31"/>
                    </a:lnTo>
                    <a:lnTo>
                      <a:pt x="198" y="48"/>
                    </a:lnTo>
                    <a:lnTo>
                      <a:pt x="178" y="37"/>
                    </a:lnTo>
                    <a:lnTo>
                      <a:pt x="156" y="27"/>
                    </a:lnTo>
                    <a:lnTo>
                      <a:pt x="130" y="20"/>
                    </a:lnTo>
                    <a:lnTo>
                      <a:pt x="99" y="19"/>
                    </a:lnTo>
                    <a:lnTo>
                      <a:pt x="68" y="20"/>
                    </a:lnTo>
                    <a:lnTo>
                      <a:pt x="43" y="27"/>
                    </a:lnTo>
                    <a:lnTo>
                      <a:pt x="20" y="37"/>
                    </a:lnTo>
                    <a:lnTo>
                      <a:pt x="0" y="48"/>
                    </a:lnTo>
                    <a:lnTo>
                      <a:pt x="0" y="31"/>
                    </a:lnTo>
                    <a:lnTo>
                      <a:pt x="13" y="23"/>
                    </a:lnTo>
                    <a:lnTo>
                      <a:pt x="30" y="14"/>
                    </a:lnTo>
                    <a:lnTo>
                      <a:pt x="50" y="7"/>
                    </a:lnTo>
                    <a:lnTo>
                      <a:pt x="72" y="2"/>
                    </a:lnTo>
                    <a:lnTo>
                      <a:pt x="9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54332" name="Freeform 89"/>
          <p:cNvSpPr>
            <a:spLocks/>
          </p:cNvSpPr>
          <p:nvPr/>
        </p:nvSpPr>
        <p:spPr bwMode="auto">
          <a:xfrm>
            <a:off x="5616575" y="2439988"/>
            <a:ext cx="2632075" cy="2420938"/>
          </a:xfrm>
          <a:custGeom>
            <a:avLst/>
            <a:gdLst>
              <a:gd name="T0" fmla="*/ 851 w 3316"/>
              <a:gd name="T1" fmla="*/ 1 h 3050"/>
              <a:gd name="T2" fmla="*/ 864 w 3316"/>
              <a:gd name="T3" fmla="*/ 14 h 3050"/>
              <a:gd name="T4" fmla="*/ 963 w 3316"/>
              <a:gd name="T5" fmla="*/ 438 h 3050"/>
              <a:gd name="T6" fmla="*/ 1061 w 3316"/>
              <a:gd name="T7" fmla="*/ 730 h 3050"/>
              <a:gd name="T8" fmla="*/ 1159 w 3316"/>
              <a:gd name="T9" fmla="*/ 932 h 3050"/>
              <a:gd name="T10" fmla="*/ 1204 w 3316"/>
              <a:gd name="T11" fmla="*/ 1001 h 3050"/>
              <a:gd name="T12" fmla="*/ 1302 w 3316"/>
              <a:gd name="T13" fmla="*/ 1116 h 3050"/>
              <a:gd name="T14" fmla="*/ 1394 w 3316"/>
              <a:gd name="T15" fmla="*/ 1190 h 3050"/>
              <a:gd name="T16" fmla="*/ 1459 w 3316"/>
              <a:gd name="T17" fmla="*/ 1229 h 3050"/>
              <a:gd name="T18" fmla="*/ 1606 w 3316"/>
              <a:gd name="T19" fmla="*/ 1288 h 3050"/>
              <a:gd name="T20" fmla="*/ 1689 w 3316"/>
              <a:gd name="T21" fmla="*/ 1310 h 3050"/>
              <a:gd name="T22" fmla="*/ 1892 w 3316"/>
              <a:gd name="T23" fmla="*/ 1340 h 3050"/>
              <a:gd name="T24" fmla="*/ 2253 w 3316"/>
              <a:gd name="T25" fmla="*/ 1360 h 3050"/>
              <a:gd name="T26" fmla="*/ 2475 w 3316"/>
              <a:gd name="T27" fmla="*/ 1364 h 3050"/>
              <a:gd name="T28" fmla="*/ 2488 w 3316"/>
              <a:gd name="T29" fmla="*/ 1377 h 3050"/>
              <a:gd name="T30" fmla="*/ 2504 w 3316"/>
              <a:gd name="T31" fmla="*/ 2823 h 3050"/>
              <a:gd name="T32" fmla="*/ 2560 w 3316"/>
              <a:gd name="T33" fmla="*/ 2595 h 3050"/>
              <a:gd name="T34" fmla="*/ 2658 w 3316"/>
              <a:gd name="T35" fmla="*/ 2304 h 3050"/>
              <a:gd name="T36" fmla="*/ 2756 w 3316"/>
              <a:gd name="T37" fmla="*/ 2102 h 3050"/>
              <a:gd name="T38" fmla="*/ 2811 w 3316"/>
              <a:gd name="T39" fmla="*/ 2019 h 3050"/>
              <a:gd name="T40" fmla="*/ 2909 w 3316"/>
              <a:gd name="T41" fmla="*/ 1904 h 3050"/>
              <a:gd name="T42" fmla="*/ 3008 w 3316"/>
              <a:gd name="T43" fmla="*/ 1825 h 3050"/>
              <a:gd name="T44" fmla="*/ 3081 w 3316"/>
              <a:gd name="T45" fmla="*/ 1780 h 3050"/>
              <a:gd name="T46" fmla="*/ 3229 w 3316"/>
              <a:gd name="T47" fmla="*/ 1721 h 3050"/>
              <a:gd name="T48" fmla="*/ 3316 w 3316"/>
              <a:gd name="T49" fmla="*/ 1744 h 3050"/>
              <a:gd name="T50" fmla="*/ 3166 w 3316"/>
              <a:gd name="T51" fmla="*/ 1793 h 3050"/>
              <a:gd name="T52" fmla="*/ 3042 w 3316"/>
              <a:gd name="T53" fmla="*/ 1858 h 3050"/>
              <a:gd name="T54" fmla="*/ 2993 w 3316"/>
              <a:gd name="T55" fmla="*/ 1894 h 3050"/>
              <a:gd name="T56" fmla="*/ 2893 w 3316"/>
              <a:gd name="T57" fmla="*/ 1989 h 3050"/>
              <a:gd name="T58" fmla="*/ 2843 w 3316"/>
              <a:gd name="T59" fmla="*/ 2051 h 3050"/>
              <a:gd name="T60" fmla="*/ 2750 w 3316"/>
              <a:gd name="T61" fmla="*/ 2211 h 3050"/>
              <a:gd name="T62" fmla="*/ 2652 w 3316"/>
              <a:gd name="T63" fmla="*/ 2454 h 3050"/>
              <a:gd name="T64" fmla="*/ 2554 w 3316"/>
              <a:gd name="T65" fmla="*/ 2804 h 3050"/>
              <a:gd name="T66" fmla="*/ 2498 w 3316"/>
              <a:gd name="T67" fmla="*/ 3042 h 3050"/>
              <a:gd name="T68" fmla="*/ 2482 w 3316"/>
              <a:gd name="T69" fmla="*/ 3050 h 3050"/>
              <a:gd name="T70" fmla="*/ 2466 w 3316"/>
              <a:gd name="T71" fmla="*/ 3042 h 3050"/>
              <a:gd name="T72" fmla="*/ 2459 w 3316"/>
              <a:gd name="T73" fmla="*/ 3027 h 3050"/>
              <a:gd name="T74" fmla="*/ 2253 w 3316"/>
              <a:gd name="T75" fmla="*/ 1406 h 3050"/>
              <a:gd name="T76" fmla="*/ 1892 w 3316"/>
              <a:gd name="T77" fmla="*/ 1386 h 3050"/>
              <a:gd name="T78" fmla="*/ 1678 w 3316"/>
              <a:gd name="T79" fmla="*/ 1354 h 3050"/>
              <a:gd name="T80" fmla="*/ 1588 w 3316"/>
              <a:gd name="T81" fmla="*/ 1331 h 3050"/>
              <a:gd name="T82" fmla="*/ 1440 w 3316"/>
              <a:gd name="T83" fmla="*/ 1272 h 3050"/>
              <a:gd name="T84" fmla="*/ 1319 w 3316"/>
              <a:gd name="T85" fmla="*/ 1193 h 3050"/>
              <a:gd name="T86" fmla="*/ 1220 w 3316"/>
              <a:gd name="T87" fmla="*/ 1098 h 3050"/>
              <a:gd name="T88" fmla="*/ 1165 w 3316"/>
              <a:gd name="T89" fmla="*/ 1025 h 3050"/>
              <a:gd name="T90" fmla="*/ 1067 w 3316"/>
              <a:gd name="T91" fmla="*/ 858 h 3050"/>
              <a:gd name="T92" fmla="*/ 969 w 3316"/>
              <a:gd name="T93" fmla="*/ 614 h 3050"/>
              <a:gd name="T94" fmla="*/ 871 w 3316"/>
              <a:gd name="T95" fmla="*/ 262 h 3050"/>
              <a:gd name="T96" fmla="*/ 849 w 3316"/>
              <a:gd name="T97" fmla="*/ 1663 h 3050"/>
              <a:gd name="T98" fmla="*/ 842 w 3316"/>
              <a:gd name="T99" fmla="*/ 1679 h 3050"/>
              <a:gd name="T100" fmla="*/ 826 w 3316"/>
              <a:gd name="T101" fmla="*/ 1686 h 3050"/>
              <a:gd name="T102" fmla="*/ 0 w 3316"/>
              <a:gd name="T103" fmla="*/ 1640 h 3050"/>
              <a:gd name="T104" fmla="*/ 819 w 3316"/>
              <a:gd name="T105" fmla="*/ 23 h 3050"/>
              <a:gd name="T106" fmla="*/ 826 w 3316"/>
              <a:gd name="T107" fmla="*/ 7 h 3050"/>
              <a:gd name="T108" fmla="*/ 842 w 3316"/>
              <a:gd name="T109" fmla="*/ 0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6" h="3050">
                <a:moveTo>
                  <a:pt x="842" y="0"/>
                </a:moveTo>
                <a:lnTo>
                  <a:pt x="851" y="1"/>
                </a:lnTo>
                <a:lnTo>
                  <a:pt x="858" y="7"/>
                </a:lnTo>
                <a:lnTo>
                  <a:pt x="864" y="14"/>
                </a:lnTo>
                <a:lnTo>
                  <a:pt x="914" y="245"/>
                </a:lnTo>
                <a:lnTo>
                  <a:pt x="963" y="438"/>
                </a:lnTo>
                <a:lnTo>
                  <a:pt x="1012" y="597"/>
                </a:lnTo>
                <a:lnTo>
                  <a:pt x="1061" y="730"/>
                </a:lnTo>
                <a:lnTo>
                  <a:pt x="1110" y="841"/>
                </a:lnTo>
                <a:lnTo>
                  <a:pt x="1159" y="932"/>
                </a:lnTo>
                <a:lnTo>
                  <a:pt x="1204" y="1001"/>
                </a:lnTo>
                <a:lnTo>
                  <a:pt x="1204" y="1001"/>
                </a:lnTo>
                <a:lnTo>
                  <a:pt x="1253" y="1064"/>
                </a:lnTo>
                <a:lnTo>
                  <a:pt x="1302" y="1116"/>
                </a:lnTo>
                <a:lnTo>
                  <a:pt x="1352" y="1160"/>
                </a:lnTo>
                <a:lnTo>
                  <a:pt x="1394" y="1190"/>
                </a:lnTo>
                <a:lnTo>
                  <a:pt x="1394" y="1190"/>
                </a:lnTo>
                <a:lnTo>
                  <a:pt x="1459" y="1229"/>
                </a:lnTo>
                <a:lnTo>
                  <a:pt x="1526" y="1259"/>
                </a:lnTo>
                <a:lnTo>
                  <a:pt x="1606" y="1288"/>
                </a:lnTo>
                <a:lnTo>
                  <a:pt x="1689" y="1310"/>
                </a:lnTo>
                <a:lnTo>
                  <a:pt x="1689" y="1310"/>
                </a:lnTo>
                <a:lnTo>
                  <a:pt x="1778" y="1326"/>
                </a:lnTo>
                <a:lnTo>
                  <a:pt x="1892" y="1340"/>
                </a:lnTo>
                <a:lnTo>
                  <a:pt x="2041" y="1351"/>
                </a:lnTo>
                <a:lnTo>
                  <a:pt x="2253" y="1360"/>
                </a:lnTo>
                <a:lnTo>
                  <a:pt x="2466" y="1363"/>
                </a:lnTo>
                <a:lnTo>
                  <a:pt x="2475" y="1364"/>
                </a:lnTo>
                <a:lnTo>
                  <a:pt x="2482" y="1370"/>
                </a:lnTo>
                <a:lnTo>
                  <a:pt x="2488" y="1377"/>
                </a:lnTo>
                <a:lnTo>
                  <a:pt x="2489" y="1386"/>
                </a:lnTo>
                <a:lnTo>
                  <a:pt x="2504" y="2823"/>
                </a:lnTo>
                <a:lnTo>
                  <a:pt x="2511" y="2787"/>
                </a:lnTo>
                <a:lnTo>
                  <a:pt x="2560" y="2595"/>
                </a:lnTo>
                <a:lnTo>
                  <a:pt x="2609" y="2436"/>
                </a:lnTo>
                <a:lnTo>
                  <a:pt x="2658" y="2304"/>
                </a:lnTo>
                <a:lnTo>
                  <a:pt x="2707" y="2194"/>
                </a:lnTo>
                <a:lnTo>
                  <a:pt x="2756" y="2102"/>
                </a:lnTo>
                <a:lnTo>
                  <a:pt x="2805" y="2027"/>
                </a:lnTo>
                <a:lnTo>
                  <a:pt x="2811" y="2019"/>
                </a:lnTo>
                <a:lnTo>
                  <a:pt x="2860" y="1956"/>
                </a:lnTo>
                <a:lnTo>
                  <a:pt x="2909" y="1904"/>
                </a:lnTo>
                <a:lnTo>
                  <a:pt x="2959" y="1861"/>
                </a:lnTo>
                <a:lnTo>
                  <a:pt x="3008" y="1825"/>
                </a:lnTo>
                <a:lnTo>
                  <a:pt x="3016" y="1819"/>
                </a:lnTo>
                <a:lnTo>
                  <a:pt x="3081" y="1780"/>
                </a:lnTo>
                <a:lnTo>
                  <a:pt x="3147" y="1750"/>
                </a:lnTo>
                <a:lnTo>
                  <a:pt x="3229" y="1721"/>
                </a:lnTo>
                <a:lnTo>
                  <a:pt x="3303" y="1701"/>
                </a:lnTo>
                <a:lnTo>
                  <a:pt x="3316" y="1744"/>
                </a:lnTo>
                <a:lnTo>
                  <a:pt x="3248" y="1764"/>
                </a:lnTo>
                <a:lnTo>
                  <a:pt x="3166" y="1793"/>
                </a:lnTo>
                <a:lnTo>
                  <a:pt x="3099" y="1823"/>
                </a:lnTo>
                <a:lnTo>
                  <a:pt x="3042" y="1858"/>
                </a:lnTo>
                <a:lnTo>
                  <a:pt x="3042" y="1858"/>
                </a:lnTo>
                <a:lnTo>
                  <a:pt x="2993" y="1894"/>
                </a:lnTo>
                <a:lnTo>
                  <a:pt x="2942" y="1937"/>
                </a:lnTo>
                <a:lnTo>
                  <a:pt x="2893" y="1989"/>
                </a:lnTo>
                <a:lnTo>
                  <a:pt x="2844" y="2053"/>
                </a:lnTo>
                <a:lnTo>
                  <a:pt x="2843" y="2051"/>
                </a:lnTo>
                <a:lnTo>
                  <a:pt x="2799" y="2119"/>
                </a:lnTo>
                <a:lnTo>
                  <a:pt x="2750" y="2211"/>
                </a:lnTo>
                <a:lnTo>
                  <a:pt x="2701" y="2321"/>
                </a:lnTo>
                <a:lnTo>
                  <a:pt x="2652" y="2454"/>
                </a:lnTo>
                <a:lnTo>
                  <a:pt x="2603" y="2612"/>
                </a:lnTo>
                <a:lnTo>
                  <a:pt x="2554" y="2804"/>
                </a:lnTo>
                <a:lnTo>
                  <a:pt x="2504" y="3035"/>
                </a:lnTo>
                <a:lnTo>
                  <a:pt x="2498" y="3042"/>
                </a:lnTo>
                <a:lnTo>
                  <a:pt x="2491" y="3048"/>
                </a:lnTo>
                <a:lnTo>
                  <a:pt x="2482" y="3050"/>
                </a:lnTo>
                <a:lnTo>
                  <a:pt x="2473" y="3048"/>
                </a:lnTo>
                <a:lnTo>
                  <a:pt x="2466" y="3042"/>
                </a:lnTo>
                <a:lnTo>
                  <a:pt x="2460" y="3035"/>
                </a:lnTo>
                <a:lnTo>
                  <a:pt x="2459" y="3027"/>
                </a:lnTo>
                <a:lnTo>
                  <a:pt x="2443" y="1409"/>
                </a:lnTo>
                <a:lnTo>
                  <a:pt x="2253" y="1406"/>
                </a:lnTo>
                <a:lnTo>
                  <a:pt x="2041" y="1398"/>
                </a:lnTo>
                <a:lnTo>
                  <a:pt x="1892" y="1386"/>
                </a:lnTo>
                <a:lnTo>
                  <a:pt x="1778" y="1372"/>
                </a:lnTo>
                <a:lnTo>
                  <a:pt x="1678" y="1354"/>
                </a:lnTo>
                <a:lnTo>
                  <a:pt x="1670" y="1353"/>
                </a:lnTo>
                <a:lnTo>
                  <a:pt x="1588" y="1331"/>
                </a:lnTo>
                <a:lnTo>
                  <a:pt x="1507" y="1302"/>
                </a:lnTo>
                <a:lnTo>
                  <a:pt x="1440" y="1272"/>
                </a:lnTo>
                <a:lnTo>
                  <a:pt x="1368" y="1229"/>
                </a:lnTo>
                <a:lnTo>
                  <a:pt x="1319" y="1193"/>
                </a:lnTo>
                <a:lnTo>
                  <a:pt x="1269" y="1149"/>
                </a:lnTo>
                <a:lnTo>
                  <a:pt x="1220" y="1098"/>
                </a:lnTo>
                <a:lnTo>
                  <a:pt x="1171" y="1034"/>
                </a:lnTo>
                <a:lnTo>
                  <a:pt x="1165" y="1025"/>
                </a:lnTo>
                <a:lnTo>
                  <a:pt x="1116" y="949"/>
                </a:lnTo>
                <a:lnTo>
                  <a:pt x="1067" y="858"/>
                </a:lnTo>
                <a:lnTo>
                  <a:pt x="1018" y="747"/>
                </a:lnTo>
                <a:lnTo>
                  <a:pt x="969" y="614"/>
                </a:lnTo>
                <a:lnTo>
                  <a:pt x="920" y="456"/>
                </a:lnTo>
                <a:lnTo>
                  <a:pt x="871" y="262"/>
                </a:lnTo>
                <a:lnTo>
                  <a:pt x="864" y="226"/>
                </a:lnTo>
                <a:lnTo>
                  <a:pt x="849" y="1663"/>
                </a:lnTo>
                <a:lnTo>
                  <a:pt x="848" y="1672"/>
                </a:lnTo>
                <a:lnTo>
                  <a:pt x="842" y="1679"/>
                </a:lnTo>
                <a:lnTo>
                  <a:pt x="835" y="1685"/>
                </a:lnTo>
                <a:lnTo>
                  <a:pt x="826" y="1686"/>
                </a:lnTo>
                <a:lnTo>
                  <a:pt x="0" y="1686"/>
                </a:lnTo>
                <a:lnTo>
                  <a:pt x="0" y="1640"/>
                </a:lnTo>
                <a:lnTo>
                  <a:pt x="803" y="1640"/>
                </a:lnTo>
                <a:lnTo>
                  <a:pt x="819" y="23"/>
                </a:lnTo>
                <a:lnTo>
                  <a:pt x="820" y="14"/>
                </a:lnTo>
                <a:lnTo>
                  <a:pt x="826" y="7"/>
                </a:lnTo>
                <a:lnTo>
                  <a:pt x="833" y="1"/>
                </a:lnTo>
                <a:lnTo>
                  <a:pt x="842"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4395" name="Group 54394"/>
          <p:cNvGrpSpPr/>
          <p:nvPr/>
        </p:nvGrpSpPr>
        <p:grpSpPr>
          <a:xfrm>
            <a:off x="4667250" y="2362200"/>
            <a:ext cx="3725863" cy="3270251"/>
            <a:chOff x="4667250" y="2362200"/>
            <a:chExt cx="3725863" cy="3270251"/>
          </a:xfrm>
        </p:grpSpPr>
        <p:grpSp>
          <p:nvGrpSpPr>
            <p:cNvPr id="54391" name="Group 54390"/>
            <p:cNvGrpSpPr/>
            <p:nvPr/>
          </p:nvGrpSpPr>
          <p:grpSpPr>
            <a:xfrm>
              <a:off x="5588000" y="5062538"/>
              <a:ext cx="2805113" cy="569913"/>
              <a:chOff x="5588000" y="5062538"/>
              <a:chExt cx="2805113" cy="569913"/>
            </a:xfrm>
          </p:grpSpPr>
          <p:sp>
            <p:nvSpPr>
              <p:cNvPr id="54333" name="Line 90"/>
              <p:cNvSpPr>
                <a:spLocks noChangeShapeType="1"/>
              </p:cNvSpPr>
              <p:nvPr/>
            </p:nvSpPr>
            <p:spPr bwMode="auto">
              <a:xfrm>
                <a:off x="5634038" y="5062538"/>
                <a:ext cx="260350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35" name="Line 92"/>
              <p:cNvSpPr>
                <a:spLocks noChangeShapeType="1"/>
              </p:cNvSpPr>
              <p:nvPr/>
            </p:nvSpPr>
            <p:spPr bwMode="auto">
              <a:xfrm>
                <a:off x="5634038" y="506253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36" name="Freeform 93"/>
              <p:cNvSpPr>
                <a:spLocks noEditPoints="1"/>
              </p:cNvSpPr>
              <p:nvPr/>
            </p:nvSpPr>
            <p:spPr bwMode="auto">
              <a:xfrm>
                <a:off x="5588000" y="5243513"/>
                <a:ext cx="92075" cy="144463"/>
              </a:xfrm>
              <a:custGeom>
                <a:avLst/>
                <a:gdLst>
                  <a:gd name="T0" fmla="*/ 58 w 117"/>
                  <a:gd name="T1" fmla="*/ 18 h 181"/>
                  <a:gd name="T2" fmla="*/ 45 w 117"/>
                  <a:gd name="T3" fmla="*/ 21 h 181"/>
                  <a:gd name="T4" fmla="*/ 35 w 117"/>
                  <a:gd name="T5" fmla="*/ 31 h 181"/>
                  <a:gd name="T6" fmla="*/ 28 w 117"/>
                  <a:gd name="T7" fmla="*/ 44 h 181"/>
                  <a:gd name="T8" fmla="*/ 25 w 117"/>
                  <a:gd name="T9" fmla="*/ 64 h 181"/>
                  <a:gd name="T10" fmla="*/ 24 w 117"/>
                  <a:gd name="T11" fmla="*/ 90 h 181"/>
                  <a:gd name="T12" fmla="*/ 25 w 117"/>
                  <a:gd name="T13" fmla="*/ 118 h 181"/>
                  <a:gd name="T14" fmla="*/ 28 w 117"/>
                  <a:gd name="T15" fmla="*/ 137 h 181"/>
                  <a:gd name="T16" fmla="*/ 34 w 117"/>
                  <a:gd name="T17" fmla="*/ 150 h 181"/>
                  <a:gd name="T18" fmla="*/ 45 w 117"/>
                  <a:gd name="T19" fmla="*/ 161 h 181"/>
                  <a:gd name="T20" fmla="*/ 60 w 117"/>
                  <a:gd name="T21" fmla="*/ 164 h 181"/>
                  <a:gd name="T22" fmla="*/ 73 w 117"/>
                  <a:gd name="T23" fmla="*/ 161 h 181"/>
                  <a:gd name="T24" fmla="*/ 84 w 117"/>
                  <a:gd name="T25" fmla="*/ 150 h 181"/>
                  <a:gd name="T26" fmla="*/ 90 w 117"/>
                  <a:gd name="T27" fmla="*/ 137 h 181"/>
                  <a:gd name="T28" fmla="*/ 93 w 117"/>
                  <a:gd name="T29" fmla="*/ 118 h 181"/>
                  <a:gd name="T30" fmla="*/ 94 w 117"/>
                  <a:gd name="T31" fmla="*/ 90 h 181"/>
                  <a:gd name="T32" fmla="*/ 93 w 117"/>
                  <a:gd name="T33" fmla="*/ 64 h 181"/>
                  <a:gd name="T34" fmla="*/ 90 w 117"/>
                  <a:gd name="T35" fmla="*/ 46 h 181"/>
                  <a:gd name="T36" fmla="*/ 84 w 117"/>
                  <a:gd name="T37" fmla="*/ 33 h 181"/>
                  <a:gd name="T38" fmla="*/ 73 w 117"/>
                  <a:gd name="T39" fmla="*/ 21 h 181"/>
                  <a:gd name="T40" fmla="*/ 58 w 117"/>
                  <a:gd name="T41" fmla="*/ 18 h 181"/>
                  <a:gd name="T42" fmla="*/ 60 w 117"/>
                  <a:gd name="T43" fmla="*/ 0 h 181"/>
                  <a:gd name="T44" fmla="*/ 73 w 117"/>
                  <a:gd name="T45" fmla="*/ 1 h 181"/>
                  <a:gd name="T46" fmla="*/ 84 w 117"/>
                  <a:gd name="T47" fmla="*/ 5 h 181"/>
                  <a:gd name="T48" fmla="*/ 91 w 117"/>
                  <a:gd name="T49" fmla="*/ 10 h 181"/>
                  <a:gd name="T50" fmla="*/ 97 w 117"/>
                  <a:gd name="T51" fmla="*/ 15 h 181"/>
                  <a:gd name="T52" fmla="*/ 101 w 117"/>
                  <a:gd name="T53" fmla="*/ 23 h 181"/>
                  <a:gd name="T54" fmla="*/ 109 w 117"/>
                  <a:gd name="T55" fmla="*/ 34 h 181"/>
                  <a:gd name="T56" fmla="*/ 113 w 117"/>
                  <a:gd name="T57" fmla="*/ 49 h 181"/>
                  <a:gd name="T58" fmla="*/ 116 w 117"/>
                  <a:gd name="T59" fmla="*/ 67 h 181"/>
                  <a:gd name="T60" fmla="*/ 117 w 117"/>
                  <a:gd name="T61" fmla="*/ 90 h 181"/>
                  <a:gd name="T62" fmla="*/ 116 w 117"/>
                  <a:gd name="T63" fmla="*/ 119 h 181"/>
                  <a:gd name="T64" fmla="*/ 110 w 117"/>
                  <a:gd name="T65" fmla="*/ 141 h 181"/>
                  <a:gd name="T66" fmla="*/ 103 w 117"/>
                  <a:gd name="T67" fmla="*/ 158 h 181"/>
                  <a:gd name="T68" fmla="*/ 91 w 117"/>
                  <a:gd name="T69" fmla="*/ 171 h 181"/>
                  <a:gd name="T70" fmla="*/ 77 w 117"/>
                  <a:gd name="T71" fmla="*/ 180 h 181"/>
                  <a:gd name="T72" fmla="*/ 60 w 117"/>
                  <a:gd name="T73" fmla="*/ 181 h 181"/>
                  <a:gd name="T74" fmla="*/ 44 w 117"/>
                  <a:gd name="T75" fmla="*/ 180 h 181"/>
                  <a:gd name="T76" fmla="*/ 29 w 117"/>
                  <a:gd name="T77" fmla="*/ 174 h 181"/>
                  <a:gd name="T78" fmla="*/ 19 w 117"/>
                  <a:gd name="T79" fmla="*/ 164 h 181"/>
                  <a:gd name="T80" fmla="*/ 9 w 117"/>
                  <a:gd name="T81" fmla="*/ 145 h 181"/>
                  <a:gd name="T82" fmla="*/ 3 w 117"/>
                  <a:gd name="T83" fmla="*/ 121 h 181"/>
                  <a:gd name="T84" fmla="*/ 0 w 117"/>
                  <a:gd name="T85" fmla="*/ 90 h 181"/>
                  <a:gd name="T86" fmla="*/ 3 w 117"/>
                  <a:gd name="T87" fmla="*/ 63 h 181"/>
                  <a:gd name="T88" fmla="*/ 8 w 117"/>
                  <a:gd name="T89" fmla="*/ 40 h 181"/>
                  <a:gd name="T90" fmla="*/ 15 w 117"/>
                  <a:gd name="T91" fmla="*/ 23 h 181"/>
                  <a:gd name="T92" fmla="*/ 26 w 117"/>
                  <a:gd name="T93" fmla="*/ 11 h 181"/>
                  <a:gd name="T94" fmla="*/ 41 w 117"/>
                  <a:gd name="T95" fmla="*/ 2 h 181"/>
                  <a:gd name="T96" fmla="*/ 60 w 117"/>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1">
                    <a:moveTo>
                      <a:pt x="58" y="18"/>
                    </a:moveTo>
                    <a:lnTo>
                      <a:pt x="45" y="21"/>
                    </a:lnTo>
                    <a:lnTo>
                      <a:pt x="35" y="31"/>
                    </a:lnTo>
                    <a:lnTo>
                      <a:pt x="28" y="44"/>
                    </a:lnTo>
                    <a:lnTo>
                      <a:pt x="25" y="64"/>
                    </a:lnTo>
                    <a:lnTo>
                      <a:pt x="24" y="90"/>
                    </a:lnTo>
                    <a:lnTo>
                      <a:pt x="25" y="118"/>
                    </a:lnTo>
                    <a:lnTo>
                      <a:pt x="28" y="137"/>
                    </a:lnTo>
                    <a:lnTo>
                      <a:pt x="34" y="150"/>
                    </a:lnTo>
                    <a:lnTo>
                      <a:pt x="45" y="161"/>
                    </a:lnTo>
                    <a:lnTo>
                      <a:pt x="60" y="164"/>
                    </a:lnTo>
                    <a:lnTo>
                      <a:pt x="73" y="161"/>
                    </a:lnTo>
                    <a:lnTo>
                      <a:pt x="84" y="150"/>
                    </a:lnTo>
                    <a:lnTo>
                      <a:pt x="90" y="137"/>
                    </a:lnTo>
                    <a:lnTo>
                      <a:pt x="93" y="118"/>
                    </a:lnTo>
                    <a:lnTo>
                      <a:pt x="94" y="90"/>
                    </a:lnTo>
                    <a:lnTo>
                      <a:pt x="93" y="64"/>
                    </a:lnTo>
                    <a:lnTo>
                      <a:pt x="90" y="46"/>
                    </a:lnTo>
                    <a:lnTo>
                      <a:pt x="84" y="33"/>
                    </a:lnTo>
                    <a:lnTo>
                      <a:pt x="73" y="21"/>
                    </a:lnTo>
                    <a:lnTo>
                      <a:pt x="58" y="18"/>
                    </a:lnTo>
                    <a:close/>
                    <a:moveTo>
                      <a:pt x="60" y="0"/>
                    </a:moveTo>
                    <a:lnTo>
                      <a:pt x="73" y="1"/>
                    </a:lnTo>
                    <a:lnTo>
                      <a:pt x="84" y="5"/>
                    </a:lnTo>
                    <a:lnTo>
                      <a:pt x="91" y="10"/>
                    </a:lnTo>
                    <a:lnTo>
                      <a:pt x="97" y="15"/>
                    </a:lnTo>
                    <a:lnTo>
                      <a:pt x="101" y="23"/>
                    </a:lnTo>
                    <a:lnTo>
                      <a:pt x="109" y="34"/>
                    </a:lnTo>
                    <a:lnTo>
                      <a:pt x="113" y="49"/>
                    </a:lnTo>
                    <a:lnTo>
                      <a:pt x="116" y="67"/>
                    </a:lnTo>
                    <a:lnTo>
                      <a:pt x="117" y="90"/>
                    </a:lnTo>
                    <a:lnTo>
                      <a:pt x="116" y="119"/>
                    </a:lnTo>
                    <a:lnTo>
                      <a:pt x="110" y="141"/>
                    </a:lnTo>
                    <a:lnTo>
                      <a:pt x="103" y="158"/>
                    </a:lnTo>
                    <a:lnTo>
                      <a:pt x="91" y="171"/>
                    </a:lnTo>
                    <a:lnTo>
                      <a:pt x="77" y="180"/>
                    </a:lnTo>
                    <a:lnTo>
                      <a:pt x="60" y="181"/>
                    </a:lnTo>
                    <a:lnTo>
                      <a:pt x="44" y="180"/>
                    </a:lnTo>
                    <a:lnTo>
                      <a:pt x="29" y="174"/>
                    </a:lnTo>
                    <a:lnTo>
                      <a:pt x="19" y="164"/>
                    </a:lnTo>
                    <a:lnTo>
                      <a:pt x="9" y="145"/>
                    </a:lnTo>
                    <a:lnTo>
                      <a:pt x="3" y="121"/>
                    </a:lnTo>
                    <a:lnTo>
                      <a:pt x="0" y="90"/>
                    </a:lnTo>
                    <a:lnTo>
                      <a:pt x="3" y="63"/>
                    </a:lnTo>
                    <a:lnTo>
                      <a:pt x="8" y="40"/>
                    </a:lnTo>
                    <a:lnTo>
                      <a:pt x="15" y="23"/>
                    </a:lnTo>
                    <a:lnTo>
                      <a:pt x="26" y="11"/>
                    </a:lnTo>
                    <a:lnTo>
                      <a:pt x="41" y="2"/>
                    </a:lnTo>
                    <a:lnTo>
                      <a:pt x="6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37" name="Line 94"/>
              <p:cNvSpPr>
                <a:spLocks noChangeShapeType="1"/>
              </p:cNvSpPr>
              <p:nvPr/>
            </p:nvSpPr>
            <p:spPr bwMode="auto">
              <a:xfrm>
                <a:off x="6284913" y="506253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38" name="Freeform 95"/>
              <p:cNvSpPr>
                <a:spLocks/>
              </p:cNvSpPr>
              <p:nvPr/>
            </p:nvSpPr>
            <p:spPr bwMode="auto">
              <a:xfrm>
                <a:off x="6183313" y="5245100"/>
                <a:ext cx="93663" cy="142875"/>
              </a:xfrm>
              <a:custGeom>
                <a:avLst/>
                <a:gdLst>
                  <a:gd name="T0" fmla="*/ 20 w 117"/>
                  <a:gd name="T1" fmla="*/ 0 h 179"/>
                  <a:gd name="T2" fmla="*/ 110 w 117"/>
                  <a:gd name="T3" fmla="*/ 0 h 179"/>
                  <a:gd name="T4" fmla="*/ 110 w 117"/>
                  <a:gd name="T5" fmla="*/ 22 h 179"/>
                  <a:gd name="T6" fmla="*/ 37 w 117"/>
                  <a:gd name="T7" fmla="*/ 22 h 179"/>
                  <a:gd name="T8" fmla="*/ 29 w 117"/>
                  <a:gd name="T9" fmla="*/ 70 h 179"/>
                  <a:gd name="T10" fmla="*/ 45 w 117"/>
                  <a:gd name="T11" fmla="*/ 61 h 179"/>
                  <a:gd name="T12" fmla="*/ 62 w 117"/>
                  <a:gd name="T13" fmla="*/ 58 h 179"/>
                  <a:gd name="T14" fmla="*/ 76 w 117"/>
                  <a:gd name="T15" fmla="*/ 61 h 179"/>
                  <a:gd name="T16" fmla="*/ 89 w 117"/>
                  <a:gd name="T17" fmla="*/ 65 h 179"/>
                  <a:gd name="T18" fmla="*/ 101 w 117"/>
                  <a:gd name="T19" fmla="*/ 75 h 179"/>
                  <a:gd name="T20" fmla="*/ 111 w 117"/>
                  <a:gd name="T21" fmla="*/ 87 h 179"/>
                  <a:gd name="T22" fmla="*/ 115 w 117"/>
                  <a:gd name="T23" fmla="*/ 100 h 179"/>
                  <a:gd name="T24" fmla="*/ 117 w 117"/>
                  <a:gd name="T25" fmla="*/ 116 h 179"/>
                  <a:gd name="T26" fmla="*/ 114 w 117"/>
                  <a:gd name="T27" fmla="*/ 139 h 179"/>
                  <a:gd name="T28" fmla="*/ 104 w 117"/>
                  <a:gd name="T29" fmla="*/ 158 h 179"/>
                  <a:gd name="T30" fmla="*/ 91 w 117"/>
                  <a:gd name="T31" fmla="*/ 171 h 179"/>
                  <a:gd name="T32" fmla="*/ 75 w 117"/>
                  <a:gd name="T33" fmla="*/ 178 h 179"/>
                  <a:gd name="T34" fmla="*/ 56 w 117"/>
                  <a:gd name="T35" fmla="*/ 179 h 179"/>
                  <a:gd name="T36" fmla="*/ 35 w 117"/>
                  <a:gd name="T37" fmla="*/ 176 h 179"/>
                  <a:gd name="T38" fmla="*/ 17 w 117"/>
                  <a:gd name="T39" fmla="*/ 166 h 179"/>
                  <a:gd name="T40" fmla="*/ 9 w 117"/>
                  <a:gd name="T41" fmla="*/ 156 h 179"/>
                  <a:gd name="T42" fmla="*/ 3 w 117"/>
                  <a:gd name="T43" fmla="*/ 145 h 179"/>
                  <a:gd name="T44" fmla="*/ 0 w 117"/>
                  <a:gd name="T45" fmla="*/ 130 h 179"/>
                  <a:gd name="T46" fmla="*/ 22 w 117"/>
                  <a:gd name="T47" fmla="*/ 129 h 179"/>
                  <a:gd name="T48" fmla="*/ 26 w 117"/>
                  <a:gd name="T49" fmla="*/ 143 h 179"/>
                  <a:gd name="T50" fmla="*/ 35 w 117"/>
                  <a:gd name="T51" fmla="*/ 153 h 179"/>
                  <a:gd name="T52" fmla="*/ 40 w 117"/>
                  <a:gd name="T53" fmla="*/ 158 h 179"/>
                  <a:gd name="T54" fmla="*/ 48 w 117"/>
                  <a:gd name="T55" fmla="*/ 161 h 179"/>
                  <a:gd name="T56" fmla="*/ 56 w 117"/>
                  <a:gd name="T57" fmla="*/ 162 h 179"/>
                  <a:gd name="T58" fmla="*/ 71 w 117"/>
                  <a:gd name="T59" fmla="*/ 159 h 179"/>
                  <a:gd name="T60" fmla="*/ 84 w 117"/>
                  <a:gd name="T61" fmla="*/ 150 h 179"/>
                  <a:gd name="T62" fmla="*/ 91 w 117"/>
                  <a:gd name="T63" fmla="*/ 136 h 179"/>
                  <a:gd name="T64" fmla="*/ 94 w 117"/>
                  <a:gd name="T65" fmla="*/ 119 h 179"/>
                  <a:gd name="T66" fmla="*/ 92 w 117"/>
                  <a:gd name="T67" fmla="*/ 101 h 179"/>
                  <a:gd name="T68" fmla="*/ 84 w 117"/>
                  <a:gd name="T69" fmla="*/ 88 h 179"/>
                  <a:gd name="T70" fmla="*/ 72 w 117"/>
                  <a:gd name="T71" fmla="*/ 81 h 179"/>
                  <a:gd name="T72" fmla="*/ 56 w 117"/>
                  <a:gd name="T73" fmla="*/ 78 h 179"/>
                  <a:gd name="T74" fmla="*/ 49 w 117"/>
                  <a:gd name="T75" fmla="*/ 78 h 179"/>
                  <a:gd name="T76" fmla="*/ 43 w 117"/>
                  <a:gd name="T77" fmla="*/ 80 h 179"/>
                  <a:gd name="T78" fmla="*/ 37 w 117"/>
                  <a:gd name="T79" fmla="*/ 83 h 179"/>
                  <a:gd name="T80" fmla="*/ 32 w 117"/>
                  <a:gd name="T81" fmla="*/ 87 h 179"/>
                  <a:gd name="T82" fmla="*/ 27 w 117"/>
                  <a:gd name="T83" fmla="*/ 91 h 179"/>
                  <a:gd name="T84" fmla="*/ 24 w 117"/>
                  <a:gd name="T85" fmla="*/ 96 h 179"/>
                  <a:gd name="T86" fmla="*/ 3 w 117"/>
                  <a:gd name="T87" fmla="*/ 93 h 179"/>
                  <a:gd name="T88" fmla="*/ 20 w 117"/>
                  <a:gd name="T8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79">
                    <a:moveTo>
                      <a:pt x="20" y="0"/>
                    </a:moveTo>
                    <a:lnTo>
                      <a:pt x="110" y="0"/>
                    </a:lnTo>
                    <a:lnTo>
                      <a:pt x="110" y="22"/>
                    </a:lnTo>
                    <a:lnTo>
                      <a:pt x="37" y="22"/>
                    </a:lnTo>
                    <a:lnTo>
                      <a:pt x="29" y="70"/>
                    </a:lnTo>
                    <a:lnTo>
                      <a:pt x="45" y="61"/>
                    </a:lnTo>
                    <a:lnTo>
                      <a:pt x="62" y="58"/>
                    </a:lnTo>
                    <a:lnTo>
                      <a:pt x="76" y="61"/>
                    </a:lnTo>
                    <a:lnTo>
                      <a:pt x="89" y="65"/>
                    </a:lnTo>
                    <a:lnTo>
                      <a:pt x="101" y="75"/>
                    </a:lnTo>
                    <a:lnTo>
                      <a:pt x="111" y="87"/>
                    </a:lnTo>
                    <a:lnTo>
                      <a:pt x="115" y="100"/>
                    </a:lnTo>
                    <a:lnTo>
                      <a:pt x="117" y="116"/>
                    </a:lnTo>
                    <a:lnTo>
                      <a:pt x="114" y="139"/>
                    </a:lnTo>
                    <a:lnTo>
                      <a:pt x="104" y="158"/>
                    </a:lnTo>
                    <a:lnTo>
                      <a:pt x="91" y="171"/>
                    </a:lnTo>
                    <a:lnTo>
                      <a:pt x="75" y="178"/>
                    </a:lnTo>
                    <a:lnTo>
                      <a:pt x="56" y="179"/>
                    </a:lnTo>
                    <a:lnTo>
                      <a:pt x="35" y="176"/>
                    </a:lnTo>
                    <a:lnTo>
                      <a:pt x="17" y="166"/>
                    </a:lnTo>
                    <a:lnTo>
                      <a:pt x="9" y="156"/>
                    </a:lnTo>
                    <a:lnTo>
                      <a:pt x="3" y="145"/>
                    </a:lnTo>
                    <a:lnTo>
                      <a:pt x="0" y="130"/>
                    </a:lnTo>
                    <a:lnTo>
                      <a:pt x="22" y="129"/>
                    </a:lnTo>
                    <a:lnTo>
                      <a:pt x="26" y="143"/>
                    </a:lnTo>
                    <a:lnTo>
                      <a:pt x="35" y="153"/>
                    </a:lnTo>
                    <a:lnTo>
                      <a:pt x="40" y="158"/>
                    </a:lnTo>
                    <a:lnTo>
                      <a:pt x="48" y="161"/>
                    </a:lnTo>
                    <a:lnTo>
                      <a:pt x="56" y="162"/>
                    </a:lnTo>
                    <a:lnTo>
                      <a:pt x="71" y="159"/>
                    </a:lnTo>
                    <a:lnTo>
                      <a:pt x="84" y="150"/>
                    </a:lnTo>
                    <a:lnTo>
                      <a:pt x="91" y="136"/>
                    </a:lnTo>
                    <a:lnTo>
                      <a:pt x="94" y="119"/>
                    </a:lnTo>
                    <a:lnTo>
                      <a:pt x="92" y="101"/>
                    </a:lnTo>
                    <a:lnTo>
                      <a:pt x="84" y="88"/>
                    </a:lnTo>
                    <a:lnTo>
                      <a:pt x="72" y="81"/>
                    </a:lnTo>
                    <a:lnTo>
                      <a:pt x="56" y="78"/>
                    </a:lnTo>
                    <a:lnTo>
                      <a:pt x="49" y="78"/>
                    </a:lnTo>
                    <a:lnTo>
                      <a:pt x="43" y="80"/>
                    </a:lnTo>
                    <a:lnTo>
                      <a:pt x="37" y="83"/>
                    </a:lnTo>
                    <a:lnTo>
                      <a:pt x="32" y="87"/>
                    </a:lnTo>
                    <a:lnTo>
                      <a:pt x="27" y="91"/>
                    </a:lnTo>
                    <a:lnTo>
                      <a:pt x="24" y="96"/>
                    </a:lnTo>
                    <a:lnTo>
                      <a:pt x="3" y="93"/>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39" name="Freeform 96"/>
              <p:cNvSpPr>
                <a:spLocks noEditPoints="1"/>
              </p:cNvSpPr>
              <p:nvPr/>
            </p:nvSpPr>
            <p:spPr bwMode="auto">
              <a:xfrm>
                <a:off x="6294438" y="5243513"/>
                <a:ext cx="90488" cy="144463"/>
              </a:xfrm>
              <a:custGeom>
                <a:avLst/>
                <a:gdLst>
                  <a:gd name="T0" fmla="*/ 58 w 116"/>
                  <a:gd name="T1" fmla="*/ 18 h 181"/>
                  <a:gd name="T2" fmla="*/ 44 w 116"/>
                  <a:gd name="T3" fmla="*/ 21 h 181"/>
                  <a:gd name="T4" fmla="*/ 34 w 116"/>
                  <a:gd name="T5" fmla="*/ 31 h 181"/>
                  <a:gd name="T6" fmla="*/ 28 w 116"/>
                  <a:gd name="T7" fmla="*/ 44 h 181"/>
                  <a:gd name="T8" fmla="*/ 23 w 116"/>
                  <a:gd name="T9" fmla="*/ 64 h 181"/>
                  <a:gd name="T10" fmla="*/ 22 w 116"/>
                  <a:gd name="T11" fmla="*/ 90 h 181"/>
                  <a:gd name="T12" fmla="*/ 23 w 116"/>
                  <a:gd name="T13" fmla="*/ 118 h 181"/>
                  <a:gd name="T14" fmla="*/ 26 w 116"/>
                  <a:gd name="T15" fmla="*/ 137 h 181"/>
                  <a:gd name="T16" fmla="*/ 32 w 116"/>
                  <a:gd name="T17" fmla="*/ 150 h 181"/>
                  <a:gd name="T18" fmla="*/ 44 w 116"/>
                  <a:gd name="T19" fmla="*/ 161 h 181"/>
                  <a:gd name="T20" fmla="*/ 58 w 116"/>
                  <a:gd name="T21" fmla="*/ 164 h 181"/>
                  <a:gd name="T22" fmla="*/ 71 w 116"/>
                  <a:gd name="T23" fmla="*/ 161 h 181"/>
                  <a:gd name="T24" fmla="*/ 83 w 116"/>
                  <a:gd name="T25" fmla="*/ 150 h 181"/>
                  <a:gd name="T26" fmla="*/ 88 w 116"/>
                  <a:gd name="T27" fmla="*/ 137 h 181"/>
                  <a:gd name="T28" fmla="*/ 93 w 116"/>
                  <a:gd name="T29" fmla="*/ 118 h 181"/>
                  <a:gd name="T30" fmla="*/ 93 w 116"/>
                  <a:gd name="T31" fmla="*/ 90 h 181"/>
                  <a:gd name="T32" fmla="*/ 93 w 116"/>
                  <a:gd name="T33" fmla="*/ 64 h 181"/>
                  <a:gd name="T34" fmla="*/ 88 w 116"/>
                  <a:gd name="T35" fmla="*/ 46 h 181"/>
                  <a:gd name="T36" fmla="*/ 83 w 116"/>
                  <a:gd name="T37" fmla="*/ 33 h 181"/>
                  <a:gd name="T38" fmla="*/ 71 w 116"/>
                  <a:gd name="T39" fmla="*/ 21 h 181"/>
                  <a:gd name="T40" fmla="*/ 58 w 116"/>
                  <a:gd name="T41" fmla="*/ 18 h 181"/>
                  <a:gd name="T42" fmla="*/ 58 w 116"/>
                  <a:gd name="T43" fmla="*/ 0 h 181"/>
                  <a:gd name="T44" fmla="*/ 71 w 116"/>
                  <a:gd name="T45" fmla="*/ 1 h 181"/>
                  <a:gd name="T46" fmla="*/ 83 w 116"/>
                  <a:gd name="T47" fmla="*/ 5 h 181"/>
                  <a:gd name="T48" fmla="*/ 90 w 116"/>
                  <a:gd name="T49" fmla="*/ 10 h 181"/>
                  <a:gd name="T50" fmla="*/ 96 w 116"/>
                  <a:gd name="T51" fmla="*/ 15 h 181"/>
                  <a:gd name="T52" fmla="*/ 101 w 116"/>
                  <a:gd name="T53" fmla="*/ 23 h 181"/>
                  <a:gd name="T54" fmla="*/ 107 w 116"/>
                  <a:gd name="T55" fmla="*/ 34 h 181"/>
                  <a:gd name="T56" fmla="*/ 111 w 116"/>
                  <a:gd name="T57" fmla="*/ 49 h 181"/>
                  <a:gd name="T58" fmla="*/ 114 w 116"/>
                  <a:gd name="T59" fmla="*/ 67 h 181"/>
                  <a:gd name="T60" fmla="*/ 116 w 116"/>
                  <a:gd name="T61" fmla="*/ 90 h 181"/>
                  <a:gd name="T62" fmla="*/ 114 w 116"/>
                  <a:gd name="T63" fmla="*/ 119 h 181"/>
                  <a:gd name="T64" fmla="*/ 110 w 116"/>
                  <a:gd name="T65" fmla="*/ 141 h 181"/>
                  <a:gd name="T66" fmla="*/ 101 w 116"/>
                  <a:gd name="T67" fmla="*/ 158 h 181"/>
                  <a:gd name="T68" fmla="*/ 90 w 116"/>
                  <a:gd name="T69" fmla="*/ 171 h 181"/>
                  <a:gd name="T70" fmla="*/ 75 w 116"/>
                  <a:gd name="T71" fmla="*/ 180 h 181"/>
                  <a:gd name="T72" fmla="*/ 58 w 116"/>
                  <a:gd name="T73" fmla="*/ 181 h 181"/>
                  <a:gd name="T74" fmla="*/ 42 w 116"/>
                  <a:gd name="T75" fmla="*/ 180 h 181"/>
                  <a:gd name="T76" fmla="*/ 28 w 116"/>
                  <a:gd name="T77" fmla="*/ 174 h 181"/>
                  <a:gd name="T78" fmla="*/ 18 w 116"/>
                  <a:gd name="T79" fmla="*/ 164 h 181"/>
                  <a:gd name="T80" fmla="*/ 8 w 116"/>
                  <a:gd name="T81" fmla="*/ 145 h 181"/>
                  <a:gd name="T82" fmla="*/ 2 w 116"/>
                  <a:gd name="T83" fmla="*/ 121 h 181"/>
                  <a:gd name="T84" fmla="*/ 0 w 116"/>
                  <a:gd name="T85" fmla="*/ 90 h 181"/>
                  <a:gd name="T86" fmla="*/ 2 w 116"/>
                  <a:gd name="T87" fmla="*/ 63 h 181"/>
                  <a:gd name="T88" fmla="*/ 6 w 116"/>
                  <a:gd name="T89" fmla="*/ 40 h 181"/>
                  <a:gd name="T90" fmla="*/ 15 w 116"/>
                  <a:gd name="T91" fmla="*/ 23 h 181"/>
                  <a:gd name="T92" fmla="*/ 26 w 116"/>
                  <a:gd name="T93" fmla="*/ 11 h 181"/>
                  <a:gd name="T94" fmla="*/ 39 w 116"/>
                  <a:gd name="T95" fmla="*/ 2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8"/>
                    </a:moveTo>
                    <a:lnTo>
                      <a:pt x="44" y="21"/>
                    </a:lnTo>
                    <a:lnTo>
                      <a:pt x="34" y="31"/>
                    </a:lnTo>
                    <a:lnTo>
                      <a:pt x="28" y="44"/>
                    </a:lnTo>
                    <a:lnTo>
                      <a:pt x="23" y="64"/>
                    </a:lnTo>
                    <a:lnTo>
                      <a:pt x="22" y="90"/>
                    </a:lnTo>
                    <a:lnTo>
                      <a:pt x="23" y="118"/>
                    </a:lnTo>
                    <a:lnTo>
                      <a:pt x="26" y="137"/>
                    </a:lnTo>
                    <a:lnTo>
                      <a:pt x="32" y="150"/>
                    </a:lnTo>
                    <a:lnTo>
                      <a:pt x="44" y="161"/>
                    </a:lnTo>
                    <a:lnTo>
                      <a:pt x="58" y="164"/>
                    </a:lnTo>
                    <a:lnTo>
                      <a:pt x="71" y="161"/>
                    </a:lnTo>
                    <a:lnTo>
                      <a:pt x="83" y="150"/>
                    </a:lnTo>
                    <a:lnTo>
                      <a:pt x="88" y="137"/>
                    </a:lnTo>
                    <a:lnTo>
                      <a:pt x="93" y="118"/>
                    </a:lnTo>
                    <a:lnTo>
                      <a:pt x="93" y="90"/>
                    </a:lnTo>
                    <a:lnTo>
                      <a:pt x="93" y="64"/>
                    </a:lnTo>
                    <a:lnTo>
                      <a:pt x="88" y="46"/>
                    </a:lnTo>
                    <a:lnTo>
                      <a:pt x="83" y="33"/>
                    </a:lnTo>
                    <a:lnTo>
                      <a:pt x="71" y="21"/>
                    </a:lnTo>
                    <a:lnTo>
                      <a:pt x="58" y="18"/>
                    </a:lnTo>
                    <a:close/>
                    <a:moveTo>
                      <a:pt x="58" y="0"/>
                    </a:moveTo>
                    <a:lnTo>
                      <a:pt x="71" y="1"/>
                    </a:lnTo>
                    <a:lnTo>
                      <a:pt x="83" y="5"/>
                    </a:lnTo>
                    <a:lnTo>
                      <a:pt x="90" y="10"/>
                    </a:lnTo>
                    <a:lnTo>
                      <a:pt x="96" y="15"/>
                    </a:lnTo>
                    <a:lnTo>
                      <a:pt x="101" y="23"/>
                    </a:lnTo>
                    <a:lnTo>
                      <a:pt x="107" y="34"/>
                    </a:lnTo>
                    <a:lnTo>
                      <a:pt x="111" y="49"/>
                    </a:lnTo>
                    <a:lnTo>
                      <a:pt x="114" y="67"/>
                    </a:lnTo>
                    <a:lnTo>
                      <a:pt x="116" y="90"/>
                    </a:lnTo>
                    <a:lnTo>
                      <a:pt x="114" y="119"/>
                    </a:lnTo>
                    <a:lnTo>
                      <a:pt x="110" y="141"/>
                    </a:lnTo>
                    <a:lnTo>
                      <a:pt x="101" y="158"/>
                    </a:lnTo>
                    <a:lnTo>
                      <a:pt x="90" y="171"/>
                    </a:lnTo>
                    <a:lnTo>
                      <a:pt x="75" y="180"/>
                    </a:lnTo>
                    <a:lnTo>
                      <a:pt x="58" y="181"/>
                    </a:lnTo>
                    <a:lnTo>
                      <a:pt x="42" y="180"/>
                    </a:lnTo>
                    <a:lnTo>
                      <a:pt x="28" y="174"/>
                    </a:lnTo>
                    <a:lnTo>
                      <a:pt x="18" y="164"/>
                    </a:lnTo>
                    <a:lnTo>
                      <a:pt x="8" y="145"/>
                    </a:lnTo>
                    <a:lnTo>
                      <a:pt x="2" y="121"/>
                    </a:lnTo>
                    <a:lnTo>
                      <a:pt x="0" y="90"/>
                    </a:lnTo>
                    <a:lnTo>
                      <a:pt x="2" y="63"/>
                    </a:lnTo>
                    <a:lnTo>
                      <a:pt x="6" y="40"/>
                    </a:lnTo>
                    <a:lnTo>
                      <a:pt x="15" y="23"/>
                    </a:lnTo>
                    <a:lnTo>
                      <a:pt x="26" y="11"/>
                    </a:lnTo>
                    <a:lnTo>
                      <a:pt x="39"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0" name="Line 97"/>
              <p:cNvSpPr>
                <a:spLocks noChangeShapeType="1"/>
              </p:cNvSpPr>
              <p:nvPr/>
            </p:nvSpPr>
            <p:spPr bwMode="auto">
              <a:xfrm>
                <a:off x="6935788" y="506253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41" name="Freeform 98"/>
              <p:cNvSpPr>
                <a:spLocks/>
              </p:cNvSpPr>
              <p:nvPr/>
            </p:nvSpPr>
            <p:spPr bwMode="auto">
              <a:xfrm>
                <a:off x="6792913" y="5243513"/>
                <a:ext cx="52388" cy="141288"/>
              </a:xfrm>
              <a:custGeom>
                <a:avLst/>
                <a:gdLst>
                  <a:gd name="T0" fmla="*/ 51 w 65"/>
                  <a:gd name="T1" fmla="*/ 0 h 178"/>
                  <a:gd name="T2" fmla="*/ 65 w 65"/>
                  <a:gd name="T3" fmla="*/ 0 h 178"/>
                  <a:gd name="T4" fmla="*/ 65 w 65"/>
                  <a:gd name="T5" fmla="*/ 178 h 178"/>
                  <a:gd name="T6" fmla="*/ 44 w 65"/>
                  <a:gd name="T7" fmla="*/ 178 h 178"/>
                  <a:gd name="T8" fmla="*/ 44 w 65"/>
                  <a:gd name="T9" fmla="*/ 40 h 178"/>
                  <a:gd name="T10" fmla="*/ 35 w 65"/>
                  <a:gd name="T11" fmla="*/ 47 h 178"/>
                  <a:gd name="T12" fmla="*/ 23 w 65"/>
                  <a:gd name="T13" fmla="*/ 54 h 178"/>
                  <a:gd name="T14" fmla="*/ 10 w 65"/>
                  <a:gd name="T15" fmla="*/ 62 h 178"/>
                  <a:gd name="T16" fmla="*/ 0 w 65"/>
                  <a:gd name="T17" fmla="*/ 66 h 178"/>
                  <a:gd name="T18" fmla="*/ 0 w 65"/>
                  <a:gd name="T19" fmla="*/ 44 h 178"/>
                  <a:gd name="T20" fmla="*/ 18 w 65"/>
                  <a:gd name="T21" fmla="*/ 36 h 178"/>
                  <a:gd name="T22" fmla="*/ 32 w 65"/>
                  <a:gd name="T23" fmla="*/ 24 h 178"/>
                  <a:gd name="T24" fmla="*/ 44 w 65"/>
                  <a:gd name="T25" fmla="*/ 11 h 178"/>
                  <a:gd name="T26" fmla="*/ 51 w 65"/>
                  <a:gd name="T2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178">
                    <a:moveTo>
                      <a:pt x="51" y="0"/>
                    </a:moveTo>
                    <a:lnTo>
                      <a:pt x="65" y="0"/>
                    </a:lnTo>
                    <a:lnTo>
                      <a:pt x="65" y="178"/>
                    </a:lnTo>
                    <a:lnTo>
                      <a:pt x="44" y="178"/>
                    </a:lnTo>
                    <a:lnTo>
                      <a:pt x="44" y="40"/>
                    </a:lnTo>
                    <a:lnTo>
                      <a:pt x="35" y="47"/>
                    </a:lnTo>
                    <a:lnTo>
                      <a:pt x="23" y="54"/>
                    </a:lnTo>
                    <a:lnTo>
                      <a:pt x="10" y="62"/>
                    </a:lnTo>
                    <a:lnTo>
                      <a:pt x="0" y="66"/>
                    </a:lnTo>
                    <a:lnTo>
                      <a:pt x="0" y="44"/>
                    </a:lnTo>
                    <a:lnTo>
                      <a:pt x="18" y="36"/>
                    </a:lnTo>
                    <a:lnTo>
                      <a:pt x="32" y="24"/>
                    </a:lnTo>
                    <a:lnTo>
                      <a:pt x="44" y="11"/>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2" name="Freeform 99"/>
              <p:cNvSpPr>
                <a:spLocks noEditPoints="1"/>
              </p:cNvSpPr>
              <p:nvPr/>
            </p:nvSpPr>
            <p:spPr bwMode="auto">
              <a:xfrm>
                <a:off x="6889750" y="5243513"/>
                <a:ext cx="92075" cy="144463"/>
              </a:xfrm>
              <a:custGeom>
                <a:avLst/>
                <a:gdLst>
                  <a:gd name="T0" fmla="*/ 58 w 117"/>
                  <a:gd name="T1" fmla="*/ 18 h 181"/>
                  <a:gd name="T2" fmla="*/ 45 w 117"/>
                  <a:gd name="T3" fmla="*/ 21 h 181"/>
                  <a:gd name="T4" fmla="*/ 34 w 117"/>
                  <a:gd name="T5" fmla="*/ 31 h 181"/>
                  <a:gd name="T6" fmla="*/ 28 w 117"/>
                  <a:gd name="T7" fmla="*/ 44 h 181"/>
                  <a:gd name="T8" fmla="*/ 25 w 117"/>
                  <a:gd name="T9" fmla="*/ 64 h 181"/>
                  <a:gd name="T10" fmla="*/ 24 w 117"/>
                  <a:gd name="T11" fmla="*/ 90 h 181"/>
                  <a:gd name="T12" fmla="*/ 25 w 117"/>
                  <a:gd name="T13" fmla="*/ 118 h 181"/>
                  <a:gd name="T14" fmla="*/ 28 w 117"/>
                  <a:gd name="T15" fmla="*/ 137 h 181"/>
                  <a:gd name="T16" fmla="*/ 34 w 117"/>
                  <a:gd name="T17" fmla="*/ 150 h 181"/>
                  <a:gd name="T18" fmla="*/ 45 w 117"/>
                  <a:gd name="T19" fmla="*/ 161 h 181"/>
                  <a:gd name="T20" fmla="*/ 58 w 117"/>
                  <a:gd name="T21" fmla="*/ 164 h 181"/>
                  <a:gd name="T22" fmla="*/ 73 w 117"/>
                  <a:gd name="T23" fmla="*/ 161 h 181"/>
                  <a:gd name="T24" fmla="*/ 84 w 117"/>
                  <a:gd name="T25" fmla="*/ 150 h 181"/>
                  <a:gd name="T26" fmla="*/ 90 w 117"/>
                  <a:gd name="T27" fmla="*/ 137 h 181"/>
                  <a:gd name="T28" fmla="*/ 93 w 117"/>
                  <a:gd name="T29" fmla="*/ 118 h 181"/>
                  <a:gd name="T30" fmla="*/ 94 w 117"/>
                  <a:gd name="T31" fmla="*/ 90 h 181"/>
                  <a:gd name="T32" fmla="*/ 93 w 117"/>
                  <a:gd name="T33" fmla="*/ 64 h 181"/>
                  <a:gd name="T34" fmla="*/ 90 w 117"/>
                  <a:gd name="T35" fmla="*/ 46 h 181"/>
                  <a:gd name="T36" fmla="*/ 84 w 117"/>
                  <a:gd name="T37" fmla="*/ 33 h 181"/>
                  <a:gd name="T38" fmla="*/ 73 w 117"/>
                  <a:gd name="T39" fmla="*/ 21 h 181"/>
                  <a:gd name="T40" fmla="*/ 58 w 117"/>
                  <a:gd name="T41" fmla="*/ 18 h 181"/>
                  <a:gd name="T42" fmla="*/ 58 w 117"/>
                  <a:gd name="T43" fmla="*/ 0 h 181"/>
                  <a:gd name="T44" fmla="*/ 73 w 117"/>
                  <a:gd name="T45" fmla="*/ 1 h 181"/>
                  <a:gd name="T46" fmla="*/ 84 w 117"/>
                  <a:gd name="T47" fmla="*/ 5 h 181"/>
                  <a:gd name="T48" fmla="*/ 91 w 117"/>
                  <a:gd name="T49" fmla="*/ 10 h 181"/>
                  <a:gd name="T50" fmla="*/ 97 w 117"/>
                  <a:gd name="T51" fmla="*/ 15 h 181"/>
                  <a:gd name="T52" fmla="*/ 101 w 117"/>
                  <a:gd name="T53" fmla="*/ 23 h 181"/>
                  <a:gd name="T54" fmla="*/ 107 w 117"/>
                  <a:gd name="T55" fmla="*/ 34 h 181"/>
                  <a:gd name="T56" fmla="*/ 113 w 117"/>
                  <a:gd name="T57" fmla="*/ 49 h 181"/>
                  <a:gd name="T58" fmla="*/ 116 w 117"/>
                  <a:gd name="T59" fmla="*/ 67 h 181"/>
                  <a:gd name="T60" fmla="*/ 117 w 117"/>
                  <a:gd name="T61" fmla="*/ 90 h 181"/>
                  <a:gd name="T62" fmla="*/ 114 w 117"/>
                  <a:gd name="T63" fmla="*/ 119 h 181"/>
                  <a:gd name="T64" fmla="*/ 110 w 117"/>
                  <a:gd name="T65" fmla="*/ 141 h 181"/>
                  <a:gd name="T66" fmla="*/ 103 w 117"/>
                  <a:gd name="T67" fmla="*/ 158 h 181"/>
                  <a:gd name="T68" fmla="*/ 91 w 117"/>
                  <a:gd name="T69" fmla="*/ 171 h 181"/>
                  <a:gd name="T70" fmla="*/ 77 w 117"/>
                  <a:gd name="T71" fmla="*/ 180 h 181"/>
                  <a:gd name="T72" fmla="*/ 58 w 117"/>
                  <a:gd name="T73" fmla="*/ 181 h 181"/>
                  <a:gd name="T74" fmla="*/ 42 w 117"/>
                  <a:gd name="T75" fmla="*/ 180 h 181"/>
                  <a:gd name="T76" fmla="*/ 29 w 117"/>
                  <a:gd name="T77" fmla="*/ 174 h 181"/>
                  <a:gd name="T78" fmla="*/ 18 w 117"/>
                  <a:gd name="T79" fmla="*/ 164 h 181"/>
                  <a:gd name="T80" fmla="*/ 9 w 117"/>
                  <a:gd name="T81" fmla="*/ 145 h 181"/>
                  <a:gd name="T82" fmla="*/ 3 w 117"/>
                  <a:gd name="T83" fmla="*/ 121 h 181"/>
                  <a:gd name="T84" fmla="*/ 0 w 117"/>
                  <a:gd name="T85" fmla="*/ 90 h 181"/>
                  <a:gd name="T86" fmla="*/ 2 w 117"/>
                  <a:gd name="T87" fmla="*/ 63 h 181"/>
                  <a:gd name="T88" fmla="*/ 8 w 117"/>
                  <a:gd name="T89" fmla="*/ 40 h 181"/>
                  <a:gd name="T90" fmla="*/ 15 w 117"/>
                  <a:gd name="T91" fmla="*/ 23 h 181"/>
                  <a:gd name="T92" fmla="*/ 26 w 117"/>
                  <a:gd name="T93" fmla="*/ 11 h 181"/>
                  <a:gd name="T94" fmla="*/ 41 w 117"/>
                  <a:gd name="T95" fmla="*/ 2 h 181"/>
                  <a:gd name="T96" fmla="*/ 58 w 117"/>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1">
                    <a:moveTo>
                      <a:pt x="58" y="18"/>
                    </a:moveTo>
                    <a:lnTo>
                      <a:pt x="45" y="21"/>
                    </a:lnTo>
                    <a:lnTo>
                      <a:pt x="34" y="31"/>
                    </a:lnTo>
                    <a:lnTo>
                      <a:pt x="28" y="44"/>
                    </a:lnTo>
                    <a:lnTo>
                      <a:pt x="25" y="64"/>
                    </a:lnTo>
                    <a:lnTo>
                      <a:pt x="24" y="90"/>
                    </a:lnTo>
                    <a:lnTo>
                      <a:pt x="25" y="118"/>
                    </a:lnTo>
                    <a:lnTo>
                      <a:pt x="28" y="137"/>
                    </a:lnTo>
                    <a:lnTo>
                      <a:pt x="34" y="150"/>
                    </a:lnTo>
                    <a:lnTo>
                      <a:pt x="45" y="161"/>
                    </a:lnTo>
                    <a:lnTo>
                      <a:pt x="58" y="164"/>
                    </a:lnTo>
                    <a:lnTo>
                      <a:pt x="73" y="161"/>
                    </a:lnTo>
                    <a:lnTo>
                      <a:pt x="84" y="150"/>
                    </a:lnTo>
                    <a:lnTo>
                      <a:pt x="90" y="137"/>
                    </a:lnTo>
                    <a:lnTo>
                      <a:pt x="93" y="118"/>
                    </a:lnTo>
                    <a:lnTo>
                      <a:pt x="94" y="90"/>
                    </a:lnTo>
                    <a:lnTo>
                      <a:pt x="93" y="64"/>
                    </a:lnTo>
                    <a:lnTo>
                      <a:pt x="90" y="46"/>
                    </a:lnTo>
                    <a:lnTo>
                      <a:pt x="84" y="33"/>
                    </a:lnTo>
                    <a:lnTo>
                      <a:pt x="73" y="21"/>
                    </a:lnTo>
                    <a:lnTo>
                      <a:pt x="58" y="18"/>
                    </a:lnTo>
                    <a:close/>
                    <a:moveTo>
                      <a:pt x="58" y="0"/>
                    </a:moveTo>
                    <a:lnTo>
                      <a:pt x="73" y="1"/>
                    </a:lnTo>
                    <a:lnTo>
                      <a:pt x="84" y="5"/>
                    </a:lnTo>
                    <a:lnTo>
                      <a:pt x="91" y="10"/>
                    </a:lnTo>
                    <a:lnTo>
                      <a:pt x="97" y="15"/>
                    </a:lnTo>
                    <a:lnTo>
                      <a:pt x="101" y="23"/>
                    </a:lnTo>
                    <a:lnTo>
                      <a:pt x="107" y="34"/>
                    </a:lnTo>
                    <a:lnTo>
                      <a:pt x="113" y="49"/>
                    </a:lnTo>
                    <a:lnTo>
                      <a:pt x="116" y="67"/>
                    </a:lnTo>
                    <a:lnTo>
                      <a:pt x="117" y="90"/>
                    </a:lnTo>
                    <a:lnTo>
                      <a:pt x="114" y="119"/>
                    </a:lnTo>
                    <a:lnTo>
                      <a:pt x="110" y="141"/>
                    </a:lnTo>
                    <a:lnTo>
                      <a:pt x="103" y="158"/>
                    </a:lnTo>
                    <a:lnTo>
                      <a:pt x="91" y="171"/>
                    </a:lnTo>
                    <a:lnTo>
                      <a:pt x="77" y="180"/>
                    </a:lnTo>
                    <a:lnTo>
                      <a:pt x="58" y="181"/>
                    </a:lnTo>
                    <a:lnTo>
                      <a:pt x="42" y="180"/>
                    </a:lnTo>
                    <a:lnTo>
                      <a:pt x="29" y="174"/>
                    </a:lnTo>
                    <a:lnTo>
                      <a:pt x="18" y="164"/>
                    </a:lnTo>
                    <a:lnTo>
                      <a:pt x="9" y="145"/>
                    </a:lnTo>
                    <a:lnTo>
                      <a:pt x="3" y="121"/>
                    </a:lnTo>
                    <a:lnTo>
                      <a:pt x="0" y="90"/>
                    </a:lnTo>
                    <a:lnTo>
                      <a:pt x="2" y="63"/>
                    </a:lnTo>
                    <a:lnTo>
                      <a:pt x="8" y="40"/>
                    </a:lnTo>
                    <a:lnTo>
                      <a:pt x="15" y="23"/>
                    </a:lnTo>
                    <a:lnTo>
                      <a:pt x="26" y="11"/>
                    </a:lnTo>
                    <a:lnTo>
                      <a:pt x="41"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3" name="Freeform 100"/>
              <p:cNvSpPr>
                <a:spLocks noEditPoints="1"/>
              </p:cNvSpPr>
              <p:nvPr/>
            </p:nvSpPr>
            <p:spPr bwMode="auto">
              <a:xfrm>
                <a:off x="6999288" y="5243513"/>
                <a:ext cx="92075" cy="144463"/>
              </a:xfrm>
              <a:custGeom>
                <a:avLst/>
                <a:gdLst>
                  <a:gd name="T0" fmla="*/ 58 w 117"/>
                  <a:gd name="T1" fmla="*/ 18 h 181"/>
                  <a:gd name="T2" fmla="*/ 45 w 117"/>
                  <a:gd name="T3" fmla="*/ 21 h 181"/>
                  <a:gd name="T4" fmla="*/ 33 w 117"/>
                  <a:gd name="T5" fmla="*/ 31 h 181"/>
                  <a:gd name="T6" fmla="*/ 27 w 117"/>
                  <a:gd name="T7" fmla="*/ 44 h 181"/>
                  <a:gd name="T8" fmla="*/ 24 w 117"/>
                  <a:gd name="T9" fmla="*/ 64 h 181"/>
                  <a:gd name="T10" fmla="*/ 23 w 117"/>
                  <a:gd name="T11" fmla="*/ 90 h 181"/>
                  <a:gd name="T12" fmla="*/ 23 w 117"/>
                  <a:gd name="T13" fmla="*/ 118 h 181"/>
                  <a:gd name="T14" fmla="*/ 27 w 117"/>
                  <a:gd name="T15" fmla="*/ 137 h 181"/>
                  <a:gd name="T16" fmla="*/ 33 w 117"/>
                  <a:gd name="T17" fmla="*/ 150 h 181"/>
                  <a:gd name="T18" fmla="*/ 45 w 117"/>
                  <a:gd name="T19" fmla="*/ 161 h 181"/>
                  <a:gd name="T20" fmla="*/ 58 w 117"/>
                  <a:gd name="T21" fmla="*/ 164 h 181"/>
                  <a:gd name="T22" fmla="*/ 72 w 117"/>
                  <a:gd name="T23" fmla="*/ 161 h 181"/>
                  <a:gd name="T24" fmla="*/ 84 w 117"/>
                  <a:gd name="T25" fmla="*/ 150 h 181"/>
                  <a:gd name="T26" fmla="*/ 89 w 117"/>
                  <a:gd name="T27" fmla="*/ 137 h 181"/>
                  <a:gd name="T28" fmla="*/ 92 w 117"/>
                  <a:gd name="T29" fmla="*/ 118 h 181"/>
                  <a:gd name="T30" fmla="*/ 94 w 117"/>
                  <a:gd name="T31" fmla="*/ 90 h 181"/>
                  <a:gd name="T32" fmla="*/ 92 w 117"/>
                  <a:gd name="T33" fmla="*/ 64 h 181"/>
                  <a:gd name="T34" fmla="*/ 89 w 117"/>
                  <a:gd name="T35" fmla="*/ 46 h 181"/>
                  <a:gd name="T36" fmla="*/ 84 w 117"/>
                  <a:gd name="T37" fmla="*/ 33 h 181"/>
                  <a:gd name="T38" fmla="*/ 72 w 117"/>
                  <a:gd name="T39" fmla="*/ 21 h 181"/>
                  <a:gd name="T40" fmla="*/ 58 w 117"/>
                  <a:gd name="T41" fmla="*/ 18 h 181"/>
                  <a:gd name="T42" fmla="*/ 58 w 117"/>
                  <a:gd name="T43" fmla="*/ 0 h 181"/>
                  <a:gd name="T44" fmla="*/ 72 w 117"/>
                  <a:gd name="T45" fmla="*/ 1 h 181"/>
                  <a:gd name="T46" fmla="*/ 84 w 117"/>
                  <a:gd name="T47" fmla="*/ 5 h 181"/>
                  <a:gd name="T48" fmla="*/ 89 w 117"/>
                  <a:gd name="T49" fmla="*/ 10 h 181"/>
                  <a:gd name="T50" fmla="*/ 97 w 117"/>
                  <a:gd name="T51" fmla="*/ 15 h 181"/>
                  <a:gd name="T52" fmla="*/ 101 w 117"/>
                  <a:gd name="T53" fmla="*/ 23 h 181"/>
                  <a:gd name="T54" fmla="*/ 107 w 117"/>
                  <a:gd name="T55" fmla="*/ 34 h 181"/>
                  <a:gd name="T56" fmla="*/ 112 w 117"/>
                  <a:gd name="T57" fmla="*/ 49 h 181"/>
                  <a:gd name="T58" fmla="*/ 115 w 117"/>
                  <a:gd name="T59" fmla="*/ 67 h 181"/>
                  <a:gd name="T60" fmla="*/ 117 w 117"/>
                  <a:gd name="T61" fmla="*/ 90 h 181"/>
                  <a:gd name="T62" fmla="*/ 114 w 117"/>
                  <a:gd name="T63" fmla="*/ 119 h 181"/>
                  <a:gd name="T64" fmla="*/ 110 w 117"/>
                  <a:gd name="T65" fmla="*/ 141 h 181"/>
                  <a:gd name="T66" fmla="*/ 102 w 117"/>
                  <a:gd name="T67" fmla="*/ 158 h 181"/>
                  <a:gd name="T68" fmla="*/ 91 w 117"/>
                  <a:gd name="T69" fmla="*/ 171 h 181"/>
                  <a:gd name="T70" fmla="*/ 76 w 117"/>
                  <a:gd name="T71" fmla="*/ 180 h 181"/>
                  <a:gd name="T72" fmla="*/ 58 w 117"/>
                  <a:gd name="T73" fmla="*/ 181 h 181"/>
                  <a:gd name="T74" fmla="*/ 42 w 117"/>
                  <a:gd name="T75" fmla="*/ 180 h 181"/>
                  <a:gd name="T76" fmla="*/ 29 w 117"/>
                  <a:gd name="T77" fmla="*/ 174 h 181"/>
                  <a:gd name="T78" fmla="*/ 17 w 117"/>
                  <a:gd name="T79" fmla="*/ 164 h 181"/>
                  <a:gd name="T80" fmla="*/ 9 w 117"/>
                  <a:gd name="T81" fmla="*/ 145 h 181"/>
                  <a:gd name="T82" fmla="*/ 3 w 117"/>
                  <a:gd name="T83" fmla="*/ 121 h 181"/>
                  <a:gd name="T84" fmla="*/ 0 w 117"/>
                  <a:gd name="T85" fmla="*/ 90 h 181"/>
                  <a:gd name="T86" fmla="*/ 1 w 117"/>
                  <a:gd name="T87" fmla="*/ 63 h 181"/>
                  <a:gd name="T88" fmla="*/ 7 w 117"/>
                  <a:gd name="T89" fmla="*/ 40 h 181"/>
                  <a:gd name="T90" fmla="*/ 14 w 117"/>
                  <a:gd name="T91" fmla="*/ 23 h 181"/>
                  <a:gd name="T92" fmla="*/ 26 w 117"/>
                  <a:gd name="T93" fmla="*/ 11 h 181"/>
                  <a:gd name="T94" fmla="*/ 40 w 117"/>
                  <a:gd name="T95" fmla="*/ 2 h 181"/>
                  <a:gd name="T96" fmla="*/ 58 w 117"/>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1">
                    <a:moveTo>
                      <a:pt x="58" y="18"/>
                    </a:moveTo>
                    <a:lnTo>
                      <a:pt x="45" y="21"/>
                    </a:lnTo>
                    <a:lnTo>
                      <a:pt x="33" y="31"/>
                    </a:lnTo>
                    <a:lnTo>
                      <a:pt x="27" y="44"/>
                    </a:lnTo>
                    <a:lnTo>
                      <a:pt x="24" y="64"/>
                    </a:lnTo>
                    <a:lnTo>
                      <a:pt x="23" y="90"/>
                    </a:lnTo>
                    <a:lnTo>
                      <a:pt x="23" y="118"/>
                    </a:lnTo>
                    <a:lnTo>
                      <a:pt x="27" y="137"/>
                    </a:lnTo>
                    <a:lnTo>
                      <a:pt x="33" y="150"/>
                    </a:lnTo>
                    <a:lnTo>
                      <a:pt x="45" y="161"/>
                    </a:lnTo>
                    <a:lnTo>
                      <a:pt x="58" y="164"/>
                    </a:lnTo>
                    <a:lnTo>
                      <a:pt x="72" y="161"/>
                    </a:lnTo>
                    <a:lnTo>
                      <a:pt x="84" y="150"/>
                    </a:lnTo>
                    <a:lnTo>
                      <a:pt x="89" y="137"/>
                    </a:lnTo>
                    <a:lnTo>
                      <a:pt x="92" y="118"/>
                    </a:lnTo>
                    <a:lnTo>
                      <a:pt x="94" y="90"/>
                    </a:lnTo>
                    <a:lnTo>
                      <a:pt x="92" y="64"/>
                    </a:lnTo>
                    <a:lnTo>
                      <a:pt x="89" y="46"/>
                    </a:lnTo>
                    <a:lnTo>
                      <a:pt x="84" y="33"/>
                    </a:lnTo>
                    <a:lnTo>
                      <a:pt x="72" y="21"/>
                    </a:lnTo>
                    <a:lnTo>
                      <a:pt x="58" y="18"/>
                    </a:lnTo>
                    <a:close/>
                    <a:moveTo>
                      <a:pt x="58" y="0"/>
                    </a:moveTo>
                    <a:lnTo>
                      <a:pt x="72" y="1"/>
                    </a:lnTo>
                    <a:lnTo>
                      <a:pt x="84" y="5"/>
                    </a:lnTo>
                    <a:lnTo>
                      <a:pt x="89" y="10"/>
                    </a:lnTo>
                    <a:lnTo>
                      <a:pt x="97" y="15"/>
                    </a:lnTo>
                    <a:lnTo>
                      <a:pt x="101" y="23"/>
                    </a:lnTo>
                    <a:lnTo>
                      <a:pt x="107" y="34"/>
                    </a:lnTo>
                    <a:lnTo>
                      <a:pt x="112" y="49"/>
                    </a:lnTo>
                    <a:lnTo>
                      <a:pt x="115" y="67"/>
                    </a:lnTo>
                    <a:lnTo>
                      <a:pt x="117" y="90"/>
                    </a:lnTo>
                    <a:lnTo>
                      <a:pt x="114" y="119"/>
                    </a:lnTo>
                    <a:lnTo>
                      <a:pt x="110" y="141"/>
                    </a:lnTo>
                    <a:lnTo>
                      <a:pt x="102" y="158"/>
                    </a:lnTo>
                    <a:lnTo>
                      <a:pt x="91" y="171"/>
                    </a:lnTo>
                    <a:lnTo>
                      <a:pt x="76" y="180"/>
                    </a:lnTo>
                    <a:lnTo>
                      <a:pt x="58" y="181"/>
                    </a:lnTo>
                    <a:lnTo>
                      <a:pt x="42" y="180"/>
                    </a:lnTo>
                    <a:lnTo>
                      <a:pt x="29" y="174"/>
                    </a:lnTo>
                    <a:lnTo>
                      <a:pt x="17" y="164"/>
                    </a:lnTo>
                    <a:lnTo>
                      <a:pt x="9" y="145"/>
                    </a:lnTo>
                    <a:lnTo>
                      <a:pt x="3" y="121"/>
                    </a:lnTo>
                    <a:lnTo>
                      <a:pt x="0" y="90"/>
                    </a:lnTo>
                    <a:lnTo>
                      <a:pt x="1" y="63"/>
                    </a:lnTo>
                    <a:lnTo>
                      <a:pt x="7" y="40"/>
                    </a:lnTo>
                    <a:lnTo>
                      <a:pt x="14" y="23"/>
                    </a:lnTo>
                    <a:lnTo>
                      <a:pt x="26" y="11"/>
                    </a:lnTo>
                    <a:lnTo>
                      <a:pt x="40"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4" name="Line 101"/>
              <p:cNvSpPr>
                <a:spLocks noChangeShapeType="1"/>
              </p:cNvSpPr>
              <p:nvPr/>
            </p:nvSpPr>
            <p:spPr bwMode="auto">
              <a:xfrm>
                <a:off x="7586663" y="506253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45" name="Freeform 102"/>
              <p:cNvSpPr>
                <a:spLocks/>
              </p:cNvSpPr>
              <p:nvPr/>
            </p:nvSpPr>
            <p:spPr bwMode="auto">
              <a:xfrm>
                <a:off x="7443788" y="5243513"/>
                <a:ext cx="52388" cy="141288"/>
              </a:xfrm>
              <a:custGeom>
                <a:avLst/>
                <a:gdLst>
                  <a:gd name="T0" fmla="*/ 52 w 66"/>
                  <a:gd name="T1" fmla="*/ 0 h 178"/>
                  <a:gd name="T2" fmla="*/ 66 w 66"/>
                  <a:gd name="T3" fmla="*/ 0 h 178"/>
                  <a:gd name="T4" fmla="*/ 66 w 66"/>
                  <a:gd name="T5" fmla="*/ 178 h 178"/>
                  <a:gd name="T6" fmla="*/ 44 w 66"/>
                  <a:gd name="T7" fmla="*/ 178 h 178"/>
                  <a:gd name="T8" fmla="*/ 44 w 66"/>
                  <a:gd name="T9" fmla="*/ 40 h 178"/>
                  <a:gd name="T10" fmla="*/ 34 w 66"/>
                  <a:gd name="T11" fmla="*/ 47 h 178"/>
                  <a:gd name="T12" fmla="*/ 23 w 66"/>
                  <a:gd name="T13" fmla="*/ 54 h 178"/>
                  <a:gd name="T14" fmla="*/ 11 w 66"/>
                  <a:gd name="T15" fmla="*/ 62 h 178"/>
                  <a:gd name="T16" fmla="*/ 0 w 66"/>
                  <a:gd name="T17" fmla="*/ 66 h 178"/>
                  <a:gd name="T18" fmla="*/ 0 w 66"/>
                  <a:gd name="T19" fmla="*/ 44 h 178"/>
                  <a:gd name="T20" fmla="*/ 17 w 66"/>
                  <a:gd name="T21" fmla="*/ 36 h 178"/>
                  <a:gd name="T22" fmla="*/ 31 w 66"/>
                  <a:gd name="T23" fmla="*/ 24 h 178"/>
                  <a:gd name="T24" fmla="*/ 44 w 66"/>
                  <a:gd name="T25" fmla="*/ 11 h 178"/>
                  <a:gd name="T26" fmla="*/ 52 w 66"/>
                  <a:gd name="T2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178">
                    <a:moveTo>
                      <a:pt x="52" y="0"/>
                    </a:moveTo>
                    <a:lnTo>
                      <a:pt x="66" y="0"/>
                    </a:lnTo>
                    <a:lnTo>
                      <a:pt x="66" y="178"/>
                    </a:lnTo>
                    <a:lnTo>
                      <a:pt x="44" y="178"/>
                    </a:lnTo>
                    <a:lnTo>
                      <a:pt x="44" y="40"/>
                    </a:lnTo>
                    <a:lnTo>
                      <a:pt x="34" y="47"/>
                    </a:lnTo>
                    <a:lnTo>
                      <a:pt x="23" y="54"/>
                    </a:lnTo>
                    <a:lnTo>
                      <a:pt x="11" y="62"/>
                    </a:lnTo>
                    <a:lnTo>
                      <a:pt x="0" y="66"/>
                    </a:lnTo>
                    <a:lnTo>
                      <a:pt x="0" y="44"/>
                    </a:lnTo>
                    <a:lnTo>
                      <a:pt x="17" y="36"/>
                    </a:lnTo>
                    <a:lnTo>
                      <a:pt x="31" y="24"/>
                    </a:lnTo>
                    <a:lnTo>
                      <a:pt x="44" y="11"/>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6" name="Freeform 103"/>
              <p:cNvSpPr>
                <a:spLocks/>
              </p:cNvSpPr>
              <p:nvPr/>
            </p:nvSpPr>
            <p:spPr bwMode="auto">
              <a:xfrm>
                <a:off x="7540625" y="5245100"/>
                <a:ext cx="93663" cy="142875"/>
              </a:xfrm>
              <a:custGeom>
                <a:avLst/>
                <a:gdLst>
                  <a:gd name="T0" fmla="*/ 20 w 118"/>
                  <a:gd name="T1" fmla="*/ 0 h 179"/>
                  <a:gd name="T2" fmla="*/ 110 w 118"/>
                  <a:gd name="T3" fmla="*/ 0 h 179"/>
                  <a:gd name="T4" fmla="*/ 110 w 118"/>
                  <a:gd name="T5" fmla="*/ 22 h 179"/>
                  <a:gd name="T6" fmla="*/ 39 w 118"/>
                  <a:gd name="T7" fmla="*/ 22 h 179"/>
                  <a:gd name="T8" fmla="*/ 29 w 118"/>
                  <a:gd name="T9" fmla="*/ 70 h 179"/>
                  <a:gd name="T10" fmla="*/ 45 w 118"/>
                  <a:gd name="T11" fmla="*/ 61 h 179"/>
                  <a:gd name="T12" fmla="*/ 62 w 118"/>
                  <a:gd name="T13" fmla="*/ 58 h 179"/>
                  <a:gd name="T14" fmla="*/ 77 w 118"/>
                  <a:gd name="T15" fmla="*/ 61 h 179"/>
                  <a:gd name="T16" fmla="*/ 91 w 118"/>
                  <a:gd name="T17" fmla="*/ 65 h 179"/>
                  <a:gd name="T18" fmla="*/ 103 w 118"/>
                  <a:gd name="T19" fmla="*/ 75 h 179"/>
                  <a:gd name="T20" fmla="*/ 111 w 118"/>
                  <a:gd name="T21" fmla="*/ 87 h 179"/>
                  <a:gd name="T22" fmla="*/ 116 w 118"/>
                  <a:gd name="T23" fmla="*/ 100 h 179"/>
                  <a:gd name="T24" fmla="*/ 118 w 118"/>
                  <a:gd name="T25" fmla="*/ 116 h 179"/>
                  <a:gd name="T26" fmla="*/ 114 w 118"/>
                  <a:gd name="T27" fmla="*/ 139 h 179"/>
                  <a:gd name="T28" fmla="*/ 104 w 118"/>
                  <a:gd name="T29" fmla="*/ 158 h 179"/>
                  <a:gd name="T30" fmla="*/ 91 w 118"/>
                  <a:gd name="T31" fmla="*/ 171 h 179"/>
                  <a:gd name="T32" fmla="*/ 75 w 118"/>
                  <a:gd name="T33" fmla="*/ 178 h 179"/>
                  <a:gd name="T34" fmla="*/ 56 w 118"/>
                  <a:gd name="T35" fmla="*/ 179 h 179"/>
                  <a:gd name="T36" fmla="*/ 35 w 118"/>
                  <a:gd name="T37" fmla="*/ 176 h 179"/>
                  <a:gd name="T38" fmla="*/ 18 w 118"/>
                  <a:gd name="T39" fmla="*/ 166 h 179"/>
                  <a:gd name="T40" fmla="*/ 9 w 118"/>
                  <a:gd name="T41" fmla="*/ 156 h 179"/>
                  <a:gd name="T42" fmla="*/ 3 w 118"/>
                  <a:gd name="T43" fmla="*/ 145 h 179"/>
                  <a:gd name="T44" fmla="*/ 0 w 118"/>
                  <a:gd name="T45" fmla="*/ 130 h 179"/>
                  <a:gd name="T46" fmla="*/ 23 w 118"/>
                  <a:gd name="T47" fmla="*/ 129 h 179"/>
                  <a:gd name="T48" fmla="*/ 28 w 118"/>
                  <a:gd name="T49" fmla="*/ 143 h 179"/>
                  <a:gd name="T50" fmla="*/ 35 w 118"/>
                  <a:gd name="T51" fmla="*/ 153 h 179"/>
                  <a:gd name="T52" fmla="*/ 41 w 118"/>
                  <a:gd name="T53" fmla="*/ 158 h 179"/>
                  <a:gd name="T54" fmla="*/ 49 w 118"/>
                  <a:gd name="T55" fmla="*/ 161 h 179"/>
                  <a:gd name="T56" fmla="*/ 56 w 118"/>
                  <a:gd name="T57" fmla="*/ 162 h 179"/>
                  <a:gd name="T58" fmla="*/ 72 w 118"/>
                  <a:gd name="T59" fmla="*/ 159 h 179"/>
                  <a:gd name="T60" fmla="*/ 84 w 118"/>
                  <a:gd name="T61" fmla="*/ 150 h 179"/>
                  <a:gd name="T62" fmla="*/ 93 w 118"/>
                  <a:gd name="T63" fmla="*/ 136 h 179"/>
                  <a:gd name="T64" fmla="*/ 95 w 118"/>
                  <a:gd name="T65" fmla="*/ 119 h 179"/>
                  <a:gd name="T66" fmla="*/ 93 w 118"/>
                  <a:gd name="T67" fmla="*/ 101 h 179"/>
                  <a:gd name="T68" fmla="*/ 84 w 118"/>
                  <a:gd name="T69" fmla="*/ 88 h 179"/>
                  <a:gd name="T70" fmla="*/ 72 w 118"/>
                  <a:gd name="T71" fmla="*/ 81 h 179"/>
                  <a:gd name="T72" fmla="*/ 56 w 118"/>
                  <a:gd name="T73" fmla="*/ 78 h 179"/>
                  <a:gd name="T74" fmla="*/ 49 w 118"/>
                  <a:gd name="T75" fmla="*/ 78 h 179"/>
                  <a:gd name="T76" fmla="*/ 43 w 118"/>
                  <a:gd name="T77" fmla="*/ 80 h 179"/>
                  <a:gd name="T78" fmla="*/ 38 w 118"/>
                  <a:gd name="T79" fmla="*/ 83 h 179"/>
                  <a:gd name="T80" fmla="*/ 32 w 118"/>
                  <a:gd name="T81" fmla="*/ 87 h 179"/>
                  <a:gd name="T82" fmla="*/ 28 w 118"/>
                  <a:gd name="T83" fmla="*/ 91 h 179"/>
                  <a:gd name="T84" fmla="*/ 25 w 118"/>
                  <a:gd name="T85" fmla="*/ 96 h 179"/>
                  <a:gd name="T86" fmla="*/ 5 w 118"/>
                  <a:gd name="T87" fmla="*/ 93 h 179"/>
                  <a:gd name="T88" fmla="*/ 20 w 118"/>
                  <a:gd name="T8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 h="179">
                    <a:moveTo>
                      <a:pt x="20" y="0"/>
                    </a:moveTo>
                    <a:lnTo>
                      <a:pt x="110" y="0"/>
                    </a:lnTo>
                    <a:lnTo>
                      <a:pt x="110" y="22"/>
                    </a:lnTo>
                    <a:lnTo>
                      <a:pt x="39" y="22"/>
                    </a:lnTo>
                    <a:lnTo>
                      <a:pt x="29" y="70"/>
                    </a:lnTo>
                    <a:lnTo>
                      <a:pt x="45" y="61"/>
                    </a:lnTo>
                    <a:lnTo>
                      <a:pt x="62" y="58"/>
                    </a:lnTo>
                    <a:lnTo>
                      <a:pt x="77" y="61"/>
                    </a:lnTo>
                    <a:lnTo>
                      <a:pt x="91" y="65"/>
                    </a:lnTo>
                    <a:lnTo>
                      <a:pt x="103" y="75"/>
                    </a:lnTo>
                    <a:lnTo>
                      <a:pt x="111" y="87"/>
                    </a:lnTo>
                    <a:lnTo>
                      <a:pt x="116" y="100"/>
                    </a:lnTo>
                    <a:lnTo>
                      <a:pt x="118" y="116"/>
                    </a:lnTo>
                    <a:lnTo>
                      <a:pt x="114" y="139"/>
                    </a:lnTo>
                    <a:lnTo>
                      <a:pt x="104" y="158"/>
                    </a:lnTo>
                    <a:lnTo>
                      <a:pt x="91" y="171"/>
                    </a:lnTo>
                    <a:lnTo>
                      <a:pt x="75" y="178"/>
                    </a:lnTo>
                    <a:lnTo>
                      <a:pt x="56" y="179"/>
                    </a:lnTo>
                    <a:lnTo>
                      <a:pt x="35" y="176"/>
                    </a:lnTo>
                    <a:lnTo>
                      <a:pt x="18" y="166"/>
                    </a:lnTo>
                    <a:lnTo>
                      <a:pt x="9" y="156"/>
                    </a:lnTo>
                    <a:lnTo>
                      <a:pt x="3" y="145"/>
                    </a:lnTo>
                    <a:lnTo>
                      <a:pt x="0" y="130"/>
                    </a:lnTo>
                    <a:lnTo>
                      <a:pt x="23" y="129"/>
                    </a:lnTo>
                    <a:lnTo>
                      <a:pt x="28" y="143"/>
                    </a:lnTo>
                    <a:lnTo>
                      <a:pt x="35" y="153"/>
                    </a:lnTo>
                    <a:lnTo>
                      <a:pt x="41" y="158"/>
                    </a:lnTo>
                    <a:lnTo>
                      <a:pt x="49" y="161"/>
                    </a:lnTo>
                    <a:lnTo>
                      <a:pt x="56" y="162"/>
                    </a:lnTo>
                    <a:lnTo>
                      <a:pt x="72" y="159"/>
                    </a:lnTo>
                    <a:lnTo>
                      <a:pt x="84" y="150"/>
                    </a:lnTo>
                    <a:lnTo>
                      <a:pt x="93" y="136"/>
                    </a:lnTo>
                    <a:lnTo>
                      <a:pt x="95" y="119"/>
                    </a:lnTo>
                    <a:lnTo>
                      <a:pt x="93" y="101"/>
                    </a:lnTo>
                    <a:lnTo>
                      <a:pt x="84" y="88"/>
                    </a:lnTo>
                    <a:lnTo>
                      <a:pt x="72" y="81"/>
                    </a:lnTo>
                    <a:lnTo>
                      <a:pt x="56" y="78"/>
                    </a:lnTo>
                    <a:lnTo>
                      <a:pt x="49" y="78"/>
                    </a:lnTo>
                    <a:lnTo>
                      <a:pt x="43" y="80"/>
                    </a:lnTo>
                    <a:lnTo>
                      <a:pt x="38" y="83"/>
                    </a:lnTo>
                    <a:lnTo>
                      <a:pt x="32" y="87"/>
                    </a:lnTo>
                    <a:lnTo>
                      <a:pt x="28" y="91"/>
                    </a:lnTo>
                    <a:lnTo>
                      <a:pt x="25" y="96"/>
                    </a:lnTo>
                    <a:lnTo>
                      <a:pt x="5" y="93"/>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7" name="Freeform 104"/>
              <p:cNvSpPr>
                <a:spLocks noEditPoints="1"/>
              </p:cNvSpPr>
              <p:nvPr/>
            </p:nvSpPr>
            <p:spPr bwMode="auto">
              <a:xfrm>
                <a:off x="7650163" y="5243513"/>
                <a:ext cx="92075" cy="144463"/>
              </a:xfrm>
              <a:custGeom>
                <a:avLst/>
                <a:gdLst>
                  <a:gd name="T0" fmla="*/ 57 w 115"/>
                  <a:gd name="T1" fmla="*/ 18 h 181"/>
                  <a:gd name="T2" fmla="*/ 43 w 115"/>
                  <a:gd name="T3" fmla="*/ 21 h 181"/>
                  <a:gd name="T4" fmla="*/ 33 w 115"/>
                  <a:gd name="T5" fmla="*/ 31 h 181"/>
                  <a:gd name="T6" fmla="*/ 27 w 115"/>
                  <a:gd name="T7" fmla="*/ 44 h 181"/>
                  <a:gd name="T8" fmla="*/ 23 w 115"/>
                  <a:gd name="T9" fmla="*/ 64 h 181"/>
                  <a:gd name="T10" fmla="*/ 21 w 115"/>
                  <a:gd name="T11" fmla="*/ 90 h 181"/>
                  <a:gd name="T12" fmla="*/ 23 w 115"/>
                  <a:gd name="T13" fmla="*/ 118 h 181"/>
                  <a:gd name="T14" fmla="*/ 26 w 115"/>
                  <a:gd name="T15" fmla="*/ 137 h 181"/>
                  <a:gd name="T16" fmla="*/ 31 w 115"/>
                  <a:gd name="T17" fmla="*/ 150 h 181"/>
                  <a:gd name="T18" fmla="*/ 43 w 115"/>
                  <a:gd name="T19" fmla="*/ 161 h 181"/>
                  <a:gd name="T20" fmla="*/ 57 w 115"/>
                  <a:gd name="T21" fmla="*/ 164 h 181"/>
                  <a:gd name="T22" fmla="*/ 70 w 115"/>
                  <a:gd name="T23" fmla="*/ 161 h 181"/>
                  <a:gd name="T24" fmla="*/ 83 w 115"/>
                  <a:gd name="T25" fmla="*/ 150 h 181"/>
                  <a:gd name="T26" fmla="*/ 88 w 115"/>
                  <a:gd name="T27" fmla="*/ 137 h 181"/>
                  <a:gd name="T28" fmla="*/ 92 w 115"/>
                  <a:gd name="T29" fmla="*/ 118 h 181"/>
                  <a:gd name="T30" fmla="*/ 93 w 115"/>
                  <a:gd name="T31" fmla="*/ 90 h 181"/>
                  <a:gd name="T32" fmla="*/ 92 w 115"/>
                  <a:gd name="T33" fmla="*/ 64 h 181"/>
                  <a:gd name="T34" fmla="*/ 88 w 115"/>
                  <a:gd name="T35" fmla="*/ 46 h 181"/>
                  <a:gd name="T36" fmla="*/ 83 w 115"/>
                  <a:gd name="T37" fmla="*/ 33 h 181"/>
                  <a:gd name="T38" fmla="*/ 70 w 115"/>
                  <a:gd name="T39" fmla="*/ 21 h 181"/>
                  <a:gd name="T40" fmla="*/ 57 w 115"/>
                  <a:gd name="T41" fmla="*/ 18 h 181"/>
                  <a:gd name="T42" fmla="*/ 57 w 115"/>
                  <a:gd name="T43" fmla="*/ 0 h 181"/>
                  <a:gd name="T44" fmla="*/ 70 w 115"/>
                  <a:gd name="T45" fmla="*/ 1 h 181"/>
                  <a:gd name="T46" fmla="*/ 82 w 115"/>
                  <a:gd name="T47" fmla="*/ 5 h 181"/>
                  <a:gd name="T48" fmla="*/ 89 w 115"/>
                  <a:gd name="T49" fmla="*/ 10 h 181"/>
                  <a:gd name="T50" fmla="*/ 95 w 115"/>
                  <a:gd name="T51" fmla="*/ 15 h 181"/>
                  <a:gd name="T52" fmla="*/ 101 w 115"/>
                  <a:gd name="T53" fmla="*/ 23 h 181"/>
                  <a:gd name="T54" fmla="*/ 106 w 115"/>
                  <a:gd name="T55" fmla="*/ 34 h 181"/>
                  <a:gd name="T56" fmla="*/ 111 w 115"/>
                  <a:gd name="T57" fmla="*/ 49 h 181"/>
                  <a:gd name="T58" fmla="*/ 114 w 115"/>
                  <a:gd name="T59" fmla="*/ 67 h 181"/>
                  <a:gd name="T60" fmla="*/ 115 w 115"/>
                  <a:gd name="T61" fmla="*/ 90 h 181"/>
                  <a:gd name="T62" fmla="*/ 114 w 115"/>
                  <a:gd name="T63" fmla="*/ 119 h 181"/>
                  <a:gd name="T64" fmla="*/ 109 w 115"/>
                  <a:gd name="T65" fmla="*/ 141 h 181"/>
                  <a:gd name="T66" fmla="*/ 101 w 115"/>
                  <a:gd name="T67" fmla="*/ 158 h 181"/>
                  <a:gd name="T68" fmla="*/ 89 w 115"/>
                  <a:gd name="T69" fmla="*/ 171 h 181"/>
                  <a:gd name="T70" fmla="*/ 75 w 115"/>
                  <a:gd name="T71" fmla="*/ 180 h 181"/>
                  <a:gd name="T72" fmla="*/ 57 w 115"/>
                  <a:gd name="T73" fmla="*/ 181 h 181"/>
                  <a:gd name="T74" fmla="*/ 42 w 115"/>
                  <a:gd name="T75" fmla="*/ 180 h 181"/>
                  <a:gd name="T76" fmla="*/ 29 w 115"/>
                  <a:gd name="T77" fmla="*/ 174 h 181"/>
                  <a:gd name="T78" fmla="*/ 17 w 115"/>
                  <a:gd name="T79" fmla="*/ 164 h 181"/>
                  <a:gd name="T80" fmla="*/ 7 w 115"/>
                  <a:gd name="T81" fmla="*/ 145 h 181"/>
                  <a:gd name="T82" fmla="*/ 1 w 115"/>
                  <a:gd name="T83" fmla="*/ 121 h 181"/>
                  <a:gd name="T84" fmla="*/ 0 w 115"/>
                  <a:gd name="T85" fmla="*/ 90 h 181"/>
                  <a:gd name="T86" fmla="*/ 1 w 115"/>
                  <a:gd name="T87" fmla="*/ 63 h 181"/>
                  <a:gd name="T88" fmla="*/ 5 w 115"/>
                  <a:gd name="T89" fmla="*/ 40 h 181"/>
                  <a:gd name="T90" fmla="*/ 14 w 115"/>
                  <a:gd name="T91" fmla="*/ 23 h 181"/>
                  <a:gd name="T92" fmla="*/ 26 w 115"/>
                  <a:gd name="T93" fmla="*/ 11 h 181"/>
                  <a:gd name="T94" fmla="*/ 40 w 115"/>
                  <a:gd name="T95" fmla="*/ 2 h 181"/>
                  <a:gd name="T96" fmla="*/ 57 w 115"/>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1">
                    <a:moveTo>
                      <a:pt x="57" y="18"/>
                    </a:moveTo>
                    <a:lnTo>
                      <a:pt x="43" y="21"/>
                    </a:lnTo>
                    <a:lnTo>
                      <a:pt x="33" y="31"/>
                    </a:lnTo>
                    <a:lnTo>
                      <a:pt x="27" y="44"/>
                    </a:lnTo>
                    <a:lnTo>
                      <a:pt x="23" y="64"/>
                    </a:lnTo>
                    <a:lnTo>
                      <a:pt x="21" y="90"/>
                    </a:lnTo>
                    <a:lnTo>
                      <a:pt x="23" y="118"/>
                    </a:lnTo>
                    <a:lnTo>
                      <a:pt x="26" y="137"/>
                    </a:lnTo>
                    <a:lnTo>
                      <a:pt x="31" y="150"/>
                    </a:lnTo>
                    <a:lnTo>
                      <a:pt x="43" y="161"/>
                    </a:lnTo>
                    <a:lnTo>
                      <a:pt x="57" y="164"/>
                    </a:lnTo>
                    <a:lnTo>
                      <a:pt x="70" y="161"/>
                    </a:lnTo>
                    <a:lnTo>
                      <a:pt x="83" y="150"/>
                    </a:lnTo>
                    <a:lnTo>
                      <a:pt x="88" y="137"/>
                    </a:lnTo>
                    <a:lnTo>
                      <a:pt x="92" y="118"/>
                    </a:lnTo>
                    <a:lnTo>
                      <a:pt x="93" y="90"/>
                    </a:lnTo>
                    <a:lnTo>
                      <a:pt x="92" y="64"/>
                    </a:lnTo>
                    <a:lnTo>
                      <a:pt x="88" y="46"/>
                    </a:lnTo>
                    <a:lnTo>
                      <a:pt x="83" y="33"/>
                    </a:lnTo>
                    <a:lnTo>
                      <a:pt x="70" y="21"/>
                    </a:lnTo>
                    <a:lnTo>
                      <a:pt x="57" y="18"/>
                    </a:lnTo>
                    <a:close/>
                    <a:moveTo>
                      <a:pt x="57" y="0"/>
                    </a:moveTo>
                    <a:lnTo>
                      <a:pt x="70" y="1"/>
                    </a:lnTo>
                    <a:lnTo>
                      <a:pt x="82" y="5"/>
                    </a:lnTo>
                    <a:lnTo>
                      <a:pt x="89" y="10"/>
                    </a:lnTo>
                    <a:lnTo>
                      <a:pt x="95" y="15"/>
                    </a:lnTo>
                    <a:lnTo>
                      <a:pt x="101" y="23"/>
                    </a:lnTo>
                    <a:lnTo>
                      <a:pt x="106" y="34"/>
                    </a:lnTo>
                    <a:lnTo>
                      <a:pt x="111" y="49"/>
                    </a:lnTo>
                    <a:lnTo>
                      <a:pt x="114" y="67"/>
                    </a:lnTo>
                    <a:lnTo>
                      <a:pt x="115" y="90"/>
                    </a:lnTo>
                    <a:lnTo>
                      <a:pt x="114" y="119"/>
                    </a:lnTo>
                    <a:lnTo>
                      <a:pt x="109" y="141"/>
                    </a:lnTo>
                    <a:lnTo>
                      <a:pt x="101" y="158"/>
                    </a:lnTo>
                    <a:lnTo>
                      <a:pt x="89" y="171"/>
                    </a:lnTo>
                    <a:lnTo>
                      <a:pt x="75" y="180"/>
                    </a:lnTo>
                    <a:lnTo>
                      <a:pt x="57" y="181"/>
                    </a:lnTo>
                    <a:lnTo>
                      <a:pt x="42" y="180"/>
                    </a:lnTo>
                    <a:lnTo>
                      <a:pt x="29" y="174"/>
                    </a:lnTo>
                    <a:lnTo>
                      <a:pt x="17" y="164"/>
                    </a:lnTo>
                    <a:lnTo>
                      <a:pt x="7" y="145"/>
                    </a:lnTo>
                    <a:lnTo>
                      <a:pt x="1" y="121"/>
                    </a:lnTo>
                    <a:lnTo>
                      <a:pt x="0" y="90"/>
                    </a:lnTo>
                    <a:lnTo>
                      <a:pt x="1" y="63"/>
                    </a:lnTo>
                    <a:lnTo>
                      <a:pt x="5" y="40"/>
                    </a:lnTo>
                    <a:lnTo>
                      <a:pt x="14" y="23"/>
                    </a:lnTo>
                    <a:lnTo>
                      <a:pt x="26" y="11"/>
                    </a:lnTo>
                    <a:lnTo>
                      <a:pt x="40" y="2"/>
                    </a:lnTo>
                    <a:lnTo>
                      <a:pt x="5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8" name="Line 105"/>
              <p:cNvSpPr>
                <a:spLocks noChangeShapeType="1"/>
              </p:cNvSpPr>
              <p:nvPr/>
            </p:nvSpPr>
            <p:spPr bwMode="auto">
              <a:xfrm>
                <a:off x="8237538" y="506253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49" name="Freeform 106"/>
              <p:cNvSpPr>
                <a:spLocks/>
              </p:cNvSpPr>
              <p:nvPr/>
            </p:nvSpPr>
            <p:spPr bwMode="auto">
              <a:xfrm>
                <a:off x="8078788" y="5243513"/>
                <a:ext cx="93663" cy="141288"/>
              </a:xfrm>
              <a:custGeom>
                <a:avLst/>
                <a:gdLst>
                  <a:gd name="T0" fmla="*/ 62 w 118"/>
                  <a:gd name="T1" fmla="*/ 0 h 178"/>
                  <a:gd name="T2" fmla="*/ 78 w 118"/>
                  <a:gd name="T3" fmla="*/ 1 h 178"/>
                  <a:gd name="T4" fmla="*/ 92 w 118"/>
                  <a:gd name="T5" fmla="*/ 7 h 178"/>
                  <a:gd name="T6" fmla="*/ 103 w 118"/>
                  <a:gd name="T7" fmla="*/ 14 h 178"/>
                  <a:gd name="T8" fmla="*/ 114 w 118"/>
                  <a:gd name="T9" fmla="*/ 30 h 178"/>
                  <a:gd name="T10" fmla="*/ 118 w 118"/>
                  <a:gd name="T11" fmla="*/ 50 h 178"/>
                  <a:gd name="T12" fmla="*/ 117 w 118"/>
                  <a:gd name="T13" fmla="*/ 60 h 178"/>
                  <a:gd name="T14" fmla="*/ 114 w 118"/>
                  <a:gd name="T15" fmla="*/ 70 h 178"/>
                  <a:gd name="T16" fmla="*/ 110 w 118"/>
                  <a:gd name="T17" fmla="*/ 77 h 178"/>
                  <a:gd name="T18" fmla="*/ 105 w 118"/>
                  <a:gd name="T19" fmla="*/ 85 h 178"/>
                  <a:gd name="T20" fmla="*/ 100 w 118"/>
                  <a:gd name="T21" fmla="*/ 92 h 178"/>
                  <a:gd name="T22" fmla="*/ 85 w 118"/>
                  <a:gd name="T23" fmla="*/ 106 h 178"/>
                  <a:gd name="T24" fmla="*/ 65 w 118"/>
                  <a:gd name="T25" fmla="*/ 124 h 178"/>
                  <a:gd name="T26" fmla="*/ 54 w 118"/>
                  <a:gd name="T27" fmla="*/ 134 h 178"/>
                  <a:gd name="T28" fmla="*/ 45 w 118"/>
                  <a:gd name="T29" fmla="*/ 141 h 178"/>
                  <a:gd name="T30" fmla="*/ 41 w 118"/>
                  <a:gd name="T31" fmla="*/ 147 h 178"/>
                  <a:gd name="T32" fmla="*/ 35 w 118"/>
                  <a:gd name="T33" fmla="*/ 152 h 178"/>
                  <a:gd name="T34" fmla="*/ 30 w 118"/>
                  <a:gd name="T35" fmla="*/ 158 h 178"/>
                  <a:gd name="T36" fmla="*/ 118 w 118"/>
                  <a:gd name="T37" fmla="*/ 158 h 178"/>
                  <a:gd name="T38" fmla="*/ 118 w 118"/>
                  <a:gd name="T39" fmla="*/ 178 h 178"/>
                  <a:gd name="T40" fmla="*/ 0 w 118"/>
                  <a:gd name="T41" fmla="*/ 178 h 178"/>
                  <a:gd name="T42" fmla="*/ 0 w 118"/>
                  <a:gd name="T43" fmla="*/ 171 h 178"/>
                  <a:gd name="T44" fmla="*/ 3 w 118"/>
                  <a:gd name="T45" fmla="*/ 164 h 178"/>
                  <a:gd name="T46" fmla="*/ 9 w 118"/>
                  <a:gd name="T47" fmla="*/ 152 h 178"/>
                  <a:gd name="T48" fmla="*/ 17 w 118"/>
                  <a:gd name="T49" fmla="*/ 139 h 178"/>
                  <a:gd name="T50" fmla="*/ 29 w 118"/>
                  <a:gd name="T51" fmla="*/ 128 h 178"/>
                  <a:gd name="T52" fmla="*/ 46 w 118"/>
                  <a:gd name="T53" fmla="*/ 114 h 178"/>
                  <a:gd name="T54" fmla="*/ 64 w 118"/>
                  <a:gd name="T55" fmla="*/ 99 h 178"/>
                  <a:gd name="T56" fmla="*/ 77 w 118"/>
                  <a:gd name="T57" fmla="*/ 86 h 178"/>
                  <a:gd name="T58" fmla="*/ 85 w 118"/>
                  <a:gd name="T59" fmla="*/ 76 h 178"/>
                  <a:gd name="T60" fmla="*/ 92 w 118"/>
                  <a:gd name="T61" fmla="*/ 62 h 178"/>
                  <a:gd name="T62" fmla="*/ 95 w 118"/>
                  <a:gd name="T63" fmla="*/ 49 h 178"/>
                  <a:gd name="T64" fmla="*/ 95 w 118"/>
                  <a:gd name="T65" fmla="*/ 43 h 178"/>
                  <a:gd name="T66" fmla="*/ 94 w 118"/>
                  <a:gd name="T67" fmla="*/ 37 h 178"/>
                  <a:gd name="T68" fmla="*/ 91 w 118"/>
                  <a:gd name="T69" fmla="*/ 31 h 178"/>
                  <a:gd name="T70" fmla="*/ 87 w 118"/>
                  <a:gd name="T71" fmla="*/ 27 h 178"/>
                  <a:gd name="T72" fmla="*/ 75 w 118"/>
                  <a:gd name="T73" fmla="*/ 20 h 178"/>
                  <a:gd name="T74" fmla="*/ 62 w 118"/>
                  <a:gd name="T75" fmla="*/ 18 h 178"/>
                  <a:gd name="T76" fmla="*/ 48 w 118"/>
                  <a:gd name="T77" fmla="*/ 21 h 178"/>
                  <a:gd name="T78" fmla="*/ 36 w 118"/>
                  <a:gd name="T79" fmla="*/ 27 h 178"/>
                  <a:gd name="T80" fmla="*/ 29 w 118"/>
                  <a:gd name="T81" fmla="*/ 38 h 178"/>
                  <a:gd name="T82" fmla="*/ 28 w 118"/>
                  <a:gd name="T83" fmla="*/ 54 h 178"/>
                  <a:gd name="T84" fmla="*/ 4 w 118"/>
                  <a:gd name="T85" fmla="*/ 51 h 178"/>
                  <a:gd name="T86" fmla="*/ 7 w 118"/>
                  <a:gd name="T87" fmla="*/ 36 h 178"/>
                  <a:gd name="T88" fmla="*/ 13 w 118"/>
                  <a:gd name="T89" fmla="*/ 23 h 178"/>
                  <a:gd name="T90" fmla="*/ 22 w 118"/>
                  <a:gd name="T91" fmla="*/ 13 h 178"/>
                  <a:gd name="T92" fmla="*/ 33 w 118"/>
                  <a:gd name="T93" fmla="*/ 5 h 178"/>
                  <a:gd name="T94" fmla="*/ 46 w 118"/>
                  <a:gd name="T95" fmla="*/ 1 h 178"/>
                  <a:gd name="T96" fmla="*/ 62 w 118"/>
                  <a:gd name="T9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 h="178">
                    <a:moveTo>
                      <a:pt x="62" y="0"/>
                    </a:moveTo>
                    <a:lnTo>
                      <a:pt x="78" y="1"/>
                    </a:lnTo>
                    <a:lnTo>
                      <a:pt x="92" y="7"/>
                    </a:lnTo>
                    <a:lnTo>
                      <a:pt x="103" y="14"/>
                    </a:lnTo>
                    <a:lnTo>
                      <a:pt x="114" y="30"/>
                    </a:lnTo>
                    <a:lnTo>
                      <a:pt x="118" y="50"/>
                    </a:lnTo>
                    <a:lnTo>
                      <a:pt x="117" y="60"/>
                    </a:lnTo>
                    <a:lnTo>
                      <a:pt x="114" y="70"/>
                    </a:lnTo>
                    <a:lnTo>
                      <a:pt x="110" y="77"/>
                    </a:lnTo>
                    <a:lnTo>
                      <a:pt x="105" y="85"/>
                    </a:lnTo>
                    <a:lnTo>
                      <a:pt x="100" y="92"/>
                    </a:lnTo>
                    <a:lnTo>
                      <a:pt x="85" y="106"/>
                    </a:lnTo>
                    <a:lnTo>
                      <a:pt x="65" y="124"/>
                    </a:lnTo>
                    <a:lnTo>
                      <a:pt x="54" y="134"/>
                    </a:lnTo>
                    <a:lnTo>
                      <a:pt x="45" y="141"/>
                    </a:lnTo>
                    <a:lnTo>
                      <a:pt x="41" y="147"/>
                    </a:lnTo>
                    <a:lnTo>
                      <a:pt x="35" y="152"/>
                    </a:lnTo>
                    <a:lnTo>
                      <a:pt x="30" y="158"/>
                    </a:lnTo>
                    <a:lnTo>
                      <a:pt x="118" y="158"/>
                    </a:lnTo>
                    <a:lnTo>
                      <a:pt x="118" y="178"/>
                    </a:lnTo>
                    <a:lnTo>
                      <a:pt x="0" y="178"/>
                    </a:lnTo>
                    <a:lnTo>
                      <a:pt x="0" y="171"/>
                    </a:lnTo>
                    <a:lnTo>
                      <a:pt x="3" y="164"/>
                    </a:lnTo>
                    <a:lnTo>
                      <a:pt x="9" y="152"/>
                    </a:lnTo>
                    <a:lnTo>
                      <a:pt x="17" y="139"/>
                    </a:lnTo>
                    <a:lnTo>
                      <a:pt x="29" y="128"/>
                    </a:lnTo>
                    <a:lnTo>
                      <a:pt x="46" y="114"/>
                    </a:lnTo>
                    <a:lnTo>
                      <a:pt x="64" y="99"/>
                    </a:lnTo>
                    <a:lnTo>
                      <a:pt x="77" y="86"/>
                    </a:lnTo>
                    <a:lnTo>
                      <a:pt x="85" y="76"/>
                    </a:lnTo>
                    <a:lnTo>
                      <a:pt x="92" y="62"/>
                    </a:lnTo>
                    <a:lnTo>
                      <a:pt x="95" y="49"/>
                    </a:lnTo>
                    <a:lnTo>
                      <a:pt x="95" y="43"/>
                    </a:lnTo>
                    <a:lnTo>
                      <a:pt x="94" y="37"/>
                    </a:lnTo>
                    <a:lnTo>
                      <a:pt x="91" y="31"/>
                    </a:lnTo>
                    <a:lnTo>
                      <a:pt x="87" y="27"/>
                    </a:lnTo>
                    <a:lnTo>
                      <a:pt x="75" y="20"/>
                    </a:lnTo>
                    <a:lnTo>
                      <a:pt x="62" y="18"/>
                    </a:lnTo>
                    <a:lnTo>
                      <a:pt x="48" y="21"/>
                    </a:lnTo>
                    <a:lnTo>
                      <a:pt x="36" y="27"/>
                    </a:lnTo>
                    <a:lnTo>
                      <a:pt x="29" y="38"/>
                    </a:lnTo>
                    <a:lnTo>
                      <a:pt x="28" y="54"/>
                    </a:lnTo>
                    <a:lnTo>
                      <a:pt x="4" y="51"/>
                    </a:lnTo>
                    <a:lnTo>
                      <a:pt x="7" y="36"/>
                    </a:lnTo>
                    <a:lnTo>
                      <a:pt x="13" y="23"/>
                    </a:lnTo>
                    <a:lnTo>
                      <a:pt x="22" y="13"/>
                    </a:lnTo>
                    <a:lnTo>
                      <a:pt x="33" y="5"/>
                    </a:lnTo>
                    <a:lnTo>
                      <a:pt x="46" y="1"/>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0" name="Freeform 107"/>
              <p:cNvSpPr>
                <a:spLocks noEditPoints="1"/>
              </p:cNvSpPr>
              <p:nvPr/>
            </p:nvSpPr>
            <p:spPr bwMode="auto">
              <a:xfrm>
                <a:off x="8191500" y="5243513"/>
                <a:ext cx="92075" cy="144463"/>
              </a:xfrm>
              <a:custGeom>
                <a:avLst/>
                <a:gdLst>
                  <a:gd name="T0" fmla="*/ 57 w 116"/>
                  <a:gd name="T1" fmla="*/ 18 h 181"/>
                  <a:gd name="T2" fmla="*/ 44 w 116"/>
                  <a:gd name="T3" fmla="*/ 21 h 181"/>
                  <a:gd name="T4" fmla="*/ 34 w 116"/>
                  <a:gd name="T5" fmla="*/ 31 h 181"/>
                  <a:gd name="T6" fmla="*/ 27 w 116"/>
                  <a:gd name="T7" fmla="*/ 44 h 181"/>
                  <a:gd name="T8" fmla="*/ 24 w 116"/>
                  <a:gd name="T9" fmla="*/ 64 h 181"/>
                  <a:gd name="T10" fmla="*/ 23 w 116"/>
                  <a:gd name="T11" fmla="*/ 90 h 181"/>
                  <a:gd name="T12" fmla="*/ 24 w 116"/>
                  <a:gd name="T13" fmla="*/ 118 h 181"/>
                  <a:gd name="T14" fmla="*/ 27 w 116"/>
                  <a:gd name="T15" fmla="*/ 137 h 181"/>
                  <a:gd name="T16" fmla="*/ 33 w 116"/>
                  <a:gd name="T17" fmla="*/ 150 h 181"/>
                  <a:gd name="T18" fmla="*/ 44 w 116"/>
                  <a:gd name="T19" fmla="*/ 161 h 181"/>
                  <a:gd name="T20" fmla="*/ 59 w 116"/>
                  <a:gd name="T21" fmla="*/ 164 h 181"/>
                  <a:gd name="T22" fmla="*/ 72 w 116"/>
                  <a:gd name="T23" fmla="*/ 161 h 181"/>
                  <a:gd name="T24" fmla="*/ 83 w 116"/>
                  <a:gd name="T25" fmla="*/ 150 h 181"/>
                  <a:gd name="T26" fmla="*/ 89 w 116"/>
                  <a:gd name="T27" fmla="*/ 137 h 181"/>
                  <a:gd name="T28" fmla="*/ 92 w 116"/>
                  <a:gd name="T29" fmla="*/ 118 h 181"/>
                  <a:gd name="T30" fmla="*/ 93 w 116"/>
                  <a:gd name="T31" fmla="*/ 90 h 181"/>
                  <a:gd name="T32" fmla="*/ 92 w 116"/>
                  <a:gd name="T33" fmla="*/ 64 h 181"/>
                  <a:gd name="T34" fmla="*/ 89 w 116"/>
                  <a:gd name="T35" fmla="*/ 46 h 181"/>
                  <a:gd name="T36" fmla="*/ 83 w 116"/>
                  <a:gd name="T37" fmla="*/ 33 h 181"/>
                  <a:gd name="T38" fmla="*/ 72 w 116"/>
                  <a:gd name="T39" fmla="*/ 21 h 181"/>
                  <a:gd name="T40" fmla="*/ 57 w 116"/>
                  <a:gd name="T41" fmla="*/ 18 h 181"/>
                  <a:gd name="T42" fmla="*/ 59 w 116"/>
                  <a:gd name="T43" fmla="*/ 0 h 181"/>
                  <a:gd name="T44" fmla="*/ 72 w 116"/>
                  <a:gd name="T45" fmla="*/ 1 h 181"/>
                  <a:gd name="T46" fmla="*/ 83 w 116"/>
                  <a:gd name="T47" fmla="*/ 5 h 181"/>
                  <a:gd name="T48" fmla="*/ 90 w 116"/>
                  <a:gd name="T49" fmla="*/ 10 h 181"/>
                  <a:gd name="T50" fmla="*/ 96 w 116"/>
                  <a:gd name="T51" fmla="*/ 15 h 181"/>
                  <a:gd name="T52" fmla="*/ 100 w 116"/>
                  <a:gd name="T53" fmla="*/ 23 h 181"/>
                  <a:gd name="T54" fmla="*/ 108 w 116"/>
                  <a:gd name="T55" fmla="*/ 34 h 181"/>
                  <a:gd name="T56" fmla="*/ 112 w 116"/>
                  <a:gd name="T57" fmla="*/ 49 h 181"/>
                  <a:gd name="T58" fmla="*/ 115 w 116"/>
                  <a:gd name="T59" fmla="*/ 67 h 181"/>
                  <a:gd name="T60" fmla="*/ 116 w 116"/>
                  <a:gd name="T61" fmla="*/ 90 h 181"/>
                  <a:gd name="T62" fmla="*/ 115 w 116"/>
                  <a:gd name="T63" fmla="*/ 119 h 181"/>
                  <a:gd name="T64" fmla="*/ 109 w 116"/>
                  <a:gd name="T65" fmla="*/ 141 h 181"/>
                  <a:gd name="T66" fmla="*/ 102 w 116"/>
                  <a:gd name="T67" fmla="*/ 158 h 181"/>
                  <a:gd name="T68" fmla="*/ 90 w 116"/>
                  <a:gd name="T69" fmla="*/ 171 h 181"/>
                  <a:gd name="T70" fmla="*/ 76 w 116"/>
                  <a:gd name="T71" fmla="*/ 180 h 181"/>
                  <a:gd name="T72" fmla="*/ 59 w 116"/>
                  <a:gd name="T73" fmla="*/ 181 h 181"/>
                  <a:gd name="T74" fmla="*/ 41 w 116"/>
                  <a:gd name="T75" fmla="*/ 180 h 181"/>
                  <a:gd name="T76" fmla="*/ 28 w 116"/>
                  <a:gd name="T77" fmla="*/ 174 h 181"/>
                  <a:gd name="T78" fmla="*/ 18 w 116"/>
                  <a:gd name="T79" fmla="*/ 164 h 181"/>
                  <a:gd name="T80" fmla="*/ 8 w 116"/>
                  <a:gd name="T81" fmla="*/ 145 h 181"/>
                  <a:gd name="T82" fmla="*/ 2 w 116"/>
                  <a:gd name="T83" fmla="*/ 121 h 181"/>
                  <a:gd name="T84" fmla="*/ 0 w 116"/>
                  <a:gd name="T85" fmla="*/ 90 h 181"/>
                  <a:gd name="T86" fmla="*/ 1 w 116"/>
                  <a:gd name="T87" fmla="*/ 63 h 181"/>
                  <a:gd name="T88" fmla="*/ 7 w 116"/>
                  <a:gd name="T89" fmla="*/ 40 h 181"/>
                  <a:gd name="T90" fmla="*/ 14 w 116"/>
                  <a:gd name="T91" fmla="*/ 23 h 181"/>
                  <a:gd name="T92" fmla="*/ 25 w 116"/>
                  <a:gd name="T93" fmla="*/ 11 h 181"/>
                  <a:gd name="T94" fmla="*/ 40 w 116"/>
                  <a:gd name="T95" fmla="*/ 2 h 181"/>
                  <a:gd name="T96" fmla="*/ 59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7" y="18"/>
                    </a:moveTo>
                    <a:lnTo>
                      <a:pt x="44" y="21"/>
                    </a:lnTo>
                    <a:lnTo>
                      <a:pt x="34" y="31"/>
                    </a:lnTo>
                    <a:lnTo>
                      <a:pt x="27" y="44"/>
                    </a:lnTo>
                    <a:lnTo>
                      <a:pt x="24" y="64"/>
                    </a:lnTo>
                    <a:lnTo>
                      <a:pt x="23" y="90"/>
                    </a:lnTo>
                    <a:lnTo>
                      <a:pt x="24" y="118"/>
                    </a:lnTo>
                    <a:lnTo>
                      <a:pt x="27" y="137"/>
                    </a:lnTo>
                    <a:lnTo>
                      <a:pt x="33" y="150"/>
                    </a:lnTo>
                    <a:lnTo>
                      <a:pt x="44" y="161"/>
                    </a:lnTo>
                    <a:lnTo>
                      <a:pt x="59" y="164"/>
                    </a:lnTo>
                    <a:lnTo>
                      <a:pt x="72" y="161"/>
                    </a:lnTo>
                    <a:lnTo>
                      <a:pt x="83" y="150"/>
                    </a:lnTo>
                    <a:lnTo>
                      <a:pt x="89" y="137"/>
                    </a:lnTo>
                    <a:lnTo>
                      <a:pt x="92" y="118"/>
                    </a:lnTo>
                    <a:lnTo>
                      <a:pt x="93" y="90"/>
                    </a:lnTo>
                    <a:lnTo>
                      <a:pt x="92" y="64"/>
                    </a:lnTo>
                    <a:lnTo>
                      <a:pt x="89" y="46"/>
                    </a:lnTo>
                    <a:lnTo>
                      <a:pt x="83" y="33"/>
                    </a:lnTo>
                    <a:lnTo>
                      <a:pt x="72" y="21"/>
                    </a:lnTo>
                    <a:lnTo>
                      <a:pt x="57" y="18"/>
                    </a:lnTo>
                    <a:close/>
                    <a:moveTo>
                      <a:pt x="59" y="0"/>
                    </a:moveTo>
                    <a:lnTo>
                      <a:pt x="72" y="1"/>
                    </a:lnTo>
                    <a:lnTo>
                      <a:pt x="83" y="5"/>
                    </a:lnTo>
                    <a:lnTo>
                      <a:pt x="90" y="10"/>
                    </a:lnTo>
                    <a:lnTo>
                      <a:pt x="96" y="15"/>
                    </a:lnTo>
                    <a:lnTo>
                      <a:pt x="100" y="23"/>
                    </a:lnTo>
                    <a:lnTo>
                      <a:pt x="108" y="34"/>
                    </a:lnTo>
                    <a:lnTo>
                      <a:pt x="112" y="49"/>
                    </a:lnTo>
                    <a:lnTo>
                      <a:pt x="115" y="67"/>
                    </a:lnTo>
                    <a:lnTo>
                      <a:pt x="116" y="90"/>
                    </a:lnTo>
                    <a:lnTo>
                      <a:pt x="115" y="119"/>
                    </a:lnTo>
                    <a:lnTo>
                      <a:pt x="109" y="141"/>
                    </a:lnTo>
                    <a:lnTo>
                      <a:pt x="102" y="158"/>
                    </a:lnTo>
                    <a:lnTo>
                      <a:pt x="90" y="171"/>
                    </a:lnTo>
                    <a:lnTo>
                      <a:pt x="76" y="180"/>
                    </a:lnTo>
                    <a:lnTo>
                      <a:pt x="59" y="181"/>
                    </a:lnTo>
                    <a:lnTo>
                      <a:pt x="41" y="180"/>
                    </a:lnTo>
                    <a:lnTo>
                      <a:pt x="28" y="174"/>
                    </a:lnTo>
                    <a:lnTo>
                      <a:pt x="18" y="164"/>
                    </a:lnTo>
                    <a:lnTo>
                      <a:pt x="8" y="145"/>
                    </a:lnTo>
                    <a:lnTo>
                      <a:pt x="2" y="121"/>
                    </a:lnTo>
                    <a:lnTo>
                      <a:pt x="0" y="90"/>
                    </a:lnTo>
                    <a:lnTo>
                      <a:pt x="1" y="63"/>
                    </a:lnTo>
                    <a:lnTo>
                      <a:pt x="7" y="40"/>
                    </a:lnTo>
                    <a:lnTo>
                      <a:pt x="14" y="23"/>
                    </a:lnTo>
                    <a:lnTo>
                      <a:pt x="25" y="11"/>
                    </a:lnTo>
                    <a:lnTo>
                      <a:pt x="40" y="2"/>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1" name="Freeform 108"/>
              <p:cNvSpPr>
                <a:spLocks noEditPoints="1"/>
              </p:cNvSpPr>
              <p:nvPr/>
            </p:nvSpPr>
            <p:spPr bwMode="auto">
              <a:xfrm>
                <a:off x="8301038" y="5243513"/>
                <a:ext cx="92075" cy="144463"/>
              </a:xfrm>
              <a:custGeom>
                <a:avLst/>
                <a:gdLst>
                  <a:gd name="T0" fmla="*/ 58 w 117"/>
                  <a:gd name="T1" fmla="*/ 18 h 181"/>
                  <a:gd name="T2" fmla="*/ 45 w 117"/>
                  <a:gd name="T3" fmla="*/ 21 h 181"/>
                  <a:gd name="T4" fmla="*/ 35 w 117"/>
                  <a:gd name="T5" fmla="*/ 31 h 181"/>
                  <a:gd name="T6" fmla="*/ 27 w 117"/>
                  <a:gd name="T7" fmla="*/ 44 h 181"/>
                  <a:gd name="T8" fmla="*/ 25 w 117"/>
                  <a:gd name="T9" fmla="*/ 64 h 181"/>
                  <a:gd name="T10" fmla="*/ 23 w 117"/>
                  <a:gd name="T11" fmla="*/ 90 h 181"/>
                  <a:gd name="T12" fmla="*/ 25 w 117"/>
                  <a:gd name="T13" fmla="*/ 118 h 181"/>
                  <a:gd name="T14" fmla="*/ 27 w 117"/>
                  <a:gd name="T15" fmla="*/ 137 h 181"/>
                  <a:gd name="T16" fmla="*/ 33 w 117"/>
                  <a:gd name="T17" fmla="*/ 150 h 181"/>
                  <a:gd name="T18" fmla="*/ 45 w 117"/>
                  <a:gd name="T19" fmla="*/ 161 h 181"/>
                  <a:gd name="T20" fmla="*/ 58 w 117"/>
                  <a:gd name="T21" fmla="*/ 164 h 181"/>
                  <a:gd name="T22" fmla="*/ 72 w 117"/>
                  <a:gd name="T23" fmla="*/ 161 h 181"/>
                  <a:gd name="T24" fmla="*/ 84 w 117"/>
                  <a:gd name="T25" fmla="*/ 150 h 181"/>
                  <a:gd name="T26" fmla="*/ 89 w 117"/>
                  <a:gd name="T27" fmla="*/ 137 h 181"/>
                  <a:gd name="T28" fmla="*/ 92 w 117"/>
                  <a:gd name="T29" fmla="*/ 118 h 181"/>
                  <a:gd name="T30" fmla="*/ 94 w 117"/>
                  <a:gd name="T31" fmla="*/ 90 h 181"/>
                  <a:gd name="T32" fmla="*/ 92 w 117"/>
                  <a:gd name="T33" fmla="*/ 64 h 181"/>
                  <a:gd name="T34" fmla="*/ 89 w 117"/>
                  <a:gd name="T35" fmla="*/ 46 h 181"/>
                  <a:gd name="T36" fmla="*/ 84 w 117"/>
                  <a:gd name="T37" fmla="*/ 33 h 181"/>
                  <a:gd name="T38" fmla="*/ 72 w 117"/>
                  <a:gd name="T39" fmla="*/ 21 h 181"/>
                  <a:gd name="T40" fmla="*/ 58 w 117"/>
                  <a:gd name="T41" fmla="*/ 18 h 181"/>
                  <a:gd name="T42" fmla="*/ 58 w 117"/>
                  <a:gd name="T43" fmla="*/ 0 h 181"/>
                  <a:gd name="T44" fmla="*/ 72 w 117"/>
                  <a:gd name="T45" fmla="*/ 1 h 181"/>
                  <a:gd name="T46" fmla="*/ 84 w 117"/>
                  <a:gd name="T47" fmla="*/ 5 h 181"/>
                  <a:gd name="T48" fmla="*/ 91 w 117"/>
                  <a:gd name="T49" fmla="*/ 10 h 181"/>
                  <a:gd name="T50" fmla="*/ 97 w 117"/>
                  <a:gd name="T51" fmla="*/ 15 h 181"/>
                  <a:gd name="T52" fmla="*/ 101 w 117"/>
                  <a:gd name="T53" fmla="*/ 23 h 181"/>
                  <a:gd name="T54" fmla="*/ 108 w 117"/>
                  <a:gd name="T55" fmla="*/ 34 h 181"/>
                  <a:gd name="T56" fmla="*/ 112 w 117"/>
                  <a:gd name="T57" fmla="*/ 49 h 181"/>
                  <a:gd name="T58" fmla="*/ 115 w 117"/>
                  <a:gd name="T59" fmla="*/ 67 h 181"/>
                  <a:gd name="T60" fmla="*/ 117 w 117"/>
                  <a:gd name="T61" fmla="*/ 90 h 181"/>
                  <a:gd name="T62" fmla="*/ 115 w 117"/>
                  <a:gd name="T63" fmla="*/ 119 h 181"/>
                  <a:gd name="T64" fmla="*/ 110 w 117"/>
                  <a:gd name="T65" fmla="*/ 141 h 181"/>
                  <a:gd name="T66" fmla="*/ 102 w 117"/>
                  <a:gd name="T67" fmla="*/ 158 h 181"/>
                  <a:gd name="T68" fmla="*/ 91 w 117"/>
                  <a:gd name="T69" fmla="*/ 171 h 181"/>
                  <a:gd name="T70" fmla="*/ 76 w 117"/>
                  <a:gd name="T71" fmla="*/ 180 h 181"/>
                  <a:gd name="T72" fmla="*/ 58 w 117"/>
                  <a:gd name="T73" fmla="*/ 181 h 181"/>
                  <a:gd name="T74" fmla="*/ 42 w 117"/>
                  <a:gd name="T75" fmla="*/ 180 h 181"/>
                  <a:gd name="T76" fmla="*/ 29 w 117"/>
                  <a:gd name="T77" fmla="*/ 174 h 181"/>
                  <a:gd name="T78" fmla="*/ 19 w 117"/>
                  <a:gd name="T79" fmla="*/ 164 h 181"/>
                  <a:gd name="T80" fmla="*/ 9 w 117"/>
                  <a:gd name="T81" fmla="*/ 145 h 181"/>
                  <a:gd name="T82" fmla="*/ 3 w 117"/>
                  <a:gd name="T83" fmla="*/ 121 h 181"/>
                  <a:gd name="T84" fmla="*/ 0 w 117"/>
                  <a:gd name="T85" fmla="*/ 90 h 181"/>
                  <a:gd name="T86" fmla="*/ 1 w 117"/>
                  <a:gd name="T87" fmla="*/ 63 h 181"/>
                  <a:gd name="T88" fmla="*/ 7 w 117"/>
                  <a:gd name="T89" fmla="*/ 40 h 181"/>
                  <a:gd name="T90" fmla="*/ 14 w 117"/>
                  <a:gd name="T91" fmla="*/ 23 h 181"/>
                  <a:gd name="T92" fmla="*/ 26 w 117"/>
                  <a:gd name="T93" fmla="*/ 11 h 181"/>
                  <a:gd name="T94" fmla="*/ 40 w 117"/>
                  <a:gd name="T95" fmla="*/ 2 h 181"/>
                  <a:gd name="T96" fmla="*/ 58 w 117"/>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1">
                    <a:moveTo>
                      <a:pt x="58" y="18"/>
                    </a:moveTo>
                    <a:lnTo>
                      <a:pt x="45" y="21"/>
                    </a:lnTo>
                    <a:lnTo>
                      <a:pt x="35" y="31"/>
                    </a:lnTo>
                    <a:lnTo>
                      <a:pt x="27" y="44"/>
                    </a:lnTo>
                    <a:lnTo>
                      <a:pt x="25" y="64"/>
                    </a:lnTo>
                    <a:lnTo>
                      <a:pt x="23" y="90"/>
                    </a:lnTo>
                    <a:lnTo>
                      <a:pt x="25" y="118"/>
                    </a:lnTo>
                    <a:lnTo>
                      <a:pt x="27" y="137"/>
                    </a:lnTo>
                    <a:lnTo>
                      <a:pt x="33" y="150"/>
                    </a:lnTo>
                    <a:lnTo>
                      <a:pt x="45" y="161"/>
                    </a:lnTo>
                    <a:lnTo>
                      <a:pt x="58" y="164"/>
                    </a:lnTo>
                    <a:lnTo>
                      <a:pt x="72" y="161"/>
                    </a:lnTo>
                    <a:lnTo>
                      <a:pt x="84" y="150"/>
                    </a:lnTo>
                    <a:lnTo>
                      <a:pt x="89" y="137"/>
                    </a:lnTo>
                    <a:lnTo>
                      <a:pt x="92" y="118"/>
                    </a:lnTo>
                    <a:lnTo>
                      <a:pt x="94" y="90"/>
                    </a:lnTo>
                    <a:lnTo>
                      <a:pt x="92" y="64"/>
                    </a:lnTo>
                    <a:lnTo>
                      <a:pt x="89" y="46"/>
                    </a:lnTo>
                    <a:lnTo>
                      <a:pt x="84" y="33"/>
                    </a:lnTo>
                    <a:lnTo>
                      <a:pt x="72" y="21"/>
                    </a:lnTo>
                    <a:lnTo>
                      <a:pt x="58" y="18"/>
                    </a:lnTo>
                    <a:close/>
                    <a:moveTo>
                      <a:pt x="58" y="0"/>
                    </a:moveTo>
                    <a:lnTo>
                      <a:pt x="72" y="1"/>
                    </a:lnTo>
                    <a:lnTo>
                      <a:pt x="84" y="5"/>
                    </a:lnTo>
                    <a:lnTo>
                      <a:pt x="91" y="10"/>
                    </a:lnTo>
                    <a:lnTo>
                      <a:pt x="97" y="15"/>
                    </a:lnTo>
                    <a:lnTo>
                      <a:pt x="101" y="23"/>
                    </a:lnTo>
                    <a:lnTo>
                      <a:pt x="108" y="34"/>
                    </a:lnTo>
                    <a:lnTo>
                      <a:pt x="112" y="49"/>
                    </a:lnTo>
                    <a:lnTo>
                      <a:pt x="115" y="67"/>
                    </a:lnTo>
                    <a:lnTo>
                      <a:pt x="117" y="90"/>
                    </a:lnTo>
                    <a:lnTo>
                      <a:pt x="115" y="119"/>
                    </a:lnTo>
                    <a:lnTo>
                      <a:pt x="110" y="141"/>
                    </a:lnTo>
                    <a:lnTo>
                      <a:pt x="102" y="158"/>
                    </a:lnTo>
                    <a:lnTo>
                      <a:pt x="91" y="171"/>
                    </a:lnTo>
                    <a:lnTo>
                      <a:pt x="76" y="180"/>
                    </a:lnTo>
                    <a:lnTo>
                      <a:pt x="58" y="181"/>
                    </a:lnTo>
                    <a:lnTo>
                      <a:pt x="42" y="180"/>
                    </a:lnTo>
                    <a:lnTo>
                      <a:pt x="29" y="174"/>
                    </a:lnTo>
                    <a:lnTo>
                      <a:pt x="19" y="164"/>
                    </a:lnTo>
                    <a:lnTo>
                      <a:pt x="9" y="145"/>
                    </a:lnTo>
                    <a:lnTo>
                      <a:pt x="3" y="121"/>
                    </a:lnTo>
                    <a:lnTo>
                      <a:pt x="0" y="90"/>
                    </a:lnTo>
                    <a:lnTo>
                      <a:pt x="1" y="63"/>
                    </a:lnTo>
                    <a:lnTo>
                      <a:pt x="7" y="40"/>
                    </a:lnTo>
                    <a:lnTo>
                      <a:pt x="14" y="23"/>
                    </a:lnTo>
                    <a:lnTo>
                      <a:pt x="26" y="11"/>
                    </a:lnTo>
                    <a:lnTo>
                      <a:pt x="40"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2" name="Freeform 109"/>
              <p:cNvSpPr>
                <a:spLocks/>
              </p:cNvSpPr>
              <p:nvPr/>
            </p:nvSpPr>
            <p:spPr bwMode="auto">
              <a:xfrm>
                <a:off x="6759575" y="5489575"/>
                <a:ext cx="111125" cy="141288"/>
              </a:xfrm>
              <a:custGeom>
                <a:avLst/>
                <a:gdLst>
                  <a:gd name="T0" fmla="*/ 0 w 141"/>
                  <a:gd name="T1" fmla="*/ 0 h 177"/>
                  <a:gd name="T2" fmla="*/ 141 w 141"/>
                  <a:gd name="T3" fmla="*/ 0 h 177"/>
                  <a:gd name="T4" fmla="*/ 141 w 141"/>
                  <a:gd name="T5" fmla="*/ 20 h 177"/>
                  <a:gd name="T6" fmla="*/ 82 w 141"/>
                  <a:gd name="T7" fmla="*/ 20 h 177"/>
                  <a:gd name="T8" fmla="*/ 82 w 141"/>
                  <a:gd name="T9" fmla="*/ 177 h 177"/>
                  <a:gd name="T10" fmla="*/ 59 w 141"/>
                  <a:gd name="T11" fmla="*/ 177 h 177"/>
                  <a:gd name="T12" fmla="*/ 59 w 141"/>
                  <a:gd name="T13" fmla="*/ 20 h 177"/>
                  <a:gd name="T14" fmla="*/ 0 w 141"/>
                  <a:gd name="T15" fmla="*/ 20 h 177"/>
                  <a:gd name="T16" fmla="*/ 0 w 141"/>
                  <a:gd name="T1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77">
                    <a:moveTo>
                      <a:pt x="0" y="0"/>
                    </a:moveTo>
                    <a:lnTo>
                      <a:pt x="141" y="0"/>
                    </a:lnTo>
                    <a:lnTo>
                      <a:pt x="141" y="20"/>
                    </a:lnTo>
                    <a:lnTo>
                      <a:pt x="82" y="20"/>
                    </a:lnTo>
                    <a:lnTo>
                      <a:pt x="82" y="177"/>
                    </a:lnTo>
                    <a:lnTo>
                      <a:pt x="59" y="177"/>
                    </a:lnTo>
                    <a:lnTo>
                      <a:pt x="59" y="20"/>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3" name="Freeform 110"/>
              <p:cNvSpPr>
                <a:spLocks/>
              </p:cNvSpPr>
              <p:nvPr/>
            </p:nvSpPr>
            <p:spPr bwMode="auto">
              <a:xfrm>
                <a:off x="6864350" y="5526088"/>
                <a:ext cx="55563" cy="104775"/>
              </a:xfrm>
              <a:custGeom>
                <a:avLst/>
                <a:gdLst>
                  <a:gd name="T0" fmla="*/ 47 w 70"/>
                  <a:gd name="T1" fmla="*/ 0 h 131"/>
                  <a:gd name="T2" fmla="*/ 55 w 70"/>
                  <a:gd name="T3" fmla="*/ 0 h 131"/>
                  <a:gd name="T4" fmla="*/ 63 w 70"/>
                  <a:gd name="T5" fmla="*/ 3 h 131"/>
                  <a:gd name="T6" fmla="*/ 70 w 70"/>
                  <a:gd name="T7" fmla="*/ 7 h 131"/>
                  <a:gd name="T8" fmla="*/ 63 w 70"/>
                  <a:gd name="T9" fmla="*/ 27 h 131"/>
                  <a:gd name="T10" fmla="*/ 55 w 70"/>
                  <a:gd name="T11" fmla="*/ 23 h 131"/>
                  <a:gd name="T12" fmla="*/ 47 w 70"/>
                  <a:gd name="T13" fmla="*/ 23 h 131"/>
                  <a:gd name="T14" fmla="*/ 42 w 70"/>
                  <a:gd name="T15" fmla="*/ 23 h 131"/>
                  <a:gd name="T16" fmla="*/ 37 w 70"/>
                  <a:gd name="T17" fmla="*/ 24 h 131"/>
                  <a:gd name="T18" fmla="*/ 34 w 70"/>
                  <a:gd name="T19" fmla="*/ 27 h 131"/>
                  <a:gd name="T20" fmla="*/ 30 w 70"/>
                  <a:gd name="T21" fmla="*/ 30 h 131"/>
                  <a:gd name="T22" fmla="*/ 27 w 70"/>
                  <a:gd name="T23" fmla="*/ 35 h 131"/>
                  <a:gd name="T24" fmla="*/ 26 w 70"/>
                  <a:gd name="T25" fmla="*/ 39 h 131"/>
                  <a:gd name="T26" fmla="*/ 23 w 70"/>
                  <a:gd name="T27" fmla="*/ 50 h 131"/>
                  <a:gd name="T28" fmla="*/ 21 w 70"/>
                  <a:gd name="T29" fmla="*/ 65 h 131"/>
                  <a:gd name="T30" fmla="*/ 21 w 70"/>
                  <a:gd name="T31" fmla="*/ 131 h 131"/>
                  <a:gd name="T32" fmla="*/ 0 w 70"/>
                  <a:gd name="T33" fmla="*/ 131 h 131"/>
                  <a:gd name="T34" fmla="*/ 0 w 70"/>
                  <a:gd name="T35" fmla="*/ 3 h 131"/>
                  <a:gd name="T36" fmla="*/ 20 w 70"/>
                  <a:gd name="T37" fmla="*/ 3 h 131"/>
                  <a:gd name="T38" fmla="*/ 20 w 70"/>
                  <a:gd name="T39" fmla="*/ 22 h 131"/>
                  <a:gd name="T40" fmla="*/ 24 w 70"/>
                  <a:gd name="T41" fmla="*/ 14 h 131"/>
                  <a:gd name="T42" fmla="*/ 30 w 70"/>
                  <a:gd name="T43" fmla="*/ 9 h 131"/>
                  <a:gd name="T44" fmla="*/ 34 w 70"/>
                  <a:gd name="T45" fmla="*/ 4 h 131"/>
                  <a:gd name="T46" fmla="*/ 39 w 70"/>
                  <a:gd name="T47" fmla="*/ 1 h 131"/>
                  <a:gd name="T48" fmla="*/ 43 w 70"/>
                  <a:gd name="T49" fmla="*/ 0 h 131"/>
                  <a:gd name="T50" fmla="*/ 47 w 70"/>
                  <a:gd name="T5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131">
                    <a:moveTo>
                      <a:pt x="47" y="0"/>
                    </a:moveTo>
                    <a:lnTo>
                      <a:pt x="55" y="0"/>
                    </a:lnTo>
                    <a:lnTo>
                      <a:pt x="63" y="3"/>
                    </a:lnTo>
                    <a:lnTo>
                      <a:pt x="70" y="7"/>
                    </a:lnTo>
                    <a:lnTo>
                      <a:pt x="63" y="27"/>
                    </a:lnTo>
                    <a:lnTo>
                      <a:pt x="55" y="23"/>
                    </a:lnTo>
                    <a:lnTo>
                      <a:pt x="47" y="23"/>
                    </a:lnTo>
                    <a:lnTo>
                      <a:pt x="42" y="23"/>
                    </a:lnTo>
                    <a:lnTo>
                      <a:pt x="37" y="24"/>
                    </a:lnTo>
                    <a:lnTo>
                      <a:pt x="34" y="27"/>
                    </a:lnTo>
                    <a:lnTo>
                      <a:pt x="30" y="30"/>
                    </a:lnTo>
                    <a:lnTo>
                      <a:pt x="27" y="35"/>
                    </a:lnTo>
                    <a:lnTo>
                      <a:pt x="26" y="39"/>
                    </a:lnTo>
                    <a:lnTo>
                      <a:pt x="23" y="50"/>
                    </a:lnTo>
                    <a:lnTo>
                      <a:pt x="21" y="65"/>
                    </a:lnTo>
                    <a:lnTo>
                      <a:pt x="21" y="131"/>
                    </a:lnTo>
                    <a:lnTo>
                      <a:pt x="0" y="131"/>
                    </a:lnTo>
                    <a:lnTo>
                      <a:pt x="0" y="3"/>
                    </a:lnTo>
                    <a:lnTo>
                      <a:pt x="20" y="3"/>
                    </a:lnTo>
                    <a:lnTo>
                      <a:pt x="20" y="22"/>
                    </a:lnTo>
                    <a:lnTo>
                      <a:pt x="24" y="14"/>
                    </a:lnTo>
                    <a:lnTo>
                      <a:pt x="30" y="9"/>
                    </a:lnTo>
                    <a:lnTo>
                      <a:pt x="34" y="4"/>
                    </a:lnTo>
                    <a:lnTo>
                      <a:pt x="39" y="1"/>
                    </a:lnTo>
                    <a:lnTo>
                      <a:pt x="43" y="0"/>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4" name="Freeform 111"/>
              <p:cNvSpPr>
                <a:spLocks noEditPoints="1"/>
              </p:cNvSpPr>
              <p:nvPr/>
            </p:nvSpPr>
            <p:spPr bwMode="auto">
              <a:xfrm>
                <a:off x="6934200" y="5489575"/>
                <a:ext cx="17463" cy="141288"/>
              </a:xfrm>
              <a:custGeom>
                <a:avLst/>
                <a:gdLst>
                  <a:gd name="T0" fmla="*/ 0 w 21"/>
                  <a:gd name="T1" fmla="*/ 49 h 177"/>
                  <a:gd name="T2" fmla="*/ 21 w 21"/>
                  <a:gd name="T3" fmla="*/ 49 h 177"/>
                  <a:gd name="T4" fmla="*/ 21 w 21"/>
                  <a:gd name="T5" fmla="*/ 177 h 177"/>
                  <a:gd name="T6" fmla="*/ 0 w 21"/>
                  <a:gd name="T7" fmla="*/ 177 h 177"/>
                  <a:gd name="T8" fmla="*/ 0 w 21"/>
                  <a:gd name="T9" fmla="*/ 49 h 177"/>
                  <a:gd name="T10" fmla="*/ 0 w 21"/>
                  <a:gd name="T11" fmla="*/ 0 h 177"/>
                  <a:gd name="T12" fmla="*/ 21 w 21"/>
                  <a:gd name="T13" fmla="*/ 0 h 177"/>
                  <a:gd name="T14" fmla="*/ 21 w 21"/>
                  <a:gd name="T15" fmla="*/ 24 h 177"/>
                  <a:gd name="T16" fmla="*/ 0 w 21"/>
                  <a:gd name="T17" fmla="*/ 24 h 177"/>
                  <a:gd name="T18" fmla="*/ 0 w 21"/>
                  <a:gd name="T1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77">
                    <a:moveTo>
                      <a:pt x="0" y="49"/>
                    </a:moveTo>
                    <a:lnTo>
                      <a:pt x="21" y="49"/>
                    </a:lnTo>
                    <a:lnTo>
                      <a:pt x="21" y="177"/>
                    </a:lnTo>
                    <a:lnTo>
                      <a:pt x="0" y="177"/>
                    </a:lnTo>
                    <a:lnTo>
                      <a:pt x="0" y="49"/>
                    </a:lnTo>
                    <a:close/>
                    <a:moveTo>
                      <a:pt x="0" y="0"/>
                    </a:moveTo>
                    <a:lnTo>
                      <a:pt x="21" y="0"/>
                    </a:lnTo>
                    <a:lnTo>
                      <a:pt x="21" y="24"/>
                    </a:lnTo>
                    <a:lnTo>
                      <a:pt x="0" y="2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5" name="Freeform 112"/>
              <p:cNvSpPr>
                <a:spLocks noEditPoints="1"/>
              </p:cNvSpPr>
              <p:nvPr/>
            </p:nvSpPr>
            <p:spPr bwMode="auto">
              <a:xfrm>
                <a:off x="6972300" y="5526088"/>
                <a:ext cx="93663" cy="106363"/>
              </a:xfrm>
              <a:custGeom>
                <a:avLst/>
                <a:gdLst>
                  <a:gd name="T0" fmla="*/ 75 w 119"/>
                  <a:gd name="T1" fmla="*/ 72 h 134"/>
                  <a:gd name="T2" fmla="*/ 46 w 119"/>
                  <a:gd name="T3" fmla="*/ 76 h 134"/>
                  <a:gd name="T4" fmla="*/ 35 w 119"/>
                  <a:gd name="T5" fmla="*/ 79 h 134"/>
                  <a:gd name="T6" fmla="*/ 29 w 119"/>
                  <a:gd name="T7" fmla="*/ 84 h 134"/>
                  <a:gd name="T8" fmla="*/ 23 w 119"/>
                  <a:gd name="T9" fmla="*/ 92 h 134"/>
                  <a:gd name="T10" fmla="*/ 23 w 119"/>
                  <a:gd name="T11" fmla="*/ 102 h 134"/>
                  <a:gd name="T12" fmla="*/ 31 w 119"/>
                  <a:gd name="T13" fmla="*/ 111 h 134"/>
                  <a:gd name="T14" fmla="*/ 41 w 119"/>
                  <a:gd name="T15" fmla="*/ 117 h 134"/>
                  <a:gd name="T16" fmla="*/ 58 w 119"/>
                  <a:gd name="T17" fmla="*/ 117 h 134"/>
                  <a:gd name="T18" fmla="*/ 72 w 119"/>
                  <a:gd name="T19" fmla="*/ 112 h 134"/>
                  <a:gd name="T20" fmla="*/ 83 w 119"/>
                  <a:gd name="T21" fmla="*/ 102 h 134"/>
                  <a:gd name="T22" fmla="*/ 88 w 119"/>
                  <a:gd name="T23" fmla="*/ 91 h 134"/>
                  <a:gd name="T24" fmla="*/ 90 w 119"/>
                  <a:gd name="T25" fmla="*/ 75 h 134"/>
                  <a:gd name="T26" fmla="*/ 62 w 119"/>
                  <a:gd name="T27" fmla="*/ 0 h 134"/>
                  <a:gd name="T28" fmla="*/ 88 w 119"/>
                  <a:gd name="T29" fmla="*/ 4 h 134"/>
                  <a:gd name="T30" fmla="*/ 100 w 119"/>
                  <a:gd name="T31" fmla="*/ 10 h 134"/>
                  <a:gd name="T32" fmla="*/ 107 w 119"/>
                  <a:gd name="T33" fmla="*/ 17 h 134"/>
                  <a:gd name="T34" fmla="*/ 111 w 119"/>
                  <a:gd name="T35" fmla="*/ 29 h 134"/>
                  <a:gd name="T36" fmla="*/ 111 w 119"/>
                  <a:gd name="T37" fmla="*/ 40 h 134"/>
                  <a:gd name="T38" fmla="*/ 111 w 119"/>
                  <a:gd name="T39" fmla="*/ 78 h 134"/>
                  <a:gd name="T40" fmla="*/ 113 w 119"/>
                  <a:gd name="T41" fmla="*/ 108 h 134"/>
                  <a:gd name="T42" fmla="*/ 116 w 119"/>
                  <a:gd name="T43" fmla="*/ 124 h 134"/>
                  <a:gd name="T44" fmla="*/ 96 w 119"/>
                  <a:gd name="T45" fmla="*/ 131 h 134"/>
                  <a:gd name="T46" fmla="*/ 91 w 119"/>
                  <a:gd name="T47" fmla="*/ 115 h 134"/>
                  <a:gd name="T48" fmla="*/ 68 w 119"/>
                  <a:gd name="T49" fmla="*/ 130 h 134"/>
                  <a:gd name="T50" fmla="*/ 44 w 119"/>
                  <a:gd name="T51" fmla="*/ 134 h 134"/>
                  <a:gd name="T52" fmla="*/ 12 w 119"/>
                  <a:gd name="T53" fmla="*/ 124 h 134"/>
                  <a:gd name="T54" fmla="*/ 0 w 119"/>
                  <a:gd name="T55" fmla="*/ 98 h 134"/>
                  <a:gd name="T56" fmla="*/ 2 w 119"/>
                  <a:gd name="T57" fmla="*/ 86 h 134"/>
                  <a:gd name="T58" fmla="*/ 8 w 119"/>
                  <a:gd name="T59" fmla="*/ 75 h 134"/>
                  <a:gd name="T60" fmla="*/ 16 w 119"/>
                  <a:gd name="T61" fmla="*/ 68 h 134"/>
                  <a:gd name="T62" fmla="*/ 31 w 119"/>
                  <a:gd name="T63" fmla="*/ 61 h 134"/>
                  <a:gd name="T64" fmla="*/ 42 w 119"/>
                  <a:gd name="T65" fmla="*/ 59 h 134"/>
                  <a:gd name="T66" fmla="*/ 74 w 119"/>
                  <a:gd name="T67" fmla="*/ 53 h 134"/>
                  <a:gd name="T68" fmla="*/ 90 w 119"/>
                  <a:gd name="T69" fmla="*/ 45 h 134"/>
                  <a:gd name="T70" fmla="*/ 88 w 119"/>
                  <a:gd name="T71" fmla="*/ 33 h 134"/>
                  <a:gd name="T72" fmla="*/ 84 w 119"/>
                  <a:gd name="T73" fmla="*/ 26 h 134"/>
                  <a:gd name="T74" fmla="*/ 59 w 119"/>
                  <a:gd name="T75" fmla="*/ 19 h 134"/>
                  <a:gd name="T76" fmla="*/ 45 w 119"/>
                  <a:gd name="T77" fmla="*/ 19 h 134"/>
                  <a:gd name="T78" fmla="*/ 36 w 119"/>
                  <a:gd name="T79" fmla="*/ 23 h 134"/>
                  <a:gd name="T80" fmla="*/ 28 w 119"/>
                  <a:gd name="T81" fmla="*/ 35 h 134"/>
                  <a:gd name="T82" fmla="*/ 3 w 119"/>
                  <a:gd name="T83" fmla="*/ 40 h 134"/>
                  <a:gd name="T84" fmla="*/ 9 w 119"/>
                  <a:gd name="T85" fmla="*/ 23 h 134"/>
                  <a:gd name="T86" fmla="*/ 19 w 119"/>
                  <a:gd name="T87" fmla="*/ 13 h 134"/>
                  <a:gd name="T88" fmla="*/ 32 w 119"/>
                  <a:gd name="T89" fmla="*/ 4 h 134"/>
                  <a:gd name="T90" fmla="*/ 62 w 119"/>
                  <a:gd name="T9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 h="134">
                    <a:moveTo>
                      <a:pt x="90" y="68"/>
                    </a:moveTo>
                    <a:lnTo>
                      <a:pt x="75" y="72"/>
                    </a:lnTo>
                    <a:lnTo>
                      <a:pt x="54" y="75"/>
                    </a:lnTo>
                    <a:lnTo>
                      <a:pt x="46" y="76"/>
                    </a:lnTo>
                    <a:lnTo>
                      <a:pt x="39" y="78"/>
                    </a:lnTo>
                    <a:lnTo>
                      <a:pt x="35" y="79"/>
                    </a:lnTo>
                    <a:lnTo>
                      <a:pt x="32" y="82"/>
                    </a:lnTo>
                    <a:lnTo>
                      <a:pt x="29" y="84"/>
                    </a:lnTo>
                    <a:lnTo>
                      <a:pt x="26" y="86"/>
                    </a:lnTo>
                    <a:lnTo>
                      <a:pt x="23" y="92"/>
                    </a:lnTo>
                    <a:lnTo>
                      <a:pt x="23" y="97"/>
                    </a:lnTo>
                    <a:lnTo>
                      <a:pt x="23" y="102"/>
                    </a:lnTo>
                    <a:lnTo>
                      <a:pt x="26" y="107"/>
                    </a:lnTo>
                    <a:lnTo>
                      <a:pt x="31" y="111"/>
                    </a:lnTo>
                    <a:lnTo>
                      <a:pt x="35" y="115"/>
                    </a:lnTo>
                    <a:lnTo>
                      <a:pt x="41" y="117"/>
                    </a:lnTo>
                    <a:lnTo>
                      <a:pt x="49" y="117"/>
                    </a:lnTo>
                    <a:lnTo>
                      <a:pt x="58" y="117"/>
                    </a:lnTo>
                    <a:lnTo>
                      <a:pt x="65" y="115"/>
                    </a:lnTo>
                    <a:lnTo>
                      <a:pt x="72" y="112"/>
                    </a:lnTo>
                    <a:lnTo>
                      <a:pt x="78" y="108"/>
                    </a:lnTo>
                    <a:lnTo>
                      <a:pt x="83" y="102"/>
                    </a:lnTo>
                    <a:lnTo>
                      <a:pt x="87" y="97"/>
                    </a:lnTo>
                    <a:lnTo>
                      <a:pt x="88" y="91"/>
                    </a:lnTo>
                    <a:lnTo>
                      <a:pt x="90" y="84"/>
                    </a:lnTo>
                    <a:lnTo>
                      <a:pt x="90" y="75"/>
                    </a:lnTo>
                    <a:lnTo>
                      <a:pt x="90" y="68"/>
                    </a:lnTo>
                    <a:close/>
                    <a:moveTo>
                      <a:pt x="62" y="0"/>
                    </a:moveTo>
                    <a:lnTo>
                      <a:pt x="77" y="1"/>
                    </a:lnTo>
                    <a:lnTo>
                      <a:pt x="88" y="4"/>
                    </a:lnTo>
                    <a:lnTo>
                      <a:pt x="96" y="7"/>
                    </a:lnTo>
                    <a:lnTo>
                      <a:pt x="100" y="10"/>
                    </a:lnTo>
                    <a:lnTo>
                      <a:pt x="104" y="13"/>
                    </a:lnTo>
                    <a:lnTo>
                      <a:pt x="107" y="17"/>
                    </a:lnTo>
                    <a:lnTo>
                      <a:pt x="110" y="23"/>
                    </a:lnTo>
                    <a:lnTo>
                      <a:pt x="111" y="29"/>
                    </a:lnTo>
                    <a:lnTo>
                      <a:pt x="111" y="33"/>
                    </a:lnTo>
                    <a:lnTo>
                      <a:pt x="111" y="40"/>
                    </a:lnTo>
                    <a:lnTo>
                      <a:pt x="111" y="49"/>
                    </a:lnTo>
                    <a:lnTo>
                      <a:pt x="111" y="78"/>
                    </a:lnTo>
                    <a:lnTo>
                      <a:pt x="113" y="95"/>
                    </a:lnTo>
                    <a:lnTo>
                      <a:pt x="113" y="108"/>
                    </a:lnTo>
                    <a:lnTo>
                      <a:pt x="113" y="117"/>
                    </a:lnTo>
                    <a:lnTo>
                      <a:pt x="116" y="124"/>
                    </a:lnTo>
                    <a:lnTo>
                      <a:pt x="119" y="131"/>
                    </a:lnTo>
                    <a:lnTo>
                      <a:pt x="96" y="131"/>
                    </a:lnTo>
                    <a:lnTo>
                      <a:pt x="93" y="124"/>
                    </a:lnTo>
                    <a:lnTo>
                      <a:pt x="91" y="115"/>
                    </a:lnTo>
                    <a:lnTo>
                      <a:pt x="80" y="124"/>
                    </a:lnTo>
                    <a:lnTo>
                      <a:pt x="68" y="130"/>
                    </a:lnTo>
                    <a:lnTo>
                      <a:pt x="57" y="134"/>
                    </a:lnTo>
                    <a:lnTo>
                      <a:pt x="44" y="134"/>
                    </a:lnTo>
                    <a:lnTo>
                      <a:pt x="25" y="133"/>
                    </a:lnTo>
                    <a:lnTo>
                      <a:pt x="12" y="124"/>
                    </a:lnTo>
                    <a:lnTo>
                      <a:pt x="3" y="112"/>
                    </a:lnTo>
                    <a:lnTo>
                      <a:pt x="0" y="98"/>
                    </a:lnTo>
                    <a:lnTo>
                      <a:pt x="0" y="92"/>
                    </a:lnTo>
                    <a:lnTo>
                      <a:pt x="2" y="86"/>
                    </a:lnTo>
                    <a:lnTo>
                      <a:pt x="5" y="81"/>
                    </a:lnTo>
                    <a:lnTo>
                      <a:pt x="8" y="75"/>
                    </a:lnTo>
                    <a:lnTo>
                      <a:pt x="10" y="72"/>
                    </a:lnTo>
                    <a:lnTo>
                      <a:pt x="16" y="68"/>
                    </a:lnTo>
                    <a:lnTo>
                      <a:pt x="23" y="63"/>
                    </a:lnTo>
                    <a:lnTo>
                      <a:pt x="31" y="61"/>
                    </a:lnTo>
                    <a:lnTo>
                      <a:pt x="36" y="59"/>
                    </a:lnTo>
                    <a:lnTo>
                      <a:pt x="42" y="59"/>
                    </a:lnTo>
                    <a:lnTo>
                      <a:pt x="51" y="58"/>
                    </a:lnTo>
                    <a:lnTo>
                      <a:pt x="74" y="53"/>
                    </a:lnTo>
                    <a:lnTo>
                      <a:pt x="90" y="50"/>
                    </a:lnTo>
                    <a:lnTo>
                      <a:pt x="90" y="45"/>
                    </a:lnTo>
                    <a:lnTo>
                      <a:pt x="90" y="37"/>
                    </a:lnTo>
                    <a:lnTo>
                      <a:pt x="88" y="33"/>
                    </a:lnTo>
                    <a:lnTo>
                      <a:pt x="87" y="29"/>
                    </a:lnTo>
                    <a:lnTo>
                      <a:pt x="84" y="26"/>
                    </a:lnTo>
                    <a:lnTo>
                      <a:pt x="74" y="20"/>
                    </a:lnTo>
                    <a:lnTo>
                      <a:pt x="59" y="19"/>
                    </a:lnTo>
                    <a:lnTo>
                      <a:pt x="51" y="19"/>
                    </a:lnTo>
                    <a:lnTo>
                      <a:pt x="45" y="19"/>
                    </a:lnTo>
                    <a:lnTo>
                      <a:pt x="41" y="22"/>
                    </a:lnTo>
                    <a:lnTo>
                      <a:pt x="36" y="23"/>
                    </a:lnTo>
                    <a:lnTo>
                      <a:pt x="32" y="27"/>
                    </a:lnTo>
                    <a:lnTo>
                      <a:pt x="28" y="35"/>
                    </a:lnTo>
                    <a:lnTo>
                      <a:pt x="25" y="43"/>
                    </a:lnTo>
                    <a:lnTo>
                      <a:pt x="3" y="40"/>
                    </a:lnTo>
                    <a:lnTo>
                      <a:pt x="6" y="32"/>
                    </a:lnTo>
                    <a:lnTo>
                      <a:pt x="9" y="23"/>
                    </a:lnTo>
                    <a:lnTo>
                      <a:pt x="13" y="17"/>
                    </a:lnTo>
                    <a:lnTo>
                      <a:pt x="19" y="13"/>
                    </a:lnTo>
                    <a:lnTo>
                      <a:pt x="25" y="9"/>
                    </a:lnTo>
                    <a:lnTo>
                      <a:pt x="32" y="4"/>
                    </a:lnTo>
                    <a:lnTo>
                      <a:pt x="46" y="1"/>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6" name="Rectangle 113"/>
              <p:cNvSpPr>
                <a:spLocks noChangeArrowheads="1"/>
              </p:cNvSpPr>
              <p:nvPr/>
            </p:nvSpPr>
            <p:spPr bwMode="auto">
              <a:xfrm>
                <a:off x="7086600" y="5489575"/>
                <a:ext cx="17463" cy="141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4390" name="Group 54389"/>
            <p:cNvGrpSpPr/>
            <p:nvPr/>
          </p:nvGrpSpPr>
          <p:grpSpPr>
            <a:xfrm>
              <a:off x="4667250" y="2362200"/>
              <a:ext cx="863601" cy="2749551"/>
              <a:chOff x="4667250" y="2362200"/>
              <a:chExt cx="863601" cy="2749551"/>
            </a:xfrm>
          </p:grpSpPr>
          <p:sp>
            <p:nvSpPr>
              <p:cNvPr id="54334" name="Line 91"/>
              <p:cNvSpPr>
                <a:spLocks noChangeShapeType="1"/>
              </p:cNvSpPr>
              <p:nvPr/>
            </p:nvSpPr>
            <p:spPr bwMode="auto">
              <a:xfrm flipV="1">
                <a:off x="5530850" y="2457450"/>
                <a:ext cx="0" cy="260508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57" name="Line 114"/>
              <p:cNvSpPr>
                <a:spLocks noChangeShapeType="1"/>
              </p:cNvSpPr>
              <p:nvPr/>
            </p:nvSpPr>
            <p:spPr bwMode="auto">
              <a:xfrm flipH="1">
                <a:off x="5443538" y="5062538"/>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58" name="Rectangle 115"/>
              <p:cNvSpPr>
                <a:spLocks noChangeArrowheads="1"/>
              </p:cNvSpPr>
              <p:nvPr/>
            </p:nvSpPr>
            <p:spPr bwMode="auto">
              <a:xfrm>
                <a:off x="4965700" y="5030788"/>
                <a:ext cx="93663"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59" name="Freeform 116"/>
              <p:cNvSpPr>
                <a:spLocks/>
              </p:cNvSpPr>
              <p:nvPr/>
            </p:nvSpPr>
            <p:spPr bwMode="auto">
              <a:xfrm>
                <a:off x="5091113" y="4967288"/>
                <a:ext cx="52388" cy="141288"/>
              </a:xfrm>
              <a:custGeom>
                <a:avLst/>
                <a:gdLst>
                  <a:gd name="T0" fmla="*/ 52 w 65"/>
                  <a:gd name="T1" fmla="*/ 0 h 179"/>
                  <a:gd name="T2" fmla="*/ 65 w 65"/>
                  <a:gd name="T3" fmla="*/ 0 h 179"/>
                  <a:gd name="T4" fmla="*/ 65 w 65"/>
                  <a:gd name="T5" fmla="*/ 179 h 179"/>
                  <a:gd name="T6" fmla="*/ 43 w 65"/>
                  <a:gd name="T7" fmla="*/ 179 h 179"/>
                  <a:gd name="T8" fmla="*/ 43 w 65"/>
                  <a:gd name="T9" fmla="*/ 39 h 179"/>
                  <a:gd name="T10" fmla="*/ 34 w 65"/>
                  <a:gd name="T11" fmla="*/ 46 h 179"/>
                  <a:gd name="T12" fmla="*/ 23 w 65"/>
                  <a:gd name="T13" fmla="*/ 53 h 179"/>
                  <a:gd name="T14" fmla="*/ 10 w 65"/>
                  <a:gd name="T15" fmla="*/ 60 h 179"/>
                  <a:gd name="T16" fmla="*/ 0 w 65"/>
                  <a:gd name="T17" fmla="*/ 65 h 179"/>
                  <a:gd name="T18" fmla="*/ 0 w 65"/>
                  <a:gd name="T19" fmla="*/ 45 h 179"/>
                  <a:gd name="T20" fmla="*/ 17 w 65"/>
                  <a:gd name="T21" fmla="*/ 34 h 179"/>
                  <a:gd name="T22" fmla="*/ 32 w 65"/>
                  <a:gd name="T23" fmla="*/ 23 h 179"/>
                  <a:gd name="T24" fmla="*/ 43 w 65"/>
                  <a:gd name="T25" fmla="*/ 11 h 179"/>
                  <a:gd name="T26" fmla="*/ 52 w 65"/>
                  <a:gd name="T2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179">
                    <a:moveTo>
                      <a:pt x="52" y="0"/>
                    </a:moveTo>
                    <a:lnTo>
                      <a:pt x="65" y="0"/>
                    </a:lnTo>
                    <a:lnTo>
                      <a:pt x="65" y="179"/>
                    </a:lnTo>
                    <a:lnTo>
                      <a:pt x="43" y="179"/>
                    </a:lnTo>
                    <a:lnTo>
                      <a:pt x="43" y="39"/>
                    </a:lnTo>
                    <a:lnTo>
                      <a:pt x="34" y="46"/>
                    </a:lnTo>
                    <a:lnTo>
                      <a:pt x="23" y="53"/>
                    </a:lnTo>
                    <a:lnTo>
                      <a:pt x="10" y="60"/>
                    </a:lnTo>
                    <a:lnTo>
                      <a:pt x="0" y="65"/>
                    </a:lnTo>
                    <a:lnTo>
                      <a:pt x="0" y="45"/>
                    </a:lnTo>
                    <a:lnTo>
                      <a:pt x="17" y="34"/>
                    </a:lnTo>
                    <a:lnTo>
                      <a:pt x="32" y="23"/>
                    </a:lnTo>
                    <a:lnTo>
                      <a:pt x="43" y="11"/>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0" name="Rectangle 117"/>
              <p:cNvSpPr>
                <a:spLocks noChangeArrowheads="1"/>
              </p:cNvSpPr>
              <p:nvPr/>
            </p:nvSpPr>
            <p:spPr bwMode="auto">
              <a:xfrm>
                <a:off x="5199063" y="5087938"/>
                <a:ext cx="19050" cy="206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61" name="Freeform 118"/>
              <p:cNvSpPr>
                <a:spLocks noEditPoints="1"/>
              </p:cNvSpPr>
              <p:nvPr/>
            </p:nvSpPr>
            <p:spPr bwMode="auto">
              <a:xfrm>
                <a:off x="5243513" y="4967288"/>
                <a:ext cx="92075" cy="144463"/>
              </a:xfrm>
              <a:custGeom>
                <a:avLst/>
                <a:gdLst>
                  <a:gd name="T0" fmla="*/ 58 w 117"/>
                  <a:gd name="T1" fmla="*/ 17 h 182"/>
                  <a:gd name="T2" fmla="*/ 45 w 117"/>
                  <a:gd name="T3" fmla="*/ 20 h 182"/>
                  <a:gd name="T4" fmla="*/ 35 w 117"/>
                  <a:gd name="T5" fmla="*/ 30 h 182"/>
                  <a:gd name="T6" fmla="*/ 28 w 117"/>
                  <a:gd name="T7" fmla="*/ 45 h 182"/>
                  <a:gd name="T8" fmla="*/ 25 w 117"/>
                  <a:gd name="T9" fmla="*/ 65 h 182"/>
                  <a:gd name="T10" fmla="*/ 23 w 117"/>
                  <a:gd name="T11" fmla="*/ 91 h 182"/>
                  <a:gd name="T12" fmla="*/ 25 w 117"/>
                  <a:gd name="T13" fmla="*/ 117 h 182"/>
                  <a:gd name="T14" fmla="*/ 28 w 117"/>
                  <a:gd name="T15" fmla="*/ 135 h 182"/>
                  <a:gd name="T16" fmla="*/ 33 w 117"/>
                  <a:gd name="T17" fmla="*/ 148 h 182"/>
                  <a:gd name="T18" fmla="*/ 45 w 117"/>
                  <a:gd name="T19" fmla="*/ 160 h 182"/>
                  <a:gd name="T20" fmla="*/ 59 w 117"/>
                  <a:gd name="T21" fmla="*/ 163 h 182"/>
                  <a:gd name="T22" fmla="*/ 72 w 117"/>
                  <a:gd name="T23" fmla="*/ 160 h 182"/>
                  <a:gd name="T24" fmla="*/ 84 w 117"/>
                  <a:gd name="T25" fmla="*/ 148 h 182"/>
                  <a:gd name="T26" fmla="*/ 90 w 117"/>
                  <a:gd name="T27" fmla="*/ 135 h 182"/>
                  <a:gd name="T28" fmla="*/ 93 w 117"/>
                  <a:gd name="T29" fmla="*/ 117 h 182"/>
                  <a:gd name="T30" fmla="*/ 94 w 117"/>
                  <a:gd name="T31" fmla="*/ 91 h 182"/>
                  <a:gd name="T32" fmla="*/ 93 w 117"/>
                  <a:gd name="T33" fmla="*/ 65 h 182"/>
                  <a:gd name="T34" fmla="*/ 90 w 117"/>
                  <a:gd name="T35" fmla="*/ 45 h 182"/>
                  <a:gd name="T36" fmla="*/ 84 w 117"/>
                  <a:gd name="T37" fmla="*/ 32 h 182"/>
                  <a:gd name="T38" fmla="*/ 72 w 117"/>
                  <a:gd name="T39" fmla="*/ 21 h 182"/>
                  <a:gd name="T40" fmla="*/ 58 w 117"/>
                  <a:gd name="T41" fmla="*/ 17 h 182"/>
                  <a:gd name="T42" fmla="*/ 59 w 117"/>
                  <a:gd name="T43" fmla="*/ 0 h 182"/>
                  <a:gd name="T44" fmla="*/ 72 w 117"/>
                  <a:gd name="T45" fmla="*/ 1 h 182"/>
                  <a:gd name="T46" fmla="*/ 84 w 117"/>
                  <a:gd name="T47" fmla="*/ 6 h 182"/>
                  <a:gd name="T48" fmla="*/ 91 w 117"/>
                  <a:gd name="T49" fmla="*/ 10 h 182"/>
                  <a:gd name="T50" fmla="*/ 97 w 117"/>
                  <a:gd name="T51" fmla="*/ 14 h 182"/>
                  <a:gd name="T52" fmla="*/ 101 w 117"/>
                  <a:gd name="T53" fmla="*/ 21 h 182"/>
                  <a:gd name="T54" fmla="*/ 108 w 117"/>
                  <a:gd name="T55" fmla="*/ 33 h 182"/>
                  <a:gd name="T56" fmla="*/ 113 w 117"/>
                  <a:gd name="T57" fmla="*/ 49 h 182"/>
                  <a:gd name="T58" fmla="*/ 116 w 117"/>
                  <a:gd name="T59" fmla="*/ 66 h 182"/>
                  <a:gd name="T60" fmla="*/ 117 w 117"/>
                  <a:gd name="T61" fmla="*/ 91 h 182"/>
                  <a:gd name="T62" fmla="*/ 116 w 117"/>
                  <a:gd name="T63" fmla="*/ 118 h 182"/>
                  <a:gd name="T64" fmla="*/ 110 w 117"/>
                  <a:gd name="T65" fmla="*/ 141 h 182"/>
                  <a:gd name="T66" fmla="*/ 103 w 117"/>
                  <a:gd name="T67" fmla="*/ 159 h 182"/>
                  <a:gd name="T68" fmla="*/ 91 w 117"/>
                  <a:gd name="T69" fmla="*/ 170 h 182"/>
                  <a:gd name="T70" fmla="*/ 77 w 117"/>
                  <a:gd name="T71" fmla="*/ 179 h 182"/>
                  <a:gd name="T72" fmla="*/ 59 w 117"/>
                  <a:gd name="T73" fmla="*/ 182 h 182"/>
                  <a:gd name="T74" fmla="*/ 42 w 117"/>
                  <a:gd name="T75" fmla="*/ 179 h 182"/>
                  <a:gd name="T76" fmla="*/ 29 w 117"/>
                  <a:gd name="T77" fmla="*/ 173 h 182"/>
                  <a:gd name="T78" fmla="*/ 19 w 117"/>
                  <a:gd name="T79" fmla="*/ 163 h 182"/>
                  <a:gd name="T80" fmla="*/ 9 w 117"/>
                  <a:gd name="T81" fmla="*/ 144 h 182"/>
                  <a:gd name="T82" fmla="*/ 3 w 117"/>
                  <a:gd name="T83" fmla="*/ 121 h 182"/>
                  <a:gd name="T84" fmla="*/ 0 w 117"/>
                  <a:gd name="T85" fmla="*/ 91 h 182"/>
                  <a:gd name="T86" fmla="*/ 2 w 117"/>
                  <a:gd name="T87" fmla="*/ 62 h 182"/>
                  <a:gd name="T88" fmla="*/ 7 w 117"/>
                  <a:gd name="T89" fmla="*/ 39 h 182"/>
                  <a:gd name="T90" fmla="*/ 15 w 117"/>
                  <a:gd name="T91" fmla="*/ 23 h 182"/>
                  <a:gd name="T92" fmla="*/ 26 w 117"/>
                  <a:gd name="T93" fmla="*/ 10 h 182"/>
                  <a:gd name="T94" fmla="*/ 41 w 117"/>
                  <a:gd name="T95" fmla="*/ 1 h 182"/>
                  <a:gd name="T96" fmla="*/ 59 w 117"/>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2">
                    <a:moveTo>
                      <a:pt x="58" y="17"/>
                    </a:moveTo>
                    <a:lnTo>
                      <a:pt x="45" y="20"/>
                    </a:lnTo>
                    <a:lnTo>
                      <a:pt x="35" y="30"/>
                    </a:lnTo>
                    <a:lnTo>
                      <a:pt x="28" y="45"/>
                    </a:lnTo>
                    <a:lnTo>
                      <a:pt x="25" y="65"/>
                    </a:lnTo>
                    <a:lnTo>
                      <a:pt x="23" y="91"/>
                    </a:lnTo>
                    <a:lnTo>
                      <a:pt x="25" y="117"/>
                    </a:lnTo>
                    <a:lnTo>
                      <a:pt x="28" y="135"/>
                    </a:lnTo>
                    <a:lnTo>
                      <a:pt x="33" y="148"/>
                    </a:lnTo>
                    <a:lnTo>
                      <a:pt x="45" y="160"/>
                    </a:lnTo>
                    <a:lnTo>
                      <a:pt x="59" y="163"/>
                    </a:lnTo>
                    <a:lnTo>
                      <a:pt x="72" y="160"/>
                    </a:lnTo>
                    <a:lnTo>
                      <a:pt x="84" y="148"/>
                    </a:lnTo>
                    <a:lnTo>
                      <a:pt x="90" y="135"/>
                    </a:lnTo>
                    <a:lnTo>
                      <a:pt x="93" y="117"/>
                    </a:lnTo>
                    <a:lnTo>
                      <a:pt x="94" y="91"/>
                    </a:lnTo>
                    <a:lnTo>
                      <a:pt x="93" y="65"/>
                    </a:lnTo>
                    <a:lnTo>
                      <a:pt x="90" y="45"/>
                    </a:lnTo>
                    <a:lnTo>
                      <a:pt x="84" y="32"/>
                    </a:lnTo>
                    <a:lnTo>
                      <a:pt x="72" y="21"/>
                    </a:lnTo>
                    <a:lnTo>
                      <a:pt x="58" y="17"/>
                    </a:lnTo>
                    <a:close/>
                    <a:moveTo>
                      <a:pt x="59" y="0"/>
                    </a:moveTo>
                    <a:lnTo>
                      <a:pt x="72" y="1"/>
                    </a:lnTo>
                    <a:lnTo>
                      <a:pt x="84" y="6"/>
                    </a:lnTo>
                    <a:lnTo>
                      <a:pt x="91" y="10"/>
                    </a:lnTo>
                    <a:lnTo>
                      <a:pt x="97" y="14"/>
                    </a:lnTo>
                    <a:lnTo>
                      <a:pt x="101" y="21"/>
                    </a:lnTo>
                    <a:lnTo>
                      <a:pt x="108" y="33"/>
                    </a:lnTo>
                    <a:lnTo>
                      <a:pt x="113" y="49"/>
                    </a:lnTo>
                    <a:lnTo>
                      <a:pt x="116" y="66"/>
                    </a:lnTo>
                    <a:lnTo>
                      <a:pt x="117" y="91"/>
                    </a:lnTo>
                    <a:lnTo>
                      <a:pt x="116" y="118"/>
                    </a:lnTo>
                    <a:lnTo>
                      <a:pt x="110" y="141"/>
                    </a:lnTo>
                    <a:lnTo>
                      <a:pt x="103" y="159"/>
                    </a:lnTo>
                    <a:lnTo>
                      <a:pt x="91" y="170"/>
                    </a:lnTo>
                    <a:lnTo>
                      <a:pt x="77" y="179"/>
                    </a:lnTo>
                    <a:lnTo>
                      <a:pt x="59" y="182"/>
                    </a:lnTo>
                    <a:lnTo>
                      <a:pt x="42" y="179"/>
                    </a:lnTo>
                    <a:lnTo>
                      <a:pt x="29" y="173"/>
                    </a:lnTo>
                    <a:lnTo>
                      <a:pt x="19" y="163"/>
                    </a:lnTo>
                    <a:lnTo>
                      <a:pt x="9" y="144"/>
                    </a:lnTo>
                    <a:lnTo>
                      <a:pt x="3" y="121"/>
                    </a:lnTo>
                    <a:lnTo>
                      <a:pt x="0" y="91"/>
                    </a:lnTo>
                    <a:lnTo>
                      <a:pt x="2" y="62"/>
                    </a:lnTo>
                    <a:lnTo>
                      <a:pt x="7" y="39"/>
                    </a:lnTo>
                    <a:lnTo>
                      <a:pt x="15" y="23"/>
                    </a:lnTo>
                    <a:lnTo>
                      <a:pt x="26" y="10"/>
                    </a:lnTo>
                    <a:lnTo>
                      <a:pt x="41"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2" name="Line 119"/>
              <p:cNvSpPr>
                <a:spLocks noChangeShapeType="1"/>
              </p:cNvSpPr>
              <p:nvPr/>
            </p:nvSpPr>
            <p:spPr bwMode="auto">
              <a:xfrm flipH="1">
                <a:off x="5443538" y="4410075"/>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63" name="Rectangle 120"/>
              <p:cNvSpPr>
                <a:spLocks noChangeArrowheads="1"/>
              </p:cNvSpPr>
              <p:nvPr/>
            </p:nvSpPr>
            <p:spPr bwMode="auto">
              <a:xfrm>
                <a:off x="4965700" y="4379913"/>
                <a:ext cx="93663"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64" name="Freeform 121"/>
              <p:cNvSpPr>
                <a:spLocks noEditPoints="1"/>
              </p:cNvSpPr>
              <p:nvPr/>
            </p:nvSpPr>
            <p:spPr bwMode="auto">
              <a:xfrm>
                <a:off x="5078413" y="4314825"/>
                <a:ext cx="92075" cy="144463"/>
              </a:xfrm>
              <a:custGeom>
                <a:avLst/>
                <a:gdLst>
                  <a:gd name="T0" fmla="*/ 57 w 116"/>
                  <a:gd name="T1" fmla="*/ 19 h 182"/>
                  <a:gd name="T2" fmla="*/ 44 w 116"/>
                  <a:gd name="T3" fmla="*/ 22 h 182"/>
                  <a:gd name="T4" fmla="*/ 34 w 116"/>
                  <a:gd name="T5" fmla="*/ 30 h 182"/>
                  <a:gd name="T6" fmla="*/ 27 w 116"/>
                  <a:gd name="T7" fmla="*/ 45 h 182"/>
                  <a:gd name="T8" fmla="*/ 24 w 116"/>
                  <a:gd name="T9" fmla="*/ 65 h 182"/>
                  <a:gd name="T10" fmla="*/ 23 w 116"/>
                  <a:gd name="T11" fmla="*/ 91 h 182"/>
                  <a:gd name="T12" fmla="*/ 24 w 116"/>
                  <a:gd name="T13" fmla="*/ 117 h 182"/>
                  <a:gd name="T14" fmla="*/ 27 w 116"/>
                  <a:gd name="T15" fmla="*/ 137 h 182"/>
                  <a:gd name="T16" fmla="*/ 33 w 116"/>
                  <a:gd name="T17" fmla="*/ 150 h 182"/>
                  <a:gd name="T18" fmla="*/ 44 w 116"/>
                  <a:gd name="T19" fmla="*/ 160 h 182"/>
                  <a:gd name="T20" fmla="*/ 59 w 116"/>
                  <a:gd name="T21" fmla="*/ 164 h 182"/>
                  <a:gd name="T22" fmla="*/ 72 w 116"/>
                  <a:gd name="T23" fmla="*/ 160 h 182"/>
                  <a:gd name="T24" fmla="*/ 83 w 116"/>
                  <a:gd name="T25" fmla="*/ 150 h 182"/>
                  <a:gd name="T26" fmla="*/ 89 w 116"/>
                  <a:gd name="T27" fmla="*/ 137 h 182"/>
                  <a:gd name="T28" fmla="*/ 93 w 116"/>
                  <a:gd name="T29" fmla="*/ 117 h 182"/>
                  <a:gd name="T30" fmla="*/ 93 w 116"/>
                  <a:gd name="T31" fmla="*/ 91 h 182"/>
                  <a:gd name="T32" fmla="*/ 93 w 116"/>
                  <a:gd name="T33" fmla="*/ 65 h 182"/>
                  <a:gd name="T34" fmla="*/ 89 w 116"/>
                  <a:gd name="T35" fmla="*/ 46 h 182"/>
                  <a:gd name="T36" fmla="*/ 83 w 116"/>
                  <a:gd name="T37" fmla="*/ 33 h 182"/>
                  <a:gd name="T38" fmla="*/ 72 w 116"/>
                  <a:gd name="T39" fmla="*/ 22 h 182"/>
                  <a:gd name="T40" fmla="*/ 57 w 116"/>
                  <a:gd name="T41" fmla="*/ 19 h 182"/>
                  <a:gd name="T42" fmla="*/ 59 w 116"/>
                  <a:gd name="T43" fmla="*/ 0 h 182"/>
                  <a:gd name="T44" fmla="*/ 72 w 116"/>
                  <a:gd name="T45" fmla="*/ 1 h 182"/>
                  <a:gd name="T46" fmla="*/ 83 w 116"/>
                  <a:gd name="T47" fmla="*/ 6 h 182"/>
                  <a:gd name="T48" fmla="*/ 90 w 116"/>
                  <a:gd name="T49" fmla="*/ 10 h 182"/>
                  <a:gd name="T50" fmla="*/ 96 w 116"/>
                  <a:gd name="T51" fmla="*/ 16 h 182"/>
                  <a:gd name="T52" fmla="*/ 101 w 116"/>
                  <a:gd name="T53" fmla="*/ 23 h 182"/>
                  <a:gd name="T54" fmla="*/ 108 w 116"/>
                  <a:gd name="T55" fmla="*/ 35 h 182"/>
                  <a:gd name="T56" fmla="*/ 112 w 116"/>
                  <a:gd name="T57" fmla="*/ 49 h 182"/>
                  <a:gd name="T58" fmla="*/ 115 w 116"/>
                  <a:gd name="T59" fmla="*/ 68 h 182"/>
                  <a:gd name="T60" fmla="*/ 116 w 116"/>
                  <a:gd name="T61" fmla="*/ 91 h 182"/>
                  <a:gd name="T62" fmla="*/ 115 w 116"/>
                  <a:gd name="T63" fmla="*/ 120 h 182"/>
                  <a:gd name="T64" fmla="*/ 109 w 116"/>
                  <a:gd name="T65" fmla="*/ 141 h 182"/>
                  <a:gd name="T66" fmla="*/ 102 w 116"/>
                  <a:gd name="T67" fmla="*/ 159 h 182"/>
                  <a:gd name="T68" fmla="*/ 90 w 116"/>
                  <a:gd name="T69" fmla="*/ 172 h 182"/>
                  <a:gd name="T70" fmla="*/ 76 w 116"/>
                  <a:gd name="T71" fmla="*/ 179 h 182"/>
                  <a:gd name="T72" fmla="*/ 59 w 116"/>
                  <a:gd name="T73" fmla="*/ 182 h 182"/>
                  <a:gd name="T74" fmla="*/ 43 w 116"/>
                  <a:gd name="T75" fmla="*/ 180 h 182"/>
                  <a:gd name="T76" fmla="*/ 28 w 116"/>
                  <a:gd name="T77" fmla="*/ 173 h 182"/>
                  <a:gd name="T78" fmla="*/ 18 w 116"/>
                  <a:gd name="T79" fmla="*/ 163 h 182"/>
                  <a:gd name="T80" fmla="*/ 8 w 116"/>
                  <a:gd name="T81" fmla="*/ 146 h 182"/>
                  <a:gd name="T82" fmla="*/ 2 w 116"/>
                  <a:gd name="T83" fmla="*/ 121 h 182"/>
                  <a:gd name="T84" fmla="*/ 0 w 116"/>
                  <a:gd name="T85" fmla="*/ 91 h 182"/>
                  <a:gd name="T86" fmla="*/ 2 w 116"/>
                  <a:gd name="T87" fmla="*/ 62 h 182"/>
                  <a:gd name="T88" fmla="*/ 7 w 116"/>
                  <a:gd name="T89" fmla="*/ 40 h 182"/>
                  <a:gd name="T90" fmla="*/ 14 w 116"/>
                  <a:gd name="T91" fmla="*/ 23 h 182"/>
                  <a:gd name="T92" fmla="*/ 26 w 116"/>
                  <a:gd name="T93" fmla="*/ 10 h 182"/>
                  <a:gd name="T94" fmla="*/ 40 w 116"/>
                  <a:gd name="T95" fmla="*/ 3 h 182"/>
                  <a:gd name="T96" fmla="*/ 59 w 116"/>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2">
                    <a:moveTo>
                      <a:pt x="57" y="19"/>
                    </a:moveTo>
                    <a:lnTo>
                      <a:pt x="44" y="22"/>
                    </a:lnTo>
                    <a:lnTo>
                      <a:pt x="34" y="30"/>
                    </a:lnTo>
                    <a:lnTo>
                      <a:pt x="27" y="45"/>
                    </a:lnTo>
                    <a:lnTo>
                      <a:pt x="24" y="65"/>
                    </a:lnTo>
                    <a:lnTo>
                      <a:pt x="23" y="91"/>
                    </a:lnTo>
                    <a:lnTo>
                      <a:pt x="24" y="117"/>
                    </a:lnTo>
                    <a:lnTo>
                      <a:pt x="27" y="137"/>
                    </a:lnTo>
                    <a:lnTo>
                      <a:pt x="33" y="150"/>
                    </a:lnTo>
                    <a:lnTo>
                      <a:pt x="44" y="160"/>
                    </a:lnTo>
                    <a:lnTo>
                      <a:pt x="59" y="164"/>
                    </a:lnTo>
                    <a:lnTo>
                      <a:pt x="72" y="160"/>
                    </a:lnTo>
                    <a:lnTo>
                      <a:pt x="83" y="150"/>
                    </a:lnTo>
                    <a:lnTo>
                      <a:pt x="89" y="137"/>
                    </a:lnTo>
                    <a:lnTo>
                      <a:pt x="93" y="117"/>
                    </a:lnTo>
                    <a:lnTo>
                      <a:pt x="93" y="91"/>
                    </a:lnTo>
                    <a:lnTo>
                      <a:pt x="93" y="65"/>
                    </a:lnTo>
                    <a:lnTo>
                      <a:pt x="89" y="46"/>
                    </a:lnTo>
                    <a:lnTo>
                      <a:pt x="83" y="33"/>
                    </a:lnTo>
                    <a:lnTo>
                      <a:pt x="72" y="22"/>
                    </a:lnTo>
                    <a:lnTo>
                      <a:pt x="57" y="19"/>
                    </a:lnTo>
                    <a:close/>
                    <a:moveTo>
                      <a:pt x="59" y="0"/>
                    </a:moveTo>
                    <a:lnTo>
                      <a:pt x="72" y="1"/>
                    </a:lnTo>
                    <a:lnTo>
                      <a:pt x="83" y="6"/>
                    </a:lnTo>
                    <a:lnTo>
                      <a:pt x="90" y="10"/>
                    </a:lnTo>
                    <a:lnTo>
                      <a:pt x="96" y="16"/>
                    </a:lnTo>
                    <a:lnTo>
                      <a:pt x="101" y="23"/>
                    </a:lnTo>
                    <a:lnTo>
                      <a:pt x="108" y="35"/>
                    </a:lnTo>
                    <a:lnTo>
                      <a:pt x="112" y="49"/>
                    </a:lnTo>
                    <a:lnTo>
                      <a:pt x="115" y="68"/>
                    </a:lnTo>
                    <a:lnTo>
                      <a:pt x="116" y="91"/>
                    </a:lnTo>
                    <a:lnTo>
                      <a:pt x="115" y="120"/>
                    </a:lnTo>
                    <a:lnTo>
                      <a:pt x="109" y="141"/>
                    </a:lnTo>
                    <a:lnTo>
                      <a:pt x="102" y="159"/>
                    </a:lnTo>
                    <a:lnTo>
                      <a:pt x="90" y="172"/>
                    </a:lnTo>
                    <a:lnTo>
                      <a:pt x="76" y="179"/>
                    </a:lnTo>
                    <a:lnTo>
                      <a:pt x="59" y="182"/>
                    </a:lnTo>
                    <a:lnTo>
                      <a:pt x="43" y="180"/>
                    </a:lnTo>
                    <a:lnTo>
                      <a:pt x="28" y="173"/>
                    </a:lnTo>
                    <a:lnTo>
                      <a:pt x="18" y="163"/>
                    </a:lnTo>
                    <a:lnTo>
                      <a:pt x="8" y="146"/>
                    </a:lnTo>
                    <a:lnTo>
                      <a:pt x="2" y="121"/>
                    </a:lnTo>
                    <a:lnTo>
                      <a:pt x="0" y="91"/>
                    </a:lnTo>
                    <a:lnTo>
                      <a:pt x="2" y="62"/>
                    </a:lnTo>
                    <a:lnTo>
                      <a:pt x="7" y="40"/>
                    </a:lnTo>
                    <a:lnTo>
                      <a:pt x="14" y="23"/>
                    </a:lnTo>
                    <a:lnTo>
                      <a:pt x="26" y="10"/>
                    </a:lnTo>
                    <a:lnTo>
                      <a:pt x="40" y="3"/>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5" name="Rectangle 122"/>
              <p:cNvSpPr>
                <a:spLocks noChangeArrowheads="1"/>
              </p:cNvSpPr>
              <p:nvPr/>
            </p:nvSpPr>
            <p:spPr bwMode="auto">
              <a:xfrm>
                <a:off x="5199063" y="4438650"/>
                <a:ext cx="19050"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66" name="Freeform 123"/>
              <p:cNvSpPr>
                <a:spLocks/>
              </p:cNvSpPr>
              <p:nvPr/>
            </p:nvSpPr>
            <p:spPr bwMode="auto">
              <a:xfrm>
                <a:off x="5243513" y="4318000"/>
                <a:ext cx="93663" cy="141288"/>
              </a:xfrm>
              <a:custGeom>
                <a:avLst/>
                <a:gdLst>
                  <a:gd name="T0" fmla="*/ 22 w 119"/>
                  <a:gd name="T1" fmla="*/ 0 h 179"/>
                  <a:gd name="T2" fmla="*/ 110 w 119"/>
                  <a:gd name="T3" fmla="*/ 0 h 179"/>
                  <a:gd name="T4" fmla="*/ 110 w 119"/>
                  <a:gd name="T5" fmla="*/ 21 h 179"/>
                  <a:gd name="T6" fmla="*/ 39 w 119"/>
                  <a:gd name="T7" fmla="*/ 21 h 179"/>
                  <a:gd name="T8" fmla="*/ 31 w 119"/>
                  <a:gd name="T9" fmla="*/ 69 h 179"/>
                  <a:gd name="T10" fmla="*/ 46 w 119"/>
                  <a:gd name="T11" fmla="*/ 60 h 179"/>
                  <a:gd name="T12" fmla="*/ 64 w 119"/>
                  <a:gd name="T13" fmla="*/ 57 h 179"/>
                  <a:gd name="T14" fmla="*/ 78 w 119"/>
                  <a:gd name="T15" fmla="*/ 59 h 179"/>
                  <a:gd name="T16" fmla="*/ 91 w 119"/>
                  <a:gd name="T17" fmla="*/ 65 h 179"/>
                  <a:gd name="T18" fmla="*/ 103 w 119"/>
                  <a:gd name="T19" fmla="*/ 73 h 179"/>
                  <a:gd name="T20" fmla="*/ 111 w 119"/>
                  <a:gd name="T21" fmla="*/ 85 h 179"/>
                  <a:gd name="T22" fmla="*/ 117 w 119"/>
                  <a:gd name="T23" fmla="*/ 99 h 179"/>
                  <a:gd name="T24" fmla="*/ 119 w 119"/>
                  <a:gd name="T25" fmla="*/ 115 h 179"/>
                  <a:gd name="T26" fmla="*/ 116 w 119"/>
                  <a:gd name="T27" fmla="*/ 138 h 179"/>
                  <a:gd name="T28" fmla="*/ 104 w 119"/>
                  <a:gd name="T29" fmla="*/ 157 h 179"/>
                  <a:gd name="T30" fmla="*/ 91 w 119"/>
                  <a:gd name="T31" fmla="*/ 169 h 179"/>
                  <a:gd name="T32" fmla="*/ 77 w 119"/>
                  <a:gd name="T33" fmla="*/ 176 h 179"/>
                  <a:gd name="T34" fmla="*/ 58 w 119"/>
                  <a:gd name="T35" fmla="*/ 179 h 179"/>
                  <a:gd name="T36" fmla="*/ 36 w 119"/>
                  <a:gd name="T37" fmla="*/ 176 h 179"/>
                  <a:gd name="T38" fmla="*/ 18 w 119"/>
                  <a:gd name="T39" fmla="*/ 166 h 179"/>
                  <a:gd name="T40" fmla="*/ 9 w 119"/>
                  <a:gd name="T41" fmla="*/ 156 h 179"/>
                  <a:gd name="T42" fmla="*/ 3 w 119"/>
                  <a:gd name="T43" fmla="*/ 143 h 179"/>
                  <a:gd name="T44" fmla="*/ 0 w 119"/>
                  <a:gd name="T45" fmla="*/ 130 h 179"/>
                  <a:gd name="T46" fmla="*/ 23 w 119"/>
                  <a:gd name="T47" fmla="*/ 127 h 179"/>
                  <a:gd name="T48" fmla="*/ 28 w 119"/>
                  <a:gd name="T49" fmla="*/ 143 h 179"/>
                  <a:gd name="T50" fmla="*/ 35 w 119"/>
                  <a:gd name="T51" fmla="*/ 153 h 179"/>
                  <a:gd name="T52" fmla="*/ 42 w 119"/>
                  <a:gd name="T53" fmla="*/ 157 h 179"/>
                  <a:gd name="T54" fmla="*/ 49 w 119"/>
                  <a:gd name="T55" fmla="*/ 160 h 179"/>
                  <a:gd name="T56" fmla="*/ 58 w 119"/>
                  <a:gd name="T57" fmla="*/ 161 h 179"/>
                  <a:gd name="T58" fmla="*/ 72 w 119"/>
                  <a:gd name="T59" fmla="*/ 158 h 179"/>
                  <a:gd name="T60" fmla="*/ 84 w 119"/>
                  <a:gd name="T61" fmla="*/ 148 h 179"/>
                  <a:gd name="T62" fmla="*/ 93 w 119"/>
                  <a:gd name="T63" fmla="*/ 135 h 179"/>
                  <a:gd name="T64" fmla="*/ 95 w 119"/>
                  <a:gd name="T65" fmla="*/ 117 h 179"/>
                  <a:gd name="T66" fmla="*/ 93 w 119"/>
                  <a:gd name="T67" fmla="*/ 101 h 179"/>
                  <a:gd name="T68" fmla="*/ 85 w 119"/>
                  <a:gd name="T69" fmla="*/ 88 h 179"/>
                  <a:gd name="T70" fmla="*/ 74 w 119"/>
                  <a:gd name="T71" fmla="*/ 79 h 179"/>
                  <a:gd name="T72" fmla="*/ 58 w 119"/>
                  <a:gd name="T73" fmla="*/ 78 h 179"/>
                  <a:gd name="T74" fmla="*/ 51 w 119"/>
                  <a:gd name="T75" fmla="*/ 78 h 179"/>
                  <a:gd name="T76" fmla="*/ 45 w 119"/>
                  <a:gd name="T77" fmla="*/ 79 h 179"/>
                  <a:gd name="T78" fmla="*/ 39 w 119"/>
                  <a:gd name="T79" fmla="*/ 82 h 179"/>
                  <a:gd name="T80" fmla="*/ 33 w 119"/>
                  <a:gd name="T81" fmla="*/ 85 h 179"/>
                  <a:gd name="T82" fmla="*/ 29 w 119"/>
                  <a:gd name="T83" fmla="*/ 89 h 179"/>
                  <a:gd name="T84" fmla="*/ 25 w 119"/>
                  <a:gd name="T85" fmla="*/ 95 h 179"/>
                  <a:gd name="T86" fmla="*/ 5 w 119"/>
                  <a:gd name="T87" fmla="*/ 92 h 179"/>
                  <a:gd name="T88" fmla="*/ 22 w 119"/>
                  <a:gd name="T8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9" h="179">
                    <a:moveTo>
                      <a:pt x="22" y="0"/>
                    </a:moveTo>
                    <a:lnTo>
                      <a:pt x="110" y="0"/>
                    </a:lnTo>
                    <a:lnTo>
                      <a:pt x="110" y="21"/>
                    </a:lnTo>
                    <a:lnTo>
                      <a:pt x="39" y="21"/>
                    </a:lnTo>
                    <a:lnTo>
                      <a:pt x="31" y="69"/>
                    </a:lnTo>
                    <a:lnTo>
                      <a:pt x="46" y="60"/>
                    </a:lnTo>
                    <a:lnTo>
                      <a:pt x="64" y="57"/>
                    </a:lnTo>
                    <a:lnTo>
                      <a:pt x="78" y="59"/>
                    </a:lnTo>
                    <a:lnTo>
                      <a:pt x="91" y="65"/>
                    </a:lnTo>
                    <a:lnTo>
                      <a:pt x="103" y="73"/>
                    </a:lnTo>
                    <a:lnTo>
                      <a:pt x="111" y="85"/>
                    </a:lnTo>
                    <a:lnTo>
                      <a:pt x="117" y="99"/>
                    </a:lnTo>
                    <a:lnTo>
                      <a:pt x="119" y="115"/>
                    </a:lnTo>
                    <a:lnTo>
                      <a:pt x="116" y="138"/>
                    </a:lnTo>
                    <a:lnTo>
                      <a:pt x="104" y="157"/>
                    </a:lnTo>
                    <a:lnTo>
                      <a:pt x="91" y="169"/>
                    </a:lnTo>
                    <a:lnTo>
                      <a:pt x="77" y="176"/>
                    </a:lnTo>
                    <a:lnTo>
                      <a:pt x="58" y="179"/>
                    </a:lnTo>
                    <a:lnTo>
                      <a:pt x="36" y="176"/>
                    </a:lnTo>
                    <a:lnTo>
                      <a:pt x="18" y="166"/>
                    </a:lnTo>
                    <a:lnTo>
                      <a:pt x="9" y="156"/>
                    </a:lnTo>
                    <a:lnTo>
                      <a:pt x="3" y="143"/>
                    </a:lnTo>
                    <a:lnTo>
                      <a:pt x="0" y="130"/>
                    </a:lnTo>
                    <a:lnTo>
                      <a:pt x="23" y="127"/>
                    </a:lnTo>
                    <a:lnTo>
                      <a:pt x="28" y="143"/>
                    </a:lnTo>
                    <a:lnTo>
                      <a:pt x="35" y="153"/>
                    </a:lnTo>
                    <a:lnTo>
                      <a:pt x="42" y="157"/>
                    </a:lnTo>
                    <a:lnTo>
                      <a:pt x="49" y="160"/>
                    </a:lnTo>
                    <a:lnTo>
                      <a:pt x="58" y="161"/>
                    </a:lnTo>
                    <a:lnTo>
                      <a:pt x="72" y="158"/>
                    </a:lnTo>
                    <a:lnTo>
                      <a:pt x="84" y="148"/>
                    </a:lnTo>
                    <a:lnTo>
                      <a:pt x="93" y="135"/>
                    </a:lnTo>
                    <a:lnTo>
                      <a:pt x="95" y="117"/>
                    </a:lnTo>
                    <a:lnTo>
                      <a:pt x="93" y="101"/>
                    </a:lnTo>
                    <a:lnTo>
                      <a:pt x="85" y="88"/>
                    </a:lnTo>
                    <a:lnTo>
                      <a:pt x="74" y="79"/>
                    </a:lnTo>
                    <a:lnTo>
                      <a:pt x="58" y="78"/>
                    </a:lnTo>
                    <a:lnTo>
                      <a:pt x="51" y="78"/>
                    </a:lnTo>
                    <a:lnTo>
                      <a:pt x="45" y="79"/>
                    </a:lnTo>
                    <a:lnTo>
                      <a:pt x="39" y="82"/>
                    </a:lnTo>
                    <a:lnTo>
                      <a:pt x="33" y="85"/>
                    </a:lnTo>
                    <a:lnTo>
                      <a:pt x="29" y="89"/>
                    </a:lnTo>
                    <a:lnTo>
                      <a:pt x="25" y="95"/>
                    </a:lnTo>
                    <a:lnTo>
                      <a:pt x="5" y="92"/>
                    </a:lnTo>
                    <a:lnTo>
                      <a:pt x="2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7" name="Line 124"/>
              <p:cNvSpPr>
                <a:spLocks noChangeShapeType="1"/>
              </p:cNvSpPr>
              <p:nvPr/>
            </p:nvSpPr>
            <p:spPr bwMode="auto">
              <a:xfrm flipH="1">
                <a:off x="5443538" y="3760788"/>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68" name="Freeform 125"/>
              <p:cNvSpPr>
                <a:spLocks noEditPoints="1"/>
              </p:cNvSpPr>
              <p:nvPr/>
            </p:nvSpPr>
            <p:spPr bwMode="auto">
              <a:xfrm>
                <a:off x="5080000" y="3665538"/>
                <a:ext cx="90488" cy="144463"/>
              </a:xfrm>
              <a:custGeom>
                <a:avLst/>
                <a:gdLst>
                  <a:gd name="T0" fmla="*/ 58 w 115"/>
                  <a:gd name="T1" fmla="*/ 18 h 182"/>
                  <a:gd name="T2" fmla="*/ 43 w 115"/>
                  <a:gd name="T3" fmla="*/ 21 h 182"/>
                  <a:gd name="T4" fmla="*/ 33 w 115"/>
                  <a:gd name="T5" fmla="*/ 31 h 182"/>
                  <a:gd name="T6" fmla="*/ 27 w 115"/>
                  <a:gd name="T7" fmla="*/ 45 h 182"/>
                  <a:gd name="T8" fmla="*/ 23 w 115"/>
                  <a:gd name="T9" fmla="*/ 65 h 182"/>
                  <a:gd name="T10" fmla="*/ 22 w 115"/>
                  <a:gd name="T11" fmla="*/ 91 h 182"/>
                  <a:gd name="T12" fmla="*/ 23 w 115"/>
                  <a:gd name="T13" fmla="*/ 117 h 182"/>
                  <a:gd name="T14" fmla="*/ 26 w 115"/>
                  <a:gd name="T15" fmla="*/ 136 h 182"/>
                  <a:gd name="T16" fmla="*/ 32 w 115"/>
                  <a:gd name="T17" fmla="*/ 149 h 182"/>
                  <a:gd name="T18" fmla="*/ 43 w 115"/>
                  <a:gd name="T19" fmla="*/ 161 h 182"/>
                  <a:gd name="T20" fmla="*/ 58 w 115"/>
                  <a:gd name="T21" fmla="*/ 163 h 182"/>
                  <a:gd name="T22" fmla="*/ 71 w 115"/>
                  <a:gd name="T23" fmla="*/ 161 h 182"/>
                  <a:gd name="T24" fmla="*/ 82 w 115"/>
                  <a:gd name="T25" fmla="*/ 149 h 182"/>
                  <a:gd name="T26" fmla="*/ 88 w 115"/>
                  <a:gd name="T27" fmla="*/ 136 h 182"/>
                  <a:gd name="T28" fmla="*/ 92 w 115"/>
                  <a:gd name="T29" fmla="*/ 117 h 182"/>
                  <a:gd name="T30" fmla="*/ 92 w 115"/>
                  <a:gd name="T31" fmla="*/ 91 h 182"/>
                  <a:gd name="T32" fmla="*/ 92 w 115"/>
                  <a:gd name="T33" fmla="*/ 65 h 182"/>
                  <a:gd name="T34" fmla="*/ 88 w 115"/>
                  <a:gd name="T35" fmla="*/ 45 h 182"/>
                  <a:gd name="T36" fmla="*/ 82 w 115"/>
                  <a:gd name="T37" fmla="*/ 32 h 182"/>
                  <a:gd name="T38" fmla="*/ 71 w 115"/>
                  <a:gd name="T39" fmla="*/ 22 h 182"/>
                  <a:gd name="T40" fmla="*/ 58 w 115"/>
                  <a:gd name="T41" fmla="*/ 18 h 182"/>
                  <a:gd name="T42" fmla="*/ 58 w 115"/>
                  <a:gd name="T43" fmla="*/ 0 h 182"/>
                  <a:gd name="T44" fmla="*/ 71 w 115"/>
                  <a:gd name="T45" fmla="*/ 2 h 182"/>
                  <a:gd name="T46" fmla="*/ 82 w 115"/>
                  <a:gd name="T47" fmla="*/ 6 h 182"/>
                  <a:gd name="T48" fmla="*/ 89 w 115"/>
                  <a:gd name="T49" fmla="*/ 10 h 182"/>
                  <a:gd name="T50" fmla="*/ 95 w 115"/>
                  <a:gd name="T51" fmla="*/ 16 h 182"/>
                  <a:gd name="T52" fmla="*/ 101 w 115"/>
                  <a:gd name="T53" fmla="*/ 22 h 182"/>
                  <a:gd name="T54" fmla="*/ 107 w 115"/>
                  <a:gd name="T55" fmla="*/ 35 h 182"/>
                  <a:gd name="T56" fmla="*/ 111 w 115"/>
                  <a:gd name="T57" fmla="*/ 49 h 182"/>
                  <a:gd name="T58" fmla="*/ 114 w 115"/>
                  <a:gd name="T59" fmla="*/ 67 h 182"/>
                  <a:gd name="T60" fmla="*/ 115 w 115"/>
                  <a:gd name="T61" fmla="*/ 91 h 182"/>
                  <a:gd name="T62" fmla="*/ 114 w 115"/>
                  <a:gd name="T63" fmla="*/ 119 h 182"/>
                  <a:gd name="T64" fmla="*/ 110 w 115"/>
                  <a:gd name="T65" fmla="*/ 142 h 182"/>
                  <a:gd name="T66" fmla="*/ 101 w 115"/>
                  <a:gd name="T67" fmla="*/ 159 h 182"/>
                  <a:gd name="T68" fmla="*/ 89 w 115"/>
                  <a:gd name="T69" fmla="*/ 172 h 182"/>
                  <a:gd name="T70" fmla="*/ 75 w 115"/>
                  <a:gd name="T71" fmla="*/ 179 h 182"/>
                  <a:gd name="T72" fmla="*/ 58 w 115"/>
                  <a:gd name="T73" fmla="*/ 182 h 182"/>
                  <a:gd name="T74" fmla="*/ 42 w 115"/>
                  <a:gd name="T75" fmla="*/ 179 h 182"/>
                  <a:gd name="T76" fmla="*/ 27 w 115"/>
                  <a:gd name="T77" fmla="*/ 174 h 182"/>
                  <a:gd name="T78" fmla="*/ 17 w 115"/>
                  <a:gd name="T79" fmla="*/ 163 h 182"/>
                  <a:gd name="T80" fmla="*/ 7 w 115"/>
                  <a:gd name="T81" fmla="*/ 146 h 182"/>
                  <a:gd name="T82" fmla="*/ 1 w 115"/>
                  <a:gd name="T83" fmla="*/ 122 h 182"/>
                  <a:gd name="T84" fmla="*/ 0 w 115"/>
                  <a:gd name="T85" fmla="*/ 91 h 182"/>
                  <a:gd name="T86" fmla="*/ 1 w 115"/>
                  <a:gd name="T87" fmla="*/ 62 h 182"/>
                  <a:gd name="T88" fmla="*/ 6 w 115"/>
                  <a:gd name="T89" fmla="*/ 39 h 182"/>
                  <a:gd name="T90" fmla="*/ 14 w 115"/>
                  <a:gd name="T91" fmla="*/ 23 h 182"/>
                  <a:gd name="T92" fmla="*/ 26 w 115"/>
                  <a:gd name="T93" fmla="*/ 10 h 182"/>
                  <a:gd name="T94" fmla="*/ 40 w 115"/>
                  <a:gd name="T95" fmla="*/ 2 h 182"/>
                  <a:gd name="T96" fmla="*/ 58 w 115"/>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2">
                    <a:moveTo>
                      <a:pt x="58" y="18"/>
                    </a:moveTo>
                    <a:lnTo>
                      <a:pt x="43" y="21"/>
                    </a:lnTo>
                    <a:lnTo>
                      <a:pt x="33" y="31"/>
                    </a:lnTo>
                    <a:lnTo>
                      <a:pt x="27" y="45"/>
                    </a:lnTo>
                    <a:lnTo>
                      <a:pt x="23" y="65"/>
                    </a:lnTo>
                    <a:lnTo>
                      <a:pt x="22" y="91"/>
                    </a:lnTo>
                    <a:lnTo>
                      <a:pt x="23" y="117"/>
                    </a:lnTo>
                    <a:lnTo>
                      <a:pt x="26" y="136"/>
                    </a:lnTo>
                    <a:lnTo>
                      <a:pt x="32" y="149"/>
                    </a:lnTo>
                    <a:lnTo>
                      <a:pt x="43" y="161"/>
                    </a:lnTo>
                    <a:lnTo>
                      <a:pt x="58" y="163"/>
                    </a:lnTo>
                    <a:lnTo>
                      <a:pt x="71" y="161"/>
                    </a:lnTo>
                    <a:lnTo>
                      <a:pt x="82" y="149"/>
                    </a:lnTo>
                    <a:lnTo>
                      <a:pt x="88" y="136"/>
                    </a:lnTo>
                    <a:lnTo>
                      <a:pt x="92" y="117"/>
                    </a:lnTo>
                    <a:lnTo>
                      <a:pt x="92" y="91"/>
                    </a:lnTo>
                    <a:lnTo>
                      <a:pt x="92" y="65"/>
                    </a:lnTo>
                    <a:lnTo>
                      <a:pt x="88" y="45"/>
                    </a:lnTo>
                    <a:lnTo>
                      <a:pt x="82" y="32"/>
                    </a:lnTo>
                    <a:lnTo>
                      <a:pt x="71" y="22"/>
                    </a:lnTo>
                    <a:lnTo>
                      <a:pt x="58" y="18"/>
                    </a:lnTo>
                    <a:close/>
                    <a:moveTo>
                      <a:pt x="58" y="0"/>
                    </a:moveTo>
                    <a:lnTo>
                      <a:pt x="71" y="2"/>
                    </a:lnTo>
                    <a:lnTo>
                      <a:pt x="82" y="6"/>
                    </a:lnTo>
                    <a:lnTo>
                      <a:pt x="89" y="10"/>
                    </a:lnTo>
                    <a:lnTo>
                      <a:pt x="95" y="16"/>
                    </a:lnTo>
                    <a:lnTo>
                      <a:pt x="101" y="22"/>
                    </a:lnTo>
                    <a:lnTo>
                      <a:pt x="107" y="35"/>
                    </a:lnTo>
                    <a:lnTo>
                      <a:pt x="111" y="49"/>
                    </a:lnTo>
                    <a:lnTo>
                      <a:pt x="114" y="67"/>
                    </a:lnTo>
                    <a:lnTo>
                      <a:pt x="115" y="91"/>
                    </a:lnTo>
                    <a:lnTo>
                      <a:pt x="114" y="119"/>
                    </a:lnTo>
                    <a:lnTo>
                      <a:pt x="110" y="142"/>
                    </a:lnTo>
                    <a:lnTo>
                      <a:pt x="101" y="159"/>
                    </a:lnTo>
                    <a:lnTo>
                      <a:pt x="89" y="172"/>
                    </a:lnTo>
                    <a:lnTo>
                      <a:pt x="75" y="179"/>
                    </a:lnTo>
                    <a:lnTo>
                      <a:pt x="58" y="182"/>
                    </a:lnTo>
                    <a:lnTo>
                      <a:pt x="42" y="179"/>
                    </a:lnTo>
                    <a:lnTo>
                      <a:pt x="27" y="174"/>
                    </a:lnTo>
                    <a:lnTo>
                      <a:pt x="17" y="163"/>
                    </a:lnTo>
                    <a:lnTo>
                      <a:pt x="7" y="146"/>
                    </a:lnTo>
                    <a:lnTo>
                      <a:pt x="1" y="122"/>
                    </a:lnTo>
                    <a:lnTo>
                      <a:pt x="0" y="91"/>
                    </a:lnTo>
                    <a:lnTo>
                      <a:pt x="1" y="62"/>
                    </a:lnTo>
                    <a:lnTo>
                      <a:pt x="6" y="39"/>
                    </a:lnTo>
                    <a:lnTo>
                      <a:pt x="14" y="23"/>
                    </a:lnTo>
                    <a:lnTo>
                      <a:pt x="26" y="10"/>
                    </a:lnTo>
                    <a:lnTo>
                      <a:pt x="40"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9" name="Rectangle 126"/>
              <p:cNvSpPr>
                <a:spLocks noChangeArrowheads="1"/>
              </p:cNvSpPr>
              <p:nvPr/>
            </p:nvSpPr>
            <p:spPr bwMode="auto">
              <a:xfrm>
                <a:off x="5199063" y="3786188"/>
                <a:ext cx="19050" cy="206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70" name="Freeform 127"/>
              <p:cNvSpPr>
                <a:spLocks noEditPoints="1"/>
              </p:cNvSpPr>
              <p:nvPr/>
            </p:nvSpPr>
            <p:spPr bwMode="auto">
              <a:xfrm>
                <a:off x="5243513" y="3665538"/>
                <a:ext cx="92075" cy="144463"/>
              </a:xfrm>
              <a:custGeom>
                <a:avLst/>
                <a:gdLst>
                  <a:gd name="T0" fmla="*/ 59 w 117"/>
                  <a:gd name="T1" fmla="*/ 18 h 182"/>
                  <a:gd name="T2" fmla="*/ 45 w 117"/>
                  <a:gd name="T3" fmla="*/ 21 h 182"/>
                  <a:gd name="T4" fmla="*/ 35 w 117"/>
                  <a:gd name="T5" fmla="*/ 31 h 182"/>
                  <a:gd name="T6" fmla="*/ 28 w 117"/>
                  <a:gd name="T7" fmla="*/ 45 h 182"/>
                  <a:gd name="T8" fmla="*/ 25 w 117"/>
                  <a:gd name="T9" fmla="*/ 65 h 182"/>
                  <a:gd name="T10" fmla="*/ 23 w 117"/>
                  <a:gd name="T11" fmla="*/ 91 h 182"/>
                  <a:gd name="T12" fmla="*/ 25 w 117"/>
                  <a:gd name="T13" fmla="*/ 117 h 182"/>
                  <a:gd name="T14" fmla="*/ 28 w 117"/>
                  <a:gd name="T15" fmla="*/ 136 h 182"/>
                  <a:gd name="T16" fmla="*/ 33 w 117"/>
                  <a:gd name="T17" fmla="*/ 149 h 182"/>
                  <a:gd name="T18" fmla="*/ 45 w 117"/>
                  <a:gd name="T19" fmla="*/ 161 h 182"/>
                  <a:gd name="T20" fmla="*/ 59 w 117"/>
                  <a:gd name="T21" fmla="*/ 163 h 182"/>
                  <a:gd name="T22" fmla="*/ 72 w 117"/>
                  <a:gd name="T23" fmla="*/ 161 h 182"/>
                  <a:gd name="T24" fmla="*/ 84 w 117"/>
                  <a:gd name="T25" fmla="*/ 149 h 182"/>
                  <a:gd name="T26" fmla="*/ 90 w 117"/>
                  <a:gd name="T27" fmla="*/ 136 h 182"/>
                  <a:gd name="T28" fmla="*/ 94 w 117"/>
                  <a:gd name="T29" fmla="*/ 117 h 182"/>
                  <a:gd name="T30" fmla="*/ 94 w 117"/>
                  <a:gd name="T31" fmla="*/ 91 h 182"/>
                  <a:gd name="T32" fmla="*/ 94 w 117"/>
                  <a:gd name="T33" fmla="*/ 65 h 182"/>
                  <a:gd name="T34" fmla="*/ 90 w 117"/>
                  <a:gd name="T35" fmla="*/ 45 h 182"/>
                  <a:gd name="T36" fmla="*/ 84 w 117"/>
                  <a:gd name="T37" fmla="*/ 32 h 182"/>
                  <a:gd name="T38" fmla="*/ 72 w 117"/>
                  <a:gd name="T39" fmla="*/ 22 h 182"/>
                  <a:gd name="T40" fmla="*/ 59 w 117"/>
                  <a:gd name="T41" fmla="*/ 18 h 182"/>
                  <a:gd name="T42" fmla="*/ 59 w 117"/>
                  <a:gd name="T43" fmla="*/ 0 h 182"/>
                  <a:gd name="T44" fmla="*/ 72 w 117"/>
                  <a:gd name="T45" fmla="*/ 2 h 182"/>
                  <a:gd name="T46" fmla="*/ 84 w 117"/>
                  <a:gd name="T47" fmla="*/ 6 h 182"/>
                  <a:gd name="T48" fmla="*/ 91 w 117"/>
                  <a:gd name="T49" fmla="*/ 10 h 182"/>
                  <a:gd name="T50" fmla="*/ 97 w 117"/>
                  <a:gd name="T51" fmla="*/ 16 h 182"/>
                  <a:gd name="T52" fmla="*/ 103 w 117"/>
                  <a:gd name="T53" fmla="*/ 22 h 182"/>
                  <a:gd name="T54" fmla="*/ 108 w 117"/>
                  <a:gd name="T55" fmla="*/ 35 h 182"/>
                  <a:gd name="T56" fmla="*/ 113 w 117"/>
                  <a:gd name="T57" fmla="*/ 49 h 182"/>
                  <a:gd name="T58" fmla="*/ 116 w 117"/>
                  <a:gd name="T59" fmla="*/ 67 h 182"/>
                  <a:gd name="T60" fmla="*/ 117 w 117"/>
                  <a:gd name="T61" fmla="*/ 91 h 182"/>
                  <a:gd name="T62" fmla="*/ 116 w 117"/>
                  <a:gd name="T63" fmla="*/ 119 h 182"/>
                  <a:gd name="T64" fmla="*/ 110 w 117"/>
                  <a:gd name="T65" fmla="*/ 142 h 182"/>
                  <a:gd name="T66" fmla="*/ 103 w 117"/>
                  <a:gd name="T67" fmla="*/ 159 h 182"/>
                  <a:gd name="T68" fmla="*/ 91 w 117"/>
                  <a:gd name="T69" fmla="*/ 172 h 182"/>
                  <a:gd name="T70" fmla="*/ 77 w 117"/>
                  <a:gd name="T71" fmla="*/ 179 h 182"/>
                  <a:gd name="T72" fmla="*/ 59 w 117"/>
                  <a:gd name="T73" fmla="*/ 182 h 182"/>
                  <a:gd name="T74" fmla="*/ 44 w 117"/>
                  <a:gd name="T75" fmla="*/ 179 h 182"/>
                  <a:gd name="T76" fmla="*/ 29 w 117"/>
                  <a:gd name="T77" fmla="*/ 174 h 182"/>
                  <a:gd name="T78" fmla="*/ 19 w 117"/>
                  <a:gd name="T79" fmla="*/ 163 h 182"/>
                  <a:gd name="T80" fmla="*/ 9 w 117"/>
                  <a:gd name="T81" fmla="*/ 146 h 182"/>
                  <a:gd name="T82" fmla="*/ 3 w 117"/>
                  <a:gd name="T83" fmla="*/ 122 h 182"/>
                  <a:gd name="T84" fmla="*/ 0 w 117"/>
                  <a:gd name="T85" fmla="*/ 91 h 182"/>
                  <a:gd name="T86" fmla="*/ 3 w 117"/>
                  <a:gd name="T87" fmla="*/ 62 h 182"/>
                  <a:gd name="T88" fmla="*/ 7 w 117"/>
                  <a:gd name="T89" fmla="*/ 39 h 182"/>
                  <a:gd name="T90" fmla="*/ 16 w 117"/>
                  <a:gd name="T91" fmla="*/ 23 h 182"/>
                  <a:gd name="T92" fmla="*/ 26 w 117"/>
                  <a:gd name="T93" fmla="*/ 10 h 182"/>
                  <a:gd name="T94" fmla="*/ 41 w 117"/>
                  <a:gd name="T95" fmla="*/ 2 h 182"/>
                  <a:gd name="T96" fmla="*/ 59 w 117"/>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2">
                    <a:moveTo>
                      <a:pt x="59" y="18"/>
                    </a:moveTo>
                    <a:lnTo>
                      <a:pt x="45" y="21"/>
                    </a:lnTo>
                    <a:lnTo>
                      <a:pt x="35" y="31"/>
                    </a:lnTo>
                    <a:lnTo>
                      <a:pt x="28" y="45"/>
                    </a:lnTo>
                    <a:lnTo>
                      <a:pt x="25" y="65"/>
                    </a:lnTo>
                    <a:lnTo>
                      <a:pt x="23" y="91"/>
                    </a:lnTo>
                    <a:lnTo>
                      <a:pt x="25" y="117"/>
                    </a:lnTo>
                    <a:lnTo>
                      <a:pt x="28" y="136"/>
                    </a:lnTo>
                    <a:lnTo>
                      <a:pt x="33" y="149"/>
                    </a:lnTo>
                    <a:lnTo>
                      <a:pt x="45" y="161"/>
                    </a:lnTo>
                    <a:lnTo>
                      <a:pt x="59" y="163"/>
                    </a:lnTo>
                    <a:lnTo>
                      <a:pt x="72" y="161"/>
                    </a:lnTo>
                    <a:lnTo>
                      <a:pt x="84" y="149"/>
                    </a:lnTo>
                    <a:lnTo>
                      <a:pt x="90" y="136"/>
                    </a:lnTo>
                    <a:lnTo>
                      <a:pt x="94" y="117"/>
                    </a:lnTo>
                    <a:lnTo>
                      <a:pt x="94" y="91"/>
                    </a:lnTo>
                    <a:lnTo>
                      <a:pt x="94" y="65"/>
                    </a:lnTo>
                    <a:lnTo>
                      <a:pt x="90" y="45"/>
                    </a:lnTo>
                    <a:lnTo>
                      <a:pt x="84" y="32"/>
                    </a:lnTo>
                    <a:lnTo>
                      <a:pt x="72" y="22"/>
                    </a:lnTo>
                    <a:lnTo>
                      <a:pt x="59" y="18"/>
                    </a:lnTo>
                    <a:close/>
                    <a:moveTo>
                      <a:pt x="59" y="0"/>
                    </a:moveTo>
                    <a:lnTo>
                      <a:pt x="72" y="2"/>
                    </a:lnTo>
                    <a:lnTo>
                      <a:pt x="84" y="6"/>
                    </a:lnTo>
                    <a:lnTo>
                      <a:pt x="91" y="10"/>
                    </a:lnTo>
                    <a:lnTo>
                      <a:pt x="97" y="16"/>
                    </a:lnTo>
                    <a:lnTo>
                      <a:pt x="103" y="22"/>
                    </a:lnTo>
                    <a:lnTo>
                      <a:pt x="108" y="35"/>
                    </a:lnTo>
                    <a:lnTo>
                      <a:pt x="113" y="49"/>
                    </a:lnTo>
                    <a:lnTo>
                      <a:pt x="116" y="67"/>
                    </a:lnTo>
                    <a:lnTo>
                      <a:pt x="117" y="91"/>
                    </a:lnTo>
                    <a:lnTo>
                      <a:pt x="116" y="119"/>
                    </a:lnTo>
                    <a:lnTo>
                      <a:pt x="110" y="142"/>
                    </a:lnTo>
                    <a:lnTo>
                      <a:pt x="103" y="159"/>
                    </a:lnTo>
                    <a:lnTo>
                      <a:pt x="91" y="172"/>
                    </a:lnTo>
                    <a:lnTo>
                      <a:pt x="77" y="179"/>
                    </a:lnTo>
                    <a:lnTo>
                      <a:pt x="59" y="182"/>
                    </a:lnTo>
                    <a:lnTo>
                      <a:pt x="44" y="179"/>
                    </a:lnTo>
                    <a:lnTo>
                      <a:pt x="29" y="174"/>
                    </a:lnTo>
                    <a:lnTo>
                      <a:pt x="19" y="163"/>
                    </a:lnTo>
                    <a:lnTo>
                      <a:pt x="9" y="146"/>
                    </a:lnTo>
                    <a:lnTo>
                      <a:pt x="3" y="122"/>
                    </a:lnTo>
                    <a:lnTo>
                      <a:pt x="0" y="91"/>
                    </a:lnTo>
                    <a:lnTo>
                      <a:pt x="3" y="62"/>
                    </a:lnTo>
                    <a:lnTo>
                      <a:pt x="7" y="39"/>
                    </a:lnTo>
                    <a:lnTo>
                      <a:pt x="16" y="23"/>
                    </a:lnTo>
                    <a:lnTo>
                      <a:pt x="26" y="10"/>
                    </a:lnTo>
                    <a:lnTo>
                      <a:pt x="41" y="2"/>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1" name="Line 128"/>
              <p:cNvSpPr>
                <a:spLocks noChangeShapeType="1"/>
              </p:cNvSpPr>
              <p:nvPr/>
            </p:nvSpPr>
            <p:spPr bwMode="auto">
              <a:xfrm flipH="1">
                <a:off x="5443538" y="3108325"/>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72" name="Freeform 129"/>
              <p:cNvSpPr>
                <a:spLocks noEditPoints="1"/>
              </p:cNvSpPr>
              <p:nvPr/>
            </p:nvSpPr>
            <p:spPr bwMode="auto">
              <a:xfrm>
                <a:off x="5080000" y="3013075"/>
                <a:ext cx="90488" cy="144463"/>
              </a:xfrm>
              <a:custGeom>
                <a:avLst/>
                <a:gdLst>
                  <a:gd name="T0" fmla="*/ 58 w 115"/>
                  <a:gd name="T1" fmla="*/ 19 h 182"/>
                  <a:gd name="T2" fmla="*/ 43 w 115"/>
                  <a:gd name="T3" fmla="*/ 22 h 182"/>
                  <a:gd name="T4" fmla="*/ 33 w 115"/>
                  <a:gd name="T5" fmla="*/ 31 h 182"/>
                  <a:gd name="T6" fmla="*/ 27 w 115"/>
                  <a:gd name="T7" fmla="*/ 45 h 182"/>
                  <a:gd name="T8" fmla="*/ 23 w 115"/>
                  <a:gd name="T9" fmla="*/ 65 h 182"/>
                  <a:gd name="T10" fmla="*/ 22 w 115"/>
                  <a:gd name="T11" fmla="*/ 91 h 182"/>
                  <a:gd name="T12" fmla="*/ 23 w 115"/>
                  <a:gd name="T13" fmla="*/ 117 h 182"/>
                  <a:gd name="T14" fmla="*/ 26 w 115"/>
                  <a:gd name="T15" fmla="*/ 137 h 182"/>
                  <a:gd name="T16" fmla="*/ 32 w 115"/>
                  <a:gd name="T17" fmla="*/ 150 h 182"/>
                  <a:gd name="T18" fmla="*/ 43 w 115"/>
                  <a:gd name="T19" fmla="*/ 161 h 182"/>
                  <a:gd name="T20" fmla="*/ 58 w 115"/>
                  <a:gd name="T21" fmla="*/ 165 h 182"/>
                  <a:gd name="T22" fmla="*/ 71 w 115"/>
                  <a:gd name="T23" fmla="*/ 161 h 182"/>
                  <a:gd name="T24" fmla="*/ 82 w 115"/>
                  <a:gd name="T25" fmla="*/ 150 h 182"/>
                  <a:gd name="T26" fmla="*/ 88 w 115"/>
                  <a:gd name="T27" fmla="*/ 137 h 182"/>
                  <a:gd name="T28" fmla="*/ 92 w 115"/>
                  <a:gd name="T29" fmla="*/ 117 h 182"/>
                  <a:gd name="T30" fmla="*/ 92 w 115"/>
                  <a:gd name="T31" fmla="*/ 91 h 182"/>
                  <a:gd name="T32" fmla="*/ 92 w 115"/>
                  <a:gd name="T33" fmla="*/ 65 h 182"/>
                  <a:gd name="T34" fmla="*/ 88 w 115"/>
                  <a:gd name="T35" fmla="*/ 47 h 182"/>
                  <a:gd name="T36" fmla="*/ 82 w 115"/>
                  <a:gd name="T37" fmla="*/ 34 h 182"/>
                  <a:gd name="T38" fmla="*/ 71 w 115"/>
                  <a:gd name="T39" fmla="*/ 22 h 182"/>
                  <a:gd name="T40" fmla="*/ 58 w 115"/>
                  <a:gd name="T41" fmla="*/ 19 h 182"/>
                  <a:gd name="T42" fmla="*/ 58 w 115"/>
                  <a:gd name="T43" fmla="*/ 0 h 182"/>
                  <a:gd name="T44" fmla="*/ 71 w 115"/>
                  <a:gd name="T45" fmla="*/ 2 h 182"/>
                  <a:gd name="T46" fmla="*/ 82 w 115"/>
                  <a:gd name="T47" fmla="*/ 6 h 182"/>
                  <a:gd name="T48" fmla="*/ 89 w 115"/>
                  <a:gd name="T49" fmla="*/ 11 h 182"/>
                  <a:gd name="T50" fmla="*/ 95 w 115"/>
                  <a:gd name="T51" fmla="*/ 16 h 182"/>
                  <a:gd name="T52" fmla="*/ 101 w 115"/>
                  <a:gd name="T53" fmla="*/ 24 h 182"/>
                  <a:gd name="T54" fmla="*/ 107 w 115"/>
                  <a:gd name="T55" fmla="*/ 35 h 182"/>
                  <a:gd name="T56" fmla="*/ 111 w 115"/>
                  <a:gd name="T57" fmla="*/ 49 h 182"/>
                  <a:gd name="T58" fmla="*/ 114 w 115"/>
                  <a:gd name="T59" fmla="*/ 68 h 182"/>
                  <a:gd name="T60" fmla="*/ 115 w 115"/>
                  <a:gd name="T61" fmla="*/ 91 h 182"/>
                  <a:gd name="T62" fmla="*/ 114 w 115"/>
                  <a:gd name="T63" fmla="*/ 120 h 182"/>
                  <a:gd name="T64" fmla="*/ 110 w 115"/>
                  <a:gd name="T65" fmla="*/ 142 h 182"/>
                  <a:gd name="T66" fmla="*/ 101 w 115"/>
                  <a:gd name="T67" fmla="*/ 159 h 182"/>
                  <a:gd name="T68" fmla="*/ 89 w 115"/>
                  <a:gd name="T69" fmla="*/ 172 h 182"/>
                  <a:gd name="T70" fmla="*/ 75 w 115"/>
                  <a:gd name="T71" fmla="*/ 179 h 182"/>
                  <a:gd name="T72" fmla="*/ 58 w 115"/>
                  <a:gd name="T73" fmla="*/ 182 h 182"/>
                  <a:gd name="T74" fmla="*/ 42 w 115"/>
                  <a:gd name="T75" fmla="*/ 181 h 182"/>
                  <a:gd name="T76" fmla="*/ 27 w 115"/>
                  <a:gd name="T77" fmla="*/ 175 h 182"/>
                  <a:gd name="T78" fmla="*/ 17 w 115"/>
                  <a:gd name="T79" fmla="*/ 163 h 182"/>
                  <a:gd name="T80" fmla="*/ 7 w 115"/>
                  <a:gd name="T81" fmla="*/ 146 h 182"/>
                  <a:gd name="T82" fmla="*/ 1 w 115"/>
                  <a:gd name="T83" fmla="*/ 122 h 182"/>
                  <a:gd name="T84" fmla="*/ 0 w 115"/>
                  <a:gd name="T85" fmla="*/ 91 h 182"/>
                  <a:gd name="T86" fmla="*/ 1 w 115"/>
                  <a:gd name="T87" fmla="*/ 62 h 182"/>
                  <a:gd name="T88" fmla="*/ 6 w 115"/>
                  <a:gd name="T89" fmla="*/ 41 h 182"/>
                  <a:gd name="T90" fmla="*/ 14 w 115"/>
                  <a:gd name="T91" fmla="*/ 24 h 182"/>
                  <a:gd name="T92" fmla="*/ 26 w 115"/>
                  <a:gd name="T93" fmla="*/ 11 h 182"/>
                  <a:gd name="T94" fmla="*/ 40 w 115"/>
                  <a:gd name="T95" fmla="*/ 3 h 182"/>
                  <a:gd name="T96" fmla="*/ 58 w 115"/>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2">
                    <a:moveTo>
                      <a:pt x="58" y="19"/>
                    </a:moveTo>
                    <a:lnTo>
                      <a:pt x="43" y="22"/>
                    </a:lnTo>
                    <a:lnTo>
                      <a:pt x="33" y="31"/>
                    </a:lnTo>
                    <a:lnTo>
                      <a:pt x="27" y="45"/>
                    </a:lnTo>
                    <a:lnTo>
                      <a:pt x="23" y="65"/>
                    </a:lnTo>
                    <a:lnTo>
                      <a:pt x="22" y="91"/>
                    </a:lnTo>
                    <a:lnTo>
                      <a:pt x="23" y="117"/>
                    </a:lnTo>
                    <a:lnTo>
                      <a:pt x="26" y="137"/>
                    </a:lnTo>
                    <a:lnTo>
                      <a:pt x="32" y="150"/>
                    </a:lnTo>
                    <a:lnTo>
                      <a:pt x="43" y="161"/>
                    </a:lnTo>
                    <a:lnTo>
                      <a:pt x="58" y="165"/>
                    </a:lnTo>
                    <a:lnTo>
                      <a:pt x="71" y="161"/>
                    </a:lnTo>
                    <a:lnTo>
                      <a:pt x="82" y="150"/>
                    </a:lnTo>
                    <a:lnTo>
                      <a:pt x="88" y="137"/>
                    </a:lnTo>
                    <a:lnTo>
                      <a:pt x="92" y="117"/>
                    </a:lnTo>
                    <a:lnTo>
                      <a:pt x="92" y="91"/>
                    </a:lnTo>
                    <a:lnTo>
                      <a:pt x="92" y="65"/>
                    </a:lnTo>
                    <a:lnTo>
                      <a:pt x="88" y="47"/>
                    </a:lnTo>
                    <a:lnTo>
                      <a:pt x="82" y="34"/>
                    </a:lnTo>
                    <a:lnTo>
                      <a:pt x="71" y="22"/>
                    </a:lnTo>
                    <a:lnTo>
                      <a:pt x="58" y="19"/>
                    </a:lnTo>
                    <a:close/>
                    <a:moveTo>
                      <a:pt x="58" y="0"/>
                    </a:moveTo>
                    <a:lnTo>
                      <a:pt x="71" y="2"/>
                    </a:lnTo>
                    <a:lnTo>
                      <a:pt x="82" y="6"/>
                    </a:lnTo>
                    <a:lnTo>
                      <a:pt x="89" y="11"/>
                    </a:lnTo>
                    <a:lnTo>
                      <a:pt x="95" y="16"/>
                    </a:lnTo>
                    <a:lnTo>
                      <a:pt x="101" y="24"/>
                    </a:lnTo>
                    <a:lnTo>
                      <a:pt x="107" y="35"/>
                    </a:lnTo>
                    <a:lnTo>
                      <a:pt x="111" y="49"/>
                    </a:lnTo>
                    <a:lnTo>
                      <a:pt x="114" y="68"/>
                    </a:lnTo>
                    <a:lnTo>
                      <a:pt x="115" y="91"/>
                    </a:lnTo>
                    <a:lnTo>
                      <a:pt x="114" y="120"/>
                    </a:lnTo>
                    <a:lnTo>
                      <a:pt x="110" y="142"/>
                    </a:lnTo>
                    <a:lnTo>
                      <a:pt x="101" y="159"/>
                    </a:lnTo>
                    <a:lnTo>
                      <a:pt x="89" y="172"/>
                    </a:lnTo>
                    <a:lnTo>
                      <a:pt x="75" y="179"/>
                    </a:lnTo>
                    <a:lnTo>
                      <a:pt x="58" y="182"/>
                    </a:lnTo>
                    <a:lnTo>
                      <a:pt x="42" y="181"/>
                    </a:lnTo>
                    <a:lnTo>
                      <a:pt x="27" y="175"/>
                    </a:lnTo>
                    <a:lnTo>
                      <a:pt x="17" y="163"/>
                    </a:lnTo>
                    <a:lnTo>
                      <a:pt x="7" y="146"/>
                    </a:lnTo>
                    <a:lnTo>
                      <a:pt x="1" y="122"/>
                    </a:lnTo>
                    <a:lnTo>
                      <a:pt x="0" y="91"/>
                    </a:lnTo>
                    <a:lnTo>
                      <a:pt x="1" y="62"/>
                    </a:lnTo>
                    <a:lnTo>
                      <a:pt x="6" y="41"/>
                    </a:lnTo>
                    <a:lnTo>
                      <a:pt x="14" y="24"/>
                    </a:lnTo>
                    <a:lnTo>
                      <a:pt x="26" y="11"/>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3" name="Rectangle 130"/>
              <p:cNvSpPr>
                <a:spLocks noChangeArrowheads="1"/>
              </p:cNvSpPr>
              <p:nvPr/>
            </p:nvSpPr>
            <p:spPr bwMode="auto">
              <a:xfrm>
                <a:off x="5199063" y="3135313"/>
                <a:ext cx="19050" cy="206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74" name="Freeform 131"/>
              <p:cNvSpPr>
                <a:spLocks/>
              </p:cNvSpPr>
              <p:nvPr/>
            </p:nvSpPr>
            <p:spPr bwMode="auto">
              <a:xfrm>
                <a:off x="5243513" y="3016250"/>
                <a:ext cx="93663" cy="141288"/>
              </a:xfrm>
              <a:custGeom>
                <a:avLst/>
                <a:gdLst>
                  <a:gd name="T0" fmla="*/ 22 w 119"/>
                  <a:gd name="T1" fmla="*/ 0 h 179"/>
                  <a:gd name="T2" fmla="*/ 110 w 119"/>
                  <a:gd name="T3" fmla="*/ 0 h 179"/>
                  <a:gd name="T4" fmla="*/ 110 w 119"/>
                  <a:gd name="T5" fmla="*/ 22 h 179"/>
                  <a:gd name="T6" fmla="*/ 39 w 119"/>
                  <a:gd name="T7" fmla="*/ 22 h 179"/>
                  <a:gd name="T8" fmla="*/ 31 w 119"/>
                  <a:gd name="T9" fmla="*/ 70 h 179"/>
                  <a:gd name="T10" fmla="*/ 46 w 119"/>
                  <a:gd name="T11" fmla="*/ 61 h 179"/>
                  <a:gd name="T12" fmla="*/ 64 w 119"/>
                  <a:gd name="T13" fmla="*/ 58 h 179"/>
                  <a:gd name="T14" fmla="*/ 78 w 119"/>
                  <a:gd name="T15" fmla="*/ 59 h 179"/>
                  <a:gd name="T16" fmla="*/ 91 w 119"/>
                  <a:gd name="T17" fmla="*/ 65 h 179"/>
                  <a:gd name="T18" fmla="*/ 103 w 119"/>
                  <a:gd name="T19" fmla="*/ 74 h 179"/>
                  <a:gd name="T20" fmla="*/ 111 w 119"/>
                  <a:gd name="T21" fmla="*/ 87 h 179"/>
                  <a:gd name="T22" fmla="*/ 117 w 119"/>
                  <a:gd name="T23" fmla="*/ 100 h 179"/>
                  <a:gd name="T24" fmla="*/ 119 w 119"/>
                  <a:gd name="T25" fmla="*/ 116 h 179"/>
                  <a:gd name="T26" fmla="*/ 116 w 119"/>
                  <a:gd name="T27" fmla="*/ 139 h 179"/>
                  <a:gd name="T28" fmla="*/ 104 w 119"/>
                  <a:gd name="T29" fmla="*/ 158 h 179"/>
                  <a:gd name="T30" fmla="*/ 93 w 119"/>
                  <a:gd name="T31" fmla="*/ 171 h 179"/>
                  <a:gd name="T32" fmla="*/ 77 w 119"/>
                  <a:gd name="T33" fmla="*/ 178 h 179"/>
                  <a:gd name="T34" fmla="*/ 58 w 119"/>
                  <a:gd name="T35" fmla="*/ 179 h 179"/>
                  <a:gd name="T36" fmla="*/ 36 w 119"/>
                  <a:gd name="T37" fmla="*/ 176 h 179"/>
                  <a:gd name="T38" fmla="*/ 19 w 119"/>
                  <a:gd name="T39" fmla="*/ 166 h 179"/>
                  <a:gd name="T40" fmla="*/ 10 w 119"/>
                  <a:gd name="T41" fmla="*/ 156 h 179"/>
                  <a:gd name="T42" fmla="*/ 5 w 119"/>
                  <a:gd name="T43" fmla="*/ 143 h 179"/>
                  <a:gd name="T44" fmla="*/ 0 w 119"/>
                  <a:gd name="T45" fmla="*/ 130 h 179"/>
                  <a:gd name="T46" fmla="*/ 23 w 119"/>
                  <a:gd name="T47" fmla="*/ 127 h 179"/>
                  <a:gd name="T48" fmla="*/ 28 w 119"/>
                  <a:gd name="T49" fmla="*/ 143 h 179"/>
                  <a:gd name="T50" fmla="*/ 35 w 119"/>
                  <a:gd name="T51" fmla="*/ 153 h 179"/>
                  <a:gd name="T52" fmla="*/ 42 w 119"/>
                  <a:gd name="T53" fmla="*/ 158 h 179"/>
                  <a:gd name="T54" fmla="*/ 49 w 119"/>
                  <a:gd name="T55" fmla="*/ 160 h 179"/>
                  <a:gd name="T56" fmla="*/ 58 w 119"/>
                  <a:gd name="T57" fmla="*/ 162 h 179"/>
                  <a:gd name="T58" fmla="*/ 72 w 119"/>
                  <a:gd name="T59" fmla="*/ 159 h 179"/>
                  <a:gd name="T60" fmla="*/ 85 w 119"/>
                  <a:gd name="T61" fmla="*/ 149 h 179"/>
                  <a:gd name="T62" fmla="*/ 93 w 119"/>
                  <a:gd name="T63" fmla="*/ 136 h 179"/>
                  <a:gd name="T64" fmla="*/ 95 w 119"/>
                  <a:gd name="T65" fmla="*/ 119 h 179"/>
                  <a:gd name="T66" fmla="*/ 93 w 119"/>
                  <a:gd name="T67" fmla="*/ 101 h 179"/>
                  <a:gd name="T68" fmla="*/ 85 w 119"/>
                  <a:gd name="T69" fmla="*/ 88 h 179"/>
                  <a:gd name="T70" fmla="*/ 74 w 119"/>
                  <a:gd name="T71" fmla="*/ 80 h 179"/>
                  <a:gd name="T72" fmla="*/ 58 w 119"/>
                  <a:gd name="T73" fmla="*/ 78 h 179"/>
                  <a:gd name="T74" fmla="*/ 51 w 119"/>
                  <a:gd name="T75" fmla="*/ 78 h 179"/>
                  <a:gd name="T76" fmla="*/ 45 w 119"/>
                  <a:gd name="T77" fmla="*/ 80 h 179"/>
                  <a:gd name="T78" fmla="*/ 39 w 119"/>
                  <a:gd name="T79" fmla="*/ 83 h 179"/>
                  <a:gd name="T80" fmla="*/ 33 w 119"/>
                  <a:gd name="T81" fmla="*/ 85 h 179"/>
                  <a:gd name="T82" fmla="*/ 29 w 119"/>
                  <a:gd name="T83" fmla="*/ 90 h 179"/>
                  <a:gd name="T84" fmla="*/ 26 w 119"/>
                  <a:gd name="T85" fmla="*/ 96 h 179"/>
                  <a:gd name="T86" fmla="*/ 5 w 119"/>
                  <a:gd name="T87" fmla="*/ 93 h 179"/>
                  <a:gd name="T88" fmla="*/ 22 w 119"/>
                  <a:gd name="T8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9" h="179">
                    <a:moveTo>
                      <a:pt x="22" y="0"/>
                    </a:moveTo>
                    <a:lnTo>
                      <a:pt x="110" y="0"/>
                    </a:lnTo>
                    <a:lnTo>
                      <a:pt x="110" y="22"/>
                    </a:lnTo>
                    <a:lnTo>
                      <a:pt x="39" y="22"/>
                    </a:lnTo>
                    <a:lnTo>
                      <a:pt x="31" y="70"/>
                    </a:lnTo>
                    <a:lnTo>
                      <a:pt x="46" y="61"/>
                    </a:lnTo>
                    <a:lnTo>
                      <a:pt x="64" y="58"/>
                    </a:lnTo>
                    <a:lnTo>
                      <a:pt x="78" y="59"/>
                    </a:lnTo>
                    <a:lnTo>
                      <a:pt x="91" y="65"/>
                    </a:lnTo>
                    <a:lnTo>
                      <a:pt x="103" y="74"/>
                    </a:lnTo>
                    <a:lnTo>
                      <a:pt x="111" y="87"/>
                    </a:lnTo>
                    <a:lnTo>
                      <a:pt x="117" y="100"/>
                    </a:lnTo>
                    <a:lnTo>
                      <a:pt x="119" y="116"/>
                    </a:lnTo>
                    <a:lnTo>
                      <a:pt x="116" y="139"/>
                    </a:lnTo>
                    <a:lnTo>
                      <a:pt x="104" y="158"/>
                    </a:lnTo>
                    <a:lnTo>
                      <a:pt x="93" y="171"/>
                    </a:lnTo>
                    <a:lnTo>
                      <a:pt x="77" y="178"/>
                    </a:lnTo>
                    <a:lnTo>
                      <a:pt x="58" y="179"/>
                    </a:lnTo>
                    <a:lnTo>
                      <a:pt x="36" y="176"/>
                    </a:lnTo>
                    <a:lnTo>
                      <a:pt x="19" y="166"/>
                    </a:lnTo>
                    <a:lnTo>
                      <a:pt x="10" y="156"/>
                    </a:lnTo>
                    <a:lnTo>
                      <a:pt x="5" y="143"/>
                    </a:lnTo>
                    <a:lnTo>
                      <a:pt x="0" y="130"/>
                    </a:lnTo>
                    <a:lnTo>
                      <a:pt x="23" y="127"/>
                    </a:lnTo>
                    <a:lnTo>
                      <a:pt x="28" y="143"/>
                    </a:lnTo>
                    <a:lnTo>
                      <a:pt x="35" y="153"/>
                    </a:lnTo>
                    <a:lnTo>
                      <a:pt x="42" y="158"/>
                    </a:lnTo>
                    <a:lnTo>
                      <a:pt x="49" y="160"/>
                    </a:lnTo>
                    <a:lnTo>
                      <a:pt x="58" y="162"/>
                    </a:lnTo>
                    <a:lnTo>
                      <a:pt x="72" y="159"/>
                    </a:lnTo>
                    <a:lnTo>
                      <a:pt x="85" y="149"/>
                    </a:lnTo>
                    <a:lnTo>
                      <a:pt x="93" y="136"/>
                    </a:lnTo>
                    <a:lnTo>
                      <a:pt x="95" y="119"/>
                    </a:lnTo>
                    <a:lnTo>
                      <a:pt x="93" y="101"/>
                    </a:lnTo>
                    <a:lnTo>
                      <a:pt x="85" y="88"/>
                    </a:lnTo>
                    <a:lnTo>
                      <a:pt x="74" y="80"/>
                    </a:lnTo>
                    <a:lnTo>
                      <a:pt x="58" y="78"/>
                    </a:lnTo>
                    <a:lnTo>
                      <a:pt x="51" y="78"/>
                    </a:lnTo>
                    <a:lnTo>
                      <a:pt x="45" y="80"/>
                    </a:lnTo>
                    <a:lnTo>
                      <a:pt x="39" y="83"/>
                    </a:lnTo>
                    <a:lnTo>
                      <a:pt x="33" y="85"/>
                    </a:lnTo>
                    <a:lnTo>
                      <a:pt x="29" y="90"/>
                    </a:lnTo>
                    <a:lnTo>
                      <a:pt x="26" y="96"/>
                    </a:lnTo>
                    <a:lnTo>
                      <a:pt x="5" y="93"/>
                    </a:lnTo>
                    <a:lnTo>
                      <a:pt x="2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5" name="Line 132"/>
              <p:cNvSpPr>
                <a:spLocks noChangeShapeType="1"/>
              </p:cNvSpPr>
              <p:nvPr/>
            </p:nvSpPr>
            <p:spPr bwMode="auto">
              <a:xfrm flipH="1">
                <a:off x="5443538" y="2457450"/>
                <a:ext cx="87313"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76" name="Freeform 133"/>
              <p:cNvSpPr>
                <a:spLocks/>
              </p:cNvSpPr>
              <p:nvPr/>
            </p:nvSpPr>
            <p:spPr bwMode="auto">
              <a:xfrm>
                <a:off x="5091113" y="2362200"/>
                <a:ext cx="53975" cy="142875"/>
              </a:xfrm>
              <a:custGeom>
                <a:avLst/>
                <a:gdLst>
                  <a:gd name="T0" fmla="*/ 52 w 66"/>
                  <a:gd name="T1" fmla="*/ 0 h 179"/>
                  <a:gd name="T2" fmla="*/ 66 w 66"/>
                  <a:gd name="T3" fmla="*/ 0 h 179"/>
                  <a:gd name="T4" fmla="*/ 66 w 66"/>
                  <a:gd name="T5" fmla="*/ 179 h 179"/>
                  <a:gd name="T6" fmla="*/ 43 w 66"/>
                  <a:gd name="T7" fmla="*/ 179 h 179"/>
                  <a:gd name="T8" fmla="*/ 43 w 66"/>
                  <a:gd name="T9" fmla="*/ 39 h 179"/>
                  <a:gd name="T10" fmla="*/ 34 w 66"/>
                  <a:gd name="T11" fmla="*/ 46 h 179"/>
                  <a:gd name="T12" fmla="*/ 23 w 66"/>
                  <a:gd name="T13" fmla="*/ 53 h 179"/>
                  <a:gd name="T14" fmla="*/ 10 w 66"/>
                  <a:gd name="T15" fmla="*/ 61 h 179"/>
                  <a:gd name="T16" fmla="*/ 0 w 66"/>
                  <a:gd name="T17" fmla="*/ 65 h 179"/>
                  <a:gd name="T18" fmla="*/ 0 w 66"/>
                  <a:gd name="T19" fmla="*/ 45 h 179"/>
                  <a:gd name="T20" fmla="*/ 17 w 66"/>
                  <a:gd name="T21" fmla="*/ 35 h 179"/>
                  <a:gd name="T22" fmla="*/ 32 w 66"/>
                  <a:gd name="T23" fmla="*/ 23 h 179"/>
                  <a:gd name="T24" fmla="*/ 43 w 66"/>
                  <a:gd name="T25" fmla="*/ 11 h 179"/>
                  <a:gd name="T26" fmla="*/ 52 w 66"/>
                  <a:gd name="T2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179">
                    <a:moveTo>
                      <a:pt x="52" y="0"/>
                    </a:moveTo>
                    <a:lnTo>
                      <a:pt x="66" y="0"/>
                    </a:lnTo>
                    <a:lnTo>
                      <a:pt x="66" y="179"/>
                    </a:lnTo>
                    <a:lnTo>
                      <a:pt x="43" y="179"/>
                    </a:lnTo>
                    <a:lnTo>
                      <a:pt x="43" y="39"/>
                    </a:lnTo>
                    <a:lnTo>
                      <a:pt x="34" y="46"/>
                    </a:lnTo>
                    <a:lnTo>
                      <a:pt x="23" y="53"/>
                    </a:lnTo>
                    <a:lnTo>
                      <a:pt x="10" y="61"/>
                    </a:lnTo>
                    <a:lnTo>
                      <a:pt x="0" y="65"/>
                    </a:lnTo>
                    <a:lnTo>
                      <a:pt x="0" y="45"/>
                    </a:lnTo>
                    <a:lnTo>
                      <a:pt x="17" y="35"/>
                    </a:lnTo>
                    <a:lnTo>
                      <a:pt x="32" y="23"/>
                    </a:lnTo>
                    <a:lnTo>
                      <a:pt x="43" y="11"/>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7" name="Rectangle 134"/>
              <p:cNvSpPr>
                <a:spLocks noChangeArrowheads="1"/>
              </p:cNvSpPr>
              <p:nvPr/>
            </p:nvSpPr>
            <p:spPr bwMode="auto">
              <a:xfrm>
                <a:off x="5199063" y="2484438"/>
                <a:ext cx="19050" cy="206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78" name="Freeform 135"/>
              <p:cNvSpPr>
                <a:spLocks noEditPoints="1"/>
              </p:cNvSpPr>
              <p:nvPr/>
            </p:nvSpPr>
            <p:spPr bwMode="auto">
              <a:xfrm>
                <a:off x="5243513" y="2362200"/>
                <a:ext cx="92075" cy="144463"/>
              </a:xfrm>
              <a:custGeom>
                <a:avLst/>
                <a:gdLst>
                  <a:gd name="T0" fmla="*/ 59 w 117"/>
                  <a:gd name="T1" fmla="*/ 17 h 182"/>
                  <a:gd name="T2" fmla="*/ 45 w 117"/>
                  <a:gd name="T3" fmla="*/ 20 h 182"/>
                  <a:gd name="T4" fmla="*/ 35 w 117"/>
                  <a:gd name="T5" fmla="*/ 30 h 182"/>
                  <a:gd name="T6" fmla="*/ 28 w 117"/>
                  <a:gd name="T7" fmla="*/ 45 h 182"/>
                  <a:gd name="T8" fmla="*/ 25 w 117"/>
                  <a:gd name="T9" fmla="*/ 65 h 182"/>
                  <a:gd name="T10" fmla="*/ 23 w 117"/>
                  <a:gd name="T11" fmla="*/ 91 h 182"/>
                  <a:gd name="T12" fmla="*/ 25 w 117"/>
                  <a:gd name="T13" fmla="*/ 117 h 182"/>
                  <a:gd name="T14" fmla="*/ 28 w 117"/>
                  <a:gd name="T15" fmla="*/ 136 h 182"/>
                  <a:gd name="T16" fmla="*/ 33 w 117"/>
                  <a:gd name="T17" fmla="*/ 149 h 182"/>
                  <a:gd name="T18" fmla="*/ 45 w 117"/>
                  <a:gd name="T19" fmla="*/ 160 h 182"/>
                  <a:gd name="T20" fmla="*/ 59 w 117"/>
                  <a:gd name="T21" fmla="*/ 163 h 182"/>
                  <a:gd name="T22" fmla="*/ 72 w 117"/>
                  <a:gd name="T23" fmla="*/ 160 h 182"/>
                  <a:gd name="T24" fmla="*/ 84 w 117"/>
                  <a:gd name="T25" fmla="*/ 149 h 182"/>
                  <a:gd name="T26" fmla="*/ 90 w 117"/>
                  <a:gd name="T27" fmla="*/ 136 h 182"/>
                  <a:gd name="T28" fmla="*/ 94 w 117"/>
                  <a:gd name="T29" fmla="*/ 117 h 182"/>
                  <a:gd name="T30" fmla="*/ 94 w 117"/>
                  <a:gd name="T31" fmla="*/ 91 h 182"/>
                  <a:gd name="T32" fmla="*/ 94 w 117"/>
                  <a:gd name="T33" fmla="*/ 65 h 182"/>
                  <a:gd name="T34" fmla="*/ 90 w 117"/>
                  <a:gd name="T35" fmla="*/ 45 h 182"/>
                  <a:gd name="T36" fmla="*/ 84 w 117"/>
                  <a:gd name="T37" fmla="*/ 32 h 182"/>
                  <a:gd name="T38" fmla="*/ 72 w 117"/>
                  <a:gd name="T39" fmla="*/ 22 h 182"/>
                  <a:gd name="T40" fmla="*/ 59 w 117"/>
                  <a:gd name="T41" fmla="*/ 17 h 182"/>
                  <a:gd name="T42" fmla="*/ 59 w 117"/>
                  <a:gd name="T43" fmla="*/ 0 h 182"/>
                  <a:gd name="T44" fmla="*/ 72 w 117"/>
                  <a:gd name="T45" fmla="*/ 1 h 182"/>
                  <a:gd name="T46" fmla="*/ 84 w 117"/>
                  <a:gd name="T47" fmla="*/ 6 h 182"/>
                  <a:gd name="T48" fmla="*/ 91 w 117"/>
                  <a:gd name="T49" fmla="*/ 10 h 182"/>
                  <a:gd name="T50" fmla="*/ 97 w 117"/>
                  <a:gd name="T51" fmla="*/ 14 h 182"/>
                  <a:gd name="T52" fmla="*/ 103 w 117"/>
                  <a:gd name="T53" fmla="*/ 22 h 182"/>
                  <a:gd name="T54" fmla="*/ 108 w 117"/>
                  <a:gd name="T55" fmla="*/ 33 h 182"/>
                  <a:gd name="T56" fmla="*/ 113 w 117"/>
                  <a:gd name="T57" fmla="*/ 49 h 182"/>
                  <a:gd name="T58" fmla="*/ 116 w 117"/>
                  <a:gd name="T59" fmla="*/ 66 h 182"/>
                  <a:gd name="T60" fmla="*/ 117 w 117"/>
                  <a:gd name="T61" fmla="*/ 91 h 182"/>
                  <a:gd name="T62" fmla="*/ 116 w 117"/>
                  <a:gd name="T63" fmla="*/ 118 h 182"/>
                  <a:gd name="T64" fmla="*/ 110 w 117"/>
                  <a:gd name="T65" fmla="*/ 141 h 182"/>
                  <a:gd name="T66" fmla="*/ 103 w 117"/>
                  <a:gd name="T67" fmla="*/ 159 h 182"/>
                  <a:gd name="T68" fmla="*/ 91 w 117"/>
                  <a:gd name="T69" fmla="*/ 170 h 182"/>
                  <a:gd name="T70" fmla="*/ 77 w 117"/>
                  <a:gd name="T71" fmla="*/ 179 h 182"/>
                  <a:gd name="T72" fmla="*/ 59 w 117"/>
                  <a:gd name="T73" fmla="*/ 182 h 182"/>
                  <a:gd name="T74" fmla="*/ 44 w 117"/>
                  <a:gd name="T75" fmla="*/ 179 h 182"/>
                  <a:gd name="T76" fmla="*/ 29 w 117"/>
                  <a:gd name="T77" fmla="*/ 173 h 182"/>
                  <a:gd name="T78" fmla="*/ 19 w 117"/>
                  <a:gd name="T79" fmla="*/ 163 h 182"/>
                  <a:gd name="T80" fmla="*/ 9 w 117"/>
                  <a:gd name="T81" fmla="*/ 144 h 182"/>
                  <a:gd name="T82" fmla="*/ 3 w 117"/>
                  <a:gd name="T83" fmla="*/ 121 h 182"/>
                  <a:gd name="T84" fmla="*/ 0 w 117"/>
                  <a:gd name="T85" fmla="*/ 91 h 182"/>
                  <a:gd name="T86" fmla="*/ 3 w 117"/>
                  <a:gd name="T87" fmla="*/ 62 h 182"/>
                  <a:gd name="T88" fmla="*/ 7 w 117"/>
                  <a:gd name="T89" fmla="*/ 39 h 182"/>
                  <a:gd name="T90" fmla="*/ 16 w 117"/>
                  <a:gd name="T91" fmla="*/ 22 h 182"/>
                  <a:gd name="T92" fmla="*/ 26 w 117"/>
                  <a:gd name="T93" fmla="*/ 10 h 182"/>
                  <a:gd name="T94" fmla="*/ 41 w 117"/>
                  <a:gd name="T95" fmla="*/ 1 h 182"/>
                  <a:gd name="T96" fmla="*/ 59 w 117"/>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182">
                    <a:moveTo>
                      <a:pt x="59" y="17"/>
                    </a:moveTo>
                    <a:lnTo>
                      <a:pt x="45" y="20"/>
                    </a:lnTo>
                    <a:lnTo>
                      <a:pt x="35" y="30"/>
                    </a:lnTo>
                    <a:lnTo>
                      <a:pt x="28" y="45"/>
                    </a:lnTo>
                    <a:lnTo>
                      <a:pt x="25" y="65"/>
                    </a:lnTo>
                    <a:lnTo>
                      <a:pt x="23" y="91"/>
                    </a:lnTo>
                    <a:lnTo>
                      <a:pt x="25" y="117"/>
                    </a:lnTo>
                    <a:lnTo>
                      <a:pt x="28" y="136"/>
                    </a:lnTo>
                    <a:lnTo>
                      <a:pt x="33" y="149"/>
                    </a:lnTo>
                    <a:lnTo>
                      <a:pt x="45" y="160"/>
                    </a:lnTo>
                    <a:lnTo>
                      <a:pt x="59" y="163"/>
                    </a:lnTo>
                    <a:lnTo>
                      <a:pt x="72" y="160"/>
                    </a:lnTo>
                    <a:lnTo>
                      <a:pt x="84" y="149"/>
                    </a:lnTo>
                    <a:lnTo>
                      <a:pt x="90" y="136"/>
                    </a:lnTo>
                    <a:lnTo>
                      <a:pt x="94" y="117"/>
                    </a:lnTo>
                    <a:lnTo>
                      <a:pt x="94" y="91"/>
                    </a:lnTo>
                    <a:lnTo>
                      <a:pt x="94" y="65"/>
                    </a:lnTo>
                    <a:lnTo>
                      <a:pt x="90" y="45"/>
                    </a:lnTo>
                    <a:lnTo>
                      <a:pt x="84" y="32"/>
                    </a:lnTo>
                    <a:lnTo>
                      <a:pt x="72" y="22"/>
                    </a:lnTo>
                    <a:lnTo>
                      <a:pt x="59" y="17"/>
                    </a:lnTo>
                    <a:close/>
                    <a:moveTo>
                      <a:pt x="59" y="0"/>
                    </a:moveTo>
                    <a:lnTo>
                      <a:pt x="72" y="1"/>
                    </a:lnTo>
                    <a:lnTo>
                      <a:pt x="84" y="6"/>
                    </a:lnTo>
                    <a:lnTo>
                      <a:pt x="91" y="10"/>
                    </a:lnTo>
                    <a:lnTo>
                      <a:pt x="97" y="14"/>
                    </a:lnTo>
                    <a:lnTo>
                      <a:pt x="103" y="22"/>
                    </a:lnTo>
                    <a:lnTo>
                      <a:pt x="108" y="33"/>
                    </a:lnTo>
                    <a:lnTo>
                      <a:pt x="113" y="49"/>
                    </a:lnTo>
                    <a:lnTo>
                      <a:pt x="116" y="66"/>
                    </a:lnTo>
                    <a:lnTo>
                      <a:pt x="117" y="91"/>
                    </a:lnTo>
                    <a:lnTo>
                      <a:pt x="116" y="118"/>
                    </a:lnTo>
                    <a:lnTo>
                      <a:pt x="110" y="141"/>
                    </a:lnTo>
                    <a:lnTo>
                      <a:pt x="103" y="159"/>
                    </a:lnTo>
                    <a:lnTo>
                      <a:pt x="91" y="170"/>
                    </a:lnTo>
                    <a:lnTo>
                      <a:pt x="77" y="179"/>
                    </a:lnTo>
                    <a:lnTo>
                      <a:pt x="59" y="182"/>
                    </a:lnTo>
                    <a:lnTo>
                      <a:pt x="44" y="179"/>
                    </a:lnTo>
                    <a:lnTo>
                      <a:pt x="29" y="173"/>
                    </a:lnTo>
                    <a:lnTo>
                      <a:pt x="19" y="163"/>
                    </a:lnTo>
                    <a:lnTo>
                      <a:pt x="9" y="144"/>
                    </a:lnTo>
                    <a:lnTo>
                      <a:pt x="3" y="121"/>
                    </a:lnTo>
                    <a:lnTo>
                      <a:pt x="0" y="91"/>
                    </a:lnTo>
                    <a:lnTo>
                      <a:pt x="3" y="62"/>
                    </a:lnTo>
                    <a:lnTo>
                      <a:pt x="7" y="39"/>
                    </a:lnTo>
                    <a:lnTo>
                      <a:pt x="16" y="22"/>
                    </a:lnTo>
                    <a:lnTo>
                      <a:pt x="26" y="10"/>
                    </a:lnTo>
                    <a:lnTo>
                      <a:pt x="41"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9" name="Freeform 136"/>
              <p:cNvSpPr>
                <a:spLocks/>
              </p:cNvSpPr>
              <p:nvPr/>
            </p:nvSpPr>
            <p:spPr bwMode="auto">
              <a:xfrm>
                <a:off x="4668838" y="4116388"/>
                <a:ext cx="142875" cy="104775"/>
              </a:xfrm>
              <a:custGeom>
                <a:avLst/>
                <a:gdLst>
                  <a:gd name="T0" fmla="*/ 158 w 178"/>
                  <a:gd name="T1" fmla="*/ 0 h 133"/>
                  <a:gd name="T2" fmla="*/ 178 w 178"/>
                  <a:gd name="T3" fmla="*/ 0 h 133"/>
                  <a:gd name="T4" fmla="*/ 178 w 178"/>
                  <a:gd name="T5" fmla="*/ 133 h 133"/>
                  <a:gd name="T6" fmla="*/ 0 w 178"/>
                  <a:gd name="T7" fmla="*/ 133 h 133"/>
                  <a:gd name="T8" fmla="*/ 0 w 178"/>
                  <a:gd name="T9" fmla="*/ 4 h 133"/>
                  <a:gd name="T10" fmla="*/ 21 w 178"/>
                  <a:gd name="T11" fmla="*/ 4 h 133"/>
                  <a:gd name="T12" fmla="*/ 21 w 178"/>
                  <a:gd name="T13" fmla="*/ 109 h 133"/>
                  <a:gd name="T14" fmla="*/ 76 w 178"/>
                  <a:gd name="T15" fmla="*/ 109 h 133"/>
                  <a:gd name="T16" fmla="*/ 76 w 178"/>
                  <a:gd name="T17" fmla="*/ 11 h 133"/>
                  <a:gd name="T18" fmla="*/ 96 w 178"/>
                  <a:gd name="T19" fmla="*/ 11 h 133"/>
                  <a:gd name="T20" fmla="*/ 96 w 178"/>
                  <a:gd name="T21" fmla="*/ 109 h 133"/>
                  <a:gd name="T22" fmla="*/ 158 w 178"/>
                  <a:gd name="T23" fmla="*/ 109 h 133"/>
                  <a:gd name="T24" fmla="*/ 158 w 178"/>
                  <a:gd name="T2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33">
                    <a:moveTo>
                      <a:pt x="158" y="0"/>
                    </a:moveTo>
                    <a:lnTo>
                      <a:pt x="178" y="0"/>
                    </a:lnTo>
                    <a:lnTo>
                      <a:pt x="178" y="133"/>
                    </a:lnTo>
                    <a:lnTo>
                      <a:pt x="0" y="133"/>
                    </a:lnTo>
                    <a:lnTo>
                      <a:pt x="0" y="4"/>
                    </a:lnTo>
                    <a:lnTo>
                      <a:pt x="21" y="4"/>
                    </a:lnTo>
                    <a:lnTo>
                      <a:pt x="21" y="109"/>
                    </a:lnTo>
                    <a:lnTo>
                      <a:pt x="76" y="109"/>
                    </a:lnTo>
                    <a:lnTo>
                      <a:pt x="76" y="11"/>
                    </a:lnTo>
                    <a:lnTo>
                      <a:pt x="96" y="11"/>
                    </a:lnTo>
                    <a:lnTo>
                      <a:pt x="96" y="109"/>
                    </a:lnTo>
                    <a:lnTo>
                      <a:pt x="158" y="109"/>
                    </a:lnTo>
                    <a:lnTo>
                      <a:pt x="1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0" name="Freeform 137"/>
              <p:cNvSpPr>
                <a:spLocks/>
              </p:cNvSpPr>
              <p:nvPr/>
            </p:nvSpPr>
            <p:spPr bwMode="auto">
              <a:xfrm>
                <a:off x="4706938" y="4037013"/>
                <a:ext cx="104775" cy="55563"/>
              </a:xfrm>
              <a:custGeom>
                <a:avLst/>
                <a:gdLst>
                  <a:gd name="T0" fmla="*/ 6 w 131"/>
                  <a:gd name="T1" fmla="*/ 0 h 71"/>
                  <a:gd name="T2" fmla="*/ 26 w 131"/>
                  <a:gd name="T3" fmla="*/ 7 h 71"/>
                  <a:gd name="T4" fmla="*/ 23 w 131"/>
                  <a:gd name="T5" fmla="*/ 16 h 71"/>
                  <a:gd name="T6" fmla="*/ 22 w 131"/>
                  <a:gd name="T7" fmla="*/ 23 h 71"/>
                  <a:gd name="T8" fmla="*/ 23 w 131"/>
                  <a:gd name="T9" fmla="*/ 29 h 71"/>
                  <a:gd name="T10" fmla="*/ 25 w 131"/>
                  <a:gd name="T11" fmla="*/ 33 h 71"/>
                  <a:gd name="T12" fmla="*/ 26 w 131"/>
                  <a:gd name="T13" fmla="*/ 36 h 71"/>
                  <a:gd name="T14" fmla="*/ 31 w 131"/>
                  <a:gd name="T15" fmla="*/ 41 h 71"/>
                  <a:gd name="T16" fmla="*/ 33 w 131"/>
                  <a:gd name="T17" fmla="*/ 44 h 71"/>
                  <a:gd name="T18" fmla="*/ 39 w 131"/>
                  <a:gd name="T19" fmla="*/ 45 h 71"/>
                  <a:gd name="T20" fmla="*/ 51 w 131"/>
                  <a:gd name="T21" fmla="*/ 48 h 71"/>
                  <a:gd name="T22" fmla="*/ 64 w 131"/>
                  <a:gd name="T23" fmla="*/ 48 h 71"/>
                  <a:gd name="T24" fmla="*/ 131 w 131"/>
                  <a:gd name="T25" fmla="*/ 48 h 71"/>
                  <a:gd name="T26" fmla="*/ 131 w 131"/>
                  <a:gd name="T27" fmla="*/ 71 h 71"/>
                  <a:gd name="T28" fmla="*/ 2 w 131"/>
                  <a:gd name="T29" fmla="*/ 71 h 71"/>
                  <a:gd name="T30" fmla="*/ 2 w 131"/>
                  <a:gd name="T31" fmla="*/ 51 h 71"/>
                  <a:gd name="T32" fmla="*/ 22 w 131"/>
                  <a:gd name="T33" fmla="*/ 51 h 71"/>
                  <a:gd name="T34" fmla="*/ 15 w 131"/>
                  <a:gd name="T35" fmla="*/ 46 h 71"/>
                  <a:gd name="T36" fmla="*/ 7 w 131"/>
                  <a:gd name="T37" fmla="*/ 41 h 71"/>
                  <a:gd name="T38" fmla="*/ 5 w 131"/>
                  <a:gd name="T39" fmla="*/ 36 h 71"/>
                  <a:gd name="T40" fmla="*/ 2 w 131"/>
                  <a:gd name="T41" fmla="*/ 32 h 71"/>
                  <a:gd name="T42" fmla="*/ 0 w 131"/>
                  <a:gd name="T43" fmla="*/ 28 h 71"/>
                  <a:gd name="T44" fmla="*/ 0 w 131"/>
                  <a:gd name="T45" fmla="*/ 23 h 71"/>
                  <a:gd name="T46" fmla="*/ 0 w 131"/>
                  <a:gd name="T47" fmla="*/ 15 h 71"/>
                  <a:gd name="T48" fmla="*/ 3 w 131"/>
                  <a:gd name="T49" fmla="*/ 7 h 71"/>
                  <a:gd name="T50" fmla="*/ 6 w 131"/>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71">
                    <a:moveTo>
                      <a:pt x="6" y="0"/>
                    </a:moveTo>
                    <a:lnTo>
                      <a:pt x="26" y="7"/>
                    </a:lnTo>
                    <a:lnTo>
                      <a:pt x="23" y="16"/>
                    </a:lnTo>
                    <a:lnTo>
                      <a:pt x="22" y="23"/>
                    </a:lnTo>
                    <a:lnTo>
                      <a:pt x="23" y="29"/>
                    </a:lnTo>
                    <a:lnTo>
                      <a:pt x="25" y="33"/>
                    </a:lnTo>
                    <a:lnTo>
                      <a:pt x="26" y="36"/>
                    </a:lnTo>
                    <a:lnTo>
                      <a:pt x="31" y="41"/>
                    </a:lnTo>
                    <a:lnTo>
                      <a:pt x="33" y="44"/>
                    </a:lnTo>
                    <a:lnTo>
                      <a:pt x="39" y="45"/>
                    </a:lnTo>
                    <a:lnTo>
                      <a:pt x="51" y="48"/>
                    </a:lnTo>
                    <a:lnTo>
                      <a:pt x="64" y="48"/>
                    </a:lnTo>
                    <a:lnTo>
                      <a:pt x="131" y="48"/>
                    </a:lnTo>
                    <a:lnTo>
                      <a:pt x="131" y="71"/>
                    </a:lnTo>
                    <a:lnTo>
                      <a:pt x="2" y="71"/>
                    </a:lnTo>
                    <a:lnTo>
                      <a:pt x="2" y="51"/>
                    </a:lnTo>
                    <a:lnTo>
                      <a:pt x="22" y="51"/>
                    </a:lnTo>
                    <a:lnTo>
                      <a:pt x="15" y="46"/>
                    </a:lnTo>
                    <a:lnTo>
                      <a:pt x="7" y="41"/>
                    </a:lnTo>
                    <a:lnTo>
                      <a:pt x="5" y="36"/>
                    </a:lnTo>
                    <a:lnTo>
                      <a:pt x="2" y="32"/>
                    </a:lnTo>
                    <a:lnTo>
                      <a:pt x="0" y="28"/>
                    </a:lnTo>
                    <a:lnTo>
                      <a:pt x="0" y="23"/>
                    </a:lnTo>
                    <a:lnTo>
                      <a:pt x="0" y="15"/>
                    </a:lnTo>
                    <a:lnTo>
                      <a:pt x="3" y="7"/>
                    </a:lnTo>
                    <a:lnTo>
                      <a:pt x="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1" name="Freeform 138"/>
              <p:cNvSpPr>
                <a:spLocks/>
              </p:cNvSpPr>
              <p:nvPr/>
            </p:nvSpPr>
            <p:spPr bwMode="auto">
              <a:xfrm>
                <a:off x="4706938" y="3971925"/>
                <a:ext cx="104775" cy="55563"/>
              </a:xfrm>
              <a:custGeom>
                <a:avLst/>
                <a:gdLst>
                  <a:gd name="T0" fmla="*/ 6 w 131"/>
                  <a:gd name="T1" fmla="*/ 0 h 69"/>
                  <a:gd name="T2" fmla="*/ 26 w 131"/>
                  <a:gd name="T3" fmla="*/ 7 h 69"/>
                  <a:gd name="T4" fmla="*/ 23 w 131"/>
                  <a:gd name="T5" fmla="*/ 14 h 69"/>
                  <a:gd name="T6" fmla="*/ 22 w 131"/>
                  <a:gd name="T7" fmla="*/ 23 h 69"/>
                  <a:gd name="T8" fmla="*/ 23 w 131"/>
                  <a:gd name="T9" fmla="*/ 27 h 69"/>
                  <a:gd name="T10" fmla="*/ 25 w 131"/>
                  <a:gd name="T11" fmla="*/ 32 h 69"/>
                  <a:gd name="T12" fmla="*/ 26 w 131"/>
                  <a:gd name="T13" fmla="*/ 36 h 69"/>
                  <a:gd name="T14" fmla="*/ 31 w 131"/>
                  <a:gd name="T15" fmla="*/ 39 h 69"/>
                  <a:gd name="T16" fmla="*/ 33 w 131"/>
                  <a:gd name="T17" fmla="*/ 42 h 69"/>
                  <a:gd name="T18" fmla="*/ 39 w 131"/>
                  <a:gd name="T19" fmla="*/ 43 h 69"/>
                  <a:gd name="T20" fmla="*/ 51 w 131"/>
                  <a:gd name="T21" fmla="*/ 46 h 69"/>
                  <a:gd name="T22" fmla="*/ 64 w 131"/>
                  <a:gd name="T23" fmla="*/ 48 h 69"/>
                  <a:gd name="T24" fmla="*/ 131 w 131"/>
                  <a:gd name="T25" fmla="*/ 48 h 69"/>
                  <a:gd name="T26" fmla="*/ 131 w 131"/>
                  <a:gd name="T27" fmla="*/ 69 h 69"/>
                  <a:gd name="T28" fmla="*/ 2 w 131"/>
                  <a:gd name="T29" fmla="*/ 69 h 69"/>
                  <a:gd name="T30" fmla="*/ 2 w 131"/>
                  <a:gd name="T31" fmla="*/ 51 h 69"/>
                  <a:gd name="T32" fmla="*/ 22 w 131"/>
                  <a:gd name="T33" fmla="*/ 51 h 69"/>
                  <a:gd name="T34" fmla="*/ 15 w 131"/>
                  <a:gd name="T35" fmla="*/ 45 h 69"/>
                  <a:gd name="T36" fmla="*/ 7 w 131"/>
                  <a:gd name="T37" fmla="*/ 40 h 69"/>
                  <a:gd name="T38" fmla="*/ 5 w 131"/>
                  <a:gd name="T39" fmla="*/ 36 h 69"/>
                  <a:gd name="T40" fmla="*/ 2 w 131"/>
                  <a:gd name="T41" fmla="*/ 32 h 69"/>
                  <a:gd name="T42" fmla="*/ 0 w 131"/>
                  <a:gd name="T43" fmla="*/ 27 h 69"/>
                  <a:gd name="T44" fmla="*/ 0 w 131"/>
                  <a:gd name="T45" fmla="*/ 22 h 69"/>
                  <a:gd name="T46" fmla="*/ 0 w 131"/>
                  <a:gd name="T47" fmla="*/ 14 h 69"/>
                  <a:gd name="T48" fmla="*/ 3 w 131"/>
                  <a:gd name="T49" fmla="*/ 7 h 69"/>
                  <a:gd name="T50" fmla="*/ 6 w 131"/>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69">
                    <a:moveTo>
                      <a:pt x="6" y="0"/>
                    </a:moveTo>
                    <a:lnTo>
                      <a:pt x="26" y="7"/>
                    </a:lnTo>
                    <a:lnTo>
                      <a:pt x="23" y="14"/>
                    </a:lnTo>
                    <a:lnTo>
                      <a:pt x="22" y="23"/>
                    </a:lnTo>
                    <a:lnTo>
                      <a:pt x="23" y="27"/>
                    </a:lnTo>
                    <a:lnTo>
                      <a:pt x="25" y="32"/>
                    </a:lnTo>
                    <a:lnTo>
                      <a:pt x="26" y="36"/>
                    </a:lnTo>
                    <a:lnTo>
                      <a:pt x="31" y="39"/>
                    </a:lnTo>
                    <a:lnTo>
                      <a:pt x="33" y="42"/>
                    </a:lnTo>
                    <a:lnTo>
                      <a:pt x="39" y="43"/>
                    </a:lnTo>
                    <a:lnTo>
                      <a:pt x="51" y="46"/>
                    </a:lnTo>
                    <a:lnTo>
                      <a:pt x="64" y="48"/>
                    </a:lnTo>
                    <a:lnTo>
                      <a:pt x="131" y="48"/>
                    </a:lnTo>
                    <a:lnTo>
                      <a:pt x="131" y="69"/>
                    </a:lnTo>
                    <a:lnTo>
                      <a:pt x="2" y="69"/>
                    </a:lnTo>
                    <a:lnTo>
                      <a:pt x="2" y="51"/>
                    </a:lnTo>
                    <a:lnTo>
                      <a:pt x="22" y="51"/>
                    </a:lnTo>
                    <a:lnTo>
                      <a:pt x="15" y="45"/>
                    </a:lnTo>
                    <a:lnTo>
                      <a:pt x="7" y="40"/>
                    </a:lnTo>
                    <a:lnTo>
                      <a:pt x="5" y="36"/>
                    </a:lnTo>
                    <a:lnTo>
                      <a:pt x="2" y="32"/>
                    </a:lnTo>
                    <a:lnTo>
                      <a:pt x="0" y="27"/>
                    </a:lnTo>
                    <a:lnTo>
                      <a:pt x="0" y="22"/>
                    </a:lnTo>
                    <a:lnTo>
                      <a:pt x="0" y="14"/>
                    </a:lnTo>
                    <a:lnTo>
                      <a:pt x="3" y="7"/>
                    </a:lnTo>
                    <a:lnTo>
                      <a:pt x="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2" name="Freeform 139"/>
              <p:cNvSpPr>
                <a:spLocks noEditPoints="1"/>
              </p:cNvSpPr>
              <p:nvPr/>
            </p:nvSpPr>
            <p:spPr bwMode="auto">
              <a:xfrm>
                <a:off x="4706938" y="3871913"/>
                <a:ext cx="106363" cy="95250"/>
              </a:xfrm>
              <a:custGeom>
                <a:avLst/>
                <a:gdLst>
                  <a:gd name="T0" fmla="*/ 67 w 134"/>
                  <a:gd name="T1" fmla="*/ 23 h 121"/>
                  <a:gd name="T2" fmla="*/ 45 w 134"/>
                  <a:gd name="T3" fmla="*/ 26 h 121"/>
                  <a:gd name="T4" fmla="*/ 31 w 134"/>
                  <a:gd name="T5" fmla="*/ 35 h 121"/>
                  <a:gd name="T6" fmla="*/ 20 w 134"/>
                  <a:gd name="T7" fmla="*/ 46 h 121"/>
                  <a:gd name="T8" fmla="*/ 18 w 134"/>
                  <a:gd name="T9" fmla="*/ 61 h 121"/>
                  <a:gd name="T10" fmla="*/ 20 w 134"/>
                  <a:gd name="T11" fmla="*/ 77 h 121"/>
                  <a:gd name="T12" fmla="*/ 31 w 134"/>
                  <a:gd name="T13" fmla="*/ 88 h 121"/>
                  <a:gd name="T14" fmla="*/ 39 w 134"/>
                  <a:gd name="T15" fmla="*/ 94 h 121"/>
                  <a:gd name="T16" fmla="*/ 52 w 134"/>
                  <a:gd name="T17" fmla="*/ 98 h 121"/>
                  <a:gd name="T18" fmla="*/ 67 w 134"/>
                  <a:gd name="T19" fmla="*/ 100 h 121"/>
                  <a:gd name="T20" fmla="*/ 82 w 134"/>
                  <a:gd name="T21" fmla="*/ 98 h 121"/>
                  <a:gd name="T22" fmla="*/ 94 w 134"/>
                  <a:gd name="T23" fmla="*/ 94 h 121"/>
                  <a:gd name="T24" fmla="*/ 104 w 134"/>
                  <a:gd name="T25" fmla="*/ 88 h 121"/>
                  <a:gd name="T26" fmla="*/ 113 w 134"/>
                  <a:gd name="T27" fmla="*/ 77 h 121"/>
                  <a:gd name="T28" fmla="*/ 117 w 134"/>
                  <a:gd name="T29" fmla="*/ 61 h 121"/>
                  <a:gd name="T30" fmla="*/ 113 w 134"/>
                  <a:gd name="T31" fmla="*/ 46 h 121"/>
                  <a:gd name="T32" fmla="*/ 104 w 134"/>
                  <a:gd name="T33" fmla="*/ 35 h 121"/>
                  <a:gd name="T34" fmla="*/ 94 w 134"/>
                  <a:gd name="T35" fmla="*/ 27 h 121"/>
                  <a:gd name="T36" fmla="*/ 82 w 134"/>
                  <a:gd name="T37" fmla="*/ 25 h 121"/>
                  <a:gd name="T38" fmla="*/ 67 w 134"/>
                  <a:gd name="T39" fmla="*/ 23 h 121"/>
                  <a:gd name="T40" fmla="*/ 65 w 134"/>
                  <a:gd name="T41" fmla="*/ 0 h 121"/>
                  <a:gd name="T42" fmla="*/ 87 w 134"/>
                  <a:gd name="T43" fmla="*/ 3 h 121"/>
                  <a:gd name="T44" fmla="*/ 104 w 134"/>
                  <a:gd name="T45" fmla="*/ 9 h 121"/>
                  <a:gd name="T46" fmla="*/ 111 w 134"/>
                  <a:gd name="T47" fmla="*/ 12 h 121"/>
                  <a:gd name="T48" fmla="*/ 117 w 134"/>
                  <a:gd name="T49" fmla="*/ 17 h 121"/>
                  <a:gd name="T50" fmla="*/ 121 w 134"/>
                  <a:gd name="T51" fmla="*/ 23 h 121"/>
                  <a:gd name="T52" fmla="*/ 126 w 134"/>
                  <a:gd name="T53" fmla="*/ 30 h 121"/>
                  <a:gd name="T54" fmla="*/ 133 w 134"/>
                  <a:gd name="T55" fmla="*/ 45 h 121"/>
                  <a:gd name="T56" fmla="*/ 134 w 134"/>
                  <a:gd name="T57" fmla="*/ 61 h 121"/>
                  <a:gd name="T58" fmla="*/ 133 w 134"/>
                  <a:gd name="T59" fmla="*/ 78 h 121"/>
                  <a:gd name="T60" fmla="*/ 127 w 134"/>
                  <a:gd name="T61" fmla="*/ 92 h 121"/>
                  <a:gd name="T62" fmla="*/ 117 w 134"/>
                  <a:gd name="T63" fmla="*/ 105 h 121"/>
                  <a:gd name="T64" fmla="*/ 104 w 134"/>
                  <a:gd name="T65" fmla="*/ 114 h 121"/>
                  <a:gd name="T66" fmla="*/ 87 w 134"/>
                  <a:gd name="T67" fmla="*/ 120 h 121"/>
                  <a:gd name="T68" fmla="*/ 67 w 134"/>
                  <a:gd name="T69" fmla="*/ 121 h 121"/>
                  <a:gd name="T70" fmla="*/ 45 w 134"/>
                  <a:gd name="T71" fmla="*/ 120 h 121"/>
                  <a:gd name="T72" fmla="*/ 28 w 134"/>
                  <a:gd name="T73" fmla="*/ 113 h 121"/>
                  <a:gd name="T74" fmla="*/ 15 w 134"/>
                  <a:gd name="T75" fmla="*/ 101 h 121"/>
                  <a:gd name="T76" fmla="*/ 3 w 134"/>
                  <a:gd name="T77" fmla="*/ 84 h 121"/>
                  <a:gd name="T78" fmla="*/ 0 w 134"/>
                  <a:gd name="T79" fmla="*/ 61 h 121"/>
                  <a:gd name="T80" fmla="*/ 2 w 134"/>
                  <a:gd name="T81" fmla="*/ 45 h 121"/>
                  <a:gd name="T82" fmla="*/ 7 w 134"/>
                  <a:gd name="T83" fmla="*/ 30 h 121"/>
                  <a:gd name="T84" fmla="*/ 18 w 134"/>
                  <a:gd name="T85" fmla="*/ 17 h 121"/>
                  <a:gd name="T86" fmla="*/ 31 w 134"/>
                  <a:gd name="T87" fmla="*/ 9 h 121"/>
                  <a:gd name="T88" fmla="*/ 46 w 134"/>
                  <a:gd name="T89" fmla="*/ 3 h 121"/>
                  <a:gd name="T90" fmla="*/ 65 w 134"/>
                  <a:gd name="T9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4" h="121">
                    <a:moveTo>
                      <a:pt x="67" y="23"/>
                    </a:moveTo>
                    <a:lnTo>
                      <a:pt x="45" y="26"/>
                    </a:lnTo>
                    <a:lnTo>
                      <a:pt x="31" y="35"/>
                    </a:lnTo>
                    <a:lnTo>
                      <a:pt x="20" y="46"/>
                    </a:lnTo>
                    <a:lnTo>
                      <a:pt x="18" y="61"/>
                    </a:lnTo>
                    <a:lnTo>
                      <a:pt x="20" y="77"/>
                    </a:lnTo>
                    <a:lnTo>
                      <a:pt x="31" y="88"/>
                    </a:lnTo>
                    <a:lnTo>
                      <a:pt x="39" y="94"/>
                    </a:lnTo>
                    <a:lnTo>
                      <a:pt x="52" y="98"/>
                    </a:lnTo>
                    <a:lnTo>
                      <a:pt x="67" y="100"/>
                    </a:lnTo>
                    <a:lnTo>
                      <a:pt x="82" y="98"/>
                    </a:lnTo>
                    <a:lnTo>
                      <a:pt x="94" y="94"/>
                    </a:lnTo>
                    <a:lnTo>
                      <a:pt x="104" y="88"/>
                    </a:lnTo>
                    <a:lnTo>
                      <a:pt x="113" y="77"/>
                    </a:lnTo>
                    <a:lnTo>
                      <a:pt x="117" y="61"/>
                    </a:lnTo>
                    <a:lnTo>
                      <a:pt x="113" y="46"/>
                    </a:lnTo>
                    <a:lnTo>
                      <a:pt x="104" y="35"/>
                    </a:lnTo>
                    <a:lnTo>
                      <a:pt x="94" y="27"/>
                    </a:lnTo>
                    <a:lnTo>
                      <a:pt x="82" y="25"/>
                    </a:lnTo>
                    <a:lnTo>
                      <a:pt x="67" y="23"/>
                    </a:lnTo>
                    <a:close/>
                    <a:moveTo>
                      <a:pt x="65" y="0"/>
                    </a:moveTo>
                    <a:lnTo>
                      <a:pt x="87" y="3"/>
                    </a:lnTo>
                    <a:lnTo>
                      <a:pt x="104" y="9"/>
                    </a:lnTo>
                    <a:lnTo>
                      <a:pt x="111" y="12"/>
                    </a:lnTo>
                    <a:lnTo>
                      <a:pt x="117" y="17"/>
                    </a:lnTo>
                    <a:lnTo>
                      <a:pt x="121" y="23"/>
                    </a:lnTo>
                    <a:lnTo>
                      <a:pt x="126" y="30"/>
                    </a:lnTo>
                    <a:lnTo>
                      <a:pt x="133" y="45"/>
                    </a:lnTo>
                    <a:lnTo>
                      <a:pt x="134" y="61"/>
                    </a:lnTo>
                    <a:lnTo>
                      <a:pt x="133" y="78"/>
                    </a:lnTo>
                    <a:lnTo>
                      <a:pt x="127" y="92"/>
                    </a:lnTo>
                    <a:lnTo>
                      <a:pt x="117" y="105"/>
                    </a:lnTo>
                    <a:lnTo>
                      <a:pt x="104" y="114"/>
                    </a:lnTo>
                    <a:lnTo>
                      <a:pt x="87" y="120"/>
                    </a:lnTo>
                    <a:lnTo>
                      <a:pt x="67" y="121"/>
                    </a:lnTo>
                    <a:lnTo>
                      <a:pt x="45" y="120"/>
                    </a:lnTo>
                    <a:lnTo>
                      <a:pt x="28" y="113"/>
                    </a:lnTo>
                    <a:lnTo>
                      <a:pt x="15" y="101"/>
                    </a:lnTo>
                    <a:lnTo>
                      <a:pt x="3" y="84"/>
                    </a:lnTo>
                    <a:lnTo>
                      <a:pt x="0" y="61"/>
                    </a:lnTo>
                    <a:lnTo>
                      <a:pt x="2" y="45"/>
                    </a:lnTo>
                    <a:lnTo>
                      <a:pt x="7" y="30"/>
                    </a:lnTo>
                    <a:lnTo>
                      <a:pt x="18" y="17"/>
                    </a:lnTo>
                    <a:lnTo>
                      <a:pt x="31" y="9"/>
                    </a:lnTo>
                    <a:lnTo>
                      <a:pt x="46" y="3"/>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3" name="Freeform 140"/>
              <p:cNvSpPr>
                <a:spLocks/>
              </p:cNvSpPr>
              <p:nvPr/>
            </p:nvSpPr>
            <p:spPr bwMode="auto">
              <a:xfrm>
                <a:off x="4706938" y="3795713"/>
                <a:ext cx="104775" cy="55563"/>
              </a:xfrm>
              <a:custGeom>
                <a:avLst/>
                <a:gdLst>
                  <a:gd name="T0" fmla="*/ 6 w 131"/>
                  <a:gd name="T1" fmla="*/ 0 h 71"/>
                  <a:gd name="T2" fmla="*/ 26 w 131"/>
                  <a:gd name="T3" fmla="*/ 7 h 71"/>
                  <a:gd name="T4" fmla="*/ 23 w 131"/>
                  <a:gd name="T5" fmla="*/ 16 h 71"/>
                  <a:gd name="T6" fmla="*/ 22 w 131"/>
                  <a:gd name="T7" fmla="*/ 23 h 71"/>
                  <a:gd name="T8" fmla="*/ 23 w 131"/>
                  <a:gd name="T9" fmla="*/ 29 h 71"/>
                  <a:gd name="T10" fmla="*/ 25 w 131"/>
                  <a:gd name="T11" fmla="*/ 33 h 71"/>
                  <a:gd name="T12" fmla="*/ 26 w 131"/>
                  <a:gd name="T13" fmla="*/ 36 h 71"/>
                  <a:gd name="T14" fmla="*/ 31 w 131"/>
                  <a:gd name="T15" fmla="*/ 40 h 71"/>
                  <a:gd name="T16" fmla="*/ 33 w 131"/>
                  <a:gd name="T17" fmla="*/ 43 h 71"/>
                  <a:gd name="T18" fmla="*/ 39 w 131"/>
                  <a:gd name="T19" fmla="*/ 45 h 71"/>
                  <a:gd name="T20" fmla="*/ 51 w 131"/>
                  <a:gd name="T21" fmla="*/ 47 h 71"/>
                  <a:gd name="T22" fmla="*/ 64 w 131"/>
                  <a:gd name="T23" fmla="*/ 49 h 71"/>
                  <a:gd name="T24" fmla="*/ 131 w 131"/>
                  <a:gd name="T25" fmla="*/ 49 h 71"/>
                  <a:gd name="T26" fmla="*/ 131 w 131"/>
                  <a:gd name="T27" fmla="*/ 71 h 71"/>
                  <a:gd name="T28" fmla="*/ 2 w 131"/>
                  <a:gd name="T29" fmla="*/ 71 h 71"/>
                  <a:gd name="T30" fmla="*/ 2 w 131"/>
                  <a:gd name="T31" fmla="*/ 50 h 71"/>
                  <a:gd name="T32" fmla="*/ 22 w 131"/>
                  <a:gd name="T33" fmla="*/ 50 h 71"/>
                  <a:gd name="T34" fmla="*/ 15 w 131"/>
                  <a:gd name="T35" fmla="*/ 46 h 71"/>
                  <a:gd name="T36" fmla="*/ 7 w 131"/>
                  <a:gd name="T37" fmla="*/ 42 h 71"/>
                  <a:gd name="T38" fmla="*/ 5 w 131"/>
                  <a:gd name="T39" fmla="*/ 36 h 71"/>
                  <a:gd name="T40" fmla="*/ 2 w 131"/>
                  <a:gd name="T41" fmla="*/ 32 h 71"/>
                  <a:gd name="T42" fmla="*/ 0 w 131"/>
                  <a:gd name="T43" fmla="*/ 27 h 71"/>
                  <a:gd name="T44" fmla="*/ 0 w 131"/>
                  <a:gd name="T45" fmla="*/ 23 h 71"/>
                  <a:gd name="T46" fmla="*/ 0 w 131"/>
                  <a:gd name="T47" fmla="*/ 16 h 71"/>
                  <a:gd name="T48" fmla="*/ 3 w 131"/>
                  <a:gd name="T49" fmla="*/ 7 h 71"/>
                  <a:gd name="T50" fmla="*/ 6 w 131"/>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71">
                    <a:moveTo>
                      <a:pt x="6" y="0"/>
                    </a:moveTo>
                    <a:lnTo>
                      <a:pt x="26" y="7"/>
                    </a:lnTo>
                    <a:lnTo>
                      <a:pt x="23" y="16"/>
                    </a:lnTo>
                    <a:lnTo>
                      <a:pt x="22" y="23"/>
                    </a:lnTo>
                    <a:lnTo>
                      <a:pt x="23" y="29"/>
                    </a:lnTo>
                    <a:lnTo>
                      <a:pt x="25" y="33"/>
                    </a:lnTo>
                    <a:lnTo>
                      <a:pt x="26" y="36"/>
                    </a:lnTo>
                    <a:lnTo>
                      <a:pt x="31" y="40"/>
                    </a:lnTo>
                    <a:lnTo>
                      <a:pt x="33" y="43"/>
                    </a:lnTo>
                    <a:lnTo>
                      <a:pt x="39" y="45"/>
                    </a:lnTo>
                    <a:lnTo>
                      <a:pt x="51" y="47"/>
                    </a:lnTo>
                    <a:lnTo>
                      <a:pt x="64" y="49"/>
                    </a:lnTo>
                    <a:lnTo>
                      <a:pt x="131" y="49"/>
                    </a:lnTo>
                    <a:lnTo>
                      <a:pt x="131" y="71"/>
                    </a:lnTo>
                    <a:lnTo>
                      <a:pt x="2" y="71"/>
                    </a:lnTo>
                    <a:lnTo>
                      <a:pt x="2" y="50"/>
                    </a:lnTo>
                    <a:lnTo>
                      <a:pt x="22" y="50"/>
                    </a:lnTo>
                    <a:lnTo>
                      <a:pt x="15" y="46"/>
                    </a:lnTo>
                    <a:lnTo>
                      <a:pt x="7" y="42"/>
                    </a:lnTo>
                    <a:lnTo>
                      <a:pt x="5" y="36"/>
                    </a:lnTo>
                    <a:lnTo>
                      <a:pt x="2" y="32"/>
                    </a:lnTo>
                    <a:lnTo>
                      <a:pt x="0" y="27"/>
                    </a:lnTo>
                    <a:lnTo>
                      <a:pt x="0" y="23"/>
                    </a:lnTo>
                    <a:lnTo>
                      <a:pt x="0" y="16"/>
                    </a:lnTo>
                    <a:lnTo>
                      <a:pt x="3" y="7"/>
                    </a:lnTo>
                    <a:lnTo>
                      <a:pt x="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4" name="Freeform 141"/>
              <p:cNvSpPr>
                <a:spLocks/>
              </p:cNvSpPr>
              <p:nvPr/>
            </p:nvSpPr>
            <p:spPr bwMode="auto">
              <a:xfrm>
                <a:off x="4667250" y="3684588"/>
                <a:ext cx="185738" cy="47625"/>
              </a:xfrm>
              <a:custGeom>
                <a:avLst/>
                <a:gdLst>
                  <a:gd name="T0" fmla="*/ 0 w 233"/>
                  <a:gd name="T1" fmla="*/ 0 h 59"/>
                  <a:gd name="T2" fmla="*/ 16 w 233"/>
                  <a:gd name="T3" fmla="*/ 9 h 59"/>
                  <a:gd name="T4" fmla="*/ 27 w 233"/>
                  <a:gd name="T5" fmla="*/ 16 h 59"/>
                  <a:gd name="T6" fmla="*/ 36 w 233"/>
                  <a:gd name="T7" fmla="*/ 20 h 59"/>
                  <a:gd name="T8" fmla="*/ 72 w 233"/>
                  <a:gd name="T9" fmla="*/ 32 h 59"/>
                  <a:gd name="T10" fmla="*/ 93 w 233"/>
                  <a:gd name="T11" fmla="*/ 36 h 59"/>
                  <a:gd name="T12" fmla="*/ 117 w 233"/>
                  <a:gd name="T13" fmla="*/ 37 h 59"/>
                  <a:gd name="T14" fmla="*/ 156 w 233"/>
                  <a:gd name="T15" fmla="*/ 33 h 59"/>
                  <a:gd name="T16" fmla="*/ 194 w 233"/>
                  <a:gd name="T17" fmla="*/ 20 h 59"/>
                  <a:gd name="T18" fmla="*/ 233 w 233"/>
                  <a:gd name="T19" fmla="*/ 0 h 59"/>
                  <a:gd name="T20" fmla="*/ 233 w 233"/>
                  <a:gd name="T21" fmla="*/ 16 h 59"/>
                  <a:gd name="T22" fmla="*/ 209 w 233"/>
                  <a:gd name="T23" fmla="*/ 33 h 59"/>
                  <a:gd name="T24" fmla="*/ 180 w 233"/>
                  <a:gd name="T25" fmla="*/ 46 h 59"/>
                  <a:gd name="T26" fmla="*/ 150 w 233"/>
                  <a:gd name="T27" fmla="*/ 56 h 59"/>
                  <a:gd name="T28" fmla="*/ 117 w 233"/>
                  <a:gd name="T29" fmla="*/ 59 h 59"/>
                  <a:gd name="T30" fmla="*/ 89 w 233"/>
                  <a:gd name="T31" fmla="*/ 56 h 59"/>
                  <a:gd name="T32" fmla="*/ 62 w 233"/>
                  <a:gd name="T33" fmla="*/ 49 h 59"/>
                  <a:gd name="T34" fmla="*/ 31 w 233"/>
                  <a:gd name="T35" fmla="*/ 36 h 59"/>
                  <a:gd name="T36" fmla="*/ 0 w 233"/>
                  <a:gd name="T37" fmla="*/ 16 h 59"/>
                  <a:gd name="T38" fmla="*/ 0 w 233"/>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3" h="59">
                    <a:moveTo>
                      <a:pt x="0" y="0"/>
                    </a:moveTo>
                    <a:lnTo>
                      <a:pt x="16" y="9"/>
                    </a:lnTo>
                    <a:lnTo>
                      <a:pt x="27" y="16"/>
                    </a:lnTo>
                    <a:lnTo>
                      <a:pt x="36" y="20"/>
                    </a:lnTo>
                    <a:lnTo>
                      <a:pt x="72" y="32"/>
                    </a:lnTo>
                    <a:lnTo>
                      <a:pt x="93" y="36"/>
                    </a:lnTo>
                    <a:lnTo>
                      <a:pt x="117" y="37"/>
                    </a:lnTo>
                    <a:lnTo>
                      <a:pt x="156" y="33"/>
                    </a:lnTo>
                    <a:lnTo>
                      <a:pt x="194" y="20"/>
                    </a:lnTo>
                    <a:lnTo>
                      <a:pt x="233" y="0"/>
                    </a:lnTo>
                    <a:lnTo>
                      <a:pt x="233" y="16"/>
                    </a:lnTo>
                    <a:lnTo>
                      <a:pt x="209" y="33"/>
                    </a:lnTo>
                    <a:lnTo>
                      <a:pt x="180" y="46"/>
                    </a:lnTo>
                    <a:lnTo>
                      <a:pt x="150" y="56"/>
                    </a:lnTo>
                    <a:lnTo>
                      <a:pt x="117" y="59"/>
                    </a:lnTo>
                    <a:lnTo>
                      <a:pt x="89" y="56"/>
                    </a:lnTo>
                    <a:lnTo>
                      <a:pt x="62" y="49"/>
                    </a:lnTo>
                    <a:lnTo>
                      <a:pt x="31" y="36"/>
                    </a:lnTo>
                    <a:lnTo>
                      <a:pt x="0" y="16"/>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5" name="Freeform 142"/>
              <p:cNvSpPr>
                <a:spLocks noEditPoints="1"/>
              </p:cNvSpPr>
              <p:nvPr/>
            </p:nvSpPr>
            <p:spPr bwMode="auto">
              <a:xfrm>
                <a:off x="4706938" y="3575050"/>
                <a:ext cx="106363" cy="95250"/>
              </a:xfrm>
              <a:custGeom>
                <a:avLst/>
                <a:gdLst>
                  <a:gd name="T0" fmla="*/ 71 w 134"/>
                  <a:gd name="T1" fmla="*/ 45 h 120"/>
                  <a:gd name="T2" fmla="*/ 77 w 134"/>
                  <a:gd name="T3" fmla="*/ 73 h 120"/>
                  <a:gd name="T4" fmla="*/ 80 w 134"/>
                  <a:gd name="T5" fmla="*/ 85 h 120"/>
                  <a:gd name="T6" fmla="*/ 84 w 134"/>
                  <a:gd name="T7" fmla="*/ 91 h 120"/>
                  <a:gd name="T8" fmla="*/ 91 w 134"/>
                  <a:gd name="T9" fmla="*/ 95 h 120"/>
                  <a:gd name="T10" fmla="*/ 103 w 134"/>
                  <a:gd name="T11" fmla="*/ 95 h 120"/>
                  <a:gd name="T12" fmla="*/ 111 w 134"/>
                  <a:gd name="T13" fmla="*/ 89 h 120"/>
                  <a:gd name="T14" fmla="*/ 117 w 134"/>
                  <a:gd name="T15" fmla="*/ 78 h 120"/>
                  <a:gd name="T16" fmla="*/ 117 w 134"/>
                  <a:gd name="T17" fmla="*/ 62 h 120"/>
                  <a:gd name="T18" fmla="*/ 111 w 134"/>
                  <a:gd name="T19" fmla="*/ 47 h 120"/>
                  <a:gd name="T20" fmla="*/ 103 w 134"/>
                  <a:gd name="T21" fmla="*/ 37 h 120"/>
                  <a:gd name="T22" fmla="*/ 91 w 134"/>
                  <a:gd name="T23" fmla="*/ 32 h 120"/>
                  <a:gd name="T24" fmla="*/ 75 w 134"/>
                  <a:gd name="T25" fmla="*/ 29 h 120"/>
                  <a:gd name="T26" fmla="*/ 131 w 134"/>
                  <a:gd name="T27" fmla="*/ 0 h 120"/>
                  <a:gd name="T28" fmla="*/ 124 w 134"/>
                  <a:gd name="T29" fmla="*/ 26 h 120"/>
                  <a:gd name="T30" fmla="*/ 124 w 134"/>
                  <a:gd name="T31" fmla="*/ 40 h 120"/>
                  <a:gd name="T32" fmla="*/ 133 w 134"/>
                  <a:gd name="T33" fmla="*/ 63 h 120"/>
                  <a:gd name="T34" fmla="*/ 131 w 134"/>
                  <a:gd name="T35" fmla="*/ 94 h 120"/>
                  <a:gd name="T36" fmla="*/ 113 w 134"/>
                  <a:gd name="T37" fmla="*/ 117 h 120"/>
                  <a:gd name="T38" fmla="*/ 91 w 134"/>
                  <a:gd name="T39" fmla="*/ 120 h 120"/>
                  <a:gd name="T40" fmla="*/ 80 w 134"/>
                  <a:gd name="T41" fmla="*/ 115 h 120"/>
                  <a:gd name="T42" fmla="*/ 71 w 134"/>
                  <a:gd name="T43" fmla="*/ 108 h 120"/>
                  <a:gd name="T44" fmla="*/ 64 w 134"/>
                  <a:gd name="T45" fmla="*/ 97 h 120"/>
                  <a:gd name="T46" fmla="*/ 59 w 134"/>
                  <a:gd name="T47" fmla="*/ 84 h 120"/>
                  <a:gd name="T48" fmla="*/ 56 w 134"/>
                  <a:gd name="T49" fmla="*/ 69 h 120"/>
                  <a:gd name="T50" fmla="*/ 49 w 134"/>
                  <a:gd name="T51" fmla="*/ 29 h 120"/>
                  <a:gd name="T52" fmla="*/ 38 w 134"/>
                  <a:gd name="T53" fmla="*/ 30 h 120"/>
                  <a:gd name="T54" fmla="*/ 29 w 134"/>
                  <a:gd name="T55" fmla="*/ 33 h 120"/>
                  <a:gd name="T56" fmla="*/ 19 w 134"/>
                  <a:gd name="T57" fmla="*/ 46 h 120"/>
                  <a:gd name="T58" fmla="*/ 18 w 134"/>
                  <a:gd name="T59" fmla="*/ 68 h 120"/>
                  <a:gd name="T60" fmla="*/ 20 w 134"/>
                  <a:gd name="T61" fmla="*/ 79 h 120"/>
                  <a:gd name="T62" fmla="*/ 28 w 134"/>
                  <a:gd name="T63" fmla="*/ 88 h 120"/>
                  <a:gd name="T64" fmla="*/ 42 w 134"/>
                  <a:gd name="T65" fmla="*/ 94 h 120"/>
                  <a:gd name="T66" fmla="*/ 31 w 134"/>
                  <a:gd name="T67" fmla="*/ 114 h 120"/>
                  <a:gd name="T68" fmla="*/ 18 w 134"/>
                  <a:gd name="T69" fmla="*/ 107 h 120"/>
                  <a:gd name="T70" fmla="*/ 7 w 134"/>
                  <a:gd name="T71" fmla="*/ 95 h 120"/>
                  <a:gd name="T72" fmla="*/ 0 w 134"/>
                  <a:gd name="T73" fmla="*/ 73 h 120"/>
                  <a:gd name="T74" fmla="*/ 0 w 134"/>
                  <a:gd name="T75" fmla="*/ 42 h 120"/>
                  <a:gd name="T76" fmla="*/ 6 w 134"/>
                  <a:gd name="T77" fmla="*/ 24 h 120"/>
                  <a:gd name="T78" fmla="*/ 13 w 134"/>
                  <a:gd name="T79" fmla="*/ 16 h 120"/>
                  <a:gd name="T80" fmla="*/ 23 w 134"/>
                  <a:gd name="T81" fmla="*/ 10 h 120"/>
                  <a:gd name="T82" fmla="*/ 33 w 134"/>
                  <a:gd name="T83" fmla="*/ 7 h 120"/>
                  <a:gd name="T84" fmla="*/ 48 w 134"/>
                  <a:gd name="T85" fmla="*/ 7 h 120"/>
                  <a:gd name="T86" fmla="*/ 95 w 134"/>
                  <a:gd name="T87" fmla="*/ 7 h 120"/>
                  <a:gd name="T88" fmla="*/ 116 w 134"/>
                  <a:gd name="T89" fmla="*/ 6 h 120"/>
                  <a:gd name="T90" fmla="*/ 131 w 134"/>
                  <a:gd name="T9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4" h="120">
                    <a:moveTo>
                      <a:pt x="67" y="29"/>
                    </a:moveTo>
                    <a:lnTo>
                      <a:pt x="71" y="45"/>
                    </a:lnTo>
                    <a:lnTo>
                      <a:pt x="75" y="65"/>
                    </a:lnTo>
                    <a:lnTo>
                      <a:pt x="77" y="73"/>
                    </a:lnTo>
                    <a:lnTo>
                      <a:pt x="78" y="79"/>
                    </a:lnTo>
                    <a:lnTo>
                      <a:pt x="80" y="85"/>
                    </a:lnTo>
                    <a:lnTo>
                      <a:pt x="81" y="88"/>
                    </a:lnTo>
                    <a:lnTo>
                      <a:pt x="84" y="91"/>
                    </a:lnTo>
                    <a:lnTo>
                      <a:pt x="87" y="94"/>
                    </a:lnTo>
                    <a:lnTo>
                      <a:pt x="91" y="95"/>
                    </a:lnTo>
                    <a:lnTo>
                      <a:pt x="97" y="97"/>
                    </a:lnTo>
                    <a:lnTo>
                      <a:pt x="103" y="95"/>
                    </a:lnTo>
                    <a:lnTo>
                      <a:pt x="107" y="94"/>
                    </a:lnTo>
                    <a:lnTo>
                      <a:pt x="111" y="89"/>
                    </a:lnTo>
                    <a:lnTo>
                      <a:pt x="114" y="85"/>
                    </a:lnTo>
                    <a:lnTo>
                      <a:pt x="117" y="78"/>
                    </a:lnTo>
                    <a:lnTo>
                      <a:pt x="117" y="71"/>
                    </a:lnTo>
                    <a:lnTo>
                      <a:pt x="117" y="62"/>
                    </a:lnTo>
                    <a:lnTo>
                      <a:pt x="114" y="55"/>
                    </a:lnTo>
                    <a:lnTo>
                      <a:pt x="111" y="47"/>
                    </a:lnTo>
                    <a:lnTo>
                      <a:pt x="107" y="42"/>
                    </a:lnTo>
                    <a:lnTo>
                      <a:pt x="103" y="37"/>
                    </a:lnTo>
                    <a:lnTo>
                      <a:pt x="97" y="33"/>
                    </a:lnTo>
                    <a:lnTo>
                      <a:pt x="91" y="32"/>
                    </a:lnTo>
                    <a:lnTo>
                      <a:pt x="84" y="30"/>
                    </a:lnTo>
                    <a:lnTo>
                      <a:pt x="75" y="29"/>
                    </a:lnTo>
                    <a:lnTo>
                      <a:pt x="67" y="29"/>
                    </a:lnTo>
                    <a:close/>
                    <a:moveTo>
                      <a:pt x="131" y="0"/>
                    </a:moveTo>
                    <a:lnTo>
                      <a:pt x="131" y="23"/>
                    </a:lnTo>
                    <a:lnTo>
                      <a:pt x="124" y="26"/>
                    </a:lnTo>
                    <a:lnTo>
                      <a:pt x="116" y="27"/>
                    </a:lnTo>
                    <a:lnTo>
                      <a:pt x="124" y="40"/>
                    </a:lnTo>
                    <a:lnTo>
                      <a:pt x="130" y="50"/>
                    </a:lnTo>
                    <a:lnTo>
                      <a:pt x="133" y="63"/>
                    </a:lnTo>
                    <a:lnTo>
                      <a:pt x="134" y="75"/>
                    </a:lnTo>
                    <a:lnTo>
                      <a:pt x="131" y="94"/>
                    </a:lnTo>
                    <a:lnTo>
                      <a:pt x="124" y="108"/>
                    </a:lnTo>
                    <a:lnTo>
                      <a:pt x="113" y="117"/>
                    </a:lnTo>
                    <a:lnTo>
                      <a:pt x="97" y="120"/>
                    </a:lnTo>
                    <a:lnTo>
                      <a:pt x="91" y="120"/>
                    </a:lnTo>
                    <a:lnTo>
                      <a:pt x="85" y="118"/>
                    </a:lnTo>
                    <a:lnTo>
                      <a:pt x="80" y="115"/>
                    </a:lnTo>
                    <a:lnTo>
                      <a:pt x="75" y="112"/>
                    </a:lnTo>
                    <a:lnTo>
                      <a:pt x="71" y="108"/>
                    </a:lnTo>
                    <a:lnTo>
                      <a:pt x="68" y="104"/>
                    </a:lnTo>
                    <a:lnTo>
                      <a:pt x="64" y="97"/>
                    </a:lnTo>
                    <a:lnTo>
                      <a:pt x="61" y="88"/>
                    </a:lnTo>
                    <a:lnTo>
                      <a:pt x="59" y="84"/>
                    </a:lnTo>
                    <a:lnTo>
                      <a:pt x="58" y="76"/>
                    </a:lnTo>
                    <a:lnTo>
                      <a:pt x="56" y="69"/>
                    </a:lnTo>
                    <a:lnTo>
                      <a:pt x="54" y="46"/>
                    </a:lnTo>
                    <a:lnTo>
                      <a:pt x="49" y="29"/>
                    </a:lnTo>
                    <a:lnTo>
                      <a:pt x="43" y="29"/>
                    </a:lnTo>
                    <a:lnTo>
                      <a:pt x="38" y="30"/>
                    </a:lnTo>
                    <a:lnTo>
                      <a:pt x="32" y="30"/>
                    </a:lnTo>
                    <a:lnTo>
                      <a:pt x="29" y="33"/>
                    </a:lnTo>
                    <a:lnTo>
                      <a:pt x="25" y="36"/>
                    </a:lnTo>
                    <a:lnTo>
                      <a:pt x="19" y="46"/>
                    </a:lnTo>
                    <a:lnTo>
                      <a:pt x="18" y="60"/>
                    </a:lnTo>
                    <a:lnTo>
                      <a:pt x="18" y="68"/>
                    </a:lnTo>
                    <a:lnTo>
                      <a:pt x="19" y="73"/>
                    </a:lnTo>
                    <a:lnTo>
                      <a:pt x="20" y="79"/>
                    </a:lnTo>
                    <a:lnTo>
                      <a:pt x="23" y="84"/>
                    </a:lnTo>
                    <a:lnTo>
                      <a:pt x="28" y="88"/>
                    </a:lnTo>
                    <a:lnTo>
                      <a:pt x="35" y="92"/>
                    </a:lnTo>
                    <a:lnTo>
                      <a:pt x="42" y="94"/>
                    </a:lnTo>
                    <a:lnTo>
                      <a:pt x="39" y="115"/>
                    </a:lnTo>
                    <a:lnTo>
                      <a:pt x="31" y="114"/>
                    </a:lnTo>
                    <a:lnTo>
                      <a:pt x="23" y="109"/>
                    </a:lnTo>
                    <a:lnTo>
                      <a:pt x="18" y="107"/>
                    </a:lnTo>
                    <a:lnTo>
                      <a:pt x="12" y="101"/>
                    </a:lnTo>
                    <a:lnTo>
                      <a:pt x="7" y="95"/>
                    </a:lnTo>
                    <a:lnTo>
                      <a:pt x="5" y="86"/>
                    </a:lnTo>
                    <a:lnTo>
                      <a:pt x="0" y="73"/>
                    </a:lnTo>
                    <a:lnTo>
                      <a:pt x="0" y="58"/>
                    </a:lnTo>
                    <a:lnTo>
                      <a:pt x="0" y="42"/>
                    </a:lnTo>
                    <a:lnTo>
                      <a:pt x="3" y="30"/>
                    </a:lnTo>
                    <a:lnTo>
                      <a:pt x="6" y="24"/>
                    </a:lnTo>
                    <a:lnTo>
                      <a:pt x="9" y="19"/>
                    </a:lnTo>
                    <a:lnTo>
                      <a:pt x="13" y="16"/>
                    </a:lnTo>
                    <a:lnTo>
                      <a:pt x="18" y="13"/>
                    </a:lnTo>
                    <a:lnTo>
                      <a:pt x="23" y="10"/>
                    </a:lnTo>
                    <a:lnTo>
                      <a:pt x="28" y="8"/>
                    </a:lnTo>
                    <a:lnTo>
                      <a:pt x="33" y="7"/>
                    </a:lnTo>
                    <a:lnTo>
                      <a:pt x="39" y="7"/>
                    </a:lnTo>
                    <a:lnTo>
                      <a:pt x="48" y="7"/>
                    </a:lnTo>
                    <a:lnTo>
                      <a:pt x="78" y="7"/>
                    </a:lnTo>
                    <a:lnTo>
                      <a:pt x="95" y="7"/>
                    </a:lnTo>
                    <a:lnTo>
                      <a:pt x="108" y="7"/>
                    </a:lnTo>
                    <a:lnTo>
                      <a:pt x="116" y="6"/>
                    </a:lnTo>
                    <a:lnTo>
                      <a:pt x="124" y="4"/>
                    </a:lnTo>
                    <a:lnTo>
                      <a:pt x="13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6" name="Rectangle 143"/>
              <p:cNvSpPr>
                <a:spLocks noChangeArrowheads="1"/>
              </p:cNvSpPr>
              <p:nvPr/>
            </p:nvSpPr>
            <p:spPr bwMode="auto">
              <a:xfrm>
                <a:off x="4791075" y="3530600"/>
                <a:ext cx="20638"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87" name="Freeform 144"/>
              <p:cNvSpPr>
                <a:spLocks/>
              </p:cNvSpPr>
              <p:nvPr/>
            </p:nvSpPr>
            <p:spPr bwMode="auto">
              <a:xfrm>
                <a:off x="4708525" y="3417888"/>
                <a:ext cx="104775" cy="82550"/>
              </a:xfrm>
              <a:custGeom>
                <a:avLst/>
                <a:gdLst>
                  <a:gd name="T0" fmla="*/ 0 w 132"/>
                  <a:gd name="T1" fmla="*/ 0 h 104"/>
                  <a:gd name="T2" fmla="*/ 129 w 132"/>
                  <a:gd name="T3" fmla="*/ 0 h 104"/>
                  <a:gd name="T4" fmla="*/ 129 w 132"/>
                  <a:gd name="T5" fmla="*/ 18 h 104"/>
                  <a:gd name="T6" fmla="*/ 111 w 132"/>
                  <a:gd name="T7" fmla="*/ 18 h 104"/>
                  <a:gd name="T8" fmla="*/ 122 w 132"/>
                  <a:gd name="T9" fmla="*/ 30 h 104"/>
                  <a:gd name="T10" fmla="*/ 129 w 132"/>
                  <a:gd name="T11" fmla="*/ 44 h 104"/>
                  <a:gd name="T12" fmla="*/ 132 w 132"/>
                  <a:gd name="T13" fmla="*/ 60 h 104"/>
                  <a:gd name="T14" fmla="*/ 132 w 132"/>
                  <a:gd name="T15" fmla="*/ 68 h 104"/>
                  <a:gd name="T16" fmla="*/ 131 w 132"/>
                  <a:gd name="T17" fmla="*/ 75 h 104"/>
                  <a:gd name="T18" fmla="*/ 128 w 132"/>
                  <a:gd name="T19" fmla="*/ 81 h 104"/>
                  <a:gd name="T20" fmla="*/ 125 w 132"/>
                  <a:gd name="T21" fmla="*/ 88 h 104"/>
                  <a:gd name="T22" fmla="*/ 121 w 132"/>
                  <a:gd name="T23" fmla="*/ 92 h 104"/>
                  <a:gd name="T24" fmla="*/ 116 w 132"/>
                  <a:gd name="T25" fmla="*/ 96 h 104"/>
                  <a:gd name="T26" fmla="*/ 112 w 132"/>
                  <a:gd name="T27" fmla="*/ 99 h 104"/>
                  <a:gd name="T28" fmla="*/ 106 w 132"/>
                  <a:gd name="T29" fmla="*/ 101 h 104"/>
                  <a:gd name="T30" fmla="*/ 101 w 132"/>
                  <a:gd name="T31" fmla="*/ 102 h 104"/>
                  <a:gd name="T32" fmla="*/ 96 w 132"/>
                  <a:gd name="T33" fmla="*/ 104 h 104"/>
                  <a:gd name="T34" fmla="*/ 89 w 132"/>
                  <a:gd name="T35" fmla="*/ 104 h 104"/>
                  <a:gd name="T36" fmla="*/ 80 w 132"/>
                  <a:gd name="T37" fmla="*/ 104 h 104"/>
                  <a:gd name="T38" fmla="*/ 0 w 132"/>
                  <a:gd name="T39" fmla="*/ 104 h 104"/>
                  <a:gd name="T40" fmla="*/ 0 w 132"/>
                  <a:gd name="T41" fmla="*/ 82 h 104"/>
                  <a:gd name="T42" fmla="*/ 72 w 132"/>
                  <a:gd name="T43" fmla="*/ 82 h 104"/>
                  <a:gd name="T44" fmla="*/ 86 w 132"/>
                  <a:gd name="T45" fmla="*/ 82 h 104"/>
                  <a:gd name="T46" fmla="*/ 95 w 132"/>
                  <a:gd name="T47" fmla="*/ 81 h 104"/>
                  <a:gd name="T48" fmla="*/ 101 w 132"/>
                  <a:gd name="T49" fmla="*/ 79 h 104"/>
                  <a:gd name="T50" fmla="*/ 105 w 132"/>
                  <a:gd name="T51" fmla="*/ 76 h 104"/>
                  <a:gd name="T52" fmla="*/ 108 w 132"/>
                  <a:gd name="T53" fmla="*/ 72 h 104"/>
                  <a:gd name="T54" fmla="*/ 111 w 132"/>
                  <a:gd name="T55" fmla="*/ 68 h 104"/>
                  <a:gd name="T56" fmla="*/ 112 w 132"/>
                  <a:gd name="T57" fmla="*/ 62 h 104"/>
                  <a:gd name="T58" fmla="*/ 114 w 132"/>
                  <a:gd name="T59" fmla="*/ 56 h 104"/>
                  <a:gd name="T60" fmla="*/ 112 w 132"/>
                  <a:gd name="T61" fmla="*/ 49 h 104"/>
                  <a:gd name="T62" fmla="*/ 111 w 132"/>
                  <a:gd name="T63" fmla="*/ 43 h 104"/>
                  <a:gd name="T64" fmla="*/ 108 w 132"/>
                  <a:gd name="T65" fmla="*/ 37 h 104"/>
                  <a:gd name="T66" fmla="*/ 105 w 132"/>
                  <a:gd name="T67" fmla="*/ 31 h 104"/>
                  <a:gd name="T68" fmla="*/ 101 w 132"/>
                  <a:gd name="T69" fmla="*/ 27 h 104"/>
                  <a:gd name="T70" fmla="*/ 95 w 132"/>
                  <a:gd name="T71" fmla="*/ 24 h 104"/>
                  <a:gd name="T72" fmla="*/ 83 w 132"/>
                  <a:gd name="T73" fmla="*/ 23 h 104"/>
                  <a:gd name="T74" fmla="*/ 69 w 132"/>
                  <a:gd name="T75" fmla="*/ 21 h 104"/>
                  <a:gd name="T76" fmla="*/ 0 w 132"/>
                  <a:gd name="T77" fmla="*/ 21 h 104"/>
                  <a:gd name="T78" fmla="*/ 0 w 132"/>
                  <a:gd name="T7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 h="104">
                    <a:moveTo>
                      <a:pt x="0" y="0"/>
                    </a:moveTo>
                    <a:lnTo>
                      <a:pt x="129" y="0"/>
                    </a:lnTo>
                    <a:lnTo>
                      <a:pt x="129" y="18"/>
                    </a:lnTo>
                    <a:lnTo>
                      <a:pt x="111" y="18"/>
                    </a:lnTo>
                    <a:lnTo>
                      <a:pt x="122" y="30"/>
                    </a:lnTo>
                    <a:lnTo>
                      <a:pt x="129" y="44"/>
                    </a:lnTo>
                    <a:lnTo>
                      <a:pt x="132" y="60"/>
                    </a:lnTo>
                    <a:lnTo>
                      <a:pt x="132" y="68"/>
                    </a:lnTo>
                    <a:lnTo>
                      <a:pt x="131" y="75"/>
                    </a:lnTo>
                    <a:lnTo>
                      <a:pt x="128" y="81"/>
                    </a:lnTo>
                    <a:lnTo>
                      <a:pt x="125" y="88"/>
                    </a:lnTo>
                    <a:lnTo>
                      <a:pt x="121" y="92"/>
                    </a:lnTo>
                    <a:lnTo>
                      <a:pt x="116" y="96"/>
                    </a:lnTo>
                    <a:lnTo>
                      <a:pt x="112" y="99"/>
                    </a:lnTo>
                    <a:lnTo>
                      <a:pt x="106" y="101"/>
                    </a:lnTo>
                    <a:lnTo>
                      <a:pt x="101" y="102"/>
                    </a:lnTo>
                    <a:lnTo>
                      <a:pt x="96" y="104"/>
                    </a:lnTo>
                    <a:lnTo>
                      <a:pt x="89" y="104"/>
                    </a:lnTo>
                    <a:lnTo>
                      <a:pt x="80" y="104"/>
                    </a:lnTo>
                    <a:lnTo>
                      <a:pt x="0" y="104"/>
                    </a:lnTo>
                    <a:lnTo>
                      <a:pt x="0" y="82"/>
                    </a:lnTo>
                    <a:lnTo>
                      <a:pt x="72" y="82"/>
                    </a:lnTo>
                    <a:lnTo>
                      <a:pt x="86" y="82"/>
                    </a:lnTo>
                    <a:lnTo>
                      <a:pt x="95" y="81"/>
                    </a:lnTo>
                    <a:lnTo>
                      <a:pt x="101" y="79"/>
                    </a:lnTo>
                    <a:lnTo>
                      <a:pt x="105" y="76"/>
                    </a:lnTo>
                    <a:lnTo>
                      <a:pt x="108" y="72"/>
                    </a:lnTo>
                    <a:lnTo>
                      <a:pt x="111" y="68"/>
                    </a:lnTo>
                    <a:lnTo>
                      <a:pt x="112" y="62"/>
                    </a:lnTo>
                    <a:lnTo>
                      <a:pt x="114" y="56"/>
                    </a:lnTo>
                    <a:lnTo>
                      <a:pt x="112" y="49"/>
                    </a:lnTo>
                    <a:lnTo>
                      <a:pt x="111" y="43"/>
                    </a:lnTo>
                    <a:lnTo>
                      <a:pt x="108" y="37"/>
                    </a:lnTo>
                    <a:lnTo>
                      <a:pt x="105" y="31"/>
                    </a:lnTo>
                    <a:lnTo>
                      <a:pt x="101" y="27"/>
                    </a:lnTo>
                    <a:lnTo>
                      <a:pt x="95" y="24"/>
                    </a:lnTo>
                    <a:lnTo>
                      <a:pt x="83" y="23"/>
                    </a:lnTo>
                    <a:lnTo>
                      <a:pt x="69" y="21"/>
                    </a:lnTo>
                    <a:lnTo>
                      <a:pt x="0" y="21"/>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8" name="Rectangle 145"/>
              <p:cNvSpPr>
                <a:spLocks noChangeArrowheads="1"/>
              </p:cNvSpPr>
              <p:nvPr/>
            </p:nvSpPr>
            <p:spPr bwMode="auto">
              <a:xfrm>
                <a:off x="4791075" y="3365500"/>
                <a:ext cx="20638" cy="206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389" name="Freeform 146"/>
              <p:cNvSpPr>
                <a:spLocks/>
              </p:cNvSpPr>
              <p:nvPr/>
            </p:nvSpPr>
            <p:spPr bwMode="auto">
              <a:xfrm>
                <a:off x="4667250" y="3289300"/>
                <a:ext cx="185738" cy="47625"/>
              </a:xfrm>
              <a:custGeom>
                <a:avLst/>
                <a:gdLst>
                  <a:gd name="T0" fmla="*/ 117 w 233"/>
                  <a:gd name="T1" fmla="*/ 0 h 59"/>
                  <a:gd name="T2" fmla="*/ 150 w 233"/>
                  <a:gd name="T3" fmla="*/ 3 h 59"/>
                  <a:gd name="T4" fmla="*/ 180 w 233"/>
                  <a:gd name="T5" fmla="*/ 13 h 59"/>
                  <a:gd name="T6" fmla="*/ 209 w 233"/>
                  <a:gd name="T7" fmla="*/ 26 h 59"/>
                  <a:gd name="T8" fmla="*/ 233 w 233"/>
                  <a:gd name="T9" fmla="*/ 43 h 59"/>
                  <a:gd name="T10" fmla="*/ 233 w 233"/>
                  <a:gd name="T11" fmla="*/ 59 h 59"/>
                  <a:gd name="T12" fmla="*/ 194 w 233"/>
                  <a:gd name="T13" fmla="*/ 39 h 59"/>
                  <a:gd name="T14" fmla="*/ 156 w 233"/>
                  <a:gd name="T15" fmla="*/ 26 h 59"/>
                  <a:gd name="T16" fmla="*/ 117 w 233"/>
                  <a:gd name="T17" fmla="*/ 23 h 59"/>
                  <a:gd name="T18" fmla="*/ 95 w 233"/>
                  <a:gd name="T19" fmla="*/ 23 h 59"/>
                  <a:gd name="T20" fmla="*/ 72 w 233"/>
                  <a:gd name="T21" fmla="*/ 28 h 59"/>
                  <a:gd name="T22" fmla="*/ 37 w 233"/>
                  <a:gd name="T23" fmla="*/ 39 h 59"/>
                  <a:gd name="T24" fmla="*/ 27 w 233"/>
                  <a:gd name="T25" fmla="*/ 43 h 59"/>
                  <a:gd name="T26" fmla="*/ 16 w 233"/>
                  <a:gd name="T27" fmla="*/ 51 h 59"/>
                  <a:gd name="T28" fmla="*/ 0 w 233"/>
                  <a:gd name="T29" fmla="*/ 59 h 59"/>
                  <a:gd name="T30" fmla="*/ 0 w 233"/>
                  <a:gd name="T31" fmla="*/ 43 h 59"/>
                  <a:gd name="T32" fmla="*/ 31 w 233"/>
                  <a:gd name="T33" fmla="*/ 23 h 59"/>
                  <a:gd name="T34" fmla="*/ 62 w 233"/>
                  <a:gd name="T35" fmla="*/ 10 h 59"/>
                  <a:gd name="T36" fmla="*/ 89 w 233"/>
                  <a:gd name="T37" fmla="*/ 3 h 59"/>
                  <a:gd name="T38" fmla="*/ 117 w 233"/>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3" h="59">
                    <a:moveTo>
                      <a:pt x="117" y="0"/>
                    </a:moveTo>
                    <a:lnTo>
                      <a:pt x="150" y="3"/>
                    </a:lnTo>
                    <a:lnTo>
                      <a:pt x="180" y="13"/>
                    </a:lnTo>
                    <a:lnTo>
                      <a:pt x="209" y="26"/>
                    </a:lnTo>
                    <a:lnTo>
                      <a:pt x="233" y="43"/>
                    </a:lnTo>
                    <a:lnTo>
                      <a:pt x="233" y="59"/>
                    </a:lnTo>
                    <a:lnTo>
                      <a:pt x="194" y="39"/>
                    </a:lnTo>
                    <a:lnTo>
                      <a:pt x="156" y="26"/>
                    </a:lnTo>
                    <a:lnTo>
                      <a:pt x="117" y="23"/>
                    </a:lnTo>
                    <a:lnTo>
                      <a:pt x="95" y="23"/>
                    </a:lnTo>
                    <a:lnTo>
                      <a:pt x="72" y="28"/>
                    </a:lnTo>
                    <a:lnTo>
                      <a:pt x="37" y="39"/>
                    </a:lnTo>
                    <a:lnTo>
                      <a:pt x="27" y="43"/>
                    </a:lnTo>
                    <a:lnTo>
                      <a:pt x="16" y="51"/>
                    </a:lnTo>
                    <a:lnTo>
                      <a:pt x="0" y="59"/>
                    </a:lnTo>
                    <a:lnTo>
                      <a:pt x="0" y="43"/>
                    </a:lnTo>
                    <a:lnTo>
                      <a:pt x="31" y="23"/>
                    </a:lnTo>
                    <a:lnTo>
                      <a:pt x="62" y="10"/>
                    </a:lnTo>
                    <a:lnTo>
                      <a:pt x="89" y="3"/>
                    </a:lnTo>
                    <a:lnTo>
                      <a:pt x="1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4398" name="Group 54397"/>
          <p:cNvGrpSpPr/>
          <p:nvPr/>
        </p:nvGrpSpPr>
        <p:grpSpPr>
          <a:xfrm>
            <a:off x="1364457" y="5615542"/>
            <a:ext cx="872355" cy="805564"/>
            <a:chOff x="1364457" y="5615542"/>
            <a:chExt cx="872355" cy="805564"/>
          </a:xfrm>
        </p:grpSpPr>
        <p:sp>
          <p:nvSpPr>
            <p:cNvPr id="54396" name="Left Brace 54395"/>
            <p:cNvSpPr/>
            <p:nvPr/>
          </p:nvSpPr>
          <p:spPr>
            <a:xfrm rot="16200000">
              <a:off x="1730102" y="5385041"/>
              <a:ext cx="230187" cy="691190"/>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4397" name="TextBox 54396"/>
            <p:cNvSpPr txBox="1"/>
            <p:nvPr/>
          </p:nvSpPr>
          <p:spPr>
            <a:xfrm>
              <a:off x="1364457" y="5897886"/>
              <a:ext cx="872355" cy="523220"/>
            </a:xfrm>
            <a:prstGeom prst="rect">
              <a:avLst/>
            </a:prstGeom>
            <a:noFill/>
          </p:spPr>
          <p:txBody>
            <a:bodyPr wrap="none" rtlCol="0">
              <a:spAutoFit/>
            </a:bodyPr>
            <a:lstStyle/>
            <a:p>
              <a:pPr algn="ctr"/>
              <a:r>
                <a:rPr lang="en-US" sz="1400" dirty="0" smtClean="0"/>
                <a:t>Baseline</a:t>
              </a:r>
            </a:p>
            <a:p>
              <a:pPr algn="ctr"/>
              <a:r>
                <a:rPr lang="en-US" sz="1400" dirty="0" smtClean="0"/>
                <a:t>(Null)</a:t>
              </a:r>
              <a:endParaRPr lang="en-US" sz="1400" dirty="0"/>
            </a:p>
          </p:txBody>
        </p:sp>
      </p:grpSp>
      <p:grpSp>
        <p:nvGrpSpPr>
          <p:cNvPr id="54399" name="Group 54398"/>
          <p:cNvGrpSpPr/>
          <p:nvPr/>
        </p:nvGrpSpPr>
        <p:grpSpPr>
          <a:xfrm>
            <a:off x="2210890" y="5615542"/>
            <a:ext cx="1332412" cy="590121"/>
            <a:chOff x="2210890" y="5615542"/>
            <a:chExt cx="1332412" cy="590121"/>
          </a:xfrm>
        </p:grpSpPr>
        <p:sp>
          <p:nvSpPr>
            <p:cNvPr id="158" name="Left Brace 157"/>
            <p:cNvSpPr/>
            <p:nvPr/>
          </p:nvSpPr>
          <p:spPr>
            <a:xfrm rot="16200000">
              <a:off x="2762001" y="5064431"/>
              <a:ext cx="230189" cy="1332412"/>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9" name="TextBox 158"/>
            <p:cNvSpPr txBox="1"/>
            <p:nvPr/>
          </p:nvSpPr>
          <p:spPr>
            <a:xfrm>
              <a:off x="2364153" y="5897886"/>
              <a:ext cx="1040670" cy="307777"/>
            </a:xfrm>
            <a:prstGeom prst="rect">
              <a:avLst/>
            </a:prstGeom>
            <a:noFill/>
          </p:spPr>
          <p:txBody>
            <a:bodyPr wrap="none" rtlCol="0">
              <a:spAutoFit/>
            </a:bodyPr>
            <a:lstStyle/>
            <a:p>
              <a:pPr algn="ctr"/>
              <a:r>
                <a:rPr lang="en-US" sz="1400" dirty="0" smtClean="0"/>
                <a:t>Adaptation</a:t>
              </a:r>
            </a:p>
          </p:txBody>
        </p:sp>
      </p:grpSp>
      <p:grpSp>
        <p:nvGrpSpPr>
          <p:cNvPr id="128" name="Group 127"/>
          <p:cNvGrpSpPr/>
          <p:nvPr/>
        </p:nvGrpSpPr>
        <p:grpSpPr>
          <a:xfrm>
            <a:off x="3445712" y="5615542"/>
            <a:ext cx="884922" cy="583156"/>
            <a:chOff x="3445712" y="5615542"/>
            <a:chExt cx="884922" cy="583156"/>
          </a:xfrm>
        </p:grpSpPr>
        <p:sp>
          <p:nvSpPr>
            <p:cNvPr id="160" name="Left Brace 159"/>
            <p:cNvSpPr/>
            <p:nvPr/>
          </p:nvSpPr>
          <p:spPr>
            <a:xfrm rot="16200000">
              <a:off x="3778528" y="5385041"/>
              <a:ext cx="230187" cy="691190"/>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1" name="TextBox 160"/>
            <p:cNvSpPr txBox="1"/>
            <p:nvPr/>
          </p:nvSpPr>
          <p:spPr>
            <a:xfrm>
              <a:off x="3445712" y="5890921"/>
              <a:ext cx="884922" cy="307777"/>
            </a:xfrm>
            <a:prstGeom prst="rect">
              <a:avLst/>
            </a:prstGeom>
            <a:noFill/>
          </p:spPr>
          <p:txBody>
            <a:bodyPr wrap="none" rtlCol="0">
              <a:spAutoFit/>
            </a:bodyPr>
            <a:lstStyle/>
            <a:p>
              <a:pPr algn="ctr"/>
              <a:r>
                <a:rPr lang="en-US" sz="1400" dirty="0" smtClean="0"/>
                <a:t>Washout</a:t>
              </a:r>
              <a:endParaRPr lang="en-US" sz="1400" dirty="0"/>
            </a:p>
          </p:txBody>
        </p:sp>
      </p:grpSp>
      <p:grpSp>
        <p:nvGrpSpPr>
          <p:cNvPr id="132" name="Group 131"/>
          <p:cNvGrpSpPr/>
          <p:nvPr/>
        </p:nvGrpSpPr>
        <p:grpSpPr>
          <a:xfrm>
            <a:off x="7364985" y="2412966"/>
            <a:ext cx="1424429" cy="973172"/>
            <a:chOff x="7364985" y="2412966"/>
            <a:chExt cx="1424429" cy="973172"/>
          </a:xfrm>
        </p:grpSpPr>
        <p:cxnSp>
          <p:nvCxnSpPr>
            <p:cNvPr id="130" name="Straight Connector 129"/>
            <p:cNvCxnSpPr/>
            <p:nvPr/>
          </p:nvCxnSpPr>
          <p:spPr>
            <a:xfrm flipV="1">
              <a:off x="8001000" y="2868613"/>
              <a:ext cx="77788" cy="517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TextBox 130"/>
            <p:cNvSpPr txBox="1"/>
            <p:nvPr/>
          </p:nvSpPr>
          <p:spPr>
            <a:xfrm>
              <a:off x="7364985" y="2412966"/>
              <a:ext cx="1424429" cy="369332"/>
            </a:xfrm>
            <a:prstGeom prst="rect">
              <a:avLst/>
            </a:prstGeom>
            <a:noFill/>
          </p:spPr>
          <p:txBody>
            <a:bodyPr wrap="none" rtlCol="0">
              <a:spAutoFit/>
            </a:bodyPr>
            <a:lstStyle/>
            <a:p>
              <a:r>
                <a:rPr lang="en-US" dirty="0" smtClean="0"/>
                <a:t>After-effects</a:t>
              </a:r>
              <a:endParaRPr lang="en-US" dirty="0"/>
            </a:p>
          </p:txBody>
        </p:sp>
      </p:grpSp>
      <p:graphicFrame>
        <p:nvGraphicFramePr>
          <p:cNvPr id="133" name="Object 132"/>
          <p:cNvGraphicFramePr>
            <a:graphicFrameLocks noChangeAspect="1"/>
          </p:cNvGraphicFramePr>
          <p:nvPr>
            <p:extLst>
              <p:ext uri="{D42A27DB-BD31-4B8C-83A1-F6EECF244321}">
                <p14:modId xmlns:p14="http://schemas.microsoft.com/office/powerpoint/2010/main" val="2873653861"/>
              </p:ext>
            </p:extLst>
          </p:nvPr>
        </p:nvGraphicFramePr>
        <p:xfrm>
          <a:off x="4791075" y="2321719"/>
          <a:ext cx="3763963" cy="3140075"/>
        </p:xfrm>
        <a:graphic>
          <a:graphicData uri="http://schemas.openxmlformats.org/presentationml/2006/ole">
            <mc:AlternateContent xmlns:mc="http://schemas.openxmlformats.org/markup-compatibility/2006">
              <mc:Choice xmlns:v="urn:schemas-microsoft-com:vml" Requires="v">
                <p:oleObj spid="_x0000_s54677" name="Equation" r:id="rId9" imgW="1688760" imgH="1409400" progId="Equation.DSMT4">
                  <p:embed/>
                </p:oleObj>
              </mc:Choice>
              <mc:Fallback>
                <p:oleObj name="Equation" r:id="rId9" imgW="1688760" imgH="1409400" progId="Equation.DSMT4">
                  <p:embed/>
                  <p:pic>
                    <p:nvPicPr>
                      <p:cNvPr id="0" name="Object 7"/>
                      <p:cNvPicPr>
                        <a:picLocks noChangeAspect="1" noChangeArrowheads="1"/>
                      </p:cNvPicPr>
                      <p:nvPr/>
                    </p:nvPicPr>
                    <p:blipFill>
                      <a:blip r:embed="rId10"/>
                      <a:srcRect/>
                      <a:stretch>
                        <a:fillRect/>
                      </a:stretch>
                    </p:blipFill>
                    <p:spPr bwMode="auto">
                      <a:xfrm>
                        <a:off x="4791075" y="2321719"/>
                        <a:ext cx="3763963"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11" name="Group 10"/>
          <p:cNvGrpSpPr/>
          <p:nvPr/>
        </p:nvGrpSpPr>
        <p:grpSpPr>
          <a:xfrm>
            <a:off x="4495190" y="2084825"/>
            <a:ext cx="4461131" cy="4252372"/>
            <a:chOff x="4495190" y="2084825"/>
            <a:chExt cx="4461131" cy="4252372"/>
          </a:xfrm>
        </p:grpSpPr>
        <p:grpSp>
          <p:nvGrpSpPr>
            <p:cNvPr id="8" name="Group 7"/>
            <p:cNvGrpSpPr/>
            <p:nvPr/>
          </p:nvGrpSpPr>
          <p:grpSpPr>
            <a:xfrm>
              <a:off x="4495190" y="2084825"/>
              <a:ext cx="4383059" cy="3536116"/>
              <a:chOff x="4495190" y="2084825"/>
              <a:chExt cx="4383059" cy="3536116"/>
            </a:xfrm>
          </p:grpSpPr>
          <p:pic>
            <p:nvPicPr>
              <p:cNvPr id="54641" name="Picture 36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33595" y="2253060"/>
                <a:ext cx="4344654" cy="33678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4495190" y="2084825"/>
                <a:ext cx="357798" cy="3726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4" name="TextBox 163"/>
            <p:cNvSpPr txBox="1"/>
            <p:nvPr/>
          </p:nvSpPr>
          <p:spPr>
            <a:xfrm>
              <a:off x="6436079" y="6060198"/>
              <a:ext cx="2520242" cy="276999"/>
            </a:xfrm>
            <a:prstGeom prst="rect">
              <a:avLst/>
            </a:prstGeom>
            <a:noFill/>
          </p:spPr>
          <p:txBody>
            <a:bodyPr wrap="none" rtlCol="0">
              <a:spAutoFit/>
            </a:bodyPr>
            <a:lstStyle/>
            <a:p>
              <a:r>
                <a:rPr lang="en-US" sz="1200" dirty="0" err="1" smtClean="0"/>
                <a:t>Thoroughman</a:t>
              </a:r>
              <a:r>
                <a:rPr lang="en-US" sz="1200" dirty="0" smtClean="0"/>
                <a:t> &amp; </a:t>
              </a:r>
              <a:r>
                <a:rPr lang="en-US" sz="1200" dirty="0" err="1" smtClean="0"/>
                <a:t>Shadmehr</a:t>
              </a:r>
              <a:r>
                <a:rPr lang="en-US" sz="1200" dirty="0" smtClean="0"/>
                <a:t> (2000)</a:t>
              </a:r>
              <a:endParaRPr lang="en-US" sz="1200" dirty="0"/>
            </a:p>
          </p:txBody>
        </p:sp>
      </p:grpSp>
    </p:spTree>
    <p:extLst>
      <p:ext uri="{BB962C8B-B14F-4D97-AF65-F5344CB8AC3E}">
        <p14:creationId xmlns:p14="http://schemas.microsoft.com/office/powerpoint/2010/main" val="1415045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0" presetClass="entr" presetSubtype="0" fill="hold" nodeType="withEffect">
                                  <p:stCondLst>
                                    <p:cond delay="0"/>
                                  </p:stCondLst>
                                  <p:childTnLst>
                                    <p:set>
                                      <p:cBhvr>
                                        <p:cTn id="8" dur="1" fill="hold">
                                          <p:stCondLst>
                                            <p:cond delay="0"/>
                                          </p:stCondLst>
                                        </p:cTn>
                                        <p:tgtEl>
                                          <p:spTgt spid="54394"/>
                                        </p:tgtEl>
                                        <p:attrNameLst>
                                          <p:attrName>style.visibility</p:attrName>
                                        </p:attrNameLst>
                                      </p:cBhvr>
                                      <p:to>
                                        <p:strVal val="visible"/>
                                      </p:to>
                                    </p:set>
                                    <p:animEffect transition="in" filter="fade">
                                      <p:cBhvr>
                                        <p:cTn id="9" dur="500"/>
                                        <p:tgtEl>
                                          <p:spTgt spid="54394"/>
                                        </p:tgtEl>
                                      </p:cBhvr>
                                    </p:animEffect>
                                  </p:childTnLst>
                                </p:cTn>
                              </p:par>
                              <p:par>
                                <p:cTn id="10" presetID="10" presetClass="entr" presetSubtype="0" fill="hold" nodeType="withEffect">
                                  <p:stCondLst>
                                    <p:cond delay="0"/>
                                  </p:stCondLst>
                                  <p:childTnLst>
                                    <p:set>
                                      <p:cBhvr>
                                        <p:cTn id="11" dur="1" fill="hold">
                                          <p:stCondLst>
                                            <p:cond delay="0"/>
                                          </p:stCondLst>
                                        </p:cTn>
                                        <p:tgtEl>
                                          <p:spTgt spid="54395"/>
                                        </p:tgtEl>
                                        <p:attrNameLst>
                                          <p:attrName>style.visibility</p:attrName>
                                        </p:attrNameLst>
                                      </p:cBhvr>
                                      <p:to>
                                        <p:strVal val="visible"/>
                                      </p:to>
                                    </p:set>
                                    <p:animEffect transition="in" filter="fade">
                                      <p:cBhvr>
                                        <p:cTn id="12" dur="500"/>
                                        <p:tgtEl>
                                          <p:spTgt spid="5439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54398"/>
                                        </p:tgtEl>
                                        <p:attrNameLst>
                                          <p:attrName>style.visibility</p:attrName>
                                        </p:attrNameLst>
                                      </p:cBhvr>
                                      <p:to>
                                        <p:strVal val="visible"/>
                                      </p:to>
                                    </p:set>
                                    <p:animEffect transition="in" filter="fade">
                                      <p:cBhvr>
                                        <p:cTn id="21" dur="500"/>
                                        <p:tgtEl>
                                          <p:spTgt spid="5439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54399"/>
                                        </p:tgtEl>
                                        <p:attrNameLst>
                                          <p:attrName>style.visibility</p:attrName>
                                        </p:attrNameLst>
                                      </p:cBhvr>
                                      <p:to>
                                        <p:strVal val="visible"/>
                                      </p:to>
                                    </p:set>
                                    <p:animEffect transition="in" filter="fade">
                                      <p:cBhvr>
                                        <p:cTn id="26" dur="500"/>
                                        <p:tgtEl>
                                          <p:spTgt spid="5439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28"/>
                                        </p:tgtEl>
                                        <p:attrNameLst>
                                          <p:attrName>style.visibility</p:attrName>
                                        </p:attrNameLst>
                                      </p:cBhvr>
                                      <p:to>
                                        <p:strVal val="visible"/>
                                      </p:to>
                                    </p:set>
                                    <p:animEffect transition="in" filter="fade">
                                      <p:cBhvr>
                                        <p:cTn id="31" dur="500"/>
                                        <p:tgtEl>
                                          <p:spTgt spid="12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par>
                                <p:cTn id="37" presetID="10" presetClass="entr" presetSubtype="0"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4332"/>
                                        </p:tgtEl>
                                        <p:attrNameLst>
                                          <p:attrName>style.visibility</p:attrName>
                                        </p:attrNameLst>
                                      </p:cBhvr>
                                      <p:to>
                                        <p:strVal val="visible"/>
                                      </p:to>
                                    </p:set>
                                    <p:animEffect transition="in" filter="fade">
                                      <p:cBhvr>
                                        <p:cTn id="47" dur="500"/>
                                        <p:tgtEl>
                                          <p:spTgt spid="54332"/>
                                        </p:tgtEl>
                                      </p:cBhvr>
                                    </p:animEffect>
                                  </p:childTnLst>
                                </p:cTn>
                              </p:par>
                              <p:par>
                                <p:cTn id="48" presetID="10" presetClass="entr" presetSubtype="0" fill="hold" nodeType="withEffect">
                                  <p:stCondLst>
                                    <p:cond delay="0"/>
                                  </p:stCondLst>
                                  <p:childTnLst>
                                    <p:set>
                                      <p:cBhvr>
                                        <p:cTn id="49" dur="1" fill="hold">
                                          <p:stCondLst>
                                            <p:cond delay="0"/>
                                          </p:stCondLst>
                                        </p:cTn>
                                        <p:tgtEl>
                                          <p:spTgt spid="132"/>
                                        </p:tgtEl>
                                        <p:attrNameLst>
                                          <p:attrName>style.visibility</p:attrName>
                                        </p:attrNameLst>
                                      </p:cBhvr>
                                      <p:to>
                                        <p:strVal val="visible"/>
                                      </p:to>
                                    </p:set>
                                    <p:animEffect transition="in" filter="fade">
                                      <p:cBhvr>
                                        <p:cTn id="50" dur="500"/>
                                        <p:tgtEl>
                                          <p:spTgt spid="13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54395"/>
                                        </p:tgtEl>
                                      </p:cBhvr>
                                    </p:animEffect>
                                    <p:set>
                                      <p:cBhvr>
                                        <p:cTn id="55" dur="1" fill="hold">
                                          <p:stCondLst>
                                            <p:cond delay="499"/>
                                          </p:stCondLst>
                                        </p:cTn>
                                        <p:tgtEl>
                                          <p:spTgt spid="54395"/>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54332"/>
                                        </p:tgtEl>
                                      </p:cBhvr>
                                    </p:animEffect>
                                    <p:set>
                                      <p:cBhvr>
                                        <p:cTn id="58" dur="1" fill="hold">
                                          <p:stCondLst>
                                            <p:cond delay="499"/>
                                          </p:stCondLst>
                                        </p:cTn>
                                        <p:tgtEl>
                                          <p:spTgt spid="54332"/>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132"/>
                                        </p:tgtEl>
                                      </p:cBhvr>
                                    </p:animEffect>
                                    <p:set>
                                      <p:cBhvr>
                                        <p:cTn id="61" dur="1" fill="hold">
                                          <p:stCondLst>
                                            <p:cond delay="499"/>
                                          </p:stCondLst>
                                        </p:cTn>
                                        <p:tgtEl>
                                          <p:spTgt spid="132"/>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133"/>
                                        </p:tgtEl>
                                        <p:attrNameLst>
                                          <p:attrName>style.visibility</p:attrName>
                                        </p:attrNameLst>
                                      </p:cBhvr>
                                      <p:to>
                                        <p:strVal val="visible"/>
                                      </p:to>
                                    </p:set>
                                    <p:animEffect transition="in" filter="fade">
                                      <p:cBhvr>
                                        <p:cTn id="64" dur="500"/>
                                        <p:tgtEl>
                                          <p:spTgt spid="13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54332" grpId="0" animBg="1"/>
      <p:bldP spid="54332"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Estimating the perturbation using a single-state model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154019898"/>
              </p:ext>
            </p:extLst>
          </p:nvPr>
        </p:nvGraphicFramePr>
        <p:xfrm>
          <a:off x="2425700" y="2082800"/>
          <a:ext cx="4265613" cy="815975"/>
        </p:xfrm>
        <a:graphic>
          <a:graphicData uri="http://schemas.openxmlformats.org/presentationml/2006/ole">
            <mc:AlternateContent xmlns:mc="http://schemas.openxmlformats.org/markup-compatibility/2006">
              <mc:Choice xmlns:v="urn:schemas-microsoft-com:vml" Requires="v">
                <p:oleObj spid="_x0000_s55417" name="Equation" r:id="rId3" imgW="1193760" imgH="228600" progId="Equation.DSMT4">
                  <p:embed/>
                </p:oleObj>
              </mc:Choice>
              <mc:Fallback>
                <p:oleObj name="Equation" r:id="rId3" imgW="1193760" imgH="228600" progId="Equation.DSMT4">
                  <p:embed/>
                  <p:pic>
                    <p:nvPicPr>
                      <p:cNvPr id="0" name=""/>
                      <p:cNvPicPr/>
                      <p:nvPr/>
                    </p:nvPicPr>
                    <p:blipFill>
                      <a:blip r:embed="rId4"/>
                      <a:stretch>
                        <a:fillRect/>
                      </a:stretch>
                    </p:blipFill>
                    <p:spPr>
                      <a:xfrm>
                        <a:off x="2425700" y="2082800"/>
                        <a:ext cx="4265613" cy="815975"/>
                      </a:xfrm>
                      <a:prstGeom prst="rect">
                        <a:avLst/>
                      </a:prstGeom>
                    </p:spPr>
                  </p:pic>
                </p:oleObj>
              </mc:Fallback>
            </mc:AlternateContent>
          </a:graphicData>
        </a:graphic>
      </p:graphicFrame>
      <p:grpSp>
        <p:nvGrpSpPr>
          <p:cNvPr id="2" name="Group 1"/>
          <p:cNvGrpSpPr/>
          <p:nvPr/>
        </p:nvGrpSpPr>
        <p:grpSpPr>
          <a:xfrm>
            <a:off x="3204347" y="2812032"/>
            <a:ext cx="1967205" cy="1254864"/>
            <a:chOff x="3204347" y="2812032"/>
            <a:chExt cx="1967205" cy="1254864"/>
          </a:xfrm>
        </p:grpSpPr>
        <p:cxnSp>
          <p:nvCxnSpPr>
            <p:cNvPr id="9" name="Straight Connector 8"/>
            <p:cNvCxnSpPr/>
            <p:nvPr/>
          </p:nvCxnSpPr>
          <p:spPr>
            <a:xfrm flipV="1">
              <a:off x="4187950" y="2812032"/>
              <a:ext cx="0" cy="3840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204347" y="3311297"/>
              <a:ext cx="1967205" cy="369332"/>
            </a:xfrm>
            <a:prstGeom prst="rect">
              <a:avLst/>
            </a:prstGeom>
            <a:noFill/>
          </p:spPr>
          <p:txBody>
            <a:bodyPr wrap="none" rtlCol="0">
              <a:spAutoFit/>
            </a:bodyPr>
            <a:lstStyle/>
            <a:p>
              <a:r>
                <a:rPr lang="en-US" dirty="0" smtClean="0"/>
                <a:t>“Retention” factor</a:t>
              </a:r>
              <a:endParaRPr lang="en-US" dirty="0"/>
            </a:p>
          </p:txBody>
        </p:sp>
        <p:graphicFrame>
          <p:nvGraphicFramePr>
            <p:cNvPr id="12" name="Object 11"/>
            <p:cNvGraphicFramePr>
              <a:graphicFrameLocks noChangeAspect="1"/>
            </p:cNvGraphicFramePr>
            <p:nvPr>
              <p:extLst>
                <p:ext uri="{D42A27DB-BD31-4B8C-83A1-F6EECF244321}">
                  <p14:modId xmlns:p14="http://schemas.microsoft.com/office/powerpoint/2010/main" val="3771467"/>
                </p:ext>
              </p:extLst>
            </p:nvPr>
          </p:nvGraphicFramePr>
          <p:xfrm>
            <a:off x="3567164" y="3680630"/>
            <a:ext cx="1241570" cy="386266"/>
          </p:xfrm>
          <a:graphic>
            <a:graphicData uri="http://schemas.openxmlformats.org/presentationml/2006/ole">
              <mc:AlternateContent xmlns:mc="http://schemas.openxmlformats.org/markup-compatibility/2006">
                <mc:Choice xmlns:v="urn:schemas-microsoft-com:vml" Requires="v">
                  <p:oleObj spid="_x0000_s55418" name="Equation" r:id="rId5" imgW="571320" imgH="177480" progId="Equation.DSMT4">
                    <p:embed/>
                  </p:oleObj>
                </mc:Choice>
                <mc:Fallback>
                  <p:oleObj name="Equation" r:id="rId5" imgW="571320" imgH="177480" progId="Equation.DSMT4">
                    <p:embed/>
                    <p:pic>
                      <p:nvPicPr>
                        <p:cNvPr id="0" name=""/>
                        <p:cNvPicPr/>
                        <p:nvPr/>
                      </p:nvPicPr>
                      <p:blipFill>
                        <a:blip r:embed="rId6"/>
                        <a:stretch>
                          <a:fillRect/>
                        </a:stretch>
                      </p:blipFill>
                      <p:spPr>
                        <a:xfrm>
                          <a:off x="3567164" y="3680630"/>
                          <a:ext cx="1241570" cy="386266"/>
                        </a:xfrm>
                        <a:prstGeom prst="rect">
                          <a:avLst/>
                        </a:prstGeom>
                      </p:spPr>
                    </p:pic>
                  </p:oleObj>
                </mc:Fallback>
              </mc:AlternateContent>
            </a:graphicData>
          </a:graphic>
        </p:graphicFrame>
      </p:grpSp>
      <p:grpSp>
        <p:nvGrpSpPr>
          <p:cNvPr id="17" name="Group 16"/>
          <p:cNvGrpSpPr/>
          <p:nvPr/>
        </p:nvGrpSpPr>
        <p:grpSpPr>
          <a:xfrm>
            <a:off x="6185010" y="1540877"/>
            <a:ext cx="909695" cy="541460"/>
            <a:chOff x="6185010" y="1540877"/>
            <a:chExt cx="909695" cy="541460"/>
          </a:xfrm>
        </p:grpSpPr>
        <p:cxnSp>
          <p:nvCxnSpPr>
            <p:cNvPr id="14" name="Straight Connector 13"/>
            <p:cNvCxnSpPr/>
            <p:nvPr/>
          </p:nvCxnSpPr>
          <p:spPr>
            <a:xfrm flipV="1">
              <a:off x="6185010" y="1777585"/>
              <a:ext cx="230430" cy="30475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6397078" y="1540877"/>
              <a:ext cx="697627" cy="369332"/>
            </a:xfrm>
            <a:prstGeom prst="rect">
              <a:avLst/>
            </a:prstGeom>
            <a:noFill/>
          </p:spPr>
          <p:txBody>
            <a:bodyPr wrap="none" rtlCol="0">
              <a:spAutoFit/>
            </a:bodyPr>
            <a:lstStyle/>
            <a:p>
              <a:r>
                <a:rPr lang="en-US" dirty="0" smtClean="0"/>
                <a:t>Error</a:t>
              </a:r>
              <a:endParaRPr lang="en-US" dirty="0"/>
            </a:p>
          </p:txBody>
        </p:sp>
      </p:grpSp>
      <p:grpSp>
        <p:nvGrpSpPr>
          <p:cNvPr id="13" name="Group 12"/>
          <p:cNvGrpSpPr/>
          <p:nvPr/>
        </p:nvGrpSpPr>
        <p:grpSpPr>
          <a:xfrm>
            <a:off x="5412802" y="2885134"/>
            <a:ext cx="1774845" cy="811399"/>
            <a:chOff x="5412802" y="2885134"/>
            <a:chExt cx="1774845" cy="811399"/>
          </a:xfrm>
        </p:grpSpPr>
        <p:cxnSp>
          <p:nvCxnSpPr>
            <p:cNvPr id="16" name="Straight Connector 15"/>
            <p:cNvCxnSpPr/>
            <p:nvPr/>
          </p:nvCxnSpPr>
          <p:spPr>
            <a:xfrm>
              <a:off x="5783299" y="2885134"/>
              <a:ext cx="195108" cy="4261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5412802" y="3327201"/>
              <a:ext cx="1774845" cy="369332"/>
            </a:xfrm>
            <a:prstGeom prst="rect">
              <a:avLst/>
            </a:prstGeom>
            <a:noFill/>
          </p:spPr>
          <p:txBody>
            <a:bodyPr wrap="none" rtlCol="0">
              <a:spAutoFit/>
            </a:bodyPr>
            <a:lstStyle/>
            <a:p>
              <a:r>
                <a:rPr lang="en-US" dirty="0" smtClean="0"/>
                <a:t>Error-sensitivity</a:t>
              </a:r>
              <a:endParaRPr lang="en-US" dirty="0"/>
            </a:p>
          </p:txBody>
        </p:sp>
      </p:grpSp>
      <p:cxnSp>
        <p:nvCxnSpPr>
          <p:cNvPr id="20" name="Straight Connector 19"/>
          <p:cNvCxnSpPr/>
          <p:nvPr/>
        </p:nvCxnSpPr>
        <p:spPr>
          <a:xfrm>
            <a:off x="2206711" y="1979308"/>
            <a:ext cx="187645" cy="2713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1307575" y="1592919"/>
            <a:ext cx="1774845" cy="369332"/>
          </a:xfrm>
          <a:prstGeom prst="rect">
            <a:avLst/>
          </a:prstGeom>
          <a:noFill/>
        </p:spPr>
        <p:txBody>
          <a:bodyPr wrap="none" rtlCol="0">
            <a:spAutoFit/>
          </a:bodyPr>
          <a:lstStyle/>
          <a:p>
            <a:r>
              <a:rPr lang="en-US" dirty="0" smtClean="0"/>
              <a:t>Estimated state</a:t>
            </a:r>
            <a:endParaRPr lang="en-US" dirty="0"/>
          </a:p>
        </p:txBody>
      </p:sp>
      <p:sp>
        <p:nvSpPr>
          <p:cNvPr id="25" name="TextBox 24"/>
          <p:cNvSpPr txBox="1"/>
          <p:nvPr/>
        </p:nvSpPr>
        <p:spPr>
          <a:xfrm>
            <a:off x="1192922" y="4681647"/>
            <a:ext cx="6904454" cy="369332"/>
          </a:xfrm>
          <a:prstGeom prst="rect">
            <a:avLst/>
          </a:prstGeom>
          <a:noFill/>
        </p:spPr>
        <p:txBody>
          <a:bodyPr wrap="none" rtlCol="0">
            <a:spAutoFit/>
          </a:bodyPr>
          <a:lstStyle/>
          <a:p>
            <a:r>
              <a:rPr lang="en-US" b="1" dirty="0" smtClean="0"/>
              <a:t>How do we determine our error-sensitivity? Can we adjust it?</a:t>
            </a:r>
            <a:endParaRPr lang="en-US" b="1" dirty="0"/>
          </a:p>
        </p:txBody>
      </p:sp>
    </p:spTree>
    <p:extLst>
      <p:ext uri="{BB962C8B-B14F-4D97-AF65-F5344CB8AC3E}">
        <p14:creationId xmlns:p14="http://schemas.microsoft.com/office/powerpoint/2010/main" val="867625638"/>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How do we find the error-sensitivity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457614404"/>
              </p:ext>
            </p:extLst>
          </p:nvPr>
        </p:nvGraphicFramePr>
        <p:xfrm>
          <a:off x="1533525" y="927100"/>
          <a:ext cx="6080125" cy="815975"/>
        </p:xfrm>
        <a:graphic>
          <a:graphicData uri="http://schemas.openxmlformats.org/presentationml/2006/ole">
            <mc:AlternateContent xmlns:mc="http://schemas.openxmlformats.org/markup-compatibility/2006">
              <mc:Choice xmlns:v="urn:schemas-microsoft-com:vml" Requires="v">
                <p:oleObj spid="_x0000_s56633" name="Equation" r:id="rId3" imgW="1701720" imgH="228600" progId="Equation.DSMT4">
                  <p:embed/>
                </p:oleObj>
              </mc:Choice>
              <mc:Fallback>
                <p:oleObj name="Equation" r:id="rId3" imgW="1701720" imgH="228600" progId="Equation.DSMT4">
                  <p:embed/>
                  <p:pic>
                    <p:nvPicPr>
                      <p:cNvPr id="0" name=""/>
                      <p:cNvPicPr>
                        <a:picLocks noChangeAspect="1" noChangeArrowheads="1"/>
                      </p:cNvPicPr>
                      <p:nvPr/>
                    </p:nvPicPr>
                    <p:blipFill>
                      <a:blip r:embed="rId4"/>
                      <a:srcRect/>
                      <a:stretch>
                        <a:fillRect/>
                      </a:stretch>
                    </p:blipFill>
                    <p:spPr bwMode="auto">
                      <a:xfrm>
                        <a:off x="1533525" y="927100"/>
                        <a:ext cx="6080125" cy="81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 name="Group 7"/>
          <p:cNvGrpSpPr/>
          <p:nvPr/>
        </p:nvGrpSpPr>
        <p:grpSpPr>
          <a:xfrm>
            <a:off x="5402208" y="2266124"/>
            <a:ext cx="3587115" cy="4123247"/>
            <a:chOff x="5446506" y="2255981"/>
            <a:chExt cx="3587115" cy="4123247"/>
          </a:xfrm>
        </p:grpSpPr>
        <p:pic>
          <p:nvPicPr>
            <p:cNvPr id="15" name="Picture 2" descr="Woodway Split Belt"/>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6506" y="2255981"/>
              <a:ext cx="3385929" cy="2257287"/>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8113176" y="6102229"/>
              <a:ext cx="920445" cy="276999"/>
            </a:xfrm>
            <a:prstGeom prst="rect">
              <a:avLst/>
            </a:prstGeom>
          </p:spPr>
          <p:txBody>
            <a:bodyPr wrap="none">
              <a:spAutoFit/>
            </a:bodyPr>
            <a:lstStyle/>
            <a:p>
              <a:pPr algn="ctr"/>
              <a:r>
                <a:rPr lang="en-US" sz="1200" dirty="0" smtClean="0"/>
                <a:t>Parke</a:t>
              </a:r>
              <a:r>
                <a:rPr lang="en-US" sz="1200" dirty="0"/>
                <a:t>, </a:t>
              </a:r>
              <a:r>
                <a:rPr lang="en-US" sz="1200" dirty="0" smtClean="0"/>
                <a:t>KKI</a:t>
              </a:r>
              <a:endParaRPr lang="en-US" sz="1200" dirty="0"/>
            </a:p>
          </p:txBody>
        </p:sp>
      </p:grpSp>
      <p:grpSp>
        <p:nvGrpSpPr>
          <p:cNvPr id="16" name="Group 15"/>
          <p:cNvGrpSpPr/>
          <p:nvPr/>
        </p:nvGrpSpPr>
        <p:grpSpPr>
          <a:xfrm>
            <a:off x="778621" y="5279002"/>
            <a:ext cx="7384389" cy="923330"/>
            <a:chOff x="846715" y="5210348"/>
            <a:chExt cx="7384389" cy="923330"/>
          </a:xfrm>
        </p:grpSpPr>
        <p:graphicFrame>
          <p:nvGraphicFramePr>
            <p:cNvPr id="17" name="Object 16"/>
            <p:cNvGraphicFramePr>
              <a:graphicFrameLocks noChangeAspect="1"/>
            </p:cNvGraphicFramePr>
            <p:nvPr>
              <p:extLst>
                <p:ext uri="{D42A27DB-BD31-4B8C-83A1-F6EECF244321}">
                  <p14:modId xmlns:p14="http://schemas.microsoft.com/office/powerpoint/2010/main" val="2557081925"/>
                </p:ext>
              </p:extLst>
            </p:nvPr>
          </p:nvGraphicFramePr>
          <p:xfrm>
            <a:off x="961930" y="5210348"/>
            <a:ext cx="298245" cy="387719"/>
          </p:xfrm>
          <a:graphic>
            <a:graphicData uri="http://schemas.openxmlformats.org/presentationml/2006/ole">
              <mc:AlternateContent xmlns:mc="http://schemas.openxmlformats.org/markup-compatibility/2006">
                <mc:Choice xmlns:v="urn:schemas-microsoft-com:vml" Requires="v">
                  <p:oleObj spid="_x0000_s56634" name="Equation" r:id="rId6" imgW="126720" imgH="164880" progId="Equation.DSMT4">
                    <p:embed/>
                  </p:oleObj>
                </mc:Choice>
                <mc:Fallback>
                  <p:oleObj name="Equation" r:id="rId6" imgW="126720" imgH="164880" progId="Equation.DSMT4">
                    <p:embed/>
                    <p:pic>
                      <p:nvPicPr>
                        <p:cNvPr id="0" name=""/>
                        <p:cNvPicPr/>
                        <p:nvPr/>
                      </p:nvPicPr>
                      <p:blipFill>
                        <a:blip r:embed="rId7"/>
                        <a:stretch>
                          <a:fillRect/>
                        </a:stretch>
                      </p:blipFill>
                      <p:spPr>
                        <a:xfrm>
                          <a:off x="961930" y="5210348"/>
                          <a:ext cx="298245" cy="387719"/>
                        </a:xfrm>
                        <a:prstGeom prst="rect">
                          <a:avLst/>
                        </a:prstGeom>
                      </p:spPr>
                    </p:pic>
                  </p:oleObj>
                </mc:Fallback>
              </mc:AlternateContent>
            </a:graphicData>
          </a:graphic>
        </p:graphicFrame>
        <p:sp>
          <p:nvSpPr>
            <p:cNvPr id="18" name="TextBox 17"/>
            <p:cNvSpPr txBox="1"/>
            <p:nvPr/>
          </p:nvSpPr>
          <p:spPr>
            <a:xfrm>
              <a:off x="846715" y="5210348"/>
              <a:ext cx="7384389" cy="923330"/>
            </a:xfrm>
            <a:prstGeom prst="rect">
              <a:avLst/>
            </a:prstGeom>
            <a:noFill/>
          </p:spPr>
          <p:txBody>
            <a:bodyPr wrap="square" rtlCol="0">
              <a:spAutoFit/>
            </a:bodyPr>
            <a:lstStyle/>
            <a:p>
              <a:r>
                <a:rPr lang="en-US" dirty="0" smtClean="0"/>
                <a:t>     represents our sensitivity to error, which should reflect something about our confidence of our observations compared to our confidence in our previous estimates.</a:t>
              </a:r>
            </a:p>
          </p:txBody>
        </p:sp>
      </p:grpSp>
      <p:sp>
        <p:nvSpPr>
          <p:cNvPr id="21" name="Freeform 6"/>
          <p:cNvSpPr>
            <a:spLocks/>
          </p:cNvSpPr>
          <p:nvPr/>
        </p:nvSpPr>
        <p:spPr bwMode="auto">
          <a:xfrm>
            <a:off x="1398588" y="1944688"/>
            <a:ext cx="2760662" cy="2774950"/>
          </a:xfrm>
          <a:custGeom>
            <a:avLst/>
            <a:gdLst>
              <a:gd name="T0" fmla="*/ 885 w 3477"/>
              <a:gd name="T1" fmla="*/ 0 h 3494"/>
              <a:gd name="T2" fmla="*/ 2592 w 3477"/>
              <a:gd name="T3" fmla="*/ 0 h 3494"/>
              <a:gd name="T4" fmla="*/ 2601 w 3477"/>
              <a:gd name="T5" fmla="*/ 1 h 3494"/>
              <a:gd name="T6" fmla="*/ 2608 w 3477"/>
              <a:gd name="T7" fmla="*/ 7 h 3494"/>
              <a:gd name="T8" fmla="*/ 2614 w 3477"/>
              <a:gd name="T9" fmla="*/ 14 h 3494"/>
              <a:gd name="T10" fmla="*/ 2615 w 3477"/>
              <a:gd name="T11" fmla="*/ 23 h 3494"/>
              <a:gd name="T12" fmla="*/ 2633 w 3477"/>
              <a:gd name="T13" fmla="*/ 3448 h 3494"/>
              <a:gd name="T14" fmla="*/ 3477 w 3477"/>
              <a:gd name="T15" fmla="*/ 3448 h 3494"/>
              <a:gd name="T16" fmla="*/ 3477 w 3477"/>
              <a:gd name="T17" fmla="*/ 3494 h 3494"/>
              <a:gd name="T18" fmla="*/ 2609 w 3477"/>
              <a:gd name="T19" fmla="*/ 3494 h 3494"/>
              <a:gd name="T20" fmla="*/ 2601 w 3477"/>
              <a:gd name="T21" fmla="*/ 3493 h 3494"/>
              <a:gd name="T22" fmla="*/ 2593 w 3477"/>
              <a:gd name="T23" fmla="*/ 3487 h 3494"/>
              <a:gd name="T24" fmla="*/ 2588 w 3477"/>
              <a:gd name="T25" fmla="*/ 3480 h 3494"/>
              <a:gd name="T26" fmla="*/ 2586 w 3477"/>
              <a:gd name="T27" fmla="*/ 3471 h 3494"/>
              <a:gd name="T28" fmla="*/ 2569 w 3477"/>
              <a:gd name="T29" fmla="*/ 46 h 3494"/>
              <a:gd name="T30" fmla="*/ 908 w 3477"/>
              <a:gd name="T31" fmla="*/ 46 h 3494"/>
              <a:gd name="T32" fmla="*/ 891 w 3477"/>
              <a:gd name="T33" fmla="*/ 3471 h 3494"/>
              <a:gd name="T34" fmla="*/ 889 w 3477"/>
              <a:gd name="T35" fmla="*/ 3480 h 3494"/>
              <a:gd name="T36" fmla="*/ 884 w 3477"/>
              <a:gd name="T37" fmla="*/ 3487 h 3494"/>
              <a:gd name="T38" fmla="*/ 876 w 3477"/>
              <a:gd name="T39" fmla="*/ 3493 h 3494"/>
              <a:gd name="T40" fmla="*/ 868 w 3477"/>
              <a:gd name="T41" fmla="*/ 3494 h 3494"/>
              <a:gd name="T42" fmla="*/ 0 w 3477"/>
              <a:gd name="T43" fmla="*/ 3494 h 3494"/>
              <a:gd name="T44" fmla="*/ 0 w 3477"/>
              <a:gd name="T45" fmla="*/ 3448 h 3494"/>
              <a:gd name="T46" fmla="*/ 844 w 3477"/>
              <a:gd name="T47" fmla="*/ 3448 h 3494"/>
              <a:gd name="T48" fmla="*/ 862 w 3477"/>
              <a:gd name="T49" fmla="*/ 23 h 3494"/>
              <a:gd name="T50" fmla="*/ 863 w 3477"/>
              <a:gd name="T51" fmla="*/ 14 h 3494"/>
              <a:gd name="T52" fmla="*/ 869 w 3477"/>
              <a:gd name="T53" fmla="*/ 7 h 3494"/>
              <a:gd name="T54" fmla="*/ 876 w 3477"/>
              <a:gd name="T55" fmla="*/ 1 h 3494"/>
              <a:gd name="T56" fmla="*/ 885 w 3477"/>
              <a:gd name="T57" fmla="*/ 0 h 3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77" h="3494">
                <a:moveTo>
                  <a:pt x="885" y="0"/>
                </a:moveTo>
                <a:lnTo>
                  <a:pt x="2592" y="0"/>
                </a:lnTo>
                <a:lnTo>
                  <a:pt x="2601" y="1"/>
                </a:lnTo>
                <a:lnTo>
                  <a:pt x="2608" y="7"/>
                </a:lnTo>
                <a:lnTo>
                  <a:pt x="2614" y="14"/>
                </a:lnTo>
                <a:lnTo>
                  <a:pt x="2615" y="23"/>
                </a:lnTo>
                <a:lnTo>
                  <a:pt x="2633" y="3448"/>
                </a:lnTo>
                <a:lnTo>
                  <a:pt x="3477" y="3448"/>
                </a:lnTo>
                <a:lnTo>
                  <a:pt x="3477" y="3494"/>
                </a:lnTo>
                <a:lnTo>
                  <a:pt x="2609" y="3494"/>
                </a:lnTo>
                <a:lnTo>
                  <a:pt x="2601" y="3493"/>
                </a:lnTo>
                <a:lnTo>
                  <a:pt x="2593" y="3487"/>
                </a:lnTo>
                <a:lnTo>
                  <a:pt x="2588" y="3480"/>
                </a:lnTo>
                <a:lnTo>
                  <a:pt x="2586" y="3471"/>
                </a:lnTo>
                <a:lnTo>
                  <a:pt x="2569" y="46"/>
                </a:lnTo>
                <a:lnTo>
                  <a:pt x="908" y="46"/>
                </a:lnTo>
                <a:lnTo>
                  <a:pt x="891" y="3471"/>
                </a:lnTo>
                <a:lnTo>
                  <a:pt x="889" y="3480"/>
                </a:lnTo>
                <a:lnTo>
                  <a:pt x="884" y="3487"/>
                </a:lnTo>
                <a:lnTo>
                  <a:pt x="876" y="3493"/>
                </a:lnTo>
                <a:lnTo>
                  <a:pt x="868" y="3494"/>
                </a:lnTo>
                <a:lnTo>
                  <a:pt x="0" y="3494"/>
                </a:lnTo>
                <a:lnTo>
                  <a:pt x="0" y="3448"/>
                </a:lnTo>
                <a:lnTo>
                  <a:pt x="844" y="3448"/>
                </a:lnTo>
                <a:lnTo>
                  <a:pt x="862" y="23"/>
                </a:lnTo>
                <a:lnTo>
                  <a:pt x="863" y="14"/>
                </a:lnTo>
                <a:lnTo>
                  <a:pt x="869" y="7"/>
                </a:lnTo>
                <a:lnTo>
                  <a:pt x="876" y="1"/>
                </a:lnTo>
                <a:lnTo>
                  <a:pt x="88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980" name="Group 38979"/>
          <p:cNvGrpSpPr/>
          <p:nvPr/>
        </p:nvGrpSpPr>
        <p:grpSpPr>
          <a:xfrm>
            <a:off x="1398588" y="2405063"/>
            <a:ext cx="3783918" cy="2314575"/>
            <a:chOff x="1398588" y="2405063"/>
            <a:chExt cx="3783918" cy="2314575"/>
          </a:xfrm>
        </p:grpSpPr>
        <p:graphicFrame>
          <p:nvGraphicFramePr>
            <p:cNvPr id="9" name="Object 8"/>
            <p:cNvGraphicFramePr>
              <a:graphicFrameLocks noChangeAspect="1"/>
            </p:cNvGraphicFramePr>
            <p:nvPr>
              <p:extLst>
                <p:ext uri="{D42A27DB-BD31-4B8C-83A1-F6EECF244321}">
                  <p14:modId xmlns:p14="http://schemas.microsoft.com/office/powerpoint/2010/main" val="882667525"/>
                </p:ext>
              </p:extLst>
            </p:nvPr>
          </p:nvGraphicFramePr>
          <p:xfrm>
            <a:off x="4120339" y="3390595"/>
            <a:ext cx="1062167" cy="395225"/>
          </p:xfrm>
          <a:graphic>
            <a:graphicData uri="http://schemas.openxmlformats.org/presentationml/2006/ole">
              <mc:AlternateContent xmlns:mc="http://schemas.openxmlformats.org/markup-compatibility/2006">
                <mc:Choice xmlns:v="urn:schemas-microsoft-com:vml" Requires="v">
                  <p:oleObj spid="_x0000_s56635" name="Equation" r:id="rId8" imgW="545760" imgH="203040" progId="Equation.DSMT4">
                    <p:embed/>
                  </p:oleObj>
                </mc:Choice>
                <mc:Fallback>
                  <p:oleObj name="Equation" r:id="rId8" imgW="545760" imgH="203040" progId="Equation.DSMT4">
                    <p:embed/>
                    <p:pic>
                      <p:nvPicPr>
                        <p:cNvPr id="0" name=""/>
                        <p:cNvPicPr/>
                        <p:nvPr/>
                      </p:nvPicPr>
                      <p:blipFill>
                        <a:blip r:embed="rId9"/>
                        <a:stretch>
                          <a:fillRect/>
                        </a:stretch>
                      </p:blipFill>
                      <p:spPr>
                        <a:xfrm>
                          <a:off x="4120339" y="3390595"/>
                          <a:ext cx="1062167" cy="395225"/>
                        </a:xfrm>
                        <a:prstGeom prst="rect">
                          <a:avLst/>
                        </a:prstGeom>
                      </p:spPr>
                    </p:pic>
                  </p:oleObj>
                </mc:Fallback>
              </mc:AlternateContent>
            </a:graphicData>
          </a:graphic>
        </p:graphicFrame>
        <p:cxnSp>
          <p:nvCxnSpPr>
            <p:cNvPr id="11" name="Straight Connector 10"/>
            <p:cNvCxnSpPr/>
            <p:nvPr/>
          </p:nvCxnSpPr>
          <p:spPr>
            <a:xfrm flipV="1">
              <a:off x="3995925" y="3785820"/>
              <a:ext cx="248828" cy="4112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Freeform 7"/>
            <p:cNvSpPr>
              <a:spLocks/>
            </p:cNvSpPr>
            <p:nvPr/>
          </p:nvSpPr>
          <p:spPr bwMode="auto">
            <a:xfrm>
              <a:off x="1398588" y="2405063"/>
              <a:ext cx="2767012" cy="2314575"/>
            </a:xfrm>
            <a:custGeom>
              <a:avLst/>
              <a:gdLst>
                <a:gd name="T0" fmla="*/ 2618 w 3486"/>
                <a:gd name="T1" fmla="*/ 1 h 2914"/>
                <a:gd name="T2" fmla="*/ 2631 w 3486"/>
                <a:gd name="T3" fmla="*/ 14 h 2914"/>
                <a:gd name="T4" fmla="*/ 2685 w 3486"/>
                <a:gd name="T5" fmla="*/ 508 h 2914"/>
                <a:gd name="T6" fmla="*/ 2788 w 3486"/>
                <a:gd name="T7" fmla="*/ 1247 h 2914"/>
                <a:gd name="T8" fmla="*/ 2838 w 3486"/>
                <a:gd name="T9" fmla="*/ 1517 h 2914"/>
                <a:gd name="T10" fmla="*/ 2941 w 3486"/>
                <a:gd name="T11" fmla="*/ 1940 h 2914"/>
                <a:gd name="T12" fmla="*/ 3044 w 3486"/>
                <a:gd name="T13" fmla="*/ 2233 h 2914"/>
                <a:gd name="T14" fmla="*/ 3146 w 3486"/>
                <a:gd name="T15" fmla="*/ 2429 h 2914"/>
                <a:gd name="T16" fmla="*/ 3247 w 3486"/>
                <a:gd name="T17" fmla="*/ 2566 h 2914"/>
                <a:gd name="T18" fmla="*/ 3350 w 3486"/>
                <a:gd name="T19" fmla="*/ 2662 h 2914"/>
                <a:gd name="T20" fmla="*/ 3395 w 3486"/>
                <a:gd name="T21" fmla="*/ 2693 h 2914"/>
                <a:gd name="T22" fmla="*/ 3464 w 3486"/>
                <a:gd name="T23" fmla="*/ 2784 h 2914"/>
                <a:gd name="T24" fmla="*/ 3369 w 3486"/>
                <a:gd name="T25" fmla="*/ 2732 h 2914"/>
                <a:gd name="T26" fmla="*/ 3266 w 3486"/>
                <a:gd name="T27" fmla="*/ 2652 h 2914"/>
                <a:gd name="T28" fmla="*/ 3161 w 3486"/>
                <a:gd name="T29" fmla="*/ 2536 h 2914"/>
                <a:gd name="T30" fmla="*/ 3105 w 3486"/>
                <a:gd name="T31" fmla="*/ 2452 h 2914"/>
                <a:gd name="T32" fmla="*/ 3001 w 3486"/>
                <a:gd name="T33" fmla="*/ 2250 h 2914"/>
                <a:gd name="T34" fmla="*/ 2898 w 3486"/>
                <a:gd name="T35" fmla="*/ 1958 h 2914"/>
                <a:gd name="T36" fmla="*/ 2795 w 3486"/>
                <a:gd name="T37" fmla="*/ 1534 h 2914"/>
                <a:gd name="T38" fmla="*/ 2741 w 3486"/>
                <a:gd name="T39" fmla="*/ 1247 h 2914"/>
                <a:gd name="T40" fmla="*/ 2638 w 3486"/>
                <a:gd name="T41" fmla="*/ 508 h 2914"/>
                <a:gd name="T42" fmla="*/ 2540 w 3486"/>
                <a:gd name="T43" fmla="*/ 47 h 2914"/>
                <a:gd name="T44" fmla="*/ 2178 w 3486"/>
                <a:gd name="T45" fmla="*/ 68 h 2914"/>
                <a:gd name="T46" fmla="*/ 1965 w 3486"/>
                <a:gd name="T47" fmla="*/ 101 h 2914"/>
                <a:gd name="T48" fmla="*/ 1878 w 3486"/>
                <a:gd name="T49" fmla="*/ 123 h 2914"/>
                <a:gd name="T50" fmla="*/ 1740 w 3486"/>
                <a:gd name="T51" fmla="*/ 178 h 2914"/>
                <a:gd name="T52" fmla="*/ 1627 w 3486"/>
                <a:gd name="T53" fmla="*/ 249 h 2914"/>
                <a:gd name="T54" fmla="*/ 1523 w 3486"/>
                <a:gd name="T55" fmla="*/ 344 h 2914"/>
                <a:gd name="T56" fmla="*/ 1420 w 3486"/>
                <a:gd name="T57" fmla="*/ 484 h 2914"/>
                <a:gd name="T58" fmla="*/ 1372 w 3486"/>
                <a:gd name="T59" fmla="*/ 566 h 2914"/>
                <a:gd name="T60" fmla="*/ 1269 w 3486"/>
                <a:gd name="T61" fmla="*/ 810 h 2914"/>
                <a:gd name="T62" fmla="*/ 1166 w 3486"/>
                <a:gd name="T63" fmla="*/ 1162 h 2914"/>
                <a:gd name="T64" fmla="*/ 1114 w 3486"/>
                <a:gd name="T65" fmla="*/ 1394 h 2914"/>
                <a:gd name="T66" fmla="*/ 1012 w 3486"/>
                <a:gd name="T67" fmla="*/ 2000 h 2914"/>
                <a:gd name="T68" fmla="*/ 908 w 3486"/>
                <a:gd name="T69" fmla="*/ 2891 h 2914"/>
                <a:gd name="T70" fmla="*/ 901 w 3486"/>
                <a:gd name="T71" fmla="*/ 2907 h 2914"/>
                <a:gd name="T72" fmla="*/ 885 w 3486"/>
                <a:gd name="T73" fmla="*/ 2914 h 2914"/>
                <a:gd name="T74" fmla="*/ 0 w 3486"/>
                <a:gd name="T75" fmla="*/ 2868 h 2914"/>
                <a:gd name="T76" fmla="*/ 914 w 3486"/>
                <a:gd name="T77" fmla="*/ 2404 h 2914"/>
                <a:gd name="T78" fmla="*/ 1017 w 3486"/>
                <a:gd name="T79" fmla="*/ 1663 h 2914"/>
                <a:gd name="T80" fmla="*/ 1070 w 3486"/>
                <a:gd name="T81" fmla="*/ 1376 h 2914"/>
                <a:gd name="T82" fmla="*/ 1173 w 3486"/>
                <a:gd name="T83" fmla="*/ 952 h 2914"/>
                <a:gd name="T84" fmla="*/ 1278 w 3486"/>
                <a:gd name="T85" fmla="*/ 659 h 2914"/>
                <a:gd name="T86" fmla="*/ 1381 w 3486"/>
                <a:gd name="T87" fmla="*/ 458 h 2914"/>
                <a:gd name="T88" fmla="*/ 1439 w 3486"/>
                <a:gd name="T89" fmla="*/ 373 h 2914"/>
                <a:gd name="T90" fmla="*/ 1541 w 3486"/>
                <a:gd name="T91" fmla="*/ 259 h 2914"/>
                <a:gd name="T92" fmla="*/ 1646 w 3486"/>
                <a:gd name="T93" fmla="*/ 179 h 2914"/>
                <a:gd name="T94" fmla="*/ 1721 w 3486"/>
                <a:gd name="T95" fmla="*/ 134 h 2914"/>
                <a:gd name="T96" fmla="*/ 1859 w 3486"/>
                <a:gd name="T97" fmla="*/ 79 h 2914"/>
                <a:gd name="T98" fmla="*/ 1954 w 3486"/>
                <a:gd name="T99" fmla="*/ 56 h 2914"/>
                <a:gd name="T100" fmla="*/ 2178 w 3486"/>
                <a:gd name="T101" fmla="*/ 21 h 2914"/>
                <a:gd name="T102" fmla="*/ 2540 w 3486"/>
                <a:gd name="T103" fmla="*/ 1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86" h="2914">
                  <a:moveTo>
                    <a:pt x="2609" y="0"/>
                  </a:moveTo>
                  <a:lnTo>
                    <a:pt x="2618" y="1"/>
                  </a:lnTo>
                  <a:lnTo>
                    <a:pt x="2625" y="7"/>
                  </a:lnTo>
                  <a:lnTo>
                    <a:pt x="2631" y="14"/>
                  </a:lnTo>
                  <a:lnTo>
                    <a:pt x="2633" y="23"/>
                  </a:lnTo>
                  <a:lnTo>
                    <a:pt x="2685" y="508"/>
                  </a:lnTo>
                  <a:lnTo>
                    <a:pt x="2735" y="913"/>
                  </a:lnTo>
                  <a:lnTo>
                    <a:pt x="2788" y="1247"/>
                  </a:lnTo>
                  <a:lnTo>
                    <a:pt x="2838" y="1517"/>
                  </a:lnTo>
                  <a:lnTo>
                    <a:pt x="2838" y="1517"/>
                  </a:lnTo>
                  <a:lnTo>
                    <a:pt x="2889" y="1749"/>
                  </a:lnTo>
                  <a:lnTo>
                    <a:pt x="2941" y="1940"/>
                  </a:lnTo>
                  <a:lnTo>
                    <a:pt x="2993" y="2100"/>
                  </a:lnTo>
                  <a:lnTo>
                    <a:pt x="3044" y="2233"/>
                  </a:lnTo>
                  <a:lnTo>
                    <a:pt x="3096" y="2343"/>
                  </a:lnTo>
                  <a:lnTo>
                    <a:pt x="3146" y="2429"/>
                  </a:lnTo>
                  <a:lnTo>
                    <a:pt x="3195" y="2503"/>
                  </a:lnTo>
                  <a:lnTo>
                    <a:pt x="3247" y="2566"/>
                  </a:lnTo>
                  <a:lnTo>
                    <a:pt x="3299" y="2619"/>
                  </a:lnTo>
                  <a:lnTo>
                    <a:pt x="3350" y="2662"/>
                  </a:lnTo>
                  <a:lnTo>
                    <a:pt x="3395" y="2693"/>
                  </a:lnTo>
                  <a:lnTo>
                    <a:pt x="3395" y="2693"/>
                  </a:lnTo>
                  <a:lnTo>
                    <a:pt x="3486" y="2743"/>
                  </a:lnTo>
                  <a:lnTo>
                    <a:pt x="3464" y="2784"/>
                  </a:lnTo>
                  <a:lnTo>
                    <a:pt x="3376" y="2736"/>
                  </a:lnTo>
                  <a:lnTo>
                    <a:pt x="3369" y="2732"/>
                  </a:lnTo>
                  <a:lnTo>
                    <a:pt x="3317" y="2695"/>
                  </a:lnTo>
                  <a:lnTo>
                    <a:pt x="3266" y="2652"/>
                  </a:lnTo>
                  <a:lnTo>
                    <a:pt x="3214" y="2600"/>
                  </a:lnTo>
                  <a:lnTo>
                    <a:pt x="3161" y="2536"/>
                  </a:lnTo>
                  <a:lnTo>
                    <a:pt x="3111" y="2461"/>
                  </a:lnTo>
                  <a:lnTo>
                    <a:pt x="3105" y="2452"/>
                  </a:lnTo>
                  <a:lnTo>
                    <a:pt x="3053" y="2361"/>
                  </a:lnTo>
                  <a:lnTo>
                    <a:pt x="3001" y="2250"/>
                  </a:lnTo>
                  <a:lnTo>
                    <a:pt x="2950" y="2117"/>
                  </a:lnTo>
                  <a:lnTo>
                    <a:pt x="2898" y="1958"/>
                  </a:lnTo>
                  <a:lnTo>
                    <a:pt x="2846" y="1766"/>
                  </a:lnTo>
                  <a:lnTo>
                    <a:pt x="2795" y="1534"/>
                  </a:lnTo>
                  <a:lnTo>
                    <a:pt x="2793" y="1526"/>
                  </a:lnTo>
                  <a:lnTo>
                    <a:pt x="2741" y="1247"/>
                  </a:lnTo>
                  <a:lnTo>
                    <a:pt x="2689" y="913"/>
                  </a:lnTo>
                  <a:lnTo>
                    <a:pt x="2638" y="508"/>
                  </a:lnTo>
                  <a:lnTo>
                    <a:pt x="2589" y="46"/>
                  </a:lnTo>
                  <a:lnTo>
                    <a:pt x="2540" y="47"/>
                  </a:lnTo>
                  <a:lnTo>
                    <a:pt x="2333" y="56"/>
                  </a:lnTo>
                  <a:lnTo>
                    <a:pt x="2178" y="68"/>
                  </a:lnTo>
                  <a:lnTo>
                    <a:pt x="2057" y="84"/>
                  </a:lnTo>
                  <a:lnTo>
                    <a:pt x="1965" y="101"/>
                  </a:lnTo>
                  <a:lnTo>
                    <a:pt x="1965" y="101"/>
                  </a:lnTo>
                  <a:lnTo>
                    <a:pt x="1878" y="123"/>
                  </a:lnTo>
                  <a:lnTo>
                    <a:pt x="1809" y="147"/>
                  </a:lnTo>
                  <a:lnTo>
                    <a:pt x="1740" y="178"/>
                  </a:lnTo>
                  <a:lnTo>
                    <a:pt x="1678" y="214"/>
                  </a:lnTo>
                  <a:lnTo>
                    <a:pt x="1627" y="249"/>
                  </a:lnTo>
                  <a:lnTo>
                    <a:pt x="1575" y="292"/>
                  </a:lnTo>
                  <a:lnTo>
                    <a:pt x="1523" y="344"/>
                  </a:lnTo>
                  <a:lnTo>
                    <a:pt x="1472" y="407"/>
                  </a:lnTo>
                  <a:lnTo>
                    <a:pt x="1420" y="484"/>
                  </a:lnTo>
                  <a:lnTo>
                    <a:pt x="1420" y="484"/>
                  </a:lnTo>
                  <a:lnTo>
                    <a:pt x="1372" y="566"/>
                  </a:lnTo>
                  <a:lnTo>
                    <a:pt x="1321" y="676"/>
                  </a:lnTo>
                  <a:lnTo>
                    <a:pt x="1269" y="810"/>
                  </a:lnTo>
                  <a:lnTo>
                    <a:pt x="1217" y="969"/>
                  </a:lnTo>
                  <a:lnTo>
                    <a:pt x="1166" y="1162"/>
                  </a:lnTo>
                  <a:lnTo>
                    <a:pt x="1114" y="1394"/>
                  </a:lnTo>
                  <a:lnTo>
                    <a:pt x="1114" y="1394"/>
                  </a:lnTo>
                  <a:lnTo>
                    <a:pt x="1063" y="1663"/>
                  </a:lnTo>
                  <a:lnTo>
                    <a:pt x="1012" y="2000"/>
                  </a:lnTo>
                  <a:lnTo>
                    <a:pt x="960" y="2404"/>
                  </a:lnTo>
                  <a:lnTo>
                    <a:pt x="908" y="2891"/>
                  </a:lnTo>
                  <a:lnTo>
                    <a:pt x="907" y="2900"/>
                  </a:lnTo>
                  <a:lnTo>
                    <a:pt x="901" y="2907"/>
                  </a:lnTo>
                  <a:lnTo>
                    <a:pt x="894" y="2913"/>
                  </a:lnTo>
                  <a:lnTo>
                    <a:pt x="885" y="2914"/>
                  </a:lnTo>
                  <a:lnTo>
                    <a:pt x="0" y="2914"/>
                  </a:lnTo>
                  <a:lnTo>
                    <a:pt x="0" y="2868"/>
                  </a:lnTo>
                  <a:lnTo>
                    <a:pt x="865" y="2868"/>
                  </a:lnTo>
                  <a:lnTo>
                    <a:pt x="914" y="2404"/>
                  </a:lnTo>
                  <a:lnTo>
                    <a:pt x="966" y="2000"/>
                  </a:lnTo>
                  <a:lnTo>
                    <a:pt x="1017" y="1663"/>
                  </a:lnTo>
                  <a:lnTo>
                    <a:pt x="1069" y="1385"/>
                  </a:lnTo>
                  <a:lnTo>
                    <a:pt x="1070" y="1376"/>
                  </a:lnTo>
                  <a:lnTo>
                    <a:pt x="1123" y="1145"/>
                  </a:lnTo>
                  <a:lnTo>
                    <a:pt x="1173" y="952"/>
                  </a:lnTo>
                  <a:lnTo>
                    <a:pt x="1226" y="792"/>
                  </a:lnTo>
                  <a:lnTo>
                    <a:pt x="1278" y="659"/>
                  </a:lnTo>
                  <a:lnTo>
                    <a:pt x="1328" y="549"/>
                  </a:lnTo>
                  <a:lnTo>
                    <a:pt x="1381" y="458"/>
                  </a:lnTo>
                  <a:lnTo>
                    <a:pt x="1386" y="450"/>
                  </a:lnTo>
                  <a:lnTo>
                    <a:pt x="1439" y="373"/>
                  </a:lnTo>
                  <a:lnTo>
                    <a:pt x="1489" y="311"/>
                  </a:lnTo>
                  <a:lnTo>
                    <a:pt x="1541" y="259"/>
                  </a:lnTo>
                  <a:lnTo>
                    <a:pt x="1594" y="215"/>
                  </a:lnTo>
                  <a:lnTo>
                    <a:pt x="1646" y="179"/>
                  </a:lnTo>
                  <a:lnTo>
                    <a:pt x="1653" y="173"/>
                  </a:lnTo>
                  <a:lnTo>
                    <a:pt x="1721" y="134"/>
                  </a:lnTo>
                  <a:lnTo>
                    <a:pt x="1791" y="104"/>
                  </a:lnTo>
                  <a:lnTo>
                    <a:pt x="1859" y="79"/>
                  </a:lnTo>
                  <a:lnTo>
                    <a:pt x="1946" y="57"/>
                  </a:lnTo>
                  <a:lnTo>
                    <a:pt x="1954" y="56"/>
                  </a:lnTo>
                  <a:lnTo>
                    <a:pt x="2057" y="37"/>
                  </a:lnTo>
                  <a:lnTo>
                    <a:pt x="2178" y="21"/>
                  </a:lnTo>
                  <a:lnTo>
                    <a:pt x="2333" y="10"/>
                  </a:lnTo>
                  <a:lnTo>
                    <a:pt x="2540" y="1"/>
                  </a:lnTo>
                  <a:lnTo>
                    <a:pt x="2609"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8982" name="Group 38981"/>
          <p:cNvGrpSpPr/>
          <p:nvPr/>
        </p:nvGrpSpPr>
        <p:grpSpPr>
          <a:xfrm>
            <a:off x="1398588" y="1958372"/>
            <a:ext cx="3604039" cy="2761266"/>
            <a:chOff x="1398588" y="1958372"/>
            <a:chExt cx="3604039" cy="2761266"/>
          </a:xfrm>
        </p:grpSpPr>
        <p:grpSp>
          <p:nvGrpSpPr>
            <p:cNvPr id="38979" name="Group 38978"/>
            <p:cNvGrpSpPr/>
            <p:nvPr/>
          </p:nvGrpSpPr>
          <p:grpSpPr>
            <a:xfrm>
              <a:off x="3592672" y="1958372"/>
              <a:ext cx="1409955" cy="395288"/>
              <a:chOff x="3592672" y="1958372"/>
              <a:chExt cx="1409955" cy="395288"/>
            </a:xfrm>
          </p:grpSpPr>
          <p:graphicFrame>
            <p:nvGraphicFramePr>
              <p:cNvPr id="12" name="Object 11"/>
              <p:cNvGraphicFramePr>
                <a:graphicFrameLocks noChangeAspect="1"/>
              </p:cNvGraphicFramePr>
              <p:nvPr>
                <p:extLst>
                  <p:ext uri="{D42A27DB-BD31-4B8C-83A1-F6EECF244321}">
                    <p14:modId xmlns:p14="http://schemas.microsoft.com/office/powerpoint/2010/main" val="138630456"/>
                  </p:ext>
                </p:extLst>
              </p:nvPr>
            </p:nvGraphicFramePr>
            <p:xfrm>
              <a:off x="3939002" y="1958372"/>
              <a:ext cx="1063625" cy="395288"/>
            </p:xfrm>
            <a:graphic>
              <a:graphicData uri="http://schemas.openxmlformats.org/presentationml/2006/ole">
                <mc:AlternateContent xmlns:mc="http://schemas.openxmlformats.org/markup-compatibility/2006">
                  <mc:Choice xmlns:v="urn:schemas-microsoft-com:vml" Requires="v">
                    <p:oleObj spid="_x0000_s56636" name="Equation" r:id="rId10" imgW="545760" imgH="203040" progId="Equation.DSMT4">
                      <p:embed/>
                    </p:oleObj>
                  </mc:Choice>
                  <mc:Fallback>
                    <p:oleObj name="Equation" r:id="rId10" imgW="545760" imgH="203040" progId="Equation.DSMT4">
                      <p:embed/>
                      <p:pic>
                        <p:nvPicPr>
                          <p:cNvPr id="0" name=""/>
                          <p:cNvPicPr>
                            <a:picLocks noChangeAspect="1" noChangeArrowheads="1"/>
                          </p:cNvPicPr>
                          <p:nvPr/>
                        </p:nvPicPr>
                        <p:blipFill>
                          <a:blip r:embed="rId11"/>
                          <a:srcRect/>
                          <a:stretch>
                            <a:fillRect/>
                          </a:stretch>
                        </p:blipFill>
                        <p:spPr bwMode="auto">
                          <a:xfrm>
                            <a:off x="3939002" y="1958372"/>
                            <a:ext cx="1063625"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4" name="Straight Connector 13"/>
              <p:cNvCxnSpPr/>
              <p:nvPr/>
            </p:nvCxnSpPr>
            <p:spPr>
              <a:xfrm flipV="1">
                <a:off x="3592672" y="2156016"/>
                <a:ext cx="268835" cy="16485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Freeform 8"/>
            <p:cNvSpPr>
              <a:spLocks/>
            </p:cNvSpPr>
            <p:nvPr/>
          </p:nvSpPr>
          <p:spPr bwMode="auto">
            <a:xfrm>
              <a:off x="1398588" y="2193925"/>
              <a:ext cx="2760662" cy="2525713"/>
            </a:xfrm>
            <a:custGeom>
              <a:avLst/>
              <a:gdLst>
                <a:gd name="T0" fmla="*/ 2609 w 3479"/>
                <a:gd name="T1" fmla="*/ 0 h 3181"/>
                <a:gd name="T2" fmla="*/ 2625 w 3479"/>
                <a:gd name="T3" fmla="*/ 7 h 3181"/>
                <a:gd name="T4" fmla="*/ 2633 w 3479"/>
                <a:gd name="T5" fmla="*/ 23 h 3181"/>
                <a:gd name="T6" fmla="*/ 2701 w 3479"/>
                <a:gd name="T7" fmla="*/ 1191 h 3181"/>
                <a:gd name="T8" fmla="*/ 2770 w 3479"/>
                <a:gd name="T9" fmla="*/ 1923 h 3181"/>
                <a:gd name="T10" fmla="*/ 2838 w 3479"/>
                <a:gd name="T11" fmla="*/ 2375 h 3181"/>
                <a:gd name="T12" fmla="*/ 2872 w 3479"/>
                <a:gd name="T13" fmla="*/ 2536 h 3181"/>
                <a:gd name="T14" fmla="*/ 2941 w 3479"/>
                <a:gd name="T15" fmla="*/ 2764 h 3181"/>
                <a:gd name="T16" fmla="*/ 3011 w 3479"/>
                <a:gd name="T17" fmla="*/ 2907 h 3181"/>
                <a:gd name="T18" fmla="*/ 3040 w 3479"/>
                <a:gd name="T19" fmla="*/ 2951 h 3181"/>
                <a:gd name="T20" fmla="*/ 3105 w 3479"/>
                <a:gd name="T21" fmla="*/ 3019 h 3181"/>
                <a:gd name="T22" fmla="*/ 3205 w 3479"/>
                <a:gd name="T23" fmla="*/ 3077 h 3181"/>
                <a:gd name="T24" fmla="*/ 3325 w 3479"/>
                <a:gd name="T25" fmla="*/ 3110 h 3181"/>
                <a:gd name="T26" fmla="*/ 3479 w 3479"/>
                <a:gd name="T27" fmla="*/ 3126 h 3181"/>
                <a:gd name="T28" fmla="*/ 3402 w 3479"/>
                <a:gd name="T29" fmla="*/ 3167 h 3181"/>
                <a:gd name="T30" fmla="*/ 3308 w 3479"/>
                <a:gd name="T31" fmla="*/ 3154 h 3181"/>
                <a:gd name="T32" fmla="*/ 3186 w 3479"/>
                <a:gd name="T33" fmla="*/ 3120 h 3181"/>
                <a:gd name="T34" fmla="*/ 3083 w 3479"/>
                <a:gd name="T35" fmla="*/ 3060 h 3181"/>
                <a:gd name="T36" fmla="*/ 3041 w 3479"/>
                <a:gd name="T37" fmla="*/ 3023 h 3181"/>
                <a:gd name="T38" fmla="*/ 3001 w 3479"/>
                <a:gd name="T39" fmla="*/ 2975 h 3181"/>
                <a:gd name="T40" fmla="*/ 2933 w 3479"/>
                <a:gd name="T41" fmla="*/ 2862 h 3181"/>
                <a:gd name="T42" fmla="*/ 2863 w 3479"/>
                <a:gd name="T43" fmla="*/ 2681 h 3181"/>
                <a:gd name="T44" fmla="*/ 2795 w 3479"/>
                <a:gd name="T45" fmla="*/ 2393 h 3181"/>
                <a:gd name="T46" fmla="*/ 2759 w 3479"/>
                <a:gd name="T47" fmla="*/ 2180 h 3181"/>
                <a:gd name="T48" fmla="*/ 2689 w 3479"/>
                <a:gd name="T49" fmla="*/ 1600 h 3181"/>
                <a:gd name="T50" fmla="*/ 2621 w 3479"/>
                <a:gd name="T51" fmla="*/ 675 h 3181"/>
                <a:gd name="T52" fmla="*/ 2420 w 3479"/>
                <a:gd name="T53" fmla="*/ 46 h 3181"/>
                <a:gd name="T54" fmla="*/ 1799 w 3479"/>
                <a:gd name="T55" fmla="*/ 52 h 3181"/>
                <a:gd name="T56" fmla="*/ 1601 w 3479"/>
                <a:gd name="T57" fmla="*/ 71 h 3181"/>
                <a:gd name="T58" fmla="*/ 1482 w 3479"/>
                <a:gd name="T59" fmla="*/ 104 h 3181"/>
                <a:gd name="T60" fmla="*/ 1385 w 3479"/>
                <a:gd name="T61" fmla="*/ 161 h 3181"/>
                <a:gd name="T62" fmla="*/ 1317 w 3479"/>
                <a:gd name="T63" fmla="*/ 232 h 3181"/>
                <a:gd name="T64" fmla="*/ 1282 w 3479"/>
                <a:gd name="T65" fmla="*/ 281 h 3181"/>
                <a:gd name="T66" fmla="*/ 1217 w 3479"/>
                <a:gd name="T67" fmla="*/ 416 h 3181"/>
                <a:gd name="T68" fmla="*/ 1149 w 3479"/>
                <a:gd name="T69" fmla="*/ 645 h 3181"/>
                <a:gd name="T70" fmla="*/ 1114 w 3479"/>
                <a:gd name="T71" fmla="*/ 806 h 3181"/>
                <a:gd name="T72" fmla="*/ 1046 w 3479"/>
                <a:gd name="T73" fmla="*/ 1256 h 3181"/>
                <a:gd name="T74" fmla="*/ 978 w 3479"/>
                <a:gd name="T75" fmla="*/ 1990 h 3181"/>
                <a:gd name="T76" fmla="*/ 908 w 3479"/>
                <a:gd name="T77" fmla="*/ 3158 h 3181"/>
                <a:gd name="T78" fmla="*/ 901 w 3479"/>
                <a:gd name="T79" fmla="*/ 3174 h 3181"/>
                <a:gd name="T80" fmla="*/ 885 w 3479"/>
                <a:gd name="T81" fmla="*/ 3181 h 3181"/>
                <a:gd name="T82" fmla="*/ 0 w 3479"/>
                <a:gd name="T83" fmla="*/ 3135 h 3181"/>
                <a:gd name="T84" fmla="*/ 897 w 3479"/>
                <a:gd name="T85" fmla="*/ 2506 h 3181"/>
                <a:gd name="T86" fmla="*/ 966 w 3479"/>
                <a:gd name="T87" fmla="*/ 1581 h 3181"/>
                <a:gd name="T88" fmla="*/ 1034 w 3479"/>
                <a:gd name="T89" fmla="*/ 1000 h 3181"/>
                <a:gd name="T90" fmla="*/ 1070 w 3479"/>
                <a:gd name="T91" fmla="*/ 788 h 3181"/>
                <a:gd name="T92" fmla="*/ 1140 w 3479"/>
                <a:gd name="T93" fmla="*/ 500 h 3181"/>
                <a:gd name="T94" fmla="*/ 1208 w 3479"/>
                <a:gd name="T95" fmla="*/ 319 h 3181"/>
                <a:gd name="T96" fmla="*/ 1249 w 3479"/>
                <a:gd name="T97" fmla="*/ 248 h 3181"/>
                <a:gd name="T98" fmla="*/ 1317 w 3479"/>
                <a:gd name="T99" fmla="*/ 158 h 3181"/>
                <a:gd name="T100" fmla="*/ 1404 w 3479"/>
                <a:gd name="T101" fmla="*/ 91 h 3181"/>
                <a:gd name="T102" fmla="*/ 1463 w 3479"/>
                <a:gd name="T103" fmla="*/ 61 h 3181"/>
                <a:gd name="T104" fmla="*/ 1583 w 3479"/>
                <a:gd name="T105" fmla="*/ 27 h 3181"/>
                <a:gd name="T106" fmla="*/ 1678 w 3479"/>
                <a:gd name="T107" fmla="*/ 14 h 3181"/>
                <a:gd name="T108" fmla="*/ 1989 w 3479"/>
                <a:gd name="T109" fmla="*/ 1 h 3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79" h="3181">
                  <a:moveTo>
                    <a:pt x="2420" y="0"/>
                  </a:moveTo>
                  <a:lnTo>
                    <a:pt x="2609" y="0"/>
                  </a:lnTo>
                  <a:lnTo>
                    <a:pt x="2618" y="1"/>
                  </a:lnTo>
                  <a:lnTo>
                    <a:pt x="2625" y="7"/>
                  </a:lnTo>
                  <a:lnTo>
                    <a:pt x="2631" y="14"/>
                  </a:lnTo>
                  <a:lnTo>
                    <a:pt x="2633" y="23"/>
                  </a:lnTo>
                  <a:lnTo>
                    <a:pt x="2667" y="675"/>
                  </a:lnTo>
                  <a:lnTo>
                    <a:pt x="2701" y="1191"/>
                  </a:lnTo>
                  <a:lnTo>
                    <a:pt x="2735" y="1600"/>
                  </a:lnTo>
                  <a:lnTo>
                    <a:pt x="2770" y="1923"/>
                  </a:lnTo>
                  <a:lnTo>
                    <a:pt x="2805" y="2180"/>
                  </a:lnTo>
                  <a:lnTo>
                    <a:pt x="2838" y="2375"/>
                  </a:lnTo>
                  <a:lnTo>
                    <a:pt x="2838" y="2375"/>
                  </a:lnTo>
                  <a:lnTo>
                    <a:pt x="2872" y="2536"/>
                  </a:lnTo>
                  <a:lnTo>
                    <a:pt x="2906" y="2664"/>
                  </a:lnTo>
                  <a:lnTo>
                    <a:pt x="2941" y="2764"/>
                  </a:lnTo>
                  <a:lnTo>
                    <a:pt x="2976" y="2845"/>
                  </a:lnTo>
                  <a:lnTo>
                    <a:pt x="3011" y="2907"/>
                  </a:lnTo>
                  <a:lnTo>
                    <a:pt x="3040" y="2951"/>
                  </a:lnTo>
                  <a:lnTo>
                    <a:pt x="3040" y="2951"/>
                  </a:lnTo>
                  <a:lnTo>
                    <a:pt x="3075" y="2990"/>
                  </a:lnTo>
                  <a:lnTo>
                    <a:pt x="3105" y="3019"/>
                  </a:lnTo>
                  <a:lnTo>
                    <a:pt x="3154" y="3051"/>
                  </a:lnTo>
                  <a:lnTo>
                    <a:pt x="3205" y="3077"/>
                  </a:lnTo>
                  <a:lnTo>
                    <a:pt x="3257" y="3094"/>
                  </a:lnTo>
                  <a:lnTo>
                    <a:pt x="3325" y="3110"/>
                  </a:lnTo>
                  <a:lnTo>
                    <a:pt x="3402" y="3120"/>
                  </a:lnTo>
                  <a:lnTo>
                    <a:pt x="3479" y="3126"/>
                  </a:lnTo>
                  <a:lnTo>
                    <a:pt x="3474" y="3173"/>
                  </a:lnTo>
                  <a:lnTo>
                    <a:pt x="3402" y="3167"/>
                  </a:lnTo>
                  <a:lnTo>
                    <a:pt x="3317" y="3155"/>
                  </a:lnTo>
                  <a:lnTo>
                    <a:pt x="3308" y="3154"/>
                  </a:lnTo>
                  <a:lnTo>
                    <a:pt x="3238" y="3138"/>
                  </a:lnTo>
                  <a:lnTo>
                    <a:pt x="3186" y="3120"/>
                  </a:lnTo>
                  <a:lnTo>
                    <a:pt x="3135" y="3094"/>
                  </a:lnTo>
                  <a:lnTo>
                    <a:pt x="3083" y="3060"/>
                  </a:lnTo>
                  <a:lnTo>
                    <a:pt x="3076" y="3055"/>
                  </a:lnTo>
                  <a:lnTo>
                    <a:pt x="3041" y="3023"/>
                  </a:lnTo>
                  <a:lnTo>
                    <a:pt x="3006" y="2984"/>
                  </a:lnTo>
                  <a:lnTo>
                    <a:pt x="3001" y="2975"/>
                  </a:lnTo>
                  <a:lnTo>
                    <a:pt x="2967" y="2925"/>
                  </a:lnTo>
                  <a:lnTo>
                    <a:pt x="2933" y="2862"/>
                  </a:lnTo>
                  <a:lnTo>
                    <a:pt x="2898" y="2781"/>
                  </a:lnTo>
                  <a:lnTo>
                    <a:pt x="2863" y="2681"/>
                  </a:lnTo>
                  <a:lnTo>
                    <a:pt x="2828" y="2554"/>
                  </a:lnTo>
                  <a:lnTo>
                    <a:pt x="2795" y="2393"/>
                  </a:lnTo>
                  <a:lnTo>
                    <a:pt x="2793" y="2384"/>
                  </a:lnTo>
                  <a:lnTo>
                    <a:pt x="2759" y="2180"/>
                  </a:lnTo>
                  <a:lnTo>
                    <a:pt x="2724" y="1923"/>
                  </a:lnTo>
                  <a:lnTo>
                    <a:pt x="2689" y="1600"/>
                  </a:lnTo>
                  <a:lnTo>
                    <a:pt x="2654" y="1191"/>
                  </a:lnTo>
                  <a:lnTo>
                    <a:pt x="2621" y="675"/>
                  </a:lnTo>
                  <a:lnTo>
                    <a:pt x="2588" y="46"/>
                  </a:lnTo>
                  <a:lnTo>
                    <a:pt x="2420" y="46"/>
                  </a:lnTo>
                  <a:lnTo>
                    <a:pt x="1989" y="48"/>
                  </a:lnTo>
                  <a:lnTo>
                    <a:pt x="1799" y="52"/>
                  </a:lnTo>
                  <a:lnTo>
                    <a:pt x="1678" y="61"/>
                  </a:lnTo>
                  <a:lnTo>
                    <a:pt x="1601" y="71"/>
                  </a:lnTo>
                  <a:lnTo>
                    <a:pt x="1533" y="87"/>
                  </a:lnTo>
                  <a:lnTo>
                    <a:pt x="1482" y="104"/>
                  </a:lnTo>
                  <a:lnTo>
                    <a:pt x="1433" y="127"/>
                  </a:lnTo>
                  <a:lnTo>
                    <a:pt x="1385" y="161"/>
                  </a:lnTo>
                  <a:lnTo>
                    <a:pt x="1350" y="191"/>
                  </a:lnTo>
                  <a:lnTo>
                    <a:pt x="1317" y="232"/>
                  </a:lnTo>
                  <a:lnTo>
                    <a:pt x="1282" y="281"/>
                  </a:lnTo>
                  <a:lnTo>
                    <a:pt x="1282" y="281"/>
                  </a:lnTo>
                  <a:lnTo>
                    <a:pt x="1252" y="336"/>
                  </a:lnTo>
                  <a:lnTo>
                    <a:pt x="1217" y="416"/>
                  </a:lnTo>
                  <a:lnTo>
                    <a:pt x="1183" y="517"/>
                  </a:lnTo>
                  <a:lnTo>
                    <a:pt x="1149" y="645"/>
                  </a:lnTo>
                  <a:lnTo>
                    <a:pt x="1114" y="806"/>
                  </a:lnTo>
                  <a:lnTo>
                    <a:pt x="1114" y="806"/>
                  </a:lnTo>
                  <a:lnTo>
                    <a:pt x="1081" y="1000"/>
                  </a:lnTo>
                  <a:lnTo>
                    <a:pt x="1046" y="1256"/>
                  </a:lnTo>
                  <a:lnTo>
                    <a:pt x="1012" y="1581"/>
                  </a:lnTo>
                  <a:lnTo>
                    <a:pt x="978" y="1990"/>
                  </a:lnTo>
                  <a:lnTo>
                    <a:pt x="943" y="2506"/>
                  </a:lnTo>
                  <a:lnTo>
                    <a:pt x="908" y="3158"/>
                  </a:lnTo>
                  <a:lnTo>
                    <a:pt x="907" y="3167"/>
                  </a:lnTo>
                  <a:lnTo>
                    <a:pt x="901" y="3174"/>
                  </a:lnTo>
                  <a:lnTo>
                    <a:pt x="894" y="3180"/>
                  </a:lnTo>
                  <a:lnTo>
                    <a:pt x="885" y="3181"/>
                  </a:lnTo>
                  <a:lnTo>
                    <a:pt x="0" y="3181"/>
                  </a:lnTo>
                  <a:lnTo>
                    <a:pt x="0" y="3135"/>
                  </a:lnTo>
                  <a:lnTo>
                    <a:pt x="863" y="3135"/>
                  </a:lnTo>
                  <a:lnTo>
                    <a:pt x="897" y="2506"/>
                  </a:lnTo>
                  <a:lnTo>
                    <a:pt x="931" y="1990"/>
                  </a:lnTo>
                  <a:lnTo>
                    <a:pt x="966" y="1581"/>
                  </a:lnTo>
                  <a:lnTo>
                    <a:pt x="999" y="1256"/>
                  </a:lnTo>
                  <a:lnTo>
                    <a:pt x="1034" y="1000"/>
                  </a:lnTo>
                  <a:lnTo>
                    <a:pt x="1069" y="797"/>
                  </a:lnTo>
                  <a:lnTo>
                    <a:pt x="1070" y="788"/>
                  </a:lnTo>
                  <a:lnTo>
                    <a:pt x="1105" y="627"/>
                  </a:lnTo>
                  <a:lnTo>
                    <a:pt x="1140" y="500"/>
                  </a:lnTo>
                  <a:lnTo>
                    <a:pt x="1173" y="398"/>
                  </a:lnTo>
                  <a:lnTo>
                    <a:pt x="1208" y="319"/>
                  </a:lnTo>
                  <a:lnTo>
                    <a:pt x="1243" y="255"/>
                  </a:lnTo>
                  <a:lnTo>
                    <a:pt x="1249" y="248"/>
                  </a:lnTo>
                  <a:lnTo>
                    <a:pt x="1283" y="198"/>
                  </a:lnTo>
                  <a:lnTo>
                    <a:pt x="1317" y="158"/>
                  </a:lnTo>
                  <a:lnTo>
                    <a:pt x="1352" y="127"/>
                  </a:lnTo>
                  <a:lnTo>
                    <a:pt x="1404" y="91"/>
                  </a:lnTo>
                  <a:lnTo>
                    <a:pt x="1411" y="85"/>
                  </a:lnTo>
                  <a:lnTo>
                    <a:pt x="1463" y="61"/>
                  </a:lnTo>
                  <a:lnTo>
                    <a:pt x="1514" y="43"/>
                  </a:lnTo>
                  <a:lnTo>
                    <a:pt x="1583" y="27"/>
                  </a:lnTo>
                  <a:lnTo>
                    <a:pt x="1592" y="26"/>
                  </a:lnTo>
                  <a:lnTo>
                    <a:pt x="1678" y="14"/>
                  </a:lnTo>
                  <a:lnTo>
                    <a:pt x="1799" y="6"/>
                  </a:lnTo>
                  <a:lnTo>
                    <a:pt x="1989" y="1"/>
                  </a:lnTo>
                  <a:lnTo>
                    <a:pt x="2420"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8981" name="Group 38980"/>
          <p:cNvGrpSpPr/>
          <p:nvPr/>
        </p:nvGrpSpPr>
        <p:grpSpPr>
          <a:xfrm>
            <a:off x="566738" y="1868488"/>
            <a:ext cx="3740149" cy="3398838"/>
            <a:chOff x="566738" y="1868488"/>
            <a:chExt cx="3740149" cy="3398838"/>
          </a:xfrm>
        </p:grpSpPr>
        <p:grpSp>
          <p:nvGrpSpPr>
            <p:cNvPr id="38978" name="Group 38977"/>
            <p:cNvGrpSpPr/>
            <p:nvPr/>
          </p:nvGrpSpPr>
          <p:grpSpPr>
            <a:xfrm>
              <a:off x="1370013" y="4700588"/>
              <a:ext cx="2936874" cy="566738"/>
              <a:chOff x="1370013" y="4700588"/>
              <a:chExt cx="2936874" cy="566738"/>
            </a:xfrm>
          </p:grpSpPr>
          <p:sp>
            <p:nvSpPr>
              <p:cNvPr id="24" name="Line 9"/>
              <p:cNvSpPr>
                <a:spLocks noChangeShapeType="1"/>
              </p:cNvSpPr>
              <p:nvPr/>
            </p:nvSpPr>
            <p:spPr bwMode="auto">
              <a:xfrm>
                <a:off x="1416050" y="4700588"/>
                <a:ext cx="2738437"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Line 11"/>
              <p:cNvSpPr>
                <a:spLocks noChangeShapeType="1"/>
              </p:cNvSpPr>
              <p:nvPr/>
            </p:nvSpPr>
            <p:spPr bwMode="auto">
              <a:xfrm>
                <a:off x="1416050" y="4700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12"/>
              <p:cNvSpPr>
                <a:spLocks noEditPoints="1"/>
              </p:cNvSpPr>
              <p:nvPr/>
            </p:nvSpPr>
            <p:spPr bwMode="auto">
              <a:xfrm>
                <a:off x="1370013" y="4879975"/>
                <a:ext cx="92075" cy="144463"/>
              </a:xfrm>
              <a:custGeom>
                <a:avLst/>
                <a:gdLst>
                  <a:gd name="T0" fmla="*/ 58 w 116"/>
                  <a:gd name="T1" fmla="*/ 19 h 181"/>
                  <a:gd name="T2" fmla="*/ 45 w 116"/>
                  <a:gd name="T3" fmla="*/ 22 h 181"/>
                  <a:gd name="T4" fmla="*/ 33 w 116"/>
                  <a:gd name="T5" fmla="*/ 31 h 181"/>
                  <a:gd name="T6" fmla="*/ 27 w 116"/>
                  <a:gd name="T7" fmla="*/ 45 h 181"/>
                  <a:gd name="T8" fmla="*/ 23 w 116"/>
                  <a:gd name="T9" fmla="*/ 64 h 181"/>
                  <a:gd name="T10" fmla="*/ 23 w 116"/>
                  <a:gd name="T11" fmla="*/ 90 h 181"/>
                  <a:gd name="T12" fmla="*/ 23 w 116"/>
                  <a:gd name="T13" fmla="*/ 116 h 181"/>
                  <a:gd name="T14" fmla="*/ 27 w 116"/>
                  <a:gd name="T15" fmla="*/ 136 h 181"/>
                  <a:gd name="T16" fmla="*/ 33 w 116"/>
                  <a:gd name="T17" fmla="*/ 148 h 181"/>
                  <a:gd name="T18" fmla="*/ 45 w 116"/>
                  <a:gd name="T19" fmla="*/ 160 h 181"/>
                  <a:gd name="T20" fmla="*/ 58 w 116"/>
                  <a:gd name="T21" fmla="*/ 163 h 181"/>
                  <a:gd name="T22" fmla="*/ 71 w 116"/>
                  <a:gd name="T23" fmla="*/ 160 h 181"/>
                  <a:gd name="T24" fmla="*/ 82 w 116"/>
                  <a:gd name="T25" fmla="*/ 148 h 181"/>
                  <a:gd name="T26" fmla="*/ 88 w 116"/>
                  <a:gd name="T27" fmla="*/ 136 h 181"/>
                  <a:gd name="T28" fmla="*/ 93 w 116"/>
                  <a:gd name="T29" fmla="*/ 116 h 181"/>
                  <a:gd name="T30" fmla="*/ 93 w 116"/>
                  <a:gd name="T31" fmla="*/ 90 h 181"/>
                  <a:gd name="T32" fmla="*/ 93 w 116"/>
                  <a:gd name="T33" fmla="*/ 65 h 181"/>
                  <a:gd name="T34" fmla="*/ 88 w 116"/>
                  <a:gd name="T35" fmla="*/ 45 h 181"/>
                  <a:gd name="T36" fmla="*/ 82 w 116"/>
                  <a:gd name="T37" fmla="*/ 32 h 181"/>
                  <a:gd name="T38" fmla="*/ 71 w 116"/>
                  <a:gd name="T39" fmla="*/ 22 h 181"/>
                  <a:gd name="T40" fmla="*/ 58 w 116"/>
                  <a:gd name="T41" fmla="*/ 19 h 181"/>
                  <a:gd name="T42" fmla="*/ 58 w 116"/>
                  <a:gd name="T43" fmla="*/ 0 h 181"/>
                  <a:gd name="T44" fmla="*/ 71 w 116"/>
                  <a:gd name="T45" fmla="*/ 2 h 181"/>
                  <a:gd name="T46" fmla="*/ 82 w 116"/>
                  <a:gd name="T47" fmla="*/ 6 h 181"/>
                  <a:gd name="T48" fmla="*/ 90 w 116"/>
                  <a:gd name="T49" fmla="*/ 10 h 181"/>
                  <a:gd name="T50" fmla="*/ 95 w 116"/>
                  <a:gd name="T51" fmla="*/ 16 h 181"/>
                  <a:gd name="T52" fmla="*/ 100 w 116"/>
                  <a:gd name="T53" fmla="*/ 22 h 181"/>
                  <a:gd name="T54" fmla="*/ 107 w 116"/>
                  <a:gd name="T55" fmla="*/ 35 h 181"/>
                  <a:gd name="T56" fmla="*/ 111 w 116"/>
                  <a:gd name="T57" fmla="*/ 49 h 181"/>
                  <a:gd name="T58" fmla="*/ 114 w 116"/>
                  <a:gd name="T59" fmla="*/ 67 h 181"/>
                  <a:gd name="T60" fmla="*/ 116 w 116"/>
                  <a:gd name="T61" fmla="*/ 90 h 181"/>
                  <a:gd name="T62" fmla="*/ 114 w 116"/>
                  <a:gd name="T63" fmla="*/ 119 h 181"/>
                  <a:gd name="T64" fmla="*/ 108 w 116"/>
                  <a:gd name="T65" fmla="*/ 141 h 181"/>
                  <a:gd name="T66" fmla="*/ 101 w 116"/>
                  <a:gd name="T67" fmla="*/ 158 h 181"/>
                  <a:gd name="T68" fmla="*/ 90 w 116"/>
                  <a:gd name="T69" fmla="*/ 170 h 181"/>
                  <a:gd name="T70" fmla="*/ 75 w 116"/>
                  <a:gd name="T71" fmla="*/ 178 h 181"/>
                  <a:gd name="T72" fmla="*/ 58 w 116"/>
                  <a:gd name="T73" fmla="*/ 181 h 181"/>
                  <a:gd name="T74" fmla="*/ 42 w 116"/>
                  <a:gd name="T75" fmla="*/ 178 h 181"/>
                  <a:gd name="T76" fmla="*/ 29 w 116"/>
                  <a:gd name="T77" fmla="*/ 173 h 181"/>
                  <a:gd name="T78" fmla="*/ 17 w 116"/>
                  <a:gd name="T79" fmla="*/ 163 h 181"/>
                  <a:gd name="T80" fmla="*/ 8 w 116"/>
                  <a:gd name="T81" fmla="*/ 145 h 181"/>
                  <a:gd name="T82" fmla="*/ 3 w 116"/>
                  <a:gd name="T83" fmla="*/ 120 h 181"/>
                  <a:gd name="T84" fmla="*/ 0 w 116"/>
                  <a:gd name="T85" fmla="*/ 90 h 181"/>
                  <a:gd name="T86" fmla="*/ 1 w 116"/>
                  <a:gd name="T87" fmla="*/ 63 h 181"/>
                  <a:gd name="T88" fmla="*/ 7 w 116"/>
                  <a:gd name="T89" fmla="*/ 41 h 181"/>
                  <a:gd name="T90" fmla="*/ 14 w 116"/>
                  <a:gd name="T91" fmla="*/ 23 h 181"/>
                  <a:gd name="T92" fmla="*/ 26 w 116"/>
                  <a:gd name="T93" fmla="*/ 10 h 181"/>
                  <a:gd name="T94" fmla="*/ 40 w 116"/>
                  <a:gd name="T95" fmla="*/ 3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9"/>
                    </a:moveTo>
                    <a:lnTo>
                      <a:pt x="45" y="22"/>
                    </a:lnTo>
                    <a:lnTo>
                      <a:pt x="33" y="31"/>
                    </a:lnTo>
                    <a:lnTo>
                      <a:pt x="27" y="45"/>
                    </a:lnTo>
                    <a:lnTo>
                      <a:pt x="23" y="64"/>
                    </a:lnTo>
                    <a:lnTo>
                      <a:pt x="23" y="90"/>
                    </a:lnTo>
                    <a:lnTo>
                      <a:pt x="23" y="116"/>
                    </a:lnTo>
                    <a:lnTo>
                      <a:pt x="27" y="136"/>
                    </a:lnTo>
                    <a:lnTo>
                      <a:pt x="33" y="148"/>
                    </a:lnTo>
                    <a:lnTo>
                      <a:pt x="45" y="160"/>
                    </a:lnTo>
                    <a:lnTo>
                      <a:pt x="58" y="163"/>
                    </a:lnTo>
                    <a:lnTo>
                      <a:pt x="71" y="160"/>
                    </a:lnTo>
                    <a:lnTo>
                      <a:pt x="82" y="148"/>
                    </a:lnTo>
                    <a:lnTo>
                      <a:pt x="88" y="136"/>
                    </a:lnTo>
                    <a:lnTo>
                      <a:pt x="93" y="116"/>
                    </a:lnTo>
                    <a:lnTo>
                      <a:pt x="93" y="90"/>
                    </a:lnTo>
                    <a:lnTo>
                      <a:pt x="93" y="65"/>
                    </a:lnTo>
                    <a:lnTo>
                      <a:pt x="88" y="45"/>
                    </a:lnTo>
                    <a:lnTo>
                      <a:pt x="82" y="32"/>
                    </a:lnTo>
                    <a:lnTo>
                      <a:pt x="71" y="22"/>
                    </a:lnTo>
                    <a:lnTo>
                      <a:pt x="58" y="19"/>
                    </a:lnTo>
                    <a:close/>
                    <a:moveTo>
                      <a:pt x="58" y="0"/>
                    </a:moveTo>
                    <a:lnTo>
                      <a:pt x="71" y="2"/>
                    </a:lnTo>
                    <a:lnTo>
                      <a:pt x="82" y="6"/>
                    </a:lnTo>
                    <a:lnTo>
                      <a:pt x="90" y="10"/>
                    </a:lnTo>
                    <a:lnTo>
                      <a:pt x="95" y="16"/>
                    </a:lnTo>
                    <a:lnTo>
                      <a:pt x="100" y="22"/>
                    </a:lnTo>
                    <a:lnTo>
                      <a:pt x="107" y="35"/>
                    </a:lnTo>
                    <a:lnTo>
                      <a:pt x="111" y="49"/>
                    </a:lnTo>
                    <a:lnTo>
                      <a:pt x="114" y="67"/>
                    </a:lnTo>
                    <a:lnTo>
                      <a:pt x="116" y="90"/>
                    </a:lnTo>
                    <a:lnTo>
                      <a:pt x="114" y="119"/>
                    </a:lnTo>
                    <a:lnTo>
                      <a:pt x="108" y="141"/>
                    </a:lnTo>
                    <a:lnTo>
                      <a:pt x="101" y="158"/>
                    </a:lnTo>
                    <a:lnTo>
                      <a:pt x="90" y="170"/>
                    </a:lnTo>
                    <a:lnTo>
                      <a:pt x="75" y="178"/>
                    </a:lnTo>
                    <a:lnTo>
                      <a:pt x="58" y="181"/>
                    </a:lnTo>
                    <a:lnTo>
                      <a:pt x="42" y="178"/>
                    </a:lnTo>
                    <a:lnTo>
                      <a:pt x="29" y="173"/>
                    </a:lnTo>
                    <a:lnTo>
                      <a:pt x="17" y="163"/>
                    </a:lnTo>
                    <a:lnTo>
                      <a:pt x="8" y="145"/>
                    </a:lnTo>
                    <a:lnTo>
                      <a:pt x="3" y="120"/>
                    </a:lnTo>
                    <a:lnTo>
                      <a:pt x="0" y="90"/>
                    </a:lnTo>
                    <a:lnTo>
                      <a:pt x="1" y="63"/>
                    </a:lnTo>
                    <a:lnTo>
                      <a:pt x="7" y="41"/>
                    </a:lnTo>
                    <a:lnTo>
                      <a:pt x="14" y="23"/>
                    </a:lnTo>
                    <a:lnTo>
                      <a:pt x="26" y="10"/>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Line 13"/>
              <p:cNvSpPr>
                <a:spLocks noChangeShapeType="1"/>
              </p:cNvSpPr>
              <p:nvPr/>
            </p:nvSpPr>
            <p:spPr bwMode="auto">
              <a:xfrm>
                <a:off x="2100263" y="4700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14"/>
              <p:cNvSpPr>
                <a:spLocks/>
              </p:cNvSpPr>
              <p:nvPr/>
            </p:nvSpPr>
            <p:spPr bwMode="auto">
              <a:xfrm>
                <a:off x="2000250" y="4883150"/>
                <a:ext cx="92075" cy="141288"/>
              </a:xfrm>
              <a:custGeom>
                <a:avLst/>
                <a:gdLst>
                  <a:gd name="T0" fmla="*/ 20 w 116"/>
                  <a:gd name="T1" fmla="*/ 0 h 178"/>
                  <a:gd name="T2" fmla="*/ 109 w 116"/>
                  <a:gd name="T3" fmla="*/ 0 h 178"/>
                  <a:gd name="T4" fmla="*/ 109 w 116"/>
                  <a:gd name="T5" fmla="*/ 20 h 178"/>
                  <a:gd name="T6" fmla="*/ 38 w 116"/>
                  <a:gd name="T7" fmla="*/ 20 h 178"/>
                  <a:gd name="T8" fmla="*/ 29 w 116"/>
                  <a:gd name="T9" fmla="*/ 68 h 178"/>
                  <a:gd name="T10" fmla="*/ 45 w 116"/>
                  <a:gd name="T11" fmla="*/ 61 h 178"/>
                  <a:gd name="T12" fmla="*/ 61 w 116"/>
                  <a:gd name="T13" fmla="*/ 58 h 178"/>
                  <a:gd name="T14" fmla="*/ 82 w 116"/>
                  <a:gd name="T15" fmla="*/ 61 h 178"/>
                  <a:gd name="T16" fmla="*/ 100 w 116"/>
                  <a:gd name="T17" fmla="*/ 74 h 178"/>
                  <a:gd name="T18" fmla="*/ 109 w 116"/>
                  <a:gd name="T19" fmla="*/ 86 h 178"/>
                  <a:gd name="T20" fmla="*/ 114 w 116"/>
                  <a:gd name="T21" fmla="*/ 99 h 178"/>
                  <a:gd name="T22" fmla="*/ 116 w 116"/>
                  <a:gd name="T23" fmla="*/ 115 h 178"/>
                  <a:gd name="T24" fmla="*/ 113 w 116"/>
                  <a:gd name="T25" fmla="*/ 138 h 178"/>
                  <a:gd name="T26" fmla="*/ 103 w 116"/>
                  <a:gd name="T27" fmla="*/ 157 h 178"/>
                  <a:gd name="T28" fmla="*/ 90 w 116"/>
                  <a:gd name="T29" fmla="*/ 168 h 178"/>
                  <a:gd name="T30" fmla="*/ 74 w 116"/>
                  <a:gd name="T31" fmla="*/ 175 h 178"/>
                  <a:gd name="T32" fmla="*/ 56 w 116"/>
                  <a:gd name="T33" fmla="*/ 178 h 178"/>
                  <a:gd name="T34" fmla="*/ 35 w 116"/>
                  <a:gd name="T35" fmla="*/ 174 h 178"/>
                  <a:gd name="T36" fmla="*/ 16 w 116"/>
                  <a:gd name="T37" fmla="*/ 164 h 178"/>
                  <a:gd name="T38" fmla="*/ 4 w 116"/>
                  <a:gd name="T39" fmla="*/ 148 h 178"/>
                  <a:gd name="T40" fmla="*/ 0 w 116"/>
                  <a:gd name="T41" fmla="*/ 129 h 178"/>
                  <a:gd name="T42" fmla="*/ 22 w 116"/>
                  <a:gd name="T43" fmla="*/ 126 h 178"/>
                  <a:gd name="T44" fmla="*/ 26 w 116"/>
                  <a:gd name="T45" fmla="*/ 141 h 178"/>
                  <a:gd name="T46" fmla="*/ 33 w 116"/>
                  <a:gd name="T47" fmla="*/ 152 h 178"/>
                  <a:gd name="T48" fmla="*/ 40 w 116"/>
                  <a:gd name="T49" fmla="*/ 157 h 178"/>
                  <a:gd name="T50" fmla="*/ 48 w 116"/>
                  <a:gd name="T51" fmla="*/ 160 h 178"/>
                  <a:gd name="T52" fmla="*/ 56 w 116"/>
                  <a:gd name="T53" fmla="*/ 160 h 178"/>
                  <a:gd name="T54" fmla="*/ 71 w 116"/>
                  <a:gd name="T55" fmla="*/ 157 h 178"/>
                  <a:gd name="T56" fmla="*/ 82 w 116"/>
                  <a:gd name="T57" fmla="*/ 148 h 178"/>
                  <a:gd name="T58" fmla="*/ 91 w 116"/>
                  <a:gd name="T59" fmla="*/ 135 h 178"/>
                  <a:gd name="T60" fmla="*/ 93 w 116"/>
                  <a:gd name="T61" fmla="*/ 117 h 178"/>
                  <a:gd name="T62" fmla="*/ 91 w 116"/>
                  <a:gd name="T63" fmla="*/ 100 h 178"/>
                  <a:gd name="T64" fmla="*/ 82 w 116"/>
                  <a:gd name="T65" fmla="*/ 87 h 178"/>
                  <a:gd name="T66" fmla="*/ 71 w 116"/>
                  <a:gd name="T67" fmla="*/ 80 h 178"/>
                  <a:gd name="T68" fmla="*/ 56 w 116"/>
                  <a:gd name="T69" fmla="*/ 77 h 178"/>
                  <a:gd name="T70" fmla="*/ 49 w 116"/>
                  <a:gd name="T71" fmla="*/ 77 h 178"/>
                  <a:gd name="T72" fmla="*/ 43 w 116"/>
                  <a:gd name="T73" fmla="*/ 78 h 178"/>
                  <a:gd name="T74" fmla="*/ 36 w 116"/>
                  <a:gd name="T75" fmla="*/ 81 h 178"/>
                  <a:gd name="T76" fmla="*/ 32 w 116"/>
                  <a:gd name="T77" fmla="*/ 86 h 178"/>
                  <a:gd name="T78" fmla="*/ 27 w 116"/>
                  <a:gd name="T79" fmla="*/ 90 h 178"/>
                  <a:gd name="T80" fmla="*/ 23 w 116"/>
                  <a:gd name="T81" fmla="*/ 94 h 178"/>
                  <a:gd name="T82" fmla="*/ 3 w 116"/>
                  <a:gd name="T83" fmla="*/ 91 h 178"/>
                  <a:gd name="T84" fmla="*/ 20 w 116"/>
                  <a:gd name="T8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178">
                    <a:moveTo>
                      <a:pt x="20" y="0"/>
                    </a:moveTo>
                    <a:lnTo>
                      <a:pt x="109" y="0"/>
                    </a:lnTo>
                    <a:lnTo>
                      <a:pt x="109" y="20"/>
                    </a:lnTo>
                    <a:lnTo>
                      <a:pt x="38" y="20"/>
                    </a:lnTo>
                    <a:lnTo>
                      <a:pt x="29" y="68"/>
                    </a:lnTo>
                    <a:lnTo>
                      <a:pt x="45" y="61"/>
                    </a:lnTo>
                    <a:lnTo>
                      <a:pt x="61" y="58"/>
                    </a:lnTo>
                    <a:lnTo>
                      <a:pt x="82" y="61"/>
                    </a:lnTo>
                    <a:lnTo>
                      <a:pt x="100" y="74"/>
                    </a:lnTo>
                    <a:lnTo>
                      <a:pt x="109" y="86"/>
                    </a:lnTo>
                    <a:lnTo>
                      <a:pt x="114" y="99"/>
                    </a:lnTo>
                    <a:lnTo>
                      <a:pt x="116" y="115"/>
                    </a:lnTo>
                    <a:lnTo>
                      <a:pt x="113" y="138"/>
                    </a:lnTo>
                    <a:lnTo>
                      <a:pt x="103" y="157"/>
                    </a:lnTo>
                    <a:lnTo>
                      <a:pt x="90" y="168"/>
                    </a:lnTo>
                    <a:lnTo>
                      <a:pt x="74" y="175"/>
                    </a:lnTo>
                    <a:lnTo>
                      <a:pt x="56" y="178"/>
                    </a:lnTo>
                    <a:lnTo>
                      <a:pt x="35" y="174"/>
                    </a:lnTo>
                    <a:lnTo>
                      <a:pt x="16" y="164"/>
                    </a:lnTo>
                    <a:lnTo>
                      <a:pt x="4" y="148"/>
                    </a:lnTo>
                    <a:lnTo>
                      <a:pt x="0" y="129"/>
                    </a:lnTo>
                    <a:lnTo>
                      <a:pt x="22" y="126"/>
                    </a:lnTo>
                    <a:lnTo>
                      <a:pt x="26" y="141"/>
                    </a:lnTo>
                    <a:lnTo>
                      <a:pt x="33" y="152"/>
                    </a:lnTo>
                    <a:lnTo>
                      <a:pt x="40" y="157"/>
                    </a:lnTo>
                    <a:lnTo>
                      <a:pt x="48" y="160"/>
                    </a:lnTo>
                    <a:lnTo>
                      <a:pt x="56" y="160"/>
                    </a:lnTo>
                    <a:lnTo>
                      <a:pt x="71" y="157"/>
                    </a:lnTo>
                    <a:lnTo>
                      <a:pt x="82" y="148"/>
                    </a:lnTo>
                    <a:lnTo>
                      <a:pt x="91" y="135"/>
                    </a:lnTo>
                    <a:lnTo>
                      <a:pt x="93" y="117"/>
                    </a:lnTo>
                    <a:lnTo>
                      <a:pt x="91" y="100"/>
                    </a:lnTo>
                    <a:lnTo>
                      <a:pt x="82" y="87"/>
                    </a:lnTo>
                    <a:lnTo>
                      <a:pt x="71" y="80"/>
                    </a:lnTo>
                    <a:lnTo>
                      <a:pt x="56" y="77"/>
                    </a:lnTo>
                    <a:lnTo>
                      <a:pt x="49" y="77"/>
                    </a:lnTo>
                    <a:lnTo>
                      <a:pt x="43" y="78"/>
                    </a:lnTo>
                    <a:lnTo>
                      <a:pt x="36" y="81"/>
                    </a:lnTo>
                    <a:lnTo>
                      <a:pt x="32" y="86"/>
                    </a:lnTo>
                    <a:lnTo>
                      <a:pt x="27" y="90"/>
                    </a:lnTo>
                    <a:lnTo>
                      <a:pt x="23" y="94"/>
                    </a:lnTo>
                    <a:lnTo>
                      <a:pt x="3" y="91"/>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5"/>
              <p:cNvSpPr>
                <a:spLocks noEditPoints="1"/>
              </p:cNvSpPr>
              <p:nvPr/>
            </p:nvSpPr>
            <p:spPr bwMode="auto">
              <a:xfrm>
                <a:off x="2109788" y="4879975"/>
                <a:ext cx="92075" cy="144463"/>
              </a:xfrm>
              <a:custGeom>
                <a:avLst/>
                <a:gdLst>
                  <a:gd name="T0" fmla="*/ 58 w 116"/>
                  <a:gd name="T1" fmla="*/ 19 h 181"/>
                  <a:gd name="T2" fmla="*/ 45 w 116"/>
                  <a:gd name="T3" fmla="*/ 22 h 181"/>
                  <a:gd name="T4" fmla="*/ 33 w 116"/>
                  <a:gd name="T5" fmla="*/ 31 h 181"/>
                  <a:gd name="T6" fmla="*/ 28 w 116"/>
                  <a:gd name="T7" fmla="*/ 45 h 181"/>
                  <a:gd name="T8" fmla="*/ 23 w 116"/>
                  <a:gd name="T9" fmla="*/ 64 h 181"/>
                  <a:gd name="T10" fmla="*/ 23 w 116"/>
                  <a:gd name="T11" fmla="*/ 90 h 181"/>
                  <a:gd name="T12" fmla="*/ 23 w 116"/>
                  <a:gd name="T13" fmla="*/ 116 h 181"/>
                  <a:gd name="T14" fmla="*/ 28 w 116"/>
                  <a:gd name="T15" fmla="*/ 136 h 181"/>
                  <a:gd name="T16" fmla="*/ 33 w 116"/>
                  <a:gd name="T17" fmla="*/ 148 h 181"/>
                  <a:gd name="T18" fmla="*/ 45 w 116"/>
                  <a:gd name="T19" fmla="*/ 160 h 181"/>
                  <a:gd name="T20" fmla="*/ 58 w 116"/>
                  <a:gd name="T21" fmla="*/ 163 h 181"/>
                  <a:gd name="T22" fmla="*/ 71 w 116"/>
                  <a:gd name="T23" fmla="*/ 160 h 181"/>
                  <a:gd name="T24" fmla="*/ 83 w 116"/>
                  <a:gd name="T25" fmla="*/ 148 h 181"/>
                  <a:gd name="T26" fmla="*/ 89 w 116"/>
                  <a:gd name="T27" fmla="*/ 136 h 181"/>
                  <a:gd name="T28" fmla="*/ 93 w 116"/>
                  <a:gd name="T29" fmla="*/ 116 h 181"/>
                  <a:gd name="T30" fmla="*/ 93 w 116"/>
                  <a:gd name="T31" fmla="*/ 90 h 181"/>
                  <a:gd name="T32" fmla="*/ 93 w 116"/>
                  <a:gd name="T33" fmla="*/ 65 h 181"/>
                  <a:gd name="T34" fmla="*/ 89 w 116"/>
                  <a:gd name="T35" fmla="*/ 45 h 181"/>
                  <a:gd name="T36" fmla="*/ 83 w 116"/>
                  <a:gd name="T37" fmla="*/ 32 h 181"/>
                  <a:gd name="T38" fmla="*/ 71 w 116"/>
                  <a:gd name="T39" fmla="*/ 22 h 181"/>
                  <a:gd name="T40" fmla="*/ 58 w 116"/>
                  <a:gd name="T41" fmla="*/ 19 h 181"/>
                  <a:gd name="T42" fmla="*/ 58 w 116"/>
                  <a:gd name="T43" fmla="*/ 0 h 181"/>
                  <a:gd name="T44" fmla="*/ 71 w 116"/>
                  <a:gd name="T45" fmla="*/ 2 h 181"/>
                  <a:gd name="T46" fmla="*/ 83 w 116"/>
                  <a:gd name="T47" fmla="*/ 6 h 181"/>
                  <a:gd name="T48" fmla="*/ 90 w 116"/>
                  <a:gd name="T49" fmla="*/ 10 h 181"/>
                  <a:gd name="T50" fmla="*/ 96 w 116"/>
                  <a:gd name="T51" fmla="*/ 16 h 181"/>
                  <a:gd name="T52" fmla="*/ 100 w 116"/>
                  <a:gd name="T53" fmla="*/ 22 h 181"/>
                  <a:gd name="T54" fmla="*/ 107 w 116"/>
                  <a:gd name="T55" fmla="*/ 35 h 181"/>
                  <a:gd name="T56" fmla="*/ 112 w 116"/>
                  <a:gd name="T57" fmla="*/ 49 h 181"/>
                  <a:gd name="T58" fmla="*/ 115 w 116"/>
                  <a:gd name="T59" fmla="*/ 67 h 181"/>
                  <a:gd name="T60" fmla="*/ 116 w 116"/>
                  <a:gd name="T61" fmla="*/ 90 h 181"/>
                  <a:gd name="T62" fmla="*/ 115 w 116"/>
                  <a:gd name="T63" fmla="*/ 119 h 181"/>
                  <a:gd name="T64" fmla="*/ 109 w 116"/>
                  <a:gd name="T65" fmla="*/ 141 h 181"/>
                  <a:gd name="T66" fmla="*/ 102 w 116"/>
                  <a:gd name="T67" fmla="*/ 158 h 181"/>
                  <a:gd name="T68" fmla="*/ 90 w 116"/>
                  <a:gd name="T69" fmla="*/ 170 h 181"/>
                  <a:gd name="T70" fmla="*/ 75 w 116"/>
                  <a:gd name="T71" fmla="*/ 178 h 181"/>
                  <a:gd name="T72" fmla="*/ 58 w 116"/>
                  <a:gd name="T73" fmla="*/ 181 h 181"/>
                  <a:gd name="T74" fmla="*/ 42 w 116"/>
                  <a:gd name="T75" fmla="*/ 178 h 181"/>
                  <a:gd name="T76" fmla="*/ 29 w 116"/>
                  <a:gd name="T77" fmla="*/ 173 h 181"/>
                  <a:gd name="T78" fmla="*/ 18 w 116"/>
                  <a:gd name="T79" fmla="*/ 163 h 181"/>
                  <a:gd name="T80" fmla="*/ 9 w 116"/>
                  <a:gd name="T81" fmla="*/ 145 h 181"/>
                  <a:gd name="T82" fmla="*/ 3 w 116"/>
                  <a:gd name="T83" fmla="*/ 120 h 181"/>
                  <a:gd name="T84" fmla="*/ 0 w 116"/>
                  <a:gd name="T85" fmla="*/ 90 h 181"/>
                  <a:gd name="T86" fmla="*/ 2 w 116"/>
                  <a:gd name="T87" fmla="*/ 63 h 181"/>
                  <a:gd name="T88" fmla="*/ 7 w 116"/>
                  <a:gd name="T89" fmla="*/ 41 h 181"/>
                  <a:gd name="T90" fmla="*/ 15 w 116"/>
                  <a:gd name="T91" fmla="*/ 23 h 181"/>
                  <a:gd name="T92" fmla="*/ 26 w 116"/>
                  <a:gd name="T93" fmla="*/ 10 h 181"/>
                  <a:gd name="T94" fmla="*/ 41 w 116"/>
                  <a:gd name="T95" fmla="*/ 3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9"/>
                    </a:moveTo>
                    <a:lnTo>
                      <a:pt x="45" y="22"/>
                    </a:lnTo>
                    <a:lnTo>
                      <a:pt x="33" y="31"/>
                    </a:lnTo>
                    <a:lnTo>
                      <a:pt x="28" y="45"/>
                    </a:lnTo>
                    <a:lnTo>
                      <a:pt x="23" y="64"/>
                    </a:lnTo>
                    <a:lnTo>
                      <a:pt x="23" y="90"/>
                    </a:lnTo>
                    <a:lnTo>
                      <a:pt x="23" y="116"/>
                    </a:lnTo>
                    <a:lnTo>
                      <a:pt x="28" y="136"/>
                    </a:lnTo>
                    <a:lnTo>
                      <a:pt x="33" y="148"/>
                    </a:lnTo>
                    <a:lnTo>
                      <a:pt x="45" y="160"/>
                    </a:lnTo>
                    <a:lnTo>
                      <a:pt x="58" y="163"/>
                    </a:lnTo>
                    <a:lnTo>
                      <a:pt x="71" y="160"/>
                    </a:lnTo>
                    <a:lnTo>
                      <a:pt x="83" y="148"/>
                    </a:lnTo>
                    <a:lnTo>
                      <a:pt x="89" y="136"/>
                    </a:lnTo>
                    <a:lnTo>
                      <a:pt x="93" y="116"/>
                    </a:lnTo>
                    <a:lnTo>
                      <a:pt x="93" y="90"/>
                    </a:lnTo>
                    <a:lnTo>
                      <a:pt x="93" y="65"/>
                    </a:lnTo>
                    <a:lnTo>
                      <a:pt x="89" y="45"/>
                    </a:lnTo>
                    <a:lnTo>
                      <a:pt x="83" y="32"/>
                    </a:lnTo>
                    <a:lnTo>
                      <a:pt x="71" y="22"/>
                    </a:lnTo>
                    <a:lnTo>
                      <a:pt x="58" y="19"/>
                    </a:lnTo>
                    <a:close/>
                    <a:moveTo>
                      <a:pt x="58" y="0"/>
                    </a:moveTo>
                    <a:lnTo>
                      <a:pt x="71" y="2"/>
                    </a:lnTo>
                    <a:lnTo>
                      <a:pt x="83" y="6"/>
                    </a:lnTo>
                    <a:lnTo>
                      <a:pt x="90" y="10"/>
                    </a:lnTo>
                    <a:lnTo>
                      <a:pt x="96" y="16"/>
                    </a:lnTo>
                    <a:lnTo>
                      <a:pt x="100" y="22"/>
                    </a:lnTo>
                    <a:lnTo>
                      <a:pt x="107" y="35"/>
                    </a:lnTo>
                    <a:lnTo>
                      <a:pt x="112" y="49"/>
                    </a:lnTo>
                    <a:lnTo>
                      <a:pt x="115" y="67"/>
                    </a:lnTo>
                    <a:lnTo>
                      <a:pt x="116" y="90"/>
                    </a:lnTo>
                    <a:lnTo>
                      <a:pt x="115" y="119"/>
                    </a:lnTo>
                    <a:lnTo>
                      <a:pt x="109" y="141"/>
                    </a:lnTo>
                    <a:lnTo>
                      <a:pt x="102" y="158"/>
                    </a:lnTo>
                    <a:lnTo>
                      <a:pt x="90" y="170"/>
                    </a:lnTo>
                    <a:lnTo>
                      <a:pt x="75" y="178"/>
                    </a:lnTo>
                    <a:lnTo>
                      <a:pt x="58" y="181"/>
                    </a:lnTo>
                    <a:lnTo>
                      <a:pt x="42" y="178"/>
                    </a:lnTo>
                    <a:lnTo>
                      <a:pt x="29" y="173"/>
                    </a:lnTo>
                    <a:lnTo>
                      <a:pt x="18" y="163"/>
                    </a:lnTo>
                    <a:lnTo>
                      <a:pt x="9" y="145"/>
                    </a:lnTo>
                    <a:lnTo>
                      <a:pt x="3" y="120"/>
                    </a:lnTo>
                    <a:lnTo>
                      <a:pt x="0" y="90"/>
                    </a:lnTo>
                    <a:lnTo>
                      <a:pt x="2" y="63"/>
                    </a:lnTo>
                    <a:lnTo>
                      <a:pt x="7" y="41"/>
                    </a:lnTo>
                    <a:lnTo>
                      <a:pt x="15" y="23"/>
                    </a:lnTo>
                    <a:lnTo>
                      <a:pt x="26" y="10"/>
                    </a:lnTo>
                    <a:lnTo>
                      <a:pt x="41"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Line 16"/>
              <p:cNvSpPr>
                <a:spLocks noChangeShapeType="1"/>
              </p:cNvSpPr>
              <p:nvPr/>
            </p:nvSpPr>
            <p:spPr bwMode="auto">
              <a:xfrm>
                <a:off x="2786063" y="4700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12" name="Freeform 17"/>
              <p:cNvSpPr>
                <a:spLocks/>
              </p:cNvSpPr>
              <p:nvPr/>
            </p:nvSpPr>
            <p:spPr bwMode="auto">
              <a:xfrm>
                <a:off x="2643188" y="4879975"/>
                <a:ext cx="50800" cy="141288"/>
              </a:xfrm>
              <a:custGeom>
                <a:avLst/>
                <a:gdLst>
                  <a:gd name="T0" fmla="*/ 53 w 66"/>
                  <a:gd name="T1" fmla="*/ 0 h 178"/>
                  <a:gd name="T2" fmla="*/ 66 w 66"/>
                  <a:gd name="T3" fmla="*/ 0 h 178"/>
                  <a:gd name="T4" fmla="*/ 66 w 66"/>
                  <a:gd name="T5" fmla="*/ 178 h 178"/>
                  <a:gd name="T6" fmla="*/ 44 w 66"/>
                  <a:gd name="T7" fmla="*/ 178 h 178"/>
                  <a:gd name="T8" fmla="*/ 44 w 66"/>
                  <a:gd name="T9" fmla="*/ 39 h 178"/>
                  <a:gd name="T10" fmla="*/ 35 w 66"/>
                  <a:gd name="T11" fmla="*/ 47 h 178"/>
                  <a:gd name="T12" fmla="*/ 24 w 66"/>
                  <a:gd name="T13" fmla="*/ 54 h 178"/>
                  <a:gd name="T14" fmla="*/ 15 w 66"/>
                  <a:gd name="T15" fmla="*/ 60 h 178"/>
                  <a:gd name="T16" fmla="*/ 8 w 66"/>
                  <a:gd name="T17" fmla="*/ 63 h 178"/>
                  <a:gd name="T18" fmla="*/ 0 w 66"/>
                  <a:gd name="T19" fmla="*/ 65 h 178"/>
                  <a:gd name="T20" fmla="*/ 0 w 66"/>
                  <a:gd name="T21" fmla="*/ 45 h 178"/>
                  <a:gd name="T22" fmla="*/ 18 w 66"/>
                  <a:gd name="T23" fmla="*/ 35 h 178"/>
                  <a:gd name="T24" fmla="*/ 32 w 66"/>
                  <a:gd name="T25" fmla="*/ 23 h 178"/>
                  <a:gd name="T26" fmla="*/ 44 w 66"/>
                  <a:gd name="T27" fmla="*/ 12 h 178"/>
                  <a:gd name="T28" fmla="*/ 53 w 66"/>
                  <a:gd name="T2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78">
                    <a:moveTo>
                      <a:pt x="53" y="0"/>
                    </a:moveTo>
                    <a:lnTo>
                      <a:pt x="66" y="0"/>
                    </a:lnTo>
                    <a:lnTo>
                      <a:pt x="66" y="178"/>
                    </a:lnTo>
                    <a:lnTo>
                      <a:pt x="44" y="178"/>
                    </a:lnTo>
                    <a:lnTo>
                      <a:pt x="44" y="39"/>
                    </a:lnTo>
                    <a:lnTo>
                      <a:pt x="35" y="47"/>
                    </a:lnTo>
                    <a:lnTo>
                      <a:pt x="24" y="54"/>
                    </a:lnTo>
                    <a:lnTo>
                      <a:pt x="15" y="60"/>
                    </a:lnTo>
                    <a:lnTo>
                      <a:pt x="8" y="63"/>
                    </a:lnTo>
                    <a:lnTo>
                      <a:pt x="0" y="65"/>
                    </a:lnTo>
                    <a:lnTo>
                      <a:pt x="0" y="45"/>
                    </a:lnTo>
                    <a:lnTo>
                      <a:pt x="18" y="35"/>
                    </a:lnTo>
                    <a:lnTo>
                      <a:pt x="32" y="23"/>
                    </a:lnTo>
                    <a:lnTo>
                      <a:pt x="44" y="12"/>
                    </a:lnTo>
                    <a:lnTo>
                      <a:pt x="5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13" name="Freeform 18"/>
              <p:cNvSpPr>
                <a:spLocks noEditPoints="1"/>
              </p:cNvSpPr>
              <p:nvPr/>
            </p:nvSpPr>
            <p:spPr bwMode="auto">
              <a:xfrm>
                <a:off x="2740025" y="4879975"/>
                <a:ext cx="90487" cy="144463"/>
              </a:xfrm>
              <a:custGeom>
                <a:avLst/>
                <a:gdLst>
                  <a:gd name="T0" fmla="*/ 57 w 115"/>
                  <a:gd name="T1" fmla="*/ 19 h 181"/>
                  <a:gd name="T2" fmla="*/ 44 w 115"/>
                  <a:gd name="T3" fmla="*/ 22 h 181"/>
                  <a:gd name="T4" fmla="*/ 34 w 115"/>
                  <a:gd name="T5" fmla="*/ 31 h 181"/>
                  <a:gd name="T6" fmla="*/ 28 w 115"/>
                  <a:gd name="T7" fmla="*/ 45 h 181"/>
                  <a:gd name="T8" fmla="*/ 23 w 115"/>
                  <a:gd name="T9" fmla="*/ 64 h 181"/>
                  <a:gd name="T10" fmla="*/ 22 w 115"/>
                  <a:gd name="T11" fmla="*/ 90 h 181"/>
                  <a:gd name="T12" fmla="*/ 23 w 115"/>
                  <a:gd name="T13" fmla="*/ 116 h 181"/>
                  <a:gd name="T14" fmla="*/ 26 w 115"/>
                  <a:gd name="T15" fmla="*/ 136 h 181"/>
                  <a:gd name="T16" fmla="*/ 32 w 115"/>
                  <a:gd name="T17" fmla="*/ 148 h 181"/>
                  <a:gd name="T18" fmla="*/ 44 w 115"/>
                  <a:gd name="T19" fmla="*/ 160 h 181"/>
                  <a:gd name="T20" fmla="*/ 57 w 115"/>
                  <a:gd name="T21" fmla="*/ 163 h 181"/>
                  <a:gd name="T22" fmla="*/ 71 w 115"/>
                  <a:gd name="T23" fmla="*/ 160 h 181"/>
                  <a:gd name="T24" fmla="*/ 83 w 115"/>
                  <a:gd name="T25" fmla="*/ 148 h 181"/>
                  <a:gd name="T26" fmla="*/ 89 w 115"/>
                  <a:gd name="T27" fmla="*/ 136 h 181"/>
                  <a:gd name="T28" fmla="*/ 92 w 115"/>
                  <a:gd name="T29" fmla="*/ 116 h 181"/>
                  <a:gd name="T30" fmla="*/ 93 w 115"/>
                  <a:gd name="T31" fmla="*/ 90 h 181"/>
                  <a:gd name="T32" fmla="*/ 92 w 115"/>
                  <a:gd name="T33" fmla="*/ 65 h 181"/>
                  <a:gd name="T34" fmla="*/ 89 w 115"/>
                  <a:gd name="T35" fmla="*/ 45 h 181"/>
                  <a:gd name="T36" fmla="*/ 83 w 115"/>
                  <a:gd name="T37" fmla="*/ 32 h 181"/>
                  <a:gd name="T38" fmla="*/ 71 w 115"/>
                  <a:gd name="T39" fmla="*/ 22 h 181"/>
                  <a:gd name="T40" fmla="*/ 57 w 115"/>
                  <a:gd name="T41" fmla="*/ 19 h 181"/>
                  <a:gd name="T42" fmla="*/ 57 w 115"/>
                  <a:gd name="T43" fmla="*/ 0 h 181"/>
                  <a:gd name="T44" fmla="*/ 71 w 115"/>
                  <a:gd name="T45" fmla="*/ 2 h 181"/>
                  <a:gd name="T46" fmla="*/ 83 w 115"/>
                  <a:gd name="T47" fmla="*/ 6 h 181"/>
                  <a:gd name="T48" fmla="*/ 89 w 115"/>
                  <a:gd name="T49" fmla="*/ 10 h 181"/>
                  <a:gd name="T50" fmla="*/ 94 w 115"/>
                  <a:gd name="T51" fmla="*/ 16 h 181"/>
                  <a:gd name="T52" fmla="*/ 100 w 115"/>
                  <a:gd name="T53" fmla="*/ 22 h 181"/>
                  <a:gd name="T54" fmla="*/ 106 w 115"/>
                  <a:gd name="T55" fmla="*/ 35 h 181"/>
                  <a:gd name="T56" fmla="*/ 110 w 115"/>
                  <a:gd name="T57" fmla="*/ 49 h 181"/>
                  <a:gd name="T58" fmla="*/ 115 w 115"/>
                  <a:gd name="T59" fmla="*/ 67 h 181"/>
                  <a:gd name="T60" fmla="*/ 115 w 115"/>
                  <a:gd name="T61" fmla="*/ 90 h 181"/>
                  <a:gd name="T62" fmla="*/ 113 w 115"/>
                  <a:gd name="T63" fmla="*/ 119 h 181"/>
                  <a:gd name="T64" fmla="*/ 109 w 115"/>
                  <a:gd name="T65" fmla="*/ 141 h 181"/>
                  <a:gd name="T66" fmla="*/ 100 w 115"/>
                  <a:gd name="T67" fmla="*/ 158 h 181"/>
                  <a:gd name="T68" fmla="*/ 90 w 115"/>
                  <a:gd name="T69" fmla="*/ 170 h 181"/>
                  <a:gd name="T70" fmla="*/ 76 w 115"/>
                  <a:gd name="T71" fmla="*/ 178 h 181"/>
                  <a:gd name="T72" fmla="*/ 57 w 115"/>
                  <a:gd name="T73" fmla="*/ 181 h 181"/>
                  <a:gd name="T74" fmla="*/ 42 w 115"/>
                  <a:gd name="T75" fmla="*/ 178 h 181"/>
                  <a:gd name="T76" fmla="*/ 28 w 115"/>
                  <a:gd name="T77" fmla="*/ 173 h 181"/>
                  <a:gd name="T78" fmla="*/ 18 w 115"/>
                  <a:gd name="T79" fmla="*/ 163 h 181"/>
                  <a:gd name="T80" fmla="*/ 7 w 115"/>
                  <a:gd name="T81" fmla="*/ 145 h 181"/>
                  <a:gd name="T82" fmla="*/ 2 w 115"/>
                  <a:gd name="T83" fmla="*/ 120 h 181"/>
                  <a:gd name="T84" fmla="*/ 0 w 115"/>
                  <a:gd name="T85" fmla="*/ 90 h 181"/>
                  <a:gd name="T86" fmla="*/ 2 w 115"/>
                  <a:gd name="T87" fmla="*/ 63 h 181"/>
                  <a:gd name="T88" fmla="*/ 6 w 115"/>
                  <a:gd name="T89" fmla="*/ 41 h 181"/>
                  <a:gd name="T90" fmla="*/ 15 w 115"/>
                  <a:gd name="T91" fmla="*/ 23 h 181"/>
                  <a:gd name="T92" fmla="*/ 26 w 115"/>
                  <a:gd name="T93" fmla="*/ 10 h 181"/>
                  <a:gd name="T94" fmla="*/ 39 w 115"/>
                  <a:gd name="T95" fmla="*/ 3 h 181"/>
                  <a:gd name="T96" fmla="*/ 57 w 115"/>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1">
                    <a:moveTo>
                      <a:pt x="57" y="19"/>
                    </a:moveTo>
                    <a:lnTo>
                      <a:pt x="44" y="22"/>
                    </a:lnTo>
                    <a:lnTo>
                      <a:pt x="34" y="31"/>
                    </a:lnTo>
                    <a:lnTo>
                      <a:pt x="28" y="45"/>
                    </a:lnTo>
                    <a:lnTo>
                      <a:pt x="23" y="64"/>
                    </a:lnTo>
                    <a:lnTo>
                      <a:pt x="22" y="90"/>
                    </a:lnTo>
                    <a:lnTo>
                      <a:pt x="23" y="116"/>
                    </a:lnTo>
                    <a:lnTo>
                      <a:pt x="26" y="136"/>
                    </a:lnTo>
                    <a:lnTo>
                      <a:pt x="32" y="148"/>
                    </a:lnTo>
                    <a:lnTo>
                      <a:pt x="44" y="160"/>
                    </a:lnTo>
                    <a:lnTo>
                      <a:pt x="57" y="163"/>
                    </a:lnTo>
                    <a:lnTo>
                      <a:pt x="71" y="160"/>
                    </a:lnTo>
                    <a:lnTo>
                      <a:pt x="83" y="148"/>
                    </a:lnTo>
                    <a:lnTo>
                      <a:pt x="89" y="136"/>
                    </a:lnTo>
                    <a:lnTo>
                      <a:pt x="92" y="116"/>
                    </a:lnTo>
                    <a:lnTo>
                      <a:pt x="93" y="90"/>
                    </a:lnTo>
                    <a:lnTo>
                      <a:pt x="92" y="65"/>
                    </a:lnTo>
                    <a:lnTo>
                      <a:pt x="89" y="45"/>
                    </a:lnTo>
                    <a:lnTo>
                      <a:pt x="83" y="32"/>
                    </a:lnTo>
                    <a:lnTo>
                      <a:pt x="71" y="22"/>
                    </a:lnTo>
                    <a:lnTo>
                      <a:pt x="57" y="19"/>
                    </a:lnTo>
                    <a:close/>
                    <a:moveTo>
                      <a:pt x="57" y="0"/>
                    </a:moveTo>
                    <a:lnTo>
                      <a:pt x="71" y="2"/>
                    </a:lnTo>
                    <a:lnTo>
                      <a:pt x="83" y="6"/>
                    </a:lnTo>
                    <a:lnTo>
                      <a:pt x="89" y="10"/>
                    </a:lnTo>
                    <a:lnTo>
                      <a:pt x="94" y="16"/>
                    </a:lnTo>
                    <a:lnTo>
                      <a:pt x="100" y="22"/>
                    </a:lnTo>
                    <a:lnTo>
                      <a:pt x="106" y="35"/>
                    </a:lnTo>
                    <a:lnTo>
                      <a:pt x="110" y="49"/>
                    </a:lnTo>
                    <a:lnTo>
                      <a:pt x="115" y="67"/>
                    </a:lnTo>
                    <a:lnTo>
                      <a:pt x="115" y="90"/>
                    </a:lnTo>
                    <a:lnTo>
                      <a:pt x="113" y="119"/>
                    </a:lnTo>
                    <a:lnTo>
                      <a:pt x="109" y="141"/>
                    </a:lnTo>
                    <a:lnTo>
                      <a:pt x="100" y="158"/>
                    </a:lnTo>
                    <a:lnTo>
                      <a:pt x="90" y="170"/>
                    </a:lnTo>
                    <a:lnTo>
                      <a:pt x="76" y="178"/>
                    </a:lnTo>
                    <a:lnTo>
                      <a:pt x="57" y="181"/>
                    </a:lnTo>
                    <a:lnTo>
                      <a:pt x="42" y="178"/>
                    </a:lnTo>
                    <a:lnTo>
                      <a:pt x="28" y="173"/>
                    </a:lnTo>
                    <a:lnTo>
                      <a:pt x="18" y="163"/>
                    </a:lnTo>
                    <a:lnTo>
                      <a:pt x="7" y="145"/>
                    </a:lnTo>
                    <a:lnTo>
                      <a:pt x="2" y="120"/>
                    </a:lnTo>
                    <a:lnTo>
                      <a:pt x="0" y="90"/>
                    </a:lnTo>
                    <a:lnTo>
                      <a:pt x="2" y="63"/>
                    </a:lnTo>
                    <a:lnTo>
                      <a:pt x="6" y="41"/>
                    </a:lnTo>
                    <a:lnTo>
                      <a:pt x="15" y="23"/>
                    </a:lnTo>
                    <a:lnTo>
                      <a:pt x="26" y="10"/>
                    </a:lnTo>
                    <a:lnTo>
                      <a:pt x="39" y="3"/>
                    </a:lnTo>
                    <a:lnTo>
                      <a:pt x="5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14" name="Freeform 19"/>
              <p:cNvSpPr>
                <a:spLocks noEditPoints="1"/>
              </p:cNvSpPr>
              <p:nvPr/>
            </p:nvSpPr>
            <p:spPr bwMode="auto">
              <a:xfrm>
                <a:off x="2847975" y="4879975"/>
                <a:ext cx="92075" cy="144463"/>
              </a:xfrm>
              <a:custGeom>
                <a:avLst/>
                <a:gdLst>
                  <a:gd name="T0" fmla="*/ 58 w 116"/>
                  <a:gd name="T1" fmla="*/ 19 h 181"/>
                  <a:gd name="T2" fmla="*/ 45 w 116"/>
                  <a:gd name="T3" fmla="*/ 22 h 181"/>
                  <a:gd name="T4" fmla="*/ 34 w 116"/>
                  <a:gd name="T5" fmla="*/ 31 h 181"/>
                  <a:gd name="T6" fmla="*/ 28 w 116"/>
                  <a:gd name="T7" fmla="*/ 45 h 181"/>
                  <a:gd name="T8" fmla="*/ 25 w 116"/>
                  <a:gd name="T9" fmla="*/ 64 h 181"/>
                  <a:gd name="T10" fmla="*/ 24 w 116"/>
                  <a:gd name="T11" fmla="*/ 90 h 181"/>
                  <a:gd name="T12" fmla="*/ 25 w 116"/>
                  <a:gd name="T13" fmla="*/ 116 h 181"/>
                  <a:gd name="T14" fmla="*/ 28 w 116"/>
                  <a:gd name="T15" fmla="*/ 136 h 181"/>
                  <a:gd name="T16" fmla="*/ 34 w 116"/>
                  <a:gd name="T17" fmla="*/ 148 h 181"/>
                  <a:gd name="T18" fmla="*/ 45 w 116"/>
                  <a:gd name="T19" fmla="*/ 160 h 181"/>
                  <a:gd name="T20" fmla="*/ 58 w 116"/>
                  <a:gd name="T21" fmla="*/ 163 h 181"/>
                  <a:gd name="T22" fmla="*/ 73 w 116"/>
                  <a:gd name="T23" fmla="*/ 160 h 181"/>
                  <a:gd name="T24" fmla="*/ 84 w 116"/>
                  <a:gd name="T25" fmla="*/ 148 h 181"/>
                  <a:gd name="T26" fmla="*/ 89 w 116"/>
                  <a:gd name="T27" fmla="*/ 136 h 181"/>
                  <a:gd name="T28" fmla="*/ 93 w 116"/>
                  <a:gd name="T29" fmla="*/ 116 h 181"/>
                  <a:gd name="T30" fmla="*/ 95 w 116"/>
                  <a:gd name="T31" fmla="*/ 90 h 181"/>
                  <a:gd name="T32" fmla="*/ 93 w 116"/>
                  <a:gd name="T33" fmla="*/ 65 h 181"/>
                  <a:gd name="T34" fmla="*/ 89 w 116"/>
                  <a:gd name="T35" fmla="*/ 45 h 181"/>
                  <a:gd name="T36" fmla="*/ 84 w 116"/>
                  <a:gd name="T37" fmla="*/ 32 h 181"/>
                  <a:gd name="T38" fmla="*/ 73 w 116"/>
                  <a:gd name="T39" fmla="*/ 22 h 181"/>
                  <a:gd name="T40" fmla="*/ 58 w 116"/>
                  <a:gd name="T41" fmla="*/ 19 h 181"/>
                  <a:gd name="T42" fmla="*/ 58 w 116"/>
                  <a:gd name="T43" fmla="*/ 0 h 181"/>
                  <a:gd name="T44" fmla="*/ 71 w 116"/>
                  <a:gd name="T45" fmla="*/ 2 h 181"/>
                  <a:gd name="T46" fmla="*/ 83 w 116"/>
                  <a:gd name="T47" fmla="*/ 6 h 181"/>
                  <a:gd name="T48" fmla="*/ 90 w 116"/>
                  <a:gd name="T49" fmla="*/ 10 h 181"/>
                  <a:gd name="T50" fmla="*/ 96 w 116"/>
                  <a:gd name="T51" fmla="*/ 16 h 181"/>
                  <a:gd name="T52" fmla="*/ 102 w 116"/>
                  <a:gd name="T53" fmla="*/ 22 h 181"/>
                  <a:gd name="T54" fmla="*/ 108 w 116"/>
                  <a:gd name="T55" fmla="*/ 35 h 181"/>
                  <a:gd name="T56" fmla="*/ 112 w 116"/>
                  <a:gd name="T57" fmla="*/ 49 h 181"/>
                  <a:gd name="T58" fmla="*/ 115 w 116"/>
                  <a:gd name="T59" fmla="*/ 67 h 181"/>
                  <a:gd name="T60" fmla="*/ 116 w 116"/>
                  <a:gd name="T61" fmla="*/ 90 h 181"/>
                  <a:gd name="T62" fmla="*/ 115 w 116"/>
                  <a:gd name="T63" fmla="*/ 119 h 181"/>
                  <a:gd name="T64" fmla="*/ 109 w 116"/>
                  <a:gd name="T65" fmla="*/ 141 h 181"/>
                  <a:gd name="T66" fmla="*/ 102 w 116"/>
                  <a:gd name="T67" fmla="*/ 158 h 181"/>
                  <a:gd name="T68" fmla="*/ 90 w 116"/>
                  <a:gd name="T69" fmla="*/ 170 h 181"/>
                  <a:gd name="T70" fmla="*/ 76 w 116"/>
                  <a:gd name="T71" fmla="*/ 178 h 181"/>
                  <a:gd name="T72" fmla="*/ 58 w 116"/>
                  <a:gd name="T73" fmla="*/ 181 h 181"/>
                  <a:gd name="T74" fmla="*/ 42 w 116"/>
                  <a:gd name="T75" fmla="*/ 178 h 181"/>
                  <a:gd name="T76" fmla="*/ 29 w 116"/>
                  <a:gd name="T77" fmla="*/ 173 h 181"/>
                  <a:gd name="T78" fmla="*/ 19 w 116"/>
                  <a:gd name="T79" fmla="*/ 163 h 181"/>
                  <a:gd name="T80" fmla="*/ 9 w 116"/>
                  <a:gd name="T81" fmla="*/ 145 h 181"/>
                  <a:gd name="T82" fmla="*/ 3 w 116"/>
                  <a:gd name="T83" fmla="*/ 120 h 181"/>
                  <a:gd name="T84" fmla="*/ 0 w 116"/>
                  <a:gd name="T85" fmla="*/ 90 h 181"/>
                  <a:gd name="T86" fmla="*/ 3 w 116"/>
                  <a:gd name="T87" fmla="*/ 63 h 181"/>
                  <a:gd name="T88" fmla="*/ 8 w 116"/>
                  <a:gd name="T89" fmla="*/ 41 h 181"/>
                  <a:gd name="T90" fmla="*/ 15 w 116"/>
                  <a:gd name="T91" fmla="*/ 23 h 181"/>
                  <a:gd name="T92" fmla="*/ 27 w 116"/>
                  <a:gd name="T93" fmla="*/ 10 h 181"/>
                  <a:gd name="T94" fmla="*/ 41 w 116"/>
                  <a:gd name="T95" fmla="*/ 3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9"/>
                    </a:moveTo>
                    <a:lnTo>
                      <a:pt x="45" y="22"/>
                    </a:lnTo>
                    <a:lnTo>
                      <a:pt x="34" y="31"/>
                    </a:lnTo>
                    <a:lnTo>
                      <a:pt x="28" y="45"/>
                    </a:lnTo>
                    <a:lnTo>
                      <a:pt x="25" y="64"/>
                    </a:lnTo>
                    <a:lnTo>
                      <a:pt x="24" y="90"/>
                    </a:lnTo>
                    <a:lnTo>
                      <a:pt x="25" y="116"/>
                    </a:lnTo>
                    <a:lnTo>
                      <a:pt x="28" y="136"/>
                    </a:lnTo>
                    <a:lnTo>
                      <a:pt x="34" y="148"/>
                    </a:lnTo>
                    <a:lnTo>
                      <a:pt x="45" y="160"/>
                    </a:lnTo>
                    <a:lnTo>
                      <a:pt x="58" y="163"/>
                    </a:lnTo>
                    <a:lnTo>
                      <a:pt x="73" y="160"/>
                    </a:lnTo>
                    <a:lnTo>
                      <a:pt x="84" y="148"/>
                    </a:lnTo>
                    <a:lnTo>
                      <a:pt x="89" y="136"/>
                    </a:lnTo>
                    <a:lnTo>
                      <a:pt x="93" y="116"/>
                    </a:lnTo>
                    <a:lnTo>
                      <a:pt x="95" y="90"/>
                    </a:lnTo>
                    <a:lnTo>
                      <a:pt x="93" y="65"/>
                    </a:lnTo>
                    <a:lnTo>
                      <a:pt x="89" y="45"/>
                    </a:lnTo>
                    <a:lnTo>
                      <a:pt x="84" y="32"/>
                    </a:lnTo>
                    <a:lnTo>
                      <a:pt x="73" y="22"/>
                    </a:lnTo>
                    <a:lnTo>
                      <a:pt x="58" y="19"/>
                    </a:lnTo>
                    <a:close/>
                    <a:moveTo>
                      <a:pt x="58" y="0"/>
                    </a:moveTo>
                    <a:lnTo>
                      <a:pt x="71" y="2"/>
                    </a:lnTo>
                    <a:lnTo>
                      <a:pt x="83" y="6"/>
                    </a:lnTo>
                    <a:lnTo>
                      <a:pt x="90" y="10"/>
                    </a:lnTo>
                    <a:lnTo>
                      <a:pt x="96" y="16"/>
                    </a:lnTo>
                    <a:lnTo>
                      <a:pt x="102" y="22"/>
                    </a:lnTo>
                    <a:lnTo>
                      <a:pt x="108" y="35"/>
                    </a:lnTo>
                    <a:lnTo>
                      <a:pt x="112" y="49"/>
                    </a:lnTo>
                    <a:lnTo>
                      <a:pt x="115" y="67"/>
                    </a:lnTo>
                    <a:lnTo>
                      <a:pt x="116" y="90"/>
                    </a:lnTo>
                    <a:lnTo>
                      <a:pt x="115" y="119"/>
                    </a:lnTo>
                    <a:lnTo>
                      <a:pt x="109" y="141"/>
                    </a:lnTo>
                    <a:lnTo>
                      <a:pt x="102" y="158"/>
                    </a:lnTo>
                    <a:lnTo>
                      <a:pt x="90" y="170"/>
                    </a:lnTo>
                    <a:lnTo>
                      <a:pt x="76" y="178"/>
                    </a:lnTo>
                    <a:lnTo>
                      <a:pt x="58" y="181"/>
                    </a:lnTo>
                    <a:lnTo>
                      <a:pt x="42" y="178"/>
                    </a:lnTo>
                    <a:lnTo>
                      <a:pt x="29" y="173"/>
                    </a:lnTo>
                    <a:lnTo>
                      <a:pt x="19" y="163"/>
                    </a:lnTo>
                    <a:lnTo>
                      <a:pt x="9" y="145"/>
                    </a:lnTo>
                    <a:lnTo>
                      <a:pt x="3" y="120"/>
                    </a:lnTo>
                    <a:lnTo>
                      <a:pt x="0" y="90"/>
                    </a:lnTo>
                    <a:lnTo>
                      <a:pt x="3" y="63"/>
                    </a:lnTo>
                    <a:lnTo>
                      <a:pt x="8" y="41"/>
                    </a:lnTo>
                    <a:lnTo>
                      <a:pt x="15" y="23"/>
                    </a:lnTo>
                    <a:lnTo>
                      <a:pt x="27" y="10"/>
                    </a:lnTo>
                    <a:lnTo>
                      <a:pt x="41"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15" name="Line 20"/>
              <p:cNvSpPr>
                <a:spLocks noChangeShapeType="1"/>
              </p:cNvSpPr>
              <p:nvPr/>
            </p:nvSpPr>
            <p:spPr bwMode="auto">
              <a:xfrm>
                <a:off x="3470275" y="4700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17" name="Freeform 21"/>
              <p:cNvSpPr>
                <a:spLocks/>
              </p:cNvSpPr>
              <p:nvPr/>
            </p:nvSpPr>
            <p:spPr bwMode="auto">
              <a:xfrm>
                <a:off x="3327400" y="4879975"/>
                <a:ext cx="50800" cy="141288"/>
              </a:xfrm>
              <a:custGeom>
                <a:avLst/>
                <a:gdLst>
                  <a:gd name="T0" fmla="*/ 50 w 65"/>
                  <a:gd name="T1" fmla="*/ 0 h 178"/>
                  <a:gd name="T2" fmla="*/ 65 w 65"/>
                  <a:gd name="T3" fmla="*/ 0 h 178"/>
                  <a:gd name="T4" fmla="*/ 65 w 65"/>
                  <a:gd name="T5" fmla="*/ 178 h 178"/>
                  <a:gd name="T6" fmla="*/ 43 w 65"/>
                  <a:gd name="T7" fmla="*/ 178 h 178"/>
                  <a:gd name="T8" fmla="*/ 43 w 65"/>
                  <a:gd name="T9" fmla="*/ 39 h 178"/>
                  <a:gd name="T10" fmla="*/ 34 w 65"/>
                  <a:gd name="T11" fmla="*/ 47 h 178"/>
                  <a:gd name="T12" fmla="*/ 23 w 65"/>
                  <a:gd name="T13" fmla="*/ 54 h 178"/>
                  <a:gd name="T14" fmla="*/ 14 w 65"/>
                  <a:gd name="T15" fmla="*/ 60 h 178"/>
                  <a:gd name="T16" fmla="*/ 7 w 65"/>
                  <a:gd name="T17" fmla="*/ 63 h 178"/>
                  <a:gd name="T18" fmla="*/ 0 w 65"/>
                  <a:gd name="T19" fmla="*/ 65 h 178"/>
                  <a:gd name="T20" fmla="*/ 0 w 65"/>
                  <a:gd name="T21" fmla="*/ 45 h 178"/>
                  <a:gd name="T22" fmla="*/ 17 w 65"/>
                  <a:gd name="T23" fmla="*/ 35 h 178"/>
                  <a:gd name="T24" fmla="*/ 32 w 65"/>
                  <a:gd name="T25" fmla="*/ 23 h 178"/>
                  <a:gd name="T26" fmla="*/ 43 w 65"/>
                  <a:gd name="T27" fmla="*/ 12 h 178"/>
                  <a:gd name="T28" fmla="*/ 50 w 65"/>
                  <a:gd name="T2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78">
                    <a:moveTo>
                      <a:pt x="50" y="0"/>
                    </a:moveTo>
                    <a:lnTo>
                      <a:pt x="65" y="0"/>
                    </a:lnTo>
                    <a:lnTo>
                      <a:pt x="65" y="178"/>
                    </a:lnTo>
                    <a:lnTo>
                      <a:pt x="43" y="178"/>
                    </a:lnTo>
                    <a:lnTo>
                      <a:pt x="43" y="39"/>
                    </a:lnTo>
                    <a:lnTo>
                      <a:pt x="34" y="47"/>
                    </a:lnTo>
                    <a:lnTo>
                      <a:pt x="23" y="54"/>
                    </a:lnTo>
                    <a:lnTo>
                      <a:pt x="14" y="60"/>
                    </a:lnTo>
                    <a:lnTo>
                      <a:pt x="7" y="63"/>
                    </a:lnTo>
                    <a:lnTo>
                      <a:pt x="0" y="65"/>
                    </a:lnTo>
                    <a:lnTo>
                      <a:pt x="0" y="45"/>
                    </a:lnTo>
                    <a:lnTo>
                      <a:pt x="17" y="35"/>
                    </a:lnTo>
                    <a:lnTo>
                      <a:pt x="32" y="23"/>
                    </a:lnTo>
                    <a:lnTo>
                      <a:pt x="43" y="12"/>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18" name="Freeform 22"/>
              <p:cNvSpPr>
                <a:spLocks/>
              </p:cNvSpPr>
              <p:nvPr/>
            </p:nvSpPr>
            <p:spPr bwMode="auto">
              <a:xfrm>
                <a:off x="3424238" y="4883150"/>
                <a:ext cx="92075" cy="141288"/>
              </a:xfrm>
              <a:custGeom>
                <a:avLst/>
                <a:gdLst>
                  <a:gd name="T0" fmla="*/ 21 w 116"/>
                  <a:gd name="T1" fmla="*/ 0 h 178"/>
                  <a:gd name="T2" fmla="*/ 109 w 116"/>
                  <a:gd name="T3" fmla="*/ 0 h 178"/>
                  <a:gd name="T4" fmla="*/ 109 w 116"/>
                  <a:gd name="T5" fmla="*/ 20 h 178"/>
                  <a:gd name="T6" fmla="*/ 38 w 116"/>
                  <a:gd name="T7" fmla="*/ 20 h 178"/>
                  <a:gd name="T8" fmla="*/ 29 w 116"/>
                  <a:gd name="T9" fmla="*/ 68 h 178"/>
                  <a:gd name="T10" fmla="*/ 45 w 116"/>
                  <a:gd name="T11" fmla="*/ 61 h 178"/>
                  <a:gd name="T12" fmla="*/ 63 w 116"/>
                  <a:gd name="T13" fmla="*/ 58 h 178"/>
                  <a:gd name="T14" fmla="*/ 83 w 116"/>
                  <a:gd name="T15" fmla="*/ 61 h 178"/>
                  <a:gd name="T16" fmla="*/ 100 w 116"/>
                  <a:gd name="T17" fmla="*/ 74 h 178"/>
                  <a:gd name="T18" fmla="*/ 111 w 116"/>
                  <a:gd name="T19" fmla="*/ 86 h 178"/>
                  <a:gd name="T20" fmla="*/ 115 w 116"/>
                  <a:gd name="T21" fmla="*/ 99 h 178"/>
                  <a:gd name="T22" fmla="*/ 116 w 116"/>
                  <a:gd name="T23" fmla="*/ 115 h 178"/>
                  <a:gd name="T24" fmla="*/ 113 w 116"/>
                  <a:gd name="T25" fmla="*/ 138 h 178"/>
                  <a:gd name="T26" fmla="*/ 103 w 116"/>
                  <a:gd name="T27" fmla="*/ 157 h 178"/>
                  <a:gd name="T28" fmla="*/ 90 w 116"/>
                  <a:gd name="T29" fmla="*/ 168 h 178"/>
                  <a:gd name="T30" fmla="*/ 74 w 116"/>
                  <a:gd name="T31" fmla="*/ 175 h 178"/>
                  <a:gd name="T32" fmla="*/ 57 w 116"/>
                  <a:gd name="T33" fmla="*/ 178 h 178"/>
                  <a:gd name="T34" fmla="*/ 35 w 116"/>
                  <a:gd name="T35" fmla="*/ 174 h 178"/>
                  <a:gd name="T36" fmla="*/ 18 w 116"/>
                  <a:gd name="T37" fmla="*/ 164 h 178"/>
                  <a:gd name="T38" fmla="*/ 5 w 116"/>
                  <a:gd name="T39" fmla="*/ 148 h 178"/>
                  <a:gd name="T40" fmla="*/ 0 w 116"/>
                  <a:gd name="T41" fmla="*/ 129 h 178"/>
                  <a:gd name="T42" fmla="*/ 22 w 116"/>
                  <a:gd name="T43" fmla="*/ 126 h 178"/>
                  <a:gd name="T44" fmla="*/ 27 w 116"/>
                  <a:gd name="T45" fmla="*/ 141 h 178"/>
                  <a:gd name="T46" fmla="*/ 34 w 116"/>
                  <a:gd name="T47" fmla="*/ 152 h 178"/>
                  <a:gd name="T48" fmla="*/ 41 w 116"/>
                  <a:gd name="T49" fmla="*/ 157 h 178"/>
                  <a:gd name="T50" fmla="*/ 48 w 116"/>
                  <a:gd name="T51" fmla="*/ 160 h 178"/>
                  <a:gd name="T52" fmla="*/ 57 w 116"/>
                  <a:gd name="T53" fmla="*/ 160 h 178"/>
                  <a:gd name="T54" fmla="*/ 71 w 116"/>
                  <a:gd name="T55" fmla="*/ 157 h 178"/>
                  <a:gd name="T56" fmla="*/ 83 w 116"/>
                  <a:gd name="T57" fmla="*/ 148 h 178"/>
                  <a:gd name="T58" fmla="*/ 92 w 116"/>
                  <a:gd name="T59" fmla="*/ 135 h 178"/>
                  <a:gd name="T60" fmla="*/ 95 w 116"/>
                  <a:gd name="T61" fmla="*/ 117 h 178"/>
                  <a:gd name="T62" fmla="*/ 92 w 116"/>
                  <a:gd name="T63" fmla="*/ 100 h 178"/>
                  <a:gd name="T64" fmla="*/ 83 w 116"/>
                  <a:gd name="T65" fmla="*/ 87 h 178"/>
                  <a:gd name="T66" fmla="*/ 71 w 116"/>
                  <a:gd name="T67" fmla="*/ 80 h 178"/>
                  <a:gd name="T68" fmla="*/ 57 w 116"/>
                  <a:gd name="T69" fmla="*/ 77 h 178"/>
                  <a:gd name="T70" fmla="*/ 50 w 116"/>
                  <a:gd name="T71" fmla="*/ 77 h 178"/>
                  <a:gd name="T72" fmla="*/ 44 w 116"/>
                  <a:gd name="T73" fmla="*/ 78 h 178"/>
                  <a:gd name="T74" fmla="*/ 38 w 116"/>
                  <a:gd name="T75" fmla="*/ 81 h 178"/>
                  <a:gd name="T76" fmla="*/ 32 w 116"/>
                  <a:gd name="T77" fmla="*/ 86 h 178"/>
                  <a:gd name="T78" fmla="*/ 28 w 116"/>
                  <a:gd name="T79" fmla="*/ 90 h 178"/>
                  <a:gd name="T80" fmla="*/ 24 w 116"/>
                  <a:gd name="T81" fmla="*/ 94 h 178"/>
                  <a:gd name="T82" fmla="*/ 3 w 116"/>
                  <a:gd name="T83" fmla="*/ 91 h 178"/>
                  <a:gd name="T84" fmla="*/ 21 w 116"/>
                  <a:gd name="T8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6" h="178">
                    <a:moveTo>
                      <a:pt x="21" y="0"/>
                    </a:moveTo>
                    <a:lnTo>
                      <a:pt x="109" y="0"/>
                    </a:lnTo>
                    <a:lnTo>
                      <a:pt x="109" y="20"/>
                    </a:lnTo>
                    <a:lnTo>
                      <a:pt x="38" y="20"/>
                    </a:lnTo>
                    <a:lnTo>
                      <a:pt x="29" y="68"/>
                    </a:lnTo>
                    <a:lnTo>
                      <a:pt x="45" y="61"/>
                    </a:lnTo>
                    <a:lnTo>
                      <a:pt x="63" y="58"/>
                    </a:lnTo>
                    <a:lnTo>
                      <a:pt x="83" y="61"/>
                    </a:lnTo>
                    <a:lnTo>
                      <a:pt x="100" y="74"/>
                    </a:lnTo>
                    <a:lnTo>
                      <a:pt x="111" y="86"/>
                    </a:lnTo>
                    <a:lnTo>
                      <a:pt x="115" y="99"/>
                    </a:lnTo>
                    <a:lnTo>
                      <a:pt x="116" y="115"/>
                    </a:lnTo>
                    <a:lnTo>
                      <a:pt x="113" y="138"/>
                    </a:lnTo>
                    <a:lnTo>
                      <a:pt x="103" y="157"/>
                    </a:lnTo>
                    <a:lnTo>
                      <a:pt x="90" y="168"/>
                    </a:lnTo>
                    <a:lnTo>
                      <a:pt x="74" y="175"/>
                    </a:lnTo>
                    <a:lnTo>
                      <a:pt x="57" y="178"/>
                    </a:lnTo>
                    <a:lnTo>
                      <a:pt x="35" y="174"/>
                    </a:lnTo>
                    <a:lnTo>
                      <a:pt x="18" y="164"/>
                    </a:lnTo>
                    <a:lnTo>
                      <a:pt x="5" y="148"/>
                    </a:lnTo>
                    <a:lnTo>
                      <a:pt x="0" y="129"/>
                    </a:lnTo>
                    <a:lnTo>
                      <a:pt x="22" y="126"/>
                    </a:lnTo>
                    <a:lnTo>
                      <a:pt x="27" y="141"/>
                    </a:lnTo>
                    <a:lnTo>
                      <a:pt x="34" y="152"/>
                    </a:lnTo>
                    <a:lnTo>
                      <a:pt x="41" y="157"/>
                    </a:lnTo>
                    <a:lnTo>
                      <a:pt x="48" y="160"/>
                    </a:lnTo>
                    <a:lnTo>
                      <a:pt x="57" y="160"/>
                    </a:lnTo>
                    <a:lnTo>
                      <a:pt x="71" y="157"/>
                    </a:lnTo>
                    <a:lnTo>
                      <a:pt x="83" y="148"/>
                    </a:lnTo>
                    <a:lnTo>
                      <a:pt x="92" y="135"/>
                    </a:lnTo>
                    <a:lnTo>
                      <a:pt x="95" y="117"/>
                    </a:lnTo>
                    <a:lnTo>
                      <a:pt x="92" y="100"/>
                    </a:lnTo>
                    <a:lnTo>
                      <a:pt x="83" y="87"/>
                    </a:lnTo>
                    <a:lnTo>
                      <a:pt x="71" y="80"/>
                    </a:lnTo>
                    <a:lnTo>
                      <a:pt x="57" y="77"/>
                    </a:lnTo>
                    <a:lnTo>
                      <a:pt x="50" y="77"/>
                    </a:lnTo>
                    <a:lnTo>
                      <a:pt x="44" y="78"/>
                    </a:lnTo>
                    <a:lnTo>
                      <a:pt x="38" y="81"/>
                    </a:lnTo>
                    <a:lnTo>
                      <a:pt x="32" y="86"/>
                    </a:lnTo>
                    <a:lnTo>
                      <a:pt x="28" y="90"/>
                    </a:lnTo>
                    <a:lnTo>
                      <a:pt x="24" y="94"/>
                    </a:lnTo>
                    <a:lnTo>
                      <a:pt x="3" y="91"/>
                    </a:lnTo>
                    <a:lnTo>
                      <a:pt x="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19" name="Freeform 23"/>
              <p:cNvSpPr>
                <a:spLocks noEditPoints="1"/>
              </p:cNvSpPr>
              <p:nvPr/>
            </p:nvSpPr>
            <p:spPr bwMode="auto">
              <a:xfrm>
                <a:off x="3532188" y="4879975"/>
                <a:ext cx="92075" cy="144463"/>
              </a:xfrm>
              <a:custGeom>
                <a:avLst/>
                <a:gdLst>
                  <a:gd name="T0" fmla="*/ 58 w 116"/>
                  <a:gd name="T1" fmla="*/ 19 h 181"/>
                  <a:gd name="T2" fmla="*/ 45 w 116"/>
                  <a:gd name="T3" fmla="*/ 22 h 181"/>
                  <a:gd name="T4" fmla="*/ 33 w 116"/>
                  <a:gd name="T5" fmla="*/ 31 h 181"/>
                  <a:gd name="T6" fmla="*/ 27 w 116"/>
                  <a:gd name="T7" fmla="*/ 45 h 181"/>
                  <a:gd name="T8" fmla="*/ 24 w 116"/>
                  <a:gd name="T9" fmla="*/ 64 h 181"/>
                  <a:gd name="T10" fmla="*/ 23 w 116"/>
                  <a:gd name="T11" fmla="*/ 90 h 181"/>
                  <a:gd name="T12" fmla="*/ 23 w 116"/>
                  <a:gd name="T13" fmla="*/ 116 h 181"/>
                  <a:gd name="T14" fmla="*/ 27 w 116"/>
                  <a:gd name="T15" fmla="*/ 136 h 181"/>
                  <a:gd name="T16" fmla="*/ 33 w 116"/>
                  <a:gd name="T17" fmla="*/ 148 h 181"/>
                  <a:gd name="T18" fmla="*/ 45 w 116"/>
                  <a:gd name="T19" fmla="*/ 160 h 181"/>
                  <a:gd name="T20" fmla="*/ 58 w 116"/>
                  <a:gd name="T21" fmla="*/ 163 h 181"/>
                  <a:gd name="T22" fmla="*/ 71 w 116"/>
                  <a:gd name="T23" fmla="*/ 160 h 181"/>
                  <a:gd name="T24" fmla="*/ 82 w 116"/>
                  <a:gd name="T25" fmla="*/ 148 h 181"/>
                  <a:gd name="T26" fmla="*/ 88 w 116"/>
                  <a:gd name="T27" fmla="*/ 136 h 181"/>
                  <a:gd name="T28" fmla="*/ 92 w 116"/>
                  <a:gd name="T29" fmla="*/ 116 h 181"/>
                  <a:gd name="T30" fmla="*/ 92 w 116"/>
                  <a:gd name="T31" fmla="*/ 90 h 181"/>
                  <a:gd name="T32" fmla="*/ 92 w 116"/>
                  <a:gd name="T33" fmla="*/ 65 h 181"/>
                  <a:gd name="T34" fmla="*/ 88 w 116"/>
                  <a:gd name="T35" fmla="*/ 45 h 181"/>
                  <a:gd name="T36" fmla="*/ 82 w 116"/>
                  <a:gd name="T37" fmla="*/ 32 h 181"/>
                  <a:gd name="T38" fmla="*/ 71 w 116"/>
                  <a:gd name="T39" fmla="*/ 22 h 181"/>
                  <a:gd name="T40" fmla="*/ 58 w 116"/>
                  <a:gd name="T41" fmla="*/ 19 h 181"/>
                  <a:gd name="T42" fmla="*/ 58 w 116"/>
                  <a:gd name="T43" fmla="*/ 0 h 181"/>
                  <a:gd name="T44" fmla="*/ 71 w 116"/>
                  <a:gd name="T45" fmla="*/ 2 h 181"/>
                  <a:gd name="T46" fmla="*/ 82 w 116"/>
                  <a:gd name="T47" fmla="*/ 6 h 181"/>
                  <a:gd name="T48" fmla="*/ 89 w 116"/>
                  <a:gd name="T49" fmla="*/ 10 h 181"/>
                  <a:gd name="T50" fmla="*/ 95 w 116"/>
                  <a:gd name="T51" fmla="*/ 16 h 181"/>
                  <a:gd name="T52" fmla="*/ 100 w 116"/>
                  <a:gd name="T53" fmla="*/ 22 h 181"/>
                  <a:gd name="T54" fmla="*/ 107 w 116"/>
                  <a:gd name="T55" fmla="*/ 35 h 181"/>
                  <a:gd name="T56" fmla="*/ 111 w 116"/>
                  <a:gd name="T57" fmla="*/ 49 h 181"/>
                  <a:gd name="T58" fmla="*/ 114 w 116"/>
                  <a:gd name="T59" fmla="*/ 67 h 181"/>
                  <a:gd name="T60" fmla="*/ 116 w 116"/>
                  <a:gd name="T61" fmla="*/ 90 h 181"/>
                  <a:gd name="T62" fmla="*/ 114 w 116"/>
                  <a:gd name="T63" fmla="*/ 119 h 181"/>
                  <a:gd name="T64" fmla="*/ 108 w 116"/>
                  <a:gd name="T65" fmla="*/ 141 h 181"/>
                  <a:gd name="T66" fmla="*/ 101 w 116"/>
                  <a:gd name="T67" fmla="*/ 158 h 181"/>
                  <a:gd name="T68" fmla="*/ 89 w 116"/>
                  <a:gd name="T69" fmla="*/ 170 h 181"/>
                  <a:gd name="T70" fmla="*/ 75 w 116"/>
                  <a:gd name="T71" fmla="*/ 178 h 181"/>
                  <a:gd name="T72" fmla="*/ 58 w 116"/>
                  <a:gd name="T73" fmla="*/ 181 h 181"/>
                  <a:gd name="T74" fmla="*/ 42 w 116"/>
                  <a:gd name="T75" fmla="*/ 178 h 181"/>
                  <a:gd name="T76" fmla="*/ 29 w 116"/>
                  <a:gd name="T77" fmla="*/ 173 h 181"/>
                  <a:gd name="T78" fmla="*/ 17 w 116"/>
                  <a:gd name="T79" fmla="*/ 163 h 181"/>
                  <a:gd name="T80" fmla="*/ 8 w 116"/>
                  <a:gd name="T81" fmla="*/ 145 h 181"/>
                  <a:gd name="T82" fmla="*/ 3 w 116"/>
                  <a:gd name="T83" fmla="*/ 120 h 181"/>
                  <a:gd name="T84" fmla="*/ 0 w 116"/>
                  <a:gd name="T85" fmla="*/ 90 h 181"/>
                  <a:gd name="T86" fmla="*/ 1 w 116"/>
                  <a:gd name="T87" fmla="*/ 63 h 181"/>
                  <a:gd name="T88" fmla="*/ 7 w 116"/>
                  <a:gd name="T89" fmla="*/ 41 h 181"/>
                  <a:gd name="T90" fmla="*/ 14 w 116"/>
                  <a:gd name="T91" fmla="*/ 23 h 181"/>
                  <a:gd name="T92" fmla="*/ 26 w 116"/>
                  <a:gd name="T93" fmla="*/ 10 h 181"/>
                  <a:gd name="T94" fmla="*/ 40 w 116"/>
                  <a:gd name="T95" fmla="*/ 3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9"/>
                    </a:moveTo>
                    <a:lnTo>
                      <a:pt x="45" y="22"/>
                    </a:lnTo>
                    <a:lnTo>
                      <a:pt x="33" y="31"/>
                    </a:lnTo>
                    <a:lnTo>
                      <a:pt x="27" y="45"/>
                    </a:lnTo>
                    <a:lnTo>
                      <a:pt x="24" y="64"/>
                    </a:lnTo>
                    <a:lnTo>
                      <a:pt x="23" y="90"/>
                    </a:lnTo>
                    <a:lnTo>
                      <a:pt x="23" y="116"/>
                    </a:lnTo>
                    <a:lnTo>
                      <a:pt x="27" y="136"/>
                    </a:lnTo>
                    <a:lnTo>
                      <a:pt x="33" y="148"/>
                    </a:lnTo>
                    <a:lnTo>
                      <a:pt x="45" y="160"/>
                    </a:lnTo>
                    <a:lnTo>
                      <a:pt x="58" y="163"/>
                    </a:lnTo>
                    <a:lnTo>
                      <a:pt x="71" y="160"/>
                    </a:lnTo>
                    <a:lnTo>
                      <a:pt x="82" y="148"/>
                    </a:lnTo>
                    <a:lnTo>
                      <a:pt x="88" y="136"/>
                    </a:lnTo>
                    <a:lnTo>
                      <a:pt x="92" y="116"/>
                    </a:lnTo>
                    <a:lnTo>
                      <a:pt x="92" y="90"/>
                    </a:lnTo>
                    <a:lnTo>
                      <a:pt x="92" y="65"/>
                    </a:lnTo>
                    <a:lnTo>
                      <a:pt x="88" y="45"/>
                    </a:lnTo>
                    <a:lnTo>
                      <a:pt x="82" y="32"/>
                    </a:lnTo>
                    <a:lnTo>
                      <a:pt x="71" y="22"/>
                    </a:lnTo>
                    <a:lnTo>
                      <a:pt x="58" y="19"/>
                    </a:lnTo>
                    <a:close/>
                    <a:moveTo>
                      <a:pt x="58" y="0"/>
                    </a:moveTo>
                    <a:lnTo>
                      <a:pt x="71" y="2"/>
                    </a:lnTo>
                    <a:lnTo>
                      <a:pt x="82" y="6"/>
                    </a:lnTo>
                    <a:lnTo>
                      <a:pt x="89" y="10"/>
                    </a:lnTo>
                    <a:lnTo>
                      <a:pt x="95" y="16"/>
                    </a:lnTo>
                    <a:lnTo>
                      <a:pt x="100" y="22"/>
                    </a:lnTo>
                    <a:lnTo>
                      <a:pt x="107" y="35"/>
                    </a:lnTo>
                    <a:lnTo>
                      <a:pt x="111" y="49"/>
                    </a:lnTo>
                    <a:lnTo>
                      <a:pt x="114" y="67"/>
                    </a:lnTo>
                    <a:lnTo>
                      <a:pt x="116" y="90"/>
                    </a:lnTo>
                    <a:lnTo>
                      <a:pt x="114" y="119"/>
                    </a:lnTo>
                    <a:lnTo>
                      <a:pt x="108" y="141"/>
                    </a:lnTo>
                    <a:lnTo>
                      <a:pt x="101" y="158"/>
                    </a:lnTo>
                    <a:lnTo>
                      <a:pt x="89" y="170"/>
                    </a:lnTo>
                    <a:lnTo>
                      <a:pt x="75" y="178"/>
                    </a:lnTo>
                    <a:lnTo>
                      <a:pt x="58" y="181"/>
                    </a:lnTo>
                    <a:lnTo>
                      <a:pt x="42" y="178"/>
                    </a:lnTo>
                    <a:lnTo>
                      <a:pt x="29" y="173"/>
                    </a:lnTo>
                    <a:lnTo>
                      <a:pt x="17" y="163"/>
                    </a:lnTo>
                    <a:lnTo>
                      <a:pt x="8" y="145"/>
                    </a:lnTo>
                    <a:lnTo>
                      <a:pt x="3" y="120"/>
                    </a:lnTo>
                    <a:lnTo>
                      <a:pt x="0" y="90"/>
                    </a:lnTo>
                    <a:lnTo>
                      <a:pt x="1" y="63"/>
                    </a:lnTo>
                    <a:lnTo>
                      <a:pt x="7" y="41"/>
                    </a:lnTo>
                    <a:lnTo>
                      <a:pt x="14" y="23"/>
                    </a:lnTo>
                    <a:lnTo>
                      <a:pt x="26" y="10"/>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0" name="Line 24"/>
              <p:cNvSpPr>
                <a:spLocks noChangeShapeType="1"/>
              </p:cNvSpPr>
              <p:nvPr/>
            </p:nvSpPr>
            <p:spPr bwMode="auto">
              <a:xfrm>
                <a:off x="4154488" y="4700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21" name="Freeform 25"/>
              <p:cNvSpPr>
                <a:spLocks/>
              </p:cNvSpPr>
              <p:nvPr/>
            </p:nvSpPr>
            <p:spPr bwMode="auto">
              <a:xfrm>
                <a:off x="3997325" y="4879975"/>
                <a:ext cx="90487" cy="141288"/>
              </a:xfrm>
              <a:custGeom>
                <a:avLst/>
                <a:gdLst>
                  <a:gd name="T0" fmla="*/ 61 w 116"/>
                  <a:gd name="T1" fmla="*/ 0 h 178"/>
                  <a:gd name="T2" fmla="*/ 77 w 116"/>
                  <a:gd name="T3" fmla="*/ 2 h 178"/>
                  <a:gd name="T4" fmla="*/ 90 w 116"/>
                  <a:gd name="T5" fmla="*/ 6 h 178"/>
                  <a:gd name="T6" fmla="*/ 102 w 116"/>
                  <a:gd name="T7" fmla="*/ 15 h 178"/>
                  <a:gd name="T8" fmla="*/ 113 w 116"/>
                  <a:gd name="T9" fmla="*/ 31 h 178"/>
                  <a:gd name="T10" fmla="*/ 116 w 116"/>
                  <a:gd name="T11" fmla="*/ 49 h 178"/>
                  <a:gd name="T12" fmla="*/ 115 w 116"/>
                  <a:gd name="T13" fmla="*/ 60 h 178"/>
                  <a:gd name="T14" fmla="*/ 112 w 116"/>
                  <a:gd name="T15" fmla="*/ 70 h 178"/>
                  <a:gd name="T16" fmla="*/ 109 w 116"/>
                  <a:gd name="T17" fmla="*/ 77 h 178"/>
                  <a:gd name="T18" fmla="*/ 103 w 116"/>
                  <a:gd name="T19" fmla="*/ 84 h 178"/>
                  <a:gd name="T20" fmla="*/ 97 w 116"/>
                  <a:gd name="T21" fmla="*/ 91 h 178"/>
                  <a:gd name="T22" fmla="*/ 84 w 116"/>
                  <a:gd name="T23" fmla="*/ 106 h 178"/>
                  <a:gd name="T24" fmla="*/ 64 w 116"/>
                  <a:gd name="T25" fmla="*/ 123 h 178"/>
                  <a:gd name="T26" fmla="*/ 52 w 116"/>
                  <a:gd name="T27" fmla="*/ 132 h 178"/>
                  <a:gd name="T28" fmla="*/ 44 w 116"/>
                  <a:gd name="T29" fmla="*/ 141 h 178"/>
                  <a:gd name="T30" fmla="*/ 39 w 116"/>
                  <a:gd name="T31" fmla="*/ 145 h 178"/>
                  <a:gd name="T32" fmla="*/ 33 w 116"/>
                  <a:gd name="T33" fmla="*/ 151 h 178"/>
                  <a:gd name="T34" fmla="*/ 29 w 116"/>
                  <a:gd name="T35" fmla="*/ 157 h 178"/>
                  <a:gd name="T36" fmla="*/ 116 w 116"/>
                  <a:gd name="T37" fmla="*/ 157 h 178"/>
                  <a:gd name="T38" fmla="*/ 116 w 116"/>
                  <a:gd name="T39" fmla="*/ 178 h 178"/>
                  <a:gd name="T40" fmla="*/ 0 w 116"/>
                  <a:gd name="T41" fmla="*/ 178 h 178"/>
                  <a:gd name="T42" fmla="*/ 0 w 116"/>
                  <a:gd name="T43" fmla="*/ 170 h 178"/>
                  <a:gd name="T44" fmla="*/ 2 w 116"/>
                  <a:gd name="T45" fmla="*/ 163 h 178"/>
                  <a:gd name="T46" fmla="*/ 7 w 116"/>
                  <a:gd name="T47" fmla="*/ 151 h 178"/>
                  <a:gd name="T48" fmla="*/ 16 w 116"/>
                  <a:gd name="T49" fmla="*/ 139 h 178"/>
                  <a:gd name="T50" fmla="*/ 29 w 116"/>
                  <a:gd name="T51" fmla="*/ 126 h 178"/>
                  <a:gd name="T52" fmla="*/ 45 w 116"/>
                  <a:gd name="T53" fmla="*/ 113 h 178"/>
                  <a:gd name="T54" fmla="*/ 62 w 116"/>
                  <a:gd name="T55" fmla="*/ 97 h 178"/>
                  <a:gd name="T56" fmla="*/ 75 w 116"/>
                  <a:gd name="T57" fmla="*/ 86 h 178"/>
                  <a:gd name="T58" fmla="*/ 84 w 116"/>
                  <a:gd name="T59" fmla="*/ 76 h 178"/>
                  <a:gd name="T60" fmla="*/ 91 w 116"/>
                  <a:gd name="T61" fmla="*/ 61 h 178"/>
                  <a:gd name="T62" fmla="*/ 94 w 116"/>
                  <a:gd name="T63" fmla="*/ 49 h 178"/>
                  <a:gd name="T64" fmla="*/ 93 w 116"/>
                  <a:gd name="T65" fmla="*/ 42 h 178"/>
                  <a:gd name="T66" fmla="*/ 91 w 116"/>
                  <a:gd name="T67" fmla="*/ 36 h 178"/>
                  <a:gd name="T68" fmla="*/ 88 w 116"/>
                  <a:gd name="T69" fmla="*/ 32 h 178"/>
                  <a:gd name="T70" fmla="*/ 84 w 116"/>
                  <a:gd name="T71" fmla="*/ 28 h 178"/>
                  <a:gd name="T72" fmla="*/ 74 w 116"/>
                  <a:gd name="T73" fmla="*/ 20 h 178"/>
                  <a:gd name="T74" fmla="*/ 61 w 116"/>
                  <a:gd name="T75" fmla="*/ 19 h 178"/>
                  <a:gd name="T76" fmla="*/ 46 w 116"/>
                  <a:gd name="T77" fmla="*/ 20 h 178"/>
                  <a:gd name="T78" fmla="*/ 35 w 116"/>
                  <a:gd name="T79" fmla="*/ 28 h 178"/>
                  <a:gd name="T80" fmla="*/ 28 w 116"/>
                  <a:gd name="T81" fmla="*/ 39 h 178"/>
                  <a:gd name="T82" fmla="*/ 26 w 116"/>
                  <a:gd name="T83" fmla="*/ 54 h 178"/>
                  <a:gd name="T84" fmla="*/ 3 w 116"/>
                  <a:gd name="T85" fmla="*/ 51 h 178"/>
                  <a:gd name="T86" fmla="*/ 6 w 116"/>
                  <a:gd name="T87" fmla="*/ 36 h 178"/>
                  <a:gd name="T88" fmla="*/ 12 w 116"/>
                  <a:gd name="T89" fmla="*/ 23 h 178"/>
                  <a:gd name="T90" fmla="*/ 20 w 116"/>
                  <a:gd name="T91" fmla="*/ 13 h 178"/>
                  <a:gd name="T92" fmla="*/ 32 w 116"/>
                  <a:gd name="T93" fmla="*/ 6 h 178"/>
                  <a:gd name="T94" fmla="*/ 45 w 116"/>
                  <a:gd name="T95" fmla="*/ 2 h 178"/>
                  <a:gd name="T96" fmla="*/ 61 w 116"/>
                  <a:gd name="T9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78">
                    <a:moveTo>
                      <a:pt x="61" y="0"/>
                    </a:moveTo>
                    <a:lnTo>
                      <a:pt x="77" y="2"/>
                    </a:lnTo>
                    <a:lnTo>
                      <a:pt x="90" y="6"/>
                    </a:lnTo>
                    <a:lnTo>
                      <a:pt x="102" y="15"/>
                    </a:lnTo>
                    <a:lnTo>
                      <a:pt x="113" y="31"/>
                    </a:lnTo>
                    <a:lnTo>
                      <a:pt x="116" y="49"/>
                    </a:lnTo>
                    <a:lnTo>
                      <a:pt x="115" y="60"/>
                    </a:lnTo>
                    <a:lnTo>
                      <a:pt x="112" y="70"/>
                    </a:lnTo>
                    <a:lnTo>
                      <a:pt x="109" y="77"/>
                    </a:lnTo>
                    <a:lnTo>
                      <a:pt x="103" y="84"/>
                    </a:lnTo>
                    <a:lnTo>
                      <a:pt x="97" y="91"/>
                    </a:lnTo>
                    <a:lnTo>
                      <a:pt x="84" y="106"/>
                    </a:lnTo>
                    <a:lnTo>
                      <a:pt x="64" y="123"/>
                    </a:lnTo>
                    <a:lnTo>
                      <a:pt x="52" y="132"/>
                    </a:lnTo>
                    <a:lnTo>
                      <a:pt x="44" y="141"/>
                    </a:lnTo>
                    <a:lnTo>
                      <a:pt x="39" y="145"/>
                    </a:lnTo>
                    <a:lnTo>
                      <a:pt x="33" y="151"/>
                    </a:lnTo>
                    <a:lnTo>
                      <a:pt x="29" y="157"/>
                    </a:lnTo>
                    <a:lnTo>
                      <a:pt x="116" y="157"/>
                    </a:lnTo>
                    <a:lnTo>
                      <a:pt x="116" y="178"/>
                    </a:lnTo>
                    <a:lnTo>
                      <a:pt x="0" y="178"/>
                    </a:lnTo>
                    <a:lnTo>
                      <a:pt x="0" y="170"/>
                    </a:lnTo>
                    <a:lnTo>
                      <a:pt x="2" y="163"/>
                    </a:lnTo>
                    <a:lnTo>
                      <a:pt x="7" y="151"/>
                    </a:lnTo>
                    <a:lnTo>
                      <a:pt x="16" y="139"/>
                    </a:lnTo>
                    <a:lnTo>
                      <a:pt x="29" y="126"/>
                    </a:lnTo>
                    <a:lnTo>
                      <a:pt x="45" y="113"/>
                    </a:lnTo>
                    <a:lnTo>
                      <a:pt x="62" y="97"/>
                    </a:lnTo>
                    <a:lnTo>
                      <a:pt x="75" y="86"/>
                    </a:lnTo>
                    <a:lnTo>
                      <a:pt x="84" y="76"/>
                    </a:lnTo>
                    <a:lnTo>
                      <a:pt x="91" y="61"/>
                    </a:lnTo>
                    <a:lnTo>
                      <a:pt x="94" y="49"/>
                    </a:lnTo>
                    <a:lnTo>
                      <a:pt x="93" y="42"/>
                    </a:lnTo>
                    <a:lnTo>
                      <a:pt x="91" y="36"/>
                    </a:lnTo>
                    <a:lnTo>
                      <a:pt x="88" y="32"/>
                    </a:lnTo>
                    <a:lnTo>
                      <a:pt x="84" y="28"/>
                    </a:lnTo>
                    <a:lnTo>
                      <a:pt x="74" y="20"/>
                    </a:lnTo>
                    <a:lnTo>
                      <a:pt x="61" y="19"/>
                    </a:lnTo>
                    <a:lnTo>
                      <a:pt x="46" y="20"/>
                    </a:lnTo>
                    <a:lnTo>
                      <a:pt x="35" y="28"/>
                    </a:lnTo>
                    <a:lnTo>
                      <a:pt x="28" y="39"/>
                    </a:lnTo>
                    <a:lnTo>
                      <a:pt x="26" y="54"/>
                    </a:lnTo>
                    <a:lnTo>
                      <a:pt x="3" y="51"/>
                    </a:lnTo>
                    <a:lnTo>
                      <a:pt x="6" y="36"/>
                    </a:lnTo>
                    <a:lnTo>
                      <a:pt x="12" y="23"/>
                    </a:lnTo>
                    <a:lnTo>
                      <a:pt x="20" y="13"/>
                    </a:lnTo>
                    <a:lnTo>
                      <a:pt x="32" y="6"/>
                    </a:lnTo>
                    <a:lnTo>
                      <a:pt x="45" y="2"/>
                    </a:lnTo>
                    <a:lnTo>
                      <a:pt x="6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2" name="Freeform 26"/>
              <p:cNvSpPr>
                <a:spLocks noEditPoints="1"/>
              </p:cNvSpPr>
              <p:nvPr/>
            </p:nvSpPr>
            <p:spPr bwMode="auto">
              <a:xfrm>
                <a:off x="4106863" y="4879975"/>
                <a:ext cx="92075" cy="144463"/>
              </a:xfrm>
              <a:custGeom>
                <a:avLst/>
                <a:gdLst>
                  <a:gd name="T0" fmla="*/ 58 w 116"/>
                  <a:gd name="T1" fmla="*/ 19 h 181"/>
                  <a:gd name="T2" fmla="*/ 45 w 116"/>
                  <a:gd name="T3" fmla="*/ 22 h 181"/>
                  <a:gd name="T4" fmla="*/ 34 w 116"/>
                  <a:gd name="T5" fmla="*/ 31 h 181"/>
                  <a:gd name="T6" fmla="*/ 28 w 116"/>
                  <a:gd name="T7" fmla="*/ 45 h 181"/>
                  <a:gd name="T8" fmla="*/ 25 w 116"/>
                  <a:gd name="T9" fmla="*/ 64 h 181"/>
                  <a:gd name="T10" fmla="*/ 23 w 116"/>
                  <a:gd name="T11" fmla="*/ 90 h 181"/>
                  <a:gd name="T12" fmla="*/ 25 w 116"/>
                  <a:gd name="T13" fmla="*/ 116 h 181"/>
                  <a:gd name="T14" fmla="*/ 28 w 116"/>
                  <a:gd name="T15" fmla="*/ 136 h 181"/>
                  <a:gd name="T16" fmla="*/ 34 w 116"/>
                  <a:gd name="T17" fmla="*/ 148 h 181"/>
                  <a:gd name="T18" fmla="*/ 45 w 116"/>
                  <a:gd name="T19" fmla="*/ 160 h 181"/>
                  <a:gd name="T20" fmla="*/ 58 w 116"/>
                  <a:gd name="T21" fmla="*/ 163 h 181"/>
                  <a:gd name="T22" fmla="*/ 73 w 116"/>
                  <a:gd name="T23" fmla="*/ 160 h 181"/>
                  <a:gd name="T24" fmla="*/ 83 w 116"/>
                  <a:gd name="T25" fmla="*/ 148 h 181"/>
                  <a:gd name="T26" fmla="*/ 89 w 116"/>
                  <a:gd name="T27" fmla="*/ 136 h 181"/>
                  <a:gd name="T28" fmla="*/ 93 w 116"/>
                  <a:gd name="T29" fmla="*/ 116 h 181"/>
                  <a:gd name="T30" fmla="*/ 93 w 116"/>
                  <a:gd name="T31" fmla="*/ 90 h 181"/>
                  <a:gd name="T32" fmla="*/ 93 w 116"/>
                  <a:gd name="T33" fmla="*/ 65 h 181"/>
                  <a:gd name="T34" fmla="*/ 89 w 116"/>
                  <a:gd name="T35" fmla="*/ 45 h 181"/>
                  <a:gd name="T36" fmla="*/ 83 w 116"/>
                  <a:gd name="T37" fmla="*/ 32 h 181"/>
                  <a:gd name="T38" fmla="*/ 73 w 116"/>
                  <a:gd name="T39" fmla="*/ 22 h 181"/>
                  <a:gd name="T40" fmla="*/ 58 w 116"/>
                  <a:gd name="T41" fmla="*/ 19 h 181"/>
                  <a:gd name="T42" fmla="*/ 58 w 116"/>
                  <a:gd name="T43" fmla="*/ 0 h 181"/>
                  <a:gd name="T44" fmla="*/ 71 w 116"/>
                  <a:gd name="T45" fmla="*/ 2 h 181"/>
                  <a:gd name="T46" fmla="*/ 83 w 116"/>
                  <a:gd name="T47" fmla="*/ 6 h 181"/>
                  <a:gd name="T48" fmla="*/ 90 w 116"/>
                  <a:gd name="T49" fmla="*/ 10 h 181"/>
                  <a:gd name="T50" fmla="*/ 96 w 116"/>
                  <a:gd name="T51" fmla="*/ 16 h 181"/>
                  <a:gd name="T52" fmla="*/ 102 w 116"/>
                  <a:gd name="T53" fmla="*/ 22 h 181"/>
                  <a:gd name="T54" fmla="*/ 107 w 116"/>
                  <a:gd name="T55" fmla="*/ 35 h 181"/>
                  <a:gd name="T56" fmla="*/ 112 w 116"/>
                  <a:gd name="T57" fmla="*/ 49 h 181"/>
                  <a:gd name="T58" fmla="*/ 115 w 116"/>
                  <a:gd name="T59" fmla="*/ 67 h 181"/>
                  <a:gd name="T60" fmla="*/ 116 w 116"/>
                  <a:gd name="T61" fmla="*/ 90 h 181"/>
                  <a:gd name="T62" fmla="*/ 115 w 116"/>
                  <a:gd name="T63" fmla="*/ 119 h 181"/>
                  <a:gd name="T64" fmla="*/ 109 w 116"/>
                  <a:gd name="T65" fmla="*/ 141 h 181"/>
                  <a:gd name="T66" fmla="*/ 102 w 116"/>
                  <a:gd name="T67" fmla="*/ 158 h 181"/>
                  <a:gd name="T68" fmla="*/ 90 w 116"/>
                  <a:gd name="T69" fmla="*/ 170 h 181"/>
                  <a:gd name="T70" fmla="*/ 76 w 116"/>
                  <a:gd name="T71" fmla="*/ 178 h 181"/>
                  <a:gd name="T72" fmla="*/ 58 w 116"/>
                  <a:gd name="T73" fmla="*/ 181 h 181"/>
                  <a:gd name="T74" fmla="*/ 42 w 116"/>
                  <a:gd name="T75" fmla="*/ 178 h 181"/>
                  <a:gd name="T76" fmla="*/ 29 w 116"/>
                  <a:gd name="T77" fmla="*/ 173 h 181"/>
                  <a:gd name="T78" fmla="*/ 19 w 116"/>
                  <a:gd name="T79" fmla="*/ 163 h 181"/>
                  <a:gd name="T80" fmla="*/ 9 w 116"/>
                  <a:gd name="T81" fmla="*/ 145 h 181"/>
                  <a:gd name="T82" fmla="*/ 3 w 116"/>
                  <a:gd name="T83" fmla="*/ 120 h 181"/>
                  <a:gd name="T84" fmla="*/ 0 w 116"/>
                  <a:gd name="T85" fmla="*/ 90 h 181"/>
                  <a:gd name="T86" fmla="*/ 3 w 116"/>
                  <a:gd name="T87" fmla="*/ 63 h 181"/>
                  <a:gd name="T88" fmla="*/ 7 w 116"/>
                  <a:gd name="T89" fmla="*/ 41 h 181"/>
                  <a:gd name="T90" fmla="*/ 15 w 116"/>
                  <a:gd name="T91" fmla="*/ 23 h 181"/>
                  <a:gd name="T92" fmla="*/ 26 w 116"/>
                  <a:gd name="T93" fmla="*/ 10 h 181"/>
                  <a:gd name="T94" fmla="*/ 41 w 116"/>
                  <a:gd name="T95" fmla="*/ 3 h 181"/>
                  <a:gd name="T96" fmla="*/ 58 w 116"/>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81">
                    <a:moveTo>
                      <a:pt x="58" y="19"/>
                    </a:moveTo>
                    <a:lnTo>
                      <a:pt x="45" y="22"/>
                    </a:lnTo>
                    <a:lnTo>
                      <a:pt x="34" y="31"/>
                    </a:lnTo>
                    <a:lnTo>
                      <a:pt x="28" y="45"/>
                    </a:lnTo>
                    <a:lnTo>
                      <a:pt x="25" y="64"/>
                    </a:lnTo>
                    <a:lnTo>
                      <a:pt x="23" y="90"/>
                    </a:lnTo>
                    <a:lnTo>
                      <a:pt x="25" y="116"/>
                    </a:lnTo>
                    <a:lnTo>
                      <a:pt x="28" y="136"/>
                    </a:lnTo>
                    <a:lnTo>
                      <a:pt x="34" y="148"/>
                    </a:lnTo>
                    <a:lnTo>
                      <a:pt x="45" y="160"/>
                    </a:lnTo>
                    <a:lnTo>
                      <a:pt x="58" y="163"/>
                    </a:lnTo>
                    <a:lnTo>
                      <a:pt x="73" y="160"/>
                    </a:lnTo>
                    <a:lnTo>
                      <a:pt x="83" y="148"/>
                    </a:lnTo>
                    <a:lnTo>
                      <a:pt x="89" y="136"/>
                    </a:lnTo>
                    <a:lnTo>
                      <a:pt x="93" y="116"/>
                    </a:lnTo>
                    <a:lnTo>
                      <a:pt x="93" y="90"/>
                    </a:lnTo>
                    <a:lnTo>
                      <a:pt x="93" y="65"/>
                    </a:lnTo>
                    <a:lnTo>
                      <a:pt x="89" y="45"/>
                    </a:lnTo>
                    <a:lnTo>
                      <a:pt x="83" y="32"/>
                    </a:lnTo>
                    <a:lnTo>
                      <a:pt x="73" y="22"/>
                    </a:lnTo>
                    <a:lnTo>
                      <a:pt x="58" y="19"/>
                    </a:lnTo>
                    <a:close/>
                    <a:moveTo>
                      <a:pt x="58" y="0"/>
                    </a:moveTo>
                    <a:lnTo>
                      <a:pt x="71" y="2"/>
                    </a:lnTo>
                    <a:lnTo>
                      <a:pt x="83" y="6"/>
                    </a:lnTo>
                    <a:lnTo>
                      <a:pt x="90" y="10"/>
                    </a:lnTo>
                    <a:lnTo>
                      <a:pt x="96" y="16"/>
                    </a:lnTo>
                    <a:lnTo>
                      <a:pt x="102" y="22"/>
                    </a:lnTo>
                    <a:lnTo>
                      <a:pt x="107" y="35"/>
                    </a:lnTo>
                    <a:lnTo>
                      <a:pt x="112" y="49"/>
                    </a:lnTo>
                    <a:lnTo>
                      <a:pt x="115" y="67"/>
                    </a:lnTo>
                    <a:lnTo>
                      <a:pt x="116" y="90"/>
                    </a:lnTo>
                    <a:lnTo>
                      <a:pt x="115" y="119"/>
                    </a:lnTo>
                    <a:lnTo>
                      <a:pt x="109" y="141"/>
                    </a:lnTo>
                    <a:lnTo>
                      <a:pt x="102" y="158"/>
                    </a:lnTo>
                    <a:lnTo>
                      <a:pt x="90" y="170"/>
                    </a:lnTo>
                    <a:lnTo>
                      <a:pt x="76" y="178"/>
                    </a:lnTo>
                    <a:lnTo>
                      <a:pt x="58" y="181"/>
                    </a:lnTo>
                    <a:lnTo>
                      <a:pt x="42" y="178"/>
                    </a:lnTo>
                    <a:lnTo>
                      <a:pt x="29" y="173"/>
                    </a:lnTo>
                    <a:lnTo>
                      <a:pt x="19" y="163"/>
                    </a:lnTo>
                    <a:lnTo>
                      <a:pt x="9" y="145"/>
                    </a:lnTo>
                    <a:lnTo>
                      <a:pt x="3" y="120"/>
                    </a:lnTo>
                    <a:lnTo>
                      <a:pt x="0" y="90"/>
                    </a:lnTo>
                    <a:lnTo>
                      <a:pt x="3" y="63"/>
                    </a:lnTo>
                    <a:lnTo>
                      <a:pt x="7" y="41"/>
                    </a:lnTo>
                    <a:lnTo>
                      <a:pt x="15" y="23"/>
                    </a:lnTo>
                    <a:lnTo>
                      <a:pt x="26" y="10"/>
                    </a:lnTo>
                    <a:lnTo>
                      <a:pt x="41"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3" name="Freeform 27"/>
              <p:cNvSpPr>
                <a:spLocks noEditPoints="1"/>
              </p:cNvSpPr>
              <p:nvPr/>
            </p:nvSpPr>
            <p:spPr bwMode="auto">
              <a:xfrm>
                <a:off x="4216400" y="4879975"/>
                <a:ext cx="90487" cy="144463"/>
              </a:xfrm>
              <a:custGeom>
                <a:avLst/>
                <a:gdLst>
                  <a:gd name="T0" fmla="*/ 58 w 114"/>
                  <a:gd name="T1" fmla="*/ 19 h 181"/>
                  <a:gd name="T2" fmla="*/ 43 w 114"/>
                  <a:gd name="T3" fmla="*/ 22 h 181"/>
                  <a:gd name="T4" fmla="*/ 33 w 114"/>
                  <a:gd name="T5" fmla="*/ 31 h 181"/>
                  <a:gd name="T6" fmla="*/ 27 w 114"/>
                  <a:gd name="T7" fmla="*/ 45 h 181"/>
                  <a:gd name="T8" fmla="*/ 23 w 114"/>
                  <a:gd name="T9" fmla="*/ 64 h 181"/>
                  <a:gd name="T10" fmla="*/ 22 w 114"/>
                  <a:gd name="T11" fmla="*/ 90 h 181"/>
                  <a:gd name="T12" fmla="*/ 23 w 114"/>
                  <a:gd name="T13" fmla="*/ 116 h 181"/>
                  <a:gd name="T14" fmla="*/ 27 w 114"/>
                  <a:gd name="T15" fmla="*/ 136 h 181"/>
                  <a:gd name="T16" fmla="*/ 32 w 114"/>
                  <a:gd name="T17" fmla="*/ 148 h 181"/>
                  <a:gd name="T18" fmla="*/ 43 w 114"/>
                  <a:gd name="T19" fmla="*/ 160 h 181"/>
                  <a:gd name="T20" fmla="*/ 58 w 114"/>
                  <a:gd name="T21" fmla="*/ 163 h 181"/>
                  <a:gd name="T22" fmla="*/ 71 w 114"/>
                  <a:gd name="T23" fmla="*/ 160 h 181"/>
                  <a:gd name="T24" fmla="*/ 82 w 114"/>
                  <a:gd name="T25" fmla="*/ 148 h 181"/>
                  <a:gd name="T26" fmla="*/ 88 w 114"/>
                  <a:gd name="T27" fmla="*/ 136 h 181"/>
                  <a:gd name="T28" fmla="*/ 91 w 114"/>
                  <a:gd name="T29" fmla="*/ 116 h 181"/>
                  <a:gd name="T30" fmla="*/ 93 w 114"/>
                  <a:gd name="T31" fmla="*/ 90 h 181"/>
                  <a:gd name="T32" fmla="*/ 91 w 114"/>
                  <a:gd name="T33" fmla="*/ 65 h 181"/>
                  <a:gd name="T34" fmla="*/ 88 w 114"/>
                  <a:gd name="T35" fmla="*/ 45 h 181"/>
                  <a:gd name="T36" fmla="*/ 82 w 114"/>
                  <a:gd name="T37" fmla="*/ 32 h 181"/>
                  <a:gd name="T38" fmla="*/ 71 w 114"/>
                  <a:gd name="T39" fmla="*/ 22 h 181"/>
                  <a:gd name="T40" fmla="*/ 58 w 114"/>
                  <a:gd name="T41" fmla="*/ 19 h 181"/>
                  <a:gd name="T42" fmla="*/ 58 w 114"/>
                  <a:gd name="T43" fmla="*/ 0 h 181"/>
                  <a:gd name="T44" fmla="*/ 71 w 114"/>
                  <a:gd name="T45" fmla="*/ 2 h 181"/>
                  <a:gd name="T46" fmla="*/ 82 w 114"/>
                  <a:gd name="T47" fmla="*/ 6 h 181"/>
                  <a:gd name="T48" fmla="*/ 90 w 114"/>
                  <a:gd name="T49" fmla="*/ 10 h 181"/>
                  <a:gd name="T50" fmla="*/ 95 w 114"/>
                  <a:gd name="T51" fmla="*/ 16 h 181"/>
                  <a:gd name="T52" fmla="*/ 100 w 114"/>
                  <a:gd name="T53" fmla="*/ 22 h 181"/>
                  <a:gd name="T54" fmla="*/ 106 w 114"/>
                  <a:gd name="T55" fmla="*/ 35 h 181"/>
                  <a:gd name="T56" fmla="*/ 111 w 114"/>
                  <a:gd name="T57" fmla="*/ 49 h 181"/>
                  <a:gd name="T58" fmla="*/ 114 w 114"/>
                  <a:gd name="T59" fmla="*/ 67 h 181"/>
                  <a:gd name="T60" fmla="*/ 114 w 114"/>
                  <a:gd name="T61" fmla="*/ 90 h 181"/>
                  <a:gd name="T62" fmla="*/ 113 w 114"/>
                  <a:gd name="T63" fmla="*/ 119 h 181"/>
                  <a:gd name="T64" fmla="*/ 109 w 114"/>
                  <a:gd name="T65" fmla="*/ 141 h 181"/>
                  <a:gd name="T66" fmla="*/ 101 w 114"/>
                  <a:gd name="T67" fmla="*/ 158 h 181"/>
                  <a:gd name="T68" fmla="*/ 90 w 114"/>
                  <a:gd name="T69" fmla="*/ 170 h 181"/>
                  <a:gd name="T70" fmla="*/ 75 w 114"/>
                  <a:gd name="T71" fmla="*/ 178 h 181"/>
                  <a:gd name="T72" fmla="*/ 58 w 114"/>
                  <a:gd name="T73" fmla="*/ 181 h 181"/>
                  <a:gd name="T74" fmla="*/ 42 w 114"/>
                  <a:gd name="T75" fmla="*/ 178 h 181"/>
                  <a:gd name="T76" fmla="*/ 29 w 114"/>
                  <a:gd name="T77" fmla="*/ 173 h 181"/>
                  <a:gd name="T78" fmla="*/ 17 w 114"/>
                  <a:gd name="T79" fmla="*/ 163 h 181"/>
                  <a:gd name="T80" fmla="*/ 9 w 114"/>
                  <a:gd name="T81" fmla="*/ 145 h 181"/>
                  <a:gd name="T82" fmla="*/ 1 w 114"/>
                  <a:gd name="T83" fmla="*/ 120 h 181"/>
                  <a:gd name="T84" fmla="*/ 0 w 114"/>
                  <a:gd name="T85" fmla="*/ 90 h 181"/>
                  <a:gd name="T86" fmla="*/ 1 w 114"/>
                  <a:gd name="T87" fmla="*/ 63 h 181"/>
                  <a:gd name="T88" fmla="*/ 7 w 114"/>
                  <a:gd name="T89" fmla="*/ 41 h 181"/>
                  <a:gd name="T90" fmla="*/ 14 w 114"/>
                  <a:gd name="T91" fmla="*/ 23 h 181"/>
                  <a:gd name="T92" fmla="*/ 26 w 114"/>
                  <a:gd name="T93" fmla="*/ 10 h 181"/>
                  <a:gd name="T94" fmla="*/ 40 w 114"/>
                  <a:gd name="T95" fmla="*/ 3 h 181"/>
                  <a:gd name="T96" fmla="*/ 58 w 114"/>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4" h="181">
                    <a:moveTo>
                      <a:pt x="58" y="19"/>
                    </a:moveTo>
                    <a:lnTo>
                      <a:pt x="43" y="22"/>
                    </a:lnTo>
                    <a:lnTo>
                      <a:pt x="33" y="31"/>
                    </a:lnTo>
                    <a:lnTo>
                      <a:pt x="27" y="45"/>
                    </a:lnTo>
                    <a:lnTo>
                      <a:pt x="23" y="64"/>
                    </a:lnTo>
                    <a:lnTo>
                      <a:pt x="22" y="90"/>
                    </a:lnTo>
                    <a:lnTo>
                      <a:pt x="23" y="116"/>
                    </a:lnTo>
                    <a:lnTo>
                      <a:pt x="27" y="136"/>
                    </a:lnTo>
                    <a:lnTo>
                      <a:pt x="32" y="148"/>
                    </a:lnTo>
                    <a:lnTo>
                      <a:pt x="43" y="160"/>
                    </a:lnTo>
                    <a:lnTo>
                      <a:pt x="58" y="163"/>
                    </a:lnTo>
                    <a:lnTo>
                      <a:pt x="71" y="160"/>
                    </a:lnTo>
                    <a:lnTo>
                      <a:pt x="82" y="148"/>
                    </a:lnTo>
                    <a:lnTo>
                      <a:pt x="88" y="136"/>
                    </a:lnTo>
                    <a:lnTo>
                      <a:pt x="91" y="116"/>
                    </a:lnTo>
                    <a:lnTo>
                      <a:pt x="93" y="90"/>
                    </a:lnTo>
                    <a:lnTo>
                      <a:pt x="91" y="65"/>
                    </a:lnTo>
                    <a:lnTo>
                      <a:pt x="88" y="45"/>
                    </a:lnTo>
                    <a:lnTo>
                      <a:pt x="82" y="32"/>
                    </a:lnTo>
                    <a:lnTo>
                      <a:pt x="71" y="22"/>
                    </a:lnTo>
                    <a:lnTo>
                      <a:pt x="58" y="19"/>
                    </a:lnTo>
                    <a:close/>
                    <a:moveTo>
                      <a:pt x="58" y="0"/>
                    </a:moveTo>
                    <a:lnTo>
                      <a:pt x="71" y="2"/>
                    </a:lnTo>
                    <a:lnTo>
                      <a:pt x="82" y="6"/>
                    </a:lnTo>
                    <a:lnTo>
                      <a:pt x="90" y="10"/>
                    </a:lnTo>
                    <a:lnTo>
                      <a:pt x="95" y="16"/>
                    </a:lnTo>
                    <a:lnTo>
                      <a:pt x="100" y="22"/>
                    </a:lnTo>
                    <a:lnTo>
                      <a:pt x="106" y="35"/>
                    </a:lnTo>
                    <a:lnTo>
                      <a:pt x="111" y="49"/>
                    </a:lnTo>
                    <a:lnTo>
                      <a:pt x="114" y="67"/>
                    </a:lnTo>
                    <a:lnTo>
                      <a:pt x="114" y="90"/>
                    </a:lnTo>
                    <a:lnTo>
                      <a:pt x="113" y="119"/>
                    </a:lnTo>
                    <a:lnTo>
                      <a:pt x="109" y="141"/>
                    </a:lnTo>
                    <a:lnTo>
                      <a:pt x="101" y="158"/>
                    </a:lnTo>
                    <a:lnTo>
                      <a:pt x="90" y="170"/>
                    </a:lnTo>
                    <a:lnTo>
                      <a:pt x="75" y="178"/>
                    </a:lnTo>
                    <a:lnTo>
                      <a:pt x="58" y="181"/>
                    </a:lnTo>
                    <a:lnTo>
                      <a:pt x="42" y="178"/>
                    </a:lnTo>
                    <a:lnTo>
                      <a:pt x="29" y="173"/>
                    </a:lnTo>
                    <a:lnTo>
                      <a:pt x="17" y="163"/>
                    </a:lnTo>
                    <a:lnTo>
                      <a:pt x="9" y="145"/>
                    </a:lnTo>
                    <a:lnTo>
                      <a:pt x="1" y="120"/>
                    </a:lnTo>
                    <a:lnTo>
                      <a:pt x="0" y="90"/>
                    </a:lnTo>
                    <a:lnTo>
                      <a:pt x="1" y="63"/>
                    </a:lnTo>
                    <a:lnTo>
                      <a:pt x="7" y="41"/>
                    </a:lnTo>
                    <a:lnTo>
                      <a:pt x="14" y="23"/>
                    </a:lnTo>
                    <a:lnTo>
                      <a:pt x="26" y="10"/>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4" name="Freeform 28"/>
              <p:cNvSpPr>
                <a:spLocks/>
              </p:cNvSpPr>
              <p:nvPr/>
            </p:nvSpPr>
            <p:spPr bwMode="auto">
              <a:xfrm>
                <a:off x="2609850" y="5124450"/>
                <a:ext cx="111125" cy="139700"/>
              </a:xfrm>
              <a:custGeom>
                <a:avLst/>
                <a:gdLst>
                  <a:gd name="T0" fmla="*/ 0 w 141"/>
                  <a:gd name="T1" fmla="*/ 0 h 177"/>
                  <a:gd name="T2" fmla="*/ 141 w 141"/>
                  <a:gd name="T3" fmla="*/ 0 h 177"/>
                  <a:gd name="T4" fmla="*/ 141 w 141"/>
                  <a:gd name="T5" fmla="*/ 21 h 177"/>
                  <a:gd name="T6" fmla="*/ 83 w 141"/>
                  <a:gd name="T7" fmla="*/ 21 h 177"/>
                  <a:gd name="T8" fmla="*/ 83 w 141"/>
                  <a:gd name="T9" fmla="*/ 177 h 177"/>
                  <a:gd name="T10" fmla="*/ 58 w 141"/>
                  <a:gd name="T11" fmla="*/ 177 h 177"/>
                  <a:gd name="T12" fmla="*/ 58 w 141"/>
                  <a:gd name="T13" fmla="*/ 21 h 177"/>
                  <a:gd name="T14" fmla="*/ 0 w 141"/>
                  <a:gd name="T15" fmla="*/ 21 h 177"/>
                  <a:gd name="T16" fmla="*/ 0 w 141"/>
                  <a:gd name="T1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77">
                    <a:moveTo>
                      <a:pt x="0" y="0"/>
                    </a:moveTo>
                    <a:lnTo>
                      <a:pt x="141" y="0"/>
                    </a:lnTo>
                    <a:lnTo>
                      <a:pt x="141" y="21"/>
                    </a:lnTo>
                    <a:lnTo>
                      <a:pt x="83" y="21"/>
                    </a:lnTo>
                    <a:lnTo>
                      <a:pt x="83" y="177"/>
                    </a:lnTo>
                    <a:lnTo>
                      <a:pt x="58" y="177"/>
                    </a:lnTo>
                    <a:lnTo>
                      <a:pt x="58" y="21"/>
                    </a:lnTo>
                    <a:lnTo>
                      <a:pt x="0" y="21"/>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5" name="Freeform 29"/>
              <p:cNvSpPr>
                <a:spLocks/>
              </p:cNvSpPr>
              <p:nvPr/>
            </p:nvSpPr>
            <p:spPr bwMode="auto">
              <a:xfrm>
                <a:off x="2714625" y="5160963"/>
                <a:ext cx="53975" cy="103188"/>
              </a:xfrm>
              <a:custGeom>
                <a:avLst/>
                <a:gdLst>
                  <a:gd name="T0" fmla="*/ 48 w 70"/>
                  <a:gd name="T1" fmla="*/ 0 h 130"/>
                  <a:gd name="T2" fmla="*/ 55 w 70"/>
                  <a:gd name="T3" fmla="*/ 0 h 130"/>
                  <a:gd name="T4" fmla="*/ 63 w 70"/>
                  <a:gd name="T5" fmla="*/ 3 h 130"/>
                  <a:gd name="T6" fmla="*/ 70 w 70"/>
                  <a:gd name="T7" fmla="*/ 6 h 130"/>
                  <a:gd name="T8" fmla="*/ 63 w 70"/>
                  <a:gd name="T9" fmla="*/ 26 h 130"/>
                  <a:gd name="T10" fmla="*/ 54 w 70"/>
                  <a:gd name="T11" fmla="*/ 23 h 130"/>
                  <a:gd name="T12" fmla="*/ 47 w 70"/>
                  <a:gd name="T13" fmla="*/ 22 h 130"/>
                  <a:gd name="T14" fmla="*/ 42 w 70"/>
                  <a:gd name="T15" fmla="*/ 23 h 130"/>
                  <a:gd name="T16" fmla="*/ 38 w 70"/>
                  <a:gd name="T17" fmla="*/ 24 h 130"/>
                  <a:gd name="T18" fmla="*/ 34 w 70"/>
                  <a:gd name="T19" fmla="*/ 26 h 130"/>
                  <a:gd name="T20" fmla="*/ 31 w 70"/>
                  <a:gd name="T21" fmla="*/ 29 h 130"/>
                  <a:gd name="T22" fmla="*/ 28 w 70"/>
                  <a:gd name="T23" fmla="*/ 33 h 130"/>
                  <a:gd name="T24" fmla="*/ 26 w 70"/>
                  <a:gd name="T25" fmla="*/ 38 h 130"/>
                  <a:gd name="T26" fmla="*/ 24 w 70"/>
                  <a:gd name="T27" fmla="*/ 51 h 130"/>
                  <a:gd name="T28" fmla="*/ 22 w 70"/>
                  <a:gd name="T29" fmla="*/ 64 h 130"/>
                  <a:gd name="T30" fmla="*/ 22 w 70"/>
                  <a:gd name="T31" fmla="*/ 130 h 130"/>
                  <a:gd name="T32" fmla="*/ 0 w 70"/>
                  <a:gd name="T33" fmla="*/ 130 h 130"/>
                  <a:gd name="T34" fmla="*/ 0 w 70"/>
                  <a:gd name="T35" fmla="*/ 3 h 130"/>
                  <a:gd name="T36" fmla="*/ 19 w 70"/>
                  <a:gd name="T37" fmla="*/ 3 h 130"/>
                  <a:gd name="T38" fmla="*/ 19 w 70"/>
                  <a:gd name="T39" fmla="*/ 22 h 130"/>
                  <a:gd name="T40" fmla="*/ 25 w 70"/>
                  <a:gd name="T41" fmla="*/ 14 h 130"/>
                  <a:gd name="T42" fmla="*/ 29 w 70"/>
                  <a:gd name="T43" fmla="*/ 7 h 130"/>
                  <a:gd name="T44" fmla="*/ 34 w 70"/>
                  <a:gd name="T45" fmla="*/ 4 h 130"/>
                  <a:gd name="T46" fmla="*/ 38 w 70"/>
                  <a:gd name="T47" fmla="*/ 1 h 130"/>
                  <a:gd name="T48" fmla="*/ 42 w 70"/>
                  <a:gd name="T49" fmla="*/ 0 h 130"/>
                  <a:gd name="T50" fmla="*/ 48 w 70"/>
                  <a:gd name="T5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130">
                    <a:moveTo>
                      <a:pt x="48" y="0"/>
                    </a:moveTo>
                    <a:lnTo>
                      <a:pt x="55" y="0"/>
                    </a:lnTo>
                    <a:lnTo>
                      <a:pt x="63" y="3"/>
                    </a:lnTo>
                    <a:lnTo>
                      <a:pt x="70" y="6"/>
                    </a:lnTo>
                    <a:lnTo>
                      <a:pt x="63" y="26"/>
                    </a:lnTo>
                    <a:lnTo>
                      <a:pt x="54" y="23"/>
                    </a:lnTo>
                    <a:lnTo>
                      <a:pt x="47" y="22"/>
                    </a:lnTo>
                    <a:lnTo>
                      <a:pt x="42" y="23"/>
                    </a:lnTo>
                    <a:lnTo>
                      <a:pt x="38" y="24"/>
                    </a:lnTo>
                    <a:lnTo>
                      <a:pt x="34" y="26"/>
                    </a:lnTo>
                    <a:lnTo>
                      <a:pt x="31" y="29"/>
                    </a:lnTo>
                    <a:lnTo>
                      <a:pt x="28" y="33"/>
                    </a:lnTo>
                    <a:lnTo>
                      <a:pt x="26" y="38"/>
                    </a:lnTo>
                    <a:lnTo>
                      <a:pt x="24" y="51"/>
                    </a:lnTo>
                    <a:lnTo>
                      <a:pt x="22" y="64"/>
                    </a:lnTo>
                    <a:lnTo>
                      <a:pt x="22" y="130"/>
                    </a:lnTo>
                    <a:lnTo>
                      <a:pt x="0" y="130"/>
                    </a:lnTo>
                    <a:lnTo>
                      <a:pt x="0" y="3"/>
                    </a:lnTo>
                    <a:lnTo>
                      <a:pt x="19" y="3"/>
                    </a:lnTo>
                    <a:lnTo>
                      <a:pt x="19" y="22"/>
                    </a:lnTo>
                    <a:lnTo>
                      <a:pt x="25" y="14"/>
                    </a:lnTo>
                    <a:lnTo>
                      <a:pt x="29" y="7"/>
                    </a:lnTo>
                    <a:lnTo>
                      <a:pt x="34" y="4"/>
                    </a:lnTo>
                    <a:lnTo>
                      <a:pt x="38" y="1"/>
                    </a:lnTo>
                    <a:lnTo>
                      <a:pt x="42" y="0"/>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6" name="Freeform 30"/>
              <p:cNvSpPr>
                <a:spLocks noEditPoints="1"/>
              </p:cNvSpPr>
              <p:nvPr/>
            </p:nvSpPr>
            <p:spPr bwMode="auto">
              <a:xfrm>
                <a:off x="2782888" y="5124450"/>
                <a:ext cx="17462" cy="139700"/>
              </a:xfrm>
              <a:custGeom>
                <a:avLst/>
                <a:gdLst>
                  <a:gd name="T0" fmla="*/ 0 w 22"/>
                  <a:gd name="T1" fmla="*/ 50 h 177"/>
                  <a:gd name="T2" fmla="*/ 22 w 22"/>
                  <a:gd name="T3" fmla="*/ 50 h 177"/>
                  <a:gd name="T4" fmla="*/ 22 w 22"/>
                  <a:gd name="T5" fmla="*/ 177 h 177"/>
                  <a:gd name="T6" fmla="*/ 0 w 22"/>
                  <a:gd name="T7" fmla="*/ 177 h 177"/>
                  <a:gd name="T8" fmla="*/ 0 w 22"/>
                  <a:gd name="T9" fmla="*/ 50 h 177"/>
                  <a:gd name="T10" fmla="*/ 0 w 22"/>
                  <a:gd name="T11" fmla="*/ 0 h 177"/>
                  <a:gd name="T12" fmla="*/ 22 w 22"/>
                  <a:gd name="T13" fmla="*/ 0 h 177"/>
                  <a:gd name="T14" fmla="*/ 22 w 22"/>
                  <a:gd name="T15" fmla="*/ 25 h 177"/>
                  <a:gd name="T16" fmla="*/ 0 w 22"/>
                  <a:gd name="T17" fmla="*/ 25 h 177"/>
                  <a:gd name="T18" fmla="*/ 0 w 22"/>
                  <a:gd name="T1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77">
                    <a:moveTo>
                      <a:pt x="0" y="50"/>
                    </a:moveTo>
                    <a:lnTo>
                      <a:pt x="22" y="50"/>
                    </a:lnTo>
                    <a:lnTo>
                      <a:pt x="22" y="177"/>
                    </a:lnTo>
                    <a:lnTo>
                      <a:pt x="0" y="177"/>
                    </a:lnTo>
                    <a:lnTo>
                      <a:pt x="0" y="50"/>
                    </a:lnTo>
                    <a:close/>
                    <a:moveTo>
                      <a:pt x="0" y="0"/>
                    </a:moveTo>
                    <a:lnTo>
                      <a:pt x="22" y="0"/>
                    </a:lnTo>
                    <a:lnTo>
                      <a:pt x="22" y="25"/>
                    </a:lnTo>
                    <a:lnTo>
                      <a:pt x="0" y="25"/>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7" name="Freeform 31"/>
              <p:cNvSpPr>
                <a:spLocks noEditPoints="1"/>
              </p:cNvSpPr>
              <p:nvPr/>
            </p:nvSpPr>
            <p:spPr bwMode="auto">
              <a:xfrm>
                <a:off x="2819400" y="5160963"/>
                <a:ext cx="95250" cy="106363"/>
              </a:xfrm>
              <a:custGeom>
                <a:avLst/>
                <a:gdLst>
                  <a:gd name="T0" fmla="*/ 75 w 118"/>
                  <a:gd name="T1" fmla="*/ 71 h 133"/>
                  <a:gd name="T2" fmla="*/ 46 w 118"/>
                  <a:gd name="T3" fmla="*/ 75 h 133"/>
                  <a:gd name="T4" fmla="*/ 34 w 118"/>
                  <a:gd name="T5" fmla="*/ 78 h 133"/>
                  <a:gd name="T6" fmla="*/ 29 w 118"/>
                  <a:gd name="T7" fmla="*/ 82 h 133"/>
                  <a:gd name="T8" fmla="*/ 24 w 118"/>
                  <a:gd name="T9" fmla="*/ 90 h 133"/>
                  <a:gd name="T10" fmla="*/ 24 w 118"/>
                  <a:gd name="T11" fmla="*/ 101 h 133"/>
                  <a:gd name="T12" fmla="*/ 30 w 118"/>
                  <a:gd name="T13" fmla="*/ 110 h 133"/>
                  <a:gd name="T14" fmla="*/ 42 w 118"/>
                  <a:gd name="T15" fmla="*/ 116 h 133"/>
                  <a:gd name="T16" fmla="*/ 58 w 118"/>
                  <a:gd name="T17" fmla="*/ 116 h 133"/>
                  <a:gd name="T18" fmla="*/ 72 w 118"/>
                  <a:gd name="T19" fmla="*/ 110 h 133"/>
                  <a:gd name="T20" fmla="*/ 82 w 118"/>
                  <a:gd name="T21" fmla="*/ 101 h 133"/>
                  <a:gd name="T22" fmla="*/ 88 w 118"/>
                  <a:gd name="T23" fmla="*/ 90 h 133"/>
                  <a:gd name="T24" fmla="*/ 89 w 118"/>
                  <a:gd name="T25" fmla="*/ 74 h 133"/>
                  <a:gd name="T26" fmla="*/ 62 w 118"/>
                  <a:gd name="T27" fmla="*/ 0 h 133"/>
                  <a:gd name="T28" fmla="*/ 88 w 118"/>
                  <a:gd name="T29" fmla="*/ 3 h 133"/>
                  <a:gd name="T30" fmla="*/ 100 w 118"/>
                  <a:gd name="T31" fmla="*/ 10 h 133"/>
                  <a:gd name="T32" fmla="*/ 107 w 118"/>
                  <a:gd name="T33" fmla="*/ 17 h 133"/>
                  <a:gd name="T34" fmla="*/ 110 w 118"/>
                  <a:gd name="T35" fmla="*/ 27 h 133"/>
                  <a:gd name="T36" fmla="*/ 111 w 118"/>
                  <a:gd name="T37" fmla="*/ 39 h 133"/>
                  <a:gd name="T38" fmla="*/ 111 w 118"/>
                  <a:gd name="T39" fmla="*/ 77 h 133"/>
                  <a:gd name="T40" fmla="*/ 113 w 118"/>
                  <a:gd name="T41" fmla="*/ 107 h 133"/>
                  <a:gd name="T42" fmla="*/ 114 w 118"/>
                  <a:gd name="T43" fmla="*/ 123 h 133"/>
                  <a:gd name="T44" fmla="*/ 95 w 118"/>
                  <a:gd name="T45" fmla="*/ 130 h 133"/>
                  <a:gd name="T46" fmla="*/ 91 w 118"/>
                  <a:gd name="T47" fmla="*/ 114 h 133"/>
                  <a:gd name="T48" fmla="*/ 68 w 118"/>
                  <a:gd name="T49" fmla="*/ 129 h 133"/>
                  <a:gd name="T50" fmla="*/ 45 w 118"/>
                  <a:gd name="T51" fmla="*/ 133 h 133"/>
                  <a:gd name="T52" fmla="*/ 11 w 118"/>
                  <a:gd name="T53" fmla="*/ 123 h 133"/>
                  <a:gd name="T54" fmla="*/ 0 w 118"/>
                  <a:gd name="T55" fmla="*/ 97 h 133"/>
                  <a:gd name="T56" fmla="*/ 3 w 118"/>
                  <a:gd name="T57" fmla="*/ 84 h 133"/>
                  <a:gd name="T58" fmla="*/ 7 w 118"/>
                  <a:gd name="T59" fmla="*/ 75 h 133"/>
                  <a:gd name="T60" fmla="*/ 16 w 118"/>
                  <a:gd name="T61" fmla="*/ 67 h 133"/>
                  <a:gd name="T62" fmla="*/ 32 w 118"/>
                  <a:gd name="T63" fmla="*/ 59 h 133"/>
                  <a:gd name="T64" fmla="*/ 43 w 118"/>
                  <a:gd name="T65" fmla="*/ 58 h 133"/>
                  <a:gd name="T66" fmla="*/ 74 w 118"/>
                  <a:gd name="T67" fmla="*/ 53 h 133"/>
                  <a:gd name="T68" fmla="*/ 89 w 118"/>
                  <a:gd name="T69" fmla="*/ 43 h 133"/>
                  <a:gd name="T70" fmla="*/ 88 w 118"/>
                  <a:gd name="T71" fmla="*/ 32 h 133"/>
                  <a:gd name="T72" fmla="*/ 84 w 118"/>
                  <a:gd name="T73" fmla="*/ 24 h 133"/>
                  <a:gd name="T74" fmla="*/ 59 w 118"/>
                  <a:gd name="T75" fmla="*/ 17 h 133"/>
                  <a:gd name="T76" fmla="*/ 45 w 118"/>
                  <a:gd name="T77" fmla="*/ 19 h 133"/>
                  <a:gd name="T78" fmla="*/ 36 w 118"/>
                  <a:gd name="T79" fmla="*/ 23 h 133"/>
                  <a:gd name="T80" fmla="*/ 27 w 118"/>
                  <a:gd name="T81" fmla="*/ 33 h 133"/>
                  <a:gd name="T82" fmla="*/ 4 w 118"/>
                  <a:gd name="T83" fmla="*/ 39 h 133"/>
                  <a:gd name="T84" fmla="*/ 10 w 118"/>
                  <a:gd name="T85" fmla="*/ 23 h 133"/>
                  <a:gd name="T86" fmla="*/ 18 w 118"/>
                  <a:gd name="T87" fmla="*/ 11 h 133"/>
                  <a:gd name="T88" fmla="*/ 33 w 118"/>
                  <a:gd name="T89" fmla="*/ 4 h 133"/>
                  <a:gd name="T90" fmla="*/ 62 w 118"/>
                  <a:gd name="T9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33">
                    <a:moveTo>
                      <a:pt x="89" y="67"/>
                    </a:moveTo>
                    <a:lnTo>
                      <a:pt x="75" y="71"/>
                    </a:lnTo>
                    <a:lnTo>
                      <a:pt x="53" y="74"/>
                    </a:lnTo>
                    <a:lnTo>
                      <a:pt x="46" y="75"/>
                    </a:lnTo>
                    <a:lnTo>
                      <a:pt x="40" y="77"/>
                    </a:lnTo>
                    <a:lnTo>
                      <a:pt x="34" y="78"/>
                    </a:lnTo>
                    <a:lnTo>
                      <a:pt x="32" y="81"/>
                    </a:lnTo>
                    <a:lnTo>
                      <a:pt x="29" y="82"/>
                    </a:lnTo>
                    <a:lnTo>
                      <a:pt x="26" y="85"/>
                    </a:lnTo>
                    <a:lnTo>
                      <a:pt x="24" y="90"/>
                    </a:lnTo>
                    <a:lnTo>
                      <a:pt x="23" y="95"/>
                    </a:lnTo>
                    <a:lnTo>
                      <a:pt x="24" y="101"/>
                    </a:lnTo>
                    <a:lnTo>
                      <a:pt x="26" y="106"/>
                    </a:lnTo>
                    <a:lnTo>
                      <a:pt x="30" y="110"/>
                    </a:lnTo>
                    <a:lnTo>
                      <a:pt x="34" y="113"/>
                    </a:lnTo>
                    <a:lnTo>
                      <a:pt x="42" y="116"/>
                    </a:lnTo>
                    <a:lnTo>
                      <a:pt x="49" y="116"/>
                    </a:lnTo>
                    <a:lnTo>
                      <a:pt x="58" y="116"/>
                    </a:lnTo>
                    <a:lnTo>
                      <a:pt x="65" y="113"/>
                    </a:lnTo>
                    <a:lnTo>
                      <a:pt x="72" y="110"/>
                    </a:lnTo>
                    <a:lnTo>
                      <a:pt x="78" y="106"/>
                    </a:lnTo>
                    <a:lnTo>
                      <a:pt x="82" y="101"/>
                    </a:lnTo>
                    <a:lnTo>
                      <a:pt x="85" y="95"/>
                    </a:lnTo>
                    <a:lnTo>
                      <a:pt x="88" y="90"/>
                    </a:lnTo>
                    <a:lnTo>
                      <a:pt x="89" y="82"/>
                    </a:lnTo>
                    <a:lnTo>
                      <a:pt x="89" y="74"/>
                    </a:lnTo>
                    <a:lnTo>
                      <a:pt x="89" y="67"/>
                    </a:lnTo>
                    <a:close/>
                    <a:moveTo>
                      <a:pt x="62" y="0"/>
                    </a:moveTo>
                    <a:lnTo>
                      <a:pt x="76" y="0"/>
                    </a:lnTo>
                    <a:lnTo>
                      <a:pt x="88" y="3"/>
                    </a:lnTo>
                    <a:lnTo>
                      <a:pt x="95" y="6"/>
                    </a:lnTo>
                    <a:lnTo>
                      <a:pt x="100" y="10"/>
                    </a:lnTo>
                    <a:lnTo>
                      <a:pt x="104" y="13"/>
                    </a:lnTo>
                    <a:lnTo>
                      <a:pt x="107" y="17"/>
                    </a:lnTo>
                    <a:lnTo>
                      <a:pt x="108" y="22"/>
                    </a:lnTo>
                    <a:lnTo>
                      <a:pt x="110" y="27"/>
                    </a:lnTo>
                    <a:lnTo>
                      <a:pt x="111" y="33"/>
                    </a:lnTo>
                    <a:lnTo>
                      <a:pt x="111" y="39"/>
                    </a:lnTo>
                    <a:lnTo>
                      <a:pt x="111" y="48"/>
                    </a:lnTo>
                    <a:lnTo>
                      <a:pt x="111" y="77"/>
                    </a:lnTo>
                    <a:lnTo>
                      <a:pt x="111" y="94"/>
                    </a:lnTo>
                    <a:lnTo>
                      <a:pt x="113" y="107"/>
                    </a:lnTo>
                    <a:lnTo>
                      <a:pt x="113" y="114"/>
                    </a:lnTo>
                    <a:lnTo>
                      <a:pt x="114" y="123"/>
                    </a:lnTo>
                    <a:lnTo>
                      <a:pt x="118" y="130"/>
                    </a:lnTo>
                    <a:lnTo>
                      <a:pt x="95" y="130"/>
                    </a:lnTo>
                    <a:lnTo>
                      <a:pt x="92" y="123"/>
                    </a:lnTo>
                    <a:lnTo>
                      <a:pt x="91" y="114"/>
                    </a:lnTo>
                    <a:lnTo>
                      <a:pt x="79" y="123"/>
                    </a:lnTo>
                    <a:lnTo>
                      <a:pt x="68" y="129"/>
                    </a:lnTo>
                    <a:lnTo>
                      <a:pt x="56" y="132"/>
                    </a:lnTo>
                    <a:lnTo>
                      <a:pt x="45" y="133"/>
                    </a:lnTo>
                    <a:lnTo>
                      <a:pt x="26" y="130"/>
                    </a:lnTo>
                    <a:lnTo>
                      <a:pt x="11" y="123"/>
                    </a:lnTo>
                    <a:lnTo>
                      <a:pt x="3" y="111"/>
                    </a:lnTo>
                    <a:lnTo>
                      <a:pt x="0" y="97"/>
                    </a:lnTo>
                    <a:lnTo>
                      <a:pt x="1" y="90"/>
                    </a:lnTo>
                    <a:lnTo>
                      <a:pt x="3" y="84"/>
                    </a:lnTo>
                    <a:lnTo>
                      <a:pt x="4" y="80"/>
                    </a:lnTo>
                    <a:lnTo>
                      <a:pt x="7" y="75"/>
                    </a:lnTo>
                    <a:lnTo>
                      <a:pt x="11" y="71"/>
                    </a:lnTo>
                    <a:lnTo>
                      <a:pt x="16" y="67"/>
                    </a:lnTo>
                    <a:lnTo>
                      <a:pt x="23" y="62"/>
                    </a:lnTo>
                    <a:lnTo>
                      <a:pt x="32" y="59"/>
                    </a:lnTo>
                    <a:lnTo>
                      <a:pt x="36" y="59"/>
                    </a:lnTo>
                    <a:lnTo>
                      <a:pt x="43" y="58"/>
                    </a:lnTo>
                    <a:lnTo>
                      <a:pt x="50" y="56"/>
                    </a:lnTo>
                    <a:lnTo>
                      <a:pt x="74" y="53"/>
                    </a:lnTo>
                    <a:lnTo>
                      <a:pt x="89" y="49"/>
                    </a:lnTo>
                    <a:lnTo>
                      <a:pt x="89" y="43"/>
                    </a:lnTo>
                    <a:lnTo>
                      <a:pt x="89" y="38"/>
                    </a:lnTo>
                    <a:lnTo>
                      <a:pt x="88" y="32"/>
                    </a:lnTo>
                    <a:lnTo>
                      <a:pt x="87" y="27"/>
                    </a:lnTo>
                    <a:lnTo>
                      <a:pt x="84" y="24"/>
                    </a:lnTo>
                    <a:lnTo>
                      <a:pt x="74" y="19"/>
                    </a:lnTo>
                    <a:lnTo>
                      <a:pt x="59" y="17"/>
                    </a:lnTo>
                    <a:lnTo>
                      <a:pt x="52" y="17"/>
                    </a:lnTo>
                    <a:lnTo>
                      <a:pt x="45" y="19"/>
                    </a:lnTo>
                    <a:lnTo>
                      <a:pt x="40" y="20"/>
                    </a:lnTo>
                    <a:lnTo>
                      <a:pt x="36" y="23"/>
                    </a:lnTo>
                    <a:lnTo>
                      <a:pt x="32" y="27"/>
                    </a:lnTo>
                    <a:lnTo>
                      <a:pt x="27" y="33"/>
                    </a:lnTo>
                    <a:lnTo>
                      <a:pt x="26" y="42"/>
                    </a:lnTo>
                    <a:lnTo>
                      <a:pt x="4" y="39"/>
                    </a:lnTo>
                    <a:lnTo>
                      <a:pt x="7" y="30"/>
                    </a:lnTo>
                    <a:lnTo>
                      <a:pt x="10" y="23"/>
                    </a:lnTo>
                    <a:lnTo>
                      <a:pt x="14" y="17"/>
                    </a:lnTo>
                    <a:lnTo>
                      <a:pt x="18" y="11"/>
                    </a:lnTo>
                    <a:lnTo>
                      <a:pt x="24" y="7"/>
                    </a:lnTo>
                    <a:lnTo>
                      <a:pt x="33" y="4"/>
                    </a:lnTo>
                    <a:lnTo>
                      <a:pt x="46" y="0"/>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28" name="Rectangle 32"/>
              <p:cNvSpPr>
                <a:spLocks noChangeArrowheads="1"/>
              </p:cNvSpPr>
              <p:nvPr/>
            </p:nvSpPr>
            <p:spPr bwMode="auto">
              <a:xfrm>
                <a:off x="2935288" y="5124450"/>
                <a:ext cx="17462" cy="139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8977" name="Group 38976"/>
            <p:cNvGrpSpPr/>
            <p:nvPr/>
          </p:nvGrpSpPr>
          <p:grpSpPr>
            <a:xfrm>
              <a:off x="566738" y="1868488"/>
              <a:ext cx="741362" cy="2879725"/>
              <a:chOff x="566738" y="1868488"/>
              <a:chExt cx="741362" cy="2879725"/>
            </a:xfrm>
          </p:grpSpPr>
          <p:sp>
            <p:nvSpPr>
              <p:cNvPr id="25" name="Line 10"/>
              <p:cNvSpPr>
                <a:spLocks noChangeShapeType="1"/>
              </p:cNvSpPr>
              <p:nvPr/>
            </p:nvSpPr>
            <p:spPr bwMode="auto">
              <a:xfrm flipV="1">
                <a:off x="1308100" y="1963738"/>
                <a:ext cx="0" cy="273685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29" name="Line 33"/>
              <p:cNvSpPr>
                <a:spLocks noChangeShapeType="1"/>
              </p:cNvSpPr>
              <p:nvPr/>
            </p:nvSpPr>
            <p:spPr bwMode="auto">
              <a:xfrm flipH="1">
                <a:off x="1222375" y="4700588"/>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30" name="Freeform 34"/>
              <p:cNvSpPr>
                <a:spLocks noEditPoints="1"/>
              </p:cNvSpPr>
              <p:nvPr/>
            </p:nvSpPr>
            <p:spPr bwMode="auto">
              <a:xfrm>
                <a:off x="860425" y="4606925"/>
                <a:ext cx="90487" cy="141288"/>
              </a:xfrm>
              <a:custGeom>
                <a:avLst/>
                <a:gdLst>
                  <a:gd name="T0" fmla="*/ 57 w 115"/>
                  <a:gd name="T1" fmla="*/ 18 h 180"/>
                  <a:gd name="T2" fmla="*/ 44 w 115"/>
                  <a:gd name="T3" fmla="*/ 21 h 180"/>
                  <a:gd name="T4" fmla="*/ 34 w 115"/>
                  <a:gd name="T5" fmla="*/ 31 h 180"/>
                  <a:gd name="T6" fmla="*/ 28 w 115"/>
                  <a:gd name="T7" fmla="*/ 44 h 180"/>
                  <a:gd name="T8" fmla="*/ 24 w 115"/>
                  <a:gd name="T9" fmla="*/ 64 h 180"/>
                  <a:gd name="T10" fmla="*/ 22 w 115"/>
                  <a:gd name="T11" fmla="*/ 90 h 180"/>
                  <a:gd name="T12" fmla="*/ 24 w 115"/>
                  <a:gd name="T13" fmla="*/ 116 h 180"/>
                  <a:gd name="T14" fmla="*/ 26 w 115"/>
                  <a:gd name="T15" fmla="*/ 135 h 180"/>
                  <a:gd name="T16" fmla="*/ 32 w 115"/>
                  <a:gd name="T17" fmla="*/ 148 h 180"/>
                  <a:gd name="T18" fmla="*/ 44 w 115"/>
                  <a:gd name="T19" fmla="*/ 158 h 180"/>
                  <a:gd name="T20" fmla="*/ 58 w 115"/>
                  <a:gd name="T21" fmla="*/ 163 h 180"/>
                  <a:gd name="T22" fmla="*/ 71 w 115"/>
                  <a:gd name="T23" fmla="*/ 158 h 180"/>
                  <a:gd name="T24" fmla="*/ 83 w 115"/>
                  <a:gd name="T25" fmla="*/ 148 h 180"/>
                  <a:gd name="T26" fmla="*/ 89 w 115"/>
                  <a:gd name="T27" fmla="*/ 135 h 180"/>
                  <a:gd name="T28" fmla="*/ 92 w 115"/>
                  <a:gd name="T29" fmla="*/ 116 h 180"/>
                  <a:gd name="T30" fmla="*/ 93 w 115"/>
                  <a:gd name="T31" fmla="*/ 90 h 180"/>
                  <a:gd name="T32" fmla="*/ 92 w 115"/>
                  <a:gd name="T33" fmla="*/ 64 h 180"/>
                  <a:gd name="T34" fmla="*/ 89 w 115"/>
                  <a:gd name="T35" fmla="*/ 45 h 180"/>
                  <a:gd name="T36" fmla="*/ 83 w 115"/>
                  <a:gd name="T37" fmla="*/ 32 h 180"/>
                  <a:gd name="T38" fmla="*/ 71 w 115"/>
                  <a:gd name="T39" fmla="*/ 22 h 180"/>
                  <a:gd name="T40" fmla="*/ 57 w 115"/>
                  <a:gd name="T41" fmla="*/ 18 h 180"/>
                  <a:gd name="T42" fmla="*/ 58 w 115"/>
                  <a:gd name="T43" fmla="*/ 0 h 180"/>
                  <a:gd name="T44" fmla="*/ 71 w 115"/>
                  <a:gd name="T45" fmla="*/ 2 h 180"/>
                  <a:gd name="T46" fmla="*/ 83 w 115"/>
                  <a:gd name="T47" fmla="*/ 6 h 180"/>
                  <a:gd name="T48" fmla="*/ 89 w 115"/>
                  <a:gd name="T49" fmla="*/ 10 h 180"/>
                  <a:gd name="T50" fmla="*/ 96 w 115"/>
                  <a:gd name="T51" fmla="*/ 15 h 180"/>
                  <a:gd name="T52" fmla="*/ 100 w 115"/>
                  <a:gd name="T53" fmla="*/ 22 h 180"/>
                  <a:gd name="T54" fmla="*/ 106 w 115"/>
                  <a:gd name="T55" fmla="*/ 34 h 180"/>
                  <a:gd name="T56" fmla="*/ 112 w 115"/>
                  <a:gd name="T57" fmla="*/ 48 h 180"/>
                  <a:gd name="T58" fmla="*/ 115 w 115"/>
                  <a:gd name="T59" fmla="*/ 67 h 180"/>
                  <a:gd name="T60" fmla="*/ 115 w 115"/>
                  <a:gd name="T61" fmla="*/ 90 h 180"/>
                  <a:gd name="T62" fmla="*/ 113 w 115"/>
                  <a:gd name="T63" fmla="*/ 118 h 180"/>
                  <a:gd name="T64" fmla="*/ 109 w 115"/>
                  <a:gd name="T65" fmla="*/ 141 h 180"/>
                  <a:gd name="T66" fmla="*/ 100 w 115"/>
                  <a:gd name="T67" fmla="*/ 157 h 180"/>
                  <a:gd name="T68" fmla="*/ 90 w 115"/>
                  <a:gd name="T69" fmla="*/ 170 h 180"/>
                  <a:gd name="T70" fmla="*/ 76 w 115"/>
                  <a:gd name="T71" fmla="*/ 177 h 180"/>
                  <a:gd name="T72" fmla="*/ 58 w 115"/>
                  <a:gd name="T73" fmla="*/ 180 h 180"/>
                  <a:gd name="T74" fmla="*/ 42 w 115"/>
                  <a:gd name="T75" fmla="*/ 178 h 180"/>
                  <a:gd name="T76" fmla="*/ 28 w 115"/>
                  <a:gd name="T77" fmla="*/ 173 h 180"/>
                  <a:gd name="T78" fmla="*/ 18 w 115"/>
                  <a:gd name="T79" fmla="*/ 163 h 180"/>
                  <a:gd name="T80" fmla="*/ 8 w 115"/>
                  <a:gd name="T81" fmla="*/ 144 h 180"/>
                  <a:gd name="T82" fmla="*/ 2 w 115"/>
                  <a:gd name="T83" fmla="*/ 121 h 180"/>
                  <a:gd name="T84" fmla="*/ 0 w 115"/>
                  <a:gd name="T85" fmla="*/ 90 h 180"/>
                  <a:gd name="T86" fmla="*/ 2 w 115"/>
                  <a:gd name="T87" fmla="*/ 61 h 180"/>
                  <a:gd name="T88" fmla="*/ 6 w 115"/>
                  <a:gd name="T89" fmla="*/ 39 h 180"/>
                  <a:gd name="T90" fmla="*/ 15 w 115"/>
                  <a:gd name="T91" fmla="*/ 22 h 180"/>
                  <a:gd name="T92" fmla="*/ 26 w 115"/>
                  <a:gd name="T93" fmla="*/ 10 h 180"/>
                  <a:gd name="T94" fmla="*/ 40 w 115"/>
                  <a:gd name="T95" fmla="*/ 2 h 180"/>
                  <a:gd name="T96" fmla="*/ 58 w 115"/>
                  <a:gd name="T9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0">
                    <a:moveTo>
                      <a:pt x="57" y="18"/>
                    </a:moveTo>
                    <a:lnTo>
                      <a:pt x="44" y="21"/>
                    </a:lnTo>
                    <a:lnTo>
                      <a:pt x="34" y="31"/>
                    </a:lnTo>
                    <a:lnTo>
                      <a:pt x="28" y="44"/>
                    </a:lnTo>
                    <a:lnTo>
                      <a:pt x="24" y="64"/>
                    </a:lnTo>
                    <a:lnTo>
                      <a:pt x="22" y="90"/>
                    </a:lnTo>
                    <a:lnTo>
                      <a:pt x="24" y="116"/>
                    </a:lnTo>
                    <a:lnTo>
                      <a:pt x="26" y="135"/>
                    </a:lnTo>
                    <a:lnTo>
                      <a:pt x="32" y="148"/>
                    </a:lnTo>
                    <a:lnTo>
                      <a:pt x="44" y="158"/>
                    </a:lnTo>
                    <a:lnTo>
                      <a:pt x="58" y="163"/>
                    </a:lnTo>
                    <a:lnTo>
                      <a:pt x="71" y="158"/>
                    </a:lnTo>
                    <a:lnTo>
                      <a:pt x="83" y="148"/>
                    </a:lnTo>
                    <a:lnTo>
                      <a:pt x="89" y="135"/>
                    </a:lnTo>
                    <a:lnTo>
                      <a:pt x="92" y="116"/>
                    </a:lnTo>
                    <a:lnTo>
                      <a:pt x="93" y="90"/>
                    </a:lnTo>
                    <a:lnTo>
                      <a:pt x="92" y="64"/>
                    </a:lnTo>
                    <a:lnTo>
                      <a:pt x="89" y="45"/>
                    </a:lnTo>
                    <a:lnTo>
                      <a:pt x="83" y="32"/>
                    </a:lnTo>
                    <a:lnTo>
                      <a:pt x="71" y="22"/>
                    </a:lnTo>
                    <a:lnTo>
                      <a:pt x="57" y="18"/>
                    </a:lnTo>
                    <a:close/>
                    <a:moveTo>
                      <a:pt x="58" y="0"/>
                    </a:moveTo>
                    <a:lnTo>
                      <a:pt x="71" y="2"/>
                    </a:lnTo>
                    <a:lnTo>
                      <a:pt x="83" y="6"/>
                    </a:lnTo>
                    <a:lnTo>
                      <a:pt x="89" y="10"/>
                    </a:lnTo>
                    <a:lnTo>
                      <a:pt x="96" y="15"/>
                    </a:lnTo>
                    <a:lnTo>
                      <a:pt x="100" y="22"/>
                    </a:lnTo>
                    <a:lnTo>
                      <a:pt x="106" y="34"/>
                    </a:lnTo>
                    <a:lnTo>
                      <a:pt x="112" y="48"/>
                    </a:lnTo>
                    <a:lnTo>
                      <a:pt x="115" y="67"/>
                    </a:lnTo>
                    <a:lnTo>
                      <a:pt x="115" y="90"/>
                    </a:lnTo>
                    <a:lnTo>
                      <a:pt x="113" y="118"/>
                    </a:lnTo>
                    <a:lnTo>
                      <a:pt x="109" y="141"/>
                    </a:lnTo>
                    <a:lnTo>
                      <a:pt x="100" y="157"/>
                    </a:lnTo>
                    <a:lnTo>
                      <a:pt x="90" y="170"/>
                    </a:lnTo>
                    <a:lnTo>
                      <a:pt x="76" y="177"/>
                    </a:lnTo>
                    <a:lnTo>
                      <a:pt x="58" y="180"/>
                    </a:lnTo>
                    <a:lnTo>
                      <a:pt x="42" y="178"/>
                    </a:lnTo>
                    <a:lnTo>
                      <a:pt x="28" y="173"/>
                    </a:lnTo>
                    <a:lnTo>
                      <a:pt x="18" y="163"/>
                    </a:lnTo>
                    <a:lnTo>
                      <a:pt x="8" y="144"/>
                    </a:lnTo>
                    <a:lnTo>
                      <a:pt x="2" y="121"/>
                    </a:lnTo>
                    <a:lnTo>
                      <a:pt x="0" y="90"/>
                    </a:lnTo>
                    <a:lnTo>
                      <a:pt x="2" y="61"/>
                    </a:lnTo>
                    <a:lnTo>
                      <a:pt x="6" y="39"/>
                    </a:lnTo>
                    <a:lnTo>
                      <a:pt x="15" y="22"/>
                    </a:lnTo>
                    <a:lnTo>
                      <a:pt x="26" y="10"/>
                    </a:lnTo>
                    <a:lnTo>
                      <a:pt x="40"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31" name="Rectangle 35"/>
              <p:cNvSpPr>
                <a:spLocks noChangeArrowheads="1"/>
              </p:cNvSpPr>
              <p:nvPr/>
            </p:nvSpPr>
            <p:spPr bwMode="auto">
              <a:xfrm>
                <a:off x="977900" y="4727575"/>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32" name="Freeform 36"/>
              <p:cNvSpPr>
                <a:spLocks noEditPoints="1"/>
              </p:cNvSpPr>
              <p:nvPr/>
            </p:nvSpPr>
            <p:spPr bwMode="auto">
              <a:xfrm>
                <a:off x="1023938" y="4606925"/>
                <a:ext cx="90487" cy="141288"/>
              </a:xfrm>
              <a:custGeom>
                <a:avLst/>
                <a:gdLst>
                  <a:gd name="T0" fmla="*/ 57 w 115"/>
                  <a:gd name="T1" fmla="*/ 18 h 180"/>
                  <a:gd name="T2" fmla="*/ 44 w 115"/>
                  <a:gd name="T3" fmla="*/ 21 h 180"/>
                  <a:gd name="T4" fmla="*/ 33 w 115"/>
                  <a:gd name="T5" fmla="*/ 31 h 180"/>
                  <a:gd name="T6" fmla="*/ 28 w 115"/>
                  <a:gd name="T7" fmla="*/ 44 h 180"/>
                  <a:gd name="T8" fmla="*/ 23 w 115"/>
                  <a:gd name="T9" fmla="*/ 64 h 180"/>
                  <a:gd name="T10" fmla="*/ 22 w 115"/>
                  <a:gd name="T11" fmla="*/ 90 h 180"/>
                  <a:gd name="T12" fmla="*/ 23 w 115"/>
                  <a:gd name="T13" fmla="*/ 116 h 180"/>
                  <a:gd name="T14" fmla="*/ 26 w 115"/>
                  <a:gd name="T15" fmla="*/ 135 h 180"/>
                  <a:gd name="T16" fmla="*/ 32 w 115"/>
                  <a:gd name="T17" fmla="*/ 148 h 180"/>
                  <a:gd name="T18" fmla="*/ 44 w 115"/>
                  <a:gd name="T19" fmla="*/ 158 h 180"/>
                  <a:gd name="T20" fmla="*/ 58 w 115"/>
                  <a:gd name="T21" fmla="*/ 163 h 180"/>
                  <a:gd name="T22" fmla="*/ 71 w 115"/>
                  <a:gd name="T23" fmla="*/ 158 h 180"/>
                  <a:gd name="T24" fmla="*/ 83 w 115"/>
                  <a:gd name="T25" fmla="*/ 148 h 180"/>
                  <a:gd name="T26" fmla="*/ 89 w 115"/>
                  <a:gd name="T27" fmla="*/ 135 h 180"/>
                  <a:gd name="T28" fmla="*/ 91 w 115"/>
                  <a:gd name="T29" fmla="*/ 116 h 180"/>
                  <a:gd name="T30" fmla="*/ 93 w 115"/>
                  <a:gd name="T31" fmla="*/ 90 h 180"/>
                  <a:gd name="T32" fmla="*/ 91 w 115"/>
                  <a:gd name="T33" fmla="*/ 64 h 180"/>
                  <a:gd name="T34" fmla="*/ 89 w 115"/>
                  <a:gd name="T35" fmla="*/ 45 h 180"/>
                  <a:gd name="T36" fmla="*/ 83 w 115"/>
                  <a:gd name="T37" fmla="*/ 32 h 180"/>
                  <a:gd name="T38" fmla="*/ 71 w 115"/>
                  <a:gd name="T39" fmla="*/ 22 h 180"/>
                  <a:gd name="T40" fmla="*/ 57 w 115"/>
                  <a:gd name="T41" fmla="*/ 18 h 180"/>
                  <a:gd name="T42" fmla="*/ 58 w 115"/>
                  <a:gd name="T43" fmla="*/ 0 h 180"/>
                  <a:gd name="T44" fmla="*/ 71 w 115"/>
                  <a:gd name="T45" fmla="*/ 2 h 180"/>
                  <a:gd name="T46" fmla="*/ 83 w 115"/>
                  <a:gd name="T47" fmla="*/ 6 h 180"/>
                  <a:gd name="T48" fmla="*/ 90 w 115"/>
                  <a:gd name="T49" fmla="*/ 10 h 180"/>
                  <a:gd name="T50" fmla="*/ 96 w 115"/>
                  <a:gd name="T51" fmla="*/ 15 h 180"/>
                  <a:gd name="T52" fmla="*/ 100 w 115"/>
                  <a:gd name="T53" fmla="*/ 22 h 180"/>
                  <a:gd name="T54" fmla="*/ 106 w 115"/>
                  <a:gd name="T55" fmla="*/ 34 h 180"/>
                  <a:gd name="T56" fmla="*/ 112 w 115"/>
                  <a:gd name="T57" fmla="*/ 48 h 180"/>
                  <a:gd name="T58" fmla="*/ 115 w 115"/>
                  <a:gd name="T59" fmla="*/ 67 h 180"/>
                  <a:gd name="T60" fmla="*/ 115 w 115"/>
                  <a:gd name="T61" fmla="*/ 90 h 180"/>
                  <a:gd name="T62" fmla="*/ 113 w 115"/>
                  <a:gd name="T63" fmla="*/ 118 h 180"/>
                  <a:gd name="T64" fmla="*/ 109 w 115"/>
                  <a:gd name="T65" fmla="*/ 141 h 180"/>
                  <a:gd name="T66" fmla="*/ 100 w 115"/>
                  <a:gd name="T67" fmla="*/ 157 h 180"/>
                  <a:gd name="T68" fmla="*/ 90 w 115"/>
                  <a:gd name="T69" fmla="*/ 170 h 180"/>
                  <a:gd name="T70" fmla="*/ 76 w 115"/>
                  <a:gd name="T71" fmla="*/ 177 h 180"/>
                  <a:gd name="T72" fmla="*/ 58 w 115"/>
                  <a:gd name="T73" fmla="*/ 180 h 180"/>
                  <a:gd name="T74" fmla="*/ 42 w 115"/>
                  <a:gd name="T75" fmla="*/ 178 h 180"/>
                  <a:gd name="T76" fmla="*/ 29 w 115"/>
                  <a:gd name="T77" fmla="*/ 173 h 180"/>
                  <a:gd name="T78" fmla="*/ 18 w 115"/>
                  <a:gd name="T79" fmla="*/ 163 h 180"/>
                  <a:gd name="T80" fmla="*/ 7 w 115"/>
                  <a:gd name="T81" fmla="*/ 144 h 180"/>
                  <a:gd name="T82" fmla="*/ 2 w 115"/>
                  <a:gd name="T83" fmla="*/ 121 h 180"/>
                  <a:gd name="T84" fmla="*/ 0 w 115"/>
                  <a:gd name="T85" fmla="*/ 90 h 180"/>
                  <a:gd name="T86" fmla="*/ 2 w 115"/>
                  <a:gd name="T87" fmla="*/ 61 h 180"/>
                  <a:gd name="T88" fmla="*/ 6 w 115"/>
                  <a:gd name="T89" fmla="*/ 39 h 180"/>
                  <a:gd name="T90" fmla="*/ 15 w 115"/>
                  <a:gd name="T91" fmla="*/ 22 h 180"/>
                  <a:gd name="T92" fmla="*/ 26 w 115"/>
                  <a:gd name="T93" fmla="*/ 10 h 180"/>
                  <a:gd name="T94" fmla="*/ 41 w 115"/>
                  <a:gd name="T95" fmla="*/ 2 h 180"/>
                  <a:gd name="T96" fmla="*/ 58 w 115"/>
                  <a:gd name="T9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0">
                    <a:moveTo>
                      <a:pt x="57" y="18"/>
                    </a:moveTo>
                    <a:lnTo>
                      <a:pt x="44" y="21"/>
                    </a:lnTo>
                    <a:lnTo>
                      <a:pt x="33" y="31"/>
                    </a:lnTo>
                    <a:lnTo>
                      <a:pt x="28" y="44"/>
                    </a:lnTo>
                    <a:lnTo>
                      <a:pt x="23" y="64"/>
                    </a:lnTo>
                    <a:lnTo>
                      <a:pt x="22" y="90"/>
                    </a:lnTo>
                    <a:lnTo>
                      <a:pt x="23" y="116"/>
                    </a:lnTo>
                    <a:lnTo>
                      <a:pt x="26" y="135"/>
                    </a:lnTo>
                    <a:lnTo>
                      <a:pt x="32" y="148"/>
                    </a:lnTo>
                    <a:lnTo>
                      <a:pt x="44" y="158"/>
                    </a:lnTo>
                    <a:lnTo>
                      <a:pt x="58" y="163"/>
                    </a:lnTo>
                    <a:lnTo>
                      <a:pt x="71" y="158"/>
                    </a:lnTo>
                    <a:lnTo>
                      <a:pt x="83" y="148"/>
                    </a:lnTo>
                    <a:lnTo>
                      <a:pt x="89" y="135"/>
                    </a:lnTo>
                    <a:lnTo>
                      <a:pt x="91" y="116"/>
                    </a:lnTo>
                    <a:lnTo>
                      <a:pt x="93" y="90"/>
                    </a:lnTo>
                    <a:lnTo>
                      <a:pt x="91" y="64"/>
                    </a:lnTo>
                    <a:lnTo>
                      <a:pt x="89" y="45"/>
                    </a:lnTo>
                    <a:lnTo>
                      <a:pt x="83" y="32"/>
                    </a:lnTo>
                    <a:lnTo>
                      <a:pt x="71" y="22"/>
                    </a:lnTo>
                    <a:lnTo>
                      <a:pt x="57" y="18"/>
                    </a:lnTo>
                    <a:close/>
                    <a:moveTo>
                      <a:pt x="58" y="0"/>
                    </a:moveTo>
                    <a:lnTo>
                      <a:pt x="71" y="2"/>
                    </a:lnTo>
                    <a:lnTo>
                      <a:pt x="83" y="6"/>
                    </a:lnTo>
                    <a:lnTo>
                      <a:pt x="90" y="10"/>
                    </a:lnTo>
                    <a:lnTo>
                      <a:pt x="96" y="15"/>
                    </a:lnTo>
                    <a:lnTo>
                      <a:pt x="100" y="22"/>
                    </a:lnTo>
                    <a:lnTo>
                      <a:pt x="106" y="34"/>
                    </a:lnTo>
                    <a:lnTo>
                      <a:pt x="112" y="48"/>
                    </a:lnTo>
                    <a:lnTo>
                      <a:pt x="115" y="67"/>
                    </a:lnTo>
                    <a:lnTo>
                      <a:pt x="115" y="90"/>
                    </a:lnTo>
                    <a:lnTo>
                      <a:pt x="113" y="118"/>
                    </a:lnTo>
                    <a:lnTo>
                      <a:pt x="109" y="141"/>
                    </a:lnTo>
                    <a:lnTo>
                      <a:pt x="100" y="157"/>
                    </a:lnTo>
                    <a:lnTo>
                      <a:pt x="90" y="170"/>
                    </a:lnTo>
                    <a:lnTo>
                      <a:pt x="76" y="177"/>
                    </a:lnTo>
                    <a:lnTo>
                      <a:pt x="58" y="180"/>
                    </a:lnTo>
                    <a:lnTo>
                      <a:pt x="42" y="178"/>
                    </a:lnTo>
                    <a:lnTo>
                      <a:pt x="29" y="173"/>
                    </a:lnTo>
                    <a:lnTo>
                      <a:pt x="18" y="163"/>
                    </a:lnTo>
                    <a:lnTo>
                      <a:pt x="7" y="144"/>
                    </a:lnTo>
                    <a:lnTo>
                      <a:pt x="2" y="121"/>
                    </a:lnTo>
                    <a:lnTo>
                      <a:pt x="0" y="90"/>
                    </a:lnTo>
                    <a:lnTo>
                      <a:pt x="2" y="61"/>
                    </a:lnTo>
                    <a:lnTo>
                      <a:pt x="6" y="39"/>
                    </a:lnTo>
                    <a:lnTo>
                      <a:pt x="15" y="22"/>
                    </a:lnTo>
                    <a:lnTo>
                      <a:pt x="26" y="10"/>
                    </a:lnTo>
                    <a:lnTo>
                      <a:pt x="41"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33" name="Line 37"/>
              <p:cNvSpPr>
                <a:spLocks noChangeShapeType="1"/>
              </p:cNvSpPr>
              <p:nvPr/>
            </p:nvSpPr>
            <p:spPr bwMode="auto">
              <a:xfrm flipH="1">
                <a:off x="1222375" y="4152900"/>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34" name="Freeform 38"/>
              <p:cNvSpPr>
                <a:spLocks noEditPoints="1"/>
              </p:cNvSpPr>
              <p:nvPr/>
            </p:nvSpPr>
            <p:spPr bwMode="auto">
              <a:xfrm>
                <a:off x="860425" y="4059238"/>
                <a:ext cx="90487" cy="142875"/>
              </a:xfrm>
              <a:custGeom>
                <a:avLst/>
                <a:gdLst>
                  <a:gd name="T0" fmla="*/ 57 w 115"/>
                  <a:gd name="T1" fmla="*/ 18 h 180"/>
                  <a:gd name="T2" fmla="*/ 44 w 115"/>
                  <a:gd name="T3" fmla="*/ 21 h 180"/>
                  <a:gd name="T4" fmla="*/ 34 w 115"/>
                  <a:gd name="T5" fmla="*/ 31 h 180"/>
                  <a:gd name="T6" fmla="*/ 28 w 115"/>
                  <a:gd name="T7" fmla="*/ 45 h 180"/>
                  <a:gd name="T8" fmla="*/ 24 w 115"/>
                  <a:gd name="T9" fmla="*/ 64 h 180"/>
                  <a:gd name="T10" fmla="*/ 22 w 115"/>
                  <a:gd name="T11" fmla="*/ 90 h 180"/>
                  <a:gd name="T12" fmla="*/ 24 w 115"/>
                  <a:gd name="T13" fmla="*/ 116 h 180"/>
                  <a:gd name="T14" fmla="*/ 26 w 115"/>
                  <a:gd name="T15" fmla="*/ 135 h 180"/>
                  <a:gd name="T16" fmla="*/ 32 w 115"/>
                  <a:gd name="T17" fmla="*/ 148 h 180"/>
                  <a:gd name="T18" fmla="*/ 44 w 115"/>
                  <a:gd name="T19" fmla="*/ 160 h 180"/>
                  <a:gd name="T20" fmla="*/ 58 w 115"/>
                  <a:gd name="T21" fmla="*/ 163 h 180"/>
                  <a:gd name="T22" fmla="*/ 71 w 115"/>
                  <a:gd name="T23" fmla="*/ 160 h 180"/>
                  <a:gd name="T24" fmla="*/ 83 w 115"/>
                  <a:gd name="T25" fmla="*/ 148 h 180"/>
                  <a:gd name="T26" fmla="*/ 89 w 115"/>
                  <a:gd name="T27" fmla="*/ 135 h 180"/>
                  <a:gd name="T28" fmla="*/ 92 w 115"/>
                  <a:gd name="T29" fmla="*/ 116 h 180"/>
                  <a:gd name="T30" fmla="*/ 93 w 115"/>
                  <a:gd name="T31" fmla="*/ 90 h 180"/>
                  <a:gd name="T32" fmla="*/ 92 w 115"/>
                  <a:gd name="T33" fmla="*/ 64 h 180"/>
                  <a:gd name="T34" fmla="*/ 89 w 115"/>
                  <a:gd name="T35" fmla="*/ 45 h 180"/>
                  <a:gd name="T36" fmla="*/ 83 w 115"/>
                  <a:gd name="T37" fmla="*/ 32 h 180"/>
                  <a:gd name="T38" fmla="*/ 71 w 115"/>
                  <a:gd name="T39" fmla="*/ 22 h 180"/>
                  <a:gd name="T40" fmla="*/ 57 w 115"/>
                  <a:gd name="T41" fmla="*/ 18 h 180"/>
                  <a:gd name="T42" fmla="*/ 58 w 115"/>
                  <a:gd name="T43" fmla="*/ 0 h 180"/>
                  <a:gd name="T44" fmla="*/ 71 w 115"/>
                  <a:gd name="T45" fmla="*/ 2 h 180"/>
                  <a:gd name="T46" fmla="*/ 83 w 115"/>
                  <a:gd name="T47" fmla="*/ 6 h 180"/>
                  <a:gd name="T48" fmla="*/ 89 w 115"/>
                  <a:gd name="T49" fmla="*/ 10 h 180"/>
                  <a:gd name="T50" fmla="*/ 96 w 115"/>
                  <a:gd name="T51" fmla="*/ 16 h 180"/>
                  <a:gd name="T52" fmla="*/ 100 w 115"/>
                  <a:gd name="T53" fmla="*/ 22 h 180"/>
                  <a:gd name="T54" fmla="*/ 106 w 115"/>
                  <a:gd name="T55" fmla="*/ 34 h 180"/>
                  <a:gd name="T56" fmla="*/ 112 w 115"/>
                  <a:gd name="T57" fmla="*/ 48 h 180"/>
                  <a:gd name="T58" fmla="*/ 115 w 115"/>
                  <a:gd name="T59" fmla="*/ 67 h 180"/>
                  <a:gd name="T60" fmla="*/ 115 w 115"/>
                  <a:gd name="T61" fmla="*/ 90 h 180"/>
                  <a:gd name="T62" fmla="*/ 113 w 115"/>
                  <a:gd name="T63" fmla="*/ 119 h 180"/>
                  <a:gd name="T64" fmla="*/ 109 w 115"/>
                  <a:gd name="T65" fmla="*/ 141 h 180"/>
                  <a:gd name="T66" fmla="*/ 100 w 115"/>
                  <a:gd name="T67" fmla="*/ 158 h 180"/>
                  <a:gd name="T68" fmla="*/ 90 w 115"/>
                  <a:gd name="T69" fmla="*/ 170 h 180"/>
                  <a:gd name="T70" fmla="*/ 76 w 115"/>
                  <a:gd name="T71" fmla="*/ 179 h 180"/>
                  <a:gd name="T72" fmla="*/ 58 w 115"/>
                  <a:gd name="T73" fmla="*/ 180 h 180"/>
                  <a:gd name="T74" fmla="*/ 42 w 115"/>
                  <a:gd name="T75" fmla="*/ 179 h 180"/>
                  <a:gd name="T76" fmla="*/ 28 w 115"/>
                  <a:gd name="T77" fmla="*/ 173 h 180"/>
                  <a:gd name="T78" fmla="*/ 18 w 115"/>
                  <a:gd name="T79" fmla="*/ 163 h 180"/>
                  <a:gd name="T80" fmla="*/ 8 w 115"/>
                  <a:gd name="T81" fmla="*/ 144 h 180"/>
                  <a:gd name="T82" fmla="*/ 2 w 115"/>
                  <a:gd name="T83" fmla="*/ 121 h 180"/>
                  <a:gd name="T84" fmla="*/ 0 w 115"/>
                  <a:gd name="T85" fmla="*/ 90 h 180"/>
                  <a:gd name="T86" fmla="*/ 2 w 115"/>
                  <a:gd name="T87" fmla="*/ 63 h 180"/>
                  <a:gd name="T88" fmla="*/ 6 w 115"/>
                  <a:gd name="T89" fmla="*/ 39 h 180"/>
                  <a:gd name="T90" fmla="*/ 15 w 115"/>
                  <a:gd name="T91" fmla="*/ 23 h 180"/>
                  <a:gd name="T92" fmla="*/ 26 w 115"/>
                  <a:gd name="T93" fmla="*/ 10 h 180"/>
                  <a:gd name="T94" fmla="*/ 40 w 115"/>
                  <a:gd name="T95" fmla="*/ 3 h 180"/>
                  <a:gd name="T96" fmla="*/ 58 w 115"/>
                  <a:gd name="T9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0">
                    <a:moveTo>
                      <a:pt x="57" y="18"/>
                    </a:moveTo>
                    <a:lnTo>
                      <a:pt x="44" y="21"/>
                    </a:lnTo>
                    <a:lnTo>
                      <a:pt x="34" y="31"/>
                    </a:lnTo>
                    <a:lnTo>
                      <a:pt x="28" y="45"/>
                    </a:lnTo>
                    <a:lnTo>
                      <a:pt x="24" y="64"/>
                    </a:lnTo>
                    <a:lnTo>
                      <a:pt x="22" y="90"/>
                    </a:lnTo>
                    <a:lnTo>
                      <a:pt x="24" y="116"/>
                    </a:lnTo>
                    <a:lnTo>
                      <a:pt x="26" y="135"/>
                    </a:lnTo>
                    <a:lnTo>
                      <a:pt x="32" y="148"/>
                    </a:lnTo>
                    <a:lnTo>
                      <a:pt x="44" y="160"/>
                    </a:lnTo>
                    <a:lnTo>
                      <a:pt x="58" y="163"/>
                    </a:lnTo>
                    <a:lnTo>
                      <a:pt x="71" y="160"/>
                    </a:lnTo>
                    <a:lnTo>
                      <a:pt x="83" y="148"/>
                    </a:lnTo>
                    <a:lnTo>
                      <a:pt x="89" y="135"/>
                    </a:lnTo>
                    <a:lnTo>
                      <a:pt x="92" y="116"/>
                    </a:lnTo>
                    <a:lnTo>
                      <a:pt x="93" y="90"/>
                    </a:lnTo>
                    <a:lnTo>
                      <a:pt x="92" y="64"/>
                    </a:lnTo>
                    <a:lnTo>
                      <a:pt x="89" y="45"/>
                    </a:lnTo>
                    <a:lnTo>
                      <a:pt x="83" y="32"/>
                    </a:lnTo>
                    <a:lnTo>
                      <a:pt x="71" y="22"/>
                    </a:lnTo>
                    <a:lnTo>
                      <a:pt x="57" y="18"/>
                    </a:lnTo>
                    <a:close/>
                    <a:moveTo>
                      <a:pt x="58" y="0"/>
                    </a:moveTo>
                    <a:lnTo>
                      <a:pt x="71" y="2"/>
                    </a:lnTo>
                    <a:lnTo>
                      <a:pt x="83" y="6"/>
                    </a:lnTo>
                    <a:lnTo>
                      <a:pt x="89" y="10"/>
                    </a:lnTo>
                    <a:lnTo>
                      <a:pt x="96" y="16"/>
                    </a:lnTo>
                    <a:lnTo>
                      <a:pt x="100" y="22"/>
                    </a:lnTo>
                    <a:lnTo>
                      <a:pt x="106" y="34"/>
                    </a:lnTo>
                    <a:lnTo>
                      <a:pt x="112" y="48"/>
                    </a:lnTo>
                    <a:lnTo>
                      <a:pt x="115" y="67"/>
                    </a:lnTo>
                    <a:lnTo>
                      <a:pt x="115" y="90"/>
                    </a:lnTo>
                    <a:lnTo>
                      <a:pt x="113" y="119"/>
                    </a:lnTo>
                    <a:lnTo>
                      <a:pt x="109" y="141"/>
                    </a:lnTo>
                    <a:lnTo>
                      <a:pt x="100" y="158"/>
                    </a:lnTo>
                    <a:lnTo>
                      <a:pt x="90" y="170"/>
                    </a:lnTo>
                    <a:lnTo>
                      <a:pt x="76" y="179"/>
                    </a:lnTo>
                    <a:lnTo>
                      <a:pt x="58" y="180"/>
                    </a:lnTo>
                    <a:lnTo>
                      <a:pt x="42" y="179"/>
                    </a:lnTo>
                    <a:lnTo>
                      <a:pt x="28" y="173"/>
                    </a:lnTo>
                    <a:lnTo>
                      <a:pt x="18" y="163"/>
                    </a:lnTo>
                    <a:lnTo>
                      <a:pt x="8" y="144"/>
                    </a:lnTo>
                    <a:lnTo>
                      <a:pt x="2" y="121"/>
                    </a:lnTo>
                    <a:lnTo>
                      <a:pt x="0" y="90"/>
                    </a:lnTo>
                    <a:lnTo>
                      <a:pt x="2" y="63"/>
                    </a:lnTo>
                    <a:lnTo>
                      <a:pt x="6" y="39"/>
                    </a:lnTo>
                    <a:lnTo>
                      <a:pt x="15" y="23"/>
                    </a:lnTo>
                    <a:lnTo>
                      <a:pt x="26" y="10"/>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35" name="Rectangle 39"/>
              <p:cNvSpPr>
                <a:spLocks noChangeArrowheads="1"/>
              </p:cNvSpPr>
              <p:nvPr/>
            </p:nvSpPr>
            <p:spPr bwMode="auto">
              <a:xfrm>
                <a:off x="977900" y="4179888"/>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36" name="Freeform 40"/>
              <p:cNvSpPr>
                <a:spLocks/>
              </p:cNvSpPr>
              <p:nvPr/>
            </p:nvSpPr>
            <p:spPr bwMode="auto">
              <a:xfrm>
                <a:off x="1020763" y="4059238"/>
                <a:ext cx="92075" cy="139700"/>
              </a:xfrm>
              <a:custGeom>
                <a:avLst/>
                <a:gdLst>
                  <a:gd name="T0" fmla="*/ 61 w 116"/>
                  <a:gd name="T1" fmla="*/ 0 h 177"/>
                  <a:gd name="T2" fmla="*/ 77 w 116"/>
                  <a:gd name="T3" fmla="*/ 2 h 177"/>
                  <a:gd name="T4" fmla="*/ 90 w 116"/>
                  <a:gd name="T5" fmla="*/ 6 h 177"/>
                  <a:gd name="T6" fmla="*/ 102 w 116"/>
                  <a:gd name="T7" fmla="*/ 15 h 177"/>
                  <a:gd name="T8" fmla="*/ 113 w 116"/>
                  <a:gd name="T9" fmla="*/ 31 h 177"/>
                  <a:gd name="T10" fmla="*/ 116 w 116"/>
                  <a:gd name="T11" fmla="*/ 50 h 177"/>
                  <a:gd name="T12" fmla="*/ 116 w 116"/>
                  <a:gd name="T13" fmla="*/ 60 h 177"/>
                  <a:gd name="T14" fmla="*/ 112 w 116"/>
                  <a:gd name="T15" fmla="*/ 70 h 177"/>
                  <a:gd name="T16" fmla="*/ 109 w 116"/>
                  <a:gd name="T17" fmla="*/ 77 h 177"/>
                  <a:gd name="T18" fmla="*/ 105 w 116"/>
                  <a:gd name="T19" fmla="*/ 84 h 177"/>
                  <a:gd name="T20" fmla="*/ 97 w 116"/>
                  <a:gd name="T21" fmla="*/ 92 h 177"/>
                  <a:gd name="T22" fmla="*/ 84 w 116"/>
                  <a:gd name="T23" fmla="*/ 105 h 177"/>
                  <a:gd name="T24" fmla="*/ 64 w 116"/>
                  <a:gd name="T25" fmla="*/ 124 h 177"/>
                  <a:gd name="T26" fmla="*/ 52 w 116"/>
                  <a:gd name="T27" fmla="*/ 132 h 177"/>
                  <a:gd name="T28" fmla="*/ 45 w 116"/>
                  <a:gd name="T29" fmla="*/ 139 h 177"/>
                  <a:gd name="T30" fmla="*/ 39 w 116"/>
                  <a:gd name="T31" fmla="*/ 145 h 177"/>
                  <a:gd name="T32" fmla="*/ 34 w 116"/>
                  <a:gd name="T33" fmla="*/ 151 h 177"/>
                  <a:gd name="T34" fmla="*/ 31 w 116"/>
                  <a:gd name="T35" fmla="*/ 157 h 177"/>
                  <a:gd name="T36" fmla="*/ 116 w 116"/>
                  <a:gd name="T37" fmla="*/ 157 h 177"/>
                  <a:gd name="T38" fmla="*/ 116 w 116"/>
                  <a:gd name="T39" fmla="*/ 177 h 177"/>
                  <a:gd name="T40" fmla="*/ 0 w 116"/>
                  <a:gd name="T41" fmla="*/ 177 h 177"/>
                  <a:gd name="T42" fmla="*/ 0 w 116"/>
                  <a:gd name="T43" fmla="*/ 170 h 177"/>
                  <a:gd name="T44" fmla="*/ 2 w 116"/>
                  <a:gd name="T45" fmla="*/ 163 h 177"/>
                  <a:gd name="T46" fmla="*/ 9 w 116"/>
                  <a:gd name="T47" fmla="*/ 151 h 177"/>
                  <a:gd name="T48" fmla="*/ 16 w 116"/>
                  <a:gd name="T49" fmla="*/ 139 h 177"/>
                  <a:gd name="T50" fmla="*/ 29 w 116"/>
                  <a:gd name="T51" fmla="*/ 126 h 177"/>
                  <a:gd name="T52" fmla="*/ 45 w 116"/>
                  <a:gd name="T53" fmla="*/ 112 h 177"/>
                  <a:gd name="T54" fmla="*/ 63 w 116"/>
                  <a:gd name="T55" fmla="*/ 97 h 177"/>
                  <a:gd name="T56" fmla="*/ 76 w 116"/>
                  <a:gd name="T57" fmla="*/ 86 h 177"/>
                  <a:gd name="T58" fmla="*/ 84 w 116"/>
                  <a:gd name="T59" fmla="*/ 74 h 177"/>
                  <a:gd name="T60" fmla="*/ 92 w 116"/>
                  <a:gd name="T61" fmla="*/ 61 h 177"/>
                  <a:gd name="T62" fmla="*/ 94 w 116"/>
                  <a:gd name="T63" fmla="*/ 48 h 177"/>
                  <a:gd name="T64" fmla="*/ 94 w 116"/>
                  <a:gd name="T65" fmla="*/ 42 h 177"/>
                  <a:gd name="T66" fmla="*/ 92 w 116"/>
                  <a:gd name="T67" fmla="*/ 37 h 177"/>
                  <a:gd name="T68" fmla="*/ 89 w 116"/>
                  <a:gd name="T69" fmla="*/ 32 h 177"/>
                  <a:gd name="T70" fmla="*/ 86 w 116"/>
                  <a:gd name="T71" fmla="*/ 26 h 177"/>
                  <a:gd name="T72" fmla="*/ 74 w 116"/>
                  <a:gd name="T73" fmla="*/ 21 h 177"/>
                  <a:gd name="T74" fmla="*/ 61 w 116"/>
                  <a:gd name="T75" fmla="*/ 18 h 177"/>
                  <a:gd name="T76" fmla="*/ 47 w 116"/>
                  <a:gd name="T77" fmla="*/ 21 h 177"/>
                  <a:gd name="T78" fmla="*/ 36 w 116"/>
                  <a:gd name="T79" fmla="*/ 28 h 177"/>
                  <a:gd name="T80" fmla="*/ 29 w 116"/>
                  <a:gd name="T81" fmla="*/ 38 h 177"/>
                  <a:gd name="T82" fmla="*/ 26 w 116"/>
                  <a:gd name="T83" fmla="*/ 54 h 177"/>
                  <a:gd name="T84" fmla="*/ 5 w 116"/>
                  <a:gd name="T85" fmla="*/ 51 h 177"/>
                  <a:gd name="T86" fmla="*/ 8 w 116"/>
                  <a:gd name="T87" fmla="*/ 37 h 177"/>
                  <a:gd name="T88" fmla="*/ 13 w 116"/>
                  <a:gd name="T89" fmla="*/ 23 h 177"/>
                  <a:gd name="T90" fmla="*/ 22 w 116"/>
                  <a:gd name="T91" fmla="*/ 13 h 177"/>
                  <a:gd name="T92" fmla="*/ 32 w 116"/>
                  <a:gd name="T93" fmla="*/ 6 h 177"/>
                  <a:gd name="T94" fmla="*/ 45 w 116"/>
                  <a:gd name="T95" fmla="*/ 2 h 177"/>
                  <a:gd name="T96" fmla="*/ 61 w 116"/>
                  <a:gd name="T9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77">
                    <a:moveTo>
                      <a:pt x="61" y="0"/>
                    </a:moveTo>
                    <a:lnTo>
                      <a:pt x="77" y="2"/>
                    </a:lnTo>
                    <a:lnTo>
                      <a:pt x="90" y="6"/>
                    </a:lnTo>
                    <a:lnTo>
                      <a:pt x="102" y="15"/>
                    </a:lnTo>
                    <a:lnTo>
                      <a:pt x="113" y="31"/>
                    </a:lnTo>
                    <a:lnTo>
                      <a:pt x="116" y="50"/>
                    </a:lnTo>
                    <a:lnTo>
                      <a:pt x="116" y="60"/>
                    </a:lnTo>
                    <a:lnTo>
                      <a:pt x="112" y="70"/>
                    </a:lnTo>
                    <a:lnTo>
                      <a:pt x="109" y="77"/>
                    </a:lnTo>
                    <a:lnTo>
                      <a:pt x="105" y="84"/>
                    </a:lnTo>
                    <a:lnTo>
                      <a:pt x="97" y="92"/>
                    </a:lnTo>
                    <a:lnTo>
                      <a:pt x="84" y="105"/>
                    </a:lnTo>
                    <a:lnTo>
                      <a:pt x="64" y="124"/>
                    </a:lnTo>
                    <a:lnTo>
                      <a:pt x="52" y="132"/>
                    </a:lnTo>
                    <a:lnTo>
                      <a:pt x="45" y="139"/>
                    </a:lnTo>
                    <a:lnTo>
                      <a:pt x="39" y="145"/>
                    </a:lnTo>
                    <a:lnTo>
                      <a:pt x="34" y="151"/>
                    </a:lnTo>
                    <a:lnTo>
                      <a:pt x="31" y="157"/>
                    </a:lnTo>
                    <a:lnTo>
                      <a:pt x="116" y="157"/>
                    </a:lnTo>
                    <a:lnTo>
                      <a:pt x="116" y="177"/>
                    </a:lnTo>
                    <a:lnTo>
                      <a:pt x="0" y="177"/>
                    </a:lnTo>
                    <a:lnTo>
                      <a:pt x="0" y="170"/>
                    </a:lnTo>
                    <a:lnTo>
                      <a:pt x="2" y="163"/>
                    </a:lnTo>
                    <a:lnTo>
                      <a:pt x="9" y="151"/>
                    </a:lnTo>
                    <a:lnTo>
                      <a:pt x="16" y="139"/>
                    </a:lnTo>
                    <a:lnTo>
                      <a:pt x="29" y="126"/>
                    </a:lnTo>
                    <a:lnTo>
                      <a:pt x="45" y="112"/>
                    </a:lnTo>
                    <a:lnTo>
                      <a:pt x="63" y="97"/>
                    </a:lnTo>
                    <a:lnTo>
                      <a:pt x="76" y="86"/>
                    </a:lnTo>
                    <a:lnTo>
                      <a:pt x="84" y="74"/>
                    </a:lnTo>
                    <a:lnTo>
                      <a:pt x="92" y="61"/>
                    </a:lnTo>
                    <a:lnTo>
                      <a:pt x="94" y="48"/>
                    </a:lnTo>
                    <a:lnTo>
                      <a:pt x="94" y="42"/>
                    </a:lnTo>
                    <a:lnTo>
                      <a:pt x="92" y="37"/>
                    </a:lnTo>
                    <a:lnTo>
                      <a:pt x="89" y="32"/>
                    </a:lnTo>
                    <a:lnTo>
                      <a:pt x="86" y="26"/>
                    </a:lnTo>
                    <a:lnTo>
                      <a:pt x="74" y="21"/>
                    </a:lnTo>
                    <a:lnTo>
                      <a:pt x="61" y="18"/>
                    </a:lnTo>
                    <a:lnTo>
                      <a:pt x="47" y="21"/>
                    </a:lnTo>
                    <a:lnTo>
                      <a:pt x="36" y="28"/>
                    </a:lnTo>
                    <a:lnTo>
                      <a:pt x="29" y="38"/>
                    </a:lnTo>
                    <a:lnTo>
                      <a:pt x="26" y="54"/>
                    </a:lnTo>
                    <a:lnTo>
                      <a:pt x="5" y="51"/>
                    </a:lnTo>
                    <a:lnTo>
                      <a:pt x="8" y="37"/>
                    </a:lnTo>
                    <a:lnTo>
                      <a:pt x="13" y="23"/>
                    </a:lnTo>
                    <a:lnTo>
                      <a:pt x="22" y="13"/>
                    </a:lnTo>
                    <a:lnTo>
                      <a:pt x="32" y="6"/>
                    </a:lnTo>
                    <a:lnTo>
                      <a:pt x="45" y="2"/>
                    </a:lnTo>
                    <a:lnTo>
                      <a:pt x="6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37" name="Line 41"/>
              <p:cNvSpPr>
                <a:spLocks noChangeShapeType="1"/>
              </p:cNvSpPr>
              <p:nvPr/>
            </p:nvSpPr>
            <p:spPr bwMode="auto">
              <a:xfrm flipH="1">
                <a:off x="1222375" y="3605213"/>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38" name="Freeform 42"/>
              <p:cNvSpPr>
                <a:spLocks noEditPoints="1"/>
              </p:cNvSpPr>
              <p:nvPr/>
            </p:nvSpPr>
            <p:spPr bwMode="auto">
              <a:xfrm>
                <a:off x="860425" y="3511550"/>
                <a:ext cx="90487" cy="142875"/>
              </a:xfrm>
              <a:custGeom>
                <a:avLst/>
                <a:gdLst>
                  <a:gd name="T0" fmla="*/ 57 w 115"/>
                  <a:gd name="T1" fmla="*/ 19 h 182"/>
                  <a:gd name="T2" fmla="*/ 44 w 115"/>
                  <a:gd name="T3" fmla="*/ 22 h 182"/>
                  <a:gd name="T4" fmla="*/ 34 w 115"/>
                  <a:gd name="T5" fmla="*/ 31 h 182"/>
                  <a:gd name="T6" fmla="*/ 28 w 115"/>
                  <a:gd name="T7" fmla="*/ 45 h 182"/>
                  <a:gd name="T8" fmla="*/ 24 w 115"/>
                  <a:gd name="T9" fmla="*/ 66 h 182"/>
                  <a:gd name="T10" fmla="*/ 22 w 115"/>
                  <a:gd name="T11" fmla="*/ 90 h 182"/>
                  <a:gd name="T12" fmla="*/ 24 w 115"/>
                  <a:gd name="T13" fmla="*/ 116 h 182"/>
                  <a:gd name="T14" fmla="*/ 26 w 115"/>
                  <a:gd name="T15" fmla="*/ 137 h 182"/>
                  <a:gd name="T16" fmla="*/ 32 w 115"/>
                  <a:gd name="T17" fmla="*/ 148 h 182"/>
                  <a:gd name="T18" fmla="*/ 44 w 115"/>
                  <a:gd name="T19" fmla="*/ 160 h 182"/>
                  <a:gd name="T20" fmla="*/ 58 w 115"/>
                  <a:gd name="T21" fmla="*/ 163 h 182"/>
                  <a:gd name="T22" fmla="*/ 71 w 115"/>
                  <a:gd name="T23" fmla="*/ 160 h 182"/>
                  <a:gd name="T24" fmla="*/ 83 w 115"/>
                  <a:gd name="T25" fmla="*/ 148 h 182"/>
                  <a:gd name="T26" fmla="*/ 89 w 115"/>
                  <a:gd name="T27" fmla="*/ 137 h 182"/>
                  <a:gd name="T28" fmla="*/ 92 w 115"/>
                  <a:gd name="T29" fmla="*/ 116 h 182"/>
                  <a:gd name="T30" fmla="*/ 93 w 115"/>
                  <a:gd name="T31" fmla="*/ 90 h 182"/>
                  <a:gd name="T32" fmla="*/ 92 w 115"/>
                  <a:gd name="T33" fmla="*/ 66 h 182"/>
                  <a:gd name="T34" fmla="*/ 89 w 115"/>
                  <a:gd name="T35" fmla="*/ 45 h 182"/>
                  <a:gd name="T36" fmla="*/ 83 w 115"/>
                  <a:gd name="T37" fmla="*/ 32 h 182"/>
                  <a:gd name="T38" fmla="*/ 71 w 115"/>
                  <a:gd name="T39" fmla="*/ 22 h 182"/>
                  <a:gd name="T40" fmla="*/ 57 w 115"/>
                  <a:gd name="T41" fmla="*/ 19 h 182"/>
                  <a:gd name="T42" fmla="*/ 58 w 115"/>
                  <a:gd name="T43" fmla="*/ 0 h 182"/>
                  <a:gd name="T44" fmla="*/ 71 w 115"/>
                  <a:gd name="T45" fmla="*/ 2 h 182"/>
                  <a:gd name="T46" fmla="*/ 83 w 115"/>
                  <a:gd name="T47" fmla="*/ 6 h 182"/>
                  <a:gd name="T48" fmla="*/ 89 w 115"/>
                  <a:gd name="T49" fmla="*/ 11 h 182"/>
                  <a:gd name="T50" fmla="*/ 96 w 115"/>
                  <a:gd name="T51" fmla="*/ 16 h 182"/>
                  <a:gd name="T52" fmla="*/ 100 w 115"/>
                  <a:gd name="T53" fmla="*/ 22 h 182"/>
                  <a:gd name="T54" fmla="*/ 106 w 115"/>
                  <a:gd name="T55" fmla="*/ 35 h 182"/>
                  <a:gd name="T56" fmla="*/ 112 w 115"/>
                  <a:gd name="T57" fmla="*/ 50 h 182"/>
                  <a:gd name="T58" fmla="*/ 115 w 115"/>
                  <a:gd name="T59" fmla="*/ 67 h 182"/>
                  <a:gd name="T60" fmla="*/ 115 w 115"/>
                  <a:gd name="T61" fmla="*/ 90 h 182"/>
                  <a:gd name="T62" fmla="*/ 113 w 115"/>
                  <a:gd name="T63" fmla="*/ 119 h 182"/>
                  <a:gd name="T64" fmla="*/ 109 w 115"/>
                  <a:gd name="T65" fmla="*/ 141 h 182"/>
                  <a:gd name="T66" fmla="*/ 100 w 115"/>
                  <a:gd name="T67" fmla="*/ 158 h 182"/>
                  <a:gd name="T68" fmla="*/ 90 w 115"/>
                  <a:gd name="T69" fmla="*/ 170 h 182"/>
                  <a:gd name="T70" fmla="*/ 76 w 115"/>
                  <a:gd name="T71" fmla="*/ 179 h 182"/>
                  <a:gd name="T72" fmla="*/ 58 w 115"/>
                  <a:gd name="T73" fmla="*/ 182 h 182"/>
                  <a:gd name="T74" fmla="*/ 42 w 115"/>
                  <a:gd name="T75" fmla="*/ 179 h 182"/>
                  <a:gd name="T76" fmla="*/ 28 w 115"/>
                  <a:gd name="T77" fmla="*/ 173 h 182"/>
                  <a:gd name="T78" fmla="*/ 18 w 115"/>
                  <a:gd name="T79" fmla="*/ 163 h 182"/>
                  <a:gd name="T80" fmla="*/ 8 w 115"/>
                  <a:gd name="T81" fmla="*/ 145 h 182"/>
                  <a:gd name="T82" fmla="*/ 2 w 115"/>
                  <a:gd name="T83" fmla="*/ 121 h 182"/>
                  <a:gd name="T84" fmla="*/ 0 w 115"/>
                  <a:gd name="T85" fmla="*/ 90 h 182"/>
                  <a:gd name="T86" fmla="*/ 2 w 115"/>
                  <a:gd name="T87" fmla="*/ 63 h 182"/>
                  <a:gd name="T88" fmla="*/ 6 w 115"/>
                  <a:gd name="T89" fmla="*/ 41 h 182"/>
                  <a:gd name="T90" fmla="*/ 15 w 115"/>
                  <a:gd name="T91" fmla="*/ 24 h 182"/>
                  <a:gd name="T92" fmla="*/ 26 w 115"/>
                  <a:gd name="T93" fmla="*/ 11 h 182"/>
                  <a:gd name="T94" fmla="*/ 40 w 115"/>
                  <a:gd name="T95" fmla="*/ 3 h 182"/>
                  <a:gd name="T96" fmla="*/ 58 w 115"/>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2">
                    <a:moveTo>
                      <a:pt x="57" y="19"/>
                    </a:moveTo>
                    <a:lnTo>
                      <a:pt x="44" y="22"/>
                    </a:lnTo>
                    <a:lnTo>
                      <a:pt x="34" y="31"/>
                    </a:lnTo>
                    <a:lnTo>
                      <a:pt x="28" y="45"/>
                    </a:lnTo>
                    <a:lnTo>
                      <a:pt x="24" y="66"/>
                    </a:lnTo>
                    <a:lnTo>
                      <a:pt x="22" y="90"/>
                    </a:lnTo>
                    <a:lnTo>
                      <a:pt x="24" y="116"/>
                    </a:lnTo>
                    <a:lnTo>
                      <a:pt x="26" y="137"/>
                    </a:lnTo>
                    <a:lnTo>
                      <a:pt x="32" y="148"/>
                    </a:lnTo>
                    <a:lnTo>
                      <a:pt x="44" y="160"/>
                    </a:lnTo>
                    <a:lnTo>
                      <a:pt x="58" y="163"/>
                    </a:lnTo>
                    <a:lnTo>
                      <a:pt x="71" y="160"/>
                    </a:lnTo>
                    <a:lnTo>
                      <a:pt x="83" y="148"/>
                    </a:lnTo>
                    <a:lnTo>
                      <a:pt x="89" y="137"/>
                    </a:lnTo>
                    <a:lnTo>
                      <a:pt x="92" y="116"/>
                    </a:lnTo>
                    <a:lnTo>
                      <a:pt x="93" y="90"/>
                    </a:lnTo>
                    <a:lnTo>
                      <a:pt x="92" y="66"/>
                    </a:lnTo>
                    <a:lnTo>
                      <a:pt x="89" y="45"/>
                    </a:lnTo>
                    <a:lnTo>
                      <a:pt x="83" y="32"/>
                    </a:lnTo>
                    <a:lnTo>
                      <a:pt x="71" y="22"/>
                    </a:lnTo>
                    <a:lnTo>
                      <a:pt x="57" y="19"/>
                    </a:lnTo>
                    <a:close/>
                    <a:moveTo>
                      <a:pt x="58" y="0"/>
                    </a:moveTo>
                    <a:lnTo>
                      <a:pt x="71" y="2"/>
                    </a:lnTo>
                    <a:lnTo>
                      <a:pt x="83" y="6"/>
                    </a:lnTo>
                    <a:lnTo>
                      <a:pt x="89" y="11"/>
                    </a:lnTo>
                    <a:lnTo>
                      <a:pt x="96" y="16"/>
                    </a:lnTo>
                    <a:lnTo>
                      <a:pt x="100" y="22"/>
                    </a:lnTo>
                    <a:lnTo>
                      <a:pt x="106" y="35"/>
                    </a:lnTo>
                    <a:lnTo>
                      <a:pt x="112" y="50"/>
                    </a:lnTo>
                    <a:lnTo>
                      <a:pt x="115" y="67"/>
                    </a:lnTo>
                    <a:lnTo>
                      <a:pt x="115" y="90"/>
                    </a:lnTo>
                    <a:lnTo>
                      <a:pt x="113" y="119"/>
                    </a:lnTo>
                    <a:lnTo>
                      <a:pt x="109" y="141"/>
                    </a:lnTo>
                    <a:lnTo>
                      <a:pt x="100" y="158"/>
                    </a:lnTo>
                    <a:lnTo>
                      <a:pt x="90" y="170"/>
                    </a:lnTo>
                    <a:lnTo>
                      <a:pt x="76" y="179"/>
                    </a:lnTo>
                    <a:lnTo>
                      <a:pt x="58" y="182"/>
                    </a:lnTo>
                    <a:lnTo>
                      <a:pt x="42" y="179"/>
                    </a:lnTo>
                    <a:lnTo>
                      <a:pt x="28" y="173"/>
                    </a:lnTo>
                    <a:lnTo>
                      <a:pt x="18" y="163"/>
                    </a:lnTo>
                    <a:lnTo>
                      <a:pt x="8" y="145"/>
                    </a:lnTo>
                    <a:lnTo>
                      <a:pt x="2" y="121"/>
                    </a:lnTo>
                    <a:lnTo>
                      <a:pt x="0" y="90"/>
                    </a:lnTo>
                    <a:lnTo>
                      <a:pt x="2" y="63"/>
                    </a:lnTo>
                    <a:lnTo>
                      <a:pt x="6" y="41"/>
                    </a:lnTo>
                    <a:lnTo>
                      <a:pt x="15" y="24"/>
                    </a:lnTo>
                    <a:lnTo>
                      <a:pt x="26" y="11"/>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39" name="Rectangle 43"/>
              <p:cNvSpPr>
                <a:spLocks noChangeArrowheads="1"/>
              </p:cNvSpPr>
              <p:nvPr/>
            </p:nvSpPr>
            <p:spPr bwMode="auto">
              <a:xfrm>
                <a:off x="977900" y="3633788"/>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40" name="Freeform 44"/>
              <p:cNvSpPr>
                <a:spLocks noEditPoints="1"/>
              </p:cNvSpPr>
              <p:nvPr/>
            </p:nvSpPr>
            <p:spPr bwMode="auto">
              <a:xfrm>
                <a:off x="1017588" y="3511550"/>
                <a:ext cx="96837" cy="141288"/>
              </a:xfrm>
              <a:custGeom>
                <a:avLst/>
                <a:gdLst>
                  <a:gd name="T0" fmla="*/ 77 w 122"/>
                  <a:gd name="T1" fmla="*/ 35 h 177"/>
                  <a:gd name="T2" fmla="*/ 20 w 122"/>
                  <a:gd name="T3" fmla="*/ 114 h 177"/>
                  <a:gd name="T4" fmla="*/ 77 w 122"/>
                  <a:gd name="T5" fmla="*/ 114 h 177"/>
                  <a:gd name="T6" fmla="*/ 77 w 122"/>
                  <a:gd name="T7" fmla="*/ 35 h 177"/>
                  <a:gd name="T8" fmla="*/ 81 w 122"/>
                  <a:gd name="T9" fmla="*/ 0 h 177"/>
                  <a:gd name="T10" fmla="*/ 98 w 122"/>
                  <a:gd name="T11" fmla="*/ 0 h 177"/>
                  <a:gd name="T12" fmla="*/ 98 w 122"/>
                  <a:gd name="T13" fmla="*/ 114 h 177"/>
                  <a:gd name="T14" fmla="*/ 122 w 122"/>
                  <a:gd name="T15" fmla="*/ 114 h 177"/>
                  <a:gd name="T16" fmla="*/ 122 w 122"/>
                  <a:gd name="T17" fmla="*/ 133 h 177"/>
                  <a:gd name="T18" fmla="*/ 98 w 122"/>
                  <a:gd name="T19" fmla="*/ 133 h 177"/>
                  <a:gd name="T20" fmla="*/ 98 w 122"/>
                  <a:gd name="T21" fmla="*/ 177 h 177"/>
                  <a:gd name="T22" fmla="*/ 77 w 122"/>
                  <a:gd name="T23" fmla="*/ 177 h 177"/>
                  <a:gd name="T24" fmla="*/ 77 w 122"/>
                  <a:gd name="T25" fmla="*/ 133 h 177"/>
                  <a:gd name="T26" fmla="*/ 0 w 122"/>
                  <a:gd name="T27" fmla="*/ 133 h 177"/>
                  <a:gd name="T28" fmla="*/ 0 w 122"/>
                  <a:gd name="T29" fmla="*/ 114 h 177"/>
                  <a:gd name="T30" fmla="*/ 81 w 122"/>
                  <a:gd name="T3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2" h="177">
                    <a:moveTo>
                      <a:pt x="77" y="35"/>
                    </a:moveTo>
                    <a:lnTo>
                      <a:pt x="20" y="114"/>
                    </a:lnTo>
                    <a:lnTo>
                      <a:pt x="77" y="114"/>
                    </a:lnTo>
                    <a:lnTo>
                      <a:pt x="77" y="35"/>
                    </a:lnTo>
                    <a:close/>
                    <a:moveTo>
                      <a:pt x="81" y="0"/>
                    </a:moveTo>
                    <a:lnTo>
                      <a:pt x="98" y="0"/>
                    </a:lnTo>
                    <a:lnTo>
                      <a:pt x="98" y="114"/>
                    </a:lnTo>
                    <a:lnTo>
                      <a:pt x="122" y="114"/>
                    </a:lnTo>
                    <a:lnTo>
                      <a:pt x="122" y="133"/>
                    </a:lnTo>
                    <a:lnTo>
                      <a:pt x="98" y="133"/>
                    </a:lnTo>
                    <a:lnTo>
                      <a:pt x="98" y="177"/>
                    </a:lnTo>
                    <a:lnTo>
                      <a:pt x="77" y="177"/>
                    </a:lnTo>
                    <a:lnTo>
                      <a:pt x="77" y="133"/>
                    </a:lnTo>
                    <a:lnTo>
                      <a:pt x="0" y="133"/>
                    </a:lnTo>
                    <a:lnTo>
                      <a:pt x="0" y="114"/>
                    </a:lnTo>
                    <a:lnTo>
                      <a:pt x="8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41" name="Line 45"/>
              <p:cNvSpPr>
                <a:spLocks noChangeShapeType="1"/>
              </p:cNvSpPr>
              <p:nvPr/>
            </p:nvSpPr>
            <p:spPr bwMode="auto">
              <a:xfrm flipH="1">
                <a:off x="1222375" y="3057525"/>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42" name="Freeform 46"/>
              <p:cNvSpPr>
                <a:spLocks noEditPoints="1"/>
              </p:cNvSpPr>
              <p:nvPr/>
            </p:nvSpPr>
            <p:spPr bwMode="auto">
              <a:xfrm>
                <a:off x="860425" y="2963863"/>
                <a:ext cx="90487" cy="142875"/>
              </a:xfrm>
              <a:custGeom>
                <a:avLst/>
                <a:gdLst>
                  <a:gd name="T0" fmla="*/ 57 w 115"/>
                  <a:gd name="T1" fmla="*/ 19 h 182"/>
                  <a:gd name="T2" fmla="*/ 44 w 115"/>
                  <a:gd name="T3" fmla="*/ 22 h 182"/>
                  <a:gd name="T4" fmla="*/ 34 w 115"/>
                  <a:gd name="T5" fmla="*/ 31 h 182"/>
                  <a:gd name="T6" fmla="*/ 28 w 115"/>
                  <a:gd name="T7" fmla="*/ 45 h 182"/>
                  <a:gd name="T8" fmla="*/ 24 w 115"/>
                  <a:gd name="T9" fmla="*/ 64 h 182"/>
                  <a:gd name="T10" fmla="*/ 22 w 115"/>
                  <a:gd name="T11" fmla="*/ 90 h 182"/>
                  <a:gd name="T12" fmla="*/ 24 w 115"/>
                  <a:gd name="T13" fmla="*/ 116 h 182"/>
                  <a:gd name="T14" fmla="*/ 26 w 115"/>
                  <a:gd name="T15" fmla="*/ 137 h 182"/>
                  <a:gd name="T16" fmla="*/ 32 w 115"/>
                  <a:gd name="T17" fmla="*/ 148 h 182"/>
                  <a:gd name="T18" fmla="*/ 44 w 115"/>
                  <a:gd name="T19" fmla="*/ 160 h 182"/>
                  <a:gd name="T20" fmla="*/ 58 w 115"/>
                  <a:gd name="T21" fmla="*/ 163 h 182"/>
                  <a:gd name="T22" fmla="*/ 71 w 115"/>
                  <a:gd name="T23" fmla="*/ 160 h 182"/>
                  <a:gd name="T24" fmla="*/ 83 w 115"/>
                  <a:gd name="T25" fmla="*/ 148 h 182"/>
                  <a:gd name="T26" fmla="*/ 89 w 115"/>
                  <a:gd name="T27" fmla="*/ 137 h 182"/>
                  <a:gd name="T28" fmla="*/ 92 w 115"/>
                  <a:gd name="T29" fmla="*/ 116 h 182"/>
                  <a:gd name="T30" fmla="*/ 93 w 115"/>
                  <a:gd name="T31" fmla="*/ 90 h 182"/>
                  <a:gd name="T32" fmla="*/ 92 w 115"/>
                  <a:gd name="T33" fmla="*/ 66 h 182"/>
                  <a:gd name="T34" fmla="*/ 89 w 115"/>
                  <a:gd name="T35" fmla="*/ 45 h 182"/>
                  <a:gd name="T36" fmla="*/ 83 w 115"/>
                  <a:gd name="T37" fmla="*/ 32 h 182"/>
                  <a:gd name="T38" fmla="*/ 71 w 115"/>
                  <a:gd name="T39" fmla="*/ 22 h 182"/>
                  <a:gd name="T40" fmla="*/ 57 w 115"/>
                  <a:gd name="T41" fmla="*/ 19 h 182"/>
                  <a:gd name="T42" fmla="*/ 58 w 115"/>
                  <a:gd name="T43" fmla="*/ 0 h 182"/>
                  <a:gd name="T44" fmla="*/ 71 w 115"/>
                  <a:gd name="T45" fmla="*/ 2 h 182"/>
                  <a:gd name="T46" fmla="*/ 83 w 115"/>
                  <a:gd name="T47" fmla="*/ 6 h 182"/>
                  <a:gd name="T48" fmla="*/ 89 w 115"/>
                  <a:gd name="T49" fmla="*/ 11 h 182"/>
                  <a:gd name="T50" fmla="*/ 96 w 115"/>
                  <a:gd name="T51" fmla="*/ 16 h 182"/>
                  <a:gd name="T52" fmla="*/ 100 w 115"/>
                  <a:gd name="T53" fmla="*/ 22 h 182"/>
                  <a:gd name="T54" fmla="*/ 106 w 115"/>
                  <a:gd name="T55" fmla="*/ 35 h 182"/>
                  <a:gd name="T56" fmla="*/ 112 w 115"/>
                  <a:gd name="T57" fmla="*/ 50 h 182"/>
                  <a:gd name="T58" fmla="*/ 115 w 115"/>
                  <a:gd name="T59" fmla="*/ 67 h 182"/>
                  <a:gd name="T60" fmla="*/ 115 w 115"/>
                  <a:gd name="T61" fmla="*/ 90 h 182"/>
                  <a:gd name="T62" fmla="*/ 113 w 115"/>
                  <a:gd name="T63" fmla="*/ 119 h 182"/>
                  <a:gd name="T64" fmla="*/ 109 w 115"/>
                  <a:gd name="T65" fmla="*/ 141 h 182"/>
                  <a:gd name="T66" fmla="*/ 100 w 115"/>
                  <a:gd name="T67" fmla="*/ 158 h 182"/>
                  <a:gd name="T68" fmla="*/ 90 w 115"/>
                  <a:gd name="T69" fmla="*/ 170 h 182"/>
                  <a:gd name="T70" fmla="*/ 76 w 115"/>
                  <a:gd name="T71" fmla="*/ 179 h 182"/>
                  <a:gd name="T72" fmla="*/ 58 w 115"/>
                  <a:gd name="T73" fmla="*/ 182 h 182"/>
                  <a:gd name="T74" fmla="*/ 42 w 115"/>
                  <a:gd name="T75" fmla="*/ 179 h 182"/>
                  <a:gd name="T76" fmla="*/ 28 w 115"/>
                  <a:gd name="T77" fmla="*/ 173 h 182"/>
                  <a:gd name="T78" fmla="*/ 18 w 115"/>
                  <a:gd name="T79" fmla="*/ 163 h 182"/>
                  <a:gd name="T80" fmla="*/ 8 w 115"/>
                  <a:gd name="T81" fmla="*/ 145 h 182"/>
                  <a:gd name="T82" fmla="*/ 2 w 115"/>
                  <a:gd name="T83" fmla="*/ 121 h 182"/>
                  <a:gd name="T84" fmla="*/ 0 w 115"/>
                  <a:gd name="T85" fmla="*/ 90 h 182"/>
                  <a:gd name="T86" fmla="*/ 2 w 115"/>
                  <a:gd name="T87" fmla="*/ 63 h 182"/>
                  <a:gd name="T88" fmla="*/ 6 w 115"/>
                  <a:gd name="T89" fmla="*/ 41 h 182"/>
                  <a:gd name="T90" fmla="*/ 15 w 115"/>
                  <a:gd name="T91" fmla="*/ 24 h 182"/>
                  <a:gd name="T92" fmla="*/ 26 w 115"/>
                  <a:gd name="T93" fmla="*/ 11 h 182"/>
                  <a:gd name="T94" fmla="*/ 40 w 115"/>
                  <a:gd name="T95" fmla="*/ 3 h 182"/>
                  <a:gd name="T96" fmla="*/ 58 w 115"/>
                  <a:gd name="T9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2">
                    <a:moveTo>
                      <a:pt x="57" y="19"/>
                    </a:moveTo>
                    <a:lnTo>
                      <a:pt x="44" y="22"/>
                    </a:lnTo>
                    <a:lnTo>
                      <a:pt x="34" y="31"/>
                    </a:lnTo>
                    <a:lnTo>
                      <a:pt x="28" y="45"/>
                    </a:lnTo>
                    <a:lnTo>
                      <a:pt x="24" y="64"/>
                    </a:lnTo>
                    <a:lnTo>
                      <a:pt x="22" y="90"/>
                    </a:lnTo>
                    <a:lnTo>
                      <a:pt x="24" y="116"/>
                    </a:lnTo>
                    <a:lnTo>
                      <a:pt x="26" y="137"/>
                    </a:lnTo>
                    <a:lnTo>
                      <a:pt x="32" y="148"/>
                    </a:lnTo>
                    <a:lnTo>
                      <a:pt x="44" y="160"/>
                    </a:lnTo>
                    <a:lnTo>
                      <a:pt x="58" y="163"/>
                    </a:lnTo>
                    <a:lnTo>
                      <a:pt x="71" y="160"/>
                    </a:lnTo>
                    <a:lnTo>
                      <a:pt x="83" y="148"/>
                    </a:lnTo>
                    <a:lnTo>
                      <a:pt x="89" y="137"/>
                    </a:lnTo>
                    <a:lnTo>
                      <a:pt x="92" y="116"/>
                    </a:lnTo>
                    <a:lnTo>
                      <a:pt x="93" y="90"/>
                    </a:lnTo>
                    <a:lnTo>
                      <a:pt x="92" y="66"/>
                    </a:lnTo>
                    <a:lnTo>
                      <a:pt x="89" y="45"/>
                    </a:lnTo>
                    <a:lnTo>
                      <a:pt x="83" y="32"/>
                    </a:lnTo>
                    <a:lnTo>
                      <a:pt x="71" y="22"/>
                    </a:lnTo>
                    <a:lnTo>
                      <a:pt x="57" y="19"/>
                    </a:lnTo>
                    <a:close/>
                    <a:moveTo>
                      <a:pt x="58" y="0"/>
                    </a:moveTo>
                    <a:lnTo>
                      <a:pt x="71" y="2"/>
                    </a:lnTo>
                    <a:lnTo>
                      <a:pt x="83" y="6"/>
                    </a:lnTo>
                    <a:lnTo>
                      <a:pt x="89" y="11"/>
                    </a:lnTo>
                    <a:lnTo>
                      <a:pt x="96" y="16"/>
                    </a:lnTo>
                    <a:lnTo>
                      <a:pt x="100" y="22"/>
                    </a:lnTo>
                    <a:lnTo>
                      <a:pt x="106" y="35"/>
                    </a:lnTo>
                    <a:lnTo>
                      <a:pt x="112" y="50"/>
                    </a:lnTo>
                    <a:lnTo>
                      <a:pt x="115" y="67"/>
                    </a:lnTo>
                    <a:lnTo>
                      <a:pt x="115" y="90"/>
                    </a:lnTo>
                    <a:lnTo>
                      <a:pt x="113" y="119"/>
                    </a:lnTo>
                    <a:lnTo>
                      <a:pt x="109" y="141"/>
                    </a:lnTo>
                    <a:lnTo>
                      <a:pt x="100" y="158"/>
                    </a:lnTo>
                    <a:lnTo>
                      <a:pt x="90" y="170"/>
                    </a:lnTo>
                    <a:lnTo>
                      <a:pt x="76" y="179"/>
                    </a:lnTo>
                    <a:lnTo>
                      <a:pt x="58" y="182"/>
                    </a:lnTo>
                    <a:lnTo>
                      <a:pt x="42" y="179"/>
                    </a:lnTo>
                    <a:lnTo>
                      <a:pt x="28" y="173"/>
                    </a:lnTo>
                    <a:lnTo>
                      <a:pt x="18" y="163"/>
                    </a:lnTo>
                    <a:lnTo>
                      <a:pt x="8" y="145"/>
                    </a:lnTo>
                    <a:lnTo>
                      <a:pt x="2" y="121"/>
                    </a:lnTo>
                    <a:lnTo>
                      <a:pt x="0" y="90"/>
                    </a:lnTo>
                    <a:lnTo>
                      <a:pt x="2" y="63"/>
                    </a:lnTo>
                    <a:lnTo>
                      <a:pt x="6" y="41"/>
                    </a:lnTo>
                    <a:lnTo>
                      <a:pt x="15" y="24"/>
                    </a:lnTo>
                    <a:lnTo>
                      <a:pt x="26" y="11"/>
                    </a:lnTo>
                    <a:lnTo>
                      <a:pt x="40"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43" name="Rectangle 47"/>
              <p:cNvSpPr>
                <a:spLocks noChangeArrowheads="1"/>
              </p:cNvSpPr>
              <p:nvPr/>
            </p:nvSpPr>
            <p:spPr bwMode="auto">
              <a:xfrm>
                <a:off x="977900" y="3086100"/>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44" name="Freeform 48"/>
              <p:cNvSpPr>
                <a:spLocks noEditPoints="1"/>
              </p:cNvSpPr>
              <p:nvPr/>
            </p:nvSpPr>
            <p:spPr bwMode="auto">
              <a:xfrm>
                <a:off x="1022350" y="2963863"/>
                <a:ext cx="93662" cy="142875"/>
              </a:xfrm>
              <a:custGeom>
                <a:avLst/>
                <a:gdLst>
                  <a:gd name="T0" fmla="*/ 46 w 117"/>
                  <a:gd name="T1" fmla="*/ 85 h 182"/>
                  <a:gd name="T2" fmla="*/ 27 w 117"/>
                  <a:gd name="T3" fmla="*/ 105 h 182"/>
                  <a:gd name="T4" fmla="*/ 26 w 117"/>
                  <a:gd name="T5" fmla="*/ 128 h 182"/>
                  <a:gd name="T6" fmla="*/ 30 w 117"/>
                  <a:gd name="T7" fmla="*/ 143 h 182"/>
                  <a:gd name="T8" fmla="*/ 37 w 117"/>
                  <a:gd name="T9" fmla="*/ 154 h 182"/>
                  <a:gd name="T10" fmla="*/ 49 w 117"/>
                  <a:gd name="T11" fmla="*/ 161 h 182"/>
                  <a:gd name="T12" fmla="*/ 61 w 117"/>
                  <a:gd name="T13" fmla="*/ 163 h 182"/>
                  <a:gd name="T14" fmla="*/ 85 w 117"/>
                  <a:gd name="T15" fmla="*/ 153 h 182"/>
                  <a:gd name="T16" fmla="*/ 95 w 117"/>
                  <a:gd name="T17" fmla="*/ 122 h 182"/>
                  <a:gd name="T18" fmla="*/ 85 w 117"/>
                  <a:gd name="T19" fmla="*/ 93 h 182"/>
                  <a:gd name="T20" fmla="*/ 61 w 117"/>
                  <a:gd name="T21" fmla="*/ 83 h 182"/>
                  <a:gd name="T22" fmla="*/ 82 w 117"/>
                  <a:gd name="T23" fmla="*/ 3 h 182"/>
                  <a:gd name="T24" fmla="*/ 108 w 117"/>
                  <a:gd name="T25" fmla="*/ 27 h 182"/>
                  <a:gd name="T26" fmla="*/ 92 w 117"/>
                  <a:gd name="T27" fmla="*/ 47 h 182"/>
                  <a:gd name="T28" fmla="*/ 88 w 117"/>
                  <a:gd name="T29" fmla="*/ 32 h 182"/>
                  <a:gd name="T30" fmla="*/ 79 w 117"/>
                  <a:gd name="T31" fmla="*/ 24 h 182"/>
                  <a:gd name="T32" fmla="*/ 69 w 117"/>
                  <a:gd name="T33" fmla="*/ 19 h 182"/>
                  <a:gd name="T34" fmla="*/ 56 w 117"/>
                  <a:gd name="T35" fmla="*/ 19 h 182"/>
                  <a:gd name="T36" fmla="*/ 43 w 117"/>
                  <a:gd name="T37" fmla="*/ 24 h 182"/>
                  <a:gd name="T38" fmla="*/ 32 w 117"/>
                  <a:gd name="T39" fmla="*/ 37 h 182"/>
                  <a:gd name="T40" fmla="*/ 23 w 117"/>
                  <a:gd name="T41" fmla="*/ 63 h 182"/>
                  <a:gd name="T42" fmla="*/ 27 w 117"/>
                  <a:gd name="T43" fmla="*/ 80 h 182"/>
                  <a:gd name="T44" fmla="*/ 40 w 117"/>
                  <a:gd name="T45" fmla="*/ 69 h 182"/>
                  <a:gd name="T46" fmla="*/ 65 w 117"/>
                  <a:gd name="T47" fmla="*/ 63 h 182"/>
                  <a:gd name="T48" fmla="*/ 101 w 117"/>
                  <a:gd name="T49" fmla="*/ 79 h 182"/>
                  <a:gd name="T50" fmla="*/ 116 w 117"/>
                  <a:gd name="T51" fmla="*/ 105 h 182"/>
                  <a:gd name="T52" fmla="*/ 116 w 117"/>
                  <a:gd name="T53" fmla="*/ 137 h 182"/>
                  <a:gd name="T54" fmla="*/ 104 w 117"/>
                  <a:gd name="T55" fmla="*/ 160 h 182"/>
                  <a:gd name="T56" fmla="*/ 90 w 117"/>
                  <a:gd name="T57" fmla="*/ 173 h 182"/>
                  <a:gd name="T58" fmla="*/ 62 w 117"/>
                  <a:gd name="T59" fmla="*/ 182 h 182"/>
                  <a:gd name="T60" fmla="*/ 30 w 117"/>
                  <a:gd name="T61" fmla="*/ 171 h 182"/>
                  <a:gd name="T62" fmla="*/ 8 w 117"/>
                  <a:gd name="T63" fmla="*/ 145 h 182"/>
                  <a:gd name="T64" fmla="*/ 0 w 117"/>
                  <a:gd name="T65" fmla="*/ 95 h 182"/>
                  <a:gd name="T66" fmla="*/ 8 w 117"/>
                  <a:gd name="T67" fmla="*/ 40 h 182"/>
                  <a:gd name="T68" fmla="*/ 32 w 117"/>
                  <a:gd name="T69" fmla="*/ 9 h 182"/>
                  <a:gd name="T70" fmla="*/ 63 w 117"/>
                  <a:gd name="T7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182">
                    <a:moveTo>
                      <a:pt x="61" y="83"/>
                    </a:moveTo>
                    <a:lnTo>
                      <a:pt x="46" y="85"/>
                    </a:lnTo>
                    <a:lnTo>
                      <a:pt x="36" y="93"/>
                    </a:lnTo>
                    <a:lnTo>
                      <a:pt x="27" y="105"/>
                    </a:lnTo>
                    <a:lnTo>
                      <a:pt x="24" y="121"/>
                    </a:lnTo>
                    <a:lnTo>
                      <a:pt x="26" y="128"/>
                    </a:lnTo>
                    <a:lnTo>
                      <a:pt x="27" y="135"/>
                    </a:lnTo>
                    <a:lnTo>
                      <a:pt x="30" y="143"/>
                    </a:lnTo>
                    <a:lnTo>
                      <a:pt x="33" y="148"/>
                    </a:lnTo>
                    <a:lnTo>
                      <a:pt x="37" y="154"/>
                    </a:lnTo>
                    <a:lnTo>
                      <a:pt x="43" y="158"/>
                    </a:lnTo>
                    <a:lnTo>
                      <a:pt x="49" y="161"/>
                    </a:lnTo>
                    <a:lnTo>
                      <a:pt x="55" y="163"/>
                    </a:lnTo>
                    <a:lnTo>
                      <a:pt x="61" y="163"/>
                    </a:lnTo>
                    <a:lnTo>
                      <a:pt x="74" y="160"/>
                    </a:lnTo>
                    <a:lnTo>
                      <a:pt x="85" y="153"/>
                    </a:lnTo>
                    <a:lnTo>
                      <a:pt x="92" y="140"/>
                    </a:lnTo>
                    <a:lnTo>
                      <a:pt x="95" y="122"/>
                    </a:lnTo>
                    <a:lnTo>
                      <a:pt x="92" y="106"/>
                    </a:lnTo>
                    <a:lnTo>
                      <a:pt x="85" y="93"/>
                    </a:lnTo>
                    <a:lnTo>
                      <a:pt x="74" y="85"/>
                    </a:lnTo>
                    <a:lnTo>
                      <a:pt x="61" y="83"/>
                    </a:lnTo>
                    <a:close/>
                    <a:moveTo>
                      <a:pt x="63" y="0"/>
                    </a:moveTo>
                    <a:lnTo>
                      <a:pt x="82" y="3"/>
                    </a:lnTo>
                    <a:lnTo>
                      <a:pt x="98" y="12"/>
                    </a:lnTo>
                    <a:lnTo>
                      <a:pt x="108" y="27"/>
                    </a:lnTo>
                    <a:lnTo>
                      <a:pt x="114" y="44"/>
                    </a:lnTo>
                    <a:lnTo>
                      <a:pt x="92" y="47"/>
                    </a:lnTo>
                    <a:lnTo>
                      <a:pt x="90" y="38"/>
                    </a:lnTo>
                    <a:lnTo>
                      <a:pt x="88" y="32"/>
                    </a:lnTo>
                    <a:lnTo>
                      <a:pt x="84" y="28"/>
                    </a:lnTo>
                    <a:lnTo>
                      <a:pt x="79" y="24"/>
                    </a:lnTo>
                    <a:lnTo>
                      <a:pt x="74" y="21"/>
                    </a:lnTo>
                    <a:lnTo>
                      <a:pt x="69" y="19"/>
                    </a:lnTo>
                    <a:lnTo>
                      <a:pt x="62" y="18"/>
                    </a:lnTo>
                    <a:lnTo>
                      <a:pt x="56" y="19"/>
                    </a:lnTo>
                    <a:lnTo>
                      <a:pt x="49" y="21"/>
                    </a:lnTo>
                    <a:lnTo>
                      <a:pt x="43" y="24"/>
                    </a:lnTo>
                    <a:lnTo>
                      <a:pt x="37" y="29"/>
                    </a:lnTo>
                    <a:lnTo>
                      <a:pt x="32" y="37"/>
                    </a:lnTo>
                    <a:lnTo>
                      <a:pt x="27" y="45"/>
                    </a:lnTo>
                    <a:lnTo>
                      <a:pt x="23" y="63"/>
                    </a:lnTo>
                    <a:lnTo>
                      <a:pt x="21" y="87"/>
                    </a:lnTo>
                    <a:lnTo>
                      <a:pt x="27" y="80"/>
                    </a:lnTo>
                    <a:lnTo>
                      <a:pt x="33" y="73"/>
                    </a:lnTo>
                    <a:lnTo>
                      <a:pt x="40" y="69"/>
                    </a:lnTo>
                    <a:lnTo>
                      <a:pt x="52" y="64"/>
                    </a:lnTo>
                    <a:lnTo>
                      <a:pt x="65" y="63"/>
                    </a:lnTo>
                    <a:lnTo>
                      <a:pt x="85" y="67"/>
                    </a:lnTo>
                    <a:lnTo>
                      <a:pt x="101" y="79"/>
                    </a:lnTo>
                    <a:lnTo>
                      <a:pt x="110" y="90"/>
                    </a:lnTo>
                    <a:lnTo>
                      <a:pt x="116" y="105"/>
                    </a:lnTo>
                    <a:lnTo>
                      <a:pt x="117" y="121"/>
                    </a:lnTo>
                    <a:lnTo>
                      <a:pt x="116" y="137"/>
                    </a:lnTo>
                    <a:lnTo>
                      <a:pt x="110" y="151"/>
                    </a:lnTo>
                    <a:lnTo>
                      <a:pt x="104" y="160"/>
                    </a:lnTo>
                    <a:lnTo>
                      <a:pt x="98" y="167"/>
                    </a:lnTo>
                    <a:lnTo>
                      <a:pt x="90" y="173"/>
                    </a:lnTo>
                    <a:lnTo>
                      <a:pt x="77" y="179"/>
                    </a:lnTo>
                    <a:lnTo>
                      <a:pt x="62" y="182"/>
                    </a:lnTo>
                    <a:lnTo>
                      <a:pt x="45" y="179"/>
                    </a:lnTo>
                    <a:lnTo>
                      <a:pt x="30" y="171"/>
                    </a:lnTo>
                    <a:lnTo>
                      <a:pt x="17" y="161"/>
                    </a:lnTo>
                    <a:lnTo>
                      <a:pt x="8" y="145"/>
                    </a:lnTo>
                    <a:lnTo>
                      <a:pt x="3" y="124"/>
                    </a:lnTo>
                    <a:lnTo>
                      <a:pt x="0" y="95"/>
                    </a:lnTo>
                    <a:lnTo>
                      <a:pt x="3" y="64"/>
                    </a:lnTo>
                    <a:lnTo>
                      <a:pt x="8" y="40"/>
                    </a:lnTo>
                    <a:lnTo>
                      <a:pt x="19" y="21"/>
                    </a:lnTo>
                    <a:lnTo>
                      <a:pt x="32" y="9"/>
                    </a:lnTo>
                    <a:lnTo>
                      <a:pt x="46" y="3"/>
                    </a:lnTo>
                    <a:lnTo>
                      <a:pt x="6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45" name="Line 49"/>
              <p:cNvSpPr>
                <a:spLocks noChangeShapeType="1"/>
              </p:cNvSpPr>
              <p:nvPr/>
            </p:nvSpPr>
            <p:spPr bwMode="auto">
              <a:xfrm flipH="1">
                <a:off x="1222375" y="2509838"/>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46" name="Freeform 50"/>
              <p:cNvSpPr>
                <a:spLocks noEditPoints="1"/>
              </p:cNvSpPr>
              <p:nvPr/>
            </p:nvSpPr>
            <p:spPr bwMode="auto">
              <a:xfrm>
                <a:off x="860425" y="2416175"/>
                <a:ext cx="90487" cy="142875"/>
              </a:xfrm>
              <a:custGeom>
                <a:avLst/>
                <a:gdLst>
                  <a:gd name="T0" fmla="*/ 57 w 115"/>
                  <a:gd name="T1" fmla="*/ 18 h 181"/>
                  <a:gd name="T2" fmla="*/ 44 w 115"/>
                  <a:gd name="T3" fmla="*/ 21 h 181"/>
                  <a:gd name="T4" fmla="*/ 34 w 115"/>
                  <a:gd name="T5" fmla="*/ 30 h 181"/>
                  <a:gd name="T6" fmla="*/ 28 w 115"/>
                  <a:gd name="T7" fmla="*/ 44 h 181"/>
                  <a:gd name="T8" fmla="*/ 24 w 115"/>
                  <a:gd name="T9" fmla="*/ 65 h 181"/>
                  <a:gd name="T10" fmla="*/ 22 w 115"/>
                  <a:gd name="T11" fmla="*/ 91 h 181"/>
                  <a:gd name="T12" fmla="*/ 24 w 115"/>
                  <a:gd name="T13" fmla="*/ 115 h 181"/>
                  <a:gd name="T14" fmla="*/ 26 w 115"/>
                  <a:gd name="T15" fmla="*/ 136 h 181"/>
                  <a:gd name="T16" fmla="*/ 32 w 115"/>
                  <a:gd name="T17" fmla="*/ 149 h 181"/>
                  <a:gd name="T18" fmla="*/ 44 w 115"/>
                  <a:gd name="T19" fmla="*/ 159 h 181"/>
                  <a:gd name="T20" fmla="*/ 58 w 115"/>
                  <a:gd name="T21" fmla="*/ 162 h 181"/>
                  <a:gd name="T22" fmla="*/ 71 w 115"/>
                  <a:gd name="T23" fmla="*/ 159 h 181"/>
                  <a:gd name="T24" fmla="*/ 83 w 115"/>
                  <a:gd name="T25" fmla="*/ 149 h 181"/>
                  <a:gd name="T26" fmla="*/ 89 w 115"/>
                  <a:gd name="T27" fmla="*/ 136 h 181"/>
                  <a:gd name="T28" fmla="*/ 92 w 115"/>
                  <a:gd name="T29" fmla="*/ 115 h 181"/>
                  <a:gd name="T30" fmla="*/ 93 w 115"/>
                  <a:gd name="T31" fmla="*/ 91 h 181"/>
                  <a:gd name="T32" fmla="*/ 92 w 115"/>
                  <a:gd name="T33" fmla="*/ 65 h 181"/>
                  <a:gd name="T34" fmla="*/ 89 w 115"/>
                  <a:gd name="T35" fmla="*/ 44 h 181"/>
                  <a:gd name="T36" fmla="*/ 83 w 115"/>
                  <a:gd name="T37" fmla="*/ 33 h 181"/>
                  <a:gd name="T38" fmla="*/ 71 w 115"/>
                  <a:gd name="T39" fmla="*/ 21 h 181"/>
                  <a:gd name="T40" fmla="*/ 57 w 115"/>
                  <a:gd name="T41" fmla="*/ 18 h 181"/>
                  <a:gd name="T42" fmla="*/ 58 w 115"/>
                  <a:gd name="T43" fmla="*/ 0 h 181"/>
                  <a:gd name="T44" fmla="*/ 71 w 115"/>
                  <a:gd name="T45" fmla="*/ 1 h 181"/>
                  <a:gd name="T46" fmla="*/ 83 w 115"/>
                  <a:gd name="T47" fmla="*/ 5 h 181"/>
                  <a:gd name="T48" fmla="*/ 89 w 115"/>
                  <a:gd name="T49" fmla="*/ 10 h 181"/>
                  <a:gd name="T50" fmla="*/ 96 w 115"/>
                  <a:gd name="T51" fmla="*/ 15 h 181"/>
                  <a:gd name="T52" fmla="*/ 100 w 115"/>
                  <a:gd name="T53" fmla="*/ 23 h 181"/>
                  <a:gd name="T54" fmla="*/ 106 w 115"/>
                  <a:gd name="T55" fmla="*/ 34 h 181"/>
                  <a:gd name="T56" fmla="*/ 112 w 115"/>
                  <a:gd name="T57" fmla="*/ 49 h 181"/>
                  <a:gd name="T58" fmla="*/ 115 w 115"/>
                  <a:gd name="T59" fmla="*/ 66 h 181"/>
                  <a:gd name="T60" fmla="*/ 115 w 115"/>
                  <a:gd name="T61" fmla="*/ 91 h 181"/>
                  <a:gd name="T62" fmla="*/ 113 w 115"/>
                  <a:gd name="T63" fmla="*/ 118 h 181"/>
                  <a:gd name="T64" fmla="*/ 109 w 115"/>
                  <a:gd name="T65" fmla="*/ 140 h 181"/>
                  <a:gd name="T66" fmla="*/ 100 w 115"/>
                  <a:gd name="T67" fmla="*/ 158 h 181"/>
                  <a:gd name="T68" fmla="*/ 90 w 115"/>
                  <a:gd name="T69" fmla="*/ 171 h 181"/>
                  <a:gd name="T70" fmla="*/ 76 w 115"/>
                  <a:gd name="T71" fmla="*/ 178 h 181"/>
                  <a:gd name="T72" fmla="*/ 58 w 115"/>
                  <a:gd name="T73" fmla="*/ 181 h 181"/>
                  <a:gd name="T74" fmla="*/ 42 w 115"/>
                  <a:gd name="T75" fmla="*/ 178 h 181"/>
                  <a:gd name="T76" fmla="*/ 28 w 115"/>
                  <a:gd name="T77" fmla="*/ 172 h 181"/>
                  <a:gd name="T78" fmla="*/ 18 w 115"/>
                  <a:gd name="T79" fmla="*/ 162 h 181"/>
                  <a:gd name="T80" fmla="*/ 8 w 115"/>
                  <a:gd name="T81" fmla="*/ 144 h 181"/>
                  <a:gd name="T82" fmla="*/ 2 w 115"/>
                  <a:gd name="T83" fmla="*/ 120 h 181"/>
                  <a:gd name="T84" fmla="*/ 0 w 115"/>
                  <a:gd name="T85" fmla="*/ 91 h 181"/>
                  <a:gd name="T86" fmla="*/ 2 w 115"/>
                  <a:gd name="T87" fmla="*/ 62 h 181"/>
                  <a:gd name="T88" fmla="*/ 6 w 115"/>
                  <a:gd name="T89" fmla="*/ 40 h 181"/>
                  <a:gd name="T90" fmla="*/ 15 w 115"/>
                  <a:gd name="T91" fmla="*/ 23 h 181"/>
                  <a:gd name="T92" fmla="*/ 26 w 115"/>
                  <a:gd name="T93" fmla="*/ 10 h 181"/>
                  <a:gd name="T94" fmla="*/ 40 w 115"/>
                  <a:gd name="T95" fmla="*/ 2 h 181"/>
                  <a:gd name="T96" fmla="*/ 58 w 115"/>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1">
                    <a:moveTo>
                      <a:pt x="57" y="18"/>
                    </a:moveTo>
                    <a:lnTo>
                      <a:pt x="44" y="21"/>
                    </a:lnTo>
                    <a:lnTo>
                      <a:pt x="34" y="30"/>
                    </a:lnTo>
                    <a:lnTo>
                      <a:pt x="28" y="44"/>
                    </a:lnTo>
                    <a:lnTo>
                      <a:pt x="24" y="65"/>
                    </a:lnTo>
                    <a:lnTo>
                      <a:pt x="22" y="91"/>
                    </a:lnTo>
                    <a:lnTo>
                      <a:pt x="24" y="115"/>
                    </a:lnTo>
                    <a:lnTo>
                      <a:pt x="26" y="136"/>
                    </a:lnTo>
                    <a:lnTo>
                      <a:pt x="32" y="149"/>
                    </a:lnTo>
                    <a:lnTo>
                      <a:pt x="44" y="159"/>
                    </a:lnTo>
                    <a:lnTo>
                      <a:pt x="58" y="162"/>
                    </a:lnTo>
                    <a:lnTo>
                      <a:pt x="71" y="159"/>
                    </a:lnTo>
                    <a:lnTo>
                      <a:pt x="83" y="149"/>
                    </a:lnTo>
                    <a:lnTo>
                      <a:pt x="89" y="136"/>
                    </a:lnTo>
                    <a:lnTo>
                      <a:pt x="92" y="115"/>
                    </a:lnTo>
                    <a:lnTo>
                      <a:pt x="93" y="91"/>
                    </a:lnTo>
                    <a:lnTo>
                      <a:pt x="92" y="65"/>
                    </a:lnTo>
                    <a:lnTo>
                      <a:pt x="89" y="44"/>
                    </a:lnTo>
                    <a:lnTo>
                      <a:pt x="83" y="33"/>
                    </a:lnTo>
                    <a:lnTo>
                      <a:pt x="71" y="21"/>
                    </a:lnTo>
                    <a:lnTo>
                      <a:pt x="57" y="18"/>
                    </a:lnTo>
                    <a:close/>
                    <a:moveTo>
                      <a:pt x="58" y="0"/>
                    </a:moveTo>
                    <a:lnTo>
                      <a:pt x="71" y="1"/>
                    </a:lnTo>
                    <a:lnTo>
                      <a:pt x="83" y="5"/>
                    </a:lnTo>
                    <a:lnTo>
                      <a:pt x="89" y="10"/>
                    </a:lnTo>
                    <a:lnTo>
                      <a:pt x="96" y="15"/>
                    </a:lnTo>
                    <a:lnTo>
                      <a:pt x="100" y="23"/>
                    </a:lnTo>
                    <a:lnTo>
                      <a:pt x="106" y="34"/>
                    </a:lnTo>
                    <a:lnTo>
                      <a:pt x="112" y="49"/>
                    </a:lnTo>
                    <a:lnTo>
                      <a:pt x="115" y="66"/>
                    </a:lnTo>
                    <a:lnTo>
                      <a:pt x="115" y="91"/>
                    </a:lnTo>
                    <a:lnTo>
                      <a:pt x="113" y="118"/>
                    </a:lnTo>
                    <a:lnTo>
                      <a:pt x="109" y="140"/>
                    </a:lnTo>
                    <a:lnTo>
                      <a:pt x="100" y="158"/>
                    </a:lnTo>
                    <a:lnTo>
                      <a:pt x="90" y="171"/>
                    </a:lnTo>
                    <a:lnTo>
                      <a:pt x="76" y="178"/>
                    </a:lnTo>
                    <a:lnTo>
                      <a:pt x="58" y="181"/>
                    </a:lnTo>
                    <a:lnTo>
                      <a:pt x="42" y="178"/>
                    </a:lnTo>
                    <a:lnTo>
                      <a:pt x="28" y="172"/>
                    </a:lnTo>
                    <a:lnTo>
                      <a:pt x="18" y="162"/>
                    </a:lnTo>
                    <a:lnTo>
                      <a:pt x="8" y="144"/>
                    </a:lnTo>
                    <a:lnTo>
                      <a:pt x="2" y="120"/>
                    </a:lnTo>
                    <a:lnTo>
                      <a:pt x="0" y="91"/>
                    </a:lnTo>
                    <a:lnTo>
                      <a:pt x="2" y="62"/>
                    </a:lnTo>
                    <a:lnTo>
                      <a:pt x="6" y="40"/>
                    </a:lnTo>
                    <a:lnTo>
                      <a:pt x="15" y="23"/>
                    </a:lnTo>
                    <a:lnTo>
                      <a:pt x="26" y="10"/>
                    </a:lnTo>
                    <a:lnTo>
                      <a:pt x="40"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47" name="Rectangle 51"/>
              <p:cNvSpPr>
                <a:spLocks noChangeArrowheads="1"/>
              </p:cNvSpPr>
              <p:nvPr/>
            </p:nvSpPr>
            <p:spPr bwMode="auto">
              <a:xfrm>
                <a:off x="977900" y="2538413"/>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48" name="Freeform 52"/>
              <p:cNvSpPr>
                <a:spLocks noEditPoints="1"/>
              </p:cNvSpPr>
              <p:nvPr/>
            </p:nvSpPr>
            <p:spPr bwMode="auto">
              <a:xfrm>
                <a:off x="1023938" y="2416175"/>
                <a:ext cx="92075" cy="142875"/>
              </a:xfrm>
              <a:custGeom>
                <a:avLst/>
                <a:gdLst>
                  <a:gd name="T0" fmla="*/ 44 w 116"/>
                  <a:gd name="T1" fmla="*/ 94 h 181"/>
                  <a:gd name="T2" fmla="*/ 25 w 116"/>
                  <a:gd name="T3" fmla="*/ 113 h 181"/>
                  <a:gd name="T4" fmla="*/ 23 w 116"/>
                  <a:gd name="T5" fmla="*/ 136 h 181"/>
                  <a:gd name="T6" fmla="*/ 29 w 116"/>
                  <a:gd name="T7" fmla="*/ 150 h 181"/>
                  <a:gd name="T8" fmla="*/ 39 w 116"/>
                  <a:gd name="T9" fmla="*/ 158 h 181"/>
                  <a:gd name="T10" fmla="*/ 51 w 116"/>
                  <a:gd name="T11" fmla="*/ 162 h 181"/>
                  <a:gd name="T12" fmla="*/ 73 w 116"/>
                  <a:gd name="T13" fmla="*/ 160 h 181"/>
                  <a:gd name="T14" fmla="*/ 91 w 116"/>
                  <a:gd name="T15" fmla="*/ 142 h 181"/>
                  <a:gd name="T16" fmla="*/ 91 w 116"/>
                  <a:gd name="T17" fmla="*/ 113 h 181"/>
                  <a:gd name="T18" fmla="*/ 71 w 116"/>
                  <a:gd name="T19" fmla="*/ 94 h 181"/>
                  <a:gd name="T20" fmla="*/ 58 w 116"/>
                  <a:gd name="T21" fmla="*/ 17 h 181"/>
                  <a:gd name="T22" fmla="*/ 44 w 116"/>
                  <a:gd name="T23" fmla="*/ 21 h 181"/>
                  <a:gd name="T24" fmla="*/ 33 w 116"/>
                  <a:gd name="T25" fmla="*/ 31 h 181"/>
                  <a:gd name="T26" fmla="*/ 29 w 116"/>
                  <a:gd name="T27" fmla="*/ 44 h 181"/>
                  <a:gd name="T28" fmla="*/ 33 w 116"/>
                  <a:gd name="T29" fmla="*/ 59 h 181"/>
                  <a:gd name="T30" fmla="*/ 42 w 116"/>
                  <a:gd name="T31" fmla="*/ 69 h 181"/>
                  <a:gd name="T32" fmla="*/ 52 w 116"/>
                  <a:gd name="T33" fmla="*/ 72 h 181"/>
                  <a:gd name="T34" fmla="*/ 64 w 116"/>
                  <a:gd name="T35" fmla="*/ 72 h 181"/>
                  <a:gd name="T36" fmla="*/ 74 w 116"/>
                  <a:gd name="T37" fmla="*/ 69 h 181"/>
                  <a:gd name="T38" fmla="*/ 83 w 116"/>
                  <a:gd name="T39" fmla="*/ 59 h 181"/>
                  <a:gd name="T40" fmla="*/ 87 w 116"/>
                  <a:gd name="T41" fmla="*/ 46 h 181"/>
                  <a:gd name="T42" fmla="*/ 83 w 116"/>
                  <a:gd name="T43" fmla="*/ 31 h 181"/>
                  <a:gd name="T44" fmla="*/ 73 w 116"/>
                  <a:gd name="T45" fmla="*/ 21 h 181"/>
                  <a:gd name="T46" fmla="*/ 58 w 116"/>
                  <a:gd name="T47" fmla="*/ 17 h 181"/>
                  <a:gd name="T48" fmla="*/ 78 w 116"/>
                  <a:gd name="T49" fmla="*/ 4 h 181"/>
                  <a:gd name="T50" fmla="*/ 106 w 116"/>
                  <a:gd name="T51" fmla="*/ 29 h 181"/>
                  <a:gd name="T52" fmla="*/ 109 w 116"/>
                  <a:gd name="T53" fmla="*/ 53 h 181"/>
                  <a:gd name="T54" fmla="*/ 103 w 116"/>
                  <a:gd name="T55" fmla="*/ 68 h 181"/>
                  <a:gd name="T56" fmla="*/ 91 w 116"/>
                  <a:gd name="T57" fmla="*/ 78 h 181"/>
                  <a:gd name="T58" fmla="*/ 97 w 116"/>
                  <a:gd name="T59" fmla="*/ 88 h 181"/>
                  <a:gd name="T60" fmla="*/ 115 w 116"/>
                  <a:gd name="T61" fmla="*/ 111 h 181"/>
                  <a:gd name="T62" fmla="*/ 112 w 116"/>
                  <a:gd name="T63" fmla="*/ 147 h 181"/>
                  <a:gd name="T64" fmla="*/ 89 w 116"/>
                  <a:gd name="T65" fmla="*/ 173 h 181"/>
                  <a:gd name="T66" fmla="*/ 58 w 116"/>
                  <a:gd name="T67" fmla="*/ 181 h 181"/>
                  <a:gd name="T68" fmla="*/ 28 w 116"/>
                  <a:gd name="T69" fmla="*/ 173 h 181"/>
                  <a:gd name="T70" fmla="*/ 7 w 116"/>
                  <a:gd name="T71" fmla="*/ 153 h 181"/>
                  <a:gd name="T72" fmla="*/ 0 w 116"/>
                  <a:gd name="T73" fmla="*/ 126 h 181"/>
                  <a:gd name="T74" fmla="*/ 9 w 116"/>
                  <a:gd name="T75" fmla="*/ 97 h 181"/>
                  <a:gd name="T76" fmla="*/ 33 w 116"/>
                  <a:gd name="T77" fmla="*/ 82 h 181"/>
                  <a:gd name="T78" fmla="*/ 19 w 116"/>
                  <a:gd name="T79" fmla="*/ 73 h 181"/>
                  <a:gd name="T80" fmla="*/ 10 w 116"/>
                  <a:gd name="T81" fmla="*/ 60 h 181"/>
                  <a:gd name="T82" fmla="*/ 7 w 116"/>
                  <a:gd name="T83" fmla="*/ 46 h 181"/>
                  <a:gd name="T84" fmla="*/ 20 w 116"/>
                  <a:gd name="T85" fmla="*/ 13 h 181"/>
                  <a:gd name="T86" fmla="*/ 58 w 116"/>
                  <a:gd name="T8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181">
                    <a:moveTo>
                      <a:pt x="57" y="91"/>
                    </a:moveTo>
                    <a:lnTo>
                      <a:pt x="44" y="94"/>
                    </a:lnTo>
                    <a:lnTo>
                      <a:pt x="32" y="101"/>
                    </a:lnTo>
                    <a:lnTo>
                      <a:pt x="25" y="113"/>
                    </a:lnTo>
                    <a:lnTo>
                      <a:pt x="22" y="127"/>
                    </a:lnTo>
                    <a:lnTo>
                      <a:pt x="23" y="136"/>
                    </a:lnTo>
                    <a:lnTo>
                      <a:pt x="26" y="144"/>
                    </a:lnTo>
                    <a:lnTo>
                      <a:pt x="29" y="150"/>
                    </a:lnTo>
                    <a:lnTo>
                      <a:pt x="33" y="155"/>
                    </a:lnTo>
                    <a:lnTo>
                      <a:pt x="39" y="158"/>
                    </a:lnTo>
                    <a:lnTo>
                      <a:pt x="45" y="160"/>
                    </a:lnTo>
                    <a:lnTo>
                      <a:pt x="51" y="162"/>
                    </a:lnTo>
                    <a:lnTo>
                      <a:pt x="58" y="162"/>
                    </a:lnTo>
                    <a:lnTo>
                      <a:pt x="73" y="160"/>
                    </a:lnTo>
                    <a:lnTo>
                      <a:pt x="84" y="152"/>
                    </a:lnTo>
                    <a:lnTo>
                      <a:pt x="91" y="142"/>
                    </a:lnTo>
                    <a:lnTo>
                      <a:pt x="94" y="127"/>
                    </a:lnTo>
                    <a:lnTo>
                      <a:pt x="91" y="113"/>
                    </a:lnTo>
                    <a:lnTo>
                      <a:pt x="84" y="101"/>
                    </a:lnTo>
                    <a:lnTo>
                      <a:pt x="71" y="94"/>
                    </a:lnTo>
                    <a:lnTo>
                      <a:pt x="57" y="91"/>
                    </a:lnTo>
                    <a:close/>
                    <a:moveTo>
                      <a:pt x="58" y="17"/>
                    </a:moveTo>
                    <a:lnTo>
                      <a:pt x="51" y="18"/>
                    </a:lnTo>
                    <a:lnTo>
                      <a:pt x="44" y="21"/>
                    </a:lnTo>
                    <a:lnTo>
                      <a:pt x="38" y="26"/>
                    </a:lnTo>
                    <a:lnTo>
                      <a:pt x="33" y="31"/>
                    </a:lnTo>
                    <a:lnTo>
                      <a:pt x="31" y="37"/>
                    </a:lnTo>
                    <a:lnTo>
                      <a:pt x="29" y="44"/>
                    </a:lnTo>
                    <a:lnTo>
                      <a:pt x="31" y="53"/>
                    </a:lnTo>
                    <a:lnTo>
                      <a:pt x="33" y="59"/>
                    </a:lnTo>
                    <a:lnTo>
                      <a:pt x="38" y="65"/>
                    </a:lnTo>
                    <a:lnTo>
                      <a:pt x="42" y="69"/>
                    </a:lnTo>
                    <a:lnTo>
                      <a:pt x="47" y="71"/>
                    </a:lnTo>
                    <a:lnTo>
                      <a:pt x="52" y="72"/>
                    </a:lnTo>
                    <a:lnTo>
                      <a:pt x="58" y="73"/>
                    </a:lnTo>
                    <a:lnTo>
                      <a:pt x="64" y="72"/>
                    </a:lnTo>
                    <a:lnTo>
                      <a:pt x="70" y="71"/>
                    </a:lnTo>
                    <a:lnTo>
                      <a:pt x="74" y="69"/>
                    </a:lnTo>
                    <a:lnTo>
                      <a:pt x="78" y="65"/>
                    </a:lnTo>
                    <a:lnTo>
                      <a:pt x="83" y="59"/>
                    </a:lnTo>
                    <a:lnTo>
                      <a:pt x="86" y="53"/>
                    </a:lnTo>
                    <a:lnTo>
                      <a:pt x="87" y="46"/>
                    </a:lnTo>
                    <a:lnTo>
                      <a:pt x="86" y="39"/>
                    </a:lnTo>
                    <a:lnTo>
                      <a:pt x="83" y="31"/>
                    </a:lnTo>
                    <a:lnTo>
                      <a:pt x="78" y="26"/>
                    </a:lnTo>
                    <a:lnTo>
                      <a:pt x="73" y="21"/>
                    </a:lnTo>
                    <a:lnTo>
                      <a:pt x="65" y="18"/>
                    </a:lnTo>
                    <a:lnTo>
                      <a:pt x="58" y="17"/>
                    </a:lnTo>
                    <a:close/>
                    <a:moveTo>
                      <a:pt x="58" y="0"/>
                    </a:moveTo>
                    <a:lnTo>
                      <a:pt x="78" y="4"/>
                    </a:lnTo>
                    <a:lnTo>
                      <a:pt x="94" y="13"/>
                    </a:lnTo>
                    <a:lnTo>
                      <a:pt x="106" y="29"/>
                    </a:lnTo>
                    <a:lnTo>
                      <a:pt x="109" y="46"/>
                    </a:lnTo>
                    <a:lnTo>
                      <a:pt x="109" y="53"/>
                    </a:lnTo>
                    <a:lnTo>
                      <a:pt x="106" y="60"/>
                    </a:lnTo>
                    <a:lnTo>
                      <a:pt x="103" y="68"/>
                    </a:lnTo>
                    <a:lnTo>
                      <a:pt x="97" y="73"/>
                    </a:lnTo>
                    <a:lnTo>
                      <a:pt x="91" y="78"/>
                    </a:lnTo>
                    <a:lnTo>
                      <a:pt x="83" y="82"/>
                    </a:lnTo>
                    <a:lnTo>
                      <a:pt x="97" y="88"/>
                    </a:lnTo>
                    <a:lnTo>
                      <a:pt x="107" y="98"/>
                    </a:lnTo>
                    <a:lnTo>
                      <a:pt x="115" y="111"/>
                    </a:lnTo>
                    <a:lnTo>
                      <a:pt x="116" y="127"/>
                    </a:lnTo>
                    <a:lnTo>
                      <a:pt x="112" y="147"/>
                    </a:lnTo>
                    <a:lnTo>
                      <a:pt x="100" y="165"/>
                    </a:lnTo>
                    <a:lnTo>
                      <a:pt x="89" y="173"/>
                    </a:lnTo>
                    <a:lnTo>
                      <a:pt x="74" y="179"/>
                    </a:lnTo>
                    <a:lnTo>
                      <a:pt x="58" y="181"/>
                    </a:lnTo>
                    <a:lnTo>
                      <a:pt x="42" y="179"/>
                    </a:lnTo>
                    <a:lnTo>
                      <a:pt x="28" y="173"/>
                    </a:lnTo>
                    <a:lnTo>
                      <a:pt x="16" y="165"/>
                    </a:lnTo>
                    <a:lnTo>
                      <a:pt x="7" y="153"/>
                    </a:lnTo>
                    <a:lnTo>
                      <a:pt x="2" y="140"/>
                    </a:lnTo>
                    <a:lnTo>
                      <a:pt x="0" y="126"/>
                    </a:lnTo>
                    <a:lnTo>
                      <a:pt x="2" y="110"/>
                    </a:lnTo>
                    <a:lnTo>
                      <a:pt x="9" y="97"/>
                    </a:lnTo>
                    <a:lnTo>
                      <a:pt x="19" y="88"/>
                    </a:lnTo>
                    <a:lnTo>
                      <a:pt x="33" y="82"/>
                    </a:lnTo>
                    <a:lnTo>
                      <a:pt x="25" y="78"/>
                    </a:lnTo>
                    <a:lnTo>
                      <a:pt x="19" y="73"/>
                    </a:lnTo>
                    <a:lnTo>
                      <a:pt x="13" y="68"/>
                    </a:lnTo>
                    <a:lnTo>
                      <a:pt x="10" y="60"/>
                    </a:lnTo>
                    <a:lnTo>
                      <a:pt x="7" y="53"/>
                    </a:lnTo>
                    <a:lnTo>
                      <a:pt x="7" y="46"/>
                    </a:lnTo>
                    <a:lnTo>
                      <a:pt x="10" y="27"/>
                    </a:lnTo>
                    <a:lnTo>
                      <a:pt x="20" y="13"/>
                    </a:lnTo>
                    <a:lnTo>
                      <a:pt x="36"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49" name="Line 53"/>
              <p:cNvSpPr>
                <a:spLocks noChangeShapeType="1"/>
              </p:cNvSpPr>
              <p:nvPr/>
            </p:nvSpPr>
            <p:spPr bwMode="auto">
              <a:xfrm flipH="1">
                <a:off x="1222375" y="1963738"/>
                <a:ext cx="85725"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50" name="Freeform 54"/>
              <p:cNvSpPr>
                <a:spLocks/>
              </p:cNvSpPr>
              <p:nvPr/>
            </p:nvSpPr>
            <p:spPr bwMode="auto">
              <a:xfrm>
                <a:off x="873125" y="1868488"/>
                <a:ext cx="50800" cy="141288"/>
              </a:xfrm>
              <a:custGeom>
                <a:avLst/>
                <a:gdLst>
                  <a:gd name="T0" fmla="*/ 51 w 66"/>
                  <a:gd name="T1" fmla="*/ 0 h 178"/>
                  <a:gd name="T2" fmla="*/ 66 w 66"/>
                  <a:gd name="T3" fmla="*/ 0 h 178"/>
                  <a:gd name="T4" fmla="*/ 66 w 66"/>
                  <a:gd name="T5" fmla="*/ 178 h 178"/>
                  <a:gd name="T6" fmla="*/ 44 w 66"/>
                  <a:gd name="T7" fmla="*/ 178 h 178"/>
                  <a:gd name="T8" fmla="*/ 44 w 66"/>
                  <a:gd name="T9" fmla="*/ 39 h 178"/>
                  <a:gd name="T10" fmla="*/ 35 w 66"/>
                  <a:gd name="T11" fmla="*/ 47 h 178"/>
                  <a:gd name="T12" fmla="*/ 24 w 66"/>
                  <a:gd name="T13" fmla="*/ 55 h 178"/>
                  <a:gd name="T14" fmla="*/ 15 w 66"/>
                  <a:gd name="T15" fmla="*/ 59 h 178"/>
                  <a:gd name="T16" fmla="*/ 8 w 66"/>
                  <a:gd name="T17" fmla="*/ 62 h 178"/>
                  <a:gd name="T18" fmla="*/ 0 w 66"/>
                  <a:gd name="T19" fmla="*/ 65 h 178"/>
                  <a:gd name="T20" fmla="*/ 0 w 66"/>
                  <a:gd name="T21" fmla="*/ 45 h 178"/>
                  <a:gd name="T22" fmla="*/ 18 w 66"/>
                  <a:gd name="T23" fmla="*/ 34 h 178"/>
                  <a:gd name="T24" fmla="*/ 32 w 66"/>
                  <a:gd name="T25" fmla="*/ 24 h 178"/>
                  <a:gd name="T26" fmla="*/ 44 w 66"/>
                  <a:gd name="T27" fmla="*/ 11 h 178"/>
                  <a:gd name="T28" fmla="*/ 51 w 66"/>
                  <a:gd name="T2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78">
                    <a:moveTo>
                      <a:pt x="51" y="0"/>
                    </a:moveTo>
                    <a:lnTo>
                      <a:pt x="66" y="0"/>
                    </a:lnTo>
                    <a:lnTo>
                      <a:pt x="66" y="178"/>
                    </a:lnTo>
                    <a:lnTo>
                      <a:pt x="44" y="178"/>
                    </a:lnTo>
                    <a:lnTo>
                      <a:pt x="44" y="39"/>
                    </a:lnTo>
                    <a:lnTo>
                      <a:pt x="35" y="47"/>
                    </a:lnTo>
                    <a:lnTo>
                      <a:pt x="24" y="55"/>
                    </a:lnTo>
                    <a:lnTo>
                      <a:pt x="15" y="59"/>
                    </a:lnTo>
                    <a:lnTo>
                      <a:pt x="8" y="62"/>
                    </a:lnTo>
                    <a:lnTo>
                      <a:pt x="0" y="65"/>
                    </a:lnTo>
                    <a:lnTo>
                      <a:pt x="0" y="45"/>
                    </a:lnTo>
                    <a:lnTo>
                      <a:pt x="18" y="34"/>
                    </a:lnTo>
                    <a:lnTo>
                      <a:pt x="32" y="24"/>
                    </a:lnTo>
                    <a:lnTo>
                      <a:pt x="44" y="11"/>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1" name="Rectangle 55"/>
              <p:cNvSpPr>
                <a:spLocks noChangeArrowheads="1"/>
              </p:cNvSpPr>
              <p:nvPr/>
            </p:nvSpPr>
            <p:spPr bwMode="auto">
              <a:xfrm>
                <a:off x="977900" y="1990725"/>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52" name="Freeform 56"/>
              <p:cNvSpPr>
                <a:spLocks noEditPoints="1"/>
              </p:cNvSpPr>
              <p:nvPr/>
            </p:nvSpPr>
            <p:spPr bwMode="auto">
              <a:xfrm>
                <a:off x="1023938" y="1868488"/>
                <a:ext cx="90487" cy="142875"/>
              </a:xfrm>
              <a:custGeom>
                <a:avLst/>
                <a:gdLst>
                  <a:gd name="T0" fmla="*/ 57 w 115"/>
                  <a:gd name="T1" fmla="*/ 18 h 181"/>
                  <a:gd name="T2" fmla="*/ 44 w 115"/>
                  <a:gd name="T3" fmla="*/ 21 h 181"/>
                  <a:gd name="T4" fmla="*/ 33 w 115"/>
                  <a:gd name="T5" fmla="*/ 30 h 181"/>
                  <a:gd name="T6" fmla="*/ 28 w 115"/>
                  <a:gd name="T7" fmla="*/ 45 h 181"/>
                  <a:gd name="T8" fmla="*/ 23 w 115"/>
                  <a:gd name="T9" fmla="*/ 65 h 181"/>
                  <a:gd name="T10" fmla="*/ 22 w 115"/>
                  <a:gd name="T11" fmla="*/ 91 h 181"/>
                  <a:gd name="T12" fmla="*/ 23 w 115"/>
                  <a:gd name="T13" fmla="*/ 117 h 181"/>
                  <a:gd name="T14" fmla="*/ 26 w 115"/>
                  <a:gd name="T15" fmla="*/ 136 h 181"/>
                  <a:gd name="T16" fmla="*/ 32 w 115"/>
                  <a:gd name="T17" fmla="*/ 149 h 181"/>
                  <a:gd name="T18" fmla="*/ 44 w 115"/>
                  <a:gd name="T19" fmla="*/ 159 h 181"/>
                  <a:gd name="T20" fmla="*/ 58 w 115"/>
                  <a:gd name="T21" fmla="*/ 163 h 181"/>
                  <a:gd name="T22" fmla="*/ 71 w 115"/>
                  <a:gd name="T23" fmla="*/ 159 h 181"/>
                  <a:gd name="T24" fmla="*/ 83 w 115"/>
                  <a:gd name="T25" fmla="*/ 149 h 181"/>
                  <a:gd name="T26" fmla="*/ 89 w 115"/>
                  <a:gd name="T27" fmla="*/ 136 h 181"/>
                  <a:gd name="T28" fmla="*/ 91 w 115"/>
                  <a:gd name="T29" fmla="*/ 117 h 181"/>
                  <a:gd name="T30" fmla="*/ 93 w 115"/>
                  <a:gd name="T31" fmla="*/ 91 h 181"/>
                  <a:gd name="T32" fmla="*/ 91 w 115"/>
                  <a:gd name="T33" fmla="*/ 65 h 181"/>
                  <a:gd name="T34" fmla="*/ 89 w 115"/>
                  <a:gd name="T35" fmla="*/ 46 h 181"/>
                  <a:gd name="T36" fmla="*/ 83 w 115"/>
                  <a:gd name="T37" fmla="*/ 33 h 181"/>
                  <a:gd name="T38" fmla="*/ 71 w 115"/>
                  <a:gd name="T39" fmla="*/ 21 h 181"/>
                  <a:gd name="T40" fmla="*/ 57 w 115"/>
                  <a:gd name="T41" fmla="*/ 18 h 181"/>
                  <a:gd name="T42" fmla="*/ 58 w 115"/>
                  <a:gd name="T43" fmla="*/ 0 h 181"/>
                  <a:gd name="T44" fmla="*/ 71 w 115"/>
                  <a:gd name="T45" fmla="*/ 1 h 181"/>
                  <a:gd name="T46" fmla="*/ 83 w 115"/>
                  <a:gd name="T47" fmla="*/ 5 h 181"/>
                  <a:gd name="T48" fmla="*/ 90 w 115"/>
                  <a:gd name="T49" fmla="*/ 10 h 181"/>
                  <a:gd name="T50" fmla="*/ 96 w 115"/>
                  <a:gd name="T51" fmla="*/ 16 h 181"/>
                  <a:gd name="T52" fmla="*/ 100 w 115"/>
                  <a:gd name="T53" fmla="*/ 23 h 181"/>
                  <a:gd name="T54" fmla="*/ 106 w 115"/>
                  <a:gd name="T55" fmla="*/ 34 h 181"/>
                  <a:gd name="T56" fmla="*/ 112 w 115"/>
                  <a:gd name="T57" fmla="*/ 49 h 181"/>
                  <a:gd name="T58" fmla="*/ 115 w 115"/>
                  <a:gd name="T59" fmla="*/ 66 h 181"/>
                  <a:gd name="T60" fmla="*/ 115 w 115"/>
                  <a:gd name="T61" fmla="*/ 91 h 181"/>
                  <a:gd name="T62" fmla="*/ 113 w 115"/>
                  <a:gd name="T63" fmla="*/ 118 h 181"/>
                  <a:gd name="T64" fmla="*/ 109 w 115"/>
                  <a:gd name="T65" fmla="*/ 140 h 181"/>
                  <a:gd name="T66" fmla="*/ 100 w 115"/>
                  <a:gd name="T67" fmla="*/ 158 h 181"/>
                  <a:gd name="T68" fmla="*/ 90 w 115"/>
                  <a:gd name="T69" fmla="*/ 171 h 181"/>
                  <a:gd name="T70" fmla="*/ 76 w 115"/>
                  <a:gd name="T71" fmla="*/ 178 h 181"/>
                  <a:gd name="T72" fmla="*/ 58 w 115"/>
                  <a:gd name="T73" fmla="*/ 181 h 181"/>
                  <a:gd name="T74" fmla="*/ 42 w 115"/>
                  <a:gd name="T75" fmla="*/ 178 h 181"/>
                  <a:gd name="T76" fmla="*/ 29 w 115"/>
                  <a:gd name="T77" fmla="*/ 172 h 181"/>
                  <a:gd name="T78" fmla="*/ 18 w 115"/>
                  <a:gd name="T79" fmla="*/ 162 h 181"/>
                  <a:gd name="T80" fmla="*/ 7 w 115"/>
                  <a:gd name="T81" fmla="*/ 145 h 181"/>
                  <a:gd name="T82" fmla="*/ 2 w 115"/>
                  <a:gd name="T83" fmla="*/ 120 h 181"/>
                  <a:gd name="T84" fmla="*/ 0 w 115"/>
                  <a:gd name="T85" fmla="*/ 91 h 181"/>
                  <a:gd name="T86" fmla="*/ 2 w 115"/>
                  <a:gd name="T87" fmla="*/ 62 h 181"/>
                  <a:gd name="T88" fmla="*/ 6 w 115"/>
                  <a:gd name="T89" fmla="*/ 40 h 181"/>
                  <a:gd name="T90" fmla="*/ 15 w 115"/>
                  <a:gd name="T91" fmla="*/ 23 h 181"/>
                  <a:gd name="T92" fmla="*/ 26 w 115"/>
                  <a:gd name="T93" fmla="*/ 10 h 181"/>
                  <a:gd name="T94" fmla="*/ 41 w 115"/>
                  <a:gd name="T95" fmla="*/ 3 h 181"/>
                  <a:gd name="T96" fmla="*/ 58 w 115"/>
                  <a:gd name="T9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 h="181">
                    <a:moveTo>
                      <a:pt x="57" y="18"/>
                    </a:moveTo>
                    <a:lnTo>
                      <a:pt x="44" y="21"/>
                    </a:lnTo>
                    <a:lnTo>
                      <a:pt x="33" y="30"/>
                    </a:lnTo>
                    <a:lnTo>
                      <a:pt x="28" y="45"/>
                    </a:lnTo>
                    <a:lnTo>
                      <a:pt x="23" y="65"/>
                    </a:lnTo>
                    <a:lnTo>
                      <a:pt x="22" y="91"/>
                    </a:lnTo>
                    <a:lnTo>
                      <a:pt x="23" y="117"/>
                    </a:lnTo>
                    <a:lnTo>
                      <a:pt x="26" y="136"/>
                    </a:lnTo>
                    <a:lnTo>
                      <a:pt x="32" y="149"/>
                    </a:lnTo>
                    <a:lnTo>
                      <a:pt x="44" y="159"/>
                    </a:lnTo>
                    <a:lnTo>
                      <a:pt x="58" y="163"/>
                    </a:lnTo>
                    <a:lnTo>
                      <a:pt x="71" y="159"/>
                    </a:lnTo>
                    <a:lnTo>
                      <a:pt x="83" y="149"/>
                    </a:lnTo>
                    <a:lnTo>
                      <a:pt x="89" y="136"/>
                    </a:lnTo>
                    <a:lnTo>
                      <a:pt x="91" y="117"/>
                    </a:lnTo>
                    <a:lnTo>
                      <a:pt x="93" y="91"/>
                    </a:lnTo>
                    <a:lnTo>
                      <a:pt x="91" y="65"/>
                    </a:lnTo>
                    <a:lnTo>
                      <a:pt x="89" y="46"/>
                    </a:lnTo>
                    <a:lnTo>
                      <a:pt x="83" y="33"/>
                    </a:lnTo>
                    <a:lnTo>
                      <a:pt x="71" y="21"/>
                    </a:lnTo>
                    <a:lnTo>
                      <a:pt x="57" y="18"/>
                    </a:lnTo>
                    <a:close/>
                    <a:moveTo>
                      <a:pt x="58" y="0"/>
                    </a:moveTo>
                    <a:lnTo>
                      <a:pt x="71" y="1"/>
                    </a:lnTo>
                    <a:lnTo>
                      <a:pt x="83" y="5"/>
                    </a:lnTo>
                    <a:lnTo>
                      <a:pt x="90" y="10"/>
                    </a:lnTo>
                    <a:lnTo>
                      <a:pt x="96" y="16"/>
                    </a:lnTo>
                    <a:lnTo>
                      <a:pt x="100" y="23"/>
                    </a:lnTo>
                    <a:lnTo>
                      <a:pt x="106" y="34"/>
                    </a:lnTo>
                    <a:lnTo>
                      <a:pt x="112" y="49"/>
                    </a:lnTo>
                    <a:lnTo>
                      <a:pt x="115" y="66"/>
                    </a:lnTo>
                    <a:lnTo>
                      <a:pt x="115" y="91"/>
                    </a:lnTo>
                    <a:lnTo>
                      <a:pt x="113" y="118"/>
                    </a:lnTo>
                    <a:lnTo>
                      <a:pt x="109" y="140"/>
                    </a:lnTo>
                    <a:lnTo>
                      <a:pt x="100" y="158"/>
                    </a:lnTo>
                    <a:lnTo>
                      <a:pt x="90" y="171"/>
                    </a:lnTo>
                    <a:lnTo>
                      <a:pt x="76" y="178"/>
                    </a:lnTo>
                    <a:lnTo>
                      <a:pt x="58" y="181"/>
                    </a:lnTo>
                    <a:lnTo>
                      <a:pt x="42" y="178"/>
                    </a:lnTo>
                    <a:lnTo>
                      <a:pt x="29" y="172"/>
                    </a:lnTo>
                    <a:lnTo>
                      <a:pt x="18" y="162"/>
                    </a:lnTo>
                    <a:lnTo>
                      <a:pt x="7" y="145"/>
                    </a:lnTo>
                    <a:lnTo>
                      <a:pt x="2" y="120"/>
                    </a:lnTo>
                    <a:lnTo>
                      <a:pt x="0" y="91"/>
                    </a:lnTo>
                    <a:lnTo>
                      <a:pt x="2" y="62"/>
                    </a:lnTo>
                    <a:lnTo>
                      <a:pt x="6" y="40"/>
                    </a:lnTo>
                    <a:lnTo>
                      <a:pt x="15" y="23"/>
                    </a:lnTo>
                    <a:lnTo>
                      <a:pt x="26" y="10"/>
                    </a:lnTo>
                    <a:lnTo>
                      <a:pt x="41" y="3"/>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3" name="Freeform 57"/>
              <p:cNvSpPr>
                <a:spLocks noEditPoints="1"/>
              </p:cNvSpPr>
              <p:nvPr/>
            </p:nvSpPr>
            <p:spPr bwMode="auto">
              <a:xfrm>
                <a:off x="568325" y="4254500"/>
                <a:ext cx="141287" cy="106363"/>
              </a:xfrm>
              <a:custGeom>
                <a:avLst/>
                <a:gdLst>
                  <a:gd name="T0" fmla="*/ 52 w 177"/>
                  <a:gd name="T1" fmla="*/ 24 h 134"/>
                  <a:gd name="T2" fmla="*/ 45 w 177"/>
                  <a:gd name="T3" fmla="*/ 24 h 134"/>
                  <a:gd name="T4" fmla="*/ 39 w 177"/>
                  <a:gd name="T5" fmla="*/ 26 h 134"/>
                  <a:gd name="T6" fmla="*/ 33 w 177"/>
                  <a:gd name="T7" fmla="*/ 30 h 134"/>
                  <a:gd name="T8" fmla="*/ 29 w 177"/>
                  <a:gd name="T9" fmla="*/ 33 h 134"/>
                  <a:gd name="T10" fmla="*/ 24 w 177"/>
                  <a:gd name="T11" fmla="*/ 39 h 134"/>
                  <a:gd name="T12" fmla="*/ 23 w 177"/>
                  <a:gd name="T13" fmla="*/ 45 h 134"/>
                  <a:gd name="T14" fmla="*/ 22 w 177"/>
                  <a:gd name="T15" fmla="*/ 49 h 134"/>
                  <a:gd name="T16" fmla="*/ 22 w 177"/>
                  <a:gd name="T17" fmla="*/ 56 h 134"/>
                  <a:gd name="T18" fmla="*/ 20 w 177"/>
                  <a:gd name="T19" fmla="*/ 66 h 134"/>
                  <a:gd name="T20" fmla="*/ 20 w 177"/>
                  <a:gd name="T21" fmla="*/ 111 h 134"/>
                  <a:gd name="T22" fmla="*/ 84 w 177"/>
                  <a:gd name="T23" fmla="*/ 111 h 134"/>
                  <a:gd name="T24" fmla="*/ 84 w 177"/>
                  <a:gd name="T25" fmla="*/ 65 h 134"/>
                  <a:gd name="T26" fmla="*/ 82 w 177"/>
                  <a:gd name="T27" fmla="*/ 46 h 134"/>
                  <a:gd name="T28" fmla="*/ 75 w 177"/>
                  <a:gd name="T29" fmla="*/ 33 h 134"/>
                  <a:gd name="T30" fmla="*/ 65 w 177"/>
                  <a:gd name="T31" fmla="*/ 26 h 134"/>
                  <a:gd name="T32" fmla="*/ 52 w 177"/>
                  <a:gd name="T33" fmla="*/ 24 h 134"/>
                  <a:gd name="T34" fmla="*/ 50 w 177"/>
                  <a:gd name="T35" fmla="*/ 0 h 134"/>
                  <a:gd name="T36" fmla="*/ 72 w 177"/>
                  <a:gd name="T37" fmla="*/ 3 h 134"/>
                  <a:gd name="T38" fmla="*/ 90 w 177"/>
                  <a:gd name="T39" fmla="*/ 14 h 134"/>
                  <a:gd name="T40" fmla="*/ 98 w 177"/>
                  <a:gd name="T41" fmla="*/ 26 h 134"/>
                  <a:gd name="T42" fmla="*/ 103 w 177"/>
                  <a:gd name="T43" fmla="*/ 43 h 134"/>
                  <a:gd name="T44" fmla="*/ 104 w 177"/>
                  <a:gd name="T45" fmla="*/ 66 h 134"/>
                  <a:gd name="T46" fmla="*/ 104 w 177"/>
                  <a:gd name="T47" fmla="*/ 111 h 134"/>
                  <a:gd name="T48" fmla="*/ 177 w 177"/>
                  <a:gd name="T49" fmla="*/ 111 h 134"/>
                  <a:gd name="T50" fmla="*/ 177 w 177"/>
                  <a:gd name="T51" fmla="*/ 134 h 134"/>
                  <a:gd name="T52" fmla="*/ 0 w 177"/>
                  <a:gd name="T53" fmla="*/ 134 h 134"/>
                  <a:gd name="T54" fmla="*/ 0 w 177"/>
                  <a:gd name="T55" fmla="*/ 68 h 134"/>
                  <a:gd name="T56" fmla="*/ 0 w 177"/>
                  <a:gd name="T57" fmla="*/ 52 h 134"/>
                  <a:gd name="T58" fmla="*/ 1 w 177"/>
                  <a:gd name="T59" fmla="*/ 42 h 134"/>
                  <a:gd name="T60" fmla="*/ 4 w 177"/>
                  <a:gd name="T61" fmla="*/ 33 h 134"/>
                  <a:gd name="T62" fmla="*/ 7 w 177"/>
                  <a:gd name="T63" fmla="*/ 26 h 134"/>
                  <a:gd name="T64" fmla="*/ 10 w 177"/>
                  <a:gd name="T65" fmla="*/ 19 h 134"/>
                  <a:gd name="T66" fmla="*/ 14 w 177"/>
                  <a:gd name="T67" fmla="*/ 14 h 134"/>
                  <a:gd name="T68" fmla="*/ 20 w 177"/>
                  <a:gd name="T69" fmla="*/ 8 h 134"/>
                  <a:gd name="T70" fmla="*/ 27 w 177"/>
                  <a:gd name="T71" fmla="*/ 5 h 134"/>
                  <a:gd name="T72" fmla="*/ 39 w 177"/>
                  <a:gd name="T73" fmla="*/ 1 h 134"/>
                  <a:gd name="T74" fmla="*/ 50 w 177"/>
                  <a:gd name="T7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7" h="134">
                    <a:moveTo>
                      <a:pt x="52" y="24"/>
                    </a:moveTo>
                    <a:lnTo>
                      <a:pt x="45" y="24"/>
                    </a:lnTo>
                    <a:lnTo>
                      <a:pt x="39" y="26"/>
                    </a:lnTo>
                    <a:lnTo>
                      <a:pt x="33" y="30"/>
                    </a:lnTo>
                    <a:lnTo>
                      <a:pt x="29" y="33"/>
                    </a:lnTo>
                    <a:lnTo>
                      <a:pt x="24" y="39"/>
                    </a:lnTo>
                    <a:lnTo>
                      <a:pt x="23" y="45"/>
                    </a:lnTo>
                    <a:lnTo>
                      <a:pt x="22" y="49"/>
                    </a:lnTo>
                    <a:lnTo>
                      <a:pt x="22" y="56"/>
                    </a:lnTo>
                    <a:lnTo>
                      <a:pt x="20" y="66"/>
                    </a:lnTo>
                    <a:lnTo>
                      <a:pt x="20" y="111"/>
                    </a:lnTo>
                    <a:lnTo>
                      <a:pt x="84" y="111"/>
                    </a:lnTo>
                    <a:lnTo>
                      <a:pt x="84" y="65"/>
                    </a:lnTo>
                    <a:lnTo>
                      <a:pt x="82" y="46"/>
                    </a:lnTo>
                    <a:lnTo>
                      <a:pt x="75" y="33"/>
                    </a:lnTo>
                    <a:lnTo>
                      <a:pt x="65" y="26"/>
                    </a:lnTo>
                    <a:lnTo>
                      <a:pt x="52" y="24"/>
                    </a:lnTo>
                    <a:close/>
                    <a:moveTo>
                      <a:pt x="50" y="0"/>
                    </a:moveTo>
                    <a:lnTo>
                      <a:pt x="72" y="3"/>
                    </a:lnTo>
                    <a:lnTo>
                      <a:pt x="90" y="14"/>
                    </a:lnTo>
                    <a:lnTo>
                      <a:pt x="98" y="26"/>
                    </a:lnTo>
                    <a:lnTo>
                      <a:pt x="103" y="43"/>
                    </a:lnTo>
                    <a:lnTo>
                      <a:pt x="104" y="66"/>
                    </a:lnTo>
                    <a:lnTo>
                      <a:pt x="104" y="111"/>
                    </a:lnTo>
                    <a:lnTo>
                      <a:pt x="177" y="111"/>
                    </a:lnTo>
                    <a:lnTo>
                      <a:pt x="177" y="134"/>
                    </a:lnTo>
                    <a:lnTo>
                      <a:pt x="0" y="134"/>
                    </a:lnTo>
                    <a:lnTo>
                      <a:pt x="0" y="68"/>
                    </a:lnTo>
                    <a:lnTo>
                      <a:pt x="0" y="52"/>
                    </a:lnTo>
                    <a:lnTo>
                      <a:pt x="1" y="42"/>
                    </a:lnTo>
                    <a:lnTo>
                      <a:pt x="4" y="33"/>
                    </a:lnTo>
                    <a:lnTo>
                      <a:pt x="7" y="26"/>
                    </a:lnTo>
                    <a:lnTo>
                      <a:pt x="10" y="19"/>
                    </a:lnTo>
                    <a:lnTo>
                      <a:pt x="14" y="14"/>
                    </a:lnTo>
                    <a:lnTo>
                      <a:pt x="20" y="8"/>
                    </a:lnTo>
                    <a:lnTo>
                      <a:pt x="27" y="5"/>
                    </a:lnTo>
                    <a:lnTo>
                      <a:pt x="39" y="1"/>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4" name="Freeform 58"/>
              <p:cNvSpPr>
                <a:spLocks noEditPoints="1"/>
              </p:cNvSpPr>
              <p:nvPr/>
            </p:nvSpPr>
            <p:spPr bwMode="auto">
              <a:xfrm>
                <a:off x="606425" y="4156075"/>
                <a:ext cx="104775" cy="92075"/>
              </a:xfrm>
              <a:custGeom>
                <a:avLst/>
                <a:gdLst>
                  <a:gd name="T0" fmla="*/ 55 w 133"/>
                  <a:gd name="T1" fmla="*/ 22 h 117"/>
                  <a:gd name="T2" fmla="*/ 41 w 133"/>
                  <a:gd name="T3" fmla="*/ 25 h 117"/>
                  <a:gd name="T4" fmla="*/ 31 w 133"/>
                  <a:gd name="T5" fmla="*/ 30 h 117"/>
                  <a:gd name="T6" fmla="*/ 20 w 133"/>
                  <a:gd name="T7" fmla="*/ 42 h 117"/>
                  <a:gd name="T8" fmla="*/ 18 w 133"/>
                  <a:gd name="T9" fmla="*/ 58 h 117"/>
                  <a:gd name="T10" fmla="*/ 20 w 133"/>
                  <a:gd name="T11" fmla="*/ 71 h 117"/>
                  <a:gd name="T12" fmla="*/ 28 w 133"/>
                  <a:gd name="T13" fmla="*/ 83 h 117"/>
                  <a:gd name="T14" fmla="*/ 39 w 133"/>
                  <a:gd name="T15" fmla="*/ 90 h 117"/>
                  <a:gd name="T16" fmla="*/ 55 w 133"/>
                  <a:gd name="T17" fmla="*/ 94 h 117"/>
                  <a:gd name="T18" fmla="*/ 55 w 133"/>
                  <a:gd name="T19" fmla="*/ 22 h 117"/>
                  <a:gd name="T20" fmla="*/ 67 w 133"/>
                  <a:gd name="T21" fmla="*/ 0 h 117"/>
                  <a:gd name="T22" fmla="*/ 73 w 133"/>
                  <a:gd name="T23" fmla="*/ 0 h 117"/>
                  <a:gd name="T24" fmla="*/ 73 w 133"/>
                  <a:gd name="T25" fmla="*/ 94 h 117"/>
                  <a:gd name="T26" fmla="*/ 91 w 133"/>
                  <a:gd name="T27" fmla="*/ 91 h 117"/>
                  <a:gd name="T28" fmla="*/ 104 w 133"/>
                  <a:gd name="T29" fmla="*/ 83 h 117"/>
                  <a:gd name="T30" fmla="*/ 113 w 133"/>
                  <a:gd name="T31" fmla="*/ 71 h 117"/>
                  <a:gd name="T32" fmla="*/ 116 w 133"/>
                  <a:gd name="T33" fmla="*/ 57 h 117"/>
                  <a:gd name="T34" fmla="*/ 115 w 133"/>
                  <a:gd name="T35" fmla="*/ 49 h 117"/>
                  <a:gd name="T36" fmla="*/ 113 w 133"/>
                  <a:gd name="T37" fmla="*/ 42 h 117"/>
                  <a:gd name="T38" fmla="*/ 109 w 133"/>
                  <a:gd name="T39" fmla="*/ 36 h 117"/>
                  <a:gd name="T40" fmla="*/ 104 w 133"/>
                  <a:gd name="T41" fmla="*/ 30 h 117"/>
                  <a:gd name="T42" fmla="*/ 97 w 133"/>
                  <a:gd name="T43" fmla="*/ 26 h 117"/>
                  <a:gd name="T44" fmla="*/ 90 w 133"/>
                  <a:gd name="T45" fmla="*/ 23 h 117"/>
                  <a:gd name="T46" fmla="*/ 93 w 133"/>
                  <a:gd name="T47" fmla="*/ 0 h 117"/>
                  <a:gd name="T48" fmla="*/ 110 w 133"/>
                  <a:gd name="T49" fmla="*/ 7 h 117"/>
                  <a:gd name="T50" fmla="*/ 123 w 133"/>
                  <a:gd name="T51" fmla="*/ 20 h 117"/>
                  <a:gd name="T52" fmla="*/ 131 w 133"/>
                  <a:gd name="T53" fmla="*/ 36 h 117"/>
                  <a:gd name="T54" fmla="*/ 133 w 133"/>
                  <a:gd name="T55" fmla="*/ 57 h 117"/>
                  <a:gd name="T56" fmla="*/ 132 w 133"/>
                  <a:gd name="T57" fmla="*/ 74 h 117"/>
                  <a:gd name="T58" fmla="*/ 126 w 133"/>
                  <a:gd name="T59" fmla="*/ 88 h 117"/>
                  <a:gd name="T60" fmla="*/ 116 w 133"/>
                  <a:gd name="T61" fmla="*/ 100 h 117"/>
                  <a:gd name="T62" fmla="*/ 103 w 133"/>
                  <a:gd name="T63" fmla="*/ 110 h 117"/>
                  <a:gd name="T64" fmla="*/ 87 w 133"/>
                  <a:gd name="T65" fmla="*/ 116 h 117"/>
                  <a:gd name="T66" fmla="*/ 68 w 133"/>
                  <a:gd name="T67" fmla="*/ 117 h 117"/>
                  <a:gd name="T68" fmla="*/ 48 w 133"/>
                  <a:gd name="T69" fmla="*/ 116 h 117"/>
                  <a:gd name="T70" fmla="*/ 31 w 133"/>
                  <a:gd name="T71" fmla="*/ 110 h 117"/>
                  <a:gd name="T72" fmla="*/ 18 w 133"/>
                  <a:gd name="T73" fmla="*/ 100 h 117"/>
                  <a:gd name="T74" fmla="*/ 7 w 133"/>
                  <a:gd name="T75" fmla="*/ 88 h 117"/>
                  <a:gd name="T76" fmla="*/ 2 w 133"/>
                  <a:gd name="T77" fmla="*/ 74 h 117"/>
                  <a:gd name="T78" fmla="*/ 0 w 133"/>
                  <a:gd name="T79" fmla="*/ 58 h 117"/>
                  <a:gd name="T80" fmla="*/ 2 w 133"/>
                  <a:gd name="T81" fmla="*/ 42 h 117"/>
                  <a:gd name="T82" fmla="*/ 7 w 133"/>
                  <a:gd name="T83" fmla="*/ 28 h 117"/>
                  <a:gd name="T84" fmla="*/ 18 w 133"/>
                  <a:gd name="T85" fmla="*/ 16 h 117"/>
                  <a:gd name="T86" fmla="*/ 31 w 133"/>
                  <a:gd name="T87" fmla="*/ 7 h 117"/>
                  <a:gd name="T88" fmla="*/ 47 w 133"/>
                  <a:gd name="T89" fmla="*/ 2 h 117"/>
                  <a:gd name="T90" fmla="*/ 67 w 133"/>
                  <a:gd name="T9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7">
                    <a:moveTo>
                      <a:pt x="55" y="22"/>
                    </a:moveTo>
                    <a:lnTo>
                      <a:pt x="41" y="25"/>
                    </a:lnTo>
                    <a:lnTo>
                      <a:pt x="31" y="30"/>
                    </a:lnTo>
                    <a:lnTo>
                      <a:pt x="20" y="42"/>
                    </a:lnTo>
                    <a:lnTo>
                      <a:pt x="18" y="58"/>
                    </a:lnTo>
                    <a:lnTo>
                      <a:pt x="20" y="71"/>
                    </a:lnTo>
                    <a:lnTo>
                      <a:pt x="28" y="83"/>
                    </a:lnTo>
                    <a:lnTo>
                      <a:pt x="39" y="90"/>
                    </a:lnTo>
                    <a:lnTo>
                      <a:pt x="55" y="94"/>
                    </a:lnTo>
                    <a:lnTo>
                      <a:pt x="55" y="22"/>
                    </a:lnTo>
                    <a:close/>
                    <a:moveTo>
                      <a:pt x="67" y="0"/>
                    </a:moveTo>
                    <a:lnTo>
                      <a:pt x="73" y="0"/>
                    </a:lnTo>
                    <a:lnTo>
                      <a:pt x="73" y="94"/>
                    </a:lnTo>
                    <a:lnTo>
                      <a:pt x="91" y="91"/>
                    </a:lnTo>
                    <a:lnTo>
                      <a:pt x="104" y="83"/>
                    </a:lnTo>
                    <a:lnTo>
                      <a:pt x="113" y="71"/>
                    </a:lnTo>
                    <a:lnTo>
                      <a:pt x="116" y="57"/>
                    </a:lnTo>
                    <a:lnTo>
                      <a:pt x="115" y="49"/>
                    </a:lnTo>
                    <a:lnTo>
                      <a:pt x="113" y="42"/>
                    </a:lnTo>
                    <a:lnTo>
                      <a:pt x="109" y="36"/>
                    </a:lnTo>
                    <a:lnTo>
                      <a:pt x="104" y="30"/>
                    </a:lnTo>
                    <a:lnTo>
                      <a:pt x="97" y="26"/>
                    </a:lnTo>
                    <a:lnTo>
                      <a:pt x="90" y="23"/>
                    </a:lnTo>
                    <a:lnTo>
                      <a:pt x="93" y="0"/>
                    </a:lnTo>
                    <a:lnTo>
                      <a:pt x="110" y="7"/>
                    </a:lnTo>
                    <a:lnTo>
                      <a:pt x="123" y="20"/>
                    </a:lnTo>
                    <a:lnTo>
                      <a:pt x="131" y="36"/>
                    </a:lnTo>
                    <a:lnTo>
                      <a:pt x="133" y="57"/>
                    </a:lnTo>
                    <a:lnTo>
                      <a:pt x="132" y="74"/>
                    </a:lnTo>
                    <a:lnTo>
                      <a:pt x="126" y="88"/>
                    </a:lnTo>
                    <a:lnTo>
                      <a:pt x="116" y="100"/>
                    </a:lnTo>
                    <a:lnTo>
                      <a:pt x="103" y="110"/>
                    </a:lnTo>
                    <a:lnTo>
                      <a:pt x="87" y="116"/>
                    </a:lnTo>
                    <a:lnTo>
                      <a:pt x="68" y="117"/>
                    </a:lnTo>
                    <a:lnTo>
                      <a:pt x="48" y="116"/>
                    </a:lnTo>
                    <a:lnTo>
                      <a:pt x="31" y="110"/>
                    </a:lnTo>
                    <a:lnTo>
                      <a:pt x="18" y="100"/>
                    </a:lnTo>
                    <a:lnTo>
                      <a:pt x="7" y="88"/>
                    </a:lnTo>
                    <a:lnTo>
                      <a:pt x="2" y="74"/>
                    </a:lnTo>
                    <a:lnTo>
                      <a:pt x="0" y="58"/>
                    </a:lnTo>
                    <a:lnTo>
                      <a:pt x="2" y="42"/>
                    </a:lnTo>
                    <a:lnTo>
                      <a:pt x="7" y="28"/>
                    </a:lnTo>
                    <a:lnTo>
                      <a:pt x="18" y="16"/>
                    </a:lnTo>
                    <a:lnTo>
                      <a:pt x="31" y="7"/>
                    </a:lnTo>
                    <a:lnTo>
                      <a:pt x="47" y="2"/>
                    </a:lnTo>
                    <a:lnTo>
                      <a:pt x="6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5" name="Freeform 59"/>
              <p:cNvSpPr>
                <a:spLocks/>
              </p:cNvSpPr>
              <p:nvPr/>
            </p:nvSpPr>
            <p:spPr bwMode="auto">
              <a:xfrm>
                <a:off x="606425" y="4078288"/>
                <a:ext cx="103187" cy="55563"/>
              </a:xfrm>
              <a:custGeom>
                <a:avLst/>
                <a:gdLst>
                  <a:gd name="T0" fmla="*/ 7 w 131"/>
                  <a:gd name="T1" fmla="*/ 0 h 71"/>
                  <a:gd name="T2" fmla="*/ 26 w 131"/>
                  <a:gd name="T3" fmla="*/ 9 h 71"/>
                  <a:gd name="T4" fmla="*/ 23 w 131"/>
                  <a:gd name="T5" fmla="*/ 16 h 71"/>
                  <a:gd name="T6" fmla="*/ 22 w 131"/>
                  <a:gd name="T7" fmla="*/ 25 h 71"/>
                  <a:gd name="T8" fmla="*/ 23 w 131"/>
                  <a:gd name="T9" fmla="*/ 29 h 71"/>
                  <a:gd name="T10" fmla="*/ 25 w 131"/>
                  <a:gd name="T11" fmla="*/ 33 h 71"/>
                  <a:gd name="T12" fmla="*/ 26 w 131"/>
                  <a:gd name="T13" fmla="*/ 38 h 71"/>
                  <a:gd name="T14" fmla="*/ 31 w 131"/>
                  <a:gd name="T15" fmla="*/ 41 h 71"/>
                  <a:gd name="T16" fmla="*/ 33 w 131"/>
                  <a:gd name="T17" fmla="*/ 43 h 71"/>
                  <a:gd name="T18" fmla="*/ 38 w 131"/>
                  <a:gd name="T19" fmla="*/ 45 h 71"/>
                  <a:gd name="T20" fmla="*/ 51 w 131"/>
                  <a:gd name="T21" fmla="*/ 48 h 71"/>
                  <a:gd name="T22" fmla="*/ 64 w 131"/>
                  <a:gd name="T23" fmla="*/ 49 h 71"/>
                  <a:gd name="T24" fmla="*/ 131 w 131"/>
                  <a:gd name="T25" fmla="*/ 49 h 71"/>
                  <a:gd name="T26" fmla="*/ 131 w 131"/>
                  <a:gd name="T27" fmla="*/ 71 h 71"/>
                  <a:gd name="T28" fmla="*/ 3 w 131"/>
                  <a:gd name="T29" fmla="*/ 71 h 71"/>
                  <a:gd name="T30" fmla="*/ 3 w 131"/>
                  <a:gd name="T31" fmla="*/ 51 h 71"/>
                  <a:gd name="T32" fmla="*/ 22 w 131"/>
                  <a:gd name="T33" fmla="*/ 51 h 71"/>
                  <a:gd name="T34" fmla="*/ 15 w 131"/>
                  <a:gd name="T35" fmla="*/ 46 h 71"/>
                  <a:gd name="T36" fmla="*/ 9 w 131"/>
                  <a:gd name="T37" fmla="*/ 42 h 71"/>
                  <a:gd name="T38" fmla="*/ 4 w 131"/>
                  <a:gd name="T39" fmla="*/ 38 h 71"/>
                  <a:gd name="T40" fmla="*/ 2 w 131"/>
                  <a:gd name="T41" fmla="*/ 33 h 71"/>
                  <a:gd name="T42" fmla="*/ 0 w 131"/>
                  <a:gd name="T43" fmla="*/ 27 h 71"/>
                  <a:gd name="T44" fmla="*/ 0 w 131"/>
                  <a:gd name="T45" fmla="*/ 23 h 71"/>
                  <a:gd name="T46" fmla="*/ 0 w 131"/>
                  <a:gd name="T47" fmla="*/ 16 h 71"/>
                  <a:gd name="T48" fmla="*/ 3 w 131"/>
                  <a:gd name="T49" fmla="*/ 9 h 71"/>
                  <a:gd name="T50" fmla="*/ 7 w 131"/>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71">
                    <a:moveTo>
                      <a:pt x="7" y="0"/>
                    </a:moveTo>
                    <a:lnTo>
                      <a:pt x="26" y="9"/>
                    </a:lnTo>
                    <a:lnTo>
                      <a:pt x="23" y="16"/>
                    </a:lnTo>
                    <a:lnTo>
                      <a:pt x="22" y="25"/>
                    </a:lnTo>
                    <a:lnTo>
                      <a:pt x="23" y="29"/>
                    </a:lnTo>
                    <a:lnTo>
                      <a:pt x="25" y="33"/>
                    </a:lnTo>
                    <a:lnTo>
                      <a:pt x="26" y="38"/>
                    </a:lnTo>
                    <a:lnTo>
                      <a:pt x="31" y="41"/>
                    </a:lnTo>
                    <a:lnTo>
                      <a:pt x="33" y="43"/>
                    </a:lnTo>
                    <a:lnTo>
                      <a:pt x="38" y="45"/>
                    </a:lnTo>
                    <a:lnTo>
                      <a:pt x="51" y="48"/>
                    </a:lnTo>
                    <a:lnTo>
                      <a:pt x="64" y="49"/>
                    </a:lnTo>
                    <a:lnTo>
                      <a:pt x="131" y="49"/>
                    </a:lnTo>
                    <a:lnTo>
                      <a:pt x="131" y="71"/>
                    </a:lnTo>
                    <a:lnTo>
                      <a:pt x="3" y="71"/>
                    </a:lnTo>
                    <a:lnTo>
                      <a:pt x="3" y="51"/>
                    </a:lnTo>
                    <a:lnTo>
                      <a:pt x="22" y="51"/>
                    </a:lnTo>
                    <a:lnTo>
                      <a:pt x="15" y="46"/>
                    </a:lnTo>
                    <a:lnTo>
                      <a:pt x="9" y="42"/>
                    </a:lnTo>
                    <a:lnTo>
                      <a:pt x="4" y="38"/>
                    </a:lnTo>
                    <a:lnTo>
                      <a:pt x="2" y="33"/>
                    </a:lnTo>
                    <a:lnTo>
                      <a:pt x="0" y="27"/>
                    </a:lnTo>
                    <a:lnTo>
                      <a:pt x="0" y="23"/>
                    </a:lnTo>
                    <a:lnTo>
                      <a:pt x="0" y="16"/>
                    </a:lnTo>
                    <a:lnTo>
                      <a:pt x="3" y="9"/>
                    </a:lnTo>
                    <a:lnTo>
                      <a:pt x="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6" name="Freeform 60"/>
              <p:cNvSpPr>
                <a:spLocks/>
              </p:cNvSpPr>
              <p:nvPr/>
            </p:nvSpPr>
            <p:spPr bwMode="auto">
              <a:xfrm>
                <a:off x="573088" y="4021138"/>
                <a:ext cx="138112" cy="49213"/>
              </a:xfrm>
              <a:custGeom>
                <a:avLst/>
                <a:gdLst>
                  <a:gd name="T0" fmla="*/ 173 w 174"/>
                  <a:gd name="T1" fmla="*/ 0 h 63"/>
                  <a:gd name="T2" fmla="*/ 174 w 174"/>
                  <a:gd name="T3" fmla="*/ 9 h 63"/>
                  <a:gd name="T4" fmla="*/ 174 w 174"/>
                  <a:gd name="T5" fmla="*/ 16 h 63"/>
                  <a:gd name="T6" fmla="*/ 174 w 174"/>
                  <a:gd name="T7" fmla="*/ 24 h 63"/>
                  <a:gd name="T8" fmla="*/ 173 w 174"/>
                  <a:gd name="T9" fmla="*/ 31 h 63"/>
                  <a:gd name="T10" fmla="*/ 171 w 174"/>
                  <a:gd name="T11" fmla="*/ 35 h 63"/>
                  <a:gd name="T12" fmla="*/ 168 w 174"/>
                  <a:gd name="T13" fmla="*/ 40 h 63"/>
                  <a:gd name="T14" fmla="*/ 165 w 174"/>
                  <a:gd name="T15" fmla="*/ 43 h 63"/>
                  <a:gd name="T16" fmla="*/ 161 w 174"/>
                  <a:gd name="T17" fmla="*/ 44 h 63"/>
                  <a:gd name="T18" fmla="*/ 151 w 174"/>
                  <a:gd name="T19" fmla="*/ 47 h 63"/>
                  <a:gd name="T20" fmla="*/ 135 w 174"/>
                  <a:gd name="T21" fmla="*/ 47 h 63"/>
                  <a:gd name="T22" fmla="*/ 61 w 174"/>
                  <a:gd name="T23" fmla="*/ 47 h 63"/>
                  <a:gd name="T24" fmla="*/ 61 w 174"/>
                  <a:gd name="T25" fmla="*/ 63 h 63"/>
                  <a:gd name="T26" fmla="*/ 45 w 174"/>
                  <a:gd name="T27" fmla="*/ 63 h 63"/>
                  <a:gd name="T28" fmla="*/ 45 w 174"/>
                  <a:gd name="T29" fmla="*/ 47 h 63"/>
                  <a:gd name="T30" fmla="*/ 13 w 174"/>
                  <a:gd name="T31" fmla="*/ 47 h 63"/>
                  <a:gd name="T32" fmla="*/ 0 w 174"/>
                  <a:gd name="T33" fmla="*/ 25 h 63"/>
                  <a:gd name="T34" fmla="*/ 45 w 174"/>
                  <a:gd name="T35" fmla="*/ 25 h 63"/>
                  <a:gd name="T36" fmla="*/ 45 w 174"/>
                  <a:gd name="T37" fmla="*/ 3 h 63"/>
                  <a:gd name="T38" fmla="*/ 61 w 174"/>
                  <a:gd name="T39" fmla="*/ 3 h 63"/>
                  <a:gd name="T40" fmla="*/ 61 w 174"/>
                  <a:gd name="T41" fmla="*/ 25 h 63"/>
                  <a:gd name="T42" fmla="*/ 136 w 174"/>
                  <a:gd name="T43" fmla="*/ 25 h 63"/>
                  <a:gd name="T44" fmla="*/ 142 w 174"/>
                  <a:gd name="T45" fmla="*/ 25 h 63"/>
                  <a:gd name="T46" fmla="*/ 146 w 174"/>
                  <a:gd name="T47" fmla="*/ 25 h 63"/>
                  <a:gd name="T48" fmla="*/ 148 w 174"/>
                  <a:gd name="T49" fmla="*/ 24 h 63"/>
                  <a:gd name="T50" fmla="*/ 151 w 174"/>
                  <a:gd name="T51" fmla="*/ 22 h 63"/>
                  <a:gd name="T52" fmla="*/ 152 w 174"/>
                  <a:gd name="T53" fmla="*/ 21 h 63"/>
                  <a:gd name="T54" fmla="*/ 154 w 174"/>
                  <a:gd name="T55" fmla="*/ 16 h 63"/>
                  <a:gd name="T56" fmla="*/ 154 w 174"/>
                  <a:gd name="T57" fmla="*/ 14 h 63"/>
                  <a:gd name="T58" fmla="*/ 154 w 174"/>
                  <a:gd name="T59" fmla="*/ 9 h 63"/>
                  <a:gd name="T60" fmla="*/ 154 w 174"/>
                  <a:gd name="T61" fmla="*/ 3 h 63"/>
                  <a:gd name="T62" fmla="*/ 173 w 174"/>
                  <a:gd name="T6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63">
                    <a:moveTo>
                      <a:pt x="173" y="0"/>
                    </a:moveTo>
                    <a:lnTo>
                      <a:pt x="174" y="9"/>
                    </a:lnTo>
                    <a:lnTo>
                      <a:pt x="174" y="16"/>
                    </a:lnTo>
                    <a:lnTo>
                      <a:pt x="174" y="24"/>
                    </a:lnTo>
                    <a:lnTo>
                      <a:pt x="173" y="31"/>
                    </a:lnTo>
                    <a:lnTo>
                      <a:pt x="171" y="35"/>
                    </a:lnTo>
                    <a:lnTo>
                      <a:pt x="168" y="40"/>
                    </a:lnTo>
                    <a:lnTo>
                      <a:pt x="165" y="43"/>
                    </a:lnTo>
                    <a:lnTo>
                      <a:pt x="161" y="44"/>
                    </a:lnTo>
                    <a:lnTo>
                      <a:pt x="151" y="47"/>
                    </a:lnTo>
                    <a:lnTo>
                      <a:pt x="135" y="47"/>
                    </a:lnTo>
                    <a:lnTo>
                      <a:pt x="61" y="47"/>
                    </a:lnTo>
                    <a:lnTo>
                      <a:pt x="61" y="63"/>
                    </a:lnTo>
                    <a:lnTo>
                      <a:pt x="45" y="63"/>
                    </a:lnTo>
                    <a:lnTo>
                      <a:pt x="45" y="47"/>
                    </a:lnTo>
                    <a:lnTo>
                      <a:pt x="13" y="47"/>
                    </a:lnTo>
                    <a:lnTo>
                      <a:pt x="0" y="25"/>
                    </a:lnTo>
                    <a:lnTo>
                      <a:pt x="45" y="25"/>
                    </a:lnTo>
                    <a:lnTo>
                      <a:pt x="45" y="3"/>
                    </a:lnTo>
                    <a:lnTo>
                      <a:pt x="61" y="3"/>
                    </a:lnTo>
                    <a:lnTo>
                      <a:pt x="61" y="25"/>
                    </a:lnTo>
                    <a:lnTo>
                      <a:pt x="136" y="25"/>
                    </a:lnTo>
                    <a:lnTo>
                      <a:pt x="142" y="25"/>
                    </a:lnTo>
                    <a:lnTo>
                      <a:pt x="146" y="25"/>
                    </a:lnTo>
                    <a:lnTo>
                      <a:pt x="148" y="24"/>
                    </a:lnTo>
                    <a:lnTo>
                      <a:pt x="151" y="22"/>
                    </a:lnTo>
                    <a:lnTo>
                      <a:pt x="152" y="21"/>
                    </a:lnTo>
                    <a:lnTo>
                      <a:pt x="154" y="16"/>
                    </a:lnTo>
                    <a:lnTo>
                      <a:pt x="154" y="14"/>
                    </a:lnTo>
                    <a:lnTo>
                      <a:pt x="154" y="9"/>
                    </a:lnTo>
                    <a:lnTo>
                      <a:pt x="154" y="3"/>
                    </a:lnTo>
                    <a:lnTo>
                      <a:pt x="17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7" name="Freeform 61"/>
              <p:cNvSpPr>
                <a:spLocks/>
              </p:cNvSpPr>
              <p:nvPr/>
            </p:nvSpPr>
            <p:spPr bwMode="auto">
              <a:xfrm>
                <a:off x="608013" y="3924300"/>
                <a:ext cx="103187" cy="82550"/>
              </a:xfrm>
              <a:custGeom>
                <a:avLst/>
                <a:gdLst>
                  <a:gd name="T0" fmla="*/ 0 w 130"/>
                  <a:gd name="T1" fmla="*/ 0 h 104"/>
                  <a:gd name="T2" fmla="*/ 128 w 130"/>
                  <a:gd name="T3" fmla="*/ 0 h 104"/>
                  <a:gd name="T4" fmla="*/ 128 w 130"/>
                  <a:gd name="T5" fmla="*/ 20 h 104"/>
                  <a:gd name="T6" fmla="*/ 109 w 130"/>
                  <a:gd name="T7" fmla="*/ 20 h 104"/>
                  <a:gd name="T8" fmla="*/ 120 w 130"/>
                  <a:gd name="T9" fmla="*/ 30 h 104"/>
                  <a:gd name="T10" fmla="*/ 128 w 130"/>
                  <a:gd name="T11" fmla="*/ 45 h 104"/>
                  <a:gd name="T12" fmla="*/ 130 w 130"/>
                  <a:gd name="T13" fmla="*/ 59 h 104"/>
                  <a:gd name="T14" fmla="*/ 130 w 130"/>
                  <a:gd name="T15" fmla="*/ 68 h 104"/>
                  <a:gd name="T16" fmla="*/ 129 w 130"/>
                  <a:gd name="T17" fmla="*/ 74 h 104"/>
                  <a:gd name="T18" fmla="*/ 126 w 130"/>
                  <a:gd name="T19" fmla="*/ 81 h 104"/>
                  <a:gd name="T20" fmla="*/ 123 w 130"/>
                  <a:gd name="T21" fmla="*/ 87 h 104"/>
                  <a:gd name="T22" fmla="*/ 119 w 130"/>
                  <a:gd name="T23" fmla="*/ 92 h 104"/>
                  <a:gd name="T24" fmla="*/ 115 w 130"/>
                  <a:gd name="T25" fmla="*/ 95 h 104"/>
                  <a:gd name="T26" fmla="*/ 110 w 130"/>
                  <a:gd name="T27" fmla="*/ 98 h 104"/>
                  <a:gd name="T28" fmla="*/ 106 w 130"/>
                  <a:gd name="T29" fmla="*/ 101 h 104"/>
                  <a:gd name="T30" fmla="*/ 99 w 130"/>
                  <a:gd name="T31" fmla="*/ 103 h 104"/>
                  <a:gd name="T32" fmla="*/ 94 w 130"/>
                  <a:gd name="T33" fmla="*/ 103 h 104"/>
                  <a:gd name="T34" fmla="*/ 87 w 130"/>
                  <a:gd name="T35" fmla="*/ 104 h 104"/>
                  <a:gd name="T36" fmla="*/ 78 w 130"/>
                  <a:gd name="T37" fmla="*/ 104 h 104"/>
                  <a:gd name="T38" fmla="*/ 0 w 130"/>
                  <a:gd name="T39" fmla="*/ 104 h 104"/>
                  <a:gd name="T40" fmla="*/ 0 w 130"/>
                  <a:gd name="T41" fmla="*/ 82 h 104"/>
                  <a:gd name="T42" fmla="*/ 71 w 130"/>
                  <a:gd name="T43" fmla="*/ 82 h 104"/>
                  <a:gd name="T44" fmla="*/ 81 w 130"/>
                  <a:gd name="T45" fmla="*/ 82 h 104"/>
                  <a:gd name="T46" fmla="*/ 88 w 130"/>
                  <a:gd name="T47" fmla="*/ 81 h 104"/>
                  <a:gd name="T48" fmla="*/ 93 w 130"/>
                  <a:gd name="T49" fmla="*/ 81 h 104"/>
                  <a:gd name="T50" fmla="*/ 99 w 130"/>
                  <a:gd name="T51" fmla="*/ 78 h 104"/>
                  <a:gd name="T52" fmla="*/ 103 w 130"/>
                  <a:gd name="T53" fmla="*/ 75 h 104"/>
                  <a:gd name="T54" fmla="*/ 107 w 130"/>
                  <a:gd name="T55" fmla="*/ 72 h 104"/>
                  <a:gd name="T56" fmla="*/ 110 w 130"/>
                  <a:gd name="T57" fmla="*/ 68 h 104"/>
                  <a:gd name="T58" fmla="*/ 112 w 130"/>
                  <a:gd name="T59" fmla="*/ 62 h 104"/>
                  <a:gd name="T60" fmla="*/ 112 w 130"/>
                  <a:gd name="T61" fmla="*/ 55 h 104"/>
                  <a:gd name="T62" fmla="*/ 112 w 130"/>
                  <a:gd name="T63" fmla="*/ 49 h 104"/>
                  <a:gd name="T64" fmla="*/ 110 w 130"/>
                  <a:gd name="T65" fmla="*/ 43 h 104"/>
                  <a:gd name="T66" fmla="*/ 107 w 130"/>
                  <a:gd name="T67" fmla="*/ 37 h 104"/>
                  <a:gd name="T68" fmla="*/ 103 w 130"/>
                  <a:gd name="T69" fmla="*/ 32 h 104"/>
                  <a:gd name="T70" fmla="*/ 99 w 130"/>
                  <a:gd name="T71" fmla="*/ 29 h 104"/>
                  <a:gd name="T72" fmla="*/ 93 w 130"/>
                  <a:gd name="T73" fmla="*/ 24 h 104"/>
                  <a:gd name="T74" fmla="*/ 83 w 130"/>
                  <a:gd name="T75" fmla="*/ 23 h 104"/>
                  <a:gd name="T76" fmla="*/ 68 w 130"/>
                  <a:gd name="T77" fmla="*/ 21 h 104"/>
                  <a:gd name="T78" fmla="*/ 0 w 130"/>
                  <a:gd name="T79" fmla="*/ 21 h 104"/>
                  <a:gd name="T80" fmla="*/ 0 w 130"/>
                  <a:gd name="T8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0" h="104">
                    <a:moveTo>
                      <a:pt x="0" y="0"/>
                    </a:moveTo>
                    <a:lnTo>
                      <a:pt x="128" y="0"/>
                    </a:lnTo>
                    <a:lnTo>
                      <a:pt x="128" y="20"/>
                    </a:lnTo>
                    <a:lnTo>
                      <a:pt x="109" y="20"/>
                    </a:lnTo>
                    <a:lnTo>
                      <a:pt x="120" y="30"/>
                    </a:lnTo>
                    <a:lnTo>
                      <a:pt x="128" y="45"/>
                    </a:lnTo>
                    <a:lnTo>
                      <a:pt x="130" y="59"/>
                    </a:lnTo>
                    <a:lnTo>
                      <a:pt x="130" y="68"/>
                    </a:lnTo>
                    <a:lnTo>
                      <a:pt x="129" y="74"/>
                    </a:lnTo>
                    <a:lnTo>
                      <a:pt x="126" y="81"/>
                    </a:lnTo>
                    <a:lnTo>
                      <a:pt x="123" y="87"/>
                    </a:lnTo>
                    <a:lnTo>
                      <a:pt x="119" y="92"/>
                    </a:lnTo>
                    <a:lnTo>
                      <a:pt x="115" y="95"/>
                    </a:lnTo>
                    <a:lnTo>
                      <a:pt x="110" y="98"/>
                    </a:lnTo>
                    <a:lnTo>
                      <a:pt x="106" y="101"/>
                    </a:lnTo>
                    <a:lnTo>
                      <a:pt x="99" y="103"/>
                    </a:lnTo>
                    <a:lnTo>
                      <a:pt x="94" y="103"/>
                    </a:lnTo>
                    <a:lnTo>
                      <a:pt x="87" y="104"/>
                    </a:lnTo>
                    <a:lnTo>
                      <a:pt x="78" y="104"/>
                    </a:lnTo>
                    <a:lnTo>
                      <a:pt x="0" y="104"/>
                    </a:lnTo>
                    <a:lnTo>
                      <a:pt x="0" y="82"/>
                    </a:lnTo>
                    <a:lnTo>
                      <a:pt x="71" y="82"/>
                    </a:lnTo>
                    <a:lnTo>
                      <a:pt x="81" y="82"/>
                    </a:lnTo>
                    <a:lnTo>
                      <a:pt x="88" y="81"/>
                    </a:lnTo>
                    <a:lnTo>
                      <a:pt x="93" y="81"/>
                    </a:lnTo>
                    <a:lnTo>
                      <a:pt x="99" y="78"/>
                    </a:lnTo>
                    <a:lnTo>
                      <a:pt x="103" y="75"/>
                    </a:lnTo>
                    <a:lnTo>
                      <a:pt x="107" y="72"/>
                    </a:lnTo>
                    <a:lnTo>
                      <a:pt x="110" y="68"/>
                    </a:lnTo>
                    <a:lnTo>
                      <a:pt x="112" y="62"/>
                    </a:lnTo>
                    <a:lnTo>
                      <a:pt x="112" y="55"/>
                    </a:lnTo>
                    <a:lnTo>
                      <a:pt x="112" y="49"/>
                    </a:lnTo>
                    <a:lnTo>
                      <a:pt x="110" y="43"/>
                    </a:lnTo>
                    <a:lnTo>
                      <a:pt x="107" y="37"/>
                    </a:lnTo>
                    <a:lnTo>
                      <a:pt x="103" y="32"/>
                    </a:lnTo>
                    <a:lnTo>
                      <a:pt x="99" y="29"/>
                    </a:lnTo>
                    <a:lnTo>
                      <a:pt x="93" y="24"/>
                    </a:lnTo>
                    <a:lnTo>
                      <a:pt x="83" y="23"/>
                    </a:lnTo>
                    <a:lnTo>
                      <a:pt x="68" y="21"/>
                    </a:lnTo>
                    <a:lnTo>
                      <a:pt x="0" y="21"/>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8" name="Freeform 62"/>
              <p:cNvSpPr>
                <a:spLocks/>
              </p:cNvSpPr>
              <p:nvPr/>
            </p:nvSpPr>
            <p:spPr bwMode="auto">
              <a:xfrm>
                <a:off x="606425" y="3841750"/>
                <a:ext cx="103187" cy="55563"/>
              </a:xfrm>
              <a:custGeom>
                <a:avLst/>
                <a:gdLst>
                  <a:gd name="T0" fmla="*/ 7 w 131"/>
                  <a:gd name="T1" fmla="*/ 0 h 69"/>
                  <a:gd name="T2" fmla="*/ 26 w 131"/>
                  <a:gd name="T3" fmla="*/ 7 h 69"/>
                  <a:gd name="T4" fmla="*/ 23 w 131"/>
                  <a:gd name="T5" fmla="*/ 14 h 69"/>
                  <a:gd name="T6" fmla="*/ 22 w 131"/>
                  <a:gd name="T7" fmla="*/ 23 h 69"/>
                  <a:gd name="T8" fmla="*/ 23 w 131"/>
                  <a:gd name="T9" fmla="*/ 27 h 69"/>
                  <a:gd name="T10" fmla="*/ 25 w 131"/>
                  <a:gd name="T11" fmla="*/ 32 h 69"/>
                  <a:gd name="T12" fmla="*/ 26 w 131"/>
                  <a:gd name="T13" fmla="*/ 36 h 69"/>
                  <a:gd name="T14" fmla="*/ 31 w 131"/>
                  <a:gd name="T15" fmla="*/ 39 h 69"/>
                  <a:gd name="T16" fmla="*/ 33 w 131"/>
                  <a:gd name="T17" fmla="*/ 42 h 69"/>
                  <a:gd name="T18" fmla="*/ 38 w 131"/>
                  <a:gd name="T19" fmla="*/ 43 h 69"/>
                  <a:gd name="T20" fmla="*/ 51 w 131"/>
                  <a:gd name="T21" fmla="*/ 46 h 69"/>
                  <a:gd name="T22" fmla="*/ 64 w 131"/>
                  <a:gd name="T23" fmla="*/ 48 h 69"/>
                  <a:gd name="T24" fmla="*/ 131 w 131"/>
                  <a:gd name="T25" fmla="*/ 48 h 69"/>
                  <a:gd name="T26" fmla="*/ 131 w 131"/>
                  <a:gd name="T27" fmla="*/ 69 h 69"/>
                  <a:gd name="T28" fmla="*/ 3 w 131"/>
                  <a:gd name="T29" fmla="*/ 69 h 69"/>
                  <a:gd name="T30" fmla="*/ 3 w 131"/>
                  <a:gd name="T31" fmla="*/ 49 h 69"/>
                  <a:gd name="T32" fmla="*/ 22 w 131"/>
                  <a:gd name="T33" fmla="*/ 49 h 69"/>
                  <a:gd name="T34" fmla="*/ 15 w 131"/>
                  <a:gd name="T35" fmla="*/ 45 h 69"/>
                  <a:gd name="T36" fmla="*/ 9 w 131"/>
                  <a:gd name="T37" fmla="*/ 40 h 69"/>
                  <a:gd name="T38" fmla="*/ 4 w 131"/>
                  <a:gd name="T39" fmla="*/ 36 h 69"/>
                  <a:gd name="T40" fmla="*/ 2 w 131"/>
                  <a:gd name="T41" fmla="*/ 32 h 69"/>
                  <a:gd name="T42" fmla="*/ 0 w 131"/>
                  <a:gd name="T43" fmla="*/ 26 h 69"/>
                  <a:gd name="T44" fmla="*/ 0 w 131"/>
                  <a:gd name="T45" fmla="*/ 22 h 69"/>
                  <a:gd name="T46" fmla="*/ 0 w 131"/>
                  <a:gd name="T47" fmla="*/ 14 h 69"/>
                  <a:gd name="T48" fmla="*/ 3 w 131"/>
                  <a:gd name="T49" fmla="*/ 7 h 69"/>
                  <a:gd name="T50" fmla="*/ 7 w 131"/>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69">
                    <a:moveTo>
                      <a:pt x="7" y="0"/>
                    </a:moveTo>
                    <a:lnTo>
                      <a:pt x="26" y="7"/>
                    </a:lnTo>
                    <a:lnTo>
                      <a:pt x="23" y="14"/>
                    </a:lnTo>
                    <a:lnTo>
                      <a:pt x="22" y="23"/>
                    </a:lnTo>
                    <a:lnTo>
                      <a:pt x="23" y="27"/>
                    </a:lnTo>
                    <a:lnTo>
                      <a:pt x="25" y="32"/>
                    </a:lnTo>
                    <a:lnTo>
                      <a:pt x="26" y="36"/>
                    </a:lnTo>
                    <a:lnTo>
                      <a:pt x="31" y="39"/>
                    </a:lnTo>
                    <a:lnTo>
                      <a:pt x="33" y="42"/>
                    </a:lnTo>
                    <a:lnTo>
                      <a:pt x="38" y="43"/>
                    </a:lnTo>
                    <a:lnTo>
                      <a:pt x="51" y="46"/>
                    </a:lnTo>
                    <a:lnTo>
                      <a:pt x="64" y="48"/>
                    </a:lnTo>
                    <a:lnTo>
                      <a:pt x="131" y="48"/>
                    </a:lnTo>
                    <a:lnTo>
                      <a:pt x="131" y="69"/>
                    </a:lnTo>
                    <a:lnTo>
                      <a:pt x="3" y="69"/>
                    </a:lnTo>
                    <a:lnTo>
                      <a:pt x="3" y="49"/>
                    </a:lnTo>
                    <a:lnTo>
                      <a:pt x="22" y="49"/>
                    </a:lnTo>
                    <a:lnTo>
                      <a:pt x="15" y="45"/>
                    </a:lnTo>
                    <a:lnTo>
                      <a:pt x="9" y="40"/>
                    </a:lnTo>
                    <a:lnTo>
                      <a:pt x="4" y="36"/>
                    </a:lnTo>
                    <a:lnTo>
                      <a:pt x="2" y="32"/>
                    </a:lnTo>
                    <a:lnTo>
                      <a:pt x="0" y="26"/>
                    </a:lnTo>
                    <a:lnTo>
                      <a:pt x="0" y="22"/>
                    </a:lnTo>
                    <a:lnTo>
                      <a:pt x="0" y="14"/>
                    </a:lnTo>
                    <a:lnTo>
                      <a:pt x="3" y="7"/>
                    </a:lnTo>
                    <a:lnTo>
                      <a:pt x="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59" name="Freeform 63"/>
              <p:cNvSpPr>
                <a:spLocks noEditPoints="1"/>
              </p:cNvSpPr>
              <p:nvPr/>
            </p:nvSpPr>
            <p:spPr bwMode="auto">
              <a:xfrm>
                <a:off x="568325" y="3743325"/>
                <a:ext cx="142875" cy="88900"/>
              </a:xfrm>
              <a:custGeom>
                <a:avLst/>
                <a:gdLst>
                  <a:gd name="T0" fmla="*/ 113 w 179"/>
                  <a:gd name="T1" fmla="*/ 23 h 112"/>
                  <a:gd name="T2" fmla="*/ 97 w 179"/>
                  <a:gd name="T3" fmla="*/ 23 h 112"/>
                  <a:gd name="T4" fmla="*/ 85 w 179"/>
                  <a:gd name="T5" fmla="*/ 28 h 112"/>
                  <a:gd name="T6" fmla="*/ 75 w 179"/>
                  <a:gd name="T7" fmla="*/ 34 h 112"/>
                  <a:gd name="T8" fmla="*/ 66 w 179"/>
                  <a:gd name="T9" fmla="*/ 44 h 112"/>
                  <a:gd name="T10" fmla="*/ 64 w 179"/>
                  <a:gd name="T11" fmla="*/ 57 h 112"/>
                  <a:gd name="T12" fmla="*/ 66 w 179"/>
                  <a:gd name="T13" fmla="*/ 70 h 112"/>
                  <a:gd name="T14" fmla="*/ 77 w 179"/>
                  <a:gd name="T15" fmla="*/ 81 h 112"/>
                  <a:gd name="T16" fmla="*/ 91 w 179"/>
                  <a:gd name="T17" fmla="*/ 89 h 112"/>
                  <a:gd name="T18" fmla="*/ 111 w 179"/>
                  <a:gd name="T19" fmla="*/ 91 h 112"/>
                  <a:gd name="T20" fmla="*/ 132 w 179"/>
                  <a:gd name="T21" fmla="*/ 90 h 112"/>
                  <a:gd name="T22" fmla="*/ 145 w 179"/>
                  <a:gd name="T23" fmla="*/ 86 h 112"/>
                  <a:gd name="T24" fmla="*/ 155 w 179"/>
                  <a:gd name="T25" fmla="*/ 78 h 112"/>
                  <a:gd name="T26" fmla="*/ 159 w 179"/>
                  <a:gd name="T27" fmla="*/ 68 h 112"/>
                  <a:gd name="T28" fmla="*/ 162 w 179"/>
                  <a:gd name="T29" fmla="*/ 58 h 112"/>
                  <a:gd name="T30" fmla="*/ 159 w 179"/>
                  <a:gd name="T31" fmla="*/ 45 h 112"/>
                  <a:gd name="T32" fmla="*/ 149 w 179"/>
                  <a:gd name="T33" fmla="*/ 34 h 112"/>
                  <a:gd name="T34" fmla="*/ 135 w 179"/>
                  <a:gd name="T35" fmla="*/ 25 h 112"/>
                  <a:gd name="T36" fmla="*/ 113 w 179"/>
                  <a:gd name="T37" fmla="*/ 23 h 112"/>
                  <a:gd name="T38" fmla="*/ 111 w 179"/>
                  <a:gd name="T39" fmla="*/ 0 h 112"/>
                  <a:gd name="T40" fmla="*/ 132 w 179"/>
                  <a:gd name="T41" fmla="*/ 3 h 112"/>
                  <a:gd name="T42" fmla="*/ 148 w 179"/>
                  <a:gd name="T43" fmla="*/ 7 h 112"/>
                  <a:gd name="T44" fmla="*/ 162 w 179"/>
                  <a:gd name="T45" fmla="*/ 18 h 112"/>
                  <a:gd name="T46" fmla="*/ 172 w 179"/>
                  <a:gd name="T47" fmla="*/ 29 h 112"/>
                  <a:gd name="T48" fmla="*/ 178 w 179"/>
                  <a:gd name="T49" fmla="*/ 42 h 112"/>
                  <a:gd name="T50" fmla="*/ 179 w 179"/>
                  <a:gd name="T51" fmla="*/ 57 h 112"/>
                  <a:gd name="T52" fmla="*/ 178 w 179"/>
                  <a:gd name="T53" fmla="*/ 70 h 112"/>
                  <a:gd name="T54" fmla="*/ 171 w 179"/>
                  <a:gd name="T55" fmla="*/ 81 h 112"/>
                  <a:gd name="T56" fmla="*/ 161 w 179"/>
                  <a:gd name="T57" fmla="*/ 91 h 112"/>
                  <a:gd name="T58" fmla="*/ 177 w 179"/>
                  <a:gd name="T59" fmla="*/ 91 h 112"/>
                  <a:gd name="T60" fmla="*/ 177 w 179"/>
                  <a:gd name="T61" fmla="*/ 112 h 112"/>
                  <a:gd name="T62" fmla="*/ 0 w 179"/>
                  <a:gd name="T63" fmla="*/ 112 h 112"/>
                  <a:gd name="T64" fmla="*/ 0 w 179"/>
                  <a:gd name="T65" fmla="*/ 90 h 112"/>
                  <a:gd name="T66" fmla="*/ 64 w 179"/>
                  <a:gd name="T67" fmla="*/ 90 h 112"/>
                  <a:gd name="T68" fmla="*/ 53 w 179"/>
                  <a:gd name="T69" fmla="*/ 80 h 112"/>
                  <a:gd name="T70" fmla="*/ 48 w 179"/>
                  <a:gd name="T71" fmla="*/ 68 h 112"/>
                  <a:gd name="T72" fmla="*/ 46 w 179"/>
                  <a:gd name="T73" fmla="*/ 55 h 112"/>
                  <a:gd name="T74" fmla="*/ 46 w 179"/>
                  <a:gd name="T75" fmla="*/ 47 h 112"/>
                  <a:gd name="T76" fmla="*/ 48 w 179"/>
                  <a:gd name="T77" fmla="*/ 39 h 112"/>
                  <a:gd name="T78" fmla="*/ 50 w 179"/>
                  <a:gd name="T79" fmla="*/ 32 h 112"/>
                  <a:gd name="T80" fmla="*/ 55 w 179"/>
                  <a:gd name="T81" fmla="*/ 26 h 112"/>
                  <a:gd name="T82" fmla="*/ 59 w 179"/>
                  <a:gd name="T83" fmla="*/ 20 h 112"/>
                  <a:gd name="T84" fmla="*/ 64 w 179"/>
                  <a:gd name="T85" fmla="*/ 15 h 112"/>
                  <a:gd name="T86" fmla="*/ 71 w 179"/>
                  <a:gd name="T87" fmla="*/ 10 h 112"/>
                  <a:gd name="T88" fmla="*/ 77 w 179"/>
                  <a:gd name="T89" fmla="*/ 7 h 112"/>
                  <a:gd name="T90" fmla="*/ 85 w 179"/>
                  <a:gd name="T91" fmla="*/ 5 h 112"/>
                  <a:gd name="T92" fmla="*/ 97 w 179"/>
                  <a:gd name="T93" fmla="*/ 2 h 112"/>
                  <a:gd name="T94" fmla="*/ 111 w 179"/>
                  <a:gd name="T9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9" h="112">
                    <a:moveTo>
                      <a:pt x="113" y="23"/>
                    </a:moveTo>
                    <a:lnTo>
                      <a:pt x="97" y="23"/>
                    </a:lnTo>
                    <a:lnTo>
                      <a:pt x="85" y="28"/>
                    </a:lnTo>
                    <a:lnTo>
                      <a:pt x="75" y="34"/>
                    </a:lnTo>
                    <a:lnTo>
                      <a:pt x="66" y="44"/>
                    </a:lnTo>
                    <a:lnTo>
                      <a:pt x="64" y="57"/>
                    </a:lnTo>
                    <a:lnTo>
                      <a:pt x="66" y="70"/>
                    </a:lnTo>
                    <a:lnTo>
                      <a:pt x="77" y="81"/>
                    </a:lnTo>
                    <a:lnTo>
                      <a:pt x="91" y="89"/>
                    </a:lnTo>
                    <a:lnTo>
                      <a:pt x="111" y="91"/>
                    </a:lnTo>
                    <a:lnTo>
                      <a:pt x="132" y="90"/>
                    </a:lnTo>
                    <a:lnTo>
                      <a:pt x="145" y="86"/>
                    </a:lnTo>
                    <a:lnTo>
                      <a:pt x="155" y="78"/>
                    </a:lnTo>
                    <a:lnTo>
                      <a:pt x="159" y="68"/>
                    </a:lnTo>
                    <a:lnTo>
                      <a:pt x="162" y="58"/>
                    </a:lnTo>
                    <a:lnTo>
                      <a:pt x="159" y="45"/>
                    </a:lnTo>
                    <a:lnTo>
                      <a:pt x="149" y="34"/>
                    </a:lnTo>
                    <a:lnTo>
                      <a:pt x="135" y="25"/>
                    </a:lnTo>
                    <a:lnTo>
                      <a:pt x="113" y="23"/>
                    </a:lnTo>
                    <a:close/>
                    <a:moveTo>
                      <a:pt x="111" y="0"/>
                    </a:moveTo>
                    <a:lnTo>
                      <a:pt x="132" y="3"/>
                    </a:lnTo>
                    <a:lnTo>
                      <a:pt x="148" y="7"/>
                    </a:lnTo>
                    <a:lnTo>
                      <a:pt x="162" y="18"/>
                    </a:lnTo>
                    <a:lnTo>
                      <a:pt x="172" y="29"/>
                    </a:lnTo>
                    <a:lnTo>
                      <a:pt x="178" y="42"/>
                    </a:lnTo>
                    <a:lnTo>
                      <a:pt x="179" y="57"/>
                    </a:lnTo>
                    <a:lnTo>
                      <a:pt x="178" y="70"/>
                    </a:lnTo>
                    <a:lnTo>
                      <a:pt x="171" y="81"/>
                    </a:lnTo>
                    <a:lnTo>
                      <a:pt x="161" y="91"/>
                    </a:lnTo>
                    <a:lnTo>
                      <a:pt x="177" y="91"/>
                    </a:lnTo>
                    <a:lnTo>
                      <a:pt x="177" y="112"/>
                    </a:lnTo>
                    <a:lnTo>
                      <a:pt x="0" y="112"/>
                    </a:lnTo>
                    <a:lnTo>
                      <a:pt x="0" y="90"/>
                    </a:lnTo>
                    <a:lnTo>
                      <a:pt x="64" y="90"/>
                    </a:lnTo>
                    <a:lnTo>
                      <a:pt x="53" y="80"/>
                    </a:lnTo>
                    <a:lnTo>
                      <a:pt x="48" y="68"/>
                    </a:lnTo>
                    <a:lnTo>
                      <a:pt x="46" y="55"/>
                    </a:lnTo>
                    <a:lnTo>
                      <a:pt x="46" y="47"/>
                    </a:lnTo>
                    <a:lnTo>
                      <a:pt x="48" y="39"/>
                    </a:lnTo>
                    <a:lnTo>
                      <a:pt x="50" y="32"/>
                    </a:lnTo>
                    <a:lnTo>
                      <a:pt x="55" y="26"/>
                    </a:lnTo>
                    <a:lnTo>
                      <a:pt x="59" y="20"/>
                    </a:lnTo>
                    <a:lnTo>
                      <a:pt x="64" y="15"/>
                    </a:lnTo>
                    <a:lnTo>
                      <a:pt x="71" y="10"/>
                    </a:lnTo>
                    <a:lnTo>
                      <a:pt x="77" y="7"/>
                    </a:lnTo>
                    <a:lnTo>
                      <a:pt x="85" y="5"/>
                    </a:lnTo>
                    <a:lnTo>
                      <a:pt x="97" y="2"/>
                    </a:lnTo>
                    <a:lnTo>
                      <a:pt x="1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0" name="Freeform 64"/>
              <p:cNvSpPr>
                <a:spLocks noEditPoints="1"/>
              </p:cNvSpPr>
              <p:nvPr/>
            </p:nvSpPr>
            <p:spPr bwMode="auto">
              <a:xfrm>
                <a:off x="606425" y="3635375"/>
                <a:ext cx="104775" cy="93663"/>
              </a:xfrm>
              <a:custGeom>
                <a:avLst/>
                <a:gdLst>
                  <a:gd name="T0" fmla="*/ 71 w 133"/>
                  <a:gd name="T1" fmla="*/ 43 h 117"/>
                  <a:gd name="T2" fmla="*/ 76 w 133"/>
                  <a:gd name="T3" fmla="*/ 72 h 117"/>
                  <a:gd name="T4" fmla="*/ 78 w 133"/>
                  <a:gd name="T5" fmla="*/ 83 h 117"/>
                  <a:gd name="T6" fmla="*/ 83 w 133"/>
                  <a:gd name="T7" fmla="*/ 90 h 117"/>
                  <a:gd name="T8" fmla="*/ 91 w 133"/>
                  <a:gd name="T9" fmla="*/ 94 h 117"/>
                  <a:gd name="T10" fmla="*/ 102 w 133"/>
                  <a:gd name="T11" fmla="*/ 94 h 117"/>
                  <a:gd name="T12" fmla="*/ 110 w 133"/>
                  <a:gd name="T13" fmla="*/ 88 h 117"/>
                  <a:gd name="T14" fmla="*/ 116 w 133"/>
                  <a:gd name="T15" fmla="*/ 77 h 117"/>
                  <a:gd name="T16" fmla="*/ 116 w 133"/>
                  <a:gd name="T17" fmla="*/ 61 h 117"/>
                  <a:gd name="T18" fmla="*/ 112 w 133"/>
                  <a:gd name="T19" fmla="*/ 46 h 117"/>
                  <a:gd name="T20" fmla="*/ 102 w 133"/>
                  <a:gd name="T21" fmla="*/ 36 h 117"/>
                  <a:gd name="T22" fmla="*/ 90 w 133"/>
                  <a:gd name="T23" fmla="*/ 30 h 117"/>
                  <a:gd name="T24" fmla="*/ 74 w 133"/>
                  <a:gd name="T25" fmla="*/ 29 h 117"/>
                  <a:gd name="T26" fmla="*/ 131 w 133"/>
                  <a:gd name="T27" fmla="*/ 0 h 117"/>
                  <a:gd name="T28" fmla="*/ 123 w 133"/>
                  <a:gd name="T29" fmla="*/ 25 h 117"/>
                  <a:gd name="T30" fmla="*/ 123 w 133"/>
                  <a:gd name="T31" fmla="*/ 39 h 117"/>
                  <a:gd name="T32" fmla="*/ 132 w 133"/>
                  <a:gd name="T33" fmla="*/ 61 h 117"/>
                  <a:gd name="T34" fmla="*/ 131 w 133"/>
                  <a:gd name="T35" fmla="*/ 93 h 117"/>
                  <a:gd name="T36" fmla="*/ 112 w 133"/>
                  <a:gd name="T37" fmla="*/ 114 h 117"/>
                  <a:gd name="T38" fmla="*/ 91 w 133"/>
                  <a:gd name="T39" fmla="*/ 117 h 117"/>
                  <a:gd name="T40" fmla="*/ 80 w 133"/>
                  <a:gd name="T41" fmla="*/ 113 h 117"/>
                  <a:gd name="T42" fmla="*/ 71 w 133"/>
                  <a:gd name="T43" fmla="*/ 107 h 117"/>
                  <a:gd name="T44" fmla="*/ 64 w 133"/>
                  <a:gd name="T45" fmla="*/ 94 h 117"/>
                  <a:gd name="T46" fmla="*/ 60 w 133"/>
                  <a:gd name="T47" fmla="*/ 81 h 117"/>
                  <a:gd name="T48" fmla="*/ 57 w 133"/>
                  <a:gd name="T49" fmla="*/ 67 h 117"/>
                  <a:gd name="T50" fmla="*/ 49 w 133"/>
                  <a:gd name="T51" fmla="*/ 29 h 117"/>
                  <a:gd name="T52" fmla="*/ 38 w 133"/>
                  <a:gd name="T53" fmla="*/ 29 h 117"/>
                  <a:gd name="T54" fmla="*/ 29 w 133"/>
                  <a:gd name="T55" fmla="*/ 32 h 117"/>
                  <a:gd name="T56" fmla="*/ 20 w 133"/>
                  <a:gd name="T57" fmla="*/ 45 h 117"/>
                  <a:gd name="T58" fmla="*/ 19 w 133"/>
                  <a:gd name="T59" fmla="*/ 67 h 117"/>
                  <a:gd name="T60" fmla="*/ 20 w 133"/>
                  <a:gd name="T61" fmla="*/ 78 h 117"/>
                  <a:gd name="T62" fmla="*/ 28 w 133"/>
                  <a:gd name="T63" fmla="*/ 87 h 117"/>
                  <a:gd name="T64" fmla="*/ 42 w 133"/>
                  <a:gd name="T65" fmla="*/ 93 h 117"/>
                  <a:gd name="T66" fmla="*/ 31 w 133"/>
                  <a:gd name="T67" fmla="*/ 112 h 117"/>
                  <a:gd name="T68" fmla="*/ 18 w 133"/>
                  <a:gd name="T69" fmla="*/ 104 h 117"/>
                  <a:gd name="T70" fmla="*/ 7 w 133"/>
                  <a:gd name="T71" fmla="*/ 93 h 117"/>
                  <a:gd name="T72" fmla="*/ 2 w 133"/>
                  <a:gd name="T73" fmla="*/ 71 h 117"/>
                  <a:gd name="T74" fmla="*/ 2 w 133"/>
                  <a:gd name="T75" fmla="*/ 41 h 117"/>
                  <a:gd name="T76" fmla="*/ 6 w 133"/>
                  <a:gd name="T77" fmla="*/ 23 h 117"/>
                  <a:gd name="T78" fmla="*/ 13 w 133"/>
                  <a:gd name="T79" fmla="*/ 14 h 117"/>
                  <a:gd name="T80" fmla="*/ 23 w 133"/>
                  <a:gd name="T81" fmla="*/ 9 h 117"/>
                  <a:gd name="T82" fmla="*/ 33 w 133"/>
                  <a:gd name="T83" fmla="*/ 7 h 117"/>
                  <a:gd name="T84" fmla="*/ 48 w 133"/>
                  <a:gd name="T85" fmla="*/ 6 h 117"/>
                  <a:gd name="T86" fmla="*/ 94 w 133"/>
                  <a:gd name="T87" fmla="*/ 6 h 117"/>
                  <a:gd name="T88" fmla="*/ 115 w 133"/>
                  <a:gd name="T89" fmla="*/ 6 h 117"/>
                  <a:gd name="T90" fmla="*/ 131 w 133"/>
                  <a:gd name="T9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7">
                    <a:moveTo>
                      <a:pt x="67" y="29"/>
                    </a:moveTo>
                    <a:lnTo>
                      <a:pt x="71" y="43"/>
                    </a:lnTo>
                    <a:lnTo>
                      <a:pt x="74" y="64"/>
                    </a:lnTo>
                    <a:lnTo>
                      <a:pt x="76" y="72"/>
                    </a:lnTo>
                    <a:lnTo>
                      <a:pt x="77" y="78"/>
                    </a:lnTo>
                    <a:lnTo>
                      <a:pt x="78" y="83"/>
                    </a:lnTo>
                    <a:lnTo>
                      <a:pt x="81" y="87"/>
                    </a:lnTo>
                    <a:lnTo>
                      <a:pt x="83" y="90"/>
                    </a:lnTo>
                    <a:lnTo>
                      <a:pt x="86" y="91"/>
                    </a:lnTo>
                    <a:lnTo>
                      <a:pt x="91" y="94"/>
                    </a:lnTo>
                    <a:lnTo>
                      <a:pt x="96" y="94"/>
                    </a:lnTo>
                    <a:lnTo>
                      <a:pt x="102" y="94"/>
                    </a:lnTo>
                    <a:lnTo>
                      <a:pt x="106" y="91"/>
                    </a:lnTo>
                    <a:lnTo>
                      <a:pt x="110" y="88"/>
                    </a:lnTo>
                    <a:lnTo>
                      <a:pt x="113" y="83"/>
                    </a:lnTo>
                    <a:lnTo>
                      <a:pt x="116" y="77"/>
                    </a:lnTo>
                    <a:lnTo>
                      <a:pt x="116" y="68"/>
                    </a:lnTo>
                    <a:lnTo>
                      <a:pt x="116" y="61"/>
                    </a:lnTo>
                    <a:lnTo>
                      <a:pt x="115" y="54"/>
                    </a:lnTo>
                    <a:lnTo>
                      <a:pt x="112" y="46"/>
                    </a:lnTo>
                    <a:lnTo>
                      <a:pt x="107" y="41"/>
                    </a:lnTo>
                    <a:lnTo>
                      <a:pt x="102" y="36"/>
                    </a:lnTo>
                    <a:lnTo>
                      <a:pt x="96" y="32"/>
                    </a:lnTo>
                    <a:lnTo>
                      <a:pt x="90" y="30"/>
                    </a:lnTo>
                    <a:lnTo>
                      <a:pt x="83" y="29"/>
                    </a:lnTo>
                    <a:lnTo>
                      <a:pt x="74" y="29"/>
                    </a:lnTo>
                    <a:lnTo>
                      <a:pt x="67" y="29"/>
                    </a:lnTo>
                    <a:close/>
                    <a:moveTo>
                      <a:pt x="131" y="0"/>
                    </a:moveTo>
                    <a:lnTo>
                      <a:pt x="131" y="22"/>
                    </a:lnTo>
                    <a:lnTo>
                      <a:pt x="123" y="25"/>
                    </a:lnTo>
                    <a:lnTo>
                      <a:pt x="115" y="26"/>
                    </a:lnTo>
                    <a:lnTo>
                      <a:pt x="123" y="39"/>
                    </a:lnTo>
                    <a:lnTo>
                      <a:pt x="129" y="49"/>
                    </a:lnTo>
                    <a:lnTo>
                      <a:pt x="132" y="61"/>
                    </a:lnTo>
                    <a:lnTo>
                      <a:pt x="133" y="74"/>
                    </a:lnTo>
                    <a:lnTo>
                      <a:pt x="131" y="93"/>
                    </a:lnTo>
                    <a:lnTo>
                      <a:pt x="123" y="106"/>
                    </a:lnTo>
                    <a:lnTo>
                      <a:pt x="112" y="114"/>
                    </a:lnTo>
                    <a:lnTo>
                      <a:pt x="97" y="117"/>
                    </a:lnTo>
                    <a:lnTo>
                      <a:pt x="91" y="117"/>
                    </a:lnTo>
                    <a:lnTo>
                      <a:pt x="86" y="116"/>
                    </a:lnTo>
                    <a:lnTo>
                      <a:pt x="80" y="113"/>
                    </a:lnTo>
                    <a:lnTo>
                      <a:pt x="76" y="110"/>
                    </a:lnTo>
                    <a:lnTo>
                      <a:pt x="71" y="107"/>
                    </a:lnTo>
                    <a:lnTo>
                      <a:pt x="67" y="101"/>
                    </a:lnTo>
                    <a:lnTo>
                      <a:pt x="64" y="94"/>
                    </a:lnTo>
                    <a:lnTo>
                      <a:pt x="60" y="87"/>
                    </a:lnTo>
                    <a:lnTo>
                      <a:pt x="60" y="81"/>
                    </a:lnTo>
                    <a:lnTo>
                      <a:pt x="58" y="75"/>
                    </a:lnTo>
                    <a:lnTo>
                      <a:pt x="57" y="67"/>
                    </a:lnTo>
                    <a:lnTo>
                      <a:pt x="54" y="45"/>
                    </a:lnTo>
                    <a:lnTo>
                      <a:pt x="49" y="29"/>
                    </a:lnTo>
                    <a:lnTo>
                      <a:pt x="44" y="29"/>
                    </a:lnTo>
                    <a:lnTo>
                      <a:pt x="38" y="29"/>
                    </a:lnTo>
                    <a:lnTo>
                      <a:pt x="32" y="30"/>
                    </a:lnTo>
                    <a:lnTo>
                      <a:pt x="29" y="32"/>
                    </a:lnTo>
                    <a:lnTo>
                      <a:pt x="25" y="35"/>
                    </a:lnTo>
                    <a:lnTo>
                      <a:pt x="20" y="45"/>
                    </a:lnTo>
                    <a:lnTo>
                      <a:pt x="18" y="59"/>
                    </a:lnTo>
                    <a:lnTo>
                      <a:pt x="19" y="67"/>
                    </a:lnTo>
                    <a:lnTo>
                      <a:pt x="19" y="72"/>
                    </a:lnTo>
                    <a:lnTo>
                      <a:pt x="20" y="78"/>
                    </a:lnTo>
                    <a:lnTo>
                      <a:pt x="23" y="83"/>
                    </a:lnTo>
                    <a:lnTo>
                      <a:pt x="28" y="87"/>
                    </a:lnTo>
                    <a:lnTo>
                      <a:pt x="33" y="90"/>
                    </a:lnTo>
                    <a:lnTo>
                      <a:pt x="42" y="93"/>
                    </a:lnTo>
                    <a:lnTo>
                      <a:pt x="39" y="114"/>
                    </a:lnTo>
                    <a:lnTo>
                      <a:pt x="31" y="112"/>
                    </a:lnTo>
                    <a:lnTo>
                      <a:pt x="23" y="109"/>
                    </a:lnTo>
                    <a:lnTo>
                      <a:pt x="18" y="104"/>
                    </a:lnTo>
                    <a:lnTo>
                      <a:pt x="12" y="100"/>
                    </a:lnTo>
                    <a:lnTo>
                      <a:pt x="7" y="93"/>
                    </a:lnTo>
                    <a:lnTo>
                      <a:pt x="4" y="85"/>
                    </a:lnTo>
                    <a:lnTo>
                      <a:pt x="2" y="71"/>
                    </a:lnTo>
                    <a:lnTo>
                      <a:pt x="0" y="56"/>
                    </a:lnTo>
                    <a:lnTo>
                      <a:pt x="2" y="41"/>
                    </a:lnTo>
                    <a:lnTo>
                      <a:pt x="4" y="29"/>
                    </a:lnTo>
                    <a:lnTo>
                      <a:pt x="6" y="23"/>
                    </a:lnTo>
                    <a:lnTo>
                      <a:pt x="10" y="17"/>
                    </a:lnTo>
                    <a:lnTo>
                      <a:pt x="13" y="14"/>
                    </a:lnTo>
                    <a:lnTo>
                      <a:pt x="18" y="12"/>
                    </a:lnTo>
                    <a:lnTo>
                      <a:pt x="23" y="9"/>
                    </a:lnTo>
                    <a:lnTo>
                      <a:pt x="28" y="7"/>
                    </a:lnTo>
                    <a:lnTo>
                      <a:pt x="33" y="7"/>
                    </a:lnTo>
                    <a:lnTo>
                      <a:pt x="39" y="6"/>
                    </a:lnTo>
                    <a:lnTo>
                      <a:pt x="48" y="6"/>
                    </a:lnTo>
                    <a:lnTo>
                      <a:pt x="77" y="6"/>
                    </a:lnTo>
                    <a:lnTo>
                      <a:pt x="94" y="6"/>
                    </a:lnTo>
                    <a:lnTo>
                      <a:pt x="107" y="6"/>
                    </a:lnTo>
                    <a:lnTo>
                      <a:pt x="115" y="6"/>
                    </a:lnTo>
                    <a:lnTo>
                      <a:pt x="123" y="3"/>
                    </a:lnTo>
                    <a:lnTo>
                      <a:pt x="13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1" name="Freeform 65"/>
              <p:cNvSpPr>
                <a:spLocks/>
              </p:cNvSpPr>
              <p:nvPr/>
            </p:nvSpPr>
            <p:spPr bwMode="auto">
              <a:xfrm>
                <a:off x="573088" y="3575050"/>
                <a:ext cx="138112" cy="49213"/>
              </a:xfrm>
              <a:custGeom>
                <a:avLst/>
                <a:gdLst>
                  <a:gd name="T0" fmla="*/ 173 w 174"/>
                  <a:gd name="T1" fmla="*/ 0 h 62"/>
                  <a:gd name="T2" fmla="*/ 174 w 174"/>
                  <a:gd name="T3" fmla="*/ 9 h 62"/>
                  <a:gd name="T4" fmla="*/ 174 w 174"/>
                  <a:gd name="T5" fmla="*/ 16 h 62"/>
                  <a:gd name="T6" fmla="*/ 174 w 174"/>
                  <a:gd name="T7" fmla="*/ 23 h 62"/>
                  <a:gd name="T8" fmla="*/ 173 w 174"/>
                  <a:gd name="T9" fmla="*/ 29 h 62"/>
                  <a:gd name="T10" fmla="*/ 171 w 174"/>
                  <a:gd name="T11" fmla="*/ 35 h 62"/>
                  <a:gd name="T12" fmla="*/ 168 w 174"/>
                  <a:gd name="T13" fmla="*/ 38 h 62"/>
                  <a:gd name="T14" fmla="*/ 165 w 174"/>
                  <a:gd name="T15" fmla="*/ 41 h 62"/>
                  <a:gd name="T16" fmla="*/ 161 w 174"/>
                  <a:gd name="T17" fmla="*/ 44 h 62"/>
                  <a:gd name="T18" fmla="*/ 151 w 174"/>
                  <a:gd name="T19" fmla="*/ 45 h 62"/>
                  <a:gd name="T20" fmla="*/ 135 w 174"/>
                  <a:gd name="T21" fmla="*/ 46 h 62"/>
                  <a:gd name="T22" fmla="*/ 61 w 174"/>
                  <a:gd name="T23" fmla="*/ 46 h 62"/>
                  <a:gd name="T24" fmla="*/ 61 w 174"/>
                  <a:gd name="T25" fmla="*/ 62 h 62"/>
                  <a:gd name="T26" fmla="*/ 45 w 174"/>
                  <a:gd name="T27" fmla="*/ 62 h 62"/>
                  <a:gd name="T28" fmla="*/ 45 w 174"/>
                  <a:gd name="T29" fmla="*/ 46 h 62"/>
                  <a:gd name="T30" fmla="*/ 13 w 174"/>
                  <a:gd name="T31" fmla="*/ 46 h 62"/>
                  <a:gd name="T32" fmla="*/ 0 w 174"/>
                  <a:gd name="T33" fmla="*/ 25 h 62"/>
                  <a:gd name="T34" fmla="*/ 45 w 174"/>
                  <a:gd name="T35" fmla="*/ 25 h 62"/>
                  <a:gd name="T36" fmla="*/ 45 w 174"/>
                  <a:gd name="T37" fmla="*/ 2 h 62"/>
                  <a:gd name="T38" fmla="*/ 61 w 174"/>
                  <a:gd name="T39" fmla="*/ 2 h 62"/>
                  <a:gd name="T40" fmla="*/ 61 w 174"/>
                  <a:gd name="T41" fmla="*/ 25 h 62"/>
                  <a:gd name="T42" fmla="*/ 136 w 174"/>
                  <a:gd name="T43" fmla="*/ 25 h 62"/>
                  <a:gd name="T44" fmla="*/ 142 w 174"/>
                  <a:gd name="T45" fmla="*/ 25 h 62"/>
                  <a:gd name="T46" fmla="*/ 146 w 174"/>
                  <a:gd name="T47" fmla="*/ 23 h 62"/>
                  <a:gd name="T48" fmla="*/ 148 w 174"/>
                  <a:gd name="T49" fmla="*/ 23 h 62"/>
                  <a:gd name="T50" fmla="*/ 151 w 174"/>
                  <a:gd name="T51" fmla="*/ 22 h 62"/>
                  <a:gd name="T52" fmla="*/ 152 w 174"/>
                  <a:gd name="T53" fmla="*/ 19 h 62"/>
                  <a:gd name="T54" fmla="*/ 154 w 174"/>
                  <a:gd name="T55" fmla="*/ 16 h 62"/>
                  <a:gd name="T56" fmla="*/ 154 w 174"/>
                  <a:gd name="T57" fmla="*/ 12 h 62"/>
                  <a:gd name="T58" fmla="*/ 154 w 174"/>
                  <a:gd name="T59" fmla="*/ 9 h 62"/>
                  <a:gd name="T60" fmla="*/ 154 w 174"/>
                  <a:gd name="T61" fmla="*/ 2 h 62"/>
                  <a:gd name="T62" fmla="*/ 173 w 174"/>
                  <a:gd name="T6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62">
                    <a:moveTo>
                      <a:pt x="173" y="0"/>
                    </a:moveTo>
                    <a:lnTo>
                      <a:pt x="174" y="9"/>
                    </a:lnTo>
                    <a:lnTo>
                      <a:pt x="174" y="16"/>
                    </a:lnTo>
                    <a:lnTo>
                      <a:pt x="174" y="23"/>
                    </a:lnTo>
                    <a:lnTo>
                      <a:pt x="173" y="29"/>
                    </a:lnTo>
                    <a:lnTo>
                      <a:pt x="171" y="35"/>
                    </a:lnTo>
                    <a:lnTo>
                      <a:pt x="168" y="38"/>
                    </a:lnTo>
                    <a:lnTo>
                      <a:pt x="165" y="41"/>
                    </a:lnTo>
                    <a:lnTo>
                      <a:pt x="161" y="44"/>
                    </a:lnTo>
                    <a:lnTo>
                      <a:pt x="151" y="45"/>
                    </a:lnTo>
                    <a:lnTo>
                      <a:pt x="135" y="46"/>
                    </a:lnTo>
                    <a:lnTo>
                      <a:pt x="61" y="46"/>
                    </a:lnTo>
                    <a:lnTo>
                      <a:pt x="61" y="62"/>
                    </a:lnTo>
                    <a:lnTo>
                      <a:pt x="45" y="62"/>
                    </a:lnTo>
                    <a:lnTo>
                      <a:pt x="45" y="46"/>
                    </a:lnTo>
                    <a:lnTo>
                      <a:pt x="13" y="46"/>
                    </a:lnTo>
                    <a:lnTo>
                      <a:pt x="0" y="25"/>
                    </a:lnTo>
                    <a:lnTo>
                      <a:pt x="45" y="25"/>
                    </a:lnTo>
                    <a:lnTo>
                      <a:pt x="45" y="2"/>
                    </a:lnTo>
                    <a:lnTo>
                      <a:pt x="61" y="2"/>
                    </a:lnTo>
                    <a:lnTo>
                      <a:pt x="61" y="25"/>
                    </a:lnTo>
                    <a:lnTo>
                      <a:pt x="136" y="25"/>
                    </a:lnTo>
                    <a:lnTo>
                      <a:pt x="142" y="25"/>
                    </a:lnTo>
                    <a:lnTo>
                      <a:pt x="146" y="23"/>
                    </a:lnTo>
                    <a:lnTo>
                      <a:pt x="148" y="23"/>
                    </a:lnTo>
                    <a:lnTo>
                      <a:pt x="151" y="22"/>
                    </a:lnTo>
                    <a:lnTo>
                      <a:pt x="152" y="19"/>
                    </a:lnTo>
                    <a:lnTo>
                      <a:pt x="154" y="16"/>
                    </a:lnTo>
                    <a:lnTo>
                      <a:pt x="154" y="12"/>
                    </a:lnTo>
                    <a:lnTo>
                      <a:pt x="154" y="9"/>
                    </a:lnTo>
                    <a:lnTo>
                      <a:pt x="154" y="2"/>
                    </a:lnTo>
                    <a:lnTo>
                      <a:pt x="17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2" name="Freeform 66"/>
              <p:cNvSpPr>
                <a:spLocks noEditPoints="1"/>
              </p:cNvSpPr>
              <p:nvPr/>
            </p:nvSpPr>
            <p:spPr bwMode="auto">
              <a:xfrm>
                <a:off x="568325" y="3541713"/>
                <a:ext cx="141287" cy="17463"/>
              </a:xfrm>
              <a:custGeom>
                <a:avLst/>
                <a:gdLst>
                  <a:gd name="T0" fmla="*/ 49 w 177"/>
                  <a:gd name="T1" fmla="*/ 0 h 21"/>
                  <a:gd name="T2" fmla="*/ 177 w 177"/>
                  <a:gd name="T3" fmla="*/ 0 h 21"/>
                  <a:gd name="T4" fmla="*/ 177 w 177"/>
                  <a:gd name="T5" fmla="*/ 21 h 21"/>
                  <a:gd name="T6" fmla="*/ 49 w 177"/>
                  <a:gd name="T7" fmla="*/ 21 h 21"/>
                  <a:gd name="T8" fmla="*/ 49 w 177"/>
                  <a:gd name="T9" fmla="*/ 0 h 21"/>
                  <a:gd name="T10" fmla="*/ 0 w 177"/>
                  <a:gd name="T11" fmla="*/ 0 h 21"/>
                  <a:gd name="T12" fmla="*/ 24 w 177"/>
                  <a:gd name="T13" fmla="*/ 0 h 21"/>
                  <a:gd name="T14" fmla="*/ 24 w 177"/>
                  <a:gd name="T15" fmla="*/ 21 h 21"/>
                  <a:gd name="T16" fmla="*/ 0 w 177"/>
                  <a:gd name="T17" fmla="*/ 21 h 21"/>
                  <a:gd name="T18" fmla="*/ 0 w 177"/>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21">
                    <a:moveTo>
                      <a:pt x="49" y="0"/>
                    </a:moveTo>
                    <a:lnTo>
                      <a:pt x="177" y="0"/>
                    </a:lnTo>
                    <a:lnTo>
                      <a:pt x="177" y="21"/>
                    </a:lnTo>
                    <a:lnTo>
                      <a:pt x="49" y="21"/>
                    </a:lnTo>
                    <a:lnTo>
                      <a:pt x="49" y="0"/>
                    </a:lnTo>
                    <a:close/>
                    <a:moveTo>
                      <a:pt x="0" y="0"/>
                    </a:moveTo>
                    <a:lnTo>
                      <a:pt x="24" y="0"/>
                    </a:lnTo>
                    <a:lnTo>
                      <a:pt x="24" y="21"/>
                    </a:lnTo>
                    <a:lnTo>
                      <a:pt x="0" y="21"/>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3" name="Freeform 67"/>
              <p:cNvSpPr>
                <a:spLocks noEditPoints="1"/>
              </p:cNvSpPr>
              <p:nvPr/>
            </p:nvSpPr>
            <p:spPr bwMode="auto">
              <a:xfrm>
                <a:off x="606425" y="3427413"/>
                <a:ext cx="104775" cy="95250"/>
              </a:xfrm>
              <a:custGeom>
                <a:avLst/>
                <a:gdLst>
                  <a:gd name="T0" fmla="*/ 67 w 133"/>
                  <a:gd name="T1" fmla="*/ 21 h 120"/>
                  <a:gd name="T2" fmla="*/ 45 w 133"/>
                  <a:gd name="T3" fmla="*/ 24 h 120"/>
                  <a:gd name="T4" fmla="*/ 31 w 133"/>
                  <a:gd name="T5" fmla="*/ 33 h 120"/>
                  <a:gd name="T6" fmla="*/ 20 w 133"/>
                  <a:gd name="T7" fmla="*/ 45 h 120"/>
                  <a:gd name="T8" fmla="*/ 18 w 133"/>
                  <a:gd name="T9" fmla="*/ 59 h 120"/>
                  <a:gd name="T10" fmla="*/ 20 w 133"/>
                  <a:gd name="T11" fmla="*/ 75 h 120"/>
                  <a:gd name="T12" fmla="*/ 31 w 133"/>
                  <a:gd name="T13" fmla="*/ 87 h 120"/>
                  <a:gd name="T14" fmla="*/ 45 w 133"/>
                  <a:gd name="T15" fmla="*/ 95 h 120"/>
                  <a:gd name="T16" fmla="*/ 67 w 133"/>
                  <a:gd name="T17" fmla="*/ 98 h 120"/>
                  <a:gd name="T18" fmla="*/ 89 w 133"/>
                  <a:gd name="T19" fmla="*/ 95 h 120"/>
                  <a:gd name="T20" fmla="*/ 103 w 133"/>
                  <a:gd name="T21" fmla="*/ 87 h 120"/>
                  <a:gd name="T22" fmla="*/ 113 w 133"/>
                  <a:gd name="T23" fmla="*/ 75 h 120"/>
                  <a:gd name="T24" fmla="*/ 116 w 133"/>
                  <a:gd name="T25" fmla="*/ 59 h 120"/>
                  <a:gd name="T26" fmla="*/ 113 w 133"/>
                  <a:gd name="T27" fmla="*/ 45 h 120"/>
                  <a:gd name="T28" fmla="*/ 103 w 133"/>
                  <a:gd name="T29" fmla="*/ 33 h 120"/>
                  <a:gd name="T30" fmla="*/ 94 w 133"/>
                  <a:gd name="T31" fmla="*/ 27 h 120"/>
                  <a:gd name="T32" fmla="*/ 81 w 133"/>
                  <a:gd name="T33" fmla="*/ 23 h 120"/>
                  <a:gd name="T34" fmla="*/ 67 w 133"/>
                  <a:gd name="T35" fmla="*/ 21 h 120"/>
                  <a:gd name="T36" fmla="*/ 65 w 133"/>
                  <a:gd name="T37" fmla="*/ 0 h 120"/>
                  <a:gd name="T38" fmla="*/ 87 w 133"/>
                  <a:gd name="T39" fmla="*/ 1 h 120"/>
                  <a:gd name="T40" fmla="*/ 103 w 133"/>
                  <a:gd name="T41" fmla="*/ 7 h 120"/>
                  <a:gd name="T42" fmla="*/ 110 w 133"/>
                  <a:gd name="T43" fmla="*/ 11 h 120"/>
                  <a:gd name="T44" fmla="*/ 116 w 133"/>
                  <a:gd name="T45" fmla="*/ 16 h 120"/>
                  <a:gd name="T46" fmla="*/ 122 w 133"/>
                  <a:gd name="T47" fmla="*/ 21 h 120"/>
                  <a:gd name="T48" fmla="*/ 126 w 133"/>
                  <a:gd name="T49" fmla="*/ 29 h 120"/>
                  <a:gd name="T50" fmla="*/ 132 w 133"/>
                  <a:gd name="T51" fmla="*/ 43 h 120"/>
                  <a:gd name="T52" fmla="*/ 133 w 133"/>
                  <a:gd name="T53" fmla="*/ 59 h 120"/>
                  <a:gd name="T54" fmla="*/ 132 w 133"/>
                  <a:gd name="T55" fmla="*/ 76 h 120"/>
                  <a:gd name="T56" fmla="*/ 126 w 133"/>
                  <a:gd name="T57" fmla="*/ 91 h 120"/>
                  <a:gd name="T58" fmla="*/ 116 w 133"/>
                  <a:gd name="T59" fmla="*/ 102 h 120"/>
                  <a:gd name="T60" fmla="*/ 103 w 133"/>
                  <a:gd name="T61" fmla="*/ 113 h 120"/>
                  <a:gd name="T62" fmla="*/ 87 w 133"/>
                  <a:gd name="T63" fmla="*/ 118 h 120"/>
                  <a:gd name="T64" fmla="*/ 67 w 133"/>
                  <a:gd name="T65" fmla="*/ 120 h 120"/>
                  <a:gd name="T66" fmla="*/ 45 w 133"/>
                  <a:gd name="T67" fmla="*/ 117 h 120"/>
                  <a:gd name="T68" fmla="*/ 28 w 133"/>
                  <a:gd name="T69" fmla="*/ 111 h 120"/>
                  <a:gd name="T70" fmla="*/ 15 w 133"/>
                  <a:gd name="T71" fmla="*/ 100 h 120"/>
                  <a:gd name="T72" fmla="*/ 3 w 133"/>
                  <a:gd name="T73" fmla="*/ 82 h 120"/>
                  <a:gd name="T74" fmla="*/ 0 w 133"/>
                  <a:gd name="T75" fmla="*/ 59 h 120"/>
                  <a:gd name="T76" fmla="*/ 2 w 133"/>
                  <a:gd name="T77" fmla="*/ 43 h 120"/>
                  <a:gd name="T78" fmla="*/ 7 w 133"/>
                  <a:gd name="T79" fmla="*/ 29 h 120"/>
                  <a:gd name="T80" fmla="*/ 18 w 133"/>
                  <a:gd name="T81" fmla="*/ 17 h 120"/>
                  <a:gd name="T82" fmla="*/ 31 w 133"/>
                  <a:gd name="T83" fmla="*/ 7 h 120"/>
                  <a:gd name="T84" fmla="*/ 47 w 133"/>
                  <a:gd name="T85" fmla="*/ 1 h 120"/>
                  <a:gd name="T86" fmla="*/ 65 w 133"/>
                  <a:gd name="T8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3" h="120">
                    <a:moveTo>
                      <a:pt x="67" y="21"/>
                    </a:moveTo>
                    <a:lnTo>
                      <a:pt x="45" y="24"/>
                    </a:lnTo>
                    <a:lnTo>
                      <a:pt x="31" y="33"/>
                    </a:lnTo>
                    <a:lnTo>
                      <a:pt x="20" y="45"/>
                    </a:lnTo>
                    <a:lnTo>
                      <a:pt x="18" y="59"/>
                    </a:lnTo>
                    <a:lnTo>
                      <a:pt x="20" y="75"/>
                    </a:lnTo>
                    <a:lnTo>
                      <a:pt x="31" y="87"/>
                    </a:lnTo>
                    <a:lnTo>
                      <a:pt x="45" y="95"/>
                    </a:lnTo>
                    <a:lnTo>
                      <a:pt x="67" y="98"/>
                    </a:lnTo>
                    <a:lnTo>
                      <a:pt x="89" y="95"/>
                    </a:lnTo>
                    <a:lnTo>
                      <a:pt x="103" y="87"/>
                    </a:lnTo>
                    <a:lnTo>
                      <a:pt x="113" y="75"/>
                    </a:lnTo>
                    <a:lnTo>
                      <a:pt x="116" y="59"/>
                    </a:lnTo>
                    <a:lnTo>
                      <a:pt x="113" y="45"/>
                    </a:lnTo>
                    <a:lnTo>
                      <a:pt x="103" y="33"/>
                    </a:lnTo>
                    <a:lnTo>
                      <a:pt x="94" y="27"/>
                    </a:lnTo>
                    <a:lnTo>
                      <a:pt x="81" y="23"/>
                    </a:lnTo>
                    <a:lnTo>
                      <a:pt x="67" y="21"/>
                    </a:lnTo>
                    <a:close/>
                    <a:moveTo>
                      <a:pt x="65" y="0"/>
                    </a:moveTo>
                    <a:lnTo>
                      <a:pt x="87" y="1"/>
                    </a:lnTo>
                    <a:lnTo>
                      <a:pt x="103" y="7"/>
                    </a:lnTo>
                    <a:lnTo>
                      <a:pt x="110" y="11"/>
                    </a:lnTo>
                    <a:lnTo>
                      <a:pt x="116" y="16"/>
                    </a:lnTo>
                    <a:lnTo>
                      <a:pt x="122" y="21"/>
                    </a:lnTo>
                    <a:lnTo>
                      <a:pt x="126" y="29"/>
                    </a:lnTo>
                    <a:lnTo>
                      <a:pt x="132" y="43"/>
                    </a:lnTo>
                    <a:lnTo>
                      <a:pt x="133" y="59"/>
                    </a:lnTo>
                    <a:lnTo>
                      <a:pt x="132" y="76"/>
                    </a:lnTo>
                    <a:lnTo>
                      <a:pt x="126" y="91"/>
                    </a:lnTo>
                    <a:lnTo>
                      <a:pt x="116" y="102"/>
                    </a:lnTo>
                    <a:lnTo>
                      <a:pt x="103" y="113"/>
                    </a:lnTo>
                    <a:lnTo>
                      <a:pt x="87" y="118"/>
                    </a:lnTo>
                    <a:lnTo>
                      <a:pt x="67" y="120"/>
                    </a:lnTo>
                    <a:lnTo>
                      <a:pt x="45" y="117"/>
                    </a:lnTo>
                    <a:lnTo>
                      <a:pt x="28" y="111"/>
                    </a:lnTo>
                    <a:lnTo>
                      <a:pt x="15" y="100"/>
                    </a:lnTo>
                    <a:lnTo>
                      <a:pt x="3" y="82"/>
                    </a:lnTo>
                    <a:lnTo>
                      <a:pt x="0" y="59"/>
                    </a:lnTo>
                    <a:lnTo>
                      <a:pt x="2" y="43"/>
                    </a:lnTo>
                    <a:lnTo>
                      <a:pt x="7" y="29"/>
                    </a:lnTo>
                    <a:lnTo>
                      <a:pt x="18" y="17"/>
                    </a:lnTo>
                    <a:lnTo>
                      <a:pt x="31" y="7"/>
                    </a:lnTo>
                    <a:lnTo>
                      <a:pt x="47" y="1"/>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4" name="Freeform 68"/>
              <p:cNvSpPr>
                <a:spLocks/>
              </p:cNvSpPr>
              <p:nvPr/>
            </p:nvSpPr>
            <p:spPr bwMode="auto">
              <a:xfrm>
                <a:off x="606425" y="3324225"/>
                <a:ext cx="103187" cy="82550"/>
              </a:xfrm>
              <a:custGeom>
                <a:avLst/>
                <a:gdLst>
                  <a:gd name="T0" fmla="*/ 52 w 131"/>
                  <a:gd name="T1" fmla="*/ 0 h 102"/>
                  <a:gd name="T2" fmla="*/ 131 w 131"/>
                  <a:gd name="T3" fmla="*/ 0 h 102"/>
                  <a:gd name="T4" fmla="*/ 131 w 131"/>
                  <a:gd name="T5" fmla="*/ 21 h 102"/>
                  <a:gd name="T6" fmla="*/ 52 w 131"/>
                  <a:gd name="T7" fmla="*/ 21 h 102"/>
                  <a:gd name="T8" fmla="*/ 45 w 131"/>
                  <a:gd name="T9" fmla="*/ 21 h 102"/>
                  <a:gd name="T10" fmla="*/ 38 w 131"/>
                  <a:gd name="T11" fmla="*/ 23 h 102"/>
                  <a:gd name="T12" fmla="*/ 33 w 131"/>
                  <a:gd name="T13" fmla="*/ 23 h 102"/>
                  <a:gd name="T14" fmla="*/ 29 w 131"/>
                  <a:gd name="T15" fmla="*/ 26 h 102"/>
                  <a:gd name="T16" fmla="*/ 25 w 131"/>
                  <a:gd name="T17" fmla="*/ 29 h 102"/>
                  <a:gd name="T18" fmla="*/ 23 w 131"/>
                  <a:gd name="T19" fmla="*/ 33 h 102"/>
                  <a:gd name="T20" fmla="*/ 20 w 131"/>
                  <a:gd name="T21" fmla="*/ 37 h 102"/>
                  <a:gd name="T22" fmla="*/ 19 w 131"/>
                  <a:gd name="T23" fmla="*/ 42 h 102"/>
                  <a:gd name="T24" fmla="*/ 19 w 131"/>
                  <a:gd name="T25" fmla="*/ 47 h 102"/>
                  <a:gd name="T26" fmla="*/ 20 w 131"/>
                  <a:gd name="T27" fmla="*/ 60 h 102"/>
                  <a:gd name="T28" fmla="*/ 28 w 131"/>
                  <a:gd name="T29" fmla="*/ 72 h 102"/>
                  <a:gd name="T30" fmla="*/ 35 w 131"/>
                  <a:gd name="T31" fmla="*/ 76 h 102"/>
                  <a:gd name="T32" fmla="*/ 47 w 131"/>
                  <a:gd name="T33" fmla="*/ 81 h 102"/>
                  <a:gd name="T34" fmla="*/ 61 w 131"/>
                  <a:gd name="T35" fmla="*/ 82 h 102"/>
                  <a:gd name="T36" fmla="*/ 131 w 131"/>
                  <a:gd name="T37" fmla="*/ 82 h 102"/>
                  <a:gd name="T38" fmla="*/ 131 w 131"/>
                  <a:gd name="T39" fmla="*/ 102 h 102"/>
                  <a:gd name="T40" fmla="*/ 3 w 131"/>
                  <a:gd name="T41" fmla="*/ 102 h 102"/>
                  <a:gd name="T42" fmla="*/ 3 w 131"/>
                  <a:gd name="T43" fmla="*/ 84 h 102"/>
                  <a:gd name="T44" fmla="*/ 20 w 131"/>
                  <a:gd name="T45" fmla="*/ 84 h 102"/>
                  <a:gd name="T46" fmla="*/ 9 w 131"/>
                  <a:gd name="T47" fmla="*/ 73 h 102"/>
                  <a:gd name="T48" fmla="*/ 2 w 131"/>
                  <a:gd name="T49" fmla="*/ 59 h 102"/>
                  <a:gd name="T50" fmla="*/ 0 w 131"/>
                  <a:gd name="T51" fmla="*/ 43 h 102"/>
                  <a:gd name="T52" fmla="*/ 0 w 131"/>
                  <a:gd name="T53" fmla="*/ 36 h 102"/>
                  <a:gd name="T54" fmla="*/ 2 w 131"/>
                  <a:gd name="T55" fmla="*/ 29 h 102"/>
                  <a:gd name="T56" fmla="*/ 4 w 131"/>
                  <a:gd name="T57" fmla="*/ 21 h 102"/>
                  <a:gd name="T58" fmla="*/ 7 w 131"/>
                  <a:gd name="T59" fmla="*/ 16 h 102"/>
                  <a:gd name="T60" fmla="*/ 10 w 131"/>
                  <a:gd name="T61" fmla="*/ 11 h 102"/>
                  <a:gd name="T62" fmla="*/ 15 w 131"/>
                  <a:gd name="T63" fmla="*/ 7 h 102"/>
                  <a:gd name="T64" fmla="*/ 20 w 131"/>
                  <a:gd name="T65" fmla="*/ 4 h 102"/>
                  <a:gd name="T66" fmla="*/ 25 w 131"/>
                  <a:gd name="T67" fmla="*/ 2 h 102"/>
                  <a:gd name="T68" fmla="*/ 31 w 131"/>
                  <a:gd name="T69" fmla="*/ 1 h 102"/>
                  <a:gd name="T70" fmla="*/ 36 w 131"/>
                  <a:gd name="T71" fmla="*/ 0 h 102"/>
                  <a:gd name="T72" fmla="*/ 44 w 131"/>
                  <a:gd name="T73" fmla="*/ 0 h 102"/>
                  <a:gd name="T74" fmla="*/ 52 w 131"/>
                  <a:gd name="T7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1" h="102">
                    <a:moveTo>
                      <a:pt x="52" y="0"/>
                    </a:moveTo>
                    <a:lnTo>
                      <a:pt x="131" y="0"/>
                    </a:lnTo>
                    <a:lnTo>
                      <a:pt x="131" y="21"/>
                    </a:lnTo>
                    <a:lnTo>
                      <a:pt x="52" y="21"/>
                    </a:lnTo>
                    <a:lnTo>
                      <a:pt x="45" y="21"/>
                    </a:lnTo>
                    <a:lnTo>
                      <a:pt x="38" y="23"/>
                    </a:lnTo>
                    <a:lnTo>
                      <a:pt x="33" y="23"/>
                    </a:lnTo>
                    <a:lnTo>
                      <a:pt x="29" y="26"/>
                    </a:lnTo>
                    <a:lnTo>
                      <a:pt x="25" y="29"/>
                    </a:lnTo>
                    <a:lnTo>
                      <a:pt x="23" y="33"/>
                    </a:lnTo>
                    <a:lnTo>
                      <a:pt x="20" y="37"/>
                    </a:lnTo>
                    <a:lnTo>
                      <a:pt x="19" y="42"/>
                    </a:lnTo>
                    <a:lnTo>
                      <a:pt x="19" y="47"/>
                    </a:lnTo>
                    <a:lnTo>
                      <a:pt x="20" y="60"/>
                    </a:lnTo>
                    <a:lnTo>
                      <a:pt x="28" y="72"/>
                    </a:lnTo>
                    <a:lnTo>
                      <a:pt x="35" y="76"/>
                    </a:lnTo>
                    <a:lnTo>
                      <a:pt x="47" y="81"/>
                    </a:lnTo>
                    <a:lnTo>
                      <a:pt x="61" y="82"/>
                    </a:lnTo>
                    <a:lnTo>
                      <a:pt x="131" y="82"/>
                    </a:lnTo>
                    <a:lnTo>
                      <a:pt x="131" y="102"/>
                    </a:lnTo>
                    <a:lnTo>
                      <a:pt x="3" y="102"/>
                    </a:lnTo>
                    <a:lnTo>
                      <a:pt x="3" y="84"/>
                    </a:lnTo>
                    <a:lnTo>
                      <a:pt x="20" y="84"/>
                    </a:lnTo>
                    <a:lnTo>
                      <a:pt x="9" y="73"/>
                    </a:lnTo>
                    <a:lnTo>
                      <a:pt x="2" y="59"/>
                    </a:lnTo>
                    <a:lnTo>
                      <a:pt x="0" y="43"/>
                    </a:lnTo>
                    <a:lnTo>
                      <a:pt x="0" y="36"/>
                    </a:lnTo>
                    <a:lnTo>
                      <a:pt x="2" y="29"/>
                    </a:lnTo>
                    <a:lnTo>
                      <a:pt x="4" y="21"/>
                    </a:lnTo>
                    <a:lnTo>
                      <a:pt x="7" y="16"/>
                    </a:lnTo>
                    <a:lnTo>
                      <a:pt x="10" y="11"/>
                    </a:lnTo>
                    <a:lnTo>
                      <a:pt x="15" y="7"/>
                    </a:lnTo>
                    <a:lnTo>
                      <a:pt x="20" y="4"/>
                    </a:lnTo>
                    <a:lnTo>
                      <a:pt x="25" y="2"/>
                    </a:lnTo>
                    <a:lnTo>
                      <a:pt x="31" y="1"/>
                    </a:lnTo>
                    <a:lnTo>
                      <a:pt x="36" y="0"/>
                    </a:lnTo>
                    <a:lnTo>
                      <a:pt x="44" y="0"/>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5" name="Freeform 69"/>
              <p:cNvSpPr>
                <a:spLocks/>
              </p:cNvSpPr>
              <p:nvPr/>
            </p:nvSpPr>
            <p:spPr bwMode="auto">
              <a:xfrm>
                <a:off x="566738" y="3255963"/>
                <a:ext cx="144462" cy="55563"/>
              </a:xfrm>
              <a:custGeom>
                <a:avLst/>
                <a:gdLst>
                  <a:gd name="T0" fmla="*/ 0 w 182"/>
                  <a:gd name="T1" fmla="*/ 0 h 69"/>
                  <a:gd name="T2" fmla="*/ 182 w 182"/>
                  <a:gd name="T3" fmla="*/ 52 h 69"/>
                  <a:gd name="T4" fmla="*/ 182 w 182"/>
                  <a:gd name="T5" fmla="*/ 69 h 69"/>
                  <a:gd name="T6" fmla="*/ 0 w 182"/>
                  <a:gd name="T7" fmla="*/ 18 h 69"/>
                  <a:gd name="T8" fmla="*/ 0 w 182"/>
                  <a:gd name="T9" fmla="*/ 0 h 69"/>
                </a:gdLst>
                <a:ahLst/>
                <a:cxnLst>
                  <a:cxn ang="0">
                    <a:pos x="T0" y="T1"/>
                  </a:cxn>
                  <a:cxn ang="0">
                    <a:pos x="T2" y="T3"/>
                  </a:cxn>
                  <a:cxn ang="0">
                    <a:pos x="T4" y="T5"/>
                  </a:cxn>
                  <a:cxn ang="0">
                    <a:pos x="T6" y="T7"/>
                  </a:cxn>
                  <a:cxn ang="0">
                    <a:pos x="T8" y="T9"/>
                  </a:cxn>
                </a:cxnLst>
                <a:rect l="0" t="0" r="r" b="b"/>
                <a:pathLst>
                  <a:path w="182" h="69">
                    <a:moveTo>
                      <a:pt x="0" y="0"/>
                    </a:moveTo>
                    <a:lnTo>
                      <a:pt x="182" y="52"/>
                    </a:lnTo>
                    <a:lnTo>
                      <a:pt x="182" y="69"/>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6" name="Freeform 70"/>
              <p:cNvSpPr>
                <a:spLocks/>
              </p:cNvSpPr>
              <p:nvPr/>
            </p:nvSpPr>
            <p:spPr bwMode="auto">
              <a:xfrm>
                <a:off x="566738" y="3135313"/>
                <a:ext cx="144462" cy="112713"/>
              </a:xfrm>
              <a:custGeom>
                <a:avLst/>
                <a:gdLst>
                  <a:gd name="T0" fmla="*/ 143 w 182"/>
                  <a:gd name="T1" fmla="*/ 1 h 140"/>
                  <a:gd name="T2" fmla="*/ 168 w 182"/>
                  <a:gd name="T3" fmla="*/ 17 h 140"/>
                  <a:gd name="T4" fmla="*/ 181 w 182"/>
                  <a:gd name="T5" fmla="*/ 48 h 140"/>
                  <a:gd name="T6" fmla="*/ 181 w 182"/>
                  <a:gd name="T7" fmla="*/ 87 h 140"/>
                  <a:gd name="T8" fmla="*/ 167 w 182"/>
                  <a:gd name="T9" fmla="*/ 120 h 140"/>
                  <a:gd name="T10" fmla="*/ 140 w 182"/>
                  <a:gd name="T11" fmla="*/ 138 h 140"/>
                  <a:gd name="T12" fmla="*/ 122 w 182"/>
                  <a:gd name="T13" fmla="*/ 119 h 140"/>
                  <a:gd name="T14" fmla="*/ 136 w 182"/>
                  <a:gd name="T15" fmla="*/ 114 h 140"/>
                  <a:gd name="T16" fmla="*/ 148 w 182"/>
                  <a:gd name="T17" fmla="*/ 107 h 140"/>
                  <a:gd name="T18" fmla="*/ 156 w 182"/>
                  <a:gd name="T19" fmla="*/ 93 h 140"/>
                  <a:gd name="T20" fmla="*/ 162 w 182"/>
                  <a:gd name="T21" fmla="*/ 67 h 140"/>
                  <a:gd name="T22" fmla="*/ 158 w 182"/>
                  <a:gd name="T23" fmla="*/ 42 h 140"/>
                  <a:gd name="T24" fmla="*/ 151 w 182"/>
                  <a:gd name="T25" fmla="*/ 32 h 140"/>
                  <a:gd name="T26" fmla="*/ 142 w 182"/>
                  <a:gd name="T27" fmla="*/ 25 h 140"/>
                  <a:gd name="T28" fmla="*/ 132 w 182"/>
                  <a:gd name="T29" fmla="*/ 22 h 140"/>
                  <a:gd name="T30" fmla="*/ 122 w 182"/>
                  <a:gd name="T31" fmla="*/ 25 h 140"/>
                  <a:gd name="T32" fmla="*/ 113 w 182"/>
                  <a:gd name="T33" fmla="*/ 32 h 140"/>
                  <a:gd name="T34" fmla="*/ 107 w 182"/>
                  <a:gd name="T35" fmla="*/ 43 h 140"/>
                  <a:gd name="T36" fmla="*/ 98 w 182"/>
                  <a:gd name="T37" fmla="*/ 74 h 140"/>
                  <a:gd name="T38" fmla="*/ 87 w 182"/>
                  <a:gd name="T39" fmla="*/ 109 h 140"/>
                  <a:gd name="T40" fmla="*/ 77 w 182"/>
                  <a:gd name="T41" fmla="*/ 123 h 140"/>
                  <a:gd name="T42" fmla="*/ 64 w 182"/>
                  <a:gd name="T43" fmla="*/ 130 h 140"/>
                  <a:gd name="T44" fmla="*/ 49 w 182"/>
                  <a:gd name="T45" fmla="*/ 133 h 140"/>
                  <a:gd name="T46" fmla="*/ 23 w 182"/>
                  <a:gd name="T47" fmla="*/ 126 h 140"/>
                  <a:gd name="T48" fmla="*/ 11 w 182"/>
                  <a:gd name="T49" fmla="*/ 113 h 140"/>
                  <a:gd name="T50" fmla="*/ 1 w 182"/>
                  <a:gd name="T51" fmla="*/ 88 h 140"/>
                  <a:gd name="T52" fmla="*/ 1 w 182"/>
                  <a:gd name="T53" fmla="*/ 54 h 140"/>
                  <a:gd name="T54" fmla="*/ 14 w 182"/>
                  <a:gd name="T55" fmla="*/ 23 h 140"/>
                  <a:gd name="T56" fmla="*/ 38 w 182"/>
                  <a:gd name="T57" fmla="*/ 7 h 140"/>
                  <a:gd name="T58" fmla="*/ 55 w 182"/>
                  <a:gd name="T59" fmla="*/ 27 h 140"/>
                  <a:gd name="T60" fmla="*/ 29 w 182"/>
                  <a:gd name="T61" fmla="*/ 40 h 140"/>
                  <a:gd name="T62" fmla="*/ 20 w 182"/>
                  <a:gd name="T63" fmla="*/ 71 h 140"/>
                  <a:gd name="T64" fmla="*/ 29 w 182"/>
                  <a:gd name="T65" fmla="*/ 101 h 140"/>
                  <a:gd name="T66" fmla="*/ 40 w 182"/>
                  <a:gd name="T67" fmla="*/ 110 h 140"/>
                  <a:gd name="T68" fmla="*/ 53 w 182"/>
                  <a:gd name="T69" fmla="*/ 110 h 140"/>
                  <a:gd name="T70" fmla="*/ 64 w 182"/>
                  <a:gd name="T71" fmla="*/ 104 h 140"/>
                  <a:gd name="T72" fmla="*/ 75 w 182"/>
                  <a:gd name="T73" fmla="*/ 69 h 140"/>
                  <a:gd name="T74" fmla="*/ 87 w 182"/>
                  <a:gd name="T75" fmla="*/ 30 h 140"/>
                  <a:gd name="T76" fmla="*/ 98 w 182"/>
                  <a:gd name="T77" fmla="*/ 13 h 140"/>
                  <a:gd name="T78" fmla="*/ 117 w 182"/>
                  <a:gd name="T79"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2" h="140">
                    <a:moveTo>
                      <a:pt x="130" y="0"/>
                    </a:moveTo>
                    <a:lnTo>
                      <a:pt x="143" y="1"/>
                    </a:lnTo>
                    <a:lnTo>
                      <a:pt x="156" y="9"/>
                    </a:lnTo>
                    <a:lnTo>
                      <a:pt x="168" y="17"/>
                    </a:lnTo>
                    <a:lnTo>
                      <a:pt x="175" y="32"/>
                    </a:lnTo>
                    <a:lnTo>
                      <a:pt x="181" y="48"/>
                    </a:lnTo>
                    <a:lnTo>
                      <a:pt x="182" y="65"/>
                    </a:lnTo>
                    <a:lnTo>
                      <a:pt x="181" y="87"/>
                    </a:lnTo>
                    <a:lnTo>
                      <a:pt x="175" y="106"/>
                    </a:lnTo>
                    <a:lnTo>
                      <a:pt x="167" y="120"/>
                    </a:lnTo>
                    <a:lnTo>
                      <a:pt x="155" y="130"/>
                    </a:lnTo>
                    <a:lnTo>
                      <a:pt x="140" y="138"/>
                    </a:lnTo>
                    <a:lnTo>
                      <a:pt x="123" y="140"/>
                    </a:lnTo>
                    <a:lnTo>
                      <a:pt x="122" y="119"/>
                    </a:lnTo>
                    <a:lnTo>
                      <a:pt x="129" y="117"/>
                    </a:lnTo>
                    <a:lnTo>
                      <a:pt x="136" y="114"/>
                    </a:lnTo>
                    <a:lnTo>
                      <a:pt x="143" y="111"/>
                    </a:lnTo>
                    <a:lnTo>
                      <a:pt x="148" y="107"/>
                    </a:lnTo>
                    <a:lnTo>
                      <a:pt x="153" y="100"/>
                    </a:lnTo>
                    <a:lnTo>
                      <a:pt x="156" y="93"/>
                    </a:lnTo>
                    <a:lnTo>
                      <a:pt x="161" y="81"/>
                    </a:lnTo>
                    <a:lnTo>
                      <a:pt x="162" y="67"/>
                    </a:lnTo>
                    <a:lnTo>
                      <a:pt x="161" y="54"/>
                    </a:lnTo>
                    <a:lnTo>
                      <a:pt x="158" y="42"/>
                    </a:lnTo>
                    <a:lnTo>
                      <a:pt x="155" y="36"/>
                    </a:lnTo>
                    <a:lnTo>
                      <a:pt x="151" y="32"/>
                    </a:lnTo>
                    <a:lnTo>
                      <a:pt x="146" y="27"/>
                    </a:lnTo>
                    <a:lnTo>
                      <a:pt x="142" y="25"/>
                    </a:lnTo>
                    <a:lnTo>
                      <a:pt x="138" y="23"/>
                    </a:lnTo>
                    <a:lnTo>
                      <a:pt x="132" y="22"/>
                    </a:lnTo>
                    <a:lnTo>
                      <a:pt x="126" y="23"/>
                    </a:lnTo>
                    <a:lnTo>
                      <a:pt x="122" y="25"/>
                    </a:lnTo>
                    <a:lnTo>
                      <a:pt x="117" y="27"/>
                    </a:lnTo>
                    <a:lnTo>
                      <a:pt x="113" y="32"/>
                    </a:lnTo>
                    <a:lnTo>
                      <a:pt x="110" y="36"/>
                    </a:lnTo>
                    <a:lnTo>
                      <a:pt x="107" y="43"/>
                    </a:lnTo>
                    <a:lnTo>
                      <a:pt x="103" y="55"/>
                    </a:lnTo>
                    <a:lnTo>
                      <a:pt x="98" y="74"/>
                    </a:lnTo>
                    <a:lnTo>
                      <a:pt x="93" y="96"/>
                    </a:lnTo>
                    <a:lnTo>
                      <a:pt x="87" y="109"/>
                    </a:lnTo>
                    <a:lnTo>
                      <a:pt x="82" y="116"/>
                    </a:lnTo>
                    <a:lnTo>
                      <a:pt x="77" y="123"/>
                    </a:lnTo>
                    <a:lnTo>
                      <a:pt x="71" y="127"/>
                    </a:lnTo>
                    <a:lnTo>
                      <a:pt x="64" y="130"/>
                    </a:lnTo>
                    <a:lnTo>
                      <a:pt x="56" y="133"/>
                    </a:lnTo>
                    <a:lnTo>
                      <a:pt x="49" y="133"/>
                    </a:lnTo>
                    <a:lnTo>
                      <a:pt x="36" y="132"/>
                    </a:lnTo>
                    <a:lnTo>
                      <a:pt x="23" y="126"/>
                    </a:lnTo>
                    <a:lnTo>
                      <a:pt x="17" y="120"/>
                    </a:lnTo>
                    <a:lnTo>
                      <a:pt x="11" y="113"/>
                    </a:lnTo>
                    <a:lnTo>
                      <a:pt x="6" y="104"/>
                    </a:lnTo>
                    <a:lnTo>
                      <a:pt x="1" y="88"/>
                    </a:lnTo>
                    <a:lnTo>
                      <a:pt x="0" y="71"/>
                    </a:lnTo>
                    <a:lnTo>
                      <a:pt x="1" y="54"/>
                    </a:lnTo>
                    <a:lnTo>
                      <a:pt x="7" y="36"/>
                    </a:lnTo>
                    <a:lnTo>
                      <a:pt x="14" y="23"/>
                    </a:lnTo>
                    <a:lnTo>
                      <a:pt x="25" y="13"/>
                    </a:lnTo>
                    <a:lnTo>
                      <a:pt x="38" y="7"/>
                    </a:lnTo>
                    <a:lnTo>
                      <a:pt x="53" y="6"/>
                    </a:lnTo>
                    <a:lnTo>
                      <a:pt x="55" y="27"/>
                    </a:lnTo>
                    <a:lnTo>
                      <a:pt x="40" y="32"/>
                    </a:lnTo>
                    <a:lnTo>
                      <a:pt x="29" y="40"/>
                    </a:lnTo>
                    <a:lnTo>
                      <a:pt x="23" y="52"/>
                    </a:lnTo>
                    <a:lnTo>
                      <a:pt x="20" y="71"/>
                    </a:lnTo>
                    <a:lnTo>
                      <a:pt x="23" y="88"/>
                    </a:lnTo>
                    <a:lnTo>
                      <a:pt x="29" y="101"/>
                    </a:lnTo>
                    <a:lnTo>
                      <a:pt x="35" y="107"/>
                    </a:lnTo>
                    <a:lnTo>
                      <a:pt x="40" y="110"/>
                    </a:lnTo>
                    <a:lnTo>
                      <a:pt x="48" y="111"/>
                    </a:lnTo>
                    <a:lnTo>
                      <a:pt x="53" y="110"/>
                    </a:lnTo>
                    <a:lnTo>
                      <a:pt x="58" y="109"/>
                    </a:lnTo>
                    <a:lnTo>
                      <a:pt x="64" y="104"/>
                    </a:lnTo>
                    <a:lnTo>
                      <a:pt x="69" y="93"/>
                    </a:lnTo>
                    <a:lnTo>
                      <a:pt x="75" y="69"/>
                    </a:lnTo>
                    <a:lnTo>
                      <a:pt x="81" y="45"/>
                    </a:lnTo>
                    <a:lnTo>
                      <a:pt x="87" y="30"/>
                    </a:lnTo>
                    <a:lnTo>
                      <a:pt x="93" y="20"/>
                    </a:lnTo>
                    <a:lnTo>
                      <a:pt x="98" y="13"/>
                    </a:lnTo>
                    <a:lnTo>
                      <a:pt x="104" y="7"/>
                    </a:lnTo>
                    <a:lnTo>
                      <a:pt x="117" y="1"/>
                    </a:lnTo>
                    <a:lnTo>
                      <a:pt x="13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7" name="Freeform 71"/>
              <p:cNvSpPr>
                <a:spLocks/>
              </p:cNvSpPr>
              <p:nvPr/>
            </p:nvSpPr>
            <p:spPr bwMode="auto">
              <a:xfrm>
                <a:off x="573088" y="3073400"/>
                <a:ext cx="138112" cy="49213"/>
              </a:xfrm>
              <a:custGeom>
                <a:avLst/>
                <a:gdLst>
                  <a:gd name="T0" fmla="*/ 173 w 174"/>
                  <a:gd name="T1" fmla="*/ 0 h 62"/>
                  <a:gd name="T2" fmla="*/ 174 w 174"/>
                  <a:gd name="T3" fmla="*/ 9 h 62"/>
                  <a:gd name="T4" fmla="*/ 174 w 174"/>
                  <a:gd name="T5" fmla="*/ 18 h 62"/>
                  <a:gd name="T6" fmla="*/ 174 w 174"/>
                  <a:gd name="T7" fmla="*/ 25 h 62"/>
                  <a:gd name="T8" fmla="*/ 173 w 174"/>
                  <a:gd name="T9" fmla="*/ 31 h 62"/>
                  <a:gd name="T10" fmla="*/ 171 w 174"/>
                  <a:gd name="T11" fmla="*/ 35 h 62"/>
                  <a:gd name="T12" fmla="*/ 168 w 174"/>
                  <a:gd name="T13" fmla="*/ 39 h 62"/>
                  <a:gd name="T14" fmla="*/ 165 w 174"/>
                  <a:gd name="T15" fmla="*/ 42 h 62"/>
                  <a:gd name="T16" fmla="*/ 161 w 174"/>
                  <a:gd name="T17" fmla="*/ 44 h 62"/>
                  <a:gd name="T18" fmla="*/ 151 w 174"/>
                  <a:gd name="T19" fmla="*/ 47 h 62"/>
                  <a:gd name="T20" fmla="*/ 135 w 174"/>
                  <a:gd name="T21" fmla="*/ 47 h 62"/>
                  <a:gd name="T22" fmla="*/ 61 w 174"/>
                  <a:gd name="T23" fmla="*/ 47 h 62"/>
                  <a:gd name="T24" fmla="*/ 61 w 174"/>
                  <a:gd name="T25" fmla="*/ 62 h 62"/>
                  <a:gd name="T26" fmla="*/ 45 w 174"/>
                  <a:gd name="T27" fmla="*/ 62 h 62"/>
                  <a:gd name="T28" fmla="*/ 45 w 174"/>
                  <a:gd name="T29" fmla="*/ 47 h 62"/>
                  <a:gd name="T30" fmla="*/ 13 w 174"/>
                  <a:gd name="T31" fmla="*/ 47 h 62"/>
                  <a:gd name="T32" fmla="*/ 0 w 174"/>
                  <a:gd name="T33" fmla="*/ 25 h 62"/>
                  <a:gd name="T34" fmla="*/ 45 w 174"/>
                  <a:gd name="T35" fmla="*/ 25 h 62"/>
                  <a:gd name="T36" fmla="*/ 45 w 174"/>
                  <a:gd name="T37" fmla="*/ 3 h 62"/>
                  <a:gd name="T38" fmla="*/ 61 w 174"/>
                  <a:gd name="T39" fmla="*/ 3 h 62"/>
                  <a:gd name="T40" fmla="*/ 61 w 174"/>
                  <a:gd name="T41" fmla="*/ 25 h 62"/>
                  <a:gd name="T42" fmla="*/ 136 w 174"/>
                  <a:gd name="T43" fmla="*/ 25 h 62"/>
                  <a:gd name="T44" fmla="*/ 142 w 174"/>
                  <a:gd name="T45" fmla="*/ 25 h 62"/>
                  <a:gd name="T46" fmla="*/ 146 w 174"/>
                  <a:gd name="T47" fmla="*/ 25 h 62"/>
                  <a:gd name="T48" fmla="*/ 148 w 174"/>
                  <a:gd name="T49" fmla="*/ 23 h 62"/>
                  <a:gd name="T50" fmla="*/ 151 w 174"/>
                  <a:gd name="T51" fmla="*/ 22 h 62"/>
                  <a:gd name="T52" fmla="*/ 152 w 174"/>
                  <a:gd name="T53" fmla="*/ 20 h 62"/>
                  <a:gd name="T54" fmla="*/ 154 w 174"/>
                  <a:gd name="T55" fmla="*/ 18 h 62"/>
                  <a:gd name="T56" fmla="*/ 154 w 174"/>
                  <a:gd name="T57" fmla="*/ 13 h 62"/>
                  <a:gd name="T58" fmla="*/ 154 w 174"/>
                  <a:gd name="T59" fmla="*/ 9 h 62"/>
                  <a:gd name="T60" fmla="*/ 154 w 174"/>
                  <a:gd name="T61" fmla="*/ 3 h 62"/>
                  <a:gd name="T62" fmla="*/ 173 w 174"/>
                  <a:gd name="T6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62">
                    <a:moveTo>
                      <a:pt x="173" y="0"/>
                    </a:moveTo>
                    <a:lnTo>
                      <a:pt x="174" y="9"/>
                    </a:lnTo>
                    <a:lnTo>
                      <a:pt x="174" y="18"/>
                    </a:lnTo>
                    <a:lnTo>
                      <a:pt x="174" y="25"/>
                    </a:lnTo>
                    <a:lnTo>
                      <a:pt x="173" y="31"/>
                    </a:lnTo>
                    <a:lnTo>
                      <a:pt x="171" y="35"/>
                    </a:lnTo>
                    <a:lnTo>
                      <a:pt x="168" y="39"/>
                    </a:lnTo>
                    <a:lnTo>
                      <a:pt x="165" y="42"/>
                    </a:lnTo>
                    <a:lnTo>
                      <a:pt x="161" y="44"/>
                    </a:lnTo>
                    <a:lnTo>
                      <a:pt x="151" y="47"/>
                    </a:lnTo>
                    <a:lnTo>
                      <a:pt x="135" y="47"/>
                    </a:lnTo>
                    <a:lnTo>
                      <a:pt x="61" y="47"/>
                    </a:lnTo>
                    <a:lnTo>
                      <a:pt x="61" y="62"/>
                    </a:lnTo>
                    <a:lnTo>
                      <a:pt x="45" y="62"/>
                    </a:lnTo>
                    <a:lnTo>
                      <a:pt x="45" y="47"/>
                    </a:lnTo>
                    <a:lnTo>
                      <a:pt x="13" y="47"/>
                    </a:lnTo>
                    <a:lnTo>
                      <a:pt x="0" y="25"/>
                    </a:lnTo>
                    <a:lnTo>
                      <a:pt x="45" y="25"/>
                    </a:lnTo>
                    <a:lnTo>
                      <a:pt x="45" y="3"/>
                    </a:lnTo>
                    <a:lnTo>
                      <a:pt x="61" y="3"/>
                    </a:lnTo>
                    <a:lnTo>
                      <a:pt x="61" y="25"/>
                    </a:lnTo>
                    <a:lnTo>
                      <a:pt x="136" y="25"/>
                    </a:lnTo>
                    <a:lnTo>
                      <a:pt x="142" y="25"/>
                    </a:lnTo>
                    <a:lnTo>
                      <a:pt x="146" y="25"/>
                    </a:lnTo>
                    <a:lnTo>
                      <a:pt x="148" y="23"/>
                    </a:lnTo>
                    <a:lnTo>
                      <a:pt x="151" y="22"/>
                    </a:lnTo>
                    <a:lnTo>
                      <a:pt x="152" y="20"/>
                    </a:lnTo>
                    <a:lnTo>
                      <a:pt x="154" y="18"/>
                    </a:lnTo>
                    <a:lnTo>
                      <a:pt x="154" y="13"/>
                    </a:lnTo>
                    <a:lnTo>
                      <a:pt x="154" y="9"/>
                    </a:lnTo>
                    <a:lnTo>
                      <a:pt x="154" y="3"/>
                    </a:lnTo>
                    <a:lnTo>
                      <a:pt x="17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8" name="Freeform 72"/>
              <p:cNvSpPr>
                <a:spLocks noEditPoints="1"/>
              </p:cNvSpPr>
              <p:nvPr/>
            </p:nvSpPr>
            <p:spPr bwMode="auto">
              <a:xfrm>
                <a:off x="606425" y="2970213"/>
                <a:ext cx="104775" cy="95250"/>
              </a:xfrm>
              <a:custGeom>
                <a:avLst/>
                <a:gdLst>
                  <a:gd name="T0" fmla="*/ 71 w 133"/>
                  <a:gd name="T1" fmla="*/ 44 h 119"/>
                  <a:gd name="T2" fmla="*/ 76 w 133"/>
                  <a:gd name="T3" fmla="*/ 73 h 119"/>
                  <a:gd name="T4" fmla="*/ 78 w 133"/>
                  <a:gd name="T5" fmla="*/ 84 h 119"/>
                  <a:gd name="T6" fmla="*/ 83 w 133"/>
                  <a:gd name="T7" fmla="*/ 90 h 119"/>
                  <a:gd name="T8" fmla="*/ 91 w 133"/>
                  <a:gd name="T9" fmla="*/ 94 h 119"/>
                  <a:gd name="T10" fmla="*/ 102 w 133"/>
                  <a:gd name="T11" fmla="*/ 94 h 119"/>
                  <a:gd name="T12" fmla="*/ 110 w 133"/>
                  <a:gd name="T13" fmla="*/ 89 h 119"/>
                  <a:gd name="T14" fmla="*/ 116 w 133"/>
                  <a:gd name="T15" fmla="*/ 77 h 119"/>
                  <a:gd name="T16" fmla="*/ 116 w 133"/>
                  <a:gd name="T17" fmla="*/ 61 h 119"/>
                  <a:gd name="T18" fmla="*/ 112 w 133"/>
                  <a:gd name="T19" fmla="*/ 47 h 119"/>
                  <a:gd name="T20" fmla="*/ 102 w 133"/>
                  <a:gd name="T21" fmla="*/ 36 h 119"/>
                  <a:gd name="T22" fmla="*/ 90 w 133"/>
                  <a:gd name="T23" fmla="*/ 31 h 119"/>
                  <a:gd name="T24" fmla="*/ 74 w 133"/>
                  <a:gd name="T25" fmla="*/ 29 h 119"/>
                  <a:gd name="T26" fmla="*/ 131 w 133"/>
                  <a:gd name="T27" fmla="*/ 0 h 119"/>
                  <a:gd name="T28" fmla="*/ 123 w 133"/>
                  <a:gd name="T29" fmla="*/ 26 h 119"/>
                  <a:gd name="T30" fmla="*/ 123 w 133"/>
                  <a:gd name="T31" fmla="*/ 39 h 119"/>
                  <a:gd name="T32" fmla="*/ 132 w 133"/>
                  <a:gd name="T33" fmla="*/ 62 h 119"/>
                  <a:gd name="T34" fmla="*/ 131 w 133"/>
                  <a:gd name="T35" fmla="*/ 93 h 119"/>
                  <a:gd name="T36" fmla="*/ 112 w 133"/>
                  <a:gd name="T37" fmla="*/ 116 h 119"/>
                  <a:gd name="T38" fmla="*/ 91 w 133"/>
                  <a:gd name="T39" fmla="*/ 118 h 119"/>
                  <a:gd name="T40" fmla="*/ 80 w 133"/>
                  <a:gd name="T41" fmla="*/ 115 h 119"/>
                  <a:gd name="T42" fmla="*/ 71 w 133"/>
                  <a:gd name="T43" fmla="*/ 107 h 119"/>
                  <a:gd name="T44" fmla="*/ 64 w 133"/>
                  <a:gd name="T45" fmla="*/ 96 h 119"/>
                  <a:gd name="T46" fmla="*/ 60 w 133"/>
                  <a:gd name="T47" fmla="*/ 83 h 119"/>
                  <a:gd name="T48" fmla="*/ 57 w 133"/>
                  <a:gd name="T49" fmla="*/ 68 h 119"/>
                  <a:gd name="T50" fmla="*/ 49 w 133"/>
                  <a:gd name="T51" fmla="*/ 29 h 119"/>
                  <a:gd name="T52" fmla="*/ 38 w 133"/>
                  <a:gd name="T53" fmla="*/ 29 h 119"/>
                  <a:gd name="T54" fmla="*/ 29 w 133"/>
                  <a:gd name="T55" fmla="*/ 32 h 119"/>
                  <a:gd name="T56" fmla="*/ 20 w 133"/>
                  <a:gd name="T57" fmla="*/ 45 h 119"/>
                  <a:gd name="T58" fmla="*/ 19 w 133"/>
                  <a:gd name="T59" fmla="*/ 67 h 119"/>
                  <a:gd name="T60" fmla="*/ 20 w 133"/>
                  <a:gd name="T61" fmla="*/ 78 h 119"/>
                  <a:gd name="T62" fmla="*/ 28 w 133"/>
                  <a:gd name="T63" fmla="*/ 87 h 119"/>
                  <a:gd name="T64" fmla="*/ 42 w 133"/>
                  <a:gd name="T65" fmla="*/ 93 h 119"/>
                  <a:gd name="T66" fmla="*/ 31 w 133"/>
                  <a:gd name="T67" fmla="*/ 112 h 119"/>
                  <a:gd name="T68" fmla="*/ 18 w 133"/>
                  <a:gd name="T69" fmla="*/ 105 h 119"/>
                  <a:gd name="T70" fmla="*/ 7 w 133"/>
                  <a:gd name="T71" fmla="*/ 93 h 119"/>
                  <a:gd name="T72" fmla="*/ 2 w 133"/>
                  <a:gd name="T73" fmla="*/ 73 h 119"/>
                  <a:gd name="T74" fmla="*/ 2 w 133"/>
                  <a:gd name="T75" fmla="*/ 42 h 119"/>
                  <a:gd name="T76" fmla="*/ 6 w 133"/>
                  <a:gd name="T77" fmla="*/ 23 h 119"/>
                  <a:gd name="T78" fmla="*/ 13 w 133"/>
                  <a:gd name="T79" fmla="*/ 15 h 119"/>
                  <a:gd name="T80" fmla="*/ 23 w 133"/>
                  <a:gd name="T81" fmla="*/ 10 h 119"/>
                  <a:gd name="T82" fmla="*/ 33 w 133"/>
                  <a:gd name="T83" fmla="*/ 7 h 119"/>
                  <a:gd name="T84" fmla="*/ 48 w 133"/>
                  <a:gd name="T85" fmla="*/ 7 h 119"/>
                  <a:gd name="T86" fmla="*/ 94 w 133"/>
                  <a:gd name="T87" fmla="*/ 7 h 119"/>
                  <a:gd name="T88" fmla="*/ 115 w 133"/>
                  <a:gd name="T89" fmla="*/ 6 h 119"/>
                  <a:gd name="T90" fmla="*/ 131 w 133"/>
                  <a:gd name="T9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9">
                    <a:moveTo>
                      <a:pt x="67" y="29"/>
                    </a:moveTo>
                    <a:lnTo>
                      <a:pt x="71" y="44"/>
                    </a:lnTo>
                    <a:lnTo>
                      <a:pt x="74" y="65"/>
                    </a:lnTo>
                    <a:lnTo>
                      <a:pt x="76" y="73"/>
                    </a:lnTo>
                    <a:lnTo>
                      <a:pt x="77" y="78"/>
                    </a:lnTo>
                    <a:lnTo>
                      <a:pt x="78" y="84"/>
                    </a:lnTo>
                    <a:lnTo>
                      <a:pt x="81" y="87"/>
                    </a:lnTo>
                    <a:lnTo>
                      <a:pt x="83" y="90"/>
                    </a:lnTo>
                    <a:lnTo>
                      <a:pt x="86" y="93"/>
                    </a:lnTo>
                    <a:lnTo>
                      <a:pt x="91" y="94"/>
                    </a:lnTo>
                    <a:lnTo>
                      <a:pt x="96" y="96"/>
                    </a:lnTo>
                    <a:lnTo>
                      <a:pt x="102" y="94"/>
                    </a:lnTo>
                    <a:lnTo>
                      <a:pt x="106" y="93"/>
                    </a:lnTo>
                    <a:lnTo>
                      <a:pt x="110" y="89"/>
                    </a:lnTo>
                    <a:lnTo>
                      <a:pt x="113" y="84"/>
                    </a:lnTo>
                    <a:lnTo>
                      <a:pt x="116" y="77"/>
                    </a:lnTo>
                    <a:lnTo>
                      <a:pt x="116" y="70"/>
                    </a:lnTo>
                    <a:lnTo>
                      <a:pt x="116" y="61"/>
                    </a:lnTo>
                    <a:lnTo>
                      <a:pt x="115" y="54"/>
                    </a:lnTo>
                    <a:lnTo>
                      <a:pt x="112" y="47"/>
                    </a:lnTo>
                    <a:lnTo>
                      <a:pt x="107" y="41"/>
                    </a:lnTo>
                    <a:lnTo>
                      <a:pt x="102" y="36"/>
                    </a:lnTo>
                    <a:lnTo>
                      <a:pt x="96" y="33"/>
                    </a:lnTo>
                    <a:lnTo>
                      <a:pt x="90" y="31"/>
                    </a:lnTo>
                    <a:lnTo>
                      <a:pt x="83" y="29"/>
                    </a:lnTo>
                    <a:lnTo>
                      <a:pt x="74" y="29"/>
                    </a:lnTo>
                    <a:lnTo>
                      <a:pt x="67" y="29"/>
                    </a:lnTo>
                    <a:close/>
                    <a:moveTo>
                      <a:pt x="131" y="0"/>
                    </a:moveTo>
                    <a:lnTo>
                      <a:pt x="131" y="23"/>
                    </a:lnTo>
                    <a:lnTo>
                      <a:pt x="123" y="26"/>
                    </a:lnTo>
                    <a:lnTo>
                      <a:pt x="115" y="28"/>
                    </a:lnTo>
                    <a:lnTo>
                      <a:pt x="123" y="39"/>
                    </a:lnTo>
                    <a:lnTo>
                      <a:pt x="129" y="51"/>
                    </a:lnTo>
                    <a:lnTo>
                      <a:pt x="132" y="62"/>
                    </a:lnTo>
                    <a:lnTo>
                      <a:pt x="133" y="74"/>
                    </a:lnTo>
                    <a:lnTo>
                      <a:pt x="131" y="93"/>
                    </a:lnTo>
                    <a:lnTo>
                      <a:pt x="123" y="107"/>
                    </a:lnTo>
                    <a:lnTo>
                      <a:pt x="112" y="116"/>
                    </a:lnTo>
                    <a:lnTo>
                      <a:pt x="97" y="119"/>
                    </a:lnTo>
                    <a:lnTo>
                      <a:pt x="91" y="118"/>
                    </a:lnTo>
                    <a:lnTo>
                      <a:pt x="86" y="116"/>
                    </a:lnTo>
                    <a:lnTo>
                      <a:pt x="80" y="115"/>
                    </a:lnTo>
                    <a:lnTo>
                      <a:pt x="76" y="112"/>
                    </a:lnTo>
                    <a:lnTo>
                      <a:pt x="71" y="107"/>
                    </a:lnTo>
                    <a:lnTo>
                      <a:pt x="67" y="103"/>
                    </a:lnTo>
                    <a:lnTo>
                      <a:pt x="64" y="96"/>
                    </a:lnTo>
                    <a:lnTo>
                      <a:pt x="60" y="87"/>
                    </a:lnTo>
                    <a:lnTo>
                      <a:pt x="60" y="83"/>
                    </a:lnTo>
                    <a:lnTo>
                      <a:pt x="58" y="76"/>
                    </a:lnTo>
                    <a:lnTo>
                      <a:pt x="57" y="68"/>
                    </a:lnTo>
                    <a:lnTo>
                      <a:pt x="54" y="45"/>
                    </a:lnTo>
                    <a:lnTo>
                      <a:pt x="49" y="29"/>
                    </a:lnTo>
                    <a:lnTo>
                      <a:pt x="44" y="29"/>
                    </a:lnTo>
                    <a:lnTo>
                      <a:pt x="38" y="29"/>
                    </a:lnTo>
                    <a:lnTo>
                      <a:pt x="32" y="31"/>
                    </a:lnTo>
                    <a:lnTo>
                      <a:pt x="29" y="32"/>
                    </a:lnTo>
                    <a:lnTo>
                      <a:pt x="25" y="35"/>
                    </a:lnTo>
                    <a:lnTo>
                      <a:pt x="20" y="45"/>
                    </a:lnTo>
                    <a:lnTo>
                      <a:pt x="18" y="60"/>
                    </a:lnTo>
                    <a:lnTo>
                      <a:pt x="19" y="67"/>
                    </a:lnTo>
                    <a:lnTo>
                      <a:pt x="19" y="74"/>
                    </a:lnTo>
                    <a:lnTo>
                      <a:pt x="20" y="78"/>
                    </a:lnTo>
                    <a:lnTo>
                      <a:pt x="23" y="83"/>
                    </a:lnTo>
                    <a:lnTo>
                      <a:pt x="28" y="87"/>
                    </a:lnTo>
                    <a:lnTo>
                      <a:pt x="33" y="91"/>
                    </a:lnTo>
                    <a:lnTo>
                      <a:pt x="42" y="93"/>
                    </a:lnTo>
                    <a:lnTo>
                      <a:pt x="39" y="115"/>
                    </a:lnTo>
                    <a:lnTo>
                      <a:pt x="31" y="112"/>
                    </a:lnTo>
                    <a:lnTo>
                      <a:pt x="23" y="109"/>
                    </a:lnTo>
                    <a:lnTo>
                      <a:pt x="18" y="105"/>
                    </a:lnTo>
                    <a:lnTo>
                      <a:pt x="12" y="100"/>
                    </a:lnTo>
                    <a:lnTo>
                      <a:pt x="7" y="93"/>
                    </a:lnTo>
                    <a:lnTo>
                      <a:pt x="4" y="86"/>
                    </a:lnTo>
                    <a:lnTo>
                      <a:pt x="2" y="73"/>
                    </a:lnTo>
                    <a:lnTo>
                      <a:pt x="0" y="57"/>
                    </a:lnTo>
                    <a:lnTo>
                      <a:pt x="2" y="42"/>
                    </a:lnTo>
                    <a:lnTo>
                      <a:pt x="4" y="31"/>
                    </a:lnTo>
                    <a:lnTo>
                      <a:pt x="6" y="23"/>
                    </a:lnTo>
                    <a:lnTo>
                      <a:pt x="10" y="19"/>
                    </a:lnTo>
                    <a:lnTo>
                      <a:pt x="13" y="15"/>
                    </a:lnTo>
                    <a:lnTo>
                      <a:pt x="18" y="12"/>
                    </a:lnTo>
                    <a:lnTo>
                      <a:pt x="23" y="10"/>
                    </a:lnTo>
                    <a:lnTo>
                      <a:pt x="28" y="9"/>
                    </a:lnTo>
                    <a:lnTo>
                      <a:pt x="33" y="7"/>
                    </a:lnTo>
                    <a:lnTo>
                      <a:pt x="39" y="7"/>
                    </a:lnTo>
                    <a:lnTo>
                      <a:pt x="48" y="7"/>
                    </a:lnTo>
                    <a:lnTo>
                      <a:pt x="77" y="7"/>
                    </a:lnTo>
                    <a:lnTo>
                      <a:pt x="94" y="7"/>
                    </a:lnTo>
                    <a:lnTo>
                      <a:pt x="107" y="6"/>
                    </a:lnTo>
                    <a:lnTo>
                      <a:pt x="115" y="6"/>
                    </a:lnTo>
                    <a:lnTo>
                      <a:pt x="123" y="5"/>
                    </a:lnTo>
                    <a:lnTo>
                      <a:pt x="13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69" name="Freeform 73"/>
              <p:cNvSpPr>
                <a:spLocks/>
              </p:cNvSpPr>
              <p:nvPr/>
            </p:nvSpPr>
            <p:spPr bwMode="auto">
              <a:xfrm>
                <a:off x="573088" y="2909888"/>
                <a:ext cx="138112" cy="49213"/>
              </a:xfrm>
              <a:custGeom>
                <a:avLst/>
                <a:gdLst>
                  <a:gd name="T0" fmla="*/ 173 w 174"/>
                  <a:gd name="T1" fmla="*/ 0 h 63"/>
                  <a:gd name="T2" fmla="*/ 174 w 174"/>
                  <a:gd name="T3" fmla="*/ 9 h 63"/>
                  <a:gd name="T4" fmla="*/ 174 w 174"/>
                  <a:gd name="T5" fmla="*/ 16 h 63"/>
                  <a:gd name="T6" fmla="*/ 174 w 174"/>
                  <a:gd name="T7" fmla="*/ 25 h 63"/>
                  <a:gd name="T8" fmla="*/ 173 w 174"/>
                  <a:gd name="T9" fmla="*/ 31 h 63"/>
                  <a:gd name="T10" fmla="*/ 171 w 174"/>
                  <a:gd name="T11" fmla="*/ 35 h 63"/>
                  <a:gd name="T12" fmla="*/ 168 w 174"/>
                  <a:gd name="T13" fmla="*/ 39 h 63"/>
                  <a:gd name="T14" fmla="*/ 165 w 174"/>
                  <a:gd name="T15" fmla="*/ 42 h 63"/>
                  <a:gd name="T16" fmla="*/ 161 w 174"/>
                  <a:gd name="T17" fmla="*/ 44 h 63"/>
                  <a:gd name="T18" fmla="*/ 151 w 174"/>
                  <a:gd name="T19" fmla="*/ 47 h 63"/>
                  <a:gd name="T20" fmla="*/ 135 w 174"/>
                  <a:gd name="T21" fmla="*/ 47 h 63"/>
                  <a:gd name="T22" fmla="*/ 61 w 174"/>
                  <a:gd name="T23" fmla="*/ 47 h 63"/>
                  <a:gd name="T24" fmla="*/ 61 w 174"/>
                  <a:gd name="T25" fmla="*/ 63 h 63"/>
                  <a:gd name="T26" fmla="*/ 45 w 174"/>
                  <a:gd name="T27" fmla="*/ 63 h 63"/>
                  <a:gd name="T28" fmla="*/ 45 w 174"/>
                  <a:gd name="T29" fmla="*/ 47 h 63"/>
                  <a:gd name="T30" fmla="*/ 13 w 174"/>
                  <a:gd name="T31" fmla="*/ 47 h 63"/>
                  <a:gd name="T32" fmla="*/ 0 w 174"/>
                  <a:gd name="T33" fmla="*/ 25 h 63"/>
                  <a:gd name="T34" fmla="*/ 45 w 174"/>
                  <a:gd name="T35" fmla="*/ 25 h 63"/>
                  <a:gd name="T36" fmla="*/ 45 w 174"/>
                  <a:gd name="T37" fmla="*/ 3 h 63"/>
                  <a:gd name="T38" fmla="*/ 61 w 174"/>
                  <a:gd name="T39" fmla="*/ 3 h 63"/>
                  <a:gd name="T40" fmla="*/ 61 w 174"/>
                  <a:gd name="T41" fmla="*/ 25 h 63"/>
                  <a:gd name="T42" fmla="*/ 136 w 174"/>
                  <a:gd name="T43" fmla="*/ 25 h 63"/>
                  <a:gd name="T44" fmla="*/ 142 w 174"/>
                  <a:gd name="T45" fmla="*/ 25 h 63"/>
                  <a:gd name="T46" fmla="*/ 146 w 174"/>
                  <a:gd name="T47" fmla="*/ 25 h 63"/>
                  <a:gd name="T48" fmla="*/ 148 w 174"/>
                  <a:gd name="T49" fmla="*/ 24 h 63"/>
                  <a:gd name="T50" fmla="*/ 151 w 174"/>
                  <a:gd name="T51" fmla="*/ 22 h 63"/>
                  <a:gd name="T52" fmla="*/ 152 w 174"/>
                  <a:gd name="T53" fmla="*/ 21 h 63"/>
                  <a:gd name="T54" fmla="*/ 154 w 174"/>
                  <a:gd name="T55" fmla="*/ 18 h 63"/>
                  <a:gd name="T56" fmla="*/ 154 w 174"/>
                  <a:gd name="T57" fmla="*/ 13 h 63"/>
                  <a:gd name="T58" fmla="*/ 154 w 174"/>
                  <a:gd name="T59" fmla="*/ 9 h 63"/>
                  <a:gd name="T60" fmla="*/ 154 w 174"/>
                  <a:gd name="T61" fmla="*/ 3 h 63"/>
                  <a:gd name="T62" fmla="*/ 173 w 174"/>
                  <a:gd name="T6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4" h="63">
                    <a:moveTo>
                      <a:pt x="173" y="0"/>
                    </a:moveTo>
                    <a:lnTo>
                      <a:pt x="174" y="9"/>
                    </a:lnTo>
                    <a:lnTo>
                      <a:pt x="174" y="16"/>
                    </a:lnTo>
                    <a:lnTo>
                      <a:pt x="174" y="25"/>
                    </a:lnTo>
                    <a:lnTo>
                      <a:pt x="173" y="31"/>
                    </a:lnTo>
                    <a:lnTo>
                      <a:pt x="171" y="35"/>
                    </a:lnTo>
                    <a:lnTo>
                      <a:pt x="168" y="39"/>
                    </a:lnTo>
                    <a:lnTo>
                      <a:pt x="165" y="42"/>
                    </a:lnTo>
                    <a:lnTo>
                      <a:pt x="161" y="44"/>
                    </a:lnTo>
                    <a:lnTo>
                      <a:pt x="151" y="47"/>
                    </a:lnTo>
                    <a:lnTo>
                      <a:pt x="135" y="47"/>
                    </a:lnTo>
                    <a:lnTo>
                      <a:pt x="61" y="47"/>
                    </a:lnTo>
                    <a:lnTo>
                      <a:pt x="61" y="63"/>
                    </a:lnTo>
                    <a:lnTo>
                      <a:pt x="45" y="63"/>
                    </a:lnTo>
                    <a:lnTo>
                      <a:pt x="45" y="47"/>
                    </a:lnTo>
                    <a:lnTo>
                      <a:pt x="13" y="47"/>
                    </a:lnTo>
                    <a:lnTo>
                      <a:pt x="0" y="25"/>
                    </a:lnTo>
                    <a:lnTo>
                      <a:pt x="45" y="25"/>
                    </a:lnTo>
                    <a:lnTo>
                      <a:pt x="45" y="3"/>
                    </a:lnTo>
                    <a:lnTo>
                      <a:pt x="61" y="3"/>
                    </a:lnTo>
                    <a:lnTo>
                      <a:pt x="61" y="25"/>
                    </a:lnTo>
                    <a:lnTo>
                      <a:pt x="136" y="25"/>
                    </a:lnTo>
                    <a:lnTo>
                      <a:pt x="142" y="25"/>
                    </a:lnTo>
                    <a:lnTo>
                      <a:pt x="146" y="25"/>
                    </a:lnTo>
                    <a:lnTo>
                      <a:pt x="148" y="24"/>
                    </a:lnTo>
                    <a:lnTo>
                      <a:pt x="151" y="22"/>
                    </a:lnTo>
                    <a:lnTo>
                      <a:pt x="152" y="21"/>
                    </a:lnTo>
                    <a:lnTo>
                      <a:pt x="154" y="18"/>
                    </a:lnTo>
                    <a:lnTo>
                      <a:pt x="154" y="13"/>
                    </a:lnTo>
                    <a:lnTo>
                      <a:pt x="154" y="9"/>
                    </a:lnTo>
                    <a:lnTo>
                      <a:pt x="154" y="3"/>
                    </a:lnTo>
                    <a:lnTo>
                      <a:pt x="17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70" name="Freeform 74"/>
              <p:cNvSpPr>
                <a:spLocks noEditPoints="1"/>
              </p:cNvSpPr>
              <p:nvPr/>
            </p:nvSpPr>
            <p:spPr bwMode="auto">
              <a:xfrm>
                <a:off x="606425" y="2806700"/>
                <a:ext cx="104775" cy="93663"/>
              </a:xfrm>
              <a:custGeom>
                <a:avLst/>
                <a:gdLst>
                  <a:gd name="T0" fmla="*/ 55 w 133"/>
                  <a:gd name="T1" fmla="*/ 24 h 118"/>
                  <a:gd name="T2" fmla="*/ 41 w 133"/>
                  <a:gd name="T3" fmla="*/ 26 h 118"/>
                  <a:gd name="T4" fmla="*/ 31 w 133"/>
                  <a:gd name="T5" fmla="*/ 32 h 118"/>
                  <a:gd name="T6" fmla="*/ 20 w 133"/>
                  <a:gd name="T7" fmla="*/ 44 h 118"/>
                  <a:gd name="T8" fmla="*/ 18 w 133"/>
                  <a:gd name="T9" fmla="*/ 58 h 118"/>
                  <a:gd name="T10" fmla="*/ 20 w 133"/>
                  <a:gd name="T11" fmla="*/ 73 h 118"/>
                  <a:gd name="T12" fmla="*/ 28 w 133"/>
                  <a:gd name="T13" fmla="*/ 83 h 118"/>
                  <a:gd name="T14" fmla="*/ 39 w 133"/>
                  <a:gd name="T15" fmla="*/ 92 h 118"/>
                  <a:gd name="T16" fmla="*/ 55 w 133"/>
                  <a:gd name="T17" fmla="*/ 95 h 118"/>
                  <a:gd name="T18" fmla="*/ 55 w 133"/>
                  <a:gd name="T19" fmla="*/ 24 h 118"/>
                  <a:gd name="T20" fmla="*/ 67 w 133"/>
                  <a:gd name="T21" fmla="*/ 0 h 118"/>
                  <a:gd name="T22" fmla="*/ 73 w 133"/>
                  <a:gd name="T23" fmla="*/ 0 h 118"/>
                  <a:gd name="T24" fmla="*/ 73 w 133"/>
                  <a:gd name="T25" fmla="*/ 96 h 118"/>
                  <a:gd name="T26" fmla="*/ 91 w 133"/>
                  <a:gd name="T27" fmla="*/ 93 h 118"/>
                  <a:gd name="T28" fmla="*/ 104 w 133"/>
                  <a:gd name="T29" fmla="*/ 84 h 118"/>
                  <a:gd name="T30" fmla="*/ 113 w 133"/>
                  <a:gd name="T31" fmla="*/ 73 h 118"/>
                  <a:gd name="T32" fmla="*/ 116 w 133"/>
                  <a:gd name="T33" fmla="*/ 57 h 118"/>
                  <a:gd name="T34" fmla="*/ 115 w 133"/>
                  <a:gd name="T35" fmla="*/ 50 h 118"/>
                  <a:gd name="T36" fmla="*/ 113 w 133"/>
                  <a:gd name="T37" fmla="*/ 44 h 118"/>
                  <a:gd name="T38" fmla="*/ 109 w 133"/>
                  <a:gd name="T39" fmla="*/ 37 h 118"/>
                  <a:gd name="T40" fmla="*/ 104 w 133"/>
                  <a:gd name="T41" fmla="*/ 32 h 118"/>
                  <a:gd name="T42" fmla="*/ 97 w 133"/>
                  <a:gd name="T43" fmla="*/ 28 h 118"/>
                  <a:gd name="T44" fmla="*/ 90 w 133"/>
                  <a:gd name="T45" fmla="*/ 24 h 118"/>
                  <a:gd name="T46" fmla="*/ 93 w 133"/>
                  <a:gd name="T47" fmla="*/ 2 h 118"/>
                  <a:gd name="T48" fmla="*/ 110 w 133"/>
                  <a:gd name="T49" fmla="*/ 9 h 118"/>
                  <a:gd name="T50" fmla="*/ 123 w 133"/>
                  <a:gd name="T51" fmla="*/ 21 h 118"/>
                  <a:gd name="T52" fmla="*/ 131 w 133"/>
                  <a:gd name="T53" fmla="*/ 37 h 118"/>
                  <a:gd name="T54" fmla="*/ 133 w 133"/>
                  <a:gd name="T55" fmla="*/ 57 h 118"/>
                  <a:gd name="T56" fmla="*/ 132 w 133"/>
                  <a:gd name="T57" fmla="*/ 74 h 118"/>
                  <a:gd name="T58" fmla="*/ 126 w 133"/>
                  <a:gd name="T59" fmla="*/ 90 h 118"/>
                  <a:gd name="T60" fmla="*/ 116 w 133"/>
                  <a:gd name="T61" fmla="*/ 102 h 118"/>
                  <a:gd name="T62" fmla="*/ 103 w 133"/>
                  <a:gd name="T63" fmla="*/ 111 h 118"/>
                  <a:gd name="T64" fmla="*/ 87 w 133"/>
                  <a:gd name="T65" fmla="*/ 116 h 118"/>
                  <a:gd name="T66" fmla="*/ 68 w 133"/>
                  <a:gd name="T67" fmla="*/ 118 h 118"/>
                  <a:gd name="T68" fmla="*/ 48 w 133"/>
                  <a:gd name="T69" fmla="*/ 116 h 118"/>
                  <a:gd name="T70" fmla="*/ 31 w 133"/>
                  <a:gd name="T71" fmla="*/ 111 h 118"/>
                  <a:gd name="T72" fmla="*/ 18 w 133"/>
                  <a:gd name="T73" fmla="*/ 102 h 118"/>
                  <a:gd name="T74" fmla="*/ 7 w 133"/>
                  <a:gd name="T75" fmla="*/ 90 h 118"/>
                  <a:gd name="T76" fmla="*/ 2 w 133"/>
                  <a:gd name="T77" fmla="*/ 76 h 118"/>
                  <a:gd name="T78" fmla="*/ 0 w 133"/>
                  <a:gd name="T79" fmla="*/ 58 h 118"/>
                  <a:gd name="T80" fmla="*/ 2 w 133"/>
                  <a:gd name="T81" fmla="*/ 42 h 118"/>
                  <a:gd name="T82" fmla="*/ 7 w 133"/>
                  <a:gd name="T83" fmla="*/ 29 h 118"/>
                  <a:gd name="T84" fmla="*/ 18 w 133"/>
                  <a:gd name="T85" fmla="*/ 16 h 118"/>
                  <a:gd name="T86" fmla="*/ 31 w 133"/>
                  <a:gd name="T87" fmla="*/ 8 h 118"/>
                  <a:gd name="T88" fmla="*/ 47 w 133"/>
                  <a:gd name="T89" fmla="*/ 2 h 118"/>
                  <a:gd name="T90" fmla="*/ 67 w 133"/>
                  <a:gd name="T9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8">
                    <a:moveTo>
                      <a:pt x="55" y="24"/>
                    </a:moveTo>
                    <a:lnTo>
                      <a:pt x="41" y="26"/>
                    </a:lnTo>
                    <a:lnTo>
                      <a:pt x="31" y="32"/>
                    </a:lnTo>
                    <a:lnTo>
                      <a:pt x="20" y="44"/>
                    </a:lnTo>
                    <a:lnTo>
                      <a:pt x="18" y="58"/>
                    </a:lnTo>
                    <a:lnTo>
                      <a:pt x="20" y="73"/>
                    </a:lnTo>
                    <a:lnTo>
                      <a:pt x="28" y="83"/>
                    </a:lnTo>
                    <a:lnTo>
                      <a:pt x="39" y="92"/>
                    </a:lnTo>
                    <a:lnTo>
                      <a:pt x="55" y="95"/>
                    </a:lnTo>
                    <a:lnTo>
                      <a:pt x="55" y="24"/>
                    </a:lnTo>
                    <a:close/>
                    <a:moveTo>
                      <a:pt x="67" y="0"/>
                    </a:moveTo>
                    <a:lnTo>
                      <a:pt x="73" y="0"/>
                    </a:lnTo>
                    <a:lnTo>
                      <a:pt x="73" y="96"/>
                    </a:lnTo>
                    <a:lnTo>
                      <a:pt x="91" y="93"/>
                    </a:lnTo>
                    <a:lnTo>
                      <a:pt x="104" y="84"/>
                    </a:lnTo>
                    <a:lnTo>
                      <a:pt x="113" y="73"/>
                    </a:lnTo>
                    <a:lnTo>
                      <a:pt x="116" y="57"/>
                    </a:lnTo>
                    <a:lnTo>
                      <a:pt x="115" y="50"/>
                    </a:lnTo>
                    <a:lnTo>
                      <a:pt x="113" y="44"/>
                    </a:lnTo>
                    <a:lnTo>
                      <a:pt x="109" y="37"/>
                    </a:lnTo>
                    <a:lnTo>
                      <a:pt x="104" y="32"/>
                    </a:lnTo>
                    <a:lnTo>
                      <a:pt x="97" y="28"/>
                    </a:lnTo>
                    <a:lnTo>
                      <a:pt x="90" y="24"/>
                    </a:lnTo>
                    <a:lnTo>
                      <a:pt x="93" y="2"/>
                    </a:lnTo>
                    <a:lnTo>
                      <a:pt x="110" y="9"/>
                    </a:lnTo>
                    <a:lnTo>
                      <a:pt x="123" y="21"/>
                    </a:lnTo>
                    <a:lnTo>
                      <a:pt x="131" y="37"/>
                    </a:lnTo>
                    <a:lnTo>
                      <a:pt x="133" y="57"/>
                    </a:lnTo>
                    <a:lnTo>
                      <a:pt x="132" y="74"/>
                    </a:lnTo>
                    <a:lnTo>
                      <a:pt x="126" y="90"/>
                    </a:lnTo>
                    <a:lnTo>
                      <a:pt x="116" y="102"/>
                    </a:lnTo>
                    <a:lnTo>
                      <a:pt x="103" y="111"/>
                    </a:lnTo>
                    <a:lnTo>
                      <a:pt x="87" y="116"/>
                    </a:lnTo>
                    <a:lnTo>
                      <a:pt x="68" y="118"/>
                    </a:lnTo>
                    <a:lnTo>
                      <a:pt x="48" y="116"/>
                    </a:lnTo>
                    <a:lnTo>
                      <a:pt x="31" y="111"/>
                    </a:lnTo>
                    <a:lnTo>
                      <a:pt x="18" y="102"/>
                    </a:lnTo>
                    <a:lnTo>
                      <a:pt x="7" y="90"/>
                    </a:lnTo>
                    <a:lnTo>
                      <a:pt x="2" y="76"/>
                    </a:lnTo>
                    <a:lnTo>
                      <a:pt x="0" y="58"/>
                    </a:lnTo>
                    <a:lnTo>
                      <a:pt x="2" y="42"/>
                    </a:lnTo>
                    <a:lnTo>
                      <a:pt x="7" y="29"/>
                    </a:lnTo>
                    <a:lnTo>
                      <a:pt x="18" y="16"/>
                    </a:lnTo>
                    <a:lnTo>
                      <a:pt x="31" y="8"/>
                    </a:lnTo>
                    <a:lnTo>
                      <a:pt x="47" y="2"/>
                    </a:lnTo>
                    <a:lnTo>
                      <a:pt x="6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71" name="Freeform 75"/>
              <p:cNvSpPr>
                <a:spLocks/>
              </p:cNvSpPr>
              <p:nvPr/>
            </p:nvSpPr>
            <p:spPr bwMode="auto">
              <a:xfrm>
                <a:off x="566738" y="2686050"/>
                <a:ext cx="184150" cy="46038"/>
              </a:xfrm>
              <a:custGeom>
                <a:avLst/>
                <a:gdLst>
                  <a:gd name="T0" fmla="*/ 0 w 232"/>
                  <a:gd name="T1" fmla="*/ 0 h 58"/>
                  <a:gd name="T2" fmla="*/ 16 w 232"/>
                  <a:gd name="T3" fmla="*/ 9 h 58"/>
                  <a:gd name="T4" fmla="*/ 27 w 232"/>
                  <a:gd name="T5" fmla="*/ 15 h 58"/>
                  <a:gd name="T6" fmla="*/ 36 w 232"/>
                  <a:gd name="T7" fmla="*/ 19 h 58"/>
                  <a:gd name="T8" fmla="*/ 71 w 232"/>
                  <a:gd name="T9" fmla="*/ 31 h 58"/>
                  <a:gd name="T10" fmla="*/ 93 w 232"/>
                  <a:gd name="T11" fmla="*/ 35 h 58"/>
                  <a:gd name="T12" fmla="*/ 116 w 232"/>
                  <a:gd name="T13" fmla="*/ 36 h 58"/>
                  <a:gd name="T14" fmla="*/ 155 w 232"/>
                  <a:gd name="T15" fmla="*/ 32 h 58"/>
                  <a:gd name="T16" fmla="*/ 193 w 232"/>
                  <a:gd name="T17" fmla="*/ 20 h 58"/>
                  <a:gd name="T18" fmla="*/ 232 w 232"/>
                  <a:gd name="T19" fmla="*/ 0 h 58"/>
                  <a:gd name="T20" fmla="*/ 232 w 232"/>
                  <a:gd name="T21" fmla="*/ 16 h 58"/>
                  <a:gd name="T22" fmla="*/ 207 w 232"/>
                  <a:gd name="T23" fmla="*/ 32 h 58"/>
                  <a:gd name="T24" fmla="*/ 178 w 232"/>
                  <a:gd name="T25" fmla="*/ 47 h 58"/>
                  <a:gd name="T26" fmla="*/ 148 w 232"/>
                  <a:gd name="T27" fmla="*/ 55 h 58"/>
                  <a:gd name="T28" fmla="*/ 116 w 232"/>
                  <a:gd name="T29" fmla="*/ 58 h 58"/>
                  <a:gd name="T30" fmla="*/ 88 w 232"/>
                  <a:gd name="T31" fmla="*/ 57 h 58"/>
                  <a:gd name="T32" fmla="*/ 61 w 232"/>
                  <a:gd name="T33" fmla="*/ 49 h 58"/>
                  <a:gd name="T34" fmla="*/ 30 w 232"/>
                  <a:gd name="T35" fmla="*/ 35 h 58"/>
                  <a:gd name="T36" fmla="*/ 0 w 232"/>
                  <a:gd name="T37" fmla="*/ 16 h 58"/>
                  <a:gd name="T38" fmla="*/ 0 w 232"/>
                  <a:gd name="T3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58">
                    <a:moveTo>
                      <a:pt x="0" y="0"/>
                    </a:moveTo>
                    <a:lnTo>
                      <a:pt x="16" y="9"/>
                    </a:lnTo>
                    <a:lnTo>
                      <a:pt x="27" y="15"/>
                    </a:lnTo>
                    <a:lnTo>
                      <a:pt x="36" y="19"/>
                    </a:lnTo>
                    <a:lnTo>
                      <a:pt x="71" y="31"/>
                    </a:lnTo>
                    <a:lnTo>
                      <a:pt x="93" y="35"/>
                    </a:lnTo>
                    <a:lnTo>
                      <a:pt x="116" y="36"/>
                    </a:lnTo>
                    <a:lnTo>
                      <a:pt x="155" y="32"/>
                    </a:lnTo>
                    <a:lnTo>
                      <a:pt x="193" y="20"/>
                    </a:lnTo>
                    <a:lnTo>
                      <a:pt x="232" y="0"/>
                    </a:lnTo>
                    <a:lnTo>
                      <a:pt x="232" y="16"/>
                    </a:lnTo>
                    <a:lnTo>
                      <a:pt x="207" y="32"/>
                    </a:lnTo>
                    <a:lnTo>
                      <a:pt x="178" y="47"/>
                    </a:lnTo>
                    <a:lnTo>
                      <a:pt x="148" y="55"/>
                    </a:lnTo>
                    <a:lnTo>
                      <a:pt x="116" y="58"/>
                    </a:lnTo>
                    <a:lnTo>
                      <a:pt x="88" y="57"/>
                    </a:lnTo>
                    <a:lnTo>
                      <a:pt x="61" y="49"/>
                    </a:lnTo>
                    <a:lnTo>
                      <a:pt x="30" y="35"/>
                    </a:lnTo>
                    <a:lnTo>
                      <a:pt x="0" y="16"/>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72" name="Freeform 76"/>
              <p:cNvSpPr>
                <a:spLocks noEditPoints="1"/>
              </p:cNvSpPr>
              <p:nvPr/>
            </p:nvSpPr>
            <p:spPr bwMode="auto">
              <a:xfrm>
                <a:off x="606425" y="2578100"/>
                <a:ext cx="104775" cy="93663"/>
              </a:xfrm>
              <a:custGeom>
                <a:avLst/>
                <a:gdLst>
                  <a:gd name="T0" fmla="*/ 71 w 133"/>
                  <a:gd name="T1" fmla="*/ 43 h 119"/>
                  <a:gd name="T2" fmla="*/ 76 w 133"/>
                  <a:gd name="T3" fmla="*/ 72 h 119"/>
                  <a:gd name="T4" fmla="*/ 78 w 133"/>
                  <a:gd name="T5" fmla="*/ 84 h 119"/>
                  <a:gd name="T6" fmla="*/ 83 w 133"/>
                  <a:gd name="T7" fmla="*/ 90 h 119"/>
                  <a:gd name="T8" fmla="*/ 91 w 133"/>
                  <a:gd name="T9" fmla="*/ 94 h 119"/>
                  <a:gd name="T10" fmla="*/ 102 w 133"/>
                  <a:gd name="T11" fmla="*/ 94 h 119"/>
                  <a:gd name="T12" fmla="*/ 110 w 133"/>
                  <a:gd name="T13" fmla="*/ 88 h 119"/>
                  <a:gd name="T14" fmla="*/ 116 w 133"/>
                  <a:gd name="T15" fmla="*/ 77 h 119"/>
                  <a:gd name="T16" fmla="*/ 116 w 133"/>
                  <a:gd name="T17" fmla="*/ 61 h 119"/>
                  <a:gd name="T18" fmla="*/ 112 w 133"/>
                  <a:gd name="T19" fmla="*/ 48 h 119"/>
                  <a:gd name="T20" fmla="*/ 102 w 133"/>
                  <a:gd name="T21" fmla="*/ 36 h 119"/>
                  <a:gd name="T22" fmla="*/ 90 w 133"/>
                  <a:gd name="T23" fmla="*/ 30 h 119"/>
                  <a:gd name="T24" fmla="*/ 74 w 133"/>
                  <a:gd name="T25" fmla="*/ 29 h 119"/>
                  <a:gd name="T26" fmla="*/ 131 w 133"/>
                  <a:gd name="T27" fmla="*/ 0 h 119"/>
                  <a:gd name="T28" fmla="*/ 123 w 133"/>
                  <a:gd name="T29" fmla="*/ 26 h 119"/>
                  <a:gd name="T30" fmla="*/ 123 w 133"/>
                  <a:gd name="T31" fmla="*/ 39 h 119"/>
                  <a:gd name="T32" fmla="*/ 132 w 133"/>
                  <a:gd name="T33" fmla="*/ 62 h 119"/>
                  <a:gd name="T34" fmla="*/ 131 w 133"/>
                  <a:gd name="T35" fmla="*/ 93 h 119"/>
                  <a:gd name="T36" fmla="*/ 112 w 133"/>
                  <a:gd name="T37" fmla="*/ 116 h 119"/>
                  <a:gd name="T38" fmla="*/ 91 w 133"/>
                  <a:gd name="T39" fmla="*/ 117 h 119"/>
                  <a:gd name="T40" fmla="*/ 80 w 133"/>
                  <a:gd name="T41" fmla="*/ 114 h 119"/>
                  <a:gd name="T42" fmla="*/ 71 w 133"/>
                  <a:gd name="T43" fmla="*/ 107 h 119"/>
                  <a:gd name="T44" fmla="*/ 64 w 133"/>
                  <a:gd name="T45" fmla="*/ 96 h 119"/>
                  <a:gd name="T46" fmla="*/ 60 w 133"/>
                  <a:gd name="T47" fmla="*/ 83 h 119"/>
                  <a:gd name="T48" fmla="*/ 57 w 133"/>
                  <a:gd name="T49" fmla="*/ 68 h 119"/>
                  <a:gd name="T50" fmla="*/ 49 w 133"/>
                  <a:gd name="T51" fmla="*/ 29 h 119"/>
                  <a:gd name="T52" fmla="*/ 38 w 133"/>
                  <a:gd name="T53" fmla="*/ 29 h 119"/>
                  <a:gd name="T54" fmla="*/ 29 w 133"/>
                  <a:gd name="T55" fmla="*/ 33 h 119"/>
                  <a:gd name="T56" fmla="*/ 20 w 133"/>
                  <a:gd name="T57" fmla="*/ 46 h 119"/>
                  <a:gd name="T58" fmla="*/ 19 w 133"/>
                  <a:gd name="T59" fmla="*/ 67 h 119"/>
                  <a:gd name="T60" fmla="*/ 20 w 133"/>
                  <a:gd name="T61" fmla="*/ 78 h 119"/>
                  <a:gd name="T62" fmla="*/ 28 w 133"/>
                  <a:gd name="T63" fmla="*/ 87 h 119"/>
                  <a:gd name="T64" fmla="*/ 42 w 133"/>
                  <a:gd name="T65" fmla="*/ 94 h 119"/>
                  <a:gd name="T66" fmla="*/ 31 w 133"/>
                  <a:gd name="T67" fmla="*/ 113 h 119"/>
                  <a:gd name="T68" fmla="*/ 18 w 133"/>
                  <a:gd name="T69" fmla="*/ 106 h 119"/>
                  <a:gd name="T70" fmla="*/ 7 w 133"/>
                  <a:gd name="T71" fmla="*/ 94 h 119"/>
                  <a:gd name="T72" fmla="*/ 2 w 133"/>
                  <a:gd name="T73" fmla="*/ 72 h 119"/>
                  <a:gd name="T74" fmla="*/ 2 w 133"/>
                  <a:gd name="T75" fmla="*/ 42 h 119"/>
                  <a:gd name="T76" fmla="*/ 6 w 133"/>
                  <a:gd name="T77" fmla="*/ 25 h 119"/>
                  <a:gd name="T78" fmla="*/ 13 w 133"/>
                  <a:gd name="T79" fmla="*/ 14 h 119"/>
                  <a:gd name="T80" fmla="*/ 23 w 133"/>
                  <a:gd name="T81" fmla="*/ 10 h 119"/>
                  <a:gd name="T82" fmla="*/ 33 w 133"/>
                  <a:gd name="T83" fmla="*/ 7 h 119"/>
                  <a:gd name="T84" fmla="*/ 48 w 133"/>
                  <a:gd name="T85" fmla="*/ 7 h 119"/>
                  <a:gd name="T86" fmla="*/ 94 w 133"/>
                  <a:gd name="T87" fmla="*/ 7 h 119"/>
                  <a:gd name="T88" fmla="*/ 115 w 133"/>
                  <a:gd name="T89" fmla="*/ 6 h 119"/>
                  <a:gd name="T90" fmla="*/ 131 w 133"/>
                  <a:gd name="T9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9">
                    <a:moveTo>
                      <a:pt x="67" y="29"/>
                    </a:moveTo>
                    <a:lnTo>
                      <a:pt x="71" y="43"/>
                    </a:lnTo>
                    <a:lnTo>
                      <a:pt x="74" y="65"/>
                    </a:lnTo>
                    <a:lnTo>
                      <a:pt x="76" y="72"/>
                    </a:lnTo>
                    <a:lnTo>
                      <a:pt x="77" y="80"/>
                    </a:lnTo>
                    <a:lnTo>
                      <a:pt x="78" y="84"/>
                    </a:lnTo>
                    <a:lnTo>
                      <a:pt x="81" y="87"/>
                    </a:lnTo>
                    <a:lnTo>
                      <a:pt x="83" y="90"/>
                    </a:lnTo>
                    <a:lnTo>
                      <a:pt x="86" y="93"/>
                    </a:lnTo>
                    <a:lnTo>
                      <a:pt x="91" y="94"/>
                    </a:lnTo>
                    <a:lnTo>
                      <a:pt x="96" y="96"/>
                    </a:lnTo>
                    <a:lnTo>
                      <a:pt x="102" y="94"/>
                    </a:lnTo>
                    <a:lnTo>
                      <a:pt x="106" y="93"/>
                    </a:lnTo>
                    <a:lnTo>
                      <a:pt x="110" y="88"/>
                    </a:lnTo>
                    <a:lnTo>
                      <a:pt x="113" y="84"/>
                    </a:lnTo>
                    <a:lnTo>
                      <a:pt x="116" y="77"/>
                    </a:lnTo>
                    <a:lnTo>
                      <a:pt x="116" y="69"/>
                    </a:lnTo>
                    <a:lnTo>
                      <a:pt x="116" y="61"/>
                    </a:lnTo>
                    <a:lnTo>
                      <a:pt x="115" y="54"/>
                    </a:lnTo>
                    <a:lnTo>
                      <a:pt x="112" y="48"/>
                    </a:lnTo>
                    <a:lnTo>
                      <a:pt x="107" y="40"/>
                    </a:lnTo>
                    <a:lnTo>
                      <a:pt x="102" y="36"/>
                    </a:lnTo>
                    <a:lnTo>
                      <a:pt x="96" y="33"/>
                    </a:lnTo>
                    <a:lnTo>
                      <a:pt x="90" y="30"/>
                    </a:lnTo>
                    <a:lnTo>
                      <a:pt x="83" y="29"/>
                    </a:lnTo>
                    <a:lnTo>
                      <a:pt x="74" y="29"/>
                    </a:lnTo>
                    <a:lnTo>
                      <a:pt x="67" y="29"/>
                    </a:lnTo>
                    <a:close/>
                    <a:moveTo>
                      <a:pt x="131" y="0"/>
                    </a:moveTo>
                    <a:lnTo>
                      <a:pt x="131" y="23"/>
                    </a:lnTo>
                    <a:lnTo>
                      <a:pt x="123" y="26"/>
                    </a:lnTo>
                    <a:lnTo>
                      <a:pt x="115" y="27"/>
                    </a:lnTo>
                    <a:lnTo>
                      <a:pt x="123" y="39"/>
                    </a:lnTo>
                    <a:lnTo>
                      <a:pt x="129" y="51"/>
                    </a:lnTo>
                    <a:lnTo>
                      <a:pt x="132" y="62"/>
                    </a:lnTo>
                    <a:lnTo>
                      <a:pt x="133" y="75"/>
                    </a:lnTo>
                    <a:lnTo>
                      <a:pt x="131" y="93"/>
                    </a:lnTo>
                    <a:lnTo>
                      <a:pt x="123" y="107"/>
                    </a:lnTo>
                    <a:lnTo>
                      <a:pt x="112" y="116"/>
                    </a:lnTo>
                    <a:lnTo>
                      <a:pt x="97" y="119"/>
                    </a:lnTo>
                    <a:lnTo>
                      <a:pt x="91" y="117"/>
                    </a:lnTo>
                    <a:lnTo>
                      <a:pt x="86" y="117"/>
                    </a:lnTo>
                    <a:lnTo>
                      <a:pt x="80" y="114"/>
                    </a:lnTo>
                    <a:lnTo>
                      <a:pt x="76" y="112"/>
                    </a:lnTo>
                    <a:lnTo>
                      <a:pt x="71" y="107"/>
                    </a:lnTo>
                    <a:lnTo>
                      <a:pt x="67" y="103"/>
                    </a:lnTo>
                    <a:lnTo>
                      <a:pt x="64" y="96"/>
                    </a:lnTo>
                    <a:lnTo>
                      <a:pt x="60" y="87"/>
                    </a:lnTo>
                    <a:lnTo>
                      <a:pt x="60" y="83"/>
                    </a:lnTo>
                    <a:lnTo>
                      <a:pt x="58" y="75"/>
                    </a:lnTo>
                    <a:lnTo>
                      <a:pt x="57" y="68"/>
                    </a:lnTo>
                    <a:lnTo>
                      <a:pt x="54" y="45"/>
                    </a:lnTo>
                    <a:lnTo>
                      <a:pt x="49" y="29"/>
                    </a:lnTo>
                    <a:lnTo>
                      <a:pt x="44" y="29"/>
                    </a:lnTo>
                    <a:lnTo>
                      <a:pt x="38" y="29"/>
                    </a:lnTo>
                    <a:lnTo>
                      <a:pt x="32" y="30"/>
                    </a:lnTo>
                    <a:lnTo>
                      <a:pt x="29" y="33"/>
                    </a:lnTo>
                    <a:lnTo>
                      <a:pt x="25" y="35"/>
                    </a:lnTo>
                    <a:lnTo>
                      <a:pt x="20" y="46"/>
                    </a:lnTo>
                    <a:lnTo>
                      <a:pt x="18" y="59"/>
                    </a:lnTo>
                    <a:lnTo>
                      <a:pt x="19" y="67"/>
                    </a:lnTo>
                    <a:lnTo>
                      <a:pt x="19" y="74"/>
                    </a:lnTo>
                    <a:lnTo>
                      <a:pt x="20" y="78"/>
                    </a:lnTo>
                    <a:lnTo>
                      <a:pt x="23" y="83"/>
                    </a:lnTo>
                    <a:lnTo>
                      <a:pt x="28" y="87"/>
                    </a:lnTo>
                    <a:lnTo>
                      <a:pt x="33" y="91"/>
                    </a:lnTo>
                    <a:lnTo>
                      <a:pt x="42" y="94"/>
                    </a:lnTo>
                    <a:lnTo>
                      <a:pt x="39" y="114"/>
                    </a:lnTo>
                    <a:lnTo>
                      <a:pt x="31" y="113"/>
                    </a:lnTo>
                    <a:lnTo>
                      <a:pt x="23" y="109"/>
                    </a:lnTo>
                    <a:lnTo>
                      <a:pt x="18" y="106"/>
                    </a:lnTo>
                    <a:lnTo>
                      <a:pt x="12" y="100"/>
                    </a:lnTo>
                    <a:lnTo>
                      <a:pt x="7" y="94"/>
                    </a:lnTo>
                    <a:lnTo>
                      <a:pt x="4" y="85"/>
                    </a:lnTo>
                    <a:lnTo>
                      <a:pt x="2" y="72"/>
                    </a:lnTo>
                    <a:lnTo>
                      <a:pt x="0" y="56"/>
                    </a:lnTo>
                    <a:lnTo>
                      <a:pt x="2" y="42"/>
                    </a:lnTo>
                    <a:lnTo>
                      <a:pt x="4" y="30"/>
                    </a:lnTo>
                    <a:lnTo>
                      <a:pt x="6" y="25"/>
                    </a:lnTo>
                    <a:lnTo>
                      <a:pt x="10" y="19"/>
                    </a:lnTo>
                    <a:lnTo>
                      <a:pt x="13" y="14"/>
                    </a:lnTo>
                    <a:lnTo>
                      <a:pt x="18" y="12"/>
                    </a:lnTo>
                    <a:lnTo>
                      <a:pt x="23" y="10"/>
                    </a:lnTo>
                    <a:lnTo>
                      <a:pt x="28" y="9"/>
                    </a:lnTo>
                    <a:lnTo>
                      <a:pt x="33" y="7"/>
                    </a:lnTo>
                    <a:lnTo>
                      <a:pt x="39" y="7"/>
                    </a:lnTo>
                    <a:lnTo>
                      <a:pt x="48" y="7"/>
                    </a:lnTo>
                    <a:lnTo>
                      <a:pt x="77" y="7"/>
                    </a:lnTo>
                    <a:lnTo>
                      <a:pt x="94" y="7"/>
                    </a:lnTo>
                    <a:lnTo>
                      <a:pt x="107" y="7"/>
                    </a:lnTo>
                    <a:lnTo>
                      <a:pt x="115" y="6"/>
                    </a:lnTo>
                    <a:lnTo>
                      <a:pt x="123" y="4"/>
                    </a:lnTo>
                    <a:lnTo>
                      <a:pt x="13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73" name="Rectangle 77"/>
              <p:cNvSpPr>
                <a:spLocks noChangeArrowheads="1"/>
              </p:cNvSpPr>
              <p:nvPr/>
            </p:nvSpPr>
            <p:spPr bwMode="auto">
              <a:xfrm>
                <a:off x="688975" y="2533650"/>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74" name="Freeform 78"/>
              <p:cNvSpPr>
                <a:spLocks/>
              </p:cNvSpPr>
              <p:nvPr/>
            </p:nvSpPr>
            <p:spPr bwMode="auto">
              <a:xfrm>
                <a:off x="608013" y="2420938"/>
                <a:ext cx="103187" cy="82550"/>
              </a:xfrm>
              <a:custGeom>
                <a:avLst/>
                <a:gdLst>
                  <a:gd name="T0" fmla="*/ 0 w 130"/>
                  <a:gd name="T1" fmla="*/ 0 h 105"/>
                  <a:gd name="T2" fmla="*/ 128 w 130"/>
                  <a:gd name="T3" fmla="*/ 0 h 105"/>
                  <a:gd name="T4" fmla="*/ 128 w 130"/>
                  <a:gd name="T5" fmla="*/ 21 h 105"/>
                  <a:gd name="T6" fmla="*/ 109 w 130"/>
                  <a:gd name="T7" fmla="*/ 21 h 105"/>
                  <a:gd name="T8" fmla="*/ 120 w 130"/>
                  <a:gd name="T9" fmla="*/ 32 h 105"/>
                  <a:gd name="T10" fmla="*/ 128 w 130"/>
                  <a:gd name="T11" fmla="*/ 45 h 105"/>
                  <a:gd name="T12" fmla="*/ 130 w 130"/>
                  <a:gd name="T13" fmla="*/ 61 h 105"/>
                  <a:gd name="T14" fmla="*/ 130 w 130"/>
                  <a:gd name="T15" fmla="*/ 68 h 105"/>
                  <a:gd name="T16" fmla="*/ 129 w 130"/>
                  <a:gd name="T17" fmla="*/ 76 h 105"/>
                  <a:gd name="T18" fmla="*/ 126 w 130"/>
                  <a:gd name="T19" fmla="*/ 83 h 105"/>
                  <a:gd name="T20" fmla="*/ 123 w 130"/>
                  <a:gd name="T21" fmla="*/ 89 h 105"/>
                  <a:gd name="T22" fmla="*/ 119 w 130"/>
                  <a:gd name="T23" fmla="*/ 93 h 105"/>
                  <a:gd name="T24" fmla="*/ 115 w 130"/>
                  <a:gd name="T25" fmla="*/ 97 h 105"/>
                  <a:gd name="T26" fmla="*/ 110 w 130"/>
                  <a:gd name="T27" fmla="*/ 99 h 105"/>
                  <a:gd name="T28" fmla="*/ 106 w 130"/>
                  <a:gd name="T29" fmla="*/ 102 h 105"/>
                  <a:gd name="T30" fmla="*/ 99 w 130"/>
                  <a:gd name="T31" fmla="*/ 103 h 105"/>
                  <a:gd name="T32" fmla="*/ 94 w 130"/>
                  <a:gd name="T33" fmla="*/ 105 h 105"/>
                  <a:gd name="T34" fmla="*/ 87 w 130"/>
                  <a:gd name="T35" fmla="*/ 105 h 105"/>
                  <a:gd name="T36" fmla="*/ 78 w 130"/>
                  <a:gd name="T37" fmla="*/ 105 h 105"/>
                  <a:gd name="T38" fmla="*/ 0 w 130"/>
                  <a:gd name="T39" fmla="*/ 105 h 105"/>
                  <a:gd name="T40" fmla="*/ 0 w 130"/>
                  <a:gd name="T41" fmla="*/ 83 h 105"/>
                  <a:gd name="T42" fmla="*/ 71 w 130"/>
                  <a:gd name="T43" fmla="*/ 83 h 105"/>
                  <a:gd name="T44" fmla="*/ 81 w 130"/>
                  <a:gd name="T45" fmla="*/ 83 h 105"/>
                  <a:gd name="T46" fmla="*/ 88 w 130"/>
                  <a:gd name="T47" fmla="*/ 83 h 105"/>
                  <a:gd name="T48" fmla="*/ 93 w 130"/>
                  <a:gd name="T49" fmla="*/ 82 h 105"/>
                  <a:gd name="T50" fmla="*/ 99 w 130"/>
                  <a:gd name="T51" fmla="*/ 80 h 105"/>
                  <a:gd name="T52" fmla="*/ 103 w 130"/>
                  <a:gd name="T53" fmla="*/ 77 h 105"/>
                  <a:gd name="T54" fmla="*/ 107 w 130"/>
                  <a:gd name="T55" fmla="*/ 73 h 105"/>
                  <a:gd name="T56" fmla="*/ 110 w 130"/>
                  <a:gd name="T57" fmla="*/ 68 h 105"/>
                  <a:gd name="T58" fmla="*/ 112 w 130"/>
                  <a:gd name="T59" fmla="*/ 63 h 105"/>
                  <a:gd name="T60" fmla="*/ 112 w 130"/>
                  <a:gd name="T61" fmla="*/ 57 h 105"/>
                  <a:gd name="T62" fmla="*/ 112 w 130"/>
                  <a:gd name="T63" fmla="*/ 50 h 105"/>
                  <a:gd name="T64" fmla="*/ 110 w 130"/>
                  <a:gd name="T65" fmla="*/ 44 h 105"/>
                  <a:gd name="T66" fmla="*/ 107 w 130"/>
                  <a:gd name="T67" fmla="*/ 38 h 105"/>
                  <a:gd name="T68" fmla="*/ 103 w 130"/>
                  <a:gd name="T69" fmla="*/ 34 h 105"/>
                  <a:gd name="T70" fmla="*/ 99 w 130"/>
                  <a:gd name="T71" fmla="*/ 29 h 105"/>
                  <a:gd name="T72" fmla="*/ 93 w 130"/>
                  <a:gd name="T73" fmla="*/ 26 h 105"/>
                  <a:gd name="T74" fmla="*/ 83 w 130"/>
                  <a:gd name="T75" fmla="*/ 24 h 105"/>
                  <a:gd name="T76" fmla="*/ 68 w 130"/>
                  <a:gd name="T77" fmla="*/ 22 h 105"/>
                  <a:gd name="T78" fmla="*/ 0 w 130"/>
                  <a:gd name="T79" fmla="*/ 22 h 105"/>
                  <a:gd name="T80" fmla="*/ 0 w 130"/>
                  <a:gd name="T8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0" h="105">
                    <a:moveTo>
                      <a:pt x="0" y="0"/>
                    </a:moveTo>
                    <a:lnTo>
                      <a:pt x="128" y="0"/>
                    </a:lnTo>
                    <a:lnTo>
                      <a:pt x="128" y="21"/>
                    </a:lnTo>
                    <a:lnTo>
                      <a:pt x="109" y="21"/>
                    </a:lnTo>
                    <a:lnTo>
                      <a:pt x="120" y="32"/>
                    </a:lnTo>
                    <a:lnTo>
                      <a:pt x="128" y="45"/>
                    </a:lnTo>
                    <a:lnTo>
                      <a:pt x="130" y="61"/>
                    </a:lnTo>
                    <a:lnTo>
                      <a:pt x="130" y="68"/>
                    </a:lnTo>
                    <a:lnTo>
                      <a:pt x="129" y="76"/>
                    </a:lnTo>
                    <a:lnTo>
                      <a:pt x="126" y="83"/>
                    </a:lnTo>
                    <a:lnTo>
                      <a:pt x="123" y="89"/>
                    </a:lnTo>
                    <a:lnTo>
                      <a:pt x="119" y="93"/>
                    </a:lnTo>
                    <a:lnTo>
                      <a:pt x="115" y="97"/>
                    </a:lnTo>
                    <a:lnTo>
                      <a:pt x="110" y="99"/>
                    </a:lnTo>
                    <a:lnTo>
                      <a:pt x="106" y="102"/>
                    </a:lnTo>
                    <a:lnTo>
                      <a:pt x="99" y="103"/>
                    </a:lnTo>
                    <a:lnTo>
                      <a:pt x="94" y="105"/>
                    </a:lnTo>
                    <a:lnTo>
                      <a:pt x="87" y="105"/>
                    </a:lnTo>
                    <a:lnTo>
                      <a:pt x="78" y="105"/>
                    </a:lnTo>
                    <a:lnTo>
                      <a:pt x="0" y="105"/>
                    </a:lnTo>
                    <a:lnTo>
                      <a:pt x="0" y="83"/>
                    </a:lnTo>
                    <a:lnTo>
                      <a:pt x="71" y="83"/>
                    </a:lnTo>
                    <a:lnTo>
                      <a:pt x="81" y="83"/>
                    </a:lnTo>
                    <a:lnTo>
                      <a:pt x="88" y="83"/>
                    </a:lnTo>
                    <a:lnTo>
                      <a:pt x="93" y="82"/>
                    </a:lnTo>
                    <a:lnTo>
                      <a:pt x="99" y="80"/>
                    </a:lnTo>
                    <a:lnTo>
                      <a:pt x="103" y="77"/>
                    </a:lnTo>
                    <a:lnTo>
                      <a:pt x="107" y="73"/>
                    </a:lnTo>
                    <a:lnTo>
                      <a:pt x="110" y="68"/>
                    </a:lnTo>
                    <a:lnTo>
                      <a:pt x="112" y="63"/>
                    </a:lnTo>
                    <a:lnTo>
                      <a:pt x="112" y="57"/>
                    </a:lnTo>
                    <a:lnTo>
                      <a:pt x="112" y="50"/>
                    </a:lnTo>
                    <a:lnTo>
                      <a:pt x="110" y="44"/>
                    </a:lnTo>
                    <a:lnTo>
                      <a:pt x="107" y="38"/>
                    </a:lnTo>
                    <a:lnTo>
                      <a:pt x="103" y="34"/>
                    </a:lnTo>
                    <a:lnTo>
                      <a:pt x="99" y="29"/>
                    </a:lnTo>
                    <a:lnTo>
                      <a:pt x="93" y="26"/>
                    </a:lnTo>
                    <a:lnTo>
                      <a:pt x="83" y="24"/>
                    </a:lnTo>
                    <a:lnTo>
                      <a:pt x="68" y="22"/>
                    </a:lnTo>
                    <a:lnTo>
                      <a:pt x="0" y="2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75" name="Rectangle 79"/>
              <p:cNvSpPr>
                <a:spLocks noChangeArrowheads="1"/>
              </p:cNvSpPr>
              <p:nvPr/>
            </p:nvSpPr>
            <p:spPr bwMode="auto">
              <a:xfrm>
                <a:off x="688975" y="2370138"/>
                <a:ext cx="20637" cy="190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76" name="Freeform 80"/>
              <p:cNvSpPr>
                <a:spLocks/>
              </p:cNvSpPr>
              <p:nvPr/>
            </p:nvSpPr>
            <p:spPr bwMode="auto">
              <a:xfrm>
                <a:off x="566738" y="2293938"/>
                <a:ext cx="184150" cy="46038"/>
              </a:xfrm>
              <a:custGeom>
                <a:avLst/>
                <a:gdLst>
                  <a:gd name="T0" fmla="*/ 116 w 232"/>
                  <a:gd name="T1" fmla="*/ 0 h 58"/>
                  <a:gd name="T2" fmla="*/ 148 w 232"/>
                  <a:gd name="T3" fmla="*/ 3 h 58"/>
                  <a:gd name="T4" fmla="*/ 178 w 232"/>
                  <a:gd name="T5" fmla="*/ 13 h 58"/>
                  <a:gd name="T6" fmla="*/ 207 w 232"/>
                  <a:gd name="T7" fmla="*/ 26 h 58"/>
                  <a:gd name="T8" fmla="*/ 232 w 232"/>
                  <a:gd name="T9" fmla="*/ 43 h 58"/>
                  <a:gd name="T10" fmla="*/ 232 w 232"/>
                  <a:gd name="T11" fmla="*/ 58 h 58"/>
                  <a:gd name="T12" fmla="*/ 193 w 232"/>
                  <a:gd name="T13" fmla="*/ 39 h 58"/>
                  <a:gd name="T14" fmla="*/ 155 w 232"/>
                  <a:gd name="T15" fmla="*/ 26 h 58"/>
                  <a:gd name="T16" fmla="*/ 116 w 232"/>
                  <a:gd name="T17" fmla="*/ 23 h 58"/>
                  <a:gd name="T18" fmla="*/ 93 w 232"/>
                  <a:gd name="T19" fmla="*/ 23 h 58"/>
                  <a:gd name="T20" fmla="*/ 71 w 232"/>
                  <a:gd name="T21" fmla="*/ 27 h 58"/>
                  <a:gd name="T22" fmla="*/ 36 w 232"/>
                  <a:gd name="T23" fmla="*/ 39 h 58"/>
                  <a:gd name="T24" fmla="*/ 27 w 232"/>
                  <a:gd name="T25" fmla="*/ 43 h 58"/>
                  <a:gd name="T26" fmla="*/ 16 w 232"/>
                  <a:gd name="T27" fmla="*/ 49 h 58"/>
                  <a:gd name="T28" fmla="*/ 0 w 232"/>
                  <a:gd name="T29" fmla="*/ 58 h 58"/>
                  <a:gd name="T30" fmla="*/ 0 w 232"/>
                  <a:gd name="T31" fmla="*/ 43 h 58"/>
                  <a:gd name="T32" fmla="*/ 30 w 232"/>
                  <a:gd name="T33" fmla="*/ 23 h 58"/>
                  <a:gd name="T34" fmla="*/ 61 w 232"/>
                  <a:gd name="T35" fmla="*/ 10 h 58"/>
                  <a:gd name="T36" fmla="*/ 88 w 232"/>
                  <a:gd name="T37" fmla="*/ 3 h 58"/>
                  <a:gd name="T38" fmla="*/ 116 w 232"/>
                  <a:gd name="T3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58">
                    <a:moveTo>
                      <a:pt x="116" y="0"/>
                    </a:moveTo>
                    <a:lnTo>
                      <a:pt x="148" y="3"/>
                    </a:lnTo>
                    <a:lnTo>
                      <a:pt x="178" y="13"/>
                    </a:lnTo>
                    <a:lnTo>
                      <a:pt x="207" y="26"/>
                    </a:lnTo>
                    <a:lnTo>
                      <a:pt x="232" y="43"/>
                    </a:lnTo>
                    <a:lnTo>
                      <a:pt x="232" y="58"/>
                    </a:lnTo>
                    <a:lnTo>
                      <a:pt x="193" y="39"/>
                    </a:lnTo>
                    <a:lnTo>
                      <a:pt x="155" y="26"/>
                    </a:lnTo>
                    <a:lnTo>
                      <a:pt x="116" y="23"/>
                    </a:lnTo>
                    <a:lnTo>
                      <a:pt x="93" y="23"/>
                    </a:lnTo>
                    <a:lnTo>
                      <a:pt x="71" y="27"/>
                    </a:lnTo>
                    <a:lnTo>
                      <a:pt x="36" y="39"/>
                    </a:lnTo>
                    <a:lnTo>
                      <a:pt x="27" y="43"/>
                    </a:lnTo>
                    <a:lnTo>
                      <a:pt x="16" y="49"/>
                    </a:lnTo>
                    <a:lnTo>
                      <a:pt x="0" y="58"/>
                    </a:lnTo>
                    <a:lnTo>
                      <a:pt x="0" y="43"/>
                    </a:lnTo>
                    <a:lnTo>
                      <a:pt x="30" y="23"/>
                    </a:lnTo>
                    <a:lnTo>
                      <a:pt x="61" y="10"/>
                    </a:lnTo>
                    <a:lnTo>
                      <a:pt x="88" y="3"/>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1141196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980"/>
                                        </p:tgtEl>
                                        <p:attrNameLst>
                                          <p:attrName>style.visibility</p:attrName>
                                        </p:attrNameLst>
                                      </p:cBhvr>
                                      <p:to>
                                        <p:strVal val="visible"/>
                                      </p:to>
                                    </p:set>
                                    <p:animEffect transition="in" filter="fade">
                                      <p:cBhvr>
                                        <p:cTn id="7" dur="500"/>
                                        <p:tgtEl>
                                          <p:spTgt spid="3898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8982"/>
                                        </p:tgtEl>
                                        <p:attrNameLst>
                                          <p:attrName>style.visibility</p:attrName>
                                        </p:attrNameLst>
                                      </p:cBhvr>
                                      <p:to>
                                        <p:strVal val="visible"/>
                                      </p:to>
                                    </p:set>
                                    <p:animEffect transition="in" filter="fade">
                                      <p:cBhvr>
                                        <p:cTn id="12" dur="500"/>
                                        <p:tgtEl>
                                          <p:spTgt spid="3898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Our estimate of “state of the world” is a combination of what we </a:t>
            </a:r>
            <a:r>
              <a:rPr lang="en-US" sz="2400" b="1" dirty="0" smtClean="0"/>
              <a:t>predict</a:t>
            </a:r>
            <a:r>
              <a:rPr lang="en-US" sz="2400" dirty="0" smtClean="0"/>
              <a:t> and what we </a:t>
            </a:r>
            <a:r>
              <a:rPr lang="en-US" sz="2400" b="1" dirty="0" smtClean="0"/>
              <a:t>observe</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3993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3095" y="1058100"/>
            <a:ext cx="4181475" cy="349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 name="Group 6"/>
          <p:cNvGrpSpPr/>
          <p:nvPr/>
        </p:nvGrpSpPr>
        <p:grpSpPr>
          <a:xfrm>
            <a:off x="4874570" y="1247274"/>
            <a:ext cx="3529877" cy="1557125"/>
            <a:chOff x="4874570" y="1247274"/>
            <a:chExt cx="3529877" cy="1557125"/>
          </a:xfrm>
        </p:grpSpPr>
        <p:pic>
          <p:nvPicPr>
            <p:cNvPr id="3994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1695" y="1705669"/>
              <a:ext cx="3102752" cy="1098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4874570" y="1247274"/>
              <a:ext cx="2351926" cy="369332"/>
            </a:xfrm>
            <a:prstGeom prst="rect">
              <a:avLst/>
            </a:prstGeom>
            <a:noFill/>
          </p:spPr>
          <p:txBody>
            <a:bodyPr wrap="none" rtlCol="0">
              <a:spAutoFit/>
            </a:bodyPr>
            <a:lstStyle/>
            <a:p>
              <a:r>
                <a:rPr lang="en-US" dirty="0" smtClean="0"/>
                <a:t>Prior on perturbation:</a:t>
              </a:r>
              <a:endParaRPr lang="en-US" dirty="0"/>
            </a:p>
          </p:txBody>
        </p:sp>
      </p:grpSp>
      <p:grpSp>
        <p:nvGrpSpPr>
          <p:cNvPr id="9" name="Group 8"/>
          <p:cNvGrpSpPr/>
          <p:nvPr/>
        </p:nvGrpSpPr>
        <p:grpSpPr>
          <a:xfrm>
            <a:off x="4764025" y="3813050"/>
            <a:ext cx="3537229" cy="552941"/>
            <a:chOff x="4764025" y="3813050"/>
            <a:chExt cx="3537229" cy="552941"/>
          </a:xfrm>
        </p:grpSpPr>
        <p:cxnSp>
          <p:nvCxnSpPr>
            <p:cNvPr id="10" name="Straight Connector 9"/>
            <p:cNvCxnSpPr/>
            <p:nvPr/>
          </p:nvCxnSpPr>
          <p:spPr>
            <a:xfrm>
              <a:off x="4764025" y="3813050"/>
              <a:ext cx="307240" cy="268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051646" y="3996659"/>
              <a:ext cx="3249608" cy="369332"/>
            </a:xfrm>
            <a:prstGeom prst="rect">
              <a:avLst/>
            </a:prstGeom>
            <a:noFill/>
          </p:spPr>
          <p:txBody>
            <a:bodyPr wrap="none" rtlCol="0">
              <a:spAutoFit/>
            </a:bodyPr>
            <a:lstStyle/>
            <a:p>
              <a:r>
                <a:rPr lang="en-US" dirty="0" smtClean="0"/>
                <a:t>Distribution of visual feedback</a:t>
              </a:r>
              <a:endParaRPr lang="en-US" dirty="0"/>
            </a:p>
          </p:txBody>
        </p:sp>
      </p:grpSp>
      <p:sp>
        <p:nvSpPr>
          <p:cNvPr id="16" name="TextBox 15"/>
          <p:cNvSpPr txBox="1"/>
          <p:nvPr/>
        </p:nvSpPr>
        <p:spPr>
          <a:xfrm>
            <a:off x="7150279" y="6078756"/>
            <a:ext cx="1853841" cy="276999"/>
          </a:xfrm>
          <a:prstGeom prst="rect">
            <a:avLst/>
          </a:prstGeom>
          <a:noFill/>
        </p:spPr>
        <p:txBody>
          <a:bodyPr wrap="none" rtlCol="0">
            <a:spAutoFit/>
          </a:bodyPr>
          <a:lstStyle/>
          <a:p>
            <a:r>
              <a:rPr lang="en-US" sz="1200" dirty="0" err="1" smtClean="0"/>
              <a:t>Kording</a:t>
            </a:r>
            <a:r>
              <a:rPr lang="en-US" sz="1200" dirty="0" smtClean="0"/>
              <a:t> &amp; </a:t>
            </a:r>
            <a:r>
              <a:rPr lang="en-US" sz="1200" dirty="0" err="1" smtClean="0"/>
              <a:t>Wolpert</a:t>
            </a:r>
            <a:r>
              <a:rPr lang="en-US" sz="1200" dirty="0" smtClean="0"/>
              <a:t>, 2004</a:t>
            </a:r>
            <a:endParaRPr lang="en-US" sz="1200" dirty="0"/>
          </a:p>
        </p:txBody>
      </p:sp>
      <p:sp>
        <p:nvSpPr>
          <p:cNvPr id="2" name="Rectangle 1"/>
          <p:cNvSpPr/>
          <p:nvPr/>
        </p:nvSpPr>
        <p:spPr>
          <a:xfrm>
            <a:off x="3957519" y="1931205"/>
            <a:ext cx="806505" cy="18434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Object 13"/>
          <p:cNvGraphicFramePr>
            <a:graphicFrameLocks noChangeAspect="1"/>
          </p:cNvGraphicFramePr>
          <p:nvPr>
            <p:extLst>
              <p:ext uri="{D42A27DB-BD31-4B8C-83A1-F6EECF244321}">
                <p14:modId xmlns:p14="http://schemas.microsoft.com/office/powerpoint/2010/main" val="4271647018"/>
              </p:ext>
            </p:extLst>
          </p:nvPr>
        </p:nvGraphicFramePr>
        <p:xfrm>
          <a:off x="3052659" y="4619555"/>
          <a:ext cx="2618586" cy="512332"/>
        </p:xfrm>
        <a:graphic>
          <a:graphicData uri="http://schemas.openxmlformats.org/presentationml/2006/ole">
            <mc:AlternateContent xmlns:mc="http://schemas.openxmlformats.org/markup-compatibility/2006">
              <mc:Choice xmlns:v="urn:schemas-microsoft-com:vml" Requires="v">
                <p:oleObj spid="_x0000_s40159" name="Equation" r:id="rId5" imgW="1168200" imgH="228600" progId="Equation.DSMT4">
                  <p:embed/>
                </p:oleObj>
              </mc:Choice>
              <mc:Fallback>
                <p:oleObj name="Equation" r:id="rId5" imgW="1168200" imgH="228600" progId="Equation.DSMT4">
                  <p:embed/>
                  <p:pic>
                    <p:nvPicPr>
                      <p:cNvPr id="0" name=""/>
                      <p:cNvPicPr/>
                      <p:nvPr/>
                    </p:nvPicPr>
                    <p:blipFill>
                      <a:blip r:embed="rId6"/>
                      <a:stretch>
                        <a:fillRect/>
                      </a:stretch>
                    </p:blipFill>
                    <p:spPr>
                      <a:xfrm>
                        <a:off x="3052659" y="4619555"/>
                        <a:ext cx="2618586" cy="512332"/>
                      </a:xfrm>
                      <a:prstGeom prst="rect">
                        <a:avLst/>
                      </a:prstGeom>
                    </p:spPr>
                  </p:pic>
                </p:oleObj>
              </mc:Fallback>
            </mc:AlternateContent>
          </a:graphicData>
        </a:graphic>
      </p:graphicFrame>
      <p:graphicFrame>
        <p:nvGraphicFramePr>
          <p:cNvPr id="15" name="Object 14"/>
          <p:cNvGraphicFramePr>
            <a:graphicFrameLocks noChangeAspect="1"/>
          </p:cNvGraphicFramePr>
          <p:nvPr>
            <p:extLst>
              <p:ext uri="{D42A27DB-BD31-4B8C-83A1-F6EECF244321}">
                <p14:modId xmlns:p14="http://schemas.microsoft.com/office/powerpoint/2010/main" val="4089240991"/>
              </p:ext>
            </p:extLst>
          </p:nvPr>
        </p:nvGraphicFramePr>
        <p:xfrm>
          <a:off x="2875361" y="5118820"/>
          <a:ext cx="2795884" cy="614480"/>
        </p:xfrm>
        <a:graphic>
          <a:graphicData uri="http://schemas.openxmlformats.org/presentationml/2006/ole">
            <mc:AlternateContent xmlns:mc="http://schemas.openxmlformats.org/markup-compatibility/2006">
              <mc:Choice xmlns:v="urn:schemas-microsoft-com:vml" Requires="v">
                <p:oleObj spid="_x0000_s40160" name="Equation" r:id="rId7" imgW="1155600" imgH="253800" progId="Equation.DSMT4">
                  <p:embed/>
                </p:oleObj>
              </mc:Choice>
              <mc:Fallback>
                <p:oleObj name="Equation" r:id="rId7" imgW="1155600" imgH="253800" progId="Equation.DSMT4">
                  <p:embed/>
                  <p:pic>
                    <p:nvPicPr>
                      <p:cNvPr id="0" name=""/>
                      <p:cNvPicPr/>
                      <p:nvPr/>
                    </p:nvPicPr>
                    <p:blipFill>
                      <a:blip r:embed="rId8"/>
                      <a:stretch>
                        <a:fillRect/>
                      </a:stretch>
                    </p:blipFill>
                    <p:spPr>
                      <a:xfrm>
                        <a:off x="2875361" y="5118820"/>
                        <a:ext cx="2795884" cy="614480"/>
                      </a:xfrm>
                      <a:prstGeom prst="rect">
                        <a:avLst/>
                      </a:prstGeom>
                    </p:spPr>
                  </p:pic>
                </p:oleObj>
              </mc:Fallback>
            </mc:AlternateContent>
          </a:graphicData>
        </a:graphic>
      </p:graphicFrame>
      <p:graphicFrame>
        <p:nvGraphicFramePr>
          <p:cNvPr id="17" name="Object 16"/>
          <p:cNvGraphicFramePr>
            <a:graphicFrameLocks noChangeAspect="1"/>
          </p:cNvGraphicFramePr>
          <p:nvPr>
            <p:extLst>
              <p:ext uri="{D42A27DB-BD31-4B8C-83A1-F6EECF244321}">
                <p14:modId xmlns:p14="http://schemas.microsoft.com/office/powerpoint/2010/main" val="1468517630"/>
              </p:ext>
            </p:extLst>
          </p:nvPr>
        </p:nvGraphicFramePr>
        <p:xfrm>
          <a:off x="1614815" y="5697190"/>
          <a:ext cx="6096318" cy="520065"/>
        </p:xfrm>
        <a:graphic>
          <a:graphicData uri="http://schemas.openxmlformats.org/presentationml/2006/ole">
            <mc:AlternateContent xmlns:mc="http://schemas.openxmlformats.org/markup-compatibility/2006">
              <mc:Choice xmlns:v="urn:schemas-microsoft-com:vml" Requires="v">
                <p:oleObj spid="_x0000_s40161" name="Equation" r:id="rId9" imgW="2679480" imgH="228600" progId="Equation.DSMT4">
                  <p:embed/>
                </p:oleObj>
              </mc:Choice>
              <mc:Fallback>
                <p:oleObj name="Equation" r:id="rId9" imgW="2679480" imgH="228600" progId="Equation.DSMT4">
                  <p:embed/>
                  <p:pic>
                    <p:nvPicPr>
                      <p:cNvPr id="0" name=""/>
                      <p:cNvPicPr/>
                      <p:nvPr/>
                    </p:nvPicPr>
                    <p:blipFill>
                      <a:blip r:embed="rId10"/>
                      <a:stretch>
                        <a:fillRect/>
                      </a:stretch>
                    </p:blipFill>
                    <p:spPr>
                      <a:xfrm>
                        <a:off x="1614815" y="5697190"/>
                        <a:ext cx="6096318" cy="520065"/>
                      </a:xfrm>
                      <a:prstGeom prst="rect">
                        <a:avLst/>
                      </a:prstGeom>
                    </p:spPr>
                  </p:pic>
                </p:oleObj>
              </mc:Fallback>
            </mc:AlternateContent>
          </a:graphicData>
        </a:graphic>
      </p:graphicFrame>
    </p:spTree>
    <p:extLst>
      <p:ext uri="{BB962C8B-B14F-4D97-AF65-F5344CB8AC3E}">
        <p14:creationId xmlns:p14="http://schemas.microsoft.com/office/powerpoint/2010/main" val="3018498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xit" presetSubtype="0" fill="hold" grpId="0" nodeType="withEffect">
                                  <p:stCondLst>
                                    <p:cond delay="0"/>
                                  </p:stCondLst>
                                  <p:childTnLst>
                                    <p:animEffect transition="out" filter="fade">
                                      <p:cBhvr>
                                        <p:cTn id="14" dur="500"/>
                                        <p:tgtEl>
                                          <p:spTgt spid="2"/>
                                        </p:tgtEl>
                                      </p:cBhvr>
                                    </p:animEffect>
                                    <p:set>
                                      <p:cBhvr>
                                        <p:cTn id="15" dur="1" fill="hold">
                                          <p:stCondLst>
                                            <p:cond delay="499"/>
                                          </p:stCondLst>
                                        </p:cTn>
                                        <p:tgtEl>
                                          <p:spTgt spid="2"/>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932675"/>
            <a:ext cx="8382000" cy="1171645"/>
          </a:xfrm>
        </p:spPr>
        <p:txBody>
          <a:bodyPr/>
          <a:lstStyle/>
          <a:p>
            <a:pPr marL="0" indent="0">
              <a:buNone/>
            </a:pPr>
            <a:r>
              <a:rPr lang="en-US" dirty="0" smtClean="0"/>
              <a:t>How can we optimally combine these two sources of information?</a:t>
            </a:r>
            <a:endParaRPr lang="en-US" dirty="0"/>
          </a:p>
        </p:txBody>
      </p:sp>
      <p:sp>
        <p:nvSpPr>
          <p:cNvPr id="3" name="Title 2"/>
          <p:cNvSpPr>
            <a:spLocks noGrp="1"/>
          </p:cNvSpPr>
          <p:nvPr>
            <p:ph type="title"/>
          </p:nvPr>
        </p:nvSpPr>
        <p:spPr/>
        <p:txBody>
          <a:bodyPr/>
          <a:lstStyle/>
          <a:p>
            <a:r>
              <a:rPr lang="en-US" dirty="0" smtClean="0"/>
              <a:t>Maximum likelihood integration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2476303472"/>
              </p:ext>
            </p:extLst>
          </p:nvPr>
        </p:nvGraphicFramePr>
        <p:xfrm>
          <a:off x="1691625" y="2104320"/>
          <a:ext cx="5610225" cy="1050925"/>
        </p:xfrm>
        <a:graphic>
          <a:graphicData uri="http://schemas.openxmlformats.org/presentationml/2006/ole">
            <mc:AlternateContent xmlns:mc="http://schemas.openxmlformats.org/markup-compatibility/2006">
              <mc:Choice xmlns:v="urn:schemas-microsoft-com:vml" Requires="v">
                <p:oleObj spid="_x0000_s41058" name="Equation" r:id="rId3" imgW="2577960" imgH="482400" progId="Equation.DSMT4">
                  <p:embed/>
                </p:oleObj>
              </mc:Choice>
              <mc:Fallback>
                <p:oleObj name="Equation" r:id="rId3" imgW="2577960" imgH="482400" progId="Equation.DSMT4">
                  <p:embed/>
                  <p:pic>
                    <p:nvPicPr>
                      <p:cNvPr id="0" name=""/>
                      <p:cNvPicPr/>
                      <p:nvPr/>
                    </p:nvPicPr>
                    <p:blipFill>
                      <a:blip r:embed="rId4"/>
                      <a:stretch>
                        <a:fillRect/>
                      </a:stretch>
                    </p:blipFill>
                    <p:spPr>
                      <a:xfrm>
                        <a:off x="1691625" y="2104320"/>
                        <a:ext cx="5610225" cy="1050925"/>
                      </a:xfrm>
                      <a:prstGeom prst="rect">
                        <a:avLst/>
                      </a:prstGeom>
                    </p:spPr>
                  </p:pic>
                </p:oleObj>
              </mc:Fallback>
            </mc:AlternateContent>
          </a:graphicData>
        </a:graphic>
      </p:graphicFrame>
      <p:pic>
        <p:nvPicPr>
          <p:cNvPr id="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0679" y="3210186"/>
            <a:ext cx="7662639" cy="1960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7226736" y="6069795"/>
            <a:ext cx="1853841" cy="276999"/>
          </a:xfrm>
          <a:prstGeom prst="rect">
            <a:avLst/>
          </a:prstGeom>
          <a:noFill/>
        </p:spPr>
        <p:txBody>
          <a:bodyPr wrap="none" rtlCol="0">
            <a:spAutoFit/>
          </a:bodyPr>
          <a:lstStyle/>
          <a:p>
            <a:r>
              <a:rPr lang="en-US" sz="1200" dirty="0" err="1" smtClean="0"/>
              <a:t>Kording</a:t>
            </a:r>
            <a:r>
              <a:rPr lang="en-US" sz="1200" dirty="0" smtClean="0"/>
              <a:t> &amp; </a:t>
            </a:r>
            <a:r>
              <a:rPr lang="en-US" sz="1200" dirty="0" err="1" smtClean="0"/>
              <a:t>Wolpert</a:t>
            </a:r>
            <a:r>
              <a:rPr lang="en-US" sz="1200" dirty="0" smtClean="0"/>
              <a:t>, 2004</a:t>
            </a:r>
            <a:endParaRPr lang="en-US" sz="1200" dirty="0"/>
          </a:p>
        </p:txBody>
      </p:sp>
      <p:grpSp>
        <p:nvGrpSpPr>
          <p:cNvPr id="16" name="Group 15"/>
          <p:cNvGrpSpPr/>
          <p:nvPr/>
        </p:nvGrpSpPr>
        <p:grpSpPr>
          <a:xfrm>
            <a:off x="1166561" y="5349250"/>
            <a:ext cx="6974428" cy="456191"/>
            <a:chOff x="1166561" y="5349250"/>
            <a:chExt cx="6974428" cy="456191"/>
          </a:xfrm>
        </p:grpSpPr>
        <p:grpSp>
          <p:nvGrpSpPr>
            <p:cNvPr id="13" name="Group 12"/>
            <p:cNvGrpSpPr/>
            <p:nvPr/>
          </p:nvGrpSpPr>
          <p:grpSpPr>
            <a:xfrm>
              <a:off x="1166561" y="5426060"/>
              <a:ext cx="6974428" cy="379381"/>
              <a:chOff x="1192360" y="4905584"/>
              <a:chExt cx="6974428" cy="379381"/>
            </a:xfrm>
          </p:grpSpPr>
          <p:sp>
            <p:nvSpPr>
              <p:cNvPr id="11" name="TextBox 10"/>
              <p:cNvSpPr txBox="1"/>
              <p:nvPr/>
            </p:nvSpPr>
            <p:spPr>
              <a:xfrm>
                <a:off x="5511253" y="4915633"/>
                <a:ext cx="2655535" cy="369332"/>
              </a:xfrm>
              <a:prstGeom prst="rect">
                <a:avLst/>
              </a:prstGeom>
              <a:noFill/>
            </p:spPr>
            <p:txBody>
              <a:bodyPr wrap="none" rtlCol="0">
                <a:spAutoFit/>
              </a:bodyPr>
              <a:lstStyle/>
              <a:p>
                <a:r>
                  <a:rPr lang="en-US" dirty="0" smtClean="0">
                    <a:solidFill>
                      <a:srgbClr val="FF0000"/>
                    </a:solidFill>
                  </a:rPr>
                  <a:t>We believe our estimate</a:t>
                </a:r>
                <a:endParaRPr lang="en-US" dirty="0">
                  <a:solidFill>
                    <a:srgbClr val="FF0000"/>
                  </a:solidFill>
                </a:endParaRPr>
              </a:p>
            </p:txBody>
          </p:sp>
          <p:sp>
            <p:nvSpPr>
              <p:cNvPr id="12" name="TextBox 11"/>
              <p:cNvSpPr txBox="1"/>
              <p:nvPr/>
            </p:nvSpPr>
            <p:spPr>
              <a:xfrm>
                <a:off x="1192360" y="4905584"/>
                <a:ext cx="2719655" cy="369332"/>
              </a:xfrm>
              <a:prstGeom prst="rect">
                <a:avLst/>
              </a:prstGeom>
              <a:noFill/>
            </p:spPr>
            <p:txBody>
              <a:bodyPr wrap="none" rtlCol="0">
                <a:spAutoFit/>
              </a:bodyPr>
              <a:lstStyle/>
              <a:p>
                <a:r>
                  <a:rPr lang="en-US" dirty="0" smtClean="0">
                    <a:solidFill>
                      <a:srgbClr val="FF0000"/>
                    </a:solidFill>
                  </a:rPr>
                  <a:t>We believe our feedback</a:t>
                </a:r>
                <a:endParaRPr lang="en-US" dirty="0">
                  <a:solidFill>
                    <a:srgbClr val="FF0000"/>
                  </a:solidFill>
                </a:endParaRPr>
              </a:p>
            </p:txBody>
          </p:sp>
        </p:grpSp>
        <p:cxnSp>
          <p:nvCxnSpPr>
            <p:cNvPr id="15" name="Straight Arrow Connector 14"/>
            <p:cNvCxnSpPr/>
            <p:nvPr/>
          </p:nvCxnSpPr>
          <p:spPr>
            <a:xfrm>
              <a:off x="1243786" y="5349250"/>
              <a:ext cx="6833414" cy="0"/>
            </a:xfrm>
            <a:prstGeom prst="straightConnector1">
              <a:avLst/>
            </a:prstGeom>
            <a:ln w="254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pic>
        <p:nvPicPr>
          <p:cNvPr id="17" name="Picture 2"/>
          <p:cNvPicPr>
            <a:picLocks noChangeAspect="1" noChangeArrowheads="1"/>
          </p:cNvPicPr>
          <p:nvPr/>
        </p:nvPicPr>
        <p:blipFill rotWithShape="1">
          <a:blip r:embed="rId6">
            <a:extLst>
              <a:ext uri="{28A0092B-C50C-407E-A947-70E740481C1C}">
                <a14:useLocalDpi xmlns:a14="http://schemas.microsoft.com/office/drawing/2010/main" val="0"/>
              </a:ext>
            </a:extLst>
          </a:blip>
          <a:srcRect l="79149" t="24480" b="20770"/>
          <a:stretch/>
        </p:blipFill>
        <p:spPr bwMode="auto">
          <a:xfrm>
            <a:off x="8272130" y="3223288"/>
            <a:ext cx="871870" cy="19138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Rectangle 17"/>
          <p:cNvSpPr/>
          <p:nvPr/>
        </p:nvSpPr>
        <p:spPr>
          <a:xfrm>
            <a:off x="1684770" y="2092844"/>
            <a:ext cx="5617080" cy="998538"/>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47111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xEl>
                                              <p:pRg st="0" end="0"/>
                                            </p:txEl>
                                          </p:spTgt>
                                        </p:tgtEl>
                                        <p:attrNameLst>
                                          <p:attrName>style.visibility</p:attrName>
                                        </p:attrNameLst>
                                      </p:cBhvr>
                                      <p:to>
                                        <p:strVal val="visible"/>
                                      </p:to>
                                    </p:set>
                                    <p:animEffect transition="in" filter="fade">
                                      <p:cBhvr>
                                        <p:cTn id="10" dur="500"/>
                                        <p:tgtEl>
                                          <p:spTgt spid="2">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1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800" dirty="0" smtClean="0"/>
              <a:t>We form predictions about the state of the world via an internal model:</a:t>
            </a:r>
          </a:p>
          <a:p>
            <a:pPr marL="0" indent="0">
              <a:buNone/>
            </a:pPr>
            <a:endParaRPr lang="en-US" sz="2800" dirty="0"/>
          </a:p>
          <a:p>
            <a:pPr marL="0" indent="0">
              <a:buNone/>
            </a:pPr>
            <a:r>
              <a:rPr lang="en-US" sz="2800" dirty="0" smtClean="0"/>
              <a:t>Following an error, we update our belief:</a:t>
            </a:r>
          </a:p>
          <a:p>
            <a:pPr marL="0" indent="0">
              <a:buNone/>
            </a:pPr>
            <a:endParaRPr lang="en-US" sz="2800" dirty="0"/>
          </a:p>
          <a:p>
            <a:pPr marL="0" indent="0">
              <a:buNone/>
            </a:pPr>
            <a:endParaRPr lang="en-US" sz="2800" dirty="0" smtClean="0"/>
          </a:p>
          <a:p>
            <a:pPr marL="0" indent="0">
              <a:buNone/>
            </a:pPr>
            <a:r>
              <a:rPr lang="en-US" sz="2800" dirty="0" smtClean="0"/>
              <a:t>Ideally, error-sensitivity represents our relative confidence in our observations and our state estimate</a:t>
            </a:r>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26</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43731" y="5340952"/>
            <a:ext cx="7106434" cy="707886"/>
          </a:xfrm>
          <a:prstGeom prst="rect">
            <a:avLst/>
          </a:prstGeom>
          <a:noFill/>
        </p:spPr>
        <p:txBody>
          <a:bodyPr wrap="none" rtlCol="0">
            <a:spAutoFit/>
          </a:bodyPr>
          <a:lstStyle/>
          <a:p>
            <a:pPr algn="ctr"/>
            <a:r>
              <a:rPr lang="en-US" sz="2000" b="1" dirty="0" smtClean="0"/>
              <a:t>The world isn’t static – </a:t>
            </a:r>
          </a:p>
          <a:p>
            <a:pPr algn="ctr"/>
            <a:r>
              <a:rPr lang="en-US" sz="2000" b="1" dirty="0" smtClean="0"/>
              <a:t>How can we continuously incorporate our uncertainties?</a:t>
            </a:r>
            <a:endParaRPr lang="en-US" sz="2000" b="1" dirty="0"/>
          </a:p>
        </p:txBody>
      </p:sp>
      <p:graphicFrame>
        <p:nvGraphicFramePr>
          <p:cNvPr id="8" name="Object 7"/>
          <p:cNvGraphicFramePr>
            <a:graphicFrameLocks noChangeAspect="1"/>
          </p:cNvGraphicFramePr>
          <p:nvPr>
            <p:extLst>
              <p:ext uri="{D42A27DB-BD31-4B8C-83A1-F6EECF244321}">
                <p14:modId xmlns:p14="http://schemas.microsoft.com/office/powerpoint/2010/main" val="186224378"/>
              </p:ext>
            </p:extLst>
          </p:nvPr>
        </p:nvGraphicFramePr>
        <p:xfrm>
          <a:off x="3208667" y="1854453"/>
          <a:ext cx="2730500" cy="614363"/>
        </p:xfrm>
        <a:graphic>
          <a:graphicData uri="http://schemas.openxmlformats.org/presentationml/2006/ole">
            <mc:AlternateContent xmlns:mc="http://schemas.openxmlformats.org/markup-compatibility/2006">
              <mc:Choice xmlns:v="urn:schemas-microsoft-com:vml" Requires="v">
                <p:oleObj spid="_x0000_s51336" name="Equation" r:id="rId3" imgW="1015920" imgH="228600" progId="Equation.DSMT4">
                  <p:embed/>
                </p:oleObj>
              </mc:Choice>
              <mc:Fallback>
                <p:oleObj name="Equation" r:id="rId3" imgW="1015920" imgH="228600" progId="Equation.DSMT4">
                  <p:embed/>
                  <p:pic>
                    <p:nvPicPr>
                      <p:cNvPr id="0" name="Object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08667" y="1854453"/>
                        <a:ext cx="2730500"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2067583447"/>
              </p:ext>
            </p:extLst>
          </p:nvPr>
        </p:nvGraphicFramePr>
        <p:xfrm>
          <a:off x="3035800" y="3236975"/>
          <a:ext cx="3377450" cy="646077"/>
        </p:xfrm>
        <a:graphic>
          <a:graphicData uri="http://schemas.openxmlformats.org/presentationml/2006/ole">
            <mc:AlternateContent xmlns:mc="http://schemas.openxmlformats.org/markup-compatibility/2006">
              <mc:Choice xmlns:v="urn:schemas-microsoft-com:vml" Requires="v">
                <p:oleObj spid="_x0000_s51337" name="Equation" r:id="rId5" imgW="1193760" imgH="228600" progId="Equation.DSMT4">
                  <p:embed/>
                </p:oleObj>
              </mc:Choice>
              <mc:Fallback>
                <p:oleObj name="Equation" r:id="rId5" imgW="1193760" imgH="2286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35800" y="3236975"/>
                        <a:ext cx="3377450" cy="646077"/>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1206516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
                                            <p:txEl>
                                              <p:pRg st="2" end="2"/>
                                            </p:txEl>
                                          </p:spTgt>
                                        </p:tgtEl>
                                        <p:attrNameLst>
                                          <p:attrName>style.visibility</p:attrName>
                                        </p:attrNameLst>
                                      </p:cBhvr>
                                      <p:to>
                                        <p:strVal val="visible"/>
                                      </p:to>
                                    </p:set>
                                    <p:animEffect transition="in" filter="fade">
                                      <p:cBhvr>
                                        <p:cTn id="16" dur="500"/>
                                        <p:tgtEl>
                                          <p:spTgt spid="2">
                                            <p:txEl>
                                              <p:pRg st="2" end="2"/>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txEl>
                                              <p:pRg st="5" end="5"/>
                                            </p:txEl>
                                          </p:spTgt>
                                        </p:tgtEl>
                                        <p:attrNameLst>
                                          <p:attrName>style.visibility</p:attrName>
                                        </p:attrNameLst>
                                      </p:cBhvr>
                                      <p:to>
                                        <p:strVal val="visible"/>
                                      </p:to>
                                    </p:set>
                                    <p:animEffect transition="in" filter="fade">
                                      <p:cBhvr>
                                        <p:cTn id="25" dur="500"/>
                                        <p:tgtEl>
                                          <p:spTgt spid="2">
                                            <p:txEl>
                                              <p:pRg st="5" end="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Error-sensitivity and the scalar </a:t>
            </a:r>
            <a:r>
              <a:rPr lang="en-US" sz="3200" dirty="0" err="1" smtClean="0"/>
              <a:t>Kalman</a:t>
            </a:r>
            <a:r>
              <a:rPr lang="en-US" sz="3200" dirty="0" smtClean="0"/>
              <a:t> filter</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617538259"/>
              </p:ext>
            </p:extLst>
          </p:nvPr>
        </p:nvGraphicFramePr>
        <p:xfrm>
          <a:off x="6684275" y="995631"/>
          <a:ext cx="2030207" cy="580059"/>
        </p:xfrm>
        <a:graphic>
          <a:graphicData uri="http://schemas.openxmlformats.org/presentationml/2006/ole">
            <mc:AlternateContent xmlns:mc="http://schemas.openxmlformats.org/markup-compatibility/2006">
              <mc:Choice xmlns:v="urn:schemas-microsoft-com:vml" Requires="v">
                <p:oleObj spid="_x0000_s42637" name="Equation" r:id="rId3" imgW="888840" imgH="253800" progId="Equation.DSMT4">
                  <p:embed/>
                </p:oleObj>
              </mc:Choice>
              <mc:Fallback>
                <p:oleObj name="Equation" r:id="rId3" imgW="888840" imgH="253800" progId="Equation.DSMT4">
                  <p:embed/>
                  <p:pic>
                    <p:nvPicPr>
                      <p:cNvPr id="0" name=""/>
                      <p:cNvPicPr/>
                      <p:nvPr/>
                    </p:nvPicPr>
                    <p:blipFill>
                      <a:blip r:embed="rId4"/>
                      <a:stretch>
                        <a:fillRect/>
                      </a:stretch>
                    </p:blipFill>
                    <p:spPr>
                      <a:xfrm>
                        <a:off x="6684275" y="995631"/>
                        <a:ext cx="2030207" cy="580059"/>
                      </a:xfrm>
                      <a:prstGeom prst="rect">
                        <a:avLst/>
                      </a:prstGeom>
                    </p:spPr>
                  </p:pic>
                </p:oleObj>
              </mc:Fallback>
            </mc:AlternateContent>
          </a:graphicData>
        </a:graphic>
      </p:graphicFrame>
      <p:graphicFrame>
        <p:nvGraphicFramePr>
          <p:cNvPr id="8" name="Object 7"/>
          <p:cNvGraphicFramePr>
            <a:graphicFrameLocks noChangeAspect="1"/>
          </p:cNvGraphicFramePr>
          <p:nvPr>
            <p:extLst>
              <p:ext uri="{D42A27DB-BD31-4B8C-83A1-F6EECF244321}">
                <p14:modId xmlns:p14="http://schemas.microsoft.com/office/powerpoint/2010/main" val="372168343"/>
              </p:ext>
            </p:extLst>
          </p:nvPr>
        </p:nvGraphicFramePr>
        <p:xfrm>
          <a:off x="1081501" y="1034850"/>
          <a:ext cx="3028950" cy="660400"/>
        </p:xfrm>
        <a:graphic>
          <a:graphicData uri="http://schemas.openxmlformats.org/presentationml/2006/ole">
            <mc:AlternateContent xmlns:mc="http://schemas.openxmlformats.org/markup-compatibility/2006">
              <mc:Choice xmlns:v="urn:schemas-microsoft-com:vml" Requires="v">
                <p:oleObj spid="_x0000_s42638" name="Equation" r:id="rId5" imgW="1168200" imgH="253800" progId="Equation.DSMT4">
                  <p:embed/>
                </p:oleObj>
              </mc:Choice>
              <mc:Fallback>
                <p:oleObj name="Equation" r:id="rId5" imgW="1168200" imgH="253800" progId="Equation.DSMT4">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1501" y="1034850"/>
                        <a:ext cx="3028950" cy="66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1172000262"/>
              </p:ext>
            </p:extLst>
          </p:nvPr>
        </p:nvGraphicFramePr>
        <p:xfrm>
          <a:off x="1114855" y="1706563"/>
          <a:ext cx="2728912" cy="615950"/>
        </p:xfrm>
        <a:graphic>
          <a:graphicData uri="http://schemas.openxmlformats.org/presentationml/2006/ole">
            <mc:AlternateContent xmlns:mc="http://schemas.openxmlformats.org/markup-compatibility/2006">
              <mc:Choice xmlns:v="urn:schemas-microsoft-com:vml" Requires="v">
                <p:oleObj spid="_x0000_s42639" name="Equation" r:id="rId7" imgW="1015920" imgH="228600" progId="Equation.DSMT4">
                  <p:embed/>
                </p:oleObj>
              </mc:Choice>
              <mc:Fallback>
                <p:oleObj name="Equation" r:id="rId7" imgW="1015920" imgH="228600" progId="Equation.DSMT4">
                  <p:embed/>
                  <p:pic>
                    <p:nvPicPr>
                      <p:cNvPr id="0" name="Object 37"/>
                      <p:cNvPicPr>
                        <a:picLocks noChangeAspect="1" noChangeArrowheads="1"/>
                      </p:cNvPicPr>
                      <p:nvPr/>
                    </p:nvPicPr>
                    <p:blipFill>
                      <a:blip r:embed="rId8"/>
                      <a:srcRect/>
                      <a:stretch>
                        <a:fillRect/>
                      </a:stretch>
                    </p:blipFill>
                    <p:spPr bwMode="auto">
                      <a:xfrm>
                        <a:off x="1114855" y="1706563"/>
                        <a:ext cx="27289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2047122312"/>
              </p:ext>
            </p:extLst>
          </p:nvPr>
        </p:nvGraphicFramePr>
        <p:xfrm>
          <a:off x="1107591" y="2448306"/>
          <a:ext cx="4014787" cy="503237"/>
        </p:xfrm>
        <a:graphic>
          <a:graphicData uri="http://schemas.openxmlformats.org/presentationml/2006/ole">
            <mc:AlternateContent xmlns:mc="http://schemas.openxmlformats.org/markup-compatibility/2006">
              <mc:Choice xmlns:v="urn:schemas-microsoft-com:vml" Requires="v">
                <p:oleObj spid="_x0000_s42640" name="Equation" r:id="rId9" imgW="1828800" imgH="228600" progId="Equation.DSMT4">
                  <p:embed/>
                </p:oleObj>
              </mc:Choice>
              <mc:Fallback>
                <p:oleObj name="Equation" r:id="rId9" imgW="1828800" imgH="228600" progId="Equation.DSMT4">
                  <p:embed/>
                  <p:pic>
                    <p:nvPicPr>
                      <p:cNvPr id="0" name=""/>
                      <p:cNvPicPr/>
                      <p:nvPr/>
                    </p:nvPicPr>
                    <p:blipFill>
                      <a:blip r:embed="rId10"/>
                      <a:stretch>
                        <a:fillRect/>
                      </a:stretch>
                    </p:blipFill>
                    <p:spPr>
                      <a:xfrm>
                        <a:off x="1107591" y="2448306"/>
                        <a:ext cx="4014787" cy="503237"/>
                      </a:xfrm>
                      <a:prstGeom prst="rect">
                        <a:avLst/>
                      </a:prstGeom>
                    </p:spPr>
                  </p:pic>
                </p:oleObj>
              </mc:Fallback>
            </mc:AlternateContent>
          </a:graphicData>
        </a:graphic>
      </p:graphicFrame>
      <p:graphicFrame>
        <p:nvGraphicFramePr>
          <p:cNvPr id="12" name="Object 11"/>
          <p:cNvGraphicFramePr>
            <a:graphicFrameLocks noChangeAspect="1"/>
          </p:cNvGraphicFramePr>
          <p:nvPr>
            <p:extLst>
              <p:ext uri="{D42A27DB-BD31-4B8C-83A1-F6EECF244321}">
                <p14:modId xmlns:p14="http://schemas.microsoft.com/office/powerpoint/2010/main" val="149150631"/>
              </p:ext>
            </p:extLst>
          </p:nvPr>
        </p:nvGraphicFramePr>
        <p:xfrm>
          <a:off x="1107591" y="3148013"/>
          <a:ext cx="5141912" cy="549275"/>
        </p:xfrm>
        <a:graphic>
          <a:graphicData uri="http://schemas.openxmlformats.org/presentationml/2006/ole">
            <mc:AlternateContent xmlns:mc="http://schemas.openxmlformats.org/markup-compatibility/2006">
              <mc:Choice xmlns:v="urn:schemas-microsoft-com:vml" Requires="v">
                <p:oleObj spid="_x0000_s42641" name="Equation" r:id="rId11" imgW="2374560" imgH="253800" progId="Equation.DSMT4">
                  <p:embed/>
                </p:oleObj>
              </mc:Choice>
              <mc:Fallback>
                <p:oleObj name="Equation" r:id="rId11" imgW="2374560" imgH="253800" progId="Equation.DSMT4">
                  <p:embed/>
                  <p:pic>
                    <p:nvPicPr>
                      <p:cNvPr id="0" name=""/>
                      <p:cNvPicPr/>
                      <p:nvPr/>
                    </p:nvPicPr>
                    <p:blipFill>
                      <a:blip r:embed="rId12"/>
                      <a:stretch>
                        <a:fillRect/>
                      </a:stretch>
                    </p:blipFill>
                    <p:spPr>
                      <a:xfrm>
                        <a:off x="1107591" y="3148013"/>
                        <a:ext cx="5141912" cy="549275"/>
                      </a:xfrm>
                      <a:prstGeom prst="rect">
                        <a:avLst/>
                      </a:prstGeom>
                    </p:spPr>
                  </p:pic>
                </p:oleObj>
              </mc:Fallback>
            </mc:AlternateContent>
          </a:graphicData>
        </a:graphic>
      </p:graphicFrame>
      <p:graphicFrame>
        <p:nvGraphicFramePr>
          <p:cNvPr id="13" name="Object 12"/>
          <p:cNvGraphicFramePr>
            <a:graphicFrameLocks noChangeAspect="1"/>
          </p:cNvGraphicFramePr>
          <p:nvPr>
            <p:extLst>
              <p:ext uri="{D42A27DB-BD31-4B8C-83A1-F6EECF244321}">
                <p14:modId xmlns:p14="http://schemas.microsoft.com/office/powerpoint/2010/main" val="2756740248"/>
              </p:ext>
            </p:extLst>
          </p:nvPr>
        </p:nvGraphicFramePr>
        <p:xfrm>
          <a:off x="961930" y="3697288"/>
          <a:ext cx="4805363" cy="539750"/>
        </p:xfrm>
        <a:graphic>
          <a:graphicData uri="http://schemas.openxmlformats.org/presentationml/2006/ole">
            <mc:AlternateContent xmlns:mc="http://schemas.openxmlformats.org/markup-compatibility/2006">
              <mc:Choice xmlns:v="urn:schemas-microsoft-com:vml" Requires="v">
                <p:oleObj spid="_x0000_s42642" name="Equation" r:id="rId13" imgW="2489040" imgH="279360" progId="Equation.DSMT4">
                  <p:embed/>
                </p:oleObj>
              </mc:Choice>
              <mc:Fallback>
                <p:oleObj name="Equation" r:id="rId13" imgW="2489040" imgH="279360" progId="Equation.DSMT4">
                  <p:embed/>
                  <p:pic>
                    <p:nvPicPr>
                      <p:cNvPr id="0" name=""/>
                      <p:cNvPicPr/>
                      <p:nvPr/>
                    </p:nvPicPr>
                    <p:blipFill>
                      <a:blip r:embed="rId14"/>
                      <a:stretch>
                        <a:fillRect/>
                      </a:stretch>
                    </p:blipFill>
                    <p:spPr>
                      <a:xfrm>
                        <a:off x="961930" y="3697288"/>
                        <a:ext cx="4805363" cy="539750"/>
                      </a:xfrm>
                      <a:prstGeom prst="rect">
                        <a:avLst/>
                      </a:prstGeom>
                    </p:spPr>
                  </p:pic>
                </p:oleObj>
              </mc:Fallback>
            </mc:AlternateContent>
          </a:graphicData>
        </a:graphic>
      </p:graphicFrame>
      <p:grpSp>
        <p:nvGrpSpPr>
          <p:cNvPr id="16" name="Group 15"/>
          <p:cNvGrpSpPr/>
          <p:nvPr/>
        </p:nvGrpSpPr>
        <p:grpSpPr>
          <a:xfrm>
            <a:off x="6153756" y="5394731"/>
            <a:ext cx="2110772" cy="369332"/>
            <a:chOff x="3919115" y="5479183"/>
            <a:chExt cx="2110772" cy="369332"/>
          </a:xfrm>
        </p:grpSpPr>
        <p:cxnSp>
          <p:nvCxnSpPr>
            <p:cNvPr id="11" name="Straight Connector 10"/>
            <p:cNvCxnSpPr/>
            <p:nvPr/>
          </p:nvCxnSpPr>
          <p:spPr>
            <a:xfrm flipV="1">
              <a:off x="3919115" y="5694895"/>
              <a:ext cx="499265" cy="1536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4562819" y="5479183"/>
              <a:ext cx="1467068" cy="369332"/>
            </a:xfrm>
            <a:prstGeom prst="rect">
              <a:avLst/>
            </a:prstGeom>
            <a:noFill/>
          </p:spPr>
          <p:txBody>
            <a:bodyPr wrap="none" rtlCol="0">
              <a:spAutoFit/>
            </a:bodyPr>
            <a:lstStyle/>
            <a:p>
              <a:r>
                <a:rPr lang="en-US" dirty="0" err="1" smtClean="0"/>
                <a:t>Kalman</a:t>
              </a:r>
              <a:r>
                <a:rPr lang="en-US" dirty="0" smtClean="0"/>
                <a:t> gain</a:t>
              </a:r>
              <a:endParaRPr lang="en-US" dirty="0"/>
            </a:p>
          </p:txBody>
        </p:sp>
      </p:grpSp>
      <p:graphicFrame>
        <p:nvGraphicFramePr>
          <p:cNvPr id="17" name="Object 16"/>
          <p:cNvGraphicFramePr>
            <a:graphicFrameLocks noChangeAspect="1"/>
          </p:cNvGraphicFramePr>
          <p:nvPr>
            <p:extLst>
              <p:ext uri="{D42A27DB-BD31-4B8C-83A1-F6EECF244321}">
                <p14:modId xmlns:p14="http://schemas.microsoft.com/office/powerpoint/2010/main" val="2186056439"/>
              </p:ext>
            </p:extLst>
          </p:nvPr>
        </p:nvGraphicFramePr>
        <p:xfrm>
          <a:off x="948332" y="4329113"/>
          <a:ext cx="5172075" cy="809625"/>
        </p:xfrm>
        <a:graphic>
          <a:graphicData uri="http://schemas.openxmlformats.org/presentationml/2006/ole">
            <mc:AlternateContent xmlns:mc="http://schemas.openxmlformats.org/markup-compatibility/2006">
              <mc:Choice xmlns:v="urn:schemas-microsoft-com:vml" Requires="v">
                <p:oleObj spid="_x0000_s42643" name="Equation" r:id="rId15" imgW="2679480" imgH="419040" progId="Equation.DSMT4">
                  <p:embed/>
                </p:oleObj>
              </mc:Choice>
              <mc:Fallback>
                <p:oleObj name="Equation" r:id="rId15" imgW="2679480" imgH="419040" progId="Equation.DSMT4">
                  <p:embed/>
                  <p:pic>
                    <p:nvPicPr>
                      <p:cNvPr id="0" name="Object 12"/>
                      <p:cNvPicPr>
                        <a:picLocks noChangeAspect="1" noChangeArrowheads="1"/>
                      </p:cNvPicPr>
                      <p:nvPr/>
                    </p:nvPicPr>
                    <p:blipFill>
                      <a:blip r:embed="rId16"/>
                      <a:srcRect/>
                      <a:stretch>
                        <a:fillRect/>
                      </a:stretch>
                    </p:blipFill>
                    <p:spPr bwMode="auto">
                      <a:xfrm>
                        <a:off x="948332" y="4329113"/>
                        <a:ext cx="5172075" cy="80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19" name="Group 18"/>
          <p:cNvGrpSpPr/>
          <p:nvPr/>
        </p:nvGrpSpPr>
        <p:grpSpPr>
          <a:xfrm>
            <a:off x="3167730" y="5329166"/>
            <a:ext cx="2808540" cy="998538"/>
            <a:chOff x="3167730" y="5329166"/>
            <a:chExt cx="2808540" cy="998538"/>
          </a:xfrm>
        </p:grpSpPr>
        <p:sp>
          <p:nvSpPr>
            <p:cNvPr id="14" name="Rectangle 13"/>
            <p:cNvSpPr/>
            <p:nvPr/>
          </p:nvSpPr>
          <p:spPr>
            <a:xfrm>
              <a:off x="3167730" y="5329166"/>
              <a:ext cx="2808540" cy="998538"/>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Object 17"/>
            <p:cNvGraphicFramePr>
              <a:graphicFrameLocks noChangeAspect="1"/>
            </p:cNvGraphicFramePr>
            <p:nvPr>
              <p:extLst>
                <p:ext uri="{D42A27DB-BD31-4B8C-83A1-F6EECF244321}">
                  <p14:modId xmlns:p14="http://schemas.microsoft.com/office/powerpoint/2010/main" val="3131695008"/>
                </p:ext>
              </p:extLst>
            </p:nvPr>
          </p:nvGraphicFramePr>
          <p:xfrm>
            <a:off x="3344863" y="5359400"/>
            <a:ext cx="2452687" cy="906463"/>
          </p:xfrm>
          <a:graphic>
            <a:graphicData uri="http://schemas.openxmlformats.org/presentationml/2006/ole">
              <mc:AlternateContent xmlns:mc="http://schemas.openxmlformats.org/markup-compatibility/2006">
                <mc:Choice xmlns:v="urn:schemas-microsoft-com:vml" Requires="v">
                  <p:oleObj spid="_x0000_s42644" name="Equation" r:id="rId17" imgW="1269720" imgH="469800" progId="Equation.DSMT4">
                    <p:embed/>
                  </p:oleObj>
                </mc:Choice>
                <mc:Fallback>
                  <p:oleObj name="Equation" r:id="rId17" imgW="1269720" imgH="469800" progId="Equation.DSMT4">
                    <p:embed/>
                    <p:pic>
                      <p:nvPicPr>
                        <p:cNvPr id="0" name="Object 12"/>
                        <p:cNvPicPr>
                          <a:picLocks noChangeAspect="1" noChangeArrowheads="1"/>
                        </p:cNvPicPr>
                        <p:nvPr/>
                      </p:nvPicPr>
                      <p:blipFill>
                        <a:blip r:embed="rId18"/>
                        <a:srcRect/>
                        <a:stretch>
                          <a:fillRect/>
                        </a:stretch>
                      </p:blipFill>
                      <p:spPr bwMode="auto">
                        <a:xfrm>
                          <a:off x="3344863" y="5359400"/>
                          <a:ext cx="2452687"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sp>
        <p:nvSpPr>
          <p:cNvPr id="2" name="TextBox 1"/>
          <p:cNvSpPr txBox="1"/>
          <p:nvPr/>
        </p:nvSpPr>
        <p:spPr>
          <a:xfrm>
            <a:off x="6492250" y="2759710"/>
            <a:ext cx="1953397" cy="1477328"/>
          </a:xfrm>
          <a:prstGeom prst="rect">
            <a:avLst/>
          </a:prstGeom>
          <a:noFill/>
        </p:spPr>
        <p:txBody>
          <a:bodyPr wrap="square" rtlCol="0">
            <a:spAutoFit/>
          </a:bodyPr>
          <a:lstStyle/>
          <a:p>
            <a:r>
              <a:rPr lang="en-US" b="1" dirty="0" smtClean="0"/>
              <a:t>Assumption: </a:t>
            </a:r>
            <a:r>
              <a:rPr lang="en-US" dirty="0" smtClean="0"/>
              <a:t>Our goal is the minimize the uncertainty in our estimate.</a:t>
            </a:r>
            <a:endParaRPr lang="en-US" dirty="0"/>
          </a:p>
        </p:txBody>
      </p:sp>
    </p:spTree>
    <p:extLst>
      <p:ext uri="{BB962C8B-B14F-4D97-AF65-F5344CB8AC3E}">
        <p14:creationId xmlns:p14="http://schemas.microsoft.com/office/powerpoint/2010/main" val="2426433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How can we make people faster learners? </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8" name="Object 7"/>
          <p:cNvGraphicFramePr>
            <a:graphicFrameLocks noChangeAspect="1"/>
          </p:cNvGraphicFramePr>
          <p:nvPr>
            <p:extLst>
              <p:ext uri="{D42A27DB-BD31-4B8C-83A1-F6EECF244321}">
                <p14:modId xmlns:p14="http://schemas.microsoft.com/office/powerpoint/2010/main" val="1056717674"/>
              </p:ext>
            </p:extLst>
          </p:nvPr>
        </p:nvGraphicFramePr>
        <p:xfrm>
          <a:off x="2843775" y="1103313"/>
          <a:ext cx="3336925" cy="577850"/>
        </p:xfrm>
        <a:graphic>
          <a:graphicData uri="http://schemas.openxmlformats.org/presentationml/2006/ole">
            <mc:AlternateContent xmlns:mc="http://schemas.openxmlformats.org/markup-compatibility/2006">
              <mc:Choice xmlns:v="urn:schemas-microsoft-com:vml" Requires="v">
                <p:oleObj spid="_x0000_s44203" name="Equation" r:id="rId3" imgW="1320480" imgH="228600" progId="Equation.DSMT4">
                  <p:embed/>
                </p:oleObj>
              </mc:Choice>
              <mc:Fallback>
                <p:oleObj name="Equation" r:id="rId3" imgW="1320480" imgH="228600" progId="Equation.DSMT4">
                  <p:embed/>
                  <p:pic>
                    <p:nvPicPr>
                      <p:cNvPr id="0" name="Object 6"/>
                      <p:cNvPicPr>
                        <a:picLocks noChangeAspect="1" noChangeArrowheads="1"/>
                      </p:cNvPicPr>
                      <p:nvPr/>
                    </p:nvPicPr>
                    <p:blipFill>
                      <a:blip r:embed="rId4"/>
                      <a:srcRect/>
                      <a:stretch>
                        <a:fillRect/>
                      </a:stretch>
                    </p:blipFill>
                    <p:spPr bwMode="auto">
                      <a:xfrm>
                        <a:off x="2843775" y="1103313"/>
                        <a:ext cx="3336925" cy="577850"/>
                      </a:xfrm>
                      <a:prstGeom prst="rect">
                        <a:avLst/>
                      </a:prstGeom>
                      <a:noFill/>
                      <a:ln>
                        <a:noFill/>
                      </a:ln>
                    </p:spPr>
                  </p:pic>
                </p:oleObj>
              </mc:Fallback>
            </mc:AlternateContent>
          </a:graphicData>
        </a:graphic>
      </p:graphicFrame>
      <p:grpSp>
        <p:nvGrpSpPr>
          <p:cNvPr id="2" name="Group 1"/>
          <p:cNvGrpSpPr/>
          <p:nvPr/>
        </p:nvGrpSpPr>
        <p:grpSpPr>
          <a:xfrm>
            <a:off x="5555294" y="2697470"/>
            <a:ext cx="2291476" cy="923330"/>
            <a:chOff x="5555294" y="2697470"/>
            <a:chExt cx="2291476" cy="923330"/>
          </a:xfrm>
        </p:grpSpPr>
        <p:cxnSp>
          <p:nvCxnSpPr>
            <p:cNvPr id="10" name="Straight Connector 9"/>
            <p:cNvCxnSpPr/>
            <p:nvPr/>
          </p:nvCxnSpPr>
          <p:spPr>
            <a:xfrm>
              <a:off x="5555294" y="2699305"/>
              <a:ext cx="514501" cy="268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6069795" y="2697470"/>
              <a:ext cx="1776975" cy="923330"/>
            </a:xfrm>
            <a:prstGeom prst="rect">
              <a:avLst/>
            </a:prstGeom>
            <a:noFill/>
          </p:spPr>
          <p:txBody>
            <a:bodyPr wrap="square" rtlCol="0">
              <a:spAutoFit/>
            </a:bodyPr>
            <a:lstStyle/>
            <a:p>
              <a:r>
                <a:rPr lang="en-US" dirty="0" smtClean="0"/>
                <a:t>Decrease observation uncertainty</a:t>
              </a:r>
              <a:endParaRPr lang="en-US" dirty="0"/>
            </a:p>
          </p:txBody>
        </p:sp>
      </p:grpSp>
      <p:grpSp>
        <p:nvGrpSpPr>
          <p:cNvPr id="9" name="Group 8"/>
          <p:cNvGrpSpPr/>
          <p:nvPr/>
        </p:nvGrpSpPr>
        <p:grpSpPr>
          <a:xfrm>
            <a:off x="5555294" y="1354325"/>
            <a:ext cx="2137855" cy="923330"/>
            <a:chOff x="5555294" y="1354325"/>
            <a:chExt cx="2137855" cy="923330"/>
          </a:xfrm>
        </p:grpSpPr>
        <p:cxnSp>
          <p:nvCxnSpPr>
            <p:cNvPr id="13" name="Straight Connector 12"/>
            <p:cNvCxnSpPr/>
            <p:nvPr/>
          </p:nvCxnSpPr>
          <p:spPr>
            <a:xfrm flipV="1">
              <a:off x="5555294" y="1892800"/>
              <a:ext cx="514501" cy="19202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223414" y="1354325"/>
              <a:ext cx="1469735" cy="923330"/>
            </a:xfrm>
            <a:prstGeom prst="rect">
              <a:avLst/>
            </a:prstGeom>
            <a:noFill/>
          </p:spPr>
          <p:txBody>
            <a:bodyPr wrap="square" rtlCol="0">
              <a:spAutoFit/>
            </a:bodyPr>
            <a:lstStyle/>
            <a:p>
              <a:r>
                <a:rPr lang="en-US" dirty="0" smtClean="0"/>
                <a:t>Increase state uncertainty</a:t>
              </a:r>
              <a:endParaRPr lang="en-US" dirty="0"/>
            </a:p>
          </p:txBody>
        </p:sp>
      </p:grpSp>
      <p:sp>
        <p:nvSpPr>
          <p:cNvPr id="12" name="Content Placeholder 1"/>
          <p:cNvSpPr>
            <a:spLocks noGrp="1"/>
          </p:cNvSpPr>
          <p:nvPr>
            <p:ph idx="1"/>
          </p:nvPr>
        </p:nvSpPr>
        <p:spPr>
          <a:xfrm>
            <a:off x="304800" y="3505810"/>
            <a:ext cx="8382000" cy="2419515"/>
          </a:xfrm>
        </p:spPr>
        <p:txBody>
          <a:bodyPr/>
          <a:lstStyle/>
          <a:p>
            <a:pPr marL="0" indent="0">
              <a:buNone/>
            </a:pPr>
            <a:r>
              <a:rPr lang="en-US" sz="2800" dirty="0" smtClean="0"/>
              <a:t>If humans behave in a way that </a:t>
            </a:r>
            <a:r>
              <a:rPr lang="en-US" sz="2800" u="sng" dirty="0" smtClean="0"/>
              <a:t>minimizes the uncertainty in their belief about the world</a:t>
            </a:r>
            <a:r>
              <a:rPr lang="en-US" sz="2800" dirty="0" smtClean="0"/>
              <a:t>, then there should be two ways make people faster learners:</a:t>
            </a:r>
          </a:p>
          <a:p>
            <a:pPr marL="0" indent="0">
              <a:buNone/>
            </a:pPr>
            <a:r>
              <a:rPr lang="en-US" sz="2800" dirty="0"/>
              <a:t> </a:t>
            </a:r>
            <a:r>
              <a:rPr lang="en-US" sz="2800" dirty="0" smtClean="0"/>
              <a:t>1. Decrease observation uncertainty</a:t>
            </a:r>
          </a:p>
          <a:p>
            <a:pPr marL="0" indent="0">
              <a:buNone/>
            </a:pPr>
            <a:r>
              <a:rPr lang="en-US" sz="2800" dirty="0"/>
              <a:t> </a:t>
            </a:r>
            <a:r>
              <a:rPr lang="en-US" sz="2800" dirty="0" smtClean="0"/>
              <a:t>2. Increase uncertainty about our belief</a:t>
            </a:r>
          </a:p>
        </p:txBody>
      </p:sp>
      <p:graphicFrame>
        <p:nvGraphicFramePr>
          <p:cNvPr id="15" name="Object 14"/>
          <p:cNvGraphicFramePr>
            <a:graphicFrameLocks noChangeAspect="1"/>
          </p:cNvGraphicFramePr>
          <p:nvPr>
            <p:extLst>
              <p:ext uri="{D42A27DB-BD31-4B8C-83A1-F6EECF244321}">
                <p14:modId xmlns:p14="http://schemas.microsoft.com/office/powerpoint/2010/main" val="22065481"/>
              </p:ext>
            </p:extLst>
          </p:nvPr>
        </p:nvGraphicFramePr>
        <p:xfrm>
          <a:off x="3304635" y="1877955"/>
          <a:ext cx="2452687" cy="906463"/>
        </p:xfrm>
        <a:graphic>
          <a:graphicData uri="http://schemas.openxmlformats.org/presentationml/2006/ole">
            <mc:AlternateContent xmlns:mc="http://schemas.openxmlformats.org/markup-compatibility/2006">
              <mc:Choice xmlns:v="urn:schemas-microsoft-com:vml" Requires="v">
                <p:oleObj spid="_x0000_s44204" name="Equation" r:id="rId5" imgW="1269720" imgH="469800" progId="Equation.DSMT4">
                  <p:embed/>
                </p:oleObj>
              </mc:Choice>
              <mc:Fallback>
                <p:oleObj name="Equation" r:id="rId5" imgW="1269720" imgH="469800" progId="Equation.DSMT4">
                  <p:embed/>
                  <p:pic>
                    <p:nvPicPr>
                      <p:cNvPr id="0" name=""/>
                      <p:cNvPicPr>
                        <a:picLocks noChangeAspect="1" noChangeArrowheads="1"/>
                      </p:cNvPicPr>
                      <p:nvPr/>
                    </p:nvPicPr>
                    <p:blipFill>
                      <a:blip r:embed="rId6"/>
                      <a:srcRect/>
                      <a:stretch>
                        <a:fillRect/>
                      </a:stretch>
                    </p:blipFill>
                    <p:spPr bwMode="auto">
                      <a:xfrm>
                        <a:off x="3304635" y="1877955"/>
                        <a:ext cx="2452687"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147073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fade">
                                      <p:cBhvr>
                                        <p:cTn id="7" dur="500"/>
                                        <p:tgtEl>
                                          <p:spTgt spid="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xEl>
                                              <p:pRg st="1" end="1"/>
                                            </p:txEl>
                                          </p:spTgt>
                                        </p:tgtEl>
                                        <p:attrNameLst>
                                          <p:attrName>style.visibility</p:attrName>
                                        </p:attrNameLst>
                                      </p:cBhvr>
                                      <p:to>
                                        <p:strVal val="visible"/>
                                      </p:to>
                                    </p:set>
                                    <p:animEffect transition="in" filter="fade">
                                      <p:cBhvr>
                                        <p:cTn id="12" dur="500"/>
                                        <p:tgtEl>
                                          <p:spTgt spid="12">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xEl>
                                              <p:pRg st="2" end="2"/>
                                            </p:txEl>
                                          </p:spTgt>
                                        </p:tgtEl>
                                        <p:attrNameLst>
                                          <p:attrName>style.visibility</p:attrName>
                                        </p:attrNameLst>
                                      </p:cBhvr>
                                      <p:to>
                                        <p:strVal val="visible"/>
                                      </p:to>
                                    </p:set>
                                    <p:animEffect transition="in" filter="fade">
                                      <p:cBhvr>
                                        <p:cTn id="23" dur="500"/>
                                        <p:tgtEl>
                                          <p:spTgt spid="1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uiExpand="1" build="p"/>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Increased observation noise </a:t>
            </a:r>
            <a:r>
              <a:rPr lang="en-US" sz="2800" b="1" dirty="0" smtClean="0"/>
              <a:t>reduces</a:t>
            </a:r>
            <a:r>
              <a:rPr lang="en-US" sz="2800" dirty="0" smtClean="0"/>
              <a:t> the speed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29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09510" y="3697835"/>
            <a:ext cx="3137364" cy="25731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325223" y="6132470"/>
            <a:ext cx="1648656" cy="276999"/>
          </a:xfrm>
          <a:prstGeom prst="rect">
            <a:avLst/>
          </a:prstGeom>
          <a:noFill/>
        </p:spPr>
        <p:txBody>
          <a:bodyPr wrap="none" rtlCol="0">
            <a:spAutoFit/>
          </a:bodyPr>
          <a:lstStyle/>
          <a:p>
            <a:r>
              <a:rPr lang="en-US" sz="1200" dirty="0" smtClean="0"/>
              <a:t>Wei &amp; </a:t>
            </a:r>
            <a:r>
              <a:rPr lang="en-US" sz="1200" dirty="0" err="1" smtClean="0"/>
              <a:t>Kording</a:t>
            </a:r>
            <a:r>
              <a:rPr lang="en-US" sz="1200" dirty="0" smtClean="0"/>
              <a:t> (2010)</a:t>
            </a:r>
            <a:endParaRPr lang="en-US" sz="1200" dirty="0"/>
          </a:p>
        </p:txBody>
      </p:sp>
      <p:grpSp>
        <p:nvGrpSpPr>
          <p:cNvPr id="9" name="Group 8"/>
          <p:cNvGrpSpPr/>
          <p:nvPr/>
        </p:nvGrpSpPr>
        <p:grpSpPr>
          <a:xfrm>
            <a:off x="2224427" y="940156"/>
            <a:ext cx="4695145" cy="2684735"/>
            <a:chOff x="2224427" y="876742"/>
            <a:chExt cx="4695145" cy="2684735"/>
          </a:xfrm>
        </p:grpSpPr>
        <p:pic>
          <p:nvPicPr>
            <p:cNvPr id="430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24427" y="976649"/>
              <a:ext cx="4695145" cy="2584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2262526" y="894270"/>
              <a:ext cx="422455" cy="3398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4360772" y="876742"/>
              <a:ext cx="422455" cy="3398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p:cNvGrpSpPr/>
          <p:nvPr/>
        </p:nvGrpSpPr>
        <p:grpSpPr>
          <a:xfrm>
            <a:off x="1274091" y="3318115"/>
            <a:ext cx="3076800" cy="2898119"/>
            <a:chOff x="1146581" y="3351640"/>
            <a:chExt cx="3076800" cy="2898119"/>
          </a:xfrm>
        </p:grpSpPr>
        <p:pic>
          <p:nvPicPr>
            <p:cNvPr id="430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6581" y="3561476"/>
              <a:ext cx="3076800" cy="2688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Rectangle 12"/>
            <p:cNvSpPr/>
            <p:nvPr/>
          </p:nvSpPr>
          <p:spPr>
            <a:xfrm>
              <a:off x="1269170" y="3351640"/>
              <a:ext cx="422455" cy="3398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301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5927" y="3551947"/>
            <a:ext cx="3238108" cy="27190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 name="Group 10"/>
          <p:cNvGrpSpPr/>
          <p:nvPr/>
        </p:nvGrpSpPr>
        <p:grpSpPr>
          <a:xfrm>
            <a:off x="527066" y="1391152"/>
            <a:ext cx="8477054" cy="2203962"/>
            <a:chOff x="527066" y="1391152"/>
            <a:chExt cx="8477054" cy="2203962"/>
          </a:xfrm>
        </p:grpSpPr>
        <p:grpSp>
          <p:nvGrpSpPr>
            <p:cNvPr id="10" name="Group 9"/>
            <p:cNvGrpSpPr/>
            <p:nvPr/>
          </p:nvGrpSpPr>
          <p:grpSpPr>
            <a:xfrm>
              <a:off x="527066" y="1391152"/>
              <a:ext cx="8403321" cy="1960488"/>
              <a:chOff x="741433" y="1288819"/>
              <a:chExt cx="8403321" cy="1960488"/>
            </a:xfrm>
          </p:grpSpPr>
          <p:pic>
            <p:nvPicPr>
              <p:cNvPr id="16"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1433" y="1288819"/>
                <a:ext cx="7662639" cy="1960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2"/>
              <p:cNvPicPr>
                <a:picLocks noChangeAspect="1" noChangeArrowheads="1"/>
              </p:cNvPicPr>
              <p:nvPr/>
            </p:nvPicPr>
            <p:blipFill rotWithShape="1">
              <a:blip r:embed="rId7">
                <a:extLst>
                  <a:ext uri="{28A0092B-C50C-407E-A947-70E740481C1C}">
                    <a14:useLocalDpi xmlns:a14="http://schemas.microsoft.com/office/drawing/2010/main" val="0"/>
                  </a:ext>
                </a:extLst>
              </a:blip>
              <a:srcRect l="79149" t="24480" b="20770"/>
              <a:stretch/>
            </p:blipFill>
            <p:spPr bwMode="auto">
              <a:xfrm>
                <a:off x="8272884" y="1301921"/>
                <a:ext cx="871870" cy="19138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9" name="TextBox 18"/>
            <p:cNvSpPr txBox="1"/>
            <p:nvPr/>
          </p:nvSpPr>
          <p:spPr>
            <a:xfrm>
              <a:off x="7150279" y="3318115"/>
              <a:ext cx="1853841" cy="276999"/>
            </a:xfrm>
            <a:prstGeom prst="rect">
              <a:avLst/>
            </a:prstGeom>
            <a:noFill/>
          </p:spPr>
          <p:txBody>
            <a:bodyPr wrap="none" rtlCol="0">
              <a:spAutoFit/>
            </a:bodyPr>
            <a:lstStyle/>
            <a:p>
              <a:r>
                <a:rPr lang="en-US" sz="1200" dirty="0" err="1" smtClean="0"/>
                <a:t>Kording</a:t>
              </a:r>
              <a:r>
                <a:rPr lang="en-US" sz="1200" dirty="0" smtClean="0"/>
                <a:t> &amp; </a:t>
              </a:r>
              <a:r>
                <a:rPr lang="en-US" sz="1200" dirty="0" err="1" smtClean="0"/>
                <a:t>Wolpert</a:t>
              </a:r>
              <a:r>
                <a:rPr lang="en-US" sz="1200" dirty="0" smtClean="0"/>
                <a:t>, 2004</a:t>
              </a:r>
              <a:endParaRPr lang="en-US" sz="1200" dirty="0"/>
            </a:p>
          </p:txBody>
        </p:sp>
      </p:grpSp>
    </p:spTree>
    <p:extLst>
      <p:ext uri="{BB962C8B-B14F-4D97-AF65-F5344CB8AC3E}">
        <p14:creationId xmlns:p14="http://schemas.microsoft.com/office/powerpoint/2010/main" val="2107710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3011"/>
                                        </p:tgtEl>
                                        <p:attrNameLst>
                                          <p:attrName>style.visibility</p:attrName>
                                        </p:attrNameLst>
                                      </p:cBhvr>
                                      <p:to>
                                        <p:strVal val="visible"/>
                                      </p:to>
                                    </p:set>
                                    <p:animEffect transition="in" filter="fade">
                                      <p:cBhvr>
                                        <p:cTn id="12" dur="500"/>
                                        <p:tgtEl>
                                          <p:spTgt spid="430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9"/>
                                        </p:tgtEl>
                                      </p:cBhvr>
                                    </p:animEffect>
                                    <p:set>
                                      <p:cBhvr>
                                        <p:cTn id="17" dur="1" fill="hold">
                                          <p:stCondLst>
                                            <p:cond delay="499"/>
                                          </p:stCondLst>
                                        </p:cTn>
                                        <p:tgtEl>
                                          <p:spTgt spid="9"/>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8"/>
                                        </p:tgtEl>
                                      </p:cBhvr>
                                    </p:animEffect>
                                    <p:set>
                                      <p:cBhvr>
                                        <p:cTn id="25" dur="1" fill="hold">
                                          <p:stCondLst>
                                            <p:cond delay="499"/>
                                          </p:stCondLst>
                                        </p:cTn>
                                        <p:tgtEl>
                                          <p:spTgt spid="8"/>
                                        </p:tgtEl>
                                        <p:attrNameLst>
                                          <p:attrName>style.visibility</p:attrName>
                                        </p:attrNameLst>
                                      </p:cBhvr>
                                      <p:to>
                                        <p:strVal val="hidden"/>
                                      </p:to>
                                    </p:set>
                                  </p:childTnLst>
                                </p:cTn>
                              </p:par>
                              <p:par>
                                <p:cTn id="26" presetID="10" presetClass="entr" presetSubtype="0" fill="hold" nodeType="withEffect">
                                  <p:stCondLst>
                                    <p:cond delay="0"/>
                                  </p:stCondLst>
                                  <p:childTnLst>
                                    <p:set>
                                      <p:cBhvr>
                                        <p:cTn id="27" dur="1" fill="hold">
                                          <p:stCondLst>
                                            <p:cond delay="0"/>
                                          </p:stCondLst>
                                        </p:cTn>
                                        <p:tgtEl>
                                          <p:spTgt spid="43013"/>
                                        </p:tgtEl>
                                        <p:attrNameLst>
                                          <p:attrName>style.visibility</p:attrName>
                                        </p:attrNameLst>
                                      </p:cBhvr>
                                      <p:to>
                                        <p:strVal val="visible"/>
                                      </p:to>
                                    </p:set>
                                    <p:animEffect transition="in" filter="fade">
                                      <p:cBhvr>
                                        <p:cTn id="28" dur="500"/>
                                        <p:tgtEl>
                                          <p:spTgt spid="430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Increased ‘state’ noise (uncertainty in our estimate of the world) </a:t>
            </a:r>
            <a:r>
              <a:rPr lang="en-US" sz="2800" b="1" dirty="0" smtClean="0"/>
              <a:t>increases</a:t>
            </a:r>
            <a:r>
              <a:rPr lang="en-US" sz="2800" dirty="0" smtClean="0"/>
              <a:t> the speed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46082"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1672"/>
          <a:stretch/>
        </p:blipFill>
        <p:spPr bwMode="auto">
          <a:xfrm>
            <a:off x="1972015" y="1217064"/>
            <a:ext cx="5162550" cy="5038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11"/>
          <p:cNvSpPr txBox="1"/>
          <p:nvPr/>
        </p:nvSpPr>
        <p:spPr>
          <a:xfrm>
            <a:off x="7443265" y="6133935"/>
            <a:ext cx="1648656" cy="276999"/>
          </a:xfrm>
          <a:prstGeom prst="rect">
            <a:avLst/>
          </a:prstGeom>
          <a:noFill/>
        </p:spPr>
        <p:txBody>
          <a:bodyPr wrap="none" rtlCol="0">
            <a:spAutoFit/>
          </a:bodyPr>
          <a:lstStyle/>
          <a:p>
            <a:r>
              <a:rPr lang="en-US" sz="1200" dirty="0" smtClean="0"/>
              <a:t>Wei &amp; </a:t>
            </a:r>
            <a:r>
              <a:rPr lang="en-US" sz="1200" dirty="0" err="1" smtClean="0"/>
              <a:t>Kording</a:t>
            </a:r>
            <a:r>
              <a:rPr lang="en-US" sz="1200" dirty="0" smtClean="0"/>
              <a:t> (2010)</a:t>
            </a:r>
            <a:endParaRPr lang="en-US" sz="1200" dirty="0"/>
          </a:p>
        </p:txBody>
      </p:sp>
    </p:spTree>
    <p:extLst>
      <p:ext uri="{BB962C8B-B14F-4D97-AF65-F5344CB8AC3E}">
        <p14:creationId xmlns:p14="http://schemas.microsoft.com/office/powerpoint/2010/main" val="4000163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6082"/>
                                        </p:tgtEl>
                                        <p:attrNameLst>
                                          <p:attrName>style.visibility</p:attrName>
                                        </p:attrNameLst>
                                      </p:cBhvr>
                                      <p:to>
                                        <p:strVal val="visible"/>
                                      </p:to>
                                    </p:set>
                                    <p:animEffect transition="in" filter="fade">
                                      <p:cBhvr>
                                        <p:cTn id="7" dur="500"/>
                                        <p:tgtEl>
                                          <p:spTgt spid="460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7821" y="1139496"/>
            <a:ext cx="8382000" cy="3810908"/>
          </a:xfrm>
        </p:spPr>
        <p:txBody>
          <a:bodyPr/>
          <a:lstStyle/>
          <a:p>
            <a:pPr marL="0" indent="0">
              <a:buNone/>
            </a:pPr>
            <a:r>
              <a:rPr lang="en-US" sz="2800" dirty="0" smtClean="0"/>
              <a:t>The </a:t>
            </a:r>
            <a:r>
              <a:rPr lang="en-US" sz="2800" dirty="0" err="1" smtClean="0"/>
              <a:t>Kalman</a:t>
            </a:r>
            <a:r>
              <a:rPr lang="en-US" sz="2800" dirty="0" smtClean="0"/>
              <a:t> gain minimizes the uncertainty in our state estimate: </a:t>
            </a:r>
          </a:p>
          <a:p>
            <a:pPr marL="0" indent="0">
              <a:buNone/>
            </a:pPr>
            <a:endParaRPr lang="en-US" sz="2800" dirty="0"/>
          </a:p>
          <a:p>
            <a:pPr marL="0" indent="0">
              <a:buNone/>
            </a:pPr>
            <a:endParaRPr lang="en-US" sz="2800" dirty="0" smtClean="0"/>
          </a:p>
          <a:p>
            <a:pPr marL="0" indent="0">
              <a:buNone/>
            </a:pPr>
            <a:r>
              <a:rPr lang="en-US" sz="2800" dirty="0" smtClean="0"/>
              <a:t>The </a:t>
            </a:r>
            <a:r>
              <a:rPr lang="en-US" sz="2800" dirty="0" err="1" smtClean="0"/>
              <a:t>Kalman</a:t>
            </a:r>
            <a:r>
              <a:rPr lang="en-US" sz="2800" dirty="0" smtClean="0"/>
              <a:t> gain predicts that we can increase the learning rate of individuals when:</a:t>
            </a:r>
          </a:p>
          <a:p>
            <a:pPr marL="0" indent="0">
              <a:buNone/>
            </a:pPr>
            <a:r>
              <a:rPr lang="en-US" sz="2800" dirty="0"/>
              <a:t> </a:t>
            </a:r>
            <a:r>
              <a:rPr lang="en-US" sz="2800" dirty="0" smtClean="0"/>
              <a:t>1. We decrease observation noise (e.g., cloud of dots)</a:t>
            </a:r>
          </a:p>
          <a:p>
            <a:pPr marL="0" indent="0">
              <a:buNone/>
            </a:pPr>
            <a:r>
              <a:rPr lang="en-US" sz="2800" dirty="0"/>
              <a:t> </a:t>
            </a:r>
            <a:r>
              <a:rPr lang="en-US" sz="2800" dirty="0" smtClean="0"/>
              <a:t>2. We increase the state noise (e.g., make people sit in the dark)</a:t>
            </a:r>
            <a:endParaRPr lang="en-US" sz="28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10" name="TextBox 9"/>
          <p:cNvSpPr txBox="1"/>
          <p:nvPr/>
        </p:nvSpPr>
        <p:spPr>
          <a:xfrm>
            <a:off x="401627" y="5848515"/>
            <a:ext cx="8340745" cy="369332"/>
          </a:xfrm>
          <a:prstGeom prst="rect">
            <a:avLst/>
          </a:prstGeom>
          <a:noFill/>
        </p:spPr>
        <p:txBody>
          <a:bodyPr wrap="none" rtlCol="0">
            <a:spAutoFit/>
          </a:bodyPr>
          <a:lstStyle/>
          <a:p>
            <a:r>
              <a:rPr lang="en-US" b="1" dirty="0" smtClean="0"/>
              <a:t>In practice, it is difficult to estimate the observation and state uncertainties</a:t>
            </a:r>
            <a:endParaRPr lang="en-US" b="1" dirty="0"/>
          </a:p>
        </p:txBody>
      </p:sp>
      <p:graphicFrame>
        <p:nvGraphicFramePr>
          <p:cNvPr id="11" name="Object 10"/>
          <p:cNvGraphicFramePr>
            <a:graphicFrameLocks noChangeAspect="1"/>
          </p:cNvGraphicFramePr>
          <p:nvPr>
            <p:extLst>
              <p:ext uri="{D42A27DB-BD31-4B8C-83A1-F6EECF244321}">
                <p14:modId xmlns:p14="http://schemas.microsoft.com/office/powerpoint/2010/main" val="2396734648"/>
              </p:ext>
            </p:extLst>
          </p:nvPr>
        </p:nvGraphicFramePr>
        <p:xfrm>
          <a:off x="3189420" y="1931205"/>
          <a:ext cx="2452687" cy="906463"/>
        </p:xfrm>
        <a:graphic>
          <a:graphicData uri="http://schemas.openxmlformats.org/presentationml/2006/ole">
            <mc:AlternateContent xmlns:mc="http://schemas.openxmlformats.org/markup-compatibility/2006">
              <mc:Choice xmlns:v="urn:schemas-microsoft-com:vml" Requires="v">
                <p:oleObj spid="_x0000_s57402" name="Equation" r:id="rId3" imgW="1269720" imgH="469800" progId="Equation.DSMT4">
                  <p:embed/>
                </p:oleObj>
              </mc:Choice>
              <mc:Fallback>
                <p:oleObj name="Equation" r:id="rId3" imgW="1269720" imgH="469800" progId="Equation.DSMT4">
                  <p:embed/>
                  <p:pic>
                    <p:nvPicPr>
                      <p:cNvPr id="0" name=""/>
                      <p:cNvPicPr>
                        <a:picLocks noChangeAspect="1" noChangeArrowheads="1"/>
                      </p:cNvPicPr>
                      <p:nvPr/>
                    </p:nvPicPr>
                    <p:blipFill>
                      <a:blip r:embed="rId4"/>
                      <a:srcRect/>
                      <a:stretch>
                        <a:fillRect/>
                      </a:stretch>
                    </p:blipFill>
                    <p:spPr bwMode="auto">
                      <a:xfrm>
                        <a:off x="3189420" y="1931205"/>
                        <a:ext cx="2452687"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840204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txEl>
                                              <p:pRg st="3" end="3"/>
                                            </p:txEl>
                                          </p:spTgt>
                                        </p:tgtEl>
                                        <p:attrNameLst>
                                          <p:attrName>style.visibility</p:attrName>
                                        </p:attrNameLst>
                                      </p:cBhvr>
                                      <p:to>
                                        <p:strVal val="visible"/>
                                      </p:to>
                                    </p:set>
                                    <p:animEffect transition="in" filter="fade">
                                      <p:cBhvr>
                                        <p:cTn id="15" dur="500"/>
                                        <p:tgtEl>
                                          <p:spTgt spid="2">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txEl>
                                              <p:pRg st="4" end="4"/>
                                            </p:txEl>
                                          </p:spTgt>
                                        </p:tgtEl>
                                        <p:attrNameLst>
                                          <p:attrName>style.visibility</p:attrName>
                                        </p:attrNameLst>
                                      </p:cBhvr>
                                      <p:to>
                                        <p:strVal val="visible"/>
                                      </p:to>
                                    </p:set>
                                    <p:animEffect transition="in" filter="fade">
                                      <p:cBhvr>
                                        <p:cTn id="20" dur="500"/>
                                        <p:tgtEl>
                                          <p:spTgt spid="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txEl>
                                              <p:pRg st="5" end="5"/>
                                            </p:txEl>
                                          </p:spTgt>
                                        </p:tgtEl>
                                        <p:attrNameLst>
                                          <p:attrName>style.visibility</p:attrName>
                                        </p:attrNameLst>
                                      </p:cBhvr>
                                      <p:to>
                                        <p:strVal val="visible"/>
                                      </p:to>
                                    </p:set>
                                    <p:animEffect transition="in" filter="fade">
                                      <p:cBhvr>
                                        <p:cTn id="25" dur="500"/>
                                        <p:tgtEl>
                                          <p:spTgt spid="2">
                                            <p:txEl>
                                              <p:pRg st="5" end="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1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Intermission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3189420" y="2929735"/>
            <a:ext cx="3134192" cy="1446550"/>
          </a:xfrm>
          <a:prstGeom prst="rect">
            <a:avLst/>
          </a:prstGeom>
          <a:noFill/>
        </p:spPr>
        <p:txBody>
          <a:bodyPr wrap="none" rtlCol="0">
            <a:spAutoFit/>
          </a:bodyPr>
          <a:lstStyle/>
          <a:p>
            <a:pPr algn="ctr"/>
            <a:r>
              <a:rPr lang="en-US" sz="8800" dirty="0" smtClean="0"/>
              <a:t>Break</a:t>
            </a:r>
            <a:endParaRPr lang="en-US" sz="8800" dirty="0"/>
          </a:p>
        </p:txBody>
      </p:sp>
    </p:spTree>
    <p:extLst>
      <p:ext uri="{BB962C8B-B14F-4D97-AF65-F5344CB8AC3E}">
        <p14:creationId xmlns:p14="http://schemas.microsoft.com/office/powerpoint/2010/main" val="262316095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A note about statistically assessing changes in error-sensitivity</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58371" name="Picture 3" descr="C:\Users\herzfeldd\Desktop\Untitled-2.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84385" y="1124700"/>
            <a:ext cx="2841970" cy="2761036"/>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p:cNvGrpSpPr/>
          <p:nvPr/>
        </p:nvGrpSpPr>
        <p:grpSpPr>
          <a:xfrm>
            <a:off x="4879240" y="971080"/>
            <a:ext cx="3027597" cy="2941377"/>
            <a:chOff x="4879240" y="971080"/>
            <a:chExt cx="3027597" cy="2941377"/>
          </a:xfrm>
        </p:grpSpPr>
        <p:pic>
          <p:nvPicPr>
            <p:cNvPr id="58372" name="Picture 4" descr="C:\Users\herzfeldd\Desktop\Untitled-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9240" y="971080"/>
              <a:ext cx="3027597" cy="2941377"/>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5916175" y="1154851"/>
              <a:ext cx="1596912" cy="307777"/>
            </a:xfrm>
            <a:prstGeom prst="rect">
              <a:avLst/>
            </a:prstGeom>
            <a:noFill/>
          </p:spPr>
          <p:txBody>
            <a:bodyPr wrap="none" rtlCol="0">
              <a:spAutoFit/>
            </a:bodyPr>
            <a:lstStyle/>
            <a:p>
              <a:r>
                <a:rPr lang="en-US" sz="1400" dirty="0" smtClean="0">
                  <a:solidFill>
                    <a:srgbClr val="FF0000"/>
                  </a:solidFill>
                </a:rPr>
                <a:t>(with intervention)</a:t>
              </a:r>
              <a:endParaRPr lang="en-US" sz="1400" dirty="0">
                <a:solidFill>
                  <a:srgbClr val="FF0000"/>
                </a:solidFill>
              </a:endParaRPr>
            </a:p>
          </p:txBody>
        </p:sp>
      </p:grpSp>
      <p:sp>
        <p:nvSpPr>
          <p:cNvPr id="9" name="TextBox 8"/>
          <p:cNvSpPr txBox="1"/>
          <p:nvPr/>
        </p:nvSpPr>
        <p:spPr>
          <a:xfrm>
            <a:off x="1499600" y="4081885"/>
            <a:ext cx="5827236" cy="646331"/>
          </a:xfrm>
          <a:prstGeom prst="rect">
            <a:avLst/>
          </a:prstGeom>
          <a:noFill/>
        </p:spPr>
        <p:txBody>
          <a:bodyPr wrap="none" rtlCol="0">
            <a:spAutoFit/>
          </a:bodyPr>
          <a:lstStyle/>
          <a:p>
            <a:pPr algn="ctr"/>
            <a:r>
              <a:rPr lang="en-US" b="1" dirty="0" smtClean="0"/>
              <a:t>Do subjects in group 2 (with the intervention) learn </a:t>
            </a:r>
          </a:p>
          <a:p>
            <a:pPr algn="ctr"/>
            <a:r>
              <a:rPr lang="en-US" b="1" dirty="0" smtClean="0"/>
              <a:t>significantly faster than group 1? </a:t>
            </a:r>
            <a:endParaRPr lang="en-US" b="1" dirty="0"/>
          </a:p>
        </p:txBody>
      </p:sp>
      <p:sp>
        <p:nvSpPr>
          <p:cNvPr id="10" name="TextBox 9"/>
          <p:cNvSpPr txBox="1"/>
          <p:nvPr/>
        </p:nvSpPr>
        <p:spPr>
          <a:xfrm>
            <a:off x="1967676" y="5310845"/>
            <a:ext cx="4891083" cy="369332"/>
          </a:xfrm>
          <a:prstGeom prst="rect">
            <a:avLst/>
          </a:prstGeom>
          <a:noFill/>
        </p:spPr>
        <p:txBody>
          <a:bodyPr wrap="none" rtlCol="0">
            <a:spAutoFit/>
          </a:bodyPr>
          <a:lstStyle/>
          <a:p>
            <a:r>
              <a:rPr lang="en-US" dirty="0" smtClean="0"/>
              <a:t>There are many ways to answer this question!</a:t>
            </a:r>
            <a:endParaRPr lang="en-US" dirty="0"/>
          </a:p>
        </p:txBody>
      </p:sp>
    </p:spTree>
    <p:extLst>
      <p:ext uri="{BB962C8B-B14F-4D97-AF65-F5344CB8AC3E}">
        <p14:creationId xmlns:p14="http://schemas.microsoft.com/office/powerpoint/2010/main" val="3295349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If </a:t>
            </a:r>
            <a:r>
              <a:rPr lang="en-US" sz="2400" u="sng" dirty="0" smtClean="0"/>
              <a:t>each</a:t>
            </a:r>
            <a:r>
              <a:rPr lang="en-US" sz="2400" dirty="0" smtClean="0"/>
              <a:t> subject is well characterized by an exponential:</a:t>
            </a:r>
          </a:p>
          <a:p>
            <a:pPr marL="0" indent="0">
              <a:buNone/>
            </a:pPr>
            <a:r>
              <a:rPr lang="en-US" sz="2400" dirty="0"/>
              <a:t> </a:t>
            </a:r>
            <a:r>
              <a:rPr lang="en-US" sz="2400" dirty="0" smtClean="0"/>
              <a:t>1. Fit a single-state model (or exponential) to each subject</a:t>
            </a:r>
          </a:p>
          <a:p>
            <a:pPr marL="0" indent="0">
              <a:buNone/>
            </a:pPr>
            <a:r>
              <a:rPr lang="en-US" sz="2400" dirty="0"/>
              <a:t> </a:t>
            </a:r>
            <a:r>
              <a:rPr lang="en-US" sz="2400" dirty="0" smtClean="0"/>
              <a:t>2. Using a t-test or one-way ANOVA (if two more groups) to compare the distribution of error-sensitivity values.</a:t>
            </a:r>
          </a:p>
        </p:txBody>
      </p:sp>
      <p:sp>
        <p:nvSpPr>
          <p:cNvPr id="3" name="Title 2"/>
          <p:cNvSpPr>
            <a:spLocks noGrp="1"/>
          </p:cNvSpPr>
          <p:nvPr>
            <p:ph type="title"/>
          </p:nvPr>
        </p:nvSpPr>
        <p:spPr/>
        <p:txBody>
          <a:bodyPr/>
          <a:lstStyle/>
          <a:p>
            <a:r>
              <a:rPr lang="en-US" sz="2800" dirty="0"/>
              <a:t>A note about statistically assessing changes in error-sensitivity</a:t>
            </a:r>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12" name="Group 11"/>
          <p:cNvGrpSpPr/>
          <p:nvPr/>
        </p:nvGrpSpPr>
        <p:grpSpPr>
          <a:xfrm>
            <a:off x="2939249" y="2746933"/>
            <a:ext cx="2635574" cy="2434898"/>
            <a:chOff x="2882180" y="2634229"/>
            <a:chExt cx="2573135" cy="2377213"/>
          </a:xfrm>
        </p:grpSpPr>
        <p:pic>
          <p:nvPicPr>
            <p:cNvPr id="7" name="Picture 5" descr="C:\Users\herzfeldd\Desktop\Untitled-2.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82180" y="2814520"/>
              <a:ext cx="2573135" cy="2196922"/>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p:cNvGrpSpPr/>
            <p:nvPr/>
          </p:nvGrpSpPr>
          <p:grpSpPr>
            <a:xfrm>
              <a:off x="3919115" y="2634229"/>
              <a:ext cx="960125" cy="360582"/>
              <a:chOff x="3919115" y="2634229"/>
              <a:chExt cx="960125" cy="360582"/>
            </a:xfrm>
          </p:grpSpPr>
          <p:cxnSp>
            <p:nvCxnSpPr>
              <p:cNvPr id="9" name="Straight Connector 8"/>
              <p:cNvCxnSpPr/>
              <p:nvPr/>
            </p:nvCxnSpPr>
            <p:spPr>
              <a:xfrm>
                <a:off x="3919115" y="2968140"/>
                <a:ext cx="9601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4261960" y="2634229"/>
                <a:ext cx="305493" cy="360582"/>
              </a:xfrm>
              <a:prstGeom prst="rect">
                <a:avLst/>
              </a:prstGeom>
              <a:noFill/>
            </p:spPr>
            <p:txBody>
              <a:bodyPr wrap="none" rtlCol="0">
                <a:spAutoFit/>
              </a:bodyPr>
              <a:lstStyle/>
              <a:p>
                <a:r>
                  <a:rPr lang="en-US" dirty="0"/>
                  <a:t>?</a:t>
                </a:r>
              </a:p>
            </p:txBody>
          </p:sp>
        </p:grpSp>
      </p:grpSp>
      <p:sp>
        <p:nvSpPr>
          <p:cNvPr id="13" name="TextBox 12"/>
          <p:cNvSpPr txBox="1"/>
          <p:nvPr/>
        </p:nvSpPr>
        <p:spPr>
          <a:xfrm>
            <a:off x="519769" y="5694895"/>
            <a:ext cx="7994497" cy="646331"/>
          </a:xfrm>
          <a:prstGeom prst="rect">
            <a:avLst/>
          </a:prstGeom>
          <a:noFill/>
        </p:spPr>
        <p:txBody>
          <a:bodyPr wrap="none" rtlCol="0">
            <a:spAutoFit/>
          </a:bodyPr>
          <a:lstStyle/>
          <a:p>
            <a:pPr algn="ctr"/>
            <a:r>
              <a:rPr lang="en-US" b="1" dirty="0" smtClean="0"/>
              <a:t>Assumption: Learning curves are well-characterized by an exponential </a:t>
            </a:r>
          </a:p>
          <a:p>
            <a:pPr algn="ctr"/>
            <a:r>
              <a:rPr lang="en-US" b="1" dirty="0" smtClean="0"/>
              <a:t>(check the fits!)</a:t>
            </a:r>
          </a:p>
        </p:txBody>
      </p:sp>
    </p:spTree>
    <p:extLst>
      <p:ext uri="{BB962C8B-B14F-4D97-AF65-F5344CB8AC3E}">
        <p14:creationId xmlns:p14="http://schemas.microsoft.com/office/powerpoint/2010/main" val="191676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fade">
                                      <p:cBhvr>
                                        <p:cTn id="12" dur="500"/>
                                        <p:tgtEl>
                                          <p:spTgt spid="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fade">
                                      <p:cBhvr>
                                        <p:cTn id="17" dur="500"/>
                                        <p:tgtEl>
                                          <p:spTgt spid="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1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If individual subject data is </a:t>
            </a:r>
            <a:r>
              <a:rPr lang="en-US" sz="2400" u="sng" dirty="0" smtClean="0"/>
              <a:t>noisy</a:t>
            </a:r>
            <a:r>
              <a:rPr lang="en-US" sz="2400" i="1" u="sng" dirty="0" smtClean="0"/>
              <a:t>,</a:t>
            </a:r>
            <a:r>
              <a:rPr lang="en-US" sz="2400" dirty="0" smtClean="0"/>
              <a:t> but the group data is well characterized by an exponential, then we can use </a:t>
            </a:r>
            <a:r>
              <a:rPr lang="en-US" sz="2400" i="1" dirty="0" smtClean="0"/>
              <a:t>permutation statistics</a:t>
            </a:r>
            <a:r>
              <a:rPr lang="en-US" sz="2400" dirty="0" smtClean="0"/>
              <a:t> to evaluate group differences.</a:t>
            </a:r>
          </a:p>
        </p:txBody>
      </p:sp>
      <p:sp>
        <p:nvSpPr>
          <p:cNvPr id="3" name="Title 2"/>
          <p:cNvSpPr>
            <a:spLocks noGrp="1"/>
          </p:cNvSpPr>
          <p:nvPr>
            <p:ph type="title"/>
          </p:nvPr>
        </p:nvSpPr>
        <p:spPr/>
        <p:txBody>
          <a:bodyPr/>
          <a:lstStyle/>
          <a:p>
            <a:r>
              <a:rPr lang="en-US" sz="2800" dirty="0"/>
              <a:t>A note about statistically assessing changes in error-sensitivity</a:t>
            </a:r>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58371" name="Picture 3" descr="C:\Users\herzfeldd\Desktop\Untitled-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2430" y="2893139"/>
            <a:ext cx="3425641" cy="3233024"/>
          </a:xfrm>
          <a:prstGeom prst="rect">
            <a:avLst/>
          </a:prstGeom>
          <a:noFill/>
          <a:extLst>
            <a:ext uri="{909E8E84-426E-40DD-AFC4-6F175D3DCCD1}">
              <a14:hiddenFill xmlns:a14="http://schemas.microsoft.com/office/drawing/2010/main">
                <a:solidFill>
                  <a:srgbClr val="FFFFFF"/>
                </a:solidFill>
              </a14:hiddenFill>
            </a:ext>
          </a:extLst>
        </p:spPr>
      </p:pic>
      <p:grpSp>
        <p:nvGrpSpPr>
          <p:cNvPr id="27" name="Group 26"/>
          <p:cNvGrpSpPr/>
          <p:nvPr/>
        </p:nvGrpSpPr>
        <p:grpSpPr>
          <a:xfrm>
            <a:off x="577880" y="2737710"/>
            <a:ext cx="1881845" cy="1244617"/>
            <a:chOff x="577880" y="2737710"/>
            <a:chExt cx="1881845" cy="1244617"/>
          </a:xfrm>
        </p:grpSpPr>
        <p:sp>
          <p:nvSpPr>
            <p:cNvPr id="7" name="TextBox 6"/>
            <p:cNvSpPr txBox="1"/>
            <p:nvPr/>
          </p:nvSpPr>
          <p:spPr>
            <a:xfrm>
              <a:off x="577880" y="2737710"/>
              <a:ext cx="1569660" cy="369332"/>
            </a:xfrm>
            <a:prstGeom prst="rect">
              <a:avLst/>
            </a:prstGeom>
            <a:noFill/>
          </p:spPr>
          <p:txBody>
            <a:bodyPr wrap="none" rtlCol="0">
              <a:spAutoFit/>
            </a:bodyPr>
            <a:lstStyle/>
            <a:p>
              <a:r>
                <a:rPr lang="en-US" b="1" dirty="0" smtClean="0"/>
                <a:t>Hypotheses:</a:t>
              </a:r>
            </a:p>
          </p:txBody>
        </p:sp>
        <p:graphicFrame>
          <p:nvGraphicFramePr>
            <p:cNvPr id="8" name="Object 7"/>
            <p:cNvGraphicFramePr>
              <a:graphicFrameLocks noChangeAspect="1"/>
            </p:cNvGraphicFramePr>
            <p:nvPr>
              <p:extLst>
                <p:ext uri="{D42A27DB-BD31-4B8C-83A1-F6EECF244321}">
                  <p14:modId xmlns:p14="http://schemas.microsoft.com/office/powerpoint/2010/main" val="4057371540"/>
                </p:ext>
              </p:extLst>
            </p:nvPr>
          </p:nvGraphicFramePr>
          <p:xfrm>
            <a:off x="1071563" y="3135313"/>
            <a:ext cx="1388162" cy="847014"/>
          </p:xfrm>
          <a:graphic>
            <a:graphicData uri="http://schemas.openxmlformats.org/presentationml/2006/ole">
              <mc:AlternateContent xmlns:mc="http://schemas.openxmlformats.org/markup-compatibility/2006">
                <mc:Choice xmlns:v="urn:schemas-microsoft-com:vml" Requires="v">
                  <p:oleObj spid="_x0000_s58415" name="Equation" r:id="rId4" imgW="749160" imgH="457200" progId="Equation.DSMT4">
                    <p:embed/>
                  </p:oleObj>
                </mc:Choice>
                <mc:Fallback>
                  <p:oleObj name="Equation" r:id="rId4" imgW="749160" imgH="457200" progId="Equation.DSMT4">
                    <p:embed/>
                    <p:pic>
                      <p:nvPicPr>
                        <p:cNvPr id="0" name=""/>
                        <p:cNvPicPr/>
                        <p:nvPr/>
                      </p:nvPicPr>
                      <p:blipFill>
                        <a:blip r:embed="rId5"/>
                        <a:stretch>
                          <a:fillRect/>
                        </a:stretch>
                      </p:blipFill>
                      <p:spPr>
                        <a:xfrm>
                          <a:off x="1071563" y="3135313"/>
                          <a:ext cx="1388162" cy="847014"/>
                        </a:xfrm>
                        <a:prstGeom prst="rect">
                          <a:avLst/>
                        </a:prstGeom>
                      </p:spPr>
                    </p:pic>
                  </p:oleObj>
                </mc:Fallback>
              </mc:AlternateContent>
            </a:graphicData>
          </a:graphic>
        </p:graphicFrame>
      </p:grpSp>
      <p:grpSp>
        <p:nvGrpSpPr>
          <p:cNvPr id="28" name="Group 27"/>
          <p:cNvGrpSpPr/>
          <p:nvPr/>
        </p:nvGrpSpPr>
        <p:grpSpPr>
          <a:xfrm>
            <a:off x="2344510" y="2523807"/>
            <a:ext cx="1749197" cy="751573"/>
            <a:chOff x="2344510" y="2523807"/>
            <a:chExt cx="1749197" cy="751573"/>
          </a:xfrm>
        </p:grpSpPr>
        <p:cxnSp>
          <p:nvCxnSpPr>
            <p:cNvPr id="10" name="Straight Connector 9"/>
            <p:cNvCxnSpPr/>
            <p:nvPr/>
          </p:nvCxnSpPr>
          <p:spPr>
            <a:xfrm flipV="1">
              <a:off x="2498130" y="2922376"/>
              <a:ext cx="384050" cy="35300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344510" y="2523807"/>
              <a:ext cx="1749197" cy="369332"/>
            </a:xfrm>
            <a:prstGeom prst="rect">
              <a:avLst/>
            </a:prstGeom>
            <a:noFill/>
          </p:spPr>
          <p:txBody>
            <a:bodyPr wrap="none" rtlCol="0">
              <a:spAutoFit/>
            </a:bodyPr>
            <a:lstStyle/>
            <a:p>
              <a:r>
                <a:rPr lang="en-US" dirty="0" smtClean="0"/>
                <a:t>Null hypothesis</a:t>
              </a:r>
              <a:endParaRPr lang="en-US" dirty="0"/>
            </a:p>
          </p:txBody>
        </p:sp>
      </p:grpSp>
      <p:sp>
        <p:nvSpPr>
          <p:cNvPr id="12" name="TextBox 11"/>
          <p:cNvSpPr txBox="1"/>
          <p:nvPr/>
        </p:nvSpPr>
        <p:spPr>
          <a:xfrm>
            <a:off x="174627" y="4003165"/>
            <a:ext cx="4570195" cy="2308324"/>
          </a:xfrm>
          <a:prstGeom prst="rect">
            <a:avLst/>
          </a:prstGeom>
          <a:noFill/>
        </p:spPr>
        <p:txBody>
          <a:bodyPr wrap="square" rtlCol="0">
            <a:spAutoFit/>
          </a:bodyPr>
          <a:lstStyle/>
          <a:p>
            <a:pPr marL="342900" indent="-342900">
              <a:buAutoNum type="arabicPeriod"/>
            </a:pPr>
            <a:r>
              <a:rPr lang="en-US" dirty="0" smtClean="0"/>
              <a:t>Construct random populations (permutations) by choosing subjects from both Group 1 and Group 2</a:t>
            </a:r>
          </a:p>
          <a:p>
            <a:pPr marL="342900" indent="-342900">
              <a:buAutoNum type="arabicPeriod"/>
            </a:pPr>
            <a:r>
              <a:rPr lang="en-US" dirty="0" smtClean="0"/>
              <a:t>For each of these populations, fit a single-state or exponential model. The eta values form our null distribution.</a:t>
            </a:r>
          </a:p>
          <a:p>
            <a:pPr marL="342900" indent="-342900">
              <a:buAutoNum type="arabicPeriod"/>
            </a:pPr>
            <a:r>
              <a:rPr lang="en-US" dirty="0" smtClean="0"/>
              <a:t>Compare the eta value obtained for Group 2 to the null distribution.</a:t>
            </a:r>
          </a:p>
        </p:txBody>
      </p:sp>
      <p:grpSp>
        <p:nvGrpSpPr>
          <p:cNvPr id="26" name="Group 25"/>
          <p:cNvGrpSpPr/>
          <p:nvPr/>
        </p:nvGrpSpPr>
        <p:grpSpPr>
          <a:xfrm>
            <a:off x="5800960" y="2647514"/>
            <a:ext cx="1300356" cy="1050321"/>
            <a:chOff x="5800960" y="2647514"/>
            <a:chExt cx="1300356" cy="1050321"/>
          </a:xfrm>
        </p:grpSpPr>
        <p:cxnSp>
          <p:nvCxnSpPr>
            <p:cNvPr id="14" name="Straight Connector 13"/>
            <p:cNvCxnSpPr/>
            <p:nvPr/>
          </p:nvCxnSpPr>
          <p:spPr>
            <a:xfrm flipH="1" flipV="1">
              <a:off x="6415440" y="3390595"/>
              <a:ext cx="345645" cy="307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5800960" y="2647514"/>
              <a:ext cx="1300356" cy="646331"/>
            </a:xfrm>
            <a:prstGeom prst="rect">
              <a:avLst/>
            </a:prstGeom>
            <a:noFill/>
          </p:spPr>
          <p:txBody>
            <a:bodyPr wrap="none" rtlCol="0">
              <a:spAutoFit/>
            </a:bodyPr>
            <a:lstStyle/>
            <a:p>
              <a:r>
                <a:rPr lang="en-US" dirty="0" smtClean="0"/>
                <a:t>Null</a:t>
              </a:r>
            </a:p>
            <a:p>
              <a:r>
                <a:rPr lang="en-US" dirty="0" smtClean="0"/>
                <a:t>distribution</a:t>
              </a:r>
              <a:endParaRPr lang="en-US" dirty="0"/>
            </a:p>
          </p:txBody>
        </p:sp>
      </p:grpSp>
      <p:grpSp>
        <p:nvGrpSpPr>
          <p:cNvPr id="25" name="Group 24"/>
          <p:cNvGrpSpPr/>
          <p:nvPr/>
        </p:nvGrpSpPr>
        <p:grpSpPr>
          <a:xfrm>
            <a:off x="7041473" y="2462848"/>
            <a:ext cx="1659429" cy="735722"/>
            <a:chOff x="7041473" y="2462848"/>
            <a:chExt cx="1659429" cy="735722"/>
          </a:xfrm>
        </p:grpSpPr>
        <p:cxnSp>
          <p:nvCxnSpPr>
            <p:cNvPr id="17" name="Straight Connector 16"/>
            <p:cNvCxnSpPr/>
            <p:nvPr/>
          </p:nvCxnSpPr>
          <p:spPr>
            <a:xfrm flipH="1">
              <a:off x="7490780" y="2893139"/>
              <a:ext cx="192025" cy="3054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7041473" y="2462848"/>
              <a:ext cx="1659429" cy="369332"/>
            </a:xfrm>
            <a:prstGeom prst="rect">
              <a:avLst/>
            </a:prstGeom>
            <a:noFill/>
          </p:spPr>
          <p:txBody>
            <a:bodyPr wrap="none" rtlCol="0">
              <a:spAutoFit/>
            </a:bodyPr>
            <a:lstStyle/>
            <a:p>
              <a:r>
                <a:rPr lang="en-US" dirty="0" smtClean="0"/>
                <a:t>Group 2 mean</a:t>
              </a:r>
              <a:endParaRPr lang="en-US" dirty="0"/>
            </a:p>
          </p:txBody>
        </p:sp>
      </p:grpSp>
      <p:grpSp>
        <p:nvGrpSpPr>
          <p:cNvPr id="24" name="Group 23"/>
          <p:cNvGrpSpPr/>
          <p:nvPr/>
        </p:nvGrpSpPr>
        <p:grpSpPr>
          <a:xfrm>
            <a:off x="7413987" y="3928265"/>
            <a:ext cx="1402091" cy="1686262"/>
            <a:chOff x="7413987" y="3928265"/>
            <a:chExt cx="1402091" cy="1686262"/>
          </a:xfrm>
        </p:grpSpPr>
        <p:sp>
          <p:nvSpPr>
            <p:cNvPr id="19" name="Rectangle 18"/>
            <p:cNvSpPr/>
            <p:nvPr/>
          </p:nvSpPr>
          <p:spPr>
            <a:xfrm>
              <a:off x="7413987" y="4700127"/>
              <a:ext cx="729678" cy="914400"/>
            </a:xfrm>
            <a:prstGeom prst="rect">
              <a:avLst/>
            </a:prstGeom>
            <a:noFill/>
            <a:ln>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p:cNvGrpSpPr/>
            <p:nvPr/>
          </p:nvGrpSpPr>
          <p:grpSpPr>
            <a:xfrm>
              <a:off x="7425954" y="3928265"/>
              <a:ext cx="1390124" cy="691290"/>
              <a:chOff x="7425954" y="3928265"/>
              <a:chExt cx="1390124" cy="691290"/>
            </a:xfrm>
          </p:grpSpPr>
          <p:cxnSp>
            <p:nvCxnSpPr>
              <p:cNvPr id="21" name="Straight Connector 20"/>
              <p:cNvCxnSpPr/>
              <p:nvPr/>
            </p:nvCxnSpPr>
            <p:spPr>
              <a:xfrm flipH="1">
                <a:off x="7721210" y="4312315"/>
                <a:ext cx="149977" cy="307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425954" y="3928265"/>
                <a:ext cx="1390124" cy="369332"/>
              </a:xfrm>
              <a:prstGeom prst="rect">
                <a:avLst/>
              </a:prstGeom>
              <a:noFill/>
            </p:spPr>
            <p:txBody>
              <a:bodyPr wrap="none" rtlCol="0">
                <a:spAutoFit/>
              </a:bodyPr>
              <a:lstStyle/>
              <a:p>
                <a:r>
                  <a:rPr lang="en-US" dirty="0" smtClean="0"/>
                  <a:t>Our p-value</a:t>
                </a:r>
                <a:endParaRPr lang="en-US" dirty="0"/>
              </a:p>
            </p:txBody>
          </p:sp>
        </p:grpSp>
      </p:grpSp>
    </p:spTree>
    <p:extLst>
      <p:ext uri="{BB962C8B-B14F-4D97-AF65-F5344CB8AC3E}">
        <p14:creationId xmlns:p14="http://schemas.microsoft.com/office/powerpoint/2010/main" val="594609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fade">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Effect transition="in" filter="fade">
                                      <p:cBhvr>
                                        <p:cTn id="17" dur="500"/>
                                        <p:tgtEl>
                                          <p:spTgt spid="1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2">
                                            <p:txEl>
                                              <p:pRg st="1" end="1"/>
                                            </p:txEl>
                                          </p:spTgt>
                                        </p:tgtEl>
                                        <p:attrNameLst>
                                          <p:attrName>style.visibility</p:attrName>
                                        </p:attrNameLst>
                                      </p:cBhvr>
                                      <p:to>
                                        <p:strVal val="visible"/>
                                      </p:to>
                                    </p:set>
                                    <p:animEffect transition="in" filter="fade">
                                      <p:cBhvr>
                                        <p:cTn id="20" dur="500"/>
                                        <p:tgtEl>
                                          <p:spTgt spid="12">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xEl>
                                              <p:pRg st="2" end="2"/>
                                            </p:txEl>
                                          </p:spTgt>
                                        </p:tgtEl>
                                        <p:attrNameLst>
                                          <p:attrName>style.visibility</p:attrName>
                                        </p:attrNameLst>
                                      </p:cBhvr>
                                      <p:to>
                                        <p:strVal val="visible"/>
                                      </p:to>
                                    </p:set>
                                    <p:animEffect transition="in" filter="fade">
                                      <p:cBhvr>
                                        <p:cTn id="23" dur="500"/>
                                        <p:tgtEl>
                                          <p:spTgt spid="12">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8371"/>
                                        </p:tgtEl>
                                        <p:attrNameLst>
                                          <p:attrName>style.visibility</p:attrName>
                                        </p:attrNameLst>
                                      </p:cBhvr>
                                      <p:to>
                                        <p:strVal val="visible"/>
                                      </p:to>
                                    </p:set>
                                    <p:animEffect transition="in" filter="fade">
                                      <p:cBhvr>
                                        <p:cTn id="26" dur="500"/>
                                        <p:tgtEl>
                                          <p:spTgt spid="5837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288265" y="1777585"/>
            <a:ext cx="8382000" cy="921720"/>
          </a:xfrm>
        </p:spPr>
        <p:txBody>
          <a:bodyPr/>
          <a:lstStyle/>
          <a:p>
            <a:pPr marL="0" indent="0" algn="ctr">
              <a:buNone/>
            </a:pPr>
            <a:r>
              <a:rPr lang="en-US" sz="2400" dirty="0" smtClean="0"/>
              <a:t>Adaptation (                 ) is a function of both learning from error and ‘forgetting.’</a:t>
            </a:r>
            <a:endParaRPr lang="en-US" sz="2400" dirty="0"/>
          </a:p>
        </p:txBody>
      </p:sp>
      <p:sp>
        <p:nvSpPr>
          <p:cNvPr id="3" name="Title 2"/>
          <p:cNvSpPr>
            <a:spLocks noGrp="1"/>
          </p:cNvSpPr>
          <p:nvPr>
            <p:ph type="title"/>
          </p:nvPr>
        </p:nvSpPr>
        <p:spPr/>
        <p:txBody>
          <a:bodyPr/>
          <a:lstStyle/>
          <a:p>
            <a:r>
              <a:rPr lang="en-US" sz="2800" dirty="0" smtClean="0"/>
              <a:t>Assessing the retention rate using ‘error-clamp’ (channel) trials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36</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375565" y="6153291"/>
            <a:ext cx="1601721" cy="276999"/>
          </a:xfrm>
          <a:prstGeom prst="rect">
            <a:avLst/>
          </a:prstGeom>
          <a:noFill/>
        </p:spPr>
        <p:txBody>
          <a:bodyPr wrap="none" rtlCol="0">
            <a:spAutoFit/>
          </a:bodyPr>
          <a:lstStyle/>
          <a:p>
            <a:r>
              <a:rPr lang="en-US" sz="1200" dirty="0" err="1" smtClean="0"/>
              <a:t>Scheidt</a:t>
            </a:r>
            <a:r>
              <a:rPr lang="en-US" sz="1200" dirty="0" smtClean="0"/>
              <a:t> et al., (2009)</a:t>
            </a:r>
            <a:endParaRPr lang="en-US" sz="1200" dirty="0"/>
          </a:p>
        </p:txBody>
      </p:sp>
      <p:graphicFrame>
        <p:nvGraphicFramePr>
          <p:cNvPr id="8" name="Object 7"/>
          <p:cNvGraphicFramePr>
            <a:graphicFrameLocks noChangeAspect="1"/>
          </p:cNvGraphicFramePr>
          <p:nvPr>
            <p:extLst>
              <p:ext uri="{D42A27DB-BD31-4B8C-83A1-F6EECF244321}">
                <p14:modId xmlns:p14="http://schemas.microsoft.com/office/powerpoint/2010/main" val="529248877"/>
              </p:ext>
            </p:extLst>
          </p:nvPr>
        </p:nvGraphicFramePr>
        <p:xfrm>
          <a:off x="3035300" y="949325"/>
          <a:ext cx="3336925" cy="577850"/>
        </p:xfrm>
        <a:graphic>
          <a:graphicData uri="http://schemas.openxmlformats.org/presentationml/2006/ole">
            <mc:AlternateContent xmlns:mc="http://schemas.openxmlformats.org/markup-compatibility/2006">
              <mc:Choice xmlns:v="urn:schemas-microsoft-com:vml" Requires="v">
                <p:oleObj spid="_x0000_s60518" name="Equation" r:id="rId3" imgW="1320800" imgH="228600" progId="Equation.DSMT4">
                  <p:embed/>
                </p:oleObj>
              </mc:Choice>
              <mc:Fallback>
                <p:oleObj name="Equation" r:id="rId3" imgW="1320800" imgH="228600" progId="Equation.DSMT4">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5300" y="949325"/>
                        <a:ext cx="3336925"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3485042970"/>
              </p:ext>
            </p:extLst>
          </p:nvPr>
        </p:nvGraphicFramePr>
        <p:xfrm>
          <a:off x="2097545" y="1854395"/>
          <a:ext cx="1204477" cy="356882"/>
        </p:xfrm>
        <a:graphic>
          <a:graphicData uri="http://schemas.openxmlformats.org/presentationml/2006/ole">
            <mc:AlternateContent xmlns:mc="http://schemas.openxmlformats.org/markup-compatibility/2006">
              <mc:Choice xmlns:v="urn:schemas-microsoft-com:vml" Requires="v">
                <p:oleObj spid="_x0000_s60519" name="Equation" r:id="rId5" imgW="685800" imgH="203040" progId="Equation.DSMT4">
                  <p:embed/>
                </p:oleObj>
              </mc:Choice>
              <mc:Fallback>
                <p:oleObj name="Equation" r:id="rId5" imgW="685800" imgH="203040" progId="Equation.DSMT4">
                  <p:embed/>
                  <p:pic>
                    <p:nvPicPr>
                      <p:cNvPr id="0" name=""/>
                      <p:cNvPicPr/>
                      <p:nvPr/>
                    </p:nvPicPr>
                    <p:blipFill>
                      <a:blip r:embed="rId6"/>
                      <a:stretch>
                        <a:fillRect/>
                      </a:stretch>
                    </p:blipFill>
                    <p:spPr>
                      <a:xfrm>
                        <a:off x="2097545" y="1854395"/>
                        <a:ext cx="1204477" cy="356882"/>
                      </a:xfrm>
                      <a:prstGeom prst="rect">
                        <a:avLst/>
                      </a:prstGeom>
                    </p:spPr>
                  </p:pic>
                </p:oleObj>
              </mc:Fallback>
            </mc:AlternateContent>
          </a:graphicData>
        </a:graphic>
      </p:graphicFrame>
      <p:sp>
        <p:nvSpPr>
          <p:cNvPr id="11" name="TextBox 10"/>
          <p:cNvSpPr txBox="1"/>
          <p:nvPr/>
        </p:nvSpPr>
        <p:spPr>
          <a:xfrm>
            <a:off x="2349916" y="2699305"/>
            <a:ext cx="4743606" cy="400110"/>
          </a:xfrm>
          <a:prstGeom prst="rect">
            <a:avLst/>
          </a:prstGeom>
          <a:noFill/>
        </p:spPr>
        <p:txBody>
          <a:bodyPr wrap="none" rtlCol="0">
            <a:spAutoFit/>
          </a:bodyPr>
          <a:lstStyle/>
          <a:p>
            <a:r>
              <a:rPr lang="en-US" sz="2000" dirty="0" smtClean="0"/>
              <a:t>How can we isolate the two processes? </a:t>
            </a:r>
            <a:endParaRPr lang="en-US" sz="2000" dirty="0"/>
          </a:p>
        </p:txBody>
      </p:sp>
      <p:sp>
        <p:nvSpPr>
          <p:cNvPr id="12" name="TextBox 11"/>
          <p:cNvSpPr txBox="1"/>
          <p:nvPr/>
        </p:nvSpPr>
        <p:spPr>
          <a:xfrm>
            <a:off x="2256763" y="3307317"/>
            <a:ext cx="4612160" cy="707886"/>
          </a:xfrm>
          <a:prstGeom prst="rect">
            <a:avLst/>
          </a:prstGeom>
          <a:noFill/>
        </p:spPr>
        <p:txBody>
          <a:bodyPr wrap="none" rtlCol="0">
            <a:spAutoFit/>
          </a:bodyPr>
          <a:lstStyle/>
          <a:p>
            <a:pPr algn="ctr"/>
            <a:r>
              <a:rPr lang="en-US" sz="2000" b="1" dirty="0" smtClean="0"/>
              <a:t>Clamp the error to zero!</a:t>
            </a:r>
          </a:p>
          <a:p>
            <a:pPr algn="ctr"/>
            <a:r>
              <a:rPr lang="en-US" sz="2000" b="1" dirty="0" smtClean="0"/>
              <a:t>(Assuming we know our motor goal)</a:t>
            </a:r>
            <a:endParaRPr lang="en-US" sz="2000" b="1" dirty="0"/>
          </a:p>
        </p:txBody>
      </p:sp>
      <p:grpSp>
        <p:nvGrpSpPr>
          <p:cNvPr id="48" name="Group 47"/>
          <p:cNvGrpSpPr/>
          <p:nvPr/>
        </p:nvGrpSpPr>
        <p:grpSpPr>
          <a:xfrm>
            <a:off x="4053087" y="4137538"/>
            <a:ext cx="1037825" cy="1861691"/>
            <a:chOff x="4303165" y="4137538"/>
            <a:chExt cx="1037825" cy="1861691"/>
          </a:xfrm>
        </p:grpSpPr>
        <p:sp>
          <p:nvSpPr>
            <p:cNvPr id="14" name="Rectangle 13"/>
            <p:cNvSpPr/>
            <p:nvPr/>
          </p:nvSpPr>
          <p:spPr>
            <a:xfrm>
              <a:off x="4648810" y="4137538"/>
              <a:ext cx="268835" cy="26883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Arrow Connector 15"/>
            <p:cNvCxnSpPr/>
            <p:nvPr/>
          </p:nvCxnSpPr>
          <p:spPr>
            <a:xfrm flipH="1" flipV="1">
              <a:off x="4783227" y="4271955"/>
              <a:ext cx="29694" cy="172148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a:off x="4304945" y="4646372"/>
              <a:ext cx="996750" cy="197819"/>
              <a:chOff x="4304945" y="4652166"/>
              <a:chExt cx="996750" cy="197819"/>
            </a:xfrm>
          </p:grpSpPr>
          <p:grpSp>
            <p:nvGrpSpPr>
              <p:cNvPr id="21" name="Group 20"/>
              <p:cNvGrpSpPr/>
              <p:nvPr/>
            </p:nvGrpSpPr>
            <p:grpSpPr>
              <a:xfrm>
                <a:off x="4842615" y="4657960"/>
                <a:ext cx="459080" cy="192025"/>
                <a:chOff x="4842615" y="4657960"/>
                <a:chExt cx="459080" cy="192025"/>
              </a:xfrm>
            </p:grpSpPr>
            <p:cxnSp>
              <p:nvCxnSpPr>
                <p:cNvPr id="18" name="Straight Arrow Connector 17"/>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flipH="1">
                <a:off x="4304945" y="4652166"/>
                <a:ext cx="459080" cy="192025"/>
                <a:chOff x="4800309" y="4657960"/>
                <a:chExt cx="459080" cy="192025"/>
              </a:xfrm>
            </p:grpSpPr>
            <p:cxnSp>
              <p:nvCxnSpPr>
                <p:cNvPr id="23" name="Straight Arrow Connector 22"/>
                <p:cNvCxnSpPr/>
                <p:nvPr/>
              </p:nvCxnSpPr>
              <p:spPr>
                <a:xfrm flipH="1">
                  <a:off x="4800309"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800309"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26" name="Group 25"/>
            <p:cNvGrpSpPr/>
            <p:nvPr/>
          </p:nvGrpSpPr>
          <p:grpSpPr>
            <a:xfrm>
              <a:off x="4303280" y="5038135"/>
              <a:ext cx="996750" cy="197819"/>
              <a:chOff x="4304945" y="4652166"/>
              <a:chExt cx="996750" cy="197819"/>
            </a:xfrm>
          </p:grpSpPr>
          <p:grpSp>
            <p:nvGrpSpPr>
              <p:cNvPr id="27" name="Group 26"/>
              <p:cNvGrpSpPr/>
              <p:nvPr/>
            </p:nvGrpSpPr>
            <p:grpSpPr>
              <a:xfrm>
                <a:off x="4842615" y="4657960"/>
                <a:ext cx="459080" cy="192025"/>
                <a:chOff x="4842615" y="4657960"/>
                <a:chExt cx="459080" cy="192025"/>
              </a:xfrm>
            </p:grpSpPr>
            <p:cxnSp>
              <p:nvCxnSpPr>
                <p:cNvPr id="31" name="Straight Arrow Connector 30"/>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flipH="1">
                <a:off x="4304945" y="4652166"/>
                <a:ext cx="459080" cy="192025"/>
                <a:chOff x="4800309" y="4657960"/>
                <a:chExt cx="459080" cy="192025"/>
              </a:xfrm>
            </p:grpSpPr>
            <p:cxnSp>
              <p:nvCxnSpPr>
                <p:cNvPr id="29" name="Straight Arrow Connector 28"/>
                <p:cNvCxnSpPr/>
                <p:nvPr/>
              </p:nvCxnSpPr>
              <p:spPr>
                <a:xfrm flipH="1">
                  <a:off x="4800309"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flipH="1">
                  <a:off x="4800309"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33" name="Group 32"/>
            <p:cNvGrpSpPr/>
            <p:nvPr/>
          </p:nvGrpSpPr>
          <p:grpSpPr>
            <a:xfrm>
              <a:off x="4303165" y="5426060"/>
              <a:ext cx="1016739" cy="197819"/>
              <a:chOff x="4284956" y="4652166"/>
              <a:chExt cx="1016739" cy="197819"/>
            </a:xfrm>
          </p:grpSpPr>
          <p:grpSp>
            <p:nvGrpSpPr>
              <p:cNvPr id="34" name="Group 33"/>
              <p:cNvGrpSpPr/>
              <p:nvPr/>
            </p:nvGrpSpPr>
            <p:grpSpPr>
              <a:xfrm>
                <a:off x="4842615" y="4657960"/>
                <a:ext cx="459080" cy="192025"/>
                <a:chOff x="4842615" y="4657960"/>
                <a:chExt cx="459080" cy="192025"/>
              </a:xfrm>
            </p:grpSpPr>
            <p:cxnSp>
              <p:nvCxnSpPr>
                <p:cNvPr id="38" name="Straight Arrow Connector 37"/>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flipH="1">
                <a:off x="4284956" y="4652166"/>
                <a:ext cx="459970" cy="192025"/>
                <a:chOff x="4819408" y="4657960"/>
                <a:chExt cx="459970" cy="192025"/>
              </a:xfrm>
            </p:grpSpPr>
            <p:cxnSp>
              <p:nvCxnSpPr>
                <p:cNvPr id="36" name="Straight Arrow Connector 35"/>
                <p:cNvCxnSpPr/>
                <p:nvPr/>
              </p:nvCxnSpPr>
              <p:spPr>
                <a:xfrm flipH="1">
                  <a:off x="4820298"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flipH="1">
                  <a:off x="4819408"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40" name="Group 39"/>
            <p:cNvGrpSpPr/>
            <p:nvPr/>
          </p:nvGrpSpPr>
          <p:grpSpPr>
            <a:xfrm>
              <a:off x="4303165" y="5801410"/>
              <a:ext cx="1037825" cy="197819"/>
              <a:chOff x="4263870" y="4652166"/>
              <a:chExt cx="1037825" cy="197819"/>
            </a:xfrm>
          </p:grpSpPr>
          <p:grpSp>
            <p:nvGrpSpPr>
              <p:cNvPr id="41" name="Group 40"/>
              <p:cNvGrpSpPr/>
              <p:nvPr/>
            </p:nvGrpSpPr>
            <p:grpSpPr>
              <a:xfrm>
                <a:off x="4842615" y="4657960"/>
                <a:ext cx="459080" cy="192025"/>
                <a:chOff x="4842615" y="4657960"/>
                <a:chExt cx="459080" cy="192025"/>
              </a:xfrm>
            </p:grpSpPr>
            <p:cxnSp>
              <p:nvCxnSpPr>
                <p:cNvPr id="45" name="Straight Arrow Connector 44"/>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42" name="Group 41"/>
              <p:cNvGrpSpPr/>
              <p:nvPr/>
            </p:nvGrpSpPr>
            <p:grpSpPr>
              <a:xfrm flipH="1">
                <a:off x="4263870" y="4652166"/>
                <a:ext cx="459970" cy="192025"/>
                <a:chOff x="4840494" y="4657960"/>
                <a:chExt cx="459970" cy="192025"/>
              </a:xfrm>
            </p:grpSpPr>
            <p:cxnSp>
              <p:nvCxnSpPr>
                <p:cNvPr id="43" name="Straight Arrow Connector 42"/>
                <p:cNvCxnSpPr/>
                <p:nvPr/>
              </p:nvCxnSpPr>
              <p:spPr>
                <a:xfrm flipH="1">
                  <a:off x="4841384"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flipH="1">
                  <a:off x="4840494"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47" name="TextBox 46"/>
          <p:cNvSpPr txBox="1"/>
          <p:nvPr/>
        </p:nvSpPr>
        <p:spPr>
          <a:xfrm>
            <a:off x="5656061" y="4700549"/>
            <a:ext cx="3264425" cy="1200329"/>
          </a:xfrm>
          <a:prstGeom prst="rect">
            <a:avLst/>
          </a:prstGeom>
          <a:noFill/>
        </p:spPr>
        <p:txBody>
          <a:bodyPr wrap="square" rtlCol="0">
            <a:spAutoFit/>
          </a:bodyPr>
          <a:lstStyle/>
          <a:p>
            <a:r>
              <a:rPr lang="en-US" dirty="0" smtClean="0"/>
              <a:t>Benefit: We can measure the forces the subject produces against the channel (in force-field learning).</a:t>
            </a:r>
            <a:endParaRPr lang="en-US" dirty="0"/>
          </a:p>
        </p:txBody>
      </p:sp>
    </p:spTree>
    <p:extLst>
      <p:ext uri="{BB962C8B-B14F-4D97-AF65-F5344CB8AC3E}">
        <p14:creationId xmlns:p14="http://schemas.microsoft.com/office/powerpoint/2010/main" val="1961845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fade">
                                      <p:cBhvr>
                                        <p:cTn id="17" dur="500"/>
                                        <p:tgtEl>
                                          <p:spTgt spid="4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4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600" dirty="0" smtClean="0"/>
              <a:t>Assessing retention using error-clamp trials</a:t>
            </a:r>
            <a:endParaRPr lang="en-US" sz="36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Freeform 11"/>
          <p:cNvSpPr>
            <a:spLocks/>
          </p:cNvSpPr>
          <p:nvPr/>
        </p:nvSpPr>
        <p:spPr bwMode="auto">
          <a:xfrm>
            <a:off x="1495425" y="2400301"/>
            <a:ext cx="2686050" cy="2700338"/>
          </a:xfrm>
          <a:custGeom>
            <a:avLst/>
            <a:gdLst>
              <a:gd name="T0" fmla="*/ 862 w 3385"/>
              <a:gd name="T1" fmla="*/ 0 h 3401"/>
              <a:gd name="T2" fmla="*/ 2523 w 3385"/>
              <a:gd name="T3" fmla="*/ 0 h 3401"/>
              <a:gd name="T4" fmla="*/ 2531 w 3385"/>
              <a:gd name="T5" fmla="*/ 1 h 3401"/>
              <a:gd name="T6" fmla="*/ 2538 w 3385"/>
              <a:gd name="T7" fmla="*/ 7 h 3401"/>
              <a:gd name="T8" fmla="*/ 2544 w 3385"/>
              <a:gd name="T9" fmla="*/ 14 h 3401"/>
              <a:gd name="T10" fmla="*/ 2545 w 3385"/>
              <a:gd name="T11" fmla="*/ 22 h 3401"/>
              <a:gd name="T12" fmla="*/ 2562 w 3385"/>
              <a:gd name="T13" fmla="*/ 3356 h 3401"/>
              <a:gd name="T14" fmla="*/ 3385 w 3385"/>
              <a:gd name="T15" fmla="*/ 3356 h 3401"/>
              <a:gd name="T16" fmla="*/ 3385 w 3385"/>
              <a:gd name="T17" fmla="*/ 3401 h 3401"/>
              <a:gd name="T18" fmla="*/ 2540 w 3385"/>
              <a:gd name="T19" fmla="*/ 3401 h 3401"/>
              <a:gd name="T20" fmla="*/ 2531 w 3385"/>
              <a:gd name="T21" fmla="*/ 3400 h 3401"/>
              <a:gd name="T22" fmla="*/ 2524 w 3385"/>
              <a:gd name="T23" fmla="*/ 3394 h 3401"/>
              <a:gd name="T24" fmla="*/ 2519 w 3385"/>
              <a:gd name="T25" fmla="*/ 3387 h 3401"/>
              <a:gd name="T26" fmla="*/ 2517 w 3385"/>
              <a:gd name="T27" fmla="*/ 3379 h 3401"/>
              <a:gd name="T28" fmla="*/ 2500 w 3385"/>
              <a:gd name="T29" fmla="*/ 45 h 3401"/>
              <a:gd name="T30" fmla="*/ 885 w 3385"/>
              <a:gd name="T31" fmla="*/ 45 h 3401"/>
              <a:gd name="T32" fmla="*/ 868 w 3385"/>
              <a:gd name="T33" fmla="*/ 3379 h 3401"/>
              <a:gd name="T34" fmla="*/ 866 w 3385"/>
              <a:gd name="T35" fmla="*/ 3387 h 3401"/>
              <a:gd name="T36" fmla="*/ 861 w 3385"/>
              <a:gd name="T37" fmla="*/ 3394 h 3401"/>
              <a:gd name="T38" fmla="*/ 854 w 3385"/>
              <a:gd name="T39" fmla="*/ 3400 h 3401"/>
              <a:gd name="T40" fmla="*/ 845 w 3385"/>
              <a:gd name="T41" fmla="*/ 3401 h 3401"/>
              <a:gd name="T42" fmla="*/ 0 w 3385"/>
              <a:gd name="T43" fmla="*/ 3401 h 3401"/>
              <a:gd name="T44" fmla="*/ 0 w 3385"/>
              <a:gd name="T45" fmla="*/ 3356 h 3401"/>
              <a:gd name="T46" fmla="*/ 823 w 3385"/>
              <a:gd name="T47" fmla="*/ 3356 h 3401"/>
              <a:gd name="T48" fmla="*/ 840 w 3385"/>
              <a:gd name="T49" fmla="*/ 22 h 3401"/>
              <a:gd name="T50" fmla="*/ 841 w 3385"/>
              <a:gd name="T51" fmla="*/ 14 h 3401"/>
              <a:gd name="T52" fmla="*/ 847 w 3385"/>
              <a:gd name="T53" fmla="*/ 7 h 3401"/>
              <a:gd name="T54" fmla="*/ 854 w 3385"/>
              <a:gd name="T55" fmla="*/ 1 h 3401"/>
              <a:gd name="T56" fmla="*/ 862 w 3385"/>
              <a:gd name="T57" fmla="*/ 0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85" h="3401">
                <a:moveTo>
                  <a:pt x="862" y="0"/>
                </a:moveTo>
                <a:lnTo>
                  <a:pt x="2523" y="0"/>
                </a:lnTo>
                <a:lnTo>
                  <a:pt x="2531" y="1"/>
                </a:lnTo>
                <a:lnTo>
                  <a:pt x="2538" y="7"/>
                </a:lnTo>
                <a:lnTo>
                  <a:pt x="2544" y="14"/>
                </a:lnTo>
                <a:lnTo>
                  <a:pt x="2545" y="22"/>
                </a:lnTo>
                <a:lnTo>
                  <a:pt x="2562" y="3356"/>
                </a:lnTo>
                <a:lnTo>
                  <a:pt x="3385" y="3356"/>
                </a:lnTo>
                <a:lnTo>
                  <a:pt x="3385" y="3401"/>
                </a:lnTo>
                <a:lnTo>
                  <a:pt x="2540" y="3401"/>
                </a:lnTo>
                <a:lnTo>
                  <a:pt x="2531" y="3400"/>
                </a:lnTo>
                <a:lnTo>
                  <a:pt x="2524" y="3394"/>
                </a:lnTo>
                <a:lnTo>
                  <a:pt x="2519" y="3387"/>
                </a:lnTo>
                <a:lnTo>
                  <a:pt x="2517" y="3379"/>
                </a:lnTo>
                <a:lnTo>
                  <a:pt x="2500" y="45"/>
                </a:lnTo>
                <a:lnTo>
                  <a:pt x="885" y="45"/>
                </a:lnTo>
                <a:lnTo>
                  <a:pt x="868" y="3379"/>
                </a:lnTo>
                <a:lnTo>
                  <a:pt x="866" y="3387"/>
                </a:lnTo>
                <a:lnTo>
                  <a:pt x="861" y="3394"/>
                </a:lnTo>
                <a:lnTo>
                  <a:pt x="854" y="3400"/>
                </a:lnTo>
                <a:lnTo>
                  <a:pt x="845" y="3401"/>
                </a:lnTo>
                <a:lnTo>
                  <a:pt x="0" y="3401"/>
                </a:lnTo>
                <a:lnTo>
                  <a:pt x="0" y="3356"/>
                </a:lnTo>
                <a:lnTo>
                  <a:pt x="823" y="3356"/>
                </a:lnTo>
                <a:lnTo>
                  <a:pt x="840" y="22"/>
                </a:lnTo>
                <a:lnTo>
                  <a:pt x="841" y="14"/>
                </a:lnTo>
                <a:lnTo>
                  <a:pt x="847" y="7"/>
                </a:lnTo>
                <a:lnTo>
                  <a:pt x="854" y="1"/>
                </a:lnTo>
                <a:lnTo>
                  <a:pt x="8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2"/>
          <p:cNvSpPr>
            <a:spLocks/>
          </p:cNvSpPr>
          <p:nvPr/>
        </p:nvSpPr>
        <p:spPr bwMode="auto">
          <a:xfrm>
            <a:off x="1495425" y="2849563"/>
            <a:ext cx="2693988" cy="2251075"/>
          </a:xfrm>
          <a:custGeom>
            <a:avLst/>
            <a:gdLst>
              <a:gd name="T0" fmla="*/ 2540 w 3393"/>
              <a:gd name="T1" fmla="*/ 0 h 2836"/>
              <a:gd name="T2" fmla="*/ 2555 w 3393"/>
              <a:gd name="T3" fmla="*/ 7 h 2836"/>
              <a:gd name="T4" fmla="*/ 2562 w 3393"/>
              <a:gd name="T5" fmla="*/ 23 h 2836"/>
              <a:gd name="T6" fmla="*/ 2664 w 3393"/>
              <a:gd name="T7" fmla="*/ 888 h 2836"/>
              <a:gd name="T8" fmla="*/ 2763 w 3393"/>
              <a:gd name="T9" fmla="*/ 1478 h 2836"/>
              <a:gd name="T10" fmla="*/ 2813 w 3393"/>
              <a:gd name="T11" fmla="*/ 1702 h 2836"/>
              <a:gd name="T12" fmla="*/ 2914 w 3393"/>
              <a:gd name="T13" fmla="*/ 2045 h 2836"/>
              <a:gd name="T14" fmla="*/ 3015 w 3393"/>
              <a:gd name="T15" fmla="*/ 2281 h 2836"/>
              <a:gd name="T16" fmla="*/ 3111 w 3393"/>
              <a:gd name="T17" fmla="*/ 2436 h 2836"/>
              <a:gd name="T18" fmla="*/ 3211 w 3393"/>
              <a:gd name="T19" fmla="*/ 2549 h 2836"/>
              <a:gd name="T20" fmla="*/ 3306 w 3393"/>
              <a:gd name="T21" fmla="*/ 2620 h 2836"/>
              <a:gd name="T22" fmla="*/ 3393 w 3393"/>
              <a:gd name="T23" fmla="*/ 2672 h 2836"/>
              <a:gd name="T24" fmla="*/ 3287 w 3393"/>
              <a:gd name="T25" fmla="*/ 2662 h 2836"/>
              <a:gd name="T26" fmla="*/ 3229 w 3393"/>
              <a:gd name="T27" fmla="*/ 2623 h 2836"/>
              <a:gd name="T28" fmla="*/ 3129 w 3393"/>
              <a:gd name="T29" fmla="*/ 2529 h 2836"/>
              <a:gd name="T30" fmla="*/ 3027 w 3393"/>
              <a:gd name="T31" fmla="*/ 2395 h 2836"/>
              <a:gd name="T32" fmla="*/ 2972 w 3393"/>
              <a:gd name="T33" fmla="*/ 2298 h 2836"/>
              <a:gd name="T34" fmla="*/ 2872 w 3393"/>
              <a:gd name="T35" fmla="*/ 2061 h 2836"/>
              <a:gd name="T36" fmla="*/ 2770 w 3393"/>
              <a:gd name="T37" fmla="*/ 1719 h 2836"/>
              <a:gd name="T38" fmla="*/ 2719 w 3393"/>
              <a:gd name="T39" fmla="*/ 1486 h 2836"/>
              <a:gd name="T40" fmla="*/ 2619 w 3393"/>
              <a:gd name="T41" fmla="*/ 888 h 2836"/>
              <a:gd name="T42" fmla="*/ 2520 w 3393"/>
              <a:gd name="T43" fmla="*/ 46 h 2836"/>
              <a:gd name="T44" fmla="*/ 2288 w 3393"/>
              <a:gd name="T45" fmla="*/ 54 h 2836"/>
              <a:gd name="T46" fmla="*/ 2020 w 3393"/>
              <a:gd name="T47" fmla="*/ 78 h 2836"/>
              <a:gd name="T48" fmla="*/ 1929 w 3393"/>
              <a:gd name="T49" fmla="*/ 95 h 2836"/>
              <a:gd name="T50" fmla="*/ 1761 w 3393"/>
              <a:gd name="T51" fmla="*/ 143 h 2836"/>
              <a:gd name="T52" fmla="*/ 1632 w 3393"/>
              <a:gd name="T53" fmla="*/ 208 h 2836"/>
              <a:gd name="T54" fmla="*/ 1533 w 3393"/>
              <a:gd name="T55" fmla="*/ 284 h 2836"/>
              <a:gd name="T56" fmla="*/ 1433 w 3393"/>
              <a:gd name="T57" fmla="*/ 396 h 2836"/>
              <a:gd name="T58" fmla="*/ 1382 w 3393"/>
              <a:gd name="T59" fmla="*/ 471 h 2836"/>
              <a:gd name="T60" fmla="*/ 1286 w 3393"/>
              <a:gd name="T61" fmla="*/ 659 h 2836"/>
              <a:gd name="T62" fmla="*/ 1186 w 3393"/>
              <a:gd name="T63" fmla="*/ 943 h 2836"/>
              <a:gd name="T64" fmla="*/ 1084 w 3393"/>
              <a:gd name="T65" fmla="*/ 1356 h 2836"/>
              <a:gd name="T66" fmla="*/ 1036 w 3393"/>
              <a:gd name="T67" fmla="*/ 1619 h 2836"/>
              <a:gd name="T68" fmla="*/ 936 w 3393"/>
              <a:gd name="T69" fmla="*/ 2340 h 2836"/>
              <a:gd name="T70" fmla="*/ 883 w 3393"/>
              <a:gd name="T71" fmla="*/ 2822 h 2836"/>
              <a:gd name="T72" fmla="*/ 871 w 3393"/>
              <a:gd name="T73" fmla="*/ 2835 h 2836"/>
              <a:gd name="T74" fmla="*/ 0 w 3393"/>
              <a:gd name="T75" fmla="*/ 2836 h 2836"/>
              <a:gd name="T76" fmla="*/ 842 w 3393"/>
              <a:gd name="T77" fmla="*/ 2791 h 2836"/>
              <a:gd name="T78" fmla="*/ 940 w 3393"/>
              <a:gd name="T79" fmla="*/ 1947 h 2836"/>
              <a:gd name="T80" fmla="*/ 1040 w 3393"/>
              <a:gd name="T81" fmla="*/ 1348 h 2836"/>
              <a:gd name="T82" fmla="*/ 1093 w 3393"/>
              <a:gd name="T83" fmla="*/ 1114 h 2836"/>
              <a:gd name="T84" fmla="*/ 1193 w 3393"/>
              <a:gd name="T85" fmla="*/ 771 h 2836"/>
              <a:gd name="T86" fmla="*/ 1295 w 3393"/>
              <a:gd name="T87" fmla="*/ 535 h 2836"/>
              <a:gd name="T88" fmla="*/ 1350 w 3393"/>
              <a:gd name="T89" fmla="*/ 439 h 2836"/>
              <a:gd name="T90" fmla="*/ 1450 w 3393"/>
              <a:gd name="T91" fmla="*/ 303 h 2836"/>
              <a:gd name="T92" fmla="*/ 1552 w 3393"/>
              <a:gd name="T93" fmla="*/ 210 h 2836"/>
              <a:gd name="T94" fmla="*/ 1608 w 3393"/>
              <a:gd name="T95" fmla="*/ 169 h 2836"/>
              <a:gd name="T96" fmla="*/ 1743 w 3393"/>
              <a:gd name="T97" fmla="*/ 101 h 2836"/>
              <a:gd name="T98" fmla="*/ 1911 w 3393"/>
              <a:gd name="T99" fmla="*/ 53 h 2836"/>
              <a:gd name="T100" fmla="*/ 2020 w 3393"/>
              <a:gd name="T101" fmla="*/ 33 h 2836"/>
              <a:gd name="T102" fmla="*/ 2288 w 3393"/>
              <a:gd name="T103" fmla="*/ 9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93" h="2836">
                <a:moveTo>
                  <a:pt x="2507" y="0"/>
                </a:moveTo>
                <a:lnTo>
                  <a:pt x="2540" y="0"/>
                </a:lnTo>
                <a:lnTo>
                  <a:pt x="2548" y="2"/>
                </a:lnTo>
                <a:lnTo>
                  <a:pt x="2555" y="7"/>
                </a:lnTo>
                <a:lnTo>
                  <a:pt x="2561" y="14"/>
                </a:lnTo>
                <a:lnTo>
                  <a:pt x="2562" y="23"/>
                </a:lnTo>
                <a:lnTo>
                  <a:pt x="2613" y="495"/>
                </a:lnTo>
                <a:lnTo>
                  <a:pt x="2664" y="888"/>
                </a:lnTo>
                <a:lnTo>
                  <a:pt x="2714" y="1215"/>
                </a:lnTo>
                <a:lnTo>
                  <a:pt x="2763" y="1478"/>
                </a:lnTo>
                <a:lnTo>
                  <a:pt x="2763" y="1478"/>
                </a:lnTo>
                <a:lnTo>
                  <a:pt x="2813" y="1702"/>
                </a:lnTo>
                <a:lnTo>
                  <a:pt x="2863" y="1889"/>
                </a:lnTo>
                <a:lnTo>
                  <a:pt x="2914" y="2045"/>
                </a:lnTo>
                <a:lnTo>
                  <a:pt x="2964" y="2173"/>
                </a:lnTo>
                <a:lnTo>
                  <a:pt x="3015" y="2281"/>
                </a:lnTo>
                <a:lnTo>
                  <a:pt x="3061" y="2365"/>
                </a:lnTo>
                <a:lnTo>
                  <a:pt x="3111" y="2436"/>
                </a:lnTo>
                <a:lnTo>
                  <a:pt x="3162" y="2497"/>
                </a:lnTo>
                <a:lnTo>
                  <a:pt x="3211" y="2549"/>
                </a:lnTo>
                <a:lnTo>
                  <a:pt x="3262" y="2590"/>
                </a:lnTo>
                <a:lnTo>
                  <a:pt x="3306" y="2620"/>
                </a:lnTo>
                <a:lnTo>
                  <a:pt x="3306" y="2620"/>
                </a:lnTo>
                <a:lnTo>
                  <a:pt x="3393" y="2672"/>
                </a:lnTo>
                <a:lnTo>
                  <a:pt x="3371" y="2710"/>
                </a:lnTo>
                <a:lnTo>
                  <a:pt x="3287" y="2662"/>
                </a:lnTo>
                <a:lnTo>
                  <a:pt x="3280" y="2658"/>
                </a:lnTo>
                <a:lnTo>
                  <a:pt x="3229" y="2623"/>
                </a:lnTo>
                <a:lnTo>
                  <a:pt x="3179" y="2582"/>
                </a:lnTo>
                <a:lnTo>
                  <a:pt x="3129" y="2529"/>
                </a:lnTo>
                <a:lnTo>
                  <a:pt x="3078" y="2469"/>
                </a:lnTo>
                <a:lnTo>
                  <a:pt x="3027" y="2395"/>
                </a:lnTo>
                <a:lnTo>
                  <a:pt x="3022" y="2387"/>
                </a:lnTo>
                <a:lnTo>
                  <a:pt x="2972" y="2298"/>
                </a:lnTo>
                <a:lnTo>
                  <a:pt x="2921" y="2190"/>
                </a:lnTo>
                <a:lnTo>
                  <a:pt x="2872" y="2061"/>
                </a:lnTo>
                <a:lnTo>
                  <a:pt x="2821" y="1906"/>
                </a:lnTo>
                <a:lnTo>
                  <a:pt x="2770" y="1719"/>
                </a:lnTo>
                <a:lnTo>
                  <a:pt x="2721" y="1495"/>
                </a:lnTo>
                <a:lnTo>
                  <a:pt x="2719" y="1486"/>
                </a:lnTo>
                <a:lnTo>
                  <a:pt x="2668" y="1215"/>
                </a:lnTo>
                <a:lnTo>
                  <a:pt x="2619" y="888"/>
                </a:lnTo>
                <a:lnTo>
                  <a:pt x="2568" y="495"/>
                </a:lnTo>
                <a:lnTo>
                  <a:pt x="2520" y="46"/>
                </a:lnTo>
                <a:lnTo>
                  <a:pt x="2507" y="46"/>
                </a:lnTo>
                <a:lnTo>
                  <a:pt x="2288" y="54"/>
                </a:lnTo>
                <a:lnTo>
                  <a:pt x="2137" y="64"/>
                </a:lnTo>
                <a:lnTo>
                  <a:pt x="2020" y="78"/>
                </a:lnTo>
                <a:lnTo>
                  <a:pt x="1929" y="95"/>
                </a:lnTo>
                <a:lnTo>
                  <a:pt x="1929" y="95"/>
                </a:lnTo>
                <a:lnTo>
                  <a:pt x="1846" y="115"/>
                </a:lnTo>
                <a:lnTo>
                  <a:pt x="1761" y="143"/>
                </a:lnTo>
                <a:lnTo>
                  <a:pt x="1695" y="173"/>
                </a:lnTo>
                <a:lnTo>
                  <a:pt x="1632" y="208"/>
                </a:lnTo>
                <a:lnTo>
                  <a:pt x="1584" y="242"/>
                </a:lnTo>
                <a:lnTo>
                  <a:pt x="1533" y="284"/>
                </a:lnTo>
                <a:lnTo>
                  <a:pt x="1483" y="335"/>
                </a:lnTo>
                <a:lnTo>
                  <a:pt x="1433" y="396"/>
                </a:lnTo>
                <a:lnTo>
                  <a:pt x="1382" y="471"/>
                </a:lnTo>
                <a:lnTo>
                  <a:pt x="1382" y="471"/>
                </a:lnTo>
                <a:lnTo>
                  <a:pt x="1337" y="552"/>
                </a:lnTo>
                <a:lnTo>
                  <a:pt x="1286" y="659"/>
                </a:lnTo>
                <a:lnTo>
                  <a:pt x="1235" y="788"/>
                </a:lnTo>
                <a:lnTo>
                  <a:pt x="1186" y="943"/>
                </a:lnTo>
                <a:lnTo>
                  <a:pt x="1135" y="1131"/>
                </a:lnTo>
                <a:lnTo>
                  <a:pt x="1084" y="1356"/>
                </a:lnTo>
                <a:lnTo>
                  <a:pt x="1084" y="1356"/>
                </a:lnTo>
                <a:lnTo>
                  <a:pt x="1036" y="1619"/>
                </a:lnTo>
                <a:lnTo>
                  <a:pt x="985" y="1947"/>
                </a:lnTo>
                <a:lnTo>
                  <a:pt x="936" y="2340"/>
                </a:lnTo>
                <a:lnTo>
                  <a:pt x="885" y="2814"/>
                </a:lnTo>
                <a:lnTo>
                  <a:pt x="883" y="2822"/>
                </a:lnTo>
                <a:lnTo>
                  <a:pt x="878" y="2829"/>
                </a:lnTo>
                <a:lnTo>
                  <a:pt x="871" y="2835"/>
                </a:lnTo>
                <a:lnTo>
                  <a:pt x="862" y="2836"/>
                </a:lnTo>
                <a:lnTo>
                  <a:pt x="0" y="2836"/>
                </a:lnTo>
                <a:lnTo>
                  <a:pt x="0" y="2791"/>
                </a:lnTo>
                <a:lnTo>
                  <a:pt x="842" y="2791"/>
                </a:lnTo>
                <a:lnTo>
                  <a:pt x="890" y="2340"/>
                </a:lnTo>
                <a:lnTo>
                  <a:pt x="940" y="1947"/>
                </a:lnTo>
                <a:lnTo>
                  <a:pt x="991" y="1619"/>
                </a:lnTo>
                <a:lnTo>
                  <a:pt x="1040" y="1348"/>
                </a:lnTo>
                <a:lnTo>
                  <a:pt x="1042" y="1339"/>
                </a:lnTo>
                <a:lnTo>
                  <a:pt x="1093" y="1114"/>
                </a:lnTo>
                <a:lnTo>
                  <a:pt x="1143" y="926"/>
                </a:lnTo>
                <a:lnTo>
                  <a:pt x="1193" y="771"/>
                </a:lnTo>
                <a:lnTo>
                  <a:pt x="1244" y="642"/>
                </a:lnTo>
                <a:lnTo>
                  <a:pt x="1295" y="535"/>
                </a:lnTo>
                <a:lnTo>
                  <a:pt x="1344" y="446"/>
                </a:lnTo>
                <a:lnTo>
                  <a:pt x="1350" y="439"/>
                </a:lnTo>
                <a:lnTo>
                  <a:pt x="1401" y="364"/>
                </a:lnTo>
                <a:lnTo>
                  <a:pt x="1450" y="303"/>
                </a:lnTo>
                <a:lnTo>
                  <a:pt x="1501" y="252"/>
                </a:lnTo>
                <a:lnTo>
                  <a:pt x="1552" y="210"/>
                </a:lnTo>
                <a:lnTo>
                  <a:pt x="1601" y="174"/>
                </a:lnTo>
                <a:lnTo>
                  <a:pt x="1608" y="169"/>
                </a:lnTo>
                <a:lnTo>
                  <a:pt x="1676" y="130"/>
                </a:lnTo>
                <a:lnTo>
                  <a:pt x="1743" y="101"/>
                </a:lnTo>
                <a:lnTo>
                  <a:pt x="1827" y="72"/>
                </a:lnTo>
                <a:lnTo>
                  <a:pt x="1911" y="53"/>
                </a:lnTo>
                <a:lnTo>
                  <a:pt x="1919" y="51"/>
                </a:lnTo>
                <a:lnTo>
                  <a:pt x="2020" y="33"/>
                </a:lnTo>
                <a:lnTo>
                  <a:pt x="2137" y="19"/>
                </a:lnTo>
                <a:lnTo>
                  <a:pt x="2288" y="9"/>
                </a:lnTo>
                <a:lnTo>
                  <a:pt x="2507"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8"/>
          <p:cNvGrpSpPr/>
          <p:nvPr/>
        </p:nvGrpSpPr>
        <p:grpSpPr>
          <a:xfrm>
            <a:off x="679450" y="2336801"/>
            <a:ext cx="3644900" cy="3305175"/>
            <a:chOff x="679450" y="2336801"/>
            <a:chExt cx="3644900" cy="3305175"/>
          </a:xfrm>
        </p:grpSpPr>
        <p:grpSp>
          <p:nvGrpSpPr>
            <p:cNvPr id="10" name="Group 9"/>
            <p:cNvGrpSpPr/>
            <p:nvPr/>
          </p:nvGrpSpPr>
          <p:grpSpPr>
            <a:xfrm>
              <a:off x="1466850" y="5081588"/>
              <a:ext cx="2857500" cy="560388"/>
              <a:chOff x="1466850" y="5081588"/>
              <a:chExt cx="2857500" cy="560388"/>
            </a:xfrm>
          </p:grpSpPr>
          <p:sp>
            <p:nvSpPr>
              <p:cNvPr id="61" name="Line 14"/>
              <p:cNvSpPr>
                <a:spLocks noChangeShapeType="1"/>
              </p:cNvSpPr>
              <p:nvPr/>
            </p:nvSpPr>
            <p:spPr bwMode="auto">
              <a:xfrm>
                <a:off x="1512888" y="5081588"/>
                <a:ext cx="2665413" cy="0"/>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15"/>
              <p:cNvSpPr>
                <a:spLocks noChangeShapeType="1"/>
              </p:cNvSpPr>
              <p:nvPr/>
            </p:nvSpPr>
            <p:spPr bwMode="auto">
              <a:xfrm>
                <a:off x="151288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16"/>
              <p:cNvSpPr>
                <a:spLocks noEditPoints="1"/>
              </p:cNvSpPr>
              <p:nvPr/>
            </p:nvSpPr>
            <p:spPr bwMode="auto">
              <a:xfrm>
                <a:off x="1466850" y="5272088"/>
                <a:ext cx="85725" cy="130175"/>
              </a:xfrm>
              <a:custGeom>
                <a:avLst/>
                <a:gdLst>
                  <a:gd name="T0" fmla="*/ 53 w 107"/>
                  <a:gd name="T1" fmla="*/ 15 h 164"/>
                  <a:gd name="T2" fmla="*/ 42 w 107"/>
                  <a:gd name="T3" fmla="*/ 18 h 164"/>
                  <a:gd name="T4" fmla="*/ 34 w 107"/>
                  <a:gd name="T5" fmla="*/ 26 h 164"/>
                  <a:gd name="T6" fmla="*/ 27 w 107"/>
                  <a:gd name="T7" fmla="*/ 39 h 164"/>
                  <a:gd name="T8" fmla="*/ 22 w 107"/>
                  <a:gd name="T9" fmla="*/ 59 h 164"/>
                  <a:gd name="T10" fmla="*/ 21 w 107"/>
                  <a:gd name="T11" fmla="*/ 82 h 164"/>
                  <a:gd name="T12" fmla="*/ 22 w 107"/>
                  <a:gd name="T13" fmla="*/ 104 h 164"/>
                  <a:gd name="T14" fmla="*/ 27 w 107"/>
                  <a:gd name="T15" fmla="*/ 123 h 164"/>
                  <a:gd name="T16" fmla="*/ 34 w 107"/>
                  <a:gd name="T17" fmla="*/ 135 h 164"/>
                  <a:gd name="T18" fmla="*/ 42 w 107"/>
                  <a:gd name="T19" fmla="*/ 144 h 164"/>
                  <a:gd name="T20" fmla="*/ 53 w 107"/>
                  <a:gd name="T21" fmla="*/ 147 h 164"/>
                  <a:gd name="T22" fmla="*/ 65 w 107"/>
                  <a:gd name="T23" fmla="*/ 144 h 164"/>
                  <a:gd name="T24" fmla="*/ 73 w 107"/>
                  <a:gd name="T25" fmla="*/ 135 h 164"/>
                  <a:gd name="T26" fmla="*/ 80 w 107"/>
                  <a:gd name="T27" fmla="*/ 121 h 164"/>
                  <a:gd name="T28" fmla="*/ 84 w 107"/>
                  <a:gd name="T29" fmla="*/ 103 h 164"/>
                  <a:gd name="T30" fmla="*/ 84 w 107"/>
                  <a:gd name="T31" fmla="*/ 80 h 164"/>
                  <a:gd name="T32" fmla="*/ 84 w 107"/>
                  <a:gd name="T33" fmla="*/ 59 h 164"/>
                  <a:gd name="T34" fmla="*/ 80 w 107"/>
                  <a:gd name="T35" fmla="*/ 41 h 164"/>
                  <a:gd name="T36" fmla="*/ 75 w 107"/>
                  <a:gd name="T37" fmla="*/ 28 h 164"/>
                  <a:gd name="T38" fmla="*/ 65 w 107"/>
                  <a:gd name="T39" fmla="*/ 18 h 164"/>
                  <a:gd name="T40" fmla="*/ 53 w 107"/>
                  <a:gd name="T41" fmla="*/ 15 h 164"/>
                  <a:gd name="T42" fmla="*/ 55 w 107"/>
                  <a:gd name="T43" fmla="*/ 0 h 164"/>
                  <a:gd name="T44" fmla="*/ 73 w 107"/>
                  <a:gd name="T45" fmla="*/ 2 h 164"/>
                  <a:gd name="T46" fmla="*/ 87 w 107"/>
                  <a:gd name="T47" fmla="*/ 12 h 164"/>
                  <a:gd name="T48" fmla="*/ 99 w 107"/>
                  <a:gd name="T49" fmla="*/ 29 h 164"/>
                  <a:gd name="T50" fmla="*/ 104 w 107"/>
                  <a:gd name="T51" fmla="*/ 52 h 164"/>
                  <a:gd name="T52" fmla="*/ 107 w 107"/>
                  <a:gd name="T53" fmla="*/ 79 h 164"/>
                  <a:gd name="T54" fmla="*/ 104 w 107"/>
                  <a:gd name="T55" fmla="*/ 108 h 164"/>
                  <a:gd name="T56" fmla="*/ 97 w 107"/>
                  <a:gd name="T57" fmla="*/ 132 h 164"/>
                  <a:gd name="T58" fmla="*/ 86 w 107"/>
                  <a:gd name="T59" fmla="*/ 149 h 164"/>
                  <a:gd name="T60" fmla="*/ 70 w 107"/>
                  <a:gd name="T61" fmla="*/ 159 h 164"/>
                  <a:gd name="T62" fmla="*/ 52 w 107"/>
                  <a:gd name="T63" fmla="*/ 164 h 164"/>
                  <a:gd name="T64" fmla="*/ 35 w 107"/>
                  <a:gd name="T65" fmla="*/ 159 h 164"/>
                  <a:gd name="T66" fmla="*/ 19 w 107"/>
                  <a:gd name="T67" fmla="*/ 149 h 164"/>
                  <a:gd name="T68" fmla="*/ 10 w 107"/>
                  <a:gd name="T69" fmla="*/ 132 h 164"/>
                  <a:gd name="T70" fmla="*/ 1 w 107"/>
                  <a:gd name="T71" fmla="*/ 110 h 164"/>
                  <a:gd name="T72" fmla="*/ 0 w 107"/>
                  <a:gd name="T73" fmla="*/ 82 h 164"/>
                  <a:gd name="T74" fmla="*/ 1 w 107"/>
                  <a:gd name="T75" fmla="*/ 57 h 164"/>
                  <a:gd name="T76" fmla="*/ 7 w 107"/>
                  <a:gd name="T77" fmla="*/ 36 h 164"/>
                  <a:gd name="T78" fmla="*/ 15 w 107"/>
                  <a:gd name="T79" fmla="*/ 21 h 164"/>
                  <a:gd name="T80" fmla="*/ 25 w 107"/>
                  <a:gd name="T81" fmla="*/ 8 h 164"/>
                  <a:gd name="T82" fmla="*/ 39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5"/>
                    </a:moveTo>
                    <a:lnTo>
                      <a:pt x="42" y="18"/>
                    </a:lnTo>
                    <a:lnTo>
                      <a:pt x="34" y="26"/>
                    </a:lnTo>
                    <a:lnTo>
                      <a:pt x="27" y="39"/>
                    </a:lnTo>
                    <a:lnTo>
                      <a:pt x="22" y="59"/>
                    </a:lnTo>
                    <a:lnTo>
                      <a:pt x="21" y="82"/>
                    </a:lnTo>
                    <a:lnTo>
                      <a:pt x="22" y="104"/>
                    </a:lnTo>
                    <a:lnTo>
                      <a:pt x="27" y="123"/>
                    </a:lnTo>
                    <a:lnTo>
                      <a:pt x="34" y="135"/>
                    </a:lnTo>
                    <a:lnTo>
                      <a:pt x="42" y="144"/>
                    </a:lnTo>
                    <a:lnTo>
                      <a:pt x="53" y="147"/>
                    </a:lnTo>
                    <a:lnTo>
                      <a:pt x="65" y="144"/>
                    </a:lnTo>
                    <a:lnTo>
                      <a:pt x="73" y="135"/>
                    </a:lnTo>
                    <a:lnTo>
                      <a:pt x="80" y="121"/>
                    </a:lnTo>
                    <a:lnTo>
                      <a:pt x="84" y="103"/>
                    </a:lnTo>
                    <a:lnTo>
                      <a:pt x="84" y="80"/>
                    </a:lnTo>
                    <a:lnTo>
                      <a:pt x="84" y="59"/>
                    </a:lnTo>
                    <a:lnTo>
                      <a:pt x="80" y="41"/>
                    </a:lnTo>
                    <a:lnTo>
                      <a:pt x="75" y="28"/>
                    </a:lnTo>
                    <a:lnTo>
                      <a:pt x="65" y="18"/>
                    </a:lnTo>
                    <a:lnTo>
                      <a:pt x="53" y="15"/>
                    </a:lnTo>
                    <a:close/>
                    <a:moveTo>
                      <a:pt x="55" y="0"/>
                    </a:moveTo>
                    <a:lnTo>
                      <a:pt x="73" y="2"/>
                    </a:lnTo>
                    <a:lnTo>
                      <a:pt x="87" y="12"/>
                    </a:lnTo>
                    <a:lnTo>
                      <a:pt x="99" y="29"/>
                    </a:lnTo>
                    <a:lnTo>
                      <a:pt x="104" y="52"/>
                    </a:lnTo>
                    <a:lnTo>
                      <a:pt x="107" y="79"/>
                    </a:lnTo>
                    <a:lnTo>
                      <a:pt x="104" y="108"/>
                    </a:lnTo>
                    <a:lnTo>
                      <a:pt x="97" y="132"/>
                    </a:lnTo>
                    <a:lnTo>
                      <a:pt x="86" y="149"/>
                    </a:lnTo>
                    <a:lnTo>
                      <a:pt x="70" y="159"/>
                    </a:lnTo>
                    <a:lnTo>
                      <a:pt x="52" y="164"/>
                    </a:lnTo>
                    <a:lnTo>
                      <a:pt x="35" y="159"/>
                    </a:lnTo>
                    <a:lnTo>
                      <a:pt x="19" y="149"/>
                    </a:lnTo>
                    <a:lnTo>
                      <a:pt x="10" y="132"/>
                    </a:lnTo>
                    <a:lnTo>
                      <a:pt x="1" y="110"/>
                    </a:lnTo>
                    <a:lnTo>
                      <a:pt x="0" y="82"/>
                    </a:lnTo>
                    <a:lnTo>
                      <a:pt x="1" y="57"/>
                    </a:lnTo>
                    <a:lnTo>
                      <a:pt x="7" y="36"/>
                    </a:lnTo>
                    <a:lnTo>
                      <a:pt x="15" y="21"/>
                    </a:lnTo>
                    <a:lnTo>
                      <a:pt x="25"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Line 17"/>
              <p:cNvSpPr>
                <a:spLocks noChangeShapeType="1"/>
              </p:cNvSpPr>
              <p:nvPr/>
            </p:nvSpPr>
            <p:spPr bwMode="auto">
              <a:xfrm>
                <a:off x="217963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18"/>
              <p:cNvSpPr>
                <a:spLocks/>
              </p:cNvSpPr>
              <p:nvPr/>
            </p:nvSpPr>
            <p:spPr bwMode="auto">
              <a:xfrm>
                <a:off x="2079625" y="5273676"/>
                <a:ext cx="79375" cy="128588"/>
              </a:xfrm>
              <a:custGeom>
                <a:avLst/>
                <a:gdLst>
                  <a:gd name="T0" fmla="*/ 20 w 99"/>
                  <a:gd name="T1" fmla="*/ 0 h 162"/>
                  <a:gd name="T2" fmla="*/ 96 w 99"/>
                  <a:gd name="T3" fmla="*/ 0 h 162"/>
                  <a:gd name="T4" fmla="*/ 96 w 99"/>
                  <a:gd name="T5" fmla="*/ 17 h 162"/>
                  <a:gd name="T6" fmla="*/ 36 w 99"/>
                  <a:gd name="T7" fmla="*/ 17 h 162"/>
                  <a:gd name="T8" fmla="*/ 30 w 99"/>
                  <a:gd name="T9" fmla="*/ 58 h 162"/>
                  <a:gd name="T10" fmla="*/ 33 w 99"/>
                  <a:gd name="T11" fmla="*/ 58 h 162"/>
                  <a:gd name="T12" fmla="*/ 37 w 99"/>
                  <a:gd name="T13" fmla="*/ 58 h 162"/>
                  <a:gd name="T14" fmla="*/ 43 w 99"/>
                  <a:gd name="T15" fmla="*/ 58 h 162"/>
                  <a:gd name="T16" fmla="*/ 61 w 99"/>
                  <a:gd name="T17" fmla="*/ 60 h 162"/>
                  <a:gd name="T18" fmla="*/ 77 w 99"/>
                  <a:gd name="T19" fmla="*/ 67 h 162"/>
                  <a:gd name="T20" fmla="*/ 88 w 99"/>
                  <a:gd name="T21" fmla="*/ 75 h 162"/>
                  <a:gd name="T22" fmla="*/ 96 w 99"/>
                  <a:gd name="T23" fmla="*/ 89 h 162"/>
                  <a:gd name="T24" fmla="*/ 99 w 99"/>
                  <a:gd name="T25" fmla="*/ 106 h 162"/>
                  <a:gd name="T26" fmla="*/ 96 w 99"/>
                  <a:gd name="T27" fmla="*/ 125 h 162"/>
                  <a:gd name="T28" fmla="*/ 88 w 99"/>
                  <a:gd name="T29" fmla="*/ 139 h 162"/>
                  <a:gd name="T30" fmla="*/ 77 w 99"/>
                  <a:gd name="T31" fmla="*/ 150 h 162"/>
                  <a:gd name="T32" fmla="*/ 60 w 99"/>
                  <a:gd name="T33" fmla="*/ 159 h 162"/>
                  <a:gd name="T34" fmla="*/ 40 w 99"/>
                  <a:gd name="T35" fmla="*/ 162 h 162"/>
                  <a:gd name="T36" fmla="*/ 24 w 99"/>
                  <a:gd name="T37" fmla="*/ 160 h 162"/>
                  <a:gd name="T38" fmla="*/ 10 w 99"/>
                  <a:gd name="T39" fmla="*/ 156 h 162"/>
                  <a:gd name="T40" fmla="*/ 0 w 99"/>
                  <a:gd name="T41" fmla="*/ 152 h 162"/>
                  <a:gd name="T42" fmla="*/ 6 w 99"/>
                  <a:gd name="T43" fmla="*/ 135 h 162"/>
                  <a:gd name="T44" fmla="*/ 20 w 99"/>
                  <a:gd name="T45" fmla="*/ 140 h 162"/>
                  <a:gd name="T46" fmla="*/ 40 w 99"/>
                  <a:gd name="T47" fmla="*/ 143 h 162"/>
                  <a:gd name="T48" fmla="*/ 54 w 99"/>
                  <a:gd name="T49" fmla="*/ 142 h 162"/>
                  <a:gd name="T50" fmla="*/ 67 w 99"/>
                  <a:gd name="T51" fmla="*/ 135 h 162"/>
                  <a:gd name="T52" fmla="*/ 75 w 99"/>
                  <a:gd name="T53" fmla="*/ 123 h 162"/>
                  <a:gd name="T54" fmla="*/ 78 w 99"/>
                  <a:gd name="T55" fmla="*/ 109 h 162"/>
                  <a:gd name="T56" fmla="*/ 77 w 99"/>
                  <a:gd name="T57" fmla="*/ 98 h 162"/>
                  <a:gd name="T58" fmla="*/ 71 w 99"/>
                  <a:gd name="T59" fmla="*/ 88 h 162"/>
                  <a:gd name="T60" fmla="*/ 63 w 99"/>
                  <a:gd name="T61" fmla="*/ 81 h 162"/>
                  <a:gd name="T62" fmla="*/ 48 w 99"/>
                  <a:gd name="T63" fmla="*/ 77 h 162"/>
                  <a:gd name="T64" fmla="*/ 33 w 99"/>
                  <a:gd name="T65" fmla="*/ 74 h 162"/>
                  <a:gd name="T66" fmla="*/ 24 w 99"/>
                  <a:gd name="T67" fmla="*/ 75 h 162"/>
                  <a:gd name="T68" fmla="*/ 16 w 99"/>
                  <a:gd name="T69" fmla="*/ 75 h 162"/>
                  <a:gd name="T70" fmla="*/ 10 w 99"/>
                  <a:gd name="T71" fmla="*/ 75 h 162"/>
                  <a:gd name="T72" fmla="*/ 20 w 99"/>
                  <a:gd name="T7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 h="162">
                    <a:moveTo>
                      <a:pt x="20" y="0"/>
                    </a:moveTo>
                    <a:lnTo>
                      <a:pt x="96" y="0"/>
                    </a:lnTo>
                    <a:lnTo>
                      <a:pt x="96" y="17"/>
                    </a:lnTo>
                    <a:lnTo>
                      <a:pt x="36" y="17"/>
                    </a:lnTo>
                    <a:lnTo>
                      <a:pt x="30" y="58"/>
                    </a:lnTo>
                    <a:lnTo>
                      <a:pt x="33" y="58"/>
                    </a:lnTo>
                    <a:lnTo>
                      <a:pt x="37" y="58"/>
                    </a:lnTo>
                    <a:lnTo>
                      <a:pt x="43" y="58"/>
                    </a:lnTo>
                    <a:lnTo>
                      <a:pt x="61" y="60"/>
                    </a:lnTo>
                    <a:lnTo>
                      <a:pt x="77" y="67"/>
                    </a:lnTo>
                    <a:lnTo>
                      <a:pt x="88" y="75"/>
                    </a:lnTo>
                    <a:lnTo>
                      <a:pt x="96" y="89"/>
                    </a:lnTo>
                    <a:lnTo>
                      <a:pt x="99" y="106"/>
                    </a:lnTo>
                    <a:lnTo>
                      <a:pt x="96" y="125"/>
                    </a:lnTo>
                    <a:lnTo>
                      <a:pt x="88" y="139"/>
                    </a:lnTo>
                    <a:lnTo>
                      <a:pt x="77" y="150"/>
                    </a:lnTo>
                    <a:lnTo>
                      <a:pt x="60" y="159"/>
                    </a:lnTo>
                    <a:lnTo>
                      <a:pt x="40" y="162"/>
                    </a:lnTo>
                    <a:lnTo>
                      <a:pt x="24" y="160"/>
                    </a:lnTo>
                    <a:lnTo>
                      <a:pt x="10" y="156"/>
                    </a:lnTo>
                    <a:lnTo>
                      <a:pt x="0" y="152"/>
                    </a:lnTo>
                    <a:lnTo>
                      <a:pt x="6" y="135"/>
                    </a:lnTo>
                    <a:lnTo>
                      <a:pt x="20" y="140"/>
                    </a:lnTo>
                    <a:lnTo>
                      <a:pt x="40" y="143"/>
                    </a:lnTo>
                    <a:lnTo>
                      <a:pt x="54" y="142"/>
                    </a:lnTo>
                    <a:lnTo>
                      <a:pt x="67" y="135"/>
                    </a:lnTo>
                    <a:lnTo>
                      <a:pt x="75" y="123"/>
                    </a:lnTo>
                    <a:lnTo>
                      <a:pt x="78" y="109"/>
                    </a:lnTo>
                    <a:lnTo>
                      <a:pt x="77" y="98"/>
                    </a:lnTo>
                    <a:lnTo>
                      <a:pt x="71" y="88"/>
                    </a:lnTo>
                    <a:lnTo>
                      <a:pt x="63" y="81"/>
                    </a:lnTo>
                    <a:lnTo>
                      <a:pt x="48" y="77"/>
                    </a:lnTo>
                    <a:lnTo>
                      <a:pt x="33" y="74"/>
                    </a:lnTo>
                    <a:lnTo>
                      <a:pt x="24" y="75"/>
                    </a:lnTo>
                    <a:lnTo>
                      <a:pt x="16" y="75"/>
                    </a:lnTo>
                    <a:lnTo>
                      <a:pt x="10" y="75"/>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noEditPoints="1"/>
              </p:cNvSpPr>
              <p:nvPr/>
            </p:nvSpPr>
            <p:spPr bwMode="auto">
              <a:xfrm>
                <a:off x="2185988" y="5272088"/>
                <a:ext cx="87313" cy="130175"/>
              </a:xfrm>
              <a:custGeom>
                <a:avLst/>
                <a:gdLst>
                  <a:gd name="T0" fmla="*/ 53 w 108"/>
                  <a:gd name="T1" fmla="*/ 15 h 164"/>
                  <a:gd name="T2" fmla="*/ 43 w 108"/>
                  <a:gd name="T3" fmla="*/ 18 h 164"/>
                  <a:gd name="T4" fmla="*/ 35 w 108"/>
                  <a:gd name="T5" fmla="*/ 26 h 164"/>
                  <a:gd name="T6" fmla="*/ 28 w 108"/>
                  <a:gd name="T7" fmla="*/ 39 h 164"/>
                  <a:gd name="T8" fmla="*/ 24 w 108"/>
                  <a:gd name="T9" fmla="*/ 59 h 164"/>
                  <a:gd name="T10" fmla="*/ 22 w 108"/>
                  <a:gd name="T11" fmla="*/ 82 h 164"/>
                  <a:gd name="T12" fmla="*/ 24 w 108"/>
                  <a:gd name="T13" fmla="*/ 104 h 164"/>
                  <a:gd name="T14" fmla="*/ 28 w 108"/>
                  <a:gd name="T15" fmla="*/ 123 h 164"/>
                  <a:gd name="T16" fmla="*/ 34 w 108"/>
                  <a:gd name="T17" fmla="*/ 135 h 164"/>
                  <a:gd name="T18" fmla="*/ 43 w 108"/>
                  <a:gd name="T19" fmla="*/ 144 h 164"/>
                  <a:gd name="T20" fmla="*/ 53 w 108"/>
                  <a:gd name="T21" fmla="*/ 147 h 164"/>
                  <a:gd name="T22" fmla="*/ 66 w 108"/>
                  <a:gd name="T23" fmla="*/ 144 h 164"/>
                  <a:gd name="T24" fmla="*/ 75 w 108"/>
                  <a:gd name="T25" fmla="*/ 135 h 164"/>
                  <a:gd name="T26" fmla="*/ 82 w 108"/>
                  <a:gd name="T27" fmla="*/ 121 h 164"/>
                  <a:gd name="T28" fmla="*/ 84 w 108"/>
                  <a:gd name="T29" fmla="*/ 103 h 164"/>
                  <a:gd name="T30" fmla="*/ 86 w 108"/>
                  <a:gd name="T31" fmla="*/ 80 h 164"/>
                  <a:gd name="T32" fmla="*/ 84 w 108"/>
                  <a:gd name="T33" fmla="*/ 59 h 164"/>
                  <a:gd name="T34" fmla="*/ 82 w 108"/>
                  <a:gd name="T35" fmla="*/ 41 h 164"/>
                  <a:gd name="T36" fmla="*/ 75 w 108"/>
                  <a:gd name="T37" fmla="*/ 28 h 164"/>
                  <a:gd name="T38" fmla="*/ 66 w 108"/>
                  <a:gd name="T39" fmla="*/ 18 h 164"/>
                  <a:gd name="T40" fmla="*/ 53 w 108"/>
                  <a:gd name="T41" fmla="*/ 15 h 164"/>
                  <a:gd name="T42" fmla="*/ 55 w 108"/>
                  <a:gd name="T43" fmla="*/ 0 h 164"/>
                  <a:gd name="T44" fmla="*/ 73 w 108"/>
                  <a:gd name="T45" fmla="*/ 2 h 164"/>
                  <a:gd name="T46" fmla="*/ 89 w 108"/>
                  <a:gd name="T47" fmla="*/ 12 h 164"/>
                  <a:gd name="T48" fmla="*/ 99 w 108"/>
                  <a:gd name="T49" fmla="*/ 29 h 164"/>
                  <a:gd name="T50" fmla="*/ 106 w 108"/>
                  <a:gd name="T51" fmla="*/ 52 h 164"/>
                  <a:gd name="T52" fmla="*/ 108 w 108"/>
                  <a:gd name="T53" fmla="*/ 79 h 164"/>
                  <a:gd name="T54" fmla="*/ 106 w 108"/>
                  <a:gd name="T55" fmla="*/ 108 h 164"/>
                  <a:gd name="T56" fmla="*/ 99 w 108"/>
                  <a:gd name="T57" fmla="*/ 132 h 164"/>
                  <a:gd name="T58" fmla="*/ 87 w 108"/>
                  <a:gd name="T59" fmla="*/ 149 h 164"/>
                  <a:gd name="T60" fmla="*/ 72 w 108"/>
                  <a:gd name="T61" fmla="*/ 159 h 164"/>
                  <a:gd name="T62" fmla="*/ 53 w 108"/>
                  <a:gd name="T63" fmla="*/ 164 h 164"/>
                  <a:gd name="T64" fmla="*/ 35 w 108"/>
                  <a:gd name="T65" fmla="*/ 159 h 164"/>
                  <a:gd name="T66" fmla="*/ 21 w 108"/>
                  <a:gd name="T67" fmla="*/ 149 h 164"/>
                  <a:gd name="T68" fmla="*/ 10 w 108"/>
                  <a:gd name="T69" fmla="*/ 132 h 164"/>
                  <a:gd name="T70" fmla="*/ 2 w 108"/>
                  <a:gd name="T71" fmla="*/ 110 h 164"/>
                  <a:gd name="T72" fmla="*/ 0 w 108"/>
                  <a:gd name="T73" fmla="*/ 82 h 164"/>
                  <a:gd name="T74" fmla="*/ 2 w 108"/>
                  <a:gd name="T75" fmla="*/ 57 h 164"/>
                  <a:gd name="T76" fmla="*/ 7 w 108"/>
                  <a:gd name="T77" fmla="*/ 36 h 164"/>
                  <a:gd name="T78" fmla="*/ 15 w 108"/>
                  <a:gd name="T79" fmla="*/ 21 h 164"/>
                  <a:gd name="T80" fmla="*/ 26 w 108"/>
                  <a:gd name="T81" fmla="*/ 8 h 164"/>
                  <a:gd name="T82" fmla="*/ 41 w 108"/>
                  <a:gd name="T83" fmla="*/ 1 h 164"/>
                  <a:gd name="T84" fmla="*/ 55 w 108"/>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164">
                    <a:moveTo>
                      <a:pt x="53" y="15"/>
                    </a:moveTo>
                    <a:lnTo>
                      <a:pt x="43" y="18"/>
                    </a:lnTo>
                    <a:lnTo>
                      <a:pt x="35" y="26"/>
                    </a:lnTo>
                    <a:lnTo>
                      <a:pt x="28" y="39"/>
                    </a:lnTo>
                    <a:lnTo>
                      <a:pt x="24" y="59"/>
                    </a:lnTo>
                    <a:lnTo>
                      <a:pt x="22" y="82"/>
                    </a:lnTo>
                    <a:lnTo>
                      <a:pt x="24" y="104"/>
                    </a:lnTo>
                    <a:lnTo>
                      <a:pt x="28" y="123"/>
                    </a:lnTo>
                    <a:lnTo>
                      <a:pt x="34" y="135"/>
                    </a:lnTo>
                    <a:lnTo>
                      <a:pt x="43" y="144"/>
                    </a:lnTo>
                    <a:lnTo>
                      <a:pt x="53" y="147"/>
                    </a:lnTo>
                    <a:lnTo>
                      <a:pt x="66" y="144"/>
                    </a:lnTo>
                    <a:lnTo>
                      <a:pt x="75" y="135"/>
                    </a:lnTo>
                    <a:lnTo>
                      <a:pt x="82" y="121"/>
                    </a:lnTo>
                    <a:lnTo>
                      <a:pt x="84" y="103"/>
                    </a:lnTo>
                    <a:lnTo>
                      <a:pt x="86" y="80"/>
                    </a:lnTo>
                    <a:lnTo>
                      <a:pt x="84" y="59"/>
                    </a:lnTo>
                    <a:lnTo>
                      <a:pt x="82" y="41"/>
                    </a:lnTo>
                    <a:lnTo>
                      <a:pt x="75" y="28"/>
                    </a:lnTo>
                    <a:lnTo>
                      <a:pt x="66" y="18"/>
                    </a:lnTo>
                    <a:lnTo>
                      <a:pt x="53" y="15"/>
                    </a:lnTo>
                    <a:close/>
                    <a:moveTo>
                      <a:pt x="55" y="0"/>
                    </a:moveTo>
                    <a:lnTo>
                      <a:pt x="73" y="2"/>
                    </a:lnTo>
                    <a:lnTo>
                      <a:pt x="89" y="12"/>
                    </a:lnTo>
                    <a:lnTo>
                      <a:pt x="99" y="29"/>
                    </a:lnTo>
                    <a:lnTo>
                      <a:pt x="106" y="52"/>
                    </a:lnTo>
                    <a:lnTo>
                      <a:pt x="108" y="79"/>
                    </a:lnTo>
                    <a:lnTo>
                      <a:pt x="106" y="108"/>
                    </a:lnTo>
                    <a:lnTo>
                      <a:pt x="99" y="132"/>
                    </a:lnTo>
                    <a:lnTo>
                      <a:pt x="87" y="149"/>
                    </a:lnTo>
                    <a:lnTo>
                      <a:pt x="72" y="159"/>
                    </a:lnTo>
                    <a:lnTo>
                      <a:pt x="53" y="164"/>
                    </a:lnTo>
                    <a:lnTo>
                      <a:pt x="35" y="159"/>
                    </a:lnTo>
                    <a:lnTo>
                      <a:pt x="21" y="149"/>
                    </a:lnTo>
                    <a:lnTo>
                      <a:pt x="10" y="132"/>
                    </a:lnTo>
                    <a:lnTo>
                      <a:pt x="2" y="110"/>
                    </a:lnTo>
                    <a:lnTo>
                      <a:pt x="0" y="82"/>
                    </a:lnTo>
                    <a:lnTo>
                      <a:pt x="2" y="57"/>
                    </a:lnTo>
                    <a:lnTo>
                      <a:pt x="7" y="36"/>
                    </a:lnTo>
                    <a:lnTo>
                      <a:pt x="15" y="21"/>
                    </a:lnTo>
                    <a:lnTo>
                      <a:pt x="26" y="8"/>
                    </a:lnTo>
                    <a:lnTo>
                      <a:pt x="41"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Line 20"/>
              <p:cNvSpPr>
                <a:spLocks noChangeShapeType="1"/>
              </p:cNvSpPr>
              <p:nvPr/>
            </p:nvSpPr>
            <p:spPr bwMode="auto">
              <a:xfrm>
                <a:off x="2846388"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1"/>
              <p:cNvSpPr>
                <a:spLocks/>
              </p:cNvSpPr>
              <p:nvPr/>
            </p:nvSpPr>
            <p:spPr bwMode="auto">
              <a:xfrm>
                <a:off x="2705100" y="5273676"/>
                <a:ext cx="41275" cy="125413"/>
              </a:xfrm>
              <a:custGeom>
                <a:avLst/>
                <a:gdLst>
                  <a:gd name="T0" fmla="*/ 33 w 52"/>
                  <a:gd name="T1" fmla="*/ 0 h 159"/>
                  <a:gd name="T2" fmla="*/ 52 w 52"/>
                  <a:gd name="T3" fmla="*/ 0 h 159"/>
                  <a:gd name="T4" fmla="*/ 52 w 52"/>
                  <a:gd name="T5" fmla="*/ 159 h 159"/>
                  <a:gd name="T6" fmla="*/ 32 w 52"/>
                  <a:gd name="T7" fmla="*/ 159 h 159"/>
                  <a:gd name="T8" fmla="*/ 32 w 52"/>
                  <a:gd name="T9" fmla="*/ 20 h 159"/>
                  <a:gd name="T10" fmla="*/ 31 w 52"/>
                  <a:gd name="T11" fmla="*/ 20 h 159"/>
                  <a:gd name="T12" fmla="*/ 4 w 52"/>
                  <a:gd name="T13" fmla="*/ 34 h 159"/>
                  <a:gd name="T14" fmla="*/ 0 w 52"/>
                  <a:gd name="T15" fmla="*/ 19 h 159"/>
                  <a:gd name="T16" fmla="*/ 33 w 52"/>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9">
                    <a:moveTo>
                      <a:pt x="33" y="0"/>
                    </a:moveTo>
                    <a:lnTo>
                      <a:pt x="52" y="0"/>
                    </a:lnTo>
                    <a:lnTo>
                      <a:pt x="52" y="159"/>
                    </a:lnTo>
                    <a:lnTo>
                      <a:pt x="32" y="159"/>
                    </a:lnTo>
                    <a:lnTo>
                      <a:pt x="32" y="20"/>
                    </a:lnTo>
                    <a:lnTo>
                      <a:pt x="31" y="20"/>
                    </a:lnTo>
                    <a:lnTo>
                      <a:pt x="4" y="34"/>
                    </a:lnTo>
                    <a:lnTo>
                      <a:pt x="0" y="19"/>
                    </a:lnTo>
                    <a:lnTo>
                      <a:pt x="3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2"/>
              <p:cNvSpPr>
                <a:spLocks noEditPoints="1"/>
              </p:cNvSpPr>
              <p:nvPr/>
            </p:nvSpPr>
            <p:spPr bwMode="auto">
              <a:xfrm>
                <a:off x="2798763" y="5272088"/>
                <a:ext cx="85725" cy="130175"/>
              </a:xfrm>
              <a:custGeom>
                <a:avLst/>
                <a:gdLst>
                  <a:gd name="T0" fmla="*/ 54 w 108"/>
                  <a:gd name="T1" fmla="*/ 15 h 164"/>
                  <a:gd name="T2" fmla="*/ 44 w 108"/>
                  <a:gd name="T3" fmla="*/ 18 h 164"/>
                  <a:gd name="T4" fmla="*/ 34 w 108"/>
                  <a:gd name="T5" fmla="*/ 26 h 164"/>
                  <a:gd name="T6" fmla="*/ 29 w 108"/>
                  <a:gd name="T7" fmla="*/ 39 h 164"/>
                  <a:gd name="T8" fmla="*/ 24 w 108"/>
                  <a:gd name="T9" fmla="*/ 59 h 164"/>
                  <a:gd name="T10" fmla="*/ 21 w 108"/>
                  <a:gd name="T11" fmla="*/ 82 h 164"/>
                  <a:gd name="T12" fmla="*/ 23 w 108"/>
                  <a:gd name="T13" fmla="*/ 104 h 164"/>
                  <a:gd name="T14" fmla="*/ 27 w 108"/>
                  <a:gd name="T15" fmla="*/ 123 h 164"/>
                  <a:gd name="T16" fmla="*/ 34 w 108"/>
                  <a:gd name="T17" fmla="*/ 135 h 164"/>
                  <a:gd name="T18" fmla="*/ 44 w 108"/>
                  <a:gd name="T19" fmla="*/ 144 h 164"/>
                  <a:gd name="T20" fmla="*/ 54 w 108"/>
                  <a:gd name="T21" fmla="*/ 147 h 164"/>
                  <a:gd name="T22" fmla="*/ 65 w 108"/>
                  <a:gd name="T23" fmla="*/ 144 h 164"/>
                  <a:gd name="T24" fmla="*/ 75 w 108"/>
                  <a:gd name="T25" fmla="*/ 135 h 164"/>
                  <a:gd name="T26" fmla="*/ 81 w 108"/>
                  <a:gd name="T27" fmla="*/ 121 h 164"/>
                  <a:gd name="T28" fmla="*/ 85 w 108"/>
                  <a:gd name="T29" fmla="*/ 103 h 164"/>
                  <a:gd name="T30" fmla="*/ 87 w 108"/>
                  <a:gd name="T31" fmla="*/ 80 h 164"/>
                  <a:gd name="T32" fmla="*/ 85 w 108"/>
                  <a:gd name="T33" fmla="*/ 59 h 164"/>
                  <a:gd name="T34" fmla="*/ 82 w 108"/>
                  <a:gd name="T35" fmla="*/ 41 h 164"/>
                  <a:gd name="T36" fmla="*/ 75 w 108"/>
                  <a:gd name="T37" fmla="*/ 28 h 164"/>
                  <a:gd name="T38" fmla="*/ 67 w 108"/>
                  <a:gd name="T39" fmla="*/ 18 h 164"/>
                  <a:gd name="T40" fmla="*/ 54 w 108"/>
                  <a:gd name="T41" fmla="*/ 15 h 164"/>
                  <a:gd name="T42" fmla="*/ 55 w 108"/>
                  <a:gd name="T43" fmla="*/ 0 h 164"/>
                  <a:gd name="T44" fmla="*/ 74 w 108"/>
                  <a:gd name="T45" fmla="*/ 2 h 164"/>
                  <a:gd name="T46" fmla="*/ 88 w 108"/>
                  <a:gd name="T47" fmla="*/ 12 h 164"/>
                  <a:gd name="T48" fmla="*/ 99 w 108"/>
                  <a:gd name="T49" fmla="*/ 29 h 164"/>
                  <a:gd name="T50" fmla="*/ 106 w 108"/>
                  <a:gd name="T51" fmla="*/ 52 h 164"/>
                  <a:gd name="T52" fmla="*/ 108 w 108"/>
                  <a:gd name="T53" fmla="*/ 79 h 164"/>
                  <a:gd name="T54" fmla="*/ 106 w 108"/>
                  <a:gd name="T55" fmla="*/ 108 h 164"/>
                  <a:gd name="T56" fmla="*/ 99 w 108"/>
                  <a:gd name="T57" fmla="*/ 132 h 164"/>
                  <a:gd name="T58" fmla="*/ 88 w 108"/>
                  <a:gd name="T59" fmla="*/ 149 h 164"/>
                  <a:gd name="T60" fmla="*/ 72 w 108"/>
                  <a:gd name="T61" fmla="*/ 159 h 164"/>
                  <a:gd name="T62" fmla="*/ 53 w 108"/>
                  <a:gd name="T63" fmla="*/ 164 h 164"/>
                  <a:gd name="T64" fmla="*/ 36 w 108"/>
                  <a:gd name="T65" fmla="*/ 159 h 164"/>
                  <a:gd name="T66" fmla="*/ 21 w 108"/>
                  <a:gd name="T67" fmla="*/ 149 h 164"/>
                  <a:gd name="T68" fmla="*/ 10 w 108"/>
                  <a:gd name="T69" fmla="*/ 132 h 164"/>
                  <a:gd name="T70" fmla="*/ 3 w 108"/>
                  <a:gd name="T71" fmla="*/ 110 h 164"/>
                  <a:gd name="T72" fmla="*/ 0 w 108"/>
                  <a:gd name="T73" fmla="*/ 82 h 164"/>
                  <a:gd name="T74" fmla="*/ 2 w 108"/>
                  <a:gd name="T75" fmla="*/ 57 h 164"/>
                  <a:gd name="T76" fmla="*/ 7 w 108"/>
                  <a:gd name="T77" fmla="*/ 36 h 164"/>
                  <a:gd name="T78" fmla="*/ 16 w 108"/>
                  <a:gd name="T79" fmla="*/ 21 h 164"/>
                  <a:gd name="T80" fmla="*/ 27 w 108"/>
                  <a:gd name="T81" fmla="*/ 8 h 164"/>
                  <a:gd name="T82" fmla="*/ 40 w 108"/>
                  <a:gd name="T83" fmla="*/ 1 h 164"/>
                  <a:gd name="T84" fmla="*/ 55 w 108"/>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164">
                    <a:moveTo>
                      <a:pt x="54" y="15"/>
                    </a:moveTo>
                    <a:lnTo>
                      <a:pt x="44" y="18"/>
                    </a:lnTo>
                    <a:lnTo>
                      <a:pt x="34" y="26"/>
                    </a:lnTo>
                    <a:lnTo>
                      <a:pt x="29" y="39"/>
                    </a:lnTo>
                    <a:lnTo>
                      <a:pt x="24" y="59"/>
                    </a:lnTo>
                    <a:lnTo>
                      <a:pt x="21" y="82"/>
                    </a:lnTo>
                    <a:lnTo>
                      <a:pt x="23" y="104"/>
                    </a:lnTo>
                    <a:lnTo>
                      <a:pt x="27" y="123"/>
                    </a:lnTo>
                    <a:lnTo>
                      <a:pt x="34" y="135"/>
                    </a:lnTo>
                    <a:lnTo>
                      <a:pt x="44" y="144"/>
                    </a:lnTo>
                    <a:lnTo>
                      <a:pt x="54" y="147"/>
                    </a:lnTo>
                    <a:lnTo>
                      <a:pt x="65" y="144"/>
                    </a:lnTo>
                    <a:lnTo>
                      <a:pt x="75" y="135"/>
                    </a:lnTo>
                    <a:lnTo>
                      <a:pt x="81" y="121"/>
                    </a:lnTo>
                    <a:lnTo>
                      <a:pt x="85" y="103"/>
                    </a:lnTo>
                    <a:lnTo>
                      <a:pt x="87" y="80"/>
                    </a:lnTo>
                    <a:lnTo>
                      <a:pt x="85" y="59"/>
                    </a:lnTo>
                    <a:lnTo>
                      <a:pt x="82" y="41"/>
                    </a:lnTo>
                    <a:lnTo>
                      <a:pt x="75" y="28"/>
                    </a:lnTo>
                    <a:lnTo>
                      <a:pt x="67" y="18"/>
                    </a:lnTo>
                    <a:lnTo>
                      <a:pt x="54" y="15"/>
                    </a:lnTo>
                    <a:close/>
                    <a:moveTo>
                      <a:pt x="55" y="0"/>
                    </a:moveTo>
                    <a:lnTo>
                      <a:pt x="74" y="2"/>
                    </a:lnTo>
                    <a:lnTo>
                      <a:pt x="88" y="12"/>
                    </a:lnTo>
                    <a:lnTo>
                      <a:pt x="99" y="29"/>
                    </a:lnTo>
                    <a:lnTo>
                      <a:pt x="106" y="52"/>
                    </a:lnTo>
                    <a:lnTo>
                      <a:pt x="108" y="79"/>
                    </a:lnTo>
                    <a:lnTo>
                      <a:pt x="106" y="108"/>
                    </a:lnTo>
                    <a:lnTo>
                      <a:pt x="99" y="132"/>
                    </a:lnTo>
                    <a:lnTo>
                      <a:pt x="88" y="149"/>
                    </a:lnTo>
                    <a:lnTo>
                      <a:pt x="72" y="159"/>
                    </a:lnTo>
                    <a:lnTo>
                      <a:pt x="53" y="164"/>
                    </a:lnTo>
                    <a:lnTo>
                      <a:pt x="36" y="159"/>
                    </a:lnTo>
                    <a:lnTo>
                      <a:pt x="21" y="149"/>
                    </a:lnTo>
                    <a:lnTo>
                      <a:pt x="10" y="132"/>
                    </a:lnTo>
                    <a:lnTo>
                      <a:pt x="3" y="110"/>
                    </a:lnTo>
                    <a:lnTo>
                      <a:pt x="0" y="82"/>
                    </a:lnTo>
                    <a:lnTo>
                      <a:pt x="2" y="57"/>
                    </a:lnTo>
                    <a:lnTo>
                      <a:pt x="7" y="36"/>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3"/>
              <p:cNvSpPr>
                <a:spLocks noEditPoints="1"/>
              </p:cNvSpPr>
              <p:nvPr/>
            </p:nvSpPr>
            <p:spPr bwMode="auto">
              <a:xfrm>
                <a:off x="2906713" y="5272088"/>
                <a:ext cx="85725" cy="130175"/>
              </a:xfrm>
              <a:custGeom>
                <a:avLst/>
                <a:gdLst>
                  <a:gd name="T0" fmla="*/ 54 w 107"/>
                  <a:gd name="T1" fmla="*/ 15 h 164"/>
                  <a:gd name="T2" fmla="*/ 44 w 107"/>
                  <a:gd name="T3" fmla="*/ 18 h 164"/>
                  <a:gd name="T4" fmla="*/ 34 w 107"/>
                  <a:gd name="T5" fmla="*/ 26 h 164"/>
                  <a:gd name="T6" fmla="*/ 28 w 107"/>
                  <a:gd name="T7" fmla="*/ 39 h 164"/>
                  <a:gd name="T8" fmla="*/ 23 w 107"/>
                  <a:gd name="T9" fmla="*/ 59 h 164"/>
                  <a:gd name="T10" fmla="*/ 21 w 107"/>
                  <a:gd name="T11" fmla="*/ 82 h 164"/>
                  <a:gd name="T12" fmla="*/ 23 w 107"/>
                  <a:gd name="T13" fmla="*/ 104 h 164"/>
                  <a:gd name="T14" fmla="*/ 27 w 107"/>
                  <a:gd name="T15" fmla="*/ 123 h 164"/>
                  <a:gd name="T16" fmla="*/ 34 w 107"/>
                  <a:gd name="T17" fmla="*/ 135 h 164"/>
                  <a:gd name="T18" fmla="*/ 42 w 107"/>
                  <a:gd name="T19" fmla="*/ 144 h 164"/>
                  <a:gd name="T20" fmla="*/ 54 w 107"/>
                  <a:gd name="T21" fmla="*/ 147 h 164"/>
                  <a:gd name="T22" fmla="*/ 65 w 107"/>
                  <a:gd name="T23" fmla="*/ 144 h 164"/>
                  <a:gd name="T24" fmla="*/ 75 w 107"/>
                  <a:gd name="T25" fmla="*/ 135 h 164"/>
                  <a:gd name="T26" fmla="*/ 81 w 107"/>
                  <a:gd name="T27" fmla="*/ 121 h 164"/>
                  <a:gd name="T28" fmla="*/ 85 w 107"/>
                  <a:gd name="T29" fmla="*/ 103 h 164"/>
                  <a:gd name="T30" fmla="*/ 86 w 107"/>
                  <a:gd name="T31" fmla="*/ 80 h 164"/>
                  <a:gd name="T32" fmla="*/ 85 w 107"/>
                  <a:gd name="T33" fmla="*/ 59 h 164"/>
                  <a:gd name="T34" fmla="*/ 81 w 107"/>
                  <a:gd name="T35" fmla="*/ 41 h 164"/>
                  <a:gd name="T36" fmla="*/ 75 w 107"/>
                  <a:gd name="T37" fmla="*/ 28 h 164"/>
                  <a:gd name="T38" fmla="*/ 66 w 107"/>
                  <a:gd name="T39" fmla="*/ 18 h 164"/>
                  <a:gd name="T40" fmla="*/ 54 w 107"/>
                  <a:gd name="T41" fmla="*/ 15 h 164"/>
                  <a:gd name="T42" fmla="*/ 55 w 107"/>
                  <a:gd name="T43" fmla="*/ 0 h 164"/>
                  <a:gd name="T44" fmla="*/ 73 w 107"/>
                  <a:gd name="T45" fmla="*/ 2 h 164"/>
                  <a:gd name="T46" fmla="*/ 88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8 w 107"/>
                  <a:gd name="T59" fmla="*/ 149 h 164"/>
                  <a:gd name="T60" fmla="*/ 72 w 107"/>
                  <a:gd name="T61" fmla="*/ 159 h 164"/>
                  <a:gd name="T62" fmla="*/ 52 w 107"/>
                  <a:gd name="T63" fmla="*/ 164 h 164"/>
                  <a:gd name="T64" fmla="*/ 35 w 107"/>
                  <a:gd name="T65" fmla="*/ 159 h 164"/>
                  <a:gd name="T66" fmla="*/ 21 w 107"/>
                  <a:gd name="T67" fmla="*/ 149 h 164"/>
                  <a:gd name="T68" fmla="*/ 10 w 107"/>
                  <a:gd name="T69" fmla="*/ 132 h 164"/>
                  <a:gd name="T70" fmla="*/ 3 w 107"/>
                  <a:gd name="T71" fmla="*/ 110 h 164"/>
                  <a:gd name="T72" fmla="*/ 0 w 107"/>
                  <a:gd name="T73" fmla="*/ 82 h 164"/>
                  <a:gd name="T74" fmla="*/ 1 w 107"/>
                  <a:gd name="T75" fmla="*/ 57 h 164"/>
                  <a:gd name="T76" fmla="*/ 7 w 107"/>
                  <a:gd name="T77" fmla="*/ 36 h 164"/>
                  <a:gd name="T78" fmla="*/ 16 w 107"/>
                  <a:gd name="T79" fmla="*/ 21 h 164"/>
                  <a:gd name="T80" fmla="*/ 27 w 107"/>
                  <a:gd name="T81" fmla="*/ 8 h 164"/>
                  <a:gd name="T82" fmla="*/ 40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4" y="26"/>
                    </a:lnTo>
                    <a:lnTo>
                      <a:pt x="28" y="39"/>
                    </a:lnTo>
                    <a:lnTo>
                      <a:pt x="23" y="59"/>
                    </a:lnTo>
                    <a:lnTo>
                      <a:pt x="21" y="82"/>
                    </a:lnTo>
                    <a:lnTo>
                      <a:pt x="23" y="104"/>
                    </a:lnTo>
                    <a:lnTo>
                      <a:pt x="27" y="123"/>
                    </a:lnTo>
                    <a:lnTo>
                      <a:pt x="34" y="135"/>
                    </a:lnTo>
                    <a:lnTo>
                      <a:pt x="42" y="144"/>
                    </a:lnTo>
                    <a:lnTo>
                      <a:pt x="54" y="147"/>
                    </a:lnTo>
                    <a:lnTo>
                      <a:pt x="65" y="144"/>
                    </a:lnTo>
                    <a:lnTo>
                      <a:pt x="75" y="135"/>
                    </a:lnTo>
                    <a:lnTo>
                      <a:pt x="81" y="121"/>
                    </a:lnTo>
                    <a:lnTo>
                      <a:pt x="85" y="103"/>
                    </a:lnTo>
                    <a:lnTo>
                      <a:pt x="86" y="80"/>
                    </a:lnTo>
                    <a:lnTo>
                      <a:pt x="85" y="59"/>
                    </a:lnTo>
                    <a:lnTo>
                      <a:pt x="81" y="41"/>
                    </a:lnTo>
                    <a:lnTo>
                      <a:pt x="75" y="28"/>
                    </a:lnTo>
                    <a:lnTo>
                      <a:pt x="66" y="18"/>
                    </a:lnTo>
                    <a:lnTo>
                      <a:pt x="54" y="15"/>
                    </a:lnTo>
                    <a:close/>
                    <a:moveTo>
                      <a:pt x="55" y="0"/>
                    </a:moveTo>
                    <a:lnTo>
                      <a:pt x="73" y="2"/>
                    </a:lnTo>
                    <a:lnTo>
                      <a:pt x="88" y="12"/>
                    </a:lnTo>
                    <a:lnTo>
                      <a:pt x="99" y="29"/>
                    </a:lnTo>
                    <a:lnTo>
                      <a:pt x="106" y="52"/>
                    </a:lnTo>
                    <a:lnTo>
                      <a:pt x="107" y="79"/>
                    </a:lnTo>
                    <a:lnTo>
                      <a:pt x="106" y="108"/>
                    </a:lnTo>
                    <a:lnTo>
                      <a:pt x="99" y="132"/>
                    </a:lnTo>
                    <a:lnTo>
                      <a:pt x="88" y="149"/>
                    </a:lnTo>
                    <a:lnTo>
                      <a:pt x="72" y="159"/>
                    </a:lnTo>
                    <a:lnTo>
                      <a:pt x="52" y="164"/>
                    </a:lnTo>
                    <a:lnTo>
                      <a:pt x="35" y="159"/>
                    </a:lnTo>
                    <a:lnTo>
                      <a:pt x="21" y="149"/>
                    </a:lnTo>
                    <a:lnTo>
                      <a:pt x="10" y="132"/>
                    </a:lnTo>
                    <a:lnTo>
                      <a:pt x="3" y="110"/>
                    </a:lnTo>
                    <a:lnTo>
                      <a:pt x="0" y="82"/>
                    </a:lnTo>
                    <a:lnTo>
                      <a:pt x="1" y="57"/>
                    </a:lnTo>
                    <a:lnTo>
                      <a:pt x="7" y="36"/>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Line 24"/>
              <p:cNvSpPr>
                <a:spLocks noChangeShapeType="1"/>
              </p:cNvSpPr>
              <p:nvPr/>
            </p:nvSpPr>
            <p:spPr bwMode="auto">
              <a:xfrm>
                <a:off x="3511550"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Freeform 25"/>
              <p:cNvSpPr>
                <a:spLocks/>
              </p:cNvSpPr>
              <p:nvPr/>
            </p:nvSpPr>
            <p:spPr bwMode="auto">
              <a:xfrm>
                <a:off x="3370263" y="5273676"/>
                <a:ext cx="42863" cy="125413"/>
              </a:xfrm>
              <a:custGeom>
                <a:avLst/>
                <a:gdLst>
                  <a:gd name="T0" fmla="*/ 35 w 53"/>
                  <a:gd name="T1" fmla="*/ 0 h 159"/>
                  <a:gd name="T2" fmla="*/ 53 w 53"/>
                  <a:gd name="T3" fmla="*/ 0 h 159"/>
                  <a:gd name="T4" fmla="*/ 53 w 53"/>
                  <a:gd name="T5" fmla="*/ 159 h 159"/>
                  <a:gd name="T6" fmla="*/ 32 w 53"/>
                  <a:gd name="T7" fmla="*/ 159 h 159"/>
                  <a:gd name="T8" fmla="*/ 32 w 53"/>
                  <a:gd name="T9" fmla="*/ 20 h 159"/>
                  <a:gd name="T10" fmla="*/ 32 w 53"/>
                  <a:gd name="T11" fmla="*/ 20 h 159"/>
                  <a:gd name="T12" fmla="*/ 4 w 53"/>
                  <a:gd name="T13" fmla="*/ 34 h 159"/>
                  <a:gd name="T14" fmla="*/ 0 w 53"/>
                  <a:gd name="T15" fmla="*/ 19 h 159"/>
                  <a:gd name="T16" fmla="*/ 35 w 5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59">
                    <a:moveTo>
                      <a:pt x="35" y="0"/>
                    </a:moveTo>
                    <a:lnTo>
                      <a:pt x="53" y="0"/>
                    </a:lnTo>
                    <a:lnTo>
                      <a:pt x="53" y="159"/>
                    </a:lnTo>
                    <a:lnTo>
                      <a:pt x="32" y="159"/>
                    </a:lnTo>
                    <a:lnTo>
                      <a:pt x="32" y="20"/>
                    </a:lnTo>
                    <a:lnTo>
                      <a:pt x="32" y="20"/>
                    </a:lnTo>
                    <a:lnTo>
                      <a:pt x="4" y="34"/>
                    </a:lnTo>
                    <a:lnTo>
                      <a:pt x="0" y="19"/>
                    </a:lnTo>
                    <a:lnTo>
                      <a:pt x="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6"/>
              <p:cNvSpPr>
                <a:spLocks/>
              </p:cNvSpPr>
              <p:nvPr/>
            </p:nvSpPr>
            <p:spPr bwMode="auto">
              <a:xfrm>
                <a:off x="3467100" y="5273676"/>
                <a:ext cx="76200" cy="128588"/>
              </a:xfrm>
              <a:custGeom>
                <a:avLst/>
                <a:gdLst>
                  <a:gd name="T0" fmla="*/ 19 w 98"/>
                  <a:gd name="T1" fmla="*/ 0 h 162"/>
                  <a:gd name="T2" fmla="*/ 95 w 98"/>
                  <a:gd name="T3" fmla="*/ 0 h 162"/>
                  <a:gd name="T4" fmla="*/ 95 w 98"/>
                  <a:gd name="T5" fmla="*/ 17 h 162"/>
                  <a:gd name="T6" fmla="*/ 34 w 98"/>
                  <a:gd name="T7" fmla="*/ 17 h 162"/>
                  <a:gd name="T8" fmla="*/ 28 w 98"/>
                  <a:gd name="T9" fmla="*/ 58 h 162"/>
                  <a:gd name="T10" fmla="*/ 33 w 98"/>
                  <a:gd name="T11" fmla="*/ 58 h 162"/>
                  <a:gd name="T12" fmla="*/ 36 w 98"/>
                  <a:gd name="T13" fmla="*/ 58 h 162"/>
                  <a:gd name="T14" fmla="*/ 41 w 98"/>
                  <a:gd name="T15" fmla="*/ 58 h 162"/>
                  <a:gd name="T16" fmla="*/ 60 w 98"/>
                  <a:gd name="T17" fmla="*/ 60 h 162"/>
                  <a:gd name="T18" fmla="*/ 75 w 98"/>
                  <a:gd name="T19" fmla="*/ 67 h 162"/>
                  <a:gd name="T20" fmla="*/ 86 w 98"/>
                  <a:gd name="T21" fmla="*/ 75 h 162"/>
                  <a:gd name="T22" fmla="*/ 95 w 98"/>
                  <a:gd name="T23" fmla="*/ 89 h 162"/>
                  <a:gd name="T24" fmla="*/ 98 w 98"/>
                  <a:gd name="T25" fmla="*/ 106 h 162"/>
                  <a:gd name="T26" fmla="*/ 95 w 98"/>
                  <a:gd name="T27" fmla="*/ 125 h 162"/>
                  <a:gd name="T28" fmla="*/ 88 w 98"/>
                  <a:gd name="T29" fmla="*/ 139 h 162"/>
                  <a:gd name="T30" fmla="*/ 75 w 98"/>
                  <a:gd name="T31" fmla="*/ 150 h 162"/>
                  <a:gd name="T32" fmla="*/ 58 w 98"/>
                  <a:gd name="T33" fmla="*/ 159 h 162"/>
                  <a:gd name="T34" fmla="*/ 40 w 98"/>
                  <a:gd name="T35" fmla="*/ 162 h 162"/>
                  <a:gd name="T36" fmla="*/ 23 w 98"/>
                  <a:gd name="T37" fmla="*/ 160 h 162"/>
                  <a:gd name="T38" fmla="*/ 10 w 98"/>
                  <a:gd name="T39" fmla="*/ 156 h 162"/>
                  <a:gd name="T40" fmla="*/ 0 w 98"/>
                  <a:gd name="T41" fmla="*/ 152 h 162"/>
                  <a:gd name="T42" fmla="*/ 4 w 98"/>
                  <a:gd name="T43" fmla="*/ 135 h 162"/>
                  <a:gd name="T44" fmla="*/ 19 w 98"/>
                  <a:gd name="T45" fmla="*/ 140 h 162"/>
                  <a:gd name="T46" fmla="*/ 40 w 98"/>
                  <a:gd name="T47" fmla="*/ 143 h 162"/>
                  <a:gd name="T48" fmla="*/ 54 w 98"/>
                  <a:gd name="T49" fmla="*/ 142 h 162"/>
                  <a:gd name="T50" fmla="*/ 65 w 98"/>
                  <a:gd name="T51" fmla="*/ 135 h 162"/>
                  <a:gd name="T52" fmla="*/ 74 w 98"/>
                  <a:gd name="T53" fmla="*/ 123 h 162"/>
                  <a:gd name="T54" fmla="*/ 77 w 98"/>
                  <a:gd name="T55" fmla="*/ 109 h 162"/>
                  <a:gd name="T56" fmla="*/ 75 w 98"/>
                  <a:gd name="T57" fmla="*/ 98 h 162"/>
                  <a:gd name="T58" fmla="*/ 69 w 98"/>
                  <a:gd name="T59" fmla="*/ 88 h 162"/>
                  <a:gd name="T60" fmla="*/ 61 w 98"/>
                  <a:gd name="T61" fmla="*/ 81 h 162"/>
                  <a:gd name="T62" fmla="*/ 48 w 98"/>
                  <a:gd name="T63" fmla="*/ 77 h 162"/>
                  <a:gd name="T64" fmla="*/ 31 w 98"/>
                  <a:gd name="T65" fmla="*/ 74 h 162"/>
                  <a:gd name="T66" fmla="*/ 23 w 98"/>
                  <a:gd name="T67" fmla="*/ 75 h 162"/>
                  <a:gd name="T68" fmla="*/ 16 w 98"/>
                  <a:gd name="T69" fmla="*/ 75 h 162"/>
                  <a:gd name="T70" fmla="*/ 9 w 98"/>
                  <a:gd name="T71" fmla="*/ 75 h 162"/>
                  <a:gd name="T72" fmla="*/ 19 w 98"/>
                  <a:gd name="T7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 h="162">
                    <a:moveTo>
                      <a:pt x="19" y="0"/>
                    </a:moveTo>
                    <a:lnTo>
                      <a:pt x="95" y="0"/>
                    </a:lnTo>
                    <a:lnTo>
                      <a:pt x="95" y="17"/>
                    </a:lnTo>
                    <a:lnTo>
                      <a:pt x="34" y="17"/>
                    </a:lnTo>
                    <a:lnTo>
                      <a:pt x="28" y="58"/>
                    </a:lnTo>
                    <a:lnTo>
                      <a:pt x="33" y="58"/>
                    </a:lnTo>
                    <a:lnTo>
                      <a:pt x="36" y="58"/>
                    </a:lnTo>
                    <a:lnTo>
                      <a:pt x="41" y="58"/>
                    </a:lnTo>
                    <a:lnTo>
                      <a:pt x="60" y="60"/>
                    </a:lnTo>
                    <a:lnTo>
                      <a:pt x="75" y="67"/>
                    </a:lnTo>
                    <a:lnTo>
                      <a:pt x="86" y="75"/>
                    </a:lnTo>
                    <a:lnTo>
                      <a:pt x="95" y="89"/>
                    </a:lnTo>
                    <a:lnTo>
                      <a:pt x="98" y="106"/>
                    </a:lnTo>
                    <a:lnTo>
                      <a:pt x="95" y="125"/>
                    </a:lnTo>
                    <a:lnTo>
                      <a:pt x="88" y="139"/>
                    </a:lnTo>
                    <a:lnTo>
                      <a:pt x="75" y="150"/>
                    </a:lnTo>
                    <a:lnTo>
                      <a:pt x="58" y="159"/>
                    </a:lnTo>
                    <a:lnTo>
                      <a:pt x="40" y="162"/>
                    </a:lnTo>
                    <a:lnTo>
                      <a:pt x="23" y="160"/>
                    </a:lnTo>
                    <a:lnTo>
                      <a:pt x="10" y="156"/>
                    </a:lnTo>
                    <a:lnTo>
                      <a:pt x="0" y="152"/>
                    </a:lnTo>
                    <a:lnTo>
                      <a:pt x="4" y="135"/>
                    </a:lnTo>
                    <a:lnTo>
                      <a:pt x="19" y="140"/>
                    </a:lnTo>
                    <a:lnTo>
                      <a:pt x="40" y="143"/>
                    </a:lnTo>
                    <a:lnTo>
                      <a:pt x="54" y="142"/>
                    </a:lnTo>
                    <a:lnTo>
                      <a:pt x="65" y="135"/>
                    </a:lnTo>
                    <a:lnTo>
                      <a:pt x="74" y="123"/>
                    </a:lnTo>
                    <a:lnTo>
                      <a:pt x="77" y="109"/>
                    </a:lnTo>
                    <a:lnTo>
                      <a:pt x="75" y="98"/>
                    </a:lnTo>
                    <a:lnTo>
                      <a:pt x="69" y="88"/>
                    </a:lnTo>
                    <a:lnTo>
                      <a:pt x="61" y="81"/>
                    </a:lnTo>
                    <a:lnTo>
                      <a:pt x="48" y="77"/>
                    </a:lnTo>
                    <a:lnTo>
                      <a:pt x="31" y="74"/>
                    </a:lnTo>
                    <a:lnTo>
                      <a:pt x="23" y="75"/>
                    </a:lnTo>
                    <a:lnTo>
                      <a:pt x="16" y="75"/>
                    </a:lnTo>
                    <a:lnTo>
                      <a:pt x="9" y="75"/>
                    </a:lnTo>
                    <a:lnTo>
                      <a:pt x="1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
              <p:cNvSpPr>
                <a:spLocks noEditPoints="1"/>
              </p:cNvSpPr>
              <p:nvPr/>
            </p:nvSpPr>
            <p:spPr bwMode="auto">
              <a:xfrm>
                <a:off x="3571875" y="5272088"/>
                <a:ext cx="85725" cy="130175"/>
              </a:xfrm>
              <a:custGeom>
                <a:avLst/>
                <a:gdLst>
                  <a:gd name="T0" fmla="*/ 55 w 109"/>
                  <a:gd name="T1" fmla="*/ 15 h 164"/>
                  <a:gd name="T2" fmla="*/ 44 w 109"/>
                  <a:gd name="T3" fmla="*/ 18 h 164"/>
                  <a:gd name="T4" fmla="*/ 35 w 109"/>
                  <a:gd name="T5" fmla="*/ 26 h 164"/>
                  <a:gd name="T6" fmla="*/ 28 w 109"/>
                  <a:gd name="T7" fmla="*/ 39 h 164"/>
                  <a:gd name="T8" fmla="*/ 24 w 109"/>
                  <a:gd name="T9" fmla="*/ 59 h 164"/>
                  <a:gd name="T10" fmla="*/ 23 w 109"/>
                  <a:gd name="T11" fmla="*/ 82 h 164"/>
                  <a:gd name="T12" fmla="*/ 24 w 109"/>
                  <a:gd name="T13" fmla="*/ 104 h 164"/>
                  <a:gd name="T14" fmla="*/ 28 w 109"/>
                  <a:gd name="T15" fmla="*/ 123 h 164"/>
                  <a:gd name="T16" fmla="*/ 35 w 109"/>
                  <a:gd name="T17" fmla="*/ 135 h 164"/>
                  <a:gd name="T18" fmla="*/ 44 w 109"/>
                  <a:gd name="T19" fmla="*/ 144 h 164"/>
                  <a:gd name="T20" fmla="*/ 55 w 109"/>
                  <a:gd name="T21" fmla="*/ 147 h 164"/>
                  <a:gd name="T22" fmla="*/ 67 w 109"/>
                  <a:gd name="T23" fmla="*/ 144 h 164"/>
                  <a:gd name="T24" fmla="*/ 75 w 109"/>
                  <a:gd name="T25" fmla="*/ 135 h 164"/>
                  <a:gd name="T26" fmla="*/ 82 w 109"/>
                  <a:gd name="T27" fmla="*/ 121 h 164"/>
                  <a:gd name="T28" fmla="*/ 86 w 109"/>
                  <a:gd name="T29" fmla="*/ 103 h 164"/>
                  <a:gd name="T30" fmla="*/ 86 w 109"/>
                  <a:gd name="T31" fmla="*/ 80 h 164"/>
                  <a:gd name="T32" fmla="*/ 86 w 109"/>
                  <a:gd name="T33" fmla="*/ 59 h 164"/>
                  <a:gd name="T34" fmla="*/ 82 w 109"/>
                  <a:gd name="T35" fmla="*/ 41 h 164"/>
                  <a:gd name="T36" fmla="*/ 75 w 109"/>
                  <a:gd name="T37" fmla="*/ 28 h 164"/>
                  <a:gd name="T38" fmla="*/ 67 w 109"/>
                  <a:gd name="T39" fmla="*/ 18 h 164"/>
                  <a:gd name="T40" fmla="*/ 55 w 109"/>
                  <a:gd name="T41" fmla="*/ 15 h 164"/>
                  <a:gd name="T42" fmla="*/ 57 w 109"/>
                  <a:gd name="T43" fmla="*/ 0 h 164"/>
                  <a:gd name="T44" fmla="*/ 75 w 109"/>
                  <a:gd name="T45" fmla="*/ 2 h 164"/>
                  <a:gd name="T46" fmla="*/ 89 w 109"/>
                  <a:gd name="T47" fmla="*/ 12 h 164"/>
                  <a:gd name="T48" fmla="*/ 99 w 109"/>
                  <a:gd name="T49" fmla="*/ 29 h 164"/>
                  <a:gd name="T50" fmla="*/ 106 w 109"/>
                  <a:gd name="T51" fmla="*/ 52 h 164"/>
                  <a:gd name="T52" fmla="*/ 109 w 109"/>
                  <a:gd name="T53" fmla="*/ 79 h 164"/>
                  <a:gd name="T54" fmla="*/ 106 w 109"/>
                  <a:gd name="T55" fmla="*/ 108 h 164"/>
                  <a:gd name="T56" fmla="*/ 99 w 109"/>
                  <a:gd name="T57" fmla="*/ 132 h 164"/>
                  <a:gd name="T58" fmla="*/ 88 w 109"/>
                  <a:gd name="T59" fmla="*/ 149 h 164"/>
                  <a:gd name="T60" fmla="*/ 72 w 109"/>
                  <a:gd name="T61" fmla="*/ 159 h 164"/>
                  <a:gd name="T62" fmla="*/ 54 w 109"/>
                  <a:gd name="T63" fmla="*/ 164 h 164"/>
                  <a:gd name="T64" fmla="*/ 37 w 109"/>
                  <a:gd name="T65" fmla="*/ 159 h 164"/>
                  <a:gd name="T66" fmla="*/ 21 w 109"/>
                  <a:gd name="T67" fmla="*/ 149 h 164"/>
                  <a:gd name="T68" fmla="*/ 10 w 109"/>
                  <a:gd name="T69" fmla="*/ 132 h 164"/>
                  <a:gd name="T70" fmla="*/ 3 w 109"/>
                  <a:gd name="T71" fmla="*/ 110 h 164"/>
                  <a:gd name="T72" fmla="*/ 0 w 109"/>
                  <a:gd name="T73" fmla="*/ 82 h 164"/>
                  <a:gd name="T74" fmla="*/ 3 w 109"/>
                  <a:gd name="T75" fmla="*/ 57 h 164"/>
                  <a:gd name="T76" fmla="*/ 9 w 109"/>
                  <a:gd name="T77" fmla="*/ 36 h 164"/>
                  <a:gd name="T78" fmla="*/ 17 w 109"/>
                  <a:gd name="T79" fmla="*/ 21 h 164"/>
                  <a:gd name="T80" fmla="*/ 27 w 109"/>
                  <a:gd name="T81" fmla="*/ 8 h 164"/>
                  <a:gd name="T82" fmla="*/ 41 w 109"/>
                  <a:gd name="T83" fmla="*/ 1 h 164"/>
                  <a:gd name="T84" fmla="*/ 57 w 109"/>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9" h="164">
                    <a:moveTo>
                      <a:pt x="55" y="15"/>
                    </a:moveTo>
                    <a:lnTo>
                      <a:pt x="44" y="18"/>
                    </a:lnTo>
                    <a:lnTo>
                      <a:pt x="35" y="26"/>
                    </a:lnTo>
                    <a:lnTo>
                      <a:pt x="28" y="39"/>
                    </a:lnTo>
                    <a:lnTo>
                      <a:pt x="24" y="59"/>
                    </a:lnTo>
                    <a:lnTo>
                      <a:pt x="23" y="82"/>
                    </a:lnTo>
                    <a:lnTo>
                      <a:pt x="24" y="104"/>
                    </a:lnTo>
                    <a:lnTo>
                      <a:pt x="28" y="123"/>
                    </a:lnTo>
                    <a:lnTo>
                      <a:pt x="35" y="135"/>
                    </a:lnTo>
                    <a:lnTo>
                      <a:pt x="44" y="144"/>
                    </a:lnTo>
                    <a:lnTo>
                      <a:pt x="55" y="147"/>
                    </a:lnTo>
                    <a:lnTo>
                      <a:pt x="67" y="144"/>
                    </a:lnTo>
                    <a:lnTo>
                      <a:pt x="75" y="135"/>
                    </a:lnTo>
                    <a:lnTo>
                      <a:pt x="82" y="121"/>
                    </a:lnTo>
                    <a:lnTo>
                      <a:pt x="86" y="103"/>
                    </a:lnTo>
                    <a:lnTo>
                      <a:pt x="86" y="80"/>
                    </a:lnTo>
                    <a:lnTo>
                      <a:pt x="86" y="59"/>
                    </a:lnTo>
                    <a:lnTo>
                      <a:pt x="82" y="41"/>
                    </a:lnTo>
                    <a:lnTo>
                      <a:pt x="75" y="28"/>
                    </a:lnTo>
                    <a:lnTo>
                      <a:pt x="67" y="18"/>
                    </a:lnTo>
                    <a:lnTo>
                      <a:pt x="55" y="15"/>
                    </a:lnTo>
                    <a:close/>
                    <a:moveTo>
                      <a:pt x="57" y="0"/>
                    </a:moveTo>
                    <a:lnTo>
                      <a:pt x="75" y="2"/>
                    </a:lnTo>
                    <a:lnTo>
                      <a:pt x="89" y="12"/>
                    </a:lnTo>
                    <a:lnTo>
                      <a:pt x="99" y="29"/>
                    </a:lnTo>
                    <a:lnTo>
                      <a:pt x="106" y="52"/>
                    </a:lnTo>
                    <a:lnTo>
                      <a:pt x="109" y="79"/>
                    </a:lnTo>
                    <a:lnTo>
                      <a:pt x="106" y="108"/>
                    </a:lnTo>
                    <a:lnTo>
                      <a:pt x="99" y="132"/>
                    </a:lnTo>
                    <a:lnTo>
                      <a:pt x="88" y="149"/>
                    </a:lnTo>
                    <a:lnTo>
                      <a:pt x="72" y="159"/>
                    </a:lnTo>
                    <a:lnTo>
                      <a:pt x="54" y="164"/>
                    </a:lnTo>
                    <a:lnTo>
                      <a:pt x="37" y="159"/>
                    </a:lnTo>
                    <a:lnTo>
                      <a:pt x="21" y="149"/>
                    </a:lnTo>
                    <a:lnTo>
                      <a:pt x="10" y="132"/>
                    </a:lnTo>
                    <a:lnTo>
                      <a:pt x="3" y="110"/>
                    </a:lnTo>
                    <a:lnTo>
                      <a:pt x="0" y="82"/>
                    </a:lnTo>
                    <a:lnTo>
                      <a:pt x="3" y="57"/>
                    </a:lnTo>
                    <a:lnTo>
                      <a:pt x="9" y="36"/>
                    </a:lnTo>
                    <a:lnTo>
                      <a:pt x="17" y="21"/>
                    </a:lnTo>
                    <a:lnTo>
                      <a:pt x="27" y="8"/>
                    </a:lnTo>
                    <a:lnTo>
                      <a:pt x="41" y="1"/>
                    </a:lnTo>
                    <a:lnTo>
                      <a:pt x="5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Line 28"/>
              <p:cNvSpPr>
                <a:spLocks noChangeShapeType="1"/>
              </p:cNvSpPr>
              <p:nvPr/>
            </p:nvSpPr>
            <p:spPr bwMode="auto">
              <a:xfrm>
                <a:off x="4178300" y="5081588"/>
                <a:ext cx="0" cy="8572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Freeform 29"/>
              <p:cNvSpPr>
                <a:spLocks/>
              </p:cNvSpPr>
              <p:nvPr/>
            </p:nvSpPr>
            <p:spPr bwMode="auto">
              <a:xfrm>
                <a:off x="4025900" y="5272088"/>
                <a:ext cx="79375" cy="127000"/>
              </a:xfrm>
              <a:custGeom>
                <a:avLst/>
                <a:gdLst>
                  <a:gd name="T0" fmla="*/ 48 w 100"/>
                  <a:gd name="T1" fmla="*/ 0 h 161"/>
                  <a:gd name="T2" fmla="*/ 66 w 100"/>
                  <a:gd name="T3" fmla="*/ 2 h 161"/>
                  <a:gd name="T4" fmla="*/ 81 w 100"/>
                  <a:gd name="T5" fmla="*/ 9 h 161"/>
                  <a:gd name="T6" fmla="*/ 89 w 100"/>
                  <a:gd name="T7" fmla="*/ 19 h 161"/>
                  <a:gd name="T8" fmla="*/ 95 w 100"/>
                  <a:gd name="T9" fmla="*/ 32 h 161"/>
                  <a:gd name="T10" fmla="*/ 98 w 100"/>
                  <a:gd name="T11" fmla="*/ 45 h 161"/>
                  <a:gd name="T12" fmla="*/ 93 w 100"/>
                  <a:gd name="T13" fmla="*/ 66 h 161"/>
                  <a:gd name="T14" fmla="*/ 82 w 100"/>
                  <a:gd name="T15" fmla="*/ 87 h 161"/>
                  <a:gd name="T16" fmla="*/ 65 w 100"/>
                  <a:gd name="T17" fmla="*/ 107 h 161"/>
                  <a:gd name="T18" fmla="*/ 42 w 100"/>
                  <a:gd name="T19" fmla="*/ 130 h 161"/>
                  <a:gd name="T20" fmla="*/ 30 w 100"/>
                  <a:gd name="T21" fmla="*/ 142 h 161"/>
                  <a:gd name="T22" fmla="*/ 30 w 100"/>
                  <a:gd name="T23" fmla="*/ 142 h 161"/>
                  <a:gd name="T24" fmla="*/ 100 w 100"/>
                  <a:gd name="T25" fmla="*/ 142 h 161"/>
                  <a:gd name="T26" fmla="*/ 100 w 100"/>
                  <a:gd name="T27" fmla="*/ 161 h 161"/>
                  <a:gd name="T28" fmla="*/ 0 w 100"/>
                  <a:gd name="T29" fmla="*/ 161 h 161"/>
                  <a:gd name="T30" fmla="*/ 0 w 100"/>
                  <a:gd name="T31" fmla="*/ 147 h 161"/>
                  <a:gd name="T32" fmla="*/ 17 w 100"/>
                  <a:gd name="T33" fmla="*/ 131 h 161"/>
                  <a:gd name="T34" fmla="*/ 38 w 100"/>
                  <a:gd name="T35" fmla="*/ 110 h 161"/>
                  <a:gd name="T36" fmla="*/ 55 w 100"/>
                  <a:gd name="T37" fmla="*/ 91 h 161"/>
                  <a:gd name="T38" fmla="*/ 66 w 100"/>
                  <a:gd name="T39" fmla="*/ 76 h 161"/>
                  <a:gd name="T40" fmla="*/ 74 w 100"/>
                  <a:gd name="T41" fmla="*/ 62 h 161"/>
                  <a:gd name="T42" fmla="*/ 75 w 100"/>
                  <a:gd name="T43" fmla="*/ 48 h 161"/>
                  <a:gd name="T44" fmla="*/ 75 w 100"/>
                  <a:gd name="T45" fmla="*/ 39 h 161"/>
                  <a:gd name="T46" fmla="*/ 71 w 100"/>
                  <a:gd name="T47" fmla="*/ 31 h 161"/>
                  <a:gd name="T48" fmla="*/ 65 w 100"/>
                  <a:gd name="T49" fmla="*/ 24 h 161"/>
                  <a:gd name="T50" fmla="*/ 57 w 100"/>
                  <a:gd name="T51" fmla="*/ 18 h 161"/>
                  <a:gd name="T52" fmla="*/ 44 w 100"/>
                  <a:gd name="T53" fmla="*/ 16 h 161"/>
                  <a:gd name="T54" fmla="*/ 31 w 100"/>
                  <a:gd name="T55" fmla="*/ 19 h 161"/>
                  <a:gd name="T56" fmla="*/ 20 w 100"/>
                  <a:gd name="T57" fmla="*/ 24 h 161"/>
                  <a:gd name="T58" fmla="*/ 11 w 100"/>
                  <a:gd name="T59" fmla="*/ 31 h 161"/>
                  <a:gd name="T60" fmla="*/ 4 w 100"/>
                  <a:gd name="T61" fmla="*/ 15 h 161"/>
                  <a:gd name="T62" fmla="*/ 16 w 100"/>
                  <a:gd name="T63" fmla="*/ 7 h 161"/>
                  <a:gd name="T64" fmla="*/ 31 w 100"/>
                  <a:gd name="T65" fmla="*/ 1 h 161"/>
                  <a:gd name="T66" fmla="*/ 48 w 100"/>
                  <a:gd name="T6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61">
                    <a:moveTo>
                      <a:pt x="48" y="0"/>
                    </a:moveTo>
                    <a:lnTo>
                      <a:pt x="66" y="2"/>
                    </a:lnTo>
                    <a:lnTo>
                      <a:pt x="81" y="9"/>
                    </a:lnTo>
                    <a:lnTo>
                      <a:pt x="89" y="19"/>
                    </a:lnTo>
                    <a:lnTo>
                      <a:pt x="95" y="32"/>
                    </a:lnTo>
                    <a:lnTo>
                      <a:pt x="98" y="45"/>
                    </a:lnTo>
                    <a:lnTo>
                      <a:pt x="93" y="66"/>
                    </a:lnTo>
                    <a:lnTo>
                      <a:pt x="82" y="87"/>
                    </a:lnTo>
                    <a:lnTo>
                      <a:pt x="65" y="107"/>
                    </a:lnTo>
                    <a:lnTo>
                      <a:pt x="42" y="130"/>
                    </a:lnTo>
                    <a:lnTo>
                      <a:pt x="30" y="142"/>
                    </a:lnTo>
                    <a:lnTo>
                      <a:pt x="30" y="142"/>
                    </a:lnTo>
                    <a:lnTo>
                      <a:pt x="100" y="142"/>
                    </a:lnTo>
                    <a:lnTo>
                      <a:pt x="100" y="161"/>
                    </a:lnTo>
                    <a:lnTo>
                      <a:pt x="0" y="161"/>
                    </a:lnTo>
                    <a:lnTo>
                      <a:pt x="0" y="147"/>
                    </a:lnTo>
                    <a:lnTo>
                      <a:pt x="17" y="131"/>
                    </a:lnTo>
                    <a:lnTo>
                      <a:pt x="38" y="110"/>
                    </a:lnTo>
                    <a:lnTo>
                      <a:pt x="55" y="91"/>
                    </a:lnTo>
                    <a:lnTo>
                      <a:pt x="66" y="76"/>
                    </a:lnTo>
                    <a:lnTo>
                      <a:pt x="74" y="62"/>
                    </a:lnTo>
                    <a:lnTo>
                      <a:pt x="75" y="48"/>
                    </a:lnTo>
                    <a:lnTo>
                      <a:pt x="75" y="39"/>
                    </a:lnTo>
                    <a:lnTo>
                      <a:pt x="71" y="31"/>
                    </a:lnTo>
                    <a:lnTo>
                      <a:pt x="65" y="24"/>
                    </a:lnTo>
                    <a:lnTo>
                      <a:pt x="57" y="18"/>
                    </a:lnTo>
                    <a:lnTo>
                      <a:pt x="44" y="16"/>
                    </a:lnTo>
                    <a:lnTo>
                      <a:pt x="31" y="19"/>
                    </a:lnTo>
                    <a:lnTo>
                      <a:pt x="20" y="24"/>
                    </a:lnTo>
                    <a:lnTo>
                      <a:pt x="11" y="31"/>
                    </a:lnTo>
                    <a:lnTo>
                      <a:pt x="4" y="15"/>
                    </a:lnTo>
                    <a:lnTo>
                      <a:pt x="16" y="7"/>
                    </a:lnTo>
                    <a:lnTo>
                      <a:pt x="31"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0"/>
              <p:cNvSpPr>
                <a:spLocks noEditPoints="1"/>
              </p:cNvSpPr>
              <p:nvPr/>
            </p:nvSpPr>
            <p:spPr bwMode="auto">
              <a:xfrm>
                <a:off x="4130675" y="5272088"/>
                <a:ext cx="85725" cy="130175"/>
              </a:xfrm>
              <a:custGeom>
                <a:avLst/>
                <a:gdLst>
                  <a:gd name="T0" fmla="*/ 54 w 107"/>
                  <a:gd name="T1" fmla="*/ 15 h 164"/>
                  <a:gd name="T2" fmla="*/ 44 w 107"/>
                  <a:gd name="T3" fmla="*/ 18 h 164"/>
                  <a:gd name="T4" fmla="*/ 35 w 107"/>
                  <a:gd name="T5" fmla="*/ 26 h 164"/>
                  <a:gd name="T6" fmla="*/ 28 w 107"/>
                  <a:gd name="T7" fmla="*/ 39 h 164"/>
                  <a:gd name="T8" fmla="*/ 24 w 107"/>
                  <a:gd name="T9" fmla="*/ 59 h 164"/>
                  <a:gd name="T10" fmla="*/ 23 w 107"/>
                  <a:gd name="T11" fmla="*/ 82 h 164"/>
                  <a:gd name="T12" fmla="*/ 24 w 107"/>
                  <a:gd name="T13" fmla="*/ 104 h 164"/>
                  <a:gd name="T14" fmla="*/ 28 w 107"/>
                  <a:gd name="T15" fmla="*/ 123 h 164"/>
                  <a:gd name="T16" fmla="*/ 34 w 107"/>
                  <a:gd name="T17" fmla="*/ 135 h 164"/>
                  <a:gd name="T18" fmla="*/ 44 w 107"/>
                  <a:gd name="T19" fmla="*/ 144 h 164"/>
                  <a:gd name="T20" fmla="*/ 54 w 107"/>
                  <a:gd name="T21" fmla="*/ 147 h 164"/>
                  <a:gd name="T22" fmla="*/ 66 w 107"/>
                  <a:gd name="T23" fmla="*/ 144 h 164"/>
                  <a:gd name="T24" fmla="*/ 75 w 107"/>
                  <a:gd name="T25" fmla="*/ 135 h 164"/>
                  <a:gd name="T26" fmla="*/ 80 w 107"/>
                  <a:gd name="T27" fmla="*/ 121 h 164"/>
                  <a:gd name="T28" fmla="*/ 85 w 107"/>
                  <a:gd name="T29" fmla="*/ 103 h 164"/>
                  <a:gd name="T30" fmla="*/ 86 w 107"/>
                  <a:gd name="T31" fmla="*/ 80 h 164"/>
                  <a:gd name="T32" fmla="*/ 85 w 107"/>
                  <a:gd name="T33" fmla="*/ 59 h 164"/>
                  <a:gd name="T34" fmla="*/ 82 w 107"/>
                  <a:gd name="T35" fmla="*/ 41 h 164"/>
                  <a:gd name="T36" fmla="*/ 75 w 107"/>
                  <a:gd name="T37" fmla="*/ 28 h 164"/>
                  <a:gd name="T38" fmla="*/ 66 w 107"/>
                  <a:gd name="T39" fmla="*/ 18 h 164"/>
                  <a:gd name="T40" fmla="*/ 54 w 107"/>
                  <a:gd name="T41" fmla="*/ 15 h 164"/>
                  <a:gd name="T42" fmla="*/ 55 w 107"/>
                  <a:gd name="T43" fmla="*/ 0 h 164"/>
                  <a:gd name="T44" fmla="*/ 73 w 107"/>
                  <a:gd name="T45" fmla="*/ 2 h 164"/>
                  <a:gd name="T46" fmla="*/ 89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8 w 107"/>
                  <a:gd name="T59" fmla="*/ 149 h 164"/>
                  <a:gd name="T60" fmla="*/ 72 w 107"/>
                  <a:gd name="T61" fmla="*/ 159 h 164"/>
                  <a:gd name="T62" fmla="*/ 52 w 107"/>
                  <a:gd name="T63" fmla="*/ 164 h 164"/>
                  <a:gd name="T64" fmla="*/ 35 w 107"/>
                  <a:gd name="T65" fmla="*/ 159 h 164"/>
                  <a:gd name="T66" fmla="*/ 21 w 107"/>
                  <a:gd name="T67" fmla="*/ 149 h 164"/>
                  <a:gd name="T68" fmla="*/ 10 w 107"/>
                  <a:gd name="T69" fmla="*/ 132 h 164"/>
                  <a:gd name="T70" fmla="*/ 3 w 107"/>
                  <a:gd name="T71" fmla="*/ 110 h 164"/>
                  <a:gd name="T72" fmla="*/ 0 w 107"/>
                  <a:gd name="T73" fmla="*/ 82 h 164"/>
                  <a:gd name="T74" fmla="*/ 1 w 107"/>
                  <a:gd name="T75" fmla="*/ 57 h 164"/>
                  <a:gd name="T76" fmla="*/ 7 w 107"/>
                  <a:gd name="T77" fmla="*/ 36 h 164"/>
                  <a:gd name="T78" fmla="*/ 15 w 107"/>
                  <a:gd name="T79" fmla="*/ 21 h 164"/>
                  <a:gd name="T80" fmla="*/ 27 w 107"/>
                  <a:gd name="T81" fmla="*/ 8 h 164"/>
                  <a:gd name="T82" fmla="*/ 41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5" y="26"/>
                    </a:lnTo>
                    <a:lnTo>
                      <a:pt x="28" y="39"/>
                    </a:lnTo>
                    <a:lnTo>
                      <a:pt x="24" y="59"/>
                    </a:lnTo>
                    <a:lnTo>
                      <a:pt x="23" y="82"/>
                    </a:lnTo>
                    <a:lnTo>
                      <a:pt x="24" y="104"/>
                    </a:lnTo>
                    <a:lnTo>
                      <a:pt x="28" y="123"/>
                    </a:lnTo>
                    <a:lnTo>
                      <a:pt x="34" y="135"/>
                    </a:lnTo>
                    <a:lnTo>
                      <a:pt x="44" y="144"/>
                    </a:lnTo>
                    <a:lnTo>
                      <a:pt x="54" y="147"/>
                    </a:lnTo>
                    <a:lnTo>
                      <a:pt x="66" y="144"/>
                    </a:lnTo>
                    <a:lnTo>
                      <a:pt x="75" y="135"/>
                    </a:lnTo>
                    <a:lnTo>
                      <a:pt x="80" y="121"/>
                    </a:lnTo>
                    <a:lnTo>
                      <a:pt x="85" y="103"/>
                    </a:lnTo>
                    <a:lnTo>
                      <a:pt x="86" y="80"/>
                    </a:lnTo>
                    <a:lnTo>
                      <a:pt x="85" y="59"/>
                    </a:lnTo>
                    <a:lnTo>
                      <a:pt x="82" y="41"/>
                    </a:lnTo>
                    <a:lnTo>
                      <a:pt x="75" y="28"/>
                    </a:lnTo>
                    <a:lnTo>
                      <a:pt x="66" y="18"/>
                    </a:lnTo>
                    <a:lnTo>
                      <a:pt x="54" y="15"/>
                    </a:lnTo>
                    <a:close/>
                    <a:moveTo>
                      <a:pt x="55" y="0"/>
                    </a:moveTo>
                    <a:lnTo>
                      <a:pt x="73" y="2"/>
                    </a:lnTo>
                    <a:lnTo>
                      <a:pt x="89" y="12"/>
                    </a:lnTo>
                    <a:lnTo>
                      <a:pt x="99" y="29"/>
                    </a:lnTo>
                    <a:lnTo>
                      <a:pt x="106" y="52"/>
                    </a:lnTo>
                    <a:lnTo>
                      <a:pt x="107" y="79"/>
                    </a:lnTo>
                    <a:lnTo>
                      <a:pt x="106" y="108"/>
                    </a:lnTo>
                    <a:lnTo>
                      <a:pt x="99" y="132"/>
                    </a:lnTo>
                    <a:lnTo>
                      <a:pt x="88" y="149"/>
                    </a:lnTo>
                    <a:lnTo>
                      <a:pt x="72" y="159"/>
                    </a:lnTo>
                    <a:lnTo>
                      <a:pt x="52" y="164"/>
                    </a:lnTo>
                    <a:lnTo>
                      <a:pt x="35" y="159"/>
                    </a:lnTo>
                    <a:lnTo>
                      <a:pt x="21" y="149"/>
                    </a:lnTo>
                    <a:lnTo>
                      <a:pt x="10" y="132"/>
                    </a:lnTo>
                    <a:lnTo>
                      <a:pt x="3" y="110"/>
                    </a:lnTo>
                    <a:lnTo>
                      <a:pt x="0" y="82"/>
                    </a:lnTo>
                    <a:lnTo>
                      <a:pt x="1" y="57"/>
                    </a:lnTo>
                    <a:lnTo>
                      <a:pt x="7" y="36"/>
                    </a:lnTo>
                    <a:lnTo>
                      <a:pt x="15" y="21"/>
                    </a:lnTo>
                    <a:lnTo>
                      <a:pt x="27" y="8"/>
                    </a:lnTo>
                    <a:lnTo>
                      <a:pt x="41"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1"/>
              <p:cNvSpPr>
                <a:spLocks noEditPoints="1"/>
              </p:cNvSpPr>
              <p:nvPr/>
            </p:nvSpPr>
            <p:spPr bwMode="auto">
              <a:xfrm>
                <a:off x="4238625" y="5272088"/>
                <a:ext cx="85725" cy="130175"/>
              </a:xfrm>
              <a:custGeom>
                <a:avLst/>
                <a:gdLst>
                  <a:gd name="T0" fmla="*/ 53 w 107"/>
                  <a:gd name="T1" fmla="*/ 15 h 164"/>
                  <a:gd name="T2" fmla="*/ 43 w 107"/>
                  <a:gd name="T3" fmla="*/ 18 h 164"/>
                  <a:gd name="T4" fmla="*/ 35 w 107"/>
                  <a:gd name="T5" fmla="*/ 26 h 164"/>
                  <a:gd name="T6" fmla="*/ 28 w 107"/>
                  <a:gd name="T7" fmla="*/ 39 h 164"/>
                  <a:gd name="T8" fmla="*/ 24 w 107"/>
                  <a:gd name="T9" fmla="*/ 59 h 164"/>
                  <a:gd name="T10" fmla="*/ 21 w 107"/>
                  <a:gd name="T11" fmla="*/ 82 h 164"/>
                  <a:gd name="T12" fmla="*/ 22 w 107"/>
                  <a:gd name="T13" fmla="*/ 104 h 164"/>
                  <a:gd name="T14" fmla="*/ 26 w 107"/>
                  <a:gd name="T15" fmla="*/ 123 h 164"/>
                  <a:gd name="T16" fmla="*/ 34 w 107"/>
                  <a:gd name="T17" fmla="*/ 135 h 164"/>
                  <a:gd name="T18" fmla="*/ 43 w 107"/>
                  <a:gd name="T19" fmla="*/ 144 h 164"/>
                  <a:gd name="T20" fmla="*/ 53 w 107"/>
                  <a:gd name="T21" fmla="*/ 147 h 164"/>
                  <a:gd name="T22" fmla="*/ 65 w 107"/>
                  <a:gd name="T23" fmla="*/ 144 h 164"/>
                  <a:gd name="T24" fmla="*/ 75 w 107"/>
                  <a:gd name="T25" fmla="*/ 135 h 164"/>
                  <a:gd name="T26" fmla="*/ 80 w 107"/>
                  <a:gd name="T27" fmla="*/ 121 h 164"/>
                  <a:gd name="T28" fmla="*/ 84 w 107"/>
                  <a:gd name="T29" fmla="*/ 103 h 164"/>
                  <a:gd name="T30" fmla="*/ 86 w 107"/>
                  <a:gd name="T31" fmla="*/ 80 h 164"/>
                  <a:gd name="T32" fmla="*/ 84 w 107"/>
                  <a:gd name="T33" fmla="*/ 59 h 164"/>
                  <a:gd name="T34" fmla="*/ 82 w 107"/>
                  <a:gd name="T35" fmla="*/ 41 h 164"/>
                  <a:gd name="T36" fmla="*/ 75 w 107"/>
                  <a:gd name="T37" fmla="*/ 28 h 164"/>
                  <a:gd name="T38" fmla="*/ 66 w 107"/>
                  <a:gd name="T39" fmla="*/ 18 h 164"/>
                  <a:gd name="T40" fmla="*/ 53 w 107"/>
                  <a:gd name="T41" fmla="*/ 15 h 164"/>
                  <a:gd name="T42" fmla="*/ 55 w 107"/>
                  <a:gd name="T43" fmla="*/ 0 h 164"/>
                  <a:gd name="T44" fmla="*/ 73 w 107"/>
                  <a:gd name="T45" fmla="*/ 2 h 164"/>
                  <a:gd name="T46" fmla="*/ 87 w 107"/>
                  <a:gd name="T47" fmla="*/ 12 h 164"/>
                  <a:gd name="T48" fmla="*/ 99 w 107"/>
                  <a:gd name="T49" fmla="*/ 29 h 164"/>
                  <a:gd name="T50" fmla="*/ 106 w 107"/>
                  <a:gd name="T51" fmla="*/ 52 h 164"/>
                  <a:gd name="T52" fmla="*/ 107 w 107"/>
                  <a:gd name="T53" fmla="*/ 79 h 164"/>
                  <a:gd name="T54" fmla="*/ 106 w 107"/>
                  <a:gd name="T55" fmla="*/ 108 h 164"/>
                  <a:gd name="T56" fmla="*/ 99 w 107"/>
                  <a:gd name="T57" fmla="*/ 132 h 164"/>
                  <a:gd name="T58" fmla="*/ 87 w 107"/>
                  <a:gd name="T59" fmla="*/ 149 h 164"/>
                  <a:gd name="T60" fmla="*/ 72 w 107"/>
                  <a:gd name="T61" fmla="*/ 159 h 164"/>
                  <a:gd name="T62" fmla="*/ 52 w 107"/>
                  <a:gd name="T63" fmla="*/ 164 h 164"/>
                  <a:gd name="T64" fmla="*/ 35 w 107"/>
                  <a:gd name="T65" fmla="*/ 159 h 164"/>
                  <a:gd name="T66" fmla="*/ 21 w 107"/>
                  <a:gd name="T67" fmla="*/ 149 h 164"/>
                  <a:gd name="T68" fmla="*/ 9 w 107"/>
                  <a:gd name="T69" fmla="*/ 132 h 164"/>
                  <a:gd name="T70" fmla="*/ 2 w 107"/>
                  <a:gd name="T71" fmla="*/ 110 h 164"/>
                  <a:gd name="T72" fmla="*/ 0 w 107"/>
                  <a:gd name="T73" fmla="*/ 82 h 164"/>
                  <a:gd name="T74" fmla="*/ 1 w 107"/>
                  <a:gd name="T75" fmla="*/ 57 h 164"/>
                  <a:gd name="T76" fmla="*/ 7 w 107"/>
                  <a:gd name="T77" fmla="*/ 36 h 164"/>
                  <a:gd name="T78" fmla="*/ 15 w 107"/>
                  <a:gd name="T79" fmla="*/ 21 h 164"/>
                  <a:gd name="T80" fmla="*/ 26 w 107"/>
                  <a:gd name="T81" fmla="*/ 8 h 164"/>
                  <a:gd name="T82" fmla="*/ 39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5"/>
                    </a:moveTo>
                    <a:lnTo>
                      <a:pt x="43" y="18"/>
                    </a:lnTo>
                    <a:lnTo>
                      <a:pt x="35" y="26"/>
                    </a:lnTo>
                    <a:lnTo>
                      <a:pt x="28" y="39"/>
                    </a:lnTo>
                    <a:lnTo>
                      <a:pt x="24" y="59"/>
                    </a:lnTo>
                    <a:lnTo>
                      <a:pt x="21" y="82"/>
                    </a:lnTo>
                    <a:lnTo>
                      <a:pt x="22" y="104"/>
                    </a:lnTo>
                    <a:lnTo>
                      <a:pt x="26" y="123"/>
                    </a:lnTo>
                    <a:lnTo>
                      <a:pt x="34" y="135"/>
                    </a:lnTo>
                    <a:lnTo>
                      <a:pt x="43" y="144"/>
                    </a:lnTo>
                    <a:lnTo>
                      <a:pt x="53" y="147"/>
                    </a:lnTo>
                    <a:lnTo>
                      <a:pt x="65" y="144"/>
                    </a:lnTo>
                    <a:lnTo>
                      <a:pt x="75" y="135"/>
                    </a:lnTo>
                    <a:lnTo>
                      <a:pt x="80" y="121"/>
                    </a:lnTo>
                    <a:lnTo>
                      <a:pt x="84" y="103"/>
                    </a:lnTo>
                    <a:lnTo>
                      <a:pt x="86" y="80"/>
                    </a:lnTo>
                    <a:lnTo>
                      <a:pt x="84" y="59"/>
                    </a:lnTo>
                    <a:lnTo>
                      <a:pt x="82" y="41"/>
                    </a:lnTo>
                    <a:lnTo>
                      <a:pt x="75" y="28"/>
                    </a:lnTo>
                    <a:lnTo>
                      <a:pt x="66" y="18"/>
                    </a:lnTo>
                    <a:lnTo>
                      <a:pt x="53" y="15"/>
                    </a:lnTo>
                    <a:close/>
                    <a:moveTo>
                      <a:pt x="55" y="0"/>
                    </a:moveTo>
                    <a:lnTo>
                      <a:pt x="73" y="2"/>
                    </a:lnTo>
                    <a:lnTo>
                      <a:pt x="87" y="12"/>
                    </a:lnTo>
                    <a:lnTo>
                      <a:pt x="99" y="29"/>
                    </a:lnTo>
                    <a:lnTo>
                      <a:pt x="106" y="52"/>
                    </a:lnTo>
                    <a:lnTo>
                      <a:pt x="107" y="79"/>
                    </a:lnTo>
                    <a:lnTo>
                      <a:pt x="106" y="108"/>
                    </a:lnTo>
                    <a:lnTo>
                      <a:pt x="99" y="132"/>
                    </a:lnTo>
                    <a:lnTo>
                      <a:pt x="87" y="149"/>
                    </a:lnTo>
                    <a:lnTo>
                      <a:pt x="72" y="159"/>
                    </a:lnTo>
                    <a:lnTo>
                      <a:pt x="52" y="164"/>
                    </a:lnTo>
                    <a:lnTo>
                      <a:pt x="35" y="159"/>
                    </a:lnTo>
                    <a:lnTo>
                      <a:pt x="21" y="149"/>
                    </a:lnTo>
                    <a:lnTo>
                      <a:pt x="9" y="132"/>
                    </a:lnTo>
                    <a:lnTo>
                      <a:pt x="2" y="110"/>
                    </a:lnTo>
                    <a:lnTo>
                      <a:pt x="0" y="82"/>
                    </a:lnTo>
                    <a:lnTo>
                      <a:pt x="1" y="57"/>
                    </a:lnTo>
                    <a:lnTo>
                      <a:pt x="7" y="36"/>
                    </a:lnTo>
                    <a:lnTo>
                      <a:pt x="15" y="21"/>
                    </a:lnTo>
                    <a:lnTo>
                      <a:pt x="26"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
              <p:cNvSpPr>
                <a:spLocks/>
              </p:cNvSpPr>
              <p:nvPr/>
            </p:nvSpPr>
            <p:spPr bwMode="auto">
              <a:xfrm>
                <a:off x="2667000" y="5508626"/>
                <a:ext cx="96838" cy="131763"/>
              </a:xfrm>
              <a:custGeom>
                <a:avLst/>
                <a:gdLst>
                  <a:gd name="T0" fmla="*/ 0 w 121"/>
                  <a:gd name="T1" fmla="*/ 0 h 165"/>
                  <a:gd name="T2" fmla="*/ 121 w 121"/>
                  <a:gd name="T3" fmla="*/ 0 h 165"/>
                  <a:gd name="T4" fmla="*/ 121 w 121"/>
                  <a:gd name="T5" fmla="*/ 18 h 165"/>
                  <a:gd name="T6" fmla="*/ 71 w 121"/>
                  <a:gd name="T7" fmla="*/ 18 h 165"/>
                  <a:gd name="T8" fmla="*/ 71 w 121"/>
                  <a:gd name="T9" fmla="*/ 165 h 165"/>
                  <a:gd name="T10" fmla="*/ 49 w 121"/>
                  <a:gd name="T11" fmla="*/ 165 h 165"/>
                  <a:gd name="T12" fmla="*/ 49 w 121"/>
                  <a:gd name="T13" fmla="*/ 18 h 165"/>
                  <a:gd name="T14" fmla="*/ 0 w 121"/>
                  <a:gd name="T15" fmla="*/ 18 h 165"/>
                  <a:gd name="T16" fmla="*/ 0 w 121"/>
                  <a:gd name="T1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65">
                    <a:moveTo>
                      <a:pt x="0" y="0"/>
                    </a:moveTo>
                    <a:lnTo>
                      <a:pt x="121" y="0"/>
                    </a:lnTo>
                    <a:lnTo>
                      <a:pt x="121" y="18"/>
                    </a:lnTo>
                    <a:lnTo>
                      <a:pt x="71" y="18"/>
                    </a:lnTo>
                    <a:lnTo>
                      <a:pt x="71" y="165"/>
                    </a:lnTo>
                    <a:lnTo>
                      <a:pt x="49" y="165"/>
                    </a:lnTo>
                    <a:lnTo>
                      <a:pt x="49" y="18"/>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3"/>
              <p:cNvSpPr>
                <a:spLocks/>
              </p:cNvSpPr>
              <p:nvPr/>
            </p:nvSpPr>
            <p:spPr bwMode="auto">
              <a:xfrm>
                <a:off x="2776538" y="5543551"/>
                <a:ext cx="46038" cy="96838"/>
              </a:xfrm>
              <a:custGeom>
                <a:avLst/>
                <a:gdLst>
                  <a:gd name="T0" fmla="*/ 52 w 58"/>
                  <a:gd name="T1" fmla="*/ 0 h 121"/>
                  <a:gd name="T2" fmla="*/ 55 w 58"/>
                  <a:gd name="T3" fmla="*/ 1 h 121"/>
                  <a:gd name="T4" fmla="*/ 58 w 58"/>
                  <a:gd name="T5" fmla="*/ 1 h 121"/>
                  <a:gd name="T6" fmla="*/ 58 w 58"/>
                  <a:gd name="T7" fmla="*/ 21 h 121"/>
                  <a:gd name="T8" fmla="*/ 55 w 58"/>
                  <a:gd name="T9" fmla="*/ 21 h 121"/>
                  <a:gd name="T10" fmla="*/ 51 w 58"/>
                  <a:gd name="T11" fmla="*/ 21 h 121"/>
                  <a:gd name="T12" fmla="*/ 38 w 58"/>
                  <a:gd name="T13" fmla="*/ 24 h 121"/>
                  <a:gd name="T14" fmla="*/ 28 w 58"/>
                  <a:gd name="T15" fmla="*/ 34 h 121"/>
                  <a:gd name="T16" fmla="*/ 23 w 58"/>
                  <a:gd name="T17" fmla="*/ 48 h 121"/>
                  <a:gd name="T18" fmla="*/ 23 w 58"/>
                  <a:gd name="T19" fmla="*/ 52 h 121"/>
                  <a:gd name="T20" fmla="*/ 21 w 58"/>
                  <a:gd name="T21" fmla="*/ 58 h 121"/>
                  <a:gd name="T22" fmla="*/ 21 w 58"/>
                  <a:gd name="T23" fmla="*/ 121 h 121"/>
                  <a:gd name="T24" fmla="*/ 0 w 58"/>
                  <a:gd name="T25" fmla="*/ 121 h 121"/>
                  <a:gd name="T26" fmla="*/ 0 w 58"/>
                  <a:gd name="T27" fmla="*/ 39 h 121"/>
                  <a:gd name="T28" fmla="*/ 0 w 58"/>
                  <a:gd name="T29" fmla="*/ 19 h 121"/>
                  <a:gd name="T30" fmla="*/ 0 w 58"/>
                  <a:gd name="T31" fmla="*/ 2 h 121"/>
                  <a:gd name="T32" fmla="*/ 18 w 58"/>
                  <a:gd name="T33" fmla="*/ 2 h 121"/>
                  <a:gd name="T34" fmla="*/ 20 w 58"/>
                  <a:gd name="T35" fmla="*/ 26 h 121"/>
                  <a:gd name="T36" fmla="*/ 20 w 58"/>
                  <a:gd name="T37" fmla="*/ 26 h 121"/>
                  <a:gd name="T38" fmla="*/ 28 w 58"/>
                  <a:gd name="T39" fmla="*/ 12 h 121"/>
                  <a:gd name="T40" fmla="*/ 40 w 58"/>
                  <a:gd name="T41" fmla="*/ 4 h 121"/>
                  <a:gd name="T42" fmla="*/ 52 w 58"/>
                  <a:gd name="T4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21">
                    <a:moveTo>
                      <a:pt x="52" y="0"/>
                    </a:moveTo>
                    <a:lnTo>
                      <a:pt x="55" y="1"/>
                    </a:lnTo>
                    <a:lnTo>
                      <a:pt x="58" y="1"/>
                    </a:lnTo>
                    <a:lnTo>
                      <a:pt x="58" y="21"/>
                    </a:lnTo>
                    <a:lnTo>
                      <a:pt x="55" y="21"/>
                    </a:lnTo>
                    <a:lnTo>
                      <a:pt x="51" y="21"/>
                    </a:lnTo>
                    <a:lnTo>
                      <a:pt x="38" y="24"/>
                    </a:lnTo>
                    <a:lnTo>
                      <a:pt x="28" y="34"/>
                    </a:lnTo>
                    <a:lnTo>
                      <a:pt x="23" y="48"/>
                    </a:lnTo>
                    <a:lnTo>
                      <a:pt x="23" y="52"/>
                    </a:lnTo>
                    <a:lnTo>
                      <a:pt x="21" y="58"/>
                    </a:lnTo>
                    <a:lnTo>
                      <a:pt x="21" y="121"/>
                    </a:lnTo>
                    <a:lnTo>
                      <a:pt x="0" y="121"/>
                    </a:lnTo>
                    <a:lnTo>
                      <a:pt x="0" y="39"/>
                    </a:lnTo>
                    <a:lnTo>
                      <a:pt x="0" y="19"/>
                    </a:lnTo>
                    <a:lnTo>
                      <a:pt x="0" y="2"/>
                    </a:lnTo>
                    <a:lnTo>
                      <a:pt x="18" y="2"/>
                    </a:lnTo>
                    <a:lnTo>
                      <a:pt x="20" y="26"/>
                    </a:lnTo>
                    <a:lnTo>
                      <a:pt x="20" y="26"/>
                    </a:lnTo>
                    <a:lnTo>
                      <a:pt x="28" y="12"/>
                    </a:lnTo>
                    <a:lnTo>
                      <a:pt x="40" y="4"/>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4"/>
              <p:cNvSpPr>
                <a:spLocks noEditPoints="1"/>
              </p:cNvSpPr>
              <p:nvPr/>
            </p:nvSpPr>
            <p:spPr bwMode="auto">
              <a:xfrm>
                <a:off x="2841625" y="5508626"/>
                <a:ext cx="20638" cy="131763"/>
              </a:xfrm>
              <a:custGeom>
                <a:avLst/>
                <a:gdLst>
                  <a:gd name="T0" fmla="*/ 3 w 27"/>
                  <a:gd name="T1" fmla="*/ 46 h 165"/>
                  <a:gd name="T2" fmla="*/ 24 w 27"/>
                  <a:gd name="T3" fmla="*/ 46 h 165"/>
                  <a:gd name="T4" fmla="*/ 24 w 27"/>
                  <a:gd name="T5" fmla="*/ 165 h 165"/>
                  <a:gd name="T6" fmla="*/ 3 w 27"/>
                  <a:gd name="T7" fmla="*/ 165 h 165"/>
                  <a:gd name="T8" fmla="*/ 3 w 27"/>
                  <a:gd name="T9" fmla="*/ 46 h 165"/>
                  <a:gd name="T10" fmla="*/ 14 w 27"/>
                  <a:gd name="T11" fmla="*/ 0 h 165"/>
                  <a:gd name="T12" fmla="*/ 18 w 27"/>
                  <a:gd name="T13" fmla="*/ 1 h 165"/>
                  <a:gd name="T14" fmla="*/ 23 w 27"/>
                  <a:gd name="T15" fmla="*/ 3 h 165"/>
                  <a:gd name="T16" fmla="*/ 24 w 27"/>
                  <a:gd name="T17" fmla="*/ 5 h 165"/>
                  <a:gd name="T18" fmla="*/ 27 w 27"/>
                  <a:gd name="T19" fmla="*/ 10 h 165"/>
                  <a:gd name="T20" fmla="*/ 27 w 27"/>
                  <a:gd name="T21" fmla="*/ 14 h 165"/>
                  <a:gd name="T22" fmla="*/ 27 w 27"/>
                  <a:gd name="T23" fmla="*/ 18 h 165"/>
                  <a:gd name="T24" fmla="*/ 25 w 27"/>
                  <a:gd name="T25" fmla="*/ 21 h 165"/>
                  <a:gd name="T26" fmla="*/ 23 w 27"/>
                  <a:gd name="T27" fmla="*/ 24 h 165"/>
                  <a:gd name="T28" fmla="*/ 18 w 27"/>
                  <a:gd name="T29" fmla="*/ 27 h 165"/>
                  <a:gd name="T30" fmla="*/ 14 w 27"/>
                  <a:gd name="T31" fmla="*/ 27 h 165"/>
                  <a:gd name="T32" fmla="*/ 8 w 27"/>
                  <a:gd name="T33" fmla="*/ 27 h 165"/>
                  <a:gd name="T34" fmla="*/ 6 w 27"/>
                  <a:gd name="T35" fmla="*/ 24 h 165"/>
                  <a:gd name="T36" fmla="*/ 3 w 27"/>
                  <a:gd name="T37" fmla="*/ 21 h 165"/>
                  <a:gd name="T38" fmla="*/ 1 w 27"/>
                  <a:gd name="T39" fmla="*/ 18 h 165"/>
                  <a:gd name="T40" fmla="*/ 0 w 27"/>
                  <a:gd name="T41" fmla="*/ 14 h 165"/>
                  <a:gd name="T42" fmla="*/ 1 w 27"/>
                  <a:gd name="T43" fmla="*/ 10 h 165"/>
                  <a:gd name="T44" fmla="*/ 3 w 27"/>
                  <a:gd name="T45" fmla="*/ 5 h 165"/>
                  <a:gd name="T46" fmla="*/ 6 w 27"/>
                  <a:gd name="T47" fmla="*/ 3 h 165"/>
                  <a:gd name="T48" fmla="*/ 10 w 27"/>
                  <a:gd name="T49" fmla="*/ 1 h 165"/>
                  <a:gd name="T50" fmla="*/ 14 w 27"/>
                  <a:gd name="T5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65">
                    <a:moveTo>
                      <a:pt x="3" y="46"/>
                    </a:moveTo>
                    <a:lnTo>
                      <a:pt x="24" y="46"/>
                    </a:lnTo>
                    <a:lnTo>
                      <a:pt x="24" y="165"/>
                    </a:lnTo>
                    <a:lnTo>
                      <a:pt x="3" y="165"/>
                    </a:lnTo>
                    <a:lnTo>
                      <a:pt x="3" y="46"/>
                    </a:lnTo>
                    <a:close/>
                    <a:moveTo>
                      <a:pt x="14" y="0"/>
                    </a:moveTo>
                    <a:lnTo>
                      <a:pt x="18" y="1"/>
                    </a:lnTo>
                    <a:lnTo>
                      <a:pt x="23" y="3"/>
                    </a:lnTo>
                    <a:lnTo>
                      <a:pt x="24" y="5"/>
                    </a:lnTo>
                    <a:lnTo>
                      <a:pt x="27" y="10"/>
                    </a:lnTo>
                    <a:lnTo>
                      <a:pt x="27" y="14"/>
                    </a:lnTo>
                    <a:lnTo>
                      <a:pt x="27" y="18"/>
                    </a:lnTo>
                    <a:lnTo>
                      <a:pt x="25" y="21"/>
                    </a:lnTo>
                    <a:lnTo>
                      <a:pt x="23" y="24"/>
                    </a:lnTo>
                    <a:lnTo>
                      <a:pt x="18" y="27"/>
                    </a:lnTo>
                    <a:lnTo>
                      <a:pt x="14" y="27"/>
                    </a:lnTo>
                    <a:lnTo>
                      <a:pt x="8" y="27"/>
                    </a:lnTo>
                    <a:lnTo>
                      <a:pt x="6" y="24"/>
                    </a:lnTo>
                    <a:lnTo>
                      <a:pt x="3" y="21"/>
                    </a:lnTo>
                    <a:lnTo>
                      <a:pt x="1" y="18"/>
                    </a:lnTo>
                    <a:lnTo>
                      <a:pt x="0" y="14"/>
                    </a:lnTo>
                    <a:lnTo>
                      <a:pt x="1" y="10"/>
                    </a:lnTo>
                    <a:lnTo>
                      <a:pt x="3" y="5"/>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5"/>
              <p:cNvSpPr>
                <a:spLocks noEditPoints="1"/>
              </p:cNvSpPr>
              <p:nvPr/>
            </p:nvSpPr>
            <p:spPr bwMode="auto">
              <a:xfrm>
                <a:off x="2879725" y="5543551"/>
                <a:ext cx="74613" cy="98425"/>
              </a:xfrm>
              <a:custGeom>
                <a:avLst/>
                <a:gdLst>
                  <a:gd name="T0" fmla="*/ 72 w 93"/>
                  <a:gd name="T1" fmla="*/ 60 h 124"/>
                  <a:gd name="T2" fmla="*/ 58 w 93"/>
                  <a:gd name="T3" fmla="*/ 60 h 124"/>
                  <a:gd name="T4" fmla="*/ 44 w 93"/>
                  <a:gd name="T5" fmla="*/ 63 h 124"/>
                  <a:gd name="T6" fmla="*/ 33 w 93"/>
                  <a:gd name="T7" fmla="*/ 67 h 124"/>
                  <a:gd name="T8" fmla="*/ 24 w 93"/>
                  <a:gd name="T9" fmla="*/ 76 h 124"/>
                  <a:gd name="T10" fmla="*/ 21 w 93"/>
                  <a:gd name="T11" fmla="*/ 87 h 124"/>
                  <a:gd name="T12" fmla="*/ 23 w 93"/>
                  <a:gd name="T13" fmla="*/ 93 h 124"/>
                  <a:gd name="T14" fmla="*/ 24 w 93"/>
                  <a:gd name="T15" fmla="*/ 97 h 124"/>
                  <a:gd name="T16" fmla="*/ 25 w 93"/>
                  <a:gd name="T17" fmla="*/ 101 h 124"/>
                  <a:gd name="T18" fmla="*/ 30 w 93"/>
                  <a:gd name="T19" fmla="*/ 104 h 124"/>
                  <a:gd name="T20" fmla="*/ 33 w 93"/>
                  <a:gd name="T21" fmla="*/ 106 h 124"/>
                  <a:gd name="T22" fmla="*/ 37 w 93"/>
                  <a:gd name="T23" fmla="*/ 107 h 124"/>
                  <a:gd name="T24" fmla="*/ 41 w 93"/>
                  <a:gd name="T25" fmla="*/ 107 h 124"/>
                  <a:gd name="T26" fmla="*/ 55 w 93"/>
                  <a:gd name="T27" fmla="*/ 104 h 124"/>
                  <a:gd name="T28" fmla="*/ 65 w 93"/>
                  <a:gd name="T29" fmla="*/ 97 h 124"/>
                  <a:gd name="T30" fmla="*/ 71 w 93"/>
                  <a:gd name="T31" fmla="*/ 87 h 124"/>
                  <a:gd name="T32" fmla="*/ 71 w 93"/>
                  <a:gd name="T33" fmla="*/ 84 h 124"/>
                  <a:gd name="T34" fmla="*/ 72 w 93"/>
                  <a:gd name="T35" fmla="*/ 82 h 124"/>
                  <a:gd name="T36" fmla="*/ 72 w 93"/>
                  <a:gd name="T37" fmla="*/ 60 h 124"/>
                  <a:gd name="T38" fmla="*/ 48 w 93"/>
                  <a:gd name="T39" fmla="*/ 0 h 124"/>
                  <a:gd name="T40" fmla="*/ 64 w 93"/>
                  <a:gd name="T41" fmla="*/ 2 h 124"/>
                  <a:gd name="T42" fmla="*/ 75 w 93"/>
                  <a:gd name="T43" fmla="*/ 8 h 124"/>
                  <a:gd name="T44" fmla="*/ 83 w 93"/>
                  <a:gd name="T45" fmla="*/ 15 h 124"/>
                  <a:gd name="T46" fmla="*/ 89 w 93"/>
                  <a:gd name="T47" fmla="*/ 25 h 124"/>
                  <a:gd name="T48" fmla="*/ 92 w 93"/>
                  <a:gd name="T49" fmla="*/ 36 h 124"/>
                  <a:gd name="T50" fmla="*/ 92 w 93"/>
                  <a:gd name="T51" fmla="*/ 48 h 124"/>
                  <a:gd name="T52" fmla="*/ 92 w 93"/>
                  <a:gd name="T53" fmla="*/ 93 h 124"/>
                  <a:gd name="T54" fmla="*/ 93 w 93"/>
                  <a:gd name="T55" fmla="*/ 107 h 124"/>
                  <a:gd name="T56" fmla="*/ 93 w 93"/>
                  <a:gd name="T57" fmla="*/ 121 h 124"/>
                  <a:gd name="T58" fmla="*/ 75 w 93"/>
                  <a:gd name="T59" fmla="*/ 121 h 124"/>
                  <a:gd name="T60" fmla="*/ 74 w 93"/>
                  <a:gd name="T61" fmla="*/ 106 h 124"/>
                  <a:gd name="T62" fmla="*/ 72 w 93"/>
                  <a:gd name="T63" fmla="*/ 106 h 124"/>
                  <a:gd name="T64" fmla="*/ 64 w 93"/>
                  <a:gd name="T65" fmla="*/ 114 h 124"/>
                  <a:gd name="T66" fmla="*/ 51 w 93"/>
                  <a:gd name="T67" fmla="*/ 121 h 124"/>
                  <a:gd name="T68" fmla="*/ 37 w 93"/>
                  <a:gd name="T69" fmla="*/ 124 h 124"/>
                  <a:gd name="T70" fmla="*/ 20 w 93"/>
                  <a:gd name="T71" fmla="*/ 120 h 124"/>
                  <a:gd name="T72" fmla="*/ 9 w 93"/>
                  <a:gd name="T73" fmla="*/ 113 h 124"/>
                  <a:gd name="T74" fmla="*/ 3 w 93"/>
                  <a:gd name="T75" fmla="*/ 101 h 124"/>
                  <a:gd name="T76" fmla="*/ 0 w 93"/>
                  <a:gd name="T77" fmla="*/ 90 h 124"/>
                  <a:gd name="T78" fmla="*/ 3 w 93"/>
                  <a:gd name="T79" fmla="*/ 75 h 124"/>
                  <a:gd name="T80" fmla="*/ 11 w 93"/>
                  <a:gd name="T81" fmla="*/ 62 h 124"/>
                  <a:gd name="T82" fmla="*/ 27 w 93"/>
                  <a:gd name="T83" fmla="*/ 53 h 124"/>
                  <a:gd name="T84" fmla="*/ 47 w 93"/>
                  <a:gd name="T85" fmla="*/ 48 h 124"/>
                  <a:gd name="T86" fmla="*/ 71 w 93"/>
                  <a:gd name="T87" fmla="*/ 46 h 124"/>
                  <a:gd name="T88" fmla="*/ 71 w 93"/>
                  <a:gd name="T89" fmla="*/ 43 h 124"/>
                  <a:gd name="T90" fmla="*/ 71 w 93"/>
                  <a:gd name="T91" fmla="*/ 36 h 124"/>
                  <a:gd name="T92" fmla="*/ 68 w 93"/>
                  <a:gd name="T93" fmla="*/ 29 h 124"/>
                  <a:gd name="T94" fmla="*/ 64 w 93"/>
                  <a:gd name="T95" fmla="*/ 22 h 124"/>
                  <a:gd name="T96" fmla="*/ 57 w 93"/>
                  <a:gd name="T97" fmla="*/ 18 h 124"/>
                  <a:gd name="T98" fmla="*/ 44 w 93"/>
                  <a:gd name="T99" fmla="*/ 17 h 124"/>
                  <a:gd name="T100" fmla="*/ 28 w 93"/>
                  <a:gd name="T101" fmla="*/ 18 h 124"/>
                  <a:gd name="T102" fmla="*/ 13 w 93"/>
                  <a:gd name="T103" fmla="*/ 25 h 124"/>
                  <a:gd name="T104" fmla="*/ 9 w 93"/>
                  <a:gd name="T105" fmla="*/ 11 h 124"/>
                  <a:gd name="T106" fmla="*/ 25 w 93"/>
                  <a:gd name="T107" fmla="*/ 2 h 124"/>
                  <a:gd name="T108" fmla="*/ 48 w 93"/>
                  <a:gd name="T10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24">
                    <a:moveTo>
                      <a:pt x="72" y="60"/>
                    </a:moveTo>
                    <a:lnTo>
                      <a:pt x="58" y="60"/>
                    </a:lnTo>
                    <a:lnTo>
                      <a:pt x="44" y="63"/>
                    </a:lnTo>
                    <a:lnTo>
                      <a:pt x="33" y="67"/>
                    </a:lnTo>
                    <a:lnTo>
                      <a:pt x="24" y="76"/>
                    </a:lnTo>
                    <a:lnTo>
                      <a:pt x="21" y="87"/>
                    </a:lnTo>
                    <a:lnTo>
                      <a:pt x="23" y="93"/>
                    </a:lnTo>
                    <a:lnTo>
                      <a:pt x="24" y="97"/>
                    </a:lnTo>
                    <a:lnTo>
                      <a:pt x="25" y="101"/>
                    </a:lnTo>
                    <a:lnTo>
                      <a:pt x="30" y="104"/>
                    </a:lnTo>
                    <a:lnTo>
                      <a:pt x="33" y="106"/>
                    </a:lnTo>
                    <a:lnTo>
                      <a:pt x="37" y="107"/>
                    </a:lnTo>
                    <a:lnTo>
                      <a:pt x="41" y="107"/>
                    </a:lnTo>
                    <a:lnTo>
                      <a:pt x="55" y="104"/>
                    </a:lnTo>
                    <a:lnTo>
                      <a:pt x="65" y="97"/>
                    </a:lnTo>
                    <a:lnTo>
                      <a:pt x="71" y="87"/>
                    </a:lnTo>
                    <a:lnTo>
                      <a:pt x="71" y="84"/>
                    </a:lnTo>
                    <a:lnTo>
                      <a:pt x="72" y="82"/>
                    </a:lnTo>
                    <a:lnTo>
                      <a:pt x="72" y="60"/>
                    </a:lnTo>
                    <a:close/>
                    <a:moveTo>
                      <a:pt x="48" y="0"/>
                    </a:moveTo>
                    <a:lnTo>
                      <a:pt x="64" y="2"/>
                    </a:lnTo>
                    <a:lnTo>
                      <a:pt x="75" y="8"/>
                    </a:lnTo>
                    <a:lnTo>
                      <a:pt x="83" y="15"/>
                    </a:lnTo>
                    <a:lnTo>
                      <a:pt x="89" y="25"/>
                    </a:lnTo>
                    <a:lnTo>
                      <a:pt x="92" y="36"/>
                    </a:lnTo>
                    <a:lnTo>
                      <a:pt x="92" y="48"/>
                    </a:lnTo>
                    <a:lnTo>
                      <a:pt x="92" y="93"/>
                    </a:lnTo>
                    <a:lnTo>
                      <a:pt x="93" y="107"/>
                    </a:lnTo>
                    <a:lnTo>
                      <a:pt x="93" y="121"/>
                    </a:lnTo>
                    <a:lnTo>
                      <a:pt x="75" y="121"/>
                    </a:lnTo>
                    <a:lnTo>
                      <a:pt x="74" y="106"/>
                    </a:lnTo>
                    <a:lnTo>
                      <a:pt x="72" y="106"/>
                    </a:lnTo>
                    <a:lnTo>
                      <a:pt x="64" y="114"/>
                    </a:lnTo>
                    <a:lnTo>
                      <a:pt x="51" y="121"/>
                    </a:lnTo>
                    <a:lnTo>
                      <a:pt x="37" y="124"/>
                    </a:lnTo>
                    <a:lnTo>
                      <a:pt x="20" y="120"/>
                    </a:lnTo>
                    <a:lnTo>
                      <a:pt x="9" y="113"/>
                    </a:lnTo>
                    <a:lnTo>
                      <a:pt x="3" y="101"/>
                    </a:lnTo>
                    <a:lnTo>
                      <a:pt x="0" y="90"/>
                    </a:lnTo>
                    <a:lnTo>
                      <a:pt x="3" y="75"/>
                    </a:lnTo>
                    <a:lnTo>
                      <a:pt x="11" y="62"/>
                    </a:lnTo>
                    <a:lnTo>
                      <a:pt x="27" y="53"/>
                    </a:lnTo>
                    <a:lnTo>
                      <a:pt x="47" y="48"/>
                    </a:lnTo>
                    <a:lnTo>
                      <a:pt x="71" y="46"/>
                    </a:lnTo>
                    <a:lnTo>
                      <a:pt x="71" y="43"/>
                    </a:lnTo>
                    <a:lnTo>
                      <a:pt x="71" y="36"/>
                    </a:lnTo>
                    <a:lnTo>
                      <a:pt x="68" y="29"/>
                    </a:lnTo>
                    <a:lnTo>
                      <a:pt x="64" y="22"/>
                    </a:lnTo>
                    <a:lnTo>
                      <a:pt x="57" y="18"/>
                    </a:lnTo>
                    <a:lnTo>
                      <a:pt x="44" y="17"/>
                    </a:lnTo>
                    <a:lnTo>
                      <a:pt x="28" y="18"/>
                    </a:lnTo>
                    <a:lnTo>
                      <a:pt x="13" y="25"/>
                    </a:lnTo>
                    <a:lnTo>
                      <a:pt x="9" y="11"/>
                    </a:lnTo>
                    <a:lnTo>
                      <a:pt x="25" y="2"/>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Rectangle 36"/>
              <p:cNvSpPr>
                <a:spLocks noChangeArrowheads="1"/>
              </p:cNvSpPr>
              <p:nvPr/>
            </p:nvSpPr>
            <p:spPr bwMode="auto">
              <a:xfrm>
                <a:off x="2995613" y="5502276"/>
                <a:ext cx="15875" cy="138113"/>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a:off x="679450" y="2336801"/>
              <a:ext cx="727076" cy="2794000"/>
              <a:chOff x="679450" y="2336801"/>
              <a:chExt cx="727076" cy="2794000"/>
            </a:xfrm>
          </p:grpSpPr>
          <p:sp>
            <p:nvSpPr>
              <p:cNvPr id="12" name="Line 13"/>
              <p:cNvSpPr>
                <a:spLocks noChangeShapeType="1"/>
              </p:cNvSpPr>
              <p:nvPr/>
            </p:nvSpPr>
            <p:spPr bwMode="auto">
              <a:xfrm flipV="1">
                <a:off x="1406525" y="2417763"/>
                <a:ext cx="0" cy="2663825"/>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37"/>
              <p:cNvSpPr>
                <a:spLocks noChangeShapeType="1"/>
              </p:cNvSpPr>
              <p:nvPr/>
            </p:nvSpPr>
            <p:spPr bwMode="auto">
              <a:xfrm flipH="1">
                <a:off x="1322388" y="5081588"/>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Freeform 38"/>
              <p:cNvSpPr>
                <a:spLocks noEditPoints="1"/>
              </p:cNvSpPr>
              <p:nvPr/>
            </p:nvSpPr>
            <p:spPr bwMode="auto">
              <a:xfrm>
                <a:off x="963613" y="50006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60 h 164"/>
                  <a:gd name="T10" fmla="*/ 21 w 107"/>
                  <a:gd name="T11" fmla="*/ 84 h 164"/>
                  <a:gd name="T12" fmla="*/ 23 w 107"/>
                  <a:gd name="T13" fmla="*/ 105 h 164"/>
                  <a:gd name="T14" fmla="*/ 27 w 107"/>
                  <a:gd name="T15" fmla="*/ 123 h 164"/>
                  <a:gd name="T16" fmla="*/ 34 w 107"/>
                  <a:gd name="T17" fmla="*/ 138 h 164"/>
                  <a:gd name="T18" fmla="*/ 42 w 107"/>
                  <a:gd name="T19" fmla="*/ 145 h 164"/>
                  <a:gd name="T20" fmla="*/ 54 w 107"/>
                  <a:gd name="T21" fmla="*/ 147 h 164"/>
                  <a:gd name="T22" fmla="*/ 65 w 107"/>
                  <a:gd name="T23" fmla="*/ 145 h 164"/>
                  <a:gd name="T24" fmla="*/ 75 w 107"/>
                  <a:gd name="T25" fmla="*/ 136 h 164"/>
                  <a:gd name="T26" fmla="*/ 81 w 107"/>
                  <a:gd name="T27" fmla="*/ 122 h 164"/>
                  <a:gd name="T28" fmla="*/ 85 w 107"/>
                  <a:gd name="T29" fmla="*/ 104 h 164"/>
                  <a:gd name="T30" fmla="*/ 86 w 107"/>
                  <a:gd name="T31" fmla="*/ 81 h 164"/>
                  <a:gd name="T32" fmla="*/ 85 w 107"/>
                  <a:gd name="T33" fmla="*/ 60 h 164"/>
                  <a:gd name="T34" fmla="*/ 81 w 107"/>
                  <a:gd name="T35" fmla="*/ 41 h 164"/>
                  <a:gd name="T36" fmla="*/ 75 w 107"/>
                  <a:gd name="T37" fmla="*/ 29 h 164"/>
                  <a:gd name="T38" fmla="*/ 67 w 107"/>
                  <a:gd name="T39" fmla="*/ 20 h 164"/>
                  <a:gd name="T40" fmla="*/ 54 w 107"/>
                  <a:gd name="T41" fmla="*/ 17 h 164"/>
                  <a:gd name="T42" fmla="*/ 55 w 107"/>
                  <a:gd name="T43" fmla="*/ 0 h 164"/>
                  <a:gd name="T44" fmla="*/ 74 w 107"/>
                  <a:gd name="T45" fmla="*/ 3 h 164"/>
                  <a:gd name="T46" fmla="*/ 88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8 w 107"/>
                  <a:gd name="T59" fmla="*/ 150 h 164"/>
                  <a:gd name="T60" fmla="*/ 72 w 107"/>
                  <a:gd name="T61" fmla="*/ 160 h 164"/>
                  <a:gd name="T62" fmla="*/ 52 w 107"/>
                  <a:gd name="T63" fmla="*/ 164 h 164"/>
                  <a:gd name="T64" fmla="*/ 35 w 107"/>
                  <a:gd name="T65" fmla="*/ 162 h 164"/>
                  <a:gd name="T66" fmla="*/ 21 w 107"/>
                  <a:gd name="T67" fmla="*/ 150 h 164"/>
                  <a:gd name="T68" fmla="*/ 10 w 107"/>
                  <a:gd name="T69" fmla="*/ 135 h 164"/>
                  <a:gd name="T70" fmla="*/ 3 w 107"/>
                  <a:gd name="T71" fmla="*/ 112 h 164"/>
                  <a:gd name="T72" fmla="*/ 0 w 107"/>
                  <a:gd name="T73" fmla="*/ 82 h 164"/>
                  <a:gd name="T74" fmla="*/ 1 w 107"/>
                  <a:gd name="T75" fmla="*/ 58 h 164"/>
                  <a:gd name="T76" fmla="*/ 7 w 107"/>
                  <a:gd name="T77" fmla="*/ 37 h 164"/>
                  <a:gd name="T78" fmla="*/ 16 w 107"/>
                  <a:gd name="T79" fmla="*/ 22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60"/>
                    </a:lnTo>
                    <a:lnTo>
                      <a:pt x="21" y="84"/>
                    </a:lnTo>
                    <a:lnTo>
                      <a:pt x="23" y="105"/>
                    </a:lnTo>
                    <a:lnTo>
                      <a:pt x="27" y="123"/>
                    </a:lnTo>
                    <a:lnTo>
                      <a:pt x="34" y="138"/>
                    </a:lnTo>
                    <a:lnTo>
                      <a:pt x="42" y="145"/>
                    </a:lnTo>
                    <a:lnTo>
                      <a:pt x="54" y="147"/>
                    </a:lnTo>
                    <a:lnTo>
                      <a:pt x="65" y="145"/>
                    </a:lnTo>
                    <a:lnTo>
                      <a:pt x="75" y="136"/>
                    </a:lnTo>
                    <a:lnTo>
                      <a:pt x="81" y="122"/>
                    </a:lnTo>
                    <a:lnTo>
                      <a:pt x="85" y="104"/>
                    </a:lnTo>
                    <a:lnTo>
                      <a:pt x="86" y="81"/>
                    </a:lnTo>
                    <a:lnTo>
                      <a:pt x="85" y="60"/>
                    </a:lnTo>
                    <a:lnTo>
                      <a:pt x="81" y="41"/>
                    </a:lnTo>
                    <a:lnTo>
                      <a:pt x="75" y="29"/>
                    </a:lnTo>
                    <a:lnTo>
                      <a:pt x="67" y="20"/>
                    </a:lnTo>
                    <a:lnTo>
                      <a:pt x="54" y="17"/>
                    </a:lnTo>
                    <a:close/>
                    <a:moveTo>
                      <a:pt x="55" y="0"/>
                    </a:moveTo>
                    <a:lnTo>
                      <a:pt x="74" y="3"/>
                    </a:lnTo>
                    <a:lnTo>
                      <a:pt x="88" y="15"/>
                    </a:lnTo>
                    <a:lnTo>
                      <a:pt x="99" y="30"/>
                    </a:lnTo>
                    <a:lnTo>
                      <a:pt x="106" y="53"/>
                    </a:lnTo>
                    <a:lnTo>
                      <a:pt x="107" y="81"/>
                    </a:lnTo>
                    <a:lnTo>
                      <a:pt x="106" y="111"/>
                    </a:lnTo>
                    <a:lnTo>
                      <a:pt x="99" y="133"/>
                    </a:lnTo>
                    <a:lnTo>
                      <a:pt x="88" y="150"/>
                    </a:lnTo>
                    <a:lnTo>
                      <a:pt x="72" y="160"/>
                    </a:lnTo>
                    <a:lnTo>
                      <a:pt x="52" y="164"/>
                    </a:lnTo>
                    <a:lnTo>
                      <a:pt x="35" y="162"/>
                    </a:lnTo>
                    <a:lnTo>
                      <a:pt x="21" y="150"/>
                    </a:lnTo>
                    <a:lnTo>
                      <a:pt x="10" y="135"/>
                    </a:lnTo>
                    <a:lnTo>
                      <a:pt x="3" y="112"/>
                    </a:lnTo>
                    <a:lnTo>
                      <a:pt x="0" y="82"/>
                    </a:lnTo>
                    <a:lnTo>
                      <a:pt x="1" y="58"/>
                    </a:lnTo>
                    <a:lnTo>
                      <a:pt x="7" y="37"/>
                    </a:lnTo>
                    <a:lnTo>
                      <a:pt x="16" y="22"/>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39"/>
              <p:cNvSpPr>
                <a:spLocks/>
              </p:cNvSpPr>
              <p:nvPr/>
            </p:nvSpPr>
            <p:spPr bwMode="auto">
              <a:xfrm>
                <a:off x="1074738" y="5105401"/>
                <a:ext cx="22225" cy="25400"/>
              </a:xfrm>
              <a:custGeom>
                <a:avLst/>
                <a:gdLst>
                  <a:gd name="T0" fmla="*/ 14 w 28"/>
                  <a:gd name="T1" fmla="*/ 0 h 31"/>
                  <a:gd name="T2" fmla="*/ 18 w 28"/>
                  <a:gd name="T3" fmla="*/ 2 h 31"/>
                  <a:gd name="T4" fmla="*/ 23 w 28"/>
                  <a:gd name="T5" fmla="*/ 3 h 31"/>
                  <a:gd name="T6" fmla="*/ 25 w 28"/>
                  <a:gd name="T7" fmla="*/ 7 h 31"/>
                  <a:gd name="T8" fmla="*/ 28 w 28"/>
                  <a:gd name="T9" fmla="*/ 12 h 31"/>
                  <a:gd name="T10" fmla="*/ 28 w 28"/>
                  <a:gd name="T11" fmla="*/ 16 h 31"/>
                  <a:gd name="T12" fmla="*/ 28 w 28"/>
                  <a:gd name="T13" fmla="*/ 21 h 31"/>
                  <a:gd name="T14" fmla="*/ 25 w 28"/>
                  <a:gd name="T15" fmla="*/ 26 h 31"/>
                  <a:gd name="T16" fmla="*/ 23 w 28"/>
                  <a:gd name="T17" fmla="*/ 29 h 31"/>
                  <a:gd name="T18" fmla="*/ 18 w 28"/>
                  <a:gd name="T19" fmla="*/ 30 h 31"/>
                  <a:gd name="T20" fmla="*/ 14 w 28"/>
                  <a:gd name="T21" fmla="*/ 31 h 31"/>
                  <a:gd name="T22" fmla="*/ 8 w 28"/>
                  <a:gd name="T23" fmla="*/ 30 h 31"/>
                  <a:gd name="T24" fmla="*/ 6 w 28"/>
                  <a:gd name="T25" fmla="*/ 29 h 31"/>
                  <a:gd name="T26" fmla="*/ 1 w 28"/>
                  <a:gd name="T27" fmla="*/ 26 h 31"/>
                  <a:gd name="T28" fmla="*/ 0 w 28"/>
                  <a:gd name="T29" fmla="*/ 21 h 31"/>
                  <a:gd name="T30" fmla="*/ 0 w 28"/>
                  <a:gd name="T31" fmla="*/ 16 h 31"/>
                  <a:gd name="T32" fmla="*/ 0 w 28"/>
                  <a:gd name="T33" fmla="*/ 12 h 31"/>
                  <a:gd name="T34" fmla="*/ 3 w 28"/>
                  <a:gd name="T35" fmla="*/ 7 h 31"/>
                  <a:gd name="T36" fmla="*/ 6 w 28"/>
                  <a:gd name="T37" fmla="*/ 3 h 31"/>
                  <a:gd name="T38" fmla="*/ 10 w 28"/>
                  <a:gd name="T39" fmla="*/ 2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2"/>
                    </a:lnTo>
                    <a:lnTo>
                      <a:pt x="23" y="3"/>
                    </a:lnTo>
                    <a:lnTo>
                      <a:pt x="25" y="7"/>
                    </a:lnTo>
                    <a:lnTo>
                      <a:pt x="28" y="12"/>
                    </a:lnTo>
                    <a:lnTo>
                      <a:pt x="28" y="16"/>
                    </a:lnTo>
                    <a:lnTo>
                      <a:pt x="28" y="21"/>
                    </a:lnTo>
                    <a:lnTo>
                      <a:pt x="25" y="26"/>
                    </a:lnTo>
                    <a:lnTo>
                      <a:pt x="23" y="29"/>
                    </a:lnTo>
                    <a:lnTo>
                      <a:pt x="18" y="30"/>
                    </a:lnTo>
                    <a:lnTo>
                      <a:pt x="14" y="31"/>
                    </a:lnTo>
                    <a:lnTo>
                      <a:pt x="8" y="30"/>
                    </a:lnTo>
                    <a:lnTo>
                      <a:pt x="6" y="29"/>
                    </a:lnTo>
                    <a:lnTo>
                      <a:pt x="1" y="26"/>
                    </a:lnTo>
                    <a:lnTo>
                      <a:pt x="0" y="21"/>
                    </a:lnTo>
                    <a:lnTo>
                      <a:pt x="0" y="16"/>
                    </a:lnTo>
                    <a:lnTo>
                      <a:pt x="0" y="12"/>
                    </a:lnTo>
                    <a:lnTo>
                      <a:pt x="3" y="7"/>
                    </a:lnTo>
                    <a:lnTo>
                      <a:pt x="6"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40"/>
              <p:cNvSpPr>
                <a:spLocks noEditPoints="1"/>
              </p:cNvSpPr>
              <p:nvPr/>
            </p:nvSpPr>
            <p:spPr bwMode="auto">
              <a:xfrm>
                <a:off x="1125538" y="5000626"/>
                <a:ext cx="85725" cy="130175"/>
              </a:xfrm>
              <a:custGeom>
                <a:avLst/>
                <a:gdLst>
                  <a:gd name="T0" fmla="*/ 53 w 107"/>
                  <a:gd name="T1" fmla="*/ 17 h 164"/>
                  <a:gd name="T2" fmla="*/ 43 w 107"/>
                  <a:gd name="T3" fmla="*/ 20 h 164"/>
                  <a:gd name="T4" fmla="*/ 34 w 107"/>
                  <a:gd name="T5" fmla="*/ 27 h 164"/>
                  <a:gd name="T6" fmla="*/ 28 w 107"/>
                  <a:gd name="T7" fmla="*/ 41 h 164"/>
                  <a:gd name="T8" fmla="*/ 24 w 107"/>
                  <a:gd name="T9" fmla="*/ 60 h 164"/>
                  <a:gd name="T10" fmla="*/ 21 w 107"/>
                  <a:gd name="T11" fmla="*/ 84 h 164"/>
                  <a:gd name="T12" fmla="*/ 22 w 107"/>
                  <a:gd name="T13" fmla="*/ 105 h 164"/>
                  <a:gd name="T14" fmla="*/ 26 w 107"/>
                  <a:gd name="T15" fmla="*/ 123 h 164"/>
                  <a:gd name="T16" fmla="*/ 34 w 107"/>
                  <a:gd name="T17" fmla="*/ 138 h 164"/>
                  <a:gd name="T18" fmla="*/ 43 w 107"/>
                  <a:gd name="T19" fmla="*/ 145 h 164"/>
                  <a:gd name="T20" fmla="*/ 53 w 107"/>
                  <a:gd name="T21" fmla="*/ 147 h 164"/>
                  <a:gd name="T22" fmla="*/ 65 w 107"/>
                  <a:gd name="T23" fmla="*/ 145 h 164"/>
                  <a:gd name="T24" fmla="*/ 75 w 107"/>
                  <a:gd name="T25" fmla="*/ 136 h 164"/>
                  <a:gd name="T26" fmla="*/ 80 w 107"/>
                  <a:gd name="T27" fmla="*/ 122 h 164"/>
                  <a:gd name="T28" fmla="*/ 84 w 107"/>
                  <a:gd name="T29" fmla="*/ 104 h 164"/>
                  <a:gd name="T30" fmla="*/ 86 w 107"/>
                  <a:gd name="T31" fmla="*/ 81 h 164"/>
                  <a:gd name="T32" fmla="*/ 84 w 107"/>
                  <a:gd name="T33" fmla="*/ 60 h 164"/>
                  <a:gd name="T34" fmla="*/ 82 w 107"/>
                  <a:gd name="T35" fmla="*/ 41 h 164"/>
                  <a:gd name="T36" fmla="*/ 75 w 107"/>
                  <a:gd name="T37" fmla="*/ 29 h 164"/>
                  <a:gd name="T38" fmla="*/ 66 w 107"/>
                  <a:gd name="T39" fmla="*/ 20 h 164"/>
                  <a:gd name="T40" fmla="*/ 53 w 107"/>
                  <a:gd name="T41" fmla="*/ 17 h 164"/>
                  <a:gd name="T42" fmla="*/ 55 w 107"/>
                  <a:gd name="T43" fmla="*/ 0 h 164"/>
                  <a:gd name="T44" fmla="*/ 73 w 107"/>
                  <a:gd name="T45" fmla="*/ 3 h 164"/>
                  <a:gd name="T46" fmla="*/ 87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7 w 107"/>
                  <a:gd name="T59" fmla="*/ 150 h 164"/>
                  <a:gd name="T60" fmla="*/ 72 w 107"/>
                  <a:gd name="T61" fmla="*/ 160 h 164"/>
                  <a:gd name="T62" fmla="*/ 52 w 107"/>
                  <a:gd name="T63" fmla="*/ 164 h 164"/>
                  <a:gd name="T64" fmla="*/ 35 w 107"/>
                  <a:gd name="T65" fmla="*/ 162 h 164"/>
                  <a:gd name="T66" fmla="*/ 21 w 107"/>
                  <a:gd name="T67" fmla="*/ 150 h 164"/>
                  <a:gd name="T68" fmla="*/ 9 w 107"/>
                  <a:gd name="T69" fmla="*/ 135 h 164"/>
                  <a:gd name="T70" fmla="*/ 2 w 107"/>
                  <a:gd name="T71" fmla="*/ 112 h 164"/>
                  <a:gd name="T72" fmla="*/ 0 w 107"/>
                  <a:gd name="T73" fmla="*/ 82 h 164"/>
                  <a:gd name="T74" fmla="*/ 1 w 107"/>
                  <a:gd name="T75" fmla="*/ 58 h 164"/>
                  <a:gd name="T76" fmla="*/ 7 w 107"/>
                  <a:gd name="T77" fmla="*/ 37 h 164"/>
                  <a:gd name="T78" fmla="*/ 15 w 107"/>
                  <a:gd name="T79" fmla="*/ 22 h 164"/>
                  <a:gd name="T80" fmla="*/ 26 w 107"/>
                  <a:gd name="T81" fmla="*/ 10 h 164"/>
                  <a:gd name="T82" fmla="*/ 39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7"/>
                    </a:moveTo>
                    <a:lnTo>
                      <a:pt x="43" y="20"/>
                    </a:lnTo>
                    <a:lnTo>
                      <a:pt x="34" y="27"/>
                    </a:lnTo>
                    <a:lnTo>
                      <a:pt x="28" y="41"/>
                    </a:lnTo>
                    <a:lnTo>
                      <a:pt x="24" y="60"/>
                    </a:lnTo>
                    <a:lnTo>
                      <a:pt x="21" y="84"/>
                    </a:lnTo>
                    <a:lnTo>
                      <a:pt x="22" y="105"/>
                    </a:lnTo>
                    <a:lnTo>
                      <a:pt x="26" y="123"/>
                    </a:lnTo>
                    <a:lnTo>
                      <a:pt x="34" y="138"/>
                    </a:lnTo>
                    <a:lnTo>
                      <a:pt x="43" y="145"/>
                    </a:lnTo>
                    <a:lnTo>
                      <a:pt x="53" y="147"/>
                    </a:lnTo>
                    <a:lnTo>
                      <a:pt x="65" y="145"/>
                    </a:lnTo>
                    <a:lnTo>
                      <a:pt x="75" y="136"/>
                    </a:lnTo>
                    <a:lnTo>
                      <a:pt x="80" y="122"/>
                    </a:lnTo>
                    <a:lnTo>
                      <a:pt x="84" y="104"/>
                    </a:lnTo>
                    <a:lnTo>
                      <a:pt x="86" y="81"/>
                    </a:lnTo>
                    <a:lnTo>
                      <a:pt x="84" y="60"/>
                    </a:lnTo>
                    <a:lnTo>
                      <a:pt x="82" y="41"/>
                    </a:lnTo>
                    <a:lnTo>
                      <a:pt x="75" y="29"/>
                    </a:lnTo>
                    <a:lnTo>
                      <a:pt x="66" y="20"/>
                    </a:lnTo>
                    <a:lnTo>
                      <a:pt x="53" y="17"/>
                    </a:lnTo>
                    <a:close/>
                    <a:moveTo>
                      <a:pt x="55" y="0"/>
                    </a:moveTo>
                    <a:lnTo>
                      <a:pt x="73" y="3"/>
                    </a:lnTo>
                    <a:lnTo>
                      <a:pt x="87" y="15"/>
                    </a:lnTo>
                    <a:lnTo>
                      <a:pt x="99" y="30"/>
                    </a:lnTo>
                    <a:lnTo>
                      <a:pt x="106" y="53"/>
                    </a:lnTo>
                    <a:lnTo>
                      <a:pt x="107" y="81"/>
                    </a:lnTo>
                    <a:lnTo>
                      <a:pt x="106" y="111"/>
                    </a:lnTo>
                    <a:lnTo>
                      <a:pt x="99" y="133"/>
                    </a:lnTo>
                    <a:lnTo>
                      <a:pt x="87" y="150"/>
                    </a:lnTo>
                    <a:lnTo>
                      <a:pt x="72" y="160"/>
                    </a:lnTo>
                    <a:lnTo>
                      <a:pt x="52" y="164"/>
                    </a:lnTo>
                    <a:lnTo>
                      <a:pt x="35" y="162"/>
                    </a:lnTo>
                    <a:lnTo>
                      <a:pt x="21" y="150"/>
                    </a:lnTo>
                    <a:lnTo>
                      <a:pt x="9" y="135"/>
                    </a:lnTo>
                    <a:lnTo>
                      <a:pt x="2" y="112"/>
                    </a:lnTo>
                    <a:lnTo>
                      <a:pt x="0" y="82"/>
                    </a:lnTo>
                    <a:lnTo>
                      <a:pt x="1" y="58"/>
                    </a:lnTo>
                    <a:lnTo>
                      <a:pt x="7" y="37"/>
                    </a:lnTo>
                    <a:lnTo>
                      <a:pt x="15" y="22"/>
                    </a:lnTo>
                    <a:lnTo>
                      <a:pt x="26" y="10"/>
                    </a:lnTo>
                    <a:lnTo>
                      <a:pt x="39"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Line 41"/>
              <p:cNvSpPr>
                <a:spLocks noChangeShapeType="1"/>
              </p:cNvSpPr>
              <p:nvPr/>
            </p:nvSpPr>
            <p:spPr bwMode="auto">
              <a:xfrm flipH="1">
                <a:off x="1322388" y="4549776"/>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Freeform 42"/>
              <p:cNvSpPr>
                <a:spLocks noEditPoints="1"/>
              </p:cNvSpPr>
              <p:nvPr/>
            </p:nvSpPr>
            <p:spPr bwMode="auto">
              <a:xfrm>
                <a:off x="963613" y="4467226"/>
                <a:ext cx="85725" cy="130175"/>
              </a:xfrm>
              <a:custGeom>
                <a:avLst/>
                <a:gdLst>
                  <a:gd name="T0" fmla="*/ 54 w 107"/>
                  <a:gd name="T1" fmla="*/ 17 h 164"/>
                  <a:gd name="T2" fmla="*/ 44 w 107"/>
                  <a:gd name="T3" fmla="*/ 20 h 164"/>
                  <a:gd name="T4" fmla="*/ 34 w 107"/>
                  <a:gd name="T5" fmla="*/ 28 h 164"/>
                  <a:gd name="T6" fmla="*/ 28 w 107"/>
                  <a:gd name="T7" fmla="*/ 41 h 164"/>
                  <a:gd name="T8" fmla="*/ 23 w 107"/>
                  <a:gd name="T9" fmla="*/ 59 h 164"/>
                  <a:gd name="T10" fmla="*/ 21 w 107"/>
                  <a:gd name="T11" fmla="*/ 83 h 164"/>
                  <a:gd name="T12" fmla="*/ 23 w 107"/>
                  <a:gd name="T13" fmla="*/ 106 h 164"/>
                  <a:gd name="T14" fmla="*/ 27 w 107"/>
                  <a:gd name="T15" fmla="*/ 123 h 164"/>
                  <a:gd name="T16" fmla="*/ 34 w 107"/>
                  <a:gd name="T17" fmla="*/ 137 h 164"/>
                  <a:gd name="T18" fmla="*/ 42 w 107"/>
                  <a:gd name="T19" fmla="*/ 144 h 164"/>
                  <a:gd name="T20" fmla="*/ 54 w 107"/>
                  <a:gd name="T21" fmla="*/ 147 h 164"/>
                  <a:gd name="T22" fmla="*/ 65 w 107"/>
                  <a:gd name="T23" fmla="*/ 144 h 164"/>
                  <a:gd name="T24" fmla="*/ 75 w 107"/>
                  <a:gd name="T25" fmla="*/ 136 h 164"/>
                  <a:gd name="T26" fmla="*/ 81 w 107"/>
                  <a:gd name="T27" fmla="*/ 121 h 164"/>
                  <a:gd name="T28" fmla="*/ 85 w 107"/>
                  <a:gd name="T29" fmla="*/ 103 h 164"/>
                  <a:gd name="T30" fmla="*/ 86 w 107"/>
                  <a:gd name="T31" fmla="*/ 82 h 164"/>
                  <a:gd name="T32" fmla="*/ 85 w 107"/>
                  <a:gd name="T33" fmla="*/ 59 h 164"/>
                  <a:gd name="T34" fmla="*/ 81 w 107"/>
                  <a:gd name="T35" fmla="*/ 42 h 164"/>
                  <a:gd name="T36" fmla="*/ 75 w 107"/>
                  <a:gd name="T37" fmla="*/ 28 h 164"/>
                  <a:gd name="T38" fmla="*/ 67 w 107"/>
                  <a:gd name="T39" fmla="*/ 20 h 164"/>
                  <a:gd name="T40" fmla="*/ 54 w 107"/>
                  <a:gd name="T41" fmla="*/ 17 h 164"/>
                  <a:gd name="T42" fmla="*/ 55 w 107"/>
                  <a:gd name="T43" fmla="*/ 0 h 164"/>
                  <a:gd name="T44" fmla="*/ 74 w 107"/>
                  <a:gd name="T45" fmla="*/ 4 h 164"/>
                  <a:gd name="T46" fmla="*/ 88 w 107"/>
                  <a:gd name="T47" fmla="*/ 14 h 164"/>
                  <a:gd name="T48" fmla="*/ 99 w 107"/>
                  <a:gd name="T49" fmla="*/ 30 h 164"/>
                  <a:gd name="T50" fmla="*/ 106 w 107"/>
                  <a:gd name="T51" fmla="*/ 52 h 164"/>
                  <a:gd name="T52" fmla="*/ 107 w 107"/>
                  <a:gd name="T53" fmla="*/ 80 h 164"/>
                  <a:gd name="T54" fmla="*/ 106 w 107"/>
                  <a:gd name="T55" fmla="*/ 110 h 164"/>
                  <a:gd name="T56" fmla="*/ 99 w 107"/>
                  <a:gd name="T57" fmla="*/ 133 h 164"/>
                  <a:gd name="T58" fmla="*/ 88 w 107"/>
                  <a:gd name="T59" fmla="*/ 150 h 164"/>
                  <a:gd name="T60" fmla="*/ 72 w 107"/>
                  <a:gd name="T61" fmla="*/ 161 h 164"/>
                  <a:gd name="T62" fmla="*/ 52 w 107"/>
                  <a:gd name="T63" fmla="*/ 164 h 164"/>
                  <a:gd name="T64" fmla="*/ 35 w 107"/>
                  <a:gd name="T65" fmla="*/ 161 h 164"/>
                  <a:gd name="T66" fmla="*/ 21 w 107"/>
                  <a:gd name="T67" fmla="*/ 150 h 164"/>
                  <a:gd name="T68" fmla="*/ 10 w 107"/>
                  <a:gd name="T69" fmla="*/ 134 h 164"/>
                  <a:gd name="T70" fmla="*/ 3 w 107"/>
                  <a:gd name="T71" fmla="*/ 112 h 164"/>
                  <a:gd name="T72" fmla="*/ 0 w 107"/>
                  <a:gd name="T73" fmla="*/ 82 h 164"/>
                  <a:gd name="T74" fmla="*/ 1 w 107"/>
                  <a:gd name="T75" fmla="*/ 58 h 164"/>
                  <a:gd name="T76" fmla="*/ 7 w 107"/>
                  <a:gd name="T77" fmla="*/ 38 h 164"/>
                  <a:gd name="T78" fmla="*/ 16 w 107"/>
                  <a:gd name="T79" fmla="*/ 21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8"/>
                    </a:lnTo>
                    <a:lnTo>
                      <a:pt x="28" y="41"/>
                    </a:lnTo>
                    <a:lnTo>
                      <a:pt x="23" y="59"/>
                    </a:lnTo>
                    <a:lnTo>
                      <a:pt x="21" y="83"/>
                    </a:lnTo>
                    <a:lnTo>
                      <a:pt x="23" y="106"/>
                    </a:lnTo>
                    <a:lnTo>
                      <a:pt x="27" y="123"/>
                    </a:lnTo>
                    <a:lnTo>
                      <a:pt x="34" y="137"/>
                    </a:lnTo>
                    <a:lnTo>
                      <a:pt x="42" y="144"/>
                    </a:lnTo>
                    <a:lnTo>
                      <a:pt x="54" y="147"/>
                    </a:lnTo>
                    <a:lnTo>
                      <a:pt x="65" y="144"/>
                    </a:lnTo>
                    <a:lnTo>
                      <a:pt x="75" y="136"/>
                    </a:lnTo>
                    <a:lnTo>
                      <a:pt x="81" y="121"/>
                    </a:lnTo>
                    <a:lnTo>
                      <a:pt x="85" y="103"/>
                    </a:lnTo>
                    <a:lnTo>
                      <a:pt x="86" y="82"/>
                    </a:lnTo>
                    <a:lnTo>
                      <a:pt x="85" y="59"/>
                    </a:lnTo>
                    <a:lnTo>
                      <a:pt x="81" y="42"/>
                    </a:lnTo>
                    <a:lnTo>
                      <a:pt x="75" y="28"/>
                    </a:lnTo>
                    <a:lnTo>
                      <a:pt x="67" y="20"/>
                    </a:lnTo>
                    <a:lnTo>
                      <a:pt x="54" y="17"/>
                    </a:lnTo>
                    <a:close/>
                    <a:moveTo>
                      <a:pt x="55" y="0"/>
                    </a:moveTo>
                    <a:lnTo>
                      <a:pt x="74" y="4"/>
                    </a:lnTo>
                    <a:lnTo>
                      <a:pt x="88" y="14"/>
                    </a:lnTo>
                    <a:lnTo>
                      <a:pt x="99" y="30"/>
                    </a:lnTo>
                    <a:lnTo>
                      <a:pt x="106" y="52"/>
                    </a:lnTo>
                    <a:lnTo>
                      <a:pt x="107" y="80"/>
                    </a:lnTo>
                    <a:lnTo>
                      <a:pt x="106" y="110"/>
                    </a:lnTo>
                    <a:lnTo>
                      <a:pt x="99" y="133"/>
                    </a:lnTo>
                    <a:lnTo>
                      <a:pt x="88" y="150"/>
                    </a:lnTo>
                    <a:lnTo>
                      <a:pt x="72" y="161"/>
                    </a:lnTo>
                    <a:lnTo>
                      <a:pt x="52" y="164"/>
                    </a:lnTo>
                    <a:lnTo>
                      <a:pt x="35" y="161"/>
                    </a:lnTo>
                    <a:lnTo>
                      <a:pt x="21" y="150"/>
                    </a:lnTo>
                    <a:lnTo>
                      <a:pt x="10" y="134"/>
                    </a:lnTo>
                    <a:lnTo>
                      <a:pt x="3" y="112"/>
                    </a:lnTo>
                    <a:lnTo>
                      <a:pt x="0" y="82"/>
                    </a:lnTo>
                    <a:lnTo>
                      <a:pt x="1" y="58"/>
                    </a:lnTo>
                    <a:lnTo>
                      <a:pt x="7" y="38"/>
                    </a:lnTo>
                    <a:lnTo>
                      <a:pt x="16" y="21"/>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43"/>
              <p:cNvSpPr>
                <a:spLocks/>
              </p:cNvSpPr>
              <p:nvPr/>
            </p:nvSpPr>
            <p:spPr bwMode="auto">
              <a:xfrm>
                <a:off x="1074738" y="4572001"/>
                <a:ext cx="22225" cy="25400"/>
              </a:xfrm>
              <a:custGeom>
                <a:avLst/>
                <a:gdLst>
                  <a:gd name="T0" fmla="*/ 14 w 28"/>
                  <a:gd name="T1" fmla="*/ 0 h 31"/>
                  <a:gd name="T2" fmla="*/ 18 w 28"/>
                  <a:gd name="T3" fmla="*/ 1 h 31"/>
                  <a:gd name="T4" fmla="*/ 23 w 28"/>
                  <a:gd name="T5" fmla="*/ 3 h 31"/>
                  <a:gd name="T6" fmla="*/ 25 w 28"/>
                  <a:gd name="T7" fmla="*/ 7 h 31"/>
                  <a:gd name="T8" fmla="*/ 28 w 28"/>
                  <a:gd name="T9" fmla="*/ 11 h 31"/>
                  <a:gd name="T10" fmla="*/ 28 w 28"/>
                  <a:gd name="T11" fmla="*/ 15 h 31"/>
                  <a:gd name="T12" fmla="*/ 28 w 28"/>
                  <a:gd name="T13" fmla="*/ 21 h 31"/>
                  <a:gd name="T14" fmla="*/ 25 w 28"/>
                  <a:gd name="T15" fmla="*/ 25 h 31"/>
                  <a:gd name="T16" fmla="*/ 23 w 28"/>
                  <a:gd name="T17" fmla="*/ 28 h 31"/>
                  <a:gd name="T18" fmla="*/ 18 w 28"/>
                  <a:gd name="T19" fmla="*/ 31 h 31"/>
                  <a:gd name="T20" fmla="*/ 14 w 28"/>
                  <a:gd name="T21" fmla="*/ 31 h 31"/>
                  <a:gd name="T22" fmla="*/ 8 w 28"/>
                  <a:gd name="T23" fmla="*/ 31 h 31"/>
                  <a:gd name="T24" fmla="*/ 6 w 28"/>
                  <a:gd name="T25" fmla="*/ 28 h 31"/>
                  <a:gd name="T26" fmla="*/ 1 w 28"/>
                  <a:gd name="T27" fmla="*/ 25 h 31"/>
                  <a:gd name="T28" fmla="*/ 0 w 28"/>
                  <a:gd name="T29" fmla="*/ 21 h 31"/>
                  <a:gd name="T30" fmla="*/ 0 w 28"/>
                  <a:gd name="T31" fmla="*/ 15 h 31"/>
                  <a:gd name="T32" fmla="*/ 0 w 28"/>
                  <a:gd name="T33" fmla="*/ 11 h 31"/>
                  <a:gd name="T34" fmla="*/ 3 w 28"/>
                  <a:gd name="T35" fmla="*/ 7 h 31"/>
                  <a:gd name="T36" fmla="*/ 6 w 28"/>
                  <a:gd name="T37" fmla="*/ 3 h 31"/>
                  <a:gd name="T38" fmla="*/ 10 w 28"/>
                  <a:gd name="T39" fmla="*/ 1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1"/>
                    </a:lnTo>
                    <a:lnTo>
                      <a:pt x="23" y="3"/>
                    </a:lnTo>
                    <a:lnTo>
                      <a:pt x="25" y="7"/>
                    </a:lnTo>
                    <a:lnTo>
                      <a:pt x="28" y="11"/>
                    </a:lnTo>
                    <a:lnTo>
                      <a:pt x="28" y="15"/>
                    </a:lnTo>
                    <a:lnTo>
                      <a:pt x="28" y="21"/>
                    </a:lnTo>
                    <a:lnTo>
                      <a:pt x="25" y="25"/>
                    </a:lnTo>
                    <a:lnTo>
                      <a:pt x="23" y="28"/>
                    </a:lnTo>
                    <a:lnTo>
                      <a:pt x="18" y="31"/>
                    </a:lnTo>
                    <a:lnTo>
                      <a:pt x="14" y="31"/>
                    </a:lnTo>
                    <a:lnTo>
                      <a:pt x="8" y="31"/>
                    </a:lnTo>
                    <a:lnTo>
                      <a:pt x="6" y="28"/>
                    </a:lnTo>
                    <a:lnTo>
                      <a:pt x="1" y="25"/>
                    </a:lnTo>
                    <a:lnTo>
                      <a:pt x="0" y="21"/>
                    </a:lnTo>
                    <a:lnTo>
                      <a:pt x="0" y="15"/>
                    </a:lnTo>
                    <a:lnTo>
                      <a:pt x="0" y="11"/>
                    </a:lnTo>
                    <a:lnTo>
                      <a:pt x="3" y="7"/>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44"/>
              <p:cNvSpPr>
                <a:spLocks/>
              </p:cNvSpPr>
              <p:nvPr/>
            </p:nvSpPr>
            <p:spPr bwMode="auto">
              <a:xfrm>
                <a:off x="1127125" y="4467226"/>
                <a:ext cx="79375" cy="128588"/>
              </a:xfrm>
              <a:custGeom>
                <a:avLst/>
                <a:gdLst>
                  <a:gd name="T0" fmla="*/ 48 w 101"/>
                  <a:gd name="T1" fmla="*/ 0 h 161"/>
                  <a:gd name="T2" fmla="*/ 67 w 101"/>
                  <a:gd name="T3" fmla="*/ 3 h 161"/>
                  <a:gd name="T4" fmla="*/ 81 w 101"/>
                  <a:gd name="T5" fmla="*/ 10 h 161"/>
                  <a:gd name="T6" fmla="*/ 89 w 101"/>
                  <a:gd name="T7" fmla="*/ 20 h 161"/>
                  <a:gd name="T8" fmla="*/ 95 w 101"/>
                  <a:gd name="T9" fmla="*/ 32 h 161"/>
                  <a:gd name="T10" fmla="*/ 97 w 101"/>
                  <a:gd name="T11" fmla="*/ 47 h 161"/>
                  <a:gd name="T12" fmla="*/ 94 w 101"/>
                  <a:gd name="T13" fmla="*/ 68 h 161"/>
                  <a:gd name="T14" fmla="*/ 82 w 101"/>
                  <a:gd name="T15" fmla="*/ 88 h 161"/>
                  <a:gd name="T16" fmla="*/ 65 w 101"/>
                  <a:gd name="T17" fmla="*/ 109 h 161"/>
                  <a:gd name="T18" fmla="*/ 43 w 101"/>
                  <a:gd name="T19" fmla="*/ 131 h 161"/>
                  <a:gd name="T20" fmla="*/ 30 w 101"/>
                  <a:gd name="T21" fmla="*/ 143 h 161"/>
                  <a:gd name="T22" fmla="*/ 30 w 101"/>
                  <a:gd name="T23" fmla="*/ 144 h 161"/>
                  <a:gd name="T24" fmla="*/ 101 w 101"/>
                  <a:gd name="T25" fmla="*/ 144 h 161"/>
                  <a:gd name="T26" fmla="*/ 101 w 101"/>
                  <a:gd name="T27" fmla="*/ 161 h 161"/>
                  <a:gd name="T28" fmla="*/ 0 w 101"/>
                  <a:gd name="T29" fmla="*/ 161 h 161"/>
                  <a:gd name="T30" fmla="*/ 0 w 101"/>
                  <a:gd name="T31" fmla="*/ 148 h 161"/>
                  <a:gd name="T32" fmla="*/ 16 w 101"/>
                  <a:gd name="T33" fmla="*/ 131 h 161"/>
                  <a:gd name="T34" fmla="*/ 39 w 101"/>
                  <a:gd name="T35" fmla="*/ 110 h 161"/>
                  <a:gd name="T36" fmla="*/ 56 w 101"/>
                  <a:gd name="T37" fmla="*/ 93 h 161"/>
                  <a:gd name="T38" fmla="*/ 67 w 101"/>
                  <a:gd name="T39" fmla="*/ 78 h 161"/>
                  <a:gd name="T40" fmla="*/ 74 w 101"/>
                  <a:gd name="T41" fmla="*/ 63 h 161"/>
                  <a:gd name="T42" fmla="*/ 75 w 101"/>
                  <a:gd name="T43" fmla="*/ 49 h 161"/>
                  <a:gd name="T44" fmla="*/ 75 w 101"/>
                  <a:gd name="T45" fmla="*/ 39 h 161"/>
                  <a:gd name="T46" fmla="*/ 71 w 101"/>
                  <a:gd name="T47" fmla="*/ 31 h 161"/>
                  <a:gd name="T48" fmla="*/ 65 w 101"/>
                  <a:gd name="T49" fmla="*/ 24 h 161"/>
                  <a:gd name="T50" fmla="*/ 57 w 101"/>
                  <a:gd name="T51" fmla="*/ 20 h 161"/>
                  <a:gd name="T52" fmla="*/ 44 w 101"/>
                  <a:gd name="T53" fmla="*/ 18 h 161"/>
                  <a:gd name="T54" fmla="*/ 32 w 101"/>
                  <a:gd name="T55" fmla="*/ 20 h 161"/>
                  <a:gd name="T56" fmla="*/ 20 w 101"/>
                  <a:gd name="T57" fmla="*/ 25 h 161"/>
                  <a:gd name="T58" fmla="*/ 10 w 101"/>
                  <a:gd name="T59" fmla="*/ 31 h 161"/>
                  <a:gd name="T60" fmla="*/ 5 w 101"/>
                  <a:gd name="T61" fmla="*/ 15 h 161"/>
                  <a:gd name="T62" fmla="*/ 16 w 101"/>
                  <a:gd name="T63" fmla="*/ 8 h 161"/>
                  <a:gd name="T64" fmla="*/ 32 w 101"/>
                  <a:gd name="T65" fmla="*/ 3 h 161"/>
                  <a:gd name="T66" fmla="*/ 48 w 101"/>
                  <a:gd name="T6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61">
                    <a:moveTo>
                      <a:pt x="48" y="0"/>
                    </a:moveTo>
                    <a:lnTo>
                      <a:pt x="67" y="3"/>
                    </a:lnTo>
                    <a:lnTo>
                      <a:pt x="81" y="10"/>
                    </a:lnTo>
                    <a:lnTo>
                      <a:pt x="89" y="20"/>
                    </a:lnTo>
                    <a:lnTo>
                      <a:pt x="95" y="32"/>
                    </a:lnTo>
                    <a:lnTo>
                      <a:pt x="97" y="47"/>
                    </a:lnTo>
                    <a:lnTo>
                      <a:pt x="94" y="68"/>
                    </a:lnTo>
                    <a:lnTo>
                      <a:pt x="82" y="88"/>
                    </a:lnTo>
                    <a:lnTo>
                      <a:pt x="65" y="109"/>
                    </a:lnTo>
                    <a:lnTo>
                      <a:pt x="43" y="131"/>
                    </a:lnTo>
                    <a:lnTo>
                      <a:pt x="30" y="143"/>
                    </a:lnTo>
                    <a:lnTo>
                      <a:pt x="30" y="144"/>
                    </a:lnTo>
                    <a:lnTo>
                      <a:pt x="101" y="144"/>
                    </a:lnTo>
                    <a:lnTo>
                      <a:pt x="101" y="161"/>
                    </a:lnTo>
                    <a:lnTo>
                      <a:pt x="0" y="161"/>
                    </a:lnTo>
                    <a:lnTo>
                      <a:pt x="0" y="148"/>
                    </a:lnTo>
                    <a:lnTo>
                      <a:pt x="16" y="131"/>
                    </a:lnTo>
                    <a:lnTo>
                      <a:pt x="39" y="110"/>
                    </a:lnTo>
                    <a:lnTo>
                      <a:pt x="56" y="93"/>
                    </a:lnTo>
                    <a:lnTo>
                      <a:pt x="67" y="78"/>
                    </a:lnTo>
                    <a:lnTo>
                      <a:pt x="74" y="63"/>
                    </a:lnTo>
                    <a:lnTo>
                      <a:pt x="75" y="49"/>
                    </a:lnTo>
                    <a:lnTo>
                      <a:pt x="75" y="39"/>
                    </a:lnTo>
                    <a:lnTo>
                      <a:pt x="71" y="31"/>
                    </a:lnTo>
                    <a:lnTo>
                      <a:pt x="65" y="24"/>
                    </a:lnTo>
                    <a:lnTo>
                      <a:pt x="57" y="20"/>
                    </a:lnTo>
                    <a:lnTo>
                      <a:pt x="44" y="18"/>
                    </a:lnTo>
                    <a:lnTo>
                      <a:pt x="32" y="20"/>
                    </a:lnTo>
                    <a:lnTo>
                      <a:pt x="20" y="25"/>
                    </a:lnTo>
                    <a:lnTo>
                      <a:pt x="10" y="31"/>
                    </a:lnTo>
                    <a:lnTo>
                      <a:pt x="5" y="15"/>
                    </a:lnTo>
                    <a:lnTo>
                      <a:pt x="16" y="8"/>
                    </a:lnTo>
                    <a:lnTo>
                      <a:pt x="32" y="3"/>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Line 45"/>
              <p:cNvSpPr>
                <a:spLocks noChangeShapeType="1"/>
              </p:cNvSpPr>
              <p:nvPr/>
            </p:nvSpPr>
            <p:spPr bwMode="auto">
              <a:xfrm flipH="1">
                <a:off x="1322388" y="4016376"/>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Freeform 46"/>
              <p:cNvSpPr>
                <a:spLocks noEditPoints="1"/>
              </p:cNvSpPr>
              <p:nvPr/>
            </p:nvSpPr>
            <p:spPr bwMode="auto">
              <a:xfrm>
                <a:off x="963613" y="39338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60 h 164"/>
                  <a:gd name="T10" fmla="*/ 21 w 107"/>
                  <a:gd name="T11" fmla="*/ 84 h 164"/>
                  <a:gd name="T12" fmla="*/ 23 w 107"/>
                  <a:gd name="T13" fmla="*/ 106 h 164"/>
                  <a:gd name="T14" fmla="*/ 27 w 107"/>
                  <a:gd name="T15" fmla="*/ 123 h 164"/>
                  <a:gd name="T16" fmla="*/ 34 w 107"/>
                  <a:gd name="T17" fmla="*/ 137 h 164"/>
                  <a:gd name="T18" fmla="*/ 42 w 107"/>
                  <a:gd name="T19" fmla="*/ 145 h 164"/>
                  <a:gd name="T20" fmla="*/ 54 w 107"/>
                  <a:gd name="T21" fmla="*/ 147 h 164"/>
                  <a:gd name="T22" fmla="*/ 65 w 107"/>
                  <a:gd name="T23" fmla="*/ 145 h 164"/>
                  <a:gd name="T24" fmla="*/ 75 w 107"/>
                  <a:gd name="T25" fmla="*/ 136 h 164"/>
                  <a:gd name="T26" fmla="*/ 81 w 107"/>
                  <a:gd name="T27" fmla="*/ 122 h 164"/>
                  <a:gd name="T28" fmla="*/ 85 w 107"/>
                  <a:gd name="T29" fmla="*/ 104 h 164"/>
                  <a:gd name="T30" fmla="*/ 86 w 107"/>
                  <a:gd name="T31" fmla="*/ 82 h 164"/>
                  <a:gd name="T32" fmla="*/ 85 w 107"/>
                  <a:gd name="T33" fmla="*/ 60 h 164"/>
                  <a:gd name="T34" fmla="*/ 81 w 107"/>
                  <a:gd name="T35" fmla="*/ 43 h 164"/>
                  <a:gd name="T36" fmla="*/ 75 w 107"/>
                  <a:gd name="T37" fmla="*/ 29 h 164"/>
                  <a:gd name="T38" fmla="*/ 67 w 107"/>
                  <a:gd name="T39" fmla="*/ 20 h 164"/>
                  <a:gd name="T40" fmla="*/ 54 w 107"/>
                  <a:gd name="T41" fmla="*/ 17 h 164"/>
                  <a:gd name="T42" fmla="*/ 55 w 107"/>
                  <a:gd name="T43" fmla="*/ 0 h 164"/>
                  <a:gd name="T44" fmla="*/ 74 w 107"/>
                  <a:gd name="T45" fmla="*/ 5 h 164"/>
                  <a:gd name="T46" fmla="*/ 88 w 107"/>
                  <a:gd name="T47" fmla="*/ 15 h 164"/>
                  <a:gd name="T48" fmla="*/ 99 w 107"/>
                  <a:gd name="T49" fmla="*/ 30 h 164"/>
                  <a:gd name="T50" fmla="*/ 106 w 107"/>
                  <a:gd name="T51" fmla="*/ 53 h 164"/>
                  <a:gd name="T52" fmla="*/ 107 w 107"/>
                  <a:gd name="T53" fmla="*/ 81 h 164"/>
                  <a:gd name="T54" fmla="*/ 106 w 107"/>
                  <a:gd name="T55" fmla="*/ 111 h 164"/>
                  <a:gd name="T56" fmla="*/ 99 w 107"/>
                  <a:gd name="T57" fmla="*/ 133 h 164"/>
                  <a:gd name="T58" fmla="*/ 88 w 107"/>
                  <a:gd name="T59" fmla="*/ 150 h 164"/>
                  <a:gd name="T60" fmla="*/ 72 w 107"/>
                  <a:gd name="T61" fmla="*/ 162 h 164"/>
                  <a:gd name="T62" fmla="*/ 52 w 107"/>
                  <a:gd name="T63" fmla="*/ 164 h 164"/>
                  <a:gd name="T64" fmla="*/ 35 w 107"/>
                  <a:gd name="T65" fmla="*/ 162 h 164"/>
                  <a:gd name="T66" fmla="*/ 21 w 107"/>
                  <a:gd name="T67" fmla="*/ 150 h 164"/>
                  <a:gd name="T68" fmla="*/ 10 w 107"/>
                  <a:gd name="T69" fmla="*/ 135 h 164"/>
                  <a:gd name="T70" fmla="*/ 3 w 107"/>
                  <a:gd name="T71" fmla="*/ 112 h 164"/>
                  <a:gd name="T72" fmla="*/ 0 w 107"/>
                  <a:gd name="T73" fmla="*/ 82 h 164"/>
                  <a:gd name="T74" fmla="*/ 1 w 107"/>
                  <a:gd name="T75" fmla="*/ 58 h 164"/>
                  <a:gd name="T76" fmla="*/ 7 w 107"/>
                  <a:gd name="T77" fmla="*/ 39 h 164"/>
                  <a:gd name="T78" fmla="*/ 16 w 107"/>
                  <a:gd name="T79" fmla="*/ 22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60"/>
                    </a:lnTo>
                    <a:lnTo>
                      <a:pt x="21" y="84"/>
                    </a:lnTo>
                    <a:lnTo>
                      <a:pt x="23" y="106"/>
                    </a:lnTo>
                    <a:lnTo>
                      <a:pt x="27" y="123"/>
                    </a:lnTo>
                    <a:lnTo>
                      <a:pt x="34" y="137"/>
                    </a:lnTo>
                    <a:lnTo>
                      <a:pt x="42" y="145"/>
                    </a:lnTo>
                    <a:lnTo>
                      <a:pt x="54" y="147"/>
                    </a:lnTo>
                    <a:lnTo>
                      <a:pt x="65" y="145"/>
                    </a:lnTo>
                    <a:lnTo>
                      <a:pt x="75" y="136"/>
                    </a:lnTo>
                    <a:lnTo>
                      <a:pt x="81" y="122"/>
                    </a:lnTo>
                    <a:lnTo>
                      <a:pt x="85" y="104"/>
                    </a:lnTo>
                    <a:lnTo>
                      <a:pt x="86" y="82"/>
                    </a:lnTo>
                    <a:lnTo>
                      <a:pt x="85" y="60"/>
                    </a:lnTo>
                    <a:lnTo>
                      <a:pt x="81" y="43"/>
                    </a:lnTo>
                    <a:lnTo>
                      <a:pt x="75" y="29"/>
                    </a:lnTo>
                    <a:lnTo>
                      <a:pt x="67" y="20"/>
                    </a:lnTo>
                    <a:lnTo>
                      <a:pt x="54" y="17"/>
                    </a:lnTo>
                    <a:close/>
                    <a:moveTo>
                      <a:pt x="55" y="0"/>
                    </a:moveTo>
                    <a:lnTo>
                      <a:pt x="74" y="5"/>
                    </a:lnTo>
                    <a:lnTo>
                      <a:pt x="88" y="15"/>
                    </a:lnTo>
                    <a:lnTo>
                      <a:pt x="99" y="30"/>
                    </a:lnTo>
                    <a:lnTo>
                      <a:pt x="106" y="53"/>
                    </a:lnTo>
                    <a:lnTo>
                      <a:pt x="107" y="81"/>
                    </a:lnTo>
                    <a:lnTo>
                      <a:pt x="106" y="111"/>
                    </a:lnTo>
                    <a:lnTo>
                      <a:pt x="99" y="133"/>
                    </a:lnTo>
                    <a:lnTo>
                      <a:pt x="88" y="150"/>
                    </a:lnTo>
                    <a:lnTo>
                      <a:pt x="72" y="162"/>
                    </a:lnTo>
                    <a:lnTo>
                      <a:pt x="52" y="164"/>
                    </a:lnTo>
                    <a:lnTo>
                      <a:pt x="35" y="162"/>
                    </a:lnTo>
                    <a:lnTo>
                      <a:pt x="21" y="150"/>
                    </a:lnTo>
                    <a:lnTo>
                      <a:pt x="10" y="135"/>
                    </a:lnTo>
                    <a:lnTo>
                      <a:pt x="3" y="112"/>
                    </a:lnTo>
                    <a:lnTo>
                      <a:pt x="0" y="82"/>
                    </a:lnTo>
                    <a:lnTo>
                      <a:pt x="1" y="58"/>
                    </a:lnTo>
                    <a:lnTo>
                      <a:pt x="7" y="39"/>
                    </a:lnTo>
                    <a:lnTo>
                      <a:pt x="16" y="22"/>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47"/>
              <p:cNvSpPr>
                <a:spLocks/>
              </p:cNvSpPr>
              <p:nvPr/>
            </p:nvSpPr>
            <p:spPr bwMode="auto">
              <a:xfrm>
                <a:off x="1074738" y="4040188"/>
                <a:ext cx="22225" cy="23813"/>
              </a:xfrm>
              <a:custGeom>
                <a:avLst/>
                <a:gdLst>
                  <a:gd name="T0" fmla="*/ 14 w 28"/>
                  <a:gd name="T1" fmla="*/ 0 h 31"/>
                  <a:gd name="T2" fmla="*/ 18 w 28"/>
                  <a:gd name="T3" fmla="*/ 2 h 31"/>
                  <a:gd name="T4" fmla="*/ 23 w 28"/>
                  <a:gd name="T5" fmla="*/ 3 h 31"/>
                  <a:gd name="T6" fmla="*/ 25 w 28"/>
                  <a:gd name="T7" fmla="*/ 7 h 31"/>
                  <a:gd name="T8" fmla="*/ 28 w 28"/>
                  <a:gd name="T9" fmla="*/ 12 h 31"/>
                  <a:gd name="T10" fmla="*/ 28 w 28"/>
                  <a:gd name="T11" fmla="*/ 16 h 31"/>
                  <a:gd name="T12" fmla="*/ 28 w 28"/>
                  <a:gd name="T13" fmla="*/ 21 h 31"/>
                  <a:gd name="T14" fmla="*/ 25 w 28"/>
                  <a:gd name="T15" fmla="*/ 26 h 31"/>
                  <a:gd name="T16" fmla="*/ 23 w 28"/>
                  <a:gd name="T17" fmla="*/ 29 h 31"/>
                  <a:gd name="T18" fmla="*/ 18 w 28"/>
                  <a:gd name="T19" fmla="*/ 31 h 31"/>
                  <a:gd name="T20" fmla="*/ 14 w 28"/>
                  <a:gd name="T21" fmla="*/ 31 h 31"/>
                  <a:gd name="T22" fmla="*/ 8 w 28"/>
                  <a:gd name="T23" fmla="*/ 31 h 31"/>
                  <a:gd name="T24" fmla="*/ 6 w 28"/>
                  <a:gd name="T25" fmla="*/ 29 h 31"/>
                  <a:gd name="T26" fmla="*/ 1 w 28"/>
                  <a:gd name="T27" fmla="*/ 26 h 31"/>
                  <a:gd name="T28" fmla="*/ 0 w 28"/>
                  <a:gd name="T29" fmla="*/ 21 h 31"/>
                  <a:gd name="T30" fmla="*/ 0 w 28"/>
                  <a:gd name="T31" fmla="*/ 16 h 31"/>
                  <a:gd name="T32" fmla="*/ 0 w 28"/>
                  <a:gd name="T33" fmla="*/ 12 h 31"/>
                  <a:gd name="T34" fmla="*/ 3 w 28"/>
                  <a:gd name="T35" fmla="*/ 7 h 31"/>
                  <a:gd name="T36" fmla="*/ 6 w 28"/>
                  <a:gd name="T37" fmla="*/ 3 h 31"/>
                  <a:gd name="T38" fmla="*/ 10 w 28"/>
                  <a:gd name="T39" fmla="*/ 2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2"/>
                    </a:lnTo>
                    <a:lnTo>
                      <a:pt x="23" y="3"/>
                    </a:lnTo>
                    <a:lnTo>
                      <a:pt x="25" y="7"/>
                    </a:lnTo>
                    <a:lnTo>
                      <a:pt x="28" y="12"/>
                    </a:lnTo>
                    <a:lnTo>
                      <a:pt x="28" y="16"/>
                    </a:lnTo>
                    <a:lnTo>
                      <a:pt x="28" y="21"/>
                    </a:lnTo>
                    <a:lnTo>
                      <a:pt x="25" y="26"/>
                    </a:lnTo>
                    <a:lnTo>
                      <a:pt x="23" y="29"/>
                    </a:lnTo>
                    <a:lnTo>
                      <a:pt x="18" y="31"/>
                    </a:lnTo>
                    <a:lnTo>
                      <a:pt x="14" y="31"/>
                    </a:lnTo>
                    <a:lnTo>
                      <a:pt x="8" y="31"/>
                    </a:lnTo>
                    <a:lnTo>
                      <a:pt x="6" y="29"/>
                    </a:lnTo>
                    <a:lnTo>
                      <a:pt x="1" y="26"/>
                    </a:lnTo>
                    <a:lnTo>
                      <a:pt x="0" y="21"/>
                    </a:lnTo>
                    <a:lnTo>
                      <a:pt x="0" y="16"/>
                    </a:lnTo>
                    <a:lnTo>
                      <a:pt x="0" y="12"/>
                    </a:lnTo>
                    <a:lnTo>
                      <a:pt x="3" y="7"/>
                    </a:lnTo>
                    <a:lnTo>
                      <a:pt x="6"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48"/>
              <p:cNvSpPr>
                <a:spLocks noEditPoints="1"/>
              </p:cNvSpPr>
              <p:nvPr/>
            </p:nvSpPr>
            <p:spPr bwMode="auto">
              <a:xfrm>
                <a:off x="1120775" y="3937001"/>
                <a:ext cx="93663" cy="125413"/>
              </a:xfrm>
              <a:custGeom>
                <a:avLst/>
                <a:gdLst>
                  <a:gd name="T0" fmla="*/ 75 w 117"/>
                  <a:gd name="T1" fmla="*/ 21 h 159"/>
                  <a:gd name="T2" fmla="*/ 68 w 117"/>
                  <a:gd name="T3" fmla="*/ 33 h 159"/>
                  <a:gd name="T4" fmla="*/ 61 w 117"/>
                  <a:gd name="T5" fmla="*/ 44 h 159"/>
                  <a:gd name="T6" fmla="*/ 23 w 117"/>
                  <a:gd name="T7" fmla="*/ 98 h 159"/>
                  <a:gd name="T8" fmla="*/ 23 w 117"/>
                  <a:gd name="T9" fmla="*/ 99 h 159"/>
                  <a:gd name="T10" fmla="*/ 75 w 117"/>
                  <a:gd name="T11" fmla="*/ 99 h 159"/>
                  <a:gd name="T12" fmla="*/ 75 w 117"/>
                  <a:gd name="T13" fmla="*/ 45 h 159"/>
                  <a:gd name="T14" fmla="*/ 75 w 117"/>
                  <a:gd name="T15" fmla="*/ 21 h 159"/>
                  <a:gd name="T16" fmla="*/ 75 w 117"/>
                  <a:gd name="T17" fmla="*/ 21 h 159"/>
                  <a:gd name="T18" fmla="*/ 71 w 117"/>
                  <a:gd name="T19" fmla="*/ 0 h 159"/>
                  <a:gd name="T20" fmla="*/ 95 w 117"/>
                  <a:gd name="T21" fmla="*/ 0 h 159"/>
                  <a:gd name="T22" fmla="*/ 95 w 117"/>
                  <a:gd name="T23" fmla="*/ 99 h 159"/>
                  <a:gd name="T24" fmla="*/ 117 w 117"/>
                  <a:gd name="T25" fmla="*/ 99 h 159"/>
                  <a:gd name="T26" fmla="*/ 117 w 117"/>
                  <a:gd name="T27" fmla="*/ 115 h 159"/>
                  <a:gd name="T28" fmla="*/ 95 w 117"/>
                  <a:gd name="T29" fmla="*/ 115 h 159"/>
                  <a:gd name="T30" fmla="*/ 95 w 117"/>
                  <a:gd name="T31" fmla="*/ 159 h 159"/>
                  <a:gd name="T32" fmla="*/ 75 w 117"/>
                  <a:gd name="T33" fmla="*/ 159 h 159"/>
                  <a:gd name="T34" fmla="*/ 75 w 117"/>
                  <a:gd name="T35" fmla="*/ 115 h 159"/>
                  <a:gd name="T36" fmla="*/ 0 w 117"/>
                  <a:gd name="T37" fmla="*/ 115 h 159"/>
                  <a:gd name="T38" fmla="*/ 0 w 117"/>
                  <a:gd name="T39" fmla="*/ 102 h 159"/>
                  <a:gd name="T40" fmla="*/ 71 w 117"/>
                  <a:gd name="T4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9">
                    <a:moveTo>
                      <a:pt x="75" y="21"/>
                    </a:moveTo>
                    <a:lnTo>
                      <a:pt x="68" y="33"/>
                    </a:lnTo>
                    <a:lnTo>
                      <a:pt x="61" y="44"/>
                    </a:lnTo>
                    <a:lnTo>
                      <a:pt x="23" y="98"/>
                    </a:lnTo>
                    <a:lnTo>
                      <a:pt x="23" y="99"/>
                    </a:lnTo>
                    <a:lnTo>
                      <a:pt x="75" y="99"/>
                    </a:lnTo>
                    <a:lnTo>
                      <a:pt x="75" y="45"/>
                    </a:lnTo>
                    <a:lnTo>
                      <a:pt x="75" y="21"/>
                    </a:lnTo>
                    <a:lnTo>
                      <a:pt x="75" y="21"/>
                    </a:lnTo>
                    <a:close/>
                    <a:moveTo>
                      <a:pt x="71" y="0"/>
                    </a:moveTo>
                    <a:lnTo>
                      <a:pt x="95" y="0"/>
                    </a:lnTo>
                    <a:lnTo>
                      <a:pt x="95" y="99"/>
                    </a:lnTo>
                    <a:lnTo>
                      <a:pt x="117" y="99"/>
                    </a:lnTo>
                    <a:lnTo>
                      <a:pt x="117" y="115"/>
                    </a:lnTo>
                    <a:lnTo>
                      <a:pt x="95" y="115"/>
                    </a:lnTo>
                    <a:lnTo>
                      <a:pt x="95" y="159"/>
                    </a:lnTo>
                    <a:lnTo>
                      <a:pt x="75" y="159"/>
                    </a:lnTo>
                    <a:lnTo>
                      <a:pt x="75" y="115"/>
                    </a:lnTo>
                    <a:lnTo>
                      <a:pt x="0" y="115"/>
                    </a:lnTo>
                    <a:lnTo>
                      <a:pt x="0" y="102"/>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Line 49"/>
              <p:cNvSpPr>
                <a:spLocks noChangeShapeType="1"/>
              </p:cNvSpPr>
              <p:nvPr/>
            </p:nvSpPr>
            <p:spPr bwMode="auto">
              <a:xfrm flipH="1">
                <a:off x="1322388" y="34845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50"/>
              <p:cNvSpPr>
                <a:spLocks noEditPoints="1"/>
              </p:cNvSpPr>
              <p:nvPr/>
            </p:nvSpPr>
            <p:spPr bwMode="auto">
              <a:xfrm>
                <a:off x="963613" y="3400426"/>
                <a:ext cx="85725" cy="130175"/>
              </a:xfrm>
              <a:custGeom>
                <a:avLst/>
                <a:gdLst>
                  <a:gd name="T0" fmla="*/ 54 w 107"/>
                  <a:gd name="T1" fmla="*/ 17 h 164"/>
                  <a:gd name="T2" fmla="*/ 44 w 107"/>
                  <a:gd name="T3" fmla="*/ 20 h 164"/>
                  <a:gd name="T4" fmla="*/ 34 w 107"/>
                  <a:gd name="T5" fmla="*/ 27 h 164"/>
                  <a:gd name="T6" fmla="*/ 28 w 107"/>
                  <a:gd name="T7" fmla="*/ 41 h 164"/>
                  <a:gd name="T8" fmla="*/ 23 w 107"/>
                  <a:gd name="T9" fmla="*/ 59 h 164"/>
                  <a:gd name="T10" fmla="*/ 21 w 107"/>
                  <a:gd name="T11" fmla="*/ 83 h 164"/>
                  <a:gd name="T12" fmla="*/ 23 w 107"/>
                  <a:gd name="T13" fmla="*/ 106 h 164"/>
                  <a:gd name="T14" fmla="*/ 27 w 107"/>
                  <a:gd name="T15" fmla="*/ 123 h 164"/>
                  <a:gd name="T16" fmla="*/ 34 w 107"/>
                  <a:gd name="T17" fmla="*/ 137 h 164"/>
                  <a:gd name="T18" fmla="*/ 42 w 107"/>
                  <a:gd name="T19" fmla="*/ 144 h 164"/>
                  <a:gd name="T20" fmla="*/ 54 w 107"/>
                  <a:gd name="T21" fmla="*/ 147 h 164"/>
                  <a:gd name="T22" fmla="*/ 65 w 107"/>
                  <a:gd name="T23" fmla="*/ 144 h 164"/>
                  <a:gd name="T24" fmla="*/ 75 w 107"/>
                  <a:gd name="T25" fmla="*/ 136 h 164"/>
                  <a:gd name="T26" fmla="*/ 81 w 107"/>
                  <a:gd name="T27" fmla="*/ 121 h 164"/>
                  <a:gd name="T28" fmla="*/ 85 w 107"/>
                  <a:gd name="T29" fmla="*/ 103 h 164"/>
                  <a:gd name="T30" fmla="*/ 86 w 107"/>
                  <a:gd name="T31" fmla="*/ 82 h 164"/>
                  <a:gd name="T32" fmla="*/ 85 w 107"/>
                  <a:gd name="T33" fmla="*/ 59 h 164"/>
                  <a:gd name="T34" fmla="*/ 81 w 107"/>
                  <a:gd name="T35" fmla="*/ 42 h 164"/>
                  <a:gd name="T36" fmla="*/ 75 w 107"/>
                  <a:gd name="T37" fmla="*/ 28 h 164"/>
                  <a:gd name="T38" fmla="*/ 67 w 107"/>
                  <a:gd name="T39" fmla="*/ 20 h 164"/>
                  <a:gd name="T40" fmla="*/ 54 w 107"/>
                  <a:gd name="T41" fmla="*/ 17 h 164"/>
                  <a:gd name="T42" fmla="*/ 55 w 107"/>
                  <a:gd name="T43" fmla="*/ 0 h 164"/>
                  <a:gd name="T44" fmla="*/ 74 w 107"/>
                  <a:gd name="T45" fmla="*/ 4 h 164"/>
                  <a:gd name="T46" fmla="*/ 88 w 107"/>
                  <a:gd name="T47" fmla="*/ 14 h 164"/>
                  <a:gd name="T48" fmla="*/ 99 w 107"/>
                  <a:gd name="T49" fmla="*/ 30 h 164"/>
                  <a:gd name="T50" fmla="*/ 106 w 107"/>
                  <a:gd name="T51" fmla="*/ 52 h 164"/>
                  <a:gd name="T52" fmla="*/ 107 w 107"/>
                  <a:gd name="T53" fmla="*/ 80 h 164"/>
                  <a:gd name="T54" fmla="*/ 106 w 107"/>
                  <a:gd name="T55" fmla="*/ 110 h 164"/>
                  <a:gd name="T56" fmla="*/ 99 w 107"/>
                  <a:gd name="T57" fmla="*/ 133 h 164"/>
                  <a:gd name="T58" fmla="*/ 88 w 107"/>
                  <a:gd name="T59" fmla="*/ 150 h 164"/>
                  <a:gd name="T60" fmla="*/ 72 w 107"/>
                  <a:gd name="T61" fmla="*/ 161 h 164"/>
                  <a:gd name="T62" fmla="*/ 52 w 107"/>
                  <a:gd name="T63" fmla="*/ 164 h 164"/>
                  <a:gd name="T64" fmla="*/ 35 w 107"/>
                  <a:gd name="T65" fmla="*/ 161 h 164"/>
                  <a:gd name="T66" fmla="*/ 21 w 107"/>
                  <a:gd name="T67" fmla="*/ 150 h 164"/>
                  <a:gd name="T68" fmla="*/ 10 w 107"/>
                  <a:gd name="T69" fmla="*/ 134 h 164"/>
                  <a:gd name="T70" fmla="*/ 3 w 107"/>
                  <a:gd name="T71" fmla="*/ 112 h 164"/>
                  <a:gd name="T72" fmla="*/ 0 w 107"/>
                  <a:gd name="T73" fmla="*/ 82 h 164"/>
                  <a:gd name="T74" fmla="*/ 1 w 107"/>
                  <a:gd name="T75" fmla="*/ 58 h 164"/>
                  <a:gd name="T76" fmla="*/ 7 w 107"/>
                  <a:gd name="T77" fmla="*/ 37 h 164"/>
                  <a:gd name="T78" fmla="*/ 16 w 107"/>
                  <a:gd name="T79" fmla="*/ 21 h 164"/>
                  <a:gd name="T80" fmla="*/ 27 w 107"/>
                  <a:gd name="T81" fmla="*/ 10 h 164"/>
                  <a:gd name="T82" fmla="*/ 40 w 107"/>
                  <a:gd name="T83" fmla="*/ 3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7"/>
                    </a:moveTo>
                    <a:lnTo>
                      <a:pt x="44" y="20"/>
                    </a:lnTo>
                    <a:lnTo>
                      <a:pt x="34" y="27"/>
                    </a:lnTo>
                    <a:lnTo>
                      <a:pt x="28" y="41"/>
                    </a:lnTo>
                    <a:lnTo>
                      <a:pt x="23" y="59"/>
                    </a:lnTo>
                    <a:lnTo>
                      <a:pt x="21" y="83"/>
                    </a:lnTo>
                    <a:lnTo>
                      <a:pt x="23" y="106"/>
                    </a:lnTo>
                    <a:lnTo>
                      <a:pt x="27" y="123"/>
                    </a:lnTo>
                    <a:lnTo>
                      <a:pt x="34" y="137"/>
                    </a:lnTo>
                    <a:lnTo>
                      <a:pt x="42" y="144"/>
                    </a:lnTo>
                    <a:lnTo>
                      <a:pt x="54" y="147"/>
                    </a:lnTo>
                    <a:lnTo>
                      <a:pt x="65" y="144"/>
                    </a:lnTo>
                    <a:lnTo>
                      <a:pt x="75" y="136"/>
                    </a:lnTo>
                    <a:lnTo>
                      <a:pt x="81" y="121"/>
                    </a:lnTo>
                    <a:lnTo>
                      <a:pt x="85" y="103"/>
                    </a:lnTo>
                    <a:lnTo>
                      <a:pt x="86" y="82"/>
                    </a:lnTo>
                    <a:lnTo>
                      <a:pt x="85" y="59"/>
                    </a:lnTo>
                    <a:lnTo>
                      <a:pt x="81" y="42"/>
                    </a:lnTo>
                    <a:lnTo>
                      <a:pt x="75" y="28"/>
                    </a:lnTo>
                    <a:lnTo>
                      <a:pt x="67" y="20"/>
                    </a:lnTo>
                    <a:lnTo>
                      <a:pt x="54" y="17"/>
                    </a:lnTo>
                    <a:close/>
                    <a:moveTo>
                      <a:pt x="55" y="0"/>
                    </a:moveTo>
                    <a:lnTo>
                      <a:pt x="74" y="4"/>
                    </a:lnTo>
                    <a:lnTo>
                      <a:pt x="88" y="14"/>
                    </a:lnTo>
                    <a:lnTo>
                      <a:pt x="99" y="30"/>
                    </a:lnTo>
                    <a:lnTo>
                      <a:pt x="106" y="52"/>
                    </a:lnTo>
                    <a:lnTo>
                      <a:pt x="107" y="80"/>
                    </a:lnTo>
                    <a:lnTo>
                      <a:pt x="106" y="110"/>
                    </a:lnTo>
                    <a:lnTo>
                      <a:pt x="99" y="133"/>
                    </a:lnTo>
                    <a:lnTo>
                      <a:pt x="88" y="150"/>
                    </a:lnTo>
                    <a:lnTo>
                      <a:pt x="72" y="161"/>
                    </a:lnTo>
                    <a:lnTo>
                      <a:pt x="52" y="164"/>
                    </a:lnTo>
                    <a:lnTo>
                      <a:pt x="35" y="161"/>
                    </a:lnTo>
                    <a:lnTo>
                      <a:pt x="21" y="150"/>
                    </a:lnTo>
                    <a:lnTo>
                      <a:pt x="10" y="134"/>
                    </a:lnTo>
                    <a:lnTo>
                      <a:pt x="3" y="112"/>
                    </a:lnTo>
                    <a:lnTo>
                      <a:pt x="0" y="82"/>
                    </a:lnTo>
                    <a:lnTo>
                      <a:pt x="1" y="58"/>
                    </a:lnTo>
                    <a:lnTo>
                      <a:pt x="7" y="37"/>
                    </a:lnTo>
                    <a:lnTo>
                      <a:pt x="16" y="21"/>
                    </a:lnTo>
                    <a:lnTo>
                      <a:pt x="27" y="10"/>
                    </a:lnTo>
                    <a:lnTo>
                      <a:pt x="40"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51"/>
              <p:cNvSpPr>
                <a:spLocks/>
              </p:cNvSpPr>
              <p:nvPr/>
            </p:nvSpPr>
            <p:spPr bwMode="auto">
              <a:xfrm>
                <a:off x="1074738" y="3506788"/>
                <a:ext cx="22225" cy="23813"/>
              </a:xfrm>
              <a:custGeom>
                <a:avLst/>
                <a:gdLst>
                  <a:gd name="T0" fmla="*/ 14 w 28"/>
                  <a:gd name="T1" fmla="*/ 0 h 31"/>
                  <a:gd name="T2" fmla="*/ 18 w 28"/>
                  <a:gd name="T3" fmla="*/ 1 h 31"/>
                  <a:gd name="T4" fmla="*/ 23 w 28"/>
                  <a:gd name="T5" fmla="*/ 3 h 31"/>
                  <a:gd name="T6" fmla="*/ 25 w 28"/>
                  <a:gd name="T7" fmla="*/ 7 h 31"/>
                  <a:gd name="T8" fmla="*/ 28 w 28"/>
                  <a:gd name="T9" fmla="*/ 11 h 31"/>
                  <a:gd name="T10" fmla="*/ 28 w 28"/>
                  <a:gd name="T11" fmla="*/ 15 h 31"/>
                  <a:gd name="T12" fmla="*/ 28 w 28"/>
                  <a:gd name="T13" fmla="*/ 21 h 31"/>
                  <a:gd name="T14" fmla="*/ 25 w 28"/>
                  <a:gd name="T15" fmla="*/ 25 h 31"/>
                  <a:gd name="T16" fmla="*/ 23 w 28"/>
                  <a:gd name="T17" fmla="*/ 28 h 31"/>
                  <a:gd name="T18" fmla="*/ 18 w 28"/>
                  <a:gd name="T19" fmla="*/ 31 h 31"/>
                  <a:gd name="T20" fmla="*/ 14 w 28"/>
                  <a:gd name="T21" fmla="*/ 31 h 31"/>
                  <a:gd name="T22" fmla="*/ 8 w 28"/>
                  <a:gd name="T23" fmla="*/ 31 h 31"/>
                  <a:gd name="T24" fmla="*/ 6 w 28"/>
                  <a:gd name="T25" fmla="*/ 28 h 31"/>
                  <a:gd name="T26" fmla="*/ 1 w 28"/>
                  <a:gd name="T27" fmla="*/ 25 h 31"/>
                  <a:gd name="T28" fmla="*/ 0 w 28"/>
                  <a:gd name="T29" fmla="*/ 21 h 31"/>
                  <a:gd name="T30" fmla="*/ 0 w 28"/>
                  <a:gd name="T31" fmla="*/ 15 h 31"/>
                  <a:gd name="T32" fmla="*/ 0 w 28"/>
                  <a:gd name="T33" fmla="*/ 11 h 31"/>
                  <a:gd name="T34" fmla="*/ 3 w 28"/>
                  <a:gd name="T35" fmla="*/ 7 h 31"/>
                  <a:gd name="T36" fmla="*/ 6 w 28"/>
                  <a:gd name="T37" fmla="*/ 3 h 31"/>
                  <a:gd name="T38" fmla="*/ 10 w 28"/>
                  <a:gd name="T39" fmla="*/ 1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1"/>
                    </a:lnTo>
                    <a:lnTo>
                      <a:pt x="23" y="3"/>
                    </a:lnTo>
                    <a:lnTo>
                      <a:pt x="25" y="7"/>
                    </a:lnTo>
                    <a:lnTo>
                      <a:pt x="28" y="11"/>
                    </a:lnTo>
                    <a:lnTo>
                      <a:pt x="28" y="15"/>
                    </a:lnTo>
                    <a:lnTo>
                      <a:pt x="28" y="21"/>
                    </a:lnTo>
                    <a:lnTo>
                      <a:pt x="25" y="25"/>
                    </a:lnTo>
                    <a:lnTo>
                      <a:pt x="23" y="28"/>
                    </a:lnTo>
                    <a:lnTo>
                      <a:pt x="18" y="31"/>
                    </a:lnTo>
                    <a:lnTo>
                      <a:pt x="14" y="31"/>
                    </a:lnTo>
                    <a:lnTo>
                      <a:pt x="8" y="31"/>
                    </a:lnTo>
                    <a:lnTo>
                      <a:pt x="6" y="28"/>
                    </a:lnTo>
                    <a:lnTo>
                      <a:pt x="1" y="25"/>
                    </a:lnTo>
                    <a:lnTo>
                      <a:pt x="0" y="21"/>
                    </a:lnTo>
                    <a:lnTo>
                      <a:pt x="0" y="15"/>
                    </a:lnTo>
                    <a:lnTo>
                      <a:pt x="0" y="11"/>
                    </a:lnTo>
                    <a:lnTo>
                      <a:pt x="3" y="7"/>
                    </a:lnTo>
                    <a:lnTo>
                      <a:pt x="6"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52"/>
              <p:cNvSpPr>
                <a:spLocks noEditPoints="1"/>
              </p:cNvSpPr>
              <p:nvPr/>
            </p:nvSpPr>
            <p:spPr bwMode="auto">
              <a:xfrm>
                <a:off x="1125538" y="3400426"/>
                <a:ext cx="85725" cy="130175"/>
              </a:xfrm>
              <a:custGeom>
                <a:avLst/>
                <a:gdLst>
                  <a:gd name="T0" fmla="*/ 53 w 108"/>
                  <a:gd name="T1" fmla="*/ 73 h 164"/>
                  <a:gd name="T2" fmla="*/ 41 w 108"/>
                  <a:gd name="T3" fmla="*/ 75 h 164"/>
                  <a:gd name="T4" fmla="*/ 31 w 108"/>
                  <a:gd name="T5" fmla="*/ 82 h 164"/>
                  <a:gd name="T6" fmla="*/ 22 w 108"/>
                  <a:gd name="T7" fmla="*/ 92 h 164"/>
                  <a:gd name="T8" fmla="*/ 21 w 108"/>
                  <a:gd name="T9" fmla="*/ 95 h 164"/>
                  <a:gd name="T10" fmla="*/ 21 w 108"/>
                  <a:gd name="T11" fmla="*/ 97 h 164"/>
                  <a:gd name="T12" fmla="*/ 21 w 108"/>
                  <a:gd name="T13" fmla="*/ 102 h 164"/>
                  <a:gd name="T14" fmla="*/ 22 w 108"/>
                  <a:gd name="T15" fmla="*/ 120 h 164"/>
                  <a:gd name="T16" fmla="*/ 29 w 108"/>
                  <a:gd name="T17" fmla="*/ 134 h 164"/>
                  <a:gd name="T18" fmla="*/ 41 w 108"/>
                  <a:gd name="T19" fmla="*/ 144 h 164"/>
                  <a:gd name="T20" fmla="*/ 56 w 108"/>
                  <a:gd name="T21" fmla="*/ 147 h 164"/>
                  <a:gd name="T22" fmla="*/ 67 w 108"/>
                  <a:gd name="T23" fmla="*/ 144 h 164"/>
                  <a:gd name="T24" fmla="*/ 77 w 108"/>
                  <a:gd name="T25" fmla="*/ 137 h 164"/>
                  <a:gd name="T26" fmla="*/ 84 w 108"/>
                  <a:gd name="T27" fmla="*/ 124 h 164"/>
                  <a:gd name="T28" fmla="*/ 86 w 108"/>
                  <a:gd name="T29" fmla="*/ 109 h 164"/>
                  <a:gd name="T30" fmla="*/ 84 w 108"/>
                  <a:gd name="T31" fmla="*/ 95 h 164"/>
                  <a:gd name="T32" fmla="*/ 77 w 108"/>
                  <a:gd name="T33" fmla="*/ 83 h 164"/>
                  <a:gd name="T34" fmla="*/ 67 w 108"/>
                  <a:gd name="T35" fmla="*/ 75 h 164"/>
                  <a:gd name="T36" fmla="*/ 53 w 108"/>
                  <a:gd name="T37" fmla="*/ 73 h 164"/>
                  <a:gd name="T38" fmla="*/ 93 w 108"/>
                  <a:gd name="T39" fmla="*/ 0 h 164"/>
                  <a:gd name="T40" fmla="*/ 93 w 108"/>
                  <a:gd name="T41" fmla="*/ 18 h 164"/>
                  <a:gd name="T42" fmla="*/ 87 w 108"/>
                  <a:gd name="T43" fmla="*/ 18 h 164"/>
                  <a:gd name="T44" fmla="*/ 82 w 108"/>
                  <a:gd name="T45" fmla="*/ 18 h 164"/>
                  <a:gd name="T46" fmla="*/ 76 w 108"/>
                  <a:gd name="T47" fmla="*/ 20 h 164"/>
                  <a:gd name="T48" fmla="*/ 58 w 108"/>
                  <a:gd name="T49" fmla="*/ 24 h 164"/>
                  <a:gd name="T50" fmla="*/ 43 w 108"/>
                  <a:gd name="T51" fmla="*/ 34 h 164"/>
                  <a:gd name="T52" fmla="*/ 32 w 108"/>
                  <a:gd name="T53" fmla="*/ 45 h 164"/>
                  <a:gd name="T54" fmla="*/ 25 w 108"/>
                  <a:gd name="T55" fmla="*/ 59 h 164"/>
                  <a:gd name="T56" fmla="*/ 21 w 108"/>
                  <a:gd name="T57" fmla="*/ 75 h 164"/>
                  <a:gd name="T58" fmla="*/ 22 w 108"/>
                  <a:gd name="T59" fmla="*/ 75 h 164"/>
                  <a:gd name="T60" fmla="*/ 31 w 108"/>
                  <a:gd name="T61" fmla="*/ 66 h 164"/>
                  <a:gd name="T62" fmla="*/ 43 w 108"/>
                  <a:gd name="T63" fmla="*/ 59 h 164"/>
                  <a:gd name="T64" fmla="*/ 60 w 108"/>
                  <a:gd name="T65" fmla="*/ 56 h 164"/>
                  <a:gd name="T66" fmla="*/ 79 w 108"/>
                  <a:gd name="T67" fmla="*/ 61 h 164"/>
                  <a:gd name="T68" fmla="*/ 94 w 108"/>
                  <a:gd name="T69" fmla="*/ 71 h 164"/>
                  <a:gd name="T70" fmla="*/ 104 w 108"/>
                  <a:gd name="T71" fmla="*/ 88 h 164"/>
                  <a:gd name="T72" fmla="*/ 108 w 108"/>
                  <a:gd name="T73" fmla="*/ 107 h 164"/>
                  <a:gd name="T74" fmla="*/ 106 w 108"/>
                  <a:gd name="T75" fmla="*/ 124 h 164"/>
                  <a:gd name="T76" fmla="*/ 99 w 108"/>
                  <a:gd name="T77" fmla="*/ 140 h 164"/>
                  <a:gd name="T78" fmla="*/ 89 w 108"/>
                  <a:gd name="T79" fmla="*/ 153 h 164"/>
                  <a:gd name="T80" fmla="*/ 73 w 108"/>
                  <a:gd name="T81" fmla="*/ 161 h 164"/>
                  <a:gd name="T82" fmla="*/ 55 w 108"/>
                  <a:gd name="T83" fmla="*/ 164 h 164"/>
                  <a:gd name="T84" fmla="*/ 36 w 108"/>
                  <a:gd name="T85" fmla="*/ 161 h 164"/>
                  <a:gd name="T86" fmla="*/ 21 w 108"/>
                  <a:gd name="T87" fmla="*/ 153 h 164"/>
                  <a:gd name="T88" fmla="*/ 9 w 108"/>
                  <a:gd name="T89" fmla="*/ 138 h 164"/>
                  <a:gd name="T90" fmla="*/ 2 w 108"/>
                  <a:gd name="T91" fmla="*/ 119 h 164"/>
                  <a:gd name="T92" fmla="*/ 0 w 108"/>
                  <a:gd name="T93" fmla="*/ 96 h 164"/>
                  <a:gd name="T94" fmla="*/ 1 w 108"/>
                  <a:gd name="T95" fmla="*/ 75 h 164"/>
                  <a:gd name="T96" fmla="*/ 7 w 108"/>
                  <a:gd name="T97" fmla="*/ 55 h 164"/>
                  <a:gd name="T98" fmla="*/ 15 w 108"/>
                  <a:gd name="T99" fmla="*/ 38 h 164"/>
                  <a:gd name="T100" fmla="*/ 26 w 108"/>
                  <a:gd name="T101" fmla="*/ 25 h 164"/>
                  <a:gd name="T102" fmla="*/ 41 w 108"/>
                  <a:gd name="T103" fmla="*/ 14 h 164"/>
                  <a:gd name="T104" fmla="*/ 58 w 108"/>
                  <a:gd name="T105" fmla="*/ 6 h 164"/>
                  <a:gd name="T106" fmla="*/ 77 w 108"/>
                  <a:gd name="T107" fmla="*/ 1 h 164"/>
                  <a:gd name="T108" fmla="*/ 86 w 108"/>
                  <a:gd name="T109" fmla="*/ 0 h 164"/>
                  <a:gd name="T110" fmla="*/ 93 w 108"/>
                  <a:gd name="T11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8" h="164">
                    <a:moveTo>
                      <a:pt x="53" y="73"/>
                    </a:moveTo>
                    <a:lnTo>
                      <a:pt x="41" y="75"/>
                    </a:lnTo>
                    <a:lnTo>
                      <a:pt x="31" y="82"/>
                    </a:lnTo>
                    <a:lnTo>
                      <a:pt x="22" y="92"/>
                    </a:lnTo>
                    <a:lnTo>
                      <a:pt x="21" y="95"/>
                    </a:lnTo>
                    <a:lnTo>
                      <a:pt x="21" y="97"/>
                    </a:lnTo>
                    <a:lnTo>
                      <a:pt x="21" y="102"/>
                    </a:lnTo>
                    <a:lnTo>
                      <a:pt x="22" y="120"/>
                    </a:lnTo>
                    <a:lnTo>
                      <a:pt x="29" y="134"/>
                    </a:lnTo>
                    <a:lnTo>
                      <a:pt x="41" y="144"/>
                    </a:lnTo>
                    <a:lnTo>
                      <a:pt x="56" y="147"/>
                    </a:lnTo>
                    <a:lnTo>
                      <a:pt x="67" y="144"/>
                    </a:lnTo>
                    <a:lnTo>
                      <a:pt x="77" y="137"/>
                    </a:lnTo>
                    <a:lnTo>
                      <a:pt x="84" y="124"/>
                    </a:lnTo>
                    <a:lnTo>
                      <a:pt x="86" y="109"/>
                    </a:lnTo>
                    <a:lnTo>
                      <a:pt x="84" y="95"/>
                    </a:lnTo>
                    <a:lnTo>
                      <a:pt x="77" y="83"/>
                    </a:lnTo>
                    <a:lnTo>
                      <a:pt x="67" y="75"/>
                    </a:lnTo>
                    <a:lnTo>
                      <a:pt x="53" y="73"/>
                    </a:lnTo>
                    <a:close/>
                    <a:moveTo>
                      <a:pt x="93" y="0"/>
                    </a:moveTo>
                    <a:lnTo>
                      <a:pt x="93" y="18"/>
                    </a:lnTo>
                    <a:lnTo>
                      <a:pt x="87" y="18"/>
                    </a:lnTo>
                    <a:lnTo>
                      <a:pt x="82" y="18"/>
                    </a:lnTo>
                    <a:lnTo>
                      <a:pt x="76" y="20"/>
                    </a:lnTo>
                    <a:lnTo>
                      <a:pt x="58" y="24"/>
                    </a:lnTo>
                    <a:lnTo>
                      <a:pt x="43" y="34"/>
                    </a:lnTo>
                    <a:lnTo>
                      <a:pt x="32" y="45"/>
                    </a:lnTo>
                    <a:lnTo>
                      <a:pt x="25" y="59"/>
                    </a:lnTo>
                    <a:lnTo>
                      <a:pt x="21" y="75"/>
                    </a:lnTo>
                    <a:lnTo>
                      <a:pt x="22" y="75"/>
                    </a:lnTo>
                    <a:lnTo>
                      <a:pt x="31" y="66"/>
                    </a:lnTo>
                    <a:lnTo>
                      <a:pt x="43" y="59"/>
                    </a:lnTo>
                    <a:lnTo>
                      <a:pt x="60" y="56"/>
                    </a:lnTo>
                    <a:lnTo>
                      <a:pt x="79" y="61"/>
                    </a:lnTo>
                    <a:lnTo>
                      <a:pt x="94" y="71"/>
                    </a:lnTo>
                    <a:lnTo>
                      <a:pt x="104" y="88"/>
                    </a:lnTo>
                    <a:lnTo>
                      <a:pt x="108" y="107"/>
                    </a:lnTo>
                    <a:lnTo>
                      <a:pt x="106" y="124"/>
                    </a:lnTo>
                    <a:lnTo>
                      <a:pt x="99" y="140"/>
                    </a:lnTo>
                    <a:lnTo>
                      <a:pt x="89" y="153"/>
                    </a:lnTo>
                    <a:lnTo>
                      <a:pt x="73" y="161"/>
                    </a:lnTo>
                    <a:lnTo>
                      <a:pt x="55" y="164"/>
                    </a:lnTo>
                    <a:lnTo>
                      <a:pt x="36" y="161"/>
                    </a:lnTo>
                    <a:lnTo>
                      <a:pt x="21" y="153"/>
                    </a:lnTo>
                    <a:lnTo>
                      <a:pt x="9" y="138"/>
                    </a:lnTo>
                    <a:lnTo>
                      <a:pt x="2" y="119"/>
                    </a:lnTo>
                    <a:lnTo>
                      <a:pt x="0" y="96"/>
                    </a:lnTo>
                    <a:lnTo>
                      <a:pt x="1" y="75"/>
                    </a:lnTo>
                    <a:lnTo>
                      <a:pt x="7" y="55"/>
                    </a:lnTo>
                    <a:lnTo>
                      <a:pt x="15" y="38"/>
                    </a:lnTo>
                    <a:lnTo>
                      <a:pt x="26" y="25"/>
                    </a:lnTo>
                    <a:lnTo>
                      <a:pt x="41" y="14"/>
                    </a:lnTo>
                    <a:lnTo>
                      <a:pt x="58" y="6"/>
                    </a:lnTo>
                    <a:lnTo>
                      <a:pt x="77" y="1"/>
                    </a:lnTo>
                    <a:lnTo>
                      <a:pt x="86" y="0"/>
                    </a:lnTo>
                    <a:lnTo>
                      <a:pt x="9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Line 53"/>
              <p:cNvSpPr>
                <a:spLocks noChangeShapeType="1"/>
              </p:cNvSpPr>
              <p:nvPr/>
            </p:nvSpPr>
            <p:spPr bwMode="auto">
              <a:xfrm flipH="1">
                <a:off x="1322388" y="29511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Freeform 54"/>
              <p:cNvSpPr>
                <a:spLocks noEditPoints="1"/>
              </p:cNvSpPr>
              <p:nvPr/>
            </p:nvSpPr>
            <p:spPr bwMode="auto">
              <a:xfrm>
                <a:off x="963613" y="2868613"/>
                <a:ext cx="85725" cy="130175"/>
              </a:xfrm>
              <a:custGeom>
                <a:avLst/>
                <a:gdLst>
                  <a:gd name="T0" fmla="*/ 54 w 107"/>
                  <a:gd name="T1" fmla="*/ 15 h 164"/>
                  <a:gd name="T2" fmla="*/ 44 w 107"/>
                  <a:gd name="T3" fmla="*/ 18 h 164"/>
                  <a:gd name="T4" fmla="*/ 34 w 107"/>
                  <a:gd name="T5" fmla="*/ 27 h 164"/>
                  <a:gd name="T6" fmla="*/ 28 w 107"/>
                  <a:gd name="T7" fmla="*/ 39 h 164"/>
                  <a:gd name="T8" fmla="*/ 23 w 107"/>
                  <a:gd name="T9" fmla="*/ 59 h 164"/>
                  <a:gd name="T10" fmla="*/ 21 w 107"/>
                  <a:gd name="T11" fmla="*/ 82 h 164"/>
                  <a:gd name="T12" fmla="*/ 23 w 107"/>
                  <a:gd name="T13" fmla="*/ 104 h 164"/>
                  <a:gd name="T14" fmla="*/ 27 w 107"/>
                  <a:gd name="T15" fmla="*/ 123 h 164"/>
                  <a:gd name="T16" fmla="*/ 34 w 107"/>
                  <a:gd name="T17" fmla="*/ 135 h 164"/>
                  <a:gd name="T18" fmla="*/ 42 w 107"/>
                  <a:gd name="T19" fmla="*/ 144 h 164"/>
                  <a:gd name="T20" fmla="*/ 54 w 107"/>
                  <a:gd name="T21" fmla="*/ 147 h 164"/>
                  <a:gd name="T22" fmla="*/ 65 w 107"/>
                  <a:gd name="T23" fmla="*/ 144 h 164"/>
                  <a:gd name="T24" fmla="*/ 75 w 107"/>
                  <a:gd name="T25" fmla="*/ 135 h 164"/>
                  <a:gd name="T26" fmla="*/ 81 w 107"/>
                  <a:gd name="T27" fmla="*/ 121 h 164"/>
                  <a:gd name="T28" fmla="*/ 85 w 107"/>
                  <a:gd name="T29" fmla="*/ 103 h 164"/>
                  <a:gd name="T30" fmla="*/ 86 w 107"/>
                  <a:gd name="T31" fmla="*/ 80 h 164"/>
                  <a:gd name="T32" fmla="*/ 85 w 107"/>
                  <a:gd name="T33" fmla="*/ 59 h 164"/>
                  <a:gd name="T34" fmla="*/ 81 w 107"/>
                  <a:gd name="T35" fmla="*/ 41 h 164"/>
                  <a:gd name="T36" fmla="*/ 75 w 107"/>
                  <a:gd name="T37" fmla="*/ 28 h 164"/>
                  <a:gd name="T38" fmla="*/ 67 w 107"/>
                  <a:gd name="T39" fmla="*/ 18 h 164"/>
                  <a:gd name="T40" fmla="*/ 54 w 107"/>
                  <a:gd name="T41" fmla="*/ 15 h 164"/>
                  <a:gd name="T42" fmla="*/ 55 w 107"/>
                  <a:gd name="T43" fmla="*/ 0 h 164"/>
                  <a:gd name="T44" fmla="*/ 74 w 107"/>
                  <a:gd name="T45" fmla="*/ 3 h 164"/>
                  <a:gd name="T46" fmla="*/ 88 w 107"/>
                  <a:gd name="T47" fmla="*/ 12 h 164"/>
                  <a:gd name="T48" fmla="*/ 99 w 107"/>
                  <a:gd name="T49" fmla="*/ 29 h 164"/>
                  <a:gd name="T50" fmla="*/ 106 w 107"/>
                  <a:gd name="T51" fmla="*/ 52 h 164"/>
                  <a:gd name="T52" fmla="*/ 107 w 107"/>
                  <a:gd name="T53" fmla="*/ 79 h 164"/>
                  <a:gd name="T54" fmla="*/ 106 w 107"/>
                  <a:gd name="T55" fmla="*/ 109 h 164"/>
                  <a:gd name="T56" fmla="*/ 99 w 107"/>
                  <a:gd name="T57" fmla="*/ 133 h 164"/>
                  <a:gd name="T58" fmla="*/ 88 w 107"/>
                  <a:gd name="T59" fmla="*/ 150 h 164"/>
                  <a:gd name="T60" fmla="*/ 72 w 107"/>
                  <a:gd name="T61" fmla="*/ 160 h 164"/>
                  <a:gd name="T62" fmla="*/ 52 w 107"/>
                  <a:gd name="T63" fmla="*/ 164 h 164"/>
                  <a:gd name="T64" fmla="*/ 35 w 107"/>
                  <a:gd name="T65" fmla="*/ 160 h 164"/>
                  <a:gd name="T66" fmla="*/ 21 w 107"/>
                  <a:gd name="T67" fmla="*/ 150 h 164"/>
                  <a:gd name="T68" fmla="*/ 10 w 107"/>
                  <a:gd name="T69" fmla="*/ 133 h 164"/>
                  <a:gd name="T70" fmla="*/ 3 w 107"/>
                  <a:gd name="T71" fmla="*/ 110 h 164"/>
                  <a:gd name="T72" fmla="*/ 0 w 107"/>
                  <a:gd name="T73" fmla="*/ 82 h 164"/>
                  <a:gd name="T74" fmla="*/ 1 w 107"/>
                  <a:gd name="T75" fmla="*/ 58 h 164"/>
                  <a:gd name="T76" fmla="*/ 7 w 107"/>
                  <a:gd name="T77" fmla="*/ 37 h 164"/>
                  <a:gd name="T78" fmla="*/ 16 w 107"/>
                  <a:gd name="T79" fmla="*/ 21 h 164"/>
                  <a:gd name="T80" fmla="*/ 27 w 107"/>
                  <a:gd name="T81" fmla="*/ 8 h 164"/>
                  <a:gd name="T82" fmla="*/ 40 w 107"/>
                  <a:gd name="T83" fmla="*/ 1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4" y="15"/>
                    </a:moveTo>
                    <a:lnTo>
                      <a:pt x="44" y="18"/>
                    </a:lnTo>
                    <a:lnTo>
                      <a:pt x="34" y="27"/>
                    </a:lnTo>
                    <a:lnTo>
                      <a:pt x="28" y="39"/>
                    </a:lnTo>
                    <a:lnTo>
                      <a:pt x="23" y="59"/>
                    </a:lnTo>
                    <a:lnTo>
                      <a:pt x="21" y="82"/>
                    </a:lnTo>
                    <a:lnTo>
                      <a:pt x="23" y="104"/>
                    </a:lnTo>
                    <a:lnTo>
                      <a:pt x="27" y="123"/>
                    </a:lnTo>
                    <a:lnTo>
                      <a:pt x="34" y="135"/>
                    </a:lnTo>
                    <a:lnTo>
                      <a:pt x="42" y="144"/>
                    </a:lnTo>
                    <a:lnTo>
                      <a:pt x="54" y="147"/>
                    </a:lnTo>
                    <a:lnTo>
                      <a:pt x="65" y="144"/>
                    </a:lnTo>
                    <a:lnTo>
                      <a:pt x="75" y="135"/>
                    </a:lnTo>
                    <a:lnTo>
                      <a:pt x="81" y="121"/>
                    </a:lnTo>
                    <a:lnTo>
                      <a:pt x="85" y="103"/>
                    </a:lnTo>
                    <a:lnTo>
                      <a:pt x="86" y="80"/>
                    </a:lnTo>
                    <a:lnTo>
                      <a:pt x="85" y="59"/>
                    </a:lnTo>
                    <a:lnTo>
                      <a:pt x="81" y="41"/>
                    </a:lnTo>
                    <a:lnTo>
                      <a:pt x="75" y="28"/>
                    </a:lnTo>
                    <a:lnTo>
                      <a:pt x="67" y="18"/>
                    </a:lnTo>
                    <a:lnTo>
                      <a:pt x="54" y="15"/>
                    </a:lnTo>
                    <a:close/>
                    <a:moveTo>
                      <a:pt x="55" y="0"/>
                    </a:moveTo>
                    <a:lnTo>
                      <a:pt x="74" y="3"/>
                    </a:lnTo>
                    <a:lnTo>
                      <a:pt x="88" y="12"/>
                    </a:lnTo>
                    <a:lnTo>
                      <a:pt x="99" y="29"/>
                    </a:lnTo>
                    <a:lnTo>
                      <a:pt x="106" y="52"/>
                    </a:lnTo>
                    <a:lnTo>
                      <a:pt x="107" y="79"/>
                    </a:lnTo>
                    <a:lnTo>
                      <a:pt x="106" y="109"/>
                    </a:lnTo>
                    <a:lnTo>
                      <a:pt x="99" y="133"/>
                    </a:lnTo>
                    <a:lnTo>
                      <a:pt x="88" y="150"/>
                    </a:lnTo>
                    <a:lnTo>
                      <a:pt x="72" y="160"/>
                    </a:lnTo>
                    <a:lnTo>
                      <a:pt x="52" y="164"/>
                    </a:lnTo>
                    <a:lnTo>
                      <a:pt x="35" y="160"/>
                    </a:lnTo>
                    <a:lnTo>
                      <a:pt x="21" y="150"/>
                    </a:lnTo>
                    <a:lnTo>
                      <a:pt x="10" y="133"/>
                    </a:lnTo>
                    <a:lnTo>
                      <a:pt x="3" y="110"/>
                    </a:lnTo>
                    <a:lnTo>
                      <a:pt x="0" y="82"/>
                    </a:lnTo>
                    <a:lnTo>
                      <a:pt x="1" y="58"/>
                    </a:lnTo>
                    <a:lnTo>
                      <a:pt x="7" y="37"/>
                    </a:lnTo>
                    <a:lnTo>
                      <a:pt x="16" y="21"/>
                    </a:lnTo>
                    <a:lnTo>
                      <a:pt x="27" y="8"/>
                    </a:lnTo>
                    <a:lnTo>
                      <a:pt x="40"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55"/>
              <p:cNvSpPr>
                <a:spLocks/>
              </p:cNvSpPr>
              <p:nvPr/>
            </p:nvSpPr>
            <p:spPr bwMode="auto">
              <a:xfrm>
                <a:off x="1074738" y="2974976"/>
                <a:ext cx="22225" cy="23813"/>
              </a:xfrm>
              <a:custGeom>
                <a:avLst/>
                <a:gdLst>
                  <a:gd name="T0" fmla="*/ 14 w 28"/>
                  <a:gd name="T1" fmla="*/ 0 h 31"/>
                  <a:gd name="T2" fmla="*/ 18 w 28"/>
                  <a:gd name="T3" fmla="*/ 0 h 31"/>
                  <a:gd name="T4" fmla="*/ 23 w 28"/>
                  <a:gd name="T5" fmla="*/ 2 h 31"/>
                  <a:gd name="T6" fmla="*/ 25 w 28"/>
                  <a:gd name="T7" fmla="*/ 5 h 31"/>
                  <a:gd name="T8" fmla="*/ 28 w 28"/>
                  <a:gd name="T9" fmla="*/ 10 h 31"/>
                  <a:gd name="T10" fmla="*/ 28 w 28"/>
                  <a:gd name="T11" fmla="*/ 15 h 31"/>
                  <a:gd name="T12" fmla="*/ 28 w 28"/>
                  <a:gd name="T13" fmla="*/ 19 h 31"/>
                  <a:gd name="T14" fmla="*/ 25 w 28"/>
                  <a:gd name="T15" fmla="*/ 24 h 31"/>
                  <a:gd name="T16" fmla="*/ 23 w 28"/>
                  <a:gd name="T17" fmla="*/ 28 h 31"/>
                  <a:gd name="T18" fmla="*/ 18 w 28"/>
                  <a:gd name="T19" fmla="*/ 29 h 31"/>
                  <a:gd name="T20" fmla="*/ 14 w 28"/>
                  <a:gd name="T21" fmla="*/ 31 h 31"/>
                  <a:gd name="T22" fmla="*/ 8 w 28"/>
                  <a:gd name="T23" fmla="*/ 29 h 31"/>
                  <a:gd name="T24" fmla="*/ 6 w 28"/>
                  <a:gd name="T25" fmla="*/ 28 h 31"/>
                  <a:gd name="T26" fmla="*/ 1 w 28"/>
                  <a:gd name="T27" fmla="*/ 24 h 31"/>
                  <a:gd name="T28" fmla="*/ 0 w 28"/>
                  <a:gd name="T29" fmla="*/ 19 h 31"/>
                  <a:gd name="T30" fmla="*/ 0 w 28"/>
                  <a:gd name="T31" fmla="*/ 15 h 31"/>
                  <a:gd name="T32" fmla="*/ 0 w 28"/>
                  <a:gd name="T33" fmla="*/ 10 h 31"/>
                  <a:gd name="T34" fmla="*/ 3 w 28"/>
                  <a:gd name="T35" fmla="*/ 5 h 31"/>
                  <a:gd name="T36" fmla="*/ 6 w 28"/>
                  <a:gd name="T37" fmla="*/ 2 h 31"/>
                  <a:gd name="T38" fmla="*/ 10 w 28"/>
                  <a:gd name="T39" fmla="*/ 0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0"/>
                    </a:lnTo>
                    <a:lnTo>
                      <a:pt x="23" y="2"/>
                    </a:lnTo>
                    <a:lnTo>
                      <a:pt x="25" y="5"/>
                    </a:lnTo>
                    <a:lnTo>
                      <a:pt x="28" y="10"/>
                    </a:lnTo>
                    <a:lnTo>
                      <a:pt x="28" y="15"/>
                    </a:lnTo>
                    <a:lnTo>
                      <a:pt x="28" y="19"/>
                    </a:lnTo>
                    <a:lnTo>
                      <a:pt x="25" y="24"/>
                    </a:lnTo>
                    <a:lnTo>
                      <a:pt x="23" y="28"/>
                    </a:lnTo>
                    <a:lnTo>
                      <a:pt x="18" y="29"/>
                    </a:lnTo>
                    <a:lnTo>
                      <a:pt x="14" y="31"/>
                    </a:lnTo>
                    <a:lnTo>
                      <a:pt x="8" y="29"/>
                    </a:lnTo>
                    <a:lnTo>
                      <a:pt x="6" y="28"/>
                    </a:lnTo>
                    <a:lnTo>
                      <a:pt x="1" y="24"/>
                    </a:lnTo>
                    <a:lnTo>
                      <a:pt x="0" y="19"/>
                    </a:lnTo>
                    <a:lnTo>
                      <a:pt x="0" y="15"/>
                    </a:lnTo>
                    <a:lnTo>
                      <a:pt x="0" y="10"/>
                    </a:lnTo>
                    <a:lnTo>
                      <a:pt x="3" y="5"/>
                    </a:lnTo>
                    <a:lnTo>
                      <a:pt x="6" y="2"/>
                    </a:lnTo>
                    <a:lnTo>
                      <a:pt x="10"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56"/>
              <p:cNvSpPr>
                <a:spLocks noEditPoints="1"/>
              </p:cNvSpPr>
              <p:nvPr/>
            </p:nvSpPr>
            <p:spPr bwMode="auto">
              <a:xfrm>
                <a:off x="1125538" y="2868613"/>
                <a:ext cx="85725" cy="130175"/>
              </a:xfrm>
              <a:custGeom>
                <a:avLst/>
                <a:gdLst>
                  <a:gd name="T0" fmla="*/ 35 w 107"/>
                  <a:gd name="T1" fmla="*/ 92 h 164"/>
                  <a:gd name="T2" fmla="*/ 22 w 107"/>
                  <a:gd name="T3" fmla="*/ 117 h 164"/>
                  <a:gd name="T4" fmla="*/ 29 w 107"/>
                  <a:gd name="T5" fmla="*/ 138 h 164"/>
                  <a:gd name="T6" fmla="*/ 53 w 107"/>
                  <a:gd name="T7" fmla="*/ 148 h 164"/>
                  <a:gd name="T8" fmla="*/ 76 w 107"/>
                  <a:gd name="T9" fmla="*/ 140 h 164"/>
                  <a:gd name="T10" fmla="*/ 86 w 107"/>
                  <a:gd name="T11" fmla="*/ 120 h 164"/>
                  <a:gd name="T12" fmla="*/ 76 w 107"/>
                  <a:gd name="T13" fmla="*/ 97 h 164"/>
                  <a:gd name="T14" fmla="*/ 50 w 107"/>
                  <a:gd name="T15" fmla="*/ 85 h 164"/>
                  <a:gd name="T16" fmla="*/ 42 w 107"/>
                  <a:gd name="T17" fmla="*/ 17 h 164"/>
                  <a:gd name="T18" fmla="*/ 28 w 107"/>
                  <a:gd name="T19" fmla="*/ 31 h 164"/>
                  <a:gd name="T20" fmla="*/ 28 w 107"/>
                  <a:gd name="T21" fmla="*/ 51 h 164"/>
                  <a:gd name="T22" fmla="*/ 43 w 107"/>
                  <a:gd name="T23" fmla="*/ 65 h 164"/>
                  <a:gd name="T24" fmla="*/ 69 w 107"/>
                  <a:gd name="T25" fmla="*/ 63 h 164"/>
                  <a:gd name="T26" fmla="*/ 80 w 107"/>
                  <a:gd name="T27" fmla="*/ 41 h 164"/>
                  <a:gd name="T28" fmla="*/ 75 w 107"/>
                  <a:gd name="T29" fmla="*/ 22 h 164"/>
                  <a:gd name="T30" fmla="*/ 53 w 107"/>
                  <a:gd name="T31" fmla="*/ 15 h 164"/>
                  <a:gd name="T32" fmla="*/ 72 w 107"/>
                  <a:gd name="T33" fmla="*/ 1 h 164"/>
                  <a:gd name="T34" fmla="*/ 94 w 107"/>
                  <a:gd name="T35" fmla="*/ 15 h 164"/>
                  <a:gd name="T36" fmla="*/ 101 w 107"/>
                  <a:gd name="T37" fmla="*/ 38 h 164"/>
                  <a:gd name="T38" fmla="*/ 96 w 107"/>
                  <a:gd name="T39" fmla="*/ 59 h 164"/>
                  <a:gd name="T40" fmla="*/ 75 w 107"/>
                  <a:gd name="T41" fmla="*/ 75 h 164"/>
                  <a:gd name="T42" fmla="*/ 89 w 107"/>
                  <a:gd name="T43" fmla="*/ 83 h 164"/>
                  <a:gd name="T44" fmla="*/ 104 w 107"/>
                  <a:gd name="T45" fmla="*/ 104 h 164"/>
                  <a:gd name="T46" fmla="*/ 104 w 107"/>
                  <a:gd name="T47" fmla="*/ 133 h 164"/>
                  <a:gd name="T48" fmla="*/ 84 w 107"/>
                  <a:gd name="T49" fmla="*/ 155 h 164"/>
                  <a:gd name="T50" fmla="*/ 53 w 107"/>
                  <a:gd name="T51" fmla="*/ 164 h 164"/>
                  <a:gd name="T52" fmla="*/ 19 w 107"/>
                  <a:gd name="T53" fmla="*/ 155 h 164"/>
                  <a:gd name="T54" fmla="*/ 2 w 107"/>
                  <a:gd name="T55" fmla="*/ 134 h 164"/>
                  <a:gd name="T56" fmla="*/ 2 w 107"/>
                  <a:gd name="T57" fmla="*/ 107 h 164"/>
                  <a:gd name="T58" fmla="*/ 18 w 107"/>
                  <a:gd name="T59" fmla="*/ 85 h 164"/>
                  <a:gd name="T60" fmla="*/ 31 w 107"/>
                  <a:gd name="T61" fmla="*/ 78 h 164"/>
                  <a:gd name="T62" fmla="*/ 8 w 107"/>
                  <a:gd name="T63" fmla="*/ 55 h 164"/>
                  <a:gd name="T64" fmla="*/ 9 w 107"/>
                  <a:gd name="T65" fmla="*/ 24 h 164"/>
                  <a:gd name="T66" fmla="*/ 35 w 107"/>
                  <a:gd name="T67" fmla="*/ 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64">
                    <a:moveTo>
                      <a:pt x="50" y="85"/>
                    </a:moveTo>
                    <a:lnTo>
                      <a:pt x="35" y="92"/>
                    </a:lnTo>
                    <a:lnTo>
                      <a:pt x="25" y="103"/>
                    </a:lnTo>
                    <a:lnTo>
                      <a:pt x="22" y="117"/>
                    </a:lnTo>
                    <a:lnTo>
                      <a:pt x="24" y="128"/>
                    </a:lnTo>
                    <a:lnTo>
                      <a:pt x="29" y="138"/>
                    </a:lnTo>
                    <a:lnTo>
                      <a:pt x="41" y="145"/>
                    </a:lnTo>
                    <a:lnTo>
                      <a:pt x="53" y="148"/>
                    </a:lnTo>
                    <a:lnTo>
                      <a:pt x="66" y="145"/>
                    </a:lnTo>
                    <a:lnTo>
                      <a:pt x="76" y="140"/>
                    </a:lnTo>
                    <a:lnTo>
                      <a:pt x="83" y="131"/>
                    </a:lnTo>
                    <a:lnTo>
                      <a:pt x="86" y="120"/>
                    </a:lnTo>
                    <a:lnTo>
                      <a:pt x="83" y="107"/>
                    </a:lnTo>
                    <a:lnTo>
                      <a:pt x="76" y="97"/>
                    </a:lnTo>
                    <a:lnTo>
                      <a:pt x="65" y="90"/>
                    </a:lnTo>
                    <a:lnTo>
                      <a:pt x="50" y="85"/>
                    </a:lnTo>
                    <a:close/>
                    <a:moveTo>
                      <a:pt x="53" y="15"/>
                    </a:moveTo>
                    <a:lnTo>
                      <a:pt x="42" y="17"/>
                    </a:lnTo>
                    <a:lnTo>
                      <a:pt x="34" y="22"/>
                    </a:lnTo>
                    <a:lnTo>
                      <a:pt x="28" y="31"/>
                    </a:lnTo>
                    <a:lnTo>
                      <a:pt x="26" y="39"/>
                    </a:lnTo>
                    <a:lnTo>
                      <a:pt x="28" y="51"/>
                    </a:lnTo>
                    <a:lnTo>
                      <a:pt x="35" y="59"/>
                    </a:lnTo>
                    <a:lnTo>
                      <a:pt x="43" y="65"/>
                    </a:lnTo>
                    <a:lnTo>
                      <a:pt x="56" y="69"/>
                    </a:lnTo>
                    <a:lnTo>
                      <a:pt x="69" y="63"/>
                    </a:lnTo>
                    <a:lnTo>
                      <a:pt x="77" y="53"/>
                    </a:lnTo>
                    <a:lnTo>
                      <a:pt x="80" y="41"/>
                    </a:lnTo>
                    <a:lnTo>
                      <a:pt x="79" y="31"/>
                    </a:lnTo>
                    <a:lnTo>
                      <a:pt x="75" y="22"/>
                    </a:lnTo>
                    <a:lnTo>
                      <a:pt x="66" y="17"/>
                    </a:lnTo>
                    <a:lnTo>
                      <a:pt x="53" y="15"/>
                    </a:lnTo>
                    <a:close/>
                    <a:moveTo>
                      <a:pt x="55" y="0"/>
                    </a:moveTo>
                    <a:lnTo>
                      <a:pt x="72" y="1"/>
                    </a:lnTo>
                    <a:lnTo>
                      <a:pt x="84" y="7"/>
                    </a:lnTo>
                    <a:lnTo>
                      <a:pt x="94" y="15"/>
                    </a:lnTo>
                    <a:lnTo>
                      <a:pt x="100" y="27"/>
                    </a:lnTo>
                    <a:lnTo>
                      <a:pt x="101" y="38"/>
                    </a:lnTo>
                    <a:lnTo>
                      <a:pt x="100" y="48"/>
                    </a:lnTo>
                    <a:lnTo>
                      <a:pt x="96" y="59"/>
                    </a:lnTo>
                    <a:lnTo>
                      <a:pt x="87" y="68"/>
                    </a:lnTo>
                    <a:lnTo>
                      <a:pt x="75" y="75"/>
                    </a:lnTo>
                    <a:lnTo>
                      <a:pt x="75" y="76"/>
                    </a:lnTo>
                    <a:lnTo>
                      <a:pt x="89" y="83"/>
                    </a:lnTo>
                    <a:lnTo>
                      <a:pt x="99" y="93"/>
                    </a:lnTo>
                    <a:lnTo>
                      <a:pt x="104" y="104"/>
                    </a:lnTo>
                    <a:lnTo>
                      <a:pt x="107" y="117"/>
                    </a:lnTo>
                    <a:lnTo>
                      <a:pt x="104" y="133"/>
                    </a:lnTo>
                    <a:lnTo>
                      <a:pt x="97" y="145"/>
                    </a:lnTo>
                    <a:lnTo>
                      <a:pt x="84" y="155"/>
                    </a:lnTo>
                    <a:lnTo>
                      <a:pt x="70" y="161"/>
                    </a:lnTo>
                    <a:lnTo>
                      <a:pt x="53" y="164"/>
                    </a:lnTo>
                    <a:lnTo>
                      <a:pt x="35" y="161"/>
                    </a:lnTo>
                    <a:lnTo>
                      <a:pt x="19" y="155"/>
                    </a:lnTo>
                    <a:lnTo>
                      <a:pt x="9" y="145"/>
                    </a:lnTo>
                    <a:lnTo>
                      <a:pt x="2" y="134"/>
                    </a:lnTo>
                    <a:lnTo>
                      <a:pt x="0" y="120"/>
                    </a:lnTo>
                    <a:lnTo>
                      <a:pt x="2" y="107"/>
                    </a:lnTo>
                    <a:lnTo>
                      <a:pt x="8" y="94"/>
                    </a:lnTo>
                    <a:lnTo>
                      <a:pt x="18" y="85"/>
                    </a:lnTo>
                    <a:lnTo>
                      <a:pt x="31" y="78"/>
                    </a:lnTo>
                    <a:lnTo>
                      <a:pt x="31" y="78"/>
                    </a:lnTo>
                    <a:lnTo>
                      <a:pt x="17" y="68"/>
                    </a:lnTo>
                    <a:lnTo>
                      <a:pt x="8" y="55"/>
                    </a:lnTo>
                    <a:lnTo>
                      <a:pt x="5" y="41"/>
                    </a:lnTo>
                    <a:lnTo>
                      <a:pt x="9" y="24"/>
                    </a:lnTo>
                    <a:lnTo>
                      <a:pt x="19" y="11"/>
                    </a:lnTo>
                    <a:lnTo>
                      <a:pt x="35"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Line 57"/>
              <p:cNvSpPr>
                <a:spLocks noChangeShapeType="1"/>
              </p:cNvSpPr>
              <p:nvPr/>
            </p:nvSpPr>
            <p:spPr bwMode="auto">
              <a:xfrm flipH="1">
                <a:off x="1322388" y="2417763"/>
                <a:ext cx="8413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Freeform 58"/>
              <p:cNvSpPr>
                <a:spLocks/>
              </p:cNvSpPr>
              <p:nvPr/>
            </p:nvSpPr>
            <p:spPr bwMode="auto">
              <a:xfrm>
                <a:off x="977900" y="2338388"/>
                <a:ext cx="41275" cy="125413"/>
              </a:xfrm>
              <a:custGeom>
                <a:avLst/>
                <a:gdLst>
                  <a:gd name="T0" fmla="*/ 34 w 52"/>
                  <a:gd name="T1" fmla="*/ 0 h 158"/>
                  <a:gd name="T2" fmla="*/ 52 w 52"/>
                  <a:gd name="T3" fmla="*/ 0 h 158"/>
                  <a:gd name="T4" fmla="*/ 52 w 52"/>
                  <a:gd name="T5" fmla="*/ 158 h 158"/>
                  <a:gd name="T6" fmla="*/ 31 w 52"/>
                  <a:gd name="T7" fmla="*/ 158 h 158"/>
                  <a:gd name="T8" fmla="*/ 31 w 52"/>
                  <a:gd name="T9" fmla="*/ 20 h 158"/>
                  <a:gd name="T10" fmla="*/ 31 w 52"/>
                  <a:gd name="T11" fmla="*/ 20 h 158"/>
                  <a:gd name="T12" fmla="*/ 4 w 52"/>
                  <a:gd name="T13" fmla="*/ 34 h 158"/>
                  <a:gd name="T14" fmla="*/ 0 w 52"/>
                  <a:gd name="T15" fmla="*/ 18 h 158"/>
                  <a:gd name="T16" fmla="*/ 34 w 52"/>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8">
                    <a:moveTo>
                      <a:pt x="34" y="0"/>
                    </a:moveTo>
                    <a:lnTo>
                      <a:pt x="52" y="0"/>
                    </a:lnTo>
                    <a:lnTo>
                      <a:pt x="52" y="158"/>
                    </a:lnTo>
                    <a:lnTo>
                      <a:pt x="31" y="158"/>
                    </a:lnTo>
                    <a:lnTo>
                      <a:pt x="31" y="20"/>
                    </a:lnTo>
                    <a:lnTo>
                      <a:pt x="31" y="20"/>
                    </a:lnTo>
                    <a:lnTo>
                      <a:pt x="4" y="34"/>
                    </a:lnTo>
                    <a:lnTo>
                      <a:pt x="0" y="18"/>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59"/>
              <p:cNvSpPr>
                <a:spLocks/>
              </p:cNvSpPr>
              <p:nvPr/>
            </p:nvSpPr>
            <p:spPr bwMode="auto">
              <a:xfrm>
                <a:off x="1074738" y="2441576"/>
                <a:ext cx="22225" cy="25400"/>
              </a:xfrm>
              <a:custGeom>
                <a:avLst/>
                <a:gdLst>
                  <a:gd name="T0" fmla="*/ 14 w 28"/>
                  <a:gd name="T1" fmla="*/ 0 h 31"/>
                  <a:gd name="T2" fmla="*/ 18 w 28"/>
                  <a:gd name="T3" fmla="*/ 0 h 31"/>
                  <a:gd name="T4" fmla="*/ 23 w 28"/>
                  <a:gd name="T5" fmla="*/ 3 h 31"/>
                  <a:gd name="T6" fmla="*/ 25 w 28"/>
                  <a:gd name="T7" fmla="*/ 6 h 31"/>
                  <a:gd name="T8" fmla="*/ 28 w 28"/>
                  <a:gd name="T9" fmla="*/ 10 h 31"/>
                  <a:gd name="T10" fmla="*/ 28 w 28"/>
                  <a:gd name="T11" fmla="*/ 16 h 31"/>
                  <a:gd name="T12" fmla="*/ 28 w 28"/>
                  <a:gd name="T13" fmla="*/ 20 h 31"/>
                  <a:gd name="T14" fmla="*/ 25 w 28"/>
                  <a:gd name="T15" fmla="*/ 24 h 31"/>
                  <a:gd name="T16" fmla="*/ 23 w 28"/>
                  <a:gd name="T17" fmla="*/ 28 h 31"/>
                  <a:gd name="T18" fmla="*/ 18 w 28"/>
                  <a:gd name="T19" fmla="*/ 30 h 31"/>
                  <a:gd name="T20" fmla="*/ 14 w 28"/>
                  <a:gd name="T21" fmla="*/ 31 h 31"/>
                  <a:gd name="T22" fmla="*/ 8 w 28"/>
                  <a:gd name="T23" fmla="*/ 30 h 31"/>
                  <a:gd name="T24" fmla="*/ 6 w 28"/>
                  <a:gd name="T25" fmla="*/ 28 h 31"/>
                  <a:gd name="T26" fmla="*/ 1 w 28"/>
                  <a:gd name="T27" fmla="*/ 24 h 31"/>
                  <a:gd name="T28" fmla="*/ 0 w 28"/>
                  <a:gd name="T29" fmla="*/ 20 h 31"/>
                  <a:gd name="T30" fmla="*/ 0 w 28"/>
                  <a:gd name="T31" fmla="*/ 16 h 31"/>
                  <a:gd name="T32" fmla="*/ 0 w 28"/>
                  <a:gd name="T33" fmla="*/ 10 h 31"/>
                  <a:gd name="T34" fmla="*/ 3 w 28"/>
                  <a:gd name="T35" fmla="*/ 6 h 31"/>
                  <a:gd name="T36" fmla="*/ 6 w 28"/>
                  <a:gd name="T37" fmla="*/ 3 h 31"/>
                  <a:gd name="T38" fmla="*/ 10 w 28"/>
                  <a:gd name="T39" fmla="*/ 0 h 31"/>
                  <a:gd name="T40" fmla="*/ 14 w 28"/>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1">
                    <a:moveTo>
                      <a:pt x="14" y="0"/>
                    </a:moveTo>
                    <a:lnTo>
                      <a:pt x="18" y="0"/>
                    </a:lnTo>
                    <a:lnTo>
                      <a:pt x="23" y="3"/>
                    </a:lnTo>
                    <a:lnTo>
                      <a:pt x="25" y="6"/>
                    </a:lnTo>
                    <a:lnTo>
                      <a:pt x="28" y="10"/>
                    </a:lnTo>
                    <a:lnTo>
                      <a:pt x="28" y="16"/>
                    </a:lnTo>
                    <a:lnTo>
                      <a:pt x="28" y="20"/>
                    </a:lnTo>
                    <a:lnTo>
                      <a:pt x="25" y="24"/>
                    </a:lnTo>
                    <a:lnTo>
                      <a:pt x="23" y="28"/>
                    </a:lnTo>
                    <a:lnTo>
                      <a:pt x="18" y="30"/>
                    </a:lnTo>
                    <a:lnTo>
                      <a:pt x="14" y="31"/>
                    </a:lnTo>
                    <a:lnTo>
                      <a:pt x="8" y="30"/>
                    </a:lnTo>
                    <a:lnTo>
                      <a:pt x="6" y="28"/>
                    </a:lnTo>
                    <a:lnTo>
                      <a:pt x="1" y="24"/>
                    </a:lnTo>
                    <a:lnTo>
                      <a:pt x="0" y="20"/>
                    </a:lnTo>
                    <a:lnTo>
                      <a:pt x="0" y="16"/>
                    </a:lnTo>
                    <a:lnTo>
                      <a:pt x="0" y="10"/>
                    </a:lnTo>
                    <a:lnTo>
                      <a:pt x="3" y="6"/>
                    </a:lnTo>
                    <a:lnTo>
                      <a:pt x="6" y="3"/>
                    </a:lnTo>
                    <a:lnTo>
                      <a:pt x="10"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60"/>
              <p:cNvSpPr>
                <a:spLocks noEditPoints="1"/>
              </p:cNvSpPr>
              <p:nvPr/>
            </p:nvSpPr>
            <p:spPr bwMode="auto">
              <a:xfrm>
                <a:off x="1125538" y="2336801"/>
                <a:ext cx="85725" cy="130175"/>
              </a:xfrm>
              <a:custGeom>
                <a:avLst/>
                <a:gdLst>
                  <a:gd name="T0" fmla="*/ 53 w 107"/>
                  <a:gd name="T1" fmla="*/ 16 h 164"/>
                  <a:gd name="T2" fmla="*/ 43 w 107"/>
                  <a:gd name="T3" fmla="*/ 19 h 164"/>
                  <a:gd name="T4" fmla="*/ 34 w 107"/>
                  <a:gd name="T5" fmla="*/ 27 h 164"/>
                  <a:gd name="T6" fmla="*/ 28 w 107"/>
                  <a:gd name="T7" fmla="*/ 40 h 164"/>
                  <a:gd name="T8" fmla="*/ 24 w 107"/>
                  <a:gd name="T9" fmla="*/ 60 h 164"/>
                  <a:gd name="T10" fmla="*/ 21 w 107"/>
                  <a:gd name="T11" fmla="*/ 82 h 164"/>
                  <a:gd name="T12" fmla="*/ 22 w 107"/>
                  <a:gd name="T13" fmla="*/ 105 h 164"/>
                  <a:gd name="T14" fmla="*/ 26 w 107"/>
                  <a:gd name="T15" fmla="*/ 123 h 164"/>
                  <a:gd name="T16" fmla="*/ 34 w 107"/>
                  <a:gd name="T17" fmla="*/ 136 h 164"/>
                  <a:gd name="T18" fmla="*/ 43 w 107"/>
                  <a:gd name="T19" fmla="*/ 144 h 164"/>
                  <a:gd name="T20" fmla="*/ 53 w 107"/>
                  <a:gd name="T21" fmla="*/ 147 h 164"/>
                  <a:gd name="T22" fmla="*/ 65 w 107"/>
                  <a:gd name="T23" fmla="*/ 144 h 164"/>
                  <a:gd name="T24" fmla="*/ 75 w 107"/>
                  <a:gd name="T25" fmla="*/ 136 h 164"/>
                  <a:gd name="T26" fmla="*/ 80 w 107"/>
                  <a:gd name="T27" fmla="*/ 122 h 164"/>
                  <a:gd name="T28" fmla="*/ 84 w 107"/>
                  <a:gd name="T29" fmla="*/ 103 h 164"/>
                  <a:gd name="T30" fmla="*/ 86 w 107"/>
                  <a:gd name="T31" fmla="*/ 81 h 164"/>
                  <a:gd name="T32" fmla="*/ 84 w 107"/>
                  <a:gd name="T33" fmla="*/ 60 h 164"/>
                  <a:gd name="T34" fmla="*/ 82 w 107"/>
                  <a:gd name="T35" fmla="*/ 41 h 164"/>
                  <a:gd name="T36" fmla="*/ 75 w 107"/>
                  <a:gd name="T37" fmla="*/ 27 h 164"/>
                  <a:gd name="T38" fmla="*/ 66 w 107"/>
                  <a:gd name="T39" fmla="*/ 19 h 164"/>
                  <a:gd name="T40" fmla="*/ 53 w 107"/>
                  <a:gd name="T41" fmla="*/ 16 h 164"/>
                  <a:gd name="T42" fmla="*/ 55 w 107"/>
                  <a:gd name="T43" fmla="*/ 0 h 164"/>
                  <a:gd name="T44" fmla="*/ 73 w 107"/>
                  <a:gd name="T45" fmla="*/ 3 h 164"/>
                  <a:gd name="T46" fmla="*/ 87 w 107"/>
                  <a:gd name="T47" fmla="*/ 13 h 164"/>
                  <a:gd name="T48" fmla="*/ 99 w 107"/>
                  <a:gd name="T49" fmla="*/ 30 h 164"/>
                  <a:gd name="T50" fmla="*/ 106 w 107"/>
                  <a:gd name="T51" fmla="*/ 53 h 164"/>
                  <a:gd name="T52" fmla="*/ 107 w 107"/>
                  <a:gd name="T53" fmla="*/ 79 h 164"/>
                  <a:gd name="T54" fmla="*/ 106 w 107"/>
                  <a:gd name="T55" fmla="*/ 109 h 164"/>
                  <a:gd name="T56" fmla="*/ 99 w 107"/>
                  <a:gd name="T57" fmla="*/ 133 h 164"/>
                  <a:gd name="T58" fmla="*/ 87 w 107"/>
                  <a:gd name="T59" fmla="*/ 150 h 164"/>
                  <a:gd name="T60" fmla="*/ 72 w 107"/>
                  <a:gd name="T61" fmla="*/ 160 h 164"/>
                  <a:gd name="T62" fmla="*/ 52 w 107"/>
                  <a:gd name="T63" fmla="*/ 164 h 164"/>
                  <a:gd name="T64" fmla="*/ 35 w 107"/>
                  <a:gd name="T65" fmla="*/ 160 h 164"/>
                  <a:gd name="T66" fmla="*/ 21 w 107"/>
                  <a:gd name="T67" fmla="*/ 150 h 164"/>
                  <a:gd name="T68" fmla="*/ 9 w 107"/>
                  <a:gd name="T69" fmla="*/ 133 h 164"/>
                  <a:gd name="T70" fmla="*/ 2 w 107"/>
                  <a:gd name="T71" fmla="*/ 111 h 164"/>
                  <a:gd name="T72" fmla="*/ 0 w 107"/>
                  <a:gd name="T73" fmla="*/ 82 h 164"/>
                  <a:gd name="T74" fmla="*/ 1 w 107"/>
                  <a:gd name="T75" fmla="*/ 57 h 164"/>
                  <a:gd name="T76" fmla="*/ 7 w 107"/>
                  <a:gd name="T77" fmla="*/ 37 h 164"/>
                  <a:gd name="T78" fmla="*/ 15 w 107"/>
                  <a:gd name="T79" fmla="*/ 21 h 164"/>
                  <a:gd name="T80" fmla="*/ 26 w 107"/>
                  <a:gd name="T81" fmla="*/ 9 h 164"/>
                  <a:gd name="T82" fmla="*/ 39 w 107"/>
                  <a:gd name="T83" fmla="*/ 2 h 164"/>
                  <a:gd name="T84" fmla="*/ 55 w 107"/>
                  <a:gd name="T8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 h="164">
                    <a:moveTo>
                      <a:pt x="53" y="16"/>
                    </a:moveTo>
                    <a:lnTo>
                      <a:pt x="43" y="19"/>
                    </a:lnTo>
                    <a:lnTo>
                      <a:pt x="34" y="27"/>
                    </a:lnTo>
                    <a:lnTo>
                      <a:pt x="28" y="40"/>
                    </a:lnTo>
                    <a:lnTo>
                      <a:pt x="24" y="60"/>
                    </a:lnTo>
                    <a:lnTo>
                      <a:pt x="21" y="82"/>
                    </a:lnTo>
                    <a:lnTo>
                      <a:pt x="22" y="105"/>
                    </a:lnTo>
                    <a:lnTo>
                      <a:pt x="26" y="123"/>
                    </a:lnTo>
                    <a:lnTo>
                      <a:pt x="34" y="136"/>
                    </a:lnTo>
                    <a:lnTo>
                      <a:pt x="43" y="144"/>
                    </a:lnTo>
                    <a:lnTo>
                      <a:pt x="53" y="147"/>
                    </a:lnTo>
                    <a:lnTo>
                      <a:pt x="65" y="144"/>
                    </a:lnTo>
                    <a:lnTo>
                      <a:pt x="75" y="136"/>
                    </a:lnTo>
                    <a:lnTo>
                      <a:pt x="80" y="122"/>
                    </a:lnTo>
                    <a:lnTo>
                      <a:pt x="84" y="103"/>
                    </a:lnTo>
                    <a:lnTo>
                      <a:pt x="86" y="81"/>
                    </a:lnTo>
                    <a:lnTo>
                      <a:pt x="84" y="60"/>
                    </a:lnTo>
                    <a:lnTo>
                      <a:pt x="82" y="41"/>
                    </a:lnTo>
                    <a:lnTo>
                      <a:pt x="75" y="27"/>
                    </a:lnTo>
                    <a:lnTo>
                      <a:pt x="66" y="19"/>
                    </a:lnTo>
                    <a:lnTo>
                      <a:pt x="53" y="16"/>
                    </a:lnTo>
                    <a:close/>
                    <a:moveTo>
                      <a:pt x="55" y="0"/>
                    </a:moveTo>
                    <a:lnTo>
                      <a:pt x="73" y="3"/>
                    </a:lnTo>
                    <a:lnTo>
                      <a:pt x="87" y="13"/>
                    </a:lnTo>
                    <a:lnTo>
                      <a:pt x="99" y="30"/>
                    </a:lnTo>
                    <a:lnTo>
                      <a:pt x="106" y="53"/>
                    </a:lnTo>
                    <a:lnTo>
                      <a:pt x="107" y="79"/>
                    </a:lnTo>
                    <a:lnTo>
                      <a:pt x="106" y="109"/>
                    </a:lnTo>
                    <a:lnTo>
                      <a:pt x="99" y="133"/>
                    </a:lnTo>
                    <a:lnTo>
                      <a:pt x="87" y="150"/>
                    </a:lnTo>
                    <a:lnTo>
                      <a:pt x="72" y="160"/>
                    </a:lnTo>
                    <a:lnTo>
                      <a:pt x="52" y="164"/>
                    </a:lnTo>
                    <a:lnTo>
                      <a:pt x="35" y="160"/>
                    </a:lnTo>
                    <a:lnTo>
                      <a:pt x="21" y="150"/>
                    </a:lnTo>
                    <a:lnTo>
                      <a:pt x="9" y="133"/>
                    </a:lnTo>
                    <a:lnTo>
                      <a:pt x="2" y="111"/>
                    </a:lnTo>
                    <a:lnTo>
                      <a:pt x="0" y="82"/>
                    </a:lnTo>
                    <a:lnTo>
                      <a:pt x="1" y="57"/>
                    </a:lnTo>
                    <a:lnTo>
                      <a:pt x="7" y="37"/>
                    </a:lnTo>
                    <a:lnTo>
                      <a:pt x="15" y="21"/>
                    </a:lnTo>
                    <a:lnTo>
                      <a:pt x="26" y="9"/>
                    </a:lnTo>
                    <a:lnTo>
                      <a:pt x="39" y="2"/>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61"/>
              <p:cNvSpPr>
                <a:spLocks noEditPoints="1"/>
              </p:cNvSpPr>
              <p:nvPr/>
            </p:nvSpPr>
            <p:spPr bwMode="auto">
              <a:xfrm>
                <a:off x="684213" y="4686301"/>
                <a:ext cx="131763" cy="80963"/>
              </a:xfrm>
              <a:custGeom>
                <a:avLst/>
                <a:gdLst>
                  <a:gd name="T0" fmla="*/ 50 w 166"/>
                  <a:gd name="T1" fmla="*/ 21 h 102"/>
                  <a:gd name="T2" fmla="*/ 35 w 166"/>
                  <a:gd name="T3" fmla="*/ 24 h 102"/>
                  <a:gd name="T4" fmla="*/ 26 w 166"/>
                  <a:gd name="T5" fmla="*/ 32 h 102"/>
                  <a:gd name="T6" fmla="*/ 20 w 166"/>
                  <a:gd name="T7" fmla="*/ 44 h 102"/>
                  <a:gd name="T8" fmla="*/ 17 w 166"/>
                  <a:gd name="T9" fmla="*/ 61 h 102"/>
                  <a:gd name="T10" fmla="*/ 17 w 166"/>
                  <a:gd name="T11" fmla="*/ 69 h 102"/>
                  <a:gd name="T12" fmla="*/ 19 w 166"/>
                  <a:gd name="T13" fmla="*/ 75 h 102"/>
                  <a:gd name="T14" fmla="*/ 19 w 166"/>
                  <a:gd name="T15" fmla="*/ 81 h 102"/>
                  <a:gd name="T16" fmla="*/ 84 w 166"/>
                  <a:gd name="T17" fmla="*/ 81 h 102"/>
                  <a:gd name="T18" fmla="*/ 84 w 166"/>
                  <a:gd name="T19" fmla="*/ 75 h 102"/>
                  <a:gd name="T20" fmla="*/ 85 w 166"/>
                  <a:gd name="T21" fmla="*/ 69 h 102"/>
                  <a:gd name="T22" fmla="*/ 85 w 166"/>
                  <a:gd name="T23" fmla="*/ 62 h 102"/>
                  <a:gd name="T24" fmla="*/ 82 w 166"/>
                  <a:gd name="T25" fmla="*/ 45 h 102"/>
                  <a:gd name="T26" fmla="*/ 75 w 166"/>
                  <a:gd name="T27" fmla="*/ 32 h 102"/>
                  <a:gd name="T28" fmla="*/ 65 w 166"/>
                  <a:gd name="T29" fmla="*/ 24 h 102"/>
                  <a:gd name="T30" fmla="*/ 50 w 166"/>
                  <a:gd name="T31" fmla="*/ 21 h 102"/>
                  <a:gd name="T32" fmla="*/ 48 w 166"/>
                  <a:gd name="T33" fmla="*/ 0 h 102"/>
                  <a:gd name="T34" fmla="*/ 62 w 166"/>
                  <a:gd name="T35" fmla="*/ 1 h 102"/>
                  <a:gd name="T36" fmla="*/ 74 w 166"/>
                  <a:gd name="T37" fmla="*/ 6 h 102"/>
                  <a:gd name="T38" fmla="*/ 84 w 166"/>
                  <a:gd name="T39" fmla="*/ 13 h 102"/>
                  <a:gd name="T40" fmla="*/ 93 w 166"/>
                  <a:gd name="T41" fmla="*/ 27 h 102"/>
                  <a:gd name="T42" fmla="*/ 99 w 166"/>
                  <a:gd name="T43" fmla="*/ 44 h 102"/>
                  <a:gd name="T44" fmla="*/ 102 w 166"/>
                  <a:gd name="T45" fmla="*/ 64 h 102"/>
                  <a:gd name="T46" fmla="*/ 102 w 166"/>
                  <a:gd name="T47" fmla="*/ 69 h 102"/>
                  <a:gd name="T48" fmla="*/ 101 w 166"/>
                  <a:gd name="T49" fmla="*/ 75 h 102"/>
                  <a:gd name="T50" fmla="*/ 101 w 166"/>
                  <a:gd name="T51" fmla="*/ 81 h 102"/>
                  <a:gd name="T52" fmla="*/ 166 w 166"/>
                  <a:gd name="T53" fmla="*/ 81 h 102"/>
                  <a:gd name="T54" fmla="*/ 166 w 166"/>
                  <a:gd name="T55" fmla="*/ 102 h 102"/>
                  <a:gd name="T56" fmla="*/ 4 w 166"/>
                  <a:gd name="T57" fmla="*/ 102 h 102"/>
                  <a:gd name="T58" fmla="*/ 2 w 166"/>
                  <a:gd name="T59" fmla="*/ 83 h 102"/>
                  <a:gd name="T60" fmla="*/ 0 w 166"/>
                  <a:gd name="T61" fmla="*/ 61 h 102"/>
                  <a:gd name="T62" fmla="*/ 2 w 166"/>
                  <a:gd name="T63" fmla="*/ 41 h 102"/>
                  <a:gd name="T64" fmla="*/ 7 w 166"/>
                  <a:gd name="T65" fmla="*/ 25 h 102"/>
                  <a:gd name="T66" fmla="*/ 14 w 166"/>
                  <a:gd name="T67" fmla="*/ 14 h 102"/>
                  <a:gd name="T68" fmla="*/ 23 w 166"/>
                  <a:gd name="T69" fmla="*/ 7 h 102"/>
                  <a:gd name="T70" fmla="*/ 35 w 166"/>
                  <a:gd name="T71" fmla="*/ 1 h 102"/>
                  <a:gd name="T72" fmla="*/ 48 w 166"/>
                  <a:gd name="T7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6" h="102">
                    <a:moveTo>
                      <a:pt x="50" y="21"/>
                    </a:moveTo>
                    <a:lnTo>
                      <a:pt x="35" y="24"/>
                    </a:lnTo>
                    <a:lnTo>
                      <a:pt x="26" y="32"/>
                    </a:lnTo>
                    <a:lnTo>
                      <a:pt x="20" y="44"/>
                    </a:lnTo>
                    <a:lnTo>
                      <a:pt x="17" y="61"/>
                    </a:lnTo>
                    <a:lnTo>
                      <a:pt x="17" y="69"/>
                    </a:lnTo>
                    <a:lnTo>
                      <a:pt x="19" y="75"/>
                    </a:lnTo>
                    <a:lnTo>
                      <a:pt x="19" y="81"/>
                    </a:lnTo>
                    <a:lnTo>
                      <a:pt x="84" y="81"/>
                    </a:lnTo>
                    <a:lnTo>
                      <a:pt x="84" y="75"/>
                    </a:lnTo>
                    <a:lnTo>
                      <a:pt x="85" y="69"/>
                    </a:lnTo>
                    <a:lnTo>
                      <a:pt x="85" y="62"/>
                    </a:lnTo>
                    <a:lnTo>
                      <a:pt x="82" y="45"/>
                    </a:lnTo>
                    <a:lnTo>
                      <a:pt x="75" y="32"/>
                    </a:lnTo>
                    <a:lnTo>
                      <a:pt x="65" y="24"/>
                    </a:lnTo>
                    <a:lnTo>
                      <a:pt x="50" y="21"/>
                    </a:lnTo>
                    <a:close/>
                    <a:moveTo>
                      <a:pt x="48" y="0"/>
                    </a:moveTo>
                    <a:lnTo>
                      <a:pt x="62" y="1"/>
                    </a:lnTo>
                    <a:lnTo>
                      <a:pt x="74" y="6"/>
                    </a:lnTo>
                    <a:lnTo>
                      <a:pt x="84" y="13"/>
                    </a:lnTo>
                    <a:lnTo>
                      <a:pt x="93" y="27"/>
                    </a:lnTo>
                    <a:lnTo>
                      <a:pt x="99" y="44"/>
                    </a:lnTo>
                    <a:lnTo>
                      <a:pt x="102" y="64"/>
                    </a:lnTo>
                    <a:lnTo>
                      <a:pt x="102" y="69"/>
                    </a:lnTo>
                    <a:lnTo>
                      <a:pt x="101" y="75"/>
                    </a:lnTo>
                    <a:lnTo>
                      <a:pt x="101" y="81"/>
                    </a:lnTo>
                    <a:lnTo>
                      <a:pt x="166" y="81"/>
                    </a:lnTo>
                    <a:lnTo>
                      <a:pt x="166" y="102"/>
                    </a:lnTo>
                    <a:lnTo>
                      <a:pt x="4" y="102"/>
                    </a:lnTo>
                    <a:lnTo>
                      <a:pt x="2" y="83"/>
                    </a:lnTo>
                    <a:lnTo>
                      <a:pt x="0" y="61"/>
                    </a:lnTo>
                    <a:lnTo>
                      <a:pt x="2" y="41"/>
                    </a:lnTo>
                    <a:lnTo>
                      <a:pt x="7" y="25"/>
                    </a:lnTo>
                    <a:lnTo>
                      <a:pt x="14" y="14"/>
                    </a:lnTo>
                    <a:lnTo>
                      <a:pt x="23" y="7"/>
                    </a:lnTo>
                    <a:lnTo>
                      <a:pt x="35"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62"/>
              <p:cNvSpPr>
                <a:spLocks noEditPoints="1"/>
              </p:cNvSpPr>
              <p:nvPr/>
            </p:nvSpPr>
            <p:spPr bwMode="auto">
              <a:xfrm>
                <a:off x="720725" y="4572001"/>
                <a:ext cx="96838" cy="84138"/>
              </a:xfrm>
              <a:custGeom>
                <a:avLst/>
                <a:gdLst>
                  <a:gd name="T0" fmla="*/ 51 w 123"/>
                  <a:gd name="T1" fmla="*/ 21 h 104"/>
                  <a:gd name="T2" fmla="*/ 41 w 123"/>
                  <a:gd name="T3" fmla="*/ 21 h 104"/>
                  <a:gd name="T4" fmla="*/ 33 w 123"/>
                  <a:gd name="T5" fmla="*/ 24 h 104"/>
                  <a:gd name="T6" fmla="*/ 24 w 123"/>
                  <a:gd name="T7" fmla="*/ 29 h 104"/>
                  <a:gd name="T8" fmla="*/ 19 w 123"/>
                  <a:gd name="T9" fmla="*/ 38 h 104"/>
                  <a:gd name="T10" fmla="*/ 16 w 123"/>
                  <a:gd name="T11" fmla="*/ 51 h 104"/>
                  <a:gd name="T12" fmla="*/ 19 w 123"/>
                  <a:gd name="T13" fmla="*/ 62 h 104"/>
                  <a:gd name="T14" fmla="*/ 24 w 123"/>
                  <a:gd name="T15" fmla="*/ 70 h 104"/>
                  <a:gd name="T16" fmla="*/ 31 w 123"/>
                  <a:gd name="T17" fmla="*/ 78 h 104"/>
                  <a:gd name="T18" fmla="*/ 41 w 123"/>
                  <a:gd name="T19" fmla="*/ 82 h 104"/>
                  <a:gd name="T20" fmla="*/ 51 w 123"/>
                  <a:gd name="T21" fmla="*/ 83 h 104"/>
                  <a:gd name="T22" fmla="*/ 51 w 123"/>
                  <a:gd name="T23" fmla="*/ 21 h 104"/>
                  <a:gd name="T24" fmla="*/ 56 w 123"/>
                  <a:gd name="T25" fmla="*/ 0 h 104"/>
                  <a:gd name="T26" fmla="*/ 61 w 123"/>
                  <a:gd name="T27" fmla="*/ 0 h 104"/>
                  <a:gd name="T28" fmla="*/ 65 w 123"/>
                  <a:gd name="T29" fmla="*/ 1 h 104"/>
                  <a:gd name="T30" fmla="*/ 65 w 123"/>
                  <a:gd name="T31" fmla="*/ 83 h 104"/>
                  <a:gd name="T32" fmla="*/ 81 w 123"/>
                  <a:gd name="T33" fmla="*/ 82 h 104"/>
                  <a:gd name="T34" fmla="*/ 94 w 123"/>
                  <a:gd name="T35" fmla="*/ 76 h 104"/>
                  <a:gd name="T36" fmla="*/ 101 w 123"/>
                  <a:gd name="T37" fmla="*/ 66 h 104"/>
                  <a:gd name="T38" fmla="*/ 105 w 123"/>
                  <a:gd name="T39" fmla="*/ 56 h 104"/>
                  <a:gd name="T40" fmla="*/ 106 w 123"/>
                  <a:gd name="T41" fmla="*/ 44 h 104"/>
                  <a:gd name="T42" fmla="*/ 106 w 123"/>
                  <a:gd name="T43" fmla="*/ 29 h 104"/>
                  <a:gd name="T44" fmla="*/ 104 w 123"/>
                  <a:gd name="T45" fmla="*/ 20 h 104"/>
                  <a:gd name="T46" fmla="*/ 101 w 123"/>
                  <a:gd name="T47" fmla="*/ 11 h 104"/>
                  <a:gd name="T48" fmla="*/ 116 w 123"/>
                  <a:gd name="T49" fmla="*/ 7 h 104"/>
                  <a:gd name="T50" fmla="*/ 119 w 123"/>
                  <a:gd name="T51" fmla="*/ 15 h 104"/>
                  <a:gd name="T52" fmla="*/ 122 w 123"/>
                  <a:gd name="T53" fmla="*/ 29 h 104"/>
                  <a:gd name="T54" fmla="*/ 123 w 123"/>
                  <a:gd name="T55" fmla="*/ 46 h 104"/>
                  <a:gd name="T56" fmla="*/ 121 w 123"/>
                  <a:gd name="T57" fmla="*/ 66 h 104"/>
                  <a:gd name="T58" fmla="*/ 113 w 123"/>
                  <a:gd name="T59" fmla="*/ 82 h 104"/>
                  <a:gd name="T60" fmla="*/ 101 w 123"/>
                  <a:gd name="T61" fmla="*/ 94 h 104"/>
                  <a:gd name="T62" fmla="*/ 84 w 123"/>
                  <a:gd name="T63" fmla="*/ 102 h 104"/>
                  <a:gd name="T64" fmla="*/ 64 w 123"/>
                  <a:gd name="T65" fmla="*/ 104 h 104"/>
                  <a:gd name="T66" fmla="*/ 44 w 123"/>
                  <a:gd name="T67" fmla="*/ 102 h 104"/>
                  <a:gd name="T68" fmla="*/ 26 w 123"/>
                  <a:gd name="T69" fmla="*/ 94 h 104"/>
                  <a:gd name="T70" fmla="*/ 13 w 123"/>
                  <a:gd name="T71" fmla="*/ 83 h 104"/>
                  <a:gd name="T72" fmla="*/ 3 w 123"/>
                  <a:gd name="T73" fmla="*/ 68 h 104"/>
                  <a:gd name="T74" fmla="*/ 0 w 123"/>
                  <a:gd name="T75" fmla="*/ 49 h 104"/>
                  <a:gd name="T76" fmla="*/ 3 w 123"/>
                  <a:gd name="T77" fmla="*/ 32 h 104"/>
                  <a:gd name="T78" fmla="*/ 10 w 123"/>
                  <a:gd name="T79" fmla="*/ 18 h 104"/>
                  <a:gd name="T80" fmla="*/ 20 w 123"/>
                  <a:gd name="T81" fmla="*/ 10 h 104"/>
                  <a:gd name="T82" fmla="*/ 31 w 123"/>
                  <a:gd name="T83" fmla="*/ 4 h 104"/>
                  <a:gd name="T84" fmla="*/ 44 w 123"/>
                  <a:gd name="T85" fmla="*/ 1 h 104"/>
                  <a:gd name="T86" fmla="*/ 56 w 123"/>
                  <a:gd name="T8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04">
                    <a:moveTo>
                      <a:pt x="51" y="21"/>
                    </a:moveTo>
                    <a:lnTo>
                      <a:pt x="41" y="21"/>
                    </a:lnTo>
                    <a:lnTo>
                      <a:pt x="33" y="24"/>
                    </a:lnTo>
                    <a:lnTo>
                      <a:pt x="24" y="29"/>
                    </a:lnTo>
                    <a:lnTo>
                      <a:pt x="19" y="38"/>
                    </a:lnTo>
                    <a:lnTo>
                      <a:pt x="16" y="51"/>
                    </a:lnTo>
                    <a:lnTo>
                      <a:pt x="19" y="62"/>
                    </a:lnTo>
                    <a:lnTo>
                      <a:pt x="24" y="70"/>
                    </a:lnTo>
                    <a:lnTo>
                      <a:pt x="31" y="78"/>
                    </a:lnTo>
                    <a:lnTo>
                      <a:pt x="41" y="82"/>
                    </a:lnTo>
                    <a:lnTo>
                      <a:pt x="51" y="83"/>
                    </a:lnTo>
                    <a:lnTo>
                      <a:pt x="51" y="21"/>
                    </a:lnTo>
                    <a:close/>
                    <a:moveTo>
                      <a:pt x="56" y="0"/>
                    </a:moveTo>
                    <a:lnTo>
                      <a:pt x="61" y="0"/>
                    </a:lnTo>
                    <a:lnTo>
                      <a:pt x="65" y="1"/>
                    </a:lnTo>
                    <a:lnTo>
                      <a:pt x="65" y="83"/>
                    </a:lnTo>
                    <a:lnTo>
                      <a:pt x="81" y="82"/>
                    </a:lnTo>
                    <a:lnTo>
                      <a:pt x="94" y="76"/>
                    </a:lnTo>
                    <a:lnTo>
                      <a:pt x="101" y="66"/>
                    </a:lnTo>
                    <a:lnTo>
                      <a:pt x="105" y="56"/>
                    </a:lnTo>
                    <a:lnTo>
                      <a:pt x="106" y="44"/>
                    </a:lnTo>
                    <a:lnTo>
                      <a:pt x="106" y="29"/>
                    </a:lnTo>
                    <a:lnTo>
                      <a:pt x="104" y="20"/>
                    </a:lnTo>
                    <a:lnTo>
                      <a:pt x="101" y="11"/>
                    </a:lnTo>
                    <a:lnTo>
                      <a:pt x="116" y="7"/>
                    </a:lnTo>
                    <a:lnTo>
                      <a:pt x="119" y="15"/>
                    </a:lnTo>
                    <a:lnTo>
                      <a:pt x="122" y="29"/>
                    </a:lnTo>
                    <a:lnTo>
                      <a:pt x="123" y="46"/>
                    </a:lnTo>
                    <a:lnTo>
                      <a:pt x="121" y="66"/>
                    </a:lnTo>
                    <a:lnTo>
                      <a:pt x="113" y="82"/>
                    </a:lnTo>
                    <a:lnTo>
                      <a:pt x="101" y="94"/>
                    </a:lnTo>
                    <a:lnTo>
                      <a:pt x="84" y="102"/>
                    </a:lnTo>
                    <a:lnTo>
                      <a:pt x="64" y="104"/>
                    </a:lnTo>
                    <a:lnTo>
                      <a:pt x="44" y="102"/>
                    </a:lnTo>
                    <a:lnTo>
                      <a:pt x="26" y="94"/>
                    </a:lnTo>
                    <a:lnTo>
                      <a:pt x="13" y="83"/>
                    </a:lnTo>
                    <a:lnTo>
                      <a:pt x="3" y="68"/>
                    </a:lnTo>
                    <a:lnTo>
                      <a:pt x="0" y="49"/>
                    </a:lnTo>
                    <a:lnTo>
                      <a:pt x="3" y="32"/>
                    </a:lnTo>
                    <a:lnTo>
                      <a:pt x="10" y="18"/>
                    </a:lnTo>
                    <a:lnTo>
                      <a:pt x="20" y="10"/>
                    </a:lnTo>
                    <a:lnTo>
                      <a:pt x="31" y="4"/>
                    </a:lnTo>
                    <a:lnTo>
                      <a:pt x="44" y="1"/>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63"/>
              <p:cNvSpPr>
                <a:spLocks/>
              </p:cNvSpPr>
              <p:nvPr/>
            </p:nvSpPr>
            <p:spPr bwMode="auto">
              <a:xfrm>
                <a:off x="720725" y="4495801"/>
                <a:ext cx="95250" cy="46038"/>
              </a:xfrm>
              <a:custGeom>
                <a:avLst/>
                <a:gdLst>
                  <a:gd name="T0" fmla="*/ 2 w 121"/>
                  <a:gd name="T1" fmla="*/ 0 h 60"/>
                  <a:gd name="T2" fmla="*/ 22 w 121"/>
                  <a:gd name="T3" fmla="*/ 0 h 60"/>
                  <a:gd name="T4" fmla="*/ 22 w 121"/>
                  <a:gd name="T5" fmla="*/ 3 h 60"/>
                  <a:gd name="T6" fmla="*/ 22 w 121"/>
                  <a:gd name="T7" fmla="*/ 7 h 60"/>
                  <a:gd name="T8" fmla="*/ 24 w 121"/>
                  <a:gd name="T9" fmla="*/ 21 h 60"/>
                  <a:gd name="T10" fmla="*/ 34 w 121"/>
                  <a:gd name="T11" fmla="*/ 30 h 60"/>
                  <a:gd name="T12" fmla="*/ 48 w 121"/>
                  <a:gd name="T13" fmla="*/ 36 h 60"/>
                  <a:gd name="T14" fmla="*/ 53 w 121"/>
                  <a:gd name="T15" fmla="*/ 37 h 60"/>
                  <a:gd name="T16" fmla="*/ 58 w 121"/>
                  <a:gd name="T17" fmla="*/ 37 h 60"/>
                  <a:gd name="T18" fmla="*/ 121 w 121"/>
                  <a:gd name="T19" fmla="*/ 37 h 60"/>
                  <a:gd name="T20" fmla="*/ 121 w 121"/>
                  <a:gd name="T21" fmla="*/ 58 h 60"/>
                  <a:gd name="T22" fmla="*/ 40 w 121"/>
                  <a:gd name="T23" fmla="*/ 58 h 60"/>
                  <a:gd name="T24" fmla="*/ 20 w 121"/>
                  <a:gd name="T25" fmla="*/ 58 h 60"/>
                  <a:gd name="T26" fmla="*/ 3 w 121"/>
                  <a:gd name="T27" fmla="*/ 60 h 60"/>
                  <a:gd name="T28" fmla="*/ 3 w 121"/>
                  <a:gd name="T29" fmla="*/ 40 h 60"/>
                  <a:gd name="T30" fmla="*/ 26 w 121"/>
                  <a:gd name="T31" fmla="*/ 40 h 60"/>
                  <a:gd name="T32" fmla="*/ 26 w 121"/>
                  <a:gd name="T33" fmla="*/ 38 h 60"/>
                  <a:gd name="T34" fmla="*/ 13 w 121"/>
                  <a:gd name="T35" fmla="*/ 31 h 60"/>
                  <a:gd name="T36" fmla="*/ 3 w 121"/>
                  <a:gd name="T37" fmla="*/ 20 h 60"/>
                  <a:gd name="T38" fmla="*/ 0 w 121"/>
                  <a:gd name="T39" fmla="*/ 6 h 60"/>
                  <a:gd name="T40" fmla="*/ 0 w 121"/>
                  <a:gd name="T41" fmla="*/ 3 h 60"/>
                  <a:gd name="T42" fmla="*/ 2 w 121"/>
                  <a:gd name="T4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60">
                    <a:moveTo>
                      <a:pt x="2" y="0"/>
                    </a:moveTo>
                    <a:lnTo>
                      <a:pt x="22" y="0"/>
                    </a:lnTo>
                    <a:lnTo>
                      <a:pt x="22" y="3"/>
                    </a:lnTo>
                    <a:lnTo>
                      <a:pt x="22" y="7"/>
                    </a:lnTo>
                    <a:lnTo>
                      <a:pt x="24" y="21"/>
                    </a:lnTo>
                    <a:lnTo>
                      <a:pt x="34" y="30"/>
                    </a:lnTo>
                    <a:lnTo>
                      <a:pt x="48" y="36"/>
                    </a:lnTo>
                    <a:lnTo>
                      <a:pt x="53" y="37"/>
                    </a:lnTo>
                    <a:lnTo>
                      <a:pt x="58" y="37"/>
                    </a:lnTo>
                    <a:lnTo>
                      <a:pt x="121" y="37"/>
                    </a:lnTo>
                    <a:lnTo>
                      <a:pt x="121" y="58"/>
                    </a:lnTo>
                    <a:lnTo>
                      <a:pt x="40" y="58"/>
                    </a:lnTo>
                    <a:lnTo>
                      <a:pt x="20" y="58"/>
                    </a:lnTo>
                    <a:lnTo>
                      <a:pt x="3" y="60"/>
                    </a:lnTo>
                    <a:lnTo>
                      <a:pt x="3" y="40"/>
                    </a:lnTo>
                    <a:lnTo>
                      <a:pt x="26" y="40"/>
                    </a:lnTo>
                    <a:lnTo>
                      <a:pt x="26" y="38"/>
                    </a:lnTo>
                    <a:lnTo>
                      <a:pt x="13" y="31"/>
                    </a:lnTo>
                    <a:lnTo>
                      <a:pt x="3" y="20"/>
                    </a:lnTo>
                    <a:lnTo>
                      <a:pt x="0" y="6"/>
                    </a:lnTo>
                    <a:lnTo>
                      <a:pt x="0"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64"/>
              <p:cNvSpPr>
                <a:spLocks/>
              </p:cNvSpPr>
              <p:nvPr/>
            </p:nvSpPr>
            <p:spPr bwMode="auto">
              <a:xfrm>
                <a:off x="700088" y="4424363"/>
                <a:ext cx="117475" cy="55563"/>
              </a:xfrm>
              <a:custGeom>
                <a:avLst/>
                <a:gdLst>
                  <a:gd name="T0" fmla="*/ 28 w 148"/>
                  <a:gd name="T1" fmla="*/ 0 h 69"/>
                  <a:gd name="T2" fmla="*/ 44 w 148"/>
                  <a:gd name="T3" fmla="*/ 0 h 69"/>
                  <a:gd name="T4" fmla="*/ 44 w 148"/>
                  <a:gd name="T5" fmla="*/ 30 h 69"/>
                  <a:gd name="T6" fmla="*/ 109 w 148"/>
                  <a:gd name="T7" fmla="*/ 30 h 69"/>
                  <a:gd name="T8" fmla="*/ 120 w 148"/>
                  <a:gd name="T9" fmla="*/ 28 h 69"/>
                  <a:gd name="T10" fmla="*/ 129 w 148"/>
                  <a:gd name="T11" fmla="*/ 24 h 69"/>
                  <a:gd name="T12" fmla="*/ 131 w 148"/>
                  <a:gd name="T13" fmla="*/ 14 h 69"/>
                  <a:gd name="T14" fmla="*/ 131 w 148"/>
                  <a:gd name="T15" fmla="*/ 9 h 69"/>
                  <a:gd name="T16" fmla="*/ 130 w 148"/>
                  <a:gd name="T17" fmla="*/ 6 h 69"/>
                  <a:gd name="T18" fmla="*/ 130 w 148"/>
                  <a:gd name="T19" fmla="*/ 2 h 69"/>
                  <a:gd name="T20" fmla="*/ 146 w 148"/>
                  <a:gd name="T21" fmla="*/ 0 h 69"/>
                  <a:gd name="T22" fmla="*/ 147 w 148"/>
                  <a:gd name="T23" fmla="*/ 6 h 69"/>
                  <a:gd name="T24" fmla="*/ 148 w 148"/>
                  <a:gd name="T25" fmla="*/ 11 h 69"/>
                  <a:gd name="T26" fmla="*/ 148 w 148"/>
                  <a:gd name="T27" fmla="*/ 20 h 69"/>
                  <a:gd name="T28" fmla="*/ 147 w 148"/>
                  <a:gd name="T29" fmla="*/ 33 h 69"/>
                  <a:gd name="T30" fmla="*/ 140 w 148"/>
                  <a:gd name="T31" fmla="*/ 43 h 69"/>
                  <a:gd name="T32" fmla="*/ 127 w 148"/>
                  <a:gd name="T33" fmla="*/ 50 h 69"/>
                  <a:gd name="T34" fmla="*/ 109 w 148"/>
                  <a:gd name="T35" fmla="*/ 51 h 69"/>
                  <a:gd name="T36" fmla="*/ 44 w 148"/>
                  <a:gd name="T37" fmla="*/ 51 h 69"/>
                  <a:gd name="T38" fmla="*/ 44 w 148"/>
                  <a:gd name="T39" fmla="*/ 69 h 69"/>
                  <a:gd name="T40" fmla="*/ 28 w 148"/>
                  <a:gd name="T41" fmla="*/ 69 h 69"/>
                  <a:gd name="T42" fmla="*/ 28 w 148"/>
                  <a:gd name="T43" fmla="*/ 51 h 69"/>
                  <a:gd name="T44" fmla="*/ 6 w 148"/>
                  <a:gd name="T45" fmla="*/ 51 h 69"/>
                  <a:gd name="T46" fmla="*/ 0 w 148"/>
                  <a:gd name="T47" fmla="*/ 30 h 69"/>
                  <a:gd name="T48" fmla="*/ 28 w 148"/>
                  <a:gd name="T49" fmla="*/ 30 h 69"/>
                  <a:gd name="T50" fmla="*/ 28 w 148"/>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69">
                    <a:moveTo>
                      <a:pt x="28" y="0"/>
                    </a:moveTo>
                    <a:lnTo>
                      <a:pt x="44" y="0"/>
                    </a:lnTo>
                    <a:lnTo>
                      <a:pt x="44" y="30"/>
                    </a:lnTo>
                    <a:lnTo>
                      <a:pt x="109" y="30"/>
                    </a:lnTo>
                    <a:lnTo>
                      <a:pt x="120" y="28"/>
                    </a:lnTo>
                    <a:lnTo>
                      <a:pt x="129" y="24"/>
                    </a:lnTo>
                    <a:lnTo>
                      <a:pt x="131" y="14"/>
                    </a:lnTo>
                    <a:lnTo>
                      <a:pt x="131" y="9"/>
                    </a:lnTo>
                    <a:lnTo>
                      <a:pt x="130" y="6"/>
                    </a:lnTo>
                    <a:lnTo>
                      <a:pt x="130" y="2"/>
                    </a:lnTo>
                    <a:lnTo>
                      <a:pt x="146" y="0"/>
                    </a:lnTo>
                    <a:lnTo>
                      <a:pt x="147" y="6"/>
                    </a:lnTo>
                    <a:lnTo>
                      <a:pt x="148" y="11"/>
                    </a:lnTo>
                    <a:lnTo>
                      <a:pt x="148" y="20"/>
                    </a:lnTo>
                    <a:lnTo>
                      <a:pt x="147" y="33"/>
                    </a:lnTo>
                    <a:lnTo>
                      <a:pt x="140" y="43"/>
                    </a:lnTo>
                    <a:lnTo>
                      <a:pt x="127" y="50"/>
                    </a:lnTo>
                    <a:lnTo>
                      <a:pt x="109" y="51"/>
                    </a:lnTo>
                    <a:lnTo>
                      <a:pt x="44" y="51"/>
                    </a:lnTo>
                    <a:lnTo>
                      <a:pt x="44" y="69"/>
                    </a:lnTo>
                    <a:lnTo>
                      <a:pt x="28" y="69"/>
                    </a:lnTo>
                    <a:lnTo>
                      <a:pt x="28" y="51"/>
                    </a:lnTo>
                    <a:lnTo>
                      <a:pt x="6" y="51"/>
                    </a:lnTo>
                    <a:lnTo>
                      <a:pt x="0" y="30"/>
                    </a:lnTo>
                    <a:lnTo>
                      <a:pt x="28" y="30"/>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65"/>
              <p:cNvSpPr>
                <a:spLocks/>
              </p:cNvSpPr>
              <p:nvPr/>
            </p:nvSpPr>
            <p:spPr bwMode="auto">
              <a:xfrm>
                <a:off x="722313" y="4335463"/>
                <a:ext cx="95250" cy="79375"/>
              </a:xfrm>
              <a:custGeom>
                <a:avLst/>
                <a:gdLst>
                  <a:gd name="T0" fmla="*/ 118 w 120"/>
                  <a:gd name="T1" fmla="*/ 0 h 101"/>
                  <a:gd name="T2" fmla="*/ 118 w 120"/>
                  <a:gd name="T3" fmla="*/ 19 h 101"/>
                  <a:gd name="T4" fmla="*/ 99 w 120"/>
                  <a:gd name="T5" fmla="*/ 20 h 101"/>
                  <a:gd name="T6" fmla="*/ 99 w 120"/>
                  <a:gd name="T7" fmla="*/ 22 h 101"/>
                  <a:gd name="T8" fmla="*/ 106 w 120"/>
                  <a:gd name="T9" fmla="*/ 26 h 101"/>
                  <a:gd name="T10" fmla="*/ 113 w 120"/>
                  <a:gd name="T11" fmla="*/ 34 h 101"/>
                  <a:gd name="T12" fmla="*/ 119 w 120"/>
                  <a:gd name="T13" fmla="*/ 46 h 101"/>
                  <a:gd name="T14" fmla="*/ 120 w 120"/>
                  <a:gd name="T15" fmla="*/ 60 h 101"/>
                  <a:gd name="T16" fmla="*/ 120 w 120"/>
                  <a:gd name="T17" fmla="*/ 70 h 101"/>
                  <a:gd name="T18" fmla="*/ 116 w 120"/>
                  <a:gd name="T19" fmla="*/ 78 h 101"/>
                  <a:gd name="T20" fmla="*/ 110 w 120"/>
                  <a:gd name="T21" fmla="*/ 87 h 101"/>
                  <a:gd name="T22" fmla="*/ 101 w 120"/>
                  <a:gd name="T23" fmla="*/ 94 h 101"/>
                  <a:gd name="T24" fmla="*/ 88 w 120"/>
                  <a:gd name="T25" fmla="*/ 99 h 101"/>
                  <a:gd name="T26" fmla="*/ 69 w 120"/>
                  <a:gd name="T27" fmla="*/ 101 h 101"/>
                  <a:gd name="T28" fmla="*/ 0 w 120"/>
                  <a:gd name="T29" fmla="*/ 101 h 101"/>
                  <a:gd name="T30" fmla="*/ 0 w 120"/>
                  <a:gd name="T31" fmla="*/ 80 h 101"/>
                  <a:gd name="T32" fmla="*/ 65 w 120"/>
                  <a:gd name="T33" fmla="*/ 80 h 101"/>
                  <a:gd name="T34" fmla="*/ 81 w 120"/>
                  <a:gd name="T35" fmla="*/ 78 h 101"/>
                  <a:gd name="T36" fmla="*/ 92 w 120"/>
                  <a:gd name="T37" fmla="*/ 74 h 101"/>
                  <a:gd name="T38" fmla="*/ 101 w 120"/>
                  <a:gd name="T39" fmla="*/ 66 h 101"/>
                  <a:gd name="T40" fmla="*/ 103 w 120"/>
                  <a:gd name="T41" fmla="*/ 53 h 101"/>
                  <a:gd name="T42" fmla="*/ 101 w 120"/>
                  <a:gd name="T43" fmla="*/ 40 h 101"/>
                  <a:gd name="T44" fmla="*/ 92 w 120"/>
                  <a:gd name="T45" fmla="*/ 30 h 101"/>
                  <a:gd name="T46" fmla="*/ 84 w 120"/>
                  <a:gd name="T47" fmla="*/ 25 h 101"/>
                  <a:gd name="T48" fmla="*/ 78 w 120"/>
                  <a:gd name="T49" fmla="*/ 23 h 101"/>
                  <a:gd name="T50" fmla="*/ 72 w 120"/>
                  <a:gd name="T51" fmla="*/ 23 h 101"/>
                  <a:gd name="T52" fmla="*/ 0 w 120"/>
                  <a:gd name="T53" fmla="*/ 23 h 101"/>
                  <a:gd name="T54" fmla="*/ 0 w 120"/>
                  <a:gd name="T55" fmla="*/ 2 h 101"/>
                  <a:gd name="T56" fmla="*/ 85 w 120"/>
                  <a:gd name="T57" fmla="*/ 2 h 101"/>
                  <a:gd name="T58" fmla="*/ 103 w 120"/>
                  <a:gd name="T59" fmla="*/ 0 h 101"/>
                  <a:gd name="T60" fmla="*/ 118 w 120"/>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1">
                    <a:moveTo>
                      <a:pt x="118" y="0"/>
                    </a:moveTo>
                    <a:lnTo>
                      <a:pt x="118" y="19"/>
                    </a:lnTo>
                    <a:lnTo>
                      <a:pt x="99" y="20"/>
                    </a:lnTo>
                    <a:lnTo>
                      <a:pt x="99" y="22"/>
                    </a:lnTo>
                    <a:lnTo>
                      <a:pt x="106" y="26"/>
                    </a:lnTo>
                    <a:lnTo>
                      <a:pt x="113" y="34"/>
                    </a:lnTo>
                    <a:lnTo>
                      <a:pt x="119" y="46"/>
                    </a:lnTo>
                    <a:lnTo>
                      <a:pt x="120" y="60"/>
                    </a:lnTo>
                    <a:lnTo>
                      <a:pt x="120" y="70"/>
                    </a:lnTo>
                    <a:lnTo>
                      <a:pt x="116" y="78"/>
                    </a:lnTo>
                    <a:lnTo>
                      <a:pt x="110" y="87"/>
                    </a:lnTo>
                    <a:lnTo>
                      <a:pt x="101" y="94"/>
                    </a:lnTo>
                    <a:lnTo>
                      <a:pt x="88" y="99"/>
                    </a:lnTo>
                    <a:lnTo>
                      <a:pt x="69" y="101"/>
                    </a:lnTo>
                    <a:lnTo>
                      <a:pt x="0" y="101"/>
                    </a:lnTo>
                    <a:lnTo>
                      <a:pt x="0" y="80"/>
                    </a:lnTo>
                    <a:lnTo>
                      <a:pt x="65" y="80"/>
                    </a:lnTo>
                    <a:lnTo>
                      <a:pt x="81" y="78"/>
                    </a:lnTo>
                    <a:lnTo>
                      <a:pt x="92" y="74"/>
                    </a:lnTo>
                    <a:lnTo>
                      <a:pt x="101" y="66"/>
                    </a:lnTo>
                    <a:lnTo>
                      <a:pt x="103" y="53"/>
                    </a:lnTo>
                    <a:lnTo>
                      <a:pt x="101" y="40"/>
                    </a:lnTo>
                    <a:lnTo>
                      <a:pt x="92" y="30"/>
                    </a:lnTo>
                    <a:lnTo>
                      <a:pt x="84" y="25"/>
                    </a:lnTo>
                    <a:lnTo>
                      <a:pt x="78" y="23"/>
                    </a:lnTo>
                    <a:lnTo>
                      <a:pt x="72" y="23"/>
                    </a:lnTo>
                    <a:lnTo>
                      <a:pt x="0" y="23"/>
                    </a:lnTo>
                    <a:lnTo>
                      <a:pt x="0" y="2"/>
                    </a:lnTo>
                    <a:lnTo>
                      <a:pt x="85" y="2"/>
                    </a:lnTo>
                    <a:lnTo>
                      <a:pt x="103" y="0"/>
                    </a:lnTo>
                    <a:lnTo>
                      <a:pt x="1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66"/>
              <p:cNvSpPr>
                <a:spLocks/>
              </p:cNvSpPr>
              <p:nvPr/>
            </p:nvSpPr>
            <p:spPr bwMode="auto">
              <a:xfrm>
                <a:off x="720725" y="4260851"/>
                <a:ext cx="95250" cy="47625"/>
              </a:xfrm>
              <a:custGeom>
                <a:avLst/>
                <a:gdLst>
                  <a:gd name="T0" fmla="*/ 2 w 121"/>
                  <a:gd name="T1" fmla="*/ 0 h 59"/>
                  <a:gd name="T2" fmla="*/ 22 w 121"/>
                  <a:gd name="T3" fmla="*/ 0 h 59"/>
                  <a:gd name="T4" fmla="*/ 22 w 121"/>
                  <a:gd name="T5" fmla="*/ 4 h 59"/>
                  <a:gd name="T6" fmla="*/ 22 w 121"/>
                  <a:gd name="T7" fmla="*/ 7 h 59"/>
                  <a:gd name="T8" fmla="*/ 24 w 121"/>
                  <a:gd name="T9" fmla="*/ 21 h 59"/>
                  <a:gd name="T10" fmla="*/ 34 w 121"/>
                  <a:gd name="T11" fmla="*/ 31 h 59"/>
                  <a:gd name="T12" fmla="*/ 48 w 121"/>
                  <a:gd name="T13" fmla="*/ 37 h 59"/>
                  <a:gd name="T14" fmla="*/ 53 w 121"/>
                  <a:gd name="T15" fmla="*/ 37 h 59"/>
                  <a:gd name="T16" fmla="*/ 58 w 121"/>
                  <a:gd name="T17" fmla="*/ 37 h 59"/>
                  <a:gd name="T18" fmla="*/ 121 w 121"/>
                  <a:gd name="T19" fmla="*/ 37 h 59"/>
                  <a:gd name="T20" fmla="*/ 121 w 121"/>
                  <a:gd name="T21" fmla="*/ 59 h 59"/>
                  <a:gd name="T22" fmla="*/ 40 w 121"/>
                  <a:gd name="T23" fmla="*/ 59 h 59"/>
                  <a:gd name="T24" fmla="*/ 20 w 121"/>
                  <a:gd name="T25" fmla="*/ 59 h 59"/>
                  <a:gd name="T26" fmla="*/ 3 w 121"/>
                  <a:gd name="T27" fmla="*/ 59 h 59"/>
                  <a:gd name="T28" fmla="*/ 3 w 121"/>
                  <a:gd name="T29" fmla="*/ 41 h 59"/>
                  <a:gd name="T30" fmla="*/ 26 w 121"/>
                  <a:gd name="T31" fmla="*/ 39 h 59"/>
                  <a:gd name="T32" fmla="*/ 26 w 121"/>
                  <a:gd name="T33" fmla="*/ 39 h 59"/>
                  <a:gd name="T34" fmla="*/ 13 w 121"/>
                  <a:gd name="T35" fmla="*/ 31 h 59"/>
                  <a:gd name="T36" fmla="*/ 3 w 121"/>
                  <a:gd name="T37" fmla="*/ 20 h 59"/>
                  <a:gd name="T38" fmla="*/ 0 w 121"/>
                  <a:gd name="T39" fmla="*/ 5 h 59"/>
                  <a:gd name="T40" fmla="*/ 0 w 121"/>
                  <a:gd name="T41" fmla="*/ 3 h 59"/>
                  <a:gd name="T42" fmla="*/ 2 w 121"/>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59">
                    <a:moveTo>
                      <a:pt x="2" y="0"/>
                    </a:moveTo>
                    <a:lnTo>
                      <a:pt x="22" y="0"/>
                    </a:lnTo>
                    <a:lnTo>
                      <a:pt x="22" y="4"/>
                    </a:lnTo>
                    <a:lnTo>
                      <a:pt x="22" y="7"/>
                    </a:lnTo>
                    <a:lnTo>
                      <a:pt x="24" y="21"/>
                    </a:lnTo>
                    <a:lnTo>
                      <a:pt x="34" y="31"/>
                    </a:lnTo>
                    <a:lnTo>
                      <a:pt x="48" y="37"/>
                    </a:lnTo>
                    <a:lnTo>
                      <a:pt x="53" y="37"/>
                    </a:lnTo>
                    <a:lnTo>
                      <a:pt x="58" y="37"/>
                    </a:lnTo>
                    <a:lnTo>
                      <a:pt x="121" y="37"/>
                    </a:lnTo>
                    <a:lnTo>
                      <a:pt x="121" y="59"/>
                    </a:lnTo>
                    <a:lnTo>
                      <a:pt x="40" y="59"/>
                    </a:lnTo>
                    <a:lnTo>
                      <a:pt x="20" y="59"/>
                    </a:lnTo>
                    <a:lnTo>
                      <a:pt x="3" y="59"/>
                    </a:lnTo>
                    <a:lnTo>
                      <a:pt x="3" y="41"/>
                    </a:lnTo>
                    <a:lnTo>
                      <a:pt x="26" y="39"/>
                    </a:lnTo>
                    <a:lnTo>
                      <a:pt x="26" y="39"/>
                    </a:lnTo>
                    <a:lnTo>
                      <a:pt x="13" y="31"/>
                    </a:lnTo>
                    <a:lnTo>
                      <a:pt x="3" y="20"/>
                    </a:lnTo>
                    <a:lnTo>
                      <a:pt x="0" y="5"/>
                    </a:lnTo>
                    <a:lnTo>
                      <a:pt x="0"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67"/>
              <p:cNvSpPr>
                <a:spLocks noEditPoints="1"/>
              </p:cNvSpPr>
              <p:nvPr/>
            </p:nvSpPr>
            <p:spPr bwMode="auto">
              <a:xfrm>
                <a:off x="679450" y="4154488"/>
                <a:ext cx="138113" cy="88900"/>
              </a:xfrm>
              <a:custGeom>
                <a:avLst/>
                <a:gdLst>
                  <a:gd name="T0" fmla="*/ 113 w 175"/>
                  <a:gd name="T1" fmla="*/ 22 h 114"/>
                  <a:gd name="T2" fmla="*/ 99 w 175"/>
                  <a:gd name="T3" fmla="*/ 23 h 114"/>
                  <a:gd name="T4" fmla="*/ 88 w 175"/>
                  <a:gd name="T5" fmla="*/ 27 h 114"/>
                  <a:gd name="T6" fmla="*/ 78 w 175"/>
                  <a:gd name="T7" fmla="*/ 34 h 114"/>
                  <a:gd name="T8" fmla="*/ 72 w 175"/>
                  <a:gd name="T9" fmla="*/ 44 h 114"/>
                  <a:gd name="T10" fmla="*/ 69 w 175"/>
                  <a:gd name="T11" fmla="*/ 57 h 114"/>
                  <a:gd name="T12" fmla="*/ 72 w 175"/>
                  <a:gd name="T13" fmla="*/ 71 h 114"/>
                  <a:gd name="T14" fmla="*/ 82 w 175"/>
                  <a:gd name="T15" fmla="*/ 82 h 114"/>
                  <a:gd name="T16" fmla="*/ 96 w 175"/>
                  <a:gd name="T17" fmla="*/ 90 h 114"/>
                  <a:gd name="T18" fmla="*/ 100 w 175"/>
                  <a:gd name="T19" fmla="*/ 91 h 114"/>
                  <a:gd name="T20" fmla="*/ 105 w 175"/>
                  <a:gd name="T21" fmla="*/ 91 h 114"/>
                  <a:gd name="T22" fmla="*/ 126 w 175"/>
                  <a:gd name="T23" fmla="*/ 91 h 114"/>
                  <a:gd name="T24" fmla="*/ 130 w 175"/>
                  <a:gd name="T25" fmla="*/ 91 h 114"/>
                  <a:gd name="T26" fmla="*/ 133 w 175"/>
                  <a:gd name="T27" fmla="*/ 90 h 114"/>
                  <a:gd name="T28" fmla="*/ 147 w 175"/>
                  <a:gd name="T29" fmla="*/ 84 h 114"/>
                  <a:gd name="T30" fmla="*/ 156 w 175"/>
                  <a:gd name="T31" fmla="*/ 73 h 114"/>
                  <a:gd name="T32" fmla="*/ 158 w 175"/>
                  <a:gd name="T33" fmla="*/ 58 h 114"/>
                  <a:gd name="T34" fmla="*/ 156 w 175"/>
                  <a:gd name="T35" fmla="*/ 43 h 114"/>
                  <a:gd name="T36" fmla="*/ 146 w 175"/>
                  <a:gd name="T37" fmla="*/ 32 h 114"/>
                  <a:gd name="T38" fmla="*/ 132 w 175"/>
                  <a:gd name="T39" fmla="*/ 24 h 114"/>
                  <a:gd name="T40" fmla="*/ 113 w 175"/>
                  <a:gd name="T41" fmla="*/ 22 h 114"/>
                  <a:gd name="T42" fmla="*/ 113 w 175"/>
                  <a:gd name="T43" fmla="*/ 0 h 114"/>
                  <a:gd name="T44" fmla="*/ 132 w 175"/>
                  <a:gd name="T45" fmla="*/ 2 h 114"/>
                  <a:gd name="T46" fmla="*/ 147 w 175"/>
                  <a:gd name="T47" fmla="*/ 9 h 114"/>
                  <a:gd name="T48" fmla="*/ 160 w 175"/>
                  <a:gd name="T49" fmla="*/ 17 h 114"/>
                  <a:gd name="T50" fmla="*/ 168 w 175"/>
                  <a:gd name="T51" fmla="*/ 27 h 114"/>
                  <a:gd name="T52" fmla="*/ 174 w 175"/>
                  <a:gd name="T53" fmla="*/ 40 h 114"/>
                  <a:gd name="T54" fmla="*/ 175 w 175"/>
                  <a:gd name="T55" fmla="*/ 54 h 114"/>
                  <a:gd name="T56" fmla="*/ 174 w 175"/>
                  <a:gd name="T57" fmla="*/ 70 h 114"/>
                  <a:gd name="T58" fmla="*/ 167 w 175"/>
                  <a:gd name="T59" fmla="*/ 82 h 114"/>
                  <a:gd name="T60" fmla="*/ 154 w 175"/>
                  <a:gd name="T61" fmla="*/ 94 h 114"/>
                  <a:gd name="T62" fmla="*/ 154 w 175"/>
                  <a:gd name="T63" fmla="*/ 94 h 114"/>
                  <a:gd name="T64" fmla="*/ 173 w 175"/>
                  <a:gd name="T65" fmla="*/ 95 h 114"/>
                  <a:gd name="T66" fmla="*/ 173 w 175"/>
                  <a:gd name="T67" fmla="*/ 114 h 114"/>
                  <a:gd name="T68" fmla="*/ 158 w 175"/>
                  <a:gd name="T69" fmla="*/ 112 h 114"/>
                  <a:gd name="T70" fmla="*/ 143 w 175"/>
                  <a:gd name="T71" fmla="*/ 112 h 114"/>
                  <a:gd name="T72" fmla="*/ 0 w 175"/>
                  <a:gd name="T73" fmla="*/ 112 h 114"/>
                  <a:gd name="T74" fmla="*/ 0 w 175"/>
                  <a:gd name="T75" fmla="*/ 91 h 114"/>
                  <a:gd name="T76" fmla="*/ 74 w 175"/>
                  <a:gd name="T77" fmla="*/ 91 h 114"/>
                  <a:gd name="T78" fmla="*/ 74 w 175"/>
                  <a:gd name="T79" fmla="*/ 91 h 114"/>
                  <a:gd name="T80" fmla="*/ 62 w 175"/>
                  <a:gd name="T81" fmla="*/ 81 h 114"/>
                  <a:gd name="T82" fmla="*/ 55 w 175"/>
                  <a:gd name="T83" fmla="*/ 67 h 114"/>
                  <a:gd name="T84" fmla="*/ 52 w 175"/>
                  <a:gd name="T85" fmla="*/ 50 h 114"/>
                  <a:gd name="T86" fmla="*/ 55 w 175"/>
                  <a:gd name="T87" fmla="*/ 34 h 114"/>
                  <a:gd name="T88" fmla="*/ 64 w 175"/>
                  <a:gd name="T89" fmla="*/ 20 h 114"/>
                  <a:gd name="T90" fmla="*/ 76 w 175"/>
                  <a:gd name="T91" fmla="*/ 9 h 114"/>
                  <a:gd name="T92" fmla="*/ 93 w 175"/>
                  <a:gd name="T93" fmla="*/ 3 h 114"/>
                  <a:gd name="T94" fmla="*/ 113 w 175"/>
                  <a:gd name="T9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5" h="114">
                    <a:moveTo>
                      <a:pt x="113" y="22"/>
                    </a:moveTo>
                    <a:lnTo>
                      <a:pt x="99" y="23"/>
                    </a:lnTo>
                    <a:lnTo>
                      <a:pt x="88" y="27"/>
                    </a:lnTo>
                    <a:lnTo>
                      <a:pt x="78" y="34"/>
                    </a:lnTo>
                    <a:lnTo>
                      <a:pt x="72" y="44"/>
                    </a:lnTo>
                    <a:lnTo>
                      <a:pt x="69" y="57"/>
                    </a:lnTo>
                    <a:lnTo>
                      <a:pt x="72" y="71"/>
                    </a:lnTo>
                    <a:lnTo>
                      <a:pt x="82" y="82"/>
                    </a:lnTo>
                    <a:lnTo>
                      <a:pt x="96" y="90"/>
                    </a:lnTo>
                    <a:lnTo>
                      <a:pt x="100" y="91"/>
                    </a:lnTo>
                    <a:lnTo>
                      <a:pt x="105" y="91"/>
                    </a:lnTo>
                    <a:lnTo>
                      <a:pt x="126" y="91"/>
                    </a:lnTo>
                    <a:lnTo>
                      <a:pt x="130" y="91"/>
                    </a:lnTo>
                    <a:lnTo>
                      <a:pt x="133" y="90"/>
                    </a:lnTo>
                    <a:lnTo>
                      <a:pt x="147" y="84"/>
                    </a:lnTo>
                    <a:lnTo>
                      <a:pt x="156" y="73"/>
                    </a:lnTo>
                    <a:lnTo>
                      <a:pt x="158" y="58"/>
                    </a:lnTo>
                    <a:lnTo>
                      <a:pt x="156" y="43"/>
                    </a:lnTo>
                    <a:lnTo>
                      <a:pt x="146" y="32"/>
                    </a:lnTo>
                    <a:lnTo>
                      <a:pt x="132" y="24"/>
                    </a:lnTo>
                    <a:lnTo>
                      <a:pt x="113" y="22"/>
                    </a:lnTo>
                    <a:close/>
                    <a:moveTo>
                      <a:pt x="113" y="0"/>
                    </a:moveTo>
                    <a:lnTo>
                      <a:pt x="132" y="2"/>
                    </a:lnTo>
                    <a:lnTo>
                      <a:pt x="147" y="9"/>
                    </a:lnTo>
                    <a:lnTo>
                      <a:pt x="160" y="17"/>
                    </a:lnTo>
                    <a:lnTo>
                      <a:pt x="168" y="27"/>
                    </a:lnTo>
                    <a:lnTo>
                      <a:pt x="174" y="40"/>
                    </a:lnTo>
                    <a:lnTo>
                      <a:pt x="175" y="54"/>
                    </a:lnTo>
                    <a:lnTo>
                      <a:pt x="174" y="70"/>
                    </a:lnTo>
                    <a:lnTo>
                      <a:pt x="167" y="82"/>
                    </a:lnTo>
                    <a:lnTo>
                      <a:pt x="154" y="94"/>
                    </a:lnTo>
                    <a:lnTo>
                      <a:pt x="154" y="94"/>
                    </a:lnTo>
                    <a:lnTo>
                      <a:pt x="173" y="95"/>
                    </a:lnTo>
                    <a:lnTo>
                      <a:pt x="173" y="114"/>
                    </a:lnTo>
                    <a:lnTo>
                      <a:pt x="158" y="112"/>
                    </a:lnTo>
                    <a:lnTo>
                      <a:pt x="143" y="112"/>
                    </a:lnTo>
                    <a:lnTo>
                      <a:pt x="0" y="112"/>
                    </a:lnTo>
                    <a:lnTo>
                      <a:pt x="0" y="91"/>
                    </a:lnTo>
                    <a:lnTo>
                      <a:pt x="74" y="91"/>
                    </a:lnTo>
                    <a:lnTo>
                      <a:pt x="74" y="91"/>
                    </a:lnTo>
                    <a:lnTo>
                      <a:pt x="62" y="81"/>
                    </a:lnTo>
                    <a:lnTo>
                      <a:pt x="55" y="67"/>
                    </a:lnTo>
                    <a:lnTo>
                      <a:pt x="52" y="50"/>
                    </a:lnTo>
                    <a:lnTo>
                      <a:pt x="55" y="34"/>
                    </a:lnTo>
                    <a:lnTo>
                      <a:pt x="64" y="20"/>
                    </a:lnTo>
                    <a:lnTo>
                      <a:pt x="76" y="9"/>
                    </a:lnTo>
                    <a:lnTo>
                      <a:pt x="93" y="3"/>
                    </a:lnTo>
                    <a:lnTo>
                      <a:pt x="1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68"/>
              <p:cNvSpPr>
                <a:spLocks noEditPoints="1"/>
              </p:cNvSpPr>
              <p:nvPr/>
            </p:nvSpPr>
            <p:spPr bwMode="auto">
              <a:xfrm>
                <a:off x="720725" y="4067176"/>
                <a:ext cx="96838" cy="76200"/>
              </a:xfrm>
              <a:custGeom>
                <a:avLst/>
                <a:gdLst>
                  <a:gd name="T0" fmla="*/ 61 w 123"/>
                  <a:gd name="T1" fmla="*/ 22 h 94"/>
                  <a:gd name="T2" fmla="*/ 61 w 123"/>
                  <a:gd name="T3" fmla="*/ 36 h 94"/>
                  <a:gd name="T4" fmla="*/ 64 w 123"/>
                  <a:gd name="T5" fmla="*/ 50 h 94"/>
                  <a:gd name="T6" fmla="*/ 68 w 123"/>
                  <a:gd name="T7" fmla="*/ 62 h 94"/>
                  <a:gd name="T8" fmla="*/ 75 w 123"/>
                  <a:gd name="T9" fmla="*/ 69 h 94"/>
                  <a:gd name="T10" fmla="*/ 88 w 123"/>
                  <a:gd name="T11" fmla="*/ 73 h 94"/>
                  <a:gd name="T12" fmla="*/ 94 w 123"/>
                  <a:gd name="T13" fmla="*/ 72 h 94"/>
                  <a:gd name="T14" fmla="*/ 98 w 123"/>
                  <a:gd name="T15" fmla="*/ 70 h 94"/>
                  <a:gd name="T16" fmla="*/ 102 w 123"/>
                  <a:gd name="T17" fmla="*/ 67 h 94"/>
                  <a:gd name="T18" fmla="*/ 105 w 123"/>
                  <a:gd name="T19" fmla="*/ 65 h 94"/>
                  <a:gd name="T20" fmla="*/ 106 w 123"/>
                  <a:gd name="T21" fmla="*/ 62 h 94"/>
                  <a:gd name="T22" fmla="*/ 108 w 123"/>
                  <a:gd name="T23" fmla="*/ 58 h 94"/>
                  <a:gd name="T24" fmla="*/ 108 w 123"/>
                  <a:gd name="T25" fmla="*/ 52 h 94"/>
                  <a:gd name="T26" fmla="*/ 105 w 123"/>
                  <a:gd name="T27" fmla="*/ 39 h 94"/>
                  <a:gd name="T28" fmla="*/ 98 w 123"/>
                  <a:gd name="T29" fmla="*/ 29 h 94"/>
                  <a:gd name="T30" fmla="*/ 88 w 123"/>
                  <a:gd name="T31" fmla="*/ 24 h 94"/>
                  <a:gd name="T32" fmla="*/ 85 w 123"/>
                  <a:gd name="T33" fmla="*/ 22 h 94"/>
                  <a:gd name="T34" fmla="*/ 81 w 123"/>
                  <a:gd name="T35" fmla="*/ 22 h 94"/>
                  <a:gd name="T36" fmla="*/ 61 w 123"/>
                  <a:gd name="T37" fmla="*/ 22 h 94"/>
                  <a:gd name="T38" fmla="*/ 121 w 123"/>
                  <a:gd name="T39" fmla="*/ 0 h 94"/>
                  <a:gd name="T40" fmla="*/ 121 w 123"/>
                  <a:gd name="T41" fmla="*/ 19 h 94"/>
                  <a:gd name="T42" fmla="*/ 106 w 123"/>
                  <a:gd name="T43" fmla="*/ 21 h 94"/>
                  <a:gd name="T44" fmla="*/ 106 w 123"/>
                  <a:gd name="T45" fmla="*/ 22 h 94"/>
                  <a:gd name="T46" fmla="*/ 115 w 123"/>
                  <a:gd name="T47" fmla="*/ 31 h 94"/>
                  <a:gd name="T48" fmla="*/ 122 w 123"/>
                  <a:gd name="T49" fmla="*/ 42 h 94"/>
                  <a:gd name="T50" fmla="*/ 123 w 123"/>
                  <a:gd name="T51" fmla="*/ 58 h 94"/>
                  <a:gd name="T52" fmla="*/ 121 w 123"/>
                  <a:gd name="T53" fmla="*/ 73 h 94"/>
                  <a:gd name="T54" fmla="*/ 113 w 123"/>
                  <a:gd name="T55" fmla="*/ 84 h 94"/>
                  <a:gd name="T56" fmla="*/ 102 w 123"/>
                  <a:gd name="T57" fmla="*/ 91 h 94"/>
                  <a:gd name="T58" fmla="*/ 89 w 123"/>
                  <a:gd name="T59" fmla="*/ 94 h 94"/>
                  <a:gd name="T60" fmla="*/ 74 w 123"/>
                  <a:gd name="T61" fmla="*/ 91 h 94"/>
                  <a:gd name="T62" fmla="*/ 63 w 123"/>
                  <a:gd name="T63" fmla="*/ 82 h 94"/>
                  <a:gd name="T64" fmla="*/ 53 w 123"/>
                  <a:gd name="T65" fmla="*/ 67 h 94"/>
                  <a:gd name="T66" fmla="*/ 48 w 123"/>
                  <a:gd name="T67" fmla="*/ 48 h 94"/>
                  <a:gd name="T68" fmla="*/ 46 w 123"/>
                  <a:gd name="T69" fmla="*/ 24 h 94"/>
                  <a:gd name="T70" fmla="*/ 44 w 123"/>
                  <a:gd name="T71" fmla="*/ 24 h 94"/>
                  <a:gd name="T72" fmla="*/ 37 w 123"/>
                  <a:gd name="T73" fmla="*/ 24 h 94"/>
                  <a:gd name="T74" fmla="*/ 30 w 123"/>
                  <a:gd name="T75" fmla="*/ 25 h 94"/>
                  <a:gd name="T76" fmla="*/ 23 w 123"/>
                  <a:gd name="T77" fmla="*/ 29 h 94"/>
                  <a:gd name="T78" fmla="*/ 19 w 123"/>
                  <a:gd name="T79" fmla="*/ 38 h 94"/>
                  <a:gd name="T80" fmla="*/ 16 w 123"/>
                  <a:gd name="T81" fmla="*/ 49 h 94"/>
                  <a:gd name="T82" fmla="*/ 19 w 123"/>
                  <a:gd name="T83" fmla="*/ 66 h 94"/>
                  <a:gd name="T84" fmla="*/ 26 w 123"/>
                  <a:gd name="T85" fmla="*/ 80 h 94"/>
                  <a:gd name="T86" fmla="*/ 10 w 123"/>
                  <a:gd name="T87" fmla="*/ 86 h 94"/>
                  <a:gd name="T88" fmla="*/ 3 w 123"/>
                  <a:gd name="T89" fmla="*/ 67 h 94"/>
                  <a:gd name="T90" fmla="*/ 0 w 123"/>
                  <a:gd name="T91" fmla="*/ 46 h 94"/>
                  <a:gd name="T92" fmla="*/ 3 w 123"/>
                  <a:gd name="T93" fmla="*/ 31 h 94"/>
                  <a:gd name="T94" fmla="*/ 7 w 123"/>
                  <a:gd name="T95" fmla="*/ 19 h 94"/>
                  <a:gd name="T96" fmla="*/ 16 w 123"/>
                  <a:gd name="T97" fmla="*/ 11 h 94"/>
                  <a:gd name="T98" fmla="*/ 26 w 123"/>
                  <a:gd name="T99" fmla="*/ 5 h 94"/>
                  <a:gd name="T100" fmla="*/ 37 w 123"/>
                  <a:gd name="T101" fmla="*/ 2 h 94"/>
                  <a:gd name="T102" fmla="*/ 48 w 123"/>
                  <a:gd name="T103" fmla="*/ 2 h 94"/>
                  <a:gd name="T104" fmla="*/ 92 w 123"/>
                  <a:gd name="T105" fmla="*/ 2 h 94"/>
                  <a:gd name="T106" fmla="*/ 108 w 123"/>
                  <a:gd name="T107" fmla="*/ 1 h 94"/>
                  <a:gd name="T108" fmla="*/ 121 w 123"/>
                  <a:gd name="T10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4">
                    <a:moveTo>
                      <a:pt x="61" y="22"/>
                    </a:moveTo>
                    <a:lnTo>
                      <a:pt x="61" y="36"/>
                    </a:lnTo>
                    <a:lnTo>
                      <a:pt x="64" y="50"/>
                    </a:lnTo>
                    <a:lnTo>
                      <a:pt x="68" y="62"/>
                    </a:lnTo>
                    <a:lnTo>
                      <a:pt x="75" y="69"/>
                    </a:lnTo>
                    <a:lnTo>
                      <a:pt x="88" y="73"/>
                    </a:lnTo>
                    <a:lnTo>
                      <a:pt x="94" y="72"/>
                    </a:lnTo>
                    <a:lnTo>
                      <a:pt x="98" y="70"/>
                    </a:lnTo>
                    <a:lnTo>
                      <a:pt x="102" y="67"/>
                    </a:lnTo>
                    <a:lnTo>
                      <a:pt x="105" y="65"/>
                    </a:lnTo>
                    <a:lnTo>
                      <a:pt x="106" y="62"/>
                    </a:lnTo>
                    <a:lnTo>
                      <a:pt x="108" y="58"/>
                    </a:lnTo>
                    <a:lnTo>
                      <a:pt x="108" y="52"/>
                    </a:lnTo>
                    <a:lnTo>
                      <a:pt x="105" y="39"/>
                    </a:lnTo>
                    <a:lnTo>
                      <a:pt x="98" y="29"/>
                    </a:lnTo>
                    <a:lnTo>
                      <a:pt x="88" y="24"/>
                    </a:lnTo>
                    <a:lnTo>
                      <a:pt x="85" y="22"/>
                    </a:lnTo>
                    <a:lnTo>
                      <a:pt x="81" y="22"/>
                    </a:lnTo>
                    <a:lnTo>
                      <a:pt x="61" y="22"/>
                    </a:lnTo>
                    <a:close/>
                    <a:moveTo>
                      <a:pt x="121" y="0"/>
                    </a:moveTo>
                    <a:lnTo>
                      <a:pt x="121" y="19"/>
                    </a:lnTo>
                    <a:lnTo>
                      <a:pt x="106" y="21"/>
                    </a:lnTo>
                    <a:lnTo>
                      <a:pt x="106" y="22"/>
                    </a:lnTo>
                    <a:lnTo>
                      <a:pt x="115" y="31"/>
                    </a:lnTo>
                    <a:lnTo>
                      <a:pt x="122" y="42"/>
                    </a:lnTo>
                    <a:lnTo>
                      <a:pt x="123" y="58"/>
                    </a:lnTo>
                    <a:lnTo>
                      <a:pt x="121" y="73"/>
                    </a:lnTo>
                    <a:lnTo>
                      <a:pt x="113" y="84"/>
                    </a:lnTo>
                    <a:lnTo>
                      <a:pt x="102" y="91"/>
                    </a:lnTo>
                    <a:lnTo>
                      <a:pt x="89" y="94"/>
                    </a:lnTo>
                    <a:lnTo>
                      <a:pt x="74" y="91"/>
                    </a:lnTo>
                    <a:lnTo>
                      <a:pt x="63" y="82"/>
                    </a:lnTo>
                    <a:lnTo>
                      <a:pt x="53" y="67"/>
                    </a:lnTo>
                    <a:lnTo>
                      <a:pt x="48" y="48"/>
                    </a:lnTo>
                    <a:lnTo>
                      <a:pt x="46" y="24"/>
                    </a:lnTo>
                    <a:lnTo>
                      <a:pt x="44" y="24"/>
                    </a:lnTo>
                    <a:lnTo>
                      <a:pt x="37" y="24"/>
                    </a:lnTo>
                    <a:lnTo>
                      <a:pt x="30" y="25"/>
                    </a:lnTo>
                    <a:lnTo>
                      <a:pt x="23" y="29"/>
                    </a:lnTo>
                    <a:lnTo>
                      <a:pt x="19" y="38"/>
                    </a:lnTo>
                    <a:lnTo>
                      <a:pt x="16" y="49"/>
                    </a:lnTo>
                    <a:lnTo>
                      <a:pt x="19" y="66"/>
                    </a:lnTo>
                    <a:lnTo>
                      <a:pt x="26" y="80"/>
                    </a:lnTo>
                    <a:lnTo>
                      <a:pt x="10" y="86"/>
                    </a:lnTo>
                    <a:lnTo>
                      <a:pt x="3" y="67"/>
                    </a:lnTo>
                    <a:lnTo>
                      <a:pt x="0" y="46"/>
                    </a:lnTo>
                    <a:lnTo>
                      <a:pt x="3" y="31"/>
                    </a:lnTo>
                    <a:lnTo>
                      <a:pt x="7" y="19"/>
                    </a:lnTo>
                    <a:lnTo>
                      <a:pt x="16" y="11"/>
                    </a:lnTo>
                    <a:lnTo>
                      <a:pt x="26" y="5"/>
                    </a:lnTo>
                    <a:lnTo>
                      <a:pt x="37" y="2"/>
                    </a:lnTo>
                    <a:lnTo>
                      <a:pt x="48" y="2"/>
                    </a:lnTo>
                    <a:lnTo>
                      <a:pt x="92" y="2"/>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69"/>
              <p:cNvSpPr>
                <a:spLocks/>
              </p:cNvSpPr>
              <p:nvPr/>
            </p:nvSpPr>
            <p:spPr bwMode="auto">
              <a:xfrm>
                <a:off x="700088" y="3983038"/>
                <a:ext cx="117475" cy="55563"/>
              </a:xfrm>
              <a:custGeom>
                <a:avLst/>
                <a:gdLst>
                  <a:gd name="T0" fmla="*/ 28 w 148"/>
                  <a:gd name="T1" fmla="*/ 0 h 71"/>
                  <a:gd name="T2" fmla="*/ 44 w 148"/>
                  <a:gd name="T3" fmla="*/ 0 h 71"/>
                  <a:gd name="T4" fmla="*/ 44 w 148"/>
                  <a:gd name="T5" fmla="*/ 31 h 71"/>
                  <a:gd name="T6" fmla="*/ 109 w 148"/>
                  <a:gd name="T7" fmla="*/ 31 h 71"/>
                  <a:gd name="T8" fmla="*/ 120 w 148"/>
                  <a:gd name="T9" fmla="*/ 30 h 71"/>
                  <a:gd name="T10" fmla="*/ 129 w 148"/>
                  <a:gd name="T11" fmla="*/ 24 h 71"/>
                  <a:gd name="T12" fmla="*/ 131 w 148"/>
                  <a:gd name="T13" fmla="*/ 16 h 71"/>
                  <a:gd name="T14" fmla="*/ 131 w 148"/>
                  <a:gd name="T15" fmla="*/ 10 h 71"/>
                  <a:gd name="T16" fmla="*/ 130 w 148"/>
                  <a:gd name="T17" fmla="*/ 6 h 71"/>
                  <a:gd name="T18" fmla="*/ 130 w 148"/>
                  <a:gd name="T19" fmla="*/ 3 h 71"/>
                  <a:gd name="T20" fmla="*/ 146 w 148"/>
                  <a:gd name="T21" fmla="*/ 2 h 71"/>
                  <a:gd name="T22" fmla="*/ 147 w 148"/>
                  <a:gd name="T23" fmla="*/ 7 h 71"/>
                  <a:gd name="T24" fmla="*/ 148 w 148"/>
                  <a:gd name="T25" fmla="*/ 13 h 71"/>
                  <a:gd name="T26" fmla="*/ 148 w 148"/>
                  <a:gd name="T27" fmla="*/ 20 h 71"/>
                  <a:gd name="T28" fmla="*/ 147 w 148"/>
                  <a:gd name="T29" fmla="*/ 34 h 71"/>
                  <a:gd name="T30" fmla="*/ 140 w 148"/>
                  <a:gd name="T31" fmla="*/ 44 h 71"/>
                  <a:gd name="T32" fmla="*/ 127 w 148"/>
                  <a:gd name="T33" fmla="*/ 50 h 71"/>
                  <a:gd name="T34" fmla="*/ 109 w 148"/>
                  <a:gd name="T35" fmla="*/ 52 h 71"/>
                  <a:gd name="T36" fmla="*/ 44 w 148"/>
                  <a:gd name="T37" fmla="*/ 52 h 71"/>
                  <a:gd name="T38" fmla="*/ 44 w 148"/>
                  <a:gd name="T39" fmla="*/ 71 h 71"/>
                  <a:gd name="T40" fmla="*/ 28 w 148"/>
                  <a:gd name="T41" fmla="*/ 71 h 71"/>
                  <a:gd name="T42" fmla="*/ 28 w 148"/>
                  <a:gd name="T43" fmla="*/ 52 h 71"/>
                  <a:gd name="T44" fmla="*/ 6 w 148"/>
                  <a:gd name="T45" fmla="*/ 52 h 71"/>
                  <a:gd name="T46" fmla="*/ 0 w 148"/>
                  <a:gd name="T47" fmla="*/ 31 h 71"/>
                  <a:gd name="T48" fmla="*/ 28 w 148"/>
                  <a:gd name="T49" fmla="*/ 31 h 71"/>
                  <a:gd name="T50" fmla="*/ 28 w 148"/>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1">
                    <a:moveTo>
                      <a:pt x="28" y="0"/>
                    </a:moveTo>
                    <a:lnTo>
                      <a:pt x="44" y="0"/>
                    </a:lnTo>
                    <a:lnTo>
                      <a:pt x="44" y="31"/>
                    </a:lnTo>
                    <a:lnTo>
                      <a:pt x="109" y="31"/>
                    </a:lnTo>
                    <a:lnTo>
                      <a:pt x="120" y="30"/>
                    </a:lnTo>
                    <a:lnTo>
                      <a:pt x="129" y="24"/>
                    </a:lnTo>
                    <a:lnTo>
                      <a:pt x="131" y="16"/>
                    </a:lnTo>
                    <a:lnTo>
                      <a:pt x="131" y="10"/>
                    </a:lnTo>
                    <a:lnTo>
                      <a:pt x="130" y="6"/>
                    </a:lnTo>
                    <a:lnTo>
                      <a:pt x="130" y="3"/>
                    </a:lnTo>
                    <a:lnTo>
                      <a:pt x="146" y="2"/>
                    </a:lnTo>
                    <a:lnTo>
                      <a:pt x="147" y="7"/>
                    </a:lnTo>
                    <a:lnTo>
                      <a:pt x="148" y="13"/>
                    </a:lnTo>
                    <a:lnTo>
                      <a:pt x="148" y="20"/>
                    </a:lnTo>
                    <a:lnTo>
                      <a:pt x="147" y="34"/>
                    </a:lnTo>
                    <a:lnTo>
                      <a:pt x="140" y="44"/>
                    </a:lnTo>
                    <a:lnTo>
                      <a:pt x="127" y="50"/>
                    </a:lnTo>
                    <a:lnTo>
                      <a:pt x="109" y="52"/>
                    </a:lnTo>
                    <a:lnTo>
                      <a:pt x="44" y="52"/>
                    </a:lnTo>
                    <a:lnTo>
                      <a:pt x="44" y="71"/>
                    </a:lnTo>
                    <a:lnTo>
                      <a:pt x="28" y="71"/>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70"/>
              <p:cNvSpPr>
                <a:spLocks noEditPoints="1"/>
              </p:cNvSpPr>
              <p:nvPr/>
            </p:nvSpPr>
            <p:spPr bwMode="auto">
              <a:xfrm>
                <a:off x="685800" y="3954463"/>
                <a:ext cx="130175" cy="20638"/>
              </a:xfrm>
              <a:custGeom>
                <a:avLst/>
                <a:gdLst>
                  <a:gd name="T0" fmla="*/ 46 w 164"/>
                  <a:gd name="T1" fmla="*/ 3 h 27"/>
                  <a:gd name="T2" fmla="*/ 164 w 164"/>
                  <a:gd name="T3" fmla="*/ 3 h 27"/>
                  <a:gd name="T4" fmla="*/ 164 w 164"/>
                  <a:gd name="T5" fmla="*/ 24 h 27"/>
                  <a:gd name="T6" fmla="*/ 46 w 164"/>
                  <a:gd name="T7" fmla="*/ 24 h 27"/>
                  <a:gd name="T8" fmla="*/ 46 w 164"/>
                  <a:gd name="T9" fmla="*/ 3 h 27"/>
                  <a:gd name="T10" fmla="*/ 12 w 164"/>
                  <a:gd name="T11" fmla="*/ 0 h 27"/>
                  <a:gd name="T12" fmla="*/ 17 w 164"/>
                  <a:gd name="T13" fmla="*/ 1 h 27"/>
                  <a:gd name="T14" fmla="*/ 21 w 164"/>
                  <a:gd name="T15" fmla="*/ 3 h 27"/>
                  <a:gd name="T16" fmla="*/ 24 w 164"/>
                  <a:gd name="T17" fmla="*/ 5 h 27"/>
                  <a:gd name="T18" fmla="*/ 25 w 164"/>
                  <a:gd name="T19" fmla="*/ 10 h 27"/>
                  <a:gd name="T20" fmla="*/ 26 w 164"/>
                  <a:gd name="T21" fmla="*/ 14 h 27"/>
                  <a:gd name="T22" fmla="*/ 25 w 164"/>
                  <a:gd name="T23" fmla="*/ 18 h 27"/>
                  <a:gd name="T24" fmla="*/ 24 w 164"/>
                  <a:gd name="T25" fmla="*/ 22 h 27"/>
                  <a:gd name="T26" fmla="*/ 21 w 164"/>
                  <a:gd name="T27" fmla="*/ 24 h 27"/>
                  <a:gd name="T28" fmla="*/ 17 w 164"/>
                  <a:gd name="T29" fmla="*/ 27 h 27"/>
                  <a:gd name="T30" fmla="*/ 12 w 164"/>
                  <a:gd name="T31" fmla="*/ 27 h 27"/>
                  <a:gd name="T32" fmla="*/ 8 w 164"/>
                  <a:gd name="T33" fmla="*/ 27 h 27"/>
                  <a:gd name="T34" fmla="*/ 5 w 164"/>
                  <a:gd name="T35" fmla="*/ 24 h 27"/>
                  <a:gd name="T36" fmla="*/ 2 w 164"/>
                  <a:gd name="T37" fmla="*/ 21 h 27"/>
                  <a:gd name="T38" fmla="*/ 0 w 164"/>
                  <a:gd name="T39" fmla="*/ 18 h 27"/>
                  <a:gd name="T40" fmla="*/ 0 w 164"/>
                  <a:gd name="T41" fmla="*/ 14 h 27"/>
                  <a:gd name="T42" fmla="*/ 0 w 164"/>
                  <a:gd name="T43" fmla="*/ 10 h 27"/>
                  <a:gd name="T44" fmla="*/ 2 w 164"/>
                  <a:gd name="T45" fmla="*/ 5 h 27"/>
                  <a:gd name="T46" fmla="*/ 5 w 164"/>
                  <a:gd name="T47" fmla="*/ 3 h 27"/>
                  <a:gd name="T48" fmla="*/ 8 w 164"/>
                  <a:gd name="T49" fmla="*/ 1 h 27"/>
                  <a:gd name="T50" fmla="*/ 12 w 164"/>
                  <a:gd name="T5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4" h="27">
                    <a:moveTo>
                      <a:pt x="46" y="3"/>
                    </a:moveTo>
                    <a:lnTo>
                      <a:pt x="164" y="3"/>
                    </a:lnTo>
                    <a:lnTo>
                      <a:pt x="164" y="24"/>
                    </a:lnTo>
                    <a:lnTo>
                      <a:pt x="46" y="24"/>
                    </a:lnTo>
                    <a:lnTo>
                      <a:pt x="46" y="3"/>
                    </a:lnTo>
                    <a:close/>
                    <a:moveTo>
                      <a:pt x="12" y="0"/>
                    </a:moveTo>
                    <a:lnTo>
                      <a:pt x="17" y="1"/>
                    </a:lnTo>
                    <a:lnTo>
                      <a:pt x="21" y="3"/>
                    </a:lnTo>
                    <a:lnTo>
                      <a:pt x="24" y="5"/>
                    </a:lnTo>
                    <a:lnTo>
                      <a:pt x="25" y="10"/>
                    </a:lnTo>
                    <a:lnTo>
                      <a:pt x="26" y="14"/>
                    </a:lnTo>
                    <a:lnTo>
                      <a:pt x="25" y="18"/>
                    </a:lnTo>
                    <a:lnTo>
                      <a:pt x="24" y="22"/>
                    </a:lnTo>
                    <a:lnTo>
                      <a:pt x="21" y="24"/>
                    </a:lnTo>
                    <a:lnTo>
                      <a:pt x="17" y="27"/>
                    </a:lnTo>
                    <a:lnTo>
                      <a:pt x="12" y="27"/>
                    </a:lnTo>
                    <a:lnTo>
                      <a:pt x="8" y="27"/>
                    </a:lnTo>
                    <a:lnTo>
                      <a:pt x="5" y="24"/>
                    </a:lnTo>
                    <a:lnTo>
                      <a:pt x="2" y="21"/>
                    </a:lnTo>
                    <a:lnTo>
                      <a:pt x="0" y="18"/>
                    </a:lnTo>
                    <a:lnTo>
                      <a:pt x="0" y="14"/>
                    </a:lnTo>
                    <a:lnTo>
                      <a:pt x="0" y="10"/>
                    </a:lnTo>
                    <a:lnTo>
                      <a:pt x="2" y="5"/>
                    </a:lnTo>
                    <a:lnTo>
                      <a:pt x="5" y="3"/>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71"/>
              <p:cNvSpPr>
                <a:spLocks noEditPoints="1"/>
              </p:cNvSpPr>
              <p:nvPr/>
            </p:nvSpPr>
            <p:spPr bwMode="auto">
              <a:xfrm>
                <a:off x="720725" y="3846513"/>
                <a:ext cx="96838" cy="90488"/>
              </a:xfrm>
              <a:custGeom>
                <a:avLst/>
                <a:gdLst>
                  <a:gd name="T0" fmla="*/ 63 w 123"/>
                  <a:gd name="T1" fmla="*/ 21 h 115"/>
                  <a:gd name="T2" fmla="*/ 50 w 123"/>
                  <a:gd name="T3" fmla="*/ 23 h 115"/>
                  <a:gd name="T4" fmla="*/ 37 w 123"/>
                  <a:gd name="T5" fmla="*/ 27 h 115"/>
                  <a:gd name="T6" fmla="*/ 27 w 123"/>
                  <a:gd name="T7" fmla="*/ 33 h 115"/>
                  <a:gd name="T8" fmla="*/ 20 w 123"/>
                  <a:gd name="T9" fmla="*/ 44 h 115"/>
                  <a:gd name="T10" fmla="*/ 17 w 123"/>
                  <a:gd name="T11" fmla="*/ 57 h 115"/>
                  <a:gd name="T12" fmla="*/ 19 w 123"/>
                  <a:gd name="T13" fmla="*/ 71 h 115"/>
                  <a:gd name="T14" fmla="*/ 26 w 123"/>
                  <a:gd name="T15" fmla="*/ 81 h 115"/>
                  <a:gd name="T16" fmla="*/ 37 w 123"/>
                  <a:gd name="T17" fmla="*/ 88 h 115"/>
                  <a:gd name="T18" fmla="*/ 48 w 123"/>
                  <a:gd name="T19" fmla="*/ 92 h 115"/>
                  <a:gd name="T20" fmla="*/ 63 w 123"/>
                  <a:gd name="T21" fmla="*/ 93 h 115"/>
                  <a:gd name="T22" fmla="*/ 81 w 123"/>
                  <a:gd name="T23" fmla="*/ 91 h 115"/>
                  <a:gd name="T24" fmla="*/ 95 w 123"/>
                  <a:gd name="T25" fmla="*/ 84 h 115"/>
                  <a:gd name="T26" fmla="*/ 104 w 123"/>
                  <a:gd name="T27" fmla="*/ 72 h 115"/>
                  <a:gd name="T28" fmla="*/ 108 w 123"/>
                  <a:gd name="T29" fmla="*/ 57 h 115"/>
                  <a:gd name="T30" fmla="*/ 105 w 123"/>
                  <a:gd name="T31" fmla="*/ 43 h 115"/>
                  <a:gd name="T32" fmla="*/ 95 w 123"/>
                  <a:gd name="T33" fmla="*/ 31 h 115"/>
                  <a:gd name="T34" fmla="*/ 81 w 123"/>
                  <a:gd name="T35" fmla="*/ 24 h 115"/>
                  <a:gd name="T36" fmla="*/ 63 w 123"/>
                  <a:gd name="T37" fmla="*/ 21 h 115"/>
                  <a:gd name="T38" fmla="*/ 61 w 123"/>
                  <a:gd name="T39" fmla="*/ 0 h 115"/>
                  <a:gd name="T40" fmla="*/ 81 w 123"/>
                  <a:gd name="T41" fmla="*/ 2 h 115"/>
                  <a:gd name="T42" fmla="*/ 96 w 123"/>
                  <a:gd name="T43" fmla="*/ 9 h 115"/>
                  <a:gd name="T44" fmla="*/ 109 w 123"/>
                  <a:gd name="T45" fmla="*/ 18 h 115"/>
                  <a:gd name="T46" fmla="*/ 118 w 123"/>
                  <a:gd name="T47" fmla="*/ 30 h 115"/>
                  <a:gd name="T48" fmla="*/ 122 w 123"/>
                  <a:gd name="T49" fmla="*/ 44 h 115"/>
                  <a:gd name="T50" fmla="*/ 123 w 123"/>
                  <a:gd name="T51" fmla="*/ 58 h 115"/>
                  <a:gd name="T52" fmla="*/ 121 w 123"/>
                  <a:gd name="T53" fmla="*/ 76 h 115"/>
                  <a:gd name="T54" fmla="*/ 113 w 123"/>
                  <a:gd name="T55" fmla="*/ 92 h 115"/>
                  <a:gd name="T56" fmla="*/ 101 w 123"/>
                  <a:gd name="T57" fmla="*/ 103 h 115"/>
                  <a:gd name="T58" fmla="*/ 84 w 123"/>
                  <a:gd name="T59" fmla="*/ 112 h 115"/>
                  <a:gd name="T60" fmla="*/ 63 w 123"/>
                  <a:gd name="T61" fmla="*/ 115 h 115"/>
                  <a:gd name="T62" fmla="*/ 41 w 123"/>
                  <a:gd name="T63" fmla="*/ 112 h 115"/>
                  <a:gd name="T64" fmla="*/ 24 w 123"/>
                  <a:gd name="T65" fmla="*/ 103 h 115"/>
                  <a:gd name="T66" fmla="*/ 12 w 123"/>
                  <a:gd name="T67" fmla="*/ 91 h 115"/>
                  <a:gd name="T68" fmla="*/ 3 w 123"/>
                  <a:gd name="T69" fmla="*/ 75 h 115"/>
                  <a:gd name="T70" fmla="*/ 0 w 123"/>
                  <a:gd name="T71" fmla="*/ 57 h 115"/>
                  <a:gd name="T72" fmla="*/ 3 w 123"/>
                  <a:gd name="T73" fmla="*/ 37 h 115"/>
                  <a:gd name="T74" fmla="*/ 12 w 123"/>
                  <a:gd name="T75" fmla="*/ 21 h 115"/>
                  <a:gd name="T76" fmla="*/ 24 w 123"/>
                  <a:gd name="T77" fmla="*/ 10 h 115"/>
                  <a:gd name="T78" fmla="*/ 41 w 123"/>
                  <a:gd name="T79" fmla="*/ 2 h 115"/>
                  <a:gd name="T80" fmla="*/ 61 w 123"/>
                  <a:gd name="T8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3" h="115">
                    <a:moveTo>
                      <a:pt x="63" y="21"/>
                    </a:moveTo>
                    <a:lnTo>
                      <a:pt x="50" y="23"/>
                    </a:lnTo>
                    <a:lnTo>
                      <a:pt x="37" y="27"/>
                    </a:lnTo>
                    <a:lnTo>
                      <a:pt x="27" y="33"/>
                    </a:lnTo>
                    <a:lnTo>
                      <a:pt x="20" y="44"/>
                    </a:lnTo>
                    <a:lnTo>
                      <a:pt x="17" y="57"/>
                    </a:lnTo>
                    <a:lnTo>
                      <a:pt x="19" y="71"/>
                    </a:lnTo>
                    <a:lnTo>
                      <a:pt x="26" y="81"/>
                    </a:lnTo>
                    <a:lnTo>
                      <a:pt x="37" y="88"/>
                    </a:lnTo>
                    <a:lnTo>
                      <a:pt x="48" y="92"/>
                    </a:lnTo>
                    <a:lnTo>
                      <a:pt x="63" y="93"/>
                    </a:lnTo>
                    <a:lnTo>
                      <a:pt x="81" y="91"/>
                    </a:lnTo>
                    <a:lnTo>
                      <a:pt x="95" y="84"/>
                    </a:lnTo>
                    <a:lnTo>
                      <a:pt x="104" y="72"/>
                    </a:lnTo>
                    <a:lnTo>
                      <a:pt x="108" y="57"/>
                    </a:lnTo>
                    <a:lnTo>
                      <a:pt x="105" y="43"/>
                    </a:lnTo>
                    <a:lnTo>
                      <a:pt x="95" y="31"/>
                    </a:lnTo>
                    <a:lnTo>
                      <a:pt x="81" y="24"/>
                    </a:lnTo>
                    <a:lnTo>
                      <a:pt x="63" y="21"/>
                    </a:lnTo>
                    <a:close/>
                    <a:moveTo>
                      <a:pt x="61" y="0"/>
                    </a:moveTo>
                    <a:lnTo>
                      <a:pt x="81" y="2"/>
                    </a:lnTo>
                    <a:lnTo>
                      <a:pt x="96" y="9"/>
                    </a:lnTo>
                    <a:lnTo>
                      <a:pt x="109" y="18"/>
                    </a:lnTo>
                    <a:lnTo>
                      <a:pt x="118" y="30"/>
                    </a:lnTo>
                    <a:lnTo>
                      <a:pt x="122" y="44"/>
                    </a:lnTo>
                    <a:lnTo>
                      <a:pt x="123" y="58"/>
                    </a:lnTo>
                    <a:lnTo>
                      <a:pt x="121" y="76"/>
                    </a:lnTo>
                    <a:lnTo>
                      <a:pt x="113" y="92"/>
                    </a:lnTo>
                    <a:lnTo>
                      <a:pt x="101" y="103"/>
                    </a:lnTo>
                    <a:lnTo>
                      <a:pt x="84" y="112"/>
                    </a:lnTo>
                    <a:lnTo>
                      <a:pt x="63" y="115"/>
                    </a:lnTo>
                    <a:lnTo>
                      <a:pt x="41" y="112"/>
                    </a:lnTo>
                    <a:lnTo>
                      <a:pt x="24" y="103"/>
                    </a:lnTo>
                    <a:lnTo>
                      <a:pt x="12" y="91"/>
                    </a:lnTo>
                    <a:lnTo>
                      <a:pt x="3" y="75"/>
                    </a:lnTo>
                    <a:lnTo>
                      <a:pt x="0" y="57"/>
                    </a:lnTo>
                    <a:lnTo>
                      <a:pt x="3" y="37"/>
                    </a:lnTo>
                    <a:lnTo>
                      <a:pt x="12" y="21"/>
                    </a:lnTo>
                    <a:lnTo>
                      <a:pt x="24" y="10"/>
                    </a:lnTo>
                    <a:lnTo>
                      <a:pt x="41" y="2"/>
                    </a:lnTo>
                    <a:lnTo>
                      <a:pt x="6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72"/>
              <p:cNvSpPr>
                <a:spLocks/>
              </p:cNvSpPr>
              <p:nvPr/>
            </p:nvSpPr>
            <p:spPr bwMode="auto">
              <a:xfrm>
                <a:off x="720725" y="3743326"/>
                <a:ext cx="95250" cy="80963"/>
              </a:xfrm>
              <a:custGeom>
                <a:avLst/>
                <a:gdLst>
                  <a:gd name="T0" fmla="*/ 51 w 121"/>
                  <a:gd name="T1" fmla="*/ 0 h 102"/>
                  <a:gd name="T2" fmla="*/ 121 w 121"/>
                  <a:gd name="T3" fmla="*/ 0 h 102"/>
                  <a:gd name="T4" fmla="*/ 121 w 121"/>
                  <a:gd name="T5" fmla="*/ 21 h 102"/>
                  <a:gd name="T6" fmla="*/ 53 w 121"/>
                  <a:gd name="T7" fmla="*/ 21 h 102"/>
                  <a:gd name="T8" fmla="*/ 40 w 121"/>
                  <a:gd name="T9" fmla="*/ 23 h 102"/>
                  <a:gd name="T10" fmla="*/ 29 w 121"/>
                  <a:gd name="T11" fmla="*/ 28 h 102"/>
                  <a:gd name="T12" fmla="*/ 22 w 121"/>
                  <a:gd name="T13" fmla="*/ 37 h 102"/>
                  <a:gd name="T14" fmla="*/ 19 w 121"/>
                  <a:gd name="T15" fmla="*/ 50 h 102"/>
                  <a:gd name="T16" fmla="*/ 22 w 121"/>
                  <a:gd name="T17" fmla="*/ 62 h 102"/>
                  <a:gd name="T18" fmla="*/ 29 w 121"/>
                  <a:gd name="T19" fmla="*/ 72 h 102"/>
                  <a:gd name="T20" fmla="*/ 40 w 121"/>
                  <a:gd name="T21" fmla="*/ 78 h 102"/>
                  <a:gd name="T22" fmla="*/ 44 w 121"/>
                  <a:gd name="T23" fmla="*/ 79 h 102"/>
                  <a:gd name="T24" fmla="*/ 50 w 121"/>
                  <a:gd name="T25" fmla="*/ 79 h 102"/>
                  <a:gd name="T26" fmla="*/ 121 w 121"/>
                  <a:gd name="T27" fmla="*/ 79 h 102"/>
                  <a:gd name="T28" fmla="*/ 121 w 121"/>
                  <a:gd name="T29" fmla="*/ 100 h 102"/>
                  <a:gd name="T30" fmla="*/ 36 w 121"/>
                  <a:gd name="T31" fmla="*/ 100 h 102"/>
                  <a:gd name="T32" fmla="*/ 19 w 121"/>
                  <a:gd name="T33" fmla="*/ 100 h 102"/>
                  <a:gd name="T34" fmla="*/ 3 w 121"/>
                  <a:gd name="T35" fmla="*/ 102 h 102"/>
                  <a:gd name="T36" fmla="*/ 3 w 121"/>
                  <a:gd name="T37" fmla="*/ 82 h 102"/>
                  <a:gd name="T38" fmla="*/ 23 w 121"/>
                  <a:gd name="T39" fmla="*/ 82 h 102"/>
                  <a:gd name="T40" fmla="*/ 23 w 121"/>
                  <a:gd name="T41" fmla="*/ 81 h 102"/>
                  <a:gd name="T42" fmla="*/ 12 w 121"/>
                  <a:gd name="T43" fmla="*/ 72 h 102"/>
                  <a:gd name="T44" fmla="*/ 3 w 121"/>
                  <a:gd name="T45" fmla="*/ 59 h 102"/>
                  <a:gd name="T46" fmla="*/ 0 w 121"/>
                  <a:gd name="T47" fmla="*/ 42 h 102"/>
                  <a:gd name="T48" fmla="*/ 2 w 121"/>
                  <a:gd name="T49" fmla="*/ 33 h 102"/>
                  <a:gd name="T50" fmla="*/ 5 w 121"/>
                  <a:gd name="T51" fmla="*/ 24 h 102"/>
                  <a:gd name="T52" fmla="*/ 10 w 121"/>
                  <a:gd name="T53" fmla="*/ 14 h 102"/>
                  <a:gd name="T54" fmla="*/ 20 w 121"/>
                  <a:gd name="T55" fmla="*/ 7 h 102"/>
                  <a:gd name="T56" fmla="*/ 33 w 121"/>
                  <a:gd name="T57" fmla="*/ 1 h 102"/>
                  <a:gd name="T58" fmla="*/ 51 w 121"/>
                  <a:gd name="T5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102">
                    <a:moveTo>
                      <a:pt x="51" y="0"/>
                    </a:moveTo>
                    <a:lnTo>
                      <a:pt x="121" y="0"/>
                    </a:lnTo>
                    <a:lnTo>
                      <a:pt x="121" y="21"/>
                    </a:lnTo>
                    <a:lnTo>
                      <a:pt x="53" y="21"/>
                    </a:lnTo>
                    <a:lnTo>
                      <a:pt x="40" y="23"/>
                    </a:lnTo>
                    <a:lnTo>
                      <a:pt x="29" y="28"/>
                    </a:lnTo>
                    <a:lnTo>
                      <a:pt x="22" y="37"/>
                    </a:lnTo>
                    <a:lnTo>
                      <a:pt x="19" y="50"/>
                    </a:lnTo>
                    <a:lnTo>
                      <a:pt x="22" y="62"/>
                    </a:lnTo>
                    <a:lnTo>
                      <a:pt x="29" y="72"/>
                    </a:lnTo>
                    <a:lnTo>
                      <a:pt x="40" y="78"/>
                    </a:lnTo>
                    <a:lnTo>
                      <a:pt x="44" y="79"/>
                    </a:lnTo>
                    <a:lnTo>
                      <a:pt x="50" y="79"/>
                    </a:lnTo>
                    <a:lnTo>
                      <a:pt x="121" y="79"/>
                    </a:lnTo>
                    <a:lnTo>
                      <a:pt x="121" y="100"/>
                    </a:lnTo>
                    <a:lnTo>
                      <a:pt x="36" y="100"/>
                    </a:lnTo>
                    <a:lnTo>
                      <a:pt x="19" y="100"/>
                    </a:lnTo>
                    <a:lnTo>
                      <a:pt x="3" y="102"/>
                    </a:lnTo>
                    <a:lnTo>
                      <a:pt x="3" y="82"/>
                    </a:lnTo>
                    <a:lnTo>
                      <a:pt x="23" y="82"/>
                    </a:lnTo>
                    <a:lnTo>
                      <a:pt x="23" y="81"/>
                    </a:lnTo>
                    <a:lnTo>
                      <a:pt x="12" y="72"/>
                    </a:lnTo>
                    <a:lnTo>
                      <a:pt x="3" y="59"/>
                    </a:lnTo>
                    <a:lnTo>
                      <a:pt x="0" y="42"/>
                    </a:lnTo>
                    <a:lnTo>
                      <a:pt x="2" y="33"/>
                    </a:lnTo>
                    <a:lnTo>
                      <a:pt x="5" y="24"/>
                    </a:lnTo>
                    <a:lnTo>
                      <a:pt x="10" y="14"/>
                    </a:lnTo>
                    <a:lnTo>
                      <a:pt x="20" y="7"/>
                    </a:lnTo>
                    <a:lnTo>
                      <a:pt x="33" y="1"/>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73"/>
              <p:cNvSpPr>
                <a:spLocks/>
              </p:cNvSpPr>
              <p:nvPr/>
            </p:nvSpPr>
            <p:spPr bwMode="auto">
              <a:xfrm>
                <a:off x="682625" y="3662363"/>
                <a:ext cx="141288" cy="68263"/>
              </a:xfrm>
              <a:custGeom>
                <a:avLst/>
                <a:gdLst>
                  <a:gd name="T0" fmla="*/ 0 w 176"/>
                  <a:gd name="T1" fmla="*/ 0 h 85"/>
                  <a:gd name="T2" fmla="*/ 176 w 176"/>
                  <a:gd name="T3" fmla="*/ 68 h 85"/>
                  <a:gd name="T4" fmla="*/ 176 w 176"/>
                  <a:gd name="T5" fmla="*/ 85 h 85"/>
                  <a:gd name="T6" fmla="*/ 0 w 176"/>
                  <a:gd name="T7" fmla="*/ 17 h 85"/>
                  <a:gd name="T8" fmla="*/ 0 w 176"/>
                  <a:gd name="T9" fmla="*/ 0 h 85"/>
                </a:gdLst>
                <a:ahLst/>
                <a:cxnLst>
                  <a:cxn ang="0">
                    <a:pos x="T0" y="T1"/>
                  </a:cxn>
                  <a:cxn ang="0">
                    <a:pos x="T2" y="T3"/>
                  </a:cxn>
                  <a:cxn ang="0">
                    <a:pos x="T4" y="T5"/>
                  </a:cxn>
                  <a:cxn ang="0">
                    <a:pos x="T6" y="T7"/>
                  </a:cxn>
                  <a:cxn ang="0">
                    <a:pos x="T8" y="T9"/>
                  </a:cxn>
                </a:cxnLst>
                <a:rect l="0" t="0" r="r" b="b"/>
                <a:pathLst>
                  <a:path w="176" h="85">
                    <a:moveTo>
                      <a:pt x="0" y="0"/>
                    </a:moveTo>
                    <a:lnTo>
                      <a:pt x="176" y="68"/>
                    </a:lnTo>
                    <a:lnTo>
                      <a:pt x="176" y="85"/>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74"/>
              <p:cNvSpPr>
                <a:spLocks/>
              </p:cNvSpPr>
              <p:nvPr/>
            </p:nvSpPr>
            <p:spPr bwMode="auto">
              <a:xfrm>
                <a:off x="682625" y="3587751"/>
                <a:ext cx="134938" cy="80963"/>
              </a:xfrm>
              <a:custGeom>
                <a:avLst/>
                <a:gdLst>
                  <a:gd name="T0" fmla="*/ 123 w 169"/>
                  <a:gd name="T1" fmla="*/ 0 h 100"/>
                  <a:gd name="T2" fmla="*/ 137 w 169"/>
                  <a:gd name="T3" fmla="*/ 3 h 100"/>
                  <a:gd name="T4" fmla="*/ 150 w 169"/>
                  <a:gd name="T5" fmla="*/ 10 h 100"/>
                  <a:gd name="T6" fmla="*/ 161 w 169"/>
                  <a:gd name="T7" fmla="*/ 21 h 100"/>
                  <a:gd name="T8" fmla="*/ 168 w 169"/>
                  <a:gd name="T9" fmla="*/ 37 h 100"/>
                  <a:gd name="T10" fmla="*/ 169 w 169"/>
                  <a:gd name="T11" fmla="*/ 58 h 100"/>
                  <a:gd name="T12" fmla="*/ 168 w 169"/>
                  <a:gd name="T13" fmla="*/ 73 h 100"/>
                  <a:gd name="T14" fmla="*/ 165 w 169"/>
                  <a:gd name="T15" fmla="*/ 89 h 100"/>
                  <a:gd name="T16" fmla="*/ 159 w 169"/>
                  <a:gd name="T17" fmla="*/ 100 h 100"/>
                  <a:gd name="T18" fmla="*/ 141 w 169"/>
                  <a:gd name="T19" fmla="*/ 95 h 100"/>
                  <a:gd name="T20" fmla="*/ 150 w 169"/>
                  <a:gd name="T21" fmla="*/ 78 h 100"/>
                  <a:gd name="T22" fmla="*/ 152 w 169"/>
                  <a:gd name="T23" fmla="*/ 56 h 100"/>
                  <a:gd name="T24" fmla="*/ 150 w 169"/>
                  <a:gd name="T25" fmla="*/ 42 h 100"/>
                  <a:gd name="T26" fmla="*/ 144 w 169"/>
                  <a:gd name="T27" fmla="*/ 31 h 100"/>
                  <a:gd name="T28" fmla="*/ 135 w 169"/>
                  <a:gd name="T29" fmla="*/ 24 h 100"/>
                  <a:gd name="T30" fmla="*/ 124 w 169"/>
                  <a:gd name="T31" fmla="*/ 21 h 100"/>
                  <a:gd name="T32" fmla="*/ 110 w 169"/>
                  <a:gd name="T33" fmla="*/ 25 h 100"/>
                  <a:gd name="T34" fmla="*/ 100 w 169"/>
                  <a:gd name="T35" fmla="*/ 35 h 100"/>
                  <a:gd name="T36" fmla="*/ 92 w 169"/>
                  <a:gd name="T37" fmla="*/ 52 h 100"/>
                  <a:gd name="T38" fmla="*/ 83 w 169"/>
                  <a:gd name="T39" fmla="*/ 71 h 100"/>
                  <a:gd name="T40" fmla="*/ 73 w 169"/>
                  <a:gd name="T41" fmla="*/ 85 h 100"/>
                  <a:gd name="T42" fmla="*/ 61 w 169"/>
                  <a:gd name="T43" fmla="*/ 93 h 100"/>
                  <a:gd name="T44" fmla="*/ 45 w 169"/>
                  <a:gd name="T45" fmla="*/ 96 h 100"/>
                  <a:gd name="T46" fmla="*/ 27 w 169"/>
                  <a:gd name="T47" fmla="*/ 92 h 100"/>
                  <a:gd name="T48" fmla="*/ 12 w 169"/>
                  <a:gd name="T49" fmla="*/ 82 h 100"/>
                  <a:gd name="T50" fmla="*/ 4 w 169"/>
                  <a:gd name="T51" fmla="*/ 65 h 100"/>
                  <a:gd name="T52" fmla="*/ 0 w 169"/>
                  <a:gd name="T53" fmla="*/ 44 h 100"/>
                  <a:gd name="T54" fmla="*/ 1 w 169"/>
                  <a:gd name="T55" fmla="*/ 28 h 100"/>
                  <a:gd name="T56" fmla="*/ 4 w 169"/>
                  <a:gd name="T57" fmla="*/ 15 h 100"/>
                  <a:gd name="T58" fmla="*/ 8 w 169"/>
                  <a:gd name="T59" fmla="*/ 7 h 100"/>
                  <a:gd name="T60" fmla="*/ 25 w 169"/>
                  <a:gd name="T61" fmla="*/ 13 h 100"/>
                  <a:gd name="T62" fmla="*/ 22 w 169"/>
                  <a:gd name="T63" fmla="*/ 20 h 100"/>
                  <a:gd name="T64" fmla="*/ 20 w 169"/>
                  <a:gd name="T65" fmla="*/ 30 h 100"/>
                  <a:gd name="T66" fmla="*/ 18 w 169"/>
                  <a:gd name="T67" fmla="*/ 44 h 100"/>
                  <a:gd name="T68" fmla="*/ 20 w 169"/>
                  <a:gd name="T69" fmla="*/ 58 h 100"/>
                  <a:gd name="T70" fmla="*/ 25 w 169"/>
                  <a:gd name="T71" fmla="*/ 68 h 100"/>
                  <a:gd name="T72" fmla="*/ 34 w 169"/>
                  <a:gd name="T73" fmla="*/ 73 h 100"/>
                  <a:gd name="T74" fmla="*/ 42 w 169"/>
                  <a:gd name="T75" fmla="*/ 75 h 100"/>
                  <a:gd name="T76" fmla="*/ 52 w 169"/>
                  <a:gd name="T77" fmla="*/ 73 h 100"/>
                  <a:gd name="T78" fmla="*/ 61 w 169"/>
                  <a:gd name="T79" fmla="*/ 66 h 100"/>
                  <a:gd name="T80" fmla="*/ 68 w 169"/>
                  <a:gd name="T81" fmla="*/ 56 h 100"/>
                  <a:gd name="T82" fmla="*/ 75 w 169"/>
                  <a:gd name="T83" fmla="*/ 42 h 100"/>
                  <a:gd name="T84" fmla="*/ 83 w 169"/>
                  <a:gd name="T85" fmla="*/ 24 h 100"/>
                  <a:gd name="T86" fmla="*/ 93 w 169"/>
                  <a:gd name="T87" fmla="*/ 11 h 100"/>
                  <a:gd name="T88" fmla="*/ 106 w 169"/>
                  <a:gd name="T89" fmla="*/ 3 h 100"/>
                  <a:gd name="T90" fmla="*/ 123 w 169"/>
                  <a:gd name="T9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9" h="100">
                    <a:moveTo>
                      <a:pt x="123" y="0"/>
                    </a:moveTo>
                    <a:lnTo>
                      <a:pt x="137" y="3"/>
                    </a:lnTo>
                    <a:lnTo>
                      <a:pt x="150" y="10"/>
                    </a:lnTo>
                    <a:lnTo>
                      <a:pt x="161" y="21"/>
                    </a:lnTo>
                    <a:lnTo>
                      <a:pt x="168" y="37"/>
                    </a:lnTo>
                    <a:lnTo>
                      <a:pt x="169" y="58"/>
                    </a:lnTo>
                    <a:lnTo>
                      <a:pt x="168" y="73"/>
                    </a:lnTo>
                    <a:lnTo>
                      <a:pt x="165" y="89"/>
                    </a:lnTo>
                    <a:lnTo>
                      <a:pt x="159" y="100"/>
                    </a:lnTo>
                    <a:lnTo>
                      <a:pt x="141" y="95"/>
                    </a:lnTo>
                    <a:lnTo>
                      <a:pt x="150" y="78"/>
                    </a:lnTo>
                    <a:lnTo>
                      <a:pt x="152" y="56"/>
                    </a:lnTo>
                    <a:lnTo>
                      <a:pt x="150" y="42"/>
                    </a:lnTo>
                    <a:lnTo>
                      <a:pt x="144" y="31"/>
                    </a:lnTo>
                    <a:lnTo>
                      <a:pt x="135" y="24"/>
                    </a:lnTo>
                    <a:lnTo>
                      <a:pt x="124" y="21"/>
                    </a:lnTo>
                    <a:lnTo>
                      <a:pt x="110" y="25"/>
                    </a:lnTo>
                    <a:lnTo>
                      <a:pt x="100" y="35"/>
                    </a:lnTo>
                    <a:lnTo>
                      <a:pt x="92" y="52"/>
                    </a:lnTo>
                    <a:lnTo>
                      <a:pt x="83" y="71"/>
                    </a:lnTo>
                    <a:lnTo>
                      <a:pt x="73" y="85"/>
                    </a:lnTo>
                    <a:lnTo>
                      <a:pt x="61" y="93"/>
                    </a:lnTo>
                    <a:lnTo>
                      <a:pt x="45" y="96"/>
                    </a:lnTo>
                    <a:lnTo>
                      <a:pt x="27" y="92"/>
                    </a:lnTo>
                    <a:lnTo>
                      <a:pt x="12" y="82"/>
                    </a:lnTo>
                    <a:lnTo>
                      <a:pt x="4" y="65"/>
                    </a:lnTo>
                    <a:lnTo>
                      <a:pt x="0" y="44"/>
                    </a:lnTo>
                    <a:lnTo>
                      <a:pt x="1" y="28"/>
                    </a:lnTo>
                    <a:lnTo>
                      <a:pt x="4" y="15"/>
                    </a:lnTo>
                    <a:lnTo>
                      <a:pt x="8" y="7"/>
                    </a:lnTo>
                    <a:lnTo>
                      <a:pt x="25" y="13"/>
                    </a:lnTo>
                    <a:lnTo>
                      <a:pt x="22" y="20"/>
                    </a:lnTo>
                    <a:lnTo>
                      <a:pt x="20" y="30"/>
                    </a:lnTo>
                    <a:lnTo>
                      <a:pt x="18" y="44"/>
                    </a:lnTo>
                    <a:lnTo>
                      <a:pt x="20" y="58"/>
                    </a:lnTo>
                    <a:lnTo>
                      <a:pt x="25" y="68"/>
                    </a:lnTo>
                    <a:lnTo>
                      <a:pt x="34" y="73"/>
                    </a:lnTo>
                    <a:lnTo>
                      <a:pt x="42" y="75"/>
                    </a:lnTo>
                    <a:lnTo>
                      <a:pt x="52" y="73"/>
                    </a:lnTo>
                    <a:lnTo>
                      <a:pt x="61" y="66"/>
                    </a:lnTo>
                    <a:lnTo>
                      <a:pt x="68" y="56"/>
                    </a:lnTo>
                    <a:lnTo>
                      <a:pt x="75" y="42"/>
                    </a:lnTo>
                    <a:lnTo>
                      <a:pt x="83" y="24"/>
                    </a:lnTo>
                    <a:lnTo>
                      <a:pt x="93" y="11"/>
                    </a:lnTo>
                    <a:lnTo>
                      <a:pt x="106" y="3"/>
                    </a:lnTo>
                    <a:lnTo>
                      <a:pt x="1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75"/>
              <p:cNvSpPr>
                <a:spLocks/>
              </p:cNvSpPr>
              <p:nvPr/>
            </p:nvSpPr>
            <p:spPr bwMode="auto">
              <a:xfrm>
                <a:off x="700088" y="3487738"/>
                <a:ext cx="117475" cy="55563"/>
              </a:xfrm>
              <a:custGeom>
                <a:avLst/>
                <a:gdLst>
                  <a:gd name="T0" fmla="*/ 28 w 148"/>
                  <a:gd name="T1" fmla="*/ 0 h 70"/>
                  <a:gd name="T2" fmla="*/ 44 w 148"/>
                  <a:gd name="T3" fmla="*/ 0 h 70"/>
                  <a:gd name="T4" fmla="*/ 44 w 148"/>
                  <a:gd name="T5" fmla="*/ 31 h 70"/>
                  <a:gd name="T6" fmla="*/ 109 w 148"/>
                  <a:gd name="T7" fmla="*/ 31 h 70"/>
                  <a:gd name="T8" fmla="*/ 120 w 148"/>
                  <a:gd name="T9" fmla="*/ 29 h 70"/>
                  <a:gd name="T10" fmla="*/ 129 w 148"/>
                  <a:gd name="T11" fmla="*/ 24 h 70"/>
                  <a:gd name="T12" fmla="*/ 131 w 148"/>
                  <a:gd name="T13" fmla="*/ 14 h 70"/>
                  <a:gd name="T14" fmla="*/ 131 w 148"/>
                  <a:gd name="T15" fmla="*/ 10 h 70"/>
                  <a:gd name="T16" fmla="*/ 130 w 148"/>
                  <a:gd name="T17" fmla="*/ 5 h 70"/>
                  <a:gd name="T18" fmla="*/ 130 w 148"/>
                  <a:gd name="T19" fmla="*/ 3 h 70"/>
                  <a:gd name="T20" fmla="*/ 146 w 148"/>
                  <a:gd name="T21" fmla="*/ 1 h 70"/>
                  <a:gd name="T22" fmla="*/ 147 w 148"/>
                  <a:gd name="T23" fmla="*/ 5 h 70"/>
                  <a:gd name="T24" fmla="*/ 148 w 148"/>
                  <a:gd name="T25" fmla="*/ 12 h 70"/>
                  <a:gd name="T26" fmla="*/ 148 w 148"/>
                  <a:gd name="T27" fmla="*/ 20 h 70"/>
                  <a:gd name="T28" fmla="*/ 147 w 148"/>
                  <a:gd name="T29" fmla="*/ 34 h 70"/>
                  <a:gd name="T30" fmla="*/ 140 w 148"/>
                  <a:gd name="T31" fmla="*/ 44 h 70"/>
                  <a:gd name="T32" fmla="*/ 127 w 148"/>
                  <a:gd name="T33" fmla="*/ 49 h 70"/>
                  <a:gd name="T34" fmla="*/ 109 w 148"/>
                  <a:gd name="T35" fmla="*/ 52 h 70"/>
                  <a:gd name="T36" fmla="*/ 44 w 148"/>
                  <a:gd name="T37" fmla="*/ 52 h 70"/>
                  <a:gd name="T38" fmla="*/ 44 w 148"/>
                  <a:gd name="T39" fmla="*/ 70 h 70"/>
                  <a:gd name="T40" fmla="*/ 28 w 148"/>
                  <a:gd name="T41" fmla="*/ 70 h 70"/>
                  <a:gd name="T42" fmla="*/ 28 w 148"/>
                  <a:gd name="T43" fmla="*/ 52 h 70"/>
                  <a:gd name="T44" fmla="*/ 6 w 148"/>
                  <a:gd name="T45" fmla="*/ 52 h 70"/>
                  <a:gd name="T46" fmla="*/ 0 w 148"/>
                  <a:gd name="T47" fmla="*/ 31 h 70"/>
                  <a:gd name="T48" fmla="*/ 28 w 148"/>
                  <a:gd name="T49" fmla="*/ 31 h 70"/>
                  <a:gd name="T50" fmla="*/ 28 w 148"/>
                  <a:gd name="T5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0">
                    <a:moveTo>
                      <a:pt x="28" y="0"/>
                    </a:moveTo>
                    <a:lnTo>
                      <a:pt x="44" y="0"/>
                    </a:lnTo>
                    <a:lnTo>
                      <a:pt x="44" y="31"/>
                    </a:lnTo>
                    <a:lnTo>
                      <a:pt x="109" y="31"/>
                    </a:lnTo>
                    <a:lnTo>
                      <a:pt x="120" y="29"/>
                    </a:lnTo>
                    <a:lnTo>
                      <a:pt x="129" y="24"/>
                    </a:lnTo>
                    <a:lnTo>
                      <a:pt x="131" y="14"/>
                    </a:lnTo>
                    <a:lnTo>
                      <a:pt x="131" y="10"/>
                    </a:lnTo>
                    <a:lnTo>
                      <a:pt x="130" y="5"/>
                    </a:lnTo>
                    <a:lnTo>
                      <a:pt x="130" y="3"/>
                    </a:lnTo>
                    <a:lnTo>
                      <a:pt x="146" y="1"/>
                    </a:lnTo>
                    <a:lnTo>
                      <a:pt x="147" y="5"/>
                    </a:lnTo>
                    <a:lnTo>
                      <a:pt x="148" y="12"/>
                    </a:lnTo>
                    <a:lnTo>
                      <a:pt x="148" y="20"/>
                    </a:lnTo>
                    <a:lnTo>
                      <a:pt x="147" y="34"/>
                    </a:lnTo>
                    <a:lnTo>
                      <a:pt x="140" y="44"/>
                    </a:lnTo>
                    <a:lnTo>
                      <a:pt x="127" y="49"/>
                    </a:lnTo>
                    <a:lnTo>
                      <a:pt x="109" y="52"/>
                    </a:lnTo>
                    <a:lnTo>
                      <a:pt x="44" y="52"/>
                    </a:lnTo>
                    <a:lnTo>
                      <a:pt x="44" y="70"/>
                    </a:lnTo>
                    <a:lnTo>
                      <a:pt x="28" y="70"/>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76"/>
              <p:cNvSpPr>
                <a:spLocks noEditPoints="1"/>
              </p:cNvSpPr>
              <p:nvPr/>
            </p:nvSpPr>
            <p:spPr bwMode="auto">
              <a:xfrm>
                <a:off x="720725" y="3411538"/>
                <a:ext cx="96838" cy="74613"/>
              </a:xfrm>
              <a:custGeom>
                <a:avLst/>
                <a:gdLst>
                  <a:gd name="T0" fmla="*/ 61 w 123"/>
                  <a:gd name="T1" fmla="*/ 22 h 94"/>
                  <a:gd name="T2" fmla="*/ 61 w 123"/>
                  <a:gd name="T3" fmla="*/ 36 h 94"/>
                  <a:gd name="T4" fmla="*/ 64 w 123"/>
                  <a:gd name="T5" fmla="*/ 50 h 94"/>
                  <a:gd name="T6" fmla="*/ 68 w 123"/>
                  <a:gd name="T7" fmla="*/ 62 h 94"/>
                  <a:gd name="T8" fmla="*/ 75 w 123"/>
                  <a:gd name="T9" fmla="*/ 69 h 94"/>
                  <a:gd name="T10" fmla="*/ 88 w 123"/>
                  <a:gd name="T11" fmla="*/ 72 h 94"/>
                  <a:gd name="T12" fmla="*/ 94 w 123"/>
                  <a:gd name="T13" fmla="*/ 72 h 94"/>
                  <a:gd name="T14" fmla="*/ 98 w 123"/>
                  <a:gd name="T15" fmla="*/ 70 h 94"/>
                  <a:gd name="T16" fmla="*/ 102 w 123"/>
                  <a:gd name="T17" fmla="*/ 67 h 94"/>
                  <a:gd name="T18" fmla="*/ 105 w 123"/>
                  <a:gd name="T19" fmla="*/ 65 h 94"/>
                  <a:gd name="T20" fmla="*/ 106 w 123"/>
                  <a:gd name="T21" fmla="*/ 60 h 94"/>
                  <a:gd name="T22" fmla="*/ 108 w 123"/>
                  <a:gd name="T23" fmla="*/ 56 h 94"/>
                  <a:gd name="T24" fmla="*/ 108 w 123"/>
                  <a:gd name="T25" fmla="*/ 52 h 94"/>
                  <a:gd name="T26" fmla="*/ 105 w 123"/>
                  <a:gd name="T27" fmla="*/ 39 h 94"/>
                  <a:gd name="T28" fmla="*/ 98 w 123"/>
                  <a:gd name="T29" fmla="*/ 29 h 94"/>
                  <a:gd name="T30" fmla="*/ 88 w 123"/>
                  <a:gd name="T31" fmla="*/ 24 h 94"/>
                  <a:gd name="T32" fmla="*/ 85 w 123"/>
                  <a:gd name="T33" fmla="*/ 22 h 94"/>
                  <a:gd name="T34" fmla="*/ 81 w 123"/>
                  <a:gd name="T35" fmla="*/ 22 h 94"/>
                  <a:gd name="T36" fmla="*/ 61 w 123"/>
                  <a:gd name="T37" fmla="*/ 22 h 94"/>
                  <a:gd name="T38" fmla="*/ 121 w 123"/>
                  <a:gd name="T39" fmla="*/ 0 h 94"/>
                  <a:gd name="T40" fmla="*/ 121 w 123"/>
                  <a:gd name="T41" fmla="*/ 19 h 94"/>
                  <a:gd name="T42" fmla="*/ 106 w 123"/>
                  <a:gd name="T43" fmla="*/ 21 h 94"/>
                  <a:gd name="T44" fmla="*/ 106 w 123"/>
                  <a:gd name="T45" fmla="*/ 22 h 94"/>
                  <a:gd name="T46" fmla="*/ 115 w 123"/>
                  <a:gd name="T47" fmla="*/ 31 h 94"/>
                  <a:gd name="T48" fmla="*/ 122 w 123"/>
                  <a:gd name="T49" fmla="*/ 42 h 94"/>
                  <a:gd name="T50" fmla="*/ 123 w 123"/>
                  <a:gd name="T51" fmla="*/ 58 h 94"/>
                  <a:gd name="T52" fmla="*/ 121 w 123"/>
                  <a:gd name="T53" fmla="*/ 73 h 94"/>
                  <a:gd name="T54" fmla="*/ 113 w 123"/>
                  <a:gd name="T55" fmla="*/ 84 h 94"/>
                  <a:gd name="T56" fmla="*/ 102 w 123"/>
                  <a:gd name="T57" fmla="*/ 91 h 94"/>
                  <a:gd name="T58" fmla="*/ 89 w 123"/>
                  <a:gd name="T59" fmla="*/ 94 h 94"/>
                  <a:gd name="T60" fmla="*/ 74 w 123"/>
                  <a:gd name="T61" fmla="*/ 91 h 94"/>
                  <a:gd name="T62" fmla="*/ 63 w 123"/>
                  <a:gd name="T63" fmla="*/ 82 h 94"/>
                  <a:gd name="T64" fmla="*/ 53 w 123"/>
                  <a:gd name="T65" fmla="*/ 67 h 94"/>
                  <a:gd name="T66" fmla="*/ 48 w 123"/>
                  <a:gd name="T67" fmla="*/ 48 h 94"/>
                  <a:gd name="T68" fmla="*/ 46 w 123"/>
                  <a:gd name="T69" fmla="*/ 22 h 94"/>
                  <a:gd name="T70" fmla="*/ 44 w 123"/>
                  <a:gd name="T71" fmla="*/ 22 h 94"/>
                  <a:gd name="T72" fmla="*/ 37 w 123"/>
                  <a:gd name="T73" fmla="*/ 24 h 94"/>
                  <a:gd name="T74" fmla="*/ 30 w 123"/>
                  <a:gd name="T75" fmla="*/ 25 h 94"/>
                  <a:gd name="T76" fmla="*/ 23 w 123"/>
                  <a:gd name="T77" fmla="*/ 29 h 94"/>
                  <a:gd name="T78" fmla="*/ 19 w 123"/>
                  <a:gd name="T79" fmla="*/ 38 h 94"/>
                  <a:gd name="T80" fmla="*/ 16 w 123"/>
                  <a:gd name="T81" fmla="*/ 49 h 94"/>
                  <a:gd name="T82" fmla="*/ 19 w 123"/>
                  <a:gd name="T83" fmla="*/ 66 h 94"/>
                  <a:gd name="T84" fmla="*/ 26 w 123"/>
                  <a:gd name="T85" fmla="*/ 80 h 94"/>
                  <a:gd name="T86" fmla="*/ 10 w 123"/>
                  <a:gd name="T87" fmla="*/ 86 h 94"/>
                  <a:gd name="T88" fmla="*/ 3 w 123"/>
                  <a:gd name="T89" fmla="*/ 67 h 94"/>
                  <a:gd name="T90" fmla="*/ 0 w 123"/>
                  <a:gd name="T91" fmla="*/ 46 h 94"/>
                  <a:gd name="T92" fmla="*/ 3 w 123"/>
                  <a:gd name="T93" fmla="*/ 31 h 94"/>
                  <a:gd name="T94" fmla="*/ 7 w 123"/>
                  <a:gd name="T95" fmla="*/ 19 h 94"/>
                  <a:gd name="T96" fmla="*/ 16 w 123"/>
                  <a:gd name="T97" fmla="*/ 11 h 94"/>
                  <a:gd name="T98" fmla="*/ 26 w 123"/>
                  <a:gd name="T99" fmla="*/ 5 h 94"/>
                  <a:gd name="T100" fmla="*/ 37 w 123"/>
                  <a:gd name="T101" fmla="*/ 2 h 94"/>
                  <a:gd name="T102" fmla="*/ 48 w 123"/>
                  <a:gd name="T103" fmla="*/ 1 h 94"/>
                  <a:gd name="T104" fmla="*/ 92 w 123"/>
                  <a:gd name="T105" fmla="*/ 1 h 94"/>
                  <a:gd name="T106" fmla="*/ 108 w 123"/>
                  <a:gd name="T107" fmla="*/ 1 h 94"/>
                  <a:gd name="T108" fmla="*/ 121 w 123"/>
                  <a:gd name="T10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4">
                    <a:moveTo>
                      <a:pt x="61" y="22"/>
                    </a:moveTo>
                    <a:lnTo>
                      <a:pt x="61" y="36"/>
                    </a:lnTo>
                    <a:lnTo>
                      <a:pt x="64" y="50"/>
                    </a:lnTo>
                    <a:lnTo>
                      <a:pt x="68" y="62"/>
                    </a:lnTo>
                    <a:lnTo>
                      <a:pt x="75" y="69"/>
                    </a:lnTo>
                    <a:lnTo>
                      <a:pt x="88" y="72"/>
                    </a:lnTo>
                    <a:lnTo>
                      <a:pt x="94" y="72"/>
                    </a:lnTo>
                    <a:lnTo>
                      <a:pt x="98" y="70"/>
                    </a:lnTo>
                    <a:lnTo>
                      <a:pt x="102" y="67"/>
                    </a:lnTo>
                    <a:lnTo>
                      <a:pt x="105" y="65"/>
                    </a:lnTo>
                    <a:lnTo>
                      <a:pt x="106" y="60"/>
                    </a:lnTo>
                    <a:lnTo>
                      <a:pt x="108" y="56"/>
                    </a:lnTo>
                    <a:lnTo>
                      <a:pt x="108" y="52"/>
                    </a:lnTo>
                    <a:lnTo>
                      <a:pt x="105" y="39"/>
                    </a:lnTo>
                    <a:lnTo>
                      <a:pt x="98" y="29"/>
                    </a:lnTo>
                    <a:lnTo>
                      <a:pt x="88" y="24"/>
                    </a:lnTo>
                    <a:lnTo>
                      <a:pt x="85" y="22"/>
                    </a:lnTo>
                    <a:lnTo>
                      <a:pt x="81" y="22"/>
                    </a:lnTo>
                    <a:lnTo>
                      <a:pt x="61" y="22"/>
                    </a:lnTo>
                    <a:close/>
                    <a:moveTo>
                      <a:pt x="121" y="0"/>
                    </a:moveTo>
                    <a:lnTo>
                      <a:pt x="121" y="19"/>
                    </a:lnTo>
                    <a:lnTo>
                      <a:pt x="106" y="21"/>
                    </a:lnTo>
                    <a:lnTo>
                      <a:pt x="106" y="22"/>
                    </a:lnTo>
                    <a:lnTo>
                      <a:pt x="115" y="31"/>
                    </a:lnTo>
                    <a:lnTo>
                      <a:pt x="122" y="42"/>
                    </a:lnTo>
                    <a:lnTo>
                      <a:pt x="123" y="58"/>
                    </a:lnTo>
                    <a:lnTo>
                      <a:pt x="121" y="73"/>
                    </a:lnTo>
                    <a:lnTo>
                      <a:pt x="113" y="84"/>
                    </a:lnTo>
                    <a:lnTo>
                      <a:pt x="102" y="91"/>
                    </a:lnTo>
                    <a:lnTo>
                      <a:pt x="89" y="94"/>
                    </a:lnTo>
                    <a:lnTo>
                      <a:pt x="74" y="91"/>
                    </a:lnTo>
                    <a:lnTo>
                      <a:pt x="63" y="82"/>
                    </a:lnTo>
                    <a:lnTo>
                      <a:pt x="53" y="67"/>
                    </a:lnTo>
                    <a:lnTo>
                      <a:pt x="48" y="48"/>
                    </a:lnTo>
                    <a:lnTo>
                      <a:pt x="46" y="22"/>
                    </a:lnTo>
                    <a:lnTo>
                      <a:pt x="44" y="22"/>
                    </a:lnTo>
                    <a:lnTo>
                      <a:pt x="37" y="24"/>
                    </a:lnTo>
                    <a:lnTo>
                      <a:pt x="30" y="25"/>
                    </a:lnTo>
                    <a:lnTo>
                      <a:pt x="23" y="29"/>
                    </a:lnTo>
                    <a:lnTo>
                      <a:pt x="19" y="38"/>
                    </a:lnTo>
                    <a:lnTo>
                      <a:pt x="16" y="49"/>
                    </a:lnTo>
                    <a:lnTo>
                      <a:pt x="19" y="66"/>
                    </a:lnTo>
                    <a:lnTo>
                      <a:pt x="26" y="80"/>
                    </a:lnTo>
                    <a:lnTo>
                      <a:pt x="10" y="86"/>
                    </a:lnTo>
                    <a:lnTo>
                      <a:pt x="3" y="67"/>
                    </a:lnTo>
                    <a:lnTo>
                      <a:pt x="0" y="46"/>
                    </a:lnTo>
                    <a:lnTo>
                      <a:pt x="3" y="31"/>
                    </a:lnTo>
                    <a:lnTo>
                      <a:pt x="7" y="19"/>
                    </a:lnTo>
                    <a:lnTo>
                      <a:pt x="16" y="11"/>
                    </a:lnTo>
                    <a:lnTo>
                      <a:pt x="26" y="5"/>
                    </a:lnTo>
                    <a:lnTo>
                      <a:pt x="37" y="2"/>
                    </a:lnTo>
                    <a:lnTo>
                      <a:pt x="48" y="1"/>
                    </a:lnTo>
                    <a:lnTo>
                      <a:pt x="92" y="1"/>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77"/>
              <p:cNvSpPr>
                <a:spLocks/>
              </p:cNvSpPr>
              <p:nvPr/>
            </p:nvSpPr>
            <p:spPr bwMode="auto">
              <a:xfrm>
                <a:off x="700088" y="3325813"/>
                <a:ext cx="117475" cy="55563"/>
              </a:xfrm>
              <a:custGeom>
                <a:avLst/>
                <a:gdLst>
                  <a:gd name="T0" fmla="*/ 28 w 148"/>
                  <a:gd name="T1" fmla="*/ 0 h 71"/>
                  <a:gd name="T2" fmla="*/ 44 w 148"/>
                  <a:gd name="T3" fmla="*/ 0 h 71"/>
                  <a:gd name="T4" fmla="*/ 44 w 148"/>
                  <a:gd name="T5" fmla="*/ 31 h 71"/>
                  <a:gd name="T6" fmla="*/ 109 w 148"/>
                  <a:gd name="T7" fmla="*/ 31 h 71"/>
                  <a:gd name="T8" fmla="*/ 120 w 148"/>
                  <a:gd name="T9" fmla="*/ 30 h 71"/>
                  <a:gd name="T10" fmla="*/ 129 w 148"/>
                  <a:gd name="T11" fmla="*/ 24 h 71"/>
                  <a:gd name="T12" fmla="*/ 131 w 148"/>
                  <a:gd name="T13" fmla="*/ 16 h 71"/>
                  <a:gd name="T14" fmla="*/ 131 w 148"/>
                  <a:gd name="T15" fmla="*/ 10 h 71"/>
                  <a:gd name="T16" fmla="*/ 130 w 148"/>
                  <a:gd name="T17" fmla="*/ 6 h 71"/>
                  <a:gd name="T18" fmla="*/ 130 w 148"/>
                  <a:gd name="T19" fmla="*/ 3 h 71"/>
                  <a:gd name="T20" fmla="*/ 146 w 148"/>
                  <a:gd name="T21" fmla="*/ 2 h 71"/>
                  <a:gd name="T22" fmla="*/ 147 w 148"/>
                  <a:gd name="T23" fmla="*/ 7 h 71"/>
                  <a:gd name="T24" fmla="*/ 148 w 148"/>
                  <a:gd name="T25" fmla="*/ 13 h 71"/>
                  <a:gd name="T26" fmla="*/ 148 w 148"/>
                  <a:gd name="T27" fmla="*/ 21 h 71"/>
                  <a:gd name="T28" fmla="*/ 147 w 148"/>
                  <a:gd name="T29" fmla="*/ 34 h 71"/>
                  <a:gd name="T30" fmla="*/ 140 w 148"/>
                  <a:gd name="T31" fmla="*/ 44 h 71"/>
                  <a:gd name="T32" fmla="*/ 127 w 148"/>
                  <a:gd name="T33" fmla="*/ 50 h 71"/>
                  <a:gd name="T34" fmla="*/ 109 w 148"/>
                  <a:gd name="T35" fmla="*/ 52 h 71"/>
                  <a:gd name="T36" fmla="*/ 44 w 148"/>
                  <a:gd name="T37" fmla="*/ 52 h 71"/>
                  <a:gd name="T38" fmla="*/ 44 w 148"/>
                  <a:gd name="T39" fmla="*/ 71 h 71"/>
                  <a:gd name="T40" fmla="*/ 28 w 148"/>
                  <a:gd name="T41" fmla="*/ 71 h 71"/>
                  <a:gd name="T42" fmla="*/ 28 w 148"/>
                  <a:gd name="T43" fmla="*/ 52 h 71"/>
                  <a:gd name="T44" fmla="*/ 6 w 148"/>
                  <a:gd name="T45" fmla="*/ 52 h 71"/>
                  <a:gd name="T46" fmla="*/ 0 w 148"/>
                  <a:gd name="T47" fmla="*/ 31 h 71"/>
                  <a:gd name="T48" fmla="*/ 28 w 148"/>
                  <a:gd name="T49" fmla="*/ 31 h 71"/>
                  <a:gd name="T50" fmla="*/ 28 w 148"/>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71">
                    <a:moveTo>
                      <a:pt x="28" y="0"/>
                    </a:moveTo>
                    <a:lnTo>
                      <a:pt x="44" y="0"/>
                    </a:lnTo>
                    <a:lnTo>
                      <a:pt x="44" y="31"/>
                    </a:lnTo>
                    <a:lnTo>
                      <a:pt x="109" y="31"/>
                    </a:lnTo>
                    <a:lnTo>
                      <a:pt x="120" y="30"/>
                    </a:lnTo>
                    <a:lnTo>
                      <a:pt x="129" y="24"/>
                    </a:lnTo>
                    <a:lnTo>
                      <a:pt x="131" y="16"/>
                    </a:lnTo>
                    <a:lnTo>
                      <a:pt x="131" y="10"/>
                    </a:lnTo>
                    <a:lnTo>
                      <a:pt x="130" y="6"/>
                    </a:lnTo>
                    <a:lnTo>
                      <a:pt x="130" y="3"/>
                    </a:lnTo>
                    <a:lnTo>
                      <a:pt x="146" y="2"/>
                    </a:lnTo>
                    <a:lnTo>
                      <a:pt x="147" y="7"/>
                    </a:lnTo>
                    <a:lnTo>
                      <a:pt x="148" y="13"/>
                    </a:lnTo>
                    <a:lnTo>
                      <a:pt x="148" y="21"/>
                    </a:lnTo>
                    <a:lnTo>
                      <a:pt x="147" y="34"/>
                    </a:lnTo>
                    <a:lnTo>
                      <a:pt x="140" y="44"/>
                    </a:lnTo>
                    <a:lnTo>
                      <a:pt x="127" y="50"/>
                    </a:lnTo>
                    <a:lnTo>
                      <a:pt x="109" y="52"/>
                    </a:lnTo>
                    <a:lnTo>
                      <a:pt x="44" y="52"/>
                    </a:lnTo>
                    <a:lnTo>
                      <a:pt x="44" y="71"/>
                    </a:lnTo>
                    <a:lnTo>
                      <a:pt x="28" y="71"/>
                    </a:lnTo>
                    <a:lnTo>
                      <a:pt x="28" y="52"/>
                    </a:lnTo>
                    <a:lnTo>
                      <a:pt x="6" y="52"/>
                    </a:lnTo>
                    <a:lnTo>
                      <a:pt x="0" y="31"/>
                    </a:lnTo>
                    <a:lnTo>
                      <a:pt x="28" y="31"/>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78"/>
              <p:cNvSpPr>
                <a:spLocks noEditPoints="1"/>
              </p:cNvSpPr>
              <p:nvPr/>
            </p:nvSpPr>
            <p:spPr bwMode="auto">
              <a:xfrm>
                <a:off x="720725" y="3241676"/>
                <a:ext cx="96838" cy="82550"/>
              </a:xfrm>
              <a:custGeom>
                <a:avLst/>
                <a:gdLst>
                  <a:gd name="T0" fmla="*/ 51 w 123"/>
                  <a:gd name="T1" fmla="*/ 20 h 103"/>
                  <a:gd name="T2" fmla="*/ 41 w 123"/>
                  <a:gd name="T3" fmla="*/ 21 h 103"/>
                  <a:gd name="T4" fmla="*/ 33 w 123"/>
                  <a:gd name="T5" fmla="*/ 24 h 103"/>
                  <a:gd name="T6" fmla="*/ 24 w 123"/>
                  <a:gd name="T7" fmla="*/ 30 h 103"/>
                  <a:gd name="T8" fmla="*/ 19 w 123"/>
                  <a:gd name="T9" fmla="*/ 38 h 103"/>
                  <a:gd name="T10" fmla="*/ 16 w 123"/>
                  <a:gd name="T11" fmla="*/ 50 h 103"/>
                  <a:gd name="T12" fmla="*/ 19 w 123"/>
                  <a:gd name="T13" fmla="*/ 62 h 103"/>
                  <a:gd name="T14" fmla="*/ 24 w 123"/>
                  <a:gd name="T15" fmla="*/ 71 h 103"/>
                  <a:gd name="T16" fmla="*/ 31 w 123"/>
                  <a:gd name="T17" fmla="*/ 76 h 103"/>
                  <a:gd name="T18" fmla="*/ 41 w 123"/>
                  <a:gd name="T19" fmla="*/ 81 h 103"/>
                  <a:gd name="T20" fmla="*/ 51 w 123"/>
                  <a:gd name="T21" fmla="*/ 84 h 103"/>
                  <a:gd name="T22" fmla="*/ 51 w 123"/>
                  <a:gd name="T23" fmla="*/ 20 h 103"/>
                  <a:gd name="T24" fmla="*/ 56 w 123"/>
                  <a:gd name="T25" fmla="*/ 0 h 103"/>
                  <a:gd name="T26" fmla="*/ 61 w 123"/>
                  <a:gd name="T27" fmla="*/ 0 h 103"/>
                  <a:gd name="T28" fmla="*/ 65 w 123"/>
                  <a:gd name="T29" fmla="*/ 0 h 103"/>
                  <a:gd name="T30" fmla="*/ 65 w 123"/>
                  <a:gd name="T31" fmla="*/ 84 h 103"/>
                  <a:gd name="T32" fmla="*/ 81 w 123"/>
                  <a:gd name="T33" fmla="*/ 81 h 103"/>
                  <a:gd name="T34" fmla="*/ 94 w 123"/>
                  <a:gd name="T35" fmla="*/ 75 h 103"/>
                  <a:gd name="T36" fmla="*/ 101 w 123"/>
                  <a:gd name="T37" fmla="*/ 67 h 103"/>
                  <a:gd name="T38" fmla="*/ 105 w 123"/>
                  <a:gd name="T39" fmla="*/ 55 h 103"/>
                  <a:gd name="T40" fmla="*/ 106 w 123"/>
                  <a:gd name="T41" fmla="*/ 43 h 103"/>
                  <a:gd name="T42" fmla="*/ 106 w 123"/>
                  <a:gd name="T43" fmla="*/ 30 h 103"/>
                  <a:gd name="T44" fmla="*/ 104 w 123"/>
                  <a:gd name="T45" fmla="*/ 18 h 103"/>
                  <a:gd name="T46" fmla="*/ 101 w 123"/>
                  <a:gd name="T47" fmla="*/ 10 h 103"/>
                  <a:gd name="T48" fmla="*/ 116 w 123"/>
                  <a:gd name="T49" fmla="*/ 6 h 103"/>
                  <a:gd name="T50" fmla="*/ 119 w 123"/>
                  <a:gd name="T51" fmla="*/ 16 h 103"/>
                  <a:gd name="T52" fmla="*/ 122 w 123"/>
                  <a:gd name="T53" fmla="*/ 28 h 103"/>
                  <a:gd name="T54" fmla="*/ 123 w 123"/>
                  <a:gd name="T55" fmla="*/ 45 h 103"/>
                  <a:gd name="T56" fmla="*/ 121 w 123"/>
                  <a:gd name="T57" fmla="*/ 65 h 103"/>
                  <a:gd name="T58" fmla="*/ 113 w 123"/>
                  <a:gd name="T59" fmla="*/ 82 h 103"/>
                  <a:gd name="T60" fmla="*/ 101 w 123"/>
                  <a:gd name="T61" fmla="*/ 93 h 103"/>
                  <a:gd name="T62" fmla="*/ 84 w 123"/>
                  <a:gd name="T63" fmla="*/ 102 h 103"/>
                  <a:gd name="T64" fmla="*/ 64 w 123"/>
                  <a:gd name="T65" fmla="*/ 103 h 103"/>
                  <a:gd name="T66" fmla="*/ 44 w 123"/>
                  <a:gd name="T67" fmla="*/ 102 h 103"/>
                  <a:gd name="T68" fmla="*/ 26 w 123"/>
                  <a:gd name="T69" fmla="*/ 95 h 103"/>
                  <a:gd name="T70" fmla="*/ 13 w 123"/>
                  <a:gd name="T71" fmla="*/ 84 h 103"/>
                  <a:gd name="T72" fmla="*/ 3 w 123"/>
                  <a:gd name="T73" fmla="*/ 68 h 103"/>
                  <a:gd name="T74" fmla="*/ 0 w 123"/>
                  <a:gd name="T75" fmla="*/ 48 h 103"/>
                  <a:gd name="T76" fmla="*/ 3 w 123"/>
                  <a:gd name="T77" fmla="*/ 31 h 103"/>
                  <a:gd name="T78" fmla="*/ 10 w 123"/>
                  <a:gd name="T79" fmla="*/ 18 h 103"/>
                  <a:gd name="T80" fmla="*/ 20 w 123"/>
                  <a:gd name="T81" fmla="*/ 10 h 103"/>
                  <a:gd name="T82" fmla="*/ 31 w 123"/>
                  <a:gd name="T83" fmla="*/ 4 h 103"/>
                  <a:gd name="T84" fmla="*/ 44 w 123"/>
                  <a:gd name="T85" fmla="*/ 0 h 103"/>
                  <a:gd name="T86" fmla="*/ 56 w 123"/>
                  <a:gd name="T87"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03">
                    <a:moveTo>
                      <a:pt x="51" y="20"/>
                    </a:moveTo>
                    <a:lnTo>
                      <a:pt x="41" y="21"/>
                    </a:lnTo>
                    <a:lnTo>
                      <a:pt x="33" y="24"/>
                    </a:lnTo>
                    <a:lnTo>
                      <a:pt x="24" y="30"/>
                    </a:lnTo>
                    <a:lnTo>
                      <a:pt x="19" y="38"/>
                    </a:lnTo>
                    <a:lnTo>
                      <a:pt x="16" y="50"/>
                    </a:lnTo>
                    <a:lnTo>
                      <a:pt x="19" y="62"/>
                    </a:lnTo>
                    <a:lnTo>
                      <a:pt x="24" y="71"/>
                    </a:lnTo>
                    <a:lnTo>
                      <a:pt x="31" y="76"/>
                    </a:lnTo>
                    <a:lnTo>
                      <a:pt x="41" y="81"/>
                    </a:lnTo>
                    <a:lnTo>
                      <a:pt x="51" y="84"/>
                    </a:lnTo>
                    <a:lnTo>
                      <a:pt x="51" y="20"/>
                    </a:lnTo>
                    <a:close/>
                    <a:moveTo>
                      <a:pt x="56" y="0"/>
                    </a:moveTo>
                    <a:lnTo>
                      <a:pt x="61" y="0"/>
                    </a:lnTo>
                    <a:lnTo>
                      <a:pt x="65" y="0"/>
                    </a:lnTo>
                    <a:lnTo>
                      <a:pt x="65" y="84"/>
                    </a:lnTo>
                    <a:lnTo>
                      <a:pt x="81" y="81"/>
                    </a:lnTo>
                    <a:lnTo>
                      <a:pt x="94" y="75"/>
                    </a:lnTo>
                    <a:lnTo>
                      <a:pt x="101" y="67"/>
                    </a:lnTo>
                    <a:lnTo>
                      <a:pt x="105" y="55"/>
                    </a:lnTo>
                    <a:lnTo>
                      <a:pt x="106" y="43"/>
                    </a:lnTo>
                    <a:lnTo>
                      <a:pt x="106" y="30"/>
                    </a:lnTo>
                    <a:lnTo>
                      <a:pt x="104" y="18"/>
                    </a:lnTo>
                    <a:lnTo>
                      <a:pt x="101" y="10"/>
                    </a:lnTo>
                    <a:lnTo>
                      <a:pt x="116" y="6"/>
                    </a:lnTo>
                    <a:lnTo>
                      <a:pt x="119" y="16"/>
                    </a:lnTo>
                    <a:lnTo>
                      <a:pt x="122" y="28"/>
                    </a:lnTo>
                    <a:lnTo>
                      <a:pt x="123" y="45"/>
                    </a:lnTo>
                    <a:lnTo>
                      <a:pt x="121" y="65"/>
                    </a:lnTo>
                    <a:lnTo>
                      <a:pt x="113" y="82"/>
                    </a:lnTo>
                    <a:lnTo>
                      <a:pt x="101" y="93"/>
                    </a:lnTo>
                    <a:lnTo>
                      <a:pt x="84" y="102"/>
                    </a:lnTo>
                    <a:lnTo>
                      <a:pt x="64" y="103"/>
                    </a:lnTo>
                    <a:lnTo>
                      <a:pt x="44" y="102"/>
                    </a:lnTo>
                    <a:lnTo>
                      <a:pt x="26" y="95"/>
                    </a:lnTo>
                    <a:lnTo>
                      <a:pt x="13" y="84"/>
                    </a:lnTo>
                    <a:lnTo>
                      <a:pt x="3" y="68"/>
                    </a:lnTo>
                    <a:lnTo>
                      <a:pt x="0" y="48"/>
                    </a:lnTo>
                    <a:lnTo>
                      <a:pt x="3" y="31"/>
                    </a:lnTo>
                    <a:lnTo>
                      <a:pt x="10" y="18"/>
                    </a:lnTo>
                    <a:lnTo>
                      <a:pt x="20" y="10"/>
                    </a:lnTo>
                    <a:lnTo>
                      <a:pt x="31" y="4"/>
                    </a:lnTo>
                    <a:lnTo>
                      <a:pt x="44" y="0"/>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79"/>
              <p:cNvSpPr>
                <a:spLocks/>
              </p:cNvSpPr>
              <p:nvPr/>
            </p:nvSpPr>
            <p:spPr bwMode="auto">
              <a:xfrm>
                <a:off x="682625" y="3117851"/>
                <a:ext cx="157163" cy="39688"/>
              </a:xfrm>
              <a:custGeom>
                <a:avLst/>
                <a:gdLst>
                  <a:gd name="T0" fmla="*/ 0 w 198"/>
                  <a:gd name="T1" fmla="*/ 0 h 49"/>
                  <a:gd name="T2" fmla="*/ 20 w 198"/>
                  <a:gd name="T3" fmla="*/ 12 h 49"/>
                  <a:gd name="T4" fmla="*/ 43 w 198"/>
                  <a:gd name="T5" fmla="*/ 22 h 49"/>
                  <a:gd name="T6" fmla="*/ 70 w 198"/>
                  <a:gd name="T7" fmla="*/ 28 h 49"/>
                  <a:gd name="T8" fmla="*/ 99 w 198"/>
                  <a:gd name="T9" fmla="*/ 31 h 49"/>
                  <a:gd name="T10" fmla="*/ 130 w 198"/>
                  <a:gd name="T11" fmla="*/ 28 h 49"/>
                  <a:gd name="T12" fmla="*/ 156 w 198"/>
                  <a:gd name="T13" fmla="*/ 22 h 49"/>
                  <a:gd name="T14" fmla="*/ 178 w 198"/>
                  <a:gd name="T15" fmla="*/ 12 h 49"/>
                  <a:gd name="T16" fmla="*/ 198 w 198"/>
                  <a:gd name="T17" fmla="*/ 0 h 49"/>
                  <a:gd name="T18" fmla="*/ 198 w 198"/>
                  <a:gd name="T19" fmla="*/ 17 h 49"/>
                  <a:gd name="T20" fmla="*/ 185 w 198"/>
                  <a:gd name="T21" fmla="*/ 26 h 49"/>
                  <a:gd name="T22" fmla="*/ 169 w 198"/>
                  <a:gd name="T23" fmla="*/ 35 h 49"/>
                  <a:gd name="T24" fmla="*/ 149 w 198"/>
                  <a:gd name="T25" fmla="*/ 42 h 49"/>
                  <a:gd name="T26" fmla="*/ 126 w 198"/>
                  <a:gd name="T27" fmla="*/ 48 h 49"/>
                  <a:gd name="T28" fmla="*/ 99 w 198"/>
                  <a:gd name="T29" fmla="*/ 49 h 49"/>
                  <a:gd name="T30" fmla="*/ 72 w 198"/>
                  <a:gd name="T31" fmla="*/ 46 h 49"/>
                  <a:gd name="T32" fmla="*/ 50 w 198"/>
                  <a:gd name="T33" fmla="*/ 42 h 49"/>
                  <a:gd name="T34" fmla="*/ 30 w 198"/>
                  <a:gd name="T35" fmla="*/ 35 h 49"/>
                  <a:gd name="T36" fmla="*/ 13 w 198"/>
                  <a:gd name="T37" fmla="*/ 26 h 49"/>
                  <a:gd name="T38" fmla="*/ 0 w 198"/>
                  <a:gd name="T39" fmla="*/ 17 h 49"/>
                  <a:gd name="T40" fmla="*/ 0 w 198"/>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49">
                    <a:moveTo>
                      <a:pt x="0" y="0"/>
                    </a:moveTo>
                    <a:lnTo>
                      <a:pt x="20" y="12"/>
                    </a:lnTo>
                    <a:lnTo>
                      <a:pt x="43" y="22"/>
                    </a:lnTo>
                    <a:lnTo>
                      <a:pt x="70" y="28"/>
                    </a:lnTo>
                    <a:lnTo>
                      <a:pt x="99" y="31"/>
                    </a:lnTo>
                    <a:lnTo>
                      <a:pt x="130" y="28"/>
                    </a:lnTo>
                    <a:lnTo>
                      <a:pt x="156" y="22"/>
                    </a:lnTo>
                    <a:lnTo>
                      <a:pt x="178" y="12"/>
                    </a:lnTo>
                    <a:lnTo>
                      <a:pt x="198" y="0"/>
                    </a:lnTo>
                    <a:lnTo>
                      <a:pt x="198" y="17"/>
                    </a:lnTo>
                    <a:lnTo>
                      <a:pt x="185" y="26"/>
                    </a:lnTo>
                    <a:lnTo>
                      <a:pt x="169" y="35"/>
                    </a:lnTo>
                    <a:lnTo>
                      <a:pt x="149" y="42"/>
                    </a:lnTo>
                    <a:lnTo>
                      <a:pt x="126" y="48"/>
                    </a:lnTo>
                    <a:lnTo>
                      <a:pt x="99" y="49"/>
                    </a:lnTo>
                    <a:lnTo>
                      <a:pt x="72" y="46"/>
                    </a:lnTo>
                    <a:lnTo>
                      <a:pt x="50" y="42"/>
                    </a:lnTo>
                    <a:lnTo>
                      <a:pt x="30" y="35"/>
                    </a:lnTo>
                    <a:lnTo>
                      <a:pt x="13" y="26"/>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80"/>
              <p:cNvSpPr>
                <a:spLocks noEditPoints="1"/>
              </p:cNvSpPr>
              <p:nvPr/>
            </p:nvSpPr>
            <p:spPr bwMode="auto">
              <a:xfrm>
                <a:off x="720725" y="3024188"/>
                <a:ext cx="96838" cy="74613"/>
              </a:xfrm>
              <a:custGeom>
                <a:avLst/>
                <a:gdLst>
                  <a:gd name="T0" fmla="*/ 61 w 123"/>
                  <a:gd name="T1" fmla="*/ 22 h 93"/>
                  <a:gd name="T2" fmla="*/ 61 w 123"/>
                  <a:gd name="T3" fmla="*/ 37 h 93"/>
                  <a:gd name="T4" fmla="*/ 64 w 123"/>
                  <a:gd name="T5" fmla="*/ 51 h 93"/>
                  <a:gd name="T6" fmla="*/ 68 w 123"/>
                  <a:gd name="T7" fmla="*/ 62 h 93"/>
                  <a:gd name="T8" fmla="*/ 75 w 123"/>
                  <a:gd name="T9" fmla="*/ 69 h 93"/>
                  <a:gd name="T10" fmla="*/ 88 w 123"/>
                  <a:gd name="T11" fmla="*/ 72 h 93"/>
                  <a:gd name="T12" fmla="*/ 94 w 123"/>
                  <a:gd name="T13" fmla="*/ 72 h 93"/>
                  <a:gd name="T14" fmla="*/ 98 w 123"/>
                  <a:gd name="T15" fmla="*/ 71 h 93"/>
                  <a:gd name="T16" fmla="*/ 102 w 123"/>
                  <a:gd name="T17" fmla="*/ 68 h 93"/>
                  <a:gd name="T18" fmla="*/ 105 w 123"/>
                  <a:gd name="T19" fmla="*/ 65 h 93"/>
                  <a:gd name="T20" fmla="*/ 106 w 123"/>
                  <a:gd name="T21" fmla="*/ 61 h 93"/>
                  <a:gd name="T22" fmla="*/ 108 w 123"/>
                  <a:gd name="T23" fmla="*/ 56 h 93"/>
                  <a:gd name="T24" fmla="*/ 108 w 123"/>
                  <a:gd name="T25" fmla="*/ 52 h 93"/>
                  <a:gd name="T26" fmla="*/ 105 w 123"/>
                  <a:gd name="T27" fmla="*/ 38 h 93"/>
                  <a:gd name="T28" fmla="*/ 98 w 123"/>
                  <a:gd name="T29" fmla="*/ 30 h 93"/>
                  <a:gd name="T30" fmla="*/ 88 w 123"/>
                  <a:gd name="T31" fmla="*/ 24 h 93"/>
                  <a:gd name="T32" fmla="*/ 85 w 123"/>
                  <a:gd name="T33" fmla="*/ 22 h 93"/>
                  <a:gd name="T34" fmla="*/ 81 w 123"/>
                  <a:gd name="T35" fmla="*/ 22 h 93"/>
                  <a:gd name="T36" fmla="*/ 61 w 123"/>
                  <a:gd name="T37" fmla="*/ 22 h 93"/>
                  <a:gd name="T38" fmla="*/ 121 w 123"/>
                  <a:gd name="T39" fmla="*/ 0 h 93"/>
                  <a:gd name="T40" fmla="*/ 121 w 123"/>
                  <a:gd name="T41" fmla="*/ 20 h 93"/>
                  <a:gd name="T42" fmla="*/ 106 w 123"/>
                  <a:gd name="T43" fmla="*/ 21 h 93"/>
                  <a:gd name="T44" fmla="*/ 106 w 123"/>
                  <a:gd name="T45" fmla="*/ 21 h 93"/>
                  <a:gd name="T46" fmla="*/ 115 w 123"/>
                  <a:gd name="T47" fmla="*/ 30 h 93"/>
                  <a:gd name="T48" fmla="*/ 122 w 123"/>
                  <a:gd name="T49" fmla="*/ 42 h 93"/>
                  <a:gd name="T50" fmla="*/ 123 w 123"/>
                  <a:gd name="T51" fmla="*/ 58 h 93"/>
                  <a:gd name="T52" fmla="*/ 121 w 123"/>
                  <a:gd name="T53" fmla="*/ 73 h 93"/>
                  <a:gd name="T54" fmla="*/ 113 w 123"/>
                  <a:gd name="T55" fmla="*/ 85 h 93"/>
                  <a:gd name="T56" fmla="*/ 102 w 123"/>
                  <a:gd name="T57" fmla="*/ 92 h 93"/>
                  <a:gd name="T58" fmla="*/ 89 w 123"/>
                  <a:gd name="T59" fmla="*/ 93 h 93"/>
                  <a:gd name="T60" fmla="*/ 74 w 123"/>
                  <a:gd name="T61" fmla="*/ 90 h 93"/>
                  <a:gd name="T62" fmla="*/ 63 w 123"/>
                  <a:gd name="T63" fmla="*/ 82 h 93"/>
                  <a:gd name="T64" fmla="*/ 53 w 123"/>
                  <a:gd name="T65" fmla="*/ 68 h 93"/>
                  <a:gd name="T66" fmla="*/ 48 w 123"/>
                  <a:gd name="T67" fmla="*/ 48 h 93"/>
                  <a:gd name="T68" fmla="*/ 46 w 123"/>
                  <a:gd name="T69" fmla="*/ 22 h 93"/>
                  <a:gd name="T70" fmla="*/ 44 w 123"/>
                  <a:gd name="T71" fmla="*/ 22 h 93"/>
                  <a:gd name="T72" fmla="*/ 37 w 123"/>
                  <a:gd name="T73" fmla="*/ 24 h 93"/>
                  <a:gd name="T74" fmla="*/ 30 w 123"/>
                  <a:gd name="T75" fmla="*/ 25 h 93"/>
                  <a:gd name="T76" fmla="*/ 23 w 123"/>
                  <a:gd name="T77" fmla="*/ 30 h 93"/>
                  <a:gd name="T78" fmla="*/ 19 w 123"/>
                  <a:gd name="T79" fmla="*/ 38 h 93"/>
                  <a:gd name="T80" fmla="*/ 16 w 123"/>
                  <a:gd name="T81" fmla="*/ 49 h 93"/>
                  <a:gd name="T82" fmla="*/ 19 w 123"/>
                  <a:gd name="T83" fmla="*/ 66 h 93"/>
                  <a:gd name="T84" fmla="*/ 26 w 123"/>
                  <a:gd name="T85" fmla="*/ 80 h 93"/>
                  <a:gd name="T86" fmla="*/ 10 w 123"/>
                  <a:gd name="T87" fmla="*/ 86 h 93"/>
                  <a:gd name="T88" fmla="*/ 3 w 123"/>
                  <a:gd name="T89" fmla="*/ 68 h 93"/>
                  <a:gd name="T90" fmla="*/ 0 w 123"/>
                  <a:gd name="T91" fmla="*/ 46 h 93"/>
                  <a:gd name="T92" fmla="*/ 3 w 123"/>
                  <a:gd name="T93" fmla="*/ 31 h 93"/>
                  <a:gd name="T94" fmla="*/ 7 w 123"/>
                  <a:gd name="T95" fmla="*/ 18 h 93"/>
                  <a:gd name="T96" fmla="*/ 16 w 123"/>
                  <a:gd name="T97" fmla="*/ 11 h 93"/>
                  <a:gd name="T98" fmla="*/ 26 w 123"/>
                  <a:gd name="T99" fmla="*/ 5 h 93"/>
                  <a:gd name="T100" fmla="*/ 37 w 123"/>
                  <a:gd name="T101" fmla="*/ 3 h 93"/>
                  <a:gd name="T102" fmla="*/ 48 w 123"/>
                  <a:gd name="T103" fmla="*/ 1 h 93"/>
                  <a:gd name="T104" fmla="*/ 92 w 123"/>
                  <a:gd name="T105" fmla="*/ 1 h 93"/>
                  <a:gd name="T106" fmla="*/ 108 w 123"/>
                  <a:gd name="T107" fmla="*/ 1 h 93"/>
                  <a:gd name="T108" fmla="*/ 121 w 123"/>
                  <a:gd name="T10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 h="93">
                    <a:moveTo>
                      <a:pt x="61" y="22"/>
                    </a:moveTo>
                    <a:lnTo>
                      <a:pt x="61" y="37"/>
                    </a:lnTo>
                    <a:lnTo>
                      <a:pt x="64" y="51"/>
                    </a:lnTo>
                    <a:lnTo>
                      <a:pt x="68" y="62"/>
                    </a:lnTo>
                    <a:lnTo>
                      <a:pt x="75" y="69"/>
                    </a:lnTo>
                    <a:lnTo>
                      <a:pt x="88" y="72"/>
                    </a:lnTo>
                    <a:lnTo>
                      <a:pt x="94" y="72"/>
                    </a:lnTo>
                    <a:lnTo>
                      <a:pt x="98" y="71"/>
                    </a:lnTo>
                    <a:lnTo>
                      <a:pt x="102" y="68"/>
                    </a:lnTo>
                    <a:lnTo>
                      <a:pt x="105" y="65"/>
                    </a:lnTo>
                    <a:lnTo>
                      <a:pt x="106" y="61"/>
                    </a:lnTo>
                    <a:lnTo>
                      <a:pt x="108" y="56"/>
                    </a:lnTo>
                    <a:lnTo>
                      <a:pt x="108" y="52"/>
                    </a:lnTo>
                    <a:lnTo>
                      <a:pt x="105" y="38"/>
                    </a:lnTo>
                    <a:lnTo>
                      <a:pt x="98" y="30"/>
                    </a:lnTo>
                    <a:lnTo>
                      <a:pt x="88" y="24"/>
                    </a:lnTo>
                    <a:lnTo>
                      <a:pt x="85" y="22"/>
                    </a:lnTo>
                    <a:lnTo>
                      <a:pt x="81" y="22"/>
                    </a:lnTo>
                    <a:lnTo>
                      <a:pt x="61" y="22"/>
                    </a:lnTo>
                    <a:close/>
                    <a:moveTo>
                      <a:pt x="121" y="0"/>
                    </a:moveTo>
                    <a:lnTo>
                      <a:pt x="121" y="20"/>
                    </a:lnTo>
                    <a:lnTo>
                      <a:pt x="106" y="21"/>
                    </a:lnTo>
                    <a:lnTo>
                      <a:pt x="106" y="21"/>
                    </a:lnTo>
                    <a:lnTo>
                      <a:pt x="115" y="30"/>
                    </a:lnTo>
                    <a:lnTo>
                      <a:pt x="122" y="42"/>
                    </a:lnTo>
                    <a:lnTo>
                      <a:pt x="123" y="58"/>
                    </a:lnTo>
                    <a:lnTo>
                      <a:pt x="121" y="73"/>
                    </a:lnTo>
                    <a:lnTo>
                      <a:pt x="113" y="85"/>
                    </a:lnTo>
                    <a:lnTo>
                      <a:pt x="102" y="92"/>
                    </a:lnTo>
                    <a:lnTo>
                      <a:pt x="89" y="93"/>
                    </a:lnTo>
                    <a:lnTo>
                      <a:pt x="74" y="90"/>
                    </a:lnTo>
                    <a:lnTo>
                      <a:pt x="63" y="82"/>
                    </a:lnTo>
                    <a:lnTo>
                      <a:pt x="53" y="68"/>
                    </a:lnTo>
                    <a:lnTo>
                      <a:pt x="48" y="48"/>
                    </a:lnTo>
                    <a:lnTo>
                      <a:pt x="46" y="22"/>
                    </a:lnTo>
                    <a:lnTo>
                      <a:pt x="44" y="22"/>
                    </a:lnTo>
                    <a:lnTo>
                      <a:pt x="37" y="24"/>
                    </a:lnTo>
                    <a:lnTo>
                      <a:pt x="30" y="25"/>
                    </a:lnTo>
                    <a:lnTo>
                      <a:pt x="23" y="30"/>
                    </a:lnTo>
                    <a:lnTo>
                      <a:pt x="19" y="38"/>
                    </a:lnTo>
                    <a:lnTo>
                      <a:pt x="16" y="49"/>
                    </a:lnTo>
                    <a:lnTo>
                      <a:pt x="19" y="66"/>
                    </a:lnTo>
                    <a:lnTo>
                      <a:pt x="26" y="80"/>
                    </a:lnTo>
                    <a:lnTo>
                      <a:pt x="10" y="86"/>
                    </a:lnTo>
                    <a:lnTo>
                      <a:pt x="3" y="68"/>
                    </a:lnTo>
                    <a:lnTo>
                      <a:pt x="0" y="46"/>
                    </a:lnTo>
                    <a:lnTo>
                      <a:pt x="3" y="31"/>
                    </a:lnTo>
                    <a:lnTo>
                      <a:pt x="7" y="18"/>
                    </a:lnTo>
                    <a:lnTo>
                      <a:pt x="16" y="11"/>
                    </a:lnTo>
                    <a:lnTo>
                      <a:pt x="26" y="5"/>
                    </a:lnTo>
                    <a:lnTo>
                      <a:pt x="37" y="3"/>
                    </a:lnTo>
                    <a:lnTo>
                      <a:pt x="48" y="1"/>
                    </a:lnTo>
                    <a:lnTo>
                      <a:pt x="92" y="1"/>
                    </a:lnTo>
                    <a:lnTo>
                      <a:pt x="108" y="1"/>
                    </a:lnTo>
                    <a:lnTo>
                      <a:pt x="1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81"/>
              <p:cNvSpPr>
                <a:spLocks/>
              </p:cNvSpPr>
              <p:nvPr/>
            </p:nvSpPr>
            <p:spPr bwMode="auto">
              <a:xfrm>
                <a:off x="793750" y="2963863"/>
                <a:ext cx="23813" cy="23813"/>
              </a:xfrm>
              <a:custGeom>
                <a:avLst/>
                <a:gdLst>
                  <a:gd name="T0" fmla="*/ 14 w 29"/>
                  <a:gd name="T1" fmla="*/ 0 h 30"/>
                  <a:gd name="T2" fmla="*/ 19 w 29"/>
                  <a:gd name="T3" fmla="*/ 1 h 30"/>
                  <a:gd name="T4" fmla="*/ 24 w 29"/>
                  <a:gd name="T5" fmla="*/ 3 h 30"/>
                  <a:gd name="T6" fmla="*/ 27 w 29"/>
                  <a:gd name="T7" fmla="*/ 6 h 30"/>
                  <a:gd name="T8" fmla="*/ 29 w 29"/>
                  <a:gd name="T9" fmla="*/ 10 h 30"/>
                  <a:gd name="T10" fmla="*/ 29 w 29"/>
                  <a:gd name="T11" fmla="*/ 15 h 30"/>
                  <a:gd name="T12" fmla="*/ 29 w 29"/>
                  <a:gd name="T13" fmla="*/ 20 h 30"/>
                  <a:gd name="T14" fmla="*/ 27 w 29"/>
                  <a:gd name="T15" fmla="*/ 24 h 30"/>
                  <a:gd name="T16" fmla="*/ 24 w 29"/>
                  <a:gd name="T17" fmla="*/ 27 h 30"/>
                  <a:gd name="T18" fmla="*/ 19 w 29"/>
                  <a:gd name="T19" fmla="*/ 28 h 30"/>
                  <a:gd name="T20" fmla="*/ 14 w 29"/>
                  <a:gd name="T21" fmla="*/ 30 h 30"/>
                  <a:gd name="T22" fmla="*/ 10 w 29"/>
                  <a:gd name="T23" fmla="*/ 28 h 30"/>
                  <a:gd name="T24" fmla="*/ 5 w 29"/>
                  <a:gd name="T25" fmla="*/ 27 h 30"/>
                  <a:gd name="T26" fmla="*/ 2 w 29"/>
                  <a:gd name="T27" fmla="*/ 24 h 30"/>
                  <a:gd name="T28" fmla="*/ 0 w 29"/>
                  <a:gd name="T29" fmla="*/ 20 h 30"/>
                  <a:gd name="T30" fmla="*/ 0 w 29"/>
                  <a:gd name="T31" fmla="*/ 14 h 30"/>
                  <a:gd name="T32" fmla="*/ 0 w 29"/>
                  <a:gd name="T33" fmla="*/ 10 h 30"/>
                  <a:gd name="T34" fmla="*/ 2 w 29"/>
                  <a:gd name="T35" fmla="*/ 6 h 30"/>
                  <a:gd name="T36" fmla="*/ 5 w 29"/>
                  <a:gd name="T37" fmla="*/ 3 h 30"/>
                  <a:gd name="T38" fmla="*/ 10 w 29"/>
                  <a:gd name="T39" fmla="*/ 1 h 30"/>
                  <a:gd name="T40" fmla="*/ 14 w 29"/>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 h="30">
                    <a:moveTo>
                      <a:pt x="14" y="0"/>
                    </a:moveTo>
                    <a:lnTo>
                      <a:pt x="19" y="1"/>
                    </a:lnTo>
                    <a:lnTo>
                      <a:pt x="24" y="3"/>
                    </a:lnTo>
                    <a:lnTo>
                      <a:pt x="27" y="6"/>
                    </a:lnTo>
                    <a:lnTo>
                      <a:pt x="29" y="10"/>
                    </a:lnTo>
                    <a:lnTo>
                      <a:pt x="29" y="15"/>
                    </a:lnTo>
                    <a:lnTo>
                      <a:pt x="29" y="20"/>
                    </a:lnTo>
                    <a:lnTo>
                      <a:pt x="27" y="24"/>
                    </a:lnTo>
                    <a:lnTo>
                      <a:pt x="24" y="27"/>
                    </a:lnTo>
                    <a:lnTo>
                      <a:pt x="19" y="28"/>
                    </a:lnTo>
                    <a:lnTo>
                      <a:pt x="14" y="30"/>
                    </a:lnTo>
                    <a:lnTo>
                      <a:pt x="10" y="28"/>
                    </a:lnTo>
                    <a:lnTo>
                      <a:pt x="5" y="27"/>
                    </a:lnTo>
                    <a:lnTo>
                      <a:pt x="2" y="24"/>
                    </a:lnTo>
                    <a:lnTo>
                      <a:pt x="0" y="20"/>
                    </a:lnTo>
                    <a:lnTo>
                      <a:pt x="0" y="14"/>
                    </a:lnTo>
                    <a:lnTo>
                      <a:pt x="0" y="10"/>
                    </a:lnTo>
                    <a:lnTo>
                      <a:pt x="2" y="6"/>
                    </a:lnTo>
                    <a:lnTo>
                      <a:pt x="5" y="3"/>
                    </a:lnTo>
                    <a:lnTo>
                      <a:pt x="10"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82"/>
              <p:cNvSpPr>
                <a:spLocks/>
              </p:cNvSpPr>
              <p:nvPr/>
            </p:nvSpPr>
            <p:spPr bwMode="auto">
              <a:xfrm>
                <a:off x="722313" y="2851151"/>
                <a:ext cx="95250" cy="79375"/>
              </a:xfrm>
              <a:custGeom>
                <a:avLst/>
                <a:gdLst>
                  <a:gd name="T0" fmla="*/ 118 w 120"/>
                  <a:gd name="T1" fmla="*/ 0 h 101"/>
                  <a:gd name="T2" fmla="*/ 118 w 120"/>
                  <a:gd name="T3" fmla="*/ 19 h 101"/>
                  <a:gd name="T4" fmla="*/ 99 w 120"/>
                  <a:gd name="T5" fmla="*/ 20 h 101"/>
                  <a:gd name="T6" fmla="*/ 99 w 120"/>
                  <a:gd name="T7" fmla="*/ 20 h 101"/>
                  <a:gd name="T8" fmla="*/ 106 w 120"/>
                  <a:gd name="T9" fmla="*/ 26 h 101"/>
                  <a:gd name="T10" fmla="*/ 113 w 120"/>
                  <a:gd name="T11" fmla="*/ 34 h 101"/>
                  <a:gd name="T12" fmla="*/ 119 w 120"/>
                  <a:gd name="T13" fmla="*/ 45 h 101"/>
                  <a:gd name="T14" fmla="*/ 120 w 120"/>
                  <a:gd name="T15" fmla="*/ 60 h 101"/>
                  <a:gd name="T16" fmla="*/ 120 w 120"/>
                  <a:gd name="T17" fmla="*/ 68 h 101"/>
                  <a:gd name="T18" fmla="*/ 116 w 120"/>
                  <a:gd name="T19" fmla="*/ 78 h 101"/>
                  <a:gd name="T20" fmla="*/ 110 w 120"/>
                  <a:gd name="T21" fmla="*/ 86 h 101"/>
                  <a:gd name="T22" fmla="*/ 101 w 120"/>
                  <a:gd name="T23" fmla="*/ 93 h 101"/>
                  <a:gd name="T24" fmla="*/ 88 w 120"/>
                  <a:gd name="T25" fmla="*/ 98 h 101"/>
                  <a:gd name="T26" fmla="*/ 69 w 120"/>
                  <a:gd name="T27" fmla="*/ 101 h 101"/>
                  <a:gd name="T28" fmla="*/ 0 w 120"/>
                  <a:gd name="T29" fmla="*/ 101 h 101"/>
                  <a:gd name="T30" fmla="*/ 0 w 120"/>
                  <a:gd name="T31" fmla="*/ 78 h 101"/>
                  <a:gd name="T32" fmla="*/ 65 w 120"/>
                  <a:gd name="T33" fmla="*/ 78 h 101"/>
                  <a:gd name="T34" fmla="*/ 81 w 120"/>
                  <a:gd name="T35" fmla="*/ 76 h 101"/>
                  <a:gd name="T36" fmla="*/ 92 w 120"/>
                  <a:gd name="T37" fmla="*/ 72 h 101"/>
                  <a:gd name="T38" fmla="*/ 101 w 120"/>
                  <a:gd name="T39" fmla="*/ 64 h 101"/>
                  <a:gd name="T40" fmla="*/ 103 w 120"/>
                  <a:gd name="T41" fmla="*/ 52 h 101"/>
                  <a:gd name="T42" fmla="*/ 101 w 120"/>
                  <a:gd name="T43" fmla="*/ 40 h 101"/>
                  <a:gd name="T44" fmla="*/ 92 w 120"/>
                  <a:gd name="T45" fmla="*/ 30 h 101"/>
                  <a:gd name="T46" fmla="*/ 84 w 120"/>
                  <a:gd name="T47" fmla="*/ 24 h 101"/>
                  <a:gd name="T48" fmla="*/ 78 w 120"/>
                  <a:gd name="T49" fmla="*/ 23 h 101"/>
                  <a:gd name="T50" fmla="*/ 72 w 120"/>
                  <a:gd name="T51" fmla="*/ 21 h 101"/>
                  <a:gd name="T52" fmla="*/ 0 w 120"/>
                  <a:gd name="T53" fmla="*/ 21 h 101"/>
                  <a:gd name="T54" fmla="*/ 0 w 120"/>
                  <a:gd name="T55" fmla="*/ 0 h 101"/>
                  <a:gd name="T56" fmla="*/ 85 w 120"/>
                  <a:gd name="T57" fmla="*/ 0 h 101"/>
                  <a:gd name="T58" fmla="*/ 103 w 120"/>
                  <a:gd name="T59" fmla="*/ 0 h 101"/>
                  <a:gd name="T60" fmla="*/ 118 w 120"/>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1">
                    <a:moveTo>
                      <a:pt x="118" y="0"/>
                    </a:moveTo>
                    <a:lnTo>
                      <a:pt x="118" y="19"/>
                    </a:lnTo>
                    <a:lnTo>
                      <a:pt x="99" y="20"/>
                    </a:lnTo>
                    <a:lnTo>
                      <a:pt x="99" y="20"/>
                    </a:lnTo>
                    <a:lnTo>
                      <a:pt x="106" y="26"/>
                    </a:lnTo>
                    <a:lnTo>
                      <a:pt x="113" y="34"/>
                    </a:lnTo>
                    <a:lnTo>
                      <a:pt x="119" y="45"/>
                    </a:lnTo>
                    <a:lnTo>
                      <a:pt x="120" y="60"/>
                    </a:lnTo>
                    <a:lnTo>
                      <a:pt x="120" y="68"/>
                    </a:lnTo>
                    <a:lnTo>
                      <a:pt x="116" y="78"/>
                    </a:lnTo>
                    <a:lnTo>
                      <a:pt x="110" y="86"/>
                    </a:lnTo>
                    <a:lnTo>
                      <a:pt x="101" y="93"/>
                    </a:lnTo>
                    <a:lnTo>
                      <a:pt x="88" y="98"/>
                    </a:lnTo>
                    <a:lnTo>
                      <a:pt x="69" y="101"/>
                    </a:lnTo>
                    <a:lnTo>
                      <a:pt x="0" y="101"/>
                    </a:lnTo>
                    <a:lnTo>
                      <a:pt x="0" y="78"/>
                    </a:lnTo>
                    <a:lnTo>
                      <a:pt x="65" y="78"/>
                    </a:lnTo>
                    <a:lnTo>
                      <a:pt x="81" y="76"/>
                    </a:lnTo>
                    <a:lnTo>
                      <a:pt x="92" y="72"/>
                    </a:lnTo>
                    <a:lnTo>
                      <a:pt x="101" y="64"/>
                    </a:lnTo>
                    <a:lnTo>
                      <a:pt x="103" y="52"/>
                    </a:lnTo>
                    <a:lnTo>
                      <a:pt x="101" y="40"/>
                    </a:lnTo>
                    <a:lnTo>
                      <a:pt x="92" y="30"/>
                    </a:lnTo>
                    <a:lnTo>
                      <a:pt x="84" y="24"/>
                    </a:lnTo>
                    <a:lnTo>
                      <a:pt x="78" y="23"/>
                    </a:lnTo>
                    <a:lnTo>
                      <a:pt x="72" y="21"/>
                    </a:lnTo>
                    <a:lnTo>
                      <a:pt x="0" y="21"/>
                    </a:lnTo>
                    <a:lnTo>
                      <a:pt x="0" y="0"/>
                    </a:lnTo>
                    <a:lnTo>
                      <a:pt x="85" y="0"/>
                    </a:lnTo>
                    <a:lnTo>
                      <a:pt x="103" y="0"/>
                    </a:lnTo>
                    <a:lnTo>
                      <a:pt x="1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83"/>
              <p:cNvSpPr>
                <a:spLocks/>
              </p:cNvSpPr>
              <p:nvPr/>
            </p:nvSpPr>
            <p:spPr bwMode="auto">
              <a:xfrm>
                <a:off x="793750" y="2803526"/>
                <a:ext cx="23813" cy="23813"/>
              </a:xfrm>
              <a:custGeom>
                <a:avLst/>
                <a:gdLst>
                  <a:gd name="T0" fmla="*/ 14 w 29"/>
                  <a:gd name="T1" fmla="*/ 0 h 30"/>
                  <a:gd name="T2" fmla="*/ 19 w 29"/>
                  <a:gd name="T3" fmla="*/ 2 h 30"/>
                  <a:gd name="T4" fmla="*/ 24 w 29"/>
                  <a:gd name="T5" fmla="*/ 3 h 30"/>
                  <a:gd name="T6" fmla="*/ 27 w 29"/>
                  <a:gd name="T7" fmla="*/ 6 h 30"/>
                  <a:gd name="T8" fmla="*/ 29 w 29"/>
                  <a:gd name="T9" fmla="*/ 10 h 30"/>
                  <a:gd name="T10" fmla="*/ 29 w 29"/>
                  <a:gd name="T11" fmla="*/ 16 h 30"/>
                  <a:gd name="T12" fmla="*/ 29 w 29"/>
                  <a:gd name="T13" fmla="*/ 20 h 30"/>
                  <a:gd name="T14" fmla="*/ 27 w 29"/>
                  <a:gd name="T15" fmla="*/ 24 h 30"/>
                  <a:gd name="T16" fmla="*/ 24 w 29"/>
                  <a:gd name="T17" fmla="*/ 27 h 30"/>
                  <a:gd name="T18" fmla="*/ 19 w 29"/>
                  <a:gd name="T19" fmla="*/ 29 h 30"/>
                  <a:gd name="T20" fmla="*/ 14 w 29"/>
                  <a:gd name="T21" fmla="*/ 30 h 30"/>
                  <a:gd name="T22" fmla="*/ 10 w 29"/>
                  <a:gd name="T23" fmla="*/ 29 h 30"/>
                  <a:gd name="T24" fmla="*/ 5 w 29"/>
                  <a:gd name="T25" fmla="*/ 27 h 30"/>
                  <a:gd name="T26" fmla="*/ 2 w 29"/>
                  <a:gd name="T27" fmla="*/ 24 h 30"/>
                  <a:gd name="T28" fmla="*/ 0 w 29"/>
                  <a:gd name="T29" fmla="*/ 20 h 30"/>
                  <a:gd name="T30" fmla="*/ 0 w 29"/>
                  <a:gd name="T31" fmla="*/ 14 h 30"/>
                  <a:gd name="T32" fmla="*/ 0 w 29"/>
                  <a:gd name="T33" fmla="*/ 10 h 30"/>
                  <a:gd name="T34" fmla="*/ 2 w 29"/>
                  <a:gd name="T35" fmla="*/ 6 h 30"/>
                  <a:gd name="T36" fmla="*/ 5 w 29"/>
                  <a:gd name="T37" fmla="*/ 3 h 30"/>
                  <a:gd name="T38" fmla="*/ 10 w 29"/>
                  <a:gd name="T39" fmla="*/ 2 h 30"/>
                  <a:gd name="T40" fmla="*/ 14 w 29"/>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 h="30">
                    <a:moveTo>
                      <a:pt x="14" y="0"/>
                    </a:moveTo>
                    <a:lnTo>
                      <a:pt x="19" y="2"/>
                    </a:lnTo>
                    <a:lnTo>
                      <a:pt x="24" y="3"/>
                    </a:lnTo>
                    <a:lnTo>
                      <a:pt x="27" y="6"/>
                    </a:lnTo>
                    <a:lnTo>
                      <a:pt x="29" y="10"/>
                    </a:lnTo>
                    <a:lnTo>
                      <a:pt x="29" y="16"/>
                    </a:lnTo>
                    <a:lnTo>
                      <a:pt x="29" y="20"/>
                    </a:lnTo>
                    <a:lnTo>
                      <a:pt x="27" y="24"/>
                    </a:lnTo>
                    <a:lnTo>
                      <a:pt x="24" y="27"/>
                    </a:lnTo>
                    <a:lnTo>
                      <a:pt x="19" y="29"/>
                    </a:lnTo>
                    <a:lnTo>
                      <a:pt x="14" y="30"/>
                    </a:lnTo>
                    <a:lnTo>
                      <a:pt x="10" y="29"/>
                    </a:lnTo>
                    <a:lnTo>
                      <a:pt x="5" y="27"/>
                    </a:lnTo>
                    <a:lnTo>
                      <a:pt x="2" y="24"/>
                    </a:lnTo>
                    <a:lnTo>
                      <a:pt x="0" y="20"/>
                    </a:lnTo>
                    <a:lnTo>
                      <a:pt x="0" y="14"/>
                    </a:lnTo>
                    <a:lnTo>
                      <a:pt x="0" y="10"/>
                    </a:lnTo>
                    <a:lnTo>
                      <a:pt x="2" y="6"/>
                    </a:lnTo>
                    <a:lnTo>
                      <a:pt x="5" y="3"/>
                    </a:lnTo>
                    <a:lnTo>
                      <a:pt x="10"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84"/>
              <p:cNvSpPr>
                <a:spLocks/>
              </p:cNvSpPr>
              <p:nvPr/>
            </p:nvSpPr>
            <p:spPr bwMode="auto">
              <a:xfrm>
                <a:off x="682625" y="2740026"/>
                <a:ext cx="157163" cy="38100"/>
              </a:xfrm>
              <a:custGeom>
                <a:avLst/>
                <a:gdLst>
                  <a:gd name="T0" fmla="*/ 99 w 198"/>
                  <a:gd name="T1" fmla="*/ 0 h 48"/>
                  <a:gd name="T2" fmla="*/ 126 w 198"/>
                  <a:gd name="T3" fmla="*/ 2 h 48"/>
                  <a:gd name="T4" fmla="*/ 149 w 198"/>
                  <a:gd name="T5" fmla="*/ 7 h 48"/>
                  <a:gd name="T6" fmla="*/ 169 w 198"/>
                  <a:gd name="T7" fmla="*/ 14 h 48"/>
                  <a:gd name="T8" fmla="*/ 185 w 198"/>
                  <a:gd name="T9" fmla="*/ 23 h 48"/>
                  <a:gd name="T10" fmla="*/ 198 w 198"/>
                  <a:gd name="T11" fmla="*/ 31 h 48"/>
                  <a:gd name="T12" fmla="*/ 198 w 198"/>
                  <a:gd name="T13" fmla="*/ 48 h 48"/>
                  <a:gd name="T14" fmla="*/ 178 w 198"/>
                  <a:gd name="T15" fmla="*/ 37 h 48"/>
                  <a:gd name="T16" fmla="*/ 156 w 198"/>
                  <a:gd name="T17" fmla="*/ 27 h 48"/>
                  <a:gd name="T18" fmla="*/ 130 w 198"/>
                  <a:gd name="T19" fmla="*/ 20 h 48"/>
                  <a:gd name="T20" fmla="*/ 99 w 198"/>
                  <a:gd name="T21" fmla="*/ 19 h 48"/>
                  <a:gd name="T22" fmla="*/ 68 w 198"/>
                  <a:gd name="T23" fmla="*/ 20 h 48"/>
                  <a:gd name="T24" fmla="*/ 43 w 198"/>
                  <a:gd name="T25" fmla="*/ 27 h 48"/>
                  <a:gd name="T26" fmla="*/ 20 w 198"/>
                  <a:gd name="T27" fmla="*/ 37 h 48"/>
                  <a:gd name="T28" fmla="*/ 0 w 198"/>
                  <a:gd name="T29" fmla="*/ 48 h 48"/>
                  <a:gd name="T30" fmla="*/ 0 w 198"/>
                  <a:gd name="T31" fmla="*/ 31 h 48"/>
                  <a:gd name="T32" fmla="*/ 13 w 198"/>
                  <a:gd name="T33" fmla="*/ 23 h 48"/>
                  <a:gd name="T34" fmla="*/ 30 w 198"/>
                  <a:gd name="T35" fmla="*/ 14 h 48"/>
                  <a:gd name="T36" fmla="*/ 50 w 198"/>
                  <a:gd name="T37" fmla="*/ 7 h 48"/>
                  <a:gd name="T38" fmla="*/ 72 w 198"/>
                  <a:gd name="T39" fmla="*/ 2 h 48"/>
                  <a:gd name="T40" fmla="*/ 99 w 19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48">
                    <a:moveTo>
                      <a:pt x="99" y="0"/>
                    </a:moveTo>
                    <a:lnTo>
                      <a:pt x="126" y="2"/>
                    </a:lnTo>
                    <a:lnTo>
                      <a:pt x="149" y="7"/>
                    </a:lnTo>
                    <a:lnTo>
                      <a:pt x="169" y="14"/>
                    </a:lnTo>
                    <a:lnTo>
                      <a:pt x="185" y="23"/>
                    </a:lnTo>
                    <a:lnTo>
                      <a:pt x="198" y="31"/>
                    </a:lnTo>
                    <a:lnTo>
                      <a:pt x="198" y="48"/>
                    </a:lnTo>
                    <a:lnTo>
                      <a:pt x="178" y="37"/>
                    </a:lnTo>
                    <a:lnTo>
                      <a:pt x="156" y="27"/>
                    </a:lnTo>
                    <a:lnTo>
                      <a:pt x="130" y="20"/>
                    </a:lnTo>
                    <a:lnTo>
                      <a:pt x="99" y="19"/>
                    </a:lnTo>
                    <a:lnTo>
                      <a:pt x="68" y="20"/>
                    </a:lnTo>
                    <a:lnTo>
                      <a:pt x="43" y="27"/>
                    </a:lnTo>
                    <a:lnTo>
                      <a:pt x="20" y="37"/>
                    </a:lnTo>
                    <a:lnTo>
                      <a:pt x="0" y="48"/>
                    </a:lnTo>
                    <a:lnTo>
                      <a:pt x="0" y="31"/>
                    </a:lnTo>
                    <a:lnTo>
                      <a:pt x="13" y="23"/>
                    </a:lnTo>
                    <a:lnTo>
                      <a:pt x="30" y="14"/>
                    </a:lnTo>
                    <a:lnTo>
                      <a:pt x="50" y="7"/>
                    </a:lnTo>
                    <a:lnTo>
                      <a:pt x="72" y="2"/>
                    </a:lnTo>
                    <a:lnTo>
                      <a:pt x="9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aphicFrame>
        <p:nvGraphicFramePr>
          <p:cNvPr id="90" name="Object 89"/>
          <p:cNvGraphicFramePr>
            <a:graphicFrameLocks noChangeAspect="1"/>
          </p:cNvGraphicFramePr>
          <p:nvPr>
            <p:extLst>
              <p:ext uri="{D42A27DB-BD31-4B8C-83A1-F6EECF244321}">
                <p14:modId xmlns:p14="http://schemas.microsoft.com/office/powerpoint/2010/main" val="700120394"/>
              </p:ext>
            </p:extLst>
          </p:nvPr>
        </p:nvGraphicFramePr>
        <p:xfrm>
          <a:off x="1096963" y="1228641"/>
          <a:ext cx="3336925" cy="577850"/>
        </p:xfrm>
        <a:graphic>
          <a:graphicData uri="http://schemas.openxmlformats.org/presentationml/2006/ole">
            <mc:AlternateContent xmlns:mc="http://schemas.openxmlformats.org/markup-compatibility/2006">
              <mc:Choice xmlns:v="urn:schemas-microsoft-com:vml" Requires="v">
                <p:oleObj spid="_x0000_s61615" name="Equation" r:id="rId3" imgW="1320800" imgH="228600" progId="Equation.DSMT4">
                  <p:embed/>
                </p:oleObj>
              </mc:Choice>
              <mc:Fallback>
                <p:oleObj name="Equation" r:id="rId3" imgW="1320800" imgH="228600"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96963" y="1228641"/>
                        <a:ext cx="3336925"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 name="Object 90"/>
          <p:cNvGraphicFramePr>
            <a:graphicFrameLocks noChangeAspect="1"/>
          </p:cNvGraphicFramePr>
          <p:nvPr>
            <p:extLst>
              <p:ext uri="{D42A27DB-BD31-4B8C-83A1-F6EECF244321}">
                <p14:modId xmlns:p14="http://schemas.microsoft.com/office/powerpoint/2010/main" val="1279619529"/>
              </p:ext>
            </p:extLst>
          </p:nvPr>
        </p:nvGraphicFramePr>
        <p:xfrm>
          <a:off x="5326078" y="1228641"/>
          <a:ext cx="3336925" cy="577850"/>
        </p:xfrm>
        <a:graphic>
          <a:graphicData uri="http://schemas.openxmlformats.org/presentationml/2006/ole">
            <mc:AlternateContent xmlns:mc="http://schemas.openxmlformats.org/markup-compatibility/2006">
              <mc:Choice xmlns:v="urn:schemas-microsoft-com:vml" Requires="v">
                <p:oleObj spid="_x0000_s61616" name="Equation" r:id="rId5" imgW="1320800" imgH="228600" progId="Equation.DSMT4">
                  <p:embed/>
                </p:oleObj>
              </mc:Choice>
              <mc:Fallback>
                <p:oleObj name="Equation" r:id="rId5" imgW="1320800" imgH="228600" progId="Equation.DSMT4">
                  <p:embed/>
                  <p:pic>
                    <p:nvPicPr>
                      <p:cNvPr id="0" name="Object 8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26078" y="1228641"/>
                        <a:ext cx="3336925"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 name="Multiply 95"/>
          <p:cNvSpPr/>
          <p:nvPr/>
        </p:nvSpPr>
        <p:spPr>
          <a:xfrm>
            <a:off x="7577935" y="1124700"/>
            <a:ext cx="998530" cy="844910"/>
          </a:xfrm>
          <a:prstGeom prst="mathMultiply">
            <a:avLst/>
          </a:prstGeom>
          <a:solidFill>
            <a:srgbClr val="FF0000">
              <a:alpha val="43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4"/>
          <p:cNvSpPr>
            <a:spLocks noChangeArrowheads="1"/>
          </p:cNvSpPr>
          <p:nvPr/>
        </p:nvSpPr>
        <p:spPr bwMode="auto">
          <a:xfrm>
            <a:off x="5556251" y="2447925"/>
            <a:ext cx="2617788" cy="2616200"/>
          </a:xfrm>
          <a:prstGeom prst="rect">
            <a:avLst/>
          </a:prstGeom>
          <a:solidFill>
            <a:srgbClr val="FFFFFF"/>
          </a:solid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5"/>
          <p:cNvSpPr>
            <a:spLocks/>
          </p:cNvSpPr>
          <p:nvPr/>
        </p:nvSpPr>
        <p:spPr bwMode="auto">
          <a:xfrm>
            <a:off x="5556251" y="2447925"/>
            <a:ext cx="2617788" cy="2616200"/>
          </a:xfrm>
          <a:custGeom>
            <a:avLst/>
            <a:gdLst>
              <a:gd name="T0" fmla="*/ 800 w 3297"/>
              <a:gd name="T1" fmla="*/ 0 h 3297"/>
              <a:gd name="T2" fmla="*/ 2478 w 3297"/>
              <a:gd name="T3" fmla="*/ 0 h 3297"/>
              <a:gd name="T4" fmla="*/ 2478 w 3297"/>
              <a:gd name="T5" fmla="*/ 0 h 3297"/>
              <a:gd name="T6" fmla="*/ 2496 w 3297"/>
              <a:gd name="T7" fmla="*/ 3274 h 3297"/>
              <a:gd name="T8" fmla="*/ 3297 w 3297"/>
              <a:gd name="T9" fmla="*/ 3274 h 3297"/>
              <a:gd name="T10" fmla="*/ 3297 w 3297"/>
              <a:gd name="T11" fmla="*/ 3297 h 3297"/>
              <a:gd name="T12" fmla="*/ 2451 w 3297"/>
              <a:gd name="T13" fmla="*/ 3297 h 3297"/>
              <a:gd name="T14" fmla="*/ 2451 w 3297"/>
              <a:gd name="T15" fmla="*/ 3297 h 3297"/>
              <a:gd name="T16" fmla="*/ 2433 w 3297"/>
              <a:gd name="T17" fmla="*/ 23 h 3297"/>
              <a:gd name="T18" fmla="*/ 846 w 3297"/>
              <a:gd name="T19" fmla="*/ 23 h 3297"/>
              <a:gd name="T20" fmla="*/ 830 w 3297"/>
              <a:gd name="T21" fmla="*/ 3297 h 3297"/>
              <a:gd name="T22" fmla="*/ 830 w 3297"/>
              <a:gd name="T23" fmla="*/ 3297 h 3297"/>
              <a:gd name="T24" fmla="*/ 0 w 3297"/>
              <a:gd name="T25" fmla="*/ 3297 h 3297"/>
              <a:gd name="T26" fmla="*/ 0 w 3297"/>
              <a:gd name="T27" fmla="*/ 3274 h 3297"/>
              <a:gd name="T28" fmla="*/ 784 w 3297"/>
              <a:gd name="T29" fmla="*/ 3274 h 3297"/>
              <a:gd name="T30" fmla="*/ 800 w 3297"/>
              <a:gd name="T31" fmla="*/ 0 h 3297"/>
              <a:gd name="T32" fmla="*/ 800 w 3297"/>
              <a:gd name="T33" fmla="*/ 0 h 3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97" h="3297">
                <a:moveTo>
                  <a:pt x="800" y="0"/>
                </a:moveTo>
                <a:lnTo>
                  <a:pt x="2478" y="0"/>
                </a:lnTo>
                <a:lnTo>
                  <a:pt x="2478" y="0"/>
                </a:lnTo>
                <a:lnTo>
                  <a:pt x="2496" y="3274"/>
                </a:lnTo>
                <a:lnTo>
                  <a:pt x="3297" y="3274"/>
                </a:lnTo>
                <a:lnTo>
                  <a:pt x="3297" y="3297"/>
                </a:lnTo>
                <a:lnTo>
                  <a:pt x="2451" y="3297"/>
                </a:lnTo>
                <a:lnTo>
                  <a:pt x="2451" y="3297"/>
                </a:lnTo>
                <a:lnTo>
                  <a:pt x="2433" y="23"/>
                </a:lnTo>
                <a:lnTo>
                  <a:pt x="846" y="23"/>
                </a:lnTo>
                <a:lnTo>
                  <a:pt x="830" y="3297"/>
                </a:lnTo>
                <a:lnTo>
                  <a:pt x="830" y="3297"/>
                </a:lnTo>
                <a:lnTo>
                  <a:pt x="0" y="3297"/>
                </a:lnTo>
                <a:lnTo>
                  <a:pt x="0" y="3274"/>
                </a:lnTo>
                <a:lnTo>
                  <a:pt x="784" y="3274"/>
                </a:lnTo>
                <a:lnTo>
                  <a:pt x="800" y="0"/>
                </a:lnTo>
                <a:lnTo>
                  <a:pt x="8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6"/>
          <p:cNvSpPr>
            <a:spLocks/>
          </p:cNvSpPr>
          <p:nvPr/>
        </p:nvSpPr>
        <p:spPr bwMode="auto">
          <a:xfrm>
            <a:off x="5556251" y="2870200"/>
            <a:ext cx="2617788" cy="2193925"/>
          </a:xfrm>
          <a:custGeom>
            <a:avLst/>
            <a:gdLst>
              <a:gd name="T0" fmla="*/ 2473 w 3297"/>
              <a:gd name="T1" fmla="*/ 0 h 2765"/>
              <a:gd name="T2" fmla="*/ 2490 w 3297"/>
              <a:gd name="T3" fmla="*/ 7 h 2765"/>
              <a:gd name="T4" fmla="*/ 2604 w 3297"/>
              <a:gd name="T5" fmla="*/ 193 h 2765"/>
              <a:gd name="T6" fmla="*/ 2720 w 3297"/>
              <a:gd name="T7" fmla="*/ 366 h 2765"/>
              <a:gd name="T8" fmla="*/ 2951 w 3297"/>
              <a:gd name="T9" fmla="*/ 678 h 2765"/>
              <a:gd name="T10" fmla="*/ 3181 w 3297"/>
              <a:gd name="T11" fmla="*/ 951 h 2765"/>
              <a:gd name="T12" fmla="*/ 3297 w 3297"/>
              <a:gd name="T13" fmla="*/ 1105 h 2765"/>
              <a:gd name="T14" fmla="*/ 3148 w 3297"/>
              <a:gd name="T15" fmla="*/ 984 h 2765"/>
              <a:gd name="T16" fmla="*/ 2918 w 3297"/>
              <a:gd name="T17" fmla="*/ 711 h 2765"/>
              <a:gd name="T18" fmla="*/ 2688 w 3297"/>
              <a:gd name="T19" fmla="*/ 399 h 2765"/>
              <a:gd name="T20" fmla="*/ 2567 w 3297"/>
              <a:gd name="T21" fmla="*/ 219 h 2765"/>
              <a:gd name="T22" fmla="*/ 2439 w 3297"/>
              <a:gd name="T23" fmla="*/ 46 h 2765"/>
              <a:gd name="T24" fmla="*/ 2076 w 3297"/>
              <a:gd name="T25" fmla="*/ 64 h 2765"/>
              <a:gd name="T26" fmla="*/ 1872 w 3297"/>
              <a:gd name="T27" fmla="*/ 93 h 2765"/>
              <a:gd name="T28" fmla="*/ 1707 w 3297"/>
              <a:gd name="T29" fmla="*/ 141 h 2765"/>
              <a:gd name="T30" fmla="*/ 1576 w 3297"/>
              <a:gd name="T31" fmla="*/ 208 h 2765"/>
              <a:gd name="T32" fmla="*/ 1532 w 3297"/>
              <a:gd name="T33" fmla="*/ 237 h 2765"/>
              <a:gd name="T34" fmla="*/ 1434 w 3297"/>
              <a:gd name="T35" fmla="*/ 329 h 2765"/>
              <a:gd name="T36" fmla="*/ 1340 w 3297"/>
              <a:gd name="T37" fmla="*/ 456 h 2765"/>
              <a:gd name="T38" fmla="*/ 1242 w 3297"/>
              <a:gd name="T39" fmla="*/ 649 h 2765"/>
              <a:gd name="T40" fmla="*/ 1142 w 3297"/>
              <a:gd name="T41" fmla="*/ 928 h 2765"/>
              <a:gd name="T42" fmla="*/ 1042 w 3297"/>
              <a:gd name="T43" fmla="*/ 1335 h 2765"/>
              <a:gd name="T44" fmla="*/ 995 w 3297"/>
              <a:gd name="T45" fmla="*/ 1592 h 2765"/>
              <a:gd name="T46" fmla="*/ 897 w 3297"/>
              <a:gd name="T47" fmla="*/ 2299 h 2765"/>
              <a:gd name="T48" fmla="*/ 846 w 3297"/>
              <a:gd name="T49" fmla="*/ 2765 h 2765"/>
              <a:gd name="T50" fmla="*/ 0 w 3297"/>
              <a:gd name="T51" fmla="*/ 2742 h 2765"/>
              <a:gd name="T52" fmla="*/ 851 w 3297"/>
              <a:gd name="T53" fmla="*/ 2299 h 2765"/>
              <a:gd name="T54" fmla="*/ 949 w 3297"/>
              <a:gd name="T55" fmla="*/ 1592 h 2765"/>
              <a:gd name="T56" fmla="*/ 1000 w 3297"/>
              <a:gd name="T57" fmla="*/ 1317 h 2765"/>
              <a:gd name="T58" fmla="*/ 1099 w 3297"/>
              <a:gd name="T59" fmla="*/ 910 h 2765"/>
              <a:gd name="T60" fmla="*/ 1199 w 3297"/>
              <a:gd name="T61" fmla="*/ 631 h 2765"/>
              <a:gd name="T62" fmla="*/ 1297 w 3297"/>
              <a:gd name="T63" fmla="*/ 438 h 2765"/>
              <a:gd name="T64" fmla="*/ 1351 w 3297"/>
              <a:gd name="T65" fmla="*/ 357 h 2765"/>
              <a:gd name="T66" fmla="*/ 1451 w 3297"/>
              <a:gd name="T67" fmla="*/ 247 h 2765"/>
              <a:gd name="T68" fmla="*/ 1550 w 3297"/>
              <a:gd name="T69" fmla="*/ 170 h 2765"/>
              <a:gd name="T70" fmla="*/ 1624 w 3297"/>
              <a:gd name="T71" fmla="*/ 128 h 2765"/>
              <a:gd name="T72" fmla="*/ 1773 w 3297"/>
              <a:gd name="T73" fmla="*/ 72 h 2765"/>
              <a:gd name="T74" fmla="*/ 1862 w 3297"/>
              <a:gd name="T75" fmla="*/ 49 h 2765"/>
              <a:gd name="T76" fmla="*/ 2076 w 3297"/>
              <a:gd name="T77" fmla="*/ 18 h 2765"/>
              <a:gd name="T78" fmla="*/ 2439 w 3297"/>
              <a:gd name="T79" fmla="*/ 0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97" h="2765">
                <a:moveTo>
                  <a:pt x="2439" y="0"/>
                </a:moveTo>
                <a:lnTo>
                  <a:pt x="2473" y="0"/>
                </a:lnTo>
                <a:lnTo>
                  <a:pt x="2482" y="2"/>
                </a:lnTo>
                <a:lnTo>
                  <a:pt x="2490" y="7"/>
                </a:lnTo>
                <a:lnTo>
                  <a:pt x="2495" y="15"/>
                </a:lnTo>
                <a:lnTo>
                  <a:pt x="2604" y="193"/>
                </a:lnTo>
                <a:lnTo>
                  <a:pt x="2604" y="193"/>
                </a:lnTo>
                <a:lnTo>
                  <a:pt x="2720" y="366"/>
                </a:lnTo>
                <a:lnTo>
                  <a:pt x="2836" y="528"/>
                </a:lnTo>
                <a:lnTo>
                  <a:pt x="2951" y="678"/>
                </a:lnTo>
                <a:lnTo>
                  <a:pt x="3067" y="819"/>
                </a:lnTo>
                <a:lnTo>
                  <a:pt x="3181" y="951"/>
                </a:lnTo>
                <a:lnTo>
                  <a:pt x="3297" y="1074"/>
                </a:lnTo>
                <a:lnTo>
                  <a:pt x="3297" y="1105"/>
                </a:lnTo>
                <a:lnTo>
                  <a:pt x="3281" y="1121"/>
                </a:lnTo>
                <a:lnTo>
                  <a:pt x="3148" y="984"/>
                </a:lnTo>
                <a:lnTo>
                  <a:pt x="3034" y="852"/>
                </a:lnTo>
                <a:lnTo>
                  <a:pt x="2918" y="711"/>
                </a:lnTo>
                <a:lnTo>
                  <a:pt x="2804" y="561"/>
                </a:lnTo>
                <a:lnTo>
                  <a:pt x="2688" y="399"/>
                </a:lnTo>
                <a:lnTo>
                  <a:pt x="2572" y="226"/>
                </a:lnTo>
                <a:lnTo>
                  <a:pt x="2567" y="219"/>
                </a:lnTo>
                <a:lnTo>
                  <a:pt x="2460" y="46"/>
                </a:lnTo>
                <a:lnTo>
                  <a:pt x="2439" y="46"/>
                </a:lnTo>
                <a:lnTo>
                  <a:pt x="2225" y="54"/>
                </a:lnTo>
                <a:lnTo>
                  <a:pt x="2076" y="64"/>
                </a:lnTo>
                <a:lnTo>
                  <a:pt x="1962" y="79"/>
                </a:lnTo>
                <a:lnTo>
                  <a:pt x="1872" y="93"/>
                </a:lnTo>
                <a:lnTo>
                  <a:pt x="1791" y="115"/>
                </a:lnTo>
                <a:lnTo>
                  <a:pt x="1707" y="141"/>
                </a:lnTo>
                <a:lnTo>
                  <a:pt x="1642" y="170"/>
                </a:lnTo>
                <a:lnTo>
                  <a:pt x="1576" y="208"/>
                </a:lnTo>
                <a:lnTo>
                  <a:pt x="1576" y="208"/>
                </a:lnTo>
                <a:lnTo>
                  <a:pt x="1532" y="237"/>
                </a:lnTo>
                <a:lnTo>
                  <a:pt x="1483" y="280"/>
                </a:lnTo>
                <a:lnTo>
                  <a:pt x="1434" y="329"/>
                </a:lnTo>
                <a:lnTo>
                  <a:pt x="1387" y="386"/>
                </a:lnTo>
                <a:lnTo>
                  <a:pt x="1340" y="456"/>
                </a:lnTo>
                <a:lnTo>
                  <a:pt x="1291" y="544"/>
                </a:lnTo>
                <a:lnTo>
                  <a:pt x="1242" y="649"/>
                </a:lnTo>
                <a:lnTo>
                  <a:pt x="1191" y="776"/>
                </a:lnTo>
                <a:lnTo>
                  <a:pt x="1142" y="928"/>
                </a:lnTo>
                <a:lnTo>
                  <a:pt x="1093" y="1113"/>
                </a:lnTo>
                <a:lnTo>
                  <a:pt x="1042" y="1335"/>
                </a:lnTo>
                <a:lnTo>
                  <a:pt x="1042" y="1335"/>
                </a:lnTo>
                <a:lnTo>
                  <a:pt x="995" y="1592"/>
                </a:lnTo>
                <a:lnTo>
                  <a:pt x="946" y="1914"/>
                </a:lnTo>
                <a:lnTo>
                  <a:pt x="897" y="2299"/>
                </a:lnTo>
                <a:lnTo>
                  <a:pt x="846" y="2765"/>
                </a:lnTo>
                <a:lnTo>
                  <a:pt x="846" y="2765"/>
                </a:lnTo>
                <a:lnTo>
                  <a:pt x="0" y="2765"/>
                </a:lnTo>
                <a:lnTo>
                  <a:pt x="0" y="2742"/>
                </a:lnTo>
                <a:lnTo>
                  <a:pt x="804" y="2742"/>
                </a:lnTo>
                <a:lnTo>
                  <a:pt x="851" y="2299"/>
                </a:lnTo>
                <a:lnTo>
                  <a:pt x="900" y="1914"/>
                </a:lnTo>
                <a:lnTo>
                  <a:pt x="949" y="1592"/>
                </a:lnTo>
                <a:lnTo>
                  <a:pt x="998" y="1325"/>
                </a:lnTo>
                <a:lnTo>
                  <a:pt x="1000" y="1317"/>
                </a:lnTo>
                <a:lnTo>
                  <a:pt x="1050" y="1095"/>
                </a:lnTo>
                <a:lnTo>
                  <a:pt x="1099" y="910"/>
                </a:lnTo>
                <a:lnTo>
                  <a:pt x="1148" y="758"/>
                </a:lnTo>
                <a:lnTo>
                  <a:pt x="1199" y="631"/>
                </a:lnTo>
                <a:lnTo>
                  <a:pt x="1248" y="526"/>
                </a:lnTo>
                <a:lnTo>
                  <a:pt x="1297" y="438"/>
                </a:lnTo>
                <a:lnTo>
                  <a:pt x="1346" y="365"/>
                </a:lnTo>
                <a:lnTo>
                  <a:pt x="1351" y="357"/>
                </a:lnTo>
                <a:lnTo>
                  <a:pt x="1402" y="296"/>
                </a:lnTo>
                <a:lnTo>
                  <a:pt x="1451" y="247"/>
                </a:lnTo>
                <a:lnTo>
                  <a:pt x="1500" y="205"/>
                </a:lnTo>
                <a:lnTo>
                  <a:pt x="1550" y="170"/>
                </a:lnTo>
                <a:lnTo>
                  <a:pt x="1558" y="165"/>
                </a:lnTo>
                <a:lnTo>
                  <a:pt x="1624" y="128"/>
                </a:lnTo>
                <a:lnTo>
                  <a:pt x="1689" y="98"/>
                </a:lnTo>
                <a:lnTo>
                  <a:pt x="1773" y="72"/>
                </a:lnTo>
                <a:lnTo>
                  <a:pt x="1854" y="51"/>
                </a:lnTo>
                <a:lnTo>
                  <a:pt x="1862" y="49"/>
                </a:lnTo>
                <a:lnTo>
                  <a:pt x="1962" y="33"/>
                </a:lnTo>
                <a:lnTo>
                  <a:pt x="2076" y="18"/>
                </a:lnTo>
                <a:lnTo>
                  <a:pt x="2225" y="8"/>
                </a:lnTo>
                <a:lnTo>
                  <a:pt x="2439"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1491" name="Group 61490"/>
          <p:cNvGrpSpPr/>
          <p:nvPr/>
        </p:nvGrpSpPr>
        <p:grpSpPr>
          <a:xfrm>
            <a:off x="4735513" y="2366963"/>
            <a:ext cx="3582988" cy="3248025"/>
            <a:chOff x="4735513" y="2366963"/>
            <a:chExt cx="3582988" cy="3248025"/>
          </a:xfrm>
        </p:grpSpPr>
        <p:grpSp>
          <p:nvGrpSpPr>
            <p:cNvPr id="61490" name="Group 61489"/>
            <p:cNvGrpSpPr/>
            <p:nvPr/>
          </p:nvGrpSpPr>
          <p:grpSpPr>
            <a:xfrm>
              <a:off x="5510213" y="5064125"/>
              <a:ext cx="2808288" cy="550863"/>
              <a:chOff x="5510213" y="5064125"/>
              <a:chExt cx="2808288" cy="550863"/>
            </a:xfrm>
          </p:grpSpPr>
          <p:sp>
            <p:nvSpPr>
              <p:cNvPr id="104" name="Line 17"/>
              <p:cNvSpPr>
                <a:spLocks noChangeShapeType="1"/>
              </p:cNvSpPr>
              <p:nvPr/>
            </p:nvSpPr>
            <p:spPr bwMode="auto">
              <a:xfrm>
                <a:off x="5556251" y="5064125"/>
                <a:ext cx="2617788" cy="0"/>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Line 19"/>
              <p:cNvSpPr>
                <a:spLocks noChangeShapeType="1"/>
              </p:cNvSpPr>
              <p:nvPr/>
            </p:nvSpPr>
            <p:spPr bwMode="auto">
              <a:xfrm>
                <a:off x="5556251" y="5064125"/>
                <a:ext cx="0" cy="8413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Freeform 20"/>
              <p:cNvSpPr>
                <a:spLocks noEditPoints="1"/>
              </p:cNvSpPr>
              <p:nvPr/>
            </p:nvSpPr>
            <p:spPr bwMode="auto">
              <a:xfrm>
                <a:off x="5510213" y="5249863"/>
                <a:ext cx="84138" cy="128588"/>
              </a:xfrm>
              <a:custGeom>
                <a:avLst/>
                <a:gdLst>
                  <a:gd name="T0" fmla="*/ 54 w 106"/>
                  <a:gd name="T1" fmla="*/ 16 h 161"/>
                  <a:gd name="T2" fmla="*/ 41 w 106"/>
                  <a:gd name="T3" fmla="*/ 21 h 161"/>
                  <a:gd name="T4" fmla="*/ 31 w 106"/>
                  <a:gd name="T5" fmla="*/ 32 h 161"/>
                  <a:gd name="T6" fmla="*/ 24 w 106"/>
                  <a:gd name="T7" fmla="*/ 54 h 161"/>
                  <a:gd name="T8" fmla="*/ 21 w 106"/>
                  <a:gd name="T9" fmla="*/ 81 h 161"/>
                  <a:gd name="T10" fmla="*/ 24 w 106"/>
                  <a:gd name="T11" fmla="*/ 107 h 161"/>
                  <a:gd name="T12" fmla="*/ 31 w 106"/>
                  <a:gd name="T13" fmla="*/ 129 h 161"/>
                  <a:gd name="T14" fmla="*/ 41 w 106"/>
                  <a:gd name="T15" fmla="*/ 140 h 161"/>
                  <a:gd name="T16" fmla="*/ 54 w 106"/>
                  <a:gd name="T17" fmla="*/ 145 h 161"/>
                  <a:gd name="T18" fmla="*/ 65 w 106"/>
                  <a:gd name="T19" fmla="*/ 142 h 161"/>
                  <a:gd name="T20" fmla="*/ 73 w 106"/>
                  <a:gd name="T21" fmla="*/ 134 h 161"/>
                  <a:gd name="T22" fmla="*/ 80 w 106"/>
                  <a:gd name="T23" fmla="*/ 121 h 161"/>
                  <a:gd name="T24" fmla="*/ 83 w 106"/>
                  <a:gd name="T25" fmla="*/ 103 h 161"/>
                  <a:gd name="T26" fmla="*/ 85 w 106"/>
                  <a:gd name="T27" fmla="*/ 80 h 161"/>
                  <a:gd name="T28" fmla="*/ 83 w 106"/>
                  <a:gd name="T29" fmla="*/ 58 h 161"/>
                  <a:gd name="T30" fmla="*/ 80 w 106"/>
                  <a:gd name="T31" fmla="*/ 40 h 161"/>
                  <a:gd name="T32" fmla="*/ 73 w 106"/>
                  <a:gd name="T33" fmla="*/ 27 h 161"/>
                  <a:gd name="T34" fmla="*/ 65 w 106"/>
                  <a:gd name="T35" fmla="*/ 19 h 161"/>
                  <a:gd name="T36" fmla="*/ 54 w 106"/>
                  <a:gd name="T37" fmla="*/ 16 h 161"/>
                  <a:gd name="T38" fmla="*/ 55 w 106"/>
                  <a:gd name="T39" fmla="*/ 0 h 161"/>
                  <a:gd name="T40" fmla="*/ 72 w 106"/>
                  <a:gd name="T41" fmla="*/ 3 h 161"/>
                  <a:gd name="T42" fmla="*/ 86 w 106"/>
                  <a:gd name="T43" fmla="*/ 13 h 161"/>
                  <a:gd name="T44" fmla="*/ 98 w 106"/>
                  <a:gd name="T45" fmla="*/ 29 h 161"/>
                  <a:gd name="T46" fmla="*/ 104 w 106"/>
                  <a:gd name="T47" fmla="*/ 52 h 161"/>
                  <a:gd name="T48" fmla="*/ 106 w 106"/>
                  <a:gd name="T49" fmla="*/ 78 h 161"/>
                  <a:gd name="T50" fmla="*/ 104 w 106"/>
                  <a:gd name="T51" fmla="*/ 107 h 161"/>
                  <a:gd name="T52" fmla="*/ 96 w 106"/>
                  <a:gd name="T53" fmla="*/ 130 h 161"/>
                  <a:gd name="T54" fmla="*/ 86 w 106"/>
                  <a:gd name="T55" fmla="*/ 147 h 161"/>
                  <a:gd name="T56" fmla="*/ 70 w 106"/>
                  <a:gd name="T57" fmla="*/ 158 h 161"/>
                  <a:gd name="T58" fmla="*/ 52 w 106"/>
                  <a:gd name="T59" fmla="*/ 161 h 161"/>
                  <a:gd name="T60" fmla="*/ 36 w 106"/>
                  <a:gd name="T61" fmla="*/ 158 h 161"/>
                  <a:gd name="T62" fmla="*/ 21 w 106"/>
                  <a:gd name="T63" fmla="*/ 148 h 161"/>
                  <a:gd name="T64" fmla="*/ 10 w 106"/>
                  <a:gd name="T65" fmla="*/ 132 h 161"/>
                  <a:gd name="T66" fmla="*/ 3 w 106"/>
                  <a:gd name="T67" fmla="*/ 109 h 161"/>
                  <a:gd name="T68" fmla="*/ 0 w 106"/>
                  <a:gd name="T69" fmla="*/ 81 h 161"/>
                  <a:gd name="T70" fmla="*/ 3 w 106"/>
                  <a:gd name="T71" fmla="*/ 52 h 161"/>
                  <a:gd name="T72" fmla="*/ 10 w 106"/>
                  <a:gd name="T73" fmla="*/ 29 h 161"/>
                  <a:gd name="T74" fmla="*/ 21 w 106"/>
                  <a:gd name="T75" fmla="*/ 13 h 161"/>
                  <a:gd name="T76" fmla="*/ 37 w 106"/>
                  <a:gd name="T77" fmla="*/ 3 h 161"/>
                  <a:gd name="T78" fmla="*/ 55 w 106"/>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1">
                    <a:moveTo>
                      <a:pt x="54" y="16"/>
                    </a:moveTo>
                    <a:lnTo>
                      <a:pt x="41" y="21"/>
                    </a:lnTo>
                    <a:lnTo>
                      <a:pt x="31" y="32"/>
                    </a:lnTo>
                    <a:lnTo>
                      <a:pt x="24" y="54"/>
                    </a:lnTo>
                    <a:lnTo>
                      <a:pt x="21" y="81"/>
                    </a:lnTo>
                    <a:lnTo>
                      <a:pt x="24" y="107"/>
                    </a:lnTo>
                    <a:lnTo>
                      <a:pt x="31" y="129"/>
                    </a:lnTo>
                    <a:lnTo>
                      <a:pt x="41" y="140"/>
                    </a:lnTo>
                    <a:lnTo>
                      <a:pt x="54" y="145"/>
                    </a:lnTo>
                    <a:lnTo>
                      <a:pt x="65" y="142"/>
                    </a:lnTo>
                    <a:lnTo>
                      <a:pt x="73" y="134"/>
                    </a:lnTo>
                    <a:lnTo>
                      <a:pt x="80" y="121"/>
                    </a:lnTo>
                    <a:lnTo>
                      <a:pt x="83" y="103"/>
                    </a:lnTo>
                    <a:lnTo>
                      <a:pt x="85" y="80"/>
                    </a:lnTo>
                    <a:lnTo>
                      <a:pt x="83" y="58"/>
                    </a:lnTo>
                    <a:lnTo>
                      <a:pt x="80" y="40"/>
                    </a:lnTo>
                    <a:lnTo>
                      <a:pt x="73" y="27"/>
                    </a:lnTo>
                    <a:lnTo>
                      <a:pt x="65" y="19"/>
                    </a:lnTo>
                    <a:lnTo>
                      <a:pt x="54" y="16"/>
                    </a:lnTo>
                    <a:close/>
                    <a:moveTo>
                      <a:pt x="55" y="0"/>
                    </a:moveTo>
                    <a:lnTo>
                      <a:pt x="72" y="3"/>
                    </a:lnTo>
                    <a:lnTo>
                      <a:pt x="86" y="13"/>
                    </a:lnTo>
                    <a:lnTo>
                      <a:pt x="98" y="29"/>
                    </a:lnTo>
                    <a:lnTo>
                      <a:pt x="104" y="52"/>
                    </a:lnTo>
                    <a:lnTo>
                      <a:pt x="106" y="78"/>
                    </a:lnTo>
                    <a:lnTo>
                      <a:pt x="104" y="107"/>
                    </a:lnTo>
                    <a:lnTo>
                      <a:pt x="96" y="130"/>
                    </a:lnTo>
                    <a:lnTo>
                      <a:pt x="86" y="147"/>
                    </a:lnTo>
                    <a:lnTo>
                      <a:pt x="70" y="158"/>
                    </a:lnTo>
                    <a:lnTo>
                      <a:pt x="52" y="161"/>
                    </a:lnTo>
                    <a:lnTo>
                      <a:pt x="36" y="158"/>
                    </a:lnTo>
                    <a:lnTo>
                      <a:pt x="21" y="148"/>
                    </a:lnTo>
                    <a:lnTo>
                      <a:pt x="10" y="132"/>
                    </a:lnTo>
                    <a:lnTo>
                      <a:pt x="3" y="109"/>
                    </a:lnTo>
                    <a:lnTo>
                      <a:pt x="0" y="81"/>
                    </a:lnTo>
                    <a:lnTo>
                      <a:pt x="3" y="52"/>
                    </a:lnTo>
                    <a:lnTo>
                      <a:pt x="10" y="29"/>
                    </a:lnTo>
                    <a:lnTo>
                      <a:pt x="21" y="13"/>
                    </a:lnTo>
                    <a:lnTo>
                      <a:pt x="37"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Line 21"/>
              <p:cNvSpPr>
                <a:spLocks noChangeShapeType="1"/>
              </p:cNvSpPr>
              <p:nvPr/>
            </p:nvSpPr>
            <p:spPr bwMode="auto">
              <a:xfrm>
                <a:off x="6210301" y="5064125"/>
                <a:ext cx="0" cy="8413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 name="Freeform 22"/>
              <p:cNvSpPr>
                <a:spLocks/>
              </p:cNvSpPr>
              <p:nvPr/>
            </p:nvSpPr>
            <p:spPr bwMode="auto">
              <a:xfrm>
                <a:off x="6113463" y="5253038"/>
                <a:ext cx="76200" cy="125413"/>
              </a:xfrm>
              <a:custGeom>
                <a:avLst/>
                <a:gdLst>
                  <a:gd name="T0" fmla="*/ 19 w 96"/>
                  <a:gd name="T1" fmla="*/ 0 h 158"/>
                  <a:gd name="T2" fmla="*/ 93 w 96"/>
                  <a:gd name="T3" fmla="*/ 0 h 158"/>
                  <a:gd name="T4" fmla="*/ 93 w 96"/>
                  <a:gd name="T5" fmla="*/ 18 h 158"/>
                  <a:gd name="T6" fmla="*/ 34 w 96"/>
                  <a:gd name="T7" fmla="*/ 18 h 158"/>
                  <a:gd name="T8" fmla="*/ 27 w 96"/>
                  <a:gd name="T9" fmla="*/ 57 h 158"/>
                  <a:gd name="T10" fmla="*/ 32 w 96"/>
                  <a:gd name="T11" fmla="*/ 57 h 158"/>
                  <a:gd name="T12" fmla="*/ 36 w 96"/>
                  <a:gd name="T13" fmla="*/ 57 h 158"/>
                  <a:gd name="T14" fmla="*/ 41 w 96"/>
                  <a:gd name="T15" fmla="*/ 57 h 158"/>
                  <a:gd name="T16" fmla="*/ 58 w 96"/>
                  <a:gd name="T17" fmla="*/ 59 h 158"/>
                  <a:gd name="T18" fmla="*/ 75 w 96"/>
                  <a:gd name="T19" fmla="*/ 65 h 158"/>
                  <a:gd name="T20" fmla="*/ 85 w 96"/>
                  <a:gd name="T21" fmla="*/ 73 h 158"/>
                  <a:gd name="T22" fmla="*/ 93 w 96"/>
                  <a:gd name="T23" fmla="*/ 88 h 158"/>
                  <a:gd name="T24" fmla="*/ 96 w 96"/>
                  <a:gd name="T25" fmla="*/ 104 h 158"/>
                  <a:gd name="T26" fmla="*/ 93 w 96"/>
                  <a:gd name="T27" fmla="*/ 126 h 158"/>
                  <a:gd name="T28" fmla="*/ 80 w 96"/>
                  <a:gd name="T29" fmla="*/ 142 h 158"/>
                  <a:gd name="T30" fmla="*/ 62 w 96"/>
                  <a:gd name="T31" fmla="*/ 153 h 158"/>
                  <a:gd name="T32" fmla="*/ 39 w 96"/>
                  <a:gd name="T33" fmla="*/ 158 h 158"/>
                  <a:gd name="T34" fmla="*/ 16 w 96"/>
                  <a:gd name="T35" fmla="*/ 155 h 158"/>
                  <a:gd name="T36" fmla="*/ 0 w 96"/>
                  <a:gd name="T37" fmla="*/ 149 h 158"/>
                  <a:gd name="T38" fmla="*/ 5 w 96"/>
                  <a:gd name="T39" fmla="*/ 132 h 158"/>
                  <a:gd name="T40" fmla="*/ 19 w 96"/>
                  <a:gd name="T41" fmla="*/ 139 h 158"/>
                  <a:gd name="T42" fmla="*/ 39 w 96"/>
                  <a:gd name="T43" fmla="*/ 140 h 158"/>
                  <a:gd name="T44" fmla="*/ 52 w 96"/>
                  <a:gd name="T45" fmla="*/ 139 h 158"/>
                  <a:gd name="T46" fmla="*/ 65 w 96"/>
                  <a:gd name="T47" fmla="*/ 132 h 158"/>
                  <a:gd name="T48" fmla="*/ 72 w 96"/>
                  <a:gd name="T49" fmla="*/ 121 h 158"/>
                  <a:gd name="T50" fmla="*/ 75 w 96"/>
                  <a:gd name="T51" fmla="*/ 108 h 158"/>
                  <a:gd name="T52" fmla="*/ 73 w 96"/>
                  <a:gd name="T53" fmla="*/ 93 h 158"/>
                  <a:gd name="T54" fmla="*/ 65 w 96"/>
                  <a:gd name="T55" fmla="*/ 83 h 158"/>
                  <a:gd name="T56" fmla="*/ 50 w 96"/>
                  <a:gd name="T57" fmla="*/ 75 h 158"/>
                  <a:gd name="T58" fmla="*/ 31 w 96"/>
                  <a:gd name="T59" fmla="*/ 73 h 158"/>
                  <a:gd name="T60" fmla="*/ 23 w 96"/>
                  <a:gd name="T61" fmla="*/ 73 h 158"/>
                  <a:gd name="T62" fmla="*/ 14 w 96"/>
                  <a:gd name="T63" fmla="*/ 73 h 158"/>
                  <a:gd name="T64" fmla="*/ 9 w 96"/>
                  <a:gd name="T65" fmla="*/ 75 h 158"/>
                  <a:gd name="T66" fmla="*/ 19 w 96"/>
                  <a:gd name="T6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 h="158">
                    <a:moveTo>
                      <a:pt x="19" y="0"/>
                    </a:moveTo>
                    <a:lnTo>
                      <a:pt x="93" y="0"/>
                    </a:lnTo>
                    <a:lnTo>
                      <a:pt x="93" y="18"/>
                    </a:lnTo>
                    <a:lnTo>
                      <a:pt x="34" y="18"/>
                    </a:lnTo>
                    <a:lnTo>
                      <a:pt x="27" y="57"/>
                    </a:lnTo>
                    <a:lnTo>
                      <a:pt x="32" y="57"/>
                    </a:lnTo>
                    <a:lnTo>
                      <a:pt x="36" y="57"/>
                    </a:lnTo>
                    <a:lnTo>
                      <a:pt x="41" y="57"/>
                    </a:lnTo>
                    <a:lnTo>
                      <a:pt x="58" y="59"/>
                    </a:lnTo>
                    <a:lnTo>
                      <a:pt x="75" y="65"/>
                    </a:lnTo>
                    <a:lnTo>
                      <a:pt x="85" y="73"/>
                    </a:lnTo>
                    <a:lnTo>
                      <a:pt x="93" y="88"/>
                    </a:lnTo>
                    <a:lnTo>
                      <a:pt x="96" y="104"/>
                    </a:lnTo>
                    <a:lnTo>
                      <a:pt x="93" y="126"/>
                    </a:lnTo>
                    <a:lnTo>
                      <a:pt x="80" y="142"/>
                    </a:lnTo>
                    <a:lnTo>
                      <a:pt x="62" y="153"/>
                    </a:lnTo>
                    <a:lnTo>
                      <a:pt x="39" y="158"/>
                    </a:lnTo>
                    <a:lnTo>
                      <a:pt x="16" y="155"/>
                    </a:lnTo>
                    <a:lnTo>
                      <a:pt x="0" y="149"/>
                    </a:lnTo>
                    <a:lnTo>
                      <a:pt x="5" y="132"/>
                    </a:lnTo>
                    <a:lnTo>
                      <a:pt x="19" y="139"/>
                    </a:lnTo>
                    <a:lnTo>
                      <a:pt x="39" y="140"/>
                    </a:lnTo>
                    <a:lnTo>
                      <a:pt x="52" y="139"/>
                    </a:lnTo>
                    <a:lnTo>
                      <a:pt x="65" y="132"/>
                    </a:lnTo>
                    <a:lnTo>
                      <a:pt x="72" y="121"/>
                    </a:lnTo>
                    <a:lnTo>
                      <a:pt x="75" y="108"/>
                    </a:lnTo>
                    <a:lnTo>
                      <a:pt x="73" y="93"/>
                    </a:lnTo>
                    <a:lnTo>
                      <a:pt x="65" y="83"/>
                    </a:lnTo>
                    <a:lnTo>
                      <a:pt x="50" y="75"/>
                    </a:lnTo>
                    <a:lnTo>
                      <a:pt x="31" y="73"/>
                    </a:lnTo>
                    <a:lnTo>
                      <a:pt x="23" y="73"/>
                    </a:lnTo>
                    <a:lnTo>
                      <a:pt x="14" y="73"/>
                    </a:lnTo>
                    <a:lnTo>
                      <a:pt x="9" y="75"/>
                    </a:lnTo>
                    <a:lnTo>
                      <a:pt x="1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23"/>
              <p:cNvSpPr>
                <a:spLocks noEditPoints="1"/>
              </p:cNvSpPr>
              <p:nvPr/>
            </p:nvSpPr>
            <p:spPr bwMode="auto">
              <a:xfrm>
                <a:off x="6218238" y="5249863"/>
                <a:ext cx="84138" cy="128588"/>
              </a:xfrm>
              <a:custGeom>
                <a:avLst/>
                <a:gdLst>
                  <a:gd name="T0" fmla="*/ 52 w 106"/>
                  <a:gd name="T1" fmla="*/ 16 h 161"/>
                  <a:gd name="T2" fmla="*/ 39 w 106"/>
                  <a:gd name="T3" fmla="*/ 21 h 161"/>
                  <a:gd name="T4" fmla="*/ 29 w 106"/>
                  <a:gd name="T5" fmla="*/ 32 h 161"/>
                  <a:gd name="T6" fmla="*/ 23 w 106"/>
                  <a:gd name="T7" fmla="*/ 54 h 161"/>
                  <a:gd name="T8" fmla="*/ 21 w 106"/>
                  <a:gd name="T9" fmla="*/ 81 h 161"/>
                  <a:gd name="T10" fmla="*/ 23 w 106"/>
                  <a:gd name="T11" fmla="*/ 107 h 161"/>
                  <a:gd name="T12" fmla="*/ 29 w 106"/>
                  <a:gd name="T13" fmla="*/ 129 h 161"/>
                  <a:gd name="T14" fmla="*/ 39 w 106"/>
                  <a:gd name="T15" fmla="*/ 140 h 161"/>
                  <a:gd name="T16" fmla="*/ 52 w 106"/>
                  <a:gd name="T17" fmla="*/ 145 h 161"/>
                  <a:gd name="T18" fmla="*/ 64 w 106"/>
                  <a:gd name="T19" fmla="*/ 142 h 161"/>
                  <a:gd name="T20" fmla="*/ 74 w 106"/>
                  <a:gd name="T21" fmla="*/ 134 h 161"/>
                  <a:gd name="T22" fmla="*/ 78 w 106"/>
                  <a:gd name="T23" fmla="*/ 121 h 161"/>
                  <a:gd name="T24" fmla="*/ 83 w 106"/>
                  <a:gd name="T25" fmla="*/ 103 h 161"/>
                  <a:gd name="T26" fmla="*/ 83 w 106"/>
                  <a:gd name="T27" fmla="*/ 80 h 161"/>
                  <a:gd name="T28" fmla="*/ 83 w 106"/>
                  <a:gd name="T29" fmla="*/ 58 h 161"/>
                  <a:gd name="T30" fmla="*/ 80 w 106"/>
                  <a:gd name="T31" fmla="*/ 40 h 161"/>
                  <a:gd name="T32" fmla="*/ 74 w 106"/>
                  <a:gd name="T33" fmla="*/ 27 h 161"/>
                  <a:gd name="T34" fmla="*/ 64 w 106"/>
                  <a:gd name="T35" fmla="*/ 19 h 161"/>
                  <a:gd name="T36" fmla="*/ 52 w 106"/>
                  <a:gd name="T37" fmla="*/ 16 h 161"/>
                  <a:gd name="T38" fmla="*/ 54 w 106"/>
                  <a:gd name="T39" fmla="*/ 0 h 161"/>
                  <a:gd name="T40" fmla="*/ 72 w 106"/>
                  <a:gd name="T41" fmla="*/ 3 h 161"/>
                  <a:gd name="T42" fmla="*/ 87 w 106"/>
                  <a:gd name="T43" fmla="*/ 13 h 161"/>
                  <a:gd name="T44" fmla="*/ 96 w 106"/>
                  <a:gd name="T45" fmla="*/ 29 h 161"/>
                  <a:gd name="T46" fmla="*/ 103 w 106"/>
                  <a:gd name="T47" fmla="*/ 52 h 161"/>
                  <a:gd name="T48" fmla="*/ 106 w 106"/>
                  <a:gd name="T49" fmla="*/ 78 h 161"/>
                  <a:gd name="T50" fmla="*/ 103 w 106"/>
                  <a:gd name="T51" fmla="*/ 107 h 161"/>
                  <a:gd name="T52" fmla="*/ 96 w 106"/>
                  <a:gd name="T53" fmla="*/ 130 h 161"/>
                  <a:gd name="T54" fmla="*/ 85 w 106"/>
                  <a:gd name="T55" fmla="*/ 147 h 161"/>
                  <a:gd name="T56" fmla="*/ 70 w 106"/>
                  <a:gd name="T57" fmla="*/ 158 h 161"/>
                  <a:gd name="T58" fmla="*/ 51 w 106"/>
                  <a:gd name="T59" fmla="*/ 161 h 161"/>
                  <a:gd name="T60" fmla="*/ 34 w 106"/>
                  <a:gd name="T61" fmla="*/ 158 h 161"/>
                  <a:gd name="T62" fmla="*/ 20 w 106"/>
                  <a:gd name="T63" fmla="*/ 148 h 161"/>
                  <a:gd name="T64" fmla="*/ 10 w 106"/>
                  <a:gd name="T65" fmla="*/ 132 h 161"/>
                  <a:gd name="T66" fmla="*/ 2 w 106"/>
                  <a:gd name="T67" fmla="*/ 109 h 161"/>
                  <a:gd name="T68" fmla="*/ 0 w 106"/>
                  <a:gd name="T69" fmla="*/ 81 h 161"/>
                  <a:gd name="T70" fmla="*/ 2 w 106"/>
                  <a:gd name="T71" fmla="*/ 52 h 161"/>
                  <a:gd name="T72" fmla="*/ 10 w 106"/>
                  <a:gd name="T73" fmla="*/ 29 h 161"/>
                  <a:gd name="T74" fmla="*/ 21 w 106"/>
                  <a:gd name="T75" fmla="*/ 13 h 161"/>
                  <a:gd name="T76" fmla="*/ 36 w 106"/>
                  <a:gd name="T77" fmla="*/ 3 h 161"/>
                  <a:gd name="T78" fmla="*/ 54 w 106"/>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1">
                    <a:moveTo>
                      <a:pt x="52" y="16"/>
                    </a:moveTo>
                    <a:lnTo>
                      <a:pt x="39" y="21"/>
                    </a:lnTo>
                    <a:lnTo>
                      <a:pt x="29" y="32"/>
                    </a:lnTo>
                    <a:lnTo>
                      <a:pt x="23" y="54"/>
                    </a:lnTo>
                    <a:lnTo>
                      <a:pt x="21" y="81"/>
                    </a:lnTo>
                    <a:lnTo>
                      <a:pt x="23" y="107"/>
                    </a:lnTo>
                    <a:lnTo>
                      <a:pt x="29" y="129"/>
                    </a:lnTo>
                    <a:lnTo>
                      <a:pt x="39" y="140"/>
                    </a:lnTo>
                    <a:lnTo>
                      <a:pt x="52" y="145"/>
                    </a:lnTo>
                    <a:lnTo>
                      <a:pt x="64" y="142"/>
                    </a:lnTo>
                    <a:lnTo>
                      <a:pt x="74" y="134"/>
                    </a:lnTo>
                    <a:lnTo>
                      <a:pt x="78" y="121"/>
                    </a:lnTo>
                    <a:lnTo>
                      <a:pt x="83" y="103"/>
                    </a:lnTo>
                    <a:lnTo>
                      <a:pt x="83" y="80"/>
                    </a:lnTo>
                    <a:lnTo>
                      <a:pt x="83" y="58"/>
                    </a:lnTo>
                    <a:lnTo>
                      <a:pt x="80" y="40"/>
                    </a:lnTo>
                    <a:lnTo>
                      <a:pt x="74" y="27"/>
                    </a:lnTo>
                    <a:lnTo>
                      <a:pt x="64" y="19"/>
                    </a:lnTo>
                    <a:lnTo>
                      <a:pt x="52" y="16"/>
                    </a:lnTo>
                    <a:close/>
                    <a:moveTo>
                      <a:pt x="54" y="0"/>
                    </a:moveTo>
                    <a:lnTo>
                      <a:pt x="72" y="3"/>
                    </a:lnTo>
                    <a:lnTo>
                      <a:pt x="87" y="13"/>
                    </a:lnTo>
                    <a:lnTo>
                      <a:pt x="96" y="29"/>
                    </a:lnTo>
                    <a:lnTo>
                      <a:pt x="103" y="52"/>
                    </a:lnTo>
                    <a:lnTo>
                      <a:pt x="106" y="78"/>
                    </a:lnTo>
                    <a:lnTo>
                      <a:pt x="103" y="107"/>
                    </a:lnTo>
                    <a:lnTo>
                      <a:pt x="96" y="130"/>
                    </a:lnTo>
                    <a:lnTo>
                      <a:pt x="85" y="147"/>
                    </a:lnTo>
                    <a:lnTo>
                      <a:pt x="70" y="158"/>
                    </a:lnTo>
                    <a:lnTo>
                      <a:pt x="51" y="161"/>
                    </a:lnTo>
                    <a:lnTo>
                      <a:pt x="34" y="158"/>
                    </a:lnTo>
                    <a:lnTo>
                      <a:pt x="20" y="148"/>
                    </a:lnTo>
                    <a:lnTo>
                      <a:pt x="10" y="132"/>
                    </a:lnTo>
                    <a:lnTo>
                      <a:pt x="2" y="109"/>
                    </a:lnTo>
                    <a:lnTo>
                      <a:pt x="0" y="81"/>
                    </a:lnTo>
                    <a:lnTo>
                      <a:pt x="2" y="52"/>
                    </a:lnTo>
                    <a:lnTo>
                      <a:pt x="10" y="29"/>
                    </a:lnTo>
                    <a:lnTo>
                      <a:pt x="21"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Line 24"/>
              <p:cNvSpPr>
                <a:spLocks noChangeShapeType="1"/>
              </p:cNvSpPr>
              <p:nvPr/>
            </p:nvSpPr>
            <p:spPr bwMode="auto">
              <a:xfrm>
                <a:off x="6865938" y="5064125"/>
                <a:ext cx="0" cy="8413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25"/>
              <p:cNvSpPr>
                <a:spLocks/>
              </p:cNvSpPr>
              <p:nvPr/>
            </p:nvSpPr>
            <p:spPr bwMode="auto">
              <a:xfrm>
                <a:off x="6726238" y="5253038"/>
                <a:ext cx="41275" cy="123825"/>
              </a:xfrm>
              <a:custGeom>
                <a:avLst/>
                <a:gdLst>
                  <a:gd name="T0" fmla="*/ 34 w 52"/>
                  <a:gd name="T1" fmla="*/ 0 h 155"/>
                  <a:gd name="T2" fmla="*/ 52 w 52"/>
                  <a:gd name="T3" fmla="*/ 0 h 155"/>
                  <a:gd name="T4" fmla="*/ 52 w 52"/>
                  <a:gd name="T5" fmla="*/ 155 h 155"/>
                  <a:gd name="T6" fmla="*/ 31 w 52"/>
                  <a:gd name="T7" fmla="*/ 155 h 155"/>
                  <a:gd name="T8" fmla="*/ 31 w 52"/>
                  <a:gd name="T9" fmla="*/ 19 h 155"/>
                  <a:gd name="T10" fmla="*/ 31 w 52"/>
                  <a:gd name="T11" fmla="*/ 19 h 155"/>
                  <a:gd name="T12" fmla="*/ 4 w 52"/>
                  <a:gd name="T13" fmla="*/ 34 h 155"/>
                  <a:gd name="T14" fmla="*/ 0 w 52"/>
                  <a:gd name="T15" fmla="*/ 18 h 155"/>
                  <a:gd name="T16" fmla="*/ 34 w 52"/>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5">
                    <a:moveTo>
                      <a:pt x="34" y="0"/>
                    </a:moveTo>
                    <a:lnTo>
                      <a:pt x="52" y="0"/>
                    </a:lnTo>
                    <a:lnTo>
                      <a:pt x="52" y="155"/>
                    </a:lnTo>
                    <a:lnTo>
                      <a:pt x="31" y="155"/>
                    </a:lnTo>
                    <a:lnTo>
                      <a:pt x="31" y="19"/>
                    </a:lnTo>
                    <a:lnTo>
                      <a:pt x="31" y="19"/>
                    </a:lnTo>
                    <a:lnTo>
                      <a:pt x="4" y="34"/>
                    </a:lnTo>
                    <a:lnTo>
                      <a:pt x="0" y="18"/>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26"/>
              <p:cNvSpPr>
                <a:spLocks noEditPoints="1"/>
              </p:cNvSpPr>
              <p:nvPr/>
            </p:nvSpPr>
            <p:spPr bwMode="auto">
              <a:xfrm>
                <a:off x="6819901" y="5249863"/>
                <a:ext cx="82550" cy="128588"/>
              </a:xfrm>
              <a:custGeom>
                <a:avLst/>
                <a:gdLst>
                  <a:gd name="T0" fmla="*/ 52 w 105"/>
                  <a:gd name="T1" fmla="*/ 16 h 161"/>
                  <a:gd name="T2" fmla="*/ 39 w 105"/>
                  <a:gd name="T3" fmla="*/ 21 h 161"/>
                  <a:gd name="T4" fmla="*/ 30 w 105"/>
                  <a:gd name="T5" fmla="*/ 32 h 161"/>
                  <a:gd name="T6" fmla="*/ 23 w 105"/>
                  <a:gd name="T7" fmla="*/ 54 h 161"/>
                  <a:gd name="T8" fmla="*/ 21 w 105"/>
                  <a:gd name="T9" fmla="*/ 81 h 161"/>
                  <a:gd name="T10" fmla="*/ 23 w 105"/>
                  <a:gd name="T11" fmla="*/ 107 h 161"/>
                  <a:gd name="T12" fmla="*/ 30 w 105"/>
                  <a:gd name="T13" fmla="*/ 129 h 161"/>
                  <a:gd name="T14" fmla="*/ 39 w 105"/>
                  <a:gd name="T15" fmla="*/ 140 h 161"/>
                  <a:gd name="T16" fmla="*/ 52 w 105"/>
                  <a:gd name="T17" fmla="*/ 145 h 161"/>
                  <a:gd name="T18" fmla="*/ 64 w 105"/>
                  <a:gd name="T19" fmla="*/ 142 h 161"/>
                  <a:gd name="T20" fmla="*/ 72 w 105"/>
                  <a:gd name="T21" fmla="*/ 134 h 161"/>
                  <a:gd name="T22" fmla="*/ 79 w 105"/>
                  <a:gd name="T23" fmla="*/ 121 h 161"/>
                  <a:gd name="T24" fmla="*/ 84 w 105"/>
                  <a:gd name="T25" fmla="*/ 103 h 161"/>
                  <a:gd name="T26" fmla="*/ 84 w 105"/>
                  <a:gd name="T27" fmla="*/ 80 h 161"/>
                  <a:gd name="T28" fmla="*/ 84 w 105"/>
                  <a:gd name="T29" fmla="*/ 58 h 161"/>
                  <a:gd name="T30" fmla="*/ 79 w 105"/>
                  <a:gd name="T31" fmla="*/ 40 h 161"/>
                  <a:gd name="T32" fmla="*/ 74 w 105"/>
                  <a:gd name="T33" fmla="*/ 27 h 161"/>
                  <a:gd name="T34" fmla="*/ 64 w 105"/>
                  <a:gd name="T35" fmla="*/ 19 h 161"/>
                  <a:gd name="T36" fmla="*/ 52 w 105"/>
                  <a:gd name="T37" fmla="*/ 16 h 161"/>
                  <a:gd name="T38" fmla="*/ 54 w 105"/>
                  <a:gd name="T39" fmla="*/ 0 h 161"/>
                  <a:gd name="T40" fmla="*/ 72 w 105"/>
                  <a:gd name="T41" fmla="*/ 3 h 161"/>
                  <a:gd name="T42" fmla="*/ 87 w 105"/>
                  <a:gd name="T43" fmla="*/ 13 h 161"/>
                  <a:gd name="T44" fmla="*/ 97 w 105"/>
                  <a:gd name="T45" fmla="*/ 29 h 161"/>
                  <a:gd name="T46" fmla="*/ 103 w 105"/>
                  <a:gd name="T47" fmla="*/ 52 h 161"/>
                  <a:gd name="T48" fmla="*/ 105 w 105"/>
                  <a:gd name="T49" fmla="*/ 78 h 161"/>
                  <a:gd name="T50" fmla="*/ 103 w 105"/>
                  <a:gd name="T51" fmla="*/ 107 h 161"/>
                  <a:gd name="T52" fmla="*/ 97 w 105"/>
                  <a:gd name="T53" fmla="*/ 130 h 161"/>
                  <a:gd name="T54" fmla="*/ 85 w 105"/>
                  <a:gd name="T55" fmla="*/ 147 h 161"/>
                  <a:gd name="T56" fmla="*/ 70 w 105"/>
                  <a:gd name="T57" fmla="*/ 158 h 161"/>
                  <a:gd name="T58" fmla="*/ 51 w 105"/>
                  <a:gd name="T59" fmla="*/ 161 h 161"/>
                  <a:gd name="T60" fmla="*/ 34 w 105"/>
                  <a:gd name="T61" fmla="*/ 158 h 161"/>
                  <a:gd name="T62" fmla="*/ 20 w 105"/>
                  <a:gd name="T63" fmla="*/ 148 h 161"/>
                  <a:gd name="T64" fmla="*/ 10 w 105"/>
                  <a:gd name="T65" fmla="*/ 132 h 161"/>
                  <a:gd name="T66" fmla="*/ 2 w 105"/>
                  <a:gd name="T67" fmla="*/ 109 h 161"/>
                  <a:gd name="T68" fmla="*/ 0 w 105"/>
                  <a:gd name="T69" fmla="*/ 81 h 161"/>
                  <a:gd name="T70" fmla="*/ 2 w 105"/>
                  <a:gd name="T71" fmla="*/ 52 h 161"/>
                  <a:gd name="T72" fmla="*/ 10 w 105"/>
                  <a:gd name="T73" fmla="*/ 29 h 161"/>
                  <a:gd name="T74" fmla="*/ 21 w 105"/>
                  <a:gd name="T75" fmla="*/ 13 h 161"/>
                  <a:gd name="T76" fmla="*/ 36 w 105"/>
                  <a:gd name="T77" fmla="*/ 3 h 161"/>
                  <a:gd name="T78" fmla="*/ 54 w 105"/>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61">
                    <a:moveTo>
                      <a:pt x="52" y="16"/>
                    </a:moveTo>
                    <a:lnTo>
                      <a:pt x="39" y="21"/>
                    </a:lnTo>
                    <a:lnTo>
                      <a:pt x="30" y="32"/>
                    </a:lnTo>
                    <a:lnTo>
                      <a:pt x="23" y="54"/>
                    </a:lnTo>
                    <a:lnTo>
                      <a:pt x="21" y="81"/>
                    </a:lnTo>
                    <a:lnTo>
                      <a:pt x="23" y="107"/>
                    </a:lnTo>
                    <a:lnTo>
                      <a:pt x="30" y="129"/>
                    </a:lnTo>
                    <a:lnTo>
                      <a:pt x="39" y="140"/>
                    </a:lnTo>
                    <a:lnTo>
                      <a:pt x="52" y="145"/>
                    </a:lnTo>
                    <a:lnTo>
                      <a:pt x="64" y="142"/>
                    </a:lnTo>
                    <a:lnTo>
                      <a:pt x="72" y="134"/>
                    </a:lnTo>
                    <a:lnTo>
                      <a:pt x="79" y="121"/>
                    </a:lnTo>
                    <a:lnTo>
                      <a:pt x="84" y="103"/>
                    </a:lnTo>
                    <a:lnTo>
                      <a:pt x="84" y="80"/>
                    </a:lnTo>
                    <a:lnTo>
                      <a:pt x="84" y="58"/>
                    </a:lnTo>
                    <a:lnTo>
                      <a:pt x="79" y="40"/>
                    </a:lnTo>
                    <a:lnTo>
                      <a:pt x="74" y="27"/>
                    </a:lnTo>
                    <a:lnTo>
                      <a:pt x="64" y="19"/>
                    </a:lnTo>
                    <a:lnTo>
                      <a:pt x="52" y="16"/>
                    </a:lnTo>
                    <a:close/>
                    <a:moveTo>
                      <a:pt x="54" y="0"/>
                    </a:moveTo>
                    <a:lnTo>
                      <a:pt x="72" y="3"/>
                    </a:lnTo>
                    <a:lnTo>
                      <a:pt x="87" y="13"/>
                    </a:lnTo>
                    <a:lnTo>
                      <a:pt x="97" y="29"/>
                    </a:lnTo>
                    <a:lnTo>
                      <a:pt x="103" y="52"/>
                    </a:lnTo>
                    <a:lnTo>
                      <a:pt x="105" y="78"/>
                    </a:lnTo>
                    <a:lnTo>
                      <a:pt x="103" y="107"/>
                    </a:lnTo>
                    <a:lnTo>
                      <a:pt x="97" y="130"/>
                    </a:lnTo>
                    <a:lnTo>
                      <a:pt x="85" y="147"/>
                    </a:lnTo>
                    <a:lnTo>
                      <a:pt x="70" y="158"/>
                    </a:lnTo>
                    <a:lnTo>
                      <a:pt x="51" y="161"/>
                    </a:lnTo>
                    <a:lnTo>
                      <a:pt x="34" y="158"/>
                    </a:lnTo>
                    <a:lnTo>
                      <a:pt x="20" y="148"/>
                    </a:lnTo>
                    <a:lnTo>
                      <a:pt x="10" y="132"/>
                    </a:lnTo>
                    <a:lnTo>
                      <a:pt x="2" y="109"/>
                    </a:lnTo>
                    <a:lnTo>
                      <a:pt x="0" y="81"/>
                    </a:lnTo>
                    <a:lnTo>
                      <a:pt x="2" y="52"/>
                    </a:lnTo>
                    <a:lnTo>
                      <a:pt x="10" y="29"/>
                    </a:lnTo>
                    <a:lnTo>
                      <a:pt x="21"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27"/>
              <p:cNvSpPr>
                <a:spLocks noEditPoints="1"/>
              </p:cNvSpPr>
              <p:nvPr/>
            </p:nvSpPr>
            <p:spPr bwMode="auto">
              <a:xfrm>
                <a:off x="6924676" y="5249863"/>
                <a:ext cx="84138" cy="128588"/>
              </a:xfrm>
              <a:custGeom>
                <a:avLst/>
                <a:gdLst>
                  <a:gd name="T0" fmla="*/ 53 w 106"/>
                  <a:gd name="T1" fmla="*/ 16 h 161"/>
                  <a:gd name="T2" fmla="*/ 40 w 106"/>
                  <a:gd name="T3" fmla="*/ 21 h 161"/>
                  <a:gd name="T4" fmla="*/ 31 w 106"/>
                  <a:gd name="T5" fmla="*/ 32 h 161"/>
                  <a:gd name="T6" fmla="*/ 24 w 106"/>
                  <a:gd name="T7" fmla="*/ 54 h 161"/>
                  <a:gd name="T8" fmla="*/ 21 w 106"/>
                  <a:gd name="T9" fmla="*/ 81 h 161"/>
                  <a:gd name="T10" fmla="*/ 24 w 106"/>
                  <a:gd name="T11" fmla="*/ 107 h 161"/>
                  <a:gd name="T12" fmla="*/ 29 w 106"/>
                  <a:gd name="T13" fmla="*/ 129 h 161"/>
                  <a:gd name="T14" fmla="*/ 40 w 106"/>
                  <a:gd name="T15" fmla="*/ 140 h 161"/>
                  <a:gd name="T16" fmla="*/ 53 w 106"/>
                  <a:gd name="T17" fmla="*/ 145 h 161"/>
                  <a:gd name="T18" fmla="*/ 65 w 106"/>
                  <a:gd name="T19" fmla="*/ 142 h 161"/>
                  <a:gd name="T20" fmla="*/ 73 w 106"/>
                  <a:gd name="T21" fmla="*/ 134 h 161"/>
                  <a:gd name="T22" fmla="*/ 80 w 106"/>
                  <a:gd name="T23" fmla="*/ 121 h 161"/>
                  <a:gd name="T24" fmla="*/ 83 w 106"/>
                  <a:gd name="T25" fmla="*/ 103 h 161"/>
                  <a:gd name="T26" fmla="*/ 84 w 106"/>
                  <a:gd name="T27" fmla="*/ 80 h 161"/>
                  <a:gd name="T28" fmla="*/ 83 w 106"/>
                  <a:gd name="T29" fmla="*/ 58 h 161"/>
                  <a:gd name="T30" fmla="*/ 80 w 106"/>
                  <a:gd name="T31" fmla="*/ 40 h 161"/>
                  <a:gd name="T32" fmla="*/ 73 w 106"/>
                  <a:gd name="T33" fmla="*/ 27 h 161"/>
                  <a:gd name="T34" fmla="*/ 65 w 106"/>
                  <a:gd name="T35" fmla="*/ 19 h 161"/>
                  <a:gd name="T36" fmla="*/ 53 w 106"/>
                  <a:gd name="T37" fmla="*/ 16 h 161"/>
                  <a:gd name="T38" fmla="*/ 53 w 106"/>
                  <a:gd name="T39" fmla="*/ 0 h 161"/>
                  <a:gd name="T40" fmla="*/ 71 w 106"/>
                  <a:gd name="T41" fmla="*/ 3 h 161"/>
                  <a:gd name="T42" fmla="*/ 86 w 106"/>
                  <a:gd name="T43" fmla="*/ 13 h 161"/>
                  <a:gd name="T44" fmla="*/ 98 w 106"/>
                  <a:gd name="T45" fmla="*/ 29 h 161"/>
                  <a:gd name="T46" fmla="*/ 104 w 106"/>
                  <a:gd name="T47" fmla="*/ 52 h 161"/>
                  <a:gd name="T48" fmla="*/ 106 w 106"/>
                  <a:gd name="T49" fmla="*/ 78 h 161"/>
                  <a:gd name="T50" fmla="*/ 104 w 106"/>
                  <a:gd name="T51" fmla="*/ 107 h 161"/>
                  <a:gd name="T52" fmla="*/ 96 w 106"/>
                  <a:gd name="T53" fmla="*/ 130 h 161"/>
                  <a:gd name="T54" fmla="*/ 86 w 106"/>
                  <a:gd name="T55" fmla="*/ 147 h 161"/>
                  <a:gd name="T56" fmla="*/ 70 w 106"/>
                  <a:gd name="T57" fmla="*/ 158 h 161"/>
                  <a:gd name="T58" fmla="*/ 52 w 106"/>
                  <a:gd name="T59" fmla="*/ 161 h 161"/>
                  <a:gd name="T60" fmla="*/ 34 w 106"/>
                  <a:gd name="T61" fmla="*/ 158 h 161"/>
                  <a:gd name="T62" fmla="*/ 21 w 106"/>
                  <a:gd name="T63" fmla="*/ 148 h 161"/>
                  <a:gd name="T64" fmla="*/ 9 w 106"/>
                  <a:gd name="T65" fmla="*/ 132 h 161"/>
                  <a:gd name="T66" fmla="*/ 3 w 106"/>
                  <a:gd name="T67" fmla="*/ 109 h 161"/>
                  <a:gd name="T68" fmla="*/ 0 w 106"/>
                  <a:gd name="T69" fmla="*/ 81 h 161"/>
                  <a:gd name="T70" fmla="*/ 3 w 106"/>
                  <a:gd name="T71" fmla="*/ 52 h 161"/>
                  <a:gd name="T72" fmla="*/ 9 w 106"/>
                  <a:gd name="T73" fmla="*/ 29 h 161"/>
                  <a:gd name="T74" fmla="*/ 21 w 106"/>
                  <a:gd name="T75" fmla="*/ 13 h 161"/>
                  <a:gd name="T76" fmla="*/ 37 w 106"/>
                  <a:gd name="T77" fmla="*/ 3 h 161"/>
                  <a:gd name="T78" fmla="*/ 53 w 106"/>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1">
                    <a:moveTo>
                      <a:pt x="53" y="16"/>
                    </a:moveTo>
                    <a:lnTo>
                      <a:pt x="40" y="21"/>
                    </a:lnTo>
                    <a:lnTo>
                      <a:pt x="31" y="32"/>
                    </a:lnTo>
                    <a:lnTo>
                      <a:pt x="24" y="54"/>
                    </a:lnTo>
                    <a:lnTo>
                      <a:pt x="21" y="81"/>
                    </a:lnTo>
                    <a:lnTo>
                      <a:pt x="24" y="107"/>
                    </a:lnTo>
                    <a:lnTo>
                      <a:pt x="29" y="129"/>
                    </a:lnTo>
                    <a:lnTo>
                      <a:pt x="40" y="140"/>
                    </a:lnTo>
                    <a:lnTo>
                      <a:pt x="53" y="145"/>
                    </a:lnTo>
                    <a:lnTo>
                      <a:pt x="65" y="142"/>
                    </a:lnTo>
                    <a:lnTo>
                      <a:pt x="73" y="134"/>
                    </a:lnTo>
                    <a:lnTo>
                      <a:pt x="80" y="121"/>
                    </a:lnTo>
                    <a:lnTo>
                      <a:pt x="83" y="103"/>
                    </a:lnTo>
                    <a:lnTo>
                      <a:pt x="84" y="80"/>
                    </a:lnTo>
                    <a:lnTo>
                      <a:pt x="83" y="58"/>
                    </a:lnTo>
                    <a:lnTo>
                      <a:pt x="80" y="40"/>
                    </a:lnTo>
                    <a:lnTo>
                      <a:pt x="73" y="27"/>
                    </a:lnTo>
                    <a:lnTo>
                      <a:pt x="65" y="19"/>
                    </a:lnTo>
                    <a:lnTo>
                      <a:pt x="53" y="16"/>
                    </a:lnTo>
                    <a:close/>
                    <a:moveTo>
                      <a:pt x="53" y="0"/>
                    </a:moveTo>
                    <a:lnTo>
                      <a:pt x="71" y="3"/>
                    </a:lnTo>
                    <a:lnTo>
                      <a:pt x="86" y="13"/>
                    </a:lnTo>
                    <a:lnTo>
                      <a:pt x="98" y="29"/>
                    </a:lnTo>
                    <a:lnTo>
                      <a:pt x="104" y="52"/>
                    </a:lnTo>
                    <a:lnTo>
                      <a:pt x="106" y="78"/>
                    </a:lnTo>
                    <a:lnTo>
                      <a:pt x="104" y="107"/>
                    </a:lnTo>
                    <a:lnTo>
                      <a:pt x="96" y="130"/>
                    </a:lnTo>
                    <a:lnTo>
                      <a:pt x="86" y="147"/>
                    </a:lnTo>
                    <a:lnTo>
                      <a:pt x="70" y="158"/>
                    </a:lnTo>
                    <a:lnTo>
                      <a:pt x="52" y="161"/>
                    </a:lnTo>
                    <a:lnTo>
                      <a:pt x="34" y="158"/>
                    </a:lnTo>
                    <a:lnTo>
                      <a:pt x="21" y="148"/>
                    </a:lnTo>
                    <a:lnTo>
                      <a:pt x="9" y="132"/>
                    </a:lnTo>
                    <a:lnTo>
                      <a:pt x="3" y="109"/>
                    </a:lnTo>
                    <a:lnTo>
                      <a:pt x="0" y="81"/>
                    </a:lnTo>
                    <a:lnTo>
                      <a:pt x="3" y="52"/>
                    </a:lnTo>
                    <a:lnTo>
                      <a:pt x="9" y="29"/>
                    </a:lnTo>
                    <a:lnTo>
                      <a:pt x="21" y="13"/>
                    </a:lnTo>
                    <a:lnTo>
                      <a:pt x="37" y="3"/>
                    </a:lnTo>
                    <a:lnTo>
                      <a:pt x="5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Line 28"/>
              <p:cNvSpPr>
                <a:spLocks noChangeShapeType="1"/>
              </p:cNvSpPr>
              <p:nvPr/>
            </p:nvSpPr>
            <p:spPr bwMode="auto">
              <a:xfrm>
                <a:off x="7519988" y="5064125"/>
                <a:ext cx="0" cy="8413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 name="Freeform 29"/>
              <p:cNvSpPr>
                <a:spLocks/>
              </p:cNvSpPr>
              <p:nvPr/>
            </p:nvSpPr>
            <p:spPr bwMode="auto">
              <a:xfrm>
                <a:off x="7381876" y="5253038"/>
                <a:ext cx="39688" cy="123825"/>
              </a:xfrm>
              <a:custGeom>
                <a:avLst/>
                <a:gdLst>
                  <a:gd name="T0" fmla="*/ 32 w 50"/>
                  <a:gd name="T1" fmla="*/ 0 h 155"/>
                  <a:gd name="T2" fmla="*/ 50 w 50"/>
                  <a:gd name="T3" fmla="*/ 0 h 155"/>
                  <a:gd name="T4" fmla="*/ 50 w 50"/>
                  <a:gd name="T5" fmla="*/ 155 h 155"/>
                  <a:gd name="T6" fmla="*/ 31 w 50"/>
                  <a:gd name="T7" fmla="*/ 155 h 155"/>
                  <a:gd name="T8" fmla="*/ 31 w 50"/>
                  <a:gd name="T9" fmla="*/ 19 h 155"/>
                  <a:gd name="T10" fmla="*/ 31 w 50"/>
                  <a:gd name="T11" fmla="*/ 19 h 155"/>
                  <a:gd name="T12" fmla="*/ 3 w 50"/>
                  <a:gd name="T13" fmla="*/ 34 h 155"/>
                  <a:gd name="T14" fmla="*/ 0 w 50"/>
                  <a:gd name="T15" fmla="*/ 18 h 155"/>
                  <a:gd name="T16" fmla="*/ 32 w 50"/>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55">
                    <a:moveTo>
                      <a:pt x="32" y="0"/>
                    </a:moveTo>
                    <a:lnTo>
                      <a:pt x="50" y="0"/>
                    </a:lnTo>
                    <a:lnTo>
                      <a:pt x="50" y="155"/>
                    </a:lnTo>
                    <a:lnTo>
                      <a:pt x="31" y="155"/>
                    </a:lnTo>
                    <a:lnTo>
                      <a:pt x="31" y="19"/>
                    </a:lnTo>
                    <a:lnTo>
                      <a:pt x="31" y="19"/>
                    </a:lnTo>
                    <a:lnTo>
                      <a:pt x="3" y="34"/>
                    </a:lnTo>
                    <a:lnTo>
                      <a:pt x="0" y="18"/>
                    </a:lnTo>
                    <a:lnTo>
                      <a:pt x="3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30"/>
              <p:cNvSpPr>
                <a:spLocks/>
              </p:cNvSpPr>
              <p:nvPr/>
            </p:nvSpPr>
            <p:spPr bwMode="auto">
              <a:xfrm>
                <a:off x="7475538" y="5253038"/>
                <a:ext cx="76200" cy="125413"/>
              </a:xfrm>
              <a:custGeom>
                <a:avLst/>
                <a:gdLst>
                  <a:gd name="T0" fmla="*/ 20 w 97"/>
                  <a:gd name="T1" fmla="*/ 0 h 158"/>
                  <a:gd name="T2" fmla="*/ 93 w 97"/>
                  <a:gd name="T3" fmla="*/ 0 h 158"/>
                  <a:gd name="T4" fmla="*/ 93 w 97"/>
                  <a:gd name="T5" fmla="*/ 18 h 158"/>
                  <a:gd name="T6" fmla="*/ 35 w 97"/>
                  <a:gd name="T7" fmla="*/ 18 h 158"/>
                  <a:gd name="T8" fmla="*/ 28 w 97"/>
                  <a:gd name="T9" fmla="*/ 57 h 158"/>
                  <a:gd name="T10" fmla="*/ 31 w 97"/>
                  <a:gd name="T11" fmla="*/ 57 h 158"/>
                  <a:gd name="T12" fmla="*/ 36 w 97"/>
                  <a:gd name="T13" fmla="*/ 57 h 158"/>
                  <a:gd name="T14" fmla="*/ 41 w 97"/>
                  <a:gd name="T15" fmla="*/ 57 h 158"/>
                  <a:gd name="T16" fmla="*/ 59 w 97"/>
                  <a:gd name="T17" fmla="*/ 59 h 158"/>
                  <a:gd name="T18" fmla="*/ 75 w 97"/>
                  <a:gd name="T19" fmla="*/ 65 h 158"/>
                  <a:gd name="T20" fmla="*/ 85 w 97"/>
                  <a:gd name="T21" fmla="*/ 73 h 158"/>
                  <a:gd name="T22" fmla="*/ 93 w 97"/>
                  <a:gd name="T23" fmla="*/ 88 h 158"/>
                  <a:gd name="T24" fmla="*/ 97 w 97"/>
                  <a:gd name="T25" fmla="*/ 104 h 158"/>
                  <a:gd name="T26" fmla="*/ 93 w 97"/>
                  <a:gd name="T27" fmla="*/ 126 h 158"/>
                  <a:gd name="T28" fmla="*/ 80 w 97"/>
                  <a:gd name="T29" fmla="*/ 142 h 158"/>
                  <a:gd name="T30" fmla="*/ 62 w 97"/>
                  <a:gd name="T31" fmla="*/ 153 h 158"/>
                  <a:gd name="T32" fmla="*/ 40 w 97"/>
                  <a:gd name="T33" fmla="*/ 158 h 158"/>
                  <a:gd name="T34" fmla="*/ 17 w 97"/>
                  <a:gd name="T35" fmla="*/ 155 h 158"/>
                  <a:gd name="T36" fmla="*/ 0 w 97"/>
                  <a:gd name="T37" fmla="*/ 149 h 158"/>
                  <a:gd name="T38" fmla="*/ 5 w 97"/>
                  <a:gd name="T39" fmla="*/ 132 h 158"/>
                  <a:gd name="T40" fmla="*/ 20 w 97"/>
                  <a:gd name="T41" fmla="*/ 139 h 158"/>
                  <a:gd name="T42" fmla="*/ 40 w 97"/>
                  <a:gd name="T43" fmla="*/ 140 h 158"/>
                  <a:gd name="T44" fmla="*/ 53 w 97"/>
                  <a:gd name="T45" fmla="*/ 139 h 158"/>
                  <a:gd name="T46" fmla="*/ 66 w 97"/>
                  <a:gd name="T47" fmla="*/ 132 h 158"/>
                  <a:gd name="T48" fmla="*/ 72 w 97"/>
                  <a:gd name="T49" fmla="*/ 121 h 158"/>
                  <a:gd name="T50" fmla="*/ 75 w 97"/>
                  <a:gd name="T51" fmla="*/ 108 h 158"/>
                  <a:gd name="T52" fmla="*/ 74 w 97"/>
                  <a:gd name="T53" fmla="*/ 93 h 158"/>
                  <a:gd name="T54" fmla="*/ 66 w 97"/>
                  <a:gd name="T55" fmla="*/ 83 h 158"/>
                  <a:gd name="T56" fmla="*/ 51 w 97"/>
                  <a:gd name="T57" fmla="*/ 75 h 158"/>
                  <a:gd name="T58" fmla="*/ 31 w 97"/>
                  <a:gd name="T59" fmla="*/ 73 h 158"/>
                  <a:gd name="T60" fmla="*/ 23 w 97"/>
                  <a:gd name="T61" fmla="*/ 73 h 158"/>
                  <a:gd name="T62" fmla="*/ 15 w 97"/>
                  <a:gd name="T63" fmla="*/ 73 h 158"/>
                  <a:gd name="T64" fmla="*/ 10 w 97"/>
                  <a:gd name="T65" fmla="*/ 75 h 158"/>
                  <a:gd name="T66" fmla="*/ 20 w 97"/>
                  <a:gd name="T6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7" h="158">
                    <a:moveTo>
                      <a:pt x="20" y="0"/>
                    </a:moveTo>
                    <a:lnTo>
                      <a:pt x="93" y="0"/>
                    </a:lnTo>
                    <a:lnTo>
                      <a:pt x="93" y="18"/>
                    </a:lnTo>
                    <a:lnTo>
                      <a:pt x="35" y="18"/>
                    </a:lnTo>
                    <a:lnTo>
                      <a:pt x="28" y="57"/>
                    </a:lnTo>
                    <a:lnTo>
                      <a:pt x="31" y="57"/>
                    </a:lnTo>
                    <a:lnTo>
                      <a:pt x="36" y="57"/>
                    </a:lnTo>
                    <a:lnTo>
                      <a:pt x="41" y="57"/>
                    </a:lnTo>
                    <a:lnTo>
                      <a:pt x="59" y="59"/>
                    </a:lnTo>
                    <a:lnTo>
                      <a:pt x="75" y="65"/>
                    </a:lnTo>
                    <a:lnTo>
                      <a:pt x="85" y="73"/>
                    </a:lnTo>
                    <a:lnTo>
                      <a:pt x="93" y="88"/>
                    </a:lnTo>
                    <a:lnTo>
                      <a:pt x="97" y="104"/>
                    </a:lnTo>
                    <a:lnTo>
                      <a:pt x="93" y="126"/>
                    </a:lnTo>
                    <a:lnTo>
                      <a:pt x="80" y="142"/>
                    </a:lnTo>
                    <a:lnTo>
                      <a:pt x="62" y="153"/>
                    </a:lnTo>
                    <a:lnTo>
                      <a:pt x="40" y="158"/>
                    </a:lnTo>
                    <a:lnTo>
                      <a:pt x="17" y="155"/>
                    </a:lnTo>
                    <a:lnTo>
                      <a:pt x="0" y="149"/>
                    </a:lnTo>
                    <a:lnTo>
                      <a:pt x="5" y="132"/>
                    </a:lnTo>
                    <a:lnTo>
                      <a:pt x="20" y="139"/>
                    </a:lnTo>
                    <a:lnTo>
                      <a:pt x="40" y="140"/>
                    </a:lnTo>
                    <a:lnTo>
                      <a:pt x="53" y="139"/>
                    </a:lnTo>
                    <a:lnTo>
                      <a:pt x="66" y="132"/>
                    </a:lnTo>
                    <a:lnTo>
                      <a:pt x="72" y="121"/>
                    </a:lnTo>
                    <a:lnTo>
                      <a:pt x="75" y="108"/>
                    </a:lnTo>
                    <a:lnTo>
                      <a:pt x="74" y="93"/>
                    </a:lnTo>
                    <a:lnTo>
                      <a:pt x="66" y="83"/>
                    </a:lnTo>
                    <a:lnTo>
                      <a:pt x="51" y="75"/>
                    </a:lnTo>
                    <a:lnTo>
                      <a:pt x="31" y="73"/>
                    </a:lnTo>
                    <a:lnTo>
                      <a:pt x="23" y="73"/>
                    </a:lnTo>
                    <a:lnTo>
                      <a:pt x="15" y="73"/>
                    </a:lnTo>
                    <a:lnTo>
                      <a:pt x="10" y="75"/>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1"/>
              <p:cNvSpPr>
                <a:spLocks noEditPoints="1"/>
              </p:cNvSpPr>
              <p:nvPr/>
            </p:nvSpPr>
            <p:spPr bwMode="auto">
              <a:xfrm>
                <a:off x="7580313" y="5249863"/>
                <a:ext cx="82550" cy="128588"/>
              </a:xfrm>
              <a:custGeom>
                <a:avLst/>
                <a:gdLst>
                  <a:gd name="T0" fmla="*/ 52 w 104"/>
                  <a:gd name="T1" fmla="*/ 16 h 161"/>
                  <a:gd name="T2" fmla="*/ 39 w 104"/>
                  <a:gd name="T3" fmla="*/ 21 h 161"/>
                  <a:gd name="T4" fmla="*/ 29 w 104"/>
                  <a:gd name="T5" fmla="*/ 32 h 161"/>
                  <a:gd name="T6" fmla="*/ 23 w 104"/>
                  <a:gd name="T7" fmla="*/ 54 h 161"/>
                  <a:gd name="T8" fmla="*/ 21 w 104"/>
                  <a:gd name="T9" fmla="*/ 81 h 161"/>
                  <a:gd name="T10" fmla="*/ 23 w 104"/>
                  <a:gd name="T11" fmla="*/ 107 h 161"/>
                  <a:gd name="T12" fmla="*/ 29 w 104"/>
                  <a:gd name="T13" fmla="*/ 129 h 161"/>
                  <a:gd name="T14" fmla="*/ 39 w 104"/>
                  <a:gd name="T15" fmla="*/ 140 h 161"/>
                  <a:gd name="T16" fmla="*/ 52 w 104"/>
                  <a:gd name="T17" fmla="*/ 145 h 161"/>
                  <a:gd name="T18" fmla="*/ 63 w 104"/>
                  <a:gd name="T19" fmla="*/ 142 h 161"/>
                  <a:gd name="T20" fmla="*/ 72 w 104"/>
                  <a:gd name="T21" fmla="*/ 134 h 161"/>
                  <a:gd name="T22" fmla="*/ 78 w 104"/>
                  <a:gd name="T23" fmla="*/ 121 h 161"/>
                  <a:gd name="T24" fmla="*/ 83 w 104"/>
                  <a:gd name="T25" fmla="*/ 103 h 161"/>
                  <a:gd name="T26" fmla="*/ 83 w 104"/>
                  <a:gd name="T27" fmla="*/ 80 h 161"/>
                  <a:gd name="T28" fmla="*/ 83 w 104"/>
                  <a:gd name="T29" fmla="*/ 58 h 161"/>
                  <a:gd name="T30" fmla="*/ 78 w 104"/>
                  <a:gd name="T31" fmla="*/ 40 h 161"/>
                  <a:gd name="T32" fmla="*/ 73 w 104"/>
                  <a:gd name="T33" fmla="*/ 27 h 161"/>
                  <a:gd name="T34" fmla="*/ 63 w 104"/>
                  <a:gd name="T35" fmla="*/ 19 h 161"/>
                  <a:gd name="T36" fmla="*/ 52 w 104"/>
                  <a:gd name="T37" fmla="*/ 16 h 161"/>
                  <a:gd name="T38" fmla="*/ 54 w 104"/>
                  <a:gd name="T39" fmla="*/ 0 h 161"/>
                  <a:gd name="T40" fmla="*/ 72 w 104"/>
                  <a:gd name="T41" fmla="*/ 3 h 161"/>
                  <a:gd name="T42" fmla="*/ 86 w 104"/>
                  <a:gd name="T43" fmla="*/ 13 h 161"/>
                  <a:gd name="T44" fmla="*/ 96 w 104"/>
                  <a:gd name="T45" fmla="*/ 29 h 161"/>
                  <a:gd name="T46" fmla="*/ 103 w 104"/>
                  <a:gd name="T47" fmla="*/ 52 h 161"/>
                  <a:gd name="T48" fmla="*/ 104 w 104"/>
                  <a:gd name="T49" fmla="*/ 78 h 161"/>
                  <a:gd name="T50" fmla="*/ 103 w 104"/>
                  <a:gd name="T51" fmla="*/ 107 h 161"/>
                  <a:gd name="T52" fmla="*/ 96 w 104"/>
                  <a:gd name="T53" fmla="*/ 130 h 161"/>
                  <a:gd name="T54" fmla="*/ 85 w 104"/>
                  <a:gd name="T55" fmla="*/ 147 h 161"/>
                  <a:gd name="T56" fmla="*/ 70 w 104"/>
                  <a:gd name="T57" fmla="*/ 158 h 161"/>
                  <a:gd name="T58" fmla="*/ 50 w 104"/>
                  <a:gd name="T59" fmla="*/ 161 h 161"/>
                  <a:gd name="T60" fmla="*/ 34 w 104"/>
                  <a:gd name="T61" fmla="*/ 158 h 161"/>
                  <a:gd name="T62" fmla="*/ 19 w 104"/>
                  <a:gd name="T63" fmla="*/ 148 h 161"/>
                  <a:gd name="T64" fmla="*/ 9 w 104"/>
                  <a:gd name="T65" fmla="*/ 132 h 161"/>
                  <a:gd name="T66" fmla="*/ 1 w 104"/>
                  <a:gd name="T67" fmla="*/ 109 h 161"/>
                  <a:gd name="T68" fmla="*/ 0 w 104"/>
                  <a:gd name="T69" fmla="*/ 81 h 161"/>
                  <a:gd name="T70" fmla="*/ 1 w 104"/>
                  <a:gd name="T71" fmla="*/ 52 h 161"/>
                  <a:gd name="T72" fmla="*/ 9 w 104"/>
                  <a:gd name="T73" fmla="*/ 29 h 161"/>
                  <a:gd name="T74" fmla="*/ 21 w 104"/>
                  <a:gd name="T75" fmla="*/ 13 h 161"/>
                  <a:gd name="T76" fmla="*/ 36 w 104"/>
                  <a:gd name="T77" fmla="*/ 3 h 161"/>
                  <a:gd name="T78" fmla="*/ 54 w 104"/>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61">
                    <a:moveTo>
                      <a:pt x="52" y="16"/>
                    </a:moveTo>
                    <a:lnTo>
                      <a:pt x="39" y="21"/>
                    </a:lnTo>
                    <a:lnTo>
                      <a:pt x="29" y="32"/>
                    </a:lnTo>
                    <a:lnTo>
                      <a:pt x="23" y="54"/>
                    </a:lnTo>
                    <a:lnTo>
                      <a:pt x="21" y="81"/>
                    </a:lnTo>
                    <a:lnTo>
                      <a:pt x="23" y="107"/>
                    </a:lnTo>
                    <a:lnTo>
                      <a:pt x="29" y="129"/>
                    </a:lnTo>
                    <a:lnTo>
                      <a:pt x="39" y="140"/>
                    </a:lnTo>
                    <a:lnTo>
                      <a:pt x="52" y="145"/>
                    </a:lnTo>
                    <a:lnTo>
                      <a:pt x="63" y="142"/>
                    </a:lnTo>
                    <a:lnTo>
                      <a:pt x="72" y="134"/>
                    </a:lnTo>
                    <a:lnTo>
                      <a:pt x="78" y="121"/>
                    </a:lnTo>
                    <a:lnTo>
                      <a:pt x="83" y="103"/>
                    </a:lnTo>
                    <a:lnTo>
                      <a:pt x="83" y="80"/>
                    </a:lnTo>
                    <a:lnTo>
                      <a:pt x="83" y="58"/>
                    </a:lnTo>
                    <a:lnTo>
                      <a:pt x="78" y="40"/>
                    </a:lnTo>
                    <a:lnTo>
                      <a:pt x="73" y="27"/>
                    </a:lnTo>
                    <a:lnTo>
                      <a:pt x="63" y="19"/>
                    </a:lnTo>
                    <a:lnTo>
                      <a:pt x="52" y="16"/>
                    </a:lnTo>
                    <a:close/>
                    <a:moveTo>
                      <a:pt x="54" y="0"/>
                    </a:moveTo>
                    <a:lnTo>
                      <a:pt x="72" y="3"/>
                    </a:lnTo>
                    <a:lnTo>
                      <a:pt x="86" y="13"/>
                    </a:lnTo>
                    <a:lnTo>
                      <a:pt x="96" y="29"/>
                    </a:lnTo>
                    <a:lnTo>
                      <a:pt x="103" y="52"/>
                    </a:lnTo>
                    <a:lnTo>
                      <a:pt x="104" y="78"/>
                    </a:lnTo>
                    <a:lnTo>
                      <a:pt x="103" y="107"/>
                    </a:lnTo>
                    <a:lnTo>
                      <a:pt x="96" y="130"/>
                    </a:lnTo>
                    <a:lnTo>
                      <a:pt x="85" y="147"/>
                    </a:lnTo>
                    <a:lnTo>
                      <a:pt x="70" y="158"/>
                    </a:lnTo>
                    <a:lnTo>
                      <a:pt x="50" y="161"/>
                    </a:lnTo>
                    <a:lnTo>
                      <a:pt x="34" y="158"/>
                    </a:lnTo>
                    <a:lnTo>
                      <a:pt x="19" y="148"/>
                    </a:lnTo>
                    <a:lnTo>
                      <a:pt x="9" y="132"/>
                    </a:lnTo>
                    <a:lnTo>
                      <a:pt x="1" y="109"/>
                    </a:lnTo>
                    <a:lnTo>
                      <a:pt x="0" y="81"/>
                    </a:lnTo>
                    <a:lnTo>
                      <a:pt x="1" y="52"/>
                    </a:lnTo>
                    <a:lnTo>
                      <a:pt x="9" y="29"/>
                    </a:lnTo>
                    <a:lnTo>
                      <a:pt x="21"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Line 32"/>
              <p:cNvSpPr>
                <a:spLocks noChangeShapeType="1"/>
              </p:cNvSpPr>
              <p:nvPr/>
            </p:nvSpPr>
            <p:spPr bwMode="auto">
              <a:xfrm>
                <a:off x="8174038" y="5064125"/>
                <a:ext cx="0" cy="84138"/>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Freeform 33"/>
              <p:cNvSpPr>
                <a:spLocks/>
              </p:cNvSpPr>
              <p:nvPr/>
            </p:nvSpPr>
            <p:spPr bwMode="auto">
              <a:xfrm>
                <a:off x="8023226" y="5249863"/>
                <a:ext cx="79375" cy="127000"/>
              </a:xfrm>
              <a:custGeom>
                <a:avLst/>
                <a:gdLst>
                  <a:gd name="T0" fmla="*/ 49 w 100"/>
                  <a:gd name="T1" fmla="*/ 0 h 158"/>
                  <a:gd name="T2" fmla="*/ 67 w 100"/>
                  <a:gd name="T3" fmla="*/ 3 h 158"/>
                  <a:gd name="T4" fmla="*/ 81 w 100"/>
                  <a:gd name="T5" fmla="*/ 9 h 158"/>
                  <a:gd name="T6" fmla="*/ 90 w 100"/>
                  <a:gd name="T7" fmla="*/ 19 h 158"/>
                  <a:gd name="T8" fmla="*/ 95 w 100"/>
                  <a:gd name="T9" fmla="*/ 32 h 158"/>
                  <a:gd name="T10" fmla="*/ 97 w 100"/>
                  <a:gd name="T11" fmla="*/ 45 h 158"/>
                  <a:gd name="T12" fmla="*/ 94 w 100"/>
                  <a:gd name="T13" fmla="*/ 67 h 158"/>
                  <a:gd name="T14" fmla="*/ 82 w 100"/>
                  <a:gd name="T15" fmla="*/ 86 h 158"/>
                  <a:gd name="T16" fmla="*/ 66 w 100"/>
                  <a:gd name="T17" fmla="*/ 106 h 158"/>
                  <a:gd name="T18" fmla="*/ 43 w 100"/>
                  <a:gd name="T19" fmla="*/ 129 h 158"/>
                  <a:gd name="T20" fmla="*/ 32 w 100"/>
                  <a:gd name="T21" fmla="*/ 140 h 158"/>
                  <a:gd name="T22" fmla="*/ 32 w 100"/>
                  <a:gd name="T23" fmla="*/ 140 h 158"/>
                  <a:gd name="T24" fmla="*/ 100 w 100"/>
                  <a:gd name="T25" fmla="*/ 140 h 158"/>
                  <a:gd name="T26" fmla="*/ 100 w 100"/>
                  <a:gd name="T27" fmla="*/ 158 h 158"/>
                  <a:gd name="T28" fmla="*/ 0 w 100"/>
                  <a:gd name="T29" fmla="*/ 158 h 158"/>
                  <a:gd name="T30" fmla="*/ 0 w 100"/>
                  <a:gd name="T31" fmla="*/ 145 h 158"/>
                  <a:gd name="T32" fmla="*/ 18 w 100"/>
                  <a:gd name="T33" fmla="*/ 129 h 158"/>
                  <a:gd name="T34" fmla="*/ 40 w 100"/>
                  <a:gd name="T35" fmla="*/ 109 h 158"/>
                  <a:gd name="T36" fmla="*/ 56 w 100"/>
                  <a:gd name="T37" fmla="*/ 91 h 158"/>
                  <a:gd name="T38" fmla="*/ 67 w 100"/>
                  <a:gd name="T39" fmla="*/ 76 h 158"/>
                  <a:gd name="T40" fmla="*/ 74 w 100"/>
                  <a:gd name="T41" fmla="*/ 62 h 158"/>
                  <a:gd name="T42" fmla="*/ 76 w 100"/>
                  <a:gd name="T43" fmla="*/ 49 h 158"/>
                  <a:gd name="T44" fmla="*/ 74 w 100"/>
                  <a:gd name="T45" fmla="*/ 37 h 158"/>
                  <a:gd name="T46" fmla="*/ 69 w 100"/>
                  <a:gd name="T47" fmla="*/ 27 h 158"/>
                  <a:gd name="T48" fmla="*/ 59 w 100"/>
                  <a:gd name="T49" fmla="*/ 19 h 158"/>
                  <a:gd name="T50" fmla="*/ 45 w 100"/>
                  <a:gd name="T51" fmla="*/ 18 h 158"/>
                  <a:gd name="T52" fmla="*/ 32 w 100"/>
                  <a:gd name="T53" fmla="*/ 19 h 158"/>
                  <a:gd name="T54" fmla="*/ 20 w 100"/>
                  <a:gd name="T55" fmla="*/ 24 h 158"/>
                  <a:gd name="T56" fmla="*/ 12 w 100"/>
                  <a:gd name="T57" fmla="*/ 31 h 158"/>
                  <a:gd name="T58" fmla="*/ 5 w 100"/>
                  <a:gd name="T59" fmla="*/ 16 h 158"/>
                  <a:gd name="T60" fmla="*/ 17 w 100"/>
                  <a:gd name="T61" fmla="*/ 8 h 158"/>
                  <a:gd name="T62" fmla="*/ 32 w 100"/>
                  <a:gd name="T63" fmla="*/ 3 h 158"/>
                  <a:gd name="T64" fmla="*/ 49 w 100"/>
                  <a:gd name="T6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58">
                    <a:moveTo>
                      <a:pt x="49" y="0"/>
                    </a:moveTo>
                    <a:lnTo>
                      <a:pt x="67" y="3"/>
                    </a:lnTo>
                    <a:lnTo>
                      <a:pt x="81" y="9"/>
                    </a:lnTo>
                    <a:lnTo>
                      <a:pt x="90" y="19"/>
                    </a:lnTo>
                    <a:lnTo>
                      <a:pt x="95" y="32"/>
                    </a:lnTo>
                    <a:lnTo>
                      <a:pt x="97" y="45"/>
                    </a:lnTo>
                    <a:lnTo>
                      <a:pt x="94" y="67"/>
                    </a:lnTo>
                    <a:lnTo>
                      <a:pt x="82" y="86"/>
                    </a:lnTo>
                    <a:lnTo>
                      <a:pt x="66" y="106"/>
                    </a:lnTo>
                    <a:lnTo>
                      <a:pt x="43" y="129"/>
                    </a:lnTo>
                    <a:lnTo>
                      <a:pt x="32" y="140"/>
                    </a:lnTo>
                    <a:lnTo>
                      <a:pt x="32" y="140"/>
                    </a:lnTo>
                    <a:lnTo>
                      <a:pt x="100" y="140"/>
                    </a:lnTo>
                    <a:lnTo>
                      <a:pt x="100" y="158"/>
                    </a:lnTo>
                    <a:lnTo>
                      <a:pt x="0" y="158"/>
                    </a:lnTo>
                    <a:lnTo>
                      <a:pt x="0" y="145"/>
                    </a:lnTo>
                    <a:lnTo>
                      <a:pt x="18" y="129"/>
                    </a:lnTo>
                    <a:lnTo>
                      <a:pt x="40" y="109"/>
                    </a:lnTo>
                    <a:lnTo>
                      <a:pt x="56" y="91"/>
                    </a:lnTo>
                    <a:lnTo>
                      <a:pt x="67" y="76"/>
                    </a:lnTo>
                    <a:lnTo>
                      <a:pt x="74" y="62"/>
                    </a:lnTo>
                    <a:lnTo>
                      <a:pt x="76" y="49"/>
                    </a:lnTo>
                    <a:lnTo>
                      <a:pt x="74" y="37"/>
                    </a:lnTo>
                    <a:lnTo>
                      <a:pt x="69" y="27"/>
                    </a:lnTo>
                    <a:lnTo>
                      <a:pt x="59" y="19"/>
                    </a:lnTo>
                    <a:lnTo>
                      <a:pt x="45" y="18"/>
                    </a:lnTo>
                    <a:lnTo>
                      <a:pt x="32" y="19"/>
                    </a:lnTo>
                    <a:lnTo>
                      <a:pt x="20" y="24"/>
                    </a:lnTo>
                    <a:lnTo>
                      <a:pt x="12" y="31"/>
                    </a:lnTo>
                    <a:lnTo>
                      <a:pt x="5" y="16"/>
                    </a:lnTo>
                    <a:lnTo>
                      <a:pt x="17" y="8"/>
                    </a:lnTo>
                    <a:lnTo>
                      <a:pt x="32" y="3"/>
                    </a:lnTo>
                    <a:lnTo>
                      <a:pt x="4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4"/>
              <p:cNvSpPr>
                <a:spLocks noEditPoints="1"/>
              </p:cNvSpPr>
              <p:nvPr/>
            </p:nvSpPr>
            <p:spPr bwMode="auto">
              <a:xfrm>
                <a:off x="8128001" y="5249863"/>
                <a:ext cx="84138" cy="128588"/>
              </a:xfrm>
              <a:custGeom>
                <a:avLst/>
                <a:gdLst>
                  <a:gd name="T0" fmla="*/ 52 w 104"/>
                  <a:gd name="T1" fmla="*/ 16 h 161"/>
                  <a:gd name="T2" fmla="*/ 39 w 104"/>
                  <a:gd name="T3" fmla="*/ 21 h 161"/>
                  <a:gd name="T4" fmla="*/ 29 w 104"/>
                  <a:gd name="T5" fmla="*/ 32 h 161"/>
                  <a:gd name="T6" fmla="*/ 23 w 104"/>
                  <a:gd name="T7" fmla="*/ 54 h 161"/>
                  <a:gd name="T8" fmla="*/ 21 w 104"/>
                  <a:gd name="T9" fmla="*/ 81 h 161"/>
                  <a:gd name="T10" fmla="*/ 23 w 104"/>
                  <a:gd name="T11" fmla="*/ 107 h 161"/>
                  <a:gd name="T12" fmla="*/ 29 w 104"/>
                  <a:gd name="T13" fmla="*/ 129 h 161"/>
                  <a:gd name="T14" fmla="*/ 39 w 104"/>
                  <a:gd name="T15" fmla="*/ 140 h 161"/>
                  <a:gd name="T16" fmla="*/ 52 w 104"/>
                  <a:gd name="T17" fmla="*/ 145 h 161"/>
                  <a:gd name="T18" fmla="*/ 64 w 104"/>
                  <a:gd name="T19" fmla="*/ 142 h 161"/>
                  <a:gd name="T20" fmla="*/ 73 w 104"/>
                  <a:gd name="T21" fmla="*/ 134 h 161"/>
                  <a:gd name="T22" fmla="*/ 78 w 104"/>
                  <a:gd name="T23" fmla="*/ 121 h 161"/>
                  <a:gd name="T24" fmla="*/ 83 w 104"/>
                  <a:gd name="T25" fmla="*/ 103 h 161"/>
                  <a:gd name="T26" fmla="*/ 83 w 104"/>
                  <a:gd name="T27" fmla="*/ 80 h 161"/>
                  <a:gd name="T28" fmla="*/ 83 w 104"/>
                  <a:gd name="T29" fmla="*/ 58 h 161"/>
                  <a:gd name="T30" fmla="*/ 78 w 104"/>
                  <a:gd name="T31" fmla="*/ 40 h 161"/>
                  <a:gd name="T32" fmla="*/ 73 w 104"/>
                  <a:gd name="T33" fmla="*/ 27 h 161"/>
                  <a:gd name="T34" fmla="*/ 64 w 104"/>
                  <a:gd name="T35" fmla="*/ 19 h 161"/>
                  <a:gd name="T36" fmla="*/ 52 w 104"/>
                  <a:gd name="T37" fmla="*/ 16 h 161"/>
                  <a:gd name="T38" fmla="*/ 54 w 104"/>
                  <a:gd name="T39" fmla="*/ 0 h 161"/>
                  <a:gd name="T40" fmla="*/ 72 w 104"/>
                  <a:gd name="T41" fmla="*/ 3 h 161"/>
                  <a:gd name="T42" fmla="*/ 86 w 104"/>
                  <a:gd name="T43" fmla="*/ 13 h 161"/>
                  <a:gd name="T44" fmla="*/ 96 w 104"/>
                  <a:gd name="T45" fmla="*/ 29 h 161"/>
                  <a:gd name="T46" fmla="*/ 103 w 104"/>
                  <a:gd name="T47" fmla="*/ 52 h 161"/>
                  <a:gd name="T48" fmla="*/ 104 w 104"/>
                  <a:gd name="T49" fmla="*/ 78 h 161"/>
                  <a:gd name="T50" fmla="*/ 103 w 104"/>
                  <a:gd name="T51" fmla="*/ 107 h 161"/>
                  <a:gd name="T52" fmla="*/ 96 w 104"/>
                  <a:gd name="T53" fmla="*/ 130 h 161"/>
                  <a:gd name="T54" fmla="*/ 85 w 104"/>
                  <a:gd name="T55" fmla="*/ 147 h 161"/>
                  <a:gd name="T56" fmla="*/ 70 w 104"/>
                  <a:gd name="T57" fmla="*/ 158 h 161"/>
                  <a:gd name="T58" fmla="*/ 50 w 104"/>
                  <a:gd name="T59" fmla="*/ 161 h 161"/>
                  <a:gd name="T60" fmla="*/ 34 w 104"/>
                  <a:gd name="T61" fmla="*/ 158 h 161"/>
                  <a:gd name="T62" fmla="*/ 19 w 104"/>
                  <a:gd name="T63" fmla="*/ 148 h 161"/>
                  <a:gd name="T64" fmla="*/ 10 w 104"/>
                  <a:gd name="T65" fmla="*/ 132 h 161"/>
                  <a:gd name="T66" fmla="*/ 1 w 104"/>
                  <a:gd name="T67" fmla="*/ 109 h 161"/>
                  <a:gd name="T68" fmla="*/ 0 w 104"/>
                  <a:gd name="T69" fmla="*/ 81 h 161"/>
                  <a:gd name="T70" fmla="*/ 1 w 104"/>
                  <a:gd name="T71" fmla="*/ 52 h 161"/>
                  <a:gd name="T72" fmla="*/ 10 w 104"/>
                  <a:gd name="T73" fmla="*/ 29 h 161"/>
                  <a:gd name="T74" fmla="*/ 21 w 104"/>
                  <a:gd name="T75" fmla="*/ 13 h 161"/>
                  <a:gd name="T76" fmla="*/ 36 w 104"/>
                  <a:gd name="T77" fmla="*/ 3 h 161"/>
                  <a:gd name="T78" fmla="*/ 54 w 104"/>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61">
                    <a:moveTo>
                      <a:pt x="52" y="16"/>
                    </a:moveTo>
                    <a:lnTo>
                      <a:pt x="39" y="21"/>
                    </a:lnTo>
                    <a:lnTo>
                      <a:pt x="29" y="32"/>
                    </a:lnTo>
                    <a:lnTo>
                      <a:pt x="23" y="54"/>
                    </a:lnTo>
                    <a:lnTo>
                      <a:pt x="21" y="81"/>
                    </a:lnTo>
                    <a:lnTo>
                      <a:pt x="23" y="107"/>
                    </a:lnTo>
                    <a:lnTo>
                      <a:pt x="29" y="129"/>
                    </a:lnTo>
                    <a:lnTo>
                      <a:pt x="39" y="140"/>
                    </a:lnTo>
                    <a:lnTo>
                      <a:pt x="52" y="145"/>
                    </a:lnTo>
                    <a:lnTo>
                      <a:pt x="64" y="142"/>
                    </a:lnTo>
                    <a:lnTo>
                      <a:pt x="73" y="134"/>
                    </a:lnTo>
                    <a:lnTo>
                      <a:pt x="78" y="121"/>
                    </a:lnTo>
                    <a:lnTo>
                      <a:pt x="83" y="103"/>
                    </a:lnTo>
                    <a:lnTo>
                      <a:pt x="83" y="80"/>
                    </a:lnTo>
                    <a:lnTo>
                      <a:pt x="83" y="58"/>
                    </a:lnTo>
                    <a:lnTo>
                      <a:pt x="78" y="40"/>
                    </a:lnTo>
                    <a:lnTo>
                      <a:pt x="73" y="27"/>
                    </a:lnTo>
                    <a:lnTo>
                      <a:pt x="64" y="19"/>
                    </a:lnTo>
                    <a:lnTo>
                      <a:pt x="52" y="16"/>
                    </a:lnTo>
                    <a:close/>
                    <a:moveTo>
                      <a:pt x="54" y="0"/>
                    </a:moveTo>
                    <a:lnTo>
                      <a:pt x="72" y="3"/>
                    </a:lnTo>
                    <a:lnTo>
                      <a:pt x="86" y="13"/>
                    </a:lnTo>
                    <a:lnTo>
                      <a:pt x="96" y="29"/>
                    </a:lnTo>
                    <a:lnTo>
                      <a:pt x="103" y="52"/>
                    </a:lnTo>
                    <a:lnTo>
                      <a:pt x="104" y="78"/>
                    </a:lnTo>
                    <a:lnTo>
                      <a:pt x="103" y="107"/>
                    </a:lnTo>
                    <a:lnTo>
                      <a:pt x="96" y="130"/>
                    </a:lnTo>
                    <a:lnTo>
                      <a:pt x="85" y="147"/>
                    </a:lnTo>
                    <a:lnTo>
                      <a:pt x="70" y="158"/>
                    </a:lnTo>
                    <a:lnTo>
                      <a:pt x="50" y="161"/>
                    </a:lnTo>
                    <a:lnTo>
                      <a:pt x="34" y="158"/>
                    </a:lnTo>
                    <a:lnTo>
                      <a:pt x="19" y="148"/>
                    </a:lnTo>
                    <a:lnTo>
                      <a:pt x="10" y="132"/>
                    </a:lnTo>
                    <a:lnTo>
                      <a:pt x="1" y="109"/>
                    </a:lnTo>
                    <a:lnTo>
                      <a:pt x="0" y="81"/>
                    </a:lnTo>
                    <a:lnTo>
                      <a:pt x="1" y="52"/>
                    </a:lnTo>
                    <a:lnTo>
                      <a:pt x="10" y="29"/>
                    </a:lnTo>
                    <a:lnTo>
                      <a:pt x="21"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5"/>
              <p:cNvSpPr>
                <a:spLocks noEditPoints="1"/>
              </p:cNvSpPr>
              <p:nvPr/>
            </p:nvSpPr>
            <p:spPr bwMode="auto">
              <a:xfrm>
                <a:off x="8234363" y="5249863"/>
                <a:ext cx="84138" cy="128588"/>
              </a:xfrm>
              <a:custGeom>
                <a:avLst/>
                <a:gdLst>
                  <a:gd name="T0" fmla="*/ 54 w 106"/>
                  <a:gd name="T1" fmla="*/ 16 h 161"/>
                  <a:gd name="T2" fmla="*/ 41 w 106"/>
                  <a:gd name="T3" fmla="*/ 21 h 161"/>
                  <a:gd name="T4" fmla="*/ 31 w 106"/>
                  <a:gd name="T5" fmla="*/ 32 h 161"/>
                  <a:gd name="T6" fmla="*/ 25 w 106"/>
                  <a:gd name="T7" fmla="*/ 54 h 161"/>
                  <a:gd name="T8" fmla="*/ 21 w 106"/>
                  <a:gd name="T9" fmla="*/ 81 h 161"/>
                  <a:gd name="T10" fmla="*/ 25 w 106"/>
                  <a:gd name="T11" fmla="*/ 107 h 161"/>
                  <a:gd name="T12" fmla="*/ 31 w 106"/>
                  <a:gd name="T13" fmla="*/ 129 h 161"/>
                  <a:gd name="T14" fmla="*/ 41 w 106"/>
                  <a:gd name="T15" fmla="*/ 140 h 161"/>
                  <a:gd name="T16" fmla="*/ 54 w 106"/>
                  <a:gd name="T17" fmla="*/ 145 h 161"/>
                  <a:gd name="T18" fmla="*/ 66 w 106"/>
                  <a:gd name="T19" fmla="*/ 142 h 161"/>
                  <a:gd name="T20" fmla="*/ 74 w 106"/>
                  <a:gd name="T21" fmla="*/ 134 h 161"/>
                  <a:gd name="T22" fmla="*/ 80 w 106"/>
                  <a:gd name="T23" fmla="*/ 121 h 161"/>
                  <a:gd name="T24" fmla="*/ 83 w 106"/>
                  <a:gd name="T25" fmla="*/ 103 h 161"/>
                  <a:gd name="T26" fmla="*/ 85 w 106"/>
                  <a:gd name="T27" fmla="*/ 80 h 161"/>
                  <a:gd name="T28" fmla="*/ 83 w 106"/>
                  <a:gd name="T29" fmla="*/ 58 h 161"/>
                  <a:gd name="T30" fmla="*/ 80 w 106"/>
                  <a:gd name="T31" fmla="*/ 40 h 161"/>
                  <a:gd name="T32" fmla="*/ 74 w 106"/>
                  <a:gd name="T33" fmla="*/ 27 h 161"/>
                  <a:gd name="T34" fmla="*/ 66 w 106"/>
                  <a:gd name="T35" fmla="*/ 19 h 161"/>
                  <a:gd name="T36" fmla="*/ 54 w 106"/>
                  <a:gd name="T37" fmla="*/ 16 h 161"/>
                  <a:gd name="T38" fmla="*/ 54 w 106"/>
                  <a:gd name="T39" fmla="*/ 0 h 161"/>
                  <a:gd name="T40" fmla="*/ 72 w 106"/>
                  <a:gd name="T41" fmla="*/ 3 h 161"/>
                  <a:gd name="T42" fmla="*/ 87 w 106"/>
                  <a:gd name="T43" fmla="*/ 13 h 161"/>
                  <a:gd name="T44" fmla="*/ 98 w 106"/>
                  <a:gd name="T45" fmla="*/ 29 h 161"/>
                  <a:gd name="T46" fmla="*/ 105 w 106"/>
                  <a:gd name="T47" fmla="*/ 52 h 161"/>
                  <a:gd name="T48" fmla="*/ 106 w 106"/>
                  <a:gd name="T49" fmla="*/ 78 h 161"/>
                  <a:gd name="T50" fmla="*/ 105 w 106"/>
                  <a:gd name="T51" fmla="*/ 107 h 161"/>
                  <a:gd name="T52" fmla="*/ 97 w 106"/>
                  <a:gd name="T53" fmla="*/ 130 h 161"/>
                  <a:gd name="T54" fmla="*/ 87 w 106"/>
                  <a:gd name="T55" fmla="*/ 147 h 161"/>
                  <a:gd name="T56" fmla="*/ 70 w 106"/>
                  <a:gd name="T57" fmla="*/ 158 h 161"/>
                  <a:gd name="T58" fmla="*/ 52 w 106"/>
                  <a:gd name="T59" fmla="*/ 161 h 161"/>
                  <a:gd name="T60" fmla="*/ 34 w 106"/>
                  <a:gd name="T61" fmla="*/ 158 h 161"/>
                  <a:gd name="T62" fmla="*/ 21 w 106"/>
                  <a:gd name="T63" fmla="*/ 148 h 161"/>
                  <a:gd name="T64" fmla="*/ 10 w 106"/>
                  <a:gd name="T65" fmla="*/ 132 h 161"/>
                  <a:gd name="T66" fmla="*/ 3 w 106"/>
                  <a:gd name="T67" fmla="*/ 109 h 161"/>
                  <a:gd name="T68" fmla="*/ 0 w 106"/>
                  <a:gd name="T69" fmla="*/ 81 h 161"/>
                  <a:gd name="T70" fmla="*/ 3 w 106"/>
                  <a:gd name="T71" fmla="*/ 52 h 161"/>
                  <a:gd name="T72" fmla="*/ 10 w 106"/>
                  <a:gd name="T73" fmla="*/ 29 h 161"/>
                  <a:gd name="T74" fmla="*/ 21 w 106"/>
                  <a:gd name="T75" fmla="*/ 13 h 161"/>
                  <a:gd name="T76" fmla="*/ 38 w 106"/>
                  <a:gd name="T77" fmla="*/ 3 h 161"/>
                  <a:gd name="T78" fmla="*/ 54 w 106"/>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1">
                    <a:moveTo>
                      <a:pt x="54" y="16"/>
                    </a:moveTo>
                    <a:lnTo>
                      <a:pt x="41" y="21"/>
                    </a:lnTo>
                    <a:lnTo>
                      <a:pt x="31" y="32"/>
                    </a:lnTo>
                    <a:lnTo>
                      <a:pt x="25" y="54"/>
                    </a:lnTo>
                    <a:lnTo>
                      <a:pt x="21" y="81"/>
                    </a:lnTo>
                    <a:lnTo>
                      <a:pt x="25" y="107"/>
                    </a:lnTo>
                    <a:lnTo>
                      <a:pt x="31" y="129"/>
                    </a:lnTo>
                    <a:lnTo>
                      <a:pt x="41" y="140"/>
                    </a:lnTo>
                    <a:lnTo>
                      <a:pt x="54" y="145"/>
                    </a:lnTo>
                    <a:lnTo>
                      <a:pt x="66" y="142"/>
                    </a:lnTo>
                    <a:lnTo>
                      <a:pt x="74" y="134"/>
                    </a:lnTo>
                    <a:lnTo>
                      <a:pt x="80" y="121"/>
                    </a:lnTo>
                    <a:lnTo>
                      <a:pt x="83" y="103"/>
                    </a:lnTo>
                    <a:lnTo>
                      <a:pt x="85" y="80"/>
                    </a:lnTo>
                    <a:lnTo>
                      <a:pt x="83" y="58"/>
                    </a:lnTo>
                    <a:lnTo>
                      <a:pt x="80" y="40"/>
                    </a:lnTo>
                    <a:lnTo>
                      <a:pt x="74" y="27"/>
                    </a:lnTo>
                    <a:lnTo>
                      <a:pt x="66" y="19"/>
                    </a:lnTo>
                    <a:lnTo>
                      <a:pt x="54" y="16"/>
                    </a:lnTo>
                    <a:close/>
                    <a:moveTo>
                      <a:pt x="54" y="0"/>
                    </a:moveTo>
                    <a:lnTo>
                      <a:pt x="72" y="3"/>
                    </a:lnTo>
                    <a:lnTo>
                      <a:pt x="87" y="13"/>
                    </a:lnTo>
                    <a:lnTo>
                      <a:pt x="98" y="29"/>
                    </a:lnTo>
                    <a:lnTo>
                      <a:pt x="105" y="52"/>
                    </a:lnTo>
                    <a:lnTo>
                      <a:pt x="106" y="78"/>
                    </a:lnTo>
                    <a:lnTo>
                      <a:pt x="105" y="107"/>
                    </a:lnTo>
                    <a:lnTo>
                      <a:pt x="97" y="130"/>
                    </a:lnTo>
                    <a:lnTo>
                      <a:pt x="87" y="147"/>
                    </a:lnTo>
                    <a:lnTo>
                      <a:pt x="70" y="158"/>
                    </a:lnTo>
                    <a:lnTo>
                      <a:pt x="52" y="161"/>
                    </a:lnTo>
                    <a:lnTo>
                      <a:pt x="34" y="158"/>
                    </a:lnTo>
                    <a:lnTo>
                      <a:pt x="21" y="148"/>
                    </a:lnTo>
                    <a:lnTo>
                      <a:pt x="10" y="132"/>
                    </a:lnTo>
                    <a:lnTo>
                      <a:pt x="3" y="109"/>
                    </a:lnTo>
                    <a:lnTo>
                      <a:pt x="0" y="81"/>
                    </a:lnTo>
                    <a:lnTo>
                      <a:pt x="3" y="52"/>
                    </a:lnTo>
                    <a:lnTo>
                      <a:pt x="10" y="29"/>
                    </a:lnTo>
                    <a:lnTo>
                      <a:pt x="21" y="13"/>
                    </a:lnTo>
                    <a:lnTo>
                      <a:pt x="38"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6"/>
              <p:cNvSpPr>
                <a:spLocks/>
              </p:cNvSpPr>
              <p:nvPr/>
            </p:nvSpPr>
            <p:spPr bwMode="auto">
              <a:xfrm>
                <a:off x="6689726" y="5483225"/>
                <a:ext cx="95250" cy="128588"/>
              </a:xfrm>
              <a:custGeom>
                <a:avLst/>
                <a:gdLst>
                  <a:gd name="T0" fmla="*/ 0 w 119"/>
                  <a:gd name="T1" fmla="*/ 0 h 161"/>
                  <a:gd name="T2" fmla="*/ 119 w 119"/>
                  <a:gd name="T3" fmla="*/ 0 h 161"/>
                  <a:gd name="T4" fmla="*/ 119 w 119"/>
                  <a:gd name="T5" fmla="*/ 18 h 161"/>
                  <a:gd name="T6" fmla="*/ 70 w 119"/>
                  <a:gd name="T7" fmla="*/ 18 h 161"/>
                  <a:gd name="T8" fmla="*/ 70 w 119"/>
                  <a:gd name="T9" fmla="*/ 161 h 161"/>
                  <a:gd name="T10" fmla="*/ 49 w 119"/>
                  <a:gd name="T11" fmla="*/ 161 h 161"/>
                  <a:gd name="T12" fmla="*/ 49 w 119"/>
                  <a:gd name="T13" fmla="*/ 18 h 161"/>
                  <a:gd name="T14" fmla="*/ 0 w 119"/>
                  <a:gd name="T15" fmla="*/ 18 h 161"/>
                  <a:gd name="T16" fmla="*/ 0 w 119"/>
                  <a:gd name="T1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61">
                    <a:moveTo>
                      <a:pt x="0" y="0"/>
                    </a:moveTo>
                    <a:lnTo>
                      <a:pt x="119" y="0"/>
                    </a:lnTo>
                    <a:lnTo>
                      <a:pt x="119" y="18"/>
                    </a:lnTo>
                    <a:lnTo>
                      <a:pt x="70" y="18"/>
                    </a:lnTo>
                    <a:lnTo>
                      <a:pt x="70" y="161"/>
                    </a:lnTo>
                    <a:lnTo>
                      <a:pt x="49" y="161"/>
                    </a:lnTo>
                    <a:lnTo>
                      <a:pt x="49" y="18"/>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7"/>
              <p:cNvSpPr>
                <a:spLocks/>
              </p:cNvSpPr>
              <p:nvPr/>
            </p:nvSpPr>
            <p:spPr bwMode="auto">
              <a:xfrm>
                <a:off x="6796088" y="5518150"/>
                <a:ext cx="47625" cy="93663"/>
              </a:xfrm>
              <a:custGeom>
                <a:avLst/>
                <a:gdLst>
                  <a:gd name="T0" fmla="*/ 52 w 59"/>
                  <a:gd name="T1" fmla="*/ 0 h 117"/>
                  <a:gd name="T2" fmla="*/ 55 w 59"/>
                  <a:gd name="T3" fmla="*/ 0 h 117"/>
                  <a:gd name="T4" fmla="*/ 59 w 59"/>
                  <a:gd name="T5" fmla="*/ 0 h 117"/>
                  <a:gd name="T6" fmla="*/ 59 w 59"/>
                  <a:gd name="T7" fmla="*/ 19 h 117"/>
                  <a:gd name="T8" fmla="*/ 55 w 59"/>
                  <a:gd name="T9" fmla="*/ 19 h 117"/>
                  <a:gd name="T10" fmla="*/ 50 w 59"/>
                  <a:gd name="T11" fmla="*/ 19 h 117"/>
                  <a:gd name="T12" fmla="*/ 37 w 59"/>
                  <a:gd name="T13" fmla="*/ 23 h 117"/>
                  <a:gd name="T14" fmla="*/ 28 w 59"/>
                  <a:gd name="T15" fmla="*/ 33 h 117"/>
                  <a:gd name="T16" fmla="*/ 23 w 59"/>
                  <a:gd name="T17" fmla="*/ 46 h 117"/>
                  <a:gd name="T18" fmla="*/ 23 w 59"/>
                  <a:gd name="T19" fmla="*/ 50 h 117"/>
                  <a:gd name="T20" fmla="*/ 23 w 59"/>
                  <a:gd name="T21" fmla="*/ 55 h 117"/>
                  <a:gd name="T22" fmla="*/ 23 w 59"/>
                  <a:gd name="T23" fmla="*/ 117 h 117"/>
                  <a:gd name="T24" fmla="*/ 1 w 59"/>
                  <a:gd name="T25" fmla="*/ 117 h 117"/>
                  <a:gd name="T26" fmla="*/ 1 w 59"/>
                  <a:gd name="T27" fmla="*/ 37 h 117"/>
                  <a:gd name="T28" fmla="*/ 0 w 59"/>
                  <a:gd name="T29" fmla="*/ 1 h 117"/>
                  <a:gd name="T30" fmla="*/ 18 w 59"/>
                  <a:gd name="T31" fmla="*/ 1 h 117"/>
                  <a:gd name="T32" fmla="*/ 19 w 59"/>
                  <a:gd name="T33" fmla="*/ 24 h 117"/>
                  <a:gd name="T34" fmla="*/ 21 w 59"/>
                  <a:gd name="T35" fmla="*/ 24 h 117"/>
                  <a:gd name="T36" fmla="*/ 28 w 59"/>
                  <a:gd name="T37" fmla="*/ 11 h 117"/>
                  <a:gd name="T38" fmla="*/ 39 w 59"/>
                  <a:gd name="T39" fmla="*/ 1 h 117"/>
                  <a:gd name="T40" fmla="*/ 52 w 59"/>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117">
                    <a:moveTo>
                      <a:pt x="52" y="0"/>
                    </a:moveTo>
                    <a:lnTo>
                      <a:pt x="55" y="0"/>
                    </a:lnTo>
                    <a:lnTo>
                      <a:pt x="59" y="0"/>
                    </a:lnTo>
                    <a:lnTo>
                      <a:pt x="59" y="19"/>
                    </a:lnTo>
                    <a:lnTo>
                      <a:pt x="55" y="19"/>
                    </a:lnTo>
                    <a:lnTo>
                      <a:pt x="50" y="19"/>
                    </a:lnTo>
                    <a:lnTo>
                      <a:pt x="37" y="23"/>
                    </a:lnTo>
                    <a:lnTo>
                      <a:pt x="28" y="33"/>
                    </a:lnTo>
                    <a:lnTo>
                      <a:pt x="23" y="46"/>
                    </a:lnTo>
                    <a:lnTo>
                      <a:pt x="23" y="50"/>
                    </a:lnTo>
                    <a:lnTo>
                      <a:pt x="23" y="55"/>
                    </a:lnTo>
                    <a:lnTo>
                      <a:pt x="23" y="117"/>
                    </a:lnTo>
                    <a:lnTo>
                      <a:pt x="1" y="117"/>
                    </a:lnTo>
                    <a:lnTo>
                      <a:pt x="1" y="37"/>
                    </a:lnTo>
                    <a:lnTo>
                      <a:pt x="0" y="1"/>
                    </a:lnTo>
                    <a:lnTo>
                      <a:pt x="18" y="1"/>
                    </a:lnTo>
                    <a:lnTo>
                      <a:pt x="19" y="24"/>
                    </a:lnTo>
                    <a:lnTo>
                      <a:pt x="21" y="24"/>
                    </a:lnTo>
                    <a:lnTo>
                      <a:pt x="28" y="11"/>
                    </a:lnTo>
                    <a:lnTo>
                      <a:pt x="39" y="1"/>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8"/>
              <p:cNvSpPr>
                <a:spLocks noEditPoints="1"/>
              </p:cNvSpPr>
              <p:nvPr/>
            </p:nvSpPr>
            <p:spPr bwMode="auto">
              <a:xfrm>
                <a:off x="6861176" y="5483225"/>
                <a:ext cx="20638" cy="128588"/>
              </a:xfrm>
              <a:custGeom>
                <a:avLst/>
                <a:gdLst>
                  <a:gd name="T0" fmla="*/ 4 w 27"/>
                  <a:gd name="T1" fmla="*/ 45 h 161"/>
                  <a:gd name="T2" fmla="*/ 25 w 27"/>
                  <a:gd name="T3" fmla="*/ 45 h 161"/>
                  <a:gd name="T4" fmla="*/ 25 w 27"/>
                  <a:gd name="T5" fmla="*/ 161 h 161"/>
                  <a:gd name="T6" fmla="*/ 4 w 27"/>
                  <a:gd name="T7" fmla="*/ 161 h 161"/>
                  <a:gd name="T8" fmla="*/ 4 w 27"/>
                  <a:gd name="T9" fmla="*/ 45 h 161"/>
                  <a:gd name="T10" fmla="*/ 14 w 27"/>
                  <a:gd name="T11" fmla="*/ 0 h 161"/>
                  <a:gd name="T12" fmla="*/ 18 w 27"/>
                  <a:gd name="T13" fmla="*/ 1 h 161"/>
                  <a:gd name="T14" fmla="*/ 23 w 27"/>
                  <a:gd name="T15" fmla="*/ 3 h 161"/>
                  <a:gd name="T16" fmla="*/ 27 w 27"/>
                  <a:gd name="T17" fmla="*/ 8 h 161"/>
                  <a:gd name="T18" fmla="*/ 27 w 27"/>
                  <a:gd name="T19" fmla="*/ 13 h 161"/>
                  <a:gd name="T20" fmla="*/ 27 w 27"/>
                  <a:gd name="T21" fmla="*/ 18 h 161"/>
                  <a:gd name="T22" fmla="*/ 25 w 27"/>
                  <a:gd name="T23" fmla="*/ 21 h 161"/>
                  <a:gd name="T24" fmla="*/ 22 w 27"/>
                  <a:gd name="T25" fmla="*/ 23 h 161"/>
                  <a:gd name="T26" fmla="*/ 18 w 27"/>
                  <a:gd name="T27" fmla="*/ 26 h 161"/>
                  <a:gd name="T28" fmla="*/ 14 w 27"/>
                  <a:gd name="T29" fmla="*/ 26 h 161"/>
                  <a:gd name="T30" fmla="*/ 9 w 27"/>
                  <a:gd name="T31" fmla="*/ 24 h 161"/>
                  <a:gd name="T32" fmla="*/ 4 w 27"/>
                  <a:gd name="T33" fmla="*/ 23 h 161"/>
                  <a:gd name="T34" fmla="*/ 2 w 27"/>
                  <a:gd name="T35" fmla="*/ 18 h 161"/>
                  <a:gd name="T36" fmla="*/ 0 w 27"/>
                  <a:gd name="T37" fmla="*/ 13 h 161"/>
                  <a:gd name="T38" fmla="*/ 2 w 27"/>
                  <a:gd name="T39" fmla="*/ 8 h 161"/>
                  <a:gd name="T40" fmla="*/ 4 w 27"/>
                  <a:gd name="T41" fmla="*/ 3 h 161"/>
                  <a:gd name="T42" fmla="*/ 9 w 27"/>
                  <a:gd name="T43" fmla="*/ 1 h 161"/>
                  <a:gd name="T44" fmla="*/ 14 w 27"/>
                  <a:gd name="T4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61">
                    <a:moveTo>
                      <a:pt x="4" y="45"/>
                    </a:moveTo>
                    <a:lnTo>
                      <a:pt x="25" y="45"/>
                    </a:lnTo>
                    <a:lnTo>
                      <a:pt x="25" y="161"/>
                    </a:lnTo>
                    <a:lnTo>
                      <a:pt x="4" y="161"/>
                    </a:lnTo>
                    <a:lnTo>
                      <a:pt x="4" y="45"/>
                    </a:lnTo>
                    <a:close/>
                    <a:moveTo>
                      <a:pt x="14" y="0"/>
                    </a:moveTo>
                    <a:lnTo>
                      <a:pt x="18" y="1"/>
                    </a:lnTo>
                    <a:lnTo>
                      <a:pt x="23" y="3"/>
                    </a:lnTo>
                    <a:lnTo>
                      <a:pt x="27" y="8"/>
                    </a:lnTo>
                    <a:lnTo>
                      <a:pt x="27" y="13"/>
                    </a:lnTo>
                    <a:lnTo>
                      <a:pt x="27" y="18"/>
                    </a:lnTo>
                    <a:lnTo>
                      <a:pt x="25" y="21"/>
                    </a:lnTo>
                    <a:lnTo>
                      <a:pt x="22" y="23"/>
                    </a:lnTo>
                    <a:lnTo>
                      <a:pt x="18" y="26"/>
                    </a:lnTo>
                    <a:lnTo>
                      <a:pt x="14" y="26"/>
                    </a:lnTo>
                    <a:lnTo>
                      <a:pt x="9" y="24"/>
                    </a:lnTo>
                    <a:lnTo>
                      <a:pt x="4" y="23"/>
                    </a:lnTo>
                    <a:lnTo>
                      <a:pt x="2" y="18"/>
                    </a:lnTo>
                    <a:lnTo>
                      <a:pt x="0" y="13"/>
                    </a:lnTo>
                    <a:lnTo>
                      <a:pt x="2" y="8"/>
                    </a:lnTo>
                    <a:lnTo>
                      <a:pt x="4" y="3"/>
                    </a:lnTo>
                    <a:lnTo>
                      <a:pt x="9"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9"/>
              <p:cNvSpPr>
                <a:spLocks noEditPoints="1"/>
              </p:cNvSpPr>
              <p:nvPr/>
            </p:nvSpPr>
            <p:spPr bwMode="auto">
              <a:xfrm>
                <a:off x="6899276" y="5518150"/>
                <a:ext cx="73025" cy="96838"/>
              </a:xfrm>
              <a:custGeom>
                <a:avLst/>
                <a:gdLst>
                  <a:gd name="T0" fmla="*/ 70 w 91"/>
                  <a:gd name="T1" fmla="*/ 59 h 121"/>
                  <a:gd name="T2" fmla="*/ 55 w 91"/>
                  <a:gd name="T3" fmla="*/ 59 h 121"/>
                  <a:gd name="T4" fmla="*/ 42 w 91"/>
                  <a:gd name="T5" fmla="*/ 60 h 121"/>
                  <a:gd name="T6" fmla="*/ 31 w 91"/>
                  <a:gd name="T7" fmla="*/ 65 h 121"/>
                  <a:gd name="T8" fmla="*/ 23 w 91"/>
                  <a:gd name="T9" fmla="*/ 73 h 121"/>
                  <a:gd name="T10" fmla="*/ 21 w 91"/>
                  <a:gd name="T11" fmla="*/ 85 h 121"/>
                  <a:gd name="T12" fmla="*/ 21 w 91"/>
                  <a:gd name="T13" fmla="*/ 91 h 121"/>
                  <a:gd name="T14" fmla="*/ 23 w 91"/>
                  <a:gd name="T15" fmla="*/ 96 h 121"/>
                  <a:gd name="T16" fmla="*/ 26 w 91"/>
                  <a:gd name="T17" fmla="*/ 100 h 121"/>
                  <a:gd name="T18" fmla="*/ 31 w 91"/>
                  <a:gd name="T19" fmla="*/ 103 h 121"/>
                  <a:gd name="T20" fmla="*/ 36 w 91"/>
                  <a:gd name="T21" fmla="*/ 104 h 121"/>
                  <a:gd name="T22" fmla="*/ 41 w 91"/>
                  <a:gd name="T23" fmla="*/ 104 h 121"/>
                  <a:gd name="T24" fmla="*/ 54 w 91"/>
                  <a:gd name="T25" fmla="*/ 101 h 121"/>
                  <a:gd name="T26" fmla="*/ 64 w 91"/>
                  <a:gd name="T27" fmla="*/ 95 h 121"/>
                  <a:gd name="T28" fmla="*/ 68 w 91"/>
                  <a:gd name="T29" fmla="*/ 85 h 121"/>
                  <a:gd name="T30" fmla="*/ 70 w 91"/>
                  <a:gd name="T31" fmla="*/ 82 h 121"/>
                  <a:gd name="T32" fmla="*/ 70 w 91"/>
                  <a:gd name="T33" fmla="*/ 78 h 121"/>
                  <a:gd name="T34" fmla="*/ 70 w 91"/>
                  <a:gd name="T35" fmla="*/ 59 h 121"/>
                  <a:gd name="T36" fmla="*/ 46 w 91"/>
                  <a:gd name="T37" fmla="*/ 0 h 121"/>
                  <a:gd name="T38" fmla="*/ 64 w 91"/>
                  <a:gd name="T39" fmla="*/ 1 h 121"/>
                  <a:gd name="T40" fmla="*/ 77 w 91"/>
                  <a:gd name="T41" fmla="*/ 10 h 121"/>
                  <a:gd name="T42" fmla="*/ 85 w 91"/>
                  <a:gd name="T43" fmla="*/ 19 h 121"/>
                  <a:gd name="T44" fmla="*/ 90 w 91"/>
                  <a:gd name="T45" fmla="*/ 33 h 121"/>
                  <a:gd name="T46" fmla="*/ 90 w 91"/>
                  <a:gd name="T47" fmla="*/ 46 h 121"/>
                  <a:gd name="T48" fmla="*/ 90 w 91"/>
                  <a:gd name="T49" fmla="*/ 90 h 121"/>
                  <a:gd name="T50" fmla="*/ 90 w 91"/>
                  <a:gd name="T51" fmla="*/ 104 h 121"/>
                  <a:gd name="T52" fmla="*/ 91 w 91"/>
                  <a:gd name="T53" fmla="*/ 117 h 121"/>
                  <a:gd name="T54" fmla="*/ 73 w 91"/>
                  <a:gd name="T55" fmla="*/ 117 h 121"/>
                  <a:gd name="T56" fmla="*/ 72 w 91"/>
                  <a:gd name="T57" fmla="*/ 103 h 121"/>
                  <a:gd name="T58" fmla="*/ 70 w 91"/>
                  <a:gd name="T59" fmla="*/ 103 h 121"/>
                  <a:gd name="T60" fmla="*/ 62 w 91"/>
                  <a:gd name="T61" fmla="*/ 111 h 121"/>
                  <a:gd name="T62" fmla="*/ 50 w 91"/>
                  <a:gd name="T63" fmla="*/ 117 h 121"/>
                  <a:gd name="T64" fmla="*/ 36 w 91"/>
                  <a:gd name="T65" fmla="*/ 121 h 121"/>
                  <a:gd name="T66" fmla="*/ 19 w 91"/>
                  <a:gd name="T67" fmla="*/ 117 h 121"/>
                  <a:gd name="T68" fmla="*/ 8 w 91"/>
                  <a:gd name="T69" fmla="*/ 109 h 121"/>
                  <a:gd name="T70" fmla="*/ 1 w 91"/>
                  <a:gd name="T71" fmla="*/ 100 h 121"/>
                  <a:gd name="T72" fmla="*/ 0 w 91"/>
                  <a:gd name="T73" fmla="*/ 86 h 121"/>
                  <a:gd name="T74" fmla="*/ 3 w 91"/>
                  <a:gd name="T75" fmla="*/ 72 h 121"/>
                  <a:gd name="T76" fmla="*/ 11 w 91"/>
                  <a:gd name="T77" fmla="*/ 60 h 121"/>
                  <a:gd name="T78" fmla="*/ 26 w 91"/>
                  <a:gd name="T79" fmla="*/ 50 h 121"/>
                  <a:gd name="T80" fmla="*/ 46 w 91"/>
                  <a:gd name="T81" fmla="*/ 46 h 121"/>
                  <a:gd name="T82" fmla="*/ 68 w 91"/>
                  <a:gd name="T83" fmla="*/ 44 h 121"/>
                  <a:gd name="T84" fmla="*/ 68 w 91"/>
                  <a:gd name="T85" fmla="*/ 41 h 121"/>
                  <a:gd name="T86" fmla="*/ 68 w 91"/>
                  <a:gd name="T87" fmla="*/ 34 h 121"/>
                  <a:gd name="T88" fmla="*/ 67 w 91"/>
                  <a:gd name="T89" fmla="*/ 28 h 121"/>
                  <a:gd name="T90" fmla="*/ 62 w 91"/>
                  <a:gd name="T91" fmla="*/ 21 h 121"/>
                  <a:gd name="T92" fmla="*/ 55 w 91"/>
                  <a:gd name="T93" fmla="*/ 16 h 121"/>
                  <a:gd name="T94" fmla="*/ 42 w 91"/>
                  <a:gd name="T95" fmla="*/ 15 h 121"/>
                  <a:gd name="T96" fmla="*/ 26 w 91"/>
                  <a:gd name="T97" fmla="*/ 16 h 121"/>
                  <a:gd name="T98" fmla="*/ 13 w 91"/>
                  <a:gd name="T99" fmla="*/ 23 h 121"/>
                  <a:gd name="T100" fmla="*/ 8 w 91"/>
                  <a:gd name="T101" fmla="*/ 10 h 121"/>
                  <a:gd name="T102" fmla="*/ 24 w 91"/>
                  <a:gd name="T103" fmla="*/ 1 h 121"/>
                  <a:gd name="T104" fmla="*/ 46 w 91"/>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 h="121">
                    <a:moveTo>
                      <a:pt x="70" y="59"/>
                    </a:moveTo>
                    <a:lnTo>
                      <a:pt x="55" y="59"/>
                    </a:lnTo>
                    <a:lnTo>
                      <a:pt x="42" y="60"/>
                    </a:lnTo>
                    <a:lnTo>
                      <a:pt x="31" y="65"/>
                    </a:lnTo>
                    <a:lnTo>
                      <a:pt x="23" y="73"/>
                    </a:lnTo>
                    <a:lnTo>
                      <a:pt x="21" y="85"/>
                    </a:lnTo>
                    <a:lnTo>
                      <a:pt x="21" y="91"/>
                    </a:lnTo>
                    <a:lnTo>
                      <a:pt x="23" y="96"/>
                    </a:lnTo>
                    <a:lnTo>
                      <a:pt x="26" y="100"/>
                    </a:lnTo>
                    <a:lnTo>
                      <a:pt x="31" y="103"/>
                    </a:lnTo>
                    <a:lnTo>
                      <a:pt x="36" y="104"/>
                    </a:lnTo>
                    <a:lnTo>
                      <a:pt x="41" y="104"/>
                    </a:lnTo>
                    <a:lnTo>
                      <a:pt x="54" y="101"/>
                    </a:lnTo>
                    <a:lnTo>
                      <a:pt x="64" y="95"/>
                    </a:lnTo>
                    <a:lnTo>
                      <a:pt x="68" y="85"/>
                    </a:lnTo>
                    <a:lnTo>
                      <a:pt x="70" y="82"/>
                    </a:lnTo>
                    <a:lnTo>
                      <a:pt x="70" y="78"/>
                    </a:lnTo>
                    <a:lnTo>
                      <a:pt x="70" y="59"/>
                    </a:lnTo>
                    <a:close/>
                    <a:moveTo>
                      <a:pt x="46" y="0"/>
                    </a:moveTo>
                    <a:lnTo>
                      <a:pt x="64" y="1"/>
                    </a:lnTo>
                    <a:lnTo>
                      <a:pt x="77" y="10"/>
                    </a:lnTo>
                    <a:lnTo>
                      <a:pt x="85" y="19"/>
                    </a:lnTo>
                    <a:lnTo>
                      <a:pt x="90" y="33"/>
                    </a:lnTo>
                    <a:lnTo>
                      <a:pt x="90" y="46"/>
                    </a:lnTo>
                    <a:lnTo>
                      <a:pt x="90" y="90"/>
                    </a:lnTo>
                    <a:lnTo>
                      <a:pt x="90" y="104"/>
                    </a:lnTo>
                    <a:lnTo>
                      <a:pt x="91" y="117"/>
                    </a:lnTo>
                    <a:lnTo>
                      <a:pt x="73" y="117"/>
                    </a:lnTo>
                    <a:lnTo>
                      <a:pt x="72" y="103"/>
                    </a:lnTo>
                    <a:lnTo>
                      <a:pt x="70" y="103"/>
                    </a:lnTo>
                    <a:lnTo>
                      <a:pt x="62" y="111"/>
                    </a:lnTo>
                    <a:lnTo>
                      <a:pt x="50" y="117"/>
                    </a:lnTo>
                    <a:lnTo>
                      <a:pt x="36" y="121"/>
                    </a:lnTo>
                    <a:lnTo>
                      <a:pt x="19" y="117"/>
                    </a:lnTo>
                    <a:lnTo>
                      <a:pt x="8" y="109"/>
                    </a:lnTo>
                    <a:lnTo>
                      <a:pt x="1" y="100"/>
                    </a:lnTo>
                    <a:lnTo>
                      <a:pt x="0" y="86"/>
                    </a:lnTo>
                    <a:lnTo>
                      <a:pt x="3" y="72"/>
                    </a:lnTo>
                    <a:lnTo>
                      <a:pt x="11" y="60"/>
                    </a:lnTo>
                    <a:lnTo>
                      <a:pt x="26" y="50"/>
                    </a:lnTo>
                    <a:lnTo>
                      <a:pt x="46" y="46"/>
                    </a:lnTo>
                    <a:lnTo>
                      <a:pt x="68" y="44"/>
                    </a:lnTo>
                    <a:lnTo>
                      <a:pt x="68" y="41"/>
                    </a:lnTo>
                    <a:lnTo>
                      <a:pt x="68" y="34"/>
                    </a:lnTo>
                    <a:lnTo>
                      <a:pt x="67" y="28"/>
                    </a:lnTo>
                    <a:lnTo>
                      <a:pt x="62" y="21"/>
                    </a:lnTo>
                    <a:lnTo>
                      <a:pt x="55" y="16"/>
                    </a:lnTo>
                    <a:lnTo>
                      <a:pt x="42" y="15"/>
                    </a:lnTo>
                    <a:lnTo>
                      <a:pt x="26" y="16"/>
                    </a:lnTo>
                    <a:lnTo>
                      <a:pt x="13" y="23"/>
                    </a:lnTo>
                    <a:lnTo>
                      <a:pt x="8" y="10"/>
                    </a:lnTo>
                    <a:lnTo>
                      <a:pt x="24" y="1"/>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Rectangle 40"/>
              <p:cNvSpPr>
                <a:spLocks noChangeArrowheads="1"/>
              </p:cNvSpPr>
              <p:nvPr/>
            </p:nvSpPr>
            <p:spPr bwMode="auto">
              <a:xfrm>
                <a:off x="7011988" y="5476875"/>
                <a:ext cx="17463" cy="1349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1489" name="Group 61488"/>
            <p:cNvGrpSpPr/>
            <p:nvPr/>
          </p:nvGrpSpPr>
          <p:grpSpPr>
            <a:xfrm>
              <a:off x="4735513" y="2366963"/>
              <a:ext cx="715963" cy="2744788"/>
              <a:chOff x="4735513" y="2366963"/>
              <a:chExt cx="715963" cy="2744788"/>
            </a:xfrm>
          </p:grpSpPr>
          <p:sp>
            <p:nvSpPr>
              <p:cNvPr id="105" name="Line 18"/>
              <p:cNvSpPr>
                <a:spLocks noChangeShapeType="1"/>
              </p:cNvSpPr>
              <p:nvPr/>
            </p:nvSpPr>
            <p:spPr bwMode="auto">
              <a:xfrm flipV="1">
                <a:off x="5451476" y="2447925"/>
                <a:ext cx="0" cy="2616200"/>
              </a:xfrm>
              <a:prstGeom prst="line">
                <a:avLst/>
              </a:prstGeom>
              <a:noFill/>
              <a:ln w="11">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40" name="Line 41"/>
              <p:cNvSpPr>
                <a:spLocks noChangeShapeType="1"/>
              </p:cNvSpPr>
              <p:nvPr/>
            </p:nvSpPr>
            <p:spPr bwMode="auto">
              <a:xfrm flipH="1">
                <a:off x="5368926" y="5064125"/>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41" name="Freeform 42"/>
              <p:cNvSpPr>
                <a:spLocks noEditPoints="1"/>
              </p:cNvSpPr>
              <p:nvPr/>
            </p:nvSpPr>
            <p:spPr bwMode="auto">
              <a:xfrm>
                <a:off x="5016501" y="4984750"/>
                <a:ext cx="84138" cy="127000"/>
              </a:xfrm>
              <a:custGeom>
                <a:avLst/>
                <a:gdLst>
                  <a:gd name="T0" fmla="*/ 53 w 107"/>
                  <a:gd name="T1" fmla="*/ 16 h 160"/>
                  <a:gd name="T2" fmla="*/ 41 w 107"/>
                  <a:gd name="T3" fmla="*/ 19 h 160"/>
                  <a:gd name="T4" fmla="*/ 30 w 107"/>
                  <a:gd name="T5" fmla="*/ 32 h 160"/>
                  <a:gd name="T6" fmla="*/ 23 w 107"/>
                  <a:gd name="T7" fmla="*/ 52 h 160"/>
                  <a:gd name="T8" fmla="*/ 22 w 107"/>
                  <a:gd name="T9" fmla="*/ 81 h 160"/>
                  <a:gd name="T10" fmla="*/ 23 w 107"/>
                  <a:gd name="T11" fmla="*/ 107 h 160"/>
                  <a:gd name="T12" fmla="*/ 30 w 107"/>
                  <a:gd name="T13" fmla="*/ 127 h 160"/>
                  <a:gd name="T14" fmla="*/ 40 w 107"/>
                  <a:gd name="T15" fmla="*/ 140 h 160"/>
                  <a:gd name="T16" fmla="*/ 53 w 107"/>
                  <a:gd name="T17" fmla="*/ 143 h 160"/>
                  <a:gd name="T18" fmla="*/ 64 w 107"/>
                  <a:gd name="T19" fmla="*/ 142 h 160"/>
                  <a:gd name="T20" fmla="*/ 74 w 107"/>
                  <a:gd name="T21" fmla="*/ 132 h 160"/>
                  <a:gd name="T22" fmla="*/ 80 w 107"/>
                  <a:gd name="T23" fmla="*/ 119 h 160"/>
                  <a:gd name="T24" fmla="*/ 84 w 107"/>
                  <a:gd name="T25" fmla="*/ 101 h 160"/>
                  <a:gd name="T26" fmla="*/ 85 w 107"/>
                  <a:gd name="T27" fmla="*/ 80 h 160"/>
                  <a:gd name="T28" fmla="*/ 84 w 107"/>
                  <a:gd name="T29" fmla="*/ 58 h 160"/>
                  <a:gd name="T30" fmla="*/ 80 w 107"/>
                  <a:gd name="T31" fmla="*/ 40 h 160"/>
                  <a:gd name="T32" fmla="*/ 74 w 107"/>
                  <a:gd name="T33" fmla="*/ 27 h 160"/>
                  <a:gd name="T34" fmla="*/ 66 w 107"/>
                  <a:gd name="T35" fmla="*/ 19 h 160"/>
                  <a:gd name="T36" fmla="*/ 53 w 107"/>
                  <a:gd name="T37" fmla="*/ 16 h 160"/>
                  <a:gd name="T38" fmla="*/ 54 w 107"/>
                  <a:gd name="T39" fmla="*/ 0 h 160"/>
                  <a:gd name="T40" fmla="*/ 72 w 107"/>
                  <a:gd name="T41" fmla="*/ 3 h 160"/>
                  <a:gd name="T42" fmla="*/ 87 w 107"/>
                  <a:gd name="T43" fmla="*/ 13 h 160"/>
                  <a:gd name="T44" fmla="*/ 97 w 107"/>
                  <a:gd name="T45" fmla="*/ 29 h 160"/>
                  <a:gd name="T46" fmla="*/ 103 w 107"/>
                  <a:gd name="T47" fmla="*/ 50 h 160"/>
                  <a:gd name="T48" fmla="*/ 107 w 107"/>
                  <a:gd name="T49" fmla="*/ 78 h 160"/>
                  <a:gd name="T50" fmla="*/ 103 w 107"/>
                  <a:gd name="T51" fmla="*/ 107 h 160"/>
                  <a:gd name="T52" fmla="*/ 97 w 107"/>
                  <a:gd name="T53" fmla="*/ 130 h 160"/>
                  <a:gd name="T54" fmla="*/ 85 w 107"/>
                  <a:gd name="T55" fmla="*/ 147 h 160"/>
                  <a:gd name="T56" fmla="*/ 71 w 107"/>
                  <a:gd name="T57" fmla="*/ 157 h 160"/>
                  <a:gd name="T58" fmla="*/ 53 w 107"/>
                  <a:gd name="T59" fmla="*/ 160 h 160"/>
                  <a:gd name="T60" fmla="*/ 35 w 107"/>
                  <a:gd name="T61" fmla="*/ 157 h 160"/>
                  <a:gd name="T62" fmla="*/ 22 w 107"/>
                  <a:gd name="T63" fmla="*/ 147 h 160"/>
                  <a:gd name="T64" fmla="*/ 10 w 107"/>
                  <a:gd name="T65" fmla="*/ 130 h 160"/>
                  <a:gd name="T66" fmla="*/ 4 w 107"/>
                  <a:gd name="T67" fmla="*/ 109 h 160"/>
                  <a:gd name="T68" fmla="*/ 0 w 107"/>
                  <a:gd name="T69" fmla="*/ 80 h 160"/>
                  <a:gd name="T70" fmla="*/ 4 w 107"/>
                  <a:gd name="T71" fmla="*/ 52 h 160"/>
                  <a:gd name="T72" fmla="*/ 10 w 107"/>
                  <a:gd name="T73" fmla="*/ 29 h 160"/>
                  <a:gd name="T74" fmla="*/ 22 w 107"/>
                  <a:gd name="T75" fmla="*/ 13 h 160"/>
                  <a:gd name="T76" fmla="*/ 36 w 107"/>
                  <a:gd name="T77" fmla="*/ 3 h 160"/>
                  <a:gd name="T78" fmla="*/ 54 w 107"/>
                  <a:gd name="T7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60">
                    <a:moveTo>
                      <a:pt x="53" y="16"/>
                    </a:moveTo>
                    <a:lnTo>
                      <a:pt x="41" y="19"/>
                    </a:lnTo>
                    <a:lnTo>
                      <a:pt x="30" y="32"/>
                    </a:lnTo>
                    <a:lnTo>
                      <a:pt x="23" y="52"/>
                    </a:lnTo>
                    <a:lnTo>
                      <a:pt x="22" y="81"/>
                    </a:lnTo>
                    <a:lnTo>
                      <a:pt x="23" y="107"/>
                    </a:lnTo>
                    <a:lnTo>
                      <a:pt x="30" y="127"/>
                    </a:lnTo>
                    <a:lnTo>
                      <a:pt x="40" y="140"/>
                    </a:lnTo>
                    <a:lnTo>
                      <a:pt x="53" y="143"/>
                    </a:lnTo>
                    <a:lnTo>
                      <a:pt x="64" y="142"/>
                    </a:lnTo>
                    <a:lnTo>
                      <a:pt x="74" y="132"/>
                    </a:lnTo>
                    <a:lnTo>
                      <a:pt x="80" y="119"/>
                    </a:lnTo>
                    <a:lnTo>
                      <a:pt x="84" y="101"/>
                    </a:lnTo>
                    <a:lnTo>
                      <a:pt x="85" y="80"/>
                    </a:lnTo>
                    <a:lnTo>
                      <a:pt x="84" y="58"/>
                    </a:lnTo>
                    <a:lnTo>
                      <a:pt x="80" y="40"/>
                    </a:lnTo>
                    <a:lnTo>
                      <a:pt x="74" y="27"/>
                    </a:lnTo>
                    <a:lnTo>
                      <a:pt x="66" y="19"/>
                    </a:lnTo>
                    <a:lnTo>
                      <a:pt x="53" y="16"/>
                    </a:lnTo>
                    <a:close/>
                    <a:moveTo>
                      <a:pt x="54" y="0"/>
                    </a:moveTo>
                    <a:lnTo>
                      <a:pt x="72" y="3"/>
                    </a:lnTo>
                    <a:lnTo>
                      <a:pt x="87" y="13"/>
                    </a:lnTo>
                    <a:lnTo>
                      <a:pt x="97" y="29"/>
                    </a:lnTo>
                    <a:lnTo>
                      <a:pt x="103" y="50"/>
                    </a:lnTo>
                    <a:lnTo>
                      <a:pt x="107" y="78"/>
                    </a:lnTo>
                    <a:lnTo>
                      <a:pt x="103" y="107"/>
                    </a:lnTo>
                    <a:lnTo>
                      <a:pt x="97" y="130"/>
                    </a:lnTo>
                    <a:lnTo>
                      <a:pt x="85" y="147"/>
                    </a:lnTo>
                    <a:lnTo>
                      <a:pt x="71" y="157"/>
                    </a:lnTo>
                    <a:lnTo>
                      <a:pt x="53" y="160"/>
                    </a:lnTo>
                    <a:lnTo>
                      <a:pt x="35" y="157"/>
                    </a:lnTo>
                    <a:lnTo>
                      <a:pt x="22" y="147"/>
                    </a:lnTo>
                    <a:lnTo>
                      <a:pt x="10" y="130"/>
                    </a:lnTo>
                    <a:lnTo>
                      <a:pt x="4" y="109"/>
                    </a:lnTo>
                    <a:lnTo>
                      <a:pt x="0" y="80"/>
                    </a:lnTo>
                    <a:lnTo>
                      <a:pt x="4" y="52"/>
                    </a:lnTo>
                    <a:lnTo>
                      <a:pt x="10" y="29"/>
                    </a:lnTo>
                    <a:lnTo>
                      <a:pt x="22"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2" name="Freeform 43"/>
              <p:cNvSpPr>
                <a:spLocks/>
              </p:cNvSpPr>
              <p:nvPr/>
            </p:nvSpPr>
            <p:spPr bwMode="auto">
              <a:xfrm>
                <a:off x="5124451" y="5087938"/>
                <a:ext cx="22225" cy="23813"/>
              </a:xfrm>
              <a:custGeom>
                <a:avLst/>
                <a:gdLst>
                  <a:gd name="T0" fmla="*/ 14 w 27"/>
                  <a:gd name="T1" fmla="*/ 0 h 30"/>
                  <a:gd name="T2" fmla="*/ 19 w 27"/>
                  <a:gd name="T3" fmla="*/ 0 h 30"/>
                  <a:gd name="T4" fmla="*/ 22 w 27"/>
                  <a:gd name="T5" fmla="*/ 4 h 30"/>
                  <a:gd name="T6" fmla="*/ 26 w 27"/>
                  <a:gd name="T7" fmla="*/ 7 h 30"/>
                  <a:gd name="T8" fmla="*/ 27 w 27"/>
                  <a:gd name="T9" fmla="*/ 10 h 30"/>
                  <a:gd name="T10" fmla="*/ 27 w 27"/>
                  <a:gd name="T11" fmla="*/ 15 h 30"/>
                  <a:gd name="T12" fmla="*/ 27 w 27"/>
                  <a:gd name="T13" fmla="*/ 20 h 30"/>
                  <a:gd name="T14" fmla="*/ 26 w 27"/>
                  <a:gd name="T15" fmla="*/ 25 h 30"/>
                  <a:gd name="T16" fmla="*/ 22 w 27"/>
                  <a:gd name="T17" fmla="*/ 28 h 30"/>
                  <a:gd name="T18" fmla="*/ 18 w 27"/>
                  <a:gd name="T19" fmla="*/ 30 h 30"/>
                  <a:gd name="T20" fmla="*/ 13 w 27"/>
                  <a:gd name="T21" fmla="*/ 30 h 30"/>
                  <a:gd name="T22" fmla="*/ 9 w 27"/>
                  <a:gd name="T23" fmla="*/ 30 h 30"/>
                  <a:gd name="T24" fmla="*/ 5 w 27"/>
                  <a:gd name="T25" fmla="*/ 28 h 30"/>
                  <a:gd name="T26" fmla="*/ 1 w 27"/>
                  <a:gd name="T27" fmla="*/ 25 h 30"/>
                  <a:gd name="T28" fmla="*/ 0 w 27"/>
                  <a:gd name="T29" fmla="*/ 20 h 30"/>
                  <a:gd name="T30" fmla="*/ 0 w 27"/>
                  <a:gd name="T31" fmla="*/ 15 h 30"/>
                  <a:gd name="T32" fmla="*/ 0 w 27"/>
                  <a:gd name="T33" fmla="*/ 10 h 30"/>
                  <a:gd name="T34" fmla="*/ 1 w 27"/>
                  <a:gd name="T35" fmla="*/ 7 h 30"/>
                  <a:gd name="T36" fmla="*/ 5 w 27"/>
                  <a:gd name="T37" fmla="*/ 4 h 30"/>
                  <a:gd name="T38" fmla="*/ 9 w 27"/>
                  <a:gd name="T39" fmla="*/ 0 h 30"/>
                  <a:gd name="T40" fmla="*/ 14 w 27"/>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30">
                    <a:moveTo>
                      <a:pt x="14" y="0"/>
                    </a:moveTo>
                    <a:lnTo>
                      <a:pt x="19" y="0"/>
                    </a:lnTo>
                    <a:lnTo>
                      <a:pt x="22" y="4"/>
                    </a:lnTo>
                    <a:lnTo>
                      <a:pt x="26" y="7"/>
                    </a:lnTo>
                    <a:lnTo>
                      <a:pt x="27" y="10"/>
                    </a:lnTo>
                    <a:lnTo>
                      <a:pt x="27" y="15"/>
                    </a:lnTo>
                    <a:lnTo>
                      <a:pt x="27" y="20"/>
                    </a:lnTo>
                    <a:lnTo>
                      <a:pt x="26" y="25"/>
                    </a:lnTo>
                    <a:lnTo>
                      <a:pt x="22" y="28"/>
                    </a:lnTo>
                    <a:lnTo>
                      <a:pt x="18" y="30"/>
                    </a:lnTo>
                    <a:lnTo>
                      <a:pt x="13" y="30"/>
                    </a:lnTo>
                    <a:lnTo>
                      <a:pt x="9" y="30"/>
                    </a:lnTo>
                    <a:lnTo>
                      <a:pt x="5" y="28"/>
                    </a:lnTo>
                    <a:lnTo>
                      <a:pt x="1" y="25"/>
                    </a:lnTo>
                    <a:lnTo>
                      <a:pt x="0" y="20"/>
                    </a:lnTo>
                    <a:lnTo>
                      <a:pt x="0" y="15"/>
                    </a:lnTo>
                    <a:lnTo>
                      <a:pt x="0" y="10"/>
                    </a:lnTo>
                    <a:lnTo>
                      <a:pt x="1" y="7"/>
                    </a:lnTo>
                    <a:lnTo>
                      <a:pt x="5" y="4"/>
                    </a:lnTo>
                    <a:lnTo>
                      <a:pt x="9"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3" name="Freeform 44"/>
              <p:cNvSpPr>
                <a:spLocks noEditPoints="1"/>
              </p:cNvSpPr>
              <p:nvPr/>
            </p:nvSpPr>
            <p:spPr bwMode="auto">
              <a:xfrm>
                <a:off x="5173663" y="4984750"/>
                <a:ext cx="84138" cy="127000"/>
              </a:xfrm>
              <a:custGeom>
                <a:avLst/>
                <a:gdLst>
                  <a:gd name="T0" fmla="*/ 54 w 106"/>
                  <a:gd name="T1" fmla="*/ 16 h 160"/>
                  <a:gd name="T2" fmla="*/ 41 w 106"/>
                  <a:gd name="T3" fmla="*/ 19 h 160"/>
                  <a:gd name="T4" fmla="*/ 31 w 106"/>
                  <a:gd name="T5" fmla="*/ 32 h 160"/>
                  <a:gd name="T6" fmla="*/ 24 w 106"/>
                  <a:gd name="T7" fmla="*/ 52 h 160"/>
                  <a:gd name="T8" fmla="*/ 21 w 106"/>
                  <a:gd name="T9" fmla="*/ 81 h 160"/>
                  <a:gd name="T10" fmla="*/ 24 w 106"/>
                  <a:gd name="T11" fmla="*/ 107 h 160"/>
                  <a:gd name="T12" fmla="*/ 31 w 106"/>
                  <a:gd name="T13" fmla="*/ 127 h 160"/>
                  <a:gd name="T14" fmla="*/ 41 w 106"/>
                  <a:gd name="T15" fmla="*/ 140 h 160"/>
                  <a:gd name="T16" fmla="*/ 54 w 106"/>
                  <a:gd name="T17" fmla="*/ 143 h 160"/>
                  <a:gd name="T18" fmla="*/ 65 w 106"/>
                  <a:gd name="T19" fmla="*/ 142 h 160"/>
                  <a:gd name="T20" fmla="*/ 73 w 106"/>
                  <a:gd name="T21" fmla="*/ 132 h 160"/>
                  <a:gd name="T22" fmla="*/ 80 w 106"/>
                  <a:gd name="T23" fmla="*/ 119 h 160"/>
                  <a:gd name="T24" fmla="*/ 83 w 106"/>
                  <a:gd name="T25" fmla="*/ 101 h 160"/>
                  <a:gd name="T26" fmla="*/ 85 w 106"/>
                  <a:gd name="T27" fmla="*/ 80 h 160"/>
                  <a:gd name="T28" fmla="*/ 83 w 106"/>
                  <a:gd name="T29" fmla="*/ 58 h 160"/>
                  <a:gd name="T30" fmla="*/ 80 w 106"/>
                  <a:gd name="T31" fmla="*/ 40 h 160"/>
                  <a:gd name="T32" fmla="*/ 73 w 106"/>
                  <a:gd name="T33" fmla="*/ 27 h 160"/>
                  <a:gd name="T34" fmla="*/ 65 w 106"/>
                  <a:gd name="T35" fmla="*/ 19 h 160"/>
                  <a:gd name="T36" fmla="*/ 54 w 106"/>
                  <a:gd name="T37" fmla="*/ 16 h 160"/>
                  <a:gd name="T38" fmla="*/ 55 w 106"/>
                  <a:gd name="T39" fmla="*/ 0 h 160"/>
                  <a:gd name="T40" fmla="*/ 73 w 106"/>
                  <a:gd name="T41" fmla="*/ 3 h 160"/>
                  <a:gd name="T42" fmla="*/ 86 w 106"/>
                  <a:gd name="T43" fmla="*/ 13 h 160"/>
                  <a:gd name="T44" fmla="*/ 98 w 106"/>
                  <a:gd name="T45" fmla="*/ 29 h 160"/>
                  <a:gd name="T46" fmla="*/ 104 w 106"/>
                  <a:gd name="T47" fmla="*/ 50 h 160"/>
                  <a:gd name="T48" fmla="*/ 106 w 106"/>
                  <a:gd name="T49" fmla="*/ 78 h 160"/>
                  <a:gd name="T50" fmla="*/ 104 w 106"/>
                  <a:gd name="T51" fmla="*/ 107 h 160"/>
                  <a:gd name="T52" fmla="*/ 98 w 106"/>
                  <a:gd name="T53" fmla="*/ 130 h 160"/>
                  <a:gd name="T54" fmla="*/ 86 w 106"/>
                  <a:gd name="T55" fmla="*/ 147 h 160"/>
                  <a:gd name="T56" fmla="*/ 72 w 106"/>
                  <a:gd name="T57" fmla="*/ 157 h 160"/>
                  <a:gd name="T58" fmla="*/ 52 w 106"/>
                  <a:gd name="T59" fmla="*/ 160 h 160"/>
                  <a:gd name="T60" fmla="*/ 36 w 106"/>
                  <a:gd name="T61" fmla="*/ 157 h 160"/>
                  <a:gd name="T62" fmla="*/ 21 w 106"/>
                  <a:gd name="T63" fmla="*/ 147 h 160"/>
                  <a:gd name="T64" fmla="*/ 10 w 106"/>
                  <a:gd name="T65" fmla="*/ 130 h 160"/>
                  <a:gd name="T66" fmla="*/ 3 w 106"/>
                  <a:gd name="T67" fmla="*/ 109 h 160"/>
                  <a:gd name="T68" fmla="*/ 0 w 106"/>
                  <a:gd name="T69" fmla="*/ 80 h 160"/>
                  <a:gd name="T70" fmla="*/ 3 w 106"/>
                  <a:gd name="T71" fmla="*/ 52 h 160"/>
                  <a:gd name="T72" fmla="*/ 11 w 106"/>
                  <a:gd name="T73" fmla="*/ 29 h 160"/>
                  <a:gd name="T74" fmla="*/ 23 w 106"/>
                  <a:gd name="T75" fmla="*/ 13 h 160"/>
                  <a:gd name="T76" fmla="*/ 37 w 106"/>
                  <a:gd name="T77" fmla="*/ 3 h 160"/>
                  <a:gd name="T78" fmla="*/ 55 w 106"/>
                  <a:gd name="T7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0">
                    <a:moveTo>
                      <a:pt x="54" y="16"/>
                    </a:moveTo>
                    <a:lnTo>
                      <a:pt x="41" y="19"/>
                    </a:lnTo>
                    <a:lnTo>
                      <a:pt x="31" y="32"/>
                    </a:lnTo>
                    <a:lnTo>
                      <a:pt x="24" y="52"/>
                    </a:lnTo>
                    <a:lnTo>
                      <a:pt x="21" y="81"/>
                    </a:lnTo>
                    <a:lnTo>
                      <a:pt x="24" y="107"/>
                    </a:lnTo>
                    <a:lnTo>
                      <a:pt x="31" y="127"/>
                    </a:lnTo>
                    <a:lnTo>
                      <a:pt x="41" y="140"/>
                    </a:lnTo>
                    <a:lnTo>
                      <a:pt x="54" y="143"/>
                    </a:lnTo>
                    <a:lnTo>
                      <a:pt x="65" y="142"/>
                    </a:lnTo>
                    <a:lnTo>
                      <a:pt x="73" y="132"/>
                    </a:lnTo>
                    <a:lnTo>
                      <a:pt x="80" y="119"/>
                    </a:lnTo>
                    <a:lnTo>
                      <a:pt x="83" y="101"/>
                    </a:lnTo>
                    <a:lnTo>
                      <a:pt x="85" y="80"/>
                    </a:lnTo>
                    <a:lnTo>
                      <a:pt x="83" y="58"/>
                    </a:lnTo>
                    <a:lnTo>
                      <a:pt x="80" y="40"/>
                    </a:lnTo>
                    <a:lnTo>
                      <a:pt x="73" y="27"/>
                    </a:lnTo>
                    <a:lnTo>
                      <a:pt x="65" y="19"/>
                    </a:lnTo>
                    <a:lnTo>
                      <a:pt x="54" y="16"/>
                    </a:lnTo>
                    <a:close/>
                    <a:moveTo>
                      <a:pt x="55" y="0"/>
                    </a:moveTo>
                    <a:lnTo>
                      <a:pt x="73" y="3"/>
                    </a:lnTo>
                    <a:lnTo>
                      <a:pt x="86" y="13"/>
                    </a:lnTo>
                    <a:lnTo>
                      <a:pt x="98" y="29"/>
                    </a:lnTo>
                    <a:lnTo>
                      <a:pt x="104" y="50"/>
                    </a:lnTo>
                    <a:lnTo>
                      <a:pt x="106" y="78"/>
                    </a:lnTo>
                    <a:lnTo>
                      <a:pt x="104" y="107"/>
                    </a:lnTo>
                    <a:lnTo>
                      <a:pt x="98" y="130"/>
                    </a:lnTo>
                    <a:lnTo>
                      <a:pt x="86" y="147"/>
                    </a:lnTo>
                    <a:lnTo>
                      <a:pt x="72" y="157"/>
                    </a:lnTo>
                    <a:lnTo>
                      <a:pt x="52" y="160"/>
                    </a:lnTo>
                    <a:lnTo>
                      <a:pt x="36" y="157"/>
                    </a:lnTo>
                    <a:lnTo>
                      <a:pt x="21" y="147"/>
                    </a:lnTo>
                    <a:lnTo>
                      <a:pt x="10" y="130"/>
                    </a:lnTo>
                    <a:lnTo>
                      <a:pt x="3" y="109"/>
                    </a:lnTo>
                    <a:lnTo>
                      <a:pt x="0" y="80"/>
                    </a:lnTo>
                    <a:lnTo>
                      <a:pt x="3" y="52"/>
                    </a:lnTo>
                    <a:lnTo>
                      <a:pt x="11" y="29"/>
                    </a:lnTo>
                    <a:lnTo>
                      <a:pt x="23" y="13"/>
                    </a:lnTo>
                    <a:lnTo>
                      <a:pt x="37" y="3"/>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4" name="Line 45"/>
              <p:cNvSpPr>
                <a:spLocks noChangeShapeType="1"/>
              </p:cNvSpPr>
              <p:nvPr/>
            </p:nvSpPr>
            <p:spPr bwMode="auto">
              <a:xfrm flipH="1">
                <a:off x="5368926" y="4540250"/>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45" name="Freeform 46"/>
              <p:cNvSpPr>
                <a:spLocks noEditPoints="1"/>
              </p:cNvSpPr>
              <p:nvPr/>
            </p:nvSpPr>
            <p:spPr bwMode="auto">
              <a:xfrm>
                <a:off x="5016501" y="4460875"/>
                <a:ext cx="84138" cy="128588"/>
              </a:xfrm>
              <a:custGeom>
                <a:avLst/>
                <a:gdLst>
                  <a:gd name="T0" fmla="*/ 53 w 107"/>
                  <a:gd name="T1" fmla="*/ 16 h 161"/>
                  <a:gd name="T2" fmla="*/ 41 w 107"/>
                  <a:gd name="T3" fmla="*/ 21 h 161"/>
                  <a:gd name="T4" fmla="*/ 30 w 107"/>
                  <a:gd name="T5" fmla="*/ 32 h 161"/>
                  <a:gd name="T6" fmla="*/ 23 w 107"/>
                  <a:gd name="T7" fmla="*/ 53 h 161"/>
                  <a:gd name="T8" fmla="*/ 22 w 107"/>
                  <a:gd name="T9" fmla="*/ 81 h 161"/>
                  <a:gd name="T10" fmla="*/ 23 w 107"/>
                  <a:gd name="T11" fmla="*/ 107 h 161"/>
                  <a:gd name="T12" fmla="*/ 30 w 107"/>
                  <a:gd name="T13" fmla="*/ 129 h 161"/>
                  <a:gd name="T14" fmla="*/ 40 w 107"/>
                  <a:gd name="T15" fmla="*/ 140 h 161"/>
                  <a:gd name="T16" fmla="*/ 53 w 107"/>
                  <a:gd name="T17" fmla="*/ 145 h 161"/>
                  <a:gd name="T18" fmla="*/ 64 w 107"/>
                  <a:gd name="T19" fmla="*/ 142 h 161"/>
                  <a:gd name="T20" fmla="*/ 74 w 107"/>
                  <a:gd name="T21" fmla="*/ 134 h 161"/>
                  <a:gd name="T22" fmla="*/ 80 w 107"/>
                  <a:gd name="T23" fmla="*/ 120 h 161"/>
                  <a:gd name="T24" fmla="*/ 84 w 107"/>
                  <a:gd name="T25" fmla="*/ 101 h 161"/>
                  <a:gd name="T26" fmla="*/ 85 w 107"/>
                  <a:gd name="T27" fmla="*/ 80 h 161"/>
                  <a:gd name="T28" fmla="*/ 84 w 107"/>
                  <a:gd name="T29" fmla="*/ 58 h 161"/>
                  <a:gd name="T30" fmla="*/ 80 w 107"/>
                  <a:gd name="T31" fmla="*/ 40 h 161"/>
                  <a:gd name="T32" fmla="*/ 74 w 107"/>
                  <a:gd name="T33" fmla="*/ 27 h 161"/>
                  <a:gd name="T34" fmla="*/ 66 w 107"/>
                  <a:gd name="T35" fmla="*/ 19 h 161"/>
                  <a:gd name="T36" fmla="*/ 53 w 107"/>
                  <a:gd name="T37" fmla="*/ 16 h 161"/>
                  <a:gd name="T38" fmla="*/ 54 w 107"/>
                  <a:gd name="T39" fmla="*/ 0 h 161"/>
                  <a:gd name="T40" fmla="*/ 72 w 107"/>
                  <a:gd name="T41" fmla="*/ 3 h 161"/>
                  <a:gd name="T42" fmla="*/ 87 w 107"/>
                  <a:gd name="T43" fmla="*/ 13 h 161"/>
                  <a:gd name="T44" fmla="*/ 97 w 107"/>
                  <a:gd name="T45" fmla="*/ 29 h 161"/>
                  <a:gd name="T46" fmla="*/ 103 w 107"/>
                  <a:gd name="T47" fmla="*/ 52 h 161"/>
                  <a:gd name="T48" fmla="*/ 107 w 107"/>
                  <a:gd name="T49" fmla="*/ 78 h 161"/>
                  <a:gd name="T50" fmla="*/ 103 w 107"/>
                  <a:gd name="T51" fmla="*/ 107 h 161"/>
                  <a:gd name="T52" fmla="*/ 97 w 107"/>
                  <a:gd name="T53" fmla="*/ 130 h 161"/>
                  <a:gd name="T54" fmla="*/ 85 w 107"/>
                  <a:gd name="T55" fmla="*/ 147 h 161"/>
                  <a:gd name="T56" fmla="*/ 71 w 107"/>
                  <a:gd name="T57" fmla="*/ 158 h 161"/>
                  <a:gd name="T58" fmla="*/ 53 w 107"/>
                  <a:gd name="T59" fmla="*/ 161 h 161"/>
                  <a:gd name="T60" fmla="*/ 35 w 107"/>
                  <a:gd name="T61" fmla="*/ 158 h 161"/>
                  <a:gd name="T62" fmla="*/ 22 w 107"/>
                  <a:gd name="T63" fmla="*/ 148 h 161"/>
                  <a:gd name="T64" fmla="*/ 10 w 107"/>
                  <a:gd name="T65" fmla="*/ 132 h 161"/>
                  <a:gd name="T66" fmla="*/ 4 w 107"/>
                  <a:gd name="T67" fmla="*/ 109 h 161"/>
                  <a:gd name="T68" fmla="*/ 0 w 107"/>
                  <a:gd name="T69" fmla="*/ 81 h 161"/>
                  <a:gd name="T70" fmla="*/ 4 w 107"/>
                  <a:gd name="T71" fmla="*/ 52 h 161"/>
                  <a:gd name="T72" fmla="*/ 10 w 107"/>
                  <a:gd name="T73" fmla="*/ 29 h 161"/>
                  <a:gd name="T74" fmla="*/ 22 w 107"/>
                  <a:gd name="T75" fmla="*/ 13 h 161"/>
                  <a:gd name="T76" fmla="*/ 36 w 107"/>
                  <a:gd name="T77" fmla="*/ 3 h 161"/>
                  <a:gd name="T78" fmla="*/ 54 w 107"/>
                  <a:gd name="T7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61">
                    <a:moveTo>
                      <a:pt x="53" y="16"/>
                    </a:moveTo>
                    <a:lnTo>
                      <a:pt x="41" y="21"/>
                    </a:lnTo>
                    <a:lnTo>
                      <a:pt x="30" y="32"/>
                    </a:lnTo>
                    <a:lnTo>
                      <a:pt x="23" y="53"/>
                    </a:lnTo>
                    <a:lnTo>
                      <a:pt x="22" y="81"/>
                    </a:lnTo>
                    <a:lnTo>
                      <a:pt x="23" y="107"/>
                    </a:lnTo>
                    <a:lnTo>
                      <a:pt x="30" y="129"/>
                    </a:lnTo>
                    <a:lnTo>
                      <a:pt x="40" y="140"/>
                    </a:lnTo>
                    <a:lnTo>
                      <a:pt x="53" y="145"/>
                    </a:lnTo>
                    <a:lnTo>
                      <a:pt x="64" y="142"/>
                    </a:lnTo>
                    <a:lnTo>
                      <a:pt x="74" y="134"/>
                    </a:lnTo>
                    <a:lnTo>
                      <a:pt x="80" y="120"/>
                    </a:lnTo>
                    <a:lnTo>
                      <a:pt x="84" y="101"/>
                    </a:lnTo>
                    <a:lnTo>
                      <a:pt x="85" y="80"/>
                    </a:lnTo>
                    <a:lnTo>
                      <a:pt x="84" y="58"/>
                    </a:lnTo>
                    <a:lnTo>
                      <a:pt x="80" y="40"/>
                    </a:lnTo>
                    <a:lnTo>
                      <a:pt x="74" y="27"/>
                    </a:lnTo>
                    <a:lnTo>
                      <a:pt x="66" y="19"/>
                    </a:lnTo>
                    <a:lnTo>
                      <a:pt x="53" y="16"/>
                    </a:lnTo>
                    <a:close/>
                    <a:moveTo>
                      <a:pt x="54" y="0"/>
                    </a:moveTo>
                    <a:lnTo>
                      <a:pt x="72" y="3"/>
                    </a:lnTo>
                    <a:lnTo>
                      <a:pt x="87" y="13"/>
                    </a:lnTo>
                    <a:lnTo>
                      <a:pt x="97" y="29"/>
                    </a:lnTo>
                    <a:lnTo>
                      <a:pt x="103" y="52"/>
                    </a:lnTo>
                    <a:lnTo>
                      <a:pt x="107" y="78"/>
                    </a:lnTo>
                    <a:lnTo>
                      <a:pt x="103" y="107"/>
                    </a:lnTo>
                    <a:lnTo>
                      <a:pt x="97" y="130"/>
                    </a:lnTo>
                    <a:lnTo>
                      <a:pt x="85" y="147"/>
                    </a:lnTo>
                    <a:lnTo>
                      <a:pt x="71" y="158"/>
                    </a:lnTo>
                    <a:lnTo>
                      <a:pt x="53" y="161"/>
                    </a:lnTo>
                    <a:lnTo>
                      <a:pt x="35" y="158"/>
                    </a:lnTo>
                    <a:lnTo>
                      <a:pt x="22" y="148"/>
                    </a:lnTo>
                    <a:lnTo>
                      <a:pt x="10" y="132"/>
                    </a:lnTo>
                    <a:lnTo>
                      <a:pt x="4" y="109"/>
                    </a:lnTo>
                    <a:lnTo>
                      <a:pt x="0" y="81"/>
                    </a:lnTo>
                    <a:lnTo>
                      <a:pt x="4" y="52"/>
                    </a:lnTo>
                    <a:lnTo>
                      <a:pt x="10" y="29"/>
                    </a:lnTo>
                    <a:lnTo>
                      <a:pt x="22"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6" name="Freeform 47"/>
              <p:cNvSpPr>
                <a:spLocks/>
              </p:cNvSpPr>
              <p:nvPr/>
            </p:nvSpPr>
            <p:spPr bwMode="auto">
              <a:xfrm>
                <a:off x="5124451" y="4564063"/>
                <a:ext cx="22225" cy="25400"/>
              </a:xfrm>
              <a:custGeom>
                <a:avLst/>
                <a:gdLst>
                  <a:gd name="T0" fmla="*/ 14 w 27"/>
                  <a:gd name="T1" fmla="*/ 0 h 31"/>
                  <a:gd name="T2" fmla="*/ 19 w 27"/>
                  <a:gd name="T3" fmla="*/ 2 h 31"/>
                  <a:gd name="T4" fmla="*/ 22 w 27"/>
                  <a:gd name="T5" fmla="*/ 4 h 31"/>
                  <a:gd name="T6" fmla="*/ 26 w 27"/>
                  <a:gd name="T7" fmla="*/ 7 h 31"/>
                  <a:gd name="T8" fmla="*/ 27 w 27"/>
                  <a:gd name="T9" fmla="*/ 10 h 31"/>
                  <a:gd name="T10" fmla="*/ 27 w 27"/>
                  <a:gd name="T11" fmla="*/ 15 h 31"/>
                  <a:gd name="T12" fmla="*/ 27 w 27"/>
                  <a:gd name="T13" fmla="*/ 20 h 31"/>
                  <a:gd name="T14" fmla="*/ 26 w 27"/>
                  <a:gd name="T15" fmla="*/ 25 h 31"/>
                  <a:gd name="T16" fmla="*/ 22 w 27"/>
                  <a:gd name="T17" fmla="*/ 28 h 31"/>
                  <a:gd name="T18" fmla="*/ 18 w 27"/>
                  <a:gd name="T19" fmla="*/ 30 h 31"/>
                  <a:gd name="T20" fmla="*/ 13 w 27"/>
                  <a:gd name="T21" fmla="*/ 31 h 31"/>
                  <a:gd name="T22" fmla="*/ 9 w 27"/>
                  <a:gd name="T23" fmla="*/ 30 h 31"/>
                  <a:gd name="T24" fmla="*/ 5 w 27"/>
                  <a:gd name="T25" fmla="*/ 28 h 31"/>
                  <a:gd name="T26" fmla="*/ 1 w 27"/>
                  <a:gd name="T27" fmla="*/ 25 h 31"/>
                  <a:gd name="T28" fmla="*/ 0 w 27"/>
                  <a:gd name="T29" fmla="*/ 20 h 31"/>
                  <a:gd name="T30" fmla="*/ 0 w 27"/>
                  <a:gd name="T31" fmla="*/ 15 h 31"/>
                  <a:gd name="T32" fmla="*/ 0 w 27"/>
                  <a:gd name="T33" fmla="*/ 12 h 31"/>
                  <a:gd name="T34" fmla="*/ 1 w 27"/>
                  <a:gd name="T35" fmla="*/ 7 h 31"/>
                  <a:gd name="T36" fmla="*/ 5 w 27"/>
                  <a:gd name="T37" fmla="*/ 4 h 31"/>
                  <a:gd name="T38" fmla="*/ 9 w 27"/>
                  <a:gd name="T39" fmla="*/ 2 h 31"/>
                  <a:gd name="T40" fmla="*/ 14 w 27"/>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31">
                    <a:moveTo>
                      <a:pt x="14" y="0"/>
                    </a:moveTo>
                    <a:lnTo>
                      <a:pt x="19" y="2"/>
                    </a:lnTo>
                    <a:lnTo>
                      <a:pt x="22" y="4"/>
                    </a:lnTo>
                    <a:lnTo>
                      <a:pt x="26" y="7"/>
                    </a:lnTo>
                    <a:lnTo>
                      <a:pt x="27" y="10"/>
                    </a:lnTo>
                    <a:lnTo>
                      <a:pt x="27" y="15"/>
                    </a:lnTo>
                    <a:lnTo>
                      <a:pt x="27" y="20"/>
                    </a:lnTo>
                    <a:lnTo>
                      <a:pt x="26" y="25"/>
                    </a:lnTo>
                    <a:lnTo>
                      <a:pt x="22" y="28"/>
                    </a:lnTo>
                    <a:lnTo>
                      <a:pt x="18" y="30"/>
                    </a:lnTo>
                    <a:lnTo>
                      <a:pt x="13" y="31"/>
                    </a:lnTo>
                    <a:lnTo>
                      <a:pt x="9" y="30"/>
                    </a:lnTo>
                    <a:lnTo>
                      <a:pt x="5" y="28"/>
                    </a:lnTo>
                    <a:lnTo>
                      <a:pt x="1" y="25"/>
                    </a:lnTo>
                    <a:lnTo>
                      <a:pt x="0" y="20"/>
                    </a:lnTo>
                    <a:lnTo>
                      <a:pt x="0" y="15"/>
                    </a:lnTo>
                    <a:lnTo>
                      <a:pt x="0" y="12"/>
                    </a:lnTo>
                    <a:lnTo>
                      <a:pt x="1" y="7"/>
                    </a:lnTo>
                    <a:lnTo>
                      <a:pt x="5" y="4"/>
                    </a:lnTo>
                    <a:lnTo>
                      <a:pt x="9"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7" name="Freeform 48"/>
              <p:cNvSpPr>
                <a:spLocks/>
              </p:cNvSpPr>
              <p:nvPr/>
            </p:nvSpPr>
            <p:spPr bwMode="auto">
              <a:xfrm>
                <a:off x="5176838" y="4460875"/>
                <a:ext cx="79375" cy="125413"/>
              </a:xfrm>
              <a:custGeom>
                <a:avLst/>
                <a:gdLst>
                  <a:gd name="T0" fmla="*/ 47 w 100"/>
                  <a:gd name="T1" fmla="*/ 0 h 158"/>
                  <a:gd name="T2" fmla="*/ 65 w 100"/>
                  <a:gd name="T3" fmla="*/ 3 h 158"/>
                  <a:gd name="T4" fmla="*/ 78 w 100"/>
                  <a:gd name="T5" fmla="*/ 9 h 158"/>
                  <a:gd name="T6" fmla="*/ 88 w 100"/>
                  <a:gd name="T7" fmla="*/ 19 h 158"/>
                  <a:gd name="T8" fmla="*/ 93 w 100"/>
                  <a:gd name="T9" fmla="*/ 32 h 158"/>
                  <a:gd name="T10" fmla="*/ 95 w 100"/>
                  <a:gd name="T11" fmla="*/ 45 h 158"/>
                  <a:gd name="T12" fmla="*/ 91 w 100"/>
                  <a:gd name="T13" fmla="*/ 67 h 158"/>
                  <a:gd name="T14" fmla="*/ 80 w 100"/>
                  <a:gd name="T15" fmla="*/ 86 h 158"/>
                  <a:gd name="T16" fmla="*/ 64 w 100"/>
                  <a:gd name="T17" fmla="*/ 106 h 158"/>
                  <a:gd name="T18" fmla="*/ 41 w 100"/>
                  <a:gd name="T19" fmla="*/ 129 h 158"/>
                  <a:gd name="T20" fmla="*/ 29 w 100"/>
                  <a:gd name="T21" fmla="*/ 140 h 158"/>
                  <a:gd name="T22" fmla="*/ 29 w 100"/>
                  <a:gd name="T23" fmla="*/ 140 h 158"/>
                  <a:gd name="T24" fmla="*/ 100 w 100"/>
                  <a:gd name="T25" fmla="*/ 140 h 158"/>
                  <a:gd name="T26" fmla="*/ 100 w 100"/>
                  <a:gd name="T27" fmla="*/ 158 h 158"/>
                  <a:gd name="T28" fmla="*/ 0 w 100"/>
                  <a:gd name="T29" fmla="*/ 158 h 158"/>
                  <a:gd name="T30" fmla="*/ 0 w 100"/>
                  <a:gd name="T31" fmla="*/ 145 h 158"/>
                  <a:gd name="T32" fmla="*/ 16 w 100"/>
                  <a:gd name="T33" fmla="*/ 129 h 158"/>
                  <a:gd name="T34" fmla="*/ 38 w 100"/>
                  <a:gd name="T35" fmla="*/ 109 h 158"/>
                  <a:gd name="T36" fmla="*/ 54 w 100"/>
                  <a:gd name="T37" fmla="*/ 91 h 158"/>
                  <a:gd name="T38" fmla="*/ 65 w 100"/>
                  <a:gd name="T39" fmla="*/ 76 h 158"/>
                  <a:gd name="T40" fmla="*/ 72 w 100"/>
                  <a:gd name="T41" fmla="*/ 62 h 158"/>
                  <a:gd name="T42" fmla="*/ 73 w 100"/>
                  <a:gd name="T43" fmla="*/ 49 h 158"/>
                  <a:gd name="T44" fmla="*/ 72 w 100"/>
                  <a:gd name="T45" fmla="*/ 37 h 158"/>
                  <a:gd name="T46" fmla="*/ 67 w 100"/>
                  <a:gd name="T47" fmla="*/ 27 h 158"/>
                  <a:gd name="T48" fmla="*/ 57 w 100"/>
                  <a:gd name="T49" fmla="*/ 19 h 158"/>
                  <a:gd name="T50" fmla="*/ 44 w 100"/>
                  <a:gd name="T51" fmla="*/ 18 h 158"/>
                  <a:gd name="T52" fmla="*/ 29 w 100"/>
                  <a:gd name="T53" fmla="*/ 19 h 158"/>
                  <a:gd name="T54" fmla="*/ 20 w 100"/>
                  <a:gd name="T55" fmla="*/ 24 h 158"/>
                  <a:gd name="T56" fmla="*/ 10 w 100"/>
                  <a:gd name="T57" fmla="*/ 31 h 158"/>
                  <a:gd name="T58" fmla="*/ 3 w 100"/>
                  <a:gd name="T59" fmla="*/ 16 h 158"/>
                  <a:gd name="T60" fmla="*/ 16 w 100"/>
                  <a:gd name="T61" fmla="*/ 8 h 158"/>
                  <a:gd name="T62" fmla="*/ 31 w 100"/>
                  <a:gd name="T63" fmla="*/ 1 h 158"/>
                  <a:gd name="T64" fmla="*/ 47 w 100"/>
                  <a:gd name="T6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58">
                    <a:moveTo>
                      <a:pt x="47" y="0"/>
                    </a:moveTo>
                    <a:lnTo>
                      <a:pt x="65" y="3"/>
                    </a:lnTo>
                    <a:lnTo>
                      <a:pt x="78" y="9"/>
                    </a:lnTo>
                    <a:lnTo>
                      <a:pt x="88" y="19"/>
                    </a:lnTo>
                    <a:lnTo>
                      <a:pt x="93" y="32"/>
                    </a:lnTo>
                    <a:lnTo>
                      <a:pt x="95" y="45"/>
                    </a:lnTo>
                    <a:lnTo>
                      <a:pt x="91" y="67"/>
                    </a:lnTo>
                    <a:lnTo>
                      <a:pt x="80" y="86"/>
                    </a:lnTo>
                    <a:lnTo>
                      <a:pt x="64" y="106"/>
                    </a:lnTo>
                    <a:lnTo>
                      <a:pt x="41" y="129"/>
                    </a:lnTo>
                    <a:lnTo>
                      <a:pt x="29" y="140"/>
                    </a:lnTo>
                    <a:lnTo>
                      <a:pt x="29" y="140"/>
                    </a:lnTo>
                    <a:lnTo>
                      <a:pt x="100" y="140"/>
                    </a:lnTo>
                    <a:lnTo>
                      <a:pt x="100" y="158"/>
                    </a:lnTo>
                    <a:lnTo>
                      <a:pt x="0" y="158"/>
                    </a:lnTo>
                    <a:lnTo>
                      <a:pt x="0" y="145"/>
                    </a:lnTo>
                    <a:lnTo>
                      <a:pt x="16" y="129"/>
                    </a:lnTo>
                    <a:lnTo>
                      <a:pt x="38" y="109"/>
                    </a:lnTo>
                    <a:lnTo>
                      <a:pt x="54" y="91"/>
                    </a:lnTo>
                    <a:lnTo>
                      <a:pt x="65" y="76"/>
                    </a:lnTo>
                    <a:lnTo>
                      <a:pt x="72" y="62"/>
                    </a:lnTo>
                    <a:lnTo>
                      <a:pt x="73" y="49"/>
                    </a:lnTo>
                    <a:lnTo>
                      <a:pt x="72" y="37"/>
                    </a:lnTo>
                    <a:lnTo>
                      <a:pt x="67" y="27"/>
                    </a:lnTo>
                    <a:lnTo>
                      <a:pt x="57" y="19"/>
                    </a:lnTo>
                    <a:lnTo>
                      <a:pt x="44" y="18"/>
                    </a:lnTo>
                    <a:lnTo>
                      <a:pt x="29" y="19"/>
                    </a:lnTo>
                    <a:lnTo>
                      <a:pt x="20" y="24"/>
                    </a:lnTo>
                    <a:lnTo>
                      <a:pt x="10" y="31"/>
                    </a:lnTo>
                    <a:lnTo>
                      <a:pt x="3" y="16"/>
                    </a:lnTo>
                    <a:lnTo>
                      <a:pt x="16" y="8"/>
                    </a:lnTo>
                    <a:lnTo>
                      <a:pt x="31" y="1"/>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9" name="Line 49"/>
              <p:cNvSpPr>
                <a:spLocks noChangeShapeType="1"/>
              </p:cNvSpPr>
              <p:nvPr/>
            </p:nvSpPr>
            <p:spPr bwMode="auto">
              <a:xfrm flipH="1">
                <a:off x="5368926" y="4017963"/>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50" name="Freeform 50"/>
              <p:cNvSpPr>
                <a:spLocks noEditPoints="1"/>
              </p:cNvSpPr>
              <p:nvPr/>
            </p:nvSpPr>
            <p:spPr bwMode="auto">
              <a:xfrm>
                <a:off x="5016501" y="3937000"/>
                <a:ext cx="84138" cy="128588"/>
              </a:xfrm>
              <a:custGeom>
                <a:avLst/>
                <a:gdLst>
                  <a:gd name="T0" fmla="*/ 53 w 107"/>
                  <a:gd name="T1" fmla="*/ 17 h 162"/>
                  <a:gd name="T2" fmla="*/ 41 w 107"/>
                  <a:gd name="T3" fmla="*/ 22 h 162"/>
                  <a:gd name="T4" fmla="*/ 30 w 107"/>
                  <a:gd name="T5" fmla="*/ 35 h 162"/>
                  <a:gd name="T6" fmla="*/ 23 w 107"/>
                  <a:gd name="T7" fmla="*/ 54 h 162"/>
                  <a:gd name="T8" fmla="*/ 22 w 107"/>
                  <a:gd name="T9" fmla="*/ 82 h 162"/>
                  <a:gd name="T10" fmla="*/ 23 w 107"/>
                  <a:gd name="T11" fmla="*/ 110 h 162"/>
                  <a:gd name="T12" fmla="*/ 30 w 107"/>
                  <a:gd name="T13" fmla="*/ 130 h 162"/>
                  <a:gd name="T14" fmla="*/ 40 w 107"/>
                  <a:gd name="T15" fmla="*/ 141 h 162"/>
                  <a:gd name="T16" fmla="*/ 53 w 107"/>
                  <a:gd name="T17" fmla="*/ 146 h 162"/>
                  <a:gd name="T18" fmla="*/ 64 w 107"/>
                  <a:gd name="T19" fmla="*/ 143 h 162"/>
                  <a:gd name="T20" fmla="*/ 74 w 107"/>
                  <a:gd name="T21" fmla="*/ 134 h 162"/>
                  <a:gd name="T22" fmla="*/ 80 w 107"/>
                  <a:gd name="T23" fmla="*/ 121 h 162"/>
                  <a:gd name="T24" fmla="*/ 84 w 107"/>
                  <a:gd name="T25" fmla="*/ 103 h 162"/>
                  <a:gd name="T26" fmla="*/ 85 w 107"/>
                  <a:gd name="T27" fmla="*/ 80 h 162"/>
                  <a:gd name="T28" fmla="*/ 84 w 107"/>
                  <a:gd name="T29" fmla="*/ 59 h 162"/>
                  <a:gd name="T30" fmla="*/ 80 w 107"/>
                  <a:gd name="T31" fmla="*/ 41 h 162"/>
                  <a:gd name="T32" fmla="*/ 74 w 107"/>
                  <a:gd name="T33" fmla="*/ 28 h 162"/>
                  <a:gd name="T34" fmla="*/ 66 w 107"/>
                  <a:gd name="T35" fmla="*/ 20 h 162"/>
                  <a:gd name="T36" fmla="*/ 53 w 107"/>
                  <a:gd name="T37" fmla="*/ 17 h 162"/>
                  <a:gd name="T38" fmla="*/ 54 w 107"/>
                  <a:gd name="T39" fmla="*/ 0 h 162"/>
                  <a:gd name="T40" fmla="*/ 72 w 107"/>
                  <a:gd name="T41" fmla="*/ 5 h 162"/>
                  <a:gd name="T42" fmla="*/ 87 w 107"/>
                  <a:gd name="T43" fmla="*/ 15 h 162"/>
                  <a:gd name="T44" fmla="*/ 97 w 107"/>
                  <a:gd name="T45" fmla="*/ 31 h 162"/>
                  <a:gd name="T46" fmla="*/ 103 w 107"/>
                  <a:gd name="T47" fmla="*/ 53 h 162"/>
                  <a:gd name="T48" fmla="*/ 107 w 107"/>
                  <a:gd name="T49" fmla="*/ 80 h 162"/>
                  <a:gd name="T50" fmla="*/ 103 w 107"/>
                  <a:gd name="T51" fmla="*/ 108 h 162"/>
                  <a:gd name="T52" fmla="*/ 97 w 107"/>
                  <a:gd name="T53" fmla="*/ 131 h 162"/>
                  <a:gd name="T54" fmla="*/ 85 w 107"/>
                  <a:gd name="T55" fmla="*/ 149 h 162"/>
                  <a:gd name="T56" fmla="*/ 71 w 107"/>
                  <a:gd name="T57" fmla="*/ 159 h 162"/>
                  <a:gd name="T58" fmla="*/ 53 w 107"/>
                  <a:gd name="T59" fmla="*/ 162 h 162"/>
                  <a:gd name="T60" fmla="*/ 35 w 107"/>
                  <a:gd name="T61" fmla="*/ 159 h 162"/>
                  <a:gd name="T62" fmla="*/ 22 w 107"/>
                  <a:gd name="T63" fmla="*/ 149 h 162"/>
                  <a:gd name="T64" fmla="*/ 10 w 107"/>
                  <a:gd name="T65" fmla="*/ 133 h 162"/>
                  <a:gd name="T66" fmla="*/ 4 w 107"/>
                  <a:gd name="T67" fmla="*/ 110 h 162"/>
                  <a:gd name="T68" fmla="*/ 0 w 107"/>
                  <a:gd name="T69" fmla="*/ 82 h 162"/>
                  <a:gd name="T70" fmla="*/ 4 w 107"/>
                  <a:gd name="T71" fmla="*/ 53 h 162"/>
                  <a:gd name="T72" fmla="*/ 10 w 107"/>
                  <a:gd name="T73" fmla="*/ 31 h 162"/>
                  <a:gd name="T74" fmla="*/ 22 w 107"/>
                  <a:gd name="T75" fmla="*/ 15 h 162"/>
                  <a:gd name="T76" fmla="*/ 36 w 107"/>
                  <a:gd name="T77" fmla="*/ 4 h 162"/>
                  <a:gd name="T78" fmla="*/ 54 w 107"/>
                  <a:gd name="T7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62">
                    <a:moveTo>
                      <a:pt x="53" y="17"/>
                    </a:moveTo>
                    <a:lnTo>
                      <a:pt x="41" y="22"/>
                    </a:lnTo>
                    <a:lnTo>
                      <a:pt x="30" y="35"/>
                    </a:lnTo>
                    <a:lnTo>
                      <a:pt x="23" y="54"/>
                    </a:lnTo>
                    <a:lnTo>
                      <a:pt x="22" y="82"/>
                    </a:lnTo>
                    <a:lnTo>
                      <a:pt x="23" y="110"/>
                    </a:lnTo>
                    <a:lnTo>
                      <a:pt x="30" y="130"/>
                    </a:lnTo>
                    <a:lnTo>
                      <a:pt x="40" y="141"/>
                    </a:lnTo>
                    <a:lnTo>
                      <a:pt x="53" y="146"/>
                    </a:lnTo>
                    <a:lnTo>
                      <a:pt x="64" y="143"/>
                    </a:lnTo>
                    <a:lnTo>
                      <a:pt x="74" y="134"/>
                    </a:lnTo>
                    <a:lnTo>
                      <a:pt x="80" y="121"/>
                    </a:lnTo>
                    <a:lnTo>
                      <a:pt x="84" y="103"/>
                    </a:lnTo>
                    <a:lnTo>
                      <a:pt x="85" y="80"/>
                    </a:lnTo>
                    <a:lnTo>
                      <a:pt x="84" y="59"/>
                    </a:lnTo>
                    <a:lnTo>
                      <a:pt x="80" y="41"/>
                    </a:lnTo>
                    <a:lnTo>
                      <a:pt x="74" y="28"/>
                    </a:lnTo>
                    <a:lnTo>
                      <a:pt x="66" y="20"/>
                    </a:lnTo>
                    <a:lnTo>
                      <a:pt x="53" y="17"/>
                    </a:lnTo>
                    <a:close/>
                    <a:moveTo>
                      <a:pt x="54" y="0"/>
                    </a:moveTo>
                    <a:lnTo>
                      <a:pt x="72" y="5"/>
                    </a:lnTo>
                    <a:lnTo>
                      <a:pt x="87" y="15"/>
                    </a:lnTo>
                    <a:lnTo>
                      <a:pt x="97" y="31"/>
                    </a:lnTo>
                    <a:lnTo>
                      <a:pt x="103" y="53"/>
                    </a:lnTo>
                    <a:lnTo>
                      <a:pt x="107" y="80"/>
                    </a:lnTo>
                    <a:lnTo>
                      <a:pt x="103" y="108"/>
                    </a:lnTo>
                    <a:lnTo>
                      <a:pt x="97" y="131"/>
                    </a:lnTo>
                    <a:lnTo>
                      <a:pt x="85" y="149"/>
                    </a:lnTo>
                    <a:lnTo>
                      <a:pt x="71" y="159"/>
                    </a:lnTo>
                    <a:lnTo>
                      <a:pt x="53" y="162"/>
                    </a:lnTo>
                    <a:lnTo>
                      <a:pt x="35" y="159"/>
                    </a:lnTo>
                    <a:lnTo>
                      <a:pt x="22" y="149"/>
                    </a:lnTo>
                    <a:lnTo>
                      <a:pt x="10" y="133"/>
                    </a:lnTo>
                    <a:lnTo>
                      <a:pt x="4" y="110"/>
                    </a:lnTo>
                    <a:lnTo>
                      <a:pt x="0" y="82"/>
                    </a:lnTo>
                    <a:lnTo>
                      <a:pt x="4" y="53"/>
                    </a:lnTo>
                    <a:lnTo>
                      <a:pt x="10" y="31"/>
                    </a:lnTo>
                    <a:lnTo>
                      <a:pt x="22" y="15"/>
                    </a:lnTo>
                    <a:lnTo>
                      <a:pt x="36" y="4"/>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1" name="Freeform 51"/>
              <p:cNvSpPr>
                <a:spLocks/>
              </p:cNvSpPr>
              <p:nvPr/>
            </p:nvSpPr>
            <p:spPr bwMode="auto">
              <a:xfrm>
                <a:off x="5124451" y="4040188"/>
                <a:ext cx="22225" cy="25400"/>
              </a:xfrm>
              <a:custGeom>
                <a:avLst/>
                <a:gdLst>
                  <a:gd name="T0" fmla="*/ 14 w 27"/>
                  <a:gd name="T1" fmla="*/ 0 h 31"/>
                  <a:gd name="T2" fmla="*/ 19 w 27"/>
                  <a:gd name="T3" fmla="*/ 2 h 31"/>
                  <a:gd name="T4" fmla="*/ 22 w 27"/>
                  <a:gd name="T5" fmla="*/ 3 h 31"/>
                  <a:gd name="T6" fmla="*/ 26 w 27"/>
                  <a:gd name="T7" fmla="*/ 7 h 31"/>
                  <a:gd name="T8" fmla="*/ 27 w 27"/>
                  <a:gd name="T9" fmla="*/ 12 h 31"/>
                  <a:gd name="T10" fmla="*/ 27 w 27"/>
                  <a:gd name="T11" fmla="*/ 16 h 31"/>
                  <a:gd name="T12" fmla="*/ 27 w 27"/>
                  <a:gd name="T13" fmla="*/ 21 h 31"/>
                  <a:gd name="T14" fmla="*/ 26 w 27"/>
                  <a:gd name="T15" fmla="*/ 25 h 31"/>
                  <a:gd name="T16" fmla="*/ 22 w 27"/>
                  <a:gd name="T17" fmla="*/ 28 h 31"/>
                  <a:gd name="T18" fmla="*/ 18 w 27"/>
                  <a:gd name="T19" fmla="*/ 31 h 31"/>
                  <a:gd name="T20" fmla="*/ 13 w 27"/>
                  <a:gd name="T21" fmla="*/ 31 h 31"/>
                  <a:gd name="T22" fmla="*/ 9 w 27"/>
                  <a:gd name="T23" fmla="*/ 31 h 31"/>
                  <a:gd name="T24" fmla="*/ 5 w 27"/>
                  <a:gd name="T25" fmla="*/ 28 h 31"/>
                  <a:gd name="T26" fmla="*/ 1 w 27"/>
                  <a:gd name="T27" fmla="*/ 25 h 31"/>
                  <a:gd name="T28" fmla="*/ 0 w 27"/>
                  <a:gd name="T29" fmla="*/ 21 h 31"/>
                  <a:gd name="T30" fmla="*/ 0 w 27"/>
                  <a:gd name="T31" fmla="*/ 16 h 31"/>
                  <a:gd name="T32" fmla="*/ 0 w 27"/>
                  <a:gd name="T33" fmla="*/ 12 h 31"/>
                  <a:gd name="T34" fmla="*/ 1 w 27"/>
                  <a:gd name="T35" fmla="*/ 7 h 31"/>
                  <a:gd name="T36" fmla="*/ 5 w 27"/>
                  <a:gd name="T37" fmla="*/ 3 h 31"/>
                  <a:gd name="T38" fmla="*/ 9 w 27"/>
                  <a:gd name="T39" fmla="*/ 2 h 31"/>
                  <a:gd name="T40" fmla="*/ 14 w 27"/>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31">
                    <a:moveTo>
                      <a:pt x="14" y="0"/>
                    </a:moveTo>
                    <a:lnTo>
                      <a:pt x="19" y="2"/>
                    </a:lnTo>
                    <a:lnTo>
                      <a:pt x="22" y="3"/>
                    </a:lnTo>
                    <a:lnTo>
                      <a:pt x="26" y="7"/>
                    </a:lnTo>
                    <a:lnTo>
                      <a:pt x="27" y="12"/>
                    </a:lnTo>
                    <a:lnTo>
                      <a:pt x="27" y="16"/>
                    </a:lnTo>
                    <a:lnTo>
                      <a:pt x="27" y="21"/>
                    </a:lnTo>
                    <a:lnTo>
                      <a:pt x="26" y="25"/>
                    </a:lnTo>
                    <a:lnTo>
                      <a:pt x="22" y="28"/>
                    </a:lnTo>
                    <a:lnTo>
                      <a:pt x="18" y="31"/>
                    </a:lnTo>
                    <a:lnTo>
                      <a:pt x="13" y="31"/>
                    </a:lnTo>
                    <a:lnTo>
                      <a:pt x="9" y="31"/>
                    </a:lnTo>
                    <a:lnTo>
                      <a:pt x="5" y="28"/>
                    </a:lnTo>
                    <a:lnTo>
                      <a:pt x="1" y="25"/>
                    </a:lnTo>
                    <a:lnTo>
                      <a:pt x="0" y="21"/>
                    </a:lnTo>
                    <a:lnTo>
                      <a:pt x="0" y="16"/>
                    </a:lnTo>
                    <a:lnTo>
                      <a:pt x="0" y="12"/>
                    </a:lnTo>
                    <a:lnTo>
                      <a:pt x="1" y="7"/>
                    </a:lnTo>
                    <a:lnTo>
                      <a:pt x="5" y="3"/>
                    </a:lnTo>
                    <a:lnTo>
                      <a:pt x="9" y="2"/>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2" name="Freeform 52"/>
              <p:cNvSpPr>
                <a:spLocks noEditPoints="1"/>
              </p:cNvSpPr>
              <p:nvPr/>
            </p:nvSpPr>
            <p:spPr bwMode="auto">
              <a:xfrm>
                <a:off x="5170488" y="3938588"/>
                <a:ext cx="90488" cy="123825"/>
              </a:xfrm>
              <a:custGeom>
                <a:avLst/>
                <a:gdLst>
                  <a:gd name="T0" fmla="*/ 73 w 114"/>
                  <a:gd name="T1" fmla="*/ 19 h 155"/>
                  <a:gd name="T2" fmla="*/ 68 w 114"/>
                  <a:gd name="T3" fmla="*/ 29 h 155"/>
                  <a:gd name="T4" fmla="*/ 64 w 114"/>
                  <a:gd name="T5" fmla="*/ 36 h 155"/>
                  <a:gd name="T6" fmla="*/ 60 w 114"/>
                  <a:gd name="T7" fmla="*/ 44 h 155"/>
                  <a:gd name="T8" fmla="*/ 21 w 114"/>
                  <a:gd name="T9" fmla="*/ 96 h 155"/>
                  <a:gd name="T10" fmla="*/ 21 w 114"/>
                  <a:gd name="T11" fmla="*/ 96 h 155"/>
                  <a:gd name="T12" fmla="*/ 73 w 114"/>
                  <a:gd name="T13" fmla="*/ 96 h 155"/>
                  <a:gd name="T14" fmla="*/ 73 w 114"/>
                  <a:gd name="T15" fmla="*/ 44 h 155"/>
                  <a:gd name="T16" fmla="*/ 73 w 114"/>
                  <a:gd name="T17" fmla="*/ 19 h 155"/>
                  <a:gd name="T18" fmla="*/ 73 w 114"/>
                  <a:gd name="T19" fmla="*/ 19 h 155"/>
                  <a:gd name="T20" fmla="*/ 70 w 114"/>
                  <a:gd name="T21" fmla="*/ 0 h 155"/>
                  <a:gd name="T22" fmla="*/ 93 w 114"/>
                  <a:gd name="T23" fmla="*/ 0 h 155"/>
                  <a:gd name="T24" fmla="*/ 93 w 114"/>
                  <a:gd name="T25" fmla="*/ 96 h 155"/>
                  <a:gd name="T26" fmla="*/ 114 w 114"/>
                  <a:gd name="T27" fmla="*/ 96 h 155"/>
                  <a:gd name="T28" fmla="*/ 114 w 114"/>
                  <a:gd name="T29" fmla="*/ 112 h 155"/>
                  <a:gd name="T30" fmla="*/ 93 w 114"/>
                  <a:gd name="T31" fmla="*/ 112 h 155"/>
                  <a:gd name="T32" fmla="*/ 93 w 114"/>
                  <a:gd name="T33" fmla="*/ 155 h 155"/>
                  <a:gd name="T34" fmla="*/ 73 w 114"/>
                  <a:gd name="T35" fmla="*/ 155 h 155"/>
                  <a:gd name="T36" fmla="*/ 73 w 114"/>
                  <a:gd name="T37" fmla="*/ 112 h 155"/>
                  <a:gd name="T38" fmla="*/ 0 w 114"/>
                  <a:gd name="T39" fmla="*/ 112 h 155"/>
                  <a:gd name="T40" fmla="*/ 0 w 114"/>
                  <a:gd name="T41" fmla="*/ 99 h 155"/>
                  <a:gd name="T42" fmla="*/ 70 w 114"/>
                  <a:gd name="T43"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155">
                    <a:moveTo>
                      <a:pt x="73" y="19"/>
                    </a:moveTo>
                    <a:lnTo>
                      <a:pt x="68" y="29"/>
                    </a:lnTo>
                    <a:lnTo>
                      <a:pt x="64" y="36"/>
                    </a:lnTo>
                    <a:lnTo>
                      <a:pt x="60" y="44"/>
                    </a:lnTo>
                    <a:lnTo>
                      <a:pt x="21" y="96"/>
                    </a:lnTo>
                    <a:lnTo>
                      <a:pt x="21" y="96"/>
                    </a:lnTo>
                    <a:lnTo>
                      <a:pt x="73" y="96"/>
                    </a:lnTo>
                    <a:lnTo>
                      <a:pt x="73" y="44"/>
                    </a:lnTo>
                    <a:lnTo>
                      <a:pt x="73" y="19"/>
                    </a:lnTo>
                    <a:lnTo>
                      <a:pt x="73" y="19"/>
                    </a:lnTo>
                    <a:close/>
                    <a:moveTo>
                      <a:pt x="70" y="0"/>
                    </a:moveTo>
                    <a:lnTo>
                      <a:pt x="93" y="0"/>
                    </a:lnTo>
                    <a:lnTo>
                      <a:pt x="93" y="96"/>
                    </a:lnTo>
                    <a:lnTo>
                      <a:pt x="114" y="96"/>
                    </a:lnTo>
                    <a:lnTo>
                      <a:pt x="114" y="112"/>
                    </a:lnTo>
                    <a:lnTo>
                      <a:pt x="93" y="112"/>
                    </a:lnTo>
                    <a:lnTo>
                      <a:pt x="93" y="155"/>
                    </a:lnTo>
                    <a:lnTo>
                      <a:pt x="73" y="155"/>
                    </a:lnTo>
                    <a:lnTo>
                      <a:pt x="73" y="112"/>
                    </a:lnTo>
                    <a:lnTo>
                      <a:pt x="0" y="112"/>
                    </a:lnTo>
                    <a:lnTo>
                      <a:pt x="0" y="99"/>
                    </a:lnTo>
                    <a:lnTo>
                      <a:pt x="7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3" name="Line 53"/>
              <p:cNvSpPr>
                <a:spLocks noChangeShapeType="1"/>
              </p:cNvSpPr>
              <p:nvPr/>
            </p:nvSpPr>
            <p:spPr bwMode="auto">
              <a:xfrm flipH="1">
                <a:off x="5368926" y="3494088"/>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54" name="Freeform 54"/>
              <p:cNvSpPr>
                <a:spLocks noEditPoints="1"/>
              </p:cNvSpPr>
              <p:nvPr/>
            </p:nvSpPr>
            <p:spPr bwMode="auto">
              <a:xfrm>
                <a:off x="5016501" y="3413125"/>
                <a:ext cx="84138" cy="128588"/>
              </a:xfrm>
              <a:custGeom>
                <a:avLst/>
                <a:gdLst>
                  <a:gd name="T0" fmla="*/ 53 w 107"/>
                  <a:gd name="T1" fmla="*/ 16 h 160"/>
                  <a:gd name="T2" fmla="*/ 41 w 107"/>
                  <a:gd name="T3" fmla="*/ 20 h 160"/>
                  <a:gd name="T4" fmla="*/ 30 w 107"/>
                  <a:gd name="T5" fmla="*/ 33 h 160"/>
                  <a:gd name="T6" fmla="*/ 23 w 107"/>
                  <a:gd name="T7" fmla="*/ 52 h 160"/>
                  <a:gd name="T8" fmla="*/ 22 w 107"/>
                  <a:gd name="T9" fmla="*/ 80 h 160"/>
                  <a:gd name="T10" fmla="*/ 23 w 107"/>
                  <a:gd name="T11" fmla="*/ 108 h 160"/>
                  <a:gd name="T12" fmla="*/ 30 w 107"/>
                  <a:gd name="T13" fmla="*/ 127 h 160"/>
                  <a:gd name="T14" fmla="*/ 40 w 107"/>
                  <a:gd name="T15" fmla="*/ 140 h 160"/>
                  <a:gd name="T16" fmla="*/ 53 w 107"/>
                  <a:gd name="T17" fmla="*/ 144 h 160"/>
                  <a:gd name="T18" fmla="*/ 64 w 107"/>
                  <a:gd name="T19" fmla="*/ 140 h 160"/>
                  <a:gd name="T20" fmla="*/ 74 w 107"/>
                  <a:gd name="T21" fmla="*/ 132 h 160"/>
                  <a:gd name="T22" fmla="*/ 80 w 107"/>
                  <a:gd name="T23" fmla="*/ 119 h 160"/>
                  <a:gd name="T24" fmla="*/ 84 w 107"/>
                  <a:gd name="T25" fmla="*/ 101 h 160"/>
                  <a:gd name="T26" fmla="*/ 85 w 107"/>
                  <a:gd name="T27" fmla="*/ 78 h 160"/>
                  <a:gd name="T28" fmla="*/ 84 w 107"/>
                  <a:gd name="T29" fmla="*/ 57 h 160"/>
                  <a:gd name="T30" fmla="*/ 80 w 107"/>
                  <a:gd name="T31" fmla="*/ 41 h 160"/>
                  <a:gd name="T32" fmla="*/ 74 w 107"/>
                  <a:gd name="T33" fmla="*/ 28 h 160"/>
                  <a:gd name="T34" fmla="*/ 66 w 107"/>
                  <a:gd name="T35" fmla="*/ 18 h 160"/>
                  <a:gd name="T36" fmla="*/ 53 w 107"/>
                  <a:gd name="T37" fmla="*/ 16 h 160"/>
                  <a:gd name="T38" fmla="*/ 54 w 107"/>
                  <a:gd name="T39" fmla="*/ 0 h 160"/>
                  <a:gd name="T40" fmla="*/ 72 w 107"/>
                  <a:gd name="T41" fmla="*/ 3 h 160"/>
                  <a:gd name="T42" fmla="*/ 87 w 107"/>
                  <a:gd name="T43" fmla="*/ 13 h 160"/>
                  <a:gd name="T44" fmla="*/ 97 w 107"/>
                  <a:gd name="T45" fmla="*/ 29 h 160"/>
                  <a:gd name="T46" fmla="*/ 103 w 107"/>
                  <a:gd name="T47" fmla="*/ 51 h 160"/>
                  <a:gd name="T48" fmla="*/ 107 w 107"/>
                  <a:gd name="T49" fmla="*/ 78 h 160"/>
                  <a:gd name="T50" fmla="*/ 103 w 107"/>
                  <a:gd name="T51" fmla="*/ 108 h 160"/>
                  <a:gd name="T52" fmla="*/ 97 w 107"/>
                  <a:gd name="T53" fmla="*/ 131 h 160"/>
                  <a:gd name="T54" fmla="*/ 85 w 107"/>
                  <a:gd name="T55" fmla="*/ 147 h 160"/>
                  <a:gd name="T56" fmla="*/ 71 w 107"/>
                  <a:gd name="T57" fmla="*/ 157 h 160"/>
                  <a:gd name="T58" fmla="*/ 53 w 107"/>
                  <a:gd name="T59" fmla="*/ 160 h 160"/>
                  <a:gd name="T60" fmla="*/ 35 w 107"/>
                  <a:gd name="T61" fmla="*/ 157 h 160"/>
                  <a:gd name="T62" fmla="*/ 22 w 107"/>
                  <a:gd name="T63" fmla="*/ 147 h 160"/>
                  <a:gd name="T64" fmla="*/ 10 w 107"/>
                  <a:gd name="T65" fmla="*/ 131 h 160"/>
                  <a:gd name="T66" fmla="*/ 4 w 107"/>
                  <a:gd name="T67" fmla="*/ 108 h 160"/>
                  <a:gd name="T68" fmla="*/ 0 w 107"/>
                  <a:gd name="T69" fmla="*/ 80 h 160"/>
                  <a:gd name="T70" fmla="*/ 4 w 107"/>
                  <a:gd name="T71" fmla="*/ 52 h 160"/>
                  <a:gd name="T72" fmla="*/ 10 w 107"/>
                  <a:gd name="T73" fmla="*/ 29 h 160"/>
                  <a:gd name="T74" fmla="*/ 22 w 107"/>
                  <a:gd name="T75" fmla="*/ 13 h 160"/>
                  <a:gd name="T76" fmla="*/ 36 w 107"/>
                  <a:gd name="T77" fmla="*/ 3 h 160"/>
                  <a:gd name="T78" fmla="*/ 54 w 107"/>
                  <a:gd name="T7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60">
                    <a:moveTo>
                      <a:pt x="53" y="16"/>
                    </a:moveTo>
                    <a:lnTo>
                      <a:pt x="41" y="20"/>
                    </a:lnTo>
                    <a:lnTo>
                      <a:pt x="30" y="33"/>
                    </a:lnTo>
                    <a:lnTo>
                      <a:pt x="23" y="52"/>
                    </a:lnTo>
                    <a:lnTo>
                      <a:pt x="22" y="80"/>
                    </a:lnTo>
                    <a:lnTo>
                      <a:pt x="23" y="108"/>
                    </a:lnTo>
                    <a:lnTo>
                      <a:pt x="30" y="127"/>
                    </a:lnTo>
                    <a:lnTo>
                      <a:pt x="40" y="140"/>
                    </a:lnTo>
                    <a:lnTo>
                      <a:pt x="53" y="144"/>
                    </a:lnTo>
                    <a:lnTo>
                      <a:pt x="64" y="140"/>
                    </a:lnTo>
                    <a:lnTo>
                      <a:pt x="74" y="132"/>
                    </a:lnTo>
                    <a:lnTo>
                      <a:pt x="80" y="119"/>
                    </a:lnTo>
                    <a:lnTo>
                      <a:pt x="84" y="101"/>
                    </a:lnTo>
                    <a:lnTo>
                      <a:pt x="85" y="78"/>
                    </a:lnTo>
                    <a:lnTo>
                      <a:pt x="84" y="57"/>
                    </a:lnTo>
                    <a:lnTo>
                      <a:pt x="80" y="41"/>
                    </a:lnTo>
                    <a:lnTo>
                      <a:pt x="74" y="28"/>
                    </a:lnTo>
                    <a:lnTo>
                      <a:pt x="66" y="18"/>
                    </a:lnTo>
                    <a:lnTo>
                      <a:pt x="53" y="16"/>
                    </a:lnTo>
                    <a:close/>
                    <a:moveTo>
                      <a:pt x="54" y="0"/>
                    </a:moveTo>
                    <a:lnTo>
                      <a:pt x="72" y="3"/>
                    </a:lnTo>
                    <a:lnTo>
                      <a:pt x="87" y="13"/>
                    </a:lnTo>
                    <a:lnTo>
                      <a:pt x="97" y="29"/>
                    </a:lnTo>
                    <a:lnTo>
                      <a:pt x="103" y="51"/>
                    </a:lnTo>
                    <a:lnTo>
                      <a:pt x="107" y="78"/>
                    </a:lnTo>
                    <a:lnTo>
                      <a:pt x="103" y="108"/>
                    </a:lnTo>
                    <a:lnTo>
                      <a:pt x="97" y="131"/>
                    </a:lnTo>
                    <a:lnTo>
                      <a:pt x="85" y="147"/>
                    </a:lnTo>
                    <a:lnTo>
                      <a:pt x="71" y="157"/>
                    </a:lnTo>
                    <a:lnTo>
                      <a:pt x="53" y="160"/>
                    </a:lnTo>
                    <a:lnTo>
                      <a:pt x="35" y="157"/>
                    </a:lnTo>
                    <a:lnTo>
                      <a:pt x="22" y="147"/>
                    </a:lnTo>
                    <a:lnTo>
                      <a:pt x="10" y="131"/>
                    </a:lnTo>
                    <a:lnTo>
                      <a:pt x="4" y="108"/>
                    </a:lnTo>
                    <a:lnTo>
                      <a:pt x="0" y="80"/>
                    </a:lnTo>
                    <a:lnTo>
                      <a:pt x="4" y="52"/>
                    </a:lnTo>
                    <a:lnTo>
                      <a:pt x="10" y="29"/>
                    </a:lnTo>
                    <a:lnTo>
                      <a:pt x="22" y="13"/>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5" name="Freeform 55"/>
              <p:cNvSpPr>
                <a:spLocks/>
              </p:cNvSpPr>
              <p:nvPr/>
            </p:nvSpPr>
            <p:spPr bwMode="auto">
              <a:xfrm>
                <a:off x="5124451" y="3517900"/>
                <a:ext cx="22225" cy="23813"/>
              </a:xfrm>
              <a:custGeom>
                <a:avLst/>
                <a:gdLst>
                  <a:gd name="T0" fmla="*/ 14 w 27"/>
                  <a:gd name="T1" fmla="*/ 0 h 29"/>
                  <a:gd name="T2" fmla="*/ 19 w 27"/>
                  <a:gd name="T3" fmla="*/ 0 h 29"/>
                  <a:gd name="T4" fmla="*/ 22 w 27"/>
                  <a:gd name="T5" fmla="*/ 1 h 29"/>
                  <a:gd name="T6" fmla="*/ 26 w 27"/>
                  <a:gd name="T7" fmla="*/ 5 h 29"/>
                  <a:gd name="T8" fmla="*/ 27 w 27"/>
                  <a:gd name="T9" fmla="*/ 9 h 29"/>
                  <a:gd name="T10" fmla="*/ 27 w 27"/>
                  <a:gd name="T11" fmla="*/ 14 h 29"/>
                  <a:gd name="T12" fmla="*/ 27 w 27"/>
                  <a:gd name="T13" fmla="*/ 19 h 29"/>
                  <a:gd name="T14" fmla="*/ 26 w 27"/>
                  <a:gd name="T15" fmla="*/ 23 h 29"/>
                  <a:gd name="T16" fmla="*/ 22 w 27"/>
                  <a:gd name="T17" fmla="*/ 26 h 29"/>
                  <a:gd name="T18" fmla="*/ 18 w 27"/>
                  <a:gd name="T19" fmla="*/ 29 h 29"/>
                  <a:gd name="T20" fmla="*/ 13 w 27"/>
                  <a:gd name="T21" fmla="*/ 29 h 29"/>
                  <a:gd name="T22" fmla="*/ 9 w 27"/>
                  <a:gd name="T23" fmla="*/ 29 h 29"/>
                  <a:gd name="T24" fmla="*/ 5 w 27"/>
                  <a:gd name="T25" fmla="*/ 26 h 29"/>
                  <a:gd name="T26" fmla="*/ 1 w 27"/>
                  <a:gd name="T27" fmla="*/ 23 h 29"/>
                  <a:gd name="T28" fmla="*/ 0 w 27"/>
                  <a:gd name="T29" fmla="*/ 19 h 29"/>
                  <a:gd name="T30" fmla="*/ 0 w 27"/>
                  <a:gd name="T31" fmla="*/ 14 h 29"/>
                  <a:gd name="T32" fmla="*/ 0 w 27"/>
                  <a:gd name="T33" fmla="*/ 9 h 29"/>
                  <a:gd name="T34" fmla="*/ 1 w 27"/>
                  <a:gd name="T35" fmla="*/ 5 h 29"/>
                  <a:gd name="T36" fmla="*/ 5 w 27"/>
                  <a:gd name="T37" fmla="*/ 1 h 29"/>
                  <a:gd name="T38" fmla="*/ 9 w 27"/>
                  <a:gd name="T39" fmla="*/ 0 h 29"/>
                  <a:gd name="T40" fmla="*/ 14 w 27"/>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9">
                    <a:moveTo>
                      <a:pt x="14" y="0"/>
                    </a:moveTo>
                    <a:lnTo>
                      <a:pt x="19" y="0"/>
                    </a:lnTo>
                    <a:lnTo>
                      <a:pt x="22" y="1"/>
                    </a:lnTo>
                    <a:lnTo>
                      <a:pt x="26" y="5"/>
                    </a:lnTo>
                    <a:lnTo>
                      <a:pt x="27" y="9"/>
                    </a:lnTo>
                    <a:lnTo>
                      <a:pt x="27" y="14"/>
                    </a:lnTo>
                    <a:lnTo>
                      <a:pt x="27" y="19"/>
                    </a:lnTo>
                    <a:lnTo>
                      <a:pt x="26" y="23"/>
                    </a:lnTo>
                    <a:lnTo>
                      <a:pt x="22" y="26"/>
                    </a:lnTo>
                    <a:lnTo>
                      <a:pt x="18" y="29"/>
                    </a:lnTo>
                    <a:lnTo>
                      <a:pt x="13" y="29"/>
                    </a:lnTo>
                    <a:lnTo>
                      <a:pt x="9" y="29"/>
                    </a:lnTo>
                    <a:lnTo>
                      <a:pt x="5" y="26"/>
                    </a:lnTo>
                    <a:lnTo>
                      <a:pt x="1" y="23"/>
                    </a:lnTo>
                    <a:lnTo>
                      <a:pt x="0" y="19"/>
                    </a:lnTo>
                    <a:lnTo>
                      <a:pt x="0" y="14"/>
                    </a:lnTo>
                    <a:lnTo>
                      <a:pt x="0" y="9"/>
                    </a:lnTo>
                    <a:lnTo>
                      <a:pt x="1" y="5"/>
                    </a:lnTo>
                    <a:lnTo>
                      <a:pt x="5" y="1"/>
                    </a:lnTo>
                    <a:lnTo>
                      <a:pt x="9"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6" name="Freeform 56"/>
              <p:cNvSpPr>
                <a:spLocks noEditPoints="1"/>
              </p:cNvSpPr>
              <p:nvPr/>
            </p:nvSpPr>
            <p:spPr bwMode="auto">
              <a:xfrm>
                <a:off x="5173663" y="3413125"/>
                <a:ext cx="85725" cy="128588"/>
              </a:xfrm>
              <a:custGeom>
                <a:avLst/>
                <a:gdLst>
                  <a:gd name="T0" fmla="*/ 54 w 108"/>
                  <a:gd name="T1" fmla="*/ 70 h 160"/>
                  <a:gd name="T2" fmla="*/ 41 w 108"/>
                  <a:gd name="T3" fmla="*/ 73 h 160"/>
                  <a:gd name="T4" fmla="*/ 31 w 108"/>
                  <a:gd name="T5" fmla="*/ 80 h 160"/>
                  <a:gd name="T6" fmla="*/ 23 w 108"/>
                  <a:gd name="T7" fmla="*/ 90 h 160"/>
                  <a:gd name="T8" fmla="*/ 21 w 108"/>
                  <a:gd name="T9" fmla="*/ 95 h 160"/>
                  <a:gd name="T10" fmla="*/ 21 w 108"/>
                  <a:gd name="T11" fmla="*/ 100 h 160"/>
                  <a:gd name="T12" fmla="*/ 23 w 108"/>
                  <a:gd name="T13" fmla="*/ 118 h 160"/>
                  <a:gd name="T14" fmla="*/ 29 w 108"/>
                  <a:gd name="T15" fmla="*/ 131 h 160"/>
                  <a:gd name="T16" fmla="*/ 41 w 108"/>
                  <a:gd name="T17" fmla="*/ 140 h 160"/>
                  <a:gd name="T18" fmla="*/ 55 w 108"/>
                  <a:gd name="T19" fmla="*/ 144 h 160"/>
                  <a:gd name="T20" fmla="*/ 68 w 108"/>
                  <a:gd name="T21" fmla="*/ 142 h 160"/>
                  <a:gd name="T22" fmla="*/ 76 w 108"/>
                  <a:gd name="T23" fmla="*/ 134 h 160"/>
                  <a:gd name="T24" fmla="*/ 83 w 108"/>
                  <a:gd name="T25" fmla="*/ 122 h 160"/>
                  <a:gd name="T26" fmla="*/ 85 w 108"/>
                  <a:gd name="T27" fmla="*/ 106 h 160"/>
                  <a:gd name="T28" fmla="*/ 83 w 108"/>
                  <a:gd name="T29" fmla="*/ 91 h 160"/>
                  <a:gd name="T30" fmla="*/ 76 w 108"/>
                  <a:gd name="T31" fmla="*/ 80 h 160"/>
                  <a:gd name="T32" fmla="*/ 67 w 108"/>
                  <a:gd name="T33" fmla="*/ 73 h 160"/>
                  <a:gd name="T34" fmla="*/ 54 w 108"/>
                  <a:gd name="T35" fmla="*/ 70 h 160"/>
                  <a:gd name="T36" fmla="*/ 91 w 108"/>
                  <a:gd name="T37" fmla="*/ 0 h 160"/>
                  <a:gd name="T38" fmla="*/ 91 w 108"/>
                  <a:gd name="T39" fmla="*/ 16 h 160"/>
                  <a:gd name="T40" fmla="*/ 85 w 108"/>
                  <a:gd name="T41" fmla="*/ 16 h 160"/>
                  <a:gd name="T42" fmla="*/ 75 w 108"/>
                  <a:gd name="T43" fmla="*/ 18 h 160"/>
                  <a:gd name="T44" fmla="*/ 54 w 108"/>
                  <a:gd name="T45" fmla="*/ 24 h 160"/>
                  <a:gd name="T46" fmla="*/ 37 w 108"/>
                  <a:gd name="T47" fmla="*/ 38 h 160"/>
                  <a:gd name="T48" fmla="*/ 27 w 108"/>
                  <a:gd name="T49" fmla="*/ 54 h 160"/>
                  <a:gd name="T50" fmla="*/ 21 w 108"/>
                  <a:gd name="T51" fmla="*/ 73 h 160"/>
                  <a:gd name="T52" fmla="*/ 23 w 108"/>
                  <a:gd name="T53" fmla="*/ 73 h 160"/>
                  <a:gd name="T54" fmla="*/ 31 w 108"/>
                  <a:gd name="T55" fmla="*/ 64 h 160"/>
                  <a:gd name="T56" fmla="*/ 44 w 108"/>
                  <a:gd name="T57" fmla="*/ 57 h 160"/>
                  <a:gd name="T58" fmla="*/ 60 w 108"/>
                  <a:gd name="T59" fmla="*/ 56 h 160"/>
                  <a:gd name="T60" fmla="*/ 78 w 108"/>
                  <a:gd name="T61" fmla="*/ 59 h 160"/>
                  <a:gd name="T62" fmla="*/ 93 w 108"/>
                  <a:gd name="T63" fmla="*/ 69 h 160"/>
                  <a:gd name="T64" fmla="*/ 103 w 108"/>
                  <a:gd name="T65" fmla="*/ 85 h 160"/>
                  <a:gd name="T66" fmla="*/ 108 w 108"/>
                  <a:gd name="T67" fmla="*/ 105 h 160"/>
                  <a:gd name="T68" fmla="*/ 104 w 108"/>
                  <a:gd name="T69" fmla="*/ 122 h 160"/>
                  <a:gd name="T70" fmla="*/ 98 w 108"/>
                  <a:gd name="T71" fmla="*/ 137 h 160"/>
                  <a:gd name="T72" fmla="*/ 88 w 108"/>
                  <a:gd name="T73" fmla="*/ 149 h 160"/>
                  <a:gd name="T74" fmla="*/ 73 w 108"/>
                  <a:gd name="T75" fmla="*/ 157 h 160"/>
                  <a:gd name="T76" fmla="*/ 55 w 108"/>
                  <a:gd name="T77" fmla="*/ 160 h 160"/>
                  <a:gd name="T78" fmla="*/ 36 w 108"/>
                  <a:gd name="T79" fmla="*/ 157 h 160"/>
                  <a:gd name="T80" fmla="*/ 21 w 108"/>
                  <a:gd name="T81" fmla="*/ 149 h 160"/>
                  <a:gd name="T82" fmla="*/ 10 w 108"/>
                  <a:gd name="T83" fmla="*/ 136 h 160"/>
                  <a:gd name="T84" fmla="*/ 3 w 108"/>
                  <a:gd name="T85" fmla="*/ 116 h 160"/>
                  <a:gd name="T86" fmla="*/ 0 w 108"/>
                  <a:gd name="T87" fmla="*/ 95 h 160"/>
                  <a:gd name="T88" fmla="*/ 3 w 108"/>
                  <a:gd name="T89" fmla="*/ 65 h 160"/>
                  <a:gd name="T90" fmla="*/ 13 w 108"/>
                  <a:gd name="T91" fmla="*/ 42 h 160"/>
                  <a:gd name="T92" fmla="*/ 26 w 108"/>
                  <a:gd name="T93" fmla="*/ 24 h 160"/>
                  <a:gd name="T94" fmla="*/ 41 w 108"/>
                  <a:gd name="T95" fmla="*/ 13 h 160"/>
                  <a:gd name="T96" fmla="*/ 57 w 108"/>
                  <a:gd name="T97" fmla="*/ 5 h 160"/>
                  <a:gd name="T98" fmla="*/ 76 w 108"/>
                  <a:gd name="T99" fmla="*/ 2 h 160"/>
                  <a:gd name="T100" fmla="*/ 85 w 108"/>
                  <a:gd name="T101" fmla="*/ 0 h 160"/>
                  <a:gd name="T102" fmla="*/ 91 w 108"/>
                  <a:gd name="T10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60">
                    <a:moveTo>
                      <a:pt x="54" y="70"/>
                    </a:moveTo>
                    <a:lnTo>
                      <a:pt x="41" y="73"/>
                    </a:lnTo>
                    <a:lnTo>
                      <a:pt x="31" y="80"/>
                    </a:lnTo>
                    <a:lnTo>
                      <a:pt x="23" y="90"/>
                    </a:lnTo>
                    <a:lnTo>
                      <a:pt x="21" y="95"/>
                    </a:lnTo>
                    <a:lnTo>
                      <a:pt x="21" y="100"/>
                    </a:lnTo>
                    <a:lnTo>
                      <a:pt x="23" y="118"/>
                    </a:lnTo>
                    <a:lnTo>
                      <a:pt x="29" y="131"/>
                    </a:lnTo>
                    <a:lnTo>
                      <a:pt x="41" y="140"/>
                    </a:lnTo>
                    <a:lnTo>
                      <a:pt x="55" y="144"/>
                    </a:lnTo>
                    <a:lnTo>
                      <a:pt x="68" y="142"/>
                    </a:lnTo>
                    <a:lnTo>
                      <a:pt x="76" y="134"/>
                    </a:lnTo>
                    <a:lnTo>
                      <a:pt x="83" y="122"/>
                    </a:lnTo>
                    <a:lnTo>
                      <a:pt x="85" y="106"/>
                    </a:lnTo>
                    <a:lnTo>
                      <a:pt x="83" y="91"/>
                    </a:lnTo>
                    <a:lnTo>
                      <a:pt x="76" y="80"/>
                    </a:lnTo>
                    <a:lnTo>
                      <a:pt x="67" y="73"/>
                    </a:lnTo>
                    <a:lnTo>
                      <a:pt x="54" y="70"/>
                    </a:lnTo>
                    <a:close/>
                    <a:moveTo>
                      <a:pt x="91" y="0"/>
                    </a:moveTo>
                    <a:lnTo>
                      <a:pt x="91" y="16"/>
                    </a:lnTo>
                    <a:lnTo>
                      <a:pt x="85" y="16"/>
                    </a:lnTo>
                    <a:lnTo>
                      <a:pt x="75" y="18"/>
                    </a:lnTo>
                    <a:lnTo>
                      <a:pt x="54" y="24"/>
                    </a:lnTo>
                    <a:lnTo>
                      <a:pt x="37" y="38"/>
                    </a:lnTo>
                    <a:lnTo>
                      <a:pt x="27" y="54"/>
                    </a:lnTo>
                    <a:lnTo>
                      <a:pt x="21" y="73"/>
                    </a:lnTo>
                    <a:lnTo>
                      <a:pt x="23" y="73"/>
                    </a:lnTo>
                    <a:lnTo>
                      <a:pt x="31" y="64"/>
                    </a:lnTo>
                    <a:lnTo>
                      <a:pt x="44" y="57"/>
                    </a:lnTo>
                    <a:lnTo>
                      <a:pt x="60" y="56"/>
                    </a:lnTo>
                    <a:lnTo>
                      <a:pt x="78" y="59"/>
                    </a:lnTo>
                    <a:lnTo>
                      <a:pt x="93" y="69"/>
                    </a:lnTo>
                    <a:lnTo>
                      <a:pt x="103" y="85"/>
                    </a:lnTo>
                    <a:lnTo>
                      <a:pt x="108" y="105"/>
                    </a:lnTo>
                    <a:lnTo>
                      <a:pt x="104" y="122"/>
                    </a:lnTo>
                    <a:lnTo>
                      <a:pt x="98" y="137"/>
                    </a:lnTo>
                    <a:lnTo>
                      <a:pt x="88" y="149"/>
                    </a:lnTo>
                    <a:lnTo>
                      <a:pt x="73" y="157"/>
                    </a:lnTo>
                    <a:lnTo>
                      <a:pt x="55" y="160"/>
                    </a:lnTo>
                    <a:lnTo>
                      <a:pt x="36" y="157"/>
                    </a:lnTo>
                    <a:lnTo>
                      <a:pt x="21" y="149"/>
                    </a:lnTo>
                    <a:lnTo>
                      <a:pt x="10" y="136"/>
                    </a:lnTo>
                    <a:lnTo>
                      <a:pt x="3" y="116"/>
                    </a:lnTo>
                    <a:lnTo>
                      <a:pt x="0" y="95"/>
                    </a:lnTo>
                    <a:lnTo>
                      <a:pt x="3" y="65"/>
                    </a:lnTo>
                    <a:lnTo>
                      <a:pt x="13" y="42"/>
                    </a:lnTo>
                    <a:lnTo>
                      <a:pt x="26" y="24"/>
                    </a:lnTo>
                    <a:lnTo>
                      <a:pt x="41" y="13"/>
                    </a:lnTo>
                    <a:lnTo>
                      <a:pt x="57" y="5"/>
                    </a:lnTo>
                    <a:lnTo>
                      <a:pt x="76" y="2"/>
                    </a:lnTo>
                    <a:lnTo>
                      <a:pt x="85" y="0"/>
                    </a:lnTo>
                    <a:lnTo>
                      <a:pt x="9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7" name="Line 57"/>
              <p:cNvSpPr>
                <a:spLocks noChangeShapeType="1"/>
              </p:cNvSpPr>
              <p:nvPr/>
            </p:nvSpPr>
            <p:spPr bwMode="auto">
              <a:xfrm flipH="1">
                <a:off x="5368926" y="2970213"/>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58" name="Freeform 58"/>
              <p:cNvSpPr>
                <a:spLocks noEditPoints="1"/>
              </p:cNvSpPr>
              <p:nvPr/>
            </p:nvSpPr>
            <p:spPr bwMode="auto">
              <a:xfrm>
                <a:off x="5016501" y="2889250"/>
                <a:ext cx="84138" cy="128588"/>
              </a:xfrm>
              <a:custGeom>
                <a:avLst/>
                <a:gdLst>
                  <a:gd name="T0" fmla="*/ 53 w 107"/>
                  <a:gd name="T1" fmla="*/ 16 h 162"/>
                  <a:gd name="T2" fmla="*/ 41 w 107"/>
                  <a:gd name="T3" fmla="*/ 21 h 162"/>
                  <a:gd name="T4" fmla="*/ 30 w 107"/>
                  <a:gd name="T5" fmla="*/ 33 h 162"/>
                  <a:gd name="T6" fmla="*/ 23 w 107"/>
                  <a:gd name="T7" fmla="*/ 54 h 162"/>
                  <a:gd name="T8" fmla="*/ 22 w 107"/>
                  <a:gd name="T9" fmla="*/ 82 h 162"/>
                  <a:gd name="T10" fmla="*/ 23 w 107"/>
                  <a:gd name="T11" fmla="*/ 109 h 162"/>
                  <a:gd name="T12" fmla="*/ 30 w 107"/>
                  <a:gd name="T13" fmla="*/ 129 h 162"/>
                  <a:gd name="T14" fmla="*/ 40 w 107"/>
                  <a:gd name="T15" fmla="*/ 140 h 162"/>
                  <a:gd name="T16" fmla="*/ 53 w 107"/>
                  <a:gd name="T17" fmla="*/ 145 h 162"/>
                  <a:gd name="T18" fmla="*/ 64 w 107"/>
                  <a:gd name="T19" fmla="*/ 142 h 162"/>
                  <a:gd name="T20" fmla="*/ 74 w 107"/>
                  <a:gd name="T21" fmla="*/ 134 h 162"/>
                  <a:gd name="T22" fmla="*/ 80 w 107"/>
                  <a:gd name="T23" fmla="*/ 121 h 162"/>
                  <a:gd name="T24" fmla="*/ 84 w 107"/>
                  <a:gd name="T25" fmla="*/ 103 h 162"/>
                  <a:gd name="T26" fmla="*/ 85 w 107"/>
                  <a:gd name="T27" fmla="*/ 80 h 162"/>
                  <a:gd name="T28" fmla="*/ 84 w 107"/>
                  <a:gd name="T29" fmla="*/ 59 h 162"/>
                  <a:gd name="T30" fmla="*/ 80 w 107"/>
                  <a:gd name="T31" fmla="*/ 41 h 162"/>
                  <a:gd name="T32" fmla="*/ 74 w 107"/>
                  <a:gd name="T33" fmla="*/ 28 h 162"/>
                  <a:gd name="T34" fmla="*/ 66 w 107"/>
                  <a:gd name="T35" fmla="*/ 19 h 162"/>
                  <a:gd name="T36" fmla="*/ 53 w 107"/>
                  <a:gd name="T37" fmla="*/ 16 h 162"/>
                  <a:gd name="T38" fmla="*/ 54 w 107"/>
                  <a:gd name="T39" fmla="*/ 0 h 162"/>
                  <a:gd name="T40" fmla="*/ 72 w 107"/>
                  <a:gd name="T41" fmla="*/ 3 h 162"/>
                  <a:gd name="T42" fmla="*/ 87 w 107"/>
                  <a:gd name="T43" fmla="*/ 15 h 162"/>
                  <a:gd name="T44" fmla="*/ 97 w 107"/>
                  <a:gd name="T45" fmla="*/ 31 h 162"/>
                  <a:gd name="T46" fmla="*/ 103 w 107"/>
                  <a:gd name="T47" fmla="*/ 52 h 162"/>
                  <a:gd name="T48" fmla="*/ 107 w 107"/>
                  <a:gd name="T49" fmla="*/ 80 h 162"/>
                  <a:gd name="T50" fmla="*/ 103 w 107"/>
                  <a:gd name="T51" fmla="*/ 108 h 162"/>
                  <a:gd name="T52" fmla="*/ 97 w 107"/>
                  <a:gd name="T53" fmla="*/ 131 h 162"/>
                  <a:gd name="T54" fmla="*/ 85 w 107"/>
                  <a:gd name="T55" fmla="*/ 149 h 162"/>
                  <a:gd name="T56" fmla="*/ 71 w 107"/>
                  <a:gd name="T57" fmla="*/ 158 h 162"/>
                  <a:gd name="T58" fmla="*/ 53 w 107"/>
                  <a:gd name="T59" fmla="*/ 162 h 162"/>
                  <a:gd name="T60" fmla="*/ 35 w 107"/>
                  <a:gd name="T61" fmla="*/ 158 h 162"/>
                  <a:gd name="T62" fmla="*/ 22 w 107"/>
                  <a:gd name="T63" fmla="*/ 149 h 162"/>
                  <a:gd name="T64" fmla="*/ 10 w 107"/>
                  <a:gd name="T65" fmla="*/ 132 h 162"/>
                  <a:gd name="T66" fmla="*/ 4 w 107"/>
                  <a:gd name="T67" fmla="*/ 109 h 162"/>
                  <a:gd name="T68" fmla="*/ 0 w 107"/>
                  <a:gd name="T69" fmla="*/ 82 h 162"/>
                  <a:gd name="T70" fmla="*/ 4 w 107"/>
                  <a:gd name="T71" fmla="*/ 52 h 162"/>
                  <a:gd name="T72" fmla="*/ 10 w 107"/>
                  <a:gd name="T73" fmla="*/ 31 h 162"/>
                  <a:gd name="T74" fmla="*/ 22 w 107"/>
                  <a:gd name="T75" fmla="*/ 15 h 162"/>
                  <a:gd name="T76" fmla="*/ 36 w 107"/>
                  <a:gd name="T77" fmla="*/ 3 h 162"/>
                  <a:gd name="T78" fmla="*/ 54 w 107"/>
                  <a:gd name="T7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162">
                    <a:moveTo>
                      <a:pt x="53" y="16"/>
                    </a:moveTo>
                    <a:lnTo>
                      <a:pt x="41" y="21"/>
                    </a:lnTo>
                    <a:lnTo>
                      <a:pt x="30" y="33"/>
                    </a:lnTo>
                    <a:lnTo>
                      <a:pt x="23" y="54"/>
                    </a:lnTo>
                    <a:lnTo>
                      <a:pt x="22" y="82"/>
                    </a:lnTo>
                    <a:lnTo>
                      <a:pt x="23" y="109"/>
                    </a:lnTo>
                    <a:lnTo>
                      <a:pt x="30" y="129"/>
                    </a:lnTo>
                    <a:lnTo>
                      <a:pt x="40" y="140"/>
                    </a:lnTo>
                    <a:lnTo>
                      <a:pt x="53" y="145"/>
                    </a:lnTo>
                    <a:lnTo>
                      <a:pt x="64" y="142"/>
                    </a:lnTo>
                    <a:lnTo>
                      <a:pt x="74" y="134"/>
                    </a:lnTo>
                    <a:lnTo>
                      <a:pt x="80" y="121"/>
                    </a:lnTo>
                    <a:lnTo>
                      <a:pt x="84" y="103"/>
                    </a:lnTo>
                    <a:lnTo>
                      <a:pt x="85" y="80"/>
                    </a:lnTo>
                    <a:lnTo>
                      <a:pt x="84" y="59"/>
                    </a:lnTo>
                    <a:lnTo>
                      <a:pt x="80" y="41"/>
                    </a:lnTo>
                    <a:lnTo>
                      <a:pt x="74" y="28"/>
                    </a:lnTo>
                    <a:lnTo>
                      <a:pt x="66" y="19"/>
                    </a:lnTo>
                    <a:lnTo>
                      <a:pt x="53" y="16"/>
                    </a:lnTo>
                    <a:close/>
                    <a:moveTo>
                      <a:pt x="54" y="0"/>
                    </a:moveTo>
                    <a:lnTo>
                      <a:pt x="72" y="3"/>
                    </a:lnTo>
                    <a:lnTo>
                      <a:pt x="87" y="15"/>
                    </a:lnTo>
                    <a:lnTo>
                      <a:pt x="97" y="31"/>
                    </a:lnTo>
                    <a:lnTo>
                      <a:pt x="103" y="52"/>
                    </a:lnTo>
                    <a:lnTo>
                      <a:pt x="107" y="80"/>
                    </a:lnTo>
                    <a:lnTo>
                      <a:pt x="103" y="108"/>
                    </a:lnTo>
                    <a:lnTo>
                      <a:pt x="97" y="131"/>
                    </a:lnTo>
                    <a:lnTo>
                      <a:pt x="85" y="149"/>
                    </a:lnTo>
                    <a:lnTo>
                      <a:pt x="71" y="158"/>
                    </a:lnTo>
                    <a:lnTo>
                      <a:pt x="53" y="162"/>
                    </a:lnTo>
                    <a:lnTo>
                      <a:pt x="35" y="158"/>
                    </a:lnTo>
                    <a:lnTo>
                      <a:pt x="22" y="149"/>
                    </a:lnTo>
                    <a:lnTo>
                      <a:pt x="10" y="132"/>
                    </a:lnTo>
                    <a:lnTo>
                      <a:pt x="4" y="109"/>
                    </a:lnTo>
                    <a:lnTo>
                      <a:pt x="0" y="82"/>
                    </a:lnTo>
                    <a:lnTo>
                      <a:pt x="4" y="52"/>
                    </a:lnTo>
                    <a:lnTo>
                      <a:pt x="10" y="31"/>
                    </a:lnTo>
                    <a:lnTo>
                      <a:pt x="22" y="15"/>
                    </a:lnTo>
                    <a:lnTo>
                      <a:pt x="36"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9" name="Freeform 59"/>
              <p:cNvSpPr>
                <a:spLocks/>
              </p:cNvSpPr>
              <p:nvPr/>
            </p:nvSpPr>
            <p:spPr bwMode="auto">
              <a:xfrm>
                <a:off x="5124451" y="2994025"/>
                <a:ext cx="22225" cy="23813"/>
              </a:xfrm>
              <a:custGeom>
                <a:avLst/>
                <a:gdLst>
                  <a:gd name="T0" fmla="*/ 14 w 27"/>
                  <a:gd name="T1" fmla="*/ 0 h 31"/>
                  <a:gd name="T2" fmla="*/ 19 w 27"/>
                  <a:gd name="T3" fmla="*/ 1 h 31"/>
                  <a:gd name="T4" fmla="*/ 22 w 27"/>
                  <a:gd name="T5" fmla="*/ 3 h 31"/>
                  <a:gd name="T6" fmla="*/ 26 w 27"/>
                  <a:gd name="T7" fmla="*/ 6 h 31"/>
                  <a:gd name="T8" fmla="*/ 27 w 27"/>
                  <a:gd name="T9" fmla="*/ 11 h 31"/>
                  <a:gd name="T10" fmla="*/ 27 w 27"/>
                  <a:gd name="T11" fmla="*/ 16 h 31"/>
                  <a:gd name="T12" fmla="*/ 27 w 27"/>
                  <a:gd name="T13" fmla="*/ 21 h 31"/>
                  <a:gd name="T14" fmla="*/ 26 w 27"/>
                  <a:gd name="T15" fmla="*/ 24 h 31"/>
                  <a:gd name="T16" fmla="*/ 22 w 27"/>
                  <a:gd name="T17" fmla="*/ 27 h 31"/>
                  <a:gd name="T18" fmla="*/ 18 w 27"/>
                  <a:gd name="T19" fmla="*/ 29 h 31"/>
                  <a:gd name="T20" fmla="*/ 13 w 27"/>
                  <a:gd name="T21" fmla="*/ 31 h 31"/>
                  <a:gd name="T22" fmla="*/ 9 w 27"/>
                  <a:gd name="T23" fmla="*/ 29 h 31"/>
                  <a:gd name="T24" fmla="*/ 5 w 27"/>
                  <a:gd name="T25" fmla="*/ 27 h 31"/>
                  <a:gd name="T26" fmla="*/ 1 w 27"/>
                  <a:gd name="T27" fmla="*/ 24 h 31"/>
                  <a:gd name="T28" fmla="*/ 0 w 27"/>
                  <a:gd name="T29" fmla="*/ 21 h 31"/>
                  <a:gd name="T30" fmla="*/ 0 w 27"/>
                  <a:gd name="T31" fmla="*/ 16 h 31"/>
                  <a:gd name="T32" fmla="*/ 0 w 27"/>
                  <a:gd name="T33" fmla="*/ 11 h 31"/>
                  <a:gd name="T34" fmla="*/ 1 w 27"/>
                  <a:gd name="T35" fmla="*/ 6 h 31"/>
                  <a:gd name="T36" fmla="*/ 5 w 27"/>
                  <a:gd name="T37" fmla="*/ 3 h 31"/>
                  <a:gd name="T38" fmla="*/ 9 w 27"/>
                  <a:gd name="T39" fmla="*/ 1 h 31"/>
                  <a:gd name="T40" fmla="*/ 14 w 27"/>
                  <a:gd name="T4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31">
                    <a:moveTo>
                      <a:pt x="14" y="0"/>
                    </a:moveTo>
                    <a:lnTo>
                      <a:pt x="19" y="1"/>
                    </a:lnTo>
                    <a:lnTo>
                      <a:pt x="22" y="3"/>
                    </a:lnTo>
                    <a:lnTo>
                      <a:pt x="26" y="6"/>
                    </a:lnTo>
                    <a:lnTo>
                      <a:pt x="27" y="11"/>
                    </a:lnTo>
                    <a:lnTo>
                      <a:pt x="27" y="16"/>
                    </a:lnTo>
                    <a:lnTo>
                      <a:pt x="27" y="21"/>
                    </a:lnTo>
                    <a:lnTo>
                      <a:pt x="26" y="24"/>
                    </a:lnTo>
                    <a:lnTo>
                      <a:pt x="22" y="27"/>
                    </a:lnTo>
                    <a:lnTo>
                      <a:pt x="18" y="29"/>
                    </a:lnTo>
                    <a:lnTo>
                      <a:pt x="13" y="31"/>
                    </a:lnTo>
                    <a:lnTo>
                      <a:pt x="9" y="29"/>
                    </a:lnTo>
                    <a:lnTo>
                      <a:pt x="5" y="27"/>
                    </a:lnTo>
                    <a:lnTo>
                      <a:pt x="1" y="24"/>
                    </a:lnTo>
                    <a:lnTo>
                      <a:pt x="0" y="21"/>
                    </a:lnTo>
                    <a:lnTo>
                      <a:pt x="0" y="16"/>
                    </a:lnTo>
                    <a:lnTo>
                      <a:pt x="0" y="11"/>
                    </a:lnTo>
                    <a:lnTo>
                      <a:pt x="1" y="6"/>
                    </a:lnTo>
                    <a:lnTo>
                      <a:pt x="5" y="3"/>
                    </a:lnTo>
                    <a:lnTo>
                      <a:pt x="9" y="1"/>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0" name="Freeform 60"/>
              <p:cNvSpPr>
                <a:spLocks noEditPoints="1"/>
              </p:cNvSpPr>
              <p:nvPr/>
            </p:nvSpPr>
            <p:spPr bwMode="auto">
              <a:xfrm>
                <a:off x="5175251" y="2889250"/>
                <a:ext cx="82550" cy="128588"/>
              </a:xfrm>
              <a:custGeom>
                <a:avLst/>
                <a:gdLst>
                  <a:gd name="T0" fmla="*/ 49 w 105"/>
                  <a:gd name="T1" fmla="*/ 85 h 162"/>
                  <a:gd name="T2" fmla="*/ 35 w 105"/>
                  <a:gd name="T3" fmla="*/ 91 h 162"/>
                  <a:gd name="T4" fmla="*/ 25 w 105"/>
                  <a:gd name="T5" fmla="*/ 103 h 162"/>
                  <a:gd name="T6" fmla="*/ 22 w 105"/>
                  <a:gd name="T7" fmla="*/ 116 h 162"/>
                  <a:gd name="T8" fmla="*/ 23 w 105"/>
                  <a:gd name="T9" fmla="*/ 127 h 162"/>
                  <a:gd name="T10" fmla="*/ 30 w 105"/>
                  <a:gd name="T11" fmla="*/ 137 h 162"/>
                  <a:gd name="T12" fmla="*/ 40 w 105"/>
                  <a:gd name="T13" fmla="*/ 144 h 162"/>
                  <a:gd name="T14" fmla="*/ 53 w 105"/>
                  <a:gd name="T15" fmla="*/ 147 h 162"/>
                  <a:gd name="T16" fmla="*/ 69 w 105"/>
                  <a:gd name="T17" fmla="*/ 142 h 162"/>
                  <a:gd name="T18" fmla="*/ 80 w 105"/>
                  <a:gd name="T19" fmla="*/ 132 h 162"/>
                  <a:gd name="T20" fmla="*/ 84 w 105"/>
                  <a:gd name="T21" fmla="*/ 119 h 162"/>
                  <a:gd name="T22" fmla="*/ 80 w 105"/>
                  <a:gd name="T23" fmla="*/ 106 h 162"/>
                  <a:gd name="T24" fmla="*/ 74 w 105"/>
                  <a:gd name="T25" fmla="*/ 96 h 162"/>
                  <a:gd name="T26" fmla="*/ 64 w 105"/>
                  <a:gd name="T27" fmla="*/ 90 h 162"/>
                  <a:gd name="T28" fmla="*/ 49 w 105"/>
                  <a:gd name="T29" fmla="*/ 85 h 162"/>
                  <a:gd name="T30" fmla="*/ 53 w 105"/>
                  <a:gd name="T31" fmla="*/ 16 h 162"/>
                  <a:gd name="T32" fmla="*/ 38 w 105"/>
                  <a:gd name="T33" fmla="*/ 19 h 162"/>
                  <a:gd name="T34" fmla="*/ 28 w 105"/>
                  <a:gd name="T35" fmla="*/ 28 h 162"/>
                  <a:gd name="T36" fmla="*/ 25 w 105"/>
                  <a:gd name="T37" fmla="*/ 41 h 162"/>
                  <a:gd name="T38" fmla="*/ 30 w 105"/>
                  <a:gd name="T39" fmla="*/ 54 h 162"/>
                  <a:gd name="T40" fmla="*/ 40 w 105"/>
                  <a:gd name="T41" fmla="*/ 64 h 162"/>
                  <a:gd name="T42" fmla="*/ 56 w 105"/>
                  <a:gd name="T43" fmla="*/ 68 h 162"/>
                  <a:gd name="T44" fmla="*/ 67 w 105"/>
                  <a:gd name="T45" fmla="*/ 64 h 162"/>
                  <a:gd name="T46" fmla="*/ 75 w 105"/>
                  <a:gd name="T47" fmla="*/ 54 h 162"/>
                  <a:gd name="T48" fmla="*/ 79 w 105"/>
                  <a:gd name="T49" fmla="*/ 41 h 162"/>
                  <a:gd name="T50" fmla="*/ 77 w 105"/>
                  <a:gd name="T51" fmla="*/ 33 h 162"/>
                  <a:gd name="T52" fmla="*/ 72 w 105"/>
                  <a:gd name="T53" fmla="*/ 24 h 162"/>
                  <a:gd name="T54" fmla="*/ 64 w 105"/>
                  <a:gd name="T55" fmla="*/ 18 h 162"/>
                  <a:gd name="T56" fmla="*/ 53 w 105"/>
                  <a:gd name="T57" fmla="*/ 16 h 162"/>
                  <a:gd name="T58" fmla="*/ 54 w 105"/>
                  <a:gd name="T59" fmla="*/ 0 h 162"/>
                  <a:gd name="T60" fmla="*/ 74 w 105"/>
                  <a:gd name="T61" fmla="*/ 3 h 162"/>
                  <a:gd name="T62" fmla="*/ 89 w 105"/>
                  <a:gd name="T63" fmla="*/ 13 h 162"/>
                  <a:gd name="T64" fmla="*/ 97 w 105"/>
                  <a:gd name="T65" fmla="*/ 24 h 162"/>
                  <a:gd name="T66" fmla="*/ 100 w 105"/>
                  <a:gd name="T67" fmla="*/ 39 h 162"/>
                  <a:gd name="T68" fmla="*/ 97 w 105"/>
                  <a:gd name="T69" fmla="*/ 52 h 162"/>
                  <a:gd name="T70" fmla="*/ 89 w 105"/>
                  <a:gd name="T71" fmla="*/ 65 h 162"/>
                  <a:gd name="T72" fmla="*/ 74 w 105"/>
                  <a:gd name="T73" fmla="*/ 75 h 162"/>
                  <a:gd name="T74" fmla="*/ 74 w 105"/>
                  <a:gd name="T75" fmla="*/ 77 h 162"/>
                  <a:gd name="T76" fmla="*/ 90 w 105"/>
                  <a:gd name="T77" fmla="*/ 85 h 162"/>
                  <a:gd name="T78" fmla="*/ 102 w 105"/>
                  <a:gd name="T79" fmla="*/ 100 h 162"/>
                  <a:gd name="T80" fmla="*/ 105 w 105"/>
                  <a:gd name="T81" fmla="*/ 116 h 162"/>
                  <a:gd name="T82" fmla="*/ 100 w 105"/>
                  <a:gd name="T83" fmla="*/ 135 h 162"/>
                  <a:gd name="T84" fmla="*/ 90 w 105"/>
                  <a:gd name="T85" fmla="*/ 149 h 162"/>
                  <a:gd name="T86" fmla="*/ 72 w 105"/>
                  <a:gd name="T87" fmla="*/ 158 h 162"/>
                  <a:gd name="T88" fmla="*/ 53 w 105"/>
                  <a:gd name="T89" fmla="*/ 162 h 162"/>
                  <a:gd name="T90" fmla="*/ 30 w 105"/>
                  <a:gd name="T91" fmla="*/ 158 h 162"/>
                  <a:gd name="T92" fmla="*/ 13 w 105"/>
                  <a:gd name="T93" fmla="*/ 149 h 162"/>
                  <a:gd name="T94" fmla="*/ 4 w 105"/>
                  <a:gd name="T95" fmla="*/ 135 h 162"/>
                  <a:gd name="T96" fmla="*/ 0 w 105"/>
                  <a:gd name="T97" fmla="*/ 119 h 162"/>
                  <a:gd name="T98" fmla="*/ 4 w 105"/>
                  <a:gd name="T99" fmla="*/ 101 h 162"/>
                  <a:gd name="T100" fmla="*/ 13 w 105"/>
                  <a:gd name="T101" fmla="*/ 88 h 162"/>
                  <a:gd name="T102" fmla="*/ 30 w 105"/>
                  <a:gd name="T103" fmla="*/ 78 h 162"/>
                  <a:gd name="T104" fmla="*/ 30 w 105"/>
                  <a:gd name="T105" fmla="*/ 77 h 162"/>
                  <a:gd name="T106" fmla="*/ 17 w 105"/>
                  <a:gd name="T107" fmla="*/ 67 h 162"/>
                  <a:gd name="T108" fmla="*/ 9 w 105"/>
                  <a:gd name="T109" fmla="*/ 55 h 162"/>
                  <a:gd name="T110" fmla="*/ 5 w 105"/>
                  <a:gd name="T111" fmla="*/ 42 h 162"/>
                  <a:gd name="T112" fmla="*/ 9 w 105"/>
                  <a:gd name="T113" fmla="*/ 24 h 162"/>
                  <a:gd name="T114" fmla="*/ 20 w 105"/>
                  <a:gd name="T115" fmla="*/ 11 h 162"/>
                  <a:gd name="T116" fmla="*/ 35 w 105"/>
                  <a:gd name="T117" fmla="*/ 3 h 162"/>
                  <a:gd name="T118" fmla="*/ 54 w 105"/>
                  <a:gd name="T11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162">
                    <a:moveTo>
                      <a:pt x="49" y="85"/>
                    </a:moveTo>
                    <a:lnTo>
                      <a:pt x="35" y="91"/>
                    </a:lnTo>
                    <a:lnTo>
                      <a:pt x="25" y="103"/>
                    </a:lnTo>
                    <a:lnTo>
                      <a:pt x="22" y="116"/>
                    </a:lnTo>
                    <a:lnTo>
                      <a:pt x="23" y="127"/>
                    </a:lnTo>
                    <a:lnTo>
                      <a:pt x="30" y="137"/>
                    </a:lnTo>
                    <a:lnTo>
                      <a:pt x="40" y="144"/>
                    </a:lnTo>
                    <a:lnTo>
                      <a:pt x="53" y="147"/>
                    </a:lnTo>
                    <a:lnTo>
                      <a:pt x="69" y="142"/>
                    </a:lnTo>
                    <a:lnTo>
                      <a:pt x="80" y="132"/>
                    </a:lnTo>
                    <a:lnTo>
                      <a:pt x="84" y="119"/>
                    </a:lnTo>
                    <a:lnTo>
                      <a:pt x="80" y="106"/>
                    </a:lnTo>
                    <a:lnTo>
                      <a:pt x="74" y="96"/>
                    </a:lnTo>
                    <a:lnTo>
                      <a:pt x="64" y="90"/>
                    </a:lnTo>
                    <a:lnTo>
                      <a:pt x="49" y="85"/>
                    </a:lnTo>
                    <a:close/>
                    <a:moveTo>
                      <a:pt x="53" y="16"/>
                    </a:moveTo>
                    <a:lnTo>
                      <a:pt x="38" y="19"/>
                    </a:lnTo>
                    <a:lnTo>
                      <a:pt x="28" y="28"/>
                    </a:lnTo>
                    <a:lnTo>
                      <a:pt x="25" y="41"/>
                    </a:lnTo>
                    <a:lnTo>
                      <a:pt x="30" y="54"/>
                    </a:lnTo>
                    <a:lnTo>
                      <a:pt x="40" y="64"/>
                    </a:lnTo>
                    <a:lnTo>
                      <a:pt x="56" y="68"/>
                    </a:lnTo>
                    <a:lnTo>
                      <a:pt x="67" y="64"/>
                    </a:lnTo>
                    <a:lnTo>
                      <a:pt x="75" y="54"/>
                    </a:lnTo>
                    <a:lnTo>
                      <a:pt x="79" y="41"/>
                    </a:lnTo>
                    <a:lnTo>
                      <a:pt x="77" y="33"/>
                    </a:lnTo>
                    <a:lnTo>
                      <a:pt x="72" y="24"/>
                    </a:lnTo>
                    <a:lnTo>
                      <a:pt x="64" y="18"/>
                    </a:lnTo>
                    <a:lnTo>
                      <a:pt x="53" y="16"/>
                    </a:lnTo>
                    <a:close/>
                    <a:moveTo>
                      <a:pt x="54" y="0"/>
                    </a:moveTo>
                    <a:lnTo>
                      <a:pt x="74" y="3"/>
                    </a:lnTo>
                    <a:lnTo>
                      <a:pt x="89" y="13"/>
                    </a:lnTo>
                    <a:lnTo>
                      <a:pt x="97" y="24"/>
                    </a:lnTo>
                    <a:lnTo>
                      <a:pt x="100" y="39"/>
                    </a:lnTo>
                    <a:lnTo>
                      <a:pt x="97" y="52"/>
                    </a:lnTo>
                    <a:lnTo>
                      <a:pt x="89" y="65"/>
                    </a:lnTo>
                    <a:lnTo>
                      <a:pt x="74" y="75"/>
                    </a:lnTo>
                    <a:lnTo>
                      <a:pt x="74" y="77"/>
                    </a:lnTo>
                    <a:lnTo>
                      <a:pt x="90" y="85"/>
                    </a:lnTo>
                    <a:lnTo>
                      <a:pt x="102" y="100"/>
                    </a:lnTo>
                    <a:lnTo>
                      <a:pt x="105" y="116"/>
                    </a:lnTo>
                    <a:lnTo>
                      <a:pt x="100" y="135"/>
                    </a:lnTo>
                    <a:lnTo>
                      <a:pt x="90" y="149"/>
                    </a:lnTo>
                    <a:lnTo>
                      <a:pt x="72" y="158"/>
                    </a:lnTo>
                    <a:lnTo>
                      <a:pt x="53" y="162"/>
                    </a:lnTo>
                    <a:lnTo>
                      <a:pt x="30" y="158"/>
                    </a:lnTo>
                    <a:lnTo>
                      <a:pt x="13" y="149"/>
                    </a:lnTo>
                    <a:lnTo>
                      <a:pt x="4" y="135"/>
                    </a:lnTo>
                    <a:lnTo>
                      <a:pt x="0" y="119"/>
                    </a:lnTo>
                    <a:lnTo>
                      <a:pt x="4" y="101"/>
                    </a:lnTo>
                    <a:lnTo>
                      <a:pt x="13" y="88"/>
                    </a:lnTo>
                    <a:lnTo>
                      <a:pt x="30" y="78"/>
                    </a:lnTo>
                    <a:lnTo>
                      <a:pt x="30" y="77"/>
                    </a:lnTo>
                    <a:lnTo>
                      <a:pt x="17" y="67"/>
                    </a:lnTo>
                    <a:lnTo>
                      <a:pt x="9" y="55"/>
                    </a:lnTo>
                    <a:lnTo>
                      <a:pt x="5" y="42"/>
                    </a:lnTo>
                    <a:lnTo>
                      <a:pt x="9" y="24"/>
                    </a:lnTo>
                    <a:lnTo>
                      <a:pt x="20" y="11"/>
                    </a:lnTo>
                    <a:lnTo>
                      <a:pt x="35" y="3"/>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1" name="Line 61"/>
              <p:cNvSpPr>
                <a:spLocks noChangeShapeType="1"/>
              </p:cNvSpPr>
              <p:nvPr/>
            </p:nvSpPr>
            <p:spPr bwMode="auto">
              <a:xfrm flipH="1">
                <a:off x="5368926" y="2447925"/>
                <a:ext cx="8255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62" name="Freeform 62"/>
              <p:cNvSpPr>
                <a:spLocks/>
              </p:cNvSpPr>
              <p:nvPr/>
            </p:nvSpPr>
            <p:spPr bwMode="auto">
              <a:xfrm>
                <a:off x="5029201" y="2368550"/>
                <a:ext cx="41275" cy="123825"/>
              </a:xfrm>
              <a:custGeom>
                <a:avLst/>
                <a:gdLst>
                  <a:gd name="T0" fmla="*/ 34 w 52"/>
                  <a:gd name="T1" fmla="*/ 0 h 157"/>
                  <a:gd name="T2" fmla="*/ 52 w 52"/>
                  <a:gd name="T3" fmla="*/ 0 h 157"/>
                  <a:gd name="T4" fmla="*/ 52 w 52"/>
                  <a:gd name="T5" fmla="*/ 157 h 157"/>
                  <a:gd name="T6" fmla="*/ 31 w 52"/>
                  <a:gd name="T7" fmla="*/ 157 h 157"/>
                  <a:gd name="T8" fmla="*/ 31 w 52"/>
                  <a:gd name="T9" fmla="*/ 20 h 157"/>
                  <a:gd name="T10" fmla="*/ 31 w 52"/>
                  <a:gd name="T11" fmla="*/ 20 h 157"/>
                  <a:gd name="T12" fmla="*/ 3 w 52"/>
                  <a:gd name="T13" fmla="*/ 34 h 157"/>
                  <a:gd name="T14" fmla="*/ 0 w 52"/>
                  <a:gd name="T15" fmla="*/ 18 h 157"/>
                  <a:gd name="T16" fmla="*/ 34 w 52"/>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57">
                    <a:moveTo>
                      <a:pt x="34" y="0"/>
                    </a:moveTo>
                    <a:lnTo>
                      <a:pt x="52" y="0"/>
                    </a:lnTo>
                    <a:lnTo>
                      <a:pt x="52" y="157"/>
                    </a:lnTo>
                    <a:lnTo>
                      <a:pt x="31" y="157"/>
                    </a:lnTo>
                    <a:lnTo>
                      <a:pt x="31" y="20"/>
                    </a:lnTo>
                    <a:lnTo>
                      <a:pt x="31" y="20"/>
                    </a:lnTo>
                    <a:lnTo>
                      <a:pt x="3" y="34"/>
                    </a:lnTo>
                    <a:lnTo>
                      <a:pt x="0" y="18"/>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3" name="Freeform 63"/>
              <p:cNvSpPr>
                <a:spLocks/>
              </p:cNvSpPr>
              <p:nvPr/>
            </p:nvSpPr>
            <p:spPr bwMode="auto">
              <a:xfrm>
                <a:off x="5124451" y="2471738"/>
                <a:ext cx="22225" cy="22225"/>
              </a:xfrm>
              <a:custGeom>
                <a:avLst/>
                <a:gdLst>
                  <a:gd name="T0" fmla="*/ 14 w 27"/>
                  <a:gd name="T1" fmla="*/ 0 h 29"/>
                  <a:gd name="T2" fmla="*/ 19 w 27"/>
                  <a:gd name="T3" fmla="*/ 0 h 29"/>
                  <a:gd name="T4" fmla="*/ 22 w 27"/>
                  <a:gd name="T5" fmla="*/ 2 h 29"/>
                  <a:gd name="T6" fmla="*/ 26 w 27"/>
                  <a:gd name="T7" fmla="*/ 5 h 29"/>
                  <a:gd name="T8" fmla="*/ 27 w 27"/>
                  <a:gd name="T9" fmla="*/ 10 h 29"/>
                  <a:gd name="T10" fmla="*/ 27 w 27"/>
                  <a:gd name="T11" fmla="*/ 15 h 29"/>
                  <a:gd name="T12" fmla="*/ 27 w 27"/>
                  <a:gd name="T13" fmla="*/ 20 h 29"/>
                  <a:gd name="T14" fmla="*/ 26 w 27"/>
                  <a:gd name="T15" fmla="*/ 23 h 29"/>
                  <a:gd name="T16" fmla="*/ 22 w 27"/>
                  <a:gd name="T17" fmla="*/ 26 h 29"/>
                  <a:gd name="T18" fmla="*/ 18 w 27"/>
                  <a:gd name="T19" fmla="*/ 29 h 29"/>
                  <a:gd name="T20" fmla="*/ 13 w 27"/>
                  <a:gd name="T21" fmla="*/ 29 h 29"/>
                  <a:gd name="T22" fmla="*/ 9 w 27"/>
                  <a:gd name="T23" fmla="*/ 29 h 29"/>
                  <a:gd name="T24" fmla="*/ 5 w 27"/>
                  <a:gd name="T25" fmla="*/ 26 h 29"/>
                  <a:gd name="T26" fmla="*/ 1 w 27"/>
                  <a:gd name="T27" fmla="*/ 23 h 29"/>
                  <a:gd name="T28" fmla="*/ 0 w 27"/>
                  <a:gd name="T29" fmla="*/ 20 h 29"/>
                  <a:gd name="T30" fmla="*/ 0 w 27"/>
                  <a:gd name="T31" fmla="*/ 15 h 29"/>
                  <a:gd name="T32" fmla="*/ 0 w 27"/>
                  <a:gd name="T33" fmla="*/ 10 h 29"/>
                  <a:gd name="T34" fmla="*/ 1 w 27"/>
                  <a:gd name="T35" fmla="*/ 5 h 29"/>
                  <a:gd name="T36" fmla="*/ 5 w 27"/>
                  <a:gd name="T37" fmla="*/ 2 h 29"/>
                  <a:gd name="T38" fmla="*/ 9 w 27"/>
                  <a:gd name="T39" fmla="*/ 0 h 29"/>
                  <a:gd name="T40" fmla="*/ 14 w 27"/>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9">
                    <a:moveTo>
                      <a:pt x="14" y="0"/>
                    </a:moveTo>
                    <a:lnTo>
                      <a:pt x="19" y="0"/>
                    </a:lnTo>
                    <a:lnTo>
                      <a:pt x="22" y="2"/>
                    </a:lnTo>
                    <a:lnTo>
                      <a:pt x="26" y="5"/>
                    </a:lnTo>
                    <a:lnTo>
                      <a:pt x="27" y="10"/>
                    </a:lnTo>
                    <a:lnTo>
                      <a:pt x="27" y="15"/>
                    </a:lnTo>
                    <a:lnTo>
                      <a:pt x="27" y="20"/>
                    </a:lnTo>
                    <a:lnTo>
                      <a:pt x="26" y="23"/>
                    </a:lnTo>
                    <a:lnTo>
                      <a:pt x="22" y="26"/>
                    </a:lnTo>
                    <a:lnTo>
                      <a:pt x="18" y="29"/>
                    </a:lnTo>
                    <a:lnTo>
                      <a:pt x="13" y="29"/>
                    </a:lnTo>
                    <a:lnTo>
                      <a:pt x="9" y="29"/>
                    </a:lnTo>
                    <a:lnTo>
                      <a:pt x="5" y="26"/>
                    </a:lnTo>
                    <a:lnTo>
                      <a:pt x="1" y="23"/>
                    </a:lnTo>
                    <a:lnTo>
                      <a:pt x="0" y="20"/>
                    </a:lnTo>
                    <a:lnTo>
                      <a:pt x="0" y="15"/>
                    </a:lnTo>
                    <a:lnTo>
                      <a:pt x="0" y="10"/>
                    </a:lnTo>
                    <a:lnTo>
                      <a:pt x="1" y="5"/>
                    </a:lnTo>
                    <a:lnTo>
                      <a:pt x="5" y="2"/>
                    </a:lnTo>
                    <a:lnTo>
                      <a:pt x="9" y="0"/>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4" name="Freeform 64"/>
              <p:cNvSpPr>
                <a:spLocks noEditPoints="1"/>
              </p:cNvSpPr>
              <p:nvPr/>
            </p:nvSpPr>
            <p:spPr bwMode="auto">
              <a:xfrm>
                <a:off x="5173663" y="2366963"/>
                <a:ext cx="84138" cy="127000"/>
              </a:xfrm>
              <a:custGeom>
                <a:avLst/>
                <a:gdLst>
                  <a:gd name="T0" fmla="*/ 54 w 106"/>
                  <a:gd name="T1" fmla="*/ 17 h 160"/>
                  <a:gd name="T2" fmla="*/ 41 w 106"/>
                  <a:gd name="T3" fmla="*/ 20 h 160"/>
                  <a:gd name="T4" fmla="*/ 31 w 106"/>
                  <a:gd name="T5" fmla="*/ 33 h 160"/>
                  <a:gd name="T6" fmla="*/ 24 w 106"/>
                  <a:gd name="T7" fmla="*/ 53 h 160"/>
                  <a:gd name="T8" fmla="*/ 21 w 106"/>
                  <a:gd name="T9" fmla="*/ 80 h 160"/>
                  <a:gd name="T10" fmla="*/ 24 w 106"/>
                  <a:gd name="T11" fmla="*/ 108 h 160"/>
                  <a:gd name="T12" fmla="*/ 31 w 106"/>
                  <a:gd name="T13" fmla="*/ 128 h 160"/>
                  <a:gd name="T14" fmla="*/ 41 w 106"/>
                  <a:gd name="T15" fmla="*/ 141 h 160"/>
                  <a:gd name="T16" fmla="*/ 54 w 106"/>
                  <a:gd name="T17" fmla="*/ 144 h 160"/>
                  <a:gd name="T18" fmla="*/ 65 w 106"/>
                  <a:gd name="T19" fmla="*/ 141 h 160"/>
                  <a:gd name="T20" fmla="*/ 73 w 106"/>
                  <a:gd name="T21" fmla="*/ 133 h 160"/>
                  <a:gd name="T22" fmla="*/ 80 w 106"/>
                  <a:gd name="T23" fmla="*/ 120 h 160"/>
                  <a:gd name="T24" fmla="*/ 83 w 106"/>
                  <a:gd name="T25" fmla="*/ 102 h 160"/>
                  <a:gd name="T26" fmla="*/ 85 w 106"/>
                  <a:gd name="T27" fmla="*/ 79 h 160"/>
                  <a:gd name="T28" fmla="*/ 83 w 106"/>
                  <a:gd name="T29" fmla="*/ 58 h 160"/>
                  <a:gd name="T30" fmla="*/ 80 w 106"/>
                  <a:gd name="T31" fmla="*/ 41 h 160"/>
                  <a:gd name="T32" fmla="*/ 73 w 106"/>
                  <a:gd name="T33" fmla="*/ 27 h 160"/>
                  <a:gd name="T34" fmla="*/ 65 w 106"/>
                  <a:gd name="T35" fmla="*/ 18 h 160"/>
                  <a:gd name="T36" fmla="*/ 54 w 106"/>
                  <a:gd name="T37" fmla="*/ 17 h 160"/>
                  <a:gd name="T38" fmla="*/ 55 w 106"/>
                  <a:gd name="T39" fmla="*/ 0 h 160"/>
                  <a:gd name="T40" fmla="*/ 73 w 106"/>
                  <a:gd name="T41" fmla="*/ 4 h 160"/>
                  <a:gd name="T42" fmla="*/ 86 w 106"/>
                  <a:gd name="T43" fmla="*/ 13 h 160"/>
                  <a:gd name="T44" fmla="*/ 98 w 106"/>
                  <a:gd name="T45" fmla="*/ 30 h 160"/>
                  <a:gd name="T46" fmla="*/ 104 w 106"/>
                  <a:gd name="T47" fmla="*/ 51 h 160"/>
                  <a:gd name="T48" fmla="*/ 106 w 106"/>
                  <a:gd name="T49" fmla="*/ 79 h 160"/>
                  <a:gd name="T50" fmla="*/ 104 w 106"/>
                  <a:gd name="T51" fmla="*/ 108 h 160"/>
                  <a:gd name="T52" fmla="*/ 98 w 106"/>
                  <a:gd name="T53" fmla="*/ 131 h 160"/>
                  <a:gd name="T54" fmla="*/ 86 w 106"/>
                  <a:gd name="T55" fmla="*/ 147 h 160"/>
                  <a:gd name="T56" fmla="*/ 72 w 106"/>
                  <a:gd name="T57" fmla="*/ 157 h 160"/>
                  <a:gd name="T58" fmla="*/ 52 w 106"/>
                  <a:gd name="T59" fmla="*/ 160 h 160"/>
                  <a:gd name="T60" fmla="*/ 36 w 106"/>
                  <a:gd name="T61" fmla="*/ 157 h 160"/>
                  <a:gd name="T62" fmla="*/ 21 w 106"/>
                  <a:gd name="T63" fmla="*/ 147 h 160"/>
                  <a:gd name="T64" fmla="*/ 10 w 106"/>
                  <a:gd name="T65" fmla="*/ 131 h 160"/>
                  <a:gd name="T66" fmla="*/ 3 w 106"/>
                  <a:gd name="T67" fmla="*/ 108 h 160"/>
                  <a:gd name="T68" fmla="*/ 0 w 106"/>
                  <a:gd name="T69" fmla="*/ 80 h 160"/>
                  <a:gd name="T70" fmla="*/ 3 w 106"/>
                  <a:gd name="T71" fmla="*/ 53 h 160"/>
                  <a:gd name="T72" fmla="*/ 11 w 106"/>
                  <a:gd name="T73" fmla="*/ 30 h 160"/>
                  <a:gd name="T74" fmla="*/ 23 w 106"/>
                  <a:gd name="T75" fmla="*/ 13 h 160"/>
                  <a:gd name="T76" fmla="*/ 37 w 106"/>
                  <a:gd name="T77" fmla="*/ 4 h 160"/>
                  <a:gd name="T78" fmla="*/ 55 w 106"/>
                  <a:gd name="T7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160">
                    <a:moveTo>
                      <a:pt x="54" y="17"/>
                    </a:moveTo>
                    <a:lnTo>
                      <a:pt x="41" y="20"/>
                    </a:lnTo>
                    <a:lnTo>
                      <a:pt x="31" y="33"/>
                    </a:lnTo>
                    <a:lnTo>
                      <a:pt x="24" y="53"/>
                    </a:lnTo>
                    <a:lnTo>
                      <a:pt x="21" y="80"/>
                    </a:lnTo>
                    <a:lnTo>
                      <a:pt x="24" y="108"/>
                    </a:lnTo>
                    <a:lnTo>
                      <a:pt x="31" y="128"/>
                    </a:lnTo>
                    <a:lnTo>
                      <a:pt x="41" y="141"/>
                    </a:lnTo>
                    <a:lnTo>
                      <a:pt x="54" y="144"/>
                    </a:lnTo>
                    <a:lnTo>
                      <a:pt x="65" y="141"/>
                    </a:lnTo>
                    <a:lnTo>
                      <a:pt x="73" y="133"/>
                    </a:lnTo>
                    <a:lnTo>
                      <a:pt x="80" y="120"/>
                    </a:lnTo>
                    <a:lnTo>
                      <a:pt x="83" y="102"/>
                    </a:lnTo>
                    <a:lnTo>
                      <a:pt x="85" y="79"/>
                    </a:lnTo>
                    <a:lnTo>
                      <a:pt x="83" y="58"/>
                    </a:lnTo>
                    <a:lnTo>
                      <a:pt x="80" y="41"/>
                    </a:lnTo>
                    <a:lnTo>
                      <a:pt x="73" y="27"/>
                    </a:lnTo>
                    <a:lnTo>
                      <a:pt x="65" y="18"/>
                    </a:lnTo>
                    <a:lnTo>
                      <a:pt x="54" y="17"/>
                    </a:lnTo>
                    <a:close/>
                    <a:moveTo>
                      <a:pt x="55" y="0"/>
                    </a:moveTo>
                    <a:lnTo>
                      <a:pt x="73" y="4"/>
                    </a:lnTo>
                    <a:lnTo>
                      <a:pt x="86" y="13"/>
                    </a:lnTo>
                    <a:lnTo>
                      <a:pt x="98" y="30"/>
                    </a:lnTo>
                    <a:lnTo>
                      <a:pt x="104" y="51"/>
                    </a:lnTo>
                    <a:lnTo>
                      <a:pt x="106" y="79"/>
                    </a:lnTo>
                    <a:lnTo>
                      <a:pt x="104" y="108"/>
                    </a:lnTo>
                    <a:lnTo>
                      <a:pt x="98" y="131"/>
                    </a:lnTo>
                    <a:lnTo>
                      <a:pt x="86" y="147"/>
                    </a:lnTo>
                    <a:lnTo>
                      <a:pt x="72" y="157"/>
                    </a:lnTo>
                    <a:lnTo>
                      <a:pt x="52" y="160"/>
                    </a:lnTo>
                    <a:lnTo>
                      <a:pt x="36" y="157"/>
                    </a:lnTo>
                    <a:lnTo>
                      <a:pt x="21" y="147"/>
                    </a:lnTo>
                    <a:lnTo>
                      <a:pt x="10" y="131"/>
                    </a:lnTo>
                    <a:lnTo>
                      <a:pt x="3" y="108"/>
                    </a:lnTo>
                    <a:lnTo>
                      <a:pt x="0" y="80"/>
                    </a:lnTo>
                    <a:lnTo>
                      <a:pt x="3" y="53"/>
                    </a:lnTo>
                    <a:lnTo>
                      <a:pt x="11" y="30"/>
                    </a:lnTo>
                    <a:lnTo>
                      <a:pt x="23" y="13"/>
                    </a:lnTo>
                    <a:lnTo>
                      <a:pt x="37" y="4"/>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5" name="Freeform 65"/>
              <p:cNvSpPr>
                <a:spLocks noEditPoints="1"/>
              </p:cNvSpPr>
              <p:nvPr/>
            </p:nvSpPr>
            <p:spPr bwMode="auto">
              <a:xfrm>
                <a:off x="4741863" y="4676775"/>
                <a:ext cx="128588" cy="79375"/>
              </a:xfrm>
              <a:custGeom>
                <a:avLst/>
                <a:gdLst>
                  <a:gd name="T0" fmla="*/ 47 w 161"/>
                  <a:gd name="T1" fmla="*/ 22 h 100"/>
                  <a:gd name="T2" fmla="*/ 34 w 161"/>
                  <a:gd name="T3" fmla="*/ 23 h 100"/>
                  <a:gd name="T4" fmla="*/ 22 w 161"/>
                  <a:gd name="T5" fmla="*/ 31 h 100"/>
                  <a:gd name="T6" fmla="*/ 18 w 161"/>
                  <a:gd name="T7" fmla="*/ 43 h 100"/>
                  <a:gd name="T8" fmla="*/ 16 w 161"/>
                  <a:gd name="T9" fmla="*/ 59 h 100"/>
                  <a:gd name="T10" fmla="*/ 16 w 161"/>
                  <a:gd name="T11" fmla="*/ 67 h 100"/>
                  <a:gd name="T12" fmla="*/ 16 w 161"/>
                  <a:gd name="T13" fmla="*/ 74 h 100"/>
                  <a:gd name="T14" fmla="*/ 18 w 161"/>
                  <a:gd name="T15" fmla="*/ 79 h 100"/>
                  <a:gd name="T16" fmla="*/ 80 w 161"/>
                  <a:gd name="T17" fmla="*/ 79 h 100"/>
                  <a:gd name="T18" fmla="*/ 81 w 161"/>
                  <a:gd name="T19" fmla="*/ 71 h 100"/>
                  <a:gd name="T20" fmla="*/ 81 w 161"/>
                  <a:gd name="T21" fmla="*/ 61 h 100"/>
                  <a:gd name="T22" fmla="*/ 80 w 161"/>
                  <a:gd name="T23" fmla="*/ 45 h 100"/>
                  <a:gd name="T24" fmla="*/ 73 w 161"/>
                  <a:gd name="T25" fmla="*/ 31 h 100"/>
                  <a:gd name="T26" fmla="*/ 62 w 161"/>
                  <a:gd name="T27" fmla="*/ 23 h 100"/>
                  <a:gd name="T28" fmla="*/ 47 w 161"/>
                  <a:gd name="T29" fmla="*/ 22 h 100"/>
                  <a:gd name="T30" fmla="*/ 45 w 161"/>
                  <a:gd name="T31" fmla="*/ 0 h 100"/>
                  <a:gd name="T32" fmla="*/ 65 w 161"/>
                  <a:gd name="T33" fmla="*/ 4 h 100"/>
                  <a:gd name="T34" fmla="*/ 81 w 161"/>
                  <a:gd name="T35" fmla="*/ 12 h 100"/>
                  <a:gd name="T36" fmla="*/ 91 w 161"/>
                  <a:gd name="T37" fmla="*/ 27 h 100"/>
                  <a:gd name="T38" fmla="*/ 96 w 161"/>
                  <a:gd name="T39" fmla="*/ 43 h 100"/>
                  <a:gd name="T40" fmla="*/ 98 w 161"/>
                  <a:gd name="T41" fmla="*/ 62 h 100"/>
                  <a:gd name="T42" fmla="*/ 98 w 161"/>
                  <a:gd name="T43" fmla="*/ 71 h 100"/>
                  <a:gd name="T44" fmla="*/ 98 w 161"/>
                  <a:gd name="T45" fmla="*/ 79 h 100"/>
                  <a:gd name="T46" fmla="*/ 161 w 161"/>
                  <a:gd name="T47" fmla="*/ 79 h 100"/>
                  <a:gd name="T48" fmla="*/ 161 w 161"/>
                  <a:gd name="T49" fmla="*/ 100 h 100"/>
                  <a:gd name="T50" fmla="*/ 1 w 161"/>
                  <a:gd name="T51" fmla="*/ 100 h 100"/>
                  <a:gd name="T52" fmla="*/ 0 w 161"/>
                  <a:gd name="T53" fmla="*/ 82 h 100"/>
                  <a:gd name="T54" fmla="*/ 0 w 161"/>
                  <a:gd name="T55" fmla="*/ 59 h 100"/>
                  <a:gd name="T56" fmla="*/ 1 w 161"/>
                  <a:gd name="T57" fmla="*/ 41 h 100"/>
                  <a:gd name="T58" fmla="*/ 5 w 161"/>
                  <a:gd name="T59" fmla="*/ 25 h 100"/>
                  <a:gd name="T60" fmla="*/ 13 w 161"/>
                  <a:gd name="T61" fmla="*/ 13 h 100"/>
                  <a:gd name="T62" fmla="*/ 27 w 161"/>
                  <a:gd name="T63" fmla="*/ 4 h 100"/>
                  <a:gd name="T64" fmla="*/ 45 w 161"/>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1" h="100">
                    <a:moveTo>
                      <a:pt x="47" y="22"/>
                    </a:moveTo>
                    <a:lnTo>
                      <a:pt x="34" y="23"/>
                    </a:lnTo>
                    <a:lnTo>
                      <a:pt x="22" y="31"/>
                    </a:lnTo>
                    <a:lnTo>
                      <a:pt x="18" y="43"/>
                    </a:lnTo>
                    <a:lnTo>
                      <a:pt x="16" y="59"/>
                    </a:lnTo>
                    <a:lnTo>
                      <a:pt x="16" y="67"/>
                    </a:lnTo>
                    <a:lnTo>
                      <a:pt x="16" y="74"/>
                    </a:lnTo>
                    <a:lnTo>
                      <a:pt x="18" y="79"/>
                    </a:lnTo>
                    <a:lnTo>
                      <a:pt x="80" y="79"/>
                    </a:lnTo>
                    <a:lnTo>
                      <a:pt x="81" y="71"/>
                    </a:lnTo>
                    <a:lnTo>
                      <a:pt x="81" y="61"/>
                    </a:lnTo>
                    <a:lnTo>
                      <a:pt x="80" y="45"/>
                    </a:lnTo>
                    <a:lnTo>
                      <a:pt x="73" y="31"/>
                    </a:lnTo>
                    <a:lnTo>
                      <a:pt x="62" y="23"/>
                    </a:lnTo>
                    <a:lnTo>
                      <a:pt x="47" y="22"/>
                    </a:lnTo>
                    <a:close/>
                    <a:moveTo>
                      <a:pt x="45" y="0"/>
                    </a:moveTo>
                    <a:lnTo>
                      <a:pt x="65" y="4"/>
                    </a:lnTo>
                    <a:lnTo>
                      <a:pt x="81" y="12"/>
                    </a:lnTo>
                    <a:lnTo>
                      <a:pt x="91" y="27"/>
                    </a:lnTo>
                    <a:lnTo>
                      <a:pt x="96" y="43"/>
                    </a:lnTo>
                    <a:lnTo>
                      <a:pt x="98" y="62"/>
                    </a:lnTo>
                    <a:lnTo>
                      <a:pt x="98" y="71"/>
                    </a:lnTo>
                    <a:lnTo>
                      <a:pt x="98" y="79"/>
                    </a:lnTo>
                    <a:lnTo>
                      <a:pt x="161" y="79"/>
                    </a:lnTo>
                    <a:lnTo>
                      <a:pt x="161" y="100"/>
                    </a:lnTo>
                    <a:lnTo>
                      <a:pt x="1" y="100"/>
                    </a:lnTo>
                    <a:lnTo>
                      <a:pt x="0" y="82"/>
                    </a:lnTo>
                    <a:lnTo>
                      <a:pt x="0" y="59"/>
                    </a:lnTo>
                    <a:lnTo>
                      <a:pt x="1" y="41"/>
                    </a:lnTo>
                    <a:lnTo>
                      <a:pt x="5" y="25"/>
                    </a:lnTo>
                    <a:lnTo>
                      <a:pt x="13" y="13"/>
                    </a:lnTo>
                    <a:lnTo>
                      <a:pt x="27" y="4"/>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6" name="Freeform 66"/>
              <p:cNvSpPr>
                <a:spLocks noEditPoints="1"/>
              </p:cNvSpPr>
              <p:nvPr/>
            </p:nvSpPr>
            <p:spPr bwMode="auto">
              <a:xfrm>
                <a:off x="4776788" y="4564063"/>
                <a:ext cx="96838" cy="82550"/>
              </a:xfrm>
              <a:custGeom>
                <a:avLst/>
                <a:gdLst>
                  <a:gd name="T0" fmla="*/ 49 w 121"/>
                  <a:gd name="T1" fmla="*/ 21 h 103"/>
                  <a:gd name="T2" fmla="*/ 39 w 121"/>
                  <a:gd name="T3" fmla="*/ 21 h 103"/>
                  <a:gd name="T4" fmla="*/ 31 w 121"/>
                  <a:gd name="T5" fmla="*/ 25 h 103"/>
                  <a:gd name="T6" fmla="*/ 23 w 121"/>
                  <a:gd name="T7" fmla="*/ 30 h 103"/>
                  <a:gd name="T8" fmla="*/ 16 w 121"/>
                  <a:gd name="T9" fmla="*/ 38 h 103"/>
                  <a:gd name="T10" fmla="*/ 14 w 121"/>
                  <a:gd name="T11" fmla="*/ 49 h 103"/>
                  <a:gd name="T12" fmla="*/ 18 w 121"/>
                  <a:gd name="T13" fmla="*/ 64 h 103"/>
                  <a:gd name="T14" fmla="*/ 26 w 121"/>
                  <a:gd name="T15" fmla="*/ 74 h 103"/>
                  <a:gd name="T16" fmla="*/ 37 w 121"/>
                  <a:gd name="T17" fmla="*/ 80 h 103"/>
                  <a:gd name="T18" fmla="*/ 49 w 121"/>
                  <a:gd name="T19" fmla="*/ 82 h 103"/>
                  <a:gd name="T20" fmla="*/ 49 w 121"/>
                  <a:gd name="T21" fmla="*/ 21 h 103"/>
                  <a:gd name="T22" fmla="*/ 54 w 121"/>
                  <a:gd name="T23" fmla="*/ 0 h 103"/>
                  <a:gd name="T24" fmla="*/ 59 w 121"/>
                  <a:gd name="T25" fmla="*/ 0 h 103"/>
                  <a:gd name="T26" fmla="*/ 63 w 121"/>
                  <a:gd name="T27" fmla="*/ 2 h 103"/>
                  <a:gd name="T28" fmla="*/ 63 w 121"/>
                  <a:gd name="T29" fmla="*/ 82 h 103"/>
                  <a:gd name="T30" fmla="*/ 81 w 121"/>
                  <a:gd name="T31" fmla="*/ 79 h 103"/>
                  <a:gd name="T32" fmla="*/ 94 w 121"/>
                  <a:gd name="T33" fmla="*/ 71 h 103"/>
                  <a:gd name="T34" fmla="*/ 101 w 121"/>
                  <a:gd name="T35" fmla="*/ 57 h 103"/>
                  <a:gd name="T36" fmla="*/ 104 w 121"/>
                  <a:gd name="T37" fmla="*/ 43 h 103"/>
                  <a:gd name="T38" fmla="*/ 103 w 121"/>
                  <a:gd name="T39" fmla="*/ 25 h 103"/>
                  <a:gd name="T40" fmla="*/ 98 w 121"/>
                  <a:gd name="T41" fmla="*/ 10 h 103"/>
                  <a:gd name="T42" fmla="*/ 112 w 121"/>
                  <a:gd name="T43" fmla="*/ 7 h 103"/>
                  <a:gd name="T44" fmla="*/ 116 w 121"/>
                  <a:gd name="T45" fmla="*/ 17 h 103"/>
                  <a:gd name="T46" fmla="*/ 119 w 121"/>
                  <a:gd name="T47" fmla="*/ 30 h 103"/>
                  <a:gd name="T48" fmla="*/ 121 w 121"/>
                  <a:gd name="T49" fmla="*/ 46 h 103"/>
                  <a:gd name="T50" fmla="*/ 117 w 121"/>
                  <a:gd name="T51" fmla="*/ 66 h 103"/>
                  <a:gd name="T52" fmla="*/ 109 w 121"/>
                  <a:gd name="T53" fmla="*/ 82 h 103"/>
                  <a:gd name="T54" fmla="*/ 98 w 121"/>
                  <a:gd name="T55" fmla="*/ 93 h 103"/>
                  <a:gd name="T56" fmla="*/ 81 w 121"/>
                  <a:gd name="T57" fmla="*/ 100 h 103"/>
                  <a:gd name="T58" fmla="*/ 62 w 121"/>
                  <a:gd name="T59" fmla="*/ 103 h 103"/>
                  <a:gd name="T60" fmla="*/ 42 w 121"/>
                  <a:gd name="T61" fmla="*/ 100 h 103"/>
                  <a:gd name="T62" fmla="*/ 24 w 121"/>
                  <a:gd name="T63" fmla="*/ 93 h 103"/>
                  <a:gd name="T64" fmla="*/ 11 w 121"/>
                  <a:gd name="T65" fmla="*/ 82 h 103"/>
                  <a:gd name="T66" fmla="*/ 3 w 121"/>
                  <a:gd name="T67" fmla="*/ 67 h 103"/>
                  <a:gd name="T68" fmla="*/ 0 w 121"/>
                  <a:gd name="T69" fmla="*/ 48 h 103"/>
                  <a:gd name="T70" fmla="*/ 1 w 121"/>
                  <a:gd name="T71" fmla="*/ 31 h 103"/>
                  <a:gd name="T72" fmla="*/ 8 w 121"/>
                  <a:gd name="T73" fmla="*/ 18 h 103"/>
                  <a:gd name="T74" fmla="*/ 18 w 121"/>
                  <a:gd name="T75" fmla="*/ 10 h 103"/>
                  <a:gd name="T76" fmla="*/ 31 w 121"/>
                  <a:gd name="T77" fmla="*/ 5 h 103"/>
                  <a:gd name="T78" fmla="*/ 42 w 121"/>
                  <a:gd name="T79" fmla="*/ 2 h 103"/>
                  <a:gd name="T80" fmla="*/ 54 w 121"/>
                  <a:gd name="T8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1" h="103">
                    <a:moveTo>
                      <a:pt x="49" y="21"/>
                    </a:moveTo>
                    <a:lnTo>
                      <a:pt x="39" y="21"/>
                    </a:lnTo>
                    <a:lnTo>
                      <a:pt x="31" y="25"/>
                    </a:lnTo>
                    <a:lnTo>
                      <a:pt x="23" y="30"/>
                    </a:lnTo>
                    <a:lnTo>
                      <a:pt x="16" y="38"/>
                    </a:lnTo>
                    <a:lnTo>
                      <a:pt x="14" y="49"/>
                    </a:lnTo>
                    <a:lnTo>
                      <a:pt x="18" y="64"/>
                    </a:lnTo>
                    <a:lnTo>
                      <a:pt x="26" y="74"/>
                    </a:lnTo>
                    <a:lnTo>
                      <a:pt x="37" y="80"/>
                    </a:lnTo>
                    <a:lnTo>
                      <a:pt x="49" y="82"/>
                    </a:lnTo>
                    <a:lnTo>
                      <a:pt x="49" y="21"/>
                    </a:lnTo>
                    <a:close/>
                    <a:moveTo>
                      <a:pt x="54" y="0"/>
                    </a:moveTo>
                    <a:lnTo>
                      <a:pt x="59" y="0"/>
                    </a:lnTo>
                    <a:lnTo>
                      <a:pt x="63" y="2"/>
                    </a:lnTo>
                    <a:lnTo>
                      <a:pt x="63" y="82"/>
                    </a:lnTo>
                    <a:lnTo>
                      <a:pt x="81" y="79"/>
                    </a:lnTo>
                    <a:lnTo>
                      <a:pt x="94" y="71"/>
                    </a:lnTo>
                    <a:lnTo>
                      <a:pt x="101" y="57"/>
                    </a:lnTo>
                    <a:lnTo>
                      <a:pt x="104" y="43"/>
                    </a:lnTo>
                    <a:lnTo>
                      <a:pt x="103" y="25"/>
                    </a:lnTo>
                    <a:lnTo>
                      <a:pt x="98" y="10"/>
                    </a:lnTo>
                    <a:lnTo>
                      <a:pt x="112" y="7"/>
                    </a:lnTo>
                    <a:lnTo>
                      <a:pt x="116" y="17"/>
                    </a:lnTo>
                    <a:lnTo>
                      <a:pt x="119" y="30"/>
                    </a:lnTo>
                    <a:lnTo>
                      <a:pt x="121" y="46"/>
                    </a:lnTo>
                    <a:lnTo>
                      <a:pt x="117" y="66"/>
                    </a:lnTo>
                    <a:lnTo>
                      <a:pt x="109" y="82"/>
                    </a:lnTo>
                    <a:lnTo>
                      <a:pt x="98" y="93"/>
                    </a:lnTo>
                    <a:lnTo>
                      <a:pt x="81" y="100"/>
                    </a:lnTo>
                    <a:lnTo>
                      <a:pt x="62" y="103"/>
                    </a:lnTo>
                    <a:lnTo>
                      <a:pt x="42" y="100"/>
                    </a:lnTo>
                    <a:lnTo>
                      <a:pt x="24" y="93"/>
                    </a:lnTo>
                    <a:lnTo>
                      <a:pt x="11" y="82"/>
                    </a:lnTo>
                    <a:lnTo>
                      <a:pt x="3" y="67"/>
                    </a:lnTo>
                    <a:lnTo>
                      <a:pt x="0" y="48"/>
                    </a:lnTo>
                    <a:lnTo>
                      <a:pt x="1" y="31"/>
                    </a:lnTo>
                    <a:lnTo>
                      <a:pt x="8" y="18"/>
                    </a:lnTo>
                    <a:lnTo>
                      <a:pt x="18" y="10"/>
                    </a:lnTo>
                    <a:lnTo>
                      <a:pt x="31" y="5"/>
                    </a:lnTo>
                    <a:lnTo>
                      <a:pt x="42" y="2"/>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7" name="Freeform 67"/>
              <p:cNvSpPr>
                <a:spLocks/>
              </p:cNvSpPr>
              <p:nvPr/>
            </p:nvSpPr>
            <p:spPr bwMode="auto">
              <a:xfrm>
                <a:off x="4776788" y="4487863"/>
                <a:ext cx="93663" cy="46038"/>
              </a:xfrm>
              <a:custGeom>
                <a:avLst/>
                <a:gdLst>
                  <a:gd name="T0" fmla="*/ 0 w 117"/>
                  <a:gd name="T1" fmla="*/ 0 h 59"/>
                  <a:gd name="T2" fmla="*/ 19 w 117"/>
                  <a:gd name="T3" fmla="*/ 0 h 59"/>
                  <a:gd name="T4" fmla="*/ 19 w 117"/>
                  <a:gd name="T5" fmla="*/ 3 h 59"/>
                  <a:gd name="T6" fmla="*/ 19 w 117"/>
                  <a:gd name="T7" fmla="*/ 8 h 59"/>
                  <a:gd name="T8" fmla="*/ 23 w 117"/>
                  <a:gd name="T9" fmla="*/ 21 h 59"/>
                  <a:gd name="T10" fmla="*/ 32 w 117"/>
                  <a:gd name="T11" fmla="*/ 31 h 59"/>
                  <a:gd name="T12" fmla="*/ 45 w 117"/>
                  <a:gd name="T13" fmla="*/ 36 h 59"/>
                  <a:gd name="T14" fmla="*/ 50 w 117"/>
                  <a:gd name="T15" fmla="*/ 36 h 59"/>
                  <a:gd name="T16" fmla="*/ 55 w 117"/>
                  <a:gd name="T17" fmla="*/ 36 h 59"/>
                  <a:gd name="T18" fmla="*/ 117 w 117"/>
                  <a:gd name="T19" fmla="*/ 36 h 59"/>
                  <a:gd name="T20" fmla="*/ 117 w 117"/>
                  <a:gd name="T21" fmla="*/ 57 h 59"/>
                  <a:gd name="T22" fmla="*/ 37 w 117"/>
                  <a:gd name="T23" fmla="*/ 57 h 59"/>
                  <a:gd name="T24" fmla="*/ 1 w 117"/>
                  <a:gd name="T25" fmla="*/ 59 h 59"/>
                  <a:gd name="T26" fmla="*/ 1 w 117"/>
                  <a:gd name="T27" fmla="*/ 39 h 59"/>
                  <a:gd name="T28" fmla="*/ 24 w 117"/>
                  <a:gd name="T29" fmla="*/ 39 h 59"/>
                  <a:gd name="T30" fmla="*/ 24 w 117"/>
                  <a:gd name="T31" fmla="*/ 37 h 59"/>
                  <a:gd name="T32" fmla="*/ 11 w 117"/>
                  <a:gd name="T33" fmla="*/ 31 h 59"/>
                  <a:gd name="T34" fmla="*/ 3 w 117"/>
                  <a:gd name="T35" fmla="*/ 19 h 59"/>
                  <a:gd name="T36" fmla="*/ 0 w 117"/>
                  <a:gd name="T37" fmla="*/ 6 h 59"/>
                  <a:gd name="T38" fmla="*/ 0 w 117"/>
                  <a:gd name="T39" fmla="*/ 3 h 59"/>
                  <a:gd name="T40" fmla="*/ 0 w 117"/>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59">
                    <a:moveTo>
                      <a:pt x="0" y="0"/>
                    </a:moveTo>
                    <a:lnTo>
                      <a:pt x="19" y="0"/>
                    </a:lnTo>
                    <a:lnTo>
                      <a:pt x="19" y="3"/>
                    </a:lnTo>
                    <a:lnTo>
                      <a:pt x="19" y="8"/>
                    </a:lnTo>
                    <a:lnTo>
                      <a:pt x="23" y="21"/>
                    </a:lnTo>
                    <a:lnTo>
                      <a:pt x="32" y="31"/>
                    </a:lnTo>
                    <a:lnTo>
                      <a:pt x="45" y="36"/>
                    </a:lnTo>
                    <a:lnTo>
                      <a:pt x="50" y="36"/>
                    </a:lnTo>
                    <a:lnTo>
                      <a:pt x="55" y="36"/>
                    </a:lnTo>
                    <a:lnTo>
                      <a:pt x="117" y="36"/>
                    </a:lnTo>
                    <a:lnTo>
                      <a:pt x="117" y="57"/>
                    </a:lnTo>
                    <a:lnTo>
                      <a:pt x="37" y="57"/>
                    </a:lnTo>
                    <a:lnTo>
                      <a:pt x="1" y="59"/>
                    </a:lnTo>
                    <a:lnTo>
                      <a:pt x="1" y="39"/>
                    </a:lnTo>
                    <a:lnTo>
                      <a:pt x="24" y="39"/>
                    </a:lnTo>
                    <a:lnTo>
                      <a:pt x="24" y="37"/>
                    </a:lnTo>
                    <a:lnTo>
                      <a:pt x="11" y="31"/>
                    </a:lnTo>
                    <a:lnTo>
                      <a:pt x="3" y="19"/>
                    </a:lnTo>
                    <a:lnTo>
                      <a:pt x="0" y="6"/>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8" name="Freeform 68"/>
              <p:cNvSpPr>
                <a:spLocks/>
              </p:cNvSpPr>
              <p:nvPr/>
            </p:nvSpPr>
            <p:spPr bwMode="auto">
              <a:xfrm>
                <a:off x="4756151" y="4418013"/>
                <a:ext cx="117475" cy="55563"/>
              </a:xfrm>
              <a:custGeom>
                <a:avLst/>
                <a:gdLst>
                  <a:gd name="T0" fmla="*/ 27 w 147"/>
                  <a:gd name="T1" fmla="*/ 0 h 70"/>
                  <a:gd name="T2" fmla="*/ 44 w 147"/>
                  <a:gd name="T3" fmla="*/ 0 h 70"/>
                  <a:gd name="T4" fmla="*/ 44 w 147"/>
                  <a:gd name="T5" fmla="*/ 31 h 70"/>
                  <a:gd name="T6" fmla="*/ 106 w 147"/>
                  <a:gd name="T7" fmla="*/ 31 h 70"/>
                  <a:gd name="T8" fmla="*/ 112 w 147"/>
                  <a:gd name="T9" fmla="*/ 31 h 70"/>
                  <a:gd name="T10" fmla="*/ 119 w 147"/>
                  <a:gd name="T11" fmla="*/ 29 h 70"/>
                  <a:gd name="T12" fmla="*/ 122 w 147"/>
                  <a:gd name="T13" fmla="*/ 27 h 70"/>
                  <a:gd name="T14" fmla="*/ 125 w 147"/>
                  <a:gd name="T15" fmla="*/ 24 h 70"/>
                  <a:gd name="T16" fmla="*/ 129 w 147"/>
                  <a:gd name="T17" fmla="*/ 19 h 70"/>
                  <a:gd name="T18" fmla="*/ 129 w 147"/>
                  <a:gd name="T19" fmla="*/ 14 h 70"/>
                  <a:gd name="T20" fmla="*/ 129 w 147"/>
                  <a:gd name="T21" fmla="*/ 9 h 70"/>
                  <a:gd name="T22" fmla="*/ 129 w 147"/>
                  <a:gd name="T23" fmla="*/ 6 h 70"/>
                  <a:gd name="T24" fmla="*/ 127 w 147"/>
                  <a:gd name="T25" fmla="*/ 3 h 70"/>
                  <a:gd name="T26" fmla="*/ 143 w 147"/>
                  <a:gd name="T27" fmla="*/ 1 h 70"/>
                  <a:gd name="T28" fmla="*/ 145 w 147"/>
                  <a:gd name="T29" fmla="*/ 6 h 70"/>
                  <a:gd name="T30" fmla="*/ 145 w 147"/>
                  <a:gd name="T31" fmla="*/ 13 h 70"/>
                  <a:gd name="T32" fmla="*/ 147 w 147"/>
                  <a:gd name="T33" fmla="*/ 21 h 70"/>
                  <a:gd name="T34" fmla="*/ 145 w 147"/>
                  <a:gd name="T35" fmla="*/ 27 h 70"/>
                  <a:gd name="T36" fmla="*/ 143 w 147"/>
                  <a:gd name="T37" fmla="*/ 34 h 70"/>
                  <a:gd name="T38" fmla="*/ 142 w 147"/>
                  <a:gd name="T39" fmla="*/ 39 h 70"/>
                  <a:gd name="T40" fmla="*/ 137 w 147"/>
                  <a:gd name="T41" fmla="*/ 44 h 70"/>
                  <a:gd name="T42" fmla="*/ 125 w 147"/>
                  <a:gd name="T43" fmla="*/ 49 h 70"/>
                  <a:gd name="T44" fmla="*/ 107 w 147"/>
                  <a:gd name="T45" fmla="*/ 52 h 70"/>
                  <a:gd name="T46" fmla="*/ 44 w 147"/>
                  <a:gd name="T47" fmla="*/ 52 h 70"/>
                  <a:gd name="T48" fmla="*/ 44 w 147"/>
                  <a:gd name="T49" fmla="*/ 70 h 70"/>
                  <a:gd name="T50" fmla="*/ 27 w 147"/>
                  <a:gd name="T51" fmla="*/ 70 h 70"/>
                  <a:gd name="T52" fmla="*/ 27 w 147"/>
                  <a:gd name="T53" fmla="*/ 52 h 70"/>
                  <a:gd name="T54" fmla="*/ 6 w 147"/>
                  <a:gd name="T55" fmla="*/ 52 h 70"/>
                  <a:gd name="T56" fmla="*/ 0 w 147"/>
                  <a:gd name="T57" fmla="*/ 31 h 70"/>
                  <a:gd name="T58" fmla="*/ 27 w 147"/>
                  <a:gd name="T59" fmla="*/ 31 h 70"/>
                  <a:gd name="T60" fmla="*/ 27 w 147"/>
                  <a:gd name="T6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7" h="70">
                    <a:moveTo>
                      <a:pt x="27" y="0"/>
                    </a:moveTo>
                    <a:lnTo>
                      <a:pt x="44" y="0"/>
                    </a:lnTo>
                    <a:lnTo>
                      <a:pt x="44" y="31"/>
                    </a:lnTo>
                    <a:lnTo>
                      <a:pt x="106" y="31"/>
                    </a:lnTo>
                    <a:lnTo>
                      <a:pt x="112" y="31"/>
                    </a:lnTo>
                    <a:lnTo>
                      <a:pt x="119" y="29"/>
                    </a:lnTo>
                    <a:lnTo>
                      <a:pt x="122" y="27"/>
                    </a:lnTo>
                    <a:lnTo>
                      <a:pt x="125" y="24"/>
                    </a:lnTo>
                    <a:lnTo>
                      <a:pt x="129" y="19"/>
                    </a:lnTo>
                    <a:lnTo>
                      <a:pt x="129" y="14"/>
                    </a:lnTo>
                    <a:lnTo>
                      <a:pt x="129" y="9"/>
                    </a:lnTo>
                    <a:lnTo>
                      <a:pt x="129" y="6"/>
                    </a:lnTo>
                    <a:lnTo>
                      <a:pt x="127" y="3"/>
                    </a:lnTo>
                    <a:lnTo>
                      <a:pt x="143" y="1"/>
                    </a:lnTo>
                    <a:lnTo>
                      <a:pt x="145" y="6"/>
                    </a:lnTo>
                    <a:lnTo>
                      <a:pt x="145" y="13"/>
                    </a:lnTo>
                    <a:lnTo>
                      <a:pt x="147" y="21"/>
                    </a:lnTo>
                    <a:lnTo>
                      <a:pt x="145" y="27"/>
                    </a:lnTo>
                    <a:lnTo>
                      <a:pt x="143" y="34"/>
                    </a:lnTo>
                    <a:lnTo>
                      <a:pt x="142" y="39"/>
                    </a:lnTo>
                    <a:lnTo>
                      <a:pt x="137" y="44"/>
                    </a:lnTo>
                    <a:lnTo>
                      <a:pt x="125" y="49"/>
                    </a:lnTo>
                    <a:lnTo>
                      <a:pt x="107" y="52"/>
                    </a:lnTo>
                    <a:lnTo>
                      <a:pt x="44" y="52"/>
                    </a:lnTo>
                    <a:lnTo>
                      <a:pt x="44" y="70"/>
                    </a:lnTo>
                    <a:lnTo>
                      <a:pt x="27" y="70"/>
                    </a:lnTo>
                    <a:lnTo>
                      <a:pt x="27" y="52"/>
                    </a:lnTo>
                    <a:lnTo>
                      <a:pt x="6" y="52"/>
                    </a:lnTo>
                    <a:lnTo>
                      <a:pt x="0" y="31"/>
                    </a:lnTo>
                    <a:lnTo>
                      <a:pt x="27" y="31"/>
                    </a:lnTo>
                    <a:lnTo>
                      <a:pt x="2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9" name="Freeform 69"/>
              <p:cNvSpPr>
                <a:spLocks/>
              </p:cNvSpPr>
              <p:nvPr/>
            </p:nvSpPr>
            <p:spPr bwMode="auto">
              <a:xfrm>
                <a:off x="4778376" y="4332288"/>
                <a:ext cx="95250" cy="77788"/>
              </a:xfrm>
              <a:custGeom>
                <a:avLst/>
                <a:gdLst>
                  <a:gd name="T0" fmla="*/ 116 w 120"/>
                  <a:gd name="T1" fmla="*/ 0 h 98"/>
                  <a:gd name="T2" fmla="*/ 116 w 120"/>
                  <a:gd name="T3" fmla="*/ 18 h 98"/>
                  <a:gd name="T4" fmla="*/ 98 w 120"/>
                  <a:gd name="T5" fmla="*/ 19 h 98"/>
                  <a:gd name="T6" fmla="*/ 98 w 120"/>
                  <a:gd name="T7" fmla="*/ 19 h 98"/>
                  <a:gd name="T8" fmla="*/ 105 w 120"/>
                  <a:gd name="T9" fmla="*/ 24 h 98"/>
                  <a:gd name="T10" fmla="*/ 111 w 120"/>
                  <a:gd name="T11" fmla="*/ 32 h 98"/>
                  <a:gd name="T12" fmla="*/ 116 w 120"/>
                  <a:gd name="T13" fmla="*/ 44 h 98"/>
                  <a:gd name="T14" fmla="*/ 120 w 120"/>
                  <a:gd name="T15" fmla="*/ 57 h 98"/>
                  <a:gd name="T16" fmla="*/ 118 w 120"/>
                  <a:gd name="T17" fmla="*/ 68 h 98"/>
                  <a:gd name="T18" fmla="*/ 113 w 120"/>
                  <a:gd name="T19" fmla="*/ 80 h 98"/>
                  <a:gd name="T20" fmla="*/ 103 w 120"/>
                  <a:gd name="T21" fmla="*/ 90 h 98"/>
                  <a:gd name="T22" fmla="*/ 89 w 120"/>
                  <a:gd name="T23" fmla="*/ 95 h 98"/>
                  <a:gd name="T24" fmla="*/ 69 w 120"/>
                  <a:gd name="T25" fmla="*/ 98 h 98"/>
                  <a:gd name="T26" fmla="*/ 0 w 120"/>
                  <a:gd name="T27" fmla="*/ 98 h 98"/>
                  <a:gd name="T28" fmla="*/ 0 w 120"/>
                  <a:gd name="T29" fmla="*/ 77 h 98"/>
                  <a:gd name="T30" fmla="*/ 64 w 120"/>
                  <a:gd name="T31" fmla="*/ 77 h 98"/>
                  <a:gd name="T32" fmla="*/ 80 w 120"/>
                  <a:gd name="T33" fmla="*/ 75 h 98"/>
                  <a:gd name="T34" fmla="*/ 92 w 120"/>
                  <a:gd name="T35" fmla="*/ 70 h 98"/>
                  <a:gd name="T36" fmla="*/ 98 w 120"/>
                  <a:gd name="T37" fmla="*/ 64 h 98"/>
                  <a:gd name="T38" fmla="*/ 102 w 120"/>
                  <a:gd name="T39" fmla="*/ 50 h 98"/>
                  <a:gd name="T40" fmla="*/ 98 w 120"/>
                  <a:gd name="T41" fmla="*/ 37 h 98"/>
                  <a:gd name="T42" fmla="*/ 92 w 120"/>
                  <a:gd name="T43" fmla="*/ 29 h 98"/>
                  <a:gd name="T44" fmla="*/ 82 w 120"/>
                  <a:gd name="T45" fmla="*/ 23 h 98"/>
                  <a:gd name="T46" fmla="*/ 77 w 120"/>
                  <a:gd name="T47" fmla="*/ 21 h 98"/>
                  <a:gd name="T48" fmla="*/ 72 w 120"/>
                  <a:gd name="T49" fmla="*/ 21 h 98"/>
                  <a:gd name="T50" fmla="*/ 0 w 120"/>
                  <a:gd name="T51" fmla="*/ 21 h 98"/>
                  <a:gd name="T52" fmla="*/ 0 w 120"/>
                  <a:gd name="T53" fmla="*/ 0 h 98"/>
                  <a:gd name="T54" fmla="*/ 85 w 120"/>
                  <a:gd name="T55" fmla="*/ 0 h 98"/>
                  <a:gd name="T56" fmla="*/ 116 w 120"/>
                  <a:gd name="T5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0" h="98">
                    <a:moveTo>
                      <a:pt x="116" y="0"/>
                    </a:moveTo>
                    <a:lnTo>
                      <a:pt x="116" y="18"/>
                    </a:lnTo>
                    <a:lnTo>
                      <a:pt x="98" y="19"/>
                    </a:lnTo>
                    <a:lnTo>
                      <a:pt x="98" y="19"/>
                    </a:lnTo>
                    <a:lnTo>
                      <a:pt x="105" y="24"/>
                    </a:lnTo>
                    <a:lnTo>
                      <a:pt x="111" y="32"/>
                    </a:lnTo>
                    <a:lnTo>
                      <a:pt x="116" y="44"/>
                    </a:lnTo>
                    <a:lnTo>
                      <a:pt x="120" y="57"/>
                    </a:lnTo>
                    <a:lnTo>
                      <a:pt x="118" y="68"/>
                    </a:lnTo>
                    <a:lnTo>
                      <a:pt x="113" y="80"/>
                    </a:lnTo>
                    <a:lnTo>
                      <a:pt x="103" y="90"/>
                    </a:lnTo>
                    <a:lnTo>
                      <a:pt x="89" y="95"/>
                    </a:lnTo>
                    <a:lnTo>
                      <a:pt x="69" y="98"/>
                    </a:lnTo>
                    <a:lnTo>
                      <a:pt x="0" y="98"/>
                    </a:lnTo>
                    <a:lnTo>
                      <a:pt x="0" y="77"/>
                    </a:lnTo>
                    <a:lnTo>
                      <a:pt x="64" y="77"/>
                    </a:lnTo>
                    <a:lnTo>
                      <a:pt x="80" y="75"/>
                    </a:lnTo>
                    <a:lnTo>
                      <a:pt x="92" y="70"/>
                    </a:lnTo>
                    <a:lnTo>
                      <a:pt x="98" y="64"/>
                    </a:lnTo>
                    <a:lnTo>
                      <a:pt x="102" y="50"/>
                    </a:lnTo>
                    <a:lnTo>
                      <a:pt x="98" y="37"/>
                    </a:lnTo>
                    <a:lnTo>
                      <a:pt x="92" y="29"/>
                    </a:lnTo>
                    <a:lnTo>
                      <a:pt x="82" y="23"/>
                    </a:lnTo>
                    <a:lnTo>
                      <a:pt x="77" y="21"/>
                    </a:lnTo>
                    <a:lnTo>
                      <a:pt x="72" y="21"/>
                    </a:lnTo>
                    <a:lnTo>
                      <a:pt x="0" y="21"/>
                    </a:lnTo>
                    <a:lnTo>
                      <a:pt x="0" y="0"/>
                    </a:lnTo>
                    <a:lnTo>
                      <a:pt x="85" y="0"/>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0" name="Freeform 70"/>
              <p:cNvSpPr>
                <a:spLocks/>
              </p:cNvSpPr>
              <p:nvPr/>
            </p:nvSpPr>
            <p:spPr bwMode="auto">
              <a:xfrm>
                <a:off x="4776788" y="4257675"/>
                <a:ext cx="93663" cy="47625"/>
              </a:xfrm>
              <a:custGeom>
                <a:avLst/>
                <a:gdLst>
                  <a:gd name="T0" fmla="*/ 0 w 117"/>
                  <a:gd name="T1" fmla="*/ 0 h 58"/>
                  <a:gd name="T2" fmla="*/ 19 w 117"/>
                  <a:gd name="T3" fmla="*/ 0 h 58"/>
                  <a:gd name="T4" fmla="*/ 19 w 117"/>
                  <a:gd name="T5" fmla="*/ 3 h 58"/>
                  <a:gd name="T6" fmla="*/ 19 w 117"/>
                  <a:gd name="T7" fmla="*/ 6 h 58"/>
                  <a:gd name="T8" fmla="*/ 23 w 117"/>
                  <a:gd name="T9" fmla="*/ 19 h 58"/>
                  <a:gd name="T10" fmla="*/ 32 w 117"/>
                  <a:gd name="T11" fmla="*/ 29 h 58"/>
                  <a:gd name="T12" fmla="*/ 45 w 117"/>
                  <a:gd name="T13" fmla="*/ 36 h 58"/>
                  <a:gd name="T14" fmla="*/ 50 w 117"/>
                  <a:gd name="T15" fmla="*/ 36 h 58"/>
                  <a:gd name="T16" fmla="*/ 55 w 117"/>
                  <a:gd name="T17" fmla="*/ 36 h 58"/>
                  <a:gd name="T18" fmla="*/ 117 w 117"/>
                  <a:gd name="T19" fmla="*/ 36 h 58"/>
                  <a:gd name="T20" fmla="*/ 117 w 117"/>
                  <a:gd name="T21" fmla="*/ 57 h 58"/>
                  <a:gd name="T22" fmla="*/ 37 w 117"/>
                  <a:gd name="T23" fmla="*/ 57 h 58"/>
                  <a:gd name="T24" fmla="*/ 1 w 117"/>
                  <a:gd name="T25" fmla="*/ 58 h 58"/>
                  <a:gd name="T26" fmla="*/ 1 w 117"/>
                  <a:gd name="T27" fmla="*/ 39 h 58"/>
                  <a:gd name="T28" fmla="*/ 24 w 117"/>
                  <a:gd name="T29" fmla="*/ 39 h 58"/>
                  <a:gd name="T30" fmla="*/ 24 w 117"/>
                  <a:gd name="T31" fmla="*/ 37 h 58"/>
                  <a:gd name="T32" fmla="*/ 11 w 117"/>
                  <a:gd name="T33" fmla="*/ 31 h 58"/>
                  <a:gd name="T34" fmla="*/ 3 w 117"/>
                  <a:gd name="T35" fmla="*/ 19 h 58"/>
                  <a:gd name="T36" fmla="*/ 0 w 117"/>
                  <a:gd name="T37" fmla="*/ 5 h 58"/>
                  <a:gd name="T38" fmla="*/ 0 w 117"/>
                  <a:gd name="T39" fmla="*/ 3 h 58"/>
                  <a:gd name="T40" fmla="*/ 0 w 117"/>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58">
                    <a:moveTo>
                      <a:pt x="0" y="0"/>
                    </a:moveTo>
                    <a:lnTo>
                      <a:pt x="19" y="0"/>
                    </a:lnTo>
                    <a:lnTo>
                      <a:pt x="19" y="3"/>
                    </a:lnTo>
                    <a:lnTo>
                      <a:pt x="19" y="6"/>
                    </a:lnTo>
                    <a:lnTo>
                      <a:pt x="23" y="19"/>
                    </a:lnTo>
                    <a:lnTo>
                      <a:pt x="32" y="29"/>
                    </a:lnTo>
                    <a:lnTo>
                      <a:pt x="45" y="36"/>
                    </a:lnTo>
                    <a:lnTo>
                      <a:pt x="50" y="36"/>
                    </a:lnTo>
                    <a:lnTo>
                      <a:pt x="55" y="36"/>
                    </a:lnTo>
                    <a:lnTo>
                      <a:pt x="117" y="36"/>
                    </a:lnTo>
                    <a:lnTo>
                      <a:pt x="117" y="57"/>
                    </a:lnTo>
                    <a:lnTo>
                      <a:pt x="37" y="57"/>
                    </a:lnTo>
                    <a:lnTo>
                      <a:pt x="1" y="58"/>
                    </a:lnTo>
                    <a:lnTo>
                      <a:pt x="1" y="39"/>
                    </a:lnTo>
                    <a:lnTo>
                      <a:pt x="24" y="39"/>
                    </a:lnTo>
                    <a:lnTo>
                      <a:pt x="24" y="37"/>
                    </a:lnTo>
                    <a:lnTo>
                      <a:pt x="11" y="31"/>
                    </a:lnTo>
                    <a:lnTo>
                      <a:pt x="3" y="19"/>
                    </a:lnTo>
                    <a:lnTo>
                      <a:pt x="0" y="5"/>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1" name="Freeform 71"/>
              <p:cNvSpPr>
                <a:spLocks noEditPoints="1"/>
              </p:cNvSpPr>
              <p:nvPr/>
            </p:nvSpPr>
            <p:spPr bwMode="auto">
              <a:xfrm>
                <a:off x="4735513" y="4152900"/>
                <a:ext cx="138113" cy="88900"/>
              </a:xfrm>
              <a:custGeom>
                <a:avLst/>
                <a:gdLst>
                  <a:gd name="T0" fmla="*/ 112 w 174"/>
                  <a:gd name="T1" fmla="*/ 22 h 111"/>
                  <a:gd name="T2" fmla="*/ 95 w 174"/>
                  <a:gd name="T3" fmla="*/ 23 h 111"/>
                  <a:gd name="T4" fmla="*/ 82 w 174"/>
                  <a:gd name="T5" fmla="*/ 30 h 111"/>
                  <a:gd name="T6" fmla="*/ 72 w 174"/>
                  <a:gd name="T7" fmla="*/ 41 h 111"/>
                  <a:gd name="T8" fmla="*/ 69 w 174"/>
                  <a:gd name="T9" fmla="*/ 56 h 111"/>
                  <a:gd name="T10" fmla="*/ 72 w 174"/>
                  <a:gd name="T11" fmla="*/ 69 h 111"/>
                  <a:gd name="T12" fmla="*/ 80 w 174"/>
                  <a:gd name="T13" fmla="*/ 80 h 111"/>
                  <a:gd name="T14" fmla="*/ 95 w 174"/>
                  <a:gd name="T15" fmla="*/ 89 h 111"/>
                  <a:gd name="T16" fmla="*/ 98 w 174"/>
                  <a:gd name="T17" fmla="*/ 89 h 111"/>
                  <a:gd name="T18" fmla="*/ 103 w 174"/>
                  <a:gd name="T19" fmla="*/ 89 h 111"/>
                  <a:gd name="T20" fmla="*/ 125 w 174"/>
                  <a:gd name="T21" fmla="*/ 89 h 111"/>
                  <a:gd name="T22" fmla="*/ 128 w 174"/>
                  <a:gd name="T23" fmla="*/ 89 h 111"/>
                  <a:gd name="T24" fmla="*/ 131 w 174"/>
                  <a:gd name="T25" fmla="*/ 89 h 111"/>
                  <a:gd name="T26" fmla="*/ 144 w 174"/>
                  <a:gd name="T27" fmla="*/ 82 h 111"/>
                  <a:gd name="T28" fmla="*/ 154 w 174"/>
                  <a:gd name="T29" fmla="*/ 71 h 111"/>
                  <a:gd name="T30" fmla="*/ 156 w 174"/>
                  <a:gd name="T31" fmla="*/ 56 h 111"/>
                  <a:gd name="T32" fmla="*/ 154 w 174"/>
                  <a:gd name="T33" fmla="*/ 41 h 111"/>
                  <a:gd name="T34" fmla="*/ 144 w 174"/>
                  <a:gd name="T35" fmla="*/ 31 h 111"/>
                  <a:gd name="T36" fmla="*/ 130 w 174"/>
                  <a:gd name="T37" fmla="*/ 23 h 111"/>
                  <a:gd name="T38" fmla="*/ 112 w 174"/>
                  <a:gd name="T39" fmla="*/ 22 h 111"/>
                  <a:gd name="T40" fmla="*/ 112 w 174"/>
                  <a:gd name="T41" fmla="*/ 0 h 111"/>
                  <a:gd name="T42" fmla="*/ 133 w 174"/>
                  <a:gd name="T43" fmla="*/ 4 h 111"/>
                  <a:gd name="T44" fmla="*/ 151 w 174"/>
                  <a:gd name="T45" fmla="*/ 12 h 111"/>
                  <a:gd name="T46" fmla="*/ 164 w 174"/>
                  <a:gd name="T47" fmla="*/ 23 h 111"/>
                  <a:gd name="T48" fmla="*/ 170 w 174"/>
                  <a:gd name="T49" fmla="*/ 36 h 111"/>
                  <a:gd name="T50" fmla="*/ 174 w 174"/>
                  <a:gd name="T51" fmla="*/ 53 h 111"/>
                  <a:gd name="T52" fmla="*/ 170 w 174"/>
                  <a:gd name="T53" fmla="*/ 67 h 111"/>
                  <a:gd name="T54" fmla="*/ 164 w 174"/>
                  <a:gd name="T55" fmla="*/ 80 h 111"/>
                  <a:gd name="T56" fmla="*/ 152 w 174"/>
                  <a:gd name="T57" fmla="*/ 92 h 111"/>
                  <a:gd name="T58" fmla="*/ 152 w 174"/>
                  <a:gd name="T59" fmla="*/ 92 h 111"/>
                  <a:gd name="T60" fmla="*/ 170 w 174"/>
                  <a:gd name="T61" fmla="*/ 93 h 111"/>
                  <a:gd name="T62" fmla="*/ 170 w 174"/>
                  <a:gd name="T63" fmla="*/ 111 h 111"/>
                  <a:gd name="T64" fmla="*/ 157 w 174"/>
                  <a:gd name="T65" fmla="*/ 110 h 111"/>
                  <a:gd name="T66" fmla="*/ 141 w 174"/>
                  <a:gd name="T67" fmla="*/ 110 h 111"/>
                  <a:gd name="T68" fmla="*/ 0 w 174"/>
                  <a:gd name="T69" fmla="*/ 110 h 111"/>
                  <a:gd name="T70" fmla="*/ 0 w 174"/>
                  <a:gd name="T71" fmla="*/ 89 h 111"/>
                  <a:gd name="T72" fmla="*/ 74 w 174"/>
                  <a:gd name="T73" fmla="*/ 89 h 111"/>
                  <a:gd name="T74" fmla="*/ 74 w 174"/>
                  <a:gd name="T75" fmla="*/ 89 h 111"/>
                  <a:gd name="T76" fmla="*/ 63 w 174"/>
                  <a:gd name="T77" fmla="*/ 79 h 111"/>
                  <a:gd name="T78" fmla="*/ 54 w 174"/>
                  <a:gd name="T79" fmla="*/ 66 h 111"/>
                  <a:gd name="T80" fmla="*/ 53 w 174"/>
                  <a:gd name="T81" fmla="*/ 49 h 111"/>
                  <a:gd name="T82" fmla="*/ 56 w 174"/>
                  <a:gd name="T83" fmla="*/ 30 h 111"/>
                  <a:gd name="T84" fmla="*/ 69 w 174"/>
                  <a:gd name="T85" fmla="*/ 13 h 111"/>
                  <a:gd name="T86" fmla="*/ 87 w 174"/>
                  <a:gd name="T87" fmla="*/ 4 h 111"/>
                  <a:gd name="T88" fmla="*/ 112 w 174"/>
                  <a:gd name="T8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4" h="111">
                    <a:moveTo>
                      <a:pt x="112" y="22"/>
                    </a:moveTo>
                    <a:lnTo>
                      <a:pt x="95" y="23"/>
                    </a:lnTo>
                    <a:lnTo>
                      <a:pt x="82" y="30"/>
                    </a:lnTo>
                    <a:lnTo>
                      <a:pt x="72" y="41"/>
                    </a:lnTo>
                    <a:lnTo>
                      <a:pt x="69" y="56"/>
                    </a:lnTo>
                    <a:lnTo>
                      <a:pt x="72" y="69"/>
                    </a:lnTo>
                    <a:lnTo>
                      <a:pt x="80" y="80"/>
                    </a:lnTo>
                    <a:lnTo>
                      <a:pt x="95" y="89"/>
                    </a:lnTo>
                    <a:lnTo>
                      <a:pt x="98" y="89"/>
                    </a:lnTo>
                    <a:lnTo>
                      <a:pt x="103" y="89"/>
                    </a:lnTo>
                    <a:lnTo>
                      <a:pt x="125" y="89"/>
                    </a:lnTo>
                    <a:lnTo>
                      <a:pt x="128" y="89"/>
                    </a:lnTo>
                    <a:lnTo>
                      <a:pt x="131" y="89"/>
                    </a:lnTo>
                    <a:lnTo>
                      <a:pt x="144" y="82"/>
                    </a:lnTo>
                    <a:lnTo>
                      <a:pt x="154" y="71"/>
                    </a:lnTo>
                    <a:lnTo>
                      <a:pt x="156" y="56"/>
                    </a:lnTo>
                    <a:lnTo>
                      <a:pt x="154" y="41"/>
                    </a:lnTo>
                    <a:lnTo>
                      <a:pt x="144" y="31"/>
                    </a:lnTo>
                    <a:lnTo>
                      <a:pt x="130" y="23"/>
                    </a:lnTo>
                    <a:lnTo>
                      <a:pt x="112" y="22"/>
                    </a:lnTo>
                    <a:close/>
                    <a:moveTo>
                      <a:pt x="112" y="0"/>
                    </a:moveTo>
                    <a:lnTo>
                      <a:pt x="133" y="4"/>
                    </a:lnTo>
                    <a:lnTo>
                      <a:pt x="151" y="12"/>
                    </a:lnTo>
                    <a:lnTo>
                      <a:pt x="164" y="23"/>
                    </a:lnTo>
                    <a:lnTo>
                      <a:pt x="170" y="36"/>
                    </a:lnTo>
                    <a:lnTo>
                      <a:pt x="174" y="53"/>
                    </a:lnTo>
                    <a:lnTo>
                      <a:pt x="170" y="67"/>
                    </a:lnTo>
                    <a:lnTo>
                      <a:pt x="164" y="80"/>
                    </a:lnTo>
                    <a:lnTo>
                      <a:pt x="152" y="92"/>
                    </a:lnTo>
                    <a:lnTo>
                      <a:pt x="152" y="92"/>
                    </a:lnTo>
                    <a:lnTo>
                      <a:pt x="170" y="93"/>
                    </a:lnTo>
                    <a:lnTo>
                      <a:pt x="170" y="111"/>
                    </a:lnTo>
                    <a:lnTo>
                      <a:pt x="157" y="110"/>
                    </a:lnTo>
                    <a:lnTo>
                      <a:pt x="141" y="110"/>
                    </a:lnTo>
                    <a:lnTo>
                      <a:pt x="0" y="110"/>
                    </a:lnTo>
                    <a:lnTo>
                      <a:pt x="0" y="89"/>
                    </a:lnTo>
                    <a:lnTo>
                      <a:pt x="74" y="89"/>
                    </a:lnTo>
                    <a:lnTo>
                      <a:pt x="74" y="89"/>
                    </a:lnTo>
                    <a:lnTo>
                      <a:pt x="63" y="79"/>
                    </a:lnTo>
                    <a:lnTo>
                      <a:pt x="54" y="66"/>
                    </a:lnTo>
                    <a:lnTo>
                      <a:pt x="53" y="49"/>
                    </a:lnTo>
                    <a:lnTo>
                      <a:pt x="56" y="30"/>
                    </a:lnTo>
                    <a:lnTo>
                      <a:pt x="69" y="13"/>
                    </a:lnTo>
                    <a:lnTo>
                      <a:pt x="87" y="4"/>
                    </a:lnTo>
                    <a:lnTo>
                      <a:pt x="1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2" name="Freeform 72"/>
              <p:cNvSpPr>
                <a:spLocks noEditPoints="1"/>
              </p:cNvSpPr>
              <p:nvPr/>
            </p:nvSpPr>
            <p:spPr bwMode="auto">
              <a:xfrm>
                <a:off x="4776788" y="4068763"/>
                <a:ext cx="96838" cy="73025"/>
              </a:xfrm>
              <a:custGeom>
                <a:avLst/>
                <a:gdLst>
                  <a:gd name="T0" fmla="*/ 59 w 121"/>
                  <a:gd name="T1" fmla="*/ 21 h 92"/>
                  <a:gd name="T2" fmla="*/ 59 w 121"/>
                  <a:gd name="T3" fmla="*/ 36 h 92"/>
                  <a:gd name="T4" fmla="*/ 60 w 121"/>
                  <a:gd name="T5" fmla="*/ 49 h 92"/>
                  <a:gd name="T6" fmla="*/ 65 w 121"/>
                  <a:gd name="T7" fmla="*/ 61 h 92"/>
                  <a:gd name="T8" fmla="*/ 73 w 121"/>
                  <a:gd name="T9" fmla="*/ 69 h 92"/>
                  <a:gd name="T10" fmla="*/ 85 w 121"/>
                  <a:gd name="T11" fmla="*/ 70 h 92"/>
                  <a:gd name="T12" fmla="*/ 91 w 121"/>
                  <a:gd name="T13" fmla="*/ 70 h 92"/>
                  <a:gd name="T14" fmla="*/ 96 w 121"/>
                  <a:gd name="T15" fmla="*/ 69 h 92"/>
                  <a:gd name="T16" fmla="*/ 99 w 121"/>
                  <a:gd name="T17" fmla="*/ 65 h 92"/>
                  <a:gd name="T18" fmla="*/ 103 w 121"/>
                  <a:gd name="T19" fmla="*/ 61 h 92"/>
                  <a:gd name="T20" fmla="*/ 104 w 121"/>
                  <a:gd name="T21" fmla="*/ 56 h 92"/>
                  <a:gd name="T22" fmla="*/ 104 w 121"/>
                  <a:gd name="T23" fmla="*/ 51 h 92"/>
                  <a:gd name="T24" fmla="*/ 101 w 121"/>
                  <a:gd name="T25" fmla="*/ 38 h 92"/>
                  <a:gd name="T26" fmla="*/ 94 w 121"/>
                  <a:gd name="T27" fmla="*/ 28 h 92"/>
                  <a:gd name="T28" fmla="*/ 85 w 121"/>
                  <a:gd name="T29" fmla="*/ 23 h 92"/>
                  <a:gd name="T30" fmla="*/ 81 w 121"/>
                  <a:gd name="T31" fmla="*/ 21 h 92"/>
                  <a:gd name="T32" fmla="*/ 78 w 121"/>
                  <a:gd name="T33" fmla="*/ 21 h 92"/>
                  <a:gd name="T34" fmla="*/ 59 w 121"/>
                  <a:gd name="T35" fmla="*/ 21 h 92"/>
                  <a:gd name="T36" fmla="*/ 117 w 121"/>
                  <a:gd name="T37" fmla="*/ 0 h 92"/>
                  <a:gd name="T38" fmla="*/ 117 w 121"/>
                  <a:gd name="T39" fmla="*/ 18 h 92"/>
                  <a:gd name="T40" fmla="*/ 103 w 121"/>
                  <a:gd name="T41" fmla="*/ 20 h 92"/>
                  <a:gd name="T42" fmla="*/ 103 w 121"/>
                  <a:gd name="T43" fmla="*/ 21 h 92"/>
                  <a:gd name="T44" fmla="*/ 111 w 121"/>
                  <a:gd name="T45" fmla="*/ 30 h 92"/>
                  <a:gd name="T46" fmla="*/ 117 w 121"/>
                  <a:gd name="T47" fmla="*/ 41 h 92"/>
                  <a:gd name="T48" fmla="*/ 121 w 121"/>
                  <a:gd name="T49" fmla="*/ 56 h 92"/>
                  <a:gd name="T50" fmla="*/ 117 w 121"/>
                  <a:gd name="T51" fmla="*/ 72 h 92"/>
                  <a:gd name="T52" fmla="*/ 109 w 121"/>
                  <a:gd name="T53" fmla="*/ 83 h 92"/>
                  <a:gd name="T54" fmla="*/ 99 w 121"/>
                  <a:gd name="T55" fmla="*/ 90 h 92"/>
                  <a:gd name="T56" fmla="*/ 86 w 121"/>
                  <a:gd name="T57" fmla="*/ 92 h 92"/>
                  <a:gd name="T58" fmla="*/ 72 w 121"/>
                  <a:gd name="T59" fmla="*/ 88 h 92"/>
                  <a:gd name="T60" fmla="*/ 60 w 121"/>
                  <a:gd name="T61" fmla="*/ 80 h 92"/>
                  <a:gd name="T62" fmla="*/ 50 w 121"/>
                  <a:gd name="T63" fmla="*/ 65 h 92"/>
                  <a:gd name="T64" fmla="*/ 45 w 121"/>
                  <a:gd name="T65" fmla="*/ 46 h 92"/>
                  <a:gd name="T66" fmla="*/ 44 w 121"/>
                  <a:gd name="T67" fmla="*/ 23 h 92"/>
                  <a:gd name="T68" fmla="*/ 41 w 121"/>
                  <a:gd name="T69" fmla="*/ 23 h 92"/>
                  <a:gd name="T70" fmla="*/ 36 w 121"/>
                  <a:gd name="T71" fmla="*/ 23 h 92"/>
                  <a:gd name="T72" fmla="*/ 27 w 121"/>
                  <a:gd name="T73" fmla="*/ 25 h 92"/>
                  <a:gd name="T74" fmla="*/ 21 w 121"/>
                  <a:gd name="T75" fmla="*/ 30 h 92"/>
                  <a:gd name="T76" fmla="*/ 16 w 121"/>
                  <a:gd name="T77" fmla="*/ 36 h 92"/>
                  <a:gd name="T78" fmla="*/ 14 w 121"/>
                  <a:gd name="T79" fmla="*/ 49 h 92"/>
                  <a:gd name="T80" fmla="*/ 18 w 121"/>
                  <a:gd name="T81" fmla="*/ 65 h 92"/>
                  <a:gd name="T82" fmla="*/ 23 w 121"/>
                  <a:gd name="T83" fmla="*/ 79 h 92"/>
                  <a:gd name="T84" fmla="*/ 10 w 121"/>
                  <a:gd name="T85" fmla="*/ 83 h 92"/>
                  <a:gd name="T86" fmla="*/ 1 w 121"/>
                  <a:gd name="T87" fmla="*/ 67 h 92"/>
                  <a:gd name="T88" fmla="*/ 0 w 121"/>
                  <a:gd name="T89" fmla="*/ 46 h 92"/>
                  <a:gd name="T90" fmla="*/ 1 w 121"/>
                  <a:gd name="T91" fmla="*/ 28 h 92"/>
                  <a:gd name="T92" fmla="*/ 10 w 121"/>
                  <a:gd name="T93" fmla="*/ 15 h 92"/>
                  <a:gd name="T94" fmla="*/ 19 w 121"/>
                  <a:gd name="T95" fmla="*/ 7 h 92"/>
                  <a:gd name="T96" fmla="*/ 32 w 121"/>
                  <a:gd name="T97" fmla="*/ 2 h 92"/>
                  <a:gd name="T98" fmla="*/ 47 w 121"/>
                  <a:gd name="T99" fmla="*/ 2 h 92"/>
                  <a:gd name="T100" fmla="*/ 90 w 121"/>
                  <a:gd name="T101" fmla="*/ 2 h 92"/>
                  <a:gd name="T102" fmla="*/ 104 w 121"/>
                  <a:gd name="T103" fmla="*/ 2 h 92"/>
                  <a:gd name="T104" fmla="*/ 117 w 121"/>
                  <a:gd name="T10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92">
                    <a:moveTo>
                      <a:pt x="59" y="21"/>
                    </a:moveTo>
                    <a:lnTo>
                      <a:pt x="59" y="36"/>
                    </a:lnTo>
                    <a:lnTo>
                      <a:pt x="60" y="49"/>
                    </a:lnTo>
                    <a:lnTo>
                      <a:pt x="65" y="61"/>
                    </a:lnTo>
                    <a:lnTo>
                      <a:pt x="73" y="69"/>
                    </a:lnTo>
                    <a:lnTo>
                      <a:pt x="85" y="70"/>
                    </a:lnTo>
                    <a:lnTo>
                      <a:pt x="91" y="70"/>
                    </a:lnTo>
                    <a:lnTo>
                      <a:pt x="96" y="69"/>
                    </a:lnTo>
                    <a:lnTo>
                      <a:pt x="99" y="65"/>
                    </a:lnTo>
                    <a:lnTo>
                      <a:pt x="103" y="61"/>
                    </a:lnTo>
                    <a:lnTo>
                      <a:pt x="104" y="56"/>
                    </a:lnTo>
                    <a:lnTo>
                      <a:pt x="104" y="51"/>
                    </a:lnTo>
                    <a:lnTo>
                      <a:pt x="101" y="38"/>
                    </a:lnTo>
                    <a:lnTo>
                      <a:pt x="94" y="28"/>
                    </a:lnTo>
                    <a:lnTo>
                      <a:pt x="85" y="23"/>
                    </a:lnTo>
                    <a:lnTo>
                      <a:pt x="81" y="21"/>
                    </a:lnTo>
                    <a:lnTo>
                      <a:pt x="78" y="21"/>
                    </a:lnTo>
                    <a:lnTo>
                      <a:pt x="59" y="21"/>
                    </a:lnTo>
                    <a:close/>
                    <a:moveTo>
                      <a:pt x="117" y="0"/>
                    </a:moveTo>
                    <a:lnTo>
                      <a:pt x="117" y="18"/>
                    </a:lnTo>
                    <a:lnTo>
                      <a:pt x="103" y="20"/>
                    </a:lnTo>
                    <a:lnTo>
                      <a:pt x="103" y="21"/>
                    </a:lnTo>
                    <a:lnTo>
                      <a:pt x="111" y="30"/>
                    </a:lnTo>
                    <a:lnTo>
                      <a:pt x="117" y="41"/>
                    </a:lnTo>
                    <a:lnTo>
                      <a:pt x="121" y="56"/>
                    </a:lnTo>
                    <a:lnTo>
                      <a:pt x="117" y="72"/>
                    </a:lnTo>
                    <a:lnTo>
                      <a:pt x="109" y="83"/>
                    </a:lnTo>
                    <a:lnTo>
                      <a:pt x="99" y="90"/>
                    </a:lnTo>
                    <a:lnTo>
                      <a:pt x="86" y="92"/>
                    </a:lnTo>
                    <a:lnTo>
                      <a:pt x="72" y="88"/>
                    </a:lnTo>
                    <a:lnTo>
                      <a:pt x="60" y="80"/>
                    </a:lnTo>
                    <a:lnTo>
                      <a:pt x="50" y="65"/>
                    </a:lnTo>
                    <a:lnTo>
                      <a:pt x="45" y="46"/>
                    </a:lnTo>
                    <a:lnTo>
                      <a:pt x="44" y="23"/>
                    </a:lnTo>
                    <a:lnTo>
                      <a:pt x="41" y="23"/>
                    </a:lnTo>
                    <a:lnTo>
                      <a:pt x="36" y="23"/>
                    </a:lnTo>
                    <a:lnTo>
                      <a:pt x="27" y="25"/>
                    </a:lnTo>
                    <a:lnTo>
                      <a:pt x="21" y="30"/>
                    </a:lnTo>
                    <a:lnTo>
                      <a:pt x="16" y="36"/>
                    </a:lnTo>
                    <a:lnTo>
                      <a:pt x="14" y="49"/>
                    </a:lnTo>
                    <a:lnTo>
                      <a:pt x="18" y="65"/>
                    </a:lnTo>
                    <a:lnTo>
                      <a:pt x="23" y="79"/>
                    </a:lnTo>
                    <a:lnTo>
                      <a:pt x="10" y="83"/>
                    </a:lnTo>
                    <a:lnTo>
                      <a:pt x="1" y="67"/>
                    </a:lnTo>
                    <a:lnTo>
                      <a:pt x="0" y="46"/>
                    </a:lnTo>
                    <a:lnTo>
                      <a:pt x="1" y="28"/>
                    </a:lnTo>
                    <a:lnTo>
                      <a:pt x="10" y="15"/>
                    </a:lnTo>
                    <a:lnTo>
                      <a:pt x="19" y="7"/>
                    </a:lnTo>
                    <a:lnTo>
                      <a:pt x="32" y="2"/>
                    </a:lnTo>
                    <a:lnTo>
                      <a:pt x="47" y="2"/>
                    </a:lnTo>
                    <a:lnTo>
                      <a:pt x="90" y="2"/>
                    </a:lnTo>
                    <a:lnTo>
                      <a:pt x="104" y="2"/>
                    </a:lnTo>
                    <a:lnTo>
                      <a:pt x="1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3" name="Freeform 73"/>
              <p:cNvSpPr>
                <a:spLocks/>
              </p:cNvSpPr>
              <p:nvPr/>
            </p:nvSpPr>
            <p:spPr bwMode="auto">
              <a:xfrm>
                <a:off x="4756151" y="3984625"/>
                <a:ext cx="117475" cy="53975"/>
              </a:xfrm>
              <a:custGeom>
                <a:avLst/>
                <a:gdLst>
                  <a:gd name="T0" fmla="*/ 27 w 147"/>
                  <a:gd name="T1" fmla="*/ 0 h 69"/>
                  <a:gd name="T2" fmla="*/ 44 w 147"/>
                  <a:gd name="T3" fmla="*/ 0 h 69"/>
                  <a:gd name="T4" fmla="*/ 44 w 147"/>
                  <a:gd name="T5" fmla="*/ 29 h 69"/>
                  <a:gd name="T6" fmla="*/ 106 w 147"/>
                  <a:gd name="T7" fmla="*/ 29 h 69"/>
                  <a:gd name="T8" fmla="*/ 112 w 147"/>
                  <a:gd name="T9" fmla="*/ 29 h 69"/>
                  <a:gd name="T10" fmla="*/ 119 w 147"/>
                  <a:gd name="T11" fmla="*/ 29 h 69"/>
                  <a:gd name="T12" fmla="*/ 122 w 147"/>
                  <a:gd name="T13" fmla="*/ 26 h 69"/>
                  <a:gd name="T14" fmla="*/ 125 w 147"/>
                  <a:gd name="T15" fmla="*/ 24 h 69"/>
                  <a:gd name="T16" fmla="*/ 129 w 147"/>
                  <a:gd name="T17" fmla="*/ 19 h 69"/>
                  <a:gd name="T18" fmla="*/ 129 w 147"/>
                  <a:gd name="T19" fmla="*/ 15 h 69"/>
                  <a:gd name="T20" fmla="*/ 129 w 147"/>
                  <a:gd name="T21" fmla="*/ 10 h 69"/>
                  <a:gd name="T22" fmla="*/ 129 w 147"/>
                  <a:gd name="T23" fmla="*/ 5 h 69"/>
                  <a:gd name="T24" fmla="*/ 127 w 147"/>
                  <a:gd name="T25" fmla="*/ 2 h 69"/>
                  <a:gd name="T26" fmla="*/ 143 w 147"/>
                  <a:gd name="T27" fmla="*/ 2 h 69"/>
                  <a:gd name="T28" fmla="*/ 145 w 147"/>
                  <a:gd name="T29" fmla="*/ 6 h 69"/>
                  <a:gd name="T30" fmla="*/ 145 w 147"/>
                  <a:gd name="T31" fmla="*/ 13 h 69"/>
                  <a:gd name="T32" fmla="*/ 147 w 147"/>
                  <a:gd name="T33" fmla="*/ 19 h 69"/>
                  <a:gd name="T34" fmla="*/ 145 w 147"/>
                  <a:gd name="T35" fmla="*/ 26 h 69"/>
                  <a:gd name="T36" fmla="*/ 143 w 147"/>
                  <a:gd name="T37" fmla="*/ 33 h 69"/>
                  <a:gd name="T38" fmla="*/ 142 w 147"/>
                  <a:gd name="T39" fmla="*/ 37 h 69"/>
                  <a:gd name="T40" fmla="*/ 137 w 147"/>
                  <a:gd name="T41" fmla="*/ 42 h 69"/>
                  <a:gd name="T42" fmla="*/ 125 w 147"/>
                  <a:gd name="T43" fmla="*/ 49 h 69"/>
                  <a:gd name="T44" fmla="*/ 107 w 147"/>
                  <a:gd name="T45" fmla="*/ 51 h 69"/>
                  <a:gd name="T46" fmla="*/ 44 w 147"/>
                  <a:gd name="T47" fmla="*/ 51 h 69"/>
                  <a:gd name="T48" fmla="*/ 44 w 147"/>
                  <a:gd name="T49" fmla="*/ 69 h 69"/>
                  <a:gd name="T50" fmla="*/ 27 w 147"/>
                  <a:gd name="T51" fmla="*/ 69 h 69"/>
                  <a:gd name="T52" fmla="*/ 27 w 147"/>
                  <a:gd name="T53" fmla="*/ 51 h 69"/>
                  <a:gd name="T54" fmla="*/ 6 w 147"/>
                  <a:gd name="T55" fmla="*/ 51 h 69"/>
                  <a:gd name="T56" fmla="*/ 0 w 147"/>
                  <a:gd name="T57" fmla="*/ 29 h 69"/>
                  <a:gd name="T58" fmla="*/ 27 w 147"/>
                  <a:gd name="T59" fmla="*/ 29 h 69"/>
                  <a:gd name="T60" fmla="*/ 27 w 147"/>
                  <a:gd name="T6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7" h="69">
                    <a:moveTo>
                      <a:pt x="27" y="0"/>
                    </a:moveTo>
                    <a:lnTo>
                      <a:pt x="44" y="0"/>
                    </a:lnTo>
                    <a:lnTo>
                      <a:pt x="44" y="29"/>
                    </a:lnTo>
                    <a:lnTo>
                      <a:pt x="106" y="29"/>
                    </a:lnTo>
                    <a:lnTo>
                      <a:pt x="112" y="29"/>
                    </a:lnTo>
                    <a:lnTo>
                      <a:pt x="119" y="29"/>
                    </a:lnTo>
                    <a:lnTo>
                      <a:pt x="122" y="26"/>
                    </a:lnTo>
                    <a:lnTo>
                      <a:pt x="125" y="24"/>
                    </a:lnTo>
                    <a:lnTo>
                      <a:pt x="129" y="19"/>
                    </a:lnTo>
                    <a:lnTo>
                      <a:pt x="129" y="15"/>
                    </a:lnTo>
                    <a:lnTo>
                      <a:pt x="129" y="10"/>
                    </a:lnTo>
                    <a:lnTo>
                      <a:pt x="129" y="5"/>
                    </a:lnTo>
                    <a:lnTo>
                      <a:pt x="127" y="2"/>
                    </a:lnTo>
                    <a:lnTo>
                      <a:pt x="143" y="2"/>
                    </a:lnTo>
                    <a:lnTo>
                      <a:pt x="145" y="6"/>
                    </a:lnTo>
                    <a:lnTo>
                      <a:pt x="145" y="13"/>
                    </a:lnTo>
                    <a:lnTo>
                      <a:pt x="147" y="19"/>
                    </a:lnTo>
                    <a:lnTo>
                      <a:pt x="145" y="26"/>
                    </a:lnTo>
                    <a:lnTo>
                      <a:pt x="143" y="33"/>
                    </a:lnTo>
                    <a:lnTo>
                      <a:pt x="142" y="37"/>
                    </a:lnTo>
                    <a:lnTo>
                      <a:pt x="137" y="42"/>
                    </a:lnTo>
                    <a:lnTo>
                      <a:pt x="125" y="49"/>
                    </a:lnTo>
                    <a:lnTo>
                      <a:pt x="107" y="51"/>
                    </a:lnTo>
                    <a:lnTo>
                      <a:pt x="44" y="51"/>
                    </a:lnTo>
                    <a:lnTo>
                      <a:pt x="44" y="69"/>
                    </a:lnTo>
                    <a:lnTo>
                      <a:pt x="27" y="69"/>
                    </a:lnTo>
                    <a:lnTo>
                      <a:pt x="27" y="51"/>
                    </a:lnTo>
                    <a:lnTo>
                      <a:pt x="6" y="51"/>
                    </a:lnTo>
                    <a:lnTo>
                      <a:pt x="0" y="29"/>
                    </a:lnTo>
                    <a:lnTo>
                      <a:pt x="27" y="29"/>
                    </a:lnTo>
                    <a:lnTo>
                      <a:pt x="2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4" name="Freeform 74"/>
              <p:cNvSpPr>
                <a:spLocks noEditPoints="1"/>
              </p:cNvSpPr>
              <p:nvPr/>
            </p:nvSpPr>
            <p:spPr bwMode="auto">
              <a:xfrm>
                <a:off x="4741863" y="3957638"/>
                <a:ext cx="128588" cy="20638"/>
              </a:xfrm>
              <a:custGeom>
                <a:avLst/>
                <a:gdLst>
                  <a:gd name="T0" fmla="*/ 45 w 161"/>
                  <a:gd name="T1" fmla="*/ 1 h 26"/>
                  <a:gd name="T2" fmla="*/ 161 w 161"/>
                  <a:gd name="T3" fmla="*/ 1 h 26"/>
                  <a:gd name="T4" fmla="*/ 161 w 161"/>
                  <a:gd name="T5" fmla="*/ 22 h 26"/>
                  <a:gd name="T6" fmla="*/ 45 w 161"/>
                  <a:gd name="T7" fmla="*/ 22 h 26"/>
                  <a:gd name="T8" fmla="*/ 45 w 161"/>
                  <a:gd name="T9" fmla="*/ 1 h 26"/>
                  <a:gd name="T10" fmla="*/ 13 w 161"/>
                  <a:gd name="T11" fmla="*/ 0 h 26"/>
                  <a:gd name="T12" fmla="*/ 18 w 161"/>
                  <a:gd name="T13" fmla="*/ 0 h 26"/>
                  <a:gd name="T14" fmla="*/ 21 w 161"/>
                  <a:gd name="T15" fmla="*/ 1 h 26"/>
                  <a:gd name="T16" fmla="*/ 24 w 161"/>
                  <a:gd name="T17" fmla="*/ 4 h 26"/>
                  <a:gd name="T18" fmla="*/ 26 w 161"/>
                  <a:gd name="T19" fmla="*/ 8 h 26"/>
                  <a:gd name="T20" fmla="*/ 26 w 161"/>
                  <a:gd name="T21" fmla="*/ 13 h 26"/>
                  <a:gd name="T22" fmla="*/ 26 w 161"/>
                  <a:gd name="T23" fmla="*/ 18 h 26"/>
                  <a:gd name="T24" fmla="*/ 22 w 161"/>
                  <a:gd name="T25" fmla="*/ 22 h 26"/>
                  <a:gd name="T26" fmla="*/ 18 w 161"/>
                  <a:gd name="T27" fmla="*/ 24 h 26"/>
                  <a:gd name="T28" fmla="*/ 13 w 161"/>
                  <a:gd name="T29" fmla="*/ 26 h 26"/>
                  <a:gd name="T30" fmla="*/ 8 w 161"/>
                  <a:gd name="T31" fmla="*/ 24 h 26"/>
                  <a:gd name="T32" fmla="*/ 5 w 161"/>
                  <a:gd name="T33" fmla="*/ 22 h 26"/>
                  <a:gd name="T34" fmla="*/ 1 w 161"/>
                  <a:gd name="T35" fmla="*/ 18 h 26"/>
                  <a:gd name="T36" fmla="*/ 0 w 161"/>
                  <a:gd name="T37" fmla="*/ 13 h 26"/>
                  <a:gd name="T38" fmla="*/ 1 w 161"/>
                  <a:gd name="T39" fmla="*/ 8 h 26"/>
                  <a:gd name="T40" fmla="*/ 3 w 161"/>
                  <a:gd name="T41" fmla="*/ 3 h 26"/>
                  <a:gd name="T42" fmla="*/ 8 w 161"/>
                  <a:gd name="T43" fmla="*/ 0 h 26"/>
                  <a:gd name="T44" fmla="*/ 13 w 161"/>
                  <a:gd name="T4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1" h="26">
                    <a:moveTo>
                      <a:pt x="45" y="1"/>
                    </a:moveTo>
                    <a:lnTo>
                      <a:pt x="161" y="1"/>
                    </a:lnTo>
                    <a:lnTo>
                      <a:pt x="161" y="22"/>
                    </a:lnTo>
                    <a:lnTo>
                      <a:pt x="45" y="22"/>
                    </a:lnTo>
                    <a:lnTo>
                      <a:pt x="45" y="1"/>
                    </a:lnTo>
                    <a:close/>
                    <a:moveTo>
                      <a:pt x="13" y="0"/>
                    </a:moveTo>
                    <a:lnTo>
                      <a:pt x="18" y="0"/>
                    </a:lnTo>
                    <a:lnTo>
                      <a:pt x="21" y="1"/>
                    </a:lnTo>
                    <a:lnTo>
                      <a:pt x="24" y="4"/>
                    </a:lnTo>
                    <a:lnTo>
                      <a:pt x="26" y="8"/>
                    </a:lnTo>
                    <a:lnTo>
                      <a:pt x="26" y="13"/>
                    </a:lnTo>
                    <a:lnTo>
                      <a:pt x="26" y="18"/>
                    </a:lnTo>
                    <a:lnTo>
                      <a:pt x="22" y="22"/>
                    </a:lnTo>
                    <a:lnTo>
                      <a:pt x="18" y="24"/>
                    </a:lnTo>
                    <a:lnTo>
                      <a:pt x="13" y="26"/>
                    </a:lnTo>
                    <a:lnTo>
                      <a:pt x="8" y="24"/>
                    </a:lnTo>
                    <a:lnTo>
                      <a:pt x="5" y="22"/>
                    </a:lnTo>
                    <a:lnTo>
                      <a:pt x="1" y="18"/>
                    </a:lnTo>
                    <a:lnTo>
                      <a:pt x="0" y="13"/>
                    </a:lnTo>
                    <a:lnTo>
                      <a:pt x="1" y="8"/>
                    </a:lnTo>
                    <a:lnTo>
                      <a:pt x="3" y="3"/>
                    </a:lnTo>
                    <a:lnTo>
                      <a:pt x="8" y="0"/>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5" name="Freeform 75"/>
              <p:cNvSpPr>
                <a:spLocks noEditPoints="1"/>
              </p:cNvSpPr>
              <p:nvPr/>
            </p:nvSpPr>
            <p:spPr bwMode="auto">
              <a:xfrm>
                <a:off x="4776788" y="3851275"/>
                <a:ext cx="96838" cy="88900"/>
              </a:xfrm>
              <a:custGeom>
                <a:avLst/>
                <a:gdLst>
                  <a:gd name="T0" fmla="*/ 59 w 121"/>
                  <a:gd name="T1" fmla="*/ 21 h 112"/>
                  <a:gd name="T2" fmla="*/ 47 w 121"/>
                  <a:gd name="T3" fmla="*/ 22 h 112"/>
                  <a:gd name="T4" fmla="*/ 36 w 121"/>
                  <a:gd name="T5" fmla="*/ 26 h 112"/>
                  <a:gd name="T6" fmla="*/ 24 w 121"/>
                  <a:gd name="T7" fmla="*/ 32 h 112"/>
                  <a:gd name="T8" fmla="*/ 18 w 121"/>
                  <a:gd name="T9" fmla="*/ 42 h 112"/>
                  <a:gd name="T10" fmla="*/ 14 w 121"/>
                  <a:gd name="T11" fmla="*/ 55 h 112"/>
                  <a:gd name="T12" fmla="*/ 18 w 121"/>
                  <a:gd name="T13" fmla="*/ 68 h 112"/>
                  <a:gd name="T14" fmla="*/ 24 w 121"/>
                  <a:gd name="T15" fmla="*/ 78 h 112"/>
                  <a:gd name="T16" fmla="*/ 34 w 121"/>
                  <a:gd name="T17" fmla="*/ 85 h 112"/>
                  <a:gd name="T18" fmla="*/ 47 w 121"/>
                  <a:gd name="T19" fmla="*/ 89 h 112"/>
                  <a:gd name="T20" fmla="*/ 60 w 121"/>
                  <a:gd name="T21" fmla="*/ 91 h 112"/>
                  <a:gd name="T22" fmla="*/ 78 w 121"/>
                  <a:gd name="T23" fmla="*/ 88 h 112"/>
                  <a:gd name="T24" fmla="*/ 91 w 121"/>
                  <a:gd name="T25" fmla="*/ 81 h 112"/>
                  <a:gd name="T26" fmla="*/ 101 w 121"/>
                  <a:gd name="T27" fmla="*/ 70 h 112"/>
                  <a:gd name="T28" fmla="*/ 104 w 121"/>
                  <a:gd name="T29" fmla="*/ 55 h 112"/>
                  <a:gd name="T30" fmla="*/ 101 w 121"/>
                  <a:gd name="T31" fmla="*/ 42 h 112"/>
                  <a:gd name="T32" fmla="*/ 91 w 121"/>
                  <a:gd name="T33" fmla="*/ 31 h 112"/>
                  <a:gd name="T34" fmla="*/ 78 w 121"/>
                  <a:gd name="T35" fmla="*/ 22 h 112"/>
                  <a:gd name="T36" fmla="*/ 59 w 121"/>
                  <a:gd name="T37" fmla="*/ 21 h 112"/>
                  <a:gd name="T38" fmla="*/ 59 w 121"/>
                  <a:gd name="T39" fmla="*/ 0 h 112"/>
                  <a:gd name="T40" fmla="*/ 81 w 121"/>
                  <a:gd name="T41" fmla="*/ 3 h 112"/>
                  <a:gd name="T42" fmla="*/ 99 w 121"/>
                  <a:gd name="T43" fmla="*/ 11 h 112"/>
                  <a:gd name="T44" fmla="*/ 111 w 121"/>
                  <a:gd name="T45" fmla="*/ 24 h 112"/>
                  <a:gd name="T46" fmla="*/ 117 w 121"/>
                  <a:gd name="T47" fmla="*/ 40 h 112"/>
                  <a:gd name="T48" fmla="*/ 121 w 121"/>
                  <a:gd name="T49" fmla="*/ 57 h 112"/>
                  <a:gd name="T50" fmla="*/ 117 w 121"/>
                  <a:gd name="T51" fmla="*/ 75 h 112"/>
                  <a:gd name="T52" fmla="*/ 109 w 121"/>
                  <a:gd name="T53" fmla="*/ 89 h 112"/>
                  <a:gd name="T54" fmla="*/ 98 w 121"/>
                  <a:gd name="T55" fmla="*/ 101 h 112"/>
                  <a:gd name="T56" fmla="*/ 81 w 121"/>
                  <a:gd name="T57" fmla="*/ 109 h 112"/>
                  <a:gd name="T58" fmla="*/ 60 w 121"/>
                  <a:gd name="T59" fmla="*/ 112 h 112"/>
                  <a:gd name="T60" fmla="*/ 39 w 121"/>
                  <a:gd name="T61" fmla="*/ 109 h 112"/>
                  <a:gd name="T62" fmla="*/ 23 w 121"/>
                  <a:gd name="T63" fmla="*/ 101 h 112"/>
                  <a:gd name="T64" fmla="*/ 10 w 121"/>
                  <a:gd name="T65" fmla="*/ 89 h 112"/>
                  <a:gd name="T66" fmla="*/ 1 w 121"/>
                  <a:gd name="T67" fmla="*/ 73 h 112"/>
                  <a:gd name="T68" fmla="*/ 0 w 121"/>
                  <a:gd name="T69" fmla="*/ 55 h 112"/>
                  <a:gd name="T70" fmla="*/ 1 w 121"/>
                  <a:gd name="T71" fmla="*/ 36 h 112"/>
                  <a:gd name="T72" fmla="*/ 10 w 121"/>
                  <a:gd name="T73" fmla="*/ 21 h 112"/>
                  <a:gd name="T74" fmla="*/ 23 w 121"/>
                  <a:gd name="T75" fmla="*/ 9 h 112"/>
                  <a:gd name="T76" fmla="*/ 39 w 121"/>
                  <a:gd name="T77" fmla="*/ 1 h 112"/>
                  <a:gd name="T78" fmla="*/ 59 w 121"/>
                  <a:gd name="T7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112">
                    <a:moveTo>
                      <a:pt x="59" y="21"/>
                    </a:moveTo>
                    <a:lnTo>
                      <a:pt x="47" y="22"/>
                    </a:lnTo>
                    <a:lnTo>
                      <a:pt x="36" y="26"/>
                    </a:lnTo>
                    <a:lnTo>
                      <a:pt x="24" y="32"/>
                    </a:lnTo>
                    <a:lnTo>
                      <a:pt x="18" y="42"/>
                    </a:lnTo>
                    <a:lnTo>
                      <a:pt x="14" y="55"/>
                    </a:lnTo>
                    <a:lnTo>
                      <a:pt x="18" y="68"/>
                    </a:lnTo>
                    <a:lnTo>
                      <a:pt x="24" y="78"/>
                    </a:lnTo>
                    <a:lnTo>
                      <a:pt x="34" y="85"/>
                    </a:lnTo>
                    <a:lnTo>
                      <a:pt x="47" y="89"/>
                    </a:lnTo>
                    <a:lnTo>
                      <a:pt x="60" y="91"/>
                    </a:lnTo>
                    <a:lnTo>
                      <a:pt x="78" y="88"/>
                    </a:lnTo>
                    <a:lnTo>
                      <a:pt x="91" y="81"/>
                    </a:lnTo>
                    <a:lnTo>
                      <a:pt x="101" y="70"/>
                    </a:lnTo>
                    <a:lnTo>
                      <a:pt x="104" y="55"/>
                    </a:lnTo>
                    <a:lnTo>
                      <a:pt x="101" y="42"/>
                    </a:lnTo>
                    <a:lnTo>
                      <a:pt x="91" y="31"/>
                    </a:lnTo>
                    <a:lnTo>
                      <a:pt x="78" y="22"/>
                    </a:lnTo>
                    <a:lnTo>
                      <a:pt x="59" y="21"/>
                    </a:lnTo>
                    <a:close/>
                    <a:moveTo>
                      <a:pt x="59" y="0"/>
                    </a:moveTo>
                    <a:lnTo>
                      <a:pt x="81" y="3"/>
                    </a:lnTo>
                    <a:lnTo>
                      <a:pt x="99" y="11"/>
                    </a:lnTo>
                    <a:lnTo>
                      <a:pt x="111" y="24"/>
                    </a:lnTo>
                    <a:lnTo>
                      <a:pt x="117" y="40"/>
                    </a:lnTo>
                    <a:lnTo>
                      <a:pt x="121" y="57"/>
                    </a:lnTo>
                    <a:lnTo>
                      <a:pt x="117" y="75"/>
                    </a:lnTo>
                    <a:lnTo>
                      <a:pt x="109" y="89"/>
                    </a:lnTo>
                    <a:lnTo>
                      <a:pt x="98" y="101"/>
                    </a:lnTo>
                    <a:lnTo>
                      <a:pt x="81" y="109"/>
                    </a:lnTo>
                    <a:lnTo>
                      <a:pt x="60" y="112"/>
                    </a:lnTo>
                    <a:lnTo>
                      <a:pt x="39" y="109"/>
                    </a:lnTo>
                    <a:lnTo>
                      <a:pt x="23" y="101"/>
                    </a:lnTo>
                    <a:lnTo>
                      <a:pt x="10" y="89"/>
                    </a:lnTo>
                    <a:lnTo>
                      <a:pt x="1" y="73"/>
                    </a:lnTo>
                    <a:lnTo>
                      <a:pt x="0" y="55"/>
                    </a:lnTo>
                    <a:lnTo>
                      <a:pt x="1" y="36"/>
                    </a:lnTo>
                    <a:lnTo>
                      <a:pt x="10" y="21"/>
                    </a:lnTo>
                    <a:lnTo>
                      <a:pt x="23" y="9"/>
                    </a:lnTo>
                    <a:lnTo>
                      <a:pt x="39"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6" name="Freeform 76"/>
              <p:cNvSpPr>
                <a:spLocks/>
              </p:cNvSpPr>
              <p:nvPr/>
            </p:nvSpPr>
            <p:spPr bwMode="auto">
              <a:xfrm>
                <a:off x="4776788" y="3749675"/>
                <a:ext cx="93663" cy="79375"/>
              </a:xfrm>
              <a:custGeom>
                <a:avLst/>
                <a:gdLst>
                  <a:gd name="T0" fmla="*/ 49 w 117"/>
                  <a:gd name="T1" fmla="*/ 0 h 100"/>
                  <a:gd name="T2" fmla="*/ 117 w 117"/>
                  <a:gd name="T3" fmla="*/ 0 h 100"/>
                  <a:gd name="T4" fmla="*/ 117 w 117"/>
                  <a:gd name="T5" fmla="*/ 21 h 100"/>
                  <a:gd name="T6" fmla="*/ 50 w 117"/>
                  <a:gd name="T7" fmla="*/ 21 h 100"/>
                  <a:gd name="T8" fmla="*/ 37 w 117"/>
                  <a:gd name="T9" fmla="*/ 23 h 100"/>
                  <a:gd name="T10" fmla="*/ 26 w 117"/>
                  <a:gd name="T11" fmla="*/ 26 h 100"/>
                  <a:gd name="T12" fmla="*/ 19 w 117"/>
                  <a:gd name="T13" fmla="*/ 36 h 100"/>
                  <a:gd name="T14" fmla="*/ 16 w 117"/>
                  <a:gd name="T15" fmla="*/ 48 h 100"/>
                  <a:gd name="T16" fmla="*/ 19 w 117"/>
                  <a:gd name="T17" fmla="*/ 61 h 100"/>
                  <a:gd name="T18" fmla="*/ 27 w 117"/>
                  <a:gd name="T19" fmla="*/ 70 h 100"/>
                  <a:gd name="T20" fmla="*/ 37 w 117"/>
                  <a:gd name="T21" fmla="*/ 77 h 100"/>
                  <a:gd name="T22" fmla="*/ 42 w 117"/>
                  <a:gd name="T23" fmla="*/ 77 h 100"/>
                  <a:gd name="T24" fmla="*/ 47 w 117"/>
                  <a:gd name="T25" fmla="*/ 77 h 100"/>
                  <a:gd name="T26" fmla="*/ 117 w 117"/>
                  <a:gd name="T27" fmla="*/ 77 h 100"/>
                  <a:gd name="T28" fmla="*/ 117 w 117"/>
                  <a:gd name="T29" fmla="*/ 98 h 100"/>
                  <a:gd name="T30" fmla="*/ 32 w 117"/>
                  <a:gd name="T31" fmla="*/ 98 h 100"/>
                  <a:gd name="T32" fmla="*/ 16 w 117"/>
                  <a:gd name="T33" fmla="*/ 98 h 100"/>
                  <a:gd name="T34" fmla="*/ 1 w 117"/>
                  <a:gd name="T35" fmla="*/ 100 h 100"/>
                  <a:gd name="T36" fmla="*/ 1 w 117"/>
                  <a:gd name="T37" fmla="*/ 80 h 100"/>
                  <a:gd name="T38" fmla="*/ 21 w 117"/>
                  <a:gd name="T39" fmla="*/ 80 h 100"/>
                  <a:gd name="T40" fmla="*/ 21 w 117"/>
                  <a:gd name="T41" fmla="*/ 79 h 100"/>
                  <a:gd name="T42" fmla="*/ 11 w 117"/>
                  <a:gd name="T43" fmla="*/ 70 h 100"/>
                  <a:gd name="T44" fmla="*/ 3 w 117"/>
                  <a:gd name="T45" fmla="*/ 57 h 100"/>
                  <a:gd name="T46" fmla="*/ 0 w 117"/>
                  <a:gd name="T47" fmla="*/ 41 h 100"/>
                  <a:gd name="T48" fmla="*/ 0 w 117"/>
                  <a:gd name="T49" fmla="*/ 33 h 100"/>
                  <a:gd name="T50" fmla="*/ 3 w 117"/>
                  <a:gd name="T51" fmla="*/ 23 h 100"/>
                  <a:gd name="T52" fmla="*/ 10 w 117"/>
                  <a:gd name="T53" fmla="*/ 15 h 100"/>
                  <a:gd name="T54" fmla="*/ 18 w 117"/>
                  <a:gd name="T55" fmla="*/ 7 h 100"/>
                  <a:gd name="T56" fmla="*/ 31 w 117"/>
                  <a:gd name="T57" fmla="*/ 2 h 100"/>
                  <a:gd name="T58" fmla="*/ 49 w 117"/>
                  <a:gd name="T5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100">
                    <a:moveTo>
                      <a:pt x="49" y="0"/>
                    </a:moveTo>
                    <a:lnTo>
                      <a:pt x="117" y="0"/>
                    </a:lnTo>
                    <a:lnTo>
                      <a:pt x="117" y="21"/>
                    </a:lnTo>
                    <a:lnTo>
                      <a:pt x="50" y="21"/>
                    </a:lnTo>
                    <a:lnTo>
                      <a:pt x="37" y="23"/>
                    </a:lnTo>
                    <a:lnTo>
                      <a:pt x="26" y="26"/>
                    </a:lnTo>
                    <a:lnTo>
                      <a:pt x="19" y="36"/>
                    </a:lnTo>
                    <a:lnTo>
                      <a:pt x="16" y="48"/>
                    </a:lnTo>
                    <a:lnTo>
                      <a:pt x="19" y="61"/>
                    </a:lnTo>
                    <a:lnTo>
                      <a:pt x="27" y="70"/>
                    </a:lnTo>
                    <a:lnTo>
                      <a:pt x="37" y="77"/>
                    </a:lnTo>
                    <a:lnTo>
                      <a:pt x="42" y="77"/>
                    </a:lnTo>
                    <a:lnTo>
                      <a:pt x="47" y="77"/>
                    </a:lnTo>
                    <a:lnTo>
                      <a:pt x="117" y="77"/>
                    </a:lnTo>
                    <a:lnTo>
                      <a:pt x="117" y="98"/>
                    </a:lnTo>
                    <a:lnTo>
                      <a:pt x="32" y="98"/>
                    </a:lnTo>
                    <a:lnTo>
                      <a:pt x="16" y="98"/>
                    </a:lnTo>
                    <a:lnTo>
                      <a:pt x="1" y="100"/>
                    </a:lnTo>
                    <a:lnTo>
                      <a:pt x="1" y="80"/>
                    </a:lnTo>
                    <a:lnTo>
                      <a:pt x="21" y="80"/>
                    </a:lnTo>
                    <a:lnTo>
                      <a:pt x="21" y="79"/>
                    </a:lnTo>
                    <a:lnTo>
                      <a:pt x="11" y="70"/>
                    </a:lnTo>
                    <a:lnTo>
                      <a:pt x="3" y="57"/>
                    </a:lnTo>
                    <a:lnTo>
                      <a:pt x="0" y="41"/>
                    </a:lnTo>
                    <a:lnTo>
                      <a:pt x="0" y="33"/>
                    </a:lnTo>
                    <a:lnTo>
                      <a:pt x="3" y="23"/>
                    </a:lnTo>
                    <a:lnTo>
                      <a:pt x="10" y="15"/>
                    </a:lnTo>
                    <a:lnTo>
                      <a:pt x="18" y="7"/>
                    </a:lnTo>
                    <a:lnTo>
                      <a:pt x="31" y="2"/>
                    </a:lnTo>
                    <a:lnTo>
                      <a:pt x="4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7" name="Freeform 77"/>
              <p:cNvSpPr>
                <a:spLocks/>
              </p:cNvSpPr>
              <p:nvPr/>
            </p:nvSpPr>
            <p:spPr bwMode="auto">
              <a:xfrm>
                <a:off x="4740276" y="3670300"/>
                <a:ext cx="138113" cy="66675"/>
              </a:xfrm>
              <a:custGeom>
                <a:avLst/>
                <a:gdLst>
                  <a:gd name="T0" fmla="*/ 0 w 173"/>
                  <a:gd name="T1" fmla="*/ 0 h 84"/>
                  <a:gd name="T2" fmla="*/ 173 w 173"/>
                  <a:gd name="T3" fmla="*/ 67 h 84"/>
                  <a:gd name="T4" fmla="*/ 173 w 173"/>
                  <a:gd name="T5" fmla="*/ 84 h 84"/>
                  <a:gd name="T6" fmla="*/ 0 w 173"/>
                  <a:gd name="T7" fmla="*/ 17 h 84"/>
                  <a:gd name="T8" fmla="*/ 0 w 173"/>
                  <a:gd name="T9" fmla="*/ 0 h 84"/>
                </a:gdLst>
                <a:ahLst/>
                <a:cxnLst>
                  <a:cxn ang="0">
                    <a:pos x="T0" y="T1"/>
                  </a:cxn>
                  <a:cxn ang="0">
                    <a:pos x="T2" y="T3"/>
                  </a:cxn>
                  <a:cxn ang="0">
                    <a:pos x="T4" y="T5"/>
                  </a:cxn>
                  <a:cxn ang="0">
                    <a:pos x="T6" y="T7"/>
                  </a:cxn>
                  <a:cxn ang="0">
                    <a:pos x="T8" y="T9"/>
                  </a:cxn>
                </a:cxnLst>
                <a:rect l="0" t="0" r="r" b="b"/>
                <a:pathLst>
                  <a:path w="173" h="84">
                    <a:moveTo>
                      <a:pt x="0" y="0"/>
                    </a:moveTo>
                    <a:lnTo>
                      <a:pt x="173" y="67"/>
                    </a:lnTo>
                    <a:lnTo>
                      <a:pt x="173" y="84"/>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8" name="Freeform 78"/>
              <p:cNvSpPr>
                <a:spLocks/>
              </p:cNvSpPr>
              <p:nvPr/>
            </p:nvSpPr>
            <p:spPr bwMode="auto">
              <a:xfrm>
                <a:off x="4740276" y="3597275"/>
                <a:ext cx="133350" cy="77788"/>
              </a:xfrm>
              <a:custGeom>
                <a:avLst/>
                <a:gdLst>
                  <a:gd name="T0" fmla="*/ 119 w 167"/>
                  <a:gd name="T1" fmla="*/ 0 h 96"/>
                  <a:gd name="T2" fmla="*/ 134 w 167"/>
                  <a:gd name="T3" fmla="*/ 2 h 96"/>
                  <a:gd name="T4" fmla="*/ 147 w 167"/>
                  <a:gd name="T5" fmla="*/ 8 h 96"/>
                  <a:gd name="T6" fmla="*/ 157 w 167"/>
                  <a:gd name="T7" fmla="*/ 20 h 96"/>
                  <a:gd name="T8" fmla="*/ 163 w 167"/>
                  <a:gd name="T9" fmla="*/ 36 h 96"/>
                  <a:gd name="T10" fmla="*/ 167 w 167"/>
                  <a:gd name="T11" fmla="*/ 56 h 96"/>
                  <a:gd name="T12" fmla="*/ 165 w 167"/>
                  <a:gd name="T13" fmla="*/ 72 h 96"/>
                  <a:gd name="T14" fmla="*/ 162 w 167"/>
                  <a:gd name="T15" fmla="*/ 87 h 96"/>
                  <a:gd name="T16" fmla="*/ 155 w 167"/>
                  <a:gd name="T17" fmla="*/ 96 h 96"/>
                  <a:gd name="T18" fmla="*/ 139 w 167"/>
                  <a:gd name="T19" fmla="*/ 91 h 96"/>
                  <a:gd name="T20" fmla="*/ 145 w 167"/>
                  <a:gd name="T21" fmla="*/ 75 h 96"/>
                  <a:gd name="T22" fmla="*/ 149 w 167"/>
                  <a:gd name="T23" fmla="*/ 54 h 96"/>
                  <a:gd name="T24" fmla="*/ 147 w 167"/>
                  <a:gd name="T25" fmla="*/ 41 h 96"/>
                  <a:gd name="T26" fmla="*/ 140 w 167"/>
                  <a:gd name="T27" fmla="*/ 29 h 96"/>
                  <a:gd name="T28" fmla="*/ 132 w 167"/>
                  <a:gd name="T29" fmla="*/ 23 h 96"/>
                  <a:gd name="T30" fmla="*/ 121 w 167"/>
                  <a:gd name="T31" fmla="*/ 21 h 96"/>
                  <a:gd name="T32" fmla="*/ 108 w 167"/>
                  <a:gd name="T33" fmla="*/ 24 h 96"/>
                  <a:gd name="T34" fmla="*/ 98 w 167"/>
                  <a:gd name="T35" fmla="*/ 34 h 96"/>
                  <a:gd name="T36" fmla="*/ 90 w 167"/>
                  <a:gd name="T37" fmla="*/ 51 h 96"/>
                  <a:gd name="T38" fmla="*/ 82 w 167"/>
                  <a:gd name="T39" fmla="*/ 69 h 96"/>
                  <a:gd name="T40" fmla="*/ 72 w 167"/>
                  <a:gd name="T41" fmla="*/ 82 h 96"/>
                  <a:gd name="T42" fmla="*/ 59 w 167"/>
                  <a:gd name="T43" fmla="*/ 91 h 96"/>
                  <a:gd name="T44" fmla="*/ 44 w 167"/>
                  <a:gd name="T45" fmla="*/ 93 h 96"/>
                  <a:gd name="T46" fmla="*/ 26 w 167"/>
                  <a:gd name="T47" fmla="*/ 90 h 96"/>
                  <a:gd name="T48" fmla="*/ 11 w 167"/>
                  <a:gd name="T49" fmla="*/ 80 h 96"/>
                  <a:gd name="T50" fmla="*/ 3 w 167"/>
                  <a:gd name="T51" fmla="*/ 64 h 96"/>
                  <a:gd name="T52" fmla="*/ 0 w 167"/>
                  <a:gd name="T53" fmla="*/ 41 h 96"/>
                  <a:gd name="T54" fmla="*/ 2 w 167"/>
                  <a:gd name="T55" fmla="*/ 20 h 96"/>
                  <a:gd name="T56" fmla="*/ 8 w 167"/>
                  <a:gd name="T57" fmla="*/ 7 h 96"/>
                  <a:gd name="T58" fmla="*/ 24 w 167"/>
                  <a:gd name="T59" fmla="*/ 11 h 96"/>
                  <a:gd name="T60" fmla="*/ 20 w 167"/>
                  <a:gd name="T61" fmla="*/ 23 h 96"/>
                  <a:gd name="T62" fmla="*/ 16 w 167"/>
                  <a:gd name="T63" fmla="*/ 42 h 96"/>
                  <a:gd name="T64" fmla="*/ 20 w 167"/>
                  <a:gd name="T65" fmla="*/ 56 h 96"/>
                  <a:gd name="T66" fmla="*/ 24 w 167"/>
                  <a:gd name="T67" fmla="*/ 65 h 96"/>
                  <a:gd name="T68" fmla="*/ 33 w 167"/>
                  <a:gd name="T69" fmla="*/ 72 h 96"/>
                  <a:gd name="T70" fmla="*/ 41 w 167"/>
                  <a:gd name="T71" fmla="*/ 73 h 96"/>
                  <a:gd name="T72" fmla="*/ 54 w 167"/>
                  <a:gd name="T73" fmla="*/ 69 h 96"/>
                  <a:gd name="T74" fmla="*/ 64 w 167"/>
                  <a:gd name="T75" fmla="*/ 59 h 96"/>
                  <a:gd name="T76" fmla="*/ 72 w 167"/>
                  <a:gd name="T77" fmla="*/ 41 h 96"/>
                  <a:gd name="T78" fmla="*/ 80 w 167"/>
                  <a:gd name="T79" fmla="*/ 23 h 96"/>
                  <a:gd name="T80" fmla="*/ 91 w 167"/>
                  <a:gd name="T81" fmla="*/ 10 h 96"/>
                  <a:gd name="T82" fmla="*/ 103 w 167"/>
                  <a:gd name="T83" fmla="*/ 2 h 96"/>
                  <a:gd name="T84" fmla="*/ 119 w 167"/>
                  <a:gd name="T8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96">
                    <a:moveTo>
                      <a:pt x="119" y="0"/>
                    </a:moveTo>
                    <a:lnTo>
                      <a:pt x="134" y="2"/>
                    </a:lnTo>
                    <a:lnTo>
                      <a:pt x="147" y="8"/>
                    </a:lnTo>
                    <a:lnTo>
                      <a:pt x="157" y="20"/>
                    </a:lnTo>
                    <a:lnTo>
                      <a:pt x="163" y="36"/>
                    </a:lnTo>
                    <a:lnTo>
                      <a:pt x="167" y="56"/>
                    </a:lnTo>
                    <a:lnTo>
                      <a:pt x="165" y="72"/>
                    </a:lnTo>
                    <a:lnTo>
                      <a:pt x="162" y="87"/>
                    </a:lnTo>
                    <a:lnTo>
                      <a:pt x="155" y="96"/>
                    </a:lnTo>
                    <a:lnTo>
                      <a:pt x="139" y="91"/>
                    </a:lnTo>
                    <a:lnTo>
                      <a:pt x="145" y="75"/>
                    </a:lnTo>
                    <a:lnTo>
                      <a:pt x="149" y="54"/>
                    </a:lnTo>
                    <a:lnTo>
                      <a:pt x="147" y="41"/>
                    </a:lnTo>
                    <a:lnTo>
                      <a:pt x="140" y="29"/>
                    </a:lnTo>
                    <a:lnTo>
                      <a:pt x="132" y="23"/>
                    </a:lnTo>
                    <a:lnTo>
                      <a:pt x="121" y="21"/>
                    </a:lnTo>
                    <a:lnTo>
                      <a:pt x="108" y="24"/>
                    </a:lnTo>
                    <a:lnTo>
                      <a:pt x="98" y="34"/>
                    </a:lnTo>
                    <a:lnTo>
                      <a:pt x="90" y="51"/>
                    </a:lnTo>
                    <a:lnTo>
                      <a:pt x="82" y="69"/>
                    </a:lnTo>
                    <a:lnTo>
                      <a:pt x="72" y="82"/>
                    </a:lnTo>
                    <a:lnTo>
                      <a:pt x="59" y="91"/>
                    </a:lnTo>
                    <a:lnTo>
                      <a:pt x="44" y="93"/>
                    </a:lnTo>
                    <a:lnTo>
                      <a:pt x="26" y="90"/>
                    </a:lnTo>
                    <a:lnTo>
                      <a:pt x="11" y="80"/>
                    </a:lnTo>
                    <a:lnTo>
                      <a:pt x="3" y="64"/>
                    </a:lnTo>
                    <a:lnTo>
                      <a:pt x="0" y="41"/>
                    </a:lnTo>
                    <a:lnTo>
                      <a:pt x="2" y="20"/>
                    </a:lnTo>
                    <a:lnTo>
                      <a:pt x="8" y="7"/>
                    </a:lnTo>
                    <a:lnTo>
                      <a:pt x="24" y="11"/>
                    </a:lnTo>
                    <a:lnTo>
                      <a:pt x="20" y="23"/>
                    </a:lnTo>
                    <a:lnTo>
                      <a:pt x="16" y="42"/>
                    </a:lnTo>
                    <a:lnTo>
                      <a:pt x="20" y="56"/>
                    </a:lnTo>
                    <a:lnTo>
                      <a:pt x="24" y="65"/>
                    </a:lnTo>
                    <a:lnTo>
                      <a:pt x="33" y="72"/>
                    </a:lnTo>
                    <a:lnTo>
                      <a:pt x="41" y="73"/>
                    </a:lnTo>
                    <a:lnTo>
                      <a:pt x="54" y="69"/>
                    </a:lnTo>
                    <a:lnTo>
                      <a:pt x="64" y="59"/>
                    </a:lnTo>
                    <a:lnTo>
                      <a:pt x="72" y="41"/>
                    </a:lnTo>
                    <a:lnTo>
                      <a:pt x="80" y="23"/>
                    </a:lnTo>
                    <a:lnTo>
                      <a:pt x="91" y="10"/>
                    </a:lnTo>
                    <a:lnTo>
                      <a:pt x="103" y="2"/>
                    </a:lnTo>
                    <a:lnTo>
                      <a:pt x="11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9" name="Freeform 79"/>
              <p:cNvSpPr>
                <a:spLocks/>
              </p:cNvSpPr>
              <p:nvPr/>
            </p:nvSpPr>
            <p:spPr bwMode="auto">
              <a:xfrm>
                <a:off x="4756151" y="3498850"/>
                <a:ext cx="117475" cy="53975"/>
              </a:xfrm>
              <a:custGeom>
                <a:avLst/>
                <a:gdLst>
                  <a:gd name="T0" fmla="*/ 27 w 147"/>
                  <a:gd name="T1" fmla="*/ 0 h 69"/>
                  <a:gd name="T2" fmla="*/ 44 w 147"/>
                  <a:gd name="T3" fmla="*/ 0 h 69"/>
                  <a:gd name="T4" fmla="*/ 44 w 147"/>
                  <a:gd name="T5" fmla="*/ 31 h 69"/>
                  <a:gd name="T6" fmla="*/ 106 w 147"/>
                  <a:gd name="T7" fmla="*/ 31 h 69"/>
                  <a:gd name="T8" fmla="*/ 112 w 147"/>
                  <a:gd name="T9" fmla="*/ 30 h 69"/>
                  <a:gd name="T10" fmla="*/ 119 w 147"/>
                  <a:gd name="T11" fmla="*/ 30 h 69"/>
                  <a:gd name="T12" fmla="*/ 122 w 147"/>
                  <a:gd name="T13" fmla="*/ 26 h 69"/>
                  <a:gd name="T14" fmla="*/ 125 w 147"/>
                  <a:gd name="T15" fmla="*/ 25 h 69"/>
                  <a:gd name="T16" fmla="*/ 129 w 147"/>
                  <a:gd name="T17" fmla="*/ 20 h 69"/>
                  <a:gd name="T18" fmla="*/ 129 w 147"/>
                  <a:gd name="T19" fmla="*/ 15 h 69"/>
                  <a:gd name="T20" fmla="*/ 129 w 147"/>
                  <a:gd name="T21" fmla="*/ 10 h 69"/>
                  <a:gd name="T22" fmla="*/ 129 w 147"/>
                  <a:gd name="T23" fmla="*/ 5 h 69"/>
                  <a:gd name="T24" fmla="*/ 127 w 147"/>
                  <a:gd name="T25" fmla="*/ 2 h 69"/>
                  <a:gd name="T26" fmla="*/ 143 w 147"/>
                  <a:gd name="T27" fmla="*/ 2 h 69"/>
                  <a:gd name="T28" fmla="*/ 145 w 147"/>
                  <a:gd name="T29" fmla="*/ 7 h 69"/>
                  <a:gd name="T30" fmla="*/ 145 w 147"/>
                  <a:gd name="T31" fmla="*/ 13 h 69"/>
                  <a:gd name="T32" fmla="*/ 147 w 147"/>
                  <a:gd name="T33" fmla="*/ 20 h 69"/>
                  <a:gd name="T34" fmla="*/ 145 w 147"/>
                  <a:gd name="T35" fmla="*/ 26 h 69"/>
                  <a:gd name="T36" fmla="*/ 143 w 147"/>
                  <a:gd name="T37" fmla="*/ 33 h 69"/>
                  <a:gd name="T38" fmla="*/ 142 w 147"/>
                  <a:gd name="T39" fmla="*/ 39 h 69"/>
                  <a:gd name="T40" fmla="*/ 137 w 147"/>
                  <a:gd name="T41" fmla="*/ 43 h 69"/>
                  <a:gd name="T42" fmla="*/ 125 w 147"/>
                  <a:gd name="T43" fmla="*/ 49 h 69"/>
                  <a:gd name="T44" fmla="*/ 107 w 147"/>
                  <a:gd name="T45" fmla="*/ 51 h 69"/>
                  <a:gd name="T46" fmla="*/ 44 w 147"/>
                  <a:gd name="T47" fmla="*/ 51 h 69"/>
                  <a:gd name="T48" fmla="*/ 44 w 147"/>
                  <a:gd name="T49" fmla="*/ 69 h 69"/>
                  <a:gd name="T50" fmla="*/ 27 w 147"/>
                  <a:gd name="T51" fmla="*/ 69 h 69"/>
                  <a:gd name="T52" fmla="*/ 27 w 147"/>
                  <a:gd name="T53" fmla="*/ 51 h 69"/>
                  <a:gd name="T54" fmla="*/ 6 w 147"/>
                  <a:gd name="T55" fmla="*/ 51 h 69"/>
                  <a:gd name="T56" fmla="*/ 0 w 147"/>
                  <a:gd name="T57" fmla="*/ 31 h 69"/>
                  <a:gd name="T58" fmla="*/ 27 w 147"/>
                  <a:gd name="T59" fmla="*/ 31 h 69"/>
                  <a:gd name="T60" fmla="*/ 27 w 147"/>
                  <a:gd name="T6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7" h="69">
                    <a:moveTo>
                      <a:pt x="27" y="0"/>
                    </a:moveTo>
                    <a:lnTo>
                      <a:pt x="44" y="0"/>
                    </a:lnTo>
                    <a:lnTo>
                      <a:pt x="44" y="31"/>
                    </a:lnTo>
                    <a:lnTo>
                      <a:pt x="106" y="31"/>
                    </a:lnTo>
                    <a:lnTo>
                      <a:pt x="112" y="30"/>
                    </a:lnTo>
                    <a:lnTo>
                      <a:pt x="119" y="30"/>
                    </a:lnTo>
                    <a:lnTo>
                      <a:pt x="122" y="26"/>
                    </a:lnTo>
                    <a:lnTo>
                      <a:pt x="125" y="25"/>
                    </a:lnTo>
                    <a:lnTo>
                      <a:pt x="129" y="20"/>
                    </a:lnTo>
                    <a:lnTo>
                      <a:pt x="129" y="15"/>
                    </a:lnTo>
                    <a:lnTo>
                      <a:pt x="129" y="10"/>
                    </a:lnTo>
                    <a:lnTo>
                      <a:pt x="129" y="5"/>
                    </a:lnTo>
                    <a:lnTo>
                      <a:pt x="127" y="2"/>
                    </a:lnTo>
                    <a:lnTo>
                      <a:pt x="143" y="2"/>
                    </a:lnTo>
                    <a:lnTo>
                      <a:pt x="145" y="7"/>
                    </a:lnTo>
                    <a:lnTo>
                      <a:pt x="145" y="13"/>
                    </a:lnTo>
                    <a:lnTo>
                      <a:pt x="147" y="20"/>
                    </a:lnTo>
                    <a:lnTo>
                      <a:pt x="145" y="26"/>
                    </a:lnTo>
                    <a:lnTo>
                      <a:pt x="143" y="33"/>
                    </a:lnTo>
                    <a:lnTo>
                      <a:pt x="142" y="39"/>
                    </a:lnTo>
                    <a:lnTo>
                      <a:pt x="137" y="43"/>
                    </a:lnTo>
                    <a:lnTo>
                      <a:pt x="125" y="49"/>
                    </a:lnTo>
                    <a:lnTo>
                      <a:pt x="107" y="51"/>
                    </a:lnTo>
                    <a:lnTo>
                      <a:pt x="44" y="51"/>
                    </a:lnTo>
                    <a:lnTo>
                      <a:pt x="44" y="69"/>
                    </a:lnTo>
                    <a:lnTo>
                      <a:pt x="27" y="69"/>
                    </a:lnTo>
                    <a:lnTo>
                      <a:pt x="27" y="51"/>
                    </a:lnTo>
                    <a:lnTo>
                      <a:pt x="6" y="51"/>
                    </a:lnTo>
                    <a:lnTo>
                      <a:pt x="0" y="31"/>
                    </a:lnTo>
                    <a:lnTo>
                      <a:pt x="27" y="31"/>
                    </a:lnTo>
                    <a:lnTo>
                      <a:pt x="2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0" name="Freeform 80"/>
              <p:cNvSpPr>
                <a:spLocks noEditPoints="1"/>
              </p:cNvSpPr>
              <p:nvPr/>
            </p:nvSpPr>
            <p:spPr bwMode="auto">
              <a:xfrm>
                <a:off x="4776788" y="3422650"/>
                <a:ext cx="96838" cy="74613"/>
              </a:xfrm>
              <a:custGeom>
                <a:avLst/>
                <a:gdLst>
                  <a:gd name="T0" fmla="*/ 59 w 121"/>
                  <a:gd name="T1" fmla="*/ 23 h 94"/>
                  <a:gd name="T2" fmla="*/ 59 w 121"/>
                  <a:gd name="T3" fmla="*/ 36 h 94"/>
                  <a:gd name="T4" fmla="*/ 60 w 121"/>
                  <a:gd name="T5" fmla="*/ 51 h 94"/>
                  <a:gd name="T6" fmla="*/ 65 w 121"/>
                  <a:gd name="T7" fmla="*/ 61 h 94"/>
                  <a:gd name="T8" fmla="*/ 73 w 121"/>
                  <a:gd name="T9" fmla="*/ 69 h 94"/>
                  <a:gd name="T10" fmla="*/ 85 w 121"/>
                  <a:gd name="T11" fmla="*/ 72 h 94"/>
                  <a:gd name="T12" fmla="*/ 91 w 121"/>
                  <a:gd name="T13" fmla="*/ 72 h 94"/>
                  <a:gd name="T14" fmla="*/ 96 w 121"/>
                  <a:gd name="T15" fmla="*/ 69 h 94"/>
                  <a:gd name="T16" fmla="*/ 99 w 121"/>
                  <a:gd name="T17" fmla="*/ 66 h 94"/>
                  <a:gd name="T18" fmla="*/ 103 w 121"/>
                  <a:gd name="T19" fmla="*/ 62 h 94"/>
                  <a:gd name="T20" fmla="*/ 104 w 121"/>
                  <a:gd name="T21" fmla="*/ 58 h 94"/>
                  <a:gd name="T22" fmla="*/ 104 w 121"/>
                  <a:gd name="T23" fmla="*/ 53 h 94"/>
                  <a:gd name="T24" fmla="*/ 101 w 121"/>
                  <a:gd name="T25" fmla="*/ 40 h 94"/>
                  <a:gd name="T26" fmla="*/ 94 w 121"/>
                  <a:gd name="T27" fmla="*/ 30 h 94"/>
                  <a:gd name="T28" fmla="*/ 85 w 121"/>
                  <a:gd name="T29" fmla="*/ 23 h 94"/>
                  <a:gd name="T30" fmla="*/ 81 w 121"/>
                  <a:gd name="T31" fmla="*/ 23 h 94"/>
                  <a:gd name="T32" fmla="*/ 78 w 121"/>
                  <a:gd name="T33" fmla="*/ 23 h 94"/>
                  <a:gd name="T34" fmla="*/ 59 w 121"/>
                  <a:gd name="T35" fmla="*/ 23 h 94"/>
                  <a:gd name="T36" fmla="*/ 117 w 121"/>
                  <a:gd name="T37" fmla="*/ 0 h 94"/>
                  <a:gd name="T38" fmla="*/ 117 w 121"/>
                  <a:gd name="T39" fmla="*/ 20 h 94"/>
                  <a:gd name="T40" fmla="*/ 103 w 121"/>
                  <a:gd name="T41" fmla="*/ 22 h 94"/>
                  <a:gd name="T42" fmla="*/ 103 w 121"/>
                  <a:gd name="T43" fmla="*/ 22 h 94"/>
                  <a:gd name="T44" fmla="*/ 111 w 121"/>
                  <a:gd name="T45" fmla="*/ 31 h 94"/>
                  <a:gd name="T46" fmla="*/ 117 w 121"/>
                  <a:gd name="T47" fmla="*/ 43 h 94"/>
                  <a:gd name="T48" fmla="*/ 121 w 121"/>
                  <a:gd name="T49" fmla="*/ 58 h 94"/>
                  <a:gd name="T50" fmla="*/ 117 w 121"/>
                  <a:gd name="T51" fmla="*/ 74 h 94"/>
                  <a:gd name="T52" fmla="*/ 109 w 121"/>
                  <a:gd name="T53" fmla="*/ 84 h 94"/>
                  <a:gd name="T54" fmla="*/ 99 w 121"/>
                  <a:gd name="T55" fmla="*/ 90 h 94"/>
                  <a:gd name="T56" fmla="*/ 86 w 121"/>
                  <a:gd name="T57" fmla="*/ 94 h 94"/>
                  <a:gd name="T58" fmla="*/ 72 w 121"/>
                  <a:gd name="T59" fmla="*/ 90 h 94"/>
                  <a:gd name="T60" fmla="*/ 60 w 121"/>
                  <a:gd name="T61" fmla="*/ 82 h 94"/>
                  <a:gd name="T62" fmla="*/ 50 w 121"/>
                  <a:gd name="T63" fmla="*/ 67 h 94"/>
                  <a:gd name="T64" fmla="*/ 45 w 121"/>
                  <a:gd name="T65" fmla="*/ 48 h 94"/>
                  <a:gd name="T66" fmla="*/ 44 w 121"/>
                  <a:gd name="T67" fmla="*/ 23 h 94"/>
                  <a:gd name="T68" fmla="*/ 41 w 121"/>
                  <a:gd name="T69" fmla="*/ 23 h 94"/>
                  <a:gd name="T70" fmla="*/ 36 w 121"/>
                  <a:gd name="T71" fmla="*/ 23 h 94"/>
                  <a:gd name="T72" fmla="*/ 27 w 121"/>
                  <a:gd name="T73" fmla="*/ 27 h 94"/>
                  <a:gd name="T74" fmla="*/ 21 w 121"/>
                  <a:gd name="T75" fmla="*/ 30 h 94"/>
                  <a:gd name="T76" fmla="*/ 16 w 121"/>
                  <a:gd name="T77" fmla="*/ 38 h 94"/>
                  <a:gd name="T78" fmla="*/ 14 w 121"/>
                  <a:gd name="T79" fmla="*/ 49 h 94"/>
                  <a:gd name="T80" fmla="*/ 18 w 121"/>
                  <a:gd name="T81" fmla="*/ 66 h 94"/>
                  <a:gd name="T82" fmla="*/ 23 w 121"/>
                  <a:gd name="T83" fmla="*/ 80 h 94"/>
                  <a:gd name="T84" fmla="*/ 10 w 121"/>
                  <a:gd name="T85" fmla="*/ 85 h 94"/>
                  <a:gd name="T86" fmla="*/ 1 w 121"/>
                  <a:gd name="T87" fmla="*/ 67 h 94"/>
                  <a:gd name="T88" fmla="*/ 0 w 121"/>
                  <a:gd name="T89" fmla="*/ 46 h 94"/>
                  <a:gd name="T90" fmla="*/ 1 w 121"/>
                  <a:gd name="T91" fmla="*/ 28 h 94"/>
                  <a:gd name="T92" fmla="*/ 10 w 121"/>
                  <a:gd name="T93" fmla="*/ 17 h 94"/>
                  <a:gd name="T94" fmla="*/ 19 w 121"/>
                  <a:gd name="T95" fmla="*/ 9 h 94"/>
                  <a:gd name="T96" fmla="*/ 32 w 121"/>
                  <a:gd name="T97" fmla="*/ 4 h 94"/>
                  <a:gd name="T98" fmla="*/ 47 w 121"/>
                  <a:gd name="T99" fmla="*/ 2 h 94"/>
                  <a:gd name="T100" fmla="*/ 90 w 121"/>
                  <a:gd name="T101" fmla="*/ 2 h 94"/>
                  <a:gd name="T102" fmla="*/ 104 w 121"/>
                  <a:gd name="T103" fmla="*/ 2 h 94"/>
                  <a:gd name="T104" fmla="*/ 117 w 121"/>
                  <a:gd name="T10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94">
                    <a:moveTo>
                      <a:pt x="59" y="23"/>
                    </a:moveTo>
                    <a:lnTo>
                      <a:pt x="59" y="36"/>
                    </a:lnTo>
                    <a:lnTo>
                      <a:pt x="60" y="51"/>
                    </a:lnTo>
                    <a:lnTo>
                      <a:pt x="65" y="61"/>
                    </a:lnTo>
                    <a:lnTo>
                      <a:pt x="73" y="69"/>
                    </a:lnTo>
                    <a:lnTo>
                      <a:pt x="85" y="72"/>
                    </a:lnTo>
                    <a:lnTo>
                      <a:pt x="91" y="72"/>
                    </a:lnTo>
                    <a:lnTo>
                      <a:pt x="96" y="69"/>
                    </a:lnTo>
                    <a:lnTo>
                      <a:pt x="99" y="66"/>
                    </a:lnTo>
                    <a:lnTo>
                      <a:pt x="103" y="62"/>
                    </a:lnTo>
                    <a:lnTo>
                      <a:pt x="104" y="58"/>
                    </a:lnTo>
                    <a:lnTo>
                      <a:pt x="104" y="53"/>
                    </a:lnTo>
                    <a:lnTo>
                      <a:pt x="101" y="40"/>
                    </a:lnTo>
                    <a:lnTo>
                      <a:pt x="94" y="30"/>
                    </a:lnTo>
                    <a:lnTo>
                      <a:pt x="85" y="23"/>
                    </a:lnTo>
                    <a:lnTo>
                      <a:pt x="81" y="23"/>
                    </a:lnTo>
                    <a:lnTo>
                      <a:pt x="78" y="23"/>
                    </a:lnTo>
                    <a:lnTo>
                      <a:pt x="59" y="23"/>
                    </a:lnTo>
                    <a:close/>
                    <a:moveTo>
                      <a:pt x="117" y="0"/>
                    </a:moveTo>
                    <a:lnTo>
                      <a:pt x="117" y="20"/>
                    </a:lnTo>
                    <a:lnTo>
                      <a:pt x="103" y="22"/>
                    </a:lnTo>
                    <a:lnTo>
                      <a:pt x="103" y="22"/>
                    </a:lnTo>
                    <a:lnTo>
                      <a:pt x="111" y="31"/>
                    </a:lnTo>
                    <a:lnTo>
                      <a:pt x="117" y="43"/>
                    </a:lnTo>
                    <a:lnTo>
                      <a:pt x="121" y="58"/>
                    </a:lnTo>
                    <a:lnTo>
                      <a:pt x="117" y="74"/>
                    </a:lnTo>
                    <a:lnTo>
                      <a:pt x="109" y="84"/>
                    </a:lnTo>
                    <a:lnTo>
                      <a:pt x="99" y="90"/>
                    </a:lnTo>
                    <a:lnTo>
                      <a:pt x="86" y="94"/>
                    </a:lnTo>
                    <a:lnTo>
                      <a:pt x="72" y="90"/>
                    </a:lnTo>
                    <a:lnTo>
                      <a:pt x="60" y="82"/>
                    </a:lnTo>
                    <a:lnTo>
                      <a:pt x="50" y="67"/>
                    </a:lnTo>
                    <a:lnTo>
                      <a:pt x="45" y="48"/>
                    </a:lnTo>
                    <a:lnTo>
                      <a:pt x="44" y="23"/>
                    </a:lnTo>
                    <a:lnTo>
                      <a:pt x="41" y="23"/>
                    </a:lnTo>
                    <a:lnTo>
                      <a:pt x="36" y="23"/>
                    </a:lnTo>
                    <a:lnTo>
                      <a:pt x="27" y="27"/>
                    </a:lnTo>
                    <a:lnTo>
                      <a:pt x="21" y="30"/>
                    </a:lnTo>
                    <a:lnTo>
                      <a:pt x="16" y="38"/>
                    </a:lnTo>
                    <a:lnTo>
                      <a:pt x="14" y="49"/>
                    </a:lnTo>
                    <a:lnTo>
                      <a:pt x="18" y="66"/>
                    </a:lnTo>
                    <a:lnTo>
                      <a:pt x="23" y="80"/>
                    </a:lnTo>
                    <a:lnTo>
                      <a:pt x="10" y="85"/>
                    </a:lnTo>
                    <a:lnTo>
                      <a:pt x="1" y="67"/>
                    </a:lnTo>
                    <a:lnTo>
                      <a:pt x="0" y="46"/>
                    </a:lnTo>
                    <a:lnTo>
                      <a:pt x="1" y="28"/>
                    </a:lnTo>
                    <a:lnTo>
                      <a:pt x="10" y="17"/>
                    </a:lnTo>
                    <a:lnTo>
                      <a:pt x="19" y="9"/>
                    </a:lnTo>
                    <a:lnTo>
                      <a:pt x="32" y="4"/>
                    </a:lnTo>
                    <a:lnTo>
                      <a:pt x="47" y="2"/>
                    </a:lnTo>
                    <a:lnTo>
                      <a:pt x="90" y="2"/>
                    </a:lnTo>
                    <a:lnTo>
                      <a:pt x="104" y="2"/>
                    </a:lnTo>
                    <a:lnTo>
                      <a:pt x="1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1" name="Freeform 81"/>
              <p:cNvSpPr>
                <a:spLocks/>
              </p:cNvSpPr>
              <p:nvPr/>
            </p:nvSpPr>
            <p:spPr bwMode="auto">
              <a:xfrm>
                <a:off x="4756151" y="3340100"/>
                <a:ext cx="117475" cy="53975"/>
              </a:xfrm>
              <a:custGeom>
                <a:avLst/>
                <a:gdLst>
                  <a:gd name="T0" fmla="*/ 27 w 147"/>
                  <a:gd name="T1" fmla="*/ 0 h 68"/>
                  <a:gd name="T2" fmla="*/ 44 w 147"/>
                  <a:gd name="T3" fmla="*/ 0 h 68"/>
                  <a:gd name="T4" fmla="*/ 44 w 147"/>
                  <a:gd name="T5" fmla="*/ 29 h 68"/>
                  <a:gd name="T6" fmla="*/ 106 w 147"/>
                  <a:gd name="T7" fmla="*/ 29 h 68"/>
                  <a:gd name="T8" fmla="*/ 112 w 147"/>
                  <a:gd name="T9" fmla="*/ 29 h 68"/>
                  <a:gd name="T10" fmla="*/ 119 w 147"/>
                  <a:gd name="T11" fmla="*/ 28 h 68"/>
                  <a:gd name="T12" fmla="*/ 122 w 147"/>
                  <a:gd name="T13" fmla="*/ 26 h 68"/>
                  <a:gd name="T14" fmla="*/ 125 w 147"/>
                  <a:gd name="T15" fmla="*/ 23 h 68"/>
                  <a:gd name="T16" fmla="*/ 129 w 147"/>
                  <a:gd name="T17" fmla="*/ 19 h 68"/>
                  <a:gd name="T18" fmla="*/ 129 w 147"/>
                  <a:gd name="T19" fmla="*/ 15 h 68"/>
                  <a:gd name="T20" fmla="*/ 129 w 147"/>
                  <a:gd name="T21" fmla="*/ 10 h 68"/>
                  <a:gd name="T22" fmla="*/ 129 w 147"/>
                  <a:gd name="T23" fmla="*/ 5 h 68"/>
                  <a:gd name="T24" fmla="*/ 127 w 147"/>
                  <a:gd name="T25" fmla="*/ 1 h 68"/>
                  <a:gd name="T26" fmla="*/ 143 w 147"/>
                  <a:gd name="T27" fmla="*/ 1 h 68"/>
                  <a:gd name="T28" fmla="*/ 145 w 147"/>
                  <a:gd name="T29" fmla="*/ 6 h 68"/>
                  <a:gd name="T30" fmla="*/ 145 w 147"/>
                  <a:gd name="T31" fmla="*/ 11 h 68"/>
                  <a:gd name="T32" fmla="*/ 147 w 147"/>
                  <a:gd name="T33" fmla="*/ 19 h 68"/>
                  <a:gd name="T34" fmla="*/ 145 w 147"/>
                  <a:gd name="T35" fmla="*/ 26 h 68"/>
                  <a:gd name="T36" fmla="*/ 143 w 147"/>
                  <a:gd name="T37" fmla="*/ 32 h 68"/>
                  <a:gd name="T38" fmla="*/ 142 w 147"/>
                  <a:gd name="T39" fmla="*/ 37 h 68"/>
                  <a:gd name="T40" fmla="*/ 137 w 147"/>
                  <a:gd name="T41" fmla="*/ 42 h 68"/>
                  <a:gd name="T42" fmla="*/ 125 w 147"/>
                  <a:gd name="T43" fmla="*/ 49 h 68"/>
                  <a:gd name="T44" fmla="*/ 107 w 147"/>
                  <a:gd name="T45" fmla="*/ 50 h 68"/>
                  <a:gd name="T46" fmla="*/ 44 w 147"/>
                  <a:gd name="T47" fmla="*/ 50 h 68"/>
                  <a:gd name="T48" fmla="*/ 44 w 147"/>
                  <a:gd name="T49" fmla="*/ 68 h 68"/>
                  <a:gd name="T50" fmla="*/ 27 w 147"/>
                  <a:gd name="T51" fmla="*/ 68 h 68"/>
                  <a:gd name="T52" fmla="*/ 27 w 147"/>
                  <a:gd name="T53" fmla="*/ 50 h 68"/>
                  <a:gd name="T54" fmla="*/ 6 w 147"/>
                  <a:gd name="T55" fmla="*/ 50 h 68"/>
                  <a:gd name="T56" fmla="*/ 0 w 147"/>
                  <a:gd name="T57" fmla="*/ 29 h 68"/>
                  <a:gd name="T58" fmla="*/ 27 w 147"/>
                  <a:gd name="T59" fmla="*/ 29 h 68"/>
                  <a:gd name="T60" fmla="*/ 27 w 147"/>
                  <a:gd name="T6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7" h="68">
                    <a:moveTo>
                      <a:pt x="27" y="0"/>
                    </a:moveTo>
                    <a:lnTo>
                      <a:pt x="44" y="0"/>
                    </a:lnTo>
                    <a:lnTo>
                      <a:pt x="44" y="29"/>
                    </a:lnTo>
                    <a:lnTo>
                      <a:pt x="106" y="29"/>
                    </a:lnTo>
                    <a:lnTo>
                      <a:pt x="112" y="29"/>
                    </a:lnTo>
                    <a:lnTo>
                      <a:pt x="119" y="28"/>
                    </a:lnTo>
                    <a:lnTo>
                      <a:pt x="122" y="26"/>
                    </a:lnTo>
                    <a:lnTo>
                      <a:pt x="125" y="23"/>
                    </a:lnTo>
                    <a:lnTo>
                      <a:pt x="129" y="19"/>
                    </a:lnTo>
                    <a:lnTo>
                      <a:pt x="129" y="15"/>
                    </a:lnTo>
                    <a:lnTo>
                      <a:pt x="129" y="10"/>
                    </a:lnTo>
                    <a:lnTo>
                      <a:pt x="129" y="5"/>
                    </a:lnTo>
                    <a:lnTo>
                      <a:pt x="127" y="1"/>
                    </a:lnTo>
                    <a:lnTo>
                      <a:pt x="143" y="1"/>
                    </a:lnTo>
                    <a:lnTo>
                      <a:pt x="145" y="6"/>
                    </a:lnTo>
                    <a:lnTo>
                      <a:pt x="145" y="11"/>
                    </a:lnTo>
                    <a:lnTo>
                      <a:pt x="147" y="19"/>
                    </a:lnTo>
                    <a:lnTo>
                      <a:pt x="145" y="26"/>
                    </a:lnTo>
                    <a:lnTo>
                      <a:pt x="143" y="32"/>
                    </a:lnTo>
                    <a:lnTo>
                      <a:pt x="142" y="37"/>
                    </a:lnTo>
                    <a:lnTo>
                      <a:pt x="137" y="42"/>
                    </a:lnTo>
                    <a:lnTo>
                      <a:pt x="125" y="49"/>
                    </a:lnTo>
                    <a:lnTo>
                      <a:pt x="107" y="50"/>
                    </a:lnTo>
                    <a:lnTo>
                      <a:pt x="44" y="50"/>
                    </a:lnTo>
                    <a:lnTo>
                      <a:pt x="44" y="68"/>
                    </a:lnTo>
                    <a:lnTo>
                      <a:pt x="27" y="68"/>
                    </a:lnTo>
                    <a:lnTo>
                      <a:pt x="27" y="50"/>
                    </a:lnTo>
                    <a:lnTo>
                      <a:pt x="6" y="50"/>
                    </a:lnTo>
                    <a:lnTo>
                      <a:pt x="0" y="29"/>
                    </a:lnTo>
                    <a:lnTo>
                      <a:pt x="27" y="29"/>
                    </a:lnTo>
                    <a:lnTo>
                      <a:pt x="2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2" name="Freeform 82"/>
              <p:cNvSpPr>
                <a:spLocks noEditPoints="1"/>
              </p:cNvSpPr>
              <p:nvPr/>
            </p:nvSpPr>
            <p:spPr bwMode="auto">
              <a:xfrm>
                <a:off x="4776788" y="3257550"/>
                <a:ext cx="96838" cy="79375"/>
              </a:xfrm>
              <a:custGeom>
                <a:avLst/>
                <a:gdLst>
                  <a:gd name="T0" fmla="*/ 49 w 121"/>
                  <a:gd name="T1" fmla="*/ 20 h 102"/>
                  <a:gd name="T2" fmla="*/ 39 w 121"/>
                  <a:gd name="T3" fmla="*/ 20 h 102"/>
                  <a:gd name="T4" fmla="*/ 31 w 121"/>
                  <a:gd name="T5" fmla="*/ 23 h 102"/>
                  <a:gd name="T6" fmla="*/ 23 w 121"/>
                  <a:gd name="T7" fmla="*/ 28 h 102"/>
                  <a:gd name="T8" fmla="*/ 16 w 121"/>
                  <a:gd name="T9" fmla="*/ 38 h 102"/>
                  <a:gd name="T10" fmla="*/ 14 w 121"/>
                  <a:gd name="T11" fmla="*/ 49 h 102"/>
                  <a:gd name="T12" fmla="*/ 18 w 121"/>
                  <a:gd name="T13" fmla="*/ 62 h 102"/>
                  <a:gd name="T14" fmla="*/ 26 w 121"/>
                  <a:gd name="T15" fmla="*/ 72 h 102"/>
                  <a:gd name="T16" fmla="*/ 37 w 121"/>
                  <a:gd name="T17" fmla="*/ 79 h 102"/>
                  <a:gd name="T18" fmla="*/ 49 w 121"/>
                  <a:gd name="T19" fmla="*/ 82 h 102"/>
                  <a:gd name="T20" fmla="*/ 49 w 121"/>
                  <a:gd name="T21" fmla="*/ 20 h 102"/>
                  <a:gd name="T22" fmla="*/ 54 w 121"/>
                  <a:gd name="T23" fmla="*/ 0 h 102"/>
                  <a:gd name="T24" fmla="*/ 59 w 121"/>
                  <a:gd name="T25" fmla="*/ 0 h 102"/>
                  <a:gd name="T26" fmla="*/ 63 w 121"/>
                  <a:gd name="T27" fmla="*/ 0 h 102"/>
                  <a:gd name="T28" fmla="*/ 63 w 121"/>
                  <a:gd name="T29" fmla="*/ 82 h 102"/>
                  <a:gd name="T30" fmla="*/ 81 w 121"/>
                  <a:gd name="T31" fmla="*/ 79 h 102"/>
                  <a:gd name="T32" fmla="*/ 94 w 121"/>
                  <a:gd name="T33" fmla="*/ 71 h 102"/>
                  <a:gd name="T34" fmla="*/ 101 w 121"/>
                  <a:gd name="T35" fmla="*/ 57 h 102"/>
                  <a:gd name="T36" fmla="*/ 104 w 121"/>
                  <a:gd name="T37" fmla="*/ 43 h 102"/>
                  <a:gd name="T38" fmla="*/ 103 w 121"/>
                  <a:gd name="T39" fmla="*/ 23 h 102"/>
                  <a:gd name="T40" fmla="*/ 98 w 121"/>
                  <a:gd name="T41" fmla="*/ 10 h 102"/>
                  <a:gd name="T42" fmla="*/ 112 w 121"/>
                  <a:gd name="T43" fmla="*/ 7 h 102"/>
                  <a:gd name="T44" fmla="*/ 116 w 121"/>
                  <a:gd name="T45" fmla="*/ 15 h 102"/>
                  <a:gd name="T46" fmla="*/ 119 w 121"/>
                  <a:gd name="T47" fmla="*/ 28 h 102"/>
                  <a:gd name="T48" fmla="*/ 121 w 121"/>
                  <a:gd name="T49" fmla="*/ 44 h 102"/>
                  <a:gd name="T50" fmla="*/ 117 w 121"/>
                  <a:gd name="T51" fmla="*/ 64 h 102"/>
                  <a:gd name="T52" fmla="*/ 109 w 121"/>
                  <a:gd name="T53" fmla="*/ 80 h 102"/>
                  <a:gd name="T54" fmla="*/ 98 w 121"/>
                  <a:gd name="T55" fmla="*/ 92 h 102"/>
                  <a:gd name="T56" fmla="*/ 81 w 121"/>
                  <a:gd name="T57" fmla="*/ 100 h 102"/>
                  <a:gd name="T58" fmla="*/ 62 w 121"/>
                  <a:gd name="T59" fmla="*/ 102 h 102"/>
                  <a:gd name="T60" fmla="*/ 42 w 121"/>
                  <a:gd name="T61" fmla="*/ 100 h 102"/>
                  <a:gd name="T62" fmla="*/ 24 w 121"/>
                  <a:gd name="T63" fmla="*/ 92 h 102"/>
                  <a:gd name="T64" fmla="*/ 11 w 121"/>
                  <a:gd name="T65" fmla="*/ 82 h 102"/>
                  <a:gd name="T66" fmla="*/ 3 w 121"/>
                  <a:gd name="T67" fmla="*/ 66 h 102"/>
                  <a:gd name="T68" fmla="*/ 0 w 121"/>
                  <a:gd name="T69" fmla="*/ 48 h 102"/>
                  <a:gd name="T70" fmla="*/ 1 w 121"/>
                  <a:gd name="T71" fmla="*/ 31 h 102"/>
                  <a:gd name="T72" fmla="*/ 8 w 121"/>
                  <a:gd name="T73" fmla="*/ 18 h 102"/>
                  <a:gd name="T74" fmla="*/ 18 w 121"/>
                  <a:gd name="T75" fmla="*/ 10 h 102"/>
                  <a:gd name="T76" fmla="*/ 31 w 121"/>
                  <a:gd name="T77" fmla="*/ 4 h 102"/>
                  <a:gd name="T78" fmla="*/ 42 w 121"/>
                  <a:gd name="T79" fmla="*/ 0 h 102"/>
                  <a:gd name="T80" fmla="*/ 54 w 121"/>
                  <a:gd name="T8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1" h="102">
                    <a:moveTo>
                      <a:pt x="49" y="20"/>
                    </a:moveTo>
                    <a:lnTo>
                      <a:pt x="39" y="20"/>
                    </a:lnTo>
                    <a:lnTo>
                      <a:pt x="31" y="23"/>
                    </a:lnTo>
                    <a:lnTo>
                      <a:pt x="23" y="28"/>
                    </a:lnTo>
                    <a:lnTo>
                      <a:pt x="16" y="38"/>
                    </a:lnTo>
                    <a:lnTo>
                      <a:pt x="14" y="49"/>
                    </a:lnTo>
                    <a:lnTo>
                      <a:pt x="18" y="62"/>
                    </a:lnTo>
                    <a:lnTo>
                      <a:pt x="26" y="72"/>
                    </a:lnTo>
                    <a:lnTo>
                      <a:pt x="37" y="79"/>
                    </a:lnTo>
                    <a:lnTo>
                      <a:pt x="49" y="82"/>
                    </a:lnTo>
                    <a:lnTo>
                      <a:pt x="49" y="20"/>
                    </a:lnTo>
                    <a:close/>
                    <a:moveTo>
                      <a:pt x="54" y="0"/>
                    </a:moveTo>
                    <a:lnTo>
                      <a:pt x="59" y="0"/>
                    </a:lnTo>
                    <a:lnTo>
                      <a:pt x="63" y="0"/>
                    </a:lnTo>
                    <a:lnTo>
                      <a:pt x="63" y="82"/>
                    </a:lnTo>
                    <a:lnTo>
                      <a:pt x="81" y="79"/>
                    </a:lnTo>
                    <a:lnTo>
                      <a:pt x="94" y="71"/>
                    </a:lnTo>
                    <a:lnTo>
                      <a:pt x="101" y="57"/>
                    </a:lnTo>
                    <a:lnTo>
                      <a:pt x="104" y="43"/>
                    </a:lnTo>
                    <a:lnTo>
                      <a:pt x="103" y="23"/>
                    </a:lnTo>
                    <a:lnTo>
                      <a:pt x="98" y="10"/>
                    </a:lnTo>
                    <a:lnTo>
                      <a:pt x="112" y="7"/>
                    </a:lnTo>
                    <a:lnTo>
                      <a:pt x="116" y="15"/>
                    </a:lnTo>
                    <a:lnTo>
                      <a:pt x="119" y="28"/>
                    </a:lnTo>
                    <a:lnTo>
                      <a:pt x="121" y="44"/>
                    </a:lnTo>
                    <a:lnTo>
                      <a:pt x="117" y="64"/>
                    </a:lnTo>
                    <a:lnTo>
                      <a:pt x="109" y="80"/>
                    </a:lnTo>
                    <a:lnTo>
                      <a:pt x="98" y="92"/>
                    </a:lnTo>
                    <a:lnTo>
                      <a:pt x="81" y="100"/>
                    </a:lnTo>
                    <a:lnTo>
                      <a:pt x="62" y="102"/>
                    </a:lnTo>
                    <a:lnTo>
                      <a:pt x="42" y="100"/>
                    </a:lnTo>
                    <a:lnTo>
                      <a:pt x="24" y="92"/>
                    </a:lnTo>
                    <a:lnTo>
                      <a:pt x="11" y="82"/>
                    </a:lnTo>
                    <a:lnTo>
                      <a:pt x="3" y="66"/>
                    </a:lnTo>
                    <a:lnTo>
                      <a:pt x="0" y="48"/>
                    </a:lnTo>
                    <a:lnTo>
                      <a:pt x="1" y="31"/>
                    </a:lnTo>
                    <a:lnTo>
                      <a:pt x="8" y="18"/>
                    </a:lnTo>
                    <a:lnTo>
                      <a:pt x="18" y="10"/>
                    </a:lnTo>
                    <a:lnTo>
                      <a:pt x="31" y="4"/>
                    </a:lnTo>
                    <a:lnTo>
                      <a:pt x="42" y="0"/>
                    </a:lnTo>
                    <a:lnTo>
                      <a:pt x="5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3" name="Freeform 83"/>
              <p:cNvSpPr>
                <a:spLocks/>
              </p:cNvSpPr>
              <p:nvPr/>
            </p:nvSpPr>
            <p:spPr bwMode="auto">
              <a:xfrm>
                <a:off x="4738688" y="3136900"/>
                <a:ext cx="155575" cy="36513"/>
              </a:xfrm>
              <a:custGeom>
                <a:avLst/>
                <a:gdLst>
                  <a:gd name="T0" fmla="*/ 0 w 196"/>
                  <a:gd name="T1" fmla="*/ 0 h 48"/>
                  <a:gd name="T2" fmla="*/ 19 w 196"/>
                  <a:gd name="T3" fmla="*/ 12 h 48"/>
                  <a:gd name="T4" fmla="*/ 42 w 196"/>
                  <a:gd name="T5" fmla="*/ 22 h 48"/>
                  <a:gd name="T6" fmla="*/ 68 w 196"/>
                  <a:gd name="T7" fmla="*/ 28 h 48"/>
                  <a:gd name="T8" fmla="*/ 98 w 196"/>
                  <a:gd name="T9" fmla="*/ 30 h 48"/>
                  <a:gd name="T10" fmla="*/ 129 w 196"/>
                  <a:gd name="T11" fmla="*/ 28 h 48"/>
                  <a:gd name="T12" fmla="*/ 153 w 196"/>
                  <a:gd name="T13" fmla="*/ 22 h 48"/>
                  <a:gd name="T14" fmla="*/ 176 w 196"/>
                  <a:gd name="T15" fmla="*/ 12 h 48"/>
                  <a:gd name="T16" fmla="*/ 196 w 196"/>
                  <a:gd name="T17" fmla="*/ 0 h 48"/>
                  <a:gd name="T18" fmla="*/ 196 w 196"/>
                  <a:gd name="T19" fmla="*/ 17 h 48"/>
                  <a:gd name="T20" fmla="*/ 178 w 196"/>
                  <a:gd name="T21" fmla="*/ 28 h 48"/>
                  <a:gd name="T22" fmla="*/ 157 w 196"/>
                  <a:gd name="T23" fmla="*/ 38 h 48"/>
                  <a:gd name="T24" fmla="*/ 130 w 196"/>
                  <a:gd name="T25" fmla="*/ 44 h 48"/>
                  <a:gd name="T26" fmla="*/ 98 w 196"/>
                  <a:gd name="T27" fmla="*/ 48 h 48"/>
                  <a:gd name="T28" fmla="*/ 67 w 196"/>
                  <a:gd name="T29" fmla="*/ 44 h 48"/>
                  <a:gd name="T30" fmla="*/ 39 w 196"/>
                  <a:gd name="T31" fmla="*/ 38 h 48"/>
                  <a:gd name="T32" fmla="*/ 18 w 196"/>
                  <a:gd name="T33" fmla="*/ 28 h 48"/>
                  <a:gd name="T34" fmla="*/ 0 w 196"/>
                  <a:gd name="T35" fmla="*/ 17 h 48"/>
                  <a:gd name="T36" fmla="*/ 0 w 196"/>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48">
                    <a:moveTo>
                      <a:pt x="0" y="0"/>
                    </a:moveTo>
                    <a:lnTo>
                      <a:pt x="19" y="12"/>
                    </a:lnTo>
                    <a:lnTo>
                      <a:pt x="42" y="22"/>
                    </a:lnTo>
                    <a:lnTo>
                      <a:pt x="68" y="28"/>
                    </a:lnTo>
                    <a:lnTo>
                      <a:pt x="98" y="30"/>
                    </a:lnTo>
                    <a:lnTo>
                      <a:pt x="129" y="28"/>
                    </a:lnTo>
                    <a:lnTo>
                      <a:pt x="153" y="22"/>
                    </a:lnTo>
                    <a:lnTo>
                      <a:pt x="176" y="12"/>
                    </a:lnTo>
                    <a:lnTo>
                      <a:pt x="196" y="0"/>
                    </a:lnTo>
                    <a:lnTo>
                      <a:pt x="196" y="17"/>
                    </a:lnTo>
                    <a:lnTo>
                      <a:pt x="178" y="28"/>
                    </a:lnTo>
                    <a:lnTo>
                      <a:pt x="157" y="38"/>
                    </a:lnTo>
                    <a:lnTo>
                      <a:pt x="130" y="44"/>
                    </a:lnTo>
                    <a:lnTo>
                      <a:pt x="98" y="48"/>
                    </a:lnTo>
                    <a:lnTo>
                      <a:pt x="67" y="44"/>
                    </a:lnTo>
                    <a:lnTo>
                      <a:pt x="39" y="38"/>
                    </a:lnTo>
                    <a:lnTo>
                      <a:pt x="18" y="28"/>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4" name="Freeform 84"/>
              <p:cNvSpPr>
                <a:spLocks noEditPoints="1"/>
              </p:cNvSpPr>
              <p:nvPr/>
            </p:nvSpPr>
            <p:spPr bwMode="auto">
              <a:xfrm>
                <a:off x="4776788" y="3043238"/>
                <a:ext cx="96838" cy="73025"/>
              </a:xfrm>
              <a:custGeom>
                <a:avLst/>
                <a:gdLst>
                  <a:gd name="T0" fmla="*/ 59 w 121"/>
                  <a:gd name="T1" fmla="*/ 23 h 91"/>
                  <a:gd name="T2" fmla="*/ 59 w 121"/>
                  <a:gd name="T3" fmla="*/ 36 h 91"/>
                  <a:gd name="T4" fmla="*/ 60 w 121"/>
                  <a:gd name="T5" fmla="*/ 49 h 91"/>
                  <a:gd name="T6" fmla="*/ 65 w 121"/>
                  <a:gd name="T7" fmla="*/ 60 h 91"/>
                  <a:gd name="T8" fmla="*/ 73 w 121"/>
                  <a:gd name="T9" fmla="*/ 68 h 91"/>
                  <a:gd name="T10" fmla="*/ 85 w 121"/>
                  <a:gd name="T11" fmla="*/ 72 h 91"/>
                  <a:gd name="T12" fmla="*/ 91 w 121"/>
                  <a:gd name="T13" fmla="*/ 70 h 91"/>
                  <a:gd name="T14" fmla="*/ 96 w 121"/>
                  <a:gd name="T15" fmla="*/ 68 h 91"/>
                  <a:gd name="T16" fmla="*/ 99 w 121"/>
                  <a:gd name="T17" fmla="*/ 65 h 91"/>
                  <a:gd name="T18" fmla="*/ 103 w 121"/>
                  <a:gd name="T19" fmla="*/ 62 h 91"/>
                  <a:gd name="T20" fmla="*/ 104 w 121"/>
                  <a:gd name="T21" fmla="*/ 57 h 91"/>
                  <a:gd name="T22" fmla="*/ 104 w 121"/>
                  <a:gd name="T23" fmla="*/ 52 h 91"/>
                  <a:gd name="T24" fmla="*/ 101 w 121"/>
                  <a:gd name="T25" fmla="*/ 37 h 91"/>
                  <a:gd name="T26" fmla="*/ 94 w 121"/>
                  <a:gd name="T27" fmla="*/ 27 h 91"/>
                  <a:gd name="T28" fmla="*/ 85 w 121"/>
                  <a:gd name="T29" fmla="*/ 23 h 91"/>
                  <a:gd name="T30" fmla="*/ 81 w 121"/>
                  <a:gd name="T31" fmla="*/ 23 h 91"/>
                  <a:gd name="T32" fmla="*/ 78 w 121"/>
                  <a:gd name="T33" fmla="*/ 23 h 91"/>
                  <a:gd name="T34" fmla="*/ 59 w 121"/>
                  <a:gd name="T35" fmla="*/ 23 h 91"/>
                  <a:gd name="T36" fmla="*/ 117 w 121"/>
                  <a:gd name="T37" fmla="*/ 0 h 91"/>
                  <a:gd name="T38" fmla="*/ 117 w 121"/>
                  <a:gd name="T39" fmla="*/ 19 h 91"/>
                  <a:gd name="T40" fmla="*/ 103 w 121"/>
                  <a:gd name="T41" fmla="*/ 21 h 91"/>
                  <a:gd name="T42" fmla="*/ 103 w 121"/>
                  <a:gd name="T43" fmla="*/ 21 h 91"/>
                  <a:gd name="T44" fmla="*/ 111 w 121"/>
                  <a:gd name="T45" fmla="*/ 29 h 91"/>
                  <a:gd name="T46" fmla="*/ 117 w 121"/>
                  <a:gd name="T47" fmla="*/ 42 h 91"/>
                  <a:gd name="T48" fmla="*/ 121 w 121"/>
                  <a:gd name="T49" fmla="*/ 57 h 91"/>
                  <a:gd name="T50" fmla="*/ 117 w 121"/>
                  <a:gd name="T51" fmla="*/ 72 h 91"/>
                  <a:gd name="T52" fmla="*/ 109 w 121"/>
                  <a:gd name="T53" fmla="*/ 83 h 91"/>
                  <a:gd name="T54" fmla="*/ 99 w 121"/>
                  <a:gd name="T55" fmla="*/ 90 h 91"/>
                  <a:gd name="T56" fmla="*/ 86 w 121"/>
                  <a:gd name="T57" fmla="*/ 91 h 91"/>
                  <a:gd name="T58" fmla="*/ 72 w 121"/>
                  <a:gd name="T59" fmla="*/ 90 h 91"/>
                  <a:gd name="T60" fmla="*/ 60 w 121"/>
                  <a:gd name="T61" fmla="*/ 80 h 91"/>
                  <a:gd name="T62" fmla="*/ 50 w 121"/>
                  <a:gd name="T63" fmla="*/ 67 h 91"/>
                  <a:gd name="T64" fmla="*/ 45 w 121"/>
                  <a:gd name="T65" fmla="*/ 47 h 91"/>
                  <a:gd name="T66" fmla="*/ 44 w 121"/>
                  <a:gd name="T67" fmla="*/ 23 h 91"/>
                  <a:gd name="T68" fmla="*/ 41 w 121"/>
                  <a:gd name="T69" fmla="*/ 23 h 91"/>
                  <a:gd name="T70" fmla="*/ 36 w 121"/>
                  <a:gd name="T71" fmla="*/ 23 h 91"/>
                  <a:gd name="T72" fmla="*/ 27 w 121"/>
                  <a:gd name="T73" fmla="*/ 24 h 91"/>
                  <a:gd name="T74" fmla="*/ 21 w 121"/>
                  <a:gd name="T75" fmla="*/ 29 h 91"/>
                  <a:gd name="T76" fmla="*/ 16 w 121"/>
                  <a:gd name="T77" fmla="*/ 37 h 91"/>
                  <a:gd name="T78" fmla="*/ 14 w 121"/>
                  <a:gd name="T79" fmla="*/ 49 h 91"/>
                  <a:gd name="T80" fmla="*/ 18 w 121"/>
                  <a:gd name="T81" fmla="*/ 65 h 91"/>
                  <a:gd name="T82" fmla="*/ 23 w 121"/>
                  <a:gd name="T83" fmla="*/ 80 h 91"/>
                  <a:gd name="T84" fmla="*/ 10 w 121"/>
                  <a:gd name="T85" fmla="*/ 83 h 91"/>
                  <a:gd name="T86" fmla="*/ 1 w 121"/>
                  <a:gd name="T87" fmla="*/ 67 h 91"/>
                  <a:gd name="T88" fmla="*/ 0 w 121"/>
                  <a:gd name="T89" fmla="*/ 45 h 91"/>
                  <a:gd name="T90" fmla="*/ 1 w 121"/>
                  <a:gd name="T91" fmla="*/ 27 h 91"/>
                  <a:gd name="T92" fmla="*/ 10 w 121"/>
                  <a:gd name="T93" fmla="*/ 14 h 91"/>
                  <a:gd name="T94" fmla="*/ 19 w 121"/>
                  <a:gd name="T95" fmla="*/ 6 h 91"/>
                  <a:gd name="T96" fmla="*/ 32 w 121"/>
                  <a:gd name="T97" fmla="*/ 3 h 91"/>
                  <a:gd name="T98" fmla="*/ 47 w 121"/>
                  <a:gd name="T99" fmla="*/ 1 h 91"/>
                  <a:gd name="T100" fmla="*/ 90 w 121"/>
                  <a:gd name="T101" fmla="*/ 1 h 91"/>
                  <a:gd name="T102" fmla="*/ 104 w 121"/>
                  <a:gd name="T103" fmla="*/ 1 h 91"/>
                  <a:gd name="T104" fmla="*/ 117 w 121"/>
                  <a:gd name="T10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91">
                    <a:moveTo>
                      <a:pt x="59" y="23"/>
                    </a:moveTo>
                    <a:lnTo>
                      <a:pt x="59" y="36"/>
                    </a:lnTo>
                    <a:lnTo>
                      <a:pt x="60" y="49"/>
                    </a:lnTo>
                    <a:lnTo>
                      <a:pt x="65" y="60"/>
                    </a:lnTo>
                    <a:lnTo>
                      <a:pt x="73" y="68"/>
                    </a:lnTo>
                    <a:lnTo>
                      <a:pt x="85" y="72"/>
                    </a:lnTo>
                    <a:lnTo>
                      <a:pt x="91" y="70"/>
                    </a:lnTo>
                    <a:lnTo>
                      <a:pt x="96" y="68"/>
                    </a:lnTo>
                    <a:lnTo>
                      <a:pt x="99" y="65"/>
                    </a:lnTo>
                    <a:lnTo>
                      <a:pt x="103" y="62"/>
                    </a:lnTo>
                    <a:lnTo>
                      <a:pt x="104" y="57"/>
                    </a:lnTo>
                    <a:lnTo>
                      <a:pt x="104" y="52"/>
                    </a:lnTo>
                    <a:lnTo>
                      <a:pt x="101" y="37"/>
                    </a:lnTo>
                    <a:lnTo>
                      <a:pt x="94" y="27"/>
                    </a:lnTo>
                    <a:lnTo>
                      <a:pt x="85" y="23"/>
                    </a:lnTo>
                    <a:lnTo>
                      <a:pt x="81" y="23"/>
                    </a:lnTo>
                    <a:lnTo>
                      <a:pt x="78" y="23"/>
                    </a:lnTo>
                    <a:lnTo>
                      <a:pt x="59" y="23"/>
                    </a:lnTo>
                    <a:close/>
                    <a:moveTo>
                      <a:pt x="117" y="0"/>
                    </a:moveTo>
                    <a:lnTo>
                      <a:pt x="117" y="19"/>
                    </a:lnTo>
                    <a:lnTo>
                      <a:pt x="103" y="21"/>
                    </a:lnTo>
                    <a:lnTo>
                      <a:pt x="103" y="21"/>
                    </a:lnTo>
                    <a:lnTo>
                      <a:pt x="111" y="29"/>
                    </a:lnTo>
                    <a:lnTo>
                      <a:pt x="117" y="42"/>
                    </a:lnTo>
                    <a:lnTo>
                      <a:pt x="121" y="57"/>
                    </a:lnTo>
                    <a:lnTo>
                      <a:pt x="117" y="72"/>
                    </a:lnTo>
                    <a:lnTo>
                      <a:pt x="109" y="83"/>
                    </a:lnTo>
                    <a:lnTo>
                      <a:pt x="99" y="90"/>
                    </a:lnTo>
                    <a:lnTo>
                      <a:pt x="86" y="91"/>
                    </a:lnTo>
                    <a:lnTo>
                      <a:pt x="72" y="90"/>
                    </a:lnTo>
                    <a:lnTo>
                      <a:pt x="60" y="80"/>
                    </a:lnTo>
                    <a:lnTo>
                      <a:pt x="50" y="67"/>
                    </a:lnTo>
                    <a:lnTo>
                      <a:pt x="45" y="47"/>
                    </a:lnTo>
                    <a:lnTo>
                      <a:pt x="44" y="23"/>
                    </a:lnTo>
                    <a:lnTo>
                      <a:pt x="41" y="23"/>
                    </a:lnTo>
                    <a:lnTo>
                      <a:pt x="36" y="23"/>
                    </a:lnTo>
                    <a:lnTo>
                      <a:pt x="27" y="24"/>
                    </a:lnTo>
                    <a:lnTo>
                      <a:pt x="21" y="29"/>
                    </a:lnTo>
                    <a:lnTo>
                      <a:pt x="16" y="37"/>
                    </a:lnTo>
                    <a:lnTo>
                      <a:pt x="14" y="49"/>
                    </a:lnTo>
                    <a:lnTo>
                      <a:pt x="18" y="65"/>
                    </a:lnTo>
                    <a:lnTo>
                      <a:pt x="23" y="80"/>
                    </a:lnTo>
                    <a:lnTo>
                      <a:pt x="10" y="83"/>
                    </a:lnTo>
                    <a:lnTo>
                      <a:pt x="1" y="67"/>
                    </a:lnTo>
                    <a:lnTo>
                      <a:pt x="0" y="45"/>
                    </a:lnTo>
                    <a:lnTo>
                      <a:pt x="1" y="27"/>
                    </a:lnTo>
                    <a:lnTo>
                      <a:pt x="10" y="14"/>
                    </a:lnTo>
                    <a:lnTo>
                      <a:pt x="19" y="6"/>
                    </a:lnTo>
                    <a:lnTo>
                      <a:pt x="32" y="3"/>
                    </a:lnTo>
                    <a:lnTo>
                      <a:pt x="47" y="1"/>
                    </a:lnTo>
                    <a:lnTo>
                      <a:pt x="90" y="1"/>
                    </a:lnTo>
                    <a:lnTo>
                      <a:pt x="104" y="1"/>
                    </a:lnTo>
                    <a:lnTo>
                      <a:pt x="1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5" name="Freeform 85"/>
              <p:cNvSpPr>
                <a:spLocks/>
              </p:cNvSpPr>
              <p:nvPr/>
            </p:nvSpPr>
            <p:spPr bwMode="auto">
              <a:xfrm>
                <a:off x="4848226" y="2984500"/>
                <a:ext cx="25400" cy="22225"/>
              </a:xfrm>
              <a:custGeom>
                <a:avLst/>
                <a:gdLst>
                  <a:gd name="T0" fmla="*/ 16 w 31"/>
                  <a:gd name="T1" fmla="*/ 0 h 28"/>
                  <a:gd name="T2" fmla="*/ 19 w 31"/>
                  <a:gd name="T3" fmla="*/ 0 h 28"/>
                  <a:gd name="T4" fmla="*/ 24 w 31"/>
                  <a:gd name="T5" fmla="*/ 3 h 28"/>
                  <a:gd name="T6" fmla="*/ 27 w 31"/>
                  <a:gd name="T7" fmla="*/ 5 h 28"/>
                  <a:gd name="T8" fmla="*/ 29 w 31"/>
                  <a:gd name="T9" fmla="*/ 10 h 28"/>
                  <a:gd name="T10" fmla="*/ 31 w 31"/>
                  <a:gd name="T11" fmla="*/ 15 h 28"/>
                  <a:gd name="T12" fmla="*/ 29 w 31"/>
                  <a:gd name="T13" fmla="*/ 20 h 28"/>
                  <a:gd name="T14" fmla="*/ 27 w 31"/>
                  <a:gd name="T15" fmla="*/ 23 h 28"/>
                  <a:gd name="T16" fmla="*/ 24 w 31"/>
                  <a:gd name="T17" fmla="*/ 26 h 28"/>
                  <a:gd name="T18" fmla="*/ 19 w 31"/>
                  <a:gd name="T19" fmla="*/ 28 h 28"/>
                  <a:gd name="T20" fmla="*/ 16 w 31"/>
                  <a:gd name="T21" fmla="*/ 28 h 28"/>
                  <a:gd name="T22" fmla="*/ 11 w 31"/>
                  <a:gd name="T23" fmla="*/ 28 h 28"/>
                  <a:gd name="T24" fmla="*/ 6 w 31"/>
                  <a:gd name="T25" fmla="*/ 26 h 28"/>
                  <a:gd name="T26" fmla="*/ 3 w 31"/>
                  <a:gd name="T27" fmla="*/ 23 h 28"/>
                  <a:gd name="T28" fmla="*/ 1 w 31"/>
                  <a:gd name="T29" fmla="*/ 20 h 28"/>
                  <a:gd name="T30" fmla="*/ 0 w 31"/>
                  <a:gd name="T31" fmla="*/ 15 h 28"/>
                  <a:gd name="T32" fmla="*/ 1 w 31"/>
                  <a:gd name="T33" fmla="*/ 10 h 28"/>
                  <a:gd name="T34" fmla="*/ 3 w 31"/>
                  <a:gd name="T35" fmla="*/ 5 h 28"/>
                  <a:gd name="T36" fmla="*/ 6 w 31"/>
                  <a:gd name="T37" fmla="*/ 3 h 28"/>
                  <a:gd name="T38" fmla="*/ 9 w 31"/>
                  <a:gd name="T39" fmla="*/ 0 h 28"/>
                  <a:gd name="T40" fmla="*/ 16 w 31"/>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8">
                    <a:moveTo>
                      <a:pt x="16" y="0"/>
                    </a:moveTo>
                    <a:lnTo>
                      <a:pt x="19" y="0"/>
                    </a:lnTo>
                    <a:lnTo>
                      <a:pt x="24" y="3"/>
                    </a:lnTo>
                    <a:lnTo>
                      <a:pt x="27" y="5"/>
                    </a:lnTo>
                    <a:lnTo>
                      <a:pt x="29" y="10"/>
                    </a:lnTo>
                    <a:lnTo>
                      <a:pt x="31" y="15"/>
                    </a:lnTo>
                    <a:lnTo>
                      <a:pt x="29" y="20"/>
                    </a:lnTo>
                    <a:lnTo>
                      <a:pt x="27" y="23"/>
                    </a:lnTo>
                    <a:lnTo>
                      <a:pt x="24" y="26"/>
                    </a:lnTo>
                    <a:lnTo>
                      <a:pt x="19" y="28"/>
                    </a:lnTo>
                    <a:lnTo>
                      <a:pt x="16" y="28"/>
                    </a:lnTo>
                    <a:lnTo>
                      <a:pt x="11" y="28"/>
                    </a:lnTo>
                    <a:lnTo>
                      <a:pt x="6" y="26"/>
                    </a:lnTo>
                    <a:lnTo>
                      <a:pt x="3" y="23"/>
                    </a:lnTo>
                    <a:lnTo>
                      <a:pt x="1" y="20"/>
                    </a:lnTo>
                    <a:lnTo>
                      <a:pt x="0" y="15"/>
                    </a:lnTo>
                    <a:lnTo>
                      <a:pt x="1" y="10"/>
                    </a:lnTo>
                    <a:lnTo>
                      <a:pt x="3" y="5"/>
                    </a:lnTo>
                    <a:lnTo>
                      <a:pt x="6" y="3"/>
                    </a:lnTo>
                    <a:lnTo>
                      <a:pt x="9"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6" name="Freeform 86"/>
              <p:cNvSpPr>
                <a:spLocks/>
              </p:cNvSpPr>
              <p:nvPr/>
            </p:nvSpPr>
            <p:spPr bwMode="auto">
              <a:xfrm>
                <a:off x="4778376" y="2873375"/>
                <a:ext cx="95250" cy="77788"/>
              </a:xfrm>
              <a:custGeom>
                <a:avLst/>
                <a:gdLst>
                  <a:gd name="T0" fmla="*/ 116 w 120"/>
                  <a:gd name="T1" fmla="*/ 0 h 98"/>
                  <a:gd name="T2" fmla="*/ 116 w 120"/>
                  <a:gd name="T3" fmla="*/ 18 h 98"/>
                  <a:gd name="T4" fmla="*/ 98 w 120"/>
                  <a:gd name="T5" fmla="*/ 19 h 98"/>
                  <a:gd name="T6" fmla="*/ 98 w 120"/>
                  <a:gd name="T7" fmla="*/ 19 h 98"/>
                  <a:gd name="T8" fmla="*/ 105 w 120"/>
                  <a:gd name="T9" fmla="*/ 24 h 98"/>
                  <a:gd name="T10" fmla="*/ 111 w 120"/>
                  <a:gd name="T11" fmla="*/ 32 h 98"/>
                  <a:gd name="T12" fmla="*/ 116 w 120"/>
                  <a:gd name="T13" fmla="*/ 44 h 98"/>
                  <a:gd name="T14" fmla="*/ 120 w 120"/>
                  <a:gd name="T15" fmla="*/ 58 h 98"/>
                  <a:gd name="T16" fmla="*/ 118 w 120"/>
                  <a:gd name="T17" fmla="*/ 68 h 98"/>
                  <a:gd name="T18" fmla="*/ 113 w 120"/>
                  <a:gd name="T19" fmla="*/ 80 h 98"/>
                  <a:gd name="T20" fmla="*/ 103 w 120"/>
                  <a:gd name="T21" fmla="*/ 89 h 98"/>
                  <a:gd name="T22" fmla="*/ 89 w 120"/>
                  <a:gd name="T23" fmla="*/ 96 h 98"/>
                  <a:gd name="T24" fmla="*/ 69 w 120"/>
                  <a:gd name="T25" fmla="*/ 98 h 98"/>
                  <a:gd name="T26" fmla="*/ 0 w 120"/>
                  <a:gd name="T27" fmla="*/ 98 h 98"/>
                  <a:gd name="T28" fmla="*/ 0 w 120"/>
                  <a:gd name="T29" fmla="*/ 76 h 98"/>
                  <a:gd name="T30" fmla="*/ 64 w 120"/>
                  <a:gd name="T31" fmla="*/ 76 h 98"/>
                  <a:gd name="T32" fmla="*/ 80 w 120"/>
                  <a:gd name="T33" fmla="*/ 75 h 98"/>
                  <a:gd name="T34" fmla="*/ 92 w 120"/>
                  <a:gd name="T35" fmla="*/ 71 h 98"/>
                  <a:gd name="T36" fmla="*/ 98 w 120"/>
                  <a:gd name="T37" fmla="*/ 63 h 98"/>
                  <a:gd name="T38" fmla="*/ 102 w 120"/>
                  <a:gd name="T39" fmla="*/ 50 h 98"/>
                  <a:gd name="T40" fmla="*/ 98 w 120"/>
                  <a:gd name="T41" fmla="*/ 39 h 98"/>
                  <a:gd name="T42" fmla="*/ 92 w 120"/>
                  <a:gd name="T43" fmla="*/ 29 h 98"/>
                  <a:gd name="T44" fmla="*/ 82 w 120"/>
                  <a:gd name="T45" fmla="*/ 22 h 98"/>
                  <a:gd name="T46" fmla="*/ 77 w 120"/>
                  <a:gd name="T47" fmla="*/ 21 h 98"/>
                  <a:gd name="T48" fmla="*/ 72 w 120"/>
                  <a:gd name="T49" fmla="*/ 21 h 98"/>
                  <a:gd name="T50" fmla="*/ 0 w 120"/>
                  <a:gd name="T51" fmla="*/ 21 h 98"/>
                  <a:gd name="T52" fmla="*/ 0 w 120"/>
                  <a:gd name="T53" fmla="*/ 0 h 98"/>
                  <a:gd name="T54" fmla="*/ 85 w 120"/>
                  <a:gd name="T55" fmla="*/ 0 h 98"/>
                  <a:gd name="T56" fmla="*/ 116 w 120"/>
                  <a:gd name="T5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0" h="98">
                    <a:moveTo>
                      <a:pt x="116" y="0"/>
                    </a:moveTo>
                    <a:lnTo>
                      <a:pt x="116" y="18"/>
                    </a:lnTo>
                    <a:lnTo>
                      <a:pt x="98" y="19"/>
                    </a:lnTo>
                    <a:lnTo>
                      <a:pt x="98" y="19"/>
                    </a:lnTo>
                    <a:lnTo>
                      <a:pt x="105" y="24"/>
                    </a:lnTo>
                    <a:lnTo>
                      <a:pt x="111" y="32"/>
                    </a:lnTo>
                    <a:lnTo>
                      <a:pt x="116" y="44"/>
                    </a:lnTo>
                    <a:lnTo>
                      <a:pt x="120" y="58"/>
                    </a:lnTo>
                    <a:lnTo>
                      <a:pt x="118" y="68"/>
                    </a:lnTo>
                    <a:lnTo>
                      <a:pt x="113" y="80"/>
                    </a:lnTo>
                    <a:lnTo>
                      <a:pt x="103" y="89"/>
                    </a:lnTo>
                    <a:lnTo>
                      <a:pt x="89" y="96"/>
                    </a:lnTo>
                    <a:lnTo>
                      <a:pt x="69" y="98"/>
                    </a:lnTo>
                    <a:lnTo>
                      <a:pt x="0" y="98"/>
                    </a:lnTo>
                    <a:lnTo>
                      <a:pt x="0" y="76"/>
                    </a:lnTo>
                    <a:lnTo>
                      <a:pt x="64" y="76"/>
                    </a:lnTo>
                    <a:lnTo>
                      <a:pt x="80" y="75"/>
                    </a:lnTo>
                    <a:lnTo>
                      <a:pt x="92" y="71"/>
                    </a:lnTo>
                    <a:lnTo>
                      <a:pt x="98" y="63"/>
                    </a:lnTo>
                    <a:lnTo>
                      <a:pt x="102" y="50"/>
                    </a:lnTo>
                    <a:lnTo>
                      <a:pt x="98" y="39"/>
                    </a:lnTo>
                    <a:lnTo>
                      <a:pt x="92" y="29"/>
                    </a:lnTo>
                    <a:lnTo>
                      <a:pt x="82" y="22"/>
                    </a:lnTo>
                    <a:lnTo>
                      <a:pt x="77" y="21"/>
                    </a:lnTo>
                    <a:lnTo>
                      <a:pt x="72" y="21"/>
                    </a:lnTo>
                    <a:lnTo>
                      <a:pt x="0" y="21"/>
                    </a:lnTo>
                    <a:lnTo>
                      <a:pt x="0" y="0"/>
                    </a:lnTo>
                    <a:lnTo>
                      <a:pt x="85" y="0"/>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7" name="Freeform 87"/>
              <p:cNvSpPr>
                <a:spLocks/>
              </p:cNvSpPr>
              <p:nvPr/>
            </p:nvSpPr>
            <p:spPr bwMode="auto">
              <a:xfrm>
                <a:off x="4848226" y="2825750"/>
                <a:ext cx="25400" cy="22225"/>
              </a:xfrm>
              <a:custGeom>
                <a:avLst/>
                <a:gdLst>
                  <a:gd name="T0" fmla="*/ 16 w 31"/>
                  <a:gd name="T1" fmla="*/ 0 h 28"/>
                  <a:gd name="T2" fmla="*/ 19 w 31"/>
                  <a:gd name="T3" fmla="*/ 0 h 28"/>
                  <a:gd name="T4" fmla="*/ 24 w 31"/>
                  <a:gd name="T5" fmla="*/ 1 h 28"/>
                  <a:gd name="T6" fmla="*/ 27 w 31"/>
                  <a:gd name="T7" fmla="*/ 5 h 28"/>
                  <a:gd name="T8" fmla="*/ 29 w 31"/>
                  <a:gd name="T9" fmla="*/ 10 h 28"/>
                  <a:gd name="T10" fmla="*/ 31 w 31"/>
                  <a:gd name="T11" fmla="*/ 14 h 28"/>
                  <a:gd name="T12" fmla="*/ 29 w 31"/>
                  <a:gd name="T13" fmla="*/ 18 h 28"/>
                  <a:gd name="T14" fmla="*/ 27 w 31"/>
                  <a:gd name="T15" fmla="*/ 23 h 28"/>
                  <a:gd name="T16" fmla="*/ 24 w 31"/>
                  <a:gd name="T17" fmla="*/ 26 h 28"/>
                  <a:gd name="T18" fmla="*/ 19 w 31"/>
                  <a:gd name="T19" fmla="*/ 28 h 28"/>
                  <a:gd name="T20" fmla="*/ 16 w 31"/>
                  <a:gd name="T21" fmla="*/ 28 h 28"/>
                  <a:gd name="T22" fmla="*/ 11 w 31"/>
                  <a:gd name="T23" fmla="*/ 28 h 28"/>
                  <a:gd name="T24" fmla="*/ 6 w 31"/>
                  <a:gd name="T25" fmla="*/ 26 h 28"/>
                  <a:gd name="T26" fmla="*/ 3 w 31"/>
                  <a:gd name="T27" fmla="*/ 23 h 28"/>
                  <a:gd name="T28" fmla="*/ 1 w 31"/>
                  <a:gd name="T29" fmla="*/ 18 h 28"/>
                  <a:gd name="T30" fmla="*/ 0 w 31"/>
                  <a:gd name="T31" fmla="*/ 13 h 28"/>
                  <a:gd name="T32" fmla="*/ 1 w 31"/>
                  <a:gd name="T33" fmla="*/ 10 h 28"/>
                  <a:gd name="T34" fmla="*/ 3 w 31"/>
                  <a:gd name="T35" fmla="*/ 5 h 28"/>
                  <a:gd name="T36" fmla="*/ 6 w 31"/>
                  <a:gd name="T37" fmla="*/ 1 h 28"/>
                  <a:gd name="T38" fmla="*/ 9 w 31"/>
                  <a:gd name="T39" fmla="*/ 0 h 28"/>
                  <a:gd name="T40" fmla="*/ 16 w 31"/>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8">
                    <a:moveTo>
                      <a:pt x="16" y="0"/>
                    </a:moveTo>
                    <a:lnTo>
                      <a:pt x="19" y="0"/>
                    </a:lnTo>
                    <a:lnTo>
                      <a:pt x="24" y="1"/>
                    </a:lnTo>
                    <a:lnTo>
                      <a:pt x="27" y="5"/>
                    </a:lnTo>
                    <a:lnTo>
                      <a:pt x="29" y="10"/>
                    </a:lnTo>
                    <a:lnTo>
                      <a:pt x="31" y="14"/>
                    </a:lnTo>
                    <a:lnTo>
                      <a:pt x="29" y="18"/>
                    </a:lnTo>
                    <a:lnTo>
                      <a:pt x="27" y="23"/>
                    </a:lnTo>
                    <a:lnTo>
                      <a:pt x="24" y="26"/>
                    </a:lnTo>
                    <a:lnTo>
                      <a:pt x="19" y="28"/>
                    </a:lnTo>
                    <a:lnTo>
                      <a:pt x="16" y="28"/>
                    </a:lnTo>
                    <a:lnTo>
                      <a:pt x="11" y="28"/>
                    </a:lnTo>
                    <a:lnTo>
                      <a:pt x="6" y="26"/>
                    </a:lnTo>
                    <a:lnTo>
                      <a:pt x="3" y="23"/>
                    </a:lnTo>
                    <a:lnTo>
                      <a:pt x="1" y="18"/>
                    </a:lnTo>
                    <a:lnTo>
                      <a:pt x="0" y="13"/>
                    </a:lnTo>
                    <a:lnTo>
                      <a:pt x="1" y="10"/>
                    </a:lnTo>
                    <a:lnTo>
                      <a:pt x="3" y="5"/>
                    </a:lnTo>
                    <a:lnTo>
                      <a:pt x="6" y="1"/>
                    </a:lnTo>
                    <a:lnTo>
                      <a:pt x="9"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8" name="Freeform 88"/>
              <p:cNvSpPr>
                <a:spLocks/>
              </p:cNvSpPr>
              <p:nvPr/>
            </p:nvSpPr>
            <p:spPr bwMode="auto">
              <a:xfrm>
                <a:off x="4738688" y="2763838"/>
                <a:ext cx="155575" cy="38100"/>
              </a:xfrm>
              <a:custGeom>
                <a:avLst/>
                <a:gdLst>
                  <a:gd name="T0" fmla="*/ 98 w 196"/>
                  <a:gd name="T1" fmla="*/ 0 h 48"/>
                  <a:gd name="T2" fmla="*/ 130 w 196"/>
                  <a:gd name="T3" fmla="*/ 4 h 48"/>
                  <a:gd name="T4" fmla="*/ 157 w 196"/>
                  <a:gd name="T5" fmla="*/ 10 h 48"/>
                  <a:gd name="T6" fmla="*/ 178 w 196"/>
                  <a:gd name="T7" fmla="*/ 20 h 48"/>
                  <a:gd name="T8" fmla="*/ 196 w 196"/>
                  <a:gd name="T9" fmla="*/ 31 h 48"/>
                  <a:gd name="T10" fmla="*/ 196 w 196"/>
                  <a:gd name="T11" fmla="*/ 48 h 48"/>
                  <a:gd name="T12" fmla="*/ 176 w 196"/>
                  <a:gd name="T13" fmla="*/ 36 h 48"/>
                  <a:gd name="T14" fmla="*/ 153 w 196"/>
                  <a:gd name="T15" fmla="*/ 26 h 48"/>
                  <a:gd name="T16" fmla="*/ 127 w 196"/>
                  <a:gd name="T17" fmla="*/ 20 h 48"/>
                  <a:gd name="T18" fmla="*/ 98 w 196"/>
                  <a:gd name="T19" fmla="*/ 18 h 48"/>
                  <a:gd name="T20" fmla="*/ 68 w 196"/>
                  <a:gd name="T21" fmla="*/ 20 h 48"/>
                  <a:gd name="T22" fmla="*/ 42 w 196"/>
                  <a:gd name="T23" fmla="*/ 26 h 48"/>
                  <a:gd name="T24" fmla="*/ 19 w 196"/>
                  <a:gd name="T25" fmla="*/ 36 h 48"/>
                  <a:gd name="T26" fmla="*/ 0 w 196"/>
                  <a:gd name="T27" fmla="*/ 48 h 48"/>
                  <a:gd name="T28" fmla="*/ 0 w 196"/>
                  <a:gd name="T29" fmla="*/ 31 h 48"/>
                  <a:gd name="T30" fmla="*/ 18 w 196"/>
                  <a:gd name="T31" fmla="*/ 20 h 48"/>
                  <a:gd name="T32" fmla="*/ 39 w 196"/>
                  <a:gd name="T33" fmla="*/ 10 h 48"/>
                  <a:gd name="T34" fmla="*/ 65 w 196"/>
                  <a:gd name="T35" fmla="*/ 2 h 48"/>
                  <a:gd name="T36" fmla="*/ 98 w 196"/>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48">
                    <a:moveTo>
                      <a:pt x="98" y="0"/>
                    </a:moveTo>
                    <a:lnTo>
                      <a:pt x="130" y="4"/>
                    </a:lnTo>
                    <a:lnTo>
                      <a:pt x="157" y="10"/>
                    </a:lnTo>
                    <a:lnTo>
                      <a:pt x="178" y="20"/>
                    </a:lnTo>
                    <a:lnTo>
                      <a:pt x="196" y="31"/>
                    </a:lnTo>
                    <a:lnTo>
                      <a:pt x="196" y="48"/>
                    </a:lnTo>
                    <a:lnTo>
                      <a:pt x="176" y="36"/>
                    </a:lnTo>
                    <a:lnTo>
                      <a:pt x="153" y="26"/>
                    </a:lnTo>
                    <a:lnTo>
                      <a:pt x="127" y="20"/>
                    </a:lnTo>
                    <a:lnTo>
                      <a:pt x="98" y="18"/>
                    </a:lnTo>
                    <a:lnTo>
                      <a:pt x="68" y="20"/>
                    </a:lnTo>
                    <a:lnTo>
                      <a:pt x="42" y="26"/>
                    </a:lnTo>
                    <a:lnTo>
                      <a:pt x="19" y="36"/>
                    </a:lnTo>
                    <a:lnTo>
                      <a:pt x="0" y="48"/>
                    </a:lnTo>
                    <a:lnTo>
                      <a:pt x="0" y="31"/>
                    </a:lnTo>
                    <a:lnTo>
                      <a:pt x="18" y="20"/>
                    </a:lnTo>
                    <a:lnTo>
                      <a:pt x="39" y="10"/>
                    </a:lnTo>
                    <a:lnTo>
                      <a:pt x="65" y="2"/>
                    </a:lnTo>
                    <a:lnTo>
                      <a:pt x="9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61503" name="Group 61502"/>
          <p:cNvGrpSpPr/>
          <p:nvPr/>
        </p:nvGrpSpPr>
        <p:grpSpPr>
          <a:xfrm>
            <a:off x="7202601" y="1999218"/>
            <a:ext cx="1749197" cy="3058036"/>
            <a:chOff x="7202601" y="1999218"/>
            <a:chExt cx="1749197" cy="3058036"/>
          </a:xfrm>
        </p:grpSpPr>
        <p:sp>
          <p:nvSpPr>
            <p:cNvPr id="61498" name="Rectangle 61497"/>
            <p:cNvSpPr/>
            <p:nvPr/>
          </p:nvSpPr>
          <p:spPr>
            <a:xfrm>
              <a:off x="7529185" y="2471737"/>
              <a:ext cx="656432" cy="2585517"/>
            </a:xfrm>
            <a:prstGeom prst="rect">
              <a:avLst/>
            </a:prstGeom>
            <a:solidFill>
              <a:schemeClr val="accent1">
                <a:alpha val="2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502" name="Group 61501"/>
            <p:cNvGrpSpPr/>
            <p:nvPr/>
          </p:nvGrpSpPr>
          <p:grpSpPr>
            <a:xfrm>
              <a:off x="7202601" y="1999218"/>
              <a:ext cx="1749197" cy="709059"/>
              <a:chOff x="7202601" y="1999218"/>
              <a:chExt cx="1749197" cy="709059"/>
            </a:xfrm>
          </p:grpSpPr>
          <p:cxnSp>
            <p:nvCxnSpPr>
              <p:cNvPr id="61500" name="Straight Connector 61499"/>
              <p:cNvCxnSpPr/>
              <p:nvPr/>
            </p:nvCxnSpPr>
            <p:spPr>
              <a:xfrm flipV="1">
                <a:off x="7939866" y="2336801"/>
                <a:ext cx="246094" cy="3714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501" name="TextBox 61500"/>
              <p:cNvSpPr txBox="1"/>
              <p:nvPr/>
            </p:nvSpPr>
            <p:spPr>
              <a:xfrm>
                <a:off x="7202601" y="1999218"/>
                <a:ext cx="1749197" cy="369332"/>
              </a:xfrm>
              <a:prstGeom prst="rect">
                <a:avLst/>
              </a:prstGeom>
              <a:noFill/>
            </p:spPr>
            <p:txBody>
              <a:bodyPr wrap="none" rtlCol="0">
                <a:spAutoFit/>
              </a:bodyPr>
              <a:lstStyle/>
              <a:p>
                <a:r>
                  <a:rPr lang="en-US" dirty="0" smtClean="0"/>
                  <a:t>Channel period</a:t>
                </a:r>
                <a:endParaRPr lang="en-US" dirty="0"/>
              </a:p>
            </p:txBody>
          </p:sp>
        </p:grpSp>
      </p:grpSp>
    </p:spTree>
    <p:extLst>
      <p:ext uri="{BB962C8B-B14F-4D97-AF65-F5344CB8AC3E}">
        <p14:creationId xmlns:p14="http://schemas.microsoft.com/office/powerpoint/2010/main" val="976654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61491"/>
                                        </p:tgtEl>
                                        <p:attrNameLst>
                                          <p:attrName>style.visibility</p:attrName>
                                        </p:attrNameLst>
                                      </p:cBhvr>
                                      <p:to>
                                        <p:strVal val="visible"/>
                                      </p:to>
                                    </p:set>
                                    <p:animEffect transition="in" filter="fade">
                                      <p:cBhvr>
                                        <p:cTn id="10" dur="500"/>
                                        <p:tgtEl>
                                          <p:spTgt spid="61491"/>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0" presetClass="entr" presetSubtype="0" fill="hold" grpId="0" nodeType="withEffect">
                                  <p:stCondLst>
                                    <p:cond delay="0"/>
                                  </p:stCondLst>
                                  <p:childTnLst>
                                    <p:set>
                                      <p:cBhvr>
                                        <p:cTn id="16" dur="1" fill="hold">
                                          <p:stCondLst>
                                            <p:cond delay="0"/>
                                          </p:stCondLst>
                                        </p:cTn>
                                        <p:tgtEl>
                                          <p:spTgt spid="101"/>
                                        </p:tgtEl>
                                        <p:attrNameLst>
                                          <p:attrName>style.visibility</p:attrName>
                                        </p:attrNameLst>
                                      </p:cBhvr>
                                      <p:to>
                                        <p:strVal val="visible"/>
                                      </p:to>
                                    </p:set>
                                    <p:animEffect transition="in" filter="fade">
                                      <p:cBhvr>
                                        <p:cTn id="17" dur="500"/>
                                        <p:tgtEl>
                                          <p:spTgt spid="10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2"/>
                                        </p:tgtEl>
                                        <p:attrNameLst>
                                          <p:attrName>style.visibility</p:attrName>
                                        </p:attrNameLst>
                                      </p:cBhvr>
                                      <p:to>
                                        <p:strVal val="visible"/>
                                      </p:to>
                                    </p:set>
                                    <p:animEffect transition="in" filter="fade">
                                      <p:cBhvr>
                                        <p:cTn id="20" dur="500"/>
                                        <p:tgtEl>
                                          <p:spTgt spid="102"/>
                                        </p:tgtEl>
                                      </p:cBhvr>
                                    </p:animEffect>
                                  </p:childTnLst>
                                </p:cTn>
                              </p:par>
                              <p:par>
                                <p:cTn id="21" presetID="10" presetClass="entr" presetSubtype="0" fill="hold" nodeType="withEffect">
                                  <p:stCondLst>
                                    <p:cond delay="0"/>
                                  </p:stCondLst>
                                  <p:childTnLst>
                                    <p:set>
                                      <p:cBhvr>
                                        <p:cTn id="22" dur="1" fill="hold">
                                          <p:stCondLst>
                                            <p:cond delay="0"/>
                                          </p:stCondLst>
                                        </p:cTn>
                                        <p:tgtEl>
                                          <p:spTgt spid="61503"/>
                                        </p:tgtEl>
                                        <p:attrNameLst>
                                          <p:attrName>style.visibility</p:attrName>
                                        </p:attrNameLst>
                                      </p:cBhvr>
                                      <p:to>
                                        <p:strVal val="visible"/>
                                      </p:to>
                                    </p:set>
                                    <p:animEffect transition="in" filter="fade">
                                      <p:cBhvr>
                                        <p:cTn id="23" dur="500"/>
                                        <p:tgtEl>
                                          <p:spTgt spid="6150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3"/>
                                        </p:tgtEl>
                                        <p:attrNameLst>
                                          <p:attrName>style.visibility</p:attrName>
                                        </p:attrNameLst>
                                      </p:cBhvr>
                                      <p:to>
                                        <p:strVal val="visible"/>
                                      </p:to>
                                    </p:set>
                                    <p:animEffect transition="in" filter="fade">
                                      <p:cBhvr>
                                        <p:cTn id="33"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1" grpId="0" animBg="1"/>
      <p:bldP spid="102" grpId="0" animBg="1"/>
      <p:bldP spid="10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Changes in retention rate after learning gradual versus abrupt perturbations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068750" y="6153291"/>
            <a:ext cx="2016899" cy="276999"/>
          </a:xfrm>
          <a:prstGeom prst="rect">
            <a:avLst/>
          </a:prstGeom>
          <a:noFill/>
        </p:spPr>
        <p:txBody>
          <a:bodyPr wrap="none" rtlCol="0">
            <a:spAutoFit/>
          </a:bodyPr>
          <a:lstStyle/>
          <a:p>
            <a:r>
              <a:rPr lang="en-US" sz="1200" dirty="0" smtClean="0"/>
              <a:t>Huang &amp; </a:t>
            </a:r>
            <a:r>
              <a:rPr lang="en-US" sz="1200" dirty="0" err="1" smtClean="0"/>
              <a:t>Shadmehr</a:t>
            </a:r>
            <a:r>
              <a:rPr lang="en-US" sz="1200" dirty="0" smtClean="0"/>
              <a:t> (2009)</a:t>
            </a:r>
            <a:endParaRPr lang="en-US" sz="1200" dirty="0"/>
          </a:p>
        </p:txBody>
      </p:sp>
      <p:grpSp>
        <p:nvGrpSpPr>
          <p:cNvPr id="13" name="Group 12"/>
          <p:cNvGrpSpPr/>
          <p:nvPr/>
        </p:nvGrpSpPr>
        <p:grpSpPr>
          <a:xfrm>
            <a:off x="270640" y="1210460"/>
            <a:ext cx="4102786" cy="2838309"/>
            <a:chOff x="740635" y="1316725"/>
            <a:chExt cx="4102786" cy="2838309"/>
          </a:xfrm>
        </p:grpSpPr>
        <p:pic>
          <p:nvPicPr>
            <p:cNvPr id="47106"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39496"/>
            <a:stretch/>
          </p:blipFill>
          <p:spPr bwMode="auto">
            <a:xfrm>
              <a:off x="740635" y="1316725"/>
              <a:ext cx="4102786" cy="2838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740635" y="1355130"/>
              <a:ext cx="413320"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p:cNvGrpSpPr/>
          <p:nvPr/>
        </p:nvGrpSpPr>
        <p:grpSpPr>
          <a:xfrm>
            <a:off x="5668378" y="949333"/>
            <a:ext cx="3028950" cy="2619375"/>
            <a:chOff x="5668378" y="949333"/>
            <a:chExt cx="3028950" cy="2619375"/>
          </a:xfrm>
        </p:grpSpPr>
        <p:pic>
          <p:nvPicPr>
            <p:cNvPr id="471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8378" y="949333"/>
              <a:ext cx="3028950" cy="2619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p:nvSpPr>
          <p:spPr>
            <a:xfrm>
              <a:off x="5668378" y="971080"/>
              <a:ext cx="324607"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p:nvPr/>
        </p:nvGrpSpPr>
        <p:grpSpPr>
          <a:xfrm>
            <a:off x="5608935" y="3499510"/>
            <a:ext cx="3281955" cy="2609850"/>
            <a:chOff x="5608935" y="3499510"/>
            <a:chExt cx="3281955" cy="2609850"/>
          </a:xfrm>
        </p:grpSpPr>
        <p:pic>
          <p:nvPicPr>
            <p:cNvPr id="4710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09540" y="3499510"/>
              <a:ext cx="3181350" cy="2609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Rectangle 8"/>
            <p:cNvSpPr/>
            <p:nvPr/>
          </p:nvSpPr>
          <p:spPr>
            <a:xfrm>
              <a:off x="5608935" y="3499510"/>
              <a:ext cx="345645" cy="3135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TextBox 15"/>
          <p:cNvSpPr txBox="1"/>
          <p:nvPr/>
        </p:nvSpPr>
        <p:spPr>
          <a:xfrm>
            <a:off x="769898" y="4581150"/>
            <a:ext cx="3878905" cy="923330"/>
          </a:xfrm>
          <a:prstGeom prst="rect">
            <a:avLst/>
          </a:prstGeom>
          <a:noFill/>
        </p:spPr>
        <p:txBody>
          <a:bodyPr wrap="square" rtlCol="0">
            <a:spAutoFit/>
          </a:bodyPr>
          <a:lstStyle/>
          <a:p>
            <a:pPr algn="ctr"/>
            <a:r>
              <a:rPr lang="en-US" b="1" dirty="0" smtClean="0"/>
              <a:t>Learning a gradually induced perturbation appears to reduce motor ‘forgetting.’</a:t>
            </a:r>
            <a:endParaRPr lang="en-US" b="1" dirty="0"/>
          </a:p>
        </p:txBody>
      </p:sp>
    </p:spTree>
    <p:extLst>
      <p:ext uri="{BB962C8B-B14F-4D97-AF65-F5344CB8AC3E}">
        <p14:creationId xmlns:p14="http://schemas.microsoft.com/office/powerpoint/2010/main" val="1542258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1066801"/>
            <a:ext cx="8382000" cy="4052020"/>
          </a:xfrm>
        </p:spPr>
        <p:txBody>
          <a:bodyPr/>
          <a:lstStyle/>
          <a:p>
            <a:pPr marL="0" indent="0">
              <a:buNone/>
            </a:pPr>
            <a:r>
              <a:rPr lang="en-US" sz="2400" dirty="0" smtClean="0"/>
              <a:t>Trial-to-trial adaptation is a combination of two processes: learning from error and forgetting.</a:t>
            </a:r>
          </a:p>
          <a:p>
            <a:pPr marL="0" indent="0">
              <a:buNone/>
            </a:pPr>
            <a:endParaRPr lang="en-US" sz="2400" dirty="0"/>
          </a:p>
          <a:p>
            <a:pPr marL="0" indent="0">
              <a:buNone/>
            </a:pPr>
            <a:r>
              <a:rPr lang="en-US" sz="2400" dirty="0" smtClean="0"/>
              <a:t>During error-clamp trials, we artificially clamp errors to zero, allowing us to assess retention independent of learning from error.</a:t>
            </a:r>
          </a:p>
          <a:p>
            <a:pPr marL="0" indent="0">
              <a:buNone/>
            </a:pPr>
            <a:endParaRPr lang="en-US" sz="2400" dirty="0"/>
          </a:p>
          <a:p>
            <a:pPr marL="0" indent="0">
              <a:buNone/>
            </a:pPr>
            <a:r>
              <a:rPr lang="en-US" sz="2400" dirty="0" smtClean="0"/>
              <a:t>Learning graduate perturbations seem to increase retention (decrease forgetting) compared to learning of abrupt perturbations.</a:t>
            </a:r>
            <a:endParaRPr lang="en-US" sz="24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39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1115550" y="5733300"/>
            <a:ext cx="7122463" cy="369332"/>
          </a:xfrm>
          <a:prstGeom prst="rect">
            <a:avLst/>
          </a:prstGeom>
          <a:noFill/>
        </p:spPr>
        <p:txBody>
          <a:bodyPr wrap="none" rtlCol="0">
            <a:spAutoFit/>
          </a:bodyPr>
          <a:lstStyle/>
          <a:p>
            <a:r>
              <a:rPr lang="en-US" b="1" dirty="0" smtClean="0"/>
              <a:t>What regions of the brain are involved in these two processes?</a:t>
            </a:r>
            <a:endParaRPr lang="en-US" b="1" dirty="0"/>
          </a:p>
        </p:txBody>
      </p:sp>
    </p:spTree>
    <p:extLst>
      <p:ext uri="{BB962C8B-B14F-4D97-AF65-F5344CB8AC3E}">
        <p14:creationId xmlns:p14="http://schemas.microsoft.com/office/powerpoint/2010/main" val="3640988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7"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4725620" y="1066800"/>
            <a:ext cx="3961180" cy="5059363"/>
          </a:xfrm>
        </p:spPr>
        <p:txBody>
          <a:bodyPr/>
          <a:lstStyle/>
          <a:p>
            <a:pPr marL="0" indent="0">
              <a:buNone/>
            </a:pPr>
            <a:r>
              <a:rPr lang="en-US" sz="2400" dirty="0" err="1" smtClean="0"/>
              <a:t>Transcranial</a:t>
            </a:r>
            <a:r>
              <a:rPr lang="en-US" sz="2400" dirty="0" smtClean="0"/>
              <a:t> direct current stimulation (</a:t>
            </a:r>
            <a:r>
              <a:rPr lang="en-US" sz="2400" dirty="0" err="1" smtClean="0"/>
              <a:t>tDCS</a:t>
            </a:r>
            <a:r>
              <a:rPr lang="en-US" sz="2400" dirty="0" smtClean="0"/>
              <a:t>) is a non-invasive brain-stimulation technique.</a:t>
            </a:r>
          </a:p>
          <a:p>
            <a:pPr marL="0" indent="0">
              <a:buNone/>
            </a:pPr>
            <a:endParaRPr lang="en-US" sz="2400" dirty="0"/>
          </a:p>
          <a:p>
            <a:pPr marL="0" indent="0">
              <a:buNone/>
            </a:pPr>
            <a:r>
              <a:rPr lang="en-US" sz="2400" dirty="0" smtClean="0"/>
              <a:t>Anodal (positive) stimulation is thought to increase neuron excitability.</a:t>
            </a:r>
          </a:p>
          <a:p>
            <a:pPr marL="0" indent="0">
              <a:buNone/>
            </a:pPr>
            <a:endParaRPr lang="en-US" sz="2400" dirty="0"/>
          </a:p>
          <a:p>
            <a:pPr marL="0" indent="0">
              <a:buNone/>
            </a:pPr>
            <a:r>
              <a:rPr lang="en-US" sz="2400" dirty="0" err="1" smtClean="0"/>
              <a:t>Cathodal</a:t>
            </a:r>
            <a:r>
              <a:rPr lang="en-US" sz="2400" dirty="0" smtClean="0"/>
              <a:t> (negative) stimulation is through to decrease neuron excitability.</a:t>
            </a:r>
            <a:endParaRPr lang="en-US" sz="2400" dirty="0"/>
          </a:p>
        </p:txBody>
      </p:sp>
      <p:sp>
        <p:nvSpPr>
          <p:cNvPr id="3" name="Title 2"/>
          <p:cNvSpPr>
            <a:spLocks noGrp="1"/>
          </p:cNvSpPr>
          <p:nvPr>
            <p:ph type="title"/>
          </p:nvPr>
        </p:nvSpPr>
        <p:spPr/>
        <p:txBody>
          <a:bodyPr/>
          <a:lstStyle/>
          <a:p>
            <a:r>
              <a:rPr lang="en-US" dirty="0" err="1" smtClean="0"/>
              <a:t>tDCS</a:t>
            </a:r>
            <a:r>
              <a:rPr lang="en-US" dirty="0" smtClean="0"/>
              <a:t> modulates neural excitability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The role of error-sensitivity in motor adaptation</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40</a:t>
            </a:fld>
            <a:endParaRPr lang="en-US"/>
          </a:p>
        </p:txBody>
      </p:sp>
      <p:pic>
        <p:nvPicPr>
          <p:cNvPr id="18434" name="Picture 2" descr="http://www.compsens.uni-tuebingen.de/joomla25/images/ProjectPictures/nicolas_klappe.jpg"/>
          <p:cNvPicPr>
            <a:picLocks noChangeAspect="1" noChangeArrowheads="1"/>
          </p:cNvPicPr>
          <p:nvPr/>
        </p:nvPicPr>
        <p:blipFill rotWithShape="1">
          <a:blip r:embed="rId2">
            <a:extLst>
              <a:ext uri="{28A0092B-C50C-407E-A947-70E740481C1C}">
                <a14:useLocalDpi xmlns:a14="http://schemas.microsoft.com/office/drawing/2010/main" val="0"/>
              </a:ext>
            </a:extLst>
          </a:blip>
          <a:srcRect l="55864"/>
          <a:stretch/>
        </p:blipFill>
        <p:spPr bwMode="auto">
          <a:xfrm>
            <a:off x="688275" y="1520707"/>
            <a:ext cx="3685940" cy="3706269"/>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p:cNvSpPr txBox="1"/>
          <p:nvPr/>
        </p:nvSpPr>
        <p:spPr>
          <a:xfrm>
            <a:off x="1197707" y="5234035"/>
            <a:ext cx="1396536" cy="276999"/>
          </a:xfrm>
          <a:prstGeom prst="rect">
            <a:avLst/>
          </a:prstGeom>
          <a:noFill/>
        </p:spPr>
        <p:txBody>
          <a:bodyPr wrap="none" rtlCol="0">
            <a:spAutoFit/>
          </a:bodyPr>
          <a:lstStyle/>
          <a:p>
            <a:r>
              <a:rPr lang="en-US" sz="1200" dirty="0" err="1" smtClean="0"/>
              <a:t>Thier</a:t>
            </a:r>
            <a:r>
              <a:rPr lang="en-US" sz="1200" dirty="0" smtClean="0"/>
              <a:t> et al. (2014)</a:t>
            </a:r>
            <a:endParaRPr lang="en-US" sz="1200" dirty="0"/>
          </a:p>
        </p:txBody>
      </p:sp>
    </p:spTree>
    <p:extLst>
      <p:ext uri="{BB962C8B-B14F-4D97-AF65-F5344CB8AC3E}">
        <p14:creationId xmlns:p14="http://schemas.microsoft.com/office/powerpoint/2010/main" val="3403335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fad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fade">
                                      <p:cBhvr>
                                        <p:cTn id="17" dur="500"/>
                                        <p:tgtEl>
                                          <p:spTgt spid="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fade">
                                      <p:cBhvr>
                                        <p:cTn id="22"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We know that the cerebellum is implicated in housing a forward model. Is it required for both learning from error as well as retention?</a:t>
            </a:r>
            <a:endParaRPr lang="en-US" sz="1400" dirty="0" smtClean="0"/>
          </a:p>
          <a:p>
            <a:pPr marL="0" indent="0">
              <a:buNone/>
            </a:pPr>
            <a:endParaRPr lang="en-US" sz="1400" dirty="0"/>
          </a:p>
        </p:txBody>
      </p:sp>
      <p:sp>
        <p:nvSpPr>
          <p:cNvPr id="3" name="Title 2"/>
          <p:cNvSpPr>
            <a:spLocks noGrp="1"/>
          </p:cNvSpPr>
          <p:nvPr>
            <p:ph type="title"/>
          </p:nvPr>
        </p:nvSpPr>
        <p:spPr/>
        <p:txBody>
          <a:bodyPr/>
          <a:lstStyle/>
          <a:p>
            <a:pPr marL="0"/>
            <a:r>
              <a:rPr lang="en-US" sz="2400" dirty="0" smtClean="0"/>
              <a:t>What </a:t>
            </a:r>
            <a:r>
              <a:rPr lang="en-US" sz="2400" dirty="0"/>
              <a:t>brain region is responsible for modifying the rate of adaptation?</a:t>
            </a:r>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Cerebellar contributions to motion and learning</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41</a:t>
            </a:fld>
            <a:endParaRPr lang="en-US"/>
          </a:p>
        </p:txBody>
      </p:sp>
      <p:pic>
        <p:nvPicPr>
          <p:cNvPr id="22530" name="Picture 2" descr="C:\Documents and Settings\Administrator\Desktop\Untitled-1.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8615" y="3198570"/>
            <a:ext cx="8388419" cy="2299662"/>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p:cNvSpPr txBox="1"/>
          <p:nvPr/>
        </p:nvSpPr>
        <p:spPr>
          <a:xfrm>
            <a:off x="7068750" y="6153291"/>
            <a:ext cx="1617751" cy="276999"/>
          </a:xfrm>
          <a:prstGeom prst="rect">
            <a:avLst/>
          </a:prstGeom>
          <a:noFill/>
        </p:spPr>
        <p:txBody>
          <a:bodyPr wrap="none" rtlCol="0">
            <a:spAutoFit/>
          </a:bodyPr>
          <a:lstStyle/>
          <a:p>
            <a:r>
              <a:rPr lang="en-US" sz="1200" dirty="0" smtClean="0"/>
              <a:t>Herzfeld et al. (2014)</a:t>
            </a:r>
            <a:endParaRPr lang="en-US" sz="1200" dirty="0"/>
          </a:p>
        </p:txBody>
      </p:sp>
    </p:spTree>
    <p:extLst>
      <p:ext uri="{BB962C8B-B14F-4D97-AF65-F5344CB8AC3E}">
        <p14:creationId xmlns:p14="http://schemas.microsoft.com/office/powerpoint/2010/main" val="4007294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530"/>
                                        </p:tgtEl>
                                        <p:attrNameLst>
                                          <p:attrName>style.visibility</p:attrName>
                                        </p:attrNameLst>
                                      </p:cBhvr>
                                      <p:to>
                                        <p:strVal val="visible"/>
                                      </p:to>
                                    </p:set>
                                    <p:animEffect transition="in" filter="fade">
                                      <p:cBhvr>
                                        <p:cTn id="7" dur="500"/>
                                        <p:tgtEl>
                                          <p:spTgt spid="225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Cerebellar stimulation modulates how quickly subjects learn from error</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Cerebellar contributions to motion and learning</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42</a:t>
            </a:fld>
            <a:endParaRPr lang="en-US"/>
          </a:p>
        </p:txBody>
      </p:sp>
      <p:pic>
        <p:nvPicPr>
          <p:cNvPr id="23554" name="Picture 2" descr="C:\Documents and Settings\Administrator\Desktop\Untitled-1.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640" y="2123230"/>
            <a:ext cx="5956640" cy="2573135"/>
          </a:xfrm>
          <a:prstGeom prst="rect">
            <a:avLst/>
          </a:prstGeom>
          <a:noFill/>
          <a:extLst>
            <a:ext uri="{909E8E84-426E-40DD-AFC4-6F175D3DCCD1}">
              <a14:hiddenFill xmlns:a14="http://schemas.microsoft.com/office/drawing/2010/main">
                <a:solidFill>
                  <a:srgbClr val="FFFFFF"/>
                </a:solidFill>
              </a14:hiddenFill>
            </a:ext>
          </a:extLst>
        </p:spPr>
      </p:pic>
      <p:grpSp>
        <p:nvGrpSpPr>
          <p:cNvPr id="23963" name="Group 23962"/>
          <p:cNvGrpSpPr/>
          <p:nvPr/>
        </p:nvGrpSpPr>
        <p:grpSpPr>
          <a:xfrm>
            <a:off x="6964384" y="1512887"/>
            <a:ext cx="1882781" cy="1530349"/>
            <a:chOff x="6964384" y="1512887"/>
            <a:chExt cx="1882781" cy="1530349"/>
          </a:xfrm>
        </p:grpSpPr>
        <p:sp>
          <p:nvSpPr>
            <p:cNvPr id="23765" name="Line 247"/>
            <p:cNvSpPr>
              <a:spLocks noChangeShapeType="1"/>
            </p:cNvSpPr>
            <p:nvPr/>
          </p:nvSpPr>
          <p:spPr bwMode="auto">
            <a:xfrm>
              <a:off x="6964384" y="3001961"/>
              <a:ext cx="0" cy="4127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6" name="Line 248"/>
            <p:cNvSpPr>
              <a:spLocks noChangeShapeType="1"/>
            </p:cNvSpPr>
            <p:nvPr/>
          </p:nvSpPr>
          <p:spPr bwMode="auto">
            <a:xfrm>
              <a:off x="7038997" y="1512887"/>
              <a:ext cx="0" cy="141287"/>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7" name="Line 249"/>
            <p:cNvSpPr>
              <a:spLocks noChangeShapeType="1"/>
            </p:cNvSpPr>
            <p:nvPr/>
          </p:nvSpPr>
          <p:spPr bwMode="auto">
            <a:xfrm>
              <a:off x="7194573" y="1724024"/>
              <a:ext cx="0" cy="15557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8" name="Line 250"/>
            <p:cNvSpPr>
              <a:spLocks noChangeShapeType="1"/>
            </p:cNvSpPr>
            <p:nvPr/>
          </p:nvSpPr>
          <p:spPr bwMode="auto">
            <a:xfrm>
              <a:off x="7348561" y="1836737"/>
              <a:ext cx="0" cy="1841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9" name="Line 251"/>
            <p:cNvSpPr>
              <a:spLocks noChangeShapeType="1"/>
            </p:cNvSpPr>
            <p:nvPr/>
          </p:nvSpPr>
          <p:spPr bwMode="auto">
            <a:xfrm>
              <a:off x="7499373" y="2047874"/>
              <a:ext cx="0" cy="1460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0" name="Line 252"/>
            <p:cNvSpPr>
              <a:spLocks noChangeShapeType="1"/>
            </p:cNvSpPr>
            <p:nvPr/>
          </p:nvSpPr>
          <p:spPr bwMode="auto">
            <a:xfrm>
              <a:off x="7653361" y="2189161"/>
              <a:ext cx="0" cy="1460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5" name="Line 253"/>
            <p:cNvSpPr>
              <a:spLocks noChangeShapeType="1"/>
            </p:cNvSpPr>
            <p:nvPr/>
          </p:nvSpPr>
          <p:spPr bwMode="auto">
            <a:xfrm>
              <a:off x="7808937" y="2268536"/>
              <a:ext cx="0" cy="122237"/>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6" name="Line 254"/>
            <p:cNvSpPr>
              <a:spLocks noChangeShapeType="1"/>
            </p:cNvSpPr>
            <p:nvPr/>
          </p:nvSpPr>
          <p:spPr bwMode="auto">
            <a:xfrm>
              <a:off x="7959750" y="2273299"/>
              <a:ext cx="0" cy="188912"/>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7" name="Line 255"/>
            <p:cNvSpPr>
              <a:spLocks noChangeShapeType="1"/>
            </p:cNvSpPr>
            <p:nvPr/>
          </p:nvSpPr>
          <p:spPr bwMode="auto">
            <a:xfrm>
              <a:off x="8113738" y="2344736"/>
              <a:ext cx="0" cy="144462"/>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8" name="Line 256"/>
            <p:cNvSpPr>
              <a:spLocks noChangeShapeType="1"/>
            </p:cNvSpPr>
            <p:nvPr/>
          </p:nvSpPr>
          <p:spPr bwMode="auto">
            <a:xfrm>
              <a:off x="8269313" y="2532061"/>
              <a:ext cx="0" cy="93662"/>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79" name="Line 257"/>
            <p:cNvSpPr>
              <a:spLocks noChangeShapeType="1"/>
            </p:cNvSpPr>
            <p:nvPr/>
          </p:nvSpPr>
          <p:spPr bwMode="auto">
            <a:xfrm>
              <a:off x="8420126" y="2508249"/>
              <a:ext cx="0" cy="9842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0" name="Line 258"/>
            <p:cNvSpPr>
              <a:spLocks noChangeShapeType="1"/>
            </p:cNvSpPr>
            <p:nvPr/>
          </p:nvSpPr>
          <p:spPr bwMode="auto">
            <a:xfrm>
              <a:off x="8574114" y="2517774"/>
              <a:ext cx="0" cy="1079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1" name="Line 259"/>
            <p:cNvSpPr>
              <a:spLocks noChangeShapeType="1"/>
            </p:cNvSpPr>
            <p:nvPr/>
          </p:nvSpPr>
          <p:spPr bwMode="auto">
            <a:xfrm>
              <a:off x="8823352" y="2738436"/>
              <a:ext cx="0" cy="74612"/>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2" name="Line 260"/>
            <p:cNvSpPr>
              <a:spLocks noChangeShapeType="1"/>
            </p:cNvSpPr>
            <p:nvPr/>
          </p:nvSpPr>
          <p:spPr bwMode="auto">
            <a:xfrm>
              <a:off x="8574114" y="2570161"/>
              <a:ext cx="273051" cy="20637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3" name="Freeform 261"/>
            <p:cNvSpPr>
              <a:spLocks/>
            </p:cNvSpPr>
            <p:nvPr/>
          </p:nvSpPr>
          <p:spPr bwMode="auto">
            <a:xfrm>
              <a:off x="6964384" y="1584324"/>
              <a:ext cx="1609730" cy="1436687"/>
            </a:xfrm>
            <a:custGeom>
              <a:avLst/>
              <a:gdLst>
                <a:gd name="T0" fmla="*/ 0 w 1014"/>
                <a:gd name="T1" fmla="*/ 905 h 905"/>
                <a:gd name="T2" fmla="*/ 47 w 1014"/>
                <a:gd name="T3" fmla="*/ 0 h 905"/>
                <a:gd name="T4" fmla="*/ 145 w 1014"/>
                <a:gd name="T5" fmla="*/ 136 h 905"/>
                <a:gd name="T6" fmla="*/ 242 w 1014"/>
                <a:gd name="T7" fmla="*/ 218 h 905"/>
                <a:gd name="T8" fmla="*/ 337 w 1014"/>
                <a:gd name="T9" fmla="*/ 340 h 905"/>
                <a:gd name="T10" fmla="*/ 434 w 1014"/>
                <a:gd name="T11" fmla="*/ 428 h 905"/>
                <a:gd name="T12" fmla="*/ 532 w 1014"/>
                <a:gd name="T13" fmla="*/ 470 h 905"/>
                <a:gd name="T14" fmla="*/ 627 w 1014"/>
                <a:gd name="T15" fmla="*/ 493 h 905"/>
                <a:gd name="T16" fmla="*/ 724 w 1014"/>
                <a:gd name="T17" fmla="*/ 523 h 905"/>
                <a:gd name="T18" fmla="*/ 822 w 1014"/>
                <a:gd name="T19" fmla="*/ 627 h 905"/>
                <a:gd name="T20" fmla="*/ 917 w 1014"/>
                <a:gd name="T21" fmla="*/ 612 h 905"/>
                <a:gd name="T22" fmla="*/ 1014 w 1014"/>
                <a:gd name="T23" fmla="*/ 621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4" h="905">
                  <a:moveTo>
                    <a:pt x="0" y="905"/>
                  </a:moveTo>
                  <a:lnTo>
                    <a:pt x="47" y="0"/>
                  </a:lnTo>
                  <a:lnTo>
                    <a:pt x="145" y="136"/>
                  </a:lnTo>
                  <a:lnTo>
                    <a:pt x="242" y="218"/>
                  </a:lnTo>
                  <a:lnTo>
                    <a:pt x="337" y="340"/>
                  </a:lnTo>
                  <a:lnTo>
                    <a:pt x="434" y="428"/>
                  </a:lnTo>
                  <a:lnTo>
                    <a:pt x="532" y="470"/>
                  </a:lnTo>
                  <a:lnTo>
                    <a:pt x="627" y="493"/>
                  </a:lnTo>
                  <a:lnTo>
                    <a:pt x="724" y="523"/>
                  </a:lnTo>
                  <a:lnTo>
                    <a:pt x="822" y="627"/>
                  </a:lnTo>
                  <a:lnTo>
                    <a:pt x="917" y="612"/>
                  </a:lnTo>
                  <a:lnTo>
                    <a:pt x="1014" y="621"/>
                  </a:lnTo>
                </a:path>
              </a:pathLst>
            </a:custGeom>
            <a:noFill/>
            <a:ln w="12">
              <a:solidFill>
                <a:srgbClr val="ED1C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62" name="Group 23961"/>
          <p:cNvGrpSpPr/>
          <p:nvPr/>
        </p:nvGrpSpPr>
        <p:grpSpPr>
          <a:xfrm>
            <a:off x="6996134" y="1100137"/>
            <a:ext cx="1860557" cy="1938336"/>
            <a:chOff x="6996134" y="1100137"/>
            <a:chExt cx="1860557" cy="1938336"/>
          </a:xfrm>
        </p:grpSpPr>
        <p:sp>
          <p:nvSpPr>
            <p:cNvPr id="23784" name="Line 262"/>
            <p:cNvSpPr>
              <a:spLocks noChangeShapeType="1"/>
            </p:cNvSpPr>
            <p:nvPr/>
          </p:nvSpPr>
          <p:spPr bwMode="auto">
            <a:xfrm>
              <a:off x="6996134" y="3006723"/>
              <a:ext cx="0" cy="3175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5" name="Line 263"/>
            <p:cNvSpPr>
              <a:spLocks noChangeShapeType="1"/>
            </p:cNvSpPr>
            <p:nvPr/>
          </p:nvSpPr>
          <p:spPr bwMode="auto">
            <a:xfrm>
              <a:off x="7072335" y="1409699"/>
              <a:ext cx="0" cy="10795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6" name="Line 264"/>
            <p:cNvSpPr>
              <a:spLocks noChangeShapeType="1"/>
            </p:cNvSpPr>
            <p:nvPr/>
          </p:nvSpPr>
          <p:spPr bwMode="auto">
            <a:xfrm>
              <a:off x="7226323" y="1385887"/>
              <a:ext cx="0" cy="4318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7" name="Line 265"/>
            <p:cNvSpPr>
              <a:spLocks noChangeShapeType="1"/>
            </p:cNvSpPr>
            <p:nvPr/>
          </p:nvSpPr>
          <p:spPr bwMode="auto">
            <a:xfrm>
              <a:off x="7377136" y="1100137"/>
              <a:ext cx="0" cy="671512"/>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8" name="Line 266"/>
            <p:cNvSpPr>
              <a:spLocks noChangeShapeType="1"/>
            </p:cNvSpPr>
            <p:nvPr/>
          </p:nvSpPr>
          <p:spPr bwMode="auto">
            <a:xfrm>
              <a:off x="7532711" y="1682749"/>
              <a:ext cx="0" cy="347662"/>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89" name="Line 267"/>
            <p:cNvSpPr>
              <a:spLocks noChangeShapeType="1"/>
            </p:cNvSpPr>
            <p:nvPr/>
          </p:nvSpPr>
          <p:spPr bwMode="auto">
            <a:xfrm>
              <a:off x="7686699" y="1898649"/>
              <a:ext cx="0" cy="24447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0" name="Line 268"/>
            <p:cNvSpPr>
              <a:spLocks noChangeShapeType="1"/>
            </p:cNvSpPr>
            <p:nvPr/>
          </p:nvSpPr>
          <p:spPr bwMode="auto">
            <a:xfrm>
              <a:off x="7837512" y="1860549"/>
              <a:ext cx="0" cy="2301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1" name="Line 269"/>
            <p:cNvSpPr>
              <a:spLocks noChangeShapeType="1"/>
            </p:cNvSpPr>
            <p:nvPr/>
          </p:nvSpPr>
          <p:spPr bwMode="auto">
            <a:xfrm>
              <a:off x="7991500" y="2035174"/>
              <a:ext cx="0" cy="3556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2" name="Line 270"/>
            <p:cNvSpPr>
              <a:spLocks noChangeShapeType="1"/>
            </p:cNvSpPr>
            <p:nvPr/>
          </p:nvSpPr>
          <p:spPr bwMode="auto">
            <a:xfrm>
              <a:off x="8142313" y="2146299"/>
              <a:ext cx="0" cy="268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3" name="Line 271"/>
            <p:cNvSpPr>
              <a:spLocks noChangeShapeType="1"/>
            </p:cNvSpPr>
            <p:nvPr/>
          </p:nvSpPr>
          <p:spPr bwMode="auto">
            <a:xfrm>
              <a:off x="8297888" y="2198686"/>
              <a:ext cx="0" cy="268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4" name="Line 272"/>
            <p:cNvSpPr>
              <a:spLocks noChangeShapeType="1"/>
            </p:cNvSpPr>
            <p:nvPr/>
          </p:nvSpPr>
          <p:spPr bwMode="auto">
            <a:xfrm>
              <a:off x="8451876" y="2320924"/>
              <a:ext cx="0" cy="16827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5" name="Line 273"/>
            <p:cNvSpPr>
              <a:spLocks noChangeShapeType="1"/>
            </p:cNvSpPr>
            <p:nvPr/>
          </p:nvSpPr>
          <p:spPr bwMode="auto">
            <a:xfrm>
              <a:off x="8602689" y="2273299"/>
              <a:ext cx="0" cy="21113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6" name="Line 274"/>
            <p:cNvSpPr>
              <a:spLocks noChangeShapeType="1"/>
            </p:cNvSpPr>
            <p:nvPr/>
          </p:nvSpPr>
          <p:spPr bwMode="auto">
            <a:xfrm>
              <a:off x="8851928" y="2630486"/>
              <a:ext cx="0" cy="1270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7" name="Line 275"/>
            <p:cNvSpPr>
              <a:spLocks noChangeShapeType="1"/>
            </p:cNvSpPr>
            <p:nvPr/>
          </p:nvSpPr>
          <p:spPr bwMode="auto">
            <a:xfrm>
              <a:off x="8602689" y="2381249"/>
              <a:ext cx="9525" cy="4762"/>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8" name="Line 276"/>
            <p:cNvSpPr>
              <a:spLocks noChangeShapeType="1"/>
            </p:cNvSpPr>
            <p:nvPr/>
          </p:nvSpPr>
          <p:spPr bwMode="auto">
            <a:xfrm>
              <a:off x="8621739" y="2400299"/>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99" name="Line 277"/>
            <p:cNvSpPr>
              <a:spLocks noChangeShapeType="1"/>
            </p:cNvSpPr>
            <p:nvPr/>
          </p:nvSpPr>
          <p:spPr bwMode="auto">
            <a:xfrm>
              <a:off x="8645552" y="2428874"/>
              <a:ext cx="12700" cy="1905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0" name="Line 278"/>
            <p:cNvSpPr>
              <a:spLocks noChangeShapeType="1"/>
            </p:cNvSpPr>
            <p:nvPr/>
          </p:nvSpPr>
          <p:spPr bwMode="auto">
            <a:xfrm>
              <a:off x="8667777" y="2462211"/>
              <a:ext cx="14288" cy="127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1" name="Line 279"/>
            <p:cNvSpPr>
              <a:spLocks noChangeShapeType="1"/>
            </p:cNvSpPr>
            <p:nvPr/>
          </p:nvSpPr>
          <p:spPr bwMode="auto">
            <a:xfrm>
              <a:off x="8691590" y="2489199"/>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2" name="Line 280"/>
            <p:cNvSpPr>
              <a:spLocks noChangeShapeType="1"/>
            </p:cNvSpPr>
            <p:nvPr/>
          </p:nvSpPr>
          <p:spPr bwMode="auto">
            <a:xfrm>
              <a:off x="8715402" y="2517774"/>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3" name="Line 281"/>
            <p:cNvSpPr>
              <a:spLocks noChangeShapeType="1"/>
            </p:cNvSpPr>
            <p:nvPr/>
          </p:nvSpPr>
          <p:spPr bwMode="auto">
            <a:xfrm>
              <a:off x="8739215" y="2546349"/>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4" name="Line 282"/>
            <p:cNvSpPr>
              <a:spLocks noChangeShapeType="1"/>
            </p:cNvSpPr>
            <p:nvPr/>
          </p:nvSpPr>
          <p:spPr bwMode="auto">
            <a:xfrm>
              <a:off x="8761440" y="2579686"/>
              <a:ext cx="14288" cy="127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5" name="Line 283"/>
            <p:cNvSpPr>
              <a:spLocks noChangeShapeType="1"/>
            </p:cNvSpPr>
            <p:nvPr/>
          </p:nvSpPr>
          <p:spPr bwMode="auto">
            <a:xfrm>
              <a:off x="8785252" y="2606674"/>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6" name="Line 284"/>
            <p:cNvSpPr>
              <a:spLocks noChangeShapeType="1"/>
            </p:cNvSpPr>
            <p:nvPr/>
          </p:nvSpPr>
          <p:spPr bwMode="auto">
            <a:xfrm>
              <a:off x="8809065" y="2635249"/>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7" name="Line 285"/>
            <p:cNvSpPr>
              <a:spLocks noChangeShapeType="1"/>
            </p:cNvSpPr>
            <p:nvPr/>
          </p:nvSpPr>
          <p:spPr bwMode="auto">
            <a:xfrm>
              <a:off x="8832878" y="2663823"/>
              <a:ext cx="14288" cy="14287"/>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8" name="Line 286"/>
            <p:cNvSpPr>
              <a:spLocks noChangeShapeType="1"/>
            </p:cNvSpPr>
            <p:nvPr/>
          </p:nvSpPr>
          <p:spPr bwMode="auto">
            <a:xfrm>
              <a:off x="8851928" y="2687636"/>
              <a:ext cx="4763" cy="4762"/>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09" name="Freeform 287"/>
            <p:cNvSpPr>
              <a:spLocks/>
            </p:cNvSpPr>
            <p:nvPr/>
          </p:nvSpPr>
          <p:spPr bwMode="auto">
            <a:xfrm>
              <a:off x="6996134" y="1438274"/>
              <a:ext cx="1606555" cy="1587499"/>
            </a:xfrm>
            <a:custGeom>
              <a:avLst/>
              <a:gdLst>
                <a:gd name="T0" fmla="*/ 0 w 1012"/>
                <a:gd name="T1" fmla="*/ 1000 h 1000"/>
                <a:gd name="T2" fmla="*/ 48 w 1012"/>
                <a:gd name="T3" fmla="*/ 18 h 1000"/>
                <a:gd name="T4" fmla="*/ 145 w 1012"/>
                <a:gd name="T5" fmla="*/ 103 h 1000"/>
                <a:gd name="T6" fmla="*/ 240 w 1012"/>
                <a:gd name="T7" fmla="*/ 0 h 1000"/>
                <a:gd name="T8" fmla="*/ 338 w 1012"/>
                <a:gd name="T9" fmla="*/ 263 h 1000"/>
                <a:gd name="T10" fmla="*/ 435 w 1012"/>
                <a:gd name="T11" fmla="*/ 367 h 1000"/>
                <a:gd name="T12" fmla="*/ 530 w 1012"/>
                <a:gd name="T13" fmla="*/ 337 h 1000"/>
                <a:gd name="T14" fmla="*/ 627 w 1012"/>
                <a:gd name="T15" fmla="*/ 488 h 1000"/>
                <a:gd name="T16" fmla="*/ 722 w 1012"/>
                <a:gd name="T17" fmla="*/ 532 h 1000"/>
                <a:gd name="T18" fmla="*/ 820 w 1012"/>
                <a:gd name="T19" fmla="*/ 565 h 1000"/>
                <a:gd name="T20" fmla="*/ 917 w 1012"/>
                <a:gd name="T21" fmla="*/ 609 h 1000"/>
                <a:gd name="T22" fmla="*/ 1012 w 1012"/>
                <a:gd name="T23" fmla="*/ 594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2" h="1000">
                  <a:moveTo>
                    <a:pt x="0" y="1000"/>
                  </a:moveTo>
                  <a:lnTo>
                    <a:pt x="48" y="18"/>
                  </a:lnTo>
                  <a:lnTo>
                    <a:pt x="145" y="103"/>
                  </a:lnTo>
                  <a:lnTo>
                    <a:pt x="240" y="0"/>
                  </a:lnTo>
                  <a:lnTo>
                    <a:pt x="338" y="263"/>
                  </a:lnTo>
                  <a:lnTo>
                    <a:pt x="435" y="367"/>
                  </a:lnTo>
                  <a:lnTo>
                    <a:pt x="530" y="337"/>
                  </a:lnTo>
                  <a:lnTo>
                    <a:pt x="627" y="488"/>
                  </a:lnTo>
                  <a:lnTo>
                    <a:pt x="722" y="532"/>
                  </a:lnTo>
                  <a:lnTo>
                    <a:pt x="820" y="565"/>
                  </a:lnTo>
                  <a:lnTo>
                    <a:pt x="917" y="609"/>
                  </a:lnTo>
                  <a:lnTo>
                    <a:pt x="1012" y="594"/>
                  </a:lnTo>
                </a:path>
              </a:pathLst>
            </a:custGeom>
            <a:noFill/>
            <a:ln w="12">
              <a:solidFill>
                <a:srgbClr val="00A65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61" name="Group 23960"/>
          <p:cNvGrpSpPr/>
          <p:nvPr/>
        </p:nvGrpSpPr>
        <p:grpSpPr>
          <a:xfrm>
            <a:off x="6978672" y="1368424"/>
            <a:ext cx="1863731" cy="1674811"/>
            <a:chOff x="6978672" y="1368424"/>
            <a:chExt cx="1863731" cy="1674811"/>
          </a:xfrm>
        </p:grpSpPr>
        <p:sp>
          <p:nvSpPr>
            <p:cNvPr id="23810" name="Line 288"/>
            <p:cNvSpPr>
              <a:spLocks noChangeShapeType="1"/>
            </p:cNvSpPr>
            <p:nvPr/>
          </p:nvSpPr>
          <p:spPr bwMode="auto">
            <a:xfrm>
              <a:off x="6978672" y="3006723"/>
              <a:ext cx="0" cy="36512"/>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1" name="Line 289"/>
            <p:cNvSpPr>
              <a:spLocks noChangeShapeType="1"/>
            </p:cNvSpPr>
            <p:nvPr/>
          </p:nvSpPr>
          <p:spPr bwMode="auto">
            <a:xfrm>
              <a:off x="7058047" y="1368424"/>
              <a:ext cx="0" cy="2428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2" name="Line 290"/>
            <p:cNvSpPr>
              <a:spLocks noChangeShapeType="1"/>
            </p:cNvSpPr>
            <p:nvPr/>
          </p:nvSpPr>
          <p:spPr bwMode="auto">
            <a:xfrm>
              <a:off x="7208860" y="1771649"/>
              <a:ext cx="0" cy="19685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3" name="Line 291"/>
            <p:cNvSpPr>
              <a:spLocks noChangeShapeType="1"/>
            </p:cNvSpPr>
            <p:nvPr/>
          </p:nvSpPr>
          <p:spPr bwMode="auto">
            <a:xfrm>
              <a:off x="7362848" y="1898649"/>
              <a:ext cx="0" cy="163512"/>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4" name="Line 292"/>
            <p:cNvSpPr>
              <a:spLocks noChangeShapeType="1"/>
            </p:cNvSpPr>
            <p:nvPr/>
          </p:nvSpPr>
          <p:spPr bwMode="auto">
            <a:xfrm>
              <a:off x="7518424" y="2124074"/>
              <a:ext cx="0" cy="1492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5" name="Line 293"/>
            <p:cNvSpPr>
              <a:spLocks noChangeShapeType="1"/>
            </p:cNvSpPr>
            <p:nvPr/>
          </p:nvSpPr>
          <p:spPr bwMode="auto">
            <a:xfrm>
              <a:off x="7667649" y="2160586"/>
              <a:ext cx="0" cy="20637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6" name="Line 294"/>
            <p:cNvSpPr>
              <a:spLocks noChangeShapeType="1"/>
            </p:cNvSpPr>
            <p:nvPr/>
          </p:nvSpPr>
          <p:spPr bwMode="auto">
            <a:xfrm>
              <a:off x="7823224" y="2217736"/>
              <a:ext cx="0" cy="1412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7" name="Line 295"/>
            <p:cNvSpPr>
              <a:spLocks noChangeShapeType="1"/>
            </p:cNvSpPr>
            <p:nvPr/>
          </p:nvSpPr>
          <p:spPr bwMode="auto">
            <a:xfrm>
              <a:off x="7978800" y="2400299"/>
              <a:ext cx="0" cy="136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8" name="Line 296"/>
            <p:cNvSpPr>
              <a:spLocks noChangeShapeType="1"/>
            </p:cNvSpPr>
            <p:nvPr/>
          </p:nvSpPr>
          <p:spPr bwMode="auto">
            <a:xfrm>
              <a:off x="8128025" y="2433636"/>
              <a:ext cx="0" cy="1539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19" name="Line 297"/>
            <p:cNvSpPr>
              <a:spLocks noChangeShapeType="1"/>
            </p:cNvSpPr>
            <p:nvPr/>
          </p:nvSpPr>
          <p:spPr bwMode="auto">
            <a:xfrm>
              <a:off x="8283601" y="2498724"/>
              <a:ext cx="0" cy="150812"/>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0" name="Line 298"/>
            <p:cNvSpPr>
              <a:spLocks noChangeShapeType="1"/>
            </p:cNvSpPr>
            <p:nvPr/>
          </p:nvSpPr>
          <p:spPr bwMode="auto">
            <a:xfrm>
              <a:off x="8432826" y="2443161"/>
              <a:ext cx="0" cy="136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1" name="Line 299"/>
            <p:cNvSpPr>
              <a:spLocks noChangeShapeType="1"/>
            </p:cNvSpPr>
            <p:nvPr/>
          </p:nvSpPr>
          <p:spPr bwMode="auto">
            <a:xfrm>
              <a:off x="8588402" y="2462211"/>
              <a:ext cx="0" cy="15875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2" name="Line 300"/>
            <p:cNvSpPr>
              <a:spLocks noChangeShapeType="1"/>
            </p:cNvSpPr>
            <p:nvPr/>
          </p:nvSpPr>
          <p:spPr bwMode="auto">
            <a:xfrm>
              <a:off x="8837640" y="2705098"/>
              <a:ext cx="0" cy="12700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3" name="Line 301"/>
            <p:cNvSpPr>
              <a:spLocks noChangeShapeType="1"/>
            </p:cNvSpPr>
            <p:nvPr/>
          </p:nvSpPr>
          <p:spPr bwMode="auto">
            <a:xfrm>
              <a:off x="8588402" y="2541586"/>
              <a:ext cx="9525" cy="4762"/>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4" name="Line 302"/>
            <p:cNvSpPr>
              <a:spLocks noChangeShapeType="1"/>
            </p:cNvSpPr>
            <p:nvPr/>
          </p:nvSpPr>
          <p:spPr bwMode="auto">
            <a:xfrm>
              <a:off x="8612214" y="2560636"/>
              <a:ext cx="14288" cy="142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5" name="Line 303"/>
            <p:cNvSpPr>
              <a:spLocks noChangeShapeType="1"/>
            </p:cNvSpPr>
            <p:nvPr/>
          </p:nvSpPr>
          <p:spPr bwMode="auto">
            <a:xfrm>
              <a:off x="8640789" y="2584449"/>
              <a:ext cx="7938" cy="1270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6" name="Line 304"/>
            <p:cNvSpPr>
              <a:spLocks noChangeShapeType="1"/>
            </p:cNvSpPr>
            <p:nvPr/>
          </p:nvSpPr>
          <p:spPr bwMode="auto">
            <a:xfrm>
              <a:off x="8663015" y="2611436"/>
              <a:ext cx="14288"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7" name="Line 305"/>
            <p:cNvSpPr>
              <a:spLocks noChangeShapeType="1"/>
            </p:cNvSpPr>
            <p:nvPr/>
          </p:nvSpPr>
          <p:spPr bwMode="auto">
            <a:xfrm>
              <a:off x="8691590" y="2635249"/>
              <a:ext cx="14288" cy="142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8" name="Line 306"/>
            <p:cNvSpPr>
              <a:spLocks noChangeShapeType="1"/>
            </p:cNvSpPr>
            <p:nvPr/>
          </p:nvSpPr>
          <p:spPr bwMode="auto">
            <a:xfrm>
              <a:off x="8720165" y="2659061"/>
              <a:ext cx="14288" cy="142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29" name="Line 307"/>
            <p:cNvSpPr>
              <a:spLocks noChangeShapeType="1"/>
            </p:cNvSpPr>
            <p:nvPr/>
          </p:nvSpPr>
          <p:spPr bwMode="auto">
            <a:xfrm>
              <a:off x="8748740" y="2687636"/>
              <a:ext cx="12700" cy="793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30" name="Line 308"/>
            <p:cNvSpPr>
              <a:spLocks noChangeShapeType="1"/>
            </p:cNvSpPr>
            <p:nvPr/>
          </p:nvSpPr>
          <p:spPr bwMode="auto">
            <a:xfrm>
              <a:off x="8775727" y="2709861"/>
              <a:ext cx="14288" cy="14287"/>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31" name="Line 309"/>
            <p:cNvSpPr>
              <a:spLocks noChangeShapeType="1"/>
            </p:cNvSpPr>
            <p:nvPr/>
          </p:nvSpPr>
          <p:spPr bwMode="auto">
            <a:xfrm>
              <a:off x="8804302" y="2738436"/>
              <a:ext cx="14288"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32" name="Line 310"/>
            <p:cNvSpPr>
              <a:spLocks noChangeShapeType="1"/>
            </p:cNvSpPr>
            <p:nvPr/>
          </p:nvSpPr>
          <p:spPr bwMode="auto">
            <a:xfrm>
              <a:off x="8832878" y="2762248"/>
              <a:ext cx="9525" cy="4762"/>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33" name="Freeform 311"/>
            <p:cNvSpPr>
              <a:spLocks/>
            </p:cNvSpPr>
            <p:nvPr/>
          </p:nvSpPr>
          <p:spPr bwMode="auto">
            <a:xfrm>
              <a:off x="6978672" y="1489074"/>
              <a:ext cx="1609730" cy="1536699"/>
            </a:xfrm>
            <a:custGeom>
              <a:avLst/>
              <a:gdLst>
                <a:gd name="T0" fmla="*/ 0 w 1014"/>
                <a:gd name="T1" fmla="*/ 968 h 968"/>
                <a:gd name="T2" fmla="*/ 50 w 1014"/>
                <a:gd name="T3" fmla="*/ 0 h 968"/>
                <a:gd name="T4" fmla="*/ 145 w 1014"/>
                <a:gd name="T5" fmla="*/ 240 h 968"/>
                <a:gd name="T6" fmla="*/ 242 w 1014"/>
                <a:gd name="T7" fmla="*/ 311 h 968"/>
                <a:gd name="T8" fmla="*/ 340 w 1014"/>
                <a:gd name="T9" fmla="*/ 447 h 968"/>
                <a:gd name="T10" fmla="*/ 434 w 1014"/>
                <a:gd name="T11" fmla="*/ 488 h 968"/>
                <a:gd name="T12" fmla="*/ 532 w 1014"/>
                <a:gd name="T13" fmla="*/ 503 h 968"/>
                <a:gd name="T14" fmla="*/ 630 w 1014"/>
                <a:gd name="T15" fmla="*/ 616 h 968"/>
                <a:gd name="T16" fmla="*/ 724 w 1014"/>
                <a:gd name="T17" fmla="*/ 642 h 968"/>
                <a:gd name="T18" fmla="*/ 822 w 1014"/>
                <a:gd name="T19" fmla="*/ 684 h 968"/>
                <a:gd name="T20" fmla="*/ 916 w 1014"/>
                <a:gd name="T21" fmla="*/ 645 h 968"/>
                <a:gd name="T22" fmla="*/ 1014 w 1014"/>
                <a:gd name="T23" fmla="*/ 66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4" h="968">
                  <a:moveTo>
                    <a:pt x="0" y="968"/>
                  </a:moveTo>
                  <a:lnTo>
                    <a:pt x="50" y="0"/>
                  </a:lnTo>
                  <a:lnTo>
                    <a:pt x="145" y="240"/>
                  </a:lnTo>
                  <a:lnTo>
                    <a:pt x="242" y="311"/>
                  </a:lnTo>
                  <a:lnTo>
                    <a:pt x="340" y="447"/>
                  </a:lnTo>
                  <a:lnTo>
                    <a:pt x="434" y="488"/>
                  </a:lnTo>
                  <a:lnTo>
                    <a:pt x="532" y="503"/>
                  </a:lnTo>
                  <a:lnTo>
                    <a:pt x="630" y="616"/>
                  </a:lnTo>
                  <a:lnTo>
                    <a:pt x="724" y="642"/>
                  </a:lnTo>
                  <a:lnTo>
                    <a:pt x="822" y="684"/>
                  </a:lnTo>
                  <a:lnTo>
                    <a:pt x="916" y="645"/>
                  </a:lnTo>
                  <a:lnTo>
                    <a:pt x="1014" y="663"/>
                  </a:lnTo>
                </a:path>
              </a:pathLst>
            </a:custGeom>
            <a:noFill/>
            <a:ln w="18">
              <a:solidFill>
                <a:srgbClr val="2E319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64" name="Group 23963"/>
          <p:cNvGrpSpPr/>
          <p:nvPr/>
        </p:nvGrpSpPr>
        <p:grpSpPr>
          <a:xfrm>
            <a:off x="6362720" y="1184274"/>
            <a:ext cx="2628908" cy="2238374"/>
            <a:chOff x="6362720" y="1184274"/>
            <a:chExt cx="2628908" cy="2238374"/>
          </a:xfrm>
        </p:grpSpPr>
        <p:sp>
          <p:nvSpPr>
            <p:cNvPr id="23744" name="Line 226"/>
            <p:cNvSpPr>
              <a:spLocks noChangeShapeType="1"/>
            </p:cNvSpPr>
            <p:nvPr/>
          </p:nvSpPr>
          <p:spPr bwMode="auto">
            <a:xfrm flipV="1">
              <a:off x="6856434" y="1184274"/>
              <a:ext cx="0" cy="1952624"/>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45" name="Line 227"/>
            <p:cNvSpPr>
              <a:spLocks noChangeShapeType="1"/>
            </p:cNvSpPr>
            <p:nvPr/>
          </p:nvSpPr>
          <p:spPr bwMode="auto">
            <a:xfrm flipH="1">
              <a:off x="6799284" y="3136898"/>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46" name="Line 228"/>
            <p:cNvSpPr>
              <a:spLocks noChangeShapeType="1"/>
            </p:cNvSpPr>
            <p:nvPr/>
          </p:nvSpPr>
          <p:spPr bwMode="auto">
            <a:xfrm flipH="1">
              <a:off x="6799284" y="2920998"/>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47" name="Line 229"/>
            <p:cNvSpPr>
              <a:spLocks noChangeShapeType="1"/>
            </p:cNvSpPr>
            <p:nvPr/>
          </p:nvSpPr>
          <p:spPr bwMode="auto">
            <a:xfrm flipH="1">
              <a:off x="6799284" y="2705098"/>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48" name="Line 230"/>
            <p:cNvSpPr>
              <a:spLocks noChangeShapeType="1"/>
            </p:cNvSpPr>
            <p:nvPr/>
          </p:nvSpPr>
          <p:spPr bwMode="auto">
            <a:xfrm flipH="1">
              <a:off x="6799284" y="24891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49" name="Line 231"/>
            <p:cNvSpPr>
              <a:spLocks noChangeShapeType="1"/>
            </p:cNvSpPr>
            <p:nvPr/>
          </p:nvSpPr>
          <p:spPr bwMode="auto">
            <a:xfrm flipH="1">
              <a:off x="6799284" y="22732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0" name="Line 232"/>
            <p:cNvSpPr>
              <a:spLocks noChangeShapeType="1"/>
            </p:cNvSpPr>
            <p:nvPr/>
          </p:nvSpPr>
          <p:spPr bwMode="auto">
            <a:xfrm flipH="1">
              <a:off x="6799284" y="20573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1" name="Line 233"/>
            <p:cNvSpPr>
              <a:spLocks noChangeShapeType="1"/>
            </p:cNvSpPr>
            <p:nvPr/>
          </p:nvSpPr>
          <p:spPr bwMode="auto">
            <a:xfrm flipH="1">
              <a:off x="6799284" y="18414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2" name="Line 234"/>
            <p:cNvSpPr>
              <a:spLocks noChangeShapeType="1"/>
            </p:cNvSpPr>
            <p:nvPr/>
          </p:nvSpPr>
          <p:spPr bwMode="auto">
            <a:xfrm flipH="1">
              <a:off x="6799284" y="16255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3" name="Line 235"/>
            <p:cNvSpPr>
              <a:spLocks noChangeShapeType="1"/>
            </p:cNvSpPr>
            <p:nvPr/>
          </p:nvSpPr>
          <p:spPr bwMode="auto">
            <a:xfrm flipH="1">
              <a:off x="6799284" y="14096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4" name="Line 236"/>
            <p:cNvSpPr>
              <a:spLocks noChangeShapeType="1"/>
            </p:cNvSpPr>
            <p:nvPr/>
          </p:nvSpPr>
          <p:spPr bwMode="auto">
            <a:xfrm flipH="1">
              <a:off x="6799284" y="1193799"/>
              <a:ext cx="571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5" name="Line 237"/>
            <p:cNvSpPr>
              <a:spLocks noChangeShapeType="1"/>
            </p:cNvSpPr>
            <p:nvPr/>
          </p:nvSpPr>
          <p:spPr bwMode="auto">
            <a:xfrm>
              <a:off x="6969147" y="3136898"/>
              <a:ext cx="188754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6" name="Line 238"/>
            <p:cNvSpPr>
              <a:spLocks noChangeShapeType="1"/>
            </p:cNvSpPr>
            <p:nvPr/>
          </p:nvSpPr>
          <p:spPr bwMode="auto">
            <a:xfrm>
              <a:off x="7058047"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7" name="Line 239"/>
            <p:cNvSpPr>
              <a:spLocks noChangeShapeType="1"/>
            </p:cNvSpPr>
            <p:nvPr/>
          </p:nvSpPr>
          <p:spPr bwMode="auto">
            <a:xfrm>
              <a:off x="7362848"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8" name="Line 240"/>
            <p:cNvSpPr>
              <a:spLocks noChangeShapeType="1"/>
            </p:cNvSpPr>
            <p:nvPr/>
          </p:nvSpPr>
          <p:spPr bwMode="auto">
            <a:xfrm>
              <a:off x="7667649"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59" name="Line 241"/>
            <p:cNvSpPr>
              <a:spLocks noChangeShapeType="1"/>
            </p:cNvSpPr>
            <p:nvPr/>
          </p:nvSpPr>
          <p:spPr bwMode="auto">
            <a:xfrm>
              <a:off x="7978800"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0" name="Line 242"/>
            <p:cNvSpPr>
              <a:spLocks noChangeShapeType="1"/>
            </p:cNvSpPr>
            <p:nvPr/>
          </p:nvSpPr>
          <p:spPr bwMode="auto">
            <a:xfrm>
              <a:off x="8588402"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1" name="Line 243"/>
            <p:cNvSpPr>
              <a:spLocks noChangeShapeType="1"/>
            </p:cNvSpPr>
            <p:nvPr/>
          </p:nvSpPr>
          <p:spPr bwMode="auto">
            <a:xfrm>
              <a:off x="8283601" y="3136898"/>
              <a:ext cx="0" cy="61912"/>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2" name="Line 244"/>
            <p:cNvSpPr>
              <a:spLocks noChangeShapeType="1"/>
            </p:cNvSpPr>
            <p:nvPr/>
          </p:nvSpPr>
          <p:spPr bwMode="auto">
            <a:xfrm>
              <a:off x="8851928" y="3136898"/>
              <a:ext cx="0" cy="5715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3" name="Line 245"/>
            <p:cNvSpPr>
              <a:spLocks noChangeShapeType="1"/>
            </p:cNvSpPr>
            <p:nvPr/>
          </p:nvSpPr>
          <p:spPr bwMode="auto">
            <a:xfrm>
              <a:off x="6964384" y="3136898"/>
              <a:ext cx="0" cy="6667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64" name="Line 246"/>
            <p:cNvSpPr>
              <a:spLocks noChangeShapeType="1"/>
            </p:cNvSpPr>
            <p:nvPr/>
          </p:nvSpPr>
          <p:spPr bwMode="auto">
            <a:xfrm>
              <a:off x="6851671" y="3136898"/>
              <a:ext cx="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3960" name="Group 23959"/>
            <p:cNvGrpSpPr/>
            <p:nvPr/>
          </p:nvGrpSpPr>
          <p:grpSpPr>
            <a:xfrm>
              <a:off x="6362720" y="1325562"/>
              <a:ext cx="2628908" cy="2097086"/>
              <a:chOff x="6362720" y="1325562"/>
              <a:chExt cx="2628908" cy="2097086"/>
            </a:xfrm>
          </p:grpSpPr>
          <p:sp>
            <p:nvSpPr>
              <p:cNvPr id="23834" name="Rectangle 312"/>
              <p:cNvSpPr>
                <a:spLocks noChangeArrowheads="1"/>
              </p:cNvSpPr>
              <p:nvPr/>
            </p:nvSpPr>
            <p:spPr bwMode="auto">
              <a:xfrm>
                <a:off x="7278710" y="3221036"/>
                <a:ext cx="230188"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a3</a:t>
                </a:r>
                <a:endParaRPr kumimoji="0" lang="en-US" sz="1800" b="0" i="0" u="none" strike="noStrike" cap="none" normalizeH="0" baseline="0" smtClean="0">
                  <a:ln>
                    <a:noFill/>
                  </a:ln>
                  <a:solidFill>
                    <a:schemeClr val="tx1"/>
                  </a:solidFill>
                  <a:effectLst/>
                  <a:latin typeface="Arial" pitchFamily="34" charset="0"/>
                </a:endParaRPr>
              </a:p>
            </p:txBody>
          </p:sp>
          <p:sp>
            <p:nvSpPr>
              <p:cNvPr id="23835" name="Rectangle 313"/>
              <p:cNvSpPr>
                <a:spLocks noChangeArrowheads="1"/>
              </p:cNvSpPr>
              <p:nvPr/>
            </p:nvSpPr>
            <p:spPr bwMode="auto">
              <a:xfrm>
                <a:off x="7583511" y="3221036"/>
                <a:ext cx="230188"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a5</a:t>
                </a:r>
                <a:endParaRPr kumimoji="0" lang="en-US" sz="1800" b="0" i="0" u="none" strike="noStrike" cap="none" normalizeH="0" baseline="0" smtClean="0">
                  <a:ln>
                    <a:noFill/>
                  </a:ln>
                  <a:solidFill>
                    <a:schemeClr val="tx1"/>
                  </a:solidFill>
                  <a:effectLst/>
                  <a:latin typeface="Arial" pitchFamily="34" charset="0"/>
                </a:endParaRPr>
              </a:p>
            </p:txBody>
          </p:sp>
          <p:sp>
            <p:nvSpPr>
              <p:cNvPr id="23836" name="Rectangle 314"/>
              <p:cNvSpPr>
                <a:spLocks noChangeArrowheads="1"/>
              </p:cNvSpPr>
              <p:nvPr/>
            </p:nvSpPr>
            <p:spPr bwMode="auto">
              <a:xfrm>
                <a:off x="7888312" y="3221036"/>
                <a:ext cx="230188"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a7</a:t>
                </a:r>
                <a:endParaRPr kumimoji="0" lang="en-US" sz="1800" b="0" i="0" u="none" strike="noStrike" cap="none" normalizeH="0" baseline="0" smtClean="0">
                  <a:ln>
                    <a:noFill/>
                  </a:ln>
                  <a:solidFill>
                    <a:schemeClr val="tx1"/>
                  </a:solidFill>
                  <a:effectLst/>
                  <a:latin typeface="Arial" pitchFamily="34" charset="0"/>
                </a:endParaRPr>
              </a:p>
            </p:txBody>
          </p:sp>
          <p:sp>
            <p:nvSpPr>
              <p:cNvPr id="23837" name="Rectangle 315"/>
              <p:cNvSpPr>
                <a:spLocks noChangeArrowheads="1"/>
              </p:cNvSpPr>
              <p:nvPr/>
            </p:nvSpPr>
            <p:spPr bwMode="auto">
              <a:xfrm>
                <a:off x="8199463" y="3221036"/>
                <a:ext cx="230188"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a9</a:t>
                </a:r>
                <a:endParaRPr kumimoji="0" lang="en-US" sz="1800" b="0" i="0" u="none" strike="noStrike" cap="none" normalizeH="0" baseline="0" smtClean="0">
                  <a:ln>
                    <a:noFill/>
                  </a:ln>
                  <a:solidFill>
                    <a:schemeClr val="tx1"/>
                  </a:solidFill>
                  <a:effectLst/>
                  <a:latin typeface="Arial" pitchFamily="34" charset="0"/>
                </a:endParaRPr>
              </a:p>
            </p:txBody>
          </p:sp>
          <p:sp>
            <p:nvSpPr>
              <p:cNvPr id="23838" name="Rectangle 316"/>
              <p:cNvSpPr>
                <a:spLocks noChangeArrowheads="1"/>
              </p:cNvSpPr>
              <p:nvPr/>
            </p:nvSpPr>
            <p:spPr bwMode="auto">
              <a:xfrm>
                <a:off x="8466164" y="3221036"/>
                <a:ext cx="146050"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a:t>
                </a:r>
                <a:endParaRPr kumimoji="0" lang="en-US" sz="1800" b="0" i="0" u="none" strike="noStrike" cap="none" normalizeH="0" baseline="0" smtClean="0">
                  <a:ln>
                    <a:noFill/>
                  </a:ln>
                  <a:solidFill>
                    <a:schemeClr val="tx1"/>
                  </a:solidFill>
                  <a:effectLst/>
                  <a:latin typeface="Arial" pitchFamily="34" charset="0"/>
                </a:endParaRPr>
              </a:p>
            </p:txBody>
          </p:sp>
          <p:sp>
            <p:nvSpPr>
              <p:cNvPr id="23839" name="Rectangle 317"/>
              <p:cNvSpPr>
                <a:spLocks noChangeArrowheads="1"/>
              </p:cNvSpPr>
              <p:nvPr/>
            </p:nvSpPr>
            <p:spPr bwMode="auto">
              <a:xfrm>
                <a:off x="8550302" y="3221036"/>
                <a:ext cx="150813"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840" name="Rectangle 318"/>
              <p:cNvSpPr>
                <a:spLocks noChangeArrowheads="1"/>
              </p:cNvSpPr>
              <p:nvPr/>
            </p:nvSpPr>
            <p:spPr bwMode="auto">
              <a:xfrm>
                <a:off x="8621739" y="3221036"/>
                <a:ext cx="150813"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841" name="Rectangle 319"/>
              <p:cNvSpPr>
                <a:spLocks noChangeArrowheads="1"/>
              </p:cNvSpPr>
              <p:nvPr/>
            </p:nvSpPr>
            <p:spPr bwMode="auto">
              <a:xfrm>
                <a:off x="8790015" y="3221036"/>
                <a:ext cx="201613"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r1</a:t>
                </a:r>
                <a:endParaRPr kumimoji="0" lang="en-US" sz="1800" b="0" i="0" u="none" strike="noStrike" cap="none" normalizeH="0" baseline="0" smtClean="0">
                  <a:ln>
                    <a:noFill/>
                  </a:ln>
                  <a:solidFill>
                    <a:schemeClr val="tx1"/>
                  </a:solidFill>
                  <a:effectLst/>
                  <a:latin typeface="Arial" pitchFamily="34" charset="0"/>
                </a:endParaRPr>
              </a:p>
            </p:txBody>
          </p:sp>
          <p:sp>
            <p:nvSpPr>
              <p:cNvPr id="23842" name="Rectangle 320"/>
              <p:cNvSpPr>
                <a:spLocks noChangeArrowheads="1"/>
              </p:cNvSpPr>
              <p:nvPr/>
            </p:nvSpPr>
            <p:spPr bwMode="auto">
              <a:xfrm>
                <a:off x="6784996" y="3221036"/>
                <a:ext cx="234951"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n2</a:t>
                </a:r>
                <a:endParaRPr kumimoji="0" lang="en-US" sz="1800" b="0" i="0" u="none" strike="noStrike" cap="none" normalizeH="0" baseline="0" dirty="0" smtClean="0">
                  <a:ln>
                    <a:noFill/>
                  </a:ln>
                  <a:solidFill>
                    <a:schemeClr val="tx1"/>
                  </a:solidFill>
                  <a:effectLst/>
                  <a:latin typeface="Arial" pitchFamily="34" charset="0"/>
                </a:endParaRPr>
              </a:p>
            </p:txBody>
          </p:sp>
          <p:sp>
            <p:nvSpPr>
              <p:cNvPr id="23843" name="Rectangle 321"/>
              <p:cNvSpPr>
                <a:spLocks noChangeArrowheads="1"/>
              </p:cNvSpPr>
              <p:nvPr/>
            </p:nvSpPr>
            <p:spPr bwMode="auto">
              <a:xfrm>
                <a:off x="6677046" y="3038473"/>
                <a:ext cx="150813"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23844" name="Rectangle 322"/>
              <p:cNvSpPr>
                <a:spLocks noChangeArrowheads="1"/>
              </p:cNvSpPr>
              <p:nvPr/>
            </p:nvSpPr>
            <p:spPr bwMode="auto">
              <a:xfrm>
                <a:off x="6677046" y="2611436"/>
                <a:ext cx="150813"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6</a:t>
                </a:r>
                <a:endParaRPr kumimoji="0" lang="en-US" sz="1800" b="0" i="0" u="none" strike="noStrike" cap="none" normalizeH="0" baseline="0" smtClean="0">
                  <a:ln>
                    <a:noFill/>
                  </a:ln>
                  <a:solidFill>
                    <a:schemeClr val="tx1"/>
                  </a:solidFill>
                  <a:effectLst/>
                  <a:latin typeface="Arial" pitchFamily="34" charset="0"/>
                </a:endParaRPr>
              </a:p>
            </p:txBody>
          </p:sp>
          <p:sp>
            <p:nvSpPr>
              <p:cNvPr id="23845" name="Rectangle 323"/>
              <p:cNvSpPr>
                <a:spLocks noChangeArrowheads="1"/>
              </p:cNvSpPr>
              <p:nvPr/>
            </p:nvSpPr>
            <p:spPr bwMode="auto">
              <a:xfrm>
                <a:off x="6597671" y="2184399"/>
                <a:ext cx="234951"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23846" name="Rectangle 324"/>
              <p:cNvSpPr>
                <a:spLocks noChangeArrowheads="1"/>
              </p:cNvSpPr>
              <p:nvPr/>
            </p:nvSpPr>
            <p:spPr bwMode="auto">
              <a:xfrm>
                <a:off x="6597671" y="1752599"/>
                <a:ext cx="234951"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14</a:t>
                </a:r>
                <a:endParaRPr kumimoji="0" lang="en-US" sz="1800" b="0" i="0" u="none" strike="noStrike" cap="none" normalizeH="0" baseline="0" smtClean="0">
                  <a:ln>
                    <a:noFill/>
                  </a:ln>
                  <a:solidFill>
                    <a:schemeClr val="tx1"/>
                  </a:solidFill>
                  <a:effectLst/>
                  <a:latin typeface="Arial" pitchFamily="34" charset="0"/>
                </a:endParaRPr>
              </a:p>
            </p:txBody>
          </p:sp>
          <p:sp>
            <p:nvSpPr>
              <p:cNvPr id="23847" name="Rectangle 325"/>
              <p:cNvSpPr>
                <a:spLocks noChangeArrowheads="1"/>
              </p:cNvSpPr>
              <p:nvPr/>
            </p:nvSpPr>
            <p:spPr bwMode="auto">
              <a:xfrm>
                <a:off x="6597671" y="1325562"/>
                <a:ext cx="234951"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18</a:t>
                </a:r>
                <a:endParaRPr kumimoji="0" lang="en-US" sz="1800" b="0" i="0" u="none" strike="noStrike" cap="none" normalizeH="0" baseline="0" smtClean="0">
                  <a:ln>
                    <a:noFill/>
                  </a:ln>
                  <a:solidFill>
                    <a:schemeClr val="tx1"/>
                  </a:solidFill>
                  <a:effectLst/>
                  <a:latin typeface="Arial" pitchFamily="34" charset="0"/>
                </a:endParaRPr>
              </a:p>
            </p:txBody>
          </p:sp>
          <p:sp>
            <p:nvSpPr>
              <p:cNvPr id="23848" name="Rectangle 326"/>
              <p:cNvSpPr>
                <a:spLocks noChangeArrowheads="1"/>
              </p:cNvSpPr>
              <p:nvPr/>
            </p:nvSpPr>
            <p:spPr bwMode="auto">
              <a:xfrm>
                <a:off x="6978672" y="3221036"/>
                <a:ext cx="230188" cy="201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a1</a:t>
                </a:r>
                <a:endParaRPr kumimoji="0" lang="en-US" sz="1800" b="0" i="0" u="none" strike="noStrike" cap="none" normalizeH="0" baseline="0" smtClean="0">
                  <a:ln>
                    <a:noFill/>
                  </a:ln>
                  <a:solidFill>
                    <a:schemeClr val="tx1"/>
                  </a:solidFill>
                  <a:effectLst/>
                  <a:latin typeface="Arial" pitchFamily="34" charset="0"/>
                </a:endParaRPr>
              </a:p>
            </p:txBody>
          </p:sp>
          <p:sp>
            <p:nvSpPr>
              <p:cNvPr id="23849" name="Rectangle 327"/>
              <p:cNvSpPr>
                <a:spLocks noChangeArrowheads="1"/>
              </p:cNvSpPr>
              <p:nvPr/>
            </p:nvSpPr>
            <p:spPr bwMode="auto">
              <a:xfrm rot="16200000">
                <a:off x="5710258" y="2058986"/>
                <a:ext cx="1506537" cy="201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Max. perp. disp. (mm)</a:t>
                </a:r>
                <a:endParaRPr kumimoji="0" lang="en-US" sz="1800" b="0" i="0" u="none" strike="noStrike" cap="none" normalizeH="0" baseline="0" dirty="0" smtClean="0">
                  <a:ln>
                    <a:noFill/>
                  </a:ln>
                  <a:solidFill>
                    <a:schemeClr val="tx1"/>
                  </a:solidFill>
                  <a:effectLst/>
                  <a:latin typeface="Arial" pitchFamily="34" charset="0"/>
                </a:endParaRPr>
              </a:p>
            </p:txBody>
          </p:sp>
        </p:grpSp>
      </p:grpSp>
      <p:grpSp>
        <p:nvGrpSpPr>
          <p:cNvPr id="23965" name="Group 23964"/>
          <p:cNvGrpSpPr/>
          <p:nvPr/>
        </p:nvGrpSpPr>
        <p:grpSpPr>
          <a:xfrm>
            <a:off x="6989763" y="3951288"/>
            <a:ext cx="1830387" cy="1635125"/>
            <a:chOff x="6989763" y="3951288"/>
            <a:chExt cx="1830387" cy="1635125"/>
          </a:xfrm>
        </p:grpSpPr>
        <p:sp>
          <p:nvSpPr>
            <p:cNvPr id="23872" name="Line 351"/>
            <p:cNvSpPr>
              <a:spLocks noChangeShapeType="1"/>
            </p:cNvSpPr>
            <p:nvPr/>
          </p:nvSpPr>
          <p:spPr bwMode="auto">
            <a:xfrm>
              <a:off x="6989763" y="4575175"/>
              <a:ext cx="0" cy="825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3" name="Line 352"/>
            <p:cNvSpPr>
              <a:spLocks noChangeShapeType="1"/>
            </p:cNvSpPr>
            <p:nvPr/>
          </p:nvSpPr>
          <p:spPr bwMode="auto">
            <a:xfrm>
              <a:off x="7069138" y="3951288"/>
              <a:ext cx="0" cy="12382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4" name="Line 353"/>
            <p:cNvSpPr>
              <a:spLocks noChangeShapeType="1"/>
            </p:cNvSpPr>
            <p:nvPr/>
          </p:nvSpPr>
          <p:spPr bwMode="auto">
            <a:xfrm>
              <a:off x="7216775" y="4408488"/>
              <a:ext cx="0" cy="24447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5" name="Line 354"/>
            <p:cNvSpPr>
              <a:spLocks noChangeShapeType="1"/>
            </p:cNvSpPr>
            <p:nvPr/>
          </p:nvSpPr>
          <p:spPr bwMode="auto">
            <a:xfrm>
              <a:off x="7369175" y="4432300"/>
              <a:ext cx="0" cy="322263"/>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6" name="Line 355"/>
            <p:cNvSpPr>
              <a:spLocks noChangeShapeType="1"/>
            </p:cNvSpPr>
            <p:nvPr/>
          </p:nvSpPr>
          <p:spPr bwMode="auto">
            <a:xfrm>
              <a:off x="7521575" y="4810125"/>
              <a:ext cx="0" cy="26352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7" name="Line 356"/>
            <p:cNvSpPr>
              <a:spLocks noChangeShapeType="1"/>
            </p:cNvSpPr>
            <p:nvPr/>
          </p:nvSpPr>
          <p:spPr bwMode="auto">
            <a:xfrm>
              <a:off x="7669213" y="5054600"/>
              <a:ext cx="0" cy="1714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8" name="Line 357"/>
            <p:cNvSpPr>
              <a:spLocks noChangeShapeType="1"/>
            </p:cNvSpPr>
            <p:nvPr/>
          </p:nvSpPr>
          <p:spPr bwMode="auto">
            <a:xfrm>
              <a:off x="7821613" y="4953000"/>
              <a:ext cx="0" cy="287338"/>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9" name="Line 358"/>
            <p:cNvSpPr>
              <a:spLocks noChangeShapeType="1"/>
            </p:cNvSpPr>
            <p:nvPr/>
          </p:nvSpPr>
          <p:spPr bwMode="auto">
            <a:xfrm>
              <a:off x="7970838" y="5106988"/>
              <a:ext cx="0" cy="3365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0" name="Line 359"/>
            <p:cNvSpPr>
              <a:spLocks noChangeShapeType="1"/>
            </p:cNvSpPr>
            <p:nvPr/>
          </p:nvSpPr>
          <p:spPr bwMode="auto">
            <a:xfrm>
              <a:off x="8123238" y="5114925"/>
              <a:ext cx="0" cy="314325"/>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1" name="Line 360"/>
            <p:cNvSpPr>
              <a:spLocks noChangeShapeType="1"/>
            </p:cNvSpPr>
            <p:nvPr/>
          </p:nvSpPr>
          <p:spPr bwMode="auto">
            <a:xfrm>
              <a:off x="8275638" y="5281613"/>
              <a:ext cx="0" cy="300038"/>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2" name="Line 361"/>
            <p:cNvSpPr>
              <a:spLocks noChangeShapeType="1"/>
            </p:cNvSpPr>
            <p:nvPr/>
          </p:nvSpPr>
          <p:spPr bwMode="auto">
            <a:xfrm>
              <a:off x="8423275" y="5346700"/>
              <a:ext cx="0" cy="2349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3" name="Line 362"/>
            <p:cNvSpPr>
              <a:spLocks noChangeShapeType="1"/>
            </p:cNvSpPr>
            <p:nvPr/>
          </p:nvSpPr>
          <p:spPr bwMode="auto">
            <a:xfrm>
              <a:off x="8575675" y="5249863"/>
              <a:ext cx="0" cy="273050"/>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4" name="Line 363"/>
            <p:cNvSpPr>
              <a:spLocks noChangeShapeType="1"/>
            </p:cNvSpPr>
            <p:nvPr/>
          </p:nvSpPr>
          <p:spPr bwMode="auto">
            <a:xfrm>
              <a:off x="8820150" y="5378450"/>
              <a:ext cx="0" cy="207963"/>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5" name="Line 364"/>
            <p:cNvSpPr>
              <a:spLocks noChangeShapeType="1"/>
            </p:cNvSpPr>
            <p:nvPr/>
          </p:nvSpPr>
          <p:spPr bwMode="auto">
            <a:xfrm>
              <a:off x="8575675" y="5387975"/>
              <a:ext cx="244475" cy="96838"/>
            </a:xfrm>
            <a:prstGeom prst="line">
              <a:avLst/>
            </a:prstGeom>
            <a:noFill/>
            <a:ln w="12">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6" name="Freeform 365"/>
            <p:cNvSpPr>
              <a:spLocks/>
            </p:cNvSpPr>
            <p:nvPr/>
          </p:nvSpPr>
          <p:spPr bwMode="auto">
            <a:xfrm>
              <a:off x="6989763" y="4011613"/>
              <a:ext cx="1585913" cy="1455738"/>
            </a:xfrm>
            <a:custGeom>
              <a:avLst/>
              <a:gdLst>
                <a:gd name="T0" fmla="*/ 0 w 999"/>
                <a:gd name="T1" fmla="*/ 381 h 917"/>
                <a:gd name="T2" fmla="*/ 50 w 999"/>
                <a:gd name="T3" fmla="*/ 0 h 917"/>
                <a:gd name="T4" fmla="*/ 143 w 999"/>
                <a:gd name="T5" fmla="*/ 326 h 917"/>
                <a:gd name="T6" fmla="*/ 239 w 999"/>
                <a:gd name="T7" fmla="*/ 366 h 917"/>
                <a:gd name="T8" fmla="*/ 335 w 999"/>
                <a:gd name="T9" fmla="*/ 588 h 917"/>
                <a:gd name="T10" fmla="*/ 428 w 999"/>
                <a:gd name="T11" fmla="*/ 713 h 917"/>
                <a:gd name="T12" fmla="*/ 524 w 999"/>
                <a:gd name="T13" fmla="*/ 684 h 917"/>
                <a:gd name="T14" fmla="*/ 618 w 999"/>
                <a:gd name="T15" fmla="*/ 794 h 917"/>
                <a:gd name="T16" fmla="*/ 714 w 999"/>
                <a:gd name="T17" fmla="*/ 794 h 917"/>
                <a:gd name="T18" fmla="*/ 810 w 999"/>
                <a:gd name="T19" fmla="*/ 893 h 917"/>
                <a:gd name="T20" fmla="*/ 903 w 999"/>
                <a:gd name="T21" fmla="*/ 917 h 917"/>
                <a:gd name="T22" fmla="*/ 999 w 999"/>
                <a:gd name="T23" fmla="*/ 867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9" h="917">
                  <a:moveTo>
                    <a:pt x="0" y="381"/>
                  </a:moveTo>
                  <a:lnTo>
                    <a:pt x="50" y="0"/>
                  </a:lnTo>
                  <a:lnTo>
                    <a:pt x="143" y="326"/>
                  </a:lnTo>
                  <a:lnTo>
                    <a:pt x="239" y="366"/>
                  </a:lnTo>
                  <a:lnTo>
                    <a:pt x="335" y="588"/>
                  </a:lnTo>
                  <a:lnTo>
                    <a:pt x="428" y="713"/>
                  </a:lnTo>
                  <a:lnTo>
                    <a:pt x="524" y="684"/>
                  </a:lnTo>
                  <a:lnTo>
                    <a:pt x="618" y="794"/>
                  </a:lnTo>
                  <a:lnTo>
                    <a:pt x="714" y="794"/>
                  </a:lnTo>
                  <a:lnTo>
                    <a:pt x="810" y="893"/>
                  </a:lnTo>
                  <a:lnTo>
                    <a:pt x="903" y="917"/>
                  </a:lnTo>
                  <a:lnTo>
                    <a:pt x="999" y="867"/>
                  </a:lnTo>
                </a:path>
              </a:pathLst>
            </a:custGeom>
            <a:noFill/>
            <a:ln w="12">
              <a:solidFill>
                <a:srgbClr val="ED1C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57" name="Group 23956"/>
          <p:cNvGrpSpPr/>
          <p:nvPr/>
        </p:nvGrpSpPr>
        <p:grpSpPr>
          <a:xfrm>
            <a:off x="7023100" y="3724275"/>
            <a:ext cx="1825626" cy="1562101"/>
            <a:chOff x="7023100" y="3724275"/>
            <a:chExt cx="1825626" cy="1562101"/>
          </a:xfrm>
        </p:grpSpPr>
        <p:sp>
          <p:nvSpPr>
            <p:cNvPr id="23887" name="Line 366"/>
            <p:cNvSpPr>
              <a:spLocks noChangeShapeType="1"/>
            </p:cNvSpPr>
            <p:nvPr/>
          </p:nvSpPr>
          <p:spPr bwMode="auto">
            <a:xfrm>
              <a:off x="7023100" y="4529138"/>
              <a:ext cx="0" cy="9207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8" name="Line 367"/>
            <p:cNvSpPr>
              <a:spLocks noChangeShapeType="1"/>
            </p:cNvSpPr>
            <p:nvPr/>
          </p:nvSpPr>
          <p:spPr bwMode="auto">
            <a:xfrm>
              <a:off x="7096125" y="3830638"/>
              <a:ext cx="0" cy="18573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89" name="Line 368"/>
            <p:cNvSpPr>
              <a:spLocks noChangeShapeType="1"/>
            </p:cNvSpPr>
            <p:nvPr/>
          </p:nvSpPr>
          <p:spPr bwMode="auto">
            <a:xfrm>
              <a:off x="7248525" y="3968750"/>
              <a:ext cx="0" cy="40798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0" name="Line 369"/>
            <p:cNvSpPr>
              <a:spLocks noChangeShapeType="1"/>
            </p:cNvSpPr>
            <p:nvPr/>
          </p:nvSpPr>
          <p:spPr bwMode="auto">
            <a:xfrm>
              <a:off x="7397750" y="3724275"/>
              <a:ext cx="0" cy="73025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1" name="Line 370"/>
            <p:cNvSpPr>
              <a:spLocks noChangeShapeType="1"/>
            </p:cNvSpPr>
            <p:nvPr/>
          </p:nvSpPr>
          <p:spPr bwMode="auto">
            <a:xfrm>
              <a:off x="7550150" y="4113213"/>
              <a:ext cx="0" cy="57785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2" name="Line 371"/>
            <p:cNvSpPr>
              <a:spLocks noChangeShapeType="1"/>
            </p:cNvSpPr>
            <p:nvPr/>
          </p:nvSpPr>
          <p:spPr bwMode="auto">
            <a:xfrm>
              <a:off x="7702550" y="4306888"/>
              <a:ext cx="0" cy="5080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3" name="Line 372"/>
            <p:cNvSpPr>
              <a:spLocks noChangeShapeType="1"/>
            </p:cNvSpPr>
            <p:nvPr/>
          </p:nvSpPr>
          <p:spPr bwMode="auto">
            <a:xfrm>
              <a:off x="7850188" y="4164013"/>
              <a:ext cx="0" cy="373063"/>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4" name="Line 373"/>
            <p:cNvSpPr>
              <a:spLocks noChangeShapeType="1"/>
            </p:cNvSpPr>
            <p:nvPr/>
          </p:nvSpPr>
          <p:spPr bwMode="auto">
            <a:xfrm>
              <a:off x="8002588" y="4560888"/>
              <a:ext cx="0" cy="41592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5" name="Line 374"/>
            <p:cNvSpPr>
              <a:spLocks noChangeShapeType="1"/>
            </p:cNvSpPr>
            <p:nvPr/>
          </p:nvSpPr>
          <p:spPr bwMode="auto">
            <a:xfrm>
              <a:off x="8154988" y="4541838"/>
              <a:ext cx="0" cy="38893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6" name="Line 375"/>
            <p:cNvSpPr>
              <a:spLocks noChangeShapeType="1"/>
            </p:cNvSpPr>
            <p:nvPr/>
          </p:nvSpPr>
          <p:spPr bwMode="auto">
            <a:xfrm>
              <a:off x="8302625" y="4597400"/>
              <a:ext cx="0" cy="4572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7" name="Line 376"/>
            <p:cNvSpPr>
              <a:spLocks noChangeShapeType="1"/>
            </p:cNvSpPr>
            <p:nvPr/>
          </p:nvSpPr>
          <p:spPr bwMode="auto">
            <a:xfrm>
              <a:off x="8455025" y="4732338"/>
              <a:ext cx="0" cy="392113"/>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8" name="Line 377"/>
            <p:cNvSpPr>
              <a:spLocks noChangeShapeType="1"/>
            </p:cNvSpPr>
            <p:nvPr/>
          </p:nvSpPr>
          <p:spPr bwMode="auto">
            <a:xfrm>
              <a:off x="8607425" y="4703763"/>
              <a:ext cx="0" cy="398463"/>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99" name="Line 378"/>
            <p:cNvSpPr>
              <a:spLocks noChangeShapeType="1"/>
            </p:cNvSpPr>
            <p:nvPr/>
          </p:nvSpPr>
          <p:spPr bwMode="auto">
            <a:xfrm>
              <a:off x="8848725" y="4957763"/>
              <a:ext cx="0" cy="328613"/>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0" name="Line 379"/>
            <p:cNvSpPr>
              <a:spLocks noChangeShapeType="1"/>
            </p:cNvSpPr>
            <p:nvPr/>
          </p:nvSpPr>
          <p:spPr bwMode="auto">
            <a:xfrm>
              <a:off x="8607425" y="4902200"/>
              <a:ext cx="4763" cy="4763"/>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1" name="Line 380"/>
            <p:cNvSpPr>
              <a:spLocks noChangeShapeType="1"/>
            </p:cNvSpPr>
            <p:nvPr/>
          </p:nvSpPr>
          <p:spPr bwMode="auto">
            <a:xfrm>
              <a:off x="8626475" y="4921250"/>
              <a:ext cx="14288" cy="952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2" name="Line 381"/>
            <p:cNvSpPr>
              <a:spLocks noChangeShapeType="1"/>
            </p:cNvSpPr>
            <p:nvPr/>
          </p:nvSpPr>
          <p:spPr bwMode="auto">
            <a:xfrm>
              <a:off x="8653463" y="4945063"/>
              <a:ext cx="14288" cy="127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3" name="Line 382"/>
            <p:cNvSpPr>
              <a:spLocks noChangeShapeType="1"/>
            </p:cNvSpPr>
            <p:nvPr/>
          </p:nvSpPr>
          <p:spPr bwMode="auto">
            <a:xfrm>
              <a:off x="8682038" y="4967288"/>
              <a:ext cx="12700" cy="1428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4" name="Line 383"/>
            <p:cNvSpPr>
              <a:spLocks noChangeShapeType="1"/>
            </p:cNvSpPr>
            <p:nvPr/>
          </p:nvSpPr>
          <p:spPr bwMode="auto">
            <a:xfrm>
              <a:off x="8709025" y="4995863"/>
              <a:ext cx="14288" cy="12700"/>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5" name="Line 384"/>
            <p:cNvSpPr>
              <a:spLocks noChangeShapeType="1"/>
            </p:cNvSpPr>
            <p:nvPr/>
          </p:nvSpPr>
          <p:spPr bwMode="auto">
            <a:xfrm>
              <a:off x="8737600" y="5018088"/>
              <a:ext cx="12700" cy="1428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6" name="Line 385"/>
            <p:cNvSpPr>
              <a:spLocks noChangeShapeType="1"/>
            </p:cNvSpPr>
            <p:nvPr/>
          </p:nvSpPr>
          <p:spPr bwMode="auto">
            <a:xfrm>
              <a:off x="8764588" y="5046663"/>
              <a:ext cx="14288" cy="793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7" name="Line 386"/>
            <p:cNvSpPr>
              <a:spLocks noChangeShapeType="1"/>
            </p:cNvSpPr>
            <p:nvPr/>
          </p:nvSpPr>
          <p:spPr bwMode="auto">
            <a:xfrm>
              <a:off x="8793163" y="5068888"/>
              <a:ext cx="7938" cy="1428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8" name="Line 387"/>
            <p:cNvSpPr>
              <a:spLocks noChangeShapeType="1"/>
            </p:cNvSpPr>
            <p:nvPr/>
          </p:nvSpPr>
          <p:spPr bwMode="auto">
            <a:xfrm>
              <a:off x="8815388" y="5092700"/>
              <a:ext cx="14288" cy="14288"/>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09" name="Line 388"/>
            <p:cNvSpPr>
              <a:spLocks noChangeShapeType="1"/>
            </p:cNvSpPr>
            <p:nvPr/>
          </p:nvSpPr>
          <p:spPr bwMode="auto">
            <a:xfrm>
              <a:off x="8843963" y="5114925"/>
              <a:ext cx="4763" cy="9525"/>
            </a:xfrm>
            <a:prstGeom prst="line">
              <a:avLst/>
            </a:prstGeom>
            <a:noFill/>
            <a:ln w="12">
              <a:solidFill>
                <a:srgbClr val="00A65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0" name="Freeform 389"/>
            <p:cNvSpPr>
              <a:spLocks/>
            </p:cNvSpPr>
            <p:nvPr/>
          </p:nvSpPr>
          <p:spPr bwMode="auto">
            <a:xfrm>
              <a:off x="7023100" y="3922713"/>
              <a:ext cx="1584325" cy="1008063"/>
            </a:xfrm>
            <a:custGeom>
              <a:avLst/>
              <a:gdLst>
                <a:gd name="T0" fmla="*/ 0 w 998"/>
                <a:gd name="T1" fmla="*/ 411 h 635"/>
                <a:gd name="T2" fmla="*/ 46 w 998"/>
                <a:gd name="T3" fmla="*/ 0 h 635"/>
                <a:gd name="T4" fmla="*/ 142 w 998"/>
                <a:gd name="T5" fmla="*/ 157 h 635"/>
                <a:gd name="T6" fmla="*/ 236 w 998"/>
                <a:gd name="T7" fmla="*/ 105 h 635"/>
                <a:gd name="T8" fmla="*/ 332 w 998"/>
                <a:gd name="T9" fmla="*/ 303 h 635"/>
                <a:gd name="T10" fmla="*/ 428 w 998"/>
                <a:gd name="T11" fmla="*/ 402 h 635"/>
                <a:gd name="T12" fmla="*/ 521 w 998"/>
                <a:gd name="T13" fmla="*/ 271 h 635"/>
                <a:gd name="T14" fmla="*/ 617 w 998"/>
                <a:gd name="T15" fmla="*/ 533 h 635"/>
                <a:gd name="T16" fmla="*/ 713 w 998"/>
                <a:gd name="T17" fmla="*/ 513 h 635"/>
                <a:gd name="T18" fmla="*/ 806 w 998"/>
                <a:gd name="T19" fmla="*/ 568 h 635"/>
                <a:gd name="T20" fmla="*/ 902 w 998"/>
                <a:gd name="T21" fmla="*/ 635 h 635"/>
                <a:gd name="T22" fmla="*/ 998 w 998"/>
                <a:gd name="T23" fmla="*/ 617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8" h="635">
                  <a:moveTo>
                    <a:pt x="0" y="411"/>
                  </a:moveTo>
                  <a:lnTo>
                    <a:pt x="46" y="0"/>
                  </a:lnTo>
                  <a:lnTo>
                    <a:pt x="142" y="157"/>
                  </a:lnTo>
                  <a:lnTo>
                    <a:pt x="236" y="105"/>
                  </a:lnTo>
                  <a:lnTo>
                    <a:pt x="332" y="303"/>
                  </a:lnTo>
                  <a:lnTo>
                    <a:pt x="428" y="402"/>
                  </a:lnTo>
                  <a:lnTo>
                    <a:pt x="521" y="271"/>
                  </a:lnTo>
                  <a:lnTo>
                    <a:pt x="617" y="533"/>
                  </a:lnTo>
                  <a:lnTo>
                    <a:pt x="713" y="513"/>
                  </a:lnTo>
                  <a:lnTo>
                    <a:pt x="806" y="568"/>
                  </a:lnTo>
                  <a:lnTo>
                    <a:pt x="902" y="635"/>
                  </a:lnTo>
                  <a:lnTo>
                    <a:pt x="998" y="617"/>
                  </a:lnTo>
                </a:path>
              </a:pathLst>
            </a:custGeom>
            <a:noFill/>
            <a:ln w="12">
              <a:solidFill>
                <a:srgbClr val="00A65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56" name="Group 23955"/>
          <p:cNvGrpSpPr/>
          <p:nvPr/>
        </p:nvGrpSpPr>
        <p:grpSpPr>
          <a:xfrm>
            <a:off x="7008813" y="3770313"/>
            <a:ext cx="1825625" cy="1631950"/>
            <a:chOff x="7008813" y="3770313"/>
            <a:chExt cx="1825625" cy="1631950"/>
          </a:xfrm>
        </p:grpSpPr>
        <p:sp>
          <p:nvSpPr>
            <p:cNvPr id="23911" name="Line 390"/>
            <p:cNvSpPr>
              <a:spLocks noChangeShapeType="1"/>
            </p:cNvSpPr>
            <p:nvPr/>
          </p:nvSpPr>
          <p:spPr bwMode="auto">
            <a:xfrm>
              <a:off x="7008813" y="4533900"/>
              <a:ext cx="0" cy="106363"/>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2" name="Line 391"/>
            <p:cNvSpPr>
              <a:spLocks noChangeShapeType="1"/>
            </p:cNvSpPr>
            <p:nvPr/>
          </p:nvSpPr>
          <p:spPr bwMode="auto">
            <a:xfrm>
              <a:off x="7083425" y="3770313"/>
              <a:ext cx="0" cy="24923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3" name="Line 392"/>
            <p:cNvSpPr>
              <a:spLocks noChangeShapeType="1"/>
            </p:cNvSpPr>
            <p:nvPr/>
          </p:nvSpPr>
          <p:spPr bwMode="auto">
            <a:xfrm>
              <a:off x="7235825" y="4195763"/>
              <a:ext cx="0" cy="27305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4" name="Line 393"/>
            <p:cNvSpPr>
              <a:spLocks noChangeShapeType="1"/>
            </p:cNvSpPr>
            <p:nvPr/>
          </p:nvSpPr>
          <p:spPr bwMode="auto">
            <a:xfrm>
              <a:off x="7383463" y="4408488"/>
              <a:ext cx="0" cy="27305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5" name="Line 394"/>
            <p:cNvSpPr>
              <a:spLocks noChangeShapeType="1"/>
            </p:cNvSpPr>
            <p:nvPr/>
          </p:nvSpPr>
          <p:spPr bwMode="auto">
            <a:xfrm>
              <a:off x="7535863" y="4768850"/>
              <a:ext cx="0" cy="28257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6" name="Line 395"/>
            <p:cNvSpPr>
              <a:spLocks noChangeShapeType="1"/>
            </p:cNvSpPr>
            <p:nvPr/>
          </p:nvSpPr>
          <p:spPr bwMode="auto">
            <a:xfrm>
              <a:off x="7688263" y="4737100"/>
              <a:ext cx="0" cy="31750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7" name="Line 396"/>
            <p:cNvSpPr>
              <a:spLocks noChangeShapeType="1"/>
            </p:cNvSpPr>
            <p:nvPr/>
          </p:nvSpPr>
          <p:spPr bwMode="auto">
            <a:xfrm>
              <a:off x="7835900" y="4643438"/>
              <a:ext cx="0" cy="246063"/>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8" name="Line 397"/>
            <p:cNvSpPr>
              <a:spLocks noChangeShapeType="1"/>
            </p:cNvSpPr>
            <p:nvPr/>
          </p:nvSpPr>
          <p:spPr bwMode="auto">
            <a:xfrm>
              <a:off x="7988300" y="5003800"/>
              <a:ext cx="0" cy="1492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19" name="Line 398"/>
            <p:cNvSpPr>
              <a:spLocks noChangeShapeType="1"/>
            </p:cNvSpPr>
            <p:nvPr/>
          </p:nvSpPr>
          <p:spPr bwMode="auto">
            <a:xfrm>
              <a:off x="8135938" y="5051425"/>
              <a:ext cx="0" cy="157163"/>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0" name="Line 399"/>
            <p:cNvSpPr>
              <a:spLocks noChangeShapeType="1"/>
            </p:cNvSpPr>
            <p:nvPr/>
          </p:nvSpPr>
          <p:spPr bwMode="auto">
            <a:xfrm>
              <a:off x="8288338" y="5148263"/>
              <a:ext cx="0" cy="157163"/>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1" name="Line 400"/>
            <p:cNvSpPr>
              <a:spLocks noChangeShapeType="1"/>
            </p:cNvSpPr>
            <p:nvPr/>
          </p:nvSpPr>
          <p:spPr bwMode="auto">
            <a:xfrm>
              <a:off x="8440738" y="5097463"/>
              <a:ext cx="0" cy="15240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2" name="Line 401"/>
            <p:cNvSpPr>
              <a:spLocks noChangeShapeType="1"/>
            </p:cNvSpPr>
            <p:nvPr/>
          </p:nvSpPr>
          <p:spPr bwMode="auto">
            <a:xfrm>
              <a:off x="8589963" y="4953000"/>
              <a:ext cx="0" cy="241300"/>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3" name="Line 402"/>
            <p:cNvSpPr>
              <a:spLocks noChangeShapeType="1"/>
            </p:cNvSpPr>
            <p:nvPr/>
          </p:nvSpPr>
          <p:spPr bwMode="auto">
            <a:xfrm>
              <a:off x="8834438" y="5203825"/>
              <a:ext cx="0" cy="19843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4" name="Line 403"/>
            <p:cNvSpPr>
              <a:spLocks noChangeShapeType="1"/>
            </p:cNvSpPr>
            <p:nvPr/>
          </p:nvSpPr>
          <p:spPr bwMode="auto">
            <a:xfrm>
              <a:off x="8589963" y="5073650"/>
              <a:ext cx="7938"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5" name="Line 404"/>
            <p:cNvSpPr>
              <a:spLocks noChangeShapeType="1"/>
            </p:cNvSpPr>
            <p:nvPr/>
          </p:nvSpPr>
          <p:spPr bwMode="auto">
            <a:xfrm>
              <a:off x="8612188" y="5092700"/>
              <a:ext cx="14288"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6" name="Line 405"/>
            <p:cNvSpPr>
              <a:spLocks noChangeShapeType="1"/>
            </p:cNvSpPr>
            <p:nvPr/>
          </p:nvSpPr>
          <p:spPr bwMode="auto">
            <a:xfrm>
              <a:off x="8640763" y="5119688"/>
              <a:ext cx="7938"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7" name="Line 406"/>
            <p:cNvSpPr>
              <a:spLocks noChangeShapeType="1"/>
            </p:cNvSpPr>
            <p:nvPr/>
          </p:nvSpPr>
          <p:spPr bwMode="auto">
            <a:xfrm>
              <a:off x="8662988" y="5143500"/>
              <a:ext cx="14288"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8" name="Line 407"/>
            <p:cNvSpPr>
              <a:spLocks noChangeShapeType="1"/>
            </p:cNvSpPr>
            <p:nvPr/>
          </p:nvSpPr>
          <p:spPr bwMode="auto">
            <a:xfrm>
              <a:off x="8691563" y="5170488"/>
              <a:ext cx="12700"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29" name="Line 408"/>
            <p:cNvSpPr>
              <a:spLocks noChangeShapeType="1"/>
            </p:cNvSpPr>
            <p:nvPr/>
          </p:nvSpPr>
          <p:spPr bwMode="auto">
            <a:xfrm>
              <a:off x="8718550" y="5194300"/>
              <a:ext cx="14288"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30" name="Line 409"/>
            <p:cNvSpPr>
              <a:spLocks noChangeShapeType="1"/>
            </p:cNvSpPr>
            <p:nvPr/>
          </p:nvSpPr>
          <p:spPr bwMode="auto">
            <a:xfrm>
              <a:off x="8745538" y="5221288"/>
              <a:ext cx="14288"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31" name="Line 410"/>
            <p:cNvSpPr>
              <a:spLocks noChangeShapeType="1"/>
            </p:cNvSpPr>
            <p:nvPr/>
          </p:nvSpPr>
          <p:spPr bwMode="auto">
            <a:xfrm>
              <a:off x="8774113" y="5245100"/>
              <a:ext cx="14288" cy="14288"/>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32" name="Line 411"/>
            <p:cNvSpPr>
              <a:spLocks noChangeShapeType="1"/>
            </p:cNvSpPr>
            <p:nvPr/>
          </p:nvSpPr>
          <p:spPr bwMode="auto">
            <a:xfrm>
              <a:off x="8801100" y="5272088"/>
              <a:ext cx="9525"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33" name="Line 412"/>
            <p:cNvSpPr>
              <a:spLocks noChangeShapeType="1"/>
            </p:cNvSpPr>
            <p:nvPr/>
          </p:nvSpPr>
          <p:spPr bwMode="auto">
            <a:xfrm>
              <a:off x="8829675" y="5295900"/>
              <a:ext cx="4763" cy="9525"/>
            </a:xfrm>
            <a:prstGeom prst="line">
              <a:avLst/>
            </a:prstGeom>
            <a:noFill/>
            <a:ln w="12">
              <a:solidFill>
                <a:srgbClr val="2E319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34" name="Freeform 413"/>
            <p:cNvSpPr>
              <a:spLocks/>
            </p:cNvSpPr>
            <p:nvPr/>
          </p:nvSpPr>
          <p:spPr bwMode="auto">
            <a:xfrm>
              <a:off x="7008813" y="3895725"/>
              <a:ext cx="1581150" cy="1330325"/>
            </a:xfrm>
            <a:custGeom>
              <a:avLst/>
              <a:gdLst>
                <a:gd name="T0" fmla="*/ 0 w 996"/>
                <a:gd name="T1" fmla="*/ 436 h 838"/>
                <a:gd name="T2" fmla="*/ 47 w 996"/>
                <a:gd name="T3" fmla="*/ 0 h 838"/>
                <a:gd name="T4" fmla="*/ 143 w 996"/>
                <a:gd name="T5" fmla="*/ 276 h 838"/>
                <a:gd name="T6" fmla="*/ 236 w 996"/>
                <a:gd name="T7" fmla="*/ 407 h 838"/>
                <a:gd name="T8" fmla="*/ 332 w 996"/>
                <a:gd name="T9" fmla="*/ 640 h 838"/>
                <a:gd name="T10" fmla="*/ 428 w 996"/>
                <a:gd name="T11" fmla="*/ 632 h 838"/>
                <a:gd name="T12" fmla="*/ 521 w 996"/>
                <a:gd name="T13" fmla="*/ 550 h 838"/>
                <a:gd name="T14" fmla="*/ 617 w 996"/>
                <a:gd name="T15" fmla="*/ 745 h 838"/>
                <a:gd name="T16" fmla="*/ 710 w 996"/>
                <a:gd name="T17" fmla="*/ 777 h 838"/>
                <a:gd name="T18" fmla="*/ 806 w 996"/>
                <a:gd name="T19" fmla="*/ 838 h 838"/>
                <a:gd name="T20" fmla="*/ 902 w 996"/>
                <a:gd name="T21" fmla="*/ 806 h 838"/>
                <a:gd name="T22" fmla="*/ 996 w 996"/>
                <a:gd name="T23" fmla="*/ 742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6" h="838">
                  <a:moveTo>
                    <a:pt x="0" y="436"/>
                  </a:moveTo>
                  <a:lnTo>
                    <a:pt x="47" y="0"/>
                  </a:lnTo>
                  <a:lnTo>
                    <a:pt x="143" y="276"/>
                  </a:lnTo>
                  <a:lnTo>
                    <a:pt x="236" y="407"/>
                  </a:lnTo>
                  <a:lnTo>
                    <a:pt x="332" y="640"/>
                  </a:lnTo>
                  <a:lnTo>
                    <a:pt x="428" y="632"/>
                  </a:lnTo>
                  <a:lnTo>
                    <a:pt x="521" y="550"/>
                  </a:lnTo>
                  <a:lnTo>
                    <a:pt x="617" y="745"/>
                  </a:lnTo>
                  <a:lnTo>
                    <a:pt x="710" y="777"/>
                  </a:lnTo>
                  <a:lnTo>
                    <a:pt x="806" y="838"/>
                  </a:lnTo>
                  <a:lnTo>
                    <a:pt x="902" y="806"/>
                  </a:lnTo>
                  <a:lnTo>
                    <a:pt x="996" y="742"/>
                  </a:lnTo>
                </a:path>
              </a:pathLst>
            </a:custGeom>
            <a:noFill/>
            <a:ln w="12">
              <a:solidFill>
                <a:srgbClr val="2E319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966" name="Group 23965"/>
          <p:cNvGrpSpPr/>
          <p:nvPr/>
        </p:nvGrpSpPr>
        <p:grpSpPr>
          <a:xfrm>
            <a:off x="6381750" y="3619500"/>
            <a:ext cx="2614613" cy="2471738"/>
            <a:chOff x="6381750" y="3619500"/>
            <a:chExt cx="2614613" cy="2471738"/>
          </a:xfrm>
        </p:grpSpPr>
        <p:sp>
          <p:nvSpPr>
            <p:cNvPr id="23853" name="Line 332"/>
            <p:cNvSpPr>
              <a:spLocks noChangeShapeType="1"/>
            </p:cNvSpPr>
            <p:nvPr/>
          </p:nvSpPr>
          <p:spPr bwMode="auto">
            <a:xfrm>
              <a:off x="6989763" y="5627688"/>
              <a:ext cx="186690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4" name="Line 333"/>
            <p:cNvSpPr>
              <a:spLocks noChangeShapeType="1"/>
            </p:cNvSpPr>
            <p:nvPr/>
          </p:nvSpPr>
          <p:spPr bwMode="auto">
            <a:xfrm flipV="1">
              <a:off x="6892925" y="3714750"/>
              <a:ext cx="0" cy="1912938"/>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5" name="Line 334"/>
            <p:cNvSpPr>
              <a:spLocks noChangeShapeType="1"/>
            </p:cNvSpPr>
            <p:nvPr/>
          </p:nvSpPr>
          <p:spPr bwMode="auto">
            <a:xfrm flipH="1">
              <a:off x="6837363" y="5627688"/>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6" name="Line 335"/>
            <p:cNvSpPr>
              <a:spLocks noChangeShapeType="1"/>
            </p:cNvSpPr>
            <p:nvPr/>
          </p:nvSpPr>
          <p:spPr bwMode="auto">
            <a:xfrm flipH="1">
              <a:off x="6837363" y="5351463"/>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7" name="Line 336"/>
            <p:cNvSpPr>
              <a:spLocks noChangeShapeType="1"/>
            </p:cNvSpPr>
            <p:nvPr/>
          </p:nvSpPr>
          <p:spPr bwMode="auto">
            <a:xfrm flipH="1">
              <a:off x="6837363" y="5078413"/>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8" name="Line 337"/>
            <p:cNvSpPr>
              <a:spLocks noChangeShapeType="1"/>
            </p:cNvSpPr>
            <p:nvPr/>
          </p:nvSpPr>
          <p:spPr bwMode="auto">
            <a:xfrm flipH="1">
              <a:off x="6837363" y="4805363"/>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59" name="Line 338"/>
            <p:cNvSpPr>
              <a:spLocks noChangeShapeType="1"/>
            </p:cNvSpPr>
            <p:nvPr/>
          </p:nvSpPr>
          <p:spPr bwMode="auto">
            <a:xfrm flipH="1">
              <a:off x="6837363" y="4533900"/>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0" name="Line 339"/>
            <p:cNvSpPr>
              <a:spLocks noChangeShapeType="1"/>
            </p:cNvSpPr>
            <p:nvPr/>
          </p:nvSpPr>
          <p:spPr bwMode="auto">
            <a:xfrm flipH="1">
              <a:off x="6837363" y="4260850"/>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1" name="Line 340"/>
            <p:cNvSpPr>
              <a:spLocks noChangeShapeType="1"/>
            </p:cNvSpPr>
            <p:nvPr/>
          </p:nvSpPr>
          <p:spPr bwMode="auto">
            <a:xfrm flipH="1">
              <a:off x="6837363" y="3987800"/>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2" name="Line 341"/>
            <p:cNvSpPr>
              <a:spLocks noChangeShapeType="1"/>
            </p:cNvSpPr>
            <p:nvPr/>
          </p:nvSpPr>
          <p:spPr bwMode="auto">
            <a:xfrm flipH="1">
              <a:off x="6837363" y="3714750"/>
              <a:ext cx="555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3" name="Line 342"/>
            <p:cNvSpPr>
              <a:spLocks noChangeShapeType="1"/>
            </p:cNvSpPr>
            <p:nvPr/>
          </p:nvSpPr>
          <p:spPr bwMode="auto">
            <a:xfrm>
              <a:off x="7083425"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4" name="Line 343"/>
            <p:cNvSpPr>
              <a:spLocks noChangeShapeType="1"/>
            </p:cNvSpPr>
            <p:nvPr/>
          </p:nvSpPr>
          <p:spPr bwMode="auto">
            <a:xfrm>
              <a:off x="7383463"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5" name="Line 344"/>
            <p:cNvSpPr>
              <a:spLocks noChangeShapeType="1"/>
            </p:cNvSpPr>
            <p:nvPr/>
          </p:nvSpPr>
          <p:spPr bwMode="auto">
            <a:xfrm>
              <a:off x="7688263"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6" name="Line 345"/>
            <p:cNvSpPr>
              <a:spLocks noChangeShapeType="1"/>
            </p:cNvSpPr>
            <p:nvPr/>
          </p:nvSpPr>
          <p:spPr bwMode="auto">
            <a:xfrm>
              <a:off x="7988300"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7" name="Line 346"/>
            <p:cNvSpPr>
              <a:spLocks noChangeShapeType="1"/>
            </p:cNvSpPr>
            <p:nvPr/>
          </p:nvSpPr>
          <p:spPr bwMode="auto">
            <a:xfrm>
              <a:off x="8589963"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8" name="Line 347"/>
            <p:cNvSpPr>
              <a:spLocks noChangeShapeType="1"/>
            </p:cNvSpPr>
            <p:nvPr/>
          </p:nvSpPr>
          <p:spPr bwMode="auto">
            <a:xfrm>
              <a:off x="8288338"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69" name="Line 348"/>
            <p:cNvSpPr>
              <a:spLocks noChangeShapeType="1"/>
            </p:cNvSpPr>
            <p:nvPr/>
          </p:nvSpPr>
          <p:spPr bwMode="auto">
            <a:xfrm>
              <a:off x="8848725" y="5627688"/>
              <a:ext cx="0" cy="5080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0" name="Line 349"/>
            <p:cNvSpPr>
              <a:spLocks noChangeShapeType="1"/>
            </p:cNvSpPr>
            <p:nvPr/>
          </p:nvSpPr>
          <p:spPr bwMode="auto">
            <a:xfrm>
              <a:off x="6989763" y="5627688"/>
              <a:ext cx="0" cy="603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71" name="Line 350"/>
            <p:cNvSpPr>
              <a:spLocks noChangeShapeType="1"/>
            </p:cNvSpPr>
            <p:nvPr/>
          </p:nvSpPr>
          <p:spPr bwMode="auto">
            <a:xfrm>
              <a:off x="6892925" y="5627688"/>
              <a:ext cx="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3959" name="Group 23958"/>
            <p:cNvGrpSpPr/>
            <p:nvPr/>
          </p:nvGrpSpPr>
          <p:grpSpPr>
            <a:xfrm>
              <a:off x="6381750" y="3619500"/>
              <a:ext cx="2614613" cy="2471738"/>
              <a:chOff x="6381750" y="3619500"/>
              <a:chExt cx="2614613" cy="2471738"/>
            </a:xfrm>
          </p:grpSpPr>
          <p:sp>
            <p:nvSpPr>
              <p:cNvPr id="23852" name="Line 331"/>
              <p:cNvSpPr>
                <a:spLocks noChangeShapeType="1"/>
              </p:cNvSpPr>
              <p:nvPr/>
            </p:nvSpPr>
            <p:spPr bwMode="auto">
              <a:xfrm>
                <a:off x="6938963" y="4805363"/>
                <a:ext cx="1909763"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3955" name="Group 23954"/>
              <p:cNvGrpSpPr/>
              <p:nvPr/>
            </p:nvGrpSpPr>
            <p:grpSpPr>
              <a:xfrm>
                <a:off x="6381750" y="3619500"/>
                <a:ext cx="2614613" cy="2471738"/>
                <a:chOff x="6381750" y="3619500"/>
                <a:chExt cx="2614613" cy="2471738"/>
              </a:xfrm>
            </p:grpSpPr>
            <p:sp>
              <p:nvSpPr>
                <p:cNvPr id="23935" name="Rectangle 414"/>
                <p:cNvSpPr>
                  <a:spLocks noChangeArrowheads="1"/>
                </p:cNvSpPr>
                <p:nvPr/>
              </p:nvSpPr>
              <p:spPr bwMode="auto">
                <a:xfrm>
                  <a:off x="7299325" y="5707063"/>
                  <a:ext cx="2317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a3</a:t>
                  </a:r>
                  <a:endParaRPr kumimoji="0" lang="en-US" sz="1800" b="0" i="0" u="none" strike="noStrike" cap="none" normalizeH="0" baseline="0" smtClean="0">
                    <a:ln>
                      <a:noFill/>
                    </a:ln>
                    <a:solidFill>
                      <a:schemeClr val="tx1"/>
                    </a:solidFill>
                    <a:effectLst/>
                    <a:latin typeface="Arial" pitchFamily="34" charset="0"/>
                  </a:endParaRPr>
                </a:p>
              </p:txBody>
            </p:sp>
            <p:sp>
              <p:nvSpPr>
                <p:cNvPr id="23936" name="Rectangle 415"/>
                <p:cNvSpPr>
                  <a:spLocks noChangeArrowheads="1"/>
                </p:cNvSpPr>
                <p:nvPr/>
              </p:nvSpPr>
              <p:spPr bwMode="auto">
                <a:xfrm>
                  <a:off x="7600950" y="5707063"/>
                  <a:ext cx="2317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a5</a:t>
                  </a:r>
                  <a:endParaRPr kumimoji="0" lang="en-US" sz="1800" b="0" i="0" u="none" strike="noStrike" cap="none" normalizeH="0" baseline="0" smtClean="0">
                    <a:ln>
                      <a:noFill/>
                    </a:ln>
                    <a:solidFill>
                      <a:schemeClr val="tx1"/>
                    </a:solidFill>
                    <a:effectLst/>
                    <a:latin typeface="Arial" pitchFamily="34" charset="0"/>
                  </a:endParaRPr>
                </a:p>
              </p:txBody>
            </p:sp>
            <p:sp>
              <p:nvSpPr>
                <p:cNvPr id="23937" name="Rectangle 416"/>
                <p:cNvSpPr>
                  <a:spLocks noChangeArrowheads="1"/>
                </p:cNvSpPr>
                <p:nvPr/>
              </p:nvSpPr>
              <p:spPr bwMode="auto">
                <a:xfrm>
                  <a:off x="7900988" y="5707063"/>
                  <a:ext cx="2317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a7</a:t>
                  </a:r>
                  <a:endParaRPr kumimoji="0" lang="en-US" sz="1800" b="0" i="0" u="none" strike="noStrike" cap="none" normalizeH="0" baseline="0" smtClean="0">
                    <a:ln>
                      <a:noFill/>
                    </a:ln>
                    <a:solidFill>
                      <a:schemeClr val="tx1"/>
                    </a:solidFill>
                    <a:effectLst/>
                    <a:latin typeface="Arial" pitchFamily="34" charset="0"/>
                  </a:endParaRPr>
                </a:p>
              </p:txBody>
            </p:sp>
            <p:sp>
              <p:nvSpPr>
                <p:cNvPr id="23938" name="Rectangle 417"/>
                <p:cNvSpPr>
                  <a:spLocks noChangeArrowheads="1"/>
                </p:cNvSpPr>
                <p:nvPr/>
              </p:nvSpPr>
              <p:spPr bwMode="auto">
                <a:xfrm>
                  <a:off x="8205788" y="5707063"/>
                  <a:ext cx="2317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a9</a:t>
                  </a:r>
                  <a:endParaRPr kumimoji="0" lang="en-US" sz="1800" b="0" i="0" u="none" strike="noStrike" cap="none" normalizeH="0" baseline="0" smtClean="0">
                    <a:ln>
                      <a:noFill/>
                    </a:ln>
                    <a:solidFill>
                      <a:schemeClr val="tx1"/>
                    </a:solidFill>
                    <a:effectLst/>
                    <a:latin typeface="Arial" pitchFamily="34" charset="0"/>
                  </a:endParaRPr>
                </a:p>
              </p:txBody>
            </p:sp>
            <p:sp>
              <p:nvSpPr>
                <p:cNvPr id="23939" name="Rectangle 418"/>
                <p:cNvSpPr>
                  <a:spLocks noChangeArrowheads="1"/>
                </p:cNvSpPr>
                <p:nvPr/>
              </p:nvSpPr>
              <p:spPr bwMode="auto">
                <a:xfrm>
                  <a:off x="8469313" y="5707063"/>
                  <a:ext cx="147638"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a:t>
                  </a:r>
                  <a:endParaRPr kumimoji="0" lang="en-US" sz="1800" b="0" i="0" u="none" strike="noStrike" cap="none" normalizeH="0" baseline="0" smtClean="0">
                    <a:ln>
                      <a:noFill/>
                    </a:ln>
                    <a:solidFill>
                      <a:schemeClr val="tx1"/>
                    </a:solidFill>
                    <a:effectLst/>
                    <a:latin typeface="Arial" pitchFamily="34" charset="0"/>
                  </a:endParaRPr>
                </a:p>
              </p:txBody>
            </p:sp>
            <p:sp>
              <p:nvSpPr>
                <p:cNvPr id="23940" name="Rectangle 419"/>
                <p:cNvSpPr>
                  <a:spLocks noChangeArrowheads="1"/>
                </p:cNvSpPr>
                <p:nvPr/>
              </p:nvSpPr>
              <p:spPr bwMode="auto">
                <a:xfrm>
                  <a:off x="8551863" y="570706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941" name="Rectangle 420"/>
                <p:cNvSpPr>
                  <a:spLocks noChangeArrowheads="1"/>
                </p:cNvSpPr>
                <p:nvPr/>
              </p:nvSpPr>
              <p:spPr bwMode="auto">
                <a:xfrm>
                  <a:off x="8626475" y="570706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942" name="Rectangle 421"/>
                <p:cNvSpPr>
                  <a:spLocks noChangeArrowheads="1"/>
                </p:cNvSpPr>
                <p:nvPr/>
              </p:nvSpPr>
              <p:spPr bwMode="auto">
                <a:xfrm>
                  <a:off x="8793163" y="5707063"/>
                  <a:ext cx="2032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r1</a:t>
                  </a:r>
                  <a:endParaRPr kumimoji="0" lang="en-US" sz="1800" b="0" i="0" u="none" strike="noStrike" cap="none" normalizeH="0" baseline="0" smtClean="0">
                    <a:ln>
                      <a:noFill/>
                    </a:ln>
                    <a:solidFill>
                      <a:schemeClr val="tx1"/>
                    </a:solidFill>
                    <a:effectLst/>
                    <a:latin typeface="Arial" pitchFamily="34" charset="0"/>
                  </a:endParaRPr>
                </a:p>
              </p:txBody>
            </p:sp>
            <p:sp>
              <p:nvSpPr>
                <p:cNvPr id="23943" name="Rectangle 422"/>
                <p:cNvSpPr>
                  <a:spLocks noChangeArrowheads="1"/>
                </p:cNvSpPr>
                <p:nvPr/>
              </p:nvSpPr>
              <p:spPr bwMode="auto">
                <a:xfrm>
                  <a:off x="6718300" y="3619500"/>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23944" name="Rectangle 423"/>
                <p:cNvSpPr>
                  <a:spLocks noChangeArrowheads="1"/>
                </p:cNvSpPr>
                <p:nvPr/>
              </p:nvSpPr>
              <p:spPr bwMode="auto">
                <a:xfrm>
                  <a:off x="6718300" y="389096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23945" name="Rectangle 424"/>
                <p:cNvSpPr>
                  <a:spLocks noChangeArrowheads="1"/>
                </p:cNvSpPr>
                <p:nvPr/>
              </p:nvSpPr>
              <p:spPr bwMode="auto">
                <a:xfrm>
                  <a:off x="6718300" y="416401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23946" name="Rectangle 425"/>
                <p:cNvSpPr>
                  <a:spLocks noChangeArrowheads="1"/>
                </p:cNvSpPr>
                <p:nvPr/>
              </p:nvSpPr>
              <p:spPr bwMode="auto">
                <a:xfrm>
                  <a:off x="6718300" y="443706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947" name="Rectangle 426"/>
                <p:cNvSpPr>
                  <a:spLocks noChangeArrowheads="1"/>
                </p:cNvSpPr>
                <p:nvPr/>
              </p:nvSpPr>
              <p:spPr bwMode="auto">
                <a:xfrm>
                  <a:off x="6718300" y="4710113"/>
                  <a:ext cx="1524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23948" name="Rectangle 427"/>
                <p:cNvSpPr>
                  <a:spLocks noChangeArrowheads="1"/>
                </p:cNvSpPr>
                <p:nvPr/>
              </p:nvSpPr>
              <p:spPr bwMode="auto">
                <a:xfrm>
                  <a:off x="6667500" y="4981575"/>
                  <a:ext cx="2032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3949" name="Rectangle 428"/>
                <p:cNvSpPr>
                  <a:spLocks noChangeArrowheads="1"/>
                </p:cNvSpPr>
                <p:nvPr/>
              </p:nvSpPr>
              <p:spPr bwMode="auto">
                <a:xfrm>
                  <a:off x="6667500" y="5254625"/>
                  <a:ext cx="2032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23950" name="Rectangle 429"/>
                <p:cNvSpPr>
                  <a:spLocks noChangeArrowheads="1"/>
                </p:cNvSpPr>
                <p:nvPr/>
              </p:nvSpPr>
              <p:spPr bwMode="auto">
                <a:xfrm>
                  <a:off x="6667500" y="5532438"/>
                  <a:ext cx="2032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23951" name="Rectangle 430"/>
                <p:cNvSpPr>
                  <a:spLocks noChangeArrowheads="1"/>
                </p:cNvSpPr>
                <p:nvPr/>
              </p:nvSpPr>
              <p:spPr bwMode="auto">
                <a:xfrm>
                  <a:off x="6815138" y="5707063"/>
                  <a:ext cx="23495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n2</a:t>
                  </a:r>
                  <a:endParaRPr kumimoji="0" lang="en-US" sz="1800" b="0" i="0" u="none" strike="noStrike" cap="none" normalizeH="0" baseline="0" smtClean="0">
                    <a:ln>
                      <a:noFill/>
                    </a:ln>
                    <a:solidFill>
                      <a:schemeClr val="tx1"/>
                    </a:solidFill>
                    <a:effectLst/>
                    <a:latin typeface="Arial" pitchFamily="34" charset="0"/>
                  </a:endParaRPr>
                </a:p>
              </p:txBody>
            </p:sp>
            <p:sp>
              <p:nvSpPr>
                <p:cNvPr id="23952" name="Rectangle 431"/>
                <p:cNvSpPr>
                  <a:spLocks noChangeArrowheads="1"/>
                </p:cNvSpPr>
                <p:nvPr/>
              </p:nvSpPr>
              <p:spPr bwMode="auto">
                <a:xfrm>
                  <a:off x="7008813" y="5707063"/>
                  <a:ext cx="2317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a1</a:t>
                  </a:r>
                  <a:endParaRPr kumimoji="0" lang="en-US" sz="1800" b="0" i="0" u="none" strike="noStrike" cap="none" normalizeH="0" baseline="0" smtClean="0">
                    <a:ln>
                      <a:noFill/>
                    </a:ln>
                    <a:solidFill>
                      <a:schemeClr val="tx1"/>
                    </a:solidFill>
                    <a:effectLst/>
                    <a:latin typeface="Arial" pitchFamily="34" charset="0"/>
                  </a:endParaRPr>
                </a:p>
              </p:txBody>
            </p:sp>
            <p:sp>
              <p:nvSpPr>
                <p:cNvPr id="23953" name="Rectangle 432"/>
                <p:cNvSpPr>
                  <a:spLocks noChangeArrowheads="1"/>
                </p:cNvSpPr>
                <p:nvPr/>
              </p:nvSpPr>
              <p:spPr bwMode="auto">
                <a:xfrm rot="16200000">
                  <a:off x="5580063" y="4584700"/>
                  <a:ext cx="1811338"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Perp. vel. at 100ms (cm/s)</a:t>
                  </a:r>
                  <a:endParaRPr kumimoji="0" lang="en-US" sz="1800" b="0" i="0" u="none" strike="noStrike" cap="none" normalizeH="0" baseline="0" smtClean="0">
                    <a:ln>
                      <a:noFill/>
                    </a:ln>
                    <a:solidFill>
                      <a:schemeClr val="tx1"/>
                    </a:solidFill>
                    <a:effectLst/>
                    <a:latin typeface="Arial" pitchFamily="34" charset="0"/>
                  </a:endParaRPr>
                </a:p>
              </p:txBody>
            </p:sp>
            <p:sp>
              <p:nvSpPr>
                <p:cNvPr id="23954" name="Rectangle 433"/>
                <p:cNvSpPr>
                  <a:spLocks noChangeArrowheads="1"/>
                </p:cNvSpPr>
                <p:nvPr/>
              </p:nvSpPr>
              <p:spPr bwMode="auto">
                <a:xfrm>
                  <a:off x="7632700" y="5883275"/>
                  <a:ext cx="434975"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Block</a:t>
                  </a:r>
                  <a:endParaRPr kumimoji="0" lang="en-US" sz="1800" b="0" i="0" u="none" strike="noStrike" cap="none" normalizeH="0" baseline="0" smtClean="0">
                    <a:ln>
                      <a:noFill/>
                    </a:ln>
                    <a:solidFill>
                      <a:schemeClr val="tx1"/>
                    </a:solidFill>
                    <a:effectLst/>
                    <a:latin typeface="Arial" pitchFamily="34" charset="0"/>
                  </a:endParaRPr>
                </a:p>
              </p:txBody>
            </p:sp>
          </p:grpSp>
        </p:grpSp>
      </p:grpSp>
      <p:sp>
        <p:nvSpPr>
          <p:cNvPr id="2" name="TextBox 1"/>
          <p:cNvSpPr txBox="1"/>
          <p:nvPr/>
        </p:nvSpPr>
        <p:spPr>
          <a:xfrm>
            <a:off x="539476" y="5076032"/>
            <a:ext cx="4877434" cy="923330"/>
          </a:xfrm>
          <a:prstGeom prst="rect">
            <a:avLst/>
          </a:prstGeom>
          <a:noFill/>
        </p:spPr>
        <p:txBody>
          <a:bodyPr wrap="square" rtlCol="0">
            <a:spAutoFit/>
          </a:bodyPr>
          <a:lstStyle/>
          <a:p>
            <a:pPr algn="ctr"/>
            <a:r>
              <a:rPr lang="en-US" b="1" dirty="0" smtClean="0"/>
              <a:t>Anodal cerebellar stimulation tends to increase learning, whereas </a:t>
            </a:r>
            <a:r>
              <a:rPr lang="en-US" b="1" dirty="0" err="1" smtClean="0"/>
              <a:t>cathodal</a:t>
            </a:r>
            <a:r>
              <a:rPr lang="en-US" b="1" dirty="0" smtClean="0"/>
              <a:t> cerebellar stimulation decreases learning.</a:t>
            </a:r>
            <a:endParaRPr lang="en-US" b="1" dirty="0"/>
          </a:p>
        </p:txBody>
      </p:sp>
      <p:sp>
        <p:nvSpPr>
          <p:cNvPr id="224" name="TextBox 223"/>
          <p:cNvSpPr txBox="1"/>
          <p:nvPr/>
        </p:nvSpPr>
        <p:spPr>
          <a:xfrm>
            <a:off x="7068750" y="6153291"/>
            <a:ext cx="1617751" cy="276999"/>
          </a:xfrm>
          <a:prstGeom prst="rect">
            <a:avLst/>
          </a:prstGeom>
          <a:noFill/>
        </p:spPr>
        <p:txBody>
          <a:bodyPr wrap="none" rtlCol="0">
            <a:spAutoFit/>
          </a:bodyPr>
          <a:lstStyle/>
          <a:p>
            <a:r>
              <a:rPr lang="en-US" sz="1200" dirty="0" smtClean="0"/>
              <a:t>Herzfeld et al. (2014)</a:t>
            </a:r>
            <a:endParaRPr lang="en-US" sz="1200" dirty="0"/>
          </a:p>
        </p:txBody>
      </p:sp>
    </p:spTree>
    <p:extLst>
      <p:ext uri="{BB962C8B-B14F-4D97-AF65-F5344CB8AC3E}">
        <p14:creationId xmlns:p14="http://schemas.microsoft.com/office/powerpoint/2010/main" val="787682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3554"/>
                                        </p:tgtEl>
                                        <p:attrNameLst>
                                          <p:attrName>style.visibility</p:attrName>
                                        </p:attrNameLst>
                                      </p:cBhvr>
                                      <p:to>
                                        <p:strVal val="visible"/>
                                      </p:to>
                                    </p:set>
                                    <p:animEffect transition="in" filter="fade">
                                      <p:cBhvr>
                                        <p:cTn id="7" dur="500"/>
                                        <p:tgtEl>
                                          <p:spTgt spid="235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964"/>
                                        </p:tgtEl>
                                        <p:attrNameLst>
                                          <p:attrName>style.visibility</p:attrName>
                                        </p:attrNameLst>
                                      </p:cBhvr>
                                      <p:to>
                                        <p:strVal val="visible"/>
                                      </p:to>
                                    </p:set>
                                    <p:animEffect transition="in" filter="fade">
                                      <p:cBhvr>
                                        <p:cTn id="12" dur="500"/>
                                        <p:tgtEl>
                                          <p:spTgt spid="23964"/>
                                        </p:tgtEl>
                                      </p:cBhvr>
                                    </p:animEffect>
                                  </p:childTnLst>
                                </p:cTn>
                              </p:par>
                              <p:par>
                                <p:cTn id="13" presetID="10" presetClass="entr" presetSubtype="0" fill="hold" nodeType="withEffect">
                                  <p:stCondLst>
                                    <p:cond delay="0"/>
                                  </p:stCondLst>
                                  <p:childTnLst>
                                    <p:set>
                                      <p:cBhvr>
                                        <p:cTn id="14" dur="1" fill="hold">
                                          <p:stCondLst>
                                            <p:cond delay="0"/>
                                          </p:stCondLst>
                                        </p:cTn>
                                        <p:tgtEl>
                                          <p:spTgt spid="23961"/>
                                        </p:tgtEl>
                                        <p:attrNameLst>
                                          <p:attrName>style.visibility</p:attrName>
                                        </p:attrNameLst>
                                      </p:cBhvr>
                                      <p:to>
                                        <p:strVal val="visible"/>
                                      </p:to>
                                    </p:set>
                                    <p:animEffect transition="in" filter="fade">
                                      <p:cBhvr>
                                        <p:cTn id="15" dur="500"/>
                                        <p:tgtEl>
                                          <p:spTgt spid="2396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3963"/>
                                        </p:tgtEl>
                                        <p:attrNameLst>
                                          <p:attrName>style.visibility</p:attrName>
                                        </p:attrNameLst>
                                      </p:cBhvr>
                                      <p:to>
                                        <p:strVal val="visible"/>
                                      </p:to>
                                    </p:set>
                                    <p:animEffect transition="in" filter="fade">
                                      <p:cBhvr>
                                        <p:cTn id="20" dur="500"/>
                                        <p:tgtEl>
                                          <p:spTgt spid="23963"/>
                                        </p:tgtEl>
                                      </p:cBhvr>
                                    </p:animEffect>
                                  </p:childTnLst>
                                </p:cTn>
                              </p:par>
                              <p:par>
                                <p:cTn id="21" presetID="10" presetClass="entr" presetSubtype="0" fill="hold" nodeType="withEffect">
                                  <p:stCondLst>
                                    <p:cond delay="0"/>
                                  </p:stCondLst>
                                  <p:childTnLst>
                                    <p:set>
                                      <p:cBhvr>
                                        <p:cTn id="22" dur="1" fill="hold">
                                          <p:stCondLst>
                                            <p:cond delay="0"/>
                                          </p:stCondLst>
                                        </p:cTn>
                                        <p:tgtEl>
                                          <p:spTgt spid="23962"/>
                                        </p:tgtEl>
                                        <p:attrNameLst>
                                          <p:attrName>style.visibility</p:attrName>
                                        </p:attrNameLst>
                                      </p:cBhvr>
                                      <p:to>
                                        <p:strVal val="visible"/>
                                      </p:to>
                                    </p:set>
                                    <p:animEffect transition="in" filter="fade">
                                      <p:cBhvr>
                                        <p:cTn id="23" dur="500"/>
                                        <p:tgtEl>
                                          <p:spTgt spid="2396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3966"/>
                                        </p:tgtEl>
                                        <p:attrNameLst>
                                          <p:attrName>style.visibility</p:attrName>
                                        </p:attrNameLst>
                                      </p:cBhvr>
                                      <p:to>
                                        <p:strVal val="visible"/>
                                      </p:to>
                                    </p:set>
                                    <p:animEffect transition="in" filter="fade">
                                      <p:cBhvr>
                                        <p:cTn id="28" dur="500"/>
                                        <p:tgtEl>
                                          <p:spTgt spid="23966"/>
                                        </p:tgtEl>
                                      </p:cBhvr>
                                    </p:animEffect>
                                  </p:childTnLst>
                                </p:cTn>
                              </p:par>
                              <p:par>
                                <p:cTn id="29" presetID="10" presetClass="entr" presetSubtype="0" fill="hold" nodeType="withEffect">
                                  <p:stCondLst>
                                    <p:cond delay="0"/>
                                  </p:stCondLst>
                                  <p:childTnLst>
                                    <p:set>
                                      <p:cBhvr>
                                        <p:cTn id="30" dur="1" fill="hold">
                                          <p:stCondLst>
                                            <p:cond delay="0"/>
                                          </p:stCondLst>
                                        </p:cTn>
                                        <p:tgtEl>
                                          <p:spTgt spid="23956"/>
                                        </p:tgtEl>
                                        <p:attrNameLst>
                                          <p:attrName>style.visibility</p:attrName>
                                        </p:attrNameLst>
                                      </p:cBhvr>
                                      <p:to>
                                        <p:strVal val="visible"/>
                                      </p:to>
                                    </p:set>
                                    <p:animEffect transition="in" filter="fade">
                                      <p:cBhvr>
                                        <p:cTn id="31" dur="500"/>
                                        <p:tgtEl>
                                          <p:spTgt spid="2395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3965"/>
                                        </p:tgtEl>
                                        <p:attrNameLst>
                                          <p:attrName>style.visibility</p:attrName>
                                        </p:attrNameLst>
                                      </p:cBhvr>
                                      <p:to>
                                        <p:strVal val="visible"/>
                                      </p:to>
                                    </p:set>
                                    <p:animEffect transition="in" filter="fade">
                                      <p:cBhvr>
                                        <p:cTn id="36" dur="500"/>
                                        <p:tgtEl>
                                          <p:spTgt spid="23965"/>
                                        </p:tgtEl>
                                      </p:cBhvr>
                                    </p:animEffect>
                                  </p:childTnLst>
                                </p:cTn>
                              </p:par>
                              <p:par>
                                <p:cTn id="37" presetID="10" presetClass="entr" presetSubtype="0" fill="hold" nodeType="withEffect">
                                  <p:stCondLst>
                                    <p:cond delay="0"/>
                                  </p:stCondLst>
                                  <p:childTnLst>
                                    <p:set>
                                      <p:cBhvr>
                                        <p:cTn id="38" dur="1" fill="hold">
                                          <p:stCondLst>
                                            <p:cond delay="0"/>
                                          </p:stCondLst>
                                        </p:cTn>
                                        <p:tgtEl>
                                          <p:spTgt spid="23957"/>
                                        </p:tgtEl>
                                        <p:attrNameLst>
                                          <p:attrName>style.visibility</p:attrName>
                                        </p:attrNameLst>
                                      </p:cBhvr>
                                      <p:to>
                                        <p:strVal val="visible"/>
                                      </p:to>
                                    </p:set>
                                    <p:animEffect transition="in" filter="fade">
                                      <p:cBhvr>
                                        <p:cTn id="39" dur="500"/>
                                        <p:tgtEl>
                                          <p:spTgt spid="239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fade">
                                      <p:cBhvr>
                                        <p:cTn id="4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Cerebellar </a:t>
            </a:r>
            <a:r>
              <a:rPr lang="en-US" sz="2800" dirty="0" err="1" smtClean="0"/>
              <a:t>tDCS</a:t>
            </a:r>
            <a:r>
              <a:rPr lang="en-US" sz="2800" dirty="0" smtClean="0"/>
              <a:t> does not appear to modulate retention of learned motor memories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9"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156" t="33529" r="-4156" b="35630"/>
          <a:stretch/>
        </p:blipFill>
        <p:spPr bwMode="auto">
          <a:xfrm>
            <a:off x="269420" y="3851455"/>
            <a:ext cx="5214937" cy="2226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225" t="69767" r="43379" b="-608"/>
          <a:stretch/>
        </p:blipFill>
        <p:spPr bwMode="auto">
          <a:xfrm>
            <a:off x="5552778" y="2602885"/>
            <a:ext cx="2964460" cy="2226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11"/>
          <p:cNvSpPr txBox="1"/>
          <p:nvPr/>
        </p:nvSpPr>
        <p:spPr>
          <a:xfrm>
            <a:off x="7068750" y="6153291"/>
            <a:ext cx="1617751" cy="276999"/>
          </a:xfrm>
          <a:prstGeom prst="rect">
            <a:avLst/>
          </a:prstGeom>
          <a:noFill/>
        </p:spPr>
        <p:txBody>
          <a:bodyPr wrap="none" rtlCol="0">
            <a:spAutoFit/>
          </a:bodyPr>
          <a:lstStyle/>
          <a:p>
            <a:r>
              <a:rPr lang="en-US" sz="1200" dirty="0" smtClean="0"/>
              <a:t>Herzfeld et al. (2014)</a:t>
            </a:r>
            <a:endParaRPr lang="en-US" sz="1200" dirty="0"/>
          </a:p>
        </p:txBody>
      </p:sp>
      <p:grpSp>
        <p:nvGrpSpPr>
          <p:cNvPr id="13" name="Group 12"/>
          <p:cNvGrpSpPr/>
          <p:nvPr/>
        </p:nvGrpSpPr>
        <p:grpSpPr>
          <a:xfrm>
            <a:off x="117020" y="1316725"/>
            <a:ext cx="5214937" cy="2399499"/>
            <a:chOff x="117020" y="1316725"/>
            <a:chExt cx="5214937" cy="2399499"/>
          </a:xfrm>
        </p:grpSpPr>
        <p:pic>
          <p:nvPicPr>
            <p:cNvPr id="62466"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69159"/>
            <a:stretch/>
          </p:blipFill>
          <p:spPr bwMode="auto">
            <a:xfrm>
              <a:off x="117020" y="1316725"/>
              <a:ext cx="5214937" cy="2226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p:nvSpPr>
          <p:spPr>
            <a:xfrm>
              <a:off x="325251" y="1470345"/>
              <a:ext cx="307240" cy="3456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269420" y="3370579"/>
              <a:ext cx="307240" cy="3456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96648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8010" descr="C:\Documents and Settings\David\Desktop\Untitled-1.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2808" y="3689815"/>
            <a:ext cx="3326289" cy="1993745"/>
          </a:xfrm>
          <a:prstGeom prst="rect">
            <a:avLst/>
          </a:prstGeom>
          <a:noFill/>
          <a:extLst>
            <a:ext uri="{909E8E84-426E-40DD-AFC4-6F175D3DCCD1}">
              <a14:hiddenFill xmlns:a14="http://schemas.microsoft.com/office/drawing/2010/main">
                <a:solidFill>
                  <a:srgbClr val="FFFFFF"/>
                </a:solidFill>
              </a14:hiddenFill>
            </a:ext>
          </a:extLst>
        </p:spPr>
      </p:pic>
      <p:pic>
        <p:nvPicPr>
          <p:cNvPr id="136194" name="Picture 2" descr="http://www.designofsignage.com/application/symbol/hands/image/600x600/hand-stop-2.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08200" y="4728348"/>
            <a:ext cx="721170" cy="721170"/>
          </a:xfrm>
          <a:prstGeom prst="rect">
            <a:avLst/>
          </a:prstGeom>
          <a:noFill/>
          <a:extLst>
            <a:ext uri="{909E8E84-426E-40DD-AFC4-6F175D3DCCD1}">
              <a14:hiddenFill xmlns:a14="http://schemas.microsoft.com/office/drawing/2010/main">
                <a:solidFill>
                  <a:srgbClr val="FFFFFF"/>
                </a:solidFill>
              </a14:hiddenFill>
            </a:ext>
          </a:extLst>
        </p:spPr>
      </p:pic>
      <p:sp>
        <p:nvSpPr>
          <p:cNvPr id="7" name="Rounded Rectangle 6"/>
          <p:cNvSpPr/>
          <p:nvPr/>
        </p:nvSpPr>
        <p:spPr>
          <a:xfrm>
            <a:off x="4147510" y="1930112"/>
            <a:ext cx="4608600" cy="3519406"/>
          </a:xfrm>
          <a:prstGeom prst="roundRect">
            <a:avLst/>
          </a:prstGeom>
          <a:solidFill>
            <a:schemeClr val="bg1">
              <a:lumMod val="50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p:cNvSpPr>
            <a:spLocks noGrp="1"/>
          </p:cNvSpPr>
          <p:nvPr>
            <p:ph type="title"/>
          </p:nvPr>
        </p:nvSpPr>
        <p:spPr/>
        <p:txBody>
          <a:bodyPr/>
          <a:lstStyle/>
          <a:p>
            <a:r>
              <a:rPr lang="en-US" sz="2800" dirty="0" smtClean="0"/>
              <a:t>Introduction of </a:t>
            </a:r>
            <a:r>
              <a:rPr lang="en-US" sz="2800" dirty="0" err="1" smtClean="0"/>
              <a:t>visuomotor</a:t>
            </a:r>
            <a:r>
              <a:rPr lang="en-US" sz="2800" dirty="0" smtClean="0"/>
              <a:t> rotation experiments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44</a:t>
            </a:fld>
            <a:endParaRPr lang="en-US"/>
          </a:p>
        </p:txBody>
      </p:sp>
      <p:sp>
        <p:nvSpPr>
          <p:cNvPr id="8" name="Rectangle 40"/>
          <p:cNvSpPr>
            <a:spLocks noChangeArrowheads="1"/>
          </p:cNvSpPr>
          <p:nvPr/>
        </p:nvSpPr>
        <p:spPr bwMode="auto">
          <a:xfrm rot="16200000">
            <a:off x="-545256" y="2198206"/>
            <a:ext cx="19895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Perturbation (</a:t>
            </a:r>
            <a:r>
              <a:rPr kumimoji="0" lang="en-US" sz="1600" b="0" i="0" u="none" strike="noStrike" cap="none" normalizeH="0" baseline="0" dirty="0" err="1" smtClean="0">
                <a:ln>
                  <a:noFill/>
                </a:ln>
                <a:solidFill>
                  <a:srgbClr val="000000"/>
                </a:solidFill>
                <a:effectLst/>
                <a:latin typeface="Arial" pitchFamily="34" charset="0"/>
              </a:rPr>
              <a:t>deg</a:t>
            </a:r>
            <a:r>
              <a:rPr kumimoji="0" lang="en-US" sz="1600" b="0" i="0" u="none" strike="noStrike" cap="none" normalizeH="0" baseline="0" dirty="0" smtClean="0">
                <a:ln>
                  <a:noFill/>
                </a:ln>
                <a:solidFill>
                  <a:srgbClr val="000000"/>
                </a:solidFill>
                <a:effectLst/>
                <a:latin typeface="Arial" pitchFamily="34" charset="0"/>
              </a:rPr>
              <a:t>)</a:t>
            </a:r>
            <a:endParaRPr kumimoji="0" lang="en-US" sz="1600" b="0" i="0" u="none" strike="noStrike" cap="none" normalizeH="0" baseline="0" dirty="0" smtClean="0">
              <a:ln>
                <a:noFill/>
              </a:ln>
              <a:solidFill>
                <a:schemeClr val="tx1"/>
              </a:solidFill>
              <a:effectLst/>
              <a:latin typeface="Arial" pitchFamily="34" charset="0"/>
            </a:endParaRPr>
          </a:p>
        </p:txBody>
      </p:sp>
      <p:sp>
        <p:nvSpPr>
          <p:cNvPr id="15" name="Rectangle 10"/>
          <p:cNvSpPr>
            <a:spLocks noChangeArrowheads="1"/>
          </p:cNvSpPr>
          <p:nvPr/>
        </p:nvSpPr>
        <p:spPr bwMode="auto">
          <a:xfrm>
            <a:off x="1092385" y="1927144"/>
            <a:ext cx="22270" cy="8908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1"/>
          <p:cNvSpPr>
            <a:spLocks/>
          </p:cNvSpPr>
          <p:nvPr/>
        </p:nvSpPr>
        <p:spPr bwMode="auto">
          <a:xfrm>
            <a:off x="1092385" y="1927144"/>
            <a:ext cx="22270" cy="890839"/>
          </a:xfrm>
          <a:custGeom>
            <a:avLst/>
            <a:gdLst>
              <a:gd name="T0" fmla="*/ 6 w 6"/>
              <a:gd name="T1" fmla="*/ 240 h 240"/>
              <a:gd name="T2" fmla="*/ 6 w 6"/>
              <a:gd name="T3" fmla="*/ 0 h 240"/>
              <a:gd name="T4" fmla="*/ 0 w 6"/>
              <a:gd name="T5" fmla="*/ 0 h 240"/>
              <a:gd name="T6" fmla="*/ 0 w 6"/>
              <a:gd name="T7" fmla="*/ 240 h 240"/>
            </a:gdLst>
            <a:ahLst/>
            <a:cxnLst>
              <a:cxn ang="0">
                <a:pos x="T0" y="T1"/>
              </a:cxn>
              <a:cxn ang="0">
                <a:pos x="T2" y="T3"/>
              </a:cxn>
              <a:cxn ang="0">
                <a:pos x="T4" y="T5"/>
              </a:cxn>
              <a:cxn ang="0">
                <a:pos x="T6" y="T7"/>
              </a:cxn>
            </a:cxnLst>
            <a:rect l="0" t="0" r="r" b="b"/>
            <a:pathLst>
              <a:path w="6" h="240">
                <a:moveTo>
                  <a:pt x="6" y="240"/>
                </a:moveTo>
                <a:lnTo>
                  <a:pt x="6" y="0"/>
                </a:lnTo>
                <a:lnTo>
                  <a:pt x="0" y="0"/>
                </a:lnTo>
                <a:lnTo>
                  <a:pt x="0"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Rectangle 12"/>
          <p:cNvSpPr>
            <a:spLocks noChangeArrowheads="1"/>
          </p:cNvSpPr>
          <p:nvPr/>
        </p:nvSpPr>
        <p:spPr bwMode="auto">
          <a:xfrm>
            <a:off x="780591" y="2662088"/>
            <a:ext cx="113815"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0</a:t>
            </a:r>
            <a:endParaRPr kumimoji="0" lang="en-US" sz="4400" b="0" i="0" u="none" strike="noStrike" cap="none" normalizeH="0" baseline="0" dirty="0" smtClean="0">
              <a:ln>
                <a:noFill/>
              </a:ln>
              <a:solidFill>
                <a:schemeClr val="tx1"/>
              </a:solidFill>
              <a:effectLst/>
              <a:latin typeface="Arial" pitchFamily="34" charset="0"/>
            </a:endParaRPr>
          </a:p>
        </p:txBody>
      </p:sp>
      <p:sp>
        <p:nvSpPr>
          <p:cNvPr id="18" name="Rectangle 13"/>
          <p:cNvSpPr>
            <a:spLocks noChangeArrowheads="1"/>
          </p:cNvSpPr>
          <p:nvPr/>
        </p:nvSpPr>
        <p:spPr bwMode="auto">
          <a:xfrm>
            <a:off x="981030" y="1919720"/>
            <a:ext cx="118778" cy="22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4"/>
          <p:cNvSpPr>
            <a:spLocks/>
          </p:cNvSpPr>
          <p:nvPr/>
        </p:nvSpPr>
        <p:spPr bwMode="auto">
          <a:xfrm>
            <a:off x="981030" y="1919720"/>
            <a:ext cx="118778" cy="22270"/>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15"/>
          <p:cNvSpPr>
            <a:spLocks noChangeArrowheads="1"/>
          </p:cNvSpPr>
          <p:nvPr/>
        </p:nvSpPr>
        <p:spPr bwMode="auto">
          <a:xfrm>
            <a:off x="646964" y="1771247"/>
            <a:ext cx="227626"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30</a:t>
            </a:r>
            <a:endParaRPr kumimoji="0" lang="en-US" sz="4400" b="0" i="0" u="none" strike="noStrike" cap="none" normalizeH="0" baseline="0" smtClean="0">
              <a:ln>
                <a:noFill/>
              </a:ln>
              <a:solidFill>
                <a:schemeClr val="tx1"/>
              </a:solidFill>
              <a:effectLst/>
              <a:latin typeface="Arial" pitchFamily="34" charset="0"/>
            </a:endParaRPr>
          </a:p>
        </p:txBody>
      </p:sp>
      <p:sp>
        <p:nvSpPr>
          <p:cNvPr id="21" name="Rectangle 16"/>
          <p:cNvSpPr>
            <a:spLocks noChangeArrowheads="1"/>
          </p:cNvSpPr>
          <p:nvPr/>
        </p:nvSpPr>
        <p:spPr bwMode="auto">
          <a:xfrm>
            <a:off x="981030" y="2803136"/>
            <a:ext cx="118778" cy="22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p:cNvSpPr>
          <p:nvPr/>
        </p:nvSpPr>
        <p:spPr bwMode="auto">
          <a:xfrm>
            <a:off x="981030" y="2803136"/>
            <a:ext cx="118778" cy="22270"/>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5"/>
          <p:cNvSpPr>
            <a:spLocks/>
          </p:cNvSpPr>
          <p:nvPr/>
        </p:nvSpPr>
        <p:spPr bwMode="auto">
          <a:xfrm>
            <a:off x="1879295" y="1637622"/>
            <a:ext cx="29696" cy="178167"/>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8"/>
          <p:cNvSpPr>
            <a:spLocks/>
          </p:cNvSpPr>
          <p:nvPr/>
        </p:nvSpPr>
        <p:spPr bwMode="auto">
          <a:xfrm>
            <a:off x="2413798" y="1637622"/>
            <a:ext cx="29696" cy="178167"/>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71"/>
          <p:cNvSpPr>
            <a:spLocks noChangeArrowheads="1"/>
          </p:cNvSpPr>
          <p:nvPr/>
        </p:nvSpPr>
        <p:spPr bwMode="auto">
          <a:xfrm>
            <a:off x="1181469" y="1763823"/>
            <a:ext cx="616165" cy="326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ANA</a:t>
            </a:r>
            <a:endParaRPr kumimoji="0" lang="en-US" sz="1800" b="0" i="0" u="none" strike="noStrike" cap="none" normalizeH="0" baseline="0" smtClean="0">
              <a:ln>
                <a:noFill/>
              </a:ln>
              <a:solidFill>
                <a:schemeClr val="tx1"/>
              </a:solidFill>
              <a:effectLst/>
              <a:latin typeface="Arial" pitchFamily="34" charset="0"/>
            </a:endParaRPr>
          </a:p>
        </p:txBody>
      </p:sp>
      <p:sp>
        <p:nvSpPr>
          <p:cNvPr id="136192" name="Oval 136191"/>
          <p:cNvSpPr/>
          <p:nvPr/>
        </p:nvSpPr>
        <p:spPr>
          <a:xfrm>
            <a:off x="6421824" y="5003605"/>
            <a:ext cx="145364" cy="14536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379128" y="2372025"/>
            <a:ext cx="145364" cy="145364"/>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1255706" y="2840256"/>
            <a:ext cx="616165" cy="375831"/>
            <a:chOff x="1255706" y="2840256"/>
            <a:chExt cx="616165" cy="375831"/>
          </a:xfrm>
        </p:grpSpPr>
        <p:cxnSp>
          <p:nvCxnSpPr>
            <p:cNvPr id="136195" name="Straight Connector 136194"/>
            <p:cNvCxnSpPr/>
            <p:nvPr/>
          </p:nvCxnSpPr>
          <p:spPr>
            <a:xfrm>
              <a:off x="1255706" y="2840256"/>
              <a:ext cx="6161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1303588" y="2908310"/>
              <a:ext cx="494046" cy="307777"/>
            </a:xfrm>
            <a:prstGeom prst="rect">
              <a:avLst/>
            </a:prstGeom>
            <a:noFill/>
          </p:spPr>
          <p:txBody>
            <a:bodyPr wrap="none" rtlCol="0">
              <a:spAutoFit/>
            </a:bodyPr>
            <a:lstStyle/>
            <a:p>
              <a:r>
                <a:rPr lang="en-US" sz="1400" dirty="0" smtClean="0"/>
                <a:t>Null</a:t>
              </a:r>
              <a:endParaRPr lang="en-US" sz="1400" dirty="0"/>
            </a:p>
          </p:txBody>
        </p:sp>
      </p:grpSp>
      <p:grpSp>
        <p:nvGrpSpPr>
          <p:cNvPr id="23" name="Group 22"/>
          <p:cNvGrpSpPr/>
          <p:nvPr/>
        </p:nvGrpSpPr>
        <p:grpSpPr>
          <a:xfrm>
            <a:off x="2500125" y="1919720"/>
            <a:ext cx="671105" cy="1294878"/>
            <a:chOff x="2500125" y="1919720"/>
            <a:chExt cx="671105" cy="1294878"/>
          </a:xfrm>
        </p:grpSpPr>
        <p:cxnSp>
          <p:nvCxnSpPr>
            <p:cNvPr id="28" name="Straight Connector 27"/>
            <p:cNvCxnSpPr/>
            <p:nvPr/>
          </p:nvCxnSpPr>
          <p:spPr>
            <a:xfrm>
              <a:off x="2500125" y="1919720"/>
              <a:ext cx="0" cy="92053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500125" y="2840256"/>
              <a:ext cx="6711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2588654" y="2906821"/>
              <a:ext cx="494046" cy="307777"/>
            </a:xfrm>
            <a:prstGeom prst="rect">
              <a:avLst/>
            </a:prstGeom>
            <a:noFill/>
          </p:spPr>
          <p:txBody>
            <a:bodyPr wrap="none" rtlCol="0">
              <a:spAutoFit/>
            </a:bodyPr>
            <a:lstStyle/>
            <a:p>
              <a:r>
                <a:rPr lang="en-US" sz="1400" dirty="0" smtClean="0"/>
                <a:t>Null</a:t>
              </a:r>
              <a:endParaRPr lang="en-US" sz="1400" dirty="0"/>
            </a:p>
          </p:txBody>
        </p:sp>
      </p:grpSp>
      <p:grpSp>
        <p:nvGrpSpPr>
          <p:cNvPr id="12" name="Group 11"/>
          <p:cNvGrpSpPr/>
          <p:nvPr/>
        </p:nvGrpSpPr>
        <p:grpSpPr>
          <a:xfrm>
            <a:off x="1871871" y="1586581"/>
            <a:ext cx="628254" cy="1253675"/>
            <a:chOff x="1871871" y="1586581"/>
            <a:chExt cx="628254" cy="1253675"/>
          </a:xfrm>
        </p:grpSpPr>
        <p:grpSp>
          <p:nvGrpSpPr>
            <p:cNvPr id="136201" name="Group 136200"/>
            <p:cNvGrpSpPr/>
            <p:nvPr/>
          </p:nvGrpSpPr>
          <p:grpSpPr>
            <a:xfrm>
              <a:off x="1871871" y="1919720"/>
              <a:ext cx="628254" cy="920536"/>
              <a:chOff x="1890061" y="3222251"/>
              <a:chExt cx="628254" cy="920536"/>
            </a:xfrm>
          </p:grpSpPr>
          <p:cxnSp>
            <p:nvCxnSpPr>
              <p:cNvPr id="13" name="Straight Connector 12"/>
              <p:cNvCxnSpPr/>
              <p:nvPr/>
            </p:nvCxnSpPr>
            <p:spPr>
              <a:xfrm flipV="1">
                <a:off x="1897485" y="3222251"/>
                <a:ext cx="0" cy="92053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890061" y="3222251"/>
                <a:ext cx="6282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TextBox 35"/>
            <p:cNvSpPr txBox="1"/>
            <p:nvPr/>
          </p:nvSpPr>
          <p:spPr>
            <a:xfrm>
              <a:off x="2061803" y="1586581"/>
              <a:ext cx="304892" cy="307777"/>
            </a:xfrm>
            <a:prstGeom prst="rect">
              <a:avLst/>
            </a:prstGeom>
            <a:noFill/>
          </p:spPr>
          <p:txBody>
            <a:bodyPr wrap="none" rtlCol="0">
              <a:spAutoFit/>
            </a:bodyPr>
            <a:lstStyle/>
            <a:p>
              <a:r>
                <a:rPr lang="en-US" sz="1400" dirty="0" smtClean="0"/>
                <a:t>A</a:t>
              </a:r>
              <a:endParaRPr lang="en-US" sz="1400" dirty="0"/>
            </a:p>
          </p:txBody>
        </p:sp>
      </p:grpSp>
      <p:sp>
        <p:nvSpPr>
          <p:cNvPr id="29" name="TextBox 28"/>
          <p:cNvSpPr txBox="1"/>
          <p:nvPr/>
        </p:nvSpPr>
        <p:spPr>
          <a:xfrm>
            <a:off x="2214249" y="5529671"/>
            <a:ext cx="525850" cy="307777"/>
          </a:xfrm>
          <a:prstGeom prst="rect">
            <a:avLst/>
          </a:prstGeom>
          <a:noFill/>
        </p:spPr>
        <p:txBody>
          <a:bodyPr wrap="none" rtlCol="0">
            <a:spAutoFit/>
          </a:bodyPr>
          <a:lstStyle/>
          <a:p>
            <a:r>
              <a:rPr lang="en-US" sz="1400" dirty="0" smtClean="0"/>
              <a:t>Trial</a:t>
            </a:r>
            <a:endParaRPr lang="en-US" sz="1400" dirty="0"/>
          </a:p>
        </p:txBody>
      </p:sp>
    </p:spTree>
    <p:extLst>
      <p:ext uri="{BB962C8B-B14F-4D97-AF65-F5344CB8AC3E}">
        <p14:creationId xmlns:p14="http://schemas.microsoft.com/office/powerpoint/2010/main" val="1122533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path" presetSubtype="0" accel="50000" decel="50000" fill="hold" nodeType="clickEffect">
                                  <p:stCondLst>
                                    <p:cond delay="0"/>
                                  </p:stCondLst>
                                  <p:childTnLst>
                                    <p:animMotion origin="layout" path="M 4.72222E-6 1.85185E-6 L 4.72222E-6 -0.3875 " pathEditMode="relative" rAng="0" ptsTypes="AA">
                                      <p:cBhvr>
                                        <p:cTn id="10" dur="2000" fill="hold"/>
                                        <p:tgtEl>
                                          <p:spTgt spid="136194"/>
                                        </p:tgtEl>
                                        <p:attrNameLst>
                                          <p:attrName>ppt_x</p:attrName>
                                          <p:attrName>ppt_y</p:attrName>
                                        </p:attrNameLst>
                                      </p:cBhvr>
                                      <p:rCtr x="0" y="-19375"/>
                                    </p:animMotion>
                                  </p:childTnLst>
                                </p:cTn>
                              </p:par>
                              <p:par>
                                <p:cTn id="11" presetID="42" presetClass="path" presetSubtype="0" accel="50000" decel="50000" fill="hold" grpId="0" nodeType="withEffect">
                                  <p:stCondLst>
                                    <p:cond delay="0"/>
                                  </p:stCondLst>
                                  <p:childTnLst>
                                    <p:animMotion origin="layout" path="M -3.05556E-6 -3.84081E-6 L -3.05556E-6 -0.38547 " pathEditMode="relative" rAng="0" ptsTypes="AA">
                                      <p:cBhvr>
                                        <p:cTn id="12" dur="2000" fill="hold"/>
                                        <p:tgtEl>
                                          <p:spTgt spid="136192"/>
                                        </p:tgtEl>
                                        <p:attrNameLst>
                                          <p:attrName>ppt_x</p:attrName>
                                          <p:attrName>ppt_y</p:attrName>
                                        </p:attrNameLst>
                                      </p:cBhvr>
                                      <p:rCtr x="0" y="-19273"/>
                                    </p:animMotion>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50000" decel="50000" fill="hold" nodeType="clickEffect">
                                  <p:stCondLst>
                                    <p:cond delay="0"/>
                                  </p:stCondLst>
                                  <p:childTnLst>
                                    <p:animMotion origin="layout" path="M 4.72222E-6 1.85185E-6 L 4.72222E-6 -0.3875 " pathEditMode="relative" rAng="0" ptsTypes="AA">
                                      <p:cBhvr>
                                        <p:cTn id="20" dur="2000" fill="hold"/>
                                        <p:tgtEl>
                                          <p:spTgt spid="136194"/>
                                        </p:tgtEl>
                                        <p:attrNameLst>
                                          <p:attrName>ppt_x</p:attrName>
                                          <p:attrName>ppt_y</p:attrName>
                                        </p:attrNameLst>
                                      </p:cBhvr>
                                      <p:rCtr x="0" y="-19375"/>
                                    </p:animMotion>
                                  </p:childTnLst>
                                </p:cTn>
                              </p:par>
                              <p:par>
                                <p:cTn id="21" presetID="42" presetClass="path" presetSubtype="0" accel="50000" decel="50000" fill="hold" grpId="1" nodeType="withEffect">
                                  <p:stCondLst>
                                    <p:cond delay="0"/>
                                  </p:stCondLst>
                                  <p:childTnLst>
                                    <p:animMotion origin="layout" path="M -3.05556E-6 -2.96296E-6 L -0.17882 -0.35694 " pathEditMode="relative" rAng="0" ptsTypes="AA">
                                      <p:cBhvr>
                                        <p:cTn id="22" dur="2000" fill="hold"/>
                                        <p:tgtEl>
                                          <p:spTgt spid="136192"/>
                                        </p:tgtEl>
                                        <p:attrNameLst>
                                          <p:attrName>ppt_x</p:attrName>
                                          <p:attrName>ppt_y</p:attrName>
                                        </p:attrNameLst>
                                      </p:cBhvr>
                                      <p:rCtr x="-8941" y="-17847"/>
                                    </p:animMotion>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4.72222E-6 1.85185E-6 L 0.16666 -0.36273 " pathEditMode="relative" rAng="0" ptsTypes="AA">
                                      <p:cBhvr>
                                        <p:cTn id="32" dur="2000" fill="hold"/>
                                        <p:tgtEl>
                                          <p:spTgt spid="136194"/>
                                        </p:tgtEl>
                                        <p:attrNameLst>
                                          <p:attrName>ppt_x</p:attrName>
                                          <p:attrName>ppt_y</p:attrName>
                                        </p:attrNameLst>
                                      </p:cBhvr>
                                      <p:rCtr x="8333" y="-18148"/>
                                    </p:animMotion>
                                  </p:childTnLst>
                                </p:cTn>
                              </p:par>
                              <p:par>
                                <p:cTn id="33" presetID="42" presetClass="path" presetSubtype="0" accel="50000" decel="50000" fill="hold" grpId="2" nodeType="withEffect">
                                  <p:stCondLst>
                                    <p:cond delay="0"/>
                                  </p:stCondLst>
                                  <p:childTnLst>
                                    <p:animMotion origin="layout" path="M -3.05556E-6 3.7037E-6 L -0.00156 -0.38172 " pathEditMode="relative" rAng="0" ptsTypes="AA">
                                      <p:cBhvr>
                                        <p:cTn id="34" dur="2000" fill="hold"/>
                                        <p:tgtEl>
                                          <p:spTgt spid="136192"/>
                                        </p:tgtEl>
                                        <p:attrNameLst>
                                          <p:attrName>ppt_x</p:attrName>
                                          <p:attrName>ppt_y</p:attrName>
                                        </p:attrNameLst>
                                      </p:cBhvr>
                                      <p:rCtr x="-87" y="-19097"/>
                                    </p:animMotion>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nodeType="clickEffect">
                                  <p:stCondLst>
                                    <p:cond delay="0"/>
                                  </p:stCondLst>
                                  <p:childTnLst>
                                    <p:animMotion origin="layout" path="M 4.72222E-6 1.85185E-6 L 0.16666 -0.36273 " pathEditMode="relative" rAng="0" ptsTypes="AA">
                                      <p:cBhvr>
                                        <p:cTn id="42" dur="2000" fill="hold"/>
                                        <p:tgtEl>
                                          <p:spTgt spid="136194"/>
                                        </p:tgtEl>
                                        <p:attrNameLst>
                                          <p:attrName>ppt_x</p:attrName>
                                          <p:attrName>ppt_y</p:attrName>
                                        </p:attrNameLst>
                                      </p:cBhvr>
                                      <p:rCtr x="8333" y="-18148"/>
                                    </p:animMotion>
                                  </p:childTnLst>
                                </p:cTn>
                              </p:par>
                              <p:par>
                                <p:cTn id="43" presetID="42" presetClass="path" presetSubtype="0" accel="50000" decel="50000" fill="hold" grpId="3" nodeType="withEffect">
                                  <p:stCondLst>
                                    <p:cond delay="0"/>
                                  </p:stCondLst>
                                  <p:childTnLst>
                                    <p:animMotion origin="layout" path="M -3.05556E-6 3.7037E-6 L 0.16389 -0.36088 " pathEditMode="relative" rAng="0" ptsTypes="AA">
                                      <p:cBhvr>
                                        <p:cTn id="44" dur="2000" fill="hold"/>
                                        <p:tgtEl>
                                          <p:spTgt spid="136192"/>
                                        </p:tgtEl>
                                        <p:attrNameLst>
                                          <p:attrName>ppt_x</p:attrName>
                                          <p:attrName>ppt_y</p:attrName>
                                        </p:attrNameLst>
                                      </p:cBhvr>
                                      <p:rCtr x="8194" y="-18056"/>
                                    </p:animMotion>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grpId="4" nodeType="clickEffect">
                                  <p:stCondLst>
                                    <p:cond delay="0"/>
                                  </p:stCondLst>
                                  <p:childTnLst>
                                    <p:animMotion origin="layout" path="M -3.05556E-6 3.7037E-6 L -0.00156 -0.38172 " pathEditMode="relative" rAng="0" ptsTypes="AA">
                                      <p:cBhvr>
                                        <p:cTn id="48" dur="2000" fill="hold"/>
                                        <p:tgtEl>
                                          <p:spTgt spid="136192"/>
                                        </p:tgtEl>
                                        <p:attrNameLst>
                                          <p:attrName>ppt_x</p:attrName>
                                          <p:attrName>ppt_y</p:attrName>
                                        </p:attrNameLst>
                                      </p:cBhvr>
                                      <p:rCtr x="-87" y="-19097"/>
                                    </p:animMotion>
                                  </p:childTnLst>
                                </p:cTn>
                              </p:par>
                              <p:par>
                                <p:cTn id="49" presetID="42" presetClass="path" presetSubtype="0" accel="50000" decel="50000" fill="hold" nodeType="withEffect">
                                  <p:stCondLst>
                                    <p:cond delay="0"/>
                                  </p:stCondLst>
                                  <p:childTnLst>
                                    <p:animMotion origin="layout" path="M 4.72222E-6 1.85185E-6 L 0.00121 -0.38889 " pathEditMode="relative" rAng="0" ptsTypes="AA">
                                      <p:cBhvr>
                                        <p:cTn id="50" dur="2000" fill="hold"/>
                                        <p:tgtEl>
                                          <p:spTgt spid="136194"/>
                                        </p:tgtEl>
                                        <p:attrNameLst>
                                          <p:attrName>ppt_x</p:attrName>
                                          <p:attrName>ppt_y</p:attrName>
                                        </p:attrNameLst>
                                      </p:cBhvr>
                                      <p:rCtr x="52" y="-194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192" grpId="0" animBg="1"/>
      <p:bldP spid="136192" grpId="1" animBg="1"/>
      <p:bldP spid="136192" grpId="2" animBg="1"/>
      <p:bldP spid="136192" grpId="3" animBg="1"/>
      <p:bldP spid="136192" grpId="4" animBg="1"/>
      <p:bldP spid="2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Anodal motor cortex stimulation tends to reduce motor ‘forgetting’</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481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7212" y="1907779"/>
            <a:ext cx="6147807" cy="4585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644400" y="6147591"/>
            <a:ext cx="1444434" cy="276999"/>
          </a:xfrm>
          <a:prstGeom prst="rect">
            <a:avLst/>
          </a:prstGeom>
          <a:noFill/>
        </p:spPr>
        <p:txBody>
          <a:bodyPr wrap="none" rtlCol="0">
            <a:spAutoFit/>
          </a:bodyPr>
          <a:lstStyle/>
          <a:p>
            <a:r>
              <a:rPr lang="en-US" sz="1200" dirty="0" err="1" smtClean="0"/>
              <a:t>Galea</a:t>
            </a:r>
            <a:r>
              <a:rPr lang="en-US" sz="1200" dirty="0" smtClean="0"/>
              <a:t> et al. (2011)</a:t>
            </a:r>
            <a:endParaRPr lang="en-US" sz="1200" dirty="0"/>
          </a:p>
        </p:txBody>
      </p:sp>
      <p:pic>
        <p:nvPicPr>
          <p:cNvPr id="48131"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b="13072"/>
          <a:stretch/>
        </p:blipFill>
        <p:spPr bwMode="auto">
          <a:xfrm>
            <a:off x="2344510" y="895421"/>
            <a:ext cx="5105400" cy="11674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75765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8130"/>
                                        </p:tgtEl>
                                        <p:attrNameLst>
                                          <p:attrName>style.visibility</p:attrName>
                                        </p:attrNameLst>
                                      </p:cBhvr>
                                      <p:to>
                                        <p:strVal val="visible"/>
                                      </p:to>
                                    </p:set>
                                    <p:animEffect transition="in" filter="fade">
                                      <p:cBhvr>
                                        <p:cTn id="7"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000" dirty="0" smtClean="0"/>
              <a:t>Trial-to-trial adaptation is the combination of two processes: learning from error and forgetting.</a:t>
            </a:r>
          </a:p>
          <a:p>
            <a:pPr marL="0" indent="0">
              <a:buNone/>
            </a:pPr>
            <a:endParaRPr lang="en-US" sz="2000" dirty="0"/>
          </a:p>
          <a:p>
            <a:pPr marL="0" indent="0">
              <a:buNone/>
            </a:pPr>
            <a:r>
              <a:rPr lang="en-US" sz="2000" u="sng" dirty="0" smtClean="0"/>
              <a:t>Cerebellar anodal </a:t>
            </a:r>
            <a:r>
              <a:rPr lang="en-US" sz="2000" u="sng" dirty="0" err="1" smtClean="0"/>
              <a:t>tDCS</a:t>
            </a:r>
            <a:r>
              <a:rPr lang="en-US" sz="2000" dirty="0" smtClean="0"/>
              <a:t>, which is thought to increase cerebellar excitability, increased error-sensitivity (faster learning from error). </a:t>
            </a:r>
          </a:p>
          <a:p>
            <a:pPr marL="0" indent="0">
              <a:buNone/>
            </a:pPr>
            <a:endParaRPr lang="en-US" sz="2000" dirty="0"/>
          </a:p>
          <a:p>
            <a:pPr marL="0" indent="0">
              <a:buNone/>
            </a:pPr>
            <a:r>
              <a:rPr lang="en-US" sz="2000" dirty="0" smtClean="0"/>
              <a:t>However, </a:t>
            </a:r>
            <a:r>
              <a:rPr lang="en-US" sz="2000" u="sng" dirty="0" smtClean="0"/>
              <a:t>cerebellar </a:t>
            </a:r>
            <a:r>
              <a:rPr lang="en-US" sz="2000" u="sng" dirty="0" err="1" smtClean="0"/>
              <a:t>cathodal</a:t>
            </a:r>
            <a:r>
              <a:rPr lang="en-US" sz="2000" u="sng" dirty="0" smtClean="0"/>
              <a:t> </a:t>
            </a:r>
            <a:r>
              <a:rPr lang="en-US" sz="2000" u="sng" dirty="0" err="1" smtClean="0"/>
              <a:t>tDCS</a:t>
            </a:r>
            <a:r>
              <a:rPr lang="en-US" sz="2000" dirty="0" smtClean="0"/>
              <a:t>, which is thought to decrease cerebellar excitability, decreased error-sensitivity (slower learning from error).</a:t>
            </a:r>
          </a:p>
          <a:p>
            <a:pPr marL="0" indent="0">
              <a:buNone/>
            </a:pPr>
            <a:endParaRPr lang="en-US" sz="2000" dirty="0"/>
          </a:p>
          <a:p>
            <a:pPr marL="0" indent="0">
              <a:buNone/>
            </a:pPr>
            <a:r>
              <a:rPr lang="en-US" sz="2000" u="sng" dirty="0" smtClean="0"/>
              <a:t>Anodal stimulation of M1 </a:t>
            </a:r>
            <a:r>
              <a:rPr lang="en-US" sz="2000" dirty="0" smtClean="0"/>
              <a:t>results in reduce forgetting (increased retention).</a:t>
            </a:r>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The role of error-sensitivity in motor adaptation</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46</a:t>
            </a:fld>
            <a:endParaRPr lang="en-US"/>
          </a:p>
        </p:txBody>
      </p:sp>
    </p:spTree>
    <p:extLst>
      <p:ext uri="{BB962C8B-B14F-4D97-AF65-F5344CB8AC3E}">
        <p14:creationId xmlns:p14="http://schemas.microsoft.com/office/powerpoint/2010/main" val="3092390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xEl>
                                              <p:pRg st="6" end="6"/>
                                            </p:txEl>
                                          </p:spTgt>
                                        </p:tgtEl>
                                        <p:attrNameLst>
                                          <p:attrName>style.visibility</p:attrName>
                                        </p:attrNameLst>
                                      </p:cBhvr>
                                      <p:to>
                                        <p:strVal val="visible"/>
                                      </p:to>
                                    </p:set>
                                    <p:animEffect transition="in" filter="fade">
                                      <p:cBhvr>
                                        <p:cTn id="22"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Post-saccadic errors drive short-term saccade adaptation</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Rectangle 6"/>
          <p:cNvSpPr/>
          <p:nvPr/>
        </p:nvSpPr>
        <p:spPr>
          <a:xfrm>
            <a:off x="1799692" y="1236948"/>
            <a:ext cx="576064" cy="57606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6769056" y="1236948"/>
            <a:ext cx="576064" cy="57606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p:nvSpPr>
        <p:spPr>
          <a:xfrm>
            <a:off x="1979712" y="1416968"/>
            <a:ext cx="216024" cy="21602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Straight Arrow Connector 9"/>
          <p:cNvCxnSpPr/>
          <p:nvPr/>
        </p:nvCxnSpPr>
        <p:spPr>
          <a:xfrm flipH="1">
            <a:off x="5865020" y="1524980"/>
            <a:ext cx="1188244" cy="0"/>
          </a:xfrm>
          <a:prstGeom prst="straightConnector1">
            <a:avLst/>
          </a:prstGeom>
          <a:ln w="254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6047046" y="1628346"/>
            <a:ext cx="697627" cy="369332"/>
          </a:xfrm>
          <a:prstGeom prst="rect">
            <a:avLst/>
          </a:prstGeom>
          <a:noFill/>
        </p:spPr>
        <p:txBody>
          <a:bodyPr wrap="none" rtlCol="0">
            <a:spAutoFit/>
          </a:bodyPr>
          <a:lstStyle/>
          <a:p>
            <a:r>
              <a:rPr lang="en-US" dirty="0" smtClean="0">
                <a:solidFill>
                  <a:srgbClr val="FF0000"/>
                </a:solidFill>
              </a:rPr>
              <a:t>Error</a:t>
            </a:r>
            <a:endParaRPr lang="en-US" dirty="0">
              <a:solidFill>
                <a:srgbClr val="FF0000"/>
              </a:solidFill>
            </a:endParaRPr>
          </a:p>
        </p:txBody>
      </p:sp>
      <p:sp>
        <p:nvSpPr>
          <p:cNvPr id="17" name="TextBox 16"/>
          <p:cNvSpPr txBox="1"/>
          <p:nvPr/>
        </p:nvSpPr>
        <p:spPr>
          <a:xfrm>
            <a:off x="7490780" y="6147590"/>
            <a:ext cx="1572675" cy="276999"/>
          </a:xfrm>
          <a:prstGeom prst="rect">
            <a:avLst/>
          </a:prstGeom>
          <a:noFill/>
        </p:spPr>
        <p:txBody>
          <a:bodyPr wrap="none" rtlCol="0">
            <a:spAutoFit/>
          </a:bodyPr>
          <a:lstStyle/>
          <a:p>
            <a:r>
              <a:rPr lang="en-US" sz="1200" dirty="0" err="1" smtClean="0"/>
              <a:t>Straube</a:t>
            </a:r>
            <a:r>
              <a:rPr lang="en-US" sz="1200" dirty="0" smtClean="0"/>
              <a:t> et al. (2011)</a:t>
            </a:r>
            <a:endParaRPr lang="en-US" sz="1200" dirty="0"/>
          </a:p>
        </p:txBody>
      </p:sp>
      <p:sp>
        <p:nvSpPr>
          <p:cNvPr id="18" name="TextBox 17"/>
          <p:cNvSpPr txBox="1"/>
          <p:nvPr/>
        </p:nvSpPr>
        <p:spPr>
          <a:xfrm>
            <a:off x="117020" y="6117350"/>
            <a:ext cx="1452642" cy="276999"/>
          </a:xfrm>
          <a:prstGeom prst="rect">
            <a:avLst/>
          </a:prstGeom>
          <a:noFill/>
        </p:spPr>
        <p:txBody>
          <a:bodyPr wrap="none" rtlCol="0">
            <a:spAutoFit/>
          </a:bodyPr>
          <a:lstStyle/>
          <a:p>
            <a:r>
              <a:rPr lang="en-US" sz="1200" dirty="0" smtClean="0"/>
              <a:t>McLaughlin (1967)</a:t>
            </a:r>
            <a:endParaRPr lang="en-US" sz="1200" dirty="0"/>
          </a:p>
        </p:txBody>
      </p:sp>
      <p:pic>
        <p:nvPicPr>
          <p:cNvPr id="15"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55574" b="52744"/>
          <a:stretch/>
        </p:blipFill>
        <p:spPr bwMode="auto">
          <a:xfrm>
            <a:off x="4879240" y="2852925"/>
            <a:ext cx="3886649" cy="25157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16" name="Group 15"/>
          <p:cNvGrpSpPr/>
          <p:nvPr/>
        </p:nvGrpSpPr>
        <p:grpSpPr>
          <a:xfrm>
            <a:off x="117021" y="2776115"/>
            <a:ext cx="4374308" cy="2630952"/>
            <a:chOff x="117021" y="2776115"/>
            <a:chExt cx="4374308" cy="2630952"/>
          </a:xfrm>
        </p:grpSpPr>
        <p:pic>
          <p:nvPicPr>
            <p:cNvPr id="1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r="50000" b="52744"/>
            <a:stretch/>
          </p:blipFill>
          <p:spPr bwMode="auto">
            <a:xfrm>
              <a:off x="117021" y="2891330"/>
              <a:ext cx="4374308" cy="25157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p:cNvSpPr/>
            <p:nvPr/>
          </p:nvSpPr>
          <p:spPr>
            <a:xfrm>
              <a:off x="1071563" y="2776115"/>
              <a:ext cx="389632" cy="5760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381445" y="3198570"/>
              <a:ext cx="1109884" cy="9506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23"/>
          <p:cNvGrpSpPr/>
          <p:nvPr/>
        </p:nvGrpSpPr>
        <p:grpSpPr>
          <a:xfrm>
            <a:off x="577880" y="5234035"/>
            <a:ext cx="5436062" cy="645526"/>
            <a:chOff x="577880" y="5234035"/>
            <a:chExt cx="5436062" cy="645526"/>
          </a:xfrm>
        </p:grpSpPr>
        <p:cxnSp>
          <p:nvCxnSpPr>
            <p:cNvPr id="22" name="Straight Arrow Connector 21"/>
            <p:cNvCxnSpPr/>
            <p:nvPr/>
          </p:nvCxnSpPr>
          <p:spPr>
            <a:xfrm flipH="1" flipV="1">
              <a:off x="577880" y="5234035"/>
              <a:ext cx="460860" cy="46086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1071563" y="5510229"/>
              <a:ext cx="4942379" cy="369332"/>
            </a:xfrm>
            <a:prstGeom prst="rect">
              <a:avLst/>
            </a:prstGeom>
            <a:noFill/>
          </p:spPr>
          <p:txBody>
            <a:bodyPr wrap="none" rtlCol="0">
              <a:spAutoFit/>
            </a:bodyPr>
            <a:lstStyle/>
            <a:p>
              <a:r>
                <a:rPr lang="en-US" dirty="0" smtClean="0"/>
                <a:t>Ratio of saccade amplitude to target amplitude</a:t>
              </a:r>
              <a:endParaRPr lang="en-US" dirty="0"/>
            </a:p>
          </p:txBody>
        </p:sp>
      </p:grpSp>
    </p:spTree>
    <p:extLst>
      <p:ext uri="{BB962C8B-B14F-4D97-AF65-F5344CB8AC3E}">
        <p14:creationId xmlns:p14="http://schemas.microsoft.com/office/powerpoint/2010/main" val="1651292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1" nodeType="clickEffect">
                                  <p:stCondLst>
                                    <p:cond delay="0"/>
                                  </p:stCondLst>
                                  <p:childTnLst>
                                    <p:set>
                                      <p:cBhvr>
                                        <p:cTn id="11" dur="1" fill="hold">
                                          <p:stCondLst>
                                            <p:cond delay="0"/>
                                          </p:stCondLst>
                                        </p:cTn>
                                        <p:tgtEl>
                                          <p:spTgt spid="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7"/>
                                        </p:tgtEl>
                                      </p:cBhvr>
                                    </p:animEffect>
                                    <p:set>
                                      <p:cBhvr>
                                        <p:cTn id="21" dur="1" fill="hold">
                                          <p:stCondLst>
                                            <p:cond delay="499"/>
                                          </p:stCondLst>
                                        </p:cTn>
                                        <p:tgtEl>
                                          <p:spTgt spid="7"/>
                                        </p:tgtEl>
                                        <p:attrNameLst>
                                          <p:attrName>style.visibility</p:attrName>
                                        </p:attrNameLst>
                                      </p:cBhvr>
                                      <p:to>
                                        <p:strVal val="hidden"/>
                                      </p:to>
                                    </p:set>
                                  </p:childTnLst>
                                </p:cTn>
                              </p:par>
                              <p:par>
                                <p:cTn id="22" presetID="42" presetClass="path" presetSubtype="0" accel="50000" decel="50000" fill="hold" grpId="0" nodeType="withEffect">
                                  <p:stCondLst>
                                    <p:cond delay="0"/>
                                  </p:stCondLst>
                                  <p:childTnLst>
                                    <p:animMotion origin="layout" path="M 1.38889E-6 2.08141E-6 L 0.5434 -0.0007 " pathEditMode="relative" rAng="0" ptsTypes="AA">
                                      <p:cBhvr>
                                        <p:cTn id="23" dur="3000" fill="hold"/>
                                        <p:tgtEl>
                                          <p:spTgt spid="9"/>
                                        </p:tgtEl>
                                        <p:attrNameLst>
                                          <p:attrName>ppt_x</p:attrName>
                                          <p:attrName>ppt_y</p:attrName>
                                        </p:attrNameLst>
                                      </p:cBhvr>
                                      <p:rCtr x="27170" y="-46"/>
                                    </p:animMotion>
                                  </p:childTnLst>
                                </p:cTn>
                              </p:par>
                              <p:par>
                                <p:cTn id="24" presetID="42" presetClass="path" presetSubtype="0" accel="50000" decel="50000" fill="hold" grpId="1" nodeType="withEffect">
                                  <p:stCondLst>
                                    <p:cond delay="0"/>
                                  </p:stCondLst>
                                  <p:childTnLst>
                                    <p:animMotion origin="layout" path="M -1.38889E-6 -0.00046 L -0.13385 -0.00093 " pathEditMode="relative" rAng="0" ptsTypes="AA">
                                      <p:cBhvr>
                                        <p:cTn id="25" dur="3000" fill="hold"/>
                                        <p:tgtEl>
                                          <p:spTgt spid="8"/>
                                        </p:tgtEl>
                                        <p:attrNameLst>
                                          <p:attrName>ppt_x</p:attrName>
                                          <p:attrName>ppt_y</p:attrName>
                                        </p:attrNameLst>
                                      </p:cBhvr>
                                      <p:rCtr x="-6701" y="-23"/>
                                    </p:animMotion>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par>
                          <p:cTn id="38" fill="hold">
                            <p:stCondLst>
                              <p:cond delay="500"/>
                            </p:stCondLst>
                            <p:childTnLst>
                              <p:par>
                                <p:cTn id="39" presetID="10" presetClass="entr" presetSubtype="0" fill="hold"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1"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Re-learning of previously learned perturbation results in faster learning (savings)</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7" name="Group 6"/>
          <p:cNvGrpSpPr/>
          <p:nvPr/>
        </p:nvGrpSpPr>
        <p:grpSpPr>
          <a:xfrm>
            <a:off x="5576724" y="1661979"/>
            <a:ext cx="1885370" cy="2407384"/>
            <a:chOff x="5089271" y="2322627"/>
            <a:chExt cx="1885370" cy="2407384"/>
          </a:xfrm>
        </p:grpSpPr>
        <p:cxnSp>
          <p:nvCxnSpPr>
            <p:cNvPr id="8" name="Straight Connector 7"/>
            <p:cNvCxnSpPr/>
            <p:nvPr/>
          </p:nvCxnSpPr>
          <p:spPr>
            <a:xfrm>
              <a:off x="5150358"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Freeform 50"/>
            <p:cNvSpPr>
              <a:spLocks/>
            </p:cNvSpPr>
            <p:nvPr/>
          </p:nvSpPr>
          <p:spPr bwMode="auto">
            <a:xfrm>
              <a:off x="5215500" y="447286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83"/>
            <p:cNvSpPr>
              <a:spLocks/>
            </p:cNvSpPr>
            <p:nvPr/>
          </p:nvSpPr>
          <p:spPr bwMode="auto">
            <a:xfrm>
              <a:off x="5234301"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94"/>
            <p:cNvSpPr>
              <a:spLocks/>
            </p:cNvSpPr>
            <p:nvPr/>
          </p:nvSpPr>
          <p:spPr bwMode="auto">
            <a:xfrm>
              <a:off x="5188643" y="4300981"/>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95"/>
            <p:cNvSpPr>
              <a:spLocks/>
            </p:cNvSpPr>
            <p:nvPr/>
          </p:nvSpPr>
          <p:spPr bwMode="auto">
            <a:xfrm>
              <a:off x="5226243" y="4282182"/>
              <a:ext cx="45658" cy="26857"/>
            </a:xfrm>
            <a:custGeom>
              <a:avLst/>
              <a:gdLst/>
              <a:ahLst/>
              <a:cxnLst>
                <a:cxn ang="0">
                  <a:pos x="1" y="3"/>
                </a:cxn>
                <a:cxn ang="0">
                  <a:pos x="5" y="2"/>
                </a:cxn>
                <a:cxn ang="0">
                  <a:pos x="1" y="3"/>
                </a:cxn>
              </a:cxnLst>
              <a:rect l="0" t="0" r="r" b="b"/>
              <a:pathLst>
                <a:path w="5" h="3">
                  <a:moveTo>
                    <a:pt x="1" y="3"/>
                  </a:moveTo>
                  <a:cubicBezTo>
                    <a:pt x="3" y="3"/>
                    <a:pt x="4" y="3"/>
                    <a:pt x="5" y="2"/>
                  </a:cubicBezTo>
                  <a:cubicBezTo>
                    <a:pt x="5"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09"/>
            <p:cNvSpPr>
              <a:spLocks/>
            </p:cNvSpPr>
            <p:nvPr/>
          </p:nvSpPr>
          <p:spPr bwMode="auto">
            <a:xfrm>
              <a:off x="5188643" y="4247267"/>
              <a:ext cx="45658" cy="26857"/>
            </a:xfrm>
            <a:custGeom>
              <a:avLst/>
              <a:gdLst/>
              <a:ahLst/>
              <a:cxnLst>
                <a:cxn ang="0">
                  <a:pos x="0" y="3"/>
                </a:cxn>
                <a:cxn ang="0">
                  <a:pos x="3" y="3"/>
                </a:cxn>
                <a:cxn ang="0">
                  <a:pos x="1" y="0"/>
                </a:cxn>
                <a:cxn ang="0">
                  <a:pos x="0" y="3"/>
                </a:cxn>
              </a:cxnLst>
              <a:rect l="0" t="0" r="r" b="b"/>
              <a:pathLst>
                <a:path w="5" h="3">
                  <a:moveTo>
                    <a:pt x="0" y="3"/>
                  </a:moveTo>
                  <a:cubicBezTo>
                    <a:pt x="1" y="3"/>
                    <a:pt x="2" y="3"/>
                    <a:pt x="3" y="3"/>
                  </a:cubicBezTo>
                  <a:cubicBezTo>
                    <a:pt x="5" y="1"/>
                    <a:pt x="0" y="3"/>
                    <a:pt x="1"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10"/>
            <p:cNvSpPr>
              <a:spLocks/>
            </p:cNvSpPr>
            <p:nvPr/>
          </p:nvSpPr>
          <p:spPr bwMode="auto">
            <a:xfrm>
              <a:off x="5234301" y="4247267"/>
              <a:ext cx="26857" cy="26857"/>
            </a:xfrm>
            <a:custGeom>
              <a:avLst/>
              <a:gdLst/>
              <a:ahLst/>
              <a:cxnLst>
                <a:cxn ang="0">
                  <a:pos x="0" y="3"/>
                </a:cxn>
                <a:cxn ang="0">
                  <a:pos x="3" y="3"/>
                </a:cxn>
                <a:cxn ang="0">
                  <a:pos x="3" y="0"/>
                </a:cxn>
                <a:cxn ang="0">
                  <a:pos x="0" y="3"/>
                </a:cxn>
              </a:cxnLst>
              <a:rect l="0" t="0" r="r" b="b"/>
              <a:pathLst>
                <a:path w="3" h="3">
                  <a:moveTo>
                    <a:pt x="0" y="3"/>
                  </a:moveTo>
                  <a:cubicBezTo>
                    <a:pt x="1" y="3"/>
                    <a:pt x="2" y="3"/>
                    <a:pt x="3" y="3"/>
                  </a:cubicBezTo>
                  <a:cubicBezTo>
                    <a:pt x="3" y="2"/>
                    <a:pt x="3" y="1"/>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29"/>
            <p:cNvSpPr>
              <a:spLocks/>
            </p:cNvSpPr>
            <p:nvPr/>
          </p:nvSpPr>
          <p:spPr bwMode="auto">
            <a:xfrm>
              <a:off x="5207444" y="4201611"/>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30"/>
            <p:cNvSpPr>
              <a:spLocks/>
            </p:cNvSpPr>
            <p:nvPr/>
          </p:nvSpPr>
          <p:spPr bwMode="auto">
            <a:xfrm>
              <a:off x="5271901" y="4201611"/>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43"/>
            <p:cNvSpPr>
              <a:spLocks/>
            </p:cNvSpPr>
            <p:nvPr/>
          </p:nvSpPr>
          <p:spPr bwMode="auto">
            <a:xfrm>
              <a:off x="5279957"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44"/>
            <p:cNvSpPr>
              <a:spLocks/>
            </p:cNvSpPr>
            <p:nvPr/>
          </p:nvSpPr>
          <p:spPr bwMode="auto">
            <a:xfrm>
              <a:off x="5508243"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52"/>
            <p:cNvSpPr>
              <a:spLocks/>
            </p:cNvSpPr>
            <p:nvPr/>
          </p:nvSpPr>
          <p:spPr bwMode="auto">
            <a:xfrm>
              <a:off x="5261158" y="4110297"/>
              <a:ext cx="45658" cy="34915"/>
            </a:xfrm>
            <a:custGeom>
              <a:avLst/>
              <a:gdLst/>
              <a:ahLst/>
              <a:cxnLst>
                <a:cxn ang="0">
                  <a:pos x="2" y="3"/>
                </a:cxn>
                <a:cxn ang="0">
                  <a:pos x="4" y="0"/>
                </a:cxn>
                <a:cxn ang="0">
                  <a:pos x="1" y="0"/>
                </a:cxn>
                <a:cxn ang="0">
                  <a:pos x="2" y="3"/>
                </a:cxn>
              </a:cxnLst>
              <a:rect l="0" t="0" r="r" b="b"/>
              <a:pathLst>
                <a:path w="5" h="4">
                  <a:moveTo>
                    <a:pt x="2" y="3"/>
                  </a:moveTo>
                  <a:cubicBezTo>
                    <a:pt x="5" y="4"/>
                    <a:pt x="4" y="2"/>
                    <a:pt x="4" y="0"/>
                  </a:cubicBezTo>
                  <a:cubicBezTo>
                    <a:pt x="3" y="0"/>
                    <a:pt x="2" y="0"/>
                    <a:pt x="1" y="0"/>
                  </a:cubicBezTo>
                  <a:cubicBezTo>
                    <a:pt x="0" y="3"/>
                    <a:pt x="3"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56"/>
            <p:cNvSpPr>
              <a:spLocks/>
            </p:cNvSpPr>
            <p:nvPr/>
          </p:nvSpPr>
          <p:spPr bwMode="auto">
            <a:xfrm>
              <a:off x="5306814" y="4110297"/>
              <a:ext cx="26857" cy="26857"/>
            </a:xfrm>
            <a:custGeom>
              <a:avLst/>
              <a:gdLst/>
              <a:ahLst/>
              <a:cxnLst>
                <a:cxn ang="0">
                  <a:pos x="1" y="3"/>
                </a:cxn>
                <a:cxn ang="0">
                  <a:pos x="3" y="0"/>
                </a:cxn>
                <a:cxn ang="0">
                  <a:pos x="1" y="3"/>
                </a:cxn>
              </a:cxnLst>
              <a:rect l="0" t="0" r="r" b="b"/>
              <a:pathLst>
                <a:path w="3" h="3">
                  <a:moveTo>
                    <a:pt x="1" y="3"/>
                  </a:moveTo>
                  <a:cubicBezTo>
                    <a:pt x="2" y="2"/>
                    <a:pt x="3" y="2"/>
                    <a:pt x="3" y="0"/>
                  </a:cubicBezTo>
                  <a:cubicBezTo>
                    <a:pt x="0" y="0"/>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79"/>
            <p:cNvSpPr>
              <a:spLocks/>
            </p:cNvSpPr>
            <p:nvPr/>
          </p:nvSpPr>
          <p:spPr bwMode="auto">
            <a:xfrm>
              <a:off x="5279957"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83"/>
            <p:cNvSpPr>
              <a:spLocks/>
            </p:cNvSpPr>
            <p:nvPr/>
          </p:nvSpPr>
          <p:spPr bwMode="auto">
            <a:xfrm>
              <a:off x="5443786" y="4064639"/>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03"/>
            <p:cNvSpPr>
              <a:spLocks/>
            </p:cNvSpPr>
            <p:nvPr/>
          </p:nvSpPr>
          <p:spPr bwMode="auto">
            <a:xfrm>
              <a:off x="5298758" y="3981382"/>
              <a:ext cx="45658" cy="56401"/>
            </a:xfrm>
            <a:custGeom>
              <a:avLst/>
              <a:gdLst/>
              <a:ahLst/>
              <a:cxnLst>
                <a:cxn ang="0">
                  <a:pos x="2" y="6"/>
                </a:cxn>
                <a:cxn ang="0">
                  <a:pos x="5" y="6"/>
                </a:cxn>
                <a:cxn ang="0">
                  <a:pos x="5" y="0"/>
                </a:cxn>
                <a:cxn ang="0">
                  <a:pos x="4" y="4"/>
                </a:cxn>
                <a:cxn ang="0">
                  <a:pos x="2" y="6"/>
                </a:cxn>
              </a:cxnLst>
              <a:rect l="0" t="0" r="r" b="b"/>
              <a:pathLst>
                <a:path w="5" h="6">
                  <a:moveTo>
                    <a:pt x="2" y="6"/>
                  </a:moveTo>
                  <a:cubicBezTo>
                    <a:pt x="3" y="6"/>
                    <a:pt x="4" y="6"/>
                    <a:pt x="5" y="6"/>
                  </a:cubicBezTo>
                  <a:cubicBezTo>
                    <a:pt x="5" y="4"/>
                    <a:pt x="5" y="2"/>
                    <a:pt x="5" y="0"/>
                  </a:cubicBezTo>
                  <a:cubicBezTo>
                    <a:pt x="2" y="0"/>
                    <a:pt x="4" y="2"/>
                    <a:pt x="4" y="4"/>
                  </a:cubicBezTo>
                  <a:cubicBezTo>
                    <a:pt x="4" y="5"/>
                    <a:pt x="0" y="3"/>
                    <a:pt x="2"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04"/>
            <p:cNvSpPr>
              <a:spLocks/>
            </p:cNvSpPr>
            <p:nvPr/>
          </p:nvSpPr>
          <p:spPr bwMode="auto">
            <a:xfrm>
              <a:off x="5363215" y="4018982"/>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09"/>
            <p:cNvSpPr>
              <a:spLocks/>
            </p:cNvSpPr>
            <p:nvPr/>
          </p:nvSpPr>
          <p:spPr bwMode="auto">
            <a:xfrm>
              <a:off x="5451841" y="40109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10"/>
            <p:cNvSpPr>
              <a:spLocks/>
            </p:cNvSpPr>
            <p:nvPr/>
          </p:nvSpPr>
          <p:spPr bwMode="auto">
            <a:xfrm>
              <a:off x="5508241" y="4010926"/>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9"/>
            <p:cNvSpPr>
              <a:spLocks/>
            </p:cNvSpPr>
            <p:nvPr/>
          </p:nvSpPr>
          <p:spPr bwMode="auto">
            <a:xfrm>
              <a:off x="5481384" y="39652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47"/>
            <p:cNvSpPr>
              <a:spLocks/>
            </p:cNvSpPr>
            <p:nvPr/>
          </p:nvSpPr>
          <p:spPr bwMode="auto">
            <a:xfrm>
              <a:off x="5599555"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58"/>
            <p:cNvSpPr>
              <a:spLocks/>
            </p:cNvSpPr>
            <p:nvPr/>
          </p:nvSpPr>
          <p:spPr bwMode="auto">
            <a:xfrm>
              <a:off x="5451841" y="3900812"/>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81"/>
            <p:cNvSpPr>
              <a:spLocks/>
            </p:cNvSpPr>
            <p:nvPr/>
          </p:nvSpPr>
          <p:spPr bwMode="auto">
            <a:xfrm>
              <a:off x="5752641" y="3817555"/>
              <a:ext cx="26857" cy="56400"/>
            </a:xfrm>
            <a:custGeom>
              <a:avLst/>
              <a:gdLst/>
              <a:ahLst/>
              <a:cxnLst>
                <a:cxn ang="0">
                  <a:pos x="0" y="5"/>
                </a:cxn>
                <a:cxn ang="0">
                  <a:pos x="0" y="1"/>
                </a:cxn>
                <a:cxn ang="0">
                  <a:pos x="0" y="5"/>
                </a:cxn>
              </a:cxnLst>
              <a:rect l="0" t="0" r="r" b="b"/>
              <a:pathLst>
                <a:path w="3" h="6">
                  <a:moveTo>
                    <a:pt x="0" y="5"/>
                  </a:moveTo>
                  <a:cubicBezTo>
                    <a:pt x="3" y="6"/>
                    <a:pt x="3"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92"/>
            <p:cNvSpPr>
              <a:spLocks/>
            </p:cNvSpPr>
            <p:nvPr/>
          </p:nvSpPr>
          <p:spPr bwMode="auto">
            <a:xfrm>
              <a:off x="5680127" y="3817555"/>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93"/>
            <p:cNvSpPr>
              <a:spLocks/>
            </p:cNvSpPr>
            <p:nvPr/>
          </p:nvSpPr>
          <p:spPr bwMode="auto">
            <a:xfrm>
              <a:off x="5706984" y="3817555"/>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96"/>
            <p:cNvSpPr>
              <a:spLocks/>
            </p:cNvSpPr>
            <p:nvPr/>
          </p:nvSpPr>
          <p:spPr bwMode="auto">
            <a:xfrm>
              <a:off x="5580755" y="3809498"/>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08"/>
            <p:cNvSpPr>
              <a:spLocks/>
            </p:cNvSpPr>
            <p:nvPr/>
          </p:nvSpPr>
          <p:spPr bwMode="auto">
            <a:xfrm>
              <a:off x="5180584" y="3790698"/>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09"/>
            <p:cNvSpPr>
              <a:spLocks/>
            </p:cNvSpPr>
            <p:nvPr/>
          </p:nvSpPr>
          <p:spPr bwMode="auto">
            <a:xfrm>
              <a:off x="5271899" y="3790698"/>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10"/>
            <p:cNvSpPr>
              <a:spLocks/>
            </p:cNvSpPr>
            <p:nvPr/>
          </p:nvSpPr>
          <p:spPr bwMode="auto">
            <a:xfrm>
              <a:off x="5927212"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17"/>
            <p:cNvSpPr>
              <a:spLocks/>
            </p:cNvSpPr>
            <p:nvPr/>
          </p:nvSpPr>
          <p:spPr bwMode="auto">
            <a:xfrm>
              <a:off x="6007783" y="3763840"/>
              <a:ext cx="18800" cy="45657"/>
            </a:xfrm>
            <a:custGeom>
              <a:avLst/>
              <a:gdLst/>
              <a:ahLst/>
              <a:cxnLst>
                <a:cxn ang="0">
                  <a:pos x="0" y="3"/>
                </a:cxn>
                <a:cxn ang="0">
                  <a:pos x="0" y="1"/>
                </a:cxn>
                <a:cxn ang="0">
                  <a:pos x="0" y="3"/>
                </a:cxn>
              </a:cxnLst>
              <a:rect l="0" t="0" r="r" b="b"/>
              <a:pathLst>
                <a:path w="2" h="5">
                  <a:moveTo>
                    <a:pt x="0" y="3"/>
                  </a:moveTo>
                  <a:cubicBezTo>
                    <a:pt x="2" y="5"/>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22"/>
            <p:cNvSpPr>
              <a:spLocks/>
            </p:cNvSpPr>
            <p:nvPr/>
          </p:nvSpPr>
          <p:spPr bwMode="auto">
            <a:xfrm>
              <a:off x="5779498" y="3763840"/>
              <a:ext cx="29543" cy="18800"/>
            </a:xfrm>
            <a:custGeom>
              <a:avLst/>
              <a:gdLst/>
              <a:ahLst/>
              <a:cxnLst>
                <a:cxn ang="0">
                  <a:pos x="1" y="2"/>
                </a:cxn>
                <a:cxn ang="0">
                  <a:pos x="3" y="1"/>
                </a:cxn>
                <a:cxn ang="0">
                  <a:pos x="2" y="0"/>
                </a:cxn>
                <a:cxn ang="0">
                  <a:pos x="0" y="0"/>
                </a:cxn>
                <a:cxn ang="0">
                  <a:pos x="1" y="2"/>
                </a:cxn>
              </a:cxnLst>
              <a:rect l="0" t="0" r="r" b="b"/>
              <a:pathLst>
                <a:path w="3" h="2">
                  <a:moveTo>
                    <a:pt x="1" y="2"/>
                  </a:moveTo>
                  <a:cubicBezTo>
                    <a:pt x="2" y="2"/>
                    <a:pt x="2" y="1"/>
                    <a:pt x="3" y="1"/>
                  </a:cubicBezTo>
                  <a:cubicBezTo>
                    <a:pt x="3" y="1"/>
                    <a:pt x="2" y="0"/>
                    <a:pt x="2" y="0"/>
                  </a:cubicBezTo>
                  <a:cubicBezTo>
                    <a:pt x="1" y="0"/>
                    <a:pt x="1" y="0"/>
                    <a:pt x="0" y="0"/>
                  </a:cubicBezTo>
                  <a:cubicBezTo>
                    <a:pt x="1"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38"/>
            <p:cNvSpPr>
              <a:spLocks/>
            </p:cNvSpPr>
            <p:nvPr/>
          </p:nvSpPr>
          <p:spPr bwMode="auto">
            <a:xfrm>
              <a:off x="5416927" y="3745040"/>
              <a:ext cx="26857" cy="18800"/>
            </a:xfrm>
            <a:custGeom>
              <a:avLst/>
              <a:gdLst/>
              <a:ahLst/>
              <a:cxnLst>
                <a:cxn ang="0">
                  <a:pos x="0" y="0"/>
                </a:cxn>
                <a:cxn ang="0">
                  <a:pos x="0" y="2"/>
                </a:cxn>
                <a:cxn ang="0">
                  <a:pos x="3" y="2"/>
                </a:cxn>
                <a:cxn ang="0">
                  <a:pos x="0" y="0"/>
                </a:cxn>
              </a:cxnLst>
              <a:rect l="0" t="0" r="r" b="b"/>
              <a:pathLst>
                <a:path w="3" h="2">
                  <a:moveTo>
                    <a:pt x="0" y="0"/>
                  </a:moveTo>
                  <a:cubicBezTo>
                    <a:pt x="0" y="1"/>
                    <a:pt x="0" y="1"/>
                    <a:pt x="0" y="2"/>
                  </a:cubicBezTo>
                  <a:cubicBezTo>
                    <a:pt x="1" y="2"/>
                    <a:pt x="2" y="2"/>
                    <a:pt x="3" y="2"/>
                  </a:cubicBezTo>
                  <a:cubicBezTo>
                    <a:pt x="3" y="0"/>
                    <a:pt x="2"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39"/>
            <p:cNvSpPr>
              <a:spLocks/>
            </p:cNvSpPr>
            <p:nvPr/>
          </p:nvSpPr>
          <p:spPr bwMode="auto">
            <a:xfrm>
              <a:off x="5443784" y="3736983"/>
              <a:ext cx="26857" cy="26857"/>
            </a:xfrm>
            <a:custGeom>
              <a:avLst/>
              <a:gdLst/>
              <a:ahLst/>
              <a:cxnLst>
                <a:cxn ang="0">
                  <a:pos x="3" y="3"/>
                </a:cxn>
                <a:cxn ang="0">
                  <a:pos x="0" y="0"/>
                </a:cxn>
                <a:cxn ang="0">
                  <a:pos x="3" y="3"/>
                </a:cxn>
              </a:cxnLst>
              <a:rect l="0" t="0" r="r" b="b"/>
              <a:pathLst>
                <a:path w="3" h="3">
                  <a:moveTo>
                    <a:pt x="3" y="3"/>
                  </a:moveTo>
                  <a:cubicBezTo>
                    <a:pt x="3" y="1"/>
                    <a:pt x="2" y="0"/>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45"/>
            <p:cNvSpPr>
              <a:spLocks/>
            </p:cNvSpPr>
            <p:nvPr/>
          </p:nvSpPr>
          <p:spPr bwMode="auto">
            <a:xfrm>
              <a:off x="5215499"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46"/>
            <p:cNvSpPr>
              <a:spLocks/>
            </p:cNvSpPr>
            <p:nvPr/>
          </p:nvSpPr>
          <p:spPr bwMode="auto">
            <a:xfrm>
              <a:off x="5298756" y="3718183"/>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47"/>
            <p:cNvSpPr>
              <a:spLocks/>
            </p:cNvSpPr>
            <p:nvPr/>
          </p:nvSpPr>
          <p:spPr bwMode="auto">
            <a:xfrm>
              <a:off x="5535098"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48"/>
            <p:cNvSpPr>
              <a:spLocks/>
            </p:cNvSpPr>
            <p:nvPr/>
          </p:nvSpPr>
          <p:spPr bwMode="auto">
            <a:xfrm>
              <a:off x="5690869" y="3718183"/>
              <a:ext cx="16114"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49"/>
            <p:cNvSpPr>
              <a:spLocks/>
            </p:cNvSpPr>
            <p:nvPr/>
          </p:nvSpPr>
          <p:spPr bwMode="auto">
            <a:xfrm>
              <a:off x="5835898"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54"/>
            <p:cNvSpPr>
              <a:spLocks/>
            </p:cNvSpPr>
            <p:nvPr/>
          </p:nvSpPr>
          <p:spPr bwMode="auto">
            <a:xfrm>
              <a:off x="5271899" y="3718183"/>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55"/>
            <p:cNvSpPr>
              <a:spLocks/>
            </p:cNvSpPr>
            <p:nvPr/>
          </p:nvSpPr>
          <p:spPr bwMode="auto">
            <a:xfrm>
              <a:off x="5744584" y="3710126"/>
              <a:ext cx="26857" cy="26857"/>
            </a:xfrm>
            <a:custGeom>
              <a:avLst/>
              <a:gdLst/>
              <a:ahLst/>
              <a:cxnLst>
                <a:cxn ang="0">
                  <a:pos x="3" y="0"/>
                </a:cxn>
                <a:cxn ang="0">
                  <a:pos x="0" y="0"/>
                </a:cxn>
                <a:cxn ang="0">
                  <a:pos x="3" y="0"/>
                </a:cxn>
              </a:cxnLst>
              <a:rect l="0" t="0" r="r" b="b"/>
              <a:pathLst>
                <a:path w="3" h="3">
                  <a:moveTo>
                    <a:pt x="3" y="0"/>
                  </a:moveTo>
                  <a:cubicBezTo>
                    <a:pt x="2" y="0"/>
                    <a:pt x="1" y="0"/>
                    <a:pt x="0" y="0"/>
                  </a:cubicBezTo>
                  <a:cubicBezTo>
                    <a:pt x="0" y="2"/>
                    <a:pt x="3" y="3"/>
                    <a:pt x="3"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61"/>
            <p:cNvSpPr>
              <a:spLocks/>
            </p:cNvSpPr>
            <p:nvPr/>
          </p:nvSpPr>
          <p:spPr bwMode="auto">
            <a:xfrm>
              <a:off x="5443784" y="3710126"/>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65"/>
            <p:cNvSpPr>
              <a:spLocks/>
            </p:cNvSpPr>
            <p:nvPr/>
          </p:nvSpPr>
          <p:spPr bwMode="auto">
            <a:xfrm>
              <a:off x="5862755" y="3691326"/>
              <a:ext cx="26857" cy="18800"/>
            </a:xfrm>
            <a:custGeom>
              <a:avLst/>
              <a:gdLst/>
              <a:ahLst/>
              <a:cxnLst>
                <a:cxn ang="0">
                  <a:pos x="3" y="1"/>
                </a:cxn>
                <a:cxn ang="0">
                  <a:pos x="0" y="0"/>
                </a:cxn>
                <a:cxn ang="0">
                  <a:pos x="3" y="1"/>
                </a:cxn>
              </a:cxnLst>
              <a:rect l="0" t="0" r="r" b="b"/>
              <a:pathLst>
                <a:path w="3" h="2">
                  <a:moveTo>
                    <a:pt x="3" y="1"/>
                  </a:moveTo>
                  <a:cubicBezTo>
                    <a:pt x="3" y="0"/>
                    <a:pt x="1" y="0"/>
                    <a:pt x="0" y="0"/>
                  </a:cubicBezTo>
                  <a:cubicBezTo>
                    <a:pt x="0" y="2"/>
                    <a:pt x="2" y="2"/>
                    <a:pt x="3"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67"/>
            <p:cNvSpPr>
              <a:spLocks/>
            </p:cNvSpPr>
            <p:nvPr/>
          </p:nvSpPr>
          <p:spPr bwMode="auto">
            <a:xfrm>
              <a:off x="5242356" y="3672526"/>
              <a:ext cx="29543" cy="26857"/>
            </a:xfrm>
            <a:custGeom>
              <a:avLst/>
              <a:gdLst/>
              <a:ahLst/>
              <a:cxnLst>
                <a:cxn ang="0">
                  <a:pos x="1" y="3"/>
                </a:cxn>
                <a:cxn ang="0">
                  <a:pos x="3" y="0"/>
                </a:cxn>
                <a:cxn ang="0">
                  <a:pos x="1" y="0"/>
                </a:cxn>
                <a:cxn ang="0">
                  <a:pos x="1" y="3"/>
                </a:cxn>
              </a:cxnLst>
              <a:rect l="0" t="0" r="r" b="b"/>
              <a:pathLst>
                <a:path w="3" h="3">
                  <a:moveTo>
                    <a:pt x="1" y="3"/>
                  </a:moveTo>
                  <a:cubicBezTo>
                    <a:pt x="3" y="3"/>
                    <a:pt x="3" y="2"/>
                    <a:pt x="3" y="0"/>
                  </a:cubicBezTo>
                  <a:cubicBezTo>
                    <a:pt x="2" y="0"/>
                    <a:pt x="1" y="0"/>
                    <a:pt x="1"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75"/>
            <p:cNvSpPr>
              <a:spLocks/>
            </p:cNvSpPr>
            <p:nvPr/>
          </p:nvSpPr>
          <p:spPr bwMode="auto">
            <a:xfrm>
              <a:off x="5599555" y="3672526"/>
              <a:ext cx="34914" cy="18800"/>
            </a:xfrm>
            <a:custGeom>
              <a:avLst/>
              <a:gdLst/>
              <a:ahLst/>
              <a:cxnLst>
                <a:cxn ang="0">
                  <a:pos x="0" y="1"/>
                </a:cxn>
                <a:cxn ang="0">
                  <a:pos x="3" y="0"/>
                </a:cxn>
                <a:cxn ang="0">
                  <a:pos x="0" y="1"/>
                </a:cxn>
              </a:cxnLst>
              <a:rect l="0" t="0" r="r" b="b"/>
              <a:pathLst>
                <a:path w="4" h="2">
                  <a:moveTo>
                    <a:pt x="0" y="1"/>
                  </a:moveTo>
                  <a:cubicBezTo>
                    <a:pt x="0" y="2"/>
                    <a:pt x="4" y="2"/>
                    <a:pt x="3" y="0"/>
                  </a:cubicBezTo>
                  <a:cubicBezTo>
                    <a:pt x="2" y="0"/>
                    <a:pt x="2"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79"/>
            <p:cNvSpPr>
              <a:spLocks/>
            </p:cNvSpPr>
            <p:nvPr/>
          </p:nvSpPr>
          <p:spPr bwMode="auto">
            <a:xfrm>
              <a:off x="5572698" y="3653726"/>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80"/>
            <p:cNvSpPr>
              <a:spLocks/>
            </p:cNvSpPr>
            <p:nvPr/>
          </p:nvSpPr>
          <p:spPr bwMode="auto">
            <a:xfrm>
              <a:off x="5653270" y="3653726"/>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81"/>
            <p:cNvSpPr>
              <a:spLocks/>
            </p:cNvSpPr>
            <p:nvPr/>
          </p:nvSpPr>
          <p:spPr bwMode="auto">
            <a:xfrm>
              <a:off x="5690869" y="3653726"/>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82"/>
            <p:cNvSpPr>
              <a:spLocks/>
            </p:cNvSpPr>
            <p:nvPr/>
          </p:nvSpPr>
          <p:spPr bwMode="auto">
            <a:xfrm>
              <a:off x="5916469" y="3653726"/>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83"/>
            <p:cNvSpPr>
              <a:spLocks/>
            </p:cNvSpPr>
            <p:nvPr/>
          </p:nvSpPr>
          <p:spPr bwMode="auto">
            <a:xfrm>
              <a:off x="6319326" y="3653726"/>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87"/>
            <p:cNvSpPr>
              <a:spLocks/>
            </p:cNvSpPr>
            <p:nvPr/>
          </p:nvSpPr>
          <p:spPr bwMode="auto">
            <a:xfrm>
              <a:off x="5180584"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88"/>
            <p:cNvSpPr>
              <a:spLocks/>
            </p:cNvSpPr>
            <p:nvPr/>
          </p:nvSpPr>
          <p:spPr bwMode="auto">
            <a:xfrm>
              <a:off x="5615670" y="3618812"/>
              <a:ext cx="37600" cy="34914"/>
            </a:xfrm>
            <a:custGeom>
              <a:avLst/>
              <a:gdLst/>
              <a:ahLst/>
              <a:cxnLst>
                <a:cxn ang="0">
                  <a:pos x="0" y="4"/>
                </a:cxn>
                <a:cxn ang="0">
                  <a:pos x="3" y="4"/>
                </a:cxn>
                <a:cxn ang="0">
                  <a:pos x="4" y="2"/>
                </a:cxn>
                <a:cxn ang="0">
                  <a:pos x="0" y="1"/>
                </a:cxn>
                <a:cxn ang="0">
                  <a:pos x="0" y="4"/>
                </a:cxn>
              </a:cxnLst>
              <a:rect l="0" t="0" r="r" b="b"/>
              <a:pathLst>
                <a:path w="4" h="4">
                  <a:moveTo>
                    <a:pt x="0" y="4"/>
                  </a:moveTo>
                  <a:cubicBezTo>
                    <a:pt x="1" y="4"/>
                    <a:pt x="2" y="4"/>
                    <a:pt x="3" y="4"/>
                  </a:cubicBezTo>
                  <a:cubicBezTo>
                    <a:pt x="3" y="3"/>
                    <a:pt x="3" y="2"/>
                    <a:pt x="4" y="2"/>
                  </a:cubicBezTo>
                  <a:cubicBezTo>
                    <a:pt x="4" y="0"/>
                    <a:pt x="1" y="2"/>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89"/>
            <p:cNvSpPr>
              <a:spLocks/>
            </p:cNvSpPr>
            <p:nvPr/>
          </p:nvSpPr>
          <p:spPr bwMode="auto">
            <a:xfrm>
              <a:off x="6244126" y="3645669"/>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95"/>
            <p:cNvSpPr>
              <a:spLocks/>
            </p:cNvSpPr>
            <p:nvPr/>
          </p:nvSpPr>
          <p:spPr bwMode="auto">
            <a:xfrm>
              <a:off x="5279956" y="3608069"/>
              <a:ext cx="64457" cy="37600"/>
            </a:xfrm>
            <a:custGeom>
              <a:avLst/>
              <a:gdLst/>
              <a:ahLst/>
              <a:cxnLst>
                <a:cxn ang="0">
                  <a:pos x="5" y="4"/>
                </a:cxn>
                <a:cxn ang="0">
                  <a:pos x="0" y="0"/>
                </a:cxn>
                <a:cxn ang="0">
                  <a:pos x="0" y="2"/>
                </a:cxn>
                <a:cxn ang="0">
                  <a:pos x="5" y="4"/>
                </a:cxn>
              </a:cxnLst>
              <a:rect l="0" t="0" r="r" b="b"/>
              <a:pathLst>
                <a:path w="7" h="4">
                  <a:moveTo>
                    <a:pt x="5" y="4"/>
                  </a:moveTo>
                  <a:cubicBezTo>
                    <a:pt x="7" y="2"/>
                    <a:pt x="4" y="0"/>
                    <a:pt x="0" y="0"/>
                  </a:cubicBezTo>
                  <a:cubicBezTo>
                    <a:pt x="0" y="1"/>
                    <a:pt x="0" y="2"/>
                    <a:pt x="0" y="2"/>
                  </a:cubicBezTo>
                  <a:cubicBezTo>
                    <a:pt x="4" y="1"/>
                    <a:pt x="3" y="4"/>
                    <a:pt x="5"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96"/>
            <p:cNvSpPr>
              <a:spLocks/>
            </p:cNvSpPr>
            <p:nvPr/>
          </p:nvSpPr>
          <p:spPr bwMode="auto">
            <a:xfrm>
              <a:off x="5561955" y="3626869"/>
              <a:ext cx="26857" cy="18800"/>
            </a:xfrm>
            <a:custGeom>
              <a:avLst/>
              <a:gdLst/>
              <a:ahLst/>
              <a:cxnLst>
                <a:cxn ang="0">
                  <a:pos x="1" y="2"/>
                </a:cxn>
                <a:cxn ang="0">
                  <a:pos x="2" y="2"/>
                </a:cxn>
                <a:cxn ang="0">
                  <a:pos x="0" y="0"/>
                </a:cxn>
                <a:cxn ang="0">
                  <a:pos x="1" y="2"/>
                </a:cxn>
              </a:cxnLst>
              <a:rect l="0" t="0" r="r" b="b"/>
              <a:pathLst>
                <a:path w="3" h="2">
                  <a:moveTo>
                    <a:pt x="1" y="2"/>
                  </a:moveTo>
                  <a:cubicBezTo>
                    <a:pt x="1" y="2"/>
                    <a:pt x="2" y="2"/>
                    <a:pt x="2" y="2"/>
                  </a:cubicBezTo>
                  <a:cubicBezTo>
                    <a:pt x="3"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97"/>
            <p:cNvSpPr>
              <a:spLocks/>
            </p:cNvSpPr>
            <p:nvPr/>
          </p:nvSpPr>
          <p:spPr bwMode="auto">
            <a:xfrm>
              <a:off x="5752641" y="3626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403"/>
            <p:cNvSpPr>
              <a:spLocks/>
            </p:cNvSpPr>
            <p:nvPr/>
          </p:nvSpPr>
          <p:spPr bwMode="auto">
            <a:xfrm>
              <a:off x="5779498" y="3600012"/>
              <a:ext cx="29543" cy="37600"/>
            </a:xfrm>
            <a:custGeom>
              <a:avLst/>
              <a:gdLst/>
              <a:ahLst/>
              <a:cxnLst>
                <a:cxn ang="0">
                  <a:pos x="1" y="3"/>
                </a:cxn>
                <a:cxn ang="0">
                  <a:pos x="0" y="1"/>
                </a:cxn>
                <a:cxn ang="0">
                  <a:pos x="0" y="3"/>
                </a:cxn>
                <a:cxn ang="0">
                  <a:pos x="1" y="3"/>
                </a:cxn>
              </a:cxnLst>
              <a:rect l="0" t="0" r="r" b="b"/>
              <a:pathLst>
                <a:path w="3" h="4">
                  <a:moveTo>
                    <a:pt x="1" y="3"/>
                  </a:moveTo>
                  <a:cubicBezTo>
                    <a:pt x="3" y="4"/>
                    <a:pt x="2" y="0"/>
                    <a:pt x="0" y="1"/>
                  </a:cubicBezTo>
                  <a:cubicBezTo>
                    <a:pt x="0" y="2"/>
                    <a:pt x="0" y="2"/>
                    <a:pt x="0" y="3"/>
                  </a:cubicBezTo>
                  <a:cubicBezTo>
                    <a:pt x="1" y="2"/>
                    <a:pt x="1" y="3"/>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404"/>
            <p:cNvSpPr>
              <a:spLocks/>
            </p:cNvSpPr>
            <p:nvPr/>
          </p:nvSpPr>
          <p:spPr bwMode="auto">
            <a:xfrm>
              <a:off x="6308583" y="3600012"/>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13"/>
            <p:cNvSpPr>
              <a:spLocks/>
            </p:cNvSpPr>
            <p:nvPr/>
          </p:nvSpPr>
          <p:spPr bwMode="auto">
            <a:xfrm>
              <a:off x="5835898" y="3036013"/>
              <a:ext cx="26857" cy="26857"/>
            </a:xfrm>
            <a:custGeom>
              <a:avLst/>
              <a:gdLst/>
              <a:ahLst/>
              <a:cxnLst>
                <a:cxn ang="0">
                  <a:pos x="0" y="3"/>
                </a:cxn>
                <a:cxn ang="0">
                  <a:pos x="3" y="3"/>
                </a:cxn>
                <a:cxn ang="0">
                  <a:pos x="3" y="0"/>
                </a:cxn>
                <a:cxn ang="0">
                  <a:pos x="0" y="3"/>
                </a:cxn>
              </a:cxnLst>
              <a:rect l="0" t="0" r="r" b="b"/>
              <a:pathLst>
                <a:path w="3" h="3">
                  <a:moveTo>
                    <a:pt x="0" y="3"/>
                  </a:moveTo>
                  <a:cubicBezTo>
                    <a:pt x="1" y="3"/>
                    <a:pt x="2" y="3"/>
                    <a:pt x="3" y="3"/>
                  </a:cubicBezTo>
                  <a:cubicBezTo>
                    <a:pt x="3" y="2"/>
                    <a:pt x="3" y="1"/>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14"/>
            <p:cNvSpPr>
              <a:spLocks/>
            </p:cNvSpPr>
            <p:nvPr/>
          </p:nvSpPr>
          <p:spPr bwMode="auto">
            <a:xfrm>
              <a:off x="6273670" y="3054812"/>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15"/>
            <p:cNvSpPr>
              <a:spLocks/>
            </p:cNvSpPr>
            <p:nvPr/>
          </p:nvSpPr>
          <p:spPr bwMode="auto">
            <a:xfrm>
              <a:off x="6354241" y="2990355"/>
              <a:ext cx="99372" cy="72515"/>
            </a:xfrm>
            <a:custGeom>
              <a:avLst/>
              <a:gdLst/>
              <a:ahLst/>
              <a:cxnLst>
                <a:cxn ang="0">
                  <a:pos x="0" y="8"/>
                </a:cxn>
                <a:cxn ang="0">
                  <a:pos x="11" y="3"/>
                </a:cxn>
                <a:cxn ang="0">
                  <a:pos x="3" y="2"/>
                </a:cxn>
                <a:cxn ang="0">
                  <a:pos x="3" y="7"/>
                </a:cxn>
                <a:cxn ang="0">
                  <a:pos x="0" y="8"/>
                </a:cxn>
              </a:cxnLst>
              <a:rect l="0" t="0" r="r" b="b"/>
              <a:pathLst>
                <a:path w="11" h="8">
                  <a:moveTo>
                    <a:pt x="0" y="8"/>
                  </a:moveTo>
                  <a:cubicBezTo>
                    <a:pt x="5" y="8"/>
                    <a:pt x="6" y="3"/>
                    <a:pt x="11" y="3"/>
                  </a:cubicBezTo>
                  <a:cubicBezTo>
                    <a:pt x="10" y="0"/>
                    <a:pt x="7" y="3"/>
                    <a:pt x="3" y="2"/>
                  </a:cubicBezTo>
                  <a:cubicBezTo>
                    <a:pt x="4" y="5"/>
                    <a:pt x="3" y="5"/>
                    <a:pt x="3" y="7"/>
                  </a:cubicBezTo>
                  <a:cubicBezTo>
                    <a:pt x="1" y="6"/>
                    <a:pt x="0" y="7"/>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616"/>
            <p:cNvSpPr>
              <a:spLocks/>
            </p:cNvSpPr>
            <p:nvPr/>
          </p:nvSpPr>
          <p:spPr bwMode="auto">
            <a:xfrm>
              <a:off x="6765154" y="3054812"/>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17"/>
            <p:cNvSpPr>
              <a:spLocks/>
            </p:cNvSpPr>
            <p:nvPr/>
          </p:nvSpPr>
          <p:spPr bwMode="auto">
            <a:xfrm>
              <a:off x="5706984" y="303601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618"/>
            <p:cNvSpPr>
              <a:spLocks/>
            </p:cNvSpPr>
            <p:nvPr/>
          </p:nvSpPr>
          <p:spPr bwMode="auto">
            <a:xfrm>
              <a:off x="6928983" y="3025270"/>
              <a:ext cx="45658" cy="29544"/>
            </a:xfrm>
            <a:custGeom>
              <a:avLst/>
              <a:gdLst/>
              <a:ahLst/>
              <a:cxnLst>
                <a:cxn ang="0">
                  <a:pos x="4" y="3"/>
                </a:cxn>
                <a:cxn ang="0">
                  <a:pos x="0" y="1"/>
                </a:cxn>
                <a:cxn ang="0">
                  <a:pos x="4" y="3"/>
                </a:cxn>
              </a:cxnLst>
              <a:rect l="0" t="0" r="r" b="b"/>
              <a:pathLst>
                <a:path w="5" h="3">
                  <a:moveTo>
                    <a:pt x="4" y="3"/>
                  </a:moveTo>
                  <a:cubicBezTo>
                    <a:pt x="5" y="0"/>
                    <a:pt x="2" y="2"/>
                    <a:pt x="0" y="1"/>
                  </a:cubicBezTo>
                  <a:cubicBezTo>
                    <a:pt x="0" y="3"/>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623"/>
            <p:cNvSpPr>
              <a:spLocks/>
            </p:cNvSpPr>
            <p:nvPr/>
          </p:nvSpPr>
          <p:spPr bwMode="auto">
            <a:xfrm>
              <a:off x="5980926" y="3025270"/>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624"/>
            <p:cNvSpPr>
              <a:spLocks/>
            </p:cNvSpPr>
            <p:nvPr/>
          </p:nvSpPr>
          <p:spPr bwMode="auto">
            <a:xfrm>
              <a:off x="6117899" y="3017212"/>
              <a:ext cx="45658" cy="26857"/>
            </a:xfrm>
            <a:custGeom>
              <a:avLst/>
              <a:gdLst/>
              <a:ahLst/>
              <a:cxnLst>
                <a:cxn ang="0">
                  <a:pos x="5" y="1"/>
                </a:cxn>
                <a:cxn ang="0">
                  <a:pos x="0" y="1"/>
                </a:cxn>
                <a:cxn ang="0">
                  <a:pos x="5" y="1"/>
                </a:cxn>
              </a:cxnLst>
              <a:rect l="0" t="0" r="r" b="b"/>
              <a:pathLst>
                <a:path w="5" h="3">
                  <a:moveTo>
                    <a:pt x="5" y="1"/>
                  </a:moveTo>
                  <a:cubicBezTo>
                    <a:pt x="5" y="0"/>
                    <a:pt x="2" y="1"/>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625"/>
            <p:cNvSpPr>
              <a:spLocks/>
            </p:cNvSpPr>
            <p:nvPr/>
          </p:nvSpPr>
          <p:spPr bwMode="auto">
            <a:xfrm>
              <a:off x="6254869" y="2998413"/>
              <a:ext cx="26857" cy="45658"/>
            </a:xfrm>
            <a:custGeom>
              <a:avLst/>
              <a:gdLst/>
              <a:ahLst/>
              <a:cxnLst>
                <a:cxn ang="0">
                  <a:pos x="0" y="4"/>
                </a:cxn>
                <a:cxn ang="0">
                  <a:pos x="2" y="0"/>
                </a:cxn>
                <a:cxn ang="0">
                  <a:pos x="0" y="4"/>
                </a:cxn>
              </a:cxnLst>
              <a:rect l="0" t="0" r="r" b="b"/>
              <a:pathLst>
                <a:path w="3" h="5">
                  <a:moveTo>
                    <a:pt x="0" y="4"/>
                  </a:moveTo>
                  <a:cubicBezTo>
                    <a:pt x="3" y="5"/>
                    <a:pt x="1" y="1"/>
                    <a:pt x="2" y="0"/>
                  </a:cubicBezTo>
                  <a:cubicBezTo>
                    <a:pt x="1" y="1"/>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626"/>
            <p:cNvSpPr>
              <a:spLocks/>
            </p:cNvSpPr>
            <p:nvPr/>
          </p:nvSpPr>
          <p:spPr bwMode="auto">
            <a:xfrm>
              <a:off x="6308583" y="3025270"/>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627"/>
            <p:cNvSpPr>
              <a:spLocks/>
            </p:cNvSpPr>
            <p:nvPr/>
          </p:nvSpPr>
          <p:spPr bwMode="auto">
            <a:xfrm>
              <a:off x="6007784" y="2998413"/>
              <a:ext cx="10743" cy="26857"/>
            </a:xfrm>
            <a:custGeom>
              <a:avLst/>
              <a:gdLst/>
              <a:ahLst/>
              <a:cxnLst>
                <a:cxn ang="0">
                  <a:pos x="0" y="3"/>
                </a:cxn>
                <a:cxn ang="0">
                  <a:pos x="1" y="3"/>
                </a:cxn>
                <a:cxn ang="0">
                  <a:pos x="1" y="0"/>
                </a:cxn>
                <a:cxn ang="0">
                  <a:pos x="0" y="0"/>
                </a:cxn>
                <a:cxn ang="0">
                  <a:pos x="0" y="3"/>
                </a:cxn>
              </a:cxnLst>
              <a:rect l="0" t="0" r="r" b="b"/>
              <a:pathLst>
                <a:path w="1" h="3">
                  <a:moveTo>
                    <a:pt x="0" y="3"/>
                  </a:moveTo>
                  <a:cubicBezTo>
                    <a:pt x="0" y="3"/>
                    <a:pt x="1" y="3"/>
                    <a:pt x="1" y="3"/>
                  </a:cubicBezTo>
                  <a:cubicBezTo>
                    <a:pt x="1" y="2"/>
                    <a:pt x="1" y="1"/>
                    <a:pt x="1"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628"/>
            <p:cNvSpPr>
              <a:spLocks/>
            </p:cNvSpPr>
            <p:nvPr/>
          </p:nvSpPr>
          <p:spPr bwMode="auto">
            <a:xfrm>
              <a:off x="6209213" y="2990355"/>
              <a:ext cx="45658" cy="34915"/>
            </a:xfrm>
            <a:custGeom>
              <a:avLst/>
              <a:gdLst/>
              <a:ahLst/>
              <a:cxnLst>
                <a:cxn ang="0">
                  <a:pos x="2" y="4"/>
                </a:cxn>
                <a:cxn ang="0">
                  <a:pos x="4" y="0"/>
                </a:cxn>
                <a:cxn ang="0">
                  <a:pos x="1" y="0"/>
                </a:cxn>
                <a:cxn ang="0">
                  <a:pos x="2" y="4"/>
                </a:cxn>
              </a:cxnLst>
              <a:rect l="0" t="0" r="r" b="b"/>
              <a:pathLst>
                <a:path w="5" h="4">
                  <a:moveTo>
                    <a:pt x="2" y="4"/>
                  </a:moveTo>
                  <a:cubicBezTo>
                    <a:pt x="5" y="4"/>
                    <a:pt x="3" y="1"/>
                    <a:pt x="4" y="0"/>
                  </a:cubicBezTo>
                  <a:cubicBezTo>
                    <a:pt x="3" y="0"/>
                    <a:pt x="2" y="0"/>
                    <a:pt x="1" y="0"/>
                  </a:cubicBezTo>
                  <a:cubicBezTo>
                    <a:pt x="0" y="2"/>
                    <a:pt x="1" y="3"/>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629"/>
            <p:cNvSpPr>
              <a:spLocks/>
            </p:cNvSpPr>
            <p:nvPr/>
          </p:nvSpPr>
          <p:spPr bwMode="auto">
            <a:xfrm>
              <a:off x="6080299" y="29715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631"/>
            <p:cNvSpPr>
              <a:spLocks/>
            </p:cNvSpPr>
            <p:nvPr/>
          </p:nvSpPr>
          <p:spPr bwMode="auto">
            <a:xfrm>
              <a:off x="6209213" y="2944698"/>
              <a:ext cx="80571" cy="37600"/>
            </a:xfrm>
            <a:custGeom>
              <a:avLst/>
              <a:gdLst/>
              <a:ahLst/>
              <a:cxnLst>
                <a:cxn ang="0">
                  <a:pos x="1" y="3"/>
                </a:cxn>
                <a:cxn ang="0">
                  <a:pos x="9" y="3"/>
                </a:cxn>
                <a:cxn ang="0">
                  <a:pos x="5" y="0"/>
                </a:cxn>
                <a:cxn ang="0">
                  <a:pos x="1" y="3"/>
                </a:cxn>
              </a:cxnLst>
              <a:rect l="0" t="0" r="r" b="b"/>
              <a:pathLst>
                <a:path w="9" h="4">
                  <a:moveTo>
                    <a:pt x="1" y="3"/>
                  </a:moveTo>
                  <a:cubicBezTo>
                    <a:pt x="3" y="3"/>
                    <a:pt x="6" y="3"/>
                    <a:pt x="9" y="3"/>
                  </a:cubicBezTo>
                  <a:cubicBezTo>
                    <a:pt x="8" y="2"/>
                    <a:pt x="8" y="0"/>
                    <a:pt x="5" y="0"/>
                  </a:cubicBezTo>
                  <a:cubicBezTo>
                    <a:pt x="7" y="4"/>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633"/>
            <p:cNvSpPr>
              <a:spLocks/>
            </p:cNvSpPr>
            <p:nvPr/>
          </p:nvSpPr>
          <p:spPr bwMode="auto">
            <a:xfrm>
              <a:off x="5771441" y="2944698"/>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634"/>
            <p:cNvSpPr>
              <a:spLocks/>
            </p:cNvSpPr>
            <p:nvPr/>
          </p:nvSpPr>
          <p:spPr bwMode="auto">
            <a:xfrm>
              <a:off x="6308583" y="2917841"/>
              <a:ext cx="18801" cy="53714"/>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636"/>
            <p:cNvSpPr>
              <a:spLocks/>
            </p:cNvSpPr>
            <p:nvPr/>
          </p:nvSpPr>
          <p:spPr bwMode="auto">
            <a:xfrm>
              <a:off x="5980926" y="2917841"/>
              <a:ext cx="45658" cy="34915"/>
            </a:xfrm>
            <a:custGeom>
              <a:avLst/>
              <a:gdLst/>
              <a:ahLst/>
              <a:cxnLst>
                <a:cxn ang="0">
                  <a:pos x="1" y="3"/>
                </a:cxn>
                <a:cxn ang="0">
                  <a:pos x="4" y="3"/>
                </a:cxn>
                <a:cxn ang="0">
                  <a:pos x="1" y="3"/>
                </a:cxn>
              </a:cxnLst>
              <a:rect l="0" t="0" r="r" b="b"/>
              <a:pathLst>
                <a:path w="5" h="4">
                  <a:moveTo>
                    <a:pt x="1" y="3"/>
                  </a:moveTo>
                  <a:cubicBezTo>
                    <a:pt x="2" y="3"/>
                    <a:pt x="4" y="4"/>
                    <a:pt x="4" y="3"/>
                  </a:cubicBezTo>
                  <a:cubicBezTo>
                    <a:pt x="5" y="0"/>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638"/>
            <p:cNvSpPr>
              <a:spLocks/>
            </p:cNvSpPr>
            <p:nvPr/>
          </p:nvSpPr>
          <p:spPr bwMode="auto">
            <a:xfrm>
              <a:off x="6034641" y="2917841"/>
              <a:ext cx="29544" cy="45658"/>
            </a:xfrm>
            <a:custGeom>
              <a:avLst/>
              <a:gdLst/>
              <a:ahLst/>
              <a:cxnLst>
                <a:cxn ang="0">
                  <a:pos x="0" y="2"/>
                </a:cxn>
                <a:cxn ang="0">
                  <a:pos x="0" y="2"/>
                </a:cxn>
              </a:cxnLst>
              <a:rect l="0" t="0" r="r" b="b"/>
              <a:pathLst>
                <a:path w="3" h="5">
                  <a:moveTo>
                    <a:pt x="0" y="2"/>
                  </a:moveTo>
                  <a:cubicBezTo>
                    <a:pt x="2" y="5"/>
                    <a:pt x="3"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639"/>
            <p:cNvSpPr>
              <a:spLocks/>
            </p:cNvSpPr>
            <p:nvPr/>
          </p:nvSpPr>
          <p:spPr bwMode="auto">
            <a:xfrm>
              <a:off x="6571783" y="2925898"/>
              <a:ext cx="18801" cy="18801"/>
            </a:xfrm>
            <a:custGeom>
              <a:avLst/>
              <a:gdLst/>
              <a:ahLst/>
              <a:cxnLst>
                <a:cxn ang="0">
                  <a:pos x="2" y="2"/>
                </a:cxn>
                <a:cxn ang="0">
                  <a:pos x="0" y="0"/>
                </a:cxn>
                <a:cxn ang="0">
                  <a:pos x="2" y="2"/>
                </a:cxn>
              </a:cxnLst>
              <a:rect l="0" t="0" r="r" b="b"/>
              <a:pathLst>
                <a:path w="2" h="2">
                  <a:moveTo>
                    <a:pt x="2" y="2"/>
                  </a:moveTo>
                  <a:cubicBezTo>
                    <a:pt x="2" y="1"/>
                    <a:pt x="1" y="0"/>
                    <a:pt x="0" y="0"/>
                  </a:cubicBezTo>
                  <a:cubicBezTo>
                    <a:pt x="0" y="2"/>
                    <a:pt x="1" y="2"/>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640"/>
            <p:cNvSpPr>
              <a:spLocks/>
            </p:cNvSpPr>
            <p:nvPr/>
          </p:nvSpPr>
          <p:spPr bwMode="auto">
            <a:xfrm>
              <a:off x="6273670" y="2917841"/>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641"/>
            <p:cNvSpPr>
              <a:spLocks/>
            </p:cNvSpPr>
            <p:nvPr/>
          </p:nvSpPr>
          <p:spPr bwMode="auto">
            <a:xfrm>
              <a:off x="6445555" y="2917841"/>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642"/>
            <p:cNvSpPr>
              <a:spLocks/>
            </p:cNvSpPr>
            <p:nvPr/>
          </p:nvSpPr>
          <p:spPr bwMode="auto">
            <a:xfrm>
              <a:off x="6719498" y="2917841"/>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645"/>
            <p:cNvSpPr>
              <a:spLocks/>
            </p:cNvSpPr>
            <p:nvPr/>
          </p:nvSpPr>
          <p:spPr bwMode="auto">
            <a:xfrm>
              <a:off x="5553899" y="2899040"/>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646"/>
            <p:cNvSpPr>
              <a:spLocks/>
            </p:cNvSpPr>
            <p:nvPr/>
          </p:nvSpPr>
          <p:spPr bwMode="auto">
            <a:xfrm>
              <a:off x="5881556" y="2899040"/>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647"/>
            <p:cNvSpPr>
              <a:spLocks/>
            </p:cNvSpPr>
            <p:nvPr/>
          </p:nvSpPr>
          <p:spPr bwMode="auto">
            <a:xfrm>
              <a:off x="6373040" y="2899040"/>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648"/>
            <p:cNvSpPr>
              <a:spLocks/>
            </p:cNvSpPr>
            <p:nvPr/>
          </p:nvSpPr>
          <p:spPr bwMode="auto">
            <a:xfrm>
              <a:off x="6526127" y="2890984"/>
              <a:ext cx="45658" cy="26857"/>
            </a:xfrm>
            <a:custGeom>
              <a:avLst/>
              <a:gdLst/>
              <a:ahLst/>
              <a:cxnLst>
                <a:cxn ang="0">
                  <a:pos x="0" y="3"/>
                </a:cxn>
                <a:cxn ang="0">
                  <a:pos x="5" y="3"/>
                </a:cxn>
                <a:cxn ang="0">
                  <a:pos x="0" y="0"/>
                </a:cxn>
                <a:cxn ang="0">
                  <a:pos x="0" y="3"/>
                </a:cxn>
              </a:cxnLst>
              <a:rect l="0" t="0" r="r" b="b"/>
              <a:pathLst>
                <a:path w="5" h="3">
                  <a:moveTo>
                    <a:pt x="0" y="3"/>
                  </a:moveTo>
                  <a:cubicBezTo>
                    <a:pt x="2" y="3"/>
                    <a:pt x="3" y="3"/>
                    <a:pt x="5" y="3"/>
                  </a:cubicBezTo>
                  <a:cubicBezTo>
                    <a:pt x="5" y="0"/>
                    <a:pt x="1" y="1"/>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649"/>
            <p:cNvSpPr>
              <a:spLocks/>
            </p:cNvSpPr>
            <p:nvPr/>
          </p:nvSpPr>
          <p:spPr bwMode="auto">
            <a:xfrm>
              <a:off x="6319326" y="2890984"/>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650"/>
            <p:cNvSpPr>
              <a:spLocks/>
            </p:cNvSpPr>
            <p:nvPr/>
          </p:nvSpPr>
          <p:spPr bwMode="auto">
            <a:xfrm>
              <a:off x="6617441" y="289098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651"/>
            <p:cNvSpPr>
              <a:spLocks/>
            </p:cNvSpPr>
            <p:nvPr/>
          </p:nvSpPr>
          <p:spPr bwMode="auto">
            <a:xfrm>
              <a:off x="6244126" y="287218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652"/>
            <p:cNvSpPr>
              <a:spLocks/>
            </p:cNvSpPr>
            <p:nvPr/>
          </p:nvSpPr>
          <p:spPr bwMode="auto">
            <a:xfrm>
              <a:off x="6555668" y="2872183"/>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653"/>
            <p:cNvSpPr>
              <a:spLocks/>
            </p:cNvSpPr>
            <p:nvPr/>
          </p:nvSpPr>
          <p:spPr bwMode="auto">
            <a:xfrm>
              <a:off x="6818868" y="2834583"/>
              <a:ext cx="64457" cy="45658"/>
            </a:xfrm>
            <a:custGeom>
              <a:avLst/>
              <a:gdLst/>
              <a:ahLst/>
              <a:cxnLst>
                <a:cxn ang="0">
                  <a:pos x="6" y="5"/>
                </a:cxn>
                <a:cxn ang="0">
                  <a:pos x="7" y="3"/>
                </a:cxn>
                <a:cxn ang="0">
                  <a:pos x="2" y="2"/>
                </a:cxn>
                <a:cxn ang="0">
                  <a:pos x="6" y="5"/>
                </a:cxn>
              </a:cxnLst>
              <a:rect l="0" t="0" r="r" b="b"/>
              <a:pathLst>
                <a:path w="7" h="5">
                  <a:moveTo>
                    <a:pt x="6" y="5"/>
                  </a:moveTo>
                  <a:cubicBezTo>
                    <a:pt x="6" y="4"/>
                    <a:pt x="7" y="3"/>
                    <a:pt x="7" y="3"/>
                  </a:cubicBezTo>
                  <a:cubicBezTo>
                    <a:pt x="7" y="0"/>
                    <a:pt x="3" y="3"/>
                    <a:pt x="2" y="2"/>
                  </a:cubicBezTo>
                  <a:cubicBezTo>
                    <a:pt x="0" y="3"/>
                    <a:pt x="5" y="4"/>
                    <a:pt x="6"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654"/>
            <p:cNvSpPr>
              <a:spLocks/>
            </p:cNvSpPr>
            <p:nvPr/>
          </p:nvSpPr>
          <p:spPr bwMode="auto">
            <a:xfrm>
              <a:off x="6719498" y="2834583"/>
              <a:ext cx="34915" cy="37600"/>
            </a:xfrm>
            <a:custGeom>
              <a:avLst/>
              <a:gdLst/>
              <a:ahLst/>
              <a:cxnLst>
                <a:cxn ang="0">
                  <a:pos x="0" y="4"/>
                </a:cxn>
                <a:cxn ang="0">
                  <a:pos x="4" y="0"/>
                </a:cxn>
                <a:cxn ang="0">
                  <a:pos x="0" y="0"/>
                </a:cxn>
                <a:cxn ang="0">
                  <a:pos x="0" y="4"/>
                </a:cxn>
              </a:cxnLst>
              <a:rect l="0" t="0" r="r" b="b"/>
              <a:pathLst>
                <a:path w="4" h="4">
                  <a:moveTo>
                    <a:pt x="0" y="4"/>
                  </a:moveTo>
                  <a:cubicBezTo>
                    <a:pt x="2" y="4"/>
                    <a:pt x="4" y="2"/>
                    <a:pt x="4" y="0"/>
                  </a:cubicBezTo>
                  <a:cubicBezTo>
                    <a:pt x="2" y="1"/>
                    <a:pt x="3" y="0"/>
                    <a:pt x="0" y="0"/>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655"/>
            <p:cNvSpPr>
              <a:spLocks/>
            </p:cNvSpPr>
            <p:nvPr/>
          </p:nvSpPr>
          <p:spPr bwMode="auto">
            <a:xfrm>
              <a:off x="6080299" y="285338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656"/>
            <p:cNvSpPr>
              <a:spLocks/>
            </p:cNvSpPr>
            <p:nvPr/>
          </p:nvSpPr>
          <p:spPr bwMode="auto">
            <a:xfrm>
              <a:off x="6281726" y="2834583"/>
              <a:ext cx="45658" cy="37600"/>
            </a:xfrm>
            <a:custGeom>
              <a:avLst/>
              <a:gdLst/>
              <a:ahLst/>
              <a:cxnLst>
                <a:cxn ang="0">
                  <a:pos x="3" y="3"/>
                </a:cxn>
                <a:cxn ang="0">
                  <a:pos x="4" y="0"/>
                </a:cxn>
                <a:cxn ang="0">
                  <a:pos x="1" y="0"/>
                </a:cxn>
                <a:cxn ang="0">
                  <a:pos x="3" y="3"/>
                </a:cxn>
              </a:cxnLst>
              <a:rect l="0" t="0" r="r" b="b"/>
              <a:pathLst>
                <a:path w="5" h="4">
                  <a:moveTo>
                    <a:pt x="3" y="3"/>
                  </a:moveTo>
                  <a:cubicBezTo>
                    <a:pt x="5" y="4"/>
                    <a:pt x="4" y="2"/>
                    <a:pt x="4" y="0"/>
                  </a:cubicBezTo>
                  <a:cubicBezTo>
                    <a:pt x="3" y="0"/>
                    <a:pt x="2" y="0"/>
                    <a:pt x="1" y="0"/>
                  </a:cubicBezTo>
                  <a:cubicBezTo>
                    <a:pt x="0" y="3"/>
                    <a:pt x="4" y="1"/>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657"/>
            <p:cNvSpPr>
              <a:spLocks/>
            </p:cNvSpPr>
            <p:nvPr/>
          </p:nvSpPr>
          <p:spPr bwMode="auto">
            <a:xfrm>
              <a:off x="6617441" y="2834583"/>
              <a:ext cx="37600" cy="26857"/>
            </a:xfrm>
            <a:custGeom>
              <a:avLst/>
              <a:gdLst/>
              <a:ahLst/>
              <a:cxnLst>
                <a:cxn ang="0">
                  <a:pos x="0" y="3"/>
                </a:cxn>
                <a:cxn ang="0">
                  <a:pos x="4" y="3"/>
                </a:cxn>
                <a:cxn ang="0">
                  <a:pos x="4" y="0"/>
                </a:cxn>
                <a:cxn ang="0">
                  <a:pos x="0" y="3"/>
                </a:cxn>
              </a:cxnLst>
              <a:rect l="0" t="0" r="r" b="b"/>
              <a:pathLst>
                <a:path w="4" h="3">
                  <a:moveTo>
                    <a:pt x="0" y="3"/>
                  </a:moveTo>
                  <a:cubicBezTo>
                    <a:pt x="1" y="3"/>
                    <a:pt x="2" y="3"/>
                    <a:pt x="4" y="3"/>
                  </a:cubicBezTo>
                  <a:cubicBezTo>
                    <a:pt x="4" y="2"/>
                    <a:pt x="4" y="1"/>
                    <a:pt x="4"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658"/>
            <p:cNvSpPr>
              <a:spLocks/>
            </p:cNvSpPr>
            <p:nvPr/>
          </p:nvSpPr>
          <p:spPr bwMode="auto">
            <a:xfrm>
              <a:off x="6125955" y="2834583"/>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662"/>
            <p:cNvSpPr>
              <a:spLocks/>
            </p:cNvSpPr>
            <p:nvPr/>
          </p:nvSpPr>
          <p:spPr bwMode="auto">
            <a:xfrm>
              <a:off x="6018526" y="2826527"/>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663"/>
            <p:cNvSpPr>
              <a:spLocks/>
            </p:cNvSpPr>
            <p:nvPr/>
          </p:nvSpPr>
          <p:spPr bwMode="auto">
            <a:xfrm>
              <a:off x="6510012" y="2826527"/>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665"/>
            <p:cNvSpPr>
              <a:spLocks/>
            </p:cNvSpPr>
            <p:nvPr/>
          </p:nvSpPr>
          <p:spPr bwMode="auto">
            <a:xfrm>
              <a:off x="6080299" y="2788927"/>
              <a:ext cx="29544" cy="37600"/>
            </a:xfrm>
            <a:custGeom>
              <a:avLst/>
              <a:gdLst/>
              <a:ahLst/>
              <a:cxnLst>
                <a:cxn ang="0">
                  <a:pos x="0" y="4"/>
                </a:cxn>
                <a:cxn ang="0">
                  <a:pos x="3" y="1"/>
                </a:cxn>
                <a:cxn ang="0">
                  <a:pos x="0" y="4"/>
                </a:cxn>
              </a:cxnLst>
              <a:rect l="0" t="0" r="r" b="b"/>
              <a:pathLst>
                <a:path w="3" h="4">
                  <a:moveTo>
                    <a:pt x="0" y="4"/>
                  </a:moveTo>
                  <a:cubicBezTo>
                    <a:pt x="3" y="4"/>
                    <a:pt x="2" y="2"/>
                    <a:pt x="3"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666"/>
            <p:cNvSpPr>
              <a:spLocks/>
            </p:cNvSpPr>
            <p:nvPr/>
          </p:nvSpPr>
          <p:spPr bwMode="auto">
            <a:xfrm>
              <a:off x="6609383" y="2807726"/>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667"/>
            <p:cNvSpPr>
              <a:spLocks/>
            </p:cNvSpPr>
            <p:nvPr/>
          </p:nvSpPr>
          <p:spPr bwMode="auto">
            <a:xfrm>
              <a:off x="6636240" y="2799670"/>
              <a:ext cx="37600" cy="26857"/>
            </a:xfrm>
            <a:custGeom>
              <a:avLst/>
              <a:gdLst/>
              <a:ahLst/>
              <a:cxnLst>
                <a:cxn ang="0">
                  <a:pos x="3" y="3"/>
                </a:cxn>
                <a:cxn ang="0">
                  <a:pos x="0" y="1"/>
                </a:cxn>
                <a:cxn ang="0">
                  <a:pos x="3" y="3"/>
                </a:cxn>
              </a:cxnLst>
              <a:rect l="0" t="0" r="r" b="b"/>
              <a:pathLst>
                <a:path w="4" h="3">
                  <a:moveTo>
                    <a:pt x="3" y="3"/>
                  </a:moveTo>
                  <a:cubicBezTo>
                    <a:pt x="4" y="0"/>
                    <a:pt x="1" y="1"/>
                    <a:pt x="0" y="1"/>
                  </a:cubicBezTo>
                  <a:cubicBezTo>
                    <a:pt x="0" y="2"/>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668"/>
            <p:cNvSpPr>
              <a:spLocks/>
            </p:cNvSpPr>
            <p:nvPr/>
          </p:nvSpPr>
          <p:spPr bwMode="auto">
            <a:xfrm>
              <a:off x="6689954" y="2772813"/>
              <a:ext cx="56401" cy="53714"/>
            </a:xfrm>
            <a:custGeom>
              <a:avLst/>
              <a:gdLst/>
              <a:ahLst/>
              <a:cxnLst>
                <a:cxn ang="0">
                  <a:pos x="1" y="6"/>
                </a:cxn>
                <a:cxn ang="0">
                  <a:pos x="6" y="0"/>
                </a:cxn>
                <a:cxn ang="0">
                  <a:pos x="3" y="0"/>
                </a:cxn>
                <a:cxn ang="0">
                  <a:pos x="1" y="6"/>
                </a:cxn>
              </a:cxnLst>
              <a:rect l="0" t="0" r="r" b="b"/>
              <a:pathLst>
                <a:path w="6" h="6">
                  <a:moveTo>
                    <a:pt x="1" y="6"/>
                  </a:moveTo>
                  <a:cubicBezTo>
                    <a:pt x="3" y="5"/>
                    <a:pt x="6" y="4"/>
                    <a:pt x="6" y="0"/>
                  </a:cubicBezTo>
                  <a:cubicBezTo>
                    <a:pt x="5" y="0"/>
                    <a:pt x="4" y="0"/>
                    <a:pt x="3" y="0"/>
                  </a:cubicBezTo>
                  <a:cubicBezTo>
                    <a:pt x="4" y="4"/>
                    <a:pt x="0" y="3"/>
                    <a:pt x="1"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670"/>
            <p:cNvSpPr>
              <a:spLocks/>
            </p:cNvSpPr>
            <p:nvPr/>
          </p:nvSpPr>
          <p:spPr bwMode="auto">
            <a:xfrm>
              <a:off x="5980926" y="2788927"/>
              <a:ext cx="8058" cy="29544"/>
            </a:xfrm>
            <a:custGeom>
              <a:avLst/>
              <a:gdLst/>
              <a:ahLst/>
              <a:cxnLst>
                <a:cxn ang="0">
                  <a:pos x="0" y="2"/>
                </a:cxn>
                <a:cxn ang="0">
                  <a:pos x="1" y="1"/>
                </a:cxn>
                <a:cxn ang="0">
                  <a:pos x="0" y="0"/>
                </a:cxn>
                <a:cxn ang="0">
                  <a:pos x="0" y="2"/>
                </a:cxn>
              </a:cxnLst>
              <a:rect l="0" t="0" r="r" b="b"/>
              <a:pathLst>
                <a:path w="1" h="3">
                  <a:moveTo>
                    <a:pt x="0" y="2"/>
                  </a:moveTo>
                  <a:cubicBezTo>
                    <a:pt x="1" y="3"/>
                    <a:pt x="1" y="2"/>
                    <a:pt x="1" y="1"/>
                  </a:cubicBezTo>
                  <a:cubicBezTo>
                    <a:pt x="1" y="1"/>
                    <a:pt x="1"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671"/>
            <p:cNvSpPr>
              <a:spLocks/>
            </p:cNvSpPr>
            <p:nvPr/>
          </p:nvSpPr>
          <p:spPr bwMode="auto">
            <a:xfrm>
              <a:off x="6426754" y="2772813"/>
              <a:ext cx="64457" cy="34915"/>
            </a:xfrm>
            <a:custGeom>
              <a:avLst/>
              <a:gdLst/>
              <a:ahLst/>
              <a:cxnLst>
                <a:cxn ang="0">
                  <a:pos x="4" y="4"/>
                </a:cxn>
                <a:cxn ang="0">
                  <a:pos x="7" y="0"/>
                </a:cxn>
                <a:cxn ang="0">
                  <a:pos x="6" y="2"/>
                </a:cxn>
                <a:cxn ang="0">
                  <a:pos x="3" y="0"/>
                </a:cxn>
                <a:cxn ang="0">
                  <a:pos x="4" y="4"/>
                </a:cxn>
              </a:cxnLst>
              <a:rect l="0" t="0" r="r" b="b"/>
              <a:pathLst>
                <a:path w="7" h="4">
                  <a:moveTo>
                    <a:pt x="4" y="4"/>
                  </a:moveTo>
                  <a:cubicBezTo>
                    <a:pt x="6" y="4"/>
                    <a:pt x="7" y="3"/>
                    <a:pt x="7" y="0"/>
                  </a:cubicBezTo>
                  <a:cubicBezTo>
                    <a:pt x="6" y="0"/>
                    <a:pt x="6" y="1"/>
                    <a:pt x="6" y="2"/>
                  </a:cubicBezTo>
                  <a:cubicBezTo>
                    <a:pt x="3" y="3"/>
                    <a:pt x="5" y="0"/>
                    <a:pt x="3" y="0"/>
                  </a:cubicBezTo>
                  <a:cubicBezTo>
                    <a:pt x="0" y="3"/>
                    <a:pt x="5" y="2"/>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672"/>
            <p:cNvSpPr>
              <a:spLocks/>
            </p:cNvSpPr>
            <p:nvPr/>
          </p:nvSpPr>
          <p:spPr bwMode="auto">
            <a:xfrm>
              <a:off x="6735612" y="2780869"/>
              <a:ext cx="75200" cy="26857"/>
            </a:xfrm>
            <a:custGeom>
              <a:avLst/>
              <a:gdLst/>
              <a:ahLst/>
              <a:cxnLst>
                <a:cxn ang="0">
                  <a:pos x="3" y="3"/>
                </a:cxn>
                <a:cxn ang="0">
                  <a:pos x="3" y="3"/>
                </a:cxn>
              </a:cxnLst>
              <a:rect l="0" t="0" r="r" b="b"/>
              <a:pathLst>
                <a:path w="8" h="3">
                  <a:moveTo>
                    <a:pt x="3" y="3"/>
                  </a:moveTo>
                  <a:cubicBezTo>
                    <a:pt x="8" y="2"/>
                    <a:pt x="0"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673"/>
            <p:cNvSpPr>
              <a:spLocks/>
            </p:cNvSpPr>
            <p:nvPr/>
          </p:nvSpPr>
          <p:spPr bwMode="auto">
            <a:xfrm>
              <a:off x="6792011" y="2780869"/>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674"/>
            <p:cNvSpPr>
              <a:spLocks/>
            </p:cNvSpPr>
            <p:nvPr/>
          </p:nvSpPr>
          <p:spPr bwMode="auto">
            <a:xfrm>
              <a:off x="6818868" y="2772813"/>
              <a:ext cx="37600" cy="26857"/>
            </a:xfrm>
            <a:custGeom>
              <a:avLst/>
              <a:gdLst/>
              <a:ahLst/>
              <a:cxnLst>
                <a:cxn ang="0">
                  <a:pos x="3" y="3"/>
                </a:cxn>
                <a:cxn ang="0">
                  <a:pos x="4" y="2"/>
                </a:cxn>
                <a:cxn ang="0">
                  <a:pos x="4" y="0"/>
                </a:cxn>
                <a:cxn ang="0">
                  <a:pos x="0" y="1"/>
                </a:cxn>
                <a:cxn ang="0">
                  <a:pos x="3" y="3"/>
                </a:cxn>
              </a:cxnLst>
              <a:rect l="0" t="0" r="r" b="b"/>
              <a:pathLst>
                <a:path w="4" h="3">
                  <a:moveTo>
                    <a:pt x="3" y="3"/>
                  </a:moveTo>
                  <a:cubicBezTo>
                    <a:pt x="3" y="3"/>
                    <a:pt x="4" y="2"/>
                    <a:pt x="4" y="2"/>
                  </a:cubicBezTo>
                  <a:cubicBezTo>
                    <a:pt x="4" y="1"/>
                    <a:pt x="4" y="1"/>
                    <a:pt x="4" y="0"/>
                  </a:cubicBezTo>
                  <a:cubicBezTo>
                    <a:pt x="3" y="0"/>
                    <a:pt x="1" y="1"/>
                    <a:pt x="0" y="1"/>
                  </a:cubicBezTo>
                  <a:cubicBezTo>
                    <a:pt x="1" y="2"/>
                    <a:pt x="3" y="1"/>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675"/>
            <p:cNvSpPr>
              <a:spLocks/>
            </p:cNvSpPr>
            <p:nvPr/>
          </p:nvSpPr>
          <p:spPr bwMode="auto">
            <a:xfrm>
              <a:off x="6681898" y="2762070"/>
              <a:ext cx="18801" cy="45658"/>
            </a:xfrm>
            <a:custGeom>
              <a:avLst/>
              <a:gdLst/>
              <a:ahLst/>
              <a:cxnLst>
                <a:cxn ang="0">
                  <a:pos x="0" y="2"/>
                </a:cxn>
                <a:cxn ang="0">
                  <a:pos x="0" y="2"/>
                </a:cxn>
              </a:cxnLst>
              <a:rect l="0" t="0" r="r" b="b"/>
              <a:pathLst>
                <a:path w="2" h="5">
                  <a:moveTo>
                    <a:pt x="0" y="2"/>
                  </a:moveTo>
                  <a:cubicBezTo>
                    <a:pt x="2" y="5"/>
                    <a:pt x="2"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676"/>
            <p:cNvSpPr>
              <a:spLocks/>
            </p:cNvSpPr>
            <p:nvPr/>
          </p:nvSpPr>
          <p:spPr bwMode="auto">
            <a:xfrm>
              <a:off x="6526127" y="2762070"/>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677"/>
            <p:cNvSpPr>
              <a:spLocks/>
            </p:cNvSpPr>
            <p:nvPr/>
          </p:nvSpPr>
          <p:spPr bwMode="auto">
            <a:xfrm>
              <a:off x="6636240" y="2762070"/>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678"/>
            <p:cNvSpPr>
              <a:spLocks/>
            </p:cNvSpPr>
            <p:nvPr/>
          </p:nvSpPr>
          <p:spPr bwMode="auto">
            <a:xfrm>
              <a:off x="6872582" y="2762070"/>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679"/>
            <p:cNvSpPr>
              <a:spLocks/>
            </p:cNvSpPr>
            <p:nvPr/>
          </p:nvSpPr>
          <p:spPr bwMode="auto">
            <a:xfrm>
              <a:off x="6526127" y="2716412"/>
              <a:ext cx="37600" cy="26857"/>
            </a:xfrm>
            <a:custGeom>
              <a:avLst/>
              <a:gdLst/>
              <a:ahLst/>
              <a:cxnLst>
                <a:cxn ang="0">
                  <a:pos x="0" y="3"/>
                </a:cxn>
                <a:cxn ang="0">
                  <a:pos x="3" y="0"/>
                </a:cxn>
                <a:cxn ang="0">
                  <a:pos x="0" y="3"/>
                </a:cxn>
              </a:cxnLst>
              <a:rect l="0" t="0" r="r" b="b"/>
              <a:pathLst>
                <a:path w="4" h="3">
                  <a:moveTo>
                    <a:pt x="0" y="3"/>
                  </a:moveTo>
                  <a:cubicBezTo>
                    <a:pt x="2" y="3"/>
                    <a:pt x="4" y="3"/>
                    <a:pt x="3"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680"/>
            <p:cNvSpPr>
              <a:spLocks/>
            </p:cNvSpPr>
            <p:nvPr/>
          </p:nvSpPr>
          <p:spPr bwMode="auto">
            <a:xfrm>
              <a:off x="6719498" y="2697613"/>
              <a:ext cx="61772" cy="45658"/>
            </a:xfrm>
            <a:custGeom>
              <a:avLst/>
              <a:gdLst/>
              <a:ahLst/>
              <a:cxnLst>
                <a:cxn ang="0">
                  <a:pos x="0" y="5"/>
                </a:cxn>
                <a:cxn ang="0">
                  <a:pos x="3" y="5"/>
                </a:cxn>
                <a:cxn ang="0">
                  <a:pos x="7" y="3"/>
                </a:cxn>
                <a:cxn ang="0">
                  <a:pos x="5" y="0"/>
                </a:cxn>
                <a:cxn ang="0">
                  <a:pos x="0" y="1"/>
                </a:cxn>
                <a:cxn ang="0">
                  <a:pos x="0" y="5"/>
                </a:cxn>
              </a:cxnLst>
              <a:rect l="0" t="0" r="r" b="b"/>
              <a:pathLst>
                <a:path w="7" h="5">
                  <a:moveTo>
                    <a:pt x="0" y="5"/>
                  </a:moveTo>
                  <a:cubicBezTo>
                    <a:pt x="1" y="5"/>
                    <a:pt x="2" y="5"/>
                    <a:pt x="3" y="5"/>
                  </a:cubicBezTo>
                  <a:cubicBezTo>
                    <a:pt x="2" y="1"/>
                    <a:pt x="5" y="2"/>
                    <a:pt x="7" y="3"/>
                  </a:cubicBezTo>
                  <a:cubicBezTo>
                    <a:pt x="6" y="2"/>
                    <a:pt x="6" y="1"/>
                    <a:pt x="5" y="0"/>
                  </a:cubicBezTo>
                  <a:cubicBezTo>
                    <a:pt x="3" y="0"/>
                    <a:pt x="2" y="2"/>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681"/>
            <p:cNvSpPr>
              <a:spLocks/>
            </p:cNvSpPr>
            <p:nvPr/>
          </p:nvSpPr>
          <p:spPr bwMode="auto">
            <a:xfrm>
              <a:off x="6955840" y="2735213"/>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682"/>
            <p:cNvSpPr>
              <a:spLocks/>
            </p:cNvSpPr>
            <p:nvPr/>
          </p:nvSpPr>
          <p:spPr bwMode="auto">
            <a:xfrm>
              <a:off x="6883325" y="2689555"/>
              <a:ext cx="34915" cy="45658"/>
            </a:xfrm>
            <a:custGeom>
              <a:avLst/>
              <a:gdLst/>
              <a:ahLst/>
              <a:cxnLst>
                <a:cxn ang="0">
                  <a:pos x="4" y="5"/>
                </a:cxn>
                <a:cxn ang="0">
                  <a:pos x="0" y="0"/>
                </a:cxn>
                <a:cxn ang="0">
                  <a:pos x="4" y="5"/>
                </a:cxn>
              </a:cxnLst>
              <a:rect l="0" t="0" r="r" b="b"/>
              <a:pathLst>
                <a:path w="4" h="5">
                  <a:moveTo>
                    <a:pt x="4" y="5"/>
                  </a:moveTo>
                  <a:cubicBezTo>
                    <a:pt x="4" y="2"/>
                    <a:pt x="3" y="0"/>
                    <a:pt x="0" y="0"/>
                  </a:cubicBezTo>
                  <a:cubicBezTo>
                    <a:pt x="0" y="2"/>
                    <a:pt x="1" y="5"/>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683"/>
            <p:cNvSpPr>
              <a:spLocks/>
            </p:cNvSpPr>
            <p:nvPr/>
          </p:nvSpPr>
          <p:spPr bwMode="auto">
            <a:xfrm>
              <a:off x="6007784" y="269761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684"/>
            <p:cNvSpPr>
              <a:spLocks/>
            </p:cNvSpPr>
            <p:nvPr/>
          </p:nvSpPr>
          <p:spPr bwMode="auto">
            <a:xfrm>
              <a:off x="6845725" y="2689555"/>
              <a:ext cx="10743"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685"/>
            <p:cNvSpPr>
              <a:spLocks/>
            </p:cNvSpPr>
            <p:nvPr/>
          </p:nvSpPr>
          <p:spPr bwMode="auto">
            <a:xfrm>
              <a:off x="6182356" y="2670756"/>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686"/>
            <p:cNvSpPr>
              <a:spLocks/>
            </p:cNvSpPr>
            <p:nvPr/>
          </p:nvSpPr>
          <p:spPr bwMode="auto">
            <a:xfrm>
              <a:off x="6289784" y="26707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687"/>
            <p:cNvSpPr>
              <a:spLocks/>
            </p:cNvSpPr>
            <p:nvPr/>
          </p:nvSpPr>
          <p:spPr bwMode="auto">
            <a:xfrm>
              <a:off x="6746355" y="26707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689"/>
            <p:cNvSpPr>
              <a:spLocks/>
            </p:cNvSpPr>
            <p:nvPr/>
          </p:nvSpPr>
          <p:spPr bwMode="auto">
            <a:xfrm>
              <a:off x="5908413" y="2662698"/>
              <a:ext cx="26857" cy="8058"/>
            </a:xfrm>
            <a:custGeom>
              <a:avLst/>
              <a:gdLst/>
              <a:ahLst/>
              <a:cxnLst>
                <a:cxn ang="0">
                  <a:pos x="1" y="1"/>
                </a:cxn>
                <a:cxn ang="0">
                  <a:pos x="2" y="1"/>
                </a:cxn>
                <a:cxn ang="0">
                  <a:pos x="0" y="0"/>
                </a:cxn>
                <a:cxn ang="0">
                  <a:pos x="1" y="1"/>
                </a:cxn>
              </a:cxnLst>
              <a:rect l="0" t="0" r="r" b="b"/>
              <a:pathLst>
                <a:path w="3" h="1">
                  <a:moveTo>
                    <a:pt x="1" y="1"/>
                  </a:moveTo>
                  <a:cubicBezTo>
                    <a:pt x="1" y="1"/>
                    <a:pt x="2" y="1"/>
                    <a:pt x="2" y="1"/>
                  </a:cubicBezTo>
                  <a:cubicBezTo>
                    <a:pt x="3" y="0"/>
                    <a:pt x="1" y="0"/>
                    <a:pt x="0" y="0"/>
                  </a:cubicBezTo>
                  <a:cubicBezTo>
                    <a:pt x="0" y="0"/>
                    <a:pt x="1" y="0"/>
                    <a:pt x="1"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90"/>
            <p:cNvSpPr>
              <a:spLocks/>
            </p:cNvSpPr>
            <p:nvPr/>
          </p:nvSpPr>
          <p:spPr bwMode="auto">
            <a:xfrm>
              <a:off x="5988984" y="2625098"/>
              <a:ext cx="29544" cy="45658"/>
            </a:xfrm>
            <a:custGeom>
              <a:avLst/>
              <a:gdLst/>
              <a:ahLst/>
              <a:cxnLst>
                <a:cxn ang="0">
                  <a:pos x="0" y="4"/>
                </a:cxn>
                <a:cxn ang="0">
                  <a:pos x="0" y="1"/>
                </a:cxn>
                <a:cxn ang="0">
                  <a:pos x="0" y="4"/>
                </a:cxn>
              </a:cxnLst>
              <a:rect l="0" t="0" r="r" b="b"/>
              <a:pathLst>
                <a:path w="3" h="5">
                  <a:moveTo>
                    <a:pt x="0" y="4"/>
                  </a:moveTo>
                  <a:cubicBezTo>
                    <a:pt x="3" y="5"/>
                    <a:pt x="3"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691"/>
            <p:cNvSpPr>
              <a:spLocks/>
            </p:cNvSpPr>
            <p:nvPr/>
          </p:nvSpPr>
          <p:spPr bwMode="auto">
            <a:xfrm>
              <a:off x="5843956" y="2635841"/>
              <a:ext cx="45658" cy="26857"/>
            </a:xfrm>
            <a:custGeom>
              <a:avLst/>
              <a:gdLst/>
              <a:ahLst/>
              <a:cxnLst>
                <a:cxn ang="0">
                  <a:pos x="5" y="2"/>
                </a:cxn>
                <a:cxn ang="0">
                  <a:pos x="5" y="2"/>
                </a:cxn>
              </a:cxnLst>
              <a:rect l="0" t="0" r="r" b="b"/>
              <a:pathLst>
                <a:path w="5" h="3">
                  <a:moveTo>
                    <a:pt x="5" y="2"/>
                  </a:moveTo>
                  <a:cubicBezTo>
                    <a:pt x="4"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692"/>
            <p:cNvSpPr>
              <a:spLocks/>
            </p:cNvSpPr>
            <p:nvPr/>
          </p:nvSpPr>
          <p:spPr bwMode="auto">
            <a:xfrm>
              <a:off x="6937039" y="2608984"/>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696"/>
            <p:cNvSpPr>
              <a:spLocks/>
            </p:cNvSpPr>
            <p:nvPr/>
          </p:nvSpPr>
          <p:spPr bwMode="auto">
            <a:xfrm>
              <a:off x="6464354" y="259824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697"/>
            <p:cNvSpPr>
              <a:spLocks/>
            </p:cNvSpPr>
            <p:nvPr/>
          </p:nvSpPr>
          <p:spPr bwMode="auto">
            <a:xfrm>
              <a:off x="6544926" y="2598241"/>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698"/>
            <p:cNvSpPr>
              <a:spLocks/>
            </p:cNvSpPr>
            <p:nvPr/>
          </p:nvSpPr>
          <p:spPr bwMode="auto">
            <a:xfrm>
              <a:off x="6792011" y="2563328"/>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700"/>
            <p:cNvSpPr>
              <a:spLocks/>
            </p:cNvSpPr>
            <p:nvPr/>
          </p:nvSpPr>
          <p:spPr bwMode="auto">
            <a:xfrm>
              <a:off x="6826926" y="2506927"/>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701"/>
            <p:cNvSpPr>
              <a:spLocks/>
            </p:cNvSpPr>
            <p:nvPr/>
          </p:nvSpPr>
          <p:spPr bwMode="auto">
            <a:xfrm>
              <a:off x="6910182" y="2506927"/>
              <a:ext cx="26857" cy="18801"/>
            </a:xfrm>
            <a:custGeom>
              <a:avLst/>
              <a:gdLst/>
              <a:ahLst/>
              <a:cxnLst>
                <a:cxn ang="0">
                  <a:pos x="3" y="1"/>
                </a:cxn>
                <a:cxn ang="0">
                  <a:pos x="0" y="0"/>
                </a:cxn>
                <a:cxn ang="0">
                  <a:pos x="3" y="1"/>
                </a:cxn>
              </a:cxnLst>
              <a:rect l="0" t="0" r="r" b="b"/>
              <a:pathLst>
                <a:path w="3" h="2">
                  <a:moveTo>
                    <a:pt x="3" y="1"/>
                  </a:moveTo>
                  <a:cubicBezTo>
                    <a:pt x="3" y="0"/>
                    <a:pt x="1" y="0"/>
                    <a:pt x="0" y="0"/>
                  </a:cubicBezTo>
                  <a:cubicBezTo>
                    <a:pt x="0" y="2"/>
                    <a:pt x="2" y="2"/>
                    <a:pt x="3"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702"/>
            <p:cNvSpPr>
              <a:spLocks/>
            </p:cNvSpPr>
            <p:nvPr/>
          </p:nvSpPr>
          <p:spPr bwMode="auto">
            <a:xfrm>
              <a:off x="6034641" y="2472013"/>
              <a:ext cx="18801" cy="53714"/>
            </a:xfrm>
            <a:custGeom>
              <a:avLst/>
              <a:gdLst/>
              <a:ahLst/>
              <a:cxnLst>
                <a:cxn ang="0">
                  <a:pos x="2" y="3"/>
                </a:cxn>
                <a:cxn ang="0">
                  <a:pos x="2" y="3"/>
                </a:cxn>
              </a:cxnLst>
              <a:rect l="0" t="0" r="r" b="b"/>
              <a:pathLst>
                <a:path w="2" h="6">
                  <a:moveTo>
                    <a:pt x="2" y="3"/>
                  </a:moveTo>
                  <a:cubicBezTo>
                    <a:pt x="0" y="0"/>
                    <a:pt x="0" y="6"/>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704"/>
            <p:cNvSpPr>
              <a:spLocks/>
            </p:cNvSpPr>
            <p:nvPr/>
          </p:nvSpPr>
          <p:spPr bwMode="auto">
            <a:xfrm>
              <a:off x="6719498" y="2445156"/>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10"/>
            <p:cNvSpPr>
              <a:spLocks noEditPoints="1"/>
            </p:cNvSpPr>
            <p:nvPr/>
          </p:nvSpPr>
          <p:spPr bwMode="auto">
            <a:xfrm>
              <a:off x="5089271" y="2890984"/>
              <a:ext cx="1866570" cy="1345542"/>
            </a:xfrm>
            <a:custGeom>
              <a:avLst/>
              <a:gdLst/>
              <a:ahLst/>
              <a:cxnLst>
                <a:cxn ang="0">
                  <a:pos x="29" y="111"/>
                </a:cxn>
                <a:cxn ang="0">
                  <a:pos x="39" y="86"/>
                </a:cxn>
                <a:cxn ang="0">
                  <a:pos x="47" y="90"/>
                </a:cxn>
                <a:cxn ang="0">
                  <a:pos x="51" y="75"/>
                </a:cxn>
                <a:cxn ang="0">
                  <a:pos x="67" y="68"/>
                </a:cxn>
                <a:cxn ang="0">
                  <a:pos x="71" y="72"/>
                </a:cxn>
                <a:cxn ang="0">
                  <a:pos x="73" y="66"/>
                </a:cxn>
                <a:cxn ang="0">
                  <a:pos x="77" y="63"/>
                </a:cxn>
                <a:cxn ang="0">
                  <a:pos x="93" y="54"/>
                </a:cxn>
                <a:cxn ang="0">
                  <a:pos x="92" y="52"/>
                </a:cxn>
                <a:cxn ang="0">
                  <a:pos x="101" y="48"/>
                </a:cxn>
                <a:cxn ang="0">
                  <a:pos x="106" y="47"/>
                </a:cxn>
                <a:cxn ang="0">
                  <a:pos x="134" y="36"/>
                </a:cxn>
                <a:cxn ang="0">
                  <a:pos x="144" y="34"/>
                </a:cxn>
                <a:cxn ang="0">
                  <a:pos x="149" y="31"/>
                </a:cxn>
                <a:cxn ang="0">
                  <a:pos x="157" y="28"/>
                </a:cxn>
                <a:cxn ang="0">
                  <a:pos x="161" y="22"/>
                </a:cxn>
                <a:cxn ang="0">
                  <a:pos x="174" y="26"/>
                </a:cxn>
                <a:cxn ang="0">
                  <a:pos x="179" y="12"/>
                </a:cxn>
                <a:cxn ang="0">
                  <a:pos x="189" y="13"/>
                </a:cxn>
                <a:cxn ang="0">
                  <a:pos x="199" y="12"/>
                </a:cxn>
                <a:cxn ang="0">
                  <a:pos x="201" y="6"/>
                </a:cxn>
                <a:cxn ang="0">
                  <a:pos x="200" y="3"/>
                </a:cxn>
                <a:cxn ang="0">
                  <a:pos x="175" y="3"/>
                </a:cxn>
                <a:cxn ang="0">
                  <a:pos x="157" y="16"/>
                </a:cxn>
                <a:cxn ang="0">
                  <a:pos x="151" y="19"/>
                </a:cxn>
                <a:cxn ang="0">
                  <a:pos x="137" y="22"/>
                </a:cxn>
                <a:cxn ang="0">
                  <a:pos x="132" y="26"/>
                </a:cxn>
                <a:cxn ang="0">
                  <a:pos x="124" y="28"/>
                </a:cxn>
                <a:cxn ang="0">
                  <a:pos x="108" y="31"/>
                </a:cxn>
                <a:cxn ang="0">
                  <a:pos x="78" y="46"/>
                </a:cxn>
                <a:cxn ang="0">
                  <a:pos x="73" y="48"/>
                </a:cxn>
                <a:cxn ang="0">
                  <a:pos x="73" y="54"/>
                </a:cxn>
                <a:cxn ang="0">
                  <a:pos x="58" y="62"/>
                </a:cxn>
                <a:cxn ang="0">
                  <a:pos x="49" y="61"/>
                </a:cxn>
                <a:cxn ang="0">
                  <a:pos x="40" y="76"/>
                </a:cxn>
                <a:cxn ang="0">
                  <a:pos x="39" y="75"/>
                </a:cxn>
                <a:cxn ang="0">
                  <a:pos x="28" y="93"/>
                </a:cxn>
                <a:cxn ang="0">
                  <a:pos x="10" y="120"/>
                </a:cxn>
                <a:cxn ang="0">
                  <a:pos x="10" y="109"/>
                </a:cxn>
                <a:cxn ang="0">
                  <a:pos x="4" y="126"/>
                </a:cxn>
                <a:cxn ang="0">
                  <a:pos x="6" y="138"/>
                </a:cxn>
                <a:cxn ang="0">
                  <a:pos x="6" y="143"/>
                </a:cxn>
                <a:cxn ang="0">
                  <a:pos x="11" y="146"/>
                </a:cxn>
                <a:cxn ang="0">
                  <a:pos x="18" y="127"/>
                </a:cxn>
                <a:cxn ang="0">
                  <a:pos x="167" y="18"/>
                </a:cxn>
                <a:cxn ang="0">
                  <a:pos x="167" y="21"/>
                </a:cxn>
              </a:cxnLst>
              <a:rect l="0" t="0" r="r" b="b"/>
              <a:pathLst>
                <a:path w="205" h="148">
                  <a:moveTo>
                    <a:pt x="20" y="124"/>
                  </a:moveTo>
                  <a:cubicBezTo>
                    <a:pt x="20" y="122"/>
                    <a:pt x="21" y="121"/>
                    <a:pt x="23" y="121"/>
                  </a:cubicBezTo>
                  <a:cubicBezTo>
                    <a:pt x="23" y="116"/>
                    <a:pt x="23" y="111"/>
                    <a:pt x="29" y="111"/>
                  </a:cubicBezTo>
                  <a:cubicBezTo>
                    <a:pt x="26" y="106"/>
                    <a:pt x="33" y="106"/>
                    <a:pt x="32" y="100"/>
                  </a:cubicBezTo>
                  <a:cubicBezTo>
                    <a:pt x="32" y="99"/>
                    <a:pt x="34" y="100"/>
                    <a:pt x="35" y="99"/>
                  </a:cubicBezTo>
                  <a:cubicBezTo>
                    <a:pt x="34" y="95"/>
                    <a:pt x="38" y="91"/>
                    <a:pt x="39" y="86"/>
                  </a:cubicBezTo>
                  <a:cubicBezTo>
                    <a:pt x="43" y="86"/>
                    <a:pt x="46" y="86"/>
                    <a:pt x="47" y="83"/>
                  </a:cubicBezTo>
                  <a:cubicBezTo>
                    <a:pt x="50" y="86"/>
                    <a:pt x="43" y="87"/>
                    <a:pt x="44" y="90"/>
                  </a:cubicBezTo>
                  <a:cubicBezTo>
                    <a:pt x="45" y="90"/>
                    <a:pt x="46" y="90"/>
                    <a:pt x="47" y="90"/>
                  </a:cubicBezTo>
                  <a:cubicBezTo>
                    <a:pt x="48" y="87"/>
                    <a:pt x="50" y="84"/>
                    <a:pt x="47" y="81"/>
                  </a:cubicBezTo>
                  <a:cubicBezTo>
                    <a:pt x="48" y="79"/>
                    <a:pt x="52" y="80"/>
                    <a:pt x="53" y="79"/>
                  </a:cubicBezTo>
                  <a:cubicBezTo>
                    <a:pt x="53" y="77"/>
                    <a:pt x="51" y="76"/>
                    <a:pt x="51" y="75"/>
                  </a:cubicBezTo>
                  <a:cubicBezTo>
                    <a:pt x="52" y="74"/>
                    <a:pt x="53" y="72"/>
                    <a:pt x="53" y="69"/>
                  </a:cubicBezTo>
                  <a:cubicBezTo>
                    <a:pt x="57" y="70"/>
                    <a:pt x="60" y="72"/>
                    <a:pt x="63" y="71"/>
                  </a:cubicBezTo>
                  <a:cubicBezTo>
                    <a:pt x="65" y="71"/>
                    <a:pt x="65" y="69"/>
                    <a:pt x="67" y="68"/>
                  </a:cubicBezTo>
                  <a:cubicBezTo>
                    <a:pt x="71" y="72"/>
                    <a:pt x="60" y="71"/>
                    <a:pt x="63" y="74"/>
                  </a:cubicBezTo>
                  <a:cubicBezTo>
                    <a:pt x="65" y="73"/>
                    <a:pt x="67" y="73"/>
                    <a:pt x="68" y="71"/>
                  </a:cubicBezTo>
                  <a:cubicBezTo>
                    <a:pt x="70" y="70"/>
                    <a:pt x="68" y="73"/>
                    <a:pt x="71" y="72"/>
                  </a:cubicBezTo>
                  <a:cubicBezTo>
                    <a:pt x="70" y="69"/>
                    <a:pt x="71" y="70"/>
                    <a:pt x="72" y="68"/>
                  </a:cubicBezTo>
                  <a:cubicBezTo>
                    <a:pt x="74" y="68"/>
                    <a:pt x="73" y="70"/>
                    <a:pt x="76" y="69"/>
                  </a:cubicBezTo>
                  <a:cubicBezTo>
                    <a:pt x="77" y="67"/>
                    <a:pt x="73" y="68"/>
                    <a:pt x="73" y="66"/>
                  </a:cubicBezTo>
                  <a:cubicBezTo>
                    <a:pt x="70" y="66"/>
                    <a:pt x="72" y="69"/>
                    <a:pt x="69" y="68"/>
                  </a:cubicBezTo>
                  <a:cubicBezTo>
                    <a:pt x="70" y="66"/>
                    <a:pt x="73" y="63"/>
                    <a:pt x="75" y="62"/>
                  </a:cubicBezTo>
                  <a:cubicBezTo>
                    <a:pt x="76" y="62"/>
                    <a:pt x="77" y="63"/>
                    <a:pt x="77" y="63"/>
                  </a:cubicBezTo>
                  <a:cubicBezTo>
                    <a:pt x="79" y="62"/>
                    <a:pt x="80" y="59"/>
                    <a:pt x="84" y="61"/>
                  </a:cubicBezTo>
                  <a:cubicBezTo>
                    <a:pt x="84" y="59"/>
                    <a:pt x="82" y="60"/>
                    <a:pt x="82" y="59"/>
                  </a:cubicBezTo>
                  <a:cubicBezTo>
                    <a:pt x="85" y="57"/>
                    <a:pt x="91" y="57"/>
                    <a:pt x="93" y="54"/>
                  </a:cubicBezTo>
                  <a:cubicBezTo>
                    <a:pt x="94" y="54"/>
                    <a:pt x="94" y="56"/>
                    <a:pt x="94" y="57"/>
                  </a:cubicBezTo>
                  <a:cubicBezTo>
                    <a:pt x="95" y="57"/>
                    <a:pt x="98" y="55"/>
                    <a:pt x="98" y="58"/>
                  </a:cubicBezTo>
                  <a:cubicBezTo>
                    <a:pt x="102" y="55"/>
                    <a:pt x="93" y="54"/>
                    <a:pt x="92" y="52"/>
                  </a:cubicBezTo>
                  <a:cubicBezTo>
                    <a:pt x="96" y="51"/>
                    <a:pt x="96" y="46"/>
                    <a:pt x="101" y="46"/>
                  </a:cubicBezTo>
                  <a:cubicBezTo>
                    <a:pt x="102" y="50"/>
                    <a:pt x="94" y="49"/>
                    <a:pt x="98" y="53"/>
                  </a:cubicBezTo>
                  <a:cubicBezTo>
                    <a:pt x="100" y="52"/>
                    <a:pt x="99" y="49"/>
                    <a:pt x="101" y="48"/>
                  </a:cubicBezTo>
                  <a:cubicBezTo>
                    <a:pt x="104" y="48"/>
                    <a:pt x="103" y="52"/>
                    <a:pt x="106" y="51"/>
                  </a:cubicBezTo>
                  <a:cubicBezTo>
                    <a:pt x="105" y="49"/>
                    <a:pt x="102" y="44"/>
                    <a:pt x="108" y="44"/>
                  </a:cubicBezTo>
                  <a:cubicBezTo>
                    <a:pt x="109" y="47"/>
                    <a:pt x="105" y="45"/>
                    <a:pt x="106" y="47"/>
                  </a:cubicBezTo>
                  <a:cubicBezTo>
                    <a:pt x="108" y="47"/>
                    <a:pt x="109" y="47"/>
                    <a:pt x="109" y="46"/>
                  </a:cubicBezTo>
                  <a:cubicBezTo>
                    <a:pt x="109" y="44"/>
                    <a:pt x="108" y="42"/>
                    <a:pt x="105" y="43"/>
                  </a:cubicBezTo>
                  <a:cubicBezTo>
                    <a:pt x="109" y="36"/>
                    <a:pt x="124" y="33"/>
                    <a:pt x="134" y="36"/>
                  </a:cubicBezTo>
                  <a:cubicBezTo>
                    <a:pt x="134" y="34"/>
                    <a:pt x="132" y="35"/>
                    <a:pt x="132" y="34"/>
                  </a:cubicBezTo>
                  <a:cubicBezTo>
                    <a:pt x="134" y="32"/>
                    <a:pt x="137" y="33"/>
                    <a:pt x="138" y="31"/>
                  </a:cubicBezTo>
                  <a:cubicBezTo>
                    <a:pt x="141" y="32"/>
                    <a:pt x="140" y="35"/>
                    <a:pt x="144" y="34"/>
                  </a:cubicBezTo>
                  <a:cubicBezTo>
                    <a:pt x="145" y="32"/>
                    <a:pt x="141" y="34"/>
                    <a:pt x="142" y="31"/>
                  </a:cubicBezTo>
                  <a:cubicBezTo>
                    <a:pt x="145" y="29"/>
                    <a:pt x="148" y="30"/>
                    <a:pt x="151" y="29"/>
                  </a:cubicBezTo>
                  <a:cubicBezTo>
                    <a:pt x="152" y="31"/>
                    <a:pt x="151" y="32"/>
                    <a:pt x="149" y="31"/>
                  </a:cubicBezTo>
                  <a:cubicBezTo>
                    <a:pt x="150" y="34"/>
                    <a:pt x="151" y="32"/>
                    <a:pt x="153" y="31"/>
                  </a:cubicBezTo>
                  <a:cubicBezTo>
                    <a:pt x="153" y="29"/>
                    <a:pt x="152" y="28"/>
                    <a:pt x="151" y="27"/>
                  </a:cubicBezTo>
                  <a:cubicBezTo>
                    <a:pt x="151" y="26"/>
                    <a:pt x="158" y="25"/>
                    <a:pt x="157" y="28"/>
                  </a:cubicBezTo>
                  <a:cubicBezTo>
                    <a:pt x="158" y="26"/>
                    <a:pt x="159" y="25"/>
                    <a:pt x="160" y="23"/>
                  </a:cubicBezTo>
                  <a:cubicBezTo>
                    <a:pt x="162" y="23"/>
                    <a:pt x="162" y="26"/>
                    <a:pt x="164" y="26"/>
                  </a:cubicBezTo>
                  <a:cubicBezTo>
                    <a:pt x="165" y="23"/>
                    <a:pt x="162" y="23"/>
                    <a:pt x="161" y="22"/>
                  </a:cubicBezTo>
                  <a:cubicBezTo>
                    <a:pt x="162" y="21"/>
                    <a:pt x="163" y="22"/>
                    <a:pt x="163" y="21"/>
                  </a:cubicBezTo>
                  <a:cubicBezTo>
                    <a:pt x="165" y="22"/>
                    <a:pt x="167" y="22"/>
                    <a:pt x="168" y="25"/>
                  </a:cubicBezTo>
                  <a:cubicBezTo>
                    <a:pt x="170" y="23"/>
                    <a:pt x="175" y="21"/>
                    <a:pt x="174" y="26"/>
                  </a:cubicBezTo>
                  <a:cubicBezTo>
                    <a:pt x="175" y="24"/>
                    <a:pt x="177" y="24"/>
                    <a:pt x="180" y="25"/>
                  </a:cubicBezTo>
                  <a:cubicBezTo>
                    <a:pt x="180" y="22"/>
                    <a:pt x="178" y="22"/>
                    <a:pt x="175" y="22"/>
                  </a:cubicBezTo>
                  <a:cubicBezTo>
                    <a:pt x="177" y="20"/>
                    <a:pt x="177" y="15"/>
                    <a:pt x="179" y="12"/>
                  </a:cubicBezTo>
                  <a:cubicBezTo>
                    <a:pt x="181" y="13"/>
                    <a:pt x="184" y="15"/>
                    <a:pt x="187" y="13"/>
                  </a:cubicBezTo>
                  <a:cubicBezTo>
                    <a:pt x="184" y="15"/>
                    <a:pt x="187" y="18"/>
                    <a:pt x="190" y="18"/>
                  </a:cubicBezTo>
                  <a:cubicBezTo>
                    <a:pt x="191" y="15"/>
                    <a:pt x="189" y="15"/>
                    <a:pt x="189" y="13"/>
                  </a:cubicBezTo>
                  <a:cubicBezTo>
                    <a:pt x="189" y="12"/>
                    <a:pt x="191" y="13"/>
                    <a:pt x="192" y="12"/>
                  </a:cubicBezTo>
                  <a:cubicBezTo>
                    <a:pt x="194" y="13"/>
                    <a:pt x="191" y="15"/>
                    <a:pt x="193" y="16"/>
                  </a:cubicBezTo>
                  <a:cubicBezTo>
                    <a:pt x="196" y="16"/>
                    <a:pt x="198" y="15"/>
                    <a:pt x="199" y="12"/>
                  </a:cubicBezTo>
                  <a:cubicBezTo>
                    <a:pt x="202" y="12"/>
                    <a:pt x="202" y="14"/>
                    <a:pt x="205" y="14"/>
                  </a:cubicBezTo>
                  <a:cubicBezTo>
                    <a:pt x="205" y="11"/>
                    <a:pt x="205" y="8"/>
                    <a:pt x="205" y="6"/>
                  </a:cubicBezTo>
                  <a:cubicBezTo>
                    <a:pt x="203" y="6"/>
                    <a:pt x="202" y="6"/>
                    <a:pt x="201" y="6"/>
                  </a:cubicBezTo>
                  <a:cubicBezTo>
                    <a:pt x="202" y="3"/>
                    <a:pt x="205" y="3"/>
                    <a:pt x="205" y="0"/>
                  </a:cubicBezTo>
                  <a:cubicBezTo>
                    <a:pt x="202" y="0"/>
                    <a:pt x="202" y="2"/>
                    <a:pt x="199" y="1"/>
                  </a:cubicBezTo>
                  <a:cubicBezTo>
                    <a:pt x="199" y="2"/>
                    <a:pt x="200" y="2"/>
                    <a:pt x="200" y="3"/>
                  </a:cubicBezTo>
                  <a:cubicBezTo>
                    <a:pt x="199" y="4"/>
                    <a:pt x="191" y="6"/>
                    <a:pt x="193" y="1"/>
                  </a:cubicBezTo>
                  <a:cubicBezTo>
                    <a:pt x="190" y="3"/>
                    <a:pt x="189" y="6"/>
                    <a:pt x="185" y="6"/>
                  </a:cubicBezTo>
                  <a:cubicBezTo>
                    <a:pt x="184" y="2"/>
                    <a:pt x="176" y="9"/>
                    <a:pt x="175" y="3"/>
                  </a:cubicBezTo>
                  <a:cubicBezTo>
                    <a:pt x="172" y="5"/>
                    <a:pt x="170" y="5"/>
                    <a:pt x="167" y="3"/>
                  </a:cubicBezTo>
                  <a:cubicBezTo>
                    <a:pt x="167" y="6"/>
                    <a:pt x="172" y="5"/>
                    <a:pt x="174" y="6"/>
                  </a:cubicBezTo>
                  <a:cubicBezTo>
                    <a:pt x="169" y="10"/>
                    <a:pt x="161" y="12"/>
                    <a:pt x="157" y="16"/>
                  </a:cubicBezTo>
                  <a:cubicBezTo>
                    <a:pt x="154" y="17"/>
                    <a:pt x="155" y="14"/>
                    <a:pt x="153" y="15"/>
                  </a:cubicBezTo>
                  <a:cubicBezTo>
                    <a:pt x="152" y="16"/>
                    <a:pt x="154" y="16"/>
                    <a:pt x="154" y="17"/>
                  </a:cubicBezTo>
                  <a:cubicBezTo>
                    <a:pt x="153" y="18"/>
                    <a:pt x="153" y="19"/>
                    <a:pt x="151" y="19"/>
                  </a:cubicBezTo>
                  <a:cubicBezTo>
                    <a:pt x="148" y="20"/>
                    <a:pt x="150" y="16"/>
                    <a:pt x="147" y="16"/>
                  </a:cubicBezTo>
                  <a:cubicBezTo>
                    <a:pt x="147" y="18"/>
                    <a:pt x="147" y="19"/>
                    <a:pt x="148" y="20"/>
                  </a:cubicBezTo>
                  <a:cubicBezTo>
                    <a:pt x="146" y="22"/>
                    <a:pt x="139" y="19"/>
                    <a:pt x="137" y="22"/>
                  </a:cubicBezTo>
                  <a:cubicBezTo>
                    <a:pt x="137" y="22"/>
                    <a:pt x="139" y="22"/>
                    <a:pt x="139" y="24"/>
                  </a:cubicBezTo>
                  <a:cubicBezTo>
                    <a:pt x="137" y="26"/>
                    <a:pt x="134" y="24"/>
                    <a:pt x="132" y="25"/>
                  </a:cubicBezTo>
                  <a:cubicBezTo>
                    <a:pt x="132" y="25"/>
                    <a:pt x="132" y="26"/>
                    <a:pt x="132" y="26"/>
                  </a:cubicBezTo>
                  <a:cubicBezTo>
                    <a:pt x="133" y="25"/>
                    <a:pt x="126" y="28"/>
                    <a:pt x="128" y="28"/>
                  </a:cubicBezTo>
                  <a:cubicBezTo>
                    <a:pt x="127" y="28"/>
                    <a:pt x="123" y="26"/>
                    <a:pt x="124" y="26"/>
                  </a:cubicBezTo>
                  <a:cubicBezTo>
                    <a:pt x="123" y="26"/>
                    <a:pt x="124" y="27"/>
                    <a:pt x="124" y="28"/>
                  </a:cubicBezTo>
                  <a:cubicBezTo>
                    <a:pt x="123" y="28"/>
                    <a:pt x="117" y="26"/>
                    <a:pt x="118" y="29"/>
                  </a:cubicBezTo>
                  <a:cubicBezTo>
                    <a:pt x="114" y="27"/>
                    <a:pt x="112" y="29"/>
                    <a:pt x="106" y="28"/>
                  </a:cubicBezTo>
                  <a:cubicBezTo>
                    <a:pt x="107" y="29"/>
                    <a:pt x="105" y="32"/>
                    <a:pt x="108" y="31"/>
                  </a:cubicBezTo>
                  <a:cubicBezTo>
                    <a:pt x="101" y="37"/>
                    <a:pt x="92" y="40"/>
                    <a:pt x="87" y="47"/>
                  </a:cubicBezTo>
                  <a:cubicBezTo>
                    <a:pt x="84" y="48"/>
                    <a:pt x="82" y="45"/>
                    <a:pt x="82" y="48"/>
                  </a:cubicBezTo>
                  <a:cubicBezTo>
                    <a:pt x="81" y="47"/>
                    <a:pt x="78" y="48"/>
                    <a:pt x="78" y="46"/>
                  </a:cubicBezTo>
                  <a:cubicBezTo>
                    <a:pt x="75" y="46"/>
                    <a:pt x="76" y="51"/>
                    <a:pt x="78" y="52"/>
                  </a:cubicBezTo>
                  <a:cubicBezTo>
                    <a:pt x="77" y="52"/>
                    <a:pt x="77" y="55"/>
                    <a:pt x="74" y="54"/>
                  </a:cubicBezTo>
                  <a:cubicBezTo>
                    <a:pt x="72" y="53"/>
                    <a:pt x="74" y="50"/>
                    <a:pt x="73" y="48"/>
                  </a:cubicBezTo>
                  <a:cubicBezTo>
                    <a:pt x="70" y="49"/>
                    <a:pt x="70" y="50"/>
                    <a:pt x="68" y="48"/>
                  </a:cubicBezTo>
                  <a:cubicBezTo>
                    <a:pt x="69" y="51"/>
                    <a:pt x="72" y="51"/>
                    <a:pt x="69" y="54"/>
                  </a:cubicBezTo>
                  <a:cubicBezTo>
                    <a:pt x="71" y="54"/>
                    <a:pt x="72" y="54"/>
                    <a:pt x="73" y="54"/>
                  </a:cubicBezTo>
                  <a:cubicBezTo>
                    <a:pt x="71" y="58"/>
                    <a:pt x="65" y="58"/>
                    <a:pt x="61" y="56"/>
                  </a:cubicBezTo>
                  <a:cubicBezTo>
                    <a:pt x="60" y="59"/>
                    <a:pt x="61" y="61"/>
                    <a:pt x="62" y="62"/>
                  </a:cubicBezTo>
                  <a:cubicBezTo>
                    <a:pt x="62" y="63"/>
                    <a:pt x="60" y="62"/>
                    <a:pt x="58" y="62"/>
                  </a:cubicBezTo>
                  <a:cubicBezTo>
                    <a:pt x="57" y="58"/>
                    <a:pt x="53" y="57"/>
                    <a:pt x="49" y="56"/>
                  </a:cubicBezTo>
                  <a:cubicBezTo>
                    <a:pt x="48" y="60"/>
                    <a:pt x="55" y="58"/>
                    <a:pt x="54" y="62"/>
                  </a:cubicBezTo>
                  <a:cubicBezTo>
                    <a:pt x="51" y="63"/>
                    <a:pt x="52" y="60"/>
                    <a:pt x="49" y="61"/>
                  </a:cubicBezTo>
                  <a:cubicBezTo>
                    <a:pt x="48" y="64"/>
                    <a:pt x="48" y="68"/>
                    <a:pt x="43" y="68"/>
                  </a:cubicBezTo>
                  <a:cubicBezTo>
                    <a:pt x="46" y="70"/>
                    <a:pt x="43" y="71"/>
                    <a:pt x="43" y="76"/>
                  </a:cubicBezTo>
                  <a:cubicBezTo>
                    <a:pt x="42" y="76"/>
                    <a:pt x="41" y="76"/>
                    <a:pt x="40" y="76"/>
                  </a:cubicBezTo>
                  <a:cubicBezTo>
                    <a:pt x="41" y="72"/>
                    <a:pt x="41" y="75"/>
                    <a:pt x="40" y="71"/>
                  </a:cubicBezTo>
                  <a:cubicBezTo>
                    <a:pt x="39" y="71"/>
                    <a:pt x="38" y="71"/>
                    <a:pt x="36" y="71"/>
                  </a:cubicBezTo>
                  <a:cubicBezTo>
                    <a:pt x="36" y="73"/>
                    <a:pt x="38" y="74"/>
                    <a:pt x="39" y="75"/>
                  </a:cubicBezTo>
                  <a:cubicBezTo>
                    <a:pt x="37" y="76"/>
                    <a:pt x="37" y="79"/>
                    <a:pt x="33" y="79"/>
                  </a:cubicBezTo>
                  <a:cubicBezTo>
                    <a:pt x="33" y="85"/>
                    <a:pt x="29" y="87"/>
                    <a:pt x="26" y="90"/>
                  </a:cubicBezTo>
                  <a:cubicBezTo>
                    <a:pt x="26" y="91"/>
                    <a:pt x="28" y="91"/>
                    <a:pt x="28" y="93"/>
                  </a:cubicBezTo>
                  <a:cubicBezTo>
                    <a:pt x="28" y="95"/>
                    <a:pt x="26" y="96"/>
                    <a:pt x="25" y="96"/>
                  </a:cubicBezTo>
                  <a:cubicBezTo>
                    <a:pt x="25" y="106"/>
                    <a:pt x="16" y="107"/>
                    <a:pt x="16" y="117"/>
                  </a:cubicBezTo>
                  <a:cubicBezTo>
                    <a:pt x="15" y="119"/>
                    <a:pt x="12" y="119"/>
                    <a:pt x="10" y="120"/>
                  </a:cubicBezTo>
                  <a:cubicBezTo>
                    <a:pt x="9" y="122"/>
                    <a:pt x="11" y="122"/>
                    <a:pt x="12" y="123"/>
                  </a:cubicBezTo>
                  <a:cubicBezTo>
                    <a:pt x="7" y="128"/>
                    <a:pt x="7" y="117"/>
                    <a:pt x="7" y="112"/>
                  </a:cubicBezTo>
                  <a:cubicBezTo>
                    <a:pt x="7" y="110"/>
                    <a:pt x="12" y="112"/>
                    <a:pt x="10" y="109"/>
                  </a:cubicBezTo>
                  <a:cubicBezTo>
                    <a:pt x="10" y="109"/>
                    <a:pt x="9" y="109"/>
                    <a:pt x="8" y="109"/>
                  </a:cubicBezTo>
                  <a:cubicBezTo>
                    <a:pt x="6" y="110"/>
                    <a:pt x="9" y="105"/>
                    <a:pt x="6" y="106"/>
                  </a:cubicBezTo>
                  <a:cubicBezTo>
                    <a:pt x="5" y="113"/>
                    <a:pt x="7" y="122"/>
                    <a:pt x="4" y="126"/>
                  </a:cubicBezTo>
                  <a:cubicBezTo>
                    <a:pt x="6" y="126"/>
                    <a:pt x="8" y="126"/>
                    <a:pt x="10" y="126"/>
                  </a:cubicBezTo>
                  <a:cubicBezTo>
                    <a:pt x="10" y="129"/>
                    <a:pt x="9" y="131"/>
                    <a:pt x="6" y="131"/>
                  </a:cubicBezTo>
                  <a:cubicBezTo>
                    <a:pt x="6" y="134"/>
                    <a:pt x="6" y="136"/>
                    <a:pt x="6" y="138"/>
                  </a:cubicBezTo>
                  <a:cubicBezTo>
                    <a:pt x="5" y="139"/>
                    <a:pt x="2" y="139"/>
                    <a:pt x="1" y="140"/>
                  </a:cubicBezTo>
                  <a:cubicBezTo>
                    <a:pt x="1" y="141"/>
                    <a:pt x="4" y="141"/>
                    <a:pt x="6" y="141"/>
                  </a:cubicBezTo>
                  <a:cubicBezTo>
                    <a:pt x="6" y="142"/>
                    <a:pt x="6" y="143"/>
                    <a:pt x="6" y="143"/>
                  </a:cubicBezTo>
                  <a:cubicBezTo>
                    <a:pt x="6" y="145"/>
                    <a:pt x="2" y="144"/>
                    <a:pt x="1" y="144"/>
                  </a:cubicBezTo>
                  <a:cubicBezTo>
                    <a:pt x="0" y="148"/>
                    <a:pt x="8" y="143"/>
                    <a:pt x="6" y="148"/>
                  </a:cubicBezTo>
                  <a:cubicBezTo>
                    <a:pt x="8" y="148"/>
                    <a:pt x="8" y="145"/>
                    <a:pt x="11" y="146"/>
                  </a:cubicBezTo>
                  <a:cubicBezTo>
                    <a:pt x="11" y="144"/>
                    <a:pt x="9" y="144"/>
                    <a:pt x="7" y="144"/>
                  </a:cubicBezTo>
                  <a:cubicBezTo>
                    <a:pt x="9" y="140"/>
                    <a:pt x="13" y="138"/>
                    <a:pt x="18" y="136"/>
                  </a:cubicBezTo>
                  <a:cubicBezTo>
                    <a:pt x="15" y="133"/>
                    <a:pt x="17" y="130"/>
                    <a:pt x="18" y="127"/>
                  </a:cubicBezTo>
                  <a:cubicBezTo>
                    <a:pt x="19" y="125"/>
                    <a:pt x="23" y="126"/>
                    <a:pt x="23" y="123"/>
                  </a:cubicBezTo>
                  <a:cubicBezTo>
                    <a:pt x="20" y="122"/>
                    <a:pt x="22" y="125"/>
                    <a:pt x="20" y="124"/>
                  </a:cubicBezTo>
                  <a:close/>
                  <a:moveTo>
                    <a:pt x="167" y="18"/>
                  </a:moveTo>
                  <a:cubicBezTo>
                    <a:pt x="171" y="18"/>
                    <a:pt x="171" y="14"/>
                    <a:pt x="175" y="16"/>
                  </a:cubicBezTo>
                  <a:cubicBezTo>
                    <a:pt x="175" y="17"/>
                    <a:pt x="175" y="18"/>
                    <a:pt x="175" y="19"/>
                  </a:cubicBezTo>
                  <a:cubicBezTo>
                    <a:pt x="171" y="19"/>
                    <a:pt x="168" y="19"/>
                    <a:pt x="167" y="21"/>
                  </a:cubicBezTo>
                  <a:cubicBezTo>
                    <a:pt x="167" y="20"/>
                    <a:pt x="167" y="19"/>
                    <a:pt x="167" y="1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719"/>
            <p:cNvSpPr>
              <a:spLocks/>
            </p:cNvSpPr>
            <p:nvPr/>
          </p:nvSpPr>
          <p:spPr bwMode="auto">
            <a:xfrm>
              <a:off x="5363213" y="3873954"/>
              <a:ext cx="61772" cy="45658"/>
            </a:xfrm>
            <a:custGeom>
              <a:avLst/>
              <a:gdLst/>
              <a:ahLst/>
              <a:cxnLst>
                <a:cxn ang="0">
                  <a:pos x="5" y="3"/>
                </a:cxn>
                <a:cxn ang="0">
                  <a:pos x="0" y="1"/>
                </a:cxn>
                <a:cxn ang="0">
                  <a:pos x="5" y="4"/>
                </a:cxn>
                <a:cxn ang="0">
                  <a:pos x="6" y="1"/>
                </a:cxn>
                <a:cxn ang="0">
                  <a:pos x="5" y="3"/>
                </a:cxn>
              </a:cxnLst>
              <a:rect l="0" t="0" r="r" b="b"/>
              <a:pathLst>
                <a:path w="7" h="5">
                  <a:moveTo>
                    <a:pt x="5" y="3"/>
                  </a:moveTo>
                  <a:cubicBezTo>
                    <a:pt x="3" y="3"/>
                    <a:pt x="3" y="0"/>
                    <a:pt x="0" y="1"/>
                  </a:cubicBezTo>
                  <a:cubicBezTo>
                    <a:pt x="1" y="3"/>
                    <a:pt x="2" y="5"/>
                    <a:pt x="5" y="4"/>
                  </a:cubicBezTo>
                  <a:cubicBezTo>
                    <a:pt x="4" y="2"/>
                    <a:pt x="7" y="4"/>
                    <a:pt x="6" y="1"/>
                  </a:cubicBezTo>
                  <a:cubicBezTo>
                    <a:pt x="5" y="1"/>
                    <a:pt x="5" y="2"/>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724"/>
            <p:cNvSpPr>
              <a:spLocks/>
            </p:cNvSpPr>
            <p:nvPr/>
          </p:nvSpPr>
          <p:spPr bwMode="auto">
            <a:xfrm>
              <a:off x="5199386" y="3855153"/>
              <a:ext cx="34915" cy="53714"/>
            </a:xfrm>
            <a:custGeom>
              <a:avLst/>
              <a:gdLst/>
              <a:ahLst/>
              <a:cxnLst>
                <a:cxn ang="0">
                  <a:pos x="4" y="5"/>
                </a:cxn>
                <a:cxn ang="0">
                  <a:pos x="2" y="0"/>
                </a:cxn>
                <a:cxn ang="0">
                  <a:pos x="1" y="3"/>
                </a:cxn>
                <a:cxn ang="0">
                  <a:pos x="4" y="5"/>
                </a:cxn>
              </a:cxnLst>
              <a:rect l="0" t="0" r="r" b="b"/>
              <a:pathLst>
                <a:path w="4" h="6">
                  <a:moveTo>
                    <a:pt x="4" y="5"/>
                  </a:moveTo>
                  <a:cubicBezTo>
                    <a:pt x="4" y="3"/>
                    <a:pt x="1" y="3"/>
                    <a:pt x="2" y="0"/>
                  </a:cubicBezTo>
                  <a:cubicBezTo>
                    <a:pt x="0" y="0"/>
                    <a:pt x="1" y="2"/>
                    <a:pt x="1" y="3"/>
                  </a:cubicBezTo>
                  <a:cubicBezTo>
                    <a:pt x="3" y="2"/>
                    <a:pt x="1" y="6"/>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729"/>
            <p:cNvSpPr>
              <a:spLocks/>
            </p:cNvSpPr>
            <p:nvPr/>
          </p:nvSpPr>
          <p:spPr bwMode="auto">
            <a:xfrm>
              <a:off x="5443784" y="3736982"/>
              <a:ext cx="72515" cy="80571"/>
            </a:xfrm>
            <a:custGeom>
              <a:avLst/>
              <a:gdLst/>
              <a:ahLst/>
              <a:cxnLst>
                <a:cxn ang="0">
                  <a:pos x="0" y="6"/>
                </a:cxn>
                <a:cxn ang="0">
                  <a:pos x="3" y="9"/>
                </a:cxn>
                <a:cxn ang="0">
                  <a:pos x="8" y="0"/>
                </a:cxn>
                <a:cxn ang="0">
                  <a:pos x="4" y="1"/>
                </a:cxn>
                <a:cxn ang="0">
                  <a:pos x="4" y="4"/>
                </a:cxn>
                <a:cxn ang="0">
                  <a:pos x="0" y="6"/>
                </a:cxn>
              </a:cxnLst>
              <a:rect l="0" t="0" r="r" b="b"/>
              <a:pathLst>
                <a:path w="8" h="9">
                  <a:moveTo>
                    <a:pt x="0" y="6"/>
                  </a:moveTo>
                  <a:cubicBezTo>
                    <a:pt x="0" y="8"/>
                    <a:pt x="1" y="9"/>
                    <a:pt x="3" y="9"/>
                  </a:cubicBezTo>
                  <a:cubicBezTo>
                    <a:pt x="4" y="6"/>
                    <a:pt x="7" y="3"/>
                    <a:pt x="8" y="0"/>
                  </a:cubicBezTo>
                  <a:cubicBezTo>
                    <a:pt x="8" y="0"/>
                    <a:pt x="5" y="0"/>
                    <a:pt x="4" y="1"/>
                  </a:cubicBezTo>
                  <a:cubicBezTo>
                    <a:pt x="4" y="2"/>
                    <a:pt x="5" y="4"/>
                    <a:pt x="4" y="4"/>
                  </a:cubicBezTo>
                  <a:cubicBezTo>
                    <a:pt x="3" y="6"/>
                    <a:pt x="0" y="4"/>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733"/>
            <p:cNvSpPr>
              <a:spLocks/>
            </p:cNvSpPr>
            <p:nvPr/>
          </p:nvSpPr>
          <p:spPr bwMode="auto">
            <a:xfrm>
              <a:off x="5779499" y="3710125"/>
              <a:ext cx="37600" cy="26857"/>
            </a:xfrm>
            <a:custGeom>
              <a:avLst/>
              <a:gdLst/>
              <a:ahLst/>
              <a:cxnLst>
                <a:cxn ang="0">
                  <a:pos x="2" y="3"/>
                </a:cxn>
                <a:cxn ang="0">
                  <a:pos x="4" y="3"/>
                </a:cxn>
                <a:cxn ang="0">
                  <a:pos x="4" y="2"/>
                </a:cxn>
                <a:cxn ang="0">
                  <a:pos x="0" y="0"/>
                </a:cxn>
                <a:cxn ang="0">
                  <a:pos x="2" y="3"/>
                </a:cxn>
              </a:cxnLst>
              <a:rect l="0" t="0" r="r" b="b"/>
              <a:pathLst>
                <a:path w="4" h="3">
                  <a:moveTo>
                    <a:pt x="2" y="3"/>
                  </a:moveTo>
                  <a:cubicBezTo>
                    <a:pt x="3" y="3"/>
                    <a:pt x="3" y="3"/>
                    <a:pt x="4" y="3"/>
                  </a:cubicBezTo>
                  <a:cubicBezTo>
                    <a:pt x="3" y="2"/>
                    <a:pt x="4" y="2"/>
                    <a:pt x="4" y="2"/>
                  </a:cubicBezTo>
                  <a:cubicBezTo>
                    <a:pt x="3" y="1"/>
                    <a:pt x="2" y="0"/>
                    <a:pt x="0" y="0"/>
                  </a:cubicBezTo>
                  <a:cubicBezTo>
                    <a:pt x="0" y="1"/>
                    <a:pt x="3"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734"/>
            <p:cNvSpPr>
              <a:spLocks/>
            </p:cNvSpPr>
            <p:nvPr/>
          </p:nvSpPr>
          <p:spPr bwMode="auto">
            <a:xfrm>
              <a:off x="5279957" y="3653726"/>
              <a:ext cx="37600" cy="45658"/>
            </a:xfrm>
            <a:custGeom>
              <a:avLst/>
              <a:gdLst/>
              <a:ahLst/>
              <a:cxnLst>
                <a:cxn ang="0">
                  <a:pos x="2" y="5"/>
                </a:cxn>
                <a:cxn ang="0">
                  <a:pos x="4" y="3"/>
                </a:cxn>
                <a:cxn ang="0">
                  <a:pos x="0" y="0"/>
                </a:cxn>
                <a:cxn ang="0">
                  <a:pos x="2" y="5"/>
                </a:cxn>
              </a:cxnLst>
              <a:rect l="0" t="0" r="r" b="b"/>
              <a:pathLst>
                <a:path w="4" h="5">
                  <a:moveTo>
                    <a:pt x="2" y="5"/>
                  </a:moveTo>
                  <a:cubicBezTo>
                    <a:pt x="4" y="5"/>
                    <a:pt x="3" y="3"/>
                    <a:pt x="4" y="3"/>
                  </a:cubicBezTo>
                  <a:cubicBezTo>
                    <a:pt x="3" y="2"/>
                    <a:pt x="2" y="1"/>
                    <a:pt x="0" y="0"/>
                  </a:cubicBezTo>
                  <a:cubicBezTo>
                    <a:pt x="0" y="2"/>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737"/>
            <p:cNvSpPr>
              <a:spLocks/>
            </p:cNvSpPr>
            <p:nvPr/>
          </p:nvSpPr>
          <p:spPr bwMode="auto">
            <a:xfrm>
              <a:off x="5645213" y="3581211"/>
              <a:ext cx="118171" cy="64457"/>
            </a:xfrm>
            <a:custGeom>
              <a:avLst/>
              <a:gdLst/>
              <a:ahLst/>
              <a:cxnLst>
                <a:cxn ang="0">
                  <a:pos x="9" y="7"/>
                </a:cxn>
                <a:cxn ang="0">
                  <a:pos x="4" y="2"/>
                </a:cxn>
                <a:cxn ang="0">
                  <a:pos x="2" y="7"/>
                </a:cxn>
                <a:cxn ang="0">
                  <a:pos x="8" y="3"/>
                </a:cxn>
                <a:cxn ang="0">
                  <a:pos x="9" y="7"/>
                </a:cxn>
              </a:cxnLst>
              <a:rect l="0" t="0" r="r" b="b"/>
              <a:pathLst>
                <a:path w="13" h="7">
                  <a:moveTo>
                    <a:pt x="9" y="7"/>
                  </a:moveTo>
                  <a:cubicBezTo>
                    <a:pt x="13" y="5"/>
                    <a:pt x="8" y="0"/>
                    <a:pt x="4" y="2"/>
                  </a:cubicBezTo>
                  <a:cubicBezTo>
                    <a:pt x="4" y="4"/>
                    <a:pt x="0" y="5"/>
                    <a:pt x="2" y="7"/>
                  </a:cubicBezTo>
                  <a:cubicBezTo>
                    <a:pt x="4" y="6"/>
                    <a:pt x="5" y="4"/>
                    <a:pt x="8" y="3"/>
                  </a:cubicBezTo>
                  <a:cubicBezTo>
                    <a:pt x="10" y="3"/>
                    <a:pt x="7" y="7"/>
                    <a:pt x="9"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739"/>
            <p:cNvSpPr>
              <a:spLocks/>
            </p:cNvSpPr>
            <p:nvPr/>
          </p:nvSpPr>
          <p:spPr bwMode="auto">
            <a:xfrm>
              <a:off x="5333671" y="3581211"/>
              <a:ext cx="45658" cy="45658"/>
            </a:xfrm>
            <a:custGeom>
              <a:avLst/>
              <a:gdLst/>
              <a:ahLst/>
              <a:cxnLst>
                <a:cxn ang="0">
                  <a:pos x="2" y="5"/>
                </a:cxn>
                <a:cxn ang="0">
                  <a:pos x="5" y="5"/>
                </a:cxn>
                <a:cxn ang="0">
                  <a:pos x="0" y="3"/>
                </a:cxn>
                <a:cxn ang="0">
                  <a:pos x="2" y="5"/>
                </a:cxn>
              </a:cxnLst>
              <a:rect l="0" t="0" r="r" b="b"/>
              <a:pathLst>
                <a:path w="5" h="5">
                  <a:moveTo>
                    <a:pt x="2" y="5"/>
                  </a:moveTo>
                  <a:cubicBezTo>
                    <a:pt x="3" y="5"/>
                    <a:pt x="4" y="5"/>
                    <a:pt x="5" y="5"/>
                  </a:cubicBezTo>
                  <a:cubicBezTo>
                    <a:pt x="3" y="4"/>
                    <a:pt x="0" y="0"/>
                    <a:pt x="0" y="3"/>
                  </a:cubicBezTo>
                  <a:cubicBezTo>
                    <a:pt x="1" y="3"/>
                    <a:pt x="1" y="4"/>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741"/>
            <p:cNvSpPr>
              <a:spLocks/>
            </p:cNvSpPr>
            <p:nvPr/>
          </p:nvSpPr>
          <p:spPr bwMode="auto">
            <a:xfrm>
              <a:off x="5725785" y="3546297"/>
              <a:ext cx="91314" cy="53714"/>
            </a:xfrm>
            <a:custGeom>
              <a:avLst/>
              <a:gdLst/>
              <a:ahLst/>
              <a:cxnLst>
                <a:cxn ang="0">
                  <a:pos x="10" y="6"/>
                </a:cxn>
                <a:cxn ang="0">
                  <a:pos x="10" y="2"/>
                </a:cxn>
                <a:cxn ang="0">
                  <a:pos x="5" y="0"/>
                </a:cxn>
                <a:cxn ang="0">
                  <a:pos x="0" y="4"/>
                </a:cxn>
                <a:cxn ang="0">
                  <a:pos x="10" y="6"/>
                </a:cxn>
              </a:cxnLst>
              <a:rect l="0" t="0" r="r" b="b"/>
              <a:pathLst>
                <a:path w="10" h="6">
                  <a:moveTo>
                    <a:pt x="10" y="6"/>
                  </a:moveTo>
                  <a:cubicBezTo>
                    <a:pt x="10" y="5"/>
                    <a:pt x="10" y="3"/>
                    <a:pt x="10" y="2"/>
                  </a:cubicBezTo>
                  <a:cubicBezTo>
                    <a:pt x="8" y="5"/>
                    <a:pt x="5" y="3"/>
                    <a:pt x="5" y="0"/>
                  </a:cubicBezTo>
                  <a:cubicBezTo>
                    <a:pt x="3" y="2"/>
                    <a:pt x="1" y="2"/>
                    <a:pt x="0" y="4"/>
                  </a:cubicBezTo>
                  <a:cubicBezTo>
                    <a:pt x="5" y="3"/>
                    <a:pt x="6" y="5"/>
                    <a:pt x="1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743"/>
            <p:cNvSpPr>
              <a:spLocks/>
            </p:cNvSpPr>
            <p:nvPr/>
          </p:nvSpPr>
          <p:spPr bwMode="auto">
            <a:xfrm>
              <a:off x="5279957" y="3519440"/>
              <a:ext cx="37600" cy="26857"/>
            </a:xfrm>
            <a:custGeom>
              <a:avLst/>
              <a:gdLst/>
              <a:ahLst/>
              <a:cxnLst>
                <a:cxn ang="0">
                  <a:pos x="0" y="3"/>
                </a:cxn>
                <a:cxn ang="0">
                  <a:pos x="4" y="0"/>
                </a:cxn>
                <a:cxn ang="0">
                  <a:pos x="0" y="3"/>
                </a:cxn>
              </a:cxnLst>
              <a:rect l="0" t="0" r="r" b="b"/>
              <a:pathLst>
                <a:path w="4" h="3">
                  <a:moveTo>
                    <a:pt x="0" y="3"/>
                  </a:moveTo>
                  <a:cubicBezTo>
                    <a:pt x="2" y="3"/>
                    <a:pt x="3" y="2"/>
                    <a:pt x="4"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744"/>
            <p:cNvSpPr>
              <a:spLocks/>
            </p:cNvSpPr>
            <p:nvPr/>
          </p:nvSpPr>
          <p:spPr bwMode="auto">
            <a:xfrm>
              <a:off x="6289784" y="3519440"/>
              <a:ext cx="29544" cy="26857"/>
            </a:xfrm>
            <a:custGeom>
              <a:avLst/>
              <a:gdLst/>
              <a:ahLst/>
              <a:cxnLst>
                <a:cxn ang="0">
                  <a:pos x="0" y="3"/>
                </a:cxn>
                <a:cxn ang="0">
                  <a:pos x="3" y="0"/>
                </a:cxn>
                <a:cxn ang="0">
                  <a:pos x="0" y="3"/>
                </a:cxn>
              </a:cxnLst>
              <a:rect l="0" t="0" r="r" b="b"/>
              <a:pathLst>
                <a:path w="3" h="3">
                  <a:moveTo>
                    <a:pt x="0" y="3"/>
                  </a:moveTo>
                  <a:cubicBezTo>
                    <a:pt x="2" y="3"/>
                    <a:pt x="3" y="2"/>
                    <a:pt x="3"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747"/>
            <p:cNvSpPr>
              <a:spLocks/>
            </p:cNvSpPr>
            <p:nvPr/>
          </p:nvSpPr>
          <p:spPr bwMode="auto">
            <a:xfrm>
              <a:off x="5798298" y="3500640"/>
              <a:ext cx="64457" cy="34915"/>
            </a:xfrm>
            <a:custGeom>
              <a:avLst/>
              <a:gdLst/>
              <a:ahLst/>
              <a:cxnLst>
                <a:cxn ang="0">
                  <a:pos x="4" y="2"/>
                </a:cxn>
                <a:cxn ang="0">
                  <a:pos x="0" y="1"/>
                </a:cxn>
                <a:cxn ang="0">
                  <a:pos x="4" y="4"/>
                </a:cxn>
                <a:cxn ang="0">
                  <a:pos x="6" y="1"/>
                </a:cxn>
                <a:cxn ang="0">
                  <a:pos x="4" y="2"/>
                </a:cxn>
              </a:cxnLst>
              <a:rect l="0" t="0" r="r" b="b"/>
              <a:pathLst>
                <a:path w="7" h="4">
                  <a:moveTo>
                    <a:pt x="4" y="2"/>
                  </a:moveTo>
                  <a:cubicBezTo>
                    <a:pt x="2" y="3"/>
                    <a:pt x="3" y="0"/>
                    <a:pt x="0" y="1"/>
                  </a:cubicBezTo>
                  <a:cubicBezTo>
                    <a:pt x="0" y="3"/>
                    <a:pt x="2" y="3"/>
                    <a:pt x="4" y="4"/>
                  </a:cubicBezTo>
                  <a:cubicBezTo>
                    <a:pt x="3" y="1"/>
                    <a:pt x="7" y="3"/>
                    <a:pt x="6" y="1"/>
                  </a:cubicBezTo>
                  <a:cubicBezTo>
                    <a:pt x="4" y="0"/>
                    <a:pt x="4" y="1"/>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749"/>
            <p:cNvSpPr>
              <a:spLocks/>
            </p:cNvSpPr>
            <p:nvPr/>
          </p:nvSpPr>
          <p:spPr bwMode="auto">
            <a:xfrm>
              <a:off x="5416927" y="3463040"/>
              <a:ext cx="34915" cy="26857"/>
            </a:xfrm>
            <a:custGeom>
              <a:avLst/>
              <a:gdLst/>
              <a:ahLst/>
              <a:cxnLst>
                <a:cxn ang="0">
                  <a:pos x="4" y="3"/>
                </a:cxn>
                <a:cxn ang="0">
                  <a:pos x="0" y="0"/>
                </a:cxn>
                <a:cxn ang="0">
                  <a:pos x="4" y="3"/>
                </a:cxn>
              </a:cxnLst>
              <a:rect l="0" t="0" r="r" b="b"/>
              <a:pathLst>
                <a:path w="4" h="3">
                  <a:moveTo>
                    <a:pt x="4" y="3"/>
                  </a:moveTo>
                  <a:cubicBezTo>
                    <a:pt x="4" y="1"/>
                    <a:pt x="3" y="0"/>
                    <a:pt x="0" y="0"/>
                  </a:cubicBezTo>
                  <a:cubicBezTo>
                    <a:pt x="1" y="1"/>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750"/>
            <p:cNvSpPr>
              <a:spLocks/>
            </p:cNvSpPr>
            <p:nvPr/>
          </p:nvSpPr>
          <p:spPr bwMode="auto">
            <a:xfrm>
              <a:off x="5451842" y="3444240"/>
              <a:ext cx="56401" cy="45658"/>
            </a:xfrm>
            <a:custGeom>
              <a:avLst/>
              <a:gdLst/>
              <a:ahLst/>
              <a:cxnLst>
                <a:cxn ang="0">
                  <a:pos x="2" y="5"/>
                </a:cxn>
                <a:cxn ang="0">
                  <a:pos x="6" y="5"/>
                </a:cxn>
                <a:cxn ang="0">
                  <a:pos x="0" y="0"/>
                </a:cxn>
                <a:cxn ang="0">
                  <a:pos x="2" y="5"/>
                </a:cxn>
              </a:cxnLst>
              <a:rect l="0" t="0" r="r" b="b"/>
              <a:pathLst>
                <a:path w="6" h="5">
                  <a:moveTo>
                    <a:pt x="2" y="5"/>
                  </a:moveTo>
                  <a:cubicBezTo>
                    <a:pt x="3" y="5"/>
                    <a:pt x="5" y="5"/>
                    <a:pt x="6" y="5"/>
                  </a:cubicBezTo>
                  <a:cubicBezTo>
                    <a:pt x="5" y="3"/>
                    <a:pt x="3" y="1"/>
                    <a:pt x="0" y="0"/>
                  </a:cubicBezTo>
                  <a:cubicBezTo>
                    <a:pt x="1" y="2"/>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753"/>
            <p:cNvSpPr>
              <a:spLocks/>
            </p:cNvSpPr>
            <p:nvPr/>
          </p:nvSpPr>
          <p:spPr bwMode="auto">
            <a:xfrm>
              <a:off x="6007784" y="3371725"/>
              <a:ext cx="64457" cy="45658"/>
            </a:xfrm>
            <a:custGeom>
              <a:avLst/>
              <a:gdLst/>
              <a:ahLst/>
              <a:cxnLst>
                <a:cxn ang="0">
                  <a:pos x="3" y="5"/>
                </a:cxn>
                <a:cxn ang="0">
                  <a:pos x="7" y="3"/>
                </a:cxn>
                <a:cxn ang="0">
                  <a:pos x="3" y="0"/>
                </a:cxn>
                <a:cxn ang="0">
                  <a:pos x="0" y="1"/>
                </a:cxn>
                <a:cxn ang="0">
                  <a:pos x="3" y="5"/>
                </a:cxn>
              </a:cxnLst>
              <a:rect l="0" t="0" r="r" b="b"/>
              <a:pathLst>
                <a:path w="7" h="5">
                  <a:moveTo>
                    <a:pt x="3" y="5"/>
                  </a:moveTo>
                  <a:cubicBezTo>
                    <a:pt x="5" y="5"/>
                    <a:pt x="4" y="2"/>
                    <a:pt x="7" y="3"/>
                  </a:cubicBezTo>
                  <a:cubicBezTo>
                    <a:pt x="7" y="1"/>
                    <a:pt x="6" y="0"/>
                    <a:pt x="3" y="0"/>
                  </a:cubicBezTo>
                  <a:cubicBezTo>
                    <a:pt x="3" y="4"/>
                    <a:pt x="2" y="2"/>
                    <a:pt x="0" y="1"/>
                  </a:cubicBezTo>
                  <a:cubicBezTo>
                    <a:pt x="0" y="3"/>
                    <a:pt x="2" y="4"/>
                    <a:pt x="3"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754"/>
            <p:cNvSpPr>
              <a:spLocks/>
            </p:cNvSpPr>
            <p:nvPr/>
          </p:nvSpPr>
          <p:spPr bwMode="auto">
            <a:xfrm>
              <a:off x="6072241" y="3344868"/>
              <a:ext cx="64457" cy="45658"/>
            </a:xfrm>
            <a:custGeom>
              <a:avLst/>
              <a:gdLst/>
              <a:ahLst/>
              <a:cxnLst>
                <a:cxn ang="0">
                  <a:pos x="7" y="4"/>
                </a:cxn>
                <a:cxn ang="0">
                  <a:pos x="0" y="0"/>
                </a:cxn>
                <a:cxn ang="0">
                  <a:pos x="7" y="4"/>
                </a:cxn>
              </a:cxnLst>
              <a:rect l="0" t="0" r="r" b="b"/>
              <a:pathLst>
                <a:path w="7" h="5">
                  <a:moveTo>
                    <a:pt x="7" y="4"/>
                  </a:moveTo>
                  <a:cubicBezTo>
                    <a:pt x="5" y="2"/>
                    <a:pt x="2" y="1"/>
                    <a:pt x="0" y="0"/>
                  </a:cubicBezTo>
                  <a:cubicBezTo>
                    <a:pt x="1" y="2"/>
                    <a:pt x="3" y="5"/>
                    <a:pt x="7"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756"/>
            <p:cNvSpPr>
              <a:spLocks/>
            </p:cNvSpPr>
            <p:nvPr/>
          </p:nvSpPr>
          <p:spPr bwMode="auto">
            <a:xfrm>
              <a:off x="6254869" y="3264297"/>
              <a:ext cx="171885" cy="99372"/>
            </a:xfrm>
            <a:custGeom>
              <a:avLst/>
              <a:gdLst/>
              <a:ahLst/>
              <a:cxnLst>
                <a:cxn ang="0">
                  <a:pos x="11" y="10"/>
                </a:cxn>
                <a:cxn ang="0">
                  <a:pos x="19" y="10"/>
                </a:cxn>
                <a:cxn ang="0">
                  <a:pos x="19" y="7"/>
                </a:cxn>
                <a:cxn ang="0">
                  <a:pos x="12" y="9"/>
                </a:cxn>
                <a:cxn ang="0">
                  <a:pos x="10" y="5"/>
                </a:cxn>
                <a:cxn ang="0">
                  <a:pos x="13" y="3"/>
                </a:cxn>
                <a:cxn ang="0">
                  <a:pos x="12" y="0"/>
                </a:cxn>
                <a:cxn ang="0">
                  <a:pos x="0" y="0"/>
                </a:cxn>
                <a:cxn ang="0">
                  <a:pos x="4" y="3"/>
                </a:cxn>
                <a:cxn ang="0">
                  <a:pos x="9" y="2"/>
                </a:cxn>
                <a:cxn ang="0">
                  <a:pos x="11" y="10"/>
                </a:cxn>
              </a:cxnLst>
              <a:rect l="0" t="0" r="r" b="b"/>
              <a:pathLst>
                <a:path w="19" h="11">
                  <a:moveTo>
                    <a:pt x="11" y="10"/>
                  </a:moveTo>
                  <a:cubicBezTo>
                    <a:pt x="14" y="9"/>
                    <a:pt x="15" y="11"/>
                    <a:pt x="19" y="10"/>
                  </a:cubicBezTo>
                  <a:cubicBezTo>
                    <a:pt x="19" y="9"/>
                    <a:pt x="19" y="8"/>
                    <a:pt x="19" y="7"/>
                  </a:cubicBezTo>
                  <a:cubicBezTo>
                    <a:pt x="17" y="7"/>
                    <a:pt x="16" y="9"/>
                    <a:pt x="12" y="9"/>
                  </a:cubicBezTo>
                  <a:cubicBezTo>
                    <a:pt x="11" y="8"/>
                    <a:pt x="11" y="6"/>
                    <a:pt x="10" y="5"/>
                  </a:cubicBezTo>
                  <a:cubicBezTo>
                    <a:pt x="10" y="4"/>
                    <a:pt x="10" y="3"/>
                    <a:pt x="13" y="3"/>
                  </a:cubicBezTo>
                  <a:cubicBezTo>
                    <a:pt x="13" y="2"/>
                    <a:pt x="12" y="2"/>
                    <a:pt x="12" y="0"/>
                  </a:cubicBezTo>
                  <a:cubicBezTo>
                    <a:pt x="5" y="1"/>
                    <a:pt x="4" y="1"/>
                    <a:pt x="0" y="0"/>
                  </a:cubicBezTo>
                  <a:cubicBezTo>
                    <a:pt x="1" y="2"/>
                    <a:pt x="3" y="2"/>
                    <a:pt x="4" y="3"/>
                  </a:cubicBezTo>
                  <a:cubicBezTo>
                    <a:pt x="6" y="3"/>
                    <a:pt x="6" y="1"/>
                    <a:pt x="9" y="2"/>
                  </a:cubicBezTo>
                  <a:cubicBezTo>
                    <a:pt x="6" y="6"/>
                    <a:pt x="9" y="7"/>
                    <a:pt x="11" y="1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757"/>
            <p:cNvSpPr>
              <a:spLocks/>
            </p:cNvSpPr>
            <p:nvPr/>
          </p:nvSpPr>
          <p:spPr bwMode="auto">
            <a:xfrm>
              <a:off x="6217269" y="3264297"/>
              <a:ext cx="56401" cy="80571"/>
            </a:xfrm>
            <a:custGeom>
              <a:avLst/>
              <a:gdLst/>
              <a:ahLst/>
              <a:cxnLst>
                <a:cxn ang="0">
                  <a:pos x="3" y="3"/>
                </a:cxn>
                <a:cxn ang="0">
                  <a:pos x="1" y="7"/>
                </a:cxn>
                <a:cxn ang="0">
                  <a:pos x="6" y="9"/>
                </a:cxn>
                <a:cxn ang="0">
                  <a:pos x="0" y="0"/>
                </a:cxn>
                <a:cxn ang="0">
                  <a:pos x="0" y="3"/>
                </a:cxn>
                <a:cxn ang="0">
                  <a:pos x="3" y="3"/>
                </a:cxn>
              </a:cxnLst>
              <a:rect l="0" t="0" r="r" b="b"/>
              <a:pathLst>
                <a:path w="6" h="9">
                  <a:moveTo>
                    <a:pt x="3" y="3"/>
                  </a:moveTo>
                  <a:cubicBezTo>
                    <a:pt x="3" y="6"/>
                    <a:pt x="0" y="4"/>
                    <a:pt x="1" y="7"/>
                  </a:cubicBezTo>
                  <a:cubicBezTo>
                    <a:pt x="4" y="6"/>
                    <a:pt x="4" y="9"/>
                    <a:pt x="6" y="9"/>
                  </a:cubicBezTo>
                  <a:cubicBezTo>
                    <a:pt x="5" y="5"/>
                    <a:pt x="3" y="1"/>
                    <a:pt x="0" y="0"/>
                  </a:cubicBezTo>
                  <a:cubicBezTo>
                    <a:pt x="0" y="1"/>
                    <a:pt x="0" y="2"/>
                    <a:pt x="0" y="3"/>
                  </a:cubicBezTo>
                  <a:cubicBezTo>
                    <a:pt x="1" y="3"/>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759"/>
            <p:cNvSpPr>
              <a:spLocks/>
            </p:cNvSpPr>
            <p:nvPr/>
          </p:nvSpPr>
          <p:spPr bwMode="auto">
            <a:xfrm>
              <a:off x="5508241" y="3218641"/>
              <a:ext cx="26857" cy="34915"/>
            </a:xfrm>
            <a:custGeom>
              <a:avLst/>
              <a:gdLst/>
              <a:ahLst/>
              <a:cxnLst>
                <a:cxn ang="0">
                  <a:pos x="3" y="4"/>
                </a:cxn>
                <a:cxn ang="0">
                  <a:pos x="0" y="0"/>
                </a:cxn>
                <a:cxn ang="0">
                  <a:pos x="3" y="4"/>
                </a:cxn>
              </a:cxnLst>
              <a:rect l="0" t="0" r="r" b="b"/>
              <a:pathLst>
                <a:path w="3" h="4">
                  <a:moveTo>
                    <a:pt x="3" y="4"/>
                  </a:moveTo>
                  <a:cubicBezTo>
                    <a:pt x="3" y="1"/>
                    <a:pt x="2" y="0"/>
                    <a:pt x="0" y="0"/>
                  </a:cubicBezTo>
                  <a:cubicBezTo>
                    <a:pt x="1" y="1"/>
                    <a:pt x="1" y="3"/>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762"/>
            <p:cNvSpPr>
              <a:spLocks/>
            </p:cNvSpPr>
            <p:nvPr/>
          </p:nvSpPr>
          <p:spPr bwMode="auto">
            <a:xfrm>
              <a:off x="5680127" y="3199840"/>
              <a:ext cx="26857" cy="26857"/>
            </a:xfrm>
            <a:custGeom>
              <a:avLst/>
              <a:gdLst/>
              <a:ahLst/>
              <a:cxnLst>
                <a:cxn ang="0">
                  <a:pos x="3" y="3"/>
                </a:cxn>
                <a:cxn ang="0">
                  <a:pos x="0" y="0"/>
                </a:cxn>
                <a:cxn ang="0">
                  <a:pos x="3" y="3"/>
                </a:cxn>
              </a:cxnLst>
              <a:rect l="0" t="0" r="r" b="b"/>
              <a:pathLst>
                <a:path w="3" h="3">
                  <a:moveTo>
                    <a:pt x="3" y="3"/>
                  </a:moveTo>
                  <a:cubicBezTo>
                    <a:pt x="2" y="2"/>
                    <a:pt x="1"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763"/>
            <p:cNvSpPr>
              <a:spLocks/>
            </p:cNvSpPr>
            <p:nvPr/>
          </p:nvSpPr>
          <p:spPr bwMode="auto">
            <a:xfrm>
              <a:off x="6872582" y="3162240"/>
              <a:ext cx="64457" cy="64457"/>
            </a:xfrm>
            <a:custGeom>
              <a:avLst/>
              <a:gdLst/>
              <a:ahLst/>
              <a:cxnLst>
                <a:cxn ang="0">
                  <a:pos x="0" y="3"/>
                </a:cxn>
                <a:cxn ang="0">
                  <a:pos x="0" y="7"/>
                </a:cxn>
                <a:cxn ang="0">
                  <a:pos x="7" y="7"/>
                </a:cxn>
                <a:cxn ang="0">
                  <a:pos x="7" y="4"/>
                </a:cxn>
                <a:cxn ang="0">
                  <a:pos x="5" y="2"/>
                </a:cxn>
                <a:cxn ang="0">
                  <a:pos x="0" y="3"/>
                </a:cxn>
              </a:cxnLst>
              <a:rect l="0" t="0" r="r" b="b"/>
              <a:pathLst>
                <a:path w="7" h="7">
                  <a:moveTo>
                    <a:pt x="0" y="3"/>
                  </a:moveTo>
                  <a:cubicBezTo>
                    <a:pt x="1" y="5"/>
                    <a:pt x="1" y="5"/>
                    <a:pt x="0" y="7"/>
                  </a:cubicBezTo>
                  <a:cubicBezTo>
                    <a:pt x="2" y="7"/>
                    <a:pt x="5" y="7"/>
                    <a:pt x="7" y="7"/>
                  </a:cubicBezTo>
                  <a:cubicBezTo>
                    <a:pt x="7" y="6"/>
                    <a:pt x="7" y="5"/>
                    <a:pt x="7" y="4"/>
                  </a:cubicBezTo>
                  <a:cubicBezTo>
                    <a:pt x="4" y="6"/>
                    <a:pt x="1" y="2"/>
                    <a:pt x="5" y="2"/>
                  </a:cubicBezTo>
                  <a:cubicBezTo>
                    <a:pt x="3" y="0"/>
                    <a:pt x="3"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765"/>
            <p:cNvSpPr>
              <a:spLocks/>
            </p:cNvSpPr>
            <p:nvPr/>
          </p:nvSpPr>
          <p:spPr bwMode="auto">
            <a:xfrm>
              <a:off x="6845725" y="3127327"/>
              <a:ext cx="110115" cy="53714"/>
            </a:xfrm>
            <a:custGeom>
              <a:avLst/>
              <a:gdLst/>
              <a:ahLst/>
              <a:cxnLst>
                <a:cxn ang="0">
                  <a:pos x="0" y="4"/>
                </a:cxn>
                <a:cxn ang="0">
                  <a:pos x="4" y="2"/>
                </a:cxn>
                <a:cxn ang="0">
                  <a:pos x="12" y="3"/>
                </a:cxn>
                <a:cxn ang="0">
                  <a:pos x="4" y="0"/>
                </a:cxn>
                <a:cxn ang="0">
                  <a:pos x="0" y="4"/>
                </a:cxn>
              </a:cxnLst>
              <a:rect l="0" t="0" r="r" b="b"/>
              <a:pathLst>
                <a:path w="12" h="6">
                  <a:moveTo>
                    <a:pt x="0" y="4"/>
                  </a:moveTo>
                  <a:cubicBezTo>
                    <a:pt x="1" y="6"/>
                    <a:pt x="4" y="3"/>
                    <a:pt x="4" y="2"/>
                  </a:cubicBezTo>
                  <a:cubicBezTo>
                    <a:pt x="9" y="0"/>
                    <a:pt x="8" y="4"/>
                    <a:pt x="12" y="3"/>
                  </a:cubicBezTo>
                  <a:cubicBezTo>
                    <a:pt x="11" y="1"/>
                    <a:pt x="8" y="0"/>
                    <a:pt x="4" y="0"/>
                  </a:cubicBezTo>
                  <a:cubicBezTo>
                    <a:pt x="4" y="2"/>
                    <a:pt x="2"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766"/>
            <p:cNvSpPr>
              <a:spLocks/>
            </p:cNvSpPr>
            <p:nvPr/>
          </p:nvSpPr>
          <p:spPr bwMode="auto">
            <a:xfrm>
              <a:off x="6018526" y="3025270"/>
              <a:ext cx="91314" cy="75200"/>
            </a:xfrm>
            <a:custGeom>
              <a:avLst/>
              <a:gdLst/>
              <a:ahLst/>
              <a:cxnLst>
                <a:cxn ang="0">
                  <a:pos x="6" y="6"/>
                </a:cxn>
                <a:cxn ang="0">
                  <a:pos x="0" y="4"/>
                </a:cxn>
                <a:cxn ang="0">
                  <a:pos x="0" y="7"/>
                </a:cxn>
                <a:cxn ang="0">
                  <a:pos x="10" y="4"/>
                </a:cxn>
                <a:cxn ang="0">
                  <a:pos x="9" y="0"/>
                </a:cxn>
                <a:cxn ang="0">
                  <a:pos x="6" y="6"/>
                </a:cxn>
              </a:cxnLst>
              <a:rect l="0" t="0" r="r" b="b"/>
              <a:pathLst>
                <a:path w="10" h="8">
                  <a:moveTo>
                    <a:pt x="6" y="6"/>
                  </a:moveTo>
                  <a:cubicBezTo>
                    <a:pt x="4" y="5"/>
                    <a:pt x="4" y="3"/>
                    <a:pt x="0" y="4"/>
                  </a:cubicBezTo>
                  <a:cubicBezTo>
                    <a:pt x="0" y="5"/>
                    <a:pt x="0" y="6"/>
                    <a:pt x="0" y="7"/>
                  </a:cubicBezTo>
                  <a:cubicBezTo>
                    <a:pt x="4" y="8"/>
                    <a:pt x="6" y="6"/>
                    <a:pt x="10" y="4"/>
                  </a:cubicBezTo>
                  <a:cubicBezTo>
                    <a:pt x="10" y="2"/>
                    <a:pt x="8" y="2"/>
                    <a:pt x="9" y="0"/>
                  </a:cubicBezTo>
                  <a:cubicBezTo>
                    <a:pt x="6" y="0"/>
                    <a:pt x="5" y="2"/>
                    <a:pt x="6"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767"/>
            <p:cNvSpPr>
              <a:spLocks/>
            </p:cNvSpPr>
            <p:nvPr/>
          </p:nvSpPr>
          <p:spPr bwMode="auto">
            <a:xfrm>
              <a:off x="6136698" y="3054812"/>
              <a:ext cx="126229" cy="53714"/>
            </a:xfrm>
            <a:custGeom>
              <a:avLst/>
              <a:gdLst/>
              <a:ahLst/>
              <a:cxnLst>
                <a:cxn ang="0">
                  <a:pos x="9" y="0"/>
                </a:cxn>
                <a:cxn ang="0">
                  <a:pos x="2" y="0"/>
                </a:cxn>
                <a:cxn ang="0">
                  <a:pos x="0" y="4"/>
                </a:cxn>
                <a:cxn ang="0">
                  <a:pos x="9" y="1"/>
                </a:cxn>
                <a:cxn ang="0">
                  <a:pos x="13" y="5"/>
                </a:cxn>
                <a:cxn ang="0">
                  <a:pos x="9" y="0"/>
                </a:cxn>
              </a:cxnLst>
              <a:rect l="0" t="0" r="r" b="b"/>
              <a:pathLst>
                <a:path w="14" h="6">
                  <a:moveTo>
                    <a:pt x="9" y="0"/>
                  </a:moveTo>
                  <a:cubicBezTo>
                    <a:pt x="8" y="1"/>
                    <a:pt x="3" y="3"/>
                    <a:pt x="2" y="0"/>
                  </a:cubicBezTo>
                  <a:cubicBezTo>
                    <a:pt x="0" y="0"/>
                    <a:pt x="0" y="2"/>
                    <a:pt x="0" y="4"/>
                  </a:cubicBezTo>
                  <a:cubicBezTo>
                    <a:pt x="4" y="6"/>
                    <a:pt x="7" y="3"/>
                    <a:pt x="9" y="1"/>
                  </a:cubicBezTo>
                  <a:cubicBezTo>
                    <a:pt x="11" y="2"/>
                    <a:pt x="11" y="5"/>
                    <a:pt x="13" y="5"/>
                  </a:cubicBezTo>
                  <a:cubicBezTo>
                    <a:pt x="14" y="2"/>
                    <a:pt x="11" y="2"/>
                    <a:pt x="9"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769"/>
            <p:cNvSpPr>
              <a:spLocks/>
            </p:cNvSpPr>
            <p:nvPr/>
          </p:nvSpPr>
          <p:spPr bwMode="auto">
            <a:xfrm>
              <a:off x="6464354" y="2917841"/>
              <a:ext cx="107428" cy="72515"/>
            </a:xfrm>
            <a:custGeom>
              <a:avLst/>
              <a:gdLst/>
              <a:ahLst/>
              <a:cxnLst>
                <a:cxn ang="0">
                  <a:pos x="0" y="8"/>
                </a:cxn>
                <a:cxn ang="0">
                  <a:pos x="10" y="3"/>
                </a:cxn>
                <a:cxn ang="0">
                  <a:pos x="7" y="3"/>
                </a:cxn>
                <a:cxn ang="0">
                  <a:pos x="2" y="1"/>
                </a:cxn>
                <a:cxn ang="0">
                  <a:pos x="0" y="8"/>
                </a:cxn>
              </a:cxnLst>
              <a:rect l="0" t="0" r="r" b="b"/>
              <a:pathLst>
                <a:path w="12" h="8">
                  <a:moveTo>
                    <a:pt x="0" y="8"/>
                  </a:moveTo>
                  <a:cubicBezTo>
                    <a:pt x="3" y="6"/>
                    <a:pt x="7" y="4"/>
                    <a:pt x="10" y="3"/>
                  </a:cubicBezTo>
                  <a:cubicBezTo>
                    <a:pt x="12" y="0"/>
                    <a:pt x="6" y="0"/>
                    <a:pt x="7" y="3"/>
                  </a:cubicBezTo>
                  <a:cubicBezTo>
                    <a:pt x="4" y="4"/>
                    <a:pt x="4" y="1"/>
                    <a:pt x="2" y="1"/>
                  </a:cubicBezTo>
                  <a:cubicBezTo>
                    <a:pt x="4" y="5"/>
                    <a:pt x="2" y="5"/>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770"/>
            <p:cNvSpPr>
              <a:spLocks/>
            </p:cNvSpPr>
            <p:nvPr/>
          </p:nvSpPr>
          <p:spPr bwMode="auto">
            <a:xfrm>
              <a:off x="6182356" y="2899040"/>
              <a:ext cx="45658" cy="72515"/>
            </a:xfrm>
            <a:custGeom>
              <a:avLst/>
              <a:gdLst/>
              <a:ahLst/>
              <a:cxnLst>
                <a:cxn ang="0">
                  <a:pos x="3" y="2"/>
                </a:cxn>
                <a:cxn ang="0">
                  <a:pos x="0" y="3"/>
                </a:cxn>
                <a:cxn ang="0">
                  <a:pos x="5" y="2"/>
                </a:cxn>
                <a:cxn ang="0">
                  <a:pos x="1" y="0"/>
                </a:cxn>
                <a:cxn ang="0">
                  <a:pos x="3" y="2"/>
                </a:cxn>
              </a:cxnLst>
              <a:rect l="0" t="0" r="r" b="b"/>
              <a:pathLst>
                <a:path w="5" h="8">
                  <a:moveTo>
                    <a:pt x="3" y="2"/>
                  </a:moveTo>
                  <a:cubicBezTo>
                    <a:pt x="4" y="4"/>
                    <a:pt x="1" y="3"/>
                    <a:pt x="0" y="3"/>
                  </a:cubicBezTo>
                  <a:cubicBezTo>
                    <a:pt x="0" y="8"/>
                    <a:pt x="5" y="4"/>
                    <a:pt x="5" y="2"/>
                  </a:cubicBezTo>
                  <a:cubicBezTo>
                    <a:pt x="2" y="3"/>
                    <a:pt x="4" y="0"/>
                    <a:pt x="1" y="0"/>
                  </a:cubicBezTo>
                  <a:cubicBezTo>
                    <a:pt x="1" y="1"/>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771"/>
            <p:cNvSpPr>
              <a:spLocks/>
            </p:cNvSpPr>
            <p:nvPr/>
          </p:nvSpPr>
          <p:spPr bwMode="auto">
            <a:xfrm>
              <a:off x="6773212" y="2861441"/>
              <a:ext cx="37600" cy="64457"/>
            </a:xfrm>
            <a:custGeom>
              <a:avLst/>
              <a:gdLst/>
              <a:ahLst/>
              <a:cxnLst>
                <a:cxn ang="0">
                  <a:pos x="1" y="6"/>
                </a:cxn>
                <a:cxn ang="0">
                  <a:pos x="4" y="4"/>
                </a:cxn>
                <a:cxn ang="0">
                  <a:pos x="4" y="3"/>
                </a:cxn>
                <a:cxn ang="0">
                  <a:pos x="1" y="1"/>
                </a:cxn>
                <a:cxn ang="0">
                  <a:pos x="2" y="3"/>
                </a:cxn>
                <a:cxn ang="0">
                  <a:pos x="1" y="6"/>
                </a:cxn>
              </a:cxnLst>
              <a:rect l="0" t="0" r="r" b="b"/>
              <a:pathLst>
                <a:path w="4" h="7">
                  <a:moveTo>
                    <a:pt x="1" y="6"/>
                  </a:moveTo>
                  <a:cubicBezTo>
                    <a:pt x="3" y="7"/>
                    <a:pt x="1" y="3"/>
                    <a:pt x="4" y="4"/>
                  </a:cubicBezTo>
                  <a:cubicBezTo>
                    <a:pt x="4" y="4"/>
                    <a:pt x="4" y="3"/>
                    <a:pt x="4" y="3"/>
                  </a:cubicBezTo>
                  <a:cubicBezTo>
                    <a:pt x="1" y="4"/>
                    <a:pt x="3" y="0"/>
                    <a:pt x="1" y="1"/>
                  </a:cubicBezTo>
                  <a:cubicBezTo>
                    <a:pt x="0" y="2"/>
                    <a:pt x="1" y="2"/>
                    <a:pt x="2" y="3"/>
                  </a:cubicBezTo>
                  <a:cubicBezTo>
                    <a:pt x="3" y="5"/>
                    <a:pt x="0" y="3"/>
                    <a:pt x="1"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772"/>
            <p:cNvSpPr>
              <a:spLocks/>
            </p:cNvSpPr>
            <p:nvPr/>
          </p:nvSpPr>
          <p:spPr bwMode="auto">
            <a:xfrm>
              <a:off x="6445555" y="2826527"/>
              <a:ext cx="72515" cy="72515"/>
            </a:xfrm>
            <a:custGeom>
              <a:avLst/>
              <a:gdLst/>
              <a:ahLst/>
              <a:cxnLst>
                <a:cxn ang="0">
                  <a:pos x="1" y="1"/>
                </a:cxn>
                <a:cxn ang="0">
                  <a:pos x="0" y="7"/>
                </a:cxn>
                <a:cxn ang="0">
                  <a:pos x="7" y="8"/>
                </a:cxn>
                <a:cxn ang="0">
                  <a:pos x="5" y="5"/>
                </a:cxn>
                <a:cxn ang="0">
                  <a:pos x="3" y="7"/>
                </a:cxn>
                <a:cxn ang="0">
                  <a:pos x="5" y="0"/>
                </a:cxn>
                <a:cxn ang="0">
                  <a:pos x="1" y="1"/>
                </a:cxn>
              </a:cxnLst>
              <a:rect l="0" t="0" r="r" b="b"/>
              <a:pathLst>
                <a:path w="8" h="8">
                  <a:moveTo>
                    <a:pt x="1" y="1"/>
                  </a:moveTo>
                  <a:cubicBezTo>
                    <a:pt x="1" y="4"/>
                    <a:pt x="0" y="5"/>
                    <a:pt x="0" y="7"/>
                  </a:cubicBezTo>
                  <a:cubicBezTo>
                    <a:pt x="1" y="8"/>
                    <a:pt x="4" y="8"/>
                    <a:pt x="7" y="8"/>
                  </a:cubicBezTo>
                  <a:cubicBezTo>
                    <a:pt x="8" y="6"/>
                    <a:pt x="4" y="8"/>
                    <a:pt x="5" y="5"/>
                  </a:cubicBezTo>
                  <a:cubicBezTo>
                    <a:pt x="4" y="5"/>
                    <a:pt x="4" y="7"/>
                    <a:pt x="3" y="7"/>
                  </a:cubicBezTo>
                  <a:cubicBezTo>
                    <a:pt x="1" y="5"/>
                    <a:pt x="5" y="2"/>
                    <a:pt x="5" y="0"/>
                  </a:cubicBezTo>
                  <a:cubicBezTo>
                    <a:pt x="3" y="0"/>
                    <a:pt x="4" y="2"/>
                    <a:pt x="1"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773"/>
            <p:cNvSpPr>
              <a:spLocks/>
            </p:cNvSpPr>
            <p:nvPr/>
          </p:nvSpPr>
          <p:spPr bwMode="auto">
            <a:xfrm>
              <a:off x="6792011" y="2826527"/>
              <a:ext cx="26857" cy="26857"/>
            </a:xfrm>
            <a:custGeom>
              <a:avLst/>
              <a:gdLst/>
              <a:ahLst/>
              <a:cxnLst>
                <a:cxn ang="0">
                  <a:pos x="0" y="3"/>
                </a:cxn>
                <a:cxn ang="0">
                  <a:pos x="3" y="0"/>
                </a:cxn>
                <a:cxn ang="0">
                  <a:pos x="0" y="3"/>
                </a:cxn>
              </a:cxnLst>
              <a:rect l="0" t="0" r="r" b="b"/>
              <a:pathLst>
                <a:path w="3" h="3">
                  <a:moveTo>
                    <a:pt x="0" y="3"/>
                  </a:moveTo>
                  <a:cubicBezTo>
                    <a:pt x="2" y="2"/>
                    <a:pt x="3" y="1"/>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774"/>
            <p:cNvSpPr>
              <a:spLocks/>
            </p:cNvSpPr>
            <p:nvPr/>
          </p:nvSpPr>
          <p:spPr bwMode="auto">
            <a:xfrm>
              <a:off x="6536869" y="2807726"/>
              <a:ext cx="53714" cy="37600"/>
            </a:xfrm>
            <a:custGeom>
              <a:avLst/>
              <a:gdLst/>
              <a:ahLst/>
              <a:cxnLst>
                <a:cxn ang="0">
                  <a:pos x="1" y="3"/>
                </a:cxn>
                <a:cxn ang="0">
                  <a:pos x="2" y="2"/>
                </a:cxn>
                <a:cxn ang="0">
                  <a:pos x="5" y="3"/>
                </a:cxn>
                <a:cxn ang="0">
                  <a:pos x="2" y="0"/>
                </a:cxn>
                <a:cxn ang="0">
                  <a:pos x="1" y="3"/>
                </a:cxn>
              </a:cxnLst>
              <a:rect l="0" t="0" r="r" b="b"/>
              <a:pathLst>
                <a:path w="6" h="4">
                  <a:moveTo>
                    <a:pt x="1" y="3"/>
                  </a:moveTo>
                  <a:cubicBezTo>
                    <a:pt x="2" y="4"/>
                    <a:pt x="2" y="3"/>
                    <a:pt x="2" y="2"/>
                  </a:cubicBezTo>
                  <a:cubicBezTo>
                    <a:pt x="5" y="1"/>
                    <a:pt x="3" y="4"/>
                    <a:pt x="5" y="3"/>
                  </a:cubicBezTo>
                  <a:cubicBezTo>
                    <a:pt x="6" y="1"/>
                    <a:pt x="5" y="0"/>
                    <a:pt x="2" y="0"/>
                  </a:cubicBezTo>
                  <a:cubicBezTo>
                    <a:pt x="3" y="3"/>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776"/>
            <p:cNvSpPr>
              <a:spLocks/>
            </p:cNvSpPr>
            <p:nvPr/>
          </p:nvSpPr>
          <p:spPr bwMode="auto">
            <a:xfrm>
              <a:off x="6544926" y="2670756"/>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0" name="Group 169"/>
          <p:cNvGrpSpPr/>
          <p:nvPr/>
        </p:nvGrpSpPr>
        <p:grpSpPr>
          <a:xfrm>
            <a:off x="1676581" y="1714680"/>
            <a:ext cx="5777455" cy="3212115"/>
            <a:chOff x="1189128" y="2375328"/>
            <a:chExt cx="5777455" cy="3212115"/>
          </a:xfrm>
        </p:grpSpPr>
        <p:sp>
          <p:nvSpPr>
            <p:cNvPr id="171" name="Rectangle 784"/>
            <p:cNvSpPr>
              <a:spLocks noChangeArrowheads="1"/>
            </p:cNvSpPr>
            <p:nvPr/>
          </p:nvSpPr>
          <p:spPr bwMode="auto">
            <a:xfrm>
              <a:off x="1659619" y="4120290"/>
              <a:ext cx="555943" cy="40822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2" name="Rectangle 785"/>
            <p:cNvSpPr>
              <a:spLocks noChangeArrowheads="1"/>
            </p:cNvSpPr>
            <p:nvPr/>
          </p:nvSpPr>
          <p:spPr bwMode="auto">
            <a:xfrm>
              <a:off x="1656932" y="3245497"/>
              <a:ext cx="555943"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1.2</a:t>
              </a:r>
              <a:endParaRPr kumimoji="0" lang="en-US" sz="1800" b="0" i="0" u="none" strike="noStrike" cap="none" normalizeH="0" baseline="0" dirty="0" smtClean="0">
                <a:ln>
                  <a:noFill/>
                </a:ln>
                <a:solidFill>
                  <a:schemeClr val="tx1"/>
                </a:solidFill>
                <a:effectLst/>
                <a:latin typeface="Arial" pitchFamily="34" charset="0"/>
              </a:endParaRPr>
            </a:p>
          </p:txBody>
        </p:sp>
        <p:sp>
          <p:nvSpPr>
            <p:cNvPr id="173" name="Rectangle 786"/>
            <p:cNvSpPr>
              <a:spLocks noChangeArrowheads="1"/>
            </p:cNvSpPr>
            <p:nvPr/>
          </p:nvSpPr>
          <p:spPr bwMode="auto">
            <a:xfrm>
              <a:off x="1656932" y="2375328"/>
              <a:ext cx="555943" cy="40822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1.4</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74" name="Group 173"/>
            <p:cNvGrpSpPr/>
            <p:nvPr/>
          </p:nvGrpSpPr>
          <p:grpSpPr>
            <a:xfrm>
              <a:off x="1189128" y="2445156"/>
              <a:ext cx="5777455" cy="3142287"/>
              <a:chOff x="1189128" y="2445156"/>
              <a:chExt cx="5777455" cy="3142287"/>
            </a:xfrm>
          </p:grpSpPr>
          <p:sp>
            <p:nvSpPr>
              <p:cNvPr id="175" name="Rectangle 24"/>
              <p:cNvSpPr>
                <a:spLocks noChangeArrowheads="1"/>
              </p:cNvSpPr>
              <p:nvPr/>
            </p:nvSpPr>
            <p:spPr bwMode="auto">
              <a:xfrm>
                <a:off x="3804216" y="5118820"/>
                <a:ext cx="2176710" cy="46862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rPr>
                  <a:t>Trial number</a:t>
                </a:r>
                <a:endParaRPr kumimoji="0" lang="en-US" b="0" i="0" u="none" strike="noStrike" cap="none" normalizeH="0" baseline="0" dirty="0" smtClean="0">
                  <a:ln>
                    <a:noFill/>
                  </a:ln>
                  <a:solidFill>
                    <a:schemeClr val="tx1"/>
                  </a:solidFill>
                  <a:effectLst/>
                  <a:latin typeface="Arial" pitchFamily="34" charset="0"/>
                </a:endParaRPr>
              </a:p>
            </p:txBody>
          </p:sp>
          <p:sp>
            <p:nvSpPr>
              <p:cNvPr id="176" name="Rectangle 25"/>
              <p:cNvSpPr>
                <a:spLocks noChangeArrowheads="1"/>
              </p:cNvSpPr>
              <p:nvPr/>
            </p:nvSpPr>
            <p:spPr bwMode="auto">
              <a:xfrm rot="16200000">
                <a:off x="509158" y="3442040"/>
                <a:ext cx="1636940" cy="2769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rPr>
                  <a:t>Gain (</a:t>
                </a:r>
                <a:r>
                  <a:rPr kumimoji="0" lang="en-US" b="0" i="0" u="none" strike="noStrike" cap="none" normalizeH="0" baseline="0" dirty="0" err="1" smtClean="0">
                    <a:ln>
                      <a:noFill/>
                    </a:ln>
                    <a:solidFill>
                      <a:srgbClr val="000000"/>
                    </a:solidFill>
                    <a:effectLst/>
                    <a:latin typeface="Arial" pitchFamily="34" charset="0"/>
                  </a:rPr>
                  <a:t>unitless</a:t>
                </a:r>
                <a:r>
                  <a:rPr kumimoji="0" lang="en-US"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sp>
            <p:nvSpPr>
              <p:cNvPr id="177" name="Rectangle 781"/>
              <p:cNvSpPr>
                <a:spLocks noChangeArrowheads="1"/>
              </p:cNvSpPr>
              <p:nvPr/>
            </p:nvSpPr>
            <p:spPr bwMode="auto">
              <a:xfrm>
                <a:off x="2921903" y="4805895"/>
                <a:ext cx="300800"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8" name="Rectangle 782"/>
              <p:cNvSpPr>
                <a:spLocks noChangeArrowheads="1"/>
              </p:cNvSpPr>
              <p:nvPr/>
            </p:nvSpPr>
            <p:spPr bwMode="auto">
              <a:xfrm>
                <a:off x="4323844" y="4811268"/>
                <a:ext cx="803028"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1000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9" name="Rectangle 783"/>
              <p:cNvSpPr>
                <a:spLocks noChangeArrowheads="1"/>
              </p:cNvSpPr>
              <p:nvPr/>
            </p:nvSpPr>
            <p:spPr bwMode="auto">
              <a:xfrm>
                <a:off x="5943327" y="4811268"/>
                <a:ext cx="803028"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2000</a:t>
                </a:r>
                <a:endParaRPr kumimoji="0" lang="en-US" sz="1800" b="0" i="0" u="none" strike="noStrike" cap="none" normalizeH="0" baseline="0" dirty="0" smtClean="0">
                  <a:ln>
                    <a:noFill/>
                  </a:ln>
                  <a:solidFill>
                    <a:schemeClr val="tx1"/>
                  </a:solidFill>
                  <a:effectLst/>
                  <a:latin typeface="Arial" pitchFamily="34" charset="0"/>
                </a:endParaRPr>
              </a:p>
            </p:txBody>
          </p:sp>
          <p:sp>
            <p:nvSpPr>
              <p:cNvPr id="180" name="Line 787"/>
              <p:cNvSpPr>
                <a:spLocks noChangeShapeType="1"/>
              </p:cNvSpPr>
              <p:nvPr/>
            </p:nvSpPr>
            <p:spPr bwMode="auto">
              <a:xfrm>
                <a:off x="2083961" y="2445156"/>
                <a:ext cx="2687" cy="227479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Line 788"/>
              <p:cNvSpPr>
                <a:spLocks noChangeShapeType="1"/>
              </p:cNvSpPr>
              <p:nvPr/>
            </p:nvSpPr>
            <p:spPr bwMode="auto">
              <a:xfrm>
                <a:off x="2003390" y="2453213"/>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Line 789"/>
              <p:cNvSpPr>
                <a:spLocks noChangeShapeType="1"/>
              </p:cNvSpPr>
              <p:nvPr/>
            </p:nvSpPr>
            <p:spPr bwMode="auto">
              <a:xfrm>
                <a:off x="2003390" y="4711896"/>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Line 790"/>
              <p:cNvSpPr>
                <a:spLocks noChangeShapeType="1"/>
              </p:cNvSpPr>
              <p:nvPr/>
            </p:nvSpPr>
            <p:spPr bwMode="auto">
              <a:xfrm>
                <a:off x="2003390" y="4255325"/>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Line 791"/>
              <p:cNvSpPr>
                <a:spLocks noChangeShapeType="1"/>
              </p:cNvSpPr>
              <p:nvPr/>
            </p:nvSpPr>
            <p:spPr bwMode="auto">
              <a:xfrm>
                <a:off x="2003390" y="3809497"/>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Line 792"/>
              <p:cNvSpPr>
                <a:spLocks noChangeShapeType="1"/>
              </p:cNvSpPr>
              <p:nvPr/>
            </p:nvSpPr>
            <p:spPr bwMode="auto">
              <a:xfrm>
                <a:off x="2003390" y="3355611"/>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Line 793"/>
              <p:cNvSpPr>
                <a:spLocks noChangeShapeType="1"/>
              </p:cNvSpPr>
              <p:nvPr/>
            </p:nvSpPr>
            <p:spPr bwMode="auto">
              <a:xfrm>
                <a:off x="2003390" y="2899040"/>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Line 794"/>
              <p:cNvSpPr>
                <a:spLocks noChangeShapeType="1"/>
              </p:cNvSpPr>
              <p:nvPr/>
            </p:nvSpPr>
            <p:spPr bwMode="auto">
              <a:xfrm>
                <a:off x="2212875" y="4719952"/>
                <a:ext cx="4751023"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Line 795"/>
              <p:cNvSpPr>
                <a:spLocks noChangeShapeType="1"/>
              </p:cNvSpPr>
              <p:nvPr/>
            </p:nvSpPr>
            <p:spPr bwMode="auto">
              <a:xfrm flipV="1">
                <a:off x="6963896"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Line 796"/>
              <p:cNvSpPr>
                <a:spLocks noChangeShapeType="1"/>
              </p:cNvSpPr>
              <p:nvPr/>
            </p:nvSpPr>
            <p:spPr bwMode="auto">
              <a:xfrm flipV="1">
                <a:off x="2212875"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Line 797"/>
              <p:cNvSpPr>
                <a:spLocks noChangeShapeType="1"/>
              </p:cNvSpPr>
              <p:nvPr/>
            </p:nvSpPr>
            <p:spPr bwMode="auto">
              <a:xfrm flipV="1">
                <a:off x="3005159"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Line 798"/>
              <p:cNvSpPr>
                <a:spLocks noChangeShapeType="1"/>
              </p:cNvSpPr>
              <p:nvPr/>
            </p:nvSpPr>
            <p:spPr bwMode="auto">
              <a:xfrm flipV="1">
                <a:off x="3794758"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Line 799"/>
              <p:cNvSpPr>
                <a:spLocks noChangeShapeType="1"/>
              </p:cNvSpPr>
              <p:nvPr/>
            </p:nvSpPr>
            <p:spPr bwMode="auto">
              <a:xfrm flipV="1">
                <a:off x="4587044"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Line 800"/>
              <p:cNvSpPr>
                <a:spLocks noChangeShapeType="1"/>
              </p:cNvSpPr>
              <p:nvPr/>
            </p:nvSpPr>
            <p:spPr bwMode="auto">
              <a:xfrm flipV="1">
                <a:off x="5379327"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Line 801"/>
              <p:cNvSpPr>
                <a:spLocks noChangeShapeType="1"/>
              </p:cNvSpPr>
              <p:nvPr/>
            </p:nvSpPr>
            <p:spPr bwMode="auto">
              <a:xfrm flipV="1">
                <a:off x="6171613"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5" name="Group 194"/>
          <p:cNvGrpSpPr/>
          <p:nvPr/>
        </p:nvGrpSpPr>
        <p:grpSpPr>
          <a:xfrm>
            <a:off x="4666269" y="1661979"/>
            <a:ext cx="991027" cy="2407384"/>
            <a:chOff x="4178816" y="2322627"/>
            <a:chExt cx="991027" cy="2407384"/>
          </a:xfrm>
        </p:grpSpPr>
        <p:sp>
          <p:nvSpPr>
            <p:cNvPr id="196" name="Freeform 49"/>
            <p:cNvSpPr>
              <a:spLocks/>
            </p:cNvSpPr>
            <p:nvPr/>
          </p:nvSpPr>
          <p:spPr bwMode="auto">
            <a:xfrm>
              <a:off x="5116129" y="4472867"/>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59"/>
            <p:cNvSpPr>
              <a:spLocks/>
            </p:cNvSpPr>
            <p:nvPr/>
          </p:nvSpPr>
          <p:spPr bwMode="auto">
            <a:xfrm>
              <a:off x="4979157" y="4429895"/>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71"/>
            <p:cNvSpPr>
              <a:spLocks/>
            </p:cNvSpPr>
            <p:nvPr/>
          </p:nvSpPr>
          <p:spPr bwMode="auto">
            <a:xfrm>
              <a:off x="4933501" y="4338581"/>
              <a:ext cx="37600" cy="26857"/>
            </a:xfrm>
            <a:custGeom>
              <a:avLst/>
              <a:gdLst/>
              <a:ahLst/>
              <a:cxnLst>
                <a:cxn ang="0">
                  <a:pos x="4" y="3"/>
                </a:cxn>
                <a:cxn ang="0">
                  <a:pos x="4" y="0"/>
                </a:cxn>
                <a:cxn ang="0">
                  <a:pos x="0" y="0"/>
                </a:cxn>
                <a:cxn ang="0">
                  <a:pos x="4" y="3"/>
                </a:cxn>
              </a:cxnLst>
              <a:rect l="0" t="0" r="r" b="b"/>
              <a:pathLst>
                <a:path w="4" h="3">
                  <a:moveTo>
                    <a:pt x="4" y="3"/>
                  </a:moveTo>
                  <a:cubicBezTo>
                    <a:pt x="4" y="2"/>
                    <a:pt x="4" y="1"/>
                    <a:pt x="4" y="0"/>
                  </a:cubicBezTo>
                  <a:cubicBezTo>
                    <a:pt x="3" y="0"/>
                    <a:pt x="1" y="0"/>
                    <a:pt x="0" y="0"/>
                  </a:cubicBezTo>
                  <a:cubicBezTo>
                    <a:pt x="0" y="2"/>
                    <a:pt x="1"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82"/>
            <p:cNvSpPr>
              <a:spLocks/>
            </p:cNvSpPr>
            <p:nvPr/>
          </p:nvSpPr>
          <p:spPr bwMode="auto">
            <a:xfrm>
              <a:off x="4979157"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90"/>
            <p:cNvSpPr>
              <a:spLocks/>
            </p:cNvSpPr>
            <p:nvPr/>
          </p:nvSpPr>
          <p:spPr bwMode="auto">
            <a:xfrm>
              <a:off x="4933501" y="4292925"/>
              <a:ext cx="37600" cy="26857"/>
            </a:xfrm>
            <a:custGeom>
              <a:avLst/>
              <a:gdLst/>
              <a:ahLst/>
              <a:cxnLst>
                <a:cxn ang="0">
                  <a:pos x="4" y="1"/>
                </a:cxn>
                <a:cxn ang="0">
                  <a:pos x="0" y="1"/>
                </a:cxn>
                <a:cxn ang="0">
                  <a:pos x="4" y="1"/>
                </a:cxn>
              </a:cxnLst>
              <a:rect l="0" t="0" r="r" b="b"/>
              <a:pathLst>
                <a:path w="4" h="3">
                  <a:moveTo>
                    <a:pt x="4" y="1"/>
                  </a:moveTo>
                  <a:cubicBezTo>
                    <a:pt x="4" y="0"/>
                    <a:pt x="1" y="1"/>
                    <a:pt x="0" y="1"/>
                  </a:cubicBezTo>
                  <a:cubicBezTo>
                    <a:pt x="0" y="3"/>
                    <a:pt x="3" y="2"/>
                    <a:pt x="4"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91"/>
            <p:cNvSpPr>
              <a:spLocks/>
            </p:cNvSpPr>
            <p:nvPr/>
          </p:nvSpPr>
          <p:spPr bwMode="auto">
            <a:xfrm>
              <a:off x="4979157" y="4282182"/>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92"/>
            <p:cNvSpPr>
              <a:spLocks/>
            </p:cNvSpPr>
            <p:nvPr/>
          </p:nvSpPr>
          <p:spPr bwMode="auto">
            <a:xfrm>
              <a:off x="5051672" y="4282182"/>
              <a:ext cx="64457" cy="37600"/>
            </a:xfrm>
            <a:custGeom>
              <a:avLst/>
              <a:gdLst/>
              <a:ahLst/>
              <a:cxnLst>
                <a:cxn ang="0">
                  <a:pos x="0" y="3"/>
                </a:cxn>
                <a:cxn ang="0">
                  <a:pos x="7" y="2"/>
                </a:cxn>
                <a:cxn ang="0">
                  <a:pos x="0" y="3"/>
                </a:cxn>
              </a:cxnLst>
              <a:rect l="0" t="0" r="r" b="b"/>
              <a:pathLst>
                <a:path w="7" h="4">
                  <a:moveTo>
                    <a:pt x="0" y="3"/>
                  </a:moveTo>
                  <a:cubicBezTo>
                    <a:pt x="2" y="3"/>
                    <a:pt x="5" y="4"/>
                    <a:pt x="7" y="2"/>
                  </a:cubicBezTo>
                  <a:cubicBezTo>
                    <a:pt x="6"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93"/>
            <p:cNvSpPr>
              <a:spLocks/>
            </p:cNvSpPr>
            <p:nvPr/>
          </p:nvSpPr>
          <p:spPr bwMode="auto">
            <a:xfrm>
              <a:off x="5142986" y="4292925"/>
              <a:ext cx="26857" cy="16114"/>
            </a:xfrm>
            <a:custGeom>
              <a:avLst/>
              <a:gdLst/>
              <a:ahLst/>
              <a:cxnLst>
                <a:cxn ang="0">
                  <a:pos x="0" y="2"/>
                </a:cxn>
                <a:cxn ang="0">
                  <a:pos x="3" y="1"/>
                </a:cxn>
                <a:cxn ang="0">
                  <a:pos x="0" y="0"/>
                </a:cxn>
                <a:cxn ang="0">
                  <a:pos x="0" y="2"/>
                </a:cxn>
              </a:cxnLst>
              <a:rect l="0" t="0" r="r" b="b"/>
              <a:pathLst>
                <a:path w="3" h="2">
                  <a:moveTo>
                    <a:pt x="0" y="2"/>
                  </a:moveTo>
                  <a:cubicBezTo>
                    <a:pt x="1" y="2"/>
                    <a:pt x="1" y="1"/>
                    <a:pt x="3" y="1"/>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05"/>
            <p:cNvSpPr>
              <a:spLocks/>
            </p:cNvSpPr>
            <p:nvPr/>
          </p:nvSpPr>
          <p:spPr bwMode="auto">
            <a:xfrm>
              <a:off x="4750873" y="4266068"/>
              <a:ext cx="10743"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06"/>
            <p:cNvSpPr>
              <a:spLocks/>
            </p:cNvSpPr>
            <p:nvPr/>
          </p:nvSpPr>
          <p:spPr bwMode="auto">
            <a:xfrm>
              <a:off x="4914700" y="4247267"/>
              <a:ext cx="45658" cy="26857"/>
            </a:xfrm>
            <a:custGeom>
              <a:avLst/>
              <a:gdLst/>
              <a:ahLst/>
              <a:cxnLst>
                <a:cxn ang="0">
                  <a:pos x="0" y="3"/>
                </a:cxn>
                <a:cxn ang="0">
                  <a:pos x="4" y="3"/>
                </a:cxn>
                <a:cxn ang="0">
                  <a:pos x="2" y="0"/>
                </a:cxn>
                <a:cxn ang="0">
                  <a:pos x="0" y="3"/>
                </a:cxn>
              </a:cxnLst>
              <a:rect l="0" t="0" r="r" b="b"/>
              <a:pathLst>
                <a:path w="5" h="3">
                  <a:moveTo>
                    <a:pt x="0" y="3"/>
                  </a:moveTo>
                  <a:cubicBezTo>
                    <a:pt x="1" y="3"/>
                    <a:pt x="2" y="3"/>
                    <a:pt x="4" y="3"/>
                  </a:cubicBezTo>
                  <a:cubicBezTo>
                    <a:pt x="5" y="1"/>
                    <a:pt x="1" y="3"/>
                    <a:pt x="2"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07"/>
            <p:cNvSpPr>
              <a:spLocks/>
            </p:cNvSpPr>
            <p:nvPr/>
          </p:nvSpPr>
          <p:spPr bwMode="auto">
            <a:xfrm>
              <a:off x="4979157" y="4247267"/>
              <a:ext cx="18801"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2" y="3"/>
                    <a:pt x="2" y="3"/>
                  </a:cubicBezTo>
                  <a:cubicBezTo>
                    <a:pt x="2" y="2"/>
                    <a:pt x="2" y="1"/>
                    <a:pt x="2"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08"/>
            <p:cNvSpPr>
              <a:spLocks/>
            </p:cNvSpPr>
            <p:nvPr/>
          </p:nvSpPr>
          <p:spPr bwMode="auto">
            <a:xfrm>
              <a:off x="5062415" y="426606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123"/>
            <p:cNvSpPr>
              <a:spLocks/>
            </p:cNvSpPr>
            <p:nvPr/>
          </p:nvSpPr>
          <p:spPr bwMode="auto">
            <a:xfrm>
              <a:off x="4560186"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124"/>
            <p:cNvSpPr>
              <a:spLocks/>
            </p:cNvSpPr>
            <p:nvPr/>
          </p:nvSpPr>
          <p:spPr bwMode="auto">
            <a:xfrm>
              <a:off x="4761616" y="4182810"/>
              <a:ext cx="18801" cy="37600"/>
            </a:xfrm>
            <a:custGeom>
              <a:avLst/>
              <a:gdLst/>
              <a:ahLst/>
              <a:cxnLst>
                <a:cxn ang="0">
                  <a:pos x="0" y="4"/>
                </a:cxn>
                <a:cxn ang="0">
                  <a:pos x="2" y="4"/>
                </a:cxn>
                <a:cxn ang="0">
                  <a:pos x="2" y="1"/>
                </a:cxn>
                <a:cxn ang="0">
                  <a:pos x="0" y="4"/>
                </a:cxn>
              </a:cxnLst>
              <a:rect l="0" t="0" r="r" b="b"/>
              <a:pathLst>
                <a:path w="2" h="4">
                  <a:moveTo>
                    <a:pt x="0" y="4"/>
                  </a:moveTo>
                  <a:cubicBezTo>
                    <a:pt x="1" y="4"/>
                    <a:pt x="2" y="4"/>
                    <a:pt x="2" y="4"/>
                  </a:cubicBezTo>
                  <a:cubicBezTo>
                    <a:pt x="2" y="3"/>
                    <a:pt x="2" y="2"/>
                    <a:pt x="2"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125"/>
            <p:cNvSpPr>
              <a:spLocks/>
            </p:cNvSpPr>
            <p:nvPr/>
          </p:nvSpPr>
          <p:spPr bwMode="auto">
            <a:xfrm>
              <a:off x="4860986" y="4201611"/>
              <a:ext cx="53714" cy="26857"/>
            </a:xfrm>
            <a:custGeom>
              <a:avLst/>
              <a:gdLst/>
              <a:ahLst/>
              <a:cxnLst>
                <a:cxn ang="0">
                  <a:pos x="0" y="1"/>
                </a:cxn>
                <a:cxn ang="0">
                  <a:pos x="5" y="0"/>
                </a:cxn>
                <a:cxn ang="0">
                  <a:pos x="0" y="1"/>
                </a:cxn>
              </a:cxnLst>
              <a:rect l="0" t="0" r="r" b="b"/>
              <a:pathLst>
                <a:path w="6" h="3">
                  <a:moveTo>
                    <a:pt x="0" y="1"/>
                  </a:moveTo>
                  <a:cubicBezTo>
                    <a:pt x="0" y="2"/>
                    <a:pt x="6" y="3"/>
                    <a:pt x="5" y="0"/>
                  </a:cubicBezTo>
                  <a:cubicBezTo>
                    <a:pt x="3" y="0"/>
                    <a:pt x="1"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126"/>
            <p:cNvSpPr>
              <a:spLocks/>
            </p:cNvSpPr>
            <p:nvPr/>
          </p:nvSpPr>
          <p:spPr bwMode="auto">
            <a:xfrm>
              <a:off x="4914700" y="4201611"/>
              <a:ext cx="75200" cy="26857"/>
            </a:xfrm>
            <a:custGeom>
              <a:avLst/>
              <a:gdLst/>
              <a:ahLst/>
              <a:cxnLst>
                <a:cxn ang="0">
                  <a:pos x="7" y="0"/>
                </a:cxn>
                <a:cxn ang="0">
                  <a:pos x="0" y="0"/>
                </a:cxn>
                <a:cxn ang="0">
                  <a:pos x="7" y="0"/>
                </a:cxn>
              </a:cxnLst>
              <a:rect l="0" t="0" r="r" b="b"/>
              <a:pathLst>
                <a:path w="8" h="3">
                  <a:moveTo>
                    <a:pt x="7" y="0"/>
                  </a:moveTo>
                  <a:cubicBezTo>
                    <a:pt x="5" y="0"/>
                    <a:pt x="3" y="0"/>
                    <a:pt x="0" y="0"/>
                  </a:cubicBezTo>
                  <a:cubicBezTo>
                    <a:pt x="0" y="3"/>
                    <a:pt x="8" y="3"/>
                    <a:pt x="7"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127"/>
            <p:cNvSpPr>
              <a:spLocks/>
            </p:cNvSpPr>
            <p:nvPr/>
          </p:nvSpPr>
          <p:spPr bwMode="auto">
            <a:xfrm>
              <a:off x="4997958"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28"/>
            <p:cNvSpPr>
              <a:spLocks/>
            </p:cNvSpPr>
            <p:nvPr/>
          </p:nvSpPr>
          <p:spPr bwMode="auto">
            <a:xfrm>
              <a:off x="5035558" y="4201611"/>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38"/>
            <p:cNvSpPr>
              <a:spLocks/>
            </p:cNvSpPr>
            <p:nvPr/>
          </p:nvSpPr>
          <p:spPr bwMode="auto">
            <a:xfrm>
              <a:off x="4605844" y="4155953"/>
              <a:ext cx="45658" cy="18801"/>
            </a:xfrm>
            <a:custGeom>
              <a:avLst/>
              <a:gdLst/>
              <a:ahLst/>
              <a:cxnLst>
                <a:cxn ang="0">
                  <a:pos x="1" y="2"/>
                </a:cxn>
                <a:cxn ang="0">
                  <a:pos x="5" y="1"/>
                </a:cxn>
                <a:cxn ang="0">
                  <a:pos x="1" y="2"/>
                </a:cxn>
              </a:cxnLst>
              <a:rect l="0" t="0" r="r" b="b"/>
              <a:pathLst>
                <a:path w="5" h="2">
                  <a:moveTo>
                    <a:pt x="1" y="2"/>
                  </a:moveTo>
                  <a:cubicBezTo>
                    <a:pt x="3" y="2"/>
                    <a:pt x="3" y="2"/>
                    <a:pt x="5" y="1"/>
                  </a:cubicBezTo>
                  <a:cubicBezTo>
                    <a:pt x="5"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39"/>
            <p:cNvSpPr>
              <a:spLocks/>
            </p:cNvSpPr>
            <p:nvPr/>
          </p:nvSpPr>
          <p:spPr bwMode="auto">
            <a:xfrm>
              <a:off x="4715958"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40"/>
            <p:cNvSpPr>
              <a:spLocks/>
            </p:cNvSpPr>
            <p:nvPr/>
          </p:nvSpPr>
          <p:spPr bwMode="auto">
            <a:xfrm>
              <a:off x="4826073" y="4164011"/>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41"/>
            <p:cNvSpPr>
              <a:spLocks/>
            </p:cNvSpPr>
            <p:nvPr/>
          </p:nvSpPr>
          <p:spPr bwMode="auto">
            <a:xfrm>
              <a:off x="4879787" y="4145210"/>
              <a:ext cx="80571" cy="45658"/>
            </a:xfrm>
            <a:custGeom>
              <a:avLst/>
              <a:gdLst/>
              <a:ahLst/>
              <a:cxnLst>
                <a:cxn ang="0">
                  <a:pos x="8" y="3"/>
                </a:cxn>
                <a:cxn ang="0">
                  <a:pos x="6" y="0"/>
                </a:cxn>
                <a:cxn ang="0">
                  <a:pos x="0" y="2"/>
                </a:cxn>
                <a:cxn ang="0">
                  <a:pos x="8" y="3"/>
                </a:cxn>
              </a:cxnLst>
              <a:rect l="0" t="0" r="r" b="b"/>
              <a:pathLst>
                <a:path w="9" h="5">
                  <a:moveTo>
                    <a:pt x="8" y="3"/>
                  </a:moveTo>
                  <a:cubicBezTo>
                    <a:pt x="9" y="1"/>
                    <a:pt x="5" y="2"/>
                    <a:pt x="6" y="0"/>
                  </a:cubicBezTo>
                  <a:cubicBezTo>
                    <a:pt x="4" y="0"/>
                    <a:pt x="4" y="2"/>
                    <a:pt x="0" y="2"/>
                  </a:cubicBezTo>
                  <a:cubicBezTo>
                    <a:pt x="2" y="5"/>
                    <a:pt x="5" y="1"/>
                    <a:pt x="8"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42"/>
            <p:cNvSpPr>
              <a:spLocks/>
            </p:cNvSpPr>
            <p:nvPr/>
          </p:nvSpPr>
          <p:spPr bwMode="auto">
            <a:xfrm>
              <a:off x="5016757" y="4145210"/>
              <a:ext cx="53714" cy="37600"/>
            </a:xfrm>
            <a:custGeom>
              <a:avLst/>
              <a:gdLst/>
              <a:ahLst/>
              <a:cxnLst>
                <a:cxn ang="0">
                  <a:pos x="0" y="3"/>
                </a:cxn>
                <a:cxn ang="0">
                  <a:pos x="5" y="2"/>
                </a:cxn>
                <a:cxn ang="0">
                  <a:pos x="0" y="3"/>
                </a:cxn>
              </a:cxnLst>
              <a:rect l="0" t="0" r="r" b="b"/>
              <a:pathLst>
                <a:path w="6" h="4">
                  <a:moveTo>
                    <a:pt x="0" y="3"/>
                  </a:moveTo>
                  <a:cubicBezTo>
                    <a:pt x="2" y="3"/>
                    <a:pt x="6" y="4"/>
                    <a:pt x="5" y="2"/>
                  </a:cubicBezTo>
                  <a:cubicBezTo>
                    <a:pt x="3" y="2"/>
                    <a:pt x="0"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51"/>
            <p:cNvSpPr>
              <a:spLocks/>
            </p:cNvSpPr>
            <p:nvPr/>
          </p:nvSpPr>
          <p:spPr bwMode="auto">
            <a:xfrm>
              <a:off x="4734758" y="4110297"/>
              <a:ext cx="45658" cy="26857"/>
            </a:xfrm>
            <a:custGeom>
              <a:avLst/>
              <a:gdLst/>
              <a:ahLst/>
              <a:cxnLst>
                <a:cxn ang="0">
                  <a:pos x="0" y="3"/>
                </a:cxn>
                <a:cxn ang="0">
                  <a:pos x="5" y="0"/>
                </a:cxn>
                <a:cxn ang="0">
                  <a:pos x="0" y="0"/>
                </a:cxn>
                <a:cxn ang="0">
                  <a:pos x="0" y="3"/>
                </a:cxn>
              </a:cxnLst>
              <a:rect l="0" t="0" r="r" b="b"/>
              <a:pathLst>
                <a:path w="5" h="3">
                  <a:moveTo>
                    <a:pt x="0" y="3"/>
                  </a:moveTo>
                  <a:cubicBezTo>
                    <a:pt x="1" y="2"/>
                    <a:pt x="4" y="2"/>
                    <a:pt x="5" y="0"/>
                  </a:cubicBezTo>
                  <a:cubicBezTo>
                    <a:pt x="3" y="0"/>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53"/>
            <p:cNvSpPr>
              <a:spLocks/>
            </p:cNvSpPr>
            <p:nvPr/>
          </p:nvSpPr>
          <p:spPr bwMode="auto">
            <a:xfrm>
              <a:off x="4552130" y="4110297"/>
              <a:ext cx="45658" cy="26857"/>
            </a:xfrm>
            <a:custGeom>
              <a:avLst/>
              <a:gdLst/>
              <a:ahLst/>
              <a:cxnLst>
                <a:cxn ang="0">
                  <a:pos x="1" y="3"/>
                </a:cxn>
                <a:cxn ang="0">
                  <a:pos x="4" y="0"/>
                </a:cxn>
                <a:cxn ang="0">
                  <a:pos x="1" y="3"/>
                </a:cxn>
              </a:cxnLst>
              <a:rect l="0" t="0" r="r" b="b"/>
              <a:pathLst>
                <a:path w="5" h="3">
                  <a:moveTo>
                    <a:pt x="1" y="3"/>
                  </a:moveTo>
                  <a:cubicBezTo>
                    <a:pt x="2" y="1"/>
                    <a:pt x="5" y="3"/>
                    <a:pt x="4" y="0"/>
                  </a:cubicBezTo>
                  <a:cubicBezTo>
                    <a:pt x="2"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54"/>
            <p:cNvSpPr>
              <a:spLocks/>
            </p:cNvSpPr>
            <p:nvPr/>
          </p:nvSpPr>
          <p:spPr bwMode="auto">
            <a:xfrm>
              <a:off x="4925443" y="4099554"/>
              <a:ext cx="45658" cy="37600"/>
            </a:xfrm>
            <a:custGeom>
              <a:avLst/>
              <a:gdLst/>
              <a:ahLst/>
              <a:cxnLst>
                <a:cxn ang="0">
                  <a:pos x="5" y="1"/>
                </a:cxn>
                <a:cxn ang="0">
                  <a:pos x="1" y="3"/>
                </a:cxn>
                <a:cxn ang="0">
                  <a:pos x="5" y="1"/>
                </a:cxn>
              </a:cxnLst>
              <a:rect l="0" t="0" r="r" b="b"/>
              <a:pathLst>
                <a:path w="5" h="4">
                  <a:moveTo>
                    <a:pt x="5" y="1"/>
                  </a:moveTo>
                  <a:cubicBezTo>
                    <a:pt x="3" y="2"/>
                    <a:pt x="0" y="0"/>
                    <a:pt x="1" y="3"/>
                  </a:cubicBezTo>
                  <a:cubicBezTo>
                    <a:pt x="2" y="4"/>
                    <a:pt x="5" y="3"/>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55"/>
            <p:cNvSpPr>
              <a:spLocks/>
            </p:cNvSpPr>
            <p:nvPr/>
          </p:nvSpPr>
          <p:spPr bwMode="auto">
            <a:xfrm>
              <a:off x="5078529" y="4110297"/>
              <a:ext cx="45658" cy="26857"/>
            </a:xfrm>
            <a:custGeom>
              <a:avLst/>
              <a:gdLst/>
              <a:ahLst/>
              <a:cxnLst>
                <a:cxn ang="0">
                  <a:pos x="5" y="0"/>
                </a:cxn>
                <a:cxn ang="0">
                  <a:pos x="0" y="0"/>
                </a:cxn>
                <a:cxn ang="0">
                  <a:pos x="5" y="0"/>
                </a:cxn>
              </a:cxnLst>
              <a:rect l="0" t="0" r="r" b="b"/>
              <a:pathLst>
                <a:path w="5" h="3">
                  <a:moveTo>
                    <a:pt x="5" y="0"/>
                  </a:moveTo>
                  <a:cubicBezTo>
                    <a:pt x="3" y="0"/>
                    <a:pt x="2" y="0"/>
                    <a:pt x="0" y="0"/>
                  </a:cubicBezTo>
                  <a:cubicBezTo>
                    <a:pt x="0" y="3"/>
                    <a:pt x="5" y="3"/>
                    <a:pt x="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59"/>
            <p:cNvSpPr>
              <a:spLocks/>
            </p:cNvSpPr>
            <p:nvPr/>
          </p:nvSpPr>
          <p:spPr bwMode="auto">
            <a:xfrm>
              <a:off x="4815330" y="4110297"/>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60"/>
            <p:cNvSpPr>
              <a:spLocks/>
            </p:cNvSpPr>
            <p:nvPr/>
          </p:nvSpPr>
          <p:spPr bwMode="auto">
            <a:xfrm>
              <a:off x="4860986" y="411029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61"/>
            <p:cNvSpPr>
              <a:spLocks/>
            </p:cNvSpPr>
            <p:nvPr/>
          </p:nvSpPr>
          <p:spPr bwMode="auto">
            <a:xfrm>
              <a:off x="5035558" y="4110297"/>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66"/>
            <p:cNvSpPr>
              <a:spLocks/>
            </p:cNvSpPr>
            <p:nvPr/>
          </p:nvSpPr>
          <p:spPr bwMode="auto">
            <a:xfrm>
              <a:off x="4852930" y="4045839"/>
              <a:ext cx="91314" cy="45658"/>
            </a:xfrm>
            <a:custGeom>
              <a:avLst/>
              <a:gdLst/>
              <a:ahLst/>
              <a:cxnLst>
                <a:cxn ang="0">
                  <a:pos x="0" y="4"/>
                </a:cxn>
                <a:cxn ang="0">
                  <a:pos x="9" y="3"/>
                </a:cxn>
                <a:cxn ang="0">
                  <a:pos x="7" y="0"/>
                </a:cxn>
                <a:cxn ang="0">
                  <a:pos x="0" y="4"/>
                </a:cxn>
              </a:cxnLst>
              <a:rect l="0" t="0" r="r" b="b"/>
              <a:pathLst>
                <a:path w="10" h="5">
                  <a:moveTo>
                    <a:pt x="0" y="4"/>
                  </a:moveTo>
                  <a:cubicBezTo>
                    <a:pt x="1" y="5"/>
                    <a:pt x="7" y="4"/>
                    <a:pt x="9" y="3"/>
                  </a:cubicBezTo>
                  <a:cubicBezTo>
                    <a:pt x="10" y="1"/>
                    <a:pt x="6" y="3"/>
                    <a:pt x="7" y="0"/>
                  </a:cubicBezTo>
                  <a:cubicBezTo>
                    <a:pt x="5" y="2"/>
                    <a:pt x="2"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74"/>
            <p:cNvSpPr>
              <a:spLocks/>
            </p:cNvSpPr>
            <p:nvPr/>
          </p:nvSpPr>
          <p:spPr bwMode="auto">
            <a:xfrm>
              <a:off x="4533329" y="4056582"/>
              <a:ext cx="45658" cy="34915"/>
            </a:xfrm>
            <a:custGeom>
              <a:avLst/>
              <a:gdLst/>
              <a:ahLst/>
              <a:cxnLst>
                <a:cxn ang="0">
                  <a:pos x="5" y="2"/>
                </a:cxn>
                <a:cxn ang="0">
                  <a:pos x="1" y="2"/>
                </a:cxn>
                <a:cxn ang="0">
                  <a:pos x="5" y="2"/>
                </a:cxn>
              </a:cxnLst>
              <a:rect l="0" t="0" r="r" b="b"/>
              <a:pathLst>
                <a:path w="5" h="4">
                  <a:moveTo>
                    <a:pt x="5" y="2"/>
                  </a:moveTo>
                  <a:cubicBezTo>
                    <a:pt x="5" y="0"/>
                    <a:pt x="1" y="1"/>
                    <a:pt x="1" y="2"/>
                  </a:cubicBezTo>
                  <a:cubicBezTo>
                    <a:pt x="0" y="3"/>
                    <a:pt x="4" y="4"/>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75"/>
            <p:cNvSpPr>
              <a:spLocks/>
            </p:cNvSpPr>
            <p:nvPr/>
          </p:nvSpPr>
          <p:spPr bwMode="auto">
            <a:xfrm>
              <a:off x="4697159" y="4064639"/>
              <a:ext cx="18801" cy="18801"/>
            </a:xfrm>
            <a:custGeom>
              <a:avLst/>
              <a:gdLst/>
              <a:ahLst/>
              <a:cxnLst>
                <a:cxn ang="0">
                  <a:pos x="1" y="2"/>
                </a:cxn>
                <a:cxn ang="0">
                  <a:pos x="2" y="1"/>
                </a:cxn>
                <a:cxn ang="0">
                  <a:pos x="2" y="0"/>
                </a:cxn>
                <a:cxn ang="0">
                  <a:pos x="0" y="1"/>
                </a:cxn>
                <a:cxn ang="0">
                  <a:pos x="1" y="2"/>
                </a:cxn>
              </a:cxnLst>
              <a:rect l="0" t="0" r="r" b="b"/>
              <a:pathLst>
                <a:path w="2" h="2">
                  <a:moveTo>
                    <a:pt x="1" y="2"/>
                  </a:moveTo>
                  <a:cubicBezTo>
                    <a:pt x="1" y="2"/>
                    <a:pt x="2" y="1"/>
                    <a:pt x="2" y="1"/>
                  </a:cubicBezTo>
                  <a:cubicBezTo>
                    <a:pt x="2" y="1"/>
                    <a:pt x="2" y="1"/>
                    <a:pt x="2" y="0"/>
                  </a:cubicBezTo>
                  <a:cubicBezTo>
                    <a:pt x="1" y="0"/>
                    <a:pt x="1" y="1"/>
                    <a:pt x="0" y="1"/>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76"/>
            <p:cNvSpPr>
              <a:spLocks/>
            </p:cNvSpPr>
            <p:nvPr/>
          </p:nvSpPr>
          <p:spPr bwMode="auto">
            <a:xfrm>
              <a:off x="4750873" y="4045839"/>
              <a:ext cx="45658" cy="53714"/>
            </a:xfrm>
            <a:custGeom>
              <a:avLst/>
              <a:gdLst/>
              <a:ahLst/>
              <a:cxnLst>
                <a:cxn ang="0">
                  <a:pos x="5" y="0"/>
                </a:cxn>
                <a:cxn ang="0">
                  <a:pos x="0" y="3"/>
                </a:cxn>
                <a:cxn ang="0">
                  <a:pos x="5" y="0"/>
                </a:cxn>
              </a:cxnLst>
              <a:rect l="0" t="0" r="r" b="b"/>
              <a:pathLst>
                <a:path w="5" h="6">
                  <a:moveTo>
                    <a:pt x="5" y="0"/>
                  </a:moveTo>
                  <a:cubicBezTo>
                    <a:pt x="3" y="1"/>
                    <a:pt x="2" y="2"/>
                    <a:pt x="0" y="3"/>
                  </a:cubicBezTo>
                  <a:cubicBezTo>
                    <a:pt x="0" y="6"/>
                    <a:pt x="5" y="3"/>
                    <a:pt x="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77"/>
            <p:cNvSpPr>
              <a:spLocks/>
            </p:cNvSpPr>
            <p:nvPr/>
          </p:nvSpPr>
          <p:spPr bwMode="auto">
            <a:xfrm>
              <a:off x="4971101" y="4056582"/>
              <a:ext cx="72515" cy="34915"/>
            </a:xfrm>
            <a:custGeom>
              <a:avLst/>
              <a:gdLst/>
              <a:ahLst/>
              <a:cxnLst>
                <a:cxn ang="0">
                  <a:pos x="7" y="1"/>
                </a:cxn>
                <a:cxn ang="0">
                  <a:pos x="0" y="2"/>
                </a:cxn>
                <a:cxn ang="0">
                  <a:pos x="7" y="1"/>
                </a:cxn>
              </a:cxnLst>
              <a:rect l="0" t="0" r="r" b="b"/>
              <a:pathLst>
                <a:path w="8" h="4">
                  <a:moveTo>
                    <a:pt x="7" y="1"/>
                  </a:moveTo>
                  <a:cubicBezTo>
                    <a:pt x="5" y="1"/>
                    <a:pt x="1" y="0"/>
                    <a:pt x="0" y="2"/>
                  </a:cubicBezTo>
                  <a:cubicBezTo>
                    <a:pt x="0" y="4"/>
                    <a:pt x="8" y="4"/>
                    <a:pt x="7"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78"/>
            <p:cNvSpPr>
              <a:spLocks/>
            </p:cNvSpPr>
            <p:nvPr/>
          </p:nvSpPr>
          <p:spPr bwMode="auto">
            <a:xfrm>
              <a:off x="5051672" y="4037782"/>
              <a:ext cx="18801" cy="53714"/>
            </a:xfrm>
            <a:custGeom>
              <a:avLst/>
              <a:gdLst/>
              <a:ahLst/>
              <a:cxnLst>
                <a:cxn ang="0">
                  <a:pos x="0" y="5"/>
                </a:cxn>
                <a:cxn ang="0">
                  <a:pos x="0" y="1"/>
                </a:cxn>
                <a:cxn ang="0">
                  <a:pos x="0" y="5"/>
                </a:cxn>
              </a:cxnLst>
              <a:rect l="0" t="0" r="r" b="b"/>
              <a:pathLst>
                <a:path w="2" h="6">
                  <a:moveTo>
                    <a:pt x="0" y="5"/>
                  </a:moveTo>
                  <a:cubicBezTo>
                    <a:pt x="2" y="6"/>
                    <a:pt x="2" y="0"/>
                    <a:pt x="0" y="1"/>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81"/>
            <p:cNvSpPr>
              <a:spLocks/>
            </p:cNvSpPr>
            <p:nvPr/>
          </p:nvSpPr>
          <p:spPr bwMode="auto">
            <a:xfrm>
              <a:off x="4587044" y="4064639"/>
              <a:ext cx="37600" cy="18801"/>
            </a:xfrm>
            <a:custGeom>
              <a:avLst/>
              <a:gdLst/>
              <a:ahLst/>
              <a:cxnLst>
                <a:cxn ang="0">
                  <a:pos x="0" y="1"/>
                </a:cxn>
                <a:cxn ang="0">
                  <a:pos x="4" y="1"/>
                </a:cxn>
                <a:cxn ang="0">
                  <a:pos x="0" y="1"/>
                </a:cxn>
              </a:cxnLst>
              <a:rect l="0" t="0" r="r" b="b"/>
              <a:pathLst>
                <a:path w="4" h="2">
                  <a:moveTo>
                    <a:pt x="0" y="1"/>
                  </a:moveTo>
                  <a:cubicBezTo>
                    <a:pt x="0" y="2"/>
                    <a:pt x="3" y="1"/>
                    <a:pt x="4" y="1"/>
                  </a:cubicBezTo>
                  <a:cubicBezTo>
                    <a:pt x="4" y="0"/>
                    <a:pt x="1"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82"/>
            <p:cNvSpPr>
              <a:spLocks/>
            </p:cNvSpPr>
            <p:nvPr/>
          </p:nvSpPr>
          <p:spPr bwMode="auto">
            <a:xfrm>
              <a:off x="5078529" y="4027039"/>
              <a:ext cx="37600" cy="64457"/>
            </a:xfrm>
            <a:custGeom>
              <a:avLst/>
              <a:gdLst/>
              <a:ahLst/>
              <a:cxnLst>
                <a:cxn ang="0">
                  <a:pos x="0" y="5"/>
                </a:cxn>
                <a:cxn ang="0">
                  <a:pos x="4" y="4"/>
                </a:cxn>
                <a:cxn ang="0">
                  <a:pos x="0" y="5"/>
                </a:cxn>
              </a:cxnLst>
              <a:rect l="0" t="0" r="r" b="b"/>
              <a:pathLst>
                <a:path w="4" h="7">
                  <a:moveTo>
                    <a:pt x="0" y="5"/>
                  </a:moveTo>
                  <a:cubicBezTo>
                    <a:pt x="1" y="7"/>
                    <a:pt x="2" y="3"/>
                    <a:pt x="4" y="4"/>
                  </a:cubicBezTo>
                  <a:cubicBezTo>
                    <a:pt x="3" y="0"/>
                    <a:pt x="2" y="5"/>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86"/>
            <p:cNvSpPr>
              <a:spLocks/>
            </p:cNvSpPr>
            <p:nvPr/>
          </p:nvSpPr>
          <p:spPr bwMode="auto">
            <a:xfrm>
              <a:off x="4498416" y="4045839"/>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87"/>
            <p:cNvSpPr>
              <a:spLocks/>
            </p:cNvSpPr>
            <p:nvPr/>
          </p:nvSpPr>
          <p:spPr bwMode="auto">
            <a:xfrm>
              <a:off x="4670301" y="4037782"/>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88"/>
            <p:cNvSpPr>
              <a:spLocks/>
            </p:cNvSpPr>
            <p:nvPr/>
          </p:nvSpPr>
          <p:spPr bwMode="auto">
            <a:xfrm>
              <a:off x="4697159" y="4037782"/>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95"/>
            <p:cNvSpPr>
              <a:spLocks/>
            </p:cNvSpPr>
            <p:nvPr/>
          </p:nvSpPr>
          <p:spPr bwMode="auto">
            <a:xfrm>
              <a:off x="4514530" y="4018982"/>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96"/>
            <p:cNvSpPr>
              <a:spLocks/>
            </p:cNvSpPr>
            <p:nvPr/>
          </p:nvSpPr>
          <p:spPr bwMode="auto">
            <a:xfrm>
              <a:off x="4541387" y="4018982"/>
              <a:ext cx="18801" cy="18801"/>
            </a:xfrm>
            <a:custGeom>
              <a:avLst/>
              <a:gdLst/>
              <a:ahLst/>
              <a:cxnLst>
                <a:cxn ang="0">
                  <a:pos x="1" y="2"/>
                </a:cxn>
                <a:cxn ang="0">
                  <a:pos x="2" y="2"/>
                </a:cxn>
                <a:cxn ang="0">
                  <a:pos x="0" y="0"/>
                </a:cxn>
                <a:cxn ang="0">
                  <a:pos x="1" y="2"/>
                </a:cxn>
              </a:cxnLst>
              <a:rect l="0" t="0" r="r" b="b"/>
              <a:pathLst>
                <a:path w="2" h="2">
                  <a:moveTo>
                    <a:pt x="1" y="2"/>
                  </a:moveTo>
                  <a:cubicBezTo>
                    <a:pt x="1" y="2"/>
                    <a:pt x="2" y="2"/>
                    <a:pt x="2" y="2"/>
                  </a:cubicBezTo>
                  <a:cubicBezTo>
                    <a:pt x="2"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97"/>
            <p:cNvSpPr>
              <a:spLocks/>
            </p:cNvSpPr>
            <p:nvPr/>
          </p:nvSpPr>
          <p:spPr bwMode="auto">
            <a:xfrm>
              <a:off x="4560186" y="4018982"/>
              <a:ext cx="64457" cy="18801"/>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198"/>
            <p:cNvSpPr>
              <a:spLocks/>
            </p:cNvSpPr>
            <p:nvPr/>
          </p:nvSpPr>
          <p:spPr bwMode="auto">
            <a:xfrm>
              <a:off x="4761616" y="4018982"/>
              <a:ext cx="26857" cy="18801"/>
            </a:xfrm>
            <a:custGeom>
              <a:avLst/>
              <a:gdLst/>
              <a:ahLst/>
              <a:cxnLst>
                <a:cxn ang="0">
                  <a:pos x="0" y="0"/>
                </a:cxn>
                <a:cxn ang="0">
                  <a:pos x="0" y="2"/>
                </a:cxn>
                <a:cxn ang="0">
                  <a:pos x="2" y="2"/>
                </a:cxn>
                <a:cxn ang="0">
                  <a:pos x="0" y="0"/>
                </a:cxn>
              </a:cxnLst>
              <a:rect l="0" t="0" r="r" b="b"/>
              <a:pathLst>
                <a:path w="3" h="2">
                  <a:moveTo>
                    <a:pt x="0" y="0"/>
                  </a:moveTo>
                  <a:cubicBezTo>
                    <a:pt x="0" y="1"/>
                    <a:pt x="0" y="1"/>
                    <a:pt x="0" y="2"/>
                  </a:cubicBezTo>
                  <a:cubicBezTo>
                    <a:pt x="1" y="2"/>
                    <a:pt x="2" y="2"/>
                    <a:pt x="2" y="2"/>
                  </a:cubicBezTo>
                  <a:cubicBezTo>
                    <a:pt x="3" y="0"/>
                    <a:pt x="1"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199"/>
            <p:cNvSpPr>
              <a:spLocks/>
            </p:cNvSpPr>
            <p:nvPr/>
          </p:nvSpPr>
          <p:spPr bwMode="auto">
            <a:xfrm>
              <a:off x="4780415" y="3973324"/>
              <a:ext cx="53714" cy="72515"/>
            </a:xfrm>
            <a:custGeom>
              <a:avLst/>
              <a:gdLst/>
              <a:ahLst/>
              <a:cxnLst>
                <a:cxn ang="0">
                  <a:pos x="0" y="5"/>
                </a:cxn>
                <a:cxn ang="0">
                  <a:pos x="4" y="7"/>
                </a:cxn>
                <a:cxn ang="0">
                  <a:pos x="0" y="0"/>
                </a:cxn>
                <a:cxn ang="0">
                  <a:pos x="2" y="2"/>
                </a:cxn>
                <a:cxn ang="0">
                  <a:pos x="0" y="5"/>
                </a:cxn>
              </a:cxnLst>
              <a:rect l="0" t="0" r="r" b="b"/>
              <a:pathLst>
                <a:path w="6" h="8">
                  <a:moveTo>
                    <a:pt x="0" y="5"/>
                  </a:moveTo>
                  <a:cubicBezTo>
                    <a:pt x="2" y="6"/>
                    <a:pt x="1" y="8"/>
                    <a:pt x="4" y="7"/>
                  </a:cubicBezTo>
                  <a:cubicBezTo>
                    <a:pt x="2" y="4"/>
                    <a:pt x="6" y="0"/>
                    <a:pt x="0" y="0"/>
                  </a:cubicBezTo>
                  <a:cubicBezTo>
                    <a:pt x="0" y="1"/>
                    <a:pt x="1" y="2"/>
                    <a:pt x="2" y="2"/>
                  </a:cubicBezTo>
                  <a:cubicBezTo>
                    <a:pt x="3" y="4"/>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00"/>
            <p:cNvSpPr>
              <a:spLocks/>
            </p:cNvSpPr>
            <p:nvPr/>
          </p:nvSpPr>
          <p:spPr bwMode="auto">
            <a:xfrm>
              <a:off x="4842187" y="3954525"/>
              <a:ext cx="102057" cy="102057"/>
            </a:xfrm>
            <a:custGeom>
              <a:avLst/>
              <a:gdLst/>
              <a:ahLst/>
              <a:cxnLst>
                <a:cxn ang="0">
                  <a:pos x="10" y="9"/>
                </a:cxn>
                <a:cxn ang="0">
                  <a:pos x="7" y="5"/>
                </a:cxn>
                <a:cxn ang="0">
                  <a:pos x="10" y="2"/>
                </a:cxn>
                <a:cxn ang="0">
                  <a:pos x="2" y="1"/>
                </a:cxn>
                <a:cxn ang="0">
                  <a:pos x="5" y="7"/>
                </a:cxn>
                <a:cxn ang="0">
                  <a:pos x="0" y="7"/>
                </a:cxn>
                <a:cxn ang="0">
                  <a:pos x="10" y="9"/>
                </a:cxn>
              </a:cxnLst>
              <a:rect l="0" t="0" r="r" b="b"/>
              <a:pathLst>
                <a:path w="11" h="11">
                  <a:moveTo>
                    <a:pt x="10" y="9"/>
                  </a:moveTo>
                  <a:cubicBezTo>
                    <a:pt x="10" y="7"/>
                    <a:pt x="8" y="7"/>
                    <a:pt x="7" y="5"/>
                  </a:cubicBezTo>
                  <a:cubicBezTo>
                    <a:pt x="6" y="2"/>
                    <a:pt x="11" y="5"/>
                    <a:pt x="10" y="2"/>
                  </a:cubicBezTo>
                  <a:cubicBezTo>
                    <a:pt x="6" y="5"/>
                    <a:pt x="6" y="0"/>
                    <a:pt x="2" y="1"/>
                  </a:cubicBezTo>
                  <a:cubicBezTo>
                    <a:pt x="2" y="4"/>
                    <a:pt x="6" y="2"/>
                    <a:pt x="5" y="7"/>
                  </a:cubicBezTo>
                  <a:cubicBezTo>
                    <a:pt x="5" y="8"/>
                    <a:pt x="1" y="7"/>
                    <a:pt x="0" y="7"/>
                  </a:cubicBezTo>
                  <a:cubicBezTo>
                    <a:pt x="0" y="11"/>
                    <a:pt x="7" y="8"/>
                    <a:pt x="10" y="9"/>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01"/>
            <p:cNvSpPr>
              <a:spLocks/>
            </p:cNvSpPr>
            <p:nvPr/>
          </p:nvSpPr>
          <p:spPr bwMode="auto">
            <a:xfrm>
              <a:off x="4997958" y="3965268"/>
              <a:ext cx="64457" cy="72515"/>
            </a:xfrm>
            <a:custGeom>
              <a:avLst/>
              <a:gdLst/>
              <a:ahLst/>
              <a:cxnLst>
                <a:cxn ang="0">
                  <a:pos x="6" y="3"/>
                </a:cxn>
                <a:cxn ang="0">
                  <a:pos x="2" y="1"/>
                </a:cxn>
                <a:cxn ang="0">
                  <a:pos x="2" y="8"/>
                </a:cxn>
                <a:cxn ang="0">
                  <a:pos x="6" y="3"/>
                </a:cxn>
              </a:cxnLst>
              <a:rect l="0" t="0" r="r" b="b"/>
              <a:pathLst>
                <a:path w="7" h="8">
                  <a:moveTo>
                    <a:pt x="6" y="3"/>
                  </a:moveTo>
                  <a:cubicBezTo>
                    <a:pt x="6" y="0"/>
                    <a:pt x="4" y="1"/>
                    <a:pt x="2" y="1"/>
                  </a:cubicBezTo>
                  <a:cubicBezTo>
                    <a:pt x="3" y="4"/>
                    <a:pt x="0" y="6"/>
                    <a:pt x="2" y="8"/>
                  </a:cubicBezTo>
                  <a:cubicBezTo>
                    <a:pt x="7" y="8"/>
                    <a:pt x="0" y="1"/>
                    <a:pt x="6"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02"/>
            <p:cNvSpPr>
              <a:spLocks/>
            </p:cNvSpPr>
            <p:nvPr/>
          </p:nvSpPr>
          <p:spPr bwMode="auto">
            <a:xfrm>
              <a:off x="5062415" y="4018982"/>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14"/>
            <p:cNvSpPr>
              <a:spLocks/>
            </p:cNvSpPr>
            <p:nvPr/>
          </p:nvSpPr>
          <p:spPr bwMode="auto">
            <a:xfrm>
              <a:off x="4479614" y="3965269"/>
              <a:ext cx="45657" cy="45657"/>
            </a:xfrm>
            <a:custGeom>
              <a:avLst/>
              <a:gdLst/>
              <a:ahLst/>
              <a:cxnLst>
                <a:cxn ang="0">
                  <a:pos x="0" y="4"/>
                </a:cxn>
                <a:cxn ang="0">
                  <a:pos x="5" y="3"/>
                </a:cxn>
                <a:cxn ang="0">
                  <a:pos x="0" y="4"/>
                </a:cxn>
              </a:cxnLst>
              <a:rect l="0" t="0" r="r" b="b"/>
              <a:pathLst>
                <a:path w="5" h="5">
                  <a:moveTo>
                    <a:pt x="0" y="4"/>
                  </a:moveTo>
                  <a:cubicBezTo>
                    <a:pt x="2" y="4"/>
                    <a:pt x="5" y="5"/>
                    <a:pt x="5" y="3"/>
                  </a:cubicBezTo>
                  <a:cubicBezTo>
                    <a:pt x="5" y="0"/>
                    <a:pt x="0" y="1"/>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15"/>
            <p:cNvSpPr>
              <a:spLocks/>
            </p:cNvSpPr>
            <p:nvPr/>
          </p:nvSpPr>
          <p:spPr bwMode="auto">
            <a:xfrm>
              <a:off x="4525271" y="3954526"/>
              <a:ext cx="61771" cy="64457"/>
            </a:xfrm>
            <a:custGeom>
              <a:avLst/>
              <a:gdLst/>
              <a:ahLst/>
              <a:cxnLst>
                <a:cxn ang="0">
                  <a:pos x="7" y="2"/>
                </a:cxn>
                <a:cxn ang="0">
                  <a:pos x="0" y="1"/>
                </a:cxn>
                <a:cxn ang="0">
                  <a:pos x="7" y="2"/>
                </a:cxn>
              </a:cxnLst>
              <a:rect l="0" t="0" r="r" b="b"/>
              <a:pathLst>
                <a:path w="7" h="7">
                  <a:moveTo>
                    <a:pt x="7" y="2"/>
                  </a:moveTo>
                  <a:cubicBezTo>
                    <a:pt x="3" y="3"/>
                    <a:pt x="4" y="0"/>
                    <a:pt x="0" y="1"/>
                  </a:cubicBezTo>
                  <a:cubicBezTo>
                    <a:pt x="1" y="4"/>
                    <a:pt x="6" y="7"/>
                    <a:pt x="7"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16"/>
            <p:cNvSpPr>
              <a:spLocks/>
            </p:cNvSpPr>
            <p:nvPr/>
          </p:nvSpPr>
          <p:spPr bwMode="auto">
            <a:xfrm>
              <a:off x="4750871" y="3973326"/>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17"/>
            <p:cNvSpPr>
              <a:spLocks/>
            </p:cNvSpPr>
            <p:nvPr/>
          </p:nvSpPr>
          <p:spPr bwMode="auto">
            <a:xfrm>
              <a:off x="5051670" y="3973326"/>
              <a:ext cx="45657" cy="45657"/>
            </a:xfrm>
            <a:custGeom>
              <a:avLst/>
              <a:gdLst/>
              <a:ahLst/>
              <a:cxnLst>
                <a:cxn ang="0">
                  <a:pos x="0" y="2"/>
                </a:cxn>
                <a:cxn ang="0">
                  <a:pos x="5" y="0"/>
                </a:cxn>
                <a:cxn ang="0">
                  <a:pos x="0" y="2"/>
                </a:cxn>
              </a:cxnLst>
              <a:rect l="0" t="0" r="r" b="b"/>
              <a:pathLst>
                <a:path w="5" h="5">
                  <a:moveTo>
                    <a:pt x="0" y="2"/>
                  </a:moveTo>
                  <a:cubicBezTo>
                    <a:pt x="0" y="5"/>
                    <a:pt x="5" y="2"/>
                    <a:pt x="5" y="0"/>
                  </a:cubicBezTo>
                  <a:cubicBezTo>
                    <a:pt x="2" y="0"/>
                    <a:pt x="1"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21"/>
            <p:cNvSpPr>
              <a:spLocks/>
            </p:cNvSpPr>
            <p:nvPr/>
          </p:nvSpPr>
          <p:spPr bwMode="auto">
            <a:xfrm>
              <a:off x="4616585" y="3965269"/>
              <a:ext cx="80571" cy="26857"/>
            </a:xfrm>
            <a:custGeom>
              <a:avLst/>
              <a:gdLst/>
              <a:ahLst/>
              <a:cxnLst>
                <a:cxn ang="0">
                  <a:pos x="9" y="3"/>
                </a:cxn>
                <a:cxn ang="0">
                  <a:pos x="7" y="0"/>
                </a:cxn>
                <a:cxn ang="0">
                  <a:pos x="0" y="2"/>
                </a:cxn>
                <a:cxn ang="0">
                  <a:pos x="9" y="3"/>
                </a:cxn>
              </a:cxnLst>
              <a:rect l="0" t="0" r="r" b="b"/>
              <a:pathLst>
                <a:path w="9" h="3">
                  <a:moveTo>
                    <a:pt x="9" y="3"/>
                  </a:moveTo>
                  <a:cubicBezTo>
                    <a:pt x="9" y="1"/>
                    <a:pt x="7" y="1"/>
                    <a:pt x="7" y="0"/>
                  </a:cubicBezTo>
                  <a:cubicBezTo>
                    <a:pt x="4" y="0"/>
                    <a:pt x="3" y="2"/>
                    <a:pt x="0" y="2"/>
                  </a:cubicBezTo>
                  <a:cubicBezTo>
                    <a:pt x="3" y="3"/>
                    <a:pt x="7" y="3"/>
                    <a:pt x="9"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24"/>
            <p:cNvSpPr>
              <a:spLocks/>
            </p:cNvSpPr>
            <p:nvPr/>
          </p:nvSpPr>
          <p:spPr bwMode="auto">
            <a:xfrm>
              <a:off x="4971099" y="3965269"/>
              <a:ext cx="8057" cy="26857"/>
            </a:xfrm>
            <a:custGeom>
              <a:avLst/>
              <a:gdLst/>
              <a:ahLst/>
              <a:cxnLst>
                <a:cxn ang="0">
                  <a:pos x="0" y="3"/>
                </a:cxn>
                <a:cxn ang="0">
                  <a:pos x="1" y="3"/>
                </a:cxn>
                <a:cxn ang="0">
                  <a:pos x="1" y="0"/>
                </a:cxn>
                <a:cxn ang="0">
                  <a:pos x="0" y="0"/>
                </a:cxn>
                <a:cxn ang="0">
                  <a:pos x="0" y="3"/>
                </a:cxn>
              </a:cxnLst>
              <a:rect l="0" t="0" r="r" b="b"/>
              <a:pathLst>
                <a:path w="1" h="3">
                  <a:moveTo>
                    <a:pt x="0" y="3"/>
                  </a:moveTo>
                  <a:cubicBezTo>
                    <a:pt x="0" y="3"/>
                    <a:pt x="1" y="3"/>
                    <a:pt x="1" y="3"/>
                  </a:cubicBezTo>
                  <a:cubicBezTo>
                    <a:pt x="1" y="2"/>
                    <a:pt x="1" y="1"/>
                    <a:pt x="1"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27"/>
            <p:cNvSpPr>
              <a:spLocks/>
            </p:cNvSpPr>
            <p:nvPr/>
          </p:nvSpPr>
          <p:spPr bwMode="auto">
            <a:xfrm>
              <a:off x="4734757" y="3965269"/>
              <a:ext cx="16114"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28"/>
            <p:cNvSpPr>
              <a:spLocks/>
            </p:cNvSpPr>
            <p:nvPr/>
          </p:nvSpPr>
          <p:spPr bwMode="auto">
            <a:xfrm>
              <a:off x="4815328" y="39652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31"/>
            <p:cNvSpPr>
              <a:spLocks/>
            </p:cNvSpPr>
            <p:nvPr/>
          </p:nvSpPr>
          <p:spPr bwMode="auto">
            <a:xfrm>
              <a:off x="4906642" y="3946469"/>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37"/>
            <p:cNvSpPr>
              <a:spLocks/>
            </p:cNvSpPr>
            <p:nvPr/>
          </p:nvSpPr>
          <p:spPr bwMode="auto">
            <a:xfrm>
              <a:off x="4498414"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38"/>
            <p:cNvSpPr>
              <a:spLocks/>
            </p:cNvSpPr>
            <p:nvPr/>
          </p:nvSpPr>
          <p:spPr bwMode="auto">
            <a:xfrm>
              <a:off x="4541385" y="3927669"/>
              <a:ext cx="18800" cy="18800"/>
            </a:xfrm>
            <a:custGeom>
              <a:avLst/>
              <a:gdLst/>
              <a:ahLst/>
              <a:cxnLst>
                <a:cxn ang="0">
                  <a:pos x="1" y="2"/>
                </a:cxn>
                <a:cxn ang="0">
                  <a:pos x="2" y="2"/>
                </a:cxn>
                <a:cxn ang="0">
                  <a:pos x="0" y="1"/>
                </a:cxn>
                <a:cxn ang="0">
                  <a:pos x="1" y="2"/>
                </a:cxn>
              </a:cxnLst>
              <a:rect l="0" t="0" r="r" b="b"/>
              <a:pathLst>
                <a:path w="2" h="2">
                  <a:moveTo>
                    <a:pt x="1" y="2"/>
                  </a:moveTo>
                  <a:cubicBezTo>
                    <a:pt x="1" y="2"/>
                    <a:pt x="2" y="2"/>
                    <a:pt x="2" y="2"/>
                  </a:cubicBezTo>
                  <a:cubicBezTo>
                    <a:pt x="2" y="0"/>
                    <a:pt x="1" y="1"/>
                    <a:pt x="0" y="1"/>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39"/>
            <p:cNvSpPr>
              <a:spLocks/>
            </p:cNvSpPr>
            <p:nvPr/>
          </p:nvSpPr>
          <p:spPr bwMode="auto">
            <a:xfrm>
              <a:off x="4624642" y="3908869"/>
              <a:ext cx="37600" cy="37600"/>
            </a:xfrm>
            <a:custGeom>
              <a:avLst/>
              <a:gdLst/>
              <a:ahLst/>
              <a:cxnLst>
                <a:cxn ang="0">
                  <a:pos x="2" y="4"/>
                </a:cxn>
                <a:cxn ang="0">
                  <a:pos x="3" y="0"/>
                </a:cxn>
                <a:cxn ang="0">
                  <a:pos x="0" y="1"/>
                </a:cxn>
                <a:cxn ang="0">
                  <a:pos x="2" y="4"/>
                </a:cxn>
              </a:cxnLst>
              <a:rect l="0" t="0" r="r" b="b"/>
              <a:pathLst>
                <a:path w="4" h="4">
                  <a:moveTo>
                    <a:pt x="2" y="4"/>
                  </a:moveTo>
                  <a:cubicBezTo>
                    <a:pt x="4" y="4"/>
                    <a:pt x="4" y="1"/>
                    <a:pt x="3" y="0"/>
                  </a:cubicBezTo>
                  <a:cubicBezTo>
                    <a:pt x="2" y="1"/>
                    <a:pt x="1" y="1"/>
                    <a:pt x="0" y="1"/>
                  </a:cubicBezTo>
                  <a:cubicBezTo>
                    <a:pt x="0" y="3"/>
                    <a:pt x="2" y="3"/>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40"/>
            <p:cNvSpPr>
              <a:spLocks/>
            </p:cNvSpPr>
            <p:nvPr/>
          </p:nvSpPr>
          <p:spPr bwMode="auto">
            <a:xfrm>
              <a:off x="4662242" y="3900812"/>
              <a:ext cx="88628" cy="45657"/>
            </a:xfrm>
            <a:custGeom>
              <a:avLst/>
              <a:gdLst/>
              <a:ahLst/>
              <a:cxnLst>
                <a:cxn ang="0">
                  <a:pos x="2" y="5"/>
                </a:cxn>
                <a:cxn ang="0">
                  <a:pos x="10" y="5"/>
                </a:cxn>
                <a:cxn ang="0">
                  <a:pos x="1" y="1"/>
                </a:cxn>
                <a:cxn ang="0">
                  <a:pos x="2" y="5"/>
                </a:cxn>
              </a:cxnLst>
              <a:rect l="0" t="0" r="r" b="b"/>
              <a:pathLst>
                <a:path w="10" h="5">
                  <a:moveTo>
                    <a:pt x="2" y="5"/>
                  </a:moveTo>
                  <a:cubicBezTo>
                    <a:pt x="5" y="5"/>
                    <a:pt x="7" y="5"/>
                    <a:pt x="10" y="5"/>
                  </a:cubicBezTo>
                  <a:cubicBezTo>
                    <a:pt x="7" y="0"/>
                    <a:pt x="4" y="3"/>
                    <a:pt x="1" y="1"/>
                  </a:cubicBezTo>
                  <a:cubicBezTo>
                    <a:pt x="0" y="4"/>
                    <a:pt x="3" y="3"/>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41"/>
            <p:cNvSpPr>
              <a:spLocks/>
            </p:cNvSpPr>
            <p:nvPr/>
          </p:nvSpPr>
          <p:spPr bwMode="auto">
            <a:xfrm>
              <a:off x="4796528" y="3927669"/>
              <a:ext cx="37600" cy="18800"/>
            </a:xfrm>
            <a:custGeom>
              <a:avLst/>
              <a:gdLst/>
              <a:ahLst/>
              <a:cxnLst>
                <a:cxn ang="0">
                  <a:pos x="0" y="2"/>
                </a:cxn>
                <a:cxn ang="0">
                  <a:pos x="3" y="0"/>
                </a:cxn>
                <a:cxn ang="0">
                  <a:pos x="0" y="2"/>
                </a:cxn>
              </a:cxnLst>
              <a:rect l="0" t="0" r="r" b="b"/>
              <a:pathLst>
                <a:path w="4" h="2">
                  <a:moveTo>
                    <a:pt x="0" y="2"/>
                  </a:moveTo>
                  <a:cubicBezTo>
                    <a:pt x="2" y="2"/>
                    <a:pt x="4" y="2"/>
                    <a:pt x="3" y="0"/>
                  </a:cubicBezTo>
                  <a:cubicBezTo>
                    <a:pt x="2" y="0"/>
                    <a:pt x="0"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42"/>
            <p:cNvSpPr>
              <a:spLocks/>
            </p:cNvSpPr>
            <p:nvPr/>
          </p:nvSpPr>
          <p:spPr bwMode="auto">
            <a:xfrm>
              <a:off x="4842185" y="3919612"/>
              <a:ext cx="37600" cy="34914"/>
            </a:xfrm>
            <a:custGeom>
              <a:avLst/>
              <a:gdLst/>
              <a:ahLst/>
              <a:cxnLst>
                <a:cxn ang="0">
                  <a:pos x="4" y="2"/>
                </a:cxn>
                <a:cxn ang="0">
                  <a:pos x="0" y="2"/>
                </a:cxn>
                <a:cxn ang="0">
                  <a:pos x="4" y="2"/>
                </a:cxn>
              </a:cxnLst>
              <a:rect l="0" t="0" r="r" b="b"/>
              <a:pathLst>
                <a:path w="4" h="4">
                  <a:moveTo>
                    <a:pt x="4" y="2"/>
                  </a:moveTo>
                  <a:cubicBezTo>
                    <a:pt x="3" y="0"/>
                    <a:pt x="2" y="2"/>
                    <a:pt x="0" y="2"/>
                  </a:cubicBezTo>
                  <a:cubicBezTo>
                    <a:pt x="0" y="3"/>
                    <a:pt x="3" y="4"/>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43"/>
            <p:cNvSpPr>
              <a:spLocks/>
            </p:cNvSpPr>
            <p:nvPr/>
          </p:nvSpPr>
          <p:spPr bwMode="auto">
            <a:xfrm>
              <a:off x="4971099"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44"/>
            <p:cNvSpPr>
              <a:spLocks/>
            </p:cNvSpPr>
            <p:nvPr/>
          </p:nvSpPr>
          <p:spPr bwMode="auto">
            <a:xfrm>
              <a:off x="5035556"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245"/>
            <p:cNvSpPr>
              <a:spLocks/>
            </p:cNvSpPr>
            <p:nvPr/>
          </p:nvSpPr>
          <p:spPr bwMode="auto">
            <a:xfrm>
              <a:off x="5062413"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246"/>
            <p:cNvSpPr>
              <a:spLocks/>
            </p:cNvSpPr>
            <p:nvPr/>
          </p:nvSpPr>
          <p:spPr bwMode="auto">
            <a:xfrm>
              <a:off x="5078527" y="3919612"/>
              <a:ext cx="37600" cy="34914"/>
            </a:xfrm>
            <a:custGeom>
              <a:avLst/>
              <a:gdLst/>
              <a:ahLst/>
              <a:cxnLst>
                <a:cxn ang="0">
                  <a:pos x="4" y="2"/>
                </a:cxn>
                <a:cxn ang="0">
                  <a:pos x="4" y="2"/>
                </a:cxn>
              </a:cxnLst>
              <a:rect l="0" t="0" r="r" b="b"/>
              <a:pathLst>
                <a:path w="4" h="4">
                  <a:moveTo>
                    <a:pt x="4" y="2"/>
                  </a:moveTo>
                  <a:cubicBezTo>
                    <a:pt x="1" y="0"/>
                    <a:pt x="0" y="4"/>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249"/>
            <p:cNvSpPr>
              <a:spLocks/>
            </p:cNvSpPr>
            <p:nvPr/>
          </p:nvSpPr>
          <p:spPr bwMode="auto">
            <a:xfrm>
              <a:off x="4433957" y="3900812"/>
              <a:ext cx="53714" cy="34914"/>
            </a:xfrm>
            <a:custGeom>
              <a:avLst/>
              <a:gdLst/>
              <a:ahLst/>
              <a:cxnLst>
                <a:cxn ang="0">
                  <a:pos x="2" y="4"/>
                </a:cxn>
                <a:cxn ang="0">
                  <a:pos x="5" y="3"/>
                </a:cxn>
                <a:cxn ang="0">
                  <a:pos x="2" y="4"/>
                </a:cxn>
              </a:cxnLst>
              <a:rect l="0" t="0" r="r" b="b"/>
              <a:pathLst>
                <a:path w="6" h="4">
                  <a:moveTo>
                    <a:pt x="2" y="4"/>
                  </a:moveTo>
                  <a:cubicBezTo>
                    <a:pt x="3" y="4"/>
                    <a:pt x="5" y="3"/>
                    <a:pt x="5" y="3"/>
                  </a:cubicBezTo>
                  <a:cubicBezTo>
                    <a:pt x="6" y="1"/>
                    <a:pt x="0" y="0"/>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250"/>
            <p:cNvSpPr>
              <a:spLocks/>
            </p:cNvSpPr>
            <p:nvPr/>
          </p:nvSpPr>
          <p:spPr bwMode="auto">
            <a:xfrm>
              <a:off x="4997956" y="3900812"/>
              <a:ext cx="18800" cy="34914"/>
            </a:xfrm>
            <a:custGeom>
              <a:avLst/>
              <a:gdLst/>
              <a:ahLst/>
              <a:cxnLst>
                <a:cxn ang="0">
                  <a:pos x="1" y="4"/>
                </a:cxn>
                <a:cxn ang="0">
                  <a:pos x="0" y="1"/>
                </a:cxn>
                <a:cxn ang="0">
                  <a:pos x="0" y="3"/>
                </a:cxn>
                <a:cxn ang="0">
                  <a:pos x="1" y="4"/>
                </a:cxn>
              </a:cxnLst>
              <a:rect l="0" t="0" r="r" b="b"/>
              <a:pathLst>
                <a:path w="2" h="4">
                  <a:moveTo>
                    <a:pt x="1" y="4"/>
                  </a:moveTo>
                  <a:cubicBezTo>
                    <a:pt x="2" y="4"/>
                    <a:pt x="2" y="0"/>
                    <a:pt x="0" y="1"/>
                  </a:cubicBezTo>
                  <a:cubicBezTo>
                    <a:pt x="0" y="2"/>
                    <a:pt x="0" y="2"/>
                    <a:pt x="0" y="3"/>
                  </a:cubicBezTo>
                  <a:cubicBezTo>
                    <a:pt x="1" y="3"/>
                    <a:pt x="1"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251"/>
            <p:cNvSpPr>
              <a:spLocks/>
            </p:cNvSpPr>
            <p:nvPr/>
          </p:nvSpPr>
          <p:spPr bwMode="auto">
            <a:xfrm>
              <a:off x="4415157" y="3908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256"/>
            <p:cNvSpPr>
              <a:spLocks/>
            </p:cNvSpPr>
            <p:nvPr/>
          </p:nvSpPr>
          <p:spPr bwMode="auto">
            <a:xfrm>
              <a:off x="4369500" y="3882012"/>
              <a:ext cx="26857" cy="26857"/>
            </a:xfrm>
            <a:custGeom>
              <a:avLst/>
              <a:gdLst/>
              <a:ahLst/>
              <a:cxnLst>
                <a:cxn ang="0">
                  <a:pos x="1" y="3"/>
                </a:cxn>
                <a:cxn ang="0">
                  <a:pos x="3" y="3"/>
                </a:cxn>
                <a:cxn ang="0">
                  <a:pos x="3" y="0"/>
                </a:cxn>
                <a:cxn ang="0">
                  <a:pos x="0" y="0"/>
                </a:cxn>
                <a:cxn ang="0">
                  <a:pos x="1" y="3"/>
                </a:cxn>
              </a:cxnLst>
              <a:rect l="0" t="0" r="r" b="b"/>
              <a:pathLst>
                <a:path w="3" h="3">
                  <a:moveTo>
                    <a:pt x="1" y="3"/>
                  </a:moveTo>
                  <a:cubicBezTo>
                    <a:pt x="1" y="3"/>
                    <a:pt x="2" y="3"/>
                    <a:pt x="3" y="3"/>
                  </a:cubicBezTo>
                  <a:cubicBezTo>
                    <a:pt x="3" y="2"/>
                    <a:pt x="3" y="1"/>
                    <a:pt x="3" y="0"/>
                  </a:cubicBezTo>
                  <a:cubicBezTo>
                    <a:pt x="2" y="0"/>
                    <a:pt x="1"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257"/>
            <p:cNvSpPr>
              <a:spLocks/>
            </p:cNvSpPr>
            <p:nvPr/>
          </p:nvSpPr>
          <p:spPr bwMode="auto">
            <a:xfrm>
              <a:off x="4780414" y="3873955"/>
              <a:ext cx="61771" cy="45657"/>
            </a:xfrm>
            <a:custGeom>
              <a:avLst/>
              <a:gdLst/>
              <a:ahLst/>
              <a:cxnLst>
                <a:cxn ang="0">
                  <a:pos x="0" y="4"/>
                </a:cxn>
                <a:cxn ang="0">
                  <a:pos x="7" y="3"/>
                </a:cxn>
                <a:cxn ang="0">
                  <a:pos x="7" y="0"/>
                </a:cxn>
                <a:cxn ang="0">
                  <a:pos x="0" y="1"/>
                </a:cxn>
                <a:cxn ang="0">
                  <a:pos x="0" y="4"/>
                </a:cxn>
              </a:cxnLst>
              <a:rect l="0" t="0" r="r" b="b"/>
              <a:pathLst>
                <a:path w="7" h="5">
                  <a:moveTo>
                    <a:pt x="0" y="4"/>
                  </a:moveTo>
                  <a:cubicBezTo>
                    <a:pt x="3" y="5"/>
                    <a:pt x="3" y="2"/>
                    <a:pt x="7" y="3"/>
                  </a:cubicBezTo>
                  <a:cubicBezTo>
                    <a:pt x="7" y="2"/>
                    <a:pt x="7" y="1"/>
                    <a:pt x="7" y="0"/>
                  </a:cubicBezTo>
                  <a:cubicBezTo>
                    <a:pt x="5" y="1"/>
                    <a:pt x="3" y="2"/>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266"/>
            <p:cNvSpPr>
              <a:spLocks/>
            </p:cNvSpPr>
            <p:nvPr/>
          </p:nvSpPr>
          <p:spPr bwMode="auto">
            <a:xfrm>
              <a:off x="4251329"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267"/>
            <p:cNvSpPr>
              <a:spLocks/>
            </p:cNvSpPr>
            <p:nvPr/>
          </p:nvSpPr>
          <p:spPr bwMode="auto">
            <a:xfrm>
              <a:off x="4452757"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268"/>
            <p:cNvSpPr>
              <a:spLocks/>
            </p:cNvSpPr>
            <p:nvPr/>
          </p:nvSpPr>
          <p:spPr bwMode="auto">
            <a:xfrm>
              <a:off x="4616585" y="3882012"/>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269"/>
            <p:cNvSpPr>
              <a:spLocks/>
            </p:cNvSpPr>
            <p:nvPr/>
          </p:nvSpPr>
          <p:spPr bwMode="auto">
            <a:xfrm>
              <a:off x="4678357" y="3873955"/>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2" y="3"/>
                    <a:pt x="2" y="3"/>
                  </a:cubicBezTo>
                  <a:cubicBezTo>
                    <a:pt x="2" y="2"/>
                    <a:pt x="2" y="1"/>
                    <a:pt x="2"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270"/>
            <p:cNvSpPr>
              <a:spLocks/>
            </p:cNvSpPr>
            <p:nvPr/>
          </p:nvSpPr>
          <p:spPr bwMode="auto">
            <a:xfrm>
              <a:off x="4734757" y="3855155"/>
              <a:ext cx="26857" cy="45657"/>
            </a:xfrm>
            <a:custGeom>
              <a:avLst/>
              <a:gdLst/>
              <a:ahLst/>
              <a:cxnLst>
                <a:cxn ang="0">
                  <a:pos x="0" y="5"/>
                </a:cxn>
                <a:cxn ang="0">
                  <a:pos x="3" y="5"/>
                </a:cxn>
                <a:cxn ang="0">
                  <a:pos x="0" y="0"/>
                </a:cxn>
                <a:cxn ang="0">
                  <a:pos x="0" y="5"/>
                </a:cxn>
              </a:cxnLst>
              <a:rect l="0" t="0" r="r" b="b"/>
              <a:pathLst>
                <a:path w="3" h="5">
                  <a:moveTo>
                    <a:pt x="0" y="5"/>
                  </a:moveTo>
                  <a:cubicBezTo>
                    <a:pt x="1" y="5"/>
                    <a:pt x="2" y="5"/>
                    <a:pt x="3" y="5"/>
                  </a:cubicBezTo>
                  <a:cubicBezTo>
                    <a:pt x="2" y="4"/>
                    <a:pt x="2" y="1"/>
                    <a:pt x="0" y="0"/>
                  </a:cubicBezTo>
                  <a:cubicBezTo>
                    <a:pt x="0" y="2"/>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271"/>
            <p:cNvSpPr>
              <a:spLocks/>
            </p:cNvSpPr>
            <p:nvPr/>
          </p:nvSpPr>
          <p:spPr bwMode="auto">
            <a:xfrm>
              <a:off x="4879785" y="3882012"/>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278"/>
            <p:cNvSpPr>
              <a:spLocks/>
            </p:cNvSpPr>
            <p:nvPr/>
          </p:nvSpPr>
          <p:spPr bwMode="auto">
            <a:xfrm>
              <a:off x="4259386" y="3855155"/>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279"/>
            <p:cNvSpPr>
              <a:spLocks/>
            </p:cNvSpPr>
            <p:nvPr/>
          </p:nvSpPr>
          <p:spPr bwMode="auto">
            <a:xfrm>
              <a:off x="4415157" y="3847097"/>
              <a:ext cx="37600" cy="26857"/>
            </a:xfrm>
            <a:custGeom>
              <a:avLst/>
              <a:gdLst/>
              <a:ahLst/>
              <a:cxnLst>
                <a:cxn ang="0">
                  <a:pos x="0" y="3"/>
                </a:cxn>
                <a:cxn ang="0">
                  <a:pos x="4" y="3"/>
                </a:cxn>
                <a:cxn ang="0">
                  <a:pos x="0" y="0"/>
                </a:cxn>
                <a:cxn ang="0">
                  <a:pos x="0" y="3"/>
                </a:cxn>
              </a:cxnLst>
              <a:rect l="0" t="0" r="r" b="b"/>
              <a:pathLst>
                <a:path w="4" h="3">
                  <a:moveTo>
                    <a:pt x="0" y="3"/>
                  </a:moveTo>
                  <a:cubicBezTo>
                    <a:pt x="1" y="3"/>
                    <a:pt x="2" y="3"/>
                    <a:pt x="4" y="3"/>
                  </a:cubicBezTo>
                  <a:cubicBezTo>
                    <a:pt x="3" y="1"/>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80"/>
            <p:cNvSpPr>
              <a:spLocks/>
            </p:cNvSpPr>
            <p:nvPr/>
          </p:nvSpPr>
          <p:spPr bwMode="auto">
            <a:xfrm>
              <a:off x="4487671" y="3828297"/>
              <a:ext cx="53714" cy="34914"/>
            </a:xfrm>
            <a:custGeom>
              <a:avLst/>
              <a:gdLst/>
              <a:ahLst/>
              <a:cxnLst>
                <a:cxn ang="0">
                  <a:pos x="3" y="4"/>
                </a:cxn>
                <a:cxn ang="0">
                  <a:pos x="1" y="1"/>
                </a:cxn>
                <a:cxn ang="0">
                  <a:pos x="3" y="4"/>
                </a:cxn>
              </a:cxnLst>
              <a:rect l="0" t="0" r="r" b="b"/>
              <a:pathLst>
                <a:path w="6" h="4">
                  <a:moveTo>
                    <a:pt x="3" y="4"/>
                  </a:moveTo>
                  <a:cubicBezTo>
                    <a:pt x="6" y="4"/>
                    <a:pt x="3" y="0"/>
                    <a:pt x="1" y="1"/>
                  </a:cubicBezTo>
                  <a:cubicBezTo>
                    <a:pt x="0" y="3"/>
                    <a:pt x="4" y="2"/>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283"/>
            <p:cNvSpPr>
              <a:spLocks/>
            </p:cNvSpPr>
            <p:nvPr/>
          </p:nvSpPr>
          <p:spPr bwMode="auto">
            <a:xfrm>
              <a:off x="4616585" y="3817555"/>
              <a:ext cx="88628" cy="45657"/>
            </a:xfrm>
            <a:custGeom>
              <a:avLst/>
              <a:gdLst/>
              <a:ahLst/>
              <a:cxnLst>
                <a:cxn ang="0">
                  <a:pos x="10" y="4"/>
                </a:cxn>
                <a:cxn ang="0">
                  <a:pos x="2" y="0"/>
                </a:cxn>
                <a:cxn ang="0">
                  <a:pos x="0" y="3"/>
                </a:cxn>
                <a:cxn ang="0">
                  <a:pos x="10" y="4"/>
                </a:cxn>
              </a:cxnLst>
              <a:rect l="0" t="0" r="r" b="b"/>
              <a:pathLst>
                <a:path w="10" h="5">
                  <a:moveTo>
                    <a:pt x="10" y="4"/>
                  </a:moveTo>
                  <a:cubicBezTo>
                    <a:pt x="8" y="1"/>
                    <a:pt x="6" y="0"/>
                    <a:pt x="2" y="0"/>
                  </a:cubicBezTo>
                  <a:cubicBezTo>
                    <a:pt x="2" y="2"/>
                    <a:pt x="1" y="2"/>
                    <a:pt x="0" y="3"/>
                  </a:cubicBezTo>
                  <a:cubicBezTo>
                    <a:pt x="3" y="5"/>
                    <a:pt x="6" y="3"/>
                    <a:pt x="1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284"/>
            <p:cNvSpPr>
              <a:spLocks/>
            </p:cNvSpPr>
            <p:nvPr/>
          </p:nvSpPr>
          <p:spPr bwMode="auto">
            <a:xfrm>
              <a:off x="4898585" y="3836355"/>
              <a:ext cx="34914" cy="18800"/>
            </a:xfrm>
            <a:custGeom>
              <a:avLst/>
              <a:gdLst/>
              <a:ahLst/>
              <a:cxnLst>
                <a:cxn ang="0">
                  <a:pos x="1" y="2"/>
                </a:cxn>
                <a:cxn ang="0">
                  <a:pos x="4" y="2"/>
                </a:cxn>
                <a:cxn ang="0">
                  <a:pos x="1" y="2"/>
                </a:cxn>
              </a:cxnLst>
              <a:rect l="0" t="0" r="r" b="b"/>
              <a:pathLst>
                <a:path w="4" h="2">
                  <a:moveTo>
                    <a:pt x="1" y="2"/>
                  </a:moveTo>
                  <a:cubicBezTo>
                    <a:pt x="2" y="2"/>
                    <a:pt x="2" y="1"/>
                    <a:pt x="4" y="2"/>
                  </a:cubicBezTo>
                  <a:cubicBezTo>
                    <a:pt x="4"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289"/>
            <p:cNvSpPr>
              <a:spLocks/>
            </p:cNvSpPr>
            <p:nvPr/>
          </p:nvSpPr>
          <p:spPr bwMode="auto">
            <a:xfrm>
              <a:off x="4552128" y="3836355"/>
              <a:ext cx="45657" cy="18800"/>
            </a:xfrm>
            <a:custGeom>
              <a:avLst/>
              <a:gdLst/>
              <a:ahLst/>
              <a:cxnLst>
                <a:cxn ang="0">
                  <a:pos x="0" y="1"/>
                </a:cxn>
                <a:cxn ang="0">
                  <a:pos x="4" y="0"/>
                </a:cxn>
                <a:cxn ang="0">
                  <a:pos x="0" y="1"/>
                </a:cxn>
              </a:cxnLst>
              <a:rect l="0" t="0" r="r" b="b"/>
              <a:pathLst>
                <a:path w="5" h="2">
                  <a:moveTo>
                    <a:pt x="0" y="1"/>
                  </a:moveTo>
                  <a:cubicBezTo>
                    <a:pt x="0" y="2"/>
                    <a:pt x="5" y="2"/>
                    <a:pt x="4" y="0"/>
                  </a:cubicBezTo>
                  <a:cubicBezTo>
                    <a:pt x="2" y="0"/>
                    <a:pt x="0"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290"/>
            <p:cNvSpPr>
              <a:spLocks/>
            </p:cNvSpPr>
            <p:nvPr/>
          </p:nvSpPr>
          <p:spPr bwMode="auto">
            <a:xfrm>
              <a:off x="4971099"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291"/>
            <p:cNvSpPr>
              <a:spLocks/>
            </p:cNvSpPr>
            <p:nvPr/>
          </p:nvSpPr>
          <p:spPr bwMode="auto">
            <a:xfrm>
              <a:off x="4734757" y="3817555"/>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295"/>
            <p:cNvSpPr>
              <a:spLocks/>
            </p:cNvSpPr>
            <p:nvPr/>
          </p:nvSpPr>
          <p:spPr bwMode="auto">
            <a:xfrm>
              <a:off x="4514528" y="3790698"/>
              <a:ext cx="56400" cy="37600"/>
            </a:xfrm>
            <a:custGeom>
              <a:avLst/>
              <a:gdLst/>
              <a:ahLst/>
              <a:cxnLst>
                <a:cxn ang="0">
                  <a:pos x="4" y="3"/>
                </a:cxn>
                <a:cxn ang="0">
                  <a:pos x="5" y="0"/>
                </a:cxn>
                <a:cxn ang="0">
                  <a:pos x="1" y="0"/>
                </a:cxn>
                <a:cxn ang="0">
                  <a:pos x="4" y="3"/>
                </a:cxn>
              </a:cxnLst>
              <a:rect l="0" t="0" r="r" b="b"/>
              <a:pathLst>
                <a:path w="6" h="4">
                  <a:moveTo>
                    <a:pt x="4" y="3"/>
                  </a:moveTo>
                  <a:cubicBezTo>
                    <a:pt x="6" y="4"/>
                    <a:pt x="5" y="2"/>
                    <a:pt x="5" y="0"/>
                  </a:cubicBezTo>
                  <a:cubicBezTo>
                    <a:pt x="4" y="0"/>
                    <a:pt x="2" y="0"/>
                    <a:pt x="1" y="0"/>
                  </a:cubicBezTo>
                  <a:cubicBezTo>
                    <a:pt x="0" y="3"/>
                    <a:pt x="5" y="1"/>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303"/>
            <p:cNvSpPr>
              <a:spLocks/>
            </p:cNvSpPr>
            <p:nvPr/>
          </p:nvSpPr>
          <p:spPr bwMode="auto">
            <a:xfrm>
              <a:off x="4224472" y="3790698"/>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04"/>
            <p:cNvSpPr>
              <a:spLocks/>
            </p:cNvSpPr>
            <p:nvPr/>
          </p:nvSpPr>
          <p:spPr bwMode="auto">
            <a:xfrm>
              <a:off x="4498414"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305"/>
            <p:cNvSpPr>
              <a:spLocks/>
            </p:cNvSpPr>
            <p:nvPr/>
          </p:nvSpPr>
          <p:spPr bwMode="auto">
            <a:xfrm>
              <a:off x="4616585"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306"/>
            <p:cNvSpPr>
              <a:spLocks/>
            </p:cNvSpPr>
            <p:nvPr/>
          </p:nvSpPr>
          <p:spPr bwMode="auto">
            <a:xfrm>
              <a:off x="4914699"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307"/>
            <p:cNvSpPr>
              <a:spLocks/>
            </p:cNvSpPr>
            <p:nvPr/>
          </p:nvSpPr>
          <p:spPr bwMode="auto">
            <a:xfrm>
              <a:off x="4997956"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316"/>
            <p:cNvSpPr>
              <a:spLocks/>
            </p:cNvSpPr>
            <p:nvPr/>
          </p:nvSpPr>
          <p:spPr bwMode="auto">
            <a:xfrm>
              <a:off x="4815328" y="3771898"/>
              <a:ext cx="37600" cy="29543"/>
            </a:xfrm>
            <a:custGeom>
              <a:avLst/>
              <a:gdLst/>
              <a:ahLst/>
              <a:cxnLst>
                <a:cxn ang="0">
                  <a:pos x="1" y="2"/>
                </a:cxn>
                <a:cxn ang="0">
                  <a:pos x="4" y="2"/>
                </a:cxn>
                <a:cxn ang="0">
                  <a:pos x="1" y="2"/>
                </a:cxn>
              </a:cxnLst>
              <a:rect l="0" t="0" r="r" b="b"/>
              <a:pathLst>
                <a:path w="4" h="3">
                  <a:moveTo>
                    <a:pt x="1" y="2"/>
                  </a:moveTo>
                  <a:cubicBezTo>
                    <a:pt x="2" y="3"/>
                    <a:pt x="3" y="2"/>
                    <a:pt x="4" y="2"/>
                  </a:cubicBezTo>
                  <a:cubicBezTo>
                    <a:pt x="4" y="0"/>
                    <a:pt x="0"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320"/>
            <p:cNvSpPr>
              <a:spLocks/>
            </p:cNvSpPr>
            <p:nvPr/>
          </p:nvSpPr>
          <p:spPr bwMode="auto">
            <a:xfrm>
              <a:off x="4460814" y="3763840"/>
              <a:ext cx="18800" cy="18800"/>
            </a:xfrm>
            <a:custGeom>
              <a:avLst/>
              <a:gdLst/>
              <a:ahLst/>
              <a:cxnLst>
                <a:cxn ang="0">
                  <a:pos x="1" y="2"/>
                </a:cxn>
                <a:cxn ang="0">
                  <a:pos x="2" y="1"/>
                </a:cxn>
                <a:cxn ang="0">
                  <a:pos x="2" y="0"/>
                </a:cxn>
                <a:cxn ang="0">
                  <a:pos x="0" y="0"/>
                </a:cxn>
                <a:cxn ang="0">
                  <a:pos x="1" y="2"/>
                </a:cxn>
              </a:cxnLst>
              <a:rect l="0" t="0" r="r" b="b"/>
              <a:pathLst>
                <a:path w="2" h="2">
                  <a:moveTo>
                    <a:pt x="1" y="2"/>
                  </a:moveTo>
                  <a:cubicBezTo>
                    <a:pt x="2" y="2"/>
                    <a:pt x="2" y="1"/>
                    <a:pt x="2" y="1"/>
                  </a:cubicBezTo>
                  <a:cubicBezTo>
                    <a:pt x="2" y="1"/>
                    <a:pt x="2" y="0"/>
                    <a:pt x="2" y="0"/>
                  </a:cubicBezTo>
                  <a:cubicBezTo>
                    <a:pt x="1"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321"/>
            <p:cNvSpPr>
              <a:spLocks/>
            </p:cNvSpPr>
            <p:nvPr/>
          </p:nvSpPr>
          <p:spPr bwMode="auto">
            <a:xfrm>
              <a:off x="4514528" y="3691326"/>
              <a:ext cx="118171" cy="91314"/>
            </a:xfrm>
            <a:custGeom>
              <a:avLst/>
              <a:gdLst/>
              <a:ahLst/>
              <a:cxnLst>
                <a:cxn ang="0">
                  <a:pos x="0" y="10"/>
                </a:cxn>
                <a:cxn ang="0">
                  <a:pos x="7" y="10"/>
                </a:cxn>
                <a:cxn ang="0">
                  <a:pos x="10" y="6"/>
                </a:cxn>
                <a:cxn ang="0">
                  <a:pos x="10" y="4"/>
                </a:cxn>
                <a:cxn ang="0">
                  <a:pos x="11" y="0"/>
                </a:cxn>
                <a:cxn ang="0">
                  <a:pos x="8" y="5"/>
                </a:cxn>
                <a:cxn ang="0">
                  <a:pos x="0" y="6"/>
                </a:cxn>
                <a:cxn ang="0">
                  <a:pos x="0" y="10"/>
                </a:cxn>
              </a:cxnLst>
              <a:rect l="0" t="0" r="r" b="b"/>
              <a:pathLst>
                <a:path w="13" h="10">
                  <a:moveTo>
                    <a:pt x="0" y="10"/>
                  </a:moveTo>
                  <a:cubicBezTo>
                    <a:pt x="2" y="10"/>
                    <a:pt x="4" y="10"/>
                    <a:pt x="7" y="10"/>
                  </a:cubicBezTo>
                  <a:cubicBezTo>
                    <a:pt x="4" y="6"/>
                    <a:pt x="9" y="7"/>
                    <a:pt x="10" y="6"/>
                  </a:cubicBezTo>
                  <a:cubicBezTo>
                    <a:pt x="10" y="6"/>
                    <a:pt x="9" y="4"/>
                    <a:pt x="10" y="4"/>
                  </a:cubicBezTo>
                  <a:cubicBezTo>
                    <a:pt x="11" y="3"/>
                    <a:pt x="13" y="2"/>
                    <a:pt x="11" y="0"/>
                  </a:cubicBezTo>
                  <a:cubicBezTo>
                    <a:pt x="9" y="1"/>
                    <a:pt x="8" y="2"/>
                    <a:pt x="8" y="5"/>
                  </a:cubicBezTo>
                  <a:cubicBezTo>
                    <a:pt x="4" y="4"/>
                    <a:pt x="3" y="10"/>
                    <a:pt x="0" y="6"/>
                  </a:cubicBezTo>
                  <a:cubicBezTo>
                    <a:pt x="0" y="7"/>
                    <a:pt x="0" y="9"/>
                    <a:pt x="0" y="1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333"/>
            <p:cNvSpPr>
              <a:spLocks/>
            </p:cNvSpPr>
            <p:nvPr/>
          </p:nvSpPr>
          <p:spPr bwMode="auto">
            <a:xfrm>
              <a:off x="4259386"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334"/>
            <p:cNvSpPr>
              <a:spLocks/>
            </p:cNvSpPr>
            <p:nvPr/>
          </p:nvSpPr>
          <p:spPr bwMode="auto">
            <a:xfrm>
              <a:off x="4415157"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335"/>
            <p:cNvSpPr>
              <a:spLocks/>
            </p:cNvSpPr>
            <p:nvPr/>
          </p:nvSpPr>
          <p:spPr bwMode="auto">
            <a:xfrm>
              <a:off x="4651500" y="3728926"/>
              <a:ext cx="53714" cy="34914"/>
            </a:xfrm>
            <a:custGeom>
              <a:avLst/>
              <a:gdLst/>
              <a:ahLst/>
              <a:cxnLst>
                <a:cxn ang="0">
                  <a:pos x="0" y="4"/>
                </a:cxn>
                <a:cxn ang="0">
                  <a:pos x="6" y="4"/>
                </a:cxn>
                <a:cxn ang="0">
                  <a:pos x="5" y="1"/>
                </a:cxn>
                <a:cxn ang="0">
                  <a:pos x="3" y="2"/>
                </a:cxn>
                <a:cxn ang="0">
                  <a:pos x="0" y="1"/>
                </a:cxn>
                <a:cxn ang="0">
                  <a:pos x="0" y="4"/>
                </a:cxn>
              </a:cxnLst>
              <a:rect l="0" t="0" r="r" b="b"/>
              <a:pathLst>
                <a:path w="6" h="4">
                  <a:moveTo>
                    <a:pt x="0" y="4"/>
                  </a:moveTo>
                  <a:cubicBezTo>
                    <a:pt x="2" y="4"/>
                    <a:pt x="4" y="4"/>
                    <a:pt x="6" y="4"/>
                  </a:cubicBezTo>
                  <a:cubicBezTo>
                    <a:pt x="5" y="3"/>
                    <a:pt x="5" y="2"/>
                    <a:pt x="5" y="1"/>
                  </a:cubicBezTo>
                  <a:cubicBezTo>
                    <a:pt x="3" y="0"/>
                    <a:pt x="4" y="2"/>
                    <a:pt x="3" y="2"/>
                  </a:cubicBezTo>
                  <a:cubicBezTo>
                    <a:pt x="2" y="2"/>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336"/>
            <p:cNvSpPr>
              <a:spLocks/>
            </p:cNvSpPr>
            <p:nvPr/>
          </p:nvSpPr>
          <p:spPr bwMode="auto">
            <a:xfrm>
              <a:off x="4715957" y="3745040"/>
              <a:ext cx="34914" cy="18800"/>
            </a:xfrm>
            <a:custGeom>
              <a:avLst/>
              <a:gdLst/>
              <a:ahLst/>
              <a:cxnLst>
                <a:cxn ang="0">
                  <a:pos x="0" y="2"/>
                </a:cxn>
                <a:cxn ang="0">
                  <a:pos x="4" y="2"/>
                </a:cxn>
                <a:cxn ang="0">
                  <a:pos x="4" y="0"/>
                </a:cxn>
                <a:cxn ang="0">
                  <a:pos x="0" y="0"/>
                </a:cxn>
                <a:cxn ang="0">
                  <a:pos x="0" y="2"/>
                </a:cxn>
              </a:cxnLst>
              <a:rect l="0" t="0" r="r" b="b"/>
              <a:pathLst>
                <a:path w="4" h="2">
                  <a:moveTo>
                    <a:pt x="0" y="2"/>
                  </a:moveTo>
                  <a:cubicBezTo>
                    <a:pt x="1" y="2"/>
                    <a:pt x="2" y="2"/>
                    <a:pt x="4" y="2"/>
                  </a:cubicBezTo>
                  <a:cubicBezTo>
                    <a:pt x="4" y="1"/>
                    <a:pt x="4" y="1"/>
                    <a:pt x="4"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337"/>
            <p:cNvSpPr>
              <a:spLocks/>
            </p:cNvSpPr>
            <p:nvPr/>
          </p:nvSpPr>
          <p:spPr bwMode="auto">
            <a:xfrm>
              <a:off x="5078527" y="3728926"/>
              <a:ext cx="18800" cy="34914"/>
            </a:xfrm>
            <a:custGeom>
              <a:avLst/>
              <a:gdLst/>
              <a:ahLst/>
              <a:cxnLst>
                <a:cxn ang="0">
                  <a:pos x="0" y="4"/>
                </a:cxn>
                <a:cxn ang="0">
                  <a:pos x="2" y="4"/>
                </a:cxn>
                <a:cxn ang="0">
                  <a:pos x="0" y="1"/>
                </a:cxn>
                <a:cxn ang="0">
                  <a:pos x="0" y="4"/>
                </a:cxn>
              </a:cxnLst>
              <a:rect l="0" t="0" r="r" b="b"/>
              <a:pathLst>
                <a:path w="2" h="4">
                  <a:moveTo>
                    <a:pt x="0" y="4"/>
                  </a:moveTo>
                  <a:cubicBezTo>
                    <a:pt x="0" y="4"/>
                    <a:pt x="1" y="4"/>
                    <a:pt x="2" y="4"/>
                  </a:cubicBezTo>
                  <a:cubicBezTo>
                    <a:pt x="2" y="2"/>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342"/>
            <p:cNvSpPr>
              <a:spLocks/>
            </p:cNvSpPr>
            <p:nvPr/>
          </p:nvSpPr>
          <p:spPr bwMode="auto">
            <a:xfrm>
              <a:off x="4350700" y="3718183"/>
              <a:ext cx="56400" cy="37600"/>
            </a:xfrm>
            <a:custGeom>
              <a:avLst/>
              <a:gdLst/>
              <a:ahLst/>
              <a:cxnLst>
                <a:cxn ang="0">
                  <a:pos x="0" y="3"/>
                </a:cxn>
                <a:cxn ang="0">
                  <a:pos x="5" y="2"/>
                </a:cxn>
                <a:cxn ang="0">
                  <a:pos x="0" y="3"/>
                </a:cxn>
              </a:cxnLst>
              <a:rect l="0" t="0" r="r" b="b"/>
              <a:pathLst>
                <a:path w="6" h="4">
                  <a:moveTo>
                    <a:pt x="0" y="3"/>
                  </a:moveTo>
                  <a:cubicBezTo>
                    <a:pt x="2" y="3"/>
                    <a:pt x="6" y="4"/>
                    <a:pt x="5" y="2"/>
                  </a:cubicBezTo>
                  <a:cubicBezTo>
                    <a:pt x="3" y="2"/>
                    <a:pt x="0"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343"/>
            <p:cNvSpPr>
              <a:spLocks/>
            </p:cNvSpPr>
            <p:nvPr/>
          </p:nvSpPr>
          <p:spPr bwMode="auto">
            <a:xfrm>
              <a:off x="4914699"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344"/>
            <p:cNvSpPr>
              <a:spLocks/>
            </p:cNvSpPr>
            <p:nvPr/>
          </p:nvSpPr>
          <p:spPr bwMode="auto">
            <a:xfrm>
              <a:off x="4971099" y="3736983"/>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352"/>
            <p:cNvSpPr>
              <a:spLocks/>
            </p:cNvSpPr>
            <p:nvPr/>
          </p:nvSpPr>
          <p:spPr bwMode="auto">
            <a:xfrm>
              <a:off x="4514528" y="3718183"/>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353"/>
            <p:cNvSpPr>
              <a:spLocks/>
            </p:cNvSpPr>
            <p:nvPr/>
          </p:nvSpPr>
          <p:spPr bwMode="auto">
            <a:xfrm>
              <a:off x="4750871" y="3710126"/>
              <a:ext cx="29543" cy="26857"/>
            </a:xfrm>
            <a:custGeom>
              <a:avLst/>
              <a:gdLst/>
              <a:ahLst/>
              <a:cxnLst>
                <a:cxn ang="0">
                  <a:pos x="0" y="3"/>
                </a:cxn>
                <a:cxn ang="0">
                  <a:pos x="3" y="0"/>
                </a:cxn>
                <a:cxn ang="0">
                  <a:pos x="0" y="0"/>
                </a:cxn>
                <a:cxn ang="0">
                  <a:pos x="0" y="3"/>
                </a:cxn>
              </a:cxnLst>
              <a:rect l="0" t="0" r="r" b="b"/>
              <a:pathLst>
                <a:path w="3" h="3">
                  <a:moveTo>
                    <a:pt x="0" y="3"/>
                  </a:moveTo>
                  <a:cubicBezTo>
                    <a:pt x="1" y="2"/>
                    <a:pt x="2" y="1"/>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358"/>
            <p:cNvSpPr>
              <a:spLocks/>
            </p:cNvSpPr>
            <p:nvPr/>
          </p:nvSpPr>
          <p:spPr bwMode="auto">
            <a:xfrm>
              <a:off x="4259386"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359"/>
            <p:cNvSpPr>
              <a:spLocks/>
            </p:cNvSpPr>
            <p:nvPr/>
          </p:nvSpPr>
          <p:spPr bwMode="auto">
            <a:xfrm>
              <a:off x="4388300"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360"/>
            <p:cNvSpPr>
              <a:spLocks/>
            </p:cNvSpPr>
            <p:nvPr/>
          </p:nvSpPr>
          <p:spPr bwMode="auto">
            <a:xfrm>
              <a:off x="5062413" y="3710126"/>
              <a:ext cx="16114"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362"/>
            <p:cNvSpPr>
              <a:spLocks/>
            </p:cNvSpPr>
            <p:nvPr/>
          </p:nvSpPr>
          <p:spPr bwMode="auto">
            <a:xfrm>
              <a:off x="4697157" y="3645669"/>
              <a:ext cx="37600" cy="64457"/>
            </a:xfrm>
            <a:custGeom>
              <a:avLst/>
              <a:gdLst/>
              <a:ahLst/>
              <a:cxnLst>
                <a:cxn ang="0">
                  <a:pos x="2" y="7"/>
                </a:cxn>
                <a:cxn ang="0">
                  <a:pos x="4" y="6"/>
                </a:cxn>
                <a:cxn ang="0">
                  <a:pos x="4" y="1"/>
                </a:cxn>
                <a:cxn ang="0">
                  <a:pos x="0" y="3"/>
                </a:cxn>
                <a:cxn ang="0">
                  <a:pos x="2" y="7"/>
                </a:cxn>
              </a:cxnLst>
              <a:rect l="0" t="0" r="r" b="b"/>
              <a:pathLst>
                <a:path w="4" h="7">
                  <a:moveTo>
                    <a:pt x="2" y="7"/>
                  </a:moveTo>
                  <a:cubicBezTo>
                    <a:pt x="3" y="7"/>
                    <a:pt x="4" y="7"/>
                    <a:pt x="4" y="6"/>
                  </a:cubicBezTo>
                  <a:cubicBezTo>
                    <a:pt x="2" y="3"/>
                    <a:pt x="2" y="4"/>
                    <a:pt x="4" y="1"/>
                  </a:cubicBezTo>
                  <a:cubicBezTo>
                    <a:pt x="1" y="0"/>
                    <a:pt x="2" y="3"/>
                    <a:pt x="0" y="3"/>
                  </a:cubicBezTo>
                  <a:cubicBezTo>
                    <a:pt x="0" y="5"/>
                    <a:pt x="3" y="5"/>
                    <a:pt x="2"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363"/>
            <p:cNvSpPr>
              <a:spLocks/>
            </p:cNvSpPr>
            <p:nvPr/>
          </p:nvSpPr>
          <p:spPr bwMode="auto">
            <a:xfrm>
              <a:off x="4944242" y="3683269"/>
              <a:ext cx="26857" cy="26857"/>
            </a:xfrm>
            <a:custGeom>
              <a:avLst/>
              <a:gdLst/>
              <a:ahLst/>
              <a:cxnLst>
                <a:cxn ang="0">
                  <a:pos x="1" y="3"/>
                </a:cxn>
                <a:cxn ang="0">
                  <a:pos x="3" y="0"/>
                </a:cxn>
                <a:cxn ang="0">
                  <a:pos x="1" y="3"/>
                </a:cxn>
              </a:cxnLst>
              <a:rect l="0" t="0" r="r" b="b"/>
              <a:pathLst>
                <a:path w="3" h="3">
                  <a:moveTo>
                    <a:pt x="1" y="3"/>
                  </a:moveTo>
                  <a:cubicBezTo>
                    <a:pt x="3" y="3"/>
                    <a:pt x="3" y="2"/>
                    <a:pt x="3" y="0"/>
                  </a:cubicBezTo>
                  <a:cubicBezTo>
                    <a:pt x="0" y="0"/>
                    <a:pt x="1"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364"/>
            <p:cNvSpPr>
              <a:spLocks/>
            </p:cNvSpPr>
            <p:nvPr/>
          </p:nvSpPr>
          <p:spPr bwMode="auto">
            <a:xfrm>
              <a:off x="4305043" y="3672526"/>
              <a:ext cx="37600" cy="45657"/>
            </a:xfrm>
            <a:custGeom>
              <a:avLst/>
              <a:gdLst/>
              <a:ahLst/>
              <a:cxnLst>
                <a:cxn ang="0">
                  <a:pos x="4" y="3"/>
                </a:cxn>
                <a:cxn ang="0">
                  <a:pos x="4" y="3"/>
                </a:cxn>
              </a:cxnLst>
              <a:rect l="0" t="0" r="r" b="b"/>
              <a:pathLst>
                <a:path w="4" h="5">
                  <a:moveTo>
                    <a:pt x="4" y="3"/>
                  </a:moveTo>
                  <a:cubicBezTo>
                    <a:pt x="0" y="0"/>
                    <a:pt x="1"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366"/>
            <p:cNvSpPr>
              <a:spLocks/>
            </p:cNvSpPr>
            <p:nvPr/>
          </p:nvSpPr>
          <p:spPr bwMode="auto">
            <a:xfrm>
              <a:off x="4780414" y="3672526"/>
              <a:ext cx="16114" cy="26857"/>
            </a:xfrm>
            <a:custGeom>
              <a:avLst/>
              <a:gdLst/>
              <a:ahLst/>
              <a:cxnLst>
                <a:cxn ang="0">
                  <a:pos x="0" y="3"/>
                </a:cxn>
                <a:cxn ang="0">
                  <a:pos x="2" y="0"/>
                </a:cxn>
                <a:cxn ang="0">
                  <a:pos x="0" y="0"/>
                </a:cxn>
                <a:cxn ang="0">
                  <a:pos x="0" y="3"/>
                </a:cxn>
              </a:cxnLst>
              <a:rect l="0" t="0" r="r" b="b"/>
              <a:pathLst>
                <a:path w="2" h="3">
                  <a:moveTo>
                    <a:pt x="0" y="3"/>
                  </a:moveTo>
                  <a:cubicBezTo>
                    <a:pt x="2" y="3"/>
                    <a:pt x="2" y="2"/>
                    <a:pt x="2" y="0"/>
                  </a:cubicBezTo>
                  <a:cubicBezTo>
                    <a:pt x="1" y="0"/>
                    <a:pt x="0" y="0"/>
                    <a:pt x="0" y="0"/>
                  </a:cubicBezTo>
                  <a:cubicBezTo>
                    <a:pt x="0" y="1"/>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374"/>
            <p:cNvSpPr>
              <a:spLocks/>
            </p:cNvSpPr>
            <p:nvPr/>
          </p:nvSpPr>
          <p:spPr bwMode="auto">
            <a:xfrm>
              <a:off x="4407100"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377"/>
            <p:cNvSpPr>
              <a:spLocks/>
            </p:cNvSpPr>
            <p:nvPr/>
          </p:nvSpPr>
          <p:spPr bwMode="auto">
            <a:xfrm>
              <a:off x="4525271" y="3637612"/>
              <a:ext cx="26857" cy="34914"/>
            </a:xfrm>
            <a:custGeom>
              <a:avLst/>
              <a:gdLst/>
              <a:ahLst/>
              <a:cxnLst>
                <a:cxn ang="0">
                  <a:pos x="0" y="4"/>
                </a:cxn>
                <a:cxn ang="0">
                  <a:pos x="3" y="1"/>
                </a:cxn>
                <a:cxn ang="0">
                  <a:pos x="0" y="4"/>
                </a:cxn>
              </a:cxnLst>
              <a:rect l="0" t="0" r="r" b="b"/>
              <a:pathLst>
                <a:path w="3" h="4">
                  <a:moveTo>
                    <a:pt x="0" y="4"/>
                  </a:moveTo>
                  <a:cubicBezTo>
                    <a:pt x="2" y="4"/>
                    <a:pt x="2" y="2"/>
                    <a:pt x="3"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378"/>
            <p:cNvSpPr>
              <a:spLocks/>
            </p:cNvSpPr>
            <p:nvPr/>
          </p:nvSpPr>
          <p:spPr bwMode="auto">
            <a:xfrm>
              <a:off x="4597785" y="3653726"/>
              <a:ext cx="64457" cy="18800"/>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386"/>
            <p:cNvSpPr>
              <a:spLocks/>
            </p:cNvSpPr>
            <p:nvPr/>
          </p:nvSpPr>
          <p:spPr bwMode="auto">
            <a:xfrm>
              <a:off x="4452757" y="3645669"/>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394"/>
            <p:cNvSpPr>
              <a:spLocks/>
            </p:cNvSpPr>
            <p:nvPr/>
          </p:nvSpPr>
          <p:spPr bwMode="auto">
            <a:xfrm>
              <a:off x="4914699" y="3626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398"/>
            <p:cNvSpPr>
              <a:spLocks/>
            </p:cNvSpPr>
            <p:nvPr/>
          </p:nvSpPr>
          <p:spPr bwMode="auto">
            <a:xfrm>
              <a:off x="4842185" y="3618812"/>
              <a:ext cx="45657" cy="26857"/>
            </a:xfrm>
            <a:custGeom>
              <a:avLst/>
              <a:gdLst/>
              <a:ahLst/>
              <a:cxnLst>
                <a:cxn ang="0">
                  <a:pos x="5" y="2"/>
                </a:cxn>
                <a:cxn ang="0">
                  <a:pos x="5" y="2"/>
                </a:cxn>
              </a:cxnLst>
              <a:rect l="0" t="0" r="r" b="b"/>
              <a:pathLst>
                <a:path w="5" h="3">
                  <a:moveTo>
                    <a:pt x="5" y="2"/>
                  </a:moveTo>
                  <a:cubicBezTo>
                    <a:pt x="4"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402"/>
            <p:cNvSpPr>
              <a:spLocks/>
            </p:cNvSpPr>
            <p:nvPr/>
          </p:nvSpPr>
          <p:spPr bwMode="auto">
            <a:xfrm>
              <a:off x="4697157" y="3608069"/>
              <a:ext cx="18800" cy="18800"/>
            </a:xfrm>
            <a:custGeom>
              <a:avLst/>
              <a:gdLst/>
              <a:ahLst/>
              <a:cxnLst>
                <a:cxn ang="0">
                  <a:pos x="1" y="2"/>
                </a:cxn>
                <a:cxn ang="0">
                  <a:pos x="2" y="2"/>
                </a:cxn>
                <a:cxn ang="0">
                  <a:pos x="2" y="0"/>
                </a:cxn>
                <a:cxn ang="0">
                  <a:pos x="0" y="1"/>
                </a:cxn>
                <a:cxn ang="0">
                  <a:pos x="1" y="2"/>
                </a:cxn>
              </a:cxnLst>
              <a:rect l="0" t="0" r="r" b="b"/>
              <a:pathLst>
                <a:path w="2" h="2">
                  <a:moveTo>
                    <a:pt x="1" y="2"/>
                  </a:moveTo>
                  <a:cubicBezTo>
                    <a:pt x="1" y="2"/>
                    <a:pt x="2" y="2"/>
                    <a:pt x="2" y="2"/>
                  </a:cubicBezTo>
                  <a:cubicBezTo>
                    <a:pt x="2" y="1"/>
                    <a:pt x="2" y="1"/>
                    <a:pt x="2" y="0"/>
                  </a:cubicBezTo>
                  <a:cubicBezTo>
                    <a:pt x="1" y="0"/>
                    <a:pt x="1" y="1"/>
                    <a:pt x="0" y="1"/>
                  </a:cubicBezTo>
                  <a:cubicBezTo>
                    <a:pt x="0" y="1"/>
                    <a:pt x="1" y="2"/>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637"/>
            <p:cNvSpPr>
              <a:spLocks/>
            </p:cNvSpPr>
            <p:nvPr/>
          </p:nvSpPr>
          <p:spPr bwMode="auto">
            <a:xfrm>
              <a:off x="4331900" y="2917841"/>
              <a:ext cx="45658" cy="34915"/>
            </a:xfrm>
            <a:custGeom>
              <a:avLst/>
              <a:gdLst/>
              <a:ahLst/>
              <a:cxnLst>
                <a:cxn ang="0">
                  <a:pos x="5" y="3"/>
                </a:cxn>
                <a:cxn ang="0">
                  <a:pos x="5" y="3"/>
                </a:cxn>
              </a:cxnLst>
              <a:rect l="0" t="0" r="r" b="b"/>
              <a:pathLst>
                <a:path w="5" h="4">
                  <a:moveTo>
                    <a:pt x="5" y="3"/>
                  </a:moveTo>
                  <a:cubicBezTo>
                    <a:pt x="4" y="0"/>
                    <a:pt x="0" y="4"/>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713"/>
            <p:cNvSpPr>
              <a:spLocks/>
            </p:cNvSpPr>
            <p:nvPr/>
          </p:nvSpPr>
          <p:spPr bwMode="auto">
            <a:xfrm>
              <a:off x="4632700" y="4072697"/>
              <a:ext cx="37600" cy="26857"/>
            </a:xfrm>
            <a:custGeom>
              <a:avLst/>
              <a:gdLst/>
              <a:ahLst/>
              <a:cxnLst>
                <a:cxn ang="0">
                  <a:pos x="4" y="3"/>
                </a:cxn>
                <a:cxn ang="0">
                  <a:pos x="0" y="0"/>
                </a:cxn>
                <a:cxn ang="0">
                  <a:pos x="4" y="3"/>
                </a:cxn>
              </a:cxnLst>
              <a:rect l="0" t="0" r="r" b="b"/>
              <a:pathLst>
                <a:path w="4" h="3">
                  <a:moveTo>
                    <a:pt x="4" y="3"/>
                  </a:moveTo>
                  <a:cubicBezTo>
                    <a:pt x="3" y="1"/>
                    <a:pt x="2" y="0"/>
                    <a:pt x="0" y="0"/>
                  </a:cubicBezTo>
                  <a:cubicBezTo>
                    <a:pt x="1" y="1"/>
                    <a:pt x="2" y="2"/>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715"/>
            <p:cNvSpPr>
              <a:spLocks/>
            </p:cNvSpPr>
            <p:nvPr/>
          </p:nvSpPr>
          <p:spPr bwMode="auto">
            <a:xfrm>
              <a:off x="4433957" y="3992125"/>
              <a:ext cx="45658" cy="26857"/>
            </a:xfrm>
            <a:custGeom>
              <a:avLst/>
              <a:gdLst/>
              <a:ahLst/>
              <a:cxnLst>
                <a:cxn ang="0">
                  <a:pos x="5" y="3"/>
                </a:cxn>
                <a:cxn ang="0">
                  <a:pos x="0" y="0"/>
                </a:cxn>
                <a:cxn ang="0">
                  <a:pos x="5" y="3"/>
                </a:cxn>
              </a:cxnLst>
              <a:rect l="0" t="0" r="r" b="b"/>
              <a:pathLst>
                <a:path w="5" h="3">
                  <a:moveTo>
                    <a:pt x="5" y="3"/>
                  </a:moveTo>
                  <a:cubicBezTo>
                    <a:pt x="4" y="1"/>
                    <a:pt x="2" y="0"/>
                    <a:pt x="0" y="0"/>
                  </a:cubicBezTo>
                  <a:cubicBezTo>
                    <a:pt x="1" y="2"/>
                    <a:pt x="3" y="2"/>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718"/>
            <p:cNvSpPr>
              <a:spLocks/>
            </p:cNvSpPr>
            <p:nvPr/>
          </p:nvSpPr>
          <p:spPr bwMode="auto">
            <a:xfrm>
              <a:off x="5035556" y="3882010"/>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722"/>
            <p:cNvSpPr>
              <a:spLocks/>
            </p:cNvSpPr>
            <p:nvPr/>
          </p:nvSpPr>
          <p:spPr bwMode="auto">
            <a:xfrm>
              <a:off x="4487671" y="3873954"/>
              <a:ext cx="64457" cy="26857"/>
            </a:xfrm>
            <a:custGeom>
              <a:avLst/>
              <a:gdLst/>
              <a:ahLst/>
              <a:cxnLst>
                <a:cxn ang="0">
                  <a:pos x="3" y="3"/>
                </a:cxn>
                <a:cxn ang="0">
                  <a:pos x="7" y="3"/>
                </a:cxn>
                <a:cxn ang="0">
                  <a:pos x="6" y="0"/>
                </a:cxn>
                <a:cxn ang="0">
                  <a:pos x="1" y="0"/>
                </a:cxn>
                <a:cxn ang="0">
                  <a:pos x="3" y="3"/>
                </a:cxn>
              </a:cxnLst>
              <a:rect l="0" t="0" r="r" b="b"/>
              <a:pathLst>
                <a:path w="7" h="3">
                  <a:moveTo>
                    <a:pt x="3" y="3"/>
                  </a:moveTo>
                  <a:cubicBezTo>
                    <a:pt x="4" y="3"/>
                    <a:pt x="5" y="3"/>
                    <a:pt x="7" y="3"/>
                  </a:cubicBezTo>
                  <a:cubicBezTo>
                    <a:pt x="7" y="1"/>
                    <a:pt x="6" y="1"/>
                    <a:pt x="6" y="0"/>
                  </a:cubicBezTo>
                  <a:cubicBezTo>
                    <a:pt x="3" y="1"/>
                    <a:pt x="4" y="1"/>
                    <a:pt x="1" y="0"/>
                  </a:cubicBezTo>
                  <a:cubicBezTo>
                    <a:pt x="0" y="2"/>
                    <a:pt x="4"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723"/>
            <p:cNvSpPr>
              <a:spLocks/>
            </p:cNvSpPr>
            <p:nvPr/>
          </p:nvSpPr>
          <p:spPr bwMode="auto">
            <a:xfrm>
              <a:off x="4914700" y="3873954"/>
              <a:ext cx="120858" cy="34915"/>
            </a:xfrm>
            <a:custGeom>
              <a:avLst/>
              <a:gdLst/>
              <a:ahLst/>
              <a:cxnLst>
                <a:cxn ang="0">
                  <a:pos x="6" y="0"/>
                </a:cxn>
                <a:cxn ang="0">
                  <a:pos x="0" y="3"/>
                </a:cxn>
                <a:cxn ang="0">
                  <a:pos x="11" y="3"/>
                </a:cxn>
                <a:cxn ang="0">
                  <a:pos x="12" y="1"/>
                </a:cxn>
                <a:cxn ang="0">
                  <a:pos x="6" y="0"/>
                </a:cxn>
              </a:cxnLst>
              <a:rect l="0" t="0" r="r" b="b"/>
              <a:pathLst>
                <a:path w="13" h="4">
                  <a:moveTo>
                    <a:pt x="6" y="0"/>
                  </a:moveTo>
                  <a:cubicBezTo>
                    <a:pt x="5" y="1"/>
                    <a:pt x="1" y="0"/>
                    <a:pt x="0" y="3"/>
                  </a:cubicBezTo>
                  <a:cubicBezTo>
                    <a:pt x="4" y="3"/>
                    <a:pt x="8" y="3"/>
                    <a:pt x="11" y="3"/>
                  </a:cubicBezTo>
                  <a:cubicBezTo>
                    <a:pt x="11" y="2"/>
                    <a:pt x="12" y="2"/>
                    <a:pt x="12" y="1"/>
                  </a:cubicBezTo>
                  <a:cubicBezTo>
                    <a:pt x="13" y="0"/>
                    <a:pt x="6" y="4"/>
                    <a:pt x="6"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725"/>
            <p:cNvSpPr>
              <a:spLocks/>
            </p:cNvSpPr>
            <p:nvPr/>
          </p:nvSpPr>
          <p:spPr bwMode="auto">
            <a:xfrm>
              <a:off x="4396357" y="3790696"/>
              <a:ext cx="64457" cy="45658"/>
            </a:xfrm>
            <a:custGeom>
              <a:avLst/>
              <a:gdLst/>
              <a:ahLst/>
              <a:cxnLst>
                <a:cxn ang="0">
                  <a:pos x="6" y="2"/>
                </a:cxn>
                <a:cxn ang="0">
                  <a:pos x="0" y="0"/>
                </a:cxn>
                <a:cxn ang="0">
                  <a:pos x="1" y="5"/>
                </a:cxn>
                <a:cxn ang="0">
                  <a:pos x="7" y="0"/>
                </a:cxn>
                <a:cxn ang="0">
                  <a:pos x="6" y="2"/>
                </a:cxn>
              </a:cxnLst>
              <a:rect l="0" t="0" r="r" b="b"/>
              <a:pathLst>
                <a:path w="7" h="5">
                  <a:moveTo>
                    <a:pt x="6" y="2"/>
                  </a:moveTo>
                  <a:cubicBezTo>
                    <a:pt x="3" y="2"/>
                    <a:pt x="3" y="0"/>
                    <a:pt x="0" y="0"/>
                  </a:cubicBezTo>
                  <a:cubicBezTo>
                    <a:pt x="0" y="2"/>
                    <a:pt x="1" y="3"/>
                    <a:pt x="1" y="5"/>
                  </a:cubicBezTo>
                  <a:cubicBezTo>
                    <a:pt x="2" y="3"/>
                    <a:pt x="7" y="4"/>
                    <a:pt x="7" y="0"/>
                  </a:cubicBezTo>
                  <a:cubicBezTo>
                    <a:pt x="6" y="0"/>
                    <a:pt x="6" y="1"/>
                    <a:pt x="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728"/>
            <p:cNvSpPr>
              <a:spLocks/>
            </p:cNvSpPr>
            <p:nvPr/>
          </p:nvSpPr>
          <p:spPr bwMode="auto">
            <a:xfrm>
              <a:off x="4697157" y="3718183"/>
              <a:ext cx="155771" cy="99372"/>
            </a:xfrm>
            <a:custGeom>
              <a:avLst/>
              <a:gdLst/>
              <a:ahLst/>
              <a:cxnLst>
                <a:cxn ang="0">
                  <a:pos x="5" y="8"/>
                </a:cxn>
                <a:cxn ang="0">
                  <a:pos x="4" y="6"/>
                </a:cxn>
                <a:cxn ang="0">
                  <a:pos x="0" y="11"/>
                </a:cxn>
                <a:cxn ang="0">
                  <a:pos x="11" y="8"/>
                </a:cxn>
                <a:cxn ang="0">
                  <a:pos x="17" y="3"/>
                </a:cxn>
                <a:cxn ang="0">
                  <a:pos x="9" y="2"/>
                </a:cxn>
                <a:cxn ang="0">
                  <a:pos x="9" y="8"/>
                </a:cxn>
                <a:cxn ang="0">
                  <a:pos x="5" y="8"/>
                </a:cxn>
              </a:cxnLst>
              <a:rect l="0" t="0" r="r" b="b"/>
              <a:pathLst>
                <a:path w="17" h="11">
                  <a:moveTo>
                    <a:pt x="5" y="8"/>
                  </a:moveTo>
                  <a:cubicBezTo>
                    <a:pt x="4" y="8"/>
                    <a:pt x="4" y="7"/>
                    <a:pt x="4" y="6"/>
                  </a:cubicBezTo>
                  <a:cubicBezTo>
                    <a:pt x="2" y="7"/>
                    <a:pt x="0" y="8"/>
                    <a:pt x="0" y="11"/>
                  </a:cubicBezTo>
                  <a:cubicBezTo>
                    <a:pt x="3" y="9"/>
                    <a:pt x="8" y="10"/>
                    <a:pt x="11" y="8"/>
                  </a:cubicBezTo>
                  <a:cubicBezTo>
                    <a:pt x="8" y="5"/>
                    <a:pt x="12" y="3"/>
                    <a:pt x="17" y="3"/>
                  </a:cubicBezTo>
                  <a:cubicBezTo>
                    <a:pt x="17" y="0"/>
                    <a:pt x="12" y="2"/>
                    <a:pt x="9" y="2"/>
                  </a:cubicBezTo>
                  <a:cubicBezTo>
                    <a:pt x="10" y="4"/>
                    <a:pt x="5" y="6"/>
                    <a:pt x="9" y="8"/>
                  </a:cubicBezTo>
                  <a:cubicBezTo>
                    <a:pt x="9" y="9"/>
                    <a:pt x="6" y="8"/>
                    <a:pt x="5"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730"/>
            <p:cNvSpPr>
              <a:spLocks/>
            </p:cNvSpPr>
            <p:nvPr/>
          </p:nvSpPr>
          <p:spPr bwMode="auto">
            <a:xfrm>
              <a:off x="5035556" y="3736982"/>
              <a:ext cx="26857" cy="80571"/>
            </a:xfrm>
            <a:custGeom>
              <a:avLst/>
              <a:gdLst/>
              <a:ahLst/>
              <a:cxnLst>
                <a:cxn ang="0">
                  <a:pos x="3" y="8"/>
                </a:cxn>
                <a:cxn ang="0">
                  <a:pos x="3" y="0"/>
                </a:cxn>
                <a:cxn ang="0">
                  <a:pos x="0" y="0"/>
                </a:cxn>
                <a:cxn ang="0">
                  <a:pos x="0" y="6"/>
                </a:cxn>
                <a:cxn ang="0">
                  <a:pos x="3" y="8"/>
                </a:cxn>
              </a:cxnLst>
              <a:rect l="0" t="0" r="r" b="b"/>
              <a:pathLst>
                <a:path w="3" h="9">
                  <a:moveTo>
                    <a:pt x="3" y="8"/>
                  </a:moveTo>
                  <a:cubicBezTo>
                    <a:pt x="1" y="4"/>
                    <a:pt x="3" y="4"/>
                    <a:pt x="3" y="0"/>
                  </a:cubicBezTo>
                  <a:cubicBezTo>
                    <a:pt x="2" y="0"/>
                    <a:pt x="1" y="0"/>
                    <a:pt x="0" y="0"/>
                  </a:cubicBezTo>
                  <a:cubicBezTo>
                    <a:pt x="0" y="4"/>
                    <a:pt x="2" y="3"/>
                    <a:pt x="0" y="6"/>
                  </a:cubicBezTo>
                  <a:cubicBezTo>
                    <a:pt x="3" y="6"/>
                    <a:pt x="1" y="9"/>
                    <a:pt x="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732"/>
            <p:cNvSpPr>
              <a:spLocks/>
            </p:cNvSpPr>
            <p:nvPr/>
          </p:nvSpPr>
          <p:spPr bwMode="auto">
            <a:xfrm>
              <a:off x="4433957" y="3618811"/>
              <a:ext cx="80571" cy="136972"/>
            </a:xfrm>
            <a:custGeom>
              <a:avLst/>
              <a:gdLst/>
              <a:ahLst/>
              <a:cxnLst>
                <a:cxn ang="0">
                  <a:pos x="3" y="14"/>
                </a:cxn>
                <a:cxn ang="0">
                  <a:pos x="2" y="12"/>
                </a:cxn>
                <a:cxn ang="0">
                  <a:pos x="6" y="11"/>
                </a:cxn>
                <a:cxn ang="0">
                  <a:pos x="9" y="4"/>
                </a:cxn>
                <a:cxn ang="0">
                  <a:pos x="5" y="1"/>
                </a:cxn>
                <a:cxn ang="0">
                  <a:pos x="7" y="4"/>
                </a:cxn>
                <a:cxn ang="0">
                  <a:pos x="0" y="10"/>
                </a:cxn>
                <a:cxn ang="0">
                  <a:pos x="0" y="13"/>
                </a:cxn>
                <a:cxn ang="0">
                  <a:pos x="3" y="14"/>
                </a:cxn>
              </a:cxnLst>
              <a:rect l="0" t="0" r="r" b="b"/>
              <a:pathLst>
                <a:path w="9" h="15">
                  <a:moveTo>
                    <a:pt x="3" y="14"/>
                  </a:moveTo>
                  <a:cubicBezTo>
                    <a:pt x="4" y="12"/>
                    <a:pt x="2" y="13"/>
                    <a:pt x="2" y="12"/>
                  </a:cubicBezTo>
                  <a:cubicBezTo>
                    <a:pt x="3" y="10"/>
                    <a:pt x="4" y="13"/>
                    <a:pt x="6" y="11"/>
                  </a:cubicBezTo>
                  <a:cubicBezTo>
                    <a:pt x="4" y="9"/>
                    <a:pt x="5" y="5"/>
                    <a:pt x="9" y="4"/>
                  </a:cubicBezTo>
                  <a:cubicBezTo>
                    <a:pt x="8" y="3"/>
                    <a:pt x="6" y="0"/>
                    <a:pt x="5" y="1"/>
                  </a:cubicBezTo>
                  <a:cubicBezTo>
                    <a:pt x="4" y="3"/>
                    <a:pt x="7" y="2"/>
                    <a:pt x="7" y="4"/>
                  </a:cubicBezTo>
                  <a:cubicBezTo>
                    <a:pt x="2" y="4"/>
                    <a:pt x="6" y="10"/>
                    <a:pt x="0" y="10"/>
                  </a:cubicBezTo>
                  <a:cubicBezTo>
                    <a:pt x="0" y="11"/>
                    <a:pt x="0" y="12"/>
                    <a:pt x="0" y="13"/>
                  </a:cubicBezTo>
                  <a:cubicBezTo>
                    <a:pt x="3" y="12"/>
                    <a:pt x="1" y="15"/>
                    <a:pt x="3" y="1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735"/>
            <p:cNvSpPr>
              <a:spLocks/>
            </p:cNvSpPr>
            <p:nvPr/>
          </p:nvSpPr>
          <p:spPr bwMode="auto">
            <a:xfrm>
              <a:off x="4305043" y="3637612"/>
              <a:ext cx="64457" cy="34915"/>
            </a:xfrm>
            <a:custGeom>
              <a:avLst/>
              <a:gdLst/>
              <a:ahLst/>
              <a:cxnLst>
                <a:cxn ang="0">
                  <a:pos x="1" y="4"/>
                </a:cxn>
                <a:cxn ang="0">
                  <a:pos x="7" y="4"/>
                </a:cxn>
                <a:cxn ang="0">
                  <a:pos x="2" y="1"/>
                </a:cxn>
                <a:cxn ang="0">
                  <a:pos x="1" y="4"/>
                </a:cxn>
              </a:cxnLst>
              <a:rect l="0" t="0" r="r" b="b"/>
              <a:pathLst>
                <a:path w="7" h="4">
                  <a:moveTo>
                    <a:pt x="1" y="4"/>
                  </a:moveTo>
                  <a:cubicBezTo>
                    <a:pt x="4" y="1"/>
                    <a:pt x="3" y="4"/>
                    <a:pt x="7" y="4"/>
                  </a:cubicBezTo>
                  <a:cubicBezTo>
                    <a:pt x="6" y="2"/>
                    <a:pt x="5" y="0"/>
                    <a:pt x="2" y="1"/>
                  </a:cubicBezTo>
                  <a:cubicBezTo>
                    <a:pt x="3" y="3"/>
                    <a:pt x="0" y="1"/>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736"/>
            <p:cNvSpPr>
              <a:spLocks/>
            </p:cNvSpPr>
            <p:nvPr/>
          </p:nvSpPr>
          <p:spPr bwMode="auto">
            <a:xfrm>
              <a:off x="4807272" y="3645668"/>
              <a:ext cx="53714" cy="26857"/>
            </a:xfrm>
            <a:custGeom>
              <a:avLst/>
              <a:gdLst/>
              <a:ahLst/>
              <a:cxnLst>
                <a:cxn ang="0">
                  <a:pos x="1" y="3"/>
                </a:cxn>
                <a:cxn ang="0">
                  <a:pos x="6" y="3"/>
                </a:cxn>
                <a:cxn ang="0">
                  <a:pos x="5" y="0"/>
                </a:cxn>
                <a:cxn ang="0">
                  <a:pos x="2" y="0"/>
                </a:cxn>
                <a:cxn ang="0">
                  <a:pos x="1" y="3"/>
                </a:cxn>
              </a:cxnLst>
              <a:rect l="0" t="0" r="r" b="b"/>
              <a:pathLst>
                <a:path w="6" h="3">
                  <a:moveTo>
                    <a:pt x="1" y="3"/>
                  </a:moveTo>
                  <a:cubicBezTo>
                    <a:pt x="4" y="1"/>
                    <a:pt x="3" y="2"/>
                    <a:pt x="6" y="3"/>
                  </a:cubicBezTo>
                  <a:cubicBezTo>
                    <a:pt x="6" y="1"/>
                    <a:pt x="5" y="1"/>
                    <a:pt x="5" y="0"/>
                  </a:cubicBezTo>
                  <a:cubicBezTo>
                    <a:pt x="4" y="0"/>
                    <a:pt x="3" y="0"/>
                    <a:pt x="2" y="0"/>
                  </a:cubicBezTo>
                  <a:cubicBezTo>
                    <a:pt x="3" y="2"/>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738"/>
            <p:cNvSpPr>
              <a:spLocks/>
            </p:cNvSpPr>
            <p:nvPr/>
          </p:nvSpPr>
          <p:spPr bwMode="auto">
            <a:xfrm>
              <a:off x="4350701" y="3591954"/>
              <a:ext cx="102057" cy="45658"/>
            </a:xfrm>
            <a:custGeom>
              <a:avLst/>
              <a:gdLst/>
              <a:ahLst/>
              <a:cxnLst>
                <a:cxn ang="0">
                  <a:pos x="9" y="2"/>
                </a:cxn>
                <a:cxn ang="0">
                  <a:pos x="0" y="3"/>
                </a:cxn>
                <a:cxn ang="0">
                  <a:pos x="9" y="4"/>
                </a:cxn>
                <a:cxn ang="0">
                  <a:pos x="11" y="1"/>
                </a:cxn>
                <a:cxn ang="0">
                  <a:pos x="9" y="2"/>
                </a:cxn>
              </a:cxnLst>
              <a:rect l="0" t="0" r="r" b="b"/>
              <a:pathLst>
                <a:path w="11" h="5">
                  <a:moveTo>
                    <a:pt x="9" y="2"/>
                  </a:moveTo>
                  <a:cubicBezTo>
                    <a:pt x="6" y="0"/>
                    <a:pt x="5" y="3"/>
                    <a:pt x="0" y="3"/>
                  </a:cubicBezTo>
                  <a:cubicBezTo>
                    <a:pt x="1" y="5"/>
                    <a:pt x="6" y="4"/>
                    <a:pt x="9" y="4"/>
                  </a:cubicBezTo>
                  <a:cubicBezTo>
                    <a:pt x="8" y="1"/>
                    <a:pt x="11" y="3"/>
                    <a:pt x="11" y="1"/>
                  </a:cubicBezTo>
                  <a:cubicBezTo>
                    <a:pt x="9" y="0"/>
                    <a:pt x="9" y="1"/>
                    <a:pt x="9"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751"/>
            <p:cNvSpPr>
              <a:spLocks/>
            </p:cNvSpPr>
            <p:nvPr/>
          </p:nvSpPr>
          <p:spPr bwMode="auto">
            <a:xfrm>
              <a:off x="4232530" y="3398583"/>
              <a:ext cx="91314" cy="75200"/>
            </a:xfrm>
            <a:custGeom>
              <a:avLst/>
              <a:gdLst/>
              <a:ahLst/>
              <a:cxnLst>
                <a:cxn ang="0">
                  <a:pos x="10" y="3"/>
                </a:cxn>
                <a:cxn ang="0">
                  <a:pos x="0" y="5"/>
                </a:cxn>
                <a:cxn ang="0">
                  <a:pos x="5" y="3"/>
                </a:cxn>
                <a:cxn ang="0">
                  <a:pos x="10" y="3"/>
                </a:cxn>
              </a:cxnLst>
              <a:rect l="0" t="0" r="r" b="b"/>
              <a:pathLst>
                <a:path w="10" h="8">
                  <a:moveTo>
                    <a:pt x="10" y="3"/>
                  </a:moveTo>
                  <a:cubicBezTo>
                    <a:pt x="6" y="3"/>
                    <a:pt x="1" y="0"/>
                    <a:pt x="0" y="5"/>
                  </a:cubicBezTo>
                  <a:cubicBezTo>
                    <a:pt x="3" y="6"/>
                    <a:pt x="4" y="3"/>
                    <a:pt x="5" y="3"/>
                  </a:cubicBezTo>
                  <a:cubicBezTo>
                    <a:pt x="6" y="3"/>
                    <a:pt x="10" y="8"/>
                    <a:pt x="1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755"/>
            <p:cNvSpPr>
              <a:spLocks/>
            </p:cNvSpPr>
            <p:nvPr/>
          </p:nvSpPr>
          <p:spPr bwMode="auto">
            <a:xfrm>
              <a:off x="4205673" y="3272355"/>
              <a:ext cx="72515" cy="83258"/>
            </a:xfrm>
            <a:custGeom>
              <a:avLst/>
              <a:gdLst/>
              <a:ahLst/>
              <a:cxnLst>
                <a:cxn ang="0">
                  <a:pos x="8" y="9"/>
                </a:cxn>
                <a:cxn ang="0">
                  <a:pos x="4" y="0"/>
                </a:cxn>
                <a:cxn ang="0">
                  <a:pos x="8" y="9"/>
                </a:cxn>
              </a:cxnLst>
              <a:rect l="0" t="0" r="r" b="b"/>
              <a:pathLst>
                <a:path w="8" h="9">
                  <a:moveTo>
                    <a:pt x="8" y="9"/>
                  </a:moveTo>
                  <a:cubicBezTo>
                    <a:pt x="6" y="6"/>
                    <a:pt x="5" y="3"/>
                    <a:pt x="4" y="0"/>
                  </a:cubicBezTo>
                  <a:cubicBezTo>
                    <a:pt x="0" y="3"/>
                    <a:pt x="5" y="8"/>
                    <a:pt x="8" y="9"/>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761"/>
            <p:cNvSpPr>
              <a:spLocks/>
            </p:cNvSpPr>
            <p:nvPr/>
          </p:nvSpPr>
          <p:spPr bwMode="auto">
            <a:xfrm>
              <a:off x="4305043" y="3199840"/>
              <a:ext cx="37600" cy="26857"/>
            </a:xfrm>
            <a:custGeom>
              <a:avLst/>
              <a:gdLst/>
              <a:ahLst/>
              <a:cxnLst>
                <a:cxn ang="0">
                  <a:pos x="4" y="3"/>
                </a:cxn>
                <a:cxn ang="0">
                  <a:pos x="0" y="0"/>
                </a:cxn>
                <a:cxn ang="0">
                  <a:pos x="4" y="3"/>
                </a:cxn>
              </a:cxnLst>
              <a:rect l="0" t="0" r="r" b="b"/>
              <a:pathLst>
                <a:path w="4" h="3">
                  <a:moveTo>
                    <a:pt x="4" y="3"/>
                  </a:moveTo>
                  <a:cubicBezTo>
                    <a:pt x="3" y="2"/>
                    <a:pt x="2" y="0"/>
                    <a:pt x="0" y="0"/>
                  </a:cubicBezTo>
                  <a:cubicBezTo>
                    <a:pt x="0" y="2"/>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768"/>
            <p:cNvSpPr>
              <a:spLocks/>
            </p:cNvSpPr>
            <p:nvPr/>
          </p:nvSpPr>
          <p:spPr bwMode="auto">
            <a:xfrm>
              <a:off x="4232530" y="3009155"/>
              <a:ext cx="18801" cy="26857"/>
            </a:xfrm>
            <a:custGeom>
              <a:avLst/>
              <a:gdLst/>
              <a:ahLst/>
              <a:cxnLst>
                <a:cxn ang="0">
                  <a:pos x="0" y="3"/>
                </a:cxn>
                <a:cxn ang="0">
                  <a:pos x="2" y="0"/>
                </a:cxn>
                <a:cxn ang="0">
                  <a:pos x="0" y="3"/>
                </a:cxn>
              </a:cxnLst>
              <a:rect l="0" t="0" r="r" b="b"/>
              <a:pathLst>
                <a:path w="2" h="3">
                  <a:moveTo>
                    <a:pt x="0" y="3"/>
                  </a:moveTo>
                  <a:cubicBezTo>
                    <a:pt x="2" y="3"/>
                    <a:pt x="2" y="2"/>
                    <a:pt x="2"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777"/>
            <p:cNvSpPr>
              <a:spLocks/>
            </p:cNvSpPr>
            <p:nvPr/>
          </p:nvSpPr>
          <p:spPr bwMode="auto">
            <a:xfrm>
              <a:off x="4259387" y="3581211"/>
              <a:ext cx="110115" cy="64457"/>
            </a:xfrm>
            <a:custGeom>
              <a:avLst/>
              <a:gdLst/>
              <a:ahLst/>
              <a:cxnLst>
                <a:cxn ang="0">
                  <a:pos x="3" y="7"/>
                </a:cxn>
                <a:cxn ang="0">
                  <a:pos x="12" y="0"/>
                </a:cxn>
                <a:cxn ang="0">
                  <a:pos x="7" y="0"/>
                </a:cxn>
                <a:cxn ang="0">
                  <a:pos x="6" y="3"/>
                </a:cxn>
                <a:cxn ang="0">
                  <a:pos x="2" y="0"/>
                </a:cxn>
                <a:cxn ang="0">
                  <a:pos x="0" y="2"/>
                </a:cxn>
                <a:cxn ang="0">
                  <a:pos x="3" y="7"/>
                </a:cxn>
              </a:cxnLst>
              <a:rect l="0" t="0" r="r" b="b"/>
              <a:pathLst>
                <a:path w="12" h="7">
                  <a:moveTo>
                    <a:pt x="3" y="7"/>
                  </a:moveTo>
                  <a:cubicBezTo>
                    <a:pt x="7" y="5"/>
                    <a:pt x="10" y="3"/>
                    <a:pt x="12" y="0"/>
                  </a:cubicBezTo>
                  <a:cubicBezTo>
                    <a:pt x="10" y="0"/>
                    <a:pt x="9" y="0"/>
                    <a:pt x="7" y="0"/>
                  </a:cubicBezTo>
                  <a:cubicBezTo>
                    <a:pt x="8" y="2"/>
                    <a:pt x="7" y="2"/>
                    <a:pt x="6" y="3"/>
                  </a:cubicBezTo>
                  <a:cubicBezTo>
                    <a:pt x="4" y="2"/>
                    <a:pt x="4" y="0"/>
                    <a:pt x="2" y="0"/>
                  </a:cubicBezTo>
                  <a:cubicBezTo>
                    <a:pt x="2" y="1"/>
                    <a:pt x="1" y="1"/>
                    <a:pt x="0" y="2"/>
                  </a:cubicBezTo>
                  <a:cubicBezTo>
                    <a:pt x="1" y="4"/>
                    <a:pt x="3" y="4"/>
                    <a:pt x="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778"/>
            <p:cNvSpPr>
              <a:spLocks/>
            </p:cNvSpPr>
            <p:nvPr/>
          </p:nvSpPr>
          <p:spPr bwMode="auto">
            <a:xfrm>
              <a:off x="4616586" y="3600012"/>
              <a:ext cx="53714" cy="45658"/>
            </a:xfrm>
            <a:custGeom>
              <a:avLst/>
              <a:gdLst/>
              <a:ahLst/>
              <a:cxnLst>
                <a:cxn ang="0">
                  <a:pos x="4" y="5"/>
                </a:cxn>
                <a:cxn ang="0">
                  <a:pos x="6" y="3"/>
                </a:cxn>
                <a:cxn ang="0">
                  <a:pos x="4" y="0"/>
                </a:cxn>
                <a:cxn ang="0">
                  <a:pos x="0" y="2"/>
                </a:cxn>
                <a:cxn ang="0">
                  <a:pos x="4" y="5"/>
                </a:cxn>
              </a:cxnLst>
              <a:rect l="0" t="0" r="r" b="b"/>
              <a:pathLst>
                <a:path w="6" h="5">
                  <a:moveTo>
                    <a:pt x="4" y="5"/>
                  </a:moveTo>
                  <a:cubicBezTo>
                    <a:pt x="4" y="4"/>
                    <a:pt x="4" y="2"/>
                    <a:pt x="6" y="3"/>
                  </a:cubicBezTo>
                  <a:cubicBezTo>
                    <a:pt x="5" y="2"/>
                    <a:pt x="4" y="1"/>
                    <a:pt x="4" y="0"/>
                  </a:cubicBezTo>
                  <a:cubicBezTo>
                    <a:pt x="2" y="0"/>
                    <a:pt x="2" y="2"/>
                    <a:pt x="0" y="2"/>
                  </a:cubicBezTo>
                  <a:cubicBezTo>
                    <a:pt x="1" y="3"/>
                    <a:pt x="1" y="5"/>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335" name="Straight Connector 334"/>
            <p:cNvCxnSpPr/>
            <p:nvPr/>
          </p:nvCxnSpPr>
          <p:spPr>
            <a:xfrm>
              <a:off x="4178816"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36" name="Group 335"/>
          <p:cNvGrpSpPr/>
          <p:nvPr/>
        </p:nvGrpSpPr>
        <p:grpSpPr>
          <a:xfrm>
            <a:off x="2872214" y="1661979"/>
            <a:ext cx="1847768" cy="2407384"/>
            <a:chOff x="2384761" y="2322627"/>
            <a:chExt cx="1847768" cy="2407384"/>
          </a:xfrm>
        </p:grpSpPr>
        <p:grpSp>
          <p:nvGrpSpPr>
            <p:cNvPr id="337" name="Group 336"/>
            <p:cNvGrpSpPr/>
            <p:nvPr/>
          </p:nvGrpSpPr>
          <p:grpSpPr>
            <a:xfrm>
              <a:off x="2384761" y="2445156"/>
              <a:ext cx="1847768" cy="2210341"/>
              <a:chOff x="2384761" y="2445156"/>
              <a:chExt cx="1847768" cy="2210341"/>
            </a:xfrm>
          </p:grpSpPr>
          <p:sp>
            <p:nvSpPr>
              <p:cNvPr id="339" name="Freeform 37"/>
              <p:cNvSpPr>
                <a:spLocks/>
              </p:cNvSpPr>
              <p:nvPr/>
            </p:nvSpPr>
            <p:spPr bwMode="auto">
              <a:xfrm>
                <a:off x="2575447" y="4647439"/>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38"/>
              <p:cNvSpPr>
                <a:spLocks/>
              </p:cNvSpPr>
              <p:nvPr/>
            </p:nvSpPr>
            <p:spPr bwMode="auto">
              <a:xfrm>
                <a:off x="2476075" y="4628638"/>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39"/>
              <p:cNvSpPr>
                <a:spLocks/>
              </p:cNvSpPr>
              <p:nvPr/>
            </p:nvSpPr>
            <p:spPr bwMode="auto">
              <a:xfrm>
                <a:off x="2502932" y="4582981"/>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40"/>
              <p:cNvSpPr>
                <a:spLocks/>
              </p:cNvSpPr>
              <p:nvPr/>
            </p:nvSpPr>
            <p:spPr bwMode="auto">
              <a:xfrm>
                <a:off x="2422361" y="4518524"/>
                <a:ext cx="53714" cy="37600"/>
              </a:xfrm>
              <a:custGeom>
                <a:avLst/>
                <a:gdLst/>
                <a:ahLst/>
                <a:cxnLst>
                  <a:cxn ang="0">
                    <a:pos x="2" y="4"/>
                  </a:cxn>
                  <a:cxn ang="0">
                    <a:pos x="5" y="3"/>
                  </a:cxn>
                  <a:cxn ang="0">
                    <a:pos x="2" y="4"/>
                  </a:cxn>
                </a:cxnLst>
                <a:rect l="0" t="0" r="r" b="b"/>
                <a:pathLst>
                  <a:path w="6" h="4">
                    <a:moveTo>
                      <a:pt x="2" y="4"/>
                    </a:moveTo>
                    <a:cubicBezTo>
                      <a:pt x="3" y="4"/>
                      <a:pt x="5" y="4"/>
                      <a:pt x="5" y="3"/>
                    </a:cubicBezTo>
                    <a:cubicBezTo>
                      <a:pt x="6" y="0"/>
                      <a:pt x="0" y="1"/>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41"/>
              <p:cNvSpPr>
                <a:spLocks/>
              </p:cNvSpPr>
              <p:nvPr/>
            </p:nvSpPr>
            <p:spPr bwMode="auto">
              <a:xfrm>
                <a:off x="2556646" y="4472867"/>
                <a:ext cx="45658" cy="56401"/>
              </a:xfrm>
              <a:custGeom>
                <a:avLst/>
                <a:gdLst/>
                <a:ahLst/>
                <a:cxnLst>
                  <a:cxn ang="0">
                    <a:pos x="5" y="5"/>
                  </a:cxn>
                  <a:cxn ang="0">
                    <a:pos x="3" y="0"/>
                  </a:cxn>
                  <a:cxn ang="0">
                    <a:pos x="0" y="0"/>
                  </a:cxn>
                  <a:cxn ang="0">
                    <a:pos x="0" y="3"/>
                  </a:cxn>
                  <a:cxn ang="0">
                    <a:pos x="5" y="5"/>
                  </a:cxn>
                </a:cxnLst>
                <a:rect l="0" t="0" r="r" b="b"/>
                <a:pathLst>
                  <a:path w="5" h="6">
                    <a:moveTo>
                      <a:pt x="5" y="5"/>
                    </a:moveTo>
                    <a:cubicBezTo>
                      <a:pt x="3" y="4"/>
                      <a:pt x="3" y="3"/>
                      <a:pt x="3" y="0"/>
                    </a:cubicBezTo>
                    <a:cubicBezTo>
                      <a:pt x="2" y="0"/>
                      <a:pt x="1" y="0"/>
                      <a:pt x="0" y="0"/>
                    </a:cubicBezTo>
                    <a:cubicBezTo>
                      <a:pt x="0" y="1"/>
                      <a:pt x="0" y="2"/>
                      <a:pt x="0" y="3"/>
                    </a:cubicBezTo>
                    <a:cubicBezTo>
                      <a:pt x="3" y="2"/>
                      <a:pt x="2" y="6"/>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42"/>
              <p:cNvSpPr>
                <a:spLocks/>
              </p:cNvSpPr>
              <p:nvPr/>
            </p:nvSpPr>
            <p:spPr bwMode="auto">
              <a:xfrm>
                <a:off x="2529789" y="4472867"/>
                <a:ext cx="18801" cy="29544"/>
              </a:xfrm>
              <a:custGeom>
                <a:avLst/>
                <a:gdLst/>
                <a:ahLst/>
                <a:cxnLst>
                  <a:cxn ang="0">
                    <a:pos x="0" y="3"/>
                  </a:cxn>
                  <a:cxn ang="0">
                    <a:pos x="2" y="3"/>
                  </a:cxn>
                  <a:cxn ang="0">
                    <a:pos x="2" y="0"/>
                  </a:cxn>
                  <a:cxn ang="0">
                    <a:pos x="0" y="0"/>
                  </a:cxn>
                  <a:cxn ang="0">
                    <a:pos x="0" y="3"/>
                  </a:cxn>
                </a:cxnLst>
                <a:rect l="0" t="0" r="r" b="b"/>
                <a:pathLst>
                  <a:path w="2" h="3">
                    <a:moveTo>
                      <a:pt x="0" y="3"/>
                    </a:moveTo>
                    <a:cubicBezTo>
                      <a:pt x="0" y="3"/>
                      <a:pt x="1" y="3"/>
                      <a:pt x="2" y="3"/>
                    </a:cubicBezTo>
                    <a:cubicBezTo>
                      <a:pt x="2" y="2"/>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43"/>
              <p:cNvSpPr>
                <a:spLocks/>
              </p:cNvSpPr>
              <p:nvPr/>
            </p:nvSpPr>
            <p:spPr bwMode="auto">
              <a:xfrm>
                <a:off x="2647961" y="4491667"/>
                <a:ext cx="29544"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44"/>
              <p:cNvSpPr>
                <a:spLocks/>
              </p:cNvSpPr>
              <p:nvPr/>
            </p:nvSpPr>
            <p:spPr bwMode="auto">
              <a:xfrm>
                <a:off x="2766132" y="4491667"/>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45"/>
              <p:cNvSpPr>
                <a:spLocks/>
              </p:cNvSpPr>
              <p:nvPr/>
            </p:nvSpPr>
            <p:spPr bwMode="auto">
              <a:xfrm>
                <a:off x="2449218" y="447286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46"/>
              <p:cNvSpPr>
                <a:spLocks/>
              </p:cNvSpPr>
              <p:nvPr/>
            </p:nvSpPr>
            <p:spPr bwMode="auto">
              <a:xfrm>
                <a:off x="2811790" y="4472867"/>
                <a:ext cx="29544"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47"/>
              <p:cNvSpPr>
                <a:spLocks/>
              </p:cNvSpPr>
              <p:nvPr/>
            </p:nvSpPr>
            <p:spPr bwMode="auto">
              <a:xfrm>
                <a:off x="2868189" y="4446009"/>
                <a:ext cx="45658" cy="45658"/>
              </a:xfrm>
              <a:custGeom>
                <a:avLst/>
                <a:gdLst/>
                <a:ahLst/>
                <a:cxnLst>
                  <a:cxn ang="0">
                    <a:pos x="2" y="5"/>
                  </a:cxn>
                  <a:cxn ang="0">
                    <a:pos x="5" y="5"/>
                  </a:cxn>
                  <a:cxn ang="0">
                    <a:pos x="1" y="0"/>
                  </a:cxn>
                  <a:cxn ang="0">
                    <a:pos x="2" y="5"/>
                  </a:cxn>
                </a:cxnLst>
                <a:rect l="0" t="0" r="r" b="b"/>
                <a:pathLst>
                  <a:path w="5" h="5">
                    <a:moveTo>
                      <a:pt x="2" y="5"/>
                    </a:moveTo>
                    <a:cubicBezTo>
                      <a:pt x="3" y="5"/>
                      <a:pt x="4" y="5"/>
                      <a:pt x="5" y="5"/>
                    </a:cubicBezTo>
                    <a:cubicBezTo>
                      <a:pt x="4" y="2"/>
                      <a:pt x="3" y="1"/>
                      <a:pt x="1" y="0"/>
                    </a:cubicBezTo>
                    <a:cubicBezTo>
                      <a:pt x="0" y="3"/>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48"/>
              <p:cNvSpPr>
                <a:spLocks/>
              </p:cNvSpPr>
              <p:nvPr/>
            </p:nvSpPr>
            <p:spPr bwMode="auto">
              <a:xfrm>
                <a:off x="2940704" y="4472867"/>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51"/>
              <p:cNvSpPr>
                <a:spLocks/>
              </p:cNvSpPr>
              <p:nvPr/>
            </p:nvSpPr>
            <p:spPr bwMode="auto">
              <a:xfrm>
                <a:off x="2430419" y="4419152"/>
                <a:ext cx="37600" cy="45658"/>
              </a:xfrm>
              <a:custGeom>
                <a:avLst/>
                <a:gdLst/>
                <a:ahLst/>
                <a:cxnLst>
                  <a:cxn ang="0">
                    <a:pos x="1" y="5"/>
                  </a:cxn>
                  <a:cxn ang="0">
                    <a:pos x="1" y="5"/>
                  </a:cxn>
                </a:cxnLst>
                <a:rect l="0" t="0" r="r" b="b"/>
                <a:pathLst>
                  <a:path w="4" h="5">
                    <a:moveTo>
                      <a:pt x="1" y="5"/>
                    </a:moveTo>
                    <a:cubicBezTo>
                      <a:pt x="4" y="5"/>
                      <a:pt x="0" y="0"/>
                      <a:pt x="1"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52"/>
              <p:cNvSpPr>
                <a:spLocks/>
              </p:cNvSpPr>
              <p:nvPr/>
            </p:nvSpPr>
            <p:spPr bwMode="auto">
              <a:xfrm>
                <a:off x="2621103" y="4437953"/>
                <a:ext cx="45658" cy="26857"/>
              </a:xfrm>
              <a:custGeom>
                <a:avLst/>
                <a:gdLst/>
                <a:ahLst/>
                <a:cxnLst>
                  <a:cxn ang="0">
                    <a:pos x="3" y="3"/>
                  </a:cxn>
                  <a:cxn ang="0">
                    <a:pos x="3" y="3"/>
                  </a:cxn>
                </a:cxnLst>
                <a:rect l="0" t="0" r="r" b="b"/>
                <a:pathLst>
                  <a:path w="5" h="3">
                    <a:moveTo>
                      <a:pt x="3" y="3"/>
                    </a:moveTo>
                    <a:cubicBezTo>
                      <a:pt x="5" y="1"/>
                      <a:pt x="0"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53"/>
              <p:cNvSpPr>
                <a:spLocks/>
              </p:cNvSpPr>
              <p:nvPr/>
            </p:nvSpPr>
            <p:spPr bwMode="auto">
              <a:xfrm>
                <a:off x="2704361" y="4419152"/>
                <a:ext cx="16114" cy="53714"/>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57"/>
              <p:cNvSpPr>
                <a:spLocks/>
              </p:cNvSpPr>
              <p:nvPr/>
            </p:nvSpPr>
            <p:spPr bwMode="auto">
              <a:xfrm>
                <a:off x="2720476" y="4400353"/>
                <a:ext cx="64457" cy="83258"/>
              </a:xfrm>
              <a:custGeom>
                <a:avLst/>
                <a:gdLst/>
                <a:ahLst/>
                <a:cxnLst>
                  <a:cxn ang="0">
                    <a:pos x="6" y="5"/>
                  </a:cxn>
                  <a:cxn ang="0">
                    <a:pos x="3" y="1"/>
                  </a:cxn>
                  <a:cxn ang="0">
                    <a:pos x="6" y="5"/>
                  </a:cxn>
                </a:cxnLst>
                <a:rect l="0" t="0" r="r" b="b"/>
                <a:pathLst>
                  <a:path w="7" h="9">
                    <a:moveTo>
                      <a:pt x="6" y="5"/>
                    </a:moveTo>
                    <a:cubicBezTo>
                      <a:pt x="7" y="1"/>
                      <a:pt x="1" y="5"/>
                      <a:pt x="3" y="1"/>
                    </a:cubicBezTo>
                    <a:cubicBezTo>
                      <a:pt x="0" y="0"/>
                      <a:pt x="3" y="9"/>
                      <a:pt x="6"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58"/>
              <p:cNvSpPr>
                <a:spLocks/>
              </p:cNvSpPr>
              <p:nvPr/>
            </p:nvSpPr>
            <p:spPr bwMode="auto">
              <a:xfrm>
                <a:off x="2895046" y="4419152"/>
                <a:ext cx="53714" cy="37600"/>
              </a:xfrm>
              <a:custGeom>
                <a:avLst/>
                <a:gdLst/>
                <a:ahLst/>
                <a:cxnLst>
                  <a:cxn ang="0">
                    <a:pos x="2" y="3"/>
                  </a:cxn>
                  <a:cxn ang="0">
                    <a:pos x="5" y="3"/>
                  </a:cxn>
                  <a:cxn ang="0">
                    <a:pos x="2" y="3"/>
                  </a:cxn>
                </a:cxnLst>
                <a:rect l="0" t="0" r="r" b="b"/>
                <a:pathLst>
                  <a:path w="6" h="4">
                    <a:moveTo>
                      <a:pt x="2" y="3"/>
                    </a:moveTo>
                    <a:cubicBezTo>
                      <a:pt x="3" y="3"/>
                      <a:pt x="5" y="4"/>
                      <a:pt x="5" y="3"/>
                    </a:cubicBezTo>
                    <a:cubicBezTo>
                      <a:pt x="6" y="0"/>
                      <a:pt x="0"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60"/>
              <p:cNvSpPr>
                <a:spLocks/>
              </p:cNvSpPr>
              <p:nvPr/>
            </p:nvSpPr>
            <p:spPr bwMode="auto">
              <a:xfrm>
                <a:off x="2411618" y="4392295"/>
                <a:ext cx="18801" cy="26857"/>
              </a:xfrm>
              <a:custGeom>
                <a:avLst/>
                <a:gdLst/>
                <a:ahLst/>
                <a:cxnLst>
                  <a:cxn ang="0">
                    <a:pos x="0" y="3"/>
                  </a:cxn>
                  <a:cxn ang="0">
                    <a:pos x="2" y="0"/>
                  </a:cxn>
                  <a:cxn ang="0">
                    <a:pos x="0" y="0"/>
                  </a:cxn>
                  <a:cxn ang="0">
                    <a:pos x="0" y="3"/>
                  </a:cxn>
                </a:cxnLst>
                <a:rect l="0" t="0" r="r" b="b"/>
                <a:pathLst>
                  <a:path w="2" h="3">
                    <a:moveTo>
                      <a:pt x="0" y="3"/>
                    </a:moveTo>
                    <a:cubicBezTo>
                      <a:pt x="0" y="1"/>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61"/>
              <p:cNvSpPr>
                <a:spLocks/>
              </p:cNvSpPr>
              <p:nvPr/>
            </p:nvSpPr>
            <p:spPr bwMode="auto">
              <a:xfrm>
                <a:off x="2476075" y="4400353"/>
                <a:ext cx="34915" cy="18801"/>
              </a:xfrm>
              <a:custGeom>
                <a:avLst/>
                <a:gdLst/>
                <a:ahLst/>
                <a:cxnLst>
                  <a:cxn ang="0">
                    <a:pos x="0" y="2"/>
                  </a:cxn>
                  <a:cxn ang="0">
                    <a:pos x="4" y="2"/>
                  </a:cxn>
                  <a:cxn ang="0">
                    <a:pos x="4" y="0"/>
                  </a:cxn>
                  <a:cxn ang="0">
                    <a:pos x="0" y="0"/>
                  </a:cxn>
                  <a:cxn ang="0">
                    <a:pos x="0" y="2"/>
                  </a:cxn>
                </a:cxnLst>
                <a:rect l="0" t="0" r="r" b="b"/>
                <a:pathLst>
                  <a:path w="4" h="2">
                    <a:moveTo>
                      <a:pt x="0" y="2"/>
                    </a:moveTo>
                    <a:cubicBezTo>
                      <a:pt x="2" y="2"/>
                      <a:pt x="3" y="2"/>
                      <a:pt x="4" y="2"/>
                    </a:cubicBezTo>
                    <a:cubicBezTo>
                      <a:pt x="4" y="1"/>
                      <a:pt x="4" y="1"/>
                      <a:pt x="4" y="0"/>
                    </a:cubicBezTo>
                    <a:cubicBezTo>
                      <a:pt x="3"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62"/>
              <p:cNvSpPr>
                <a:spLocks/>
              </p:cNvSpPr>
              <p:nvPr/>
            </p:nvSpPr>
            <p:spPr bwMode="auto">
              <a:xfrm>
                <a:off x="2548590" y="4400353"/>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63"/>
              <p:cNvSpPr>
                <a:spLocks/>
              </p:cNvSpPr>
              <p:nvPr/>
            </p:nvSpPr>
            <p:spPr bwMode="auto">
              <a:xfrm>
                <a:off x="2704361" y="4373496"/>
                <a:ext cx="16114" cy="56401"/>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64"/>
              <p:cNvSpPr>
                <a:spLocks/>
              </p:cNvSpPr>
              <p:nvPr/>
            </p:nvSpPr>
            <p:spPr bwMode="auto">
              <a:xfrm>
                <a:off x="2857446" y="4392295"/>
                <a:ext cx="26857" cy="26857"/>
              </a:xfrm>
              <a:custGeom>
                <a:avLst/>
                <a:gdLst/>
                <a:ahLst/>
                <a:cxnLst>
                  <a:cxn ang="0">
                    <a:pos x="0" y="3"/>
                  </a:cxn>
                  <a:cxn ang="0">
                    <a:pos x="2" y="3"/>
                  </a:cxn>
                  <a:cxn ang="0">
                    <a:pos x="2" y="0"/>
                  </a:cxn>
                  <a:cxn ang="0">
                    <a:pos x="0" y="0"/>
                  </a:cxn>
                  <a:cxn ang="0">
                    <a:pos x="0" y="3"/>
                  </a:cxn>
                </a:cxnLst>
                <a:rect l="0" t="0" r="r" b="b"/>
                <a:pathLst>
                  <a:path w="3" h="3">
                    <a:moveTo>
                      <a:pt x="0" y="3"/>
                    </a:moveTo>
                    <a:cubicBezTo>
                      <a:pt x="1" y="3"/>
                      <a:pt x="2" y="3"/>
                      <a:pt x="2" y="3"/>
                    </a:cubicBezTo>
                    <a:cubicBezTo>
                      <a:pt x="3" y="1"/>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65"/>
              <p:cNvSpPr>
                <a:spLocks/>
              </p:cNvSpPr>
              <p:nvPr/>
            </p:nvSpPr>
            <p:spPr bwMode="auto">
              <a:xfrm>
                <a:off x="2594246" y="4392295"/>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66"/>
              <p:cNvSpPr>
                <a:spLocks/>
              </p:cNvSpPr>
              <p:nvPr/>
            </p:nvSpPr>
            <p:spPr bwMode="auto">
              <a:xfrm>
                <a:off x="2468019" y="4338581"/>
                <a:ext cx="42971" cy="26857"/>
              </a:xfrm>
              <a:custGeom>
                <a:avLst/>
                <a:gdLst/>
                <a:ahLst/>
                <a:cxnLst>
                  <a:cxn ang="0">
                    <a:pos x="5" y="3"/>
                  </a:cxn>
                  <a:cxn ang="0">
                    <a:pos x="0" y="0"/>
                  </a:cxn>
                  <a:cxn ang="0">
                    <a:pos x="5" y="3"/>
                  </a:cxn>
                </a:cxnLst>
                <a:rect l="0" t="0" r="r" b="b"/>
                <a:pathLst>
                  <a:path w="5" h="3">
                    <a:moveTo>
                      <a:pt x="5" y="3"/>
                    </a:moveTo>
                    <a:cubicBezTo>
                      <a:pt x="5" y="1"/>
                      <a:pt x="3" y="0"/>
                      <a:pt x="0" y="0"/>
                    </a:cubicBezTo>
                    <a:cubicBezTo>
                      <a:pt x="1" y="2"/>
                      <a:pt x="3" y="3"/>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67"/>
              <p:cNvSpPr>
                <a:spLocks/>
              </p:cNvSpPr>
              <p:nvPr/>
            </p:nvSpPr>
            <p:spPr bwMode="auto">
              <a:xfrm>
                <a:off x="2529789" y="4338581"/>
                <a:ext cx="18801" cy="26857"/>
              </a:xfrm>
              <a:custGeom>
                <a:avLst/>
                <a:gdLst/>
                <a:ahLst/>
                <a:cxnLst>
                  <a:cxn ang="0">
                    <a:pos x="0" y="3"/>
                  </a:cxn>
                  <a:cxn ang="0">
                    <a:pos x="2" y="3"/>
                  </a:cxn>
                  <a:cxn ang="0">
                    <a:pos x="2" y="0"/>
                  </a:cxn>
                  <a:cxn ang="0">
                    <a:pos x="0" y="0"/>
                  </a:cxn>
                  <a:cxn ang="0">
                    <a:pos x="0" y="3"/>
                  </a:cxn>
                </a:cxnLst>
                <a:rect l="0" t="0" r="r" b="b"/>
                <a:pathLst>
                  <a:path w="2" h="3">
                    <a:moveTo>
                      <a:pt x="0" y="3"/>
                    </a:moveTo>
                    <a:cubicBezTo>
                      <a:pt x="0" y="3"/>
                      <a:pt x="1" y="3"/>
                      <a:pt x="2" y="3"/>
                    </a:cubicBezTo>
                    <a:cubicBezTo>
                      <a:pt x="2" y="2"/>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68"/>
              <p:cNvSpPr>
                <a:spLocks/>
              </p:cNvSpPr>
              <p:nvPr/>
            </p:nvSpPr>
            <p:spPr bwMode="auto">
              <a:xfrm>
                <a:off x="2556646" y="4338581"/>
                <a:ext cx="64457" cy="34915"/>
              </a:xfrm>
              <a:custGeom>
                <a:avLst/>
                <a:gdLst/>
                <a:ahLst/>
                <a:cxnLst>
                  <a:cxn ang="0">
                    <a:pos x="7" y="3"/>
                  </a:cxn>
                  <a:cxn ang="0">
                    <a:pos x="7" y="0"/>
                  </a:cxn>
                  <a:cxn ang="0">
                    <a:pos x="0" y="0"/>
                  </a:cxn>
                  <a:cxn ang="0">
                    <a:pos x="7" y="3"/>
                  </a:cxn>
                </a:cxnLst>
                <a:rect l="0" t="0" r="r" b="b"/>
                <a:pathLst>
                  <a:path w="7" h="4">
                    <a:moveTo>
                      <a:pt x="7" y="3"/>
                    </a:moveTo>
                    <a:cubicBezTo>
                      <a:pt x="7" y="2"/>
                      <a:pt x="7" y="1"/>
                      <a:pt x="7" y="0"/>
                    </a:cubicBezTo>
                    <a:cubicBezTo>
                      <a:pt x="5" y="0"/>
                      <a:pt x="2" y="0"/>
                      <a:pt x="0" y="0"/>
                    </a:cubicBezTo>
                    <a:cubicBezTo>
                      <a:pt x="1" y="3"/>
                      <a:pt x="3" y="4"/>
                      <a:pt x="7"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69"/>
              <p:cNvSpPr>
                <a:spLocks/>
              </p:cNvSpPr>
              <p:nvPr/>
            </p:nvSpPr>
            <p:spPr bwMode="auto">
              <a:xfrm>
                <a:off x="2712418" y="4354695"/>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70"/>
              <p:cNvSpPr>
                <a:spLocks/>
              </p:cNvSpPr>
              <p:nvPr/>
            </p:nvSpPr>
            <p:spPr bwMode="auto">
              <a:xfrm>
                <a:off x="2830589" y="4338581"/>
                <a:ext cx="37600" cy="26857"/>
              </a:xfrm>
              <a:custGeom>
                <a:avLst/>
                <a:gdLst/>
                <a:ahLst/>
                <a:cxnLst>
                  <a:cxn ang="0">
                    <a:pos x="0" y="3"/>
                  </a:cxn>
                  <a:cxn ang="0">
                    <a:pos x="3" y="0"/>
                  </a:cxn>
                  <a:cxn ang="0">
                    <a:pos x="0" y="0"/>
                  </a:cxn>
                  <a:cxn ang="0">
                    <a:pos x="0" y="3"/>
                  </a:cxn>
                </a:cxnLst>
                <a:rect l="0" t="0" r="r" b="b"/>
                <a:pathLst>
                  <a:path w="4" h="3">
                    <a:moveTo>
                      <a:pt x="0" y="3"/>
                    </a:moveTo>
                    <a:cubicBezTo>
                      <a:pt x="2" y="3"/>
                      <a:pt x="4" y="3"/>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72"/>
              <p:cNvSpPr>
                <a:spLocks/>
              </p:cNvSpPr>
              <p:nvPr/>
            </p:nvSpPr>
            <p:spPr bwMode="auto">
              <a:xfrm>
                <a:off x="2403562"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73"/>
              <p:cNvSpPr>
                <a:spLocks/>
              </p:cNvSpPr>
              <p:nvPr/>
            </p:nvSpPr>
            <p:spPr bwMode="auto">
              <a:xfrm>
                <a:off x="2430419"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74"/>
              <p:cNvSpPr>
                <a:spLocks/>
              </p:cNvSpPr>
              <p:nvPr/>
            </p:nvSpPr>
            <p:spPr bwMode="auto">
              <a:xfrm>
                <a:off x="2647961" y="4338581"/>
                <a:ext cx="56401" cy="16114"/>
              </a:xfrm>
              <a:custGeom>
                <a:avLst/>
                <a:gdLst/>
                <a:ahLst/>
                <a:cxnLst>
                  <a:cxn ang="0">
                    <a:pos x="0" y="2"/>
                  </a:cxn>
                  <a:cxn ang="0">
                    <a:pos x="6" y="2"/>
                  </a:cxn>
                  <a:cxn ang="0">
                    <a:pos x="6" y="0"/>
                  </a:cxn>
                  <a:cxn ang="0">
                    <a:pos x="0" y="0"/>
                  </a:cxn>
                  <a:cxn ang="0">
                    <a:pos x="0" y="2"/>
                  </a:cxn>
                </a:cxnLst>
                <a:rect l="0" t="0" r="r" b="b"/>
                <a:pathLst>
                  <a:path w="6" h="2">
                    <a:moveTo>
                      <a:pt x="0" y="2"/>
                    </a:moveTo>
                    <a:cubicBezTo>
                      <a:pt x="2" y="2"/>
                      <a:pt x="4" y="2"/>
                      <a:pt x="6" y="2"/>
                    </a:cubicBezTo>
                    <a:cubicBezTo>
                      <a:pt x="6" y="1"/>
                      <a:pt x="6" y="1"/>
                      <a:pt x="6" y="0"/>
                    </a:cubicBezTo>
                    <a:cubicBezTo>
                      <a:pt x="4"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75"/>
              <p:cNvSpPr>
                <a:spLocks/>
              </p:cNvSpPr>
              <p:nvPr/>
            </p:nvSpPr>
            <p:spPr bwMode="auto">
              <a:xfrm>
                <a:off x="2750018" y="4338581"/>
                <a:ext cx="16114"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76"/>
              <p:cNvSpPr>
                <a:spLocks/>
              </p:cNvSpPr>
              <p:nvPr/>
            </p:nvSpPr>
            <p:spPr bwMode="auto">
              <a:xfrm>
                <a:off x="2776875" y="4338581"/>
                <a:ext cx="34915" cy="16114"/>
              </a:xfrm>
              <a:custGeom>
                <a:avLst/>
                <a:gdLst/>
                <a:ahLst/>
                <a:cxnLst>
                  <a:cxn ang="0">
                    <a:pos x="0" y="2"/>
                  </a:cxn>
                  <a:cxn ang="0">
                    <a:pos x="4" y="2"/>
                  </a:cxn>
                  <a:cxn ang="0">
                    <a:pos x="4" y="0"/>
                  </a:cxn>
                  <a:cxn ang="0">
                    <a:pos x="0" y="0"/>
                  </a:cxn>
                  <a:cxn ang="0">
                    <a:pos x="0" y="2"/>
                  </a:cxn>
                </a:cxnLst>
                <a:rect l="0" t="0" r="r" b="b"/>
                <a:pathLst>
                  <a:path w="4" h="2">
                    <a:moveTo>
                      <a:pt x="0" y="2"/>
                    </a:moveTo>
                    <a:cubicBezTo>
                      <a:pt x="2" y="2"/>
                      <a:pt x="3" y="2"/>
                      <a:pt x="4" y="2"/>
                    </a:cubicBezTo>
                    <a:cubicBezTo>
                      <a:pt x="4" y="1"/>
                      <a:pt x="4" y="1"/>
                      <a:pt x="4" y="0"/>
                    </a:cubicBezTo>
                    <a:cubicBezTo>
                      <a:pt x="3"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77"/>
              <p:cNvSpPr>
                <a:spLocks/>
              </p:cNvSpPr>
              <p:nvPr/>
            </p:nvSpPr>
            <p:spPr bwMode="auto">
              <a:xfrm>
                <a:off x="2876247"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78"/>
              <p:cNvSpPr>
                <a:spLocks/>
              </p:cNvSpPr>
              <p:nvPr/>
            </p:nvSpPr>
            <p:spPr bwMode="auto">
              <a:xfrm>
                <a:off x="2903104"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79"/>
              <p:cNvSpPr>
                <a:spLocks/>
              </p:cNvSpPr>
              <p:nvPr/>
            </p:nvSpPr>
            <p:spPr bwMode="auto">
              <a:xfrm>
                <a:off x="3123332" y="4338581"/>
                <a:ext cx="16114"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80"/>
              <p:cNvSpPr>
                <a:spLocks/>
              </p:cNvSpPr>
              <p:nvPr/>
            </p:nvSpPr>
            <p:spPr bwMode="auto">
              <a:xfrm>
                <a:off x="3177046"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81"/>
              <p:cNvSpPr>
                <a:spLocks/>
              </p:cNvSpPr>
              <p:nvPr/>
            </p:nvSpPr>
            <p:spPr bwMode="auto">
              <a:xfrm>
                <a:off x="3241503"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84"/>
              <p:cNvSpPr>
                <a:spLocks/>
              </p:cNvSpPr>
              <p:nvPr/>
            </p:nvSpPr>
            <p:spPr bwMode="auto">
              <a:xfrm>
                <a:off x="2384761" y="4274124"/>
                <a:ext cx="83258" cy="53714"/>
              </a:xfrm>
              <a:custGeom>
                <a:avLst/>
                <a:gdLst/>
                <a:ahLst/>
                <a:cxnLst>
                  <a:cxn ang="0">
                    <a:pos x="9" y="4"/>
                  </a:cxn>
                  <a:cxn ang="0">
                    <a:pos x="0" y="3"/>
                  </a:cxn>
                  <a:cxn ang="0">
                    <a:pos x="9" y="4"/>
                  </a:cxn>
                </a:cxnLst>
                <a:rect l="0" t="0" r="r" b="b"/>
                <a:pathLst>
                  <a:path w="9" h="6">
                    <a:moveTo>
                      <a:pt x="9" y="4"/>
                    </a:moveTo>
                    <a:cubicBezTo>
                      <a:pt x="8" y="0"/>
                      <a:pt x="1" y="3"/>
                      <a:pt x="0" y="3"/>
                    </a:cubicBezTo>
                    <a:cubicBezTo>
                      <a:pt x="0" y="6"/>
                      <a:pt x="6" y="3"/>
                      <a:pt x="9"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85"/>
              <p:cNvSpPr>
                <a:spLocks/>
              </p:cNvSpPr>
              <p:nvPr/>
            </p:nvSpPr>
            <p:spPr bwMode="auto">
              <a:xfrm>
                <a:off x="2476075" y="4282182"/>
                <a:ext cx="236343" cy="45658"/>
              </a:xfrm>
              <a:custGeom>
                <a:avLst/>
                <a:gdLst/>
                <a:ahLst/>
                <a:cxnLst>
                  <a:cxn ang="0">
                    <a:pos x="26" y="2"/>
                  </a:cxn>
                  <a:cxn ang="0">
                    <a:pos x="15" y="1"/>
                  </a:cxn>
                  <a:cxn ang="0">
                    <a:pos x="2" y="1"/>
                  </a:cxn>
                  <a:cxn ang="0">
                    <a:pos x="0" y="2"/>
                  </a:cxn>
                  <a:cxn ang="0">
                    <a:pos x="26" y="2"/>
                  </a:cxn>
                </a:cxnLst>
                <a:rect l="0" t="0" r="r" b="b"/>
                <a:pathLst>
                  <a:path w="26" h="5">
                    <a:moveTo>
                      <a:pt x="26" y="2"/>
                    </a:moveTo>
                    <a:cubicBezTo>
                      <a:pt x="25" y="0"/>
                      <a:pt x="19" y="1"/>
                      <a:pt x="15" y="1"/>
                    </a:cubicBezTo>
                    <a:cubicBezTo>
                      <a:pt x="10" y="1"/>
                      <a:pt x="6" y="1"/>
                      <a:pt x="2" y="1"/>
                    </a:cubicBezTo>
                    <a:cubicBezTo>
                      <a:pt x="2" y="2"/>
                      <a:pt x="1" y="2"/>
                      <a:pt x="0" y="2"/>
                    </a:cubicBezTo>
                    <a:cubicBezTo>
                      <a:pt x="6" y="5"/>
                      <a:pt x="20" y="3"/>
                      <a:pt x="2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86"/>
              <p:cNvSpPr>
                <a:spLocks/>
              </p:cNvSpPr>
              <p:nvPr/>
            </p:nvSpPr>
            <p:spPr bwMode="auto">
              <a:xfrm>
                <a:off x="2849390" y="4274124"/>
                <a:ext cx="53714" cy="34915"/>
              </a:xfrm>
              <a:custGeom>
                <a:avLst/>
                <a:gdLst/>
                <a:ahLst/>
                <a:cxnLst>
                  <a:cxn ang="0">
                    <a:pos x="1" y="4"/>
                  </a:cxn>
                  <a:cxn ang="0">
                    <a:pos x="6" y="3"/>
                  </a:cxn>
                  <a:cxn ang="0">
                    <a:pos x="1" y="4"/>
                  </a:cxn>
                </a:cxnLst>
                <a:rect l="0" t="0" r="r" b="b"/>
                <a:pathLst>
                  <a:path w="6" h="4">
                    <a:moveTo>
                      <a:pt x="1" y="4"/>
                    </a:moveTo>
                    <a:cubicBezTo>
                      <a:pt x="3" y="4"/>
                      <a:pt x="5" y="4"/>
                      <a:pt x="6" y="3"/>
                    </a:cubicBezTo>
                    <a:cubicBezTo>
                      <a:pt x="5" y="2"/>
                      <a:pt x="0" y="0"/>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87"/>
              <p:cNvSpPr>
                <a:spLocks/>
              </p:cNvSpPr>
              <p:nvPr/>
            </p:nvSpPr>
            <p:spPr bwMode="auto">
              <a:xfrm>
                <a:off x="2921903" y="4282182"/>
                <a:ext cx="53714" cy="26857"/>
              </a:xfrm>
              <a:custGeom>
                <a:avLst/>
                <a:gdLst/>
                <a:ahLst/>
                <a:cxnLst>
                  <a:cxn ang="0">
                    <a:pos x="2" y="3"/>
                  </a:cxn>
                  <a:cxn ang="0">
                    <a:pos x="5" y="3"/>
                  </a:cxn>
                  <a:cxn ang="0">
                    <a:pos x="2" y="3"/>
                  </a:cxn>
                </a:cxnLst>
                <a:rect l="0" t="0" r="r" b="b"/>
                <a:pathLst>
                  <a:path w="6" h="3">
                    <a:moveTo>
                      <a:pt x="2" y="3"/>
                    </a:moveTo>
                    <a:cubicBezTo>
                      <a:pt x="3" y="3"/>
                      <a:pt x="4" y="3"/>
                      <a:pt x="5" y="3"/>
                    </a:cubicBezTo>
                    <a:cubicBezTo>
                      <a:pt x="6" y="1"/>
                      <a:pt x="0" y="0"/>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88"/>
              <p:cNvSpPr>
                <a:spLocks/>
              </p:cNvSpPr>
              <p:nvPr/>
            </p:nvSpPr>
            <p:spPr bwMode="auto">
              <a:xfrm>
                <a:off x="3177046" y="4300981"/>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89"/>
              <p:cNvSpPr>
                <a:spLocks/>
              </p:cNvSpPr>
              <p:nvPr/>
            </p:nvSpPr>
            <p:spPr bwMode="auto">
              <a:xfrm>
                <a:off x="3203904" y="4282182"/>
                <a:ext cx="18801" cy="45658"/>
              </a:xfrm>
              <a:custGeom>
                <a:avLst/>
                <a:gdLst/>
                <a:ahLst/>
                <a:cxnLst>
                  <a:cxn ang="0">
                    <a:pos x="2" y="2"/>
                  </a:cxn>
                  <a:cxn ang="0">
                    <a:pos x="2" y="2"/>
                  </a:cxn>
                </a:cxnLst>
                <a:rect l="0" t="0" r="r" b="b"/>
                <a:pathLst>
                  <a:path w="2" h="5">
                    <a:moveTo>
                      <a:pt x="2" y="2"/>
                    </a:moveTo>
                    <a:cubicBezTo>
                      <a:pt x="0" y="0"/>
                      <a:pt x="0" y="5"/>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96"/>
              <p:cNvSpPr>
                <a:spLocks/>
              </p:cNvSpPr>
              <p:nvPr/>
            </p:nvSpPr>
            <p:spPr bwMode="auto">
              <a:xfrm>
                <a:off x="2403562" y="426606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97"/>
              <p:cNvSpPr>
                <a:spLocks/>
              </p:cNvSpPr>
              <p:nvPr/>
            </p:nvSpPr>
            <p:spPr bwMode="auto">
              <a:xfrm>
                <a:off x="2430419" y="4247267"/>
                <a:ext cx="72515" cy="45658"/>
              </a:xfrm>
              <a:custGeom>
                <a:avLst/>
                <a:gdLst/>
                <a:ahLst/>
                <a:cxnLst>
                  <a:cxn ang="0">
                    <a:pos x="7" y="3"/>
                  </a:cxn>
                  <a:cxn ang="0">
                    <a:pos x="1" y="2"/>
                  </a:cxn>
                  <a:cxn ang="0">
                    <a:pos x="7" y="3"/>
                  </a:cxn>
                </a:cxnLst>
                <a:rect l="0" t="0" r="r" b="b"/>
                <a:pathLst>
                  <a:path w="8" h="5">
                    <a:moveTo>
                      <a:pt x="7" y="3"/>
                    </a:moveTo>
                    <a:cubicBezTo>
                      <a:pt x="8" y="0"/>
                      <a:pt x="3" y="3"/>
                      <a:pt x="1" y="2"/>
                    </a:cubicBezTo>
                    <a:cubicBezTo>
                      <a:pt x="0" y="5"/>
                      <a:pt x="5" y="3"/>
                      <a:pt x="7"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98"/>
              <p:cNvSpPr>
                <a:spLocks/>
              </p:cNvSpPr>
              <p:nvPr/>
            </p:nvSpPr>
            <p:spPr bwMode="auto">
              <a:xfrm>
                <a:off x="2510990" y="4247267"/>
                <a:ext cx="75200" cy="26857"/>
              </a:xfrm>
              <a:custGeom>
                <a:avLst/>
                <a:gdLst/>
                <a:ahLst/>
                <a:cxnLst>
                  <a:cxn ang="0">
                    <a:pos x="0" y="3"/>
                  </a:cxn>
                  <a:cxn ang="0">
                    <a:pos x="7" y="3"/>
                  </a:cxn>
                  <a:cxn ang="0">
                    <a:pos x="5" y="0"/>
                  </a:cxn>
                  <a:cxn ang="0">
                    <a:pos x="0" y="3"/>
                  </a:cxn>
                </a:cxnLst>
                <a:rect l="0" t="0" r="r" b="b"/>
                <a:pathLst>
                  <a:path w="8" h="3">
                    <a:moveTo>
                      <a:pt x="0" y="3"/>
                    </a:moveTo>
                    <a:cubicBezTo>
                      <a:pt x="2" y="3"/>
                      <a:pt x="5" y="3"/>
                      <a:pt x="7" y="3"/>
                    </a:cubicBezTo>
                    <a:cubicBezTo>
                      <a:pt x="8" y="1"/>
                      <a:pt x="4" y="3"/>
                      <a:pt x="5" y="0"/>
                    </a:cubicBezTo>
                    <a:cubicBezTo>
                      <a:pt x="4" y="2"/>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99"/>
              <p:cNvSpPr>
                <a:spLocks/>
              </p:cNvSpPr>
              <p:nvPr/>
            </p:nvSpPr>
            <p:spPr bwMode="auto">
              <a:xfrm>
                <a:off x="2639904" y="426606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00"/>
              <p:cNvSpPr>
                <a:spLocks/>
              </p:cNvSpPr>
              <p:nvPr/>
            </p:nvSpPr>
            <p:spPr bwMode="auto">
              <a:xfrm>
                <a:off x="2693619" y="4255325"/>
                <a:ext cx="56401" cy="37600"/>
              </a:xfrm>
              <a:custGeom>
                <a:avLst/>
                <a:gdLst/>
                <a:ahLst/>
                <a:cxnLst>
                  <a:cxn ang="0">
                    <a:pos x="1" y="2"/>
                  </a:cxn>
                  <a:cxn ang="0">
                    <a:pos x="6" y="1"/>
                  </a:cxn>
                  <a:cxn ang="0">
                    <a:pos x="1" y="2"/>
                  </a:cxn>
                </a:cxnLst>
                <a:rect l="0" t="0" r="r" b="b"/>
                <a:pathLst>
                  <a:path w="6" h="4">
                    <a:moveTo>
                      <a:pt x="1" y="2"/>
                    </a:moveTo>
                    <a:cubicBezTo>
                      <a:pt x="2" y="2"/>
                      <a:pt x="6" y="4"/>
                      <a:pt x="6" y="1"/>
                    </a:cubicBezTo>
                    <a:cubicBezTo>
                      <a:pt x="4" y="1"/>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01"/>
              <p:cNvSpPr>
                <a:spLocks/>
              </p:cNvSpPr>
              <p:nvPr/>
            </p:nvSpPr>
            <p:spPr bwMode="auto">
              <a:xfrm>
                <a:off x="2849390" y="4247267"/>
                <a:ext cx="126229" cy="26857"/>
              </a:xfrm>
              <a:custGeom>
                <a:avLst/>
                <a:gdLst/>
                <a:ahLst/>
                <a:cxnLst>
                  <a:cxn ang="0">
                    <a:pos x="0" y="3"/>
                  </a:cxn>
                  <a:cxn ang="0">
                    <a:pos x="14" y="3"/>
                  </a:cxn>
                  <a:cxn ang="0">
                    <a:pos x="14" y="0"/>
                  </a:cxn>
                  <a:cxn ang="0">
                    <a:pos x="10" y="0"/>
                  </a:cxn>
                  <a:cxn ang="0">
                    <a:pos x="4" y="0"/>
                  </a:cxn>
                  <a:cxn ang="0">
                    <a:pos x="0" y="3"/>
                  </a:cxn>
                </a:cxnLst>
                <a:rect l="0" t="0" r="r" b="b"/>
                <a:pathLst>
                  <a:path w="14" h="3">
                    <a:moveTo>
                      <a:pt x="0" y="3"/>
                    </a:moveTo>
                    <a:cubicBezTo>
                      <a:pt x="5" y="3"/>
                      <a:pt x="9" y="3"/>
                      <a:pt x="14" y="3"/>
                    </a:cubicBezTo>
                    <a:cubicBezTo>
                      <a:pt x="14" y="2"/>
                      <a:pt x="14" y="1"/>
                      <a:pt x="14" y="0"/>
                    </a:cubicBezTo>
                    <a:cubicBezTo>
                      <a:pt x="13" y="3"/>
                      <a:pt x="12" y="1"/>
                      <a:pt x="10" y="0"/>
                    </a:cubicBezTo>
                    <a:cubicBezTo>
                      <a:pt x="9" y="2"/>
                      <a:pt x="5" y="1"/>
                      <a:pt x="4" y="0"/>
                    </a:cubicBezTo>
                    <a:cubicBezTo>
                      <a:pt x="3" y="2"/>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02"/>
              <p:cNvSpPr>
                <a:spLocks/>
              </p:cNvSpPr>
              <p:nvPr/>
            </p:nvSpPr>
            <p:spPr bwMode="auto">
              <a:xfrm>
                <a:off x="3005161" y="4247267"/>
                <a:ext cx="80571" cy="26857"/>
              </a:xfrm>
              <a:custGeom>
                <a:avLst/>
                <a:gdLst/>
                <a:ahLst/>
                <a:cxnLst>
                  <a:cxn ang="0">
                    <a:pos x="0" y="3"/>
                  </a:cxn>
                  <a:cxn ang="0">
                    <a:pos x="8" y="3"/>
                  </a:cxn>
                  <a:cxn ang="0">
                    <a:pos x="7" y="0"/>
                  </a:cxn>
                  <a:cxn ang="0">
                    <a:pos x="0" y="3"/>
                  </a:cxn>
                </a:cxnLst>
                <a:rect l="0" t="0" r="r" b="b"/>
                <a:pathLst>
                  <a:path w="9" h="3">
                    <a:moveTo>
                      <a:pt x="0" y="3"/>
                    </a:moveTo>
                    <a:cubicBezTo>
                      <a:pt x="3" y="3"/>
                      <a:pt x="6" y="3"/>
                      <a:pt x="8" y="3"/>
                    </a:cubicBezTo>
                    <a:cubicBezTo>
                      <a:pt x="9" y="1"/>
                      <a:pt x="6" y="3"/>
                      <a:pt x="7" y="0"/>
                    </a:cubicBezTo>
                    <a:cubicBezTo>
                      <a:pt x="3"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03"/>
              <p:cNvSpPr>
                <a:spLocks/>
              </p:cNvSpPr>
              <p:nvPr/>
            </p:nvSpPr>
            <p:spPr bwMode="auto">
              <a:xfrm>
                <a:off x="3177046" y="426606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04"/>
              <p:cNvSpPr>
                <a:spLocks/>
              </p:cNvSpPr>
              <p:nvPr/>
            </p:nvSpPr>
            <p:spPr bwMode="auto">
              <a:xfrm>
                <a:off x="3276417" y="4266068"/>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12"/>
              <p:cNvSpPr>
                <a:spLocks/>
              </p:cNvSpPr>
              <p:nvPr/>
            </p:nvSpPr>
            <p:spPr bwMode="auto">
              <a:xfrm>
                <a:off x="2384761"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13"/>
              <p:cNvSpPr>
                <a:spLocks/>
              </p:cNvSpPr>
              <p:nvPr/>
            </p:nvSpPr>
            <p:spPr bwMode="auto">
              <a:xfrm>
                <a:off x="2403562" y="4190868"/>
                <a:ext cx="64457" cy="29544"/>
              </a:xfrm>
              <a:custGeom>
                <a:avLst/>
                <a:gdLst/>
                <a:ahLst/>
                <a:cxnLst>
                  <a:cxn ang="0">
                    <a:pos x="1" y="3"/>
                  </a:cxn>
                  <a:cxn ang="0">
                    <a:pos x="5" y="3"/>
                  </a:cxn>
                  <a:cxn ang="0">
                    <a:pos x="1" y="3"/>
                  </a:cxn>
                </a:cxnLst>
                <a:rect l="0" t="0" r="r" b="b"/>
                <a:pathLst>
                  <a:path w="7" h="3">
                    <a:moveTo>
                      <a:pt x="1" y="3"/>
                    </a:moveTo>
                    <a:cubicBezTo>
                      <a:pt x="3" y="3"/>
                      <a:pt x="4" y="3"/>
                      <a:pt x="5" y="3"/>
                    </a:cubicBezTo>
                    <a:cubicBezTo>
                      <a:pt x="7"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14"/>
              <p:cNvSpPr>
                <a:spLocks/>
              </p:cNvSpPr>
              <p:nvPr/>
            </p:nvSpPr>
            <p:spPr bwMode="auto">
              <a:xfrm>
                <a:off x="2468019" y="4182810"/>
                <a:ext cx="80571" cy="45658"/>
              </a:xfrm>
              <a:custGeom>
                <a:avLst/>
                <a:gdLst/>
                <a:ahLst/>
                <a:cxnLst>
                  <a:cxn ang="0">
                    <a:pos x="0" y="4"/>
                  </a:cxn>
                  <a:cxn ang="0">
                    <a:pos x="9" y="2"/>
                  </a:cxn>
                  <a:cxn ang="0">
                    <a:pos x="0" y="4"/>
                  </a:cxn>
                </a:cxnLst>
                <a:rect l="0" t="0" r="r" b="b"/>
                <a:pathLst>
                  <a:path w="9" h="5">
                    <a:moveTo>
                      <a:pt x="0" y="4"/>
                    </a:moveTo>
                    <a:cubicBezTo>
                      <a:pt x="2" y="3"/>
                      <a:pt x="8" y="5"/>
                      <a:pt x="9" y="2"/>
                    </a:cubicBezTo>
                    <a:cubicBezTo>
                      <a:pt x="6" y="3"/>
                      <a:pt x="0" y="0"/>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15"/>
              <p:cNvSpPr>
                <a:spLocks/>
              </p:cNvSpPr>
              <p:nvPr/>
            </p:nvSpPr>
            <p:spPr bwMode="auto">
              <a:xfrm>
                <a:off x="2621103" y="4201611"/>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16"/>
              <p:cNvSpPr>
                <a:spLocks/>
              </p:cNvSpPr>
              <p:nvPr/>
            </p:nvSpPr>
            <p:spPr bwMode="auto">
              <a:xfrm>
                <a:off x="2666761" y="4201611"/>
                <a:ext cx="26857" cy="18801"/>
              </a:xfrm>
              <a:custGeom>
                <a:avLst/>
                <a:gdLst/>
                <a:ahLst/>
                <a:cxnLst>
                  <a:cxn ang="0">
                    <a:pos x="0" y="1"/>
                  </a:cxn>
                  <a:cxn ang="0">
                    <a:pos x="2" y="0"/>
                  </a:cxn>
                  <a:cxn ang="0">
                    <a:pos x="1" y="0"/>
                  </a:cxn>
                  <a:cxn ang="0">
                    <a:pos x="0" y="1"/>
                  </a:cxn>
                </a:cxnLst>
                <a:rect l="0" t="0" r="r" b="b"/>
                <a:pathLst>
                  <a:path w="3" h="2">
                    <a:moveTo>
                      <a:pt x="0" y="1"/>
                    </a:moveTo>
                    <a:cubicBezTo>
                      <a:pt x="0" y="2"/>
                      <a:pt x="3" y="2"/>
                      <a:pt x="2" y="0"/>
                    </a:cubicBezTo>
                    <a:cubicBezTo>
                      <a:pt x="2" y="0"/>
                      <a:pt x="1" y="0"/>
                      <a:pt x="1" y="0"/>
                    </a:cubicBezTo>
                    <a:cubicBezTo>
                      <a:pt x="1" y="1"/>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17"/>
              <p:cNvSpPr>
                <a:spLocks/>
              </p:cNvSpPr>
              <p:nvPr/>
            </p:nvSpPr>
            <p:spPr bwMode="auto">
              <a:xfrm>
                <a:off x="2712418" y="4190868"/>
                <a:ext cx="128914" cy="29544"/>
              </a:xfrm>
              <a:custGeom>
                <a:avLst/>
                <a:gdLst/>
                <a:ahLst/>
                <a:cxnLst>
                  <a:cxn ang="0">
                    <a:pos x="0" y="3"/>
                  </a:cxn>
                  <a:cxn ang="0">
                    <a:pos x="14" y="3"/>
                  </a:cxn>
                  <a:cxn ang="0">
                    <a:pos x="0" y="3"/>
                  </a:cxn>
                </a:cxnLst>
                <a:rect l="0" t="0" r="r" b="b"/>
                <a:pathLst>
                  <a:path w="14" h="3">
                    <a:moveTo>
                      <a:pt x="0" y="3"/>
                    </a:moveTo>
                    <a:cubicBezTo>
                      <a:pt x="5" y="3"/>
                      <a:pt x="9" y="3"/>
                      <a:pt x="14" y="3"/>
                    </a:cubicBezTo>
                    <a:cubicBezTo>
                      <a:pt x="12" y="0"/>
                      <a:pt x="2"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18"/>
              <p:cNvSpPr>
                <a:spLocks/>
              </p:cNvSpPr>
              <p:nvPr/>
            </p:nvSpPr>
            <p:spPr bwMode="auto">
              <a:xfrm>
                <a:off x="2884303" y="4201611"/>
                <a:ext cx="29544" cy="18801"/>
              </a:xfrm>
              <a:custGeom>
                <a:avLst/>
                <a:gdLst/>
                <a:ahLst/>
                <a:cxnLst>
                  <a:cxn ang="0">
                    <a:pos x="3" y="2"/>
                  </a:cxn>
                  <a:cxn ang="0">
                    <a:pos x="0" y="0"/>
                  </a:cxn>
                  <a:cxn ang="0">
                    <a:pos x="3" y="2"/>
                  </a:cxn>
                </a:cxnLst>
                <a:rect l="0" t="0" r="r" b="b"/>
                <a:pathLst>
                  <a:path w="3" h="2">
                    <a:moveTo>
                      <a:pt x="3" y="2"/>
                    </a:moveTo>
                    <a:cubicBezTo>
                      <a:pt x="2" y="1"/>
                      <a:pt x="2" y="0"/>
                      <a:pt x="0" y="0"/>
                    </a:cubicBezTo>
                    <a:cubicBezTo>
                      <a:pt x="0" y="2"/>
                      <a:pt x="1"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19"/>
              <p:cNvSpPr>
                <a:spLocks/>
              </p:cNvSpPr>
              <p:nvPr/>
            </p:nvSpPr>
            <p:spPr bwMode="auto">
              <a:xfrm>
                <a:off x="3058875" y="4190868"/>
                <a:ext cx="72515" cy="37600"/>
              </a:xfrm>
              <a:custGeom>
                <a:avLst/>
                <a:gdLst/>
                <a:ahLst/>
                <a:cxnLst>
                  <a:cxn ang="0">
                    <a:pos x="0" y="2"/>
                  </a:cxn>
                  <a:cxn ang="0">
                    <a:pos x="7" y="3"/>
                  </a:cxn>
                  <a:cxn ang="0">
                    <a:pos x="0" y="2"/>
                  </a:cxn>
                </a:cxnLst>
                <a:rect l="0" t="0" r="r" b="b"/>
                <a:pathLst>
                  <a:path w="8" h="4">
                    <a:moveTo>
                      <a:pt x="0" y="2"/>
                    </a:moveTo>
                    <a:cubicBezTo>
                      <a:pt x="1" y="4"/>
                      <a:pt x="5" y="2"/>
                      <a:pt x="7" y="3"/>
                    </a:cubicBezTo>
                    <a:cubicBezTo>
                      <a:pt x="8" y="0"/>
                      <a:pt x="1"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20"/>
              <p:cNvSpPr>
                <a:spLocks/>
              </p:cNvSpPr>
              <p:nvPr/>
            </p:nvSpPr>
            <p:spPr bwMode="auto">
              <a:xfrm>
                <a:off x="3158246"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21"/>
              <p:cNvSpPr>
                <a:spLocks/>
              </p:cNvSpPr>
              <p:nvPr/>
            </p:nvSpPr>
            <p:spPr bwMode="auto">
              <a:xfrm>
                <a:off x="3222703"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22"/>
              <p:cNvSpPr>
                <a:spLocks/>
              </p:cNvSpPr>
              <p:nvPr/>
            </p:nvSpPr>
            <p:spPr bwMode="auto">
              <a:xfrm>
                <a:off x="3249560" y="4201611"/>
                <a:ext cx="53714" cy="18801"/>
              </a:xfrm>
              <a:custGeom>
                <a:avLst/>
                <a:gdLst/>
                <a:ahLst/>
                <a:cxnLst>
                  <a:cxn ang="0">
                    <a:pos x="0" y="2"/>
                  </a:cxn>
                  <a:cxn ang="0">
                    <a:pos x="6" y="2"/>
                  </a:cxn>
                  <a:cxn ang="0">
                    <a:pos x="6" y="0"/>
                  </a:cxn>
                  <a:cxn ang="0">
                    <a:pos x="0" y="0"/>
                  </a:cxn>
                  <a:cxn ang="0">
                    <a:pos x="0" y="2"/>
                  </a:cxn>
                </a:cxnLst>
                <a:rect l="0" t="0" r="r" b="b"/>
                <a:pathLst>
                  <a:path w="6" h="2">
                    <a:moveTo>
                      <a:pt x="0" y="2"/>
                    </a:moveTo>
                    <a:cubicBezTo>
                      <a:pt x="2" y="2"/>
                      <a:pt x="4" y="2"/>
                      <a:pt x="6" y="2"/>
                    </a:cubicBezTo>
                    <a:cubicBezTo>
                      <a:pt x="6" y="1"/>
                      <a:pt x="6" y="1"/>
                      <a:pt x="6" y="0"/>
                    </a:cubicBezTo>
                    <a:cubicBezTo>
                      <a:pt x="4"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31"/>
              <p:cNvSpPr>
                <a:spLocks/>
              </p:cNvSpPr>
              <p:nvPr/>
            </p:nvSpPr>
            <p:spPr bwMode="auto">
              <a:xfrm>
                <a:off x="2384761" y="4164011"/>
                <a:ext cx="91314" cy="10743"/>
              </a:xfrm>
              <a:custGeom>
                <a:avLst/>
                <a:gdLst/>
                <a:ahLst/>
                <a:cxnLst>
                  <a:cxn ang="0">
                    <a:pos x="0" y="1"/>
                  </a:cxn>
                  <a:cxn ang="0">
                    <a:pos x="10" y="1"/>
                  </a:cxn>
                  <a:cxn ang="0">
                    <a:pos x="10" y="0"/>
                  </a:cxn>
                  <a:cxn ang="0">
                    <a:pos x="0" y="0"/>
                  </a:cxn>
                  <a:cxn ang="0">
                    <a:pos x="0" y="1"/>
                  </a:cxn>
                </a:cxnLst>
                <a:rect l="0" t="0" r="r" b="b"/>
                <a:pathLst>
                  <a:path w="10" h="1">
                    <a:moveTo>
                      <a:pt x="0" y="1"/>
                    </a:moveTo>
                    <a:cubicBezTo>
                      <a:pt x="4" y="1"/>
                      <a:pt x="7" y="1"/>
                      <a:pt x="10" y="1"/>
                    </a:cubicBezTo>
                    <a:cubicBezTo>
                      <a:pt x="10" y="1"/>
                      <a:pt x="10" y="0"/>
                      <a:pt x="10" y="0"/>
                    </a:cubicBezTo>
                    <a:cubicBezTo>
                      <a:pt x="7" y="0"/>
                      <a:pt x="4"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32"/>
              <p:cNvSpPr>
                <a:spLocks/>
              </p:cNvSpPr>
              <p:nvPr/>
            </p:nvSpPr>
            <p:spPr bwMode="auto">
              <a:xfrm>
                <a:off x="2494876" y="4145210"/>
                <a:ext cx="80571" cy="37600"/>
              </a:xfrm>
              <a:custGeom>
                <a:avLst/>
                <a:gdLst/>
                <a:ahLst/>
                <a:cxnLst>
                  <a:cxn ang="0">
                    <a:pos x="9" y="3"/>
                  </a:cxn>
                  <a:cxn ang="0">
                    <a:pos x="1" y="0"/>
                  </a:cxn>
                  <a:cxn ang="0">
                    <a:pos x="9" y="3"/>
                  </a:cxn>
                </a:cxnLst>
                <a:rect l="0" t="0" r="r" b="b"/>
                <a:pathLst>
                  <a:path w="9" h="4">
                    <a:moveTo>
                      <a:pt x="9" y="3"/>
                    </a:moveTo>
                    <a:cubicBezTo>
                      <a:pt x="8" y="1"/>
                      <a:pt x="4" y="1"/>
                      <a:pt x="1" y="0"/>
                    </a:cubicBezTo>
                    <a:cubicBezTo>
                      <a:pt x="0" y="4"/>
                      <a:pt x="6" y="3"/>
                      <a:pt x="9"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33"/>
              <p:cNvSpPr>
                <a:spLocks/>
              </p:cNvSpPr>
              <p:nvPr/>
            </p:nvSpPr>
            <p:spPr bwMode="auto">
              <a:xfrm>
                <a:off x="2704361"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34"/>
              <p:cNvSpPr>
                <a:spLocks/>
              </p:cNvSpPr>
              <p:nvPr/>
            </p:nvSpPr>
            <p:spPr bwMode="auto">
              <a:xfrm>
                <a:off x="2857446"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35"/>
              <p:cNvSpPr>
                <a:spLocks/>
              </p:cNvSpPr>
              <p:nvPr/>
            </p:nvSpPr>
            <p:spPr bwMode="auto">
              <a:xfrm>
                <a:off x="2903104" y="4155953"/>
                <a:ext cx="45658" cy="18801"/>
              </a:xfrm>
              <a:custGeom>
                <a:avLst/>
                <a:gdLst/>
                <a:ahLst/>
                <a:cxnLst>
                  <a:cxn ang="0">
                    <a:pos x="4" y="2"/>
                  </a:cxn>
                  <a:cxn ang="0">
                    <a:pos x="0" y="1"/>
                  </a:cxn>
                  <a:cxn ang="0">
                    <a:pos x="4" y="2"/>
                  </a:cxn>
                </a:cxnLst>
                <a:rect l="0" t="0" r="r" b="b"/>
                <a:pathLst>
                  <a:path w="5" h="2">
                    <a:moveTo>
                      <a:pt x="4" y="2"/>
                    </a:moveTo>
                    <a:cubicBezTo>
                      <a:pt x="5" y="0"/>
                      <a:pt x="1" y="1"/>
                      <a:pt x="0" y="1"/>
                    </a:cubicBezTo>
                    <a:cubicBezTo>
                      <a:pt x="0" y="2"/>
                      <a:pt x="2" y="2"/>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136"/>
              <p:cNvSpPr>
                <a:spLocks/>
              </p:cNvSpPr>
              <p:nvPr/>
            </p:nvSpPr>
            <p:spPr bwMode="auto">
              <a:xfrm>
                <a:off x="2948760"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37"/>
              <p:cNvSpPr>
                <a:spLocks/>
              </p:cNvSpPr>
              <p:nvPr/>
            </p:nvSpPr>
            <p:spPr bwMode="auto">
              <a:xfrm>
                <a:off x="3268361"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145"/>
              <p:cNvSpPr>
                <a:spLocks/>
              </p:cNvSpPr>
              <p:nvPr/>
            </p:nvSpPr>
            <p:spPr bwMode="auto">
              <a:xfrm>
                <a:off x="2411618" y="4110297"/>
                <a:ext cx="56401" cy="26857"/>
              </a:xfrm>
              <a:custGeom>
                <a:avLst/>
                <a:gdLst/>
                <a:ahLst/>
                <a:cxnLst>
                  <a:cxn ang="0">
                    <a:pos x="1" y="3"/>
                  </a:cxn>
                  <a:cxn ang="0">
                    <a:pos x="6" y="0"/>
                  </a:cxn>
                  <a:cxn ang="0">
                    <a:pos x="0" y="0"/>
                  </a:cxn>
                  <a:cxn ang="0">
                    <a:pos x="1" y="3"/>
                  </a:cxn>
                </a:cxnLst>
                <a:rect l="0" t="0" r="r" b="b"/>
                <a:pathLst>
                  <a:path w="6" h="3">
                    <a:moveTo>
                      <a:pt x="1" y="3"/>
                    </a:moveTo>
                    <a:cubicBezTo>
                      <a:pt x="1" y="1"/>
                      <a:pt x="6" y="3"/>
                      <a:pt x="6" y="0"/>
                    </a:cubicBezTo>
                    <a:cubicBezTo>
                      <a:pt x="4" y="0"/>
                      <a:pt x="2"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146"/>
              <p:cNvSpPr>
                <a:spLocks/>
              </p:cNvSpPr>
              <p:nvPr/>
            </p:nvSpPr>
            <p:spPr bwMode="auto">
              <a:xfrm>
                <a:off x="2476075" y="4110297"/>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47"/>
              <p:cNvSpPr>
                <a:spLocks/>
              </p:cNvSpPr>
              <p:nvPr/>
            </p:nvSpPr>
            <p:spPr bwMode="auto">
              <a:xfrm>
                <a:off x="2575447" y="4110297"/>
                <a:ext cx="45658" cy="34915"/>
              </a:xfrm>
              <a:custGeom>
                <a:avLst/>
                <a:gdLst/>
                <a:ahLst/>
                <a:cxnLst>
                  <a:cxn ang="0">
                    <a:pos x="5" y="3"/>
                  </a:cxn>
                  <a:cxn ang="0">
                    <a:pos x="5" y="0"/>
                  </a:cxn>
                  <a:cxn ang="0">
                    <a:pos x="0" y="0"/>
                  </a:cxn>
                  <a:cxn ang="0">
                    <a:pos x="5" y="3"/>
                  </a:cxn>
                </a:cxnLst>
                <a:rect l="0" t="0" r="r" b="b"/>
                <a:pathLst>
                  <a:path w="5" h="4">
                    <a:moveTo>
                      <a:pt x="5" y="3"/>
                    </a:moveTo>
                    <a:cubicBezTo>
                      <a:pt x="5" y="2"/>
                      <a:pt x="5" y="1"/>
                      <a:pt x="5" y="0"/>
                    </a:cubicBezTo>
                    <a:cubicBezTo>
                      <a:pt x="4" y="0"/>
                      <a:pt x="2" y="0"/>
                      <a:pt x="0" y="0"/>
                    </a:cubicBezTo>
                    <a:cubicBezTo>
                      <a:pt x="1" y="3"/>
                      <a:pt x="2" y="4"/>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48"/>
              <p:cNvSpPr>
                <a:spLocks/>
              </p:cNvSpPr>
              <p:nvPr/>
            </p:nvSpPr>
            <p:spPr bwMode="auto">
              <a:xfrm>
                <a:off x="2776875" y="4110297"/>
                <a:ext cx="72515" cy="26857"/>
              </a:xfrm>
              <a:custGeom>
                <a:avLst/>
                <a:gdLst/>
                <a:ahLst/>
                <a:cxnLst>
                  <a:cxn ang="0">
                    <a:pos x="8" y="3"/>
                  </a:cxn>
                  <a:cxn ang="0">
                    <a:pos x="8" y="0"/>
                  </a:cxn>
                  <a:cxn ang="0">
                    <a:pos x="0" y="0"/>
                  </a:cxn>
                  <a:cxn ang="0">
                    <a:pos x="8" y="3"/>
                  </a:cxn>
                </a:cxnLst>
                <a:rect l="0" t="0" r="r" b="b"/>
                <a:pathLst>
                  <a:path w="8" h="3">
                    <a:moveTo>
                      <a:pt x="8" y="3"/>
                    </a:moveTo>
                    <a:cubicBezTo>
                      <a:pt x="8" y="2"/>
                      <a:pt x="8" y="1"/>
                      <a:pt x="8" y="0"/>
                    </a:cubicBezTo>
                    <a:cubicBezTo>
                      <a:pt x="5" y="0"/>
                      <a:pt x="3" y="0"/>
                      <a:pt x="0" y="0"/>
                    </a:cubicBezTo>
                    <a:cubicBezTo>
                      <a:pt x="2" y="2"/>
                      <a:pt x="4" y="3"/>
                      <a:pt x="8"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149"/>
              <p:cNvSpPr>
                <a:spLocks/>
              </p:cNvSpPr>
              <p:nvPr/>
            </p:nvSpPr>
            <p:spPr bwMode="auto">
              <a:xfrm>
                <a:off x="3249560" y="4129096"/>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150"/>
              <p:cNvSpPr>
                <a:spLocks/>
              </p:cNvSpPr>
              <p:nvPr/>
            </p:nvSpPr>
            <p:spPr bwMode="auto">
              <a:xfrm>
                <a:off x="3459045" y="4110297"/>
                <a:ext cx="37600" cy="26857"/>
              </a:xfrm>
              <a:custGeom>
                <a:avLst/>
                <a:gdLst/>
                <a:ahLst/>
                <a:cxnLst>
                  <a:cxn ang="0">
                    <a:pos x="0" y="3"/>
                  </a:cxn>
                  <a:cxn ang="0">
                    <a:pos x="3" y="0"/>
                  </a:cxn>
                  <a:cxn ang="0">
                    <a:pos x="0" y="0"/>
                  </a:cxn>
                  <a:cxn ang="0">
                    <a:pos x="0" y="3"/>
                  </a:cxn>
                </a:cxnLst>
                <a:rect l="0" t="0" r="r" b="b"/>
                <a:pathLst>
                  <a:path w="4" h="3">
                    <a:moveTo>
                      <a:pt x="0" y="3"/>
                    </a:moveTo>
                    <a:cubicBezTo>
                      <a:pt x="0" y="2"/>
                      <a:pt x="4" y="3"/>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157"/>
              <p:cNvSpPr>
                <a:spLocks/>
              </p:cNvSpPr>
              <p:nvPr/>
            </p:nvSpPr>
            <p:spPr bwMode="auto">
              <a:xfrm>
                <a:off x="2384761" y="411029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158"/>
              <p:cNvSpPr>
                <a:spLocks/>
              </p:cNvSpPr>
              <p:nvPr/>
            </p:nvSpPr>
            <p:spPr bwMode="auto">
              <a:xfrm>
                <a:off x="2940704" y="4110297"/>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62"/>
              <p:cNvSpPr>
                <a:spLocks/>
              </p:cNvSpPr>
              <p:nvPr/>
            </p:nvSpPr>
            <p:spPr bwMode="auto">
              <a:xfrm>
                <a:off x="2510990" y="4083439"/>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63"/>
              <p:cNvSpPr>
                <a:spLocks/>
              </p:cNvSpPr>
              <p:nvPr/>
            </p:nvSpPr>
            <p:spPr bwMode="auto">
              <a:xfrm>
                <a:off x="2647961" y="4064639"/>
                <a:ext cx="29544" cy="34915"/>
              </a:xfrm>
              <a:custGeom>
                <a:avLst/>
                <a:gdLst/>
                <a:ahLst/>
                <a:cxnLst>
                  <a:cxn ang="0">
                    <a:pos x="1" y="4"/>
                  </a:cxn>
                  <a:cxn ang="0">
                    <a:pos x="2" y="0"/>
                  </a:cxn>
                  <a:cxn ang="0">
                    <a:pos x="1" y="4"/>
                  </a:cxn>
                </a:cxnLst>
                <a:rect l="0" t="0" r="r" b="b"/>
                <a:pathLst>
                  <a:path w="3" h="4">
                    <a:moveTo>
                      <a:pt x="1" y="4"/>
                    </a:moveTo>
                    <a:cubicBezTo>
                      <a:pt x="2" y="3"/>
                      <a:pt x="3" y="1"/>
                      <a:pt x="2" y="0"/>
                    </a:cubicBezTo>
                    <a:cubicBezTo>
                      <a:pt x="0" y="0"/>
                      <a:pt x="0"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64"/>
              <p:cNvSpPr>
                <a:spLocks/>
              </p:cNvSpPr>
              <p:nvPr/>
            </p:nvSpPr>
            <p:spPr bwMode="auto">
              <a:xfrm>
                <a:off x="2884303" y="4064639"/>
                <a:ext cx="29544" cy="34915"/>
              </a:xfrm>
              <a:custGeom>
                <a:avLst/>
                <a:gdLst/>
                <a:ahLst/>
                <a:cxnLst>
                  <a:cxn ang="0">
                    <a:pos x="1" y="4"/>
                  </a:cxn>
                  <a:cxn ang="0">
                    <a:pos x="2" y="0"/>
                  </a:cxn>
                  <a:cxn ang="0">
                    <a:pos x="1" y="4"/>
                  </a:cxn>
                </a:cxnLst>
                <a:rect l="0" t="0" r="r" b="b"/>
                <a:pathLst>
                  <a:path w="3" h="4">
                    <a:moveTo>
                      <a:pt x="1" y="4"/>
                    </a:moveTo>
                    <a:cubicBezTo>
                      <a:pt x="2" y="3"/>
                      <a:pt x="3" y="1"/>
                      <a:pt x="2" y="0"/>
                    </a:cubicBezTo>
                    <a:cubicBezTo>
                      <a:pt x="0" y="0"/>
                      <a:pt x="0"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65"/>
              <p:cNvSpPr>
                <a:spLocks/>
              </p:cNvSpPr>
              <p:nvPr/>
            </p:nvSpPr>
            <p:spPr bwMode="auto">
              <a:xfrm>
                <a:off x="2548590" y="4064639"/>
                <a:ext cx="26857" cy="26857"/>
              </a:xfrm>
              <a:custGeom>
                <a:avLst/>
                <a:gdLst/>
                <a:ahLst/>
                <a:cxnLst>
                  <a:cxn ang="0">
                    <a:pos x="3" y="3"/>
                  </a:cxn>
                  <a:cxn ang="0">
                    <a:pos x="0" y="0"/>
                  </a:cxn>
                  <a:cxn ang="0">
                    <a:pos x="3" y="3"/>
                  </a:cxn>
                </a:cxnLst>
                <a:rect l="0" t="0" r="r" b="b"/>
                <a:pathLst>
                  <a:path w="3" h="3">
                    <a:moveTo>
                      <a:pt x="3" y="3"/>
                    </a:moveTo>
                    <a:cubicBezTo>
                      <a:pt x="3" y="1"/>
                      <a:pt x="2" y="0"/>
                      <a:pt x="0" y="0"/>
                    </a:cubicBezTo>
                    <a:cubicBezTo>
                      <a:pt x="0" y="2"/>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67"/>
              <p:cNvSpPr>
                <a:spLocks/>
              </p:cNvSpPr>
              <p:nvPr/>
            </p:nvSpPr>
            <p:spPr bwMode="auto">
              <a:xfrm>
                <a:off x="2384761" y="4064639"/>
                <a:ext cx="53714" cy="18801"/>
              </a:xfrm>
              <a:custGeom>
                <a:avLst/>
                <a:gdLst/>
                <a:ahLst/>
                <a:cxnLst>
                  <a:cxn ang="0">
                    <a:pos x="3" y="2"/>
                  </a:cxn>
                  <a:cxn ang="0">
                    <a:pos x="3" y="2"/>
                  </a:cxn>
                </a:cxnLst>
                <a:rect l="0" t="0" r="r" b="b"/>
                <a:pathLst>
                  <a:path w="6" h="2">
                    <a:moveTo>
                      <a:pt x="3" y="2"/>
                    </a:moveTo>
                    <a:cubicBezTo>
                      <a:pt x="6" y="0"/>
                      <a:pt x="0" y="0"/>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68"/>
              <p:cNvSpPr>
                <a:spLocks/>
              </p:cNvSpPr>
              <p:nvPr/>
            </p:nvSpPr>
            <p:spPr bwMode="auto">
              <a:xfrm>
                <a:off x="2594246" y="4064639"/>
                <a:ext cx="45658" cy="26857"/>
              </a:xfrm>
              <a:custGeom>
                <a:avLst/>
                <a:gdLst/>
                <a:ahLst/>
                <a:cxnLst>
                  <a:cxn ang="0">
                    <a:pos x="5" y="1"/>
                  </a:cxn>
                  <a:cxn ang="0">
                    <a:pos x="0" y="1"/>
                  </a:cxn>
                  <a:cxn ang="0">
                    <a:pos x="5" y="1"/>
                  </a:cxn>
                </a:cxnLst>
                <a:rect l="0" t="0" r="r" b="b"/>
                <a:pathLst>
                  <a:path w="5" h="3">
                    <a:moveTo>
                      <a:pt x="5" y="1"/>
                    </a:moveTo>
                    <a:cubicBezTo>
                      <a:pt x="4" y="0"/>
                      <a:pt x="2" y="0"/>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69"/>
              <p:cNvSpPr>
                <a:spLocks/>
              </p:cNvSpPr>
              <p:nvPr/>
            </p:nvSpPr>
            <p:spPr bwMode="auto">
              <a:xfrm>
                <a:off x="2685561"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170"/>
              <p:cNvSpPr>
                <a:spLocks/>
              </p:cNvSpPr>
              <p:nvPr/>
            </p:nvSpPr>
            <p:spPr bwMode="auto">
              <a:xfrm>
                <a:off x="2712418"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171"/>
              <p:cNvSpPr>
                <a:spLocks/>
              </p:cNvSpPr>
              <p:nvPr/>
            </p:nvSpPr>
            <p:spPr bwMode="auto">
              <a:xfrm>
                <a:off x="2750018" y="4056582"/>
                <a:ext cx="53714" cy="34915"/>
              </a:xfrm>
              <a:custGeom>
                <a:avLst/>
                <a:gdLst/>
                <a:ahLst/>
                <a:cxnLst>
                  <a:cxn ang="0">
                    <a:pos x="6" y="2"/>
                  </a:cxn>
                  <a:cxn ang="0">
                    <a:pos x="0" y="2"/>
                  </a:cxn>
                  <a:cxn ang="0">
                    <a:pos x="6" y="2"/>
                  </a:cxn>
                </a:cxnLst>
                <a:rect l="0" t="0" r="r" b="b"/>
                <a:pathLst>
                  <a:path w="6" h="4">
                    <a:moveTo>
                      <a:pt x="6" y="2"/>
                    </a:moveTo>
                    <a:cubicBezTo>
                      <a:pt x="6" y="0"/>
                      <a:pt x="1" y="1"/>
                      <a:pt x="0" y="2"/>
                    </a:cubicBezTo>
                    <a:cubicBezTo>
                      <a:pt x="0" y="4"/>
                      <a:pt x="5" y="3"/>
                      <a:pt x="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172"/>
              <p:cNvSpPr>
                <a:spLocks/>
              </p:cNvSpPr>
              <p:nvPr/>
            </p:nvSpPr>
            <p:spPr bwMode="auto">
              <a:xfrm>
                <a:off x="3203904" y="4056582"/>
                <a:ext cx="53714" cy="34915"/>
              </a:xfrm>
              <a:custGeom>
                <a:avLst/>
                <a:gdLst/>
                <a:ahLst/>
                <a:cxnLst>
                  <a:cxn ang="0">
                    <a:pos x="5" y="2"/>
                  </a:cxn>
                  <a:cxn ang="0">
                    <a:pos x="0" y="2"/>
                  </a:cxn>
                  <a:cxn ang="0">
                    <a:pos x="5" y="2"/>
                  </a:cxn>
                </a:cxnLst>
                <a:rect l="0" t="0" r="r" b="b"/>
                <a:pathLst>
                  <a:path w="6" h="4">
                    <a:moveTo>
                      <a:pt x="5" y="2"/>
                    </a:moveTo>
                    <a:cubicBezTo>
                      <a:pt x="6" y="0"/>
                      <a:pt x="0" y="1"/>
                      <a:pt x="0" y="2"/>
                    </a:cubicBezTo>
                    <a:cubicBezTo>
                      <a:pt x="0" y="4"/>
                      <a:pt x="5" y="4"/>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173"/>
              <p:cNvSpPr>
                <a:spLocks/>
              </p:cNvSpPr>
              <p:nvPr/>
            </p:nvSpPr>
            <p:spPr bwMode="auto">
              <a:xfrm>
                <a:off x="3314017" y="4064639"/>
                <a:ext cx="45658" cy="26857"/>
              </a:xfrm>
              <a:custGeom>
                <a:avLst/>
                <a:gdLst/>
                <a:ahLst/>
                <a:cxnLst>
                  <a:cxn ang="0">
                    <a:pos x="5" y="1"/>
                  </a:cxn>
                  <a:cxn ang="0">
                    <a:pos x="0" y="1"/>
                  </a:cxn>
                  <a:cxn ang="0">
                    <a:pos x="5" y="1"/>
                  </a:cxn>
                </a:cxnLst>
                <a:rect l="0" t="0" r="r" b="b"/>
                <a:pathLst>
                  <a:path w="5" h="3">
                    <a:moveTo>
                      <a:pt x="5" y="1"/>
                    </a:moveTo>
                    <a:cubicBezTo>
                      <a:pt x="4" y="0"/>
                      <a:pt x="2" y="0"/>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180"/>
              <p:cNvSpPr>
                <a:spLocks/>
              </p:cNvSpPr>
              <p:nvPr/>
            </p:nvSpPr>
            <p:spPr bwMode="auto">
              <a:xfrm>
                <a:off x="3276417" y="4064639"/>
                <a:ext cx="37600" cy="26857"/>
              </a:xfrm>
              <a:custGeom>
                <a:avLst/>
                <a:gdLst/>
                <a:ahLst/>
                <a:cxnLst>
                  <a:cxn ang="0">
                    <a:pos x="0" y="1"/>
                  </a:cxn>
                  <a:cxn ang="0">
                    <a:pos x="2" y="0"/>
                  </a:cxn>
                  <a:cxn ang="0">
                    <a:pos x="0" y="1"/>
                  </a:cxn>
                </a:cxnLst>
                <a:rect l="0" t="0" r="r" b="b"/>
                <a:pathLst>
                  <a:path w="4" h="3">
                    <a:moveTo>
                      <a:pt x="0" y="1"/>
                    </a:moveTo>
                    <a:cubicBezTo>
                      <a:pt x="1" y="3"/>
                      <a:pt x="4" y="1"/>
                      <a:pt x="2" y="0"/>
                    </a:cubicBezTo>
                    <a:cubicBezTo>
                      <a:pt x="1" y="0"/>
                      <a:pt x="1"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184"/>
              <p:cNvSpPr>
                <a:spLocks/>
              </p:cNvSpPr>
              <p:nvPr/>
            </p:nvSpPr>
            <p:spPr bwMode="auto">
              <a:xfrm>
                <a:off x="2494876" y="4045839"/>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185"/>
              <p:cNvSpPr>
                <a:spLocks/>
              </p:cNvSpPr>
              <p:nvPr/>
            </p:nvSpPr>
            <p:spPr bwMode="auto">
              <a:xfrm>
                <a:off x="3660474" y="4045839"/>
                <a:ext cx="61772" cy="18801"/>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189"/>
              <p:cNvSpPr>
                <a:spLocks/>
              </p:cNvSpPr>
              <p:nvPr/>
            </p:nvSpPr>
            <p:spPr bwMode="auto">
              <a:xfrm>
                <a:off x="2384761" y="4018982"/>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190"/>
              <p:cNvSpPr>
                <a:spLocks/>
              </p:cNvSpPr>
              <p:nvPr/>
            </p:nvSpPr>
            <p:spPr bwMode="auto">
              <a:xfrm>
                <a:off x="2575447" y="4018982"/>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191"/>
              <p:cNvSpPr>
                <a:spLocks/>
              </p:cNvSpPr>
              <p:nvPr/>
            </p:nvSpPr>
            <p:spPr bwMode="auto">
              <a:xfrm>
                <a:off x="2712418" y="3992125"/>
                <a:ext cx="118171" cy="45658"/>
              </a:xfrm>
              <a:custGeom>
                <a:avLst/>
                <a:gdLst/>
                <a:ahLst/>
                <a:cxnLst>
                  <a:cxn ang="0">
                    <a:pos x="0" y="5"/>
                  </a:cxn>
                  <a:cxn ang="0">
                    <a:pos x="13" y="5"/>
                  </a:cxn>
                  <a:cxn ang="0">
                    <a:pos x="0" y="2"/>
                  </a:cxn>
                  <a:cxn ang="0">
                    <a:pos x="0" y="5"/>
                  </a:cxn>
                </a:cxnLst>
                <a:rect l="0" t="0" r="r" b="b"/>
                <a:pathLst>
                  <a:path w="13" h="5">
                    <a:moveTo>
                      <a:pt x="0" y="5"/>
                    </a:moveTo>
                    <a:cubicBezTo>
                      <a:pt x="6" y="3"/>
                      <a:pt x="5" y="5"/>
                      <a:pt x="13" y="5"/>
                    </a:cubicBezTo>
                    <a:cubicBezTo>
                      <a:pt x="11" y="0"/>
                      <a:pt x="6" y="2"/>
                      <a:pt x="0" y="2"/>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192"/>
              <p:cNvSpPr>
                <a:spLocks/>
              </p:cNvSpPr>
              <p:nvPr/>
            </p:nvSpPr>
            <p:spPr bwMode="auto">
              <a:xfrm>
                <a:off x="3257618" y="4018982"/>
                <a:ext cx="56401" cy="18801"/>
              </a:xfrm>
              <a:custGeom>
                <a:avLst/>
                <a:gdLst/>
                <a:ahLst/>
                <a:cxnLst>
                  <a:cxn ang="0">
                    <a:pos x="1" y="2"/>
                  </a:cxn>
                  <a:cxn ang="0">
                    <a:pos x="5" y="2"/>
                  </a:cxn>
                  <a:cxn ang="0">
                    <a:pos x="1" y="2"/>
                  </a:cxn>
                </a:cxnLst>
                <a:rect l="0" t="0" r="r" b="b"/>
                <a:pathLst>
                  <a:path w="6" h="2">
                    <a:moveTo>
                      <a:pt x="1" y="2"/>
                    </a:moveTo>
                    <a:cubicBezTo>
                      <a:pt x="2" y="2"/>
                      <a:pt x="4" y="2"/>
                      <a:pt x="5" y="2"/>
                    </a:cubicBezTo>
                    <a:cubicBezTo>
                      <a:pt x="6"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193"/>
              <p:cNvSpPr>
                <a:spLocks/>
              </p:cNvSpPr>
              <p:nvPr/>
            </p:nvSpPr>
            <p:spPr bwMode="auto">
              <a:xfrm>
                <a:off x="3314017" y="4018982"/>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194"/>
              <p:cNvSpPr>
                <a:spLocks/>
              </p:cNvSpPr>
              <p:nvPr/>
            </p:nvSpPr>
            <p:spPr bwMode="auto">
              <a:xfrm>
                <a:off x="3348932" y="4018982"/>
                <a:ext cx="56401" cy="18801"/>
              </a:xfrm>
              <a:custGeom>
                <a:avLst/>
                <a:gdLst/>
                <a:ahLst/>
                <a:cxnLst>
                  <a:cxn ang="0">
                    <a:pos x="1" y="2"/>
                  </a:cxn>
                  <a:cxn ang="0">
                    <a:pos x="5" y="2"/>
                  </a:cxn>
                  <a:cxn ang="0">
                    <a:pos x="1" y="2"/>
                  </a:cxn>
                </a:cxnLst>
                <a:rect l="0" t="0" r="r" b="b"/>
                <a:pathLst>
                  <a:path w="6" h="2">
                    <a:moveTo>
                      <a:pt x="1" y="2"/>
                    </a:moveTo>
                    <a:cubicBezTo>
                      <a:pt x="2" y="2"/>
                      <a:pt x="4" y="2"/>
                      <a:pt x="5" y="2"/>
                    </a:cubicBezTo>
                    <a:cubicBezTo>
                      <a:pt x="6"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205"/>
              <p:cNvSpPr>
                <a:spLocks/>
              </p:cNvSpPr>
              <p:nvPr/>
            </p:nvSpPr>
            <p:spPr bwMode="auto">
              <a:xfrm>
                <a:off x="2685561" y="401092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208"/>
              <p:cNvSpPr>
                <a:spLocks/>
              </p:cNvSpPr>
              <p:nvPr/>
            </p:nvSpPr>
            <p:spPr bwMode="auto">
              <a:xfrm>
                <a:off x="3394587" y="4000183"/>
                <a:ext cx="26857" cy="18800"/>
              </a:xfrm>
              <a:custGeom>
                <a:avLst/>
                <a:gdLst/>
                <a:ahLst/>
                <a:cxnLst>
                  <a:cxn ang="0">
                    <a:pos x="3" y="2"/>
                  </a:cxn>
                  <a:cxn ang="0">
                    <a:pos x="0" y="0"/>
                  </a:cxn>
                  <a:cxn ang="0">
                    <a:pos x="3" y="2"/>
                  </a:cxn>
                </a:cxnLst>
                <a:rect l="0" t="0" r="r" b="b"/>
                <a:pathLst>
                  <a:path w="3" h="2">
                    <a:moveTo>
                      <a:pt x="3" y="2"/>
                    </a:moveTo>
                    <a:cubicBezTo>
                      <a:pt x="3" y="0"/>
                      <a:pt x="2" y="0"/>
                      <a:pt x="0" y="0"/>
                    </a:cubicBezTo>
                    <a:cubicBezTo>
                      <a:pt x="0" y="2"/>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211"/>
              <p:cNvSpPr>
                <a:spLocks/>
              </p:cNvSpPr>
              <p:nvPr/>
            </p:nvSpPr>
            <p:spPr bwMode="auto">
              <a:xfrm>
                <a:off x="2438474" y="3965269"/>
                <a:ext cx="56400" cy="34914"/>
              </a:xfrm>
              <a:custGeom>
                <a:avLst/>
                <a:gdLst/>
                <a:ahLst/>
                <a:cxnLst>
                  <a:cxn ang="0">
                    <a:pos x="3" y="4"/>
                  </a:cxn>
                  <a:cxn ang="0">
                    <a:pos x="1" y="1"/>
                  </a:cxn>
                  <a:cxn ang="0">
                    <a:pos x="3" y="4"/>
                  </a:cxn>
                </a:cxnLst>
                <a:rect l="0" t="0" r="r" b="b"/>
                <a:pathLst>
                  <a:path w="6" h="4">
                    <a:moveTo>
                      <a:pt x="3" y="4"/>
                    </a:moveTo>
                    <a:cubicBezTo>
                      <a:pt x="6" y="4"/>
                      <a:pt x="3" y="0"/>
                      <a:pt x="1" y="1"/>
                    </a:cubicBezTo>
                    <a:cubicBezTo>
                      <a:pt x="0" y="4"/>
                      <a:pt x="4" y="2"/>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212"/>
              <p:cNvSpPr>
                <a:spLocks/>
              </p:cNvSpPr>
              <p:nvPr/>
            </p:nvSpPr>
            <p:spPr bwMode="auto">
              <a:xfrm>
                <a:off x="3276416" y="3973326"/>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213"/>
              <p:cNvSpPr>
                <a:spLocks/>
              </p:cNvSpPr>
              <p:nvPr/>
            </p:nvSpPr>
            <p:spPr bwMode="auto">
              <a:xfrm>
                <a:off x="3485901" y="3973326"/>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218"/>
              <p:cNvSpPr>
                <a:spLocks/>
              </p:cNvSpPr>
              <p:nvPr/>
            </p:nvSpPr>
            <p:spPr bwMode="auto">
              <a:xfrm>
                <a:off x="2392817" y="3954526"/>
                <a:ext cx="37600" cy="37600"/>
              </a:xfrm>
              <a:custGeom>
                <a:avLst/>
                <a:gdLst/>
                <a:ahLst/>
                <a:cxnLst>
                  <a:cxn ang="0">
                    <a:pos x="1" y="4"/>
                  </a:cxn>
                  <a:cxn ang="0">
                    <a:pos x="4" y="4"/>
                  </a:cxn>
                  <a:cxn ang="0">
                    <a:pos x="1" y="4"/>
                  </a:cxn>
                </a:cxnLst>
                <a:rect l="0" t="0" r="r" b="b"/>
                <a:pathLst>
                  <a:path w="4" h="4">
                    <a:moveTo>
                      <a:pt x="1" y="4"/>
                    </a:moveTo>
                    <a:cubicBezTo>
                      <a:pt x="2" y="4"/>
                      <a:pt x="2" y="3"/>
                      <a:pt x="4" y="4"/>
                    </a:cubicBezTo>
                    <a:cubicBezTo>
                      <a:pt x="3" y="0"/>
                      <a:pt x="0" y="0"/>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219"/>
              <p:cNvSpPr>
                <a:spLocks/>
              </p:cNvSpPr>
              <p:nvPr/>
            </p:nvSpPr>
            <p:spPr bwMode="auto">
              <a:xfrm>
                <a:off x="3040073" y="3965269"/>
                <a:ext cx="26857" cy="26857"/>
              </a:xfrm>
              <a:custGeom>
                <a:avLst/>
                <a:gdLst/>
                <a:ahLst/>
                <a:cxnLst>
                  <a:cxn ang="0">
                    <a:pos x="1" y="3"/>
                  </a:cxn>
                  <a:cxn ang="0">
                    <a:pos x="3" y="1"/>
                  </a:cxn>
                  <a:cxn ang="0">
                    <a:pos x="1" y="3"/>
                  </a:cxn>
                </a:cxnLst>
                <a:rect l="0" t="0" r="r" b="b"/>
                <a:pathLst>
                  <a:path w="3" h="3">
                    <a:moveTo>
                      <a:pt x="1" y="3"/>
                    </a:moveTo>
                    <a:cubicBezTo>
                      <a:pt x="2" y="3"/>
                      <a:pt x="3" y="2"/>
                      <a:pt x="3" y="1"/>
                    </a:cubicBezTo>
                    <a:cubicBezTo>
                      <a:pt x="0" y="0"/>
                      <a:pt x="0"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222"/>
              <p:cNvSpPr>
                <a:spLocks/>
              </p:cNvSpPr>
              <p:nvPr/>
            </p:nvSpPr>
            <p:spPr bwMode="auto">
              <a:xfrm>
                <a:off x="2685559" y="3973326"/>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223"/>
              <p:cNvSpPr>
                <a:spLocks/>
              </p:cNvSpPr>
              <p:nvPr/>
            </p:nvSpPr>
            <p:spPr bwMode="auto">
              <a:xfrm>
                <a:off x="3405330" y="3973326"/>
                <a:ext cx="26857" cy="18800"/>
              </a:xfrm>
              <a:custGeom>
                <a:avLst/>
                <a:gdLst/>
                <a:ahLst/>
                <a:cxnLst>
                  <a:cxn ang="0">
                    <a:pos x="3" y="2"/>
                  </a:cxn>
                  <a:cxn ang="0">
                    <a:pos x="1" y="0"/>
                  </a:cxn>
                  <a:cxn ang="0">
                    <a:pos x="3" y="2"/>
                  </a:cxn>
                </a:cxnLst>
                <a:rect l="0" t="0" r="r" b="b"/>
                <a:pathLst>
                  <a:path w="3" h="2">
                    <a:moveTo>
                      <a:pt x="3" y="2"/>
                    </a:moveTo>
                    <a:cubicBezTo>
                      <a:pt x="3" y="1"/>
                      <a:pt x="2" y="0"/>
                      <a:pt x="1" y="0"/>
                    </a:cubicBezTo>
                    <a:cubicBezTo>
                      <a:pt x="0" y="2"/>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225"/>
              <p:cNvSpPr>
                <a:spLocks/>
              </p:cNvSpPr>
              <p:nvPr/>
            </p:nvSpPr>
            <p:spPr bwMode="auto">
              <a:xfrm>
                <a:off x="3314016" y="3965269"/>
                <a:ext cx="34914" cy="8057"/>
              </a:xfrm>
              <a:custGeom>
                <a:avLst/>
                <a:gdLst/>
                <a:ahLst/>
                <a:cxnLst>
                  <a:cxn ang="0">
                    <a:pos x="0" y="1"/>
                  </a:cxn>
                  <a:cxn ang="0">
                    <a:pos x="4" y="1"/>
                  </a:cxn>
                  <a:cxn ang="0">
                    <a:pos x="4" y="0"/>
                  </a:cxn>
                  <a:cxn ang="0">
                    <a:pos x="0" y="0"/>
                  </a:cxn>
                  <a:cxn ang="0">
                    <a:pos x="0" y="1"/>
                  </a:cxn>
                </a:cxnLst>
                <a:rect l="0" t="0" r="r" b="b"/>
                <a:pathLst>
                  <a:path w="4" h="1">
                    <a:moveTo>
                      <a:pt x="0" y="1"/>
                    </a:moveTo>
                    <a:cubicBezTo>
                      <a:pt x="1" y="1"/>
                      <a:pt x="2" y="1"/>
                      <a:pt x="4" y="1"/>
                    </a:cubicBezTo>
                    <a:cubicBezTo>
                      <a:pt x="4" y="1"/>
                      <a:pt x="4" y="0"/>
                      <a:pt x="4"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226"/>
              <p:cNvSpPr>
                <a:spLocks/>
              </p:cNvSpPr>
              <p:nvPr/>
            </p:nvSpPr>
            <p:spPr bwMode="auto">
              <a:xfrm>
                <a:off x="3751787" y="3946469"/>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230"/>
              <p:cNvSpPr>
                <a:spLocks/>
              </p:cNvSpPr>
              <p:nvPr/>
            </p:nvSpPr>
            <p:spPr bwMode="auto">
              <a:xfrm>
                <a:off x="3504701" y="3946469"/>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232"/>
              <p:cNvSpPr>
                <a:spLocks/>
              </p:cNvSpPr>
              <p:nvPr/>
            </p:nvSpPr>
            <p:spPr bwMode="auto">
              <a:xfrm>
                <a:off x="2639902"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233"/>
              <p:cNvSpPr>
                <a:spLocks/>
              </p:cNvSpPr>
              <p:nvPr/>
            </p:nvSpPr>
            <p:spPr bwMode="auto">
              <a:xfrm>
                <a:off x="2685559" y="3900812"/>
                <a:ext cx="26857" cy="53714"/>
              </a:xfrm>
              <a:custGeom>
                <a:avLst/>
                <a:gdLst/>
                <a:ahLst/>
                <a:cxnLst>
                  <a:cxn ang="0">
                    <a:pos x="0" y="5"/>
                  </a:cxn>
                  <a:cxn ang="0">
                    <a:pos x="0" y="1"/>
                  </a:cxn>
                  <a:cxn ang="0">
                    <a:pos x="0" y="5"/>
                  </a:cxn>
                </a:cxnLst>
                <a:rect l="0" t="0" r="r" b="b"/>
                <a:pathLst>
                  <a:path w="3" h="6">
                    <a:moveTo>
                      <a:pt x="0" y="5"/>
                    </a:moveTo>
                    <a:cubicBezTo>
                      <a:pt x="3" y="6"/>
                      <a:pt x="3" y="0"/>
                      <a:pt x="0" y="1"/>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235"/>
              <p:cNvSpPr>
                <a:spLocks/>
              </p:cNvSpPr>
              <p:nvPr/>
            </p:nvSpPr>
            <p:spPr bwMode="auto">
              <a:xfrm>
                <a:off x="3394587" y="3908869"/>
                <a:ext cx="26857" cy="37600"/>
              </a:xfrm>
              <a:custGeom>
                <a:avLst/>
                <a:gdLst/>
                <a:ahLst/>
                <a:cxnLst>
                  <a:cxn ang="0">
                    <a:pos x="0" y="4"/>
                  </a:cxn>
                  <a:cxn ang="0">
                    <a:pos x="3" y="0"/>
                  </a:cxn>
                  <a:cxn ang="0">
                    <a:pos x="0" y="4"/>
                  </a:cxn>
                </a:cxnLst>
                <a:rect l="0" t="0" r="r" b="b"/>
                <a:pathLst>
                  <a:path w="3" h="4">
                    <a:moveTo>
                      <a:pt x="0" y="4"/>
                    </a:moveTo>
                    <a:cubicBezTo>
                      <a:pt x="2" y="4"/>
                      <a:pt x="3" y="3"/>
                      <a:pt x="3" y="0"/>
                    </a:cubicBezTo>
                    <a:cubicBezTo>
                      <a:pt x="1" y="1"/>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236"/>
              <p:cNvSpPr>
                <a:spLocks/>
              </p:cNvSpPr>
              <p:nvPr/>
            </p:nvSpPr>
            <p:spPr bwMode="auto">
              <a:xfrm>
                <a:off x="3950529"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248"/>
              <p:cNvSpPr>
                <a:spLocks/>
              </p:cNvSpPr>
              <p:nvPr/>
            </p:nvSpPr>
            <p:spPr bwMode="auto">
              <a:xfrm>
                <a:off x="3604072" y="3900812"/>
                <a:ext cx="45657" cy="53714"/>
              </a:xfrm>
              <a:custGeom>
                <a:avLst/>
                <a:gdLst/>
                <a:ahLst/>
                <a:cxnLst>
                  <a:cxn ang="0">
                    <a:pos x="0" y="4"/>
                  </a:cxn>
                  <a:cxn ang="0">
                    <a:pos x="5" y="3"/>
                  </a:cxn>
                  <a:cxn ang="0">
                    <a:pos x="0" y="4"/>
                  </a:cxn>
                </a:cxnLst>
                <a:rect l="0" t="0" r="r" b="b"/>
                <a:pathLst>
                  <a:path w="5" h="6">
                    <a:moveTo>
                      <a:pt x="0" y="4"/>
                    </a:moveTo>
                    <a:cubicBezTo>
                      <a:pt x="1" y="6"/>
                      <a:pt x="3" y="2"/>
                      <a:pt x="5" y="3"/>
                    </a:cubicBezTo>
                    <a:cubicBezTo>
                      <a:pt x="3" y="0"/>
                      <a:pt x="1"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252"/>
              <p:cNvSpPr>
                <a:spLocks/>
              </p:cNvSpPr>
              <p:nvPr/>
            </p:nvSpPr>
            <p:spPr bwMode="auto">
              <a:xfrm>
                <a:off x="3077673" y="3873955"/>
                <a:ext cx="53714" cy="53714"/>
              </a:xfrm>
              <a:custGeom>
                <a:avLst/>
                <a:gdLst/>
                <a:ahLst/>
                <a:cxnLst>
                  <a:cxn ang="0">
                    <a:pos x="5" y="1"/>
                  </a:cxn>
                  <a:cxn ang="0">
                    <a:pos x="0" y="4"/>
                  </a:cxn>
                  <a:cxn ang="0">
                    <a:pos x="5" y="1"/>
                  </a:cxn>
                </a:cxnLst>
                <a:rect l="0" t="0" r="r" b="b"/>
                <a:pathLst>
                  <a:path w="6" h="6">
                    <a:moveTo>
                      <a:pt x="5" y="1"/>
                    </a:moveTo>
                    <a:cubicBezTo>
                      <a:pt x="2" y="0"/>
                      <a:pt x="2" y="3"/>
                      <a:pt x="0" y="4"/>
                    </a:cubicBezTo>
                    <a:cubicBezTo>
                      <a:pt x="1" y="5"/>
                      <a:pt x="6" y="6"/>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253"/>
              <p:cNvSpPr>
                <a:spLocks/>
              </p:cNvSpPr>
              <p:nvPr/>
            </p:nvSpPr>
            <p:spPr bwMode="auto">
              <a:xfrm>
                <a:off x="2575445" y="3900812"/>
                <a:ext cx="37600" cy="18800"/>
              </a:xfrm>
              <a:custGeom>
                <a:avLst/>
                <a:gdLst/>
                <a:ahLst/>
                <a:cxnLst>
                  <a:cxn ang="0">
                    <a:pos x="0" y="1"/>
                  </a:cxn>
                  <a:cxn ang="0">
                    <a:pos x="4" y="1"/>
                  </a:cxn>
                  <a:cxn ang="0">
                    <a:pos x="0" y="1"/>
                  </a:cxn>
                </a:cxnLst>
                <a:rect l="0" t="0" r="r" b="b"/>
                <a:pathLst>
                  <a:path w="4" h="2">
                    <a:moveTo>
                      <a:pt x="0" y="1"/>
                    </a:moveTo>
                    <a:cubicBezTo>
                      <a:pt x="1" y="2"/>
                      <a:pt x="2" y="1"/>
                      <a:pt x="4" y="1"/>
                    </a:cubicBezTo>
                    <a:cubicBezTo>
                      <a:pt x="3" y="0"/>
                      <a:pt x="1"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254"/>
              <p:cNvSpPr>
                <a:spLocks/>
              </p:cNvSpPr>
              <p:nvPr/>
            </p:nvSpPr>
            <p:spPr bwMode="auto">
              <a:xfrm>
                <a:off x="2795674" y="3900812"/>
                <a:ext cx="16114" cy="8057"/>
              </a:xfrm>
              <a:custGeom>
                <a:avLst/>
                <a:gdLst/>
                <a:ahLst/>
                <a:cxnLst>
                  <a:cxn ang="0">
                    <a:pos x="2" y="1"/>
                  </a:cxn>
                  <a:cxn ang="0">
                    <a:pos x="0" y="0"/>
                  </a:cxn>
                  <a:cxn ang="0">
                    <a:pos x="2" y="1"/>
                  </a:cxn>
                </a:cxnLst>
                <a:rect l="0" t="0" r="r" b="b"/>
                <a:pathLst>
                  <a:path w="2" h="1">
                    <a:moveTo>
                      <a:pt x="2" y="1"/>
                    </a:moveTo>
                    <a:cubicBezTo>
                      <a:pt x="2" y="0"/>
                      <a:pt x="1" y="0"/>
                      <a:pt x="0" y="0"/>
                    </a:cubicBezTo>
                    <a:cubicBezTo>
                      <a:pt x="0" y="1"/>
                      <a:pt x="1" y="1"/>
                      <a:pt x="2"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255"/>
              <p:cNvSpPr>
                <a:spLocks/>
              </p:cNvSpPr>
              <p:nvPr/>
            </p:nvSpPr>
            <p:spPr bwMode="auto">
              <a:xfrm>
                <a:off x="3048130" y="3900812"/>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259"/>
              <p:cNvSpPr>
                <a:spLocks/>
              </p:cNvSpPr>
              <p:nvPr/>
            </p:nvSpPr>
            <p:spPr bwMode="auto">
              <a:xfrm>
                <a:off x="2677502"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260"/>
              <p:cNvSpPr>
                <a:spLocks/>
              </p:cNvSpPr>
              <p:nvPr/>
            </p:nvSpPr>
            <p:spPr bwMode="auto">
              <a:xfrm>
                <a:off x="2704359"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261"/>
              <p:cNvSpPr>
                <a:spLocks/>
              </p:cNvSpPr>
              <p:nvPr/>
            </p:nvSpPr>
            <p:spPr bwMode="auto">
              <a:xfrm>
                <a:off x="3139445" y="3882012"/>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262"/>
              <p:cNvSpPr>
                <a:spLocks/>
              </p:cNvSpPr>
              <p:nvPr/>
            </p:nvSpPr>
            <p:spPr bwMode="auto">
              <a:xfrm>
                <a:off x="3405330" y="3863212"/>
                <a:ext cx="34914" cy="37600"/>
              </a:xfrm>
              <a:custGeom>
                <a:avLst/>
                <a:gdLst/>
                <a:ahLst/>
                <a:cxnLst>
                  <a:cxn ang="0">
                    <a:pos x="1" y="4"/>
                  </a:cxn>
                  <a:cxn ang="0">
                    <a:pos x="4" y="4"/>
                  </a:cxn>
                  <a:cxn ang="0">
                    <a:pos x="4" y="1"/>
                  </a:cxn>
                  <a:cxn ang="0">
                    <a:pos x="1" y="4"/>
                  </a:cxn>
                </a:cxnLst>
                <a:rect l="0" t="0" r="r" b="b"/>
                <a:pathLst>
                  <a:path w="4" h="4">
                    <a:moveTo>
                      <a:pt x="1" y="4"/>
                    </a:moveTo>
                    <a:cubicBezTo>
                      <a:pt x="2" y="4"/>
                      <a:pt x="3" y="4"/>
                      <a:pt x="4" y="4"/>
                    </a:cubicBezTo>
                    <a:cubicBezTo>
                      <a:pt x="4" y="3"/>
                      <a:pt x="4" y="2"/>
                      <a:pt x="4" y="1"/>
                    </a:cubicBezTo>
                    <a:cubicBezTo>
                      <a:pt x="1" y="0"/>
                      <a:pt x="0" y="1"/>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263"/>
              <p:cNvSpPr>
                <a:spLocks/>
              </p:cNvSpPr>
              <p:nvPr/>
            </p:nvSpPr>
            <p:spPr bwMode="auto">
              <a:xfrm>
                <a:off x="3485901" y="3873955"/>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264"/>
              <p:cNvSpPr>
                <a:spLocks/>
              </p:cNvSpPr>
              <p:nvPr/>
            </p:nvSpPr>
            <p:spPr bwMode="auto">
              <a:xfrm>
                <a:off x="3542301"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265"/>
              <p:cNvSpPr>
                <a:spLocks/>
              </p:cNvSpPr>
              <p:nvPr/>
            </p:nvSpPr>
            <p:spPr bwMode="auto">
              <a:xfrm>
                <a:off x="3604072" y="3873955"/>
                <a:ext cx="26857" cy="26857"/>
              </a:xfrm>
              <a:custGeom>
                <a:avLst/>
                <a:gdLst/>
                <a:ahLst/>
                <a:cxnLst>
                  <a:cxn ang="0">
                    <a:pos x="0" y="3"/>
                  </a:cxn>
                  <a:cxn ang="0">
                    <a:pos x="3" y="3"/>
                  </a:cxn>
                  <a:cxn ang="0">
                    <a:pos x="2" y="0"/>
                  </a:cxn>
                  <a:cxn ang="0">
                    <a:pos x="0" y="3"/>
                  </a:cxn>
                </a:cxnLst>
                <a:rect l="0" t="0" r="r" b="b"/>
                <a:pathLst>
                  <a:path w="3" h="3">
                    <a:moveTo>
                      <a:pt x="0" y="3"/>
                    </a:moveTo>
                    <a:cubicBezTo>
                      <a:pt x="1" y="3"/>
                      <a:pt x="2" y="3"/>
                      <a:pt x="3" y="3"/>
                    </a:cubicBezTo>
                    <a:cubicBezTo>
                      <a:pt x="3" y="1"/>
                      <a:pt x="2" y="1"/>
                      <a:pt x="2"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272"/>
              <p:cNvSpPr>
                <a:spLocks/>
              </p:cNvSpPr>
              <p:nvPr/>
            </p:nvSpPr>
            <p:spPr bwMode="auto">
              <a:xfrm>
                <a:off x="2468017" y="3873955"/>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273"/>
              <p:cNvSpPr>
                <a:spLocks/>
              </p:cNvSpPr>
              <p:nvPr/>
            </p:nvSpPr>
            <p:spPr bwMode="auto">
              <a:xfrm>
                <a:off x="2621102" y="3873955"/>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274"/>
              <p:cNvSpPr>
                <a:spLocks/>
              </p:cNvSpPr>
              <p:nvPr/>
            </p:nvSpPr>
            <p:spPr bwMode="auto">
              <a:xfrm>
                <a:off x="2739274" y="3873955"/>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275"/>
              <p:cNvSpPr>
                <a:spLocks/>
              </p:cNvSpPr>
              <p:nvPr/>
            </p:nvSpPr>
            <p:spPr bwMode="auto">
              <a:xfrm>
                <a:off x="3569158" y="3855155"/>
                <a:ext cx="34914" cy="26857"/>
              </a:xfrm>
              <a:custGeom>
                <a:avLst/>
                <a:gdLst/>
                <a:ahLst/>
                <a:cxnLst>
                  <a:cxn ang="0">
                    <a:pos x="0" y="3"/>
                  </a:cxn>
                  <a:cxn ang="0">
                    <a:pos x="3" y="3"/>
                  </a:cxn>
                  <a:cxn ang="0">
                    <a:pos x="0" y="0"/>
                  </a:cxn>
                  <a:cxn ang="0">
                    <a:pos x="0" y="3"/>
                  </a:cxn>
                </a:cxnLst>
                <a:rect l="0" t="0" r="r" b="b"/>
                <a:pathLst>
                  <a:path w="4" h="3">
                    <a:moveTo>
                      <a:pt x="0" y="3"/>
                    </a:moveTo>
                    <a:cubicBezTo>
                      <a:pt x="1" y="3"/>
                      <a:pt x="2" y="3"/>
                      <a:pt x="3" y="3"/>
                    </a:cubicBezTo>
                    <a:cubicBezTo>
                      <a:pt x="4" y="0"/>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276"/>
              <p:cNvSpPr>
                <a:spLocks/>
              </p:cNvSpPr>
              <p:nvPr/>
            </p:nvSpPr>
            <p:spPr bwMode="auto">
              <a:xfrm>
                <a:off x="3649730" y="3873955"/>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277"/>
              <p:cNvSpPr>
                <a:spLocks/>
              </p:cNvSpPr>
              <p:nvPr/>
            </p:nvSpPr>
            <p:spPr bwMode="auto">
              <a:xfrm>
                <a:off x="3459044" y="3836355"/>
                <a:ext cx="26857" cy="37600"/>
              </a:xfrm>
              <a:custGeom>
                <a:avLst/>
                <a:gdLst/>
                <a:ahLst/>
                <a:cxnLst>
                  <a:cxn ang="0">
                    <a:pos x="0" y="4"/>
                  </a:cxn>
                  <a:cxn ang="0">
                    <a:pos x="3" y="0"/>
                  </a:cxn>
                  <a:cxn ang="0">
                    <a:pos x="0" y="0"/>
                  </a:cxn>
                  <a:cxn ang="0">
                    <a:pos x="0" y="4"/>
                  </a:cxn>
                </a:cxnLst>
                <a:rect l="0" t="0" r="r" b="b"/>
                <a:pathLst>
                  <a:path w="3" h="4">
                    <a:moveTo>
                      <a:pt x="0" y="4"/>
                    </a:moveTo>
                    <a:cubicBezTo>
                      <a:pt x="1" y="2"/>
                      <a:pt x="3" y="2"/>
                      <a:pt x="3" y="0"/>
                    </a:cubicBezTo>
                    <a:cubicBezTo>
                      <a:pt x="2" y="0"/>
                      <a:pt x="1" y="0"/>
                      <a:pt x="0" y="0"/>
                    </a:cubicBezTo>
                    <a:cubicBezTo>
                      <a:pt x="0" y="1"/>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282"/>
              <p:cNvSpPr>
                <a:spLocks/>
              </p:cNvSpPr>
              <p:nvPr/>
            </p:nvSpPr>
            <p:spPr bwMode="auto">
              <a:xfrm>
                <a:off x="2921902" y="3847097"/>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285"/>
              <p:cNvSpPr>
                <a:spLocks/>
              </p:cNvSpPr>
              <p:nvPr/>
            </p:nvSpPr>
            <p:spPr bwMode="auto">
              <a:xfrm>
                <a:off x="2468017"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286"/>
              <p:cNvSpPr>
                <a:spLocks/>
              </p:cNvSpPr>
              <p:nvPr/>
            </p:nvSpPr>
            <p:spPr bwMode="auto">
              <a:xfrm>
                <a:off x="3013216" y="3836355"/>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0"/>
                      <a:pt x="2" y="0"/>
                    </a:cubicBezTo>
                    <a:cubicBezTo>
                      <a:pt x="1" y="0"/>
                      <a:pt x="1"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287"/>
              <p:cNvSpPr>
                <a:spLocks/>
              </p:cNvSpPr>
              <p:nvPr/>
            </p:nvSpPr>
            <p:spPr bwMode="auto">
              <a:xfrm>
                <a:off x="3241502" y="3817555"/>
                <a:ext cx="16114" cy="45657"/>
              </a:xfrm>
              <a:custGeom>
                <a:avLst/>
                <a:gdLst/>
                <a:ahLst/>
                <a:cxnLst>
                  <a:cxn ang="0">
                    <a:pos x="0" y="4"/>
                  </a:cxn>
                  <a:cxn ang="0">
                    <a:pos x="0" y="1"/>
                  </a:cxn>
                  <a:cxn ang="0">
                    <a:pos x="0" y="4"/>
                  </a:cxn>
                </a:cxnLst>
                <a:rect l="0" t="0" r="r" b="b"/>
                <a:pathLst>
                  <a:path w="2" h="5">
                    <a:moveTo>
                      <a:pt x="0" y="4"/>
                    </a:moveTo>
                    <a:cubicBezTo>
                      <a:pt x="2" y="5"/>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288"/>
              <p:cNvSpPr>
                <a:spLocks/>
              </p:cNvSpPr>
              <p:nvPr/>
            </p:nvSpPr>
            <p:spPr bwMode="auto">
              <a:xfrm>
                <a:off x="3714187"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294"/>
              <p:cNvSpPr>
                <a:spLocks/>
              </p:cNvSpPr>
              <p:nvPr/>
            </p:nvSpPr>
            <p:spPr bwMode="auto">
              <a:xfrm>
                <a:off x="3840415" y="3809498"/>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297"/>
              <p:cNvSpPr>
                <a:spLocks/>
              </p:cNvSpPr>
              <p:nvPr/>
            </p:nvSpPr>
            <p:spPr bwMode="auto">
              <a:xfrm>
                <a:off x="2685559" y="3763840"/>
                <a:ext cx="26857" cy="53714"/>
              </a:xfrm>
              <a:custGeom>
                <a:avLst/>
                <a:gdLst/>
                <a:ahLst/>
                <a:cxnLst>
                  <a:cxn ang="0">
                    <a:pos x="0" y="5"/>
                  </a:cxn>
                  <a:cxn ang="0">
                    <a:pos x="0" y="1"/>
                  </a:cxn>
                  <a:cxn ang="0">
                    <a:pos x="0" y="5"/>
                  </a:cxn>
                </a:cxnLst>
                <a:rect l="0" t="0" r="r" b="b"/>
                <a:pathLst>
                  <a:path w="3" h="6">
                    <a:moveTo>
                      <a:pt x="0" y="5"/>
                    </a:moveTo>
                    <a:cubicBezTo>
                      <a:pt x="3" y="6"/>
                      <a:pt x="3"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298"/>
              <p:cNvSpPr>
                <a:spLocks/>
              </p:cNvSpPr>
              <p:nvPr/>
            </p:nvSpPr>
            <p:spPr bwMode="auto">
              <a:xfrm>
                <a:off x="2712417"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299"/>
              <p:cNvSpPr>
                <a:spLocks/>
              </p:cNvSpPr>
              <p:nvPr/>
            </p:nvSpPr>
            <p:spPr bwMode="auto">
              <a:xfrm>
                <a:off x="3123330"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300"/>
              <p:cNvSpPr>
                <a:spLocks/>
              </p:cNvSpPr>
              <p:nvPr/>
            </p:nvSpPr>
            <p:spPr bwMode="auto">
              <a:xfrm>
                <a:off x="3185102"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301"/>
              <p:cNvSpPr>
                <a:spLocks/>
              </p:cNvSpPr>
              <p:nvPr/>
            </p:nvSpPr>
            <p:spPr bwMode="auto">
              <a:xfrm>
                <a:off x="3241502" y="3790698"/>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302"/>
              <p:cNvSpPr>
                <a:spLocks/>
              </p:cNvSpPr>
              <p:nvPr/>
            </p:nvSpPr>
            <p:spPr bwMode="auto">
              <a:xfrm>
                <a:off x="3722244"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311"/>
              <p:cNvSpPr>
                <a:spLocks/>
              </p:cNvSpPr>
              <p:nvPr/>
            </p:nvSpPr>
            <p:spPr bwMode="auto">
              <a:xfrm>
                <a:off x="2468017" y="3763840"/>
                <a:ext cx="16114" cy="45657"/>
              </a:xfrm>
              <a:custGeom>
                <a:avLst/>
                <a:gdLst/>
                <a:ahLst/>
                <a:cxnLst>
                  <a:cxn ang="0">
                    <a:pos x="0" y="3"/>
                  </a:cxn>
                  <a:cxn ang="0">
                    <a:pos x="0" y="1"/>
                  </a:cxn>
                  <a:cxn ang="0">
                    <a:pos x="0" y="3"/>
                  </a:cxn>
                </a:cxnLst>
                <a:rect l="0" t="0" r="r" b="b"/>
                <a:pathLst>
                  <a:path w="2" h="5">
                    <a:moveTo>
                      <a:pt x="0" y="3"/>
                    </a:moveTo>
                    <a:cubicBezTo>
                      <a:pt x="2" y="5"/>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312"/>
              <p:cNvSpPr>
                <a:spLocks/>
              </p:cNvSpPr>
              <p:nvPr/>
            </p:nvSpPr>
            <p:spPr bwMode="auto">
              <a:xfrm>
                <a:off x="2621102" y="3736983"/>
                <a:ext cx="26857" cy="64457"/>
              </a:xfrm>
              <a:custGeom>
                <a:avLst/>
                <a:gdLst/>
                <a:ahLst/>
                <a:cxnLst>
                  <a:cxn ang="0">
                    <a:pos x="0" y="6"/>
                  </a:cxn>
                  <a:cxn ang="0">
                    <a:pos x="0" y="1"/>
                  </a:cxn>
                  <a:cxn ang="0">
                    <a:pos x="0" y="6"/>
                  </a:cxn>
                </a:cxnLst>
                <a:rect l="0" t="0" r="r" b="b"/>
                <a:pathLst>
                  <a:path w="3" h="7">
                    <a:moveTo>
                      <a:pt x="0" y="6"/>
                    </a:moveTo>
                    <a:cubicBezTo>
                      <a:pt x="3" y="7"/>
                      <a:pt x="3" y="0"/>
                      <a:pt x="0" y="1"/>
                    </a:cubicBezTo>
                    <a:cubicBezTo>
                      <a:pt x="0" y="3"/>
                      <a:pt x="0" y="5"/>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313"/>
              <p:cNvSpPr>
                <a:spLocks/>
              </p:cNvSpPr>
              <p:nvPr/>
            </p:nvSpPr>
            <p:spPr bwMode="auto">
              <a:xfrm>
                <a:off x="3485901" y="3763840"/>
                <a:ext cx="26857" cy="26857"/>
              </a:xfrm>
              <a:custGeom>
                <a:avLst/>
                <a:gdLst/>
                <a:ahLst/>
                <a:cxnLst>
                  <a:cxn ang="0">
                    <a:pos x="0" y="3"/>
                  </a:cxn>
                  <a:cxn ang="0">
                    <a:pos x="3" y="3"/>
                  </a:cxn>
                  <a:cxn ang="0">
                    <a:pos x="0" y="0"/>
                  </a:cxn>
                  <a:cxn ang="0">
                    <a:pos x="0" y="3"/>
                  </a:cxn>
                </a:cxnLst>
                <a:rect l="0" t="0" r="r" b="b"/>
                <a:pathLst>
                  <a:path w="3" h="3">
                    <a:moveTo>
                      <a:pt x="0" y="3"/>
                    </a:moveTo>
                    <a:cubicBezTo>
                      <a:pt x="1" y="3"/>
                      <a:pt x="2" y="3"/>
                      <a:pt x="3" y="3"/>
                    </a:cubicBezTo>
                    <a:cubicBezTo>
                      <a:pt x="3" y="2"/>
                      <a:pt x="2" y="1"/>
                      <a:pt x="0" y="0"/>
                    </a:cubicBezTo>
                    <a:cubicBezTo>
                      <a:pt x="0" y="1"/>
                      <a:pt x="0" y="2"/>
                      <a:pt x="0" y="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314"/>
              <p:cNvSpPr>
                <a:spLocks/>
              </p:cNvSpPr>
              <p:nvPr/>
            </p:nvSpPr>
            <p:spPr bwMode="auto">
              <a:xfrm>
                <a:off x="3813558" y="3763840"/>
                <a:ext cx="37600" cy="45657"/>
              </a:xfrm>
              <a:custGeom>
                <a:avLst/>
                <a:gdLst/>
                <a:ahLst/>
                <a:cxnLst>
                  <a:cxn ang="0">
                    <a:pos x="4" y="3"/>
                  </a:cxn>
                  <a:cxn ang="0">
                    <a:pos x="4" y="3"/>
                  </a:cxn>
                </a:cxnLst>
                <a:rect l="0" t="0" r="r" b="b"/>
                <a:pathLst>
                  <a:path w="4" h="5">
                    <a:moveTo>
                      <a:pt x="4" y="3"/>
                    </a:moveTo>
                    <a:cubicBezTo>
                      <a:pt x="1" y="0"/>
                      <a:pt x="0"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315"/>
              <p:cNvSpPr>
                <a:spLocks/>
              </p:cNvSpPr>
              <p:nvPr/>
            </p:nvSpPr>
            <p:spPr bwMode="auto">
              <a:xfrm>
                <a:off x="4014986" y="3782640"/>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318"/>
              <p:cNvSpPr>
                <a:spLocks/>
              </p:cNvSpPr>
              <p:nvPr/>
            </p:nvSpPr>
            <p:spPr bwMode="auto">
              <a:xfrm>
                <a:off x="3222702" y="3755783"/>
                <a:ext cx="18800" cy="34914"/>
              </a:xfrm>
              <a:custGeom>
                <a:avLst/>
                <a:gdLst/>
                <a:ahLst/>
                <a:cxnLst>
                  <a:cxn ang="0">
                    <a:pos x="0" y="3"/>
                  </a:cxn>
                  <a:cxn ang="0">
                    <a:pos x="0" y="1"/>
                  </a:cxn>
                  <a:cxn ang="0">
                    <a:pos x="0" y="3"/>
                  </a:cxn>
                </a:cxnLst>
                <a:rect l="0" t="0" r="r" b="b"/>
                <a:pathLst>
                  <a:path w="2" h="4">
                    <a:moveTo>
                      <a:pt x="0" y="3"/>
                    </a:moveTo>
                    <a:cubicBezTo>
                      <a:pt x="2" y="4"/>
                      <a:pt x="2" y="0"/>
                      <a:pt x="0" y="1"/>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319"/>
              <p:cNvSpPr>
                <a:spLocks/>
              </p:cNvSpPr>
              <p:nvPr/>
            </p:nvSpPr>
            <p:spPr bwMode="auto">
              <a:xfrm>
                <a:off x="3649730" y="3755783"/>
                <a:ext cx="18800" cy="34914"/>
              </a:xfrm>
              <a:custGeom>
                <a:avLst/>
                <a:gdLst/>
                <a:ahLst/>
                <a:cxnLst>
                  <a:cxn ang="0">
                    <a:pos x="0" y="3"/>
                  </a:cxn>
                  <a:cxn ang="0">
                    <a:pos x="0" y="1"/>
                  </a:cxn>
                  <a:cxn ang="0">
                    <a:pos x="0" y="3"/>
                  </a:cxn>
                </a:cxnLst>
                <a:rect l="0" t="0" r="r" b="b"/>
                <a:pathLst>
                  <a:path w="2" h="4">
                    <a:moveTo>
                      <a:pt x="0" y="3"/>
                    </a:moveTo>
                    <a:cubicBezTo>
                      <a:pt x="2" y="4"/>
                      <a:pt x="2" y="0"/>
                      <a:pt x="0" y="1"/>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323"/>
              <p:cNvSpPr>
                <a:spLocks/>
              </p:cNvSpPr>
              <p:nvPr/>
            </p:nvSpPr>
            <p:spPr bwMode="auto">
              <a:xfrm>
                <a:off x="3303273" y="3710126"/>
                <a:ext cx="75200" cy="72514"/>
              </a:xfrm>
              <a:custGeom>
                <a:avLst/>
                <a:gdLst/>
                <a:ahLst/>
                <a:cxnLst>
                  <a:cxn ang="0">
                    <a:pos x="8" y="7"/>
                  </a:cxn>
                  <a:cxn ang="0">
                    <a:pos x="6" y="1"/>
                  </a:cxn>
                  <a:cxn ang="0">
                    <a:pos x="0" y="3"/>
                  </a:cxn>
                  <a:cxn ang="0">
                    <a:pos x="0" y="6"/>
                  </a:cxn>
                  <a:cxn ang="0">
                    <a:pos x="8" y="7"/>
                  </a:cxn>
                </a:cxnLst>
                <a:rect l="0" t="0" r="r" b="b"/>
                <a:pathLst>
                  <a:path w="8" h="8">
                    <a:moveTo>
                      <a:pt x="8" y="7"/>
                    </a:moveTo>
                    <a:cubicBezTo>
                      <a:pt x="6" y="5"/>
                      <a:pt x="3" y="4"/>
                      <a:pt x="6" y="1"/>
                    </a:cubicBezTo>
                    <a:cubicBezTo>
                      <a:pt x="2" y="0"/>
                      <a:pt x="3" y="4"/>
                      <a:pt x="0" y="3"/>
                    </a:cubicBezTo>
                    <a:cubicBezTo>
                      <a:pt x="0" y="4"/>
                      <a:pt x="0" y="5"/>
                      <a:pt x="0" y="6"/>
                    </a:cubicBezTo>
                    <a:cubicBezTo>
                      <a:pt x="4" y="5"/>
                      <a:pt x="4" y="8"/>
                      <a:pt x="8"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326"/>
              <p:cNvSpPr>
                <a:spLocks/>
              </p:cNvSpPr>
              <p:nvPr/>
            </p:nvSpPr>
            <p:spPr bwMode="auto">
              <a:xfrm>
                <a:off x="2948759"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327"/>
              <p:cNvSpPr>
                <a:spLocks/>
              </p:cNvSpPr>
              <p:nvPr/>
            </p:nvSpPr>
            <p:spPr bwMode="auto">
              <a:xfrm>
                <a:off x="3185102"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328"/>
              <p:cNvSpPr>
                <a:spLocks/>
              </p:cNvSpPr>
              <p:nvPr/>
            </p:nvSpPr>
            <p:spPr bwMode="auto">
              <a:xfrm>
                <a:off x="3249559"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329"/>
              <p:cNvSpPr>
                <a:spLocks/>
              </p:cNvSpPr>
              <p:nvPr/>
            </p:nvSpPr>
            <p:spPr bwMode="auto">
              <a:xfrm>
                <a:off x="3649730" y="3718183"/>
                <a:ext cx="45657" cy="53714"/>
              </a:xfrm>
              <a:custGeom>
                <a:avLst/>
                <a:gdLst/>
                <a:ahLst/>
                <a:cxnLst>
                  <a:cxn ang="0">
                    <a:pos x="5" y="5"/>
                  </a:cxn>
                  <a:cxn ang="0">
                    <a:pos x="0" y="0"/>
                  </a:cxn>
                  <a:cxn ang="0">
                    <a:pos x="0" y="3"/>
                  </a:cxn>
                  <a:cxn ang="0">
                    <a:pos x="5" y="5"/>
                  </a:cxn>
                </a:cxnLst>
                <a:rect l="0" t="0" r="r" b="b"/>
                <a:pathLst>
                  <a:path w="5" h="6">
                    <a:moveTo>
                      <a:pt x="5" y="5"/>
                    </a:moveTo>
                    <a:cubicBezTo>
                      <a:pt x="5" y="1"/>
                      <a:pt x="1" y="2"/>
                      <a:pt x="0" y="0"/>
                    </a:cubicBezTo>
                    <a:cubicBezTo>
                      <a:pt x="0" y="1"/>
                      <a:pt x="0" y="2"/>
                      <a:pt x="0" y="3"/>
                    </a:cubicBezTo>
                    <a:cubicBezTo>
                      <a:pt x="3" y="2"/>
                      <a:pt x="2" y="6"/>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330"/>
              <p:cNvSpPr>
                <a:spLocks/>
              </p:cNvSpPr>
              <p:nvPr/>
            </p:nvSpPr>
            <p:spPr bwMode="auto">
              <a:xfrm>
                <a:off x="3714187" y="3745040"/>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331"/>
              <p:cNvSpPr>
                <a:spLocks/>
              </p:cNvSpPr>
              <p:nvPr/>
            </p:nvSpPr>
            <p:spPr bwMode="auto">
              <a:xfrm>
                <a:off x="3741044" y="3745040"/>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340"/>
              <p:cNvSpPr>
                <a:spLocks/>
              </p:cNvSpPr>
              <p:nvPr/>
            </p:nvSpPr>
            <p:spPr bwMode="auto">
              <a:xfrm>
                <a:off x="3150187" y="3736983"/>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341"/>
              <p:cNvSpPr>
                <a:spLocks/>
              </p:cNvSpPr>
              <p:nvPr/>
            </p:nvSpPr>
            <p:spPr bwMode="auto">
              <a:xfrm>
                <a:off x="3778644" y="3736983"/>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350"/>
              <p:cNvSpPr>
                <a:spLocks/>
              </p:cNvSpPr>
              <p:nvPr/>
            </p:nvSpPr>
            <p:spPr bwMode="auto">
              <a:xfrm>
                <a:off x="3268359" y="3710126"/>
                <a:ext cx="34914" cy="26857"/>
              </a:xfrm>
              <a:custGeom>
                <a:avLst/>
                <a:gdLst/>
                <a:ahLst/>
                <a:cxnLst>
                  <a:cxn ang="0">
                    <a:pos x="3" y="3"/>
                  </a:cxn>
                  <a:cxn ang="0">
                    <a:pos x="0" y="1"/>
                  </a:cxn>
                  <a:cxn ang="0">
                    <a:pos x="3" y="3"/>
                  </a:cxn>
                </a:cxnLst>
                <a:rect l="0" t="0" r="r" b="b"/>
                <a:pathLst>
                  <a:path w="4" h="3">
                    <a:moveTo>
                      <a:pt x="3" y="3"/>
                    </a:moveTo>
                    <a:cubicBezTo>
                      <a:pt x="4" y="0"/>
                      <a:pt x="1" y="1"/>
                      <a:pt x="0" y="1"/>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351"/>
              <p:cNvSpPr>
                <a:spLocks/>
              </p:cNvSpPr>
              <p:nvPr/>
            </p:nvSpPr>
            <p:spPr bwMode="auto">
              <a:xfrm>
                <a:off x="4023043" y="3718183"/>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356"/>
              <p:cNvSpPr>
                <a:spLocks/>
              </p:cNvSpPr>
              <p:nvPr/>
            </p:nvSpPr>
            <p:spPr bwMode="auto">
              <a:xfrm>
                <a:off x="3093787"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357"/>
              <p:cNvSpPr>
                <a:spLocks/>
              </p:cNvSpPr>
              <p:nvPr/>
            </p:nvSpPr>
            <p:spPr bwMode="auto">
              <a:xfrm>
                <a:off x="3832358" y="3691326"/>
                <a:ext cx="18800" cy="45657"/>
              </a:xfrm>
              <a:custGeom>
                <a:avLst/>
                <a:gdLst/>
                <a:ahLst/>
                <a:cxnLst>
                  <a:cxn ang="0">
                    <a:pos x="2" y="2"/>
                  </a:cxn>
                  <a:cxn ang="0">
                    <a:pos x="2" y="2"/>
                  </a:cxn>
                </a:cxnLst>
                <a:rect l="0" t="0" r="r" b="b"/>
                <a:pathLst>
                  <a:path w="2" h="5">
                    <a:moveTo>
                      <a:pt x="2" y="2"/>
                    </a:moveTo>
                    <a:cubicBezTo>
                      <a:pt x="0" y="0"/>
                      <a:pt x="0" y="5"/>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368"/>
              <p:cNvSpPr>
                <a:spLocks/>
              </p:cNvSpPr>
              <p:nvPr/>
            </p:nvSpPr>
            <p:spPr bwMode="auto">
              <a:xfrm>
                <a:off x="3158244"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369"/>
              <p:cNvSpPr>
                <a:spLocks/>
              </p:cNvSpPr>
              <p:nvPr/>
            </p:nvSpPr>
            <p:spPr bwMode="auto">
              <a:xfrm>
                <a:off x="3268359"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370"/>
              <p:cNvSpPr>
                <a:spLocks/>
              </p:cNvSpPr>
              <p:nvPr/>
            </p:nvSpPr>
            <p:spPr bwMode="auto">
              <a:xfrm>
                <a:off x="3394587" y="3672526"/>
                <a:ext cx="18800"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371"/>
              <p:cNvSpPr>
                <a:spLocks/>
              </p:cNvSpPr>
              <p:nvPr/>
            </p:nvSpPr>
            <p:spPr bwMode="auto">
              <a:xfrm>
                <a:off x="3660472"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372"/>
              <p:cNvSpPr>
                <a:spLocks/>
              </p:cNvSpPr>
              <p:nvPr/>
            </p:nvSpPr>
            <p:spPr bwMode="auto">
              <a:xfrm>
                <a:off x="3714187"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373"/>
              <p:cNvSpPr>
                <a:spLocks/>
              </p:cNvSpPr>
              <p:nvPr/>
            </p:nvSpPr>
            <p:spPr bwMode="auto">
              <a:xfrm>
                <a:off x="3778644"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376"/>
              <p:cNvSpPr>
                <a:spLocks/>
              </p:cNvSpPr>
              <p:nvPr/>
            </p:nvSpPr>
            <p:spPr bwMode="auto">
              <a:xfrm>
                <a:off x="4049900" y="3653726"/>
                <a:ext cx="29543"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384"/>
              <p:cNvSpPr>
                <a:spLocks/>
              </p:cNvSpPr>
              <p:nvPr/>
            </p:nvSpPr>
            <p:spPr bwMode="auto">
              <a:xfrm>
                <a:off x="3222702"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385"/>
              <p:cNvSpPr>
                <a:spLocks/>
              </p:cNvSpPr>
              <p:nvPr/>
            </p:nvSpPr>
            <p:spPr bwMode="auto">
              <a:xfrm>
                <a:off x="3851158"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390"/>
              <p:cNvSpPr>
                <a:spLocks/>
              </p:cNvSpPr>
              <p:nvPr/>
            </p:nvSpPr>
            <p:spPr bwMode="auto">
              <a:xfrm>
                <a:off x="3303273" y="3626869"/>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391"/>
              <p:cNvSpPr>
                <a:spLocks/>
              </p:cNvSpPr>
              <p:nvPr/>
            </p:nvSpPr>
            <p:spPr bwMode="auto">
              <a:xfrm>
                <a:off x="3432187" y="3626869"/>
                <a:ext cx="26857" cy="18800"/>
              </a:xfrm>
              <a:custGeom>
                <a:avLst/>
                <a:gdLst/>
                <a:ahLst/>
                <a:cxnLst>
                  <a:cxn ang="0">
                    <a:pos x="1" y="2"/>
                  </a:cxn>
                  <a:cxn ang="0">
                    <a:pos x="3" y="1"/>
                  </a:cxn>
                  <a:cxn ang="0">
                    <a:pos x="1" y="2"/>
                  </a:cxn>
                </a:cxnLst>
                <a:rect l="0" t="0" r="r" b="b"/>
                <a:pathLst>
                  <a:path w="3" h="2">
                    <a:moveTo>
                      <a:pt x="1" y="2"/>
                    </a:moveTo>
                    <a:cubicBezTo>
                      <a:pt x="2" y="2"/>
                      <a:pt x="2" y="1"/>
                      <a:pt x="3" y="1"/>
                    </a:cubicBezTo>
                    <a:cubicBezTo>
                      <a:pt x="3"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392"/>
              <p:cNvSpPr>
                <a:spLocks/>
              </p:cNvSpPr>
              <p:nvPr/>
            </p:nvSpPr>
            <p:spPr bwMode="auto">
              <a:xfrm>
                <a:off x="3813558" y="3608069"/>
                <a:ext cx="37600" cy="45657"/>
              </a:xfrm>
              <a:custGeom>
                <a:avLst/>
                <a:gdLst/>
                <a:ahLst/>
                <a:cxnLst>
                  <a:cxn ang="0">
                    <a:pos x="4" y="3"/>
                  </a:cxn>
                  <a:cxn ang="0">
                    <a:pos x="4" y="3"/>
                  </a:cxn>
                </a:cxnLst>
                <a:rect l="0" t="0" r="r" b="b"/>
                <a:pathLst>
                  <a:path w="4" h="5">
                    <a:moveTo>
                      <a:pt x="4" y="3"/>
                    </a:moveTo>
                    <a:cubicBezTo>
                      <a:pt x="1" y="0"/>
                      <a:pt x="0"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393"/>
              <p:cNvSpPr>
                <a:spLocks/>
              </p:cNvSpPr>
              <p:nvPr/>
            </p:nvSpPr>
            <p:spPr bwMode="auto">
              <a:xfrm>
                <a:off x="3988129" y="3626869"/>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399"/>
              <p:cNvSpPr>
                <a:spLocks/>
              </p:cNvSpPr>
              <p:nvPr/>
            </p:nvSpPr>
            <p:spPr bwMode="auto">
              <a:xfrm>
                <a:off x="3249559" y="3600012"/>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400"/>
              <p:cNvSpPr>
                <a:spLocks/>
              </p:cNvSpPr>
              <p:nvPr/>
            </p:nvSpPr>
            <p:spPr bwMode="auto">
              <a:xfrm>
                <a:off x="3958586" y="3600012"/>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401"/>
              <p:cNvSpPr>
                <a:spLocks/>
              </p:cNvSpPr>
              <p:nvPr/>
            </p:nvSpPr>
            <p:spPr bwMode="auto">
              <a:xfrm>
                <a:off x="4160015" y="3608069"/>
                <a:ext cx="18800" cy="18800"/>
              </a:xfrm>
              <a:custGeom>
                <a:avLst/>
                <a:gdLst/>
                <a:ahLst/>
                <a:cxnLst>
                  <a:cxn ang="0">
                    <a:pos x="1" y="2"/>
                  </a:cxn>
                  <a:cxn ang="0">
                    <a:pos x="2" y="2"/>
                  </a:cxn>
                  <a:cxn ang="0">
                    <a:pos x="2" y="0"/>
                  </a:cxn>
                  <a:cxn ang="0">
                    <a:pos x="0" y="1"/>
                  </a:cxn>
                  <a:cxn ang="0">
                    <a:pos x="1" y="2"/>
                  </a:cxn>
                </a:cxnLst>
                <a:rect l="0" t="0" r="r" b="b"/>
                <a:pathLst>
                  <a:path w="2" h="2">
                    <a:moveTo>
                      <a:pt x="1" y="2"/>
                    </a:moveTo>
                    <a:cubicBezTo>
                      <a:pt x="2" y="2"/>
                      <a:pt x="2" y="2"/>
                      <a:pt x="2" y="2"/>
                    </a:cubicBezTo>
                    <a:cubicBezTo>
                      <a:pt x="2" y="1"/>
                      <a:pt x="2" y="1"/>
                      <a:pt x="2" y="0"/>
                    </a:cubicBezTo>
                    <a:cubicBezTo>
                      <a:pt x="1" y="0"/>
                      <a:pt x="1" y="1"/>
                      <a:pt x="0" y="1"/>
                    </a:cubicBezTo>
                    <a:cubicBezTo>
                      <a:pt x="0" y="1"/>
                      <a:pt x="1" y="2"/>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405"/>
              <p:cNvSpPr>
                <a:spLocks/>
              </p:cNvSpPr>
              <p:nvPr/>
            </p:nvSpPr>
            <p:spPr bwMode="auto">
              <a:xfrm>
                <a:off x="3394587" y="36080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406"/>
              <p:cNvSpPr>
                <a:spLocks/>
              </p:cNvSpPr>
              <p:nvPr/>
            </p:nvSpPr>
            <p:spPr bwMode="auto">
              <a:xfrm>
                <a:off x="3851158" y="3618812"/>
                <a:ext cx="26857" cy="8057"/>
              </a:xfrm>
              <a:custGeom>
                <a:avLst/>
                <a:gdLst/>
                <a:ahLst/>
                <a:cxnLst>
                  <a:cxn ang="0">
                    <a:pos x="0" y="0"/>
                  </a:cxn>
                  <a:cxn ang="0">
                    <a:pos x="3" y="1"/>
                  </a:cxn>
                  <a:cxn ang="0">
                    <a:pos x="0" y="0"/>
                  </a:cxn>
                </a:cxnLst>
                <a:rect l="0" t="0" r="r" b="b"/>
                <a:pathLst>
                  <a:path w="3" h="1">
                    <a:moveTo>
                      <a:pt x="0" y="0"/>
                    </a:moveTo>
                    <a:cubicBezTo>
                      <a:pt x="1" y="1"/>
                      <a:pt x="2" y="0"/>
                      <a:pt x="3" y="1"/>
                    </a:cubicBezTo>
                    <a:cubicBezTo>
                      <a:pt x="3" y="0"/>
                      <a:pt x="1"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609"/>
              <p:cNvSpPr>
                <a:spLocks/>
              </p:cNvSpPr>
              <p:nvPr/>
            </p:nvSpPr>
            <p:spPr bwMode="auto">
              <a:xfrm>
                <a:off x="3915616" y="3054812"/>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610"/>
              <p:cNvSpPr>
                <a:spLocks/>
              </p:cNvSpPr>
              <p:nvPr/>
            </p:nvSpPr>
            <p:spPr bwMode="auto">
              <a:xfrm>
                <a:off x="4049901" y="3054812"/>
                <a:ext cx="29544"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611"/>
              <p:cNvSpPr>
                <a:spLocks/>
              </p:cNvSpPr>
              <p:nvPr/>
            </p:nvSpPr>
            <p:spPr bwMode="auto">
              <a:xfrm>
                <a:off x="4079443" y="3054812"/>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619"/>
              <p:cNvSpPr>
                <a:spLocks/>
              </p:cNvSpPr>
              <p:nvPr/>
            </p:nvSpPr>
            <p:spPr bwMode="auto">
              <a:xfrm>
                <a:off x="3722245" y="3025270"/>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620"/>
              <p:cNvSpPr>
                <a:spLocks/>
              </p:cNvSpPr>
              <p:nvPr/>
            </p:nvSpPr>
            <p:spPr bwMode="auto">
              <a:xfrm>
                <a:off x="3988129" y="3009155"/>
                <a:ext cx="26857" cy="45658"/>
              </a:xfrm>
              <a:custGeom>
                <a:avLst/>
                <a:gdLst/>
                <a:ahLst/>
                <a:cxnLst>
                  <a:cxn ang="0">
                    <a:pos x="3" y="2"/>
                  </a:cxn>
                  <a:cxn ang="0">
                    <a:pos x="3" y="2"/>
                  </a:cxn>
                </a:cxnLst>
                <a:rect l="0" t="0" r="r" b="b"/>
                <a:pathLst>
                  <a:path w="3" h="5">
                    <a:moveTo>
                      <a:pt x="3" y="2"/>
                    </a:moveTo>
                    <a:cubicBezTo>
                      <a:pt x="0" y="0"/>
                      <a:pt x="0" y="5"/>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621"/>
              <p:cNvSpPr>
                <a:spLocks/>
              </p:cNvSpPr>
              <p:nvPr/>
            </p:nvSpPr>
            <p:spPr bwMode="auto">
              <a:xfrm>
                <a:off x="4023044" y="3009155"/>
                <a:ext cx="18801" cy="34915"/>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622"/>
              <p:cNvSpPr>
                <a:spLocks/>
              </p:cNvSpPr>
              <p:nvPr/>
            </p:nvSpPr>
            <p:spPr bwMode="auto">
              <a:xfrm>
                <a:off x="4068701" y="2998413"/>
                <a:ext cx="45658" cy="45658"/>
              </a:xfrm>
              <a:custGeom>
                <a:avLst/>
                <a:gdLst/>
                <a:ahLst/>
                <a:cxnLst>
                  <a:cxn ang="0">
                    <a:pos x="5" y="3"/>
                  </a:cxn>
                  <a:cxn ang="0">
                    <a:pos x="0" y="3"/>
                  </a:cxn>
                  <a:cxn ang="0">
                    <a:pos x="5" y="3"/>
                  </a:cxn>
                </a:cxnLst>
                <a:rect l="0" t="0" r="r" b="b"/>
                <a:pathLst>
                  <a:path w="5" h="5">
                    <a:moveTo>
                      <a:pt x="5" y="3"/>
                    </a:moveTo>
                    <a:cubicBezTo>
                      <a:pt x="5" y="0"/>
                      <a:pt x="2" y="4"/>
                      <a:pt x="0" y="3"/>
                    </a:cubicBezTo>
                    <a:cubicBezTo>
                      <a:pt x="0" y="5"/>
                      <a:pt x="5" y="5"/>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630"/>
              <p:cNvSpPr>
                <a:spLocks/>
              </p:cNvSpPr>
              <p:nvPr/>
            </p:nvSpPr>
            <p:spPr bwMode="auto">
              <a:xfrm>
                <a:off x="4041843" y="296349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632"/>
              <p:cNvSpPr>
                <a:spLocks/>
              </p:cNvSpPr>
              <p:nvPr/>
            </p:nvSpPr>
            <p:spPr bwMode="auto">
              <a:xfrm>
                <a:off x="3977386" y="2936640"/>
                <a:ext cx="37600" cy="26857"/>
              </a:xfrm>
              <a:custGeom>
                <a:avLst/>
                <a:gdLst/>
                <a:ahLst/>
                <a:cxnLst>
                  <a:cxn ang="0">
                    <a:pos x="2" y="3"/>
                  </a:cxn>
                  <a:cxn ang="0">
                    <a:pos x="4" y="2"/>
                  </a:cxn>
                  <a:cxn ang="0">
                    <a:pos x="2" y="3"/>
                  </a:cxn>
                </a:cxnLst>
                <a:rect l="0" t="0" r="r" b="b"/>
                <a:pathLst>
                  <a:path w="4" h="3">
                    <a:moveTo>
                      <a:pt x="2" y="3"/>
                    </a:moveTo>
                    <a:cubicBezTo>
                      <a:pt x="3" y="3"/>
                      <a:pt x="3" y="2"/>
                      <a:pt x="4" y="2"/>
                    </a:cubicBezTo>
                    <a:cubicBezTo>
                      <a:pt x="3" y="0"/>
                      <a:pt x="0" y="2"/>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635"/>
              <p:cNvSpPr>
                <a:spLocks/>
              </p:cNvSpPr>
              <p:nvPr/>
            </p:nvSpPr>
            <p:spPr bwMode="auto">
              <a:xfrm>
                <a:off x="4087501" y="2936640"/>
                <a:ext cx="45658" cy="26857"/>
              </a:xfrm>
              <a:custGeom>
                <a:avLst/>
                <a:gdLst/>
                <a:ahLst/>
                <a:cxnLst>
                  <a:cxn ang="0">
                    <a:pos x="5" y="2"/>
                  </a:cxn>
                  <a:cxn ang="0">
                    <a:pos x="5" y="2"/>
                  </a:cxn>
                </a:cxnLst>
                <a:rect l="0" t="0" r="r" b="b"/>
                <a:pathLst>
                  <a:path w="5" h="3">
                    <a:moveTo>
                      <a:pt x="5" y="2"/>
                    </a:moveTo>
                    <a:cubicBezTo>
                      <a:pt x="3"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643"/>
              <p:cNvSpPr>
                <a:spLocks/>
              </p:cNvSpPr>
              <p:nvPr/>
            </p:nvSpPr>
            <p:spPr bwMode="auto">
              <a:xfrm>
                <a:off x="3786702" y="2899040"/>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644"/>
              <p:cNvSpPr>
                <a:spLocks/>
              </p:cNvSpPr>
              <p:nvPr/>
            </p:nvSpPr>
            <p:spPr bwMode="auto">
              <a:xfrm>
                <a:off x="3950529" y="2899040"/>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664"/>
              <p:cNvSpPr>
                <a:spLocks/>
              </p:cNvSpPr>
              <p:nvPr/>
            </p:nvSpPr>
            <p:spPr bwMode="auto">
              <a:xfrm>
                <a:off x="3977386" y="2807726"/>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669"/>
              <p:cNvSpPr>
                <a:spLocks/>
              </p:cNvSpPr>
              <p:nvPr/>
            </p:nvSpPr>
            <p:spPr bwMode="auto">
              <a:xfrm>
                <a:off x="4023044" y="2799670"/>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688"/>
              <p:cNvSpPr>
                <a:spLocks/>
              </p:cNvSpPr>
              <p:nvPr/>
            </p:nvSpPr>
            <p:spPr bwMode="auto">
              <a:xfrm>
                <a:off x="3751787" y="266269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699"/>
              <p:cNvSpPr>
                <a:spLocks/>
              </p:cNvSpPr>
              <p:nvPr/>
            </p:nvSpPr>
            <p:spPr bwMode="auto">
              <a:xfrm>
                <a:off x="4151958" y="2517670"/>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703"/>
              <p:cNvSpPr>
                <a:spLocks/>
              </p:cNvSpPr>
              <p:nvPr/>
            </p:nvSpPr>
            <p:spPr bwMode="auto">
              <a:xfrm>
                <a:off x="4023044" y="2445156"/>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705"/>
              <p:cNvSpPr>
                <a:spLocks/>
              </p:cNvSpPr>
              <p:nvPr/>
            </p:nvSpPr>
            <p:spPr bwMode="auto">
              <a:xfrm>
                <a:off x="2739275" y="4502410"/>
                <a:ext cx="26857" cy="53714"/>
              </a:xfrm>
              <a:custGeom>
                <a:avLst/>
                <a:gdLst/>
                <a:ahLst/>
                <a:cxnLst>
                  <a:cxn ang="0">
                    <a:pos x="0" y="6"/>
                  </a:cxn>
                  <a:cxn ang="0">
                    <a:pos x="3" y="3"/>
                  </a:cxn>
                  <a:cxn ang="0">
                    <a:pos x="0" y="6"/>
                  </a:cxn>
                </a:cxnLst>
                <a:rect l="0" t="0" r="r" b="b"/>
                <a:pathLst>
                  <a:path w="3" h="6">
                    <a:moveTo>
                      <a:pt x="0" y="6"/>
                    </a:moveTo>
                    <a:cubicBezTo>
                      <a:pt x="1" y="5"/>
                      <a:pt x="1" y="4"/>
                      <a:pt x="3" y="3"/>
                    </a:cubicBezTo>
                    <a:cubicBezTo>
                      <a:pt x="2" y="0"/>
                      <a:pt x="0" y="4"/>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706"/>
              <p:cNvSpPr>
                <a:spLocks/>
              </p:cNvSpPr>
              <p:nvPr/>
            </p:nvSpPr>
            <p:spPr bwMode="auto">
              <a:xfrm>
                <a:off x="2639903" y="4373496"/>
                <a:ext cx="45658" cy="56401"/>
              </a:xfrm>
              <a:custGeom>
                <a:avLst/>
                <a:gdLst/>
                <a:ahLst/>
                <a:cxnLst>
                  <a:cxn ang="0">
                    <a:pos x="4" y="4"/>
                  </a:cxn>
                  <a:cxn ang="0">
                    <a:pos x="1" y="2"/>
                  </a:cxn>
                  <a:cxn ang="0">
                    <a:pos x="4" y="4"/>
                  </a:cxn>
                </a:cxnLst>
                <a:rect l="0" t="0" r="r" b="b"/>
                <a:pathLst>
                  <a:path w="5" h="6">
                    <a:moveTo>
                      <a:pt x="4" y="4"/>
                    </a:moveTo>
                    <a:cubicBezTo>
                      <a:pt x="5" y="6"/>
                      <a:pt x="4" y="0"/>
                      <a:pt x="1" y="2"/>
                    </a:cubicBezTo>
                    <a:cubicBezTo>
                      <a:pt x="0" y="4"/>
                      <a:pt x="4" y="2"/>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707"/>
              <p:cNvSpPr>
                <a:spLocks/>
              </p:cNvSpPr>
              <p:nvPr/>
            </p:nvSpPr>
            <p:spPr bwMode="auto">
              <a:xfrm>
                <a:off x="2940702" y="4338581"/>
                <a:ext cx="26857" cy="26857"/>
              </a:xfrm>
              <a:custGeom>
                <a:avLst/>
                <a:gdLst/>
                <a:ahLst/>
                <a:cxnLst>
                  <a:cxn ang="0">
                    <a:pos x="0" y="3"/>
                  </a:cxn>
                  <a:cxn ang="0">
                    <a:pos x="3" y="0"/>
                  </a:cxn>
                  <a:cxn ang="0">
                    <a:pos x="0" y="3"/>
                  </a:cxn>
                </a:cxnLst>
                <a:rect l="0" t="0" r="r" b="b"/>
                <a:pathLst>
                  <a:path w="3" h="3">
                    <a:moveTo>
                      <a:pt x="0" y="3"/>
                    </a:moveTo>
                    <a:cubicBezTo>
                      <a:pt x="1" y="3"/>
                      <a:pt x="3" y="2"/>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708"/>
              <p:cNvSpPr>
                <a:spLocks noEditPoints="1"/>
              </p:cNvSpPr>
              <p:nvPr/>
            </p:nvSpPr>
            <p:spPr bwMode="auto">
              <a:xfrm>
                <a:off x="2921903" y="3172983"/>
                <a:ext cx="1246170" cy="1063541"/>
              </a:xfrm>
              <a:custGeom>
                <a:avLst/>
                <a:gdLst/>
                <a:ahLst/>
                <a:cxnLst>
                  <a:cxn ang="0">
                    <a:pos x="80" y="56"/>
                  </a:cxn>
                  <a:cxn ang="0">
                    <a:pos x="83" y="53"/>
                  </a:cxn>
                  <a:cxn ang="0">
                    <a:pos x="82" y="49"/>
                  </a:cxn>
                  <a:cxn ang="0">
                    <a:pos x="85" y="47"/>
                  </a:cxn>
                  <a:cxn ang="0">
                    <a:pos x="97" y="45"/>
                  </a:cxn>
                  <a:cxn ang="0">
                    <a:pos x="92" y="43"/>
                  </a:cxn>
                  <a:cxn ang="0">
                    <a:pos x="99" y="38"/>
                  </a:cxn>
                  <a:cxn ang="0">
                    <a:pos x="107" y="37"/>
                  </a:cxn>
                  <a:cxn ang="0">
                    <a:pos x="107" y="35"/>
                  </a:cxn>
                  <a:cxn ang="0">
                    <a:pos x="111" y="37"/>
                  </a:cxn>
                  <a:cxn ang="0">
                    <a:pos x="112" y="35"/>
                  </a:cxn>
                  <a:cxn ang="0">
                    <a:pos x="109" y="28"/>
                  </a:cxn>
                  <a:cxn ang="0">
                    <a:pos x="116" y="25"/>
                  </a:cxn>
                  <a:cxn ang="0">
                    <a:pos x="116" y="28"/>
                  </a:cxn>
                  <a:cxn ang="0">
                    <a:pos x="114" y="23"/>
                  </a:cxn>
                  <a:cxn ang="0">
                    <a:pos x="130" y="16"/>
                  </a:cxn>
                  <a:cxn ang="0">
                    <a:pos x="131" y="10"/>
                  </a:cxn>
                  <a:cxn ang="0">
                    <a:pos x="136" y="12"/>
                  </a:cxn>
                  <a:cxn ang="0">
                    <a:pos x="133" y="3"/>
                  </a:cxn>
                  <a:cxn ang="0">
                    <a:pos x="125" y="5"/>
                  </a:cxn>
                  <a:cxn ang="0">
                    <a:pos x="123" y="6"/>
                  </a:cxn>
                  <a:cxn ang="0">
                    <a:pos x="106" y="18"/>
                  </a:cxn>
                  <a:cxn ang="0">
                    <a:pos x="103" y="17"/>
                  </a:cxn>
                  <a:cxn ang="0">
                    <a:pos x="99" y="27"/>
                  </a:cxn>
                  <a:cxn ang="0">
                    <a:pos x="95" y="31"/>
                  </a:cxn>
                  <a:cxn ang="0">
                    <a:pos x="83" y="35"/>
                  </a:cxn>
                  <a:cxn ang="0">
                    <a:pos x="69" y="49"/>
                  </a:cxn>
                  <a:cxn ang="0">
                    <a:pos x="61" y="53"/>
                  </a:cxn>
                  <a:cxn ang="0">
                    <a:pos x="61" y="55"/>
                  </a:cxn>
                  <a:cxn ang="0">
                    <a:pos x="50" y="68"/>
                  </a:cxn>
                  <a:cxn ang="0">
                    <a:pos x="42" y="71"/>
                  </a:cxn>
                  <a:cxn ang="0">
                    <a:pos x="38" y="80"/>
                  </a:cxn>
                  <a:cxn ang="0">
                    <a:pos x="32" y="80"/>
                  </a:cxn>
                  <a:cxn ang="0">
                    <a:pos x="28" y="83"/>
                  </a:cxn>
                  <a:cxn ang="0">
                    <a:pos x="21" y="89"/>
                  </a:cxn>
                  <a:cxn ang="0">
                    <a:pos x="15" y="103"/>
                  </a:cxn>
                  <a:cxn ang="0">
                    <a:pos x="12" y="98"/>
                  </a:cxn>
                  <a:cxn ang="0">
                    <a:pos x="5" y="99"/>
                  </a:cxn>
                  <a:cxn ang="0">
                    <a:pos x="0" y="115"/>
                  </a:cxn>
                  <a:cxn ang="0">
                    <a:pos x="14" y="113"/>
                  </a:cxn>
                  <a:cxn ang="0">
                    <a:pos x="12" y="105"/>
                  </a:cxn>
                  <a:cxn ang="0">
                    <a:pos x="23" y="107"/>
                  </a:cxn>
                  <a:cxn ang="0">
                    <a:pos x="36" y="110"/>
                  </a:cxn>
                  <a:cxn ang="0">
                    <a:pos x="25" y="109"/>
                  </a:cxn>
                  <a:cxn ang="0">
                    <a:pos x="28" y="100"/>
                  </a:cxn>
                  <a:cxn ang="0">
                    <a:pos x="35" y="95"/>
                  </a:cxn>
                  <a:cxn ang="0">
                    <a:pos x="48" y="84"/>
                  </a:cxn>
                  <a:cxn ang="0">
                    <a:pos x="52" y="78"/>
                  </a:cxn>
                  <a:cxn ang="0">
                    <a:pos x="57" y="75"/>
                  </a:cxn>
                  <a:cxn ang="0">
                    <a:pos x="67" y="70"/>
                  </a:cxn>
                  <a:cxn ang="0">
                    <a:pos x="69" y="75"/>
                  </a:cxn>
                  <a:cxn ang="0">
                    <a:pos x="65" y="64"/>
                  </a:cxn>
                  <a:cxn ang="0">
                    <a:pos x="69" y="66"/>
                  </a:cxn>
                  <a:cxn ang="0">
                    <a:pos x="69" y="63"/>
                  </a:cxn>
                  <a:cxn ang="0">
                    <a:pos x="65" y="68"/>
                  </a:cxn>
                  <a:cxn ang="0">
                    <a:pos x="62" y="65"/>
                  </a:cxn>
                </a:cxnLst>
                <a:rect l="0" t="0" r="r" b="b"/>
                <a:pathLst>
                  <a:path w="137" h="117">
                    <a:moveTo>
                      <a:pt x="69" y="63"/>
                    </a:moveTo>
                    <a:cubicBezTo>
                      <a:pt x="70" y="58"/>
                      <a:pt x="76" y="54"/>
                      <a:pt x="80" y="56"/>
                    </a:cubicBezTo>
                    <a:cubicBezTo>
                      <a:pt x="80" y="55"/>
                      <a:pt x="80" y="53"/>
                      <a:pt x="80" y="52"/>
                    </a:cubicBezTo>
                    <a:cubicBezTo>
                      <a:pt x="82" y="51"/>
                      <a:pt x="80" y="54"/>
                      <a:pt x="83" y="53"/>
                    </a:cubicBezTo>
                    <a:cubicBezTo>
                      <a:pt x="84" y="51"/>
                      <a:pt x="80" y="53"/>
                      <a:pt x="81" y="50"/>
                    </a:cubicBezTo>
                    <a:cubicBezTo>
                      <a:pt x="81" y="50"/>
                      <a:pt x="82" y="50"/>
                      <a:pt x="82" y="49"/>
                    </a:cubicBezTo>
                    <a:cubicBezTo>
                      <a:pt x="85" y="48"/>
                      <a:pt x="84" y="51"/>
                      <a:pt x="87" y="50"/>
                    </a:cubicBezTo>
                    <a:cubicBezTo>
                      <a:pt x="88" y="48"/>
                      <a:pt x="85" y="48"/>
                      <a:pt x="85" y="47"/>
                    </a:cubicBezTo>
                    <a:cubicBezTo>
                      <a:pt x="86" y="46"/>
                      <a:pt x="88" y="46"/>
                      <a:pt x="88" y="43"/>
                    </a:cubicBezTo>
                    <a:cubicBezTo>
                      <a:pt x="90" y="45"/>
                      <a:pt x="93" y="45"/>
                      <a:pt x="97" y="45"/>
                    </a:cubicBezTo>
                    <a:cubicBezTo>
                      <a:pt x="97" y="43"/>
                      <a:pt x="94" y="44"/>
                      <a:pt x="95" y="41"/>
                    </a:cubicBezTo>
                    <a:cubicBezTo>
                      <a:pt x="93" y="41"/>
                      <a:pt x="94" y="44"/>
                      <a:pt x="92" y="43"/>
                    </a:cubicBezTo>
                    <a:cubicBezTo>
                      <a:pt x="89" y="41"/>
                      <a:pt x="94" y="40"/>
                      <a:pt x="97" y="40"/>
                    </a:cubicBezTo>
                    <a:cubicBezTo>
                      <a:pt x="98" y="40"/>
                      <a:pt x="99" y="38"/>
                      <a:pt x="99" y="38"/>
                    </a:cubicBezTo>
                    <a:cubicBezTo>
                      <a:pt x="101" y="38"/>
                      <a:pt x="105" y="41"/>
                      <a:pt x="107" y="40"/>
                    </a:cubicBezTo>
                    <a:cubicBezTo>
                      <a:pt x="107" y="39"/>
                      <a:pt x="107" y="38"/>
                      <a:pt x="107" y="37"/>
                    </a:cubicBezTo>
                    <a:cubicBezTo>
                      <a:pt x="105" y="37"/>
                      <a:pt x="103" y="37"/>
                      <a:pt x="102" y="37"/>
                    </a:cubicBezTo>
                    <a:cubicBezTo>
                      <a:pt x="101" y="34"/>
                      <a:pt x="105" y="36"/>
                      <a:pt x="107" y="35"/>
                    </a:cubicBezTo>
                    <a:cubicBezTo>
                      <a:pt x="105" y="33"/>
                      <a:pt x="105" y="31"/>
                      <a:pt x="108" y="30"/>
                    </a:cubicBezTo>
                    <a:cubicBezTo>
                      <a:pt x="109" y="32"/>
                      <a:pt x="108" y="36"/>
                      <a:pt x="111" y="37"/>
                    </a:cubicBezTo>
                    <a:cubicBezTo>
                      <a:pt x="113" y="36"/>
                      <a:pt x="115" y="34"/>
                      <a:pt x="116" y="31"/>
                    </a:cubicBezTo>
                    <a:cubicBezTo>
                      <a:pt x="113" y="31"/>
                      <a:pt x="113" y="34"/>
                      <a:pt x="112" y="35"/>
                    </a:cubicBezTo>
                    <a:cubicBezTo>
                      <a:pt x="109" y="34"/>
                      <a:pt x="113" y="32"/>
                      <a:pt x="113" y="30"/>
                    </a:cubicBezTo>
                    <a:cubicBezTo>
                      <a:pt x="112" y="29"/>
                      <a:pt x="111" y="28"/>
                      <a:pt x="109" y="28"/>
                    </a:cubicBezTo>
                    <a:cubicBezTo>
                      <a:pt x="109" y="27"/>
                      <a:pt x="110" y="27"/>
                      <a:pt x="109" y="25"/>
                    </a:cubicBezTo>
                    <a:cubicBezTo>
                      <a:pt x="113" y="27"/>
                      <a:pt x="112" y="24"/>
                      <a:pt x="116" y="25"/>
                    </a:cubicBezTo>
                    <a:cubicBezTo>
                      <a:pt x="113" y="27"/>
                      <a:pt x="115" y="31"/>
                      <a:pt x="119" y="30"/>
                    </a:cubicBezTo>
                    <a:cubicBezTo>
                      <a:pt x="120" y="28"/>
                      <a:pt x="117" y="29"/>
                      <a:pt x="116" y="28"/>
                    </a:cubicBezTo>
                    <a:cubicBezTo>
                      <a:pt x="118" y="26"/>
                      <a:pt x="117" y="25"/>
                      <a:pt x="117" y="22"/>
                    </a:cubicBezTo>
                    <a:cubicBezTo>
                      <a:pt x="115" y="21"/>
                      <a:pt x="117" y="24"/>
                      <a:pt x="114" y="23"/>
                    </a:cubicBezTo>
                    <a:cubicBezTo>
                      <a:pt x="117" y="19"/>
                      <a:pt x="121" y="15"/>
                      <a:pt x="125" y="12"/>
                    </a:cubicBezTo>
                    <a:cubicBezTo>
                      <a:pt x="127" y="13"/>
                      <a:pt x="127" y="16"/>
                      <a:pt x="130" y="16"/>
                    </a:cubicBezTo>
                    <a:cubicBezTo>
                      <a:pt x="128" y="14"/>
                      <a:pt x="131" y="12"/>
                      <a:pt x="128" y="11"/>
                    </a:cubicBezTo>
                    <a:cubicBezTo>
                      <a:pt x="128" y="10"/>
                      <a:pt x="130" y="10"/>
                      <a:pt x="131" y="10"/>
                    </a:cubicBezTo>
                    <a:cubicBezTo>
                      <a:pt x="132" y="10"/>
                      <a:pt x="131" y="12"/>
                      <a:pt x="131" y="13"/>
                    </a:cubicBezTo>
                    <a:cubicBezTo>
                      <a:pt x="134" y="13"/>
                      <a:pt x="133" y="11"/>
                      <a:pt x="136" y="12"/>
                    </a:cubicBezTo>
                    <a:cubicBezTo>
                      <a:pt x="137" y="9"/>
                      <a:pt x="134" y="10"/>
                      <a:pt x="133" y="10"/>
                    </a:cubicBezTo>
                    <a:cubicBezTo>
                      <a:pt x="135" y="7"/>
                      <a:pt x="133" y="8"/>
                      <a:pt x="133" y="3"/>
                    </a:cubicBezTo>
                    <a:cubicBezTo>
                      <a:pt x="129" y="4"/>
                      <a:pt x="129" y="2"/>
                      <a:pt x="127" y="2"/>
                    </a:cubicBezTo>
                    <a:cubicBezTo>
                      <a:pt x="127" y="3"/>
                      <a:pt x="126" y="4"/>
                      <a:pt x="125" y="5"/>
                    </a:cubicBezTo>
                    <a:cubicBezTo>
                      <a:pt x="121" y="5"/>
                      <a:pt x="121" y="2"/>
                      <a:pt x="119" y="0"/>
                    </a:cubicBezTo>
                    <a:cubicBezTo>
                      <a:pt x="116" y="1"/>
                      <a:pt x="121" y="5"/>
                      <a:pt x="123" y="6"/>
                    </a:cubicBezTo>
                    <a:cubicBezTo>
                      <a:pt x="122" y="7"/>
                      <a:pt x="119" y="6"/>
                      <a:pt x="117" y="6"/>
                    </a:cubicBezTo>
                    <a:cubicBezTo>
                      <a:pt x="114" y="11"/>
                      <a:pt x="113" y="17"/>
                      <a:pt x="106" y="18"/>
                    </a:cubicBezTo>
                    <a:cubicBezTo>
                      <a:pt x="104" y="17"/>
                      <a:pt x="109" y="17"/>
                      <a:pt x="107" y="15"/>
                    </a:cubicBezTo>
                    <a:cubicBezTo>
                      <a:pt x="105" y="15"/>
                      <a:pt x="105" y="17"/>
                      <a:pt x="103" y="17"/>
                    </a:cubicBezTo>
                    <a:cubicBezTo>
                      <a:pt x="103" y="19"/>
                      <a:pt x="105" y="18"/>
                      <a:pt x="105" y="19"/>
                    </a:cubicBezTo>
                    <a:cubicBezTo>
                      <a:pt x="103" y="21"/>
                      <a:pt x="102" y="25"/>
                      <a:pt x="99" y="27"/>
                    </a:cubicBezTo>
                    <a:cubicBezTo>
                      <a:pt x="98" y="26"/>
                      <a:pt x="98" y="22"/>
                      <a:pt x="95" y="23"/>
                    </a:cubicBezTo>
                    <a:cubicBezTo>
                      <a:pt x="99" y="27"/>
                      <a:pt x="93" y="26"/>
                      <a:pt x="95" y="31"/>
                    </a:cubicBezTo>
                    <a:cubicBezTo>
                      <a:pt x="93" y="33"/>
                      <a:pt x="88" y="33"/>
                      <a:pt x="87" y="37"/>
                    </a:cubicBezTo>
                    <a:cubicBezTo>
                      <a:pt x="84" y="37"/>
                      <a:pt x="86" y="34"/>
                      <a:pt x="83" y="35"/>
                    </a:cubicBezTo>
                    <a:cubicBezTo>
                      <a:pt x="85" y="39"/>
                      <a:pt x="80" y="37"/>
                      <a:pt x="81" y="41"/>
                    </a:cubicBezTo>
                    <a:cubicBezTo>
                      <a:pt x="76" y="42"/>
                      <a:pt x="75" y="48"/>
                      <a:pt x="69" y="49"/>
                    </a:cubicBezTo>
                    <a:cubicBezTo>
                      <a:pt x="70" y="53"/>
                      <a:pt x="66" y="53"/>
                      <a:pt x="65" y="55"/>
                    </a:cubicBezTo>
                    <a:cubicBezTo>
                      <a:pt x="62" y="56"/>
                      <a:pt x="63" y="53"/>
                      <a:pt x="61" y="53"/>
                    </a:cubicBezTo>
                    <a:cubicBezTo>
                      <a:pt x="61" y="56"/>
                      <a:pt x="57" y="54"/>
                      <a:pt x="55" y="55"/>
                    </a:cubicBezTo>
                    <a:cubicBezTo>
                      <a:pt x="55" y="58"/>
                      <a:pt x="61" y="56"/>
                      <a:pt x="61" y="55"/>
                    </a:cubicBezTo>
                    <a:cubicBezTo>
                      <a:pt x="64" y="57"/>
                      <a:pt x="61" y="59"/>
                      <a:pt x="58" y="59"/>
                    </a:cubicBezTo>
                    <a:cubicBezTo>
                      <a:pt x="56" y="63"/>
                      <a:pt x="51" y="64"/>
                      <a:pt x="50" y="68"/>
                    </a:cubicBezTo>
                    <a:cubicBezTo>
                      <a:pt x="47" y="68"/>
                      <a:pt x="44" y="68"/>
                      <a:pt x="42" y="68"/>
                    </a:cubicBezTo>
                    <a:cubicBezTo>
                      <a:pt x="42" y="69"/>
                      <a:pt x="42" y="70"/>
                      <a:pt x="42" y="71"/>
                    </a:cubicBezTo>
                    <a:cubicBezTo>
                      <a:pt x="44" y="72"/>
                      <a:pt x="43" y="70"/>
                      <a:pt x="44" y="70"/>
                    </a:cubicBezTo>
                    <a:cubicBezTo>
                      <a:pt x="46" y="74"/>
                      <a:pt x="39" y="76"/>
                      <a:pt x="38" y="80"/>
                    </a:cubicBezTo>
                    <a:cubicBezTo>
                      <a:pt x="34" y="78"/>
                      <a:pt x="35" y="80"/>
                      <a:pt x="29" y="78"/>
                    </a:cubicBezTo>
                    <a:cubicBezTo>
                      <a:pt x="28" y="81"/>
                      <a:pt x="31" y="80"/>
                      <a:pt x="32" y="80"/>
                    </a:cubicBezTo>
                    <a:cubicBezTo>
                      <a:pt x="32" y="81"/>
                      <a:pt x="32" y="82"/>
                      <a:pt x="32" y="84"/>
                    </a:cubicBezTo>
                    <a:cubicBezTo>
                      <a:pt x="31" y="84"/>
                      <a:pt x="30" y="82"/>
                      <a:pt x="28" y="83"/>
                    </a:cubicBezTo>
                    <a:cubicBezTo>
                      <a:pt x="27" y="85"/>
                      <a:pt x="28" y="87"/>
                      <a:pt x="29" y="87"/>
                    </a:cubicBezTo>
                    <a:cubicBezTo>
                      <a:pt x="26" y="86"/>
                      <a:pt x="26" y="89"/>
                      <a:pt x="21" y="89"/>
                    </a:cubicBezTo>
                    <a:cubicBezTo>
                      <a:pt x="20" y="91"/>
                      <a:pt x="22" y="91"/>
                      <a:pt x="22" y="93"/>
                    </a:cubicBezTo>
                    <a:cubicBezTo>
                      <a:pt x="20" y="96"/>
                      <a:pt x="13" y="98"/>
                      <a:pt x="15" y="103"/>
                    </a:cubicBezTo>
                    <a:cubicBezTo>
                      <a:pt x="15" y="104"/>
                      <a:pt x="12" y="103"/>
                      <a:pt x="10" y="103"/>
                    </a:cubicBezTo>
                    <a:cubicBezTo>
                      <a:pt x="9" y="100"/>
                      <a:pt x="13" y="101"/>
                      <a:pt x="12" y="98"/>
                    </a:cubicBezTo>
                    <a:cubicBezTo>
                      <a:pt x="9" y="97"/>
                      <a:pt x="11" y="101"/>
                      <a:pt x="10" y="100"/>
                    </a:cubicBezTo>
                    <a:cubicBezTo>
                      <a:pt x="9" y="98"/>
                      <a:pt x="7" y="97"/>
                      <a:pt x="5" y="99"/>
                    </a:cubicBezTo>
                    <a:cubicBezTo>
                      <a:pt x="9" y="100"/>
                      <a:pt x="7" y="108"/>
                      <a:pt x="7" y="113"/>
                    </a:cubicBezTo>
                    <a:cubicBezTo>
                      <a:pt x="5" y="114"/>
                      <a:pt x="0" y="112"/>
                      <a:pt x="0" y="115"/>
                    </a:cubicBezTo>
                    <a:cubicBezTo>
                      <a:pt x="4" y="114"/>
                      <a:pt x="7" y="114"/>
                      <a:pt x="8" y="117"/>
                    </a:cubicBezTo>
                    <a:cubicBezTo>
                      <a:pt x="11" y="116"/>
                      <a:pt x="13" y="115"/>
                      <a:pt x="14" y="113"/>
                    </a:cubicBezTo>
                    <a:cubicBezTo>
                      <a:pt x="13" y="113"/>
                      <a:pt x="12" y="113"/>
                      <a:pt x="10" y="113"/>
                    </a:cubicBezTo>
                    <a:cubicBezTo>
                      <a:pt x="10" y="110"/>
                      <a:pt x="10" y="107"/>
                      <a:pt x="12" y="105"/>
                    </a:cubicBezTo>
                    <a:cubicBezTo>
                      <a:pt x="16" y="105"/>
                      <a:pt x="17" y="107"/>
                      <a:pt x="20" y="105"/>
                    </a:cubicBezTo>
                    <a:cubicBezTo>
                      <a:pt x="21" y="106"/>
                      <a:pt x="21" y="107"/>
                      <a:pt x="23" y="107"/>
                    </a:cubicBezTo>
                    <a:cubicBezTo>
                      <a:pt x="23" y="109"/>
                      <a:pt x="19" y="107"/>
                      <a:pt x="21" y="110"/>
                    </a:cubicBezTo>
                    <a:cubicBezTo>
                      <a:pt x="27" y="110"/>
                      <a:pt x="29" y="110"/>
                      <a:pt x="36" y="110"/>
                    </a:cubicBezTo>
                    <a:cubicBezTo>
                      <a:pt x="34" y="105"/>
                      <a:pt x="30" y="111"/>
                      <a:pt x="28" y="107"/>
                    </a:cubicBezTo>
                    <a:cubicBezTo>
                      <a:pt x="26" y="107"/>
                      <a:pt x="27" y="108"/>
                      <a:pt x="25" y="109"/>
                    </a:cubicBezTo>
                    <a:cubicBezTo>
                      <a:pt x="23" y="107"/>
                      <a:pt x="25" y="105"/>
                      <a:pt x="22" y="103"/>
                    </a:cubicBezTo>
                    <a:cubicBezTo>
                      <a:pt x="24" y="101"/>
                      <a:pt x="25" y="100"/>
                      <a:pt x="28" y="100"/>
                    </a:cubicBezTo>
                    <a:cubicBezTo>
                      <a:pt x="27" y="97"/>
                      <a:pt x="29" y="97"/>
                      <a:pt x="29" y="95"/>
                    </a:cubicBezTo>
                    <a:cubicBezTo>
                      <a:pt x="31" y="95"/>
                      <a:pt x="33" y="95"/>
                      <a:pt x="35" y="95"/>
                    </a:cubicBezTo>
                    <a:cubicBezTo>
                      <a:pt x="33" y="93"/>
                      <a:pt x="34" y="90"/>
                      <a:pt x="38" y="90"/>
                    </a:cubicBezTo>
                    <a:cubicBezTo>
                      <a:pt x="38" y="84"/>
                      <a:pt x="43" y="86"/>
                      <a:pt x="48" y="84"/>
                    </a:cubicBezTo>
                    <a:cubicBezTo>
                      <a:pt x="48" y="83"/>
                      <a:pt x="45" y="84"/>
                      <a:pt x="45" y="82"/>
                    </a:cubicBezTo>
                    <a:cubicBezTo>
                      <a:pt x="47" y="80"/>
                      <a:pt x="50" y="80"/>
                      <a:pt x="52" y="78"/>
                    </a:cubicBezTo>
                    <a:cubicBezTo>
                      <a:pt x="52" y="77"/>
                      <a:pt x="51" y="77"/>
                      <a:pt x="50" y="76"/>
                    </a:cubicBezTo>
                    <a:cubicBezTo>
                      <a:pt x="52" y="75"/>
                      <a:pt x="55" y="76"/>
                      <a:pt x="57" y="75"/>
                    </a:cubicBezTo>
                    <a:cubicBezTo>
                      <a:pt x="54" y="72"/>
                      <a:pt x="58" y="70"/>
                      <a:pt x="59" y="68"/>
                    </a:cubicBezTo>
                    <a:cubicBezTo>
                      <a:pt x="61" y="70"/>
                      <a:pt x="63" y="70"/>
                      <a:pt x="67" y="70"/>
                    </a:cubicBezTo>
                    <a:cubicBezTo>
                      <a:pt x="67" y="72"/>
                      <a:pt x="64" y="72"/>
                      <a:pt x="65" y="75"/>
                    </a:cubicBezTo>
                    <a:cubicBezTo>
                      <a:pt x="66" y="75"/>
                      <a:pt x="68" y="75"/>
                      <a:pt x="69" y="75"/>
                    </a:cubicBezTo>
                    <a:cubicBezTo>
                      <a:pt x="69" y="72"/>
                      <a:pt x="69" y="70"/>
                      <a:pt x="69" y="68"/>
                    </a:cubicBezTo>
                    <a:cubicBezTo>
                      <a:pt x="67" y="67"/>
                      <a:pt x="66" y="66"/>
                      <a:pt x="65" y="64"/>
                    </a:cubicBezTo>
                    <a:cubicBezTo>
                      <a:pt x="66" y="63"/>
                      <a:pt x="67" y="63"/>
                      <a:pt x="69" y="63"/>
                    </a:cubicBezTo>
                    <a:cubicBezTo>
                      <a:pt x="70" y="63"/>
                      <a:pt x="69" y="65"/>
                      <a:pt x="69" y="66"/>
                    </a:cubicBezTo>
                    <a:cubicBezTo>
                      <a:pt x="75" y="65"/>
                      <a:pt x="76" y="69"/>
                      <a:pt x="80" y="70"/>
                    </a:cubicBezTo>
                    <a:cubicBezTo>
                      <a:pt x="77" y="67"/>
                      <a:pt x="74" y="64"/>
                      <a:pt x="69" y="63"/>
                    </a:cubicBezTo>
                    <a:close/>
                    <a:moveTo>
                      <a:pt x="62" y="65"/>
                    </a:moveTo>
                    <a:cubicBezTo>
                      <a:pt x="64" y="66"/>
                      <a:pt x="65" y="67"/>
                      <a:pt x="65" y="68"/>
                    </a:cubicBezTo>
                    <a:cubicBezTo>
                      <a:pt x="64" y="68"/>
                      <a:pt x="63" y="68"/>
                      <a:pt x="62" y="68"/>
                    </a:cubicBezTo>
                    <a:cubicBezTo>
                      <a:pt x="62" y="67"/>
                      <a:pt x="62" y="66"/>
                      <a:pt x="62" y="6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709"/>
              <p:cNvSpPr>
                <a:spLocks/>
              </p:cNvSpPr>
              <p:nvPr/>
            </p:nvSpPr>
            <p:spPr bwMode="auto">
              <a:xfrm>
                <a:off x="3687330" y="3581211"/>
                <a:ext cx="163829" cy="91314"/>
              </a:xfrm>
              <a:custGeom>
                <a:avLst/>
                <a:gdLst/>
                <a:ahLst/>
                <a:cxnLst>
                  <a:cxn ang="0">
                    <a:pos x="7" y="8"/>
                  </a:cxn>
                  <a:cxn ang="0">
                    <a:pos x="4" y="5"/>
                  </a:cxn>
                  <a:cxn ang="0">
                    <a:pos x="0" y="8"/>
                  </a:cxn>
                  <a:cxn ang="0">
                    <a:pos x="7" y="10"/>
                  </a:cxn>
                  <a:cxn ang="0">
                    <a:pos x="11" y="3"/>
                  </a:cxn>
                  <a:cxn ang="0">
                    <a:pos x="18" y="3"/>
                  </a:cxn>
                  <a:cxn ang="0">
                    <a:pos x="18" y="0"/>
                  </a:cxn>
                  <a:cxn ang="0">
                    <a:pos x="6" y="2"/>
                  </a:cxn>
                  <a:cxn ang="0">
                    <a:pos x="7" y="8"/>
                  </a:cxn>
                </a:cxnLst>
                <a:rect l="0" t="0" r="r" b="b"/>
                <a:pathLst>
                  <a:path w="18" h="10">
                    <a:moveTo>
                      <a:pt x="7" y="8"/>
                    </a:moveTo>
                    <a:cubicBezTo>
                      <a:pt x="6" y="8"/>
                      <a:pt x="5" y="7"/>
                      <a:pt x="4" y="5"/>
                    </a:cubicBezTo>
                    <a:cubicBezTo>
                      <a:pt x="2" y="6"/>
                      <a:pt x="1" y="6"/>
                      <a:pt x="0" y="8"/>
                    </a:cubicBezTo>
                    <a:cubicBezTo>
                      <a:pt x="4" y="8"/>
                      <a:pt x="5" y="9"/>
                      <a:pt x="7" y="10"/>
                    </a:cubicBezTo>
                    <a:cubicBezTo>
                      <a:pt x="8" y="7"/>
                      <a:pt x="13" y="8"/>
                      <a:pt x="11" y="3"/>
                    </a:cubicBezTo>
                    <a:cubicBezTo>
                      <a:pt x="13" y="4"/>
                      <a:pt x="15" y="4"/>
                      <a:pt x="18" y="3"/>
                    </a:cubicBezTo>
                    <a:cubicBezTo>
                      <a:pt x="18" y="2"/>
                      <a:pt x="18" y="1"/>
                      <a:pt x="18" y="0"/>
                    </a:cubicBezTo>
                    <a:cubicBezTo>
                      <a:pt x="13" y="1"/>
                      <a:pt x="10" y="5"/>
                      <a:pt x="6" y="2"/>
                    </a:cubicBezTo>
                    <a:cubicBezTo>
                      <a:pt x="5" y="5"/>
                      <a:pt x="8" y="5"/>
                      <a:pt x="7"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711"/>
              <p:cNvSpPr>
                <a:spLocks/>
              </p:cNvSpPr>
              <p:nvPr/>
            </p:nvSpPr>
            <p:spPr bwMode="auto">
              <a:xfrm>
                <a:off x="2685561" y="4099554"/>
                <a:ext cx="26857" cy="29544"/>
              </a:xfrm>
              <a:custGeom>
                <a:avLst/>
                <a:gdLst/>
                <a:ahLst/>
                <a:cxnLst>
                  <a:cxn ang="0">
                    <a:pos x="0" y="3"/>
                  </a:cxn>
                  <a:cxn ang="0">
                    <a:pos x="3" y="0"/>
                  </a:cxn>
                  <a:cxn ang="0">
                    <a:pos x="0" y="3"/>
                  </a:cxn>
                </a:cxnLst>
                <a:rect l="0" t="0" r="r" b="b"/>
                <a:pathLst>
                  <a:path w="3" h="3">
                    <a:moveTo>
                      <a:pt x="0" y="3"/>
                    </a:moveTo>
                    <a:cubicBezTo>
                      <a:pt x="2" y="2"/>
                      <a:pt x="3" y="1"/>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712"/>
              <p:cNvSpPr>
                <a:spLocks/>
              </p:cNvSpPr>
              <p:nvPr/>
            </p:nvSpPr>
            <p:spPr bwMode="auto">
              <a:xfrm>
                <a:off x="2449218" y="4064639"/>
                <a:ext cx="34915" cy="34915"/>
              </a:xfrm>
              <a:custGeom>
                <a:avLst/>
                <a:gdLst/>
                <a:ahLst/>
                <a:cxnLst>
                  <a:cxn ang="0">
                    <a:pos x="0" y="4"/>
                  </a:cxn>
                  <a:cxn ang="0">
                    <a:pos x="3" y="0"/>
                  </a:cxn>
                  <a:cxn ang="0">
                    <a:pos x="0" y="4"/>
                  </a:cxn>
                </a:cxnLst>
                <a:rect l="0" t="0" r="r" b="b"/>
                <a:pathLst>
                  <a:path w="4" h="4">
                    <a:moveTo>
                      <a:pt x="0" y="4"/>
                    </a:moveTo>
                    <a:cubicBezTo>
                      <a:pt x="2" y="3"/>
                      <a:pt x="4" y="2"/>
                      <a:pt x="3" y="0"/>
                    </a:cubicBezTo>
                    <a:cubicBezTo>
                      <a:pt x="1" y="0"/>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714"/>
              <p:cNvSpPr>
                <a:spLocks/>
              </p:cNvSpPr>
              <p:nvPr/>
            </p:nvSpPr>
            <p:spPr bwMode="auto">
              <a:xfrm>
                <a:off x="2903102" y="4010924"/>
                <a:ext cx="56401" cy="45658"/>
              </a:xfrm>
              <a:custGeom>
                <a:avLst/>
                <a:gdLst/>
                <a:ahLst/>
                <a:cxnLst>
                  <a:cxn ang="0">
                    <a:pos x="0" y="1"/>
                  </a:cxn>
                  <a:cxn ang="0">
                    <a:pos x="5" y="0"/>
                  </a:cxn>
                  <a:cxn ang="0">
                    <a:pos x="0" y="1"/>
                  </a:cxn>
                </a:cxnLst>
                <a:rect l="0" t="0" r="r" b="b"/>
                <a:pathLst>
                  <a:path w="6" h="5">
                    <a:moveTo>
                      <a:pt x="0" y="1"/>
                    </a:moveTo>
                    <a:cubicBezTo>
                      <a:pt x="0" y="5"/>
                      <a:pt x="6" y="2"/>
                      <a:pt x="5" y="0"/>
                    </a:cubicBezTo>
                    <a:cubicBezTo>
                      <a:pt x="3" y="0"/>
                      <a:pt x="3" y="2"/>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716"/>
              <p:cNvSpPr>
                <a:spLocks/>
              </p:cNvSpPr>
              <p:nvPr/>
            </p:nvSpPr>
            <p:spPr bwMode="auto">
              <a:xfrm>
                <a:off x="2822531" y="3973324"/>
                <a:ext cx="34915" cy="26857"/>
              </a:xfrm>
              <a:custGeom>
                <a:avLst/>
                <a:gdLst/>
                <a:ahLst/>
                <a:cxnLst>
                  <a:cxn ang="0">
                    <a:pos x="4" y="3"/>
                  </a:cxn>
                  <a:cxn ang="0">
                    <a:pos x="0" y="1"/>
                  </a:cxn>
                  <a:cxn ang="0">
                    <a:pos x="4" y="3"/>
                  </a:cxn>
                </a:cxnLst>
                <a:rect l="0" t="0" r="r" b="b"/>
                <a:pathLst>
                  <a:path w="4" h="3">
                    <a:moveTo>
                      <a:pt x="4" y="3"/>
                    </a:moveTo>
                    <a:cubicBezTo>
                      <a:pt x="4" y="1"/>
                      <a:pt x="1" y="0"/>
                      <a:pt x="0" y="1"/>
                    </a:cubicBezTo>
                    <a:cubicBezTo>
                      <a:pt x="2" y="2"/>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717"/>
              <p:cNvSpPr>
                <a:spLocks/>
              </p:cNvSpPr>
              <p:nvPr/>
            </p:nvSpPr>
            <p:spPr bwMode="auto">
              <a:xfrm>
                <a:off x="2766132" y="3908867"/>
                <a:ext cx="45658" cy="56401"/>
              </a:xfrm>
              <a:custGeom>
                <a:avLst/>
                <a:gdLst/>
                <a:ahLst/>
                <a:cxnLst>
                  <a:cxn ang="0">
                    <a:pos x="0" y="6"/>
                  </a:cxn>
                  <a:cxn ang="0">
                    <a:pos x="5" y="4"/>
                  </a:cxn>
                  <a:cxn ang="0">
                    <a:pos x="0" y="6"/>
                  </a:cxn>
                </a:cxnLst>
                <a:rect l="0" t="0" r="r" b="b"/>
                <a:pathLst>
                  <a:path w="5" h="6">
                    <a:moveTo>
                      <a:pt x="0" y="6"/>
                    </a:moveTo>
                    <a:cubicBezTo>
                      <a:pt x="2" y="5"/>
                      <a:pt x="2" y="3"/>
                      <a:pt x="5" y="4"/>
                    </a:cubicBezTo>
                    <a:cubicBezTo>
                      <a:pt x="5" y="0"/>
                      <a:pt x="0" y="3"/>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720"/>
              <p:cNvSpPr>
                <a:spLocks/>
              </p:cNvSpPr>
              <p:nvPr/>
            </p:nvSpPr>
            <p:spPr bwMode="auto">
              <a:xfrm>
                <a:off x="2841332" y="3873954"/>
                <a:ext cx="34915" cy="26857"/>
              </a:xfrm>
              <a:custGeom>
                <a:avLst/>
                <a:gdLst/>
                <a:ahLst/>
                <a:cxnLst>
                  <a:cxn ang="0">
                    <a:pos x="0" y="3"/>
                  </a:cxn>
                  <a:cxn ang="0">
                    <a:pos x="4" y="0"/>
                  </a:cxn>
                  <a:cxn ang="0">
                    <a:pos x="0" y="3"/>
                  </a:cxn>
                </a:cxnLst>
                <a:rect l="0" t="0" r="r" b="b"/>
                <a:pathLst>
                  <a:path w="4" h="3">
                    <a:moveTo>
                      <a:pt x="0" y="3"/>
                    </a:moveTo>
                    <a:cubicBezTo>
                      <a:pt x="2" y="3"/>
                      <a:pt x="3" y="2"/>
                      <a:pt x="4"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721"/>
              <p:cNvSpPr>
                <a:spLocks/>
              </p:cNvSpPr>
              <p:nvPr/>
            </p:nvSpPr>
            <p:spPr bwMode="auto">
              <a:xfrm>
                <a:off x="2903102" y="3863211"/>
                <a:ext cx="37600" cy="37600"/>
              </a:xfrm>
              <a:custGeom>
                <a:avLst/>
                <a:gdLst/>
                <a:ahLst/>
                <a:cxnLst>
                  <a:cxn ang="0">
                    <a:pos x="0" y="4"/>
                  </a:cxn>
                  <a:cxn ang="0">
                    <a:pos x="4" y="0"/>
                  </a:cxn>
                  <a:cxn ang="0">
                    <a:pos x="0" y="4"/>
                  </a:cxn>
                </a:cxnLst>
                <a:rect l="0" t="0" r="r" b="b"/>
                <a:pathLst>
                  <a:path w="4" h="4">
                    <a:moveTo>
                      <a:pt x="0" y="4"/>
                    </a:moveTo>
                    <a:cubicBezTo>
                      <a:pt x="2" y="4"/>
                      <a:pt x="4" y="3"/>
                      <a:pt x="4" y="0"/>
                    </a:cubicBezTo>
                    <a:cubicBezTo>
                      <a:pt x="2" y="1"/>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726"/>
              <p:cNvSpPr>
                <a:spLocks/>
              </p:cNvSpPr>
              <p:nvPr/>
            </p:nvSpPr>
            <p:spPr bwMode="auto">
              <a:xfrm>
                <a:off x="3040074" y="3790696"/>
                <a:ext cx="53714" cy="37600"/>
              </a:xfrm>
              <a:custGeom>
                <a:avLst/>
                <a:gdLst/>
                <a:ahLst/>
                <a:cxnLst>
                  <a:cxn ang="0">
                    <a:pos x="1" y="3"/>
                  </a:cxn>
                  <a:cxn ang="0">
                    <a:pos x="3" y="2"/>
                  </a:cxn>
                  <a:cxn ang="0">
                    <a:pos x="6" y="3"/>
                  </a:cxn>
                  <a:cxn ang="0">
                    <a:pos x="6" y="0"/>
                  </a:cxn>
                  <a:cxn ang="0">
                    <a:pos x="3" y="0"/>
                  </a:cxn>
                  <a:cxn ang="0">
                    <a:pos x="1" y="3"/>
                  </a:cxn>
                </a:cxnLst>
                <a:rect l="0" t="0" r="r" b="b"/>
                <a:pathLst>
                  <a:path w="6" h="4">
                    <a:moveTo>
                      <a:pt x="1" y="3"/>
                    </a:moveTo>
                    <a:cubicBezTo>
                      <a:pt x="3" y="4"/>
                      <a:pt x="3" y="3"/>
                      <a:pt x="3" y="2"/>
                    </a:cubicBezTo>
                    <a:cubicBezTo>
                      <a:pt x="5" y="1"/>
                      <a:pt x="3" y="4"/>
                      <a:pt x="6" y="3"/>
                    </a:cubicBezTo>
                    <a:cubicBezTo>
                      <a:pt x="6" y="2"/>
                      <a:pt x="6" y="1"/>
                      <a:pt x="6" y="0"/>
                    </a:cubicBezTo>
                    <a:cubicBezTo>
                      <a:pt x="5" y="0"/>
                      <a:pt x="4" y="0"/>
                      <a:pt x="3" y="0"/>
                    </a:cubicBezTo>
                    <a:cubicBezTo>
                      <a:pt x="4" y="3"/>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727"/>
              <p:cNvSpPr>
                <a:spLocks/>
              </p:cNvSpPr>
              <p:nvPr/>
            </p:nvSpPr>
            <p:spPr bwMode="auto">
              <a:xfrm>
                <a:off x="3896815" y="3790696"/>
                <a:ext cx="26857" cy="26857"/>
              </a:xfrm>
              <a:custGeom>
                <a:avLst/>
                <a:gdLst/>
                <a:ahLst/>
                <a:cxnLst>
                  <a:cxn ang="0">
                    <a:pos x="3" y="3"/>
                  </a:cxn>
                  <a:cxn ang="0">
                    <a:pos x="0" y="0"/>
                  </a:cxn>
                  <a:cxn ang="0">
                    <a:pos x="3" y="3"/>
                  </a:cxn>
                </a:cxnLst>
                <a:rect l="0" t="0" r="r" b="b"/>
                <a:pathLst>
                  <a:path w="3" h="3">
                    <a:moveTo>
                      <a:pt x="3" y="3"/>
                    </a:moveTo>
                    <a:cubicBezTo>
                      <a:pt x="3" y="2"/>
                      <a:pt x="2"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731"/>
              <p:cNvSpPr>
                <a:spLocks/>
              </p:cNvSpPr>
              <p:nvPr/>
            </p:nvSpPr>
            <p:spPr bwMode="auto">
              <a:xfrm>
                <a:off x="3222703" y="3718183"/>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740"/>
              <p:cNvSpPr>
                <a:spLocks/>
              </p:cNvSpPr>
              <p:nvPr/>
            </p:nvSpPr>
            <p:spPr bwMode="auto">
              <a:xfrm>
                <a:off x="4014986" y="3581211"/>
                <a:ext cx="26857" cy="26857"/>
              </a:xfrm>
              <a:custGeom>
                <a:avLst/>
                <a:gdLst/>
                <a:ahLst/>
                <a:cxnLst>
                  <a:cxn ang="0">
                    <a:pos x="0" y="3"/>
                  </a:cxn>
                  <a:cxn ang="0">
                    <a:pos x="3" y="0"/>
                  </a:cxn>
                  <a:cxn ang="0">
                    <a:pos x="0" y="3"/>
                  </a:cxn>
                </a:cxnLst>
                <a:rect l="0" t="0" r="r" b="b"/>
                <a:pathLst>
                  <a:path w="3" h="3">
                    <a:moveTo>
                      <a:pt x="0" y="3"/>
                    </a:moveTo>
                    <a:cubicBezTo>
                      <a:pt x="1" y="3"/>
                      <a:pt x="2"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742"/>
              <p:cNvSpPr>
                <a:spLocks/>
              </p:cNvSpPr>
              <p:nvPr/>
            </p:nvSpPr>
            <p:spPr bwMode="auto">
              <a:xfrm>
                <a:off x="4178816" y="3546297"/>
                <a:ext cx="34915" cy="45658"/>
              </a:xfrm>
              <a:custGeom>
                <a:avLst/>
                <a:gdLst/>
                <a:ahLst/>
                <a:cxnLst>
                  <a:cxn ang="0">
                    <a:pos x="4" y="4"/>
                  </a:cxn>
                  <a:cxn ang="0">
                    <a:pos x="0" y="0"/>
                  </a:cxn>
                  <a:cxn ang="0">
                    <a:pos x="0" y="2"/>
                  </a:cxn>
                  <a:cxn ang="0">
                    <a:pos x="4" y="4"/>
                  </a:cxn>
                </a:cxnLst>
                <a:rect l="0" t="0" r="r" b="b"/>
                <a:pathLst>
                  <a:path w="4" h="5">
                    <a:moveTo>
                      <a:pt x="4" y="4"/>
                    </a:moveTo>
                    <a:cubicBezTo>
                      <a:pt x="3" y="3"/>
                      <a:pt x="2" y="1"/>
                      <a:pt x="0" y="0"/>
                    </a:cubicBezTo>
                    <a:cubicBezTo>
                      <a:pt x="0" y="1"/>
                      <a:pt x="0" y="2"/>
                      <a:pt x="0" y="2"/>
                    </a:cubicBezTo>
                    <a:cubicBezTo>
                      <a:pt x="3" y="2"/>
                      <a:pt x="1" y="5"/>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745"/>
              <p:cNvSpPr>
                <a:spLocks/>
              </p:cNvSpPr>
              <p:nvPr/>
            </p:nvSpPr>
            <p:spPr bwMode="auto">
              <a:xfrm>
                <a:off x="4049901" y="3309955"/>
                <a:ext cx="182628" cy="225600"/>
              </a:xfrm>
              <a:custGeom>
                <a:avLst/>
                <a:gdLst/>
                <a:ahLst/>
                <a:cxnLst>
                  <a:cxn ang="0">
                    <a:pos x="14" y="25"/>
                  </a:cxn>
                  <a:cxn ang="0">
                    <a:pos x="19" y="25"/>
                  </a:cxn>
                  <a:cxn ang="0">
                    <a:pos x="16" y="22"/>
                  </a:cxn>
                  <a:cxn ang="0">
                    <a:pos x="19" y="20"/>
                  </a:cxn>
                  <a:cxn ang="0">
                    <a:pos x="16" y="10"/>
                  </a:cxn>
                  <a:cxn ang="0">
                    <a:pos x="19" y="10"/>
                  </a:cxn>
                  <a:cxn ang="0">
                    <a:pos x="12" y="0"/>
                  </a:cxn>
                  <a:cxn ang="0">
                    <a:pos x="0" y="4"/>
                  </a:cxn>
                  <a:cxn ang="0">
                    <a:pos x="14" y="5"/>
                  </a:cxn>
                  <a:cxn ang="0">
                    <a:pos x="14" y="25"/>
                  </a:cxn>
                </a:cxnLst>
                <a:rect l="0" t="0" r="r" b="b"/>
                <a:pathLst>
                  <a:path w="20" h="25">
                    <a:moveTo>
                      <a:pt x="14" y="25"/>
                    </a:moveTo>
                    <a:cubicBezTo>
                      <a:pt x="16" y="25"/>
                      <a:pt x="17" y="24"/>
                      <a:pt x="19" y="25"/>
                    </a:cubicBezTo>
                    <a:cubicBezTo>
                      <a:pt x="20" y="22"/>
                      <a:pt x="15" y="25"/>
                      <a:pt x="16" y="22"/>
                    </a:cubicBezTo>
                    <a:cubicBezTo>
                      <a:pt x="15" y="19"/>
                      <a:pt x="18" y="20"/>
                      <a:pt x="19" y="20"/>
                    </a:cubicBezTo>
                    <a:cubicBezTo>
                      <a:pt x="18" y="17"/>
                      <a:pt x="15" y="15"/>
                      <a:pt x="16" y="10"/>
                    </a:cubicBezTo>
                    <a:cubicBezTo>
                      <a:pt x="17" y="7"/>
                      <a:pt x="18" y="10"/>
                      <a:pt x="19" y="10"/>
                    </a:cubicBezTo>
                    <a:cubicBezTo>
                      <a:pt x="18" y="6"/>
                      <a:pt x="13" y="5"/>
                      <a:pt x="12" y="0"/>
                    </a:cubicBezTo>
                    <a:cubicBezTo>
                      <a:pt x="8" y="2"/>
                      <a:pt x="7" y="5"/>
                      <a:pt x="0" y="4"/>
                    </a:cubicBezTo>
                    <a:cubicBezTo>
                      <a:pt x="2" y="7"/>
                      <a:pt x="10" y="4"/>
                      <a:pt x="14" y="5"/>
                    </a:cubicBezTo>
                    <a:cubicBezTo>
                      <a:pt x="17" y="8"/>
                      <a:pt x="13" y="18"/>
                      <a:pt x="14" y="2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746"/>
              <p:cNvSpPr>
                <a:spLocks/>
              </p:cNvSpPr>
              <p:nvPr/>
            </p:nvSpPr>
            <p:spPr bwMode="auto">
              <a:xfrm>
                <a:off x="4178816" y="3326069"/>
                <a:ext cx="45658" cy="45658"/>
              </a:xfrm>
              <a:custGeom>
                <a:avLst/>
                <a:gdLst/>
                <a:ahLst/>
                <a:cxnLst>
                  <a:cxn ang="0">
                    <a:pos x="5" y="5"/>
                  </a:cxn>
                  <a:cxn ang="0">
                    <a:pos x="0" y="0"/>
                  </a:cxn>
                  <a:cxn ang="0">
                    <a:pos x="5" y="5"/>
                  </a:cxn>
                </a:cxnLst>
                <a:rect l="0" t="0" r="r" b="b"/>
                <a:pathLst>
                  <a:path w="5" h="5">
                    <a:moveTo>
                      <a:pt x="5" y="5"/>
                    </a:moveTo>
                    <a:cubicBezTo>
                      <a:pt x="4" y="2"/>
                      <a:pt x="3" y="1"/>
                      <a:pt x="0" y="0"/>
                    </a:cubicBezTo>
                    <a:cubicBezTo>
                      <a:pt x="1" y="2"/>
                      <a:pt x="3" y="4"/>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748"/>
              <p:cNvSpPr>
                <a:spLocks/>
              </p:cNvSpPr>
              <p:nvPr/>
            </p:nvSpPr>
            <p:spPr bwMode="auto">
              <a:xfrm>
                <a:off x="3413387" y="3489897"/>
                <a:ext cx="26857" cy="29544"/>
              </a:xfrm>
              <a:custGeom>
                <a:avLst/>
                <a:gdLst/>
                <a:ahLst/>
                <a:cxnLst>
                  <a:cxn ang="0">
                    <a:pos x="0" y="3"/>
                  </a:cxn>
                  <a:cxn ang="0">
                    <a:pos x="3" y="0"/>
                  </a:cxn>
                  <a:cxn ang="0">
                    <a:pos x="0" y="3"/>
                  </a:cxn>
                </a:cxnLst>
                <a:rect l="0" t="0" r="r" b="b"/>
                <a:pathLst>
                  <a:path w="3" h="3">
                    <a:moveTo>
                      <a:pt x="0" y="3"/>
                    </a:moveTo>
                    <a:cubicBezTo>
                      <a:pt x="1" y="3"/>
                      <a:pt x="2"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 name="Freeform 752"/>
              <p:cNvSpPr>
                <a:spLocks/>
              </p:cNvSpPr>
              <p:nvPr/>
            </p:nvSpPr>
            <p:spPr bwMode="auto">
              <a:xfrm>
                <a:off x="3558416" y="3355611"/>
                <a:ext cx="128914" cy="72515"/>
              </a:xfrm>
              <a:custGeom>
                <a:avLst/>
                <a:gdLst/>
                <a:ahLst/>
                <a:cxnLst>
                  <a:cxn ang="0">
                    <a:pos x="8" y="4"/>
                  </a:cxn>
                  <a:cxn ang="0">
                    <a:pos x="8" y="7"/>
                  </a:cxn>
                  <a:cxn ang="0">
                    <a:pos x="14" y="3"/>
                  </a:cxn>
                  <a:cxn ang="0">
                    <a:pos x="10" y="3"/>
                  </a:cxn>
                  <a:cxn ang="0">
                    <a:pos x="13" y="0"/>
                  </a:cxn>
                  <a:cxn ang="0">
                    <a:pos x="2" y="2"/>
                  </a:cxn>
                  <a:cxn ang="0">
                    <a:pos x="1" y="8"/>
                  </a:cxn>
                  <a:cxn ang="0">
                    <a:pos x="8" y="4"/>
                  </a:cxn>
                </a:cxnLst>
                <a:rect l="0" t="0" r="r" b="b"/>
                <a:pathLst>
                  <a:path w="14" h="8">
                    <a:moveTo>
                      <a:pt x="8" y="4"/>
                    </a:moveTo>
                    <a:cubicBezTo>
                      <a:pt x="10" y="4"/>
                      <a:pt x="7" y="5"/>
                      <a:pt x="8" y="7"/>
                    </a:cubicBezTo>
                    <a:cubicBezTo>
                      <a:pt x="10" y="6"/>
                      <a:pt x="14" y="6"/>
                      <a:pt x="14" y="3"/>
                    </a:cubicBezTo>
                    <a:cubicBezTo>
                      <a:pt x="13" y="3"/>
                      <a:pt x="11" y="3"/>
                      <a:pt x="10" y="3"/>
                    </a:cubicBezTo>
                    <a:cubicBezTo>
                      <a:pt x="8" y="0"/>
                      <a:pt x="14" y="3"/>
                      <a:pt x="13" y="0"/>
                    </a:cubicBezTo>
                    <a:cubicBezTo>
                      <a:pt x="9" y="0"/>
                      <a:pt x="7" y="2"/>
                      <a:pt x="2" y="2"/>
                    </a:cubicBezTo>
                    <a:cubicBezTo>
                      <a:pt x="4" y="5"/>
                      <a:pt x="0" y="5"/>
                      <a:pt x="1" y="8"/>
                    </a:cubicBezTo>
                    <a:cubicBezTo>
                      <a:pt x="3" y="7"/>
                      <a:pt x="6" y="5"/>
                      <a:pt x="8"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 name="Freeform 758"/>
              <p:cNvSpPr>
                <a:spLocks/>
              </p:cNvSpPr>
              <p:nvPr/>
            </p:nvSpPr>
            <p:spPr bwMode="auto">
              <a:xfrm>
                <a:off x="3778644" y="3226697"/>
                <a:ext cx="26857" cy="26857"/>
              </a:xfrm>
              <a:custGeom>
                <a:avLst/>
                <a:gdLst/>
                <a:ahLst/>
                <a:cxnLst>
                  <a:cxn ang="0">
                    <a:pos x="3" y="3"/>
                  </a:cxn>
                  <a:cxn ang="0">
                    <a:pos x="0" y="0"/>
                  </a:cxn>
                  <a:cxn ang="0">
                    <a:pos x="3" y="3"/>
                  </a:cxn>
                </a:cxnLst>
                <a:rect l="0" t="0" r="r" b="b"/>
                <a:pathLst>
                  <a:path w="3" h="3">
                    <a:moveTo>
                      <a:pt x="3" y="3"/>
                    </a:moveTo>
                    <a:cubicBezTo>
                      <a:pt x="2" y="2"/>
                      <a:pt x="1"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 name="Freeform 760"/>
              <p:cNvSpPr>
                <a:spLocks/>
              </p:cNvSpPr>
              <p:nvPr/>
            </p:nvSpPr>
            <p:spPr bwMode="auto">
              <a:xfrm>
                <a:off x="3896815" y="3189097"/>
                <a:ext cx="53714" cy="37600"/>
              </a:xfrm>
              <a:custGeom>
                <a:avLst/>
                <a:gdLst/>
                <a:ahLst/>
                <a:cxnLst>
                  <a:cxn ang="0">
                    <a:pos x="0" y="4"/>
                  </a:cxn>
                  <a:cxn ang="0">
                    <a:pos x="6" y="0"/>
                  </a:cxn>
                  <a:cxn ang="0">
                    <a:pos x="0" y="4"/>
                  </a:cxn>
                </a:cxnLst>
                <a:rect l="0" t="0" r="r" b="b"/>
                <a:pathLst>
                  <a:path w="6" h="4">
                    <a:moveTo>
                      <a:pt x="0" y="4"/>
                    </a:moveTo>
                    <a:cubicBezTo>
                      <a:pt x="2" y="3"/>
                      <a:pt x="5" y="2"/>
                      <a:pt x="6" y="0"/>
                    </a:cubicBezTo>
                    <a:cubicBezTo>
                      <a:pt x="2" y="0"/>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 name="Freeform 764"/>
              <p:cNvSpPr>
                <a:spLocks noEditPoints="1"/>
              </p:cNvSpPr>
              <p:nvPr/>
            </p:nvSpPr>
            <p:spPr bwMode="auto">
              <a:xfrm>
                <a:off x="4023044" y="3146126"/>
                <a:ext cx="56401" cy="42971"/>
              </a:xfrm>
              <a:custGeom>
                <a:avLst/>
                <a:gdLst/>
                <a:ahLst/>
                <a:cxnLst>
                  <a:cxn ang="0">
                    <a:pos x="2" y="5"/>
                  </a:cxn>
                  <a:cxn ang="0">
                    <a:pos x="5" y="4"/>
                  </a:cxn>
                  <a:cxn ang="0">
                    <a:pos x="3" y="0"/>
                  </a:cxn>
                  <a:cxn ang="0">
                    <a:pos x="0" y="3"/>
                  </a:cxn>
                  <a:cxn ang="0">
                    <a:pos x="2" y="5"/>
                  </a:cxn>
                  <a:cxn ang="0">
                    <a:pos x="2" y="1"/>
                  </a:cxn>
                  <a:cxn ang="0">
                    <a:pos x="3" y="1"/>
                  </a:cxn>
                  <a:cxn ang="0">
                    <a:pos x="3" y="3"/>
                  </a:cxn>
                  <a:cxn ang="0">
                    <a:pos x="2" y="3"/>
                  </a:cxn>
                  <a:cxn ang="0">
                    <a:pos x="2" y="1"/>
                  </a:cxn>
                </a:cxnLst>
                <a:rect l="0" t="0" r="r" b="b"/>
                <a:pathLst>
                  <a:path w="6" h="5">
                    <a:moveTo>
                      <a:pt x="2" y="5"/>
                    </a:moveTo>
                    <a:cubicBezTo>
                      <a:pt x="3" y="5"/>
                      <a:pt x="3" y="4"/>
                      <a:pt x="5" y="4"/>
                    </a:cubicBezTo>
                    <a:cubicBezTo>
                      <a:pt x="6" y="1"/>
                      <a:pt x="3" y="2"/>
                      <a:pt x="3" y="0"/>
                    </a:cubicBezTo>
                    <a:cubicBezTo>
                      <a:pt x="1" y="0"/>
                      <a:pt x="0" y="0"/>
                      <a:pt x="0" y="3"/>
                    </a:cubicBezTo>
                    <a:cubicBezTo>
                      <a:pt x="2" y="2"/>
                      <a:pt x="2" y="4"/>
                      <a:pt x="2" y="5"/>
                    </a:cubicBezTo>
                    <a:close/>
                    <a:moveTo>
                      <a:pt x="2" y="1"/>
                    </a:moveTo>
                    <a:cubicBezTo>
                      <a:pt x="2" y="1"/>
                      <a:pt x="3" y="1"/>
                      <a:pt x="3" y="1"/>
                    </a:cubicBezTo>
                    <a:cubicBezTo>
                      <a:pt x="3" y="2"/>
                      <a:pt x="3" y="2"/>
                      <a:pt x="3" y="3"/>
                    </a:cubicBezTo>
                    <a:cubicBezTo>
                      <a:pt x="3" y="3"/>
                      <a:pt x="2" y="3"/>
                      <a:pt x="2" y="3"/>
                    </a:cubicBezTo>
                    <a:cubicBezTo>
                      <a:pt x="2" y="2"/>
                      <a:pt x="2" y="2"/>
                      <a:pt x="2"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 name="Freeform 775"/>
              <p:cNvSpPr>
                <a:spLocks/>
              </p:cNvSpPr>
              <p:nvPr/>
            </p:nvSpPr>
            <p:spPr bwMode="auto">
              <a:xfrm>
                <a:off x="3977386" y="2716412"/>
                <a:ext cx="56401" cy="26857"/>
              </a:xfrm>
              <a:custGeom>
                <a:avLst/>
                <a:gdLst/>
                <a:ahLst/>
                <a:cxnLst>
                  <a:cxn ang="0">
                    <a:pos x="3" y="3"/>
                  </a:cxn>
                  <a:cxn ang="0">
                    <a:pos x="5" y="3"/>
                  </a:cxn>
                  <a:cxn ang="0">
                    <a:pos x="3" y="0"/>
                  </a:cxn>
                  <a:cxn ang="0">
                    <a:pos x="3" y="3"/>
                  </a:cxn>
                </a:cxnLst>
                <a:rect l="0" t="0" r="r" b="b"/>
                <a:pathLst>
                  <a:path w="6" h="3">
                    <a:moveTo>
                      <a:pt x="3" y="3"/>
                    </a:moveTo>
                    <a:cubicBezTo>
                      <a:pt x="4" y="3"/>
                      <a:pt x="4" y="3"/>
                      <a:pt x="5" y="3"/>
                    </a:cubicBezTo>
                    <a:cubicBezTo>
                      <a:pt x="6" y="1"/>
                      <a:pt x="2" y="3"/>
                      <a:pt x="3" y="0"/>
                    </a:cubicBezTo>
                    <a:cubicBezTo>
                      <a:pt x="0" y="1"/>
                      <a:pt x="4" y="2"/>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338" name="Straight Connector 337"/>
            <p:cNvCxnSpPr/>
            <p:nvPr/>
          </p:nvCxnSpPr>
          <p:spPr>
            <a:xfrm>
              <a:off x="3013216"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64" name="Rectangle 563"/>
          <p:cNvSpPr/>
          <p:nvPr/>
        </p:nvSpPr>
        <p:spPr>
          <a:xfrm>
            <a:off x="5576725" y="1623966"/>
            <a:ext cx="1979053" cy="242122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565" name="TextBox 564"/>
          <p:cNvSpPr txBox="1"/>
          <p:nvPr/>
        </p:nvSpPr>
        <p:spPr>
          <a:xfrm>
            <a:off x="7462094" y="6125629"/>
            <a:ext cx="1515158" cy="276999"/>
          </a:xfrm>
          <a:prstGeom prst="rect">
            <a:avLst/>
          </a:prstGeom>
          <a:noFill/>
        </p:spPr>
        <p:txBody>
          <a:bodyPr wrap="none" rtlCol="0">
            <a:spAutoFit/>
          </a:bodyPr>
          <a:lstStyle/>
          <a:p>
            <a:r>
              <a:rPr lang="en-US" sz="1200" dirty="0" smtClean="0"/>
              <a:t>Kojima et al. (2004)</a:t>
            </a:r>
            <a:endParaRPr lang="en-US" sz="1200" dirty="0"/>
          </a:p>
        </p:txBody>
      </p:sp>
      <p:sp>
        <p:nvSpPr>
          <p:cNvPr id="2" name="TextBox 1"/>
          <p:cNvSpPr txBox="1"/>
          <p:nvPr/>
        </p:nvSpPr>
        <p:spPr>
          <a:xfrm>
            <a:off x="1262749" y="4745877"/>
            <a:ext cx="6712094" cy="369332"/>
          </a:xfrm>
          <a:prstGeom prst="rect">
            <a:avLst/>
          </a:prstGeom>
          <a:noFill/>
        </p:spPr>
        <p:txBody>
          <a:bodyPr wrap="none" rtlCol="0">
            <a:spAutoFit/>
          </a:bodyPr>
          <a:lstStyle/>
          <a:p>
            <a:r>
              <a:rPr lang="en-US" b="1" dirty="0" smtClean="0"/>
              <a:t>Savings: </a:t>
            </a:r>
            <a:r>
              <a:rPr lang="en-US" dirty="0" smtClean="0"/>
              <a:t>Faster re-learning of a previously learned perturbation</a:t>
            </a:r>
            <a:endParaRPr lang="en-US" b="1" dirty="0"/>
          </a:p>
        </p:txBody>
      </p:sp>
      <p:sp>
        <p:nvSpPr>
          <p:cNvPr id="566" name="Rectangle 565"/>
          <p:cNvSpPr/>
          <p:nvPr/>
        </p:nvSpPr>
        <p:spPr>
          <a:xfrm>
            <a:off x="1799692" y="932675"/>
            <a:ext cx="576064" cy="57606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7" name="Rectangle 566"/>
          <p:cNvSpPr/>
          <p:nvPr/>
        </p:nvSpPr>
        <p:spPr>
          <a:xfrm>
            <a:off x="6769056" y="932675"/>
            <a:ext cx="576064" cy="576064"/>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8" name="Oval 567"/>
          <p:cNvSpPr/>
          <p:nvPr/>
        </p:nvSpPr>
        <p:spPr>
          <a:xfrm>
            <a:off x="1979712" y="1112695"/>
            <a:ext cx="216024" cy="216024"/>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9" name="Straight Arrow Connector 568"/>
          <p:cNvCxnSpPr/>
          <p:nvPr/>
        </p:nvCxnSpPr>
        <p:spPr>
          <a:xfrm>
            <a:off x="7070636" y="1220707"/>
            <a:ext cx="1188244" cy="0"/>
          </a:xfrm>
          <a:prstGeom prst="straightConnector1">
            <a:avLst/>
          </a:prstGeom>
          <a:ln w="254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sp>
        <p:nvSpPr>
          <p:cNvPr id="570" name="TextBox 569"/>
          <p:cNvSpPr txBox="1"/>
          <p:nvPr/>
        </p:nvSpPr>
        <p:spPr>
          <a:xfrm>
            <a:off x="7375565" y="1324073"/>
            <a:ext cx="697627" cy="369332"/>
          </a:xfrm>
          <a:prstGeom prst="rect">
            <a:avLst/>
          </a:prstGeom>
          <a:noFill/>
        </p:spPr>
        <p:txBody>
          <a:bodyPr wrap="none" rtlCol="0">
            <a:spAutoFit/>
          </a:bodyPr>
          <a:lstStyle/>
          <a:p>
            <a:r>
              <a:rPr lang="en-US" dirty="0" smtClean="0">
                <a:solidFill>
                  <a:srgbClr val="FF0000"/>
                </a:solidFill>
              </a:rPr>
              <a:t>Error</a:t>
            </a:r>
            <a:endParaRPr lang="en-US" dirty="0">
              <a:solidFill>
                <a:srgbClr val="FF0000"/>
              </a:solidFill>
            </a:endParaRPr>
          </a:p>
        </p:txBody>
      </p:sp>
    </p:spTree>
    <p:extLst>
      <p:ext uri="{BB962C8B-B14F-4D97-AF65-F5344CB8AC3E}">
        <p14:creationId xmlns:p14="http://schemas.microsoft.com/office/powerpoint/2010/main" val="3072935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6"/>
                                        </p:tgtEl>
                                        <p:attrNameLst>
                                          <p:attrName>style.visibility</p:attrName>
                                        </p:attrNameLst>
                                      </p:cBhvr>
                                      <p:to>
                                        <p:strVal val="visible"/>
                                      </p:to>
                                    </p:set>
                                    <p:animEffect transition="in" filter="fade">
                                      <p:cBhvr>
                                        <p:cTn id="7" dur="500"/>
                                        <p:tgtEl>
                                          <p:spTgt spid="56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1" nodeType="clickEffect">
                                  <p:stCondLst>
                                    <p:cond delay="0"/>
                                  </p:stCondLst>
                                  <p:childTnLst>
                                    <p:set>
                                      <p:cBhvr>
                                        <p:cTn id="11" dur="1" fill="hold">
                                          <p:stCondLst>
                                            <p:cond delay="0"/>
                                          </p:stCondLst>
                                        </p:cTn>
                                        <p:tgtEl>
                                          <p:spTgt spid="56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67"/>
                                        </p:tgtEl>
                                        <p:attrNameLst>
                                          <p:attrName>style.visibility</p:attrName>
                                        </p:attrNameLst>
                                      </p:cBhvr>
                                      <p:to>
                                        <p:strVal val="visible"/>
                                      </p:to>
                                    </p:set>
                                    <p:animEffect transition="in" filter="fade">
                                      <p:cBhvr>
                                        <p:cTn id="16" dur="500"/>
                                        <p:tgtEl>
                                          <p:spTgt spid="56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566"/>
                                        </p:tgtEl>
                                      </p:cBhvr>
                                    </p:animEffect>
                                    <p:set>
                                      <p:cBhvr>
                                        <p:cTn id="21" dur="1" fill="hold">
                                          <p:stCondLst>
                                            <p:cond delay="499"/>
                                          </p:stCondLst>
                                        </p:cTn>
                                        <p:tgtEl>
                                          <p:spTgt spid="566"/>
                                        </p:tgtEl>
                                        <p:attrNameLst>
                                          <p:attrName>style.visibility</p:attrName>
                                        </p:attrNameLst>
                                      </p:cBhvr>
                                      <p:to>
                                        <p:strVal val="hidden"/>
                                      </p:to>
                                    </p:set>
                                  </p:childTnLst>
                                </p:cTn>
                              </p:par>
                              <p:par>
                                <p:cTn id="22" presetID="42" presetClass="path" presetSubtype="0" accel="50000" decel="50000" fill="hold" grpId="0" nodeType="withEffect">
                                  <p:stCondLst>
                                    <p:cond delay="0"/>
                                  </p:stCondLst>
                                  <p:childTnLst>
                                    <p:animMotion origin="layout" path="M 1.38889E-6 2.08141E-6 L 0.5434 -0.0007 " pathEditMode="relative" rAng="0" ptsTypes="AA">
                                      <p:cBhvr>
                                        <p:cTn id="23" dur="3000" fill="hold"/>
                                        <p:tgtEl>
                                          <p:spTgt spid="568"/>
                                        </p:tgtEl>
                                        <p:attrNameLst>
                                          <p:attrName>ppt_x</p:attrName>
                                          <p:attrName>ppt_y</p:attrName>
                                        </p:attrNameLst>
                                      </p:cBhvr>
                                      <p:rCtr x="27170" y="-46"/>
                                    </p:animMotion>
                                  </p:childTnLst>
                                </p:cTn>
                              </p:par>
                              <p:par>
                                <p:cTn id="24" presetID="42" presetClass="path" presetSubtype="0" accel="50000" decel="50000" fill="hold" grpId="1" nodeType="withEffect">
                                  <p:stCondLst>
                                    <p:cond delay="0"/>
                                  </p:stCondLst>
                                  <p:childTnLst>
                                    <p:animMotion origin="layout" path="M -1.38889E-6 -0.00069 L 0.13143 -0.00116 " pathEditMode="relative" rAng="0" ptsTypes="AA">
                                      <p:cBhvr>
                                        <p:cTn id="25" dur="3000" fill="hold"/>
                                        <p:tgtEl>
                                          <p:spTgt spid="567"/>
                                        </p:tgtEl>
                                        <p:attrNameLst>
                                          <p:attrName>ppt_x</p:attrName>
                                          <p:attrName>ppt_y</p:attrName>
                                        </p:attrNameLst>
                                      </p:cBhvr>
                                      <p:rCtr x="6562" y="-23"/>
                                    </p:animMotion>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569"/>
                                        </p:tgtEl>
                                        <p:attrNameLst>
                                          <p:attrName>style.visibility</p:attrName>
                                        </p:attrNameLst>
                                      </p:cBhvr>
                                      <p:to>
                                        <p:strVal val="visible"/>
                                      </p:to>
                                    </p:set>
                                    <p:animEffect transition="in" filter="fade">
                                      <p:cBhvr>
                                        <p:cTn id="29" dur="500"/>
                                        <p:tgtEl>
                                          <p:spTgt spid="569"/>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570"/>
                                        </p:tgtEl>
                                        <p:attrNameLst>
                                          <p:attrName>style.visibility</p:attrName>
                                        </p:attrNameLst>
                                      </p:cBhvr>
                                      <p:to>
                                        <p:strVal val="visible"/>
                                      </p:to>
                                    </p:set>
                                    <p:animEffect transition="in" filter="fade">
                                      <p:cBhvr>
                                        <p:cTn id="32" dur="500"/>
                                        <p:tgtEl>
                                          <p:spTgt spid="570"/>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70"/>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65"/>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95"/>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56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4" grpId="0" animBg="1"/>
      <p:bldP spid="565" grpId="0"/>
      <p:bldP spid="2" grpId="0"/>
      <p:bldP spid="566" grpId="0" animBg="1"/>
      <p:bldP spid="566" grpId="1" animBg="1"/>
      <p:bldP spid="567" grpId="0" animBg="1"/>
      <p:bldP spid="567" grpId="1" animBg="1"/>
      <p:bldP spid="568" grpId="0" animBg="1"/>
      <p:bldP spid="568" grpId="1" animBg="1"/>
      <p:bldP spid="57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Single-state models cannot account for savings</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49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562" name="Group 561"/>
          <p:cNvGrpSpPr/>
          <p:nvPr/>
        </p:nvGrpSpPr>
        <p:grpSpPr>
          <a:xfrm>
            <a:off x="2224804" y="964330"/>
            <a:ext cx="4411162" cy="2346348"/>
            <a:chOff x="1673727" y="1315972"/>
            <a:chExt cx="5788367" cy="3078900"/>
          </a:xfrm>
        </p:grpSpPr>
        <p:grpSp>
          <p:nvGrpSpPr>
            <p:cNvPr id="7" name="Group 6"/>
            <p:cNvGrpSpPr/>
            <p:nvPr/>
          </p:nvGrpSpPr>
          <p:grpSpPr>
            <a:xfrm>
              <a:off x="5576724" y="1315972"/>
              <a:ext cx="1885370" cy="2407384"/>
              <a:chOff x="5089271" y="2322627"/>
              <a:chExt cx="1885370" cy="2407384"/>
            </a:xfrm>
          </p:grpSpPr>
          <p:cxnSp>
            <p:nvCxnSpPr>
              <p:cNvPr id="8" name="Straight Connector 7"/>
              <p:cNvCxnSpPr/>
              <p:nvPr/>
            </p:nvCxnSpPr>
            <p:spPr>
              <a:xfrm>
                <a:off x="5150358"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Freeform 50"/>
              <p:cNvSpPr>
                <a:spLocks/>
              </p:cNvSpPr>
              <p:nvPr/>
            </p:nvSpPr>
            <p:spPr bwMode="auto">
              <a:xfrm>
                <a:off x="5215500" y="447286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83"/>
              <p:cNvSpPr>
                <a:spLocks/>
              </p:cNvSpPr>
              <p:nvPr/>
            </p:nvSpPr>
            <p:spPr bwMode="auto">
              <a:xfrm>
                <a:off x="5234301"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94"/>
              <p:cNvSpPr>
                <a:spLocks/>
              </p:cNvSpPr>
              <p:nvPr/>
            </p:nvSpPr>
            <p:spPr bwMode="auto">
              <a:xfrm>
                <a:off x="5188643" y="4300981"/>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95"/>
              <p:cNvSpPr>
                <a:spLocks/>
              </p:cNvSpPr>
              <p:nvPr/>
            </p:nvSpPr>
            <p:spPr bwMode="auto">
              <a:xfrm>
                <a:off x="5226243" y="4282182"/>
                <a:ext cx="45658" cy="26857"/>
              </a:xfrm>
              <a:custGeom>
                <a:avLst/>
                <a:gdLst/>
                <a:ahLst/>
                <a:cxnLst>
                  <a:cxn ang="0">
                    <a:pos x="1" y="3"/>
                  </a:cxn>
                  <a:cxn ang="0">
                    <a:pos x="5" y="2"/>
                  </a:cxn>
                  <a:cxn ang="0">
                    <a:pos x="1" y="3"/>
                  </a:cxn>
                </a:cxnLst>
                <a:rect l="0" t="0" r="r" b="b"/>
                <a:pathLst>
                  <a:path w="5" h="3">
                    <a:moveTo>
                      <a:pt x="1" y="3"/>
                    </a:moveTo>
                    <a:cubicBezTo>
                      <a:pt x="3" y="3"/>
                      <a:pt x="4" y="3"/>
                      <a:pt x="5" y="2"/>
                    </a:cubicBezTo>
                    <a:cubicBezTo>
                      <a:pt x="5"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09"/>
              <p:cNvSpPr>
                <a:spLocks/>
              </p:cNvSpPr>
              <p:nvPr/>
            </p:nvSpPr>
            <p:spPr bwMode="auto">
              <a:xfrm>
                <a:off x="5188643" y="4247267"/>
                <a:ext cx="45658" cy="26857"/>
              </a:xfrm>
              <a:custGeom>
                <a:avLst/>
                <a:gdLst/>
                <a:ahLst/>
                <a:cxnLst>
                  <a:cxn ang="0">
                    <a:pos x="0" y="3"/>
                  </a:cxn>
                  <a:cxn ang="0">
                    <a:pos x="3" y="3"/>
                  </a:cxn>
                  <a:cxn ang="0">
                    <a:pos x="1" y="0"/>
                  </a:cxn>
                  <a:cxn ang="0">
                    <a:pos x="0" y="3"/>
                  </a:cxn>
                </a:cxnLst>
                <a:rect l="0" t="0" r="r" b="b"/>
                <a:pathLst>
                  <a:path w="5" h="3">
                    <a:moveTo>
                      <a:pt x="0" y="3"/>
                    </a:moveTo>
                    <a:cubicBezTo>
                      <a:pt x="1" y="3"/>
                      <a:pt x="2" y="3"/>
                      <a:pt x="3" y="3"/>
                    </a:cubicBezTo>
                    <a:cubicBezTo>
                      <a:pt x="5" y="1"/>
                      <a:pt x="0" y="3"/>
                      <a:pt x="1"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10"/>
              <p:cNvSpPr>
                <a:spLocks/>
              </p:cNvSpPr>
              <p:nvPr/>
            </p:nvSpPr>
            <p:spPr bwMode="auto">
              <a:xfrm>
                <a:off x="5234301" y="4247267"/>
                <a:ext cx="26857" cy="26857"/>
              </a:xfrm>
              <a:custGeom>
                <a:avLst/>
                <a:gdLst/>
                <a:ahLst/>
                <a:cxnLst>
                  <a:cxn ang="0">
                    <a:pos x="0" y="3"/>
                  </a:cxn>
                  <a:cxn ang="0">
                    <a:pos x="3" y="3"/>
                  </a:cxn>
                  <a:cxn ang="0">
                    <a:pos x="3" y="0"/>
                  </a:cxn>
                  <a:cxn ang="0">
                    <a:pos x="0" y="3"/>
                  </a:cxn>
                </a:cxnLst>
                <a:rect l="0" t="0" r="r" b="b"/>
                <a:pathLst>
                  <a:path w="3" h="3">
                    <a:moveTo>
                      <a:pt x="0" y="3"/>
                    </a:moveTo>
                    <a:cubicBezTo>
                      <a:pt x="1" y="3"/>
                      <a:pt x="2" y="3"/>
                      <a:pt x="3" y="3"/>
                    </a:cubicBezTo>
                    <a:cubicBezTo>
                      <a:pt x="3" y="2"/>
                      <a:pt x="3" y="1"/>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29"/>
              <p:cNvSpPr>
                <a:spLocks/>
              </p:cNvSpPr>
              <p:nvPr/>
            </p:nvSpPr>
            <p:spPr bwMode="auto">
              <a:xfrm>
                <a:off x="5207444" y="4201611"/>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30"/>
              <p:cNvSpPr>
                <a:spLocks/>
              </p:cNvSpPr>
              <p:nvPr/>
            </p:nvSpPr>
            <p:spPr bwMode="auto">
              <a:xfrm>
                <a:off x="5271901" y="4201611"/>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43"/>
              <p:cNvSpPr>
                <a:spLocks/>
              </p:cNvSpPr>
              <p:nvPr/>
            </p:nvSpPr>
            <p:spPr bwMode="auto">
              <a:xfrm>
                <a:off x="5279957"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44"/>
              <p:cNvSpPr>
                <a:spLocks/>
              </p:cNvSpPr>
              <p:nvPr/>
            </p:nvSpPr>
            <p:spPr bwMode="auto">
              <a:xfrm>
                <a:off x="5508243"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52"/>
              <p:cNvSpPr>
                <a:spLocks/>
              </p:cNvSpPr>
              <p:nvPr/>
            </p:nvSpPr>
            <p:spPr bwMode="auto">
              <a:xfrm>
                <a:off x="5261158" y="4110297"/>
                <a:ext cx="45658" cy="34915"/>
              </a:xfrm>
              <a:custGeom>
                <a:avLst/>
                <a:gdLst/>
                <a:ahLst/>
                <a:cxnLst>
                  <a:cxn ang="0">
                    <a:pos x="2" y="3"/>
                  </a:cxn>
                  <a:cxn ang="0">
                    <a:pos x="4" y="0"/>
                  </a:cxn>
                  <a:cxn ang="0">
                    <a:pos x="1" y="0"/>
                  </a:cxn>
                  <a:cxn ang="0">
                    <a:pos x="2" y="3"/>
                  </a:cxn>
                </a:cxnLst>
                <a:rect l="0" t="0" r="r" b="b"/>
                <a:pathLst>
                  <a:path w="5" h="4">
                    <a:moveTo>
                      <a:pt x="2" y="3"/>
                    </a:moveTo>
                    <a:cubicBezTo>
                      <a:pt x="5" y="4"/>
                      <a:pt x="4" y="2"/>
                      <a:pt x="4" y="0"/>
                    </a:cubicBezTo>
                    <a:cubicBezTo>
                      <a:pt x="3" y="0"/>
                      <a:pt x="2" y="0"/>
                      <a:pt x="1" y="0"/>
                    </a:cubicBezTo>
                    <a:cubicBezTo>
                      <a:pt x="0" y="3"/>
                      <a:pt x="3"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56"/>
              <p:cNvSpPr>
                <a:spLocks/>
              </p:cNvSpPr>
              <p:nvPr/>
            </p:nvSpPr>
            <p:spPr bwMode="auto">
              <a:xfrm>
                <a:off x="5306814" y="4110297"/>
                <a:ext cx="26857" cy="26857"/>
              </a:xfrm>
              <a:custGeom>
                <a:avLst/>
                <a:gdLst/>
                <a:ahLst/>
                <a:cxnLst>
                  <a:cxn ang="0">
                    <a:pos x="1" y="3"/>
                  </a:cxn>
                  <a:cxn ang="0">
                    <a:pos x="3" y="0"/>
                  </a:cxn>
                  <a:cxn ang="0">
                    <a:pos x="1" y="3"/>
                  </a:cxn>
                </a:cxnLst>
                <a:rect l="0" t="0" r="r" b="b"/>
                <a:pathLst>
                  <a:path w="3" h="3">
                    <a:moveTo>
                      <a:pt x="1" y="3"/>
                    </a:moveTo>
                    <a:cubicBezTo>
                      <a:pt x="2" y="2"/>
                      <a:pt x="3" y="2"/>
                      <a:pt x="3" y="0"/>
                    </a:cubicBezTo>
                    <a:cubicBezTo>
                      <a:pt x="0" y="0"/>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79"/>
              <p:cNvSpPr>
                <a:spLocks/>
              </p:cNvSpPr>
              <p:nvPr/>
            </p:nvSpPr>
            <p:spPr bwMode="auto">
              <a:xfrm>
                <a:off x="5279957"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83"/>
              <p:cNvSpPr>
                <a:spLocks/>
              </p:cNvSpPr>
              <p:nvPr/>
            </p:nvSpPr>
            <p:spPr bwMode="auto">
              <a:xfrm>
                <a:off x="5443786" y="4064639"/>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03"/>
              <p:cNvSpPr>
                <a:spLocks/>
              </p:cNvSpPr>
              <p:nvPr/>
            </p:nvSpPr>
            <p:spPr bwMode="auto">
              <a:xfrm>
                <a:off x="5298758" y="3981382"/>
                <a:ext cx="45658" cy="56401"/>
              </a:xfrm>
              <a:custGeom>
                <a:avLst/>
                <a:gdLst/>
                <a:ahLst/>
                <a:cxnLst>
                  <a:cxn ang="0">
                    <a:pos x="2" y="6"/>
                  </a:cxn>
                  <a:cxn ang="0">
                    <a:pos x="5" y="6"/>
                  </a:cxn>
                  <a:cxn ang="0">
                    <a:pos x="5" y="0"/>
                  </a:cxn>
                  <a:cxn ang="0">
                    <a:pos x="4" y="4"/>
                  </a:cxn>
                  <a:cxn ang="0">
                    <a:pos x="2" y="6"/>
                  </a:cxn>
                </a:cxnLst>
                <a:rect l="0" t="0" r="r" b="b"/>
                <a:pathLst>
                  <a:path w="5" h="6">
                    <a:moveTo>
                      <a:pt x="2" y="6"/>
                    </a:moveTo>
                    <a:cubicBezTo>
                      <a:pt x="3" y="6"/>
                      <a:pt x="4" y="6"/>
                      <a:pt x="5" y="6"/>
                    </a:cubicBezTo>
                    <a:cubicBezTo>
                      <a:pt x="5" y="4"/>
                      <a:pt x="5" y="2"/>
                      <a:pt x="5" y="0"/>
                    </a:cubicBezTo>
                    <a:cubicBezTo>
                      <a:pt x="2" y="0"/>
                      <a:pt x="4" y="2"/>
                      <a:pt x="4" y="4"/>
                    </a:cubicBezTo>
                    <a:cubicBezTo>
                      <a:pt x="4" y="5"/>
                      <a:pt x="0" y="3"/>
                      <a:pt x="2"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04"/>
              <p:cNvSpPr>
                <a:spLocks/>
              </p:cNvSpPr>
              <p:nvPr/>
            </p:nvSpPr>
            <p:spPr bwMode="auto">
              <a:xfrm>
                <a:off x="5363215" y="4018982"/>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09"/>
              <p:cNvSpPr>
                <a:spLocks/>
              </p:cNvSpPr>
              <p:nvPr/>
            </p:nvSpPr>
            <p:spPr bwMode="auto">
              <a:xfrm>
                <a:off x="5451841" y="40109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10"/>
              <p:cNvSpPr>
                <a:spLocks/>
              </p:cNvSpPr>
              <p:nvPr/>
            </p:nvSpPr>
            <p:spPr bwMode="auto">
              <a:xfrm>
                <a:off x="5508241" y="4010926"/>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9"/>
              <p:cNvSpPr>
                <a:spLocks/>
              </p:cNvSpPr>
              <p:nvPr/>
            </p:nvSpPr>
            <p:spPr bwMode="auto">
              <a:xfrm>
                <a:off x="5481384" y="39652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47"/>
              <p:cNvSpPr>
                <a:spLocks/>
              </p:cNvSpPr>
              <p:nvPr/>
            </p:nvSpPr>
            <p:spPr bwMode="auto">
              <a:xfrm>
                <a:off x="5599555"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58"/>
              <p:cNvSpPr>
                <a:spLocks/>
              </p:cNvSpPr>
              <p:nvPr/>
            </p:nvSpPr>
            <p:spPr bwMode="auto">
              <a:xfrm>
                <a:off x="5451841" y="3900812"/>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81"/>
              <p:cNvSpPr>
                <a:spLocks/>
              </p:cNvSpPr>
              <p:nvPr/>
            </p:nvSpPr>
            <p:spPr bwMode="auto">
              <a:xfrm>
                <a:off x="5752641" y="3817555"/>
                <a:ext cx="26857" cy="56400"/>
              </a:xfrm>
              <a:custGeom>
                <a:avLst/>
                <a:gdLst/>
                <a:ahLst/>
                <a:cxnLst>
                  <a:cxn ang="0">
                    <a:pos x="0" y="5"/>
                  </a:cxn>
                  <a:cxn ang="0">
                    <a:pos x="0" y="1"/>
                  </a:cxn>
                  <a:cxn ang="0">
                    <a:pos x="0" y="5"/>
                  </a:cxn>
                </a:cxnLst>
                <a:rect l="0" t="0" r="r" b="b"/>
                <a:pathLst>
                  <a:path w="3" h="6">
                    <a:moveTo>
                      <a:pt x="0" y="5"/>
                    </a:moveTo>
                    <a:cubicBezTo>
                      <a:pt x="3" y="6"/>
                      <a:pt x="3"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92"/>
              <p:cNvSpPr>
                <a:spLocks/>
              </p:cNvSpPr>
              <p:nvPr/>
            </p:nvSpPr>
            <p:spPr bwMode="auto">
              <a:xfrm>
                <a:off x="5680127" y="3817555"/>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93"/>
              <p:cNvSpPr>
                <a:spLocks/>
              </p:cNvSpPr>
              <p:nvPr/>
            </p:nvSpPr>
            <p:spPr bwMode="auto">
              <a:xfrm>
                <a:off x="5706984" y="3817555"/>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96"/>
              <p:cNvSpPr>
                <a:spLocks/>
              </p:cNvSpPr>
              <p:nvPr/>
            </p:nvSpPr>
            <p:spPr bwMode="auto">
              <a:xfrm>
                <a:off x="5580755" y="3809498"/>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08"/>
              <p:cNvSpPr>
                <a:spLocks/>
              </p:cNvSpPr>
              <p:nvPr/>
            </p:nvSpPr>
            <p:spPr bwMode="auto">
              <a:xfrm>
                <a:off x="5180584" y="3790698"/>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09"/>
              <p:cNvSpPr>
                <a:spLocks/>
              </p:cNvSpPr>
              <p:nvPr/>
            </p:nvSpPr>
            <p:spPr bwMode="auto">
              <a:xfrm>
                <a:off x="5271899" y="3790698"/>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10"/>
              <p:cNvSpPr>
                <a:spLocks/>
              </p:cNvSpPr>
              <p:nvPr/>
            </p:nvSpPr>
            <p:spPr bwMode="auto">
              <a:xfrm>
                <a:off x="5927212"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17"/>
              <p:cNvSpPr>
                <a:spLocks/>
              </p:cNvSpPr>
              <p:nvPr/>
            </p:nvSpPr>
            <p:spPr bwMode="auto">
              <a:xfrm>
                <a:off x="6007783" y="3763840"/>
                <a:ext cx="18800" cy="45657"/>
              </a:xfrm>
              <a:custGeom>
                <a:avLst/>
                <a:gdLst/>
                <a:ahLst/>
                <a:cxnLst>
                  <a:cxn ang="0">
                    <a:pos x="0" y="3"/>
                  </a:cxn>
                  <a:cxn ang="0">
                    <a:pos x="0" y="1"/>
                  </a:cxn>
                  <a:cxn ang="0">
                    <a:pos x="0" y="3"/>
                  </a:cxn>
                </a:cxnLst>
                <a:rect l="0" t="0" r="r" b="b"/>
                <a:pathLst>
                  <a:path w="2" h="5">
                    <a:moveTo>
                      <a:pt x="0" y="3"/>
                    </a:moveTo>
                    <a:cubicBezTo>
                      <a:pt x="2" y="5"/>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22"/>
              <p:cNvSpPr>
                <a:spLocks/>
              </p:cNvSpPr>
              <p:nvPr/>
            </p:nvSpPr>
            <p:spPr bwMode="auto">
              <a:xfrm>
                <a:off x="5779498" y="3763840"/>
                <a:ext cx="29543" cy="18800"/>
              </a:xfrm>
              <a:custGeom>
                <a:avLst/>
                <a:gdLst/>
                <a:ahLst/>
                <a:cxnLst>
                  <a:cxn ang="0">
                    <a:pos x="1" y="2"/>
                  </a:cxn>
                  <a:cxn ang="0">
                    <a:pos x="3" y="1"/>
                  </a:cxn>
                  <a:cxn ang="0">
                    <a:pos x="2" y="0"/>
                  </a:cxn>
                  <a:cxn ang="0">
                    <a:pos x="0" y="0"/>
                  </a:cxn>
                  <a:cxn ang="0">
                    <a:pos x="1" y="2"/>
                  </a:cxn>
                </a:cxnLst>
                <a:rect l="0" t="0" r="r" b="b"/>
                <a:pathLst>
                  <a:path w="3" h="2">
                    <a:moveTo>
                      <a:pt x="1" y="2"/>
                    </a:moveTo>
                    <a:cubicBezTo>
                      <a:pt x="2" y="2"/>
                      <a:pt x="2" y="1"/>
                      <a:pt x="3" y="1"/>
                    </a:cubicBezTo>
                    <a:cubicBezTo>
                      <a:pt x="3" y="1"/>
                      <a:pt x="2" y="0"/>
                      <a:pt x="2" y="0"/>
                    </a:cubicBezTo>
                    <a:cubicBezTo>
                      <a:pt x="1" y="0"/>
                      <a:pt x="1" y="0"/>
                      <a:pt x="0" y="0"/>
                    </a:cubicBezTo>
                    <a:cubicBezTo>
                      <a:pt x="1"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38"/>
              <p:cNvSpPr>
                <a:spLocks/>
              </p:cNvSpPr>
              <p:nvPr/>
            </p:nvSpPr>
            <p:spPr bwMode="auto">
              <a:xfrm>
                <a:off x="5416927" y="3745040"/>
                <a:ext cx="26857" cy="18800"/>
              </a:xfrm>
              <a:custGeom>
                <a:avLst/>
                <a:gdLst/>
                <a:ahLst/>
                <a:cxnLst>
                  <a:cxn ang="0">
                    <a:pos x="0" y="0"/>
                  </a:cxn>
                  <a:cxn ang="0">
                    <a:pos x="0" y="2"/>
                  </a:cxn>
                  <a:cxn ang="0">
                    <a:pos x="3" y="2"/>
                  </a:cxn>
                  <a:cxn ang="0">
                    <a:pos x="0" y="0"/>
                  </a:cxn>
                </a:cxnLst>
                <a:rect l="0" t="0" r="r" b="b"/>
                <a:pathLst>
                  <a:path w="3" h="2">
                    <a:moveTo>
                      <a:pt x="0" y="0"/>
                    </a:moveTo>
                    <a:cubicBezTo>
                      <a:pt x="0" y="1"/>
                      <a:pt x="0" y="1"/>
                      <a:pt x="0" y="2"/>
                    </a:cubicBezTo>
                    <a:cubicBezTo>
                      <a:pt x="1" y="2"/>
                      <a:pt x="2" y="2"/>
                      <a:pt x="3" y="2"/>
                    </a:cubicBezTo>
                    <a:cubicBezTo>
                      <a:pt x="3" y="0"/>
                      <a:pt x="2"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39"/>
              <p:cNvSpPr>
                <a:spLocks/>
              </p:cNvSpPr>
              <p:nvPr/>
            </p:nvSpPr>
            <p:spPr bwMode="auto">
              <a:xfrm>
                <a:off x="5443784" y="3736983"/>
                <a:ext cx="26857" cy="26857"/>
              </a:xfrm>
              <a:custGeom>
                <a:avLst/>
                <a:gdLst/>
                <a:ahLst/>
                <a:cxnLst>
                  <a:cxn ang="0">
                    <a:pos x="3" y="3"/>
                  </a:cxn>
                  <a:cxn ang="0">
                    <a:pos x="0" y="0"/>
                  </a:cxn>
                  <a:cxn ang="0">
                    <a:pos x="3" y="3"/>
                  </a:cxn>
                </a:cxnLst>
                <a:rect l="0" t="0" r="r" b="b"/>
                <a:pathLst>
                  <a:path w="3" h="3">
                    <a:moveTo>
                      <a:pt x="3" y="3"/>
                    </a:moveTo>
                    <a:cubicBezTo>
                      <a:pt x="3" y="1"/>
                      <a:pt x="2" y="0"/>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45"/>
              <p:cNvSpPr>
                <a:spLocks/>
              </p:cNvSpPr>
              <p:nvPr/>
            </p:nvSpPr>
            <p:spPr bwMode="auto">
              <a:xfrm>
                <a:off x="5215499"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46"/>
              <p:cNvSpPr>
                <a:spLocks/>
              </p:cNvSpPr>
              <p:nvPr/>
            </p:nvSpPr>
            <p:spPr bwMode="auto">
              <a:xfrm>
                <a:off x="5298756" y="3718183"/>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47"/>
              <p:cNvSpPr>
                <a:spLocks/>
              </p:cNvSpPr>
              <p:nvPr/>
            </p:nvSpPr>
            <p:spPr bwMode="auto">
              <a:xfrm>
                <a:off x="5535098"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48"/>
              <p:cNvSpPr>
                <a:spLocks/>
              </p:cNvSpPr>
              <p:nvPr/>
            </p:nvSpPr>
            <p:spPr bwMode="auto">
              <a:xfrm>
                <a:off x="5690869" y="3718183"/>
                <a:ext cx="16114"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49"/>
              <p:cNvSpPr>
                <a:spLocks/>
              </p:cNvSpPr>
              <p:nvPr/>
            </p:nvSpPr>
            <p:spPr bwMode="auto">
              <a:xfrm>
                <a:off x="5835898"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54"/>
              <p:cNvSpPr>
                <a:spLocks/>
              </p:cNvSpPr>
              <p:nvPr/>
            </p:nvSpPr>
            <p:spPr bwMode="auto">
              <a:xfrm>
                <a:off x="5271899" y="3718183"/>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55"/>
              <p:cNvSpPr>
                <a:spLocks/>
              </p:cNvSpPr>
              <p:nvPr/>
            </p:nvSpPr>
            <p:spPr bwMode="auto">
              <a:xfrm>
                <a:off x="5744584" y="3710126"/>
                <a:ext cx="26857" cy="26857"/>
              </a:xfrm>
              <a:custGeom>
                <a:avLst/>
                <a:gdLst/>
                <a:ahLst/>
                <a:cxnLst>
                  <a:cxn ang="0">
                    <a:pos x="3" y="0"/>
                  </a:cxn>
                  <a:cxn ang="0">
                    <a:pos x="0" y="0"/>
                  </a:cxn>
                  <a:cxn ang="0">
                    <a:pos x="3" y="0"/>
                  </a:cxn>
                </a:cxnLst>
                <a:rect l="0" t="0" r="r" b="b"/>
                <a:pathLst>
                  <a:path w="3" h="3">
                    <a:moveTo>
                      <a:pt x="3" y="0"/>
                    </a:moveTo>
                    <a:cubicBezTo>
                      <a:pt x="2" y="0"/>
                      <a:pt x="1" y="0"/>
                      <a:pt x="0" y="0"/>
                    </a:cubicBezTo>
                    <a:cubicBezTo>
                      <a:pt x="0" y="2"/>
                      <a:pt x="3" y="3"/>
                      <a:pt x="3"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61"/>
              <p:cNvSpPr>
                <a:spLocks/>
              </p:cNvSpPr>
              <p:nvPr/>
            </p:nvSpPr>
            <p:spPr bwMode="auto">
              <a:xfrm>
                <a:off x="5443784" y="3710126"/>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65"/>
              <p:cNvSpPr>
                <a:spLocks/>
              </p:cNvSpPr>
              <p:nvPr/>
            </p:nvSpPr>
            <p:spPr bwMode="auto">
              <a:xfrm>
                <a:off x="5862755" y="3691326"/>
                <a:ext cx="26857" cy="18800"/>
              </a:xfrm>
              <a:custGeom>
                <a:avLst/>
                <a:gdLst/>
                <a:ahLst/>
                <a:cxnLst>
                  <a:cxn ang="0">
                    <a:pos x="3" y="1"/>
                  </a:cxn>
                  <a:cxn ang="0">
                    <a:pos x="0" y="0"/>
                  </a:cxn>
                  <a:cxn ang="0">
                    <a:pos x="3" y="1"/>
                  </a:cxn>
                </a:cxnLst>
                <a:rect l="0" t="0" r="r" b="b"/>
                <a:pathLst>
                  <a:path w="3" h="2">
                    <a:moveTo>
                      <a:pt x="3" y="1"/>
                    </a:moveTo>
                    <a:cubicBezTo>
                      <a:pt x="3" y="0"/>
                      <a:pt x="1" y="0"/>
                      <a:pt x="0" y="0"/>
                    </a:cubicBezTo>
                    <a:cubicBezTo>
                      <a:pt x="0" y="2"/>
                      <a:pt x="2" y="2"/>
                      <a:pt x="3"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67"/>
              <p:cNvSpPr>
                <a:spLocks/>
              </p:cNvSpPr>
              <p:nvPr/>
            </p:nvSpPr>
            <p:spPr bwMode="auto">
              <a:xfrm>
                <a:off x="5242356" y="3672526"/>
                <a:ext cx="29543" cy="26857"/>
              </a:xfrm>
              <a:custGeom>
                <a:avLst/>
                <a:gdLst/>
                <a:ahLst/>
                <a:cxnLst>
                  <a:cxn ang="0">
                    <a:pos x="1" y="3"/>
                  </a:cxn>
                  <a:cxn ang="0">
                    <a:pos x="3" y="0"/>
                  </a:cxn>
                  <a:cxn ang="0">
                    <a:pos x="1" y="0"/>
                  </a:cxn>
                  <a:cxn ang="0">
                    <a:pos x="1" y="3"/>
                  </a:cxn>
                </a:cxnLst>
                <a:rect l="0" t="0" r="r" b="b"/>
                <a:pathLst>
                  <a:path w="3" h="3">
                    <a:moveTo>
                      <a:pt x="1" y="3"/>
                    </a:moveTo>
                    <a:cubicBezTo>
                      <a:pt x="3" y="3"/>
                      <a:pt x="3" y="2"/>
                      <a:pt x="3" y="0"/>
                    </a:cubicBezTo>
                    <a:cubicBezTo>
                      <a:pt x="2" y="0"/>
                      <a:pt x="1" y="0"/>
                      <a:pt x="1"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75"/>
              <p:cNvSpPr>
                <a:spLocks/>
              </p:cNvSpPr>
              <p:nvPr/>
            </p:nvSpPr>
            <p:spPr bwMode="auto">
              <a:xfrm>
                <a:off x="5599555" y="3672526"/>
                <a:ext cx="34914" cy="18800"/>
              </a:xfrm>
              <a:custGeom>
                <a:avLst/>
                <a:gdLst/>
                <a:ahLst/>
                <a:cxnLst>
                  <a:cxn ang="0">
                    <a:pos x="0" y="1"/>
                  </a:cxn>
                  <a:cxn ang="0">
                    <a:pos x="3" y="0"/>
                  </a:cxn>
                  <a:cxn ang="0">
                    <a:pos x="0" y="1"/>
                  </a:cxn>
                </a:cxnLst>
                <a:rect l="0" t="0" r="r" b="b"/>
                <a:pathLst>
                  <a:path w="4" h="2">
                    <a:moveTo>
                      <a:pt x="0" y="1"/>
                    </a:moveTo>
                    <a:cubicBezTo>
                      <a:pt x="0" y="2"/>
                      <a:pt x="4" y="2"/>
                      <a:pt x="3" y="0"/>
                    </a:cubicBezTo>
                    <a:cubicBezTo>
                      <a:pt x="2" y="0"/>
                      <a:pt x="2"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79"/>
              <p:cNvSpPr>
                <a:spLocks/>
              </p:cNvSpPr>
              <p:nvPr/>
            </p:nvSpPr>
            <p:spPr bwMode="auto">
              <a:xfrm>
                <a:off x="5572698" y="3653726"/>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80"/>
              <p:cNvSpPr>
                <a:spLocks/>
              </p:cNvSpPr>
              <p:nvPr/>
            </p:nvSpPr>
            <p:spPr bwMode="auto">
              <a:xfrm>
                <a:off x="5653270" y="3653726"/>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81"/>
              <p:cNvSpPr>
                <a:spLocks/>
              </p:cNvSpPr>
              <p:nvPr/>
            </p:nvSpPr>
            <p:spPr bwMode="auto">
              <a:xfrm>
                <a:off x="5690869" y="3653726"/>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82"/>
              <p:cNvSpPr>
                <a:spLocks/>
              </p:cNvSpPr>
              <p:nvPr/>
            </p:nvSpPr>
            <p:spPr bwMode="auto">
              <a:xfrm>
                <a:off x="5916469" y="3653726"/>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83"/>
              <p:cNvSpPr>
                <a:spLocks/>
              </p:cNvSpPr>
              <p:nvPr/>
            </p:nvSpPr>
            <p:spPr bwMode="auto">
              <a:xfrm>
                <a:off x="6319326" y="3653726"/>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87"/>
              <p:cNvSpPr>
                <a:spLocks/>
              </p:cNvSpPr>
              <p:nvPr/>
            </p:nvSpPr>
            <p:spPr bwMode="auto">
              <a:xfrm>
                <a:off x="5180584"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88"/>
              <p:cNvSpPr>
                <a:spLocks/>
              </p:cNvSpPr>
              <p:nvPr/>
            </p:nvSpPr>
            <p:spPr bwMode="auto">
              <a:xfrm>
                <a:off x="5615670" y="3618812"/>
                <a:ext cx="37600" cy="34914"/>
              </a:xfrm>
              <a:custGeom>
                <a:avLst/>
                <a:gdLst/>
                <a:ahLst/>
                <a:cxnLst>
                  <a:cxn ang="0">
                    <a:pos x="0" y="4"/>
                  </a:cxn>
                  <a:cxn ang="0">
                    <a:pos x="3" y="4"/>
                  </a:cxn>
                  <a:cxn ang="0">
                    <a:pos x="4" y="2"/>
                  </a:cxn>
                  <a:cxn ang="0">
                    <a:pos x="0" y="1"/>
                  </a:cxn>
                  <a:cxn ang="0">
                    <a:pos x="0" y="4"/>
                  </a:cxn>
                </a:cxnLst>
                <a:rect l="0" t="0" r="r" b="b"/>
                <a:pathLst>
                  <a:path w="4" h="4">
                    <a:moveTo>
                      <a:pt x="0" y="4"/>
                    </a:moveTo>
                    <a:cubicBezTo>
                      <a:pt x="1" y="4"/>
                      <a:pt x="2" y="4"/>
                      <a:pt x="3" y="4"/>
                    </a:cubicBezTo>
                    <a:cubicBezTo>
                      <a:pt x="3" y="3"/>
                      <a:pt x="3" y="2"/>
                      <a:pt x="4" y="2"/>
                    </a:cubicBezTo>
                    <a:cubicBezTo>
                      <a:pt x="4" y="0"/>
                      <a:pt x="1" y="2"/>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89"/>
              <p:cNvSpPr>
                <a:spLocks/>
              </p:cNvSpPr>
              <p:nvPr/>
            </p:nvSpPr>
            <p:spPr bwMode="auto">
              <a:xfrm>
                <a:off x="6244126" y="3645669"/>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95"/>
              <p:cNvSpPr>
                <a:spLocks/>
              </p:cNvSpPr>
              <p:nvPr/>
            </p:nvSpPr>
            <p:spPr bwMode="auto">
              <a:xfrm>
                <a:off x="5279956" y="3608069"/>
                <a:ext cx="64457" cy="37600"/>
              </a:xfrm>
              <a:custGeom>
                <a:avLst/>
                <a:gdLst/>
                <a:ahLst/>
                <a:cxnLst>
                  <a:cxn ang="0">
                    <a:pos x="5" y="4"/>
                  </a:cxn>
                  <a:cxn ang="0">
                    <a:pos x="0" y="0"/>
                  </a:cxn>
                  <a:cxn ang="0">
                    <a:pos x="0" y="2"/>
                  </a:cxn>
                  <a:cxn ang="0">
                    <a:pos x="5" y="4"/>
                  </a:cxn>
                </a:cxnLst>
                <a:rect l="0" t="0" r="r" b="b"/>
                <a:pathLst>
                  <a:path w="7" h="4">
                    <a:moveTo>
                      <a:pt x="5" y="4"/>
                    </a:moveTo>
                    <a:cubicBezTo>
                      <a:pt x="7" y="2"/>
                      <a:pt x="4" y="0"/>
                      <a:pt x="0" y="0"/>
                    </a:cubicBezTo>
                    <a:cubicBezTo>
                      <a:pt x="0" y="1"/>
                      <a:pt x="0" y="2"/>
                      <a:pt x="0" y="2"/>
                    </a:cubicBezTo>
                    <a:cubicBezTo>
                      <a:pt x="4" y="1"/>
                      <a:pt x="3" y="4"/>
                      <a:pt x="5"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96"/>
              <p:cNvSpPr>
                <a:spLocks/>
              </p:cNvSpPr>
              <p:nvPr/>
            </p:nvSpPr>
            <p:spPr bwMode="auto">
              <a:xfrm>
                <a:off x="5561955" y="3626869"/>
                <a:ext cx="26857" cy="18800"/>
              </a:xfrm>
              <a:custGeom>
                <a:avLst/>
                <a:gdLst/>
                <a:ahLst/>
                <a:cxnLst>
                  <a:cxn ang="0">
                    <a:pos x="1" y="2"/>
                  </a:cxn>
                  <a:cxn ang="0">
                    <a:pos x="2" y="2"/>
                  </a:cxn>
                  <a:cxn ang="0">
                    <a:pos x="0" y="0"/>
                  </a:cxn>
                  <a:cxn ang="0">
                    <a:pos x="1" y="2"/>
                  </a:cxn>
                </a:cxnLst>
                <a:rect l="0" t="0" r="r" b="b"/>
                <a:pathLst>
                  <a:path w="3" h="2">
                    <a:moveTo>
                      <a:pt x="1" y="2"/>
                    </a:moveTo>
                    <a:cubicBezTo>
                      <a:pt x="1" y="2"/>
                      <a:pt x="2" y="2"/>
                      <a:pt x="2" y="2"/>
                    </a:cubicBezTo>
                    <a:cubicBezTo>
                      <a:pt x="3"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97"/>
              <p:cNvSpPr>
                <a:spLocks/>
              </p:cNvSpPr>
              <p:nvPr/>
            </p:nvSpPr>
            <p:spPr bwMode="auto">
              <a:xfrm>
                <a:off x="5752641" y="3626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403"/>
              <p:cNvSpPr>
                <a:spLocks/>
              </p:cNvSpPr>
              <p:nvPr/>
            </p:nvSpPr>
            <p:spPr bwMode="auto">
              <a:xfrm>
                <a:off x="5779498" y="3600012"/>
                <a:ext cx="29543" cy="37600"/>
              </a:xfrm>
              <a:custGeom>
                <a:avLst/>
                <a:gdLst/>
                <a:ahLst/>
                <a:cxnLst>
                  <a:cxn ang="0">
                    <a:pos x="1" y="3"/>
                  </a:cxn>
                  <a:cxn ang="0">
                    <a:pos x="0" y="1"/>
                  </a:cxn>
                  <a:cxn ang="0">
                    <a:pos x="0" y="3"/>
                  </a:cxn>
                  <a:cxn ang="0">
                    <a:pos x="1" y="3"/>
                  </a:cxn>
                </a:cxnLst>
                <a:rect l="0" t="0" r="r" b="b"/>
                <a:pathLst>
                  <a:path w="3" h="4">
                    <a:moveTo>
                      <a:pt x="1" y="3"/>
                    </a:moveTo>
                    <a:cubicBezTo>
                      <a:pt x="3" y="4"/>
                      <a:pt x="2" y="0"/>
                      <a:pt x="0" y="1"/>
                    </a:cubicBezTo>
                    <a:cubicBezTo>
                      <a:pt x="0" y="2"/>
                      <a:pt x="0" y="2"/>
                      <a:pt x="0" y="3"/>
                    </a:cubicBezTo>
                    <a:cubicBezTo>
                      <a:pt x="1" y="2"/>
                      <a:pt x="1" y="3"/>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404"/>
              <p:cNvSpPr>
                <a:spLocks/>
              </p:cNvSpPr>
              <p:nvPr/>
            </p:nvSpPr>
            <p:spPr bwMode="auto">
              <a:xfrm>
                <a:off x="6308583" y="3600012"/>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13"/>
              <p:cNvSpPr>
                <a:spLocks/>
              </p:cNvSpPr>
              <p:nvPr/>
            </p:nvSpPr>
            <p:spPr bwMode="auto">
              <a:xfrm>
                <a:off x="5835898" y="3036013"/>
                <a:ext cx="26857" cy="26857"/>
              </a:xfrm>
              <a:custGeom>
                <a:avLst/>
                <a:gdLst/>
                <a:ahLst/>
                <a:cxnLst>
                  <a:cxn ang="0">
                    <a:pos x="0" y="3"/>
                  </a:cxn>
                  <a:cxn ang="0">
                    <a:pos x="3" y="3"/>
                  </a:cxn>
                  <a:cxn ang="0">
                    <a:pos x="3" y="0"/>
                  </a:cxn>
                  <a:cxn ang="0">
                    <a:pos x="0" y="3"/>
                  </a:cxn>
                </a:cxnLst>
                <a:rect l="0" t="0" r="r" b="b"/>
                <a:pathLst>
                  <a:path w="3" h="3">
                    <a:moveTo>
                      <a:pt x="0" y="3"/>
                    </a:moveTo>
                    <a:cubicBezTo>
                      <a:pt x="1" y="3"/>
                      <a:pt x="2" y="3"/>
                      <a:pt x="3" y="3"/>
                    </a:cubicBezTo>
                    <a:cubicBezTo>
                      <a:pt x="3" y="2"/>
                      <a:pt x="3" y="1"/>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14"/>
              <p:cNvSpPr>
                <a:spLocks/>
              </p:cNvSpPr>
              <p:nvPr/>
            </p:nvSpPr>
            <p:spPr bwMode="auto">
              <a:xfrm>
                <a:off x="6273670" y="3054812"/>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15"/>
              <p:cNvSpPr>
                <a:spLocks/>
              </p:cNvSpPr>
              <p:nvPr/>
            </p:nvSpPr>
            <p:spPr bwMode="auto">
              <a:xfrm>
                <a:off x="6354241" y="2990355"/>
                <a:ext cx="99372" cy="72515"/>
              </a:xfrm>
              <a:custGeom>
                <a:avLst/>
                <a:gdLst/>
                <a:ahLst/>
                <a:cxnLst>
                  <a:cxn ang="0">
                    <a:pos x="0" y="8"/>
                  </a:cxn>
                  <a:cxn ang="0">
                    <a:pos x="11" y="3"/>
                  </a:cxn>
                  <a:cxn ang="0">
                    <a:pos x="3" y="2"/>
                  </a:cxn>
                  <a:cxn ang="0">
                    <a:pos x="3" y="7"/>
                  </a:cxn>
                  <a:cxn ang="0">
                    <a:pos x="0" y="8"/>
                  </a:cxn>
                </a:cxnLst>
                <a:rect l="0" t="0" r="r" b="b"/>
                <a:pathLst>
                  <a:path w="11" h="8">
                    <a:moveTo>
                      <a:pt x="0" y="8"/>
                    </a:moveTo>
                    <a:cubicBezTo>
                      <a:pt x="5" y="8"/>
                      <a:pt x="6" y="3"/>
                      <a:pt x="11" y="3"/>
                    </a:cubicBezTo>
                    <a:cubicBezTo>
                      <a:pt x="10" y="0"/>
                      <a:pt x="7" y="3"/>
                      <a:pt x="3" y="2"/>
                    </a:cubicBezTo>
                    <a:cubicBezTo>
                      <a:pt x="4" y="5"/>
                      <a:pt x="3" y="5"/>
                      <a:pt x="3" y="7"/>
                    </a:cubicBezTo>
                    <a:cubicBezTo>
                      <a:pt x="1" y="6"/>
                      <a:pt x="0" y="7"/>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616"/>
              <p:cNvSpPr>
                <a:spLocks/>
              </p:cNvSpPr>
              <p:nvPr/>
            </p:nvSpPr>
            <p:spPr bwMode="auto">
              <a:xfrm>
                <a:off x="6765154" y="3054812"/>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17"/>
              <p:cNvSpPr>
                <a:spLocks/>
              </p:cNvSpPr>
              <p:nvPr/>
            </p:nvSpPr>
            <p:spPr bwMode="auto">
              <a:xfrm>
                <a:off x="5706984" y="303601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618"/>
              <p:cNvSpPr>
                <a:spLocks/>
              </p:cNvSpPr>
              <p:nvPr/>
            </p:nvSpPr>
            <p:spPr bwMode="auto">
              <a:xfrm>
                <a:off x="6928983" y="3025270"/>
                <a:ext cx="45658" cy="29544"/>
              </a:xfrm>
              <a:custGeom>
                <a:avLst/>
                <a:gdLst/>
                <a:ahLst/>
                <a:cxnLst>
                  <a:cxn ang="0">
                    <a:pos x="4" y="3"/>
                  </a:cxn>
                  <a:cxn ang="0">
                    <a:pos x="0" y="1"/>
                  </a:cxn>
                  <a:cxn ang="0">
                    <a:pos x="4" y="3"/>
                  </a:cxn>
                </a:cxnLst>
                <a:rect l="0" t="0" r="r" b="b"/>
                <a:pathLst>
                  <a:path w="5" h="3">
                    <a:moveTo>
                      <a:pt x="4" y="3"/>
                    </a:moveTo>
                    <a:cubicBezTo>
                      <a:pt x="5" y="0"/>
                      <a:pt x="2" y="2"/>
                      <a:pt x="0" y="1"/>
                    </a:cubicBezTo>
                    <a:cubicBezTo>
                      <a:pt x="0" y="3"/>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623"/>
              <p:cNvSpPr>
                <a:spLocks/>
              </p:cNvSpPr>
              <p:nvPr/>
            </p:nvSpPr>
            <p:spPr bwMode="auto">
              <a:xfrm>
                <a:off x="5980926" y="3025270"/>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624"/>
              <p:cNvSpPr>
                <a:spLocks/>
              </p:cNvSpPr>
              <p:nvPr/>
            </p:nvSpPr>
            <p:spPr bwMode="auto">
              <a:xfrm>
                <a:off x="6117899" y="3017212"/>
                <a:ext cx="45658" cy="26857"/>
              </a:xfrm>
              <a:custGeom>
                <a:avLst/>
                <a:gdLst/>
                <a:ahLst/>
                <a:cxnLst>
                  <a:cxn ang="0">
                    <a:pos x="5" y="1"/>
                  </a:cxn>
                  <a:cxn ang="0">
                    <a:pos x="0" y="1"/>
                  </a:cxn>
                  <a:cxn ang="0">
                    <a:pos x="5" y="1"/>
                  </a:cxn>
                </a:cxnLst>
                <a:rect l="0" t="0" r="r" b="b"/>
                <a:pathLst>
                  <a:path w="5" h="3">
                    <a:moveTo>
                      <a:pt x="5" y="1"/>
                    </a:moveTo>
                    <a:cubicBezTo>
                      <a:pt x="5" y="0"/>
                      <a:pt x="2" y="1"/>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625"/>
              <p:cNvSpPr>
                <a:spLocks/>
              </p:cNvSpPr>
              <p:nvPr/>
            </p:nvSpPr>
            <p:spPr bwMode="auto">
              <a:xfrm>
                <a:off x="6254869" y="2998413"/>
                <a:ext cx="26857" cy="45658"/>
              </a:xfrm>
              <a:custGeom>
                <a:avLst/>
                <a:gdLst/>
                <a:ahLst/>
                <a:cxnLst>
                  <a:cxn ang="0">
                    <a:pos x="0" y="4"/>
                  </a:cxn>
                  <a:cxn ang="0">
                    <a:pos x="2" y="0"/>
                  </a:cxn>
                  <a:cxn ang="0">
                    <a:pos x="0" y="4"/>
                  </a:cxn>
                </a:cxnLst>
                <a:rect l="0" t="0" r="r" b="b"/>
                <a:pathLst>
                  <a:path w="3" h="5">
                    <a:moveTo>
                      <a:pt x="0" y="4"/>
                    </a:moveTo>
                    <a:cubicBezTo>
                      <a:pt x="3" y="5"/>
                      <a:pt x="1" y="1"/>
                      <a:pt x="2" y="0"/>
                    </a:cubicBezTo>
                    <a:cubicBezTo>
                      <a:pt x="1" y="1"/>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626"/>
              <p:cNvSpPr>
                <a:spLocks/>
              </p:cNvSpPr>
              <p:nvPr/>
            </p:nvSpPr>
            <p:spPr bwMode="auto">
              <a:xfrm>
                <a:off x="6308583" y="3025270"/>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627"/>
              <p:cNvSpPr>
                <a:spLocks/>
              </p:cNvSpPr>
              <p:nvPr/>
            </p:nvSpPr>
            <p:spPr bwMode="auto">
              <a:xfrm>
                <a:off x="6007784" y="2998413"/>
                <a:ext cx="10743" cy="26857"/>
              </a:xfrm>
              <a:custGeom>
                <a:avLst/>
                <a:gdLst/>
                <a:ahLst/>
                <a:cxnLst>
                  <a:cxn ang="0">
                    <a:pos x="0" y="3"/>
                  </a:cxn>
                  <a:cxn ang="0">
                    <a:pos x="1" y="3"/>
                  </a:cxn>
                  <a:cxn ang="0">
                    <a:pos x="1" y="0"/>
                  </a:cxn>
                  <a:cxn ang="0">
                    <a:pos x="0" y="0"/>
                  </a:cxn>
                  <a:cxn ang="0">
                    <a:pos x="0" y="3"/>
                  </a:cxn>
                </a:cxnLst>
                <a:rect l="0" t="0" r="r" b="b"/>
                <a:pathLst>
                  <a:path w="1" h="3">
                    <a:moveTo>
                      <a:pt x="0" y="3"/>
                    </a:moveTo>
                    <a:cubicBezTo>
                      <a:pt x="0" y="3"/>
                      <a:pt x="1" y="3"/>
                      <a:pt x="1" y="3"/>
                    </a:cubicBezTo>
                    <a:cubicBezTo>
                      <a:pt x="1" y="2"/>
                      <a:pt x="1" y="1"/>
                      <a:pt x="1"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628"/>
              <p:cNvSpPr>
                <a:spLocks/>
              </p:cNvSpPr>
              <p:nvPr/>
            </p:nvSpPr>
            <p:spPr bwMode="auto">
              <a:xfrm>
                <a:off x="6209213" y="2990355"/>
                <a:ext cx="45658" cy="34915"/>
              </a:xfrm>
              <a:custGeom>
                <a:avLst/>
                <a:gdLst/>
                <a:ahLst/>
                <a:cxnLst>
                  <a:cxn ang="0">
                    <a:pos x="2" y="4"/>
                  </a:cxn>
                  <a:cxn ang="0">
                    <a:pos x="4" y="0"/>
                  </a:cxn>
                  <a:cxn ang="0">
                    <a:pos x="1" y="0"/>
                  </a:cxn>
                  <a:cxn ang="0">
                    <a:pos x="2" y="4"/>
                  </a:cxn>
                </a:cxnLst>
                <a:rect l="0" t="0" r="r" b="b"/>
                <a:pathLst>
                  <a:path w="5" h="4">
                    <a:moveTo>
                      <a:pt x="2" y="4"/>
                    </a:moveTo>
                    <a:cubicBezTo>
                      <a:pt x="5" y="4"/>
                      <a:pt x="3" y="1"/>
                      <a:pt x="4" y="0"/>
                    </a:cubicBezTo>
                    <a:cubicBezTo>
                      <a:pt x="3" y="0"/>
                      <a:pt x="2" y="0"/>
                      <a:pt x="1" y="0"/>
                    </a:cubicBezTo>
                    <a:cubicBezTo>
                      <a:pt x="0" y="2"/>
                      <a:pt x="1" y="3"/>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629"/>
              <p:cNvSpPr>
                <a:spLocks/>
              </p:cNvSpPr>
              <p:nvPr/>
            </p:nvSpPr>
            <p:spPr bwMode="auto">
              <a:xfrm>
                <a:off x="6080299" y="29715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631"/>
              <p:cNvSpPr>
                <a:spLocks/>
              </p:cNvSpPr>
              <p:nvPr/>
            </p:nvSpPr>
            <p:spPr bwMode="auto">
              <a:xfrm>
                <a:off x="6209213" y="2944698"/>
                <a:ext cx="80571" cy="37600"/>
              </a:xfrm>
              <a:custGeom>
                <a:avLst/>
                <a:gdLst/>
                <a:ahLst/>
                <a:cxnLst>
                  <a:cxn ang="0">
                    <a:pos x="1" y="3"/>
                  </a:cxn>
                  <a:cxn ang="0">
                    <a:pos x="9" y="3"/>
                  </a:cxn>
                  <a:cxn ang="0">
                    <a:pos x="5" y="0"/>
                  </a:cxn>
                  <a:cxn ang="0">
                    <a:pos x="1" y="3"/>
                  </a:cxn>
                </a:cxnLst>
                <a:rect l="0" t="0" r="r" b="b"/>
                <a:pathLst>
                  <a:path w="9" h="4">
                    <a:moveTo>
                      <a:pt x="1" y="3"/>
                    </a:moveTo>
                    <a:cubicBezTo>
                      <a:pt x="3" y="3"/>
                      <a:pt x="6" y="3"/>
                      <a:pt x="9" y="3"/>
                    </a:cubicBezTo>
                    <a:cubicBezTo>
                      <a:pt x="8" y="2"/>
                      <a:pt x="8" y="0"/>
                      <a:pt x="5" y="0"/>
                    </a:cubicBezTo>
                    <a:cubicBezTo>
                      <a:pt x="7" y="4"/>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633"/>
              <p:cNvSpPr>
                <a:spLocks/>
              </p:cNvSpPr>
              <p:nvPr/>
            </p:nvSpPr>
            <p:spPr bwMode="auto">
              <a:xfrm>
                <a:off x="5771441" y="2944698"/>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634"/>
              <p:cNvSpPr>
                <a:spLocks/>
              </p:cNvSpPr>
              <p:nvPr/>
            </p:nvSpPr>
            <p:spPr bwMode="auto">
              <a:xfrm>
                <a:off x="6308583" y="2917841"/>
                <a:ext cx="18801" cy="53714"/>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636"/>
              <p:cNvSpPr>
                <a:spLocks/>
              </p:cNvSpPr>
              <p:nvPr/>
            </p:nvSpPr>
            <p:spPr bwMode="auto">
              <a:xfrm>
                <a:off x="5980926" y="2917841"/>
                <a:ext cx="45658" cy="34915"/>
              </a:xfrm>
              <a:custGeom>
                <a:avLst/>
                <a:gdLst/>
                <a:ahLst/>
                <a:cxnLst>
                  <a:cxn ang="0">
                    <a:pos x="1" y="3"/>
                  </a:cxn>
                  <a:cxn ang="0">
                    <a:pos x="4" y="3"/>
                  </a:cxn>
                  <a:cxn ang="0">
                    <a:pos x="1" y="3"/>
                  </a:cxn>
                </a:cxnLst>
                <a:rect l="0" t="0" r="r" b="b"/>
                <a:pathLst>
                  <a:path w="5" h="4">
                    <a:moveTo>
                      <a:pt x="1" y="3"/>
                    </a:moveTo>
                    <a:cubicBezTo>
                      <a:pt x="2" y="3"/>
                      <a:pt x="4" y="4"/>
                      <a:pt x="4" y="3"/>
                    </a:cubicBezTo>
                    <a:cubicBezTo>
                      <a:pt x="5" y="0"/>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638"/>
              <p:cNvSpPr>
                <a:spLocks/>
              </p:cNvSpPr>
              <p:nvPr/>
            </p:nvSpPr>
            <p:spPr bwMode="auto">
              <a:xfrm>
                <a:off x="6034641" y="2917841"/>
                <a:ext cx="29544" cy="45658"/>
              </a:xfrm>
              <a:custGeom>
                <a:avLst/>
                <a:gdLst/>
                <a:ahLst/>
                <a:cxnLst>
                  <a:cxn ang="0">
                    <a:pos x="0" y="2"/>
                  </a:cxn>
                  <a:cxn ang="0">
                    <a:pos x="0" y="2"/>
                  </a:cxn>
                </a:cxnLst>
                <a:rect l="0" t="0" r="r" b="b"/>
                <a:pathLst>
                  <a:path w="3" h="5">
                    <a:moveTo>
                      <a:pt x="0" y="2"/>
                    </a:moveTo>
                    <a:cubicBezTo>
                      <a:pt x="2" y="5"/>
                      <a:pt x="3"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639"/>
              <p:cNvSpPr>
                <a:spLocks/>
              </p:cNvSpPr>
              <p:nvPr/>
            </p:nvSpPr>
            <p:spPr bwMode="auto">
              <a:xfrm>
                <a:off x="6571783" y="2925898"/>
                <a:ext cx="18801" cy="18801"/>
              </a:xfrm>
              <a:custGeom>
                <a:avLst/>
                <a:gdLst/>
                <a:ahLst/>
                <a:cxnLst>
                  <a:cxn ang="0">
                    <a:pos x="2" y="2"/>
                  </a:cxn>
                  <a:cxn ang="0">
                    <a:pos x="0" y="0"/>
                  </a:cxn>
                  <a:cxn ang="0">
                    <a:pos x="2" y="2"/>
                  </a:cxn>
                </a:cxnLst>
                <a:rect l="0" t="0" r="r" b="b"/>
                <a:pathLst>
                  <a:path w="2" h="2">
                    <a:moveTo>
                      <a:pt x="2" y="2"/>
                    </a:moveTo>
                    <a:cubicBezTo>
                      <a:pt x="2" y="1"/>
                      <a:pt x="1" y="0"/>
                      <a:pt x="0" y="0"/>
                    </a:cubicBezTo>
                    <a:cubicBezTo>
                      <a:pt x="0" y="2"/>
                      <a:pt x="1" y="2"/>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640"/>
              <p:cNvSpPr>
                <a:spLocks/>
              </p:cNvSpPr>
              <p:nvPr/>
            </p:nvSpPr>
            <p:spPr bwMode="auto">
              <a:xfrm>
                <a:off x="6273670" y="2917841"/>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641"/>
              <p:cNvSpPr>
                <a:spLocks/>
              </p:cNvSpPr>
              <p:nvPr/>
            </p:nvSpPr>
            <p:spPr bwMode="auto">
              <a:xfrm>
                <a:off x="6445555" y="2917841"/>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642"/>
              <p:cNvSpPr>
                <a:spLocks/>
              </p:cNvSpPr>
              <p:nvPr/>
            </p:nvSpPr>
            <p:spPr bwMode="auto">
              <a:xfrm>
                <a:off x="6719498" y="2917841"/>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645"/>
              <p:cNvSpPr>
                <a:spLocks/>
              </p:cNvSpPr>
              <p:nvPr/>
            </p:nvSpPr>
            <p:spPr bwMode="auto">
              <a:xfrm>
                <a:off x="5553899" y="2899040"/>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646"/>
              <p:cNvSpPr>
                <a:spLocks/>
              </p:cNvSpPr>
              <p:nvPr/>
            </p:nvSpPr>
            <p:spPr bwMode="auto">
              <a:xfrm>
                <a:off x="5881556" y="2899040"/>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647"/>
              <p:cNvSpPr>
                <a:spLocks/>
              </p:cNvSpPr>
              <p:nvPr/>
            </p:nvSpPr>
            <p:spPr bwMode="auto">
              <a:xfrm>
                <a:off x="6373040" y="2899040"/>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648"/>
              <p:cNvSpPr>
                <a:spLocks/>
              </p:cNvSpPr>
              <p:nvPr/>
            </p:nvSpPr>
            <p:spPr bwMode="auto">
              <a:xfrm>
                <a:off x="6526127" y="2890984"/>
                <a:ext cx="45658" cy="26857"/>
              </a:xfrm>
              <a:custGeom>
                <a:avLst/>
                <a:gdLst/>
                <a:ahLst/>
                <a:cxnLst>
                  <a:cxn ang="0">
                    <a:pos x="0" y="3"/>
                  </a:cxn>
                  <a:cxn ang="0">
                    <a:pos x="5" y="3"/>
                  </a:cxn>
                  <a:cxn ang="0">
                    <a:pos x="0" y="0"/>
                  </a:cxn>
                  <a:cxn ang="0">
                    <a:pos x="0" y="3"/>
                  </a:cxn>
                </a:cxnLst>
                <a:rect l="0" t="0" r="r" b="b"/>
                <a:pathLst>
                  <a:path w="5" h="3">
                    <a:moveTo>
                      <a:pt x="0" y="3"/>
                    </a:moveTo>
                    <a:cubicBezTo>
                      <a:pt x="2" y="3"/>
                      <a:pt x="3" y="3"/>
                      <a:pt x="5" y="3"/>
                    </a:cubicBezTo>
                    <a:cubicBezTo>
                      <a:pt x="5" y="0"/>
                      <a:pt x="1" y="1"/>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649"/>
              <p:cNvSpPr>
                <a:spLocks/>
              </p:cNvSpPr>
              <p:nvPr/>
            </p:nvSpPr>
            <p:spPr bwMode="auto">
              <a:xfrm>
                <a:off x="6319326" y="2890984"/>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650"/>
              <p:cNvSpPr>
                <a:spLocks/>
              </p:cNvSpPr>
              <p:nvPr/>
            </p:nvSpPr>
            <p:spPr bwMode="auto">
              <a:xfrm>
                <a:off x="6617441" y="289098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651"/>
              <p:cNvSpPr>
                <a:spLocks/>
              </p:cNvSpPr>
              <p:nvPr/>
            </p:nvSpPr>
            <p:spPr bwMode="auto">
              <a:xfrm>
                <a:off x="6244126" y="287218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652"/>
              <p:cNvSpPr>
                <a:spLocks/>
              </p:cNvSpPr>
              <p:nvPr/>
            </p:nvSpPr>
            <p:spPr bwMode="auto">
              <a:xfrm>
                <a:off x="6555668" y="2872183"/>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653"/>
              <p:cNvSpPr>
                <a:spLocks/>
              </p:cNvSpPr>
              <p:nvPr/>
            </p:nvSpPr>
            <p:spPr bwMode="auto">
              <a:xfrm>
                <a:off x="6818868" y="2834583"/>
                <a:ext cx="64457" cy="45658"/>
              </a:xfrm>
              <a:custGeom>
                <a:avLst/>
                <a:gdLst/>
                <a:ahLst/>
                <a:cxnLst>
                  <a:cxn ang="0">
                    <a:pos x="6" y="5"/>
                  </a:cxn>
                  <a:cxn ang="0">
                    <a:pos x="7" y="3"/>
                  </a:cxn>
                  <a:cxn ang="0">
                    <a:pos x="2" y="2"/>
                  </a:cxn>
                  <a:cxn ang="0">
                    <a:pos x="6" y="5"/>
                  </a:cxn>
                </a:cxnLst>
                <a:rect l="0" t="0" r="r" b="b"/>
                <a:pathLst>
                  <a:path w="7" h="5">
                    <a:moveTo>
                      <a:pt x="6" y="5"/>
                    </a:moveTo>
                    <a:cubicBezTo>
                      <a:pt x="6" y="4"/>
                      <a:pt x="7" y="3"/>
                      <a:pt x="7" y="3"/>
                    </a:cubicBezTo>
                    <a:cubicBezTo>
                      <a:pt x="7" y="0"/>
                      <a:pt x="3" y="3"/>
                      <a:pt x="2" y="2"/>
                    </a:cubicBezTo>
                    <a:cubicBezTo>
                      <a:pt x="0" y="3"/>
                      <a:pt x="5" y="4"/>
                      <a:pt x="6"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654"/>
              <p:cNvSpPr>
                <a:spLocks/>
              </p:cNvSpPr>
              <p:nvPr/>
            </p:nvSpPr>
            <p:spPr bwMode="auto">
              <a:xfrm>
                <a:off x="6719498" y="2834583"/>
                <a:ext cx="34915" cy="37600"/>
              </a:xfrm>
              <a:custGeom>
                <a:avLst/>
                <a:gdLst/>
                <a:ahLst/>
                <a:cxnLst>
                  <a:cxn ang="0">
                    <a:pos x="0" y="4"/>
                  </a:cxn>
                  <a:cxn ang="0">
                    <a:pos x="4" y="0"/>
                  </a:cxn>
                  <a:cxn ang="0">
                    <a:pos x="0" y="0"/>
                  </a:cxn>
                  <a:cxn ang="0">
                    <a:pos x="0" y="4"/>
                  </a:cxn>
                </a:cxnLst>
                <a:rect l="0" t="0" r="r" b="b"/>
                <a:pathLst>
                  <a:path w="4" h="4">
                    <a:moveTo>
                      <a:pt x="0" y="4"/>
                    </a:moveTo>
                    <a:cubicBezTo>
                      <a:pt x="2" y="4"/>
                      <a:pt x="4" y="2"/>
                      <a:pt x="4" y="0"/>
                    </a:cubicBezTo>
                    <a:cubicBezTo>
                      <a:pt x="2" y="1"/>
                      <a:pt x="3" y="0"/>
                      <a:pt x="0" y="0"/>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655"/>
              <p:cNvSpPr>
                <a:spLocks/>
              </p:cNvSpPr>
              <p:nvPr/>
            </p:nvSpPr>
            <p:spPr bwMode="auto">
              <a:xfrm>
                <a:off x="6080299" y="285338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656"/>
              <p:cNvSpPr>
                <a:spLocks/>
              </p:cNvSpPr>
              <p:nvPr/>
            </p:nvSpPr>
            <p:spPr bwMode="auto">
              <a:xfrm>
                <a:off x="6281726" y="2834583"/>
                <a:ext cx="45658" cy="37600"/>
              </a:xfrm>
              <a:custGeom>
                <a:avLst/>
                <a:gdLst/>
                <a:ahLst/>
                <a:cxnLst>
                  <a:cxn ang="0">
                    <a:pos x="3" y="3"/>
                  </a:cxn>
                  <a:cxn ang="0">
                    <a:pos x="4" y="0"/>
                  </a:cxn>
                  <a:cxn ang="0">
                    <a:pos x="1" y="0"/>
                  </a:cxn>
                  <a:cxn ang="0">
                    <a:pos x="3" y="3"/>
                  </a:cxn>
                </a:cxnLst>
                <a:rect l="0" t="0" r="r" b="b"/>
                <a:pathLst>
                  <a:path w="5" h="4">
                    <a:moveTo>
                      <a:pt x="3" y="3"/>
                    </a:moveTo>
                    <a:cubicBezTo>
                      <a:pt x="5" y="4"/>
                      <a:pt x="4" y="2"/>
                      <a:pt x="4" y="0"/>
                    </a:cubicBezTo>
                    <a:cubicBezTo>
                      <a:pt x="3" y="0"/>
                      <a:pt x="2" y="0"/>
                      <a:pt x="1" y="0"/>
                    </a:cubicBezTo>
                    <a:cubicBezTo>
                      <a:pt x="0" y="3"/>
                      <a:pt x="4" y="1"/>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657"/>
              <p:cNvSpPr>
                <a:spLocks/>
              </p:cNvSpPr>
              <p:nvPr/>
            </p:nvSpPr>
            <p:spPr bwMode="auto">
              <a:xfrm>
                <a:off x="6617441" y="2834583"/>
                <a:ext cx="37600" cy="26857"/>
              </a:xfrm>
              <a:custGeom>
                <a:avLst/>
                <a:gdLst/>
                <a:ahLst/>
                <a:cxnLst>
                  <a:cxn ang="0">
                    <a:pos x="0" y="3"/>
                  </a:cxn>
                  <a:cxn ang="0">
                    <a:pos x="4" y="3"/>
                  </a:cxn>
                  <a:cxn ang="0">
                    <a:pos x="4" y="0"/>
                  </a:cxn>
                  <a:cxn ang="0">
                    <a:pos x="0" y="3"/>
                  </a:cxn>
                </a:cxnLst>
                <a:rect l="0" t="0" r="r" b="b"/>
                <a:pathLst>
                  <a:path w="4" h="3">
                    <a:moveTo>
                      <a:pt x="0" y="3"/>
                    </a:moveTo>
                    <a:cubicBezTo>
                      <a:pt x="1" y="3"/>
                      <a:pt x="2" y="3"/>
                      <a:pt x="4" y="3"/>
                    </a:cubicBezTo>
                    <a:cubicBezTo>
                      <a:pt x="4" y="2"/>
                      <a:pt x="4" y="1"/>
                      <a:pt x="4"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658"/>
              <p:cNvSpPr>
                <a:spLocks/>
              </p:cNvSpPr>
              <p:nvPr/>
            </p:nvSpPr>
            <p:spPr bwMode="auto">
              <a:xfrm>
                <a:off x="6125955" y="2834583"/>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662"/>
              <p:cNvSpPr>
                <a:spLocks/>
              </p:cNvSpPr>
              <p:nvPr/>
            </p:nvSpPr>
            <p:spPr bwMode="auto">
              <a:xfrm>
                <a:off x="6018526" y="2826527"/>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663"/>
              <p:cNvSpPr>
                <a:spLocks/>
              </p:cNvSpPr>
              <p:nvPr/>
            </p:nvSpPr>
            <p:spPr bwMode="auto">
              <a:xfrm>
                <a:off x="6510012" y="2826527"/>
                <a:ext cx="16114"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665"/>
              <p:cNvSpPr>
                <a:spLocks/>
              </p:cNvSpPr>
              <p:nvPr/>
            </p:nvSpPr>
            <p:spPr bwMode="auto">
              <a:xfrm>
                <a:off x="6080299" y="2788927"/>
                <a:ext cx="29544" cy="37600"/>
              </a:xfrm>
              <a:custGeom>
                <a:avLst/>
                <a:gdLst/>
                <a:ahLst/>
                <a:cxnLst>
                  <a:cxn ang="0">
                    <a:pos x="0" y="4"/>
                  </a:cxn>
                  <a:cxn ang="0">
                    <a:pos x="3" y="1"/>
                  </a:cxn>
                  <a:cxn ang="0">
                    <a:pos x="0" y="4"/>
                  </a:cxn>
                </a:cxnLst>
                <a:rect l="0" t="0" r="r" b="b"/>
                <a:pathLst>
                  <a:path w="3" h="4">
                    <a:moveTo>
                      <a:pt x="0" y="4"/>
                    </a:moveTo>
                    <a:cubicBezTo>
                      <a:pt x="3" y="4"/>
                      <a:pt x="2" y="2"/>
                      <a:pt x="3"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666"/>
              <p:cNvSpPr>
                <a:spLocks/>
              </p:cNvSpPr>
              <p:nvPr/>
            </p:nvSpPr>
            <p:spPr bwMode="auto">
              <a:xfrm>
                <a:off x="6609383" y="2807726"/>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667"/>
              <p:cNvSpPr>
                <a:spLocks/>
              </p:cNvSpPr>
              <p:nvPr/>
            </p:nvSpPr>
            <p:spPr bwMode="auto">
              <a:xfrm>
                <a:off x="6636240" y="2799670"/>
                <a:ext cx="37600" cy="26857"/>
              </a:xfrm>
              <a:custGeom>
                <a:avLst/>
                <a:gdLst/>
                <a:ahLst/>
                <a:cxnLst>
                  <a:cxn ang="0">
                    <a:pos x="3" y="3"/>
                  </a:cxn>
                  <a:cxn ang="0">
                    <a:pos x="0" y="1"/>
                  </a:cxn>
                  <a:cxn ang="0">
                    <a:pos x="3" y="3"/>
                  </a:cxn>
                </a:cxnLst>
                <a:rect l="0" t="0" r="r" b="b"/>
                <a:pathLst>
                  <a:path w="4" h="3">
                    <a:moveTo>
                      <a:pt x="3" y="3"/>
                    </a:moveTo>
                    <a:cubicBezTo>
                      <a:pt x="4" y="0"/>
                      <a:pt x="1" y="1"/>
                      <a:pt x="0" y="1"/>
                    </a:cubicBezTo>
                    <a:cubicBezTo>
                      <a:pt x="0" y="2"/>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668"/>
              <p:cNvSpPr>
                <a:spLocks/>
              </p:cNvSpPr>
              <p:nvPr/>
            </p:nvSpPr>
            <p:spPr bwMode="auto">
              <a:xfrm>
                <a:off x="6689954" y="2772813"/>
                <a:ext cx="56401" cy="53714"/>
              </a:xfrm>
              <a:custGeom>
                <a:avLst/>
                <a:gdLst/>
                <a:ahLst/>
                <a:cxnLst>
                  <a:cxn ang="0">
                    <a:pos x="1" y="6"/>
                  </a:cxn>
                  <a:cxn ang="0">
                    <a:pos x="6" y="0"/>
                  </a:cxn>
                  <a:cxn ang="0">
                    <a:pos x="3" y="0"/>
                  </a:cxn>
                  <a:cxn ang="0">
                    <a:pos x="1" y="6"/>
                  </a:cxn>
                </a:cxnLst>
                <a:rect l="0" t="0" r="r" b="b"/>
                <a:pathLst>
                  <a:path w="6" h="6">
                    <a:moveTo>
                      <a:pt x="1" y="6"/>
                    </a:moveTo>
                    <a:cubicBezTo>
                      <a:pt x="3" y="5"/>
                      <a:pt x="6" y="4"/>
                      <a:pt x="6" y="0"/>
                    </a:cubicBezTo>
                    <a:cubicBezTo>
                      <a:pt x="5" y="0"/>
                      <a:pt x="4" y="0"/>
                      <a:pt x="3" y="0"/>
                    </a:cubicBezTo>
                    <a:cubicBezTo>
                      <a:pt x="4" y="4"/>
                      <a:pt x="0" y="3"/>
                      <a:pt x="1"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670"/>
              <p:cNvSpPr>
                <a:spLocks/>
              </p:cNvSpPr>
              <p:nvPr/>
            </p:nvSpPr>
            <p:spPr bwMode="auto">
              <a:xfrm>
                <a:off x="5980926" y="2788927"/>
                <a:ext cx="8058" cy="29544"/>
              </a:xfrm>
              <a:custGeom>
                <a:avLst/>
                <a:gdLst/>
                <a:ahLst/>
                <a:cxnLst>
                  <a:cxn ang="0">
                    <a:pos x="0" y="2"/>
                  </a:cxn>
                  <a:cxn ang="0">
                    <a:pos x="1" y="1"/>
                  </a:cxn>
                  <a:cxn ang="0">
                    <a:pos x="0" y="0"/>
                  </a:cxn>
                  <a:cxn ang="0">
                    <a:pos x="0" y="2"/>
                  </a:cxn>
                </a:cxnLst>
                <a:rect l="0" t="0" r="r" b="b"/>
                <a:pathLst>
                  <a:path w="1" h="3">
                    <a:moveTo>
                      <a:pt x="0" y="2"/>
                    </a:moveTo>
                    <a:cubicBezTo>
                      <a:pt x="1" y="3"/>
                      <a:pt x="1" y="2"/>
                      <a:pt x="1" y="1"/>
                    </a:cubicBezTo>
                    <a:cubicBezTo>
                      <a:pt x="1" y="1"/>
                      <a:pt x="1"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671"/>
              <p:cNvSpPr>
                <a:spLocks/>
              </p:cNvSpPr>
              <p:nvPr/>
            </p:nvSpPr>
            <p:spPr bwMode="auto">
              <a:xfrm>
                <a:off x="6426754" y="2772813"/>
                <a:ext cx="64457" cy="34915"/>
              </a:xfrm>
              <a:custGeom>
                <a:avLst/>
                <a:gdLst/>
                <a:ahLst/>
                <a:cxnLst>
                  <a:cxn ang="0">
                    <a:pos x="4" y="4"/>
                  </a:cxn>
                  <a:cxn ang="0">
                    <a:pos x="7" y="0"/>
                  </a:cxn>
                  <a:cxn ang="0">
                    <a:pos x="6" y="2"/>
                  </a:cxn>
                  <a:cxn ang="0">
                    <a:pos x="3" y="0"/>
                  </a:cxn>
                  <a:cxn ang="0">
                    <a:pos x="4" y="4"/>
                  </a:cxn>
                </a:cxnLst>
                <a:rect l="0" t="0" r="r" b="b"/>
                <a:pathLst>
                  <a:path w="7" h="4">
                    <a:moveTo>
                      <a:pt x="4" y="4"/>
                    </a:moveTo>
                    <a:cubicBezTo>
                      <a:pt x="6" y="4"/>
                      <a:pt x="7" y="3"/>
                      <a:pt x="7" y="0"/>
                    </a:cubicBezTo>
                    <a:cubicBezTo>
                      <a:pt x="6" y="0"/>
                      <a:pt x="6" y="1"/>
                      <a:pt x="6" y="2"/>
                    </a:cubicBezTo>
                    <a:cubicBezTo>
                      <a:pt x="3" y="3"/>
                      <a:pt x="5" y="0"/>
                      <a:pt x="3" y="0"/>
                    </a:cubicBezTo>
                    <a:cubicBezTo>
                      <a:pt x="0" y="3"/>
                      <a:pt x="5" y="2"/>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672"/>
              <p:cNvSpPr>
                <a:spLocks/>
              </p:cNvSpPr>
              <p:nvPr/>
            </p:nvSpPr>
            <p:spPr bwMode="auto">
              <a:xfrm>
                <a:off x="6735612" y="2780869"/>
                <a:ext cx="75200" cy="26857"/>
              </a:xfrm>
              <a:custGeom>
                <a:avLst/>
                <a:gdLst/>
                <a:ahLst/>
                <a:cxnLst>
                  <a:cxn ang="0">
                    <a:pos x="3" y="3"/>
                  </a:cxn>
                  <a:cxn ang="0">
                    <a:pos x="3" y="3"/>
                  </a:cxn>
                </a:cxnLst>
                <a:rect l="0" t="0" r="r" b="b"/>
                <a:pathLst>
                  <a:path w="8" h="3">
                    <a:moveTo>
                      <a:pt x="3" y="3"/>
                    </a:moveTo>
                    <a:cubicBezTo>
                      <a:pt x="8" y="2"/>
                      <a:pt x="0"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673"/>
              <p:cNvSpPr>
                <a:spLocks/>
              </p:cNvSpPr>
              <p:nvPr/>
            </p:nvSpPr>
            <p:spPr bwMode="auto">
              <a:xfrm>
                <a:off x="6792011" y="2780869"/>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674"/>
              <p:cNvSpPr>
                <a:spLocks/>
              </p:cNvSpPr>
              <p:nvPr/>
            </p:nvSpPr>
            <p:spPr bwMode="auto">
              <a:xfrm>
                <a:off x="6818868" y="2772813"/>
                <a:ext cx="37600" cy="26857"/>
              </a:xfrm>
              <a:custGeom>
                <a:avLst/>
                <a:gdLst/>
                <a:ahLst/>
                <a:cxnLst>
                  <a:cxn ang="0">
                    <a:pos x="3" y="3"/>
                  </a:cxn>
                  <a:cxn ang="0">
                    <a:pos x="4" y="2"/>
                  </a:cxn>
                  <a:cxn ang="0">
                    <a:pos x="4" y="0"/>
                  </a:cxn>
                  <a:cxn ang="0">
                    <a:pos x="0" y="1"/>
                  </a:cxn>
                  <a:cxn ang="0">
                    <a:pos x="3" y="3"/>
                  </a:cxn>
                </a:cxnLst>
                <a:rect l="0" t="0" r="r" b="b"/>
                <a:pathLst>
                  <a:path w="4" h="3">
                    <a:moveTo>
                      <a:pt x="3" y="3"/>
                    </a:moveTo>
                    <a:cubicBezTo>
                      <a:pt x="3" y="3"/>
                      <a:pt x="4" y="2"/>
                      <a:pt x="4" y="2"/>
                    </a:cubicBezTo>
                    <a:cubicBezTo>
                      <a:pt x="4" y="1"/>
                      <a:pt x="4" y="1"/>
                      <a:pt x="4" y="0"/>
                    </a:cubicBezTo>
                    <a:cubicBezTo>
                      <a:pt x="3" y="0"/>
                      <a:pt x="1" y="1"/>
                      <a:pt x="0" y="1"/>
                    </a:cubicBezTo>
                    <a:cubicBezTo>
                      <a:pt x="1" y="2"/>
                      <a:pt x="3" y="1"/>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675"/>
              <p:cNvSpPr>
                <a:spLocks/>
              </p:cNvSpPr>
              <p:nvPr/>
            </p:nvSpPr>
            <p:spPr bwMode="auto">
              <a:xfrm>
                <a:off x="6681898" y="2762070"/>
                <a:ext cx="18801" cy="45658"/>
              </a:xfrm>
              <a:custGeom>
                <a:avLst/>
                <a:gdLst/>
                <a:ahLst/>
                <a:cxnLst>
                  <a:cxn ang="0">
                    <a:pos x="0" y="2"/>
                  </a:cxn>
                  <a:cxn ang="0">
                    <a:pos x="0" y="2"/>
                  </a:cxn>
                </a:cxnLst>
                <a:rect l="0" t="0" r="r" b="b"/>
                <a:pathLst>
                  <a:path w="2" h="5">
                    <a:moveTo>
                      <a:pt x="0" y="2"/>
                    </a:moveTo>
                    <a:cubicBezTo>
                      <a:pt x="2" y="5"/>
                      <a:pt x="2"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676"/>
              <p:cNvSpPr>
                <a:spLocks/>
              </p:cNvSpPr>
              <p:nvPr/>
            </p:nvSpPr>
            <p:spPr bwMode="auto">
              <a:xfrm>
                <a:off x="6526127" y="2762070"/>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677"/>
              <p:cNvSpPr>
                <a:spLocks/>
              </p:cNvSpPr>
              <p:nvPr/>
            </p:nvSpPr>
            <p:spPr bwMode="auto">
              <a:xfrm>
                <a:off x="6636240" y="2762070"/>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678"/>
              <p:cNvSpPr>
                <a:spLocks/>
              </p:cNvSpPr>
              <p:nvPr/>
            </p:nvSpPr>
            <p:spPr bwMode="auto">
              <a:xfrm>
                <a:off x="6872582" y="2762070"/>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679"/>
              <p:cNvSpPr>
                <a:spLocks/>
              </p:cNvSpPr>
              <p:nvPr/>
            </p:nvSpPr>
            <p:spPr bwMode="auto">
              <a:xfrm>
                <a:off x="6526127" y="2716412"/>
                <a:ext cx="37600" cy="26857"/>
              </a:xfrm>
              <a:custGeom>
                <a:avLst/>
                <a:gdLst/>
                <a:ahLst/>
                <a:cxnLst>
                  <a:cxn ang="0">
                    <a:pos x="0" y="3"/>
                  </a:cxn>
                  <a:cxn ang="0">
                    <a:pos x="3" y="0"/>
                  </a:cxn>
                  <a:cxn ang="0">
                    <a:pos x="0" y="3"/>
                  </a:cxn>
                </a:cxnLst>
                <a:rect l="0" t="0" r="r" b="b"/>
                <a:pathLst>
                  <a:path w="4" h="3">
                    <a:moveTo>
                      <a:pt x="0" y="3"/>
                    </a:moveTo>
                    <a:cubicBezTo>
                      <a:pt x="2" y="3"/>
                      <a:pt x="4" y="3"/>
                      <a:pt x="3"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680"/>
              <p:cNvSpPr>
                <a:spLocks/>
              </p:cNvSpPr>
              <p:nvPr/>
            </p:nvSpPr>
            <p:spPr bwMode="auto">
              <a:xfrm>
                <a:off x="6719498" y="2697613"/>
                <a:ext cx="61772" cy="45658"/>
              </a:xfrm>
              <a:custGeom>
                <a:avLst/>
                <a:gdLst/>
                <a:ahLst/>
                <a:cxnLst>
                  <a:cxn ang="0">
                    <a:pos x="0" y="5"/>
                  </a:cxn>
                  <a:cxn ang="0">
                    <a:pos x="3" y="5"/>
                  </a:cxn>
                  <a:cxn ang="0">
                    <a:pos x="7" y="3"/>
                  </a:cxn>
                  <a:cxn ang="0">
                    <a:pos x="5" y="0"/>
                  </a:cxn>
                  <a:cxn ang="0">
                    <a:pos x="0" y="1"/>
                  </a:cxn>
                  <a:cxn ang="0">
                    <a:pos x="0" y="5"/>
                  </a:cxn>
                </a:cxnLst>
                <a:rect l="0" t="0" r="r" b="b"/>
                <a:pathLst>
                  <a:path w="7" h="5">
                    <a:moveTo>
                      <a:pt x="0" y="5"/>
                    </a:moveTo>
                    <a:cubicBezTo>
                      <a:pt x="1" y="5"/>
                      <a:pt x="2" y="5"/>
                      <a:pt x="3" y="5"/>
                    </a:cubicBezTo>
                    <a:cubicBezTo>
                      <a:pt x="2" y="1"/>
                      <a:pt x="5" y="2"/>
                      <a:pt x="7" y="3"/>
                    </a:cubicBezTo>
                    <a:cubicBezTo>
                      <a:pt x="6" y="2"/>
                      <a:pt x="6" y="1"/>
                      <a:pt x="5" y="0"/>
                    </a:cubicBezTo>
                    <a:cubicBezTo>
                      <a:pt x="3" y="0"/>
                      <a:pt x="2" y="2"/>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681"/>
              <p:cNvSpPr>
                <a:spLocks/>
              </p:cNvSpPr>
              <p:nvPr/>
            </p:nvSpPr>
            <p:spPr bwMode="auto">
              <a:xfrm>
                <a:off x="6955840" y="2735213"/>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682"/>
              <p:cNvSpPr>
                <a:spLocks/>
              </p:cNvSpPr>
              <p:nvPr/>
            </p:nvSpPr>
            <p:spPr bwMode="auto">
              <a:xfrm>
                <a:off x="6883325" y="2689555"/>
                <a:ext cx="34915" cy="45658"/>
              </a:xfrm>
              <a:custGeom>
                <a:avLst/>
                <a:gdLst/>
                <a:ahLst/>
                <a:cxnLst>
                  <a:cxn ang="0">
                    <a:pos x="4" y="5"/>
                  </a:cxn>
                  <a:cxn ang="0">
                    <a:pos x="0" y="0"/>
                  </a:cxn>
                  <a:cxn ang="0">
                    <a:pos x="4" y="5"/>
                  </a:cxn>
                </a:cxnLst>
                <a:rect l="0" t="0" r="r" b="b"/>
                <a:pathLst>
                  <a:path w="4" h="5">
                    <a:moveTo>
                      <a:pt x="4" y="5"/>
                    </a:moveTo>
                    <a:cubicBezTo>
                      <a:pt x="4" y="2"/>
                      <a:pt x="3" y="0"/>
                      <a:pt x="0" y="0"/>
                    </a:cubicBezTo>
                    <a:cubicBezTo>
                      <a:pt x="0" y="2"/>
                      <a:pt x="1" y="5"/>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683"/>
              <p:cNvSpPr>
                <a:spLocks/>
              </p:cNvSpPr>
              <p:nvPr/>
            </p:nvSpPr>
            <p:spPr bwMode="auto">
              <a:xfrm>
                <a:off x="6007784" y="2697613"/>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684"/>
              <p:cNvSpPr>
                <a:spLocks/>
              </p:cNvSpPr>
              <p:nvPr/>
            </p:nvSpPr>
            <p:spPr bwMode="auto">
              <a:xfrm>
                <a:off x="6845725" y="2689555"/>
                <a:ext cx="10743"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685"/>
              <p:cNvSpPr>
                <a:spLocks/>
              </p:cNvSpPr>
              <p:nvPr/>
            </p:nvSpPr>
            <p:spPr bwMode="auto">
              <a:xfrm>
                <a:off x="6182356" y="2670756"/>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686"/>
              <p:cNvSpPr>
                <a:spLocks/>
              </p:cNvSpPr>
              <p:nvPr/>
            </p:nvSpPr>
            <p:spPr bwMode="auto">
              <a:xfrm>
                <a:off x="6289784" y="26707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687"/>
              <p:cNvSpPr>
                <a:spLocks/>
              </p:cNvSpPr>
              <p:nvPr/>
            </p:nvSpPr>
            <p:spPr bwMode="auto">
              <a:xfrm>
                <a:off x="6746355" y="2670756"/>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689"/>
              <p:cNvSpPr>
                <a:spLocks/>
              </p:cNvSpPr>
              <p:nvPr/>
            </p:nvSpPr>
            <p:spPr bwMode="auto">
              <a:xfrm>
                <a:off x="5908413" y="2662698"/>
                <a:ext cx="26857" cy="8058"/>
              </a:xfrm>
              <a:custGeom>
                <a:avLst/>
                <a:gdLst/>
                <a:ahLst/>
                <a:cxnLst>
                  <a:cxn ang="0">
                    <a:pos x="1" y="1"/>
                  </a:cxn>
                  <a:cxn ang="0">
                    <a:pos x="2" y="1"/>
                  </a:cxn>
                  <a:cxn ang="0">
                    <a:pos x="0" y="0"/>
                  </a:cxn>
                  <a:cxn ang="0">
                    <a:pos x="1" y="1"/>
                  </a:cxn>
                </a:cxnLst>
                <a:rect l="0" t="0" r="r" b="b"/>
                <a:pathLst>
                  <a:path w="3" h="1">
                    <a:moveTo>
                      <a:pt x="1" y="1"/>
                    </a:moveTo>
                    <a:cubicBezTo>
                      <a:pt x="1" y="1"/>
                      <a:pt x="2" y="1"/>
                      <a:pt x="2" y="1"/>
                    </a:cubicBezTo>
                    <a:cubicBezTo>
                      <a:pt x="3" y="0"/>
                      <a:pt x="1" y="0"/>
                      <a:pt x="0" y="0"/>
                    </a:cubicBezTo>
                    <a:cubicBezTo>
                      <a:pt x="0" y="0"/>
                      <a:pt x="1" y="0"/>
                      <a:pt x="1"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90"/>
              <p:cNvSpPr>
                <a:spLocks/>
              </p:cNvSpPr>
              <p:nvPr/>
            </p:nvSpPr>
            <p:spPr bwMode="auto">
              <a:xfrm>
                <a:off x="5988984" y="2625098"/>
                <a:ext cx="29544" cy="45658"/>
              </a:xfrm>
              <a:custGeom>
                <a:avLst/>
                <a:gdLst/>
                <a:ahLst/>
                <a:cxnLst>
                  <a:cxn ang="0">
                    <a:pos x="0" y="4"/>
                  </a:cxn>
                  <a:cxn ang="0">
                    <a:pos x="0" y="1"/>
                  </a:cxn>
                  <a:cxn ang="0">
                    <a:pos x="0" y="4"/>
                  </a:cxn>
                </a:cxnLst>
                <a:rect l="0" t="0" r="r" b="b"/>
                <a:pathLst>
                  <a:path w="3" h="5">
                    <a:moveTo>
                      <a:pt x="0" y="4"/>
                    </a:moveTo>
                    <a:cubicBezTo>
                      <a:pt x="3" y="5"/>
                      <a:pt x="3"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691"/>
              <p:cNvSpPr>
                <a:spLocks/>
              </p:cNvSpPr>
              <p:nvPr/>
            </p:nvSpPr>
            <p:spPr bwMode="auto">
              <a:xfrm>
                <a:off x="5843956" y="2635841"/>
                <a:ext cx="45658" cy="26857"/>
              </a:xfrm>
              <a:custGeom>
                <a:avLst/>
                <a:gdLst/>
                <a:ahLst/>
                <a:cxnLst>
                  <a:cxn ang="0">
                    <a:pos x="5" y="2"/>
                  </a:cxn>
                  <a:cxn ang="0">
                    <a:pos x="5" y="2"/>
                  </a:cxn>
                </a:cxnLst>
                <a:rect l="0" t="0" r="r" b="b"/>
                <a:pathLst>
                  <a:path w="5" h="3">
                    <a:moveTo>
                      <a:pt x="5" y="2"/>
                    </a:moveTo>
                    <a:cubicBezTo>
                      <a:pt x="4"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692"/>
              <p:cNvSpPr>
                <a:spLocks/>
              </p:cNvSpPr>
              <p:nvPr/>
            </p:nvSpPr>
            <p:spPr bwMode="auto">
              <a:xfrm>
                <a:off x="6937039" y="2608984"/>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696"/>
              <p:cNvSpPr>
                <a:spLocks/>
              </p:cNvSpPr>
              <p:nvPr/>
            </p:nvSpPr>
            <p:spPr bwMode="auto">
              <a:xfrm>
                <a:off x="6464354" y="259824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697"/>
              <p:cNvSpPr>
                <a:spLocks/>
              </p:cNvSpPr>
              <p:nvPr/>
            </p:nvSpPr>
            <p:spPr bwMode="auto">
              <a:xfrm>
                <a:off x="6544926" y="2598241"/>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698"/>
              <p:cNvSpPr>
                <a:spLocks/>
              </p:cNvSpPr>
              <p:nvPr/>
            </p:nvSpPr>
            <p:spPr bwMode="auto">
              <a:xfrm>
                <a:off x="6792011" y="2563328"/>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700"/>
              <p:cNvSpPr>
                <a:spLocks/>
              </p:cNvSpPr>
              <p:nvPr/>
            </p:nvSpPr>
            <p:spPr bwMode="auto">
              <a:xfrm>
                <a:off x="6826926" y="2506927"/>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701"/>
              <p:cNvSpPr>
                <a:spLocks/>
              </p:cNvSpPr>
              <p:nvPr/>
            </p:nvSpPr>
            <p:spPr bwMode="auto">
              <a:xfrm>
                <a:off x="6910182" y="2506927"/>
                <a:ext cx="26857" cy="18801"/>
              </a:xfrm>
              <a:custGeom>
                <a:avLst/>
                <a:gdLst/>
                <a:ahLst/>
                <a:cxnLst>
                  <a:cxn ang="0">
                    <a:pos x="3" y="1"/>
                  </a:cxn>
                  <a:cxn ang="0">
                    <a:pos x="0" y="0"/>
                  </a:cxn>
                  <a:cxn ang="0">
                    <a:pos x="3" y="1"/>
                  </a:cxn>
                </a:cxnLst>
                <a:rect l="0" t="0" r="r" b="b"/>
                <a:pathLst>
                  <a:path w="3" h="2">
                    <a:moveTo>
                      <a:pt x="3" y="1"/>
                    </a:moveTo>
                    <a:cubicBezTo>
                      <a:pt x="3" y="0"/>
                      <a:pt x="1" y="0"/>
                      <a:pt x="0" y="0"/>
                    </a:cubicBezTo>
                    <a:cubicBezTo>
                      <a:pt x="0" y="2"/>
                      <a:pt x="2" y="2"/>
                      <a:pt x="3"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702"/>
              <p:cNvSpPr>
                <a:spLocks/>
              </p:cNvSpPr>
              <p:nvPr/>
            </p:nvSpPr>
            <p:spPr bwMode="auto">
              <a:xfrm>
                <a:off x="6034641" y="2472013"/>
                <a:ext cx="18801" cy="53714"/>
              </a:xfrm>
              <a:custGeom>
                <a:avLst/>
                <a:gdLst/>
                <a:ahLst/>
                <a:cxnLst>
                  <a:cxn ang="0">
                    <a:pos x="2" y="3"/>
                  </a:cxn>
                  <a:cxn ang="0">
                    <a:pos x="2" y="3"/>
                  </a:cxn>
                </a:cxnLst>
                <a:rect l="0" t="0" r="r" b="b"/>
                <a:pathLst>
                  <a:path w="2" h="6">
                    <a:moveTo>
                      <a:pt x="2" y="3"/>
                    </a:moveTo>
                    <a:cubicBezTo>
                      <a:pt x="0" y="0"/>
                      <a:pt x="0" y="6"/>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704"/>
              <p:cNvSpPr>
                <a:spLocks/>
              </p:cNvSpPr>
              <p:nvPr/>
            </p:nvSpPr>
            <p:spPr bwMode="auto">
              <a:xfrm>
                <a:off x="6719498" y="2445156"/>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10"/>
              <p:cNvSpPr>
                <a:spLocks noEditPoints="1"/>
              </p:cNvSpPr>
              <p:nvPr/>
            </p:nvSpPr>
            <p:spPr bwMode="auto">
              <a:xfrm>
                <a:off x="5089271" y="2890984"/>
                <a:ext cx="1866570" cy="1345542"/>
              </a:xfrm>
              <a:custGeom>
                <a:avLst/>
                <a:gdLst/>
                <a:ahLst/>
                <a:cxnLst>
                  <a:cxn ang="0">
                    <a:pos x="29" y="111"/>
                  </a:cxn>
                  <a:cxn ang="0">
                    <a:pos x="39" y="86"/>
                  </a:cxn>
                  <a:cxn ang="0">
                    <a:pos x="47" y="90"/>
                  </a:cxn>
                  <a:cxn ang="0">
                    <a:pos x="51" y="75"/>
                  </a:cxn>
                  <a:cxn ang="0">
                    <a:pos x="67" y="68"/>
                  </a:cxn>
                  <a:cxn ang="0">
                    <a:pos x="71" y="72"/>
                  </a:cxn>
                  <a:cxn ang="0">
                    <a:pos x="73" y="66"/>
                  </a:cxn>
                  <a:cxn ang="0">
                    <a:pos x="77" y="63"/>
                  </a:cxn>
                  <a:cxn ang="0">
                    <a:pos x="93" y="54"/>
                  </a:cxn>
                  <a:cxn ang="0">
                    <a:pos x="92" y="52"/>
                  </a:cxn>
                  <a:cxn ang="0">
                    <a:pos x="101" y="48"/>
                  </a:cxn>
                  <a:cxn ang="0">
                    <a:pos x="106" y="47"/>
                  </a:cxn>
                  <a:cxn ang="0">
                    <a:pos x="134" y="36"/>
                  </a:cxn>
                  <a:cxn ang="0">
                    <a:pos x="144" y="34"/>
                  </a:cxn>
                  <a:cxn ang="0">
                    <a:pos x="149" y="31"/>
                  </a:cxn>
                  <a:cxn ang="0">
                    <a:pos x="157" y="28"/>
                  </a:cxn>
                  <a:cxn ang="0">
                    <a:pos x="161" y="22"/>
                  </a:cxn>
                  <a:cxn ang="0">
                    <a:pos x="174" y="26"/>
                  </a:cxn>
                  <a:cxn ang="0">
                    <a:pos x="179" y="12"/>
                  </a:cxn>
                  <a:cxn ang="0">
                    <a:pos x="189" y="13"/>
                  </a:cxn>
                  <a:cxn ang="0">
                    <a:pos x="199" y="12"/>
                  </a:cxn>
                  <a:cxn ang="0">
                    <a:pos x="201" y="6"/>
                  </a:cxn>
                  <a:cxn ang="0">
                    <a:pos x="200" y="3"/>
                  </a:cxn>
                  <a:cxn ang="0">
                    <a:pos x="175" y="3"/>
                  </a:cxn>
                  <a:cxn ang="0">
                    <a:pos x="157" y="16"/>
                  </a:cxn>
                  <a:cxn ang="0">
                    <a:pos x="151" y="19"/>
                  </a:cxn>
                  <a:cxn ang="0">
                    <a:pos x="137" y="22"/>
                  </a:cxn>
                  <a:cxn ang="0">
                    <a:pos x="132" y="26"/>
                  </a:cxn>
                  <a:cxn ang="0">
                    <a:pos x="124" y="28"/>
                  </a:cxn>
                  <a:cxn ang="0">
                    <a:pos x="108" y="31"/>
                  </a:cxn>
                  <a:cxn ang="0">
                    <a:pos x="78" y="46"/>
                  </a:cxn>
                  <a:cxn ang="0">
                    <a:pos x="73" y="48"/>
                  </a:cxn>
                  <a:cxn ang="0">
                    <a:pos x="73" y="54"/>
                  </a:cxn>
                  <a:cxn ang="0">
                    <a:pos x="58" y="62"/>
                  </a:cxn>
                  <a:cxn ang="0">
                    <a:pos x="49" y="61"/>
                  </a:cxn>
                  <a:cxn ang="0">
                    <a:pos x="40" y="76"/>
                  </a:cxn>
                  <a:cxn ang="0">
                    <a:pos x="39" y="75"/>
                  </a:cxn>
                  <a:cxn ang="0">
                    <a:pos x="28" y="93"/>
                  </a:cxn>
                  <a:cxn ang="0">
                    <a:pos x="10" y="120"/>
                  </a:cxn>
                  <a:cxn ang="0">
                    <a:pos x="10" y="109"/>
                  </a:cxn>
                  <a:cxn ang="0">
                    <a:pos x="4" y="126"/>
                  </a:cxn>
                  <a:cxn ang="0">
                    <a:pos x="6" y="138"/>
                  </a:cxn>
                  <a:cxn ang="0">
                    <a:pos x="6" y="143"/>
                  </a:cxn>
                  <a:cxn ang="0">
                    <a:pos x="11" y="146"/>
                  </a:cxn>
                  <a:cxn ang="0">
                    <a:pos x="18" y="127"/>
                  </a:cxn>
                  <a:cxn ang="0">
                    <a:pos x="167" y="18"/>
                  </a:cxn>
                  <a:cxn ang="0">
                    <a:pos x="167" y="21"/>
                  </a:cxn>
                </a:cxnLst>
                <a:rect l="0" t="0" r="r" b="b"/>
                <a:pathLst>
                  <a:path w="205" h="148">
                    <a:moveTo>
                      <a:pt x="20" y="124"/>
                    </a:moveTo>
                    <a:cubicBezTo>
                      <a:pt x="20" y="122"/>
                      <a:pt x="21" y="121"/>
                      <a:pt x="23" y="121"/>
                    </a:cubicBezTo>
                    <a:cubicBezTo>
                      <a:pt x="23" y="116"/>
                      <a:pt x="23" y="111"/>
                      <a:pt x="29" y="111"/>
                    </a:cubicBezTo>
                    <a:cubicBezTo>
                      <a:pt x="26" y="106"/>
                      <a:pt x="33" y="106"/>
                      <a:pt x="32" y="100"/>
                    </a:cubicBezTo>
                    <a:cubicBezTo>
                      <a:pt x="32" y="99"/>
                      <a:pt x="34" y="100"/>
                      <a:pt x="35" y="99"/>
                    </a:cubicBezTo>
                    <a:cubicBezTo>
                      <a:pt x="34" y="95"/>
                      <a:pt x="38" y="91"/>
                      <a:pt x="39" y="86"/>
                    </a:cubicBezTo>
                    <a:cubicBezTo>
                      <a:pt x="43" y="86"/>
                      <a:pt x="46" y="86"/>
                      <a:pt x="47" y="83"/>
                    </a:cubicBezTo>
                    <a:cubicBezTo>
                      <a:pt x="50" y="86"/>
                      <a:pt x="43" y="87"/>
                      <a:pt x="44" y="90"/>
                    </a:cubicBezTo>
                    <a:cubicBezTo>
                      <a:pt x="45" y="90"/>
                      <a:pt x="46" y="90"/>
                      <a:pt x="47" y="90"/>
                    </a:cubicBezTo>
                    <a:cubicBezTo>
                      <a:pt x="48" y="87"/>
                      <a:pt x="50" y="84"/>
                      <a:pt x="47" y="81"/>
                    </a:cubicBezTo>
                    <a:cubicBezTo>
                      <a:pt x="48" y="79"/>
                      <a:pt x="52" y="80"/>
                      <a:pt x="53" y="79"/>
                    </a:cubicBezTo>
                    <a:cubicBezTo>
                      <a:pt x="53" y="77"/>
                      <a:pt x="51" y="76"/>
                      <a:pt x="51" y="75"/>
                    </a:cubicBezTo>
                    <a:cubicBezTo>
                      <a:pt x="52" y="74"/>
                      <a:pt x="53" y="72"/>
                      <a:pt x="53" y="69"/>
                    </a:cubicBezTo>
                    <a:cubicBezTo>
                      <a:pt x="57" y="70"/>
                      <a:pt x="60" y="72"/>
                      <a:pt x="63" y="71"/>
                    </a:cubicBezTo>
                    <a:cubicBezTo>
                      <a:pt x="65" y="71"/>
                      <a:pt x="65" y="69"/>
                      <a:pt x="67" y="68"/>
                    </a:cubicBezTo>
                    <a:cubicBezTo>
                      <a:pt x="71" y="72"/>
                      <a:pt x="60" y="71"/>
                      <a:pt x="63" y="74"/>
                    </a:cubicBezTo>
                    <a:cubicBezTo>
                      <a:pt x="65" y="73"/>
                      <a:pt x="67" y="73"/>
                      <a:pt x="68" y="71"/>
                    </a:cubicBezTo>
                    <a:cubicBezTo>
                      <a:pt x="70" y="70"/>
                      <a:pt x="68" y="73"/>
                      <a:pt x="71" y="72"/>
                    </a:cubicBezTo>
                    <a:cubicBezTo>
                      <a:pt x="70" y="69"/>
                      <a:pt x="71" y="70"/>
                      <a:pt x="72" y="68"/>
                    </a:cubicBezTo>
                    <a:cubicBezTo>
                      <a:pt x="74" y="68"/>
                      <a:pt x="73" y="70"/>
                      <a:pt x="76" y="69"/>
                    </a:cubicBezTo>
                    <a:cubicBezTo>
                      <a:pt x="77" y="67"/>
                      <a:pt x="73" y="68"/>
                      <a:pt x="73" y="66"/>
                    </a:cubicBezTo>
                    <a:cubicBezTo>
                      <a:pt x="70" y="66"/>
                      <a:pt x="72" y="69"/>
                      <a:pt x="69" y="68"/>
                    </a:cubicBezTo>
                    <a:cubicBezTo>
                      <a:pt x="70" y="66"/>
                      <a:pt x="73" y="63"/>
                      <a:pt x="75" y="62"/>
                    </a:cubicBezTo>
                    <a:cubicBezTo>
                      <a:pt x="76" y="62"/>
                      <a:pt x="77" y="63"/>
                      <a:pt x="77" y="63"/>
                    </a:cubicBezTo>
                    <a:cubicBezTo>
                      <a:pt x="79" y="62"/>
                      <a:pt x="80" y="59"/>
                      <a:pt x="84" y="61"/>
                    </a:cubicBezTo>
                    <a:cubicBezTo>
                      <a:pt x="84" y="59"/>
                      <a:pt x="82" y="60"/>
                      <a:pt x="82" y="59"/>
                    </a:cubicBezTo>
                    <a:cubicBezTo>
                      <a:pt x="85" y="57"/>
                      <a:pt x="91" y="57"/>
                      <a:pt x="93" y="54"/>
                    </a:cubicBezTo>
                    <a:cubicBezTo>
                      <a:pt x="94" y="54"/>
                      <a:pt x="94" y="56"/>
                      <a:pt x="94" y="57"/>
                    </a:cubicBezTo>
                    <a:cubicBezTo>
                      <a:pt x="95" y="57"/>
                      <a:pt x="98" y="55"/>
                      <a:pt x="98" y="58"/>
                    </a:cubicBezTo>
                    <a:cubicBezTo>
                      <a:pt x="102" y="55"/>
                      <a:pt x="93" y="54"/>
                      <a:pt x="92" y="52"/>
                    </a:cubicBezTo>
                    <a:cubicBezTo>
                      <a:pt x="96" y="51"/>
                      <a:pt x="96" y="46"/>
                      <a:pt x="101" y="46"/>
                    </a:cubicBezTo>
                    <a:cubicBezTo>
                      <a:pt x="102" y="50"/>
                      <a:pt x="94" y="49"/>
                      <a:pt x="98" y="53"/>
                    </a:cubicBezTo>
                    <a:cubicBezTo>
                      <a:pt x="100" y="52"/>
                      <a:pt x="99" y="49"/>
                      <a:pt x="101" y="48"/>
                    </a:cubicBezTo>
                    <a:cubicBezTo>
                      <a:pt x="104" y="48"/>
                      <a:pt x="103" y="52"/>
                      <a:pt x="106" y="51"/>
                    </a:cubicBezTo>
                    <a:cubicBezTo>
                      <a:pt x="105" y="49"/>
                      <a:pt x="102" y="44"/>
                      <a:pt x="108" y="44"/>
                    </a:cubicBezTo>
                    <a:cubicBezTo>
                      <a:pt x="109" y="47"/>
                      <a:pt x="105" y="45"/>
                      <a:pt x="106" y="47"/>
                    </a:cubicBezTo>
                    <a:cubicBezTo>
                      <a:pt x="108" y="47"/>
                      <a:pt x="109" y="47"/>
                      <a:pt x="109" y="46"/>
                    </a:cubicBezTo>
                    <a:cubicBezTo>
                      <a:pt x="109" y="44"/>
                      <a:pt x="108" y="42"/>
                      <a:pt x="105" y="43"/>
                    </a:cubicBezTo>
                    <a:cubicBezTo>
                      <a:pt x="109" y="36"/>
                      <a:pt x="124" y="33"/>
                      <a:pt x="134" y="36"/>
                    </a:cubicBezTo>
                    <a:cubicBezTo>
                      <a:pt x="134" y="34"/>
                      <a:pt x="132" y="35"/>
                      <a:pt x="132" y="34"/>
                    </a:cubicBezTo>
                    <a:cubicBezTo>
                      <a:pt x="134" y="32"/>
                      <a:pt x="137" y="33"/>
                      <a:pt x="138" y="31"/>
                    </a:cubicBezTo>
                    <a:cubicBezTo>
                      <a:pt x="141" y="32"/>
                      <a:pt x="140" y="35"/>
                      <a:pt x="144" y="34"/>
                    </a:cubicBezTo>
                    <a:cubicBezTo>
                      <a:pt x="145" y="32"/>
                      <a:pt x="141" y="34"/>
                      <a:pt x="142" y="31"/>
                    </a:cubicBezTo>
                    <a:cubicBezTo>
                      <a:pt x="145" y="29"/>
                      <a:pt x="148" y="30"/>
                      <a:pt x="151" y="29"/>
                    </a:cubicBezTo>
                    <a:cubicBezTo>
                      <a:pt x="152" y="31"/>
                      <a:pt x="151" y="32"/>
                      <a:pt x="149" y="31"/>
                    </a:cubicBezTo>
                    <a:cubicBezTo>
                      <a:pt x="150" y="34"/>
                      <a:pt x="151" y="32"/>
                      <a:pt x="153" y="31"/>
                    </a:cubicBezTo>
                    <a:cubicBezTo>
                      <a:pt x="153" y="29"/>
                      <a:pt x="152" y="28"/>
                      <a:pt x="151" y="27"/>
                    </a:cubicBezTo>
                    <a:cubicBezTo>
                      <a:pt x="151" y="26"/>
                      <a:pt x="158" y="25"/>
                      <a:pt x="157" y="28"/>
                    </a:cubicBezTo>
                    <a:cubicBezTo>
                      <a:pt x="158" y="26"/>
                      <a:pt x="159" y="25"/>
                      <a:pt x="160" y="23"/>
                    </a:cubicBezTo>
                    <a:cubicBezTo>
                      <a:pt x="162" y="23"/>
                      <a:pt x="162" y="26"/>
                      <a:pt x="164" y="26"/>
                    </a:cubicBezTo>
                    <a:cubicBezTo>
                      <a:pt x="165" y="23"/>
                      <a:pt x="162" y="23"/>
                      <a:pt x="161" y="22"/>
                    </a:cubicBezTo>
                    <a:cubicBezTo>
                      <a:pt x="162" y="21"/>
                      <a:pt x="163" y="22"/>
                      <a:pt x="163" y="21"/>
                    </a:cubicBezTo>
                    <a:cubicBezTo>
                      <a:pt x="165" y="22"/>
                      <a:pt x="167" y="22"/>
                      <a:pt x="168" y="25"/>
                    </a:cubicBezTo>
                    <a:cubicBezTo>
                      <a:pt x="170" y="23"/>
                      <a:pt x="175" y="21"/>
                      <a:pt x="174" y="26"/>
                    </a:cubicBezTo>
                    <a:cubicBezTo>
                      <a:pt x="175" y="24"/>
                      <a:pt x="177" y="24"/>
                      <a:pt x="180" y="25"/>
                    </a:cubicBezTo>
                    <a:cubicBezTo>
                      <a:pt x="180" y="22"/>
                      <a:pt x="178" y="22"/>
                      <a:pt x="175" y="22"/>
                    </a:cubicBezTo>
                    <a:cubicBezTo>
                      <a:pt x="177" y="20"/>
                      <a:pt x="177" y="15"/>
                      <a:pt x="179" y="12"/>
                    </a:cubicBezTo>
                    <a:cubicBezTo>
                      <a:pt x="181" y="13"/>
                      <a:pt x="184" y="15"/>
                      <a:pt x="187" y="13"/>
                    </a:cubicBezTo>
                    <a:cubicBezTo>
                      <a:pt x="184" y="15"/>
                      <a:pt x="187" y="18"/>
                      <a:pt x="190" y="18"/>
                    </a:cubicBezTo>
                    <a:cubicBezTo>
                      <a:pt x="191" y="15"/>
                      <a:pt x="189" y="15"/>
                      <a:pt x="189" y="13"/>
                    </a:cubicBezTo>
                    <a:cubicBezTo>
                      <a:pt x="189" y="12"/>
                      <a:pt x="191" y="13"/>
                      <a:pt x="192" y="12"/>
                    </a:cubicBezTo>
                    <a:cubicBezTo>
                      <a:pt x="194" y="13"/>
                      <a:pt x="191" y="15"/>
                      <a:pt x="193" y="16"/>
                    </a:cubicBezTo>
                    <a:cubicBezTo>
                      <a:pt x="196" y="16"/>
                      <a:pt x="198" y="15"/>
                      <a:pt x="199" y="12"/>
                    </a:cubicBezTo>
                    <a:cubicBezTo>
                      <a:pt x="202" y="12"/>
                      <a:pt x="202" y="14"/>
                      <a:pt x="205" y="14"/>
                    </a:cubicBezTo>
                    <a:cubicBezTo>
                      <a:pt x="205" y="11"/>
                      <a:pt x="205" y="8"/>
                      <a:pt x="205" y="6"/>
                    </a:cubicBezTo>
                    <a:cubicBezTo>
                      <a:pt x="203" y="6"/>
                      <a:pt x="202" y="6"/>
                      <a:pt x="201" y="6"/>
                    </a:cubicBezTo>
                    <a:cubicBezTo>
                      <a:pt x="202" y="3"/>
                      <a:pt x="205" y="3"/>
                      <a:pt x="205" y="0"/>
                    </a:cubicBezTo>
                    <a:cubicBezTo>
                      <a:pt x="202" y="0"/>
                      <a:pt x="202" y="2"/>
                      <a:pt x="199" y="1"/>
                    </a:cubicBezTo>
                    <a:cubicBezTo>
                      <a:pt x="199" y="2"/>
                      <a:pt x="200" y="2"/>
                      <a:pt x="200" y="3"/>
                    </a:cubicBezTo>
                    <a:cubicBezTo>
                      <a:pt x="199" y="4"/>
                      <a:pt x="191" y="6"/>
                      <a:pt x="193" y="1"/>
                    </a:cubicBezTo>
                    <a:cubicBezTo>
                      <a:pt x="190" y="3"/>
                      <a:pt x="189" y="6"/>
                      <a:pt x="185" y="6"/>
                    </a:cubicBezTo>
                    <a:cubicBezTo>
                      <a:pt x="184" y="2"/>
                      <a:pt x="176" y="9"/>
                      <a:pt x="175" y="3"/>
                    </a:cubicBezTo>
                    <a:cubicBezTo>
                      <a:pt x="172" y="5"/>
                      <a:pt x="170" y="5"/>
                      <a:pt x="167" y="3"/>
                    </a:cubicBezTo>
                    <a:cubicBezTo>
                      <a:pt x="167" y="6"/>
                      <a:pt x="172" y="5"/>
                      <a:pt x="174" y="6"/>
                    </a:cubicBezTo>
                    <a:cubicBezTo>
                      <a:pt x="169" y="10"/>
                      <a:pt x="161" y="12"/>
                      <a:pt x="157" y="16"/>
                    </a:cubicBezTo>
                    <a:cubicBezTo>
                      <a:pt x="154" y="17"/>
                      <a:pt x="155" y="14"/>
                      <a:pt x="153" y="15"/>
                    </a:cubicBezTo>
                    <a:cubicBezTo>
                      <a:pt x="152" y="16"/>
                      <a:pt x="154" y="16"/>
                      <a:pt x="154" y="17"/>
                    </a:cubicBezTo>
                    <a:cubicBezTo>
                      <a:pt x="153" y="18"/>
                      <a:pt x="153" y="19"/>
                      <a:pt x="151" y="19"/>
                    </a:cubicBezTo>
                    <a:cubicBezTo>
                      <a:pt x="148" y="20"/>
                      <a:pt x="150" y="16"/>
                      <a:pt x="147" y="16"/>
                    </a:cubicBezTo>
                    <a:cubicBezTo>
                      <a:pt x="147" y="18"/>
                      <a:pt x="147" y="19"/>
                      <a:pt x="148" y="20"/>
                    </a:cubicBezTo>
                    <a:cubicBezTo>
                      <a:pt x="146" y="22"/>
                      <a:pt x="139" y="19"/>
                      <a:pt x="137" y="22"/>
                    </a:cubicBezTo>
                    <a:cubicBezTo>
                      <a:pt x="137" y="22"/>
                      <a:pt x="139" y="22"/>
                      <a:pt x="139" y="24"/>
                    </a:cubicBezTo>
                    <a:cubicBezTo>
                      <a:pt x="137" y="26"/>
                      <a:pt x="134" y="24"/>
                      <a:pt x="132" y="25"/>
                    </a:cubicBezTo>
                    <a:cubicBezTo>
                      <a:pt x="132" y="25"/>
                      <a:pt x="132" y="26"/>
                      <a:pt x="132" y="26"/>
                    </a:cubicBezTo>
                    <a:cubicBezTo>
                      <a:pt x="133" y="25"/>
                      <a:pt x="126" y="28"/>
                      <a:pt x="128" y="28"/>
                    </a:cubicBezTo>
                    <a:cubicBezTo>
                      <a:pt x="127" y="28"/>
                      <a:pt x="123" y="26"/>
                      <a:pt x="124" y="26"/>
                    </a:cubicBezTo>
                    <a:cubicBezTo>
                      <a:pt x="123" y="26"/>
                      <a:pt x="124" y="27"/>
                      <a:pt x="124" y="28"/>
                    </a:cubicBezTo>
                    <a:cubicBezTo>
                      <a:pt x="123" y="28"/>
                      <a:pt x="117" y="26"/>
                      <a:pt x="118" y="29"/>
                    </a:cubicBezTo>
                    <a:cubicBezTo>
                      <a:pt x="114" y="27"/>
                      <a:pt x="112" y="29"/>
                      <a:pt x="106" y="28"/>
                    </a:cubicBezTo>
                    <a:cubicBezTo>
                      <a:pt x="107" y="29"/>
                      <a:pt x="105" y="32"/>
                      <a:pt x="108" y="31"/>
                    </a:cubicBezTo>
                    <a:cubicBezTo>
                      <a:pt x="101" y="37"/>
                      <a:pt x="92" y="40"/>
                      <a:pt x="87" y="47"/>
                    </a:cubicBezTo>
                    <a:cubicBezTo>
                      <a:pt x="84" y="48"/>
                      <a:pt x="82" y="45"/>
                      <a:pt x="82" y="48"/>
                    </a:cubicBezTo>
                    <a:cubicBezTo>
                      <a:pt x="81" y="47"/>
                      <a:pt x="78" y="48"/>
                      <a:pt x="78" y="46"/>
                    </a:cubicBezTo>
                    <a:cubicBezTo>
                      <a:pt x="75" y="46"/>
                      <a:pt x="76" y="51"/>
                      <a:pt x="78" y="52"/>
                    </a:cubicBezTo>
                    <a:cubicBezTo>
                      <a:pt x="77" y="52"/>
                      <a:pt x="77" y="55"/>
                      <a:pt x="74" y="54"/>
                    </a:cubicBezTo>
                    <a:cubicBezTo>
                      <a:pt x="72" y="53"/>
                      <a:pt x="74" y="50"/>
                      <a:pt x="73" y="48"/>
                    </a:cubicBezTo>
                    <a:cubicBezTo>
                      <a:pt x="70" y="49"/>
                      <a:pt x="70" y="50"/>
                      <a:pt x="68" y="48"/>
                    </a:cubicBezTo>
                    <a:cubicBezTo>
                      <a:pt x="69" y="51"/>
                      <a:pt x="72" y="51"/>
                      <a:pt x="69" y="54"/>
                    </a:cubicBezTo>
                    <a:cubicBezTo>
                      <a:pt x="71" y="54"/>
                      <a:pt x="72" y="54"/>
                      <a:pt x="73" y="54"/>
                    </a:cubicBezTo>
                    <a:cubicBezTo>
                      <a:pt x="71" y="58"/>
                      <a:pt x="65" y="58"/>
                      <a:pt x="61" y="56"/>
                    </a:cubicBezTo>
                    <a:cubicBezTo>
                      <a:pt x="60" y="59"/>
                      <a:pt x="61" y="61"/>
                      <a:pt x="62" y="62"/>
                    </a:cubicBezTo>
                    <a:cubicBezTo>
                      <a:pt x="62" y="63"/>
                      <a:pt x="60" y="62"/>
                      <a:pt x="58" y="62"/>
                    </a:cubicBezTo>
                    <a:cubicBezTo>
                      <a:pt x="57" y="58"/>
                      <a:pt x="53" y="57"/>
                      <a:pt x="49" y="56"/>
                    </a:cubicBezTo>
                    <a:cubicBezTo>
                      <a:pt x="48" y="60"/>
                      <a:pt x="55" y="58"/>
                      <a:pt x="54" y="62"/>
                    </a:cubicBezTo>
                    <a:cubicBezTo>
                      <a:pt x="51" y="63"/>
                      <a:pt x="52" y="60"/>
                      <a:pt x="49" y="61"/>
                    </a:cubicBezTo>
                    <a:cubicBezTo>
                      <a:pt x="48" y="64"/>
                      <a:pt x="48" y="68"/>
                      <a:pt x="43" y="68"/>
                    </a:cubicBezTo>
                    <a:cubicBezTo>
                      <a:pt x="46" y="70"/>
                      <a:pt x="43" y="71"/>
                      <a:pt x="43" y="76"/>
                    </a:cubicBezTo>
                    <a:cubicBezTo>
                      <a:pt x="42" y="76"/>
                      <a:pt x="41" y="76"/>
                      <a:pt x="40" y="76"/>
                    </a:cubicBezTo>
                    <a:cubicBezTo>
                      <a:pt x="41" y="72"/>
                      <a:pt x="41" y="75"/>
                      <a:pt x="40" y="71"/>
                    </a:cubicBezTo>
                    <a:cubicBezTo>
                      <a:pt x="39" y="71"/>
                      <a:pt x="38" y="71"/>
                      <a:pt x="36" y="71"/>
                    </a:cubicBezTo>
                    <a:cubicBezTo>
                      <a:pt x="36" y="73"/>
                      <a:pt x="38" y="74"/>
                      <a:pt x="39" y="75"/>
                    </a:cubicBezTo>
                    <a:cubicBezTo>
                      <a:pt x="37" y="76"/>
                      <a:pt x="37" y="79"/>
                      <a:pt x="33" y="79"/>
                    </a:cubicBezTo>
                    <a:cubicBezTo>
                      <a:pt x="33" y="85"/>
                      <a:pt x="29" y="87"/>
                      <a:pt x="26" y="90"/>
                    </a:cubicBezTo>
                    <a:cubicBezTo>
                      <a:pt x="26" y="91"/>
                      <a:pt x="28" y="91"/>
                      <a:pt x="28" y="93"/>
                    </a:cubicBezTo>
                    <a:cubicBezTo>
                      <a:pt x="28" y="95"/>
                      <a:pt x="26" y="96"/>
                      <a:pt x="25" y="96"/>
                    </a:cubicBezTo>
                    <a:cubicBezTo>
                      <a:pt x="25" y="106"/>
                      <a:pt x="16" y="107"/>
                      <a:pt x="16" y="117"/>
                    </a:cubicBezTo>
                    <a:cubicBezTo>
                      <a:pt x="15" y="119"/>
                      <a:pt x="12" y="119"/>
                      <a:pt x="10" y="120"/>
                    </a:cubicBezTo>
                    <a:cubicBezTo>
                      <a:pt x="9" y="122"/>
                      <a:pt x="11" y="122"/>
                      <a:pt x="12" y="123"/>
                    </a:cubicBezTo>
                    <a:cubicBezTo>
                      <a:pt x="7" y="128"/>
                      <a:pt x="7" y="117"/>
                      <a:pt x="7" y="112"/>
                    </a:cubicBezTo>
                    <a:cubicBezTo>
                      <a:pt x="7" y="110"/>
                      <a:pt x="12" y="112"/>
                      <a:pt x="10" y="109"/>
                    </a:cubicBezTo>
                    <a:cubicBezTo>
                      <a:pt x="10" y="109"/>
                      <a:pt x="9" y="109"/>
                      <a:pt x="8" y="109"/>
                    </a:cubicBezTo>
                    <a:cubicBezTo>
                      <a:pt x="6" y="110"/>
                      <a:pt x="9" y="105"/>
                      <a:pt x="6" y="106"/>
                    </a:cubicBezTo>
                    <a:cubicBezTo>
                      <a:pt x="5" y="113"/>
                      <a:pt x="7" y="122"/>
                      <a:pt x="4" y="126"/>
                    </a:cubicBezTo>
                    <a:cubicBezTo>
                      <a:pt x="6" y="126"/>
                      <a:pt x="8" y="126"/>
                      <a:pt x="10" y="126"/>
                    </a:cubicBezTo>
                    <a:cubicBezTo>
                      <a:pt x="10" y="129"/>
                      <a:pt x="9" y="131"/>
                      <a:pt x="6" y="131"/>
                    </a:cubicBezTo>
                    <a:cubicBezTo>
                      <a:pt x="6" y="134"/>
                      <a:pt x="6" y="136"/>
                      <a:pt x="6" y="138"/>
                    </a:cubicBezTo>
                    <a:cubicBezTo>
                      <a:pt x="5" y="139"/>
                      <a:pt x="2" y="139"/>
                      <a:pt x="1" y="140"/>
                    </a:cubicBezTo>
                    <a:cubicBezTo>
                      <a:pt x="1" y="141"/>
                      <a:pt x="4" y="141"/>
                      <a:pt x="6" y="141"/>
                    </a:cubicBezTo>
                    <a:cubicBezTo>
                      <a:pt x="6" y="142"/>
                      <a:pt x="6" y="143"/>
                      <a:pt x="6" y="143"/>
                    </a:cubicBezTo>
                    <a:cubicBezTo>
                      <a:pt x="6" y="145"/>
                      <a:pt x="2" y="144"/>
                      <a:pt x="1" y="144"/>
                    </a:cubicBezTo>
                    <a:cubicBezTo>
                      <a:pt x="0" y="148"/>
                      <a:pt x="8" y="143"/>
                      <a:pt x="6" y="148"/>
                    </a:cubicBezTo>
                    <a:cubicBezTo>
                      <a:pt x="8" y="148"/>
                      <a:pt x="8" y="145"/>
                      <a:pt x="11" y="146"/>
                    </a:cubicBezTo>
                    <a:cubicBezTo>
                      <a:pt x="11" y="144"/>
                      <a:pt x="9" y="144"/>
                      <a:pt x="7" y="144"/>
                    </a:cubicBezTo>
                    <a:cubicBezTo>
                      <a:pt x="9" y="140"/>
                      <a:pt x="13" y="138"/>
                      <a:pt x="18" y="136"/>
                    </a:cubicBezTo>
                    <a:cubicBezTo>
                      <a:pt x="15" y="133"/>
                      <a:pt x="17" y="130"/>
                      <a:pt x="18" y="127"/>
                    </a:cubicBezTo>
                    <a:cubicBezTo>
                      <a:pt x="19" y="125"/>
                      <a:pt x="23" y="126"/>
                      <a:pt x="23" y="123"/>
                    </a:cubicBezTo>
                    <a:cubicBezTo>
                      <a:pt x="20" y="122"/>
                      <a:pt x="22" y="125"/>
                      <a:pt x="20" y="124"/>
                    </a:cubicBezTo>
                    <a:close/>
                    <a:moveTo>
                      <a:pt x="167" y="18"/>
                    </a:moveTo>
                    <a:cubicBezTo>
                      <a:pt x="171" y="18"/>
                      <a:pt x="171" y="14"/>
                      <a:pt x="175" y="16"/>
                    </a:cubicBezTo>
                    <a:cubicBezTo>
                      <a:pt x="175" y="17"/>
                      <a:pt x="175" y="18"/>
                      <a:pt x="175" y="19"/>
                    </a:cubicBezTo>
                    <a:cubicBezTo>
                      <a:pt x="171" y="19"/>
                      <a:pt x="168" y="19"/>
                      <a:pt x="167" y="21"/>
                    </a:cubicBezTo>
                    <a:cubicBezTo>
                      <a:pt x="167" y="20"/>
                      <a:pt x="167" y="19"/>
                      <a:pt x="167" y="1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719"/>
              <p:cNvSpPr>
                <a:spLocks/>
              </p:cNvSpPr>
              <p:nvPr/>
            </p:nvSpPr>
            <p:spPr bwMode="auto">
              <a:xfrm>
                <a:off x="5363213" y="3873954"/>
                <a:ext cx="61772" cy="45658"/>
              </a:xfrm>
              <a:custGeom>
                <a:avLst/>
                <a:gdLst/>
                <a:ahLst/>
                <a:cxnLst>
                  <a:cxn ang="0">
                    <a:pos x="5" y="3"/>
                  </a:cxn>
                  <a:cxn ang="0">
                    <a:pos x="0" y="1"/>
                  </a:cxn>
                  <a:cxn ang="0">
                    <a:pos x="5" y="4"/>
                  </a:cxn>
                  <a:cxn ang="0">
                    <a:pos x="6" y="1"/>
                  </a:cxn>
                  <a:cxn ang="0">
                    <a:pos x="5" y="3"/>
                  </a:cxn>
                </a:cxnLst>
                <a:rect l="0" t="0" r="r" b="b"/>
                <a:pathLst>
                  <a:path w="7" h="5">
                    <a:moveTo>
                      <a:pt x="5" y="3"/>
                    </a:moveTo>
                    <a:cubicBezTo>
                      <a:pt x="3" y="3"/>
                      <a:pt x="3" y="0"/>
                      <a:pt x="0" y="1"/>
                    </a:cubicBezTo>
                    <a:cubicBezTo>
                      <a:pt x="1" y="3"/>
                      <a:pt x="2" y="5"/>
                      <a:pt x="5" y="4"/>
                    </a:cubicBezTo>
                    <a:cubicBezTo>
                      <a:pt x="4" y="2"/>
                      <a:pt x="7" y="4"/>
                      <a:pt x="6" y="1"/>
                    </a:cubicBezTo>
                    <a:cubicBezTo>
                      <a:pt x="5" y="1"/>
                      <a:pt x="5" y="2"/>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724"/>
              <p:cNvSpPr>
                <a:spLocks/>
              </p:cNvSpPr>
              <p:nvPr/>
            </p:nvSpPr>
            <p:spPr bwMode="auto">
              <a:xfrm>
                <a:off x="5199386" y="3855153"/>
                <a:ext cx="34915" cy="53714"/>
              </a:xfrm>
              <a:custGeom>
                <a:avLst/>
                <a:gdLst/>
                <a:ahLst/>
                <a:cxnLst>
                  <a:cxn ang="0">
                    <a:pos x="4" y="5"/>
                  </a:cxn>
                  <a:cxn ang="0">
                    <a:pos x="2" y="0"/>
                  </a:cxn>
                  <a:cxn ang="0">
                    <a:pos x="1" y="3"/>
                  </a:cxn>
                  <a:cxn ang="0">
                    <a:pos x="4" y="5"/>
                  </a:cxn>
                </a:cxnLst>
                <a:rect l="0" t="0" r="r" b="b"/>
                <a:pathLst>
                  <a:path w="4" h="6">
                    <a:moveTo>
                      <a:pt x="4" y="5"/>
                    </a:moveTo>
                    <a:cubicBezTo>
                      <a:pt x="4" y="3"/>
                      <a:pt x="1" y="3"/>
                      <a:pt x="2" y="0"/>
                    </a:cubicBezTo>
                    <a:cubicBezTo>
                      <a:pt x="0" y="0"/>
                      <a:pt x="1" y="2"/>
                      <a:pt x="1" y="3"/>
                    </a:cubicBezTo>
                    <a:cubicBezTo>
                      <a:pt x="3" y="2"/>
                      <a:pt x="1" y="6"/>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729"/>
              <p:cNvSpPr>
                <a:spLocks/>
              </p:cNvSpPr>
              <p:nvPr/>
            </p:nvSpPr>
            <p:spPr bwMode="auto">
              <a:xfrm>
                <a:off x="5443784" y="3736982"/>
                <a:ext cx="72515" cy="80571"/>
              </a:xfrm>
              <a:custGeom>
                <a:avLst/>
                <a:gdLst/>
                <a:ahLst/>
                <a:cxnLst>
                  <a:cxn ang="0">
                    <a:pos x="0" y="6"/>
                  </a:cxn>
                  <a:cxn ang="0">
                    <a:pos x="3" y="9"/>
                  </a:cxn>
                  <a:cxn ang="0">
                    <a:pos x="8" y="0"/>
                  </a:cxn>
                  <a:cxn ang="0">
                    <a:pos x="4" y="1"/>
                  </a:cxn>
                  <a:cxn ang="0">
                    <a:pos x="4" y="4"/>
                  </a:cxn>
                  <a:cxn ang="0">
                    <a:pos x="0" y="6"/>
                  </a:cxn>
                </a:cxnLst>
                <a:rect l="0" t="0" r="r" b="b"/>
                <a:pathLst>
                  <a:path w="8" h="9">
                    <a:moveTo>
                      <a:pt x="0" y="6"/>
                    </a:moveTo>
                    <a:cubicBezTo>
                      <a:pt x="0" y="8"/>
                      <a:pt x="1" y="9"/>
                      <a:pt x="3" y="9"/>
                    </a:cubicBezTo>
                    <a:cubicBezTo>
                      <a:pt x="4" y="6"/>
                      <a:pt x="7" y="3"/>
                      <a:pt x="8" y="0"/>
                    </a:cubicBezTo>
                    <a:cubicBezTo>
                      <a:pt x="8" y="0"/>
                      <a:pt x="5" y="0"/>
                      <a:pt x="4" y="1"/>
                    </a:cubicBezTo>
                    <a:cubicBezTo>
                      <a:pt x="4" y="2"/>
                      <a:pt x="5" y="4"/>
                      <a:pt x="4" y="4"/>
                    </a:cubicBezTo>
                    <a:cubicBezTo>
                      <a:pt x="3" y="6"/>
                      <a:pt x="0" y="4"/>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733"/>
              <p:cNvSpPr>
                <a:spLocks/>
              </p:cNvSpPr>
              <p:nvPr/>
            </p:nvSpPr>
            <p:spPr bwMode="auto">
              <a:xfrm>
                <a:off x="5779499" y="3710125"/>
                <a:ext cx="37600" cy="26857"/>
              </a:xfrm>
              <a:custGeom>
                <a:avLst/>
                <a:gdLst/>
                <a:ahLst/>
                <a:cxnLst>
                  <a:cxn ang="0">
                    <a:pos x="2" y="3"/>
                  </a:cxn>
                  <a:cxn ang="0">
                    <a:pos x="4" y="3"/>
                  </a:cxn>
                  <a:cxn ang="0">
                    <a:pos x="4" y="2"/>
                  </a:cxn>
                  <a:cxn ang="0">
                    <a:pos x="0" y="0"/>
                  </a:cxn>
                  <a:cxn ang="0">
                    <a:pos x="2" y="3"/>
                  </a:cxn>
                </a:cxnLst>
                <a:rect l="0" t="0" r="r" b="b"/>
                <a:pathLst>
                  <a:path w="4" h="3">
                    <a:moveTo>
                      <a:pt x="2" y="3"/>
                    </a:moveTo>
                    <a:cubicBezTo>
                      <a:pt x="3" y="3"/>
                      <a:pt x="3" y="3"/>
                      <a:pt x="4" y="3"/>
                    </a:cubicBezTo>
                    <a:cubicBezTo>
                      <a:pt x="3" y="2"/>
                      <a:pt x="4" y="2"/>
                      <a:pt x="4" y="2"/>
                    </a:cubicBezTo>
                    <a:cubicBezTo>
                      <a:pt x="3" y="1"/>
                      <a:pt x="2" y="0"/>
                      <a:pt x="0" y="0"/>
                    </a:cubicBezTo>
                    <a:cubicBezTo>
                      <a:pt x="0" y="1"/>
                      <a:pt x="3"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734"/>
              <p:cNvSpPr>
                <a:spLocks/>
              </p:cNvSpPr>
              <p:nvPr/>
            </p:nvSpPr>
            <p:spPr bwMode="auto">
              <a:xfrm>
                <a:off x="5279957" y="3653726"/>
                <a:ext cx="37600" cy="45658"/>
              </a:xfrm>
              <a:custGeom>
                <a:avLst/>
                <a:gdLst/>
                <a:ahLst/>
                <a:cxnLst>
                  <a:cxn ang="0">
                    <a:pos x="2" y="5"/>
                  </a:cxn>
                  <a:cxn ang="0">
                    <a:pos x="4" y="3"/>
                  </a:cxn>
                  <a:cxn ang="0">
                    <a:pos x="0" y="0"/>
                  </a:cxn>
                  <a:cxn ang="0">
                    <a:pos x="2" y="5"/>
                  </a:cxn>
                </a:cxnLst>
                <a:rect l="0" t="0" r="r" b="b"/>
                <a:pathLst>
                  <a:path w="4" h="5">
                    <a:moveTo>
                      <a:pt x="2" y="5"/>
                    </a:moveTo>
                    <a:cubicBezTo>
                      <a:pt x="4" y="5"/>
                      <a:pt x="3" y="3"/>
                      <a:pt x="4" y="3"/>
                    </a:cubicBezTo>
                    <a:cubicBezTo>
                      <a:pt x="3" y="2"/>
                      <a:pt x="2" y="1"/>
                      <a:pt x="0" y="0"/>
                    </a:cubicBezTo>
                    <a:cubicBezTo>
                      <a:pt x="0" y="2"/>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737"/>
              <p:cNvSpPr>
                <a:spLocks/>
              </p:cNvSpPr>
              <p:nvPr/>
            </p:nvSpPr>
            <p:spPr bwMode="auto">
              <a:xfrm>
                <a:off x="5645213" y="3581211"/>
                <a:ext cx="118171" cy="64457"/>
              </a:xfrm>
              <a:custGeom>
                <a:avLst/>
                <a:gdLst/>
                <a:ahLst/>
                <a:cxnLst>
                  <a:cxn ang="0">
                    <a:pos x="9" y="7"/>
                  </a:cxn>
                  <a:cxn ang="0">
                    <a:pos x="4" y="2"/>
                  </a:cxn>
                  <a:cxn ang="0">
                    <a:pos x="2" y="7"/>
                  </a:cxn>
                  <a:cxn ang="0">
                    <a:pos x="8" y="3"/>
                  </a:cxn>
                  <a:cxn ang="0">
                    <a:pos x="9" y="7"/>
                  </a:cxn>
                </a:cxnLst>
                <a:rect l="0" t="0" r="r" b="b"/>
                <a:pathLst>
                  <a:path w="13" h="7">
                    <a:moveTo>
                      <a:pt x="9" y="7"/>
                    </a:moveTo>
                    <a:cubicBezTo>
                      <a:pt x="13" y="5"/>
                      <a:pt x="8" y="0"/>
                      <a:pt x="4" y="2"/>
                    </a:cubicBezTo>
                    <a:cubicBezTo>
                      <a:pt x="4" y="4"/>
                      <a:pt x="0" y="5"/>
                      <a:pt x="2" y="7"/>
                    </a:cubicBezTo>
                    <a:cubicBezTo>
                      <a:pt x="4" y="6"/>
                      <a:pt x="5" y="4"/>
                      <a:pt x="8" y="3"/>
                    </a:cubicBezTo>
                    <a:cubicBezTo>
                      <a:pt x="10" y="3"/>
                      <a:pt x="7" y="7"/>
                      <a:pt x="9"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739"/>
              <p:cNvSpPr>
                <a:spLocks/>
              </p:cNvSpPr>
              <p:nvPr/>
            </p:nvSpPr>
            <p:spPr bwMode="auto">
              <a:xfrm>
                <a:off x="5333671" y="3581211"/>
                <a:ext cx="45658" cy="45658"/>
              </a:xfrm>
              <a:custGeom>
                <a:avLst/>
                <a:gdLst/>
                <a:ahLst/>
                <a:cxnLst>
                  <a:cxn ang="0">
                    <a:pos x="2" y="5"/>
                  </a:cxn>
                  <a:cxn ang="0">
                    <a:pos x="5" y="5"/>
                  </a:cxn>
                  <a:cxn ang="0">
                    <a:pos x="0" y="3"/>
                  </a:cxn>
                  <a:cxn ang="0">
                    <a:pos x="2" y="5"/>
                  </a:cxn>
                </a:cxnLst>
                <a:rect l="0" t="0" r="r" b="b"/>
                <a:pathLst>
                  <a:path w="5" h="5">
                    <a:moveTo>
                      <a:pt x="2" y="5"/>
                    </a:moveTo>
                    <a:cubicBezTo>
                      <a:pt x="3" y="5"/>
                      <a:pt x="4" y="5"/>
                      <a:pt x="5" y="5"/>
                    </a:cubicBezTo>
                    <a:cubicBezTo>
                      <a:pt x="3" y="4"/>
                      <a:pt x="0" y="0"/>
                      <a:pt x="0" y="3"/>
                    </a:cubicBezTo>
                    <a:cubicBezTo>
                      <a:pt x="1" y="3"/>
                      <a:pt x="1" y="4"/>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741"/>
              <p:cNvSpPr>
                <a:spLocks/>
              </p:cNvSpPr>
              <p:nvPr/>
            </p:nvSpPr>
            <p:spPr bwMode="auto">
              <a:xfrm>
                <a:off x="5725785" y="3546297"/>
                <a:ext cx="91314" cy="53714"/>
              </a:xfrm>
              <a:custGeom>
                <a:avLst/>
                <a:gdLst/>
                <a:ahLst/>
                <a:cxnLst>
                  <a:cxn ang="0">
                    <a:pos x="10" y="6"/>
                  </a:cxn>
                  <a:cxn ang="0">
                    <a:pos x="10" y="2"/>
                  </a:cxn>
                  <a:cxn ang="0">
                    <a:pos x="5" y="0"/>
                  </a:cxn>
                  <a:cxn ang="0">
                    <a:pos x="0" y="4"/>
                  </a:cxn>
                  <a:cxn ang="0">
                    <a:pos x="10" y="6"/>
                  </a:cxn>
                </a:cxnLst>
                <a:rect l="0" t="0" r="r" b="b"/>
                <a:pathLst>
                  <a:path w="10" h="6">
                    <a:moveTo>
                      <a:pt x="10" y="6"/>
                    </a:moveTo>
                    <a:cubicBezTo>
                      <a:pt x="10" y="5"/>
                      <a:pt x="10" y="3"/>
                      <a:pt x="10" y="2"/>
                    </a:cubicBezTo>
                    <a:cubicBezTo>
                      <a:pt x="8" y="5"/>
                      <a:pt x="5" y="3"/>
                      <a:pt x="5" y="0"/>
                    </a:cubicBezTo>
                    <a:cubicBezTo>
                      <a:pt x="3" y="2"/>
                      <a:pt x="1" y="2"/>
                      <a:pt x="0" y="4"/>
                    </a:cubicBezTo>
                    <a:cubicBezTo>
                      <a:pt x="5" y="3"/>
                      <a:pt x="6" y="5"/>
                      <a:pt x="1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743"/>
              <p:cNvSpPr>
                <a:spLocks/>
              </p:cNvSpPr>
              <p:nvPr/>
            </p:nvSpPr>
            <p:spPr bwMode="auto">
              <a:xfrm>
                <a:off x="5279957" y="3519440"/>
                <a:ext cx="37600" cy="26857"/>
              </a:xfrm>
              <a:custGeom>
                <a:avLst/>
                <a:gdLst/>
                <a:ahLst/>
                <a:cxnLst>
                  <a:cxn ang="0">
                    <a:pos x="0" y="3"/>
                  </a:cxn>
                  <a:cxn ang="0">
                    <a:pos x="4" y="0"/>
                  </a:cxn>
                  <a:cxn ang="0">
                    <a:pos x="0" y="3"/>
                  </a:cxn>
                </a:cxnLst>
                <a:rect l="0" t="0" r="r" b="b"/>
                <a:pathLst>
                  <a:path w="4" h="3">
                    <a:moveTo>
                      <a:pt x="0" y="3"/>
                    </a:moveTo>
                    <a:cubicBezTo>
                      <a:pt x="2" y="3"/>
                      <a:pt x="3" y="2"/>
                      <a:pt x="4"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744"/>
              <p:cNvSpPr>
                <a:spLocks/>
              </p:cNvSpPr>
              <p:nvPr/>
            </p:nvSpPr>
            <p:spPr bwMode="auto">
              <a:xfrm>
                <a:off x="6289784" y="3519440"/>
                <a:ext cx="29544" cy="26857"/>
              </a:xfrm>
              <a:custGeom>
                <a:avLst/>
                <a:gdLst/>
                <a:ahLst/>
                <a:cxnLst>
                  <a:cxn ang="0">
                    <a:pos x="0" y="3"/>
                  </a:cxn>
                  <a:cxn ang="0">
                    <a:pos x="3" y="0"/>
                  </a:cxn>
                  <a:cxn ang="0">
                    <a:pos x="0" y="3"/>
                  </a:cxn>
                </a:cxnLst>
                <a:rect l="0" t="0" r="r" b="b"/>
                <a:pathLst>
                  <a:path w="3" h="3">
                    <a:moveTo>
                      <a:pt x="0" y="3"/>
                    </a:moveTo>
                    <a:cubicBezTo>
                      <a:pt x="2" y="3"/>
                      <a:pt x="3" y="2"/>
                      <a:pt x="3" y="0"/>
                    </a:cubicBezTo>
                    <a:cubicBezTo>
                      <a:pt x="2" y="1"/>
                      <a:pt x="1"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747"/>
              <p:cNvSpPr>
                <a:spLocks/>
              </p:cNvSpPr>
              <p:nvPr/>
            </p:nvSpPr>
            <p:spPr bwMode="auto">
              <a:xfrm>
                <a:off x="5798298" y="3500640"/>
                <a:ext cx="64457" cy="34915"/>
              </a:xfrm>
              <a:custGeom>
                <a:avLst/>
                <a:gdLst/>
                <a:ahLst/>
                <a:cxnLst>
                  <a:cxn ang="0">
                    <a:pos x="4" y="2"/>
                  </a:cxn>
                  <a:cxn ang="0">
                    <a:pos x="0" y="1"/>
                  </a:cxn>
                  <a:cxn ang="0">
                    <a:pos x="4" y="4"/>
                  </a:cxn>
                  <a:cxn ang="0">
                    <a:pos x="6" y="1"/>
                  </a:cxn>
                  <a:cxn ang="0">
                    <a:pos x="4" y="2"/>
                  </a:cxn>
                </a:cxnLst>
                <a:rect l="0" t="0" r="r" b="b"/>
                <a:pathLst>
                  <a:path w="7" h="4">
                    <a:moveTo>
                      <a:pt x="4" y="2"/>
                    </a:moveTo>
                    <a:cubicBezTo>
                      <a:pt x="2" y="3"/>
                      <a:pt x="3" y="0"/>
                      <a:pt x="0" y="1"/>
                    </a:cubicBezTo>
                    <a:cubicBezTo>
                      <a:pt x="0" y="3"/>
                      <a:pt x="2" y="3"/>
                      <a:pt x="4" y="4"/>
                    </a:cubicBezTo>
                    <a:cubicBezTo>
                      <a:pt x="3" y="1"/>
                      <a:pt x="7" y="3"/>
                      <a:pt x="6" y="1"/>
                    </a:cubicBezTo>
                    <a:cubicBezTo>
                      <a:pt x="4" y="0"/>
                      <a:pt x="4" y="1"/>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749"/>
              <p:cNvSpPr>
                <a:spLocks/>
              </p:cNvSpPr>
              <p:nvPr/>
            </p:nvSpPr>
            <p:spPr bwMode="auto">
              <a:xfrm>
                <a:off x="5416927" y="3463040"/>
                <a:ext cx="34915" cy="26857"/>
              </a:xfrm>
              <a:custGeom>
                <a:avLst/>
                <a:gdLst/>
                <a:ahLst/>
                <a:cxnLst>
                  <a:cxn ang="0">
                    <a:pos x="4" y="3"/>
                  </a:cxn>
                  <a:cxn ang="0">
                    <a:pos x="0" y="0"/>
                  </a:cxn>
                  <a:cxn ang="0">
                    <a:pos x="4" y="3"/>
                  </a:cxn>
                </a:cxnLst>
                <a:rect l="0" t="0" r="r" b="b"/>
                <a:pathLst>
                  <a:path w="4" h="3">
                    <a:moveTo>
                      <a:pt x="4" y="3"/>
                    </a:moveTo>
                    <a:cubicBezTo>
                      <a:pt x="4" y="1"/>
                      <a:pt x="3" y="0"/>
                      <a:pt x="0" y="0"/>
                    </a:cubicBezTo>
                    <a:cubicBezTo>
                      <a:pt x="1" y="1"/>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750"/>
              <p:cNvSpPr>
                <a:spLocks/>
              </p:cNvSpPr>
              <p:nvPr/>
            </p:nvSpPr>
            <p:spPr bwMode="auto">
              <a:xfrm>
                <a:off x="5451842" y="3444240"/>
                <a:ext cx="56401" cy="45658"/>
              </a:xfrm>
              <a:custGeom>
                <a:avLst/>
                <a:gdLst/>
                <a:ahLst/>
                <a:cxnLst>
                  <a:cxn ang="0">
                    <a:pos x="2" y="5"/>
                  </a:cxn>
                  <a:cxn ang="0">
                    <a:pos x="6" y="5"/>
                  </a:cxn>
                  <a:cxn ang="0">
                    <a:pos x="0" y="0"/>
                  </a:cxn>
                  <a:cxn ang="0">
                    <a:pos x="2" y="5"/>
                  </a:cxn>
                </a:cxnLst>
                <a:rect l="0" t="0" r="r" b="b"/>
                <a:pathLst>
                  <a:path w="6" h="5">
                    <a:moveTo>
                      <a:pt x="2" y="5"/>
                    </a:moveTo>
                    <a:cubicBezTo>
                      <a:pt x="3" y="5"/>
                      <a:pt x="5" y="5"/>
                      <a:pt x="6" y="5"/>
                    </a:cubicBezTo>
                    <a:cubicBezTo>
                      <a:pt x="5" y="3"/>
                      <a:pt x="3" y="1"/>
                      <a:pt x="0" y="0"/>
                    </a:cubicBezTo>
                    <a:cubicBezTo>
                      <a:pt x="1" y="2"/>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753"/>
              <p:cNvSpPr>
                <a:spLocks/>
              </p:cNvSpPr>
              <p:nvPr/>
            </p:nvSpPr>
            <p:spPr bwMode="auto">
              <a:xfrm>
                <a:off x="6007784" y="3371725"/>
                <a:ext cx="64457" cy="45658"/>
              </a:xfrm>
              <a:custGeom>
                <a:avLst/>
                <a:gdLst/>
                <a:ahLst/>
                <a:cxnLst>
                  <a:cxn ang="0">
                    <a:pos x="3" y="5"/>
                  </a:cxn>
                  <a:cxn ang="0">
                    <a:pos x="7" y="3"/>
                  </a:cxn>
                  <a:cxn ang="0">
                    <a:pos x="3" y="0"/>
                  </a:cxn>
                  <a:cxn ang="0">
                    <a:pos x="0" y="1"/>
                  </a:cxn>
                  <a:cxn ang="0">
                    <a:pos x="3" y="5"/>
                  </a:cxn>
                </a:cxnLst>
                <a:rect l="0" t="0" r="r" b="b"/>
                <a:pathLst>
                  <a:path w="7" h="5">
                    <a:moveTo>
                      <a:pt x="3" y="5"/>
                    </a:moveTo>
                    <a:cubicBezTo>
                      <a:pt x="5" y="5"/>
                      <a:pt x="4" y="2"/>
                      <a:pt x="7" y="3"/>
                    </a:cubicBezTo>
                    <a:cubicBezTo>
                      <a:pt x="7" y="1"/>
                      <a:pt x="6" y="0"/>
                      <a:pt x="3" y="0"/>
                    </a:cubicBezTo>
                    <a:cubicBezTo>
                      <a:pt x="3" y="4"/>
                      <a:pt x="2" y="2"/>
                      <a:pt x="0" y="1"/>
                    </a:cubicBezTo>
                    <a:cubicBezTo>
                      <a:pt x="0" y="3"/>
                      <a:pt x="2" y="4"/>
                      <a:pt x="3"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754"/>
              <p:cNvSpPr>
                <a:spLocks/>
              </p:cNvSpPr>
              <p:nvPr/>
            </p:nvSpPr>
            <p:spPr bwMode="auto">
              <a:xfrm>
                <a:off x="6072241" y="3344868"/>
                <a:ext cx="64457" cy="45658"/>
              </a:xfrm>
              <a:custGeom>
                <a:avLst/>
                <a:gdLst/>
                <a:ahLst/>
                <a:cxnLst>
                  <a:cxn ang="0">
                    <a:pos x="7" y="4"/>
                  </a:cxn>
                  <a:cxn ang="0">
                    <a:pos x="0" y="0"/>
                  </a:cxn>
                  <a:cxn ang="0">
                    <a:pos x="7" y="4"/>
                  </a:cxn>
                </a:cxnLst>
                <a:rect l="0" t="0" r="r" b="b"/>
                <a:pathLst>
                  <a:path w="7" h="5">
                    <a:moveTo>
                      <a:pt x="7" y="4"/>
                    </a:moveTo>
                    <a:cubicBezTo>
                      <a:pt x="5" y="2"/>
                      <a:pt x="2" y="1"/>
                      <a:pt x="0" y="0"/>
                    </a:cubicBezTo>
                    <a:cubicBezTo>
                      <a:pt x="1" y="2"/>
                      <a:pt x="3" y="5"/>
                      <a:pt x="7"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756"/>
              <p:cNvSpPr>
                <a:spLocks/>
              </p:cNvSpPr>
              <p:nvPr/>
            </p:nvSpPr>
            <p:spPr bwMode="auto">
              <a:xfrm>
                <a:off x="6254869" y="3264297"/>
                <a:ext cx="171885" cy="99372"/>
              </a:xfrm>
              <a:custGeom>
                <a:avLst/>
                <a:gdLst/>
                <a:ahLst/>
                <a:cxnLst>
                  <a:cxn ang="0">
                    <a:pos x="11" y="10"/>
                  </a:cxn>
                  <a:cxn ang="0">
                    <a:pos x="19" y="10"/>
                  </a:cxn>
                  <a:cxn ang="0">
                    <a:pos x="19" y="7"/>
                  </a:cxn>
                  <a:cxn ang="0">
                    <a:pos x="12" y="9"/>
                  </a:cxn>
                  <a:cxn ang="0">
                    <a:pos x="10" y="5"/>
                  </a:cxn>
                  <a:cxn ang="0">
                    <a:pos x="13" y="3"/>
                  </a:cxn>
                  <a:cxn ang="0">
                    <a:pos x="12" y="0"/>
                  </a:cxn>
                  <a:cxn ang="0">
                    <a:pos x="0" y="0"/>
                  </a:cxn>
                  <a:cxn ang="0">
                    <a:pos x="4" y="3"/>
                  </a:cxn>
                  <a:cxn ang="0">
                    <a:pos x="9" y="2"/>
                  </a:cxn>
                  <a:cxn ang="0">
                    <a:pos x="11" y="10"/>
                  </a:cxn>
                </a:cxnLst>
                <a:rect l="0" t="0" r="r" b="b"/>
                <a:pathLst>
                  <a:path w="19" h="11">
                    <a:moveTo>
                      <a:pt x="11" y="10"/>
                    </a:moveTo>
                    <a:cubicBezTo>
                      <a:pt x="14" y="9"/>
                      <a:pt x="15" y="11"/>
                      <a:pt x="19" y="10"/>
                    </a:cubicBezTo>
                    <a:cubicBezTo>
                      <a:pt x="19" y="9"/>
                      <a:pt x="19" y="8"/>
                      <a:pt x="19" y="7"/>
                    </a:cubicBezTo>
                    <a:cubicBezTo>
                      <a:pt x="17" y="7"/>
                      <a:pt x="16" y="9"/>
                      <a:pt x="12" y="9"/>
                    </a:cubicBezTo>
                    <a:cubicBezTo>
                      <a:pt x="11" y="8"/>
                      <a:pt x="11" y="6"/>
                      <a:pt x="10" y="5"/>
                    </a:cubicBezTo>
                    <a:cubicBezTo>
                      <a:pt x="10" y="4"/>
                      <a:pt x="10" y="3"/>
                      <a:pt x="13" y="3"/>
                    </a:cubicBezTo>
                    <a:cubicBezTo>
                      <a:pt x="13" y="2"/>
                      <a:pt x="12" y="2"/>
                      <a:pt x="12" y="0"/>
                    </a:cubicBezTo>
                    <a:cubicBezTo>
                      <a:pt x="5" y="1"/>
                      <a:pt x="4" y="1"/>
                      <a:pt x="0" y="0"/>
                    </a:cubicBezTo>
                    <a:cubicBezTo>
                      <a:pt x="1" y="2"/>
                      <a:pt x="3" y="2"/>
                      <a:pt x="4" y="3"/>
                    </a:cubicBezTo>
                    <a:cubicBezTo>
                      <a:pt x="6" y="3"/>
                      <a:pt x="6" y="1"/>
                      <a:pt x="9" y="2"/>
                    </a:cubicBezTo>
                    <a:cubicBezTo>
                      <a:pt x="6" y="6"/>
                      <a:pt x="9" y="7"/>
                      <a:pt x="11" y="1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757"/>
              <p:cNvSpPr>
                <a:spLocks/>
              </p:cNvSpPr>
              <p:nvPr/>
            </p:nvSpPr>
            <p:spPr bwMode="auto">
              <a:xfrm>
                <a:off x="6217269" y="3264297"/>
                <a:ext cx="56401" cy="80571"/>
              </a:xfrm>
              <a:custGeom>
                <a:avLst/>
                <a:gdLst/>
                <a:ahLst/>
                <a:cxnLst>
                  <a:cxn ang="0">
                    <a:pos x="3" y="3"/>
                  </a:cxn>
                  <a:cxn ang="0">
                    <a:pos x="1" y="7"/>
                  </a:cxn>
                  <a:cxn ang="0">
                    <a:pos x="6" y="9"/>
                  </a:cxn>
                  <a:cxn ang="0">
                    <a:pos x="0" y="0"/>
                  </a:cxn>
                  <a:cxn ang="0">
                    <a:pos x="0" y="3"/>
                  </a:cxn>
                  <a:cxn ang="0">
                    <a:pos x="3" y="3"/>
                  </a:cxn>
                </a:cxnLst>
                <a:rect l="0" t="0" r="r" b="b"/>
                <a:pathLst>
                  <a:path w="6" h="9">
                    <a:moveTo>
                      <a:pt x="3" y="3"/>
                    </a:moveTo>
                    <a:cubicBezTo>
                      <a:pt x="3" y="6"/>
                      <a:pt x="0" y="4"/>
                      <a:pt x="1" y="7"/>
                    </a:cubicBezTo>
                    <a:cubicBezTo>
                      <a:pt x="4" y="6"/>
                      <a:pt x="4" y="9"/>
                      <a:pt x="6" y="9"/>
                    </a:cubicBezTo>
                    <a:cubicBezTo>
                      <a:pt x="5" y="5"/>
                      <a:pt x="3" y="1"/>
                      <a:pt x="0" y="0"/>
                    </a:cubicBezTo>
                    <a:cubicBezTo>
                      <a:pt x="0" y="1"/>
                      <a:pt x="0" y="2"/>
                      <a:pt x="0" y="3"/>
                    </a:cubicBezTo>
                    <a:cubicBezTo>
                      <a:pt x="1" y="3"/>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759"/>
              <p:cNvSpPr>
                <a:spLocks/>
              </p:cNvSpPr>
              <p:nvPr/>
            </p:nvSpPr>
            <p:spPr bwMode="auto">
              <a:xfrm>
                <a:off x="5508241" y="3218641"/>
                <a:ext cx="26857" cy="34915"/>
              </a:xfrm>
              <a:custGeom>
                <a:avLst/>
                <a:gdLst/>
                <a:ahLst/>
                <a:cxnLst>
                  <a:cxn ang="0">
                    <a:pos x="3" y="4"/>
                  </a:cxn>
                  <a:cxn ang="0">
                    <a:pos x="0" y="0"/>
                  </a:cxn>
                  <a:cxn ang="0">
                    <a:pos x="3" y="4"/>
                  </a:cxn>
                </a:cxnLst>
                <a:rect l="0" t="0" r="r" b="b"/>
                <a:pathLst>
                  <a:path w="3" h="4">
                    <a:moveTo>
                      <a:pt x="3" y="4"/>
                    </a:moveTo>
                    <a:cubicBezTo>
                      <a:pt x="3" y="1"/>
                      <a:pt x="2" y="0"/>
                      <a:pt x="0" y="0"/>
                    </a:cubicBezTo>
                    <a:cubicBezTo>
                      <a:pt x="1" y="1"/>
                      <a:pt x="1" y="3"/>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762"/>
              <p:cNvSpPr>
                <a:spLocks/>
              </p:cNvSpPr>
              <p:nvPr/>
            </p:nvSpPr>
            <p:spPr bwMode="auto">
              <a:xfrm>
                <a:off x="5680127" y="3199840"/>
                <a:ext cx="26857" cy="26857"/>
              </a:xfrm>
              <a:custGeom>
                <a:avLst/>
                <a:gdLst/>
                <a:ahLst/>
                <a:cxnLst>
                  <a:cxn ang="0">
                    <a:pos x="3" y="3"/>
                  </a:cxn>
                  <a:cxn ang="0">
                    <a:pos x="0" y="0"/>
                  </a:cxn>
                  <a:cxn ang="0">
                    <a:pos x="3" y="3"/>
                  </a:cxn>
                </a:cxnLst>
                <a:rect l="0" t="0" r="r" b="b"/>
                <a:pathLst>
                  <a:path w="3" h="3">
                    <a:moveTo>
                      <a:pt x="3" y="3"/>
                    </a:moveTo>
                    <a:cubicBezTo>
                      <a:pt x="2" y="2"/>
                      <a:pt x="1"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763"/>
              <p:cNvSpPr>
                <a:spLocks/>
              </p:cNvSpPr>
              <p:nvPr/>
            </p:nvSpPr>
            <p:spPr bwMode="auto">
              <a:xfrm>
                <a:off x="6872582" y="3162240"/>
                <a:ext cx="64457" cy="64457"/>
              </a:xfrm>
              <a:custGeom>
                <a:avLst/>
                <a:gdLst/>
                <a:ahLst/>
                <a:cxnLst>
                  <a:cxn ang="0">
                    <a:pos x="0" y="3"/>
                  </a:cxn>
                  <a:cxn ang="0">
                    <a:pos x="0" y="7"/>
                  </a:cxn>
                  <a:cxn ang="0">
                    <a:pos x="7" y="7"/>
                  </a:cxn>
                  <a:cxn ang="0">
                    <a:pos x="7" y="4"/>
                  </a:cxn>
                  <a:cxn ang="0">
                    <a:pos x="5" y="2"/>
                  </a:cxn>
                  <a:cxn ang="0">
                    <a:pos x="0" y="3"/>
                  </a:cxn>
                </a:cxnLst>
                <a:rect l="0" t="0" r="r" b="b"/>
                <a:pathLst>
                  <a:path w="7" h="7">
                    <a:moveTo>
                      <a:pt x="0" y="3"/>
                    </a:moveTo>
                    <a:cubicBezTo>
                      <a:pt x="1" y="5"/>
                      <a:pt x="1" y="5"/>
                      <a:pt x="0" y="7"/>
                    </a:cubicBezTo>
                    <a:cubicBezTo>
                      <a:pt x="2" y="7"/>
                      <a:pt x="5" y="7"/>
                      <a:pt x="7" y="7"/>
                    </a:cubicBezTo>
                    <a:cubicBezTo>
                      <a:pt x="7" y="6"/>
                      <a:pt x="7" y="5"/>
                      <a:pt x="7" y="4"/>
                    </a:cubicBezTo>
                    <a:cubicBezTo>
                      <a:pt x="4" y="6"/>
                      <a:pt x="1" y="2"/>
                      <a:pt x="5" y="2"/>
                    </a:cubicBezTo>
                    <a:cubicBezTo>
                      <a:pt x="3" y="0"/>
                      <a:pt x="3" y="4"/>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765"/>
              <p:cNvSpPr>
                <a:spLocks/>
              </p:cNvSpPr>
              <p:nvPr/>
            </p:nvSpPr>
            <p:spPr bwMode="auto">
              <a:xfrm>
                <a:off x="6845725" y="3127327"/>
                <a:ext cx="110115" cy="53714"/>
              </a:xfrm>
              <a:custGeom>
                <a:avLst/>
                <a:gdLst/>
                <a:ahLst/>
                <a:cxnLst>
                  <a:cxn ang="0">
                    <a:pos x="0" y="4"/>
                  </a:cxn>
                  <a:cxn ang="0">
                    <a:pos x="4" y="2"/>
                  </a:cxn>
                  <a:cxn ang="0">
                    <a:pos x="12" y="3"/>
                  </a:cxn>
                  <a:cxn ang="0">
                    <a:pos x="4" y="0"/>
                  </a:cxn>
                  <a:cxn ang="0">
                    <a:pos x="0" y="4"/>
                  </a:cxn>
                </a:cxnLst>
                <a:rect l="0" t="0" r="r" b="b"/>
                <a:pathLst>
                  <a:path w="12" h="6">
                    <a:moveTo>
                      <a:pt x="0" y="4"/>
                    </a:moveTo>
                    <a:cubicBezTo>
                      <a:pt x="1" y="6"/>
                      <a:pt x="4" y="3"/>
                      <a:pt x="4" y="2"/>
                    </a:cubicBezTo>
                    <a:cubicBezTo>
                      <a:pt x="9" y="0"/>
                      <a:pt x="8" y="4"/>
                      <a:pt x="12" y="3"/>
                    </a:cubicBezTo>
                    <a:cubicBezTo>
                      <a:pt x="11" y="1"/>
                      <a:pt x="8" y="0"/>
                      <a:pt x="4" y="0"/>
                    </a:cubicBezTo>
                    <a:cubicBezTo>
                      <a:pt x="4" y="2"/>
                      <a:pt x="2"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766"/>
              <p:cNvSpPr>
                <a:spLocks/>
              </p:cNvSpPr>
              <p:nvPr/>
            </p:nvSpPr>
            <p:spPr bwMode="auto">
              <a:xfrm>
                <a:off x="6018526" y="3025270"/>
                <a:ext cx="91314" cy="75200"/>
              </a:xfrm>
              <a:custGeom>
                <a:avLst/>
                <a:gdLst/>
                <a:ahLst/>
                <a:cxnLst>
                  <a:cxn ang="0">
                    <a:pos x="6" y="6"/>
                  </a:cxn>
                  <a:cxn ang="0">
                    <a:pos x="0" y="4"/>
                  </a:cxn>
                  <a:cxn ang="0">
                    <a:pos x="0" y="7"/>
                  </a:cxn>
                  <a:cxn ang="0">
                    <a:pos x="10" y="4"/>
                  </a:cxn>
                  <a:cxn ang="0">
                    <a:pos x="9" y="0"/>
                  </a:cxn>
                  <a:cxn ang="0">
                    <a:pos x="6" y="6"/>
                  </a:cxn>
                </a:cxnLst>
                <a:rect l="0" t="0" r="r" b="b"/>
                <a:pathLst>
                  <a:path w="10" h="8">
                    <a:moveTo>
                      <a:pt x="6" y="6"/>
                    </a:moveTo>
                    <a:cubicBezTo>
                      <a:pt x="4" y="5"/>
                      <a:pt x="4" y="3"/>
                      <a:pt x="0" y="4"/>
                    </a:cubicBezTo>
                    <a:cubicBezTo>
                      <a:pt x="0" y="5"/>
                      <a:pt x="0" y="6"/>
                      <a:pt x="0" y="7"/>
                    </a:cubicBezTo>
                    <a:cubicBezTo>
                      <a:pt x="4" y="8"/>
                      <a:pt x="6" y="6"/>
                      <a:pt x="10" y="4"/>
                    </a:cubicBezTo>
                    <a:cubicBezTo>
                      <a:pt x="10" y="2"/>
                      <a:pt x="8" y="2"/>
                      <a:pt x="9" y="0"/>
                    </a:cubicBezTo>
                    <a:cubicBezTo>
                      <a:pt x="6" y="0"/>
                      <a:pt x="5" y="2"/>
                      <a:pt x="6"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767"/>
              <p:cNvSpPr>
                <a:spLocks/>
              </p:cNvSpPr>
              <p:nvPr/>
            </p:nvSpPr>
            <p:spPr bwMode="auto">
              <a:xfrm>
                <a:off x="6136698" y="3054812"/>
                <a:ext cx="126229" cy="53714"/>
              </a:xfrm>
              <a:custGeom>
                <a:avLst/>
                <a:gdLst/>
                <a:ahLst/>
                <a:cxnLst>
                  <a:cxn ang="0">
                    <a:pos x="9" y="0"/>
                  </a:cxn>
                  <a:cxn ang="0">
                    <a:pos x="2" y="0"/>
                  </a:cxn>
                  <a:cxn ang="0">
                    <a:pos x="0" y="4"/>
                  </a:cxn>
                  <a:cxn ang="0">
                    <a:pos x="9" y="1"/>
                  </a:cxn>
                  <a:cxn ang="0">
                    <a:pos x="13" y="5"/>
                  </a:cxn>
                  <a:cxn ang="0">
                    <a:pos x="9" y="0"/>
                  </a:cxn>
                </a:cxnLst>
                <a:rect l="0" t="0" r="r" b="b"/>
                <a:pathLst>
                  <a:path w="14" h="6">
                    <a:moveTo>
                      <a:pt x="9" y="0"/>
                    </a:moveTo>
                    <a:cubicBezTo>
                      <a:pt x="8" y="1"/>
                      <a:pt x="3" y="3"/>
                      <a:pt x="2" y="0"/>
                    </a:cubicBezTo>
                    <a:cubicBezTo>
                      <a:pt x="0" y="0"/>
                      <a:pt x="0" y="2"/>
                      <a:pt x="0" y="4"/>
                    </a:cubicBezTo>
                    <a:cubicBezTo>
                      <a:pt x="4" y="6"/>
                      <a:pt x="7" y="3"/>
                      <a:pt x="9" y="1"/>
                    </a:cubicBezTo>
                    <a:cubicBezTo>
                      <a:pt x="11" y="2"/>
                      <a:pt x="11" y="5"/>
                      <a:pt x="13" y="5"/>
                    </a:cubicBezTo>
                    <a:cubicBezTo>
                      <a:pt x="14" y="2"/>
                      <a:pt x="11" y="2"/>
                      <a:pt x="9"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769"/>
              <p:cNvSpPr>
                <a:spLocks/>
              </p:cNvSpPr>
              <p:nvPr/>
            </p:nvSpPr>
            <p:spPr bwMode="auto">
              <a:xfrm>
                <a:off x="6464354" y="2917841"/>
                <a:ext cx="107428" cy="72515"/>
              </a:xfrm>
              <a:custGeom>
                <a:avLst/>
                <a:gdLst/>
                <a:ahLst/>
                <a:cxnLst>
                  <a:cxn ang="0">
                    <a:pos x="0" y="8"/>
                  </a:cxn>
                  <a:cxn ang="0">
                    <a:pos x="10" y="3"/>
                  </a:cxn>
                  <a:cxn ang="0">
                    <a:pos x="7" y="3"/>
                  </a:cxn>
                  <a:cxn ang="0">
                    <a:pos x="2" y="1"/>
                  </a:cxn>
                  <a:cxn ang="0">
                    <a:pos x="0" y="8"/>
                  </a:cxn>
                </a:cxnLst>
                <a:rect l="0" t="0" r="r" b="b"/>
                <a:pathLst>
                  <a:path w="12" h="8">
                    <a:moveTo>
                      <a:pt x="0" y="8"/>
                    </a:moveTo>
                    <a:cubicBezTo>
                      <a:pt x="3" y="6"/>
                      <a:pt x="7" y="4"/>
                      <a:pt x="10" y="3"/>
                    </a:cubicBezTo>
                    <a:cubicBezTo>
                      <a:pt x="12" y="0"/>
                      <a:pt x="6" y="0"/>
                      <a:pt x="7" y="3"/>
                    </a:cubicBezTo>
                    <a:cubicBezTo>
                      <a:pt x="4" y="4"/>
                      <a:pt x="4" y="1"/>
                      <a:pt x="2" y="1"/>
                    </a:cubicBezTo>
                    <a:cubicBezTo>
                      <a:pt x="4" y="5"/>
                      <a:pt x="2" y="5"/>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770"/>
              <p:cNvSpPr>
                <a:spLocks/>
              </p:cNvSpPr>
              <p:nvPr/>
            </p:nvSpPr>
            <p:spPr bwMode="auto">
              <a:xfrm>
                <a:off x="6182356" y="2899040"/>
                <a:ext cx="45658" cy="72515"/>
              </a:xfrm>
              <a:custGeom>
                <a:avLst/>
                <a:gdLst/>
                <a:ahLst/>
                <a:cxnLst>
                  <a:cxn ang="0">
                    <a:pos x="3" y="2"/>
                  </a:cxn>
                  <a:cxn ang="0">
                    <a:pos x="0" y="3"/>
                  </a:cxn>
                  <a:cxn ang="0">
                    <a:pos x="5" y="2"/>
                  </a:cxn>
                  <a:cxn ang="0">
                    <a:pos x="1" y="0"/>
                  </a:cxn>
                  <a:cxn ang="0">
                    <a:pos x="3" y="2"/>
                  </a:cxn>
                </a:cxnLst>
                <a:rect l="0" t="0" r="r" b="b"/>
                <a:pathLst>
                  <a:path w="5" h="8">
                    <a:moveTo>
                      <a:pt x="3" y="2"/>
                    </a:moveTo>
                    <a:cubicBezTo>
                      <a:pt x="4" y="4"/>
                      <a:pt x="1" y="3"/>
                      <a:pt x="0" y="3"/>
                    </a:cubicBezTo>
                    <a:cubicBezTo>
                      <a:pt x="0" y="8"/>
                      <a:pt x="5" y="4"/>
                      <a:pt x="5" y="2"/>
                    </a:cubicBezTo>
                    <a:cubicBezTo>
                      <a:pt x="2" y="3"/>
                      <a:pt x="4" y="0"/>
                      <a:pt x="1" y="0"/>
                    </a:cubicBezTo>
                    <a:cubicBezTo>
                      <a:pt x="1" y="1"/>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771"/>
              <p:cNvSpPr>
                <a:spLocks/>
              </p:cNvSpPr>
              <p:nvPr/>
            </p:nvSpPr>
            <p:spPr bwMode="auto">
              <a:xfrm>
                <a:off x="6773212" y="2861441"/>
                <a:ext cx="37600" cy="64457"/>
              </a:xfrm>
              <a:custGeom>
                <a:avLst/>
                <a:gdLst/>
                <a:ahLst/>
                <a:cxnLst>
                  <a:cxn ang="0">
                    <a:pos x="1" y="6"/>
                  </a:cxn>
                  <a:cxn ang="0">
                    <a:pos x="4" y="4"/>
                  </a:cxn>
                  <a:cxn ang="0">
                    <a:pos x="4" y="3"/>
                  </a:cxn>
                  <a:cxn ang="0">
                    <a:pos x="1" y="1"/>
                  </a:cxn>
                  <a:cxn ang="0">
                    <a:pos x="2" y="3"/>
                  </a:cxn>
                  <a:cxn ang="0">
                    <a:pos x="1" y="6"/>
                  </a:cxn>
                </a:cxnLst>
                <a:rect l="0" t="0" r="r" b="b"/>
                <a:pathLst>
                  <a:path w="4" h="7">
                    <a:moveTo>
                      <a:pt x="1" y="6"/>
                    </a:moveTo>
                    <a:cubicBezTo>
                      <a:pt x="3" y="7"/>
                      <a:pt x="1" y="3"/>
                      <a:pt x="4" y="4"/>
                    </a:cubicBezTo>
                    <a:cubicBezTo>
                      <a:pt x="4" y="4"/>
                      <a:pt x="4" y="3"/>
                      <a:pt x="4" y="3"/>
                    </a:cubicBezTo>
                    <a:cubicBezTo>
                      <a:pt x="1" y="4"/>
                      <a:pt x="3" y="0"/>
                      <a:pt x="1" y="1"/>
                    </a:cubicBezTo>
                    <a:cubicBezTo>
                      <a:pt x="0" y="2"/>
                      <a:pt x="1" y="2"/>
                      <a:pt x="2" y="3"/>
                    </a:cubicBezTo>
                    <a:cubicBezTo>
                      <a:pt x="3" y="5"/>
                      <a:pt x="0" y="3"/>
                      <a:pt x="1"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772"/>
              <p:cNvSpPr>
                <a:spLocks/>
              </p:cNvSpPr>
              <p:nvPr/>
            </p:nvSpPr>
            <p:spPr bwMode="auto">
              <a:xfrm>
                <a:off x="6445555" y="2826527"/>
                <a:ext cx="72515" cy="72515"/>
              </a:xfrm>
              <a:custGeom>
                <a:avLst/>
                <a:gdLst/>
                <a:ahLst/>
                <a:cxnLst>
                  <a:cxn ang="0">
                    <a:pos x="1" y="1"/>
                  </a:cxn>
                  <a:cxn ang="0">
                    <a:pos x="0" y="7"/>
                  </a:cxn>
                  <a:cxn ang="0">
                    <a:pos x="7" y="8"/>
                  </a:cxn>
                  <a:cxn ang="0">
                    <a:pos x="5" y="5"/>
                  </a:cxn>
                  <a:cxn ang="0">
                    <a:pos x="3" y="7"/>
                  </a:cxn>
                  <a:cxn ang="0">
                    <a:pos x="5" y="0"/>
                  </a:cxn>
                  <a:cxn ang="0">
                    <a:pos x="1" y="1"/>
                  </a:cxn>
                </a:cxnLst>
                <a:rect l="0" t="0" r="r" b="b"/>
                <a:pathLst>
                  <a:path w="8" h="8">
                    <a:moveTo>
                      <a:pt x="1" y="1"/>
                    </a:moveTo>
                    <a:cubicBezTo>
                      <a:pt x="1" y="4"/>
                      <a:pt x="0" y="5"/>
                      <a:pt x="0" y="7"/>
                    </a:cubicBezTo>
                    <a:cubicBezTo>
                      <a:pt x="1" y="8"/>
                      <a:pt x="4" y="8"/>
                      <a:pt x="7" y="8"/>
                    </a:cubicBezTo>
                    <a:cubicBezTo>
                      <a:pt x="8" y="6"/>
                      <a:pt x="4" y="8"/>
                      <a:pt x="5" y="5"/>
                    </a:cubicBezTo>
                    <a:cubicBezTo>
                      <a:pt x="4" y="5"/>
                      <a:pt x="4" y="7"/>
                      <a:pt x="3" y="7"/>
                    </a:cubicBezTo>
                    <a:cubicBezTo>
                      <a:pt x="1" y="5"/>
                      <a:pt x="5" y="2"/>
                      <a:pt x="5" y="0"/>
                    </a:cubicBezTo>
                    <a:cubicBezTo>
                      <a:pt x="3" y="0"/>
                      <a:pt x="4" y="2"/>
                      <a:pt x="1"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773"/>
              <p:cNvSpPr>
                <a:spLocks/>
              </p:cNvSpPr>
              <p:nvPr/>
            </p:nvSpPr>
            <p:spPr bwMode="auto">
              <a:xfrm>
                <a:off x="6792011" y="2826527"/>
                <a:ext cx="26857" cy="26857"/>
              </a:xfrm>
              <a:custGeom>
                <a:avLst/>
                <a:gdLst/>
                <a:ahLst/>
                <a:cxnLst>
                  <a:cxn ang="0">
                    <a:pos x="0" y="3"/>
                  </a:cxn>
                  <a:cxn ang="0">
                    <a:pos x="3" y="0"/>
                  </a:cxn>
                  <a:cxn ang="0">
                    <a:pos x="0" y="3"/>
                  </a:cxn>
                </a:cxnLst>
                <a:rect l="0" t="0" r="r" b="b"/>
                <a:pathLst>
                  <a:path w="3" h="3">
                    <a:moveTo>
                      <a:pt x="0" y="3"/>
                    </a:moveTo>
                    <a:cubicBezTo>
                      <a:pt x="2" y="2"/>
                      <a:pt x="3" y="1"/>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774"/>
              <p:cNvSpPr>
                <a:spLocks/>
              </p:cNvSpPr>
              <p:nvPr/>
            </p:nvSpPr>
            <p:spPr bwMode="auto">
              <a:xfrm>
                <a:off x="6536869" y="2807726"/>
                <a:ext cx="53714" cy="37600"/>
              </a:xfrm>
              <a:custGeom>
                <a:avLst/>
                <a:gdLst/>
                <a:ahLst/>
                <a:cxnLst>
                  <a:cxn ang="0">
                    <a:pos x="1" y="3"/>
                  </a:cxn>
                  <a:cxn ang="0">
                    <a:pos x="2" y="2"/>
                  </a:cxn>
                  <a:cxn ang="0">
                    <a:pos x="5" y="3"/>
                  </a:cxn>
                  <a:cxn ang="0">
                    <a:pos x="2" y="0"/>
                  </a:cxn>
                  <a:cxn ang="0">
                    <a:pos x="1" y="3"/>
                  </a:cxn>
                </a:cxnLst>
                <a:rect l="0" t="0" r="r" b="b"/>
                <a:pathLst>
                  <a:path w="6" h="4">
                    <a:moveTo>
                      <a:pt x="1" y="3"/>
                    </a:moveTo>
                    <a:cubicBezTo>
                      <a:pt x="2" y="4"/>
                      <a:pt x="2" y="3"/>
                      <a:pt x="2" y="2"/>
                    </a:cubicBezTo>
                    <a:cubicBezTo>
                      <a:pt x="5" y="1"/>
                      <a:pt x="3" y="4"/>
                      <a:pt x="5" y="3"/>
                    </a:cubicBezTo>
                    <a:cubicBezTo>
                      <a:pt x="6" y="1"/>
                      <a:pt x="5" y="0"/>
                      <a:pt x="2" y="0"/>
                    </a:cubicBezTo>
                    <a:cubicBezTo>
                      <a:pt x="3" y="3"/>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776"/>
              <p:cNvSpPr>
                <a:spLocks/>
              </p:cNvSpPr>
              <p:nvPr/>
            </p:nvSpPr>
            <p:spPr bwMode="auto">
              <a:xfrm>
                <a:off x="6544926" y="2670756"/>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7" name="Group 166"/>
            <p:cNvGrpSpPr/>
            <p:nvPr/>
          </p:nvGrpSpPr>
          <p:grpSpPr>
            <a:xfrm>
              <a:off x="1673727" y="1368673"/>
              <a:ext cx="5780309" cy="3026199"/>
              <a:chOff x="1186274" y="2375328"/>
              <a:chExt cx="5780309" cy="3026199"/>
            </a:xfrm>
          </p:grpSpPr>
          <p:sp>
            <p:nvSpPr>
              <p:cNvPr id="168" name="Rectangle 784"/>
              <p:cNvSpPr>
                <a:spLocks noChangeArrowheads="1"/>
              </p:cNvSpPr>
              <p:nvPr/>
            </p:nvSpPr>
            <p:spPr bwMode="auto">
              <a:xfrm>
                <a:off x="1659619" y="4120290"/>
                <a:ext cx="555943" cy="40822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1.0</a:t>
                </a:r>
                <a:endParaRPr kumimoji="0" lang="en-US" sz="1800" b="0" i="0" u="none" strike="noStrike" cap="none" normalizeH="0" baseline="0" dirty="0" smtClean="0">
                  <a:ln>
                    <a:noFill/>
                  </a:ln>
                  <a:solidFill>
                    <a:schemeClr val="tx1"/>
                  </a:solidFill>
                  <a:effectLst/>
                  <a:latin typeface="Arial" pitchFamily="34" charset="0"/>
                </a:endParaRPr>
              </a:p>
            </p:txBody>
          </p:sp>
          <p:sp>
            <p:nvSpPr>
              <p:cNvPr id="169" name="Rectangle 785"/>
              <p:cNvSpPr>
                <a:spLocks noChangeArrowheads="1"/>
              </p:cNvSpPr>
              <p:nvPr/>
            </p:nvSpPr>
            <p:spPr bwMode="auto">
              <a:xfrm>
                <a:off x="1656932" y="3245497"/>
                <a:ext cx="555943"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1.2</a:t>
                </a:r>
                <a:endParaRPr kumimoji="0" lang="en-US" sz="1800" b="0" i="0" u="none" strike="noStrike" cap="none" normalizeH="0" baseline="0" dirty="0" smtClean="0">
                  <a:ln>
                    <a:noFill/>
                  </a:ln>
                  <a:solidFill>
                    <a:schemeClr val="tx1"/>
                  </a:solidFill>
                  <a:effectLst/>
                  <a:latin typeface="Arial" pitchFamily="34" charset="0"/>
                </a:endParaRPr>
              </a:p>
            </p:txBody>
          </p:sp>
          <p:sp>
            <p:nvSpPr>
              <p:cNvPr id="170" name="Rectangle 786"/>
              <p:cNvSpPr>
                <a:spLocks noChangeArrowheads="1"/>
              </p:cNvSpPr>
              <p:nvPr/>
            </p:nvSpPr>
            <p:spPr bwMode="auto">
              <a:xfrm>
                <a:off x="1656932" y="2375328"/>
                <a:ext cx="555943" cy="40822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1.4</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71" name="Group 170"/>
              <p:cNvGrpSpPr/>
              <p:nvPr/>
            </p:nvGrpSpPr>
            <p:grpSpPr>
              <a:xfrm>
                <a:off x="1186274" y="2445156"/>
                <a:ext cx="5780309" cy="2956371"/>
                <a:chOff x="1186274" y="2445156"/>
                <a:chExt cx="5780309" cy="2956371"/>
              </a:xfrm>
            </p:grpSpPr>
            <p:sp>
              <p:nvSpPr>
                <p:cNvPr id="172" name="Rectangle 24"/>
                <p:cNvSpPr>
                  <a:spLocks noChangeArrowheads="1"/>
                </p:cNvSpPr>
                <p:nvPr/>
              </p:nvSpPr>
              <p:spPr bwMode="auto">
                <a:xfrm>
                  <a:off x="3804217" y="5118819"/>
                  <a:ext cx="1308025" cy="28270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Trial number</a:t>
                  </a:r>
                  <a:endParaRPr kumimoji="0" lang="en-US" sz="1400" b="0" i="0" u="none" strike="noStrike" cap="none" normalizeH="0" baseline="0" dirty="0" smtClean="0">
                    <a:ln>
                      <a:noFill/>
                    </a:ln>
                    <a:solidFill>
                      <a:schemeClr val="tx1"/>
                    </a:solidFill>
                    <a:effectLst/>
                    <a:latin typeface="Arial" pitchFamily="34" charset="0"/>
                  </a:endParaRPr>
                </a:p>
              </p:txBody>
            </p:sp>
            <p:sp>
              <p:nvSpPr>
                <p:cNvPr id="173" name="Rectangle 25"/>
                <p:cNvSpPr>
                  <a:spLocks noChangeArrowheads="1"/>
                </p:cNvSpPr>
                <p:nvPr/>
              </p:nvSpPr>
              <p:spPr bwMode="auto">
                <a:xfrm rot="16200000">
                  <a:off x="509158" y="3439186"/>
                  <a:ext cx="1636940" cy="28270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Gain (</a:t>
                  </a:r>
                  <a:r>
                    <a:rPr kumimoji="0" lang="en-US" sz="1400" b="0" i="0" u="none" strike="noStrike" cap="none" normalizeH="0" baseline="0" dirty="0" err="1" smtClean="0">
                      <a:ln>
                        <a:noFill/>
                      </a:ln>
                      <a:solidFill>
                        <a:srgbClr val="000000"/>
                      </a:solidFill>
                      <a:effectLst/>
                      <a:latin typeface="Arial" pitchFamily="34" charset="0"/>
                    </a:rPr>
                    <a:t>unitless</a:t>
                  </a:r>
                  <a:r>
                    <a:rPr kumimoji="0" lang="en-US" sz="1400" b="0" i="0" u="none" strike="noStrike" cap="none" normalizeH="0" baseline="0" dirty="0" smtClean="0">
                      <a:ln>
                        <a:noFill/>
                      </a:ln>
                      <a:solidFill>
                        <a:srgbClr val="000000"/>
                      </a:solidFill>
                      <a:effectLst/>
                      <a:latin typeface="Arial" pitchFamily="34" charset="0"/>
                    </a:rPr>
                    <a:t>)</a:t>
                  </a:r>
                  <a:endParaRPr kumimoji="0" lang="en-US" sz="1400" b="0" i="0" u="none" strike="noStrike" cap="none" normalizeH="0" baseline="0" dirty="0" smtClean="0">
                    <a:ln>
                      <a:noFill/>
                    </a:ln>
                    <a:solidFill>
                      <a:schemeClr val="tx1"/>
                    </a:solidFill>
                    <a:effectLst/>
                    <a:latin typeface="Arial" pitchFamily="34" charset="0"/>
                  </a:endParaRPr>
                </a:p>
              </p:txBody>
            </p:sp>
            <p:sp>
              <p:nvSpPr>
                <p:cNvPr id="174" name="Rectangle 781"/>
                <p:cNvSpPr>
                  <a:spLocks noChangeArrowheads="1"/>
                </p:cNvSpPr>
                <p:nvPr/>
              </p:nvSpPr>
              <p:spPr bwMode="auto">
                <a:xfrm>
                  <a:off x="2921903" y="4805895"/>
                  <a:ext cx="300800"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5" name="Rectangle 782"/>
                <p:cNvSpPr>
                  <a:spLocks noChangeArrowheads="1"/>
                </p:cNvSpPr>
                <p:nvPr/>
              </p:nvSpPr>
              <p:spPr bwMode="auto">
                <a:xfrm>
                  <a:off x="4323844" y="4811268"/>
                  <a:ext cx="803028"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1000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6" name="Rectangle 783"/>
                <p:cNvSpPr>
                  <a:spLocks noChangeArrowheads="1"/>
                </p:cNvSpPr>
                <p:nvPr/>
              </p:nvSpPr>
              <p:spPr bwMode="auto">
                <a:xfrm>
                  <a:off x="5943327" y="4811268"/>
                  <a:ext cx="803028" cy="41091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2000</a:t>
                  </a:r>
                  <a:endParaRPr kumimoji="0" lang="en-US" sz="1800" b="0" i="0" u="none" strike="noStrike" cap="none" normalizeH="0" baseline="0" dirty="0" smtClean="0">
                    <a:ln>
                      <a:noFill/>
                    </a:ln>
                    <a:solidFill>
                      <a:schemeClr val="tx1"/>
                    </a:solidFill>
                    <a:effectLst/>
                    <a:latin typeface="Arial" pitchFamily="34" charset="0"/>
                  </a:endParaRPr>
                </a:p>
              </p:txBody>
            </p:sp>
            <p:sp>
              <p:nvSpPr>
                <p:cNvPr id="177" name="Line 787"/>
                <p:cNvSpPr>
                  <a:spLocks noChangeShapeType="1"/>
                </p:cNvSpPr>
                <p:nvPr/>
              </p:nvSpPr>
              <p:spPr bwMode="auto">
                <a:xfrm>
                  <a:off x="2083961" y="2445156"/>
                  <a:ext cx="2687" cy="227479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Line 788"/>
                <p:cNvSpPr>
                  <a:spLocks noChangeShapeType="1"/>
                </p:cNvSpPr>
                <p:nvPr/>
              </p:nvSpPr>
              <p:spPr bwMode="auto">
                <a:xfrm>
                  <a:off x="2003390" y="2453213"/>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Line 789"/>
                <p:cNvSpPr>
                  <a:spLocks noChangeShapeType="1"/>
                </p:cNvSpPr>
                <p:nvPr/>
              </p:nvSpPr>
              <p:spPr bwMode="auto">
                <a:xfrm>
                  <a:off x="2003390" y="4711896"/>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Line 790"/>
                <p:cNvSpPr>
                  <a:spLocks noChangeShapeType="1"/>
                </p:cNvSpPr>
                <p:nvPr/>
              </p:nvSpPr>
              <p:spPr bwMode="auto">
                <a:xfrm>
                  <a:off x="2003390" y="4255325"/>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Line 791"/>
                <p:cNvSpPr>
                  <a:spLocks noChangeShapeType="1"/>
                </p:cNvSpPr>
                <p:nvPr/>
              </p:nvSpPr>
              <p:spPr bwMode="auto">
                <a:xfrm>
                  <a:off x="2003390" y="3809497"/>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Line 792"/>
                <p:cNvSpPr>
                  <a:spLocks noChangeShapeType="1"/>
                </p:cNvSpPr>
                <p:nvPr/>
              </p:nvSpPr>
              <p:spPr bwMode="auto">
                <a:xfrm>
                  <a:off x="2003390" y="3355611"/>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Line 793"/>
                <p:cNvSpPr>
                  <a:spLocks noChangeShapeType="1"/>
                </p:cNvSpPr>
                <p:nvPr/>
              </p:nvSpPr>
              <p:spPr bwMode="auto">
                <a:xfrm>
                  <a:off x="2003390" y="2899040"/>
                  <a:ext cx="80571"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Line 794"/>
                <p:cNvSpPr>
                  <a:spLocks noChangeShapeType="1"/>
                </p:cNvSpPr>
                <p:nvPr/>
              </p:nvSpPr>
              <p:spPr bwMode="auto">
                <a:xfrm>
                  <a:off x="2212875" y="4719952"/>
                  <a:ext cx="4751023" cy="2687"/>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Line 795"/>
                <p:cNvSpPr>
                  <a:spLocks noChangeShapeType="1"/>
                </p:cNvSpPr>
                <p:nvPr/>
              </p:nvSpPr>
              <p:spPr bwMode="auto">
                <a:xfrm flipV="1">
                  <a:off x="6963896"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Line 796"/>
                <p:cNvSpPr>
                  <a:spLocks noChangeShapeType="1"/>
                </p:cNvSpPr>
                <p:nvPr/>
              </p:nvSpPr>
              <p:spPr bwMode="auto">
                <a:xfrm flipV="1">
                  <a:off x="2212875"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Line 797"/>
                <p:cNvSpPr>
                  <a:spLocks noChangeShapeType="1"/>
                </p:cNvSpPr>
                <p:nvPr/>
              </p:nvSpPr>
              <p:spPr bwMode="auto">
                <a:xfrm flipV="1">
                  <a:off x="3005159"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Line 798"/>
                <p:cNvSpPr>
                  <a:spLocks noChangeShapeType="1"/>
                </p:cNvSpPr>
                <p:nvPr/>
              </p:nvSpPr>
              <p:spPr bwMode="auto">
                <a:xfrm flipV="1">
                  <a:off x="3794758"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Line 799"/>
                <p:cNvSpPr>
                  <a:spLocks noChangeShapeType="1"/>
                </p:cNvSpPr>
                <p:nvPr/>
              </p:nvSpPr>
              <p:spPr bwMode="auto">
                <a:xfrm flipV="1">
                  <a:off x="4587044"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Line 800"/>
                <p:cNvSpPr>
                  <a:spLocks noChangeShapeType="1"/>
                </p:cNvSpPr>
                <p:nvPr/>
              </p:nvSpPr>
              <p:spPr bwMode="auto">
                <a:xfrm flipV="1">
                  <a:off x="5379327"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Line 801"/>
                <p:cNvSpPr>
                  <a:spLocks noChangeShapeType="1"/>
                </p:cNvSpPr>
                <p:nvPr/>
              </p:nvSpPr>
              <p:spPr bwMode="auto">
                <a:xfrm flipV="1">
                  <a:off x="6171613" y="4719952"/>
                  <a:ext cx="2687" cy="72515"/>
                </a:xfrm>
                <a:prstGeom prst="line">
                  <a:avLst/>
                </a:pr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2" name="Group 191"/>
            <p:cNvGrpSpPr/>
            <p:nvPr/>
          </p:nvGrpSpPr>
          <p:grpSpPr>
            <a:xfrm>
              <a:off x="4666269" y="1315972"/>
              <a:ext cx="991027" cy="2407384"/>
              <a:chOff x="4178816" y="2322627"/>
              <a:chExt cx="991027" cy="2407384"/>
            </a:xfrm>
          </p:grpSpPr>
          <p:sp>
            <p:nvSpPr>
              <p:cNvPr id="193" name="Freeform 49"/>
              <p:cNvSpPr>
                <a:spLocks/>
              </p:cNvSpPr>
              <p:nvPr/>
            </p:nvSpPr>
            <p:spPr bwMode="auto">
              <a:xfrm>
                <a:off x="5116129" y="4472867"/>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9"/>
              <p:cNvSpPr>
                <a:spLocks/>
              </p:cNvSpPr>
              <p:nvPr/>
            </p:nvSpPr>
            <p:spPr bwMode="auto">
              <a:xfrm>
                <a:off x="4979157" y="4429895"/>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71"/>
              <p:cNvSpPr>
                <a:spLocks/>
              </p:cNvSpPr>
              <p:nvPr/>
            </p:nvSpPr>
            <p:spPr bwMode="auto">
              <a:xfrm>
                <a:off x="4933501" y="4338581"/>
                <a:ext cx="37600" cy="26857"/>
              </a:xfrm>
              <a:custGeom>
                <a:avLst/>
                <a:gdLst/>
                <a:ahLst/>
                <a:cxnLst>
                  <a:cxn ang="0">
                    <a:pos x="4" y="3"/>
                  </a:cxn>
                  <a:cxn ang="0">
                    <a:pos x="4" y="0"/>
                  </a:cxn>
                  <a:cxn ang="0">
                    <a:pos x="0" y="0"/>
                  </a:cxn>
                  <a:cxn ang="0">
                    <a:pos x="4" y="3"/>
                  </a:cxn>
                </a:cxnLst>
                <a:rect l="0" t="0" r="r" b="b"/>
                <a:pathLst>
                  <a:path w="4" h="3">
                    <a:moveTo>
                      <a:pt x="4" y="3"/>
                    </a:moveTo>
                    <a:cubicBezTo>
                      <a:pt x="4" y="2"/>
                      <a:pt x="4" y="1"/>
                      <a:pt x="4" y="0"/>
                    </a:cubicBezTo>
                    <a:cubicBezTo>
                      <a:pt x="3" y="0"/>
                      <a:pt x="1" y="0"/>
                      <a:pt x="0" y="0"/>
                    </a:cubicBezTo>
                    <a:cubicBezTo>
                      <a:pt x="0" y="2"/>
                      <a:pt x="1"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82"/>
              <p:cNvSpPr>
                <a:spLocks/>
              </p:cNvSpPr>
              <p:nvPr/>
            </p:nvSpPr>
            <p:spPr bwMode="auto">
              <a:xfrm>
                <a:off x="4979157"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90"/>
              <p:cNvSpPr>
                <a:spLocks/>
              </p:cNvSpPr>
              <p:nvPr/>
            </p:nvSpPr>
            <p:spPr bwMode="auto">
              <a:xfrm>
                <a:off x="4933501" y="4292925"/>
                <a:ext cx="37600" cy="26857"/>
              </a:xfrm>
              <a:custGeom>
                <a:avLst/>
                <a:gdLst/>
                <a:ahLst/>
                <a:cxnLst>
                  <a:cxn ang="0">
                    <a:pos x="4" y="1"/>
                  </a:cxn>
                  <a:cxn ang="0">
                    <a:pos x="0" y="1"/>
                  </a:cxn>
                  <a:cxn ang="0">
                    <a:pos x="4" y="1"/>
                  </a:cxn>
                </a:cxnLst>
                <a:rect l="0" t="0" r="r" b="b"/>
                <a:pathLst>
                  <a:path w="4" h="3">
                    <a:moveTo>
                      <a:pt x="4" y="1"/>
                    </a:moveTo>
                    <a:cubicBezTo>
                      <a:pt x="4" y="0"/>
                      <a:pt x="1" y="1"/>
                      <a:pt x="0" y="1"/>
                    </a:cubicBezTo>
                    <a:cubicBezTo>
                      <a:pt x="0" y="3"/>
                      <a:pt x="3" y="2"/>
                      <a:pt x="4"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91"/>
              <p:cNvSpPr>
                <a:spLocks/>
              </p:cNvSpPr>
              <p:nvPr/>
            </p:nvSpPr>
            <p:spPr bwMode="auto">
              <a:xfrm>
                <a:off x="4979157" y="4282182"/>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92"/>
              <p:cNvSpPr>
                <a:spLocks/>
              </p:cNvSpPr>
              <p:nvPr/>
            </p:nvSpPr>
            <p:spPr bwMode="auto">
              <a:xfrm>
                <a:off x="5051672" y="4282182"/>
                <a:ext cx="64457" cy="37600"/>
              </a:xfrm>
              <a:custGeom>
                <a:avLst/>
                <a:gdLst/>
                <a:ahLst/>
                <a:cxnLst>
                  <a:cxn ang="0">
                    <a:pos x="0" y="3"/>
                  </a:cxn>
                  <a:cxn ang="0">
                    <a:pos x="7" y="2"/>
                  </a:cxn>
                  <a:cxn ang="0">
                    <a:pos x="0" y="3"/>
                  </a:cxn>
                </a:cxnLst>
                <a:rect l="0" t="0" r="r" b="b"/>
                <a:pathLst>
                  <a:path w="7" h="4">
                    <a:moveTo>
                      <a:pt x="0" y="3"/>
                    </a:moveTo>
                    <a:cubicBezTo>
                      <a:pt x="2" y="3"/>
                      <a:pt x="5" y="4"/>
                      <a:pt x="7" y="2"/>
                    </a:cubicBezTo>
                    <a:cubicBezTo>
                      <a:pt x="6"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93"/>
              <p:cNvSpPr>
                <a:spLocks/>
              </p:cNvSpPr>
              <p:nvPr/>
            </p:nvSpPr>
            <p:spPr bwMode="auto">
              <a:xfrm>
                <a:off x="5142986" y="4292925"/>
                <a:ext cx="26857" cy="16114"/>
              </a:xfrm>
              <a:custGeom>
                <a:avLst/>
                <a:gdLst/>
                <a:ahLst/>
                <a:cxnLst>
                  <a:cxn ang="0">
                    <a:pos x="0" y="2"/>
                  </a:cxn>
                  <a:cxn ang="0">
                    <a:pos x="3" y="1"/>
                  </a:cxn>
                  <a:cxn ang="0">
                    <a:pos x="0" y="0"/>
                  </a:cxn>
                  <a:cxn ang="0">
                    <a:pos x="0" y="2"/>
                  </a:cxn>
                </a:cxnLst>
                <a:rect l="0" t="0" r="r" b="b"/>
                <a:pathLst>
                  <a:path w="3" h="2">
                    <a:moveTo>
                      <a:pt x="0" y="2"/>
                    </a:moveTo>
                    <a:cubicBezTo>
                      <a:pt x="1" y="2"/>
                      <a:pt x="1" y="1"/>
                      <a:pt x="3" y="1"/>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105"/>
              <p:cNvSpPr>
                <a:spLocks/>
              </p:cNvSpPr>
              <p:nvPr/>
            </p:nvSpPr>
            <p:spPr bwMode="auto">
              <a:xfrm>
                <a:off x="4750873" y="4266068"/>
                <a:ext cx="10743"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06"/>
              <p:cNvSpPr>
                <a:spLocks/>
              </p:cNvSpPr>
              <p:nvPr/>
            </p:nvSpPr>
            <p:spPr bwMode="auto">
              <a:xfrm>
                <a:off x="4914700" y="4247267"/>
                <a:ext cx="45658" cy="26857"/>
              </a:xfrm>
              <a:custGeom>
                <a:avLst/>
                <a:gdLst/>
                <a:ahLst/>
                <a:cxnLst>
                  <a:cxn ang="0">
                    <a:pos x="0" y="3"/>
                  </a:cxn>
                  <a:cxn ang="0">
                    <a:pos x="4" y="3"/>
                  </a:cxn>
                  <a:cxn ang="0">
                    <a:pos x="2" y="0"/>
                  </a:cxn>
                  <a:cxn ang="0">
                    <a:pos x="0" y="3"/>
                  </a:cxn>
                </a:cxnLst>
                <a:rect l="0" t="0" r="r" b="b"/>
                <a:pathLst>
                  <a:path w="5" h="3">
                    <a:moveTo>
                      <a:pt x="0" y="3"/>
                    </a:moveTo>
                    <a:cubicBezTo>
                      <a:pt x="1" y="3"/>
                      <a:pt x="2" y="3"/>
                      <a:pt x="4" y="3"/>
                    </a:cubicBezTo>
                    <a:cubicBezTo>
                      <a:pt x="5" y="1"/>
                      <a:pt x="1" y="3"/>
                      <a:pt x="2"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07"/>
              <p:cNvSpPr>
                <a:spLocks/>
              </p:cNvSpPr>
              <p:nvPr/>
            </p:nvSpPr>
            <p:spPr bwMode="auto">
              <a:xfrm>
                <a:off x="4979157" y="4247267"/>
                <a:ext cx="18801"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2" y="3"/>
                      <a:pt x="2" y="3"/>
                    </a:cubicBezTo>
                    <a:cubicBezTo>
                      <a:pt x="2" y="2"/>
                      <a:pt x="2" y="1"/>
                      <a:pt x="2"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08"/>
              <p:cNvSpPr>
                <a:spLocks/>
              </p:cNvSpPr>
              <p:nvPr/>
            </p:nvSpPr>
            <p:spPr bwMode="auto">
              <a:xfrm>
                <a:off x="5062415" y="426606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23"/>
              <p:cNvSpPr>
                <a:spLocks/>
              </p:cNvSpPr>
              <p:nvPr/>
            </p:nvSpPr>
            <p:spPr bwMode="auto">
              <a:xfrm>
                <a:off x="4560186"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24"/>
              <p:cNvSpPr>
                <a:spLocks/>
              </p:cNvSpPr>
              <p:nvPr/>
            </p:nvSpPr>
            <p:spPr bwMode="auto">
              <a:xfrm>
                <a:off x="4761616" y="4182810"/>
                <a:ext cx="18801" cy="37600"/>
              </a:xfrm>
              <a:custGeom>
                <a:avLst/>
                <a:gdLst/>
                <a:ahLst/>
                <a:cxnLst>
                  <a:cxn ang="0">
                    <a:pos x="0" y="4"/>
                  </a:cxn>
                  <a:cxn ang="0">
                    <a:pos x="2" y="4"/>
                  </a:cxn>
                  <a:cxn ang="0">
                    <a:pos x="2" y="1"/>
                  </a:cxn>
                  <a:cxn ang="0">
                    <a:pos x="0" y="4"/>
                  </a:cxn>
                </a:cxnLst>
                <a:rect l="0" t="0" r="r" b="b"/>
                <a:pathLst>
                  <a:path w="2" h="4">
                    <a:moveTo>
                      <a:pt x="0" y="4"/>
                    </a:moveTo>
                    <a:cubicBezTo>
                      <a:pt x="1" y="4"/>
                      <a:pt x="2" y="4"/>
                      <a:pt x="2" y="4"/>
                    </a:cubicBezTo>
                    <a:cubicBezTo>
                      <a:pt x="2" y="3"/>
                      <a:pt x="2" y="2"/>
                      <a:pt x="2"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25"/>
              <p:cNvSpPr>
                <a:spLocks/>
              </p:cNvSpPr>
              <p:nvPr/>
            </p:nvSpPr>
            <p:spPr bwMode="auto">
              <a:xfrm>
                <a:off x="4860986" y="4201611"/>
                <a:ext cx="53714" cy="26857"/>
              </a:xfrm>
              <a:custGeom>
                <a:avLst/>
                <a:gdLst/>
                <a:ahLst/>
                <a:cxnLst>
                  <a:cxn ang="0">
                    <a:pos x="0" y="1"/>
                  </a:cxn>
                  <a:cxn ang="0">
                    <a:pos x="5" y="0"/>
                  </a:cxn>
                  <a:cxn ang="0">
                    <a:pos x="0" y="1"/>
                  </a:cxn>
                </a:cxnLst>
                <a:rect l="0" t="0" r="r" b="b"/>
                <a:pathLst>
                  <a:path w="6" h="3">
                    <a:moveTo>
                      <a:pt x="0" y="1"/>
                    </a:moveTo>
                    <a:cubicBezTo>
                      <a:pt x="0" y="2"/>
                      <a:pt x="6" y="3"/>
                      <a:pt x="5" y="0"/>
                    </a:cubicBezTo>
                    <a:cubicBezTo>
                      <a:pt x="3" y="0"/>
                      <a:pt x="1"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126"/>
              <p:cNvSpPr>
                <a:spLocks/>
              </p:cNvSpPr>
              <p:nvPr/>
            </p:nvSpPr>
            <p:spPr bwMode="auto">
              <a:xfrm>
                <a:off x="4914700" y="4201611"/>
                <a:ext cx="75200" cy="26857"/>
              </a:xfrm>
              <a:custGeom>
                <a:avLst/>
                <a:gdLst/>
                <a:ahLst/>
                <a:cxnLst>
                  <a:cxn ang="0">
                    <a:pos x="7" y="0"/>
                  </a:cxn>
                  <a:cxn ang="0">
                    <a:pos x="0" y="0"/>
                  </a:cxn>
                  <a:cxn ang="0">
                    <a:pos x="7" y="0"/>
                  </a:cxn>
                </a:cxnLst>
                <a:rect l="0" t="0" r="r" b="b"/>
                <a:pathLst>
                  <a:path w="8" h="3">
                    <a:moveTo>
                      <a:pt x="7" y="0"/>
                    </a:moveTo>
                    <a:cubicBezTo>
                      <a:pt x="5" y="0"/>
                      <a:pt x="3" y="0"/>
                      <a:pt x="0" y="0"/>
                    </a:cubicBezTo>
                    <a:cubicBezTo>
                      <a:pt x="0" y="3"/>
                      <a:pt x="8" y="3"/>
                      <a:pt x="7"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127"/>
              <p:cNvSpPr>
                <a:spLocks/>
              </p:cNvSpPr>
              <p:nvPr/>
            </p:nvSpPr>
            <p:spPr bwMode="auto">
              <a:xfrm>
                <a:off x="4997958"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128"/>
              <p:cNvSpPr>
                <a:spLocks/>
              </p:cNvSpPr>
              <p:nvPr/>
            </p:nvSpPr>
            <p:spPr bwMode="auto">
              <a:xfrm>
                <a:off x="5035558" y="4201611"/>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138"/>
              <p:cNvSpPr>
                <a:spLocks/>
              </p:cNvSpPr>
              <p:nvPr/>
            </p:nvSpPr>
            <p:spPr bwMode="auto">
              <a:xfrm>
                <a:off x="4605844" y="4155953"/>
                <a:ext cx="45658" cy="18801"/>
              </a:xfrm>
              <a:custGeom>
                <a:avLst/>
                <a:gdLst/>
                <a:ahLst/>
                <a:cxnLst>
                  <a:cxn ang="0">
                    <a:pos x="1" y="2"/>
                  </a:cxn>
                  <a:cxn ang="0">
                    <a:pos x="5" y="1"/>
                  </a:cxn>
                  <a:cxn ang="0">
                    <a:pos x="1" y="2"/>
                  </a:cxn>
                </a:cxnLst>
                <a:rect l="0" t="0" r="r" b="b"/>
                <a:pathLst>
                  <a:path w="5" h="2">
                    <a:moveTo>
                      <a:pt x="1" y="2"/>
                    </a:moveTo>
                    <a:cubicBezTo>
                      <a:pt x="3" y="2"/>
                      <a:pt x="3" y="2"/>
                      <a:pt x="5" y="1"/>
                    </a:cubicBezTo>
                    <a:cubicBezTo>
                      <a:pt x="5"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139"/>
              <p:cNvSpPr>
                <a:spLocks/>
              </p:cNvSpPr>
              <p:nvPr/>
            </p:nvSpPr>
            <p:spPr bwMode="auto">
              <a:xfrm>
                <a:off x="4715958"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40"/>
              <p:cNvSpPr>
                <a:spLocks/>
              </p:cNvSpPr>
              <p:nvPr/>
            </p:nvSpPr>
            <p:spPr bwMode="auto">
              <a:xfrm>
                <a:off x="4826073" y="4164011"/>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41"/>
              <p:cNvSpPr>
                <a:spLocks/>
              </p:cNvSpPr>
              <p:nvPr/>
            </p:nvSpPr>
            <p:spPr bwMode="auto">
              <a:xfrm>
                <a:off x="4879787" y="4145210"/>
                <a:ext cx="80571" cy="45658"/>
              </a:xfrm>
              <a:custGeom>
                <a:avLst/>
                <a:gdLst/>
                <a:ahLst/>
                <a:cxnLst>
                  <a:cxn ang="0">
                    <a:pos x="8" y="3"/>
                  </a:cxn>
                  <a:cxn ang="0">
                    <a:pos x="6" y="0"/>
                  </a:cxn>
                  <a:cxn ang="0">
                    <a:pos x="0" y="2"/>
                  </a:cxn>
                  <a:cxn ang="0">
                    <a:pos x="8" y="3"/>
                  </a:cxn>
                </a:cxnLst>
                <a:rect l="0" t="0" r="r" b="b"/>
                <a:pathLst>
                  <a:path w="9" h="5">
                    <a:moveTo>
                      <a:pt x="8" y="3"/>
                    </a:moveTo>
                    <a:cubicBezTo>
                      <a:pt x="9" y="1"/>
                      <a:pt x="5" y="2"/>
                      <a:pt x="6" y="0"/>
                    </a:cubicBezTo>
                    <a:cubicBezTo>
                      <a:pt x="4" y="0"/>
                      <a:pt x="4" y="2"/>
                      <a:pt x="0" y="2"/>
                    </a:cubicBezTo>
                    <a:cubicBezTo>
                      <a:pt x="2" y="5"/>
                      <a:pt x="5" y="1"/>
                      <a:pt x="8"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42"/>
              <p:cNvSpPr>
                <a:spLocks/>
              </p:cNvSpPr>
              <p:nvPr/>
            </p:nvSpPr>
            <p:spPr bwMode="auto">
              <a:xfrm>
                <a:off x="5016757" y="4145210"/>
                <a:ext cx="53714" cy="37600"/>
              </a:xfrm>
              <a:custGeom>
                <a:avLst/>
                <a:gdLst/>
                <a:ahLst/>
                <a:cxnLst>
                  <a:cxn ang="0">
                    <a:pos x="0" y="3"/>
                  </a:cxn>
                  <a:cxn ang="0">
                    <a:pos x="5" y="2"/>
                  </a:cxn>
                  <a:cxn ang="0">
                    <a:pos x="0" y="3"/>
                  </a:cxn>
                </a:cxnLst>
                <a:rect l="0" t="0" r="r" b="b"/>
                <a:pathLst>
                  <a:path w="6" h="4">
                    <a:moveTo>
                      <a:pt x="0" y="3"/>
                    </a:moveTo>
                    <a:cubicBezTo>
                      <a:pt x="2" y="3"/>
                      <a:pt x="6" y="4"/>
                      <a:pt x="5" y="2"/>
                    </a:cubicBezTo>
                    <a:cubicBezTo>
                      <a:pt x="3" y="2"/>
                      <a:pt x="0"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51"/>
              <p:cNvSpPr>
                <a:spLocks/>
              </p:cNvSpPr>
              <p:nvPr/>
            </p:nvSpPr>
            <p:spPr bwMode="auto">
              <a:xfrm>
                <a:off x="4734758" y="4110297"/>
                <a:ext cx="45658" cy="26857"/>
              </a:xfrm>
              <a:custGeom>
                <a:avLst/>
                <a:gdLst/>
                <a:ahLst/>
                <a:cxnLst>
                  <a:cxn ang="0">
                    <a:pos x="0" y="3"/>
                  </a:cxn>
                  <a:cxn ang="0">
                    <a:pos x="5" y="0"/>
                  </a:cxn>
                  <a:cxn ang="0">
                    <a:pos x="0" y="0"/>
                  </a:cxn>
                  <a:cxn ang="0">
                    <a:pos x="0" y="3"/>
                  </a:cxn>
                </a:cxnLst>
                <a:rect l="0" t="0" r="r" b="b"/>
                <a:pathLst>
                  <a:path w="5" h="3">
                    <a:moveTo>
                      <a:pt x="0" y="3"/>
                    </a:moveTo>
                    <a:cubicBezTo>
                      <a:pt x="1" y="2"/>
                      <a:pt x="4" y="2"/>
                      <a:pt x="5" y="0"/>
                    </a:cubicBezTo>
                    <a:cubicBezTo>
                      <a:pt x="3" y="0"/>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53"/>
              <p:cNvSpPr>
                <a:spLocks/>
              </p:cNvSpPr>
              <p:nvPr/>
            </p:nvSpPr>
            <p:spPr bwMode="auto">
              <a:xfrm>
                <a:off x="4552130" y="4110297"/>
                <a:ext cx="45658" cy="26857"/>
              </a:xfrm>
              <a:custGeom>
                <a:avLst/>
                <a:gdLst/>
                <a:ahLst/>
                <a:cxnLst>
                  <a:cxn ang="0">
                    <a:pos x="1" y="3"/>
                  </a:cxn>
                  <a:cxn ang="0">
                    <a:pos x="4" y="0"/>
                  </a:cxn>
                  <a:cxn ang="0">
                    <a:pos x="1" y="3"/>
                  </a:cxn>
                </a:cxnLst>
                <a:rect l="0" t="0" r="r" b="b"/>
                <a:pathLst>
                  <a:path w="5" h="3">
                    <a:moveTo>
                      <a:pt x="1" y="3"/>
                    </a:moveTo>
                    <a:cubicBezTo>
                      <a:pt x="2" y="1"/>
                      <a:pt x="5" y="3"/>
                      <a:pt x="4" y="0"/>
                    </a:cubicBezTo>
                    <a:cubicBezTo>
                      <a:pt x="2"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54"/>
              <p:cNvSpPr>
                <a:spLocks/>
              </p:cNvSpPr>
              <p:nvPr/>
            </p:nvSpPr>
            <p:spPr bwMode="auto">
              <a:xfrm>
                <a:off x="4925443" y="4099554"/>
                <a:ext cx="45658" cy="37600"/>
              </a:xfrm>
              <a:custGeom>
                <a:avLst/>
                <a:gdLst/>
                <a:ahLst/>
                <a:cxnLst>
                  <a:cxn ang="0">
                    <a:pos x="5" y="1"/>
                  </a:cxn>
                  <a:cxn ang="0">
                    <a:pos x="1" y="3"/>
                  </a:cxn>
                  <a:cxn ang="0">
                    <a:pos x="5" y="1"/>
                  </a:cxn>
                </a:cxnLst>
                <a:rect l="0" t="0" r="r" b="b"/>
                <a:pathLst>
                  <a:path w="5" h="4">
                    <a:moveTo>
                      <a:pt x="5" y="1"/>
                    </a:moveTo>
                    <a:cubicBezTo>
                      <a:pt x="3" y="2"/>
                      <a:pt x="0" y="0"/>
                      <a:pt x="1" y="3"/>
                    </a:cubicBezTo>
                    <a:cubicBezTo>
                      <a:pt x="2" y="4"/>
                      <a:pt x="5" y="3"/>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55"/>
              <p:cNvSpPr>
                <a:spLocks/>
              </p:cNvSpPr>
              <p:nvPr/>
            </p:nvSpPr>
            <p:spPr bwMode="auto">
              <a:xfrm>
                <a:off x="5078529" y="4110297"/>
                <a:ext cx="45658" cy="26857"/>
              </a:xfrm>
              <a:custGeom>
                <a:avLst/>
                <a:gdLst/>
                <a:ahLst/>
                <a:cxnLst>
                  <a:cxn ang="0">
                    <a:pos x="5" y="0"/>
                  </a:cxn>
                  <a:cxn ang="0">
                    <a:pos x="0" y="0"/>
                  </a:cxn>
                  <a:cxn ang="0">
                    <a:pos x="5" y="0"/>
                  </a:cxn>
                </a:cxnLst>
                <a:rect l="0" t="0" r="r" b="b"/>
                <a:pathLst>
                  <a:path w="5" h="3">
                    <a:moveTo>
                      <a:pt x="5" y="0"/>
                    </a:moveTo>
                    <a:cubicBezTo>
                      <a:pt x="3" y="0"/>
                      <a:pt x="2" y="0"/>
                      <a:pt x="0" y="0"/>
                    </a:cubicBezTo>
                    <a:cubicBezTo>
                      <a:pt x="0" y="3"/>
                      <a:pt x="5" y="3"/>
                      <a:pt x="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59"/>
              <p:cNvSpPr>
                <a:spLocks/>
              </p:cNvSpPr>
              <p:nvPr/>
            </p:nvSpPr>
            <p:spPr bwMode="auto">
              <a:xfrm>
                <a:off x="4815330" y="4110297"/>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60"/>
              <p:cNvSpPr>
                <a:spLocks/>
              </p:cNvSpPr>
              <p:nvPr/>
            </p:nvSpPr>
            <p:spPr bwMode="auto">
              <a:xfrm>
                <a:off x="4860986" y="411029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61"/>
              <p:cNvSpPr>
                <a:spLocks/>
              </p:cNvSpPr>
              <p:nvPr/>
            </p:nvSpPr>
            <p:spPr bwMode="auto">
              <a:xfrm>
                <a:off x="5035558" y="4110297"/>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66"/>
              <p:cNvSpPr>
                <a:spLocks/>
              </p:cNvSpPr>
              <p:nvPr/>
            </p:nvSpPr>
            <p:spPr bwMode="auto">
              <a:xfrm>
                <a:off x="4852930" y="4045839"/>
                <a:ext cx="91314" cy="45658"/>
              </a:xfrm>
              <a:custGeom>
                <a:avLst/>
                <a:gdLst/>
                <a:ahLst/>
                <a:cxnLst>
                  <a:cxn ang="0">
                    <a:pos x="0" y="4"/>
                  </a:cxn>
                  <a:cxn ang="0">
                    <a:pos x="9" y="3"/>
                  </a:cxn>
                  <a:cxn ang="0">
                    <a:pos x="7" y="0"/>
                  </a:cxn>
                  <a:cxn ang="0">
                    <a:pos x="0" y="4"/>
                  </a:cxn>
                </a:cxnLst>
                <a:rect l="0" t="0" r="r" b="b"/>
                <a:pathLst>
                  <a:path w="10" h="5">
                    <a:moveTo>
                      <a:pt x="0" y="4"/>
                    </a:moveTo>
                    <a:cubicBezTo>
                      <a:pt x="1" y="5"/>
                      <a:pt x="7" y="4"/>
                      <a:pt x="9" y="3"/>
                    </a:cubicBezTo>
                    <a:cubicBezTo>
                      <a:pt x="10" y="1"/>
                      <a:pt x="6" y="3"/>
                      <a:pt x="7" y="0"/>
                    </a:cubicBezTo>
                    <a:cubicBezTo>
                      <a:pt x="5" y="2"/>
                      <a:pt x="2"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74"/>
              <p:cNvSpPr>
                <a:spLocks/>
              </p:cNvSpPr>
              <p:nvPr/>
            </p:nvSpPr>
            <p:spPr bwMode="auto">
              <a:xfrm>
                <a:off x="4533329" y="4056582"/>
                <a:ext cx="45658" cy="34915"/>
              </a:xfrm>
              <a:custGeom>
                <a:avLst/>
                <a:gdLst/>
                <a:ahLst/>
                <a:cxnLst>
                  <a:cxn ang="0">
                    <a:pos x="5" y="2"/>
                  </a:cxn>
                  <a:cxn ang="0">
                    <a:pos x="1" y="2"/>
                  </a:cxn>
                  <a:cxn ang="0">
                    <a:pos x="5" y="2"/>
                  </a:cxn>
                </a:cxnLst>
                <a:rect l="0" t="0" r="r" b="b"/>
                <a:pathLst>
                  <a:path w="5" h="4">
                    <a:moveTo>
                      <a:pt x="5" y="2"/>
                    </a:moveTo>
                    <a:cubicBezTo>
                      <a:pt x="5" y="0"/>
                      <a:pt x="1" y="1"/>
                      <a:pt x="1" y="2"/>
                    </a:cubicBezTo>
                    <a:cubicBezTo>
                      <a:pt x="0" y="3"/>
                      <a:pt x="4" y="4"/>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75"/>
              <p:cNvSpPr>
                <a:spLocks/>
              </p:cNvSpPr>
              <p:nvPr/>
            </p:nvSpPr>
            <p:spPr bwMode="auto">
              <a:xfrm>
                <a:off x="4697159" y="4064639"/>
                <a:ext cx="18801" cy="18801"/>
              </a:xfrm>
              <a:custGeom>
                <a:avLst/>
                <a:gdLst/>
                <a:ahLst/>
                <a:cxnLst>
                  <a:cxn ang="0">
                    <a:pos x="1" y="2"/>
                  </a:cxn>
                  <a:cxn ang="0">
                    <a:pos x="2" y="1"/>
                  </a:cxn>
                  <a:cxn ang="0">
                    <a:pos x="2" y="0"/>
                  </a:cxn>
                  <a:cxn ang="0">
                    <a:pos x="0" y="1"/>
                  </a:cxn>
                  <a:cxn ang="0">
                    <a:pos x="1" y="2"/>
                  </a:cxn>
                </a:cxnLst>
                <a:rect l="0" t="0" r="r" b="b"/>
                <a:pathLst>
                  <a:path w="2" h="2">
                    <a:moveTo>
                      <a:pt x="1" y="2"/>
                    </a:moveTo>
                    <a:cubicBezTo>
                      <a:pt x="1" y="2"/>
                      <a:pt x="2" y="1"/>
                      <a:pt x="2" y="1"/>
                    </a:cubicBezTo>
                    <a:cubicBezTo>
                      <a:pt x="2" y="1"/>
                      <a:pt x="2" y="1"/>
                      <a:pt x="2" y="0"/>
                    </a:cubicBezTo>
                    <a:cubicBezTo>
                      <a:pt x="1" y="0"/>
                      <a:pt x="1" y="1"/>
                      <a:pt x="0" y="1"/>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76"/>
              <p:cNvSpPr>
                <a:spLocks/>
              </p:cNvSpPr>
              <p:nvPr/>
            </p:nvSpPr>
            <p:spPr bwMode="auto">
              <a:xfrm>
                <a:off x="4750873" y="4045839"/>
                <a:ext cx="45658" cy="53714"/>
              </a:xfrm>
              <a:custGeom>
                <a:avLst/>
                <a:gdLst/>
                <a:ahLst/>
                <a:cxnLst>
                  <a:cxn ang="0">
                    <a:pos x="5" y="0"/>
                  </a:cxn>
                  <a:cxn ang="0">
                    <a:pos x="0" y="3"/>
                  </a:cxn>
                  <a:cxn ang="0">
                    <a:pos x="5" y="0"/>
                  </a:cxn>
                </a:cxnLst>
                <a:rect l="0" t="0" r="r" b="b"/>
                <a:pathLst>
                  <a:path w="5" h="6">
                    <a:moveTo>
                      <a:pt x="5" y="0"/>
                    </a:moveTo>
                    <a:cubicBezTo>
                      <a:pt x="3" y="1"/>
                      <a:pt x="2" y="2"/>
                      <a:pt x="0" y="3"/>
                    </a:cubicBezTo>
                    <a:cubicBezTo>
                      <a:pt x="0" y="6"/>
                      <a:pt x="5" y="3"/>
                      <a:pt x="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77"/>
              <p:cNvSpPr>
                <a:spLocks/>
              </p:cNvSpPr>
              <p:nvPr/>
            </p:nvSpPr>
            <p:spPr bwMode="auto">
              <a:xfrm>
                <a:off x="4971101" y="4056582"/>
                <a:ext cx="72515" cy="34915"/>
              </a:xfrm>
              <a:custGeom>
                <a:avLst/>
                <a:gdLst/>
                <a:ahLst/>
                <a:cxnLst>
                  <a:cxn ang="0">
                    <a:pos x="7" y="1"/>
                  </a:cxn>
                  <a:cxn ang="0">
                    <a:pos x="0" y="2"/>
                  </a:cxn>
                  <a:cxn ang="0">
                    <a:pos x="7" y="1"/>
                  </a:cxn>
                </a:cxnLst>
                <a:rect l="0" t="0" r="r" b="b"/>
                <a:pathLst>
                  <a:path w="8" h="4">
                    <a:moveTo>
                      <a:pt x="7" y="1"/>
                    </a:moveTo>
                    <a:cubicBezTo>
                      <a:pt x="5" y="1"/>
                      <a:pt x="1" y="0"/>
                      <a:pt x="0" y="2"/>
                    </a:cubicBezTo>
                    <a:cubicBezTo>
                      <a:pt x="0" y="4"/>
                      <a:pt x="8" y="4"/>
                      <a:pt x="7"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78"/>
              <p:cNvSpPr>
                <a:spLocks/>
              </p:cNvSpPr>
              <p:nvPr/>
            </p:nvSpPr>
            <p:spPr bwMode="auto">
              <a:xfrm>
                <a:off x="5051672" y="4037782"/>
                <a:ext cx="18801" cy="53714"/>
              </a:xfrm>
              <a:custGeom>
                <a:avLst/>
                <a:gdLst/>
                <a:ahLst/>
                <a:cxnLst>
                  <a:cxn ang="0">
                    <a:pos x="0" y="5"/>
                  </a:cxn>
                  <a:cxn ang="0">
                    <a:pos x="0" y="1"/>
                  </a:cxn>
                  <a:cxn ang="0">
                    <a:pos x="0" y="5"/>
                  </a:cxn>
                </a:cxnLst>
                <a:rect l="0" t="0" r="r" b="b"/>
                <a:pathLst>
                  <a:path w="2" h="6">
                    <a:moveTo>
                      <a:pt x="0" y="5"/>
                    </a:moveTo>
                    <a:cubicBezTo>
                      <a:pt x="2" y="6"/>
                      <a:pt x="2" y="0"/>
                      <a:pt x="0" y="1"/>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81"/>
              <p:cNvSpPr>
                <a:spLocks/>
              </p:cNvSpPr>
              <p:nvPr/>
            </p:nvSpPr>
            <p:spPr bwMode="auto">
              <a:xfrm>
                <a:off x="4587044" y="4064639"/>
                <a:ext cx="37600" cy="18801"/>
              </a:xfrm>
              <a:custGeom>
                <a:avLst/>
                <a:gdLst/>
                <a:ahLst/>
                <a:cxnLst>
                  <a:cxn ang="0">
                    <a:pos x="0" y="1"/>
                  </a:cxn>
                  <a:cxn ang="0">
                    <a:pos x="4" y="1"/>
                  </a:cxn>
                  <a:cxn ang="0">
                    <a:pos x="0" y="1"/>
                  </a:cxn>
                </a:cxnLst>
                <a:rect l="0" t="0" r="r" b="b"/>
                <a:pathLst>
                  <a:path w="4" h="2">
                    <a:moveTo>
                      <a:pt x="0" y="1"/>
                    </a:moveTo>
                    <a:cubicBezTo>
                      <a:pt x="0" y="2"/>
                      <a:pt x="3" y="1"/>
                      <a:pt x="4" y="1"/>
                    </a:cubicBezTo>
                    <a:cubicBezTo>
                      <a:pt x="4" y="0"/>
                      <a:pt x="1"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82"/>
              <p:cNvSpPr>
                <a:spLocks/>
              </p:cNvSpPr>
              <p:nvPr/>
            </p:nvSpPr>
            <p:spPr bwMode="auto">
              <a:xfrm>
                <a:off x="5078529" y="4027039"/>
                <a:ext cx="37600" cy="64457"/>
              </a:xfrm>
              <a:custGeom>
                <a:avLst/>
                <a:gdLst/>
                <a:ahLst/>
                <a:cxnLst>
                  <a:cxn ang="0">
                    <a:pos x="0" y="5"/>
                  </a:cxn>
                  <a:cxn ang="0">
                    <a:pos x="4" y="4"/>
                  </a:cxn>
                  <a:cxn ang="0">
                    <a:pos x="0" y="5"/>
                  </a:cxn>
                </a:cxnLst>
                <a:rect l="0" t="0" r="r" b="b"/>
                <a:pathLst>
                  <a:path w="4" h="7">
                    <a:moveTo>
                      <a:pt x="0" y="5"/>
                    </a:moveTo>
                    <a:cubicBezTo>
                      <a:pt x="1" y="7"/>
                      <a:pt x="2" y="3"/>
                      <a:pt x="4" y="4"/>
                    </a:cubicBezTo>
                    <a:cubicBezTo>
                      <a:pt x="3" y="0"/>
                      <a:pt x="2" y="5"/>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86"/>
              <p:cNvSpPr>
                <a:spLocks/>
              </p:cNvSpPr>
              <p:nvPr/>
            </p:nvSpPr>
            <p:spPr bwMode="auto">
              <a:xfrm>
                <a:off x="4498416" y="4045839"/>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87"/>
              <p:cNvSpPr>
                <a:spLocks/>
              </p:cNvSpPr>
              <p:nvPr/>
            </p:nvSpPr>
            <p:spPr bwMode="auto">
              <a:xfrm>
                <a:off x="4670301" y="4037782"/>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88"/>
              <p:cNvSpPr>
                <a:spLocks/>
              </p:cNvSpPr>
              <p:nvPr/>
            </p:nvSpPr>
            <p:spPr bwMode="auto">
              <a:xfrm>
                <a:off x="4697159" y="4037782"/>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95"/>
              <p:cNvSpPr>
                <a:spLocks/>
              </p:cNvSpPr>
              <p:nvPr/>
            </p:nvSpPr>
            <p:spPr bwMode="auto">
              <a:xfrm>
                <a:off x="4514530" y="4018982"/>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96"/>
              <p:cNvSpPr>
                <a:spLocks/>
              </p:cNvSpPr>
              <p:nvPr/>
            </p:nvSpPr>
            <p:spPr bwMode="auto">
              <a:xfrm>
                <a:off x="4541387" y="4018982"/>
                <a:ext cx="18801" cy="18801"/>
              </a:xfrm>
              <a:custGeom>
                <a:avLst/>
                <a:gdLst/>
                <a:ahLst/>
                <a:cxnLst>
                  <a:cxn ang="0">
                    <a:pos x="1" y="2"/>
                  </a:cxn>
                  <a:cxn ang="0">
                    <a:pos x="2" y="2"/>
                  </a:cxn>
                  <a:cxn ang="0">
                    <a:pos x="0" y="0"/>
                  </a:cxn>
                  <a:cxn ang="0">
                    <a:pos x="1" y="2"/>
                  </a:cxn>
                </a:cxnLst>
                <a:rect l="0" t="0" r="r" b="b"/>
                <a:pathLst>
                  <a:path w="2" h="2">
                    <a:moveTo>
                      <a:pt x="1" y="2"/>
                    </a:moveTo>
                    <a:cubicBezTo>
                      <a:pt x="1" y="2"/>
                      <a:pt x="2" y="2"/>
                      <a:pt x="2" y="2"/>
                    </a:cubicBezTo>
                    <a:cubicBezTo>
                      <a:pt x="2"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97"/>
              <p:cNvSpPr>
                <a:spLocks/>
              </p:cNvSpPr>
              <p:nvPr/>
            </p:nvSpPr>
            <p:spPr bwMode="auto">
              <a:xfrm>
                <a:off x="4560186" y="4018982"/>
                <a:ext cx="64457" cy="18801"/>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98"/>
              <p:cNvSpPr>
                <a:spLocks/>
              </p:cNvSpPr>
              <p:nvPr/>
            </p:nvSpPr>
            <p:spPr bwMode="auto">
              <a:xfrm>
                <a:off x="4761616" y="4018982"/>
                <a:ext cx="26857" cy="18801"/>
              </a:xfrm>
              <a:custGeom>
                <a:avLst/>
                <a:gdLst/>
                <a:ahLst/>
                <a:cxnLst>
                  <a:cxn ang="0">
                    <a:pos x="0" y="0"/>
                  </a:cxn>
                  <a:cxn ang="0">
                    <a:pos x="0" y="2"/>
                  </a:cxn>
                  <a:cxn ang="0">
                    <a:pos x="2" y="2"/>
                  </a:cxn>
                  <a:cxn ang="0">
                    <a:pos x="0" y="0"/>
                  </a:cxn>
                </a:cxnLst>
                <a:rect l="0" t="0" r="r" b="b"/>
                <a:pathLst>
                  <a:path w="3" h="2">
                    <a:moveTo>
                      <a:pt x="0" y="0"/>
                    </a:moveTo>
                    <a:cubicBezTo>
                      <a:pt x="0" y="1"/>
                      <a:pt x="0" y="1"/>
                      <a:pt x="0" y="2"/>
                    </a:cubicBezTo>
                    <a:cubicBezTo>
                      <a:pt x="1" y="2"/>
                      <a:pt x="2" y="2"/>
                      <a:pt x="2" y="2"/>
                    </a:cubicBezTo>
                    <a:cubicBezTo>
                      <a:pt x="3" y="0"/>
                      <a:pt x="1"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99"/>
              <p:cNvSpPr>
                <a:spLocks/>
              </p:cNvSpPr>
              <p:nvPr/>
            </p:nvSpPr>
            <p:spPr bwMode="auto">
              <a:xfrm>
                <a:off x="4780415" y="3973324"/>
                <a:ext cx="53714" cy="72515"/>
              </a:xfrm>
              <a:custGeom>
                <a:avLst/>
                <a:gdLst/>
                <a:ahLst/>
                <a:cxnLst>
                  <a:cxn ang="0">
                    <a:pos x="0" y="5"/>
                  </a:cxn>
                  <a:cxn ang="0">
                    <a:pos x="4" y="7"/>
                  </a:cxn>
                  <a:cxn ang="0">
                    <a:pos x="0" y="0"/>
                  </a:cxn>
                  <a:cxn ang="0">
                    <a:pos x="2" y="2"/>
                  </a:cxn>
                  <a:cxn ang="0">
                    <a:pos x="0" y="5"/>
                  </a:cxn>
                </a:cxnLst>
                <a:rect l="0" t="0" r="r" b="b"/>
                <a:pathLst>
                  <a:path w="6" h="8">
                    <a:moveTo>
                      <a:pt x="0" y="5"/>
                    </a:moveTo>
                    <a:cubicBezTo>
                      <a:pt x="2" y="6"/>
                      <a:pt x="1" y="8"/>
                      <a:pt x="4" y="7"/>
                    </a:cubicBezTo>
                    <a:cubicBezTo>
                      <a:pt x="2" y="4"/>
                      <a:pt x="6" y="0"/>
                      <a:pt x="0" y="0"/>
                    </a:cubicBezTo>
                    <a:cubicBezTo>
                      <a:pt x="0" y="1"/>
                      <a:pt x="1" y="2"/>
                      <a:pt x="2" y="2"/>
                    </a:cubicBezTo>
                    <a:cubicBezTo>
                      <a:pt x="3" y="4"/>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200"/>
              <p:cNvSpPr>
                <a:spLocks/>
              </p:cNvSpPr>
              <p:nvPr/>
            </p:nvSpPr>
            <p:spPr bwMode="auto">
              <a:xfrm>
                <a:off x="4842187" y="3954525"/>
                <a:ext cx="102057" cy="102057"/>
              </a:xfrm>
              <a:custGeom>
                <a:avLst/>
                <a:gdLst/>
                <a:ahLst/>
                <a:cxnLst>
                  <a:cxn ang="0">
                    <a:pos x="10" y="9"/>
                  </a:cxn>
                  <a:cxn ang="0">
                    <a:pos x="7" y="5"/>
                  </a:cxn>
                  <a:cxn ang="0">
                    <a:pos x="10" y="2"/>
                  </a:cxn>
                  <a:cxn ang="0">
                    <a:pos x="2" y="1"/>
                  </a:cxn>
                  <a:cxn ang="0">
                    <a:pos x="5" y="7"/>
                  </a:cxn>
                  <a:cxn ang="0">
                    <a:pos x="0" y="7"/>
                  </a:cxn>
                  <a:cxn ang="0">
                    <a:pos x="10" y="9"/>
                  </a:cxn>
                </a:cxnLst>
                <a:rect l="0" t="0" r="r" b="b"/>
                <a:pathLst>
                  <a:path w="11" h="11">
                    <a:moveTo>
                      <a:pt x="10" y="9"/>
                    </a:moveTo>
                    <a:cubicBezTo>
                      <a:pt x="10" y="7"/>
                      <a:pt x="8" y="7"/>
                      <a:pt x="7" y="5"/>
                    </a:cubicBezTo>
                    <a:cubicBezTo>
                      <a:pt x="6" y="2"/>
                      <a:pt x="11" y="5"/>
                      <a:pt x="10" y="2"/>
                    </a:cubicBezTo>
                    <a:cubicBezTo>
                      <a:pt x="6" y="5"/>
                      <a:pt x="6" y="0"/>
                      <a:pt x="2" y="1"/>
                    </a:cubicBezTo>
                    <a:cubicBezTo>
                      <a:pt x="2" y="4"/>
                      <a:pt x="6" y="2"/>
                      <a:pt x="5" y="7"/>
                    </a:cubicBezTo>
                    <a:cubicBezTo>
                      <a:pt x="5" y="8"/>
                      <a:pt x="1" y="7"/>
                      <a:pt x="0" y="7"/>
                    </a:cubicBezTo>
                    <a:cubicBezTo>
                      <a:pt x="0" y="11"/>
                      <a:pt x="7" y="8"/>
                      <a:pt x="10" y="9"/>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01"/>
              <p:cNvSpPr>
                <a:spLocks/>
              </p:cNvSpPr>
              <p:nvPr/>
            </p:nvSpPr>
            <p:spPr bwMode="auto">
              <a:xfrm>
                <a:off x="4997958" y="3965268"/>
                <a:ext cx="64457" cy="72515"/>
              </a:xfrm>
              <a:custGeom>
                <a:avLst/>
                <a:gdLst/>
                <a:ahLst/>
                <a:cxnLst>
                  <a:cxn ang="0">
                    <a:pos x="6" y="3"/>
                  </a:cxn>
                  <a:cxn ang="0">
                    <a:pos x="2" y="1"/>
                  </a:cxn>
                  <a:cxn ang="0">
                    <a:pos x="2" y="8"/>
                  </a:cxn>
                  <a:cxn ang="0">
                    <a:pos x="6" y="3"/>
                  </a:cxn>
                </a:cxnLst>
                <a:rect l="0" t="0" r="r" b="b"/>
                <a:pathLst>
                  <a:path w="7" h="8">
                    <a:moveTo>
                      <a:pt x="6" y="3"/>
                    </a:moveTo>
                    <a:cubicBezTo>
                      <a:pt x="6" y="0"/>
                      <a:pt x="4" y="1"/>
                      <a:pt x="2" y="1"/>
                    </a:cubicBezTo>
                    <a:cubicBezTo>
                      <a:pt x="3" y="4"/>
                      <a:pt x="0" y="6"/>
                      <a:pt x="2" y="8"/>
                    </a:cubicBezTo>
                    <a:cubicBezTo>
                      <a:pt x="7" y="8"/>
                      <a:pt x="0" y="1"/>
                      <a:pt x="6"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02"/>
              <p:cNvSpPr>
                <a:spLocks/>
              </p:cNvSpPr>
              <p:nvPr/>
            </p:nvSpPr>
            <p:spPr bwMode="auto">
              <a:xfrm>
                <a:off x="5062415" y="4018982"/>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14"/>
              <p:cNvSpPr>
                <a:spLocks/>
              </p:cNvSpPr>
              <p:nvPr/>
            </p:nvSpPr>
            <p:spPr bwMode="auto">
              <a:xfrm>
                <a:off x="4479614" y="3965269"/>
                <a:ext cx="45657" cy="45657"/>
              </a:xfrm>
              <a:custGeom>
                <a:avLst/>
                <a:gdLst/>
                <a:ahLst/>
                <a:cxnLst>
                  <a:cxn ang="0">
                    <a:pos x="0" y="4"/>
                  </a:cxn>
                  <a:cxn ang="0">
                    <a:pos x="5" y="3"/>
                  </a:cxn>
                  <a:cxn ang="0">
                    <a:pos x="0" y="4"/>
                  </a:cxn>
                </a:cxnLst>
                <a:rect l="0" t="0" r="r" b="b"/>
                <a:pathLst>
                  <a:path w="5" h="5">
                    <a:moveTo>
                      <a:pt x="0" y="4"/>
                    </a:moveTo>
                    <a:cubicBezTo>
                      <a:pt x="2" y="4"/>
                      <a:pt x="5" y="5"/>
                      <a:pt x="5" y="3"/>
                    </a:cubicBezTo>
                    <a:cubicBezTo>
                      <a:pt x="5" y="0"/>
                      <a:pt x="0" y="1"/>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15"/>
              <p:cNvSpPr>
                <a:spLocks/>
              </p:cNvSpPr>
              <p:nvPr/>
            </p:nvSpPr>
            <p:spPr bwMode="auto">
              <a:xfrm>
                <a:off x="4525271" y="3954526"/>
                <a:ext cx="61771" cy="64457"/>
              </a:xfrm>
              <a:custGeom>
                <a:avLst/>
                <a:gdLst/>
                <a:ahLst/>
                <a:cxnLst>
                  <a:cxn ang="0">
                    <a:pos x="7" y="2"/>
                  </a:cxn>
                  <a:cxn ang="0">
                    <a:pos x="0" y="1"/>
                  </a:cxn>
                  <a:cxn ang="0">
                    <a:pos x="7" y="2"/>
                  </a:cxn>
                </a:cxnLst>
                <a:rect l="0" t="0" r="r" b="b"/>
                <a:pathLst>
                  <a:path w="7" h="7">
                    <a:moveTo>
                      <a:pt x="7" y="2"/>
                    </a:moveTo>
                    <a:cubicBezTo>
                      <a:pt x="3" y="3"/>
                      <a:pt x="4" y="0"/>
                      <a:pt x="0" y="1"/>
                    </a:cubicBezTo>
                    <a:cubicBezTo>
                      <a:pt x="1" y="4"/>
                      <a:pt x="6" y="7"/>
                      <a:pt x="7"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16"/>
              <p:cNvSpPr>
                <a:spLocks/>
              </p:cNvSpPr>
              <p:nvPr/>
            </p:nvSpPr>
            <p:spPr bwMode="auto">
              <a:xfrm>
                <a:off x="4750871" y="3973326"/>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17"/>
              <p:cNvSpPr>
                <a:spLocks/>
              </p:cNvSpPr>
              <p:nvPr/>
            </p:nvSpPr>
            <p:spPr bwMode="auto">
              <a:xfrm>
                <a:off x="5051670" y="3973326"/>
                <a:ext cx="45657" cy="45657"/>
              </a:xfrm>
              <a:custGeom>
                <a:avLst/>
                <a:gdLst/>
                <a:ahLst/>
                <a:cxnLst>
                  <a:cxn ang="0">
                    <a:pos x="0" y="2"/>
                  </a:cxn>
                  <a:cxn ang="0">
                    <a:pos x="5" y="0"/>
                  </a:cxn>
                  <a:cxn ang="0">
                    <a:pos x="0" y="2"/>
                  </a:cxn>
                </a:cxnLst>
                <a:rect l="0" t="0" r="r" b="b"/>
                <a:pathLst>
                  <a:path w="5" h="5">
                    <a:moveTo>
                      <a:pt x="0" y="2"/>
                    </a:moveTo>
                    <a:cubicBezTo>
                      <a:pt x="0" y="5"/>
                      <a:pt x="5" y="2"/>
                      <a:pt x="5" y="0"/>
                    </a:cubicBezTo>
                    <a:cubicBezTo>
                      <a:pt x="2" y="0"/>
                      <a:pt x="1"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21"/>
              <p:cNvSpPr>
                <a:spLocks/>
              </p:cNvSpPr>
              <p:nvPr/>
            </p:nvSpPr>
            <p:spPr bwMode="auto">
              <a:xfrm>
                <a:off x="4616585" y="3965269"/>
                <a:ext cx="80571" cy="26857"/>
              </a:xfrm>
              <a:custGeom>
                <a:avLst/>
                <a:gdLst/>
                <a:ahLst/>
                <a:cxnLst>
                  <a:cxn ang="0">
                    <a:pos x="9" y="3"/>
                  </a:cxn>
                  <a:cxn ang="0">
                    <a:pos x="7" y="0"/>
                  </a:cxn>
                  <a:cxn ang="0">
                    <a:pos x="0" y="2"/>
                  </a:cxn>
                  <a:cxn ang="0">
                    <a:pos x="9" y="3"/>
                  </a:cxn>
                </a:cxnLst>
                <a:rect l="0" t="0" r="r" b="b"/>
                <a:pathLst>
                  <a:path w="9" h="3">
                    <a:moveTo>
                      <a:pt x="9" y="3"/>
                    </a:moveTo>
                    <a:cubicBezTo>
                      <a:pt x="9" y="1"/>
                      <a:pt x="7" y="1"/>
                      <a:pt x="7" y="0"/>
                    </a:cubicBezTo>
                    <a:cubicBezTo>
                      <a:pt x="4" y="0"/>
                      <a:pt x="3" y="2"/>
                      <a:pt x="0" y="2"/>
                    </a:cubicBezTo>
                    <a:cubicBezTo>
                      <a:pt x="3" y="3"/>
                      <a:pt x="7" y="3"/>
                      <a:pt x="9"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24"/>
              <p:cNvSpPr>
                <a:spLocks/>
              </p:cNvSpPr>
              <p:nvPr/>
            </p:nvSpPr>
            <p:spPr bwMode="auto">
              <a:xfrm>
                <a:off x="4971099" y="3965269"/>
                <a:ext cx="8057" cy="26857"/>
              </a:xfrm>
              <a:custGeom>
                <a:avLst/>
                <a:gdLst/>
                <a:ahLst/>
                <a:cxnLst>
                  <a:cxn ang="0">
                    <a:pos x="0" y="3"/>
                  </a:cxn>
                  <a:cxn ang="0">
                    <a:pos x="1" y="3"/>
                  </a:cxn>
                  <a:cxn ang="0">
                    <a:pos x="1" y="0"/>
                  </a:cxn>
                  <a:cxn ang="0">
                    <a:pos x="0" y="0"/>
                  </a:cxn>
                  <a:cxn ang="0">
                    <a:pos x="0" y="3"/>
                  </a:cxn>
                </a:cxnLst>
                <a:rect l="0" t="0" r="r" b="b"/>
                <a:pathLst>
                  <a:path w="1" h="3">
                    <a:moveTo>
                      <a:pt x="0" y="3"/>
                    </a:moveTo>
                    <a:cubicBezTo>
                      <a:pt x="0" y="3"/>
                      <a:pt x="1" y="3"/>
                      <a:pt x="1" y="3"/>
                    </a:cubicBezTo>
                    <a:cubicBezTo>
                      <a:pt x="1" y="2"/>
                      <a:pt x="1" y="1"/>
                      <a:pt x="1"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27"/>
              <p:cNvSpPr>
                <a:spLocks/>
              </p:cNvSpPr>
              <p:nvPr/>
            </p:nvSpPr>
            <p:spPr bwMode="auto">
              <a:xfrm>
                <a:off x="4734757" y="3965269"/>
                <a:ext cx="16114" cy="8057"/>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28"/>
              <p:cNvSpPr>
                <a:spLocks/>
              </p:cNvSpPr>
              <p:nvPr/>
            </p:nvSpPr>
            <p:spPr bwMode="auto">
              <a:xfrm>
                <a:off x="4815328" y="39652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31"/>
              <p:cNvSpPr>
                <a:spLocks/>
              </p:cNvSpPr>
              <p:nvPr/>
            </p:nvSpPr>
            <p:spPr bwMode="auto">
              <a:xfrm>
                <a:off x="4906642" y="3946469"/>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37"/>
              <p:cNvSpPr>
                <a:spLocks/>
              </p:cNvSpPr>
              <p:nvPr/>
            </p:nvSpPr>
            <p:spPr bwMode="auto">
              <a:xfrm>
                <a:off x="4498414"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38"/>
              <p:cNvSpPr>
                <a:spLocks/>
              </p:cNvSpPr>
              <p:nvPr/>
            </p:nvSpPr>
            <p:spPr bwMode="auto">
              <a:xfrm>
                <a:off x="4541385" y="3927669"/>
                <a:ext cx="18800" cy="18800"/>
              </a:xfrm>
              <a:custGeom>
                <a:avLst/>
                <a:gdLst/>
                <a:ahLst/>
                <a:cxnLst>
                  <a:cxn ang="0">
                    <a:pos x="1" y="2"/>
                  </a:cxn>
                  <a:cxn ang="0">
                    <a:pos x="2" y="2"/>
                  </a:cxn>
                  <a:cxn ang="0">
                    <a:pos x="0" y="1"/>
                  </a:cxn>
                  <a:cxn ang="0">
                    <a:pos x="1" y="2"/>
                  </a:cxn>
                </a:cxnLst>
                <a:rect l="0" t="0" r="r" b="b"/>
                <a:pathLst>
                  <a:path w="2" h="2">
                    <a:moveTo>
                      <a:pt x="1" y="2"/>
                    </a:moveTo>
                    <a:cubicBezTo>
                      <a:pt x="1" y="2"/>
                      <a:pt x="2" y="2"/>
                      <a:pt x="2" y="2"/>
                    </a:cubicBezTo>
                    <a:cubicBezTo>
                      <a:pt x="2" y="0"/>
                      <a:pt x="1" y="1"/>
                      <a:pt x="0" y="1"/>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39"/>
              <p:cNvSpPr>
                <a:spLocks/>
              </p:cNvSpPr>
              <p:nvPr/>
            </p:nvSpPr>
            <p:spPr bwMode="auto">
              <a:xfrm>
                <a:off x="4624642" y="3908869"/>
                <a:ext cx="37600" cy="37600"/>
              </a:xfrm>
              <a:custGeom>
                <a:avLst/>
                <a:gdLst/>
                <a:ahLst/>
                <a:cxnLst>
                  <a:cxn ang="0">
                    <a:pos x="2" y="4"/>
                  </a:cxn>
                  <a:cxn ang="0">
                    <a:pos x="3" y="0"/>
                  </a:cxn>
                  <a:cxn ang="0">
                    <a:pos x="0" y="1"/>
                  </a:cxn>
                  <a:cxn ang="0">
                    <a:pos x="2" y="4"/>
                  </a:cxn>
                </a:cxnLst>
                <a:rect l="0" t="0" r="r" b="b"/>
                <a:pathLst>
                  <a:path w="4" h="4">
                    <a:moveTo>
                      <a:pt x="2" y="4"/>
                    </a:moveTo>
                    <a:cubicBezTo>
                      <a:pt x="4" y="4"/>
                      <a:pt x="4" y="1"/>
                      <a:pt x="3" y="0"/>
                    </a:cubicBezTo>
                    <a:cubicBezTo>
                      <a:pt x="2" y="1"/>
                      <a:pt x="1" y="1"/>
                      <a:pt x="0" y="1"/>
                    </a:cubicBezTo>
                    <a:cubicBezTo>
                      <a:pt x="0" y="3"/>
                      <a:pt x="2" y="3"/>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40"/>
              <p:cNvSpPr>
                <a:spLocks/>
              </p:cNvSpPr>
              <p:nvPr/>
            </p:nvSpPr>
            <p:spPr bwMode="auto">
              <a:xfrm>
                <a:off x="4662242" y="3900812"/>
                <a:ext cx="88628" cy="45657"/>
              </a:xfrm>
              <a:custGeom>
                <a:avLst/>
                <a:gdLst/>
                <a:ahLst/>
                <a:cxnLst>
                  <a:cxn ang="0">
                    <a:pos x="2" y="5"/>
                  </a:cxn>
                  <a:cxn ang="0">
                    <a:pos x="10" y="5"/>
                  </a:cxn>
                  <a:cxn ang="0">
                    <a:pos x="1" y="1"/>
                  </a:cxn>
                  <a:cxn ang="0">
                    <a:pos x="2" y="5"/>
                  </a:cxn>
                </a:cxnLst>
                <a:rect l="0" t="0" r="r" b="b"/>
                <a:pathLst>
                  <a:path w="10" h="5">
                    <a:moveTo>
                      <a:pt x="2" y="5"/>
                    </a:moveTo>
                    <a:cubicBezTo>
                      <a:pt x="5" y="5"/>
                      <a:pt x="7" y="5"/>
                      <a:pt x="10" y="5"/>
                    </a:cubicBezTo>
                    <a:cubicBezTo>
                      <a:pt x="7" y="0"/>
                      <a:pt x="4" y="3"/>
                      <a:pt x="1" y="1"/>
                    </a:cubicBezTo>
                    <a:cubicBezTo>
                      <a:pt x="0" y="4"/>
                      <a:pt x="3" y="3"/>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41"/>
              <p:cNvSpPr>
                <a:spLocks/>
              </p:cNvSpPr>
              <p:nvPr/>
            </p:nvSpPr>
            <p:spPr bwMode="auto">
              <a:xfrm>
                <a:off x="4796528" y="3927669"/>
                <a:ext cx="37600" cy="18800"/>
              </a:xfrm>
              <a:custGeom>
                <a:avLst/>
                <a:gdLst/>
                <a:ahLst/>
                <a:cxnLst>
                  <a:cxn ang="0">
                    <a:pos x="0" y="2"/>
                  </a:cxn>
                  <a:cxn ang="0">
                    <a:pos x="3" y="0"/>
                  </a:cxn>
                  <a:cxn ang="0">
                    <a:pos x="0" y="2"/>
                  </a:cxn>
                </a:cxnLst>
                <a:rect l="0" t="0" r="r" b="b"/>
                <a:pathLst>
                  <a:path w="4" h="2">
                    <a:moveTo>
                      <a:pt x="0" y="2"/>
                    </a:moveTo>
                    <a:cubicBezTo>
                      <a:pt x="2" y="2"/>
                      <a:pt x="4" y="2"/>
                      <a:pt x="3" y="0"/>
                    </a:cubicBezTo>
                    <a:cubicBezTo>
                      <a:pt x="2" y="0"/>
                      <a:pt x="0" y="0"/>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42"/>
              <p:cNvSpPr>
                <a:spLocks/>
              </p:cNvSpPr>
              <p:nvPr/>
            </p:nvSpPr>
            <p:spPr bwMode="auto">
              <a:xfrm>
                <a:off x="4842185" y="3919612"/>
                <a:ext cx="37600" cy="34914"/>
              </a:xfrm>
              <a:custGeom>
                <a:avLst/>
                <a:gdLst/>
                <a:ahLst/>
                <a:cxnLst>
                  <a:cxn ang="0">
                    <a:pos x="4" y="2"/>
                  </a:cxn>
                  <a:cxn ang="0">
                    <a:pos x="0" y="2"/>
                  </a:cxn>
                  <a:cxn ang="0">
                    <a:pos x="4" y="2"/>
                  </a:cxn>
                </a:cxnLst>
                <a:rect l="0" t="0" r="r" b="b"/>
                <a:pathLst>
                  <a:path w="4" h="4">
                    <a:moveTo>
                      <a:pt x="4" y="2"/>
                    </a:moveTo>
                    <a:cubicBezTo>
                      <a:pt x="3" y="0"/>
                      <a:pt x="2" y="2"/>
                      <a:pt x="0" y="2"/>
                    </a:cubicBezTo>
                    <a:cubicBezTo>
                      <a:pt x="0" y="3"/>
                      <a:pt x="3" y="4"/>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43"/>
              <p:cNvSpPr>
                <a:spLocks/>
              </p:cNvSpPr>
              <p:nvPr/>
            </p:nvSpPr>
            <p:spPr bwMode="auto">
              <a:xfrm>
                <a:off x="4971099"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44"/>
              <p:cNvSpPr>
                <a:spLocks/>
              </p:cNvSpPr>
              <p:nvPr/>
            </p:nvSpPr>
            <p:spPr bwMode="auto">
              <a:xfrm>
                <a:off x="5035556"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45"/>
              <p:cNvSpPr>
                <a:spLocks/>
              </p:cNvSpPr>
              <p:nvPr/>
            </p:nvSpPr>
            <p:spPr bwMode="auto">
              <a:xfrm>
                <a:off x="5062413" y="3935726"/>
                <a:ext cx="16114"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46"/>
              <p:cNvSpPr>
                <a:spLocks/>
              </p:cNvSpPr>
              <p:nvPr/>
            </p:nvSpPr>
            <p:spPr bwMode="auto">
              <a:xfrm>
                <a:off x="5078527" y="3919612"/>
                <a:ext cx="37600" cy="34914"/>
              </a:xfrm>
              <a:custGeom>
                <a:avLst/>
                <a:gdLst/>
                <a:ahLst/>
                <a:cxnLst>
                  <a:cxn ang="0">
                    <a:pos x="4" y="2"/>
                  </a:cxn>
                  <a:cxn ang="0">
                    <a:pos x="4" y="2"/>
                  </a:cxn>
                </a:cxnLst>
                <a:rect l="0" t="0" r="r" b="b"/>
                <a:pathLst>
                  <a:path w="4" h="4">
                    <a:moveTo>
                      <a:pt x="4" y="2"/>
                    </a:moveTo>
                    <a:cubicBezTo>
                      <a:pt x="1" y="0"/>
                      <a:pt x="0" y="4"/>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49"/>
              <p:cNvSpPr>
                <a:spLocks/>
              </p:cNvSpPr>
              <p:nvPr/>
            </p:nvSpPr>
            <p:spPr bwMode="auto">
              <a:xfrm>
                <a:off x="4433957" y="3900812"/>
                <a:ext cx="53714" cy="34914"/>
              </a:xfrm>
              <a:custGeom>
                <a:avLst/>
                <a:gdLst/>
                <a:ahLst/>
                <a:cxnLst>
                  <a:cxn ang="0">
                    <a:pos x="2" y="4"/>
                  </a:cxn>
                  <a:cxn ang="0">
                    <a:pos x="5" y="3"/>
                  </a:cxn>
                  <a:cxn ang="0">
                    <a:pos x="2" y="4"/>
                  </a:cxn>
                </a:cxnLst>
                <a:rect l="0" t="0" r="r" b="b"/>
                <a:pathLst>
                  <a:path w="6" h="4">
                    <a:moveTo>
                      <a:pt x="2" y="4"/>
                    </a:moveTo>
                    <a:cubicBezTo>
                      <a:pt x="3" y="4"/>
                      <a:pt x="5" y="3"/>
                      <a:pt x="5" y="3"/>
                    </a:cubicBezTo>
                    <a:cubicBezTo>
                      <a:pt x="6" y="1"/>
                      <a:pt x="0" y="0"/>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250"/>
              <p:cNvSpPr>
                <a:spLocks/>
              </p:cNvSpPr>
              <p:nvPr/>
            </p:nvSpPr>
            <p:spPr bwMode="auto">
              <a:xfrm>
                <a:off x="4997956" y="3900812"/>
                <a:ext cx="18800" cy="34914"/>
              </a:xfrm>
              <a:custGeom>
                <a:avLst/>
                <a:gdLst/>
                <a:ahLst/>
                <a:cxnLst>
                  <a:cxn ang="0">
                    <a:pos x="1" y="4"/>
                  </a:cxn>
                  <a:cxn ang="0">
                    <a:pos x="0" y="1"/>
                  </a:cxn>
                  <a:cxn ang="0">
                    <a:pos x="0" y="3"/>
                  </a:cxn>
                  <a:cxn ang="0">
                    <a:pos x="1" y="4"/>
                  </a:cxn>
                </a:cxnLst>
                <a:rect l="0" t="0" r="r" b="b"/>
                <a:pathLst>
                  <a:path w="2" h="4">
                    <a:moveTo>
                      <a:pt x="1" y="4"/>
                    </a:moveTo>
                    <a:cubicBezTo>
                      <a:pt x="2" y="4"/>
                      <a:pt x="2" y="0"/>
                      <a:pt x="0" y="1"/>
                    </a:cubicBezTo>
                    <a:cubicBezTo>
                      <a:pt x="0" y="2"/>
                      <a:pt x="0" y="2"/>
                      <a:pt x="0" y="3"/>
                    </a:cubicBezTo>
                    <a:cubicBezTo>
                      <a:pt x="1" y="3"/>
                      <a:pt x="1"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251"/>
              <p:cNvSpPr>
                <a:spLocks/>
              </p:cNvSpPr>
              <p:nvPr/>
            </p:nvSpPr>
            <p:spPr bwMode="auto">
              <a:xfrm>
                <a:off x="4415157" y="3908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256"/>
              <p:cNvSpPr>
                <a:spLocks/>
              </p:cNvSpPr>
              <p:nvPr/>
            </p:nvSpPr>
            <p:spPr bwMode="auto">
              <a:xfrm>
                <a:off x="4369500" y="3882012"/>
                <a:ext cx="26857" cy="26857"/>
              </a:xfrm>
              <a:custGeom>
                <a:avLst/>
                <a:gdLst/>
                <a:ahLst/>
                <a:cxnLst>
                  <a:cxn ang="0">
                    <a:pos x="1" y="3"/>
                  </a:cxn>
                  <a:cxn ang="0">
                    <a:pos x="3" y="3"/>
                  </a:cxn>
                  <a:cxn ang="0">
                    <a:pos x="3" y="0"/>
                  </a:cxn>
                  <a:cxn ang="0">
                    <a:pos x="0" y="0"/>
                  </a:cxn>
                  <a:cxn ang="0">
                    <a:pos x="1" y="3"/>
                  </a:cxn>
                </a:cxnLst>
                <a:rect l="0" t="0" r="r" b="b"/>
                <a:pathLst>
                  <a:path w="3" h="3">
                    <a:moveTo>
                      <a:pt x="1" y="3"/>
                    </a:moveTo>
                    <a:cubicBezTo>
                      <a:pt x="1" y="3"/>
                      <a:pt x="2" y="3"/>
                      <a:pt x="3" y="3"/>
                    </a:cubicBezTo>
                    <a:cubicBezTo>
                      <a:pt x="3" y="2"/>
                      <a:pt x="3" y="1"/>
                      <a:pt x="3" y="0"/>
                    </a:cubicBezTo>
                    <a:cubicBezTo>
                      <a:pt x="2" y="0"/>
                      <a:pt x="1"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257"/>
              <p:cNvSpPr>
                <a:spLocks/>
              </p:cNvSpPr>
              <p:nvPr/>
            </p:nvSpPr>
            <p:spPr bwMode="auto">
              <a:xfrm>
                <a:off x="4780414" y="3873955"/>
                <a:ext cx="61771" cy="45657"/>
              </a:xfrm>
              <a:custGeom>
                <a:avLst/>
                <a:gdLst/>
                <a:ahLst/>
                <a:cxnLst>
                  <a:cxn ang="0">
                    <a:pos x="0" y="4"/>
                  </a:cxn>
                  <a:cxn ang="0">
                    <a:pos x="7" y="3"/>
                  </a:cxn>
                  <a:cxn ang="0">
                    <a:pos x="7" y="0"/>
                  </a:cxn>
                  <a:cxn ang="0">
                    <a:pos x="0" y="1"/>
                  </a:cxn>
                  <a:cxn ang="0">
                    <a:pos x="0" y="4"/>
                  </a:cxn>
                </a:cxnLst>
                <a:rect l="0" t="0" r="r" b="b"/>
                <a:pathLst>
                  <a:path w="7" h="5">
                    <a:moveTo>
                      <a:pt x="0" y="4"/>
                    </a:moveTo>
                    <a:cubicBezTo>
                      <a:pt x="3" y="5"/>
                      <a:pt x="3" y="2"/>
                      <a:pt x="7" y="3"/>
                    </a:cubicBezTo>
                    <a:cubicBezTo>
                      <a:pt x="7" y="2"/>
                      <a:pt x="7" y="1"/>
                      <a:pt x="7" y="0"/>
                    </a:cubicBezTo>
                    <a:cubicBezTo>
                      <a:pt x="5" y="1"/>
                      <a:pt x="3" y="2"/>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266"/>
              <p:cNvSpPr>
                <a:spLocks/>
              </p:cNvSpPr>
              <p:nvPr/>
            </p:nvSpPr>
            <p:spPr bwMode="auto">
              <a:xfrm>
                <a:off x="4251329"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267"/>
              <p:cNvSpPr>
                <a:spLocks/>
              </p:cNvSpPr>
              <p:nvPr/>
            </p:nvSpPr>
            <p:spPr bwMode="auto">
              <a:xfrm>
                <a:off x="4452757"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268"/>
              <p:cNvSpPr>
                <a:spLocks/>
              </p:cNvSpPr>
              <p:nvPr/>
            </p:nvSpPr>
            <p:spPr bwMode="auto">
              <a:xfrm>
                <a:off x="4616585" y="3882012"/>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269"/>
              <p:cNvSpPr>
                <a:spLocks/>
              </p:cNvSpPr>
              <p:nvPr/>
            </p:nvSpPr>
            <p:spPr bwMode="auto">
              <a:xfrm>
                <a:off x="4678357" y="3873955"/>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2" y="3"/>
                      <a:pt x="2" y="3"/>
                    </a:cubicBezTo>
                    <a:cubicBezTo>
                      <a:pt x="2" y="2"/>
                      <a:pt x="2" y="1"/>
                      <a:pt x="2"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270"/>
              <p:cNvSpPr>
                <a:spLocks/>
              </p:cNvSpPr>
              <p:nvPr/>
            </p:nvSpPr>
            <p:spPr bwMode="auto">
              <a:xfrm>
                <a:off x="4734757" y="3855155"/>
                <a:ext cx="26857" cy="45657"/>
              </a:xfrm>
              <a:custGeom>
                <a:avLst/>
                <a:gdLst/>
                <a:ahLst/>
                <a:cxnLst>
                  <a:cxn ang="0">
                    <a:pos x="0" y="5"/>
                  </a:cxn>
                  <a:cxn ang="0">
                    <a:pos x="3" y="5"/>
                  </a:cxn>
                  <a:cxn ang="0">
                    <a:pos x="0" y="0"/>
                  </a:cxn>
                  <a:cxn ang="0">
                    <a:pos x="0" y="5"/>
                  </a:cxn>
                </a:cxnLst>
                <a:rect l="0" t="0" r="r" b="b"/>
                <a:pathLst>
                  <a:path w="3" h="5">
                    <a:moveTo>
                      <a:pt x="0" y="5"/>
                    </a:moveTo>
                    <a:cubicBezTo>
                      <a:pt x="1" y="5"/>
                      <a:pt x="2" y="5"/>
                      <a:pt x="3" y="5"/>
                    </a:cubicBezTo>
                    <a:cubicBezTo>
                      <a:pt x="2" y="4"/>
                      <a:pt x="2" y="1"/>
                      <a:pt x="0" y="0"/>
                    </a:cubicBezTo>
                    <a:cubicBezTo>
                      <a:pt x="0" y="2"/>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271"/>
              <p:cNvSpPr>
                <a:spLocks/>
              </p:cNvSpPr>
              <p:nvPr/>
            </p:nvSpPr>
            <p:spPr bwMode="auto">
              <a:xfrm>
                <a:off x="4879785" y="3882012"/>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278"/>
              <p:cNvSpPr>
                <a:spLocks/>
              </p:cNvSpPr>
              <p:nvPr/>
            </p:nvSpPr>
            <p:spPr bwMode="auto">
              <a:xfrm>
                <a:off x="4259386" y="3855155"/>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279"/>
              <p:cNvSpPr>
                <a:spLocks/>
              </p:cNvSpPr>
              <p:nvPr/>
            </p:nvSpPr>
            <p:spPr bwMode="auto">
              <a:xfrm>
                <a:off x="4415157" y="3847097"/>
                <a:ext cx="37600" cy="26857"/>
              </a:xfrm>
              <a:custGeom>
                <a:avLst/>
                <a:gdLst/>
                <a:ahLst/>
                <a:cxnLst>
                  <a:cxn ang="0">
                    <a:pos x="0" y="3"/>
                  </a:cxn>
                  <a:cxn ang="0">
                    <a:pos x="4" y="3"/>
                  </a:cxn>
                  <a:cxn ang="0">
                    <a:pos x="0" y="0"/>
                  </a:cxn>
                  <a:cxn ang="0">
                    <a:pos x="0" y="3"/>
                  </a:cxn>
                </a:cxnLst>
                <a:rect l="0" t="0" r="r" b="b"/>
                <a:pathLst>
                  <a:path w="4" h="3">
                    <a:moveTo>
                      <a:pt x="0" y="3"/>
                    </a:moveTo>
                    <a:cubicBezTo>
                      <a:pt x="1" y="3"/>
                      <a:pt x="2" y="3"/>
                      <a:pt x="4" y="3"/>
                    </a:cubicBezTo>
                    <a:cubicBezTo>
                      <a:pt x="3" y="1"/>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280"/>
              <p:cNvSpPr>
                <a:spLocks/>
              </p:cNvSpPr>
              <p:nvPr/>
            </p:nvSpPr>
            <p:spPr bwMode="auto">
              <a:xfrm>
                <a:off x="4487671" y="3828297"/>
                <a:ext cx="53714" cy="34914"/>
              </a:xfrm>
              <a:custGeom>
                <a:avLst/>
                <a:gdLst/>
                <a:ahLst/>
                <a:cxnLst>
                  <a:cxn ang="0">
                    <a:pos x="3" y="4"/>
                  </a:cxn>
                  <a:cxn ang="0">
                    <a:pos x="1" y="1"/>
                  </a:cxn>
                  <a:cxn ang="0">
                    <a:pos x="3" y="4"/>
                  </a:cxn>
                </a:cxnLst>
                <a:rect l="0" t="0" r="r" b="b"/>
                <a:pathLst>
                  <a:path w="6" h="4">
                    <a:moveTo>
                      <a:pt x="3" y="4"/>
                    </a:moveTo>
                    <a:cubicBezTo>
                      <a:pt x="6" y="4"/>
                      <a:pt x="3" y="0"/>
                      <a:pt x="1" y="1"/>
                    </a:cubicBezTo>
                    <a:cubicBezTo>
                      <a:pt x="0" y="3"/>
                      <a:pt x="4" y="2"/>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283"/>
              <p:cNvSpPr>
                <a:spLocks/>
              </p:cNvSpPr>
              <p:nvPr/>
            </p:nvSpPr>
            <p:spPr bwMode="auto">
              <a:xfrm>
                <a:off x="4616585" y="3817555"/>
                <a:ext cx="88628" cy="45657"/>
              </a:xfrm>
              <a:custGeom>
                <a:avLst/>
                <a:gdLst/>
                <a:ahLst/>
                <a:cxnLst>
                  <a:cxn ang="0">
                    <a:pos x="10" y="4"/>
                  </a:cxn>
                  <a:cxn ang="0">
                    <a:pos x="2" y="0"/>
                  </a:cxn>
                  <a:cxn ang="0">
                    <a:pos x="0" y="3"/>
                  </a:cxn>
                  <a:cxn ang="0">
                    <a:pos x="10" y="4"/>
                  </a:cxn>
                </a:cxnLst>
                <a:rect l="0" t="0" r="r" b="b"/>
                <a:pathLst>
                  <a:path w="10" h="5">
                    <a:moveTo>
                      <a:pt x="10" y="4"/>
                    </a:moveTo>
                    <a:cubicBezTo>
                      <a:pt x="8" y="1"/>
                      <a:pt x="6" y="0"/>
                      <a:pt x="2" y="0"/>
                    </a:cubicBezTo>
                    <a:cubicBezTo>
                      <a:pt x="2" y="2"/>
                      <a:pt x="1" y="2"/>
                      <a:pt x="0" y="3"/>
                    </a:cubicBezTo>
                    <a:cubicBezTo>
                      <a:pt x="3" y="5"/>
                      <a:pt x="6" y="3"/>
                      <a:pt x="1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284"/>
              <p:cNvSpPr>
                <a:spLocks/>
              </p:cNvSpPr>
              <p:nvPr/>
            </p:nvSpPr>
            <p:spPr bwMode="auto">
              <a:xfrm>
                <a:off x="4898585" y="3836355"/>
                <a:ext cx="34914" cy="18800"/>
              </a:xfrm>
              <a:custGeom>
                <a:avLst/>
                <a:gdLst/>
                <a:ahLst/>
                <a:cxnLst>
                  <a:cxn ang="0">
                    <a:pos x="1" y="2"/>
                  </a:cxn>
                  <a:cxn ang="0">
                    <a:pos x="4" y="2"/>
                  </a:cxn>
                  <a:cxn ang="0">
                    <a:pos x="1" y="2"/>
                  </a:cxn>
                </a:cxnLst>
                <a:rect l="0" t="0" r="r" b="b"/>
                <a:pathLst>
                  <a:path w="4" h="2">
                    <a:moveTo>
                      <a:pt x="1" y="2"/>
                    </a:moveTo>
                    <a:cubicBezTo>
                      <a:pt x="2" y="2"/>
                      <a:pt x="2" y="1"/>
                      <a:pt x="4" y="2"/>
                    </a:cubicBezTo>
                    <a:cubicBezTo>
                      <a:pt x="4"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289"/>
              <p:cNvSpPr>
                <a:spLocks/>
              </p:cNvSpPr>
              <p:nvPr/>
            </p:nvSpPr>
            <p:spPr bwMode="auto">
              <a:xfrm>
                <a:off x="4552128" y="3836355"/>
                <a:ext cx="45657" cy="18800"/>
              </a:xfrm>
              <a:custGeom>
                <a:avLst/>
                <a:gdLst/>
                <a:ahLst/>
                <a:cxnLst>
                  <a:cxn ang="0">
                    <a:pos x="0" y="1"/>
                  </a:cxn>
                  <a:cxn ang="0">
                    <a:pos x="4" y="0"/>
                  </a:cxn>
                  <a:cxn ang="0">
                    <a:pos x="0" y="1"/>
                  </a:cxn>
                </a:cxnLst>
                <a:rect l="0" t="0" r="r" b="b"/>
                <a:pathLst>
                  <a:path w="5" h="2">
                    <a:moveTo>
                      <a:pt x="0" y="1"/>
                    </a:moveTo>
                    <a:cubicBezTo>
                      <a:pt x="0" y="2"/>
                      <a:pt x="5" y="2"/>
                      <a:pt x="4" y="0"/>
                    </a:cubicBezTo>
                    <a:cubicBezTo>
                      <a:pt x="2" y="0"/>
                      <a:pt x="0"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290"/>
              <p:cNvSpPr>
                <a:spLocks/>
              </p:cNvSpPr>
              <p:nvPr/>
            </p:nvSpPr>
            <p:spPr bwMode="auto">
              <a:xfrm>
                <a:off x="4971099"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291"/>
              <p:cNvSpPr>
                <a:spLocks/>
              </p:cNvSpPr>
              <p:nvPr/>
            </p:nvSpPr>
            <p:spPr bwMode="auto">
              <a:xfrm>
                <a:off x="4734757" y="3817555"/>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295"/>
              <p:cNvSpPr>
                <a:spLocks/>
              </p:cNvSpPr>
              <p:nvPr/>
            </p:nvSpPr>
            <p:spPr bwMode="auto">
              <a:xfrm>
                <a:off x="4514528" y="3790698"/>
                <a:ext cx="56400" cy="37600"/>
              </a:xfrm>
              <a:custGeom>
                <a:avLst/>
                <a:gdLst/>
                <a:ahLst/>
                <a:cxnLst>
                  <a:cxn ang="0">
                    <a:pos x="4" y="3"/>
                  </a:cxn>
                  <a:cxn ang="0">
                    <a:pos x="5" y="0"/>
                  </a:cxn>
                  <a:cxn ang="0">
                    <a:pos x="1" y="0"/>
                  </a:cxn>
                  <a:cxn ang="0">
                    <a:pos x="4" y="3"/>
                  </a:cxn>
                </a:cxnLst>
                <a:rect l="0" t="0" r="r" b="b"/>
                <a:pathLst>
                  <a:path w="6" h="4">
                    <a:moveTo>
                      <a:pt x="4" y="3"/>
                    </a:moveTo>
                    <a:cubicBezTo>
                      <a:pt x="6" y="4"/>
                      <a:pt x="5" y="2"/>
                      <a:pt x="5" y="0"/>
                    </a:cubicBezTo>
                    <a:cubicBezTo>
                      <a:pt x="4" y="0"/>
                      <a:pt x="2" y="0"/>
                      <a:pt x="1" y="0"/>
                    </a:cubicBezTo>
                    <a:cubicBezTo>
                      <a:pt x="0" y="3"/>
                      <a:pt x="5" y="1"/>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303"/>
              <p:cNvSpPr>
                <a:spLocks/>
              </p:cNvSpPr>
              <p:nvPr/>
            </p:nvSpPr>
            <p:spPr bwMode="auto">
              <a:xfrm>
                <a:off x="4224472" y="3790698"/>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304"/>
              <p:cNvSpPr>
                <a:spLocks/>
              </p:cNvSpPr>
              <p:nvPr/>
            </p:nvSpPr>
            <p:spPr bwMode="auto">
              <a:xfrm>
                <a:off x="4498414"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305"/>
              <p:cNvSpPr>
                <a:spLocks/>
              </p:cNvSpPr>
              <p:nvPr/>
            </p:nvSpPr>
            <p:spPr bwMode="auto">
              <a:xfrm>
                <a:off x="4616585"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306"/>
              <p:cNvSpPr>
                <a:spLocks/>
              </p:cNvSpPr>
              <p:nvPr/>
            </p:nvSpPr>
            <p:spPr bwMode="auto">
              <a:xfrm>
                <a:off x="4914699"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07"/>
              <p:cNvSpPr>
                <a:spLocks/>
              </p:cNvSpPr>
              <p:nvPr/>
            </p:nvSpPr>
            <p:spPr bwMode="auto">
              <a:xfrm>
                <a:off x="4997956"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316"/>
              <p:cNvSpPr>
                <a:spLocks/>
              </p:cNvSpPr>
              <p:nvPr/>
            </p:nvSpPr>
            <p:spPr bwMode="auto">
              <a:xfrm>
                <a:off x="4815328" y="3771898"/>
                <a:ext cx="37600" cy="29543"/>
              </a:xfrm>
              <a:custGeom>
                <a:avLst/>
                <a:gdLst/>
                <a:ahLst/>
                <a:cxnLst>
                  <a:cxn ang="0">
                    <a:pos x="1" y="2"/>
                  </a:cxn>
                  <a:cxn ang="0">
                    <a:pos x="4" y="2"/>
                  </a:cxn>
                  <a:cxn ang="0">
                    <a:pos x="1" y="2"/>
                  </a:cxn>
                </a:cxnLst>
                <a:rect l="0" t="0" r="r" b="b"/>
                <a:pathLst>
                  <a:path w="4" h="3">
                    <a:moveTo>
                      <a:pt x="1" y="2"/>
                    </a:moveTo>
                    <a:cubicBezTo>
                      <a:pt x="2" y="3"/>
                      <a:pt x="3" y="2"/>
                      <a:pt x="4" y="2"/>
                    </a:cubicBezTo>
                    <a:cubicBezTo>
                      <a:pt x="4" y="0"/>
                      <a:pt x="0"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320"/>
              <p:cNvSpPr>
                <a:spLocks/>
              </p:cNvSpPr>
              <p:nvPr/>
            </p:nvSpPr>
            <p:spPr bwMode="auto">
              <a:xfrm>
                <a:off x="4460814" y="3763840"/>
                <a:ext cx="18800" cy="18800"/>
              </a:xfrm>
              <a:custGeom>
                <a:avLst/>
                <a:gdLst/>
                <a:ahLst/>
                <a:cxnLst>
                  <a:cxn ang="0">
                    <a:pos x="1" y="2"/>
                  </a:cxn>
                  <a:cxn ang="0">
                    <a:pos x="2" y="1"/>
                  </a:cxn>
                  <a:cxn ang="0">
                    <a:pos x="2" y="0"/>
                  </a:cxn>
                  <a:cxn ang="0">
                    <a:pos x="0" y="0"/>
                  </a:cxn>
                  <a:cxn ang="0">
                    <a:pos x="1" y="2"/>
                  </a:cxn>
                </a:cxnLst>
                <a:rect l="0" t="0" r="r" b="b"/>
                <a:pathLst>
                  <a:path w="2" h="2">
                    <a:moveTo>
                      <a:pt x="1" y="2"/>
                    </a:moveTo>
                    <a:cubicBezTo>
                      <a:pt x="2" y="2"/>
                      <a:pt x="2" y="1"/>
                      <a:pt x="2" y="1"/>
                    </a:cubicBezTo>
                    <a:cubicBezTo>
                      <a:pt x="2" y="1"/>
                      <a:pt x="2" y="0"/>
                      <a:pt x="2" y="0"/>
                    </a:cubicBezTo>
                    <a:cubicBezTo>
                      <a:pt x="1" y="0"/>
                      <a:pt x="1" y="0"/>
                      <a:pt x="0" y="0"/>
                    </a:cubicBezTo>
                    <a:cubicBezTo>
                      <a:pt x="0" y="1"/>
                      <a:pt x="1" y="1"/>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321"/>
              <p:cNvSpPr>
                <a:spLocks/>
              </p:cNvSpPr>
              <p:nvPr/>
            </p:nvSpPr>
            <p:spPr bwMode="auto">
              <a:xfrm>
                <a:off x="4514528" y="3691326"/>
                <a:ext cx="118171" cy="91314"/>
              </a:xfrm>
              <a:custGeom>
                <a:avLst/>
                <a:gdLst/>
                <a:ahLst/>
                <a:cxnLst>
                  <a:cxn ang="0">
                    <a:pos x="0" y="10"/>
                  </a:cxn>
                  <a:cxn ang="0">
                    <a:pos x="7" y="10"/>
                  </a:cxn>
                  <a:cxn ang="0">
                    <a:pos x="10" y="6"/>
                  </a:cxn>
                  <a:cxn ang="0">
                    <a:pos x="10" y="4"/>
                  </a:cxn>
                  <a:cxn ang="0">
                    <a:pos x="11" y="0"/>
                  </a:cxn>
                  <a:cxn ang="0">
                    <a:pos x="8" y="5"/>
                  </a:cxn>
                  <a:cxn ang="0">
                    <a:pos x="0" y="6"/>
                  </a:cxn>
                  <a:cxn ang="0">
                    <a:pos x="0" y="10"/>
                  </a:cxn>
                </a:cxnLst>
                <a:rect l="0" t="0" r="r" b="b"/>
                <a:pathLst>
                  <a:path w="13" h="10">
                    <a:moveTo>
                      <a:pt x="0" y="10"/>
                    </a:moveTo>
                    <a:cubicBezTo>
                      <a:pt x="2" y="10"/>
                      <a:pt x="4" y="10"/>
                      <a:pt x="7" y="10"/>
                    </a:cubicBezTo>
                    <a:cubicBezTo>
                      <a:pt x="4" y="6"/>
                      <a:pt x="9" y="7"/>
                      <a:pt x="10" y="6"/>
                    </a:cubicBezTo>
                    <a:cubicBezTo>
                      <a:pt x="10" y="6"/>
                      <a:pt x="9" y="4"/>
                      <a:pt x="10" y="4"/>
                    </a:cubicBezTo>
                    <a:cubicBezTo>
                      <a:pt x="11" y="3"/>
                      <a:pt x="13" y="2"/>
                      <a:pt x="11" y="0"/>
                    </a:cubicBezTo>
                    <a:cubicBezTo>
                      <a:pt x="9" y="1"/>
                      <a:pt x="8" y="2"/>
                      <a:pt x="8" y="5"/>
                    </a:cubicBezTo>
                    <a:cubicBezTo>
                      <a:pt x="4" y="4"/>
                      <a:pt x="3" y="10"/>
                      <a:pt x="0" y="6"/>
                    </a:cubicBezTo>
                    <a:cubicBezTo>
                      <a:pt x="0" y="7"/>
                      <a:pt x="0" y="9"/>
                      <a:pt x="0" y="1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333"/>
              <p:cNvSpPr>
                <a:spLocks/>
              </p:cNvSpPr>
              <p:nvPr/>
            </p:nvSpPr>
            <p:spPr bwMode="auto">
              <a:xfrm>
                <a:off x="4259386"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334"/>
              <p:cNvSpPr>
                <a:spLocks/>
              </p:cNvSpPr>
              <p:nvPr/>
            </p:nvSpPr>
            <p:spPr bwMode="auto">
              <a:xfrm>
                <a:off x="4415157"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335"/>
              <p:cNvSpPr>
                <a:spLocks/>
              </p:cNvSpPr>
              <p:nvPr/>
            </p:nvSpPr>
            <p:spPr bwMode="auto">
              <a:xfrm>
                <a:off x="4651500" y="3728926"/>
                <a:ext cx="53714" cy="34914"/>
              </a:xfrm>
              <a:custGeom>
                <a:avLst/>
                <a:gdLst/>
                <a:ahLst/>
                <a:cxnLst>
                  <a:cxn ang="0">
                    <a:pos x="0" y="4"/>
                  </a:cxn>
                  <a:cxn ang="0">
                    <a:pos x="6" y="4"/>
                  </a:cxn>
                  <a:cxn ang="0">
                    <a:pos x="5" y="1"/>
                  </a:cxn>
                  <a:cxn ang="0">
                    <a:pos x="3" y="2"/>
                  </a:cxn>
                  <a:cxn ang="0">
                    <a:pos x="0" y="1"/>
                  </a:cxn>
                  <a:cxn ang="0">
                    <a:pos x="0" y="4"/>
                  </a:cxn>
                </a:cxnLst>
                <a:rect l="0" t="0" r="r" b="b"/>
                <a:pathLst>
                  <a:path w="6" h="4">
                    <a:moveTo>
                      <a:pt x="0" y="4"/>
                    </a:moveTo>
                    <a:cubicBezTo>
                      <a:pt x="2" y="4"/>
                      <a:pt x="4" y="4"/>
                      <a:pt x="6" y="4"/>
                    </a:cubicBezTo>
                    <a:cubicBezTo>
                      <a:pt x="5" y="3"/>
                      <a:pt x="5" y="2"/>
                      <a:pt x="5" y="1"/>
                    </a:cubicBezTo>
                    <a:cubicBezTo>
                      <a:pt x="3" y="0"/>
                      <a:pt x="4" y="2"/>
                      <a:pt x="3" y="2"/>
                    </a:cubicBezTo>
                    <a:cubicBezTo>
                      <a:pt x="2" y="2"/>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336"/>
              <p:cNvSpPr>
                <a:spLocks/>
              </p:cNvSpPr>
              <p:nvPr/>
            </p:nvSpPr>
            <p:spPr bwMode="auto">
              <a:xfrm>
                <a:off x="4715957" y="3745040"/>
                <a:ext cx="34914" cy="18800"/>
              </a:xfrm>
              <a:custGeom>
                <a:avLst/>
                <a:gdLst/>
                <a:ahLst/>
                <a:cxnLst>
                  <a:cxn ang="0">
                    <a:pos x="0" y="2"/>
                  </a:cxn>
                  <a:cxn ang="0">
                    <a:pos x="4" y="2"/>
                  </a:cxn>
                  <a:cxn ang="0">
                    <a:pos x="4" y="0"/>
                  </a:cxn>
                  <a:cxn ang="0">
                    <a:pos x="0" y="0"/>
                  </a:cxn>
                  <a:cxn ang="0">
                    <a:pos x="0" y="2"/>
                  </a:cxn>
                </a:cxnLst>
                <a:rect l="0" t="0" r="r" b="b"/>
                <a:pathLst>
                  <a:path w="4" h="2">
                    <a:moveTo>
                      <a:pt x="0" y="2"/>
                    </a:moveTo>
                    <a:cubicBezTo>
                      <a:pt x="1" y="2"/>
                      <a:pt x="2" y="2"/>
                      <a:pt x="4" y="2"/>
                    </a:cubicBezTo>
                    <a:cubicBezTo>
                      <a:pt x="4" y="1"/>
                      <a:pt x="4" y="1"/>
                      <a:pt x="4"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337"/>
              <p:cNvSpPr>
                <a:spLocks/>
              </p:cNvSpPr>
              <p:nvPr/>
            </p:nvSpPr>
            <p:spPr bwMode="auto">
              <a:xfrm>
                <a:off x="5078527" y="3728926"/>
                <a:ext cx="18800" cy="34914"/>
              </a:xfrm>
              <a:custGeom>
                <a:avLst/>
                <a:gdLst/>
                <a:ahLst/>
                <a:cxnLst>
                  <a:cxn ang="0">
                    <a:pos x="0" y="4"/>
                  </a:cxn>
                  <a:cxn ang="0">
                    <a:pos x="2" y="4"/>
                  </a:cxn>
                  <a:cxn ang="0">
                    <a:pos x="0" y="1"/>
                  </a:cxn>
                  <a:cxn ang="0">
                    <a:pos x="0" y="4"/>
                  </a:cxn>
                </a:cxnLst>
                <a:rect l="0" t="0" r="r" b="b"/>
                <a:pathLst>
                  <a:path w="2" h="4">
                    <a:moveTo>
                      <a:pt x="0" y="4"/>
                    </a:moveTo>
                    <a:cubicBezTo>
                      <a:pt x="0" y="4"/>
                      <a:pt x="1" y="4"/>
                      <a:pt x="2" y="4"/>
                    </a:cubicBezTo>
                    <a:cubicBezTo>
                      <a:pt x="2" y="2"/>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342"/>
              <p:cNvSpPr>
                <a:spLocks/>
              </p:cNvSpPr>
              <p:nvPr/>
            </p:nvSpPr>
            <p:spPr bwMode="auto">
              <a:xfrm>
                <a:off x="4350700" y="3718183"/>
                <a:ext cx="56400" cy="37600"/>
              </a:xfrm>
              <a:custGeom>
                <a:avLst/>
                <a:gdLst/>
                <a:ahLst/>
                <a:cxnLst>
                  <a:cxn ang="0">
                    <a:pos x="0" y="3"/>
                  </a:cxn>
                  <a:cxn ang="0">
                    <a:pos x="5" y="2"/>
                  </a:cxn>
                  <a:cxn ang="0">
                    <a:pos x="0" y="3"/>
                  </a:cxn>
                </a:cxnLst>
                <a:rect l="0" t="0" r="r" b="b"/>
                <a:pathLst>
                  <a:path w="6" h="4">
                    <a:moveTo>
                      <a:pt x="0" y="3"/>
                    </a:moveTo>
                    <a:cubicBezTo>
                      <a:pt x="2" y="3"/>
                      <a:pt x="6" y="4"/>
                      <a:pt x="5" y="2"/>
                    </a:cubicBezTo>
                    <a:cubicBezTo>
                      <a:pt x="3" y="2"/>
                      <a:pt x="0"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343"/>
              <p:cNvSpPr>
                <a:spLocks/>
              </p:cNvSpPr>
              <p:nvPr/>
            </p:nvSpPr>
            <p:spPr bwMode="auto">
              <a:xfrm>
                <a:off x="4914699" y="3736983"/>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344"/>
              <p:cNvSpPr>
                <a:spLocks/>
              </p:cNvSpPr>
              <p:nvPr/>
            </p:nvSpPr>
            <p:spPr bwMode="auto">
              <a:xfrm>
                <a:off x="4971099" y="3736983"/>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352"/>
              <p:cNvSpPr>
                <a:spLocks/>
              </p:cNvSpPr>
              <p:nvPr/>
            </p:nvSpPr>
            <p:spPr bwMode="auto">
              <a:xfrm>
                <a:off x="4514528" y="3718183"/>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353"/>
              <p:cNvSpPr>
                <a:spLocks/>
              </p:cNvSpPr>
              <p:nvPr/>
            </p:nvSpPr>
            <p:spPr bwMode="auto">
              <a:xfrm>
                <a:off x="4750871" y="3710126"/>
                <a:ext cx="29543" cy="26857"/>
              </a:xfrm>
              <a:custGeom>
                <a:avLst/>
                <a:gdLst/>
                <a:ahLst/>
                <a:cxnLst>
                  <a:cxn ang="0">
                    <a:pos x="0" y="3"/>
                  </a:cxn>
                  <a:cxn ang="0">
                    <a:pos x="3" y="0"/>
                  </a:cxn>
                  <a:cxn ang="0">
                    <a:pos x="0" y="0"/>
                  </a:cxn>
                  <a:cxn ang="0">
                    <a:pos x="0" y="3"/>
                  </a:cxn>
                </a:cxnLst>
                <a:rect l="0" t="0" r="r" b="b"/>
                <a:pathLst>
                  <a:path w="3" h="3">
                    <a:moveTo>
                      <a:pt x="0" y="3"/>
                    </a:moveTo>
                    <a:cubicBezTo>
                      <a:pt x="1" y="2"/>
                      <a:pt x="2" y="1"/>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358"/>
              <p:cNvSpPr>
                <a:spLocks/>
              </p:cNvSpPr>
              <p:nvPr/>
            </p:nvSpPr>
            <p:spPr bwMode="auto">
              <a:xfrm>
                <a:off x="4259386"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359"/>
              <p:cNvSpPr>
                <a:spLocks/>
              </p:cNvSpPr>
              <p:nvPr/>
            </p:nvSpPr>
            <p:spPr bwMode="auto">
              <a:xfrm>
                <a:off x="4388300"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360"/>
              <p:cNvSpPr>
                <a:spLocks/>
              </p:cNvSpPr>
              <p:nvPr/>
            </p:nvSpPr>
            <p:spPr bwMode="auto">
              <a:xfrm>
                <a:off x="5062413" y="3710126"/>
                <a:ext cx="16114"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362"/>
              <p:cNvSpPr>
                <a:spLocks/>
              </p:cNvSpPr>
              <p:nvPr/>
            </p:nvSpPr>
            <p:spPr bwMode="auto">
              <a:xfrm>
                <a:off x="4697157" y="3645669"/>
                <a:ext cx="37600" cy="64457"/>
              </a:xfrm>
              <a:custGeom>
                <a:avLst/>
                <a:gdLst/>
                <a:ahLst/>
                <a:cxnLst>
                  <a:cxn ang="0">
                    <a:pos x="2" y="7"/>
                  </a:cxn>
                  <a:cxn ang="0">
                    <a:pos x="4" y="6"/>
                  </a:cxn>
                  <a:cxn ang="0">
                    <a:pos x="4" y="1"/>
                  </a:cxn>
                  <a:cxn ang="0">
                    <a:pos x="0" y="3"/>
                  </a:cxn>
                  <a:cxn ang="0">
                    <a:pos x="2" y="7"/>
                  </a:cxn>
                </a:cxnLst>
                <a:rect l="0" t="0" r="r" b="b"/>
                <a:pathLst>
                  <a:path w="4" h="7">
                    <a:moveTo>
                      <a:pt x="2" y="7"/>
                    </a:moveTo>
                    <a:cubicBezTo>
                      <a:pt x="3" y="7"/>
                      <a:pt x="4" y="7"/>
                      <a:pt x="4" y="6"/>
                    </a:cubicBezTo>
                    <a:cubicBezTo>
                      <a:pt x="2" y="3"/>
                      <a:pt x="2" y="4"/>
                      <a:pt x="4" y="1"/>
                    </a:cubicBezTo>
                    <a:cubicBezTo>
                      <a:pt x="1" y="0"/>
                      <a:pt x="2" y="3"/>
                      <a:pt x="0" y="3"/>
                    </a:cubicBezTo>
                    <a:cubicBezTo>
                      <a:pt x="0" y="5"/>
                      <a:pt x="3" y="5"/>
                      <a:pt x="2"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363"/>
              <p:cNvSpPr>
                <a:spLocks/>
              </p:cNvSpPr>
              <p:nvPr/>
            </p:nvSpPr>
            <p:spPr bwMode="auto">
              <a:xfrm>
                <a:off x="4944242" y="3683269"/>
                <a:ext cx="26857" cy="26857"/>
              </a:xfrm>
              <a:custGeom>
                <a:avLst/>
                <a:gdLst/>
                <a:ahLst/>
                <a:cxnLst>
                  <a:cxn ang="0">
                    <a:pos x="1" y="3"/>
                  </a:cxn>
                  <a:cxn ang="0">
                    <a:pos x="3" y="0"/>
                  </a:cxn>
                  <a:cxn ang="0">
                    <a:pos x="1" y="3"/>
                  </a:cxn>
                </a:cxnLst>
                <a:rect l="0" t="0" r="r" b="b"/>
                <a:pathLst>
                  <a:path w="3" h="3">
                    <a:moveTo>
                      <a:pt x="1" y="3"/>
                    </a:moveTo>
                    <a:cubicBezTo>
                      <a:pt x="3" y="3"/>
                      <a:pt x="3" y="2"/>
                      <a:pt x="3" y="0"/>
                    </a:cubicBezTo>
                    <a:cubicBezTo>
                      <a:pt x="0" y="0"/>
                      <a:pt x="1"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364"/>
              <p:cNvSpPr>
                <a:spLocks/>
              </p:cNvSpPr>
              <p:nvPr/>
            </p:nvSpPr>
            <p:spPr bwMode="auto">
              <a:xfrm>
                <a:off x="4305043" y="3672526"/>
                <a:ext cx="37600" cy="45657"/>
              </a:xfrm>
              <a:custGeom>
                <a:avLst/>
                <a:gdLst/>
                <a:ahLst/>
                <a:cxnLst>
                  <a:cxn ang="0">
                    <a:pos x="4" y="3"/>
                  </a:cxn>
                  <a:cxn ang="0">
                    <a:pos x="4" y="3"/>
                  </a:cxn>
                </a:cxnLst>
                <a:rect l="0" t="0" r="r" b="b"/>
                <a:pathLst>
                  <a:path w="4" h="5">
                    <a:moveTo>
                      <a:pt x="4" y="3"/>
                    </a:moveTo>
                    <a:cubicBezTo>
                      <a:pt x="0" y="0"/>
                      <a:pt x="1"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366"/>
              <p:cNvSpPr>
                <a:spLocks/>
              </p:cNvSpPr>
              <p:nvPr/>
            </p:nvSpPr>
            <p:spPr bwMode="auto">
              <a:xfrm>
                <a:off x="4780414" y="3672526"/>
                <a:ext cx="16114" cy="26857"/>
              </a:xfrm>
              <a:custGeom>
                <a:avLst/>
                <a:gdLst/>
                <a:ahLst/>
                <a:cxnLst>
                  <a:cxn ang="0">
                    <a:pos x="0" y="3"/>
                  </a:cxn>
                  <a:cxn ang="0">
                    <a:pos x="2" y="0"/>
                  </a:cxn>
                  <a:cxn ang="0">
                    <a:pos x="0" y="0"/>
                  </a:cxn>
                  <a:cxn ang="0">
                    <a:pos x="0" y="3"/>
                  </a:cxn>
                </a:cxnLst>
                <a:rect l="0" t="0" r="r" b="b"/>
                <a:pathLst>
                  <a:path w="2" h="3">
                    <a:moveTo>
                      <a:pt x="0" y="3"/>
                    </a:moveTo>
                    <a:cubicBezTo>
                      <a:pt x="2" y="3"/>
                      <a:pt x="2" y="2"/>
                      <a:pt x="2" y="0"/>
                    </a:cubicBezTo>
                    <a:cubicBezTo>
                      <a:pt x="1" y="0"/>
                      <a:pt x="0" y="0"/>
                      <a:pt x="0" y="0"/>
                    </a:cubicBezTo>
                    <a:cubicBezTo>
                      <a:pt x="0" y="1"/>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374"/>
              <p:cNvSpPr>
                <a:spLocks/>
              </p:cNvSpPr>
              <p:nvPr/>
            </p:nvSpPr>
            <p:spPr bwMode="auto">
              <a:xfrm>
                <a:off x="4407100"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377"/>
              <p:cNvSpPr>
                <a:spLocks/>
              </p:cNvSpPr>
              <p:nvPr/>
            </p:nvSpPr>
            <p:spPr bwMode="auto">
              <a:xfrm>
                <a:off x="4525271" y="3637612"/>
                <a:ext cx="26857" cy="34914"/>
              </a:xfrm>
              <a:custGeom>
                <a:avLst/>
                <a:gdLst/>
                <a:ahLst/>
                <a:cxnLst>
                  <a:cxn ang="0">
                    <a:pos x="0" y="4"/>
                  </a:cxn>
                  <a:cxn ang="0">
                    <a:pos x="3" y="1"/>
                  </a:cxn>
                  <a:cxn ang="0">
                    <a:pos x="0" y="4"/>
                  </a:cxn>
                </a:cxnLst>
                <a:rect l="0" t="0" r="r" b="b"/>
                <a:pathLst>
                  <a:path w="3" h="4">
                    <a:moveTo>
                      <a:pt x="0" y="4"/>
                    </a:moveTo>
                    <a:cubicBezTo>
                      <a:pt x="2" y="4"/>
                      <a:pt x="2" y="2"/>
                      <a:pt x="3" y="1"/>
                    </a:cubicBezTo>
                    <a:cubicBezTo>
                      <a:pt x="0" y="0"/>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378"/>
              <p:cNvSpPr>
                <a:spLocks/>
              </p:cNvSpPr>
              <p:nvPr/>
            </p:nvSpPr>
            <p:spPr bwMode="auto">
              <a:xfrm>
                <a:off x="4597785" y="3653726"/>
                <a:ext cx="64457" cy="18800"/>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386"/>
              <p:cNvSpPr>
                <a:spLocks/>
              </p:cNvSpPr>
              <p:nvPr/>
            </p:nvSpPr>
            <p:spPr bwMode="auto">
              <a:xfrm>
                <a:off x="4452757" y="3645669"/>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394"/>
              <p:cNvSpPr>
                <a:spLocks/>
              </p:cNvSpPr>
              <p:nvPr/>
            </p:nvSpPr>
            <p:spPr bwMode="auto">
              <a:xfrm>
                <a:off x="4914699" y="36268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398"/>
              <p:cNvSpPr>
                <a:spLocks/>
              </p:cNvSpPr>
              <p:nvPr/>
            </p:nvSpPr>
            <p:spPr bwMode="auto">
              <a:xfrm>
                <a:off x="4842185" y="3618812"/>
                <a:ext cx="45657" cy="26857"/>
              </a:xfrm>
              <a:custGeom>
                <a:avLst/>
                <a:gdLst/>
                <a:ahLst/>
                <a:cxnLst>
                  <a:cxn ang="0">
                    <a:pos x="5" y="2"/>
                  </a:cxn>
                  <a:cxn ang="0">
                    <a:pos x="5" y="2"/>
                  </a:cxn>
                </a:cxnLst>
                <a:rect l="0" t="0" r="r" b="b"/>
                <a:pathLst>
                  <a:path w="5" h="3">
                    <a:moveTo>
                      <a:pt x="5" y="2"/>
                    </a:moveTo>
                    <a:cubicBezTo>
                      <a:pt x="4"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402"/>
              <p:cNvSpPr>
                <a:spLocks/>
              </p:cNvSpPr>
              <p:nvPr/>
            </p:nvSpPr>
            <p:spPr bwMode="auto">
              <a:xfrm>
                <a:off x="4697157" y="3608069"/>
                <a:ext cx="18800" cy="18800"/>
              </a:xfrm>
              <a:custGeom>
                <a:avLst/>
                <a:gdLst/>
                <a:ahLst/>
                <a:cxnLst>
                  <a:cxn ang="0">
                    <a:pos x="1" y="2"/>
                  </a:cxn>
                  <a:cxn ang="0">
                    <a:pos x="2" y="2"/>
                  </a:cxn>
                  <a:cxn ang="0">
                    <a:pos x="2" y="0"/>
                  </a:cxn>
                  <a:cxn ang="0">
                    <a:pos x="0" y="1"/>
                  </a:cxn>
                  <a:cxn ang="0">
                    <a:pos x="1" y="2"/>
                  </a:cxn>
                </a:cxnLst>
                <a:rect l="0" t="0" r="r" b="b"/>
                <a:pathLst>
                  <a:path w="2" h="2">
                    <a:moveTo>
                      <a:pt x="1" y="2"/>
                    </a:moveTo>
                    <a:cubicBezTo>
                      <a:pt x="1" y="2"/>
                      <a:pt x="2" y="2"/>
                      <a:pt x="2" y="2"/>
                    </a:cubicBezTo>
                    <a:cubicBezTo>
                      <a:pt x="2" y="1"/>
                      <a:pt x="2" y="1"/>
                      <a:pt x="2" y="0"/>
                    </a:cubicBezTo>
                    <a:cubicBezTo>
                      <a:pt x="1" y="0"/>
                      <a:pt x="1" y="1"/>
                      <a:pt x="0" y="1"/>
                    </a:cubicBezTo>
                    <a:cubicBezTo>
                      <a:pt x="0" y="1"/>
                      <a:pt x="1" y="2"/>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637"/>
              <p:cNvSpPr>
                <a:spLocks/>
              </p:cNvSpPr>
              <p:nvPr/>
            </p:nvSpPr>
            <p:spPr bwMode="auto">
              <a:xfrm>
                <a:off x="4331900" y="2917841"/>
                <a:ext cx="45658" cy="34915"/>
              </a:xfrm>
              <a:custGeom>
                <a:avLst/>
                <a:gdLst/>
                <a:ahLst/>
                <a:cxnLst>
                  <a:cxn ang="0">
                    <a:pos x="5" y="3"/>
                  </a:cxn>
                  <a:cxn ang="0">
                    <a:pos x="5" y="3"/>
                  </a:cxn>
                </a:cxnLst>
                <a:rect l="0" t="0" r="r" b="b"/>
                <a:pathLst>
                  <a:path w="5" h="4">
                    <a:moveTo>
                      <a:pt x="5" y="3"/>
                    </a:moveTo>
                    <a:cubicBezTo>
                      <a:pt x="4" y="0"/>
                      <a:pt x="0" y="4"/>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713"/>
              <p:cNvSpPr>
                <a:spLocks/>
              </p:cNvSpPr>
              <p:nvPr/>
            </p:nvSpPr>
            <p:spPr bwMode="auto">
              <a:xfrm>
                <a:off x="4632700" y="4072697"/>
                <a:ext cx="37600" cy="26857"/>
              </a:xfrm>
              <a:custGeom>
                <a:avLst/>
                <a:gdLst/>
                <a:ahLst/>
                <a:cxnLst>
                  <a:cxn ang="0">
                    <a:pos x="4" y="3"/>
                  </a:cxn>
                  <a:cxn ang="0">
                    <a:pos x="0" y="0"/>
                  </a:cxn>
                  <a:cxn ang="0">
                    <a:pos x="4" y="3"/>
                  </a:cxn>
                </a:cxnLst>
                <a:rect l="0" t="0" r="r" b="b"/>
                <a:pathLst>
                  <a:path w="4" h="3">
                    <a:moveTo>
                      <a:pt x="4" y="3"/>
                    </a:moveTo>
                    <a:cubicBezTo>
                      <a:pt x="3" y="1"/>
                      <a:pt x="2" y="0"/>
                      <a:pt x="0" y="0"/>
                    </a:cubicBezTo>
                    <a:cubicBezTo>
                      <a:pt x="1" y="1"/>
                      <a:pt x="2" y="2"/>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715"/>
              <p:cNvSpPr>
                <a:spLocks/>
              </p:cNvSpPr>
              <p:nvPr/>
            </p:nvSpPr>
            <p:spPr bwMode="auto">
              <a:xfrm>
                <a:off x="4433957" y="3992125"/>
                <a:ext cx="45658" cy="26857"/>
              </a:xfrm>
              <a:custGeom>
                <a:avLst/>
                <a:gdLst/>
                <a:ahLst/>
                <a:cxnLst>
                  <a:cxn ang="0">
                    <a:pos x="5" y="3"/>
                  </a:cxn>
                  <a:cxn ang="0">
                    <a:pos x="0" y="0"/>
                  </a:cxn>
                  <a:cxn ang="0">
                    <a:pos x="5" y="3"/>
                  </a:cxn>
                </a:cxnLst>
                <a:rect l="0" t="0" r="r" b="b"/>
                <a:pathLst>
                  <a:path w="5" h="3">
                    <a:moveTo>
                      <a:pt x="5" y="3"/>
                    </a:moveTo>
                    <a:cubicBezTo>
                      <a:pt x="4" y="1"/>
                      <a:pt x="2" y="0"/>
                      <a:pt x="0" y="0"/>
                    </a:cubicBezTo>
                    <a:cubicBezTo>
                      <a:pt x="1" y="2"/>
                      <a:pt x="3" y="2"/>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718"/>
              <p:cNvSpPr>
                <a:spLocks/>
              </p:cNvSpPr>
              <p:nvPr/>
            </p:nvSpPr>
            <p:spPr bwMode="auto">
              <a:xfrm>
                <a:off x="5035556" y="3882010"/>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722"/>
              <p:cNvSpPr>
                <a:spLocks/>
              </p:cNvSpPr>
              <p:nvPr/>
            </p:nvSpPr>
            <p:spPr bwMode="auto">
              <a:xfrm>
                <a:off x="4487671" y="3873954"/>
                <a:ext cx="64457" cy="26857"/>
              </a:xfrm>
              <a:custGeom>
                <a:avLst/>
                <a:gdLst/>
                <a:ahLst/>
                <a:cxnLst>
                  <a:cxn ang="0">
                    <a:pos x="3" y="3"/>
                  </a:cxn>
                  <a:cxn ang="0">
                    <a:pos x="7" y="3"/>
                  </a:cxn>
                  <a:cxn ang="0">
                    <a:pos x="6" y="0"/>
                  </a:cxn>
                  <a:cxn ang="0">
                    <a:pos x="1" y="0"/>
                  </a:cxn>
                  <a:cxn ang="0">
                    <a:pos x="3" y="3"/>
                  </a:cxn>
                </a:cxnLst>
                <a:rect l="0" t="0" r="r" b="b"/>
                <a:pathLst>
                  <a:path w="7" h="3">
                    <a:moveTo>
                      <a:pt x="3" y="3"/>
                    </a:moveTo>
                    <a:cubicBezTo>
                      <a:pt x="4" y="3"/>
                      <a:pt x="5" y="3"/>
                      <a:pt x="7" y="3"/>
                    </a:cubicBezTo>
                    <a:cubicBezTo>
                      <a:pt x="7" y="1"/>
                      <a:pt x="6" y="1"/>
                      <a:pt x="6" y="0"/>
                    </a:cubicBezTo>
                    <a:cubicBezTo>
                      <a:pt x="3" y="1"/>
                      <a:pt x="4" y="1"/>
                      <a:pt x="1" y="0"/>
                    </a:cubicBezTo>
                    <a:cubicBezTo>
                      <a:pt x="0" y="2"/>
                      <a:pt x="4"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723"/>
              <p:cNvSpPr>
                <a:spLocks/>
              </p:cNvSpPr>
              <p:nvPr/>
            </p:nvSpPr>
            <p:spPr bwMode="auto">
              <a:xfrm>
                <a:off x="4914700" y="3873954"/>
                <a:ext cx="120858" cy="34915"/>
              </a:xfrm>
              <a:custGeom>
                <a:avLst/>
                <a:gdLst/>
                <a:ahLst/>
                <a:cxnLst>
                  <a:cxn ang="0">
                    <a:pos x="6" y="0"/>
                  </a:cxn>
                  <a:cxn ang="0">
                    <a:pos x="0" y="3"/>
                  </a:cxn>
                  <a:cxn ang="0">
                    <a:pos x="11" y="3"/>
                  </a:cxn>
                  <a:cxn ang="0">
                    <a:pos x="12" y="1"/>
                  </a:cxn>
                  <a:cxn ang="0">
                    <a:pos x="6" y="0"/>
                  </a:cxn>
                </a:cxnLst>
                <a:rect l="0" t="0" r="r" b="b"/>
                <a:pathLst>
                  <a:path w="13" h="4">
                    <a:moveTo>
                      <a:pt x="6" y="0"/>
                    </a:moveTo>
                    <a:cubicBezTo>
                      <a:pt x="5" y="1"/>
                      <a:pt x="1" y="0"/>
                      <a:pt x="0" y="3"/>
                    </a:cubicBezTo>
                    <a:cubicBezTo>
                      <a:pt x="4" y="3"/>
                      <a:pt x="8" y="3"/>
                      <a:pt x="11" y="3"/>
                    </a:cubicBezTo>
                    <a:cubicBezTo>
                      <a:pt x="11" y="2"/>
                      <a:pt x="12" y="2"/>
                      <a:pt x="12" y="1"/>
                    </a:cubicBezTo>
                    <a:cubicBezTo>
                      <a:pt x="13" y="0"/>
                      <a:pt x="6" y="4"/>
                      <a:pt x="6"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725"/>
              <p:cNvSpPr>
                <a:spLocks/>
              </p:cNvSpPr>
              <p:nvPr/>
            </p:nvSpPr>
            <p:spPr bwMode="auto">
              <a:xfrm>
                <a:off x="4396357" y="3790696"/>
                <a:ext cx="64457" cy="45658"/>
              </a:xfrm>
              <a:custGeom>
                <a:avLst/>
                <a:gdLst/>
                <a:ahLst/>
                <a:cxnLst>
                  <a:cxn ang="0">
                    <a:pos x="6" y="2"/>
                  </a:cxn>
                  <a:cxn ang="0">
                    <a:pos x="0" y="0"/>
                  </a:cxn>
                  <a:cxn ang="0">
                    <a:pos x="1" y="5"/>
                  </a:cxn>
                  <a:cxn ang="0">
                    <a:pos x="7" y="0"/>
                  </a:cxn>
                  <a:cxn ang="0">
                    <a:pos x="6" y="2"/>
                  </a:cxn>
                </a:cxnLst>
                <a:rect l="0" t="0" r="r" b="b"/>
                <a:pathLst>
                  <a:path w="7" h="5">
                    <a:moveTo>
                      <a:pt x="6" y="2"/>
                    </a:moveTo>
                    <a:cubicBezTo>
                      <a:pt x="3" y="2"/>
                      <a:pt x="3" y="0"/>
                      <a:pt x="0" y="0"/>
                    </a:cubicBezTo>
                    <a:cubicBezTo>
                      <a:pt x="0" y="2"/>
                      <a:pt x="1" y="3"/>
                      <a:pt x="1" y="5"/>
                    </a:cubicBezTo>
                    <a:cubicBezTo>
                      <a:pt x="2" y="3"/>
                      <a:pt x="7" y="4"/>
                      <a:pt x="7" y="0"/>
                    </a:cubicBezTo>
                    <a:cubicBezTo>
                      <a:pt x="6" y="0"/>
                      <a:pt x="6" y="1"/>
                      <a:pt x="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728"/>
              <p:cNvSpPr>
                <a:spLocks/>
              </p:cNvSpPr>
              <p:nvPr/>
            </p:nvSpPr>
            <p:spPr bwMode="auto">
              <a:xfrm>
                <a:off x="4697157" y="3718183"/>
                <a:ext cx="155771" cy="99372"/>
              </a:xfrm>
              <a:custGeom>
                <a:avLst/>
                <a:gdLst/>
                <a:ahLst/>
                <a:cxnLst>
                  <a:cxn ang="0">
                    <a:pos x="5" y="8"/>
                  </a:cxn>
                  <a:cxn ang="0">
                    <a:pos x="4" y="6"/>
                  </a:cxn>
                  <a:cxn ang="0">
                    <a:pos x="0" y="11"/>
                  </a:cxn>
                  <a:cxn ang="0">
                    <a:pos x="11" y="8"/>
                  </a:cxn>
                  <a:cxn ang="0">
                    <a:pos x="17" y="3"/>
                  </a:cxn>
                  <a:cxn ang="0">
                    <a:pos x="9" y="2"/>
                  </a:cxn>
                  <a:cxn ang="0">
                    <a:pos x="9" y="8"/>
                  </a:cxn>
                  <a:cxn ang="0">
                    <a:pos x="5" y="8"/>
                  </a:cxn>
                </a:cxnLst>
                <a:rect l="0" t="0" r="r" b="b"/>
                <a:pathLst>
                  <a:path w="17" h="11">
                    <a:moveTo>
                      <a:pt x="5" y="8"/>
                    </a:moveTo>
                    <a:cubicBezTo>
                      <a:pt x="4" y="8"/>
                      <a:pt x="4" y="7"/>
                      <a:pt x="4" y="6"/>
                    </a:cubicBezTo>
                    <a:cubicBezTo>
                      <a:pt x="2" y="7"/>
                      <a:pt x="0" y="8"/>
                      <a:pt x="0" y="11"/>
                    </a:cubicBezTo>
                    <a:cubicBezTo>
                      <a:pt x="3" y="9"/>
                      <a:pt x="8" y="10"/>
                      <a:pt x="11" y="8"/>
                    </a:cubicBezTo>
                    <a:cubicBezTo>
                      <a:pt x="8" y="5"/>
                      <a:pt x="12" y="3"/>
                      <a:pt x="17" y="3"/>
                    </a:cubicBezTo>
                    <a:cubicBezTo>
                      <a:pt x="17" y="0"/>
                      <a:pt x="12" y="2"/>
                      <a:pt x="9" y="2"/>
                    </a:cubicBezTo>
                    <a:cubicBezTo>
                      <a:pt x="10" y="4"/>
                      <a:pt x="5" y="6"/>
                      <a:pt x="9" y="8"/>
                    </a:cubicBezTo>
                    <a:cubicBezTo>
                      <a:pt x="9" y="9"/>
                      <a:pt x="6" y="8"/>
                      <a:pt x="5"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730"/>
              <p:cNvSpPr>
                <a:spLocks/>
              </p:cNvSpPr>
              <p:nvPr/>
            </p:nvSpPr>
            <p:spPr bwMode="auto">
              <a:xfrm>
                <a:off x="5035556" y="3736982"/>
                <a:ext cx="26857" cy="80571"/>
              </a:xfrm>
              <a:custGeom>
                <a:avLst/>
                <a:gdLst/>
                <a:ahLst/>
                <a:cxnLst>
                  <a:cxn ang="0">
                    <a:pos x="3" y="8"/>
                  </a:cxn>
                  <a:cxn ang="0">
                    <a:pos x="3" y="0"/>
                  </a:cxn>
                  <a:cxn ang="0">
                    <a:pos x="0" y="0"/>
                  </a:cxn>
                  <a:cxn ang="0">
                    <a:pos x="0" y="6"/>
                  </a:cxn>
                  <a:cxn ang="0">
                    <a:pos x="3" y="8"/>
                  </a:cxn>
                </a:cxnLst>
                <a:rect l="0" t="0" r="r" b="b"/>
                <a:pathLst>
                  <a:path w="3" h="9">
                    <a:moveTo>
                      <a:pt x="3" y="8"/>
                    </a:moveTo>
                    <a:cubicBezTo>
                      <a:pt x="1" y="4"/>
                      <a:pt x="3" y="4"/>
                      <a:pt x="3" y="0"/>
                    </a:cubicBezTo>
                    <a:cubicBezTo>
                      <a:pt x="2" y="0"/>
                      <a:pt x="1" y="0"/>
                      <a:pt x="0" y="0"/>
                    </a:cubicBezTo>
                    <a:cubicBezTo>
                      <a:pt x="0" y="4"/>
                      <a:pt x="2" y="3"/>
                      <a:pt x="0" y="6"/>
                    </a:cubicBezTo>
                    <a:cubicBezTo>
                      <a:pt x="3" y="6"/>
                      <a:pt x="1" y="9"/>
                      <a:pt x="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732"/>
              <p:cNvSpPr>
                <a:spLocks/>
              </p:cNvSpPr>
              <p:nvPr/>
            </p:nvSpPr>
            <p:spPr bwMode="auto">
              <a:xfrm>
                <a:off x="4433957" y="3618811"/>
                <a:ext cx="80571" cy="136972"/>
              </a:xfrm>
              <a:custGeom>
                <a:avLst/>
                <a:gdLst/>
                <a:ahLst/>
                <a:cxnLst>
                  <a:cxn ang="0">
                    <a:pos x="3" y="14"/>
                  </a:cxn>
                  <a:cxn ang="0">
                    <a:pos x="2" y="12"/>
                  </a:cxn>
                  <a:cxn ang="0">
                    <a:pos x="6" y="11"/>
                  </a:cxn>
                  <a:cxn ang="0">
                    <a:pos x="9" y="4"/>
                  </a:cxn>
                  <a:cxn ang="0">
                    <a:pos x="5" y="1"/>
                  </a:cxn>
                  <a:cxn ang="0">
                    <a:pos x="7" y="4"/>
                  </a:cxn>
                  <a:cxn ang="0">
                    <a:pos x="0" y="10"/>
                  </a:cxn>
                  <a:cxn ang="0">
                    <a:pos x="0" y="13"/>
                  </a:cxn>
                  <a:cxn ang="0">
                    <a:pos x="3" y="14"/>
                  </a:cxn>
                </a:cxnLst>
                <a:rect l="0" t="0" r="r" b="b"/>
                <a:pathLst>
                  <a:path w="9" h="15">
                    <a:moveTo>
                      <a:pt x="3" y="14"/>
                    </a:moveTo>
                    <a:cubicBezTo>
                      <a:pt x="4" y="12"/>
                      <a:pt x="2" y="13"/>
                      <a:pt x="2" y="12"/>
                    </a:cubicBezTo>
                    <a:cubicBezTo>
                      <a:pt x="3" y="10"/>
                      <a:pt x="4" y="13"/>
                      <a:pt x="6" y="11"/>
                    </a:cubicBezTo>
                    <a:cubicBezTo>
                      <a:pt x="4" y="9"/>
                      <a:pt x="5" y="5"/>
                      <a:pt x="9" y="4"/>
                    </a:cubicBezTo>
                    <a:cubicBezTo>
                      <a:pt x="8" y="3"/>
                      <a:pt x="6" y="0"/>
                      <a:pt x="5" y="1"/>
                    </a:cubicBezTo>
                    <a:cubicBezTo>
                      <a:pt x="4" y="3"/>
                      <a:pt x="7" y="2"/>
                      <a:pt x="7" y="4"/>
                    </a:cubicBezTo>
                    <a:cubicBezTo>
                      <a:pt x="2" y="4"/>
                      <a:pt x="6" y="10"/>
                      <a:pt x="0" y="10"/>
                    </a:cubicBezTo>
                    <a:cubicBezTo>
                      <a:pt x="0" y="11"/>
                      <a:pt x="0" y="12"/>
                      <a:pt x="0" y="13"/>
                    </a:cubicBezTo>
                    <a:cubicBezTo>
                      <a:pt x="3" y="12"/>
                      <a:pt x="1" y="15"/>
                      <a:pt x="3" y="1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735"/>
              <p:cNvSpPr>
                <a:spLocks/>
              </p:cNvSpPr>
              <p:nvPr/>
            </p:nvSpPr>
            <p:spPr bwMode="auto">
              <a:xfrm>
                <a:off x="4305043" y="3637612"/>
                <a:ext cx="64457" cy="34915"/>
              </a:xfrm>
              <a:custGeom>
                <a:avLst/>
                <a:gdLst/>
                <a:ahLst/>
                <a:cxnLst>
                  <a:cxn ang="0">
                    <a:pos x="1" y="4"/>
                  </a:cxn>
                  <a:cxn ang="0">
                    <a:pos x="7" y="4"/>
                  </a:cxn>
                  <a:cxn ang="0">
                    <a:pos x="2" y="1"/>
                  </a:cxn>
                  <a:cxn ang="0">
                    <a:pos x="1" y="4"/>
                  </a:cxn>
                </a:cxnLst>
                <a:rect l="0" t="0" r="r" b="b"/>
                <a:pathLst>
                  <a:path w="7" h="4">
                    <a:moveTo>
                      <a:pt x="1" y="4"/>
                    </a:moveTo>
                    <a:cubicBezTo>
                      <a:pt x="4" y="1"/>
                      <a:pt x="3" y="4"/>
                      <a:pt x="7" y="4"/>
                    </a:cubicBezTo>
                    <a:cubicBezTo>
                      <a:pt x="6" y="2"/>
                      <a:pt x="5" y="0"/>
                      <a:pt x="2" y="1"/>
                    </a:cubicBezTo>
                    <a:cubicBezTo>
                      <a:pt x="3" y="3"/>
                      <a:pt x="0" y="1"/>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736"/>
              <p:cNvSpPr>
                <a:spLocks/>
              </p:cNvSpPr>
              <p:nvPr/>
            </p:nvSpPr>
            <p:spPr bwMode="auto">
              <a:xfrm>
                <a:off x="4807272" y="3645668"/>
                <a:ext cx="53714" cy="26857"/>
              </a:xfrm>
              <a:custGeom>
                <a:avLst/>
                <a:gdLst/>
                <a:ahLst/>
                <a:cxnLst>
                  <a:cxn ang="0">
                    <a:pos x="1" y="3"/>
                  </a:cxn>
                  <a:cxn ang="0">
                    <a:pos x="6" y="3"/>
                  </a:cxn>
                  <a:cxn ang="0">
                    <a:pos x="5" y="0"/>
                  </a:cxn>
                  <a:cxn ang="0">
                    <a:pos x="2" y="0"/>
                  </a:cxn>
                  <a:cxn ang="0">
                    <a:pos x="1" y="3"/>
                  </a:cxn>
                </a:cxnLst>
                <a:rect l="0" t="0" r="r" b="b"/>
                <a:pathLst>
                  <a:path w="6" h="3">
                    <a:moveTo>
                      <a:pt x="1" y="3"/>
                    </a:moveTo>
                    <a:cubicBezTo>
                      <a:pt x="4" y="1"/>
                      <a:pt x="3" y="2"/>
                      <a:pt x="6" y="3"/>
                    </a:cubicBezTo>
                    <a:cubicBezTo>
                      <a:pt x="6" y="1"/>
                      <a:pt x="5" y="1"/>
                      <a:pt x="5" y="0"/>
                    </a:cubicBezTo>
                    <a:cubicBezTo>
                      <a:pt x="4" y="0"/>
                      <a:pt x="3" y="0"/>
                      <a:pt x="2" y="0"/>
                    </a:cubicBezTo>
                    <a:cubicBezTo>
                      <a:pt x="3" y="2"/>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738"/>
              <p:cNvSpPr>
                <a:spLocks/>
              </p:cNvSpPr>
              <p:nvPr/>
            </p:nvSpPr>
            <p:spPr bwMode="auto">
              <a:xfrm>
                <a:off x="4350701" y="3591954"/>
                <a:ext cx="102057" cy="45658"/>
              </a:xfrm>
              <a:custGeom>
                <a:avLst/>
                <a:gdLst/>
                <a:ahLst/>
                <a:cxnLst>
                  <a:cxn ang="0">
                    <a:pos x="9" y="2"/>
                  </a:cxn>
                  <a:cxn ang="0">
                    <a:pos x="0" y="3"/>
                  </a:cxn>
                  <a:cxn ang="0">
                    <a:pos x="9" y="4"/>
                  </a:cxn>
                  <a:cxn ang="0">
                    <a:pos x="11" y="1"/>
                  </a:cxn>
                  <a:cxn ang="0">
                    <a:pos x="9" y="2"/>
                  </a:cxn>
                </a:cxnLst>
                <a:rect l="0" t="0" r="r" b="b"/>
                <a:pathLst>
                  <a:path w="11" h="5">
                    <a:moveTo>
                      <a:pt x="9" y="2"/>
                    </a:moveTo>
                    <a:cubicBezTo>
                      <a:pt x="6" y="0"/>
                      <a:pt x="5" y="3"/>
                      <a:pt x="0" y="3"/>
                    </a:cubicBezTo>
                    <a:cubicBezTo>
                      <a:pt x="1" y="5"/>
                      <a:pt x="6" y="4"/>
                      <a:pt x="9" y="4"/>
                    </a:cubicBezTo>
                    <a:cubicBezTo>
                      <a:pt x="8" y="1"/>
                      <a:pt x="11" y="3"/>
                      <a:pt x="11" y="1"/>
                    </a:cubicBezTo>
                    <a:cubicBezTo>
                      <a:pt x="9" y="0"/>
                      <a:pt x="9" y="1"/>
                      <a:pt x="9"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751"/>
              <p:cNvSpPr>
                <a:spLocks/>
              </p:cNvSpPr>
              <p:nvPr/>
            </p:nvSpPr>
            <p:spPr bwMode="auto">
              <a:xfrm>
                <a:off x="4232530" y="3398583"/>
                <a:ext cx="91314" cy="75200"/>
              </a:xfrm>
              <a:custGeom>
                <a:avLst/>
                <a:gdLst/>
                <a:ahLst/>
                <a:cxnLst>
                  <a:cxn ang="0">
                    <a:pos x="10" y="3"/>
                  </a:cxn>
                  <a:cxn ang="0">
                    <a:pos x="0" y="5"/>
                  </a:cxn>
                  <a:cxn ang="0">
                    <a:pos x="5" y="3"/>
                  </a:cxn>
                  <a:cxn ang="0">
                    <a:pos x="10" y="3"/>
                  </a:cxn>
                </a:cxnLst>
                <a:rect l="0" t="0" r="r" b="b"/>
                <a:pathLst>
                  <a:path w="10" h="8">
                    <a:moveTo>
                      <a:pt x="10" y="3"/>
                    </a:moveTo>
                    <a:cubicBezTo>
                      <a:pt x="6" y="3"/>
                      <a:pt x="1" y="0"/>
                      <a:pt x="0" y="5"/>
                    </a:cubicBezTo>
                    <a:cubicBezTo>
                      <a:pt x="3" y="6"/>
                      <a:pt x="4" y="3"/>
                      <a:pt x="5" y="3"/>
                    </a:cubicBezTo>
                    <a:cubicBezTo>
                      <a:pt x="6" y="3"/>
                      <a:pt x="10" y="8"/>
                      <a:pt x="1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755"/>
              <p:cNvSpPr>
                <a:spLocks/>
              </p:cNvSpPr>
              <p:nvPr/>
            </p:nvSpPr>
            <p:spPr bwMode="auto">
              <a:xfrm>
                <a:off x="4205673" y="3272355"/>
                <a:ext cx="72515" cy="83258"/>
              </a:xfrm>
              <a:custGeom>
                <a:avLst/>
                <a:gdLst/>
                <a:ahLst/>
                <a:cxnLst>
                  <a:cxn ang="0">
                    <a:pos x="8" y="9"/>
                  </a:cxn>
                  <a:cxn ang="0">
                    <a:pos x="4" y="0"/>
                  </a:cxn>
                  <a:cxn ang="0">
                    <a:pos x="8" y="9"/>
                  </a:cxn>
                </a:cxnLst>
                <a:rect l="0" t="0" r="r" b="b"/>
                <a:pathLst>
                  <a:path w="8" h="9">
                    <a:moveTo>
                      <a:pt x="8" y="9"/>
                    </a:moveTo>
                    <a:cubicBezTo>
                      <a:pt x="6" y="6"/>
                      <a:pt x="5" y="3"/>
                      <a:pt x="4" y="0"/>
                    </a:cubicBezTo>
                    <a:cubicBezTo>
                      <a:pt x="0" y="3"/>
                      <a:pt x="5" y="8"/>
                      <a:pt x="8" y="9"/>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761"/>
              <p:cNvSpPr>
                <a:spLocks/>
              </p:cNvSpPr>
              <p:nvPr/>
            </p:nvSpPr>
            <p:spPr bwMode="auto">
              <a:xfrm>
                <a:off x="4305043" y="3199840"/>
                <a:ext cx="37600" cy="26857"/>
              </a:xfrm>
              <a:custGeom>
                <a:avLst/>
                <a:gdLst/>
                <a:ahLst/>
                <a:cxnLst>
                  <a:cxn ang="0">
                    <a:pos x="4" y="3"/>
                  </a:cxn>
                  <a:cxn ang="0">
                    <a:pos x="0" y="0"/>
                  </a:cxn>
                  <a:cxn ang="0">
                    <a:pos x="4" y="3"/>
                  </a:cxn>
                </a:cxnLst>
                <a:rect l="0" t="0" r="r" b="b"/>
                <a:pathLst>
                  <a:path w="4" h="3">
                    <a:moveTo>
                      <a:pt x="4" y="3"/>
                    </a:moveTo>
                    <a:cubicBezTo>
                      <a:pt x="3" y="2"/>
                      <a:pt x="2" y="0"/>
                      <a:pt x="0" y="0"/>
                    </a:cubicBezTo>
                    <a:cubicBezTo>
                      <a:pt x="0" y="2"/>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768"/>
              <p:cNvSpPr>
                <a:spLocks/>
              </p:cNvSpPr>
              <p:nvPr/>
            </p:nvSpPr>
            <p:spPr bwMode="auto">
              <a:xfrm>
                <a:off x="4232530" y="3009155"/>
                <a:ext cx="18801" cy="26857"/>
              </a:xfrm>
              <a:custGeom>
                <a:avLst/>
                <a:gdLst/>
                <a:ahLst/>
                <a:cxnLst>
                  <a:cxn ang="0">
                    <a:pos x="0" y="3"/>
                  </a:cxn>
                  <a:cxn ang="0">
                    <a:pos x="2" y="0"/>
                  </a:cxn>
                  <a:cxn ang="0">
                    <a:pos x="0" y="3"/>
                  </a:cxn>
                </a:cxnLst>
                <a:rect l="0" t="0" r="r" b="b"/>
                <a:pathLst>
                  <a:path w="2" h="3">
                    <a:moveTo>
                      <a:pt x="0" y="3"/>
                    </a:moveTo>
                    <a:cubicBezTo>
                      <a:pt x="2" y="3"/>
                      <a:pt x="2" y="2"/>
                      <a:pt x="2"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777"/>
              <p:cNvSpPr>
                <a:spLocks/>
              </p:cNvSpPr>
              <p:nvPr/>
            </p:nvSpPr>
            <p:spPr bwMode="auto">
              <a:xfrm>
                <a:off x="4259387" y="3581211"/>
                <a:ext cx="110115" cy="64457"/>
              </a:xfrm>
              <a:custGeom>
                <a:avLst/>
                <a:gdLst/>
                <a:ahLst/>
                <a:cxnLst>
                  <a:cxn ang="0">
                    <a:pos x="3" y="7"/>
                  </a:cxn>
                  <a:cxn ang="0">
                    <a:pos x="12" y="0"/>
                  </a:cxn>
                  <a:cxn ang="0">
                    <a:pos x="7" y="0"/>
                  </a:cxn>
                  <a:cxn ang="0">
                    <a:pos x="6" y="3"/>
                  </a:cxn>
                  <a:cxn ang="0">
                    <a:pos x="2" y="0"/>
                  </a:cxn>
                  <a:cxn ang="0">
                    <a:pos x="0" y="2"/>
                  </a:cxn>
                  <a:cxn ang="0">
                    <a:pos x="3" y="7"/>
                  </a:cxn>
                </a:cxnLst>
                <a:rect l="0" t="0" r="r" b="b"/>
                <a:pathLst>
                  <a:path w="12" h="7">
                    <a:moveTo>
                      <a:pt x="3" y="7"/>
                    </a:moveTo>
                    <a:cubicBezTo>
                      <a:pt x="7" y="5"/>
                      <a:pt x="10" y="3"/>
                      <a:pt x="12" y="0"/>
                    </a:cubicBezTo>
                    <a:cubicBezTo>
                      <a:pt x="10" y="0"/>
                      <a:pt x="9" y="0"/>
                      <a:pt x="7" y="0"/>
                    </a:cubicBezTo>
                    <a:cubicBezTo>
                      <a:pt x="8" y="2"/>
                      <a:pt x="7" y="2"/>
                      <a:pt x="6" y="3"/>
                    </a:cubicBezTo>
                    <a:cubicBezTo>
                      <a:pt x="4" y="2"/>
                      <a:pt x="4" y="0"/>
                      <a:pt x="2" y="0"/>
                    </a:cubicBezTo>
                    <a:cubicBezTo>
                      <a:pt x="2" y="1"/>
                      <a:pt x="1" y="1"/>
                      <a:pt x="0" y="2"/>
                    </a:cubicBezTo>
                    <a:cubicBezTo>
                      <a:pt x="1" y="4"/>
                      <a:pt x="3" y="4"/>
                      <a:pt x="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778"/>
              <p:cNvSpPr>
                <a:spLocks/>
              </p:cNvSpPr>
              <p:nvPr/>
            </p:nvSpPr>
            <p:spPr bwMode="auto">
              <a:xfrm>
                <a:off x="4616586" y="3600012"/>
                <a:ext cx="53714" cy="45658"/>
              </a:xfrm>
              <a:custGeom>
                <a:avLst/>
                <a:gdLst/>
                <a:ahLst/>
                <a:cxnLst>
                  <a:cxn ang="0">
                    <a:pos x="4" y="5"/>
                  </a:cxn>
                  <a:cxn ang="0">
                    <a:pos x="6" y="3"/>
                  </a:cxn>
                  <a:cxn ang="0">
                    <a:pos x="4" y="0"/>
                  </a:cxn>
                  <a:cxn ang="0">
                    <a:pos x="0" y="2"/>
                  </a:cxn>
                  <a:cxn ang="0">
                    <a:pos x="4" y="5"/>
                  </a:cxn>
                </a:cxnLst>
                <a:rect l="0" t="0" r="r" b="b"/>
                <a:pathLst>
                  <a:path w="6" h="5">
                    <a:moveTo>
                      <a:pt x="4" y="5"/>
                    </a:moveTo>
                    <a:cubicBezTo>
                      <a:pt x="4" y="4"/>
                      <a:pt x="4" y="2"/>
                      <a:pt x="6" y="3"/>
                    </a:cubicBezTo>
                    <a:cubicBezTo>
                      <a:pt x="5" y="2"/>
                      <a:pt x="4" y="1"/>
                      <a:pt x="4" y="0"/>
                    </a:cubicBezTo>
                    <a:cubicBezTo>
                      <a:pt x="2" y="0"/>
                      <a:pt x="2" y="2"/>
                      <a:pt x="0" y="2"/>
                    </a:cubicBezTo>
                    <a:cubicBezTo>
                      <a:pt x="1" y="3"/>
                      <a:pt x="1" y="5"/>
                      <a:pt x="4"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332" name="Straight Connector 331"/>
              <p:cNvCxnSpPr/>
              <p:nvPr/>
            </p:nvCxnSpPr>
            <p:spPr>
              <a:xfrm>
                <a:off x="4178816"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33" name="Group 332"/>
            <p:cNvGrpSpPr/>
            <p:nvPr/>
          </p:nvGrpSpPr>
          <p:grpSpPr>
            <a:xfrm>
              <a:off x="2872214" y="1315972"/>
              <a:ext cx="1847768" cy="2407384"/>
              <a:chOff x="2384761" y="2322627"/>
              <a:chExt cx="1847768" cy="2407384"/>
            </a:xfrm>
          </p:grpSpPr>
          <p:grpSp>
            <p:nvGrpSpPr>
              <p:cNvPr id="334" name="Group 333"/>
              <p:cNvGrpSpPr/>
              <p:nvPr/>
            </p:nvGrpSpPr>
            <p:grpSpPr>
              <a:xfrm>
                <a:off x="2384761" y="2445156"/>
                <a:ext cx="1847768" cy="2210341"/>
                <a:chOff x="2384761" y="2445156"/>
                <a:chExt cx="1847768" cy="2210341"/>
              </a:xfrm>
            </p:grpSpPr>
            <p:sp>
              <p:nvSpPr>
                <p:cNvPr id="336" name="Freeform 37"/>
                <p:cNvSpPr>
                  <a:spLocks/>
                </p:cNvSpPr>
                <p:nvPr/>
              </p:nvSpPr>
              <p:spPr bwMode="auto">
                <a:xfrm>
                  <a:off x="2575447" y="4647439"/>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2" y="1"/>
                        <a:pt x="2" y="1"/>
                      </a:cubicBezTo>
                      <a:cubicBezTo>
                        <a:pt x="2" y="1"/>
                        <a:pt x="2" y="0"/>
                        <a:pt x="2"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38"/>
                <p:cNvSpPr>
                  <a:spLocks/>
                </p:cNvSpPr>
                <p:nvPr/>
              </p:nvSpPr>
              <p:spPr bwMode="auto">
                <a:xfrm>
                  <a:off x="2476075" y="4628638"/>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39"/>
                <p:cNvSpPr>
                  <a:spLocks/>
                </p:cNvSpPr>
                <p:nvPr/>
              </p:nvSpPr>
              <p:spPr bwMode="auto">
                <a:xfrm>
                  <a:off x="2502932" y="4582981"/>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40"/>
                <p:cNvSpPr>
                  <a:spLocks/>
                </p:cNvSpPr>
                <p:nvPr/>
              </p:nvSpPr>
              <p:spPr bwMode="auto">
                <a:xfrm>
                  <a:off x="2422361" y="4518524"/>
                  <a:ext cx="53714" cy="37600"/>
                </a:xfrm>
                <a:custGeom>
                  <a:avLst/>
                  <a:gdLst/>
                  <a:ahLst/>
                  <a:cxnLst>
                    <a:cxn ang="0">
                      <a:pos x="2" y="4"/>
                    </a:cxn>
                    <a:cxn ang="0">
                      <a:pos x="5" y="3"/>
                    </a:cxn>
                    <a:cxn ang="0">
                      <a:pos x="2" y="4"/>
                    </a:cxn>
                  </a:cxnLst>
                  <a:rect l="0" t="0" r="r" b="b"/>
                  <a:pathLst>
                    <a:path w="6" h="4">
                      <a:moveTo>
                        <a:pt x="2" y="4"/>
                      </a:moveTo>
                      <a:cubicBezTo>
                        <a:pt x="3" y="4"/>
                        <a:pt x="5" y="4"/>
                        <a:pt x="5" y="3"/>
                      </a:cubicBezTo>
                      <a:cubicBezTo>
                        <a:pt x="6" y="0"/>
                        <a:pt x="0" y="1"/>
                        <a:pt x="2"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41"/>
                <p:cNvSpPr>
                  <a:spLocks/>
                </p:cNvSpPr>
                <p:nvPr/>
              </p:nvSpPr>
              <p:spPr bwMode="auto">
                <a:xfrm>
                  <a:off x="2556646" y="4472867"/>
                  <a:ext cx="45658" cy="56401"/>
                </a:xfrm>
                <a:custGeom>
                  <a:avLst/>
                  <a:gdLst/>
                  <a:ahLst/>
                  <a:cxnLst>
                    <a:cxn ang="0">
                      <a:pos x="5" y="5"/>
                    </a:cxn>
                    <a:cxn ang="0">
                      <a:pos x="3" y="0"/>
                    </a:cxn>
                    <a:cxn ang="0">
                      <a:pos x="0" y="0"/>
                    </a:cxn>
                    <a:cxn ang="0">
                      <a:pos x="0" y="3"/>
                    </a:cxn>
                    <a:cxn ang="0">
                      <a:pos x="5" y="5"/>
                    </a:cxn>
                  </a:cxnLst>
                  <a:rect l="0" t="0" r="r" b="b"/>
                  <a:pathLst>
                    <a:path w="5" h="6">
                      <a:moveTo>
                        <a:pt x="5" y="5"/>
                      </a:moveTo>
                      <a:cubicBezTo>
                        <a:pt x="3" y="4"/>
                        <a:pt x="3" y="3"/>
                        <a:pt x="3" y="0"/>
                      </a:cubicBezTo>
                      <a:cubicBezTo>
                        <a:pt x="2" y="0"/>
                        <a:pt x="1" y="0"/>
                        <a:pt x="0" y="0"/>
                      </a:cubicBezTo>
                      <a:cubicBezTo>
                        <a:pt x="0" y="1"/>
                        <a:pt x="0" y="2"/>
                        <a:pt x="0" y="3"/>
                      </a:cubicBezTo>
                      <a:cubicBezTo>
                        <a:pt x="3" y="2"/>
                        <a:pt x="2" y="6"/>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42"/>
                <p:cNvSpPr>
                  <a:spLocks/>
                </p:cNvSpPr>
                <p:nvPr/>
              </p:nvSpPr>
              <p:spPr bwMode="auto">
                <a:xfrm>
                  <a:off x="2529789" y="4472867"/>
                  <a:ext cx="18801" cy="29544"/>
                </a:xfrm>
                <a:custGeom>
                  <a:avLst/>
                  <a:gdLst/>
                  <a:ahLst/>
                  <a:cxnLst>
                    <a:cxn ang="0">
                      <a:pos x="0" y="3"/>
                    </a:cxn>
                    <a:cxn ang="0">
                      <a:pos x="2" y="3"/>
                    </a:cxn>
                    <a:cxn ang="0">
                      <a:pos x="2" y="0"/>
                    </a:cxn>
                    <a:cxn ang="0">
                      <a:pos x="0" y="0"/>
                    </a:cxn>
                    <a:cxn ang="0">
                      <a:pos x="0" y="3"/>
                    </a:cxn>
                  </a:cxnLst>
                  <a:rect l="0" t="0" r="r" b="b"/>
                  <a:pathLst>
                    <a:path w="2" h="3">
                      <a:moveTo>
                        <a:pt x="0" y="3"/>
                      </a:moveTo>
                      <a:cubicBezTo>
                        <a:pt x="0" y="3"/>
                        <a:pt x="1" y="3"/>
                        <a:pt x="2" y="3"/>
                      </a:cubicBezTo>
                      <a:cubicBezTo>
                        <a:pt x="2" y="2"/>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43"/>
                <p:cNvSpPr>
                  <a:spLocks/>
                </p:cNvSpPr>
                <p:nvPr/>
              </p:nvSpPr>
              <p:spPr bwMode="auto">
                <a:xfrm>
                  <a:off x="2647961" y="4491667"/>
                  <a:ext cx="29544"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44"/>
                <p:cNvSpPr>
                  <a:spLocks/>
                </p:cNvSpPr>
                <p:nvPr/>
              </p:nvSpPr>
              <p:spPr bwMode="auto">
                <a:xfrm>
                  <a:off x="2766132" y="4491667"/>
                  <a:ext cx="10743"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45"/>
                <p:cNvSpPr>
                  <a:spLocks/>
                </p:cNvSpPr>
                <p:nvPr/>
              </p:nvSpPr>
              <p:spPr bwMode="auto">
                <a:xfrm>
                  <a:off x="2449218" y="447286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46"/>
                <p:cNvSpPr>
                  <a:spLocks/>
                </p:cNvSpPr>
                <p:nvPr/>
              </p:nvSpPr>
              <p:spPr bwMode="auto">
                <a:xfrm>
                  <a:off x="2811790" y="4472867"/>
                  <a:ext cx="29544"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47"/>
                <p:cNvSpPr>
                  <a:spLocks/>
                </p:cNvSpPr>
                <p:nvPr/>
              </p:nvSpPr>
              <p:spPr bwMode="auto">
                <a:xfrm>
                  <a:off x="2868189" y="4446009"/>
                  <a:ext cx="45658" cy="45658"/>
                </a:xfrm>
                <a:custGeom>
                  <a:avLst/>
                  <a:gdLst/>
                  <a:ahLst/>
                  <a:cxnLst>
                    <a:cxn ang="0">
                      <a:pos x="2" y="5"/>
                    </a:cxn>
                    <a:cxn ang="0">
                      <a:pos x="5" y="5"/>
                    </a:cxn>
                    <a:cxn ang="0">
                      <a:pos x="1" y="0"/>
                    </a:cxn>
                    <a:cxn ang="0">
                      <a:pos x="2" y="5"/>
                    </a:cxn>
                  </a:cxnLst>
                  <a:rect l="0" t="0" r="r" b="b"/>
                  <a:pathLst>
                    <a:path w="5" h="5">
                      <a:moveTo>
                        <a:pt x="2" y="5"/>
                      </a:moveTo>
                      <a:cubicBezTo>
                        <a:pt x="3" y="5"/>
                        <a:pt x="4" y="5"/>
                        <a:pt x="5" y="5"/>
                      </a:cubicBezTo>
                      <a:cubicBezTo>
                        <a:pt x="4" y="2"/>
                        <a:pt x="3" y="1"/>
                        <a:pt x="1" y="0"/>
                      </a:cubicBezTo>
                      <a:cubicBezTo>
                        <a:pt x="0" y="3"/>
                        <a:pt x="3" y="2"/>
                        <a:pt x="2"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48"/>
                <p:cNvSpPr>
                  <a:spLocks/>
                </p:cNvSpPr>
                <p:nvPr/>
              </p:nvSpPr>
              <p:spPr bwMode="auto">
                <a:xfrm>
                  <a:off x="2940704" y="4472867"/>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51"/>
                <p:cNvSpPr>
                  <a:spLocks/>
                </p:cNvSpPr>
                <p:nvPr/>
              </p:nvSpPr>
              <p:spPr bwMode="auto">
                <a:xfrm>
                  <a:off x="2430419" y="4419152"/>
                  <a:ext cx="37600" cy="45658"/>
                </a:xfrm>
                <a:custGeom>
                  <a:avLst/>
                  <a:gdLst/>
                  <a:ahLst/>
                  <a:cxnLst>
                    <a:cxn ang="0">
                      <a:pos x="1" y="5"/>
                    </a:cxn>
                    <a:cxn ang="0">
                      <a:pos x="1" y="5"/>
                    </a:cxn>
                  </a:cxnLst>
                  <a:rect l="0" t="0" r="r" b="b"/>
                  <a:pathLst>
                    <a:path w="4" h="5">
                      <a:moveTo>
                        <a:pt x="1" y="5"/>
                      </a:moveTo>
                      <a:cubicBezTo>
                        <a:pt x="4" y="5"/>
                        <a:pt x="0" y="0"/>
                        <a:pt x="1"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52"/>
                <p:cNvSpPr>
                  <a:spLocks/>
                </p:cNvSpPr>
                <p:nvPr/>
              </p:nvSpPr>
              <p:spPr bwMode="auto">
                <a:xfrm>
                  <a:off x="2621103" y="4437953"/>
                  <a:ext cx="45658" cy="26857"/>
                </a:xfrm>
                <a:custGeom>
                  <a:avLst/>
                  <a:gdLst/>
                  <a:ahLst/>
                  <a:cxnLst>
                    <a:cxn ang="0">
                      <a:pos x="3" y="3"/>
                    </a:cxn>
                    <a:cxn ang="0">
                      <a:pos x="3" y="3"/>
                    </a:cxn>
                  </a:cxnLst>
                  <a:rect l="0" t="0" r="r" b="b"/>
                  <a:pathLst>
                    <a:path w="5" h="3">
                      <a:moveTo>
                        <a:pt x="3" y="3"/>
                      </a:moveTo>
                      <a:cubicBezTo>
                        <a:pt x="5" y="1"/>
                        <a:pt x="0" y="0"/>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53"/>
                <p:cNvSpPr>
                  <a:spLocks/>
                </p:cNvSpPr>
                <p:nvPr/>
              </p:nvSpPr>
              <p:spPr bwMode="auto">
                <a:xfrm>
                  <a:off x="2704361" y="4419152"/>
                  <a:ext cx="16114" cy="53714"/>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57"/>
                <p:cNvSpPr>
                  <a:spLocks/>
                </p:cNvSpPr>
                <p:nvPr/>
              </p:nvSpPr>
              <p:spPr bwMode="auto">
                <a:xfrm>
                  <a:off x="2720476" y="4400353"/>
                  <a:ext cx="64457" cy="83258"/>
                </a:xfrm>
                <a:custGeom>
                  <a:avLst/>
                  <a:gdLst/>
                  <a:ahLst/>
                  <a:cxnLst>
                    <a:cxn ang="0">
                      <a:pos x="6" y="5"/>
                    </a:cxn>
                    <a:cxn ang="0">
                      <a:pos x="3" y="1"/>
                    </a:cxn>
                    <a:cxn ang="0">
                      <a:pos x="6" y="5"/>
                    </a:cxn>
                  </a:cxnLst>
                  <a:rect l="0" t="0" r="r" b="b"/>
                  <a:pathLst>
                    <a:path w="7" h="9">
                      <a:moveTo>
                        <a:pt x="6" y="5"/>
                      </a:moveTo>
                      <a:cubicBezTo>
                        <a:pt x="7" y="1"/>
                        <a:pt x="1" y="5"/>
                        <a:pt x="3" y="1"/>
                      </a:cubicBezTo>
                      <a:cubicBezTo>
                        <a:pt x="0" y="0"/>
                        <a:pt x="3" y="9"/>
                        <a:pt x="6"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58"/>
                <p:cNvSpPr>
                  <a:spLocks/>
                </p:cNvSpPr>
                <p:nvPr/>
              </p:nvSpPr>
              <p:spPr bwMode="auto">
                <a:xfrm>
                  <a:off x="2895046" y="4419152"/>
                  <a:ext cx="53714" cy="37600"/>
                </a:xfrm>
                <a:custGeom>
                  <a:avLst/>
                  <a:gdLst/>
                  <a:ahLst/>
                  <a:cxnLst>
                    <a:cxn ang="0">
                      <a:pos x="2" y="3"/>
                    </a:cxn>
                    <a:cxn ang="0">
                      <a:pos x="5" y="3"/>
                    </a:cxn>
                    <a:cxn ang="0">
                      <a:pos x="2" y="3"/>
                    </a:cxn>
                  </a:cxnLst>
                  <a:rect l="0" t="0" r="r" b="b"/>
                  <a:pathLst>
                    <a:path w="6" h="4">
                      <a:moveTo>
                        <a:pt x="2" y="3"/>
                      </a:moveTo>
                      <a:cubicBezTo>
                        <a:pt x="3" y="3"/>
                        <a:pt x="5" y="4"/>
                        <a:pt x="5" y="3"/>
                      </a:cubicBezTo>
                      <a:cubicBezTo>
                        <a:pt x="6" y="0"/>
                        <a:pt x="0" y="1"/>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60"/>
                <p:cNvSpPr>
                  <a:spLocks/>
                </p:cNvSpPr>
                <p:nvPr/>
              </p:nvSpPr>
              <p:spPr bwMode="auto">
                <a:xfrm>
                  <a:off x="2411618" y="4392295"/>
                  <a:ext cx="18801" cy="26857"/>
                </a:xfrm>
                <a:custGeom>
                  <a:avLst/>
                  <a:gdLst/>
                  <a:ahLst/>
                  <a:cxnLst>
                    <a:cxn ang="0">
                      <a:pos x="0" y="3"/>
                    </a:cxn>
                    <a:cxn ang="0">
                      <a:pos x="2" y="0"/>
                    </a:cxn>
                    <a:cxn ang="0">
                      <a:pos x="0" y="0"/>
                    </a:cxn>
                    <a:cxn ang="0">
                      <a:pos x="0" y="3"/>
                    </a:cxn>
                  </a:cxnLst>
                  <a:rect l="0" t="0" r="r" b="b"/>
                  <a:pathLst>
                    <a:path w="2" h="3">
                      <a:moveTo>
                        <a:pt x="0" y="3"/>
                      </a:moveTo>
                      <a:cubicBezTo>
                        <a:pt x="0" y="1"/>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61"/>
                <p:cNvSpPr>
                  <a:spLocks/>
                </p:cNvSpPr>
                <p:nvPr/>
              </p:nvSpPr>
              <p:spPr bwMode="auto">
                <a:xfrm>
                  <a:off x="2476075" y="4400353"/>
                  <a:ext cx="34915" cy="18801"/>
                </a:xfrm>
                <a:custGeom>
                  <a:avLst/>
                  <a:gdLst/>
                  <a:ahLst/>
                  <a:cxnLst>
                    <a:cxn ang="0">
                      <a:pos x="0" y="2"/>
                    </a:cxn>
                    <a:cxn ang="0">
                      <a:pos x="4" y="2"/>
                    </a:cxn>
                    <a:cxn ang="0">
                      <a:pos x="4" y="0"/>
                    </a:cxn>
                    <a:cxn ang="0">
                      <a:pos x="0" y="0"/>
                    </a:cxn>
                    <a:cxn ang="0">
                      <a:pos x="0" y="2"/>
                    </a:cxn>
                  </a:cxnLst>
                  <a:rect l="0" t="0" r="r" b="b"/>
                  <a:pathLst>
                    <a:path w="4" h="2">
                      <a:moveTo>
                        <a:pt x="0" y="2"/>
                      </a:moveTo>
                      <a:cubicBezTo>
                        <a:pt x="2" y="2"/>
                        <a:pt x="3" y="2"/>
                        <a:pt x="4" y="2"/>
                      </a:cubicBezTo>
                      <a:cubicBezTo>
                        <a:pt x="4" y="1"/>
                        <a:pt x="4" y="1"/>
                        <a:pt x="4" y="0"/>
                      </a:cubicBezTo>
                      <a:cubicBezTo>
                        <a:pt x="3"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62"/>
                <p:cNvSpPr>
                  <a:spLocks/>
                </p:cNvSpPr>
                <p:nvPr/>
              </p:nvSpPr>
              <p:spPr bwMode="auto">
                <a:xfrm>
                  <a:off x="2548590" y="4400353"/>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63"/>
                <p:cNvSpPr>
                  <a:spLocks/>
                </p:cNvSpPr>
                <p:nvPr/>
              </p:nvSpPr>
              <p:spPr bwMode="auto">
                <a:xfrm>
                  <a:off x="2704361" y="4373496"/>
                  <a:ext cx="16114" cy="56401"/>
                </a:xfrm>
                <a:custGeom>
                  <a:avLst/>
                  <a:gdLst/>
                  <a:ahLst/>
                  <a:cxnLst>
                    <a:cxn ang="0">
                      <a:pos x="0" y="5"/>
                    </a:cxn>
                    <a:cxn ang="0">
                      <a:pos x="0" y="1"/>
                    </a:cxn>
                    <a:cxn ang="0">
                      <a:pos x="0" y="5"/>
                    </a:cxn>
                  </a:cxnLst>
                  <a:rect l="0" t="0" r="r" b="b"/>
                  <a:pathLst>
                    <a:path w="2" h="6">
                      <a:moveTo>
                        <a:pt x="0" y="5"/>
                      </a:moveTo>
                      <a:cubicBezTo>
                        <a:pt x="2" y="6"/>
                        <a:pt x="2" y="0"/>
                        <a:pt x="0" y="1"/>
                      </a:cubicBezTo>
                      <a:cubicBezTo>
                        <a:pt x="0" y="2"/>
                        <a:pt x="0" y="3"/>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64"/>
                <p:cNvSpPr>
                  <a:spLocks/>
                </p:cNvSpPr>
                <p:nvPr/>
              </p:nvSpPr>
              <p:spPr bwMode="auto">
                <a:xfrm>
                  <a:off x="2857446" y="4392295"/>
                  <a:ext cx="26857" cy="26857"/>
                </a:xfrm>
                <a:custGeom>
                  <a:avLst/>
                  <a:gdLst/>
                  <a:ahLst/>
                  <a:cxnLst>
                    <a:cxn ang="0">
                      <a:pos x="0" y="3"/>
                    </a:cxn>
                    <a:cxn ang="0">
                      <a:pos x="2" y="3"/>
                    </a:cxn>
                    <a:cxn ang="0">
                      <a:pos x="2" y="0"/>
                    </a:cxn>
                    <a:cxn ang="0">
                      <a:pos x="0" y="0"/>
                    </a:cxn>
                    <a:cxn ang="0">
                      <a:pos x="0" y="3"/>
                    </a:cxn>
                  </a:cxnLst>
                  <a:rect l="0" t="0" r="r" b="b"/>
                  <a:pathLst>
                    <a:path w="3" h="3">
                      <a:moveTo>
                        <a:pt x="0" y="3"/>
                      </a:moveTo>
                      <a:cubicBezTo>
                        <a:pt x="1" y="3"/>
                        <a:pt x="2" y="3"/>
                        <a:pt x="2" y="3"/>
                      </a:cubicBezTo>
                      <a:cubicBezTo>
                        <a:pt x="3" y="1"/>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65"/>
                <p:cNvSpPr>
                  <a:spLocks/>
                </p:cNvSpPr>
                <p:nvPr/>
              </p:nvSpPr>
              <p:spPr bwMode="auto">
                <a:xfrm>
                  <a:off x="2594246" y="4392295"/>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66"/>
                <p:cNvSpPr>
                  <a:spLocks/>
                </p:cNvSpPr>
                <p:nvPr/>
              </p:nvSpPr>
              <p:spPr bwMode="auto">
                <a:xfrm>
                  <a:off x="2468019" y="4338581"/>
                  <a:ext cx="42971" cy="26857"/>
                </a:xfrm>
                <a:custGeom>
                  <a:avLst/>
                  <a:gdLst/>
                  <a:ahLst/>
                  <a:cxnLst>
                    <a:cxn ang="0">
                      <a:pos x="5" y="3"/>
                    </a:cxn>
                    <a:cxn ang="0">
                      <a:pos x="0" y="0"/>
                    </a:cxn>
                    <a:cxn ang="0">
                      <a:pos x="5" y="3"/>
                    </a:cxn>
                  </a:cxnLst>
                  <a:rect l="0" t="0" r="r" b="b"/>
                  <a:pathLst>
                    <a:path w="5" h="3">
                      <a:moveTo>
                        <a:pt x="5" y="3"/>
                      </a:moveTo>
                      <a:cubicBezTo>
                        <a:pt x="5" y="1"/>
                        <a:pt x="3" y="0"/>
                        <a:pt x="0" y="0"/>
                      </a:cubicBezTo>
                      <a:cubicBezTo>
                        <a:pt x="1" y="2"/>
                        <a:pt x="3" y="3"/>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67"/>
                <p:cNvSpPr>
                  <a:spLocks/>
                </p:cNvSpPr>
                <p:nvPr/>
              </p:nvSpPr>
              <p:spPr bwMode="auto">
                <a:xfrm>
                  <a:off x="2529789" y="4338581"/>
                  <a:ext cx="18801" cy="26857"/>
                </a:xfrm>
                <a:custGeom>
                  <a:avLst/>
                  <a:gdLst/>
                  <a:ahLst/>
                  <a:cxnLst>
                    <a:cxn ang="0">
                      <a:pos x="0" y="3"/>
                    </a:cxn>
                    <a:cxn ang="0">
                      <a:pos x="2" y="3"/>
                    </a:cxn>
                    <a:cxn ang="0">
                      <a:pos x="2" y="0"/>
                    </a:cxn>
                    <a:cxn ang="0">
                      <a:pos x="0" y="0"/>
                    </a:cxn>
                    <a:cxn ang="0">
                      <a:pos x="0" y="3"/>
                    </a:cxn>
                  </a:cxnLst>
                  <a:rect l="0" t="0" r="r" b="b"/>
                  <a:pathLst>
                    <a:path w="2" h="3">
                      <a:moveTo>
                        <a:pt x="0" y="3"/>
                      </a:moveTo>
                      <a:cubicBezTo>
                        <a:pt x="0" y="3"/>
                        <a:pt x="1" y="3"/>
                        <a:pt x="2" y="3"/>
                      </a:cubicBezTo>
                      <a:cubicBezTo>
                        <a:pt x="2" y="2"/>
                        <a:pt x="2" y="1"/>
                        <a:pt x="2" y="0"/>
                      </a:cubicBezTo>
                      <a:cubicBezTo>
                        <a:pt x="1" y="0"/>
                        <a:pt x="0"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68"/>
                <p:cNvSpPr>
                  <a:spLocks/>
                </p:cNvSpPr>
                <p:nvPr/>
              </p:nvSpPr>
              <p:spPr bwMode="auto">
                <a:xfrm>
                  <a:off x="2556646" y="4338581"/>
                  <a:ext cx="64457" cy="34915"/>
                </a:xfrm>
                <a:custGeom>
                  <a:avLst/>
                  <a:gdLst/>
                  <a:ahLst/>
                  <a:cxnLst>
                    <a:cxn ang="0">
                      <a:pos x="7" y="3"/>
                    </a:cxn>
                    <a:cxn ang="0">
                      <a:pos x="7" y="0"/>
                    </a:cxn>
                    <a:cxn ang="0">
                      <a:pos x="0" y="0"/>
                    </a:cxn>
                    <a:cxn ang="0">
                      <a:pos x="7" y="3"/>
                    </a:cxn>
                  </a:cxnLst>
                  <a:rect l="0" t="0" r="r" b="b"/>
                  <a:pathLst>
                    <a:path w="7" h="4">
                      <a:moveTo>
                        <a:pt x="7" y="3"/>
                      </a:moveTo>
                      <a:cubicBezTo>
                        <a:pt x="7" y="2"/>
                        <a:pt x="7" y="1"/>
                        <a:pt x="7" y="0"/>
                      </a:cubicBezTo>
                      <a:cubicBezTo>
                        <a:pt x="5" y="0"/>
                        <a:pt x="2" y="0"/>
                        <a:pt x="0" y="0"/>
                      </a:cubicBezTo>
                      <a:cubicBezTo>
                        <a:pt x="1" y="3"/>
                        <a:pt x="3" y="4"/>
                        <a:pt x="7"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69"/>
                <p:cNvSpPr>
                  <a:spLocks/>
                </p:cNvSpPr>
                <p:nvPr/>
              </p:nvSpPr>
              <p:spPr bwMode="auto">
                <a:xfrm>
                  <a:off x="2712418" y="4354695"/>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70"/>
                <p:cNvSpPr>
                  <a:spLocks/>
                </p:cNvSpPr>
                <p:nvPr/>
              </p:nvSpPr>
              <p:spPr bwMode="auto">
                <a:xfrm>
                  <a:off x="2830589" y="4338581"/>
                  <a:ext cx="37600" cy="26857"/>
                </a:xfrm>
                <a:custGeom>
                  <a:avLst/>
                  <a:gdLst/>
                  <a:ahLst/>
                  <a:cxnLst>
                    <a:cxn ang="0">
                      <a:pos x="0" y="3"/>
                    </a:cxn>
                    <a:cxn ang="0">
                      <a:pos x="3" y="0"/>
                    </a:cxn>
                    <a:cxn ang="0">
                      <a:pos x="0" y="0"/>
                    </a:cxn>
                    <a:cxn ang="0">
                      <a:pos x="0" y="3"/>
                    </a:cxn>
                  </a:cxnLst>
                  <a:rect l="0" t="0" r="r" b="b"/>
                  <a:pathLst>
                    <a:path w="4" h="3">
                      <a:moveTo>
                        <a:pt x="0" y="3"/>
                      </a:moveTo>
                      <a:cubicBezTo>
                        <a:pt x="2" y="3"/>
                        <a:pt x="4" y="3"/>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72"/>
                <p:cNvSpPr>
                  <a:spLocks/>
                </p:cNvSpPr>
                <p:nvPr/>
              </p:nvSpPr>
              <p:spPr bwMode="auto">
                <a:xfrm>
                  <a:off x="2403562"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73"/>
                <p:cNvSpPr>
                  <a:spLocks/>
                </p:cNvSpPr>
                <p:nvPr/>
              </p:nvSpPr>
              <p:spPr bwMode="auto">
                <a:xfrm>
                  <a:off x="2430419"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74"/>
                <p:cNvSpPr>
                  <a:spLocks/>
                </p:cNvSpPr>
                <p:nvPr/>
              </p:nvSpPr>
              <p:spPr bwMode="auto">
                <a:xfrm>
                  <a:off x="2647961" y="4338581"/>
                  <a:ext cx="56401" cy="16114"/>
                </a:xfrm>
                <a:custGeom>
                  <a:avLst/>
                  <a:gdLst/>
                  <a:ahLst/>
                  <a:cxnLst>
                    <a:cxn ang="0">
                      <a:pos x="0" y="2"/>
                    </a:cxn>
                    <a:cxn ang="0">
                      <a:pos x="6" y="2"/>
                    </a:cxn>
                    <a:cxn ang="0">
                      <a:pos x="6" y="0"/>
                    </a:cxn>
                    <a:cxn ang="0">
                      <a:pos x="0" y="0"/>
                    </a:cxn>
                    <a:cxn ang="0">
                      <a:pos x="0" y="2"/>
                    </a:cxn>
                  </a:cxnLst>
                  <a:rect l="0" t="0" r="r" b="b"/>
                  <a:pathLst>
                    <a:path w="6" h="2">
                      <a:moveTo>
                        <a:pt x="0" y="2"/>
                      </a:moveTo>
                      <a:cubicBezTo>
                        <a:pt x="2" y="2"/>
                        <a:pt x="4" y="2"/>
                        <a:pt x="6" y="2"/>
                      </a:cubicBezTo>
                      <a:cubicBezTo>
                        <a:pt x="6" y="1"/>
                        <a:pt x="6" y="1"/>
                        <a:pt x="6" y="0"/>
                      </a:cubicBezTo>
                      <a:cubicBezTo>
                        <a:pt x="4"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75"/>
                <p:cNvSpPr>
                  <a:spLocks/>
                </p:cNvSpPr>
                <p:nvPr/>
              </p:nvSpPr>
              <p:spPr bwMode="auto">
                <a:xfrm>
                  <a:off x="2750018" y="4338581"/>
                  <a:ext cx="16114"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76"/>
                <p:cNvSpPr>
                  <a:spLocks/>
                </p:cNvSpPr>
                <p:nvPr/>
              </p:nvSpPr>
              <p:spPr bwMode="auto">
                <a:xfrm>
                  <a:off x="2776875" y="4338581"/>
                  <a:ext cx="34915" cy="16114"/>
                </a:xfrm>
                <a:custGeom>
                  <a:avLst/>
                  <a:gdLst/>
                  <a:ahLst/>
                  <a:cxnLst>
                    <a:cxn ang="0">
                      <a:pos x="0" y="2"/>
                    </a:cxn>
                    <a:cxn ang="0">
                      <a:pos x="4" y="2"/>
                    </a:cxn>
                    <a:cxn ang="0">
                      <a:pos x="4" y="0"/>
                    </a:cxn>
                    <a:cxn ang="0">
                      <a:pos x="0" y="0"/>
                    </a:cxn>
                    <a:cxn ang="0">
                      <a:pos x="0" y="2"/>
                    </a:cxn>
                  </a:cxnLst>
                  <a:rect l="0" t="0" r="r" b="b"/>
                  <a:pathLst>
                    <a:path w="4" h="2">
                      <a:moveTo>
                        <a:pt x="0" y="2"/>
                      </a:moveTo>
                      <a:cubicBezTo>
                        <a:pt x="2" y="2"/>
                        <a:pt x="3" y="2"/>
                        <a:pt x="4" y="2"/>
                      </a:cubicBezTo>
                      <a:cubicBezTo>
                        <a:pt x="4" y="1"/>
                        <a:pt x="4" y="1"/>
                        <a:pt x="4" y="0"/>
                      </a:cubicBezTo>
                      <a:cubicBezTo>
                        <a:pt x="3"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77"/>
                <p:cNvSpPr>
                  <a:spLocks/>
                </p:cNvSpPr>
                <p:nvPr/>
              </p:nvSpPr>
              <p:spPr bwMode="auto">
                <a:xfrm>
                  <a:off x="2876247"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0" y="2"/>
                        <a:pt x="1" y="2"/>
                        <a:pt x="2" y="2"/>
                      </a:cubicBezTo>
                      <a:cubicBezTo>
                        <a:pt x="2" y="1"/>
                        <a:pt x="2" y="1"/>
                        <a:pt x="2"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78"/>
                <p:cNvSpPr>
                  <a:spLocks/>
                </p:cNvSpPr>
                <p:nvPr/>
              </p:nvSpPr>
              <p:spPr bwMode="auto">
                <a:xfrm>
                  <a:off x="2903104" y="4338581"/>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79"/>
                <p:cNvSpPr>
                  <a:spLocks/>
                </p:cNvSpPr>
                <p:nvPr/>
              </p:nvSpPr>
              <p:spPr bwMode="auto">
                <a:xfrm>
                  <a:off x="3123332" y="4338581"/>
                  <a:ext cx="16114"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80"/>
                <p:cNvSpPr>
                  <a:spLocks/>
                </p:cNvSpPr>
                <p:nvPr/>
              </p:nvSpPr>
              <p:spPr bwMode="auto">
                <a:xfrm>
                  <a:off x="3177046"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81"/>
                <p:cNvSpPr>
                  <a:spLocks/>
                </p:cNvSpPr>
                <p:nvPr/>
              </p:nvSpPr>
              <p:spPr bwMode="auto">
                <a:xfrm>
                  <a:off x="3241503" y="4338581"/>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84"/>
                <p:cNvSpPr>
                  <a:spLocks/>
                </p:cNvSpPr>
                <p:nvPr/>
              </p:nvSpPr>
              <p:spPr bwMode="auto">
                <a:xfrm>
                  <a:off x="2384761" y="4274124"/>
                  <a:ext cx="83258" cy="53714"/>
                </a:xfrm>
                <a:custGeom>
                  <a:avLst/>
                  <a:gdLst/>
                  <a:ahLst/>
                  <a:cxnLst>
                    <a:cxn ang="0">
                      <a:pos x="9" y="4"/>
                    </a:cxn>
                    <a:cxn ang="0">
                      <a:pos x="0" y="3"/>
                    </a:cxn>
                    <a:cxn ang="0">
                      <a:pos x="9" y="4"/>
                    </a:cxn>
                  </a:cxnLst>
                  <a:rect l="0" t="0" r="r" b="b"/>
                  <a:pathLst>
                    <a:path w="9" h="6">
                      <a:moveTo>
                        <a:pt x="9" y="4"/>
                      </a:moveTo>
                      <a:cubicBezTo>
                        <a:pt x="8" y="0"/>
                        <a:pt x="1" y="3"/>
                        <a:pt x="0" y="3"/>
                      </a:cubicBezTo>
                      <a:cubicBezTo>
                        <a:pt x="0" y="6"/>
                        <a:pt x="6" y="3"/>
                        <a:pt x="9"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85"/>
                <p:cNvSpPr>
                  <a:spLocks/>
                </p:cNvSpPr>
                <p:nvPr/>
              </p:nvSpPr>
              <p:spPr bwMode="auto">
                <a:xfrm>
                  <a:off x="2476075" y="4282182"/>
                  <a:ext cx="236343" cy="45658"/>
                </a:xfrm>
                <a:custGeom>
                  <a:avLst/>
                  <a:gdLst/>
                  <a:ahLst/>
                  <a:cxnLst>
                    <a:cxn ang="0">
                      <a:pos x="26" y="2"/>
                    </a:cxn>
                    <a:cxn ang="0">
                      <a:pos x="15" y="1"/>
                    </a:cxn>
                    <a:cxn ang="0">
                      <a:pos x="2" y="1"/>
                    </a:cxn>
                    <a:cxn ang="0">
                      <a:pos x="0" y="2"/>
                    </a:cxn>
                    <a:cxn ang="0">
                      <a:pos x="26" y="2"/>
                    </a:cxn>
                  </a:cxnLst>
                  <a:rect l="0" t="0" r="r" b="b"/>
                  <a:pathLst>
                    <a:path w="26" h="5">
                      <a:moveTo>
                        <a:pt x="26" y="2"/>
                      </a:moveTo>
                      <a:cubicBezTo>
                        <a:pt x="25" y="0"/>
                        <a:pt x="19" y="1"/>
                        <a:pt x="15" y="1"/>
                      </a:cubicBezTo>
                      <a:cubicBezTo>
                        <a:pt x="10" y="1"/>
                        <a:pt x="6" y="1"/>
                        <a:pt x="2" y="1"/>
                      </a:cubicBezTo>
                      <a:cubicBezTo>
                        <a:pt x="2" y="2"/>
                        <a:pt x="1" y="2"/>
                        <a:pt x="0" y="2"/>
                      </a:cubicBezTo>
                      <a:cubicBezTo>
                        <a:pt x="6" y="5"/>
                        <a:pt x="20" y="3"/>
                        <a:pt x="2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86"/>
                <p:cNvSpPr>
                  <a:spLocks/>
                </p:cNvSpPr>
                <p:nvPr/>
              </p:nvSpPr>
              <p:spPr bwMode="auto">
                <a:xfrm>
                  <a:off x="2849390" y="4274124"/>
                  <a:ext cx="53714" cy="34915"/>
                </a:xfrm>
                <a:custGeom>
                  <a:avLst/>
                  <a:gdLst/>
                  <a:ahLst/>
                  <a:cxnLst>
                    <a:cxn ang="0">
                      <a:pos x="1" y="4"/>
                    </a:cxn>
                    <a:cxn ang="0">
                      <a:pos x="6" y="3"/>
                    </a:cxn>
                    <a:cxn ang="0">
                      <a:pos x="1" y="4"/>
                    </a:cxn>
                  </a:cxnLst>
                  <a:rect l="0" t="0" r="r" b="b"/>
                  <a:pathLst>
                    <a:path w="6" h="4">
                      <a:moveTo>
                        <a:pt x="1" y="4"/>
                      </a:moveTo>
                      <a:cubicBezTo>
                        <a:pt x="3" y="4"/>
                        <a:pt x="5" y="4"/>
                        <a:pt x="6" y="3"/>
                      </a:cubicBezTo>
                      <a:cubicBezTo>
                        <a:pt x="5" y="2"/>
                        <a:pt x="0" y="0"/>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87"/>
                <p:cNvSpPr>
                  <a:spLocks/>
                </p:cNvSpPr>
                <p:nvPr/>
              </p:nvSpPr>
              <p:spPr bwMode="auto">
                <a:xfrm>
                  <a:off x="2921903" y="4282182"/>
                  <a:ext cx="53714" cy="26857"/>
                </a:xfrm>
                <a:custGeom>
                  <a:avLst/>
                  <a:gdLst/>
                  <a:ahLst/>
                  <a:cxnLst>
                    <a:cxn ang="0">
                      <a:pos x="2" y="3"/>
                    </a:cxn>
                    <a:cxn ang="0">
                      <a:pos x="5" y="3"/>
                    </a:cxn>
                    <a:cxn ang="0">
                      <a:pos x="2" y="3"/>
                    </a:cxn>
                  </a:cxnLst>
                  <a:rect l="0" t="0" r="r" b="b"/>
                  <a:pathLst>
                    <a:path w="6" h="3">
                      <a:moveTo>
                        <a:pt x="2" y="3"/>
                      </a:moveTo>
                      <a:cubicBezTo>
                        <a:pt x="3" y="3"/>
                        <a:pt x="4" y="3"/>
                        <a:pt x="5" y="3"/>
                      </a:cubicBezTo>
                      <a:cubicBezTo>
                        <a:pt x="6" y="1"/>
                        <a:pt x="0" y="0"/>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88"/>
                <p:cNvSpPr>
                  <a:spLocks/>
                </p:cNvSpPr>
                <p:nvPr/>
              </p:nvSpPr>
              <p:spPr bwMode="auto">
                <a:xfrm>
                  <a:off x="3177046" y="4300981"/>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89"/>
                <p:cNvSpPr>
                  <a:spLocks/>
                </p:cNvSpPr>
                <p:nvPr/>
              </p:nvSpPr>
              <p:spPr bwMode="auto">
                <a:xfrm>
                  <a:off x="3203904" y="4282182"/>
                  <a:ext cx="18801" cy="45658"/>
                </a:xfrm>
                <a:custGeom>
                  <a:avLst/>
                  <a:gdLst/>
                  <a:ahLst/>
                  <a:cxnLst>
                    <a:cxn ang="0">
                      <a:pos x="2" y="2"/>
                    </a:cxn>
                    <a:cxn ang="0">
                      <a:pos x="2" y="2"/>
                    </a:cxn>
                  </a:cxnLst>
                  <a:rect l="0" t="0" r="r" b="b"/>
                  <a:pathLst>
                    <a:path w="2" h="5">
                      <a:moveTo>
                        <a:pt x="2" y="2"/>
                      </a:moveTo>
                      <a:cubicBezTo>
                        <a:pt x="0" y="0"/>
                        <a:pt x="0" y="5"/>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96"/>
                <p:cNvSpPr>
                  <a:spLocks/>
                </p:cNvSpPr>
                <p:nvPr/>
              </p:nvSpPr>
              <p:spPr bwMode="auto">
                <a:xfrm>
                  <a:off x="2403562" y="426606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97"/>
                <p:cNvSpPr>
                  <a:spLocks/>
                </p:cNvSpPr>
                <p:nvPr/>
              </p:nvSpPr>
              <p:spPr bwMode="auto">
                <a:xfrm>
                  <a:off x="2430419" y="4247267"/>
                  <a:ext cx="72515" cy="45658"/>
                </a:xfrm>
                <a:custGeom>
                  <a:avLst/>
                  <a:gdLst/>
                  <a:ahLst/>
                  <a:cxnLst>
                    <a:cxn ang="0">
                      <a:pos x="7" y="3"/>
                    </a:cxn>
                    <a:cxn ang="0">
                      <a:pos x="1" y="2"/>
                    </a:cxn>
                    <a:cxn ang="0">
                      <a:pos x="7" y="3"/>
                    </a:cxn>
                  </a:cxnLst>
                  <a:rect l="0" t="0" r="r" b="b"/>
                  <a:pathLst>
                    <a:path w="8" h="5">
                      <a:moveTo>
                        <a:pt x="7" y="3"/>
                      </a:moveTo>
                      <a:cubicBezTo>
                        <a:pt x="8" y="0"/>
                        <a:pt x="3" y="3"/>
                        <a:pt x="1" y="2"/>
                      </a:cubicBezTo>
                      <a:cubicBezTo>
                        <a:pt x="0" y="5"/>
                        <a:pt x="5" y="3"/>
                        <a:pt x="7"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98"/>
                <p:cNvSpPr>
                  <a:spLocks/>
                </p:cNvSpPr>
                <p:nvPr/>
              </p:nvSpPr>
              <p:spPr bwMode="auto">
                <a:xfrm>
                  <a:off x="2510990" y="4247267"/>
                  <a:ext cx="75200" cy="26857"/>
                </a:xfrm>
                <a:custGeom>
                  <a:avLst/>
                  <a:gdLst/>
                  <a:ahLst/>
                  <a:cxnLst>
                    <a:cxn ang="0">
                      <a:pos x="0" y="3"/>
                    </a:cxn>
                    <a:cxn ang="0">
                      <a:pos x="7" y="3"/>
                    </a:cxn>
                    <a:cxn ang="0">
                      <a:pos x="5" y="0"/>
                    </a:cxn>
                    <a:cxn ang="0">
                      <a:pos x="0" y="3"/>
                    </a:cxn>
                  </a:cxnLst>
                  <a:rect l="0" t="0" r="r" b="b"/>
                  <a:pathLst>
                    <a:path w="8" h="3">
                      <a:moveTo>
                        <a:pt x="0" y="3"/>
                      </a:moveTo>
                      <a:cubicBezTo>
                        <a:pt x="2" y="3"/>
                        <a:pt x="5" y="3"/>
                        <a:pt x="7" y="3"/>
                      </a:cubicBezTo>
                      <a:cubicBezTo>
                        <a:pt x="8" y="1"/>
                        <a:pt x="4" y="3"/>
                        <a:pt x="5" y="0"/>
                      </a:cubicBezTo>
                      <a:cubicBezTo>
                        <a:pt x="4" y="2"/>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99"/>
                <p:cNvSpPr>
                  <a:spLocks/>
                </p:cNvSpPr>
                <p:nvPr/>
              </p:nvSpPr>
              <p:spPr bwMode="auto">
                <a:xfrm>
                  <a:off x="2639904" y="426606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00"/>
                <p:cNvSpPr>
                  <a:spLocks/>
                </p:cNvSpPr>
                <p:nvPr/>
              </p:nvSpPr>
              <p:spPr bwMode="auto">
                <a:xfrm>
                  <a:off x="2693619" y="4255325"/>
                  <a:ext cx="56401" cy="37600"/>
                </a:xfrm>
                <a:custGeom>
                  <a:avLst/>
                  <a:gdLst/>
                  <a:ahLst/>
                  <a:cxnLst>
                    <a:cxn ang="0">
                      <a:pos x="1" y="2"/>
                    </a:cxn>
                    <a:cxn ang="0">
                      <a:pos x="6" y="1"/>
                    </a:cxn>
                    <a:cxn ang="0">
                      <a:pos x="1" y="2"/>
                    </a:cxn>
                  </a:cxnLst>
                  <a:rect l="0" t="0" r="r" b="b"/>
                  <a:pathLst>
                    <a:path w="6" h="4">
                      <a:moveTo>
                        <a:pt x="1" y="2"/>
                      </a:moveTo>
                      <a:cubicBezTo>
                        <a:pt x="2" y="2"/>
                        <a:pt x="6" y="4"/>
                        <a:pt x="6" y="1"/>
                      </a:cubicBezTo>
                      <a:cubicBezTo>
                        <a:pt x="4" y="1"/>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01"/>
                <p:cNvSpPr>
                  <a:spLocks/>
                </p:cNvSpPr>
                <p:nvPr/>
              </p:nvSpPr>
              <p:spPr bwMode="auto">
                <a:xfrm>
                  <a:off x="2849390" y="4247267"/>
                  <a:ext cx="126229" cy="26857"/>
                </a:xfrm>
                <a:custGeom>
                  <a:avLst/>
                  <a:gdLst/>
                  <a:ahLst/>
                  <a:cxnLst>
                    <a:cxn ang="0">
                      <a:pos x="0" y="3"/>
                    </a:cxn>
                    <a:cxn ang="0">
                      <a:pos x="14" y="3"/>
                    </a:cxn>
                    <a:cxn ang="0">
                      <a:pos x="14" y="0"/>
                    </a:cxn>
                    <a:cxn ang="0">
                      <a:pos x="10" y="0"/>
                    </a:cxn>
                    <a:cxn ang="0">
                      <a:pos x="4" y="0"/>
                    </a:cxn>
                    <a:cxn ang="0">
                      <a:pos x="0" y="3"/>
                    </a:cxn>
                  </a:cxnLst>
                  <a:rect l="0" t="0" r="r" b="b"/>
                  <a:pathLst>
                    <a:path w="14" h="3">
                      <a:moveTo>
                        <a:pt x="0" y="3"/>
                      </a:moveTo>
                      <a:cubicBezTo>
                        <a:pt x="5" y="3"/>
                        <a:pt x="9" y="3"/>
                        <a:pt x="14" y="3"/>
                      </a:cubicBezTo>
                      <a:cubicBezTo>
                        <a:pt x="14" y="2"/>
                        <a:pt x="14" y="1"/>
                        <a:pt x="14" y="0"/>
                      </a:cubicBezTo>
                      <a:cubicBezTo>
                        <a:pt x="13" y="3"/>
                        <a:pt x="12" y="1"/>
                        <a:pt x="10" y="0"/>
                      </a:cubicBezTo>
                      <a:cubicBezTo>
                        <a:pt x="9" y="2"/>
                        <a:pt x="5" y="1"/>
                        <a:pt x="4" y="0"/>
                      </a:cubicBezTo>
                      <a:cubicBezTo>
                        <a:pt x="3" y="2"/>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02"/>
                <p:cNvSpPr>
                  <a:spLocks/>
                </p:cNvSpPr>
                <p:nvPr/>
              </p:nvSpPr>
              <p:spPr bwMode="auto">
                <a:xfrm>
                  <a:off x="3005161" y="4247267"/>
                  <a:ext cx="80571" cy="26857"/>
                </a:xfrm>
                <a:custGeom>
                  <a:avLst/>
                  <a:gdLst/>
                  <a:ahLst/>
                  <a:cxnLst>
                    <a:cxn ang="0">
                      <a:pos x="0" y="3"/>
                    </a:cxn>
                    <a:cxn ang="0">
                      <a:pos x="8" y="3"/>
                    </a:cxn>
                    <a:cxn ang="0">
                      <a:pos x="7" y="0"/>
                    </a:cxn>
                    <a:cxn ang="0">
                      <a:pos x="0" y="3"/>
                    </a:cxn>
                  </a:cxnLst>
                  <a:rect l="0" t="0" r="r" b="b"/>
                  <a:pathLst>
                    <a:path w="9" h="3">
                      <a:moveTo>
                        <a:pt x="0" y="3"/>
                      </a:moveTo>
                      <a:cubicBezTo>
                        <a:pt x="3" y="3"/>
                        <a:pt x="6" y="3"/>
                        <a:pt x="8" y="3"/>
                      </a:cubicBezTo>
                      <a:cubicBezTo>
                        <a:pt x="9" y="1"/>
                        <a:pt x="6" y="3"/>
                        <a:pt x="7" y="0"/>
                      </a:cubicBezTo>
                      <a:cubicBezTo>
                        <a:pt x="3"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03"/>
                <p:cNvSpPr>
                  <a:spLocks/>
                </p:cNvSpPr>
                <p:nvPr/>
              </p:nvSpPr>
              <p:spPr bwMode="auto">
                <a:xfrm>
                  <a:off x="3177046" y="426606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04"/>
                <p:cNvSpPr>
                  <a:spLocks/>
                </p:cNvSpPr>
                <p:nvPr/>
              </p:nvSpPr>
              <p:spPr bwMode="auto">
                <a:xfrm>
                  <a:off x="3276417" y="4266068"/>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0" y="1"/>
                        <a:pt x="1" y="1"/>
                        <a:pt x="2" y="1"/>
                      </a:cubicBezTo>
                      <a:cubicBezTo>
                        <a:pt x="2" y="1"/>
                        <a:pt x="2" y="0"/>
                        <a:pt x="2"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12"/>
                <p:cNvSpPr>
                  <a:spLocks/>
                </p:cNvSpPr>
                <p:nvPr/>
              </p:nvSpPr>
              <p:spPr bwMode="auto">
                <a:xfrm>
                  <a:off x="2384761"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13"/>
                <p:cNvSpPr>
                  <a:spLocks/>
                </p:cNvSpPr>
                <p:nvPr/>
              </p:nvSpPr>
              <p:spPr bwMode="auto">
                <a:xfrm>
                  <a:off x="2403562" y="4190868"/>
                  <a:ext cx="64457" cy="29544"/>
                </a:xfrm>
                <a:custGeom>
                  <a:avLst/>
                  <a:gdLst/>
                  <a:ahLst/>
                  <a:cxnLst>
                    <a:cxn ang="0">
                      <a:pos x="1" y="3"/>
                    </a:cxn>
                    <a:cxn ang="0">
                      <a:pos x="5" y="3"/>
                    </a:cxn>
                    <a:cxn ang="0">
                      <a:pos x="1" y="3"/>
                    </a:cxn>
                  </a:cxnLst>
                  <a:rect l="0" t="0" r="r" b="b"/>
                  <a:pathLst>
                    <a:path w="7" h="3">
                      <a:moveTo>
                        <a:pt x="1" y="3"/>
                      </a:moveTo>
                      <a:cubicBezTo>
                        <a:pt x="3" y="3"/>
                        <a:pt x="4" y="3"/>
                        <a:pt x="5" y="3"/>
                      </a:cubicBezTo>
                      <a:cubicBezTo>
                        <a:pt x="7" y="0"/>
                        <a:pt x="0" y="0"/>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14"/>
                <p:cNvSpPr>
                  <a:spLocks/>
                </p:cNvSpPr>
                <p:nvPr/>
              </p:nvSpPr>
              <p:spPr bwMode="auto">
                <a:xfrm>
                  <a:off x="2468019" y="4182810"/>
                  <a:ext cx="80571" cy="45658"/>
                </a:xfrm>
                <a:custGeom>
                  <a:avLst/>
                  <a:gdLst/>
                  <a:ahLst/>
                  <a:cxnLst>
                    <a:cxn ang="0">
                      <a:pos x="0" y="4"/>
                    </a:cxn>
                    <a:cxn ang="0">
                      <a:pos x="9" y="2"/>
                    </a:cxn>
                    <a:cxn ang="0">
                      <a:pos x="0" y="4"/>
                    </a:cxn>
                  </a:cxnLst>
                  <a:rect l="0" t="0" r="r" b="b"/>
                  <a:pathLst>
                    <a:path w="9" h="5">
                      <a:moveTo>
                        <a:pt x="0" y="4"/>
                      </a:moveTo>
                      <a:cubicBezTo>
                        <a:pt x="2" y="3"/>
                        <a:pt x="8" y="5"/>
                        <a:pt x="9" y="2"/>
                      </a:cubicBezTo>
                      <a:cubicBezTo>
                        <a:pt x="6" y="3"/>
                        <a:pt x="0" y="0"/>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15"/>
                <p:cNvSpPr>
                  <a:spLocks/>
                </p:cNvSpPr>
                <p:nvPr/>
              </p:nvSpPr>
              <p:spPr bwMode="auto">
                <a:xfrm>
                  <a:off x="2621103" y="4201611"/>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16"/>
                <p:cNvSpPr>
                  <a:spLocks/>
                </p:cNvSpPr>
                <p:nvPr/>
              </p:nvSpPr>
              <p:spPr bwMode="auto">
                <a:xfrm>
                  <a:off x="2666761" y="4201611"/>
                  <a:ext cx="26857" cy="18801"/>
                </a:xfrm>
                <a:custGeom>
                  <a:avLst/>
                  <a:gdLst/>
                  <a:ahLst/>
                  <a:cxnLst>
                    <a:cxn ang="0">
                      <a:pos x="0" y="1"/>
                    </a:cxn>
                    <a:cxn ang="0">
                      <a:pos x="2" y="0"/>
                    </a:cxn>
                    <a:cxn ang="0">
                      <a:pos x="1" y="0"/>
                    </a:cxn>
                    <a:cxn ang="0">
                      <a:pos x="0" y="1"/>
                    </a:cxn>
                  </a:cxnLst>
                  <a:rect l="0" t="0" r="r" b="b"/>
                  <a:pathLst>
                    <a:path w="3" h="2">
                      <a:moveTo>
                        <a:pt x="0" y="1"/>
                      </a:moveTo>
                      <a:cubicBezTo>
                        <a:pt x="0" y="2"/>
                        <a:pt x="3" y="2"/>
                        <a:pt x="2" y="0"/>
                      </a:cubicBezTo>
                      <a:cubicBezTo>
                        <a:pt x="2" y="0"/>
                        <a:pt x="1" y="0"/>
                        <a:pt x="1" y="0"/>
                      </a:cubicBezTo>
                      <a:cubicBezTo>
                        <a:pt x="1" y="1"/>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17"/>
                <p:cNvSpPr>
                  <a:spLocks/>
                </p:cNvSpPr>
                <p:nvPr/>
              </p:nvSpPr>
              <p:spPr bwMode="auto">
                <a:xfrm>
                  <a:off x="2712418" y="4190868"/>
                  <a:ext cx="128914" cy="29544"/>
                </a:xfrm>
                <a:custGeom>
                  <a:avLst/>
                  <a:gdLst/>
                  <a:ahLst/>
                  <a:cxnLst>
                    <a:cxn ang="0">
                      <a:pos x="0" y="3"/>
                    </a:cxn>
                    <a:cxn ang="0">
                      <a:pos x="14" y="3"/>
                    </a:cxn>
                    <a:cxn ang="0">
                      <a:pos x="0" y="3"/>
                    </a:cxn>
                  </a:cxnLst>
                  <a:rect l="0" t="0" r="r" b="b"/>
                  <a:pathLst>
                    <a:path w="14" h="3">
                      <a:moveTo>
                        <a:pt x="0" y="3"/>
                      </a:moveTo>
                      <a:cubicBezTo>
                        <a:pt x="5" y="3"/>
                        <a:pt x="9" y="3"/>
                        <a:pt x="14" y="3"/>
                      </a:cubicBezTo>
                      <a:cubicBezTo>
                        <a:pt x="12" y="0"/>
                        <a:pt x="2" y="0"/>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18"/>
                <p:cNvSpPr>
                  <a:spLocks/>
                </p:cNvSpPr>
                <p:nvPr/>
              </p:nvSpPr>
              <p:spPr bwMode="auto">
                <a:xfrm>
                  <a:off x="2884303" y="4201611"/>
                  <a:ext cx="29544" cy="18801"/>
                </a:xfrm>
                <a:custGeom>
                  <a:avLst/>
                  <a:gdLst/>
                  <a:ahLst/>
                  <a:cxnLst>
                    <a:cxn ang="0">
                      <a:pos x="3" y="2"/>
                    </a:cxn>
                    <a:cxn ang="0">
                      <a:pos x="0" y="0"/>
                    </a:cxn>
                    <a:cxn ang="0">
                      <a:pos x="3" y="2"/>
                    </a:cxn>
                  </a:cxnLst>
                  <a:rect l="0" t="0" r="r" b="b"/>
                  <a:pathLst>
                    <a:path w="3" h="2">
                      <a:moveTo>
                        <a:pt x="3" y="2"/>
                      </a:moveTo>
                      <a:cubicBezTo>
                        <a:pt x="2" y="1"/>
                        <a:pt x="2" y="0"/>
                        <a:pt x="0" y="0"/>
                      </a:cubicBezTo>
                      <a:cubicBezTo>
                        <a:pt x="0" y="2"/>
                        <a:pt x="1"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19"/>
                <p:cNvSpPr>
                  <a:spLocks/>
                </p:cNvSpPr>
                <p:nvPr/>
              </p:nvSpPr>
              <p:spPr bwMode="auto">
                <a:xfrm>
                  <a:off x="3058875" y="4190868"/>
                  <a:ext cx="72515" cy="37600"/>
                </a:xfrm>
                <a:custGeom>
                  <a:avLst/>
                  <a:gdLst/>
                  <a:ahLst/>
                  <a:cxnLst>
                    <a:cxn ang="0">
                      <a:pos x="0" y="2"/>
                    </a:cxn>
                    <a:cxn ang="0">
                      <a:pos x="7" y="3"/>
                    </a:cxn>
                    <a:cxn ang="0">
                      <a:pos x="0" y="2"/>
                    </a:cxn>
                  </a:cxnLst>
                  <a:rect l="0" t="0" r="r" b="b"/>
                  <a:pathLst>
                    <a:path w="8" h="4">
                      <a:moveTo>
                        <a:pt x="0" y="2"/>
                      </a:moveTo>
                      <a:cubicBezTo>
                        <a:pt x="1" y="4"/>
                        <a:pt x="5" y="2"/>
                        <a:pt x="7" y="3"/>
                      </a:cubicBezTo>
                      <a:cubicBezTo>
                        <a:pt x="8" y="0"/>
                        <a:pt x="1"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20"/>
                <p:cNvSpPr>
                  <a:spLocks/>
                </p:cNvSpPr>
                <p:nvPr/>
              </p:nvSpPr>
              <p:spPr bwMode="auto">
                <a:xfrm>
                  <a:off x="3158246"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21"/>
                <p:cNvSpPr>
                  <a:spLocks/>
                </p:cNvSpPr>
                <p:nvPr/>
              </p:nvSpPr>
              <p:spPr bwMode="auto">
                <a:xfrm>
                  <a:off x="3222703" y="4201611"/>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22"/>
                <p:cNvSpPr>
                  <a:spLocks/>
                </p:cNvSpPr>
                <p:nvPr/>
              </p:nvSpPr>
              <p:spPr bwMode="auto">
                <a:xfrm>
                  <a:off x="3249560" y="4201611"/>
                  <a:ext cx="53714" cy="18801"/>
                </a:xfrm>
                <a:custGeom>
                  <a:avLst/>
                  <a:gdLst/>
                  <a:ahLst/>
                  <a:cxnLst>
                    <a:cxn ang="0">
                      <a:pos x="0" y="2"/>
                    </a:cxn>
                    <a:cxn ang="0">
                      <a:pos x="6" y="2"/>
                    </a:cxn>
                    <a:cxn ang="0">
                      <a:pos x="6" y="0"/>
                    </a:cxn>
                    <a:cxn ang="0">
                      <a:pos x="0" y="0"/>
                    </a:cxn>
                    <a:cxn ang="0">
                      <a:pos x="0" y="2"/>
                    </a:cxn>
                  </a:cxnLst>
                  <a:rect l="0" t="0" r="r" b="b"/>
                  <a:pathLst>
                    <a:path w="6" h="2">
                      <a:moveTo>
                        <a:pt x="0" y="2"/>
                      </a:moveTo>
                      <a:cubicBezTo>
                        <a:pt x="2" y="2"/>
                        <a:pt x="4" y="2"/>
                        <a:pt x="6" y="2"/>
                      </a:cubicBezTo>
                      <a:cubicBezTo>
                        <a:pt x="6" y="1"/>
                        <a:pt x="6" y="1"/>
                        <a:pt x="6" y="0"/>
                      </a:cubicBezTo>
                      <a:cubicBezTo>
                        <a:pt x="4" y="0"/>
                        <a:pt x="2"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31"/>
                <p:cNvSpPr>
                  <a:spLocks/>
                </p:cNvSpPr>
                <p:nvPr/>
              </p:nvSpPr>
              <p:spPr bwMode="auto">
                <a:xfrm>
                  <a:off x="2384761" y="4164011"/>
                  <a:ext cx="91314" cy="10743"/>
                </a:xfrm>
                <a:custGeom>
                  <a:avLst/>
                  <a:gdLst/>
                  <a:ahLst/>
                  <a:cxnLst>
                    <a:cxn ang="0">
                      <a:pos x="0" y="1"/>
                    </a:cxn>
                    <a:cxn ang="0">
                      <a:pos x="10" y="1"/>
                    </a:cxn>
                    <a:cxn ang="0">
                      <a:pos x="10" y="0"/>
                    </a:cxn>
                    <a:cxn ang="0">
                      <a:pos x="0" y="0"/>
                    </a:cxn>
                    <a:cxn ang="0">
                      <a:pos x="0" y="1"/>
                    </a:cxn>
                  </a:cxnLst>
                  <a:rect l="0" t="0" r="r" b="b"/>
                  <a:pathLst>
                    <a:path w="10" h="1">
                      <a:moveTo>
                        <a:pt x="0" y="1"/>
                      </a:moveTo>
                      <a:cubicBezTo>
                        <a:pt x="4" y="1"/>
                        <a:pt x="7" y="1"/>
                        <a:pt x="10" y="1"/>
                      </a:cubicBezTo>
                      <a:cubicBezTo>
                        <a:pt x="10" y="1"/>
                        <a:pt x="10" y="0"/>
                        <a:pt x="10" y="0"/>
                      </a:cubicBezTo>
                      <a:cubicBezTo>
                        <a:pt x="7" y="0"/>
                        <a:pt x="4"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32"/>
                <p:cNvSpPr>
                  <a:spLocks/>
                </p:cNvSpPr>
                <p:nvPr/>
              </p:nvSpPr>
              <p:spPr bwMode="auto">
                <a:xfrm>
                  <a:off x="2494876" y="4145210"/>
                  <a:ext cx="80571" cy="37600"/>
                </a:xfrm>
                <a:custGeom>
                  <a:avLst/>
                  <a:gdLst/>
                  <a:ahLst/>
                  <a:cxnLst>
                    <a:cxn ang="0">
                      <a:pos x="9" y="3"/>
                    </a:cxn>
                    <a:cxn ang="0">
                      <a:pos x="1" y="0"/>
                    </a:cxn>
                    <a:cxn ang="0">
                      <a:pos x="9" y="3"/>
                    </a:cxn>
                  </a:cxnLst>
                  <a:rect l="0" t="0" r="r" b="b"/>
                  <a:pathLst>
                    <a:path w="9" h="4">
                      <a:moveTo>
                        <a:pt x="9" y="3"/>
                      </a:moveTo>
                      <a:cubicBezTo>
                        <a:pt x="8" y="1"/>
                        <a:pt x="4" y="1"/>
                        <a:pt x="1" y="0"/>
                      </a:cubicBezTo>
                      <a:cubicBezTo>
                        <a:pt x="0" y="4"/>
                        <a:pt x="6" y="3"/>
                        <a:pt x="9"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33"/>
                <p:cNvSpPr>
                  <a:spLocks/>
                </p:cNvSpPr>
                <p:nvPr/>
              </p:nvSpPr>
              <p:spPr bwMode="auto">
                <a:xfrm>
                  <a:off x="2704361"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34"/>
                <p:cNvSpPr>
                  <a:spLocks/>
                </p:cNvSpPr>
                <p:nvPr/>
              </p:nvSpPr>
              <p:spPr bwMode="auto">
                <a:xfrm>
                  <a:off x="2857446"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35"/>
                <p:cNvSpPr>
                  <a:spLocks/>
                </p:cNvSpPr>
                <p:nvPr/>
              </p:nvSpPr>
              <p:spPr bwMode="auto">
                <a:xfrm>
                  <a:off x="2903104" y="4155953"/>
                  <a:ext cx="45658" cy="18801"/>
                </a:xfrm>
                <a:custGeom>
                  <a:avLst/>
                  <a:gdLst/>
                  <a:ahLst/>
                  <a:cxnLst>
                    <a:cxn ang="0">
                      <a:pos x="4" y="2"/>
                    </a:cxn>
                    <a:cxn ang="0">
                      <a:pos x="0" y="1"/>
                    </a:cxn>
                    <a:cxn ang="0">
                      <a:pos x="4" y="2"/>
                    </a:cxn>
                  </a:cxnLst>
                  <a:rect l="0" t="0" r="r" b="b"/>
                  <a:pathLst>
                    <a:path w="5" h="2">
                      <a:moveTo>
                        <a:pt x="4" y="2"/>
                      </a:moveTo>
                      <a:cubicBezTo>
                        <a:pt x="5" y="0"/>
                        <a:pt x="1" y="1"/>
                        <a:pt x="0" y="1"/>
                      </a:cubicBezTo>
                      <a:cubicBezTo>
                        <a:pt x="0" y="2"/>
                        <a:pt x="2" y="2"/>
                        <a:pt x="4"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36"/>
                <p:cNvSpPr>
                  <a:spLocks/>
                </p:cNvSpPr>
                <p:nvPr/>
              </p:nvSpPr>
              <p:spPr bwMode="auto">
                <a:xfrm>
                  <a:off x="2948760" y="4164011"/>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37"/>
                <p:cNvSpPr>
                  <a:spLocks/>
                </p:cNvSpPr>
                <p:nvPr/>
              </p:nvSpPr>
              <p:spPr bwMode="auto">
                <a:xfrm>
                  <a:off x="3268361" y="4164011"/>
                  <a:ext cx="8058"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45"/>
                <p:cNvSpPr>
                  <a:spLocks/>
                </p:cNvSpPr>
                <p:nvPr/>
              </p:nvSpPr>
              <p:spPr bwMode="auto">
                <a:xfrm>
                  <a:off x="2411618" y="4110297"/>
                  <a:ext cx="56401" cy="26857"/>
                </a:xfrm>
                <a:custGeom>
                  <a:avLst/>
                  <a:gdLst/>
                  <a:ahLst/>
                  <a:cxnLst>
                    <a:cxn ang="0">
                      <a:pos x="1" y="3"/>
                    </a:cxn>
                    <a:cxn ang="0">
                      <a:pos x="6" y="0"/>
                    </a:cxn>
                    <a:cxn ang="0">
                      <a:pos x="0" y="0"/>
                    </a:cxn>
                    <a:cxn ang="0">
                      <a:pos x="1" y="3"/>
                    </a:cxn>
                  </a:cxnLst>
                  <a:rect l="0" t="0" r="r" b="b"/>
                  <a:pathLst>
                    <a:path w="6" h="3">
                      <a:moveTo>
                        <a:pt x="1" y="3"/>
                      </a:moveTo>
                      <a:cubicBezTo>
                        <a:pt x="1" y="1"/>
                        <a:pt x="6" y="3"/>
                        <a:pt x="6" y="0"/>
                      </a:cubicBezTo>
                      <a:cubicBezTo>
                        <a:pt x="4" y="0"/>
                        <a:pt x="2"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146"/>
                <p:cNvSpPr>
                  <a:spLocks/>
                </p:cNvSpPr>
                <p:nvPr/>
              </p:nvSpPr>
              <p:spPr bwMode="auto">
                <a:xfrm>
                  <a:off x="2476075" y="4110297"/>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2"/>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47"/>
                <p:cNvSpPr>
                  <a:spLocks/>
                </p:cNvSpPr>
                <p:nvPr/>
              </p:nvSpPr>
              <p:spPr bwMode="auto">
                <a:xfrm>
                  <a:off x="2575447" y="4110297"/>
                  <a:ext cx="45658" cy="34915"/>
                </a:xfrm>
                <a:custGeom>
                  <a:avLst/>
                  <a:gdLst/>
                  <a:ahLst/>
                  <a:cxnLst>
                    <a:cxn ang="0">
                      <a:pos x="5" y="3"/>
                    </a:cxn>
                    <a:cxn ang="0">
                      <a:pos x="5" y="0"/>
                    </a:cxn>
                    <a:cxn ang="0">
                      <a:pos x="0" y="0"/>
                    </a:cxn>
                    <a:cxn ang="0">
                      <a:pos x="5" y="3"/>
                    </a:cxn>
                  </a:cxnLst>
                  <a:rect l="0" t="0" r="r" b="b"/>
                  <a:pathLst>
                    <a:path w="5" h="4">
                      <a:moveTo>
                        <a:pt x="5" y="3"/>
                      </a:moveTo>
                      <a:cubicBezTo>
                        <a:pt x="5" y="2"/>
                        <a:pt x="5" y="1"/>
                        <a:pt x="5" y="0"/>
                      </a:cubicBezTo>
                      <a:cubicBezTo>
                        <a:pt x="4" y="0"/>
                        <a:pt x="2" y="0"/>
                        <a:pt x="0" y="0"/>
                      </a:cubicBezTo>
                      <a:cubicBezTo>
                        <a:pt x="1" y="3"/>
                        <a:pt x="2" y="4"/>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148"/>
                <p:cNvSpPr>
                  <a:spLocks/>
                </p:cNvSpPr>
                <p:nvPr/>
              </p:nvSpPr>
              <p:spPr bwMode="auto">
                <a:xfrm>
                  <a:off x="2776875" y="4110297"/>
                  <a:ext cx="72515" cy="26857"/>
                </a:xfrm>
                <a:custGeom>
                  <a:avLst/>
                  <a:gdLst/>
                  <a:ahLst/>
                  <a:cxnLst>
                    <a:cxn ang="0">
                      <a:pos x="8" y="3"/>
                    </a:cxn>
                    <a:cxn ang="0">
                      <a:pos x="8" y="0"/>
                    </a:cxn>
                    <a:cxn ang="0">
                      <a:pos x="0" y="0"/>
                    </a:cxn>
                    <a:cxn ang="0">
                      <a:pos x="8" y="3"/>
                    </a:cxn>
                  </a:cxnLst>
                  <a:rect l="0" t="0" r="r" b="b"/>
                  <a:pathLst>
                    <a:path w="8" h="3">
                      <a:moveTo>
                        <a:pt x="8" y="3"/>
                      </a:moveTo>
                      <a:cubicBezTo>
                        <a:pt x="8" y="2"/>
                        <a:pt x="8" y="1"/>
                        <a:pt x="8" y="0"/>
                      </a:cubicBezTo>
                      <a:cubicBezTo>
                        <a:pt x="5" y="0"/>
                        <a:pt x="3" y="0"/>
                        <a:pt x="0" y="0"/>
                      </a:cubicBezTo>
                      <a:cubicBezTo>
                        <a:pt x="2" y="2"/>
                        <a:pt x="4" y="3"/>
                        <a:pt x="8"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149"/>
                <p:cNvSpPr>
                  <a:spLocks/>
                </p:cNvSpPr>
                <p:nvPr/>
              </p:nvSpPr>
              <p:spPr bwMode="auto">
                <a:xfrm>
                  <a:off x="3249560" y="4129096"/>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50"/>
                <p:cNvSpPr>
                  <a:spLocks/>
                </p:cNvSpPr>
                <p:nvPr/>
              </p:nvSpPr>
              <p:spPr bwMode="auto">
                <a:xfrm>
                  <a:off x="3459045" y="4110297"/>
                  <a:ext cx="37600" cy="26857"/>
                </a:xfrm>
                <a:custGeom>
                  <a:avLst/>
                  <a:gdLst/>
                  <a:ahLst/>
                  <a:cxnLst>
                    <a:cxn ang="0">
                      <a:pos x="0" y="3"/>
                    </a:cxn>
                    <a:cxn ang="0">
                      <a:pos x="3" y="0"/>
                    </a:cxn>
                    <a:cxn ang="0">
                      <a:pos x="0" y="0"/>
                    </a:cxn>
                    <a:cxn ang="0">
                      <a:pos x="0" y="3"/>
                    </a:cxn>
                  </a:cxnLst>
                  <a:rect l="0" t="0" r="r" b="b"/>
                  <a:pathLst>
                    <a:path w="4" h="3">
                      <a:moveTo>
                        <a:pt x="0" y="3"/>
                      </a:moveTo>
                      <a:cubicBezTo>
                        <a:pt x="0" y="2"/>
                        <a:pt x="4" y="3"/>
                        <a:pt x="3" y="0"/>
                      </a:cubicBezTo>
                      <a:cubicBezTo>
                        <a:pt x="2"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57"/>
                <p:cNvSpPr>
                  <a:spLocks/>
                </p:cNvSpPr>
                <p:nvPr/>
              </p:nvSpPr>
              <p:spPr bwMode="auto">
                <a:xfrm>
                  <a:off x="2384761" y="4110297"/>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158"/>
                <p:cNvSpPr>
                  <a:spLocks/>
                </p:cNvSpPr>
                <p:nvPr/>
              </p:nvSpPr>
              <p:spPr bwMode="auto">
                <a:xfrm>
                  <a:off x="2940704" y="4110297"/>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162"/>
                <p:cNvSpPr>
                  <a:spLocks/>
                </p:cNvSpPr>
                <p:nvPr/>
              </p:nvSpPr>
              <p:spPr bwMode="auto">
                <a:xfrm>
                  <a:off x="2510990" y="4083439"/>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163"/>
                <p:cNvSpPr>
                  <a:spLocks/>
                </p:cNvSpPr>
                <p:nvPr/>
              </p:nvSpPr>
              <p:spPr bwMode="auto">
                <a:xfrm>
                  <a:off x="2647961" y="4064639"/>
                  <a:ext cx="29544" cy="34915"/>
                </a:xfrm>
                <a:custGeom>
                  <a:avLst/>
                  <a:gdLst/>
                  <a:ahLst/>
                  <a:cxnLst>
                    <a:cxn ang="0">
                      <a:pos x="1" y="4"/>
                    </a:cxn>
                    <a:cxn ang="0">
                      <a:pos x="2" y="0"/>
                    </a:cxn>
                    <a:cxn ang="0">
                      <a:pos x="1" y="4"/>
                    </a:cxn>
                  </a:cxnLst>
                  <a:rect l="0" t="0" r="r" b="b"/>
                  <a:pathLst>
                    <a:path w="3" h="4">
                      <a:moveTo>
                        <a:pt x="1" y="4"/>
                      </a:moveTo>
                      <a:cubicBezTo>
                        <a:pt x="2" y="3"/>
                        <a:pt x="3" y="1"/>
                        <a:pt x="2" y="0"/>
                      </a:cubicBezTo>
                      <a:cubicBezTo>
                        <a:pt x="0" y="0"/>
                        <a:pt x="0"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164"/>
                <p:cNvSpPr>
                  <a:spLocks/>
                </p:cNvSpPr>
                <p:nvPr/>
              </p:nvSpPr>
              <p:spPr bwMode="auto">
                <a:xfrm>
                  <a:off x="2884303" y="4064639"/>
                  <a:ext cx="29544" cy="34915"/>
                </a:xfrm>
                <a:custGeom>
                  <a:avLst/>
                  <a:gdLst/>
                  <a:ahLst/>
                  <a:cxnLst>
                    <a:cxn ang="0">
                      <a:pos x="1" y="4"/>
                    </a:cxn>
                    <a:cxn ang="0">
                      <a:pos x="2" y="0"/>
                    </a:cxn>
                    <a:cxn ang="0">
                      <a:pos x="1" y="4"/>
                    </a:cxn>
                  </a:cxnLst>
                  <a:rect l="0" t="0" r="r" b="b"/>
                  <a:pathLst>
                    <a:path w="3" h="4">
                      <a:moveTo>
                        <a:pt x="1" y="4"/>
                      </a:moveTo>
                      <a:cubicBezTo>
                        <a:pt x="2" y="3"/>
                        <a:pt x="3" y="1"/>
                        <a:pt x="2" y="0"/>
                      </a:cubicBezTo>
                      <a:cubicBezTo>
                        <a:pt x="0" y="0"/>
                        <a:pt x="0" y="3"/>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65"/>
                <p:cNvSpPr>
                  <a:spLocks/>
                </p:cNvSpPr>
                <p:nvPr/>
              </p:nvSpPr>
              <p:spPr bwMode="auto">
                <a:xfrm>
                  <a:off x="2548590" y="4064639"/>
                  <a:ext cx="26857" cy="26857"/>
                </a:xfrm>
                <a:custGeom>
                  <a:avLst/>
                  <a:gdLst/>
                  <a:ahLst/>
                  <a:cxnLst>
                    <a:cxn ang="0">
                      <a:pos x="3" y="3"/>
                    </a:cxn>
                    <a:cxn ang="0">
                      <a:pos x="0" y="0"/>
                    </a:cxn>
                    <a:cxn ang="0">
                      <a:pos x="3" y="3"/>
                    </a:cxn>
                  </a:cxnLst>
                  <a:rect l="0" t="0" r="r" b="b"/>
                  <a:pathLst>
                    <a:path w="3" h="3">
                      <a:moveTo>
                        <a:pt x="3" y="3"/>
                      </a:moveTo>
                      <a:cubicBezTo>
                        <a:pt x="3" y="1"/>
                        <a:pt x="2" y="0"/>
                        <a:pt x="0" y="0"/>
                      </a:cubicBezTo>
                      <a:cubicBezTo>
                        <a:pt x="0" y="2"/>
                        <a:pt x="2"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67"/>
                <p:cNvSpPr>
                  <a:spLocks/>
                </p:cNvSpPr>
                <p:nvPr/>
              </p:nvSpPr>
              <p:spPr bwMode="auto">
                <a:xfrm>
                  <a:off x="2384761" y="4064639"/>
                  <a:ext cx="53714" cy="18801"/>
                </a:xfrm>
                <a:custGeom>
                  <a:avLst/>
                  <a:gdLst/>
                  <a:ahLst/>
                  <a:cxnLst>
                    <a:cxn ang="0">
                      <a:pos x="3" y="2"/>
                    </a:cxn>
                    <a:cxn ang="0">
                      <a:pos x="3" y="2"/>
                    </a:cxn>
                  </a:cxnLst>
                  <a:rect l="0" t="0" r="r" b="b"/>
                  <a:pathLst>
                    <a:path w="6" h="2">
                      <a:moveTo>
                        <a:pt x="3" y="2"/>
                      </a:moveTo>
                      <a:cubicBezTo>
                        <a:pt x="6" y="0"/>
                        <a:pt x="0" y="0"/>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68"/>
                <p:cNvSpPr>
                  <a:spLocks/>
                </p:cNvSpPr>
                <p:nvPr/>
              </p:nvSpPr>
              <p:spPr bwMode="auto">
                <a:xfrm>
                  <a:off x="2594246" y="4064639"/>
                  <a:ext cx="45658" cy="26857"/>
                </a:xfrm>
                <a:custGeom>
                  <a:avLst/>
                  <a:gdLst/>
                  <a:ahLst/>
                  <a:cxnLst>
                    <a:cxn ang="0">
                      <a:pos x="5" y="1"/>
                    </a:cxn>
                    <a:cxn ang="0">
                      <a:pos x="0" y="1"/>
                    </a:cxn>
                    <a:cxn ang="0">
                      <a:pos x="5" y="1"/>
                    </a:cxn>
                  </a:cxnLst>
                  <a:rect l="0" t="0" r="r" b="b"/>
                  <a:pathLst>
                    <a:path w="5" h="3">
                      <a:moveTo>
                        <a:pt x="5" y="1"/>
                      </a:moveTo>
                      <a:cubicBezTo>
                        <a:pt x="4" y="0"/>
                        <a:pt x="2" y="0"/>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69"/>
                <p:cNvSpPr>
                  <a:spLocks/>
                </p:cNvSpPr>
                <p:nvPr/>
              </p:nvSpPr>
              <p:spPr bwMode="auto">
                <a:xfrm>
                  <a:off x="2685561"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70"/>
                <p:cNvSpPr>
                  <a:spLocks/>
                </p:cNvSpPr>
                <p:nvPr/>
              </p:nvSpPr>
              <p:spPr bwMode="auto">
                <a:xfrm>
                  <a:off x="2712418" y="4056582"/>
                  <a:ext cx="26857" cy="34915"/>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71"/>
                <p:cNvSpPr>
                  <a:spLocks/>
                </p:cNvSpPr>
                <p:nvPr/>
              </p:nvSpPr>
              <p:spPr bwMode="auto">
                <a:xfrm>
                  <a:off x="2750018" y="4056582"/>
                  <a:ext cx="53714" cy="34915"/>
                </a:xfrm>
                <a:custGeom>
                  <a:avLst/>
                  <a:gdLst/>
                  <a:ahLst/>
                  <a:cxnLst>
                    <a:cxn ang="0">
                      <a:pos x="6" y="2"/>
                    </a:cxn>
                    <a:cxn ang="0">
                      <a:pos x="0" y="2"/>
                    </a:cxn>
                    <a:cxn ang="0">
                      <a:pos x="6" y="2"/>
                    </a:cxn>
                  </a:cxnLst>
                  <a:rect l="0" t="0" r="r" b="b"/>
                  <a:pathLst>
                    <a:path w="6" h="4">
                      <a:moveTo>
                        <a:pt x="6" y="2"/>
                      </a:moveTo>
                      <a:cubicBezTo>
                        <a:pt x="6" y="0"/>
                        <a:pt x="1" y="1"/>
                        <a:pt x="0" y="2"/>
                      </a:cubicBezTo>
                      <a:cubicBezTo>
                        <a:pt x="0" y="4"/>
                        <a:pt x="5" y="3"/>
                        <a:pt x="6"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72"/>
                <p:cNvSpPr>
                  <a:spLocks/>
                </p:cNvSpPr>
                <p:nvPr/>
              </p:nvSpPr>
              <p:spPr bwMode="auto">
                <a:xfrm>
                  <a:off x="3203904" y="4056582"/>
                  <a:ext cx="53714" cy="34915"/>
                </a:xfrm>
                <a:custGeom>
                  <a:avLst/>
                  <a:gdLst/>
                  <a:ahLst/>
                  <a:cxnLst>
                    <a:cxn ang="0">
                      <a:pos x="5" y="2"/>
                    </a:cxn>
                    <a:cxn ang="0">
                      <a:pos x="0" y="2"/>
                    </a:cxn>
                    <a:cxn ang="0">
                      <a:pos x="5" y="2"/>
                    </a:cxn>
                  </a:cxnLst>
                  <a:rect l="0" t="0" r="r" b="b"/>
                  <a:pathLst>
                    <a:path w="6" h="4">
                      <a:moveTo>
                        <a:pt x="5" y="2"/>
                      </a:moveTo>
                      <a:cubicBezTo>
                        <a:pt x="6" y="0"/>
                        <a:pt x="0" y="1"/>
                        <a:pt x="0" y="2"/>
                      </a:cubicBezTo>
                      <a:cubicBezTo>
                        <a:pt x="0" y="4"/>
                        <a:pt x="5" y="4"/>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173"/>
                <p:cNvSpPr>
                  <a:spLocks/>
                </p:cNvSpPr>
                <p:nvPr/>
              </p:nvSpPr>
              <p:spPr bwMode="auto">
                <a:xfrm>
                  <a:off x="3314017" y="4064639"/>
                  <a:ext cx="45658" cy="26857"/>
                </a:xfrm>
                <a:custGeom>
                  <a:avLst/>
                  <a:gdLst/>
                  <a:ahLst/>
                  <a:cxnLst>
                    <a:cxn ang="0">
                      <a:pos x="5" y="1"/>
                    </a:cxn>
                    <a:cxn ang="0">
                      <a:pos x="0" y="1"/>
                    </a:cxn>
                    <a:cxn ang="0">
                      <a:pos x="5" y="1"/>
                    </a:cxn>
                  </a:cxnLst>
                  <a:rect l="0" t="0" r="r" b="b"/>
                  <a:pathLst>
                    <a:path w="5" h="3">
                      <a:moveTo>
                        <a:pt x="5" y="1"/>
                      </a:moveTo>
                      <a:cubicBezTo>
                        <a:pt x="4" y="0"/>
                        <a:pt x="2" y="0"/>
                        <a:pt x="0" y="1"/>
                      </a:cubicBezTo>
                      <a:cubicBezTo>
                        <a:pt x="1" y="3"/>
                        <a:pt x="3" y="2"/>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180"/>
                <p:cNvSpPr>
                  <a:spLocks/>
                </p:cNvSpPr>
                <p:nvPr/>
              </p:nvSpPr>
              <p:spPr bwMode="auto">
                <a:xfrm>
                  <a:off x="3276417" y="4064639"/>
                  <a:ext cx="37600" cy="26857"/>
                </a:xfrm>
                <a:custGeom>
                  <a:avLst/>
                  <a:gdLst/>
                  <a:ahLst/>
                  <a:cxnLst>
                    <a:cxn ang="0">
                      <a:pos x="0" y="1"/>
                    </a:cxn>
                    <a:cxn ang="0">
                      <a:pos x="2" y="0"/>
                    </a:cxn>
                    <a:cxn ang="0">
                      <a:pos x="0" y="1"/>
                    </a:cxn>
                  </a:cxnLst>
                  <a:rect l="0" t="0" r="r" b="b"/>
                  <a:pathLst>
                    <a:path w="4" h="3">
                      <a:moveTo>
                        <a:pt x="0" y="1"/>
                      </a:moveTo>
                      <a:cubicBezTo>
                        <a:pt x="1" y="3"/>
                        <a:pt x="4" y="1"/>
                        <a:pt x="2" y="0"/>
                      </a:cubicBezTo>
                      <a:cubicBezTo>
                        <a:pt x="1" y="0"/>
                        <a:pt x="1"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184"/>
                <p:cNvSpPr>
                  <a:spLocks/>
                </p:cNvSpPr>
                <p:nvPr/>
              </p:nvSpPr>
              <p:spPr bwMode="auto">
                <a:xfrm>
                  <a:off x="2494876" y="4045839"/>
                  <a:ext cx="16114"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185"/>
                <p:cNvSpPr>
                  <a:spLocks/>
                </p:cNvSpPr>
                <p:nvPr/>
              </p:nvSpPr>
              <p:spPr bwMode="auto">
                <a:xfrm>
                  <a:off x="3660474" y="4045839"/>
                  <a:ext cx="61772" cy="18801"/>
                </a:xfrm>
                <a:custGeom>
                  <a:avLst/>
                  <a:gdLst/>
                  <a:ahLst/>
                  <a:cxnLst>
                    <a:cxn ang="0">
                      <a:pos x="2" y="2"/>
                    </a:cxn>
                    <a:cxn ang="0">
                      <a:pos x="6" y="2"/>
                    </a:cxn>
                    <a:cxn ang="0">
                      <a:pos x="2" y="2"/>
                    </a:cxn>
                  </a:cxnLst>
                  <a:rect l="0" t="0" r="r" b="b"/>
                  <a:pathLst>
                    <a:path w="7" h="2">
                      <a:moveTo>
                        <a:pt x="2" y="2"/>
                      </a:moveTo>
                      <a:cubicBezTo>
                        <a:pt x="3" y="2"/>
                        <a:pt x="4" y="2"/>
                        <a:pt x="6" y="2"/>
                      </a:cubicBezTo>
                      <a:cubicBezTo>
                        <a:pt x="7" y="0"/>
                        <a:pt x="0" y="0"/>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189"/>
                <p:cNvSpPr>
                  <a:spLocks/>
                </p:cNvSpPr>
                <p:nvPr/>
              </p:nvSpPr>
              <p:spPr bwMode="auto">
                <a:xfrm>
                  <a:off x="2384761" y="4018982"/>
                  <a:ext cx="26857" cy="18801"/>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190"/>
                <p:cNvSpPr>
                  <a:spLocks/>
                </p:cNvSpPr>
                <p:nvPr/>
              </p:nvSpPr>
              <p:spPr bwMode="auto">
                <a:xfrm>
                  <a:off x="2575447" y="4018982"/>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2" y="2"/>
                        <a:pt x="2" y="2"/>
                      </a:cubicBezTo>
                      <a:cubicBezTo>
                        <a:pt x="2" y="1"/>
                        <a:pt x="2" y="1"/>
                        <a:pt x="2"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191"/>
                <p:cNvSpPr>
                  <a:spLocks/>
                </p:cNvSpPr>
                <p:nvPr/>
              </p:nvSpPr>
              <p:spPr bwMode="auto">
                <a:xfrm>
                  <a:off x="2712418" y="3992125"/>
                  <a:ext cx="118171" cy="45658"/>
                </a:xfrm>
                <a:custGeom>
                  <a:avLst/>
                  <a:gdLst/>
                  <a:ahLst/>
                  <a:cxnLst>
                    <a:cxn ang="0">
                      <a:pos x="0" y="5"/>
                    </a:cxn>
                    <a:cxn ang="0">
                      <a:pos x="13" y="5"/>
                    </a:cxn>
                    <a:cxn ang="0">
                      <a:pos x="0" y="2"/>
                    </a:cxn>
                    <a:cxn ang="0">
                      <a:pos x="0" y="5"/>
                    </a:cxn>
                  </a:cxnLst>
                  <a:rect l="0" t="0" r="r" b="b"/>
                  <a:pathLst>
                    <a:path w="13" h="5">
                      <a:moveTo>
                        <a:pt x="0" y="5"/>
                      </a:moveTo>
                      <a:cubicBezTo>
                        <a:pt x="6" y="3"/>
                        <a:pt x="5" y="5"/>
                        <a:pt x="13" y="5"/>
                      </a:cubicBezTo>
                      <a:cubicBezTo>
                        <a:pt x="11" y="0"/>
                        <a:pt x="6" y="2"/>
                        <a:pt x="0" y="2"/>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192"/>
                <p:cNvSpPr>
                  <a:spLocks/>
                </p:cNvSpPr>
                <p:nvPr/>
              </p:nvSpPr>
              <p:spPr bwMode="auto">
                <a:xfrm>
                  <a:off x="3257618" y="4018982"/>
                  <a:ext cx="56401" cy="18801"/>
                </a:xfrm>
                <a:custGeom>
                  <a:avLst/>
                  <a:gdLst/>
                  <a:ahLst/>
                  <a:cxnLst>
                    <a:cxn ang="0">
                      <a:pos x="1" y="2"/>
                    </a:cxn>
                    <a:cxn ang="0">
                      <a:pos x="5" y="2"/>
                    </a:cxn>
                    <a:cxn ang="0">
                      <a:pos x="1" y="2"/>
                    </a:cxn>
                  </a:cxnLst>
                  <a:rect l="0" t="0" r="r" b="b"/>
                  <a:pathLst>
                    <a:path w="6" h="2">
                      <a:moveTo>
                        <a:pt x="1" y="2"/>
                      </a:moveTo>
                      <a:cubicBezTo>
                        <a:pt x="2" y="2"/>
                        <a:pt x="4" y="2"/>
                        <a:pt x="5" y="2"/>
                      </a:cubicBezTo>
                      <a:cubicBezTo>
                        <a:pt x="6"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193"/>
                <p:cNvSpPr>
                  <a:spLocks/>
                </p:cNvSpPr>
                <p:nvPr/>
              </p:nvSpPr>
              <p:spPr bwMode="auto">
                <a:xfrm>
                  <a:off x="3314017" y="4018982"/>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194"/>
                <p:cNvSpPr>
                  <a:spLocks/>
                </p:cNvSpPr>
                <p:nvPr/>
              </p:nvSpPr>
              <p:spPr bwMode="auto">
                <a:xfrm>
                  <a:off x="3348932" y="4018982"/>
                  <a:ext cx="56401" cy="18801"/>
                </a:xfrm>
                <a:custGeom>
                  <a:avLst/>
                  <a:gdLst/>
                  <a:ahLst/>
                  <a:cxnLst>
                    <a:cxn ang="0">
                      <a:pos x="1" y="2"/>
                    </a:cxn>
                    <a:cxn ang="0">
                      <a:pos x="5" y="2"/>
                    </a:cxn>
                    <a:cxn ang="0">
                      <a:pos x="1" y="2"/>
                    </a:cxn>
                  </a:cxnLst>
                  <a:rect l="0" t="0" r="r" b="b"/>
                  <a:pathLst>
                    <a:path w="6" h="2">
                      <a:moveTo>
                        <a:pt x="1" y="2"/>
                      </a:moveTo>
                      <a:cubicBezTo>
                        <a:pt x="2" y="2"/>
                        <a:pt x="4" y="2"/>
                        <a:pt x="5" y="2"/>
                      </a:cubicBezTo>
                      <a:cubicBezTo>
                        <a:pt x="6"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205"/>
                <p:cNvSpPr>
                  <a:spLocks/>
                </p:cNvSpPr>
                <p:nvPr/>
              </p:nvSpPr>
              <p:spPr bwMode="auto">
                <a:xfrm>
                  <a:off x="2685561" y="4010924"/>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208"/>
                <p:cNvSpPr>
                  <a:spLocks/>
                </p:cNvSpPr>
                <p:nvPr/>
              </p:nvSpPr>
              <p:spPr bwMode="auto">
                <a:xfrm>
                  <a:off x="3394587" y="4000183"/>
                  <a:ext cx="26857" cy="18800"/>
                </a:xfrm>
                <a:custGeom>
                  <a:avLst/>
                  <a:gdLst/>
                  <a:ahLst/>
                  <a:cxnLst>
                    <a:cxn ang="0">
                      <a:pos x="3" y="2"/>
                    </a:cxn>
                    <a:cxn ang="0">
                      <a:pos x="0" y="0"/>
                    </a:cxn>
                    <a:cxn ang="0">
                      <a:pos x="3" y="2"/>
                    </a:cxn>
                  </a:cxnLst>
                  <a:rect l="0" t="0" r="r" b="b"/>
                  <a:pathLst>
                    <a:path w="3" h="2">
                      <a:moveTo>
                        <a:pt x="3" y="2"/>
                      </a:moveTo>
                      <a:cubicBezTo>
                        <a:pt x="3" y="0"/>
                        <a:pt x="2" y="0"/>
                        <a:pt x="0" y="0"/>
                      </a:cubicBezTo>
                      <a:cubicBezTo>
                        <a:pt x="0" y="2"/>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211"/>
                <p:cNvSpPr>
                  <a:spLocks/>
                </p:cNvSpPr>
                <p:nvPr/>
              </p:nvSpPr>
              <p:spPr bwMode="auto">
                <a:xfrm>
                  <a:off x="2438474" y="3965269"/>
                  <a:ext cx="56400" cy="34914"/>
                </a:xfrm>
                <a:custGeom>
                  <a:avLst/>
                  <a:gdLst/>
                  <a:ahLst/>
                  <a:cxnLst>
                    <a:cxn ang="0">
                      <a:pos x="3" y="4"/>
                    </a:cxn>
                    <a:cxn ang="0">
                      <a:pos x="1" y="1"/>
                    </a:cxn>
                    <a:cxn ang="0">
                      <a:pos x="3" y="4"/>
                    </a:cxn>
                  </a:cxnLst>
                  <a:rect l="0" t="0" r="r" b="b"/>
                  <a:pathLst>
                    <a:path w="6" h="4">
                      <a:moveTo>
                        <a:pt x="3" y="4"/>
                      </a:moveTo>
                      <a:cubicBezTo>
                        <a:pt x="6" y="4"/>
                        <a:pt x="3" y="0"/>
                        <a:pt x="1" y="1"/>
                      </a:cubicBezTo>
                      <a:cubicBezTo>
                        <a:pt x="0" y="4"/>
                        <a:pt x="4" y="2"/>
                        <a:pt x="3"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212"/>
                <p:cNvSpPr>
                  <a:spLocks/>
                </p:cNvSpPr>
                <p:nvPr/>
              </p:nvSpPr>
              <p:spPr bwMode="auto">
                <a:xfrm>
                  <a:off x="3276416" y="3973326"/>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213"/>
                <p:cNvSpPr>
                  <a:spLocks/>
                </p:cNvSpPr>
                <p:nvPr/>
              </p:nvSpPr>
              <p:spPr bwMode="auto">
                <a:xfrm>
                  <a:off x="3485901" y="3973326"/>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218"/>
                <p:cNvSpPr>
                  <a:spLocks/>
                </p:cNvSpPr>
                <p:nvPr/>
              </p:nvSpPr>
              <p:spPr bwMode="auto">
                <a:xfrm>
                  <a:off x="2392817" y="3954526"/>
                  <a:ext cx="37600" cy="37600"/>
                </a:xfrm>
                <a:custGeom>
                  <a:avLst/>
                  <a:gdLst/>
                  <a:ahLst/>
                  <a:cxnLst>
                    <a:cxn ang="0">
                      <a:pos x="1" y="4"/>
                    </a:cxn>
                    <a:cxn ang="0">
                      <a:pos x="4" y="4"/>
                    </a:cxn>
                    <a:cxn ang="0">
                      <a:pos x="1" y="4"/>
                    </a:cxn>
                  </a:cxnLst>
                  <a:rect l="0" t="0" r="r" b="b"/>
                  <a:pathLst>
                    <a:path w="4" h="4">
                      <a:moveTo>
                        <a:pt x="1" y="4"/>
                      </a:moveTo>
                      <a:cubicBezTo>
                        <a:pt x="2" y="4"/>
                        <a:pt x="2" y="3"/>
                        <a:pt x="4" y="4"/>
                      </a:cubicBezTo>
                      <a:cubicBezTo>
                        <a:pt x="3" y="0"/>
                        <a:pt x="0" y="0"/>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219"/>
                <p:cNvSpPr>
                  <a:spLocks/>
                </p:cNvSpPr>
                <p:nvPr/>
              </p:nvSpPr>
              <p:spPr bwMode="auto">
                <a:xfrm>
                  <a:off x="3040073" y="3965269"/>
                  <a:ext cx="26857" cy="26857"/>
                </a:xfrm>
                <a:custGeom>
                  <a:avLst/>
                  <a:gdLst/>
                  <a:ahLst/>
                  <a:cxnLst>
                    <a:cxn ang="0">
                      <a:pos x="1" y="3"/>
                    </a:cxn>
                    <a:cxn ang="0">
                      <a:pos x="3" y="1"/>
                    </a:cxn>
                    <a:cxn ang="0">
                      <a:pos x="1" y="3"/>
                    </a:cxn>
                  </a:cxnLst>
                  <a:rect l="0" t="0" r="r" b="b"/>
                  <a:pathLst>
                    <a:path w="3" h="3">
                      <a:moveTo>
                        <a:pt x="1" y="3"/>
                      </a:moveTo>
                      <a:cubicBezTo>
                        <a:pt x="2" y="3"/>
                        <a:pt x="3" y="2"/>
                        <a:pt x="3" y="1"/>
                      </a:cubicBezTo>
                      <a:cubicBezTo>
                        <a:pt x="0" y="0"/>
                        <a:pt x="0"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222"/>
                <p:cNvSpPr>
                  <a:spLocks/>
                </p:cNvSpPr>
                <p:nvPr/>
              </p:nvSpPr>
              <p:spPr bwMode="auto">
                <a:xfrm>
                  <a:off x="2685559" y="3973326"/>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223"/>
                <p:cNvSpPr>
                  <a:spLocks/>
                </p:cNvSpPr>
                <p:nvPr/>
              </p:nvSpPr>
              <p:spPr bwMode="auto">
                <a:xfrm>
                  <a:off x="3405330" y="3973326"/>
                  <a:ext cx="26857" cy="18800"/>
                </a:xfrm>
                <a:custGeom>
                  <a:avLst/>
                  <a:gdLst/>
                  <a:ahLst/>
                  <a:cxnLst>
                    <a:cxn ang="0">
                      <a:pos x="3" y="2"/>
                    </a:cxn>
                    <a:cxn ang="0">
                      <a:pos x="1" y="0"/>
                    </a:cxn>
                    <a:cxn ang="0">
                      <a:pos x="3" y="2"/>
                    </a:cxn>
                  </a:cxnLst>
                  <a:rect l="0" t="0" r="r" b="b"/>
                  <a:pathLst>
                    <a:path w="3" h="2">
                      <a:moveTo>
                        <a:pt x="3" y="2"/>
                      </a:moveTo>
                      <a:cubicBezTo>
                        <a:pt x="3" y="1"/>
                        <a:pt x="2" y="0"/>
                        <a:pt x="1" y="0"/>
                      </a:cubicBezTo>
                      <a:cubicBezTo>
                        <a:pt x="0" y="2"/>
                        <a:pt x="2" y="2"/>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225"/>
                <p:cNvSpPr>
                  <a:spLocks/>
                </p:cNvSpPr>
                <p:nvPr/>
              </p:nvSpPr>
              <p:spPr bwMode="auto">
                <a:xfrm>
                  <a:off x="3314016" y="3965269"/>
                  <a:ext cx="34914" cy="8057"/>
                </a:xfrm>
                <a:custGeom>
                  <a:avLst/>
                  <a:gdLst/>
                  <a:ahLst/>
                  <a:cxnLst>
                    <a:cxn ang="0">
                      <a:pos x="0" y="1"/>
                    </a:cxn>
                    <a:cxn ang="0">
                      <a:pos x="4" y="1"/>
                    </a:cxn>
                    <a:cxn ang="0">
                      <a:pos x="4" y="0"/>
                    </a:cxn>
                    <a:cxn ang="0">
                      <a:pos x="0" y="0"/>
                    </a:cxn>
                    <a:cxn ang="0">
                      <a:pos x="0" y="1"/>
                    </a:cxn>
                  </a:cxnLst>
                  <a:rect l="0" t="0" r="r" b="b"/>
                  <a:pathLst>
                    <a:path w="4" h="1">
                      <a:moveTo>
                        <a:pt x="0" y="1"/>
                      </a:moveTo>
                      <a:cubicBezTo>
                        <a:pt x="1" y="1"/>
                        <a:pt x="2" y="1"/>
                        <a:pt x="4" y="1"/>
                      </a:cubicBezTo>
                      <a:cubicBezTo>
                        <a:pt x="4" y="1"/>
                        <a:pt x="4" y="0"/>
                        <a:pt x="4"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226"/>
                <p:cNvSpPr>
                  <a:spLocks/>
                </p:cNvSpPr>
                <p:nvPr/>
              </p:nvSpPr>
              <p:spPr bwMode="auto">
                <a:xfrm>
                  <a:off x="3751787" y="3946469"/>
                  <a:ext cx="26857" cy="26857"/>
                </a:xfrm>
                <a:custGeom>
                  <a:avLst/>
                  <a:gdLst/>
                  <a:ahLst/>
                  <a:cxnLst>
                    <a:cxn ang="0">
                      <a:pos x="1" y="3"/>
                    </a:cxn>
                    <a:cxn ang="0">
                      <a:pos x="3" y="0"/>
                    </a:cxn>
                    <a:cxn ang="0">
                      <a:pos x="0" y="0"/>
                    </a:cxn>
                    <a:cxn ang="0">
                      <a:pos x="1" y="3"/>
                    </a:cxn>
                  </a:cxnLst>
                  <a:rect l="0" t="0" r="r" b="b"/>
                  <a:pathLst>
                    <a:path w="3" h="3">
                      <a:moveTo>
                        <a:pt x="1" y="3"/>
                      </a:moveTo>
                      <a:cubicBezTo>
                        <a:pt x="2" y="3"/>
                        <a:pt x="3" y="2"/>
                        <a:pt x="3" y="0"/>
                      </a:cubicBezTo>
                      <a:cubicBezTo>
                        <a:pt x="2" y="0"/>
                        <a:pt x="1" y="0"/>
                        <a:pt x="0" y="0"/>
                      </a:cubicBezTo>
                      <a:cubicBezTo>
                        <a:pt x="0" y="1"/>
                        <a:pt x="1" y="2"/>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230"/>
                <p:cNvSpPr>
                  <a:spLocks/>
                </p:cNvSpPr>
                <p:nvPr/>
              </p:nvSpPr>
              <p:spPr bwMode="auto">
                <a:xfrm>
                  <a:off x="3504701" y="3946469"/>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232"/>
                <p:cNvSpPr>
                  <a:spLocks/>
                </p:cNvSpPr>
                <p:nvPr/>
              </p:nvSpPr>
              <p:spPr bwMode="auto">
                <a:xfrm>
                  <a:off x="2639902"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233"/>
                <p:cNvSpPr>
                  <a:spLocks/>
                </p:cNvSpPr>
                <p:nvPr/>
              </p:nvSpPr>
              <p:spPr bwMode="auto">
                <a:xfrm>
                  <a:off x="2685559" y="3900812"/>
                  <a:ext cx="26857" cy="53714"/>
                </a:xfrm>
                <a:custGeom>
                  <a:avLst/>
                  <a:gdLst/>
                  <a:ahLst/>
                  <a:cxnLst>
                    <a:cxn ang="0">
                      <a:pos x="0" y="5"/>
                    </a:cxn>
                    <a:cxn ang="0">
                      <a:pos x="0" y="1"/>
                    </a:cxn>
                    <a:cxn ang="0">
                      <a:pos x="0" y="5"/>
                    </a:cxn>
                  </a:cxnLst>
                  <a:rect l="0" t="0" r="r" b="b"/>
                  <a:pathLst>
                    <a:path w="3" h="6">
                      <a:moveTo>
                        <a:pt x="0" y="5"/>
                      </a:moveTo>
                      <a:cubicBezTo>
                        <a:pt x="3" y="6"/>
                        <a:pt x="3" y="0"/>
                        <a:pt x="0" y="1"/>
                      </a:cubicBezTo>
                      <a:cubicBezTo>
                        <a:pt x="0" y="3"/>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235"/>
                <p:cNvSpPr>
                  <a:spLocks/>
                </p:cNvSpPr>
                <p:nvPr/>
              </p:nvSpPr>
              <p:spPr bwMode="auto">
                <a:xfrm>
                  <a:off x="3394587" y="3908869"/>
                  <a:ext cx="26857" cy="37600"/>
                </a:xfrm>
                <a:custGeom>
                  <a:avLst/>
                  <a:gdLst/>
                  <a:ahLst/>
                  <a:cxnLst>
                    <a:cxn ang="0">
                      <a:pos x="0" y="4"/>
                    </a:cxn>
                    <a:cxn ang="0">
                      <a:pos x="3" y="0"/>
                    </a:cxn>
                    <a:cxn ang="0">
                      <a:pos x="0" y="4"/>
                    </a:cxn>
                  </a:cxnLst>
                  <a:rect l="0" t="0" r="r" b="b"/>
                  <a:pathLst>
                    <a:path w="3" h="4">
                      <a:moveTo>
                        <a:pt x="0" y="4"/>
                      </a:moveTo>
                      <a:cubicBezTo>
                        <a:pt x="2" y="4"/>
                        <a:pt x="3" y="3"/>
                        <a:pt x="3" y="0"/>
                      </a:cubicBezTo>
                      <a:cubicBezTo>
                        <a:pt x="1" y="1"/>
                        <a:pt x="0"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236"/>
                <p:cNvSpPr>
                  <a:spLocks/>
                </p:cNvSpPr>
                <p:nvPr/>
              </p:nvSpPr>
              <p:spPr bwMode="auto">
                <a:xfrm>
                  <a:off x="3950529" y="39357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1" name="Freeform 248"/>
                <p:cNvSpPr>
                  <a:spLocks/>
                </p:cNvSpPr>
                <p:nvPr/>
              </p:nvSpPr>
              <p:spPr bwMode="auto">
                <a:xfrm>
                  <a:off x="3604072" y="3900812"/>
                  <a:ext cx="45657" cy="53714"/>
                </a:xfrm>
                <a:custGeom>
                  <a:avLst/>
                  <a:gdLst/>
                  <a:ahLst/>
                  <a:cxnLst>
                    <a:cxn ang="0">
                      <a:pos x="0" y="4"/>
                    </a:cxn>
                    <a:cxn ang="0">
                      <a:pos x="5" y="3"/>
                    </a:cxn>
                    <a:cxn ang="0">
                      <a:pos x="0" y="4"/>
                    </a:cxn>
                  </a:cxnLst>
                  <a:rect l="0" t="0" r="r" b="b"/>
                  <a:pathLst>
                    <a:path w="5" h="6">
                      <a:moveTo>
                        <a:pt x="0" y="4"/>
                      </a:moveTo>
                      <a:cubicBezTo>
                        <a:pt x="1" y="6"/>
                        <a:pt x="3" y="2"/>
                        <a:pt x="5" y="3"/>
                      </a:cubicBezTo>
                      <a:cubicBezTo>
                        <a:pt x="3" y="0"/>
                        <a:pt x="1" y="4"/>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2" name="Freeform 252"/>
                <p:cNvSpPr>
                  <a:spLocks/>
                </p:cNvSpPr>
                <p:nvPr/>
              </p:nvSpPr>
              <p:spPr bwMode="auto">
                <a:xfrm>
                  <a:off x="3077673" y="3873955"/>
                  <a:ext cx="53714" cy="53714"/>
                </a:xfrm>
                <a:custGeom>
                  <a:avLst/>
                  <a:gdLst/>
                  <a:ahLst/>
                  <a:cxnLst>
                    <a:cxn ang="0">
                      <a:pos x="5" y="1"/>
                    </a:cxn>
                    <a:cxn ang="0">
                      <a:pos x="0" y="4"/>
                    </a:cxn>
                    <a:cxn ang="0">
                      <a:pos x="5" y="1"/>
                    </a:cxn>
                  </a:cxnLst>
                  <a:rect l="0" t="0" r="r" b="b"/>
                  <a:pathLst>
                    <a:path w="6" h="6">
                      <a:moveTo>
                        <a:pt x="5" y="1"/>
                      </a:moveTo>
                      <a:cubicBezTo>
                        <a:pt x="2" y="0"/>
                        <a:pt x="2" y="3"/>
                        <a:pt x="0" y="4"/>
                      </a:cubicBezTo>
                      <a:cubicBezTo>
                        <a:pt x="1" y="5"/>
                        <a:pt x="6" y="6"/>
                        <a:pt x="5"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253"/>
                <p:cNvSpPr>
                  <a:spLocks/>
                </p:cNvSpPr>
                <p:nvPr/>
              </p:nvSpPr>
              <p:spPr bwMode="auto">
                <a:xfrm>
                  <a:off x="2575445" y="3900812"/>
                  <a:ext cx="37600" cy="18800"/>
                </a:xfrm>
                <a:custGeom>
                  <a:avLst/>
                  <a:gdLst/>
                  <a:ahLst/>
                  <a:cxnLst>
                    <a:cxn ang="0">
                      <a:pos x="0" y="1"/>
                    </a:cxn>
                    <a:cxn ang="0">
                      <a:pos x="4" y="1"/>
                    </a:cxn>
                    <a:cxn ang="0">
                      <a:pos x="0" y="1"/>
                    </a:cxn>
                  </a:cxnLst>
                  <a:rect l="0" t="0" r="r" b="b"/>
                  <a:pathLst>
                    <a:path w="4" h="2">
                      <a:moveTo>
                        <a:pt x="0" y="1"/>
                      </a:moveTo>
                      <a:cubicBezTo>
                        <a:pt x="1" y="2"/>
                        <a:pt x="2" y="1"/>
                        <a:pt x="4" y="1"/>
                      </a:cubicBezTo>
                      <a:cubicBezTo>
                        <a:pt x="3" y="0"/>
                        <a:pt x="1" y="0"/>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254"/>
                <p:cNvSpPr>
                  <a:spLocks/>
                </p:cNvSpPr>
                <p:nvPr/>
              </p:nvSpPr>
              <p:spPr bwMode="auto">
                <a:xfrm>
                  <a:off x="2795674" y="3900812"/>
                  <a:ext cx="16114" cy="8057"/>
                </a:xfrm>
                <a:custGeom>
                  <a:avLst/>
                  <a:gdLst/>
                  <a:ahLst/>
                  <a:cxnLst>
                    <a:cxn ang="0">
                      <a:pos x="2" y="1"/>
                    </a:cxn>
                    <a:cxn ang="0">
                      <a:pos x="0" y="0"/>
                    </a:cxn>
                    <a:cxn ang="0">
                      <a:pos x="2" y="1"/>
                    </a:cxn>
                  </a:cxnLst>
                  <a:rect l="0" t="0" r="r" b="b"/>
                  <a:pathLst>
                    <a:path w="2" h="1">
                      <a:moveTo>
                        <a:pt x="2" y="1"/>
                      </a:moveTo>
                      <a:cubicBezTo>
                        <a:pt x="2" y="0"/>
                        <a:pt x="1" y="0"/>
                        <a:pt x="0" y="0"/>
                      </a:cubicBezTo>
                      <a:cubicBezTo>
                        <a:pt x="0" y="1"/>
                        <a:pt x="1" y="1"/>
                        <a:pt x="2"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255"/>
                <p:cNvSpPr>
                  <a:spLocks/>
                </p:cNvSpPr>
                <p:nvPr/>
              </p:nvSpPr>
              <p:spPr bwMode="auto">
                <a:xfrm>
                  <a:off x="3048130" y="3900812"/>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259"/>
                <p:cNvSpPr>
                  <a:spLocks/>
                </p:cNvSpPr>
                <p:nvPr/>
              </p:nvSpPr>
              <p:spPr bwMode="auto">
                <a:xfrm>
                  <a:off x="2677502"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260"/>
                <p:cNvSpPr>
                  <a:spLocks/>
                </p:cNvSpPr>
                <p:nvPr/>
              </p:nvSpPr>
              <p:spPr bwMode="auto">
                <a:xfrm>
                  <a:off x="2704359"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261"/>
                <p:cNvSpPr>
                  <a:spLocks/>
                </p:cNvSpPr>
                <p:nvPr/>
              </p:nvSpPr>
              <p:spPr bwMode="auto">
                <a:xfrm>
                  <a:off x="3139445" y="3882012"/>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262"/>
                <p:cNvSpPr>
                  <a:spLocks/>
                </p:cNvSpPr>
                <p:nvPr/>
              </p:nvSpPr>
              <p:spPr bwMode="auto">
                <a:xfrm>
                  <a:off x="3405330" y="3863212"/>
                  <a:ext cx="34914" cy="37600"/>
                </a:xfrm>
                <a:custGeom>
                  <a:avLst/>
                  <a:gdLst/>
                  <a:ahLst/>
                  <a:cxnLst>
                    <a:cxn ang="0">
                      <a:pos x="1" y="4"/>
                    </a:cxn>
                    <a:cxn ang="0">
                      <a:pos x="4" y="4"/>
                    </a:cxn>
                    <a:cxn ang="0">
                      <a:pos x="4" y="1"/>
                    </a:cxn>
                    <a:cxn ang="0">
                      <a:pos x="1" y="4"/>
                    </a:cxn>
                  </a:cxnLst>
                  <a:rect l="0" t="0" r="r" b="b"/>
                  <a:pathLst>
                    <a:path w="4" h="4">
                      <a:moveTo>
                        <a:pt x="1" y="4"/>
                      </a:moveTo>
                      <a:cubicBezTo>
                        <a:pt x="2" y="4"/>
                        <a:pt x="3" y="4"/>
                        <a:pt x="4" y="4"/>
                      </a:cubicBezTo>
                      <a:cubicBezTo>
                        <a:pt x="4" y="3"/>
                        <a:pt x="4" y="2"/>
                        <a:pt x="4" y="1"/>
                      </a:cubicBezTo>
                      <a:cubicBezTo>
                        <a:pt x="1" y="0"/>
                        <a:pt x="0" y="1"/>
                        <a:pt x="1"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263"/>
                <p:cNvSpPr>
                  <a:spLocks/>
                </p:cNvSpPr>
                <p:nvPr/>
              </p:nvSpPr>
              <p:spPr bwMode="auto">
                <a:xfrm>
                  <a:off x="3485901" y="3873955"/>
                  <a:ext cx="18800" cy="26857"/>
                </a:xfrm>
                <a:custGeom>
                  <a:avLst/>
                  <a:gdLst/>
                  <a:ahLst/>
                  <a:cxnLst>
                    <a:cxn ang="0">
                      <a:pos x="0" y="3"/>
                    </a:cxn>
                    <a:cxn ang="0">
                      <a:pos x="2" y="3"/>
                    </a:cxn>
                    <a:cxn ang="0">
                      <a:pos x="2" y="0"/>
                    </a:cxn>
                    <a:cxn ang="0">
                      <a:pos x="0" y="0"/>
                    </a:cxn>
                    <a:cxn ang="0">
                      <a:pos x="0" y="3"/>
                    </a:cxn>
                  </a:cxnLst>
                  <a:rect l="0" t="0" r="r" b="b"/>
                  <a:pathLst>
                    <a:path w="2" h="3">
                      <a:moveTo>
                        <a:pt x="0" y="3"/>
                      </a:moveTo>
                      <a:cubicBezTo>
                        <a:pt x="1" y="3"/>
                        <a:pt x="1" y="3"/>
                        <a:pt x="2" y="3"/>
                      </a:cubicBezTo>
                      <a:cubicBezTo>
                        <a:pt x="2" y="2"/>
                        <a:pt x="2" y="1"/>
                        <a:pt x="2" y="0"/>
                      </a:cubicBezTo>
                      <a:cubicBezTo>
                        <a:pt x="1" y="0"/>
                        <a:pt x="1"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264"/>
                <p:cNvSpPr>
                  <a:spLocks/>
                </p:cNvSpPr>
                <p:nvPr/>
              </p:nvSpPr>
              <p:spPr bwMode="auto">
                <a:xfrm>
                  <a:off x="3542301" y="3882012"/>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265"/>
                <p:cNvSpPr>
                  <a:spLocks/>
                </p:cNvSpPr>
                <p:nvPr/>
              </p:nvSpPr>
              <p:spPr bwMode="auto">
                <a:xfrm>
                  <a:off x="3604072" y="3873955"/>
                  <a:ext cx="26857" cy="26857"/>
                </a:xfrm>
                <a:custGeom>
                  <a:avLst/>
                  <a:gdLst/>
                  <a:ahLst/>
                  <a:cxnLst>
                    <a:cxn ang="0">
                      <a:pos x="0" y="3"/>
                    </a:cxn>
                    <a:cxn ang="0">
                      <a:pos x="3" y="3"/>
                    </a:cxn>
                    <a:cxn ang="0">
                      <a:pos x="2" y="0"/>
                    </a:cxn>
                    <a:cxn ang="0">
                      <a:pos x="0" y="3"/>
                    </a:cxn>
                  </a:cxnLst>
                  <a:rect l="0" t="0" r="r" b="b"/>
                  <a:pathLst>
                    <a:path w="3" h="3">
                      <a:moveTo>
                        <a:pt x="0" y="3"/>
                      </a:moveTo>
                      <a:cubicBezTo>
                        <a:pt x="1" y="3"/>
                        <a:pt x="2" y="3"/>
                        <a:pt x="3" y="3"/>
                      </a:cubicBezTo>
                      <a:cubicBezTo>
                        <a:pt x="3" y="1"/>
                        <a:pt x="2" y="1"/>
                        <a:pt x="2"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272"/>
                <p:cNvSpPr>
                  <a:spLocks/>
                </p:cNvSpPr>
                <p:nvPr/>
              </p:nvSpPr>
              <p:spPr bwMode="auto">
                <a:xfrm>
                  <a:off x="2468017" y="3873955"/>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273"/>
                <p:cNvSpPr>
                  <a:spLocks/>
                </p:cNvSpPr>
                <p:nvPr/>
              </p:nvSpPr>
              <p:spPr bwMode="auto">
                <a:xfrm>
                  <a:off x="2621102" y="3873955"/>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274"/>
                <p:cNvSpPr>
                  <a:spLocks/>
                </p:cNvSpPr>
                <p:nvPr/>
              </p:nvSpPr>
              <p:spPr bwMode="auto">
                <a:xfrm>
                  <a:off x="2739274" y="3873955"/>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275"/>
                <p:cNvSpPr>
                  <a:spLocks/>
                </p:cNvSpPr>
                <p:nvPr/>
              </p:nvSpPr>
              <p:spPr bwMode="auto">
                <a:xfrm>
                  <a:off x="3569158" y="3855155"/>
                  <a:ext cx="34914" cy="26857"/>
                </a:xfrm>
                <a:custGeom>
                  <a:avLst/>
                  <a:gdLst/>
                  <a:ahLst/>
                  <a:cxnLst>
                    <a:cxn ang="0">
                      <a:pos x="0" y="3"/>
                    </a:cxn>
                    <a:cxn ang="0">
                      <a:pos x="3" y="3"/>
                    </a:cxn>
                    <a:cxn ang="0">
                      <a:pos x="0" y="0"/>
                    </a:cxn>
                    <a:cxn ang="0">
                      <a:pos x="0" y="3"/>
                    </a:cxn>
                  </a:cxnLst>
                  <a:rect l="0" t="0" r="r" b="b"/>
                  <a:pathLst>
                    <a:path w="4" h="3">
                      <a:moveTo>
                        <a:pt x="0" y="3"/>
                      </a:moveTo>
                      <a:cubicBezTo>
                        <a:pt x="1" y="3"/>
                        <a:pt x="2" y="3"/>
                        <a:pt x="3" y="3"/>
                      </a:cubicBezTo>
                      <a:cubicBezTo>
                        <a:pt x="4" y="0"/>
                        <a:pt x="2" y="0"/>
                        <a:pt x="0" y="0"/>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276"/>
                <p:cNvSpPr>
                  <a:spLocks/>
                </p:cNvSpPr>
                <p:nvPr/>
              </p:nvSpPr>
              <p:spPr bwMode="auto">
                <a:xfrm>
                  <a:off x="3649730" y="3873955"/>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277"/>
                <p:cNvSpPr>
                  <a:spLocks/>
                </p:cNvSpPr>
                <p:nvPr/>
              </p:nvSpPr>
              <p:spPr bwMode="auto">
                <a:xfrm>
                  <a:off x="3459044" y="3836355"/>
                  <a:ext cx="26857" cy="37600"/>
                </a:xfrm>
                <a:custGeom>
                  <a:avLst/>
                  <a:gdLst/>
                  <a:ahLst/>
                  <a:cxnLst>
                    <a:cxn ang="0">
                      <a:pos x="0" y="4"/>
                    </a:cxn>
                    <a:cxn ang="0">
                      <a:pos x="3" y="0"/>
                    </a:cxn>
                    <a:cxn ang="0">
                      <a:pos x="0" y="0"/>
                    </a:cxn>
                    <a:cxn ang="0">
                      <a:pos x="0" y="4"/>
                    </a:cxn>
                  </a:cxnLst>
                  <a:rect l="0" t="0" r="r" b="b"/>
                  <a:pathLst>
                    <a:path w="3" h="4">
                      <a:moveTo>
                        <a:pt x="0" y="4"/>
                      </a:moveTo>
                      <a:cubicBezTo>
                        <a:pt x="1" y="2"/>
                        <a:pt x="3" y="2"/>
                        <a:pt x="3" y="0"/>
                      </a:cubicBezTo>
                      <a:cubicBezTo>
                        <a:pt x="2" y="0"/>
                        <a:pt x="1" y="0"/>
                        <a:pt x="0" y="0"/>
                      </a:cubicBezTo>
                      <a:cubicBezTo>
                        <a:pt x="0" y="1"/>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282"/>
                <p:cNvSpPr>
                  <a:spLocks/>
                </p:cNvSpPr>
                <p:nvPr/>
              </p:nvSpPr>
              <p:spPr bwMode="auto">
                <a:xfrm>
                  <a:off x="2921902" y="3847097"/>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285"/>
                <p:cNvSpPr>
                  <a:spLocks/>
                </p:cNvSpPr>
                <p:nvPr/>
              </p:nvSpPr>
              <p:spPr bwMode="auto">
                <a:xfrm>
                  <a:off x="2468017"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286"/>
                <p:cNvSpPr>
                  <a:spLocks/>
                </p:cNvSpPr>
                <p:nvPr/>
              </p:nvSpPr>
              <p:spPr bwMode="auto">
                <a:xfrm>
                  <a:off x="3013216" y="3836355"/>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0"/>
                        <a:pt x="2" y="0"/>
                      </a:cubicBezTo>
                      <a:cubicBezTo>
                        <a:pt x="1" y="0"/>
                        <a:pt x="1"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287"/>
                <p:cNvSpPr>
                  <a:spLocks/>
                </p:cNvSpPr>
                <p:nvPr/>
              </p:nvSpPr>
              <p:spPr bwMode="auto">
                <a:xfrm>
                  <a:off x="3241502" y="3817555"/>
                  <a:ext cx="16114" cy="45657"/>
                </a:xfrm>
                <a:custGeom>
                  <a:avLst/>
                  <a:gdLst/>
                  <a:ahLst/>
                  <a:cxnLst>
                    <a:cxn ang="0">
                      <a:pos x="0" y="4"/>
                    </a:cxn>
                    <a:cxn ang="0">
                      <a:pos x="0" y="1"/>
                    </a:cxn>
                    <a:cxn ang="0">
                      <a:pos x="0" y="4"/>
                    </a:cxn>
                  </a:cxnLst>
                  <a:rect l="0" t="0" r="r" b="b"/>
                  <a:pathLst>
                    <a:path w="2" h="5">
                      <a:moveTo>
                        <a:pt x="0" y="4"/>
                      </a:moveTo>
                      <a:cubicBezTo>
                        <a:pt x="2" y="5"/>
                        <a:pt x="2" y="0"/>
                        <a:pt x="0" y="1"/>
                      </a:cubicBezTo>
                      <a:cubicBezTo>
                        <a:pt x="0" y="2"/>
                        <a:pt x="0" y="3"/>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288"/>
                <p:cNvSpPr>
                  <a:spLocks/>
                </p:cNvSpPr>
                <p:nvPr/>
              </p:nvSpPr>
              <p:spPr bwMode="auto">
                <a:xfrm>
                  <a:off x="3714187" y="3836355"/>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0"/>
                        <a:pt x="1" y="0"/>
                      </a:cubicBezTo>
                      <a:cubicBezTo>
                        <a:pt x="1" y="0"/>
                        <a:pt x="0" y="0"/>
                        <a:pt x="0" y="0"/>
                      </a:cubicBezTo>
                      <a:cubicBezTo>
                        <a:pt x="0" y="0"/>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4" name="Freeform 294"/>
                <p:cNvSpPr>
                  <a:spLocks/>
                </p:cNvSpPr>
                <p:nvPr/>
              </p:nvSpPr>
              <p:spPr bwMode="auto">
                <a:xfrm>
                  <a:off x="3840415" y="3809498"/>
                  <a:ext cx="10743"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5" name="Freeform 297"/>
                <p:cNvSpPr>
                  <a:spLocks/>
                </p:cNvSpPr>
                <p:nvPr/>
              </p:nvSpPr>
              <p:spPr bwMode="auto">
                <a:xfrm>
                  <a:off x="2685559" y="3763840"/>
                  <a:ext cx="26857" cy="53714"/>
                </a:xfrm>
                <a:custGeom>
                  <a:avLst/>
                  <a:gdLst/>
                  <a:ahLst/>
                  <a:cxnLst>
                    <a:cxn ang="0">
                      <a:pos x="0" y="5"/>
                    </a:cxn>
                    <a:cxn ang="0">
                      <a:pos x="0" y="1"/>
                    </a:cxn>
                    <a:cxn ang="0">
                      <a:pos x="0" y="5"/>
                    </a:cxn>
                  </a:cxnLst>
                  <a:rect l="0" t="0" r="r" b="b"/>
                  <a:pathLst>
                    <a:path w="3" h="6">
                      <a:moveTo>
                        <a:pt x="0" y="5"/>
                      </a:moveTo>
                      <a:cubicBezTo>
                        <a:pt x="3" y="6"/>
                        <a:pt x="3" y="0"/>
                        <a:pt x="0" y="1"/>
                      </a:cubicBezTo>
                      <a:cubicBezTo>
                        <a:pt x="0" y="2"/>
                        <a:pt x="0" y="4"/>
                        <a:pt x="0"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6" name="Freeform 298"/>
                <p:cNvSpPr>
                  <a:spLocks/>
                </p:cNvSpPr>
                <p:nvPr/>
              </p:nvSpPr>
              <p:spPr bwMode="auto">
                <a:xfrm>
                  <a:off x="2712417"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7" name="Freeform 299"/>
                <p:cNvSpPr>
                  <a:spLocks/>
                </p:cNvSpPr>
                <p:nvPr/>
              </p:nvSpPr>
              <p:spPr bwMode="auto">
                <a:xfrm>
                  <a:off x="3123330" y="3790698"/>
                  <a:ext cx="16114"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8" name="Freeform 300"/>
                <p:cNvSpPr>
                  <a:spLocks/>
                </p:cNvSpPr>
                <p:nvPr/>
              </p:nvSpPr>
              <p:spPr bwMode="auto">
                <a:xfrm>
                  <a:off x="3185102"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9" name="Freeform 301"/>
                <p:cNvSpPr>
                  <a:spLocks/>
                </p:cNvSpPr>
                <p:nvPr/>
              </p:nvSpPr>
              <p:spPr bwMode="auto">
                <a:xfrm>
                  <a:off x="3241502" y="3790698"/>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0" name="Freeform 302"/>
                <p:cNvSpPr>
                  <a:spLocks/>
                </p:cNvSpPr>
                <p:nvPr/>
              </p:nvSpPr>
              <p:spPr bwMode="auto">
                <a:xfrm>
                  <a:off x="3722244" y="3790698"/>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 name="Freeform 311"/>
                <p:cNvSpPr>
                  <a:spLocks/>
                </p:cNvSpPr>
                <p:nvPr/>
              </p:nvSpPr>
              <p:spPr bwMode="auto">
                <a:xfrm>
                  <a:off x="2468017" y="3763840"/>
                  <a:ext cx="16114" cy="45657"/>
                </a:xfrm>
                <a:custGeom>
                  <a:avLst/>
                  <a:gdLst/>
                  <a:ahLst/>
                  <a:cxnLst>
                    <a:cxn ang="0">
                      <a:pos x="0" y="3"/>
                    </a:cxn>
                    <a:cxn ang="0">
                      <a:pos x="0" y="1"/>
                    </a:cxn>
                    <a:cxn ang="0">
                      <a:pos x="0" y="3"/>
                    </a:cxn>
                  </a:cxnLst>
                  <a:rect l="0" t="0" r="r" b="b"/>
                  <a:pathLst>
                    <a:path w="2" h="5">
                      <a:moveTo>
                        <a:pt x="0" y="3"/>
                      </a:moveTo>
                      <a:cubicBezTo>
                        <a:pt x="2" y="5"/>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2" name="Freeform 312"/>
                <p:cNvSpPr>
                  <a:spLocks/>
                </p:cNvSpPr>
                <p:nvPr/>
              </p:nvSpPr>
              <p:spPr bwMode="auto">
                <a:xfrm>
                  <a:off x="2621102" y="3736983"/>
                  <a:ext cx="26857" cy="64457"/>
                </a:xfrm>
                <a:custGeom>
                  <a:avLst/>
                  <a:gdLst/>
                  <a:ahLst/>
                  <a:cxnLst>
                    <a:cxn ang="0">
                      <a:pos x="0" y="6"/>
                    </a:cxn>
                    <a:cxn ang="0">
                      <a:pos x="0" y="1"/>
                    </a:cxn>
                    <a:cxn ang="0">
                      <a:pos x="0" y="6"/>
                    </a:cxn>
                  </a:cxnLst>
                  <a:rect l="0" t="0" r="r" b="b"/>
                  <a:pathLst>
                    <a:path w="3" h="7">
                      <a:moveTo>
                        <a:pt x="0" y="6"/>
                      </a:moveTo>
                      <a:cubicBezTo>
                        <a:pt x="3" y="7"/>
                        <a:pt x="3" y="0"/>
                        <a:pt x="0" y="1"/>
                      </a:cubicBezTo>
                      <a:cubicBezTo>
                        <a:pt x="0" y="3"/>
                        <a:pt x="0" y="5"/>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3" name="Freeform 313"/>
                <p:cNvSpPr>
                  <a:spLocks/>
                </p:cNvSpPr>
                <p:nvPr/>
              </p:nvSpPr>
              <p:spPr bwMode="auto">
                <a:xfrm>
                  <a:off x="3485901" y="3763840"/>
                  <a:ext cx="26857" cy="26857"/>
                </a:xfrm>
                <a:custGeom>
                  <a:avLst/>
                  <a:gdLst/>
                  <a:ahLst/>
                  <a:cxnLst>
                    <a:cxn ang="0">
                      <a:pos x="0" y="3"/>
                    </a:cxn>
                    <a:cxn ang="0">
                      <a:pos x="3" y="3"/>
                    </a:cxn>
                    <a:cxn ang="0">
                      <a:pos x="0" y="0"/>
                    </a:cxn>
                    <a:cxn ang="0">
                      <a:pos x="0" y="3"/>
                    </a:cxn>
                  </a:cxnLst>
                  <a:rect l="0" t="0" r="r" b="b"/>
                  <a:pathLst>
                    <a:path w="3" h="3">
                      <a:moveTo>
                        <a:pt x="0" y="3"/>
                      </a:moveTo>
                      <a:cubicBezTo>
                        <a:pt x="1" y="3"/>
                        <a:pt x="2" y="3"/>
                        <a:pt x="3" y="3"/>
                      </a:cubicBezTo>
                      <a:cubicBezTo>
                        <a:pt x="3" y="2"/>
                        <a:pt x="2" y="1"/>
                        <a:pt x="0" y="0"/>
                      </a:cubicBezTo>
                      <a:cubicBezTo>
                        <a:pt x="0" y="1"/>
                        <a:pt x="0" y="2"/>
                        <a:pt x="0" y="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4" name="Freeform 314"/>
                <p:cNvSpPr>
                  <a:spLocks/>
                </p:cNvSpPr>
                <p:nvPr/>
              </p:nvSpPr>
              <p:spPr bwMode="auto">
                <a:xfrm>
                  <a:off x="3813558" y="3763840"/>
                  <a:ext cx="37600" cy="45657"/>
                </a:xfrm>
                <a:custGeom>
                  <a:avLst/>
                  <a:gdLst/>
                  <a:ahLst/>
                  <a:cxnLst>
                    <a:cxn ang="0">
                      <a:pos x="4" y="3"/>
                    </a:cxn>
                    <a:cxn ang="0">
                      <a:pos x="4" y="3"/>
                    </a:cxn>
                  </a:cxnLst>
                  <a:rect l="0" t="0" r="r" b="b"/>
                  <a:pathLst>
                    <a:path w="4" h="5">
                      <a:moveTo>
                        <a:pt x="4" y="3"/>
                      </a:moveTo>
                      <a:cubicBezTo>
                        <a:pt x="1" y="0"/>
                        <a:pt x="0"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5" name="Freeform 315"/>
                <p:cNvSpPr>
                  <a:spLocks/>
                </p:cNvSpPr>
                <p:nvPr/>
              </p:nvSpPr>
              <p:spPr bwMode="auto">
                <a:xfrm>
                  <a:off x="4014986" y="3782640"/>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6" name="Freeform 318"/>
                <p:cNvSpPr>
                  <a:spLocks/>
                </p:cNvSpPr>
                <p:nvPr/>
              </p:nvSpPr>
              <p:spPr bwMode="auto">
                <a:xfrm>
                  <a:off x="3222702" y="3755783"/>
                  <a:ext cx="18800" cy="34914"/>
                </a:xfrm>
                <a:custGeom>
                  <a:avLst/>
                  <a:gdLst/>
                  <a:ahLst/>
                  <a:cxnLst>
                    <a:cxn ang="0">
                      <a:pos x="0" y="3"/>
                    </a:cxn>
                    <a:cxn ang="0">
                      <a:pos x="0" y="1"/>
                    </a:cxn>
                    <a:cxn ang="0">
                      <a:pos x="0" y="3"/>
                    </a:cxn>
                  </a:cxnLst>
                  <a:rect l="0" t="0" r="r" b="b"/>
                  <a:pathLst>
                    <a:path w="2" h="4">
                      <a:moveTo>
                        <a:pt x="0" y="3"/>
                      </a:moveTo>
                      <a:cubicBezTo>
                        <a:pt x="2" y="4"/>
                        <a:pt x="2" y="0"/>
                        <a:pt x="0" y="1"/>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7" name="Freeform 319"/>
                <p:cNvSpPr>
                  <a:spLocks/>
                </p:cNvSpPr>
                <p:nvPr/>
              </p:nvSpPr>
              <p:spPr bwMode="auto">
                <a:xfrm>
                  <a:off x="3649730" y="3755783"/>
                  <a:ext cx="18800" cy="34914"/>
                </a:xfrm>
                <a:custGeom>
                  <a:avLst/>
                  <a:gdLst/>
                  <a:ahLst/>
                  <a:cxnLst>
                    <a:cxn ang="0">
                      <a:pos x="0" y="3"/>
                    </a:cxn>
                    <a:cxn ang="0">
                      <a:pos x="0" y="1"/>
                    </a:cxn>
                    <a:cxn ang="0">
                      <a:pos x="0" y="3"/>
                    </a:cxn>
                  </a:cxnLst>
                  <a:rect l="0" t="0" r="r" b="b"/>
                  <a:pathLst>
                    <a:path w="2" h="4">
                      <a:moveTo>
                        <a:pt x="0" y="3"/>
                      </a:moveTo>
                      <a:cubicBezTo>
                        <a:pt x="2" y="4"/>
                        <a:pt x="2" y="0"/>
                        <a:pt x="0" y="1"/>
                      </a:cubicBezTo>
                      <a:cubicBezTo>
                        <a:pt x="0"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8" name="Freeform 323"/>
                <p:cNvSpPr>
                  <a:spLocks/>
                </p:cNvSpPr>
                <p:nvPr/>
              </p:nvSpPr>
              <p:spPr bwMode="auto">
                <a:xfrm>
                  <a:off x="3303273" y="3710126"/>
                  <a:ext cx="75200" cy="72514"/>
                </a:xfrm>
                <a:custGeom>
                  <a:avLst/>
                  <a:gdLst/>
                  <a:ahLst/>
                  <a:cxnLst>
                    <a:cxn ang="0">
                      <a:pos x="8" y="7"/>
                    </a:cxn>
                    <a:cxn ang="0">
                      <a:pos x="6" y="1"/>
                    </a:cxn>
                    <a:cxn ang="0">
                      <a:pos x="0" y="3"/>
                    </a:cxn>
                    <a:cxn ang="0">
                      <a:pos x="0" y="6"/>
                    </a:cxn>
                    <a:cxn ang="0">
                      <a:pos x="8" y="7"/>
                    </a:cxn>
                  </a:cxnLst>
                  <a:rect l="0" t="0" r="r" b="b"/>
                  <a:pathLst>
                    <a:path w="8" h="8">
                      <a:moveTo>
                        <a:pt x="8" y="7"/>
                      </a:moveTo>
                      <a:cubicBezTo>
                        <a:pt x="6" y="5"/>
                        <a:pt x="3" y="4"/>
                        <a:pt x="6" y="1"/>
                      </a:cubicBezTo>
                      <a:cubicBezTo>
                        <a:pt x="2" y="0"/>
                        <a:pt x="3" y="4"/>
                        <a:pt x="0" y="3"/>
                      </a:cubicBezTo>
                      <a:cubicBezTo>
                        <a:pt x="0" y="4"/>
                        <a:pt x="0" y="5"/>
                        <a:pt x="0" y="6"/>
                      </a:cubicBezTo>
                      <a:cubicBezTo>
                        <a:pt x="4" y="5"/>
                        <a:pt x="4" y="8"/>
                        <a:pt x="8"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9" name="Freeform 326"/>
                <p:cNvSpPr>
                  <a:spLocks/>
                </p:cNvSpPr>
                <p:nvPr/>
              </p:nvSpPr>
              <p:spPr bwMode="auto">
                <a:xfrm>
                  <a:off x="2948759"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0" name="Freeform 327"/>
                <p:cNvSpPr>
                  <a:spLocks/>
                </p:cNvSpPr>
                <p:nvPr/>
              </p:nvSpPr>
              <p:spPr bwMode="auto">
                <a:xfrm>
                  <a:off x="3185102"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1" name="Freeform 328"/>
                <p:cNvSpPr>
                  <a:spLocks/>
                </p:cNvSpPr>
                <p:nvPr/>
              </p:nvSpPr>
              <p:spPr bwMode="auto">
                <a:xfrm>
                  <a:off x="3249559" y="3745040"/>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2" name="Freeform 329"/>
                <p:cNvSpPr>
                  <a:spLocks/>
                </p:cNvSpPr>
                <p:nvPr/>
              </p:nvSpPr>
              <p:spPr bwMode="auto">
                <a:xfrm>
                  <a:off x="3649730" y="3718183"/>
                  <a:ext cx="45657" cy="53714"/>
                </a:xfrm>
                <a:custGeom>
                  <a:avLst/>
                  <a:gdLst/>
                  <a:ahLst/>
                  <a:cxnLst>
                    <a:cxn ang="0">
                      <a:pos x="5" y="5"/>
                    </a:cxn>
                    <a:cxn ang="0">
                      <a:pos x="0" y="0"/>
                    </a:cxn>
                    <a:cxn ang="0">
                      <a:pos x="0" y="3"/>
                    </a:cxn>
                    <a:cxn ang="0">
                      <a:pos x="5" y="5"/>
                    </a:cxn>
                  </a:cxnLst>
                  <a:rect l="0" t="0" r="r" b="b"/>
                  <a:pathLst>
                    <a:path w="5" h="6">
                      <a:moveTo>
                        <a:pt x="5" y="5"/>
                      </a:moveTo>
                      <a:cubicBezTo>
                        <a:pt x="5" y="1"/>
                        <a:pt x="1" y="2"/>
                        <a:pt x="0" y="0"/>
                      </a:cubicBezTo>
                      <a:cubicBezTo>
                        <a:pt x="0" y="1"/>
                        <a:pt x="0" y="2"/>
                        <a:pt x="0" y="3"/>
                      </a:cubicBezTo>
                      <a:cubicBezTo>
                        <a:pt x="3" y="2"/>
                        <a:pt x="2" y="6"/>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3" name="Freeform 330"/>
                <p:cNvSpPr>
                  <a:spLocks/>
                </p:cNvSpPr>
                <p:nvPr/>
              </p:nvSpPr>
              <p:spPr bwMode="auto">
                <a:xfrm>
                  <a:off x="3714187" y="3745040"/>
                  <a:ext cx="8057"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4" name="Freeform 331"/>
                <p:cNvSpPr>
                  <a:spLocks/>
                </p:cNvSpPr>
                <p:nvPr/>
              </p:nvSpPr>
              <p:spPr bwMode="auto">
                <a:xfrm>
                  <a:off x="3741044" y="3745040"/>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5" name="Freeform 340"/>
                <p:cNvSpPr>
                  <a:spLocks/>
                </p:cNvSpPr>
                <p:nvPr/>
              </p:nvSpPr>
              <p:spPr bwMode="auto">
                <a:xfrm>
                  <a:off x="3150187" y="3736983"/>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6" name="Freeform 341"/>
                <p:cNvSpPr>
                  <a:spLocks/>
                </p:cNvSpPr>
                <p:nvPr/>
              </p:nvSpPr>
              <p:spPr bwMode="auto">
                <a:xfrm>
                  <a:off x="3778644" y="3736983"/>
                  <a:ext cx="8057" cy="8057"/>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7" name="Freeform 350"/>
                <p:cNvSpPr>
                  <a:spLocks/>
                </p:cNvSpPr>
                <p:nvPr/>
              </p:nvSpPr>
              <p:spPr bwMode="auto">
                <a:xfrm>
                  <a:off x="3268359" y="3710126"/>
                  <a:ext cx="34914" cy="26857"/>
                </a:xfrm>
                <a:custGeom>
                  <a:avLst/>
                  <a:gdLst/>
                  <a:ahLst/>
                  <a:cxnLst>
                    <a:cxn ang="0">
                      <a:pos x="3" y="3"/>
                    </a:cxn>
                    <a:cxn ang="0">
                      <a:pos x="0" y="1"/>
                    </a:cxn>
                    <a:cxn ang="0">
                      <a:pos x="3" y="3"/>
                    </a:cxn>
                  </a:cxnLst>
                  <a:rect l="0" t="0" r="r" b="b"/>
                  <a:pathLst>
                    <a:path w="4" h="3">
                      <a:moveTo>
                        <a:pt x="3" y="3"/>
                      </a:moveTo>
                      <a:cubicBezTo>
                        <a:pt x="4" y="0"/>
                        <a:pt x="1" y="1"/>
                        <a:pt x="0" y="1"/>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8" name="Freeform 351"/>
                <p:cNvSpPr>
                  <a:spLocks/>
                </p:cNvSpPr>
                <p:nvPr/>
              </p:nvSpPr>
              <p:spPr bwMode="auto">
                <a:xfrm>
                  <a:off x="4023043" y="3718183"/>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9" name="Freeform 356"/>
                <p:cNvSpPr>
                  <a:spLocks/>
                </p:cNvSpPr>
                <p:nvPr/>
              </p:nvSpPr>
              <p:spPr bwMode="auto">
                <a:xfrm>
                  <a:off x="3093787" y="3710126"/>
                  <a:ext cx="18800" cy="8057"/>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357"/>
                <p:cNvSpPr>
                  <a:spLocks/>
                </p:cNvSpPr>
                <p:nvPr/>
              </p:nvSpPr>
              <p:spPr bwMode="auto">
                <a:xfrm>
                  <a:off x="3832358" y="3691326"/>
                  <a:ext cx="18800" cy="45657"/>
                </a:xfrm>
                <a:custGeom>
                  <a:avLst/>
                  <a:gdLst/>
                  <a:ahLst/>
                  <a:cxnLst>
                    <a:cxn ang="0">
                      <a:pos x="2" y="2"/>
                    </a:cxn>
                    <a:cxn ang="0">
                      <a:pos x="2" y="2"/>
                    </a:cxn>
                  </a:cxnLst>
                  <a:rect l="0" t="0" r="r" b="b"/>
                  <a:pathLst>
                    <a:path w="2" h="5">
                      <a:moveTo>
                        <a:pt x="2" y="2"/>
                      </a:moveTo>
                      <a:cubicBezTo>
                        <a:pt x="0" y="0"/>
                        <a:pt x="0" y="5"/>
                        <a:pt x="2"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Freeform 368"/>
                <p:cNvSpPr>
                  <a:spLocks/>
                </p:cNvSpPr>
                <p:nvPr/>
              </p:nvSpPr>
              <p:spPr bwMode="auto">
                <a:xfrm>
                  <a:off x="3158244"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2" name="Freeform 369"/>
                <p:cNvSpPr>
                  <a:spLocks/>
                </p:cNvSpPr>
                <p:nvPr/>
              </p:nvSpPr>
              <p:spPr bwMode="auto">
                <a:xfrm>
                  <a:off x="3268359"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3" name="Freeform 370"/>
                <p:cNvSpPr>
                  <a:spLocks/>
                </p:cNvSpPr>
                <p:nvPr/>
              </p:nvSpPr>
              <p:spPr bwMode="auto">
                <a:xfrm>
                  <a:off x="3394587" y="3672526"/>
                  <a:ext cx="18800"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4" name="Freeform 371"/>
                <p:cNvSpPr>
                  <a:spLocks/>
                </p:cNvSpPr>
                <p:nvPr/>
              </p:nvSpPr>
              <p:spPr bwMode="auto">
                <a:xfrm>
                  <a:off x="3660472"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5" name="Freeform 372"/>
                <p:cNvSpPr>
                  <a:spLocks/>
                </p:cNvSpPr>
                <p:nvPr/>
              </p:nvSpPr>
              <p:spPr bwMode="auto">
                <a:xfrm>
                  <a:off x="3714187" y="3672526"/>
                  <a:ext cx="8057" cy="10743"/>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 name="Freeform 373"/>
                <p:cNvSpPr>
                  <a:spLocks/>
                </p:cNvSpPr>
                <p:nvPr/>
              </p:nvSpPr>
              <p:spPr bwMode="auto">
                <a:xfrm>
                  <a:off x="3778644" y="3672526"/>
                  <a:ext cx="26857" cy="10743"/>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7" name="Freeform 376"/>
                <p:cNvSpPr>
                  <a:spLocks/>
                </p:cNvSpPr>
                <p:nvPr/>
              </p:nvSpPr>
              <p:spPr bwMode="auto">
                <a:xfrm>
                  <a:off x="4049900" y="3653726"/>
                  <a:ext cx="29543"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384"/>
                <p:cNvSpPr>
                  <a:spLocks/>
                </p:cNvSpPr>
                <p:nvPr/>
              </p:nvSpPr>
              <p:spPr bwMode="auto">
                <a:xfrm>
                  <a:off x="3222702"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385"/>
                <p:cNvSpPr>
                  <a:spLocks/>
                </p:cNvSpPr>
                <p:nvPr/>
              </p:nvSpPr>
              <p:spPr bwMode="auto">
                <a:xfrm>
                  <a:off x="3851158" y="3645669"/>
                  <a:ext cx="26857" cy="8057"/>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390"/>
                <p:cNvSpPr>
                  <a:spLocks/>
                </p:cNvSpPr>
                <p:nvPr/>
              </p:nvSpPr>
              <p:spPr bwMode="auto">
                <a:xfrm>
                  <a:off x="3303273" y="3626869"/>
                  <a:ext cx="10743" cy="18800"/>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391"/>
                <p:cNvSpPr>
                  <a:spLocks/>
                </p:cNvSpPr>
                <p:nvPr/>
              </p:nvSpPr>
              <p:spPr bwMode="auto">
                <a:xfrm>
                  <a:off x="3432187" y="3626869"/>
                  <a:ext cx="26857" cy="18800"/>
                </a:xfrm>
                <a:custGeom>
                  <a:avLst/>
                  <a:gdLst/>
                  <a:ahLst/>
                  <a:cxnLst>
                    <a:cxn ang="0">
                      <a:pos x="1" y="2"/>
                    </a:cxn>
                    <a:cxn ang="0">
                      <a:pos x="3" y="1"/>
                    </a:cxn>
                    <a:cxn ang="0">
                      <a:pos x="1" y="2"/>
                    </a:cxn>
                  </a:cxnLst>
                  <a:rect l="0" t="0" r="r" b="b"/>
                  <a:pathLst>
                    <a:path w="3" h="2">
                      <a:moveTo>
                        <a:pt x="1" y="2"/>
                      </a:moveTo>
                      <a:cubicBezTo>
                        <a:pt x="2" y="2"/>
                        <a:pt x="2" y="1"/>
                        <a:pt x="3" y="1"/>
                      </a:cubicBezTo>
                      <a:cubicBezTo>
                        <a:pt x="3" y="0"/>
                        <a:pt x="0" y="0"/>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392"/>
                <p:cNvSpPr>
                  <a:spLocks/>
                </p:cNvSpPr>
                <p:nvPr/>
              </p:nvSpPr>
              <p:spPr bwMode="auto">
                <a:xfrm>
                  <a:off x="3813558" y="3608069"/>
                  <a:ext cx="37600" cy="45657"/>
                </a:xfrm>
                <a:custGeom>
                  <a:avLst/>
                  <a:gdLst/>
                  <a:ahLst/>
                  <a:cxnLst>
                    <a:cxn ang="0">
                      <a:pos x="4" y="3"/>
                    </a:cxn>
                    <a:cxn ang="0">
                      <a:pos x="4" y="3"/>
                    </a:cxn>
                  </a:cxnLst>
                  <a:rect l="0" t="0" r="r" b="b"/>
                  <a:pathLst>
                    <a:path w="4" h="5">
                      <a:moveTo>
                        <a:pt x="4" y="3"/>
                      </a:moveTo>
                      <a:cubicBezTo>
                        <a:pt x="1" y="0"/>
                        <a:pt x="0" y="5"/>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393"/>
                <p:cNvSpPr>
                  <a:spLocks/>
                </p:cNvSpPr>
                <p:nvPr/>
              </p:nvSpPr>
              <p:spPr bwMode="auto">
                <a:xfrm>
                  <a:off x="3988129" y="3626869"/>
                  <a:ext cx="26857" cy="18800"/>
                </a:xfrm>
                <a:custGeom>
                  <a:avLst/>
                  <a:gdLst/>
                  <a:ahLst/>
                  <a:cxnLst>
                    <a:cxn ang="0">
                      <a:pos x="0" y="2"/>
                    </a:cxn>
                    <a:cxn ang="0">
                      <a:pos x="3" y="2"/>
                    </a:cxn>
                    <a:cxn ang="0">
                      <a:pos x="3" y="0"/>
                    </a:cxn>
                    <a:cxn ang="0">
                      <a:pos x="0" y="0"/>
                    </a:cxn>
                    <a:cxn ang="0">
                      <a:pos x="0" y="2"/>
                    </a:cxn>
                  </a:cxnLst>
                  <a:rect l="0" t="0" r="r" b="b"/>
                  <a:pathLst>
                    <a:path w="3" h="2">
                      <a:moveTo>
                        <a:pt x="0" y="2"/>
                      </a:moveTo>
                      <a:cubicBezTo>
                        <a:pt x="1" y="2"/>
                        <a:pt x="2" y="2"/>
                        <a:pt x="3" y="2"/>
                      </a:cubicBezTo>
                      <a:cubicBezTo>
                        <a:pt x="3" y="1"/>
                        <a:pt x="3" y="1"/>
                        <a:pt x="3" y="0"/>
                      </a:cubicBezTo>
                      <a:cubicBezTo>
                        <a:pt x="2"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399"/>
                <p:cNvSpPr>
                  <a:spLocks/>
                </p:cNvSpPr>
                <p:nvPr/>
              </p:nvSpPr>
              <p:spPr bwMode="auto">
                <a:xfrm>
                  <a:off x="3249559" y="3600012"/>
                  <a:ext cx="26857" cy="37600"/>
                </a:xfrm>
                <a:custGeom>
                  <a:avLst/>
                  <a:gdLst/>
                  <a:ahLst/>
                  <a:cxnLst>
                    <a:cxn ang="0">
                      <a:pos x="0" y="3"/>
                    </a:cxn>
                    <a:cxn ang="0">
                      <a:pos x="0" y="1"/>
                    </a:cxn>
                    <a:cxn ang="0">
                      <a:pos x="0" y="3"/>
                    </a:cxn>
                  </a:cxnLst>
                  <a:rect l="0" t="0" r="r" b="b"/>
                  <a:pathLst>
                    <a:path w="3" h="4">
                      <a:moveTo>
                        <a:pt x="0" y="3"/>
                      </a:moveTo>
                      <a:cubicBezTo>
                        <a:pt x="3" y="4"/>
                        <a:pt x="3"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400"/>
                <p:cNvSpPr>
                  <a:spLocks/>
                </p:cNvSpPr>
                <p:nvPr/>
              </p:nvSpPr>
              <p:spPr bwMode="auto">
                <a:xfrm>
                  <a:off x="3958586" y="3600012"/>
                  <a:ext cx="18800" cy="37600"/>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3"/>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401"/>
                <p:cNvSpPr>
                  <a:spLocks/>
                </p:cNvSpPr>
                <p:nvPr/>
              </p:nvSpPr>
              <p:spPr bwMode="auto">
                <a:xfrm>
                  <a:off x="4160015" y="3608069"/>
                  <a:ext cx="18800" cy="18800"/>
                </a:xfrm>
                <a:custGeom>
                  <a:avLst/>
                  <a:gdLst/>
                  <a:ahLst/>
                  <a:cxnLst>
                    <a:cxn ang="0">
                      <a:pos x="1" y="2"/>
                    </a:cxn>
                    <a:cxn ang="0">
                      <a:pos x="2" y="2"/>
                    </a:cxn>
                    <a:cxn ang="0">
                      <a:pos x="2" y="0"/>
                    </a:cxn>
                    <a:cxn ang="0">
                      <a:pos x="0" y="1"/>
                    </a:cxn>
                    <a:cxn ang="0">
                      <a:pos x="1" y="2"/>
                    </a:cxn>
                  </a:cxnLst>
                  <a:rect l="0" t="0" r="r" b="b"/>
                  <a:pathLst>
                    <a:path w="2" h="2">
                      <a:moveTo>
                        <a:pt x="1" y="2"/>
                      </a:moveTo>
                      <a:cubicBezTo>
                        <a:pt x="2" y="2"/>
                        <a:pt x="2" y="2"/>
                        <a:pt x="2" y="2"/>
                      </a:cubicBezTo>
                      <a:cubicBezTo>
                        <a:pt x="2" y="1"/>
                        <a:pt x="2" y="1"/>
                        <a:pt x="2" y="0"/>
                      </a:cubicBezTo>
                      <a:cubicBezTo>
                        <a:pt x="1" y="0"/>
                        <a:pt x="1" y="1"/>
                        <a:pt x="0" y="1"/>
                      </a:cubicBezTo>
                      <a:cubicBezTo>
                        <a:pt x="0" y="1"/>
                        <a:pt x="1" y="2"/>
                        <a:pt x="1"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405"/>
                <p:cNvSpPr>
                  <a:spLocks/>
                </p:cNvSpPr>
                <p:nvPr/>
              </p:nvSpPr>
              <p:spPr bwMode="auto">
                <a:xfrm>
                  <a:off x="3394587" y="3608069"/>
                  <a:ext cx="18800" cy="18800"/>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406"/>
                <p:cNvSpPr>
                  <a:spLocks/>
                </p:cNvSpPr>
                <p:nvPr/>
              </p:nvSpPr>
              <p:spPr bwMode="auto">
                <a:xfrm>
                  <a:off x="3851158" y="3618812"/>
                  <a:ext cx="26857" cy="8057"/>
                </a:xfrm>
                <a:custGeom>
                  <a:avLst/>
                  <a:gdLst/>
                  <a:ahLst/>
                  <a:cxnLst>
                    <a:cxn ang="0">
                      <a:pos x="0" y="0"/>
                    </a:cxn>
                    <a:cxn ang="0">
                      <a:pos x="3" y="1"/>
                    </a:cxn>
                    <a:cxn ang="0">
                      <a:pos x="0" y="0"/>
                    </a:cxn>
                  </a:cxnLst>
                  <a:rect l="0" t="0" r="r" b="b"/>
                  <a:pathLst>
                    <a:path w="3" h="1">
                      <a:moveTo>
                        <a:pt x="0" y="0"/>
                      </a:moveTo>
                      <a:cubicBezTo>
                        <a:pt x="1" y="1"/>
                        <a:pt x="2" y="0"/>
                        <a:pt x="3" y="1"/>
                      </a:cubicBezTo>
                      <a:cubicBezTo>
                        <a:pt x="3" y="0"/>
                        <a:pt x="1" y="0"/>
                        <a:pt x="0"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609"/>
                <p:cNvSpPr>
                  <a:spLocks/>
                </p:cNvSpPr>
                <p:nvPr/>
              </p:nvSpPr>
              <p:spPr bwMode="auto">
                <a:xfrm>
                  <a:off x="3915616" y="3054812"/>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610"/>
                <p:cNvSpPr>
                  <a:spLocks/>
                </p:cNvSpPr>
                <p:nvPr/>
              </p:nvSpPr>
              <p:spPr bwMode="auto">
                <a:xfrm>
                  <a:off x="4049901" y="3054812"/>
                  <a:ext cx="29544"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611"/>
                <p:cNvSpPr>
                  <a:spLocks/>
                </p:cNvSpPr>
                <p:nvPr/>
              </p:nvSpPr>
              <p:spPr bwMode="auto">
                <a:xfrm>
                  <a:off x="4079443" y="3054812"/>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619"/>
                <p:cNvSpPr>
                  <a:spLocks/>
                </p:cNvSpPr>
                <p:nvPr/>
              </p:nvSpPr>
              <p:spPr bwMode="auto">
                <a:xfrm>
                  <a:off x="3722245" y="3025270"/>
                  <a:ext cx="18801" cy="10743"/>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620"/>
                <p:cNvSpPr>
                  <a:spLocks/>
                </p:cNvSpPr>
                <p:nvPr/>
              </p:nvSpPr>
              <p:spPr bwMode="auto">
                <a:xfrm>
                  <a:off x="3988129" y="3009155"/>
                  <a:ext cx="26857" cy="45658"/>
                </a:xfrm>
                <a:custGeom>
                  <a:avLst/>
                  <a:gdLst/>
                  <a:ahLst/>
                  <a:cxnLst>
                    <a:cxn ang="0">
                      <a:pos x="3" y="2"/>
                    </a:cxn>
                    <a:cxn ang="0">
                      <a:pos x="3" y="2"/>
                    </a:cxn>
                  </a:cxnLst>
                  <a:rect l="0" t="0" r="r" b="b"/>
                  <a:pathLst>
                    <a:path w="3" h="5">
                      <a:moveTo>
                        <a:pt x="3" y="2"/>
                      </a:moveTo>
                      <a:cubicBezTo>
                        <a:pt x="0" y="0"/>
                        <a:pt x="0" y="5"/>
                        <a:pt x="3"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621"/>
                <p:cNvSpPr>
                  <a:spLocks/>
                </p:cNvSpPr>
                <p:nvPr/>
              </p:nvSpPr>
              <p:spPr bwMode="auto">
                <a:xfrm>
                  <a:off x="4023044" y="3009155"/>
                  <a:ext cx="18801" cy="34915"/>
                </a:xfrm>
                <a:custGeom>
                  <a:avLst/>
                  <a:gdLst/>
                  <a:ahLst/>
                  <a:cxnLst>
                    <a:cxn ang="0">
                      <a:pos x="0" y="3"/>
                    </a:cxn>
                    <a:cxn ang="0">
                      <a:pos x="0" y="1"/>
                    </a:cxn>
                    <a:cxn ang="0">
                      <a:pos x="0" y="3"/>
                    </a:cxn>
                  </a:cxnLst>
                  <a:rect l="0" t="0" r="r" b="b"/>
                  <a:pathLst>
                    <a:path w="2" h="4">
                      <a:moveTo>
                        <a:pt x="0" y="3"/>
                      </a:moveTo>
                      <a:cubicBezTo>
                        <a:pt x="2" y="4"/>
                        <a:pt x="2" y="0"/>
                        <a:pt x="0" y="1"/>
                      </a:cubicBezTo>
                      <a:cubicBezTo>
                        <a:pt x="0" y="2"/>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622"/>
                <p:cNvSpPr>
                  <a:spLocks/>
                </p:cNvSpPr>
                <p:nvPr/>
              </p:nvSpPr>
              <p:spPr bwMode="auto">
                <a:xfrm>
                  <a:off x="4068701" y="2998413"/>
                  <a:ext cx="45658" cy="45658"/>
                </a:xfrm>
                <a:custGeom>
                  <a:avLst/>
                  <a:gdLst/>
                  <a:ahLst/>
                  <a:cxnLst>
                    <a:cxn ang="0">
                      <a:pos x="5" y="3"/>
                    </a:cxn>
                    <a:cxn ang="0">
                      <a:pos x="0" y="3"/>
                    </a:cxn>
                    <a:cxn ang="0">
                      <a:pos x="5" y="3"/>
                    </a:cxn>
                  </a:cxnLst>
                  <a:rect l="0" t="0" r="r" b="b"/>
                  <a:pathLst>
                    <a:path w="5" h="5">
                      <a:moveTo>
                        <a:pt x="5" y="3"/>
                      </a:moveTo>
                      <a:cubicBezTo>
                        <a:pt x="5" y="0"/>
                        <a:pt x="2" y="4"/>
                        <a:pt x="0" y="3"/>
                      </a:cubicBezTo>
                      <a:cubicBezTo>
                        <a:pt x="0" y="5"/>
                        <a:pt x="5" y="5"/>
                        <a:pt x="5"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630"/>
                <p:cNvSpPr>
                  <a:spLocks/>
                </p:cNvSpPr>
                <p:nvPr/>
              </p:nvSpPr>
              <p:spPr bwMode="auto">
                <a:xfrm>
                  <a:off x="4041843" y="2963498"/>
                  <a:ext cx="8058" cy="8058"/>
                </a:xfrm>
                <a:custGeom>
                  <a:avLst/>
                  <a:gdLst/>
                  <a:ahLst/>
                  <a:cxnLst>
                    <a:cxn ang="0">
                      <a:pos x="0" y="1"/>
                    </a:cxn>
                    <a:cxn ang="0">
                      <a:pos x="1" y="1"/>
                    </a:cxn>
                    <a:cxn ang="0">
                      <a:pos x="1" y="0"/>
                    </a:cxn>
                    <a:cxn ang="0">
                      <a:pos x="0" y="0"/>
                    </a:cxn>
                    <a:cxn ang="0">
                      <a:pos x="0" y="1"/>
                    </a:cxn>
                  </a:cxnLst>
                  <a:rect l="0" t="0" r="r" b="b"/>
                  <a:pathLst>
                    <a:path w="1" h="1">
                      <a:moveTo>
                        <a:pt x="0" y="1"/>
                      </a:moveTo>
                      <a:cubicBezTo>
                        <a:pt x="0" y="1"/>
                        <a:pt x="1" y="1"/>
                        <a:pt x="1" y="1"/>
                      </a:cubicBezTo>
                      <a:cubicBezTo>
                        <a:pt x="1" y="1"/>
                        <a:pt x="1" y="0"/>
                        <a:pt x="1" y="0"/>
                      </a:cubicBezTo>
                      <a:cubicBezTo>
                        <a:pt x="1" y="0"/>
                        <a:pt x="0"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632"/>
                <p:cNvSpPr>
                  <a:spLocks/>
                </p:cNvSpPr>
                <p:nvPr/>
              </p:nvSpPr>
              <p:spPr bwMode="auto">
                <a:xfrm>
                  <a:off x="3977386" y="2936640"/>
                  <a:ext cx="37600" cy="26857"/>
                </a:xfrm>
                <a:custGeom>
                  <a:avLst/>
                  <a:gdLst/>
                  <a:ahLst/>
                  <a:cxnLst>
                    <a:cxn ang="0">
                      <a:pos x="2" y="3"/>
                    </a:cxn>
                    <a:cxn ang="0">
                      <a:pos x="4" y="2"/>
                    </a:cxn>
                    <a:cxn ang="0">
                      <a:pos x="2" y="3"/>
                    </a:cxn>
                  </a:cxnLst>
                  <a:rect l="0" t="0" r="r" b="b"/>
                  <a:pathLst>
                    <a:path w="4" h="3">
                      <a:moveTo>
                        <a:pt x="2" y="3"/>
                      </a:moveTo>
                      <a:cubicBezTo>
                        <a:pt x="3" y="3"/>
                        <a:pt x="3" y="2"/>
                        <a:pt x="4" y="2"/>
                      </a:cubicBezTo>
                      <a:cubicBezTo>
                        <a:pt x="3" y="0"/>
                        <a:pt x="0" y="2"/>
                        <a:pt x="2"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 name="Freeform 635"/>
                <p:cNvSpPr>
                  <a:spLocks/>
                </p:cNvSpPr>
                <p:nvPr/>
              </p:nvSpPr>
              <p:spPr bwMode="auto">
                <a:xfrm>
                  <a:off x="4087501" y="2936640"/>
                  <a:ext cx="45658" cy="26857"/>
                </a:xfrm>
                <a:custGeom>
                  <a:avLst/>
                  <a:gdLst/>
                  <a:ahLst/>
                  <a:cxnLst>
                    <a:cxn ang="0">
                      <a:pos x="5" y="2"/>
                    </a:cxn>
                    <a:cxn ang="0">
                      <a:pos x="5" y="2"/>
                    </a:cxn>
                  </a:cxnLst>
                  <a:rect l="0" t="0" r="r" b="b"/>
                  <a:pathLst>
                    <a:path w="5" h="3">
                      <a:moveTo>
                        <a:pt x="5" y="2"/>
                      </a:moveTo>
                      <a:cubicBezTo>
                        <a:pt x="3" y="0"/>
                        <a:pt x="0" y="3"/>
                        <a:pt x="5"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 name="Freeform 643"/>
                <p:cNvSpPr>
                  <a:spLocks/>
                </p:cNvSpPr>
                <p:nvPr/>
              </p:nvSpPr>
              <p:spPr bwMode="auto">
                <a:xfrm>
                  <a:off x="3786702" y="2899040"/>
                  <a:ext cx="18801" cy="18801"/>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 name="Freeform 644"/>
                <p:cNvSpPr>
                  <a:spLocks/>
                </p:cNvSpPr>
                <p:nvPr/>
              </p:nvSpPr>
              <p:spPr bwMode="auto">
                <a:xfrm>
                  <a:off x="3950529" y="2899040"/>
                  <a:ext cx="8058"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 name="Freeform 664"/>
                <p:cNvSpPr>
                  <a:spLocks/>
                </p:cNvSpPr>
                <p:nvPr/>
              </p:nvSpPr>
              <p:spPr bwMode="auto">
                <a:xfrm>
                  <a:off x="3977386" y="2807726"/>
                  <a:ext cx="10743" cy="18801"/>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 name="Freeform 669"/>
                <p:cNvSpPr>
                  <a:spLocks/>
                </p:cNvSpPr>
                <p:nvPr/>
              </p:nvSpPr>
              <p:spPr bwMode="auto">
                <a:xfrm>
                  <a:off x="4023044" y="2799670"/>
                  <a:ext cx="18801" cy="8058"/>
                </a:xfrm>
                <a:custGeom>
                  <a:avLst/>
                  <a:gdLst/>
                  <a:ahLst/>
                  <a:cxnLst>
                    <a:cxn ang="0">
                      <a:pos x="0" y="1"/>
                    </a:cxn>
                    <a:cxn ang="0">
                      <a:pos x="2" y="1"/>
                    </a:cxn>
                    <a:cxn ang="0">
                      <a:pos x="2" y="0"/>
                    </a:cxn>
                    <a:cxn ang="0">
                      <a:pos x="0" y="0"/>
                    </a:cxn>
                    <a:cxn ang="0">
                      <a:pos x="0" y="1"/>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 name="Freeform 688"/>
                <p:cNvSpPr>
                  <a:spLocks/>
                </p:cNvSpPr>
                <p:nvPr/>
              </p:nvSpPr>
              <p:spPr bwMode="auto">
                <a:xfrm>
                  <a:off x="3751787" y="2662698"/>
                  <a:ext cx="26857" cy="8058"/>
                </a:xfrm>
                <a:custGeom>
                  <a:avLst/>
                  <a:gdLst/>
                  <a:ahLst/>
                  <a:cxnLst>
                    <a:cxn ang="0">
                      <a:pos x="0" y="1"/>
                    </a:cxn>
                    <a:cxn ang="0">
                      <a:pos x="3" y="1"/>
                    </a:cxn>
                    <a:cxn ang="0">
                      <a:pos x="3" y="0"/>
                    </a:cxn>
                    <a:cxn ang="0">
                      <a:pos x="0" y="0"/>
                    </a:cxn>
                    <a:cxn ang="0">
                      <a:pos x="0" y="1"/>
                    </a:cxn>
                  </a:cxnLst>
                  <a:rect l="0" t="0" r="r" b="b"/>
                  <a:pathLst>
                    <a:path w="3" h="1">
                      <a:moveTo>
                        <a:pt x="0" y="1"/>
                      </a:moveTo>
                      <a:cubicBezTo>
                        <a:pt x="1" y="1"/>
                        <a:pt x="2" y="1"/>
                        <a:pt x="3" y="1"/>
                      </a:cubicBezTo>
                      <a:cubicBezTo>
                        <a:pt x="3" y="1"/>
                        <a:pt x="3" y="0"/>
                        <a:pt x="3" y="0"/>
                      </a:cubicBezTo>
                      <a:cubicBezTo>
                        <a:pt x="2" y="0"/>
                        <a:pt x="1" y="0"/>
                        <a:pt x="0" y="0"/>
                      </a:cubicBezTo>
                      <a:cubicBezTo>
                        <a:pt x="0" y="0"/>
                        <a:pt x="0" y="1"/>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 name="Freeform 699"/>
                <p:cNvSpPr>
                  <a:spLocks/>
                </p:cNvSpPr>
                <p:nvPr/>
              </p:nvSpPr>
              <p:spPr bwMode="auto">
                <a:xfrm>
                  <a:off x="4151958" y="2517670"/>
                  <a:ext cx="8058" cy="16114"/>
                </a:xfrm>
                <a:custGeom>
                  <a:avLst/>
                  <a:gdLst/>
                  <a:ahLst/>
                  <a:cxnLst>
                    <a:cxn ang="0">
                      <a:pos x="0" y="2"/>
                    </a:cxn>
                    <a:cxn ang="0">
                      <a:pos x="1" y="2"/>
                    </a:cxn>
                    <a:cxn ang="0">
                      <a:pos x="1" y="0"/>
                    </a:cxn>
                    <a:cxn ang="0">
                      <a:pos x="0" y="0"/>
                    </a:cxn>
                    <a:cxn ang="0">
                      <a:pos x="0" y="2"/>
                    </a:cxn>
                  </a:cxnLst>
                  <a:rect l="0" t="0" r="r" b="b"/>
                  <a:pathLst>
                    <a:path w="1" h="2">
                      <a:moveTo>
                        <a:pt x="0" y="2"/>
                      </a:moveTo>
                      <a:cubicBezTo>
                        <a:pt x="0" y="2"/>
                        <a:pt x="1" y="2"/>
                        <a:pt x="1" y="2"/>
                      </a:cubicBezTo>
                      <a:cubicBezTo>
                        <a:pt x="1" y="1"/>
                        <a:pt x="1" y="1"/>
                        <a:pt x="1" y="0"/>
                      </a:cubicBezTo>
                      <a:cubicBezTo>
                        <a:pt x="1" y="0"/>
                        <a:pt x="0"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703"/>
                <p:cNvSpPr>
                  <a:spLocks/>
                </p:cNvSpPr>
                <p:nvPr/>
              </p:nvSpPr>
              <p:spPr bwMode="auto">
                <a:xfrm>
                  <a:off x="4023044" y="2445156"/>
                  <a:ext cx="18801" cy="16114"/>
                </a:xfrm>
                <a:custGeom>
                  <a:avLst/>
                  <a:gdLst/>
                  <a:ahLst/>
                  <a:cxnLst>
                    <a:cxn ang="0">
                      <a:pos x="0" y="2"/>
                    </a:cxn>
                    <a:cxn ang="0">
                      <a:pos x="2" y="2"/>
                    </a:cxn>
                    <a:cxn ang="0">
                      <a:pos x="2" y="0"/>
                    </a:cxn>
                    <a:cxn ang="0">
                      <a:pos x="0" y="0"/>
                    </a:cxn>
                    <a:cxn ang="0">
                      <a:pos x="0" y="2"/>
                    </a:cxn>
                  </a:cxnLst>
                  <a:rect l="0" t="0" r="r" b="b"/>
                  <a:pathLst>
                    <a:path w="2" h="2">
                      <a:moveTo>
                        <a:pt x="0" y="2"/>
                      </a:moveTo>
                      <a:cubicBezTo>
                        <a:pt x="1" y="2"/>
                        <a:pt x="1" y="2"/>
                        <a:pt x="2" y="2"/>
                      </a:cubicBezTo>
                      <a:cubicBezTo>
                        <a:pt x="2" y="1"/>
                        <a:pt x="2" y="1"/>
                        <a:pt x="2" y="0"/>
                      </a:cubicBezTo>
                      <a:cubicBezTo>
                        <a:pt x="1" y="0"/>
                        <a:pt x="1" y="0"/>
                        <a:pt x="0" y="0"/>
                      </a:cubicBezTo>
                      <a:cubicBezTo>
                        <a:pt x="0" y="1"/>
                        <a:pt x="0" y="1"/>
                        <a:pt x="0" y="2"/>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705"/>
                <p:cNvSpPr>
                  <a:spLocks/>
                </p:cNvSpPr>
                <p:nvPr/>
              </p:nvSpPr>
              <p:spPr bwMode="auto">
                <a:xfrm>
                  <a:off x="2739275" y="4502410"/>
                  <a:ext cx="26857" cy="53714"/>
                </a:xfrm>
                <a:custGeom>
                  <a:avLst/>
                  <a:gdLst/>
                  <a:ahLst/>
                  <a:cxnLst>
                    <a:cxn ang="0">
                      <a:pos x="0" y="6"/>
                    </a:cxn>
                    <a:cxn ang="0">
                      <a:pos x="3" y="3"/>
                    </a:cxn>
                    <a:cxn ang="0">
                      <a:pos x="0" y="6"/>
                    </a:cxn>
                  </a:cxnLst>
                  <a:rect l="0" t="0" r="r" b="b"/>
                  <a:pathLst>
                    <a:path w="3" h="6">
                      <a:moveTo>
                        <a:pt x="0" y="6"/>
                      </a:moveTo>
                      <a:cubicBezTo>
                        <a:pt x="1" y="5"/>
                        <a:pt x="1" y="4"/>
                        <a:pt x="3" y="3"/>
                      </a:cubicBezTo>
                      <a:cubicBezTo>
                        <a:pt x="2" y="0"/>
                        <a:pt x="0" y="4"/>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706"/>
                <p:cNvSpPr>
                  <a:spLocks/>
                </p:cNvSpPr>
                <p:nvPr/>
              </p:nvSpPr>
              <p:spPr bwMode="auto">
                <a:xfrm>
                  <a:off x="2639903" y="4373496"/>
                  <a:ext cx="45658" cy="56401"/>
                </a:xfrm>
                <a:custGeom>
                  <a:avLst/>
                  <a:gdLst/>
                  <a:ahLst/>
                  <a:cxnLst>
                    <a:cxn ang="0">
                      <a:pos x="4" y="4"/>
                    </a:cxn>
                    <a:cxn ang="0">
                      <a:pos x="1" y="2"/>
                    </a:cxn>
                    <a:cxn ang="0">
                      <a:pos x="4" y="4"/>
                    </a:cxn>
                  </a:cxnLst>
                  <a:rect l="0" t="0" r="r" b="b"/>
                  <a:pathLst>
                    <a:path w="5" h="6">
                      <a:moveTo>
                        <a:pt x="4" y="4"/>
                      </a:moveTo>
                      <a:cubicBezTo>
                        <a:pt x="5" y="6"/>
                        <a:pt x="4" y="0"/>
                        <a:pt x="1" y="2"/>
                      </a:cubicBezTo>
                      <a:cubicBezTo>
                        <a:pt x="0" y="4"/>
                        <a:pt x="4" y="2"/>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707"/>
                <p:cNvSpPr>
                  <a:spLocks/>
                </p:cNvSpPr>
                <p:nvPr/>
              </p:nvSpPr>
              <p:spPr bwMode="auto">
                <a:xfrm>
                  <a:off x="2940702" y="4338581"/>
                  <a:ext cx="26857" cy="26857"/>
                </a:xfrm>
                <a:custGeom>
                  <a:avLst/>
                  <a:gdLst/>
                  <a:ahLst/>
                  <a:cxnLst>
                    <a:cxn ang="0">
                      <a:pos x="0" y="3"/>
                    </a:cxn>
                    <a:cxn ang="0">
                      <a:pos x="3" y="0"/>
                    </a:cxn>
                    <a:cxn ang="0">
                      <a:pos x="0" y="3"/>
                    </a:cxn>
                  </a:cxnLst>
                  <a:rect l="0" t="0" r="r" b="b"/>
                  <a:pathLst>
                    <a:path w="3" h="3">
                      <a:moveTo>
                        <a:pt x="0" y="3"/>
                      </a:moveTo>
                      <a:cubicBezTo>
                        <a:pt x="1" y="3"/>
                        <a:pt x="3" y="2"/>
                        <a:pt x="3" y="0"/>
                      </a:cubicBezTo>
                      <a:cubicBezTo>
                        <a:pt x="1" y="1"/>
                        <a:pt x="0" y="2"/>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708"/>
                <p:cNvSpPr>
                  <a:spLocks noEditPoints="1"/>
                </p:cNvSpPr>
                <p:nvPr/>
              </p:nvSpPr>
              <p:spPr bwMode="auto">
                <a:xfrm>
                  <a:off x="2921903" y="3172983"/>
                  <a:ext cx="1246170" cy="1063541"/>
                </a:xfrm>
                <a:custGeom>
                  <a:avLst/>
                  <a:gdLst/>
                  <a:ahLst/>
                  <a:cxnLst>
                    <a:cxn ang="0">
                      <a:pos x="80" y="56"/>
                    </a:cxn>
                    <a:cxn ang="0">
                      <a:pos x="83" y="53"/>
                    </a:cxn>
                    <a:cxn ang="0">
                      <a:pos x="82" y="49"/>
                    </a:cxn>
                    <a:cxn ang="0">
                      <a:pos x="85" y="47"/>
                    </a:cxn>
                    <a:cxn ang="0">
                      <a:pos x="97" y="45"/>
                    </a:cxn>
                    <a:cxn ang="0">
                      <a:pos x="92" y="43"/>
                    </a:cxn>
                    <a:cxn ang="0">
                      <a:pos x="99" y="38"/>
                    </a:cxn>
                    <a:cxn ang="0">
                      <a:pos x="107" y="37"/>
                    </a:cxn>
                    <a:cxn ang="0">
                      <a:pos x="107" y="35"/>
                    </a:cxn>
                    <a:cxn ang="0">
                      <a:pos x="111" y="37"/>
                    </a:cxn>
                    <a:cxn ang="0">
                      <a:pos x="112" y="35"/>
                    </a:cxn>
                    <a:cxn ang="0">
                      <a:pos x="109" y="28"/>
                    </a:cxn>
                    <a:cxn ang="0">
                      <a:pos x="116" y="25"/>
                    </a:cxn>
                    <a:cxn ang="0">
                      <a:pos x="116" y="28"/>
                    </a:cxn>
                    <a:cxn ang="0">
                      <a:pos x="114" y="23"/>
                    </a:cxn>
                    <a:cxn ang="0">
                      <a:pos x="130" y="16"/>
                    </a:cxn>
                    <a:cxn ang="0">
                      <a:pos x="131" y="10"/>
                    </a:cxn>
                    <a:cxn ang="0">
                      <a:pos x="136" y="12"/>
                    </a:cxn>
                    <a:cxn ang="0">
                      <a:pos x="133" y="3"/>
                    </a:cxn>
                    <a:cxn ang="0">
                      <a:pos x="125" y="5"/>
                    </a:cxn>
                    <a:cxn ang="0">
                      <a:pos x="123" y="6"/>
                    </a:cxn>
                    <a:cxn ang="0">
                      <a:pos x="106" y="18"/>
                    </a:cxn>
                    <a:cxn ang="0">
                      <a:pos x="103" y="17"/>
                    </a:cxn>
                    <a:cxn ang="0">
                      <a:pos x="99" y="27"/>
                    </a:cxn>
                    <a:cxn ang="0">
                      <a:pos x="95" y="31"/>
                    </a:cxn>
                    <a:cxn ang="0">
                      <a:pos x="83" y="35"/>
                    </a:cxn>
                    <a:cxn ang="0">
                      <a:pos x="69" y="49"/>
                    </a:cxn>
                    <a:cxn ang="0">
                      <a:pos x="61" y="53"/>
                    </a:cxn>
                    <a:cxn ang="0">
                      <a:pos x="61" y="55"/>
                    </a:cxn>
                    <a:cxn ang="0">
                      <a:pos x="50" y="68"/>
                    </a:cxn>
                    <a:cxn ang="0">
                      <a:pos x="42" y="71"/>
                    </a:cxn>
                    <a:cxn ang="0">
                      <a:pos x="38" y="80"/>
                    </a:cxn>
                    <a:cxn ang="0">
                      <a:pos x="32" y="80"/>
                    </a:cxn>
                    <a:cxn ang="0">
                      <a:pos x="28" y="83"/>
                    </a:cxn>
                    <a:cxn ang="0">
                      <a:pos x="21" y="89"/>
                    </a:cxn>
                    <a:cxn ang="0">
                      <a:pos x="15" y="103"/>
                    </a:cxn>
                    <a:cxn ang="0">
                      <a:pos x="12" y="98"/>
                    </a:cxn>
                    <a:cxn ang="0">
                      <a:pos x="5" y="99"/>
                    </a:cxn>
                    <a:cxn ang="0">
                      <a:pos x="0" y="115"/>
                    </a:cxn>
                    <a:cxn ang="0">
                      <a:pos x="14" y="113"/>
                    </a:cxn>
                    <a:cxn ang="0">
                      <a:pos x="12" y="105"/>
                    </a:cxn>
                    <a:cxn ang="0">
                      <a:pos x="23" y="107"/>
                    </a:cxn>
                    <a:cxn ang="0">
                      <a:pos x="36" y="110"/>
                    </a:cxn>
                    <a:cxn ang="0">
                      <a:pos x="25" y="109"/>
                    </a:cxn>
                    <a:cxn ang="0">
                      <a:pos x="28" y="100"/>
                    </a:cxn>
                    <a:cxn ang="0">
                      <a:pos x="35" y="95"/>
                    </a:cxn>
                    <a:cxn ang="0">
                      <a:pos x="48" y="84"/>
                    </a:cxn>
                    <a:cxn ang="0">
                      <a:pos x="52" y="78"/>
                    </a:cxn>
                    <a:cxn ang="0">
                      <a:pos x="57" y="75"/>
                    </a:cxn>
                    <a:cxn ang="0">
                      <a:pos x="67" y="70"/>
                    </a:cxn>
                    <a:cxn ang="0">
                      <a:pos x="69" y="75"/>
                    </a:cxn>
                    <a:cxn ang="0">
                      <a:pos x="65" y="64"/>
                    </a:cxn>
                    <a:cxn ang="0">
                      <a:pos x="69" y="66"/>
                    </a:cxn>
                    <a:cxn ang="0">
                      <a:pos x="69" y="63"/>
                    </a:cxn>
                    <a:cxn ang="0">
                      <a:pos x="65" y="68"/>
                    </a:cxn>
                    <a:cxn ang="0">
                      <a:pos x="62" y="65"/>
                    </a:cxn>
                  </a:cxnLst>
                  <a:rect l="0" t="0" r="r" b="b"/>
                  <a:pathLst>
                    <a:path w="137" h="117">
                      <a:moveTo>
                        <a:pt x="69" y="63"/>
                      </a:moveTo>
                      <a:cubicBezTo>
                        <a:pt x="70" y="58"/>
                        <a:pt x="76" y="54"/>
                        <a:pt x="80" y="56"/>
                      </a:cubicBezTo>
                      <a:cubicBezTo>
                        <a:pt x="80" y="55"/>
                        <a:pt x="80" y="53"/>
                        <a:pt x="80" y="52"/>
                      </a:cubicBezTo>
                      <a:cubicBezTo>
                        <a:pt x="82" y="51"/>
                        <a:pt x="80" y="54"/>
                        <a:pt x="83" y="53"/>
                      </a:cubicBezTo>
                      <a:cubicBezTo>
                        <a:pt x="84" y="51"/>
                        <a:pt x="80" y="53"/>
                        <a:pt x="81" y="50"/>
                      </a:cubicBezTo>
                      <a:cubicBezTo>
                        <a:pt x="81" y="50"/>
                        <a:pt x="82" y="50"/>
                        <a:pt x="82" y="49"/>
                      </a:cubicBezTo>
                      <a:cubicBezTo>
                        <a:pt x="85" y="48"/>
                        <a:pt x="84" y="51"/>
                        <a:pt x="87" y="50"/>
                      </a:cubicBezTo>
                      <a:cubicBezTo>
                        <a:pt x="88" y="48"/>
                        <a:pt x="85" y="48"/>
                        <a:pt x="85" y="47"/>
                      </a:cubicBezTo>
                      <a:cubicBezTo>
                        <a:pt x="86" y="46"/>
                        <a:pt x="88" y="46"/>
                        <a:pt x="88" y="43"/>
                      </a:cubicBezTo>
                      <a:cubicBezTo>
                        <a:pt x="90" y="45"/>
                        <a:pt x="93" y="45"/>
                        <a:pt x="97" y="45"/>
                      </a:cubicBezTo>
                      <a:cubicBezTo>
                        <a:pt x="97" y="43"/>
                        <a:pt x="94" y="44"/>
                        <a:pt x="95" y="41"/>
                      </a:cubicBezTo>
                      <a:cubicBezTo>
                        <a:pt x="93" y="41"/>
                        <a:pt x="94" y="44"/>
                        <a:pt x="92" y="43"/>
                      </a:cubicBezTo>
                      <a:cubicBezTo>
                        <a:pt x="89" y="41"/>
                        <a:pt x="94" y="40"/>
                        <a:pt x="97" y="40"/>
                      </a:cubicBezTo>
                      <a:cubicBezTo>
                        <a:pt x="98" y="40"/>
                        <a:pt x="99" y="38"/>
                        <a:pt x="99" y="38"/>
                      </a:cubicBezTo>
                      <a:cubicBezTo>
                        <a:pt x="101" y="38"/>
                        <a:pt x="105" y="41"/>
                        <a:pt x="107" y="40"/>
                      </a:cubicBezTo>
                      <a:cubicBezTo>
                        <a:pt x="107" y="39"/>
                        <a:pt x="107" y="38"/>
                        <a:pt x="107" y="37"/>
                      </a:cubicBezTo>
                      <a:cubicBezTo>
                        <a:pt x="105" y="37"/>
                        <a:pt x="103" y="37"/>
                        <a:pt x="102" y="37"/>
                      </a:cubicBezTo>
                      <a:cubicBezTo>
                        <a:pt x="101" y="34"/>
                        <a:pt x="105" y="36"/>
                        <a:pt x="107" y="35"/>
                      </a:cubicBezTo>
                      <a:cubicBezTo>
                        <a:pt x="105" y="33"/>
                        <a:pt x="105" y="31"/>
                        <a:pt x="108" y="30"/>
                      </a:cubicBezTo>
                      <a:cubicBezTo>
                        <a:pt x="109" y="32"/>
                        <a:pt x="108" y="36"/>
                        <a:pt x="111" y="37"/>
                      </a:cubicBezTo>
                      <a:cubicBezTo>
                        <a:pt x="113" y="36"/>
                        <a:pt x="115" y="34"/>
                        <a:pt x="116" y="31"/>
                      </a:cubicBezTo>
                      <a:cubicBezTo>
                        <a:pt x="113" y="31"/>
                        <a:pt x="113" y="34"/>
                        <a:pt x="112" y="35"/>
                      </a:cubicBezTo>
                      <a:cubicBezTo>
                        <a:pt x="109" y="34"/>
                        <a:pt x="113" y="32"/>
                        <a:pt x="113" y="30"/>
                      </a:cubicBezTo>
                      <a:cubicBezTo>
                        <a:pt x="112" y="29"/>
                        <a:pt x="111" y="28"/>
                        <a:pt x="109" y="28"/>
                      </a:cubicBezTo>
                      <a:cubicBezTo>
                        <a:pt x="109" y="27"/>
                        <a:pt x="110" y="27"/>
                        <a:pt x="109" y="25"/>
                      </a:cubicBezTo>
                      <a:cubicBezTo>
                        <a:pt x="113" y="27"/>
                        <a:pt x="112" y="24"/>
                        <a:pt x="116" y="25"/>
                      </a:cubicBezTo>
                      <a:cubicBezTo>
                        <a:pt x="113" y="27"/>
                        <a:pt x="115" y="31"/>
                        <a:pt x="119" y="30"/>
                      </a:cubicBezTo>
                      <a:cubicBezTo>
                        <a:pt x="120" y="28"/>
                        <a:pt x="117" y="29"/>
                        <a:pt x="116" y="28"/>
                      </a:cubicBezTo>
                      <a:cubicBezTo>
                        <a:pt x="118" y="26"/>
                        <a:pt x="117" y="25"/>
                        <a:pt x="117" y="22"/>
                      </a:cubicBezTo>
                      <a:cubicBezTo>
                        <a:pt x="115" y="21"/>
                        <a:pt x="117" y="24"/>
                        <a:pt x="114" y="23"/>
                      </a:cubicBezTo>
                      <a:cubicBezTo>
                        <a:pt x="117" y="19"/>
                        <a:pt x="121" y="15"/>
                        <a:pt x="125" y="12"/>
                      </a:cubicBezTo>
                      <a:cubicBezTo>
                        <a:pt x="127" y="13"/>
                        <a:pt x="127" y="16"/>
                        <a:pt x="130" y="16"/>
                      </a:cubicBezTo>
                      <a:cubicBezTo>
                        <a:pt x="128" y="14"/>
                        <a:pt x="131" y="12"/>
                        <a:pt x="128" y="11"/>
                      </a:cubicBezTo>
                      <a:cubicBezTo>
                        <a:pt x="128" y="10"/>
                        <a:pt x="130" y="10"/>
                        <a:pt x="131" y="10"/>
                      </a:cubicBezTo>
                      <a:cubicBezTo>
                        <a:pt x="132" y="10"/>
                        <a:pt x="131" y="12"/>
                        <a:pt x="131" y="13"/>
                      </a:cubicBezTo>
                      <a:cubicBezTo>
                        <a:pt x="134" y="13"/>
                        <a:pt x="133" y="11"/>
                        <a:pt x="136" y="12"/>
                      </a:cubicBezTo>
                      <a:cubicBezTo>
                        <a:pt x="137" y="9"/>
                        <a:pt x="134" y="10"/>
                        <a:pt x="133" y="10"/>
                      </a:cubicBezTo>
                      <a:cubicBezTo>
                        <a:pt x="135" y="7"/>
                        <a:pt x="133" y="8"/>
                        <a:pt x="133" y="3"/>
                      </a:cubicBezTo>
                      <a:cubicBezTo>
                        <a:pt x="129" y="4"/>
                        <a:pt x="129" y="2"/>
                        <a:pt x="127" y="2"/>
                      </a:cubicBezTo>
                      <a:cubicBezTo>
                        <a:pt x="127" y="3"/>
                        <a:pt x="126" y="4"/>
                        <a:pt x="125" y="5"/>
                      </a:cubicBezTo>
                      <a:cubicBezTo>
                        <a:pt x="121" y="5"/>
                        <a:pt x="121" y="2"/>
                        <a:pt x="119" y="0"/>
                      </a:cubicBezTo>
                      <a:cubicBezTo>
                        <a:pt x="116" y="1"/>
                        <a:pt x="121" y="5"/>
                        <a:pt x="123" y="6"/>
                      </a:cubicBezTo>
                      <a:cubicBezTo>
                        <a:pt x="122" y="7"/>
                        <a:pt x="119" y="6"/>
                        <a:pt x="117" y="6"/>
                      </a:cubicBezTo>
                      <a:cubicBezTo>
                        <a:pt x="114" y="11"/>
                        <a:pt x="113" y="17"/>
                        <a:pt x="106" y="18"/>
                      </a:cubicBezTo>
                      <a:cubicBezTo>
                        <a:pt x="104" y="17"/>
                        <a:pt x="109" y="17"/>
                        <a:pt x="107" y="15"/>
                      </a:cubicBezTo>
                      <a:cubicBezTo>
                        <a:pt x="105" y="15"/>
                        <a:pt x="105" y="17"/>
                        <a:pt x="103" y="17"/>
                      </a:cubicBezTo>
                      <a:cubicBezTo>
                        <a:pt x="103" y="19"/>
                        <a:pt x="105" y="18"/>
                        <a:pt x="105" y="19"/>
                      </a:cubicBezTo>
                      <a:cubicBezTo>
                        <a:pt x="103" y="21"/>
                        <a:pt x="102" y="25"/>
                        <a:pt x="99" y="27"/>
                      </a:cubicBezTo>
                      <a:cubicBezTo>
                        <a:pt x="98" y="26"/>
                        <a:pt x="98" y="22"/>
                        <a:pt x="95" y="23"/>
                      </a:cubicBezTo>
                      <a:cubicBezTo>
                        <a:pt x="99" y="27"/>
                        <a:pt x="93" y="26"/>
                        <a:pt x="95" y="31"/>
                      </a:cubicBezTo>
                      <a:cubicBezTo>
                        <a:pt x="93" y="33"/>
                        <a:pt x="88" y="33"/>
                        <a:pt x="87" y="37"/>
                      </a:cubicBezTo>
                      <a:cubicBezTo>
                        <a:pt x="84" y="37"/>
                        <a:pt x="86" y="34"/>
                        <a:pt x="83" y="35"/>
                      </a:cubicBezTo>
                      <a:cubicBezTo>
                        <a:pt x="85" y="39"/>
                        <a:pt x="80" y="37"/>
                        <a:pt x="81" y="41"/>
                      </a:cubicBezTo>
                      <a:cubicBezTo>
                        <a:pt x="76" y="42"/>
                        <a:pt x="75" y="48"/>
                        <a:pt x="69" y="49"/>
                      </a:cubicBezTo>
                      <a:cubicBezTo>
                        <a:pt x="70" y="53"/>
                        <a:pt x="66" y="53"/>
                        <a:pt x="65" y="55"/>
                      </a:cubicBezTo>
                      <a:cubicBezTo>
                        <a:pt x="62" y="56"/>
                        <a:pt x="63" y="53"/>
                        <a:pt x="61" y="53"/>
                      </a:cubicBezTo>
                      <a:cubicBezTo>
                        <a:pt x="61" y="56"/>
                        <a:pt x="57" y="54"/>
                        <a:pt x="55" y="55"/>
                      </a:cubicBezTo>
                      <a:cubicBezTo>
                        <a:pt x="55" y="58"/>
                        <a:pt x="61" y="56"/>
                        <a:pt x="61" y="55"/>
                      </a:cubicBezTo>
                      <a:cubicBezTo>
                        <a:pt x="64" y="57"/>
                        <a:pt x="61" y="59"/>
                        <a:pt x="58" y="59"/>
                      </a:cubicBezTo>
                      <a:cubicBezTo>
                        <a:pt x="56" y="63"/>
                        <a:pt x="51" y="64"/>
                        <a:pt x="50" y="68"/>
                      </a:cubicBezTo>
                      <a:cubicBezTo>
                        <a:pt x="47" y="68"/>
                        <a:pt x="44" y="68"/>
                        <a:pt x="42" y="68"/>
                      </a:cubicBezTo>
                      <a:cubicBezTo>
                        <a:pt x="42" y="69"/>
                        <a:pt x="42" y="70"/>
                        <a:pt x="42" y="71"/>
                      </a:cubicBezTo>
                      <a:cubicBezTo>
                        <a:pt x="44" y="72"/>
                        <a:pt x="43" y="70"/>
                        <a:pt x="44" y="70"/>
                      </a:cubicBezTo>
                      <a:cubicBezTo>
                        <a:pt x="46" y="74"/>
                        <a:pt x="39" y="76"/>
                        <a:pt x="38" y="80"/>
                      </a:cubicBezTo>
                      <a:cubicBezTo>
                        <a:pt x="34" y="78"/>
                        <a:pt x="35" y="80"/>
                        <a:pt x="29" y="78"/>
                      </a:cubicBezTo>
                      <a:cubicBezTo>
                        <a:pt x="28" y="81"/>
                        <a:pt x="31" y="80"/>
                        <a:pt x="32" y="80"/>
                      </a:cubicBezTo>
                      <a:cubicBezTo>
                        <a:pt x="32" y="81"/>
                        <a:pt x="32" y="82"/>
                        <a:pt x="32" y="84"/>
                      </a:cubicBezTo>
                      <a:cubicBezTo>
                        <a:pt x="31" y="84"/>
                        <a:pt x="30" y="82"/>
                        <a:pt x="28" y="83"/>
                      </a:cubicBezTo>
                      <a:cubicBezTo>
                        <a:pt x="27" y="85"/>
                        <a:pt x="28" y="87"/>
                        <a:pt x="29" y="87"/>
                      </a:cubicBezTo>
                      <a:cubicBezTo>
                        <a:pt x="26" y="86"/>
                        <a:pt x="26" y="89"/>
                        <a:pt x="21" y="89"/>
                      </a:cubicBezTo>
                      <a:cubicBezTo>
                        <a:pt x="20" y="91"/>
                        <a:pt x="22" y="91"/>
                        <a:pt x="22" y="93"/>
                      </a:cubicBezTo>
                      <a:cubicBezTo>
                        <a:pt x="20" y="96"/>
                        <a:pt x="13" y="98"/>
                        <a:pt x="15" y="103"/>
                      </a:cubicBezTo>
                      <a:cubicBezTo>
                        <a:pt x="15" y="104"/>
                        <a:pt x="12" y="103"/>
                        <a:pt x="10" y="103"/>
                      </a:cubicBezTo>
                      <a:cubicBezTo>
                        <a:pt x="9" y="100"/>
                        <a:pt x="13" y="101"/>
                        <a:pt x="12" y="98"/>
                      </a:cubicBezTo>
                      <a:cubicBezTo>
                        <a:pt x="9" y="97"/>
                        <a:pt x="11" y="101"/>
                        <a:pt x="10" y="100"/>
                      </a:cubicBezTo>
                      <a:cubicBezTo>
                        <a:pt x="9" y="98"/>
                        <a:pt x="7" y="97"/>
                        <a:pt x="5" y="99"/>
                      </a:cubicBezTo>
                      <a:cubicBezTo>
                        <a:pt x="9" y="100"/>
                        <a:pt x="7" y="108"/>
                        <a:pt x="7" y="113"/>
                      </a:cubicBezTo>
                      <a:cubicBezTo>
                        <a:pt x="5" y="114"/>
                        <a:pt x="0" y="112"/>
                        <a:pt x="0" y="115"/>
                      </a:cubicBezTo>
                      <a:cubicBezTo>
                        <a:pt x="4" y="114"/>
                        <a:pt x="7" y="114"/>
                        <a:pt x="8" y="117"/>
                      </a:cubicBezTo>
                      <a:cubicBezTo>
                        <a:pt x="11" y="116"/>
                        <a:pt x="13" y="115"/>
                        <a:pt x="14" y="113"/>
                      </a:cubicBezTo>
                      <a:cubicBezTo>
                        <a:pt x="13" y="113"/>
                        <a:pt x="12" y="113"/>
                        <a:pt x="10" y="113"/>
                      </a:cubicBezTo>
                      <a:cubicBezTo>
                        <a:pt x="10" y="110"/>
                        <a:pt x="10" y="107"/>
                        <a:pt x="12" y="105"/>
                      </a:cubicBezTo>
                      <a:cubicBezTo>
                        <a:pt x="16" y="105"/>
                        <a:pt x="17" y="107"/>
                        <a:pt x="20" y="105"/>
                      </a:cubicBezTo>
                      <a:cubicBezTo>
                        <a:pt x="21" y="106"/>
                        <a:pt x="21" y="107"/>
                        <a:pt x="23" y="107"/>
                      </a:cubicBezTo>
                      <a:cubicBezTo>
                        <a:pt x="23" y="109"/>
                        <a:pt x="19" y="107"/>
                        <a:pt x="21" y="110"/>
                      </a:cubicBezTo>
                      <a:cubicBezTo>
                        <a:pt x="27" y="110"/>
                        <a:pt x="29" y="110"/>
                        <a:pt x="36" y="110"/>
                      </a:cubicBezTo>
                      <a:cubicBezTo>
                        <a:pt x="34" y="105"/>
                        <a:pt x="30" y="111"/>
                        <a:pt x="28" y="107"/>
                      </a:cubicBezTo>
                      <a:cubicBezTo>
                        <a:pt x="26" y="107"/>
                        <a:pt x="27" y="108"/>
                        <a:pt x="25" y="109"/>
                      </a:cubicBezTo>
                      <a:cubicBezTo>
                        <a:pt x="23" y="107"/>
                        <a:pt x="25" y="105"/>
                        <a:pt x="22" y="103"/>
                      </a:cubicBezTo>
                      <a:cubicBezTo>
                        <a:pt x="24" y="101"/>
                        <a:pt x="25" y="100"/>
                        <a:pt x="28" y="100"/>
                      </a:cubicBezTo>
                      <a:cubicBezTo>
                        <a:pt x="27" y="97"/>
                        <a:pt x="29" y="97"/>
                        <a:pt x="29" y="95"/>
                      </a:cubicBezTo>
                      <a:cubicBezTo>
                        <a:pt x="31" y="95"/>
                        <a:pt x="33" y="95"/>
                        <a:pt x="35" y="95"/>
                      </a:cubicBezTo>
                      <a:cubicBezTo>
                        <a:pt x="33" y="93"/>
                        <a:pt x="34" y="90"/>
                        <a:pt x="38" y="90"/>
                      </a:cubicBezTo>
                      <a:cubicBezTo>
                        <a:pt x="38" y="84"/>
                        <a:pt x="43" y="86"/>
                        <a:pt x="48" y="84"/>
                      </a:cubicBezTo>
                      <a:cubicBezTo>
                        <a:pt x="48" y="83"/>
                        <a:pt x="45" y="84"/>
                        <a:pt x="45" y="82"/>
                      </a:cubicBezTo>
                      <a:cubicBezTo>
                        <a:pt x="47" y="80"/>
                        <a:pt x="50" y="80"/>
                        <a:pt x="52" y="78"/>
                      </a:cubicBezTo>
                      <a:cubicBezTo>
                        <a:pt x="52" y="77"/>
                        <a:pt x="51" y="77"/>
                        <a:pt x="50" y="76"/>
                      </a:cubicBezTo>
                      <a:cubicBezTo>
                        <a:pt x="52" y="75"/>
                        <a:pt x="55" y="76"/>
                        <a:pt x="57" y="75"/>
                      </a:cubicBezTo>
                      <a:cubicBezTo>
                        <a:pt x="54" y="72"/>
                        <a:pt x="58" y="70"/>
                        <a:pt x="59" y="68"/>
                      </a:cubicBezTo>
                      <a:cubicBezTo>
                        <a:pt x="61" y="70"/>
                        <a:pt x="63" y="70"/>
                        <a:pt x="67" y="70"/>
                      </a:cubicBezTo>
                      <a:cubicBezTo>
                        <a:pt x="67" y="72"/>
                        <a:pt x="64" y="72"/>
                        <a:pt x="65" y="75"/>
                      </a:cubicBezTo>
                      <a:cubicBezTo>
                        <a:pt x="66" y="75"/>
                        <a:pt x="68" y="75"/>
                        <a:pt x="69" y="75"/>
                      </a:cubicBezTo>
                      <a:cubicBezTo>
                        <a:pt x="69" y="72"/>
                        <a:pt x="69" y="70"/>
                        <a:pt x="69" y="68"/>
                      </a:cubicBezTo>
                      <a:cubicBezTo>
                        <a:pt x="67" y="67"/>
                        <a:pt x="66" y="66"/>
                        <a:pt x="65" y="64"/>
                      </a:cubicBezTo>
                      <a:cubicBezTo>
                        <a:pt x="66" y="63"/>
                        <a:pt x="67" y="63"/>
                        <a:pt x="69" y="63"/>
                      </a:cubicBezTo>
                      <a:cubicBezTo>
                        <a:pt x="70" y="63"/>
                        <a:pt x="69" y="65"/>
                        <a:pt x="69" y="66"/>
                      </a:cubicBezTo>
                      <a:cubicBezTo>
                        <a:pt x="75" y="65"/>
                        <a:pt x="76" y="69"/>
                        <a:pt x="80" y="70"/>
                      </a:cubicBezTo>
                      <a:cubicBezTo>
                        <a:pt x="77" y="67"/>
                        <a:pt x="74" y="64"/>
                        <a:pt x="69" y="63"/>
                      </a:cubicBezTo>
                      <a:close/>
                      <a:moveTo>
                        <a:pt x="62" y="65"/>
                      </a:moveTo>
                      <a:cubicBezTo>
                        <a:pt x="64" y="66"/>
                        <a:pt x="65" y="67"/>
                        <a:pt x="65" y="68"/>
                      </a:cubicBezTo>
                      <a:cubicBezTo>
                        <a:pt x="64" y="68"/>
                        <a:pt x="63" y="68"/>
                        <a:pt x="62" y="68"/>
                      </a:cubicBezTo>
                      <a:cubicBezTo>
                        <a:pt x="62" y="67"/>
                        <a:pt x="62" y="66"/>
                        <a:pt x="62" y="6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709"/>
                <p:cNvSpPr>
                  <a:spLocks/>
                </p:cNvSpPr>
                <p:nvPr/>
              </p:nvSpPr>
              <p:spPr bwMode="auto">
                <a:xfrm>
                  <a:off x="3687330" y="3581211"/>
                  <a:ext cx="163829" cy="91314"/>
                </a:xfrm>
                <a:custGeom>
                  <a:avLst/>
                  <a:gdLst/>
                  <a:ahLst/>
                  <a:cxnLst>
                    <a:cxn ang="0">
                      <a:pos x="7" y="8"/>
                    </a:cxn>
                    <a:cxn ang="0">
                      <a:pos x="4" y="5"/>
                    </a:cxn>
                    <a:cxn ang="0">
                      <a:pos x="0" y="8"/>
                    </a:cxn>
                    <a:cxn ang="0">
                      <a:pos x="7" y="10"/>
                    </a:cxn>
                    <a:cxn ang="0">
                      <a:pos x="11" y="3"/>
                    </a:cxn>
                    <a:cxn ang="0">
                      <a:pos x="18" y="3"/>
                    </a:cxn>
                    <a:cxn ang="0">
                      <a:pos x="18" y="0"/>
                    </a:cxn>
                    <a:cxn ang="0">
                      <a:pos x="6" y="2"/>
                    </a:cxn>
                    <a:cxn ang="0">
                      <a:pos x="7" y="8"/>
                    </a:cxn>
                  </a:cxnLst>
                  <a:rect l="0" t="0" r="r" b="b"/>
                  <a:pathLst>
                    <a:path w="18" h="10">
                      <a:moveTo>
                        <a:pt x="7" y="8"/>
                      </a:moveTo>
                      <a:cubicBezTo>
                        <a:pt x="6" y="8"/>
                        <a:pt x="5" y="7"/>
                        <a:pt x="4" y="5"/>
                      </a:cubicBezTo>
                      <a:cubicBezTo>
                        <a:pt x="2" y="6"/>
                        <a:pt x="1" y="6"/>
                        <a:pt x="0" y="8"/>
                      </a:cubicBezTo>
                      <a:cubicBezTo>
                        <a:pt x="4" y="8"/>
                        <a:pt x="5" y="9"/>
                        <a:pt x="7" y="10"/>
                      </a:cubicBezTo>
                      <a:cubicBezTo>
                        <a:pt x="8" y="7"/>
                        <a:pt x="13" y="8"/>
                        <a:pt x="11" y="3"/>
                      </a:cubicBezTo>
                      <a:cubicBezTo>
                        <a:pt x="13" y="4"/>
                        <a:pt x="15" y="4"/>
                        <a:pt x="18" y="3"/>
                      </a:cubicBezTo>
                      <a:cubicBezTo>
                        <a:pt x="18" y="2"/>
                        <a:pt x="18" y="1"/>
                        <a:pt x="18" y="0"/>
                      </a:cubicBezTo>
                      <a:cubicBezTo>
                        <a:pt x="13" y="1"/>
                        <a:pt x="10" y="5"/>
                        <a:pt x="6" y="2"/>
                      </a:cubicBezTo>
                      <a:cubicBezTo>
                        <a:pt x="5" y="5"/>
                        <a:pt x="8" y="5"/>
                        <a:pt x="7"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711"/>
                <p:cNvSpPr>
                  <a:spLocks/>
                </p:cNvSpPr>
                <p:nvPr/>
              </p:nvSpPr>
              <p:spPr bwMode="auto">
                <a:xfrm>
                  <a:off x="2685561" y="4099554"/>
                  <a:ext cx="26857" cy="29544"/>
                </a:xfrm>
                <a:custGeom>
                  <a:avLst/>
                  <a:gdLst/>
                  <a:ahLst/>
                  <a:cxnLst>
                    <a:cxn ang="0">
                      <a:pos x="0" y="3"/>
                    </a:cxn>
                    <a:cxn ang="0">
                      <a:pos x="3" y="0"/>
                    </a:cxn>
                    <a:cxn ang="0">
                      <a:pos x="0" y="3"/>
                    </a:cxn>
                  </a:cxnLst>
                  <a:rect l="0" t="0" r="r" b="b"/>
                  <a:pathLst>
                    <a:path w="3" h="3">
                      <a:moveTo>
                        <a:pt x="0" y="3"/>
                      </a:moveTo>
                      <a:cubicBezTo>
                        <a:pt x="2" y="2"/>
                        <a:pt x="3" y="1"/>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712"/>
                <p:cNvSpPr>
                  <a:spLocks/>
                </p:cNvSpPr>
                <p:nvPr/>
              </p:nvSpPr>
              <p:spPr bwMode="auto">
                <a:xfrm>
                  <a:off x="2449218" y="4064639"/>
                  <a:ext cx="34915" cy="34915"/>
                </a:xfrm>
                <a:custGeom>
                  <a:avLst/>
                  <a:gdLst/>
                  <a:ahLst/>
                  <a:cxnLst>
                    <a:cxn ang="0">
                      <a:pos x="0" y="4"/>
                    </a:cxn>
                    <a:cxn ang="0">
                      <a:pos x="3" y="0"/>
                    </a:cxn>
                    <a:cxn ang="0">
                      <a:pos x="0" y="4"/>
                    </a:cxn>
                  </a:cxnLst>
                  <a:rect l="0" t="0" r="r" b="b"/>
                  <a:pathLst>
                    <a:path w="4" h="4">
                      <a:moveTo>
                        <a:pt x="0" y="4"/>
                      </a:moveTo>
                      <a:cubicBezTo>
                        <a:pt x="2" y="3"/>
                        <a:pt x="4" y="2"/>
                        <a:pt x="3" y="0"/>
                      </a:cubicBezTo>
                      <a:cubicBezTo>
                        <a:pt x="1" y="0"/>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714"/>
                <p:cNvSpPr>
                  <a:spLocks/>
                </p:cNvSpPr>
                <p:nvPr/>
              </p:nvSpPr>
              <p:spPr bwMode="auto">
                <a:xfrm>
                  <a:off x="2903102" y="4010924"/>
                  <a:ext cx="56401" cy="45658"/>
                </a:xfrm>
                <a:custGeom>
                  <a:avLst/>
                  <a:gdLst/>
                  <a:ahLst/>
                  <a:cxnLst>
                    <a:cxn ang="0">
                      <a:pos x="0" y="1"/>
                    </a:cxn>
                    <a:cxn ang="0">
                      <a:pos x="5" y="0"/>
                    </a:cxn>
                    <a:cxn ang="0">
                      <a:pos x="0" y="1"/>
                    </a:cxn>
                  </a:cxnLst>
                  <a:rect l="0" t="0" r="r" b="b"/>
                  <a:pathLst>
                    <a:path w="6" h="5">
                      <a:moveTo>
                        <a:pt x="0" y="1"/>
                      </a:moveTo>
                      <a:cubicBezTo>
                        <a:pt x="0" y="5"/>
                        <a:pt x="6" y="2"/>
                        <a:pt x="5" y="0"/>
                      </a:cubicBezTo>
                      <a:cubicBezTo>
                        <a:pt x="3" y="0"/>
                        <a:pt x="3" y="2"/>
                        <a:pt x="0"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716"/>
                <p:cNvSpPr>
                  <a:spLocks/>
                </p:cNvSpPr>
                <p:nvPr/>
              </p:nvSpPr>
              <p:spPr bwMode="auto">
                <a:xfrm>
                  <a:off x="2822531" y="3973324"/>
                  <a:ext cx="34915" cy="26857"/>
                </a:xfrm>
                <a:custGeom>
                  <a:avLst/>
                  <a:gdLst/>
                  <a:ahLst/>
                  <a:cxnLst>
                    <a:cxn ang="0">
                      <a:pos x="4" y="3"/>
                    </a:cxn>
                    <a:cxn ang="0">
                      <a:pos x="0" y="1"/>
                    </a:cxn>
                    <a:cxn ang="0">
                      <a:pos x="4" y="3"/>
                    </a:cxn>
                  </a:cxnLst>
                  <a:rect l="0" t="0" r="r" b="b"/>
                  <a:pathLst>
                    <a:path w="4" h="3">
                      <a:moveTo>
                        <a:pt x="4" y="3"/>
                      </a:moveTo>
                      <a:cubicBezTo>
                        <a:pt x="4" y="1"/>
                        <a:pt x="1" y="0"/>
                        <a:pt x="0" y="1"/>
                      </a:cubicBezTo>
                      <a:cubicBezTo>
                        <a:pt x="2" y="2"/>
                        <a:pt x="2" y="3"/>
                        <a:pt x="4"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717"/>
                <p:cNvSpPr>
                  <a:spLocks/>
                </p:cNvSpPr>
                <p:nvPr/>
              </p:nvSpPr>
              <p:spPr bwMode="auto">
                <a:xfrm>
                  <a:off x="2766132" y="3908867"/>
                  <a:ext cx="45658" cy="56401"/>
                </a:xfrm>
                <a:custGeom>
                  <a:avLst/>
                  <a:gdLst/>
                  <a:ahLst/>
                  <a:cxnLst>
                    <a:cxn ang="0">
                      <a:pos x="0" y="6"/>
                    </a:cxn>
                    <a:cxn ang="0">
                      <a:pos x="5" y="4"/>
                    </a:cxn>
                    <a:cxn ang="0">
                      <a:pos x="0" y="6"/>
                    </a:cxn>
                  </a:cxnLst>
                  <a:rect l="0" t="0" r="r" b="b"/>
                  <a:pathLst>
                    <a:path w="5" h="6">
                      <a:moveTo>
                        <a:pt x="0" y="6"/>
                      </a:moveTo>
                      <a:cubicBezTo>
                        <a:pt x="2" y="5"/>
                        <a:pt x="2" y="3"/>
                        <a:pt x="5" y="4"/>
                      </a:cubicBezTo>
                      <a:cubicBezTo>
                        <a:pt x="5" y="0"/>
                        <a:pt x="0" y="3"/>
                        <a:pt x="0" y="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720"/>
                <p:cNvSpPr>
                  <a:spLocks/>
                </p:cNvSpPr>
                <p:nvPr/>
              </p:nvSpPr>
              <p:spPr bwMode="auto">
                <a:xfrm>
                  <a:off x="2841332" y="3873954"/>
                  <a:ext cx="34915" cy="26857"/>
                </a:xfrm>
                <a:custGeom>
                  <a:avLst/>
                  <a:gdLst/>
                  <a:ahLst/>
                  <a:cxnLst>
                    <a:cxn ang="0">
                      <a:pos x="0" y="3"/>
                    </a:cxn>
                    <a:cxn ang="0">
                      <a:pos x="4" y="0"/>
                    </a:cxn>
                    <a:cxn ang="0">
                      <a:pos x="0" y="3"/>
                    </a:cxn>
                  </a:cxnLst>
                  <a:rect l="0" t="0" r="r" b="b"/>
                  <a:pathLst>
                    <a:path w="4" h="3">
                      <a:moveTo>
                        <a:pt x="0" y="3"/>
                      </a:moveTo>
                      <a:cubicBezTo>
                        <a:pt x="2" y="3"/>
                        <a:pt x="3" y="2"/>
                        <a:pt x="4" y="0"/>
                      </a:cubicBezTo>
                      <a:cubicBezTo>
                        <a:pt x="2" y="1"/>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721"/>
                <p:cNvSpPr>
                  <a:spLocks/>
                </p:cNvSpPr>
                <p:nvPr/>
              </p:nvSpPr>
              <p:spPr bwMode="auto">
                <a:xfrm>
                  <a:off x="2903102" y="3863211"/>
                  <a:ext cx="37600" cy="37600"/>
                </a:xfrm>
                <a:custGeom>
                  <a:avLst/>
                  <a:gdLst/>
                  <a:ahLst/>
                  <a:cxnLst>
                    <a:cxn ang="0">
                      <a:pos x="0" y="4"/>
                    </a:cxn>
                    <a:cxn ang="0">
                      <a:pos x="4" y="0"/>
                    </a:cxn>
                    <a:cxn ang="0">
                      <a:pos x="0" y="4"/>
                    </a:cxn>
                  </a:cxnLst>
                  <a:rect l="0" t="0" r="r" b="b"/>
                  <a:pathLst>
                    <a:path w="4" h="4">
                      <a:moveTo>
                        <a:pt x="0" y="4"/>
                      </a:moveTo>
                      <a:cubicBezTo>
                        <a:pt x="2" y="4"/>
                        <a:pt x="4" y="3"/>
                        <a:pt x="4" y="0"/>
                      </a:cubicBezTo>
                      <a:cubicBezTo>
                        <a:pt x="2" y="1"/>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726"/>
                <p:cNvSpPr>
                  <a:spLocks/>
                </p:cNvSpPr>
                <p:nvPr/>
              </p:nvSpPr>
              <p:spPr bwMode="auto">
                <a:xfrm>
                  <a:off x="3040074" y="3790696"/>
                  <a:ext cx="53714" cy="37600"/>
                </a:xfrm>
                <a:custGeom>
                  <a:avLst/>
                  <a:gdLst/>
                  <a:ahLst/>
                  <a:cxnLst>
                    <a:cxn ang="0">
                      <a:pos x="1" y="3"/>
                    </a:cxn>
                    <a:cxn ang="0">
                      <a:pos x="3" y="2"/>
                    </a:cxn>
                    <a:cxn ang="0">
                      <a:pos x="6" y="3"/>
                    </a:cxn>
                    <a:cxn ang="0">
                      <a:pos x="6" y="0"/>
                    </a:cxn>
                    <a:cxn ang="0">
                      <a:pos x="3" y="0"/>
                    </a:cxn>
                    <a:cxn ang="0">
                      <a:pos x="1" y="3"/>
                    </a:cxn>
                  </a:cxnLst>
                  <a:rect l="0" t="0" r="r" b="b"/>
                  <a:pathLst>
                    <a:path w="6" h="4">
                      <a:moveTo>
                        <a:pt x="1" y="3"/>
                      </a:moveTo>
                      <a:cubicBezTo>
                        <a:pt x="3" y="4"/>
                        <a:pt x="3" y="3"/>
                        <a:pt x="3" y="2"/>
                      </a:cubicBezTo>
                      <a:cubicBezTo>
                        <a:pt x="5" y="1"/>
                        <a:pt x="3" y="4"/>
                        <a:pt x="6" y="3"/>
                      </a:cubicBezTo>
                      <a:cubicBezTo>
                        <a:pt x="6" y="2"/>
                        <a:pt x="6" y="1"/>
                        <a:pt x="6" y="0"/>
                      </a:cubicBezTo>
                      <a:cubicBezTo>
                        <a:pt x="5" y="0"/>
                        <a:pt x="4" y="0"/>
                        <a:pt x="3" y="0"/>
                      </a:cubicBezTo>
                      <a:cubicBezTo>
                        <a:pt x="4" y="3"/>
                        <a:pt x="0" y="1"/>
                        <a:pt x="1"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727"/>
                <p:cNvSpPr>
                  <a:spLocks/>
                </p:cNvSpPr>
                <p:nvPr/>
              </p:nvSpPr>
              <p:spPr bwMode="auto">
                <a:xfrm>
                  <a:off x="3896815" y="3790696"/>
                  <a:ext cx="26857" cy="26857"/>
                </a:xfrm>
                <a:custGeom>
                  <a:avLst/>
                  <a:gdLst/>
                  <a:ahLst/>
                  <a:cxnLst>
                    <a:cxn ang="0">
                      <a:pos x="3" y="3"/>
                    </a:cxn>
                    <a:cxn ang="0">
                      <a:pos x="0" y="0"/>
                    </a:cxn>
                    <a:cxn ang="0">
                      <a:pos x="3" y="3"/>
                    </a:cxn>
                  </a:cxnLst>
                  <a:rect l="0" t="0" r="r" b="b"/>
                  <a:pathLst>
                    <a:path w="3" h="3">
                      <a:moveTo>
                        <a:pt x="3" y="3"/>
                      </a:moveTo>
                      <a:cubicBezTo>
                        <a:pt x="3" y="2"/>
                        <a:pt x="2"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731"/>
                <p:cNvSpPr>
                  <a:spLocks/>
                </p:cNvSpPr>
                <p:nvPr/>
              </p:nvSpPr>
              <p:spPr bwMode="auto">
                <a:xfrm>
                  <a:off x="3222703" y="3718183"/>
                  <a:ext cx="26857" cy="26857"/>
                </a:xfrm>
                <a:custGeom>
                  <a:avLst/>
                  <a:gdLst/>
                  <a:ahLst/>
                  <a:cxnLst>
                    <a:cxn ang="0">
                      <a:pos x="0" y="3"/>
                    </a:cxn>
                    <a:cxn ang="0">
                      <a:pos x="3" y="0"/>
                    </a:cxn>
                    <a:cxn ang="0">
                      <a:pos x="0" y="3"/>
                    </a:cxn>
                  </a:cxnLst>
                  <a:rect l="0" t="0" r="r" b="b"/>
                  <a:pathLst>
                    <a:path w="3" h="3">
                      <a:moveTo>
                        <a:pt x="0" y="3"/>
                      </a:moveTo>
                      <a:cubicBezTo>
                        <a:pt x="2" y="3"/>
                        <a:pt x="3" y="2"/>
                        <a:pt x="3" y="0"/>
                      </a:cubicBezTo>
                      <a:cubicBezTo>
                        <a:pt x="2" y="0"/>
                        <a:pt x="1"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740"/>
                <p:cNvSpPr>
                  <a:spLocks/>
                </p:cNvSpPr>
                <p:nvPr/>
              </p:nvSpPr>
              <p:spPr bwMode="auto">
                <a:xfrm>
                  <a:off x="4014986" y="3581211"/>
                  <a:ext cx="26857" cy="26857"/>
                </a:xfrm>
                <a:custGeom>
                  <a:avLst/>
                  <a:gdLst/>
                  <a:ahLst/>
                  <a:cxnLst>
                    <a:cxn ang="0">
                      <a:pos x="0" y="3"/>
                    </a:cxn>
                    <a:cxn ang="0">
                      <a:pos x="3" y="0"/>
                    </a:cxn>
                    <a:cxn ang="0">
                      <a:pos x="0" y="3"/>
                    </a:cxn>
                  </a:cxnLst>
                  <a:rect l="0" t="0" r="r" b="b"/>
                  <a:pathLst>
                    <a:path w="3" h="3">
                      <a:moveTo>
                        <a:pt x="0" y="3"/>
                      </a:moveTo>
                      <a:cubicBezTo>
                        <a:pt x="1" y="3"/>
                        <a:pt x="2"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742"/>
                <p:cNvSpPr>
                  <a:spLocks/>
                </p:cNvSpPr>
                <p:nvPr/>
              </p:nvSpPr>
              <p:spPr bwMode="auto">
                <a:xfrm>
                  <a:off x="4178816" y="3546297"/>
                  <a:ext cx="34915" cy="45658"/>
                </a:xfrm>
                <a:custGeom>
                  <a:avLst/>
                  <a:gdLst/>
                  <a:ahLst/>
                  <a:cxnLst>
                    <a:cxn ang="0">
                      <a:pos x="4" y="4"/>
                    </a:cxn>
                    <a:cxn ang="0">
                      <a:pos x="0" y="0"/>
                    </a:cxn>
                    <a:cxn ang="0">
                      <a:pos x="0" y="2"/>
                    </a:cxn>
                    <a:cxn ang="0">
                      <a:pos x="4" y="4"/>
                    </a:cxn>
                  </a:cxnLst>
                  <a:rect l="0" t="0" r="r" b="b"/>
                  <a:pathLst>
                    <a:path w="4" h="5">
                      <a:moveTo>
                        <a:pt x="4" y="4"/>
                      </a:moveTo>
                      <a:cubicBezTo>
                        <a:pt x="3" y="3"/>
                        <a:pt x="2" y="1"/>
                        <a:pt x="0" y="0"/>
                      </a:cubicBezTo>
                      <a:cubicBezTo>
                        <a:pt x="0" y="1"/>
                        <a:pt x="0" y="2"/>
                        <a:pt x="0" y="2"/>
                      </a:cubicBezTo>
                      <a:cubicBezTo>
                        <a:pt x="3" y="2"/>
                        <a:pt x="1" y="5"/>
                        <a:pt x="4"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745"/>
                <p:cNvSpPr>
                  <a:spLocks/>
                </p:cNvSpPr>
                <p:nvPr/>
              </p:nvSpPr>
              <p:spPr bwMode="auto">
                <a:xfrm>
                  <a:off x="4049901" y="3309955"/>
                  <a:ext cx="182628" cy="225600"/>
                </a:xfrm>
                <a:custGeom>
                  <a:avLst/>
                  <a:gdLst/>
                  <a:ahLst/>
                  <a:cxnLst>
                    <a:cxn ang="0">
                      <a:pos x="14" y="25"/>
                    </a:cxn>
                    <a:cxn ang="0">
                      <a:pos x="19" y="25"/>
                    </a:cxn>
                    <a:cxn ang="0">
                      <a:pos x="16" y="22"/>
                    </a:cxn>
                    <a:cxn ang="0">
                      <a:pos x="19" y="20"/>
                    </a:cxn>
                    <a:cxn ang="0">
                      <a:pos x="16" y="10"/>
                    </a:cxn>
                    <a:cxn ang="0">
                      <a:pos x="19" y="10"/>
                    </a:cxn>
                    <a:cxn ang="0">
                      <a:pos x="12" y="0"/>
                    </a:cxn>
                    <a:cxn ang="0">
                      <a:pos x="0" y="4"/>
                    </a:cxn>
                    <a:cxn ang="0">
                      <a:pos x="14" y="5"/>
                    </a:cxn>
                    <a:cxn ang="0">
                      <a:pos x="14" y="25"/>
                    </a:cxn>
                  </a:cxnLst>
                  <a:rect l="0" t="0" r="r" b="b"/>
                  <a:pathLst>
                    <a:path w="20" h="25">
                      <a:moveTo>
                        <a:pt x="14" y="25"/>
                      </a:moveTo>
                      <a:cubicBezTo>
                        <a:pt x="16" y="25"/>
                        <a:pt x="17" y="24"/>
                        <a:pt x="19" y="25"/>
                      </a:cubicBezTo>
                      <a:cubicBezTo>
                        <a:pt x="20" y="22"/>
                        <a:pt x="15" y="25"/>
                        <a:pt x="16" y="22"/>
                      </a:cubicBezTo>
                      <a:cubicBezTo>
                        <a:pt x="15" y="19"/>
                        <a:pt x="18" y="20"/>
                        <a:pt x="19" y="20"/>
                      </a:cubicBezTo>
                      <a:cubicBezTo>
                        <a:pt x="18" y="17"/>
                        <a:pt x="15" y="15"/>
                        <a:pt x="16" y="10"/>
                      </a:cubicBezTo>
                      <a:cubicBezTo>
                        <a:pt x="17" y="7"/>
                        <a:pt x="18" y="10"/>
                        <a:pt x="19" y="10"/>
                      </a:cubicBezTo>
                      <a:cubicBezTo>
                        <a:pt x="18" y="6"/>
                        <a:pt x="13" y="5"/>
                        <a:pt x="12" y="0"/>
                      </a:cubicBezTo>
                      <a:cubicBezTo>
                        <a:pt x="8" y="2"/>
                        <a:pt x="7" y="5"/>
                        <a:pt x="0" y="4"/>
                      </a:cubicBezTo>
                      <a:cubicBezTo>
                        <a:pt x="2" y="7"/>
                        <a:pt x="10" y="4"/>
                        <a:pt x="14" y="5"/>
                      </a:cubicBezTo>
                      <a:cubicBezTo>
                        <a:pt x="17" y="8"/>
                        <a:pt x="13" y="18"/>
                        <a:pt x="14" y="2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746"/>
                <p:cNvSpPr>
                  <a:spLocks/>
                </p:cNvSpPr>
                <p:nvPr/>
              </p:nvSpPr>
              <p:spPr bwMode="auto">
                <a:xfrm>
                  <a:off x="4178816" y="3326069"/>
                  <a:ext cx="45658" cy="45658"/>
                </a:xfrm>
                <a:custGeom>
                  <a:avLst/>
                  <a:gdLst/>
                  <a:ahLst/>
                  <a:cxnLst>
                    <a:cxn ang="0">
                      <a:pos x="5" y="5"/>
                    </a:cxn>
                    <a:cxn ang="0">
                      <a:pos x="0" y="0"/>
                    </a:cxn>
                    <a:cxn ang="0">
                      <a:pos x="5" y="5"/>
                    </a:cxn>
                  </a:cxnLst>
                  <a:rect l="0" t="0" r="r" b="b"/>
                  <a:pathLst>
                    <a:path w="5" h="5">
                      <a:moveTo>
                        <a:pt x="5" y="5"/>
                      </a:moveTo>
                      <a:cubicBezTo>
                        <a:pt x="4" y="2"/>
                        <a:pt x="3" y="1"/>
                        <a:pt x="0" y="0"/>
                      </a:cubicBezTo>
                      <a:cubicBezTo>
                        <a:pt x="1" y="2"/>
                        <a:pt x="3" y="4"/>
                        <a:pt x="5" y="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748"/>
                <p:cNvSpPr>
                  <a:spLocks/>
                </p:cNvSpPr>
                <p:nvPr/>
              </p:nvSpPr>
              <p:spPr bwMode="auto">
                <a:xfrm>
                  <a:off x="3413387" y="3489897"/>
                  <a:ext cx="26857" cy="29544"/>
                </a:xfrm>
                <a:custGeom>
                  <a:avLst/>
                  <a:gdLst/>
                  <a:ahLst/>
                  <a:cxnLst>
                    <a:cxn ang="0">
                      <a:pos x="0" y="3"/>
                    </a:cxn>
                    <a:cxn ang="0">
                      <a:pos x="3" y="0"/>
                    </a:cxn>
                    <a:cxn ang="0">
                      <a:pos x="0" y="3"/>
                    </a:cxn>
                  </a:cxnLst>
                  <a:rect l="0" t="0" r="r" b="b"/>
                  <a:pathLst>
                    <a:path w="3" h="3">
                      <a:moveTo>
                        <a:pt x="0" y="3"/>
                      </a:moveTo>
                      <a:cubicBezTo>
                        <a:pt x="1" y="3"/>
                        <a:pt x="2" y="2"/>
                        <a:pt x="3" y="0"/>
                      </a:cubicBezTo>
                      <a:cubicBezTo>
                        <a:pt x="1" y="0"/>
                        <a:pt x="0" y="1"/>
                        <a:pt x="0"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752"/>
                <p:cNvSpPr>
                  <a:spLocks/>
                </p:cNvSpPr>
                <p:nvPr/>
              </p:nvSpPr>
              <p:spPr bwMode="auto">
                <a:xfrm>
                  <a:off x="3558416" y="3355611"/>
                  <a:ext cx="128914" cy="72515"/>
                </a:xfrm>
                <a:custGeom>
                  <a:avLst/>
                  <a:gdLst/>
                  <a:ahLst/>
                  <a:cxnLst>
                    <a:cxn ang="0">
                      <a:pos x="8" y="4"/>
                    </a:cxn>
                    <a:cxn ang="0">
                      <a:pos x="8" y="7"/>
                    </a:cxn>
                    <a:cxn ang="0">
                      <a:pos x="14" y="3"/>
                    </a:cxn>
                    <a:cxn ang="0">
                      <a:pos x="10" y="3"/>
                    </a:cxn>
                    <a:cxn ang="0">
                      <a:pos x="13" y="0"/>
                    </a:cxn>
                    <a:cxn ang="0">
                      <a:pos x="2" y="2"/>
                    </a:cxn>
                    <a:cxn ang="0">
                      <a:pos x="1" y="8"/>
                    </a:cxn>
                    <a:cxn ang="0">
                      <a:pos x="8" y="4"/>
                    </a:cxn>
                  </a:cxnLst>
                  <a:rect l="0" t="0" r="r" b="b"/>
                  <a:pathLst>
                    <a:path w="14" h="8">
                      <a:moveTo>
                        <a:pt x="8" y="4"/>
                      </a:moveTo>
                      <a:cubicBezTo>
                        <a:pt x="10" y="4"/>
                        <a:pt x="7" y="5"/>
                        <a:pt x="8" y="7"/>
                      </a:cubicBezTo>
                      <a:cubicBezTo>
                        <a:pt x="10" y="6"/>
                        <a:pt x="14" y="6"/>
                        <a:pt x="14" y="3"/>
                      </a:cubicBezTo>
                      <a:cubicBezTo>
                        <a:pt x="13" y="3"/>
                        <a:pt x="11" y="3"/>
                        <a:pt x="10" y="3"/>
                      </a:cubicBezTo>
                      <a:cubicBezTo>
                        <a:pt x="8" y="0"/>
                        <a:pt x="14" y="3"/>
                        <a:pt x="13" y="0"/>
                      </a:cubicBezTo>
                      <a:cubicBezTo>
                        <a:pt x="9" y="0"/>
                        <a:pt x="7" y="2"/>
                        <a:pt x="2" y="2"/>
                      </a:cubicBezTo>
                      <a:cubicBezTo>
                        <a:pt x="4" y="5"/>
                        <a:pt x="0" y="5"/>
                        <a:pt x="1" y="8"/>
                      </a:cubicBezTo>
                      <a:cubicBezTo>
                        <a:pt x="3" y="7"/>
                        <a:pt x="6" y="5"/>
                        <a:pt x="8"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758"/>
                <p:cNvSpPr>
                  <a:spLocks/>
                </p:cNvSpPr>
                <p:nvPr/>
              </p:nvSpPr>
              <p:spPr bwMode="auto">
                <a:xfrm>
                  <a:off x="3778644" y="3226697"/>
                  <a:ext cx="26857" cy="26857"/>
                </a:xfrm>
                <a:custGeom>
                  <a:avLst/>
                  <a:gdLst/>
                  <a:ahLst/>
                  <a:cxnLst>
                    <a:cxn ang="0">
                      <a:pos x="3" y="3"/>
                    </a:cxn>
                    <a:cxn ang="0">
                      <a:pos x="0" y="0"/>
                    </a:cxn>
                    <a:cxn ang="0">
                      <a:pos x="3" y="3"/>
                    </a:cxn>
                  </a:cxnLst>
                  <a:rect l="0" t="0" r="r" b="b"/>
                  <a:pathLst>
                    <a:path w="3" h="3">
                      <a:moveTo>
                        <a:pt x="3" y="3"/>
                      </a:moveTo>
                      <a:cubicBezTo>
                        <a:pt x="2" y="2"/>
                        <a:pt x="1" y="1"/>
                        <a:pt x="0" y="0"/>
                      </a:cubicBezTo>
                      <a:cubicBezTo>
                        <a:pt x="0" y="2"/>
                        <a:pt x="1" y="3"/>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760"/>
                <p:cNvSpPr>
                  <a:spLocks/>
                </p:cNvSpPr>
                <p:nvPr/>
              </p:nvSpPr>
              <p:spPr bwMode="auto">
                <a:xfrm>
                  <a:off x="3896815" y="3189097"/>
                  <a:ext cx="53714" cy="37600"/>
                </a:xfrm>
                <a:custGeom>
                  <a:avLst/>
                  <a:gdLst/>
                  <a:ahLst/>
                  <a:cxnLst>
                    <a:cxn ang="0">
                      <a:pos x="0" y="4"/>
                    </a:cxn>
                    <a:cxn ang="0">
                      <a:pos x="6" y="0"/>
                    </a:cxn>
                    <a:cxn ang="0">
                      <a:pos x="0" y="4"/>
                    </a:cxn>
                  </a:cxnLst>
                  <a:rect l="0" t="0" r="r" b="b"/>
                  <a:pathLst>
                    <a:path w="6" h="4">
                      <a:moveTo>
                        <a:pt x="0" y="4"/>
                      </a:moveTo>
                      <a:cubicBezTo>
                        <a:pt x="2" y="3"/>
                        <a:pt x="5" y="2"/>
                        <a:pt x="6" y="0"/>
                      </a:cubicBezTo>
                      <a:cubicBezTo>
                        <a:pt x="2" y="0"/>
                        <a:pt x="1" y="2"/>
                        <a:pt x="0" y="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 name="Freeform 764"/>
                <p:cNvSpPr>
                  <a:spLocks noEditPoints="1"/>
                </p:cNvSpPr>
                <p:nvPr/>
              </p:nvSpPr>
              <p:spPr bwMode="auto">
                <a:xfrm>
                  <a:off x="4023044" y="3146126"/>
                  <a:ext cx="56401" cy="42971"/>
                </a:xfrm>
                <a:custGeom>
                  <a:avLst/>
                  <a:gdLst/>
                  <a:ahLst/>
                  <a:cxnLst>
                    <a:cxn ang="0">
                      <a:pos x="2" y="5"/>
                    </a:cxn>
                    <a:cxn ang="0">
                      <a:pos x="5" y="4"/>
                    </a:cxn>
                    <a:cxn ang="0">
                      <a:pos x="3" y="0"/>
                    </a:cxn>
                    <a:cxn ang="0">
                      <a:pos x="0" y="3"/>
                    </a:cxn>
                    <a:cxn ang="0">
                      <a:pos x="2" y="5"/>
                    </a:cxn>
                    <a:cxn ang="0">
                      <a:pos x="2" y="1"/>
                    </a:cxn>
                    <a:cxn ang="0">
                      <a:pos x="3" y="1"/>
                    </a:cxn>
                    <a:cxn ang="0">
                      <a:pos x="3" y="3"/>
                    </a:cxn>
                    <a:cxn ang="0">
                      <a:pos x="2" y="3"/>
                    </a:cxn>
                    <a:cxn ang="0">
                      <a:pos x="2" y="1"/>
                    </a:cxn>
                  </a:cxnLst>
                  <a:rect l="0" t="0" r="r" b="b"/>
                  <a:pathLst>
                    <a:path w="6" h="5">
                      <a:moveTo>
                        <a:pt x="2" y="5"/>
                      </a:moveTo>
                      <a:cubicBezTo>
                        <a:pt x="3" y="5"/>
                        <a:pt x="3" y="4"/>
                        <a:pt x="5" y="4"/>
                      </a:cubicBezTo>
                      <a:cubicBezTo>
                        <a:pt x="6" y="1"/>
                        <a:pt x="3" y="2"/>
                        <a:pt x="3" y="0"/>
                      </a:cubicBezTo>
                      <a:cubicBezTo>
                        <a:pt x="1" y="0"/>
                        <a:pt x="0" y="0"/>
                        <a:pt x="0" y="3"/>
                      </a:cubicBezTo>
                      <a:cubicBezTo>
                        <a:pt x="2" y="2"/>
                        <a:pt x="2" y="4"/>
                        <a:pt x="2" y="5"/>
                      </a:cubicBezTo>
                      <a:close/>
                      <a:moveTo>
                        <a:pt x="2" y="1"/>
                      </a:moveTo>
                      <a:cubicBezTo>
                        <a:pt x="2" y="1"/>
                        <a:pt x="3" y="1"/>
                        <a:pt x="3" y="1"/>
                      </a:cubicBezTo>
                      <a:cubicBezTo>
                        <a:pt x="3" y="2"/>
                        <a:pt x="3" y="2"/>
                        <a:pt x="3" y="3"/>
                      </a:cubicBezTo>
                      <a:cubicBezTo>
                        <a:pt x="3" y="3"/>
                        <a:pt x="2" y="3"/>
                        <a:pt x="2" y="3"/>
                      </a:cubicBezTo>
                      <a:cubicBezTo>
                        <a:pt x="2" y="2"/>
                        <a:pt x="2" y="2"/>
                        <a:pt x="2" y="1"/>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 name="Freeform 775"/>
                <p:cNvSpPr>
                  <a:spLocks/>
                </p:cNvSpPr>
                <p:nvPr/>
              </p:nvSpPr>
              <p:spPr bwMode="auto">
                <a:xfrm>
                  <a:off x="3977386" y="2716412"/>
                  <a:ext cx="56401" cy="26857"/>
                </a:xfrm>
                <a:custGeom>
                  <a:avLst/>
                  <a:gdLst/>
                  <a:ahLst/>
                  <a:cxnLst>
                    <a:cxn ang="0">
                      <a:pos x="3" y="3"/>
                    </a:cxn>
                    <a:cxn ang="0">
                      <a:pos x="5" y="3"/>
                    </a:cxn>
                    <a:cxn ang="0">
                      <a:pos x="3" y="0"/>
                    </a:cxn>
                    <a:cxn ang="0">
                      <a:pos x="3" y="3"/>
                    </a:cxn>
                  </a:cxnLst>
                  <a:rect l="0" t="0" r="r" b="b"/>
                  <a:pathLst>
                    <a:path w="6" h="3">
                      <a:moveTo>
                        <a:pt x="3" y="3"/>
                      </a:moveTo>
                      <a:cubicBezTo>
                        <a:pt x="4" y="3"/>
                        <a:pt x="4" y="3"/>
                        <a:pt x="5" y="3"/>
                      </a:cubicBezTo>
                      <a:cubicBezTo>
                        <a:pt x="6" y="1"/>
                        <a:pt x="2" y="3"/>
                        <a:pt x="3" y="0"/>
                      </a:cubicBezTo>
                      <a:cubicBezTo>
                        <a:pt x="0" y="1"/>
                        <a:pt x="4" y="2"/>
                        <a:pt x="3" y="3"/>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335" name="Straight Connector 334"/>
              <p:cNvCxnSpPr/>
              <p:nvPr/>
            </p:nvCxnSpPr>
            <p:spPr>
              <a:xfrm>
                <a:off x="3013216" y="2322627"/>
                <a:ext cx="0" cy="240738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sp>
        <p:nvSpPr>
          <p:cNvPr id="568" name="Freeform 10"/>
          <p:cNvSpPr>
            <a:spLocks/>
          </p:cNvSpPr>
          <p:nvPr/>
        </p:nvSpPr>
        <p:spPr bwMode="auto">
          <a:xfrm>
            <a:off x="2089635" y="3921126"/>
            <a:ext cx="2125663" cy="1779588"/>
          </a:xfrm>
          <a:custGeom>
            <a:avLst/>
            <a:gdLst>
              <a:gd name="T0" fmla="*/ 2637 w 2679"/>
              <a:gd name="T1" fmla="*/ 38 h 2241"/>
              <a:gd name="T2" fmla="*/ 2433 w 2679"/>
              <a:gd name="T3" fmla="*/ 64 h 2241"/>
              <a:gd name="T4" fmla="*/ 2318 w 2679"/>
              <a:gd name="T5" fmla="*/ 117 h 2241"/>
              <a:gd name="T6" fmla="*/ 2257 w 2679"/>
              <a:gd name="T7" fmla="*/ 173 h 2241"/>
              <a:gd name="T8" fmla="*/ 2200 w 2679"/>
              <a:gd name="T9" fmla="*/ 258 h 2241"/>
              <a:gd name="T10" fmla="*/ 2109 w 2679"/>
              <a:gd name="T11" fmla="*/ 520 h 2241"/>
              <a:gd name="T12" fmla="*/ 2050 w 2679"/>
              <a:gd name="T13" fmla="*/ 833 h 2241"/>
              <a:gd name="T14" fmla="*/ 1959 w 2679"/>
              <a:gd name="T15" fmla="*/ 1736 h 2241"/>
              <a:gd name="T16" fmla="*/ 1923 w 2679"/>
              <a:gd name="T17" fmla="*/ 2231 h 2241"/>
              <a:gd name="T18" fmla="*/ 1880 w 2679"/>
              <a:gd name="T19" fmla="*/ 2236 h 2241"/>
              <a:gd name="T20" fmla="*/ 1715 w 2679"/>
              <a:gd name="T21" fmla="*/ 2219 h 2241"/>
              <a:gd name="T22" fmla="*/ 1578 w 2679"/>
              <a:gd name="T23" fmla="*/ 2175 h 2241"/>
              <a:gd name="T24" fmla="*/ 1505 w 2679"/>
              <a:gd name="T25" fmla="*/ 2123 h 2241"/>
              <a:gd name="T26" fmla="*/ 1440 w 2679"/>
              <a:gd name="T27" fmla="*/ 2045 h 2241"/>
              <a:gd name="T28" fmla="*/ 1349 w 2679"/>
              <a:gd name="T29" fmla="*/ 1840 h 2241"/>
              <a:gd name="T30" fmla="*/ 1287 w 2679"/>
              <a:gd name="T31" fmla="*/ 1584 h 2241"/>
              <a:gd name="T32" fmla="*/ 1196 w 2679"/>
              <a:gd name="T33" fmla="*/ 880 h 2241"/>
              <a:gd name="T34" fmla="*/ 1123 w 2679"/>
              <a:gd name="T35" fmla="*/ 38 h 2241"/>
              <a:gd name="T36" fmla="*/ 919 w 2679"/>
              <a:gd name="T37" fmla="*/ 64 h 2241"/>
              <a:gd name="T38" fmla="*/ 804 w 2679"/>
              <a:gd name="T39" fmla="*/ 117 h 2241"/>
              <a:gd name="T40" fmla="*/ 744 w 2679"/>
              <a:gd name="T41" fmla="*/ 173 h 2241"/>
              <a:gd name="T42" fmla="*/ 686 w 2679"/>
              <a:gd name="T43" fmla="*/ 259 h 2241"/>
              <a:gd name="T44" fmla="*/ 595 w 2679"/>
              <a:gd name="T45" fmla="*/ 521 h 2241"/>
              <a:gd name="T46" fmla="*/ 536 w 2679"/>
              <a:gd name="T47" fmla="*/ 835 h 2241"/>
              <a:gd name="T48" fmla="*/ 445 w 2679"/>
              <a:gd name="T49" fmla="*/ 1739 h 2241"/>
              <a:gd name="T50" fmla="*/ 409 w 2679"/>
              <a:gd name="T51" fmla="*/ 2236 h 2241"/>
              <a:gd name="T52" fmla="*/ 0 w 2679"/>
              <a:gd name="T53" fmla="*/ 2241 h 2241"/>
              <a:gd name="T54" fmla="*/ 409 w 2679"/>
              <a:gd name="T55" fmla="*/ 1739 h 2241"/>
              <a:gd name="T56" fmla="*/ 500 w 2679"/>
              <a:gd name="T57" fmla="*/ 835 h 2241"/>
              <a:gd name="T58" fmla="*/ 562 w 2679"/>
              <a:gd name="T59" fmla="*/ 508 h 2241"/>
              <a:gd name="T60" fmla="*/ 653 w 2679"/>
              <a:gd name="T61" fmla="*/ 246 h 2241"/>
              <a:gd name="T62" fmla="*/ 718 w 2679"/>
              <a:gd name="T63" fmla="*/ 147 h 2241"/>
              <a:gd name="T64" fmla="*/ 784 w 2679"/>
              <a:gd name="T65" fmla="*/ 86 h 2241"/>
              <a:gd name="T66" fmla="*/ 904 w 2679"/>
              <a:gd name="T67" fmla="*/ 30 h 2241"/>
              <a:gd name="T68" fmla="*/ 1032 w 2679"/>
              <a:gd name="T69" fmla="*/ 9 h 2241"/>
              <a:gd name="T70" fmla="*/ 1160 w 2679"/>
              <a:gd name="T71" fmla="*/ 2 h 2241"/>
              <a:gd name="T72" fmla="*/ 1171 w 2679"/>
              <a:gd name="T73" fmla="*/ 19 h 2241"/>
              <a:gd name="T74" fmla="*/ 1262 w 2679"/>
              <a:gd name="T75" fmla="*/ 1174 h 2241"/>
              <a:gd name="T76" fmla="*/ 1322 w 2679"/>
              <a:gd name="T77" fmla="*/ 1577 h 2241"/>
              <a:gd name="T78" fmla="*/ 1413 w 2679"/>
              <a:gd name="T79" fmla="*/ 1912 h 2241"/>
              <a:gd name="T80" fmla="*/ 1501 w 2679"/>
              <a:gd name="T81" fmla="*/ 2066 h 2241"/>
              <a:gd name="T82" fmla="*/ 1593 w 2679"/>
              <a:gd name="T83" fmla="*/ 2141 h 2241"/>
              <a:gd name="T84" fmla="*/ 1728 w 2679"/>
              <a:gd name="T85" fmla="*/ 2185 h 2241"/>
              <a:gd name="T86" fmla="*/ 1894 w 2679"/>
              <a:gd name="T87" fmla="*/ 2200 h 2241"/>
              <a:gd name="T88" fmla="*/ 1983 w 2679"/>
              <a:gd name="T89" fmla="*/ 1064 h 2241"/>
              <a:gd name="T90" fmla="*/ 2045 w 2679"/>
              <a:gd name="T91" fmla="*/ 647 h 2241"/>
              <a:gd name="T92" fmla="*/ 2136 w 2679"/>
              <a:gd name="T93" fmla="*/ 312 h 2241"/>
              <a:gd name="T94" fmla="*/ 2201 w 2679"/>
              <a:gd name="T95" fmla="*/ 187 h 2241"/>
              <a:gd name="T96" fmla="*/ 2292 w 2679"/>
              <a:gd name="T97" fmla="*/ 91 h 2241"/>
              <a:gd name="T98" fmla="*/ 2373 w 2679"/>
              <a:gd name="T99" fmla="*/ 45 h 2241"/>
              <a:gd name="T100" fmla="*/ 2479 w 2679"/>
              <a:gd name="T101" fmla="*/ 18 h 2241"/>
              <a:gd name="T102" fmla="*/ 2676 w 2679"/>
              <a:gd name="T103" fmla="*/ 0 h 2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79" h="2241">
                <a:moveTo>
                  <a:pt x="2676" y="0"/>
                </a:moveTo>
                <a:lnTo>
                  <a:pt x="2679" y="36"/>
                </a:lnTo>
                <a:lnTo>
                  <a:pt x="2637" y="38"/>
                </a:lnTo>
                <a:lnTo>
                  <a:pt x="2546" y="45"/>
                </a:lnTo>
                <a:lnTo>
                  <a:pt x="2485" y="53"/>
                </a:lnTo>
                <a:lnTo>
                  <a:pt x="2433" y="64"/>
                </a:lnTo>
                <a:lnTo>
                  <a:pt x="2388" y="79"/>
                </a:lnTo>
                <a:lnTo>
                  <a:pt x="2350" y="96"/>
                </a:lnTo>
                <a:lnTo>
                  <a:pt x="2318" y="117"/>
                </a:lnTo>
                <a:lnTo>
                  <a:pt x="2318" y="117"/>
                </a:lnTo>
                <a:lnTo>
                  <a:pt x="2288" y="141"/>
                </a:lnTo>
                <a:lnTo>
                  <a:pt x="2257" y="173"/>
                </a:lnTo>
                <a:lnTo>
                  <a:pt x="2227" y="213"/>
                </a:lnTo>
                <a:lnTo>
                  <a:pt x="2227" y="213"/>
                </a:lnTo>
                <a:lnTo>
                  <a:pt x="2200" y="258"/>
                </a:lnTo>
                <a:lnTo>
                  <a:pt x="2170" y="326"/>
                </a:lnTo>
                <a:lnTo>
                  <a:pt x="2140" y="411"/>
                </a:lnTo>
                <a:lnTo>
                  <a:pt x="2109" y="520"/>
                </a:lnTo>
                <a:lnTo>
                  <a:pt x="2079" y="660"/>
                </a:lnTo>
                <a:lnTo>
                  <a:pt x="2079" y="660"/>
                </a:lnTo>
                <a:lnTo>
                  <a:pt x="2050" y="833"/>
                </a:lnTo>
                <a:lnTo>
                  <a:pt x="2019" y="1064"/>
                </a:lnTo>
                <a:lnTo>
                  <a:pt x="1989" y="1358"/>
                </a:lnTo>
                <a:lnTo>
                  <a:pt x="1959" y="1736"/>
                </a:lnTo>
                <a:lnTo>
                  <a:pt x="1928" y="2219"/>
                </a:lnTo>
                <a:lnTo>
                  <a:pt x="1927" y="2225"/>
                </a:lnTo>
                <a:lnTo>
                  <a:pt x="1923" y="2231"/>
                </a:lnTo>
                <a:lnTo>
                  <a:pt x="1917" y="2236"/>
                </a:lnTo>
                <a:lnTo>
                  <a:pt x="1910" y="2237"/>
                </a:lnTo>
                <a:lnTo>
                  <a:pt x="1880" y="2236"/>
                </a:lnTo>
                <a:lnTo>
                  <a:pt x="1789" y="2229"/>
                </a:lnTo>
                <a:lnTo>
                  <a:pt x="1722" y="2220"/>
                </a:lnTo>
                <a:lnTo>
                  <a:pt x="1715" y="2219"/>
                </a:lnTo>
                <a:lnTo>
                  <a:pt x="1661" y="2207"/>
                </a:lnTo>
                <a:lnTo>
                  <a:pt x="1616" y="2193"/>
                </a:lnTo>
                <a:lnTo>
                  <a:pt x="1578" y="2175"/>
                </a:lnTo>
                <a:lnTo>
                  <a:pt x="1541" y="2151"/>
                </a:lnTo>
                <a:lnTo>
                  <a:pt x="1535" y="2148"/>
                </a:lnTo>
                <a:lnTo>
                  <a:pt x="1505" y="2123"/>
                </a:lnTo>
                <a:lnTo>
                  <a:pt x="1475" y="2092"/>
                </a:lnTo>
                <a:lnTo>
                  <a:pt x="1444" y="2051"/>
                </a:lnTo>
                <a:lnTo>
                  <a:pt x="1440" y="2045"/>
                </a:lnTo>
                <a:lnTo>
                  <a:pt x="1410" y="1992"/>
                </a:lnTo>
                <a:lnTo>
                  <a:pt x="1379" y="1925"/>
                </a:lnTo>
                <a:lnTo>
                  <a:pt x="1349" y="1840"/>
                </a:lnTo>
                <a:lnTo>
                  <a:pt x="1319" y="1731"/>
                </a:lnTo>
                <a:lnTo>
                  <a:pt x="1288" y="1591"/>
                </a:lnTo>
                <a:lnTo>
                  <a:pt x="1287" y="1584"/>
                </a:lnTo>
                <a:lnTo>
                  <a:pt x="1257" y="1404"/>
                </a:lnTo>
                <a:lnTo>
                  <a:pt x="1226" y="1174"/>
                </a:lnTo>
                <a:lnTo>
                  <a:pt x="1196" y="880"/>
                </a:lnTo>
                <a:lnTo>
                  <a:pt x="1166" y="502"/>
                </a:lnTo>
                <a:lnTo>
                  <a:pt x="1137" y="38"/>
                </a:lnTo>
                <a:lnTo>
                  <a:pt x="1123" y="38"/>
                </a:lnTo>
                <a:lnTo>
                  <a:pt x="1032" y="45"/>
                </a:lnTo>
                <a:lnTo>
                  <a:pt x="972" y="53"/>
                </a:lnTo>
                <a:lnTo>
                  <a:pt x="919" y="64"/>
                </a:lnTo>
                <a:lnTo>
                  <a:pt x="874" y="79"/>
                </a:lnTo>
                <a:lnTo>
                  <a:pt x="836" y="96"/>
                </a:lnTo>
                <a:lnTo>
                  <a:pt x="804" y="117"/>
                </a:lnTo>
                <a:lnTo>
                  <a:pt x="804" y="117"/>
                </a:lnTo>
                <a:lnTo>
                  <a:pt x="774" y="141"/>
                </a:lnTo>
                <a:lnTo>
                  <a:pt x="744" y="173"/>
                </a:lnTo>
                <a:lnTo>
                  <a:pt x="713" y="213"/>
                </a:lnTo>
                <a:lnTo>
                  <a:pt x="713" y="213"/>
                </a:lnTo>
                <a:lnTo>
                  <a:pt x="686" y="259"/>
                </a:lnTo>
                <a:lnTo>
                  <a:pt x="656" y="326"/>
                </a:lnTo>
                <a:lnTo>
                  <a:pt x="626" y="412"/>
                </a:lnTo>
                <a:lnTo>
                  <a:pt x="595" y="521"/>
                </a:lnTo>
                <a:lnTo>
                  <a:pt x="565" y="662"/>
                </a:lnTo>
                <a:lnTo>
                  <a:pt x="565" y="662"/>
                </a:lnTo>
                <a:lnTo>
                  <a:pt x="536" y="835"/>
                </a:lnTo>
                <a:lnTo>
                  <a:pt x="506" y="1066"/>
                </a:lnTo>
                <a:lnTo>
                  <a:pt x="475" y="1360"/>
                </a:lnTo>
                <a:lnTo>
                  <a:pt x="445" y="1739"/>
                </a:lnTo>
                <a:lnTo>
                  <a:pt x="415" y="2223"/>
                </a:lnTo>
                <a:lnTo>
                  <a:pt x="413" y="2230"/>
                </a:lnTo>
                <a:lnTo>
                  <a:pt x="409" y="2236"/>
                </a:lnTo>
                <a:lnTo>
                  <a:pt x="403" y="2240"/>
                </a:lnTo>
                <a:lnTo>
                  <a:pt x="397" y="2241"/>
                </a:lnTo>
                <a:lnTo>
                  <a:pt x="0" y="2241"/>
                </a:lnTo>
                <a:lnTo>
                  <a:pt x="0" y="2205"/>
                </a:lnTo>
                <a:lnTo>
                  <a:pt x="380" y="2205"/>
                </a:lnTo>
                <a:lnTo>
                  <a:pt x="409" y="1739"/>
                </a:lnTo>
                <a:lnTo>
                  <a:pt x="439" y="1360"/>
                </a:lnTo>
                <a:lnTo>
                  <a:pt x="470" y="1066"/>
                </a:lnTo>
                <a:lnTo>
                  <a:pt x="500" y="835"/>
                </a:lnTo>
                <a:lnTo>
                  <a:pt x="530" y="655"/>
                </a:lnTo>
                <a:lnTo>
                  <a:pt x="531" y="648"/>
                </a:lnTo>
                <a:lnTo>
                  <a:pt x="562" y="508"/>
                </a:lnTo>
                <a:lnTo>
                  <a:pt x="592" y="399"/>
                </a:lnTo>
                <a:lnTo>
                  <a:pt x="622" y="312"/>
                </a:lnTo>
                <a:lnTo>
                  <a:pt x="653" y="246"/>
                </a:lnTo>
                <a:lnTo>
                  <a:pt x="683" y="193"/>
                </a:lnTo>
                <a:lnTo>
                  <a:pt x="687" y="187"/>
                </a:lnTo>
                <a:lnTo>
                  <a:pt x="718" y="147"/>
                </a:lnTo>
                <a:lnTo>
                  <a:pt x="748" y="116"/>
                </a:lnTo>
                <a:lnTo>
                  <a:pt x="778" y="91"/>
                </a:lnTo>
                <a:lnTo>
                  <a:pt x="784" y="86"/>
                </a:lnTo>
                <a:lnTo>
                  <a:pt x="821" y="63"/>
                </a:lnTo>
                <a:lnTo>
                  <a:pt x="859" y="45"/>
                </a:lnTo>
                <a:lnTo>
                  <a:pt x="904" y="30"/>
                </a:lnTo>
                <a:lnTo>
                  <a:pt x="958" y="19"/>
                </a:lnTo>
                <a:lnTo>
                  <a:pt x="965" y="18"/>
                </a:lnTo>
                <a:lnTo>
                  <a:pt x="1032" y="9"/>
                </a:lnTo>
                <a:lnTo>
                  <a:pt x="1123" y="2"/>
                </a:lnTo>
                <a:lnTo>
                  <a:pt x="1154" y="1"/>
                </a:lnTo>
                <a:lnTo>
                  <a:pt x="1160" y="2"/>
                </a:lnTo>
                <a:lnTo>
                  <a:pt x="1166" y="7"/>
                </a:lnTo>
                <a:lnTo>
                  <a:pt x="1170" y="12"/>
                </a:lnTo>
                <a:lnTo>
                  <a:pt x="1171" y="19"/>
                </a:lnTo>
                <a:lnTo>
                  <a:pt x="1202" y="502"/>
                </a:lnTo>
                <a:lnTo>
                  <a:pt x="1232" y="880"/>
                </a:lnTo>
                <a:lnTo>
                  <a:pt x="1262" y="1174"/>
                </a:lnTo>
                <a:lnTo>
                  <a:pt x="1293" y="1404"/>
                </a:lnTo>
                <a:lnTo>
                  <a:pt x="1322" y="1577"/>
                </a:lnTo>
                <a:lnTo>
                  <a:pt x="1322" y="1577"/>
                </a:lnTo>
                <a:lnTo>
                  <a:pt x="1352" y="1718"/>
                </a:lnTo>
                <a:lnTo>
                  <a:pt x="1383" y="1827"/>
                </a:lnTo>
                <a:lnTo>
                  <a:pt x="1413" y="1912"/>
                </a:lnTo>
                <a:lnTo>
                  <a:pt x="1443" y="1978"/>
                </a:lnTo>
                <a:lnTo>
                  <a:pt x="1471" y="2027"/>
                </a:lnTo>
                <a:lnTo>
                  <a:pt x="1501" y="2066"/>
                </a:lnTo>
                <a:lnTo>
                  <a:pt x="1531" y="2097"/>
                </a:lnTo>
                <a:lnTo>
                  <a:pt x="1556" y="2118"/>
                </a:lnTo>
                <a:lnTo>
                  <a:pt x="1593" y="2141"/>
                </a:lnTo>
                <a:lnTo>
                  <a:pt x="1631" y="2159"/>
                </a:lnTo>
                <a:lnTo>
                  <a:pt x="1676" y="2174"/>
                </a:lnTo>
                <a:lnTo>
                  <a:pt x="1728" y="2185"/>
                </a:lnTo>
                <a:lnTo>
                  <a:pt x="1789" y="2193"/>
                </a:lnTo>
                <a:lnTo>
                  <a:pt x="1880" y="2200"/>
                </a:lnTo>
                <a:lnTo>
                  <a:pt x="1894" y="2200"/>
                </a:lnTo>
                <a:lnTo>
                  <a:pt x="1923" y="1736"/>
                </a:lnTo>
                <a:lnTo>
                  <a:pt x="1953" y="1358"/>
                </a:lnTo>
                <a:lnTo>
                  <a:pt x="1983" y="1064"/>
                </a:lnTo>
                <a:lnTo>
                  <a:pt x="2014" y="833"/>
                </a:lnTo>
                <a:lnTo>
                  <a:pt x="2044" y="654"/>
                </a:lnTo>
                <a:lnTo>
                  <a:pt x="2045" y="647"/>
                </a:lnTo>
                <a:lnTo>
                  <a:pt x="2076" y="507"/>
                </a:lnTo>
                <a:lnTo>
                  <a:pt x="2106" y="398"/>
                </a:lnTo>
                <a:lnTo>
                  <a:pt x="2136" y="312"/>
                </a:lnTo>
                <a:lnTo>
                  <a:pt x="2166" y="245"/>
                </a:lnTo>
                <a:lnTo>
                  <a:pt x="2197" y="193"/>
                </a:lnTo>
                <a:lnTo>
                  <a:pt x="2201" y="187"/>
                </a:lnTo>
                <a:lnTo>
                  <a:pt x="2232" y="147"/>
                </a:lnTo>
                <a:lnTo>
                  <a:pt x="2262" y="116"/>
                </a:lnTo>
                <a:lnTo>
                  <a:pt x="2292" y="91"/>
                </a:lnTo>
                <a:lnTo>
                  <a:pt x="2298" y="86"/>
                </a:lnTo>
                <a:lnTo>
                  <a:pt x="2335" y="63"/>
                </a:lnTo>
                <a:lnTo>
                  <a:pt x="2373" y="45"/>
                </a:lnTo>
                <a:lnTo>
                  <a:pt x="2418" y="30"/>
                </a:lnTo>
                <a:lnTo>
                  <a:pt x="2472" y="19"/>
                </a:lnTo>
                <a:lnTo>
                  <a:pt x="2479" y="18"/>
                </a:lnTo>
                <a:lnTo>
                  <a:pt x="2546" y="9"/>
                </a:lnTo>
                <a:lnTo>
                  <a:pt x="2637" y="2"/>
                </a:lnTo>
                <a:lnTo>
                  <a:pt x="2676"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8450" name="Group 58449"/>
          <p:cNvGrpSpPr/>
          <p:nvPr/>
        </p:nvGrpSpPr>
        <p:grpSpPr>
          <a:xfrm>
            <a:off x="1440347" y="3508376"/>
            <a:ext cx="2898776" cy="2619375"/>
            <a:chOff x="708025" y="3532188"/>
            <a:chExt cx="2898776" cy="2619375"/>
          </a:xfrm>
        </p:grpSpPr>
        <p:sp>
          <p:nvSpPr>
            <p:cNvPr id="567" name="Freeform 9"/>
            <p:cNvSpPr>
              <a:spLocks/>
            </p:cNvSpPr>
            <p:nvPr/>
          </p:nvSpPr>
          <p:spPr bwMode="auto">
            <a:xfrm>
              <a:off x="1357313" y="3590925"/>
              <a:ext cx="2124075" cy="2133600"/>
            </a:xfrm>
            <a:custGeom>
              <a:avLst/>
              <a:gdLst>
                <a:gd name="T0" fmla="*/ 397 w 2677"/>
                <a:gd name="T1" fmla="*/ 0 h 2686"/>
                <a:gd name="T2" fmla="*/ 1146 w 2677"/>
                <a:gd name="T3" fmla="*/ 0 h 2686"/>
                <a:gd name="T4" fmla="*/ 1152 w 2677"/>
                <a:gd name="T5" fmla="*/ 1 h 2686"/>
                <a:gd name="T6" fmla="*/ 1158 w 2677"/>
                <a:gd name="T7" fmla="*/ 6 h 2686"/>
                <a:gd name="T8" fmla="*/ 1162 w 2677"/>
                <a:gd name="T9" fmla="*/ 11 h 2686"/>
                <a:gd name="T10" fmla="*/ 1164 w 2677"/>
                <a:gd name="T11" fmla="*/ 18 h 2686"/>
                <a:gd name="T12" fmla="*/ 1171 w 2677"/>
                <a:gd name="T13" fmla="*/ 2650 h 2686"/>
                <a:gd name="T14" fmla="*/ 1885 w 2677"/>
                <a:gd name="T15" fmla="*/ 2650 h 2686"/>
                <a:gd name="T16" fmla="*/ 1892 w 2677"/>
                <a:gd name="T17" fmla="*/ 18 h 2686"/>
                <a:gd name="T18" fmla="*/ 1894 w 2677"/>
                <a:gd name="T19" fmla="*/ 11 h 2686"/>
                <a:gd name="T20" fmla="*/ 1898 w 2677"/>
                <a:gd name="T21" fmla="*/ 6 h 2686"/>
                <a:gd name="T22" fmla="*/ 1904 w 2677"/>
                <a:gd name="T23" fmla="*/ 1 h 2686"/>
                <a:gd name="T24" fmla="*/ 1910 w 2677"/>
                <a:gd name="T25" fmla="*/ 0 h 2686"/>
                <a:gd name="T26" fmla="*/ 2677 w 2677"/>
                <a:gd name="T27" fmla="*/ 0 h 2686"/>
                <a:gd name="T28" fmla="*/ 2677 w 2677"/>
                <a:gd name="T29" fmla="*/ 36 h 2686"/>
                <a:gd name="T30" fmla="*/ 1928 w 2677"/>
                <a:gd name="T31" fmla="*/ 36 h 2686"/>
                <a:gd name="T32" fmla="*/ 1921 w 2677"/>
                <a:gd name="T33" fmla="*/ 2668 h 2686"/>
                <a:gd name="T34" fmla="*/ 1919 w 2677"/>
                <a:gd name="T35" fmla="*/ 2675 h 2686"/>
                <a:gd name="T36" fmla="*/ 1915 w 2677"/>
                <a:gd name="T37" fmla="*/ 2681 h 2686"/>
                <a:gd name="T38" fmla="*/ 1909 w 2677"/>
                <a:gd name="T39" fmla="*/ 2685 h 2686"/>
                <a:gd name="T40" fmla="*/ 1903 w 2677"/>
                <a:gd name="T41" fmla="*/ 2686 h 2686"/>
                <a:gd name="T42" fmla="*/ 1154 w 2677"/>
                <a:gd name="T43" fmla="*/ 2686 h 2686"/>
                <a:gd name="T44" fmla="*/ 1147 w 2677"/>
                <a:gd name="T45" fmla="*/ 2685 h 2686"/>
                <a:gd name="T46" fmla="*/ 1141 w 2677"/>
                <a:gd name="T47" fmla="*/ 2681 h 2686"/>
                <a:gd name="T48" fmla="*/ 1137 w 2677"/>
                <a:gd name="T49" fmla="*/ 2675 h 2686"/>
                <a:gd name="T50" fmla="*/ 1136 w 2677"/>
                <a:gd name="T51" fmla="*/ 2668 h 2686"/>
                <a:gd name="T52" fmla="*/ 1128 w 2677"/>
                <a:gd name="T53" fmla="*/ 36 h 2686"/>
                <a:gd name="T54" fmla="*/ 415 w 2677"/>
                <a:gd name="T55" fmla="*/ 36 h 2686"/>
                <a:gd name="T56" fmla="*/ 407 w 2677"/>
                <a:gd name="T57" fmla="*/ 2668 h 2686"/>
                <a:gd name="T58" fmla="*/ 406 w 2677"/>
                <a:gd name="T59" fmla="*/ 2675 h 2686"/>
                <a:gd name="T60" fmla="*/ 401 w 2677"/>
                <a:gd name="T61" fmla="*/ 2681 h 2686"/>
                <a:gd name="T62" fmla="*/ 395 w 2677"/>
                <a:gd name="T63" fmla="*/ 2685 h 2686"/>
                <a:gd name="T64" fmla="*/ 389 w 2677"/>
                <a:gd name="T65" fmla="*/ 2686 h 2686"/>
                <a:gd name="T66" fmla="*/ 0 w 2677"/>
                <a:gd name="T67" fmla="*/ 2686 h 2686"/>
                <a:gd name="T68" fmla="*/ 0 w 2677"/>
                <a:gd name="T69" fmla="*/ 2650 h 2686"/>
                <a:gd name="T70" fmla="*/ 371 w 2677"/>
                <a:gd name="T71" fmla="*/ 2650 h 2686"/>
                <a:gd name="T72" fmla="*/ 379 w 2677"/>
                <a:gd name="T73" fmla="*/ 18 h 2686"/>
                <a:gd name="T74" fmla="*/ 380 w 2677"/>
                <a:gd name="T75" fmla="*/ 11 h 2686"/>
                <a:gd name="T76" fmla="*/ 384 w 2677"/>
                <a:gd name="T77" fmla="*/ 6 h 2686"/>
                <a:gd name="T78" fmla="*/ 390 w 2677"/>
                <a:gd name="T79" fmla="*/ 1 h 2686"/>
                <a:gd name="T80" fmla="*/ 397 w 2677"/>
                <a:gd name="T81" fmla="*/ 0 h 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7" h="2686">
                  <a:moveTo>
                    <a:pt x="397" y="0"/>
                  </a:moveTo>
                  <a:lnTo>
                    <a:pt x="1146" y="0"/>
                  </a:lnTo>
                  <a:lnTo>
                    <a:pt x="1152" y="1"/>
                  </a:lnTo>
                  <a:lnTo>
                    <a:pt x="1158" y="6"/>
                  </a:lnTo>
                  <a:lnTo>
                    <a:pt x="1162" y="11"/>
                  </a:lnTo>
                  <a:lnTo>
                    <a:pt x="1164" y="18"/>
                  </a:lnTo>
                  <a:lnTo>
                    <a:pt x="1171" y="2650"/>
                  </a:lnTo>
                  <a:lnTo>
                    <a:pt x="1885" y="2650"/>
                  </a:lnTo>
                  <a:lnTo>
                    <a:pt x="1892" y="18"/>
                  </a:lnTo>
                  <a:lnTo>
                    <a:pt x="1894" y="11"/>
                  </a:lnTo>
                  <a:lnTo>
                    <a:pt x="1898" y="6"/>
                  </a:lnTo>
                  <a:lnTo>
                    <a:pt x="1904" y="1"/>
                  </a:lnTo>
                  <a:lnTo>
                    <a:pt x="1910" y="0"/>
                  </a:lnTo>
                  <a:lnTo>
                    <a:pt x="2677" y="0"/>
                  </a:lnTo>
                  <a:lnTo>
                    <a:pt x="2677" y="36"/>
                  </a:lnTo>
                  <a:lnTo>
                    <a:pt x="1928" y="36"/>
                  </a:lnTo>
                  <a:lnTo>
                    <a:pt x="1921" y="2668"/>
                  </a:lnTo>
                  <a:lnTo>
                    <a:pt x="1919" y="2675"/>
                  </a:lnTo>
                  <a:lnTo>
                    <a:pt x="1915" y="2681"/>
                  </a:lnTo>
                  <a:lnTo>
                    <a:pt x="1909" y="2685"/>
                  </a:lnTo>
                  <a:lnTo>
                    <a:pt x="1903" y="2686"/>
                  </a:lnTo>
                  <a:lnTo>
                    <a:pt x="1154" y="2686"/>
                  </a:lnTo>
                  <a:lnTo>
                    <a:pt x="1147" y="2685"/>
                  </a:lnTo>
                  <a:lnTo>
                    <a:pt x="1141" y="2681"/>
                  </a:lnTo>
                  <a:lnTo>
                    <a:pt x="1137" y="2675"/>
                  </a:lnTo>
                  <a:lnTo>
                    <a:pt x="1136" y="2668"/>
                  </a:lnTo>
                  <a:lnTo>
                    <a:pt x="1128" y="36"/>
                  </a:lnTo>
                  <a:lnTo>
                    <a:pt x="415" y="36"/>
                  </a:lnTo>
                  <a:lnTo>
                    <a:pt x="407" y="2668"/>
                  </a:lnTo>
                  <a:lnTo>
                    <a:pt x="406" y="2675"/>
                  </a:lnTo>
                  <a:lnTo>
                    <a:pt x="401" y="2681"/>
                  </a:lnTo>
                  <a:lnTo>
                    <a:pt x="395" y="2685"/>
                  </a:lnTo>
                  <a:lnTo>
                    <a:pt x="389" y="2686"/>
                  </a:lnTo>
                  <a:lnTo>
                    <a:pt x="0" y="2686"/>
                  </a:lnTo>
                  <a:lnTo>
                    <a:pt x="0" y="2650"/>
                  </a:lnTo>
                  <a:lnTo>
                    <a:pt x="371" y="2650"/>
                  </a:lnTo>
                  <a:lnTo>
                    <a:pt x="379" y="18"/>
                  </a:lnTo>
                  <a:lnTo>
                    <a:pt x="380" y="11"/>
                  </a:lnTo>
                  <a:lnTo>
                    <a:pt x="384" y="6"/>
                  </a:lnTo>
                  <a:lnTo>
                    <a:pt x="390" y="1"/>
                  </a:lnTo>
                  <a:lnTo>
                    <a:pt x="39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8448" name="Group 58447"/>
            <p:cNvGrpSpPr/>
            <p:nvPr/>
          </p:nvGrpSpPr>
          <p:grpSpPr>
            <a:xfrm>
              <a:off x="1335088" y="5710238"/>
              <a:ext cx="2271713" cy="441325"/>
              <a:chOff x="1335088" y="5710238"/>
              <a:chExt cx="2271713" cy="441325"/>
            </a:xfrm>
          </p:grpSpPr>
          <p:sp>
            <p:nvSpPr>
              <p:cNvPr id="569" name="Line 11"/>
              <p:cNvSpPr>
                <a:spLocks noChangeShapeType="1"/>
              </p:cNvSpPr>
              <p:nvPr/>
            </p:nvSpPr>
            <p:spPr bwMode="auto">
              <a:xfrm>
                <a:off x="1371600" y="5710238"/>
                <a:ext cx="2101850"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1" name="Line 13"/>
              <p:cNvSpPr>
                <a:spLocks noChangeShapeType="1"/>
              </p:cNvSpPr>
              <p:nvPr/>
            </p:nvSpPr>
            <p:spPr bwMode="auto">
              <a:xfrm>
                <a:off x="1371600"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2" name="Freeform 14"/>
              <p:cNvSpPr>
                <a:spLocks noEditPoints="1"/>
              </p:cNvSpPr>
              <p:nvPr/>
            </p:nvSpPr>
            <p:spPr bwMode="auto">
              <a:xfrm>
                <a:off x="1335088" y="5849938"/>
                <a:ext cx="69850" cy="112713"/>
              </a:xfrm>
              <a:custGeom>
                <a:avLst/>
                <a:gdLst>
                  <a:gd name="T0" fmla="*/ 44 w 89"/>
                  <a:gd name="T1" fmla="*/ 14 h 141"/>
                  <a:gd name="T2" fmla="*/ 34 w 89"/>
                  <a:gd name="T3" fmla="*/ 16 h 141"/>
                  <a:gd name="T4" fmla="*/ 26 w 89"/>
                  <a:gd name="T5" fmla="*/ 23 h 141"/>
                  <a:gd name="T6" fmla="*/ 20 w 89"/>
                  <a:gd name="T7" fmla="*/ 34 h 141"/>
                  <a:gd name="T8" fmla="*/ 18 w 89"/>
                  <a:gd name="T9" fmla="*/ 50 h 141"/>
                  <a:gd name="T10" fmla="*/ 17 w 89"/>
                  <a:gd name="T11" fmla="*/ 70 h 141"/>
                  <a:gd name="T12" fmla="*/ 18 w 89"/>
                  <a:gd name="T13" fmla="*/ 91 h 141"/>
                  <a:gd name="T14" fmla="*/ 20 w 89"/>
                  <a:gd name="T15" fmla="*/ 105 h 141"/>
                  <a:gd name="T16" fmla="*/ 25 w 89"/>
                  <a:gd name="T17" fmla="*/ 115 h 141"/>
                  <a:gd name="T18" fmla="*/ 34 w 89"/>
                  <a:gd name="T19" fmla="*/ 124 h 141"/>
                  <a:gd name="T20" fmla="*/ 44 w 89"/>
                  <a:gd name="T21" fmla="*/ 127 h 141"/>
                  <a:gd name="T22" fmla="*/ 55 w 89"/>
                  <a:gd name="T23" fmla="*/ 124 h 141"/>
                  <a:gd name="T24" fmla="*/ 64 w 89"/>
                  <a:gd name="T25" fmla="*/ 115 h 141"/>
                  <a:gd name="T26" fmla="*/ 69 w 89"/>
                  <a:gd name="T27" fmla="*/ 105 h 141"/>
                  <a:gd name="T28" fmla="*/ 71 w 89"/>
                  <a:gd name="T29" fmla="*/ 91 h 141"/>
                  <a:gd name="T30" fmla="*/ 72 w 89"/>
                  <a:gd name="T31" fmla="*/ 70 h 141"/>
                  <a:gd name="T32" fmla="*/ 71 w 89"/>
                  <a:gd name="T33" fmla="*/ 50 h 141"/>
                  <a:gd name="T34" fmla="*/ 69 w 89"/>
                  <a:gd name="T35" fmla="*/ 36 h 141"/>
                  <a:gd name="T36" fmla="*/ 64 w 89"/>
                  <a:gd name="T37" fmla="*/ 25 h 141"/>
                  <a:gd name="T38" fmla="*/ 55 w 89"/>
                  <a:gd name="T39" fmla="*/ 16 h 141"/>
                  <a:gd name="T40" fmla="*/ 44 w 89"/>
                  <a:gd name="T41" fmla="*/ 14 h 141"/>
                  <a:gd name="T42" fmla="*/ 44 w 89"/>
                  <a:gd name="T43" fmla="*/ 0 h 141"/>
                  <a:gd name="T44" fmla="*/ 55 w 89"/>
                  <a:gd name="T45" fmla="*/ 1 h 141"/>
                  <a:gd name="T46" fmla="*/ 64 w 89"/>
                  <a:gd name="T47" fmla="*/ 4 h 141"/>
                  <a:gd name="T48" fmla="*/ 69 w 89"/>
                  <a:gd name="T49" fmla="*/ 7 h 141"/>
                  <a:gd name="T50" fmla="*/ 74 w 89"/>
                  <a:gd name="T51" fmla="*/ 12 h 141"/>
                  <a:gd name="T52" fmla="*/ 78 w 89"/>
                  <a:gd name="T53" fmla="*/ 18 h 141"/>
                  <a:gd name="T54" fmla="*/ 82 w 89"/>
                  <a:gd name="T55" fmla="*/ 27 h 141"/>
                  <a:gd name="T56" fmla="*/ 87 w 89"/>
                  <a:gd name="T57" fmla="*/ 38 h 141"/>
                  <a:gd name="T58" fmla="*/ 89 w 89"/>
                  <a:gd name="T59" fmla="*/ 52 h 141"/>
                  <a:gd name="T60" fmla="*/ 89 w 89"/>
                  <a:gd name="T61" fmla="*/ 70 h 141"/>
                  <a:gd name="T62" fmla="*/ 88 w 89"/>
                  <a:gd name="T63" fmla="*/ 92 h 141"/>
                  <a:gd name="T64" fmla="*/ 84 w 89"/>
                  <a:gd name="T65" fmla="*/ 110 h 141"/>
                  <a:gd name="T66" fmla="*/ 78 w 89"/>
                  <a:gd name="T67" fmla="*/ 123 h 141"/>
                  <a:gd name="T68" fmla="*/ 70 w 89"/>
                  <a:gd name="T69" fmla="*/ 132 h 141"/>
                  <a:gd name="T70" fmla="*/ 59 w 89"/>
                  <a:gd name="T71" fmla="*/ 139 h 141"/>
                  <a:gd name="T72" fmla="*/ 44 w 89"/>
                  <a:gd name="T73" fmla="*/ 141 h 141"/>
                  <a:gd name="T74" fmla="*/ 32 w 89"/>
                  <a:gd name="T75" fmla="*/ 139 h 141"/>
                  <a:gd name="T76" fmla="*/ 22 w 89"/>
                  <a:gd name="T77" fmla="*/ 134 h 141"/>
                  <a:gd name="T78" fmla="*/ 14 w 89"/>
                  <a:gd name="T79" fmla="*/ 127 h 141"/>
                  <a:gd name="T80" fmla="*/ 6 w 89"/>
                  <a:gd name="T81" fmla="*/ 112 h 141"/>
                  <a:gd name="T82" fmla="*/ 1 w 89"/>
                  <a:gd name="T83" fmla="*/ 94 h 141"/>
                  <a:gd name="T84" fmla="*/ 0 w 89"/>
                  <a:gd name="T85" fmla="*/ 70 h 141"/>
                  <a:gd name="T86" fmla="*/ 1 w 89"/>
                  <a:gd name="T87" fmla="*/ 48 h 141"/>
                  <a:gd name="T88" fmla="*/ 5 w 89"/>
                  <a:gd name="T89" fmla="*/ 31 h 141"/>
                  <a:gd name="T90" fmla="*/ 10 w 89"/>
                  <a:gd name="T91" fmla="*/ 18 h 141"/>
                  <a:gd name="T92" fmla="*/ 19 w 89"/>
                  <a:gd name="T93" fmla="*/ 7 h 141"/>
                  <a:gd name="T94" fmla="*/ 31 w 89"/>
                  <a:gd name="T95" fmla="*/ 2 h 141"/>
                  <a:gd name="T96" fmla="*/ 44 w 89"/>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141">
                    <a:moveTo>
                      <a:pt x="44" y="14"/>
                    </a:moveTo>
                    <a:lnTo>
                      <a:pt x="34" y="16"/>
                    </a:lnTo>
                    <a:lnTo>
                      <a:pt x="26" y="23"/>
                    </a:lnTo>
                    <a:lnTo>
                      <a:pt x="20" y="34"/>
                    </a:lnTo>
                    <a:lnTo>
                      <a:pt x="18" y="50"/>
                    </a:lnTo>
                    <a:lnTo>
                      <a:pt x="17" y="70"/>
                    </a:lnTo>
                    <a:lnTo>
                      <a:pt x="18" y="91"/>
                    </a:lnTo>
                    <a:lnTo>
                      <a:pt x="20" y="105"/>
                    </a:lnTo>
                    <a:lnTo>
                      <a:pt x="25" y="115"/>
                    </a:lnTo>
                    <a:lnTo>
                      <a:pt x="34" y="124"/>
                    </a:lnTo>
                    <a:lnTo>
                      <a:pt x="44" y="127"/>
                    </a:lnTo>
                    <a:lnTo>
                      <a:pt x="55" y="124"/>
                    </a:lnTo>
                    <a:lnTo>
                      <a:pt x="64" y="115"/>
                    </a:lnTo>
                    <a:lnTo>
                      <a:pt x="69" y="105"/>
                    </a:lnTo>
                    <a:lnTo>
                      <a:pt x="71" y="91"/>
                    </a:lnTo>
                    <a:lnTo>
                      <a:pt x="72" y="70"/>
                    </a:lnTo>
                    <a:lnTo>
                      <a:pt x="71" y="50"/>
                    </a:lnTo>
                    <a:lnTo>
                      <a:pt x="69" y="36"/>
                    </a:lnTo>
                    <a:lnTo>
                      <a:pt x="64" y="25"/>
                    </a:lnTo>
                    <a:lnTo>
                      <a:pt x="55" y="16"/>
                    </a:lnTo>
                    <a:lnTo>
                      <a:pt x="44" y="14"/>
                    </a:lnTo>
                    <a:close/>
                    <a:moveTo>
                      <a:pt x="44" y="0"/>
                    </a:moveTo>
                    <a:lnTo>
                      <a:pt x="55" y="1"/>
                    </a:lnTo>
                    <a:lnTo>
                      <a:pt x="64" y="4"/>
                    </a:lnTo>
                    <a:lnTo>
                      <a:pt x="69" y="7"/>
                    </a:lnTo>
                    <a:lnTo>
                      <a:pt x="74" y="12"/>
                    </a:lnTo>
                    <a:lnTo>
                      <a:pt x="78" y="18"/>
                    </a:lnTo>
                    <a:lnTo>
                      <a:pt x="82" y="27"/>
                    </a:lnTo>
                    <a:lnTo>
                      <a:pt x="87" y="38"/>
                    </a:lnTo>
                    <a:lnTo>
                      <a:pt x="89" y="52"/>
                    </a:lnTo>
                    <a:lnTo>
                      <a:pt x="89" y="70"/>
                    </a:lnTo>
                    <a:lnTo>
                      <a:pt x="88" y="92"/>
                    </a:lnTo>
                    <a:lnTo>
                      <a:pt x="84" y="110"/>
                    </a:lnTo>
                    <a:lnTo>
                      <a:pt x="78" y="123"/>
                    </a:lnTo>
                    <a:lnTo>
                      <a:pt x="70" y="132"/>
                    </a:lnTo>
                    <a:lnTo>
                      <a:pt x="59" y="139"/>
                    </a:lnTo>
                    <a:lnTo>
                      <a:pt x="44" y="141"/>
                    </a:lnTo>
                    <a:lnTo>
                      <a:pt x="32" y="139"/>
                    </a:lnTo>
                    <a:lnTo>
                      <a:pt x="22" y="134"/>
                    </a:lnTo>
                    <a:lnTo>
                      <a:pt x="14" y="127"/>
                    </a:lnTo>
                    <a:lnTo>
                      <a:pt x="6" y="112"/>
                    </a:lnTo>
                    <a:lnTo>
                      <a:pt x="1" y="94"/>
                    </a:lnTo>
                    <a:lnTo>
                      <a:pt x="0" y="70"/>
                    </a:lnTo>
                    <a:lnTo>
                      <a:pt x="1" y="48"/>
                    </a:lnTo>
                    <a:lnTo>
                      <a:pt x="5" y="31"/>
                    </a:lnTo>
                    <a:lnTo>
                      <a:pt x="10" y="18"/>
                    </a:lnTo>
                    <a:lnTo>
                      <a:pt x="19" y="7"/>
                    </a:lnTo>
                    <a:lnTo>
                      <a:pt x="31" y="2"/>
                    </a:lnTo>
                    <a:lnTo>
                      <a:pt x="4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 name="Line 15"/>
              <p:cNvSpPr>
                <a:spLocks noChangeShapeType="1"/>
              </p:cNvSpPr>
              <p:nvPr/>
            </p:nvSpPr>
            <p:spPr bwMode="auto">
              <a:xfrm>
                <a:off x="1671638"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4" name="Freeform 16"/>
              <p:cNvSpPr>
                <a:spLocks/>
              </p:cNvSpPr>
              <p:nvPr/>
            </p:nvSpPr>
            <p:spPr bwMode="auto">
              <a:xfrm>
                <a:off x="1592263" y="5851525"/>
                <a:ext cx="73025" cy="111125"/>
              </a:xfrm>
              <a:custGeom>
                <a:avLst/>
                <a:gdLst>
                  <a:gd name="T0" fmla="*/ 15 w 91"/>
                  <a:gd name="T1" fmla="*/ 0 h 139"/>
                  <a:gd name="T2" fmla="*/ 84 w 91"/>
                  <a:gd name="T3" fmla="*/ 0 h 139"/>
                  <a:gd name="T4" fmla="*/ 84 w 91"/>
                  <a:gd name="T5" fmla="*/ 17 h 139"/>
                  <a:gd name="T6" fmla="*/ 29 w 91"/>
                  <a:gd name="T7" fmla="*/ 17 h 139"/>
                  <a:gd name="T8" fmla="*/ 22 w 91"/>
                  <a:gd name="T9" fmla="*/ 54 h 139"/>
                  <a:gd name="T10" fmla="*/ 35 w 91"/>
                  <a:gd name="T11" fmla="*/ 47 h 139"/>
                  <a:gd name="T12" fmla="*/ 48 w 91"/>
                  <a:gd name="T13" fmla="*/ 45 h 139"/>
                  <a:gd name="T14" fmla="*/ 65 w 91"/>
                  <a:gd name="T15" fmla="*/ 48 h 139"/>
                  <a:gd name="T16" fmla="*/ 78 w 91"/>
                  <a:gd name="T17" fmla="*/ 57 h 139"/>
                  <a:gd name="T18" fmla="*/ 85 w 91"/>
                  <a:gd name="T19" fmla="*/ 66 h 139"/>
                  <a:gd name="T20" fmla="*/ 90 w 91"/>
                  <a:gd name="T21" fmla="*/ 77 h 139"/>
                  <a:gd name="T22" fmla="*/ 91 w 91"/>
                  <a:gd name="T23" fmla="*/ 90 h 139"/>
                  <a:gd name="T24" fmla="*/ 88 w 91"/>
                  <a:gd name="T25" fmla="*/ 107 h 139"/>
                  <a:gd name="T26" fmla="*/ 79 w 91"/>
                  <a:gd name="T27" fmla="*/ 122 h 139"/>
                  <a:gd name="T28" fmla="*/ 71 w 91"/>
                  <a:gd name="T29" fmla="*/ 131 h 139"/>
                  <a:gd name="T30" fmla="*/ 58 w 91"/>
                  <a:gd name="T31" fmla="*/ 137 h 139"/>
                  <a:gd name="T32" fmla="*/ 44 w 91"/>
                  <a:gd name="T33" fmla="*/ 139 h 139"/>
                  <a:gd name="T34" fmla="*/ 27 w 91"/>
                  <a:gd name="T35" fmla="*/ 136 h 139"/>
                  <a:gd name="T36" fmla="*/ 13 w 91"/>
                  <a:gd name="T37" fmla="*/ 128 h 139"/>
                  <a:gd name="T38" fmla="*/ 4 w 91"/>
                  <a:gd name="T39" fmla="*/ 116 h 139"/>
                  <a:gd name="T40" fmla="*/ 0 w 91"/>
                  <a:gd name="T41" fmla="*/ 100 h 139"/>
                  <a:gd name="T42" fmla="*/ 18 w 91"/>
                  <a:gd name="T43" fmla="*/ 99 h 139"/>
                  <a:gd name="T44" fmla="*/ 21 w 91"/>
                  <a:gd name="T45" fmla="*/ 110 h 139"/>
                  <a:gd name="T46" fmla="*/ 27 w 91"/>
                  <a:gd name="T47" fmla="*/ 118 h 139"/>
                  <a:gd name="T48" fmla="*/ 31 w 91"/>
                  <a:gd name="T49" fmla="*/ 122 h 139"/>
                  <a:gd name="T50" fmla="*/ 38 w 91"/>
                  <a:gd name="T51" fmla="*/ 125 h 139"/>
                  <a:gd name="T52" fmla="*/ 44 w 91"/>
                  <a:gd name="T53" fmla="*/ 125 h 139"/>
                  <a:gd name="T54" fmla="*/ 55 w 91"/>
                  <a:gd name="T55" fmla="*/ 122 h 139"/>
                  <a:gd name="T56" fmla="*/ 65 w 91"/>
                  <a:gd name="T57" fmla="*/ 116 h 139"/>
                  <a:gd name="T58" fmla="*/ 71 w 91"/>
                  <a:gd name="T59" fmla="*/ 104 h 139"/>
                  <a:gd name="T60" fmla="*/ 73 w 91"/>
                  <a:gd name="T61" fmla="*/ 91 h 139"/>
                  <a:gd name="T62" fmla="*/ 71 w 91"/>
                  <a:gd name="T63" fmla="*/ 78 h 139"/>
                  <a:gd name="T64" fmla="*/ 65 w 91"/>
                  <a:gd name="T65" fmla="*/ 68 h 139"/>
                  <a:gd name="T66" fmla="*/ 56 w 91"/>
                  <a:gd name="T67" fmla="*/ 62 h 139"/>
                  <a:gd name="T68" fmla="*/ 44 w 91"/>
                  <a:gd name="T69" fmla="*/ 59 h 139"/>
                  <a:gd name="T70" fmla="*/ 38 w 91"/>
                  <a:gd name="T71" fmla="*/ 61 h 139"/>
                  <a:gd name="T72" fmla="*/ 33 w 91"/>
                  <a:gd name="T73" fmla="*/ 62 h 139"/>
                  <a:gd name="T74" fmla="*/ 29 w 91"/>
                  <a:gd name="T75" fmla="*/ 64 h 139"/>
                  <a:gd name="T76" fmla="*/ 24 w 91"/>
                  <a:gd name="T77" fmla="*/ 66 h 139"/>
                  <a:gd name="T78" fmla="*/ 21 w 91"/>
                  <a:gd name="T79" fmla="*/ 70 h 139"/>
                  <a:gd name="T80" fmla="*/ 19 w 91"/>
                  <a:gd name="T81" fmla="*/ 73 h 139"/>
                  <a:gd name="T82" fmla="*/ 3 w 91"/>
                  <a:gd name="T83" fmla="*/ 71 h 139"/>
                  <a:gd name="T84" fmla="*/ 15 w 91"/>
                  <a:gd name="T8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9">
                    <a:moveTo>
                      <a:pt x="15" y="0"/>
                    </a:moveTo>
                    <a:lnTo>
                      <a:pt x="84" y="0"/>
                    </a:lnTo>
                    <a:lnTo>
                      <a:pt x="84" y="17"/>
                    </a:lnTo>
                    <a:lnTo>
                      <a:pt x="29" y="17"/>
                    </a:lnTo>
                    <a:lnTo>
                      <a:pt x="22" y="54"/>
                    </a:lnTo>
                    <a:lnTo>
                      <a:pt x="35" y="47"/>
                    </a:lnTo>
                    <a:lnTo>
                      <a:pt x="48" y="45"/>
                    </a:lnTo>
                    <a:lnTo>
                      <a:pt x="65" y="48"/>
                    </a:lnTo>
                    <a:lnTo>
                      <a:pt x="78" y="57"/>
                    </a:lnTo>
                    <a:lnTo>
                      <a:pt x="85" y="66"/>
                    </a:lnTo>
                    <a:lnTo>
                      <a:pt x="90" y="77"/>
                    </a:lnTo>
                    <a:lnTo>
                      <a:pt x="91" y="90"/>
                    </a:lnTo>
                    <a:lnTo>
                      <a:pt x="88" y="107"/>
                    </a:lnTo>
                    <a:lnTo>
                      <a:pt x="79" y="122"/>
                    </a:lnTo>
                    <a:lnTo>
                      <a:pt x="71" y="131"/>
                    </a:lnTo>
                    <a:lnTo>
                      <a:pt x="58" y="137"/>
                    </a:lnTo>
                    <a:lnTo>
                      <a:pt x="44" y="139"/>
                    </a:lnTo>
                    <a:lnTo>
                      <a:pt x="27" y="136"/>
                    </a:lnTo>
                    <a:lnTo>
                      <a:pt x="13" y="128"/>
                    </a:lnTo>
                    <a:lnTo>
                      <a:pt x="4" y="116"/>
                    </a:lnTo>
                    <a:lnTo>
                      <a:pt x="0" y="100"/>
                    </a:lnTo>
                    <a:lnTo>
                      <a:pt x="18" y="99"/>
                    </a:lnTo>
                    <a:lnTo>
                      <a:pt x="21" y="110"/>
                    </a:lnTo>
                    <a:lnTo>
                      <a:pt x="27" y="118"/>
                    </a:lnTo>
                    <a:lnTo>
                      <a:pt x="31" y="122"/>
                    </a:lnTo>
                    <a:lnTo>
                      <a:pt x="38" y="125"/>
                    </a:lnTo>
                    <a:lnTo>
                      <a:pt x="44" y="125"/>
                    </a:lnTo>
                    <a:lnTo>
                      <a:pt x="55" y="122"/>
                    </a:lnTo>
                    <a:lnTo>
                      <a:pt x="65" y="116"/>
                    </a:lnTo>
                    <a:lnTo>
                      <a:pt x="71" y="104"/>
                    </a:lnTo>
                    <a:lnTo>
                      <a:pt x="73" y="91"/>
                    </a:lnTo>
                    <a:lnTo>
                      <a:pt x="71" y="78"/>
                    </a:lnTo>
                    <a:lnTo>
                      <a:pt x="65" y="68"/>
                    </a:lnTo>
                    <a:lnTo>
                      <a:pt x="56" y="62"/>
                    </a:lnTo>
                    <a:lnTo>
                      <a:pt x="44" y="59"/>
                    </a:lnTo>
                    <a:lnTo>
                      <a:pt x="38" y="61"/>
                    </a:lnTo>
                    <a:lnTo>
                      <a:pt x="33" y="62"/>
                    </a:lnTo>
                    <a:lnTo>
                      <a:pt x="29" y="64"/>
                    </a:lnTo>
                    <a:lnTo>
                      <a:pt x="24" y="66"/>
                    </a:lnTo>
                    <a:lnTo>
                      <a:pt x="21" y="70"/>
                    </a:lnTo>
                    <a:lnTo>
                      <a:pt x="19" y="73"/>
                    </a:lnTo>
                    <a:lnTo>
                      <a:pt x="3" y="71"/>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 name="Freeform 17"/>
              <p:cNvSpPr>
                <a:spLocks noEditPoints="1"/>
              </p:cNvSpPr>
              <p:nvPr/>
            </p:nvSpPr>
            <p:spPr bwMode="auto">
              <a:xfrm>
                <a:off x="1684338" y="5849938"/>
                <a:ext cx="71438" cy="112713"/>
              </a:xfrm>
              <a:custGeom>
                <a:avLst/>
                <a:gdLst>
                  <a:gd name="T0" fmla="*/ 44 w 90"/>
                  <a:gd name="T1" fmla="*/ 14 h 141"/>
                  <a:gd name="T2" fmla="*/ 34 w 90"/>
                  <a:gd name="T3" fmla="*/ 16 h 141"/>
                  <a:gd name="T4" fmla="*/ 26 w 90"/>
                  <a:gd name="T5" fmla="*/ 23 h 141"/>
                  <a:gd name="T6" fmla="*/ 21 w 90"/>
                  <a:gd name="T7" fmla="*/ 34 h 141"/>
                  <a:gd name="T8" fmla="*/ 18 w 90"/>
                  <a:gd name="T9" fmla="*/ 50 h 141"/>
                  <a:gd name="T10" fmla="*/ 17 w 90"/>
                  <a:gd name="T11" fmla="*/ 70 h 141"/>
                  <a:gd name="T12" fmla="*/ 18 w 90"/>
                  <a:gd name="T13" fmla="*/ 91 h 141"/>
                  <a:gd name="T14" fmla="*/ 21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9 w 90"/>
                  <a:gd name="T27" fmla="*/ 105 h 141"/>
                  <a:gd name="T28" fmla="*/ 71 w 90"/>
                  <a:gd name="T29" fmla="*/ 91 h 141"/>
                  <a:gd name="T30" fmla="*/ 72 w 90"/>
                  <a:gd name="T31" fmla="*/ 70 h 141"/>
                  <a:gd name="T32" fmla="*/ 71 w 90"/>
                  <a:gd name="T33" fmla="*/ 50 h 141"/>
                  <a:gd name="T34" fmla="*/ 69 w 90"/>
                  <a:gd name="T35" fmla="*/ 36 h 141"/>
                  <a:gd name="T36" fmla="*/ 64 w 90"/>
                  <a:gd name="T37" fmla="*/ 25 h 141"/>
                  <a:gd name="T38" fmla="*/ 55 w 90"/>
                  <a:gd name="T39" fmla="*/ 16 h 141"/>
                  <a:gd name="T40" fmla="*/ 44 w 90"/>
                  <a:gd name="T41" fmla="*/ 14 h 141"/>
                  <a:gd name="T42" fmla="*/ 45 w 90"/>
                  <a:gd name="T43" fmla="*/ 0 h 141"/>
                  <a:gd name="T44" fmla="*/ 55 w 90"/>
                  <a:gd name="T45" fmla="*/ 1 h 141"/>
                  <a:gd name="T46" fmla="*/ 64 w 90"/>
                  <a:gd name="T47" fmla="*/ 4 h 141"/>
                  <a:gd name="T48" fmla="*/ 70 w 90"/>
                  <a:gd name="T49" fmla="*/ 7 h 141"/>
                  <a:gd name="T50" fmla="*/ 75 w 90"/>
                  <a:gd name="T51" fmla="*/ 12 h 141"/>
                  <a:gd name="T52" fmla="*/ 78 w 90"/>
                  <a:gd name="T53" fmla="*/ 18 h 141"/>
                  <a:gd name="T54" fmla="*/ 82 w 90"/>
                  <a:gd name="T55" fmla="*/ 27 h 141"/>
                  <a:gd name="T56" fmla="*/ 87 w 90"/>
                  <a:gd name="T57" fmla="*/ 38 h 141"/>
                  <a:gd name="T58" fmla="*/ 89 w 90"/>
                  <a:gd name="T59" fmla="*/ 52 h 141"/>
                  <a:gd name="T60" fmla="*/ 90 w 90"/>
                  <a:gd name="T61" fmla="*/ 70 h 141"/>
                  <a:gd name="T62" fmla="*/ 88 w 90"/>
                  <a:gd name="T63" fmla="*/ 92 h 141"/>
                  <a:gd name="T64" fmla="*/ 85 w 90"/>
                  <a:gd name="T65" fmla="*/ 110 h 141"/>
                  <a:gd name="T66" fmla="*/ 79 w 90"/>
                  <a:gd name="T67" fmla="*/ 123 h 141"/>
                  <a:gd name="T68" fmla="*/ 70 w 90"/>
                  <a:gd name="T69" fmla="*/ 132 h 141"/>
                  <a:gd name="T70" fmla="*/ 59 w 90"/>
                  <a:gd name="T71" fmla="*/ 139 h 141"/>
                  <a:gd name="T72" fmla="*/ 45 w 90"/>
                  <a:gd name="T73" fmla="*/ 141 h 141"/>
                  <a:gd name="T74" fmla="*/ 33 w 90"/>
                  <a:gd name="T75" fmla="*/ 139 h 141"/>
                  <a:gd name="T76" fmla="*/ 22 w 90"/>
                  <a:gd name="T77" fmla="*/ 134 h 141"/>
                  <a:gd name="T78" fmla="*/ 14 w 90"/>
                  <a:gd name="T79" fmla="*/ 127 h 141"/>
                  <a:gd name="T80" fmla="*/ 6 w 90"/>
                  <a:gd name="T81" fmla="*/ 112 h 141"/>
                  <a:gd name="T82" fmla="*/ 2 w 90"/>
                  <a:gd name="T83" fmla="*/ 94 h 141"/>
                  <a:gd name="T84" fmla="*/ 0 w 90"/>
                  <a:gd name="T85" fmla="*/ 70 h 141"/>
                  <a:gd name="T86" fmla="*/ 2 w 90"/>
                  <a:gd name="T87" fmla="*/ 48 h 141"/>
                  <a:gd name="T88" fmla="*/ 5 w 90"/>
                  <a:gd name="T89" fmla="*/ 31 h 141"/>
                  <a:gd name="T90" fmla="*/ 12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4" y="14"/>
                    </a:moveTo>
                    <a:lnTo>
                      <a:pt x="34" y="16"/>
                    </a:lnTo>
                    <a:lnTo>
                      <a:pt x="26" y="23"/>
                    </a:lnTo>
                    <a:lnTo>
                      <a:pt x="21" y="34"/>
                    </a:lnTo>
                    <a:lnTo>
                      <a:pt x="18" y="50"/>
                    </a:lnTo>
                    <a:lnTo>
                      <a:pt x="17" y="70"/>
                    </a:lnTo>
                    <a:lnTo>
                      <a:pt x="18" y="91"/>
                    </a:lnTo>
                    <a:lnTo>
                      <a:pt x="21" y="105"/>
                    </a:lnTo>
                    <a:lnTo>
                      <a:pt x="25" y="115"/>
                    </a:lnTo>
                    <a:lnTo>
                      <a:pt x="34" y="124"/>
                    </a:lnTo>
                    <a:lnTo>
                      <a:pt x="45" y="127"/>
                    </a:lnTo>
                    <a:lnTo>
                      <a:pt x="55" y="124"/>
                    </a:lnTo>
                    <a:lnTo>
                      <a:pt x="64" y="115"/>
                    </a:lnTo>
                    <a:lnTo>
                      <a:pt x="69" y="105"/>
                    </a:lnTo>
                    <a:lnTo>
                      <a:pt x="71" y="91"/>
                    </a:lnTo>
                    <a:lnTo>
                      <a:pt x="72" y="70"/>
                    </a:lnTo>
                    <a:lnTo>
                      <a:pt x="71" y="50"/>
                    </a:lnTo>
                    <a:lnTo>
                      <a:pt x="69" y="36"/>
                    </a:lnTo>
                    <a:lnTo>
                      <a:pt x="64" y="25"/>
                    </a:lnTo>
                    <a:lnTo>
                      <a:pt x="55" y="16"/>
                    </a:lnTo>
                    <a:lnTo>
                      <a:pt x="44" y="14"/>
                    </a:lnTo>
                    <a:close/>
                    <a:moveTo>
                      <a:pt x="45" y="0"/>
                    </a:moveTo>
                    <a:lnTo>
                      <a:pt x="55" y="1"/>
                    </a:lnTo>
                    <a:lnTo>
                      <a:pt x="64" y="4"/>
                    </a:lnTo>
                    <a:lnTo>
                      <a:pt x="70" y="7"/>
                    </a:lnTo>
                    <a:lnTo>
                      <a:pt x="75" y="12"/>
                    </a:lnTo>
                    <a:lnTo>
                      <a:pt x="78" y="18"/>
                    </a:lnTo>
                    <a:lnTo>
                      <a:pt x="82" y="27"/>
                    </a:lnTo>
                    <a:lnTo>
                      <a:pt x="87" y="38"/>
                    </a:lnTo>
                    <a:lnTo>
                      <a:pt x="89" y="52"/>
                    </a:lnTo>
                    <a:lnTo>
                      <a:pt x="90" y="70"/>
                    </a:lnTo>
                    <a:lnTo>
                      <a:pt x="88" y="92"/>
                    </a:lnTo>
                    <a:lnTo>
                      <a:pt x="85" y="110"/>
                    </a:lnTo>
                    <a:lnTo>
                      <a:pt x="79" y="123"/>
                    </a:lnTo>
                    <a:lnTo>
                      <a:pt x="70" y="132"/>
                    </a:lnTo>
                    <a:lnTo>
                      <a:pt x="59" y="139"/>
                    </a:lnTo>
                    <a:lnTo>
                      <a:pt x="45" y="141"/>
                    </a:lnTo>
                    <a:lnTo>
                      <a:pt x="33" y="139"/>
                    </a:lnTo>
                    <a:lnTo>
                      <a:pt x="22" y="134"/>
                    </a:lnTo>
                    <a:lnTo>
                      <a:pt x="14" y="127"/>
                    </a:lnTo>
                    <a:lnTo>
                      <a:pt x="6" y="112"/>
                    </a:lnTo>
                    <a:lnTo>
                      <a:pt x="2" y="94"/>
                    </a:lnTo>
                    <a:lnTo>
                      <a:pt x="0" y="70"/>
                    </a:lnTo>
                    <a:lnTo>
                      <a:pt x="2" y="48"/>
                    </a:lnTo>
                    <a:lnTo>
                      <a:pt x="5" y="31"/>
                    </a:lnTo>
                    <a:lnTo>
                      <a:pt x="12"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68" name="Line 18"/>
              <p:cNvSpPr>
                <a:spLocks noChangeShapeType="1"/>
              </p:cNvSpPr>
              <p:nvPr/>
            </p:nvSpPr>
            <p:spPr bwMode="auto">
              <a:xfrm>
                <a:off x="1971675"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69" name="Freeform 19"/>
              <p:cNvSpPr>
                <a:spLocks/>
              </p:cNvSpPr>
              <p:nvPr/>
            </p:nvSpPr>
            <p:spPr bwMode="auto">
              <a:xfrm>
                <a:off x="1860550" y="5849938"/>
                <a:ext cx="41275" cy="109538"/>
              </a:xfrm>
              <a:custGeom>
                <a:avLst/>
                <a:gdLst>
                  <a:gd name="T0" fmla="*/ 39 w 50"/>
                  <a:gd name="T1" fmla="*/ 0 h 138"/>
                  <a:gd name="T2" fmla="*/ 50 w 50"/>
                  <a:gd name="T3" fmla="*/ 0 h 138"/>
                  <a:gd name="T4" fmla="*/ 50 w 50"/>
                  <a:gd name="T5" fmla="*/ 138 h 138"/>
                  <a:gd name="T6" fmla="*/ 33 w 50"/>
                  <a:gd name="T7" fmla="*/ 138 h 138"/>
                  <a:gd name="T8" fmla="*/ 33 w 50"/>
                  <a:gd name="T9" fmla="*/ 30 h 138"/>
                  <a:gd name="T10" fmla="*/ 26 w 50"/>
                  <a:gd name="T11" fmla="*/ 37 h 138"/>
                  <a:gd name="T12" fmla="*/ 18 w 50"/>
                  <a:gd name="T13" fmla="*/ 42 h 138"/>
                  <a:gd name="T14" fmla="*/ 11 w 50"/>
                  <a:gd name="T15" fmla="*/ 46 h 138"/>
                  <a:gd name="T16" fmla="*/ 4 w 50"/>
                  <a:gd name="T17" fmla="*/ 49 h 138"/>
                  <a:gd name="T18" fmla="*/ 0 w 50"/>
                  <a:gd name="T19" fmla="*/ 51 h 138"/>
                  <a:gd name="T20" fmla="*/ 0 w 50"/>
                  <a:gd name="T21" fmla="*/ 34 h 138"/>
                  <a:gd name="T22" fmla="*/ 12 w 50"/>
                  <a:gd name="T23" fmla="*/ 28 h 138"/>
                  <a:gd name="T24" fmla="*/ 24 w 50"/>
                  <a:gd name="T25" fmla="*/ 19 h 138"/>
                  <a:gd name="T26" fmla="*/ 33 w 50"/>
                  <a:gd name="T27" fmla="*/ 9 h 138"/>
                  <a:gd name="T28" fmla="*/ 39 w 50"/>
                  <a:gd name="T2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38">
                    <a:moveTo>
                      <a:pt x="39" y="0"/>
                    </a:moveTo>
                    <a:lnTo>
                      <a:pt x="50" y="0"/>
                    </a:lnTo>
                    <a:lnTo>
                      <a:pt x="50" y="138"/>
                    </a:lnTo>
                    <a:lnTo>
                      <a:pt x="33" y="138"/>
                    </a:lnTo>
                    <a:lnTo>
                      <a:pt x="33" y="30"/>
                    </a:lnTo>
                    <a:lnTo>
                      <a:pt x="26" y="37"/>
                    </a:lnTo>
                    <a:lnTo>
                      <a:pt x="18" y="42"/>
                    </a:lnTo>
                    <a:lnTo>
                      <a:pt x="11" y="46"/>
                    </a:lnTo>
                    <a:lnTo>
                      <a:pt x="4" y="49"/>
                    </a:lnTo>
                    <a:lnTo>
                      <a:pt x="0" y="51"/>
                    </a:lnTo>
                    <a:lnTo>
                      <a:pt x="0" y="34"/>
                    </a:lnTo>
                    <a:lnTo>
                      <a:pt x="12" y="28"/>
                    </a:lnTo>
                    <a:lnTo>
                      <a:pt x="24" y="19"/>
                    </a:lnTo>
                    <a:lnTo>
                      <a:pt x="33" y="9"/>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2" name="Freeform 20"/>
              <p:cNvSpPr>
                <a:spLocks noEditPoints="1"/>
              </p:cNvSpPr>
              <p:nvPr/>
            </p:nvSpPr>
            <p:spPr bwMode="auto">
              <a:xfrm>
                <a:off x="1941513" y="5849938"/>
                <a:ext cx="71438" cy="112713"/>
              </a:xfrm>
              <a:custGeom>
                <a:avLst/>
                <a:gdLst>
                  <a:gd name="T0" fmla="*/ 45 w 90"/>
                  <a:gd name="T1" fmla="*/ 14 h 141"/>
                  <a:gd name="T2" fmla="*/ 34 w 90"/>
                  <a:gd name="T3" fmla="*/ 16 h 141"/>
                  <a:gd name="T4" fmla="*/ 26 w 90"/>
                  <a:gd name="T5" fmla="*/ 23 h 141"/>
                  <a:gd name="T6" fmla="*/ 21 w 90"/>
                  <a:gd name="T7" fmla="*/ 34 h 141"/>
                  <a:gd name="T8" fmla="*/ 18 w 90"/>
                  <a:gd name="T9" fmla="*/ 50 h 141"/>
                  <a:gd name="T10" fmla="*/ 17 w 90"/>
                  <a:gd name="T11" fmla="*/ 70 h 141"/>
                  <a:gd name="T12" fmla="*/ 18 w 90"/>
                  <a:gd name="T13" fmla="*/ 91 h 141"/>
                  <a:gd name="T14" fmla="*/ 21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8 w 90"/>
                  <a:gd name="T27" fmla="*/ 105 h 141"/>
                  <a:gd name="T28" fmla="*/ 72 w 90"/>
                  <a:gd name="T29" fmla="*/ 91 h 141"/>
                  <a:gd name="T30" fmla="*/ 72 w 90"/>
                  <a:gd name="T31" fmla="*/ 70 h 141"/>
                  <a:gd name="T32" fmla="*/ 72 w 90"/>
                  <a:gd name="T33" fmla="*/ 50 h 141"/>
                  <a:gd name="T34" fmla="*/ 68 w 90"/>
                  <a:gd name="T35" fmla="*/ 36 h 141"/>
                  <a:gd name="T36" fmla="*/ 64 w 90"/>
                  <a:gd name="T37" fmla="*/ 25 h 141"/>
                  <a:gd name="T38" fmla="*/ 55 w 90"/>
                  <a:gd name="T39" fmla="*/ 16 h 141"/>
                  <a:gd name="T40" fmla="*/ 45 w 90"/>
                  <a:gd name="T41" fmla="*/ 14 h 141"/>
                  <a:gd name="T42" fmla="*/ 45 w 90"/>
                  <a:gd name="T43" fmla="*/ 0 h 141"/>
                  <a:gd name="T44" fmla="*/ 55 w 90"/>
                  <a:gd name="T45" fmla="*/ 1 h 141"/>
                  <a:gd name="T46" fmla="*/ 64 w 90"/>
                  <a:gd name="T47" fmla="*/ 4 h 141"/>
                  <a:gd name="T48" fmla="*/ 70 w 90"/>
                  <a:gd name="T49" fmla="*/ 7 h 141"/>
                  <a:gd name="T50" fmla="*/ 74 w 90"/>
                  <a:gd name="T51" fmla="*/ 12 h 141"/>
                  <a:gd name="T52" fmla="*/ 79 w 90"/>
                  <a:gd name="T53" fmla="*/ 18 h 141"/>
                  <a:gd name="T54" fmla="*/ 83 w 90"/>
                  <a:gd name="T55" fmla="*/ 27 h 141"/>
                  <a:gd name="T56" fmla="*/ 86 w 90"/>
                  <a:gd name="T57" fmla="*/ 38 h 141"/>
                  <a:gd name="T58" fmla="*/ 89 w 90"/>
                  <a:gd name="T59" fmla="*/ 52 h 141"/>
                  <a:gd name="T60" fmla="*/ 90 w 90"/>
                  <a:gd name="T61" fmla="*/ 70 h 141"/>
                  <a:gd name="T62" fmla="*/ 89 w 90"/>
                  <a:gd name="T63" fmla="*/ 92 h 141"/>
                  <a:gd name="T64" fmla="*/ 84 w 90"/>
                  <a:gd name="T65" fmla="*/ 110 h 141"/>
                  <a:gd name="T66" fmla="*/ 79 w 90"/>
                  <a:gd name="T67" fmla="*/ 123 h 141"/>
                  <a:gd name="T68" fmla="*/ 70 w 90"/>
                  <a:gd name="T69" fmla="*/ 132 h 141"/>
                  <a:gd name="T70" fmla="*/ 58 w 90"/>
                  <a:gd name="T71" fmla="*/ 139 h 141"/>
                  <a:gd name="T72" fmla="*/ 45 w 90"/>
                  <a:gd name="T73" fmla="*/ 141 h 141"/>
                  <a:gd name="T74" fmla="*/ 33 w 90"/>
                  <a:gd name="T75" fmla="*/ 139 h 141"/>
                  <a:gd name="T76" fmla="*/ 22 w 90"/>
                  <a:gd name="T77" fmla="*/ 134 h 141"/>
                  <a:gd name="T78" fmla="*/ 13 w 90"/>
                  <a:gd name="T79" fmla="*/ 127 h 141"/>
                  <a:gd name="T80" fmla="*/ 6 w 90"/>
                  <a:gd name="T81" fmla="*/ 112 h 141"/>
                  <a:gd name="T82" fmla="*/ 1 w 90"/>
                  <a:gd name="T83" fmla="*/ 94 h 141"/>
                  <a:gd name="T84" fmla="*/ 0 w 90"/>
                  <a:gd name="T85" fmla="*/ 70 h 141"/>
                  <a:gd name="T86" fmla="*/ 1 w 90"/>
                  <a:gd name="T87" fmla="*/ 48 h 141"/>
                  <a:gd name="T88" fmla="*/ 4 w 90"/>
                  <a:gd name="T89" fmla="*/ 31 h 141"/>
                  <a:gd name="T90" fmla="*/ 11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4" y="16"/>
                    </a:lnTo>
                    <a:lnTo>
                      <a:pt x="26" y="23"/>
                    </a:lnTo>
                    <a:lnTo>
                      <a:pt x="21" y="34"/>
                    </a:lnTo>
                    <a:lnTo>
                      <a:pt x="18" y="50"/>
                    </a:lnTo>
                    <a:lnTo>
                      <a:pt x="17" y="70"/>
                    </a:lnTo>
                    <a:lnTo>
                      <a:pt x="18" y="91"/>
                    </a:lnTo>
                    <a:lnTo>
                      <a:pt x="21" y="105"/>
                    </a:lnTo>
                    <a:lnTo>
                      <a:pt x="25" y="115"/>
                    </a:lnTo>
                    <a:lnTo>
                      <a:pt x="34" y="124"/>
                    </a:lnTo>
                    <a:lnTo>
                      <a:pt x="45" y="127"/>
                    </a:lnTo>
                    <a:lnTo>
                      <a:pt x="55" y="124"/>
                    </a:lnTo>
                    <a:lnTo>
                      <a:pt x="64" y="115"/>
                    </a:lnTo>
                    <a:lnTo>
                      <a:pt x="68" y="105"/>
                    </a:lnTo>
                    <a:lnTo>
                      <a:pt x="72" y="91"/>
                    </a:lnTo>
                    <a:lnTo>
                      <a:pt x="72" y="70"/>
                    </a:lnTo>
                    <a:lnTo>
                      <a:pt x="72" y="50"/>
                    </a:lnTo>
                    <a:lnTo>
                      <a:pt x="68" y="36"/>
                    </a:lnTo>
                    <a:lnTo>
                      <a:pt x="64" y="25"/>
                    </a:lnTo>
                    <a:lnTo>
                      <a:pt x="55" y="16"/>
                    </a:lnTo>
                    <a:lnTo>
                      <a:pt x="45" y="14"/>
                    </a:lnTo>
                    <a:close/>
                    <a:moveTo>
                      <a:pt x="45" y="0"/>
                    </a:moveTo>
                    <a:lnTo>
                      <a:pt x="55" y="1"/>
                    </a:lnTo>
                    <a:lnTo>
                      <a:pt x="64" y="4"/>
                    </a:lnTo>
                    <a:lnTo>
                      <a:pt x="70" y="7"/>
                    </a:lnTo>
                    <a:lnTo>
                      <a:pt x="74" y="12"/>
                    </a:lnTo>
                    <a:lnTo>
                      <a:pt x="79" y="18"/>
                    </a:lnTo>
                    <a:lnTo>
                      <a:pt x="83" y="27"/>
                    </a:lnTo>
                    <a:lnTo>
                      <a:pt x="86" y="38"/>
                    </a:lnTo>
                    <a:lnTo>
                      <a:pt x="89" y="52"/>
                    </a:lnTo>
                    <a:lnTo>
                      <a:pt x="90" y="70"/>
                    </a:lnTo>
                    <a:lnTo>
                      <a:pt x="89" y="92"/>
                    </a:lnTo>
                    <a:lnTo>
                      <a:pt x="84" y="110"/>
                    </a:lnTo>
                    <a:lnTo>
                      <a:pt x="79" y="123"/>
                    </a:lnTo>
                    <a:lnTo>
                      <a:pt x="70" y="132"/>
                    </a:lnTo>
                    <a:lnTo>
                      <a:pt x="58" y="139"/>
                    </a:lnTo>
                    <a:lnTo>
                      <a:pt x="45" y="141"/>
                    </a:lnTo>
                    <a:lnTo>
                      <a:pt x="33" y="139"/>
                    </a:lnTo>
                    <a:lnTo>
                      <a:pt x="22" y="134"/>
                    </a:lnTo>
                    <a:lnTo>
                      <a:pt x="13" y="127"/>
                    </a:lnTo>
                    <a:lnTo>
                      <a:pt x="6" y="112"/>
                    </a:lnTo>
                    <a:lnTo>
                      <a:pt x="1" y="94"/>
                    </a:lnTo>
                    <a:lnTo>
                      <a:pt x="0" y="70"/>
                    </a:lnTo>
                    <a:lnTo>
                      <a:pt x="1" y="48"/>
                    </a:lnTo>
                    <a:lnTo>
                      <a:pt x="4" y="31"/>
                    </a:lnTo>
                    <a:lnTo>
                      <a:pt x="11"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3" name="Freeform 21"/>
              <p:cNvSpPr>
                <a:spLocks noEditPoints="1"/>
              </p:cNvSpPr>
              <p:nvPr/>
            </p:nvSpPr>
            <p:spPr bwMode="auto">
              <a:xfrm>
                <a:off x="2033588" y="5849938"/>
                <a:ext cx="71438" cy="112713"/>
              </a:xfrm>
              <a:custGeom>
                <a:avLst/>
                <a:gdLst>
                  <a:gd name="T0" fmla="*/ 43 w 89"/>
                  <a:gd name="T1" fmla="*/ 14 h 141"/>
                  <a:gd name="T2" fmla="*/ 33 w 89"/>
                  <a:gd name="T3" fmla="*/ 16 h 141"/>
                  <a:gd name="T4" fmla="*/ 25 w 89"/>
                  <a:gd name="T5" fmla="*/ 23 h 141"/>
                  <a:gd name="T6" fmla="*/ 21 w 89"/>
                  <a:gd name="T7" fmla="*/ 34 h 141"/>
                  <a:gd name="T8" fmla="*/ 18 w 89"/>
                  <a:gd name="T9" fmla="*/ 50 h 141"/>
                  <a:gd name="T10" fmla="*/ 16 w 89"/>
                  <a:gd name="T11" fmla="*/ 70 h 141"/>
                  <a:gd name="T12" fmla="*/ 18 w 89"/>
                  <a:gd name="T13" fmla="*/ 91 h 141"/>
                  <a:gd name="T14" fmla="*/ 20 w 89"/>
                  <a:gd name="T15" fmla="*/ 105 h 141"/>
                  <a:gd name="T16" fmla="*/ 24 w 89"/>
                  <a:gd name="T17" fmla="*/ 115 h 141"/>
                  <a:gd name="T18" fmla="*/ 33 w 89"/>
                  <a:gd name="T19" fmla="*/ 124 h 141"/>
                  <a:gd name="T20" fmla="*/ 45 w 89"/>
                  <a:gd name="T21" fmla="*/ 127 h 141"/>
                  <a:gd name="T22" fmla="*/ 55 w 89"/>
                  <a:gd name="T23" fmla="*/ 124 h 141"/>
                  <a:gd name="T24" fmla="*/ 64 w 89"/>
                  <a:gd name="T25" fmla="*/ 115 h 141"/>
                  <a:gd name="T26" fmla="*/ 68 w 89"/>
                  <a:gd name="T27" fmla="*/ 105 h 141"/>
                  <a:gd name="T28" fmla="*/ 70 w 89"/>
                  <a:gd name="T29" fmla="*/ 91 h 141"/>
                  <a:gd name="T30" fmla="*/ 72 w 89"/>
                  <a:gd name="T31" fmla="*/ 70 h 141"/>
                  <a:gd name="T32" fmla="*/ 70 w 89"/>
                  <a:gd name="T33" fmla="*/ 50 h 141"/>
                  <a:gd name="T34" fmla="*/ 68 w 89"/>
                  <a:gd name="T35" fmla="*/ 36 h 141"/>
                  <a:gd name="T36" fmla="*/ 64 w 89"/>
                  <a:gd name="T37" fmla="*/ 25 h 141"/>
                  <a:gd name="T38" fmla="*/ 55 w 89"/>
                  <a:gd name="T39" fmla="*/ 16 h 141"/>
                  <a:gd name="T40" fmla="*/ 43 w 89"/>
                  <a:gd name="T41" fmla="*/ 14 h 141"/>
                  <a:gd name="T42" fmla="*/ 45 w 89"/>
                  <a:gd name="T43" fmla="*/ 0 h 141"/>
                  <a:gd name="T44" fmla="*/ 55 w 89"/>
                  <a:gd name="T45" fmla="*/ 1 h 141"/>
                  <a:gd name="T46" fmla="*/ 64 w 89"/>
                  <a:gd name="T47" fmla="*/ 4 h 141"/>
                  <a:gd name="T48" fmla="*/ 69 w 89"/>
                  <a:gd name="T49" fmla="*/ 7 h 141"/>
                  <a:gd name="T50" fmla="*/ 74 w 89"/>
                  <a:gd name="T51" fmla="*/ 12 h 141"/>
                  <a:gd name="T52" fmla="*/ 77 w 89"/>
                  <a:gd name="T53" fmla="*/ 18 h 141"/>
                  <a:gd name="T54" fmla="*/ 82 w 89"/>
                  <a:gd name="T55" fmla="*/ 27 h 141"/>
                  <a:gd name="T56" fmla="*/ 86 w 89"/>
                  <a:gd name="T57" fmla="*/ 38 h 141"/>
                  <a:gd name="T58" fmla="*/ 88 w 89"/>
                  <a:gd name="T59" fmla="*/ 52 h 141"/>
                  <a:gd name="T60" fmla="*/ 89 w 89"/>
                  <a:gd name="T61" fmla="*/ 70 h 141"/>
                  <a:gd name="T62" fmla="*/ 87 w 89"/>
                  <a:gd name="T63" fmla="*/ 92 h 141"/>
                  <a:gd name="T64" fmla="*/ 84 w 89"/>
                  <a:gd name="T65" fmla="*/ 110 h 141"/>
                  <a:gd name="T66" fmla="*/ 78 w 89"/>
                  <a:gd name="T67" fmla="*/ 123 h 141"/>
                  <a:gd name="T68" fmla="*/ 69 w 89"/>
                  <a:gd name="T69" fmla="*/ 132 h 141"/>
                  <a:gd name="T70" fmla="*/ 58 w 89"/>
                  <a:gd name="T71" fmla="*/ 139 h 141"/>
                  <a:gd name="T72" fmla="*/ 45 w 89"/>
                  <a:gd name="T73" fmla="*/ 141 h 141"/>
                  <a:gd name="T74" fmla="*/ 32 w 89"/>
                  <a:gd name="T75" fmla="*/ 139 h 141"/>
                  <a:gd name="T76" fmla="*/ 21 w 89"/>
                  <a:gd name="T77" fmla="*/ 134 h 141"/>
                  <a:gd name="T78" fmla="*/ 13 w 89"/>
                  <a:gd name="T79" fmla="*/ 127 h 141"/>
                  <a:gd name="T80" fmla="*/ 5 w 89"/>
                  <a:gd name="T81" fmla="*/ 112 h 141"/>
                  <a:gd name="T82" fmla="*/ 1 w 89"/>
                  <a:gd name="T83" fmla="*/ 94 h 141"/>
                  <a:gd name="T84" fmla="*/ 0 w 89"/>
                  <a:gd name="T85" fmla="*/ 70 h 141"/>
                  <a:gd name="T86" fmla="*/ 1 w 89"/>
                  <a:gd name="T87" fmla="*/ 48 h 141"/>
                  <a:gd name="T88" fmla="*/ 4 w 89"/>
                  <a:gd name="T89" fmla="*/ 31 h 141"/>
                  <a:gd name="T90" fmla="*/ 11 w 89"/>
                  <a:gd name="T91" fmla="*/ 18 h 141"/>
                  <a:gd name="T92" fmla="*/ 20 w 89"/>
                  <a:gd name="T93" fmla="*/ 7 h 141"/>
                  <a:gd name="T94" fmla="*/ 30 w 89"/>
                  <a:gd name="T95" fmla="*/ 2 h 141"/>
                  <a:gd name="T96" fmla="*/ 45 w 89"/>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141">
                    <a:moveTo>
                      <a:pt x="43" y="14"/>
                    </a:moveTo>
                    <a:lnTo>
                      <a:pt x="33" y="16"/>
                    </a:lnTo>
                    <a:lnTo>
                      <a:pt x="25" y="23"/>
                    </a:lnTo>
                    <a:lnTo>
                      <a:pt x="21" y="34"/>
                    </a:lnTo>
                    <a:lnTo>
                      <a:pt x="18" y="50"/>
                    </a:lnTo>
                    <a:lnTo>
                      <a:pt x="16" y="70"/>
                    </a:lnTo>
                    <a:lnTo>
                      <a:pt x="18" y="91"/>
                    </a:lnTo>
                    <a:lnTo>
                      <a:pt x="20" y="105"/>
                    </a:lnTo>
                    <a:lnTo>
                      <a:pt x="24" y="115"/>
                    </a:lnTo>
                    <a:lnTo>
                      <a:pt x="33" y="124"/>
                    </a:lnTo>
                    <a:lnTo>
                      <a:pt x="45" y="127"/>
                    </a:lnTo>
                    <a:lnTo>
                      <a:pt x="55" y="124"/>
                    </a:lnTo>
                    <a:lnTo>
                      <a:pt x="64" y="115"/>
                    </a:lnTo>
                    <a:lnTo>
                      <a:pt x="68" y="105"/>
                    </a:lnTo>
                    <a:lnTo>
                      <a:pt x="70" y="91"/>
                    </a:lnTo>
                    <a:lnTo>
                      <a:pt x="72" y="70"/>
                    </a:lnTo>
                    <a:lnTo>
                      <a:pt x="70" y="50"/>
                    </a:lnTo>
                    <a:lnTo>
                      <a:pt x="68" y="36"/>
                    </a:lnTo>
                    <a:lnTo>
                      <a:pt x="64" y="25"/>
                    </a:lnTo>
                    <a:lnTo>
                      <a:pt x="55" y="16"/>
                    </a:lnTo>
                    <a:lnTo>
                      <a:pt x="43" y="14"/>
                    </a:lnTo>
                    <a:close/>
                    <a:moveTo>
                      <a:pt x="45" y="0"/>
                    </a:moveTo>
                    <a:lnTo>
                      <a:pt x="55" y="1"/>
                    </a:lnTo>
                    <a:lnTo>
                      <a:pt x="64" y="4"/>
                    </a:lnTo>
                    <a:lnTo>
                      <a:pt x="69" y="7"/>
                    </a:lnTo>
                    <a:lnTo>
                      <a:pt x="74" y="12"/>
                    </a:lnTo>
                    <a:lnTo>
                      <a:pt x="77" y="18"/>
                    </a:lnTo>
                    <a:lnTo>
                      <a:pt x="82" y="27"/>
                    </a:lnTo>
                    <a:lnTo>
                      <a:pt x="86" y="38"/>
                    </a:lnTo>
                    <a:lnTo>
                      <a:pt x="88" y="52"/>
                    </a:lnTo>
                    <a:lnTo>
                      <a:pt x="89" y="70"/>
                    </a:lnTo>
                    <a:lnTo>
                      <a:pt x="87" y="92"/>
                    </a:lnTo>
                    <a:lnTo>
                      <a:pt x="84" y="110"/>
                    </a:lnTo>
                    <a:lnTo>
                      <a:pt x="78" y="123"/>
                    </a:lnTo>
                    <a:lnTo>
                      <a:pt x="69" y="132"/>
                    </a:lnTo>
                    <a:lnTo>
                      <a:pt x="58" y="139"/>
                    </a:lnTo>
                    <a:lnTo>
                      <a:pt x="45" y="141"/>
                    </a:lnTo>
                    <a:lnTo>
                      <a:pt x="32" y="139"/>
                    </a:lnTo>
                    <a:lnTo>
                      <a:pt x="21" y="134"/>
                    </a:lnTo>
                    <a:lnTo>
                      <a:pt x="13" y="127"/>
                    </a:lnTo>
                    <a:lnTo>
                      <a:pt x="5" y="112"/>
                    </a:lnTo>
                    <a:lnTo>
                      <a:pt x="1" y="94"/>
                    </a:lnTo>
                    <a:lnTo>
                      <a:pt x="0" y="70"/>
                    </a:lnTo>
                    <a:lnTo>
                      <a:pt x="1" y="48"/>
                    </a:lnTo>
                    <a:lnTo>
                      <a:pt x="4" y="31"/>
                    </a:lnTo>
                    <a:lnTo>
                      <a:pt x="11" y="18"/>
                    </a:lnTo>
                    <a:lnTo>
                      <a:pt x="20" y="7"/>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4" name="Line 22"/>
              <p:cNvSpPr>
                <a:spLocks noChangeShapeType="1"/>
              </p:cNvSpPr>
              <p:nvPr/>
            </p:nvSpPr>
            <p:spPr bwMode="auto">
              <a:xfrm>
                <a:off x="2271713"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75" name="Freeform 23"/>
              <p:cNvSpPr>
                <a:spLocks/>
              </p:cNvSpPr>
              <p:nvPr/>
            </p:nvSpPr>
            <p:spPr bwMode="auto">
              <a:xfrm>
                <a:off x="2162175" y="5849938"/>
                <a:ext cx="39688" cy="109538"/>
              </a:xfrm>
              <a:custGeom>
                <a:avLst/>
                <a:gdLst>
                  <a:gd name="T0" fmla="*/ 40 w 51"/>
                  <a:gd name="T1" fmla="*/ 0 h 138"/>
                  <a:gd name="T2" fmla="*/ 51 w 51"/>
                  <a:gd name="T3" fmla="*/ 0 h 138"/>
                  <a:gd name="T4" fmla="*/ 51 w 51"/>
                  <a:gd name="T5" fmla="*/ 138 h 138"/>
                  <a:gd name="T6" fmla="*/ 34 w 51"/>
                  <a:gd name="T7" fmla="*/ 138 h 138"/>
                  <a:gd name="T8" fmla="*/ 34 w 51"/>
                  <a:gd name="T9" fmla="*/ 30 h 138"/>
                  <a:gd name="T10" fmla="*/ 26 w 51"/>
                  <a:gd name="T11" fmla="*/ 37 h 138"/>
                  <a:gd name="T12" fmla="*/ 17 w 51"/>
                  <a:gd name="T13" fmla="*/ 42 h 138"/>
                  <a:gd name="T14" fmla="*/ 11 w 51"/>
                  <a:gd name="T15" fmla="*/ 46 h 138"/>
                  <a:gd name="T16" fmla="*/ 5 w 51"/>
                  <a:gd name="T17" fmla="*/ 49 h 138"/>
                  <a:gd name="T18" fmla="*/ 0 w 51"/>
                  <a:gd name="T19" fmla="*/ 51 h 138"/>
                  <a:gd name="T20" fmla="*/ 0 w 51"/>
                  <a:gd name="T21" fmla="*/ 34 h 138"/>
                  <a:gd name="T22" fmla="*/ 13 w 51"/>
                  <a:gd name="T23" fmla="*/ 28 h 138"/>
                  <a:gd name="T24" fmla="*/ 25 w 51"/>
                  <a:gd name="T25" fmla="*/ 19 h 138"/>
                  <a:gd name="T26" fmla="*/ 34 w 51"/>
                  <a:gd name="T27" fmla="*/ 9 h 138"/>
                  <a:gd name="T28" fmla="*/ 40 w 51"/>
                  <a:gd name="T2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138">
                    <a:moveTo>
                      <a:pt x="40" y="0"/>
                    </a:moveTo>
                    <a:lnTo>
                      <a:pt x="51" y="0"/>
                    </a:lnTo>
                    <a:lnTo>
                      <a:pt x="51" y="138"/>
                    </a:lnTo>
                    <a:lnTo>
                      <a:pt x="34" y="138"/>
                    </a:lnTo>
                    <a:lnTo>
                      <a:pt x="34" y="30"/>
                    </a:lnTo>
                    <a:lnTo>
                      <a:pt x="26" y="37"/>
                    </a:lnTo>
                    <a:lnTo>
                      <a:pt x="17" y="42"/>
                    </a:lnTo>
                    <a:lnTo>
                      <a:pt x="11" y="46"/>
                    </a:lnTo>
                    <a:lnTo>
                      <a:pt x="5" y="49"/>
                    </a:lnTo>
                    <a:lnTo>
                      <a:pt x="0" y="51"/>
                    </a:lnTo>
                    <a:lnTo>
                      <a:pt x="0" y="34"/>
                    </a:lnTo>
                    <a:lnTo>
                      <a:pt x="13" y="28"/>
                    </a:lnTo>
                    <a:lnTo>
                      <a:pt x="25" y="19"/>
                    </a:lnTo>
                    <a:lnTo>
                      <a:pt x="34" y="9"/>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6" name="Freeform 24"/>
              <p:cNvSpPr>
                <a:spLocks/>
              </p:cNvSpPr>
              <p:nvPr/>
            </p:nvSpPr>
            <p:spPr bwMode="auto">
              <a:xfrm>
                <a:off x="2243138" y="5851525"/>
                <a:ext cx="71438" cy="111125"/>
              </a:xfrm>
              <a:custGeom>
                <a:avLst/>
                <a:gdLst>
                  <a:gd name="T0" fmla="*/ 16 w 91"/>
                  <a:gd name="T1" fmla="*/ 0 h 139"/>
                  <a:gd name="T2" fmla="*/ 85 w 91"/>
                  <a:gd name="T3" fmla="*/ 0 h 139"/>
                  <a:gd name="T4" fmla="*/ 85 w 91"/>
                  <a:gd name="T5" fmla="*/ 17 h 139"/>
                  <a:gd name="T6" fmla="*/ 30 w 91"/>
                  <a:gd name="T7" fmla="*/ 17 h 139"/>
                  <a:gd name="T8" fmla="*/ 23 w 91"/>
                  <a:gd name="T9" fmla="*/ 54 h 139"/>
                  <a:gd name="T10" fmla="*/ 35 w 91"/>
                  <a:gd name="T11" fmla="*/ 47 h 139"/>
                  <a:gd name="T12" fmla="*/ 49 w 91"/>
                  <a:gd name="T13" fmla="*/ 45 h 139"/>
                  <a:gd name="T14" fmla="*/ 66 w 91"/>
                  <a:gd name="T15" fmla="*/ 48 h 139"/>
                  <a:gd name="T16" fmla="*/ 79 w 91"/>
                  <a:gd name="T17" fmla="*/ 57 h 139"/>
                  <a:gd name="T18" fmla="*/ 86 w 91"/>
                  <a:gd name="T19" fmla="*/ 66 h 139"/>
                  <a:gd name="T20" fmla="*/ 90 w 91"/>
                  <a:gd name="T21" fmla="*/ 77 h 139"/>
                  <a:gd name="T22" fmla="*/ 91 w 91"/>
                  <a:gd name="T23" fmla="*/ 90 h 139"/>
                  <a:gd name="T24" fmla="*/ 89 w 91"/>
                  <a:gd name="T25" fmla="*/ 107 h 139"/>
                  <a:gd name="T26" fmla="*/ 80 w 91"/>
                  <a:gd name="T27" fmla="*/ 122 h 139"/>
                  <a:gd name="T28" fmla="*/ 71 w 91"/>
                  <a:gd name="T29" fmla="*/ 131 h 139"/>
                  <a:gd name="T30" fmla="*/ 59 w 91"/>
                  <a:gd name="T31" fmla="*/ 137 h 139"/>
                  <a:gd name="T32" fmla="*/ 44 w 91"/>
                  <a:gd name="T33" fmla="*/ 139 h 139"/>
                  <a:gd name="T34" fmla="*/ 27 w 91"/>
                  <a:gd name="T35" fmla="*/ 136 h 139"/>
                  <a:gd name="T36" fmla="*/ 14 w 91"/>
                  <a:gd name="T37" fmla="*/ 128 h 139"/>
                  <a:gd name="T38" fmla="*/ 5 w 91"/>
                  <a:gd name="T39" fmla="*/ 116 h 139"/>
                  <a:gd name="T40" fmla="*/ 0 w 91"/>
                  <a:gd name="T41" fmla="*/ 100 h 139"/>
                  <a:gd name="T42" fmla="*/ 18 w 91"/>
                  <a:gd name="T43" fmla="*/ 99 h 139"/>
                  <a:gd name="T44" fmla="*/ 22 w 91"/>
                  <a:gd name="T45" fmla="*/ 110 h 139"/>
                  <a:gd name="T46" fmla="*/ 27 w 91"/>
                  <a:gd name="T47" fmla="*/ 118 h 139"/>
                  <a:gd name="T48" fmla="*/ 32 w 91"/>
                  <a:gd name="T49" fmla="*/ 122 h 139"/>
                  <a:gd name="T50" fmla="*/ 39 w 91"/>
                  <a:gd name="T51" fmla="*/ 125 h 139"/>
                  <a:gd name="T52" fmla="*/ 44 w 91"/>
                  <a:gd name="T53" fmla="*/ 125 h 139"/>
                  <a:gd name="T54" fmla="*/ 55 w 91"/>
                  <a:gd name="T55" fmla="*/ 122 h 139"/>
                  <a:gd name="T56" fmla="*/ 66 w 91"/>
                  <a:gd name="T57" fmla="*/ 116 h 139"/>
                  <a:gd name="T58" fmla="*/ 71 w 91"/>
                  <a:gd name="T59" fmla="*/ 104 h 139"/>
                  <a:gd name="T60" fmla="*/ 73 w 91"/>
                  <a:gd name="T61" fmla="*/ 91 h 139"/>
                  <a:gd name="T62" fmla="*/ 71 w 91"/>
                  <a:gd name="T63" fmla="*/ 78 h 139"/>
                  <a:gd name="T64" fmla="*/ 66 w 91"/>
                  <a:gd name="T65" fmla="*/ 68 h 139"/>
                  <a:gd name="T66" fmla="*/ 57 w 91"/>
                  <a:gd name="T67" fmla="*/ 62 h 139"/>
                  <a:gd name="T68" fmla="*/ 44 w 91"/>
                  <a:gd name="T69" fmla="*/ 59 h 139"/>
                  <a:gd name="T70" fmla="*/ 39 w 91"/>
                  <a:gd name="T71" fmla="*/ 61 h 139"/>
                  <a:gd name="T72" fmla="*/ 34 w 91"/>
                  <a:gd name="T73" fmla="*/ 62 h 139"/>
                  <a:gd name="T74" fmla="*/ 30 w 91"/>
                  <a:gd name="T75" fmla="*/ 64 h 139"/>
                  <a:gd name="T76" fmla="*/ 25 w 91"/>
                  <a:gd name="T77" fmla="*/ 66 h 139"/>
                  <a:gd name="T78" fmla="*/ 22 w 91"/>
                  <a:gd name="T79" fmla="*/ 70 h 139"/>
                  <a:gd name="T80" fmla="*/ 20 w 91"/>
                  <a:gd name="T81" fmla="*/ 73 h 139"/>
                  <a:gd name="T82" fmla="*/ 4 w 91"/>
                  <a:gd name="T83" fmla="*/ 71 h 139"/>
                  <a:gd name="T84" fmla="*/ 16 w 91"/>
                  <a:gd name="T8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9">
                    <a:moveTo>
                      <a:pt x="16" y="0"/>
                    </a:moveTo>
                    <a:lnTo>
                      <a:pt x="85" y="0"/>
                    </a:lnTo>
                    <a:lnTo>
                      <a:pt x="85" y="17"/>
                    </a:lnTo>
                    <a:lnTo>
                      <a:pt x="30" y="17"/>
                    </a:lnTo>
                    <a:lnTo>
                      <a:pt x="23" y="54"/>
                    </a:lnTo>
                    <a:lnTo>
                      <a:pt x="35" y="47"/>
                    </a:lnTo>
                    <a:lnTo>
                      <a:pt x="49" y="45"/>
                    </a:lnTo>
                    <a:lnTo>
                      <a:pt x="66" y="48"/>
                    </a:lnTo>
                    <a:lnTo>
                      <a:pt x="79" y="57"/>
                    </a:lnTo>
                    <a:lnTo>
                      <a:pt x="86" y="66"/>
                    </a:lnTo>
                    <a:lnTo>
                      <a:pt x="90" y="77"/>
                    </a:lnTo>
                    <a:lnTo>
                      <a:pt x="91" y="90"/>
                    </a:lnTo>
                    <a:lnTo>
                      <a:pt x="89" y="107"/>
                    </a:lnTo>
                    <a:lnTo>
                      <a:pt x="80" y="122"/>
                    </a:lnTo>
                    <a:lnTo>
                      <a:pt x="71" y="131"/>
                    </a:lnTo>
                    <a:lnTo>
                      <a:pt x="59" y="137"/>
                    </a:lnTo>
                    <a:lnTo>
                      <a:pt x="44" y="139"/>
                    </a:lnTo>
                    <a:lnTo>
                      <a:pt x="27" y="136"/>
                    </a:lnTo>
                    <a:lnTo>
                      <a:pt x="14" y="128"/>
                    </a:lnTo>
                    <a:lnTo>
                      <a:pt x="5" y="116"/>
                    </a:lnTo>
                    <a:lnTo>
                      <a:pt x="0" y="100"/>
                    </a:lnTo>
                    <a:lnTo>
                      <a:pt x="18" y="99"/>
                    </a:lnTo>
                    <a:lnTo>
                      <a:pt x="22" y="110"/>
                    </a:lnTo>
                    <a:lnTo>
                      <a:pt x="27" y="118"/>
                    </a:lnTo>
                    <a:lnTo>
                      <a:pt x="32" y="122"/>
                    </a:lnTo>
                    <a:lnTo>
                      <a:pt x="39" y="125"/>
                    </a:lnTo>
                    <a:lnTo>
                      <a:pt x="44" y="125"/>
                    </a:lnTo>
                    <a:lnTo>
                      <a:pt x="55" y="122"/>
                    </a:lnTo>
                    <a:lnTo>
                      <a:pt x="66" y="116"/>
                    </a:lnTo>
                    <a:lnTo>
                      <a:pt x="71" y="104"/>
                    </a:lnTo>
                    <a:lnTo>
                      <a:pt x="73" y="91"/>
                    </a:lnTo>
                    <a:lnTo>
                      <a:pt x="71" y="78"/>
                    </a:lnTo>
                    <a:lnTo>
                      <a:pt x="66" y="68"/>
                    </a:lnTo>
                    <a:lnTo>
                      <a:pt x="57" y="62"/>
                    </a:lnTo>
                    <a:lnTo>
                      <a:pt x="44" y="59"/>
                    </a:lnTo>
                    <a:lnTo>
                      <a:pt x="39" y="61"/>
                    </a:lnTo>
                    <a:lnTo>
                      <a:pt x="34" y="62"/>
                    </a:lnTo>
                    <a:lnTo>
                      <a:pt x="30" y="64"/>
                    </a:lnTo>
                    <a:lnTo>
                      <a:pt x="25" y="66"/>
                    </a:lnTo>
                    <a:lnTo>
                      <a:pt x="22" y="70"/>
                    </a:lnTo>
                    <a:lnTo>
                      <a:pt x="20" y="73"/>
                    </a:lnTo>
                    <a:lnTo>
                      <a:pt x="4" y="71"/>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7" name="Freeform 25"/>
              <p:cNvSpPr>
                <a:spLocks noEditPoints="1"/>
              </p:cNvSpPr>
              <p:nvPr/>
            </p:nvSpPr>
            <p:spPr bwMode="auto">
              <a:xfrm>
                <a:off x="2335213" y="5849938"/>
                <a:ext cx="69850" cy="112713"/>
              </a:xfrm>
              <a:custGeom>
                <a:avLst/>
                <a:gdLst>
                  <a:gd name="T0" fmla="*/ 44 w 90"/>
                  <a:gd name="T1" fmla="*/ 14 h 141"/>
                  <a:gd name="T2" fmla="*/ 34 w 90"/>
                  <a:gd name="T3" fmla="*/ 16 h 141"/>
                  <a:gd name="T4" fmla="*/ 26 w 90"/>
                  <a:gd name="T5" fmla="*/ 23 h 141"/>
                  <a:gd name="T6" fmla="*/ 20 w 90"/>
                  <a:gd name="T7" fmla="*/ 34 h 141"/>
                  <a:gd name="T8" fmla="*/ 18 w 90"/>
                  <a:gd name="T9" fmla="*/ 50 h 141"/>
                  <a:gd name="T10" fmla="*/ 17 w 90"/>
                  <a:gd name="T11" fmla="*/ 70 h 141"/>
                  <a:gd name="T12" fmla="*/ 18 w 90"/>
                  <a:gd name="T13" fmla="*/ 91 h 141"/>
                  <a:gd name="T14" fmla="*/ 20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9 w 90"/>
                  <a:gd name="T27" fmla="*/ 105 h 141"/>
                  <a:gd name="T28" fmla="*/ 71 w 90"/>
                  <a:gd name="T29" fmla="*/ 91 h 141"/>
                  <a:gd name="T30" fmla="*/ 72 w 90"/>
                  <a:gd name="T31" fmla="*/ 70 h 141"/>
                  <a:gd name="T32" fmla="*/ 71 w 90"/>
                  <a:gd name="T33" fmla="*/ 50 h 141"/>
                  <a:gd name="T34" fmla="*/ 69 w 90"/>
                  <a:gd name="T35" fmla="*/ 36 h 141"/>
                  <a:gd name="T36" fmla="*/ 64 w 90"/>
                  <a:gd name="T37" fmla="*/ 25 h 141"/>
                  <a:gd name="T38" fmla="*/ 55 w 90"/>
                  <a:gd name="T39" fmla="*/ 16 h 141"/>
                  <a:gd name="T40" fmla="*/ 44 w 90"/>
                  <a:gd name="T41" fmla="*/ 14 h 141"/>
                  <a:gd name="T42" fmla="*/ 45 w 90"/>
                  <a:gd name="T43" fmla="*/ 0 h 141"/>
                  <a:gd name="T44" fmla="*/ 55 w 90"/>
                  <a:gd name="T45" fmla="*/ 1 h 141"/>
                  <a:gd name="T46" fmla="*/ 64 w 90"/>
                  <a:gd name="T47" fmla="*/ 4 h 141"/>
                  <a:gd name="T48" fmla="*/ 70 w 90"/>
                  <a:gd name="T49" fmla="*/ 7 h 141"/>
                  <a:gd name="T50" fmla="*/ 74 w 90"/>
                  <a:gd name="T51" fmla="*/ 12 h 141"/>
                  <a:gd name="T52" fmla="*/ 78 w 90"/>
                  <a:gd name="T53" fmla="*/ 18 h 141"/>
                  <a:gd name="T54" fmla="*/ 82 w 90"/>
                  <a:gd name="T55" fmla="*/ 27 h 141"/>
                  <a:gd name="T56" fmla="*/ 87 w 90"/>
                  <a:gd name="T57" fmla="*/ 38 h 141"/>
                  <a:gd name="T58" fmla="*/ 89 w 90"/>
                  <a:gd name="T59" fmla="*/ 52 h 141"/>
                  <a:gd name="T60" fmla="*/ 90 w 90"/>
                  <a:gd name="T61" fmla="*/ 70 h 141"/>
                  <a:gd name="T62" fmla="*/ 88 w 90"/>
                  <a:gd name="T63" fmla="*/ 92 h 141"/>
                  <a:gd name="T64" fmla="*/ 84 w 90"/>
                  <a:gd name="T65" fmla="*/ 110 h 141"/>
                  <a:gd name="T66" fmla="*/ 79 w 90"/>
                  <a:gd name="T67" fmla="*/ 123 h 141"/>
                  <a:gd name="T68" fmla="*/ 70 w 90"/>
                  <a:gd name="T69" fmla="*/ 132 h 141"/>
                  <a:gd name="T70" fmla="*/ 59 w 90"/>
                  <a:gd name="T71" fmla="*/ 139 h 141"/>
                  <a:gd name="T72" fmla="*/ 45 w 90"/>
                  <a:gd name="T73" fmla="*/ 141 h 141"/>
                  <a:gd name="T74" fmla="*/ 33 w 90"/>
                  <a:gd name="T75" fmla="*/ 139 h 141"/>
                  <a:gd name="T76" fmla="*/ 21 w 90"/>
                  <a:gd name="T77" fmla="*/ 134 h 141"/>
                  <a:gd name="T78" fmla="*/ 14 w 90"/>
                  <a:gd name="T79" fmla="*/ 127 h 141"/>
                  <a:gd name="T80" fmla="*/ 6 w 90"/>
                  <a:gd name="T81" fmla="*/ 112 h 141"/>
                  <a:gd name="T82" fmla="*/ 1 w 90"/>
                  <a:gd name="T83" fmla="*/ 94 h 141"/>
                  <a:gd name="T84" fmla="*/ 0 w 90"/>
                  <a:gd name="T85" fmla="*/ 70 h 141"/>
                  <a:gd name="T86" fmla="*/ 1 w 90"/>
                  <a:gd name="T87" fmla="*/ 48 h 141"/>
                  <a:gd name="T88" fmla="*/ 5 w 90"/>
                  <a:gd name="T89" fmla="*/ 31 h 141"/>
                  <a:gd name="T90" fmla="*/ 11 w 90"/>
                  <a:gd name="T91" fmla="*/ 18 h 141"/>
                  <a:gd name="T92" fmla="*/ 19 w 90"/>
                  <a:gd name="T93" fmla="*/ 7 h 141"/>
                  <a:gd name="T94" fmla="*/ 30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4" y="14"/>
                    </a:moveTo>
                    <a:lnTo>
                      <a:pt x="34" y="16"/>
                    </a:lnTo>
                    <a:lnTo>
                      <a:pt x="26" y="23"/>
                    </a:lnTo>
                    <a:lnTo>
                      <a:pt x="20" y="34"/>
                    </a:lnTo>
                    <a:lnTo>
                      <a:pt x="18" y="50"/>
                    </a:lnTo>
                    <a:lnTo>
                      <a:pt x="17" y="70"/>
                    </a:lnTo>
                    <a:lnTo>
                      <a:pt x="18" y="91"/>
                    </a:lnTo>
                    <a:lnTo>
                      <a:pt x="20" y="105"/>
                    </a:lnTo>
                    <a:lnTo>
                      <a:pt x="25" y="115"/>
                    </a:lnTo>
                    <a:lnTo>
                      <a:pt x="34" y="124"/>
                    </a:lnTo>
                    <a:lnTo>
                      <a:pt x="45" y="127"/>
                    </a:lnTo>
                    <a:lnTo>
                      <a:pt x="55" y="124"/>
                    </a:lnTo>
                    <a:lnTo>
                      <a:pt x="64" y="115"/>
                    </a:lnTo>
                    <a:lnTo>
                      <a:pt x="69" y="105"/>
                    </a:lnTo>
                    <a:lnTo>
                      <a:pt x="71" y="91"/>
                    </a:lnTo>
                    <a:lnTo>
                      <a:pt x="72" y="70"/>
                    </a:lnTo>
                    <a:lnTo>
                      <a:pt x="71" y="50"/>
                    </a:lnTo>
                    <a:lnTo>
                      <a:pt x="69" y="36"/>
                    </a:lnTo>
                    <a:lnTo>
                      <a:pt x="64" y="25"/>
                    </a:lnTo>
                    <a:lnTo>
                      <a:pt x="55" y="16"/>
                    </a:lnTo>
                    <a:lnTo>
                      <a:pt x="44" y="14"/>
                    </a:lnTo>
                    <a:close/>
                    <a:moveTo>
                      <a:pt x="45" y="0"/>
                    </a:moveTo>
                    <a:lnTo>
                      <a:pt x="55" y="1"/>
                    </a:lnTo>
                    <a:lnTo>
                      <a:pt x="64" y="4"/>
                    </a:lnTo>
                    <a:lnTo>
                      <a:pt x="70" y="7"/>
                    </a:lnTo>
                    <a:lnTo>
                      <a:pt x="74" y="12"/>
                    </a:lnTo>
                    <a:lnTo>
                      <a:pt x="78" y="18"/>
                    </a:lnTo>
                    <a:lnTo>
                      <a:pt x="82" y="27"/>
                    </a:lnTo>
                    <a:lnTo>
                      <a:pt x="87" y="38"/>
                    </a:lnTo>
                    <a:lnTo>
                      <a:pt x="89" y="52"/>
                    </a:lnTo>
                    <a:lnTo>
                      <a:pt x="90" y="70"/>
                    </a:lnTo>
                    <a:lnTo>
                      <a:pt x="88" y="92"/>
                    </a:lnTo>
                    <a:lnTo>
                      <a:pt x="84" y="110"/>
                    </a:lnTo>
                    <a:lnTo>
                      <a:pt x="79" y="123"/>
                    </a:lnTo>
                    <a:lnTo>
                      <a:pt x="70" y="132"/>
                    </a:lnTo>
                    <a:lnTo>
                      <a:pt x="59" y="139"/>
                    </a:lnTo>
                    <a:lnTo>
                      <a:pt x="45" y="141"/>
                    </a:lnTo>
                    <a:lnTo>
                      <a:pt x="33" y="139"/>
                    </a:lnTo>
                    <a:lnTo>
                      <a:pt x="21" y="134"/>
                    </a:lnTo>
                    <a:lnTo>
                      <a:pt x="14" y="127"/>
                    </a:lnTo>
                    <a:lnTo>
                      <a:pt x="6" y="112"/>
                    </a:lnTo>
                    <a:lnTo>
                      <a:pt x="1" y="94"/>
                    </a:lnTo>
                    <a:lnTo>
                      <a:pt x="0" y="70"/>
                    </a:lnTo>
                    <a:lnTo>
                      <a:pt x="1" y="48"/>
                    </a:lnTo>
                    <a:lnTo>
                      <a:pt x="5" y="31"/>
                    </a:lnTo>
                    <a:lnTo>
                      <a:pt x="11" y="18"/>
                    </a:lnTo>
                    <a:lnTo>
                      <a:pt x="19" y="7"/>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8" name="Line 26"/>
              <p:cNvSpPr>
                <a:spLocks noChangeShapeType="1"/>
              </p:cNvSpPr>
              <p:nvPr/>
            </p:nvSpPr>
            <p:spPr bwMode="auto">
              <a:xfrm>
                <a:off x="2571750"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79" name="Freeform 27"/>
              <p:cNvSpPr>
                <a:spLocks/>
              </p:cNvSpPr>
              <p:nvPr/>
            </p:nvSpPr>
            <p:spPr bwMode="auto">
              <a:xfrm>
                <a:off x="2449513" y="5849938"/>
                <a:ext cx="71438" cy="109538"/>
              </a:xfrm>
              <a:custGeom>
                <a:avLst/>
                <a:gdLst>
                  <a:gd name="T0" fmla="*/ 48 w 91"/>
                  <a:gd name="T1" fmla="*/ 0 h 138"/>
                  <a:gd name="T2" fmla="*/ 61 w 91"/>
                  <a:gd name="T3" fmla="*/ 1 h 138"/>
                  <a:gd name="T4" fmla="*/ 71 w 91"/>
                  <a:gd name="T5" fmla="*/ 5 h 138"/>
                  <a:gd name="T6" fmla="*/ 80 w 91"/>
                  <a:gd name="T7" fmla="*/ 11 h 138"/>
                  <a:gd name="T8" fmla="*/ 89 w 91"/>
                  <a:gd name="T9" fmla="*/ 23 h 138"/>
                  <a:gd name="T10" fmla="*/ 91 w 91"/>
                  <a:gd name="T11" fmla="*/ 38 h 138"/>
                  <a:gd name="T12" fmla="*/ 90 w 91"/>
                  <a:gd name="T13" fmla="*/ 47 h 138"/>
                  <a:gd name="T14" fmla="*/ 88 w 91"/>
                  <a:gd name="T15" fmla="*/ 55 h 138"/>
                  <a:gd name="T16" fmla="*/ 85 w 91"/>
                  <a:gd name="T17" fmla="*/ 60 h 138"/>
                  <a:gd name="T18" fmla="*/ 81 w 91"/>
                  <a:gd name="T19" fmla="*/ 66 h 138"/>
                  <a:gd name="T20" fmla="*/ 76 w 91"/>
                  <a:gd name="T21" fmla="*/ 72 h 138"/>
                  <a:gd name="T22" fmla="*/ 66 w 91"/>
                  <a:gd name="T23" fmla="*/ 82 h 138"/>
                  <a:gd name="T24" fmla="*/ 51 w 91"/>
                  <a:gd name="T25" fmla="*/ 95 h 138"/>
                  <a:gd name="T26" fmla="*/ 42 w 91"/>
                  <a:gd name="T27" fmla="*/ 103 h 138"/>
                  <a:gd name="T28" fmla="*/ 35 w 91"/>
                  <a:gd name="T29" fmla="*/ 109 h 138"/>
                  <a:gd name="T30" fmla="*/ 31 w 91"/>
                  <a:gd name="T31" fmla="*/ 113 h 138"/>
                  <a:gd name="T32" fmla="*/ 27 w 91"/>
                  <a:gd name="T33" fmla="*/ 118 h 138"/>
                  <a:gd name="T34" fmla="*/ 24 w 91"/>
                  <a:gd name="T35" fmla="*/ 122 h 138"/>
                  <a:gd name="T36" fmla="*/ 91 w 91"/>
                  <a:gd name="T37" fmla="*/ 122 h 138"/>
                  <a:gd name="T38" fmla="*/ 91 w 91"/>
                  <a:gd name="T39" fmla="*/ 138 h 138"/>
                  <a:gd name="T40" fmla="*/ 0 w 91"/>
                  <a:gd name="T41" fmla="*/ 138 h 138"/>
                  <a:gd name="T42" fmla="*/ 0 w 91"/>
                  <a:gd name="T43" fmla="*/ 132 h 138"/>
                  <a:gd name="T44" fmla="*/ 2 w 91"/>
                  <a:gd name="T45" fmla="*/ 127 h 138"/>
                  <a:gd name="T46" fmla="*/ 7 w 91"/>
                  <a:gd name="T47" fmla="*/ 118 h 138"/>
                  <a:gd name="T48" fmla="*/ 13 w 91"/>
                  <a:gd name="T49" fmla="*/ 109 h 138"/>
                  <a:gd name="T50" fmla="*/ 22 w 91"/>
                  <a:gd name="T51" fmla="*/ 98 h 138"/>
                  <a:gd name="T52" fmla="*/ 36 w 91"/>
                  <a:gd name="T53" fmla="*/ 87 h 138"/>
                  <a:gd name="T54" fmla="*/ 49 w 91"/>
                  <a:gd name="T55" fmla="*/ 76 h 138"/>
                  <a:gd name="T56" fmla="*/ 60 w 91"/>
                  <a:gd name="T57" fmla="*/ 66 h 138"/>
                  <a:gd name="T58" fmla="*/ 66 w 91"/>
                  <a:gd name="T59" fmla="*/ 58 h 138"/>
                  <a:gd name="T60" fmla="*/ 72 w 91"/>
                  <a:gd name="T61" fmla="*/ 48 h 138"/>
                  <a:gd name="T62" fmla="*/ 74 w 91"/>
                  <a:gd name="T63" fmla="*/ 38 h 138"/>
                  <a:gd name="T64" fmla="*/ 73 w 91"/>
                  <a:gd name="T65" fmla="*/ 33 h 138"/>
                  <a:gd name="T66" fmla="*/ 72 w 91"/>
                  <a:gd name="T67" fmla="*/ 29 h 138"/>
                  <a:gd name="T68" fmla="*/ 70 w 91"/>
                  <a:gd name="T69" fmla="*/ 24 h 138"/>
                  <a:gd name="T70" fmla="*/ 66 w 91"/>
                  <a:gd name="T71" fmla="*/ 21 h 138"/>
                  <a:gd name="T72" fmla="*/ 58 w 91"/>
                  <a:gd name="T73" fmla="*/ 15 h 138"/>
                  <a:gd name="T74" fmla="*/ 48 w 91"/>
                  <a:gd name="T75" fmla="*/ 14 h 138"/>
                  <a:gd name="T76" fmla="*/ 37 w 91"/>
                  <a:gd name="T77" fmla="*/ 15 h 138"/>
                  <a:gd name="T78" fmla="*/ 28 w 91"/>
                  <a:gd name="T79" fmla="*/ 21 h 138"/>
                  <a:gd name="T80" fmla="*/ 22 w 91"/>
                  <a:gd name="T81" fmla="*/ 30 h 138"/>
                  <a:gd name="T82" fmla="*/ 20 w 91"/>
                  <a:gd name="T83" fmla="*/ 41 h 138"/>
                  <a:gd name="T84" fmla="*/ 3 w 91"/>
                  <a:gd name="T85" fmla="*/ 40 h 138"/>
                  <a:gd name="T86" fmla="*/ 6 w 91"/>
                  <a:gd name="T87" fmla="*/ 28 h 138"/>
                  <a:gd name="T88" fmla="*/ 10 w 91"/>
                  <a:gd name="T89" fmla="*/ 18 h 138"/>
                  <a:gd name="T90" fmla="*/ 17 w 91"/>
                  <a:gd name="T91" fmla="*/ 10 h 138"/>
                  <a:gd name="T92" fmla="*/ 26 w 91"/>
                  <a:gd name="T93" fmla="*/ 4 h 138"/>
                  <a:gd name="T94" fmla="*/ 36 w 91"/>
                  <a:gd name="T95" fmla="*/ 1 h 138"/>
                  <a:gd name="T96" fmla="*/ 48 w 91"/>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38">
                    <a:moveTo>
                      <a:pt x="48" y="0"/>
                    </a:moveTo>
                    <a:lnTo>
                      <a:pt x="61" y="1"/>
                    </a:lnTo>
                    <a:lnTo>
                      <a:pt x="71" y="5"/>
                    </a:lnTo>
                    <a:lnTo>
                      <a:pt x="80" y="11"/>
                    </a:lnTo>
                    <a:lnTo>
                      <a:pt x="89" y="23"/>
                    </a:lnTo>
                    <a:lnTo>
                      <a:pt x="91" y="38"/>
                    </a:lnTo>
                    <a:lnTo>
                      <a:pt x="90" y="47"/>
                    </a:lnTo>
                    <a:lnTo>
                      <a:pt x="88" y="55"/>
                    </a:lnTo>
                    <a:lnTo>
                      <a:pt x="85" y="60"/>
                    </a:lnTo>
                    <a:lnTo>
                      <a:pt x="81" y="66"/>
                    </a:lnTo>
                    <a:lnTo>
                      <a:pt x="76" y="72"/>
                    </a:lnTo>
                    <a:lnTo>
                      <a:pt x="66" y="82"/>
                    </a:lnTo>
                    <a:lnTo>
                      <a:pt x="51" y="95"/>
                    </a:lnTo>
                    <a:lnTo>
                      <a:pt x="42" y="103"/>
                    </a:lnTo>
                    <a:lnTo>
                      <a:pt x="35" y="109"/>
                    </a:lnTo>
                    <a:lnTo>
                      <a:pt x="31" y="113"/>
                    </a:lnTo>
                    <a:lnTo>
                      <a:pt x="27" y="118"/>
                    </a:lnTo>
                    <a:lnTo>
                      <a:pt x="24" y="122"/>
                    </a:lnTo>
                    <a:lnTo>
                      <a:pt x="91" y="122"/>
                    </a:lnTo>
                    <a:lnTo>
                      <a:pt x="91" y="138"/>
                    </a:lnTo>
                    <a:lnTo>
                      <a:pt x="0" y="138"/>
                    </a:lnTo>
                    <a:lnTo>
                      <a:pt x="0" y="132"/>
                    </a:lnTo>
                    <a:lnTo>
                      <a:pt x="2" y="127"/>
                    </a:lnTo>
                    <a:lnTo>
                      <a:pt x="7" y="118"/>
                    </a:lnTo>
                    <a:lnTo>
                      <a:pt x="13" y="109"/>
                    </a:lnTo>
                    <a:lnTo>
                      <a:pt x="22" y="98"/>
                    </a:lnTo>
                    <a:lnTo>
                      <a:pt x="36" y="87"/>
                    </a:lnTo>
                    <a:lnTo>
                      <a:pt x="49" y="76"/>
                    </a:lnTo>
                    <a:lnTo>
                      <a:pt x="60" y="66"/>
                    </a:lnTo>
                    <a:lnTo>
                      <a:pt x="66" y="58"/>
                    </a:lnTo>
                    <a:lnTo>
                      <a:pt x="72" y="48"/>
                    </a:lnTo>
                    <a:lnTo>
                      <a:pt x="74" y="38"/>
                    </a:lnTo>
                    <a:lnTo>
                      <a:pt x="73" y="33"/>
                    </a:lnTo>
                    <a:lnTo>
                      <a:pt x="72" y="29"/>
                    </a:lnTo>
                    <a:lnTo>
                      <a:pt x="70" y="24"/>
                    </a:lnTo>
                    <a:lnTo>
                      <a:pt x="66" y="21"/>
                    </a:lnTo>
                    <a:lnTo>
                      <a:pt x="58" y="15"/>
                    </a:lnTo>
                    <a:lnTo>
                      <a:pt x="48" y="14"/>
                    </a:lnTo>
                    <a:lnTo>
                      <a:pt x="37" y="15"/>
                    </a:lnTo>
                    <a:lnTo>
                      <a:pt x="28" y="21"/>
                    </a:lnTo>
                    <a:lnTo>
                      <a:pt x="22" y="30"/>
                    </a:lnTo>
                    <a:lnTo>
                      <a:pt x="20" y="41"/>
                    </a:lnTo>
                    <a:lnTo>
                      <a:pt x="3" y="40"/>
                    </a:lnTo>
                    <a:lnTo>
                      <a:pt x="6" y="28"/>
                    </a:lnTo>
                    <a:lnTo>
                      <a:pt x="10" y="18"/>
                    </a:lnTo>
                    <a:lnTo>
                      <a:pt x="17" y="10"/>
                    </a:lnTo>
                    <a:lnTo>
                      <a:pt x="26" y="4"/>
                    </a:lnTo>
                    <a:lnTo>
                      <a:pt x="36"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0" name="Freeform 28"/>
              <p:cNvSpPr>
                <a:spLocks noEditPoints="1"/>
              </p:cNvSpPr>
              <p:nvPr/>
            </p:nvSpPr>
            <p:spPr bwMode="auto">
              <a:xfrm>
                <a:off x="2543175" y="5849938"/>
                <a:ext cx="71438" cy="112713"/>
              </a:xfrm>
              <a:custGeom>
                <a:avLst/>
                <a:gdLst>
                  <a:gd name="T0" fmla="*/ 45 w 90"/>
                  <a:gd name="T1" fmla="*/ 14 h 141"/>
                  <a:gd name="T2" fmla="*/ 35 w 90"/>
                  <a:gd name="T3" fmla="*/ 16 h 141"/>
                  <a:gd name="T4" fmla="*/ 26 w 90"/>
                  <a:gd name="T5" fmla="*/ 23 h 141"/>
                  <a:gd name="T6" fmla="*/ 21 w 90"/>
                  <a:gd name="T7" fmla="*/ 34 h 141"/>
                  <a:gd name="T8" fmla="*/ 18 w 90"/>
                  <a:gd name="T9" fmla="*/ 50 h 141"/>
                  <a:gd name="T10" fmla="*/ 18 w 90"/>
                  <a:gd name="T11" fmla="*/ 70 h 141"/>
                  <a:gd name="T12" fmla="*/ 18 w 90"/>
                  <a:gd name="T13" fmla="*/ 91 h 141"/>
                  <a:gd name="T14" fmla="*/ 21 w 90"/>
                  <a:gd name="T15" fmla="*/ 105 h 141"/>
                  <a:gd name="T16" fmla="*/ 26 w 90"/>
                  <a:gd name="T17" fmla="*/ 115 h 141"/>
                  <a:gd name="T18" fmla="*/ 35 w 90"/>
                  <a:gd name="T19" fmla="*/ 124 h 141"/>
                  <a:gd name="T20" fmla="*/ 45 w 90"/>
                  <a:gd name="T21" fmla="*/ 127 h 141"/>
                  <a:gd name="T22" fmla="*/ 56 w 90"/>
                  <a:gd name="T23" fmla="*/ 124 h 141"/>
                  <a:gd name="T24" fmla="*/ 65 w 90"/>
                  <a:gd name="T25" fmla="*/ 115 h 141"/>
                  <a:gd name="T26" fmla="*/ 68 w 90"/>
                  <a:gd name="T27" fmla="*/ 105 h 141"/>
                  <a:gd name="T28" fmla="*/ 72 w 90"/>
                  <a:gd name="T29" fmla="*/ 91 h 141"/>
                  <a:gd name="T30" fmla="*/ 73 w 90"/>
                  <a:gd name="T31" fmla="*/ 70 h 141"/>
                  <a:gd name="T32" fmla="*/ 72 w 90"/>
                  <a:gd name="T33" fmla="*/ 50 h 141"/>
                  <a:gd name="T34" fmla="*/ 68 w 90"/>
                  <a:gd name="T35" fmla="*/ 36 h 141"/>
                  <a:gd name="T36" fmla="*/ 65 w 90"/>
                  <a:gd name="T37" fmla="*/ 25 h 141"/>
                  <a:gd name="T38" fmla="*/ 56 w 90"/>
                  <a:gd name="T39" fmla="*/ 16 h 141"/>
                  <a:gd name="T40" fmla="*/ 45 w 90"/>
                  <a:gd name="T41" fmla="*/ 14 h 141"/>
                  <a:gd name="T42" fmla="*/ 45 w 90"/>
                  <a:gd name="T43" fmla="*/ 0 h 141"/>
                  <a:gd name="T44" fmla="*/ 55 w 90"/>
                  <a:gd name="T45" fmla="*/ 1 h 141"/>
                  <a:gd name="T46" fmla="*/ 64 w 90"/>
                  <a:gd name="T47" fmla="*/ 4 h 141"/>
                  <a:gd name="T48" fmla="*/ 70 w 90"/>
                  <a:gd name="T49" fmla="*/ 7 h 141"/>
                  <a:gd name="T50" fmla="*/ 74 w 90"/>
                  <a:gd name="T51" fmla="*/ 12 h 141"/>
                  <a:gd name="T52" fmla="*/ 79 w 90"/>
                  <a:gd name="T53" fmla="*/ 18 h 141"/>
                  <a:gd name="T54" fmla="*/ 83 w 90"/>
                  <a:gd name="T55" fmla="*/ 27 h 141"/>
                  <a:gd name="T56" fmla="*/ 86 w 90"/>
                  <a:gd name="T57" fmla="*/ 38 h 141"/>
                  <a:gd name="T58" fmla="*/ 89 w 90"/>
                  <a:gd name="T59" fmla="*/ 52 h 141"/>
                  <a:gd name="T60" fmla="*/ 90 w 90"/>
                  <a:gd name="T61" fmla="*/ 70 h 141"/>
                  <a:gd name="T62" fmla="*/ 89 w 90"/>
                  <a:gd name="T63" fmla="*/ 92 h 141"/>
                  <a:gd name="T64" fmla="*/ 85 w 90"/>
                  <a:gd name="T65" fmla="*/ 110 h 141"/>
                  <a:gd name="T66" fmla="*/ 79 w 90"/>
                  <a:gd name="T67" fmla="*/ 123 h 141"/>
                  <a:gd name="T68" fmla="*/ 70 w 90"/>
                  <a:gd name="T69" fmla="*/ 132 h 141"/>
                  <a:gd name="T70" fmla="*/ 58 w 90"/>
                  <a:gd name="T71" fmla="*/ 139 h 141"/>
                  <a:gd name="T72" fmla="*/ 45 w 90"/>
                  <a:gd name="T73" fmla="*/ 141 h 141"/>
                  <a:gd name="T74" fmla="*/ 32 w 90"/>
                  <a:gd name="T75" fmla="*/ 139 h 141"/>
                  <a:gd name="T76" fmla="*/ 22 w 90"/>
                  <a:gd name="T77" fmla="*/ 134 h 141"/>
                  <a:gd name="T78" fmla="*/ 13 w 90"/>
                  <a:gd name="T79" fmla="*/ 127 h 141"/>
                  <a:gd name="T80" fmla="*/ 7 w 90"/>
                  <a:gd name="T81" fmla="*/ 112 h 141"/>
                  <a:gd name="T82" fmla="*/ 1 w 90"/>
                  <a:gd name="T83" fmla="*/ 94 h 141"/>
                  <a:gd name="T84" fmla="*/ 0 w 90"/>
                  <a:gd name="T85" fmla="*/ 70 h 141"/>
                  <a:gd name="T86" fmla="*/ 1 w 90"/>
                  <a:gd name="T87" fmla="*/ 48 h 141"/>
                  <a:gd name="T88" fmla="*/ 6 w 90"/>
                  <a:gd name="T89" fmla="*/ 31 h 141"/>
                  <a:gd name="T90" fmla="*/ 11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5" y="16"/>
                    </a:lnTo>
                    <a:lnTo>
                      <a:pt x="26" y="23"/>
                    </a:lnTo>
                    <a:lnTo>
                      <a:pt x="21" y="34"/>
                    </a:lnTo>
                    <a:lnTo>
                      <a:pt x="18" y="50"/>
                    </a:lnTo>
                    <a:lnTo>
                      <a:pt x="18" y="70"/>
                    </a:lnTo>
                    <a:lnTo>
                      <a:pt x="18" y="91"/>
                    </a:lnTo>
                    <a:lnTo>
                      <a:pt x="21" y="105"/>
                    </a:lnTo>
                    <a:lnTo>
                      <a:pt x="26" y="115"/>
                    </a:lnTo>
                    <a:lnTo>
                      <a:pt x="35" y="124"/>
                    </a:lnTo>
                    <a:lnTo>
                      <a:pt x="45" y="127"/>
                    </a:lnTo>
                    <a:lnTo>
                      <a:pt x="56" y="124"/>
                    </a:lnTo>
                    <a:lnTo>
                      <a:pt x="65" y="115"/>
                    </a:lnTo>
                    <a:lnTo>
                      <a:pt x="68" y="105"/>
                    </a:lnTo>
                    <a:lnTo>
                      <a:pt x="72" y="91"/>
                    </a:lnTo>
                    <a:lnTo>
                      <a:pt x="73" y="70"/>
                    </a:lnTo>
                    <a:lnTo>
                      <a:pt x="72" y="50"/>
                    </a:lnTo>
                    <a:lnTo>
                      <a:pt x="68" y="36"/>
                    </a:lnTo>
                    <a:lnTo>
                      <a:pt x="65" y="25"/>
                    </a:lnTo>
                    <a:lnTo>
                      <a:pt x="56" y="16"/>
                    </a:lnTo>
                    <a:lnTo>
                      <a:pt x="45" y="14"/>
                    </a:lnTo>
                    <a:close/>
                    <a:moveTo>
                      <a:pt x="45" y="0"/>
                    </a:moveTo>
                    <a:lnTo>
                      <a:pt x="55" y="1"/>
                    </a:lnTo>
                    <a:lnTo>
                      <a:pt x="64" y="4"/>
                    </a:lnTo>
                    <a:lnTo>
                      <a:pt x="70" y="7"/>
                    </a:lnTo>
                    <a:lnTo>
                      <a:pt x="74" y="12"/>
                    </a:lnTo>
                    <a:lnTo>
                      <a:pt x="79" y="18"/>
                    </a:lnTo>
                    <a:lnTo>
                      <a:pt x="83" y="27"/>
                    </a:lnTo>
                    <a:lnTo>
                      <a:pt x="86" y="38"/>
                    </a:lnTo>
                    <a:lnTo>
                      <a:pt x="89" y="52"/>
                    </a:lnTo>
                    <a:lnTo>
                      <a:pt x="90" y="70"/>
                    </a:lnTo>
                    <a:lnTo>
                      <a:pt x="89" y="92"/>
                    </a:lnTo>
                    <a:lnTo>
                      <a:pt x="85" y="110"/>
                    </a:lnTo>
                    <a:lnTo>
                      <a:pt x="79" y="123"/>
                    </a:lnTo>
                    <a:lnTo>
                      <a:pt x="70" y="132"/>
                    </a:lnTo>
                    <a:lnTo>
                      <a:pt x="58" y="139"/>
                    </a:lnTo>
                    <a:lnTo>
                      <a:pt x="45" y="141"/>
                    </a:lnTo>
                    <a:lnTo>
                      <a:pt x="32" y="139"/>
                    </a:lnTo>
                    <a:lnTo>
                      <a:pt x="22" y="134"/>
                    </a:lnTo>
                    <a:lnTo>
                      <a:pt x="13" y="127"/>
                    </a:lnTo>
                    <a:lnTo>
                      <a:pt x="7" y="112"/>
                    </a:lnTo>
                    <a:lnTo>
                      <a:pt x="1" y="94"/>
                    </a:lnTo>
                    <a:lnTo>
                      <a:pt x="0" y="70"/>
                    </a:lnTo>
                    <a:lnTo>
                      <a:pt x="1" y="48"/>
                    </a:lnTo>
                    <a:lnTo>
                      <a:pt x="6" y="31"/>
                    </a:lnTo>
                    <a:lnTo>
                      <a:pt x="11"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1" name="Freeform 29"/>
              <p:cNvSpPr>
                <a:spLocks noEditPoints="1"/>
              </p:cNvSpPr>
              <p:nvPr/>
            </p:nvSpPr>
            <p:spPr bwMode="auto">
              <a:xfrm>
                <a:off x="2635250" y="5849938"/>
                <a:ext cx="71438" cy="112713"/>
              </a:xfrm>
              <a:custGeom>
                <a:avLst/>
                <a:gdLst>
                  <a:gd name="T0" fmla="*/ 44 w 89"/>
                  <a:gd name="T1" fmla="*/ 14 h 141"/>
                  <a:gd name="T2" fmla="*/ 33 w 89"/>
                  <a:gd name="T3" fmla="*/ 16 h 141"/>
                  <a:gd name="T4" fmla="*/ 25 w 89"/>
                  <a:gd name="T5" fmla="*/ 23 h 141"/>
                  <a:gd name="T6" fmla="*/ 21 w 89"/>
                  <a:gd name="T7" fmla="*/ 34 h 141"/>
                  <a:gd name="T8" fmla="*/ 18 w 89"/>
                  <a:gd name="T9" fmla="*/ 50 h 141"/>
                  <a:gd name="T10" fmla="*/ 16 w 89"/>
                  <a:gd name="T11" fmla="*/ 70 h 141"/>
                  <a:gd name="T12" fmla="*/ 18 w 89"/>
                  <a:gd name="T13" fmla="*/ 91 h 141"/>
                  <a:gd name="T14" fmla="*/ 20 w 89"/>
                  <a:gd name="T15" fmla="*/ 105 h 141"/>
                  <a:gd name="T16" fmla="*/ 24 w 89"/>
                  <a:gd name="T17" fmla="*/ 115 h 141"/>
                  <a:gd name="T18" fmla="*/ 33 w 89"/>
                  <a:gd name="T19" fmla="*/ 124 h 141"/>
                  <a:gd name="T20" fmla="*/ 44 w 89"/>
                  <a:gd name="T21" fmla="*/ 127 h 141"/>
                  <a:gd name="T22" fmla="*/ 55 w 89"/>
                  <a:gd name="T23" fmla="*/ 124 h 141"/>
                  <a:gd name="T24" fmla="*/ 64 w 89"/>
                  <a:gd name="T25" fmla="*/ 115 h 141"/>
                  <a:gd name="T26" fmla="*/ 68 w 89"/>
                  <a:gd name="T27" fmla="*/ 105 h 141"/>
                  <a:gd name="T28" fmla="*/ 70 w 89"/>
                  <a:gd name="T29" fmla="*/ 91 h 141"/>
                  <a:gd name="T30" fmla="*/ 71 w 89"/>
                  <a:gd name="T31" fmla="*/ 70 h 141"/>
                  <a:gd name="T32" fmla="*/ 70 w 89"/>
                  <a:gd name="T33" fmla="*/ 50 h 141"/>
                  <a:gd name="T34" fmla="*/ 68 w 89"/>
                  <a:gd name="T35" fmla="*/ 36 h 141"/>
                  <a:gd name="T36" fmla="*/ 64 w 89"/>
                  <a:gd name="T37" fmla="*/ 25 h 141"/>
                  <a:gd name="T38" fmla="*/ 55 w 89"/>
                  <a:gd name="T39" fmla="*/ 16 h 141"/>
                  <a:gd name="T40" fmla="*/ 44 w 89"/>
                  <a:gd name="T41" fmla="*/ 14 h 141"/>
                  <a:gd name="T42" fmla="*/ 44 w 89"/>
                  <a:gd name="T43" fmla="*/ 0 h 141"/>
                  <a:gd name="T44" fmla="*/ 55 w 89"/>
                  <a:gd name="T45" fmla="*/ 1 h 141"/>
                  <a:gd name="T46" fmla="*/ 64 w 89"/>
                  <a:gd name="T47" fmla="*/ 4 h 141"/>
                  <a:gd name="T48" fmla="*/ 69 w 89"/>
                  <a:gd name="T49" fmla="*/ 7 h 141"/>
                  <a:gd name="T50" fmla="*/ 74 w 89"/>
                  <a:gd name="T51" fmla="*/ 12 h 141"/>
                  <a:gd name="T52" fmla="*/ 77 w 89"/>
                  <a:gd name="T53" fmla="*/ 18 h 141"/>
                  <a:gd name="T54" fmla="*/ 83 w 89"/>
                  <a:gd name="T55" fmla="*/ 27 h 141"/>
                  <a:gd name="T56" fmla="*/ 86 w 89"/>
                  <a:gd name="T57" fmla="*/ 38 h 141"/>
                  <a:gd name="T58" fmla="*/ 88 w 89"/>
                  <a:gd name="T59" fmla="*/ 52 h 141"/>
                  <a:gd name="T60" fmla="*/ 89 w 89"/>
                  <a:gd name="T61" fmla="*/ 70 h 141"/>
                  <a:gd name="T62" fmla="*/ 88 w 89"/>
                  <a:gd name="T63" fmla="*/ 92 h 141"/>
                  <a:gd name="T64" fmla="*/ 84 w 89"/>
                  <a:gd name="T65" fmla="*/ 110 h 141"/>
                  <a:gd name="T66" fmla="*/ 78 w 89"/>
                  <a:gd name="T67" fmla="*/ 123 h 141"/>
                  <a:gd name="T68" fmla="*/ 69 w 89"/>
                  <a:gd name="T69" fmla="*/ 132 h 141"/>
                  <a:gd name="T70" fmla="*/ 58 w 89"/>
                  <a:gd name="T71" fmla="*/ 139 h 141"/>
                  <a:gd name="T72" fmla="*/ 44 w 89"/>
                  <a:gd name="T73" fmla="*/ 141 h 141"/>
                  <a:gd name="T74" fmla="*/ 32 w 89"/>
                  <a:gd name="T75" fmla="*/ 139 h 141"/>
                  <a:gd name="T76" fmla="*/ 22 w 89"/>
                  <a:gd name="T77" fmla="*/ 134 h 141"/>
                  <a:gd name="T78" fmla="*/ 13 w 89"/>
                  <a:gd name="T79" fmla="*/ 127 h 141"/>
                  <a:gd name="T80" fmla="*/ 5 w 89"/>
                  <a:gd name="T81" fmla="*/ 112 h 141"/>
                  <a:gd name="T82" fmla="*/ 1 w 89"/>
                  <a:gd name="T83" fmla="*/ 94 h 141"/>
                  <a:gd name="T84" fmla="*/ 0 w 89"/>
                  <a:gd name="T85" fmla="*/ 70 h 141"/>
                  <a:gd name="T86" fmla="*/ 1 w 89"/>
                  <a:gd name="T87" fmla="*/ 48 h 141"/>
                  <a:gd name="T88" fmla="*/ 4 w 89"/>
                  <a:gd name="T89" fmla="*/ 31 h 141"/>
                  <a:gd name="T90" fmla="*/ 11 w 89"/>
                  <a:gd name="T91" fmla="*/ 18 h 141"/>
                  <a:gd name="T92" fmla="*/ 20 w 89"/>
                  <a:gd name="T93" fmla="*/ 7 h 141"/>
                  <a:gd name="T94" fmla="*/ 31 w 89"/>
                  <a:gd name="T95" fmla="*/ 2 h 141"/>
                  <a:gd name="T96" fmla="*/ 44 w 89"/>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141">
                    <a:moveTo>
                      <a:pt x="44" y="14"/>
                    </a:moveTo>
                    <a:lnTo>
                      <a:pt x="33" y="16"/>
                    </a:lnTo>
                    <a:lnTo>
                      <a:pt x="25" y="23"/>
                    </a:lnTo>
                    <a:lnTo>
                      <a:pt x="21" y="34"/>
                    </a:lnTo>
                    <a:lnTo>
                      <a:pt x="18" y="50"/>
                    </a:lnTo>
                    <a:lnTo>
                      <a:pt x="16" y="70"/>
                    </a:lnTo>
                    <a:lnTo>
                      <a:pt x="18" y="91"/>
                    </a:lnTo>
                    <a:lnTo>
                      <a:pt x="20" y="105"/>
                    </a:lnTo>
                    <a:lnTo>
                      <a:pt x="24" y="115"/>
                    </a:lnTo>
                    <a:lnTo>
                      <a:pt x="33" y="124"/>
                    </a:lnTo>
                    <a:lnTo>
                      <a:pt x="44" y="127"/>
                    </a:lnTo>
                    <a:lnTo>
                      <a:pt x="55" y="124"/>
                    </a:lnTo>
                    <a:lnTo>
                      <a:pt x="64" y="115"/>
                    </a:lnTo>
                    <a:lnTo>
                      <a:pt x="68" y="105"/>
                    </a:lnTo>
                    <a:lnTo>
                      <a:pt x="70" y="91"/>
                    </a:lnTo>
                    <a:lnTo>
                      <a:pt x="71" y="70"/>
                    </a:lnTo>
                    <a:lnTo>
                      <a:pt x="70" y="50"/>
                    </a:lnTo>
                    <a:lnTo>
                      <a:pt x="68" y="36"/>
                    </a:lnTo>
                    <a:lnTo>
                      <a:pt x="64" y="25"/>
                    </a:lnTo>
                    <a:lnTo>
                      <a:pt x="55" y="16"/>
                    </a:lnTo>
                    <a:lnTo>
                      <a:pt x="44" y="14"/>
                    </a:lnTo>
                    <a:close/>
                    <a:moveTo>
                      <a:pt x="44" y="0"/>
                    </a:moveTo>
                    <a:lnTo>
                      <a:pt x="55" y="1"/>
                    </a:lnTo>
                    <a:lnTo>
                      <a:pt x="64" y="4"/>
                    </a:lnTo>
                    <a:lnTo>
                      <a:pt x="69" y="7"/>
                    </a:lnTo>
                    <a:lnTo>
                      <a:pt x="74" y="12"/>
                    </a:lnTo>
                    <a:lnTo>
                      <a:pt x="77" y="18"/>
                    </a:lnTo>
                    <a:lnTo>
                      <a:pt x="83" y="27"/>
                    </a:lnTo>
                    <a:lnTo>
                      <a:pt x="86" y="38"/>
                    </a:lnTo>
                    <a:lnTo>
                      <a:pt x="88" y="52"/>
                    </a:lnTo>
                    <a:lnTo>
                      <a:pt x="89" y="70"/>
                    </a:lnTo>
                    <a:lnTo>
                      <a:pt x="88" y="92"/>
                    </a:lnTo>
                    <a:lnTo>
                      <a:pt x="84" y="110"/>
                    </a:lnTo>
                    <a:lnTo>
                      <a:pt x="78" y="123"/>
                    </a:lnTo>
                    <a:lnTo>
                      <a:pt x="69" y="132"/>
                    </a:lnTo>
                    <a:lnTo>
                      <a:pt x="58" y="139"/>
                    </a:lnTo>
                    <a:lnTo>
                      <a:pt x="44" y="141"/>
                    </a:lnTo>
                    <a:lnTo>
                      <a:pt x="32" y="139"/>
                    </a:lnTo>
                    <a:lnTo>
                      <a:pt x="22" y="134"/>
                    </a:lnTo>
                    <a:lnTo>
                      <a:pt x="13" y="127"/>
                    </a:lnTo>
                    <a:lnTo>
                      <a:pt x="5" y="112"/>
                    </a:lnTo>
                    <a:lnTo>
                      <a:pt x="1" y="94"/>
                    </a:lnTo>
                    <a:lnTo>
                      <a:pt x="0" y="70"/>
                    </a:lnTo>
                    <a:lnTo>
                      <a:pt x="1" y="48"/>
                    </a:lnTo>
                    <a:lnTo>
                      <a:pt x="4" y="31"/>
                    </a:lnTo>
                    <a:lnTo>
                      <a:pt x="11" y="18"/>
                    </a:lnTo>
                    <a:lnTo>
                      <a:pt x="20" y="7"/>
                    </a:lnTo>
                    <a:lnTo>
                      <a:pt x="31" y="2"/>
                    </a:lnTo>
                    <a:lnTo>
                      <a:pt x="4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2" name="Line 30"/>
              <p:cNvSpPr>
                <a:spLocks noChangeShapeType="1"/>
              </p:cNvSpPr>
              <p:nvPr/>
            </p:nvSpPr>
            <p:spPr bwMode="auto">
              <a:xfrm>
                <a:off x="2873375"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83" name="Freeform 31"/>
              <p:cNvSpPr>
                <a:spLocks/>
              </p:cNvSpPr>
              <p:nvPr/>
            </p:nvSpPr>
            <p:spPr bwMode="auto">
              <a:xfrm>
                <a:off x="2749550" y="5849938"/>
                <a:ext cx="73025" cy="109538"/>
              </a:xfrm>
              <a:custGeom>
                <a:avLst/>
                <a:gdLst>
                  <a:gd name="T0" fmla="*/ 49 w 91"/>
                  <a:gd name="T1" fmla="*/ 0 h 138"/>
                  <a:gd name="T2" fmla="*/ 61 w 91"/>
                  <a:gd name="T3" fmla="*/ 1 h 138"/>
                  <a:gd name="T4" fmla="*/ 71 w 91"/>
                  <a:gd name="T5" fmla="*/ 5 h 138"/>
                  <a:gd name="T6" fmla="*/ 80 w 91"/>
                  <a:gd name="T7" fmla="*/ 11 h 138"/>
                  <a:gd name="T8" fmla="*/ 89 w 91"/>
                  <a:gd name="T9" fmla="*/ 23 h 138"/>
                  <a:gd name="T10" fmla="*/ 91 w 91"/>
                  <a:gd name="T11" fmla="*/ 38 h 138"/>
                  <a:gd name="T12" fmla="*/ 91 w 91"/>
                  <a:gd name="T13" fmla="*/ 47 h 138"/>
                  <a:gd name="T14" fmla="*/ 88 w 91"/>
                  <a:gd name="T15" fmla="*/ 55 h 138"/>
                  <a:gd name="T16" fmla="*/ 86 w 91"/>
                  <a:gd name="T17" fmla="*/ 60 h 138"/>
                  <a:gd name="T18" fmla="*/ 81 w 91"/>
                  <a:gd name="T19" fmla="*/ 66 h 138"/>
                  <a:gd name="T20" fmla="*/ 77 w 91"/>
                  <a:gd name="T21" fmla="*/ 72 h 138"/>
                  <a:gd name="T22" fmla="*/ 67 w 91"/>
                  <a:gd name="T23" fmla="*/ 82 h 138"/>
                  <a:gd name="T24" fmla="*/ 51 w 91"/>
                  <a:gd name="T25" fmla="*/ 95 h 138"/>
                  <a:gd name="T26" fmla="*/ 42 w 91"/>
                  <a:gd name="T27" fmla="*/ 103 h 138"/>
                  <a:gd name="T28" fmla="*/ 35 w 91"/>
                  <a:gd name="T29" fmla="*/ 109 h 138"/>
                  <a:gd name="T30" fmla="*/ 32 w 91"/>
                  <a:gd name="T31" fmla="*/ 113 h 138"/>
                  <a:gd name="T32" fmla="*/ 27 w 91"/>
                  <a:gd name="T33" fmla="*/ 118 h 138"/>
                  <a:gd name="T34" fmla="*/ 24 w 91"/>
                  <a:gd name="T35" fmla="*/ 122 h 138"/>
                  <a:gd name="T36" fmla="*/ 91 w 91"/>
                  <a:gd name="T37" fmla="*/ 122 h 138"/>
                  <a:gd name="T38" fmla="*/ 91 w 91"/>
                  <a:gd name="T39" fmla="*/ 138 h 138"/>
                  <a:gd name="T40" fmla="*/ 0 w 91"/>
                  <a:gd name="T41" fmla="*/ 138 h 138"/>
                  <a:gd name="T42" fmla="*/ 2 w 91"/>
                  <a:gd name="T43" fmla="*/ 132 h 138"/>
                  <a:gd name="T44" fmla="*/ 3 w 91"/>
                  <a:gd name="T45" fmla="*/ 127 h 138"/>
                  <a:gd name="T46" fmla="*/ 7 w 91"/>
                  <a:gd name="T47" fmla="*/ 118 h 138"/>
                  <a:gd name="T48" fmla="*/ 14 w 91"/>
                  <a:gd name="T49" fmla="*/ 109 h 138"/>
                  <a:gd name="T50" fmla="*/ 23 w 91"/>
                  <a:gd name="T51" fmla="*/ 98 h 138"/>
                  <a:gd name="T52" fmla="*/ 36 w 91"/>
                  <a:gd name="T53" fmla="*/ 87 h 138"/>
                  <a:gd name="T54" fmla="*/ 50 w 91"/>
                  <a:gd name="T55" fmla="*/ 76 h 138"/>
                  <a:gd name="T56" fmla="*/ 60 w 91"/>
                  <a:gd name="T57" fmla="*/ 66 h 138"/>
                  <a:gd name="T58" fmla="*/ 67 w 91"/>
                  <a:gd name="T59" fmla="*/ 58 h 138"/>
                  <a:gd name="T60" fmla="*/ 72 w 91"/>
                  <a:gd name="T61" fmla="*/ 48 h 138"/>
                  <a:gd name="T62" fmla="*/ 75 w 91"/>
                  <a:gd name="T63" fmla="*/ 38 h 138"/>
                  <a:gd name="T64" fmla="*/ 73 w 91"/>
                  <a:gd name="T65" fmla="*/ 33 h 138"/>
                  <a:gd name="T66" fmla="*/ 72 w 91"/>
                  <a:gd name="T67" fmla="*/ 29 h 138"/>
                  <a:gd name="T68" fmla="*/ 70 w 91"/>
                  <a:gd name="T69" fmla="*/ 24 h 138"/>
                  <a:gd name="T70" fmla="*/ 68 w 91"/>
                  <a:gd name="T71" fmla="*/ 21 h 138"/>
                  <a:gd name="T72" fmla="*/ 59 w 91"/>
                  <a:gd name="T73" fmla="*/ 15 h 138"/>
                  <a:gd name="T74" fmla="*/ 49 w 91"/>
                  <a:gd name="T75" fmla="*/ 14 h 138"/>
                  <a:gd name="T76" fmla="*/ 38 w 91"/>
                  <a:gd name="T77" fmla="*/ 15 h 138"/>
                  <a:gd name="T78" fmla="*/ 29 w 91"/>
                  <a:gd name="T79" fmla="*/ 21 h 138"/>
                  <a:gd name="T80" fmla="*/ 23 w 91"/>
                  <a:gd name="T81" fmla="*/ 30 h 138"/>
                  <a:gd name="T82" fmla="*/ 22 w 91"/>
                  <a:gd name="T83" fmla="*/ 41 h 138"/>
                  <a:gd name="T84" fmla="*/ 4 w 91"/>
                  <a:gd name="T85" fmla="*/ 40 h 138"/>
                  <a:gd name="T86" fmla="*/ 6 w 91"/>
                  <a:gd name="T87" fmla="*/ 28 h 138"/>
                  <a:gd name="T88" fmla="*/ 11 w 91"/>
                  <a:gd name="T89" fmla="*/ 18 h 138"/>
                  <a:gd name="T90" fmla="*/ 17 w 91"/>
                  <a:gd name="T91" fmla="*/ 10 h 138"/>
                  <a:gd name="T92" fmla="*/ 26 w 91"/>
                  <a:gd name="T93" fmla="*/ 4 h 138"/>
                  <a:gd name="T94" fmla="*/ 36 w 91"/>
                  <a:gd name="T95" fmla="*/ 1 h 138"/>
                  <a:gd name="T96" fmla="*/ 49 w 91"/>
                  <a:gd name="T9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38">
                    <a:moveTo>
                      <a:pt x="49" y="0"/>
                    </a:moveTo>
                    <a:lnTo>
                      <a:pt x="61" y="1"/>
                    </a:lnTo>
                    <a:lnTo>
                      <a:pt x="71" y="5"/>
                    </a:lnTo>
                    <a:lnTo>
                      <a:pt x="80" y="11"/>
                    </a:lnTo>
                    <a:lnTo>
                      <a:pt x="89" y="23"/>
                    </a:lnTo>
                    <a:lnTo>
                      <a:pt x="91" y="38"/>
                    </a:lnTo>
                    <a:lnTo>
                      <a:pt x="91" y="47"/>
                    </a:lnTo>
                    <a:lnTo>
                      <a:pt x="88" y="55"/>
                    </a:lnTo>
                    <a:lnTo>
                      <a:pt x="86" y="60"/>
                    </a:lnTo>
                    <a:lnTo>
                      <a:pt x="81" y="66"/>
                    </a:lnTo>
                    <a:lnTo>
                      <a:pt x="77" y="72"/>
                    </a:lnTo>
                    <a:lnTo>
                      <a:pt x="67" y="82"/>
                    </a:lnTo>
                    <a:lnTo>
                      <a:pt x="51" y="95"/>
                    </a:lnTo>
                    <a:lnTo>
                      <a:pt x="42" y="103"/>
                    </a:lnTo>
                    <a:lnTo>
                      <a:pt x="35" y="109"/>
                    </a:lnTo>
                    <a:lnTo>
                      <a:pt x="32" y="113"/>
                    </a:lnTo>
                    <a:lnTo>
                      <a:pt x="27" y="118"/>
                    </a:lnTo>
                    <a:lnTo>
                      <a:pt x="24" y="122"/>
                    </a:lnTo>
                    <a:lnTo>
                      <a:pt x="91" y="122"/>
                    </a:lnTo>
                    <a:lnTo>
                      <a:pt x="91" y="138"/>
                    </a:lnTo>
                    <a:lnTo>
                      <a:pt x="0" y="138"/>
                    </a:lnTo>
                    <a:lnTo>
                      <a:pt x="2" y="132"/>
                    </a:lnTo>
                    <a:lnTo>
                      <a:pt x="3" y="127"/>
                    </a:lnTo>
                    <a:lnTo>
                      <a:pt x="7" y="118"/>
                    </a:lnTo>
                    <a:lnTo>
                      <a:pt x="14" y="109"/>
                    </a:lnTo>
                    <a:lnTo>
                      <a:pt x="23" y="98"/>
                    </a:lnTo>
                    <a:lnTo>
                      <a:pt x="36" y="87"/>
                    </a:lnTo>
                    <a:lnTo>
                      <a:pt x="50" y="76"/>
                    </a:lnTo>
                    <a:lnTo>
                      <a:pt x="60" y="66"/>
                    </a:lnTo>
                    <a:lnTo>
                      <a:pt x="67" y="58"/>
                    </a:lnTo>
                    <a:lnTo>
                      <a:pt x="72" y="48"/>
                    </a:lnTo>
                    <a:lnTo>
                      <a:pt x="75" y="38"/>
                    </a:lnTo>
                    <a:lnTo>
                      <a:pt x="73" y="33"/>
                    </a:lnTo>
                    <a:lnTo>
                      <a:pt x="72" y="29"/>
                    </a:lnTo>
                    <a:lnTo>
                      <a:pt x="70" y="24"/>
                    </a:lnTo>
                    <a:lnTo>
                      <a:pt x="68" y="21"/>
                    </a:lnTo>
                    <a:lnTo>
                      <a:pt x="59" y="15"/>
                    </a:lnTo>
                    <a:lnTo>
                      <a:pt x="49" y="14"/>
                    </a:lnTo>
                    <a:lnTo>
                      <a:pt x="38" y="15"/>
                    </a:lnTo>
                    <a:lnTo>
                      <a:pt x="29" y="21"/>
                    </a:lnTo>
                    <a:lnTo>
                      <a:pt x="23" y="30"/>
                    </a:lnTo>
                    <a:lnTo>
                      <a:pt x="22" y="41"/>
                    </a:lnTo>
                    <a:lnTo>
                      <a:pt x="4" y="40"/>
                    </a:lnTo>
                    <a:lnTo>
                      <a:pt x="6" y="28"/>
                    </a:lnTo>
                    <a:lnTo>
                      <a:pt x="11" y="18"/>
                    </a:lnTo>
                    <a:lnTo>
                      <a:pt x="17" y="10"/>
                    </a:lnTo>
                    <a:lnTo>
                      <a:pt x="26" y="4"/>
                    </a:lnTo>
                    <a:lnTo>
                      <a:pt x="36" y="1"/>
                    </a:lnTo>
                    <a:lnTo>
                      <a:pt x="4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4" name="Freeform 32"/>
              <p:cNvSpPr>
                <a:spLocks/>
              </p:cNvSpPr>
              <p:nvPr/>
            </p:nvSpPr>
            <p:spPr bwMode="auto">
              <a:xfrm>
                <a:off x="2843213" y="5851525"/>
                <a:ext cx="73025" cy="111125"/>
              </a:xfrm>
              <a:custGeom>
                <a:avLst/>
                <a:gdLst>
                  <a:gd name="T0" fmla="*/ 17 w 91"/>
                  <a:gd name="T1" fmla="*/ 0 h 139"/>
                  <a:gd name="T2" fmla="*/ 86 w 91"/>
                  <a:gd name="T3" fmla="*/ 0 h 139"/>
                  <a:gd name="T4" fmla="*/ 86 w 91"/>
                  <a:gd name="T5" fmla="*/ 17 h 139"/>
                  <a:gd name="T6" fmla="*/ 31 w 91"/>
                  <a:gd name="T7" fmla="*/ 17 h 139"/>
                  <a:gd name="T8" fmla="*/ 23 w 91"/>
                  <a:gd name="T9" fmla="*/ 54 h 139"/>
                  <a:gd name="T10" fmla="*/ 35 w 91"/>
                  <a:gd name="T11" fmla="*/ 47 h 139"/>
                  <a:gd name="T12" fmla="*/ 49 w 91"/>
                  <a:gd name="T13" fmla="*/ 45 h 139"/>
                  <a:gd name="T14" fmla="*/ 66 w 91"/>
                  <a:gd name="T15" fmla="*/ 48 h 139"/>
                  <a:gd name="T16" fmla="*/ 79 w 91"/>
                  <a:gd name="T17" fmla="*/ 57 h 139"/>
                  <a:gd name="T18" fmla="*/ 87 w 91"/>
                  <a:gd name="T19" fmla="*/ 66 h 139"/>
                  <a:gd name="T20" fmla="*/ 90 w 91"/>
                  <a:gd name="T21" fmla="*/ 77 h 139"/>
                  <a:gd name="T22" fmla="*/ 91 w 91"/>
                  <a:gd name="T23" fmla="*/ 90 h 139"/>
                  <a:gd name="T24" fmla="*/ 89 w 91"/>
                  <a:gd name="T25" fmla="*/ 107 h 139"/>
                  <a:gd name="T26" fmla="*/ 81 w 91"/>
                  <a:gd name="T27" fmla="*/ 122 h 139"/>
                  <a:gd name="T28" fmla="*/ 71 w 91"/>
                  <a:gd name="T29" fmla="*/ 131 h 139"/>
                  <a:gd name="T30" fmla="*/ 59 w 91"/>
                  <a:gd name="T31" fmla="*/ 137 h 139"/>
                  <a:gd name="T32" fmla="*/ 45 w 91"/>
                  <a:gd name="T33" fmla="*/ 139 h 139"/>
                  <a:gd name="T34" fmla="*/ 27 w 91"/>
                  <a:gd name="T35" fmla="*/ 136 h 139"/>
                  <a:gd name="T36" fmla="*/ 14 w 91"/>
                  <a:gd name="T37" fmla="*/ 128 h 139"/>
                  <a:gd name="T38" fmla="*/ 5 w 91"/>
                  <a:gd name="T39" fmla="*/ 116 h 139"/>
                  <a:gd name="T40" fmla="*/ 0 w 91"/>
                  <a:gd name="T41" fmla="*/ 100 h 139"/>
                  <a:gd name="T42" fmla="*/ 18 w 91"/>
                  <a:gd name="T43" fmla="*/ 99 h 139"/>
                  <a:gd name="T44" fmla="*/ 22 w 91"/>
                  <a:gd name="T45" fmla="*/ 110 h 139"/>
                  <a:gd name="T46" fmla="*/ 27 w 91"/>
                  <a:gd name="T47" fmla="*/ 118 h 139"/>
                  <a:gd name="T48" fmla="*/ 33 w 91"/>
                  <a:gd name="T49" fmla="*/ 122 h 139"/>
                  <a:gd name="T50" fmla="*/ 39 w 91"/>
                  <a:gd name="T51" fmla="*/ 125 h 139"/>
                  <a:gd name="T52" fmla="*/ 45 w 91"/>
                  <a:gd name="T53" fmla="*/ 125 h 139"/>
                  <a:gd name="T54" fmla="*/ 57 w 91"/>
                  <a:gd name="T55" fmla="*/ 122 h 139"/>
                  <a:gd name="T56" fmla="*/ 66 w 91"/>
                  <a:gd name="T57" fmla="*/ 116 h 139"/>
                  <a:gd name="T58" fmla="*/ 72 w 91"/>
                  <a:gd name="T59" fmla="*/ 104 h 139"/>
                  <a:gd name="T60" fmla="*/ 73 w 91"/>
                  <a:gd name="T61" fmla="*/ 91 h 139"/>
                  <a:gd name="T62" fmla="*/ 72 w 91"/>
                  <a:gd name="T63" fmla="*/ 78 h 139"/>
                  <a:gd name="T64" fmla="*/ 66 w 91"/>
                  <a:gd name="T65" fmla="*/ 68 h 139"/>
                  <a:gd name="T66" fmla="*/ 57 w 91"/>
                  <a:gd name="T67" fmla="*/ 62 h 139"/>
                  <a:gd name="T68" fmla="*/ 44 w 91"/>
                  <a:gd name="T69" fmla="*/ 59 h 139"/>
                  <a:gd name="T70" fmla="*/ 40 w 91"/>
                  <a:gd name="T71" fmla="*/ 61 h 139"/>
                  <a:gd name="T72" fmla="*/ 34 w 91"/>
                  <a:gd name="T73" fmla="*/ 62 h 139"/>
                  <a:gd name="T74" fmla="*/ 30 w 91"/>
                  <a:gd name="T75" fmla="*/ 64 h 139"/>
                  <a:gd name="T76" fmla="*/ 26 w 91"/>
                  <a:gd name="T77" fmla="*/ 66 h 139"/>
                  <a:gd name="T78" fmla="*/ 23 w 91"/>
                  <a:gd name="T79" fmla="*/ 70 h 139"/>
                  <a:gd name="T80" fmla="*/ 19 w 91"/>
                  <a:gd name="T81" fmla="*/ 73 h 139"/>
                  <a:gd name="T82" fmla="*/ 4 w 91"/>
                  <a:gd name="T83" fmla="*/ 71 h 139"/>
                  <a:gd name="T84" fmla="*/ 17 w 91"/>
                  <a:gd name="T8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9">
                    <a:moveTo>
                      <a:pt x="17" y="0"/>
                    </a:moveTo>
                    <a:lnTo>
                      <a:pt x="86" y="0"/>
                    </a:lnTo>
                    <a:lnTo>
                      <a:pt x="86" y="17"/>
                    </a:lnTo>
                    <a:lnTo>
                      <a:pt x="31" y="17"/>
                    </a:lnTo>
                    <a:lnTo>
                      <a:pt x="23" y="54"/>
                    </a:lnTo>
                    <a:lnTo>
                      <a:pt x="35" y="47"/>
                    </a:lnTo>
                    <a:lnTo>
                      <a:pt x="49" y="45"/>
                    </a:lnTo>
                    <a:lnTo>
                      <a:pt x="66" y="48"/>
                    </a:lnTo>
                    <a:lnTo>
                      <a:pt x="79" y="57"/>
                    </a:lnTo>
                    <a:lnTo>
                      <a:pt x="87" y="66"/>
                    </a:lnTo>
                    <a:lnTo>
                      <a:pt x="90" y="77"/>
                    </a:lnTo>
                    <a:lnTo>
                      <a:pt x="91" y="90"/>
                    </a:lnTo>
                    <a:lnTo>
                      <a:pt x="89" y="107"/>
                    </a:lnTo>
                    <a:lnTo>
                      <a:pt x="81" y="122"/>
                    </a:lnTo>
                    <a:lnTo>
                      <a:pt x="71" y="131"/>
                    </a:lnTo>
                    <a:lnTo>
                      <a:pt x="59" y="137"/>
                    </a:lnTo>
                    <a:lnTo>
                      <a:pt x="45" y="139"/>
                    </a:lnTo>
                    <a:lnTo>
                      <a:pt x="27" y="136"/>
                    </a:lnTo>
                    <a:lnTo>
                      <a:pt x="14" y="128"/>
                    </a:lnTo>
                    <a:lnTo>
                      <a:pt x="5" y="116"/>
                    </a:lnTo>
                    <a:lnTo>
                      <a:pt x="0" y="100"/>
                    </a:lnTo>
                    <a:lnTo>
                      <a:pt x="18" y="99"/>
                    </a:lnTo>
                    <a:lnTo>
                      <a:pt x="22" y="110"/>
                    </a:lnTo>
                    <a:lnTo>
                      <a:pt x="27" y="118"/>
                    </a:lnTo>
                    <a:lnTo>
                      <a:pt x="33" y="122"/>
                    </a:lnTo>
                    <a:lnTo>
                      <a:pt x="39" y="125"/>
                    </a:lnTo>
                    <a:lnTo>
                      <a:pt x="45" y="125"/>
                    </a:lnTo>
                    <a:lnTo>
                      <a:pt x="57" y="122"/>
                    </a:lnTo>
                    <a:lnTo>
                      <a:pt x="66" y="116"/>
                    </a:lnTo>
                    <a:lnTo>
                      <a:pt x="72" y="104"/>
                    </a:lnTo>
                    <a:lnTo>
                      <a:pt x="73" y="91"/>
                    </a:lnTo>
                    <a:lnTo>
                      <a:pt x="72" y="78"/>
                    </a:lnTo>
                    <a:lnTo>
                      <a:pt x="66" y="68"/>
                    </a:lnTo>
                    <a:lnTo>
                      <a:pt x="57" y="62"/>
                    </a:lnTo>
                    <a:lnTo>
                      <a:pt x="44" y="59"/>
                    </a:lnTo>
                    <a:lnTo>
                      <a:pt x="40" y="61"/>
                    </a:lnTo>
                    <a:lnTo>
                      <a:pt x="34" y="62"/>
                    </a:lnTo>
                    <a:lnTo>
                      <a:pt x="30" y="64"/>
                    </a:lnTo>
                    <a:lnTo>
                      <a:pt x="26" y="66"/>
                    </a:lnTo>
                    <a:lnTo>
                      <a:pt x="23" y="70"/>
                    </a:lnTo>
                    <a:lnTo>
                      <a:pt x="19" y="73"/>
                    </a:lnTo>
                    <a:lnTo>
                      <a:pt x="4" y="71"/>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5" name="Freeform 33"/>
              <p:cNvSpPr>
                <a:spLocks noEditPoints="1"/>
              </p:cNvSpPr>
              <p:nvPr/>
            </p:nvSpPr>
            <p:spPr bwMode="auto">
              <a:xfrm>
                <a:off x="2935288" y="5849938"/>
                <a:ext cx="71438" cy="112713"/>
              </a:xfrm>
              <a:custGeom>
                <a:avLst/>
                <a:gdLst>
                  <a:gd name="T0" fmla="*/ 45 w 90"/>
                  <a:gd name="T1" fmla="*/ 14 h 141"/>
                  <a:gd name="T2" fmla="*/ 34 w 90"/>
                  <a:gd name="T3" fmla="*/ 16 h 141"/>
                  <a:gd name="T4" fmla="*/ 26 w 90"/>
                  <a:gd name="T5" fmla="*/ 23 h 141"/>
                  <a:gd name="T6" fmla="*/ 21 w 90"/>
                  <a:gd name="T7" fmla="*/ 34 h 141"/>
                  <a:gd name="T8" fmla="*/ 18 w 90"/>
                  <a:gd name="T9" fmla="*/ 50 h 141"/>
                  <a:gd name="T10" fmla="*/ 17 w 90"/>
                  <a:gd name="T11" fmla="*/ 70 h 141"/>
                  <a:gd name="T12" fmla="*/ 18 w 90"/>
                  <a:gd name="T13" fmla="*/ 91 h 141"/>
                  <a:gd name="T14" fmla="*/ 20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9 w 90"/>
                  <a:gd name="T27" fmla="*/ 105 h 141"/>
                  <a:gd name="T28" fmla="*/ 72 w 90"/>
                  <a:gd name="T29" fmla="*/ 91 h 141"/>
                  <a:gd name="T30" fmla="*/ 72 w 90"/>
                  <a:gd name="T31" fmla="*/ 70 h 141"/>
                  <a:gd name="T32" fmla="*/ 72 w 90"/>
                  <a:gd name="T33" fmla="*/ 50 h 141"/>
                  <a:gd name="T34" fmla="*/ 69 w 90"/>
                  <a:gd name="T35" fmla="*/ 36 h 141"/>
                  <a:gd name="T36" fmla="*/ 64 w 90"/>
                  <a:gd name="T37" fmla="*/ 25 h 141"/>
                  <a:gd name="T38" fmla="*/ 55 w 90"/>
                  <a:gd name="T39" fmla="*/ 16 h 141"/>
                  <a:gd name="T40" fmla="*/ 45 w 90"/>
                  <a:gd name="T41" fmla="*/ 14 h 141"/>
                  <a:gd name="T42" fmla="*/ 45 w 90"/>
                  <a:gd name="T43" fmla="*/ 0 h 141"/>
                  <a:gd name="T44" fmla="*/ 55 w 90"/>
                  <a:gd name="T45" fmla="*/ 1 h 141"/>
                  <a:gd name="T46" fmla="*/ 64 w 90"/>
                  <a:gd name="T47" fmla="*/ 4 h 141"/>
                  <a:gd name="T48" fmla="*/ 70 w 90"/>
                  <a:gd name="T49" fmla="*/ 7 h 141"/>
                  <a:gd name="T50" fmla="*/ 74 w 90"/>
                  <a:gd name="T51" fmla="*/ 12 h 141"/>
                  <a:gd name="T52" fmla="*/ 78 w 90"/>
                  <a:gd name="T53" fmla="*/ 18 h 141"/>
                  <a:gd name="T54" fmla="*/ 83 w 90"/>
                  <a:gd name="T55" fmla="*/ 27 h 141"/>
                  <a:gd name="T56" fmla="*/ 87 w 90"/>
                  <a:gd name="T57" fmla="*/ 38 h 141"/>
                  <a:gd name="T58" fmla="*/ 89 w 90"/>
                  <a:gd name="T59" fmla="*/ 52 h 141"/>
                  <a:gd name="T60" fmla="*/ 90 w 90"/>
                  <a:gd name="T61" fmla="*/ 70 h 141"/>
                  <a:gd name="T62" fmla="*/ 89 w 90"/>
                  <a:gd name="T63" fmla="*/ 92 h 141"/>
                  <a:gd name="T64" fmla="*/ 84 w 90"/>
                  <a:gd name="T65" fmla="*/ 110 h 141"/>
                  <a:gd name="T66" fmla="*/ 79 w 90"/>
                  <a:gd name="T67" fmla="*/ 123 h 141"/>
                  <a:gd name="T68" fmla="*/ 70 w 90"/>
                  <a:gd name="T69" fmla="*/ 132 h 141"/>
                  <a:gd name="T70" fmla="*/ 58 w 90"/>
                  <a:gd name="T71" fmla="*/ 139 h 141"/>
                  <a:gd name="T72" fmla="*/ 45 w 90"/>
                  <a:gd name="T73" fmla="*/ 141 h 141"/>
                  <a:gd name="T74" fmla="*/ 33 w 90"/>
                  <a:gd name="T75" fmla="*/ 139 h 141"/>
                  <a:gd name="T76" fmla="*/ 22 w 90"/>
                  <a:gd name="T77" fmla="*/ 134 h 141"/>
                  <a:gd name="T78" fmla="*/ 14 w 90"/>
                  <a:gd name="T79" fmla="*/ 127 h 141"/>
                  <a:gd name="T80" fmla="*/ 6 w 90"/>
                  <a:gd name="T81" fmla="*/ 112 h 141"/>
                  <a:gd name="T82" fmla="*/ 1 w 90"/>
                  <a:gd name="T83" fmla="*/ 94 h 141"/>
                  <a:gd name="T84" fmla="*/ 0 w 90"/>
                  <a:gd name="T85" fmla="*/ 70 h 141"/>
                  <a:gd name="T86" fmla="*/ 1 w 90"/>
                  <a:gd name="T87" fmla="*/ 48 h 141"/>
                  <a:gd name="T88" fmla="*/ 5 w 90"/>
                  <a:gd name="T89" fmla="*/ 31 h 141"/>
                  <a:gd name="T90" fmla="*/ 11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4" y="16"/>
                    </a:lnTo>
                    <a:lnTo>
                      <a:pt x="26" y="23"/>
                    </a:lnTo>
                    <a:lnTo>
                      <a:pt x="21" y="34"/>
                    </a:lnTo>
                    <a:lnTo>
                      <a:pt x="18" y="50"/>
                    </a:lnTo>
                    <a:lnTo>
                      <a:pt x="17" y="70"/>
                    </a:lnTo>
                    <a:lnTo>
                      <a:pt x="18" y="91"/>
                    </a:lnTo>
                    <a:lnTo>
                      <a:pt x="20" y="105"/>
                    </a:lnTo>
                    <a:lnTo>
                      <a:pt x="25" y="115"/>
                    </a:lnTo>
                    <a:lnTo>
                      <a:pt x="34" y="124"/>
                    </a:lnTo>
                    <a:lnTo>
                      <a:pt x="45" y="127"/>
                    </a:lnTo>
                    <a:lnTo>
                      <a:pt x="55" y="124"/>
                    </a:lnTo>
                    <a:lnTo>
                      <a:pt x="64" y="115"/>
                    </a:lnTo>
                    <a:lnTo>
                      <a:pt x="69" y="105"/>
                    </a:lnTo>
                    <a:lnTo>
                      <a:pt x="72" y="91"/>
                    </a:lnTo>
                    <a:lnTo>
                      <a:pt x="72" y="70"/>
                    </a:lnTo>
                    <a:lnTo>
                      <a:pt x="72" y="50"/>
                    </a:lnTo>
                    <a:lnTo>
                      <a:pt x="69" y="36"/>
                    </a:lnTo>
                    <a:lnTo>
                      <a:pt x="64" y="25"/>
                    </a:lnTo>
                    <a:lnTo>
                      <a:pt x="55" y="16"/>
                    </a:lnTo>
                    <a:lnTo>
                      <a:pt x="45" y="14"/>
                    </a:lnTo>
                    <a:close/>
                    <a:moveTo>
                      <a:pt x="45" y="0"/>
                    </a:moveTo>
                    <a:lnTo>
                      <a:pt x="55" y="1"/>
                    </a:lnTo>
                    <a:lnTo>
                      <a:pt x="64" y="4"/>
                    </a:lnTo>
                    <a:lnTo>
                      <a:pt x="70" y="7"/>
                    </a:lnTo>
                    <a:lnTo>
                      <a:pt x="74" y="12"/>
                    </a:lnTo>
                    <a:lnTo>
                      <a:pt x="78" y="18"/>
                    </a:lnTo>
                    <a:lnTo>
                      <a:pt x="83" y="27"/>
                    </a:lnTo>
                    <a:lnTo>
                      <a:pt x="87" y="38"/>
                    </a:lnTo>
                    <a:lnTo>
                      <a:pt x="89" y="52"/>
                    </a:lnTo>
                    <a:lnTo>
                      <a:pt x="90" y="70"/>
                    </a:lnTo>
                    <a:lnTo>
                      <a:pt x="89" y="92"/>
                    </a:lnTo>
                    <a:lnTo>
                      <a:pt x="84" y="110"/>
                    </a:lnTo>
                    <a:lnTo>
                      <a:pt x="79" y="123"/>
                    </a:lnTo>
                    <a:lnTo>
                      <a:pt x="70" y="132"/>
                    </a:lnTo>
                    <a:lnTo>
                      <a:pt x="58" y="139"/>
                    </a:lnTo>
                    <a:lnTo>
                      <a:pt x="45" y="141"/>
                    </a:lnTo>
                    <a:lnTo>
                      <a:pt x="33" y="139"/>
                    </a:lnTo>
                    <a:lnTo>
                      <a:pt x="22" y="134"/>
                    </a:lnTo>
                    <a:lnTo>
                      <a:pt x="14" y="127"/>
                    </a:lnTo>
                    <a:lnTo>
                      <a:pt x="6" y="112"/>
                    </a:lnTo>
                    <a:lnTo>
                      <a:pt x="1" y="94"/>
                    </a:lnTo>
                    <a:lnTo>
                      <a:pt x="0" y="70"/>
                    </a:lnTo>
                    <a:lnTo>
                      <a:pt x="1" y="48"/>
                    </a:lnTo>
                    <a:lnTo>
                      <a:pt x="5" y="31"/>
                    </a:lnTo>
                    <a:lnTo>
                      <a:pt x="11"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6" name="Line 34"/>
              <p:cNvSpPr>
                <a:spLocks noChangeShapeType="1"/>
              </p:cNvSpPr>
              <p:nvPr/>
            </p:nvSpPr>
            <p:spPr bwMode="auto">
              <a:xfrm>
                <a:off x="3173413"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87" name="Freeform 35"/>
              <p:cNvSpPr>
                <a:spLocks/>
              </p:cNvSpPr>
              <p:nvPr/>
            </p:nvSpPr>
            <p:spPr bwMode="auto">
              <a:xfrm>
                <a:off x="3052763" y="5849938"/>
                <a:ext cx="71438" cy="112713"/>
              </a:xfrm>
              <a:custGeom>
                <a:avLst/>
                <a:gdLst>
                  <a:gd name="T0" fmla="*/ 54 w 91"/>
                  <a:gd name="T1" fmla="*/ 1 h 141"/>
                  <a:gd name="T2" fmla="*/ 70 w 91"/>
                  <a:gd name="T3" fmla="*/ 9 h 141"/>
                  <a:gd name="T4" fmla="*/ 79 w 91"/>
                  <a:gd name="T5" fmla="*/ 18 h 141"/>
                  <a:gd name="T6" fmla="*/ 83 w 91"/>
                  <a:gd name="T7" fmla="*/ 30 h 141"/>
                  <a:gd name="T8" fmla="*/ 83 w 91"/>
                  <a:gd name="T9" fmla="*/ 41 h 141"/>
                  <a:gd name="T10" fmla="*/ 79 w 91"/>
                  <a:gd name="T11" fmla="*/ 52 h 141"/>
                  <a:gd name="T12" fmla="*/ 71 w 91"/>
                  <a:gd name="T13" fmla="*/ 60 h 141"/>
                  <a:gd name="T14" fmla="*/ 75 w 91"/>
                  <a:gd name="T15" fmla="*/ 68 h 141"/>
                  <a:gd name="T16" fmla="*/ 89 w 91"/>
                  <a:gd name="T17" fmla="*/ 85 h 141"/>
                  <a:gd name="T18" fmla="*/ 89 w 91"/>
                  <a:gd name="T19" fmla="*/ 109 h 141"/>
                  <a:gd name="T20" fmla="*/ 78 w 91"/>
                  <a:gd name="T21" fmla="*/ 128 h 141"/>
                  <a:gd name="T22" fmla="*/ 57 w 91"/>
                  <a:gd name="T23" fmla="*/ 139 h 141"/>
                  <a:gd name="T24" fmla="*/ 28 w 91"/>
                  <a:gd name="T25" fmla="*/ 138 h 141"/>
                  <a:gd name="T26" fmla="*/ 5 w 91"/>
                  <a:gd name="T27" fmla="*/ 118 h 141"/>
                  <a:gd name="T28" fmla="*/ 17 w 91"/>
                  <a:gd name="T29" fmla="*/ 100 h 141"/>
                  <a:gd name="T30" fmla="*/ 27 w 91"/>
                  <a:gd name="T31" fmla="*/ 120 h 141"/>
                  <a:gd name="T32" fmla="*/ 38 w 91"/>
                  <a:gd name="T33" fmla="*/ 125 h 141"/>
                  <a:gd name="T34" fmla="*/ 55 w 91"/>
                  <a:gd name="T35" fmla="*/ 124 h 141"/>
                  <a:gd name="T36" fmla="*/ 71 w 91"/>
                  <a:gd name="T37" fmla="*/ 109 h 141"/>
                  <a:gd name="T38" fmla="*/ 71 w 91"/>
                  <a:gd name="T39" fmla="*/ 87 h 141"/>
                  <a:gd name="T40" fmla="*/ 56 w 91"/>
                  <a:gd name="T41" fmla="*/ 73 h 141"/>
                  <a:gd name="T42" fmla="*/ 41 w 91"/>
                  <a:gd name="T43" fmla="*/ 72 h 141"/>
                  <a:gd name="T44" fmla="*/ 36 w 91"/>
                  <a:gd name="T45" fmla="*/ 58 h 141"/>
                  <a:gd name="T46" fmla="*/ 38 w 91"/>
                  <a:gd name="T47" fmla="*/ 58 h 141"/>
                  <a:gd name="T48" fmla="*/ 59 w 91"/>
                  <a:gd name="T49" fmla="*/ 52 h 141"/>
                  <a:gd name="T50" fmla="*/ 64 w 91"/>
                  <a:gd name="T51" fmla="*/ 46 h 141"/>
                  <a:gd name="T52" fmla="*/ 66 w 91"/>
                  <a:gd name="T53" fmla="*/ 36 h 141"/>
                  <a:gd name="T54" fmla="*/ 65 w 91"/>
                  <a:gd name="T55" fmla="*/ 27 h 141"/>
                  <a:gd name="T56" fmla="*/ 61 w 91"/>
                  <a:gd name="T57" fmla="*/ 20 h 141"/>
                  <a:gd name="T58" fmla="*/ 51 w 91"/>
                  <a:gd name="T59" fmla="*/ 14 h 141"/>
                  <a:gd name="T60" fmla="*/ 39 w 91"/>
                  <a:gd name="T61" fmla="*/ 14 h 141"/>
                  <a:gd name="T62" fmla="*/ 32 w 91"/>
                  <a:gd name="T63" fmla="*/ 18 h 141"/>
                  <a:gd name="T64" fmla="*/ 23 w 91"/>
                  <a:gd name="T65" fmla="*/ 28 h 141"/>
                  <a:gd name="T66" fmla="*/ 2 w 91"/>
                  <a:gd name="T67" fmla="*/ 36 h 141"/>
                  <a:gd name="T68" fmla="*/ 16 w 91"/>
                  <a:gd name="T69" fmla="*/ 10 h 141"/>
                  <a:gd name="T70" fmla="*/ 44 w 91"/>
                  <a:gd name="T7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141">
                    <a:moveTo>
                      <a:pt x="44" y="0"/>
                    </a:moveTo>
                    <a:lnTo>
                      <a:pt x="54" y="1"/>
                    </a:lnTo>
                    <a:lnTo>
                      <a:pt x="64" y="5"/>
                    </a:lnTo>
                    <a:lnTo>
                      <a:pt x="70" y="9"/>
                    </a:lnTo>
                    <a:lnTo>
                      <a:pt x="75" y="13"/>
                    </a:lnTo>
                    <a:lnTo>
                      <a:pt x="79" y="18"/>
                    </a:lnTo>
                    <a:lnTo>
                      <a:pt x="82" y="23"/>
                    </a:lnTo>
                    <a:lnTo>
                      <a:pt x="83" y="30"/>
                    </a:lnTo>
                    <a:lnTo>
                      <a:pt x="84" y="36"/>
                    </a:lnTo>
                    <a:lnTo>
                      <a:pt x="83" y="41"/>
                    </a:lnTo>
                    <a:lnTo>
                      <a:pt x="82" y="47"/>
                    </a:lnTo>
                    <a:lnTo>
                      <a:pt x="79" y="52"/>
                    </a:lnTo>
                    <a:lnTo>
                      <a:pt x="75" y="57"/>
                    </a:lnTo>
                    <a:lnTo>
                      <a:pt x="71" y="60"/>
                    </a:lnTo>
                    <a:lnTo>
                      <a:pt x="65" y="64"/>
                    </a:lnTo>
                    <a:lnTo>
                      <a:pt x="75" y="68"/>
                    </a:lnTo>
                    <a:lnTo>
                      <a:pt x="84" y="75"/>
                    </a:lnTo>
                    <a:lnTo>
                      <a:pt x="89" y="85"/>
                    </a:lnTo>
                    <a:lnTo>
                      <a:pt x="91" y="97"/>
                    </a:lnTo>
                    <a:lnTo>
                      <a:pt x="89" y="109"/>
                    </a:lnTo>
                    <a:lnTo>
                      <a:pt x="84" y="119"/>
                    </a:lnTo>
                    <a:lnTo>
                      <a:pt x="78" y="128"/>
                    </a:lnTo>
                    <a:lnTo>
                      <a:pt x="68" y="136"/>
                    </a:lnTo>
                    <a:lnTo>
                      <a:pt x="57" y="139"/>
                    </a:lnTo>
                    <a:lnTo>
                      <a:pt x="44" y="141"/>
                    </a:lnTo>
                    <a:lnTo>
                      <a:pt x="28" y="138"/>
                    </a:lnTo>
                    <a:lnTo>
                      <a:pt x="14" y="130"/>
                    </a:lnTo>
                    <a:lnTo>
                      <a:pt x="5" y="118"/>
                    </a:lnTo>
                    <a:lnTo>
                      <a:pt x="0" y="102"/>
                    </a:lnTo>
                    <a:lnTo>
                      <a:pt x="17" y="100"/>
                    </a:lnTo>
                    <a:lnTo>
                      <a:pt x="21" y="112"/>
                    </a:lnTo>
                    <a:lnTo>
                      <a:pt x="27" y="120"/>
                    </a:lnTo>
                    <a:lnTo>
                      <a:pt x="33" y="124"/>
                    </a:lnTo>
                    <a:lnTo>
                      <a:pt x="38" y="125"/>
                    </a:lnTo>
                    <a:lnTo>
                      <a:pt x="44" y="127"/>
                    </a:lnTo>
                    <a:lnTo>
                      <a:pt x="55" y="124"/>
                    </a:lnTo>
                    <a:lnTo>
                      <a:pt x="64" y="119"/>
                    </a:lnTo>
                    <a:lnTo>
                      <a:pt x="71" y="109"/>
                    </a:lnTo>
                    <a:lnTo>
                      <a:pt x="73" y="97"/>
                    </a:lnTo>
                    <a:lnTo>
                      <a:pt x="71" y="87"/>
                    </a:lnTo>
                    <a:lnTo>
                      <a:pt x="65" y="78"/>
                    </a:lnTo>
                    <a:lnTo>
                      <a:pt x="56" y="73"/>
                    </a:lnTo>
                    <a:lnTo>
                      <a:pt x="46" y="70"/>
                    </a:lnTo>
                    <a:lnTo>
                      <a:pt x="41" y="72"/>
                    </a:lnTo>
                    <a:lnTo>
                      <a:pt x="34" y="73"/>
                    </a:lnTo>
                    <a:lnTo>
                      <a:pt x="36" y="58"/>
                    </a:lnTo>
                    <a:lnTo>
                      <a:pt x="37" y="58"/>
                    </a:lnTo>
                    <a:lnTo>
                      <a:pt x="38" y="58"/>
                    </a:lnTo>
                    <a:lnTo>
                      <a:pt x="48" y="57"/>
                    </a:lnTo>
                    <a:lnTo>
                      <a:pt x="59" y="52"/>
                    </a:lnTo>
                    <a:lnTo>
                      <a:pt x="62" y="49"/>
                    </a:lnTo>
                    <a:lnTo>
                      <a:pt x="64" y="46"/>
                    </a:lnTo>
                    <a:lnTo>
                      <a:pt x="66" y="41"/>
                    </a:lnTo>
                    <a:lnTo>
                      <a:pt x="66" y="36"/>
                    </a:lnTo>
                    <a:lnTo>
                      <a:pt x="66" y="31"/>
                    </a:lnTo>
                    <a:lnTo>
                      <a:pt x="65" y="27"/>
                    </a:lnTo>
                    <a:lnTo>
                      <a:pt x="63" y="23"/>
                    </a:lnTo>
                    <a:lnTo>
                      <a:pt x="61" y="20"/>
                    </a:lnTo>
                    <a:lnTo>
                      <a:pt x="55" y="16"/>
                    </a:lnTo>
                    <a:lnTo>
                      <a:pt x="51" y="14"/>
                    </a:lnTo>
                    <a:lnTo>
                      <a:pt x="44" y="14"/>
                    </a:lnTo>
                    <a:lnTo>
                      <a:pt x="39" y="14"/>
                    </a:lnTo>
                    <a:lnTo>
                      <a:pt x="35" y="15"/>
                    </a:lnTo>
                    <a:lnTo>
                      <a:pt x="32" y="18"/>
                    </a:lnTo>
                    <a:lnTo>
                      <a:pt x="27" y="20"/>
                    </a:lnTo>
                    <a:lnTo>
                      <a:pt x="23" y="28"/>
                    </a:lnTo>
                    <a:lnTo>
                      <a:pt x="19" y="39"/>
                    </a:lnTo>
                    <a:lnTo>
                      <a:pt x="2" y="36"/>
                    </a:lnTo>
                    <a:lnTo>
                      <a:pt x="7" y="21"/>
                    </a:lnTo>
                    <a:lnTo>
                      <a:pt x="16" y="10"/>
                    </a:lnTo>
                    <a:lnTo>
                      <a:pt x="28" y="2"/>
                    </a:lnTo>
                    <a:lnTo>
                      <a:pt x="4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8" name="Freeform 36"/>
              <p:cNvSpPr>
                <a:spLocks noEditPoints="1"/>
              </p:cNvSpPr>
              <p:nvPr/>
            </p:nvSpPr>
            <p:spPr bwMode="auto">
              <a:xfrm>
                <a:off x="3143250" y="5849938"/>
                <a:ext cx="71438" cy="112713"/>
              </a:xfrm>
              <a:custGeom>
                <a:avLst/>
                <a:gdLst>
                  <a:gd name="T0" fmla="*/ 45 w 90"/>
                  <a:gd name="T1" fmla="*/ 14 h 141"/>
                  <a:gd name="T2" fmla="*/ 34 w 90"/>
                  <a:gd name="T3" fmla="*/ 16 h 141"/>
                  <a:gd name="T4" fmla="*/ 26 w 90"/>
                  <a:gd name="T5" fmla="*/ 23 h 141"/>
                  <a:gd name="T6" fmla="*/ 21 w 90"/>
                  <a:gd name="T7" fmla="*/ 34 h 141"/>
                  <a:gd name="T8" fmla="*/ 18 w 90"/>
                  <a:gd name="T9" fmla="*/ 50 h 141"/>
                  <a:gd name="T10" fmla="*/ 17 w 90"/>
                  <a:gd name="T11" fmla="*/ 70 h 141"/>
                  <a:gd name="T12" fmla="*/ 18 w 90"/>
                  <a:gd name="T13" fmla="*/ 91 h 141"/>
                  <a:gd name="T14" fmla="*/ 21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8 w 90"/>
                  <a:gd name="T27" fmla="*/ 105 h 141"/>
                  <a:gd name="T28" fmla="*/ 72 w 90"/>
                  <a:gd name="T29" fmla="*/ 91 h 141"/>
                  <a:gd name="T30" fmla="*/ 72 w 90"/>
                  <a:gd name="T31" fmla="*/ 70 h 141"/>
                  <a:gd name="T32" fmla="*/ 72 w 90"/>
                  <a:gd name="T33" fmla="*/ 50 h 141"/>
                  <a:gd name="T34" fmla="*/ 68 w 90"/>
                  <a:gd name="T35" fmla="*/ 36 h 141"/>
                  <a:gd name="T36" fmla="*/ 64 w 90"/>
                  <a:gd name="T37" fmla="*/ 25 h 141"/>
                  <a:gd name="T38" fmla="*/ 55 w 90"/>
                  <a:gd name="T39" fmla="*/ 16 h 141"/>
                  <a:gd name="T40" fmla="*/ 45 w 90"/>
                  <a:gd name="T41" fmla="*/ 14 h 141"/>
                  <a:gd name="T42" fmla="*/ 45 w 90"/>
                  <a:gd name="T43" fmla="*/ 0 h 141"/>
                  <a:gd name="T44" fmla="*/ 55 w 90"/>
                  <a:gd name="T45" fmla="*/ 1 h 141"/>
                  <a:gd name="T46" fmla="*/ 64 w 90"/>
                  <a:gd name="T47" fmla="*/ 4 h 141"/>
                  <a:gd name="T48" fmla="*/ 69 w 90"/>
                  <a:gd name="T49" fmla="*/ 7 h 141"/>
                  <a:gd name="T50" fmla="*/ 74 w 90"/>
                  <a:gd name="T51" fmla="*/ 12 h 141"/>
                  <a:gd name="T52" fmla="*/ 78 w 90"/>
                  <a:gd name="T53" fmla="*/ 18 h 141"/>
                  <a:gd name="T54" fmla="*/ 83 w 90"/>
                  <a:gd name="T55" fmla="*/ 27 h 141"/>
                  <a:gd name="T56" fmla="*/ 86 w 90"/>
                  <a:gd name="T57" fmla="*/ 38 h 141"/>
                  <a:gd name="T58" fmla="*/ 89 w 90"/>
                  <a:gd name="T59" fmla="*/ 52 h 141"/>
                  <a:gd name="T60" fmla="*/ 90 w 90"/>
                  <a:gd name="T61" fmla="*/ 70 h 141"/>
                  <a:gd name="T62" fmla="*/ 89 w 90"/>
                  <a:gd name="T63" fmla="*/ 92 h 141"/>
                  <a:gd name="T64" fmla="*/ 84 w 90"/>
                  <a:gd name="T65" fmla="*/ 110 h 141"/>
                  <a:gd name="T66" fmla="*/ 78 w 90"/>
                  <a:gd name="T67" fmla="*/ 123 h 141"/>
                  <a:gd name="T68" fmla="*/ 69 w 90"/>
                  <a:gd name="T69" fmla="*/ 132 h 141"/>
                  <a:gd name="T70" fmla="*/ 58 w 90"/>
                  <a:gd name="T71" fmla="*/ 139 h 141"/>
                  <a:gd name="T72" fmla="*/ 45 w 90"/>
                  <a:gd name="T73" fmla="*/ 141 h 141"/>
                  <a:gd name="T74" fmla="*/ 32 w 90"/>
                  <a:gd name="T75" fmla="*/ 139 h 141"/>
                  <a:gd name="T76" fmla="*/ 22 w 90"/>
                  <a:gd name="T77" fmla="*/ 134 h 141"/>
                  <a:gd name="T78" fmla="*/ 13 w 90"/>
                  <a:gd name="T79" fmla="*/ 127 h 141"/>
                  <a:gd name="T80" fmla="*/ 5 w 90"/>
                  <a:gd name="T81" fmla="*/ 112 h 141"/>
                  <a:gd name="T82" fmla="*/ 1 w 90"/>
                  <a:gd name="T83" fmla="*/ 94 h 141"/>
                  <a:gd name="T84" fmla="*/ 0 w 90"/>
                  <a:gd name="T85" fmla="*/ 70 h 141"/>
                  <a:gd name="T86" fmla="*/ 1 w 90"/>
                  <a:gd name="T87" fmla="*/ 48 h 141"/>
                  <a:gd name="T88" fmla="*/ 4 w 90"/>
                  <a:gd name="T89" fmla="*/ 31 h 141"/>
                  <a:gd name="T90" fmla="*/ 11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4" y="16"/>
                    </a:lnTo>
                    <a:lnTo>
                      <a:pt x="26" y="23"/>
                    </a:lnTo>
                    <a:lnTo>
                      <a:pt x="21" y="34"/>
                    </a:lnTo>
                    <a:lnTo>
                      <a:pt x="18" y="50"/>
                    </a:lnTo>
                    <a:lnTo>
                      <a:pt x="17" y="70"/>
                    </a:lnTo>
                    <a:lnTo>
                      <a:pt x="18" y="91"/>
                    </a:lnTo>
                    <a:lnTo>
                      <a:pt x="21" y="105"/>
                    </a:lnTo>
                    <a:lnTo>
                      <a:pt x="25" y="115"/>
                    </a:lnTo>
                    <a:lnTo>
                      <a:pt x="34" y="124"/>
                    </a:lnTo>
                    <a:lnTo>
                      <a:pt x="45" y="127"/>
                    </a:lnTo>
                    <a:lnTo>
                      <a:pt x="55" y="124"/>
                    </a:lnTo>
                    <a:lnTo>
                      <a:pt x="64" y="115"/>
                    </a:lnTo>
                    <a:lnTo>
                      <a:pt x="68" y="105"/>
                    </a:lnTo>
                    <a:lnTo>
                      <a:pt x="72" y="91"/>
                    </a:lnTo>
                    <a:lnTo>
                      <a:pt x="72" y="70"/>
                    </a:lnTo>
                    <a:lnTo>
                      <a:pt x="72" y="50"/>
                    </a:lnTo>
                    <a:lnTo>
                      <a:pt x="68" y="36"/>
                    </a:lnTo>
                    <a:lnTo>
                      <a:pt x="64" y="25"/>
                    </a:lnTo>
                    <a:lnTo>
                      <a:pt x="55" y="16"/>
                    </a:lnTo>
                    <a:lnTo>
                      <a:pt x="45" y="14"/>
                    </a:lnTo>
                    <a:close/>
                    <a:moveTo>
                      <a:pt x="45" y="0"/>
                    </a:moveTo>
                    <a:lnTo>
                      <a:pt x="55" y="1"/>
                    </a:lnTo>
                    <a:lnTo>
                      <a:pt x="64" y="4"/>
                    </a:lnTo>
                    <a:lnTo>
                      <a:pt x="69" y="7"/>
                    </a:lnTo>
                    <a:lnTo>
                      <a:pt x="74" y="12"/>
                    </a:lnTo>
                    <a:lnTo>
                      <a:pt x="78" y="18"/>
                    </a:lnTo>
                    <a:lnTo>
                      <a:pt x="83" y="27"/>
                    </a:lnTo>
                    <a:lnTo>
                      <a:pt x="86" y="38"/>
                    </a:lnTo>
                    <a:lnTo>
                      <a:pt x="89" y="52"/>
                    </a:lnTo>
                    <a:lnTo>
                      <a:pt x="90" y="70"/>
                    </a:lnTo>
                    <a:lnTo>
                      <a:pt x="89" y="92"/>
                    </a:lnTo>
                    <a:lnTo>
                      <a:pt x="84" y="110"/>
                    </a:lnTo>
                    <a:lnTo>
                      <a:pt x="78" y="123"/>
                    </a:lnTo>
                    <a:lnTo>
                      <a:pt x="69" y="132"/>
                    </a:lnTo>
                    <a:lnTo>
                      <a:pt x="58" y="139"/>
                    </a:lnTo>
                    <a:lnTo>
                      <a:pt x="45" y="141"/>
                    </a:lnTo>
                    <a:lnTo>
                      <a:pt x="32" y="139"/>
                    </a:lnTo>
                    <a:lnTo>
                      <a:pt x="22" y="134"/>
                    </a:lnTo>
                    <a:lnTo>
                      <a:pt x="13" y="127"/>
                    </a:lnTo>
                    <a:lnTo>
                      <a:pt x="5" y="112"/>
                    </a:lnTo>
                    <a:lnTo>
                      <a:pt x="1" y="94"/>
                    </a:lnTo>
                    <a:lnTo>
                      <a:pt x="0" y="70"/>
                    </a:lnTo>
                    <a:lnTo>
                      <a:pt x="1" y="48"/>
                    </a:lnTo>
                    <a:lnTo>
                      <a:pt x="4" y="31"/>
                    </a:lnTo>
                    <a:lnTo>
                      <a:pt x="11"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9" name="Freeform 37"/>
              <p:cNvSpPr>
                <a:spLocks noEditPoints="1"/>
              </p:cNvSpPr>
              <p:nvPr/>
            </p:nvSpPr>
            <p:spPr bwMode="auto">
              <a:xfrm>
                <a:off x="3235325" y="5849938"/>
                <a:ext cx="71438" cy="112713"/>
              </a:xfrm>
              <a:custGeom>
                <a:avLst/>
                <a:gdLst>
                  <a:gd name="T0" fmla="*/ 44 w 90"/>
                  <a:gd name="T1" fmla="*/ 14 h 141"/>
                  <a:gd name="T2" fmla="*/ 34 w 90"/>
                  <a:gd name="T3" fmla="*/ 16 h 141"/>
                  <a:gd name="T4" fmla="*/ 26 w 90"/>
                  <a:gd name="T5" fmla="*/ 23 h 141"/>
                  <a:gd name="T6" fmla="*/ 22 w 90"/>
                  <a:gd name="T7" fmla="*/ 34 h 141"/>
                  <a:gd name="T8" fmla="*/ 18 w 90"/>
                  <a:gd name="T9" fmla="*/ 50 h 141"/>
                  <a:gd name="T10" fmla="*/ 17 w 90"/>
                  <a:gd name="T11" fmla="*/ 70 h 141"/>
                  <a:gd name="T12" fmla="*/ 18 w 90"/>
                  <a:gd name="T13" fmla="*/ 91 h 141"/>
                  <a:gd name="T14" fmla="*/ 21 w 90"/>
                  <a:gd name="T15" fmla="*/ 105 h 141"/>
                  <a:gd name="T16" fmla="*/ 25 w 90"/>
                  <a:gd name="T17" fmla="*/ 115 h 141"/>
                  <a:gd name="T18" fmla="*/ 34 w 90"/>
                  <a:gd name="T19" fmla="*/ 124 h 141"/>
                  <a:gd name="T20" fmla="*/ 45 w 90"/>
                  <a:gd name="T21" fmla="*/ 127 h 141"/>
                  <a:gd name="T22" fmla="*/ 56 w 90"/>
                  <a:gd name="T23" fmla="*/ 124 h 141"/>
                  <a:gd name="T24" fmla="*/ 65 w 90"/>
                  <a:gd name="T25" fmla="*/ 115 h 141"/>
                  <a:gd name="T26" fmla="*/ 69 w 90"/>
                  <a:gd name="T27" fmla="*/ 105 h 141"/>
                  <a:gd name="T28" fmla="*/ 71 w 90"/>
                  <a:gd name="T29" fmla="*/ 91 h 141"/>
                  <a:gd name="T30" fmla="*/ 72 w 90"/>
                  <a:gd name="T31" fmla="*/ 70 h 141"/>
                  <a:gd name="T32" fmla="*/ 71 w 90"/>
                  <a:gd name="T33" fmla="*/ 50 h 141"/>
                  <a:gd name="T34" fmla="*/ 69 w 90"/>
                  <a:gd name="T35" fmla="*/ 36 h 141"/>
                  <a:gd name="T36" fmla="*/ 65 w 90"/>
                  <a:gd name="T37" fmla="*/ 25 h 141"/>
                  <a:gd name="T38" fmla="*/ 56 w 90"/>
                  <a:gd name="T39" fmla="*/ 16 h 141"/>
                  <a:gd name="T40" fmla="*/ 44 w 90"/>
                  <a:gd name="T41" fmla="*/ 14 h 141"/>
                  <a:gd name="T42" fmla="*/ 45 w 90"/>
                  <a:gd name="T43" fmla="*/ 0 h 141"/>
                  <a:gd name="T44" fmla="*/ 56 w 90"/>
                  <a:gd name="T45" fmla="*/ 1 h 141"/>
                  <a:gd name="T46" fmla="*/ 65 w 90"/>
                  <a:gd name="T47" fmla="*/ 4 h 141"/>
                  <a:gd name="T48" fmla="*/ 70 w 90"/>
                  <a:gd name="T49" fmla="*/ 7 h 141"/>
                  <a:gd name="T50" fmla="*/ 75 w 90"/>
                  <a:gd name="T51" fmla="*/ 12 h 141"/>
                  <a:gd name="T52" fmla="*/ 78 w 90"/>
                  <a:gd name="T53" fmla="*/ 18 h 141"/>
                  <a:gd name="T54" fmla="*/ 84 w 90"/>
                  <a:gd name="T55" fmla="*/ 27 h 141"/>
                  <a:gd name="T56" fmla="*/ 87 w 90"/>
                  <a:gd name="T57" fmla="*/ 38 h 141"/>
                  <a:gd name="T58" fmla="*/ 89 w 90"/>
                  <a:gd name="T59" fmla="*/ 52 h 141"/>
                  <a:gd name="T60" fmla="*/ 90 w 90"/>
                  <a:gd name="T61" fmla="*/ 70 h 141"/>
                  <a:gd name="T62" fmla="*/ 88 w 90"/>
                  <a:gd name="T63" fmla="*/ 92 h 141"/>
                  <a:gd name="T64" fmla="*/ 85 w 90"/>
                  <a:gd name="T65" fmla="*/ 110 h 141"/>
                  <a:gd name="T66" fmla="*/ 79 w 90"/>
                  <a:gd name="T67" fmla="*/ 123 h 141"/>
                  <a:gd name="T68" fmla="*/ 70 w 90"/>
                  <a:gd name="T69" fmla="*/ 132 h 141"/>
                  <a:gd name="T70" fmla="*/ 59 w 90"/>
                  <a:gd name="T71" fmla="*/ 139 h 141"/>
                  <a:gd name="T72" fmla="*/ 45 w 90"/>
                  <a:gd name="T73" fmla="*/ 141 h 141"/>
                  <a:gd name="T74" fmla="*/ 33 w 90"/>
                  <a:gd name="T75" fmla="*/ 139 h 141"/>
                  <a:gd name="T76" fmla="*/ 22 w 90"/>
                  <a:gd name="T77" fmla="*/ 134 h 141"/>
                  <a:gd name="T78" fmla="*/ 14 w 90"/>
                  <a:gd name="T79" fmla="*/ 127 h 141"/>
                  <a:gd name="T80" fmla="*/ 6 w 90"/>
                  <a:gd name="T81" fmla="*/ 112 h 141"/>
                  <a:gd name="T82" fmla="*/ 2 w 90"/>
                  <a:gd name="T83" fmla="*/ 94 h 141"/>
                  <a:gd name="T84" fmla="*/ 0 w 90"/>
                  <a:gd name="T85" fmla="*/ 70 h 141"/>
                  <a:gd name="T86" fmla="*/ 2 w 90"/>
                  <a:gd name="T87" fmla="*/ 48 h 141"/>
                  <a:gd name="T88" fmla="*/ 5 w 90"/>
                  <a:gd name="T89" fmla="*/ 31 h 141"/>
                  <a:gd name="T90" fmla="*/ 12 w 90"/>
                  <a:gd name="T91" fmla="*/ 18 h 141"/>
                  <a:gd name="T92" fmla="*/ 21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4" y="14"/>
                    </a:moveTo>
                    <a:lnTo>
                      <a:pt x="34" y="16"/>
                    </a:lnTo>
                    <a:lnTo>
                      <a:pt x="26" y="23"/>
                    </a:lnTo>
                    <a:lnTo>
                      <a:pt x="22" y="34"/>
                    </a:lnTo>
                    <a:lnTo>
                      <a:pt x="18" y="50"/>
                    </a:lnTo>
                    <a:lnTo>
                      <a:pt x="17" y="70"/>
                    </a:lnTo>
                    <a:lnTo>
                      <a:pt x="18" y="91"/>
                    </a:lnTo>
                    <a:lnTo>
                      <a:pt x="21" y="105"/>
                    </a:lnTo>
                    <a:lnTo>
                      <a:pt x="25" y="115"/>
                    </a:lnTo>
                    <a:lnTo>
                      <a:pt x="34" y="124"/>
                    </a:lnTo>
                    <a:lnTo>
                      <a:pt x="45" y="127"/>
                    </a:lnTo>
                    <a:lnTo>
                      <a:pt x="56" y="124"/>
                    </a:lnTo>
                    <a:lnTo>
                      <a:pt x="65" y="115"/>
                    </a:lnTo>
                    <a:lnTo>
                      <a:pt x="69" y="105"/>
                    </a:lnTo>
                    <a:lnTo>
                      <a:pt x="71" y="91"/>
                    </a:lnTo>
                    <a:lnTo>
                      <a:pt x="72" y="70"/>
                    </a:lnTo>
                    <a:lnTo>
                      <a:pt x="71" y="50"/>
                    </a:lnTo>
                    <a:lnTo>
                      <a:pt x="69" y="36"/>
                    </a:lnTo>
                    <a:lnTo>
                      <a:pt x="65" y="25"/>
                    </a:lnTo>
                    <a:lnTo>
                      <a:pt x="56" y="16"/>
                    </a:lnTo>
                    <a:lnTo>
                      <a:pt x="44" y="14"/>
                    </a:lnTo>
                    <a:close/>
                    <a:moveTo>
                      <a:pt x="45" y="0"/>
                    </a:moveTo>
                    <a:lnTo>
                      <a:pt x="56" y="1"/>
                    </a:lnTo>
                    <a:lnTo>
                      <a:pt x="65" y="4"/>
                    </a:lnTo>
                    <a:lnTo>
                      <a:pt x="70" y="7"/>
                    </a:lnTo>
                    <a:lnTo>
                      <a:pt x="75" y="12"/>
                    </a:lnTo>
                    <a:lnTo>
                      <a:pt x="78" y="18"/>
                    </a:lnTo>
                    <a:lnTo>
                      <a:pt x="84" y="27"/>
                    </a:lnTo>
                    <a:lnTo>
                      <a:pt x="87" y="38"/>
                    </a:lnTo>
                    <a:lnTo>
                      <a:pt x="89" y="52"/>
                    </a:lnTo>
                    <a:lnTo>
                      <a:pt x="90" y="70"/>
                    </a:lnTo>
                    <a:lnTo>
                      <a:pt x="88" y="92"/>
                    </a:lnTo>
                    <a:lnTo>
                      <a:pt x="85" y="110"/>
                    </a:lnTo>
                    <a:lnTo>
                      <a:pt x="79" y="123"/>
                    </a:lnTo>
                    <a:lnTo>
                      <a:pt x="70" y="132"/>
                    </a:lnTo>
                    <a:lnTo>
                      <a:pt x="59" y="139"/>
                    </a:lnTo>
                    <a:lnTo>
                      <a:pt x="45" y="141"/>
                    </a:lnTo>
                    <a:lnTo>
                      <a:pt x="33" y="139"/>
                    </a:lnTo>
                    <a:lnTo>
                      <a:pt x="22" y="134"/>
                    </a:lnTo>
                    <a:lnTo>
                      <a:pt x="14" y="127"/>
                    </a:lnTo>
                    <a:lnTo>
                      <a:pt x="6" y="112"/>
                    </a:lnTo>
                    <a:lnTo>
                      <a:pt x="2" y="94"/>
                    </a:lnTo>
                    <a:lnTo>
                      <a:pt x="0" y="70"/>
                    </a:lnTo>
                    <a:lnTo>
                      <a:pt x="2" y="48"/>
                    </a:lnTo>
                    <a:lnTo>
                      <a:pt x="5" y="31"/>
                    </a:lnTo>
                    <a:lnTo>
                      <a:pt x="12" y="18"/>
                    </a:lnTo>
                    <a:lnTo>
                      <a:pt x="21"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0" name="Line 38"/>
              <p:cNvSpPr>
                <a:spLocks noChangeShapeType="1"/>
              </p:cNvSpPr>
              <p:nvPr/>
            </p:nvSpPr>
            <p:spPr bwMode="auto">
              <a:xfrm>
                <a:off x="3473450" y="5710238"/>
                <a:ext cx="0" cy="66675"/>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91" name="Freeform 39"/>
              <p:cNvSpPr>
                <a:spLocks/>
              </p:cNvSpPr>
              <p:nvPr/>
            </p:nvSpPr>
            <p:spPr bwMode="auto">
              <a:xfrm>
                <a:off x="3352800" y="5849938"/>
                <a:ext cx="71438" cy="112713"/>
              </a:xfrm>
              <a:custGeom>
                <a:avLst/>
                <a:gdLst>
                  <a:gd name="T0" fmla="*/ 54 w 91"/>
                  <a:gd name="T1" fmla="*/ 1 h 141"/>
                  <a:gd name="T2" fmla="*/ 69 w 91"/>
                  <a:gd name="T3" fmla="*/ 9 h 141"/>
                  <a:gd name="T4" fmla="*/ 78 w 91"/>
                  <a:gd name="T5" fmla="*/ 18 h 141"/>
                  <a:gd name="T6" fmla="*/ 83 w 91"/>
                  <a:gd name="T7" fmla="*/ 30 h 141"/>
                  <a:gd name="T8" fmla="*/ 83 w 91"/>
                  <a:gd name="T9" fmla="*/ 41 h 141"/>
                  <a:gd name="T10" fmla="*/ 78 w 91"/>
                  <a:gd name="T11" fmla="*/ 52 h 141"/>
                  <a:gd name="T12" fmla="*/ 70 w 91"/>
                  <a:gd name="T13" fmla="*/ 60 h 141"/>
                  <a:gd name="T14" fmla="*/ 76 w 91"/>
                  <a:gd name="T15" fmla="*/ 68 h 141"/>
                  <a:gd name="T16" fmla="*/ 88 w 91"/>
                  <a:gd name="T17" fmla="*/ 85 h 141"/>
                  <a:gd name="T18" fmla="*/ 88 w 91"/>
                  <a:gd name="T19" fmla="*/ 109 h 141"/>
                  <a:gd name="T20" fmla="*/ 77 w 91"/>
                  <a:gd name="T21" fmla="*/ 128 h 141"/>
                  <a:gd name="T22" fmla="*/ 57 w 91"/>
                  <a:gd name="T23" fmla="*/ 139 h 141"/>
                  <a:gd name="T24" fmla="*/ 28 w 91"/>
                  <a:gd name="T25" fmla="*/ 138 h 141"/>
                  <a:gd name="T26" fmla="*/ 4 w 91"/>
                  <a:gd name="T27" fmla="*/ 118 h 141"/>
                  <a:gd name="T28" fmla="*/ 16 w 91"/>
                  <a:gd name="T29" fmla="*/ 100 h 141"/>
                  <a:gd name="T30" fmla="*/ 27 w 91"/>
                  <a:gd name="T31" fmla="*/ 120 h 141"/>
                  <a:gd name="T32" fmla="*/ 38 w 91"/>
                  <a:gd name="T33" fmla="*/ 125 h 141"/>
                  <a:gd name="T34" fmla="*/ 55 w 91"/>
                  <a:gd name="T35" fmla="*/ 124 h 141"/>
                  <a:gd name="T36" fmla="*/ 70 w 91"/>
                  <a:gd name="T37" fmla="*/ 109 h 141"/>
                  <a:gd name="T38" fmla="*/ 70 w 91"/>
                  <a:gd name="T39" fmla="*/ 87 h 141"/>
                  <a:gd name="T40" fmla="*/ 56 w 91"/>
                  <a:gd name="T41" fmla="*/ 73 h 141"/>
                  <a:gd name="T42" fmla="*/ 40 w 91"/>
                  <a:gd name="T43" fmla="*/ 72 h 141"/>
                  <a:gd name="T44" fmla="*/ 36 w 91"/>
                  <a:gd name="T45" fmla="*/ 58 h 141"/>
                  <a:gd name="T46" fmla="*/ 38 w 91"/>
                  <a:gd name="T47" fmla="*/ 58 h 141"/>
                  <a:gd name="T48" fmla="*/ 58 w 91"/>
                  <a:gd name="T49" fmla="*/ 52 h 141"/>
                  <a:gd name="T50" fmla="*/ 64 w 91"/>
                  <a:gd name="T51" fmla="*/ 46 h 141"/>
                  <a:gd name="T52" fmla="*/ 66 w 91"/>
                  <a:gd name="T53" fmla="*/ 36 h 141"/>
                  <a:gd name="T54" fmla="*/ 65 w 91"/>
                  <a:gd name="T55" fmla="*/ 27 h 141"/>
                  <a:gd name="T56" fmla="*/ 60 w 91"/>
                  <a:gd name="T57" fmla="*/ 20 h 141"/>
                  <a:gd name="T58" fmla="*/ 50 w 91"/>
                  <a:gd name="T59" fmla="*/ 14 h 141"/>
                  <a:gd name="T60" fmla="*/ 39 w 91"/>
                  <a:gd name="T61" fmla="*/ 14 h 141"/>
                  <a:gd name="T62" fmla="*/ 31 w 91"/>
                  <a:gd name="T63" fmla="*/ 18 h 141"/>
                  <a:gd name="T64" fmla="*/ 22 w 91"/>
                  <a:gd name="T65" fmla="*/ 28 h 141"/>
                  <a:gd name="T66" fmla="*/ 2 w 91"/>
                  <a:gd name="T67" fmla="*/ 36 h 141"/>
                  <a:gd name="T68" fmla="*/ 15 w 91"/>
                  <a:gd name="T69" fmla="*/ 10 h 141"/>
                  <a:gd name="T70" fmla="*/ 43 w 91"/>
                  <a:gd name="T7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141">
                    <a:moveTo>
                      <a:pt x="43" y="0"/>
                    </a:moveTo>
                    <a:lnTo>
                      <a:pt x="54" y="1"/>
                    </a:lnTo>
                    <a:lnTo>
                      <a:pt x="64" y="5"/>
                    </a:lnTo>
                    <a:lnTo>
                      <a:pt x="69" y="9"/>
                    </a:lnTo>
                    <a:lnTo>
                      <a:pt x="75" y="13"/>
                    </a:lnTo>
                    <a:lnTo>
                      <a:pt x="78" y="18"/>
                    </a:lnTo>
                    <a:lnTo>
                      <a:pt x="82" y="23"/>
                    </a:lnTo>
                    <a:lnTo>
                      <a:pt x="83" y="30"/>
                    </a:lnTo>
                    <a:lnTo>
                      <a:pt x="84" y="36"/>
                    </a:lnTo>
                    <a:lnTo>
                      <a:pt x="83" y="41"/>
                    </a:lnTo>
                    <a:lnTo>
                      <a:pt x="82" y="47"/>
                    </a:lnTo>
                    <a:lnTo>
                      <a:pt x="78" y="52"/>
                    </a:lnTo>
                    <a:lnTo>
                      <a:pt x="75" y="57"/>
                    </a:lnTo>
                    <a:lnTo>
                      <a:pt x="70" y="60"/>
                    </a:lnTo>
                    <a:lnTo>
                      <a:pt x="65" y="64"/>
                    </a:lnTo>
                    <a:lnTo>
                      <a:pt x="76" y="68"/>
                    </a:lnTo>
                    <a:lnTo>
                      <a:pt x="84" y="75"/>
                    </a:lnTo>
                    <a:lnTo>
                      <a:pt x="88" y="85"/>
                    </a:lnTo>
                    <a:lnTo>
                      <a:pt x="91" y="97"/>
                    </a:lnTo>
                    <a:lnTo>
                      <a:pt x="88" y="109"/>
                    </a:lnTo>
                    <a:lnTo>
                      <a:pt x="85" y="119"/>
                    </a:lnTo>
                    <a:lnTo>
                      <a:pt x="77" y="128"/>
                    </a:lnTo>
                    <a:lnTo>
                      <a:pt x="68" y="136"/>
                    </a:lnTo>
                    <a:lnTo>
                      <a:pt x="57" y="139"/>
                    </a:lnTo>
                    <a:lnTo>
                      <a:pt x="43" y="141"/>
                    </a:lnTo>
                    <a:lnTo>
                      <a:pt x="28" y="138"/>
                    </a:lnTo>
                    <a:lnTo>
                      <a:pt x="14" y="130"/>
                    </a:lnTo>
                    <a:lnTo>
                      <a:pt x="4" y="118"/>
                    </a:lnTo>
                    <a:lnTo>
                      <a:pt x="0" y="102"/>
                    </a:lnTo>
                    <a:lnTo>
                      <a:pt x="16" y="100"/>
                    </a:lnTo>
                    <a:lnTo>
                      <a:pt x="21" y="112"/>
                    </a:lnTo>
                    <a:lnTo>
                      <a:pt x="27" y="120"/>
                    </a:lnTo>
                    <a:lnTo>
                      <a:pt x="32" y="124"/>
                    </a:lnTo>
                    <a:lnTo>
                      <a:pt x="38" y="125"/>
                    </a:lnTo>
                    <a:lnTo>
                      <a:pt x="43" y="127"/>
                    </a:lnTo>
                    <a:lnTo>
                      <a:pt x="55" y="124"/>
                    </a:lnTo>
                    <a:lnTo>
                      <a:pt x="64" y="119"/>
                    </a:lnTo>
                    <a:lnTo>
                      <a:pt x="70" y="109"/>
                    </a:lnTo>
                    <a:lnTo>
                      <a:pt x="73" y="97"/>
                    </a:lnTo>
                    <a:lnTo>
                      <a:pt x="70" y="87"/>
                    </a:lnTo>
                    <a:lnTo>
                      <a:pt x="65" y="78"/>
                    </a:lnTo>
                    <a:lnTo>
                      <a:pt x="56" y="73"/>
                    </a:lnTo>
                    <a:lnTo>
                      <a:pt x="46" y="70"/>
                    </a:lnTo>
                    <a:lnTo>
                      <a:pt x="40" y="72"/>
                    </a:lnTo>
                    <a:lnTo>
                      <a:pt x="33" y="73"/>
                    </a:lnTo>
                    <a:lnTo>
                      <a:pt x="36" y="58"/>
                    </a:lnTo>
                    <a:lnTo>
                      <a:pt x="37" y="58"/>
                    </a:lnTo>
                    <a:lnTo>
                      <a:pt x="38" y="58"/>
                    </a:lnTo>
                    <a:lnTo>
                      <a:pt x="48" y="57"/>
                    </a:lnTo>
                    <a:lnTo>
                      <a:pt x="58" y="52"/>
                    </a:lnTo>
                    <a:lnTo>
                      <a:pt x="61" y="49"/>
                    </a:lnTo>
                    <a:lnTo>
                      <a:pt x="64" y="46"/>
                    </a:lnTo>
                    <a:lnTo>
                      <a:pt x="66" y="41"/>
                    </a:lnTo>
                    <a:lnTo>
                      <a:pt x="66" y="36"/>
                    </a:lnTo>
                    <a:lnTo>
                      <a:pt x="66" y="31"/>
                    </a:lnTo>
                    <a:lnTo>
                      <a:pt x="65" y="27"/>
                    </a:lnTo>
                    <a:lnTo>
                      <a:pt x="63" y="23"/>
                    </a:lnTo>
                    <a:lnTo>
                      <a:pt x="60" y="20"/>
                    </a:lnTo>
                    <a:lnTo>
                      <a:pt x="56" y="16"/>
                    </a:lnTo>
                    <a:lnTo>
                      <a:pt x="50" y="14"/>
                    </a:lnTo>
                    <a:lnTo>
                      <a:pt x="43" y="14"/>
                    </a:lnTo>
                    <a:lnTo>
                      <a:pt x="39" y="14"/>
                    </a:lnTo>
                    <a:lnTo>
                      <a:pt x="34" y="15"/>
                    </a:lnTo>
                    <a:lnTo>
                      <a:pt x="31" y="18"/>
                    </a:lnTo>
                    <a:lnTo>
                      <a:pt x="28" y="20"/>
                    </a:lnTo>
                    <a:lnTo>
                      <a:pt x="22" y="28"/>
                    </a:lnTo>
                    <a:lnTo>
                      <a:pt x="19" y="39"/>
                    </a:lnTo>
                    <a:lnTo>
                      <a:pt x="2" y="36"/>
                    </a:lnTo>
                    <a:lnTo>
                      <a:pt x="6" y="21"/>
                    </a:lnTo>
                    <a:lnTo>
                      <a:pt x="15" y="10"/>
                    </a:lnTo>
                    <a:lnTo>
                      <a:pt x="28" y="2"/>
                    </a:lnTo>
                    <a:lnTo>
                      <a:pt x="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2" name="Freeform 40"/>
              <p:cNvSpPr>
                <a:spLocks/>
              </p:cNvSpPr>
              <p:nvPr/>
            </p:nvSpPr>
            <p:spPr bwMode="auto">
              <a:xfrm>
                <a:off x="3444875" y="5851525"/>
                <a:ext cx="71438" cy="111125"/>
              </a:xfrm>
              <a:custGeom>
                <a:avLst/>
                <a:gdLst>
                  <a:gd name="T0" fmla="*/ 17 w 91"/>
                  <a:gd name="T1" fmla="*/ 0 h 139"/>
                  <a:gd name="T2" fmla="*/ 85 w 91"/>
                  <a:gd name="T3" fmla="*/ 0 h 139"/>
                  <a:gd name="T4" fmla="*/ 85 w 91"/>
                  <a:gd name="T5" fmla="*/ 17 h 139"/>
                  <a:gd name="T6" fmla="*/ 31 w 91"/>
                  <a:gd name="T7" fmla="*/ 17 h 139"/>
                  <a:gd name="T8" fmla="*/ 23 w 91"/>
                  <a:gd name="T9" fmla="*/ 54 h 139"/>
                  <a:gd name="T10" fmla="*/ 35 w 91"/>
                  <a:gd name="T11" fmla="*/ 47 h 139"/>
                  <a:gd name="T12" fmla="*/ 49 w 91"/>
                  <a:gd name="T13" fmla="*/ 45 h 139"/>
                  <a:gd name="T14" fmla="*/ 65 w 91"/>
                  <a:gd name="T15" fmla="*/ 48 h 139"/>
                  <a:gd name="T16" fmla="*/ 79 w 91"/>
                  <a:gd name="T17" fmla="*/ 57 h 139"/>
                  <a:gd name="T18" fmla="*/ 86 w 91"/>
                  <a:gd name="T19" fmla="*/ 66 h 139"/>
                  <a:gd name="T20" fmla="*/ 90 w 91"/>
                  <a:gd name="T21" fmla="*/ 77 h 139"/>
                  <a:gd name="T22" fmla="*/ 91 w 91"/>
                  <a:gd name="T23" fmla="*/ 90 h 139"/>
                  <a:gd name="T24" fmla="*/ 89 w 91"/>
                  <a:gd name="T25" fmla="*/ 107 h 139"/>
                  <a:gd name="T26" fmla="*/ 81 w 91"/>
                  <a:gd name="T27" fmla="*/ 122 h 139"/>
                  <a:gd name="T28" fmla="*/ 71 w 91"/>
                  <a:gd name="T29" fmla="*/ 131 h 139"/>
                  <a:gd name="T30" fmla="*/ 59 w 91"/>
                  <a:gd name="T31" fmla="*/ 137 h 139"/>
                  <a:gd name="T32" fmla="*/ 44 w 91"/>
                  <a:gd name="T33" fmla="*/ 139 h 139"/>
                  <a:gd name="T34" fmla="*/ 27 w 91"/>
                  <a:gd name="T35" fmla="*/ 136 h 139"/>
                  <a:gd name="T36" fmla="*/ 14 w 91"/>
                  <a:gd name="T37" fmla="*/ 128 h 139"/>
                  <a:gd name="T38" fmla="*/ 5 w 91"/>
                  <a:gd name="T39" fmla="*/ 116 h 139"/>
                  <a:gd name="T40" fmla="*/ 0 w 91"/>
                  <a:gd name="T41" fmla="*/ 100 h 139"/>
                  <a:gd name="T42" fmla="*/ 18 w 91"/>
                  <a:gd name="T43" fmla="*/ 99 h 139"/>
                  <a:gd name="T44" fmla="*/ 22 w 91"/>
                  <a:gd name="T45" fmla="*/ 110 h 139"/>
                  <a:gd name="T46" fmla="*/ 27 w 91"/>
                  <a:gd name="T47" fmla="*/ 118 h 139"/>
                  <a:gd name="T48" fmla="*/ 32 w 91"/>
                  <a:gd name="T49" fmla="*/ 122 h 139"/>
                  <a:gd name="T50" fmla="*/ 38 w 91"/>
                  <a:gd name="T51" fmla="*/ 125 h 139"/>
                  <a:gd name="T52" fmla="*/ 44 w 91"/>
                  <a:gd name="T53" fmla="*/ 125 h 139"/>
                  <a:gd name="T54" fmla="*/ 56 w 91"/>
                  <a:gd name="T55" fmla="*/ 122 h 139"/>
                  <a:gd name="T56" fmla="*/ 65 w 91"/>
                  <a:gd name="T57" fmla="*/ 116 h 139"/>
                  <a:gd name="T58" fmla="*/ 71 w 91"/>
                  <a:gd name="T59" fmla="*/ 104 h 139"/>
                  <a:gd name="T60" fmla="*/ 73 w 91"/>
                  <a:gd name="T61" fmla="*/ 91 h 139"/>
                  <a:gd name="T62" fmla="*/ 72 w 91"/>
                  <a:gd name="T63" fmla="*/ 78 h 139"/>
                  <a:gd name="T64" fmla="*/ 65 w 91"/>
                  <a:gd name="T65" fmla="*/ 68 h 139"/>
                  <a:gd name="T66" fmla="*/ 56 w 91"/>
                  <a:gd name="T67" fmla="*/ 62 h 139"/>
                  <a:gd name="T68" fmla="*/ 44 w 91"/>
                  <a:gd name="T69" fmla="*/ 59 h 139"/>
                  <a:gd name="T70" fmla="*/ 40 w 91"/>
                  <a:gd name="T71" fmla="*/ 61 h 139"/>
                  <a:gd name="T72" fmla="*/ 34 w 91"/>
                  <a:gd name="T73" fmla="*/ 62 h 139"/>
                  <a:gd name="T74" fmla="*/ 29 w 91"/>
                  <a:gd name="T75" fmla="*/ 64 h 139"/>
                  <a:gd name="T76" fmla="*/ 26 w 91"/>
                  <a:gd name="T77" fmla="*/ 66 h 139"/>
                  <a:gd name="T78" fmla="*/ 23 w 91"/>
                  <a:gd name="T79" fmla="*/ 70 h 139"/>
                  <a:gd name="T80" fmla="*/ 19 w 91"/>
                  <a:gd name="T81" fmla="*/ 73 h 139"/>
                  <a:gd name="T82" fmla="*/ 4 w 91"/>
                  <a:gd name="T83" fmla="*/ 71 h 139"/>
                  <a:gd name="T84" fmla="*/ 17 w 91"/>
                  <a:gd name="T8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9">
                    <a:moveTo>
                      <a:pt x="17" y="0"/>
                    </a:moveTo>
                    <a:lnTo>
                      <a:pt x="85" y="0"/>
                    </a:lnTo>
                    <a:lnTo>
                      <a:pt x="85" y="17"/>
                    </a:lnTo>
                    <a:lnTo>
                      <a:pt x="31" y="17"/>
                    </a:lnTo>
                    <a:lnTo>
                      <a:pt x="23" y="54"/>
                    </a:lnTo>
                    <a:lnTo>
                      <a:pt x="35" y="47"/>
                    </a:lnTo>
                    <a:lnTo>
                      <a:pt x="49" y="45"/>
                    </a:lnTo>
                    <a:lnTo>
                      <a:pt x="65" y="48"/>
                    </a:lnTo>
                    <a:lnTo>
                      <a:pt x="79" y="57"/>
                    </a:lnTo>
                    <a:lnTo>
                      <a:pt x="86" y="66"/>
                    </a:lnTo>
                    <a:lnTo>
                      <a:pt x="90" y="77"/>
                    </a:lnTo>
                    <a:lnTo>
                      <a:pt x="91" y="90"/>
                    </a:lnTo>
                    <a:lnTo>
                      <a:pt x="89" y="107"/>
                    </a:lnTo>
                    <a:lnTo>
                      <a:pt x="81" y="122"/>
                    </a:lnTo>
                    <a:lnTo>
                      <a:pt x="71" y="131"/>
                    </a:lnTo>
                    <a:lnTo>
                      <a:pt x="59" y="137"/>
                    </a:lnTo>
                    <a:lnTo>
                      <a:pt x="44" y="139"/>
                    </a:lnTo>
                    <a:lnTo>
                      <a:pt x="27" y="136"/>
                    </a:lnTo>
                    <a:lnTo>
                      <a:pt x="14" y="128"/>
                    </a:lnTo>
                    <a:lnTo>
                      <a:pt x="5" y="116"/>
                    </a:lnTo>
                    <a:lnTo>
                      <a:pt x="0" y="100"/>
                    </a:lnTo>
                    <a:lnTo>
                      <a:pt x="18" y="99"/>
                    </a:lnTo>
                    <a:lnTo>
                      <a:pt x="22" y="110"/>
                    </a:lnTo>
                    <a:lnTo>
                      <a:pt x="27" y="118"/>
                    </a:lnTo>
                    <a:lnTo>
                      <a:pt x="32" y="122"/>
                    </a:lnTo>
                    <a:lnTo>
                      <a:pt x="38" y="125"/>
                    </a:lnTo>
                    <a:lnTo>
                      <a:pt x="44" y="125"/>
                    </a:lnTo>
                    <a:lnTo>
                      <a:pt x="56" y="122"/>
                    </a:lnTo>
                    <a:lnTo>
                      <a:pt x="65" y="116"/>
                    </a:lnTo>
                    <a:lnTo>
                      <a:pt x="71" y="104"/>
                    </a:lnTo>
                    <a:lnTo>
                      <a:pt x="73" y="91"/>
                    </a:lnTo>
                    <a:lnTo>
                      <a:pt x="72" y="78"/>
                    </a:lnTo>
                    <a:lnTo>
                      <a:pt x="65" y="68"/>
                    </a:lnTo>
                    <a:lnTo>
                      <a:pt x="56" y="62"/>
                    </a:lnTo>
                    <a:lnTo>
                      <a:pt x="44" y="59"/>
                    </a:lnTo>
                    <a:lnTo>
                      <a:pt x="40" y="61"/>
                    </a:lnTo>
                    <a:lnTo>
                      <a:pt x="34" y="62"/>
                    </a:lnTo>
                    <a:lnTo>
                      <a:pt x="29" y="64"/>
                    </a:lnTo>
                    <a:lnTo>
                      <a:pt x="26" y="66"/>
                    </a:lnTo>
                    <a:lnTo>
                      <a:pt x="23" y="70"/>
                    </a:lnTo>
                    <a:lnTo>
                      <a:pt x="19" y="73"/>
                    </a:lnTo>
                    <a:lnTo>
                      <a:pt x="4" y="71"/>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3" name="Freeform 41"/>
              <p:cNvSpPr>
                <a:spLocks noEditPoints="1"/>
              </p:cNvSpPr>
              <p:nvPr/>
            </p:nvSpPr>
            <p:spPr bwMode="auto">
              <a:xfrm>
                <a:off x="3535363" y="5849938"/>
                <a:ext cx="71438" cy="112713"/>
              </a:xfrm>
              <a:custGeom>
                <a:avLst/>
                <a:gdLst>
                  <a:gd name="T0" fmla="*/ 45 w 90"/>
                  <a:gd name="T1" fmla="*/ 14 h 141"/>
                  <a:gd name="T2" fmla="*/ 34 w 90"/>
                  <a:gd name="T3" fmla="*/ 16 h 141"/>
                  <a:gd name="T4" fmla="*/ 26 w 90"/>
                  <a:gd name="T5" fmla="*/ 23 h 141"/>
                  <a:gd name="T6" fmla="*/ 21 w 90"/>
                  <a:gd name="T7" fmla="*/ 34 h 141"/>
                  <a:gd name="T8" fmla="*/ 18 w 90"/>
                  <a:gd name="T9" fmla="*/ 50 h 141"/>
                  <a:gd name="T10" fmla="*/ 17 w 90"/>
                  <a:gd name="T11" fmla="*/ 70 h 141"/>
                  <a:gd name="T12" fmla="*/ 18 w 90"/>
                  <a:gd name="T13" fmla="*/ 91 h 141"/>
                  <a:gd name="T14" fmla="*/ 20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8 w 90"/>
                  <a:gd name="T27" fmla="*/ 105 h 141"/>
                  <a:gd name="T28" fmla="*/ 71 w 90"/>
                  <a:gd name="T29" fmla="*/ 91 h 141"/>
                  <a:gd name="T30" fmla="*/ 72 w 90"/>
                  <a:gd name="T31" fmla="*/ 70 h 141"/>
                  <a:gd name="T32" fmla="*/ 71 w 90"/>
                  <a:gd name="T33" fmla="*/ 50 h 141"/>
                  <a:gd name="T34" fmla="*/ 68 w 90"/>
                  <a:gd name="T35" fmla="*/ 36 h 141"/>
                  <a:gd name="T36" fmla="*/ 64 w 90"/>
                  <a:gd name="T37" fmla="*/ 25 h 141"/>
                  <a:gd name="T38" fmla="*/ 55 w 90"/>
                  <a:gd name="T39" fmla="*/ 16 h 141"/>
                  <a:gd name="T40" fmla="*/ 45 w 90"/>
                  <a:gd name="T41" fmla="*/ 14 h 141"/>
                  <a:gd name="T42" fmla="*/ 45 w 90"/>
                  <a:gd name="T43" fmla="*/ 0 h 141"/>
                  <a:gd name="T44" fmla="*/ 55 w 90"/>
                  <a:gd name="T45" fmla="*/ 1 h 141"/>
                  <a:gd name="T46" fmla="*/ 64 w 90"/>
                  <a:gd name="T47" fmla="*/ 4 h 141"/>
                  <a:gd name="T48" fmla="*/ 70 w 90"/>
                  <a:gd name="T49" fmla="*/ 7 h 141"/>
                  <a:gd name="T50" fmla="*/ 74 w 90"/>
                  <a:gd name="T51" fmla="*/ 12 h 141"/>
                  <a:gd name="T52" fmla="*/ 77 w 90"/>
                  <a:gd name="T53" fmla="*/ 18 h 141"/>
                  <a:gd name="T54" fmla="*/ 83 w 90"/>
                  <a:gd name="T55" fmla="*/ 27 h 141"/>
                  <a:gd name="T56" fmla="*/ 86 w 90"/>
                  <a:gd name="T57" fmla="*/ 38 h 141"/>
                  <a:gd name="T58" fmla="*/ 89 w 90"/>
                  <a:gd name="T59" fmla="*/ 52 h 141"/>
                  <a:gd name="T60" fmla="*/ 90 w 90"/>
                  <a:gd name="T61" fmla="*/ 70 h 141"/>
                  <a:gd name="T62" fmla="*/ 89 w 90"/>
                  <a:gd name="T63" fmla="*/ 92 h 141"/>
                  <a:gd name="T64" fmla="*/ 84 w 90"/>
                  <a:gd name="T65" fmla="*/ 110 h 141"/>
                  <a:gd name="T66" fmla="*/ 79 w 90"/>
                  <a:gd name="T67" fmla="*/ 123 h 141"/>
                  <a:gd name="T68" fmla="*/ 70 w 90"/>
                  <a:gd name="T69" fmla="*/ 132 h 141"/>
                  <a:gd name="T70" fmla="*/ 58 w 90"/>
                  <a:gd name="T71" fmla="*/ 139 h 141"/>
                  <a:gd name="T72" fmla="*/ 45 w 90"/>
                  <a:gd name="T73" fmla="*/ 141 h 141"/>
                  <a:gd name="T74" fmla="*/ 33 w 90"/>
                  <a:gd name="T75" fmla="*/ 139 h 141"/>
                  <a:gd name="T76" fmla="*/ 22 w 90"/>
                  <a:gd name="T77" fmla="*/ 134 h 141"/>
                  <a:gd name="T78" fmla="*/ 13 w 90"/>
                  <a:gd name="T79" fmla="*/ 127 h 141"/>
                  <a:gd name="T80" fmla="*/ 6 w 90"/>
                  <a:gd name="T81" fmla="*/ 112 h 141"/>
                  <a:gd name="T82" fmla="*/ 1 w 90"/>
                  <a:gd name="T83" fmla="*/ 94 h 141"/>
                  <a:gd name="T84" fmla="*/ 0 w 90"/>
                  <a:gd name="T85" fmla="*/ 70 h 141"/>
                  <a:gd name="T86" fmla="*/ 1 w 90"/>
                  <a:gd name="T87" fmla="*/ 48 h 141"/>
                  <a:gd name="T88" fmla="*/ 4 w 90"/>
                  <a:gd name="T89" fmla="*/ 31 h 141"/>
                  <a:gd name="T90" fmla="*/ 11 w 90"/>
                  <a:gd name="T91" fmla="*/ 18 h 141"/>
                  <a:gd name="T92" fmla="*/ 20 w 90"/>
                  <a:gd name="T93" fmla="*/ 7 h 141"/>
                  <a:gd name="T94" fmla="*/ 31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4" y="16"/>
                    </a:lnTo>
                    <a:lnTo>
                      <a:pt x="26" y="23"/>
                    </a:lnTo>
                    <a:lnTo>
                      <a:pt x="21" y="34"/>
                    </a:lnTo>
                    <a:lnTo>
                      <a:pt x="18" y="50"/>
                    </a:lnTo>
                    <a:lnTo>
                      <a:pt x="17" y="70"/>
                    </a:lnTo>
                    <a:lnTo>
                      <a:pt x="18" y="91"/>
                    </a:lnTo>
                    <a:lnTo>
                      <a:pt x="20" y="105"/>
                    </a:lnTo>
                    <a:lnTo>
                      <a:pt x="25" y="115"/>
                    </a:lnTo>
                    <a:lnTo>
                      <a:pt x="34" y="124"/>
                    </a:lnTo>
                    <a:lnTo>
                      <a:pt x="45" y="127"/>
                    </a:lnTo>
                    <a:lnTo>
                      <a:pt x="55" y="124"/>
                    </a:lnTo>
                    <a:lnTo>
                      <a:pt x="64" y="115"/>
                    </a:lnTo>
                    <a:lnTo>
                      <a:pt x="68" y="105"/>
                    </a:lnTo>
                    <a:lnTo>
                      <a:pt x="71" y="91"/>
                    </a:lnTo>
                    <a:lnTo>
                      <a:pt x="72" y="70"/>
                    </a:lnTo>
                    <a:lnTo>
                      <a:pt x="71" y="50"/>
                    </a:lnTo>
                    <a:lnTo>
                      <a:pt x="68" y="36"/>
                    </a:lnTo>
                    <a:lnTo>
                      <a:pt x="64" y="25"/>
                    </a:lnTo>
                    <a:lnTo>
                      <a:pt x="55" y="16"/>
                    </a:lnTo>
                    <a:lnTo>
                      <a:pt x="45" y="14"/>
                    </a:lnTo>
                    <a:close/>
                    <a:moveTo>
                      <a:pt x="45" y="0"/>
                    </a:moveTo>
                    <a:lnTo>
                      <a:pt x="55" y="1"/>
                    </a:lnTo>
                    <a:lnTo>
                      <a:pt x="64" y="4"/>
                    </a:lnTo>
                    <a:lnTo>
                      <a:pt x="70" y="7"/>
                    </a:lnTo>
                    <a:lnTo>
                      <a:pt x="74" y="12"/>
                    </a:lnTo>
                    <a:lnTo>
                      <a:pt x="77" y="18"/>
                    </a:lnTo>
                    <a:lnTo>
                      <a:pt x="83" y="27"/>
                    </a:lnTo>
                    <a:lnTo>
                      <a:pt x="86" y="38"/>
                    </a:lnTo>
                    <a:lnTo>
                      <a:pt x="89" y="52"/>
                    </a:lnTo>
                    <a:lnTo>
                      <a:pt x="90" y="70"/>
                    </a:lnTo>
                    <a:lnTo>
                      <a:pt x="89" y="92"/>
                    </a:lnTo>
                    <a:lnTo>
                      <a:pt x="84" y="110"/>
                    </a:lnTo>
                    <a:lnTo>
                      <a:pt x="79" y="123"/>
                    </a:lnTo>
                    <a:lnTo>
                      <a:pt x="70" y="132"/>
                    </a:lnTo>
                    <a:lnTo>
                      <a:pt x="58" y="139"/>
                    </a:lnTo>
                    <a:lnTo>
                      <a:pt x="45" y="141"/>
                    </a:lnTo>
                    <a:lnTo>
                      <a:pt x="33" y="139"/>
                    </a:lnTo>
                    <a:lnTo>
                      <a:pt x="22" y="134"/>
                    </a:lnTo>
                    <a:lnTo>
                      <a:pt x="13" y="127"/>
                    </a:lnTo>
                    <a:lnTo>
                      <a:pt x="6" y="112"/>
                    </a:lnTo>
                    <a:lnTo>
                      <a:pt x="1" y="94"/>
                    </a:lnTo>
                    <a:lnTo>
                      <a:pt x="0" y="70"/>
                    </a:lnTo>
                    <a:lnTo>
                      <a:pt x="1" y="48"/>
                    </a:lnTo>
                    <a:lnTo>
                      <a:pt x="4" y="31"/>
                    </a:lnTo>
                    <a:lnTo>
                      <a:pt x="11" y="18"/>
                    </a:lnTo>
                    <a:lnTo>
                      <a:pt x="20" y="7"/>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4" name="Freeform 42"/>
              <p:cNvSpPr>
                <a:spLocks/>
              </p:cNvSpPr>
              <p:nvPr/>
            </p:nvSpPr>
            <p:spPr bwMode="auto">
              <a:xfrm>
                <a:off x="2286000" y="6038850"/>
                <a:ext cx="85725" cy="111125"/>
              </a:xfrm>
              <a:custGeom>
                <a:avLst/>
                <a:gdLst>
                  <a:gd name="T0" fmla="*/ 0 w 109"/>
                  <a:gd name="T1" fmla="*/ 0 h 138"/>
                  <a:gd name="T2" fmla="*/ 109 w 109"/>
                  <a:gd name="T3" fmla="*/ 0 h 138"/>
                  <a:gd name="T4" fmla="*/ 109 w 109"/>
                  <a:gd name="T5" fmla="*/ 17 h 138"/>
                  <a:gd name="T6" fmla="*/ 64 w 109"/>
                  <a:gd name="T7" fmla="*/ 17 h 138"/>
                  <a:gd name="T8" fmla="*/ 64 w 109"/>
                  <a:gd name="T9" fmla="*/ 138 h 138"/>
                  <a:gd name="T10" fmla="*/ 45 w 109"/>
                  <a:gd name="T11" fmla="*/ 138 h 138"/>
                  <a:gd name="T12" fmla="*/ 45 w 109"/>
                  <a:gd name="T13" fmla="*/ 17 h 138"/>
                  <a:gd name="T14" fmla="*/ 0 w 109"/>
                  <a:gd name="T15" fmla="*/ 17 h 138"/>
                  <a:gd name="T16" fmla="*/ 0 w 109"/>
                  <a:gd name="T1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38">
                    <a:moveTo>
                      <a:pt x="0" y="0"/>
                    </a:moveTo>
                    <a:lnTo>
                      <a:pt x="109" y="0"/>
                    </a:lnTo>
                    <a:lnTo>
                      <a:pt x="109" y="17"/>
                    </a:lnTo>
                    <a:lnTo>
                      <a:pt x="64" y="17"/>
                    </a:lnTo>
                    <a:lnTo>
                      <a:pt x="64" y="138"/>
                    </a:lnTo>
                    <a:lnTo>
                      <a:pt x="45" y="138"/>
                    </a:lnTo>
                    <a:lnTo>
                      <a:pt x="45" y="17"/>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5" name="Freeform 43"/>
              <p:cNvSpPr>
                <a:spLocks/>
              </p:cNvSpPr>
              <p:nvPr/>
            </p:nvSpPr>
            <p:spPr bwMode="auto">
              <a:xfrm>
                <a:off x="2384425" y="6067425"/>
                <a:ext cx="42863" cy="82550"/>
              </a:xfrm>
              <a:custGeom>
                <a:avLst/>
                <a:gdLst>
                  <a:gd name="T0" fmla="*/ 37 w 54"/>
                  <a:gd name="T1" fmla="*/ 0 h 102"/>
                  <a:gd name="T2" fmla="*/ 43 w 54"/>
                  <a:gd name="T3" fmla="*/ 1 h 102"/>
                  <a:gd name="T4" fmla="*/ 48 w 54"/>
                  <a:gd name="T5" fmla="*/ 2 h 102"/>
                  <a:gd name="T6" fmla="*/ 54 w 54"/>
                  <a:gd name="T7" fmla="*/ 5 h 102"/>
                  <a:gd name="T8" fmla="*/ 48 w 54"/>
                  <a:gd name="T9" fmla="*/ 21 h 102"/>
                  <a:gd name="T10" fmla="*/ 42 w 54"/>
                  <a:gd name="T11" fmla="*/ 19 h 102"/>
                  <a:gd name="T12" fmla="*/ 36 w 54"/>
                  <a:gd name="T13" fmla="*/ 18 h 102"/>
                  <a:gd name="T14" fmla="*/ 33 w 54"/>
                  <a:gd name="T15" fmla="*/ 18 h 102"/>
                  <a:gd name="T16" fmla="*/ 29 w 54"/>
                  <a:gd name="T17" fmla="*/ 19 h 102"/>
                  <a:gd name="T18" fmla="*/ 26 w 54"/>
                  <a:gd name="T19" fmla="*/ 21 h 102"/>
                  <a:gd name="T20" fmla="*/ 24 w 54"/>
                  <a:gd name="T21" fmla="*/ 23 h 102"/>
                  <a:gd name="T22" fmla="*/ 21 w 54"/>
                  <a:gd name="T23" fmla="*/ 27 h 102"/>
                  <a:gd name="T24" fmla="*/ 19 w 54"/>
                  <a:gd name="T25" fmla="*/ 30 h 102"/>
                  <a:gd name="T26" fmla="*/ 17 w 54"/>
                  <a:gd name="T27" fmla="*/ 39 h 102"/>
                  <a:gd name="T28" fmla="*/ 17 w 54"/>
                  <a:gd name="T29" fmla="*/ 50 h 102"/>
                  <a:gd name="T30" fmla="*/ 17 w 54"/>
                  <a:gd name="T31" fmla="*/ 102 h 102"/>
                  <a:gd name="T32" fmla="*/ 0 w 54"/>
                  <a:gd name="T33" fmla="*/ 102 h 102"/>
                  <a:gd name="T34" fmla="*/ 0 w 54"/>
                  <a:gd name="T35" fmla="*/ 2 h 102"/>
                  <a:gd name="T36" fmla="*/ 15 w 54"/>
                  <a:gd name="T37" fmla="*/ 2 h 102"/>
                  <a:gd name="T38" fmla="*/ 15 w 54"/>
                  <a:gd name="T39" fmla="*/ 18 h 102"/>
                  <a:gd name="T40" fmla="*/ 19 w 54"/>
                  <a:gd name="T41" fmla="*/ 11 h 102"/>
                  <a:gd name="T42" fmla="*/ 22 w 54"/>
                  <a:gd name="T43" fmla="*/ 7 h 102"/>
                  <a:gd name="T44" fmla="*/ 26 w 54"/>
                  <a:gd name="T45" fmla="*/ 3 h 102"/>
                  <a:gd name="T46" fmla="*/ 29 w 54"/>
                  <a:gd name="T47" fmla="*/ 2 h 102"/>
                  <a:gd name="T48" fmla="*/ 33 w 54"/>
                  <a:gd name="T49" fmla="*/ 1 h 102"/>
                  <a:gd name="T50" fmla="*/ 37 w 54"/>
                  <a:gd name="T5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102">
                    <a:moveTo>
                      <a:pt x="37" y="0"/>
                    </a:moveTo>
                    <a:lnTo>
                      <a:pt x="43" y="1"/>
                    </a:lnTo>
                    <a:lnTo>
                      <a:pt x="48" y="2"/>
                    </a:lnTo>
                    <a:lnTo>
                      <a:pt x="54" y="5"/>
                    </a:lnTo>
                    <a:lnTo>
                      <a:pt x="48" y="21"/>
                    </a:lnTo>
                    <a:lnTo>
                      <a:pt x="42" y="19"/>
                    </a:lnTo>
                    <a:lnTo>
                      <a:pt x="36" y="18"/>
                    </a:lnTo>
                    <a:lnTo>
                      <a:pt x="33" y="18"/>
                    </a:lnTo>
                    <a:lnTo>
                      <a:pt x="29" y="19"/>
                    </a:lnTo>
                    <a:lnTo>
                      <a:pt x="26" y="21"/>
                    </a:lnTo>
                    <a:lnTo>
                      <a:pt x="24" y="23"/>
                    </a:lnTo>
                    <a:lnTo>
                      <a:pt x="21" y="27"/>
                    </a:lnTo>
                    <a:lnTo>
                      <a:pt x="19" y="30"/>
                    </a:lnTo>
                    <a:lnTo>
                      <a:pt x="17" y="39"/>
                    </a:lnTo>
                    <a:lnTo>
                      <a:pt x="17" y="50"/>
                    </a:lnTo>
                    <a:lnTo>
                      <a:pt x="17" y="102"/>
                    </a:lnTo>
                    <a:lnTo>
                      <a:pt x="0" y="102"/>
                    </a:lnTo>
                    <a:lnTo>
                      <a:pt x="0" y="2"/>
                    </a:lnTo>
                    <a:lnTo>
                      <a:pt x="15" y="2"/>
                    </a:lnTo>
                    <a:lnTo>
                      <a:pt x="15" y="18"/>
                    </a:lnTo>
                    <a:lnTo>
                      <a:pt x="19" y="11"/>
                    </a:lnTo>
                    <a:lnTo>
                      <a:pt x="22" y="7"/>
                    </a:lnTo>
                    <a:lnTo>
                      <a:pt x="26" y="3"/>
                    </a:lnTo>
                    <a:lnTo>
                      <a:pt x="29" y="2"/>
                    </a:lnTo>
                    <a:lnTo>
                      <a:pt x="33" y="1"/>
                    </a:lnTo>
                    <a:lnTo>
                      <a:pt x="3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6" name="Freeform 44"/>
              <p:cNvSpPr>
                <a:spLocks noEditPoints="1"/>
              </p:cNvSpPr>
              <p:nvPr/>
            </p:nvSpPr>
            <p:spPr bwMode="auto">
              <a:xfrm>
                <a:off x="2419350" y="6038850"/>
                <a:ext cx="14288" cy="111125"/>
              </a:xfrm>
              <a:custGeom>
                <a:avLst/>
                <a:gdLst>
                  <a:gd name="T0" fmla="*/ 0 w 17"/>
                  <a:gd name="T1" fmla="*/ 38 h 138"/>
                  <a:gd name="T2" fmla="*/ 17 w 17"/>
                  <a:gd name="T3" fmla="*/ 38 h 138"/>
                  <a:gd name="T4" fmla="*/ 17 w 17"/>
                  <a:gd name="T5" fmla="*/ 138 h 138"/>
                  <a:gd name="T6" fmla="*/ 0 w 17"/>
                  <a:gd name="T7" fmla="*/ 138 h 138"/>
                  <a:gd name="T8" fmla="*/ 0 w 17"/>
                  <a:gd name="T9" fmla="*/ 38 h 138"/>
                  <a:gd name="T10" fmla="*/ 0 w 17"/>
                  <a:gd name="T11" fmla="*/ 0 h 138"/>
                  <a:gd name="T12" fmla="*/ 17 w 17"/>
                  <a:gd name="T13" fmla="*/ 0 h 138"/>
                  <a:gd name="T14" fmla="*/ 17 w 17"/>
                  <a:gd name="T15" fmla="*/ 19 h 138"/>
                  <a:gd name="T16" fmla="*/ 0 w 17"/>
                  <a:gd name="T17" fmla="*/ 19 h 138"/>
                  <a:gd name="T18" fmla="*/ 0 w 17"/>
                  <a:gd name="T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8">
                    <a:moveTo>
                      <a:pt x="0" y="38"/>
                    </a:moveTo>
                    <a:lnTo>
                      <a:pt x="17" y="38"/>
                    </a:lnTo>
                    <a:lnTo>
                      <a:pt x="17" y="138"/>
                    </a:lnTo>
                    <a:lnTo>
                      <a:pt x="0" y="138"/>
                    </a:lnTo>
                    <a:lnTo>
                      <a:pt x="0" y="38"/>
                    </a:lnTo>
                    <a:close/>
                    <a:moveTo>
                      <a:pt x="0" y="0"/>
                    </a:moveTo>
                    <a:lnTo>
                      <a:pt x="17" y="0"/>
                    </a:lnTo>
                    <a:lnTo>
                      <a:pt x="17" y="19"/>
                    </a:lnTo>
                    <a:lnTo>
                      <a:pt x="0" y="19"/>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7" name="Freeform 45"/>
              <p:cNvSpPr>
                <a:spLocks noEditPoints="1"/>
              </p:cNvSpPr>
              <p:nvPr/>
            </p:nvSpPr>
            <p:spPr bwMode="auto">
              <a:xfrm>
                <a:off x="2447925" y="6067425"/>
                <a:ext cx="73025" cy="84138"/>
              </a:xfrm>
              <a:custGeom>
                <a:avLst/>
                <a:gdLst>
                  <a:gd name="T0" fmla="*/ 58 w 92"/>
                  <a:gd name="T1" fmla="*/ 56 h 104"/>
                  <a:gd name="T2" fmla="*/ 36 w 92"/>
                  <a:gd name="T3" fmla="*/ 59 h 104"/>
                  <a:gd name="T4" fmla="*/ 27 w 92"/>
                  <a:gd name="T5" fmla="*/ 62 h 104"/>
                  <a:gd name="T6" fmla="*/ 22 w 92"/>
                  <a:gd name="T7" fmla="*/ 65 h 104"/>
                  <a:gd name="T8" fmla="*/ 19 w 92"/>
                  <a:gd name="T9" fmla="*/ 71 h 104"/>
                  <a:gd name="T10" fmla="*/ 19 w 92"/>
                  <a:gd name="T11" fmla="*/ 80 h 104"/>
                  <a:gd name="T12" fmla="*/ 23 w 92"/>
                  <a:gd name="T13" fmla="*/ 86 h 104"/>
                  <a:gd name="T14" fmla="*/ 32 w 92"/>
                  <a:gd name="T15" fmla="*/ 91 h 104"/>
                  <a:gd name="T16" fmla="*/ 45 w 92"/>
                  <a:gd name="T17" fmla="*/ 91 h 104"/>
                  <a:gd name="T18" fmla="*/ 55 w 92"/>
                  <a:gd name="T19" fmla="*/ 86 h 104"/>
                  <a:gd name="T20" fmla="*/ 64 w 92"/>
                  <a:gd name="T21" fmla="*/ 80 h 104"/>
                  <a:gd name="T22" fmla="*/ 68 w 92"/>
                  <a:gd name="T23" fmla="*/ 71 h 104"/>
                  <a:gd name="T24" fmla="*/ 69 w 92"/>
                  <a:gd name="T25" fmla="*/ 58 h 104"/>
                  <a:gd name="T26" fmla="*/ 48 w 92"/>
                  <a:gd name="T27" fmla="*/ 0 h 104"/>
                  <a:gd name="T28" fmla="*/ 68 w 92"/>
                  <a:gd name="T29" fmla="*/ 3 h 104"/>
                  <a:gd name="T30" fmla="*/ 77 w 92"/>
                  <a:gd name="T31" fmla="*/ 8 h 104"/>
                  <a:gd name="T32" fmla="*/ 83 w 92"/>
                  <a:gd name="T33" fmla="*/ 14 h 104"/>
                  <a:gd name="T34" fmla="*/ 86 w 92"/>
                  <a:gd name="T35" fmla="*/ 22 h 104"/>
                  <a:gd name="T36" fmla="*/ 86 w 92"/>
                  <a:gd name="T37" fmla="*/ 31 h 104"/>
                  <a:gd name="T38" fmla="*/ 86 w 92"/>
                  <a:gd name="T39" fmla="*/ 61 h 104"/>
                  <a:gd name="T40" fmla="*/ 87 w 92"/>
                  <a:gd name="T41" fmla="*/ 84 h 104"/>
                  <a:gd name="T42" fmla="*/ 90 w 92"/>
                  <a:gd name="T43" fmla="*/ 96 h 104"/>
                  <a:gd name="T44" fmla="*/ 74 w 92"/>
                  <a:gd name="T45" fmla="*/ 102 h 104"/>
                  <a:gd name="T46" fmla="*/ 70 w 92"/>
                  <a:gd name="T47" fmla="*/ 90 h 104"/>
                  <a:gd name="T48" fmla="*/ 53 w 92"/>
                  <a:gd name="T49" fmla="*/ 101 h 104"/>
                  <a:gd name="T50" fmla="*/ 33 w 92"/>
                  <a:gd name="T51" fmla="*/ 104 h 104"/>
                  <a:gd name="T52" fmla="*/ 9 w 92"/>
                  <a:gd name="T53" fmla="*/ 96 h 104"/>
                  <a:gd name="T54" fmla="*/ 0 w 92"/>
                  <a:gd name="T55" fmla="*/ 76 h 104"/>
                  <a:gd name="T56" fmla="*/ 1 w 92"/>
                  <a:gd name="T57" fmla="*/ 66 h 104"/>
                  <a:gd name="T58" fmla="*/ 5 w 92"/>
                  <a:gd name="T59" fmla="*/ 58 h 104"/>
                  <a:gd name="T60" fmla="*/ 12 w 92"/>
                  <a:gd name="T61" fmla="*/ 53 h 104"/>
                  <a:gd name="T62" fmla="*/ 24 w 92"/>
                  <a:gd name="T63" fmla="*/ 47 h 104"/>
                  <a:gd name="T64" fmla="*/ 33 w 92"/>
                  <a:gd name="T65" fmla="*/ 45 h 104"/>
                  <a:gd name="T66" fmla="*/ 57 w 92"/>
                  <a:gd name="T67" fmla="*/ 41 h 104"/>
                  <a:gd name="T68" fmla="*/ 69 w 92"/>
                  <a:gd name="T69" fmla="*/ 35 h 104"/>
                  <a:gd name="T70" fmla="*/ 68 w 92"/>
                  <a:gd name="T71" fmla="*/ 26 h 104"/>
                  <a:gd name="T72" fmla="*/ 65 w 92"/>
                  <a:gd name="T73" fmla="*/ 20 h 104"/>
                  <a:gd name="T74" fmla="*/ 46 w 92"/>
                  <a:gd name="T75" fmla="*/ 14 h 104"/>
                  <a:gd name="T76" fmla="*/ 35 w 92"/>
                  <a:gd name="T77" fmla="*/ 16 h 104"/>
                  <a:gd name="T78" fmla="*/ 28 w 92"/>
                  <a:gd name="T79" fmla="*/ 18 h 104"/>
                  <a:gd name="T80" fmla="*/ 21 w 92"/>
                  <a:gd name="T81" fmla="*/ 27 h 104"/>
                  <a:gd name="T82" fmla="*/ 2 w 92"/>
                  <a:gd name="T83" fmla="*/ 31 h 104"/>
                  <a:gd name="T84" fmla="*/ 6 w 92"/>
                  <a:gd name="T85" fmla="*/ 19 h 104"/>
                  <a:gd name="T86" fmla="*/ 14 w 92"/>
                  <a:gd name="T87" fmla="*/ 10 h 104"/>
                  <a:gd name="T88" fmla="*/ 26 w 92"/>
                  <a:gd name="T89" fmla="*/ 3 h 104"/>
                  <a:gd name="T90" fmla="*/ 48 w 92"/>
                  <a:gd name="T9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 h="104">
                    <a:moveTo>
                      <a:pt x="69" y="52"/>
                    </a:moveTo>
                    <a:lnTo>
                      <a:pt x="58" y="56"/>
                    </a:lnTo>
                    <a:lnTo>
                      <a:pt x="41" y="58"/>
                    </a:lnTo>
                    <a:lnTo>
                      <a:pt x="36" y="59"/>
                    </a:lnTo>
                    <a:lnTo>
                      <a:pt x="30" y="61"/>
                    </a:lnTo>
                    <a:lnTo>
                      <a:pt x="27" y="62"/>
                    </a:lnTo>
                    <a:lnTo>
                      <a:pt x="24" y="63"/>
                    </a:lnTo>
                    <a:lnTo>
                      <a:pt x="22" y="65"/>
                    </a:lnTo>
                    <a:lnTo>
                      <a:pt x="20" y="67"/>
                    </a:lnTo>
                    <a:lnTo>
                      <a:pt x="19" y="71"/>
                    </a:lnTo>
                    <a:lnTo>
                      <a:pt x="18" y="75"/>
                    </a:lnTo>
                    <a:lnTo>
                      <a:pt x="19" y="80"/>
                    </a:lnTo>
                    <a:lnTo>
                      <a:pt x="20" y="83"/>
                    </a:lnTo>
                    <a:lnTo>
                      <a:pt x="23" y="86"/>
                    </a:lnTo>
                    <a:lnTo>
                      <a:pt x="27" y="89"/>
                    </a:lnTo>
                    <a:lnTo>
                      <a:pt x="32" y="91"/>
                    </a:lnTo>
                    <a:lnTo>
                      <a:pt x="38" y="91"/>
                    </a:lnTo>
                    <a:lnTo>
                      <a:pt x="45" y="91"/>
                    </a:lnTo>
                    <a:lnTo>
                      <a:pt x="50" y="89"/>
                    </a:lnTo>
                    <a:lnTo>
                      <a:pt x="55" y="86"/>
                    </a:lnTo>
                    <a:lnTo>
                      <a:pt x="60" y="83"/>
                    </a:lnTo>
                    <a:lnTo>
                      <a:pt x="64" y="80"/>
                    </a:lnTo>
                    <a:lnTo>
                      <a:pt x="66" y="75"/>
                    </a:lnTo>
                    <a:lnTo>
                      <a:pt x="68" y="71"/>
                    </a:lnTo>
                    <a:lnTo>
                      <a:pt x="69" y="65"/>
                    </a:lnTo>
                    <a:lnTo>
                      <a:pt x="69" y="58"/>
                    </a:lnTo>
                    <a:lnTo>
                      <a:pt x="69" y="52"/>
                    </a:lnTo>
                    <a:close/>
                    <a:moveTo>
                      <a:pt x="48" y="0"/>
                    </a:moveTo>
                    <a:lnTo>
                      <a:pt x="59" y="1"/>
                    </a:lnTo>
                    <a:lnTo>
                      <a:pt x="68" y="3"/>
                    </a:lnTo>
                    <a:lnTo>
                      <a:pt x="74" y="5"/>
                    </a:lnTo>
                    <a:lnTo>
                      <a:pt x="77" y="8"/>
                    </a:lnTo>
                    <a:lnTo>
                      <a:pt x="81" y="11"/>
                    </a:lnTo>
                    <a:lnTo>
                      <a:pt x="83" y="14"/>
                    </a:lnTo>
                    <a:lnTo>
                      <a:pt x="84" y="18"/>
                    </a:lnTo>
                    <a:lnTo>
                      <a:pt x="86" y="22"/>
                    </a:lnTo>
                    <a:lnTo>
                      <a:pt x="86" y="26"/>
                    </a:lnTo>
                    <a:lnTo>
                      <a:pt x="86" y="31"/>
                    </a:lnTo>
                    <a:lnTo>
                      <a:pt x="86" y="38"/>
                    </a:lnTo>
                    <a:lnTo>
                      <a:pt x="86" y="61"/>
                    </a:lnTo>
                    <a:lnTo>
                      <a:pt x="86" y="74"/>
                    </a:lnTo>
                    <a:lnTo>
                      <a:pt x="87" y="84"/>
                    </a:lnTo>
                    <a:lnTo>
                      <a:pt x="87" y="90"/>
                    </a:lnTo>
                    <a:lnTo>
                      <a:pt x="90" y="96"/>
                    </a:lnTo>
                    <a:lnTo>
                      <a:pt x="92" y="102"/>
                    </a:lnTo>
                    <a:lnTo>
                      <a:pt x="74" y="102"/>
                    </a:lnTo>
                    <a:lnTo>
                      <a:pt x="72" y="96"/>
                    </a:lnTo>
                    <a:lnTo>
                      <a:pt x="70" y="90"/>
                    </a:lnTo>
                    <a:lnTo>
                      <a:pt x="62" y="96"/>
                    </a:lnTo>
                    <a:lnTo>
                      <a:pt x="53" y="101"/>
                    </a:lnTo>
                    <a:lnTo>
                      <a:pt x="44" y="103"/>
                    </a:lnTo>
                    <a:lnTo>
                      <a:pt x="33" y="104"/>
                    </a:lnTo>
                    <a:lnTo>
                      <a:pt x="19" y="102"/>
                    </a:lnTo>
                    <a:lnTo>
                      <a:pt x="9" y="96"/>
                    </a:lnTo>
                    <a:lnTo>
                      <a:pt x="2" y="87"/>
                    </a:lnTo>
                    <a:lnTo>
                      <a:pt x="0" y="76"/>
                    </a:lnTo>
                    <a:lnTo>
                      <a:pt x="0" y="71"/>
                    </a:lnTo>
                    <a:lnTo>
                      <a:pt x="1" y="66"/>
                    </a:lnTo>
                    <a:lnTo>
                      <a:pt x="3" y="63"/>
                    </a:lnTo>
                    <a:lnTo>
                      <a:pt x="5" y="58"/>
                    </a:lnTo>
                    <a:lnTo>
                      <a:pt x="9" y="55"/>
                    </a:lnTo>
                    <a:lnTo>
                      <a:pt x="12" y="53"/>
                    </a:lnTo>
                    <a:lnTo>
                      <a:pt x="18" y="49"/>
                    </a:lnTo>
                    <a:lnTo>
                      <a:pt x="24" y="47"/>
                    </a:lnTo>
                    <a:lnTo>
                      <a:pt x="28" y="46"/>
                    </a:lnTo>
                    <a:lnTo>
                      <a:pt x="33" y="45"/>
                    </a:lnTo>
                    <a:lnTo>
                      <a:pt x="39" y="45"/>
                    </a:lnTo>
                    <a:lnTo>
                      <a:pt x="57" y="41"/>
                    </a:lnTo>
                    <a:lnTo>
                      <a:pt x="69" y="39"/>
                    </a:lnTo>
                    <a:lnTo>
                      <a:pt x="69" y="35"/>
                    </a:lnTo>
                    <a:lnTo>
                      <a:pt x="69" y="29"/>
                    </a:lnTo>
                    <a:lnTo>
                      <a:pt x="68" y="26"/>
                    </a:lnTo>
                    <a:lnTo>
                      <a:pt x="67" y="22"/>
                    </a:lnTo>
                    <a:lnTo>
                      <a:pt x="65" y="20"/>
                    </a:lnTo>
                    <a:lnTo>
                      <a:pt x="57" y="16"/>
                    </a:lnTo>
                    <a:lnTo>
                      <a:pt x="46" y="14"/>
                    </a:lnTo>
                    <a:lnTo>
                      <a:pt x="40" y="14"/>
                    </a:lnTo>
                    <a:lnTo>
                      <a:pt x="35" y="16"/>
                    </a:lnTo>
                    <a:lnTo>
                      <a:pt x="31" y="17"/>
                    </a:lnTo>
                    <a:lnTo>
                      <a:pt x="28" y="18"/>
                    </a:lnTo>
                    <a:lnTo>
                      <a:pt x="24" y="22"/>
                    </a:lnTo>
                    <a:lnTo>
                      <a:pt x="21" y="27"/>
                    </a:lnTo>
                    <a:lnTo>
                      <a:pt x="19" y="34"/>
                    </a:lnTo>
                    <a:lnTo>
                      <a:pt x="2" y="31"/>
                    </a:lnTo>
                    <a:lnTo>
                      <a:pt x="4" y="25"/>
                    </a:lnTo>
                    <a:lnTo>
                      <a:pt x="6" y="19"/>
                    </a:lnTo>
                    <a:lnTo>
                      <a:pt x="10" y="13"/>
                    </a:lnTo>
                    <a:lnTo>
                      <a:pt x="14" y="10"/>
                    </a:lnTo>
                    <a:lnTo>
                      <a:pt x="19" y="7"/>
                    </a:lnTo>
                    <a:lnTo>
                      <a:pt x="26" y="3"/>
                    </a:lnTo>
                    <a:lnTo>
                      <a:pt x="36"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8" name="Rectangle 46"/>
              <p:cNvSpPr>
                <a:spLocks noChangeArrowheads="1"/>
              </p:cNvSpPr>
              <p:nvPr/>
            </p:nvSpPr>
            <p:spPr bwMode="auto">
              <a:xfrm>
                <a:off x="2538413" y="6038850"/>
                <a:ext cx="14288" cy="11112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8447" name="Group 58446"/>
            <p:cNvGrpSpPr/>
            <p:nvPr/>
          </p:nvGrpSpPr>
          <p:grpSpPr>
            <a:xfrm>
              <a:off x="708025" y="3532188"/>
              <a:ext cx="579438" cy="2214562"/>
              <a:chOff x="708025" y="3532188"/>
              <a:chExt cx="579438" cy="2214562"/>
            </a:xfrm>
          </p:grpSpPr>
          <p:sp>
            <p:nvSpPr>
              <p:cNvPr id="570" name="Line 12"/>
              <p:cNvSpPr>
                <a:spLocks noChangeShapeType="1"/>
              </p:cNvSpPr>
              <p:nvPr/>
            </p:nvSpPr>
            <p:spPr bwMode="auto">
              <a:xfrm flipV="1">
                <a:off x="1287463" y="3605213"/>
                <a:ext cx="0" cy="2105025"/>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99" name="Line 47"/>
              <p:cNvSpPr>
                <a:spLocks noChangeShapeType="1"/>
              </p:cNvSpPr>
              <p:nvPr/>
            </p:nvSpPr>
            <p:spPr bwMode="auto">
              <a:xfrm flipH="1">
                <a:off x="1220788" y="5710238"/>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00" name="Freeform 48"/>
              <p:cNvSpPr>
                <a:spLocks noEditPoints="1"/>
              </p:cNvSpPr>
              <p:nvPr/>
            </p:nvSpPr>
            <p:spPr bwMode="auto">
              <a:xfrm>
                <a:off x="938213" y="5635625"/>
                <a:ext cx="71438" cy="111125"/>
              </a:xfrm>
              <a:custGeom>
                <a:avLst/>
                <a:gdLst>
                  <a:gd name="T0" fmla="*/ 45 w 90"/>
                  <a:gd name="T1" fmla="*/ 15 h 140"/>
                  <a:gd name="T2" fmla="*/ 34 w 90"/>
                  <a:gd name="T3" fmla="*/ 17 h 140"/>
                  <a:gd name="T4" fmla="*/ 26 w 90"/>
                  <a:gd name="T5" fmla="*/ 24 h 140"/>
                  <a:gd name="T6" fmla="*/ 22 w 90"/>
                  <a:gd name="T7" fmla="*/ 35 h 140"/>
                  <a:gd name="T8" fmla="*/ 18 w 90"/>
                  <a:gd name="T9" fmla="*/ 51 h 140"/>
                  <a:gd name="T10" fmla="*/ 17 w 90"/>
                  <a:gd name="T11" fmla="*/ 71 h 140"/>
                  <a:gd name="T12" fmla="*/ 18 w 90"/>
                  <a:gd name="T13" fmla="*/ 91 h 140"/>
                  <a:gd name="T14" fmla="*/ 21 w 90"/>
                  <a:gd name="T15" fmla="*/ 106 h 140"/>
                  <a:gd name="T16" fmla="*/ 25 w 90"/>
                  <a:gd name="T17" fmla="*/ 116 h 140"/>
                  <a:gd name="T18" fmla="*/ 34 w 90"/>
                  <a:gd name="T19" fmla="*/ 125 h 140"/>
                  <a:gd name="T20" fmla="*/ 45 w 90"/>
                  <a:gd name="T21" fmla="*/ 127 h 140"/>
                  <a:gd name="T22" fmla="*/ 55 w 90"/>
                  <a:gd name="T23" fmla="*/ 125 h 140"/>
                  <a:gd name="T24" fmla="*/ 64 w 90"/>
                  <a:gd name="T25" fmla="*/ 116 h 140"/>
                  <a:gd name="T26" fmla="*/ 69 w 90"/>
                  <a:gd name="T27" fmla="*/ 106 h 140"/>
                  <a:gd name="T28" fmla="*/ 71 w 90"/>
                  <a:gd name="T29" fmla="*/ 91 h 140"/>
                  <a:gd name="T30" fmla="*/ 72 w 90"/>
                  <a:gd name="T31" fmla="*/ 71 h 140"/>
                  <a:gd name="T32" fmla="*/ 71 w 90"/>
                  <a:gd name="T33" fmla="*/ 51 h 140"/>
                  <a:gd name="T34" fmla="*/ 69 w 90"/>
                  <a:gd name="T35" fmla="*/ 36 h 140"/>
                  <a:gd name="T36" fmla="*/ 64 w 90"/>
                  <a:gd name="T37" fmla="*/ 26 h 140"/>
                  <a:gd name="T38" fmla="*/ 55 w 90"/>
                  <a:gd name="T39" fmla="*/ 17 h 140"/>
                  <a:gd name="T40" fmla="*/ 45 w 90"/>
                  <a:gd name="T41" fmla="*/ 15 h 140"/>
                  <a:gd name="T42" fmla="*/ 45 w 90"/>
                  <a:gd name="T43" fmla="*/ 0 h 140"/>
                  <a:gd name="T44" fmla="*/ 55 w 90"/>
                  <a:gd name="T45" fmla="*/ 1 h 140"/>
                  <a:gd name="T46" fmla="*/ 64 w 90"/>
                  <a:gd name="T47" fmla="*/ 4 h 140"/>
                  <a:gd name="T48" fmla="*/ 70 w 90"/>
                  <a:gd name="T49" fmla="*/ 8 h 140"/>
                  <a:gd name="T50" fmla="*/ 74 w 90"/>
                  <a:gd name="T51" fmla="*/ 12 h 140"/>
                  <a:gd name="T52" fmla="*/ 78 w 90"/>
                  <a:gd name="T53" fmla="*/ 18 h 140"/>
                  <a:gd name="T54" fmla="*/ 83 w 90"/>
                  <a:gd name="T55" fmla="*/ 27 h 140"/>
                  <a:gd name="T56" fmla="*/ 87 w 90"/>
                  <a:gd name="T57" fmla="*/ 38 h 140"/>
                  <a:gd name="T58" fmla="*/ 89 w 90"/>
                  <a:gd name="T59" fmla="*/ 52 h 140"/>
                  <a:gd name="T60" fmla="*/ 90 w 90"/>
                  <a:gd name="T61" fmla="*/ 71 h 140"/>
                  <a:gd name="T62" fmla="*/ 89 w 90"/>
                  <a:gd name="T63" fmla="*/ 92 h 140"/>
                  <a:gd name="T64" fmla="*/ 85 w 90"/>
                  <a:gd name="T65" fmla="*/ 110 h 140"/>
                  <a:gd name="T66" fmla="*/ 79 w 90"/>
                  <a:gd name="T67" fmla="*/ 124 h 140"/>
                  <a:gd name="T68" fmla="*/ 70 w 90"/>
                  <a:gd name="T69" fmla="*/ 133 h 140"/>
                  <a:gd name="T70" fmla="*/ 59 w 90"/>
                  <a:gd name="T71" fmla="*/ 139 h 140"/>
                  <a:gd name="T72" fmla="*/ 45 w 90"/>
                  <a:gd name="T73" fmla="*/ 140 h 140"/>
                  <a:gd name="T74" fmla="*/ 33 w 90"/>
                  <a:gd name="T75" fmla="*/ 139 h 140"/>
                  <a:gd name="T76" fmla="*/ 23 w 90"/>
                  <a:gd name="T77" fmla="*/ 135 h 140"/>
                  <a:gd name="T78" fmla="*/ 14 w 90"/>
                  <a:gd name="T79" fmla="*/ 127 h 140"/>
                  <a:gd name="T80" fmla="*/ 6 w 90"/>
                  <a:gd name="T81" fmla="*/ 112 h 140"/>
                  <a:gd name="T82" fmla="*/ 1 w 90"/>
                  <a:gd name="T83" fmla="*/ 94 h 140"/>
                  <a:gd name="T84" fmla="*/ 0 w 90"/>
                  <a:gd name="T85" fmla="*/ 71 h 140"/>
                  <a:gd name="T86" fmla="*/ 1 w 90"/>
                  <a:gd name="T87" fmla="*/ 48 h 140"/>
                  <a:gd name="T88" fmla="*/ 5 w 90"/>
                  <a:gd name="T89" fmla="*/ 31 h 140"/>
                  <a:gd name="T90" fmla="*/ 12 w 90"/>
                  <a:gd name="T91" fmla="*/ 18 h 140"/>
                  <a:gd name="T92" fmla="*/ 21 w 90"/>
                  <a:gd name="T93" fmla="*/ 8 h 140"/>
                  <a:gd name="T94" fmla="*/ 32 w 90"/>
                  <a:gd name="T95" fmla="*/ 2 h 140"/>
                  <a:gd name="T96" fmla="*/ 45 w 9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0">
                    <a:moveTo>
                      <a:pt x="45" y="15"/>
                    </a:moveTo>
                    <a:lnTo>
                      <a:pt x="34" y="17"/>
                    </a:lnTo>
                    <a:lnTo>
                      <a:pt x="26" y="24"/>
                    </a:lnTo>
                    <a:lnTo>
                      <a:pt x="22" y="35"/>
                    </a:lnTo>
                    <a:lnTo>
                      <a:pt x="18" y="51"/>
                    </a:lnTo>
                    <a:lnTo>
                      <a:pt x="17" y="71"/>
                    </a:lnTo>
                    <a:lnTo>
                      <a:pt x="18" y="91"/>
                    </a:lnTo>
                    <a:lnTo>
                      <a:pt x="21" y="106"/>
                    </a:lnTo>
                    <a:lnTo>
                      <a:pt x="25" y="116"/>
                    </a:lnTo>
                    <a:lnTo>
                      <a:pt x="34" y="125"/>
                    </a:lnTo>
                    <a:lnTo>
                      <a:pt x="45" y="127"/>
                    </a:lnTo>
                    <a:lnTo>
                      <a:pt x="55" y="125"/>
                    </a:lnTo>
                    <a:lnTo>
                      <a:pt x="64" y="116"/>
                    </a:lnTo>
                    <a:lnTo>
                      <a:pt x="69" y="106"/>
                    </a:lnTo>
                    <a:lnTo>
                      <a:pt x="71" y="91"/>
                    </a:lnTo>
                    <a:lnTo>
                      <a:pt x="72" y="71"/>
                    </a:lnTo>
                    <a:lnTo>
                      <a:pt x="71" y="51"/>
                    </a:lnTo>
                    <a:lnTo>
                      <a:pt x="69" y="36"/>
                    </a:lnTo>
                    <a:lnTo>
                      <a:pt x="64" y="26"/>
                    </a:lnTo>
                    <a:lnTo>
                      <a:pt x="55" y="17"/>
                    </a:lnTo>
                    <a:lnTo>
                      <a:pt x="45" y="15"/>
                    </a:lnTo>
                    <a:close/>
                    <a:moveTo>
                      <a:pt x="45" y="0"/>
                    </a:moveTo>
                    <a:lnTo>
                      <a:pt x="55" y="1"/>
                    </a:lnTo>
                    <a:lnTo>
                      <a:pt x="64" y="4"/>
                    </a:lnTo>
                    <a:lnTo>
                      <a:pt x="70" y="8"/>
                    </a:lnTo>
                    <a:lnTo>
                      <a:pt x="74" y="12"/>
                    </a:lnTo>
                    <a:lnTo>
                      <a:pt x="78" y="18"/>
                    </a:lnTo>
                    <a:lnTo>
                      <a:pt x="83" y="27"/>
                    </a:lnTo>
                    <a:lnTo>
                      <a:pt x="87" y="38"/>
                    </a:lnTo>
                    <a:lnTo>
                      <a:pt x="89" y="52"/>
                    </a:lnTo>
                    <a:lnTo>
                      <a:pt x="90" y="71"/>
                    </a:lnTo>
                    <a:lnTo>
                      <a:pt x="89" y="92"/>
                    </a:lnTo>
                    <a:lnTo>
                      <a:pt x="85" y="110"/>
                    </a:lnTo>
                    <a:lnTo>
                      <a:pt x="79" y="124"/>
                    </a:lnTo>
                    <a:lnTo>
                      <a:pt x="70" y="133"/>
                    </a:lnTo>
                    <a:lnTo>
                      <a:pt x="59" y="139"/>
                    </a:lnTo>
                    <a:lnTo>
                      <a:pt x="45" y="140"/>
                    </a:lnTo>
                    <a:lnTo>
                      <a:pt x="33" y="139"/>
                    </a:lnTo>
                    <a:lnTo>
                      <a:pt x="23" y="135"/>
                    </a:lnTo>
                    <a:lnTo>
                      <a:pt x="14" y="127"/>
                    </a:lnTo>
                    <a:lnTo>
                      <a:pt x="6" y="112"/>
                    </a:lnTo>
                    <a:lnTo>
                      <a:pt x="1" y="94"/>
                    </a:lnTo>
                    <a:lnTo>
                      <a:pt x="0" y="71"/>
                    </a:lnTo>
                    <a:lnTo>
                      <a:pt x="1" y="48"/>
                    </a:lnTo>
                    <a:lnTo>
                      <a:pt x="5" y="31"/>
                    </a:lnTo>
                    <a:lnTo>
                      <a:pt x="12" y="18"/>
                    </a:lnTo>
                    <a:lnTo>
                      <a:pt x="21" y="8"/>
                    </a:lnTo>
                    <a:lnTo>
                      <a:pt x="32"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1" name="Rectangle 49"/>
              <p:cNvSpPr>
                <a:spLocks noChangeArrowheads="1"/>
              </p:cNvSpPr>
              <p:nvPr/>
            </p:nvSpPr>
            <p:spPr bwMode="auto">
              <a:xfrm>
                <a:off x="1036638" y="5730875"/>
                <a:ext cx="15875" cy="14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02" name="Freeform 50"/>
              <p:cNvSpPr>
                <a:spLocks noEditPoints="1"/>
              </p:cNvSpPr>
              <p:nvPr/>
            </p:nvSpPr>
            <p:spPr bwMode="auto">
              <a:xfrm>
                <a:off x="1065213" y="5635625"/>
                <a:ext cx="71438" cy="111125"/>
              </a:xfrm>
              <a:custGeom>
                <a:avLst/>
                <a:gdLst>
                  <a:gd name="T0" fmla="*/ 45 w 90"/>
                  <a:gd name="T1" fmla="*/ 15 h 140"/>
                  <a:gd name="T2" fmla="*/ 34 w 90"/>
                  <a:gd name="T3" fmla="*/ 17 h 140"/>
                  <a:gd name="T4" fmla="*/ 26 w 90"/>
                  <a:gd name="T5" fmla="*/ 24 h 140"/>
                  <a:gd name="T6" fmla="*/ 21 w 90"/>
                  <a:gd name="T7" fmla="*/ 35 h 140"/>
                  <a:gd name="T8" fmla="*/ 18 w 90"/>
                  <a:gd name="T9" fmla="*/ 51 h 140"/>
                  <a:gd name="T10" fmla="*/ 17 w 90"/>
                  <a:gd name="T11" fmla="*/ 71 h 140"/>
                  <a:gd name="T12" fmla="*/ 18 w 90"/>
                  <a:gd name="T13" fmla="*/ 91 h 140"/>
                  <a:gd name="T14" fmla="*/ 21 w 90"/>
                  <a:gd name="T15" fmla="*/ 106 h 140"/>
                  <a:gd name="T16" fmla="*/ 25 w 90"/>
                  <a:gd name="T17" fmla="*/ 116 h 140"/>
                  <a:gd name="T18" fmla="*/ 34 w 90"/>
                  <a:gd name="T19" fmla="*/ 125 h 140"/>
                  <a:gd name="T20" fmla="*/ 45 w 90"/>
                  <a:gd name="T21" fmla="*/ 127 h 140"/>
                  <a:gd name="T22" fmla="*/ 55 w 90"/>
                  <a:gd name="T23" fmla="*/ 125 h 140"/>
                  <a:gd name="T24" fmla="*/ 64 w 90"/>
                  <a:gd name="T25" fmla="*/ 116 h 140"/>
                  <a:gd name="T26" fmla="*/ 68 w 90"/>
                  <a:gd name="T27" fmla="*/ 106 h 140"/>
                  <a:gd name="T28" fmla="*/ 72 w 90"/>
                  <a:gd name="T29" fmla="*/ 91 h 140"/>
                  <a:gd name="T30" fmla="*/ 72 w 90"/>
                  <a:gd name="T31" fmla="*/ 71 h 140"/>
                  <a:gd name="T32" fmla="*/ 72 w 90"/>
                  <a:gd name="T33" fmla="*/ 51 h 140"/>
                  <a:gd name="T34" fmla="*/ 68 w 90"/>
                  <a:gd name="T35" fmla="*/ 36 h 140"/>
                  <a:gd name="T36" fmla="*/ 64 w 90"/>
                  <a:gd name="T37" fmla="*/ 26 h 140"/>
                  <a:gd name="T38" fmla="*/ 55 w 90"/>
                  <a:gd name="T39" fmla="*/ 17 h 140"/>
                  <a:gd name="T40" fmla="*/ 45 w 90"/>
                  <a:gd name="T41" fmla="*/ 15 h 140"/>
                  <a:gd name="T42" fmla="*/ 45 w 90"/>
                  <a:gd name="T43" fmla="*/ 0 h 140"/>
                  <a:gd name="T44" fmla="*/ 55 w 90"/>
                  <a:gd name="T45" fmla="*/ 1 h 140"/>
                  <a:gd name="T46" fmla="*/ 64 w 90"/>
                  <a:gd name="T47" fmla="*/ 4 h 140"/>
                  <a:gd name="T48" fmla="*/ 70 w 90"/>
                  <a:gd name="T49" fmla="*/ 8 h 140"/>
                  <a:gd name="T50" fmla="*/ 74 w 90"/>
                  <a:gd name="T51" fmla="*/ 12 h 140"/>
                  <a:gd name="T52" fmla="*/ 79 w 90"/>
                  <a:gd name="T53" fmla="*/ 18 h 140"/>
                  <a:gd name="T54" fmla="*/ 83 w 90"/>
                  <a:gd name="T55" fmla="*/ 27 h 140"/>
                  <a:gd name="T56" fmla="*/ 86 w 90"/>
                  <a:gd name="T57" fmla="*/ 38 h 140"/>
                  <a:gd name="T58" fmla="*/ 89 w 90"/>
                  <a:gd name="T59" fmla="*/ 52 h 140"/>
                  <a:gd name="T60" fmla="*/ 90 w 90"/>
                  <a:gd name="T61" fmla="*/ 71 h 140"/>
                  <a:gd name="T62" fmla="*/ 89 w 90"/>
                  <a:gd name="T63" fmla="*/ 92 h 140"/>
                  <a:gd name="T64" fmla="*/ 84 w 90"/>
                  <a:gd name="T65" fmla="*/ 110 h 140"/>
                  <a:gd name="T66" fmla="*/ 79 w 90"/>
                  <a:gd name="T67" fmla="*/ 124 h 140"/>
                  <a:gd name="T68" fmla="*/ 70 w 90"/>
                  <a:gd name="T69" fmla="*/ 133 h 140"/>
                  <a:gd name="T70" fmla="*/ 58 w 90"/>
                  <a:gd name="T71" fmla="*/ 139 h 140"/>
                  <a:gd name="T72" fmla="*/ 45 w 90"/>
                  <a:gd name="T73" fmla="*/ 140 h 140"/>
                  <a:gd name="T74" fmla="*/ 32 w 90"/>
                  <a:gd name="T75" fmla="*/ 139 h 140"/>
                  <a:gd name="T76" fmla="*/ 22 w 90"/>
                  <a:gd name="T77" fmla="*/ 135 h 140"/>
                  <a:gd name="T78" fmla="*/ 13 w 90"/>
                  <a:gd name="T79" fmla="*/ 127 h 140"/>
                  <a:gd name="T80" fmla="*/ 6 w 90"/>
                  <a:gd name="T81" fmla="*/ 112 h 140"/>
                  <a:gd name="T82" fmla="*/ 1 w 90"/>
                  <a:gd name="T83" fmla="*/ 94 h 140"/>
                  <a:gd name="T84" fmla="*/ 0 w 90"/>
                  <a:gd name="T85" fmla="*/ 71 h 140"/>
                  <a:gd name="T86" fmla="*/ 1 w 90"/>
                  <a:gd name="T87" fmla="*/ 48 h 140"/>
                  <a:gd name="T88" fmla="*/ 4 w 90"/>
                  <a:gd name="T89" fmla="*/ 31 h 140"/>
                  <a:gd name="T90" fmla="*/ 11 w 90"/>
                  <a:gd name="T91" fmla="*/ 18 h 140"/>
                  <a:gd name="T92" fmla="*/ 20 w 90"/>
                  <a:gd name="T93" fmla="*/ 8 h 140"/>
                  <a:gd name="T94" fmla="*/ 31 w 90"/>
                  <a:gd name="T95" fmla="*/ 2 h 140"/>
                  <a:gd name="T96" fmla="*/ 45 w 9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0">
                    <a:moveTo>
                      <a:pt x="45" y="15"/>
                    </a:moveTo>
                    <a:lnTo>
                      <a:pt x="34" y="17"/>
                    </a:lnTo>
                    <a:lnTo>
                      <a:pt x="26" y="24"/>
                    </a:lnTo>
                    <a:lnTo>
                      <a:pt x="21" y="35"/>
                    </a:lnTo>
                    <a:lnTo>
                      <a:pt x="18" y="51"/>
                    </a:lnTo>
                    <a:lnTo>
                      <a:pt x="17" y="71"/>
                    </a:lnTo>
                    <a:lnTo>
                      <a:pt x="18" y="91"/>
                    </a:lnTo>
                    <a:lnTo>
                      <a:pt x="21" y="106"/>
                    </a:lnTo>
                    <a:lnTo>
                      <a:pt x="25" y="116"/>
                    </a:lnTo>
                    <a:lnTo>
                      <a:pt x="34" y="125"/>
                    </a:lnTo>
                    <a:lnTo>
                      <a:pt x="45" y="127"/>
                    </a:lnTo>
                    <a:lnTo>
                      <a:pt x="55" y="125"/>
                    </a:lnTo>
                    <a:lnTo>
                      <a:pt x="64" y="116"/>
                    </a:lnTo>
                    <a:lnTo>
                      <a:pt x="68" y="106"/>
                    </a:lnTo>
                    <a:lnTo>
                      <a:pt x="72" y="91"/>
                    </a:lnTo>
                    <a:lnTo>
                      <a:pt x="72" y="71"/>
                    </a:lnTo>
                    <a:lnTo>
                      <a:pt x="72" y="51"/>
                    </a:lnTo>
                    <a:lnTo>
                      <a:pt x="68" y="36"/>
                    </a:lnTo>
                    <a:lnTo>
                      <a:pt x="64" y="26"/>
                    </a:lnTo>
                    <a:lnTo>
                      <a:pt x="55" y="17"/>
                    </a:lnTo>
                    <a:lnTo>
                      <a:pt x="45" y="15"/>
                    </a:lnTo>
                    <a:close/>
                    <a:moveTo>
                      <a:pt x="45" y="0"/>
                    </a:moveTo>
                    <a:lnTo>
                      <a:pt x="55" y="1"/>
                    </a:lnTo>
                    <a:lnTo>
                      <a:pt x="64" y="4"/>
                    </a:lnTo>
                    <a:lnTo>
                      <a:pt x="70" y="8"/>
                    </a:lnTo>
                    <a:lnTo>
                      <a:pt x="74" y="12"/>
                    </a:lnTo>
                    <a:lnTo>
                      <a:pt x="79" y="18"/>
                    </a:lnTo>
                    <a:lnTo>
                      <a:pt x="83" y="27"/>
                    </a:lnTo>
                    <a:lnTo>
                      <a:pt x="86" y="38"/>
                    </a:lnTo>
                    <a:lnTo>
                      <a:pt x="89" y="52"/>
                    </a:lnTo>
                    <a:lnTo>
                      <a:pt x="90" y="71"/>
                    </a:lnTo>
                    <a:lnTo>
                      <a:pt x="89" y="92"/>
                    </a:lnTo>
                    <a:lnTo>
                      <a:pt x="84" y="110"/>
                    </a:lnTo>
                    <a:lnTo>
                      <a:pt x="79" y="124"/>
                    </a:lnTo>
                    <a:lnTo>
                      <a:pt x="70" y="133"/>
                    </a:lnTo>
                    <a:lnTo>
                      <a:pt x="58" y="139"/>
                    </a:lnTo>
                    <a:lnTo>
                      <a:pt x="45" y="140"/>
                    </a:lnTo>
                    <a:lnTo>
                      <a:pt x="32" y="139"/>
                    </a:lnTo>
                    <a:lnTo>
                      <a:pt x="22" y="135"/>
                    </a:lnTo>
                    <a:lnTo>
                      <a:pt x="13" y="127"/>
                    </a:lnTo>
                    <a:lnTo>
                      <a:pt x="6" y="112"/>
                    </a:lnTo>
                    <a:lnTo>
                      <a:pt x="1" y="94"/>
                    </a:lnTo>
                    <a:lnTo>
                      <a:pt x="0" y="71"/>
                    </a:lnTo>
                    <a:lnTo>
                      <a:pt x="1" y="48"/>
                    </a:lnTo>
                    <a:lnTo>
                      <a:pt x="4" y="31"/>
                    </a:lnTo>
                    <a:lnTo>
                      <a:pt x="11" y="18"/>
                    </a:lnTo>
                    <a:lnTo>
                      <a:pt x="20" y="8"/>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3" name="Line 51"/>
              <p:cNvSpPr>
                <a:spLocks noChangeShapeType="1"/>
              </p:cNvSpPr>
              <p:nvPr/>
            </p:nvSpPr>
            <p:spPr bwMode="auto">
              <a:xfrm flipH="1">
                <a:off x="1220788" y="5287963"/>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04" name="Freeform 52"/>
              <p:cNvSpPr>
                <a:spLocks noEditPoints="1"/>
              </p:cNvSpPr>
              <p:nvPr/>
            </p:nvSpPr>
            <p:spPr bwMode="auto">
              <a:xfrm>
                <a:off x="938213" y="5214938"/>
                <a:ext cx="71438" cy="112713"/>
              </a:xfrm>
              <a:custGeom>
                <a:avLst/>
                <a:gdLst>
                  <a:gd name="T0" fmla="*/ 45 w 90"/>
                  <a:gd name="T1" fmla="*/ 14 h 141"/>
                  <a:gd name="T2" fmla="*/ 34 w 90"/>
                  <a:gd name="T3" fmla="*/ 17 h 141"/>
                  <a:gd name="T4" fmla="*/ 26 w 90"/>
                  <a:gd name="T5" fmla="*/ 24 h 141"/>
                  <a:gd name="T6" fmla="*/ 22 w 90"/>
                  <a:gd name="T7" fmla="*/ 35 h 141"/>
                  <a:gd name="T8" fmla="*/ 18 w 90"/>
                  <a:gd name="T9" fmla="*/ 50 h 141"/>
                  <a:gd name="T10" fmla="*/ 17 w 90"/>
                  <a:gd name="T11" fmla="*/ 70 h 141"/>
                  <a:gd name="T12" fmla="*/ 18 w 90"/>
                  <a:gd name="T13" fmla="*/ 91 h 141"/>
                  <a:gd name="T14" fmla="*/ 21 w 90"/>
                  <a:gd name="T15" fmla="*/ 105 h 141"/>
                  <a:gd name="T16" fmla="*/ 25 w 90"/>
                  <a:gd name="T17" fmla="*/ 115 h 141"/>
                  <a:gd name="T18" fmla="*/ 34 w 90"/>
                  <a:gd name="T19" fmla="*/ 124 h 141"/>
                  <a:gd name="T20" fmla="*/ 45 w 90"/>
                  <a:gd name="T21" fmla="*/ 127 h 141"/>
                  <a:gd name="T22" fmla="*/ 55 w 90"/>
                  <a:gd name="T23" fmla="*/ 124 h 141"/>
                  <a:gd name="T24" fmla="*/ 64 w 90"/>
                  <a:gd name="T25" fmla="*/ 115 h 141"/>
                  <a:gd name="T26" fmla="*/ 69 w 90"/>
                  <a:gd name="T27" fmla="*/ 105 h 141"/>
                  <a:gd name="T28" fmla="*/ 71 w 90"/>
                  <a:gd name="T29" fmla="*/ 91 h 141"/>
                  <a:gd name="T30" fmla="*/ 72 w 90"/>
                  <a:gd name="T31" fmla="*/ 70 h 141"/>
                  <a:gd name="T32" fmla="*/ 71 w 90"/>
                  <a:gd name="T33" fmla="*/ 50 h 141"/>
                  <a:gd name="T34" fmla="*/ 69 w 90"/>
                  <a:gd name="T35" fmla="*/ 36 h 141"/>
                  <a:gd name="T36" fmla="*/ 64 w 90"/>
                  <a:gd name="T37" fmla="*/ 26 h 141"/>
                  <a:gd name="T38" fmla="*/ 55 w 90"/>
                  <a:gd name="T39" fmla="*/ 17 h 141"/>
                  <a:gd name="T40" fmla="*/ 45 w 90"/>
                  <a:gd name="T41" fmla="*/ 14 h 141"/>
                  <a:gd name="T42" fmla="*/ 45 w 90"/>
                  <a:gd name="T43" fmla="*/ 0 h 141"/>
                  <a:gd name="T44" fmla="*/ 55 w 90"/>
                  <a:gd name="T45" fmla="*/ 1 h 141"/>
                  <a:gd name="T46" fmla="*/ 64 w 90"/>
                  <a:gd name="T47" fmla="*/ 4 h 141"/>
                  <a:gd name="T48" fmla="*/ 70 w 90"/>
                  <a:gd name="T49" fmla="*/ 8 h 141"/>
                  <a:gd name="T50" fmla="*/ 74 w 90"/>
                  <a:gd name="T51" fmla="*/ 12 h 141"/>
                  <a:gd name="T52" fmla="*/ 78 w 90"/>
                  <a:gd name="T53" fmla="*/ 18 h 141"/>
                  <a:gd name="T54" fmla="*/ 83 w 90"/>
                  <a:gd name="T55" fmla="*/ 27 h 141"/>
                  <a:gd name="T56" fmla="*/ 87 w 90"/>
                  <a:gd name="T57" fmla="*/ 38 h 141"/>
                  <a:gd name="T58" fmla="*/ 89 w 90"/>
                  <a:gd name="T59" fmla="*/ 52 h 141"/>
                  <a:gd name="T60" fmla="*/ 90 w 90"/>
                  <a:gd name="T61" fmla="*/ 70 h 141"/>
                  <a:gd name="T62" fmla="*/ 89 w 90"/>
                  <a:gd name="T63" fmla="*/ 93 h 141"/>
                  <a:gd name="T64" fmla="*/ 85 w 90"/>
                  <a:gd name="T65" fmla="*/ 110 h 141"/>
                  <a:gd name="T66" fmla="*/ 79 w 90"/>
                  <a:gd name="T67" fmla="*/ 123 h 141"/>
                  <a:gd name="T68" fmla="*/ 70 w 90"/>
                  <a:gd name="T69" fmla="*/ 132 h 141"/>
                  <a:gd name="T70" fmla="*/ 59 w 90"/>
                  <a:gd name="T71" fmla="*/ 139 h 141"/>
                  <a:gd name="T72" fmla="*/ 45 w 90"/>
                  <a:gd name="T73" fmla="*/ 141 h 141"/>
                  <a:gd name="T74" fmla="*/ 33 w 90"/>
                  <a:gd name="T75" fmla="*/ 139 h 141"/>
                  <a:gd name="T76" fmla="*/ 23 w 90"/>
                  <a:gd name="T77" fmla="*/ 135 h 141"/>
                  <a:gd name="T78" fmla="*/ 14 w 90"/>
                  <a:gd name="T79" fmla="*/ 127 h 141"/>
                  <a:gd name="T80" fmla="*/ 6 w 90"/>
                  <a:gd name="T81" fmla="*/ 113 h 141"/>
                  <a:gd name="T82" fmla="*/ 1 w 90"/>
                  <a:gd name="T83" fmla="*/ 94 h 141"/>
                  <a:gd name="T84" fmla="*/ 0 w 90"/>
                  <a:gd name="T85" fmla="*/ 70 h 141"/>
                  <a:gd name="T86" fmla="*/ 1 w 90"/>
                  <a:gd name="T87" fmla="*/ 48 h 141"/>
                  <a:gd name="T88" fmla="*/ 5 w 90"/>
                  <a:gd name="T89" fmla="*/ 31 h 141"/>
                  <a:gd name="T90" fmla="*/ 12 w 90"/>
                  <a:gd name="T91" fmla="*/ 18 h 141"/>
                  <a:gd name="T92" fmla="*/ 21 w 90"/>
                  <a:gd name="T93" fmla="*/ 9 h 141"/>
                  <a:gd name="T94" fmla="*/ 32 w 90"/>
                  <a:gd name="T95" fmla="*/ 2 h 141"/>
                  <a:gd name="T96" fmla="*/ 45 w 90"/>
                  <a:gd name="T9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1">
                    <a:moveTo>
                      <a:pt x="45" y="14"/>
                    </a:moveTo>
                    <a:lnTo>
                      <a:pt x="34" y="17"/>
                    </a:lnTo>
                    <a:lnTo>
                      <a:pt x="26" y="24"/>
                    </a:lnTo>
                    <a:lnTo>
                      <a:pt x="22" y="35"/>
                    </a:lnTo>
                    <a:lnTo>
                      <a:pt x="18" y="50"/>
                    </a:lnTo>
                    <a:lnTo>
                      <a:pt x="17" y="70"/>
                    </a:lnTo>
                    <a:lnTo>
                      <a:pt x="18" y="91"/>
                    </a:lnTo>
                    <a:lnTo>
                      <a:pt x="21" y="105"/>
                    </a:lnTo>
                    <a:lnTo>
                      <a:pt x="25" y="115"/>
                    </a:lnTo>
                    <a:lnTo>
                      <a:pt x="34" y="124"/>
                    </a:lnTo>
                    <a:lnTo>
                      <a:pt x="45" y="127"/>
                    </a:lnTo>
                    <a:lnTo>
                      <a:pt x="55" y="124"/>
                    </a:lnTo>
                    <a:lnTo>
                      <a:pt x="64" y="115"/>
                    </a:lnTo>
                    <a:lnTo>
                      <a:pt x="69" y="105"/>
                    </a:lnTo>
                    <a:lnTo>
                      <a:pt x="71" y="91"/>
                    </a:lnTo>
                    <a:lnTo>
                      <a:pt x="72" y="70"/>
                    </a:lnTo>
                    <a:lnTo>
                      <a:pt x="71" y="50"/>
                    </a:lnTo>
                    <a:lnTo>
                      <a:pt x="69" y="36"/>
                    </a:lnTo>
                    <a:lnTo>
                      <a:pt x="64" y="26"/>
                    </a:lnTo>
                    <a:lnTo>
                      <a:pt x="55" y="17"/>
                    </a:lnTo>
                    <a:lnTo>
                      <a:pt x="45" y="14"/>
                    </a:lnTo>
                    <a:close/>
                    <a:moveTo>
                      <a:pt x="45" y="0"/>
                    </a:moveTo>
                    <a:lnTo>
                      <a:pt x="55" y="1"/>
                    </a:lnTo>
                    <a:lnTo>
                      <a:pt x="64" y="4"/>
                    </a:lnTo>
                    <a:lnTo>
                      <a:pt x="70" y="8"/>
                    </a:lnTo>
                    <a:lnTo>
                      <a:pt x="74" y="12"/>
                    </a:lnTo>
                    <a:lnTo>
                      <a:pt x="78" y="18"/>
                    </a:lnTo>
                    <a:lnTo>
                      <a:pt x="83" y="27"/>
                    </a:lnTo>
                    <a:lnTo>
                      <a:pt x="87" y="38"/>
                    </a:lnTo>
                    <a:lnTo>
                      <a:pt x="89" y="52"/>
                    </a:lnTo>
                    <a:lnTo>
                      <a:pt x="90" y="70"/>
                    </a:lnTo>
                    <a:lnTo>
                      <a:pt x="89" y="93"/>
                    </a:lnTo>
                    <a:lnTo>
                      <a:pt x="85" y="110"/>
                    </a:lnTo>
                    <a:lnTo>
                      <a:pt x="79" y="123"/>
                    </a:lnTo>
                    <a:lnTo>
                      <a:pt x="70" y="132"/>
                    </a:lnTo>
                    <a:lnTo>
                      <a:pt x="59" y="139"/>
                    </a:lnTo>
                    <a:lnTo>
                      <a:pt x="45" y="141"/>
                    </a:lnTo>
                    <a:lnTo>
                      <a:pt x="33" y="139"/>
                    </a:lnTo>
                    <a:lnTo>
                      <a:pt x="23" y="135"/>
                    </a:lnTo>
                    <a:lnTo>
                      <a:pt x="14" y="127"/>
                    </a:lnTo>
                    <a:lnTo>
                      <a:pt x="6" y="113"/>
                    </a:lnTo>
                    <a:lnTo>
                      <a:pt x="1" y="94"/>
                    </a:lnTo>
                    <a:lnTo>
                      <a:pt x="0" y="70"/>
                    </a:lnTo>
                    <a:lnTo>
                      <a:pt x="1" y="48"/>
                    </a:lnTo>
                    <a:lnTo>
                      <a:pt x="5" y="31"/>
                    </a:lnTo>
                    <a:lnTo>
                      <a:pt x="12" y="18"/>
                    </a:lnTo>
                    <a:lnTo>
                      <a:pt x="21" y="9"/>
                    </a:lnTo>
                    <a:lnTo>
                      <a:pt x="32"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5" name="Rectangle 53"/>
              <p:cNvSpPr>
                <a:spLocks noChangeArrowheads="1"/>
              </p:cNvSpPr>
              <p:nvPr/>
            </p:nvSpPr>
            <p:spPr bwMode="auto">
              <a:xfrm>
                <a:off x="1036638" y="5308600"/>
                <a:ext cx="15875" cy="17463"/>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06" name="Freeform 54"/>
              <p:cNvSpPr>
                <a:spLocks/>
              </p:cNvSpPr>
              <p:nvPr/>
            </p:nvSpPr>
            <p:spPr bwMode="auto">
              <a:xfrm>
                <a:off x="1063625" y="5214938"/>
                <a:ext cx="71438" cy="111125"/>
              </a:xfrm>
              <a:custGeom>
                <a:avLst/>
                <a:gdLst>
                  <a:gd name="T0" fmla="*/ 48 w 91"/>
                  <a:gd name="T1" fmla="*/ 0 h 139"/>
                  <a:gd name="T2" fmla="*/ 59 w 91"/>
                  <a:gd name="T3" fmla="*/ 1 h 139"/>
                  <a:gd name="T4" fmla="*/ 70 w 91"/>
                  <a:gd name="T5" fmla="*/ 5 h 139"/>
                  <a:gd name="T6" fmla="*/ 79 w 91"/>
                  <a:gd name="T7" fmla="*/ 11 h 139"/>
                  <a:gd name="T8" fmla="*/ 87 w 91"/>
                  <a:gd name="T9" fmla="*/ 23 h 139"/>
                  <a:gd name="T10" fmla="*/ 91 w 91"/>
                  <a:gd name="T11" fmla="*/ 38 h 139"/>
                  <a:gd name="T12" fmla="*/ 90 w 91"/>
                  <a:gd name="T13" fmla="*/ 47 h 139"/>
                  <a:gd name="T14" fmla="*/ 87 w 91"/>
                  <a:gd name="T15" fmla="*/ 55 h 139"/>
                  <a:gd name="T16" fmla="*/ 84 w 91"/>
                  <a:gd name="T17" fmla="*/ 60 h 139"/>
                  <a:gd name="T18" fmla="*/ 81 w 91"/>
                  <a:gd name="T19" fmla="*/ 66 h 139"/>
                  <a:gd name="T20" fmla="*/ 76 w 91"/>
                  <a:gd name="T21" fmla="*/ 72 h 139"/>
                  <a:gd name="T22" fmla="*/ 66 w 91"/>
                  <a:gd name="T23" fmla="*/ 82 h 139"/>
                  <a:gd name="T24" fmla="*/ 49 w 91"/>
                  <a:gd name="T25" fmla="*/ 96 h 139"/>
                  <a:gd name="T26" fmla="*/ 41 w 91"/>
                  <a:gd name="T27" fmla="*/ 103 h 139"/>
                  <a:gd name="T28" fmla="*/ 34 w 91"/>
                  <a:gd name="T29" fmla="*/ 109 h 139"/>
                  <a:gd name="T30" fmla="*/ 30 w 91"/>
                  <a:gd name="T31" fmla="*/ 113 h 139"/>
                  <a:gd name="T32" fmla="*/ 27 w 91"/>
                  <a:gd name="T33" fmla="*/ 118 h 139"/>
                  <a:gd name="T34" fmla="*/ 23 w 91"/>
                  <a:gd name="T35" fmla="*/ 122 h 139"/>
                  <a:gd name="T36" fmla="*/ 91 w 91"/>
                  <a:gd name="T37" fmla="*/ 122 h 139"/>
                  <a:gd name="T38" fmla="*/ 91 w 91"/>
                  <a:gd name="T39" fmla="*/ 139 h 139"/>
                  <a:gd name="T40" fmla="*/ 0 w 91"/>
                  <a:gd name="T41" fmla="*/ 139 h 139"/>
                  <a:gd name="T42" fmla="*/ 0 w 91"/>
                  <a:gd name="T43" fmla="*/ 132 h 139"/>
                  <a:gd name="T44" fmla="*/ 1 w 91"/>
                  <a:gd name="T45" fmla="*/ 127 h 139"/>
                  <a:gd name="T46" fmla="*/ 6 w 91"/>
                  <a:gd name="T47" fmla="*/ 118 h 139"/>
                  <a:gd name="T48" fmla="*/ 13 w 91"/>
                  <a:gd name="T49" fmla="*/ 109 h 139"/>
                  <a:gd name="T50" fmla="*/ 22 w 91"/>
                  <a:gd name="T51" fmla="*/ 99 h 139"/>
                  <a:gd name="T52" fmla="*/ 34 w 91"/>
                  <a:gd name="T53" fmla="*/ 87 h 139"/>
                  <a:gd name="T54" fmla="*/ 48 w 91"/>
                  <a:gd name="T55" fmla="*/ 76 h 139"/>
                  <a:gd name="T56" fmla="*/ 58 w 91"/>
                  <a:gd name="T57" fmla="*/ 66 h 139"/>
                  <a:gd name="T58" fmla="*/ 65 w 91"/>
                  <a:gd name="T59" fmla="*/ 58 h 139"/>
                  <a:gd name="T60" fmla="*/ 72 w 91"/>
                  <a:gd name="T61" fmla="*/ 48 h 139"/>
                  <a:gd name="T62" fmla="*/ 73 w 91"/>
                  <a:gd name="T63" fmla="*/ 38 h 139"/>
                  <a:gd name="T64" fmla="*/ 73 w 91"/>
                  <a:gd name="T65" fmla="*/ 33 h 139"/>
                  <a:gd name="T66" fmla="*/ 72 w 91"/>
                  <a:gd name="T67" fmla="*/ 29 h 139"/>
                  <a:gd name="T68" fmla="*/ 69 w 91"/>
                  <a:gd name="T69" fmla="*/ 24 h 139"/>
                  <a:gd name="T70" fmla="*/ 66 w 91"/>
                  <a:gd name="T71" fmla="*/ 21 h 139"/>
                  <a:gd name="T72" fmla="*/ 58 w 91"/>
                  <a:gd name="T73" fmla="*/ 15 h 139"/>
                  <a:gd name="T74" fmla="*/ 47 w 91"/>
                  <a:gd name="T75" fmla="*/ 14 h 139"/>
                  <a:gd name="T76" fmla="*/ 36 w 91"/>
                  <a:gd name="T77" fmla="*/ 15 h 139"/>
                  <a:gd name="T78" fmla="*/ 28 w 91"/>
                  <a:gd name="T79" fmla="*/ 21 h 139"/>
                  <a:gd name="T80" fmla="*/ 22 w 91"/>
                  <a:gd name="T81" fmla="*/ 30 h 139"/>
                  <a:gd name="T82" fmla="*/ 20 w 91"/>
                  <a:gd name="T83" fmla="*/ 41 h 139"/>
                  <a:gd name="T84" fmla="*/ 3 w 91"/>
                  <a:gd name="T85" fmla="*/ 40 h 139"/>
                  <a:gd name="T86" fmla="*/ 5 w 91"/>
                  <a:gd name="T87" fmla="*/ 28 h 139"/>
                  <a:gd name="T88" fmla="*/ 10 w 91"/>
                  <a:gd name="T89" fmla="*/ 18 h 139"/>
                  <a:gd name="T90" fmla="*/ 17 w 91"/>
                  <a:gd name="T91" fmla="*/ 10 h 139"/>
                  <a:gd name="T92" fmla="*/ 24 w 91"/>
                  <a:gd name="T93" fmla="*/ 4 h 139"/>
                  <a:gd name="T94" fmla="*/ 36 w 91"/>
                  <a:gd name="T95" fmla="*/ 1 h 139"/>
                  <a:gd name="T96" fmla="*/ 48 w 91"/>
                  <a:gd name="T9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39">
                    <a:moveTo>
                      <a:pt x="48" y="0"/>
                    </a:moveTo>
                    <a:lnTo>
                      <a:pt x="59" y="1"/>
                    </a:lnTo>
                    <a:lnTo>
                      <a:pt x="70" y="5"/>
                    </a:lnTo>
                    <a:lnTo>
                      <a:pt x="79" y="11"/>
                    </a:lnTo>
                    <a:lnTo>
                      <a:pt x="87" y="23"/>
                    </a:lnTo>
                    <a:lnTo>
                      <a:pt x="91" y="38"/>
                    </a:lnTo>
                    <a:lnTo>
                      <a:pt x="90" y="47"/>
                    </a:lnTo>
                    <a:lnTo>
                      <a:pt x="87" y="55"/>
                    </a:lnTo>
                    <a:lnTo>
                      <a:pt x="84" y="60"/>
                    </a:lnTo>
                    <a:lnTo>
                      <a:pt x="81" y="66"/>
                    </a:lnTo>
                    <a:lnTo>
                      <a:pt x="76" y="72"/>
                    </a:lnTo>
                    <a:lnTo>
                      <a:pt x="66" y="82"/>
                    </a:lnTo>
                    <a:lnTo>
                      <a:pt x="49" y="96"/>
                    </a:lnTo>
                    <a:lnTo>
                      <a:pt x="41" y="103"/>
                    </a:lnTo>
                    <a:lnTo>
                      <a:pt x="34" y="109"/>
                    </a:lnTo>
                    <a:lnTo>
                      <a:pt x="30" y="113"/>
                    </a:lnTo>
                    <a:lnTo>
                      <a:pt x="27" y="118"/>
                    </a:lnTo>
                    <a:lnTo>
                      <a:pt x="23" y="122"/>
                    </a:lnTo>
                    <a:lnTo>
                      <a:pt x="91" y="122"/>
                    </a:lnTo>
                    <a:lnTo>
                      <a:pt x="91" y="139"/>
                    </a:lnTo>
                    <a:lnTo>
                      <a:pt x="0" y="139"/>
                    </a:lnTo>
                    <a:lnTo>
                      <a:pt x="0" y="132"/>
                    </a:lnTo>
                    <a:lnTo>
                      <a:pt x="1" y="127"/>
                    </a:lnTo>
                    <a:lnTo>
                      <a:pt x="6" y="118"/>
                    </a:lnTo>
                    <a:lnTo>
                      <a:pt x="13" y="109"/>
                    </a:lnTo>
                    <a:lnTo>
                      <a:pt x="22" y="99"/>
                    </a:lnTo>
                    <a:lnTo>
                      <a:pt x="34" y="87"/>
                    </a:lnTo>
                    <a:lnTo>
                      <a:pt x="48" y="76"/>
                    </a:lnTo>
                    <a:lnTo>
                      <a:pt x="58" y="66"/>
                    </a:lnTo>
                    <a:lnTo>
                      <a:pt x="65" y="58"/>
                    </a:lnTo>
                    <a:lnTo>
                      <a:pt x="72" y="48"/>
                    </a:lnTo>
                    <a:lnTo>
                      <a:pt x="73" y="38"/>
                    </a:lnTo>
                    <a:lnTo>
                      <a:pt x="73" y="33"/>
                    </a:lnTo>
                    <a:lnTo>
                      <a:pt x="72" y="29"/>
                    </a:lnTo>
                    <a:lnTo>
                      <a:pt x="69" y="24"/>
                    </a:lnTo>
                    <a:lnTo>
                      <a:pt x="66" y="21"/>
                    </a:lnTo>
                    <a:lnTo>
                      <a:pt x="58" y="15"/>
                    </a:lnTo>
                    <a:lnTo>
                      <a:pt x="47" y="14"/>
                    </a:lnTo>
                    <a:lnTo>
                      <a:pt x="36" y="15"/>
                    </a:lnTo>
                    <a:lnTo>
                      <a:pt x="28" y="21"/>
                    </a:lnTo>
                    <a:lnTo>
                      <a:pt x="22" y="30"/>
                    </a:lnTo>
                    <a:lnTo>
                      <a:pt x="20" y="41"/>
                    </a:lnTo>
                    <a:lnTo>
                      <a:pt x="3" y="40"/>
                    </a:lnTo>
                    <a:lnTo>
                      <a:pt x="5" y="28"/>
                    </a:lnTo>
                    <a:lnTo>
                      <a:pt x="10" y="18"/>
                    </a:lnTo>
                    <a:lnTo>
                      <a:pt x="17" y="10"/>
                    </a:lnTo>
                    <a:lnTo>
                      <a:pt x="24" y="4"/>
                    </a:lnTo>
                    <a:lnTo>
                      <a:pt x="36" y="1"/>
                    </a:lnTo>
                    <a:lnTo>
                      <a:pt x="4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7" name="Line 55"/>
              <p:cNvSpPr>
                <a:spLocks noChangeShapeType="1"/>
              </p:cNvSpPr>
              <p:nvPr/>
            </p:nvSpPr>
            <p:spPr bwMode="auto">
              <a:xfrm flipH="1">
                <a:off x="1220788" y="4867275"/>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08" name="Freeform 56"/>
              <p:cNvSpPr>
                <a:spLocks noEditPoints="1"/>
              </p:cNvSpPr>
              <p:nvPr/>
            </p:nvSpPr>
            <p:spPr bwMode="auto">
              <a:xfrm>
                <a:off x="938213" y="4794250"/>
                <a:ext cx="71438" cy="111125"/>
              </a:xfrm>
              <a:custGeom>
                <a:avLst/>
                <a:gdLst>
                  <a:gd name="T0" fmla="*/ 45 w 90"/>
                  <a:gd name="T1" fmla="*/ 15 h 142"/>
                  <a:gd name="T2" fmla="*/ 34 w 90"/>
                  <a:gd name="T3" fmla="*/ 17 h 142"/>
                  <a:gd name="T4" fmla="*/ 26 w 90"/>
                  <a:gd name="T5" fmla="*/ 25 h 142"/>
                  <a:gd name="T6" fmla="*/ 22 w 90"/>
                  <a:gd name="T7" fmla="*/ 35 h 142"/>
                  <a:gd name="T8" fmla="*/ 18 w 90"/>
                  <a:gd name="T9" fmla="*/ 51 h 142"/>
                  <a:gd name="T10" fmla="*/ 17 w 90"/>
                  <a:gd name="T11" fmla="*/ 71 h 142"/>
                  <a:gd name="T12" fmla="*/ 18 w 90"/>
                  <a:gd name="T13" fmla="*/ 91 h 142"/>
                  <a:gd name="T14" fmla="*/ 21 w 90"/>
                  <a:gd name="T15" fmla="*/ 107 h 142"/>
                  <a:gd name="T16" fmla="*/ 25 w 90"/>
                  <a:gd name="T17" fmla="*/ 116 h 142"/>
                  <a:gd name="T18" fmla="*/ 34 w 90"/>
                  <a:gd name="T19" fmla="*/ 125 h 142"/>
                  <a:gd name="T20" fmla="*/ 45 w 90"/>
                  <a:gd name="T21" fmla="*/ 127 h 142"/>
                  <a:gd name="T22" fmla="*/ 55 w 90"/>
                  <a:gd name="T23" fmla="*/ 125 h 142"/>
                  <a:gd name="T24" fmla="*/ 64 w 90"/>
                  <a:gd name="T25" fmla="*/ 116 h 142"/>
                  <a:gd name="T26" fmla="*/ 69 w 90"/>
                  <a:gd name="T27" fmla="*/ 107 h 142"/>
                  <a:gd name="T28" fmla="*/ 71 w 90"/>
                  <a:gd name="T29" fmla="*/ 91 h 142"/>
                  <a:gd name="T30" fmla="*/ 72 w 90"/>
                  <a:gd name="T31" fmla="*/ 71 h 142"/>
                  <a:gd name="T32" fmla="*/ 71 w 90"/>
                  <a:gd name="T33" fmla="*/ 51 h 142"/>
                  <a:gd name="T34" fmla="*/ 69 w 90"/>
                  <a:gd name="T35" fmla="*/ 36 h 142"/>
                  <a:gd name="T36" fmla="*/ 64 w 90"/>
                  <a:gd name="T37" fmla="*/ 26 h 142"/>
                  <a:gd name="T38" fmla="*/ 55 w 90"/>
                  <a:gd name="T39" fmla="*/ 17 h 142"/>
                  <a:gd name="T40" fmla="*/ 45 w 90"/>
                  <a:gd name="T41" fmla="*/ 15 h 142"/>
                  <a:gd name="T42" fmla="*/ 45 w 90"/>
                  <a:gd name="T43" fmla="*/ 0 h 142"/>
                  <a:gd name="T44" fmla="*/ 55 w 90"/>
                  <a:gd name="T45" fmla="*/ 2 h 142"/>
                  <a:gd name="T46" fmla="*/ 64 w 90"/>
                  <a:gd name="T47" fmla="*/ 5 h 142"/>
                  <a:gd name="T48" fmla="*/ 70 w 90"/>
                  <a:gd name="T49" fmla="*/ 8 h 142"/>
                  <a:gd name="T50" fmla="*/ 74 w 90"/>
                  <a:gd name="T51" fmla="*/ 13 h 142"/>
                  <a:gd name="T52" fmla="*/ 78 w 90"/>
                  <a:gd name="T53" fmla="*/ 18 h 142"/>
                  <a:gd name="T54" fmla="*/ 83 w 90"/>
                  <a:gd name="T55" fmla="*/ 27 h 142"/>
                  <a:gd name="T56" fmla="*/ 87 w 90"/>
                  <a:gd name="T57" fmla="*/ 39 h 142"/>
                  <a:gd name="T58" fmla="*/ 89 w 90"/>
                  <a:gd name="T59" fmla="*/ 53 h 142"/>
                  <a:gd name="T60" fmla="*/ 90 w 90"/>
                  <a:gd name="T61" fmla="*/ 71 h 142"/>
                  <a:gd name="T62" fmla="*/ 89 w 90"/>
                  <a:gd name="T63" fmla="*/ 94 h 142"/>
                  <a:gd name="T64" fmla="*/ 85 w 90"/>
                  <a:gd name="T65" fmla="*/ 111 h 142"/>
                  <a:gd name="T66" fmla="*/ 79 w 90"/>
                  <a:gd name="T67" fmla="*/ 124 h 142"/>
                  <a:gd name="T68" fmla="*/ 70 w 90"/>
                  <a:gd name="T69" fmla="*/ 134 h 142"/>
                  <a:gd name="T70" fmla="*/ 59 w 90"/>
                  <a:gd name="T71" fmla="*/ 140 h 142"/>
                  <a:gd name="T72" fmla="*/ 45 w 90"/>
                  <a:gd name="T73" fmla="*/ 142 h 142"/>
                  <a:gd name="T74" fmla="*/ 33 w 90"/>
                  <a:gd name="T75" fmla="*/ 140 h 142"/>
                  <a:gd name="T76" fmla="*/ 23 w 90"/>
                  <a:gd name="T77" fmla="*/ 135 h 142"/>
                  <a:gd name="T78" fmla="*/ 14 w 90"/>
                  <a:gd name="T79" fmla="*/ 127 h 142"/>
                  <a:gd name="T80" fmla="*/ 6 w 90"/>
                  <a:gd name="T81" fmla="*/ 114 h 142"/>
                  <a:gd name="T82" fmla="*/ 1 w 90"/>
                  <a:gd name="T83" fmla="*/ 95 h 142"/>
                  <a:gd name="T84" fmla="*/ 0 w 90"/>
                  <a:gd name="T85" fmla="*/ 71 h 142"/>
                  <a:gd name="T86" fmla="*/ 1 w 90"/>
                  <a:gd name="T87" fmla="*/ 49 h 142"/>
                  <a:gd name="T88" fmla="*/ 5 w 90"/>
                  <a:gd name="T89" fmla="*/ 32 h 142"/>
                  <a:gd name="T90" fmla="*/ 12 w 90"/>
                  <a:gd name="T91" fmla="*/ 18 h 142"/>
                  <a:gd name="T92" fmla="*/ 21 w 90"/>
                  <a:gd name="T93" fmla="*/ 9 h 142"/>
                  <a:gd name="T94" fmla="*/ 32 w 90"/>
                  <a:gd name="T95" fmla="*/ 3 h 142"/>
                  <a:gd name="T96" fmla="*/ 45 w 9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2">
                    <a:moveTo>
                      <a:pt x="45" y="15"/>
                    </a:moveTo>
                    <a:lnTo>
                      <a:pt x="34" y="17"/>
                    </a:lnTo>
                    <a:lnTo>
                      <a:pt x="26" y="25"/>
                    </a:lnTo>
                    <a:lnTo>
                      <a:pt x="22" y="35"/>
                    </a:lnTo>
                    <a:lnTo>
                      <a:pt x="18" y="51"/>
                    </a:lnTo>
                    <a:lnTo>
                      <a:pt x="17" y="71"/>
                    </a:lnTo>
                    <a:lnTo>
                      <a:pt x="18" y="91"/>
                    </a:lnTo>
                    <a:lnTo>
                      <a:pt x="21" y="107"/>
                    </a:lnTo>
                    <a:lnTo>
                      <a:pt x="25" y="116"/>
                    </a:lnTo>
                    <a:lnTo>
                      <a:pt x="34" y="125"/>
                    </a:lnTo>
                    <a:lnTo>
                      <a:pt x="45" y="127"/>
                    </a:lnTo>
                    <a:lnTo>
                      <a:pt x="55" y="125"/>
                    </a:lnTo>
                    <a:lnTo>
                      <a:pt x="64" y="116"/>
                    </a:lnTo>
                    <a:lnTo>
                      <a:pt x="69" y="107"/>
                    </a:lnTo>
                    <a:lnTo>
                      <a:pt x="71" y="91"/>
                    </a:lnTo>
                    <a:lnTo>
                      <a:pt x="72" y="71"/>
                    </a:lnTo>
                    <a:lnTo>
                      <a:pt x="71" y="51"/>
                    </a:lnTo>
                    <a:lnTo>
                      <a:pt x="69" y="36"/>
                    </a:lnTo>
                    <a:lnTo>
                      <a:pt x="64" y="26"/>
                    </a:lnTo>
                    <a:lnTo>
                      <a:pt x="55" y="17"/>
                    </a:lnTo>
                    <a:lnTo>
                      <a:pt x="45" y="15"/>
                    </a:lnTo>
                    <a:close/>
                    <a:moveTo>
                      <a:pt x="45" y="0"/>
                    </a:moveTo>
                    <a:lnTo>
                      <a:pt x="55" y="2"/>
                    </a:lnTo>
                    <a:lnTo>
                      <a:pt x="64" y="5"/>
                    </a:lnTo>
                    <a:lnTo>
                      <a:pt x="70" y="8"/>
                    </a:lnTo>
                    <a:lnTo>
                      <a:pt x="74" y="13"/>
                    </a:lnTo>
                    <a:lnTo>
                      <a:pt x="78" y="18"/>
                    </a:lnTo>
                    <a:lnTo>
                      <a:pt x="83" y="27"/>
                    </a:lnTo>
                    <a:lnTo>
                      <a:pt x="87" y="39"/>
                    </a:lnTo>
                    <a:lnTo>
                      <a:pt x="89" y="53"/>
                    </a:lnTo>
                    <a:lnTo>
                      <a:pt x="90" y="71"/>
                    </a:lnTo>
                    <a:lnTo>
                      <a:pt x="89" y="94"/>
                    </a:lnTo>
                    <a:lnTo>
                      <a:pt x="85" y="111"/>
                    </a:lnTo>
                    <a:lnTo>
                      <a:pt x="79" y="124"/>
                    </a:lnTo>
                    <a:lnTo>
                      <a:pt x="70" y="134"/>
                    </a:lnTo>
                    <a:lnTo>
                      <a:pt x="59" y="140"/>
                    </a:lnTo>
                    <a:lnTo>
                      <a:pt x="45" y="142"/>
                    </a:lnTo>
                    <a:lnTo>
                      <a:pt x="33" y="140"/>
                    </a:lnTo>
                    <a:lnTo>
                      <a:pt x="23" y="135"/>
                    </a:lnTo>
                    <a:lnTo>
                      <a:pt x="14" y="127"/>
                    </a:lnTo>
                    <a:lnTo>
                      <a:pt x="6" y="114"/>
                    </a:lnTo>
                    <a:lnTo>
                      <a:pt x="1" y="95"/>
                    </a:lnTo>
                    <a:lnTo>
                      <a:pt x="0" y="71"/>
                    </a:lnTo>
                    <a:lnTo>
                      <a:pt x="1" y="49"/>
                    </a:lnTo>
                    <a:lnTo>
                      <a:pt x="5" y="32"/>
                    </a:lnTo>
                    <a:lnTo>
                      <a:pt x="12" y="18"/>
                    </a:lnTo>
                    <a:lnTo>
                      <a:pt x="21" y="9"/>
                    </a:lnTo>
                    <a:lnTo>
                      <a:pt x="32"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9" name="Rectangle 57"/>
              <p:cNvSpPr>
                <a:spLocks noChangeArrowheads="1"/>
              </p:cNvSpPr>
              <p:nvPr/>
            </p:nvSpPr>
            <p:spPr bwMode="auto">
              <a:xfrm>
                <a:off x="1036638" y="4889500"/>
                <a:ext cx="15875" cy="14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10" name="Freeform 58"/>
              <p:cNvSpPr>
                <a:spLocks noEditPoints="1"/>
              </p:cNvSpPr>
              <p:nvPr/>
            </p:nvSpPr>
            <p:spPr bwMode="auto">
              <a:xfrm>
                <a:off x="1060450" y="4794250"/>
                <a:ext cx="76200" cy="109538"/>
              </a:xfrm>
              <a:custGeom>
                <a:avLst/>
                <a:gdLst>
                  <a:gd name="T0" fmla="*/ 60 w 96"/>
                  <a:gd name="T1" fmla="*/ 26 h 138"/>
                  <a:gd name="T2" fmla="*/ 17 w 96"/>
                  <a:gd name="T3" fmla="*/ 88 h 138"/>
                  <a:gd name="T4" fmla="*/ 60 w 96"/>
                  <a:gd name="T5" fmla="*/ 88 h 138"/>
                  <a:gd name="T6" fmla="*/ 60 w 96"/>
                  <a:gd name="T7" fmla="*/ 26 h 138"/>
                  <a:gd name="T8" fmla="*/ 63 w 96"/>
                  <a:gd name="T9" fmla="*/ 0 h 138"/>
                  <a:gd name="T10" fmla="*/ 77 w 96"/>
                  <a:gd name="T11" fmla="*/ 0 h 138"/>
                  <a:gd name="T12" fmla="*/ 77 w 96"/>
                  <a:gd name="T13" fmla="*/ 88 h 138"/>
                  <a:gd name="T14" fmla="*/ 96 w 96"/>
                  <a:gd name="T15" fmla="*/ 88 h 138"/>
                  <a:gd name="T16" fmla="*/ 96 w 96"/>
                  <a:gd name="T17" fmla="*/ 104 h 138"/>
                  <a:gd name="T18" fmla="*/ 77 w 96"/>
                  <a:gd name="T19" fmla="*/ 104 h 138"/>
                  <a:gd name="T20" fmla="*/ 77 w 96"/>
                  <a:gd name="T21" fmla="*/ 138 h 138"/>
                  <a:gd name="T22" fmla="*/ 60 w 96"/>
                  <a:gd name="T23" fmla="*/ 138 h 138"/>
                  <a:gd name="T24" fmla="*/ 60 w 96"/>
                  <a:gd name="T25" fmla="*/ 104 h 138"/>
                  <a:gd name="T26" fmla="*/ 0 w 96"/>
                  <a:gd name="T27" fmla="*/ 104 h 138"/>
                  <a:gd name="T28" fmla="*/ 0 w 96"/>
                  <a:gd name="T29" fmla="*/ 88 h 138"/>
                  <a:gd name="T30" fmla="*/ 63 w 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138">
                    <a:moveTo>
                      <a:pt x="60" y="26"/>
                    </a:moveTo>
                    <a:lnTo>
                      <a:pt x="17" y="88"/>
                    </a:lnTo>
                    <a:lnTo>
                      <a:pt x="60" y="88"/>
                    </a:lnTo>
                    <a:lnTo>
                      <a:pt x="60" y="26"/>
                    </a:lnTo>
                    <a:close/>
                    <a:moveTo>
                      <a:pt x="63" y="0"/>
                    </a:moveTo>
                    <a:lnTo>
                      <a:pt x="77" y="0"/>
                    </a:lnTo>
                    <a:lnTo>
                      <a:pt x="77" y="88"/>
                    </a:lnTo>
                    <a:lnTo>
                      <a:pt x="96" y="88"/>
                    </a:lnTo>
                    <a:lnTo>
                      <a:pt x="96" y="104"/>
                    </a:lnTo>
                    <a:lnTo>
                      <a:pt x="77" y="104"/>
                    </a:lnTo>
                    <a:lnTo>
                      <a:pt x="77" y="138"/>
                    </a:lnTo>
                    <a:lnTo>
                      <a:pt x="60" y="138"/>
                    </a:lnTo>
                    <a:lnTo>
                      <a:pt x="60" y="104"/>
                    </a:lnTo>
                    <a:lnTo>
                      <a:pt x="0" y="104"/>
                    </a:lnTo>
                    <a:lnTo>
                      <a:pt x="0" y="88"/>
                    </a:lnTo>
                    <a:lnTo>
                      <a:pt x="6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1" name="Line 59"/>
              <p:cNvSpPr>
                <a:spLocks noChangeShapeType="1"/>
              </p:cNvSpPr>
              <p:nvPr/>
            </p:nvSpPr>
            <p:spPr bwMode="auto">
              <a:xfrm flipH="1">
                <a:off x="1220788" y="4446588"/>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12" name="Freeform 60"/>
              <p:cNvSpPr>
                <a:spLocks noEditPoints="1"/>
              </p:cNvSpPr>
              <p:nvPr/>
            </p:nvSpPr>
            <p:spPr bwMode="auto">
              <a:xfrm>
                <a:off x="938213" y="4373563"/>
                <a:ext cx="71438" cy="111125"/>
              </a:xfrm>
              <a:custGeom>
                <a:avLst/>
                <a:gdLst>
                  <a:gd name="T0" fmla="*/ 45 w 90"/>
                  <a:gd name="T1" fmla="*/ 15 h 142"/>
                  <a:gd name="T2" fmla="*/ 34 w 90"/>
                  <a:gd name="T3" fmla="*/ 17 h 142"/>
                  <a:gd name="T4" fmla="*/ 26 w 90"/>
                  <a:gd name="T5" fmla="*/ 25 h 142"/>
                  <a:gd name="T6" fmla="*/ 22 w 90"/>
                  <a:gd name="T7" fmla="*/ 35 h 142"/>
                  <a:gd name="T8" fmla="*/ 18 w 90"/>
                  <a:gd name="T9" fmla="*/ 51 h 142"/>
                  <a:gd name="T10" fmla="*/ 17 w 90"/>
                  <a:gd name="T11" fmla="*/ 71 h 142"/>
                  <a:gd name="T12" fmla="*/ 18 w 90"/>
                  <a:gd name="T13" fmla="*/ 91 h 142"/>
                  <a:gd name="T14" fmla="*/ 21 w 90"/>
                  <a:gd name="T15" fmla="*/ 107 h 142"/>
                  <a:gd name="T16" fmla="*/ 25 w 90"/>
                  <a:gd name="T17" fmla="*/ 116 h 142"/>
                  <a:gd name="T18" fmla="*/ 34 w 90"/>
                  <a:gd name="T19" fmla="*/ 125 h 142"/>
                  <a:gd name="T20" fmla="*/ 45 w 90"/>
                  <a:gd name="T21" fmla="*/ 127 h 142"/>
                  <a:gd name="T22" fmla="*/ 55 w 90"/>
                  <a:gd name="T23" fmla="*/ 125 h 142"/>
                  <a:gd name="T24" fmla="*/ 64 w 90"/>
                  <a:gd name="T25" fmla="*/ 116 h 142"/>
                  <a:gd name="T26" fmla="*/ 69 w 90"/>
                  <a:gd name="T27" fmla="*/ 107 h 142"/>
                  <a:gd name="T28" fmla="*/ 71 w 90"/>
                  <a:gd name="T29" fmla="*/ 91 h 142"/>
                  <a:gd name="T30" fmla="*/ 72 w 90"/>
                  <a:gd name="T31" fmla="*/ 71 h 142"/>
                  <a:gd name="T32" fmla="*/ 71 w 90"/>
                  <a:gd name="T33" fmla="*/ 51 h 142"/>
                  <a:gd name="T34" fmla="*/ 69 w 90"/>
                  <a:gd name="T35" fmla="*/ 36 h 142"/>
                  <a:gd name="T36" fmla="*/ 64 w 90"/>
                  <a:gd name="T37" fmla="*/ 26 h 142"/>
                  <a:gd name="T38" fmla="*/ 55 w 90"/>
                  <a:gd name="T39" fmla="*/ 17 h 142"/>
                  <a:gd name="T40" fmla="*/ 45 w 90"/>
                  <a:gd name="T41" fmla="*/ 15 h 142"/>
                  <a:gd name="T42" fmla="*/ 45 w 90"/>
                  <a:gd name="T43" fmla="*/ 0 h 142"/>
                  <a:gd name="T44" fmla="*/ 55 w 90"/>
                  <a:gd name="T45" fmla="*/ 1 h 142"/>
                  <a:gd name="T46" fmla="*/ 64 w 90"/>
                  <a:gd name="T47" fmla="*/ 5 h 142"/>
                  <a:gd name="T48" fmla="*/ 70 w 90"/>
                  <a:gd name="T49" fmla="*/ 9 h 142"/>
                  <a:gd name="T50" fmla="*/ 74 w 90"/>
                  <a:gd name="T51" fmla="*/ 12 h 142"/>
                  <a:gd name="T52" fmla="*/ 78 w 90"/>
                  <a:gd name="T53" fmla="*/ 18 h 142"/>
                  <a:gd name="T54" fmla="*/ 83 w 90"/>
                  <a:gd name="T55" fmla="*/ 27 h 142"/>
                  <a:gd name="T56" fmla="*/ 87 w 90"/>
                  <a:gd name="T57" fmla="*/ 38 h 142"/>
                  <a:gd name="T58" fmla="*/ 89 w 90"/>
                  <a:gd name="T59" fmla="*/ 53 h 142"/>
                  <a:gd name="T60" fmla="*/ 90 w 90"/>
                  <a:gd name="T61" fmla="*/ 71 h 142"/>
                  <a:gd name="T62" fmla="*/ 89 w 90"/>
                  <a:gd name="T63" fmla="*/ 93 h 142"/>
                  <a:gd name="T64" fmla="*/ 85 w 90"/>
                  <a:gd name="T65" fmla="*/ 110 h 142"/>
                  <a:gd name="T66" fmla="*/ 79 w 90"/>
                  <a:gd name="T67" fmla="*/ 124 h 142"/>
                  <a:gd name="T68" fmla="*/ 70 w 90"/>
                  <a:gd name="T69" fmla="*/ 134 h 142"/>
                  <a:gd name="T70" fmla="*/ 59 w 90"/>
                  <a:gd name="T71" fmla="*/ 139 h 142"/>
                  <a:gd name="T72" fmla="*/ 45 w 90"/>
                  <a:gd name="T73" fmla="*/ 142 h 142"/>
                  <a:gd name="T74" fmla="*/ 33 w 90"/>
                  <a:gd name="T75" fmla="*/ 139 h 142"/>
                  <a:gd name="T76" fmla="*/ 23 w 90"/>
                  <a:gd name="T77" fmla="*/ 135 h 142"/>
                  <a:gd name="T78" fmla="*/ 14 w 90"/>
                  <a:gd name="T79" fmla="*/ 127 h 142"/>
                  <a:gd name="T80" fmla="*/ 6 w 90"/>
                  <a:gd name="T81" fmla="*/ 114 h 142"/>
                  <a:gd name="T82" fmla="*/ 1 w 90"/>
                  <a:gd name="T83" fmla="*/ 95 h 142"/>
                  <a:gd name="T84" fmla="*/ 0 w 90"/>
                  <a:gd name="T85" fmla="*/ 71 h 142"/>
                  <a:gd name="T86" fmla="*/ 1 w 90"/>
                  <a:gd name="T87" fmla="*/ 50 h 142"/>
                  <a:gd name="T88" fmla="*/ 5 w 90"/>
                  <a:gd name="T89" fmla="*/ 32 h 142"/>
                  <a:gd name="T90" fmla="*/ 12 w 90"/>
                  <a:gd name="T91" fmla="*/ 18 h 142"/>
                  <a:gd name="T92" fmla="*/ 21 w 90"/>
                  <a:gd name="T93" fmla="*/ 9 h 142"/>
                  <a:gd name="T94" fmla="*/ 32 w 90"/>
                  <a:gd name="T95" fmla="*/ 2 h 142"/>
                  <a:gd name="T96" fmla="*/ 45 w 90"/>
                  <a:gd name="T9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2">
                    <a:moveTo>
                      <a:pt x="45" y="15"/>
                    </a:moveTo>
                    <a:lnTo>
                      <a:pt x="34" y="17"/>
                    </a:lnTo>
                    <a:lnTo>
                      <a:pt x="26" y="25"/>
                    </a:lnTo>
                    <a:lnTo>
                      <a:pt x="22" y="35"/>
                    </a:lnTo>
                    <a:lnTo>
                      <a:pt x="18" y="51"/>
                    </a:lnTo>
                    <a:lnTo>
                      <a:pt x="17" y="71"/>
                    </a:lnTo>
                    <a:lnTo>
                      <a:pt x="18" y="91"/>
                    </a:lnTo>
                    <a:lnTo>
                      <a:pt x="21" y="107"/>
                    </a:lnTo>
                    <a:lnTo>
                      <a:pt x="25" y="116"/>
                    </a:lnTo>
                    <a:lnTo>
                      <a:pt x="34" y="125"/>
                    </a:lnTo>
                    <a:lnTo>
                      <a:pt x="45" y="127"/>
                    </a:lnTo>
                    <a:lnTo>
                      <a:pt x="55" y="125"/>
                    </a:lnTo>
                    <a:lnTo>
                      <a:pt x="64" y="116"/>
                    </a:lnTo>
                    <a:lnTo>
                      <a:pt x="69" y="107"/>
                    </a:lnTo>
                    <a:lnTo>
                      <a:pt x="71" y="91"/>
                    </a:lnTo>
                    <a:lnTo>
                      <a:pt x="72" y="71"/>
                    </a:lnTo>
                    <a:lnTo>
                      <a:pt x="71" y="51"/>
                    </a:lnTo>
                    <a:lnTo>
                      <a:pt x="69" y="36"/>
                    </a:lnTo>
                    <a:lnTo>
                      <a:pt x="64" y="26"/>
                    </a:lnTo>
                    <a:lnTo>
                      <a:pt x="55" y="17"/>
                    </a:lnTo>
                    <a:lnTo>
                      <a:pt x="45" y="15"/>
                    </a:lnTo>
                    <a:close/>
                    <a:moveTo>
                      <a:pt x="45" y="0"/>
                    </a:moveTo>
                    <a:lnTo>
                      <a:pt x="55" y="1"/>
                    </a:lnTo>
                    <a:lnTo>
                      <a:pt x="64" y="5"/>
                    </a:lnTo>
                    <a:lnTo>
                      <a:pt x="70" y="9"/>
                    </a:lnTo>
                    <a:lnTo>
                      <a:pt x="74" y="12"/>
                    </a:lnTo>
                    <a:lnTo>
                      <a:pt x="78" y="18"/>
                    </a:lnTo>
                    <a:lnTo>
                      <a:pt x="83" y="27"/>
                    </a:lnTo>
                    <a:lnTo>
                      <a:pt x="87" y="38"/>
                    </a:lnTo>
                    <a:lnTo>
                      <a:pt x="89" y="53"/>
                    </a:lnTo>
                    <a:lnTo>
                      <a:pt x="90" y="71"/>
                    </a:lnTo>
                    <a:lnTo>
                      <a:pt x="89" y="93"/>
                    </a:lnTo>
                    <a:lnTo>
                      <a:pt x="85" y="110"/>
                    </a:lnTo>
                    <a:lnTo>
                      <a:pt x="79" y="124"/>
                    </a:lnTo>
                    <a:lnTo>
                      <a:pt x="70" y="134"/>
                    </a:lnTo>
                    <a:lnTo>
                      <a:pt x="59" y="139"/>
                    </a:lnTo>
                    <a:lnTo>
                      <a:pt x="45" y="142"/>
                    </a:lnTo>
                    <a:lnTo>
                      <a:pt x="33" y="139"/>
                    </a:lnTo>
                    <a:lnTo>
                      <a:pt x="23" y="135"/>
                    </a:lnTo>
                    <a:lnTo>
                      <a:pt x="14" y="127"/>
                    </a:lnTo>
                    <a:lnTo>
                      <a:pt x="6" y="114"/>
                    </a:lnTo>
                    <a:lnTo>
                      <a:pt x="1" y="95"/>
                    </a:lnTo>
                    <a:lnTo>
                      <a:pt x="0" y="71"/>
                    </a:lnTo>
                    <a:lnTo>
                      <a:pt x="1" y="50"/>
                    </a:lnTo>
                    <a:lnTo>
                      <a:pt x="5" y="32"/>
                    </a:lnTo>
                    <a:lnTo>
                      <a:pt x="12" y="18"/>
                    </a:lnTo>
                    <a:lnTo>
                      <a:pt x="21" y="9"/>
                    </a:lnTo>
                    <a:lnTo>
                      <a:pt x="32"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3" name="Rectangle 61"/>
              <p:cNvSpPr>
                <a:spLocks noChangeArrowheads="1"/>
              </p:cNvSpPr>
              <p:nvPr/>
            </p:nvSpPr>
            <p:spPr bwMode="auto">
              <a:xfrm>
                <a:off x="1036638" y="4468813"/>
                <a:ext cx="15875" cy="14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14" name="Freeform 62"/>
              <p:cNvSpPr>
                <a:spLocks noEditPoints="1"/>
              </p:cNvSpPr>
              <p:nvPr/>
            </p:nvSpPr>
            <p:spPr bwMode="auto">
              <a:xfrm>
                <a:off x="1063625" y="4373563"/>
                <a:ext cx="73025" cy="111125"/>
              </a:xfrm>
              <a:custGeom>
                <a:avLst/>
                <a:gdLst>
                  <a:gd name="T0" fmla="*/ 37 w 91"/>
                  <a:gd name="T1" fmla="*/ 66 h 142"/>
                  <a:gd name="T2" fmla="*/ 21 w 91"/>
                  <a:gd name="T3" fmla="*/ 82 h 142"/>
                  <a:gd name="T4" fmla="*/ 20 w 91"/>
                  <a:gd name="T5" fmla="*/ 100 h 142"/>
                  <a:gd name="T6" fmla="*/ 23 w 91"/>
                  <a:gd name="T7" fmla="*/ 111 h 142"/>
                  <a:gd name="T8" fmla="*/ 29 w 91"/>
                  <a:gd name="T9" fmla="*/ 120 h 142"/>
                  <a:gd name="T10" fmla="*/ 38 w 91"/>
                  <a:gd name="T11" fmla="*/ 126 h 142"/>
                  <a:gd name="T12" fmla="*/ 48 w 91"/>
                  <a:gd name="T13" fmla="*/ 127 h 142"/>
                  <a:gd name="T14" fmla="*/ 66 w 91"/>
                  <a:gd name="T15" fmla="*/ 119 h 142"/>
                  <a:gd name="T16" fmla="*/ 74 w 91"/>
                  <a:gd name="T17" fmla="*/ 96 h 142"/>
                  <a:gd name="T18" fmla="*/ 66 w 91"/>
                  <a:gd name="T19" fmla="*/ 73 h 142"/>
                  <a:gd name="T20" fmla="*/ 47 w 91"/>
                  <a:gd name="T21" fmla="*/ 64 h 142"/>
                  <a:gd name="T22" fmla="*/ 65 w 91"/>
                  <a:gd name="T23" fmla="*/ 4 h 142"/>
                  <a:gd name="T24" fmla="*/ 85 w 91"/>
                  <a:gd name="T25" fmla="*/ 20 h 142"/>
                  <a:gd name="T26" fmla="*/ 72 w 91"/>
                  <a:gd name="T27" fmla="*/ 36 h 142"/>
                  <a:gd name="T28" fmla="*/ 68 w 91"/>
                  <a:gd name="T29" fmla="*/ 25 h 142"/>
                  <a:gd name="T30" fmla="*/ 62 w 91"/>
                  <a:gd name="T31" fmla="*/ 18 h 142"/>
                  <a:gd name="T32" fmla="*/ 54 w 91"/>
                  <a:gd name="T33" fmla="*/ 15 h 142"/>
                  <a:gd name="T34" fmla="*/ 44 w 91"/>
                  <a:gd name="T35" fmla="*/ 15 h 142"/>
                  <a:gd name="T36" fmla="*/ 35 w 91"/>
                  <a:gd name="T37" fmla="*/ 19 h 142"/>
                  <a:gd name="T38" fmla="*/ 26 w 91"/>
                  <a:gd name="T39" fmla="*/ 29 h 142"/>
                  <a:gd name="T40" fmla="*/ 18 w 91"/>
                  <a:gd name="T41" fmla="*/ 50 h 142"/>
                  <a:gd name="T42" fmla="*/ 21 w 91"/>
                  <a:gd name="T43" fmla="*/ 62 h 142"/>
                  <a:gd name="T44" fmla="*/ 32 w 91"/>
                  <a:gd name="T45" fmla="*/ 54 h 142"/>
                  <a:gd name="T46" fmla="*/ 50 w 91"/>
                  <a:gd name="T47" fmla="*/ 50 h 142"/>
                  <a:gd name="T48" fmla="*/ 80 w 91"/>
                  <a:gd name="T49" fmla="*/ 62 h 142"/>
                  <a:gd name="T50" fmla="*/ 90 w 91"/>
                  <a:gd name="T51" fmla="*/ 82 h 142"/>
                  <a:gd name="T52" fmla="*/ 90 w 91"/>
                  <a:gd name="T53" fmla="*/ 107 h 142"/>
                  <a:gd name="T54" fmla="*/ 82 w 91"/>
                  <a:gd name="T55" fmla="*/ 125 h 142"/>
                  <a:gd name="T56" fmla="*/ 71 w 91"/>
                  <a:gd name="T57" fmla="*/ 135 h 142"/>
                  <a:gd name="T58" fmla="*/ 48 w 91"/>
                  <a:gd name="T59" fmla="*/ 142 h 142"/>
                  <a:gd name="T60" fmla="*/ 23 w 91"/>
                  <a:gd name="T61" fmla="*/ 135 h 142"/>
                  <a:gd name="T62" fmla="*/ 7 w 91"/>
                  <a:gd name="T63" fmla="*/ 114 h 142"/>
                  <a:gd name="T64" fmla="*/ 0 w 91"/>
                  <a:gd name="T65" fmla="*/ 74 h 142"/>
                  <a:gd name="T66" fmla="*/ 7 w 91"/>
                  <a:gd name="T67" fmla="*/ 30 h 142"/>
                  <a:gd name="T68" fmla="*/ 25 w 91"/>
                  <a:gd name="T69" fmla="*/ 8 h 142"/>
                  <a:gd name="T70" fmla="*/ 49 w 91"/>
                  <a:gd name="T7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142">
                    <a:moveTo>
                      <a:pt x="47" y="64"/>
                    </a:moveTo>
                    <a:lnTo>
                      <a:pt x="37" y="66"/>
                    </a:lnTo>
                    <a:lnTo>
                      <a:pt x="28" y="73"/>
                    </a:lnTo>
                    <a:lnTo>
                      <a:pt x="21" y="82"/>
                    </a:lnTo>
                    <a:lnTo>
                      <a:pt x="20" y="95"/>
                    </a:lnTo>
                    <a:lnTo>
                      <a:pt x="20" y="100"/>
                    </a:lnTo>
                    <a:lnTo>
                      <a:pt x="21" y="106"/>
                    </a:lnTo>
                    <a:lnTo>
                      <a:pt x="23" y="111"/>
                    </a:lnTo>
                    <a:lnTo>
                      <a:pt x="26" y="116"/>
                    </a:lnTo>
                    <a:lnTo>
                      <a:pt x="29" y="120"/>
                    </a:lnTo>
                    <a:lnTo>
                      <a:pt x="33" y="124"/>
                    </a:lnTo>
                    <a:lnTo>
                      <a:pt x="38" y="126"/>
                    </a:lnTo>
                    <a:lnTo>
                      <a:pt x="42" y="127"/>
                    </a:lnTo>
                    <a:lnTo>
                      <a:pt x="48" y="127"/>
                    </a:lnTo>
                    <a:lnTo>
                      <a:pt x="58" y="126"/>
                    </a:lnTo>
                    <a:lnTo>
                      <a:pt x="66" y="119"/>
                    </a:lnTo>
                    <a:lnTo>
                      <a:pt x="72" y="109"/>
                    </a:lnTo>
                    <a:lnTo>
                      <a:pt x="74" y="96"/>
                    </a:lnTo>
                    <a:lnTo>
                      <a:pt x="72" y="82"/>
                    </a:lnTo>
                    <a:lnTo>
                      <a:pt x="66" y="73"/>
                    </a:lnTo>
                    <a:lnTo>
                      <a:pt x="58" y="66"/>
                    </a:lnTo>
                    <a:lnTo>
                      <a:pt x="47" y="64"/>
                    </a:lnTo>
                    <a:close/>
                    <a:moveTo>
                      <a:pt x="49" y="0"/>
                    </a:moveTo>
                    <a:lnTo>
                      <a:pt x="65" y="4"/>
                    </a:lnTo>
                    <a:lnTo>
                      <a:pt x="76" y="10"/>
                    </a:lnTo>
                    <a:lnTo>
                      <a:pt x="85" y="20"/>
                    </a:lnTo>
                    <a:lnTo>
                      <a:pt x="89" y="35"/>
                    </a:lnTo>
                    <a:lnTo>
                      <a:pt x="72" y="36"/>
                    </a:lnTo>
                    <a:lnTo>
                      <a:pt x="71" y="30"/>
                    </a:lnTo>
                    <a:lnTo>
                      <a:pt x="68" y="25"/>
                    </a:lnTo>
                    <a:lnTo>
                      <a:pt x="66" y="21"/>
                    </a:lnTo>
                    <a:lnTo>
                      <a:pt x="62" y="18"/>
                    </a:lnTo>
                    <a:lnTo>
                      <a:pt x="58" y="16"/>
                    </a:lnTo>
                    <a:lnTo>
                      <a:pt x="54" y="15"/>
                    </a:lnTo>
                    <a:lnTo>
                      <a:pt x="48" y="15"/>
                    </a:lnTo>
                    <a:lnTo>
                      <a:pt x="44" y="15"/>
                    </a:lnTo>
                    <a:lnTo>
                      <a:pt x="39" y="17"/>
                    </a:lnTo>
                    <a:lnTo>
                      <a:pt x="35" y="19"/>
                    </a:lnTo>
                    <a:lnTo>
                      <a:pt x="29" y="24"/>
                    </a:lnTo>
                    <a:lnTo>
                      <a:pt x="26" y="29"/>
                    </a:lnTo>
                    <a:lnTo>
                      <a:pt x="21" y="36"/>
                    </a:lnTo>
                    <a:lnTo>
                      <a:pt x="18" y="50"/>
                    </a:lnTo>
                    <a:lnTo>
                      <a:pt x="17" y="68"/>
                    </a:lnTo>
                    <a:lnTo>
                      <a:pt x="21" y="62"/>
                    </a:lnTo>
                    <a:lnTo>
                      <a:pt x="27" y="57"/>
                    </a:lnTo>
                    <a:lnTo>
                      <a:pt x="32" y="54"/>
                    </a:lnTo>
                    <a:lnTo>
                      <a:pt x="41" y="51"/>
                    </a:lnTo>
                    <a:lnTo>
                      <a:pt x="50" y="50"/>
                    </a:lnTo>
                    <a:lnTo>
                      <a:pt x="66" y="53"/>
                    </a:lnTo>
                    <a:lnTo>
                      <a:pt x="80" y="62"/>
                    </a:lnTo>
                    <a:lnTo>
                      <a:pt x="86" y="71"/>
                    </a:lnTo>
                    <a:lnTo>
                      <a:pt x="90" y="82"/>
                    </a:lnTo>
                    <a:lnTo>
                      <a:pt x="91" y="95"/>
                    </a:lnTo>
                    <a:lnTo>
                      <a:pt x="90" y="107"/>
                    </a:lnTo>
                    <a:lnTo>
                      <a:pt x="85" y="118"/>
                    </a:lnTo>
                    <a:lnTo>
                      <a:pt x="82" y="125"/>
                    </a:lnTo>
                    <a:lnTo>
                      <a:pt x="76" y="130"/>
                    </a:lnTo>
                    <a:lnTo>
                      <a:pt x="71" y="135"/>
                    </a:lnTo>
                    <a:lnTo>
                      <a:pt x="59" y="139"/>
                    </a:lnTo>
                    <a:lnTo>
                      <a:pt x="48" y="142"/>
                    </a:lnTo>
                    <a:lnTo>
                      <a:pt x="35" y="139"/>
                    </a:lnTo>
                    <a:lnTo>
                      <a:pt x="23" y="135"/>
                    </a:lnTo>
                    <a:lnTo>
                      <a:pt x="13" y="126"/>
                    </a:lnTo>
                    <a:lnTo>
                      <a:pt x="7" y="114"/>
                    </a:lnTo>
                    <a:lnTo>
                      <a:pt x="2" y="97"/>
                    </a:lnTo>
                    <a:lnTo>
                      <a:pt x="0" y="74"/>
                    </a:lnTo>
                    <a:lnTo>
                      <a:pt x="2" y="51"/>
                    </a:lnTo>
                    <a:lnTo>
                      <a:pt x="7" y="30"/>
                    </a:lnTo>
                    <a:lnTo>
                      <a:pt x="14" y="17"/>
                    </a:lnTo>
                    <a:lnTo>
                      <a:pt x="25" y="8"/>
                    </a:lnTo>
                    <a:lnTo>
                      <a:pt x="36" y="2"/>
                    </a:lnTo>
                    <a:lnTo>
                      <a:pt x="4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5" name="Line 63"/>
              <p:cNvSpPr>
                <a:spLocks noChangeShapeType="1"/>
              </p:cNvSpPr>
              <p:nvPr/>
            </p:nvSpPr>
            <p:spPr bwMode="auto">
              <a:xfrm flipH="1">
                <a:off x="1220788" y="4027488"/>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16" name="Freeform 64"/>
              <p:cNvSpPr>
                <a:spLocks noEditPoints="1"/>
              </p:cNvSpPr>
              <p:nvPr/>
            </p:nvSpPr>
            <p:spPr bwMode="auto">
              <a:xfrm>
                <a:off x="938213" y="3952875"/>
                <a:ext cx="71438" cy="111125"/>
              </a:xfrm>
              <a:custGeom>
                <a:avLst/>
                <a:gdLst>
                  <a:gd name="T0" fmla="*/ 45 w 90"/>
                  <a:gd name="T1" fmla="*/ 15 h 140"/>
                  <a:gd name="T2" fmla="*/ 34 w 90"/>
                  <a:gd name="T3" fmla="*/ 17 h 140"/>
                  <a:gd name="T4" fmla="*/ 26 w 90"/>
                  <a:gd name="T5" fmla="*/ 24 h 140"/>
                  <a:gd name="T6" fmla="*/ 22 w 90"/>
                  <a:gd name="T7" fmla="*/ 35 h 140"/>
                  <a:gd name="T8" fmla="*/ 18 w 90"/>
                  <a:gd name="T9" fmla="*/ 51 h 140"/>
                  <a:gd name="T10" fmla="*/ 17 w 90"/>
                  <a:gd name="T11" fmla="*/ 71 h 140"/>
                  <a:gd name="T12" fmla="*/ 18 w 90"/>
                  <a:gd name="T13" fmla="*/ 91 h 140"/>
                  <a:gd name="T14" fmla="*/ 21 w 90"/>
                  <a:gd name="T15" fmla="*/ 106 h 140"/>
                  <a:gd name="T16" fmla="*/ 25 w 90"/>
                  <a:gd name="T17" fmla="*/ 116 h 140"/>
                  <a:gd name="T18" fmla="*/ 34 w 90"/>
                  <a:gd name="T19" fmla="*/ 125 h 140"/>
                  <a:gd name="T20" fmla="*/ 45 w 90"/>
                  <a:gd name="T21" fmla="*/ 127 h 140"/>
                  <a:gd name="T22" fmla="*/ 55 w 90"/>
                  <a:gd name="T23" fmla="*/ 125 h 140"/>
                  <a:gd name="T24" fmla="*/ 64 w 90"/>
                  <a:gd name="T25" fmla="*/ 116 h 140"/>
                  <a:gd name="T26" fmla="*/ 69 w 90"/>
                  <a:gd name="T27" fmla="*/ 106 h 140"/>
                  <a:gd name="T28" fmla="*/ 71 w 90"/>
                  <a:gd name="T29" fmla="*/ 91 h 140"/>
                  <a:gd name="T30" fmla="*/ 72 w 90"/>
                  <a:gd name="T31" fmla="*/ 71 h 140"/>
                  <a:gd name="T32" fmla="*/ 71 w 90"/>
                  <a:gd name="T33" fmla="*/ 51 h 140"/>
                  <a:gd name="T34" fmla="*/ 69 w 90"/>
                  <a:gd name="T35" fmla="*/ 35 h 140"/>
                  <a:gd name="T36" fmla="*/ 64 w 90"/>
                  <a:gd name="T37" fmla="*/ 26 h 140"/>
                  <a:gd name="T38" fmla="*/ 55 w 90"/>
                  <a:gd name="T39" fmla="*/ 17 h 140"/>
                  <a:gd name="T40" fmla="*/ 45 w 90"/>
                  <a:gd name="T41" fmla="*/ 15 h 140"/>
                  <a:gd name="T42" fmla="*/ 45 w 90"/>
                  <a:gd name="T43" fmla="*/ 0 h 140"/>
                  <a:gd name="T44" fmla="*/ 55 w 90"/>
                  <a:gd name="T45" fmla="*/ 1 h 140"/>
                  <a:gd name="T46" fmla="*/ 64 w 90"/>
                  <a:gd name="T47" fmla="*/ 4 h 140"/>
                  <a:gd name="T48" fmla="*/ 70 w 90"/>
                  <a:gd name="T49" fmla="*/ 8 h 140"/>
                  <a:gd name="T50" fmla="*/ 74 w 90"/>
                  <a:gd name="T51" fmla="*/ 12 h 140"/>
                  <a:gd name="T52" fmla="*/ 78 w 90"/>
                  <a:gd name="T53" fmla="*/ 18 h 140"/>
                  <a:gd name="T54" fmla="*/ 83 w 90"/>
                  <a:gd name="T55" fmla="*/ 27 h 140"/>
                  <a:gd name="T56" fmla="*/ 87 w 90"/>
                  <a:gd name="T57" fmla="*/ 38 h 140"/>
                  <a:gd name="T58" fmla="*/ 89 w 90"/>
                  <a:gd name="T59" fmla="*/ 52 h 140"/>
                  <a:gd name="T60" fmla="*/ 90 w 90"/>
                  <a:gd name="T61" fmla="*/ 71 h 140"/>
                  <a:gd name="T62" fmla="*/ 89 w 90"/>
                  <a:gd name="T63" fmla="*/ 92 h 140"/>
                  <a:gd name="T64" fmla="*/ 85 w 90"/>
                  <a:gd name="T65" fmla="*/ 110 h 140"/>
                  <a:gd name="T66" fmla="*/ 79 w 90"/>
                  <a:gd name="T67" fmla="*/ 122 h 140"/>
                  <a:gd name="T68" fmla="*/ 70 w 90"/>
                  <a:gd name="T69" fmla="*/ 133 h 140"/>
                  <a:gd name="T70" fmla="*/ 59 w 90"/>
                  <a:gd name="T71" fmla="*/ 139 h 140"/>
                  <a:gd name="T72" fmla="*/ 45 w 90"/>
                  <a:gd name="T73" fmla="*/ 140 h 140"/>
                  <a:gd name="T74" fmla="*/ 33 w 90"/>
                  <a:gd name="T75" fmla="*/ 139 h 140"/>
                  <a:gd name="T76" fmla="*/ 23 w 90"/>
                  <a:gd name="T77" fmla="*/ 135 h 140"/>
                  <a:gd name="T78" fmla="*/ 14 w 90"/>
                  <a:gd name="T79" fmla="*/ 127 h 140"/>
                  <a:gd name="T80" fmla="*/ 6 w 90"/>
                  <a:gd name="T81" fmla="*/ 112 h 140"/>
                  <a:gd name="T82" fmla="*/ 1 w 90"/>
                  <a:gd name="T83" fmla="*/ 94 h 140"/>
                  <a:gd name="T84" fmla="*/ 0 w 90"/>
                  <a:gd name="T85" fmla="*/ 71 h 140"/>
                  <a:gd name="T86" fmla="*/ 1 w 90"/>
                  <a:gd name="T87" fmla="*/ 48 h 140"/>
                  <a:gd name="T88" fmla="*/ 5 w 90"/>
                  <a:gd name="T89" fmla="*/ 31 h 140"/>
                  <a:gd name="T90" fmla="*/ 12 w 90"/>
                  <a:gd name="T91" fmla="*/ 18 h 140"/>
                  <a:gd name="T92" fmla="*/ 21 w 90"/>
                  <a:gd name="T93" fmla="*/ 8 h 140"/>
                  <a:gd name="T94" fmla="*/ 32 w 90"/>
                  <a:gd name="T95" fmla="*/ 2 h 140"/>
                  <a:gd name="T96" fmla="*/ 45 w 9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0">
                    <a:moveTo>
                      <a:pt x="45" y="15"/>
                    </a:moveTo>
                    <a:lnTo>
                      <a:pt x="34" y="17"/>
                    </a:lnTo>
                    <a:lnTo>
                      <a:pt x="26" y="24"/>
                    </a:lnTo>
                    <a:lnTo>
                      <a:pt x="22" y="35"/>
                    </a:lnTo>
                    <a:lnTo>
                      <a:pt x="18" y="51"/>
                    </a:lnTo>
                    <a:lnTo>
                      <a:pt x="17" y="71"/>
                    </a:lnTo>
                    <a:lnTo>
                      <a:pt x="18" y="91"/>
                    </a:lnTo>
                    <a:lnTo>
                      <a:pt x="21" y="106"/>
                    </a:lnTo>
                    <a:lnTo>
                      <a:pt x="25" y="116"/>
                    </a:lnTo>
                    <a:lnTo>
                      <a:pt x="34" y="125"/>
                    </a:lnTo>
                    <a:lnTo>
                      <a:pt x="45" y="127"/>
                    </a:lnTo>
                    <a:lnTo>
                      <a:pt x="55" y="125"/>
                    </a:lnTo>
                    <a:lnTo>
                      <a:pt x="64" y="116"/>
                    </a:lnTo>
                    <a:lnTo>
                      <a:pt x="69" y="106"/>
                    </a:lnTo>
                    <a:lnTo>
                      <a:pt x="71" y="91"/>
                    </a:lnTo>
                    <a:lnTo>
                      <a:pt x="72" y="71"/>
                    </a:lnTo>
                    <a:lnTo>
                      <a:pt x="71" y="51"/>
                    </a:lnTo>
                    <a:lnTo>
                      <a:pt x="69" y="35"/>
                    </a:lnTo>
                    <a:lnTo>
                      <a:pt x="64" y="26"/>
                    </a:lnTo>
                    <a:lnTo>
                      <a:pt x="55" y="17"/>
                    </a:lnTo>
                    <a:lnTo>
                      <a:pt x="45" y="15"/>
                    </a:lnTo>
                    <a:close/>
                    <a:moveTo>
                      <a:pt x="45" y="0"/>
                    </a:moveTo>
                    <a:lnTo>
                      <a:pt x="55" y="1"/>
                    </a:lnTo>
                    <a:lnTo>
                      <a:pt x="64" y="4"/>
                    </a:lnTo>
                    <a:lnTo>
                      <a:pt x="70" y="8"/>
                    </a:lnTo>
                    <a:lnTo>
                      <a:pt x="74" y="12"/>
                    </a:lnTo>
                    <a:lnTo>
                      <a:pt x="78" y="18"/>
                    </a:lnTo>
                    <a:lnTo>
                      <a:pt x="83" y="27"/>
                    </a:lnTo>
                    <a:lnTo>
                      <a:pt x="87" y="38"/>
                    </a:lnTo>
                    <a:lnTo>
                      <a:pt x="89" y="52"/>
                    </a:lnTo>
                    <a:lnTo>
                      <a:pt x="90" y="71"/>
                    </a:lnTo>
                    <a:lnTo>
                      <a:pt x="89" y="92"/>
                    </a:lnTo>
                    <a:lnTo>
                      <a:pt x="85" y="110"/>
                    </a:lnTo>
                    <a:lnTo>
                      <a:pt x="79" y="122"/>
                    </a:lnTo>
                    <a:lnTo>
                      <a:pt x="70" y="133"/>
                    </a:lnTo>
                    <a:lnTo>
                      <a:pt x="59" y="139"/>
                    </a:lnTo>
                    <a:lnTo>
                      <a:pt x="45" y="140"/>
                    </a:lnTo>
                    <a:lnTo>
                      <a:pt x="33" y="139"/>
                    </a:lnTo>
                    <a:lnTo>
                      <a:pt x="23" y="135"/>
                    </a:lnTo>
                    <a:lnTo>
                      <a:pt x="14" y="127"/>
                    </a:lnTo>
                    <a:lnTo>
                      <a:pt x="6" y="112"/>
                    </a:lnTo>
                    <a:lnTo>
                      <a:pt x="1" y="94"/>
                    </a:lnTo>
                    <a:lnTo>
                      <a:pt x="0" y="71"/>
                    </a:lnTo>
                    <a:lnTo>
                      <a:pt x="1" y="48"/>
                    </a:lnTo>
                    <a:lnTo>
                      <a:pt x="5" y="31"/>
                    </a:lnTo>
                    <a:lnTo>
                      <a:pt x="12" y="18"/>
                    </a:lnTo>
                    <a:lnTo>
                      <a:pt x="21" y="8"/>
                    </a:lnTo>
                    <a:lnTo>
                      <a:pt x="32"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7" name="Rectangle 65"/>
              <p:cNvSpPr>
                <a:spLocks noChangeArrowheads="1"/>
              </p:cNvSpPr>
              <p:nvPr/>
            </p:nvSpPr>
            <p:spPr bwMode="auto">
              <a:xfrm>
                <a:off x="1036638" y="4048125"/>
                <a:ext cx="15875" cy="14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18" name="Freeform 66"/>
              <p:cNvSpPr>
                <a:spLocks noEditPoints="1"/>
              </p:cNvSpPr>
              <p:nvPr/>
            </p:nvSpPr>
            <p:spPr bwMode="auto">
              <a:xfrm>
                <a:off x="1065213" y="3952875"/>
                <a:ext cx="71438" cy="111125"/>
              </a:xfrm>
              <a:custGeom>
                <a:avLst/>
                <a:gdLst>
                  <a:gd name="T0" fmla="*/ 34 w 91"/>
                  <a:gd name="T1" fmla="*/ 73 h 140"/>
                  <a:gd name="T2" fmla="*/ 19 w 91"/>
                  <a:gd name="T3" fmla="*/ 88 h 140"/>
                  <a:gd name="T4" fmla="*/ 18 w 91"/>
                  <a:gd name="T5" fmla="*/ 106 h 140"/>
                  <a:gd name="T6" fmla="*/ 24 w 91"/>
                  <a:gd name="T7" fmla="*/ 117 h 140"/>
                  <a:gd name="T8" fmla="*/ 30 w 91"/>
                  <a:gd name="T9" fmla="*/ 124 h 140"/>
                  <a:gd name="T10" fmla="*/ 40 w 91"/>
                  <a:gd name="T11" fmla="*/ 127 h 140"/>
                  <a:gd name="T12" fmla="*/ 56 w 91"/>
                  <a:gd name="T13" fmla="*/ 125 h 140"/>
                  <a:gd name="T14" fmla="*/ 71 w 91"/>
                  <a:gd name="T15" fmla="*/ 110 h 140"/>
                  <a:gd name="T16" fmla="*/ 71 w 91"/>
                  <a:gd name="T17" fmla="*/ 88 h 140"/>
                  <a:gd name="T18" fmla="*/ 56 w 91"/>
                  <a:gd name="T19" fmla="*/ 73 h 140"/>
                  <a:gd name="T20" fmla="*/ 45 w 91"/>
                  <a:gd name="T21" fmla="*/ 13 h 140"/>
                  <a:gd name="T22" fmla="*/ 34 w 91"/>
                  <a:gd name="T23" fmla="*/ 17 h 140"/>
                  <a:gd name="T24" fmla="*/ 26 w 91"/>
                  <a:gd name="T25" fmla="*/ 25 h 140"/>
                  <a:gd name="T26" fmla="*/ 22 w 91"/>
                  <a:gd name="T27" fmla="*/ 35 h 140"/>
                  <a:gd name="T28" fmla="*/ 26 w 91"/>
                  <a:gd name="T29" fmla="*/ 46 h 140"/>
                  <a:gd name="T30" fmla="*/ 32 w 91"/>
                  <a:gd name="T31" fmla="*/ 54 h 140"/>
                  <a:gd name="T32" fmla="*/ 40 w 91"/>
                  <a:gd name="T33" fmla="*/ 57 h 140"/>
                  <a:gd name="T34" fmla="*/ 49 w 91"/>
                  <a:gd name="T35" fmla="*/ 57 h 140"/>
                  <a:gd name="T36" fmla="*/ 58 w 91"/>
                  <a:gd name="T37" fmla="*/ 54 h 140"/>
                  <a:gd name="T38" fmla="*/ 65 w 91"/>
                  <a:gd name="T39" fmla="*/ 47 h 140"/>
                  <a:gd name="T40" fmla="*/ 67 w 91"/>
                  <a:gd name="T41" fmla="*/ 36 h 140"/>
                  <a:gd name="T42" fmla="*/ 65 w 91"/>
                  <a:gd name="T43" fmla="*/ 25 h 140"/>
                  <a:gd name="T44" fmla="*/ 56 w 91"/>
                  <a:gd name="T45" fmla="*/ 17 h 140"/>
                  <a:gd name="T46" fmla="*/ 45 w 91"/>
                  <a:gd name="T47" fmla="*/ 13 h 140"/>
                  <a:gd name="T48" fmla="*/ 61 w 91"/>
                  <a:gd name="T49" fmla="*/ 2 h 140"/>
                  <a:gd name="T50" fmla="*/ 82 w 91"/>
                  <a:gd name="T51" fmla="*/ 22 h 140"/>
                  <a:gd name="T52" fmla="*/ 84 w 91"/>
                  <a:gd name="T53" fmla="*/ 43 h 140"/>
                  <a:gd name="T54" fmla="*/ 80 w 91"/>
                  <a:gd name="T55" fmla="*/ 53 h 140"/>
                  <a:gd name="T56" fmla="*/ 71 w 91"/>
                  <a:gd name="T57" fmla="*/ 61 h 140"/>
                  <a:gd name="T58" fmla="*/ 75 w 91"/>
                  <a:gd name="T59" fmla="*/ 70 h 140"/>
                  <a:gd name="T60" fmla="*/ 89 w 91"/>
                  <a:gd name="T61" fmla="*/ 88 h 140"/>
                  <a:gd name="T62" fmla="*/ 88 w 91"/>
                  <a:gd name="T63" fmla="*/ 116 h 140"/>
                  <a:gd name="T64" fmla="*/ 68 w 91"/>
                  <a:gd name="T65" fmla="*/ 136 h 140"/>
                  <a:gd name="T66" fmla="*/ 45 w 91"/>
                  <a:gd name="T67" fmla="*/ 140 h 140"/>
                  <a:gd name="T68" fmla="*/ 21 w 91"/>
                  <a:gd name="T69" fmla="*/ 136 h 140"/>
                  <a:gd name="T70" fmla="*/ 6 w 91"/>
                  <a:gd name="T71" fmla="*/ 120 h 140"/>
                  <a:gd name="T72" fmla="*/ 0 w 91"/>
                  <a:gd name="T73" fmla="*/ 99 h 140"/>
                  <a:gd name="T74" fmla="*/ 7 w 91"/>
                  <a:gd name="T75" fmla="*/ 76 h 140"/>
                  <a:gd name="T76" fmla="*/ 26 w 91"/>
                  <a:gd name="T77" fmla="*/ 64 h 140"/>
                  <a:gd name="T78" fmla="*/ 15 w 91"/>
                  <a:gd name="T79" fmla="*/ 57 h 140"/>
                  <a:gd name="T80" fmla="*/ 8 w 91"/>
                  <a:gd name="T81" fmla="*/ 48 h 140"/>
                  <a:gd name="T82" fmla="*/ 6 w 91"/>
                  <a:gd name="T83" fmla="*/ 36 h 140"/>
                  <a:gd name="T84" fmla="*/ 16 w 91"/>
                  <a:gd name="T85" fmla="*/ 10 h 140"/>
                  <a:gd name="T86" fmla="*/ 45 w 91"/>
                  <a:gd name="T8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 h="140">
                    <a:moveTo>
                      <a:pt x="45" y="71"/>
                    </a:moveTo>
                    <a:lnTo>
                      <a:pt x="34" y="73"/>
                    </a:lnTo>
                    <a:lnTo>
                      <a:pt x="25" y="79"/>
                    </a:lnTo>
                    <a:lnTo>
                      <a:pt x="19" y="88"/>
                    </a:lnTo>
                    <a:lnTo>
                      <a:pt x="17" y="99"/>
                    </a:lnTo>
                    <a:lnTo>
                      <a:pt x="18" y="106"/>
                    </a:lnTo>
                    <a:lnTo>
                      <a:pt x="20" y="112"/>
                    </a:lnTo>
                    <a:lnTo>
                      <a:pt x="24" y="117"/>
                    </a:lnTo>
                    <a:lnTo>
                      <a:pt x="27" y="120"/>
                    </a:lnTo>
                    <a:lnTo>
                      <a:pt x="30" y="124"/>
                    </a:lnTo>
                    <a:lnTo>
                      <a:pt x="35" y="126"/>
                    </a:lnTo>
                    <a:lnTo>
                      <a:pt x="40" y="127"/>
                    </a:lnTo>
                    <a:lnTo>
                      <a:pt x="45" y="127"/>
                    </a:lnTo>
                    <a:lnTo>
                      <a:pt x="56" y="125"/>
                    </a:lnTo>
                    <a:lnTo>
                      <a:pt x="65" y="119"/>
                    </a:lnTo>
                    <a:lnTo>
                      <a:pt x="71" y="110"/>
                    </a:lnTo>
                    <a:lnTo>
                      <a:pt x="73" y="99"/>
                    </a:lnTo>
                    <a:lnTo>
                      <a:pt x="71" y="88"/>
                    </a:lnTo>
                    <a:lnTo>
                      <a:pt x="65" y="79"/>
                    </a:lnTo>
                    <a:lnTo>
                      <a:pt x="56" y="73"/>
                    </a:lnTo>
                    <a:lnTo>
                      <a:pt x="45" y="71"/>
                    </a:lnTo>
                    <a:close/>
                    <a:moveTo>
                      <a:pt x="45" y="13"/>
                    </a:moveTo>
                    <a:lnTo>
                      <a:pt x="39" y="15"/>
                    </a:lnTo>
                    <a:lnTo>
                      <a:pt x="34" y="17"/>
                    </a:lnTo>
                    <a:lnTo>
                      <a:pt x="29" y="20"/>
                    </a:lnTo>
                    <a:lnTo>
                      <a:pt x="26" y="25"/>
                    </a:lnTo>
                    <a:lnTo>
                      <a:pt x="24" y="29"/>
                    </a:lnTo>
                    <a:lnTo>
                      <a:pt x="22" y="35"/>
                    </a:lnTo>
                    <a:lnTo>
                      <a:pt x="24" y="42"/>
                    </a:lnTo>
                    <a:lnTo>
                      <a:pt x="26" y="46"/>
                    </a:lnTo>
                    <a:lnTo>
                      <a:pt x="29" y="52"/>
                    </a:lnTo>
                    <a:lnTo>
                      <a:pt x="32" y="54"/>
                    </a:lnTo>
                    <a:lnTo>
                      <a:pt x="36" y="56"/>
                    </a:lnTo>
                    <a:lnTo>
                      <a:pt x="40" y="57"/>
                    </a:lnTo>
                    <a:lnTo>
                      <a:pt x="45" y="57"/>
                    </a:lnTo>
                    <a:lnTo>
                      <a:pt x="49" y="57"/>
                    </a:lnTo>
                    <a:lnTo>
                      <a:pt x="54" y="56"/>
                    </a:lnTo>
                    <a:lnTo>
                      <a:pt x="58" y="54"/>
                    </a:lnTo>
                    <a:lnTo>
                      <a:pt x="62" y="52"/>
                    </a:lnTo>
                    <a:lnTo>
                      <a:pt x="65" y="47"/>
                    </a:lnTo>
                    <a:lnTo>
                      <a:pt x="67" y="42"/>
                    </a:lnTo>
                    <a:lnTo>
                      <a:pt x="67" y="36"/>
                    </a:lnTo>
                    <a:lnTo>
                      <a:pt x="67" y="30"/>
                    </a:lnTo>
                    <a:lnTo>
                      <a:pt x="65" y="25"/>
                    </a:lnTo>
                    <a:lnTo>
                      <a:pt x="61" y="20"/>
                    </a:lnTo>
                    <a:lnTo>
                      <a:pt x="56" y="17"/>
                    </a:lnTo>
                    <a:lnTo>
                      <a:pt x="52" y="15"/>
                    </a:lnTo>
                    <a:lnTo>
                      <a:pt x="45" y="13"/>
                    </a:lnTo>
                    <a:close/>
                    <a:moveTo>
                      <a:pt x="45" y="0"/>
                    </a:moveTo>
                    <a:lnTo>
                      <a:pt x="61" y="2"/>
                    </a:lnTo>
                    <a:lnTo>
                      <a:pt x="74" y="10"/>
                    </a:lnTo>
                    <a:lnTo>
                      <a:pt x="82" y="22"/>
                    </a:lnTo>
                    <a:lnTo>
                      <a:pt x="85" y="36"/>
                    </a:lnTo>
                    <a:lnTo>
                      <a:pt x="84" y="43"/>
                    </a:lnTo>
                    <a:lnTo>
                      <a:pt x="83" y="48"/>
                    </a:lnTo>
                    <a:lnTo>
                      <a:pt x="80" y="53"/>
                    </a:lnTo>
                    <a:lnTo>
                      <a:pt x="76" y="57"/>
                    </a:lnTo>
                    <a:lnTo>
                      <a:pt x="71" y="61"/>
                    </a:lnTo>
                    <a:lnTo>
                      <a:pt x="65" y="64"/>
                    </a:lnTo>
                    <a:lnTo>
                      <a:pt x="75" y="70"/>
                    </a:lnTo>
                    <a:lnTo>
                      <a:pt x="84" y="78"/>
                    </a:lnTo>
                    <a:lnTo>
                      <a:pt x="89" y="88"/>
                    </a:lnTo>
                    <a:lnTo>
                      <a:pt x="91" y="99"/>
                    </a:lnTo>
                    <a:lnTo>
                      <a:pt x="88" y="116"/>
                    </a:lnTo>
                    <a:lnTo>
                      <a:pt x="77" y="129"/>
                    </a:lnTo>
                    <a:lnTo>
                      <a:pt x="68" y="136"/>
                    </a:lnTo>
                    <a:lnTo>
                      <a:pt x="57" y="139"/>
                    </a:lnTo>
                    <a:lnTo>
                      <a:pt x="45" y="140"/>
                    </a:lnTo>
                    <a:lnTo>
                      <a:pt x="32" y="139"/>
                    </a:lnTo>
                    <a:lnTo>
                      <a:pt x="21" y="136"/>
                    </a:lnTo>
                    <a:lnTo>
                      <a:pt x="12" y="129"/>
                    </a:lnTo>
                    <a:lnTo>
                      <a:pt x="6" y="120"/>
                    </a:lnTo>
                    <a:lnTo>
                      <a:pt x="1" y="110"/>
                    </a:lnTo>
                    <a:lnTo>
                      <a:pt x="0" y="99"/>
                    </a:lnTo>
                    <a:lnTo>
                      <a:pt x="1" y="86"/>
                    </a:lnTo>
                    <a:lnTo>
                      <a:pt x="7" y="76"/>
                    </a:lnTo>
                    <a:lnTo>
                      <a:pt x="15" y="69"/>
                    </a:lnTo>
                    <a:lnTo>
                      <a:pt x="26" y="64"/>
                    </a:lnTo>
                    <a:lnTo>
                      <a:pt x="19" y="61"/>
                    </a:lnTo>
                    <a:lnTo>
                      <a:pt x="15" y="57"/>
                    </a:lnTo>
                    <a:lnTo>
                      <a:pt x="10" y="53"/>
                    </a:lnTo>
                    <a:lnTo>
                      <a:pt x="8" y="48"/>
                    </a:lnTo>
                    <a:lnTo>
                      <a:pt x="6" y="42"/>
                    </a:lnTo>
                    <a:lnTo>
                      <a:pt x="6" y="36"/>
                    </a:lnTo>
                    <a:lnTo>
                      <a:pt x="8" y="21"/>
                    </a:lnTo>
                    <a:lnTo>
                      <a:pt x="16" y="10"/>
                    </a:lnTo>
                    <a:lnTo>
                      <a:pt x="29"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9" name="Line 67"/>
              <p:cNvSpPr>
                <a:spLocks noChangeShapeType="1"/>
              </p:cNvSpPr>
              <p:nvPr/>
            </p:nvSpPr>
            <p:spPr bwMode="auto">
              <a:xfrm flipH="1">
                <a:off x="1220788" y="3605213"/>
                <a:ext cx="66675"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20" name="Freeform 68"/>
              <p:cNvSpPr>
                <a:spLocks/>
              </p:cNvSpPr>
              <p:nvPr/>
            </p:nvSpPr>
            <p:spPr bwMode="auto">
              <a:xfrm>
                <a:off x="947738" y="3532188"/>
                <a:ext cx="39688" cy="109538"/>
              </a:xfrm>
              <a:custGeom>
                <a:avLst/>
                <a:gdLst>
                  <a:gd name="T0" fmla="*/ 40 w 50"/>
                  <a:gd name="T1" fmla="*/ 0 h 138"/>
                  <a:gd name="T2" fmla="*/ 50 w 50"/>
                  <a:gd name="T3" fmla="*/ 0 h 138"/>
                  <a:gd name="T4" fmla="*/ 50 w 50"/>
                  <a:gd name="T5" fmla="*/ 138 h 138"/>
                  <a:gd name="T6" fmla="*/ 33 w 50"/>
                  <a:gd name="T7" fmla="*/ 138 h 138"/>
                  <a:gd name="T8" fmla="*/ 33 w 50"/>
                  <a:gd name="T9" fmla="*/ 30 h 138"/>
                  <a:gd name="T10" fmla="*/ 27 w 50"/>
                  <a:gd name="T11" fmla="*/ 37 h 138"/>
                  <a:gd name="T12" fmla="*/ 18 w 50"/>
                  <a:gd name="T13" fmla="*/ 42 h 138"/>
                  <a:gd name="T14" fmla="*/ 11 w 50"/>
                  <a:gd name="T15" fmla="*/ 46 h 138"/>
                  <a:gd name="T16" fmla="*/ 5 w 50"/>
                  <a:gd name="T17" fmla="*/ 49 h 138"/>
                  <a:gd name="T18" fmla="*/ 0 w 50"/>
                  <a:gd name="T19" fmla="*/ 51 h 138"/>
                  <a:gd name="T20" fmla="*/ 0 w 50"/>
                  <a:gd name="T21" fmla="*/ 35 h 138"/>
                  <a:gd name="T22" fmla="*/ 13 w 50"/>
                  <a:gd name="T23" fmla="*/ 27 h 138"/>
                  <a:gd name="T24" fmla="*/ 24 w 50"/>
                  <a:gd name="T25" fmla="*/ 19 h 138"/>
                  <a:gd name="T26" fmla="*/ 33 w 50"/>
                  <a:gd name="T27" fmla="*/ 9 h 138"/>
                  <a:gd name="T28" fmla="*/ 40 w 50"/>
                  <a:gd name="T2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38">
                    <a:moveTo>
                      <a:pt x="40" y="0"/>
                    </a:moveTo>
                    <a:lnTo>
                      <a:pt x="50" y="0"/>
                    </a:lnTo>
                    <a:lnTo>
                      <a:pt x="50" y="138"/>
                    </a:lnTo>
                    <a:lnTo>
                      <a:pt x="33" y="138"/>
                    </a:lnTo>
                    <a:lnTo>
                      <a:pt x="33" y="30"/>
                    </a:lnTo>
                    <a:lnTo>
                      <a:pt x="27" y="37"/>
                    </a:lnTo>
                    <a:lnTo>
                      <a:pt x="18" y="42"/>
                    </a:lnTo>
                    <a:lnTo>
                      <a:pt x="11" y="46"/>
                    </a:lnTo>
                    <a:lnTo>
                      <a:pt x="5" y="49"/>
                    </a:lnTo>
                    <a:lnTo>
                      <a:pt x="0" y="51"/>
                    </a:lnTo>
                    <a:lnTo>
                      <a:pt x="0" y="35"/>
                    </a:lnTo>
                    <a:lnTo>
                      <a:pt x="13" y="27"/>
                    </a:lnTo>
                    <a:lnTo>
                      <a:pt x="24" y="19"/>
                    </a:lnTo>
                    <a:lnTo>
                      <a:pt x="33" y="9"/>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1" name="Rectangle 69"/>
              <p:cNvSpPr>
                <a:spLocks noChangeArrowheads="1"/>
              </p:cNvSpPr>
              <p:nvPr/>
            </p:nvSpPr>
            <p:spPr bwMode="auto">
              <a:xfrm>
                <a:off x="1036638" y="3625850"/>
                <a:ext cx="15875"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22" name="Freeform 70"/>
              <p:cNvSpPr>
                <a:spLocks noEditPoints="1"/>
              </p:cNvSpPr>
              <p:nvPr/>
            </p:nvSpPr>
            <p:spPr bwMode="auto">
              <a:xfrm>
                <a:off x="1065213" y="3532188"/>
                <a:ext cx="71438" cy="111125"/>
              </a:xfrm>
              <a:custGeom>
                <a:avLst/>
                <a:gdLst>
                  <a:gd name="T0" fmla="*/ 45 w 90"/>
                  <a:gd name="T1" fmla="*/ 14 h 140"/>
                  <a:gd name="T2" fmla="*/ 34 w 90"/>
                  <a:gd name="T3" fmla="*/ 17 h 140"/>
                  <a:gd name="T4" fmla="*/ 26 w 90"/>
                  <a:gd name="T5" fmla="*/ 23 h 140"/>
                  <a:gd name="T6" fmla="*/ 21 w 90"/>
                  <a:gd name="T7" fmla="*/ 35 h 140"/>
                  <a:gd name="T8" fmla="*/ 18 w 90"/>
                  <a:gd name="T9" fmla="*/ 50 h 140"/>
                  <a:gd name="T10" fmla="*/ 17 w 90"/>
                  <a:gd name="T11" fmla="*/ 70 h 140"/>
                  <a:gd name="T12" fmla="*/ 18 w 90"/>
                  <a:gd name="T13" fmla="*/ 91 h 140"/>
                  <a:gd name="T14" fmla="*/ 21 w 90"/>
                  <a:gd name="T15" fmla="*/ 105 h 140"/>
                  <a:gd name="T16" fmla="*/ 25 w 90"/>
                  <a:gd name="T17" fmla="*/ 115 h 140"/>
                  <a:gd name="T18" fmla="*/ 34 w 90"/>
                  <a:gd name="T19" fmla="*/ 124 h 140"/>
                  <a:gd name="T20" fmla="*/ 45 w 90"/>
                  <a:gd name="T21" fmla="*/ 127 h 140"/>
                  <a:gd name="T22" fmla="*/ 55 w 90"/>
                  <a:gd name="T23" fmla="*/ 124 h 140"/>
                  <a:gd name="T24" fmla="*/ 64 w 90"/>
                  <a:gd name="T25" fmla="*/ 115 h 140"/>
                  <a:gd name="T26" fmla="*/ 68 w 90"/>
                  <a:gd name="T27" fmla="*/ 105 h 140"/>
                  <a:gd name="T28" fmla="*/ 72 w 90"/>
                  <a:gd name="T29" fmla="*/ 91 h 140"/>
                  <a:gd name="T30" fmla="*/ 72 w 90"/>
                  <a:gd name="T31" fmla="*/ 70 h 140"/>
                  <a:gd name="T32" fmla="*/ 72 w 90"/>
                  <a:gd name="T33" fmla="*/ 50 h 140"/>
                  <a:gd name="T34" fmla="*/ 68 w 90"/>
                  <a:gd name="T35" fmla="*/ 36 h 140"/>
                  <a:gd name="T36" fmla="*/ 64 w 90"/>
                  <a:gd name="T37" fmla="*/ 26 h 140"/>
                  <a:gd name="T38" fmla="*/ 55 w 90"/>
                  <a:gd name="T39" fmla="*/ 17 h 140"/>
                  <a:gd name="T40" fmla="*/ 45 w 90"/>
                  <a:gd name="T41" fmla="*/ 14 h 140"/>
                  <a:gd name="T42" fmla="*/ 45 w 90"/>
                  <a:gd name="T43" fmla="*/ 0 h 140"/>
                  <a:gd name="T44" fmla="*/ 55 w 90"/>
                  <a:gd name="T45" fmla="*/ 1 h 140"/>
                  <a:gd name="T46" fmla="*/ 64 w 90"/>
                  <a:gd name="T47" fmla="*/ 4 h 140"/>
                  <a:gd name="T48" fmla="*/ 70 w 90"/>
                  <a:gd name="T49" fmla="*/ 8 h 140"/>
                  <a:gd name="T50" fmla="*/ 74 w 90"/>
                  <a:gd name="T51" fmla="*/ 12 h 140"/>
                  <a:gd name="T52" fmla="*/ 79 w 90"/>
                  <a:gd name="T53" fmla="*/ 18 h 140"/>
                  <a:gd name="T54" fmla="*/ 83 w 90"/>
                  <a:gd name="T55" fmla="*/ 27 h 140"/>
                  <a:gd name="T56" fmla="*/ 86 w 90"/>
                  <a:gd name="T57" fmla="*/ 38 h 140"/>
                  <a:gd name="T58" fmla="*/ 89 w 90"/>
                  <a:gd name="T59" fmla="*/ 51 h 140"/>
                  <a:gd name="T60" fmla="*/ 90 w 90"/>
                  <a:gd name="T61" fmla="*/ 70 h 140"/>
                  <a:gd name="T62" fmla="*/ 89 w 90"/>
                  <a:gd name="T63" fmla="*/ 92 h 140"/>
                  <a:gd name="T64" fmla="*/ 84 w 90"/>
                  <a:gd name="T65" fmla="*/ 110 h 140"/>
                  <a:gd name="T66" fmla="*/ 79 w 90"/>
                  <a:gd name="T67" fmla="*/ 123 h 140"/>
                  <a:gd name="T68" fmla="*/ 70 w 90"/>
                  <a:gd name="T69" fmla="*/ 132 h 140"/>
                  <a:gd name="T70" fmla="*/ 58 w 90"/>
                  <a:gd name="T71" fmla="*/ 139 h 140"/>
                  <a:gd name="T72" fmla="*/ 45 w 90"/>
                  <a:gd name="T73" fmla="*/ 140 h 140"/>
                  <a:gd name="T74" fmla="*/ 32 w 90"/>
                  <a:gd name="T75" fmla="*/ 139 h 140"/>
                  <a:gd name="T76" fmla="*/ 22 w 90"/>
                  <a:gd name="T77" fmla="*/ 135 h 140"/>
                  <a:gd name="T78" fmla="*/ 13 w 90"/>
                  <a:gd name="T79" fmla="*/ 127 h 140"/>
                  <a:gd name="T80" fmla="*/ 6 w 90"/>
                  <a:gd name="T81" fmla="*/ 112 h 140"/>
                  <a:gd name="T82" fmla="*/ 1 w 90"/>
                  <a:gd name="T83" fmla="*/ 94 h 140"/>
                  <a:gd name="T84" fmla="*/ 0 w 90"/>
                  <a:gd name="T85" fmla="*/ 70 h 140"/>
                  <a:gd name="T86" fmla="*/ 1 w 90"/>
                  <a:gd name="T87" fmla="*/ 48 h 140"/>
                  <a:gd name="T88" fmla="*/ 4 w 90"/>
                  <a:gd name="T89" fmla="*/ 31 h 140"/>
                  <a:gd name="T90" fmla="*/ 11 w 90"/>
                  <a:gd name="T91" fmla="*/ 18 h 140"/>
                  <a:gd name="T92" fmla="*/ 20 w 90"/>
                  <a:gd name="T93" fmla="*/ 8 h 140"/>
                  <a:gd name="T94" fmla="*/ 31 w 90"/>
                  <a:gd name="T95" fmla="*/ 2 h 140"/>
                  <a:gd name="T96" fmla="*/ 45 w 90"/>
                  <a:gd name="T9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40">
                    <a:moveTo>
                      <a:pt x="45" y="14"/>
                    </a:moveTo>
                    <a:lnTo>
                      <a:pt x="34" y="17"/>
                    </a:lnTo>
                    <a:lnTo>
                      <a:pt x="26" y="23"/>
                    </a:lnTo>
                    <a:lnTo>
                      <a:pt x="21" y="35"/>
                    </a:lnTo>
                    <a:lnTo>
                      <a:pt x="18" y="50"/>
                    </a:lnTo>
                    <a:lnTo>
                      <a:pt x="17" y="70"/>
                    </a:lnTo>
                    <a:lnTo>
                      <a:pt x="18" y="91"/>
                    </a:lnTo>
                    <a:lnTo>
                      <a:pt x="21" y="105"/>
                    </a:lnTo>
                    <a:lnTo>
                      <a:pt x="25" y="115"/>
                    </a:lnTo>
                    <a:lnTo>
                      <a:pt x="34" y="124"/>
                    </a:lnTo>
                    <a:lnTo>
                      <a:pt x="45" y="127"/>
                    </a:lnTo>
                    <a:lnTo>
                      <a:pt x="55" y="124"/>
                    </a:lnTo>
                    <a:lnTo>
                      <a:pt x="64" y="115"/>
                    </a:lnTo>
                    <a:lnTo>
                      <a:pt x="68" y="105"/>
                    </a:lnTo>
                    <a:lnTo>
                      <a:pt x="72" y="91"/>
                    </a:lnTo>
                    <a:lnTo>
                      <a:pt x="72" y="70"/>
                    </a:lnTo>
                    <a:lnTo>
                      <a:pt x="72" y="50"/>
                    </a:lnTo>
                    <a:lnTo>
                      <a:pt x="68" y="36"/>
                    </a:lnTo>
                    <a:lnTo>
                      <a:pt x="64" y="26"/>
                    </a:lnTo>
                    <a:lnTo>
                      <a:pt x="55" y="17"/>
                    </a:lnTo>
                    <a:lnTo>
                      <a:pt x="45" y="14"/>
                    </a:lnTo>
                    <a:close/>
                    <a:moveTo>
                      <a:pt x="45" y="0"/>
                    </a:moveTo>
                    <a:lnTo>
                      <a:pt x="55" y="1"/>
                    </a:lnTo>
                    <a:lnTo>
                      <a:pt x="64" y="4"/>
                    </a:lnTo>
                    <a:lnTo>
                      <a:pt x="70" y="8"/>
                    </a:lnTo>
                    <a:lnTo>
                      <a:pt x="74" y="12"/>
                    </a:lnTo>
                    <a:lnTo>
                      <a:pt x="79" y="18"/>
                    </a:lnTo>
                    <a:lnTo>
                      <a:pt x="83" y="27"/>
                    </a:lnTo>
                    <a:lnTo>
                      <a:pt x="86" y="38"/>
                    </a:lnTo>
                    <a:lnTo>
                      <a:pt x="89" y="51"/>
                    </a:lnTo>
                    <a:lnTo>
                      <a:pt x="90" y="70"/>
                    </a:lnTo>
                    <a:lnTo>
                      <a:pt x="89" y="92"/>
                    </a:lnTo>
                    <a:lnTo>
                      <a:pt x="84" y="110"/>
                    </a:lnTo>
                    <a:lnTo>
                      <a:pt x="79" y="123"/>
                    </a:lnTo>
                    <a:lnTo>
                      <a:pt x="70" y="132"/>
                    </a:lnTo>
                    <a:lnTo>
                      <a:pt x="58" y="139"/>
                    </a:lnTo>
                    <a:lnTo>
                      <a:pt x="45" y="140"/>
                    </a:lnTo>
                    <a:lnTo>
                      <a:pt x="32" y="139"/>
                    </a:lnTo>
                    <a:lnTo>
                      <a:pt x="22" y="135"/>
                    </a:lnTo>
                    <a:lnTo>
                      <a:pt x="13" y="127"/>
                    </a:lnTo>
                    <a:lnTo>
                      <a:pt x="6" y="112"/>
                    </a:lnTo>
                    <a:lnTo>
                      <a:pt x="1" y="94"/>
                    </a:lnTo>
                    <a:lnTo>
                      <a:pt x="0" y="70"/>
                    </a:lnTo>
                    <a:lnTo>
                      <a:pt x="1" y="48"/>
                    </a:lnTo>
                    <a:lnTo>
                      <a:pt x="4" y="31"/>
                    </a:lnTo>
                    <a:lnTo>
                      <a:pt x="11" y="18"/>
                    </a:lnTo>
                    <a:lnTo>
                      <a:pt x="20" y="8"/>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3" name="Freeform 71"/>
              <p:cNvSpPr>
                <a:spLocks noEditPoints="1"/>
              </p:cNvSpPr>
              <p:nvPr/>
            </p:nvSpPr>
            <p:spPr bwMode="auto">
              <a:xfrm>
                <a:off x="709613" y="5376863"/>
                <a:ext cx="111125" cy="84138"/>
              </a:xfrm>
              <a:custGeom>
                <a:avLst/>
                <a:gdLst>
                  <a:gd name="T0" fmla="*/ 40 w 138"/>
                  <a:gd name="T1" fmla="*/ 19 h 106"/>
                  <a:gd name="T2" fmla="*/ 35 w 138"/>
                  <a:gd name="T3" fmla="*/ 19 h 106"/>
                  <a:gd name="T4" fmla="*/ 30 w 138"/>
                  <a:gd name="T5" fmla="*/ 22 h 106"/>
                  <a:gd name="T6" fmla="*/ 26 w 138"/>
                  <a:gd name="T7" fmla="*/ 24 h 106"/>
                  <a:gd name="T8" fmla="*/ 22 w 138"/>
                  <a:gd name="T9" fmla="*/ 27 h 106"/>
                  <a:gd name="T10" fmla="*/ 19 w 138"/>
                  <a:gd name="T11" fmla="*/ 30 h 106"/>
                  <a:gd name="T12" fmla="*/ 18 w 138"/>
                  <a:gd name="T13" fmla="*/ 35 h 106"/>
                  <a:gd name="T14" fmla="*/ 17 w 138"/>
                  <a:gd name="T15" fmla="*/ 39 h 106"/>
                  <a:gd name="T16" fmla="*/ 17 w 138"/>
                  <a:gd name="T17" fmla="*/ 45 h 106"/>
                  <a:gd name="T18" fmla="*/ 17 w 138"/>
                  <a:gd name="T19" fmla="*/ 52 h 106"/>
                  <a:gd name="T20" fmla="*/ 17 w 138"/>
                  <a:gd name="T21" fmla="*/ 88 h 106"/>
                  <a:gd name="T22" fmla="*/ 66 w 138"/>
                  <a:gd name="T23" fmla="*/ 88 h 106"/>
                  <a:gd name="T24" fmla="*/ 66 w 138"/>
                  <a:gd name="T25" fmla="*/ 52 h 106"/>
                  <a:gd name="T26" fmla="*/ 64 w 138"/>
                  <a:gd name="T27" fmla="*/ 36 h 106"/>
                  <a:gd name="T28" fmla="*/ 59 w 138"/>
                  <a:gd name="T29" fmla="*/ 27 h 106"/>
                  <a:gd name="T30" fmla="*/ 52 w 138"/>
                  <a:gd name="T31" fmla="*/ 22 h 106"/>
                  <a:gd name="T32" fmla="*/ 40 w 138"/>
                  <a:gd name="T33" fmla="*/ 19 h 106"/>
                  <a:gd name="T34" fmla="*/ 40 w 138"/>
                  <a:gd name="T35" fmla="*/ 0 h 106"/>
                  <a:gd name="T36" fmla="*/ 56 w 138"/>
                  <a:gd name="T37" fmla="*/ 4 h 106"/>
                  <a:gd name="T38" fmla="*/ 70 w 138"/>
                  <a:gd name="T39" fmla="*/ 11 h 106"/>
                  <a:gd name="T40" fmla="*/ 76 w 138"/>
                  <a:gd name="T41" fmla="*/ 22 h 106"/>
                  <a:gd name="T42" fmla="*/ 81 w 138"/>
                  <a:gd name="T43" fmla="*/ 35 h 106"/>
                  <a:gd name="T44" fmla="*/ 82 w 138"/>
                  <a:gd name="T45" fmla="*/ 52 h 106"/>
                  <a:gd name="T46" fmla="*/ 82 w 138"/>
                  <a:gd name="T47" fmla="*/ 88 h 106"/>
                  <a:gd name="T48" fmla="*/ 138 w 138"/>
                  <a:gd name="T49" fmla="*/ 88 h 106"/>
                  <a:gd name="T50" fmla="*/ 138 w 138"/>
                  <a:gd name="T51" fmla="*/ 106 h 106"/>
                  <a:gd name="T52" fmla="*/ 0 w 138"/>
                  <a:gd name="T53" fmla="*/ 106 h 106"/>
                  <a:gd name="T54" fmla="*/ 0 w 138"/>
                  <a:gd name="T55" fmla="*/ 54 h 106"/>
                  <a:gd name="T56" fmla="*/ 1 w 138"/>
                  <a:gd name="T57" fmla="*/ 42 h 106"/>
                  <a:gd name="T58" fmla="*/ 2 w 138"/>
                  <a:gd name="T59" fmla="*/ 33 h 106"/>
                  <a:gd name="T60" fmla="*/ 3 w 138"/>
                  <a:gd name="T61" fmla="*/ 26 h 106"/>
                  <a:gd name="T62" fmla="*/ 6 w 138"/>
                  <a:gd name="T63" fmla="*/ 20 h 106"/>
                  <a:gd name="T64" fmla="*/ 8 w 138"/>
                  <a:gd name="T65" fmla="*/ 16 h 106"/>
                  <a:gd name="T66" fmla="*/ 11 w 138"/>
                  <a:gd name="T67" fmla="*/ 11 h 106"/>
                  <a:gd name="T68" fmla="*/ 16 w 138"/>
                  <a:gd name="T69" fmla="*/ 8 h 106"/>
                  <a:gd name="T70" fmla="*/ 21 w 138"/>
                  <a:gd name="T71" fmla="*/ 5 h 106"/>
                  <a:gd name="T72" fmla="*/ 30 w 138"/>
                  <a:gd name="T73" fmla="*/ 1 h 106"/>
                  <a:gd name="T74" fmla="*/ 40 w 138"/>
                  <a:gd name="T7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06">
                    <a:moveTo>
                      <a:pt x="40" y="19"/>
                    </a:moveTo>
                    <a:lnTo>
                      <a:pt x="35" y="19"/>
                    </a:lnTo>
                    <a:lnTo>
                      <a:pt x="30" y="22"/>
                    </a:lnTo>
                    <a:lnTo>
                      <a:pt x="26" y="24"/>
                    </a:lnTo>
                    <a:lnTo>
                      <a:pt x="22" y="27"/>
                    </a:lnTo>
                    <a:lnTo>
                      <a:pt x="19" y="30"/>
                    </a:lnTo>
                    <a:lnTo>
                      <a:pt x="18" y="35"/>
                    </a:lnTo>
                    <a:lnTo>
                      <a:pt x="17" y="39"/>
                    </a:lnTo>
                    <a:lnTo>
                      <a:pt x="17" y="45"/>
                    </a:lnTo>
                    <a:lnTo>
                      <a:pt x="17" y="52"/>
                    </a:lnTo>
                    <a:lnTo>
                      <a:pt x="17" y="88"/>
                    </a:lnTo>
                    <a:lnTo>
                      <a:pt x="66" y="88"/>
                    </a:lnTo>
                    <a:lnTo>
                      <a:pt x="66" y="52"/>
                    </a:lnTo>
                    <a:lnTo>
                      <a:pt x="64" y="36"/>
                    </a:lnTo>
                    <a:lnTo>
                      <a:pt x="59" y="27"/>
                    </a:lnTo>
                    <a:lnTo>
                      <a:pt x="52" y="22"/>
                    </a:lnTo>
                    <a:lnTo>
                      <a:pt x="40" y="19"/>
                    </a:lnTo>
                    <a:close/>
                    <a:moveTo>
                      <a:pt x="40" y="0"/>
                    </a:moveTo>
                    <a:lnTo>
                      <a:pt x="56" y="4"/>
                    </a:lnTo>
                    <a:lnTo>
                      <a:pt x="70" y="11"/>
                    </a:lnTo>
                    <a:lnTo>
                      <a:pt x="76" y="22"/>
                    </a:lnTo>
                    <a:lnTo>
                      <a:pt x="81" y="35"/>
                    </a:lnTo>
                    <a:lnTo>
                      <a:pt x="82" y="52"/>
                    </a:lnTo>
                    <a:lnTo>
                      <a:pt x="82" y="88"/>
                    </a:lnTo>
                    <a:lnTo>
                      <a:pt x="138" y="88"/>
                    </a:lnTo>
                    <a:lnTo>
                      <a:pt x="138" y="106"/>
                    </a:lnTo>
                    <a:lnTo>
                      <a:pt x="0" y="106"/>
                    </a:lnTo>
                    <a:lnTo>
                      <a:pt x="0" y="54"/>
                    </a:lnTo>
                    <a:lnTo>
                      <a:pt x="1" y="42"/>
                    </a:lnTo>
                    <a:lnTo>
                      <a:pt x="2" y="33"/>
                    </a:lnTo>
                    <a:lnTo>
                      <a:pt x="3" y="26"/>
                    </a:lnTo>
                    <a:lnTo>
                      <a:pt x="6" y="20"/>
                    </a:lnTo>
                    <a:lnTo>
                      <a:pt x="8" y="16"/>
                    </a:lnTo>
                    <a:lnTo>
                      <a:pt x="11" y="11"/>
                    </a:lnTo>
                    <a:lnTo>
                      <a:pt x="16" y="8"/>
                    </a:lnTo>
                    <a:lnTo>
                      <a:pt x="21" y="5"/>
                    </a:lnTo>
                    <a:lnTo>
                      <a:pt x="30" y="1"/>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4" name="Freeform 72"/>
              <p:cNvSpPr>
                <a:spLocks noEditPoints="1"/>
              </p:cNvSpPr>
              <p:nvPr/>
            </p:nvSpPr>
            <p:spPr bwMode="auto">
              <a:xfrm>
                <a:off x="738188" y="5278438"/>
                <a:ext cx="84138" cy="73025"/>
              </a:xfrm>
              <a:custGeom>
                <a:avLst/>
                <a:gdLst>
                  <a:gd name="T0" fmla="*/ 43 w 104"/>
                  <a:gd name="T1" fmla="*/ 18 h 92"/>
                  <a:gd name="T2" fmla="*/ 31 w 104"/>
                  <a:gd name="T3" fmla="*/ 20 h 92"/>
                  <a:gd name="T4" fmla="*/ 23 w 104"/>
                  <a:gd name="T5" fmla="*/ 24 h 92"/>
                  <a:gd name="T6" fmla="*/ 17 w 104"/>
                  <a:gd name="T7" fmla="*/ 33 h 92"/>
                  <a:gd name="T8" fmla="*/ 14 w 104"/>
                  <a:gd name="T9" fmla="*/ 45 h 92"/>
                  <a:gd name="T10" fmla="*/ 16 w 104"/>
                  <a:gd name="T11" fmla="*/ 56 h 92"/>
                  <a:gd name="T12" fmla="*/ 22 w 104"/>
                  <a:gd name="T13" fmla="*/ 65 h 92"/>
                  <a:gd name="T14" fmla="*/ 31 w 104"/>
                  <a:gd name="T15" fmla="*/ 70 h 92"/>
                  <a:gd name="T16" fmla="*/ 43 w 104"/>
                  <a:gd name="T17" fmla="*/ 74 h 92"/>
                  <a:gd name="T18" fmla="*/ 43 w 104"/>
                  <a:gd name="T19" fmla="*/ 18 h 92"/>
                  <a:gd name="T20" fmla="*/ 53 w 104"/>
                  <a:gd name="T21" fmla="*/ 0 h 92"/>
                  <a:gd name="T22" fmla="*/ 56 w 104"/>
                  <a:gd name="T23" fmla="*/ 0 h 92"/>
                  <a:gd name="T24" fmla="*/ 56 w 104"/>
                  <a:gd name="T25" fmla="*/ 74 h 92"/>
                  <a:gd name="T26" fmla="*/ 71 w 104"/>
                  <a:gd name="T27" fmla="*/ 71 h 92"/>
                  <a:gd name="T28" fmla="*/ 82 w 104"/>
                  <a:gd name="T29" fmla="*/ 65 h 92"/>
                  <a:gd name="T30" fmla="*/ 89 w 104"/>
                  <a:gd name="T31" fmla="*/ 56 h 92"/>
                  <a:gd name="T32" fmla="*/ 91 w 104"/>
                  <a:gd name="T33" fmla="*/ 45 h 92"/>
                  <a:gd name="T34" fmla="*/ 90 w 104"/>
                  <a:gd name="T35" fmla="*/ 38 h 92"/>
                  <a:gd name="T36" fmla="*/ 89 w 104"/>
                  <a:gd name="T37" fmla="*/ 33 h 92"/>
                  <a:gd name="T38" fmla="*/ 85 w 104"/>
                  <a:gd name="T39" fmla="*/ 29 h 92"/>
                  <a:gd name="T40" fmla="*/ 82 w 104"/>
                  <a:gd name="T41" fmla="*/ 24 h 92"/>
                  <a:gd name="T42" fmla="*/ 76 w 104"/>
                  <a:gd name="T43" fmla="*/ 21 h 92"/>
                  <a:gd name="T44" fmla="*/ 70 w 104"/>
                  <a:gd name="T45" fmla="*/ 18 h 92"/>
                  <a:gd name="T46" fmla="*/ 72 w 104"/>
                  <a:gd name="T47" fmla="*/ 1 h 92"/>
                  <a:gd name="T48" fmla="*/ 85 w 104"/>
                  <a:gd name="T49" fmla="*/ 6 h 92"/>
                  <a:gd name="T50" fmla="*/ 95 w 104"/>
                  <a:gd name="T51" fmla="*/ 15 h 92"/>
                  <a:gd name="T52" fmla="*/ 102 w 104"/>
                  <a:gd name="T53" fmla="*/ 29 h 92"/>
                  <a:gd name="T54" fmla="*/ 104 w 104"/>
                  <a:gd name="T55" fmla="*/ 45 h 92"/>
                  <a:gd name="T56" fmla="*/ 103 w 104"/>
                  <a:gd name="T57" fmla="*/ 58 h 92"/>
                  <a:gd name="T58" fmla="*/ 99 w 104"/>
                  <a:gd name="T59" fmla="*/ 69 h 92"/>
                  <a:gd name="T60" fmla="*/ 91 w 104"/>
                  <a:gd name="T61" fmla="*/ 78 h 92"/>
                  <a:gd name="T62" fmla="*/ 81 w 104"/>
                  <a:gd name="T63" fmla="*/ 86 h 92"/>
                  <a:gd name="T64" fmla="*/ 68 w 104"/>
                  <a:gd name="T65" fmla="*/ 91 h 92"/>
                  <a:gd name="T66" fmla="*/ 53 w 104"/>
                  <a:gd name="T67" fmla="*/ 92 h 92"/>
                  <a:gd name="T68" fmla="*/ 38 w 104"/>
                  <a:gd name="T69" fmla="*/ 91 h 92"/>
                  <a:gd name="T70" fmla="*/ 25 w 104"/>
                  <a:gd name="T71" fmla="*/ 86 h 92"/>
                  <a:gd name="T72" fmla="*/ 14 w 104"/>
                  <a:gd name="T73" fmla="*/ 78 h 92"/>
                  <a:gd name="T74" fmla="*/ 7 w 104"/>
                  <a:gd name="T75" fmla="*/ 69 h 92"/>
                  <a:gd name="T76" fmla="*/ 2 w 104"/>
                  <a:gd name="T77" fmla="*/ 58 h 92"/>
                  <a:gd name="T78" fmla="*/ 0 w 104"/>
                  <a:gd name="T79" fmla="*/ 45 h 92"/>
                  <a:gd name="T80" fmla="*/ 2 w 104"/>
                  <a:gd name="T81" fmla="*/ 32 h 92"/>
                  <a:gd name="T82" fmla="*/ 7 w 104"/>
                  <a:gd name="T83" fmla="*/ 22 h 92"/>
                  <a:gd name="T84" fmla="*/ 13 w 104"/>
                  <a:gd name="T85" fmla="*/ 12 h 92"/>
                  <a:gd name="T86" fmla="*/ 25 w 104"/>
                  <a:gd name="T87" fmla="*/ 5 h 92"/>
                  <a:gd name="T88" fmla="*/ 37 w 104"/>
                  <a:gd name="T89" fmla="*/ 1 h 92"/>
                  <a:gd name="T90" fmla="*/ 53 w 104"/>
                  <a:gd name="T9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92">
                    <a:moveTo>
                      <a:pt x="43" y="18"/>
                    </a:moveTo>
                    <a:lnTo>
                      <a:pt x="31" y="20"/>
                    </a:lnTo>
                    <a:lnTo>
                      <a:pt x="23" y="24"/>
                    </a:lnTo>
                    <a:lnTo>
                      <a:pt x="17" y="33"/>
                    </a:lnTo>
                    <a:lnTo>
                      <a:pt x="14" y="45"/>
                    </a:lnTo>
                    <a:lnTo>
                      <a:pt x="16" y="56"/>
                    </a:lnTo>
                    <a:lnTo>
                      <a:pt x="22" y="65"/>
                    </a:lnTo>
                    <a:lnTo>
                      <a:pt x="31" y="70"/>
                    </a:lnTo>
                    <a:lnTo>
                      <a:pt x="43" y="74"/>
                    </a:lnTo>
                    <a:lnTo>
                      <a:pt x="43" y="18"/>
                    </a:lnTo>
                    <a:close/>
                    <a:moveTo>
                      <a:pt x="53" y="0"/>
                    </a:moveTo>
                    <a:lnTo>
                      <a:pt x="56" y="0"/>
                    </a:lnTo>
                    <a:lnTo>
                      <a:pt x="56" y="74"/>
                    </a:lnTo>
                    <a:lnTo>
                      <a:pt x="71" y="71"/>
                    </a:lnTo>
                    <a:lnTo>
                      <a:pt x="82" y="65"/>
                    </a:lnTo>
                    <a:lnTo>
                      <a:pt x="89" y="56"/>
                    </a:lnTo>
                    <a:lnTo>
                      <a:pt x="91" y="45"/>
                    </a:lnTo>
                    <a:lnTo>
                      <a:pt x="90" y="38"/>
                    </a:lnTo>
                    <a:lnTo>
                      <a:pt x="89" y="33"/>
                    </a:lnTo>
                    <a:lnTo>
                      <a:pt x="85" y="29"/>
                    </a:lnTo>
                    <a:lnTo>
                      <a:pt x="82" y="24"/>
                    </a:lnTo>
                    <a:lnTo>
                      <a:pt x="76" y="21"/>
                    </a:lnTo>
                    <a:lnTo>
                      <a:pt x="70" y="18"/>
                    </a:lnTo>
                    <a:lnTo>
                      <a:pt x="72" y="1"/>
                    </a:lnTo>
                    <a:lnTo>
                      <a:pt x="85" y="6"/>
                    </a:lnTo>
                    <a:lnTo>
                      <a:pt x="95" y="15"/>
                    </a:lnTo>
                    <a:lnTo>
                      <a:pt x="102" y="29"/>
                    </a:lnTo>
                    <a:lnTo>
                      <a:pt x="104" y="45"/>
                    </a:lnTo>
                    <a:lnTo>
                      <a:pt x="103" y="58"/>
                    </a:lnTo>
                    <a:lnTo>
                      <a:pt x="99" y="69"/>
                    </a:lnTo>
                    <a:lnTo>
                      <a:pt x="91" y="78"/>
                    </a:lnTo>
                    <a:lnTo>
                      <a:pt x="81" y="86"/>
                    </a:lnTo>
                    <a:lnTo>
                      <a:pt x="68" y="91"/>
                    </a:lnTo>
                    <a:lnTo>
                      <a:pt x="53" y="92"/>
                    </a:lnTo>
                    <a:lnTo>
                      <a:pt x="38" y="91"/>
                    </a:lnTo>
                    <a:lnTo>
                      <a:pt x="25" y="86"/>
                    </a:lnTo>
                    <a:lnTo>
                      <a:pt x="14" y="78"/>
                    </a:lnTo>
                    <a:lnTo>
                      <a:pt x="7" y="69"/>
                    </a:lnTo>
                    <a:lnTo>
                      <a:pt x="2" y="58"/>
                    </a:lnTo>
                    <a:lnTo>
                      <a:pt x="0" y="45"/>
                    </a:lnTo>
                    <a:lnTo>
                      <a:pt x="2" y="32"/>
                    </a:lnTo>
                    <a:lnTo>
                      <a:pt x="7" y="22"/>
                    </a:lnTo>
                    <a:lnTo>
                      <a:pt x="13" y="12"/>
                    </a:lnTo>
                    <a:lnTo>
                      <a:pt x="25" y="5"/>
                    </a:lnTo>
                    <a:lnTo>
                      <a:pt x="37" y="1"/>
                    </a:lnTo>
                    <a:lnTo>
                      <a:pt x="5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5" name="Freeform 73"/>
              <p:cNvSpPr>
                <a:spLocks/>
              </p:cNvSpPr>
              <p:nvPr/>
            </p:nvSpPr>
            <p:spPr bwMode="auto">
              <a:xfrm>
                <a:off x="738188" y="5240338"/>
                <a:ext cx="82550" cy="42863"/>
              </a:xfrm>
              <a:custGeom>
                <a:avLst/>
                <a:gdLst>
                  <a:gd name="T0" fmla="*/ 6 w 102"/>
                  <a:gd name="T1" fmla="*/ 0 h 54"/>
                  <a:gd name="T2" fmla="*/ 21 w 102"/>
                  <a:gd name="T3" fmla="*/ 6 h 54"/>
                  <a:gd name="T4" fmla="*/ 19 w 102"/>
                  <a:gd name="T5" fmla="*/ 13 h 54"/>
                  <a:gd name="T6" fmla="*/ 18 w 102"/>
                  <a:gd name="T7" fmla="*/ 18 h 54"/>
                  <a:gd name="T8" fmla="*/ 18 w 102"/>
                  <a:gd name="T9" fmla="*/ 22 h 54"/>
                  <a:gd name="T10" fmla="*/ 19 w 102"/>
                  <a:gd name="T11" fmla="*/ 25 h 54"/>
                  <a:gd name="T12" fmla="*/ 21 w 102"/>
                  <a:gd name="T13" fmla="*/ 28 h 54"/>
                  <a:gd name="T14" fmla="*/ 23 w 102"/>
                  <a:gd name="T15" fmla="*/ 31 h 54"/>
                  <a:gd name="T16" fmla="*/ 27 w 102"/>
                  <a:gd name="T17" fmla="*/ 33 h 54"/>
                  <a:gd name="T18" fmla="*/ 30 w 102"/>
                  <a:gd name="T19" fmla="*/ 34 h 54"/>
                  <a:gd name="T20" fmla="*/ 40 w 102"/>
                  <a:gd name="T21" fmla="*/ 36 h 54"/>
                  <a:gd name="T22" fmla="*/ 50 w 102"/>
                  <a:gd name="T23" fmla="*/ 37 h 54"/>
                  <a:gd name="T24" fmla="*/ 102 w 102"/>
                  <a:gd name="T25" fmla="*/ 37 h 54"/>
                  <a:gd name="T26" fmla="*/ 102 w 102"/>
                  <a:gd name="T27" fmla="*/ 54 h 54"/>
                  <a:gd name="T28" fmla="*/ 2 w 102"/>
                  <a:gd name="T29" fmla="*/ 54 h 54"/>
                  <a:gd name="T30" fmla="*/ 2 w 102"/>
                  <a:gd name="T31" fmla="*/ 40 h 54"/>
                  <a:gd name="T32" fmla="*/ 18 w 102"/>
                  <a:gd name="T33" fmla="*/ 40 h 54"/>
                  <a:gd name="T34" fmla="*/ 11 w 102"/>
                  <a:gd name="T35" fmla="*/ 35 h 54"/>
                  <a:gd name="T36" fmla="*/ 7 w 102"/>
                  <a:gd name="T37" fmla="*/ 32 h 54"/>
                  <a:gd name="T38" fmla="*/ 3 w 102"/>
                  <a:gd name="T39" fmla="*/ 28 h 54"/>
                  <a:gd name="T40" fmla="*/ 2 w 102"/>
                  <a:gd name="T41" fmla="*/ 25 h 54"/>
                  <a:gd name="T42" fmla="*/ 1 w 102"/>
                  <a:gd name="T43" fmla="*/ 22 h 54"/>
                  <a:gd name="T44" fmla="*/ 0 w 102"/>
                  <a:gd name="T45" fmla="*/ 17 h 54"/>
                  <a:gd name="T46" fmla="*/ 1 w 102"/>
                  <a:gd name="T47" fmla="*/ 12 h 54"/>
                  <a:gd name="T48" fmla="*/ 2 w 102"/>
                  <a:gd name="T49" fmla="*/ 6 h 54"/>
                  <a:gd name="T50" fmla="*/ 6 w 102"/>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54">
                    <a:moveTo>
                      <a:pt x="6" y="0"/>
                    </a:moveTo>
                    <a:lnTo>
                      <a:pt x="21" y="6"/>
                    </a:lnTo>
                    <a:lnTo>
                      <a:pt x="19" y="13"/>
                    </a:lnTo>
                    <a:lnTo>
                      <a:pt x="18" y="18"/>
                    </a:lnTo>
                    <a:lnTo>
                      <a:pt x="18" y="22"/>
                    </a:lnTo>
                    <a:lnTo>
                      <a:pt x="19" y="25"/>
                    </a:lnTo>
                    <a:lnTo>
                      <a:pt x="21" y="28"/>
                    </a:lnTo>
                    <a:lnTo>
                      <a:pt x="23" y="31"/>
                    </a:lnTo>
                    <a:lnTo>
                      <a:pt x="27" y="33"/>
                    </a:lnTo>
                    <a:lnTo>
                      <a:pt x="30" y="34"/>
                    </a:lnTo>
                    <a:lnTo>
                      <a:pt x="40" y="36"/>
                    </a:lnTo>
                    <a:lnTo>
                      <a:pt x="50" y="37"/>
                    </a:lnTo>
                    <a:lnTo>
                      <a:pt x="102" y="37"/>
                    </a:lnTo>
                    <a:lnTo>
                      <a:pt x="102" y="54"/>
                    </a:lnTo>
                    <a:lnTo>
                      <a:pt x="2" y="54"/>
                    </a:lnTo>
                    <a:lnTo>
                      <a:pt x="2" y="40"/>
                    </a:lnTo>
                    <a:lnTo>
                      <a:pt x="18" y="40"/>
                    </a:lnTo>
                    <a:lnTo>
                      <a:pt x="11" y="35"/>
                    </a:lnTo>
                    <a:lnTo>
                      <a:pt x="7" y="32"/>
                    </a:lnTo>
                    <a:lnTo>
                      <a:pt x="3" y="28"/>
                    </a:lnTo>
                    <a:lnTo>
                      <a:pt x="2" y="25"/>
                    </a:lnTo>
                    <a:lnTo>
                      <a:pt x="1" y="22"/>
                    </a:lnTo>
                    <a:lnTo>
                      <a:pt x="0" y="17"/>
                    </a:lnTo>
                    <a:lnTo>
                      <a:pt x="1" y="12"/>
                    </a:lnTo>
                    <a:lnTo>
                      <a:pt x="2" y="6"/>
                    </a:lnTo>
                    <a:lnTo>
                      <a:pt x="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6" name="Freeform 74"/>
              <p:cNvSpPr>
                <a:spLocks/>
              </p:cNvSpPr>
              <p:nvPr/>
            </p:nvSpPr>
            <p:spPr bwMode="auto">
              <a:xfrm>
                <a:off x="712788" y="5194300"/>
                <a:ext cx="107950" cy="39688"/>
              </a:xfrm>
              <a:custGeom>
                <a:avLst/>
                <a:gdLst>
                  <a:gd name="T0" fmla="*/ 135 w 136"/>
                  <a:gd name="T1" fmla="*/ 0 h 49"/>
                  <a:gd name="T2" fmla="*/ 136 w 136"/>
                  <a:gd name="T3" fmla="*/ 7 h 49"/>
                  <a:gd name="T4" fmla="*/ 136 w 136"/>
                  <a:gd name="T5" fmla="*/ 12 h 49"/>
                  <a:gd name="T6" fmla="*/ 136 w 136"/>
                  <a:gd name="T7" fmla="*/ 19 h 49"/>
                  <a:gd name="T8" fmla="*/ 135 w 136"/>
                  <a:gd name="T9" fmla="*/ 23 h 49"/>
                  <a:gd name="T10" fmla="*/ 134 w 136"/>
                  <a:gd name="T11" fmla="*/ 27 h 49"/>
                  <a:gd name="T12" fmla="*/ 132 w 136"/>
                  <a:gd name="T13" fmla="*/ 30 h 49"/>
                  <a:gd name="T14" fmla="*/ 128 w 136"/>
                  <a:gd name="T15" fmla="*/ 32 h 49"/>
                  <a:gd name="T16" fmla="*/ 126 w 136"/>
                  <a:gd name="T17" fmla="*/ 35 h 49"/>
                  <a:gd name="T18" fmla="*/ 118 w 136"/>
                  <a:gd name="T19" fmla="*/ 36 h 49"/>
                  <a:gd name="T20" fmla="*/ 106 w 136"/>
                  <a:gd name="T21" fmla="*/ 36 h 49"/>
                  <a:gd name="T22" fmla="*/ 49 w 136"/>
                  <a:gd name="T23" fmla="*/ 36 h 49"/>
                  <a:gd name="T24" fmla="*/ 49 w 136"/>
                  <a:gd name="T25" fmla="*/ 49 h 49"/>
                  <a:gd name="T26" fmla="*/ 35 w 136"/>
                  <a:gd name="T27" fmla="*/ 49 h 49"/>
                  <a:gd name="T28" fmla="*/ 35 w 136"/>
                  <a:gd name="T29" fmla="*/ 36 h 49"/>
                  <a:gd name="T30" fmla="*/ 10 w 136"/>
                  <a:gd name="T31" fmla="*/ 36 h 49"/>
                  <a:gd name="T32" fmla="*/ 0 w 136"/>
                  <a:gd name="T33" fmla="*/ 19 h 49"/>
                  <a:gd name="T34" fmla="*/ 35 w 136"/>
                  <a:gd name="T35" fmla="*/ 19 h 49"/>
                  <a:gd name="T36" fmla="*/ 35 w 136"/>
                  <a:gd name="T37" fmla="*/ 2 h 49"/>
                  <a:gd name="T38" fmla="*/ 49 w 136"/>
                  <a:gd name="T39" fmla="*/ 2 h 49"/>
                  <a:gd name="T40" fmla="*/ 49 w 136"/>
                  <a:gd name="T41" fmla="*/ 19 h 49"/>
                  <a:gd name="T42" fmla="*/ 107 w 136"/>
                  <a:gd name="T43" fmla="*/ 19 h 49"/>
                  <a:gd name="T44" fmla="*/ 112 w 136"/>
                  <a:gd name="T45" fmla="*/ 19 h 49"/>
                  <a:gd name="T46" fmla="*/ 114 w 136"/>
                  <a:gd name="T47" fmla="*/ 19 h 49"/>
                  <a:gd name="T48" fmla="*/ 116 w 136"/>
                  <a:gd name="T49" fmla="*/ 18 h 49"/>
                  <a:gd name="T50" fmla="*/ 118 w 136"/>
                  <a:gd name="T51" fmla="*/ 17 h 49"/>
                  <a:gd name="T52" fmla="*/ 119 w 136"/>
                  <a:gd name="T53" fmla="*/ 16 h 49"/>
                  <a:gd name="T54" fmla="*/ 120 w 136"/>
                  <a:gd name="T55" fmla="*/ 13 h 49"/>
                  <a:gd name="T56" fmla="*/ 120 w 136"/>
                  <a:gd name="T57" fmla="*/ 10 h 49"/>
                  <a:gd name="T58" fmla="*/ 120 w 136"/>
                  <a:gd name="T59" fmla="*/ 7 h 49"/>
                  <a:gd name="T60" fmla="*/ 120 w 136"/>
                  <a:gd name="T61" fmla="*/ 2 h 49"/>
                  <a:gd name="T62" fmla="*/ 135 w 136"/>
                  <a:gd name="T6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49">
                    <a:moveTo>
                      <a:pt x="135" y="0"/>
                    </a:moveTo>
                    <a:lnTo>
                      <a:pt x="136" y="7"/>
                    </a:lnTo>
                    <a:lnTo>
                      <a:pt x="136" y="12"/>
                    </a:lnTo>
                    <a:lnTo>
                      <a:pt x="136" y="19"/>
                    </a:lnTo>
                    <a:lnTo>
                      <a:pt x="135" y="23"/>
                    </a:lnTo>
                    <a:lnTo>
                      <a:pt x="134" y="27"/>
                    </a:lnTo>
                    <a:lnTo>
                      <a:pt x="132" y="30"/>
                    </a:lnTo>
                    <a:lnTo>
                      <a:pt x="128" y="32"/>
                    </a:lnTo>
                    <a:lnTo>
                      <a:pt x="126" y="35"/>
                    </a:lnTo>
                    <a:lnTo>
                      <a:pt x="118" y="36"/>
                    </a:lnTo>
                    <a:lnTo>
                      <a:pt x="106" y="36"/>
                    </a:lnTo>
                    <a:lnTo>
                      <a:pt x="49" y="36"/>
                    </a:lnTo>
                    <a:lnTo>
                      <a:pt x="49" y="49"/>
                    </a:lnTo>
                    <a:lnTo>
                      <a:pt x="35" y="49"/>
                    </a:lnTo>
                    <a:lnTo>
                      <a:pt x="35" y="36"/>
                    </a:lnTo>
                    <a:lnTo>
                      <a:pt x="10" y="36"/>
                    </a:lnTo>
                    <a:lnTo>
                      <a:pt x="0" y="19"/>
                    </a:lnTo>
                    <a:lnTo>
                      <a:pt x="35" y="19"/>
                    </a:lnTo>
                    <a:lnTo>
                      <a:pt x="35" y="2"/>
                    </a:lnTo>
                    <a:lnTo>
                      <a:pt x="49" y="2"/>
                    </a:lnTo>
                    <a:lnTo>
                      <a:pt x="49" y="19"/>
                    </a:lnTo>
                    <a:lnTo>
                      <a:pt x="107" y="19"/>
                    </a:lnTo>
                    <a:lnTo>
                      <a:pt x="112" y="19"/>
                    </a:lnTo>
                    <a:lnTo>
                      <a:pt x="114" y="19"/>
                    </a:lnTo>
                    <a:lnTo>
                      <a:pt x="116" y="18"/>
                    </a:lnTo>
                    <a:lnTo>
                      <a:pt x="118" y="17"/>
                    </a:lnTo>
                    <a:lnTo>
                      <a:pt x="119" y="16"/>
                    </a:lnTo>
                    <a:lnTo>
                      <a:pt x="120" y="13"/>
                    </a:lnTo>
                    <a:lnTo>
                      <a:pt x="120" y="10"/>
                    </a:lnTo>
                    <a:lnTo>
                      <a:pt x="120" y="7"/>
                    </a:lnTo>
                    <a:lnTo>
                      <a:pt x="120" y="2"/>
                    </a:lnTo>
                    <a:lnTo>
                      <a:pt x="1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7" name="Freeform 75"/>
              <p:cNvSpPr>
                <a:spLocks/>
              </p:cNvSpPr>
              <p:nvPr/>
            </p:nvSpPr>
            <p:spPr bwMode="auto">
              <a:xfrm>
                <a:off x="741363" y="5119688"/>
                <a:ext cx="80963" cy="63500"/>
              </a:xfrm>
              <a:custGeom>
                <a:avLst/>
                <a:gdLst>
                  <a:gd name="T0" fmla="*/ 0 w 102"/>
                  <a:gd name="T1" fmla="*/ 0 h 81"/>
                  <a:gd name="T2" fmla="*/ 100 w 102"/>
                  <a:gd name="T3" fmla="*/ 0 h 81"/>
                  <a:gd name="T4" fmla="*/ 100 w 102"/>
                  <a:gd name="T5" fmla="*/ 16 h 81"/>
                  <a:gd name="T6" fmla="*/ 85 w 102"/>
                  <a:gd name="T7" fmla="*/ 16 h 81"/>
                  <a:gd name="T8" fmla="*/ 94 w 102"/>
                  <a:gd name="T9" fmla="*/ 25 h 81"/>
                  <a:gd name="T10" fmla="*/ 100 w 102"/>
                  <a:gd name="T11" fmla="*/ 35 h 81"/>
                  <a:gd name="T12" fmla="*/ 102 w 102"/>
                  <a:gd name="T13" fmla="*/ 48 h 81"/>
                  <a:gd name="T14" fmla="*/ 102 w 102"/>
                  <a:gd name="T15" fmla="*/ 53 h 81"/>
                  <a:gd name="T16" fmla="*/ 101 w 102"/>
                  <a:gd name="T17" fmla="*/ 59 h 81"/>
                  <a:gd name="T18" fmla="*/ 99 w 102"/>
                  <a:gd name="T19" fmla="*/ 65 h 81"/>
                  <a:gd name="T20" fmla="*/ 97 w 102"/>
                  <a:gd name="T21" fmla="*/ 69 h 81"/>
                  <a:gd name="T22" fmla="*/ 93 w 102"/>
                  <a:gd name="T23" fmla="*/ 72 h 81"/>
                  <a:gd name="T24" fmla="*/ 90 w 102"/>
                  <a:gd name="T25" fmla="*/ 76 h 81"/>
                  <a:gd name="T26" fmla="*/ 87 w 102"/>
                  <a:gd name="T27" fmla="*/ 78 h 81"/>
                  <a:gd name="T28" fmla="*/ 82 w 102"/>
                  <a:gd name="T29" fmla="*/ 79 h 81"/>
                  <a:gd name="T30" fmla="*/ 78 w 102"/>
                  <a:gd name="T31" fmla="*/ 81 h 81"/>
                  <a:gd name="T32" fmla="*/ 74 w 102"/>
                  <a:gd name="T33" fmla="*/ 81 h 81"/>
                  <a:gd name="T34" fmla="*/ 69 w 102"/>
                  <a:gd name="T35" fmla="*/ 81 h 81"/>
                  <a:gd name="T36" fmla="*/ 62 w 102"/>
                  <a:gd name="T37" fmla="*/ 81 h 81"/>
                  <a:gd name="T38" fmla="*/ 0 w 102"/>
                  <a:gd name="T39" fmla="*/ 81 h 81"/>
                  <a:gd name="T40" fmla="*/ 0 w 102"/>
                  <a:gd name="T41" fmla="*/ 65 h 81"/>
                  <a:gd name="T42" fmla="*/ 55 w 102"/>
                  <a:gd name="T43" fmla="*/ 65 h 81"/>
                  <a:gd name="T44" fmla="*/ 63 w 102"/>
                  <a:gd name="T45" fmla="*/ 65 h 81"/>
                  <a:gd name="T46" fmla="*/ 70 w 102"/>
                  <a:gd name="T47" fmla="*/ 65 h 81"/>
                  <a:gd name="T48" fmla="*/ 73 w 102"/>
                  <a:gd name="T49" fmla="*/ 65 h 81"/>
                  <a:gd name="T50" fmla="*/ 78 w 102"/>
                  <a:gd name="T51" fmla="*/ 62 h 81"/>
                  <a:gd name="T52" fmla="*/ 81 w 102"/>
                  <a:gd name="T53" fmla="*/ 60 h 81"/>
                  <a:gd name="T54" fmla="*/ 84 w 102"/>
                  <a:gd name="T55" fmla="*/ 58 h 81"/>
                  <a:gd name="T56" fmla="*/ 85 w 102"/>
                  <a:gd name="T57" fmla="*/ 53 h 81"/>
                  <a:gd name="T58" fmla="*/ 88 w 102"/>
                  <a:gd name="T59" fmla="*/ 49 h 81"/>
                  <a:gd name="T60" fmla="*/ 88 w 102"/>
                  <a:gd name="T61" fmla="*/ 44 h 81"/>
                  <a:gd name="T62" fmla="*/ 88 w 102"/>
                  <a:gd name="T63" fmla="*/ 40 h 81"/>
                  <a:gd name="T64" fmla="*/ 85 w 102"/>
                  <a:gd name="T65" fmla="*/ 34 h 81"/>
                  <a:gd name="T66" fmla="*/ 84 w 102"/>
                  <a:gd name="T67" fmla="*/ 30 h 81"/>
                  <a:gd name="T68" fmla="*/ 81 w 102"/>
                  <a:gd name="T69" fmla="*/ 26 h 81"/>
                  <a:gd name="T70" fmla="*/ 78 w 102"/>
                  <a:gd name="T71" fmla="*/ 23 h 81"/>
                  <a:gd name="T72" fmla="*/ 73 w 102"/>
                  <a:gd name="T73" fmla="*/ 21 h 81"/>
                  <a:gd name="T74" fmla="*/ 65 w 102"/>
                  <a:gd name="T75" fmla="*/ 18 h 81"/>
                  <a:gd name="T76" fmla="*/ 54 w 102"/>
                  <a:gd name="T77" fmla="*/ 18 h 81"/>
                  <a:gd name="T78" fmla="*/ 0 w 102"/>
                  <a:gd name="T79" fmla="*/ 18 h 81"/>
                  <a:gd name="T80" fmla="*/ 0 w 102"/>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81">
                    <a:moveTo>
                      <a:pt x="0" y="0"/>
                    </a:moveTo>
                    <a:lnTo>
                      <a:pt x="100" y="0"/>
                    </a:lnTo>
                    <a:lnTo>
                      <a:pt x="100" y="16"/>
                    </a:lnTo>
                    <a:lnTo>
                      <a:pt x="85" y="16"/>
                    </a:lnTo>
                    <a:lnTo>
                      <a:pt x="94" y="25"/>
                    </a:lnTo>
                    <a:lnTo>
                      <a:pt x="100" y="35"/>
                    </a:lnTo>
                    <a:lnTo>
                      <a:pt x="102" y="48"/>
                    </a:lnTo>
                    <a:lnTo>
                      <a:pt x="102" y="53"/>
                    </a:lnTo>
                    <a:lnTo>
                      <a:pt x="101" y="59"/>
                    </a:lnTo>
                    <a:lnTo>
                      <a:pt x="99" y="65"/>
                    </a:lnTo>
                    <a:lnTo>
                      <a:pt x="97" y="69"/>
                    </a:lnTo>
                    <a:lnTo>
                      <a:pt x="93" y="72"/>
                    </a:lnTo>
                    <a:lnTo>
                      <a:pt x="90" y="76"/>
                    </a:lnTo>
                    <a:lnTo>
                      <a:pt x="87" y="78"/>
                    </a:lnTo>
                    <a:lnTo>
                      <a:pt x="82" y="79"/>
                    </a:lnTo>
                    <a:lnTo>
                      <a:pt x="78" y="81"/>
                    </a:lnTo>
                    <a:lnTo>
                      <a:pt x="74" y="81"/>
                    </a:lnTo>
                    <a:lnTo>
                      <a:pt x="69" y="81"/>
                    </a:lnTo>
                    <a:lnTo>
                      <a:pt x="62" y="81"/>
                    </a:lnTo>
                    <a:lnTo>
                      <a:pt x="0" y="81"/>
                    </a:lnTo>
                    <a:lnTo>
                      <a:pt x="0" y="65"/>
                    </a:lnTo>
                    <a:lnTo>
                      <a:pt x="55" y="65"/>
                    </a:lnTo>
                    <a:lnTo>
                      <a:pt x="63" y="65"/>
                    </a:lnTo>
                    <a:lnTo>
                      <a:pt x="70" y="65"/>
                    </a:lnTo>
                    <a:lnTo>
                      <a:pt x="73" y="65"/>
                    </a:lnTo>
                    <a:lnTo>
                      <a:pt x="78" y="62"/>
                    </a:lnTo>
                    <a:lnTo>
                      <a:pt x="81" y="60"/>
                    </a:lnTo>
                    <a:lnTo>
                      <a:pt x="84" y="58"/>
                    </a:lnTo>
                    <a:lnTo>
                      <a:pt x="85" y="53"/>
                    </a:lnTo>
                    <a:lnTo>
                      <a:pt x="88" y="49"/>
                    </a:lnTo>
                    <a:lnTo>
                      <a:pt x="88" y="44"/>
                    </a:lnTo>
                    <a:lnTo>
                      <a:pt x="88" y="40"/>
                    </a:lnTo>
                    <a:lnTo>
                      <a:pt x="85" y="34"/>
                    </a:lnTo>
                    <a:lnTo>
                      <a:pt x="84" y="30"/>
                    </a:lnTo>
                    <a:lnTo>
                      <a:pt x="81" y="26"/>
                    </a:lnTo>
                    <a:lnTo>
                      <a:pt x="78" y="23"/>
                    </a:lnTo>
                    <a:lnTo>
                      <a:pt x="73" y="21"/>
                    </a:lnTo>
                    <a:lnTo>
                      <a:pt x="65" y="18"/>
                    </a:lnTo>
                    <a:lnTo>
                      <a:pt x="54" y="18"/>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8" name="Freeform 76"/>
              <p:cNvSpPr>
                <a:spLocks/>
              </p:cNvSpPr>
              <p:nvPr/>
            </p:nvSpPr>
            <p:spPr bwMode="auto">
              <a:xfrm>
                <a:off x="738188" y="5054600"/>
                <a:ext cx="82550" cy="42863"/>
              </a:xfrm>
              <a:custGeom>
                <a:avLst/>
                <a:gdLst>
                  <a:gd name="T0" fmla="*/ 6 w 102"/>
                  <a:gd name="T1" fmla="*/ 0 h 54"/>
                  <a:gd name="T2" fmla="*/ 21 w 102"/>
                  <a:gd name="T3" fmla="*/ 5 h 54"/>
                  <a:gd name="T4" fmla="*/ 19 w 102"/>
                  <a:gd name="T5" fmla="*/ 12 h 54"/>
                  <a:gd name="T6" fmla="*/ 18 w 102"/>
                  <a:gd name="T7" fmla="*/ 18 h 54"/>
                  <a:gd name="T8" fmla="*/ 18 w 102"/>
                  <a:gd name="T9" fmla="*/ 21 h 54"/>
                  <a:gd name="T10" fmla="*/ 19 w 102"/>
                  <a:gd name="T11" fmla="*/ 24 h 54"/>
                  <a:gd name="T12" fmla="*/ 21 w 102"/>
                  <a:gd name="T13" fmla="*/ 28 h 54"/>
                  <a:gd name="T14" fmla="*/ 23 w 102"/>
                  <a:gd name="T15" fmla="*/ 30 h 54"/>
                  <a:gd name="T16" fmla="*/ 27 w 102"/>
                  <a:gd name="T17" fmla="*/ 32 h 54"/>
                  <a:gd name="T18" fmla="*/ 30 w 102"/>
                  <a:gd name="T19" fmla="*/ 33 h 54"/>
                  <a:gd name="T20" fmla="*/ 40 w 102"/>
                  <a:gd name="T21" fmla="*/ 36 h 54"/>
                  <a:gd name="T22" fmla="*/ 50 w 102"/>
                  <a:gd name="T23" fmla="*/ 37 h 54"/>
                  <a:gd name="T24" fmla="*/ 102 w 102"/>
                  <a:gd name="T25" fmla="*/ 37 h 54"/>
                  <a:gd name="T26" fmla="*/ 102 w 102"/>
                  <a:gd name="T27" fmla="*/ 54 h 54"/>
                  <a:gd name="T28" fmla="*/ 2 w 102"/>
                  <a:gd name="T29" fmla="*/ 54 h 54"/>
                  <a:gd name="T30" fmla="*/ 2 w 102"/>
                  <a:gd name="T31" fmla="*/ 39 h 54"/>
                  <a:gd name="T32" fmla="*/ 18 w 102"/>
                  <a:gd name="T33" fmla="*/ 39 h 54"/>
                  <a:gd name="T34" fmla="*/ 11 w 102"/>
                  <a:gd name="T35" fmla="*/ 34 h 54"/>
                  <a:gd name="T36" fmla="*/ 7 w 102"/>
                  <a:gd name="T37" fmla="*/ 31 h 54"/>
                  <a:gd name="T38" fmla="*/ 3 w 102"/>
                  <a:gd name="T39" fmla="*/ 28 h 54"/>
                  <a:gd name="T40" fmla="*/ 2 w 102"/>
                  <a:gd name="T41" fmla="*/ 24 h 54"/>
                  <a:gd name="T42" fmla="*/ 1 w 102"/>
                  <a:gd name="T43" fmla="*/ 21 h 54"/>
                  <a:gd name="T44" fmla="*/ 0 w 102"/>
                  <a:gd name="T45" fmla="*/ 16 h 54"/>
                  <a:gd name="T46" fmla="*/ 1 w 102"/>
                  <a:gd name="T47" fmla="*/ 11 h 54"/>
                  <a:gd name="T48" fmla="*/ 2 w 102"/>
                  <a:gd name="T49" fmla="*/ 5 h 54"/>
                  <a:gd name="T50" fmla="*/ 6 w 102"/>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54">
                    <a:moveTo>
                      <a:pt x="6" y="0"/>
                    </a:moveTo>
                    <a:lnTo>
                      <a:pt x="21" y="5"/>
                    </a:lnTo>
                    <a:lnTo>
                      <a:pt x="19" y="12"/>
                    </a:lnTo>
                    <a:lnTo>
                      <a:pt x="18" y="18"/>
                    </a:lnTo>
                    <a:lnTo>
                      <a:pt x="18" y="21"/>
                    </a:lnTo>
                    <a:lnTo>
                      <a:pt x="19" y="24"/>
                    </a:lnTo>
                    <a:lnTo>
                      <a:pt x="21" y="28"/>
                    </a:lnTo>
                    <a:lnTo>
                      <a:pt x="23" y="30"/>
                    </a:lnTo>
                    <a:lnTo>
                      <a:pt x="27" y="32"/>
                    </a:lnTo>
                    <a:lnTo>
                      <a:pt x="30" y="33"/>
                    </a:lnTo>
                    <a:lnTo>
                      <a:pt x="40" y="36"/>
                    </a:lnTo>
                    <a:lnTo>
                      <a:pt x="50" y="37"/>
                    </a:lnTo>
                    <a:lnTo>
                      <a:pt x="102" y="37"/>
                    </a:lnTo>
                    <a:lnTo>
                      <a:pt x="102" y="54"/>
                    </a:lnTo>
                    <a:lnTo>
                      <a:pt x="2" y="54"/>
                    </a:lnTo>
                    <a:lnTo>
                      <a:pt x="2" y="39"/>
                    </a:lnTo>
                    <a:lnTo>
                      <a:pt x="18" y="39"/>
                    </a:lnTo>
                    <a:lnTo>
                      <a:pt x="11" y="34"/>
                    </a:lnTo>
                    <a:lnTo>
                      <a:pt x="7" y="31"/>
                    </a:lnTo>
                    <a:lnTo>
                      <a:pt x="3" y="28"/>
                    </a:lnTo>
                    <a:lnTo>
                      <a:pt x="2" y="24"/>
                    </a:lnTo>
                    <a:lnTo>
                      <a:pt x="1" y="21"/>
                    </a:lnTo>
                    <a:lnTo>
                      <a:pt x="0" y="16"/>
                    </a:lnTo>
                    <a:lnTo>
                      <a:pt x="1" y="11"/>
                    </a:lnTo>
                    <a:lnTo>
                      <a:pt x="2" y="5"/>
                    </a:lnTo>
                    <a:lnTo>
                      <a:pt x="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9" name="Freeform 77"/>
              <p:cNvSpPr>
                <a:spLocks noEditPoints="1"/>
              </p:cNvSpPr>
              <p:nvPr/>
            </p:nvSpPr>
            <p:spPr bwMode="auto">
              <a:xfrm>
                <a:off x="709613" y="4979988"/>
                <a:ext cx="112713" cy="68263"/>
              </a:xfrm>
              <a:custGeom>
                <a:avLst/>
                <a:gdLst>
                  <a:gd name="T0" fmla="*/ 89 w 140"/>
                  <a:gd name="T1" fmla="*/ 17 h 87"/>
                  <a:gd name="T2" fmla="*/ 76 w 140"/>
                  <a:gd name="T3" fmla="*/ 18 h 87"/>
                  <a:gd name="T4" fmla="*/ 66 w 140"/>
                  <a:gd name="T5" fmla="*/ 20 h 87"/>
                  <a:gd name="T6" fmla="*/ 59 w 140"/>
                  <a:gd name="T7" fmla="*/ 25 h 87"/>
                  <a:gd name="T8" fmla="*/ 53 w 140"/>
                  <a:gd name="T9" fmla="*/ 34 h 87"/>
                  <a:gd name="T10" fmla="*/ 50 w 140"/>
                  <a:gd name="T11" fmla="*/ 44 h 87"/>
                  <a:gd name="T12" fmla="*/ 53 w 140"/>
                  <a:gd name="T13" fmla="*/ 54 h 87"/>
                  <a:gd name="T14" fmla="*/ 59 w 140"/>
                  <a:gd name="T15" fmla="*/ 63 h 87"/>
                  <a:gd name="T16" fmla="*/ 72 w 140"/>
                  <a:gd name="T17" fmla="*/ 69 h 87"/>
                  <a:gd name="T18" fmla="*/ 88 w 140"/>
                  <a:gd name="T19" fmla="*/ 71 h 87"/>
                  <a:gd name="T20" fmla="*/ 103 w 140"/>
                  <a:gd name="T21" fmla="*/ 70 h 87"/>
                  <a:gd name="T22" fmla="*/ 113 w 140"/>
                  <a:gd name="T23" fmla="*/ 66 h 87"/>
                  <a:gd name="T24" fmla="*/ 120 w 140"/>
                  <a:gd name="T25" fmla="*/ 60 h 87"/>
                  <a:gd name="T26" fmla="*/ 125 w 140"/>
                  <a:gd name="T27" fmla="*/ 53 h 87"/>
                  <a:gd name="T28" fmla="*/ 127 w 140"/>
                  <a:gd name="T29" fmla="*/ 44 h 87"/>
                  <a:gd name="T30" fmla="*/ 123 w 140"/>
                  <a:gd name="T31" fmla="*/ 34 h 87"/>
                  <a:gd name="T32" fmla="*/ 117 w 140"/>
                  <a:gd name="T33" fmla="*/ 25 h 87"/>
                  <a:gd name="T34" fmla="*/ 104 w 140"/>
                  <a:gd name="T35" fmla="*/ 19 h 87"/>
                  <a:gd name="T36" fmla="*/ 89 w 140"/>
                  <a:gd name="T37" fmla="*/ 17 h 87"/>
                  <a:gd name="T38" fmla="*/ 86 w 140"/>
                  <a:gd name="T39" fmla="*/ 0 h 87"/>
                  <a:gd name="T40" fmla="*/ 102 w 140"/>
                  <a:gd name="T41" fmla="*/ 1 h 87"/>
                  <a:gd name="T42" fmla="*/ 116 w 140"/>
                  <a:gd name="T43" fmla="*/ 6 h 87"/>
                  <a:gd name="T44" fmla="*/ 126 w 140"/>
                  <a:gd name="T45" fmla="*/ 12 h 87"/>
                  <a:gd name="T46" fmla="*/ 134 w 140"/>
                  <a:gd name="T47" fmla="*/ 21 h 87"/>
                  <a:gd name="T48" fmla="*/ 139 w 140"/>
                  <a:gd name="T49" fmla="*/ 32 h 87"/>
                  <a:gd name="T50" fmla="*/ 140 w 140"/>
                  <a:gd name="T51" fmla="*/ 43 h 87"/>
                  <a:gd name="T52" fmla="*/ 139 w 140"/>
                  <a:gd name="T53" fmla="*/ 54 h 87"/>
                  <a:gd name="T54" fmla="*/ 134 w 140"/>
                  <a:gd name="T55" fmla="*/ 63 h 87"/>
                  <a:gd name="T56" fmla="*/ 126 w 140"/>
                  <a:gd name="T57" fmla="*/ 71 h 87"/>
                  <a:gd name="T58" fmla="*/ 138 w 140"/>
                  <a:gd name="T59" fmla="*/ 71 h 87"/>
                  <a:gd name="T60" fmla="*/ 138 w 140"/>
                  <a:gd name="T61" fmla="*/ 87 h 87"/>
                  <a:gd name="T62" fmla="*/ 0 w 140"/>
                  <a:gd name="T63" fmla="*/ 87 h 87"/>
                  <a:gd name="T64" fmla="*/ 0 w 140"/>
                  <a:gd name="T65" fmla="*/ 70 h 87"/>
                  <a:gd name="T66" fmla="*/ 49 w 140"/>
                  <a:gd name="T67" fmla="*/ 70 h 87"/>
                  <a:gd name="T68" fmla="*/ 43 w 140"/>
                  <a:gd name="T69" fmla="*/ 62 h 87"/>
                  <a:gd name="T70" fmla="*/ 38 w 140"/>
                  <a:gd name="T71" fmla="*/ 53 h 87"/>
                  <a:gd name="T72" fmla="*/ 36 w 140"/>
                  <a:gd name="T73" fmla="*/ 43 h 87"/>
                  <a:gd name="T74" fmla="*/ 37 w 140"/>
                  <a:gd name="T75" fmla="*/ 36 h 87"/>
                  <a:gd name="T76" fmla="*/ 38 w 140"/>
                  <a:gd name="T77" fmla="*/ 30 h 87"/>
                  <a:gd name="T78" fmla="*/ 40 w 140"/>
                  <a:gd name="T79" fmla="*/ 25 h 87"/>
                  <a:gd name="T80" fmla="*/ 43 w 140"/>
                  <a:gd name="T81" fmla="*/ 19 h 87"/>
                  <a:gd name="T82" fmla="*/ 46 w 140"/>
                  <a:gd name="T83" fmla="*/ 15 h 87"/>
                  <a:gd name="T84" fmla="*/ 50 w 140"/>
                  <a:gd name="T85" fmla="*/ 11 h 87"/>
                  <a:gd name="T86" fmla="*/ 55 w 140"/>
                  <a:gd name="T87" fmla="*/ 8 h 87"/>
                  <a:gd name="T88" fmla="*/ 61 w 140"/>
                  <a:gd name="T89" fmla="*/ 5 h 87"/>
                  <a:gd name="T90" fmla="*/ 66 w 140"/>
                  <a:gd name="T91" fmla="*/ 3 h 87"/>
                  <a:gd name="T92" fmla="*/ 76 w 140"/>
                  <a:gd name="T93" fmla="*/ 0 h 87"/>
                  <a:gd name="T94" fmla="*/ 86 w 140"/>
                  <a:gd name="T9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87">
                    <a:moveTo>
                      <a:pt x="89" y="17"/>
                    </a:moveTo>
                    <a:lnTo>
                      <a:pt x="76" y="18"/>
                    </a:lnTo>
                    <a:lnTo>
                      <a:pt x="66" y="20"/>
                    </a:lnTo>
                    <a:lnTo>
                      <a:pt x="59" y="25"/>
                    </a:lnTo>
                    <a:lnTo>
                      <a:pt x="53" y="34"/>
                    </a:lnTo>
                    <a:lnTo>
                      <a:pt x="50" y="44"/>
                    </a:lnTo>
                    <a:lnTo>
                      <a:pt x="53" y="54"/>
                    </a:lnTo>
                    <a:lnTo>
                      <a:pt x="59" y="63"/>
                    </a:lnTo>
                    <a:lnTo>
                      <a:pt x="72" y="69"/>
                    </a:lnTo>
                    <a:lnTo>
                      <a:pt x="88" y="71"/>
                    </a:lnTo>
                    <a:lnTo>
                      <a:pt x="103" y="70"/>
                    </a:lnTo>
                    <a:lnTo>
                      <a:pt x="113" y="66"/>
                    </a:lnTo>
                    <a:lnTo>
                      <a:pt x="120" y="60"/>
                    </a:lnTo>
                    <a:lnTo>
                      <a:pt x="125" y="53"/>
                    </a:lnTo>
                    <a:lnTo>
                      <a:pt x="127" y="44"/>
                    </a:lnTo>
                    <a:lnTo>
                      <a:pt x="123" y="34"/>
                    </a:lnTo>
                    <a:lnTo>
                      <a:pt x="117" y="25"/>
                    </a:lnTo>
                    <a:lnTo>
                      <a:pt x="104" y="19"/>
                    </a:lnTo>
                    <a:lnTo>
                      <a:pt x="89" y="17"/>
                    </a:lnTo>
                    <a:close/>
                    <a:moveTo>
                      <a:pt x="86" y="0"/>
                    </a:moveTo>
                    <a:lnTo>
                      <a:pt x="102" y="1"/>
                    </a:lnTo>
                    <a:lnTo>
                      <a:pt x="116" y="6"/>
                    </a:lnTo>
                    <a:lnTo>
                      <a:pt x="126" y="12"/>
                    </a:lnTo>
                    <a:lnTo>
                      <a:pt x="134" y="21"/>
                    </a:lnTo>
                    <a:lnTo>
                      <a:pt x="139" y="32"/>
                    </a:lnTo>
                    <a:lnTo>
                      <a:pt x="140" y="43"/>
                    </a:lnTo>
                    <a:lnTo>
                      <a:pt x="139" y="54"/>
                    </a:lnTo>
                    <a:lnTo>
                      <a:pt x="134" y="63"/>
                    </a:lnTo>
                    <a:lnTo>
                      <a:pt x="126" y="71"/>
                    </a:lnTo>
                    <a:lnTo>
                      <a:pt x="138" y="71"/>
                    </a:lnTo>
                    <a:lnTo>
                      <a:pt x="138" y="87"/>
                    </a:lnTo>
                    <a:lnTo>
                      <a:pt x="0" y="87"/>
                    </a:lnTo>
                    <a:lnTo>
                      <a:pt x="0" y="70"/>
                    </a:lnTo>
                    <a:lnTo>
                      <a:pt x="49" y="70"/>
                    </a:lnTo>
                    <a:lnTo>
                      <a:pt x="43" y="62"/>
                    </a:lnTo>
                    <a:lnTo>
                      <a:pt x="38" y="53"/>
                    </a:lnTo>
                    <a:lnTo>
                      <a:pt x="36" y="43"/>
                    </a:lnTo>
                    <a:lnTo>
                      <a:pt x="37" y="36"/>
                    </a:lnTo>
                    <a:lnTo>
                      <a:pt x="38" y="30"/>
                    </a:lnTo>
                    <a:lnTo>
                      <a:pt x="40" y="25"/>
                    </a:lnTo>
                    <a:lnTo>
                      <a:pt x="43" y="19"/>
                    </a:lnTo>
                    <a:lnTo>
                      <a:pt x="46" y="15"/>
                    </a:lnTo>
                    <a:lnTo>
                      <a:pt x="50" y="11"/>
                    </a:lnTo>
                    <a:lnTo>
                      <a:pt x="55" y="8"/>
                    </a:lnTo>
                    <a:lnTo>
                      <a:pt x="61" y="5"/>
                    </a:lnTo>
                    <a:lnTo>
                      <a:pt x="66" y="3"/>
                    </a:lnTo>
                    <a:lnTo>
                      <a:pt x="76" y="0"/>
                    </a:lnTo>
                    <a:lnTo>
                      <a:pt x="8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0" name="Freeform 78"/>
              <p:cNvSpPr>
                <a:spLocks noEditPoints="1"/>
              </p:cNvSpPr>
              <p:nvPr/>
            </p:nvSpPr>
            <p:spPr bwMode="auto">
              <a:xfrm>
                <a:off x="738188" y="4895850"/>
                <a:ext cx="84138" cy="73025"/>
              </a:xfrm>
              <a:custGeom>
                <a:avLst/>
                <a:gdLst>
                  <a:gd name="T0" fmla="*/ 56 w 104"/>
                  <a:gd name="T1" fmla="*/ 33 h 92"/>
                  <a:gd name="T2" fmla="*/ 59 w 104"/>
                  <a:gd name="T3" fmla="*/ 56 h 92"/>
                  <a:gd name="T4" fmla="*/ 62 w 104"/>
                  <a:gd name="T5" fmla="*/ 65 h 92"/>
                  <a:gd name="T6" fmla="*/ 65 w 104"/>
                  <a:gd name="T7" fmla="*/ 69 h 92"/>
                  <a:gd name="T8" fmla="*/ 71 w 104"/>
                  <a:gd name="T9" fmla="*/ 73 h 92"/>
                  <a:gd name="T10" fmla="*/ 80 w 104"/>
                  <a:gd name="T11" fmla="*/ 73 h 92"/>
                  <a:gd name="T12" fmla="*/ 86 w 104"/>
                  <a:gd name="T13" fmla="*/ 68 h 92"/>
                  <a:gd name="T14" fmla="*/ 91 w 104"/>
                  <a:gd name="T15" fmla="*/ 59 h 92"/>
                  <a:gd name="T16" fmla="*/ 91 w 104"/>
                  <a:gd name="T17" fmla="*/ 47 h 92"/>
                  <a:gd name="T18" fmla="*/ 86 w 104"/>
                  <a:gd name="T19" fmla="*/ 36 h 92"/>
                  <a:gd name="T20" fmla="*/ 80 w 104"/>
                  <a:gd name="T21" fmla="*/ 28 h 92"/>
                  <a:gd name="T22" fmla="*/ 71 w 104"/>
                  <a:gd name="T23" fmla="*/ 23 h 92"/>
                  <a:gd name="T24" fmla="*/ 58 w 104"/>
                  <a:gd name="T25" fmla="*/ 22 h 92"/>
                  <a:gd name="T26" fmla="*/ 102 w 104"/>
                  <a:gd name="T27" fmla="*/ 0 h 92"/>
                  <a:gd name="T28" fmla="*/ 96 w 104"/>
                  <a:gd name="T29" fmla="*/ 19 h 92"/>
                  <a:gd name="T30" fmla="*/ 96 w 104"/>
                  <a:gd name="T31" fmla="*/ 30 h 92"/>
                  <a:gd name="T32" fmla="*/ 103 w 104"/>
                  <a:gd name="T33" fmla="*/ 48 h 92"/>
                  <a:gd name="T34" fmla="*/ 102 w 104"/>
                  <a:gd name="T35" fmla="*/ 72 h 92"/>
                  <a:gd name="T36" fmla="*/ 87 w 104"/>
                  <a:gd name="T37" fmla="*/ 89 h 92"/>
                  <a:gd name="T38" fmla="*/ 71 w 104"/>
                  <a:gd name="T39" fmla="*/ 91 h 92"/>
                  <a:gd name="T40" fmla="*/ 63 w 104"/>
                  <a:gd name="T41" fmla="*/ 88 h 92"/>
                  <a:gd name="T42" fmla="*/ 56 w 104"/>
                  <a:gd name="T43" fmla="*/ 83 h 92"/>
                  <a:gd name="T44" fmla="*/ 49 w 104"/>
                  <a:gd name="T45" fmla="*/ 74 h 92"/>
                  <a:gd name="T46" fmla="*/ 46 w 104"/>
                  <a:gd name="T47" fmla="*/ 64 h 92"/>
                  <a:gd name="T48" fmla="*/ 45 w 104"/>
                  <a:gd name="T49" fmla="*/ 52 h 92"/>
                  <a:gd name="T50" fmla="*/ 39 w 104"/>
                  <a:gd name="T51" fmla="*/ 22 h 92"/>
                  <a:gd name="T52" fmla="*/ 29 w 104"/>
                  <a:gd name="T53" fmla="*/ 22 h 92"/>
                  <a:gd name="T54" fmla="*/ 22 w 104"/>
                  <a:gd name="T55" fmla="*/ 24 h 92"/>
                  <a:gd name="T56" fmla="*/ 16 w 104"/>
                  <a:gd name="T57" fmla="*/ 34 h 92"/>
                  <a:gd name="T58" fmla="*/ 14 w 104"/>
                  <a:gd name="T59" fmla="*/ 51 h 92"/>
                  <a:gd name="T60" fmla="*/ 17 w 104"/>
                  <a:gd name="T61" fmla="*/ 60 h 92"/>
                  <a:gd name="T62" fmla="*/ 22 w 104"/>
                  <a:gd name="T63" fmla="*/ 67 h 92"/>
                  <a:gd name="T64" fmla="*/ 34 w 104"/>
                  <a:gd name="T65" fmla="*/ 72 h 92"/>
                  <a:gd name="T66" fmla="*/ 25 w 104"/>
                  <a:gd name="T67" fmla="*/ 87 h 92"/>
                  <a:gd name="T68" fmla="*/ 13 w 104"/>
                  <a:gd name="T69" fmla="*/ 82 h 92"/>
                  <a:gd name="T70" fmla="*/ 7 w 104"/>
                  <a:gd name="T71" fmla="*/ 73 h 92"/>
                  <a:gd name="T72" fmla="*/ 1 w 104"/>
                  <a:gd name="T73" fmla="*/ 56 h 92"/>
                  <a:gd name="T74" fmla="*/ 1 w 104"/>
                  <a:gd name="T75" fmla="*/ 32 h 92"/>
                  <a:gd name="T76" fmla="*/ 6 w 104"/>
                  <a:gd name="T77" fmla="*/ 18 h 92"/>
                  <a:gd name="T78" fmla="*/ 11 w 104"/>
                  <a:gd name="T79" fmla="*/ 11 h 92"/>
                  <a:gd name="T80" fmla="*/ 18 w 104"/>
                  <a:gd name="T81" fmla="*/ 6 h 92"/>
                  <a:gd name="T82" fmla="*/ 26 w 104"/>
                  <a:gd name="T83" fmla="*/ 5 h 92"/>
                  <a:gd name="T84" fmla="*/ 38 w 104"/>
                  <a:gd name="T85" fmla="*/ 4 h 92"/>
                  <a:gd name="T86" fmla="*/ 74 w 104"/>
                  <a:gd name="T87" fmla="*/ 4 h 92"/>
                  <a:gd name="T88" fmla="*/ 90 w 104"/>
                  <a:gd name="T89" fmla="*/ 4 h 92"/>
                  <a:gd name="T90" fmla="*/ 102 w 104"/>
                  <a:gd name="T9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92">
                    <a:moveTo>
                      <a:pt x="53" y="22"/>
                    </a:moveTo>
                    <a:lnTo>
                      <a:pt x="56" y="33"/>
                    </a:lnTo>
                    <a:lnTo>
                      <a:pt x="58" y="49"/>
                    </a:lnTo>
                    <a:lnTo>
                      <a:pt x="59" y="56"/>
                    </a:lnTo>
                    <a:lnTo>
                      <a:pt x="61" y="60"/>
                    </a:lnTo>
                    <a:lnTo>
                      <a:pt x="62" y="65"/>
                    </a:lnTo>
                    <a:lnTo>
                      <a:pt x="63" y="67"/>
                    </a:lnTo>
                    <a:lnTo>
                      <a:pt x="65" y="69"/>
                    </a:lnTo>
                    <a:lnTo>
                      <a:pt x="67" y="72"/>
                    </a:lnTo>
                    <a:lnTo>
                      <a:pt x="71" y="73"/>
                    </a:lnTo>
                    <a:lnTo>
                      <a:pt x="75" y="74"/>
                    </a:lnTo>
                    <a:lnTo>
                      <a:pt x="80" y="73"/>
                    </a:lnTo>
                    <a:lnTo>
                      <a:pt x="83" y="72"/>
                    </a:lnTo>
                    <a:lnTo>
                      <a:pt x="86" y="68"/>
                    </a:lnTo>
                    <a:lnTo>
                      <a:pt x="89" y="65"/>
                    </a:lnTo>
                    <a:lnTo>
                      <a:pt x="91" y="59"/>
                    </a:lnTo>
                    <a:lnTo>
                      <a:pt x="91" y="54"/>
                    </a:lnTo>
                    <a:lnTo>
                      <a:pt x="91" y="47"/>
                    </a:lnTo>
                    <a:lnTo>
                      <a:pt x="90" y="41"/>
                    </a:lnTo>
                    <a:lnTo>
                      <a:pt x="86" y="36"/>
                    </a:lnTo>
                    <a:lnTo>
                      <a:pt x="84" y="31"/>
                    </a:lnTo>
                    <a:lnTo>
                      <a:pt x="80" y="28"/>
                    </a:lnTo>
                    <a:lnTo>
                      <a:pt x="75" y="24"/>
                    </a:lnTo>
                    <a:lnTo>
                      <a:pt x="71" y="23"/>
                    </a:lnTo>
                    <a:lnTo>
                      <a:pt x="65" y="22"/>
                    </a:lnTo>
                    <a:lnTo>
                      <a:pt x="58" y="22"/>
                    </a:lnTo>
                    <a:lnTo>
                      <a:pt x="53" y="22"/>
                    </a:lnTo>
                    <a:close/>
                    <a:moveTo>
                      <a:pt x="102" y="0"/>
                    </a:moveTo>
                    <a:lnTo>
                      <a:pt x="102" y="18"/>
                    </a:lnTo>
                    <a:lnTo>
                      <a:pt x="96" y="19"/>
                    </a:lnTo>
                    <a:lnTo>
                      <a:pt x="90" y="21"/>
                    </a:lnTo>
                    <a:lnTo>
                      <a:pt x="96" y="30"/>
                    </a:lnTo>
                    <a:lnTo>
                      <a:pt x="101" y="39"/>
                    </a:lnTo>
                    <a:lnTo>
                      <a:pt x="103" y="48"/>
                    </a:lnTo>
                    <a:lnTo>
                      <a:pt x="104" y="57"/>
                    </a:lnTo>
                    <a:lnTo>
                      <a:pt x="102" y="72"/>
                    </a:lnTo>
                    <a:lnTo>
                      <a:pt x="96" y="83"/>
                    </a:lnTo>
                    <a:lnTo>
                      <a:pt x="87" y="89"/>
                    </a:lnTo>
                    <a:lnTo>
                      <a:pt x="76" y="92"/>
                    </a:lnTo>
                    <a:lnTo>
                      <a:pt x="71" y="91"/>
                    </a:lnTo>
                    <a:lnTo>
                      <a:pt x="66" y="89"/>
                    </a:lnTo>
                    <a:lnTo>
                      <a:pt x="63" y="88"/>
                    </a:lnTo>
                    <a:lnTo>
                      <a:pt x="58" y="86"/>
                    </a:lnTo>
                    <a:lnTo>
                      <a:pt x="56" y="83"/>
                    </a:lnTo>
                    <a:lnTo>
                      <a:pt x="53" y="79"/>
                    </a:lnTo>
                    <a:lnTo>
                      <a:pt x="49" y="74"/>
                    </a:lnTo>
                    <a:lnTo>
                      <a:pt x="47" y="67"/>
                    </a:lnTo>
                    <a:lnTo>
                      <a:pt x="46" y="64"/>
                    </a:lnTo>
                    <a:lnTo>
                      <a:pt x="46" y="58"/>
                    </a:lnTo>
                    <a:lnTo>
                      <a:pt x="45" y="52"/>
                    </a:lnTo>
                    <a:lnTo>
                      <a:pt x="43" y="34"/>
                    </a:lnTo>
                    <a:lnTo>
                      <a:pt x="39" y="22"/>
                    </a:lnTo>
                    <a:lnTo>
                      <a:pt x="35" y="22"/>
                    </a:lnTo>
                    <a:lnTo>
                      <a:pt x="29" y="22"/>
                    </a:lnTo>
                    <a:lnTo>
                      <a:pt x="26" y="23"/>
                    </a:lnTo>
                    <a:lnTo>
                      <a:pt x="22" y="24"/>
                    </a:lnTo>
                    <a:lnTo>
                      <a:pt x="20" y="27"/>
                    </a:lnTo>
                    <a:lnTo>
                      <a:pt x="16" y="34"/>
                    </a:lnTo>
                    <a:lnTo>
                      <a:pt x="14" y="46"/>
                    </a:lnTo>
                    <a:lnTo>
                      <a:pt x="14" y="51"/>
                    </a:lnTo>
                    <a:lnTo>
                      <a:pt x="16" y="56"/>
                    </a:lnTo>
                    <a:lnTo>
                      <a:pt x="17" y="60"/>
                    </a:lnTo>
                    <a:lnTo>
                      <a:pt x="19" y="64"/>
                    </a:lnTo>
                    <a:lnTo>
                      <a:pt x="22" y="67"/>
                    </a:lnTo>
                    <a:lnTo>
                      <a:pt x="27" y="70"/>
                    </a:lnTo>
                    <a:lnTo>
                      <a:pt x="34" y="72"/>
                    </a:lnTo>
                    <a:lnTo>
                      <a:pt x="31" y="88"/>
                    </a:lnTo>
                    <a:lnTo>
                      <a:pt x="25" y="87"/>
                    </a:lnTo>
                    <a:lnTo>
                      <a:pt x="19" y="84"/>
                    </a:lnTo>
                    <a:lnTo>
                      <a:pt x="13" y="82"/>
                    </a:lnTo>
                    <a:lnTo>
                      <a:pt x="10" y="77"/>
                    </a:lnTo>
                    <a:lnTo>
                      <a:pt x="7" y="73"/>
                    </a:lnTo>
                    <a:lnTo>
                      <a:pt x="3" y="66"/>
                    </a:lnTo>
                    <a:lnTo>
                      <a:pt x="1" y="56"/>
                    </a:lnTo>
                    <a:lnTo>
                      <a:pt x="0" y="43"/>
                    </a:lnTo>
                    <a:lnTo>
                      <a:pt x="1" y="32"/>
                    </a:lnTo>
                    <a:lnTo>
                      <a:pt x="3" y="22"/>
                    </a:lnTo>
                    <a:lnTo>
                      <a:pt x="6" y="18"/>
                    </a:lnTo>
                    <a:lnTo>
                      <a:pt x="8" y="14"/>
                    </a:lnTo>
                    <a:lnTo>
                      <a:pt x="11" y="11"/>
                    </a:lnTo>
                    <a:lnTo>
                      <a:pt x="14" y="9"/>
                    </a:lnTo>
                    <a:lnTo>
                      <a:pt x="18" y="6"/>
                    </a:lnTo>
                    <a:lnTo>
                      <a:pt x="22" y="5"/>
                    </a:lnTo>
                    <a:lnTo>
                      <a:pt x="26" y="5"/>
                    </a:lnTo>
                    <a:lnTo>
                      <a:pt x="31" y="5"/>
                    </a:lnTo>
                    <a:lnTo>
                      <a:pt x="38" y="4"/>
                    </a:lnTo>
                    <a:lnTo>
                      <a:pt x="61" y="4"/>
                    </a:lnTo>
                    <a:lnTo>
                      <a:pt x="74" y="4"/>
                    </a:lnTo>
                    <a:lnTo>
                      <a:pt x="84" y="4"/>
                    </a:lnTo>
                    <a:lnTo>
                      <a:pt x="90" y="4"/>
                    </a:lnTo>
                    <a:lnTo>
                      <a:pt x="96" y="2"/>
                    </a:lnTo>
                    <a:lnTo>
                      <a:pt x="10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1" name="Freeform 79"/>
              <p:cNvSpPr>
                <a:spLocks/>
              </p:cNvSpPr>
              <p:nvPr/>
            </p:nvSpPr>
            <p:spPr bwMode="auto">
              <a:xfrm>
                <a:off x="712788" y="4846638"/>
                <a:ext cx="107950" cy="39688"/>
              </a:xfrm>
              <a:custGeom>
                <a:avLst/>
                <a:gdLst>
                  <a:gd name="T0" fmla="*/ 135 w 136"/>
                  <a:gd name="T1" fmla="*/ 0 h 49"/>
                  <a:gd name="T2" fmla="*/ 136 w 136"/>
                  <a:gd name="T3" fmla="*/ 6 h 49"/>
                  <a:gd name="T4" fmla="*/ 136 w 136"/>
                  <a:gd name="T5" fmla="*/ 13 h 49"/>
                  <a:gd name="T6" fmla="*/ 136 w 136"/>
                  <a:gd name="T7" fmla="*/ 19 h 49"/>
                  <a:gd name="T8" fmla="*/ 135 w 136"/>
                  <a:gd name="T9" fmla="*/ 23 h 49"/>
                  <a:gd name="T10" fmla="*/ 134 w 136"/>
                  <a:gd name="T11" fmla="*/ 27 h 49"/>
                  <a:gd name="T12" fmla="*/ 132 w 136"/>
                  <a:gd name="T13" fmla="*/ 30 h 49"/>
                  <a:gd name="T14" fmla="*/ 128 w 136"/>
                  <a:gd name="T15" fmla="*/ 32 h 49"/>
                  <a:gd name="T16" fmla="*/ 126 w 136"/>
                  <a:gd name="T17" fmla="*/ 35 h 49"/>
                  <a:gd name="T18" fmla="*/ 118 w 136"/>
                  <a:gd name="T19" fmla="*/ 36 h 49"/>
                  <a:gd name="T20" fmla="*/ 106 w 136"/>
                  <a:gd name="T21" fmla="*/ 37 h 49"/>
                  <a:gd name="T22" fmla="*/ 49 w 136"/>
                  <a:gd name="T23" fmla="*/ 37 h 49"/>
                  <a:gd name="T24" fmla="*/ 49 w 136"/>
                  <a:gd name="T25" fmla="*/ 49 h 49"/>
                  <a:gd name="T26" fmla="*/ 35 w 136"/>
                  <a:gd name="T27" fmla="*/ 49 h 49"/>
                  <a:gd name="T28" fmla="*/ 35 w 136"/>
                  <a:gd name="T29" fmla="*/ 37 h 49"/>
                  <a:gd name="T30" fmla="*/ 10 w 136"/>
                  <a:gd name="T31" fmla="*/ 37 h 49"/>
                  <a:gd name="T32" fmla="*/ 0 w 136"/>
                  <a:gd name="T33" fmla="*/ 19 h 49"/>
                  <a:gd name="T34" fmla="*/ 35 w 136"/>
                  <a:gd name="T35" fmla="*/ 19 h 49"/>
                  <a:gd name="T36" fmla="*/ 35 w 136"/>
                  <a:gd name="T37" fmla="*/ 2 h 49"/>
                  <a:gd name="T38" fmla="*/ 49 w 136"/>
                  <a:gd name="T39" fmla="*/ 2 h 49"/>
                  <a:gd name="T40" fmla="*/ 49 w 136"/>
                  <a:gd name="T41" fmla="*/ 19 h 49"/>
                  <a:gd name="T42" fmla="*/ 107 w 136"/>
                  <a:gd name="T43" fmla="*/ 19 h 49"/>
                  <a:gd name="T44" fmla="*/ 112 w 136"/>
                  <a:gd name="T45" fmla="*/ 19 h 49"/>
                  <a:gd name="T46" fmla="*/ 114 w 136"/>
                  <a:gd name="T47" fmla="*/ 19 h 49"/>
                  <a:gd name="T48" fmla="*/ 116 w 136"/>
                  <a:gd name="T49" fmla="*/ 19 h 49"/>
                  <a:gd name="T50" fmla="*/ 118 w 136"/>
                  <a:gd name="T51" fmla="*/ 18 h 49"/>
                  <a:gd name="T52" fmla="*/ 119 w 136"/>
                  <a:gd name="T53" fmla="*/ 15 h 49"/>
                  <a:gd name="T54" fmla="*/ 120 w 136"/>
                  <a:gd name="T55" fmla="*/ 13 h 49"/>
                  <a:gd name="T56" fmla="*/ 120 w 136"/>
                  <a:gd name="T57" fmla="*/ 10 h 49"/>
                  <a:gd name="T58" fmla="*/ 120 w 136"/>
                  <a:gd name="T59" fmla="*/ 6 h 49"/>
                  <a:gd name="T60" fmla="*/ 120 w 136"/>
                  <a:gd name="T61" fmla="*/ 2 h 49"/>
                  <a:gd name="T62" fmla="*/ 135 w 136"/>
                  <a:gd name="T6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49">
                    <a:moveTo>
                      <a:pt x="135" y="0"/>
                    </a:moveTo>
                    <a:lnTo>
                      <a:pt x="136" y="6"/>
                    </a:lnTo>
                    <a:lnTo>
                      <a:pt x="136" y="13"/>
                    </a:lnTo>
                    <a:lnTo>
                      <a:pt x="136" y="19"/>
                    </a:lnTo>
                    <a:lnTo>
                      <a:pt x="135" y="23"/>
                    </a:lnTo>
                    <a:lnTo>
                      <a:pt x="134" y="27"/>
                    </a:lnTo>
                    <a:lnTo>
                      <a:pt x="132" y="30"/>
                    </a:lnTo>
                    <a:lnTo>
                      <a:pt x="128" y="32"/>
                    </a:lnTo>
                    <a:lnTo>
                      <a:pt x="126" y="35"/>
                    </a:lnTo>
                    <a:lnTo>
                      <a:pt x="118" y="36"/>
                    </a:lnTo>
                    <a:lnTo>
                      <a:pt x="106" y="37"/>
                    </a:lnTo>
                    <a:lnTo>
                      <a:pt x="49" y="37"/>
                    </a:lnTo>
                    <a:lnTo>
                      <a:pt x="49" y="49"/>
                    </a:lnTo>
                    <a:lnTo>
                      <a:pt x="35" y="49"/>
                    </a:lnTo>
                    <a:lnTo>
                      <a:pt x="35" y="37"/>
                    </a:lnTo>
                    <a:lnTo>
                      <a:pt x="10" y="37"/>
                    </a:lnTo>
                    <a:lnTo>
                      <a:pt x="0" y="19"/>
                    </a:lnTo>
                    <a:lnTo>
                      <a:pt x="35" y="19"/>
                    </a:lnTo>
                    <a:lnTo>
                      <a:pt x="35" y="2"/>
                    </a:lnTo>
                    <a:lnTo>
                      <a:pt x="49" y="2"/>
                    </a:lnTo>
                    <a:lnTo>
                      <a:pt x="49" y="19"/>
                    </a:lnTo>
                    <a:lnTo>
                      <a:pt x="107" y="19"/>
                    </a:lnTo>
                    <a:lnTo>
                      <a:pt x="112" y="19"/>
                    </a:lnTo>
                    <a:lnTo>
                      <a:pt x="114" y="19"/>
                    </a:lnTo>
                    <a:lnTo>
                      <a:pt x="116" y="19"/>
                    </a:lnTo>
                    <a:lnTo>
                      <a:pt x="118" y="18"/>
                    </a:lnTo>
                    <a:lnTo>
                      <a:pt x="119" y="15"/>
                    </a:lnTo>
                    <a:lnTo>
                      <a:pt x="120" y="13"/>
                    </a:lnTo>
                    <a:lnTo>
                      <a:pt x="120" y="10"/>
                    </a:lnTo>
                    <a:lnTo>
                      <a:pt x="120" y="6"/>
                    </a:lnTo>
                    <a:lnTo>
                      <a:pt x="120" y="2"/>
                    </a:lnTo>
                    <a:lnTo>
                      <a:pt x="1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2" name="Freeform 80"/>
              <p:cNvSpPr>
                <a:spLocks noEditPoints="1"/>
              </p:cNvSpPr>
              <p:nvPr/>
            </p:nvSpPr>
            <p:spPr bwMode="auto">
              <a:xfrm>
                <a:off x="709613" y="4829175"/>
                <a:ext cx="111125" cy="14288"/>
              </a:xfrm>
              <a:custGeom>
                <a:avLst/>
                <a:gdLst>
                  <a:gd name="T0" fmla="*/ 38 w 138"/>
                  <a:gd name="T1" fmla="*/ 0 h 18"/>
                  <a:gd name="T2" fmla="*/ 138 w 138"/>
                  <a:gd name="T3" fmla="*/ 0 h 18"/>
                  <a:gd name="T4" fmla="*/ 138 w 138"/>
                  <a:gd name="T5" fmla="*/ 18 h 18"/>
                  <a:gd name="T6" fmla="*/ 38 w 138"/>
                  <a:gd name="T7" fmla="*/ 18 h 18"/>
                  <a:gd name="T8" fmla="*/ 38 w 138"/>
                  <a:gd name="T9" fmla="*/ 0 h 18"/>
                  <a:gd name="T10" fmla="*/ 0 w 138"/>
                  <a:gd name="T11" fmla="*/ 0 h 18"/>
                  <a:gd name="T12" fmla="*/ 20 w 138"/>
                  <a:gd name="T13" fmla="*/ 0 h 18"/>
                  <a:gd name="T14" fmla="*/ 20 w 138"/>
                  <a:gd name="T15" fmla="*/ 18 h 18"/>
                  <a:gd name="T16" fmla="*/ 0 w 138"/>
                  <a:gd name="T17" fmla="*/ 18 h 18"/>
                  <a:gd name="T18" fmla="*/ 0 w 13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8">
                    <a:moveTo>
                      <a:pt x="38" y="0"/>
                    </a:moveTo>
                    <a:lnTo>
                      <a:pt x="138" y="0"/>
                    </a:lnTo>
                    <a:lnTo>
                      <a:pt x="138" y="18"/>
                    </a:lnTo>
                    <a:lnTo>
                      <a:pt x="38" y="18"/>
                    </a:lnTo>
                    <a:lnTo>
                      <a:pt x="38" y="0"/>
                    </a:lnTo>
                    <a:close/>
                    <a:moveTo>
                      <a:pt x="0" y="0"/>
                    </a:moveTo>
                    <a:lnTo>
                      <a:pt x="20" y="0"/>
                    </a:lnTo>
                    <a:lnTo>
                      <a:pt x="20" y="18"/>
                    </a:lnTo>
                    <a:lnTo>
                      <a:pt x="0" y="1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3" name="Freeform 81"/>
              <p:cNvSpPr>
                <a:spLocks noEditPoints="1"/>
              </p:cNvSpPr>
              <p:nvPr/>
            </p:nvSpPr>
            <p:spPr bwMode="auto">
              <a:xfrm>
                <a:off x="738188" y="4732338"/>
                <a:ext cx="84138" cy="74613"/>
              </a:xfrm>
              <a:custGeom>
                <a:avLst/>
                <a:gdLst>
                  <a:gd name="T0" fmla="*/ 52 w 104"/>
                  <a:gd name="T1" fmla="*/ 17 h 93"/>
                  <a:gd name="T2" fmla="*/ 36 w 104"/>
                  <a:gd name="T3" fmla="*/ 19 h 93"/>
                  <a:gd name="T4" fmla="*/ 23 w 104"/>
                  <a:gd name="T5" fmla="*/ 26 h 93"/>
                  <a:gd name="T6" fmla="*/ 17 w 104"/>
                  <a:gd name="T7" fmla="*/ 35 h 93"/>
                  <a:gd name="T8" fmla="*/ 14 w 104"/>
                  <a:gd name="T9" fmla="*/ 47 h 93"/>
                  <a:gd name="T10" fmla="*/ 17 w 104"/>
                  <a:gd name="T11" fmla="*/ 58 h 93"/>
                  <a:gd name="T12" fmla="*/ 23 w 104"/>
                  <a:gd name="T13" fmla="*/ 67 h 93"/>
                  <a:gd name="T14" fmla="*/ 36 w 104"/>
                  <a:gd name="T15" fmla="*/ 74 h 93"/>
                  <a:gd name="T16" fmla="*/ 53 w 104"/>
                  <a:gd name="T17" fmla="*/ 76 h 93"/>
                  <a:gd name="T18" fmla="*/ 70 w 104"/>
                  <a:gd name="T19" fmla="*/ 74 h 93"/>
                  <a:gd name="T20" fmla="*/ 81 w 104"/>
                  <a:gd name="T21" fmla="*/ 67 h 93"/>
                  <a:gd name="T22" fmla="*/ 89 w 104"/>
                  <a:gd name="T23" fmla="*/ 58 h 93"/>
                  <a:gd name="T24" fmla="*/ 91 w 104"/>
                  <a:gd name="T25" fmla="*/ 47 h 93"/>
                  <a:gd name="T26" fmla="*/ 87 w 104"/>
                  <a:gd name="T27" fmla="*/ 35 h 93"/>
                  <a:gd name="T28" fmla="*/ 81 w 104"/>
                  <a:gd name="T29" fmla="*/ 26 h 93"/>
                  <a:gd name="T30" fmla="*/ 73 w 104"/>
                  <a:gd name="T31" fmla="*/ 21 h 93"/>
                  <a:gd name="T32" fmla="*/ 64 w 104"/>
                  <a:gd name="T33" fmla="*/ 18 h 93"/>
                  <a:gd name="T34" fmla="*/ 52 w 104"/>
                  <a:gd name="T35" fmla="*/ 17 h 93"/>
                  <a:gd name="T36" fmla="*/ 50 w 104"/>
                  <a:gd name="T37" fmla="*/ 0 h 93"/>
                  <a:gd name="T38" fmla="*/ 68 w 104"/>
                  <a:gd name="T39" fmla="*/ 1 h 93"/>
                  <a:gd name="T40" fmla="*/ 81 w 104"/>
                  <a:gd name="T41" fmla="*/ 6 h 93"/>
                  <a:gd name="T42" fmla="*/ 86 w 104"/>
                  <a:gd name="T43" fmla="*/ 9 h 93"/>
                  <a:gd name="T44" fmla="*/ 91 w 104"/>
                  <a:gd name="T45" fmla="*/ 12 h 93"/>
                  <a:gd name="T46" fmla="*/ 95 w 104"/>
                  <a:gd name="T47" fmla="*/ 17 h 93"/>
                  <a:gd name="T48" fmla="*/ 99 w 104"/>
                  <a:gd name="T49" fmla="*/ 22 h 93"/>
                  <a:gd name="T50" fmla="*/ 103 w 104"/>
                  <a:gd name="T51" fmla="*/ 34 h 93"/>
                  <a:gd name="T52" fmla="*/ 104 w 104"/>
                  <a:gd name="T53" fmla="*/ 47 h 93"/>
                  <a:gd name="T54" fmla="*/ 103 w 104"/>
                  <a:gd name="T55" fmla="*/ 59 h 93"/>
                  <a:gd name="T56" fmla="*/ 99 w 104"/>
                  <a:gd name="T57" fmla="*/ 71 h 93"/>
                  <a:gd name="T58" fmla="*/ 91 w 104"/>
                  <a:gd name="T59" fmla="*/ 81 h 93"/>
                  <a:gd name="T60" fmla="*/ 81 w 104"/>
                  <a:gd name="T61" fmla="*/ 88 h 93"/>
                  <a:gd name="T62" fmla="*/ 67 w 104"/>
                  <a:gd name="T63" fmla="*/ 92 h 93"/>
                  <a:gd name="T64" fmla="*/ 53 w 104"/>
                  <a:gd name="T65" fmla="*/ 93 h 93"/>
                  <a:gd name="T66" fmla="*/ 36 w 104"/>
                  <a:gd name="T67" fmla="*/ 92 h 93"/>
                  <a:gd name="T68" fmla="*/ 22 w 104"/>
                  <a:gd name="T69" fmla="*/ 86 h 93"/>
                  <a:gd name="T70" fmla="*/ 11 w 104"/>
                  <a:gd name="T71" fmla="*/ 77 h 93"/>
                  <a:gd name="T72" fmla="*/ 3 w 104"/>
                  <a:gd name="T73" fmla="*/ 64 h 93"/>
                  <a:gd name="T74" fmla="*/ 0 w 104"/>
                  <a:gd name="T75" fmla="*/ 47 h 93"/>
                  <a:gd name="T76" fmla="*/ 2 w 104"/>
                  <a:gd name="T77" fmla="*/ 34 h 93"/>
                  <a:gd name="T78" fmla="*/ 7 w 104"/>
                  <a:gd name="T79" fmla="*/ 22 h 93"/>
                  <a:gd name="T80" fmla="*/ 13 w 104"/>
                  <a:gd name="T81" fmla="*/ 13 h 93"/>
                  <a:gd name="T82" fmla="*/ 23 w 104"/>
                  <a:gd name="T83" fmla="*/ 6 h 93"/>
                  <a:gd name="T84" fmla="*/ 36 w 104"/>
                  <a:gd name="T85" fmla="*/ 1 h 93"/>
                  <a:gd name="T86" fmla="*/ 50 w 104"/>
                  <a:gd name="T8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 h="93">
                    <a:moveTo>
                      <a:pt x="52" y="17"/>
                    </a:moveTo>
                    <a:lnTo>
                      <a:pt x="36" y="19"/>
                    </a:lnTo>
                    <a:lnTo>
                      <a:pt x="23" y="26"/>
                    </a:lnTo>
                    <a:lnTo>
                      <a:pt x="17" y="35"/>
                    </a:lnTo>
                    <a:lnTo>
                      <a:pt x="14" y="47"/>
                    </a:lnTo>
                    <a:lnTo>
                      <a:pt x="17" y="58"/>
                    </a:lnTo>
                    <a:lnTo>
                      <a:pt x="23" y="67"/>
                    </a:lnTo>
                    <a:lnTo>
                      <a:pt x="36" y="74"/>
                    </a:lnTo>
                    <a:lnTo>
                      <a:pt x="53" y="76"/>
                    </a:lnTo>
                    <a:lnTo>
                      <a:pt x="70" y="74"/>
                    </a:lnTo>
                    <a:lnTo>
                      <a:pt x="81" y="67"/>
                    </a:lnTo>
                    <a:lnTo>
                      <a:pt x="89" y="58"/>
                    </a:lnTo>
                    <a:lnTo>
                      <a:pt x="91" y="47"/>
                    </a:lnTo>
                    <a:lnTo>
                      <a:pt x="87" y="35"/>
                    </a:lnTo>
                    <a:lnTo>
                      <a:pt x="81" y="26"/>
                    </a:lnTo>
                    <a:lnTo>
                      <a:pt x="73" y="21"/>
                    </a:lnTo>
                    <a:lnTo>
                      <a:pt x="64" y="18"/>
                    </a:lnTo>
                    <a:lnTo>
                      <a:pt x="52" y="17"/>
                    </a:lnTo>
                    <a:close/>
                    <a:moveTo>
                      <a:pt x="50" y="0"/>
                    </a:moveTo>
                    <a:lnTo>
                      <a:pt x="68" y="1"/>
                    </a:lnTo>
                    <a:lnTo>
                      <a:pt x="81" y="6"/>
                    </a:lnTo>
                    <a:lnTo>
                      <a:pt x="86" y="9"/>
                    </a:lnTo>
                    <a:lnTo>
                      <a:pt x="91" y="12"/>
                    </a:lnTo>
                    <a:lnTo>
                      <a:pt x="95" y="17"/>
                    </a:lnTo>
                    <a:lnTo>
                      <a:pt x="99" y="22"/>
                    </a:lnTo>
                    <a:lnTo>
                      <a:pt x="103" y="34"/>
                    </a:lnTo>
                    <a:lnTo>
                      <a:pt x="104" y="47"/>
                    </a:lnTo>
                    <a:lnTo>
                      <a:pt x="103" y="59"/>
                    </a:lnTo>
                    <a:lnTo>
                      <a:pt x="99" y="71"/>
                    </a:lnTo>
                    <a:lnTo>
                      <a:pt x="91" y="81"/>
                    </a:lnTo>
                    <a:lnTo>
                      <a:pt x="81" y="88"/>
                    </a:lnTo>
                    <a:lnTo>
                      <a:pt x="67" y="92"/>
                    </a:lnTo>
                    <a:lnTo>
                      <a:pt x="53" y="93"/>
                    </a:lnTo>
                    <a:lnTo>
                      <a:pt x="36" y="92"/>
                    </a:lnTo>
                    <a:lnTo>
                      <a:pt x="22" y="86"/>
                    </a:lnTo>
                    <a:lnTo>
                      <a:pt x="11" y="77"/>
                    </a:lnTo>
                    <a:lnTo>
                      <a:pt x="3" y="64"/>
                    </a:lnTo>
                    <a:lnTo>
                      <a:pt x="0" y="47"/>
                    </a:lnTo>
                    <a:lnTo>
                      <a:pt x="2" y="34"/>
                    </a:lnTo>
                    <a:lnTo>
                      <a:pt x="7" y="22"/>
                    </a:lnTo>
                    <a:lnTo>
                      <a:pt x="13" y="13"/>
                    </a:lnTo>
                    <a:lnTo>
                      <a:pt x="23" y="6"/>
                    </a:lnTo>
                    <a:lnTo>
                      <a:pt x="36" y="1"/>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4" name="Freeform 82"/>
              <p:cNvSpPr>
                <a:spLocks/>
              </p:cNvSpPr>
              <p:nvPr/>
            </p:nvSpPr>
            <p:spPr bwMode="auto">
              <a:xfrm>
                <a:off x="738188" y="4651375"/>
                <a:ext cx="82550" cy="63500"/>
              </a:xfrm>
              <a:custGeom>
                <a:avLst/>
                <a:gdLst>
                  <a:gd name="T0" fmla="*/ 40 w 102"/>
                  <a:gd name="T1" fmla="*/ 0 h 81"/>
                  <a:gd name="T2" fmla="*/ 102 w 102"/>
                  <a:gd name="T3" fmla="*/ 0 h 81"/>
                  <a:gd name="T4" fmla="*/ 102 w 102"/>
                  <a:gd name="T5" fmla="*/ 17 h 81"/>
                  <a:gd name="T6" fmla="*/ 41 w 102"/>
                  <a:gd name="T7" fmla="*/ 17 h 81"/>
                  <a:gd name="T8" fmla="*/ 35 w 102"/>
                  <a:gd name="T9" fmla="*/ 17 h 81"/>
                  <a:gd name="T10" fmla="*/ 30 w 102"/>
                  <a:gd name="T11" fmla="*/ 18 h 81"/>
                  <a:gd name="T12" fmla="*/ 26 w 102"/>
                  <a:gd name="T13" fmla="*/ 19 h 81"/>
                  <a:gd name="T14" fmla="*/ 22 w 102"/>
                  <a:gd name="T15" fmla="*/ 20 h 81"/>
                  <a:gd name="T16" fmla="*/ 20 w 102"/>
                  <a:gd name="T17" fmla="*/ 22 h 81"/>
                  <a:gd name="T18" fmla="*/ 18 w 102"/>
                  <a:gd name="T19" fmla="*/ 25 h 81"/>
                  <a:gd name="T20" fmla="*/ 16 w 102"/>
                  <a:gd name="T21" fmla="*/ 29 h 81"/>
                  <a:gd name="T22" fmla="*/ 16 w 102"/>
                  <a:gd name="T23" fmla="*/ 33 h 81"/>
                  <a:gd name="T24" fmla="*/ 14 w 102"/>
                  <a:gd name="T25" fmla="*/ 37 h 81"/>
                  <a:gd name="T26" fmla="*/ 17 w 102"/>
                  <a:gd name="T27" fmla="*/ 47 h 81"/>
                  <a:gd name="T28" fmla="*/ 21 w 102"/>
                  <a:gd name="T29" fmla="*/ 56 h 81"/>
                  <a:gd name="T30" fmla="*/ 28 w 102"/>
                  <a:gd name="T31" fmla="*/ 60 h 81"/>
                  <a:gd name="T32" fmla="*/ 36 w 102"/>
                  <a:gd name="T33" fmla="*/ 63 h 81"/>
                  <a:gd name="T34" fmla="*/ 48 w 102"/>
                  <a:gd name="T35" fmla="*/ 64 h 81"/>
                  <a:gd name="T36" fmla="*/ 102 w 102"/>
                  <a:gd name="T37" fmla="*/ 64 h 81"/>
                  <a:gd name="T38" fmla="*/ 102 w 102"/>
                  <a:gd name="T39" fmla="*/ 81 h 81"/>
                  <a:gd name="T40" fmla="*/ 2 w 102"/>
                  <a:gd name="T41" fmla="*/ 81 h 81"/>
                  <a:gd name="T42" fmla="*/ 2 w 102"/>
                  <a:gd name="T43" fmla="*/ 65 h 81"/>
                  <a:gd name="T44" fmla="*/ 17 w 102"/>
                  <a:gd name="T45" fmla="*/ 65 h 81"/>
                  <a:gd name="T46" fmla="*/ 8 w 102"/>
                  <a:gd name="T47" fmla="*/ 57 h 81"/>
                  <a:gd name="T48" fmla="*/ 2 w 102"/>
                  <a:gd name="T49" fmla="*/ 47 h 81"/>
                  <a:gd name="T50" fmla="*/ 0 w 102"/>
                  <a:gd name="T51" fmla="*/ 33 h 81"/>
                  <a:gd name="T52" fmla="*/ 1 w 102"/>
                  <a:gd name="T53" fmla="*/ 28 h 81"/>
                  <a:gd name="T54" fmla="*/ 2 w 102"/>
                  <a:gd name="T55" fmla="*/ 22 h 81"/>
                  <a:gd name="T56" fmla="*/ 3 w 102"/>
                  <a:gd name="T57" fmla="*/ 17 h 81"/>
                  <a:gd name="T58" fmla="*/ 6 w 102"/>
                  <a:gd name="T59" fmla="*/ 12 h 81"/>
                  <a:gd name="T60" fmla="*/ 9 w 102"/>
                  <a:gd name="T61" fmla="*/ 9 h 81"/>
                  <a:gd name="T62" fmla="*/ 12 w 102"/>
                  <a:gd name="T63" fmla="*/ 5 h 81"/>
                  <a:gd name="T64" fmla="*/ 16 w 102"/>
                  <a:gd name="T65" fmla="*/ 3 h 81"/>
                  <a:gd name="T66" fmla="*/ 20 w 102"/>
                  <a:gd name="T67" fmla="*/ 2 h 81"/>
                  <a:gd name="T68" fmla="*/ 25 w 102"/>
                  <a:gd name="T69" fmla="*/ 1 h 81"/>
                  <a:gd name="T70" fmla="*/ 28 w 102"/>
                  <a:gd name="T71" fmla="*/ 0 h 81"/>
                  <a:gd name="T72" fmla="*/ 34 w 102"/>
                  <a:gd name="T73" fmla="*/ 0 h 81"/>
                  <a:gd name="T74" fmla="*/ 40 w 102"/>
                  <a:gd name="T7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 h="81">
                    <a:moveTo>
                      <a:pt x="40" y="0"/>
                    </a:moveTo>
                    <a:lnTo>
                      <a:pt x="102" y="0"/>
                    </a:lnTo>
                    <a:lnTo>
                      <a:pt x="102" y="17"/>
                    </a:lnTo>
                    <a:lnTo>
                      <a:pt x="41" y="17"/>
                    </a:lnTo>
                    <a:lnTo>
                      <a:pt x="35" y="17"/>
                    </a:lnTo>
                    <a:lnTo>
                      <a:pt x="30" y="18"/>
                    </a:lnTo>
                    <a:lnTo>
                      <a:pt x="26" y="19"/>
                    </a:lnTo>
                    <a:lnTo>
                      <a:pt x="22" y="20"/>
                    </a:lnTo>
                    <a:lnTo>
                      <a:pt x="20" y="22"/>
                    </a:lnTo>
                    <a:lnTo>
                      <a:pt x="18" y="25"/>
                    </a:lnTo>
                    <a:lnTo>
                      <a:pt x="16" y="29"/>
                    </a:lnTo>
                    <a:lnTo>
                      <a:pt x="16" y="33"/>
                    </a:lnTo>
                    <a:lnTo>
                      <a:pt x="14" y="37"/>
                    </a:lnTo>
                    <a:lnTo>
                      <a:pt x="17" y="47"/>
                    </a:lnTo>
                    <a:lnTo>
                      <a:pt x="21" y="56"/>
                    </a:lnTo>
                    <a:lnTo>
                      <a:pt x="28" y="60"/>
                    </a:lnTo>
                    <a:lnTo>
                      <a:pt x="36" y="63"/>
                    </a:lnTo>
                    <a:lnTo>
                      <a:pt x="48" y="64"/>
                    </a:lnTo>
                    <a:lnTo>
                      <a:pt x="102" y="64"/>
                    </a:lnTo>
                    <a:lnTo>
                      <a:pt x="102" y="81"/>
                    </a:lnTo>
                    <a:lnTo>
                      <a:pt x="2" y="81"/>
                    </a:lnTo>
                    <a:lnTo>
                      <a:pt x="2" y="65"/>
                    </a:lnTo>
                    <a:lnTo>
                      <a:pt x="17" y="65"/>
                    </a:lnTo>
                    <a:lnTo>
                      <a:pt x="8" y="57"/>
                    </a:lnTo>
                    <a:lnTo>
                      <a:pt x="2" y="47"/>
                    </a:lnTo>
                    <a:lnTo>
                      <a:pt x="0" y="33"/>
                    </a:lnTo>
                    <a:lnTo>
                      <a:pt x="1" y="28"/>
                    </a:lnTo>
                    <a:lnTo>
                      <a:pt x="2" y="22"/>
                    </a:lnTo>
                    <a:lnTo>
                      <a:pt x="3" y="17"/>
                    </a:lnTo>
                    <a:lnTo>
                      <a:pt x="6" y="12"/>
                    </a:lnTo>
                    <a:lnTo>
                      <a:pt x="9" y="9"/>
                    </a:lnTo>
                    <a:lnTo>
                      <a:pt x="12" y="5"/>
                    </a:lnTo>
                    <a:lnTo>
                      <a:pt x="16" y="3"/>
                    </a:lnTo>
                    <a:lnTo>
                      <a:pt x="20" y="2"/>
                    </a:lnTo>
                    <a:lnTo>
                      <a:pt x="25" y="1"/>
                    </a:lnTo>
                    <a:lnTo>
                      <a:pt x="28" y="0"/>
                    </a:lnTo>
                    <a:lnTo>
                      <a:pt x="34" y="0"/>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5" name="Freeform 83"/>
              <p:cNvSpPr>
                <a:spLocks/>
              </p:cNvSpPr>
              <p:nvPr/>
            </p:nvSpPr>
            <p:spPr bwMode="auto">
              <a:xfrm>
                <a:off x="708025" y="4598988"/>
                <a:ext cx="114300" cy="42863"/>
              </a:xfrm>
              <a:custGeom>
                <a:avLst/>
                <a:gdLst>
                  <a:gd name="T0" fmla="*/ 0 w 142"/>
                  <a:gd name="T1" fmla="*/ 0 h 54"/>
                  <a:gd name="T2" fmla="*/ 142 w 142"/>
                  <a:gd name="T3" fmla="*/ 41 h 54"/>
                  <a:gd name="T4" fmla="*/ 142 w 142"/>
                  <a:gd name="T5" fmla="*/ 54 h 54"/>
                  <a:gd name="T6" fmla="*/ 0 w 142"/>
                  <a:gd name="T7" fmla="*/ 15 h 54"/>
                  <a:gd name="T8" fmla="*/ 0 w 142"/>
                  <a:gd name="T9" fmla="*/ 0 h 54"/>
                </a:gdLst>
                <a:ahLst/>
                <a:cxnLst>
                  <a:cxn ang="0">
                    <a:pos x="T0" y="T1"/>
                  </a:cxn>
                  <a:cxn ang="0">
                    <a:pos x="T2" y="T3"/>
                  </a:cxn>
                  <a:cxn ang="0">
                    <a:pos x="T4" y="T5"/>
                  </a:cxn>
                  <a:cxn ang="0">
                    <a:pos x="T6" y="T7"/>
                  </a:cxn>
                  <a:cxn ang="0">
                    <a:pos x="T8" y="T9"/>
                  </a:cxn>
                </a:cxnLst>
                <a:rect l="0" t="0" r="r" b="b"/>
                <a:pathLst>
                  <a:path w="142" h="54">
                    <a:moveTo>
                      <a:pt x="0" y="0"/>
                    </a:moveTo>
                    <a:lnTo>
                      <a:pt x="142" y="41"/>
                    </a:lnTo>
                    <a:lnTo>
                      <a:pt x="142" y="54"/>
                    </a:lnTo>
                    <a:lnTo>
                      <a:pt x="0" y="15"/>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6" name="Freeform 84"/>
              <p:cNvSpPr>
                <a:spLocks/>
              </p:cNvSpPr>
              <p:nvPr/>
            </p:nvSpPr>
            <p:spPr bwMode="auto">
              <a:xfrm>
                <a:off x="708025" y="4514850"/>
                <a:ext cx="114300" cy="87313"/>
              </a:xfrm>
              <a:custGeom>
                <a:avLst/>
                <a:gdLst>
                  <a:gd name="T0" fmla="*/ 112 w 142"/>
                  <a:gd name="T1" fmla="*/ 2 h 110"/>
                  <a:gd name="T2" fmla="*/ 131 w 142"/>
                  <a:gd name="T3" fmla="*/ 14 h 110"/>
                  <a:gd name="T4" fmla="*/ 141 w 142"/>
                  <a:gd name="T5" fmla="*/ 37 h 110"/>
                  <a:gd name="T6" fmla="*/ 141 w 142"/>
                  <a:gd name="T7" fmla="*/ 68 h 110"/>
                  <a:gd name="T8" fmla="*/ 130 w 142"/>
                  <a:gd name="T9" fmla="*/ 94 h 110"/>
                  <a:gd name="T10" fmla="*/ 109 w 142"/>
                  <a:gd name="T11" fmla="*/ 108 h 110"/>
                  <a:gd name="T12" fmla="*/ 94 w 142"/>
                  <a:gd name="T13" fmla="*/ 93 h 110"/>
                  <a:gd name="T14" fmla="*/ 106 w 142"/>
                  <a:gd name="T15" fmla="*/ 90 h 110"/>
                  <a:gd name="T16" fmla="*/ 115 w 142"/>
                  <a:gd name="T17" fmla="*/ 83 h 110"/>
                  <a:gd name="T18" fmla="*/ 122 w 142"/>
                  <a:gd name="T19" fmla="*/ 73 h 110"/>
                  <a:gd name="T20" fmla="*/ 127 w 142"/>
                  <a:gd name="T21" fmla="*/ 51 h 110"/>
                  <a:gd name="T22" fmla="*/ 123 w 142"/>
                  <a:gd name="T23" fmla="*/ 33 h 110"/>
                  <a:gd name="T24" fmla="*/ 118 w 142"/>
                  <a:gd name="T25" fmla="*/ 24 h 110"/>
                  <a:gd name="T26" fmla="*/ 111 w 142"/>
                  <a:gd name="T27" fmla="*/ 19 h 110"/>
                  <a:gd name="T28" fmla="*/ 103 w 142"/>
                  <a:gd name="T29" fmla="*/ 18 h 110"/>
                  <a:gd name="T30" fmla="*/ 95 w 142"/>
                  <a:gd name="T31" fmla="*/ 19 h 110"/>
                  <a:gd name="T32" fmla="*/ 88 w 142"/>
                  <a:gd name="T33" fmla="*/ 24 h 110"/>
                  <a:gd name="T34" fmla="*/ 84 w 142"/>
                  <a:gd name="T35" fmla="*/ 33 h 110"/>
                  <a:gd name="T36" fmla="*/ 77 w 142"/>
                  <a:gd name="T37" fmla="*/ 58 h 110"/>
                  <a:gd name="T38" fmla="*/ 68 w 142"/>
                  <a:gd name="T39" fmla="*/ 85 h 110"/>
                  <a:gd name="T40" fmla="*/ 60 w 142"/>
                  <a:gd name="T41" fmla="*/ 96 h 110"/>
                  <a:gd name="T42" fmla="*/ 50 w 142"/>
                  <a:gd name="T43" fmla="*/ 102 h 110"/>
                  <a:gd name="T44" fmla="*/ 38 w 142"/>
                  <a:gd name="T45" fmla="*/ 104 h 110"/>
                  <a:gd name="T46" fmla="*/ 19 w 142"/>
                  <a:gd name="T47" fmla="*/ 99 h 110"/>
                  <a:gd name="T48" fmla="*/ 9 w 142"/>
                  <a:gd name="T49" fmla="*/ 89 h 110"/>
                  <a:gd name="T50" fmla="*/ 1 w 142"/>
                  <a:gd name="T51" fmla="*/ 69 h 110"/>
                  <a:gd name="T52" fmla="*/ 1 w 142"/>
                  <a:gd name="T53" fmla="*/ 41 h 110"/>
                  <a:gd name="T54" fmla="*/ 11 w 142"/>
                  <a:gd name="T55" fmla="*/ 19 h 110"/>
                  <a:gd name="T56" fmla="*/ 30 w 142"/>
                  <a:gd name="T57" fmla="*/ 7 h 110"/>
                  <a:gd name="T58" fmla="*/ 42 w 142"/>
                  <a:gd name="T59" fmla="*/ 21 h 110"/>
                  <a:gd name="T60" fmla="*/ 23 w 142"/>
                  <a:gd name="T61" fmla="*/ 31 h 110"/>
                  <a:gd name="T62" fmla="*/ 17 w 142"/>
                  <a:gd name="T63" fmla="*/ 55 h 110"/>
                  <a:gd name="T64" fmla="*/ 22 w 142"/>
                  <a:gd name="T65" fmla="*/ 80 h 110"/>
                  <a:gd name="T66" fmla="*/ 31 w 142"/>
                  <a:gd name="T67" fmla="*/ 86 h 110"/>
                  <a:gd name="T68" fmla="*/ 41 w 142"/>
                  <a:gd name="T69" fmla="*/ 86 h 110"/>
                  <a:gd name="T70" fmla="*/ 49 w 142"/>
                  <a:gd name="T71" fmla="*/ 82 h 110"/>
                  <a:gd name="T72" fmla="*/ 59 w 142"/>
                  <a:gd name="T73" fmla="*/ 54 h 110"/>
                  <a:gd name="T74" fmla="*/ 68 w 142"/>
                  <a:gd name="T75" fmla="*/ 23 h 110"/>
                  <a:gd name="T76" fmla="*/ 76 w 142"/>
                  <a:gd name="T77" fmla="*/ 10 h 110"/>
                  <a:gd name="T78" fmla="*/ 91 w 142"/>
                  <a:gd name="T79"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2" h="110">
                    <a:moveTo>
                      <a:pt x="101" y="0"/>
                    </a:moveTo>
                    <a:lnTo>
                      <a:pt x="112" y="2"/>
                    </a:lnTo>
                    <a:lnTo>
                      <a:pt x="122" y="7"/>
                    </a:lnTo>
                    <a:lnTo>
                      <a:pt x="131" y="14"/>
                    </a:lnTo>
                    <a:lnTo>
                      <a:pt x="137" y="24"/>
                    </a:lnTo>
                    <a:lnTo>
                      <a:pt x="141" y="37"/>
                    </a:lnTo>
                    <a:lnTo>
                      <a:pt x="142" y="51"/>
                    </a:lnTo>
                    <a:lnTo>
                      <a:pt x="141" y="68"/>
                    </a:lnTo>
                    <a:lnTo>
                      <a:pt x="137" y="82"/>
                    </a:lnTo>
                    <a:lnTo>
                      <a:pt x="130" y="94"/>
                    </a:lnTo>
                    <a:lnTo>
                      <a:pt x="121" y="102"/>
                    </a:lnTo>
                    <a:lnTo>
                      <a:pt x="109" y="108"/>
                    </a:lnTo>
                    <a:lnTo>
                      <a:pt x="96" y="110"/>
                    </a:lnTo>
                    <a:lnTo>
                      <a:pt x="94" y="93"/>
                    </a:lnTo>
                    <a:lnTo>
                      <a:pt x="101" y="92"/>
                    </a:lnTo>
                    <a:lnTo>
                      <a:pt x="106" y="90"/>
                    </a:lnTo>
                    <a:lnTo>
                      <a:pt x="112" y="86"/>
                    </a:lnTo>
                    <a:lnTo>
                      <a:pt x="115" y="83"/>
                    </a:lnTo>
                    <a:lnTo>
                      <a:pt x="119" y="78"/>
                    </a:lnTo>
                    <a:lnTo>
                      <a:pt x="122" y="73"/>
                    </a:lnTo>
                    <a:lnTo>
                      <a:pt x="125" y="63"/>
                    </a:lnTo>
                    <a:lnTo>
                      <a:pt x="127" y="51"/>
                    </a:lnTo>
                    <a:lnTo>
                      <a:pt x="125" y="42"/>
                    </a:lnTo>
                    <a:lnTo>
                      <a:pt x="123" y="33"/>
                    </a:lnTo>
                    <a:lnTo>
                      <a:pt x="121" y="29"/>
                    </a:lnTo>
                    <a:lnTo>
                      <a:pt x="118" y="24"/>
                    </a:lnTo>
                    <a:lnTo>
                      <a:pt x="114" y="21"/>
                    </a:lnTo>
                    <a:lnTo>
                      <a:pt x="111" y="19"/>
                    </a:lnTo>
                    <a:lnTo>
                      <a:pt x="108" y="18"/>
                    </a:lnTo>
                    <a:lnTo>
                      <a:pt x="103" y="18"/>
                    </a:lnTo>
                    <a:lnTo>
                      <a:pt x="99" y="18"/>
                    </a:lnTo>
                    <a:lnTo>
                      <a:pt x="95" y="19"/>
                    </a:lnTo>
                    <a:lnTo>
                      <a:pt x="92" y="21"/>
                    </a:lnTo>
                    <a:lnTo>
                      <a:pt x="88" y="24"/>
                    </a:lnTo>
                    <a:lnTo>
                      <a:pt x="86" y="29"/>
                    </a:lnTo>
                    <a:lnTo>
                      <a:pt x="84" y="33"/>
                    </a:lnTo>
                    <a:lnTo>
                      <a:pt x="81" y="42"/>
                    </a:lnTo>
                    <a:lnTo>
                      <a:pt x="77" y="58"/>
                    </a:lnTo>
                    <a:lnTo>
                      <a:pt x="73" y="74"/>
                    </a:lnTo>
                    <a:lnTo>
                      <a:pt x="68" y="85"/>
                    </a:lnTo>
                    <a:lnTo>
                      <a:pt x="65" y="91"/>
                    </a:lnTo>
                    <a:lnTo>
                      <a:pt x="60" y="96"/>
                    </a:lnTo>
                    <a:lnTo>
                      <a:pt x="56" y="100"/>
                    </a:lnTo>
                    <a:lnTo>
                      <a:pt x="50" y="102"/>
                    </a:lnTo>
                    <a:lnTo>
                      <a:pt x="45" y="104"/>
                    </a:lnTo>
                    <a:lnTo>
                      <a:pt x="38" y="104"/>
                    </a:lnTo>
                    <a:lnTo>
                      <a:pt x="28" y="103"/>
                    </a:lnTo>
                    <a:lnTo>
                      <a:pt x="19" y="99"/>
                    </a:lnTo>
                    <a:lnTo>
                      <a:pt x="13" y="94"/>
                    </a:lnTo>
                    <a:lnTo>
                      <a:pt x="9" y="89"/>
                    </a:lnTo>
                    <a:lnTo>
                      <a:pt x="4" y="81"/>
                    </a:lnTo>
                    <a:lnTo>
                      <a:pt x="1" y="69"/>
                    </a:lnTo>
                    <a:lnTo>
                      <a:pt x="0" y="56"/>
                    </a:lnTo>
                    <a:lnTo>
                      <a:pt x="1" y="41"/>
                    </a:lnTo>
                    <a:lnTo>
                      <a:pt x="5" y="29"/>
                    </a:lnTo>
                    <a:lnTo>
                      <a:pt x="11" y="19"/>
                    </a:lnTo>
                    <a:lnTo>
                      <a:pt x="20" y="11"/>
                    </a:lnTo>
                    <a:lnTo>
                      <a:pt x="30" y="7"/>
                    </a:lnTo>
                    <a:lnTo>
                      <a:pt x="41" y="4"/>
                    </a:lnTo>
                    <a:lnTo>
                      <a:pt x="42" y="21"/>
                    </a:lnTo>
                    <a:lnTo>
                      <a:pt x="31" y="24"/>
                    </a:lnTo>
                    <a:lnTo>
                      <a:pt x="23" y="31"/>
                    </a:lnTo>
                    <a:lnTo>
                      <a:pt x="18" y="41"/>
                    </a:lnTo>
                    <a:lnTo>
                      <a:pt x="17" y="55"/>
                    </a:lnTo>
                    <a:lnTo>
                      <a:pt x="18" y="69"/>
                    </a:lnTo>
                    <a:lnTo>
                      <a:pt x="22" y="80"/>
                    </a:lnTo>
                    <a:lnTo>
                      <a:pt x="27" y="84"/>
                    </a:lnTo>
                    <a:lnTo>
                      <a:pt x="31" y="86"/>
                    </a:lnTo>
                    <a:lnTo>
                      <a:pt x="37" y="87"/>
                    </a:lnTo>
                    <a:lnTo>
                      <a:pt x="41" y="86"/>
                    </a:lnTo>
                    <a:lnTo>
                      <a:pt x="46" y="84"/>
                    </a:lnTo>
                    <a:lnTo>
                      <a:pt x="49" y="82"/>
                    </a:lnTo>
                    <a:lnTo>
                      <a:pt x="54" y="72"/>
                    </a:lnTo>
                    <a:lnTo>
                      <a:pt x="59" y="54"/>
                    </a:lnTo>
                    <a:lnTo>
                      <a:pt x="64" y="36"/>
                    </a:lnTo>
                    <a:lnTo>
                      <a:pt x="68" y="23"/>
                    </a:lnTo>
                    <a:lnTo>
                      <a:pt x="72" y="17"/>
                    </a:lnTo>
                    <a:lnTo>
                      <a:pt x="76" y="10"/>
                    </a:lnTo>
                    <a:lnTo>
                      <a:pt x="82" y="5"/>
                    </a:lnTo>
                    <a:lnTo>
                      <a:pt x="91" y="2"/>
                    </a:lnTo>
                    <a:lnTo>
                      <a:pt x="10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7" name="Freeform 85"/>
              <p:cNvSpPr>
                <a:spLocks/>
              </p:cNvSpPr>
              <p:nvPr/>
            </p:nvSpPr>
            <p:spPr bwMode="auto">
              <a:xfrm>
                <a:off x="712788" y="4456113"/>
                <a:ext cx="107950" cy="38100"/>
              </a:xfrm>
              <a:custGeom>
                <a:avLst/>
                <a:gdLst>
                  <a:gd name="T0" fmla="*/ 135 w 136"/>
                  <a:gd name="T1" fmla="*/ 0 h 48"/>
                  <a:gd name="T2" fmla="*/ 136 w 136"/>
                  <a:gd name="T3" fmla="*/ 6 h 48"/>
                  <a:gd name="T4" fmla="*/ 136 w 136"/>
                  <a:gd name="T5" fmla="*/ 12 h 48"/>
                  <a:gd name="T6" fmla="*/ 136 w 136"/>
                  <a:gd name="T7" fmla="*/ 18 h 48"/>
                  <a:gd name="T8" fmla="*/ 135 w 136"/>
                  <a:gd name="T9" fmla="*/ 23 h 48"/>
                  <a:gd name="T10" fmla="*/ 134 w 136"/>
                  <a:gd name="T11" fmla="*/ 27 h 48"/>
                  <a:gd name="T12" fmla="*/ 132 w 136"/>
                  <a:gd name="T13" fmla="*/ 30 h 48"/>
                  <a:gd name="T14" fmla="*/ 128 w 136"/>
                  <a:gd name="T15" fmla="*/ 32 h 48"/>
                  <a:gd name="T16" fmla="*/ 126 w 136"/>
                  <a:gd name="T17" fmla="*/ 33 h 48"/>
                  <a:gd name="T18" fmla="*/ 118 w 136"/>
                  <a:gd name="T19" fmla="*/ 36 h 48"/>
                  <a:gd name="T20" fmla="*/ 106 w 136"/>
                  <a:gd name="T21" fmla="*/ 36 h 48"/>
                  <a:gd name="T22" fmla="*/ 49 w 136"/>
                  <a:gd name="T23" fmla="*/ 36 h 48"/>
                  <a:gd name="T24" fmla="*/ 49 w 136"/>
                  <a:gd name="T25" fmla="*/ 48 h 48"/>
                  <a:gd name="T26" fmla="*/ 35 w 136"/>
                  <a:gd name="T27" fmla="*/ 48 h 48"/>
                  <a:gd name="T28" fmla="*/ 35 w 136"/>
                  <a:gd name="T29" fmla="*/ 36 h 48"/>
                  <a:gd name="T30" fmla="*/ 10 w 136"/>
                  <a:gd name="T31" fmla="*/ 36 h 48"/>
                  <a:gd name="T32" fmla="*/ 0 w 136"/>
                  <a:gd name="T33" fmla="*/ 19 h 48"/>
                  <a:gd name="T34" fmla="*/ 35 w 136"/>
                  <a:gd name="T35" fmla="*/ 19 h 48"/>
                  <a:gd name="T36" fmla="*/ 35 w 136"/>
                  <a:gd name="T37" fmla="*/ 2 h 48"/>
                  <a:gd name="T38" fmla="*/ 49 w 136"/>
                  <a:gd name="T39" fmla="*/ 2 h 48"/>
                  <a:gd name="T40" fmla="*/ 49 w 136"/>
                  <a:gd name="T41" fmla="*/ 19 h 48"/>
                  <a:gd name="T42" fmla="*/ 107 w 136"/>
                  <a:gd name="T43" fmla="*/ 19 h 48"/>
                  <a:gd name="T44" fmla="*/ 112 w 136"/>
                  <a:gd name="T45" fmla="*/ 19 h 48"/>
                  <a:gd name="T46" fmla="*/ 114 w 136"/>
                  <a:gd name="T47" fmla="*/ 19 h 48"/>
                  <a:gd name="T48" fmla="*/ 116 w 136"/>
                  <a:gd name="T49" fmla="*/ 18 h 48"/>
                  <a:gd name="T50" fmla="*/ 118 w 136"/>
                  <a:gd name="T51" fmla="*/ 16 h 48"/>
                  <a:gd name="T52" fmla="*/ 119 w 136"/>
                  <a:gd name="T53" fmla="*/ 15 h 48"/>
                  <a:gd name="T54" fmla="*/ 120 w 136"/>
                  <a:gd name="T55" fmla="*/ 13 h 48"/>
                  <a:gd name="T56" fmla="*/ 120 w 136"/>
                  <a:gd name="T57" fmla="*/ 10 h 48"/>
                  <a:gd name="T58" fmla="*/ 120 w 136"/>
                  <a:gd name="T59" fmla="*/ 6 h 48"/>
                  <a:gd name="T60" fmla="*/ 120 w 136"/>
                  <a:gd name="T61" fmla="*/ 2 h 48"/>
                  <a:gd name="T62" fmla="*/ 135 w 136"/>
                  <a:gd name="T6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48">
                    <a:moveTo>
                      <a:pt x="135" y="0"/>
                    </a:moveTo>
                    <a:lnTo>
                      <a:pt x="136" y="6"/>
                    </a:lnTo>
                    <a:lnTo>
                      <a:pt x="136" y="12"/>
                    </a:lnTo>
                    <a:lnTo>
                      <a:pt x="136" y="18"/>
                    </a:lnTo>
                    <a:lnTo>
                      <a:pt x="135" y="23"/>
                    </a:lnTo>
                    <a:lnTo>
                      <a:pt x="134" y="27"/>
                    </a:lnTo>
                    <a:lnTo>
                      <a:pt x="132" y="30"/>
                    </a:lnTo>
                    <a:lnTo>
                      <a:pt x="128" y="32"/>
                    </a:lnTo>
                    <a:lnTo>
                      <a:pt x="126" y="33"/>
                    </a:lnTo>
                    <a:lnTo>
                      <a:pt x="118" y="36"/>
                    </a:lnTo>
                    <a:lnTo>
                      <a:pt x="106" y="36"/>
                    </a:lnTo>
                    <a:lnTo>
                      <a:pt x="49" y="36"/>
                    </a:lnTo>
                    <a:lnTo>
                      <a:pt x="49" y="48"/>
                    </a:lnTo>
                    <a:lnTo>
                      <a:pt x="35" y="48"/>
                    </a:lnTo>
                    <a:lnTo>
                      <a:pt x="35" y="36"/>
                    </a:lnTo>
                    <a:lnTo>
                      <a:pt x="10" y="36"/>
                    </a:lnTo>
                    <a:lnTo>
                      <a:pt x="0" y="19"/>
                    </a:lnTo>
                    <a:lnTo>
                      <a:pt x="35" y="19"/>
                    </a:lnTo>
                    <a:lnTo>
                      <a:pt x="35" y="2"/>
                    </a:lnTo>
                    <a:lnTo>
                      <a:pt x="49" y="2"/>
                    </a:lnTo>
                    <a:lnTo>
                      <a:pt x="49" y="19"/>
                    </a:lnTo>
                    <a:lnTo>
                      <a:pt x="107" y="19"/>
                    </a:lnTo>
                    <a:lnTo>
                      <a:pt x="112" y="19"/>
                    </a:lnTo>
                    <a:lnTo>
                      <a:pt x="114" y="19"/>
                    </a:lnTo>
                    <a:lnTo>
                      <a:pt x="116" y="18"/>
                    </a:lnTo>
                    <a:lnTo>
                      <a:pt x="118" y="16"/>
                    </a:lnTo>
                    <a:lnTo>
                      <a:pt x="119" y="15"/>
                    </a:lnTo>
                    <a:lnTo>
                      <a:pt x="120" y="13"/>
                    </a:lnTo>
                    <a:lnTo>
                      <a:pt x="120" y="10"/>
                    </a:lnTo>
                    <a:lnTo>
                      <a:pt x="120" y="6"/>
                    </a:lnTo>
                    <a:lnTo>
                      <a:pt x="120" y="2"/>
                    </a:lnTo>
                    <a:lnTo>
                      <a:pt x="1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8" name="Freeform 86"/>
              <p:cNvSpPr>
                <a:spLocks noEditPoints="1"/>
              </p:cNvSpPr>
              <p:nvPr/>
            </p:nvSpPr>
            <p:spPr bwMode="auto">
              <a:xfrm>
                <a:off x="738188" y="4383088"/>
                <a:ext cx="84138" cy="73025"/>
              </a:xfrm>
              <a:custGeom>
                <a:avLst/>
                <a:gdLst>
                  <a:gd name="T0" fmla="*/ 56 w 104"/>
                  <a:gd name="T1" fmla="*/ 34 h 92"/>
                  <a:gd name="T2" fmla="*/ 59 w 104"/>
                  <a:gd name="T3" fmla="*/ 57 h 92"/>
                  <a:gd name="T4" fmla="*/ 62 w 104"/>
                  <a:gd name="T5" fmla="*/ 65 h 92"/>
                  <a:gd name="T6" fmla="*/ 65 w 104"/>
                  <a:gd name="T7" fmla="*/ 70 h 92"/>
                  <a:gd name="T8" fmla="*/ 71 w 104"/>
                  <a:gd name="T9" fmla="*/ 74 h 92"/>
                  <a:gd name="T10" fmla="*/ 80 w 104"/>
                  <a:gd name="T11" fmla="*/ 74 h 92"/>
                  <a:gd name="T12" fmla="*/ 86 w 104"/>
                  <a:gd name="T13" fmla="*/ 69 h 92"/>
                  <a:gd name="T14" fmla="*/ 91 w 104"/>
                  <a:gd name="T15" fmla="*/ 60 h 92"/>
                  <a:gd name="T16" fmla="*/ 91 w 104"/>
                  <a:gd name="T17" fmla="*/ 48 h 92"/>
                  <a:gd name="T18" fmla="*/ 86 w 104"/>
                  <a:gd name="T19" fmla="*/ 37 h 92"/>
                  <a:gd name="T20" fmla="*/ 80 w 104"/>
                  <a:gd name="T21" fmla="*/ 28 h 92"/>
                  <a:gd name="T22" fmla="*/ 71 w 104"/>
                  <a:gd name="T23" fmla="*/ 23 h 92"/>
                  <a:gd name="T24" fmla="*/ 58 w 104"/>
                  <a:gd name="T25" fmla="*/ 22 h 92"/>
                  <a:gd name="T26" fmla="*/ 102 w 104"/>
                  <a:gd name="T27" fmla="*/ 0 h 92"/>
                  <a:gd name="T28" fmla="*/ 96 w 104"/>
                  <a:gd name="T29" fmla="*/ 20 h 92"/>
                  <a:gd name="T30" fmla="*/ 96 w 104"/>
                  <a:gd name="T31" fmla="*/ 30 h 92"/>
                  <a:gd name="T32" fmla="*/ 103 w 104"/>
                  <a:gd name="T33" fmla="*/ 48 h 92"/>
                  <a:gd name="T34" fmla="*/ 102 w 104"/>
                  <a:gd name="T35" fmla="*/ 73 h 92"/>
                  <a:gd name="T36" fmla="*/ 87 w 104"/>
                  <a:gd name="T37" fmla="*/ 89 h 92"/>
                  <a:gd name="T38" fmla="*/ 71 w 104"/>
                  <a:gd name="T39" fmla="*/ 92 h 92"/>
                  <a:gd name="T40" fmla="*/ 63 w 104"/>
                  <a:gd name="T41" fmla="*/ 88 h 92"/>
                  <a:gd name="T42" fmla="*/ 56 w 104"/>
                  <a:gd name="T43" fmla="*/ 84 h 92"/>
                  <a:gd name="T44" fmla="*/ 49 w 104"/>
                  <a:gd name="T45" fmla="*/ 74 h 92"/>
                  <a:gd name="T46" fmla="*/ 46 w 104"/>
                  <a:gd name="T47" fmla="*/ 64 h 92"/>
                  <a:gd name="T48" fmla="*/ 45 w 104"/>
                  <a:gd name="T49" fmla="*/ 52 h 92"/>
                  <a:gd name="T50" fmla="*/ 39 w 104"/>
                  <a:gd name="T51" fmla="*/ 22 h 92"/>
                  <a:gd name="T52" fmla="*/ 29 w 104"/>
                  <a:gd name="T53" fmla="*/ 23 h 92"/>
                  <a:gd name="T54" fmla="*/ 22 w 104"/>
                  <a:gd name="T55" fmla="*/ 25 h 92"/>
                  <a:gd name="T56" fmla="*/ 16 w 104"/>
                  <a:gd name="T57" fmla="*/ 36 h 92"/>
                  <a:gd name="T58" fmla="*/ 14 w 104"/>
                  <a:gd name="T59" fmla="*/ 52 h 92"/>
                  <a:gd name="T60" fmla="*/ 17 w 104"/>
                  <a:gd name="T61" fmla="*/ 61 h 92"/>
                  <a:gd name="T62" fmla="*/ 22 w 104"/>
                  <a:gd name="T63" fmla="*/ 68 h 92"/>
                  <a:gd name="T64" fmla="*/ 34 w 104"/>
                  <a:gd name="T65" fmla="*/ 73 h 92"/>
                  <a:gd name="T66" fmla="*/ 25 w 104"/>
                  <a:gd name="T67" fmla="*/ 87 h 92"/>
                  <a:gd name="T68" fmla="*/ 13 w 104"/>
                  <a:gd name="T69" fmla="*/ 82 h 92"/>
                  <a:gd name="T70" fmla="*/ 7 w 104"/>
                  <a:gd name="T71" fmla="*/ 73 h 92"/>
                  <a:gd name="T72" fmla="*/ 1 w 104"/>
                  <a:gd name="T73" fmla="*/ 56 h 92"/>
                  <a:gd name="T74" fmla="*/ 1 w 104"/>
                  <a:gd name="T75" fmla="*/ 32 h 92"/>
                  <a:gd name="T76" fmla="*/ 6 w 104"/>
                  <a:gd name="T77" fmla="*/ 19 h 92"/>
                  <a:gd name="T78" fmla="*/ 11 w 104"/>
                  <a:gd name="T79" fmla="*/ 12 h 92"/>
                  <a:gd name="T80" fmla="*/ 18 w 104"/>
                  <a:gd name="T81" fmla="*/ 7 h 92"/>
                  <a:gd name="T82" fmla="*/ 26 w 104"/>
                  <a:gd name="T83" fmla="*/ 5 h 92"/>
                  <a:gd name="T84" fmla="*/ 38 w 104"/>
                  <a:gd name="T85" fmla="*/ 5 h 92"/>
                  <a:gd name="T86" fmla="*/ 74 w 104"/>
                  <a:gd name="T87" fmla="*/ 5 h 92"/>
                  <a:gd name="T88" fmla="*/ 90 w 104"/>
                  <a:gd name="T89" fmla="*/ 4 h 92"/>
                  <a:gd name="T90" fmla="*/ 102 w 104"/>
                  <a:gd name="T9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92">
                    <a:moveTo>
                      <a:pt x="53" y="22"/>
                    </a:moveTo>
                    <a:lnTo>
                      <a:pt x="56" y="34"/>
                    </a:lnTo>
                    <a:lnTo>
                      <a:pt x="58" y="50"/>
                    </a:lnTo>
                    <a:lnTo>
                      <a:pt x="59" y="57"/>
                    </a:lnTo>
                    <a:lnTo>
                      <a:pt x="61" y="61"/>
                    </a:lnTo>
                    <a:lnTo>
                      <a:pt x="62" y="65"/>
                    </a:lnTo>
                    <a:lnTo>
                      <a:pt x="63" y="68"/>
                    </a:lnTo>
                    <a:lnTo>
                      <a:pt x="65" y="70"/>
                    </a:lnTo>
                    <a:lnTo>
                      <a:pt x="67" y="72"/>
                    </a:lnTo>
                    <a:lnTo>
                      <a:pt x="71" y="74"/>
                    </a:lnTo>
                    <a:lnTo>
                      <a:pt x="75" y="74"/>
                    </a:lnTo>
                    <a:lnTo>
                      <a:pt x="80" y="74"/>
                    </a:lnTo>
                    <a:lnTo>
                      <a:pt x="83" y="72"/>
                    </a:lnTo>
                    <a:lnTo>
                      <a:pt x="86" y="69"/>
                    </a:lnTo>
                    <a:lnTo>
                      <a:pt x="89" y="65"/>
                    </a:lnTo>
                    <a:lnTo>
                      <a:pt x="91" y="60"/>
                    </a:lnTo>
                    <a:lnTo>
                      <a:pt x="91" y="54"/>
                    </a:lnTo>
                    <a:lnTo>
                      <a:pt x="91" y="48"/>
                    </a:lnTo>
                    <a:lnTo>
                      <a:pt x="90" y="42"/>
                    </a:lnTo>
                    <a:lnTo>
                      <a:pt x="86" y="37"/>
                    </a:lnTo>
                    <a:lnTo>
                      <a:pt x="84" y="32"/>
                    </a:lnTo>
                    <a:lnTo>
                      <a:pt x="80" y="28"/>
                    </a:lnTo>
                    <a:lnTo>
                      <a:pt x="75" y="25"/>
                    </a:lnTo>
                    <a:lnTo>
                      <a:pt x="71" y="23"/>
                    </a:lnTo>
                    <a:lnTo>
                      <a:pt x="65" y="23"/>
                    </a:lnTo>
                    <a:lnTo>
                      <a:pt x="58" y="22"/>
                    </a:lnTo>
                    <a:lnTo>
                      <a:pt x="53" y="22"/>
                    </a:lnTo>
                    <a:close/>
                    <a:moveTo>
                      <a:pt x="102" y="0"/>
                    </a:moveTo>
                    <a:lnTo>
                      <a:pt x="102" y="18"/>
                    </a:lnTo>
                    <a:lnTo>
                      <a:pt x="96" y="20"/>
                    </a:lnTo>
                    <a:lnTo>
                      <a:pt x="90" y="21"/>
                    </a:lnTo>
                    <a:lnTo>
                      <a:pt x="96" y="30"/>
                    </a:lnTo>
                    <a:lnTo>
                      <a:pt x="101" y="39"/>
                    </a:lnTo>
                    <a:lnTo>
                      <a:pt x="103" y="48"/>
                    </a:lnTo>
                    <a:lnTo>
                      <a:pt x="104" y="58"/>
                    </a:lnTo>
                    <a:lnTo>
                      <a:pt x="102" y="73"/>
                    </a:lnTo>
                    <a:lnTo>
                      <a:pt x="96" y="84"/>
                    </a:lnTo>
                    <a:lnTo>
                      <a:pt x="87" y="89"/>
                    </a:lnTo>
                    <a:lnTo>
                      <a:pt x="76" y="92"/>
                    </a:lnTo>
                    <a:lnTo>
                      <a:pt x="71" y="92"/>
                    </a:lnTo>
                    <a:lnTo>
                      <a:pt x="66" y="91"/>
                    </a:lnTo>
                    <a:lnTo>
                      <a:pt x="63" y="88"/>
                    </a:lnTo>
                    <a:lnTo>
                      <a:pt x="58" y="86"/>
                    </a:lnTo>
                    <a:lnTo>
                      <a:pt x="56" y="84"/>
                    </a:lnTo>
                    <a:lnTo>
                      <a:pt x="53" y="81"/>
                    </a:lnTo>
                    <a:lnTo>
                      <a:pt x="49" y="74"/>
                    </a:lnTo>
                    <a:lnTo>
                      <a:pt x="47" y="68"/>
                    </a:lnTo>
                    <a:lnTo>
                      <a:pt x="46" y="64"/>
                    </a:lnTo>
                    <a:lnTo>
                      <a:pt x="46" y="59"/>
                    </a:lnTo>
                    <a:lnTo>
                      <a:pt x="45" y="52"/>
                    </a:lnTo>
                    <a:lnTo>
                      <a:pt x="43" y="34"/>
                    </a:lnTo>
                    <a:lnTo>
                      <a:pt x="39" y="22"/>
                    </a:lnTo>
                    <a:lnTo>
                      <a:pt x="35" y="22"/>
                    </a:lnTo>
                    <a:lnTo>
                      <a:pt x="29" y="23"/>
                    </a:lnTo>
                    <a:lnTo>
                      <a:pt x="26" y="23"/>
                    </a:lnTo>
                    <a:lnTo>
                      <a:pt x="22" y="25"/>
                    </a:lnTo>
                    <a:lnTo>
                      <a:pt x="20" y="28"/>
                    </a:lnTo>
                    <a:lnTo>
                      <a:pt x="16" y="36"/>
                    </a:lnTo>
                    <a:lnTo>
                      <a:pt x="14" y="47"/>
                    </a:lnTo>
                    <a:lnTo>
                      <a:pt x="14" y="52"/>
                    </a:lnTo>
                    <a:lnTo>
                      <a:pt x="16" y="57"/>
                    </a:lnTo>
                    <a:lnTo>
                      <a:pt x="17" y="61"/>
                    </a:lnTo>
                    <a:lnTo>
                      <a:pt x="19" y="65"/>
                    </a:lnTo>
                    <a:lnTo>
                      <a:pt x="22" y="68"/>
                    </a:lnTo>
                    <a:lnTo>
                      <a:pt x="27" y="70"/>
                    </a:lnTo>
                    <a:lnTo>
                      <a:pt x="34" y="73"/>
                    </a:lnTo>
                    <a:lnTo>
                      <a:pt x="31" y="89"/>
                    </a:lnTo>
                    <a:lnTo>
                      <a:pt x="25" y="87"/>
                    </a:lnTo>
                    <a:lnTo>
                      <a:pt x="19" y="85"/>
                    </a:lnTo>
                    <a:lnTo>
                      <a:pt x="13" y="82"/>
                    </a:lnTo>
                    <a:lnTo>
                      <a:pt x="10" y="78"/>
                    </a:lnTo>
                    <a:lnTo>
                      <a:pt x="7" y="73"/>
                    </a:lnTo>
                    <a:lnTo>
                      <a:pt x="3" y="67"/>
                    </a:lnTo>
                    <a:lnTo>
                      <a:pt x="1" y="56"/>
                    </a:lnTo>
                    <a:lnTo>
                      <a:pt x="0" y="45"/>
                    </a:lnTo>
                    <a:lnTo>
                      <a:pt x="1" y="32"/>
                    </a:lnTo>
                    <a:lnTo>
                      <a:pt x="3" y="23"/>
                    </a:lnTo>
                    <a:lnTo>
                      <a:pt x="6" y="19"/>
                    </a:lnTo>
                    <a:lnTo>
                      <a:pt x="8" y="14"/>
                    </a:lnTo>
                    <a:lnTo>
                      <a:pt x="11" y="12"/>
                    </a:lnTo>
                    <a:lnTo>
                      <a:pt x="14" y="10"/>
                    </a:lnTo>
                    <a:lnTo>
                      <a:pt x="18" y="7"/>
                    </a:lnTo>
                    <a:lnTo>
                      <a:pt x="22" y="6"/>
                    </a:lnTo>
                    <a:lnTo>
                      <a:pt x="26" y="5"/>
                    </a:lnTo>
                    <a:lnTo>
                      <a:pt x="31" y="5"/>
                    </a:lnTo>
                    <a:lnTo>
                      <a:pt x="38" y="5"/>
                    </a:lnTo>
                    <a:lnTo>
                      <a:pt x="61" y="5"/>
                    </a:lnTo>
                    <a:lnTo>
                      <a:pt x="74" y="5"/>
                    </a:lnTo>
                    <a:lnTo>
                      <a:pt x="84" y="5"/>
                    </a:lnTo>
                    <a:lnTo>
                      <a:pt x="90" y="4"/>
                    </a:lnTo>
                    <a:lnTo>
                      <a:pt x="96" y="3"/>
                    </a:lnTo>
                    <a:lnTo>
                      <a:pt x="10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9" name="Freeform 87"/>
              <p:cNvSpPr>
                <a:spLocks/>
              </p:cNvSpPr>
              <p:nvPr/>
            </p:nvSpPr>
            <p:spPr bwMode="auto">
              <a:xfrm>
                <a:off x="712788" y="4327525"/>
                <a:ext cx="107950" cy="39688"/>
              </a:xfrm>
              <a:custGeom>
                <a:avLst/>
                <a:gdLst>
                  <a:gd name="T0" fmla="*/ 135 w 136"/>
                  <a:gd name="T1" fmla="*/ 0 h 49"/>
                  <a:gd name="T2" fmla="*/ 136 w 136"/>
                  <a:gd name="T3" fmla="*/ 7 h 49"/>
                  <a:gd name="T4" fmla="*/ 136 w 136"/>
                  <a:gd name="T5" fmla="*/ 13 h 49"/>
                  <a:gd name="T6" fmla="*/ 136 w 136"/>
                  <a:gd name="T7" fmla="*/ 19 h 49"/>
                  <a:gd name="T8" fmla="*/ 135 w 136"/>
                  <a:gd name="T9" fmla="*/ 24 h 49"/>
                  <a:gd name="T10" fmla="*/ 134 w 136"/>
                  <a:gd name="T11" fmla="*/ 27 h 49"/>
                  <a:gd name="T12" fmla="*/ 132 w 136"/>
                  <a:gd name="T13" fmla="*/ 30 h 49"/>
                  <a:gd name="T14" fmla="*/ 128 w 136"/>
                  <a:gd name="T15" fmla="*/ 33 h 49"/>
                  <a:gd name="T16" fmla="*/ 126 w 136"/>
                  <a:gd name="T17" fmla="*/ 35 h 49"/>
                  <a:gd name="T18" fmla="*/ 118 w 136"/>
                  <a:gd name="T19" fmla="*/ 36 h 49"/>
                  <a:gd name="T20" fmla="*/ 106 w 136"/>
                  <a:gd name="T21" fmla="*/ 36 h 49"/>
                  <a:gd name="T22" fmla="*/ 49 w 136"/>
                  <a:gd name="T23" fmla="*/ 36 h 49"/>
                  <a:gd name="T24" fmla="*/ 49 w 136"/>
                  <a:gd name="T25" fmla="*/ 49 h 49"/>
                  <a:gd name="T26" fmla="*/ 35 w 136"/>
                  <a:gd name="T27" fmla="*/ 49 h 49"/>
                  <a:gd name="T28" fmla="*/ 35 w 136"/>
                  <a:gd name="T29" fmla="*/ 36 h 49"/>
                  <a:gd name="T30" fmla="*/ 10 w 136"/>
                  <a:gd name="T31" fmla="*/ 36 h 49"/>
                  <a:gd name="T32" fmla="*/ 0 w 136"/>
                  <a:gd name="T33" fmla="*/ 19 h 49"/>
                  <a:gd name="T34" fmla="*/ 35 w 136"/>
                  <a:gd name="T35" fmla="*/ 19 h 49"/>
                  <a:gd name="T36" fmla="*/ 35 w 136"/>
                  <a:gd name="T37" fmla="*/ 2 h 49"/>
                  <a:gd name="T38" fmla="*/ 49 w 136"/>
                  <a:gd name="T39" fmla="*/ 2 h 49"/>
                  <a:gd name="T40" fmla="*/ 49 w 136"/>
                  <a:gd name="T41" fmla="*/ 19 h 49"/>
                  <a:gd name="T42" fmla="*/ 107 w 136"/>
                  <a:gd name="T43" fmla="*/ 19 h 49"/>
                  <a:gd name="T44" fmla="*/ 112 w 136"/>
                  <a:gd name="T45" fmla="*/ 19 h 49"/>
                  <a:gd name="T46" fmla="*/ 114 w 136"/>
                  <a:gd name="T47" fmla="*/ 19 h 49"/>
                  <a:gd name="T48" fmla="*/ 116 w 136"/>
                  <a:gd name="T49" fmla="*/ 18 h 49"/>
                  <a:gd name="T50" fmla="*/ 118 w 136"/>
                  <a:gd name="T51" fmla="*/ 17 h 49"/>
                  <a:gd name="T52" fmla="*/ 119 w 136"/>
                  <a:gd name="T53" fmla="*/ 16 h 49"/>
                  <a:gd name="T54" fmla="*/ 120 w 136"/>
                  <a:gd name="T55" fmla="*/ 13 h 49"/>
                  <a:gd name="T56" fmla="*/ 120 w 136"/>
                  <a:gd name="T57" fmla="*/ 10 h 49"/>
                  <a:gd name="T58" fmla="*/ 120 w 136"/>
                  <a:gd name="T59" fmla="*/ 7 h 49"/>
                  <a:gd name="T60" fmla="*/ 120 w 136"/>
                  <a:gd name="T61" fmla="*/ 2 h 49"/>
                  <a:gd name="T62" fmla="*/ 135 w 136"/>
                  <a:gd name="T6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49">
                    <a:moveTo>
                      <a:pt x="135" y="0"/>
                    </a:moveTo>
                    <a:lnTo>
                      <a:pt x="136" y="7"/>
                    </a:lnTo>
                    <a:lnTo>
                      <a:pt x="136" y="13"/>
                    </a:lnTo>
                    <a:lnTo>
                      <a:pt x="136" y="19"/>
                    </a:lnTo>
                    <a:lnTo>
                      <a:pt x="135" y="24"/>
                    </a:lnTo>
                    <a:lnTo>
                      <a:pt x="134" y="27"/>
                    </a:lnTo>
                    <a:lnTo>
                      <a:pt x="132" y="30"/>
                    </a:lnTo>
                    <a:lnTo>
                      <a:pt x="128" y="33"/>
                    </a:lnTo>
                    <a:lnTo>
                      <a:pt x="126" y="35"/>
                    </a:lnTo>
                    <a:lnTo>
                      <a:pt x="118" y="36"/>
                    </a:lnTo>
                    <a:lnTo>
                      <a:pt x="106" y="36"/>
                    </a:lnTo>
                    <a:lnTo>
                      <a:pt x="49" y="36"/>
                    </a:lnTo>
                    <a:lnTo>
                      <a:pt x="49" y="49"/>
                    </a:lnTo>
                    <a:lnTo>
                      <a:pt x="35" y="49"/>
                    </a:lnTo>
                    <a:lnTo>
                      <a:pt x="35" y="36"/>
                    </a:lnTo>
                    <a:lnTo>
                      <a:pt x="10" y="36"/>
                    </a:lnTo>
                    <a:lnTo>
                      <a:pt x="0" y="19"/>
                    </a:lnTo>
                    <a:lnTo>
                      <a:pt x="35" y="19"/>
                    </a:lnTo>
                    <a:lnTo>
                      <a:pt x="35" y="2"/>
                    </a:lnTo>
                    <a:lnTo>
                      <a:pt x="49" y="2"/>
                    </a:lnTo>
                    <a:lnTo>
                      <a:pt x="49" y="19"/>
                    </a:lnTo>
                    <a:lnTo>
                      <a:pt x="107" y="19"/>
                    </a:lnTo>
                    <a:lnTo>
                      <a:pt x="112" y="19"/>
                    </a:lnTo>
                    <a:lnTo>
                      <a:pt x="114" y="19"/>
                    </a:lnTo>
                    <a:lnTo>
                      <a:pt x="116" y="18"/>
                    </a:lnTo>
                    <a:lnTo>
                      <a:pt x="118" y="17"/>
                    </a:lnTo>
                    <a:lnTo>
                      <a:pt x="119" y="16"/>
                    </a:lnTo>
                    <a:lnTo>
                      <a:pt x="120" y="13"/>
                    </a:lnTo>
                    <a:lnTo>
                      <a:pt x="120" y="10"/>
                    </a:lnTo>
                    <a:lnTo>
                      <a:pt x="120" y="7"/>
                    </a:lnTo>
                    <a:lnTo>
                      <a:pt x="120" y="2"/>
                    </a:lnTo>
                    <a:lnTo>
                      <a:pt x="1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40" name="Freeform 88"/>
              <p:cNvSpPr>
                <a:spLocks noEditPoints="1"/>
              </p:cNvSpPr>
              <p:nvPr/>
            </p:nvSpPr>
            <p:spPr bwMode="auto">
              <a:xfrm>
                <a:off x="738188" y="4257675"/>
                <a:ext cx="84138" cy="71438"/>
              </a:xfrm>
              <a:custGeom>
                <a:avLst/>
                <a:gdLst>
                  <a:gd name="T0" fmla="*/ 43 w 104"/>
                  <a:gd name="T1" fmla="*/ 18 h 91"/>
                  <a:gd name="T2" fmla="*/ 31 w 104"/>
                  <a:gd name="T3" fmla="*/ 20 h 91"/>
                  <a:gd name="T4" fmla="*/ 23 w 104"/>
                  <a:gd name="T5" fmla="*/ 24 h 91"/>
                  <a:gd name="T6" fmla="*/ 17 w 104"/>
                  <a:gd name="T7" fmla="*/ 34 h 91"/>
                  <a:gd name="T8" fmla="*/ 14 w 104"/>
                  <a:gd name="T9" fmla="*/ 45 h 91"/>
                  <a:gd name="T10" fmla="*/ 16 w 104"/>
                  <a:gd name="T11" fmla="*/ 55 h 91"/>
                  <a:gd name="T12" fmla="*/ 22 w 104"/>
                  <a:gd name="T13" fmla="*/ 64 h 91"/>
                  <a:gd name="T14" fmla="*/ 31 w 104"/>
                  <a:gd name="T15" fmla="*/ 71 h 91"/>
                  <a:gd name="T16" fmla="*/ 43 w 104"/>
                  <a:gd name="T17" fmla="*/ 73 h 91"/>
                  <a:gd name="T18" fmla="*/ 43 w 104"/>
                  <a:gd name="T19" fmla="*/ 18 h 91"/>
                  <a:gd name="T20" fmla="*/ 53 w 104"/>
                  <a:gd name="T21" fmla="*/ 0 h 91"/>
                  <a:gd name="T22" fmla="*/ 56 w 104"/>
                  <a:gd name="T23" fmla="*/ 0 h 91"/>
                  <a:gd name="T24" fmla="*/ 56 w 104"/>
                  <a:gd name="T25" fmla="*/ 74 h 91"/>
                  <a:gd name="T26" fmla="*/ 71 w 104"/>
                  <a:gd name="T27" fmla="*/ 72 h 91"/>
                  <a:gd name="T28" fmla="*/ 82 w 104"/>
                  <a:gd name="T29" fmla="*/ 65 h 91"/>
                  <a:gd name="T30" fmla="*/ 89 w 104"/>
                  <a:gd name="T31" fmla="*/ 55 h 91"/>
                  <a:gd name="T32" fmla="*/ 91 w 104"/>
                  <a:gd name="T33" fmla="*/ 44 h 91"/>
                  <a:gd name="T34" fmla="*/ 90 w 104"/>
                  <a:gd name="T35" fmla="*/ 38 h 91"/>
                  <a:gd name="T36" fmla="*/ 89 w 104"/>
                  <a:gd name="T37" fmla="*/ 33 h 91"/>
                  <a:gd name="T38" fmla="*/ 85 w 104"/>
                  <a:gd name="T39" fmla="*/ 28 h 91"/>
                  <a:gd name="T40" fmla="*/ 82 w 104"/>
                  <a:gd name="T41" fmla="*/ 24 h 91"/>
                  <a:gd name="T42" fmla="*/ 76 w 104"/>
                  <a:gd name="T43" fmla="*/ 20 h 91"/>
                  <a:gd name="T44" fmla="*/ 70 w 104"/>
                  <a:gd name="T45" fmla="*/ 18 h 91"/>
                  <a:gd name="T46" fmla="*/ 72 w 104"/>
                  <a:gd name="T47" fmla="*/ 0 h 91"/>
                  <a:gd name="T48" fmla="*/ 85 w 104"/>
                  <a:gd name="T49" fmla="*/ 6 h 91"/>
                  <a:gd name="T50" fmla="*/ 95 w 104"/>
                  <a:gd name="T51" fmla="*/ 16 h 91"/>
                  <a:gd name="T52" fmla="*/ 102 w 104"/>
                  <a:gd name="T53" fmla="*/ 28 h 91"/>
                  <a:gd name="T54" fmla="*/ 104 w 104"/>
                  <a:gd name="T55" fmla="*/ 44 h 91"/>
                  <a:gd name="T56" fmla="*/ 103 w 104"/>
                  <a:gd name="T57" fmla="*/ 57 h 91"/>
                  <a:gd name="T58" fmla="*/ 99 w 104"/>
                  <a:gd name="T59" fmla="*/ 69 h 91"/>
                  <a:gd name="T60" fmla="*/ 91 w 104"/>
                  <a:gd name="T61" fmla="*/ 79 h 91"/>
                  <a:gd name="T62" fmla="*/ 81 w 104"/>
                  <a:gd name="T63" fmla="*/ 85 h 91"/>
                  <a:gd name="T64" fmla="*/ 68 w 104"/>
                  <a:gd name="T65" fmla="*/ 90 h 91"/>
                  <a:gd name="T66" fmla="*/ 53 w 104"/>
                  <a:gd name="T67" fmla="*/ 91 h 91"/>
                  <a:gd name="T68" fmla="*/ 38 w 104"/>
                  <a:gd name="T69" fmla="*/ 90 h 91"/>
                  <a:gd name="T70" fmla="*/ 25 w 104"/>
                  <a:gd name="T71" fmla="*/ 85 h 91"/>
                  <a:gd name="T72" fmla="*/ 14 w 104"/>
                  <a:gd name="T73" fmla="*/ 79 h 91"/>
                  <a:gd name="T74" fmla="*/ 7 w 104"/>
                  <a:gd name="T75" fmla="*/ 69 h 91"/>
                  <a:gd name="T76" fmla="*/ 2 w 104"/>
                  <a:gd name="T77" fmla="*/ 57 h 91"/>
                  <a:gd name="T78" fmla="*/ 0 w 104"/>
                  <a:gd name="T79" fmla="*/ 45 h 91"/>
                  <a:gd name="T80" fmla="*/ 2 w 104"/>
                  <a:gd name="T81" fmla="*/ 33 h 91"/>
                  <a:gd name="T82" fmla="*/ 7 w 104"/>
                  <a:gd name="T83" fmla="*/ 21 h 91"/>
                  <a:gd name="T84" fmla="*/ 13 w 104"/>
                  <a:gd name="T85" fmla="*/ 12 h 91"/>
                  <a:gd name="T86" fmla="*/ 25 w 104"/>
                  <a:gd name="T87" fmla="*/ 6 h 91"/>
                  <a:gd name="T88" fmla="*/ 37 w 104"/>
                  <a:gd name="T89" fmla="*/ 1 h 91"/>
                  <a:gd name="T90" fmla="*/ 53 w 104"/>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91">
                    <a:moveTo>
                      <a:pt x="43" y="18"/>
                    </a:moveTo>
                    <a:lnTo>
                      <a:pt x="31" y="20"/>
                    </a:lnTo>
                    <a:lnTo>
                      <a:pt x="23" y="24"/>
                    </a:lnTo>
                    <a:lnTo>
                      <a:pt x="17" y="34"/>
                    </a:lnTo>
                    <a:lnTo>
                      <a:pt x="14" y="45"/>
                    </a:lnTo>
                    <a:lnTo>
                      <a:pt x="16" y="55"/>
                    </a:lnTo>
                    <a:lnTo>
                      <a:pt x="22" y="64"/>
                    </a:lnTo>
                    <a:lnTo>
                      <a:pt x="31" y="71"/>
                    </a:lnTo>
                    <a:lnTo>
                      <a:pt x="43" y="73"/>
                    </a:lnTo>
                    <a:lnTo>
                      <a:pt x="43" y="18"/>
                    </a:lnTo>
                    <a:close/>
                    <a:moveTo>
                      <a:pt x="53" y="0"/>
                    </a:moveTo>
                    <a:lnTo>
                      <a:pt x="56" y="0"/>
                    </a:lnTo>
                    <a:lnTo>
                      <a:pt x="56" y="74"/>
                    </a:lnTo>
                    <a:lnTo>
                      <a:pt x="71" y="72"/>
                    </a:lnTo>
                    <a:lnTo>
                      <a:pt x="82" y="65"/>
                    </a:lnTo>
                    <a:lnTo>
                      <a:pt x="89" y="55"/>
                    </a:lnTo>
                    <a:lnTo>
                      <a:pt x="91" y="44"/>
                    </a:lnTo>
                    <a:lnTo>
                      <a:pt x="90" y="38"/>
                    </a:lnTo>
                    <a:lnTo>
                      <a:pt x="89" y="33"/>
                    </a:lnTo>
                    <a:lnTo>
                      <a:pt x="85" y="28"/>
                    </a:lnTo>
                    <a:lnTo>
                      <a:pt x="82" y="24"/>
                    </a:lnTo>
                    <a:lnTo>
                      <a:pt x="76" y="20"/>
                    </a:lnTo>
                    <a:lnTo>
                      <a:pt x="70" y="18"/>
                    </a:lnTo>
                    <a:lnTo>
                      <a:pt x="72" y="0"/>
                    </a:lnTo>
                    <a:lnTo>
                      <a:pt x="85" y="6"/>
                    </a:lnTo>
                    <a:lnTo>
                      <a:pt x="95" y="16"/>
                    </a:lnTo>
                    <a:lnTo>
                      <a:pt x="102" y="28"/>
                    </a:lnTo>
                    <a:lnTo>
                      <a:pt x="104" y="44"/>
                    </a:lnTo>
                    <a:lnTo>
                      <a:pt x="103" y="57"/>
                    </a:lnTo>
                    <a:lnTo>
                      <a:pt x="99" y="69"/>
                    </a:lnTo>
                    <a:lnTo>
                      <a:pt x="91" y="79"/>
                    </a:lnTo>
                    <a:lnTo>
                      <a:pt x="81" y="85"/>
                    </a:lnTo>
                    <a:lnTo>
                      <a:pt x="68" y="90"/>
                    </a:lnTo>
                    <a:lnTo>
                      <a:pt x="53" y="91"/>
                    </a:lnTo>
                    <a:lnTo>
                      <a:pt x="38" y="90"/>
                    </a:lnTo>
                    <a:lnTo>
                      <a:pt x="25" y="85"/>
                    </a:lnTo>
                    <a:lnTo>
                      <a:pt x="14" y="79"/>
                    </a:lnTo>
                    <a:lnTo>
                      <a:pt x="7" y="69"/>
                    </a:lnTo>
                    <a:lnTo>
                      <a:pt x="2" y="57"/>
                    </a:lnTo>
                    <a:lnTo>
                      <a:pt x="0" y="45"/>
                    </a:lnTo>
                    <a:lnTo>
                      <a:pt x="2" y="33"/>
                    </a:lnTo>
                    <a:lnTo>
                      <a:pt x="7" y="21"/>
                    </a:lnTo>
                    <a:lnTo>
                      <a:pt x="13" y="12"/>
                    </a:lnTo>
                    <a:lnTo>
                      <a:pt x="25" y="6"/>
                    </a:lnTo>
                    <a:lnTo>
                      <a:pt x="37" y="1"/>
                    </a:lnTo>
                    <a:lnTo>
                      <a:pt x="5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41" name="Freeform 89"/>
              <p:cNvSpPr>
                <a:spLocks/>
              </p:cNvSpPr>
              <p:nvPr/>
            </p:nvSpPr>
            <p:spPr bwMode="auto">
              <a:xfrm>
                <a:off x="708025" y="4143375"/>
                <a:ext cx="144463" cy="36513"/>
              </a:xfrm>
              <a:custGeom>
                <a:avLst/>
                <a:gdLst>
                  <a:gd name="T0" fmla="*/ 0 w 181"/>
                  <a:gd name="T1" fmla="*/ 0 h 46"/>
                  <a:gd name="T2" fmla="*/ 12 w 181"/>
                  <a:gd name="T3" fmla="*/ 7 h 46"/>
                  <a:gd name="T4" fmla="*/ 21 w 181"/>
                  <a:gd name="T5" fmla="*/ 13 h 46"/>
                  <a:gd name="T6" fmla="*/ 28 w 181"/>
                  <a:gd name="T7" fmla="*/ 16 h 46"/>
                  <a:gd name="T8" fmla="*/ 55 w 181"/>
                  <a:gd name="T9" fmla="*/ 25 h 46"/>
                  <a:gd name="T10" fmla="*/ 73 w 181"/>
                  <a:gd name="T11" fmla="*/ 27 h 46"/>
                  <a:gd name="T12" fmla="*/ 91 w 181"/>
                  <a:gd name="T13" fmla="*/ 28 h 46"/>
                  <a:gd name="T14" fmla="*/ 120 w 181"/>
                  <a:gd name="T15" fmla="*/ 26 h 46"/>
                  <a:gd name="T16" fmla="*/ 150 w 181"/>
                  <a:gd name="T17" fmla="*/ 16 h 46"/>
                  <a:gd name="T18" fmla="*/ 181 w 181"/>
                  <a:gd name="T19" fmla="*/ 0 h 46"/>
                  <a:gd name="T20" fmla="*/ 181 w 181"/>
                  <a:gd name="T21" fmla="*/ 13 h 46"/>
                  <a:gd name="T22" fmla="*/ 161 w 181"/>
                  <a:gd name="T23" fmla="*/ 26 h 46"/>
                  <a:gd name="T24" fmla="*/ 139 w 181"/>
                  <a:gd name="T25" fmla="*/ 36 h 46"/>
                  <a:gd name="T26" fmla="*/ 115 w 181"/>
                  <a:gd name="T27" fmla="*/ 44 h 46"/>
                  <a:gd name="T28" fmla="*/ 91 w 181"/>
                  <a:gd name="T29" fmla="*/ 46 h 46"/>
                  <a:gd name="T30" fmla="*/ 68 w 181"/>
                  <a:gd name="T31" fmla="*/ 44 h 46"/>
                  <a:gd name="T32" fmla="*/ 47 w 181"/>
                  <a:gd name="T33" fmla="*/ 39 h 46"/>
                  <a:gd name="T34" fmla="*/ 23 w 181"/>
                  <a:gd name="T35" fmla="*/ 28 h 46"/>
                  <a:gd name="T36" fmla="*/ 0 w 181"/>
                  <a:gd name="T37" fmla="*/ 13 h 46"/>
                  <a:gd name="T38" fmla="*/ 0 w 181"/>
                  <a:gd name="T3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1" h="46">
                    <a:moveTo>
                      <a:pt x="0" y="0"/>
                    </a:moveTo>
                    <a:lnTo>
                      <a:pt x="12" y="7"/>
                    </a:lnTo>
                    <a:lnTo>
                      <a:pt x="21" y="13"/>
                    </a:lnTo>
                    <a:lnTo>
                      <a:pt x="28" y="16"/>
                    </a:lnTo>
                    <a:lnTo>
                      <a:pt x="55" y="25"/>
                    </a:lnTo>
                    <a:lnTo>
                      <a:pt x="73" y="27"/>
                    </a:lnTo>
                    <a:lnTo>
                      <a:pt x="91" y="28"/>
                    </a:lnTo>
                    <a:lnTo>
                      <a:pt x="120" y="26"/>
                    </a:lnTo>
                    <a:lnTo>
                      <a:pt x="150" y="16"/>
                    </a:lnTo>
                    <a:lnTo>
                      <a:pt x="181" y="0"/>
                    </a:lnTo>
                    <a:lnTo>
                      <a:pt x="181" y="13"/>
                    </a:lnTo>
                    <a:lnTo>
                      <a:pt x="161" y="26"/>
                    </a:lnTo>
                    <a:lnTo>
                      <a:pt x="139" y="36"/>
                    </a:lnTo>
                    <a:lnTo>
                      <a:pt x="115" y="44"/>
                    </a:lnTo>
                    <a:lnTo>
                      <a:pt x="91" y="46"/>
                    </a:lnTo>
                    <a:lnTo>
                      <a:pt x="68" y="44"/>
                    </a:lnTo>
                    <a:lnTo>
                      <a:pt x="47" y="39"/>
                    </a:lnTo>
                    <a:lnTo>
                      <a:pt x="23" y="28"/>
                    </a:lnTo>
                    <a:lnTo>
                      <a:pt x="0" y="1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42" name="Freeform 90"/>
              <p:cNvSpPr>
                <a:spLocks noEditPoints="1"/>
              </p:cNvSpPr>
              <p:nvPr/>
            </p:nvSpPr>
            <p:spPr bwMode="auto">
              <a:xfrm>
                <a:off x="738188" y="4070350"/>
                <a:ext cx="84138" cy="73025"/>
              </a:xfrm>
              <a:custGeom>
                <a:avLst/>
                <a:gdLst>
                  <a:gd name="T0" fmla="*/ 56 w 104"/>
                  <a:gd name="T1" fmla="*/ 35 h 92"/>
                  <a:gd name="T2" fmla="*/ 59 w 104"/>
                  <a:gd name="T3" fmla="*/ 57 h 92"/>
                  <a:gd name="T4" fmla="*/ 62 w 104"/>
                  <a:gd name="T5" fmla="*/ 65 h 92"/>
                  <a:gd name="T6" fmla="*/ 65 w 104"/>
                  <a:gd name="T7" fmla="*/ 71 h 92"/>
                  <a:gd name="T8" fmla="*/ 71 w 104"/>
                  <a:gd name="T9" fmla="*/ 74 h 92"/>
                  <a:gd name="T10" fmla="*/ 80 w 104"/>
                  <a:gd name="T11" fmla="*/ 74 h 92"/>
                  <a:gd name="T12" fmla="*/ 86 w 104"/>
                  <a:gd name="T13" fmla="*/ 70 h 92"/>
                  <a:gd name="T14" fmla="*/ 91 w 104"/>
                  <a:gd name="T15" fmla="*/ 61 h 92"/>
                  <a:gd name="T16" fmla="*/ 91 w 104"/>
                  <a:gd name="T17" fmla="*/ 48 h 92"/>
                  <a:gd name="T18" fmla="*/ 86 w 104"/>
                  <a:gd name="T19" fmla="*/ 37 h 92"/>
                  <a:gd name="T20" fmla="*/ 80 w 104"/>
                  <a:gd name="T21" fmla="*/ 28 h 92"/>
                  <a:gd name="T22" fmla="*/ 71 w 104"/>
                  <a:gd name="T23" fmla="*/ 24 h 92"/>
                  <a:gd name="T24" fmla="*/ 58 w 104"/>
                  <a:gd name="T25" fmla="*/ 23 h 92"/>
                  <a:gd name="T26" fmla="*/ 102 w 104"/>
                  <a:gd name="T27" fmla="*/ 0 h 92"/>
                  <a:gd name="T28" fmla="*/ 96 w 104"/>
                  <a:gd name="T29" fmla="*/ 20 h 92"/>
                  <a:gd name="T30" fmla="*/ 96 w 104"/>
                  <a:gd name="T31" fmla="*/ 30 h 92"/>
                  <a:gd name="T32" fmla="*/ 103 w 104"/>
                  <a:gd name="T33" fmla="*/ 48 h 92"/>
                  <a:gd name="T34" fmla="*/ 102 w 104"/>
                  <a:gd name="T35" fmla="*/ 73 h 92"/>
                  <a:gd name="T36" fmla="*/ 87 w 104"/>
                  <a:gd name="T37" fmla="*/ 90 h 92"/>
                  <a:gd name="T38" fmla="*/ 71 w 104"/>
                  <a:gd name="T39" fmla="*/ 92 h 92"/>
                  <a:gd name="T40" fmla="*/ 63 w 104"/>
                  <a:gd name="T41" fmla="*/ 89 h 92"/>
                  <a:gd name="T42" fmla="*/ 56 w 104"/>
                  <a:gd name="T43" fmla="*/ 84 h 92"/>
                  <a:gd name="T44" fmla="*/ 49 w 104"/>
                  <a:gd name="T45" fmla="*/ 74 h 92"/>
                  <a:gd name="T46" fmla="*/ 46 w 104"/>
                  <a:gd name="T47" fmla="*/ 64 h 92"/>
                  <a:gd name="T48" fmla="*/ 45 w 104"/>
                  <a:gd name="T49" fmla="*/ 53 h 92"/>
                  <a:gd name="T50" fmla="*/ 39 w 104"/>
                  <a:gd name="T51" fmla="*/ 23 h 92"/>
                  <a:gd name="T52" fmla="*/ 29 w 104"/>
                  <a:gd name="T53" fmla="*/ 24 h 92"/>
                  <a:gd name="T54" fmla="*/ 22 w 104"/>
                  <a:gd name="T55" fmla="*/ 26 h 92"/>
                  <a:gd name="T56" fmla="*/ 16 w 104"/>
                  <a:gd name="T57" fmla="*/ 36 h 92"/>
                  <a:gd name="T58" fmla="*/ 14 w 104"/>
                  <a:gd name="T59" fmla="*/ 53 h 92"/>
                  <a:gd name="T60" fmla="*/ 17 w 104"/>
                  <a:gd name="T61" fmla="*/ 62 h 92"/>
                  <a:gd name="T62" fmla="*/ 22 w 104"/>
                  <a:gd name="T63" fmla="*/ 69 h 92"/>
                  <a:gd name="T64" fmla="*/ 34 w 104"/>
                  <a:gd name="T65" fmla="*/ 73 h 92"/>
                  <a:gd name="T66" fmla="*/ 25 w 104"/>
                  <a:gd name="T67" fmla="*/ 88 h 92"/>
                  <a:gd name="T68" fmla="*/ 13 w 104"/>
                  <a:gd name="T69" fmla="*/ 82 h 92"/>
                  <a:gd name="T70" fmla="*/ 7 w 104"/>
                  <a:gd name="T71" fmla="*/ 73 h 92"/>
                  <a:gd name="T72" fmla="*/ 1 w 104"/>
                  <a:gd name="T73" fmla="*/ 56 h 92"/>
                  <a:gd name="T74" fmla="*/ 1 w 104"/>
                  <a:gd name="T75" fmla="*/ 33 h 92"/>
                  <a:gd name="T76" fmla="*/ 6 w 104"/>
                  <a:gd name="T77" fmla="*/ 19 h 92"/>
                  <a:gd name="T78" fmla="*/ 11 w 104"/>
                  <a:gd name="T79" fmla="*/ 13 h 92"/>
                  <a:gd name="T80" fmla="*/ 18 w 104"/>
                  <a:gd name="T81" fmla="*/ 8 h 92"/>
                  <a:gd name="T82" fmla="*/ 26 w 104"/>
                  <a:gd name="T83" fmla="*/ 6 h 92"/>
                  <a:gd name="T84" fmla="*/ 38 w 104"/>
                  <a:gd name="T85" fmla="*/ 6 h 92"/>
                  <a:gd name="T86" fmla="*/ 74 w 104"/>
                  <a:gd name="T87" fmla="*/ 6 h 92"/>
                  <a:gd name="T88" fmla="*/ 90 w 104"/>
                  <a:gd name="T89" fmla="*/ 5 h 92"/>
                  <a:gd name="T90" fmla="*/ 102 w 104"/>
                  <a:gd name="T9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92">
                    <a:moveTo>
                      <a:pt x="53" y="23"/>
                    </a:moveTo>
                    <a:lnTo>
                      <a:pt x="56" y="35"/>
                    </a:lnTo>
                    <a:lnTo>
                      <a:pt x="58" y="51"/>
                    </a:lnTo>
                    <a:lnTo>
                      <a:pt x="59" y="57"/>
                    </a:lnTo>
                    <a:lnTo>
                      <a:pt x="61" y="62"/>
                    </a:lnTo>
                    <a:lnTo>
                      <a:pt x="62" y="65"/>
                    </a:lnTo>
                    <a:lnTo>
                      <a:pt x="63" y="69"/>
                    </a:lnTo>
                    <a:lnTo>
                      <a:pt x="65" y="71"/>
                    </a:lnTo>
                    <a:lnTo>
                      <a:pt x="67" y="72"/>
                    </a:lnTo>
                    <a:lnTo>
                      <a:pt x="71" y="74"/>
                    </a:lnTo>
                    <a:lnTo>
                      <a:pt x="75" y="74"/>
                    </a:lnTo>
                    <a:lnTo>
                      <a:pt x="80" y="74"/>
                    </a:lnTo>
                    <a:lnTo>
                      <a:pt x="83" y="72"/>
                    </a:lnTo>
                    <a:lnTo>
                      <a:pt x="86" y="70"/>
                    </a:lnTo>
                    <a:lnTo>
                      <a:pt x="89" y="65"/>
                    </a:lnTo>
                    <a:lnTo>
                      <a:pt x="91" y="61"/>
                    </a:lnTo>
                    <a:lnTo>
                      <a:pt x="91" y="54"/>
                    </a:lnTo>
                    <a:lnTo>
                      <a:pt x="91" y="48"/>
                    </a:lnTo>
                    <a:lnTo>
                      <a:pt x="90" y="43"/>
                    </a:lnTo>
                    <a:lnTo>
                      <a:pt x="86" y="37"/>
                    </a:lnTo>
                    <a:lnTo>
                      <a:pt x="84" y="33"/>
                    </a:lnTo>
                    <a:lnTo>
                      <a:pt x="80" y="28"/>
                    </a:lnTo>
                    <a:lnTo>
                      <a:pt x="75" y="26"/>
                    </a:lnTo>
                    <a:lnTo>
                      <a:pt x="71" y="24"/>
                    </a:lnTo>
                    <a:lnTo>
                      <a:pt x="65" y="24"/>
                    </a:lnTo>
                    <a:lnTo>
                      <a:pt x="58" y="23"/>
                    </a:lnTo>
                    <a:lnTo>
                      <a:pt x="53" y="23"/>
                    </a:lnTo>
                    <a:close/>
                    <a:moveTo>
                      <a:pt x="102" y="0"/>
                    </a:moveTo>
                    <a:lnTo>
                      <a:pt x="102" y="18"/>
                    </a:lnTo>
                    <a:lnTo>
                      <a:pt x="96" y="20"/>
                    </a:lnTo>
                    <a:lnTo>
                      <a:pt x="90" y="22"/>
                    </a:lnTo>
                    <a:lnTo>
                      <a:pt x="96" y="30"/>
                    </a:lnTo>
                    <a:lnTo>
                      <a:pt x="101" y="39"/>
                    </a:lnTo>
                    <a:lnTo>
                      <a:pt x="103" y="48"/>
                    </a:lnTo>
                    <a:lnTo>
                      <a:pt x="104" y="59"/>
                    </a:lnTo>
                    <a:lnTo>
                      <a:pt x="102" y="73"/>
                    </a:lnTo>
                    <a:lnTo>
                      <a:pt x="96" y="83"/>
                    </a:lnTo>
                    <a:lnTo>
                      <a:pt x="87" y="90"/>
                    </a:lnTo>
                    <a:lnTo>
                      <a:pt x="76" y="92"/>
                    </a:lnTo>
                    <a:lnTo>
                      <a:pt x="71" y="92"/>
                    </a:lnTo>
                    <a:lnTo>
                      <a:pt x="66" y="91"/>
                    </a:lnTo>
                    <a:lnTo>
                      <a:pt x="63" y="89"/>
                    </a:lnTo>
                    <a:lnTo>
                      <a:pt x="58" y="87"/>
                    </a:lnTo>
                    <a:lnTo>
                      <a:pt x="56" y="84"/>
                    </a:lnTo>
                    <a:lnTo>
                      <a:pt x="53" y="81"/>
                    </a:lnTo>
                    <a:lnTo>
                      <a:pt x="49" y="74"/>
                    </a:lnTo>
                    <a:lnTo>
                      <a:pt x="47" y="69"/>
                    </a:lnTo>
                    <a:lnTo>
                      <a:pt x="46" y="64"/>
                    </a:lnTo>
                    <a:lnTo>
                      <a:pt x="46" y="60"/>
                    </a:lnTo>
                    <a:lnTo>
                      <a:pt x="45" y="53"/>
                    </a:lnTo>
                    <a:lnTo>
                      <a:pt x="43" y="35"/>
                    </a:lnTo>
                    <a:lnTo>
                      <a:pt x="39" y="23"/>
                    </a:lnTo>
                    <a:lnTo>
                      <a:pt x="35" y="23"/>
                    </a:lnTo>
                    <a:lnTo>
                      <a:pt x="29" y="24"/>
                    </a:lnTo>
                    <a:lnTo>
                      <a:pt x="26" y="24"/>
                    </a:lnTo>
                    <a:lnTo>
                      <a:pt x="22" y="26"/>
                    </a:lnTo>
                    <a:lnTo>
                      <a:pt x="20" y="28"/>
                    </a:lnTo>
                    <a:lnTo>
                      <a:pt x="16" y="36"/>
                    </a:lnTo>
                    <a:lnTo>
                      <a:pt x="14" y="47"/>
                    </a:lnTo>
                    <a:lnTo>
                      <a:pt x="14" y="53"/>
                    </a:lnTo>
                    <a:lnTo>
                      <a:pt x="16" y="57"/>
                    </a:lnTo>
                    <a:lnTo>
                      <a:pt x="17" y="62"/>
                    </a:lnTo>
                    <a:lnTo>
                      <a:pt x="19" y="65"/>
                    </a:lnTo>
                    <a:lnTo>
                      <a:pt x="22" y="69"/>
                    </a:lnTo>
                    <a:lnTo>
                      <a:pt x="27" y="71"/>
                    </a:lnTo>
                    <a:lnTo>
                      <a:pt x="34" y="73"/>
                    </a:lnTo>
                    <a:lnTo>
                      <a:pt x="31" y="90"/>
                    </a:lnTo>
                    <a:lnTo>
                      <a:pt x="25" y="88"/>
                    </a:lnTo>
                    <a:lnTo>
                      <a:pt x="19" y="86"/>
                    </a:lnTo>
                    <a:lnTo>
                      <a:pt x="13" y="82"/>
                    </a:lnTo>
                    <a:lnTo>
                      <a:pt x="10" y="79"/>
                    </a:lnTo>
                    <a:lnTo>
                      <a:pt x="7" y="73"/>
                    </a:lnTo>
                    <a:lnTo>
                      <a:pt x="3" y="68"/>
                    </a:lnTo>
                    <a:lnTo>
                      <a:pt x="1" y="56"/>
                    </a:lnTo>
                    <a:lnTo>
                      <a:pt x="0" y="45"/>
                    </a:lnTo>
                    <a:lnTo>
                      <a:pt x="1" y="33"/>
                    </a:lnTo>
                    <a:lnTo>
                      <a:pt x="3" y="24"/>
                    </a:lnTo>
                    <a:lnTo>
                      <a:pt x="6" y="19"/>
                    </a:lnTo>
                    <a:lnTo>
                      <a:pt x="8" y="15"/>
                    </a:lnTo>
                    <a:lnTo>
                      <a:pt x="11" y="13"/>
                    </a:lnTo>
                    <a:lnTo>
                      <a:pt x="14" y="10"/>
                    </a:lnTo>
                    <a:lnTo>
                      <a:pt x="18" y="8"/>
                    </a:lnTo>
                    <a:lnTo>
                      <a:pt x="22" y="7"/>
                    </a:lnTo>
                    <a:lnTo>
                      <a:pt x="26" y="6"/>
                    </a:lnTo>
                    <a:lnTo>
                      <a:pt x="31" y="6"/>
                    </a:lnTo>
                    <a:lnTo>
                      <a:pt x="38" y="6"/>
                    </a:lnTo>
                    <a:lnTo>
                      <a:pt x="61" y="6"/>
                    </a:lnTo>
                    <a:lnTo>
                      <a:pt x="74" y="6"/>
                    </a:lnTo>
                    <a:lnTo>
                      <a:pt x="84" y="6"/>
                    </a:lnTo>
                    <a:lnTo>
                      <a:pt x="90" y="5"/>
                    </a:lnTo>
                    <a:lnTo>
                      <a:pt x="96" y="4"/>
                    </a:lnTo>
                    <a:lnTo>
                      <a:pt x="10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43" name="Rectangle 91"/>
              <p:cNvSpPr>
                <a:spLocks noChangeArrowheads="1"/>
              </p:cNvSpPr>
              <p:nvPr/>
            </p:nvSpPr>
            <p:spPr bwMode="auto">
              <a:xfrm>
                <a:off x="804863" y="4022725"/>
                <a:ext cx="15875"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44" name="Freeform 92"/>
              <p:cNvSpPr>
                <a:spLocks/>
              </p:cNvSpPr>
              <p:nvPr/>
            </p:nvSpPr>
            <p:spPr bwMode="auto">
              <a:xfrm>
                <a:off x="741363" y="3948113"/>
                <a:ext cx="80963" cy="63500"/>
              </a:xfrm>
              <a:custGeom>
                <a:avLst/>
                <a:gdLst>
                  <a:gd name="T0" fmla="*/ 0 w 102"/>
                  <a:gd name="T1" fmla="*/ 0 h 81"/>
                  <a:gd name="T2" fmla="*/ 100 w 102"/>
                  <a:gd name="T3" fmla="*/ 0 h 81"/>
                  <a:gd name="T4" fmla="*/ 100 w 102"/>
                  <a:gd name="T5" fmla="*/ 15 h 81"/>
                  <a:gd name="T6" fmla="*/ 85 w 102"/>
                  <a:gd name="T7" fmla="*/ 15 h 81"/>
                  <a:gd name="T8" fmla="*/ 94 w 102"/>
                  <a:gd name="T9" fmla="*/ 24 h 81"/>
                  <a:gd name="T10" fmla="*/ 100 w 102"/>
                  <a:gd name="T11" fmla="*/ 34 h 81"/>
                  <a:gd name="T12" fmla="*/ 102 w 102"/>
                  <a:gd name="T13" fmla="*/ 46 h 81"/>
                  <a:gd name="T14" fmla="*/ 102 w 102"/>
                  <a:gd name="T15" fmla="*/ 52 h 81"/>
                  <a:gd name="T16" fmla="*/ 101 w 102"/>
                  <a:gd name="T17" fmla="*/ 58 h 81"/>
                  <a:gd name="T18" fmla="*/ 99 w 102"/>
                  <a:gd name="T19" fmla="*/ 63 h 81"/>
                  <a:gd name="T20" fmla="*/ 97 w 102"/>
                  <a:gd name="T21" fmla="*/ 68 h 81"/>
                  <a:gd name="T22" fmla="*/ 93 w 102"/>
                  <a:gd name="T23" fmla="*/ 72 h 81"/>
                  <a:gd name="T24" fmla="*/ 90 w 102"/>
                  <a:gd name="T25" fmla="*/ 74 h 81"/>
                  <a:gd name="T26" fmla="*/ 87 w 102"/>
                  <a:gd name="T27" fmla="*/ 77 h 81"/>
                  <a:gd name="T28" fmla="*/ 82 w 102"/>
                  <a:gd name="T29" fmla="*/ 79 h 81"/>
                  <a:gd name="T30" fmla="*/ 78 w 102"/>
                  <a:gd name="T31" fmla="*/ 80 h 81"/>
                  <a:gd name="T32" fmla="*/ 74 w 102"/>
                  <a:gd name="T33" fmla="*/ 80 h 81"/>
                  <a:gd name="T34" fmla="*/ 69 w 102"/>
                  <a:gd name="T35" fmla="*/ 81 h 81"/>
                  <a:gd name="T36" fmla="*/ 62 w 102"/>
                  <a:gd name="T37" fmla="*/ 81 h 81"/>
                  <a:gd name="T38" fmla="*/ 0 w 102"/>
                  <a:gd name="T39" fmla="*/ 81 h 81"/>
                  <a:gd name="T40" fmla="*/ 0 w 102"/>
                  <a:gd name="T41" fmla="*/ 64 h 81"/>
                  <a:gd name="T42" fmla="*/ 55 w 102"/>
                  <a:gd name="T43" fmla="*/ 64 h 81"/>
                  <a:gd name="T44" fmla="*/ 63 w 102"/>
                  <a:gd name="T45" fmla="*/ 63 h 81"/>
                  <a:gd name="T46" fmla="*/ 70 w 102"/>
                  <a:gd name="T47" fmla="*/ 63 h 81"/>
                  <a:gd name="T48" fmla="*/ 73 w 102"/>
                  <a:gd name="T49" fmla="*/ 63 h 81"/>
                  <a:gd name="T50" fmla="*/ 78 w 102"/>
                  <a:gd name="T51" fmla="*/ 61 h 81"/>
                  <a:gd name="T52" fmla="*/ 81 w 102"/>
                  <a:gd name="T53" fmla="*/ 59 h 81"/>
                  <a:gd name="T54" fmla="*/ 84 w 102"/>
                  <a:gd name="T55" fmla="*/ 56 h 81"/>
                  <a:gd name="T56" fmla="*/ 85 w 102"/>
                  <a:gd name="T57" fmla="*/ 52 h 81"/>
                  <a:gd name="T58" fmla="*/ 88 w 102"/>
                  <a:gd name="T59" fmla="*/ 49 h 81"/>
                  <a:gd name="T60" fmla="*/ 88 w 102"/>
                  <a:gd name="T61" fmla="*/ 43 h 81"/>
                  <a:gd name="T62" fmla="*/ 88 w 102"/>
                  <a:gd name="T63" fmla="*/ 38 h 81"/>
                  <a:gd name="T64" fmla="*/ 85 w 102"/>
                  <a:gd name="T65" fmla="*/ 34 h 81"/>
                  <a:gd name="T66" fmla="*/ 84 w 102"/>
                  <a:gd name="T67" fmla="*/ 29 h 81"/>
                  <a:gd name="T68" fmla="*/ 81 w 102"/>
                  <a:gd name="T69" fmla="*/ 25 h 81"/>
                  <a:gd name="T70" fmla="*/ 78 w 102"/>
                  <a:gd name="T71" fmla="*/ 22 h 81"/>
                  <a:gd name="T72" fmla="*/ 73 w 102"/>
                  <a:gd name="T73" fmla="*/ 19 h 81"/>
                  <a:gd name="T74" fmla="*/ 65 w 102"/>
                  <a:gd name="T75" fmla="*/ 17 h 81"/>
                  <a:gd name="T76" fmla="*/ 54 w 102"/>
                  <a:gd name="T77" fmla="*/ 17 h 81"/>
                  <a:gd name="T78" fmla="*/ 0 w 102"/>
                  <a:gd name="T79" fmla="*/ 17 h 81"/>
                  <a:gd name="T80" fmla="*/ 0 w 102"/>
                  <a:gd name="T8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81">
                    <a:moveTo>
                      <a:pt x="0" y="0"/>
                    </a:moveTo>
                    <a:lnTo>
                      <a:pt x="100" y="0"/>
                    </a:lnTo>
                    <a:lnTo>
                      <a:pt x="100" y="15"/>
                    </a:lnTo>
                    <a:lnTo>
                      <a:pt x="85" y="15"/>
                    </a:lnTo>
                    <a:lnTo>
                      <a:pt x="94" y="24"/>
                    </a:lnTo>
                    <a:lnTo>
                      <a:pt x="100" y="34"/>
                    </a:lnTo>
                    <a:lnTo>
                      <a:pt x="102" y="46"/>
                    </a:lnTo>
                    <a:lnTo>
                      <a:pt x="102" y="52"/>
                    </a:lnTo>
                    <a:lnTo>
                      <a:pt x="101" y="58"/>
                    </a:lnTo>
                    <a:lnTo>
                      <a:pt x="99" y="63"/>
                    </a:lnTo>
                    <a:lnTo>
                      <a:pt x="97" y="68"/>
                    </a:lnTo>
                    <a:lnTo>
                      <a:pt x="93" y="72"/>
                    </a:lnTo>
                    <a:lnTo>
                      <a:pt x="90" y="74"/>
                    </a:lnTo>
                    <a:lnTo>
                      <a:pt x="87" y="77"/>
                    </a:lnTo>
                    <a:lnTo>
                      <a:pt x="82" y="79"/>
                    </a:lnTo>
                    <a:lnTo>
                      <a:pt x="78" y="80"/>
                    </a:lnTo>
                    <a:lnTo>
                      <a:pt x="74" y="80"/>
                    </a:lnTo>
                    <a:lnTo>
                      <a:pt x="69" y="81"/>
                    </a:lnTo>
                    <a:lnTo>
                      <a:pt x="62" y="81"/>
                    </a:lnTo>
                    <a:lnTo>
                      <a:pt x="0" y="81"/>
                    </a:lnTo>
                    <a:lnTo>
                      <a:pt x="0" y="64"/>
                    </a:lnTo>
                    <a:lnTo>
                      <a:pt x="55" y="64"/>
                    </a:lnTo>
                    <a:lnTo>
                      <a:pt x="63" y="63"/>
                    </a:lnTo>
                    <a:lnTo>
                      <a:pt x="70" y="63"/>
                    </a:lnTo>
                    <a:lnTo>
                      <a:pt x="73" y="63"/>
                    </a:lnTo>
                    <a:lnTo>
                      <a:pt x="78" y="61"/>
                    </a:lnTo>
                    <a:lnTo>
                      <a:pt x="81" y="59"/>
                    </a:lnTo>
                    <a:lnTo>
                      <a:pt x="84" y="56"/>
                    </a:lnTo>
                    <a:lnTo>
                      <a:pt x="85" y="52"/>
                    </a:lnTo>
                    <a:lnTo>
                      <a:pt x="88" y="49"/>
                    </a:lnTo>
                    <a:lnTo>
                      <a:pt x="88" y="43"/>
                    </a:lnTo>
                    <a:lnTo>
                      <a:pt x="88" y="38"/>
                    </a:lnTo>
                    <a:lnTo>
                      <a:pt x="85" y="34"/>
                    </a:lnTo>
                    <a:lnTo>
                      <a:pt x="84" y="29"/>
                    </a:lnTo>
                    <a:lnTo>
                      <a:pt x="81" y="25"/>
                    </a:lnTo>
                    <a:lnTo>
                      <a:pt x="78" y="22"/>
                    </a:lnTo>
                    <a:lnTo>
                      <a:pt x="73" y="19"/>
                    </a:lnTo>
                    <a:lnTo>
                      <a:pt x="65" y="17"/>
                    </a:lnTo>
                    <a:lnTo>
                      <a:pt x="54" y="17"/>
                    </a:lnTo>
                    <a:lnTo>
                      <a:pt x="0" y="17"/>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45" name="Rectangle 93"/>
              <p:cNvSpPr>
                <a:spLocks noChangeArrowheads="1"/>
              </p:cNvSpPr>
              <p:nvPr/>
            </p:nvSpPr>
            <p:spPr bwMode="auto">
              <a:xfrm>
                <a:off x="804863" y="3906838"/>
                <a:ext cx="15875" cy="142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446" name="Freeform 94"/>
              <p:cNvSpPr>
                <a:spLocks/>
              </p:cNvSpPr>
              <p:nvPr/>
            </p:nvSpPr>
            <p:spPr bwMode="auto">
              <a:xfrm>
                <a:off x="708025" y="3848100"/>
                <a:ext cx="144463" cy="36513"/>
              </a:xfrm>
              <a:custGeom>
                <a:avLst/>
                <a:gdLst>
                  <a:gd name="T0" fmla="*/ 91 w 181"/>
                  <a:gd name="T1" fmla="*/ 0 h 44"/>
                  <a:gd name="T2" fmla="*/ 115 w 181"/>
                  <a:gd name="T3" fmla="*/ 2 h 44"/>
                  <a:gd name="T4" fmla="*/ 139 w 181"/>
                  <a:gd name="T5" fmla="*/ 9 h 44"/>
                  <a:gd name="T6" fmla="*/ 161 w 181"/>
                  <a:gd name="T7" fmla="*/ 20 h 44"/>
                  <a:gd name="T8" fmla="*/ 181 w 181"/>
                  <a:gd name="T9" fmla="*/ 32 h 44"/>
                  <a:gd name="T10" fmla="*/ 181 w 181"/>
                  <a:gd name="T11" fmla="*/ 44 h 44"/>
                  <a:gd name="T12" fmla="*/ 150 w 181"/>
                  <a:gd name="T13" fmla="*/ 29 h 44"/>
                  <a:gd name="T14" fmla="*/ 120 w 181"/>
                  <a:gd name="T15" fmla="*/ 20 h 44"/>
                  <a:gd name="T16" fmla="*/ 91 w 181"/>
                  <a:gd name="T17" fmla="*/ 16 h 44"/>
                  <a:gd name="T18" fmla="*/ 73 w 181"/>
                  <a:gd name="T19" fmla="*/ 18 h 44"/>
                  <a:gd name="T20" fmla="*/ 56 w 181"/>
                  <a:gd name="T21" fmla="*/ 21 h 44"/>
                  <a:gd name="T22" fmla="*/ 28 w 181"/>
                  <a:gd name="T23" fmla="*/ 30 h 44"/>
                  <a:gd name="T24" fmla="*/ 21 w 181"/>
                  <a:gd name="T25" fmla="*/ 32 h 44"/>
                  <a:gd name="T26" fmla="*/ 12 w 181"/>
                  <a:gd name="T27" fmla="*/ 38 h 44"/>
                  <a:gd name="T28" fmla="*/ 0 w 181"/>
                  <a:gd name="T29" fmla="*/ 44 h 44"/>
                  <a:gd name="T30" fmla="*/ 0 w 181"/>
                  <a:gd name="T31" fmla="*/ 32 h 44"/>
                  <a:gd name="T32" fmla="*/ 23 w 181"/>
                  <a:gd name="T33" fmla="*/ 18 h 44"/>
                  <a:gd name="T34" fmla="*/ 47 w 181"/>
                  <a:gd name="T35" fmla="*/ 6 h 44"/>
                  <a:gd name="T36" fmla="*/ 68 w 181"/>
                  <a:gd name="T37" fmla="*/ 1 h 44"/>
                  <a:gd name="T38" fmla="*/ 91 w 181"/>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1" h="44">
                    <a:moveTo>
                      <a:pt x="91" y="0"/>
                    </a:moveTo>
                    <a:lnTo>
                      <a:pt x="115" y="2"/>
                    </a:lnTo>
                    <a:lnTo>
                      <a:pt x="139" y="9"/>
                    </a:lnTo>
                    <a:lnTo>
                      <a:pt x="161" y="20"/>
                    </a:lnTo>
                    <a:lnTo>
                      <a:pt x="181" y="32"/>
                    </a:lnTo>
                    <a:lnTo>
                      <a:pt x="181" y="44"/>
                    </a:lnTo>
                    <a:lnTo>
                      <a:pt x="150" y="29"/>
                    </a:lnTo>
                    <a:lnTo>
                      <a:pt x="120" y="20"/>
                    </a:lnTo>
                    <a:lnTo>
                      <a:pt x="91" y="16"/>
                    </a:lnTo>
                    <a:lnTo>
                      <a:pt x="73" y="18"/>
                    </a:lnTo>
                    <a:lnTo>
                      <a:pt x="56" y="21"/>
                    </a:lnTo>
                    <a:lnTo>
                      <a:pt x="28" y="30"/>
                    </a:lnTo>
                    <a:lnTo>
                      <a:pt x="21" y="32"/>
                    </a:lnTo>
                    <a:lnTo>
                      <a:pt x="12" y="38"/>
                    </a:lnTo>
                    <a:lnTo>
                      <a:pt x="0" y="44"/>
                    </a:lnTo>
                    <a:lnTo>
                      <a:pt x="0" y="32"/>
                    </a:lnTo>
                    <a:lnTo>
                      <a:pt x="23" y="18"/>
                    </a:lnTo>
                    <a:lnTo>
                      <a:pt x="47" y="6"/>
                    </a:lnTo>
                    <a:lnTo>
                      <a:pt x="68" y="1"/>
                    </a:lnTo>
                    <a:lnTo>
                      <a:pt x="9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8454" name="Group 58453"/>
          <p:cNvGrpSpPr/>
          <p:nvPr/>
        </p:nvGrpSpPr>
        <p:grpSpPr>
          <a:xfrm>
            <a:off x="3934724" y="4286952"/>
            <a:ext cx="1928733" cy="949843"/>
            <a:chOff x="2957661" y="4327525"/>
            <a:chExt cx="1928733" cy="949843"/>
          </a:xfrm>
        </p:grpSpPr>
        <p:cxnSp>
          <p:nvCxnSpPr>
            <p:cNvPr id="58452" name="Straight Connector 58451"/>
            <p:cNvCxnSpPr/>
            <p:nvPr/>
          </p:nvCxnSpPr>
          <p:spPr>
            <a:xfrm>
              <a:off x="3187262" y="4327525"/>
              <a:ext cx="206716" cy="2714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453" name="TextBox 58452"/>
            <p:cNvSpPr txBox="1"/>
            <p:nvPr/>
          </p:nvSpPr>
          <p:spPr>
            <a:xfrm>
              <a:off x="2957661" y="4631037"/>
              <a:ext cx="1928733" cy="646331"/>
            </a:xfrm>
            <a:prstGeom prst="rect">
              <a:avLst/>
            </a:prstGeom>
            <a:noFill/>
          </p:spPr>
          <p:txBody>
            <a:bodyPr wrap="none" rtlCol="0">
              <a:spAutoFit/>
            </a:bodyPr>
            <a:lstStyle/>
            <a:p>
              <a:pPr algn="ctr"/>
              <a:r>
                <a:rPr lang="en-US" dirty="0" smtClean="0"/>
                <a:t>Identical learning</a:t>
              </a:r>
            </a:p>
            <a:p>
              <a:pPr algn="ctr"/>
              <a:r>
                <a:rPr lang="en-US" dirty="0" smtClean="0"/>
                <a:t>rate</a:t>
              </a:r>
              <a:endParaRPr lang="en-US" dirty="0"/>
            </a:p>
          </p:txBody>
        </p:sp>
      </p:grpSp>
      <p:sp>
        <p:nvSpPr>
          <p:cNvPr id="58455" name="TextBox 58454"/>
          <p:cNvSpPr txBox="1"/>
          <p:nvPr/>
        </p:nvSpPr>
        <p:spPr>
          <a:xfrm>
            <a:off x="6081059" y="3883026"/>
            <a:ext cx="2765562" cy="1754326"/>
          </a:xfrm>
          <a:prstGeom prst="rect">
            <a:avLst/>
          </a:prstGeom>
          <a:noFill/>
        </p:spPr>
        <p:txBody>
          <a:bodyPr wrap="square" rtlCol="0">
            <a:spAutoFit/>
          </a:bodyPr>
          <a:lstStyle/>
          <a:p>
            <a:pPr algn="ctr"/>
            <a:r>
              <a:rPr lang="en-US" b="1" dirty="0" smtClean="0"/>
              <a:t>A single-state model (even if the </a:t>
            </a:r>
            <a:r>
              <a:rPr lang="en-US" b="1" dirty="0" err="1" smtClean="0"/>
              <a:t>Kalman</a:t>
            </a:r>
            <a:r>
              <a:rPr lang="en-US" b="1" dirty="0" smtClean="0"/>
              <a:t> gain is used), cannot account for the phenomenon of savings.</a:t>
            </a:r>
            <a:endParaRPr lang="en-US" b="1" dirty="0"/>
          </a:p>
        </p:txBody>
      </p:sp>
      <p:sp>
        <p:nvSpPr>
          <p:cNvPr id="654" name="TextBox 653"/>
          <p:cNvSpPr txBox="1"/>
          <p:nvPr/>
        </p:nvSpPr>
        <p:spPr>
          <a:xfrm>
            <a:off x="7462094" y="6125629"/>
            <a:ext cx="1515158" cy="276999"/>
          </a:xfrm>
          <a:prstGeom prst="rect">
            <a:avLst/>
          </a:prstGeom>
          <a:noFill/>
        </p:spPr>
        <p:txBody>
          <a:bodyPr wrap="none" rtlCol="0">
            <a:spAutoFit/>
          </a:bodyPr>
          <a:lstStyle/>
          <a:p>
            <a:r>
              <a:rPr lang="en-US" sz="1200" dirty="0" smtClean="0"/>
              <a:t>Kojima et al. (2004)</a:t>
            </a:r>
            <a:endParaRPr lang="en-US" sz="1200" dirty="0"/>
          </a:p>
        </p:txBody>
      </p:sp>
      <p:graphicFrame>
        <p:nvGraphicFramePr>
          <p:cNvPr id="2" name="Object 1"/>
          <p:cNvGraphicFramePr>
            <a:graphicFrameLocks noChangeAspect="1"/>
          </p:cNvGraphicFramePr>
          <p:nvPr>
            <p:extLst>
              <p:ext uri="{D42A27DB-BD31-4B8C-83A1-F6EECF244321}">
                <p14:modId xmlns:p14="http://schemas.microsoft.com/office/powerpoint/2010/main" val="3948493122"/>
              </p:ext>
            </p:extLst>
          </p:nvPr>
        </p:nvGraphicFramePr>
        <p:xfrm>
          <a:off x="3808336" y="5236795"/>
          <a:ext cx="2196318" cy="380333"/>
        </p:xfrm>
        <a:graphic>
          <a:graphicData uri="http://schemas.openxmlformats.org/presentationml/2006/ole">
            <mc:AlternateContent xmlns:mc="http://schemas.openxmlformats.org/markup-compatibility/2006">
              <mc:Choice xmlns:v="urn:schemas-microsoft-com:vml" Requires="v">
                <p:oleObj spid="_x0000_s68625" name="Equation" r:id="rId3" imgW="1320480" imgH="228600" progId="Equation.DSMT4">
                  <p:embed/>
                </p:oleObj>
              </mc:Choice>
              <mc:Fallback>
                <p:oleObj name="Equation" r:id="rId3" imgW="1320480" imgH="228600"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08336" y="5236795"/>
                        <a:ext cx="2196318" cy="380333"/>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3215103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8450"/>
                                        </p:tgtEl>
                                        <p:attrNameLst>
                                          <p:attrName>style.visibility</p:attrName>
                                        </p:attrNameLst>
                                      </p:cBhvr>
                                      <p:to>
                                        <p:strVal val="visible"/>
                                      </p:to>
                                    </p:set>
                                    <p:animEffect transition="in" filter="fade">
                                      <p:cBhvr>
                                        <p:cTn id="7" dur="500"/>
                                        <p:tgtEl>
                                          <p:spTgt spid="584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68"/>
                                        </p:tgtEl>
                                        <p:attrNameLst>
                                          <p:attrName>style.visibility</p:attrName>
                                        </p:attrNameLst>
                                      </p:cBhvr>
                                      <p:to>
                                        <p:strVal val="visible"/>
                                      </p:to>
                                    </p:set>
                                    <p:animEffect transition="in" filter="fade">
                                      <p:cBhvr>
                                        <p:cTn id="12" dur="500"/>
                                        <p:tgtEl>
                                          <p:spTgt spid="568"/>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58454"/>
                                        </p:tgtEl>
                                        <p:attrNameLst>
                                          <p:attrName>style.visibility</p:attrName>
                                        </p:attrNameLst>
                                      </p:cBhvr>
                                      <p:to>
                                        <p:strVal val="visible"/>
                                      </p:to>
                                    </p:set>
                                    <p:animEffect transition="in" filter="fade">
                                      <p:cBhvr>
                                        <p:cTn id="16" dur="500"/>
                                        <p:tgtEl>
                                          <p:spTgt spid="58454"/>
                                        </p:tgtEl>
                                      </p:cBhvr>
                                    </p:animEffect>
                                  </p:childTnLst>
                                </p:cTn>
                              </p:par>
                              <p:par>
                                <p:cTn id="17" presetID="1" presetClass="entr" presetSubtype="0" fill="hold" grpId="0" nodeType="withEffect">
                                  <p:stCondLst>
                                    <p:cond delay="0"/>
                                  </p:stCondLst>
                                  <p:childTnLst>
                                    <p:set>
                                      <p:cBhvr>
                                        <p:cTn id="18" dur="1" fill="hold">
                                          <p:stCondLst>
                                            <p:cond delay="0"/>
                                          </p:stCondLst>
                                        </p:cTn>
                                        <p:tgtEl>
                                          <p:spTgt spid="654"/>
                                        </p:tgtEl>
                                        <p:attrNameLst>
                                          <p:attrName>style.visibility</p:attrName>
                                        </p:attrNameLst>
                                      </p:cBhvr>
                                      <p:to>
                                        <p:strVal val="visible"/>
                                      </p:to>
                                    </p:set>
                                  </p:childTnLst>
                                </p:cTn>
                              </p:par>
                              <p:par>
                                <p:cTn id="19" presetID="10" presetClass="entr" presetSubtype="0"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8455"/>
                                        </p:tgtEl>
                                        <p:attrNameLst>
                                          <p:attrName>style.visibility</p:attrName>
                                        </p:attrNameLst>
                                      </p:cBhvr>
                                      <p:to>
                                        <p:strVal val="visible"/>
                                      </p:to>
                                    </p:set>
                                    <p:animEffect transition="in" filter="fade">
                                      <p:cBhvr>
                                        <p:cTn id="26" dur="500"/>
                                        <p:tgtEl>
                                          <p:spTgt spid="584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8" grpId="0" animBg="1"/>
      <p:bldP spid="58455" grpId="0"/>
      <p:bldP spid="65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Single-state models cannot account for spontaneous recovery</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3125" y="1316725"/>
            <a:ext cx="5031055" cy="361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3289083" y="1316726"/>
            <a:ext cx="998530" cy="32816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4287613" y="1309026"/>
            <a:ext cx="1152150" cy="34045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3365893" y="2294077"/>
            <a:ext cx="844910" cy="18818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539475" y="5080415"/>
            <a:ext cx="8141860" cy="646331"/>
          </a:xfrm>
          <a:prstGeom prst="rect">
            <a:avLst/>
          </a:prstGeom>
          <a:noFill/>
        </p:spPr>
        <p:txBody>
          <a:bodyPr wrap="square" rtlCol="0">
            <a:spAutoFit/>
          </a:bodyPr>
          <a:lstStyle/>
          <a:p>
            <a:pPr algn="ctr"/>
            <a:r>
              <a:rPr lang="en-US" b="1" dirty="0" smtClean="0"/>
              <a:t>Spontaneous recovery: </a:t>
            </a:r>
            <a:r>
              <a:rPr lang="en-US" dirty="0" smtClean="0"/>
              <a:t>Re-expression of a previously learned motor memory following extinction</a:t>
            </a:r>
            <a:endParaRPr lang="en-US" b="1" dirty="0"/>
          </a:p>
        </p:txBody>
      </p:sp>
      <p:sp>
        <p:nvSpPr>
          <p:cNvPr id="16" name="Freeform 9"/>
          <p:cNvSpPr>
            <a:spLocks/>
          </p:cNvSpPr>
          <p:nvPr/>
        </p:nvSpPr>
        <p:spPr bwMode="auto">
          <a:xfrm>
            <a:off x="6607176" y="2203450"/>
            <a:ext cx="1741488" cy="890588"/>
          </a:xfrm>
          <a:custGeom>
            <a:avLst/>
            <a:gdLst>
              <a:gd name="T0" fmla="*/ 1568 w 2194"/>
              <a:gd name="T1" fmla="*/ 1 h 1120"/>
              <a:gd name="T2" fmla="*/ 1579 w 2194"/>
              <a:gd name="T3" fmla="*/ 12 h 1120"/>
              <a:gd name="T4" fmla="*/ 1610 w 2194"/>
              <a:gd name="T5" fmla="*/ 386 h 1120"/>
              <a:gd name="T6" fmla="*/ 1673 w 2194"/>
              <a:gd name="T7" fmla="*/ 943 h 1120"/>
              <a:gd name="T8" fmla="*/ 1725 w 2194"/>
              <a:gd name="T9" fmla="*/ 1023 h 1120"/>
              <a:gd name="T10" fmla="*/ 1836 w 2194"/>
              <a:gd name="T11" fmla="*/ 1052 h 1120"/>
              <a:gd name="T12" fmla="*/ 2019 w 2194"/>
              <a:gd name="T13" fmla="*/ 1072 h 1120"/>
              <a:gd name="T14" fmla="*/ 2194 w 2194"/>
              <a:gd name="T15" fmla="*/ 1078 h 1120"/>
              <a:gd name="T16" fmla="*/ 2164 w 2194"/>
              <a:gd name="T17" fmla="*/ 1116 h 1120"/>
              <a:gd name="T18" fmla="*/ 1914 w 2194"/>
              <a:gd name="T19" fmla="*/ 1101 h 1120"/>
              <a:gd name="T20" fmla="*/ 1824 w 2194"/>
              <a:gd name="T21" fmla="*/ 1089 h 1120"/>
              <a:gd name="T22" fmla="*/ 1710 w 2194"/>
              <a:gd name="T23" fmla="*/ 1058 h 1120"/>
              <a:gd name="T24" fmla="*/ 1651 w 2194"/>
              <a:gd name="T25" fmla="*/ 1032 h 1120"/>
              <a:gd name="T26" fmla="*/ 1646 w 2194"/>
              <a:gd name="T27" fmla="*/ 1019 h 1120"/>
              <a:gd name="T28" fmla="*/ 1603 w 2194"/>
              <a:gd name="T29" fmla="*/ 691 h 1120"/>
              <a:gd name="T30" fmla="*/ 1543 w 2194"/>
              <a:gd name="T31" fmla="*/ 38 h 1120"/>
              <a:gd name="T32" fmla="*/ 1249 w 2194"/>
              <a:gd name="T33" fmla="*/ 50 h 1120"/>
              <a:gd name="T34" fmla="*/ 1090 w 2194"/>
              <a:gd name="T35" fmla="*/ 74 h 1120"/>
              <a:gd name="T36" fmla="*/ 1028 w 2194"/>
              <a:gd name="T37" fmla="*/ 90 h 1120"/>
              <a:gd name="T38" fmla="*/ 934 w 2194"/>
              <a:gd name="T39" fmla="*/ 133 h 1120"/>
              <a:gd name="T40" fmla="*/ 856 w 2194"/>
              <a:gd name="T41" fmla="*/ 190 h 1120"/>
              <a:gd name="T42" fmla="*/ 787 w 2194"/>
              <a:gd name="T43" fmla="*/ 271 h 1120"/>
              <a:gd name="T44" fmla="*/ 726 w 2194"/>
              <a:gd name="T45" fmla="*/ 382 h 1120"/>
              <a:gd name="T46" fmla="*/ 663 w 2194"/>
              <a:gd name="T47" fmla="*/ 541 h 1120"/>
              <a:gd name="T48" fmla="*/ 601 w 2194"/>
              <a:gd name="T49" fmla="*/ 774 h 1120"/>
              <a:gd name="T50" fmla="*/ 569 w 2194"/>
              <a:gd name="T51" fmla="*/ 926 h 1120"/>
              <a:gd name="T52" fmla="*/ 538 w 2194"/>
              <a:gd name="T53" fmla="*/ 1108 h 1120"/>
              <a:gd name="T54" fmla="*/ 527 w 2194"/>
              <a:gd name="T55" fmla="*/ 1119 h 1120"/>
              <a:gd name="T56" fmla="*/ 0 w 2194"/>
              <a:gd name="T57" fmla="*/ 1120 h 1120"/>
              <a:gd name="T58" fmla="*/ 504 w 2194"/>
              <a:gd name="T59" fmla="*/ 1082 h 1120"/>
              <a:gd name="T60" fmla="*/ 534 w 2194"/>
              <a:gd name="T61" fmla="*/ 911 h 1120"/>
              <a:gd name="T62" fmla="*/ 597 w 2194"/>
              <a:gd name="T63" fmla="*/ 631 h 1120"/>
              <a:gd name="T64" fmla="*/ 658 w 2194"/>
              <a:gd name="T65" fmla="*/ 439 h 1120"/>
              <a:gd name="T66" fmla="*/ 721 w 2194"/>
              <a:gd name="T67" fmla="*/ 307 h 1120"/>
              <a:gd name="T68" fmla="*/ 756 w 2194"/>
              <a:gd name="T69" fmla="*/ 249 h 1120"/>
              <a:gd name="T70" fmla="*/ 830 w 2194"/>
              <a:gd name="T71" fmla="*/ 163 h 1120"/>
              <a:gd name="T72" fmla="*/ 878 w 2194"/>
              <a:gd name="T73" fmla="*/ 124 h 1120"/>
              <a:gd name="T74" fmla="*/ 961 w 2194"/>
              <a:gd name="T75" fmla="*/ 75 h 1120"/>
              <a:gd name="T76" fmla="*/ 1075 w 2194"/>
              <a:gd name="T77" fmla="*/ 38 h 1120"/>
              <a:gd name="T78" fmla="*/ 1154 w 2194"/>
              <a:gd name="T79" fmla="*/ 23 h 1120"/>
              <a:gd name="T80" fmla="*/ 1373 w 2194"/>
              <a:gd name="T81" fmla="*/ 5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94" h="1120">
                <a:moveTo>
                  <a:pt x="1561" y="0"/>
                </a:moveTo>
                <a:lnTo>
                  <a:pt x="1568" y="1"/>
                </a:lnTo>
                <a:lnTo>
                  <a:pt x="1575" y="5"/>
                </a:lnTo>
                <a:lnTo>
                  <a:pt x="1579" y="12"/>
                </a:lnTo>
                <a:lnTo>
                  <a:pt x="1580" y="19"/>
                </a:lnTo>
                <a:lnTo>
                  <a:pt x="1610" y="386"/>
                </a:lnTo>
                <a:lnTo>
                  <a:pt x="1642" y="691"/>
                </a:lnTo>
                <a:lnTo>
                  <a:pt x="1673" y="943"/>
                </a:lnTo>
                <a:lnTo>
                  <a:pt x="1683" y="1005"/>
                </a:lnTo>
                <a:lnTo>
                  <a:pt x="1725" y="1023"/>
                </a:lnTo>
                <a:lnTo>
                  <a:pt x="1777" y="1039"/>
                </a:lnTo>
                <a:lnTo>
                  <a:pt x="1836" y="1052"/>
                </a:lnTo>
                <a:lnTo>
                  <a:pt x="1914" y="1063"/>
                </a:lnTo>
                <a:lnTo>
                  <a:pt x="2019" y="1072"/>
                </a:lnTo>
                <a:lnTo>
                  <a:pt x="2164" y="1078"/>
                </a:lnTo>
                <a:lnTo>
                  <a:pt x="2194" y="1078"/>
                </a:lnTo>
                <a:lnTo>
                  <a:pt x="2194" y="1116"/>
                </a:lnTo>
                <a:lnTo>
                  <a:pt x="2164" y="1116"/>
                </a:lnTo>
                <a:lnTo>
                  <a:pt x="2019" y="1111"/>
                </a:lnTo>
                <a:lnTo>
                  <a:pt x="1914" y="1101"/>
                </a:lnTo>
                <a:lnTo>
                  <a:pt x="1831" y="1090"/>
                </a:lnTo>
                <a:lnTo>
                  <a:pt x="1824" y="1089"/>
                </a:lnTo>
                <a:lnTo>
                  <a:pt x="1762" y="1075"/>
                </a:lnTo>
                <a:lnTo>
                  <a:pt x="1710" y="1058"/>
                </a:lnTo>
                <a:lnTo>
                  <a:pt x="1658" y="1037"/>
                </a:lnTo>
                <a:lnTo>
                  <a:pt x="1651" y="1032"/>
                </a:lnTo>
                <a:lnTo>
                  <a:pt x="1647" y="1026"/>
                </a:lnTo>
                <a:lnTo>
                  <a:pt x="1646" y="1019"/>
                </a:lnTo>
                <a:lnTo>
                  <a:pt x="1635" y="943"/>
                </a:lnTo>
                <a:lnTo>
                  <a:pt x="1603" y="691"/>
                </a:lnTo>
                <a:lnTo>
                  <a:pt x="1572" y="386"/>
                </a:lnTo>
                <a:lnTo>
                  <a:pt x="1543" y="38"/>
                </a:lnTo>
                <a:lnTo>
                  <a:pt x="1373" y="44"/>
                </a:lnTo>
                <a:lnTo>
                  <a:pt x="1249" y="50"/>
                </a:lnTo>
                <a:lnTo>
                  <a:pt x="1154" y="61"/>
                </a:lnTo>
                <a:lnTo>
                  <a:pt x="1090" y="74"/>
                </a:lnTo>
                <a:lnTo>
                  <a:pt x="1090" y="74"/>
                </a:lnTo>
                <a:lnTo>
                  <a:pt x="1028" y="90"/>
                </a:lnTo>
                <a:lnTo>
                  <a:pt x="976" y="111"/>
                </a:lnTo>
                <a:lnTo>
                  <a:pt x="934" y="133"/>
                </a:lnTo>
                <a:lnTo>
                  <a:pt x="895" y="159"/>
                </a:lnTo>
                <a:lnTo>
                  <a:pt x="856" y="190"/>
                </a:lnTo>
                <a:lnTo>
                  <a:pt x="815" y="235"/>
                </a:lnTo>
                <a:lnTo>
                  <a:pt x="787" y="271"/>
                </a:lnTo>
                <a:lnTo>
                  <a:pt x="757" y="322"/>
                </a:lnTo>
                <a:lnTo>
                  <a:pt x="726" y="382"/>
                </a:lnTo>
                <a:lnTo>
                  <a:pt x="694" y="454"/>
                </a:lnTo>
                <a:lnTo>
                  <a:pt x="663" y="541"/>
                </a:lnTo>
                <a:lnTo>
                  <a:pt x="632" y="646"/>
                </a:lnTo>
                <a:lnTo>
                  <a:pt x="601" y="774"/>
                </a:lnTo>
                <a:lnTo>
                  <a:pt x="569" y="926"/>
                </a:lnTo>
                <a:lnTo>
                  <a:pt x="569" y="926"/>
                </a:lnTo>
                <a:lnTo>
                  <a:pt x="539" y="1101"/>
                </a:lnTo>
                <a:lnTo>
                  <a:pt x="538" y="1108"/>
                </a:lnTo>
                <a:lnTo>
                  <a:pt x="534" y="1115"/>
                </a:lnTo>
                <a:lnTo>
                  <a:pt x="527" y="1119"/>
                </a:lnTo>
                <a:lnTo>
                  <a:pt x="520" y="1120"/>
                </a:lnTo>
                <a:lnTo>
                  <a:pt x="0" y="1120"/>
                </a:lnTo>
                <a:lnTo>
                  <a:pt x="0" y="1082"/>
                </a:lnTo>
                <a:lnTo>
                  <a:pt x="504" y="1082"/>
                </a:lnTo>
                <a:lnTo>
                  <a:pt x="532" y="917"/>
                </a:lnTo>
                <a:lnTo>
                  <a:pt x="534" y="911"/>
                </a:lnTo>
                <a:lnTo>
                  <a:pt x="565" y="759"/>
                </a:lnTo>
                <a:lnTo>
                  <a:pt x="597" y="631"/>
                </a:lnTo>
                <a:lnTo>
                  <a:pt x="627" y="526"/>
                </a:lnTo>
                <a:lnTo>
                  <a:pt x="658" y="439"/>
                </a:lnTo>
                <a:lnTo>
                  <a:pt x="690" y="367"/>
                </a:lnTo>
                <a:lnTo>
                  <a:pt x="721" y="307"/>
                </a:lnTo>
                <a:lnTo>
                  <a:pt x="752" y="256"/>
                </a:lnTo>
                <a:lnTo>
                  <a:pt x="756" y="249"/>
                </a:lnTo>
                <a:lnTo>
                  <a:pt x="787" y="208"/>
                </a:lnTo>
                <a:lnTo>
                  <a:pt x="830" y="163"/>
                </a:lnTo>
                <a:lnTo>
                  <a:pt x="871" y="128"/>
                </a:lnTo>
                <a:lnTo>
                  <a:pt x="878" y="124"/>
                </a:lnTo>
                <a:lnTo>
                  <a:pt x="919" y="97"/>
                </a:lnTo>
                <a:lnTo>
                  <a:pt x="961" y="75"/>
                </a:lnTo>
                <a:lnTo>
                  <a:pt x="1013" y="55"/>
                </a:lnTo>
                <a:lnTo>
                  <a:pt x="1075" y="38"/>
                </a:lnTo>
                <a:lnTo>
                  <a:pt x="1082" y="37"/>
                </a:lnTo>
                <a:lnTo>
                  <a:pt x="1154" y="23"/>
                </a:lnTo>
                <a:lnTo>
                  <a:pt x="1249" y="12"/>
                </a:lnTo>
                <a:lnTo>
                  <a:pt x="1373" y="5"/>
                </a:lnTo>
                <a:lnTo>
                  <a:pt x="1561"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2495" name="Group 62494"/>
          <p:cNvGrpSpPr/>
          <p:nvPr/>
        </p:nvGrpSpPr>
        <p:grpSpPr>
          <a:xfrm>
            <a:off x="5832476" y="1978025"/>
            <a:ext cx="2960688" cy="2592388"/>
            <a:chOff x="5832476" y="1978025"/>
            <a:chExt cx="2960688" cy="2592388"/>
          </a:xfrm>
        </p:grpSpPr>
        <p:sp>
          <p:nvSpPr>
            <p:cNvPr id="15" name="Freeform 8"/>
            <p:cNvSpPr>
              <a:spLocks/>
            </p:cNvSpPr>
            <p:nvPr/>
          </p:nvSpPr>
          <p:spPr bwMode="auto">
            <a:xfrm>
              <a:off x="6607176" y="2044700"/>
              <a:ext cx="1741488" cy="2065338"/>
            </a:xfrm>
            <a:custGeom>
              <a:avLst/>
              <a:gdLst>
                <a:gd name="T0" fmla="*/ 501 w 2194"/>
                <a:gd name="T1" fmla="*/ 0 h 2601"/>
                <a:gd name="T2" fmla="*/ 1569 w 2194"/>
                <a:gd name="T3" fmla="*/ 0 h 2601"/>
                <a:gd name="T4" fmla="*/ 1569 w 2194"/>
                <a:gd name="T5" fmla="*/ 1 h 2601"/>
                <a:gd name="T6" fmla="*/ 1580 w 2194"/>
                <a:gd name="T7" fmla="*/ 2582 h 2601"/>
                <a:gd name="T8" fmla="*/ 1635 w 2194"/>
                <a:gd name="T9" fmla="*/ 2582 h 2601"/>
                <a:gd name="T10" fmla="*/ 1646 w 2194"/>
                <a:gd name="T11" fmla="*/ 1301 h 2601"/>
                <a:gd name="T12" fmla="*/ 1647 w 2194"/>
                <a:gd name="T13" fmla="*/ 1294 h 2601"/>
                <a:gd name="T14" fmla="*/ 1651 w 2194"/>
                <a:gd name="T15" fmla="*/ 1287 h 2601"/>
                <a:gd name="T16" fmla="*/ 1658 w 2194"/>
                <a:gd name="T17" fmla="*/ 1283 h 2601"/>
                <a:gd name="T18" fmla="*/ 1665 w 2194"/>
                <a:gd name="T19" fmla="*/ 1282 h 2601"/>
                <a:gd name="T20" fmla="*/ 2194 w 2194"/>
                <a:gd name="T21" fmla="*/ 1282 h 2601"/>
                <a:gd name="T22" fmla="*/ 2194 w 2194"/>
                <a:gd name="T23" fmla="*/ 1320 h 2601"/>
                <a:gd name="T24" fmla="*/ 1684 w 2194"/>
                <a:gd name="T25" fmla="*/ 1320 h 2601"/>
                <a:gd name="T26" fmla="*/ 1673 w 2194"/>
                <a:gd name="T27" fmla="*/ 2601 h 2601"/>
                <a:gd name="T28" fmla="*/ 1673 w 2194"/>
                <a:gd name="T29" fmla="*/ 2601 h 2601"/>
                <a:gd name="T30" fmla="*/ 1542 w 2194"/>
                <a:gd name="T31" fmla="*/ 2601 h 2601"/>
                <a:gd name="T32" fmla="*/ 1542 w 2194"/>
                <a:gd name="T33" fmla="*/ 2601 h 2601"/>
                <a:gd name="T34" fmla="*/ 1531 w 2194"/>
                <a:gd name="T35" fmla="*/ 20 h 2601"/>
                <a:gd name="T36" fmla="*/ 539 w 2194"/>
                <a:gd name="T37" fmla="*/ 20 h 2601"/>
                <a:gd name="T38" fmla="*/ 530 w 2194"/>
                <a:gd name="T39" fmla="*/ 1301 h 2601"/>
                <a:gd name="T40" fmla="*/ 528 w 2194"/>
                <a:gd name="T41" fmla="*/ 1308 h 2601"/>
                <a:gd name="T42" fmla="*/ 524 w 2194"/>
                <a:gd name="T43" fmla="*/ 1315 h 2601"/>
                <a:gd name="T44" fmla="*/ 517 w 2194"/>
                <a:gd name="T45" fmla="*/ 1319 h 2601"/>
                <a:gd name="T46" fmla="*/ 510 w 2194"/>
                <a:gd name="T47" fmla="*/ 1320 h 2601"/>
                <a:gd name="T48" fmla="*/ 0 w 2194"/>
                <a:gd name="T49" fmla="*/ 1320 h 2601"/>
                <a:gd name="T50" fmla="*/ 0 w 2194"/>
                <a:gd name="T51" fmla="*/ 1282 h 2601"/>
                <a:gd name="T52" fmla="*/ 491 w 2194"/>
                <a:gd name="T53" fmla="*/ 1282 h 2601"/>
                <a:gd name="T54" fmla="*/ 501 w 2194"/>
                <a:gd name="T55" fmla="*/ 1 h 2601"/>
                <a:gd name="T56" fmla="*/ 501 w 2194"/>
                <a:gd name="T57" fmla="*/ 0 h 2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4" h="2601">
                  <a:moveTo>
                    <a:pt x="501" y="0"/>
                  </a:moveTo>
                  <a:lnTo>
                    <a:pt x="1569" y="0"/>
                  </a:lnTo>
                  <a:lnTo>
                    <a:pt x="1569" y="1"/>
                  </a:lnTo>
                  <a:lnTo>
                    <a:pt x="1580" y="2582"/>
                  </a:lnTo>
                  <a:lnTo>
                    <a:pt x="1635" y="2582"/>
                  </a:lnTo>
                  <a:lnTo>
                    <a:pt x="1646" y="1301"/>
                  </a:lnTo>
                  <a:lnTo>
                    <a:pt x="1647" y="1294"/>
                  </a:lnTo>
                  <a:lnTo>
                    <a:pt x="1651" y="1287"/>
                  </a:lnTo>
                  <a:lnTo>
                    <a:pt x="1658" y="1283"/>
                  </a:lnTo>
                  <a:lnTo>
                    <a:pt x="1665" y="1282"/>
                  </a:lnTo>
                  <a:lnTo>
                    <a:pt x="2194" y="1282"/>
                  </a:lnTo>
                  <a:lnTo>
                    <a:pt x="2194" y="1320"/>
                  </a:lnTo>
                  <a:lnTo>
                    <a:pt x="1684" y="1320"/>
                  </a:lnTo>
                  <a:lnTo>
                    <a:pt x="1673" y="2601"/>
                  </a:lnTo>
                  <a:lnTo>
                    <a:pt x="1673" y="2601"/>
                  </a:lnTo>
                  <a:lnTo>
                    <a:pt x="1542" y="2601"/>
                  </a:lnTo>
                  <a:lnTo>
                    <a:pt x="1542" y="2601"/>
                  </a:lnTo>
                  <a:lnTo>
                    <a:pt x="1531" y="20"/>
                  </a:lnTo>
                  <a:lnTo>
                    <a:pt x="539" y="20"/>
                  </a:lnTo>
                  <a:lnTo>
                    <a:pt x="530" y="1301"/>
                  </a:lnTo>
                  <a:lnTo>
                    <a:pt x="528" y="1308"/>
                  </a:lnTo>
                  <a:lnTo>
                    <a:pt x="524" y="1315"/>
                  </a:lnTo>
                  <a:lnTo>
                    <a:pt x="517" y="1319"/>
                  </a:lnTo>
                  <a:lnTo>
                    <a:pt x="510" y="1320"/>
                  </a:lnTo>
                  <a:lnTo>
                    <a:pt x="0" y="1320"/>
                  </a:lnTo>
                  <a:lnTo>
                    <a:pt x="0" y="1282"/>
                  </a:lnTo>
                  <a:lnTo>
                    <a:pt x="491" y="1282"/>
                  </a:lnTo>
                  <a:lnTo>
                    <a:pt x="501" y="1"/>
                  </a:lnTo>
                  <a:lnTo>
                    <a:pt x="50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2494" name="Group 62493"/>
            <p:cNvGrpSpPr/>
            <p:nvPr/>
          </p:nvGrpSpPr>
          <p:grpSpPr>
            <a:xfrm>
              <a:off x="6569076" y="4110038"/>
              <a:ext cx="2224088" cy="460375"/>
              <a:chOff x="6569076" y="4110038"/>
              <a:chExt cx="2224088" cy="460375"/>
            </a:xfrm>
          </p:grpSpPr>
          <p:sp>
            <p:nvSpPr>
              <p:cNvPr id="18" name="Line 11"/>
              <p:cNvSpPr>
                <a:spLocks noChangeShapeType="1"/>
              </p:cNvSpPr>
              <p:nvPr/>
            </p:nvSpPr>
            <p:spPr bwMode="auto">
              <a:xfrm>
                <a:off x="6607176" y="4110038"/>
                <a:ext cx="2065338"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2"/>
              <p:cNvSpPr>
                <a:spLocks noChangeShapeType="1"/>
              </p:cNvSpPr>
              <p:nvPr/>
            </p:nvSpPr>
            <p:spPr bwMode="auto">
              <a:xfrm>
                <a:off x="6607176"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Freeform 13"/>
              <p:cNvSpPr>
                <a:spLocks noEditPoints="1"/>
              </p:cNvSpPr>
              <p:nvPr/>
            </p:nvSpPr>
            <p:spPr bwMode="auto">
              <a:xfrm>
                <a:off x="6569076" y="4265613"/>
                <a:ext cx="71438" cy="107950"/>
              </a:xfrm>
              <a:custGeom>
                <a:avLst/>
                <a:gdLst>
                  <a:gd name="T0" fmla="*/ 43 w 89"/>
                  <a:gd name="T1" fmla="*/ 13 h 135"/>
                  <a:gd name="T2" fmla="*/ 34 w 89"/>
                  <a:gd name="T3" fmla="*/ 17 h 135"/>
                  <a:gd name="T4" fmla="*/ 26 w 89"/>
                  <a:gd name="T5" fmla="*/ 27 h 135"/>
                  <a:gd name="T6" fmla="*/ 19 w 89"/>
                  <a:gd name="T7" fmla="*/ 45 h 135"/>
                  <a:gd name="T8" fmla="*/ 17 w 89"/>
                  <a:gd name="T9" fmla="*/ 68 h 135"/>
                  <a:gd name="T10" fmla="*/ 19 w 89"/>
                  <a:gd name="T11" fmla="*/ 91 h 135"/>
                  <a:gd name="T12" fmla="*/ 24 w 89"/>
                  <a:gd name="T13" fmla="*/ 108 h 135"/>
                  <a:gd name="T14" fmla="*/ 33 w 89"/>
                  <a:gd name="T15" fmla="*/ 117 h 135"/>
                  <a:gd name="T16" fmla="*/ 43 w 89"/>
                  <a:gd name="T17" fmla="*/ 122 h 135"/>
                  <a:gd name="T18" fmla="*/ 53 w 89"/>
                  <a:gd name="T19" fmla="*/ 119 h 135"/>
                  <a:gd name="T20" fmla="*/ 61 w 89"/>
                  <a:gd name="T21" fmla="*/ 112 h 135"/>
                  <a:gd name="T22" fmla="*/ 67 w 89"/>
                  <a:gd name="T23" fmla="*/ 101 h 135"/>
                  <a:gd name="T24" fmla="*/ 69 w 89"/>
                  <a:gd name="T25" fmla="*/ 86 h 135"/>
                  <a:gd name="T26" fmla="*/ 71 w 89"/>
                  <a:gd name="T27" fmla="*/ 67 h 135"/>
                  <a:gd name="T28" fmla="*/ 69 w 89"/>
                  <a:gd name="T29" fmla="*/ 49 h 135"/>
                  <a:gd name="T30" fmla="*/ 67 w 89"/>
                  <a:gd name="T31" fmla="*/ 34 h 135"/>
                  <a:gd name="T32" fmla="*/ 61 w 89"/>
                  <a:gd name="T33" fmla="*/ 23 h 135"/>
                  <a:gd name="T34" fmla="*/ 54 w 89"/>
                  <a:gd name="T35" fmla="*/ 16 h 135"/>
                  <a:gd name="T36" fmla="*/ 43 w 89"/>
                  <a:gd name="T37" fmla="*/ 13 h 135"/>
                  <a:gd name="T38" fmla="*/ 45 w 89"/>
                  <a:gd name="T39" fmla="*/ 0 h 135"/>
                  <a:gd name="T40" fmla="*/ 60 w 89"/>
                  <a:gd name="T41" fmla="*/ 2 h 135"/>
                  <a:gd name="T42" fmla="*/ 72 w 89"/>
                  <a:gd name="T43" fmla="*/ 12 h 135"/>
                  <a:gd name="T44" fmla="*/ 80 w 89"/>
                  <a:gd name="T45" fmla="*/ 24 h 135"/>
                  <a:gd name="T46" fmla="*/ 86 w 89"/>
                  <a:gd name="T47" fmla="*/ 43 h 135"/>
                  <a:gd name="T48" fmla="*/ 89 w 89"/>
                  <a:gd name="T49" fmla="*/ 67 h 135"/>
                  <a:gd name="T50" fmla="*/ 86 w 89"/>
                  <a:gd name="T51" fmla="*/ 90 h 135"/>
                  <a:gd name="T52" fmla="*/ 80 w 89"/>
                  <a:gd name="T53" fmla="*/ 109 h 135"/>
                  <a:gd name="T54" fmla="*/ 71 w 89"/>
                  <a:gd name="T55" fmla="*/ 124 h 135"/>
                  <a:gd name="T56" fmla="*/ 59 w 89"/>
                  <a:gd name="T57" fmla="*/ 133 h 135"/>
                  <a:gd name="T58" fmla="*/ 43 w 89"/>
                  <a:gd name="T59" fmla="*/ 135 h 135"/>
                  <a:gd name="T60" fmla="*/ 28 w 89"/>
                  <a:gd name="T61" fmla="*/ 133 h 135"/>
                  <a:gd name="T62" fmla="*/ 17 w 89"/>
                  <a:gd name="T63" fmla="*/ 124 h 135"/>
                  <a:gd name="T64" fmla="*/ 8 w 89"/>
                  <a:gd name="T65" fmla="*/ 111 h 135"/>
                  <a:gd name="T66" fmla="*/ 2 w 89"/>
                  <a:gd name="T67" fmla="*/ 91 h 135"/>
                  <a:gd name="T68" fmla="*/ 0 w 89"/>
                  <a:gd name="T69" fmla="*/ 68 h 135"/>
                  <a:gd name="T70" fmla="*/ 2 w 89"/>
                  <a:gd name="T71" fmla="*/ 43 h 135"/>
                  <a:gd name="T72" fmla="*/ 8 w 89"/>
                  <a:gd name="T73" fmla="*/ 26 h 135"/>
                  <a:gd name="T74" fmla="*/ 17 w 89"/>
                  <a:gd name="T75" fmla="*/ 12 h 135"/>
                  <a:gd name="T76" fmla="*/ 30 w 89"/>
                  <a:gd name="T77" fmla="*/ 2 h 135"/>
                  <a:gd name="T78" fmla="*/ 45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3" y="13"/>
                    </a:moveTo>
                    <a:lnTo>
                      <a:pt x="34" y="17"/>
                    </a:lnTo>
                    <a:lnTo>
                      <a:pt x="26" y="27"/>
                    </a:lnTo>
                    <a:lnTo>
                      <a:pt x="19" y="45"/>
                    </a:lnTo>
                    <a:lnTo>
                      <a:pt x="17" y="68"/>
                    </a:lnTo>
                    <a:lnTo>
                      <a:pt x="19" y="91"/>
                    </a:lnTo>
                    <a:lnTo>
                      <a:pt x="24" y="108"/>
                    </a:lnTo>
                    <a:lnTo>
                      <a:pt x="33" y="117"/>
                    </a:lnTo>
                    <a:lnTo>
                      <a:pt x="43" y="122"/>
                    </a:lnTo>
                    <a:lnTo>
                      <a:pt x="53" y="119"/>
                    </a:lnTo>
                    <a:lnTo>
                      <a:pt x="61" y="112"/>
                    </a:lnTo>
                    <a:lnTo>
                      <a:pt x="67" y="101"/>
                    </a:lnTo>
                    <a:lnTo>
                      <a:pt x="69" y="86"/>
                    </a:lnTo>
                    <a:lnTo>
                      <a:pt x="71" y="67"/>
                    </a:lnTo>
                    <a:lnTo>
                      <a:pt x="69" y="49"/>
                    </a:lnTo>
                    <a:lnTo>
                      <a:pt x="67" y="34"/>
                    </a:lnTo>
                    <a:lnTo>
                      <a:pt x="61" y="23"/>
                    </a:lnTo>
                    <a:lnTo>
                      <a:pt x="54" y="16"/>
                    </a:lnTo>
                    <a:lnTo>
                      <a:pt x="43" y="13"/>
                    </a:lnTo>
                    <a:close/>
                    <a:moveTo>
                      <a:pt x="45" y="0"/>
                    </a:moveTo>
                    <a:lnTo>
                      <a:pt x="60" y="2"/>
                    </a:lnTo>
                    <a:lnTo>
                      <a:pt x="72" y="12"/>
                    </a:lnTo>
                    <a:lnTo>
                      <a:pt x="80" y="24"/>
                    </a:lnTo>
                    <a:lnTo>
                      <a:pt x="86" y="43"/>
                    </a:lnTo>
                    <a:lnTo>
                      <a:pt x="89" y="67"/>
                    </a:lnTo>
                    <a:lnTo>
                      <a:pt x="86" y="90"/>
                    </a:lnTo>
                    <a:lnTo>
                      <a:pt x="80" y="109"/>
                    </a:lnTo>
                    <a:lnTo>
                      <a:pt x="71" y="124"/>
                    </a:lnTo>
                    <a:lnTo>
                      <a:pt x="59" y="133"/>
                    </a:lnTo>
                    <a:lnTo>
                      <a:pt x="43" y="135"/>
                    </a:lnTo>
                    <a:lnTo>
                      <a:pt x="28" y="133"/>
                    </a:lnTo>
                    <a:lnTo>
                      <a:pt x="17" y="124"/>
                    </a:lnTo>
                    <a:lnTo>
                      <a:pt x="8" y="111"/>
                    </a:lnTo>
                    <a:lnTo>
                      <a:pt x="2" y="91"/>
                    </a:lnTo>
                    <a:lnTo>
                      <a:pt x="0" y="68"/>
                    </a:lnTo>
                    <a:lnTo>
                      <a:pt x="2" y="43"/>
                    </a:lnTo>
                    <a:lnTo>
                      <a:pt x="8" y="26"/>
                    </a:lnTo>
                    <a:lnTo>
                      <a:pt x="17" y="12"/>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Line 14"/>
              <p:cNvSpPr>
                <a:spLocks noChangeShapeType="1"/>
              </p:cNvSpPr>
              <p:nvPr/>
            </p:nvSpPr>
            <p:spPr bwMode="auto">
              <a:xfrm>
                <a:off x="7021513"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Freeform 15"/>
              <p:cNvSpPr>
                <a:spLocks/>
              </p:cNvSpPr>
              <p:nvPr/>
            </p:nvSpPr>
            <p:spPr bwMode="auto">
              <a:xfrm>
                <a:off x="6938963" y="4267200"/>
                <a:ext cx="65088" cy="106363"/>
              </a:xfrm>
              <a:custGeom>
                <a:avLst/>
                <a:gdLst>
                  <a:gd name="T0" fmla="*/ 15 w 81"/>
                  <a:gd name="T1" fmla="*/ 0 h 133"/>
                  <a:gd name="T2" fmla="*/ 78 w 81"/>
                  <a:gd name="T3" fmla="*/ 0 h 133"/>
                  <a:gd name="T4" fmla="*/ 78 w 81"/>
                  <a:gd name="T5" fmla="*/ 15 h 133"/>
                  <a:gd name="T6" fmla="*/ 29 w 81"/>
                  <a:gd name="T7" fmla="*/ 15 h 133"/>
                  <a:gd name="T8" fmla="*/ 24 w 81"/>
                  <a:gd name="T9" fmla="*/ 48 h 133"/>
                  <a:gd name="T10" fmla="*/ 26 w 81"/>
                  <a:gd name="T11" fmla="*/ 48 h 133"/>
                  <a:gd name="T12" fmla="*/ 30 w 81"/>
                  <a:gd name="T13" fmla="*/ 48 h 133"/>
                  <a:gd name="T14" fmla="*/ 35 w 81"/>
                  <a:gd name="T15" fmla="*/ 48 h 133"/>
                  <a:gd name="T16" fmla="*/ 50 w 81"/>
                  <a:gd name="T17" fmla="*/ 50 h 133"/>
                  <a:gd name="T18" fmla="*/ 62 w 81"/>
                  <a:gd name="T19" fmla="*/ 55 h 133"/>
                  <a:gd name="T20" fmla="*/ 72 w 81"/>
                  <a:gd name="T21" fmla="*/ 62 h 133"/>
                  <a:gd name="T22" fmla="*/ 78 w 81"/>
                  <a:gd name="T23" fmla="*/ 74 h 133"/>
                  <a:gd name="T24" fmla="*/ 81 w 81"/>
                  <a:gd name="T25" fmla="*/ 88 h 133"/>
                  <a:gd name="T26" fmla="*/ 77 w 81"/>
                  <a:gd name="T27" fmla="*/ 106 h 133"/>
                  <a:gd name="T28" fmla="*/ 67 w 81"/>
                  <a:gd name="T29" fmla="*/ 121 h 133"/>
                  <a:gd name="T30" fmla="*/ 52 w 81"/>
                  <a:gd name="T31" fmla="*/ 129 h 133"/>
                  <a:gd name="T32" fmla="*/ 33 w 81"/>
                  <a:gd name="T33" fmla="*/ 133 h 133"/>
                  <a:gd name="T34" fmla="*/ 13 w 81"/>
                  <a:gd name="T35" fmla="*/ 131 h 133"/>
                  <a:gd name="T36" fmla="*/ 0 w 81"/>
                  <a:gd name="T37" fmla="*/ 125 h 133"/>
                  <a:gd name="T38" fmla="*/ 4 w 81"/>
                  <a:gd name="T39" fmla="*/ 111 h 133"/>
                  <a:gd name="T40" fmla="*/ 15 w 81"/>
                  <a:gd name="T41" fmla="*/ 117 h 133"/>
                  <a:gd name="T42" fmla="*/ 33 w 81"/>
                  <a:gd name="T43" fmla="*/ 118 h 133"/>
                  <a:gd name="T44" fmla="*/ 44 w 81"/>
                  <a:gd name="T45" fmla="*/ 117 h 133"/>
                  <a:gd name="T46" fmla="*/ 54 w 81"/>
                  <a:gd name="T47" fmla="*/ 111 h 133"/>
                  <a:gd name="T48" fmla="*/ 61 w 81"/>
                  <a:gd name="T49" fmla="*/ 102 h 133"/>
                  <a:gd name="T50" fmla="*/ 63 w 81"/>
                  <a:gd name="T51" fmla="*/ 91 h 133"/>
                  <a:gd name="T52" fmla="*/ 61 w 81"/>
                  <a:gd name="T53" fmla="*/ 78 h 133"/>
                  <a:gd name="T54" fmla="*/ 54 w 81"/>
                  <a:gd name="T55" fmla="*/ 70 h 133"/>
                  <a:gd name="T56" fmla="*/ 43 w 81"/>
                  <a:gd name="T57" fmla="*/ 63 h 133"/>
                  <a:gd name="T58" fmla="*/ 26 w 81"/>
                  <a:gd name="T59" fmla="*/ 62 h 133"/>
                  <a:gd name="T60" fmla="*/ 20 w 81"/>
                  <a:gd name="T61" fmla="*/ 62 h 133"/>
                  <a:gd name="T62" fmla="*/ 13 w 81"/>
                  <a:gd name="T63" fmla="*/ 62 h 133"/>
                  <a:gd name="T64" fmla="*/ 7 w 81"/>
                  <a:gd name="T65" fmla="*/ 63 h 133"/>
                  <a:gd name="T66" fmla="*/ 15 w 81"/>
                  <a:gd name="T6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33">
                    <a:moveTo>
                      <a:pt x="15" y="0"/>
                    </a:moveTo>
                    <a:lnTo>
                      <a:pt x="78" y="0"/>
                    </a:lnTo>
                    <a:lnTo>
                      <a:pt x="78" y="15"/>
                    </a:lnTo>
                    <a:lnTo>
                      <a:pt x="29" y="15"/>
                    </a:lnTo>
                    <a:lnTo>
                      <a:pt x="24" y="48"/>
                    </a:lnTo>
                    <a:lnTo>
                      <a:pt x="26" y="48"/>
                    </a:lnTo>
                    <a:lnTo>
                      <a:pt x="30" y="48"/>
                    </a:lnTo>
                    <a:lnTo>
                      <a:pt x="35" y="48"/>
                    </a:lnTo>
                    <a:lnTo>
                      <a:pt x="50" y="50"/>
                    </a:lnTo>
                    <a:lnTo>
                      <a:pt x="62" y="55"/>
                    </a:lnTo>
                    <a:lnTo>
                      <a:pt x="72" y="62"/>
                    </a:lnTo>
                    <a:lnTo>
                      <a:pt x="78" y="74"/>
                    </a:lnTo>
                    <a:lnTo>
                      <a:pt x="81" y="88"/>
                    </a:lnTo>
                    <a:lnTo>
                      <a:pt x="77" y="106"/>
                    </a:lnTo>
                    <a:lnTo>
                      <a:pt x="67" y="121"/>
                    </a:lnTo>
                    <a:lnTo>
                      <a:pt x="52" y="129"/>
                    </a:lnTo>
                    <a:lnTo>
                      <a:pt x="33" y="133"/>
                    </a:lnTo>
                    <a:lnTo>
                      <a:pt x="13" y="131"/>
                    </a:lnTo>
                    <a:lnTo>
                      <a:pt x="0" y="125"/>
                    </a:lnTo>
                    <a:lnTo>
                      <a:pt x="4" y="111"/>
                    </a:lnTo>
                    <a:lnTo>
                      <a:pt x="15" y="117"/>
                    </a:lnTo>
                    <a:lnTo>
                      <a:pt x="33" y="118"/>
                    </a:lnTo>
                    <a:lnTo>
                      <a:pt x="44" y="117"/>
                    </a:lnTo>
                    <a:lnTo>
                      <a:pt x="54" y="111"/>
                    </a:lnTo>
                    <a:lnTo>
                      <a:pt x="61" y="102"/>
                    </a:lnTo>
                    <a:lnTo>
                      <a:pt x="63" y="91"/>
                    </a:lnTo>
                    <a:lnTo>
                      <a:pt x="61" y="78"/>
                    </a:lnTo>
                    <a:lnTo>
                      <a:pt x="54" y="70"/>
                    </a:lnTo>
                    <a:lnTo>
                      <a:pt x="43" y="63"/>
                    </a:lnTo>
                    <a:lnTo>
                      <a:pt x="26" y="62"/>
                    </a:lnTo>
                    <a:lnTo>
                      <a:pt x="20" y="62"/>
                    </a:lnTo>
                    <a:lnTo>
                      <a:pt x="13" y="62"/>
                    </a:lnTo>
                    <a:lnTo>
                      <a:pt x="7" y="63"/>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6"/>
              <p:cNvSpPr>
                <a:spLocks noEditPoints="1"/>
              </p:cNvSpPr>
              <p:nvPr/>
            </p:nvSpPr>
            <p:spPr bwMode="auto">
              <a:xfrm>
                <a:off x="7026276" y="4265613"/>
                <a:ext cx="69850" cy="107950"/>
              </a:xfrm>
              <a:custGeom>
                <a:avLst/>
                <a:gdLst>
                  <a:gd name="T0" fmla="*/ 45 w 89"/>
                  <a:gd name="T1" fmla="*/ 13 h 135"/>
                  <a:gd name="T2" fmla="*/ 34 w 89"/>
                  <a:gd name="T3" fmla="*/ 17 h 135"/>
                  <a:gd name="T4" fmla="*/ 26 w 89"/>
                  <a:gd name="T5" fmla="*/ 27 h 135"/>
                  <a:gd name="T6" fmla="*/ 20 w 89"/>
                  <a:gd name="T7" fmla="*/ 45 h 135"/>
                  <a:gd name="T8" fmla="*/ 18 w 89"/>
                  <a:gd name="T9" fmla="*/ 68 h 135"/>
                  <a:gd name="T10" fmla="*/ 20 w 89"/>
                  <a:gd name="T11" fmla="*/ 91 h 135"/>
                  <a:gd name="T12" fmla="*/ 26 w 89"/>
                  <a:gd name="T13" fmla="*/ 108 h 135"/>
                  <a:gd name="T14" fmla="*/ 34 w 89"/>
                  <a:gd name="T15" fmla="*/ 117 h 135"/>
                  <a:gd name="T16" fmla="*/ 45 w 89"/>
                  <a:gd name="T17" fmla="*/ 122 h 135"/>
                  <a:gd name="T18" fmla="*/ 55 w 89"/>
                  <a:gd name="T19" fmla="*/ 119 h 135"/>
                  <a:gd name="T20" fmla="*/ 62 w 89"/>
                  <a:gd name="T21" fmla="*/ 112 h 135"/>
                  <a:gd name="T22" fmla="*/ 67 w 89"/>
                  <a:gd name="T23" fmla="*/ 101 h 135"/>
                  <a:gd name="T24" fmla="*/ 70 w 89"/>
                  <a:gd name="T25" fmla="*/ 86 h 135"/>
                  <a:gd name="T26" fmla="*/ 71 w 89"/>
                  <a:gd name="T27" fmla="*/ 67 h 135"/>
                  <a:gd name="T28" fmla="*/ 70 w 89"/>
                  <a:gd name="T29" fmla="*/ 49 h 135"/>
                  <a:gd name="T30" fmla="*/ 67 w 89"/>
                  <a:gd name="T31" fmla="*/ 34 h 135"/>
                  <a:gd name="T32" fmla="*/ 62 w 89"/>
                  <a:gd name="T33" fmla="*/ 23 h 135"/>
                  <a:gd name="T34" fmla="*/ 55 w 89"/>
                  <a:gd name="T35" fmla="*/ 16 h 135"/>
                  <a:gd name="T36" fmla="*/ 45 w 89"/>
                  <a:gd name="T37" fmla="*/ 13 h 135"/>
                  <a:gd name="T38" fmla="*/ 46 w 89"/>
                  <a:gd name="T39" fmla="*/ 0 h 135"/>
                  <a:gd name="T40" fmla="*/ 62 w 89"/>
                  <a:gd name="T41" fmla="*/ 2 h 135"/>
                  <a:gd name="T42" fmla="*/ 72 w 89"/>
                  <a:gd name="T43" fmla="*/ 12 h 135"/>
                  <a:gd name="T44" fmla="*/ 82 w 89"/>
                  <a:gd name="T45" fmla="*/ 24 h 135"/>
                  <a:gd name="T46" fmla="*/ 88 w 89"/>
                  <a:gd name="T47" fmla="*/ 43 h 135"/>
                  <a:gd name="T48" fmla="*/ 89 w 89"/>
                  <a:gd name="T49" fmla="*/ 67 h 135"/>
                  <a:gd name="T50" fmla="*/ 88 w 89"/>
                  <a:gd name="T51" fmla="*/ 90 h 135"/>
                  <a:gd name="T52" fmla="*/ 82 w 89"/>
                  <a:gd name="T53" fmla="*/ 109 h 135"/>
                  <a:gd name="T54" fmla="*/ 72 w 89"/>
                  <a:gd name="T55" fmla="*/ 124 h 135"/>
                  <a:gd name="T56" fmla="*/ 60 w 89"/>
                  <a:gd name="T57" fmla="*/ 133 h 135"/>
                  <a:gd name="T58" fmla="*/ 44 w 89"/>
                  <a:gd name="T59" fmla="*/ 135 h 135"/>
                  <a:gd name="T60" fmla="*/ 30 w 89"/>
                  <a:gd name="T61" fmla="*/ 133 h 135"/>
                  <a:gd name="T62" fmla="*/ 18 w 89"/>
                  <a:gd name="T63" fmla="*/ 124 h 135"/>
                  <a:gd name="T64" fmla="*/ 8 w 89"/>
                  <a:gd name="T65" fmla="*/ 111 h 135"/>
                  <a:gd name="T66" fmla="*/ 3 w 89"/>
                  <a:gd name="T67" fmla="*/ 91 h 135"/>
                  <a:gd name="T68" fmla="*/ 0 w 89"/>
                  <a:gd name="T69" fmla="*/ 68 h 135"/>
                  <a:gd name="T70" fmla="*/ 3 w 89"/>
                  <a:gd name="T71" fmla="*/ 43 h 135"/>
                  <a:gd name="T72" fmla="*/ 9 w 89"/>
                  <a:gd name="T73" fmla="*/ 26 h 135"/>
                  <a:gd name="T74" fmla="*/ 19 w 89"/>
                  <a:gd name="T75" fmla="*/ 12 h 135"/>
                  <a:gd name="T76" fmla="*/ 31 w 89"/>
                  <a:gd name="T77" fmla="*/ 2 h 135"/>
                  <a:gd name="T78" fmla="*/ 46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5" y="13"/>
                    </a:moveTo>
                    <a:lnTo>
                      <a:pt x="34" y="17"/>
                    </a:lnTo>
                    <a:lnTo>
                      <a:pt x="26" y="27"/>
                    </a:lnTo>
                    <a:lnTo>
                      <a:pt x="20" y="45"/>
                    </a:lnTo>
                    <a:lnTo>
                      <a:pt x="18" y="68"/>
                    </a:lnTo>
                    <a:lnTo>
                      <a:pt x="20" y="91"/>
                    </a:lnTo>
                    <a:lnTo>
                      <a:pt x="26" y="108"/>
                    </a:lnTo>
                    <a:lnTo>
                      <a:pt x="34" y="117"/>
                    </a:lnTo>
                    <a:lnTo>
                      <a:pt x="45" y="122"/>
                    </a:lnTo>
                    <a:lnTo>
                      <a:pt x="55" y="119"/>
                    </a:lnTo>
                    <a:lnTo>
                      <a:pt x="62" y="112"/>
                    </a:lnTo>
                    <a:lnTo>
                      <a:pt x="67" y="101"/>
                    </a:lnTo>
                    <a:lnTo>
                      <a:pt x="70" y="86"/>
                    </a:lnTo>
                    <a:lnTo>
                      <a:pt x="71" y="67"/>
                    </a:lnTo>
                    <a:lnTo>
                      <a:pt x="70" y="49"/>
                    </a:lnTo>
                    <a:lnTo>
                      <a:pt x="67" y="34"/>
                    </a:lnTo>
                    <a:lnTo>
                      <a:pt x="62" y="23"/>
                    </a:lnTo>
                    <a:lnTo>
                      <a:pt x="55" y="16"/>
                    </a:lnTo>
                    <a:lnTo>
                      <a:pt x="45" y="13"/>
                    </a:lnTo>
                    <a:close/>
                    <a:moveTo>
                      <a:pt x="46" y="0"/>
                    </a:moveTo>
                    <a:lnTo>
                      <a:pt x="62" y="2"/>
                    </a:lnTo>
                    <a:lnTo>
                      <a:pt x="72" y="12"/>
                    </a:lnTo>
                    <a:lnTo>
                      <a:pt x="82" y="24"/>
                    </a:lnTo>
                    <a:lnTo>
                      <a:pt x="88" y="43"/>
                    </a:lnTo>
                    <a:lnTo>
                      <a:pt x="89" y="67"/>
                    </a:lnTo>
                    <a:lnTo>
                      <a:pt x="88" y="90"/>
                    </a:lnTo>
                    <a:lnTo>
                      <a:pt x="82" y="109"/>
                    </a:lnTo>
                    <a:lnTo>
                      <a:pt x="72" y="124"/>
                    </a:lnTo>
                    <a:lnTo>
                      <a:pt x="60" y="133"/>
                    </a:lnTo>
                    <a:lnTo>
                      <a:pt x="44" y="135"/>
                    </a:lnTo>
                    <a:lnTo>
                      <a:pt x="30" y="133"/>
                    </a:lnTo>
                    <a:lnTo>
                      <a:pt x="18" y="124"/>
                    </a:lnTo>
                    <a:lnTo>
                      <a:pt x="8" y="111"/>
                    </a:lnTo>
                    <a:lnTo>
                      <a:pt x="3" y="91"/>
                    </a:lnTo>
                    <a:lnTo>
                      <a:pt x="0" y="68"/>
                    </a:lnTo>
                    <a:lnTo>
                      <a:pt x="3" y="43"/>
                    </a:lnTo>
                    <a:lnTo>
                      <a:pt x="9" y="26"/>
                    </a:lnTo>
                    <a:lnTo>
                      <a:pt x="19" y="12"/>
                    </a:lnTo>
                    <a:lnTo>
                      <a:pt x="31"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Line 17"/>
              <p:cNvSpPr>
                <a:spLocks noChangeShapeType="1"/>
              </p:cNvSpPr>
              <p:nvPr/>
            </p:nvSpPr>
            <p:spPr bwMode="auto">
              <a:xfrm>
                <a:off x="7434263"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18"/>
              <p:cNvSpPr>
                <a:spLocks/>
              </p:cNvSpPr>
              <p:nvPr/>
            </p:nvSpPr>
            <p:spPr bwMode="auto">
              <a:xfrm>
                <a:off x="7316788" y="4267200"/>
                <a:ext cx="34925" cy="103188"/>
              </a:xfrm>
              <a:custGeom>
                <a:avLst/>
                <a:gdLst>
                  <a:gd name="T0" fmla="*/ 29 w 44"/>
                  <a:gd name="T1" fmla="*/ 0 h 131"/>
                  <a:gd name="T2" fmla="*/ 44 w 44"/>
                  <a:gd name="T3" fmla="*/ 0 h 131"/>
                  <a:gd name="T4" fmla="*/ 44 w 44"/>
                  <a:gd name="T5" fmla="*/ 131 h 131"/>
                  <a:gd name="T6" fmla="*/ 26 w 44"/>
                  <a:gd name="T7" fmla="*/ 131 h 131"/>
                  <a:gd name="T8" fmla="*/ 26 w 44"/>
                  <a:gd name="T9" fmla="*/ 17 h 131"/>
                  <a:gd name="T10" fmla="*/ 26 w 44"/>
                  <a:gd name="T11" fmla="*/ 17 h 131"/>
                  <a:gd name="T12" fmla="*/ 3 w 44"/>
                  <a:gd name="T13" fmla="*/ 29 h 131"/>
                  <a:gd name="T14" fmla="*/ 0 w 44"/>
                  <a:gd name="T15" fmla="*/ 15 h 131"/>
                  <a:gd name="T16" fmla="*/ 29 w 44"/>
                  <a:gd name="T17"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1">
                    <a:moveTo>
                      <a:pt x="29" y="0"/>
                    </a:moveTo>
                    <a:lnTo>
                      <a:pt x="44" y="0"/>
                    </a:lnTo>
                    <a:lnTo>
                      <a:pt x="44" y="131"/>
                    </a:lnTo>
                    <a:lnTo>
                      <a:pt x="26" y="131"/>
                    </a:lnTo>
                    <a:lnTo>
                      <a:pt x="26" y="17"/>
                    </a:lnTo>
                    <a:lnTo>
                      <a:pt x="26" y="17"/>
                    </a:lnTo>
                    <a:lnTo>
                      <a:pt x="3" y="29"/>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9"/>
              <p:cNvSpPr>
                <a:spLocks noEditPoints="1"/>
              </p:cNvSpPr>
              <p:nvPr/>
            </p:nvSpPr>
            <p:spPr bwMode="auto">
              <a:xfrm>
                <a:off x="7394576" y="4265613"/>
                <a:ext cx="71438" cy="107950"/>
              </a:xfrm>
              <a:custGeom>
                <a:avLst/>
                <a:gdLst>
                  <a:gd name="T0" fmla="*/ 45 w 89"/>
                  <a:gd name="T1" fmla="*/ 13 h 135"/>
                  <a:gd name="T2" fmla="*/ 34 w 89"/>
                  <a:gd name="T3" fmla="*/ 17 h 135"/>
                  <a:gd name="T4" fmla="*/ 26 w 89"/>
                  <a:gd name="T5" fmla="*/ 27 h 135"/>
                  <a:gd name="T6" fmla="*/ 21 w 89"/>
                  <a:gd name="T7" fmla="*/ 45 h 135"/>
                  <a:gd name="T8" fmla="*/ 18 w 89"/>
                  <a:gd name="T9" fmla="*/ 68 h 135"/>
                  <a:gd name="T10" fmla="*/ 21 w 89"/>
                  <a:gd name="T11" fmla="*/ 91 h 135"/>
                  <a:gd name="T12" fmla="*/ 26 w 89"/>
                  <a:gd name="T13" fmla="*/ 108 h 135"/>
                  <a:gd name="T14" fmla="*/ 34 w 89"/>
                  <a:gd name="T15" fmla="*/ 117 h 135"/>
                  <a:gd name="T16" fmla="*/ 45 w 89"/>
                  <a:gd name="T17" fmla="*/ 122 h 135"/>
                  <a:gd name="T18" fmla="*/ 55 w 89"/>
                  <a:gd name="T19" fmla="*/ 119 h 135"/>
                  <a:gd name="T20" fmla="*/ 62 w 89"/>
                  <a:gd name="T21" fmla="*/ 112 h 135"/>
                  <a:gd name="T22" fmla="*/ 67 w 89"/>
                  <a:gd name="T23" fmla="*/ 101 h 135"/>
                  <a:gd name="T24" fmla="*/ 70 w 89"/>
                  <a:gd name="T25" fmla="*/ 86 h 135"/>
                  <a:gd name="T26" fmla="*/ 71 w 89"/>
                  <a:gd name="T27" fmla="*/ 67 h 135"/>
                  <a:gd name="T28" fmla="*/ 70 w 89"/>
                  <a:gd name="T29" fmla="*/ 49 h 135"/>
                  <a:gd name="T30" fmla="*/ 67 w 89"/>
                  <a:gd name="T31" fmla="*/ 34 h 135"/>
                  <a:gd name="T32" fmla="*/ 62 w 89"/>
                  <a:gd name="T33" fmla="*/ 23 h 135"/>
                  <a:gd name="T34" fmla="*/ 55 w 89"/>
                  <a:gd name="T35" fmla="*/ 16 h 135"/>
                  <a:gd name="T36" fmla="*/ 45 w 89"/>
                  <a:gd name="T37" fmla="*/ 13 h 135"/>
                  <a:gd name="T38" fmla="*/ 47 w 89"/>
                  <a:gd name="T39" fmla="*/ 0 h 135"/>
                  <a:gd name="T40" fmla="*/ 62 w 89"/>
                  <a:gd name="T41" fmla="*/ 2 h 135"/>
                  <a:gd name="T42" fmla="*/ 73 w 89"/>
                  <a:gd name="T43" fmla="*/ 12 h 135"/>
                  <a:gd name="T44" fmla="*/ 82 w 89"/>
                  <a:gd name="T45" fmla="*/ 24 h 135"/>
                  <a:gd name="T46" fmla="*/ 88 w 89"/>
                  <a:gd name="T47" fmla="*/ 43 h 135"/>
                  <a:gd name="T48" fmla="*/ 89 w 89"/>
                  <a:gd name="T49" fmla="*/ 67 h 135"/>
                  <a:gd name="T50" fmla="*/ 88 w 89"/>
                  <a:gd name="T51" fmla="*/ 90 h 135"/>
                  <a:gd name="T52" fmla="*/ 82 w 89"/>
                  <a:gd name="T53" fmla="*/ 109 h 135"/>
                  <a:gd name="T54" fmla="*/ 73 w 89"/>
                  <a:gd name="T55" fmla="*/ 124 h 135"/>
                  <a:gd name="T56" fmla="*/ 60 w 89"/>
                  <a:gd name="T57" fmla="*/ 133 h 135"/>
                  <a:gd name="T58" fmla="*/ 44 w 89"/>
                  <a:gd name="T59" fmla="*/ 135 h 135"/>
                  <a:gd name="T60" fmla="*/ 30 w 89"/>
                  <a:gd name="T61" fmla="*/ 133 h 135"/>
                  <a:gd name="T62" fmla="*/ 18 w 89"/>
                  <a:gd name="T63" fmla="*/ 124 h 135"/>
                  <a:gd name="T64" fmla="*/ 8 w 89"/>
                  <a:gd name="T65" fmla="*/ 111 h 135"/>
                  <a:gd name="T66" fmla="*/ 3 w 89"/>
                  <a:gd name="T67" fmla="*/ 91 h 135"/>
                  <a:gd name="T68" fmla="*/ 0 w 89"/>
                  <a:gd name="T69" fmla="*/ 68 h 135"/>
                  <a:gd name="T70" fmla="*/ 3 w 89"/>
                  <a:gd name="T71" fmla="*/ 43 h 135"/>
                  <a:gd name="T72" fmla="*/ 10 w 89"/>
                  <a:gd name="T73" fmla="*/ 26 h 135"/>
                  <a:gd name="T74" fmla="*/ 19 w 89"/>
                  <a:gd name="T75" fmla="*/ 12 h 135"/>
                  <a:gd name="T76" fmla="*/ 32 w 89"/>
                  <a:gd name="T77" fmla="*/ 2 h 135"/>
                  <a:gd name="T78" fmla="*/ 47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5" y="13"/>
                    </a:moveTo>
                    <a:lnTo>
                      <a:pt x="34" y="17"/>
                    </a:lnTo>
                    <a:lnTo>
                      <a:pt x="26" y="27"/>
                    </a:lnTo>
                    <a:lnTo>
                      <a:pt x="21" y="45"/>
                    </a:lnTo>
                    <a:lnTo>
                      <a:pt x="18" y="68"/>
                    </a:lnTo>
                    <a:lnTo>
                      <a:pt x="21" y="91"/>
                    </a:lnTo>
                    <a:lnTo>
                      <a:pt x="26" y="108"/>
                    </a:lnTo>
                    <a:lnTo>
                      <a:pt x="34" y="117"/>
                    </a:lnTo>
                    <a:lnTo>
                      <a:pt x="45" y="122"/>
                    </a:lnTo>
                    <a:lnTo>
                      <a:pt x="55" y="119"/>
                    </a:lnTo>
                    <a:lnTo>
                      <a:pt x="62" y="112"/>
                    </a:lnTo>
                    <a:lnTo>
                      <a:pt x="67" y="101"/>
                    </a:lnTo>
                    <a:lnTo>
                      <a:pt x="70" y="86"/>
                    </a:lnTo>
                    <a:lnTo>
                      <a:pt x="71" y="67"/>
                    </a:lnTo>
                    <a:lnTo>
                      <a:pt x="70" y="49"/>
                    </a:lnTo>
                    <a:lnTo>
                      <a:pt x="67" y="34"/>
                    </a:lnTo>
                    <a:lnTo>
                      <a:pt x="62" y="23"/>
                    </a:lnTo>
                    <a:lnTo>
                      <a:pt x="55" y="16"/>
                    </a:lnTo>
                    <a:lnTo>
                      <a:pt x="45" y="13"/>
                    </a:lnTo>
                    <a:close/>
                    <a:moveTo>
                      <a:pt x="47" y="0"/>
                    </a:moveTo>
                    <a:lnTo>
                      <a:pt x="62" y="2"/>
                    </a:lnTo>
                    <a:lnTo>
                      <a:pt x="73" y="12"/>
                    </a:lnTo>
                    <a:lnTo>
                      <a:pt x="82" y="24"/>
                    </a:lnTo>
                    <a:lnTo>
                      <a:pt x="88" y="43"/>
                    </a:lnTo>
                    <a:lnTo>
                      <a:pt x="89" y="67"/>
                    </a:lnTo>
                    <a:lnTo>
                      <a:pt x="88" y="90"/>
                    </a:lnTo>
                    <a:lnTo>
                      <a:pt x="82" y="109"/>
                    </a:lnTo>
                    <a:lnTo>
                      <a:pt x="73" y="124"/>
                    </a:lnTo>
                    <a:lnTo>
                      <a:pt x="60" y="133"/>
                    </a:lnTo>
                    <a:lnTo>
                      <a:pt x="44" y="135"/>
                    </a:lnTo>
                    <a:lnTo>
                      <a:pt x="30" y="133"/>
                    </a:lnTo>
                    <a:lnTo>
                      <a:pt x="18" y="124"/>
                    </a:lnTo>
                    <a:lnTo>
                      <a:pt x="8" y="111"/>
                    </a:lnTo>
                    <a:lnTo>
                      <a:pt x="3" y="91"/>
                    </a:lnTo>
                    <a:lnTo>
                      <a:pt x="0" y="68"/>
                    </a:lnTo>
                    <a:lnTo>
                      <a:pt x="3" y="43"/>
                    </a:lnTo>
                    <a:lnTo>
                      <a:pt x="10" y="26"/>
                    </a:lnTo>
                    <a:lnTo>
                      <a:pt x="19" y="12"/>
                    </a:lnTo>
                    <a:lnTo>
                      <a:pt x="32"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0"/>
              <p:cNvSpPr>
                <a:spLocks noEditPoints="1"/>
              </p:cNvSpPr>
              <p:nvPr/>
            </p:nvSpPr>
            <p:spPr bwMode="auto">
              <a:xfrm>
                <a:off x="7483476" y="4265613"/>
                <a:ext cx="71438" cy="107950"/>
              </a:xfrm>
              <a:custGeom>
                <a:avLst/>
                <a:gdLst>
                  <a:gd name="T0" fmla="*/ 43 w 89"/>
                  <a:gd name="T1" fmla="*/ 13 h 135"/>
                  <a:gd name="T2" fmla="*/ 34 w 89"/>
                  <a:gd name="T3" fmla="*/ 17 h 135"/>
                  <a:gd name="T4" fmla="*/ 26 w 89"/>
                  <a:gd name="T5" fmla="*/ 27 h 135"/>
                  <a:gd name="T6" fmla="*/ 19 w 89"/>
                  <a:gd name="T7" fmla="*/ 45 h 135"/>
                  <a:gd name="T8" fmla="*/ 17 w 89"/>
                  <a:gd name="T9" fmla="*/ 68 h 135"/>
                  <a:gd name="T10" fmla="*/ 19 w 89"/>
                  <a:gd name="T11" fmla="*/ 91 h 135"/>
                  <a:gd name="T12" fmla="*/ 24 w 89"/>
                  <a:gd name="T13" fmla="*/ 108 h 135"/>
                  <a:gd name="T14" fmla="*/ 32 w 89"/>
                  <a:gd name="T15" fmla="*/ 117 h 135"/>
                  <a:gd name="T16" fmla="*/ 43 w 89"/>
                  <a:gd name="T17" fmla="*/ 122 h 135"/>
                  <a:gd name="T18" fmla="*/ 53 w 89"/>
                  <a:gd name="T19" fmla="*/ 119 h 135"/>
                  <a:gd name="T20" fmla="*/ 61 w 89"/>
                  <a:gd name="T21" fmla="*/ 112 h 135"/>
                  <a:gd name="T22" fmla="*/ 67 w 89"/>
                  <a:gd name="T23" fmla="*/ 101 h 135"/>
                  <a:gd name="T24" fmla="*/ 69 w 89"/>
                  <a:gd name="T25" fmla="*/ 86 h 135"/>
                  <a:gd name="T26" fmla="*/ 71 w 89"/>
                  <a:gd name="T27" fmla="*/ 67 h 135"/>
                  <a:gd name="T28" fmla="*/ 69 w 89"/>
                  <a:gd name="T29" fmla="*/ 49 h 135"/>
                  <a:gd name="T30" fmla="*/ 67 w 89"/>
                  <a:gd name="T31" fmla="*/ 34 h 135"/>
                  <a:gd name="T32" fmla="*/ 61 w 89"/>
                  <a:gd name="T33" fmla="*/ 23 h 135"/>
                  <a:gd name="T34" fmla="*/ 54 w 89"/>
                  <a:gd name="T35" fmla="*/ 16 h 135"/>
                  <a:gd name="T36" fmla="*/ 43 w 89"/>
                  <a:gd name="T37" fmla="*/ 13 h 135"/>
                  <a:gd name="T38" fmla="*/ 45 w 89"/>
                  <a:gd name="T39" fmla="*/ 0 h 135"/>
                  <a:gd name="T40" fmla="*/ 60 w 89"/>
                  <a:gd name="T41" fmla="*/ 2 h 135"/>
                  <a:gd name="T42" fmla="*/ 72 w 89"/>
                  <a:gd name="T43" fmla="*/ 12 h 135"/>
                  <a:gd name="T44" fmla="*/ 80 w 89"/>
                  <a:gd name="T45" fmla="*/ 24 h 135"/>
                  <a:gd name="T46" fmla="*/ 86 w 89"/>
                  <a:gd name="T47" fmla="*/ 43 h 135"/>
                  <a:gd name="T48" fmla="*/ 89 w 89"/>
                  <a:gd name="T49" fmla="*/ 67 h 135"/>
                  <a:gd name="T50" fmla="*/ 86 w 89"/>
                  <a:gd name="T51" fmla="*/ 90 h 135"/>
                  <a:gd name="T52" fmla="*/ 80 w 89"/>
                  <a:gd name="T53" fmla="*/ 109 h 135"/>
                  <a:gd name="T54" fmla="*/ 71 w 89"/>
                  <a:gd name="T55" fmla="*/ 124 h 135"/>
                  <a:gd name="T56" fmla="*/ 58 w 89"/>
                  <a:gd name="T57" fmla="*/ 133 h 135"/>
                  <a:gd name="T58" fmla="*/ 43 w 89"/>
                  <a:gd name="T59" fmla="*/ 135 h 135"/>
                  <a:gd name="T60" fmla="*/ 28 w 89"/>
                  <a:gd name="T61" fmla="*/ 133 h 135"/>
                  <a:gd name="T62" fmla="*/ 17 w 89"/>
                  <a:gd name="T63" fmla="*/ 124 h 135"/>
                  <a:gd name="T64" fmla="*/ 8 w 89"/>
                  <a:gd name="T65" fmla="*/ 111 h 135"/>
                  <a:gd name="T66" fmla="*/ 2 w 89"/>
                  <a:gd name="T67" fmla="*/ 91 h 135"/>
                  <a:gd name="T68" fmla="*/ 0 w 89"/>
                  <a:gd name="T69" fmla="*/ 68 h 135"/>
                  <a:gd name="T70" fmla="*/ 2 w 89"/>
                  <a:gd name="T71" fmla="*/ 43 h 135"/>
                  <a:gd name="T72" fmla="*/ 8 w 89"/>
                  <a:gd name="T73" fmla="*/ 26 h 135"/>
                  <a:gd name="T74" fmla="*/ 17 w 89"/>
                  <a:gd name="T75" fmla="*/ 12 h 135"/>
                  <a:gd name="T76" fmla="*/ 30 w 89"/>
                  <a:gd name="T77" fmla="*/ 2 h 135"/>
                  <a:gd name="T78" fmla="*/ 45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3" y="13"/>
                    </a:moveTo>
                    <a:lnTo>
                      <a:pt x="34" y="17"/>
                    </a:lnTo>
                    <a:lnTo>
                      <a:pt x="26" y="27"/>
                    </a:lnTo>
                    <a:lnTo>
                      <a:pt x="19" y="45"/>
                    </a:lnTo>
                    <a:lnTo>
                      <a:pt x="17" y="68"/>
                    </a:lnTo>
                    <a:lnTo>
                      <a:pt x="19" y="91"/>
                    </a:lnTo>
                    <a:lnTo>
                      <a:pt x="24" y="108"/>
                    </a:lnTo>
                    <a:lnTo>
                      <a:pt x="32" y="117"/>
                    </a:lnTo>
                    <a:lnTo>
                      <a:pt x="43" y="122"/>
                    </a:lnTo>
                    <a:lnTo>
                      <a:pt x="53" y="119"/>
                    </a:lnTo>
                    <a:lnTo>
                      <a:pt x="61" y="112"/>
                    </a:lnTo>
                    <a:lnTo>
                      <a:pt x="67" y="101"/>
                    </a:lnTo>
                    <a:lnTo>
                      <a:pt x="69" y="86"/>
                    </a:lnTo>
                    <a:lnTo>
                      <a:pt x="71" y="67"/>
                    </a:lnTo>
                    <a:lnTo>
                      <a:pt x="69" y="49"/>
                    </a:lnTo>
                    <a:lnTo>
                      <a:pt x="67" y="34"/>
                    </a:lnTo>
                    <a:lnTo>
                      <a:pt x="61" y="23"/>
                    </a:lnTo>
                    <a:lnTo>
                      <a:pt x="54" y="16"/>
                    </a:lnTo>
                    <a:lnTo>
                      <a:pt x="43" y="13"/>
                    </a:lnTo>
                    <a:close/>
                    <a:moveTo>
                      <a:pt x="45" y="0"/>
                    </a:moveTo>
                    <a:lnTo>
                      <a:pt x="60" y="2"/>
                    </a:lnTo>
                    <a:lnTo>
                      <a:pt x="72" y="12"/>
                    </a:lnTo>
                    <a:lnTo>
                      <a:pt x="80" y="24"/>
                    </a:lnTo>
                    <a:lnTo>
                      <a:pt x="86" y="43"/>
                    </a:lnTo>
                    <a:lnTo>
                      <a:pt x="89" y="67"/>
                    </a:lnTo>
                    <a:lnTo>
                      <a:pt x="86" y="90"/>
                    </a:lnTo>
                    <a:lnTo>
                      <a:pt x="80" y="109"/>
                    </a:lnTo>
                    <a:lnTo>
                      <a:pt x="71" y="124"/>
                    </a:lnTo>
                    <a:lnTo>
                      <a:pt x="58" y="133"/>
                    </a:lnTo>
                    <a:lnTo>
                      <a:pt x="43" y="135"/>
                    </a:lnTo>
                    <a:lnTo>
                      <a:pt x="28" y="133"/>
                    </a:lnTo>
                    <a:lnTo>
                      <a:pt x="17" y="124"/>
                    </a:lnTo>
                    <a:lnTo>
                      <a:pt x="8" y="111"/>
                    </a:lnTo>
                    <a:lnTo>
                      <a:pt x="2" y="91"/>
                    </a:lnTo>
                    <a:lnTo>
                      <a:pt x="0" y="68"/>
                    </a:lnTo>
                    <a:lnTo>
                      <a:pt x="2" y="43"/>
                    </a:lnTo>
                    <a:lnTo>
                      <a:pt x="8" y="26"/>
                    </a:lnTo>
                    <a:lnTo>
                      <a:pt x="17" y="12"/>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Line 21"/>
              <p:cNvSpPr>
                <a:spLocks noChangeShapeType="1"/>
              </p:cNvSpPr>
              <p:nvPr/>
            </p:nvSpPr>
            <p:spPr bwMode="auto">
              <a:xfrm>
                <a:off x="7847013"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2"/>
              <p:cNvSpPr>
                <a:spLocks/>
              </p:cNvSpPr>
              <p:nvPr/>
            </p:nvSpPr>
            <p:spPr bwMode="auto">
              <a:xfrm>
                <a:off x="7731126" y="4267200"/>
                <a:ext cx="34925" cy="103188"/>
              </a:xfrm>
              <a:custGeom>
                <a:avLst/>
                <a:gdLst>
                  <a:gd name="T0" fmla="*/ 29 w 44"/>
                  <a:gd name="T1" fmla="*/ 0 h 131"/>
                  <a:gd name="T2" fmla="*/ 44 w 44"/>
                  <a:gd name="T3" fmla="*/ 0 h 131"/>
                  <a:gd name="T4" fmla="*/ 44 w 44"/>
                  <a:gd name="T5" fmla="*/ 131 h 131"/>
                  <a:gd name="T6" fmla="*/ 26 w 44"/>
                  <a:gd name="T7" fmla="*/ 131 h 131"/>
                  <a:gd name="T8" fmla="*/ 26 w 44"/>
                  <a:gd name="T9" fmla="*/ 17 h 131"/>
                  <a:gd name="T10" fmla="*/ 26 w 44"/>
                  <a:gd name="T11" fmla="*/ 17 h 131"/>
                  <a:gd name="T12" fmla="*/ 3 w 44"/>
                  <a:gd name="T13" fmla="*/ 29 h 131"/>
                  <a:gd name="T14" fmla="*/ 0 w 44"/>
                  <a:gd name="T15" fmla="*/ 15 h 131"/>
                  <a:gd name="T16" fmla="*/ 29 w 44"/>
                  <a:gd name="T17"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1">
                    <a:moveTo>
                      <a:pt x="29" y="0"/>
                    </a:moveTo>
                    <a:lnTo>
                      <a:pt x="44" y="0"/>
                    </a:lnTo>
                    <a:lnTo>
                      <a:pt x="44" y="131"/>
                    </a:lnTo>
                    <a:lnTo>
                      <a:pt x="26" y="131"/>
                    </a:lnTo>
                    <a:lnTo>
                      <a:pt x="26" y="17"/>
                    </a:lnTo>
                    <a:lnTo>
                      <a:pt x="26" y="17"/>
                    </a:lnTo>
                    <a:lnTo>
                      <a:pt x="3" y="29"/>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3"/>
              <p:cNvSpPr>
                <a:spLocks/>
              </p:cNvSpPr>
              <p:nvPr/>
            </p:nvSpPr>
            <p:spPr bwMode="auto">
              <a:xfrm>
                <a:off x="7808913" y="4267200"/>
                <a:ext cx="63500" cy="106363"/>
              </a:xfrm>
              <a:custGeom>
                <a:avLst/>
                <a:gdLst>
                  <a:gd name="T0" fmla="*/ 17 w 81"/>
                  <a:gd name="T1" fmla="*/ 0 h 133"/>
                  <a:gd name="T2" fmla="*/ 78 w 81"/>
                  <a:gd name="T3" fmla="*/ 0 h 133"/>
                  <a:gd name="T4" fmla="*/ 78 w 81"/>
                  <a:gd name="T5" fmla="*/ 15 h 133"/>
                  <a:gd name="T6" fmla="*/ 29 w 81"/>
                  <a:gd name="T7" fmla="*/ 15 h 133"/>
                  <a:gd name="T8" fmla="*/ 23 w 81"/>
                  <a:gd name="T9" fmla="*/ 48 h 133"/>
                  <a:gd name="T10" fmla="*/ 27 w 81"/>
                  <a:gd name="T11" fmla="*/ 48 h 133"/>
                  <a:gd name="T12" fmla="*/ 30 w 81"/>
                  <a:gd name="T13" fmla="*/ 48 h 133"/>
                  <a:gd name="T14" fmla="*/ 34 w 81"/>
                  <a:gd name="T15" fmla="*/ 48 h 133"/>
                  <a:gd name="T16" fmla="*/ 49 w 81"/>
                  <a:gd name="T17" fmla="*/ 50 h 133"/>
                  <a:gd name="T18" fmla="*/ 63 w 81"/>
                  <a:gd name="T19" fmla="*/ 55 h 133"/>
                  <a:gd name="T20" fmla="*/ 73 w 81"/>
                  <a:gd name="T21" fmla="*/ 62 h 133"/>
                  <a:gd name="T22" fmla="*/ 80 w 81"/>
                  <a:gd name="T23" fmla="*/ 74 h 133"/>
                  <a:gd name="T24" fmla="*/ 81 w 81"/>
                  <a:gd name="T25" fmla="*/ 88 h 133"/>
                  <a:gd name="T26" fmla="*/ 78 w 81"/>
                  <a:gd name="T27" fmla="*/ 106 h 133"/>
                  <a:gd name="T28" fmla="*/ 67 w 81"/>
                  <a:gd name="T29" fmla="*/ 121 h 133"/>
                  <a:gd name="T30" fmla="*/ 52 w 81"/>
                  <a:gd name="T31" fmla="*/ 129 h 133"/>
                  <a:gd name="T32" fmla="*/ 33 w 81"/>
                  <a:gd name="T33" fmla="*/ 133 h 133"/>
                  <a:gd name="T34" fmla="*/ 14 w 81"/>
                  <a:gd name="T35" fmla="*/ 131 h 133"/>
                  <a:gd name="T36" fmla="*/ 0 w 81"/>
                  <a:gd name="T37" fmla="*/ 125 h 133"/>
                  <a:gd name="T38" fmla="*/ 4 w 81"/>
                  <a:gd name="T39" fmla="*/ 111 h 133"/>
                  <a:gd name="T40" fmla="*/ 17 w 81"/>
                  <a:gd name="T41" fmla="*/ 117 h 133"/>
                  <a:gd name="T42" fmla="*/ 33 w 81"/>
                  <a:gd name="T43" fmla="*/ 118 h 133"/>
                  <a:gd name="T44" fmla="*/ 45 w 81"/>
                  <a:gd name="T45" fmla="*/ 117 h 133"/>
                  <a:gd name="T46" fmla="*/ 55 w 81"/>
                  <a:gd name="T47" fmla="*/ 111 h 133"/>
                  <a:gd name="T48" fmla="*/ 62 w 81"/>
                  <a:gd name="T49" fmla="*/ 102 h 133"/>
                  <a:gd name="T50" fmla="*/ 63 w 81"/>
                  <a:gd name="T51" fmla="*/ 91 h 133"/>
                  <a:gd name="T52" fmla="*/ 62 w 81"/>
                  <a:gd name="T53" fmla="*/ 78 h 133"/>
                  <a:gd name="T54" fmla="*/ 55 w 81"/>
                  <a:gd name="T55" fmla="*/ 70 h 133"/>
                  <a:gd name="T56" fmla="*/ 43 w 81"/>
                  <a:gd name="T57" fmla="*/ 63 h 133"/>
                  <a:gd name="T58" fmla="*/ 26 w 81"/>
                  <a:gd name="T59" fmla="*/ 62 h 133"/>
                  <a:gd name="T60" fmla="*/ 19 w 81"/>
                  <a:gd name="T61" fmla="*/ 62 h 133"/>
                  <a:gd name="T62" fmla="*/ 14 w 81"/>
                  <a:gd name="T63" fmla="*/ 62 h 133"/>
                  <a:gd name="T64" fmla="*/ 8 w 81"/>
                  <a:gd name="T65" fmla="*/ 63 h 133"/>
                  <a:gd name="T66" fmla="*/ 17 w 81"/>
                  <a:gd name="T6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33">
                    <a:moveTo>
                      <a:pt x="17" y="0"/>
                    </a:moveTo>
                    <a:lnTo>
                      <a:pt x="78" y="0"/>
                    </a:lnTo>
                    <a:lnTo>
                      <a:pt x="78" y="15"/>
                    </a:lnTo>
                    <a:lnTo>
                      <a:pt x="29" y="15"/>
                    </a:lnTo>
                    <a:lnTo>
                      <a:pt x="23" y="48"/>
                    </a:lnTo>
                    <a:lnTo>
                      <a:pt x="27" y="48"/>
                    </a:lnTo>
                    <a:lnTo>
                      <a:pt x="30" y="48"/>
                    </a:lnTo>
                    <a:lnTo>
                      <a:pt x="34" y="48"/>
                    </a:lnTo>
                    <a:lnTo>
                      <a:pt x="49" y="50"/>
                    </a:lnTo>
                    <a:lnTo>
                      <a:pt x="63" y="55"/>
                    </a:lnTo>
                    <a:lnTo>
                      <a:pt x="73" y="62"/>
                    </a:lnTo>
                    <a:lnTo>
                      <a:pt x="80" y="74"/>
                    </a:lnTo>
                    <a:lnTo>
                      <a:pt x="81" y="88"/>
                    </a:lnTo>
                    <a:lnTo>
                      <a:pt x="78" y="106"/>
                    </a:lnTo>
                    <a:lnTo>
                      <a:pt x="67" y="121"/>
                    </a:lnTo>
                    <a:lnTo>
                      <a:pt x="52" y="129"/>
                    </a:lnTo>
                    <a:lnTo>
                      <a:pt x="33" y="133"/>
                    </a:lnTo>
                    <a:lnTo>
                      <a:pt x="14" y="131"/>
                    </a:lnTo>
                    <a:lnTo>
                      <a:pt x="0" y="125"/>
                    </a:lnTo>
                    <a:lnTo>
                      <a:pt x="4" y="111"/>
                    </a:lnTo>
                    <a:lnTo>
                      <a:pt x="17" y="117"/>
                    </a:lnTo>
                    <a:lnTo>
                      <a:pt x="33" y="118"/>
                    </a:lnTo>
                    <a:lnTo>
                      <a:pt x="45" y="117"/>
                    </a:lnTo>
                    <a:lnTo>
                      <a:pt x="55" y="111"/>
                    </a:lnTo>
                    <a:lnTo>
                      <a:pt x="62" y="102"/>
                    </a:lnTo>
                    <a:lnTo>
                      <a:pt x="63" y="91"/>
                    </a:lnTo>
                    <a:lnTo>
                      <a:pt x="62" y="78"/>
                    </a:lnTo>
                    <a:lnTo>
                      <a:pt x="55" y="70"/>
                    </a:lnTo>
                    <a:lnTo>
                      <a:pt x="43" y="63"/>
                    </a:lnTo>
                    <a:lnTo>
                      <a:pt x="26" y="62"/>
                    </a:lnTo>
                    <a:lnTo>
                      <a:pt x="19" y="62"/>
                    </a:lnTo>
                    <a:lnTo>
                      <a:pt x="14" y="62"/>
                    </a:lnTo>
                    <a:lnTo>
                      <a:pt x="8" y="63"/>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4"/>
              <p:cNvSpPr>
                <a:spLocks noEditPoints="1"/>
              </p:cNvSpPr>
              <p:nvPr/>
            </p:nvSpPr>
            <p:spPr bwMode="auto">
              <a:xfrm>
                <a:off x="7897813" y="4265613"/>
                <a:ext cx="69850" cy="107950"/>
              </a:xfrm>
              <a:custGeom>
                <a:avLst/>
                <a:gdLst>
                  <a:gd name="T0" fmla="*/ 44 w 89"/>
                  <a:gd name="T1" fmla="*/ 13 h 135"/>
                  <a:gd name="T2" fmla="*/ 33 w 89"/>
                  <a:gd name="T3" fmla="*/ 17 h 135"/>
                  <a:gd name="T4" fmla="*/ 25 w 89"/>
                  <a:gd name="T5" fmla="*/ 27 h 135"/>
                  <a:gd name="T6" fmla="*/ 19 w 89"/>
                  <a:gd name="T7" fmla="*/ 45 h 135"/>
                  <a:gd name="T8" fmla="*/ 18 w 89"/>
                  <a:gd name="T9" fmla="*/ 68 h 135"/>
                  <a:gd name="T10" fmla="*/ 19 w 89"/>
                  <a:gd name="T11" fmla="*/ 91 h 135"/>
                  <a:gd name="T12" fmla="*/ 25 w 89"/>
                  <a:gd name="T13" fmla="*/ 108 h 135"/>
                  <a:gd name="T14" fmla="*/ 33 w 89"/>
                  <a:gd name="T15" fmla="*/ 117 h 135"/>
                  <a:gd name="T16" fmla="*/ 44 w 89"/>
                  <a:gd name="T17" fmla="*/ 122 h 135"/>
                  <a:gd name="T18" fmla="*/ 53 w 89"/>
                  <a:gd name="T19" fmla="*/ 119 h 135"/>
                  <a:gd name="T20" fmla="*/ 62 w 89"/>
                  <a:gd name="T21" fmla="*/ 112 h 135"/>
                  <a:gd name="T22" fmla="*/ 67 w 89"/>
                  <a:gd name="T23" fmla="*/ 101 h 135"/>
                  <a:gd name="T24" fmla="*/ 70 w 89"/>
                  <a:gd name="T25" fmla="*/ 86 h 135"/>
                  <a:gd name="T26" fmla="*/ 71 w 89"/>
                  <a:gd name="T27" fmla="*/ 67 h 135"/>
                  <a:gd name="T28" fmla="*/ 70 w 89"/>
                  <a:gd name="T29" fmla="*/ 49 h 135"/>
                  <a:gd name="T30" fmla="*/ 67 w 89"/>
                  <a:gd name="T31" fmla="*/ 34 h 135"/>
                  <a:gd name="T32" fmla="*/ 62 w 89"/>
                  <a:gd name="T33" fmla="*/ 23 h 135"/>
                  <a:gd name="T34" fmla="*/ 53 w 89"/>
                  <a:gd name="T35" fmla="*/ 16 h 135"/>
                  <a:gd name="T36" fmla="*/ 44 w 89"/>
                  <a:gd name="T37" fmla="*/ 13 h 135"/>
                  <a:gd name="T38" fmla="*/ 45 w 89"/>
                  <a:gd name="T39" fmla="*/ 0 h 135"/>
                  <a:gd name="T40" fmla="*/ 60 w 89"/>
                  <a:gd name="T41" fmla="*/ 2 h 135"/>
                  <a:gd name="T42" fmla="*/ 73 w 89"/>
                  <a:gd name="T43" fmla="*/ 12 h 135"/>
                  <a:gd name="T44" fmla="*/ 81 w 89"/>
                  <a:gd name="T45" fmla="*/ 24 h 135"/>
                  <a:gd name="T46" fmla="*/ 86 w 89"/>
                  <a:gd name="T47" fmla="*/ 43 h 135"/>
                  <a:gd name="T48" fmla="*/ 89 w 89"/>
                  <a:gd name="T49" fmla="*/ 67 h 135"/>
                  <a:gd name="T50" fmla="*/ 86 w 89"/>
                  <a:gd name="T51" fmla="*/ 90 h 135"/>
                  <a:gd name="T52" fmla="*/ 81 w 89"/>
                  <a:gd name="T53" fmla="*/ 109 h 135"/>
                  <a:gd name="T54" fmla="*/ 71 w 89"/>
                  <a:gd name="T55" fmla="*/ 124 h 135"/>
                  <a:gd name="T56" fmla="*/ 59 w 89"/>
                  <a:gd name="T57" fmla="*/ 133 h 135"/>
                  <a:gd name="T58" fmla="*/ 42 w 89"/>
                  <a:gd name="T59" fmla="*/ 135 h 135"/>
                  <a:gd name="T60" fmla="*/ 29 w 89"/>
                  <a:gd name="T61" fmla="*/ 133 h 135"/>
                  <a:gd name="T62" fmla="*/ 16 w 89"/>
                  <a:gd name="T63" fmla="*/ 124 h 135"/>
                  <a:gd name="T64" fmla="*/ 8 w 89"/>
                  <a:gd name="T65" fmla="*/ 111 h 135"/>
                  <a:gd name="T66" fmla="*/ 1 w 89"/>
                  <a:gd name="T67" fmla="*/ 91 h 135"/>
                  <a:gd name="T68" fmla="*/ 0 w 89"/>
                  <a:gd name="T69" fmla="*/ 68 h 135"/>
                  <a:gd name="T70" fmla="*/ 1 w 89"/>
                  <a:gd name="T71" fmla="*/ 43 h 135"/>
                  <a:gd name="T72" fmla="*/ 8 w 89"/>
                  <a:gd name="T73" fmla="*/ 26 h 135"/>
                  <a:gd name="T74" fmla="*/ 18 w 89"/>
                  <a:gd name="T75" fmla="*/ 12 h 135"/>
                  <a:gd name="T76" fmla="*/ 30 w 89"/>
                  <a:gd name="T77" fmla="*/ 2 h 135"/>
                  <a:gd name="T78" fmla="*/ 45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4" y="13"/>
                    </a:moveTo>
                    <a:lnTo>
                      <a:pt x="33" y="17"/>
                    </a:lnTo>
                    <a:lnTo>
                      <a:pt x="25" y="27"/>
                    </a:lnTo>
                    <a:lnTo>
                      <a:pt x="19" y="45"/>
                    </a:lnTo>
                    <a:lnTo>
                      <a:pt x="18" y="68"/>
                    </a:lnTo>
                    <a:lnTo>
                      <a:pt x="19" y="91"/>
                    </a:lnTo>
                    <a:lnTo>
                      <a:pt x="25" y="108"/>
                    </a:lnTo>
                    <a:lnTo>
                      <a:pt x="33" y="117"/>
                    </a:lnTo>
                    <a:lnTo>
                      <a:pt x="44" y="122"/>
                    </a:lnTo>
                    <a:lnTo>
                      <a:pt x="53" y="119"/>
                    </a:lnTo>
                    <a:lnTo>
                      <a:pt x="62" y="112"/>
                    </a:lnTo>
                    <a:lnTo>
                      <a:pt x="67" y="101"/>
                    </a:lnTo>
                    <a:lnTo>
                      <a:pt x="70" y="86"/>
                    </a:lnTo>
                    <a:lnTo>
                      <a:pt x="71" y="67"/>
                    </a:lnTo>
                    <a:lnTo>
                      <a:pt x="70" y="49"/>
                    </a:lnTo>
                    <a:lnTo>
                      <a:pt x="67" y="34"/>
                    </a:lnTo>
                    <a:lnTo>
                      <a:pt x="62" y="23"/>
                    </a:lnTo>
                    <a:lnTo>
                      <a:pt x="53" y="16"/>
                    </a:lnTo>
                    <a:lnTo>
                      <a:pt x="44" y="13"/>
                    </a:lnTo>
                    <a:close/>
                    <a:moveTo>
                      <a:pt x="45" y="0"/>
                    </a:moveTo>
                    <a:lnTo>
                      <a:pt x="60" y="2"/>
                    </a:lnTo>
                    <a:lnTo>
                      <a:pt x="73" y="12"/>
                    </a:lnTo>
                    <a:lnTo>
                      <a:pt x="81" y="24"/>
                    </a:lnTo>
                    <a:lnTo>
                      <a:pt x="86" y="43"/>
                    </a:lnTo>
                    <a:lnTo>
                      <a:pt x="89" y="67"/>
                    </a:lnTo>
                    <a:lnTo>
                      <a:pt x="86" y="90"/>
                    </a:lnTo>
                    <a:lnTo>
                      <a:pt x="81" y="109"/>
                    </a:lnTo>
                    <a:lnTo>
                      <a:pt x="71" y="124"/>
                    </a:lnTo>
                    <a:lnTo>
                      <a:pt x="59" y="133"/>
                    </a:lnTo>
                    <a:lnTo>
                      <a:pt x="42" y="135"/>
                    </a:lnTo>
                    <a:lnTo>
                      <a:pt x="29" y="133"/>
                    </a:lnTo>
                    <a:lnTo>
                      <a:pt x="16" y="124"/>
                    </a:lnTo>
                    <a:lnTo>
                      <a:pt x="8" y="111"/>
                    </a:lnTo>
                    <a:lnTo>
                      <a:pt x="1" y="91"/>
                    </a:lnTo>
                    <a:lnTo>
                      <a:pt x="0" y="68"/>
                    </a:lnTo>
                    <a:lnTo>
                      <a:pt x="1" y="43"/>
                    </a:lnTo>
                    <a:lnTo>
                      <a:pt x="8" y="26"/>
                    </a:lnTo>
                    <a:lnTo>
                      <a:pt x="18" y="12"/>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64" name="Line 25"/>
              <p:cNvSpPr>
                <a:spLocks noChangeShapeType="1"/>
              </p:cNvSpPr>
              <p:nvPr/>
            </p:nvSpPr>
            <p:spPr bwMode="auto">
              <a:xfrm>
                <a:off x="8259763"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65" name="Freeform 26"/>
              <p:cNvSpPr>
                <a:spLocks/>
              </p:cNvSpPr>
              <p:nvPr/>
            </p:nvSpPr>
            <p:spPr bwMode="auto">
              <a:xfrm>
                <a:off x="8134351" y="4265613"/>
                <a:ext cx="66675" cy="104775"/>
              </a:xfrm>
              <a:custGeom>
                <a:avLst/>
                <a:gdLst>
                  <a:gd name="T0" fmla="*/ 39 w 83"/>
                  <a:gd name="T1" fmla="*/ 0 h 133"/>
                  <a:gd name="T2" fmla="*/ 54 w 83"/>
                  <a:gd name="T3" fmla="*/ 2 h 133"/>
                  <a:gd name="T4" fmla="*/ 65 w 83"/>
                  <a:gd name="T5" fmla="*/ 8 h 133"/>
                  <a:gd name="T6" fmla="*/ 74 w 83"/>
                  <a:gd name="T7" fmla="*/ 16 h 133"/>
                  <a:gd name="T8" fmla="*/ 78 w 83"/>
                  <a:gd name="T9" fmla="*/ 27 h 133"/>
                  <a:gd name="T10" fmla="*/ 79 w 83"/>
                  <a:gd name="T11" fmla="*/ 38 h 133"/>
                  <a:gd name="T12" fmla="*/ 76 w 83"/>
                  <a:gd name="T13" fmla="*/ 56 h 133"/>
                  <a:gd name="T14" fmla="*/ 67 w 83"/>
                  <a:gd name="T15" fmla="*/ 72 h 133"/>
                  <a:gd name="T16" fmla="*/ 53 w 83"/>
                  <a:gd name="T17" fmla="*/ 90 h 133"/>
                  <a:gd name="T18" fmla="*/ 34 w 83"/>
                  <a:gd name="T19" fmla="*/ 108 h 133"/>
                  <a:gd name="T20" fmla="*/ 24 w 83"/>
                  <a:gd name="T21" fmla="*/ 117 h 133"/>
                  <a:gd name="T22" fmla="*/ 24 w 83"/>
                  <a:gd name="T23" fmla="*/ 119 h 133"/>
                  <a:gd name="T24" fmla="*/ 83 w 83"/>
                  <a:gd name="T25" fmla="*/ 119 h 133"/>
                  <a:gd name="T26" fmla="*/ 83 w 83"/>
                  <a:gd name="T27" fmla="*/ 133 h 133"/>
                  <a:gd name="T28" fmla="*/ 0 w 83"/>
                  <a:gd name="T29" fmla="*/ 133 h 133"/>
                  <a:gd name="T30" fmla="*/ 0 w 83"/>
                  <a:gd name="T31" fmla="*/ 122 h 133"/>
                  <a:gd name="T32" fmla="*/ 13 w 83"/>
                  <a:gd name="T33" fmla="*/ 109 h 133"/>
                  <a:gd name="T34" fmla="*/ 31 w 83"/>
                  <a:gd name="T35" fmla="*/ 91 h 133"/>
                  <a:gd name="T36" fmla="*/ 45 w 83"/>
                  <a:gd name="T37" fmla="*/ 76 h 133"/>
                  <a:gd name="T38" fmla="*/ 54 w 83"/>
                  <a:gd name="T39" fmla="*/ 64 h 133"/>
                  <a:gd name="T40" fmla="*/ 60 w 83"/>
                  <a:gd name="T41" fmla="*/ 52 h 133"/>
                  <a:gd name="T42" fmla="*/ 61 w 83"/>
                  <a:gd name="T43" fmla="*/ 41 h 133"/>
                  <a:gd name="T44" fmla="*/ 60 w 83"/>
                  <a:gd name="T45" fmla="*/ 31 h 133"/>
                  <a:gd name="T46" fmla="*/ 56 w 83"/>
                  <a:gd name="T47" fmla="*/ 23 h 133"/>
                  <a:gd name="T48" fmla="*/ 49 w 83"/>
                  <a:gd name="T49" fmla="*/ 17 h 133"/>
                  <a:gd name="T50" fmla="*/ 37 w 83"/>
                  <a:gd name="T51" fmla="*/ 15 h 133"/>
                  <a:gd name="T52" fmla="*/ 24 w 83"/>
                  <a:gd name="T53" fmla="*/ 16 h 133"/>
                  <a:gd name="T54" fmla="*/ 16 w 83"/>
                  <a:gd name="T55" fmla="*/ 20 h 133"/>
                  <a:gd name="T56" fmla="*/ 8 w 83"/>
                  <a:gd name="T57" fmla="*/ 26 h 133"/>
                  <a:gd name="T58" fmla="*/ 2 w 83"/>
                  <a:gd name="T59" fmla="*/ 13 h 133"/>
                  <a:gd name="T60" fmla="*/ 13 w 83"/>
                  <a:gd name="T61" fmla="*/ 7 h 133"/>
                  <a:gd name="T62" fmla="*/ 26 w 83"/>
                  <a:gd name="T63" fmla="*/ 2 h 133"/>
                  <a:gd name="T64" fmla="*/ 39 w 83"/>
                  <a:gd name="T6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33">
                    <a:moveTo>
                      <a:pt x="39" y="0"/>
                    </a:moveTo>
                    <a:lnTo>
                      <a:pt x="54" y="2"/>
                    </a:lnTo>
                    <a:lnTo>
                      <a:pt x="65" y="8"/>
                    </a:lnTo>
                    <a:lnTo>
                      <a:pt x="74" y="16"/>
                    </a:lnTo>
                    <a:lnTo>
                      <a:pt x="78" y="27"/>
                    </a:lnTo>
                    <a:lnTo>
                      <a:pt x="79" y="38"/>
                    </a:lnTo>
                    <a:lnTo>
                      <a:pt x="76" y="56"/>
                    </a:lnTo>
                    <a:lnTo>
                      <a:pt x="67" y="72"/>
                    </a:lnTo>
                    <a:lnTo>
                      <a:pt x="53" y="90"/>
                    </a:lnTo>
                    <a:lnTo>
                      <a:pt x="34" y="108"/>
                    </a:lnTo>
                    <a:lnTo>
                      <a:pt x="24" y="117"/>
                    </a:lnTo>
                    <a:lnTo>
                      <a:pt x="24" y="119"/>
                    </a:lnTo>
                    <a:lnTo>
                      <a:pt x="83" y="119"/>
                    </a:lnTo>
                    <a:lnTo>
                      <a:pt x="83" y="133"/>
                    </a:lnTo>
                    <a:lnTo>
                      <a:pt x="0" y="133"/>
                    </a:lnTo>
                    <a:lnTo>
                      <a:pt x="0" y="122"/>
                    </a:lnTo>
                    <a:lnTo>
                      <a:pt x="13" y="109"/>
                    </a:lnTo>
                    <a:lnTo>
                      <a:pt x="31" y="91"/>
                    </a:lnTo>
                    <a:lnTo>
                      <a:pt x="45" y="76"/>
                    </a:lnTo>
                    <a:lnTo>
                      <a:pt x="54" y="64"/>
                    </a:lnTo>
                    <a:lnTo>
                      <a:pt x="60" y="52"/>
                    </a:lnTo>
                    <a:lnTo>
                      <a:pt x="61" y="41"/>
                    </a:lnTo>
                    <a:lnTo>
                      <a:pt x="60" y="31"/>
                    </a:lnTo>
                    <a:lnTo>
                      <a:pt x="56" y="23"/>
                    </a:lnTo>
                    <a:lnTo>
                      <a:pt x="49" y="17"/>
                    </a:lnTo>
                    <a:lnTo>
                      <a:pt x="37" y="15"/>
                    </a:lnTo>
                    <a:lnTo>
                      <a:pt x="24" y="16"/>
                    </a:lnTo>
                    <a:lnTo>
                      <a:pt x="16" y="20"/>
                    </a:lnTo>
                    <a:lnTo>
                      <a:pt x="8" y="26"/>
                    </a:lnTo>
                    <a:lnTo>
                      <a:pt x="2" y="13"/>
                    </a:lnTo>
                    <a:lnTo>
                      <a:pt x="13" y="7"/>
                    </a:lnTo>
                    <a:lnTo>
                      <a:pt x="26" y="2"/>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66" name="Freeform 27"/>
              <p:cNvSpPr>
                <a:spLocks noEditPoints="1"/>
              </p:cNvSpPr>
              <p:nvPr/>
            </p:nvSpPr>
            <p:spPr bwMode="auto">
              <a:xfrm>
                <a:off x="8221663" y="4265613"/>
                <a:ext cx="69850" cy="107950"/>
              </a:xfrm>
              <a:custGeom>
                <a:avLst/>
                <a:gdLst>
                  <a:gd name="T0" fmla="*/ 44 w 89"/>
                  <a:gd name="T1" fmla="*/ 13 h 135"/>
                  <a:gd name="T2" fmla="*/ 34 w 89"/>
                  <a:gd name="T3" fmla="*/ 17 h 135"/>
                  <a:gd name="T4" fmla="*/ 26 w 89"/>
                  <a:gd name="T5" fmla="*/ 27 h 135"/>
                  <a:gd name="T6" fmla="*/ 19 w 89"/>
                  <a:gd name="T7" fmla="*/ 45 h 135"/>
                  <a:gd name="T8" fmla="*/ 18 w 89"/>
                  <a:gd name="T9" fmla="*/ 68 h 135"/>
                  <a:gd name="T10" fmla="*/ 19 w 89"/>
                  <a:gd name="T11" fmla="*/ 91 h 135"/>
                  <a:gd name="T12" fmla="*/ 25 w 89"/>
                  <a:gd name="T13" fmla="*/ 108 h 135"/>
                  <a:gd name="T14" fmla="*/ 33 w 89"/>
                  <a:gd name="T15" fmla="*/ 117 h 135"/>
                  <a:gd name="T16" fmla="*/ 44 w 89"/>
                  <a:gd name="T17" fmla="*/ 122 h 135"/>
                  <a:gd name="T18" fmla="*/ 54 w 89"/>
                  <a:gd name="T19" fmla="*/ 119 h 135"/>
                  <a:gd name="T20" fmla="*/ 62 w 89"/>
                  <a:gd name="T21" fmla="*/ 112 h 135"/>
                  <a:gd name="T22" fmla="*/ 67 w 89"/>
                  <a:gd name="T23" fmla="*/ 101 h 135"/>
                  <a:gd name="T24" fmla="*/ 70 w 89"/>
                  <a:gd name="T25" fmla="*/ 86 h 135"/>
                  <a:gd name="T26" fmla="*/ 71 w 89"/>
                  <a:gd name="T27" fmla="*/ 67 h 135"/>
                  <a:gd name="T28" fmla="*/ 70 w 89"/>
                  <a:gd name="T29" fmla="*/ 49 h 135"/>
                  <a:gd name="T30" fmla="*/ 67 w 89"/>
                  <a:gd name="T31" fmla="*/ 34 h 135"/>
                  <a:gd name="T32" fmla="*/ 62 w 89"/>
                  <a:gd name="T33" fmla="*/ 23 h 135"/>
                  <a:gd name="T34" fmla="*/ 55 w 89"/>
                  <a:gd name="T35" fmla="*/ 16 h 135"/>
                  <a:gd name="T36" fmla="*/ 44 w 89"/>
                  <a:gd name="T37" fmla="*/ 13 h 135"/>
                  <a:gd name="T38" fmla="*/ 45 w 89"/>
                  <a:gd name="T39" fmla="*/ 0 h 135"/>
                  <a:gd name="T40" fmla="*/ 60 w 89"/>
                  <a:gd name="T41" fmla="*/ 2 h 135"/>
                  <a:gd name="T42" fmla="*/ 73 w 89"/>
                  <a:gd name="T43" fmla="*/ 12 h 135"/>
                  <a:gd name="T44" fmla="*/ 81 w 89"/>
                  <a:gd name="T45" fmla="*/ 24 h 135"/>
                  <a:gd name="T46" fmla="*/ 86 w 89"/>
                  <a:gd name="T47" fmla="*/ 43 h 135"/>
                  <a:gd name="T48" fmla="*/ 89 w 89"/>
                  <a:gd name="T49" fmla="*/ 67 h 135"/>
                  <a:gd name="T50" fmla="*/ 86 w 89"/>
                  <a:gd name="T51" fmla="*/ 90 h 135"/>
                  <a:gd name="T52" fmla="*/ 81 w 89"/>
                  <a:gd name="T53" fmla="*/ 109 h 135"/>
                  <a:gd name="T54" fmla="*/ 71 w 89"/>
                  <a:gd name="T55" fmla="*/ 124 h 135"/>
                  <a:gd name="T56" fmla="*/ 59 w 89"/>
                  <a:gd name="T57" fmla="*/ 133 h 135"/>
                  <a:gd name="T58" fmla="*/ 44 w 89"/>
                  <a:gd name="T59" fmla="*/ 135 h 135"/>
                  <a:gd name="T60" fmla="*/ 29 w 89"/>
                  <a:gd name="T61" fmla="*/ 133 h 135"/>
                  <a:gd name="T62" fmla="*/ 18 w 89"/>
                  <a:gd name="T63" fmla="*/ 124 h 135"/>
                  <a:gd name="T64" fmla="*/ 8 w 89"/>
                  <a:gd name="T65" fmla="*/ 111 h 135"/>
                  <a:gd name="T66" fmla="*/ 3 w 89"/>
                  <a:gd name="T67" fmla="*/ 91 h 135"/>
                  <a:gd name="T68" fmla="*/ 0 w 89"/>
                  <a:gd name="T69" fmla="*/ 68 h 135"/>
                  <a:gd name="T70" fmla="*/ 3 w 89"/>
                  <a:gd name="T71" fmla="*/ 43 h 135"/>
                  <a:gd name="T72" fmla="*/ 8 w 89"/>
                  <a:gd name="T73" fmla="*/ 26 h 135"/>
                  <a:gd name="T74" fmla="*/ 18 w 89"/>
                  <a:gd name="T75" fmla="*/ 12 h 135"/>
                  <a:gd name="T76" fmla="*/ 30 w 89"/>
                  <a:gd name="T77" fmla="*/ 2 h 135"/>
                  <a:gd name="T78" fmla="*/ 45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4" y="13"/>
                    </a:moveTo>
                    <a:lnTo>
                      <a:pt x="34" y="17"/>
                    </a:lnTo>
                    <a:lnTo>
                      <a:pt x="26" y="27"/>
                    </a:lnTo>
                    <a:lnTo>
                      <a:pt x="19" y="45"/>
                    </a:lnTo>
                    <a:lnTo>
                      <a:pt x="18" y="68"/>
                    </a:lnTo>
                    <a:lnTo>
                      <a:pt x="19" y="91"/>
                    </a:lnTo>
                    <a:lnTo>
                      <a:pt x="25" y="108"/>
                    </a:lnTo>
                    <a:lnTo>
                      <a:pt x="33" y="117"/>
                    </a:lnTo>
                    <a:lnTo>
                      <a:pt x="44" y="122"/>
                    </a:lnTo>
                    <a:lnTo>
                      <a:pt x="54" y="119"/>
                    </a:lnTo>
                    <a:lnTo>
                      <a:pt x="62" y="112"/>
                    </a:lnTo>
                    <a:lnTo>
                      <a:pt x="67" y="101"/>
                    </a:lnTo>
                    <a:lnTo>
                      <a:pt x="70" y="86"/>
                    </a:lnTo>
                    <a:lnTo>
                      <a:pt x="71" y="67"/>
                    </a:lnTo>
                    <a:lnTo>
                      <a:pt x="70" y="49"/>
                    </a:lnTo>
                    <a:lnTo>
                      <a:pt x="67" y="34"/>
                    </a:lnTo>
                    <a:lnTo>
                      <a:pt x="62" y="23"/>
                    </a:lnTo>
                    <a:lnTo>
                      <a:pt x="55" y="16"/>
                    </a:lnTo>
                    <a:lnTo>
                      <a:pt x="44" y="13"/>
                    </a:lnTo>
                    <a:close/>
                    <a:moveTo>
                      <a:pt x="45" y="0"/>
                    </a:moveTo>
                    <a:lnTo>
                      <a:pt x="60" y="2"/>
                    </a:lnTo>
                    <a:lnTo>
                      <a:pt x="73" y="12"/>
                    </a:lnTo>
                    <a:lnTo>
                      <a:pt x="81" y="24"/>
                    </a:lnTo>
                    <a:lnTo>
                      <a:pt x="86" y="43"/>
                    </a:lnTo>
                    <a:lnTo>
                      <a:pt x="89" y="67"/>
                    </a:lnTo>
                    <a:lnTo>
                      <a:pt x="86" y="90"/>
                    </a:lnTo>
                    <a:lnTo>
                      <a:pt x="81" y="109"/>
                    </a:lnTo>
                    <a:lnTo>
                      <a:pt x="71" y="124"/>
                    </a:lnTo>
                    <a:lnTo>
                      <a:pt x="59" y="133"/>
                    </a:lnTo>
                    <a:lnTo>
                      <a:pt x="44" y="135"/>
                    </a:lnTo>
                    <a:lnTo>
                      <a:pt x="29" y="133"/>
                    </a:lnTo>
                    <a:lnTo>
                      <a:pt x="18" y="124"/>
                    </a:lnTo>
                    <a:lnTo>
                      <a:pt x="8" y="111"/>
                    </a:lnTo>
                    <a:lnTo>
                      <a:pt x="3" y="91"/>
                    </a:lnTo>
                    <a:lnTo>
                      <a:pt x="0" y="68"/>
                    </a:lnTo>
                    <a:lnTo>
                      <a:pt x="3" y="43"/>
                    </a:lnTo>
                    <a:lnTo>
                      <a:pt x="8" y="26"/>
                    </a:lnTo>
                    <a:lnTo>
                      <a:pt x="18" y="12"/>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68" name="Freeform 28"/>
              <p:cNvSpPr>
                <a:spLocks noEditPoints="1"/>
              </p:cNvSpPr>
              <p:nvPr/>
            </p:nvSpPr>
            <p:spPr bwMode="auto">
              <a:xfrm>
                <a:off x="8310563" y="4265613"/>
                <a:ext cx="69850" cy="107950"/>
              </a:xfrm>
              <a:custGeom>
                <a:avLst/>
                <a:gdLst>
                  <a:gd name="T0" fmla="*/ 43 w 87"/>
                  <a:gd name="T1" fmla="*/ 13 h 135"/>
                  <a:gd name="T2" fmla="*/ 32 w 87"/>
                  <a:gd name="T3" fmla="*/ 17 h 135"/>
                  <a:gd name="T4" fmla="*/ 24 w 87"/>
                  <a:gd name="T5" fmla="*/ 27 h 135"/>
                  <a:gd name="T6" fmla="*/ 19 w 87"/>
                  <a:gd name="T7" fmla="*/ 45 h 135"/>
                  <a:gd name="T8" fmla="*/ 17 w 87"/>
                  <a:gd name="T9" fmla="*/ 68 h 135"/>
                  <a:gd name="T10" fmla="*/ 19 w 87"/>
                  <a:gd name="T11" fmla="*/ 91 h 135"/>
                  <a:gd name="T12" fmla="*/ 24 w 87"/>
                  <a:gd name="T13" fmla="*/ 108 h 135"/>
                  <a:gd name="T14" fmla="*/ 32 w 87"/>
                  <a:gd name="T15" fmla="*/ 117 h 135"/>
                  <a:gd name="T16" fmla="*/ 43 w 87"/>
                  <a:gd name="T17" fmla="*/ 122 h 135"/>
                  <a:gd name="T18" fmla="*/ 53 w 87"/>
                  <a:gd name="T19" fmla="*/ 119 h 135"/>
                  <a:gd name="T20" fmla="*/ 60 w 87"/>
                  <a:gd name="T21" fmla="*/ 112 h 135"/>
                  <a:gd name="T22" fmla="*/ 65 w 87"/>
                  <a:gd name="T23" fmla="*/ 101 h 135"/>
                  <a:gd name="T24" fmla="*/ 69 w 87"/>
                  <a:gd name="T25" fmla="*/ 86 h 135"/>
                  <a:gd name="T26" fmla="*/ 69 w 87"/>
                  <a:gd name="T27" fmla="*/ 67 h 135"/>
                  <a:gd name="T28" fmla="*/ 69 w 87"/>
                  <a:gd name="T29" fmla="*/ 49 h 135"/>
                  <a:gd name="T30" fmla="*/ 65 w 87"/>
                  <a:gd name="T31" fmla="*/ 34 h 135"/>
                  <a:gd name="T32" fmla="*/ 61 w 87"/>
                  <a:gd name="T33" fmla="*/ 23 h 135"/>
                  <a:gd name="T34" fmla="*/ 53 w 87"/>
                  <a:gd name="T35" fmla="*/ 16 h 135"/>
                  <a:gd name="T36" fmla="*/ 43 w 87"/>
                  <a:gd name="T37" fmla="*/ 13 h 135"/>
                  <a:gd name="T38" fmla="*/ 45 w 87"/>
                  <a:gd name="T39" fmla="*/ 0 h 135"/>
                  <a:gd name="T40" fmla="*/ 60 w 87"/>
                  <a:gd name="T41" fmla="*/ 2 h 135"/>
                  <a:gd name="T42" fmla="*/ 72 w 87"/>
                  <a:gd name="T43" fmla="*/ 12 h 135"/>
                  <a:gd name="T44" fmla="*/ 80 w 87"/>
                  <a:gd name="T45" fmla="*/ 24 h 135"/>
                  <a:gd name="T46" fmla="*/ 86 w 87"/>
                  <a:gd name="T47" fmla="*/ 43 h 135"/>
                  <a:gd name="T48" fmla="*/ 87 w 87"/>
                  <a:gd name="T49" fmla="*/ 67 h 135"/>
                  <a:gd name="T50" fmla="*/ 86 w 87"/>
                  <a:gd name="T51" fmla="*/ 90 h 135"/>
                  <a:gd name="T52" fmla="*/ 80 w 87"/>
                  <a:gd name="T53" fmla="*/ 109 h 135"/>
                  <a:gd name="T54" fmla="*/ 71 w 87"/>
                  <a:gd name="T55" fmla="*/ 124 h 135"/>
                  <a:gd name="T56" fmla="*/ 58 w 87"/>
                  <a:gd name="T57" fmla="*/ 133 h 135"/>
                  <a:gd name="T58" fmla="*/ 42 w 87"/>
                  <a:gd name="T59" fmla="*/ 135 h 135"/>
                  <a:gd name="T60" fmla="*/ 28 w 87"/>
                  <a:gd name="T61" fmla="*/ 133 h 135"/>
                  <a:gd name="T62" fmla="*/ 16 w 87"/>
                  <a:gd name="T63" fmla="*/ 124 h 135"/>
                  <a:gd name="T64" fmla="*/ 6 w 87"/>
                  <a:gd name="T65" fmla="*/ 111 h 135"/>
                  <a:gd name="T66" fmla="*/ 1 w 87"/>
                  <a:gd name="T67" fmla="*/ 91 h 135"/>
                  <a:gd name="T68" fmla="*/ 0 w 87"/>
                  <a:gd name="T69" fmla="*/ 68 h 135"/>
                  <a:gd name="T70" fmla="*/ 1 w 87"/>
                  <a:gd name="T71" fmla="*/ 43 h 135"/>
                  <a:gd name="T72" fmla="*/ 8 w 87"/>
                  <a:gd name="T73" fmla="*/ 26 h 135"/>
                  <a:gd name="T74" fmla="*/ 17 w 87"/>
                  <a:gd name="T75" fmla="*/ 12 h 135"/>
                  <a:gd name="T76" fmla="*/ 30 w 87"/>
                  <a:gd name="T77" fmla="*/ 2 h 135"/>
                  <a:gd name="T78" fmla="*/ 45 w 87"/>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135">
                    <a:moveTo>
                      <a:pt x="43" y="13"/>
                    </a:moveTo>
                    <a:lnTo>
                      <a:pt x="32" y="17"/>
                    </a:lnTo>
                    <a:lnTo>
                      <a:pt x="24" y="27"/>
                    </a:lnTo>
                    <a:lnTo>
                      <a:pt x="19" y="45"/>
                    </a:lnTo>
                    <a:lnTo>
                      <a:pt x="17" y="68"/>
                    </a:lnTo>
                    <a:lnTo>
                      <a:pt x="19" y="91"/>
                    </a:lnTo>
                    <a:lnTo>
                      <a:pt x="24" y="108"/>
                    </a:lnTo>
                    <a:lnTo>
                      <a:pt x="32" y="117"/>
                    </a:lnTo>
                    <a:lnTo>
                      <a:pt x="43" y="122"/>
                    </a:lnTo>
                    <a:lnTo>
                      <a:pt x="53" y="119"/>
                    </a:lnTo>
                    <a:lnTo>
                      <a:pt x="60" y="112"/>
                    </a:lnTo>
                    <a:lnTo>
                      <a:pt x="65" y="101"/>
                    </a:lnTo>
                    <a:lnTo>
                      <a:pt x="69" y="86"/>
                    </a:lnTo>
                    <a:lnTo>
                      <a:pt x="69" y="67"/>
                    </a:lnTo>
                    <a:lnTo>
                      <a:pt x="69" y="49"/>
                    </a:lnTo>
                    <a:lnTo>
                      <a:pt x="65" y="34"/>
                    </a:lnTo>
                    <a:lnTo>
                      <a:pt x="61" y="23"/>
                    </a:lnTo>
                    <a:lnTo>
                      <a:pt x="53" y="16"/>
                    </a:lnTo>
                    <a:lnTo>
                      <a:pt x="43" y="13"/>
                    </a:lnTo>
                    <a:close/>
                    <a:moveTo>
                      <a:pt x="45" y="0"/>
                    </a:moveTo>
                    <a:lnTo>
                      <a:pt x="60" y="2"/>
                    </a:lnTo>
                    <a:lnTo>
                      <a:pt x="72" y="12"/>
                    </a:lnTo>
                    <a:lnTo>
                      <a:pt x="80" y="24"/>
                    </a:lnTo>
                    <a:lnTo>
                      <a:pt x="86" y="43"/>
                    </a:lnTo>
                    <a:lnTo>
                      <a:pt x="87" y="67"/>
                    </a:lnTo>
                    <a:lnTo>
                      <a:pt x="86" y="90"/>
                    </a:lnTo>
                    <a:lnTo>
                      <a:pt x="80" y="109"/>
                    </a:lnTo>
                    <a:lnTo>
                      <a:pt x="71" y="124"/>
                    </a:lnTo>
                    <a:lnTo>
                      <a:pt x="58" y="133"/>
                    </a:lnTo>
                    <a:lnTo>
                      <a:pt x="42" y="135"/>
                    </a:lnTo>
                    <a:lnTo>
                      <a:pt x="28" y="133"/>
                    </a:lnTo>
                    <a:lnTo>
                      <a:pt x="16" y="124"/>
                    </a:lnTo>
                    <a:lnTo>
                      <a:pt x="6" y="111"/>
                    </a:lnTo>
                    <a:lnTo>
                      <a:pt x="1" y="91"/>
                    </a:lnTo>
                    <a:lnTo>
                      <a:pt x="0" y="68"/>
                    </a:lnTo>
                    <a:lnTo>
                      <a:pt x="1" y="43"/>
                    </a:lnTo>
                    <a:lnTo>
                      <a:pt x="8" y="26"/>
                    </a:lnTo>
                    <a:lnTo>
                      <a:pt x="17" y="12"/>
                    </a:lnTo>
                    <a:lnTo>
                      <a:pt x="30"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69" name="Line 29"/>
              <p:cNvSpPr>
                <a:spLocks noChangeShapeType="1"/>
              </p:cNvSpPr>
              <p:nvPr/>
            </p:nvSpPr>
            <p:spPr bwMode="auto">
              <a:xfrm>
                <a:off x="8672513" y="4110038"/>
                <a:ext cx="0" cy="698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70" name="Freeform 30"/>
              <p:cNvSpPr>
                <a:spLocks/>
              </p:cNvSpPr>
              <p:nvPr/>
            </p:nvSpPr>
            <p:spPr bwMode="auto">
              <a:xfrm>
                <a:off x="8545513" y="4265613"/>
                <a:ext cx="66675" cy="104775"/>
              </a:xfrm>
              <a:custGeom>
                <a:avLst/>
                <a:gdLst>
                  <a:gd name="T0" fmla="*/ 41 w 83"/>
                  <a:gd name="T1" fmla="*/ 0 h 133"/>
                  <a:gd name="T2" fmla="*/ 56 w 83"/>
                  <a:gd name="T3" fmla="*/ 2 h 133"/>
                  <a:gd name="T4" fmla="*/ 67 w 83"/>
                  <a:gd name="T5" fmla="*/ 8 h 133"/>
                  <a:gd name="T6" fmla="*/ 75 w 83"/>
                  <a:gd name="T7" fmla="*/ 16 h 133"/>
                  <a:gd name="T8" fmla="*/ 79 w 83"/>
                  <a:gd name="T9" fmla="*/ 27 h 133"/>
                  <a:gd name="T10" fmla="*/ 81 w 83"/>
                  <a:gd name="T11" fmla="*/ 38 h 133"/>
                  <a:gd name="T12" fmla="*/ 78 w 83"/>
                  <a:gd name="T13" fmla="*/ 56 h 133"/>
                  <a:gd name="T14" fmla="*/ 68 w 83"/>
                  <a:gd name="T15" fmla="*/ 72 h 133"/>
                  <a:gd name="T16" fmla="*/ 55 w 83"/>
                  <a:gd name="T17" fmla="*/ 90 h 133"/>
                  <a:gd name="T18" fmla="*/ 35 w 83"/>
                  <a:gd name="T19" fmla="*/ 108 h 133"/>
                  <a:gd name="T20" fmla="*/ 26 w 83"/>
                  <a:gd name="T21" fmla="*/ 117 h 133"/>
                  <a:gd name="T22" fmla="*/ 26 w 83"/>
                  <a:gd name="T23" fmla="*/ 119 h 133"/>
                  <a:gd name="T24" fmla="*/ 83 w 83"/>
                  <a:gd name="T25" fmla="*/ 119 h 133"/>
                  <a:gd name="T26" fmla="*/ 83 w 83"/>
                  <a:gd name="T27" fmla="*/ 133 h 133"/>
                  <a:gd name="T28" fmla="*/ 0 w 83"/>
                  <a:gd name="T29" fmla="*/ 133 h 133"/>
                  <a:gd name="T30" fmla="*/ 0 w 83"/>
                  <a:gd name="T31" fmla="*/ 122 h 133"/>
                  <a:gd name="T32" fmla="*/ 15 w 83"/>
                  <a:gd name="T33" fmla="*/ 109 h 133"/>
                  <a:gd name="T34" fmla="*/ 33 w 83"/>
                  <a:gd name="T35" fmla="*/ 91 h 133"/>
                  <a:gd name="T36" fmla="*/ 46 w 83"/>
                  <a:gd name="T37" fmla="*/ 76 h 133"/>
                  <a:gd name="T38" fmla="*/ 56 w 83"/>
                  <a:gd name="T39" fmla="*/ 64 h 133"/>
                  <a:gd name="T40" fmla="*/ 61 w 83"/>
                  <a:gd name="T41" fmla="*/ 52 h 133"/>
                  <a:gd name="T42" fmla="*/ 63 w 83"/>
                  <a:gd name="T43" fmla="*/ 41 h 133"/>
                  <a:gd name="T44" fmla="*/ 61 w 83"/>
                  <a:gd name="T45" fmla="*/ 31 h 133"/>
                  <a:gd name="T46" fmla="*/ 57 w 83"/>
                  <a:gd name="T47" fmla="*/ 23 h 133"/>
                  <a:gd name="T48" fmla="*/ 49 w 83"/>
                  <a:gd name="T49" fmla="*/ 17 h 133"/>
                  <a:gd name="T50" fmla="*/ 37 w 83"/>
                  <a:gd name="T51" fmla="*/ 15 h 133"/>
                  <a:gd name="T52" fmla="*/ 26 w 83"/>
                  <a:gd name="T53" fmla="*/ 16 h 133"/>
                  <a:gd name="T54" fmla="*/ 16 w 83"/>
                  <a:gd name="T55" fmla="*/ 20 h 133"/>
                  <a:gd name="T56" fmla="*/ 9 w 83"/>
                  <a:gd name="T57" fmla="*/ 26 h 133"/>
                  <a:gd name="T58" fmla="*/ 4 w 83"/>
                  <a:gd name="T59" fmla="*/ 13 h 133"/>
                  <a:gd name="T60" fmla="*/ 13 w 83"/>
                  <a:gd name="T61" fmla="*/ 7 h 133"/>
                  <a:gd name="T62" fmla="*/ 26 w 83"/>
                  <a:gd name="T63" fmla="*/ 2 h 133"/>
                  <a:gd name="T64" fmla="*/ 41 w 83"/>
                  <a:gd name="T6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133">
                    <a:moveTo>
                      <a:pt x="41" y="0"/>
                    </a:moveTo>
                    <a:lnTo>
                      <a:pt x="56" y="2"/>
                    </a:lnTo>
                    <a:lnTo>
                      <a:pt x="67" y="8"/>
                    </a:lnTo>
                    <a:lnTo>
                      <a:pt x="75" y="16"/>
                    </a:lnTo>
                    <a:lnTo>
                      <a:pt x="79" y="27"/>
                    </a:lnTo>
                    <a:lnTo>
                      <a:pt x="81" y="38"/>
                    </a:lnTo>
                    <a:lnTo>
                      <a:pt x="78" y="56"/>
                    </a:lnTo>
                    <a:lnTo>
                      <a:pt x="68" y="72"/>
                    </a:lnTo>
                    <a:lnTo>
                      <a:pt x="55" y="90"/>
                    </a:lnTo>
                    <a:lnTo>
                      <a:pt x="35" y="108"/>
                    </a:lnTo>
                    <a:lnTo>
                      <a:pt x="26" y="117"/>
                    </a:lnTo>
                    <a:lnTo>
                      <a:pt x="26" y="119"/>
                    </a:lnTo>
                    <a:lnTo>
                      <a:pt x="83" y="119"/>
                    </a:lnTo>
                    <a:lnTo>
                      <a:pt x="83" y="133"/>
                    </a:lnTo>
                    <a:lnTo>
                      <a:pt x="0" y="133"/>
                    </a:lnTo>
                    <a:lnTo>
                      <a:pt x="0" y="122"/>
                    </a:lnTo>
                    <a:lnTo>
                      <a:pt x="15" y="109"/>
                    </a:lnTo>
                    <a:lnTo>
                      <a:pt x="33" y="91"/>
                    </a:lnTo>
                    <a:lnTo>
                      <a:pt x="46" y="76"/>
                    </a:lnTo>
                    <a:lnTo>
                      <a:pt x="56" y="64"/>
                    </a:lnTo>
                    <a:lnTo>
                      <a:pt x="61" y="52"/>
                    </a:lnTo>
                    <a:lnTo>
                      <a:pt x="63" y="41"/>
                    </a:lnTo>
                    <a:lnTo>
                      <a:pt x="61" y="31"/>
                    </a:lnTo>
                    <a:lnTo>
                      <a:pt x="57" y="23"/>
                    </a:lnTo>
                    <a:lnTo>
                      <a:pt x="49" y="17"/>
                    </a:lnTo>
                    <a:lnTo>
                      <a:pt x="37" y="15"/>
                    </a:lnTo>
                    <a:lnTo>
                      <a:pt x="26" y="16"/>
                    </a:lnTo>
                    <a:lnTo>
                      <a:pt x="16" y="20"/>
                    </a:lnTo>
                    <a:lnTo>
                      <a:pt x="9" y="26"/>
                    </a:lnTo>
                    <a:lnTo>
                      <a:pt x="4" y="13"/>
                    </a:lnTo>
                    <a:lnTo>
                      <a:pt x="13" y="7"/>
                    </a:lnTo>
                    <a:lnTo>
                      <a:pt x="26" y="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1" name="Freeform 31"/>
              <p:cNvSpPr>
                <a:spLocks/>
              </p:cNvSpPr>
              <p:nvPr/>
            </p:nvSpPr>
            <p:spPr bwMode="auto">
              <a:xfrm>
                <a:off x="8636001" y="4267200"/>
                <a:ext cx="63500" cy="106363"/>
              </a:xfrm>
              <a:custGeom>
                <a:avLst/>
                <a:gdLst>
                  <a:gd name="T0" fmla="*/ 15 w 81"/>
                  <a:gd name="T1" fmla="*/ 0 h 133"/>
                  <a:gd name="T2" fmla="*/ 78 w 81"/>
                  <a:gd name="T3" fmla="*/ 0 h 133"/>
                  <a:gd name="T4" fmla="*/ 78 w 81"/>
                  <a:gd name="T5" fmla="*/ 15 h 133"/>
                  <a:gd name="T6" fmla="*/ 29 w 81"/>
                  <a:gd name="T7" fmla="*/ 15 h 133"/>
                  <a:gd name="T8" fmla="*/ 23 w 81"/>
                  <a:gd name="T9" fmla="*/ 48 h 133"/>
                  <a:gd name="T10" fmla="*/ 26 w 81"/>
                  <a:gd name="T11" fmla="*/ 48 h 133"/>
                  <a:gd name="T12" fmla="*/ 30 w 81"/>
                  <a:gd name="T13" fmla="*/ 48 h 133"/>
                  <a:gd name="T14" fmla="*/ 34 w 81"/>
                  <a:gd name="T15" fmla="*/ 48 h 133"/>
                  <a:gd name="T16" fmla="*/ 48 w 81"/>
                  <a:gd name="T17" fmla="*/ 50 h 133"/>
                  <a:gd name="T18" fmla="*/ 62 w 81"/>
                  <a:gd name="T19" fmla="*/ 55 h 133"/>
                  <a:gd name="T20" fmla="*/ 71 w 81"/>
                  <a:gd name="T21" fmla="*/ 62 h 133"/>
                  <a:gd name="T22" fmla="*/ 78 w 81"/>
                  <a:gd name="T23" fmla="*/ 74 h 133"/>
                  <a:gd name="T24" fmla="*/ 81 w 81"/>
                  <a:gd name="T25" fmla="*/ 88 h 133"/>
                  <a:gd name="T26" fmla="*/ 77 w 81"/>
                  <a:gd name="T27" fmla="*/ 106 h 133"/>
                  <a:gd name="T28" fmla="*/ 67 w 81"/>
                  <a:gd name="T29" fmla="*/ 121 h 133"/>
                  <a:gd name="T30" fmla="*/ 52 w 81"/>
                  <a:gd name="T31" fmla="*/ 129 h 133"/>
                  <a:gd name="T32" fmla="*/ 32 w 81"/>
                  <a:gd name="T33" fmla="*/ 133 h 133"/>
                  <a:gd name="T34" fmla="*/ 12 w 81"/>
                  <a:gd name="T35" fmla="*/ 131 h 133"/>
                  <a:gd name="T36" fmla="*/ 0 w 81"/>
                  <a:gd name="T37" fmla="*/ 125 h 133"/>
                  <a:gd name="T38" fmla="*/ 4 w 81"/>
                  <a:gd name="T39" fmla="*/ 111 h 133"/>
                  <a:gd name="T40" fmla="*/ 15 w 81"/>
                  <a:gd name="T41" fmla="*/ 117 h 133"/>
                  <a:gd name="T42" fmla="*/ 32 w 81"/>
                  <a:gd name="T43" fmla="*/ 118 h 133"/>
                  <a:gd name="T44" fmla="*/ 44 w 81"/>
                  <a:gd name="T45" fmla="*/ 117 h 133"/>
                  <a:gd name="T46" fmla="*/ 53 w 81"/>
                  <a:gd name="T47" fmla="*/ 111 h 133"/>
                  <a:gd name="T48" fmla="*/ 60 w 81"/>
                  <a:gd name="T49" fmla="*/ 102 h 133"/>
                  <a:gd name="T50" fmla="*/ 63 w 81"/>
                  <a:gd name="T51" fmla="*/ 91 h 133"/>
                  <a:gd name="T52" fmla="*/ 60 w 81"/>
                  <a:gd name="T53" fmla="*/ 78 h 133"/>
                  <a:gd name="T54" fmla="*/ 53 w 81"/>
                  <a:gd name="T55" fmla="*/ 70 h 133"/>
                  <a:gd name="T56" fmla="*/ 43 w 81"/>
                  <a:gd name="T57" fmla="*/ 63 h 133"/>
                  <a:gd name="T58" fmla="*/ 25 w 81"/>
                  <a:gd name="T59" fmla="*/ 62 h 133"/>
                  <a:gd name="T60" fmla="*/ 18 w 81"/>
                  <a:gd name="T61" fmla="*/ 62 h 133"/>
                  <a:gd name="T62" fmla="*/ 12 w 81"/>
                  <a:gd name="T63" fmla="*/ 62 h 133"/>
                  <a:gd name="T64" fmla="*/ 7 w 81"/>
                  <a:gd name="T65" fmla="*/ 63 h 133"/>
                  <a:gd name="T66" fmla="*/ 15 w 81"/>
                  <a:gd name="T6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33">
                    <a:moveTo>
                      <a:pt x="15" y="0"/>
                    </a:moveTo>
                    <a:lnTo>
                      <a:pt x="78" y="0"/>
                    </a:lnTo>
                    <a:lnTo>
                      <a:pt x="78" y="15"/>
                    </a:lnTo>
                    <a:lnTo>
                      <a:pt x="29" y="15"/>
                    </a:lnTo>
                    <a:lnTo>
                      <a:pt x="23" y="48"/>
                    </a:lnTo>
                    <a:lnTo>
                      <a:pt x="26" y="48"/>
                    </a:lnTo>
                    <a:lnTo>
                      <a:pt x="30" y="48"/>
                    </a:lnTo>
                    <a:lnTo>
                      <a:pt x="34" y="48"/>
                    </a:lnTo>
                    <a:lnTo>
                      <a:pt x="48" y="50"/>
                    </a:lnTo>
                    <a:lnTo>
                      <a:pt x="62" y="55"/>
                    </a:lnTo>
                    <a:lnTo>
                      <a:pt x="71" y="62"/>
                    </a:lnTo>
                    <a:lnTo>
                      <a:pt x="78" y="74"/>
                    </a:lnTo>
                    <a:lnTo>
                      <a:pt x="81" y="88"/>
                    </a:lnTo>
                    <a:lnTo>
                      <a:pt x="77" y="106"/>
                    </a:lnTo>
                    <a:lnTo>
                      <a:pt x="67" y="121"/>
                    </a:lnTo>
                    <a:lnTo>
                      <a:pt x="52" y="129"/>
                    </a:lnTo>
                    <a:lnTo>
                      <a:pt x="32" y="133"/>
                    </a:lnTo>
                    <a:lnTo>
                      <a:pt x="12" y="131"/>
                    </a:lnTo>
                    <a:lnTo>
                      <a:pt x="0" y="125"/>
                    </a:lnTo>
                    <a:lnTo>
                      <a:pt x="4" y="111"/>
                    </a:lnTo>
                    <a:lnTo>
                      <a:pt x="15" y="117"/>
                    </a:lnTo>
                    <a:lnTo>
                      <a:pt x="32" y="118"/>
                    </a:lnTo>
                    <a:lnTo>
                      <a:pt x="44" y="117"/>
                    </a:lnTo>
                    <a:lnTo>
                      <a:pt x="53" y="111"/>
                    </a:lnTo>
                    <a:lnTo>
                      <a:pt x="60" y="102"/>
                    </a:lnTo>
                    <a:lnTo>
                      <a:pt x="63" y="91"/>
                    </a:lnTo>
                    <a:lnTo>
                      <a:pt x="60" y="78"/>
                    </a:lnTo>
                    <a:lnTo>
                      <a:pt x="53" y="70"/>
                    </a:lnTo>
                    <a:lnTo>
                      <a:pt x="43" y="63"/>
                    </a:lnTo>
                    <a:lnTo>
                      <a:pt x="25" y="62"/>
                    </a:lnTo>
                    <a:lnTo>
                      <a:pt x="18" y="62"/>
                    </a:lnTo>
                    <a:lnTo>
                      <a:pt x="12" y="62"/>
                    </a:lnTo>
                    <a:lnTo>
                      <a:pt x="7" y="63"/>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2" name="Freeform 32"/>
              <p:cNvSpPr>
                <a:spLocks noEditPoints="1"/>
              </p:cNvSpPr>
              <p:nvPr/>
            </p:nvSpPr>
            <p:spPr bwMode="auto">
              <a:xfrm>
                <a:off x="8721726" y="4265613"/>
                <a:ext cx="71438" cy="107950"/>
              </a:xfrm>
              <a:custGeom>
                <a:avLst/>
                <a:gdLst>
                  <a:gd name="T0" fmla="*/ 45 w 89"/>
                  <a:gd name="T1" fmla="*/ 13 h 135"/>
                  <a:gd name="T2" fmla="*/ 34 w 89"/>
                  <a:gd name="T3" fmla="*/ 17 h 135"/>
                  <a:gd name="T4" fmla="*/ 26 w 89"/>
                  <a:gd name="T5" fmla="*/ 27 h 135"/>
                  <a:gd name="T6" fmla="*/ 20 w 89"/>
                  <a:gd name="T7" fmla="*/ 45 h 135"/>
                  <a:gd name="T8" fmla="*/ 17 w 89"/>
                  <a:gd name="T9" fmla="*/ 68 h 135"/>
                  <a:gd name="T10" fmla="*/ 20 w 89"/>
                  <a:gd name="T11" fmla="*/ 91 h 135"/>
                  <a:gd name="T12" fmla="*/ 26 w 89"/>
                  <a:gd name="T13" fmla="*/ 108 h 135"/>
                  <a:gd name="T14" fmla="*/ 34 w 89"/>
                  <a:gd name="T15" fmla="*/ 117 h 135"/>
                  <a:gd name="T16" fmla="*/ 45 w 89"/>
                  <a:gd name="T17" fmla="*/ 122 h 135"/>
                  <a:gd name="T18" fmla="*/ 54 w 89"/>
                  <a:gd name="T19" fmla="*/ 119 h 135"/>
                  <a:gd name="T20" fmla="*/ 61 w 89"/>
                  <a:gd name="T21" fmla="*/ 112 h 135"/>
                  <a:gd name="T22" fmla="*/ 67 w 89"/>
                  <a:gd name="T23" fmla="*/ 101 h 135"/>
                  <a:gd name="T24" fmla="*/ 69 w 89"/>
                  <a:gd name="T25" fmla="*/ 86 h 135"/>
                  <a:gd name="T26" fmla="*/ 71 w 89"/>
                  <a:gd name="T27" fmla="*/ 67 h 135"/>
                  <a:gd name="T28" fmla="*/ 69 w 89"/>
                  <a:gd name="T29" fmla="*/ 49 h 135"/>
                  <a:gd name="T30" fmla="*/ 67 w 89"/>
                  <a:gd name="T31" fmla="*/ 34 h 135"/>
                  <a:gd name="T32" fmla="*/ 61 w 89"/>
                  <a:gd name="T33" fmla="*/ 23 h 135"/>
                  <a:gd name="T34" fmla="*/ 54 w 89"/>
                  <a:gd name="T35" fmla="*/ 16 h 135"/>
                  <a:gd name="T36" fmla="*/ 45 w 89"/>
                  <a:gd name="T37" fmla="*/ 13 h 135"/>
                  <a:gd name="T38" fmla="*/ 45 w 89"/>
                  <a:gd name="T39" fmla="*/ 0 h 135"/>
                  <a:gd name="T40" fmla="*/ 60 w 89"/>
                  <a:gd name="T41" fmla="*/ 2 h 135"/>
                  <a:gd name="T42" fmla="*/ 72 w 89"/>
                  <a:gd name="T43" fmla="*/ 12 h 135"/>
                  <a:gd name="T44" fmla="*/ 82 w 89"/>
                  <a:gd name="T45" fmla="*/ 24 h 135"/>
                  <a:gd name="T46" fmla="*/ 87 w 89"/>
                  <a:gd name="T47" fmla="*/ 43 h 135"/>
                  <a:gd name="T48" fmla="*/ 89 w 89"/>
                  <a:gd name="T49" fmla="*/ 67 h 135"/>
                  <a:gd name="T50" fmla="*/ 87 w 89"/>
                  <a:gd name="T51" fmla="*/ 90 h 135"/>
                  <a:gd name="T52" fmla="*/ 80 w 89"/>
                  <a:gd name="T53" fmla="*/ 109 h 135"/>
                  <a:gd name="T54" fmla="*/ 72 w 89"/>
                  <a:gd name="T55" fmla="*/ 124 h 135"/>
                  <a:gd name="T56" fmla="*/ 59 w 89"/>
                  <a:gd name="T57" fmla="*/ 133 h 135"/>
                  <a:gd name="T58" fmla="*/ 43 w 89"/>
                  <a:gd name="T59" fmla="*/ 135 h 135"/>
                  <a:gd name="T60" fmla="*/ 28 w 89"/>
                  <a:gd name="T61" fmla="*/ 133 h 135"/>
                  <a:gd name="T62" fmla="*/ 17 w 89"/>
                  <a:gd name="T63" fmla="*/ 124 h 135"/>
                  <a:gd name="T64" fmla="*/ 8 w 89"/>
                  <a:gd name="T65" fmla="*/ 111 h 135"/>
                  <a:gd name="T66" fmla="*/ 2 w 89"/>
                  <a:gd name="T67" fmla="*/ 91 h 135"/>
                  <a:gd name="T68" fmla="*/ 0 w 89"/>
                  <a:gd name="T69" fmla="*/ 68 h 135"/>
                  <a:gd name="T70" fmla="*/ 2 w 89"/>
                  <a:gd name="T71" fmla="*/ 43 h 135"/>
                  <a:gd name="T72" fmla="*/ 8 w 89"/>
                  <a:gd name="T73" fmla="*/ 26 h 135"/>
                  <a:gd name="T74" fmla="*/ 17 w 89"/>
                  <a:gd name="T75" fmla="*/ 12 h 135"/>
                  <a:gd name="T76" fmla="*/ 31 w 89"/>
                  <a:gd name="T77" fmla="*/ 2 h 135"/>
                  <a:gd name="T78" fmla="*/ 45 w 89"/>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5">
                    <a:moveTo>
                      <a:pt x="45" y="13"/>
                    </a:moveTo>
                    <a:lnTo>
                      <a:pt x="34" y="17"/>
                    </a:lnTo>
                    <a:lnTo>
                      <a:pt x="26" y="27"/>
                    </a:lnTo>
                    <a:lnTo>
                      <a:pt x="20" y="45"/>
                    </a:lnTo>
                    <a:lnTo>
                      <a:pt x="17" y="68"/>
                    </a:lnTo>
                    <a:lnTo>
                      <a:pt x="20" y="91"/>
                    </a:lnTo>
                    <a:lnTo>
                      <a:pt x="26" y="108"/>
                    </a:lnTo>
                    <a:lnTo>
                      <a:pt x="34" y="117"/>
                    </a:lnTo>
                    <a:lnTo>
                      <a:pt x="45" y="122"/>
                    </a:lnTo>
                    <a:lnTo>
                      <a:pt x="54" y="119"/>
                    </a:lnTo>
                    <a:lnTo>
                      <a:pt x="61" y="112"/>
                    </a:lnTo>
                    <a:lnTo>
                      <a:pt x="67" y="101"/>
                    </a:lnTo>
                    <a:lnTo>
                      <a:pt x="69" y="86"/>
                    </a:lnTo>
                    <a:lnTo>
                      <a:pt x="71" y="67"/>
                    </a:lnTo>
                    <a:lnTo>
                      <a:pt x="69" y="49"/>
                    </a:lnTo>
                    <a:lnTo>
                      <a:pt x="67" y="34"/>
                    </a:lnTo>
                    <a:lnTo>
                      <a:pt x="61" y="23"/>
                    </a:lnTo>
                    <a:lnTo>
                      <a:pt x="54" y="16"/>
                    </a:lnTo>
                    <a:lnTo>
                      <a:pt x="45" y="13"/>
                    </a:lnTo>
                    <a:close/>
                    <a:moveTo>
                      <a:pt x="45" y="0"/>
                    </a:moveTo>
                    <a:lnTo>
                      <a:pt x="60" y="2"/>
                    </a:lnTo>
                    <a:lnTo>
                      <a:pt x="72" y="12"/>
                    </a:lnTo>
                    <a:lnTo>
                      <a:pt x="82" y="24"/>
                    </a:lnTo>
                    <a:lnTo>
                      <a:pt x="87" y="43"/>
                    </a:lnTo>
                    <a:lnTo>
                      <a:pt x="89" y="67"/>
                    </a:lnTo>
                    <a:lnTo>
                      <a:pt x="87" y="90"/>
                    </a:lnTo>
                    <a:lnTo>
                      <a:pt x="80" y="109"/>
                    </a:lnTo>
                    <a:lnTo>
                      <a:pt x="72" y="124"/>
                    </a:lnTo>
                    <a:lnTo>
                      <a:pt x="59" y="133"/>
                    </a:lnTo>
                    <a:lnTo>
                      <a:pt x="43" y="135"/>
                    </a:lnTo>
                    <a:lnTo>
                      <a:pt x="28" y="133"/>
                    </a:lnTo>
                    <a:lnTo>
                      <a:pt x="17" y="124"/>
                    </a:lnTo>
                    <a:lnTo>
                      <a:pt x="8" y="111"/>
                    </a:lnTo>
                    <a:lnTo>
                      <a:pt x="2" y="91"/>
                    </a:lnTo>
                    <a:lnTo>
                      <a:pt x="0" y="68"/>
                    </a:lnTo>
                    <a:lnTo>
                      <a:pt x="2" y="43"/>
                    </a:lnTo>
                    <a:lnTo>
                      <a:pt x="8" y="26"/>
                    </a:lnTo>
                    <a:lnTo>
                      <a:pt x="17" y="12"/>
                    </a:lnTo>
                    <a:lnTo>
                      <a:pt x="31"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3" name="Freeform 33"/>
              <p:cNvSpPr>
                <a:spLocks/>
              </p:cNvSpPr>
              <p:nvPr/>
            </p:nvSpPr>
            <p:spPr bwMode="auto">
              <a:xfrm>
                <a:off x="7493001" y="4460875"/>
                <a:ext cx="79375" cy="107950"/>
              </a:xfrm>
              <a:custGeom>
                <a:avLst/>
                <a:gdLst>
                  <a:gd name="T0" fmla="*/ 0 w 100"/>
                  <a:gd name="T1" fmla="*/ 0 h 136"/>
                  <a:gd name="T2" fmla="*/ 100 w 100"/>
                  <a:gd name="T3" fmla="*/ 0 h 136"/>
                  <a:gd name="T4" fmla="*/ 100 w 100"/>
                  <a:gd name="T5" fmla="*/ 15 h 136"/>
                  <a:gd name="T6" fmla="*/ 59 w 100"/>
                  <a:gd name="T7" fmla="*/ 15 h 136"/>
                  <a:gd name="T8" fmla="*/ 59 w 100"/>
                  <a:gd name="T9" fmla="*/ 136 h 136"/>
                  <a:gd name="T10" fmla="*/ 41 w 100"/>
                  <a:gd name="T11" fmla="*/ 136 h 136"/>
                  <a:gd name="T12" fmla="*/ 41 w 100"/>
                  <a:gd name="T13" fmla="*/ 15 h 136"/>
                  <a:gd name="T14" fmla="*/ 0 w 100"/>
                  <a:gd name="T15" fmla="*/ 15 h 136"/>
                  <a:gd name="T16" fmla="*/ 0 w 100"/>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36">
                    <a:moveTo>
                      <a:pt x="0" y="0"/>
                    </a:moveTo>
                    <a:lnTo>
                      <a:pt x="100" y="0"/>
                    </a:lnTo>
                    <a:lnTo>
                      <a:pt x="100" y="15"/>
                    </a:lnTo>
                    <a:lnTo>
                      <a:pt x="59" y="15"/>
                    </a:lnTo>
                    <a:lnTo>
                      <a:pt x="59" y="136"/>
                    </a:lnTo>
                    <a:lnTo>
                      <a:pt x="41" y="136"/>
                    </a:lnTo>
                    <a:lnTo>
                      <a:pt x="41" y="15"/>
                    </a:lnTo>
                    <a:lnTo>
                      <a:pt x="0" y="15"/>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4" name="Freeform 34"/>
              <p:cNvSpPr>
                <a:spLocks/>
              </p:cNvSpPr>
              <p:nvPr/>
            </p:nvSpPr>
            <p:spPr bwMode="auto">
              <a:xfrm>
                <a:off x="7583488" y="4491038"/>
                <a:ext cx="38100" cy="77788"/>
              </a:xfrm>
              <a:custGeom>
                <a:avLst/>
                <a:gdLst>
                  <a:gd name="T0" fmla="*/ 44 w 49"/>
                  <a:gd name="T1" fmla="*/ 0 h 99"/>
                  <a:gd name="T2" fmla="*/ 47 w 49"/>
                  <a:gd name="T3" fmla="*/ 0 h 99"/>
                  <a:gd name="T4" fmla="*/ 49 w 49"/>
                  <a:gd name="T5" fmla="*/ 0 h 99"/>
                  <a:gd name="T6" fmla="*/ 49 w 49"/>
                  <a:gd name="T7" fmla="*/ 17 h 99"/>
                  <a:gd name="T8" fmla="*/ 47 w 49"/>
                  <a:gd name="T9" fmla="*/ 17 h 99"/>
                  <a:gd name="T10" fmla="*/ 43 w 49"/>
                  <a:gd name="T11" fmla="*/ 17 h 99"/>
                  <a:gd name="T12" fmla="*/ 32 w 49"/>
                  <a:gd name="T13" fmla="*/ 19 h 99"/>
                  <a:gd name="T14" fmla="*/ 23 w 49"/>
                  <a:gd name="T15" fmla="*/ 28 h 99"/>
                  <a:gd name="T16" fmla="*/ 19 w 49"/>
                  <a:gd name="T17" fmla="*/ 39 h 99"/>
                  <a:gd name="T18" fmla="*/ 19 w 49"/>
                  <a:gd name="T19" fmla="*/ 43 h 99"/>
                  <a:gd name="T20" fmla="*/ 19 w 49"/>
                  <a:gd name="T21" fmla="*/ 47 h 99"/>
                  <a:gd name="T22" fmla="*/ 19 w 49"/>
                  <a:gd name="T23" fmla="*/ 99 h 99"/>
                  <a:gd name="T24" fmla="*/ 2 w 49"/>
                  <a:gd name="T25" fmla="*/ 99 h 99"/>
                  <a:gd name="T26" fmla="*/ 2 w 49"/>
                  <a:gd name="T27" fmla="*/ 32 h 99"/>
                  <a:gd name="T28" fmla="*/ 0 w 49"/>
                  <a:gd name="T29" fmla="*/ 2 h 99"/>
                  <a:gd name="T30" fmla="*/ 15 w 49"/>
                  <a:gd name="T31" fmla="*/ 2 h 99"/>
                  <a:gd name="T32" fmla="*/ 17 w 49"/>
                  <a:gd name="T33" fmla="*/ 21 h 99"/>
                  <a:gd name="T34" fmla="*/ 18 w 49"/>
                  <a:gd name="T35" fmla="*/ 21 h 99"/>
                  <a:gd name="T36" fmla="*/ 23 w 49"/>
                  <a:gd name="T37" fmla="*/ 10 h 99"/>
                  <a:gd name="T38" fmla="*/ 33 w 49"/>
                  <a:gd name="T39" fmla="*/ 3 h 99"/>
                  <a:gd name="T40" fmla="*/ 44 w 49"/>
                  <a:gd name="T4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99">
                    <a:moveTo>
                      <a:pt x="44" y="0"/>
                    </a:moveTo>
                    <a:lnTo>
                      <a:pt x="47" y="0"/>
                    </a:lnTo>
                    <a:lnTo>
                      <a:pt x="49" y="0"/>
                    </a:lnTo>
                    <a:lnTo>
                      <a:pt x="49" y="17"/>
                    </a:lnTo>
                    <a:lnTo>
                      <a:pt x="47" y="17"/>
                    </a:lnTo>
                    <a:lnTo>
                      <a:pt x="43" y="17"/>
                    </a:lnTo>
                    <a:lnTo>
                      <a:pt x="32" y="19"/>
                    </a:lnTo>
                    <a:lnTo>
                      <a:pt x="23" y="28"/>
                    </a:lnTo>
                    <a:lnTo>
                      <a:pt x="19" y="39"/>
                    </a:lnTo>
                    <a:lnTo>
                      <a:pt x="19" y="43"/>
                    </a:lnTo>
                    <a:lnTo>
                      <a:pt x="19" y="47"/>
                    </a:lnTo>
                    <a:lnTo>
                      <a:pt x="19" y="99"/>
                    </a:lnTo>
                    <a:lnTo>
                      <a:pt x="2" y="99"/>
                    </a:lnTo>
                    <a:lnTo>
                      <a:pt x="2" y="32"/>
                    </a:lnTo>
                    <a:lnTo>
                      <a:pt x="0" y="2"/>
                    </a:lnTo>
                    <a:lnTo>
                      <a:pt x="15" y="2"/>
                    </a:lnTo>
                    <a:lnTo>
                      <a:pt x="17" y="21"/>
                    </a:lnTo>
                    <a:lnTo>
                      <a:pt x="18" y="21"/>
                    </a:lnTo>
                    <a:lnTo>
                      <a:pt x="23" y="10"/>
                    </a:lnTo>
                    <a:lnTo>
                      <a:pt x="33" y="3"/>
                    </a:lnTo>
                    <a:lnTo>
                      <a:pt x="4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5" name="Freeform 35"/>
              <p:cNvSpPr>
                <a:spLocks noEditPoints="1"/>
              </p:cNvSpPr>
              <p:nvPr/>
            </p:nvSpPr>
            <p:spPr bwMode="auto">
              <a:xfrm>
                <a:off x="7637463" y="4460875"/>
                <a:ext cx="17463" cy="107950"/>
              </a:xfrm>
              <a:custGeom>
                <a:avLst/>
                <a:gdLst>
                  <a:gd name="T0" fmla="*/ 2 w 22"/>
                  <a:gd name="T1" fmla="*/ 39 h 136"/>
                  <a:gd name="T2" fmla="*/ 20 w 22"/>
                  <a:gd name="T3" fmla="*/ 39 h 136"/>
                  <a:gd name="T4" fmla="*/ 20 w 22"/>
                  <a:gd name="T5" fmla="*/ 136 h 136"/>
                  <a:gd name="T6" fmla="*/ 2 w 22"/>
                  <a:gd name="T7" fmla="*/ 136 h 136"/>
                  <a:gd name="T8" fmla="*/ 2 w 22"/>
                  <a:gd name="T9" fmla="*/ 39 h 136"/>
                  <a:gd name="T10" fmla="*/ 11 w 22"/>
                  <a:gd name="T11" fmla="*/ 0 h 136"/>
                  <a:gd name="T12" fmla="*/ 16 w 22"/>
                  <a:gd name="T13" fmla="*/ 2 h 136"/>
                  <a:gd name="T14" fmla="*/ 19 w 22"/>
                  <a:gd name="T15" fmla="*/ 4 h 136"/>
                  <a:gd name="T16" fmla="*/ 22 w 22"/>
                  <a:gd name="T17" fmla="*/ 7 h 136"/>
                  <a:gd name="T18" fmla="*/ 22 w 22"/>
                  <a:gd name="T19" fmla="*/ 11 h 136"/>
                  <a:gd name="T20" fmla="*/ 22 w 22"/>
                  <a:gd name="T21" fmla="*/ 15 h 136"/>
                  <a:gd name="T22" fmla="*/ 20 w 22"/>
                  <a:gd name="T23" fmla="*/ 18 h 136"/>
                  <a:gd name="T24" fmla="*/ 17 w 22"/>
                  <a:gd name="T25" fmla="*/ 21 h 136"/>
                  <a:gd name="T26" fmla="*/ 15 w 22"/>
                  <a:gd name="T27" fmla="*/ 22 h 136"/>
                  <a:gd name="T28" fmla="*/ 11 w 22"/>
                  <a:gd name="T29" fmla="*/ 22 h 136"/>
                  <a:gd name="T30" fmla="*/ 7 w 22"/>
                  <a:gd name="T31" fmla="*/ 22 h 136"/>
                  <a:gd name="T32" fmla="*/ 2 w 22"/>
                  <a:gd name="T33" fmla="*/ 19 h 136"/>
                  <a:gd name="T34" fmla="*/ 1 w 22"/>
                  <a:gd name="T35" fmla="*/ 15 h 136"/>
                  <a:gd name="T36" fmla="*/ 0 w 22"/>
                  <a:gd name="T37" fmla="*/ 11 h 136"/>
                  <a:gd name="T38" fmla="*/ 1 w 22"/>
                  <a:gd name="T39" fmla="*/ 7 h 136"/>
                  <a:gd name="T40" fmla="*/ 4 w 22"/>
                  <a:gd name="T41" fmla="*/ 4 h 136"/>
                  <a:gd name="T42" fmla="*/ 7 w 22"/>
                  <a:gd name="T43" fmla="*/ 2 h 136"/>
                  <a:gd name="T44" fmla="*/ 11 w 22"/>
                  <a:gd name="T4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136">
                    <a:moveTo>
                      <a:pt x="2" y="39"/>
                    </a:moveTo>
                    <a:lnTo>
                      <a:pt x="20" y="39"/>
                    </a:lnTo>
                    <a:lnTo>
                      <a:pt x="20" y="136"/>
                    </a:lnTo>
                    <a:lnTo>
                      <a:pt x="2" y="136"/>
                    </a:lnTo>
                    <a:lnTo>
                      <a:pt x="2" y="39"/>
                    </a:lnTo>
                    <a:close/>
                    <a:moveTo>
                      <a:pt x="11" y="0"/>
                    </a:moveTo>
                    <a:lnTo>
                      <a:pt x="16" y="2"/>
                    </a:lnTo>
                    <a:lnTo>
                      <a:pt x="19" y="4"/>
                    </a:lnTo>
                    <a:lnTo>
                      <a:pt x="22" y="7"/>
                    </a:lnTo>
                    <a:lnTo>
                      <a:pt x="22" y="11"/>
                    </a:lnTo>
                    <a:lnTo>
                      <a:pt x="22" y="15"/>
                    </a:lnTo>
                    <a:lnTo>
                      <a:pt x="20" y="18"/>
                    </a:lnTo>
                    <a:lnTo>
                      <a:pt x="17" y="21"/>
                    </a:lnTo>
                    <a:lnTo>
                      <a:pt x="15" y="22"/>
                    </a:lnTo>
                    <a:lnTo>
                      <a:pt x="11" y="22"/>
                    </a:lnTo>
                    <a:lnTo>
                      <a:pt x="7" y="22"/>
                    </a:lnTo>
                    <a:lnTo>
                      <a:pt x="2" y="19"/>
                    </a:lnTo>
                    <a:lnTo>
                      <a:pt x="1" y="15"/>
                    </a:lnTo>
                    <a:lnTo>
                      <a:pt x="0" y="11"/>
                    </a:lnTo>
                    <a:lnTo>
                      <a:pt x="1" y="7"/>
                    </a:lnTo>
                    <a:lnTo>
                      <a:pt x="4" y="4"/>
                    </a:lnTo>
                    <a:lnTo>
                      <a:pt x="7" y="2"/>
                    </a:lnTo>
                    <a:lnTo>
                      <a:pt x="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6" name="Freeform 36"/>
              <p:cNvSpPr>
                <a:spLocks noEditPoints="1"/>
              </p:cNvSpPr>
              <p:nvPr/>
            </p:nvSpPr>
            <p:spPr bwMode="auto">
              <a:xfrm>
                <a:off x="7669213" y="4491038"/>
                <a:ext cx="60325" cy="79375"/>
              </a:xfrm>
              <a:custGeom>
                <a:avLst/>
                <a:gdLst>
                  <a:gd name="T0" fmla="*/ 59 w 77"/>
                  <a:gd name="T1" fmla="*/ 49 h 102"/>
                  <a:gd name="T2" fmla="*/ 47 w 77"/>
                  <a:gd name="T3" fmla="*/ 49 h 102"/>
                  <a:gd name="T4" fmla="*/ 36 w 77"/>
                  <a:gd name="T5" fmla="*/ 52 h 102"/>
                  <a:gd name="T6" fmla="*/ 26 w 77"/>
                  <a:gd name="T7" fmla="*/ 55 h 102"/>
                  <a:gd name="T8" fmla="*/ 21 w 77"/>
                  <a:gd name="T9" fmla="*/ 62 h 102"/>
                  <a:gd name="T10" fmla="*/ 18 w 77"/>
                  <a:gd name="T11" fmla="*/ 71 h 102"/>
                  <a:gd name="T12" fmla="*/ 18 w 77"/>
                  <a:gd name="T13" fmla="*/ 77 h 102"/>
                  <a:gd name="T14" fmla="*/ 21 w 77"/>
                  <a:gd name="T15" fmla="*/ 81 h 102"/>
                  <a:gd name="T16" fmla="*/ 22 w 77"/>
                  <a:gd name="T17" fmla="*/ 84 h 102"/>
                  <a:gd name="T18" fmla="*/ 26 w 77"/>
                  <a:gd name="T19" fmla="*/ 86 h 102"/>
                  <a:gd name="T20" fmla="*/ 31 w 77"/>
                  <a:gd name="T21" fmla="*/ 88 h 102"/>
                  <a:gd name="T22" fmla="*/ 35 w 77"/>
                  <a:gd name="T23" fmla="*/ 88 h 102"/>
                  <a:gd name="T24" fmla="*/ 46 w 77"/>
                  <a:gd name="T25" fmla="*/ 86 h 102"/>
                  <a:gd name="T26" fmla="*/ 54 w 77"/>
                  <a:gd name="T27" fmla="*/ 80 h 102"/>
                  <a:gd name="T28" fmla="*/ 58 w 77"/>
                  <a:gd name="T29" fmla="*/ 73 h 102"/>
                  <a:gd name="T30" fmla="*/ 59 w 77"/>
                  <a:gd name="T31" fmla="*/ 69 h 102"/>
                  <a:gd name="T32" fmla="*/ 59 w 77"/>
                  <a:gd name="T33" fmla="*/ 66 h 102"/>
                  <a:gd name="T34" fmla="*/ 59 w 77"/>
                  <a:gd name="T35" fmla="*/ 49 h 102"/>
                  <a:gd name="T36" fmla="*/ 39 w 77"/>
                  <a:gd name="T37" fmla="*/ 0 h 102"/>
                  <a:gd name="T38" fmla="*/ 55 w 77"/>
                  <a:gd name="T39" fmla="*/ 3 h 102"/>
                  <a:gd name="T40" fmla="*/ 65 w 77"/>
                  <a:gd name="T41" fmla="*/ 8 h 102"/>
                  <a:gd name="T42" fmla="*/ 72 w 77"/>
                  <a:gd name="T43" fmla="*/ 17 h 102"/>
                  <a:gd name="T44" fmla="*/ 76 w 77"/>
                  <a:gd name="T45" fmla="*/ 28 h 102"/>
                  <a:gd name="T46" fmla="*/ 76 w 77"/>
                  <a:gd name="T47" fmla="*/ 40 h 102"/>
                  <a:gd name="T48" fmla="*/ 76 w 77"/>
                  <a:gd name="T49" fmla="*/ 76 h 102"/>
                  <a:gd name="T50" fmla="*/ 77 w 77"/>
                  <a:gd name="T51" fmla="*/ 88 h 102"/>
                  <a:gd name="T52" fmla="*/ 77 w 77"/>
                  <a:gd name="T53" fmla="*/ 99 h 102"/>
                  <a:gd name="T54" fmla="*/ 62 w 77"/>
                  <a:gd name="T55" fmla="*/ 99 h 102"/>
                  <a:gd name="T56" fmla="*/ 61 w 77"/>
                  <a:gd name="T57" fmla="*/ 86 h 102"/>
                  <a:gd name="T58" fmla="*/ 59 w 77"/>
                  <a:gd name="T59" fmla="*/ 86 h 102"/>
                  <a:gd name="T60" fmla="*/ 52 w 77"/>
                  <a:gd name="T61" fmla="*/ 95 h 102"/>
                  <a:gd name="T62" fmla="*/ 43 w 77"/>
                  <a:gd name="T63" fmla="*/ 99 h 102"/>
                  <a:gd name="T64" fmla="*/ 31 w 77"/>
                  <a:gd name="T65" fmla="*/ 102 h 102"/>
                  <a:gd name="T66" fmla="*/ 17 w 77"/>
                  <a:gd name="T67" fmla="*/ 99 h 102"/>
                  <a:gd name="T68" fmla="*/ 7 w 77"/>
                  <a:gd name="T69" fmla="*/ 93 h 102"/>
                  <a:gd name="T70" fmla="*/ 2 w 77"/>
                  <a:gd name="T71" fmla="*/ 84 h 102"/>
                  <a:gd name="T72" fmla="*/ 0 w 77"/>
                  <a:gd name="T73" fmla="*/ 74 h 102"/>
                  <a:gd name="T74" fmla="*/ 3 w 77"/>
                  <a:gd name="T75" fmla="*/ 60 h 102"/>
                  <a:gd name="T76" fmla="*/ 10 w 77"/>
                  <a:gd name="T77" fmla="*/ 51 h 102"/>
                  <a:gd name="T78" fmla="*/ 22 w 77"/>
                  <a:gd name="T79" fmla="*/ 43 h 102"/>
                  <a:gd name="T80" fmla="*/ 39 w 77"/>
                  <a:gd name="T81" fmla="*/ 39 h 102"/>
                  <a:gd name="T82" fmla="*/ 59 w 77"/>
                  <a:gd name="T83" fmla="*/ 37 h 102"/>
                  <a:gd name="T84" fmla="*/ 59 w 77"/>
                  <a:gd name="T85" fmla="*/ 36 h 102"/>
                  <a:gd name="T86" fmla="*/ 58 w 77"/>
                  <a:gd name="T87" fmla="*/ 30 h 102"/>
                  <a:gd name="T88" fmla="*/ 57 w 77"/>
                  <a:gd name="T89" fmla="*/ 23 h 102"/>
                  <a:gd name="T90" fmla="*/ 52 w 77"/>
                  <a:gd name="T91" fmla="*/ 18 h 102"/>
                  <a:gd name="T92" fmla="*/ 47 w 77"/>
                  <a:gd name="T93" fmla="*/ 14 h 102"/>
                  <a:gd name="T94" fmla="*/ 36 w 77"/>
                  <a:gd name="T95" fmla="*/ 13 h 102"/>
                  <a:gd name="T96" fmla="*/ 22 w 77"/>
                  <a:gd name="T97" fmla="*/ 15 h 102"/>
                  <a:gd name="T98" fmla="*/ 11 w 77"/>
                  <a:gd name="T99" fmla="*/ 21 h 102"/>
                  <a:gd name="T100" fmla="*/ 7 w 77"/>
                  <a:gd name="T101" fmla="*/ 8 h 102"/>
                  <a:gd name="T102" fmla="*/ 21 w 77"/>
                  <a:gd name="T103" fmla="*/ 3 h 102"/>
                  <a:gd name="T104" fmla="*/ 39 w 77"/>
                  <a:gd name="T10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59" y="49"/>
                    </a:moveTo>
                    <a:lnTo>
                      <a:pt x="47" y="49"/>
                    </a:lnTo>
                    <a:lnTo>
                      <a:pt x="36" y="52"/>
                    </a:lnTo>
                    <a:lnTo>
                      <a:pt x="26" y="55"/>
                    </a:lnTo>
                    <a:lnTo>
                      <a:pt x="21" y="62"/>
                    </a:lnTo>
                    <a:lnTo>
                      <a:pt x="18" y="71"/>
                    </a:lnTo>
                    <a:lnTo>
                      <a:pt x="18" y="77"/>
                    </a:lnTo>
                    <a:lnTo>
                      <a:pt x="21" y="81"/>
                    </a:lnTo>
                    <a:lnTo>
                      <a:pt x="22" y="84"/>
                    </a:lnTo>
                    <a:lnTo>
                      <a:pt x="26" y="86"/>
                    </a:lnTo>
                    <a:lnTo>
                      <a:pt x="31" y="88"/>
                    </a:lnTo>
                    <a:lnTo>
                      <a:pt x="35" y="88"/>
                    </a:lnTo>
                    <a:lnTo>
                      <a:pt x="46" y="86"/>
                    </a:lnTo>
                    <a:lnTo>
                      <a:pt x="54" y="80"/>
                    </a:lnTo>
                    <a:lnTo>
                      <a:pt x="58" y="73"/>
                    </a:lnTo>
                    <a:lnTo>
                      <a:pt x="59" y="69"/>
                    </a:lnTo>
                    <a:lnTo>
                      <a:pt x="59" y="66"/>
                    </a:lnTo>
                    <a:lnTo>
                      <a:pt x="59" y="49"/>
                    </a:lnTo>
                    <a:close/>
                    <a:moveTo>
                      <a:pt x="39" y="0"/>
                    </a:moveTo>
                    <a:lnTo>
                      <a:pt x="55" y="3"/>
                    </a:lnTo>
                    <a:lnTo>
                      <a:pt x="65" y="8"/>
                    </a:lnTo>
                    <a:lnTo>
                      <a:pt x="72" y="17"/>
                    </a:lnTo>
                    <a:lnTo>
                      <a:pt x="76" y="28"/>
                    </a:lnTo>
                    <a:lnTo>
                      <a:pt x="76" y="40"/>
                    </a:lnTo>
                    <a:lnTo>
                      <a:pt x="76" y="76"/>
                    </a:lnTo>
                    <a:lnTo>
                      <a:pt x="77" y="88"/>
                    </a:lnTo>
                    <a:lnTo>
                      <a:pt x="77" y="99"/>
                    </a:lnTo>
                    <a:lnTo>
                      <a:pt x="62" y="99"/>
                    </a:lnTo>
                    <a:lnTo>
                      <a:pt x="61" y="86"/>
                    </a:lnTo>
                    <a:lnTo>
                      <a:pt x="59" y="86"/>
                    </a:lnTo>
                    <a:lnTo>
                      <a:pt x="52" y="95"/>
                    </a:lnTo>
                    <a:lnTo>
                      <a:pt x="43" y="99"/>
                    </a:lnTo>
                    <a:lnTo>
                      <a:pt x="31" y="102"/>
                    </a:lnTo>
                    <a:lnTo>
                      <a:pt x="17" y="99"/>
                    </a:lnTo>
                    <a:lnTo>
                      <a:pt x="7" y="93"/>
                    </a:lnTo>
                    <a:lnTo>
                      <a:pt x="2" y="84"/>
                    </a:lnTo>
                    <a:lnTo>
                      <a:pt x="0" y="74"/>
                    </a:lnTo>
                    <a:lnTo>
                      <a:pt x="3" y="60"/>
                    </a:lnTo>
                    <a:lnTo>
                      <a:pt x="10" y="51"/>
                    </a:lnTo>
                    <a:lnTo>
                      <a:pt x="22" y="43"/>
                    </a:lnTo>
                    <a:lnTo>
                      <a:pt x="39" y="39"/>
                    </a:lnTo>
                    <a:lnTo>
                      <a:pt x="59" y="37"/>
                    </a:lnTo>
                    <a:lnTo>
                      <a:pt x="59" y="36"/>
                    </a:lnTo>
                    <a:lnTo>
                      <a:pt x="58" y="30"/>
                    </a:lnTo>
                    <a:lnTo>
                      <a:pt x="57" y="23"/>
                    </a:lnTo>
                    <a:lnTo>
                      <a:pt x="52" y="18"/>
                    </a:lnTo>
                    <a:lnTo>
                      <a:pt x="47" y="14"/>
                    </a:lnTo>
                    <a:lnTo>
                      <a:pt x="36" y="13"/>
                    </a:lnTo>
                    <a:lnTo>
                      <a:pt x="22" y="15"/>
                    </a:lnTo>
                    <a:lnTo>
                      <a:pt x="11" y="21"/>
                    </a:lnTo>
                    <a:lnTo>
                      <a:pt x="7" y="8"/>
                    </a:lnTo>
                    <a:lnTo>
                      <a:pt x="21" y="3"/>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77" name="Rectangle 37"/>
              <p:cNvSpPr>
                <a:spLocks noChangeArrowheads="1"/>
              </p:cNvSpPr>
              <p:nvPr/>
            </p:nvSpPr>
            <p:spPr bwMode="auto">
              <a:xfrm>
                <a:off x="7762876" y="4456113"/>
                <a:ext cx="14288" cy="112713"/>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2493" name="Group 62492"/>
            <p:cNvGrpSpPr/>
            <p:nvPr/>
          </p:nvGrpSpPr>
          <p:grpSpPr>
            <a:xfrm>
              <a:off x="5832476" y="1978025"/>
              <a:ext cx="692150" cy="2171701"/>
              <a:chOff x="5832476" y="1978025"/>
              <a:chExt cx="692150" cy="2171701"/>
            </a:xfrm>
          </p:grpSpPr>
          <p:sp>
            <p:nvSpPr>
              <p:cNvPr id="17" name="Line 10"/>
              <p:cNvSpPr>
                <a:spLocks noChangeShapeType="1"/>
              </p:cNvSpPr>
              <p:nvPr/>
            </p:nvSpPr>
            <p:spPr bwMode="auto">
              <a:xfrm flipV="1">
                <a:off x="6524626" y="2046288"/>
                <a:ext cx="0" cy="206375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78" name="Line 38"/>
              <p:cNvSpPr>
                <a:spLocks noChangeShapeType="1"/>
              </p:cNvSpPr>
              <p:nvPr/>
            </p:nvSpPr>
            <p:spPr bwMode="auto">
              <a:xfrm flipH="1">
                <a:off x="6454776" y="4110038"/>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79" name="Rectangle 39"/>
              <p:cNvSpPr>
                <a:spLocks noChangeArrowheads="1"/>
              </p:cNvSpPr>
              <p:nvPr/>
            </p:nvSpPr>
            <p:spPr bwMode="auto">
              <a:xfrm>
                <a:off x="6067426" y="4100513"/>
                <a:ext cx="82550" cy="952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80" name="Freeform 40"/>
              <p:cNvSpPr>
                <a:spLocks/>
              </p:cNvSpPr>
              <p:nvPr/>
            </p:nvSpPr>
            <p:spPr bwMode="auto">
              <a:xfrm>
                <a:off x="6170613" y="4044950"/>
                <a:ext cx="34925" cy="103188"/>
              </a:xfrm>
              <a:custGeom>
                <a:avLst/>
                <a:gdLst>
                  <a:gd name="T0" fmla="*/ 29 w 44"/>
                  <a:gd name="T1" fmla="*/ 0 h 130"/>
                  <a:gd name="T2" fmla="*/ 44 w 44"/>
                  <a:gd name="T3" fmla="*/ 0 h 130"/>
                  <a:gd name="T4" fmla="*/ 44 w 44"/>
                  <a:gd name="T5" fmla="*/ 130 h 130"/>
                  <a:gd name="T6" fmla="*/ 27 w 44"/>
                  <a:gd name="T7" fmla="*/ 130 h 130"/>
                  <a:gd name="T8" fmla="*/ 27 w 44"/>
                  <a:gd name="T9" fmla="*/ 16 h 130"/>
                  <a:gd name="T10" fmla="*/ 26 w 44"/>
                  <a:gd name="T11" fmla="*/ 16 h 130"/>
                  <a:gd name="T12" fmla="*/ 4 w 44"/>
                  <a:gd name="T13" fmla="*/ 28 h 130"/>
                  <a:gd name="T14" fmla="*/ 0 w 44"/>
                  <a:gd name="T15" fmla="*/ 15 h 130"/>
                  <a:gd name="T16" fmla="*/ 29 w 44"/>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0">
                    <a:moveTo>
                      <a:pt x="29" y="0"/>
                    </a:moveTo>
                    <a:lnTo>
                      <a:pt x="44" y="0"/>
                    </a:lnTo>
                    <a:lnTo>
                      <a:pt x="44" y="130"/>
                    </a:lnTo>
                    <a:lnTo>
                      <a:pt x="27" y="130"/>
                    </a:lnTo>
                    <a:lnTo>
                      <a:pt x="27" y="16"/>
                    </a:lnTo>
                    <a:lnTo>
                      <a:pt x="26" y="16"/>
                    </a:lnTo>
                    <a:lnTo>
                      <a:pt x="4" y="28"/>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1" name="Freeform 41"/>
              <p:cNvSpPr>
                <a:spLocks/>
              </p:cNvSpPr>
              <p:nvPr/>
            </p:nvSpPr>
            <p:spPr bwMode="auto">
              <a:xfrm>
                <a:off x="6251576" y="4129088"/>
                <a:ext cx="19050" cy="20638"/>
              </a:xfrm>
              <a:custGeom>
                <a:avLst/>
                <a:gdLst>
                  <a:gd name="T0" fmla="*/ 13 w 25"/>
                  <a:gd name="T1" fmla="*/ 0 h 25"/>
                  <a:gd name="T2" fmla="*/ 17 w 25"/>
                  <a:gd name="T3" fmla="*/ 0 h 25"/>
                  <a:gd name="T4" fmla="*/ 19 w 25"/>
                  <a:gd name="T5" fmla="*/ 3 h 25"/>
                  <a:gd name="T6" fmla="*/ 22 w 25"/>
                  <a:gd name="T7" fmla="*/ 6 h 25"/>
                  <a:gd name="T8" fmla="*/ 24 w 25"/>
                  <a:gd name="T9" fmla="*/ 9 h 25"/>
                  <a:gd name="T10" fmla="*/ 25 w 25"/>
                  <a:gd name="T11" fmla="*/ 13 h 25"/>
                  <a:gd name="T12" fmla="*/ 24 w 25"/>
                  <a:gd name="T13" fmla="*/ 17 h 25"/>
                  <a:gd name="T14" fmla="*/ 22 w 25"/>
                  <a:gd name="T15" fmla="*/ 21 h 25"/>
                  <a:gd name="T16" fmla="*/ 19 w 25"/>
                  <a:gd name="T17" fmla="*/ 24 h 25"/>
                  <a:gd name="T18" fmla="*/ 17 w 25"/>
                  <a:gd name="T19" fmla="*/ 25 h 25"/>
                  <a:gd name="T20" fmla="*/ 13 w 25"/>
                  <a:gd name="T21" fmla="*/ 25 h 25"/>
                  <a:gd name="T22" fmla="*/ 9 w 25"/>
                  <a:gd name="T23" fmla="*/ 25 h 25"/>
                  <a:gd name="T24" fmla="*/ 6 w 25"/>
                  <a:gd name="T25" fmla="*/ 24 h 25"/>
                  <a:gd name="T26" fmla="*/ 3 w 25"/>
                  <a:gd name="T27" fmla="*/ 21 h 25"/>
                  <a:gd name="T28" fmla="*/ 2 w 25"/>
                  <a:gd name="T29" fmla="*/ 17 h 25"/>
                  <a:gd name="T30" fmla="*/ 0 w 25"/>
                  <a:gd name="T31" fmla="*/ 13 h 25"/>
                  <a:gd name="T32" fmla="*/ 2 w 25"/>
                  <a:gd name="T33" fmla="*/ 9 h 25"/>
                  <a:gd name="T34" fmla="*/ 3 w 25"/>
                  <a:gd name="T35" fmla="*/ 6 h 25"/>
                  <a:gd name="T36" fmla="*/ 6 w 25"/>
                  <a:gd name="T37" fmla="*/ 3 h 25"/>
                  <a:gd name="T38" fmla="*/ 9 w 25"/>
                  <a:gd name="T39" fmla="*/ 0 h 25"/>
                  <a:gd name="T40" fmla="*/ 13 w 2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5">
                    <a:moveTo>
                      <a:pt x="13" y="0"/>
                    </a:moveTo>
                    <a:lnTo>
                      <a:pt x="17" y="0"/>
                    </a:lnTo>
                    <a:lnTo>
                      <a:pt x="19" y="3"/>
                    </a:lnTo>
                    <a:lnTo>
                      <a:pt x="22" y="6"/>
                    </a:lnTo>
                    <a:lnTo>
                      <a:pt x="24" y="9"/>
                    </a:lnTo>
                    <a:lnTo>
                      <a:pt x="25" y="13"/>
                    </a:lnTo>
                    <a:lnTo>
                      <a:pt x="24" y="17"/>
                    </a:lnTo>
                    <a:lnTo>
                      <a:pt x="22" y="21"/>
                    </a:lnTo>
                    <a:lnTo>
                      <a:pt x="19" y="24"/>
                    </a:lnTo>
                    <a:lnTo>
                      <a:pt x="17" y="25"/>
                    </a:lnTo>
                    <a:lnTo>
                      <a:pt x="13" y="25"/>
                    </a:lnTo>
                    <a:lnTo>
                      <a:pt x="9" y="25"/>
                    </a:lnTo>
                    <a:lnTo>
                      <a:pt x="6" y="24"/>
                    </a:lnTo>
                    <a:lnTo>
                      <a:pt x="3" y="21"/>
                    </a:lnTo>
                    <a:lnTo>
                      <a:pt x="2" y="17"/>
                    </a:lnTo>
                    <a:lnTo>
                      <a:pt x="0" y="13"/>
                    </a:lnTo>
                    <a:lnTo>
                      <a:pt x="2" y="9"/>
                    </a:lnTo>
                    <a:lnTo>
                      <a:pt x="3" y="6"/>
                    </a:lnTo>
                    <a:lnTo>
                      <a:pt x="6" y="3"/>
                    </a:lnTo>
                    <a:lnTo>
                      <a:pt x="9" y="0"/>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2" name="Freeform 42"/>
              <p:cNvSpPr>
                <a:spLocks noEditPoints="1"/>
              </p:cNvSpPr>
              <p:nvPr/>
            </p:nvSpPr>
            <p:spPr bwMode="auto">
              <a:xfrm>
                <a:off x="6292851" y="4041775"/>
                <a:ext cx="71438" cy="107950"/>
              </a:xfrm>
              <a:custGeom>
                <a:avLst/>
                <a:gdLst>
                  <a:gd name="T0" fmla="*/ 44 w 89"/>
                  <a:gd name="T1" fmla="*/ 14 h 134"/>
                  <a:gd name="T2" fmla="*/ 33 w 89"/>
                  <a:gd name="T3" fmla="*/ 16 h 134"/>
                  <a:gd name="T4" fmla="*/ 24 w 89"/>
                  <a:gd name="T5" fmla="*/ 27 h 134"/>
                  <a:gd name="T6" fmla="*/ 19 w 89"/>
                  <a:gd name="T7" fmla="*/ 44 h 134"/>
                  <a:gd name="T8" fmla="*/ 18 w 89"/>
                  <a:gd name="T9" fmla="*/ 68 h 134"/>
                  <a:gd name="T10" fmla="*/ 19 w 89"/>
                  <a:gd name="T11" fmla="*/ 90 h 134"/>
                  <a:gd name="T12" fmla="*/ 24 w 89"/>
                  <a:gd name="T13" fmla="*/ 107 h 134"/>
                  <a:gd name="T14" fmla="*/ 33 w 89"/>
                  <a:gd name="T15" fmla="*/ 118 h 134"/>
                  <a:gd name="T16" fmla="*/ 44 w 89"/>
                  <a:gd name="T17" fmla="*/ 122 h 134"/>
                  <a:gd name="T18" fmla="*/ 53 w 89"/>
                  <a:gd name="T19" fmla="*/ 119 h 134"/>
                  <a:gd name="T20" fmla="*/ 61 w 89"/>
                  <a:gd name="T21" fmla="*/ 112 h 134"/>
                  <a:gd name="T22" fmla="*/ 65 w 89"/>
                  <a:gd name="T23" fmla="*/ 100 h 134"/>
                  <a:gd name="T24" fmla="*/ 70 w 89"/>
                  <a:gd name="T25" fmla="*/ 85 h 134"/>
                  <a:gd name="T26" fmla="*/ 70 w 89"/>
                  <a:gd name="T27" fmla="*/ 67 h 134"/>
                  <a:gd name="T28" fmla="*/ 70 w 89"/>
                  <a:gd name="T29" fmla="*/ 49 h 134"/>
                  <a:gd name="T30" fmla="*/ 67 w 89"/>
                  <a:gd name="T31" fmla="*/ 34 h 134"/>
                  <a:gd name="T32" fmla="*/ 61 w 89"/>
                  <a:gd name="T33" fmla="*/ 23 h 134"/>
                  <a:gd name="T34" fmla="*/ 53 w 89"/>
                  <a:gd name="T35" fmla="*/ 16 h 134"/>
                  <a:gd name="T36" fmla="*/ 44 w 89"/>
                  <a:gd name="T37" fmla="*/ 14 h 134"/>
                  <a:gd name="T38" fmla="*/ 45 w 89"/>
                  <a:gd name="T39" fmla="*/ 0 h 134"/>
                  <a:gd name="T40" fmla="*/ 60 w 89"/>
                  <a:gd name="T41" fmla="*/ 3 h 134"/>
                  <a:gd name="T42" fmla="*/ 72 w 89"/>
                  <a:gd name="T43" fmla="*/ 11 h 134"/>
                  <a:gd name="T44" fmla="*/ 81 w 89"/>
                  <a:gd name="T45" fmla="*/ 25 h 134"/>
                  <a:gd name="T46" fmla="*/ 86 w 89"/>
                  <a:gd name="T47" fmla="*/ 44 h 134"/>
                  <a:gd name="T48" fmla="*/ 89 w 89"/>
                  <a:gd name="T49" fmla="*/ 66 h 134"/>
                  <a:gd name="T50" fmla="*/ 86 w 89"/>
                  <a:gd name="T51" fmla="*/ 90 h 134"/>
                  <a:gd name="T52" fmla="*/ 81 w 89"/>
                  <a:gd name="T53" fmla="*/ 109 h 134"/>
                  <a:gd name="T54" fmla="*/ 71 w 89"/>
                  <a:gd name="T55" fmla="*/ 123 h 134"/>
                  <a:gd name="T56" fmla="*/ 59 w 89"/>
                  <a:gd name="T57" fmla="*/ 131 h 134"/>
                  <a:gd name="T58" fmla="*/ 42 w 89"/>
                  <a:gd name="T59" fmla="*/ 134 h 134"/>
                  <a:gd name="T60" fmla="*/ 28 w 89"/>
                  <a:gd name="T61" fmla="*/ 131 h 134"/>
                  <a:gd name="T62" fmla="*/ 16 w 89"/>
                  <a:gd name="T63" fmla="*/ 123 h 134"/>
                  <a:gd name="T64" fmla="*/ 8 w 89"/>
                  <a:gd name="T65" fmla="*/ 109 h 134"/>
                  <a:gd name="T66" fmla="*/ 1 w 89"/>
                  <a:gd name="T67" fmla="*/ 92 h 134"/>
                  <a:gd name="T68" fmla="*/ 0 w 89"/>
                  <a:gd name="T69" fmla="*/ 67 h 134"/>
                  <a:gd name="T70" fmla="*/ 1 w 89"/>
                  <a:gd name="T71" fmla="*/ 44 h 134"/>
                  <a:gd name="T72" fmla="*/ 8 w 89"/>
                  <a:gd name="T73" fmla="*/ 25 h 134"/>
                  <a:gd name="T74" fmla="*/ 18 w 89"/>
                  <a:gd name="T75" fmla="*/ 11 h 134"/>
                  <a:gd name="T76" fmla="*/ 30 w 89"/>
                  <a:gd name="T77" fmla="*/ 3 h 134"/>
                  <a:gd name="T78" fmla="*/ 45 w 89"/>
                  <a:gd name="T7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4">
                    <a:moveTo>
                      <a:pt x="44" y="14"/>
                    </a:moveTo>
                    <a:lnTo>
                      <a:pt x="33" y="16"/>
                    </a:lnTo>
                    <a:lnTo>
                      <a:pt x="24" y="27"/>
                    </a:lnTo>
                    <a:lnTo>
                      <a:pt x="19" y="44"/>
                    </a:lnTo>
                    <a:lnTo>
                      <a:pt x="18" y="68"/>
                    </a:lnTo>
                    <a:lnTo>
                      <a:pt x="19" y="90"/>
                    </a:lnTo>
                    <a:lnTo>
                      <a:pt x="24" y="107"/>
                    </a:lnTo>
                    <a:lnTo>
                      <a:pt x="33" y="118"/>
                    </a:lnTo>
                    <a:lnTo>
                      <a:pt x="44" y="122"/>
                    </a:lnTo>
                    <a:lnTo>
                      <a:pt x="53" y="119"/>
                    </a:lnTo>
                    <a:lnTo>
                      <a:pt x="61" y="112"/>
                    </a:lnTo>
                    <a:lnTo>
                      <a:pt x="65" y="100"/>
                    </a:lnTo>
                    <a:lnTo>
                      <a:pt x="70" y="85"/>
                    </a:lnTo>
                    <a:lnTo>
                      <a:pt x="70" y="67"/>
                    </a:lnTo>
                    <a:lnTo>
                      <a:pt x="70" y="49"/>
                    </a:lnTo>
                    <a:lnTo>
                      <a:pt x="67" y="34"/>
                    </a:lnTo>
                    <a:lnTo>
                      <a:pt x="61" y="23"/>
                    </a:lnTo>
                    <a:lnTo>
                      <a:pt x="53" y="16"/>
                    </a:lnTo>
                    <a:lnTo>
                      <a:pt x="44" y="14"/>
                    </a:lnTo>
                    <a:close/>
                    <a:moveTo>
                      <a:pt x="45" y="0"/>
                    </a:moveTo>
                    <a:lnTo>
                      <a:pt x="60" y="3"/>
                    </a:lnTo>
                    <a:lnTo>
                      <a:pt x="72" y="11"/>
                    </a:lnTo>
                    <a:lnTo>
                      <a:pt x="81" y="25"/>
                    </a:lnTo>
                    <a:lnTo>
                      <a:pt x="86" y="44"/>
                    </a:lnTo>
                    <a:lnTo>
                      <a:pt x="89" y="66"/>
                    </a:lnTo>
                    <a:lnTo>
                      <a:pt x="86" y="90"/>
                    </a:lnTo>
                    <a:lnTo>
                      <a:pt x="81" y="109"/>
                    </a:lnTo>
                    <a:lnTo>
                      <a:pt x="71" y="123"/>
                    </a:lnTo>
                    <a:lnTo>
                      <a:pt x="59" y="131"/>
                    </a:lnTo>
                    <a:lnTo>
                      <a:pt x="42" y="134"/>
                    </a:lnTo>
                    <a:lnTo>
                      <a:pt x="28" y="131"/>
                    </a:lnTo>
                    <a:lnTo>
                      <a:pt x="16" y="123"/>
                    </a:lnTo>
                    <a:lnTo>
                      <a:pt x="8" y="109"/>
                    </a:lnTo>
                    <a:lnTo>
                      <a:pt x="1" y="92"/>
                    </a:lnTo>
                    <a:lnTo>
                      <a:pt x="0" y="67"/>
                    </a:lnTo>
                    <a:lnTo>
                      <a:pt x="1" y="44"/>
                    </a:lnTo>
                    <a:lnTo>
                      <a:pt x="8" y="25"/>
                    </a:lnTo>
                    <a:lnTo>
                      <a:pt x="18" y="11"/>
                    </a:lnTo>
                    <a:lnTo>
                      <a:pt x="30"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3" name="Line 43"/>
              <p:cNvSpPr>
                <a:spLocks noChangeShapeType="1"/>
              </p:cNvSpPr>
              <p:nvPr/>
            </p:nvSpPr>
            <p:spPr bwMode="auto">
              <a:xfrm flipH="1">
                <a:off x="6454776" y="3594100"/>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84" name="Rectangle 44"/>
              <p:cNvSpPr>
                <a:spLocks noChangeArrowheads="1"/>
              </p:cNvSpPr>
              <p:nvPr/>
            </p:nvSpPr>
            <p:spPr bwMode="auto">
              <a:xfrm>
                <a:off x="6067426" y="3584575"/>
                <a:ext cx="82550" cy="952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85" name="Freeform 45"/>
              <p:cNvSpPr>
                <a:spLocks noEditPoints="1"/>
              </p:cNvSpPr>
              <p:nvPr/>
            </p:nvSpPr>
            <p:spPr bwMode="auto">
              <a:xfrm>
                <a:off x="6159501" y="3525838"/>
                <a:ext cx="71438" cy="107950"/>
              </a:xfrm>
              <a:custGeom>
                <a:avLst/>
                <a:gdLst>
                  <a:gd name="T0" fmla="*/ 45 w 89"/>
                  <a:gd name="T1" fmla="*/ 14 h 136"/>
                  <a:gd name="T2" fmla="*/ 34 w 89"/>
                  <a:gd name="T3" fmla="*/ 18 h 136"/>
                  <a:gd name="T4" fmla="*/ 26 w 89"/>
                  <a:gd name="T5" fmla="*/ 28 h 136"/>
                  <a:gd name="T6" fmla="*/ 21 w 89"/>
                  <a:gd name="T7" fmla="*/ 45 h 136"/>
                  <a:gd name="T8" fmla="*/ 18 w 89"/>
                  <a:gd name="T9" fmla="*/ 69 h 136"/>
                  <a:gd name="T10" fmla="*/ 21 w 89"/>
                  <a:gd name="T11" fmla="*/ 92 h 136"/>
                  <a:gd name="T12" fmla="*/ 26 w 89"/>
                  <a:gd name="T13" fmla="*/ 108 h 136"/>
                  <a:gd name="T14" fmla="*/ 34 w 89"/>
                  <a:gd name="T15" fmla="*/ 118 h 136"/>
                  <a:gd name="T16" fmla="*/ 45 w 89"/>
                  <a:gd name="T17" fmla="*/ 122 h 136"/>
                  <a:gd name="T18" fmla="*/ 55 w 89"/>
                  <a:gd name="T19" fmla="*/ 119 h 136"/>
                  <a:gd name="T20" fmla="*/ 62 w 89"/>
                  <a:gd name="T21" fmla="*/ 113 h 136"/>
                  <a:gd name="T22" fmla="*/ 67 w 89"/>
                  <a:gd name="T23" fmla="*/ 102 h 136"/>
                  <a:gd name="T24" fmla="*/ 70 w 89"/>
                  <a:gd name="T25" fmla="*/ 87 h 136"/>
                  <a:gd name="T26" fmla="*/ 71 w 89"/>
                  <a:gd name="T27" fmla="*/ 67 h 136"/>
                  <a:gd name="T28" fmla="*/ 70 w 89"/>
                  <a:gd name="T29" fmla="*/ 50 h 136"/>
                  <a:gd name="T30" fmla="*/ 67 w 89"/>
                  <a:gd name="T31" fmla="*/ 35 h 136"/>
                  <a:gd name="T32" fmla="*/ 62 w 89"/>
                  <a:gd name="T33" fmla="*/ 24 h 136"/>
                  <a:gd name="T34" fmla="*/ 55 w 89"/>
                  <a:gd name="T35" fmla="*/ 17 h 136"/>
                  <a:gd name="T36" fmla="*/ 45 w 89"/>
                  <a:gd name="T37" fmla="*/ 14 h 136"/>
                  <a:gd name="T38" fmla="*/ 47 w 89"/>
                  <a:gd name="T39" fmla="*/ 0 h 136"/>
                  <a:gd name="T40" fmla="*/ 62 w 89"/>
                  <a:gd name="T41" fmla="*/ 3 h 136"/>
                  <a:gd name="T42" fmla="*/ 73 w 89"/>
                  <a:gd name="T43" fmla="*/ 11 h 136"/>
                  <a:gd name="T44" fmla="*/ 82 w 89"/>
                  <a:gd name="T45" fmla="*/ 25 h 136"/>
                  <a:gd name="T46" fmla="*/ 88 w 89"/>
                  <a:gd name="T47" fmla="*/ 44 h 136"/>
                  <a:gd name="T48" fmla="*/ 89 w 89"/>
                  <a:gd name="T49" fmla="*/ 67 h 136"/>
                  <a:gd name="T50" fmla="*/ 88 w 89"/>
                  <a:gd name="T51" fmla="*/ 91 h 136"/>
                  <a:gd name="T52" fmla="*/ 82 w 89"/>
                  <a:gd name="T53" fmla="*/ 110 h 136"/>
                  <a:gd name="T54" fmla="*/ 73 w 89"/>
                  <a:gd name="T55" fmla="*/ 124 h 136"/>
                  <a:gd name="T56" fmla="*/ 59 w 89"/>
                  <a:gd name="T57" fmla="*/ 133 h 136"/>
                  <a:gd name="T58" fmla="*/ 44 w 89"/>
                  <a:gd name="T59" fmla="*/ 136 h 136"/>
                  <a:gd name="T60" fmla="*/ 30 w 89"/>
                  <a:gd name="T61" fmla="*/ 133 h 136"/>
                  <a:gd name="T62" fmla="*/ 18 w 89"/>
                  <a:gd name="T63" fmla="*/ 125 h 136"/>
                  <a:gd name="T64" fmla="*/ 8 w 89"/>
                  <a:gd name="T65" fmla="*/ 111 h 136"/>
                  <a:gd name="T66" fmla="*/ 3 w 89"/>
                  <a:gd name="T67" fmla="*/ 92 h 136"/>
                  <a:gd name="T68" fmla="*/ 0 w 89"/>
                  <a:gd name="T69" fmla="*/ 69 h 136"/>
                  <a:gd name="T70" fmla="*/ 3 w 89"/>
                  <a:gd name="T71" fmla="*/ 44 h 136"/>
                  <a:gd name="T72" fmla="*/ 8 w 89"/>
                  <a:gd name="T73" fmla="*/ 26 h 136"/>
                  <a:gd name="T74" fmla="*/ 19 w 89"/>
                  <a:gd name="T75" fmla="*/ 11 h 136"/>
                  <a:gd name="T76" fmla="*/ 32 w 89"/>
                  <a:gd name="T77" fmla="*/ 3 h 136"/>
                  <a:gd name="T78" fmla="*/ 47 w 89"/>
                  <a:gd name="T7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6">
                    <a:moveTo>
                      <a:pt x="45" y="14"/>
                    </a:moveTo>
                    <a:lnTo>
                      <a:pt x="34" y="18"/>
                    </a:lnTo>
                    <a:lnTo>
                      <a:pt x="26" y="28"/>
                    </a:lnTo>
                    <a:lnTo>
                      <a:pt x="21" y="45"/>
                    </a:lnTo>
                    <a:lnTo>
                      <a:pt x="18" y="69"/>
                    </a:lnTo>
                    <a:lnTo>
                      <a:pt x="21" y="92"/>
                    </a:lnTo>
                    <a:lnTo>
                      <a:pt x="26" y="108"/>
                    </a:lnTo>
                    <a:lnTo>
                      <a:pt x="34" y="118"/>
                    </a:lnTo>
                    <a:lnTo>
                      <a:pt x="45" y="122"/>
                    </a:lnTo>
                    <a:lnTo>
                      <a:pt x="55" y="119"/>
                    </a:lnTo>
                    <a:lnTo>
                      <a:pt x="62" y="113"/>
                    </a:lnTo>
                    <a:lnTo>
                      <a:pt x="67" y="102"/>
                    </a:lnTo>
                    <a:lnTo>
                      <a:pt x="70" y="87"/>
                    </a:lnTo>
                    <a:lnTo>
                      <a:pt x="71" y="67"/>
                    </a:lnTo>
                    <a:lnTo>
                      <a:pt x="70" y="50"/>
                    </a:lnTo>
                    <a:lnTo>
                      <a:pt x="67" y="35"/>
                    </a:lnTo>
                    <a:lnTo>
                      <a:pt x="62" y="24"/>
                    </a:lnTo>
                    <a:lnTo>
                      <a:pt x="55" y="17"/>
                    </a:lnTo>
                    <a:lnTo>
                      <a:pt x="45" y="14"/>
                    </a:lnTo>
                    <a:close/>
                    <a:moveTo>
                      <a:pt x="47" y="0"/>
                    </a:moveTo>
                    <a:lnTo>
                      <a:pt x="62" y="3"/>
                    </a:lnTo>
                    <a:lnTo>
                      <a:pt x="73" y="11"/>
                    </a:lnTo>
                    <a:lnTo>
                      <a:pt x="82" y="25"/>
                    </a:lnTo>
                    <a:lnTo>
                      <a:pt x="88" y="44"/>
                    </a:lnTo>
                    <a:lnTo>
                      <a:pt x="89" y="67"/>
                    </a:lnTo>
                    <a:lnTo>
                      <a:pt x="88" y="91"/>
                    </a:lnTo>
                    <a:lnTo>
                      <a:pt x="82" y="110"/>
                    </a:lnTo>
                    <a:lnTo>
                      <a:pt x="73" y="124"/>
                    </a:lnTo>
                    <a:lnTo>
                      <a:pt x="59" y="133"/>
                    </a:lnTo>
                    <a:lnTo>
                      <a:pt x="44" y="136"/>
                    </a:lnTo>
                    <a:lnTo>
                      <a:pt x="30" y="133"/>
                    </a:lnTo>
                    <a:lnTo>
                      <a:pt x="18" y="125"/>
                    </a:lnTo>
                    <a:lnTo>
                      <a:pt x="8" y="111"/>
                    </a:lnTo>
                    <a:lnTo>
                      <a:pt x="3" y="92"/>
                    </a:lnTo>
                    <a:lnTo>
                      <a:pt x="0" y="69"/>
                    </a:lnTo>
                    <a:lnTo>
                      <a:pt x="3" y="44"/>
                    </a:lnTo>
                    <a:lnTo>
                      <a:pt x="8" y="26"/>
                    </a:lnTo>
                    <a:lnTo>
                      <a:pt x="19" y="11"/>
                    </a:lnTo>
                    <a:lnTo>
                      <a:pt x="32" y="3"/>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6" name="Freeform 46"/>
              <p:cNvSpPr>
                <a:spLocks/>
              </p:cNvSpPr>
              <p:nvPr/>
            </p:nvSpPr>
            <p:spPr bwMode="auto">
              <a:xfrm>
                <a:off x="6251576" y="3613150"/>
                <a:ext cx="19050" cy="20638"/>
              </a:xfrm>
              <a:custGeom>
                <a:avLst/>
                <a:gdLst>
                  <a:gd name="T0" fmla="*/ 13 w 25"/>
                  <a:gd name="T1" fmla="*/ 0 h 26"/>
                  <a:gd name="T2" fmla="*/ 17 w 25"/>
                  <a:gd name="T3" fmla="*/ 1 h 26"/>
                  <a:gd name="T4" fmla="*/ 19 w 25"/>
                  <a:gd name="T5" fmla="*/ 3 h 26"/>
                  <a:gd name="T6" fmla="*/ 22 w 25"/>
                  <a:gd name="T7" fmla="*/ 5 h 26"/>
                  <a:gd name="T8" fmla="*/ 24 w 25"/>
                  <a:gd name="T9" fmla="*/ 9 h 26"/>
                  <a:gd name="T10" fmla="*/ 25 w 25"/>
                  <a:gd name="T11" fmla="*/ 14 h 26"/>
                  <a:gd name="T12" fmla="*/ 24 w 25"/>
                  <a:gd name="T13" fmla="*/ 18 h 26"/>
                  <a:gd name="T14" fmla="*/ 22 w 25"/>
                  <a:gd name="T15" fmla="*/ 20 h 26"/>
                  <a:gd name="T16" fmla="*/ 19 w 25"/>
                  <a:gd name="T17" fmla="*/ 23 h 26"/>
                  <a:gd name="T18" fmla="*/ 17 w 25"/>
                  <a:gd name="T19" fmla="*/ 24 h 26"/>
                  <a:gd name="T20" fmla="*/ 13 w 25"/>
                  <a:gd name="T21" fmla="*/ 26 h 26"/>
                  <a:gd name="T22" fmla="*/ 9 w 25"/>
                  <a:gd name="T23" fmla="*/ 24 h 26"/>
                  <a:gd name="T24" fmla="*/ 6 w 25"/>
                  <a:gd name="T25" fmla="*/ 23 h 26"/>
                  <a:gd name="T26" fmla="*/ 3 w 25"/>
                  <a:gd name="T27" fmla="*/ 20 h 26"/>
                  <a:gd name="T28" fmla="*/ 2 w 25"/>
                  <a:gd name="T29" fmla="*/ 18 h 26"/>
                  <a:gd name="T30" fmla="*/ 0 w 25"/>
                  <a:gd name="T31" fmla="*/ 14 h 26"/>
                  <a:gd name="T32" fmla="*/ 2 w 25"/>
                  <a:gd name="T33" fmla="*/ 9 h 26"/>
                  <a:gd name="T34" fmla="*/ 3 w 25"/>
                  <a:gd name="T35" fmla="*/ 5 h 26"/>
                  <a:gd name="T36" fmla="*/ 6 w 25"/>
                  <a:gd name="T37" fmla="*/ 3 h 26"/>
                  <a:gd name="T38" fmla="*/ 9 w 25"/>
                  <a:gd name="T39" fmla="*/ 1 h 26"/>
                  <a:gd name="T40" fmla="*/ 13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3" y="0"/>
                    </a:moveTo>
                    <a:lnTo>
                      <a:pt x="17" y="1"/>
                    </a:lnTo>
                    <a:lnTo>
                      <a:pt x="19" y="3"/>
                    </a:lnTo>
                    <a:lnTo>
                      <a:pt x="22" y="5"/>
                    </a:lnTo>
                    <a:lnTo>
                      <a:pt x="24" y="9"/>
                    </a:lnTo>
                    <a:lnTo>
                      <a:pt x="25" y="14"/>
                    </a:lnTo>
                    <a:lnTo>
                      <a:pt x="24" y="18"/>
                    </a:lnTo>
                    <a:lnTo>
                      <a:pt x="22" y="20"/>
                    </a:lnTo>
                    <a:lnTo>
                      <a:pt x="19" y="23"/>
                    </a:lnTo>
                    <a:lnTo>
                      <a:pt x="17" y="24"/>
                    </a:lnTo>
                    <a:lnTo>
                      <a:pt x="13" y="26"/>
                    </a:lnTo>
                    <a:lnTo>
                      <a:pt x="9" y="24"/>
                    </a:lnTo>
                    <a:lnTo>
                      <a:pt x="6" y="23"/>
                    </a:lnTo>
                    <a:lnTo>
                      <a:pt x="3" y="20"/>
                    </a:lnTo>
                    <a:lnTo>
                      <a:pt x="2" y="18"/>
                    </a:lnTo>
                    <a:lnTo>
                      <a:pt x="0" y="14"/>
                    </a:lnTo>
                    <a:lnTo>
                      <a:pt x="2" y="9"/>
                    </a:lnTo>
                    <a:lnTo>
                      <a:pt x="3" y="5"/>
                    </a:lnTo>
                    <a:lnTo>
                      <a:pt x="6" y="3"/>
                    </a:lnTo>
                    <a:lnTo>
                      <a:pt x="9" y="1"/>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7" name="Freeform 47"/>
              <p:cNvSpPr>
                <a:spLocks/>
              </p:cNvSpPr>
              <p:nvPr/>
            </p:nvSpPr>
            <p:spPr bwMode="auto">
              <a:xfrm>
                <a:off x="6294438" y="3529013"/>
                <a:ext cx="63500" cy="104775"/>
              </a:xfrm>
              <a:custGeom>
                <a:avLst/>
                <a:gdLst>
                  <a:gd name="T0" fmla="*/ 15 w 81"/>
                  <a:gd name="T1" fmla="*/ 0 h 133"/>
                  <a:gd name="T2" fmla="*/ 78 w 81"/>
                  <a:gd name="T3" fmla="*/ 0 h 133"/>
                  <a:gd name="T4" fmla="*/ 78 w 81"/>
                  <a:gd name="T5" fmla="*/ 15 h 133"/>
                  <a:gd name="T6" fmla="*/ 29 w 81"/>
                  <a:gd name="T7" fmla="*/ 15 h 133"/>
                  <a:gd name="T8" fmla="*/ 23 w 81"/>
                  <a:gd name="T9" fmla="*/ 48 h 133"/>
                  <a:gd name="T10" fmla="*/ 26 w 81"/>
                  <a:gd name="T11" fmla="*/ 48 h 133"/>
                  <a:gd name="T12" fmla="*/ 30 w 81"/>
                  <a:gd name="T13" fmla="*/ 48 h 133"/>
                  <a:gd name="T14" fmla="*/ 34 w 81"/>
                  <a:gd name="T15" fmla="*/ 48 h 133"/>
                  <a:gd name="T16" fmla="*/ 49 w 81"/>
                  <a:gd name="T17" fmla="*/ 49 h 133"/>
                  <a:gd name="T18" fmla="*/ 62 w 81"/>
                  <a:gd name="T19" fmla="*/ 55 h 133"/>
                  <a:gd name="T20" fmla="*/ 71 w 81"/>
                  <a:gd name="T21" fmla="*/ 62 h 133"/>
                  <a:gd name="T22" fmla="*/ 78 w 81"/>
                  <a:gd name="T23" fmla="*/ 74 h 133"/>
                  <a:gd name="T24" fmla="*/ 81 w 81"/>
                  <a:gd name="T25" fmla="*/ 88 h 133"/>
                  <a:gd name="T26" fmla="*/ 77 w 81"/>
                  <a:gd name="T27" fmla="*/ 105 h 133"/>
                  <a:gd name="T28" fmla="*/ 67 w 81"/>
                  <a:gd name="T29" fmla="*/ 121 h 133"/>
                  <a:gd name="T30" fmla="*/ 52 w 81"/>
                  <a:gd name="T31" fmla="*/ 129 h 133"/>
                  <a:gd name="T32" fmla="*/ 32 w 81"/>
                  <a:gd name="T33" fmla="*/ 133 h 133"/>
                  <a:gd name="T34" fmla="*/ 12 w 81"/>
                  <a:gd name="T35" fmla="*/ 130 h 133"/>
                  <a:gd name="T36" fmla="*/ 0 w 81"/>
                  <a:gd name="T37" fmla="*/ 125 h 133"/>
                  <a:gd name="T38" fmla="*/ 4 w 81"/>
                  <a:gd name="T39" fmla="*/ 111 h 133"/>
                  <a:gd name="T40" fmla="*/ 15 w 81"/>
                  <a:gd name="T41" fmla="*/ 116 h 133"/>
                  <a:gd name="T42" fmla="*/ 32 w 81"/>
                  <a:gd name="T43" fmla="*/ 118 h 133"/>
                  <a:gd name="T44" fmla="*/ 44 w 81"/>
                  <a:gd name="T45" fmla="*/ 116 h 133"/>
                  <a:gd name="T46" fmla="*/ 54 w 81"/>
                  <a:gd name="T47" fmla="*/ 111 h 133"/>
                  <a:gd name="T48" fmla="*/ 60 w 81"/>
                  <a:gd name="T49" fmla="*/ 101 h 133"/>
                  <a:gd name="T50" fmla="*/ 63 w 81"/>
                  <a:gd name="T51" fmla="*/ 90 h 133"/>
                  <a:gd name="T52" fmla="*/ 60 w 81"/>
                  <a:gd name="T53" fmla="*/ 78 h 133"/>
                  <a:gd name="T54" fmla="*/ 54 w 81"/>
                  <a:gd name="T55" fmla="*/ 70 h 133"/>
                  <a:gd name="T56" fmla="*/ 43 w 81"/>
                  <a:gd name="T57" fmla="*/ 63 h 133"/>
                  <a:gd name="T58" fmla="*/ 25 w 81"/>
                  <a:gd name="T59" fmla="*/ 62 h 133"/>
                  <a:gd name="T60" fmla="*/ 18 w 81"/>
                  <a:gd name="T61" fmla="*/ 62 h 133"/>
                  <a:gd name="T62" fmla="*/ 12 w 81"/>
                  <a:gd name="T63" fmla="*/ 62 h 133"/>
                  <a:gd name="T64" fmla="*/ 7 w 81"/>
                  <a:gd name="T65" fmla="*/ 63 h 133"/>
                  <a:gd name="T66" fmla="*/ 15 w 81"/>
                  <a:gd name="T6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33">
                    <a:moveTo>
                      <a:pt x="15" y="0"/>
                    </a:moveTo>
                    <a:lnTo>
                      <a:pt x="78" y="0"/>
                    </a:lnTo>
                    <a:lnTo>
                      <a:pt x="78" y="15"/>
                    </a:lnTo>
                    <a:lnTo>
                      <a:pt x="29" y="15"/>
                    </a:lnTo>
                    <a:lnTo>
                      <a:pt x="23" y="48"/>
                    </a:lnTo>
                    <a:lnTo>
                      <a:pt x="26" y="48"/>
                    </a:lnTo>
                    <a:lnTo>
                      <a:pt x="30" y="48"/>
                    </a:lnTo>
                    <a:lnTo>
                      <a:pt x="34" y="48"/>
                    </a:lnTo>
                    <a:lnTo>
                      <a:pt x="49" y="49"/>
                    </a:lnTo>
                    <a:lnTo>
                      <a:pt x="62" y="55"/>
                    </a:lnTo>
                    <a:lnTo>
                      <a:pt x="71" y="62"/>
                    </a:lnTo>
                    <a:lnTo>
                      <a:pt x="78" y="74"/>
                    </a:lnTo>
                    <a:lnTo>
                      <a:pt x="81" y="88"/>
                    </a:lnTo>
                    <a:lnTo>
                      <a:pt x="77" y="105"/>
                    </a:lnTo>
                    <a:lnTo>
                      <a:pt x="67" y="121"/>
                    </a:lnTo>
                    <a:lnTo>
                      <a:pt x="52" y="129"/>
                    </a:lnTo>
                    <a:lnTo>
                      <a:pt x="32" y="133"/>
                    </a:lnTo>
                    <a:lnTo>
                      <a:pt x="12" y="130"/>
                    </a:lnTo>
                    <a:lnTo>
                      <a:pt x="0" y="125"/>
                    </a:lnTo>
                    <a:lnTo>
                      <a:pt x="4" y="111"/>
                    </a:lnTo>
                    <a:lnTo>
                      <a:pt x="15" y="116"/>
                    </a:lnTo>
                    <a:lnTo>
                      <a:pt x="32" y="118"/>
                    </a:lnTo>
                    <a:lnTo>
                      <a:pt x="44" y="116"/>
                    </a:lnTo>
                    <a:lnTo>
                      <a:pt x="54" y="111"/>
                    </a:lnTo>
                    <a:lnTo>
                      <a:pt x="60" y="101"/>
                    </a:lnTo>
                    <a:lnTo>
                      <a:pt x="63" y="90"/>
                    </a:lnTo>
                    <a:lnTo>
                      <a:pt x="60" y="78"/>
                    </a:lnTo>
                    <a:lnTo>
                      <a:pt x="54" y="70"/>
                    </a:lnTo>
                    <a:lnTo>
                      <a:pt x="43" y="63"/>
                    </a:lnTo>
                    <a:lnTo>
                      <a:pt x="25" y="62"/>
                    </a:lnTo>
                    <a:lnTo>
                      <a:pt x="18" y="62"/>
                    </a:lnTo>
                    <a:lnTo>
                      <a:pt x="12" y="62"/>
                    </a:lnTo>
                    <a:lnTo>
                      <a:pt x="7" y="63"/>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88" name="Line 48"/>
              <p:cNvSpPr>
                <a:spLocks noChangeShapeType="1"/>
              </p:cNvSpPr>
              <p:nvPr/>
            </p:nvSpPr>
            <p:spPr bwMode="auto">
              <a:xfrm flipH="1">
                <a:off x="6454776" y="3078163"/>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89" name="Freeform 49"/>
              <p:cNvSpPr>
                <a:spLocks noEditPoints="1"/>
              </p:cNvSpPr>
              <p:nvPr/>
            </p:nvSpPr>
            <p:spPr bwMode="auto">
              <a:xfrm>
                <a:off x="6159501" y="3011488"/>
                <a:ext cx="71438" cy="106363"/>
              </a:xfrm>
              <a:custGeom>
                <a:avLst/>
                <a:gdLst>
                  <a:gd name="T0" fmla="*/ 45 w 89"/>
                  <a:gd name="T1" fmla="*/ 14 h 134"/>
                  <a:gd name="T2" fmla="*/ 34 w 89"/>
                  <a:gd name="T3" fmla="*/ 16 h 134"/>
                  <a:gd name="T4" fmla="*/ 26 w 89"/>
                  <a:gd name="T5" fmla="*/ 27 h 134"/>
                  <a:gd name="T6" fmla="*/ 21 w 89"/>
                  <a:gd name="T7" fmla="*/ 44 h 134"/>
                  <a:gd name="T8" fmla="*/ 19 w 89"/>
                  <a:gd name="T9" fmla="*/ 69 h 134"/>
                  <a:gd name="T10" fmla="*/ 21 w 89"/>
                  <a:gd name="T11" fmla="*/ 90 h 134"/>
                  <a:gd name="T12" fmla="*/ 26 w 89"/>
                  <a:gd name="T13" fmla="*/ 107 h 134"/>
                  <a:gd name="T14" fmla="*/ 34 w 89"/>
                  <a:gd name="T15" fmla="*/ 118 h 134"/>
                  <a:gd name="T16" fmla="*/ 45 w 89"/>
                  <a:gd name="T17" fmla="*/ 121 h 134"/>
                  <a:gd name="T18" fmla="*/ 55 w 89"/>
                  <a:gd name="T19" fmla="*/ 119 h 134"/>
                  <a:gd name="T20" fmla="*/ 62 w 89"/>
                  <a:gd name="T21" fmla="*/ 111 h 134"/>
                  <a:gd name="T22" fmla="*/ 67 w 89"/>
                  <a:gd name="T23" fmla="*/ 100 h 134"/>
                  <a:gd name="T24" fmla="*/ 70 w 89"/>
                  <a:gd name="T25" fmla="*/ 85 h 134"/>
                  <a:gd name="T26" fmla="*/ 71 w 89"/>
                  <a:gd name="T27" fmla="*/ 67 h 134"/>
                  <a:gd name="T28" fmla="*/ 71 w 89"/>
                  <a:gd name="T29" fmla="*/ 49 h 134"/>
                  <a:gd name="T30" fmla="*/ 67 w 89"/>
                  <a:gd name="T31" fmla="*/ 34 h 134"/>
                  <a:gd name="T32" fmla="*/ 63 w 89"/>
                  <a:gd name="T33" fmla="*/ 23 h 134"/>
                  <a:gd name="T34" fmla="*/ 55 w 89"/>
                  <a:gd name="T35" fmla="*/ 16 h 134"/>
                  <a:gd name="T36" fmla="*/ 45 w 89"/>
                  <a:gd name="T37" fmla="*/ 14 h 134"/>
                  <a:gd name="T38" fmla="*/ 47 w 89"/>
                  <a:gd name="T39" fmla="*/ 0 h 134"/>
                  <a:gd name="T40" fmla="*/ 62 w 89"/>
                  <a:gd name="T41" fmla="*/ 3 h 134"/>
                  <a:gd name="T42" fmla="*/ 73 w 89"/>
                  <a:gd name="T43" fmla="*/ 11 h 134"/>
                  <a:gd name="T44" fmla="*/ 82 w 89"/>
                  <a:gd name="T45" fmla="*/ 25 h 134"/>
                  <a:gd name="T46" fmla="*/ 88 w 89"/>
                  <a:gd name="T47" fmla="*/ 42 h 134"/>
                  <a:gd name="T48" fmla="*/ 89 w 89"/>
                  <a:gd name="T49" fmla="*/ 66 h 134"/>
                  <a:gd name="T50" fmla="*/ 88 w 89"/>
                  <a:gd name="T51" fmla="*/ 90 h 134"/>
                  <a:gd name="T52" fmla="*/ 82 w 89"/>
                  <a:gd name="T53" fmla="*/ 110 h 134"/>
                  <a:gd name="T54" fmla="*/ 73 w 89"/>
                  <a:gd name="T55" fmla="*/ 123 h 134"/>
                  <a:gd name="T56" fmla="*/ 61 w 89"/>
                  <a:gd name="T57" fmla="*/ 132 h 134"/>
                  <a:gd name="T58" fmla="*/ 44 w 89"/>
                  <a:gd name="T59" fmla="*/ 134 h 134"/>
                  <a:gd name="T60" fmla="*/ 30 w 89"/>
                  <a:gd name="T61" fmla="*/ 132 h 134"/>
                  <a:gd name="T62" fmla="*/ 18 w 89"/>
                  <a:gd name="T63" fmla="*/ 123 h 134"/>
                  <a:gd name="T64" fmla="*/ 8 w 89"/>
                  <a:gd name="T65" fmla="*/ 110 h 134"/>
                  <a:gd name="T66" fmla="*/ 3 w 89"/>
                  <a:gd name="T67" fmla="*/ 92 h 134"/>
                  <a:gd name="T68" fmla="*/ 0 w 89"/>
                  <a:gd name="T69" fmla="*/ 67 h 134"/>
                  <a:gd name="T70" fmla="*/ 3 w 89"/>
                  <a:gd name="T71" fmla="*/ 44 h 134"/>
                  <a:gd name="T72" fmla="*/ 10 w 89"/>
                  <a:gd name="T73" fmla="*/ 25 h 134"/>
                  <a:gd name="T74" fmla="*/ 19 w 89"/>
                  <a:gd name="T75" fmla="*/ 11 h 134"/>
                  <a:gd name="T76" fmla="*/ 32 w 89"/>
                  <a:gd name="T77" fmla="*/ 3 h 134"/>
                  <a:gd name="T78" fmla="*/ 47 w 89"/>
                  <a:gd name="T7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4">
                    <a:moveTo>
                      <a:pt x="45" y="14"/>
                    </a:moveTo>
                    <a:lnTo>
                      <a:pt x="34" y="16"/>
                    </a:lnTo>
                    <a:lnTo>
                      <a:pt x="26" y="27"/>
                    </a:lnTo>
                    <a:lnTo>
                      <a:pt x="21" y="44"/>
                    </a:lnTo>
                    <a:lnTo>
                      <a:pt x="19" y="69"/>
                    </a:lnTo>
                    <a:lnTo>
                      <a:pt x="21" y="90"/>
                    </a:lnTo>
                    <a:lnTo>
                      <a:pt x="26" y="107"/>
                    </a:lnTo>
                    <a:lnTo>
                      <a:pt x="34" y="118"/>
                    </a:lnTo>
                    <a:lnTo>
                      <a:pt x="45" y="121"/>
                    </a:lnTo>
                    <a:lnTo>
                      <a:pt x="55" y="119"/>
                    </a:lnTo>
                    <a:lnTo>
                      <a:pt x="62" y="111"/>
                    </a:lnTo>
                    <a:lnTo>
                      <a:pt x="67" y="100"/>
                    </a:lnTo>
                    <a:lnTo>
                      <a:pt x="70" y="85"/>
                    </a:lnTo>
                    <a:lnTo>
                      <a:pt x="71" y="67"/>
                    </a:lnTo>
                    <a:lnTo>
                      <a:pt x="71" y="49"/>
                    </a:lnTo>
                    <a:lnTo>
                      <a:pt x="67" y="34"/>
                    </a:lnTo>
                    <a:lnTo>
                      <a:pt x="63" y="23"/>
                    </a:lnTo>
                    <a:lnTo>
                      <a:pt x="55" y="16"/>
                    </a:lnTo>
                    <a:lnTo>
                      <a:pt x="45" y="14"/>
                    </a:lnTo>
                    <a:close/>
                    <a:moveTo>
                      <a:pt x="47" y="0"/>
                    </a:moveTo>
                    <a:lnTo>
                      <a:pt x="62" y="3"/>
                    </a:lnTo>
                    <a:lnTo>
                      <a:pt x="73" y="11"/>
                    </a:lnTo>
                    <a:lnTo>
                      <a:pt x="82" y="25"/>
                    </a:lnTo>
                    <a:lnTo>
                      <a:pt x="88" y="42"/>
                    </a:lnTo>
                    <a:lnTo>
                      <a:pt x="89" y="66"/>
                    </a:lnTo>
                    <a:lnTo>
                      <a:pt x="88" y="90"/>
                    </a:lnTo>
                    <a:lnTo>
                      <a:pt x="82" y="110"/>
                    </a:lnTo>
                    <a:lnTo>
                      <a:pt x="73" y="123"/>
                    </a:lnTo>
                    <a:lnTo>
                      <a:pt x="61" y="132"/>
                    </a:lnTo>
                    <a:lnTo>
                      <a:pt x="44" y="134"/>
                    </a:lnTo>
                    <a:lnTo>
                      <a:pt x="30" y="132"/>
                    </a:lnTo>
                    <a:lnTo>
                      <a:pt x="18" y="123"/>
                    </a:lnTo>
                    <a:lnTo>
                      <a:pt x="8" y="110"/>
                    </a:lnTo>
                    <a:lnTo>
                      <a:pt x="3" y="92"/>
                    </a:lnTo>
                    <a:lnTo>
                      <a:pt x="0" y="67"/>
                    </a:lnTo>
                    <a:lnTo>
                      <a:pt x="3" y="44"/>
                    </a:lnTo>
                    <a:lnTo>
                      <a:pt x="10" y="25"/>
                    </a:lnTo>
                    <a:lnTo>
                      <a:pt x="19" y="11"/>
                    </a:lnTo>
                    <a:lnTo>
                      <a:pt x="32" y="3"/>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90" name="Freeform 50"/>
              <p:cNvSpPr>
                <a:spLocks/>
              </p:cNvSpPr>
              <p:nvPr/>
            </p:nvSpPr>
            <p:spPr bwMode="auto">
              <a:xfrm>
                <a:off x="6251576" y="3097213"/>
                <a:ext cx="19050" cy="20638"/>
              </a:xfrm>
              <a:custGeom>
                <a:avLst/>
                <a:gdLst>
                  <a:gd name="T0" fmla="*/ 13 w 25"/>
                  <a:gd name="T1" fmla="*/ 0 h 24"/>
                  <a:gd name="T2" fmla="*/ 17 w 25"/>
                  <a:gd name="T3" fmla="*/ 0 h 24"/>
                  <a:gd name="T4" fmla="*/ 19 w 25"/>
                  <a:gd name="T5" fmla="*/ 2 h 24"/>
                  <a:gd name="T6" fmla="*/ 22 w 25"/>
                  <a:gd name="T7" fmla="*/ 5 h 24"/>
                  <a:gd name="T8" fmla="*/ 24 w 25"/>
                  <a:gd name="T9" fmla="*/ 8 h 24"/>
                  <a:gd name="T10" fmla="*/ 25 w 25"/>
                  <a:gd name="T11" fmla="*/ 12 h 24"/>
                  <a:gd name="T12" fmla="*/ 24 w 25"/>
                  <a:gd name="T13" fmla="*/ 16 h 24"/>
                  <a:gd name="T14" fmla="*/ 22 w 25"/>
                  <a:gd name="T15" fmla="*/ 20 h 24"/>
                  <a:gd name="T16" fmla="*/ 19 w 25"/>
                  <a:gd name="T17" fmla="*/ 23 h 24"/>
                  <a:gd name="T18" fmla="*/ 17 w 25"/>
                  <a:gd name="T19" fmla="*/ 24 h 24"/>
                  <a:gd name="T20" fmla="*/ 13 w 25"/>
                  <a:gd name="T21" fmla="*/ 24 h 24"/>
                  <a:gd name="T22" fmla="*/ 9 w 25"/>
                  <a:gd name="T23" fmla="*/ 24 h 24"/>
                  <a:gd name="T24" fmla="*/ 6 w 25"/>
                  <a:gd name="T25" fmla="*/ 23 h 24"/>
                  <a:gd name="T26" fmla="*/ 3 w 25"/>
                  <a:gd name="T27" fmla="*/ 20 h 24"/>
                  <a:gd name="T28" fmla="*/ 2 w 25"/>
                  <a:gd name="T29" fmla="*/ 16 h 24"/>
                  <a:gd name="T30" fmla="*/ 0 w 25"/>
                  <a:gd name="T31" fmla="*/ 12 h 24"/>
                  <a:gd name="T32" fmla="*/ 2 w 25"/>
                  <a:gd name="T33" fmla="*/ 8 h 24"/>
                  <a:gd name="T34" fmla="*/ 3 w 25"/>
                  <a:gd name="T35" fmla="*/ 5 h 24"/>
                  <a:gd name="T36" fmla="*/ 6 w 25"/>
                  <a:gd name="T37" fmla="*/ 2 h 24"/>
                  <a:gd name="T38" fmla="*/ 9 w 25"/>
                  <a:gd name="T39" fmla="*/ 0 h 24"/>
                  <a:gd name="T40" fmla="*/ 13 w 25"/>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4">
                    <a:moveTo>
                      <a:pt x="13" y="0"/>
                    </a:moveTo>
                    <a:lnTo>
                      <a:pt x="17" y="0"/>
                    </a:lnTo>
                    <a:lnTo>
                      <a:pt x="19" y="2"/>
                    </a:lnTo>
                    <a:lnTo>
                      <a:pt x="22" y="5"/>
                    </a:lnTo>
                    <a:lnTo>
                      <a:pt x="24" y="8"/>
                    </a:lnTo>
                    <a:lnTo>
                      <a:pt x="25" y="12"/>
                    </a:lnTo>
                    <a:lnTo>
                      <a:pt x="24" y="16"/>
                    </a:lnTo>
                    <a:lnTo>
                      <a:pt x="22" y="20"/>
                    </a:lnTo>
                    <a:lnTo>
                      <a:pt x="19" y="23"/>
                    </a:lnTo>
                    <a:lnTo>
                      <a:pt x="17" y="24"/>
                    </a:lnTo>
                    <a:lnTo>
                      <a:pt x="13" y="24"/>
                    </a:lnTo>
                    <a:lnTo>
                      <a:pt x="9" y="24"/>
                    </a:lnTo>
                    <a:lnTo>
                      <a:pt x="6" y="23"/>
                    </a:lnTo>
                    <a:lnTo>
                      <a:pt x="3" y="20"/>
                    </a:lnTo>
                    <a:lnTo>
                      <a:pt x="2" y="16"/>
                    </a:lnTo>
                    <a:lnTo>
                      <a:pt x="0" y="12"/>
                    </a:lnTo>
                    <a:lnTo>
                      <a:pt x="2" y="8"/>
                    </a:lnTo>
                    <a:lnTo>
                      <a:pt x="3" y="5"/>
                    </a:lnTo>
                    <a:lnTo>
                      <a:pt x="6" y="2"/>
                    </a:lnTo>
                    <a:lnTo>
                      <a:pt x="9" y="0"/>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91" name="Freeform 51"/>
              <p:cNvSpPr>
                <a:spLocks noEditPoints="1"/>
              </p:cNvSpPr>
              <p:nvPr/>
            </p:nvSpPr>
            <p:spPr bwMode="auto">
              <a:xfrm>
                <a:off x="6292851" y="3011488"/>
                <a:ext cx="69850" cy="106363"/>
              </a:xfrm>
              <a:custGeom>
                <a:avLst/>
                <a:gdLst>
                  <a:gd name="T0" fmla="*/ 44 w 87"/>
                  <a:gd name="T1" fmla="*/ 14 h 134"/>
                  <a:gd name="T2" fmla="*/ 33 w 87"/>
                  <a:gd name="T3" fmla="*/ 16 h 134"/>
                  <a:gd name="T4" fmla="*/ 24 w 87"/>
                  <a:gd name="T5" fmla="*/ 27 h 134"/>
                  <a:gd name="T6" fmla="*/ 19 w 87"/>
                  <a:gd name="T7" fmla="*/ 44 h 134"/>
                  <a:gd name="T8" fmla="*/ 18 w 87"/>
                  <a:gd name="T9" fmla="*/ 69 h 134"/>
                  <a:gd name="T10" fmla="*/ 19 w 87"/>
                  <a:gd name="T11" fmla="*/ 90 h 134"/>
                  <a:gd name="T12" fmla="*/ 24 w 87"/>
                  <a:gd name="T13" fmla="*/ 107 h 134"/>
                  <a:gd name="T14" fmla="*/ 33 w 87"/>
                  <a:gd name="T15" fmla="*/ 118 h 134"/>
                  <a:gd name="T16" fmla="*/ 44 w 87"/>
                  <a:gd name="T17" fmla="*/ 121 h 134"/>
                  <a:gd name="T18" fmla="*/ 53 w 87"/>
                  <a:gd name="T19" fmla="*/ 119 h 134"/>
                  <a:gd name="T20" fmla="*/ 60 w 87"/>
                  <a:gd name="T21" fmla="*/ 111 h 134"/>
                  <a:gd name="T22" fmla="*/ 65 w 87"/>
                  <a:gd name="T23" fmla="*/ 100 h 134"/>
                  <a:gd name="T24" fmla="*/ 70 w 87"/>
                  <a:gd name="T25" fmla="*/ 85 h 134"/>
                  <a:gd name="T26" fmla="*/ 70 w 87"/>
                  <a:gd name="T27" fmla="*/ 67 h 134"/>
                  <a:gd name="T28" fmla="*/ 70 w 87"/>
                  <a:gd name="T29" fmla="*/ 49 h 134"/>
                  <a:gd name="T30" fmla="*/ 65 w 87"/>
                  <a:gd name="T31" fmla="*/ 34 h 134"/>
                  <a:gd name="T32" fmla="*/ 61 w 87"/>
                  <a:gd name="T33" fmla="*/ 23 h 134"/>
                  <a:gd name="T34" fmla="*/ 53 w 87"/>
                  <a:gd name="T35" fmla="*/ 16 h 134"/>
                  <a:gd name="T36" fmla="*/ 44 w 87"/>
                  <a:gd name="T37" fmla="*/ 14 h 134"/>
                  <a:gd name="T38" fmla="*/ 45 w 87"/>
                  <a:gd name="T39" fmla="*/ 0 h 134"/>
                  <a:gd name="T40" fmla="*/ 60 w 87"/>
                  <a:gd name="T41" fmla="*/ 3 h 134"/>
                  <a:gd name="T42" fmla="*/ 72 w 87"/>
                  <a:gd name="T43" fmla="*/ 11 h 134"/>
                  <a:gd name="T44" fmla="*/ 81 w 87"/>
                  <a:gd name="T45" fmla="*/ 25 h 134"/>
                  <a:gd name="T46" fmla="*/ 86 w 87"/>
                  <a:gd name="T47" fmla="*/ 42 h 134"/>
                  <a:gd name="T48" fmla="*/ 87 w 87"/>
                  <a:gd name="T49" fmla="*/ 66 h 134"/>
                  <a:gd name="T50" fmla="*/ 86 w 87"/>
                  <a:gd name="T51" fmla="*/ 90 h 134"/>
                  <a:gd name="T52" fmla="*/ 81 w 87"/>
                  <a:gd name="T53" fmla="*/ 110 h 134"/>
                  <a:gd name="T54" fmla="*/ 71 w 87"/>
                  <a:gd name="T55" fmla="*/ 123 h 134"/>
                  <a:gd name="T56" fmla="*/ 59 w 87"/>
                  <a:gd name="T57" fmla="*/ 132 h 134"/>
                  <a:gd name="T58" fmla="*/ 42 w 87"/>
                  <a:gd name="T59" fmla="*/ 134 h 134"/>
                  <a:gd name="T60" fmla="*/ 28 w 87"/>
                  <a:gd name="T61" fmla="*/ 132 h 134"/>
                  <a:gd name="T62" fmla="*/ 16 w 87"/>
                  <a:gd name="T63" fmla="*/ 123 h 134"/>
                  <a:gd name="T64" fmla="*/ 8 w 87"/>
                  <a:gd name="T65" fmla="*/ 110 h 134"/>
                  <a:gd name="T66" fmla="*/ 1 w 87"/>
                  <a:gd name="T67" fmla="*/ 92 h 134"/>
                  <a:gd name="T68" fmla="*/ 0 w 87"/>
                  <a:gd name="T69" fmla="*/ 67 h 134"/>
                  <a:gd name="T70" fmla="*/ 1 w 87"/>
                  <a:gd name="T71" fmla="*/ 44 h 134"/>
                  <a:gd name="T72" fmla="*/ 8 w 87"/>
                  <a:gd name="T73" fmla="*/ 25 h 134"/>
                  <a:gd name="T74" fmla="*/ 18 w 87"/>
                  <a:gd name="T75" fmla="*/ 11 h 134"/>
                  <a:gd name="T76" fmla="*/ 30 w 87"/>
                  <a:gd name="T77" fmla="*/ 3 h 134"/>
                  <a:gd name="T78" fmla="*/ 45 w 87"/>
                  <a:gd name="T7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134">
                    <a:moveTo>
                      <a:pt x="44" y="14"/>
                    </a:moveTo>
                    <a:lnTo>
                      <a:pt x="33" y="16"/>
                    </a:lnTo>
                    <a:lnTo>
                      <a:pt x="24" y="27"/>
                    </a:lnTo>
                    <a:lnTo>
                      <a:pt x="19" y="44"/>
                    </a:lnTo>
                    <a:lnTo>
                      <a:pt x="18" y="69"/>
                    </a:lnTo>
                    <a:lnTo>
                      <a:pt x="19" y="90"/>
                    </a:lnTo>
                    <a:lnTo>
                      <a:pt x="24" y="107"/>
                    </a:lnTo>
                    <a:lnTo>
                      <a:pt x="33" y="118"/>
                    </a:lnTo>
                    <a:lnTo>
                      <a:pt x="44" y="121"/>
                    </a:lnTo>
                    <a:lnTo>
                      <a:pt x="53" y="119"/>
                    </a:lnTo>
                    <a:lnTo>
                      <a:pt x="60" y="111"/>
                    </a:lnTo>
                    <a:lnTo>
                      <a:pt x="65" y="100"/>
                    </a:lnTo>
                    <a:lnTo>
                      <a:pt x="70" y="85"/>
                    </a:lnTo>
                    <a:lnTo>
                      <a:pt x="70" y="67"/>
                    </a:lnTo>
                    <a:lnTo>
                      <a:pt x="70" y="49"/>
                    </a:lnTo>
                    <a:lnTo>
                      <a:pt x="65" y="34"/>
                    </a:lnTo>
                    <a:lnTo>
                      <a:pt x="61" y="23"/>
                    </a:lnTo>
                    <a:lnTo>
                      <a:pt x="53" y="16"/>
                    </a:lnTo>
                    <a:lnTo>
                      <a:pt x="44" y="14"/>
                    </a:lnTo>
                    <a:close/>
                    <a:moveTo>
                      <a:pt x="45" y="0"/>
                    </a:moveTo>
                    <a:lnTo>
                      <a:pt x="60" y="3"/>
                    </a:lnTo>
                    <a:lnTo>
                      <a:pt x="72" y="11"/>
                    </a:lnTo>
                    <a:lnTo>
                      <a:pt x="81" y="25"/>
                    </a:lnTo>
                    <a:lnTo>
                      <a:pt x="86" y="42"/>
                    </a:lnTo>
                    <a:lnTo>
                      <a:pt x="87" y="66"/>
                    </a:lnTo>
                    <a:lnTo>
                      <a:pt x="86" y="90"/>
                    </a:lnTo>
                    <a:lnTo>
                      <a:pt x="81" y="110"/>
                    </a:lnTo>
                    <a:lnTo>
                      <a:pt x="71" y="123"/>
                    </a:lnTo>
                    <a:lnTo>
                      <a:pt x="59" y="132"/>
                    </a:lnTo>
                    <a:lnTo>
                      <a:pt x="42" y="134"/>
                    </a:lnTo>
                    <a:lnTo>
                      <a:pt x="28" y="132"/>
                    </a:lnTo>
                    <a:lnTo>
                      <a:pt x="16" y="123"/>
                    </a:lnTo>
                    <a:lnTo>
                      <a:pt x="8" y="110"/>
                    </a:lnTo>
                    <a:lnTo>
                      <a:pt x="1" y="92"/>
                    </a:lnTo>
                    <a:lnTo>
                      <a:pt x="0" y="67"/>
                    </a:lnTo>
                    <a:lnTo>
                      <a:pt x="1" y="44"/>
                    </a:lnTo>
                    <a:lnTo>
                      <a:pt x="8" y="25"/>
                    </a:lnTo>
                    <a:lnTo>
                      <a:pt x="18" y="11"/>
                    </a:lnTo>
                    <a:lnTo>
                      <a:pt x="30"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92" name="Line 52"/>
              <p:cNvSpPr>
                <a:spLocks noChangeShapeType="1"/>
              </p:cNvSpPr>
              <p:nvPr/>
            </p:nvSpPr>
            <p:spPr bwMode="auto">
              <a:xfrm flipH="1">
                <a:off x="6454776" y="2562225"/>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93" name="Freeform 53"/>
              <p:cNvSpPr>
                <a:spLocks noEditPoints="1"/>
              </p:cNvSpPr>
              <p:nvPr/>
            </p:nvSpPr>
            <p:spPr bwMode="auto">
              <a:xfrm>
                <a:off x="6159501" y="2493963"/>
                <a:ext cx="71438" cy="107950"/>
              </a:xfrm>
              <a:custGeom>
                <a:avLst/>
                <a:gdLst>
                  <a:gd name="T0" fmla="*/ 45 w 89"/>
                  <a:gd name="T1" fmla="*/ 14 h 136"/>
                  <a:gd name="T2" fmla="*/ 34 w 89"/>
                  <a:gd name="T3" fmla="*/ 18 h 136"/>
                  <a:gd name="T4" fmla="*/ 26 w 89"/>
                  <a:gd name="T5" fmla="*/ 28 h 136"/>
                  <a:gd name="T6" fmla="*/ 21 w 89"/>
                  <a:gd name="T7" fmla="*/ 46 h 136"/>
                  <a:gd name="T8" fmla="*/ 19 w 89"/>
                  <a:gd name="T9" fmla="*/ 69 h 136"/>
                  <a:gd name="T10" fmla="*/ 21 w 89"/>
                  <a:gd name="T11" fmla="*/ 91 h 136"/>
                  <a:gd name="T12" fmla="*/ 26 w 89"/>
                  <a:gd name="T13" fmla="*/ 107 h 136"/>
                  <a:gd name="T14" fmla="*/ 34 w 89"/>
                  <a:gd name="T15" fmla="*/ 118 h 136"/>
                  <a:gd name="T16" fmla="*/ 45 w 89"/>
                  <a:gd name="T17" fmla="*/ 122 h 136"/>
                  <a:gd name="T18" fmla="*/ 55 w 89"/>
                  <a:gd name="T19" fmla="*/ 120 h 136"/>
                  <a:gd name="T20" fmla="*/ 62 w 89"/>
                  <a:gd name="T21" fmla="*/ 113 h 136"/>
                  <a:gd name="T22" fmla="*/ 67 w 89"/>
                  <a:gd name="T23" fmla="*/ 100 h 136"/>
                  <a:gd name="T24" fmla="*/ 70 w 89"/>
                  <a:gd name="T25" fmla="*/ 85 h 136"/>
                  <a:gd name="T26" fmla="*/ 71 w 89"/>
                  <a:gd name="T27" fmla="*/ 68 h 136"/>
                  <a:gd name="T28" fmla="*/ 71 w 89"/>
                  <a:gd name="T29" fmla="*/ 50 h 136"/>
                  <a:gd name="T30" fmla="*/ 67 w 89"/>
                  <a:gd name="T31" fmla="*/ 35 h 136"/>
                  <a:gd name="T32" fmla="*/ 63 w 89"/>
                  <a:gd name="T33" fmla="*/ 24 h 136"/>
                  <a:gd name="T34" fmla="*/ 55 w 89"/>
                  <a:gd name="T35" fmla="*/ 17 h 136"/>
                  <a:gd name="T36" fmla="*/ 45 w 89"/>
                  <a:gd name="T37" fmla="*/ 14 h 136"/>
                  <a:gd name="T38" fmla="*/ 47 w 89"/>
                  <a:gd name="T39" fmla="*/ 0 h 136"/>
                  <a:gd name="T40" fmla="*/ 62 w 89"/>
                  <a:gd name="T41" fmla="*/ 3 h 136"/>
                  <a:gd name="T42" fmla="*/ 73 w 89"/>
                  <a:gd name="T43" fmla="*/ 11 h 136"/>
                  <a:gd name="T44" fmla="*/ 82 w 89"/>
                  <a:gd name="T45" fmla="*/ 25 h 136"/>
                  <a:gd name="T46" fmla="*/ 88 w 89"/>
                  <a:gd name="T47" fmla="*/ 44 h 136"/>
                  <a:gd name="T48" fmla="*/ 89 w 89"/>
                  <a:gd name="T49" fmla="*/ 66 h 136"/>
                  <a:gd name="T50" fmla="*/ 88 w 89"/>
                  <a:gd name="T51" fmla="*/ 91 h 136"/>
                  <a:gd name="T52" fmla="*/ 82 w 89"/>
                  <a:gd name="T53" fmla="*/ 110 h 136"/>
                  <a:gd name="T54" fmla="*/ 73 w 89"/>
                  <a:gd name="T55" fmla="*/ 124 h 136"/>
                  <a:gd name="T56" fmla="*/ 61 w 89"/>
                  <a:gd name="T57" fmla="*/ 132 h 136"/>
                  <a:gd name="T58" fmla="*/ 44 w 89"/>
                  <a:gd name="T59" fmla="*/ 136 h 136"/>
                  <a:gd name="T60" fmla="*/ 30 w 89"/>
                  <a:gd name="T61" fmla="*/ 132 h 136"/>
                  <a:gd name="T62" fmla="*/ 18 w 89"/>
                  <a:gd name="T63" fmla="*/ 124 h 136"/>
                  <a:gd name="T64" fmla="*/ 8 w 89"/>
                  <a:gd name="T65" fmla="*/ 110 h 136"/>
                  <a:gd name="T66" fmla="*/ 3 w 89"/>
                  <a:gd name="T67" fmla="*/ 92 h 136"/>
                  <a:gd name="T68" fmla="*/ 0 w 89"/>
                  <a:gd name="T69" fmla="*/ 69 h 136"/>
                  <a:gd name="T70" fmla="*/ 3 w 89"/>
                  <a:gd name="T71" fmla="*/ 44 h 136"/>
                  <a:gd name="T72" fmla="*/ 10 w 89"/>
                  <a:gd name="T73" fmla="*/ 25 h 136"/>
                  <a:gd name="T74" fmla="*/ 19 w 89"/>
                  <a:gd name="T75" fmla="*/ 11 h 136"/>
                  <a:gd name="T76" fmla="*/ 32 w 89"/>
                  <a:gd name="T77" fmla="*/ 3 h 136"/>
                  <a:gd name="T78" fmla="*/ 47 w 89"/>
                  <a:gd name="T7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136">
                    <a:moveTo>
                      <a:pt x="45" y="14"/>
                    </a:moveTo>
                    <a:lnTo>
                      <a:pt x="34" y="18"/>
                    </a:lnTo>
                    <a:lnTo>
                      <a:pt x="26" y="28"/>
                    </a:lnTo>
                    <a:lnTo>
                      <a:pt x="21" y="46"/>
                    </a:lnTo>
                    <a:lnTo>
                      <a:pt x="19" y="69"/>
                    </a:lnTo>
                    <a:lnTo>
                      <a:pt x="21" y="91"/>
                    </a:lnTo>
                    <a:lnTo>
                      <a:pt x="26" y="107"/>
                    </a:lnTo>
                    <a:lnTo>
                      <a:pt x="34" y="118"/>
                    </a:lnTo>
                    <a:lnTo>
                      <a:pt x="45" y="122"/>
                    </a:lnTo>
                    <a:lnTo>
                      <a:pt x="55" y="120"/>
                    </a:lnTo>
                    <a:lnTo>
                      <a:pt x="62" y="113"/>
                    </a:lnTo>
                    <a:lnTo>
                      <a:pt x="67" y="100"/>
                    </a:lnTo>
                    <a:lnTo>
                      <a:pt x="70" y="85"/>
                    </a:lnTo>
                    <a:lnTo>
                      <a:pt x="71" y="68"/>
                    </a:lnTo>
                    <a:lnTo>
                      <a:pt x="71" y="50"/>
                    </a:lnTo>
                    <a:lnTo>
                      <a:pt x="67" y="35"/>
                    </a:lnTo>
                    <a:lnTo>
                      <a:pt x="63" y="24"/>
                    </a:lnTo>
                    <a:lnTo>
                      <a:pt x="55" y="17"/>
                    </a:lnTo>
                    <a:lnTo>
                      <a:pt x="45" y="14"/>
                    </a:lnTo>
                    <a:close/>
                    <a:moveTo>
                      <a:pt x="47" y="0"/>
                    </a:moveTo>
                    <a:lnTo>
                      <a:pt x="62" y="3"/>
                    </a:lnTo>
                    <a:lnTo>
                      <a:pt x="73" y="11"/>
                    </a:lnTo>
                    <a:lnTo>
                      <a:pt x="82" y="25"/>
                    </a:lnTo>
                    <a:lnTo>
                      <a:pt x="88" y="44"/>
                    </a:lnTo>
                    <a:lnTo>
                      <a:pt x="89" y="66"/>
                    </a:lnTo>
                    <a:lnTo>
                      <a:pt x="88" y="91"/>
                    </a:lnTo>
                    <a:lnTo>
                      <a:pt x="82" y="110"/>
                    </a:lnTo>
                    <a:lnTo>
                      <a:pt x="73" y="124"/>
                    </a:lnTo>
                    <a:lnTo>
                      <a:pt x="61" y="132"/>
                    </a:lnTo>
                    <a:lnTo>
                      <a:pt x="44" y="136"/>
                    </a:lnTo>
                    <a:lnTo>
                      <a:pt x="30" y="132"/>
                    </a:lnTo>
                    <a:lnTo>
                      <a:pt x="18" y="124"/>
                    </a:lnTo>
                    <a:lnTo>
                      <a:pt x="8" y="110"/>
                    </a:lnTo>
                    <a:lnTo>
                      <a:pt x="3" y="92"/>
                    </a:lnTo>
                    <a:lnTo>
                      <a:pt x="0" y="69"/>
                    </a:lnTo>
                    <a:lnTo>
                      <a:pt x="3" y="44"/>
                    </a:lnTo>
                    <a:lnTo>
                      <a:pt x="10" y="25"/>
                    </a:lnTo>
                    <a:lnTo>
                      <a:pt x="19" y="11"/>
                    </a:lnTo>
                    <a:lnTo>
                      <a:pt x="32" y="3"/>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94" name="Freeform 54"/>
              <p:cNvSpPr>
                <a:spLocks/>
              </p:cNvSpPr>
              <p:nvPr/>
            </p:nvSpPr>
            <p:spPr bwMode="auto">
              <a:xfrm>
                <a:off x="6251576" y="2581275"/>
                <a:ext cx="19050" cy="20638"/>
              </a:xfrm>
              <a:custGeom>
                <a:avLst/>
                <a:gdLst>
                  <a:gd name="T0" fmla="*/ 13 w 25"/>
                  <a:gd name="T1" fmla="*/ 0 h 26"/>
                  <a:gd name="T2" fmla="*/ 17 w 25"/>
                  <a:gd name="T3" fmla="*/ 1 h 26"/>
                  <a:gd name="T4" fmla="*/ 19 w 25"/>
                  <a:gd name="T5" fmla="*/ 3 h 26"/>
                  <a:gd name="T6" fmla="*/ 22 w 25"/>
                  <a:gd name="T7" fmla="*/ 5 h 26"/>
                  <a:gd name="T8" fmla="*/ 24 w 25"/>
                  <a:gd name="T9" fmla="*/ 8 h 26"/>
                  <a:gd name="T10" fmla="*/ 25 w 25"/>
                  <a:gd name="T11" fmla="*/ 12 h 26"/>
                  <a:gd name="T12" fmla="*/ 24 w 25"/>
                  <a:gd name="T13" fmla="*/ 16 h 26"/>
                  <a:gd name="T14" fmla="*/ 22 w 25"/>
                  <a:gd name="T15" fmla="*/ 21 h 26"/>
                  <a:gd name="T16" fmla="*/ 19 w 25"/>
                  <a:gd name="T17" fmla="*/ 23 h 26"/>
                  <a:gd name="T18" fmla="*/ 17 w 25"/>
                  <a:gd name="T19" fmla="*/ 25 h 26"/>
                  <a:gd name="T20" fmla="*/ 13 w 25"/>
                  <a:gd name="T21" fmla="*/ 26 h 26"/>
                  <a:gd name="T22" fmla="*/ 9 w 25"/>
                  <a:gd name="T23" fmla="*/ 25 h 26"/>
                  <a:gd name="T24" fmla="*/ 6 w 25"/>
                  <a:gd name="T25" fmla="*/ 23 h 26"/>
                  <a:gd name="T26" fmla="*/ 3 w 25"/>
                  <a:gd name="T27" fmla="*/ 21 h 26"/>
                  <a:gd name="T28" fmla="*/ 2 w 25"/>
                  <a:gd name="T29" fmla="*/ 16 h 26"/>
                  <a:gd name="T30" fmla="*/ 0 w 25"/>
                  <a:gd name="T31" fmla="*/ 12 h 26"/>
                  <a:gd name="T32" fmla="*/ 2 w 25"/>
                  <a:gd name="T33" fmla="*/ 8 h 26"/>
                  <a:gd name="T34" fmla="*/ 3 w 25"/>
                  <a:gd name="T35" fmla="*/ 5 h 26"/>
                  <a:gd name="T36" fmla="*/ 6 w 25"/>
                  <a:gd name="T37" fmla="*/ 3 h 26"/>
                  <a:gd name="T38" fmla="*/ 9 w 25"/>
                  <a:gd name="T39" fmla="*/ 1 h 26"/>
                  <a:gd name="T40" fmla="*/ 13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3" y="0"/>
                    </a:moveTo>
                    <a:lnTo>
                      <a:pt x="17" y="1"/>
                    </a:lnTo>
                    <a:lnTo>
                      <a:pt x="19" y="3"/>
                    </a:lnTo>
                    <a:lnTo>
                      <a:pt x="22" y="5"/>
                    </a:lnTo>
                    <a:lnTo>
                      <a:pt x="24" y="8"/>
                    </a:lnTo>
                    <a:lnTo>
                      <a:pt x="25" y="12"/>
                    </a:lnTo>
                    <a:lnTo>
                      <a:pt x="24" y="16"/>
                    </a:lnTo>
                    <a:lnTo>
                      <a:pt x="22" y="21"/>
                    </a:lnTo>
                    <a:lnTo>
                      <a:pt x="19" y="23"/>
                    </a:lnTo>
                    <a:lnTo>
                      <a:pt x="17" y="25"/>
                    </a:lnTo>
                    <a:lnTo>
                      <a:pt x="13" y="26"/>
                    </a:lnTo>
                    <a:lnTo>
                      <a:pt x="9" y="25"/>
                    </a:lnTo>
                    <a:lnTo>
                      <a:pt x="6" y="23"/>
                    </a:lnTo>
                    <a:lnTo>
                      <a:pt x="3" y="21"/>
                    </a:lnTo>
                    <a:lnTo>
                      <a:pt x="2" y="16"/>
                    </a:lnTo>
                    <a:lnTo>
                      <a:pt x="0" y="12"/>
                    </a:lnTo>
                    <a:lnTo>
                      <a:pt x="2" y="8"/>
                    </a:lnTo>
                    <a:lnTo>
                      <a:pt x="3" y="5"/>
                    </a:lnTo>
                    <a:lnTo>
                      <a:pt x="6" y="3"/>
                    </a:lnTo>
                    <a:lnTo>
                      <a:pt x="9" y="1"/>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95" name="Freeform 55"/>
              <p:cNvSpPr>
                <a:spLocks/>
              </p:cNvSpPr>
              <p:nvPr/>
            </p:nvSpPr>
            <p:spPr bwMode="auto">
              <a:xfrm>
                <a:off x="6294438" y="2497138"/>
                <a:ext cx="63500" cy="104775"/>
              </a:xfrm>
              <a:custGeom>
                <a:avLst/>
                <a:gdLst>
                  <a:gd name="T0" fmla="*/ 15 w 81"/>
                  <a:gd name="T1" fmla="*/ 0 h 133"/>
                  <a:gd name="T2" fmla="*/ 78 w 81"/>
                  <a:gd name="T3" fmla="*/ 0 h 133"/>
                  <a:gd name="T4" fmla="*/ 78 w 81"/>
                  <a:gd name="T5" fmla="*/ 14 h 133"/>
                  <a:gd name="T6" fmla="*/ 27 w 81"/>
                  <a:gd name="T7" fmla="*/ 14 h 133"/>
                  <a:gd name="T8" fmla="*/ 23 w 81"/>
                  <a:gd name="T9" fmla="*/ 48 h 133"/>
                  <a:gd name="T10" fmla="*/ 26 w 81"/>
                  <a:gd name="T11" fmla="*/ 48 h 133"/>
                  <a:gd name="T12" fmla="*/ 29 w 81"/>
                  <a:gd name="T13" fmla="*/ 48 h 133"/>
                  <a:gd name="T14" fmla="*/ 34 w 81"/>
                  <a:gd name="T15" fmla="*/ 48 h 133"/>
                  <a:gd name="T16" fmla="*/ 48 w 81"/>
                  <a:gd name="T17" fmla="*/ 49 h 133"/>
                  <a:gd name="T18" fmla="*/ 62 w 81"/>
                  <a:gd name="T19" fmla="*/ 55 h 133"/>
                  <a:gd name="T20" fmla="*/ 71 w 81"/>
                  <a:gd name="T21" fmla="*/ 62 h 133"/>
                  <a:gd name="T22" fmla="*/ 78 w 81"/>
                  <a:gd name="T23" fmla="*/ 73 h 133"/>
                  <a:gd name="T24" fmla="*/ 81 w 81"/>
                  <a:gd name="T25" fmla="*/ 88 h 133"/>
                  <a:gd name="T26" fmla="*/ 77 w 81"/>
                  <a:gd name="T27" fmla="*/ 106 h 133"/>
                  <a:gd name="T28" fmla="*/ 67 w 81"/>
                  <a:gd name="T29" fmla="*/ 119 h 133"/>
                  <a:gd name="T30" fmla="*/ 52 w 81"/>
                  <a:gd name="T31" fmla="*/ 129 h 133"/>
                  <a:gd name="T32" fmla="*/ 32 w 81"/>
                  <a:gd name="T33" fmla="*/ 133 h 133"/>
                  <a:gd name="T34" fmla="*/ 12 w 81"/>
                  <a:gd name="T35" fmla="*/ 130 h 133"/>
                  <a:gd name="T36" fmla="*/ 0 w 81"/>
                  <a:gd name="T37" fmla="*/ 125 h 133"/>
                  <a:gd name="T38" fmla="*/ 4 w 81"/>
                  <a:gd name="T39" fmla="*/ 111 h 133"/>
                  <a:gd name="T40" fmla="*/ 15 w 81"/>
                  <a:gd name="T41" fmla="*/ 115 h 133"/>
                  <a:gd name="T42" fmla="*/ 32 w 81"/>
                  <a:gd name="T43" fmla="*/ 118 h 133"/>
                  <a:gd name="T44" fmla="*/ 44 w 81"/>
                  <a:gd name="T45" fmla="*/ 117 h 133"/>
                  <a:gd name="T46" fmla="*/ 54 w 81"/>
                  <a:gd name="T47" fmla="*/ 111 h 133"/>
                  <a:gd name="T48" fmla="*/ 60 w 81"/>
                  <a:gd name="T49" fmla="*/ 102 h 133"/>
                  <a:gd name="T50" fmla="*/ 63 w 81"/>
                  <a:gd name="T51" fmla="*/ 89 h 133"/>
                  <a:gd name="T52" fmla="*/ 60 w 81"/>
                  <a:gd name="T53" fmla="*/ 78 h 133"/>
                  <a:gd name="T54" fmla="*/ 54 w 81"/>
                  <a:gd name="T55" fmla="*/ 69 h 133"/>
                  <a:gd name="T56" fmla="*/ 43 w 81"/>
                  <a:gd name="T57" fmla="*/ 63 h 133"/>
                  <a:gd name="T58" fmla="*/ 25 w 81"/>
                  <a:gd name="T59" fmla="*/ 60 h 133"/>
                  <a:gd name="T60" fmla="*/ 18 w 81"/>
                  <a:gd name="T61" fmla="*/ 62 h 133"/>
                  <a:gd name="T62" fmla="*/ 12 w 81"/>
                  <a:gd name="T63" fmla="*/ 62 h 133"/>
                  <a:gd name="T64" fmla="*/ 7 w 81"/>
                  <a:gd name="T65" fmla="*/ 62 h 133"/>
                  <a:gd name="T66" fmla="*/ 15 w 81"/>
                  <a:gd name="T6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133">
                    <a:moveTo>
                      <a:pt x="15" y="0"/>
                    </a:moveTo>
                    <a:lnTo>
                      <a:pt x="78" y="0"/>
                    </a:lnTo>
                    <a:lnTo>
                      <a:pt x="78" y="14"/>
                    </a:lnTo>
                    <a:lnTo>
                      <a:pt x="27" y="14"/>
                    </a:lnTo>
                    <a:lnTo>
                      <a:pt x="23" y="48"/>
                    </a:lnTo>
                    <a:lnTo>
                      <a:pt x="26" y="48"/>
                    </a:lnTo>
                    <a:lnTo>
                      <a:pt x="29" y="48"/>
                    </a:lnTo>
                    <a:lnTo>
                      <a:pt x="34" y="48"/>
                    </a:lnTo>
                    <a:lnTo>
                      <a:pt x="48" y="49"/>
                    </a:lnTo>
                    <a:lnTo>
                      <a:pt x="62" y="55"/>
                    </a:lnTo>
                    <a:lnTo>
                      <a:pt x="71" y="62"/>
                    </a:lnTo>
                    <a:lnTo>
                      <a:pt x="78" y="73"/>
                    </a:lnTo>
                    <a:lnTo>
                      <a:pt x="81" y="88"/>
                    </a:lnTo>
                    <a:lnTo>
                      <a:pt x="77" y="106"/>
                    </a:lnTo>
                    <a:lnTo>
                      <a:pt x="67" y="119"/>
                    </a:lnTo>
                    <a:lnTo>
                      <a:pt x="52" y="129"/>
                    </a:lnTo>
                    <a:lnTo>
                      <a:pt x="32" y="133"/>
                    </a:lnTo>
                    <a:lnTo>
                      <a:pt x="12" y="130"/>
                    </a:lnTo>
                    <a:lnTo>
                      <a:pt x="0" y="125"/>
                    </a:lnTo>
                    <a:lnTo>
                      <a:pt x="4" y="111"/>
                    </a:lnTo>
                    <a:lnTo>
                      <a:pt x="15" y="115"/>
                    </a:lnTo>
                    <a:lnTo>
                      <a:pt x="32" y="118"/>
                    </a:lnTo>
                    <a:lnTo>
                      <a:pt x="44" y="117"/>
                    </a:lnTo>
                    <a:lnTo>
                      <a:pt x="54" y="111"/>
                    </a:lnTo>
                    <a:lnTo>
                      <a:pt x="60" y="102"/>
                    </a:lnTo>
                    <a:lnTo>
                      <a:pt x="63" y="89"/>
                    </a:lnTo>
                    <a:lnTo>
                      <a:pt x="60" y="78"/>
                    </a:lnTo>
                    <a:lnTo>
                      <a:pt x="54" y="69"/>
                    </a:lnTo>
                    <a:lnTo>
                      <a:pt x="43" y="63"/>
                    </a:lnTo>
                    <a:lnTo>
                      <a:pt x="25" y="60"/>
                    </a:lnTo>
                    <a:lnTo>
                      <a:pt x="18" y="62"/>
                    </a:lnTo>
                    <a:lnTo>
                      <a:pt x="12" y="62"/>
                    </a:lnTo>
                    <a:lnTo>
                      <a:pt x="7" y="62"/>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64" name="Line 56"/>
              <p:cNvSpPr>
                <a:spLocks noChangeShapeType="1"/>
              </p:cNvSpPr>
              <p:nvPr/>
            </p:nvSpPr>
            <p:spPr bwMode="auto">
              <a:xfrm flipH="1">
                <a:off x="6454776" y="2046288"/>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465" name="Freeform 57"/>
              <p:cNvSpPr>
                <a:spLocks/>
              </p:cNvSpPr>
              <p:nvPr/>
            </p:nvSpPr>
            <p:spPr bwMode="auto">
              <a:xfrm>
                <a:off x="6170613" y="1979613"/>
                <a:ext cx="34925" cy="103188"/>
              </a:xfrm>
              <a:custGeom>
                <a:avLst/>
                <a:gdLst>
                  <a:gd name="T0" fmla="*/ 29 w 44"/>
                  <a:gd name="T1" fmla="*/ 0 h 130"/>
                  <a:gd name="T2" fmla="*/ 44 w 44"/>
                  <a:gd name="T3" fmla="*/ 0 h 130"/>
                  <a:gd name="T4" fmla="*/ 44 w 44"/>
                  <a:gd name="T5" fmla="*/ 130 h 130"/>
                  <a:gd name="T6" fmla="*/ 27 w 44"/>
                  <a:gd name="T7" fmla="*/ 130 h 130"/>
                  <a:gd name="T8" fmla="*/ 27 w 44"/>
                  <a:gd name="T9" fmla="*/ 16 h 130"/>
                  <a:gd name="T10" fmla="*/ 26 w 44"/>
                  <a:gd name="T11" fmla="*/ 16 h 130"/>
                  <a:gd name="T12" fmla="*/ 4 w 44"/>
                  <a:gd name="T13" fmla="*/ 28 h 130"/>
                  <a:gd name="T14" fmla="*/ 0 w 44"/>
                  <a:gd name="T15" fmla="*/ 15 h 130"/>
                  <a:gd name="T16" fmla="*/ 29 w 44"/>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0">
                    <a:moveTo>
                      <a:pt x="29" y="0"/>
                    </a:moveTo>
                    <a:lnTo>
                      <a:pt x="44" y="0"/>
                    </a:lnTo>
                    <a:lnTo>
                      <a:pt x="44" y="130"/>
                    </a:lnTo>
                    <a:lnTo>
                      <a:pt x="27" y="130"/>
                    </a:lnTo>
                    <a:lnTo>
                      <a:pt x="27" y="16"/>
                    </a:lnTo>
                    <a:lnTo>
                      <a:pt x="26" y="16"/>
                    </a:lnTo>
                    <a:lnTo>
                      <a:pt x="4" y="28"/>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67" name="Freeform 58"/>
              <p:cNvSpPr>
                <a:spLocks/>
              </p:cNvSpPr>
              <p:nvPr/>
            </p:nvSpPr>
            <p:spPr bwMode="auto">
              <a:xfrm>
                <a:off x="6251576" y="2065338"/>
                <a:ext cx="19050" cy="20638"/>
              </a:xfrm>
              <a:custGeom>
                <a:avLst/>
                <a:gdLst>
                  <a:gd name="T0" fmla="*/ 13 w 25"/>
                  <a:gd name="T1" fmla="*/ 0 h 26"/>
                  <a:gd name="T2" fmla="*/ 17 w 25"/>
                  <a:gd name="T3" fmla="*/ 2 h 26"/>
                  <a:gd name="T4" fmla="*/ 19 w 25"/>
                  <a:gd name="T5" fmla="*/ 3 h 26"/>
                  <a:gd name="T6" fmla="*/ 22 w 25"/>
                  <a:gd name="T7" fmla="*/ 6 h 26"/>
                  <a:gd name="T8" fmla="*/ 24 w 25"/>
                  <a:gd name="T9" fmla="*/ 10 h 26"/>
                  <a:gd name="T10" fmla="*/ 25 w 25"/>
                  <a:gd name="T11" fmla="*/ 14 h 26"/>
                  <a:gd name="T12" fmla="*/ 24 w 25"/>
                  <a:gd name="T13" fmla="*/ 18 h 26"/>
                  <a:gd name="T14" fmla="*/ 22 w 25"/>
                  <a:gd name="T15" fmla="*/ 21 h 26"/>
                  <a:gd name="T16" fmla="*/ 19 w 25"/>
                  <a:gd name="T17" fmla="*/ 24 h 26"/>
                  <a:gd name="T18" fmla="*/ 17 w 25"/>
                  <a:gd name="T19" fmla="*/ 25 h 26"/>
                  <a:gd name="T20" fmla="*/ 13 w 25"/>
                  <a:gd name="T21" fmla="*/ 26 h 26"/>
                  <a:gd name="T22" fmla="*/ 9 w 25"/>
                  <a:gd name="T23" fmla="*/ 25 h 26"/>
                  <a:gd name="T24" fmla="*/ 6 w 25"/>
                  <a:gd name="T25" fmla="*/ 24 h 26"/>
                  <a:gd name="T26" fmla="*/ 3 w 25"/>
                  <a:gd name="T27" fmla="*/ 21 h 26"/>
                  <a:gd name="T28" fmla="*/ 2 w 25"/>
                  <a:gd name="T29" fmla="*/ 18 h 26"/>
                  <a:gd name="T30" fmla="*/ 0 w 25"/>
                  <a:gd name="T31" fmla="*/ 14 h 26"/>
                  <a:gd name="T32" fmla="*/ 2 w 25"/>
                  <a:gd name="T33" fmla="*/ 10 h 26"/>
                  <a:gd name="T34" fmla="*/ 3 w 25"/>
                  <a:gd name="T35" fmla="*/ 6 h 26"/>
                  <a:gd name="T36" fmla="*/ 6 w 25"/>
                  <a:gd name="T37" fmla="*/ 3 h 26"/>
                  <a:gd name="T38" fmla="*/ 9 w 25"/>
                  <a:gd name="T39" fmla="*/ 2 h 26"/>
                  <a:gd name="T40" fmla="*/ 13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3" y="0"/>
                    </a:moveTo>
                    <a:lnTo>
                      <a:pt x="17" y="2"/>
                    </a:lnTo>
                    <a:lnTo>
                      <a:pt x="19" y="3"/>
                    </a:lnTo>
                    <a:lnTo>
                      <a:pt x="22" y="6"/>
                    </a:lnTo>
                    <a:lnTo>
                      <a:pt x="24" y="10"/>
                    </a:lnTo>
                    <a:lnTo>
                      <a:pt x="25" y="14"/>
                    </a:lnTo>
                    <a:lnTo>
                      <a:pt x="24" y="18"/>
                    </a:lnTo>
                    <a:lnTo>
                      <a:pt x="22" y="21"/>
                    </a:lnTo>
                    <a:lnTo>
                      <a:pt x="19" y="24"/>
                    </a:lnTo>
                    <a:lnTo>
                      <a:pt x="17" y="25"/>
                    </a:lnTo>
                    <a:lnTo>
                      <a:pt x="13" y="26"/>
                    </a:lnTo>
                    <a:lnTo>
                      <a:pt x="9" y="25"/>
                    </a:lnTo>
                    <a:lnTo>
                      <a:pt x="6" y="24"/>
                    </a:lnTo>
                    <a:lnTo>
                      <a:pt x="3" y="21"/>
                    </a:lnTo>
                    <a:lnTo>
                      <a:pt x="2" y="18"/>
                    </a:lnTo>
                    <a:lnTo>
                      <a:pt x="0" y="14"/>
                    </a:lnTo>
                    <a:lnTo>
                      <a:pt x="2" y="10"/>
                    </a:lnTo>
                    <a:lnTo>
                      <a:pt x="3" y="6"/>
                    </a:lnTo>
                    <a:lnTo>
                      <a:pt x="6" y="3"/>
                    </a:lnTo>
                    <a:lnTo>
                      <a:pt x="9" y="2"/>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68" name="Freeform 59"/>
              <p:cNvSpPr>
                <a:spLocks noEditPoints="1"/>
              </p:cNvSpPr>
              <p:nvPr/>
            </p:nvSpPr>
            <p:spPr bwMode="auto">
              <a:xfrm>
                <a:off x="6292851" y="1978025"/>
                <a:ext cx="69850" cy="107950"/>
              </a:xfrm>
              <a:custGeom>
                <a:avLst/>
                <a:gdLst>
                  <a:gd name="T0" fmla="*/ 44 w 87"/>
                  <a:gd name="T1" fmla="*/ 14 h 135"/>
                  <a:gd name="T2" fmla="*/ 33 w 87"/>
                  <a:gd name="T3" fmla="*/ 18 h 135"/>
                  <a:gd name="T4" fmla="*/ 24 w 87"/>
                  <a:gd name="T5" fmla="*/ 27 h 135"/>
                  <a:gd name="T6" fmla="*/ 19 w 87"/>
                  <a:gd name="T7" fmla="*/ 45 h 135"/>
                  <a:gd name="T8" fmla="*/ 18 w 87"/>
                  <a:gd name="T9" fmla="*/ 68 h 135"/>
                  <a:gd name="T10" fmla="*/ 19 w 87"/>
                  <a:gd name="T11" fmla="*/ 92 h 135"/>
                  <a:gd name="T12" fmla="*/ 24 w 87"/>
                  <a:gd name="T13" fmla="*/ 108 h 135"/>
                  <a:gd name="T14" fmla="*/ 33 w 87"/>
                  <a:gd name="T15" fmla="*/ 118 h 135"/>
                  <a:gd name="T16" fmla="*/ 44 w 87"/>
                  <a:gd name="T17" fmla="*/ 122 h 135"/>
                  <a:gd name="T18" fmla="*/ 53 w 87"/>
                  <a:gd name="T19" fmla="*/ 119 h 135"/>
                  <a:gd name="T20" fmla="*/ 60 w 87"/>
                  <a:gd name="T21" fmla="*/ 112 h 135"/>
                  <a:gd name="T22" fmla="*/ 65 w 87"/>
                  <a:gd name="T23" fmla="*/ 101 h 135"/>
                  <a:gd name="T24" fmla="*/ 70 w 87"/>
                  <a:gd name="T25" fmla="*/ 86 h 135"/>
                  <a:gd name="T26" fmla="*/ 70 w 87"/>
                  <a:gd name="T27" fmla="*/ 67 h 135"/>
                  <a:gd name="T28" fmla="*/ 70 w 87"/>
                  <a:gd name="T29" fmla="*/ 49 h 135"/>
                  <a:gd name="T30" fmla="*/ 65 w 87"/>
                  <a:gd name="T31" fmla="*/ 34 h 135"/>
                  <a:gd name="T32" fmla="*/ 61 w 87"/>
                  <a:gd name="T33" fmla="*/ 23 h 135"/>
                  <a:gd name="T34" fmla="*/ 53 w 87"/>
                  <a:gd name="T35" fmla="*/ 16 h 135"/>
                  <a:gd name="T36" fmla="*/ 44 w 87"/>
                  <a:gd name="T37" fmla="*/ 14 h 135"/>
                  <a:gd name="T38" fmla="*/ 45 w 87"/>
                  <a:gd name="T39" fmla="*/ 0 h 135"/>
                  <a:gd name="T40" fmla="*/ 60 w 87"/>
                  <a:gd name="T41" fmla="*/ 3 h 135"/>
                  <a:gd name="T42" fmla="*/ 72 w 87"/>
                  <a:gd name="T43" fmla="*/ 12 h 135"/>
                  <a:gd name="T44" fmla="*/ 81 w 87"/>
                  <a:gd name="T45" fmla="*/ 24 h 135"/>
                  <a:gd name="T46" fmla="*/ 86 w 87"/>
                  <a:gd name="T47" fmla="*/ 44 h 135"/>
                  <a:gd name="T48" fmla="*/ 87 w 87"/>
                  <a:gd name="T49" fmla="*/ 67 h 135"/>
                  <a:gd name="T50" fmla="*/ 86 w 87"/>
                  <a:gd name="T51" fmla="*/ 90 h 135"/>
                  <a:gd name="T52" fmla="*/ 81 w 87"/>
                  <a:gd name="T53" fmla="*/ 109 h 135"/>
                  <a:gd name="T54" fmla="*/ 71 w 87"/>
                  <a:gd name="T55" fmla="*/ 123 h 135"/>
                  <a:gd name="T56" fmla="*/ 59 w 87"/>
                  <a:gd name="T57" fmla="*/ 133 h 135"/>
                  <a:gd name="T58" fmla="*/ 42 w 87"/>
                  <a:gd name="T59" fmla="*/ 135 h 135"/>
                  <a:gd name="T60" fmla="*/ 28 w 87"/>
                  <a:gd name="T61" fmla="*/ 133 h 135"/>
                  <a:gd name="T62" fmla="*/ 16 w 87"/>
                  <a:gd name="T63" fmla="*/ 124 h 135"/>
                  <a:gd name="T64" fmla="*/ 8 w 87"/>
                  <a:gd name="T65" fmla="*/ 111 h 135"/>
                  <a:gd name="T66" fmla="*/ 1 w 87"/>
                  <a:gd name="T67" fmla="*/ 92 h 135"/>
                  <a:gd name="T68" fmla="*/ 0 w 87"/>
                  <a:gd name="T69" fmla="*/ 68 h 135"/>
                  <a:gd name="T70" fmla="*/ 1 w 87"/>
                  <a:gd name="T71" fmla="*/ 44 h 135"/>
                  <a:gd name="T72" fmla="*/ 8 w 87"/>
                  <a:gd name="T73" fmla="*/ 26 h 135"/>
                  <a:gd name="T74" fmla="*/ 18 w 87"/>
                  <a:gd name="T75" fmla="*/ 11 h 135"/>
                  <a:gd name="T76" fmla="*/ 30 w 87"/>
                  <a:gd name="T77" fmla="*/ 3 h 135"/>
                  <a:gd name="T78" fmla="*/ 45 w 87"/>
                  <a:gd name="T7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135">
                    <a:moveTo>
                      <a:pt x="44" y="14"/>
                    </a:moveTo>
                    <a:lnTo>
                      <a:pt x="33" y="18"/>
                    </a:lnTo>
                    <a:lnTo>
                      <a:pt x="24" y="27"/>
                    </a:lnTo>
                    <a:lnTo>
                      <a:pt x="19" y="45"/>
                    </a:lnTo>
                    <a:lnTo>
                      <a:pt x="18" y="68"/>
                    </a:lnTo>
                    <a:lnTo>
                      <a:pt x="19" y="92"/>
                    </a:lnTo>
                    <a:lnTo>
                      <a:pt x="24" y="108"/>
                    </a:lnTo>
                    <a:lnTo>
                      <a:pt x="33" y="118"/>
                    </a:lnTo>
                    <a:lnTo>
                      <a:pt x="44" y="122"/>
                    </a:lnTo>
                    <a:lnTo>
                      <a:pt x="53" y="119"/>
                    </a:lnTo>
                    <a:lnTo>
                      <a:pt x="60" y="112"/>
                    </a:lnTo>
                    <a:lnTo>
                      <a:pt x="65" y="101"/>
                    </a:lnTo>
                    <a:lnTo>
                      <a:pt x="70" y="86"/>
                    </a:lnTo>
                    <a:lnTo>
                      <a:pt x="70" y="67"/>
                    </a:lnTo>
                    <a:lnTo>
                      <a:pt x="70" y="49"/>
                    </a:lnTo>
                    <a:lnTo>
                      <a:pt x="65" y="34"/>
                    </a:lnTo>
                    <a:lnTo>
                      <a:pt x="61" y="23"/>
                    </a:lnTo>
                    <a:lnTo>
                      <a:pt x="53" y="16"/>
                    </a:lnTo>
                    <a:lnTo>
                      <a:pt x="44" y="14"/>
                    </a:lnTo>
                    <a:close/>
                    <a:moveTo>
                      <a:pt x="45" y="0"/>
                    </a:moveTo>
                    <a:lnTo>
                      <a:pt x="60" y="3"/>
                    </a:lnTo>
                    <a:lnTo>
                      <a:pt x="72" y="12"/>
                    </a:lnTo>
                    <a:lnTo>
                      <a:pt x="81" y="24"/>
                    </a:lnTo>
                    <a:lnTo>
                      <a:pt x="86" y="44"/>
                    </a:lnTo>
                    <a:lnTo>
                      <a:pt x="87" y="67"/>
                    </a:lnTo>
                    <a:lnTo>
                      <a:pt x="86" y="90"/>
                    </a:lnTo>
                    <a:lnTo>
                      <a:pt x="81" y="109"/>
                    </a:lnTo>
                    <a:lnTo>
                      <a:pt x="71" y="123"/>
                    </a:lnTo>
                    <a:lnTo>
                      <a:pt x="59" y="133"/>
                    </a:lnTo>
                    <a:lnTo>
                      <a:pt x="42" y="135"/>
                    </a:lnTo>
                    <a:lnTo>
                      <a:pt x="28" y="133"/>
                    </a:lnTo>
                    <a:lnTo>
                      <a:pt x="16" y="124"/>
                    </a:lnTo>
                    <a:lnTo>
                      <a:pt x="8" y="111"/>
                    </a:lnTo>
                    <a:lnTo>
                      <a:pt x="1" y="92"/>
                    </a:lnTo>
                    <a:lnTo>
                      <a:pt x="0" y="68"/>
                    </a:lnTo>
                    <a:lnTo>
                      <a:pt x="1" y="44"/>
                    </a:lnTo>
                    <a:lnTo>
                      <a:pt x="8" y="26"/>
                    </a:lnTo>
                    <a:lnTo>
                      <a:pt x="18" y="11"/>
                    </a:lnTo>
                    <a:lnTo>
                      <a:pt x="30"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69" name="Freeform 60"/>
              <p:cNvSpPr>
                <a:spLocks noEditPoints="1"/>
              </p:cNvSpPr>
              <p:nvPr/>
            </p:nvSpPr>
            <p:spPr bwMode="auto">
              <a:xfrm>
                <a:off x="5837238" y="3849688"/>
                <a:ext cx="107950" cy="66675"/>
              </a:xfrm>
              <a:custGeom>
                <a:avLst/>
                <a:gdLst>
                  <a:gd name="T0" fmla="*/ 42 w 137"/>
                  <a:gd name="T1" fmla="*/ 18 h 84"/>
                  <a:gd name="T2" fmla="*/ 29 w 137"/>
                  <a:gd name="T3" fmla="*/ 20 h 84"/>
                  <a:gd name="T4" fmla="*/ 21 w 137"/>
                  <a:gd name="T5" fmla="*/ 26 h 84"/>
                  <a:gd name="T6" fmla="*/ 17 w 137"/>
                  <a:gd name="T7" fmla="*/ 36 h 84"/>
                  <a:gd name="T8" fmla="*/ 14 w 137"/>
                  <a:gd name="T9" fmla="*/ 50 h 84"/>
                  <a:gd name="T10" fmla="*/ 16 w 137"/>
                  <a:gd name="T11" fmla="*/ 57 h 84"/>
                  <a:gd name="T12" fmla="*/ 16 w 137"/>
                  <a:gd name="T13" fmla="*/ 62 h 84"/>
                  <a:gd name="T14" fmla="*/ 16 w 137"/>
                  <a:gd name="T15" fmla="*/ 66 h 84"/>
                  <a:gd name="T16" fmla="*/ 69 w 137"/>
                  <a:gd name="T17" fmla="*/ 66 h 84"/>
                  <a:gd name="T18" fmla="*/ 70 w 137"/>
                  <a:gd name="T19" fmla="*/ 59 h 84"/>
                  <a:gd name="T20" fmla="*/ 70 w 137"/>
                  <a:gd name="T21" fmla="*/ 51 h 84"/>
                  <a:gd name="T22" fmla="*/ 69 w 137"/>
                  <a:gd name="T23" fmla="*/ 37 h 84"/>
                  <a:gd name="T24" fmla="*/ 62 w 137"/>
                  <a:gd name="T25" fmla="*/ 26 h 84"/>
                  <a:gd name="T26" fmla="*/ 54 w 137"/>
                  <a:gd name="T27" fmla="*/ 20 h 84"/>
                  <a:gd name="T28" fmla="*/ 42 w 137"/>
                  <a:gd name="T29" fmla="*/ 18 h 84"/>
                  <a:gd name="T30" fmla="*/ 40 w 137"/>
                  <a:gd name="T31" fmla="*/ 0 h 84"/>
                  <a:gd name="T32" fmla="*/ 57 w 137"/>
                  <a:gd name="T33" fmla="*/ 3 h 84"/>
                  <a:gd name="T34" fmla="*/ 69 w 137"/>
                  <a:gd name="T35" fmla="*/ 10 h 84"/>
                  <a:gd name="T36" fmla="*/ 77 w 137"/>
                  <a:gd name="T37" fmla="*/ 22 h 84"/>
                  <a:gd name="T38" fmla="*/ 83 w 137"/>
                  <a:gd name="T39" fmla="*/ 36 h 84"/>
                  <a:gd name="T40" fmla="*/ 84 w 137"/>
                  <a:gd name="T41" fmla="*/ 52 h 84"/>
                  <a:gd name="T42" fmla="*/ 84 w 137"/>
                  <a:gd name="T43" fmla="*/ 59 h 84"/>
                  <a:gd name="T44" fmla="*/ 83 w 137"/>
                  <a:gd name="T45" fmla="*/ 66 h 84"/>
                  <a:gd name="T46" fmla="*/ 137 w 137"/>
                  <a:gd name="T47" fmla="*/ 66 h 84"/>
                  <a:gd name="T48" fmla="*/ 137 w 137"/>
                  <a:gd name="T49" fmla="*/ 84 h 84"/>
                  <a:gd name="T50" fmla="*/ 3 w 137"/>
                  <a:gd name="T51" fmla="*/ 84 h 84"/>
                  <a:gd name="T52" fmla="*/ 2 w 137"/>
                  <a:gd name="T53" fmla="*/ 69 h 84"/>
                  <a:gd name="T54" fmla="*/ 0 w 137"/>
                  <a:gd name="T55" fmla="*/ 50 h 84"/>
                  <a:gd name="T56" fmla="*/ 2 w 137"/>
                  <a:gd name="T57" fmla="*/ 35 h 84"/>
                  <a:gd name="T58" fmla="*/ 6 w 137"/>
                  <a:gd name="T59" fmla="*/ 21 h 84"/>
                  <a:gd name="T60" fmla="*/ 13 w 137"/>
                  <a:gd name="T61" fmla="*/ 11 h 84"/>
                  <a:gd name="T62" fmla="*/ 24 w 137"/>
                  <a:gd name="T63" fmla="*/ 3 h 84"/>
                  <a:gd name="T64" fmla="*/ 40 w 137"/>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7" h="84">
                    <a:moveTo>
                      <a:pt x="42" y="18"/>
                    </a:moveTo>
                    <a:lnTo>
                      <a:pt x="29" y="20"/>
                    </a:lnTo>
                    <a:lnTo>
                      <a:pt x="21" y="26"/>
                    </a:lnTo>
                    <a:lnTo>
                      <a:pt x="17" y="36"/>
                    </a:lnTo>
                    <a:lnTo>
                      <a:pt x="14" y="50"/>
                    </a:lnTo>
                    <a:lnTo>
                      <a:pt x="16" y="57"/>
                    </a:lnTo>
                    <a:lnTo>
                      <a:pt x="16" y="62"/>
                    </a:lnTo>
                    <a:lnTo>
                      <a:pt x="16" y="66"/>
                    </a:lnTo>
                    <a:lnTo>
                      <a:pt x="69" y="66"/>
                    </a:lnTo>
                    <a:lnTo>
                      <a:pt x="70" y="59"/>
                    </a:lnTo>
                    <a:lnTo>
                      <a:pt x="70" y="51"/>
                    </a:lnTo>
                    <a:lnTo>
                      <a:pt x="69" y="37"/>
                    </a:lnTo>
                    <a:lnTo>
                      <a:pt x="62" y="26"/>
                    </a:lnTo>
                    <a:lnTo>
                      <a:pt x="54" y="20"/>
                    </a:lnTo>
                    <a:lnTo>
                      <a:pt x="42" y="18"/>
                    </a:lnTo>
                    <a:close/>
                    <a:moveTo>
                      <a:pt x="40" y="0"/>
                    </a:moveTo>
                    <a:lnTo>
                      <a:pt x="57" y="3"/>
                    </a:lnTo>
                    <a:lnTo>
                      <a:pt x="69" y="10"/>
                    </a:lnTo>
                    <a:lnTo>
                      <a:pt x="77" y="22"/>
                    </a:lnTo>
                    <a:lnTo>
                      <a:pt x="83" y="36"/>
                    </a:lnTo>
                    <a:lnTo>
                      <a:pt x="84" y="52"/>
                    </a:lnTo>
                    <a:lnTo>
                      <a:pt x="84" y="59"/>
                    </a:lnTo>
                    <a:lnTo>
                      <a:pt x="83" y="66"/>
                    </a:lnTo>
                    <a:lnTo>
                      <a:pt x="137" y="66"/>
                    </a:lnTo>
                    <a:lnTo>
                      <a:pt x="137" y="84"/>
                    </a:lnTo>
                    <a:lnTo>
                      <a:pt x="3" y="84"/>
                    </a:lnTo>
                    <a:lnTo>
                      <a:pt x="2" y="69"/>
                    </a:lnTo>
                    <a:lnTo>
                      <a:pt x="0" y="50"/>
                    </a:lnTo>
                    <a:lnTo>
                      <a:pt x="2" y="35"/>
                    </a:lnTo>
                    <a:lnTo>
                      <a:pt x="6" y="21"/>
                    </a:lnTo>
                    <a:lnTo>
                      <a:pt x="13" y="11"/>
                    </a:lnTo>
                    <a:lnTo>
                      <a:pt x="24" y="3"/>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0" name="Freeform 61"/>
              <p:cNvSpPr>
                <a:spLocks noEditPoints="1"/>
              </p:cNvSpPr>
              <p:nvPr/>
            </p:nvSpPr>
            <p:spPr bwMode="auto">
              <a:xfrm>
                <a:off x="5865813" y="3756025"/>
                <a:ext cx="82550" cy="68263"/>
              </a:xfrm>
              <a:custGeom>
                <a:avLst/>
                <a:gdLst>
                  <a:gd name="T0" fmla="*/ 43 w 103"/>
                  <a:gd name="T1" fmla="*/ 18 h 87"/>
                  <a:gd name="T2" fmla="*/ 35 w 103"/>
                  <a:gd name="T3" fmla="*/ 18 h 87"/>
                  <a:gd name="T4" fmla="*/ 28 w 103"/>
                  <a:gd name="T5" fmla="*/ 21 h 87"/>
                  <a:gd name="T6" fmla="*/ 21 w 103"/>
                  <a:gd name="T7" fmla="*/ 25 h 87"/>
                  <a:gd name="T8" fmla="*/ 16 w 103"/>
                  <a:gd name="T9" fmla="*/ 32 h 87"/>
                  <a:gd name="T10" fmla="*/ 14 w 103"/>
                  <a:gd name="T11" fmla="*/ 41 h 87"/>
                  <a:gd name="T12" fmla="*/ 17 w 103"/>
                  <a:gd name="T13" fmla="*/ 54 h 87"/>
                  <a:gd name="T14" fmla="*/ 24 w 103"/>
                  <a:gd name="T15" fmla="*/ 62 h 87"/>
                  <a:gd name="T16" fmla="*/ 33 w 103"/>
                  <a:gd name="T17" fmla="*/ 67 h 87"/>
                  <a:gd name="T18" fmla="*/ 43 w 103"/>
                  <a:gd name="T19" fmla="*/ 69 h 87"/>
                  <a:gd name="T20" fmla="*/ 43 w 103"/>
                  <a:gd name="T21" fmla="*/ 18 h 87"/>
                  <a:gd name="T22" fmla="*/ 47 w 103"/>
                  <a:gd name="T23" fmla="*/ 0 h 87"/>
                  <a:gd name="T24" fmla="*/ 51 w 103"/>
                  <a:gd name="T25" fmla="*/ 0 h 87"/>
                  <a:gd name="T26" fmla="*/ 55 w 103"/>
                  <a:gd name="T27" fmla="*/ 2 h 87"/>
                  <a:gd name="T28" fmla="*/ 55 w 103"/>
                  <a:gd name="T29" fmla="*/ 69 h 87"/>
                  <a:gd name="T30" fmla="*/ 70 w 103"/>
                  <a:gd name="T31" fmla="*/ 66 h 87"/>
                  <a:gd name="T32" fmla="*/ 81 w 103"/>
                  <a:gd name="T33" fmla="*/ 59 h 87"/>
                  <a:gd name="T34" fmla="*/ 87 w 103"/>
                  <a:gd name="T35" fmla="*/ 48 h 87"/>
                  <a:gd name="T36" fmla="*/ 88 w 103"/>
                  <a:gd name="T37" fmla="*/ 36 h 87"/>
                  <a:gd name="T38" fmla="*/ 87 w 103"/>
                  <a:gd name="T39" fmla="*/ 21 h 87"/>
                  <a:gd name="T40" fmla="*/ 84 w 103"/>
                  <a:gd name="T41" fmla="*/ 8 h 87"/>
                  <a:gd name="T42" fmla="*/ 96 w 103"/>
                  <a:gd name="T43" fmla="*/ 6 h 87"/>
                  <a:gd name="T44" fmla="*/ 99 w 103"/>
                  <a:gd name="T45" fmla="*/ 14 h 87"/>
                  <a:gd name="T46" fmla="*/ 102 w 103"/>
                  <a:gd name="T47" fmla="*/ 25 h 87"/>
                  <a:gd name="T48" fmla="*/ 103 w 103"/>
                  <a:gd name="T49" fmla="*/ 39 h 87"/>
                  <a:gd name="T50" fmla="*/ 100 w 103"/>
                  <a:gd name="T51" fmla="*/ 55 h 87"/>
                  <a:gd name="T52" fmla="*/ 94 w 103"/>
                  <a:gd name="T53" fmla="*/ 69 h 87"/>
                  <a:gd name="T54" fmla="*/ 83 w 103"/>
                  <a:gd name="T55" fmla="*/ 78 h 87"/>
                  <a:gd name="T56" fmla="*/ 70 w 103"/>
                  <a:gd name="T57" fmla="*/ 84 h 87"/>
                  <a:gd name="T58" fmla="*/ 54 w 103"/>
                  <a:gd name="T59" fmla="*/ 87 h 87"/>
                  <a:gd name="T60" fmla="*/ 36 w 103"/>
                  <a:gd name="T61" fmla="*/ 84 h 87"/>
                  <a:gd name="T62" fmla="*/ 22 w 103"/>
                  <a:gd name="T63" fmla="*/ 78 h 87"/>
                  <a:gd name="T64" fmla="*/ 11 w 103"/>
                  <a:gd name="T65" fmla="*/ 69 h 87"/>
                  <a:gd name="T66" fmla="*/ 3 w 103"/>
                  <a:gd name="T67" fmla="*/ 56 h 87"/>
                  <a:gd name="T68" fmla="*/ 0 w 103"/>
                  <a:gd name="T69" fmla="*/ 40 h 87"/>
                  <a:gd name="T70" fmla="*/ 3 w 103"/>
                  <a:gd name="T71" fmla="*/ 26 h 87"/>
                  <a:gd name="T72" fmla="*/ 9 w 103"/>
                  <a:gd name="T73" fmla="*/ 15 h 87"/>
                  <a:gd name="T74" fmla="*/ 17 w 103"/>
                  <a:gd name="T75" fmla="*/ 8 h 87"/>
                  <a:gd name="T76" fmla="*/ 26 w 103"/>
                  <a:gd name="T77" fmla="*/ 4 h 87"/>
                  <a:gd name="T78" fmla="*/ 37 w 103"/>
                  <a:gd name="T79" fmla="*/ 2 h 87"/>
                  <a:gd name="T80" fmla="*/ 47 w 103"/>
                  <a:gd name="T8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87">
                    <a:moveTo>
                      <a:pt x="43" y="18"/>
                    </a:moveTo>
                    <a:lnTo>
                      <a:pt x="35" y="18"/>
                    </a:lnTo>
                    <a:lnTo>
                      <a:pt x="28" y="21"/>
                    </a:lnTo>
                    <a:lnTo>
                      <a:pt x="21" y="25"/>
                    </a:lnTo>
                    <a:lnTo>
                      <a:pt x="16" y="32"/>
                    </a:lnTo>
                    <a:lnTo>
                      <a:pt x="14" y="41"/>
                    </a:lnTo>
                    <a:lnTo>
                      <a:pt x="17" y="54"/>
                    </a:lnTo>
                    <a:lnTo>
                      <a:pt x="24" y="62"/>
                    </a:lnTo>
                    <a:lnTo>
                      <a:pt x="33" y="67"/>
                    </a:lnTo>
                    <a:lnTo>
                      <a:pt x="43" y="69"/>
                    </a:lnTo>
                    <a:lnTo>
                      <a:pt x="43" y="18"/>
                    </a:lnTo>
                    <a:close/>
                    <a:moveTo>
                      <a:pt x="47" y="0"/>
                    </a:moveTo>
                    <a:lnTo>
                      <a:pt x="51" y="0"/>
                    </a:lnTo>
                    <a:lnTo>
                      <a:pt x="55" y="2"/>
                    </a:lnTo>
                    <a:lnTo>
                      <a:pt x="55" y="69"/>
                    </a:lnTo>
                    <a:lnTo>
                      <a:pt x="70" y="66"/>
                    </a:lnTo>
                    <a:lnTo>
                      <a:pt x="81" y="59"/>
                    </a:lnTo>
                    <a:lnTo>
                      <a:pt x="87" y="48"/>
                    </a:lnTo>
                    <a:lnTo>
                      <a:pt x="88" y="36"/>
                    </a:lnTo>
                    <a:lnTo>
                      <a:pt x="87" y="21"/>
                    </a:lnTo>
                    <a:lnTo>
                      <a:pt x="84" y="8"/>
                    </a:lnTo>
                    <a:lnTo>
                      <a:pt x="96" y="6"/>
                    </a:lnTo>
                    <a:lnTo>
                      <a:pt x="99" y="14"/>
                    </a:lnTo>
                    <a:lnTo>
                      <a:pt x="102" y="25"/>
                    </a:lnTo>
                    <a:lnTo>
                      <a:pt x="103" y="39"/>
                    </a:lnTo>
                    <a:lnTo>
                      <a:pt x="100" y="55"/>
                    </a:lnTo>
                    <a:lnTo>
                      <a:pt x="94" y="69"/>
                    </a:lnTo>
                    <a:lnTo>
                      <a:pt x="83" y="78"/>
                    </a:lnTo>
                    <a:lnTo>
                      <a:pt x="70" y="84"/>
                    </a:lnTo>
                    <a:lnTo>
                      <a:pt x="54" y="87"/>
                    </a:lnTo>
                    <a:lnTo>
                      <a:pt x="36" y="84"/>
                    </a:lnTo>
                    <a:lnTo>
                      <a:pt x="22" y="78"/>
                    </a:lnTo>
                    <a:lnTo>
                      <a:pt x="11" y="69"/>
                    </a:lnTo>
                    <a:lnTo>
                      <a:pt x="3" y="56"/>
                    </a:lnTo>
                    <a:lnTo>
                      <a:pt x="0" y="40"/>
                    </a:lnTo>
                    <a:lnTo>
                      <a:pt x="3" y="26"/>
                    </a:lnTo>
                    <a:lnTo>
                      <a:pt x="9" y="15"/>
                    </a:lnTo>
                    <a:lnTo>
                      <a:pt x="17" y="8"/>
                    </a:lnTo>
                    <a:lnTo>
                      <a:pt x="26" y="4"/>
                    </a:lnTo>
                    <a:lnTo>
                      <a:pt x="37"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1" name="Freeform 62"/>
              <p:cNvSpPr>
                <a:spLocks/>
              </p:cNvSpPr>
              <p:nvPr/>
            </p:nvSpPr>
            <p:spPr bwMode="auto">
              <a:xfrm>
                <a:off x="5865813" y="3690938"/>
                <a:ext cx="79375" cy="39688"/>
              </a:xfrm>
              <a:custGeom>
                <a:avLst/>
                <a:gdLst>
                  <a:gd name="T0" fmla="*/ 2 w 100"/>
                  <a:gd name="T1" fmla="*/ 0 h 50"/>
                  <a:gd name="T2" fmla="*/ 18 w 100"/>
                  <a:gd name="T3" fmla="*/ 0 h 50"/>
                  <a:gd name="T4" fmla="*/ 18 w 100"/>
                  <a:gd name="T5" fmla="*/ 3 h 50"/>
                  <a:gd name="T6" fmla="*/ 18 w 100"/>
                  <a:gd name="T7" fmla="*/ 7 h 50"/>
                  <a:gd name="T8" fmla="*/ 21 w 100"/>
                  <a:gd name="T9" fmla="*/ 18 h 50"/>
                  <a:gd name="T10" fmla="*/ 29 w 100"/>
                  <a:gd name="T11" fmla="*/ 26 h 50"/>
                  <a:gd name="T12" fmla="*/ 40 w 100"/>
                  <a:gd name="T13" fmla="*/ 31 h 50"/>
                  <a:gd name="T14" fmla="*/ 44 w 100"/>
                  <a:gd name="T15" fmla="*/ 31 h 50"/>
                  <a:gd name="T16" fmla="*/ 48 w 100"/>
                  <a:gd name="T17" fmla="*/ 31 h 50"/>
                  <a:gd name="T18" fmla="*/ 100 w 100"/>
                  <a:gd name="T19" fmla="*/ 31 h 50"/>
                  <a:gd name="T20" fmla="*/ 100 w 100"/>
                  <a:gd name="T21" fmla="*/ 48 h 50"/>
                  <a:gd name="T22" fmla="*/ 33 w 100"/>
                  <a:gd name="T23" fmla="*/ 48 h 50"/>
                  <a:gd name="T24" fmla="*/ 3 w 100"/>
                  <a:gd name="T25" fmla="*/ 50 h 50"/>
                  <a:gd name="T26" fmla="*/ 3 w 100"/>
                  <a:gd name="T27" fmla="*/ 33 h 50"/>
                  <a:gd name="T28" fmla="*/ 22 w 100"/>
                  <a:gd name="T29" fmla="*/ 33 h 50"/>
                  <a:gd name="T30" fmla="*/ 22 w 100"/>
                  <a:gd name="T31" fmla="*/ 32 h 50"/>
                  <a:gd name="T32" fmla="*/ 11 w 100"/>
                  <a:gd name="T33" fmla="*/ 26 h 50"/>
                  <a:gd name="T34" fmla="*/ 3 w 100"/>
                  <a:gd name="T35" fmla="*/ 17 h 50"/>
                  <a:gd name="T36" fmla="*/ 0 w 100"/>
                  <a:gd name="T37" fmla="*/ 6 h 50"/>
                  <a:gd name="T38" fmla="*/ 2 w 100"/>
                  <a:gd name="T39" fmla="*/ 3 h 50"/>
                  <a:gd name="T40" fmla="*/ 2 w 100"/>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50">
                    <a:moveTo>
                      <a:pt x="2" y="0"/>
                    </a:moveTo>
                    <a:lnTo>
                      <a:pt x="18" y="0"/>
                    </a:lnTo>
                    <a:lnTo>
                      <a:pt x="18" y="3"/>
                    </a:lnTo>
                    <a:lnTo>
                      <a:pt x="18" y="7"/>
                    </a:lnTo>
                    <a:lnTo>
                      <a:pt x="21" y="18"/>
                    </a:lnTo>
                    <a:lnTo>
                      <a:pt x="29" y="26"/>
                    </a:lnTo>
                    <a:lnTo>
                      <a:pt x="40" y="31"/>
                    </a:lnTo>
                    <a:lnTo>
                      <a:pt x="44" y="31"/>
                    </a:lnTo>
                    <a:lnTo>
                      <a:pt x="48" y="31"/>
                    </a:lnTo>
                    <a:lnTo>
                      <a:pt x="100" y="31"/>
                    </a:lnTo>
                    <a:lnTo>
                      <a:pt x="100" y="48"/>
                    </a:lnTo>
                    <a:lnTo>
                      <a:pt x="33" y="48"/>
                    </a:lnTo>
                    <a:lnTo>
                      <a:pt x="3" y="50"/>
                    </a:lnTo>
                    <a:lnTo>
                      <a:pt x="3" y="33"/>
                    </a:lnTo>
                    <a:lnTo>
                      <a:pt x="22" y="33"/>
                    </a:lnTo>
                    <a:lnTo>
                      <a:pt x="22" y="32"/>
                    </a:lnTo>
                    <a:lnTo>
                      <a:pt x="11" y="26"/>
                    </a:lnTo>
                    <a:lnTo>
                      <a:pt x="3" y="17"/>
                    </a:lnTo>
                    <a:lnTo>
                      <a:pt x="0" y="6"/>
                    </a:lnTo>
                    <a:lnTo>
                      <a:pt x="2"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2" name="Freeform 63"/>
              <p:cNvSpPr>
                <a:spLocks/>
              </p:cNvSpPr>
              <p:nvPr/>
            </p:nvSpPr>
            <p:spPr bwMode="auto">
              <a:xfrm>
                <a:off x="5849938" y="3632200"/>
                <a:ext cx="98425" cy="47625"/>
              </a:xfrm>
              <a:custGeom>
                <a:avLst/>
                <a:gdLst>
                  <a:gd name="T0" fmla="*/ 23 w 123"/>
                  <a:gd name="T1" fmla="*/ 0 h 59"/>
                  <a:gd name="T2" fmla="*/ 37 w 123"/>
                  <a:gd name="T3" fmla="*/ 0 h 59"/>
                  <a:gd name="T4" fmla="*/ 37 w 123"/>
                  <a:gd name="T5" fmla="*/ 27 h 59"/>
                  <a:gd name="T6" fmla="*/ 89 w 123"/>
                  <a:gd name="T7" fmla="*/ 27 h 59"/>
                  <a:gd name="T8" fmla="*/ 94 w 123"/>
                  <a:gd name="T9" fmla="*/ 27 h 59"/>
                  <a:gd name="T10" fmla="*/ 100 w 123"/>
                  <a:gd name="T11" fmla="*/ 25 h 59"/>
                  <a:gd name="T12" fmla="*/ 103 w 123"/>
                  <a:gd name="T13" fmla="*/ 24 h 59"/>
                  <a:gd name="T14" fmla="*/ 105 w 123"/>
                  <a:gd name="T15" fmla="*/ 21 h 59"/>
                  <a:gd name="T16" fmla="*/ 107 w 123"/>
                  <a:gd name="T17" fmla="*/ 17 h 59"/>
                  <a:gd name="T18" fmla="*/ 108 w 123"/>
                  <a:gd name="T19" fmla="*/ 13 h 59"/>
                  <a:gd name="T20" fmla="*/ 108 w 123"/>
                  <a:gd name="T21" fmla="*/ 9 h 59"/>
                  <a:gd name="T22" fmla="*/ 107 w 123"/>
                  <a:gd name="T23" fmla="*/ 6 h 59"/>
                  <a:gd name="T24" fmla="*/ 107 w 123"/>
                  <a:gd name="T25" fmla="*/ 3 h 59"/>
                  <a:gd name="T26" fmla="*/ 120 w 123"/>
                  <a:gd name="T27" fmla="*/ 2 h 59"/>
                  <a:gd name="T28" fmla="*/ 122 w 123"/>
                  <a:gd name="T29" fmla="*/ 6 h 59"/>
                  <a:gd name="T30" fmla="*/ 122 w 123"/>
                  <a:gd name="T31" fmla="*/ 11 h 59"/>
                  <a:gd name="T32" fmla="*/ 123 w 123"/>
                  <a:gd name="T33" fmla="*/ 18 h 59"/>
                  <a:gd name="T34" fmla="*/ 122 w 123"/>
                  <a:gd name="T35" fmla="*/ 24 h 59"/>
                  <a:gd name="T36" fmla="*/ 120 w 123"/>
                  <a:gd name="T37" fmla="*/ 29 h 59"/>
                  <a:gd name="T38" fmla="*/ 118 w 123"/>
                  <a:gd name="T39" fmla="*/ 33 h 59"/>
                  <a:gd name="T40" fmla="*/ 115 w 123"/>
                  <a:gd name="T41" fmla="*/ 37 h 59"/>
                  <a:gd name="T42" fmla="*/ 104 w 123"/>
                  <a:gd name="T43" fmla="*/ 42 h 59"/>
                  <a:gd name="T44" fmla="*/ 89 w 123"/>
                  <a:gd name="T45" fmla="*/ 44 h 59"/>
                  <a:gd name="T46" fmla="*/ 37 w 123"/>
                  <a:gd name="T47" fmla="*/ 44 h 59"/>
                  <a:gd name="T48" fmla="*/ 37 w 123"/>
                  <a:gd name="T49" fmla="*/ 59 h 59"/>
                  <a:gd name="T50" fmla="*/ 23 w 123"/>
                  <a:gd name="T51" fmla="*/ 59 h 59"/>
                  <a:gd name="T52" fmla="*/ 23 w 123"/>
                  <a:gd name="T53" fmla="*/ 44 h 59"/>
                  <a:gd name="T54" fmla="*/ 5 w 123"/>
                  <a:gd name="T55" fmla="*/ 44 h 59"/>
                  <a:gd name="T56" fmla="*/ 0 w 123"/>
                  <a:gd name="T57" fmla="*/ 27 h 59"/>
                  <a:gd name="T58" fmla="*/ 23 w 123"/>
                  <a:gd name="T59" fmla="*/ 27 h 59"/>
                  <a:gd name="T60" fmla="*/ 23 w 123"/>
                  <a:gd name="T6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 h="59">
                    <a:moveTo>
                      <a:pt x="23" y="0"/>
                    </a:moveTo>
                    <a:lnTo>
                      <a:pt x="37" y="0"/>
                    </a:lnTo>
                    <a:lnTo>
                      <a:pt x="37" y="27"/>
                    </a:lnTo>
                    <a:lnTo>
                      <a:pt x="89" y="27"/>
                    </a:lnTo>
                    <a:lnTo>
                      <a:pt x="94" y="27"/>
                    </a:lnTo>
                    <a:lnTo>
                      <a:pt x="100" y="25"/>
                    </a:lnTo>
                    <a:lnTo>
                      <a:pt x="103" y="24"/>
                    </a:lnTo>
                    <a:lnTo>
                      <a:pt x="105" y="21"/>
                    </a:lnTo>
                    <a:lnTo>
                      <a:pt x="107" y="17"/>
                    </a:lnTo>
                    <a:lnTo>
                      <a:pt x="108" y="13"/>
                    </a:lnTo>
                    <a:lnTo>
                      <a:pt x="108" y="9"/>
                    </a:lnTo>
                    <a:lnTo>
                      <a:pt x="107" y="6"/>
                    </a:lnTo>
                    <a:lnTo>
                      <a:pt x="107" y="3"/>
                    </a:lnTo>
                    <a:lnTo>
                      <a:pt x="120" y="2"/>
                    </a:lnTo>
                    <a:lnTo>
                      <a:pt x="122" y="6"/>
                    </a:lnTo>
                    <a:lnTo>
                      <a:pt x="122" y="11"/>
                    </a:lnTo>
                    <a:lnTo>
                      <a:pt x="123" y="18"/>
                    </a:lnTo>
                    <a:lnTo>
                      <a:pt x="122" y="24"/>
                    </a:lnTo>
                    <a:lnTo>
                      <a:pt x="120" y="29"/>
                    </a:lnTo>
                    <a:lnTo>
                      <a:pt x="118" y="33"/>
                    </a:lnTo>
                    <a:lnTo>
                      <a:pt x="115" y="37"/>
                    </a:lnTo>
                    <a:lnTo>
                      <a:pt x="104" y="42"/>
                    </a:lnTo>
                    <a:lnTo>
                      <a:pt x="89" y="44"/>
                    </a:lnTo>
                    <a:lnTo>
                      <a:pt x="37" y="44"/>
                    </a:lnTo>
                    <a:lnTo>
                      <a:pt x="37" y="59"/>
                    </a:lnTo>
                    <a:lnTo>
                      <a:pt x="23" y="59"/>
                    </a:lnTo>
                    <a:lnTo>
                      <a:pt x="23" y="44"/>
                    </a:lnTo>
                    <a:lnTo>
                      <a:pt x="5" y="44"/>
                    </a:lnTo>
                    <a:lnTo>
                      <a:pt x="0" y="27"/>
                    </a:lnTo>
                    <a:lnTo>
                      <a:pt x="23" y="27"/>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3" name="Freeform 64"/>
              <p:cNvSpPr>
                <a:spLocks/>
              </p:cNvSpPr>
              <p:nvPr/>
            </p:nvSpPr>
            <p:spPr bwMode="auto">
              <a:xfrm>
                <a:off x="5868988" y="3560763"/>
                <a:ext cx="79375" cy="65088"/>
              </a:xfrm>
              <a:custGeom>
                <a:avLst/>
                <a:gdLst>
                  <a:gd name="T0" fmla="*/ 97 w 100"/>
                  <a:gd name="T1" fmla="*/ 0 h 82"/>
                  <a:gd name="T2" fmla="*/ 97 w 100"/>
                  <a:gd name="T3" fmla="*/ 15 h 82"/>
                  <a:gd name="T4" fmla="*/ 81 w 100"/>
                  <a:gd name="T5" fmla="*/ 17 h 82"/>
                  <a:gd name="T6" fmla="*/ 81 w 100"/>
                  <a:gd name="T7" fmla="*/ 17 h 82"/>
                  <a:gd name="T8" fmla="*/ 88 w 100"/>
                  <a:gd name="T9" fmla="*/ 21 h 82"/>
                  <a:gd name="T10" fmla="*/ 93 w 100"/>
                  <a:gd name="T11" fmla="*/ 27 h 82"/>
                  <a:gd name="T12" fmla="*/ 97 w 100"/>
                  <a:gd name="T13" fmla="*/ 37 h 82"/>
                  <a:gd name="T14" fmla="*/ 100 w 100"/>
                  <a:gd name="T15" fmla="*/ 48 h 82"/>
                  <a:gd name="T16" fmla="*/ 99 w 100"/>
                  <a:gd name="T17" fmla="*/ 58 h 82"/>
                  <a:gd name="T18" fmla="*/ 95 w 100"/>
                  <a:gd name="T19" fmla="*/ 67 h 82"/>
                  <a:gd name="T20" fmla="*/ 86 w 100"/>
                  <a:gd name="T21" fmla="*/ 75 h 82"/>
                  <a:gd name="T22" fmla="*/ 74 w 100"/>
                  <a:gd name="T23" fmla="*/ 80 h 82"/>
                  <a:gd name="T24" fmla="*/ 56 w 100"/>
                  <a:gd name="T25" fmla="*/ 82 h 82"/>
                  <a:gd name="T26" fmla="*/ 0 w 100"/>
                  <a:gd name="T27" fmla="*/ 82 h 82"/>
                  <a:gd name="T28" fmla="*/ 0 w 100"/>
                  <a:gd name="T29" fmla="*/ 64 h 82"/>
                  <a:gd name="T30" fmla="*/ 54 w 100"/>
                  <a:gd name="T31" fmla="*/ 64 h 82"/>
                  <a:gd name="T32" fmla="*/ 66 w 100"/>
                  <a:gd name="T33" fmla="*/ 63 h 82"/>
                  <a:gd name="T34" fmla="*/ 77 w 100"/>
                  <a:gd name="T35" fmla="*/ 59 h 82"/>
                  <a:gd name="T36" fmla="*/ 82 w 100"/>
                  <a:gd name="T37" fmla="*/ 54 h 82"/>
                  <a:gd name="T38" fmla="*/ 85 w 100"/>
                  <a:gd name="T39" fmla="*/ 43 h 82"/>
                  <a:gd name="T40" fmla="*/ 82 w 100"/>
                  <a:gd name="T41" fmla="*/ 32 h 82"/>
                  <a:gd name="T42" fmla="*/ 77 w 100"/>
                  <a:gd name="T43" fmla="*/ 25 h 82"/>
                  <a:gd name="T44" fmla="*/ 69 w 100"/>
                  <a:gd name="T45" fmla="*/ 19 h 82"/>
                  <a:gd name="T46" fmla="*/ 65 w 100"/>
                  <a:gd name="T47" fmla="*/ 18 h 82"/>
                  <a:gd name="T48" fmla="*/ 59 w 100"/>
                  <a:gd name="T49" fmla="*/ 18 h 82"/>
                  <a:gd name="T50" fmla="*/ 0 w 100"/>
                  <a:gd name="T51" fmla="*/ 18 h 82"/>
                  <a:gd name="T52" fmla="*/ 0 w 100"/>
                  <a:gd name="T53" fmla="*/ 0 h 82"/>
                  <a:gd name="T54" fmla="*/ 70 w 100"/>
                  <a:gd name="T55" fmla="*/ 0 h 82"/>
                  <a:gd name="T56" fmla="*/ 97 w 100"/>
                  <a:gd name="T5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82">
                    <a:moveTo>
                      <a:pt x="97" y="0"/>
                    </a:moveTo>
                    <a:lnTo>
                      <a:pt x="97" y="15"/>
                    </a:lnTo>
                    <a:lnTo>
                      <a:pt x="81" y="17"/>
                    </a:lnTo>
                    <a:lnTo>
                      <a:pt x="81" y="17"/>
                    </a:lnTo>
                    <a:lnTo>
                      <a:pt x="88" y="21"/>
                    </a:lnTo>
                    <a:lnTo>
                      <a:pt x="93" y="27"/>
                    </a:lnTo>
                    <a:lnTo>
                      <a:pt x="97" y="37"/>
                    </a:lnTo>
                    <a:lnTo>
                      <a:pt x="100" y="48"/>
                    </a:lnTo>
                    <a:lnTo>
                      <a:pt x="99" y="58"/>
                    </a:lnTo>
                    <a:lnTo>
                      <a:pt x="95" y="67"/>
                    </a:lnTo>
                    <a:lnTo>
                      <a:pt x="86" y="75"/>
                    </a:lnTo>
                    <a:lnTo>
                      <a:pt x="74" y="80"/>
                    </a:lnTo>
                    <a:lnTo>
                      <a:pt x="56" y="82"/>
                    </a:lnTo>
                    <a:lnTo>
                      <a:pt x="0" y="82"/>
                    </a:lnTo>
                    <a:lnTo>
                      <a:pt x="0" y="64"/>
                    </a:lnTo>
                    <a:lnTo>
                      <a:pt x="54" y="64"/>
                    </a:lnTo>
                    <a:lnTo>
                      <a:pt x="66" y="63"/>
                    </a:lnTo>
                    <a:lnTo>
                      <a:pt x="77" y="59"/>
                    </a:lnTo>
                    <a:lnTo>
                      <a:pt x="82" y="54"/>
                    </a:lnTo>
                    <a:lnTo>
                      <a:pt x="85" y="43"/>
                    </a:lnTo>
                    <a:lnTo>
                      <a:pt x="82" y="32"/>
                    </a:lnTo>
                    <a:lnTo>
                      <a:pt x="77" y="25"/>
                    </a:lnTo>
                    <a:lnTo>
                      <a:pt x="69" y="19"/>
                    </a:lnTo>
                    <a:lnTo>
                      <a:pt x="65" y="18"/>
                    </a:lnTo>
                    <a:lnTo>
                      <a:pt x="59" y="18"/>
                    </a:lnTo>
                    <a:lnTo>
                      <a:pt x="0" y="18"/>
                    </a:lnTo>
                    <a:lnTo>
                      <a:pt x="0" y="0"/>
                    </a:lnTo>
                    <a:lnTo>
                      <a:pt x="70" y="0"/>
                    </a:lnTo>
                    <a:lnTo>
                      <a:pt x="9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4" name="Freeform 65"/>
              <p:cNvSpPr>
                <a:spLocks/>
              </p:cNvSpPr>
              <p:nvPr/>
            </p:nvSpPr>
            <p:spPr bwMode="auto">
              <a:xfrm>
                <a:off x="5865813" y="3498850"/>
                <a:ext cx="79375" cy="39688"/>
              </a:xfrm>
              <a:custGeom>
                <a:avLst/>
                <a:gdLst>
                  <a:gd name="T0" fmla="*/ 2 w 100"/>
                  <a:gd name="T1" fmla="*/ 0 h 49"/>
                  <a:gd name="T2" fmla="*/ 18 w 100"/>
                  <a:gd name="T3" fmla="*/ 0 h 49"/>
                  <a:gd name="T4" fmla="*/ 18 w 100"/>
                  <a:gd name="T5" fmla="*/ 3 h 49"/>
                  <a:gd name="T6" fmla="*/ 18 w 100"/>
                  <a:gd name="T7" fmla="*/ 6 h 49"/>
                  <a:gd name="T8" fmla="*/ 21 w 100"/>
                  <a:gd name="T9" fmla="*/ 16 h 49"/>
                  <a:gd name="T10" fmla="*/ 29 w 100"/>
                  <a:gd name="T11" fmla="*/ 25 h 49"/>
                  <a:gd name="T12" fmla="*/ 40 w 100"/>
                  <a:gd name="T13" fmla="*/ 30 h 49"/>
                  <a:gd name="T14" fmla="*/ 44 w 100"/>
                  <a:gd name="T15" fmla="*/ 30 h 49"/>
                  <a:gd name="T16" fmla="*/ 48 w 100"/>
                  <a:gd name="T17" fmla="*/ 30 h 49"/>
                  <a:gd name="T18" fmla="*/ 100 w 100"/>
                  <a:gd name="T19" fmla="*/ 30 h 49"/>
                  <a:gd name="T20" fmla="*/ 100 w 100"/>
                  <a:gd name="T21" fmla="*/ 48 h 49"/>
                  <a:gd name="T22" fmla="*/ 33 w 100"/>
                  <a:gd name="T23" fmla="*/ 48 h 49"/>
                  <a:gd name="T24" fmla="*/ 3 w 100"/>
                  <a:gd name="T25" fmla="*/ 49 h 49"/>
                  <a:gd name="T26" fmla="*/ 3 w 100"/>
                  <a:gd name="T27" fmla="*/ 33 h 49"/>
                  <a:gd name="T28" fmla="*/ 22 w 100"/>
                  <a:gd name="T29" fmla="*/ 33 h 49"/>
                  <a:gd name="T30" fmla="*/ 22 w 100"/>
                  <a:gd name="T31" fmla="*/ 32 h 49"/>
                  <a:gd name="T32" fmla="*/ 11 w 100"/>
                  <a:gd name="T33" fmla="*/ 26 h 49"/>
                  <a:gd name="T34" fmla="*/ 3 w 100"/>
                  <a:gd name="T35" fmla="*/ 16 h 49"/>
                  <a:gd name="T36" fmla="*/ 0 w 100"/>
                  <a:gd name="T37" fmla="*/ 4 h 49"/>
                  <a:gd name="T38" fmla="*/ 2 w 100"/>
                  <a:gd name="T39" fmla="*/ 3 h 49"/>
                  <a:gd name="T40" fmla="*/ 2 w 100"/>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49">
                    <a:moveTo>
                      <a:pt x="2" y="0"/>
                    </a:moveTo>
                    <a:lnTo>
                      <a:pt x="18" y="0"/>
                    </a:lnTo>
                    <a:lnTo>
                      <a:pt x="18" y="3"/>
                    </a:lnTo>
                    <a:lnTo>
                      <a:pt x="18" y="6"/>
                    </a:lnTo>
                    <a:lnTo>
                      <a:pt x="21" y="16"/>
                    </a:lnTo>
                    <a:lnTo>
                      <a:pt x="29" y="25"/>
                    </a:lnTo>
                    <a:lnTo>
                      <a:pt x="40" y="30"/>
                    </a:lnTo>
                    <a:lnTo>
                      <a:pt x="44" y="30"/>
                    </a:lnTo>
                    <a:lnTo>
                      <a:pt x="48" y="30"/>
                    </a:lnTo>
                    <a:lnTo>
                      <a:pt x="100" y="30"/>
                    </a:lnTo>
                    <a:lnTo>
                      <a:pt x="100" y="48"/>
                    </a:lnTo>
                    <a:lnTo>
                      <a:pt x="33" y="48"/>
                    </a:lnTo>
                    <a:lnTo>
                      <a:pt x="3" y="49"/>
                    </a:lnTo>
                    <a:lnTo>
                      <a:pt x="3" y="33"/>
                    </a:lnTo>
                    <a:lnTo>
                      <a:pt x="22" y="33"/>
                    </a:lnTo>
                    <a:lnTo>
                      <a:pt x="22" y="32"/>
                    </a:lnTo>
                    <a:lnTo>
                      <a:pt x="11" y="26"/>
                    </a:lnTo>
                    <a:lnTo>
                      <a:pt x="3" y="16"/>
                    </a:lnTo>
                    <a:lnTo>
                      <a:pt x="0" y="4"/>
                    </a:lnTo>
                    <a:lnTo>
                      <a:pt x="2" y="3"/>
                    </a:lnTo>
                    <a:lnTo>
                      <a:pt x="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5" name="Freeform 66"/>
              <p:cNvSpPr>
                <a:spLocks noEditPoints="1"/>
              </p:cNvSpPr>
              <p:nvPr/>
            </p:nvSpPr>
            <p:spPr bwMode="auto">
              <a:xfrm>
                <a:off x="5832476" y="3411538"/>
                <a:ext cx="115888" cy="73025"/>
              </a:xfrm>
              <a:custGeom>
                <a:avLst/>
                <a:gdLst>
                  <a:gd name="T0" fmla="*/ 93 w 145"/>
                  <a:gd name="T1" fmla="*/ 18 h 93"/>
                  <a:gd name="T2" fmla="*/ 79 w 145"/>
                  <a:gd name="T3" fmla="*/ 19 h 93"/>
                  <a:gd name="T4" fmla="*/ 67 w 145"/>
                  <a:gd name="T5" fmla="*/ 25 h 93"/>
                  <a:gd name="T6" fmla="*/ 60 w 145"/>
                  <a:gd name="T7" fmla="*/ 34 h 93"/>
                  <a:gd name="T8" fmla="*/ 58 w 145"/>
                  <a:gd name="T9" fmla="*/ 47 h 93"/>
                  <a:gd name="T10" fmla="*/ 60 w 145"/>
                  <a:gd name="T11" fmla="*/ 58 h 93"/>
                  <a:gd name="T12" fmla="*/ 67 w 145"/>
                  <a:gd name="T13" fmla="*/ 67 h 93"/>
                  <a:gd name="T14" fmla="*/ 78 w 145"/>
                  <a:gd name="T15" fmla="*/ 74 h 93"/>
                  <a:gd name="T16" fmla="*/ 82 w 145"/>
                  <a:gd name="T17" fmla="*/ 74 h 93"/>
                  <a:gd name="T18" fmla="*/ 86 w 145"/>
                  <a:gd name="T19" fmla="*/ 74 h 93"/>
                  <a:gd name="T20" fmla="*/ 103 w 145"/>
                  <a:gd name="T21" fmla="*/ 74 h 93"/>
                  <a:gd name="T22" fmla="*/ 107 w 145"/>
                  <a:gd name="T23" fmla="*/ 74 h 93"/>
                  <a:gd name="T24" fmla="*/ 110 w 145"/>
                  <a:gd name="T25" fmla="*/ 74 h 93"/>
                  <a:gd name="T26" fmla="*/ 121 w 145"/>
                  <a:gd name="T27" fmla="*/ 69 h 93"/>
                  <a:gd name="T28" fmla="*/ 127 w 145"/>
                  <a:gd name="T29" fmla="*/ 59 h 93"/>
                  <a:gd name="T30" fmla="*/ 130 w 145"/>
                  <a:gd name="T31" fmla="*/ 47 h 93"/>
                  <a:gd name="T32" fmla="*/ 127 w 145"/>
                  <a:gd name="T33" fmla="*/ 34 h 93"/>
                  <a:gd name="T34" fmla="*/ 121 w 145"/>
                  <a:gd name="T35" fmla="*/ 26 h 93"/>
                  <a:gd name="T36" fmla="*/ 108 w 145"/>
                  <a:gd name="T37" fmla="*/ 19 h 93"/>
                  <a:gd name="T38" fmla="*/ 93 w 145"/>
                  <a:gd name="T39" fmla="*/ 18 h 93"/>
                  <a:gd name="T40" fmla="*/ 93 w 145"/>
                  <a:gd name="T41" fmla="*/ 0 h 93"/>
                  <a:gd name="T42" fmla="*/ 111 w 145"/>
                  <a:gd name="T43" fmla="*/ 3 h 93"/>
                  <a:gd name="T44" fmla="*/ 126 w 145"/>
                  <a:gd name="T45" fmla="*/ 10 h 93"/>
                  <a:gd name="T46" fmla="*/ 136 w 145"/>
                  <a:gd name="T47" fmla="*/ 19 h 93"/>
                  <a:gd name="T48" fmla="*/ 142 w 145"/>
                  <a:gd name="T49" fmla="*/ 30 h 93"/>
                  <a:gd name="T50" fmla="*/ 145 w 145"/>
                  <a:gd name="T51" fmla="*/ 44 h 93"/>
                  <a:gd name="T52" fmla="*/ 142 w 145"/>
                  <a:gd name="T53" fmla="*/ 56 h 93"/>
                  <a:gd name="T54" fmla="*/ 137 w 145"/>
                  <a:gd name="T55" fmla="*/ 67 h 93"/>
                  <a:gd name="T56" fmla="*/ 126 w 145"/>
                  <a:gd name="T57" fmla="*/ 77 h 93"/>
                  <a:gd name="T58" fmla="*/ 126 w 145"/>
                  <a:gd name="T59" fmla="*/ 77 h 93"/>
                  <a:gd name="T60" fmla="*/ 142 w 145"/>
                  <a:gd name="T61" fmla="*/ 78 h 93"/>
                  <a:gd name="T62" fmla="*/ 142 w 145"/>
                  <a:gd name="T63" fmla="*/ 93 h 93"/>
                  <a:gd name="T64" fmla="*/ 130 w 145"/>
                  <a:gd name="T65" fmla="*/ 92 h 93"/>
                  <a:gd name="T66" fmla="*/ 118 w 145"/>
                  <a:gd name="T67" fmla="*/ 92 h 93"/>
                  <a:gd name="T68" fmla="*/ 0 w 145"/>
                  <a:gd name="T69" fmla="*/ 92 h 93"/>
                  <a:gd name="T70" fmla="*/ 0 w 145"/>
                  <a:gd name="T71" fmla="*/ 74 h 93"/>
                  <a:gd name="T72" fmla="*/ 60 w 145"/>
                  <a:gd name="T73" fmla="*/ 74 h 93"/>
                  <a:gd name="T74" fmla="*/ 60 w 145"/>
                  <a:gd name="T75" fmla="*/ 74 h 93"/>
                  <a:gd name="T76" fmla="*/ 52 w 145"/>
                  <a:gd name="T77" fmla="*/ 66 h 93"/>
                  <a:gd name="T78" fmla="*/ 45 w 145"/>
                  <a:gd name="T79" fmla="*/ 55 h 93"/>
                  <a:gd name="T80" fmla="*/ 42 w 145"/>
                  <a:gd name="T81" fmla="*/ 41 h 93"/>
                  <a:gd name="T82" fmla="*/ 47 w 145"/>
                  <a:gd name="T83" fmla="*/ 25 h 93"/>
                  <a:gd name="T84" fmla="*/ 56 w 145"/>
                  <a:gd name="T85" fmla="*/ 11 h 93"/>
                  <a:gd name="T86" fmla="*/ 73 w 145"/>
                  <a:gd name="T87" fmla="*/ 3 h 93"/>
                  <a:gd name="T88" fmla="*/ 93 w 145"/>
                  <a:gd name="T8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5" h="93">
                    <a:moveTo>
                      <a:pt x="93" y="18"/>
                    </a:moveTo>
                    <a:lnTo>
                      <a:pt x="79" y="19"/>
                    </a:lnTo>
                    <a:lnTo>
                      <a:pt x="67" y="25"/>
                    </a:lnTo>
                    <a:lnTo>
                      <a:pt x="60" y="34"/>
                    </a:lnTo>
                    <a:lnTo>
                      <a:pt x="58" y="47"/>
                    </a:lnTo>
                    <a:lnTo>
                      <a:pt x="60" y="58"/>
                    </a:lnTo>
                    <a:lnTo>
                      <a:pt x="67" y="67"/>
                    </a:lnTo>
                    <a:lnTo>
                      <a:pt x="78" y="74"/>
                    </a:lnTo>
                    <a:lnTo>
                      <a:pt x="82" y="74"/>
                    </a:lnTo>
                    <a:lnTo>
                      <a:pt x="86" y="74"/>
                    </a:lnTo>
                    <a:lnTo>
                      <a:pt x="103" y="74"/>
                    </a:lnTo>
                    <a:lnTo>
                      <a:pt x="107" y="74"/>
                    </a:lnTo>
                    <a:lnTo>
                      <a:pt x="110" y="74"/>
                    </a:lnTo>
                    <a:lnTo>
                      <a:pt x="121" y="69"/>
                    </a:lnTo>
                    <a:lnTo>
                      <a:pt x="127" y="59"/>
                    </a:lnTo>
                    <a:lnTo>
                      <a:pt x="130" y="47"/>
                    </a:lnTo>
                    <a:lnTo>
                      <a:pt x="127" y="34"/>
                    </a:lnTo>
                    <a:lnTo>
                      <a:pt x="121" y="26"/>
                    </a:lnTo>
                    <a:lnTo>
                      <a:pt x="108" y="19"/>
                    </a:lnTo>
                    <a:lnTo>
                      <a:pt x="93" y="18"/>
                    </a:lnTo>
                    <a:close/>
                    <a:moveTo>
                      <a:pt x="93" y="0"/>
                    </a:moveTo>
                    <a:lnTo>
                      <a:pt x="111" y="3"/>
                    </a:lnTo>
                    <a:lnTo>
                      <a:pt x="126" y="10"/>
                    </a:lnTo>
                    <a:lnTo>
                      <a:pt x="136" y="19"/>
                    </a:lnTo>
                    <a:lnTo>
                      <a:pt x="142" y="30"/>
                    </a:lnTo>
                    <a:lnTo>
                      <a:pt x="145" y="44"/>
                    </a:lnTo>
                    <a:lnTo>
                      <a:pt x="142" y="56"/>
                    </a:lnTo>
                    <a:lnTo>
                      <a:pt x="137" y="67"/>
                    </a:lnTo>
                    <a:lnTo>
                      <a:pt x="126" y="77"/>
                    </a:lnTo>
                    <a:lnTo>
                      <a:pt x="126" y="77"/>
                    </a:lnTo>
                    <a:lnTo>
                      <a:pt x="142" y="78"/>
                    </a:lnTo>
                    <a:lnTo>
                      <a:pt x="142" y="93"/>
                    </a:lnTo>
                    <a:lnTo>
                      <a:pt x="130" y="92"/>
                    </a:lnTo>
                    <a:lnTo>
                      <a:pt x="118" y="92"/>
                    </a:lnTo>
                    <a:lnTo>
                      <a:pt x="0" y="92"/>
                    </a:lnTo>
                    <a:lnTo>
                      <a:pt x="0" y="74"/>
                    </a:lnTo>
                    <a:lnTo>
                      <a:pt x="60" y="74"/>
                    </a:lnTo>
                    <a:lnTo>
                      <a:pt x="60" y="74"/>
                    </a:lnTo>
                    <a:lnTo>
                      <a:pt x="52" y="66"/>
                    </a:lnTo>
                    <a:lnTo>
                      <a:pt x="45" y="55"/>
                    </a:lnTo>
                    <a:lnTo>
                      <a:pt x="42" y="41"/>
                    </a:lnTo>
                    <a:lnTo>
                      <a:pt x="47" y="25"/>
                    </a:lnTo>
                    <a:lnTo>
                      <a:pt x="56" y="11"/>
                    </a:lnTo>
                    <a:lnTo>
                      <a:pt x="73" y="3"/>
                    </a:lnTo>
                    <a:lnTo>
                      <a:pt x="9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6" name="Freeform 67"/>
              <p:cNvSpPr>
                <a:spLocks noEditPoints="1"/>
              </p:cNvSpPr>
              <p:nvPr/>
            </p:nvSpPr>
            <p:spPr bwMode="auto">
              <a:xfrm>
                <a:off x="5865813" y="3340100"/>
                <a:ext cx="82550" cy="60325"/>
              </a:xfrm>
              <a:custGeom>
                <a:avLst/>
                <a:gdLst>
                  <a:gd name="T0" fmla="*/ 51 w 103"/>
                  <a:gd name="T1" fmla="*/ 18 h 77"/>
                  <a:gd name="T2" fmla="*/ 51 w 103"/>
                  <a:gd name="T3" fmla="*/ 30 h 77"/>
                  <a:gd name="T4" fmla="*/ 52 w 103"/>
                  <a:gd name="T5" fmla="*/ 41 h 77"/>
                  <a:gd name="T6" fmla="*/ 57 w 103"/>
                  <a:gd name="T7" fmla="*/ 51 h 77"/>
                  <a:gd name="T8" fmla="*/ 63 w 103"/>
                  <a:gd name="T9" fmla="*/ 58 h 77"/>
                  <a:gd name="T10" fmla="*/ 73 w 103"/>
                  <a:gd name="T11" fmla="*/ 59 h 77"/>
                  <a:gd name="T12" fmla="*/ 79 w 103"/>
                  <a:gd name="T13" fmla="*/ 59 h 77"/>
                  <a:gd name="T14" fmla="*/ 83 w 103"/>
                  <a:gd name="T15" fmla="*/ 58 h 77"/>
                  <a:gd name="T16" fmla="*/ 85 w 103"/>
                  <a:gd name="T17" fmla="*/ 55 h 77"/>
                  <a:gd name="T18" fmla="*/ 88 w 103"/>
                  <a:gd name="T19" fmla="*/ 51 h 77"/>
                  <a:gd name="T20" fmla="*/ 89 w 103"/>
                  <a:gd name="T21" fmla="*/ 47 h 77"/>
                  <a:gd name="T22" fmla="*/ 89 w 103"/>
                  <a:gd name="T23" fmla="*/ 43 h 77"/>
                  <a:gd name="T24" fmla="*/ 87 w 103"/>
                  <a:gd name="T25" fmla="*/ 32 h 77"/>
                  <a:gd name="T26" fmla="*/ 81 w 103"/>
                  <a:gd name="T27" fmla="*/ 23 h 77"/>
                  <a:gd name="T28" fmla="*/ 73 w 103"/>
                  <a:gd name="T29" fmla="*/ 19 h 77"/>
                  <a:gd name="T30" fmla="*/ 70 w 103"/>
                  <a:gd name="T31" fmla="*/ 18 h 77"/>
                  <a:gd name="T32" fmla="*/ 68 w 103"/>
                  <a:gd name="T33" fmla="*/ 18 h 77"/>
                  <a:gd name="T34" fmla="*/ 51 w 103"/>
                  <a:gd name="T35" fmla="*/ 18 h 77"/>
                  <a:gd name="T36" fmla="*/ 100 w 103"/>
                  <a:gd name="T37" fmla="*/ 0 h 77"/>
                  <a:gd name="T38" fmla="*/ 100 w 103"/>
                  <a:gd name="T39" fmla="*/ 15 h 77"/>
                  <a:gd name="T40" fmla="*/ 88 w 103"/>
                  <a:gd name="T41" fmla="*/ 16 h 77"/>
                  <a:gd name="T42" fmla="*/ 88 w 103"/>
                  <a:gd name="T43" fmla="*/ 18 h 77"/>
                  <a:gd name="T44" fmla="*/ 95 w 103"/>
                  <a:gd name="T45" fmla="*/ 25 h 77"/>
                  <a:gd name="T46" fmla="*/ 100 w 103"/>
                  <a:gd name="T47" fmla="*/ 34 h 77"/>
                  <a:gd name="T48" fmla="*/ 103 w 103"/>
                  <a:gd name="T49" fmla="*/ 47 h 77"/>
                  <a:gd name="T50" fmla="*/ 100 w 103"/>
                  <a:gd name="T51" fmla="*/ 60 h 77"/>
                  <a:gd name="T52" fmla="*/ 94 w 103"/>
                  <a:gd name="T53" fmla="*/ 70 h 77"/>
                  <a:gd name="T54" fmla="*/ 85 w 103"/>
                  <a:gd name="T55" fmla="*/ 75 h 77"/>
                  <a:gd name="T56" fmla="*/ 74 w 103"/>
                  <a:gd name="T57" fmla="*/ 77 h 77"/>
                  <a:gd name="T58" fmla="*/ 62 w 103"/>
                  <a:gd name="T59" fmla="*/ 74 h 77"/>
                  <a:gd name="T60" fmla="*/ 51 w 103"/>
                  <a:gd name="T61" fmla="*/ 67 h 77"/>
                  <a:gd name="T62" fmla="*/ 44 w 103"/>
                  <a:gd name="T63" fmla="*/ 55 h 77"/>
                  <a:gd name="T64" fmla="*/ 40 w 103"/>
                  <a:gd name="T65" fmla="*/ 38 h 77"/>
                  <a:gd name="T66" fmla="*/ 39 w 103"/>
                  <a:gd name="T67" fmla="*/ 19 h 77"/>
                  <a:gd name="T68" fmla="*/ 36 w 103"/>
                  <a:gd name="T69" fmla="*/ 19 h 77"/>
                  <a:gd name="T70" fmla="*/ 31 w 103"/>
                  <a:gd name="T71" fmla="*/ 19 h 77"/>
                  <a:gd name="T72" fmla="*/ 25 w 103"/>
                  <a:gd name="T73" fmla="*/ 21 h 77"/>
                  <a:gd name="T74" fmla="*/ 20 w 103"/>
                  <a:gd name="T75" fmla="*/ 25 h 77"/>
                  <a:gd name="T76" fmla="*/ 16 w 103"/>
                  <a:gd name="T77" fmla="*/ 30 h 77"/>
                  <a:gd name="T78" fmla="*/ 14 w 103"/>
                  <a:gd name="T79" fmla="*/ 41 h 77"/>
                  <a:gd name="T80" fmla="*/ 16 w 103"/>
                  <a:gd name="T81" fmla="*/ 55 h 77"/>
                  <a:gd name="T82" fmla="*/ 21 w 103"/>
                  <a:gd name="T83" fmla="*/ 66 h 77"/>
                  <a:gd name="T84" fmla="*/ 10 w 103"/>
                  <a:gd name="T85" fmla="*/ 70 h 77"/>
                  <a:gd name="T86" fmla="*/ 3 w 103"/>
                  <a:gd name="T87" fmla="*/ 56 h 77"/>
                  <a:gd name="T88" fmla="*/ 0 w 103"/>
                  <a:gd name="T89" fmla="*/ 38 h 77"/>
                  <a:gd name="T90" fmla="*/ 3 w 103"/>
                  <a:gd name="T91" fmla="*/ 23 h 77"/>
                  <a:gd name="T92" fmla="*/ 10 w 103"/>
                  <a:gd name="T93" fmla="*/ 12 h 77"/>
                  <a:gd name="T94" fmla="*/ 18 w 103"/>
                  <a:gd name="T95" fmla="*/ 6 h 77"/>
                  <a:gd name="T96" fmla="*/ 29 w 103"/>
                  <a:gd name="T97" fmla="*/ 1 h 77"/>
                  <a:gd name="T98" fmla="*/ 40 w 103"/>
                  <a:gd name="T99" fmla="*/ 1 h 77"/>
                  <a:gd name="T100" fmla="*/ 77 w 103"/>
                  <a:gd name="T101" fmla="*/ 1 h 77"/>
                  <a:gd name="T102" fmla="*/ 89 w 103"/>
                  <a:gd name="T103" fmla="*/ 1 h 77"/>
                  <a:gd name="T104" fmla="*/ 100 w 103"/>
                  <a:gd name="T10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 h="77">
                    <a:moveTo>
                      <a:pt x="51" y="18"/>
                    </a:moveTo>
                    <a:lnTo>
                      <a:pt x="51" y="30"/>
                    </a:lnTo>
                    <a:lnTo>
                      <a:pt x="52" y="41"/>
                    </a:lnTo>
                    <a:lnTo>
                      <a:pt x="57" y="51"/>
                    </a:lnTo>
                    <a:lnTo>
                      <a:pt x="63" y="58"/>
                    </a:lnTo>
                    <a:lnTo>
                      <a:pt x="73" y="59"/>
                    </a:lnTo>
                    <a:lnTo>
                      <a:pt x="79" y="59"/>
                    </a:lnTo>
                    <a:lnTo>
                      <a:pt x="83" y="58"/>
                    </a:lnTo>
                    <a:lnTo>
                      <a:pt x="85" y="55"/>
                    </a:lnTo>
                    <a:lnTo>
                      <a:pt x="88" y="51"/>
                    </a:lnTo>
                    <a:lnTo>
                      <a:pt x="89" y="47"/>
                    </a:lnTo>
                    <a:lnTo>
                      <a:pt x="89" y="43"/>
                    </a:lnTo>
                    <a:lnTo>
                      <a:pt x="87" y="32"/>
                    </a:lnTo>
                    <a:lnTo>
                      <a:pt x="81" y="23"/>
                    </a:lnTo>
                    <a:lnTo>
                      <a:pt x="73" y="19"/>
                    </a:lnTo>
                    <a:lnTo>
                      <a:pt x="70" y="18"/>
                    </a:lnTo>
                    <a:lnTo>
                      <a:pt x="68" y="18"/>
                    </a:lnTo>
                    <a:lnTo>
                      <a:pt x="51" y="18"/>
                    </a:lnTo>
                    <a:close/>
                    <a:moveTo>
                      <a:pt x="100" y="0"/>
                    </a:moveTo>
                    <a:lnTo>
                      <a:pt x="100" y="15"/>
                    </a:lnTo>
                    <a:lnTo>
                      <a:pt x="88" y="16"/>
                    </a:lnTo>
                    <a:lnTo>
                      <a:pt x="88" y="18"/>
                    </a:lnTo>
                    <a:lnTo>
                      <a:pt x="95" y="25"/>
                    </a:lnTo>
                    <a:lnTo>
                      <a:pt x="100" y="34"/>
                    </a:lnTo>
                    <a:lnTo>
                      <a:pt x="103" y="47"/>
                    </a:lnTo>
                    <a:lnTo>
                      <a:pt x="100" y="60"/>
                    </a:lnTo>
                    <a:lnTo>
                      <a:pt x="94" y="70"/>
                    </a:lnTo>
                    <a:lnTo>
                      <a:pt x="85" y="75"/>
                    </a:lnTo>
                    <a:lnTo>
                      <a:pt x="74" y="77"/>
                    </a:lnTo>
                    <a:lnTo>
                      <a:pt x="62" y="74"/>
                    </a:lnTo>
                    <a:lnTo>
                      <a:pt x="51" y="67"/>
                    </a:lnTo>
                    <a:lnTo>
                      <a:pt x="44" y="55"/>
                    </a:lnTo>
                    <a:lnTo>
                      <a:pt x="40" y="38"/>
                    </a:lnTo>
                    <a:lnTo>
                      <a:pt x="39" y="19"/>
                    </a:lnTo>
                    <a:lnTo>
                      <a:pt x="36" y="19"/>
                    </a:lnTo>
                    <a:lnTo>
                      <a:pt x="31" y="19"/>
                    </a:lnTo>
                    <a:lnTo>
                      <a:pt x="25" y="21"/>
                    </a:lnTo>
                    <a:lnTo>
                      <a:pt x="20" y="25"/>
                    </a:lnTo>
                    <a:lnTo>
                      <a:pt x="16" y="30"/>
                    </a:lnTo>
                    <a:lnTo>
                      <a:pt x="14" y="41"/>
                    </a:lnTo>
                    <a:lnTo>
                      <a:pt x="16" y="55"/>
                    </a:lnTo>
                    <a:lnTo>
                      <a:pt x="21" y="66"/>
                    </a:lnTo>
                    <a:lnTo>
                      <a:pt x="10" y="70"/>
                    </a:lnTo>
                    <a:lnTo>
                      <a:pt x="3" y="56"/>
                    </a:lnTo>
                    <a:lnTo>
                      <a:pt x="0" y="38"/>
                    </a:lnTo>
                    <a:lnTo>
                      <a:pt x="3" y="23"/>
                    </a:lnTo>
                    <a:lnTo>
                      <a:pt x="10" y="12"/>
                    </a:lnTo>
                    <a:lnTo>
                      <a:pt x="18" y="6"/>
                    </a:lnTo>
                    <a:lnTo>
                      <a:pt x="29" y="1"/>
                    </a:lnTo>
                    <a:lnTo>
                      <a:pt x="40" y="1"/>
                    </a:lnTo>
                    <a:lnTo>
                      <a:pt x="77" y="1"/>
                    </a:lnTo>
                    <a:lnTo>
                      <a:pt x="89" y="1"/>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7" name="Freeform 68"/>
              <p:cNvSpPr>
                <a:spLocks/>
              </p:cNvSpPr>
              <p:nvPr/>
            </p:nvSpPr>
            <p:spPr bwMode="auto">
              <a:xfrm>
                <a:off x="5849938" y="3270250"/>
                <a:ext cx="98425" cy="44450"/>
              </a:xfrm>
              <a:custGeom>
                <a:avLst/>
                <a:gdLst>
                  <a:gd name="T0" fmla="*/ 23 w 123"/>
                  <a:gd name="T1" fmla="*/ 0 h 58"/>
                  <a:gd name="T2" fmla="*/ 37 w 123"/>
                  <a:gd name="T3" fmla="*/ 0 h 58"/>
                  <a:gd name="T4" fmla="*/ 37 w 123"/>
                  <a:gd name="T5" fmla="*/ 25 h 58"/>
                  <a:gd name="T6" fmla="*/ 89 w 123"/>
                  <a:gd name="T7" fmla="*/ 25 h 58"/>
                  <a:gd name="T8" fmla="*/ 94 w 123"/>
                  <a:gd name="T9" fmla="*/ 25 h 58"/>
                  <a:gd name="T10" fmla="*/ 100 w 123"/>
                  <a:gd name="T11" fmla="*/ 25 h 58"/>
                  <a:gd name="T12" fmla="*/ 103 w 123"/>
                  <a:gd name="T13" fmla="*/ 22 h 58"/>
                  <a:gd name="T14" fmla="*/ 105 w 123"/>
                  <a:gd name="T15" fmla="*/ 21 h 58"/>
                  <a:gd name="T16" fmla="*/ 107 w 123"/>
                  <a:gd name="T17" fmla="*/ 16 h 58"/>
                  <a:gd name="T18" fmla="*/ 108 w 123"/>
                  <a:gd name="T19" fmla="*/ 12 h 58"/>
                  <a:gd name="T20" fmla="*/ 108 w 123"/>
                  <a:gd name="T21" fmla="*/ 8 h 58"/>
                  <a:gd name="T22" fmla="*/ 107 w 123"/>
                  <a:gd name="T23" fmla="*/ 4 h 58"/>
                  <a:gd name="T24" fmla="*/ 107 w 123"/>
                  <a:gd name="T25" fmla="*/ 1 h 58"/>
                  <a:gd name="T26" fmla="*/ 120 w 123"/>
                  <a:gd name="T27" fmla="*/ 1 h 58"/>
                  <a:gd name="T28" fmla="*/ 122 w 123"/>
                  <a:gd name="T29" fmla="*/ 5 h 58"/>
                  <a:gd name="T30" fmla="*/ 122 w 123"/>
                  <a:gd name="T31" fmla="*/ 11 h 58"/>
                  <a:gd name="T32" fmla="*/ 123 w 123"/>
                  <a:gd name="T33" fmla="*/ 16 h 58"/>
                  <a:gd name="T34" fmla="*/ 122 w 123"/>
                  <a:gd name="T35" fmla="*/ 22 h 58"/>
                  <a:gd name="T36" fmla="*/ 120 w 123"/>
                  <a:gd name="T37" fmla="*/ 27 h 58"/>
                  <a:gd name="T38" fmla="*/ 118 w 123"/>
                  <a:gd name="T39" fmla="*/ 32 h 58"/>
                  <a:gd name="T40" fmla="*/ 115 w 123"/>
                  <a:gd name="T41" fmla="*/ 36 h 58"/>
                  <a:gd name="T42" fmla="*/ 104 w 123"/>
                  <a:gd name="T43" fmla="*/ 41 h 58"/>
                  <a:gd name="T44" fmla="*/ 89 w 123"/>
                  <a:gd name="T45" fmla="*/ 42 h 58"/>
                  <a:gd name="T46" fmla="*/ 37 w 123"/>
                  <a:gd name="T47" fmla="*/ 42 h 58"/>
                  <a:gd name="T48" fmla="*/ 37 w 123"/>
                  <a:gd name="T49" fmla="*/ 58 h 58"/>
                  <a:gd name="T50" fmla="*/ 23 w 123"/>
                  <a:gd name="T51" fmla="*/ 58 h 58"/>
                  <a:gd name="T52" fmla="*/ 23 w 123"/>
                  <a:gd name="T53" fmla="*/ 42 h 58"/>
                  <a:gd name="T54" fmla="*/ 5 w 123"/>
                  <a:gd name="T55" fmla="*/ 42 h 58"/>
                  <a:gd name="T56" fmla="*/ 0 w 123"/>
                  <a:gd name="T57" fmla="*/ 25 h 58"/>
                  <a:gd name="T58" fmla="*/ 23 w 123"/>
                  <a:gd name="T59" fmla="*/ 25 h 58"/>
                  <a:gd name="T60" fmla="*/ 23 w 123"/>
                  <a:gd name="T6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 h="58">
                    <a:moveTo>
                      <a:pt x="23" y="0"/>
                    </a:moveTo>
                    <a:lnTo>
                      <a:pt x="37" y="0"/>
                    </a:lnTo>
                    <a:lnTo>
                      <a:pt x="37" y="25"/>
                    </a:lnTo>
                    <a:lnTo>
                      <a:pt x="89" y="25"/>
                    </a:lnTo>
                    <a:lnTo>
                      <a:pt x="94" y="25"/>
                    </a:lnTo>
                    <a:lnTo>
                      <a:pt x="100" y="25"/>
                    </a:lnTo>
                    <a:lnTo>
                      <a:pt x="103" y="22"/>
                    </a:lnTo>
                    <a:lnTo>
                      <a:pt x="105" y="21"/>
                    </a:lnTo>
                    <a:lnTo>
                      <a:pt x="107" y="16"/>
                    </a:lnTo>
                    <a:lnTo>
                      <a:pt x="108" y="12"/>
                    </a:lnTo>
                    <a:lnTo>
                      <a:pt x="108" y="8"/>
                    </a:lnTo>
                    <a:lnTo>
                      <a:pt x="107" y="4"/>
                    </a:lnTo>
                    <a:lnTo>
                      <a:pt x="107" y="1"/>
                    </a:lnTo>
                    <a:lnTo>
                      <a:pt x="120" y="1"/>
                    </a:lnTo>
                    <a:lnTo>
                      <a:pt x="122" y="5"/>
                    </a:lnTo>
                    <a:lnTo>
                      <a:pt x="122" y="11"/>
                    </a:lnTo>
                    <a:lnTo>
                      <a:pt x="123" y="16"/>
                    </a:lnTo>
                    <a:lnTo>
                      <a:pt x="122" y="22"/>
                    </a:lnTo>
                    <a:lnTo>
                      <a:pt x="120" y="27"/>
                    </a:lnTo>
                    <a:lnTo>
                      <a:pt x="118" y="32"/>
                    </a:lnTo>
                    <a:lnTo>
                      <a:pt x="115" y="36"/>
                    </a:lnTo>
                    <a:lnTo>
                      <a:pt x="104" y="41"/>
                    </a:lnTo>
                    <a:lnTo>
                      <a:pt x="89" y="42"/>
                    </a:lnTo>
                    <a:lnTo>
                      <a:pt x="37" y="42"/>
                    </a:lnTo>
                    <a:lnTo>
                      <a:pt x="37" y="58"/>
                    </a:lnTo>
                    <a:lnTo>
                      <a:pt x="23" y="58"/>
                    </a:lnTo>
                    <a:lnTo>
                      <a:pt x="23" y="42"/>
                    </a:lnTo>
                    <a:lnTo>
                      <a:pt x="5" y="42"/>
                    </a:lnTo>
                    <a:lnTo>
                      <a:pt x="0" y="25"/>
                    </a:lnTo>
                    <a:lnTo>
                      <a:pt x="23" y="25"/>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8" name="Freeform 69"/>
              <p:cNvSpPr>
                <a:spLocks noEditPoints="1"/>
              </p:cNvSpPr>
              <p:nvPr/>
            </p:nvSpPr>
            <p:spPr bwMode="auto">
              <a:xfrm>
                <a:off x="5837238" y="3246438"/>
                <a:ext cx="107950" cy="17463"/>
              </a:xfrm>
              <a:custGeom>
                <a:avLst/>
                <a:gdLst>
                  <a:gd name="T0" fmla="*/ 38 w 135"/>
                  <a:gd name="T1" fmla="*/ 2 h 22"/>
                  <a:gd name="T2" fmla="*/ 135 w 135"/>
                  <a:gd name="T3" fmla="*/ 2 h 22"/>
                  <a:gd name="T4" fmla="*/ 135 w 135"/>
                  <a:gd name="T5" fmla="*/ 19 h 22"/>
                  <a:gd name="T6" fmla="*/ 38 w 135"/>
                  <a:gd name="T7" fmla="*/ 19 h 22"/>
                  <a:gd name="T8" fmla="*/ 38 w 135"/>
                  <a:gd name="T9" fmla="*/ 2 h 22"/>
                  <a:gd name="T10" fmla="*/ 11 w 135"/>
                  <a:gd name="T11" fmla="*/ 0 h 22"/>
                  <a:gd name="T12" fmla="*/ 14 w 135"/>
                  <a:gd name="T13" fmla="*/ 0 h 22"/>
                  <a:gd name="T14" fmla="*/ 18 w 135"/>
                  <a:gd name="T15" fmla="*/ 2 h 22"/>
                  <a:gd name="T16" fmla="*/ 19 w 135"/>
                  <a:gd name="T17" fmla="*/ 4 h 22"/>
                  <a:gd name="T18" fmla="*/ 22 w 135"/>
                  <a:gd name="T19" fmla="*/ 7 h 22"/>
                  <a:gd name="T20" fmla="*/ 22 w 135"/>
                  <a:gd name="T21" fmla="*/ 11 h 22"/>
                  <a:gd name="T22" fmla="*/ 20 w 135"/>
                  <a:gd name="T23" fmla="*/ 15 h 22"/>
                  <a:gd name="T24" fmla="*/ 19 w 135"/>
                  <a:gd name="T25" fmla="*/ 19 h 22"/>
                  <a:gd name="T26" fmla="*/ 15 w 135"/>
                  <a:gd name="T27" fmla="*/ 21 h 22"/>
                  <a:gd name="T28" fmla="*/ 11 w 135"/>
                  <a:gd name="T29" fmla="*/ 22 h 22"/>
                  <a:gd name="T30" fmla="*/ 7 w 135"/>
                  <a:gd name="T31" fmla="*/ 21 h 22"/>
                  <a:gd name="T32" fmla="*/ 3 w 135"/>
                  <a:gd name="T33" fmla="*/ 19 h 22"/>
                  <a:gd name="T34" fmla="*/ 1 w 135"/>
                  <a:gd name="T35" fmla="*/ 15 h 22"/>
                  <a:gd name="T36" fmla="*/ 0 w 135"/>
                  <a:gd name="T37" fmla="*/ 11 h 22"/>
                  <a:gd name="T38" fmla="*/ 1 w 135"/>
                  <a:gd name="T39" fmla="*/ 7 h 22"/>
                  <a:gd name="T40" fmla="*/ 3 w 135"/>
                  <a:gd name="T41" fmla="*/ 3 h 22"/>
                  <a:gd name="T42" fmla="*/ 7 w 135"/>
                  <a:gd name="T43" fmla="*/ 0 h 22"/>
                  <a:gd name="T44" fmla="*/ 11 w 135"/>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22">
                    <a:moveTo>
                      <a:pt x="38" y="2"/>
                    </a:moveTo>
                    <a:lnTo>
                      <a:pt x="135" y="2"/>
                    </a:lnTo>
                    <a:lnTo>
                      <a:pt x="135" y="19"/>
                    </a:lnTo>
                    <a:lnTo>
                      <a:pt x="38" y="19"/>
                    </a:lnTo>
                    <a:lnTo>
                      <a:pt x="38" y="2"/>
                    </a:lnTo>
                    <a:close/>
                    <a:moveTo>
                      <a:pt x="11" y="0"/>
                    </a:moveTo>
                    <a:lnTo>
                      <a:pt x="14" y="0"/>
                    </a:lnTo>
                    <a:lnTo>
                      <a:pt x="18" y="2"/>
                    </a:lnTo>
                    <a:lnTo>
                      <a:pt x="19" y="4"/>
                    </a:lnTo>
                    <a:lnTo>
                      <a:pt x="22" y="7"/>
                    </a:lnTo>
                    <a:lnTo>
                      <a:pt x="22" y="11"/>
                    </a:lnTo>
                    <a:lnTo>
                      <a:pt x="20" y="15"/>
                    </a:lnTo>
                    <a:lnTo>
                      <a:pt x="19" y="19"/>
                    </a:lnTo>
                    <a:lnTo>
                      <a:pt x="15" y="21"/>
                    </a:lnTo>
                    <a:lnTo>
                      <a:pt x="11" y="22"/>
                    </a:lnTo>
                    <a:lnTo>
                      <a:pt x="7" y="21"/>
                    </a:lnTo>
                    <a:lnTo>
                      <a:pt x="3" y="19"/>
                    </a:lnTo>
                    <a:lnTo>
                      <a:pt x="1" y="15"/>
                    </a:lnTo>
                    <a:lnTo>
                      <a:pt x="0" y="11"/>
                    </a:lnTo>
                    <a:lnTo>
                      <a:pt x="1" y="7"/>
                    </a:lnTo>
                    <a:lnTo>
                      <a:pt x="3" y="3"/>
                    </a:lnTo>
                    <a:lnTo>
                      <a:pt x="7" y="0"/>
                    </a:lnTo>
                    <a:lnTo>
                      <a:pt x="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9" name="Freeform 70"/>
              <p:cNvSpPr>
                <a:spLocks noEditPoints="1"/>
              </p:cNvSpPr>
              <p:nvPr/>
            </p:nvSpPr>
            <p:spPr bwMode="auto">
              <a:xfrm>
                <a:off x="5865813" y="3157538"/>
                <a:ext cx="82550" cy="74613"/>
              </a:xfrm>
              <a:custGeom>
                <a:avLst/>
                <a:gdLst>
                  <a:gd name="T0" fmla="*/ 51 w 103"/>
                  <a:gd name="T1" fmla="*/ 18 h 94"/>
                  <a:gd name="T2" fmla="*/ 42 w 103"/>
                  <a:gd name="T3" fmla="*/ 19 h 94"/>
                  <a:gd name="T4" fmla="*/ 32 w 103"/>
                  <a:gd name="T5" fmla="*/ 22 h 94"/>
                  <a:gd name="T6" fmla="*/ 22 w 103"/>
                  <a:gd name="T7" fmla="*/ 27 h 94"/>
                  <a:gd name="T8" fmla="*/ 17 w 103"/>
                  <a:gd name="T9" fmla="*/ 36 h 94"/>
                  <a:gd name="T10" fmla="*/ 14 w 103"/>
                  <a:gd name="T11" fmla="*/ 47 h 94"/>
                  <a:gd name="T12" fmla="*/ 17 w 103"/>
                  <a:gd name="T13" fmla="*/ 57 h 94"/>
                  <a:gd name="T14" fmla="*/ 22 w 103"/>
                  <a:gd name="T15" fmla="*/ 66 h 94"/>
                  <a:gd name="T16" fmla="*/ 31 w 103"/>
                  <a:gd name="T17" fmla="*/ 71 h 94"/>
                  <a:gd name="T18" fmla="*/ 42 w 103"/>
                  <a:gd name="T19" fmla="*/ 75 h 94"/>
                  <a:gd name="T20" fmla="*/ 52 w 103"/>
                  <a:gd name="T21" fmla="*/ 77 h 94"/>
                  <a:gd name="T22" fmla="*/ 66 w 103"/>
                  <a:gd name="T23" fmla="*/ 74 h 94"/>
                  <a:gd name="T24" fmla="*/ 79 w 103"/>
                  <a:gd name="T25" fmla="*/ 68 h 94"/>
                  <a:gd name="T26" fmla="*/ 87 w 103"/>
                  <a:gd name="T27" fmla="*/ 59 h 94"/>
                  <a:gd name="T28" fmla="*/ 89 w 103"/>
                  <a:gd name="T29" fmla="*/ 47 h 94"/>
                  <a:gd name="T30" fmla="*/ 87 w 103"/>
                  <a:gd name="T31" fmla="*/ 36 h 94"/>
                  <a:gd name="T32" fmla="*/ 79 w 103"/>
                  <a:gd name="T33" fmla="*/ 26 h 94"/>
                  <a:gd name="T34" fmla="*/ 66 w 103"/>
                  <a:gd name="T35" fmla="*/ 19 h 94"/>
                  <a:gd name="T36" fmla="*/ 51 w 103"/>
                  <a:gd name="T37" fmla="*/ 18 h 94"/>
                  <a:gd name="T38" fmla="*/ 51 w 103"/>
                  <a:gd name="T39" fmla="*/ 0 h 94"/>
                  <a:gd name="T40" fmla="*/ 70 w 103"/>
                  <a:gd name="T41" fmla="*/ 3 h 94"/>
                  <a:gd name="T42" fmla="*/ 84 w 103"/>
                  <a:gd name="T43" fmla="*/ 10 h 94"/>
                  <a:gd name="T44" fmla="*/ 95 w 103"/>
                  <a:gd name="T45" fmla="*/ 20 h 94"/>
                  <a:gd name="T46" fmla="*/ 100 w 103"/>
                  <a:gd name="T47" fmla="*/ 34 h 94"/>
                  <a:gd name="T48" fmla="*/ 103 w 103"/>
                  <a:gd name="T49" fmla="*/ 48 h 94"/>
                  <a:gd name="T50" fmla="*/ 100 w 103"/>
                  <a:gd name="T51" fmla="*/ 63 h 94"/>
                  <a:gd name="T52" fmla="*/ 94 w 103"/>
                  <a:gd name="T53" fmla="*/ 75 h 94"/>
                  <a:gd name="T54" fmla="*/ 84 w 103"/>
                  <a:gd name="T55" fmla="*/ 85 h 94"/>
                  <a:gd name="T56" fmla="*/ 69 w 103"/>
                  <a:gd name="T57" fmla="*/ 92 h 94"/>
                  <a:gd name="T58" fmla="*/ 52 w 103"/>
                  <a:gd name="T59" fmla="*/ 94 h 94"/>
                  <a:gd name="T60" fmla="*/ 35 w 103"/>
                  <a:gd name="T61" fmla="*/ 92 h 94"/>
                  <a:gd name="T62" fmla="*/ 21 w 103"/>
                  <a:gd name="T63" fmla="*/ 85 h 94"/>
                  <a:gd name="T64" fmla="*/ 10 w 103"/>
                  <a:gd name="T65" fmla="*/ 75 h 94"/>
                  <a:gd name="T66" fmla="*/ 3 w 103"/>
                  <a:gd name="T67" fmla="*/ 62 h 94"/>
                  <a:gd name="T68" fmla="*/ 0 w 103"/>
                  <a:gd name="T69" fmla="*/ 47 h 94"/>
                  <a:gd name="T70" fmla="*/ 3 w 103"/>
                  <a:gd name="T71" fmla="*/ 30 h 94"/>
                  <a:gd name="T72" fmla="*/ 10 w 103"/>
                  <a:gd name="T73" fmla="*/ 18 h 94"/>
                  <a:gd name="T74" fmla="*/ 21 w 103"/>
                  <a:gd name="T75" fmla="*/ 8 h 94"/>
                  <a:gd name="T76" fmla="*/ 35 w 103"/>
                  <a:gd name="T77" fmla="*/ 1 h 94"/>
                  <a:gd name="T78" fmla="*/ 51 w 103"/>
                  <a:gd name="T7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3" h="94">
                    <a:moveTo>
                      <a:pt x="51" y="18"/>
                    </a:moveTo>
                    <a:lnTo>
                      <a:pt x="42" y="19"/>
                    </a:lnTo>
                    <a:lnTo>
                      <a:pt x="32" y="22"/>
                    </a:lnTo>
                    <a:lnTo>
                      <a:pt x="22" y="27"/>
                    </a:lnTo>
                    <a:lnTo>
                      <a:pt x="17" y="36"/>
                    </a:lnTo>
                    <a:lnTo>
                      <a:pt x="14" y="47"/>
                    </a:lnTo>
                    <a:lnTo>
                      <a:pt x="17" y="57"/>
                    </a:lnTo>
                    <a:lnTo>
                      <a:pt x="22" y="66"/>
                    </a:lnTo>
                    <a:lnTo>
                      <a:pt x="31" y="71"/>
                    </a:lnTo>
                    <a:lnTo>
                      <a:pt x="42" y="75"/>
                    </a:lnTo>
                    <a:lnTo>
                      <a:pt x="52" y="77"/>
                    </a:lnTo>
                    <a:lnTo>
                      <a:pt x="66" y="74"/>
                    </a:lnTo>
                    <a:lnTo>
                      <a:pt x="79" y="68"/>
                    </a:lnTo>
                    <a:lnTo>
                      <a:pt x="87" y="59"/>
                    </a:lnTo>
                    <a:lnTo>
                      <a:pt x="89" y="47"/>
                    </a:lnTo>
                    <a:lnTo>
                      <a:pt x="87" y="36"/>
                    </a:lnTo>
                    <a:lnTo>
                      <a:pt x="79" y="26"/>
                    </a:lnTo>
                    <a:lnTo>
                      <a:pt x="66" y="19"/>
                    </a:lnTo>
                    <a:lnTo>
                      <a:pt x="51" y="18"/>
                    </a:lnTo>
                    <a:close/>
                    <a:moveTo>
                      <a:pt x="51" y="0"/>
                    </a:moveTo>
                    <a:lnTo>
                      <a:pt x="70" y="3"/>
                    </a:lnTo>
                    <a:lnTo>
                      <a:pt x="84" y="10"/>
                    </a:lnTo>
                    <a:lnTo>
                      <a:pt x="95" y="20"/>
                    </a:lnTo>
                    <a:lnTo>
                      <a:pt x="100" y="34"/>
                    </a:lnTo>
                    <a:lnTo>
                      <a:pt x="103" y="48"/>
                    </a:lnTo>
                    <a:lnTo>
                      <a:pt x="100" y="63"/>
                    </a:lnTo>
                    <a:lnTo>
                      <a:pt x="94" y="75"/>
                    </a:lnTo>
                    <a:lnTo>
                      <a:pt x="84" y="85"/>
                    </a:lnTo>
                    <a:lnTo>
                      <a:pt x="69" y="92"/>
                    </a:lnTo>
                    <a:lnTo>
                      <a:pt x="52" y="94"/>
                    </a:lnTo>
                    <a:lnTo>
                      <a:pt x="35" y="92"/>
                    </a:lnTo>
                    <a:lnTo>
                      <a:pt x="21" y="85"/>
                    </a:lnTo>
                    <a:lnTo>
                      <a:pt x="10" y="75"/>
                    </a:lnTo>
                    <a:lnTo>
                      <a:pt x="3" y="62"/>
                    </a:lnTo>
                    <a:lnTo>
                      <a:pt x="0" y="47"/>
                    </a:lnTo>
                    <a:lnTo>
                      <a:pt x="3" y="30"/>
                    </a:lnTo>
                    <a:lnTo>
                      <a:pt x="10" y="18"/>
                    </a:lnTo>
                    <a:lnTo>
                      <a:pt x="21" y="8"/>
                    </a:lnTo>
                    <a:lnTo>
                      <a:pt x="35" y="1"/>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0" name="Freeform 71"/>
              <p:cNvSpPr>
                <a:spLocks/>
              </p:cNvSpPr>
              <p:nvPr/>
            </p:nvSpPr>
            <p:spPr bwMode="auto">
              <a:xfrm>
                <a:off x="5865813" y="3073400"/>
                <a:ext cx="79375" cy="65088"/>
              </a:xfrm>
              <a:custGeom>
                <a:avLst/>
                <a:gdLst>
                  <a:gd name="T0" fmla="*/ 43 w 100"/>
                  <a:gd name="T1" fmla="*/ 0 h 84"/>
                  <a:gd name="T2" fmla="*/ 100 w 100"/>
                  <a:gd name="T3" fmla="*/ 0 h 84"/>
                  <a:gd name="T4" fmla="*/ 100 w 100"/>
                  <a:gd name="T5" fmla="*/ 18 h 84"/>
                  <a:gd name="T6" fmla="*/ 44 w 100"/>
                  <a:gd name="T7" fmla="*/ 18 h 84"/>
                  <a:gd name="T8" fmla="*/ 33 w 100"/>
                  <a:gd name="T9" fmla="*/ 19 h 84"/>
                  <a:gd name="T10" fmla="*/ 24 w 100"/>
                  <a:gd name="T11" fmla="*/ 22 h 84"/>
                  <a:gd name="T12" fmla="*/ 18 w 100"/>
                  <a:gd name="T13" fmla="*/ 30 h 84"/>
                  <a:gd name="T14" fmla="*/ 16 w 100"/>
                  <a:gd name="T15" fmla="*/ 40 h 84"/>
                  <a:gd name="T16" fmla="*/ 18 w 100"/>
                  <a:gd name="T17" fmla="*/ 51 h 84"/>
                  <a:gd name="T18" fmla="*/ 25 w 100"/>
                  <a:gd name="T19" fmla="*/ 59 h 84"/>
                  <a:gd name="T20" fmla="*/ 33 w 100"/>
                  <a:gd name="T21" fmla="*/ 64 h 84"/>
                  <a:gd name="T22" fmla="*/ 37 w 100"/>
                  <a:gd name="T23" fmla="*/ 64 h 84"/>
                  <a:gd name="T24" fmla="*/ 42 w 100"/>
                  <a:gd name="T25" fmla="*/ 64 h 84"/>
                  <a:gd name="T26" fmla="*/ 100 w 100"/>
                  <a:gd name="T27" fmla="*/ 64 h 84"/>
                  <a:gd name="T28" fmla="*/ 100 w 100"/>
                  <a:gd name="T29" fmla="*/ 82 h 84"/>
                  <a:gd name="T30" fmla="*/ 29 w 100"/>
                  <a:gd name="T31" fmla="*/ 82 h 84"/>
                  <a:gd name="T32" fmla="*/ 16 w 100"/>
                  <a:gd name="T33" fmla="*/ 82 h 84"/>
                  <a:gd name="T34" fmla="*/ 3 w 100"/>
                  <a:gd name="T35" fmla="*/ 84 h 84"/>
                  <a:gd name="T36" fmla="*/ 3 w 100"/>
                  <a:gd name="T37" fmla="*/ 67 h 84"/>
                  <a:gd name="T38" fmla="*/ 20 w 100"/>
                  <a:gd name="T39" fmla="*/ 67 h 84"/>
                  <a:gd name="T40" fmla="*/ 20 w 100"/>
                  <a:gd name="T41" fmla="*/ 66 h 84"/>
                  <a:gd name="T42" fmla="*/ 10 w 100"/>
                  <a:gd name="T43" fmla="*/ 59 h 84"/>
                  <a:gd name="T44" fmla="*/ 3 w 100"/>
                  <a:gd name="T45" fmla="*/ 48 h 84"/>
                  <a:gd name="T46" fmla="*/ 0 w 100"/>
                  <a:gd name="T47" fmla="*/ 34 h 84"/>
                  <a:gd name="T48" fmla="*/ 2 w 100"/>
                  <a:gd name="T49" fmla="*/ 27 h 84"/>
                  <a:gd name="T50" fmla="*/ 5 w 100"/>
                  <a:gd name="T51" fmla="*/ 19 h 84"/>
                  <a:gd name="T52" fmla="*/ 9 w 100"/>
                  <a:gd name="T53" fmla="*/ 12 h 84"/>
                  <a:gd name="T54" fmla="*/ 17 w 100"/>
                  <a:gd name="T55" fmla="*/ 6 h 84"/>
                  <a:gd name="T56" fmla="*/ 28 w 100"/>
                  <a:gd name="T57" fmla="*/ 1 h 84"/>
                  <a:gd name="T58" fmla="*/ 43 w 100"/>
                  <a:gd name="T5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0" h="84">
                    <a:moveTo>
                      <a:pt x="43" y="0"/>
                    </a:moveTo>
                    <a:lnTo>
                      <a:pt x="100" y="0"/>
                    </a:lnTo>
                    <a:lnTo>
                      <a:pt x="100" y="18"/>
                    </a:lnTo>
                    <a:lnTo>
                      <a:pt x="44" y="18"/>
                    </a:lnTo>
                    <a:lnTo>
                      <a:pt x="33" y="19"/>
                    </a:lnTo>
                    <a:lnTo>
                      <a:pt x="24" y="22"/>
                    </a:lnTo>
                    <a:lnTo>
                      <a:pt x="18" y="30"/>
                    </a:lnTo>
                    <a:lnTo>
                      <a:pt x="16" y="40"/>
                    </a:lnTo>
                    <a:lnTo>
                      <a:pt x="18" y="51"/>
                    </a:lnTo>
                    <a:lnTo>
                      <a:pt x="25" y="59"/>
                    </a:lnTo>
                    <a:lnTo>
                      <a:pt x="33" y="64"/>
                    </a:lnTo>
                    <a:lnTo>
                      <a:pt x="37" y="64"/>
                    </a:lnTo>
                    <a:lnTo>
                      <a:pt x="42" y="64"/>
                    </a:lnTo>
                    <a:lnTo>
                      <a:pt x="100" y="64"/>
                    </a:lnTo>
                    <a:lnTo>
                      <a:pt x="100" y="82"/>
                    </a:lnTo>
                    <a:lnTo>
                      <a:pt x="29" y="82"/>
                    </a:lnTo>
                    <a:lnTo>
                      <a:pt x="16" y="82"/>
                    </a:lnTo>
                    <a:lnTo>
                      <a:pt x="3" y="84"/>
                    </a:lnTo>
                    <a:lnTo>
                      <a:pt x="3" y="67"/>
                    </a:lnTo>
                    <a:lnTo>
                      <a:pt x="20" y="67"/>
                    </a:lnTo>
                    <a:lnTo>
                      <a:pt x="20" y="66"/>
                    </a:lnTo>
                    <a:lnTo>
                      <a:pt x="10" y="59"/>
                    </a:lnTo>
                    <a:lnTo>
                      <a:pt x="3" y="48"/>
                    </a:lnTo>
                    <a:lnTo>
                      <a:pt x="0" y="34"/>
                    </a:lnTo>
                    <a:lnTo>
                      <a:pt x="2" y="27"/>
                    </a:lnTo>
                    <a:lnTo>
                      <a:pt x="5" y="19"/>
                    </a:lnTo>
                    <a:lnTo>
                      <a:pt x="9" y="12"/>
                    </a:lnTo>
                    <a:lnTo>
                      <a:pt x="17" y="6"/>
                    </a:lnTo>
                    <a:lnTo>
                      <a:pt x="28" y="1"/>
                    </a:lnTo>
                    <a:lnTo>
                      <a:pt x="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1" name="Freeform 72"/>
              <p:cNvSpPr>
                <a:spLocks/>
              </p:cNvSpPr>
              <p:nvPr/>
            </p:nvSpPr>
            <p:spPr bwMode="auto">
              <a:xfrm>
                <a:off x="5835651" y="3006725"/>
                <a:ext cx="115888" cy="55563"/>
              </a:xfrm>
              <a:custGeom>
                <a:avLst/>
                <a:gdLst>
                  <a:gd name="T0" fmla="*/ 0 w 147"/>
                  <a:gd name="T1" fmla="*/ 0 h 69"/>
                  <a:gd name="T2" fmla="*/ 147 w 147"/>
                  <a:gd name="T3" fmla="*/ 56 h 69"/>
                  <a:gd name="T4" fmla="*/ 147 w 147"/>
                  <a:gd name="T5" fmla="*/ 69 h 69"/>
                  <a:gd name="T6" fmla="*/ 0 w 147"/>
                  <a:gd name="T7" fmla="*/ 13 h 69"/>
                  <a:gd name="T8" fmla="*/ 0 w 147"/>
                  <a:gd name="T9" fmla="*/ 0 h 69"/>
                </a:gdLst>
                <a:ahLst/>
                <a:cxnLst>
                  <a:cxn ang="0">
                    <a:pos x="T0" y="T1"/>
                  </a:cxn>
                  <a:cxn ang="0">
                    <a:pos x="T2" y="T3"/>
                  </a:cxn>
                  <a:cxn ang="0">
                    <a:pos x="T4" y="T5"/>
                  </a:cxn>
                  <a:cxn ang="0">
                    <a:pos x="T6" y="T7"/>
                  </a:cxn>
                  <a:cxn ang="0">
                    <a:pos x="T8" y="T9"/>
                  </a:cxn>
                </a:cxnLst>
                <a:rect l="0" t="0" r="r" b="b"/>
                <a:pathLst>
                  <a:path w="147" h="69">
                    <a:moveTo>
                      <a:pt x="0" y="0"/>
                    </a:moveTo>
                    <a:lnTo>
                      <a:pt x="147" y="56"/>
                    </a:lnTo>
                    <a:lnTo>
                      <a:pt x="147" y="69"/>
                    </a:lnTo>
                    <a:lnTo>
                      <a:pt x="0" y="1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2" name="Freeform 73"/>
              <p:cNvSpPr>
                <a:spLocks/>
              </p:cNvSpPr>
              <p:nvPr/>
            </p:nvSpPr>
            <p:spPr bwMode="auto">
              <a:xfrm>
                <a:off x="5835651" y="2944813"/>
                <a:ext cx="112713" cy="65088"/>
              </a:xfrm>
              <a:custGeom>
                <a:avLst/>
                <a:gdLst>
                  <a:gd name="T0" fmla="*/ 101 w 141"/>
                  <a:gd name="T1" fmla="*/ 0 h 81"/>
                  <a:gd name="T2" fmla="*/ 114 w 141"/>
                  <a:gd name="T3" fmla="*/ 1 h 81"/>
                  <a:gd name="T4" fmla="*/ 125 w 141"/>
                  <a:gd name="T5" fmla="*/ 7 h 81"/>
                  <a:gd name="T6" fmla="*/ 133 w 141"/>
                  <a:gd name="T7" fmla="*/ 16 h 81"/>
                  <a:gd name="T8" fmla="*/ 138 w 141"/>
                  <a:gd name="T9" fmla="*/ 30 h 81"/>
                  <a:gd name="T10" fmla="*/ 141 w 141"/>
                  <a:gd name="T11" fmla="*/ 46 h 81"/>
                  <a:gd name="T12" fmla="*/ 140 w 141"/>
                  <a:gd name="T13" fmla="*/ 60 h 81"/>
                  <a:gd name="T14" fmla="*/ 136 w 141"/>
                  <a:gd name="T15" fmla="*/ 72 h 81"/>
                  <a:gd name="T16" fmla="*/ 132 w 141"/>
                  <a:gd name="T17" fmla="*/ 81 h 81"/>
                  <a:gd name="T18" fmla="*/ 117 w 141"/>
                  <a:gd name="T19" fmla="*/ 77 h 81"/>
                  <a:gd name="T20" fmla="*/ 123 w 141"/>
                  <a:gd name="T21" fmla="*/ 63 h 81"/>
                  <a:gd name="T22" fmla="*/ 126 w 141"/>
                  <a:gd name="T23" fmla="*/ 45 h 81"/>
                  <a:gd name="T24" fmla="*/ 125 w 141"/>
                  <a:gd name="T25" fmla="*/ 34 h 81"/>
                  <a:gd name="T26" fmla="*/ 119 w 141"/>
                  <a:gd name="T27" fmla="*/ 25 h 81"/>
                  <a:gd name="T28" fmla="*/ 112 w 141"/>
                  <a:gd name="T29" fmla="*/ 19 h 81"/>
                  <a:gd name="T30" fmla="*/ 103 w 141"/>
                  <a:gd name="T31" fmla="*/ 18 h 81"/>
                  <a:gd name="T32" fmla="*/ 92 w 141"/>
                  <a:gd name="T33" fmla="*/ 20 h 81"/>
                  <a:gd name="T34" fmla="*/ 84 w 141"/>
                  <a:gd name="T35" fmla="*/ 29 h 81"/>
                  <a:gd name="T36" fmla="*/ 75 w 141"/>
                  <a:gd name="T37" fmla="*/ 42 h 81"/>
                  <a:gd name="T38" fmla="*/ 70 w 141"/>
                  <a:gd name="T39" fmla="*/ 57 h 81"/>
                  <a:gd name="T40" fmla="*/ 60 w 141"/>
                  <a:gd name="T41" fmla="*/ 68 h 81"/>
                  <a:gd name="T42" fmla="*/ 51 w 141"/>
                  <a:gd name="T43" fmla="*/ 77 h 81"/>
                  <a:gd name="T44" fmla="*/ 37 w 141"/>
                  <a:gd name="T45" fmla="*/ 78 h 81"/>
                  <a:gd name="T46" fmla="*/ 23 w 141"/>
                  <a:gd name="T47" fmla="*/ 75 h 81"/>
                  <a:gd name="T48" fmla="*/ 11 w 141"/>
                  <a:gd name="T49" fmla="*/ 67 h 81"/>
                  <a:gd name="T50" fmla="*/ 3 w 141"/>
                  <a:gd name="T51" fmla="*/ 53 h 81"/>
                  <a:gd name="T52" fmla="*/ 0 w 141"/>
                  <a:gd name="T53" fmla="*/ 34 h 81"/>
                  <a:gd name="T54" fmla="*/ 3 w 141"/>
                  <a:gd name="T55" fmla="*/ 16 h 81"/>
                  <a:gd name="T56" fmla="*/ 7 w 141"/>
                  <a:gd name="T57" fmla="*/ 5 h 81"/>
                  <a:gd name="T58" fmla="*/ 22 w 141"/>
                  <a:gd name="T59" fmla="*/ 9 h 81"/>
                  <a:gd name="T60" fmla="*/ 18 w 141"/>
                  <a:gd name="T61" fmla="*/ 19 h 81"/>
                  <a:gd name="T62" fmla="*/ 15 w 141"/>
                  <a:gd name="T63" fmla="*/ 35 h 81"/>
                  <a:gd name="T64" fmla="*/ 17 w 141"/>
                  <a:gd name="T65" fmla="*/ 46 h 81"/>
                  <a:gd name="T66" fmla="*/ 22 w 141"/>
                  <a:gd name="T67" fmla="*/ 55 h 81"/>
                  <a:gd name="T68" fmla="*/ 29 w 141"/>
                  <a:gd name="T69" fmla="*/ 60 h 81"/>
                  <a:gd name="T70" fmla="*/ 36 w 141"/>
                  <a:gd name="T71" fmla="*/ 61 h 81"/>
                  <a:gd name="T72" fmla="*/ 47 w 141"/>
                  <a:gd name="T73" fmla="*/ 57 h 81"/>
                  <a:gd name="T74" fmla="*/ 55 w 141"/>
                  <a:gd name="T75" fmla="*/ 49 h 81"/>
                  <a:gd name="T76" fmla="*/ 62 w 141"/>
                  <a:gd name="T77" fmla="*/ 34 h 81"/>
                  <a:gd name="T78" fmla="*/ 69 w 141"/>
                  <a:gd name="T79" fmla="*/ 19 h 81"/>
                  <a:gd name="T80" fmla="*/ 77 w 141"/>
                  <a:gd name="T81" fmla="*/ 8 h 81"/>
                  <a:gd name="T82" fmla="*/ 88 w 141"/>
                  <a:gd name="T83" fmla="*/ 1 h 81"/>
                  <a:gd name="T84" fmla="*/ 101 w 141"/>
                  <a:gd name="T8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1" h="81">
                    <a:moveTo>
                      <a:pt x="101" y="0"/>
                    </a:moveTo>
                    <a:lnTo>
                      <a:pt x="114" y="1"/>
                    </a:lnTo>
                    <a:lnTo>
                      <a:pt x="125" y="7"/>
                    </a:lnTo>
                    <a:lnTo>
                      <a:pt x="133" y="16"/>
                    </a:lnTo>
                    <a:lnTo>
                      <a:pt x="138" y="30"/>
                    </a:lnTo>
                    <a:lnTo>
                      <a:pt x="141" y="46"/>
                    </a:lnTo>
                    <a:lnTo>
                      <a:pt x="140" y="60"/>
                    </a:lnTo>
                    <a:lnTo>
                      <a:pt x="136" y="72"/>
                    </a:lnTo>
                    <a:lnTo>
                      <a:pt x="132" y="81"/>
                    </a:lnTo>
                    <a:lnTo>
                      <a:pt x="117" y="77"/>
                    </a:lnTo>
                    <a:lnTo>
                      <a:pt x="123" y="63"/>
                    </a:lnTo>
                    <a:lnTo>
                      <a:pt x="126" y="45"/>
                    </a:lnTo>
                    <a:lnTo>
                      <a:pt x="125" y="34"/>
                    </a:lnTo>
                    <a:lnTo>
                      <a:pt x="119" y="25"/>
                    </a:lnTo>
                    <a:lnTo>
                      <a:pt x="112" y="19"/>
                    </a:lnTo>
                    <a:lnTo>
                      <a:pt x="103" y="18"/>
                    </a:lnTo>
                    <a:lnTo>
                      <a:pt x="92" y="20"/>
                    </a:lnTo>
                    <a:lnTo>
                      <a:pt x="84" y="29"/>
                    </a:lnTo>
                    <a:lnTo>
                      <a:pt x="75" y="42"/>
                    </a:lnTo>
                    <a:lnTo>
                      <a:pt x="70" y="57"/>
                    </a:lnTo>
                    <a:lnTo>
                      <a:pt x="60" y="68"/>
                    </a:lnTo>
                    <a:lnTo>
                      <a:pt x="51" y="77"/>
                    </a:lnTo>
                    <a:lnTo>
                      <a:pt x="37" y="78"/>
                    </a:lnTo>
                    <a:lnTo>
                      <a:pt x="23" y="75"/>
                    </a:lnTo>
                    <a:lnTo>
                      <a:pt x="11" y="67"/>
                    </a:lnTo>
                    <a:lnTo>
                      <a:pt x="3" y="53"/>
                    </a:lnTo>
                    <a:lnTo>
                      <a:pt x="0" y="34"/>
                    </a:lnTo>
                    <a:lnTo>
                      <a:pt x="3" y="16"/>
                    </a:lnTo>
                    <a:lnTo>
                      <a:pt x="7" y="5"/>
                    </a:lnTo>
                    <a:lnTo>
                      <a:pt x="22" y="9"/>
                    </a:lnTo>
                    <a:lnTo>
                      <a:pt x="18" y="19"/>
                    </a:lnTo>
                    <a:lnTo>
                      <a:pt x="15" y="35"/>
                    </a:lnTo>
                    <a:lnTo>
                      <a:pt x="17" y="46"/>
                    </a:lnTo>
                    <a:lnTo>
                      <a:pt x="22" y="55"/>
                    </a:lnTo>
                    <a:lnTo>
                      <a:pt x="29" y="60"/>
                    </a:lnTo>
                    <a:lnTo>
                      <a:pt x="36" y="61"/>
                    </a:lnTo>
                    <a:lnTo>
                      <a:pt x="47" y="57"/>
                    </a:lnTo>
                    <a:lnTo>
                      <a:pt x="55" y="49"/>
                    </a:lnTo>
                    <a:lnTo>
                      <a:pt x="62" y="34"/>
                    </a:lnTo>
                    <a:lnTo>
                      <a:pt x="69" y="19"/>
                    </a:lnTo>
                    <a:lnTo>
                      <a:pt x="77" y="8"/>
                    </a:lnTo>
                    <a:lnTo>
                      <a:pt x="88" y="1"/>
                    </a:lnTo>
                    <a:lnTo>
                      <a:pt x="10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3" name="Freeform 74"/>
              <p:cNvSpPr>
                <a:spLocks/>
              </p:cNvSpPr>
              <p:nvPr/>
            </p:nvSpPr>
            <p:spPr bwMode="auto">
              <a:xfrm>
                <a:off x="5849938" y="2862263"/>
                <a:ext cx="98425" cy="44450"/>
              </a:xfrm>
              <a:custGeom>
                <a:avLst/>
                <a:gdLst>
                  <a:gd name="T0" fmla="*/ 23 w 123"/>
                  <a:gd name="T1" fmla="*/ 0 h 58"/>
                  <a:gd name="T2" fmla="*/ 37 w 123"/>
                  <a:gd name="T3" fmla="*/ 0 h 58"/>
                  <a:gd name="T4" fmla="*/ 37 w 123"/>
                  <a:gd name="T5" fmla="*/ 26 h 58"/>
                  <a:gd name="T6" fmla="*/ 89 w 123"/>
                  <a:gd name="T7" fmla="*/ 26 h 58"/>
                  <a:gd name="T8" fmla="*/ 94 w 123"/>
                  <a:gd name="T9" fmla="*/ 25 h 58"/>
                  <a:gd name="T10" fmla="*/ 100 w 123"/>
                  <a:gd name="T11" fmla="*/ 25 h 58"/>
                  <a:gd name="T12" fmla="*/ 103 w 123"/>
                  <a:gd name="T13" fmla="*/ 22 h 58"/>
                  <a:gd name="T14" fmla="*/ 105 w 123"/>
                  <a:gd name="T15" fmla="*/ 21 h 58"/>
                  <a:gd name="T16" fmla="*/ 107 w 123"/>
                  <a:gd name="T17" fmla="*/ 17 h 58"/>
                  <a:gd name="T18" fmla="*/ 108 w 123"/>
                  <a:gd name="T19" fmla="*/ 13 h 58"/>
                  <a:gd name="T20" fmla="*/ 108 w 123"/>
                  <a:gd name="T21" fmla="*/ 9 h 58"/>
                  <a:gd name="T22" fmla="*/ 107 w 123"/>
                  <a:gd name="T23" fmla="*/ 4 h 58"/>
                  <a:gd name="T24" fmla="*/ 107 w 123"/>
                  <a:gd name="T25" fmla="*/ 2 h 58"/>
                  <a:gd name="T26" fmla="*/ 120 w 123"/>
                  <a:gd name="T27" fmla="*/ 2 h 58"/>
                  <a:gd name="T28" fmla="*/ 122 w 123"/>
                  <a:gd name="T29" fmla="*/ 6 h 58"/>
                  <a:gd name="T30" fmla="*/ 122 w 123"/>
                  <a:gd name="T31" fmla="*/ 11 h 58"/>
                  <a:gd name="T32" fmla="*/ 123 w 123"/>
                  <a:gd name="T33" fmla="*/ 17 h 58"/>
                  <a:gd name="T34" fmla="*/ 122 w 123"/>
                  <a:gd name="T35" fmla="*/ 22 h 58"/>
                  <a:gd name="T36" fmla="*/ 120 w 123"/>
                  <a:gd name="T37" fmla="*/ 28 h 58"/>
                  <a:gd name="T38" fmla="*/ 118 w 123"/>
                  <a:gd name="T39" fmla="*/ 33 h 58"/>
                  <a:gd name="T40" fmla="*/ 115 w 123"/>
                  <a:gd name="T41" fmla="*/ 36 h 58"/>
                  <a:gd name="T42" fmla="*/ 104 w 123"/>
                  <a:gd name="T43" fmla="*/ 41 h 58"/>
                  <a:gd name="T44" fmla="*/ 89 w 123"/>
                  <a:gd name="T45" fmla="*/ 43 h 58"/>
                  <a:gd name="T46" fmla="*/ 37 w 123"/>
                  <a:gd name="T47" fmla="*/ 43 h 58"/>
                  <a:gd name="T48" fmla="*/ 37 w 123"/>
                  <a:gd name="T49" fmla="*/ 58 h 58"/>
                  <a:gd name="T50" fmla="*/ 23 w 123"/>
                  <a:gd name="T51" fmla="*/ 58 h 58"/>
                  <a:gd name="T52" fmla="*/ 23 w 123"/>
                  <a:gd name="T53" fmla="*/ 43 h 58"/>
                  <a:gd name="T54" fmla="*/ 5 w 123"/>
                  <a:gd name="T55" fmla="*/ 43 h 58"/>
                  <a:gd name="T56" fmla="*/ 0 w 123"/>
                  <a:gd name="T57" fmla="*/ 26 h 58"/>
                  <a:gd name="T58" fmla="*/ 23 w 123"/>
                  <a:gd name="T59" fmla="*/ 26 h 58"/>
                  <a:gd name="T60" fmla="*/ 23 w 123"/>
                  <a:gd name="T6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 h="58">
                    <a:moveTo>
                      <a:pt x="23" y="0"/>
                    </a:moveTo>
                    <a:lnTo>
                      <a:pt x="37" y="0"/>
                    </a:lnTo>
                    <a:lnTo>
                      <a:pt x="37" y="26"/>
                    </a:lnTo>
                    <a:lnTo>
                      <a:pt x="89" y="26"/>
                    </a:lnTo>
                    <a:lnTo>
                      <a:pt x="94" y="25"/>
                    </a:lnTo>
                    <a:lnTo>
                      <a:pt x="100" y="25"/>
                    </a:lnTo>
                    <a:lnTo>
                      <a:pt x="103" y="22"/>
                    </a:lnTo>
                    <a:lnTo>
                      <a:pt x="105" y="21"/>
                    </a:lnTo>
                    <a:lnTo>
                      <a:pt x="107" y="17"/>
                    </a:lnTo>
                    <a:lnTo>
                      <a:pt x="108" y="13"/>
                    </a:lnTo>
                    <a:lnTo>
                      <a:pt x="108" y="9"/>
                    </a:lnTo>
                    <a:lnTo>
                      <a:pt x="107" y="4"/>
                    </a:lnTo>
                    <a:lnTo>
                      <a:pt x="107" y="2"/>
                    </a:lnTo>
                    <a:lnTo>
                      <a:pt x="120" y="2"/>
                    </a:lnTo>
                    <a:lnTo>
                      <a:pt x="122" y="6"/>
                    </a:lnTo>
                    <a:lnTo>
                      <a:pt x="122" y="11"/>
                    </a:lnTo>
                    <a:lnTo>
                      <a:pt x="123" y="17"/>
                    </a:lnTo>
                    <a:lnTo>
                      <a:pt x="122" y="22"/>
                    </a:lnTo>
                    <a:lnTo>
                      <a:pt x="120" y="28"/>
                    </a:lnTo>
                    <a:lnTo>
                      <a:pt x="118" y="33"/>
                    </a:lnTo>
                    <a:lnTo>
                      <a:pt x="115" y="36"/>
                    </a:lnTo>
                    <a:lnTo>
                      <a:pt x="104" y="41"/>
                    </a:lnTo>
                    <a:lnTo>
                      <a:pt x="89" y="43"/>
                    </a:lnTo>
                    <a:lnTo>
                      <a:pt x="37" y="43"/>
                    </a:lnTo>
                    <a:lnTo>
                      <a:pt x="37" y="58"/>
                    </a:lnTo>
                    <a:lnTo>
                      <a:pt x="23" y="58"/>
                    </a:lnTo>
                    <a:lnTo>
                      <a:pt x="23" y="43"/>
                    </a:lnTo>
                    <a:lnTo>
                      <a:pt x="5" y="43"/>
                    </a:lnTo>
                    <a:lnTo>
                      <a:pt x="0" y="26"/>
                    </a:lnTo>
                    <a:lnTo>
                      <a:pt x="23" y="26"/>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4" name="Freeform 75"/>
              <p:cNvSpPr>
                <a:spLocks noEditPoints="1"/>
              </p:cNvSpPr>
              <p:nvPr/>
            </p:nvSpPr>
            <p:spPr bwMode="auto">
              <a:xfrm>
                <a:off x="5865813" y="2798763"/>
                <a:ext cx="82550" cy="61913"/>
              </a:xfrm>
              <a:custGeom>
                <a:avLst/>
                <a:gdLst>
                  <a:gd name="T0" fmla="*/ 51 w 103"/>
                  <a:gd name="T1" fmla="*/ 19 h 78"/>
                  <a:gd name="T2" fmla="*/ 51 w 103"/>
                  <a:gd name="T3" fmla="*/ 30 h 78"/>
                  <a:gd name="T4" fmla="*/ 52 w 103"/>
                  <a:gd name="T5" fmla="*/ 42 h 78"/>
                  <a:gd name="T6" fmla="*/ 57 w 103"/>
                  <a:gd name="T7" fmla="*/ 51 h 78"/>
                  <a:gd name="T8" fmla="*/ 63 w 103"/>
                  <a:gd name="T9" fmla="*/ 57 h 78"/>
                  <a:gd name="T10" fmla="*/ 73 w 103"/>
                  <a:gd name="T11" fmla="*/ 60 h 78"/>
                  <a:gd name="T12" fmla="*/ 79 w 103"/>
                  <a:gd name="T13" fmla="*/ 60 h 78"/>
                  <a:gd name="T14" fmla="*/ 83 w 103"/>
                  <a:gd name="T15" fmla="*/ 57 h 78"/>
                  <a:gd name="T16" fmla="*/ 85 w 103"/>
                  <a:gd name="T17" fmla="*/ 55 h 78"/>
                  <a:gd name="T18" fmla="*/ 88 w 103"/>
                  <a:gd name="T19" fmla="*/ 52 h 78"/>
                  <a:gd name="T20" fmla="*/ 89 w 103"/>
                  <a:gd name="T21" fmla="*/ 48 h 78"/>
                  <a:gd name="T22" fmla="*/ 89 w 103"/>
                  <a:gd name="T23" fmla="*/ 44 h 78"/>
                  <a:gd name="T24" fmla="*/ 87 w 103"/>
                  <a:gd name="T25" fmla="*/ 33 h 78"/>
                  <a:gd name="T26" fmla="*/ 81 w 103"/>
                  <a:gd name="T27" fmla="*/ 25 h 78"/>
                  <a:gd name="T28" fmla="*/ 73 w 103"/>
                  <a:gd name="T29" fmla="*/ 19 h 78"/>
                  <a:gd name="T30" fmla="*/ 70 w 103"/>
                  <a:gd name="T31" fmla="*/ 19 h 78"/>
                  <a:gd name="T32" fmla="*/ 68 w 103"/>
                  <a:gd name="T33" fmla="*/ 19 h 78"/>
                  <a:gd name="T34" fmla="*/ 51 w 103"/>
                  <a:gd name="T35" fmla="*/ 19 h 78"/>
                  <a:gd name="T36" fmla="*/ 100 w 103"/>
                  <a:gd name="T37" fmla="*/ 0 h 78"/>
                  <a:gd name="T38" fmla="*/ 100 w 103"/>
                  <a:gd name="T39" fmla="*/ 16 h 78"/>
                  <a:gd name="T40" fmla="*/ 88 w 103"/>
                  <a:gd name="T41" fmla="*/ 18 h 78"/>
                  <a:gd name="T42" fmla="*/ 88 w 103"/>
                  <a:gd name="T43" fmla="*/ 18 h 78"/>
                  <a:gd name="T44" fmla="*/ 95 w 103"/>
                  <a:gd name="T45" fmla="*/ 26 h 78"/>
                  <a:gd name="T46" fmla="*/ 100 w 103"/>
                  <a:gd name="T47" fmla="*/ 36 h 78"/>
                  <a:gd name="T48" fmla="*/ 103 w 103"/>
                  <a:gd name="T49" fmla="*/ 48 h 78"/>
                  <a:gd name="T50" fmla="*/ 100 w 103"/>
                  <a:gd name="T51" fmla="*/ 62 h 78"/>
                  <a:gd name="T52" fmla="*/ 94 w 103"/>
                  <a:gd name="T53" fmla="*/ 70 h 78"/>
                  <a:gd name="T54" fmla="*/ 85 w 103"/>
                  <a:gd name="T55" fmla="*/ 75 h 78"/>
                  <a:gd name="T56" fmla="*/ 74 w 103"/>
                  <a:gd name="T57" fmla="*/ 78 h 78"/>
                  <a:gd name="T58" fmla="*/ 62 w 103"/>
                  <a:gd name="T59" fmla="*/ 75 h 78"/>
                  <a:gd name="T60" fmla="*/ 51 w 103"/>
                  <a:gd name="T61" fmla="*/ 68 h 78"/>
                  <a:gd name="T62" fmla="*/ 44 w 103"/>
                  <a:gd name="T63" fmla="*/ 56 h 78"/>
                  <a:gd name="T64" fmla="*/ 40 w 103"/>
                  <a:gd name="T65" fmla="*/ 40 h 78"/>
                  <a:gd name="T66" fmla="*/ 39 w 103"/>
                  <a:gd name="T67" fmla="*/ 19 h 78"/>
                  <a:gd name="T68" fmla="*/ 36 w 103"/>
                  <a:gd name="T69" fmla="*/ 19 h 78"/>
                  <a:gd name="T70" fmla="*/ 31 w 103"/>
                  <a:gd name="T71" fmla="*/ 19 h 78"/>
                  <a:gd name="T72" fmla="*/ 25 w 103"/>
                  <a:gd name="T73" fmla="*/ 22 h 78"/>
                  <a:gd name="T74" fmla="*/ 20 w 103"/>
                  <a:gd name="T75" fmla="*/ 25 h 78"/>
                  <a:gd name="T76" fmla="*/ 16 w 103"/>
                  <a:gd name="T77" fmla="*/ 31 h 78"/>
                  <a:gd name="T78" fmla="*/ 14 w 103"/>
                  <a:gd name="T79" fmla="*/ 41 h 78"/>
                  <a:gd name="T80" fmla="*/ 16 w 103"/>
                  <a:gd name="T81" fmla="*/ 55 h 78"/>
                  <a:gd name="T82" fmla="*/ 21 w 103"/>
                  <a:gd name="T83" fmla="*/ 67 h 78"/>
                  <a:gd name="T84" fmla="*/ 10 w 103"/>
                  <a:gd name="T85" fmla="*/ 71 h 78"/>
                  <a:gd name="T86" fmla="*/ 3 w 103"/>
                  <a:gd name="T87" fmla="*/ 56 h 78"/>
                  <a:gd name="T88" fmla="*/ 0 w 103"/>
                  <a:gd name="T89" fmla="*/ 38 h 78"/>
                  <a:gd name="T90" fmla="*/ 3 w 103"/>
                  <a:gd name="T91" fmla="*/ 23 h 78"/>
                  <a:gd name="T92" fmla="*/ 10 w 103"/>
                  <a:gd name="T93" fmla="*/ 14 h 78"/>
                  <a:gd name="T94" fmla="*/ 18 w 103"/>
                  <a:gd name="T95" fmla="*/ 7 h 78"/>
                  <a:gd name="T96" fmla="*/ 29 w 103"/>
                  <a:gd name="T97" fmla="*/ 3 h 78"/>
                  <a:gd name="T98" fmla="*/ 40 w 103"/>
                  <a:gd name="T99" fmla="*/ 1 h 78"/>
                  <a:gd name="T100" fmla="*/ 77 w 103"/>
                  <a:gd name="T101" fmla="*/ 1 h 78"/>
                  <a:gd name="T102" fmla="*/ 89 w 103"/>
                  <a:gd name="T103" fmla="*/ 1 h 78"/>
                  <a:gd name="T104" fmla="*/ 100 w 103"/>
                  <a:gd name="T10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 h="78">
                    <a:moveTo>
                      <a:pt x="51" y="19"/>
                    </a:moveTo>
                    <a:lnTo>
                      <a:pt x="51" y="30"/>
                    </a:lnTo>
                    <a:lnTo>
                      <a:pt x="52" y="42"/>
                    </a:lnTo>
                    <a:lnTo>
                      <a:pt x="57" y="51"/>
                    </a:lnTo>
                    <a:lnTo>
                      <a:pt x="63" y="57"/>
                    </a:lnTo>
                    <a:lnTo>
                      <a:pt x="73" y="60"/>
                    </a:lnTo>
                    <a:lnTo>
                      <a:pt x="79" y="60"/>
                    </a:lnTo>
                    <a:lnTo>
                      <a:pt x="83" y="57"/>
                    </a:lnTo>
                    <a:lnTo>
                      <a:pt x="85" y="55"/>
                    </a:lnTo>
                    <a:lnTo>
                      <a:pt x="88" y="52"/>
                    </a:lnTo>
                    <a:lnTo>
                      <a:pt x="89" y="48"/>
                    </a:lnTo>
                    <a:lnTo>
                      <a:pt x="89" y="44"/>
                    </a:lnTo>
                    <a:lnTo>
                      <a:pt x="87" y="33"/>
                    </a:lnTo>
                    <a:lnTo>
                      <a:pt x="81" y="25"/>
                    </a:lnTo>
                    <a:lnTo>
                      <a:pt x="73" y="19"/>
                    </a:lnTo>
                    <a:lnTo>
                      <a:pt x="70" y="19"/>
                    </a:lnTo>
                    <a:lnTo>
                      <a:pt x="68" y="19"/>
                    </a:lnTo>
                    <a:lnTo>
                      <a:pt x="51" y="19"/>
                    </a:lnTo>
                    <a:close/>
                    <a:moveTo>
                      <a:pt x="100" y="0"/>
                    </a:moveTo>
                    <a:lnTo>
                      <a:pt x="100" y="16"/>
                    </a:lnTo>
                    <a:lnTo>
                      <a:pt x="88" y="18"/>
                    </a:lnTo>
                    <a:lnTo>
                      <a:pt x="88" y="18"/>
                    </a:lnTo>
                    <a:lnTo>
                      <a:pt x="95" y="26"/>
                    </a:lnTo>
                    <a:lnTo>
                      <a:pt x="100" y="36"/>
                    </a:lnTo>
                    <a:lnTo>
                      <a:pt x="103" y="48"/>
                    </a:lnTo>
                    <a:lnTo>
                      <a:pt x="100" y="62"/>
                    </a:lnTo>
                    <a:lnTo>
                      <a:pt x="94" y="70"/>
                    </a:lnTo>
                    <a:lnTo>
                      <a:pt x="85" y="75"/>
                    </a:lnTo>
                    <a:lnTo>
                      <a:pt x="74" y="78"/>
                    </a:lnTo>
                    <a:lnTo>
                      <a:pt x="62" y="75"/>
                    </a:lnTo>
                    <a:lnTo>
                      <a:pt x="51" y="68"/>
                    </a:lnTo>
                    <a:lnTo>
                      <a:pt x="44" y="56"/>
                    </a:lnTo>
                    <a:lnTo>
                      <a:pt x="40" y="40"/>
                    </a:lnTo>
                    <a:lnTo>
                      <a:pt x="39" y="19"/>
                    </a:lnTo>
                    <a:lnTo>
                      <a:pt x="36" y="19"/>
                    </a:lnTo>
                    <a:lnTo>
                      <a:pt x="31" y="19"/>
                    </a:lnTo>
                    <a:lnTo>
                      <a:pt x="25" y="22"/>
                    </a:lnTo>
                    <a:lnTo>
                      <a:pt x="20" y="25"/>
                    </a:lnTo>
                    <a:lnTo>
                      <a:pt x="16" y="31"/>
                    </a:lnTo>
                    <a:lnTo>
                      <a:pt x="14" y="41"/>
                    </a:lnTo>
                    <a:lnTo>
                      <a:pt x="16" y="55"/>
                    </a:lnTo>
                    <a:lnTo>
                      <a:pt x="21" y="67"/>
                    </a:lnTo>
                    <a:lnTo>
                      <a:pt x="10" y="71"/>
                    </a:lnTo>
                    <a:lnTo>
                      <a:pt x="3" y="56"/>
                    </a:lnTo>
                    <a:lnTo>
                      <a:pt x="0" y="38"/>
                    </a:lnTo>
                    <a:lnTo>
                      <a:pt x="3" y="23"/>
                    </a:lnTo>
                    <a:lnTo>
                      <a:pt x="10" y="14"/>
                    </a:lnTo>
                    <a:lnTo>
                      <a:pt x="18" y="7"/>
                    </a:lnTo>
                    <a:lnTo>
                      <a:pt x="29" y="3"/>
                    </a:lnTo>
                    <a:lnTo>
                      <a:pt x="40" y="1"/>
                    </a:lnTo>
                    <a:lnTo>
                      <a:pt x="77" y="1"/>
                    </a:lnTo>
                    <a:lnTo>
                      <a:pt x="89" y="1"/>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5" name="Freeform 76"/>
              <p:cNvSpPr>
                <a:spLocks/>
              </p:cNvSpPr>
              <p:nvPr/>
            </p:nvSpPr>
            <p:spPr bwMode="auto">
              <a:xfrm>
                <a:off x="5849938" y="2728913"/>
                <a:ext cx="98425" cy="46038"/>
              </a:xfrm>
              <a:custGeom>
                <a:avLst/>
                <a:gdLst>
                  <a:gd name="T0" fmla="*/ 23 w 123"/>
                  <a:gd name="T1" fmla="*/ 0 h 58"/>
                  <a:gd name="T2" fmla="*/ 37 w 123"/>
                  <a:gd name="T3" fmla="*/ 0 h 58"/>
                  <a:gd name="T4" fmla="*/ 37 w 123"/>
                  <a:gd name="T5" fmla="*/ 25 h 58"/>
                  <a:gd name="T6" fmla="*/ 89 w 123"/>
                  <a:gd name="T7" fmla="*/ 25 h 58"/>
                  <a:gd name="T8" fmla="*/ 94 w 123"/>
                  <a:gd name="T9" fmla="*/ 25 h 58"/>
                  <a:gd name="T10" fmla="*/ 100 w 123"/>
                  <a:gd name="T11" fmla="*/ 24 h 58"/>
                  <a:gd name="T12" fmla="*/ 103 w 123"/>
                  <a:gd name="T13" fmla="*/ 22 h 58"/>
                  <a:gd name="T14" fmla="*/ 105 w 123"/>
                  <a:gd name="T15" fmla="*/ 19 h 58"/>
                  <a:gd name="T16" fmla="*/ 107 w 123"/>
                  <a:gd name="T17" fmla="*/ 17 h 58"/>
                  <a:gd name="T18" fmla="*/ 108 w 123"/>
                  <a:gd name="T19" fmla="*/ 13 h 58"/>
                  <a:gd name="T20" fmla="*/ 108 w 123"/>
                  <a:gd name="T21" fmla="*/ 8 h 58"/>
                  <a:gd name="T22" fmla="*/ 107 w 123"/>
                  <a:gd name="T23" fmla="*/ 4 h 58"/>
                  <a:gd name="T24" fmla="*/ 107 w 123"/>
                  <a:gd name="T25" fmla="*/ 2 h 58"/>
                  <a:gd name="T26" fmla="*/ 120 w 123"/>
                  <a:gd name="T27" fmla="*/ 2 h 58"/>
                  <a:gd name="T28" fmla="*/ 122 w 123"/>
                  <a:gd name="T29" fmla="*/ 6 h 58"/>
                  <a:gd name="T30" fmla="*/ 122 w 123"/>
                  <a:gd name="T31" fmla="*/ 10 h 58"/>
                  <a:gd name="T32" fmla="*/ 123 w 123"/>
                  <a:gd name="T33" fmla="*/ 17 h 58"/>
                  <a:gd name="T34" fmla="*/ 122 w 123"/>
                  <a:gd name="T35" fmla="*/ 22 h 58"/>
                  <a:gd name="T36" fmla="*/ 120 w 123"/>
                  <a:gd name="T37" fmla="*/ 28 h 58"/>
                  <a:gd name="T38" fmla="*/ 118 w 123"/>
                  <a:gd name="T39" fmla="*/ 32 h 58"/>
                  <a:gd name="T40" fmla="*/ 115 w 123"/>
                  <a:gd name="T41" fmla="*/ 36 h 58"/>
                  <a:gd name="T42" fmla="*/ 104 w 123"/>
                  <a:gd name="T43" fmla="*/ 41 h 58"/>
                  <a:gd name="T44" fmla="*/ 89 w 123"/>
                  <a:gd name="T45" fmla="*/ 43 h 58"/>
                  <a:gd name="T46" fmla="*/ 37 w 123"/>
                  <a:gd name="T47" fmla="*/ 43 h 58"/>
                  <a:gd name="T48" fmla="*/ 37 w 123"/>
                  <a:gd name="T49" fmla="*/ 58 h 58"/>
                  <a:gd name="T50" fmla="*/ 23 w 123"/>
                  <a:gd name="T51" fmla="*/ 58 h 58"/>
                  <a:gd name="T52" fmla="*/ 23 w 123"/>
                  <a:gd name="T53" fmla="*/ 43 h 58"/>
                  <a:gd name="T54" fmla="*/ 5 w 123"/>
                  <a:gd name="T55" fmla="*/ 43 h 58"/>
                  <a:gd name="T56" fmla="*/ 0 w 123"/>
                  <a:gd name="T57" fmla="*/ 25 h 58"/>
                  <a:gd name="T58" fmla="*/ 23 w 123"/>
                  <a:gd name="T59" fmla="*/ 25 h 58"/>
                  <a:gd name="T60" fmla="*/ 23 w 123"/>
                  <a:gd name="T6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 h="58">
                    <a:moveTo>
                      <a:pt x="23" y="0"/>
                    </a:moveTo>
                    <a:lnTo>
                      <a:pt x="37" y="0"/>
                    </a:lnTo>
                    <a:lnTo>
                      <a:pt x="37" y="25"/>
                    </a:lnTo>
                    <a:lnTo>
                      <a:pt x="89" y="25"/>
                    </a:lnTo>
                    <a:lnTo>
                      <a:pt x="94" y="25"/>
                    </a:lnTo>
                    <a:lnTo>
                      <a:pt x="100" y="24"/>
                    </a:lnTo>
                    <a:lnTo>
                      <a:pt x="103" y="22"/>
                    </a:lnTo>
                    <a:lnTo>
                      <a:pt x="105" y="19"/>
                    </a:lnTo>
                    <a:lnTo>
                      <a:pt x="107" y="17"/>
                    </a:lnTo>
                    <a:lnTo>
                      <a:pt x="108" y="13"/>
                    </a:lnTo>
                    <a:lnTo>
                      <a:pt x="108" y="8"/>
                    </a:lnTo>
                    <a:lnTo>
                      <a:pt x="107" y="4"/>
                    </a:lnTo>
                    <a:lnTo>
                      <a:pt x="107" y="2"/>
                    </a:lnTo>
                    <a:lnTo>
                      <a:pt x="120" y="2"/>
                    </a:lnTo>
                    <a:lnTo>
                      <a:pt x="122" y="6"/>
                    </a:lnTo>
                    <a:lnTo>
                      <a:pt x="122" y="10"/>
                    </a:lnTo>
                    <a:lnTo>
                      <a:pt x="123" y="17"/>
                    </a:lnTo>
                    <a:lnTo>
                      <a:pt x="122" y="22"/>
                    </a:lnTo>
                    <a:lnTo>
                      <a:pt x="120" y="28"/>
                    </a:lnTo>
                    <a:lnTo>
                      <a:pt x="118" y="32"/>
                    </a:lnTo>
                    <a:lnTo>
                      <a:pt x="115" y="36"/>
                    </a:lnTo>
                    <a:lnTo>
                      <a:pt x="104" y="41"/>
                    </a:lnTo>
                    <a:lnTo>
                      <a:pt x="89" y="43"/>
                    </a:lnTo>
                    <a:lnTo>
                      <a:pt x="37" y="43"/>
                    </a:lnTo>
                    <a:lnTo>
                      <a:pt x="37" y="58"/>
                    </a:lnTo>
                    <a:lnTo>
                      <a:pt x="23" y="58"/>
                    </a:lnTo>
                    <a:lnTo>
                      <a:pt x="23" y="43"/>
                    </a:lnTo>
                    <a:lnTo>
                      <a:pt x="5" y="43"/>
                    </a:lnTo>
                    <a:lnTo>
                      <a:pt x="0" y="25"/>
                    </a:lnTo>
                    <a:lnTo>
                      <a:pt x="23" y="25"/>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6" name="Freeform 77"/>
              <p:cNvSpPr>
                <a:spLocks noEditPoints="1"/>
              </p:cNvSpPr>
              <p:nvPr/>
            </p:nvSpPr>
            <p:spPr bwMode="auto">
              <a:xfrm>
                <a:off x="5865813" y="2659063"/>
                <a:ext cx="82550" cy="68263"/>
              </a:xfrm>
              <a:custGeom>
                <a:avLst/>
                <a:gdLst>
                  <a:gd name="T0" fmla="*/ 43 w 103"/>
                  <a:gd name="T1" fmla="*/ 16 h 85"/>
                  <a:gd name="T2" fmla="*/ 35 w 103"/>
                  <a:gd name="T3" fmla="*/ 16 h 85"/>
                  <a:gd name="T4" fmla="*/ 28 w 103"/>
                  <a:gd name="T5" fmla="*/ 19 h 85"/>
                  <a:gd name="T6" fmla="*/ 21 w 103"/>
                  <a:gd name="T7" fmla="*/ 23 h 85"/>
                  <a:gd name="T8" fmla="*/ 16 w 103"/>
                  <a:gd name="T9" fmla="*/ 31 h 85"/>
                  <a:gd name="T10" fmla="*/ 14 w 103"/>
                  <a:gd name="T11" fmla="*/ 41 h 85"/>
                  <a:gd name="T12" fmla="*/ 17 w 103"/>
                  <a:gd name="T13" fmla="*/ 52 h 85"/>
                  <a:gd name="T14" fmla="*/ 24 w 103"/>
                  <a:gd name="T15" fmla="*/ 60 h 85"/>
                  <a:gd name="T16" fmla="*/ 33 w 103"/>
                  <a:gd name="T17" fmla="*/ 65 h 85"/>
                  <a:gd name="T18" fmla="*/ 43 w 103"/>
                  <a:gd name="T19" fmla="*/ 68 h 85"/>
                  <a:gd name="T20" fmla="*/ 43 w 103"/>
                  <a:gd name="T21" fmla="*/ 16 h 85"/>
                  <a:gd name="T22" fmla="*/ 47 w 103"/>
                  <a:gd name="T23" fmla="*/ 0 h 85"/>
                  <a:gd name="T24" fmla="*/ 51 w 103"/>
                  <a:gd name="T25" fmla="*/ 0 h 85"/>
                  <a:gd name="T26" fmla="*/ 55 w 103"/>
                  <a:gd name="T27" fmla="*/ 0 h 85"/>
                  <a:gd name="T28" fmla="*/ 55 w 103"/>
                  <a:gd name="T29" fmla="*/ 68 h 85"/>
                  <a:gd name="T30" fmla="*/ 70 w 103"/>
                  <a:gd name="T31" fmla="*/ 65 h 85"/>
                  <a:gd name="T32" fmla="*/ 81 w 103"/>
                  <a:gd name="T33" fmla="*/ 59 h 85"/>
                  <a:gd name="T34" fmla="*/ 87 w 103"/>
                  <a:gd name="T35" fmla="*/ 48 h 85"/>
                  <a:gd name="T36" fmla="*/ 88 w 103"/>
                  <a:gd name="T37" fmla="*/ 35 h 85"/>
                  <a:gd name="T38" fmla="*/ 87 w 103"/>
                  <a:gd name="T39" fmla="*/ 19 h 85"/>
                  <a:gd name="T40" fmla="*/ 84 w 103"/>
                  <a:gd name="T41" fmla="*/ 8 h 85"/>
                  <a:gd name="T42" fmla="*/ 96 w 103"/>
                  <a:gd name="T43" fmla="*/ 5 h 85"/>
                  <a:gd name="T44" fmla="*/ 99 w 103"/>
                  <a:gd name="T45" fmla="*/ 12 h 85"/>
                  <a:gd name="T46" fmla="*/ 102 w 103"/>
                  <a:gd name="T47" fmla="*/ 23 h 85"/>
                  <a:gd name="T48" fmla="*/ 103 w 103"/>
                  <a:gd name="T49" fmla="*/ 37 h 85"/>
                  <a:gd name="T50" fmla="*/ 100 w 103"/>
                  <a:gd name="T51" fmla="*/ 53 h 85"/>
                  <a:gd name="T52" fmla="*/ 94 w 103"/>
                  <a:gd name="T53" fmla="*/ 67 h 85"/>
                  <a:gd name="T54" fmla="*/ 83 w 103"/>
                  <a:gd name="T55" fmla="*/ 76 h 85"/>
                  <a:gd name="T56" fmla="*/ 70 w 103"/>
                  <a:gd name="T57" fmla="*/ 83 h 85"/>
                  <a:gd name="T58" fmla="*/ 54 w 103"/>
                  <a:gd name="T59" fmla="*/ 85 h 85"/>
                  <a:gd name="T60" fmla="*/ 36 w 103"/>
                  <a:gd name="T61" fmla="*/ 83 h 85"/>
                  <a:gd name="T62" fmla="*/ 22 w 103"/>
                  <a:gd name="T63" fmla="*/ 76 h 85"/>
                  <a:gd name="T64" fmla="*/ 11 w 103"/>
                  <a:gd name="T65" fmla="*/ 68 h 85"/>
                  <a:gd name="T66" fmla="*/ 3 w 103"/>
                  <a:gd name="T67" fmla="*/ 54 h 85"/>
                  <a:gd name="T68" fmla="*/ 0 w 103"/>
                  <a:gd name="T69" fmla="*/ 39 h 85"/>
                  <a:gd name="T70" fmla="*/ 3 w 103"/>
                  <a:gd name="T71" fmla="*/ 26 h 85"/>
                  <a:gd name="T72" fmla="*/ 9 w 103"/>
                  <a:gd name="T73" fmla="*/ 15 h 85"/>
                  <a:gd name="T74" fmla="*/ 17 w 103"/>
                  <a:gd name="T75" fmla="*/ 8 h 85"/>
                  <a:gd name="T76" fmla="*/ 26 w 103"/>
                  <a:gd name="T77" fmla="*/ 2 h 85"/>
                  <a:gd name="T78" fmla="*/ 37 w 103"/>
                  <a:gd name="T79" fmla="*/ 0 h 85"/>
                  <a:gd name="T80" fmla="*/ 47 w 103"/>
                  <a:gd name="T8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85">
                    <a:moveTo>
                      <a:pt x="43" y="16"/>
                    </a:moveTo>
                    <a:lnTo>
                      <a:pt x="35" y="16"/>
                    </a:lnTo>
                    <a:lnTo>
                      <a:pt x="28" y="19"/>
                    </a:lnTo>
                    <a:lnTo>
                      <a:pt x="21" y="23"/>
                    </a:lnTo>
                    <a:lnTo>
                      <a:pt x="16" y="31"/>
                    </a:lnTo>
                    <a:lnTo>
                      <a:pt x="14" y="41"/>
                    </a:lnTo>
                    <a:lnTo>
                      <a:pt x="17" y="52"/>
                    </a:lnTo>
                    <a:lnTo>
                      <a:pt x="24" y="60"/>
                    </a:lnTo>
                    <a:lnTo>
                      <a:pt x="33" y="65"/>
                    </a:lnTo>
                    <a:lnTo>
                      <a:pt x="43" y="68"/>
                    </a:lnTo>
                    <a:lnTo>
                      <a:pt x="43" y="16"/>
                    </a:lnTo>
                    <a:close/>
                    <a:moveTo>
                      <a:pt x="47" y="0"/>
                    </a:moveTo>
                    <a:lnTo>
                      <a:pt x="51" y="0"/>
                    </a:lnTo>
                    <a:lnTo>
                      <a:pt x="55" y="0"/>
                    </a:lnTo>
                    <a:lnTo>
                      <a:pt x="55" y="68"/>
                    </a:lnTo>
                    <a:lnTo>
                      <a:pt x="70" y="65"/>
                    </a:lnTo>
                    <a:lnTo>
                      <a:pt x="81" y="59"/>
                    </a:lnTo>
                    <a:lnTo>
                      <a:pt x="87" y="48"/>
                    </a:lnTo>
                    <a:lnTo>
                      <a:pt x="88" y="35"/>
                    </a:lnTo>
                    <a:lnTo>
                      <a:pt x="87" y="19"/>
                    </a:lnTo>
                    <a:lnTo>
                      <a:pt x="84" y="8"/>
                    </a:lnTo>
                    <a:lnTo>
                      <a:pt x="96" y="5"/>
                    </a:lnTo>
                    <a:lnTo>
                      <a:pt x="99" y="12"/>
                    </a:lnTo>
                    <a:lnTo>
                      <a:pt x="102" y="23"/>
                    </a:lnTo>
                    <a:lnTo>
                      <a:pt x="103" y="37"/>
                    </a:lnTo>
                    <a:lnTo>
                      <a:pt x="100" y="53"/>
                    </a:lnTo>
                    <a:lnTo>
                      <a:pt x="94" y="67"/>
                    </a:lnTo>
                    <a:lnTo>
                      <a:pt x="83" y="76"/>
                    </a:lnTo>
                    <a:lnTo>
                      <a:pt x="70" y="83"/>
                    </a:lnTo>
                    <a:lnTo>
                      <a:pt x="54" y="85"/>
                    </a:lnTo>
                    <a:lnTo>
                      <a:pt x="36" y="83"/>
                    </a:lnTo>
                    <a:lnTo>
                      <a:pt x="22" y="76"/>
                    </a:lnTo>
                    <a:lnTo>
                      <a:pt x="11" y="68"/>
                    </a:lnTo>
                    <a:lnTo>
                      <a:pt x="3" y="54"/>
                    </a:lnTo>
                    <a:lnTo>
                      <a:pt x="0" y="39"/>
                    </a:lnTo>
                    <a:lnTo>
                      <a:pt x="3" y="26"/>
                    </a:lnTo>
                    <a:lnTo>
                      <a:pt x="9" y="15"/>
                    </a:lnTo>
                    <a:lnTo>
                      <a:pt x="17" y="8"/>
                    </a:lnTo>
                    <a:lnTo>
                      <a:pt x="26" y="2"/>
                    </a:lnTo>
                    <a:lnTo>
                      <a:pt x="37" y="0"/>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7" name="Freeform 78"/>
              <p:cNvSpPr>
                <a:spLocks/>
              </p:cNvSpPr>
              <p:nvPr/>
            </p:nvSpPr>
            <p:spPr bwMode="auto">
              <a:xfrm>
                <a:off x="5834063" y="2559050"/>
                <a:ext cx="131763" cy="30163"/>
              </a:xfrm>
              <a:custGeom>
                <a:avLst/>
                <a:gdLst>
                  <a:gd name="T0" fmla="*/ 0 w 164"/>
                  <a:gd name="T1" fmla="*/ 0 h 40"/>
                  <a:gd name="T2" fmla="*/ 16 w 164"/>
                  <a:gd name="T3" fmla="*/ 10 h 40"/>
                  <a:gd name="T4" fmla="*/ 35 w 164"/>
                  <a:gd name="T5" fmla="*/ 18 h 40"/>
                  <a:gd name="T6" fmla="*/ 57 w 164"/>
                  <a:gd name="T7" fmla="*/ 24 h 40"/>
                  <a:gd name="T8" fmla="*/ 82 w 164"/>
                  <a:gd name="T9" fmla="*/ 25 h 40"/>
                  <a:gd name="T10" fmla="*/ 107 w 164"/>
                  <a:gd name="T11" fmla="*/ 24 h 40"/>
                  <a:gd name="T12" fmla="*/ 128 w 164"/>
                  <a:gd name="T13" fmla="*/ 18 h 40"/>
                  <a:gd name="T14" fmla="*/ 148 w 164"/>
                  <a:gd name="T15" fmla="*/ 10 h 40"/>
                  <a:gd name="T16" fmla="*/ 164 w 164"/>
                  <a:gd name="T17" fmla="*/ 0 h 40"/>
                  <a:gd name="T18" fmla="*/ 164 w 164"/>
                  <a:gd name="T19" fmla="*/ 14 h 40"/>
                  <a:gd name="T20" fmla="*/ 149 w 164"/>
                  <a:gd name="T21" fmla="*/ 24 h 40"/>
                  <a:gd name="T22" fmla="*/ 131 w 164"/>
                  <a:gd name="T23" fmla="*/ 32 h 40"/>
                  <a:gd name="T24" fmla="*/ 109 w 164"/>
                  <a:gd name="T25" fmla="*/ 37 h 40"/>
                  <a:gd name="T26" fmla="*/ 82 w 164"/>
                  <a:gd name="T27" fmla="*/ 40 h 40"/>
                  <a:gd name="T28" fmla="*/ 55 w 164"/>
                  <a:gd name="T29" fmla="*/ 37 h 40"/>
                  <a:gd name="T30" fmla="*/ 33 w 164"/>
                  <a:gd name="T31" fmla="*/ 32 h 40"/>
                  <a:gd name="T32" fmla="*/ 15 w 164"/>
                  <a:gd name="T33" fmla="*/ 24 h 40"/>
                  <a:gd name="T34" fmla="*/ 0 w 164"/>
                  <a:gd name="T35" fmla="*/ 14 h 40"/>
                  <a:gd name="T36" fmla="*/ 0 w 164"/>
                  <a:gd name="T3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4" h="40">
                    <a:moveTo>
                      <a:pt x="0" y="0"/>
                    </a:moveTo>
                    <a:lnTo>
                      <a:pt x="16" y="10"/>
                    </a:lnTo>
                    <a:lnTo>
                      <a:pt x="35" y="18"/>
                    </a:lnTo>
                    <a:lnTo>
                      <a:pt x="57" y="24"/>
                    </a:lnTo>
                    <a:lnTo>
                      <a:pt x="82" y="25"/>
                    </a:lnTo>
                    <a:lnTo>
                      <a:pt x="107" y="24"/>
                    </a:lnTo>
                    <a:lnTo>
                      <a:pt x="128" y="18"/>
                    </a:lnTo>
                    <a:lnTo>
                      <a:pt x="148" y="10"/>
                    </a:lnTo>
                    <a:lnTo>
                      <a:pt x="164" y="0"/>
                    </a:lnTo>
                    <a:lnTo>
                      <a:pt x="164" y="14"/>
                    </a:lnTo>
                    <a:lnTo>
                      <a:pt x="149" y="24"/>
                    </a:lnTo>
                    <a:lnTo>
                      <a:pt x="131" y="32"/>
                    </a:lnTo>
                    <a:lnTo>
                      <a:pt x="109" y="37"/>
                    </a:lnTo>
                    <a:lnTo>
                      <a:pt x="82" y="40"/>
                    </a:lnTo>
                    <a:lnTo>
                      <a:pt x="55" y="37"/>
                    </a:lnTo>
                    <a:lnTo>
                      <a:pt x="33" y="32"/>
                    </a:lnTo>
                    <a:lnTo>
                      <a:pt x="15" y="24"/>
                    </a:lnTo>
                    <a:lnTo>
                      <a:pt x="0" y="1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8" name="Freeform 79"/>
              <p:cNvSpPr>
                <a:spLocks noEditPoints="1"/>
              </p:cNvSpPr>
              <p:nvPr/>
            </p:nvSpPr>
            <p:spPr bwMode="auto">
              <a:xfrm>
                <a:off x="5865813" y="2479675"/>
                <a:ext cx="82550" cy="61913"/>
              </a:xfrm>
              <a:custGeom>
                <a:avLst/>
                <a:gdLst>
                  <a:gd name="T0" fmla="*/ 51 w 103"/>
                  <a:gd name="T1" fmla="*/ 19 h 76"/>
                  <a:gd name="T2" fmla="*/ 51 w 103"/>
                  <a:gd name="T3" fmla="*/ 30 h 76"/>
                  <a:gd name="T4" fmla="*/ 52 w 103"/>
                  <a:gd name="T5" fmla="*/ 41 h 76"/>
                  <a:gd name="T6" fmla="*/ 57 w 103"/>
                  <a:gd name="T7" fmla="*/ 50 h 76"/>
                  <a:gd name="T8" fmla="*/ 63 w 103"/>
                  <a:gd name="T9" fmla="*/ 57 h 76"/>
                  <a:gd name="T10" fmla="*/ 73 w 103"/>
                  <a:gd name="T11" fmla="*/ 60 h 76"/>
                  <a:gd name="T12" fmla="*/ 79 w 103"/>
                  <a:gd name="T13" fmla="*/ 59 h 76"/>
                  <a:gd name="T14" fmla="*/ 83 w 103"/>
                  <a:gd name="T15" fmla="*/ 57 h 76"/>
                  <a:gd name="T16" fmla="*/ 85 w 103"/>
                  <a:gd name="T17" fmla="*/ 54 h 76"/>
                  <a:gd name="T18" fmla="*/ 88 w 103"/>
                  <a:gd name="T19" fmla="*/ 52 h 76"/>
                  <a:gd name="T20" fmla="*/ 89 w 103"/>
                  <a:gd name="T21" fmla="*/ 48 h 76"/>
                  <a:gd name="T22" fmla="*/ 89 w 103"/>
                  <a:gd name="T23" fmla="*/ 43 h 76"/>
                  <a:gd name="T24" fmla="*/ 87 w 103"/>
                  <a:gd name="T25" fmla="*/ 31 h 76"/>
                  <a:gd name="T26" fmla="*/ 81 w 103"/>
                  <a:gd name="T27" fmla="*/ 23 h 76"/>
                  <a:gd name="T28" fmla="*/ 73 w 103"/>
                  <a:gd name="T29" fmla="*/ 19 h 76"/>
                  <a:gd name="T30" fmla="*/ 70 w 103"/>
                  <a:gd name="T31" fmla="*/ 19 h 76"/>
                  <a:gd name="T32" fmla="*/ 68 w 103"/>
                  <a:gd name="T33" fmla="*/ 19 h 76"/>
                  <a:gd name="T34" fmla="*/ 51 w 103"/>
                  <a:gd name="T35" fmla="*/ 19 h 76"/>
                  <a:gd name="T36" fmla="*/ 100 w 103"/>
                  <a:gd name="T37" fmla="*/ 0 h 76"/>
                  <a:gd name="T38" fmla="*/ 100 w 103"/>
                  <a:gd name="T39" fmla="*/ 16 h 76"/>
                  <a:gd name="T40" fmla="*/ 88 w 103"/>
                  <a:gd name="T41" fmla="*/ 17 h 76"/>
                  <a:gd name="T42" fmla="*/ 88 w 103"/>
                  <a:gd name="T43" fmla="*/ 17 h 76"/>
                  <a:gd name="T44" fmla="*/ 95 w 103"/>
                  <a:gd name="T45" fmla="*/ 24 h 76"/>
                  <a:gd name="T46" fmla="*/ 100 w 103"/>
                  <a:gd name="T47" fmla="*/ 35 h 76"/>
                  <a:gd name="T48" fmla="*/ 103 w 103"/>
                  <a:gd name="T49" fmla="*/ 48 h 76"/>
                  <a:gd name="T50" fmla="*/ 100 w 103"/>
                  <a:gd name="T51" fmla="*/ 60 h 76"/>
                  <a:gd name="T52" fmla="*/ 94 w 103"/>
                  <a:gd name="T53" fmla="*/ 69 h 76"/>
                  <a:gd name="T54" fmla="*/ 85 w 103"/>
                  <a:gd name="T55" fmla="*/ 75 h 76"/>
                  <a:gd name="T56" fmla="*/ 74 w 103"/>
                  <a:gd name="T57" fmla="*/ 76 h 76"/>
                  <a:gd name="T58" fmla="*/ 62 w 103"/>
                  <a:gd name="T59" fmla="*/ 75 h 76"/>
                  <a:gd name="T60" fmla="*/ 51 w 103"/>
                  <a:gd name="T61" fmla="*/ 67 h 76"/>
                  <a:gd name="T62" fmla="*/ 44 w 103"/>
                  <a:gd name="T63" fmla="*/ 56 h 76"/>
                  <a:gd name="T64" fmla="*/ 40 w 103"/>
                  <a:gd name="T65" fmla="*/ 39 h 76"/>
                  <a:gd name="T66" fmla="*/ 39 w 103"/>
                  <a:gd name="T67" fmla="*/ 19 h 76"/>
                  <a:gd name="T68" fmla="*/ 36 w 103"/>
                  <a:gd name="T69" fmla="*/ 19 h 76"/>
                  <a:gd name="T70" fmla="*/ 31 w 103"/>
                  <a:gd name="T71" fmla="*/ 19 h 76"/>
                  <a:gd name="T72" fmla="*/ 25 w 103"/>
                  <a:gd name="T73" fmla="*/ 20 h 76"/>
                  <a:gd name="T74" fmla="*/ 20 w 103"/>
                  <a:gd name="T75" fmla="*/ 24 h 76"/>
                  <a:gd name="T76" fmla="*/ 16 w 103"/>
                  <a:gd name="T77" fmla="*/ 31 h 76"/>
                  <a:gd name="T78" fmla="*/ 14 w 103"/>
                  <a:gd name="T79" fmla="*/ 41 h 76"/>
                  <a:gd name="T80" fmla="*/ 16 w 103"/>
                  <a:gd name="T81" fmla="*/ 54 h 76"/>
                  <a:gd name="T82" fmla="*/ 21 w 103"/>
                  <a:gd name="T83" fmla="*/ 67 h 76"/>
                  <a:gd name="T84" fmla="*/ 10 w 103"/>
                  <a:gd name="T85" fmla="*/ 69 h 76"/>
                  <a:gd name="T86" fmla="*/ 3 w 103"/>
                  <a:gd name="T87" fmla="*/ 56 h 76"/>
                  <a:gd name="T88" fmla="*/ 0 w 103"/>
                  <a:gd name="T89" fmla="*/ 38 h 76"/>
                  <a:gd name="T90" fmla="*/ 3 w 103"/>
                  <a:gd name="T91" fmla="*/ 23 h 76"/>
                  <a:gd name="T92" fmla="*/ 10 w 103"/>
                  <a:gd name="T93" fmla="*/ 12 h 76"/>
                  <a:gd name="T94" fmla="*/ 18 w 103"/>
                  <a:gd name="T95" fmla="*/ 5 h 76"/>
                  <a:gd name="T96" fmla="*/ 29 w 103"/>
                  <a:gd name="T97" fmla="*/ 2 h 76"/>
                  <a:gd name="T98" fmla="*/ 40 w 103"/>
                  <a:gd name="T99" fmla="*/ 1 h 76"/>
                  <a:gd name="T100" fmla="*/ 77 w 103"/>
                  <a:gd name="T101" fmla="*/ 1 h 76"/>
                  <a:gd name="T102" fmla="*/ 89 w 103"/>
                  <a:gd name="T103" fmla="*/ 1 h 76"/>
                  <a:gd name="T104" fmla="*/ 100 w 103"/>
                  <a:gd name="T10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 h="76">
                    <a:moveTo>
                      <a:pt x="51" y="19"/>
                    </a:moveTo>
                    <a:lnTo>
                      <a:pt x="51" y="30"/>
                    </a:lnTo>
                    <a:lnTo>
                      <a:pt x="52" y="41"/>
                    </a:lnTo>
                    <a:lnTo>
                      <a:pt x="57" y="50"/>
                    </a:lnTo>
                    <a:lnTo>
                      <a:pt x="63" y="57"/>
                    </a:lnTo>
                    <a:lnTo>
                      <a:pt x="73" y="60"/>
                    </a:lnTo>
                    <a:lnTo>
                      <a:pt x="79" y="59"/>
                    </a:lnTo>
                    <a:lnTo>
                      <a:pt x="83" y="57"/>
                    </a:lnTo>
                    <a:lnTo>
                      <a:pt x="85" y="54"/>
                    </a:lnTo>
                    <a:lnTo>
                      <a:pt x="88" y="52"/>
                    </a:lnTo>
                    <a:lnTo>
                      <a:pt x="89" y="48"/>
                    </a:lnTo>
                    <a:lnTo>
                      <a:pt x="89" y="43"/>
                    </a:lnTo>
                    <a:lnTo>
                      <a:pt x="87" y="31"/>
                    </a:lnTo>
                    <a:lnTo>
                      <a:pt x="81" y="23"/>
                    </a:lnTo>
                    <a:lnTo>
                      <a:pt x="73" y="19"/>
                    </a:lnTo>
                    <a:lnTo>
                      <a:pt x="70" y="19"/>
                    </a:lnTo>
                    <a:lnTo>
                      <a:pt x="68" y="19"/>
                    </a:lnTo>
                    <a:lnTo>
                      <a:pt x="51" y="19"/>
                    </a:lnTo>
                    <a:close/>
                    <a:moveTo>
                      <a:pt x="100" y="0"/>
                    </a:moveTo>
                    <a:lnTo>
                      <a:pt x="100" y="16"/>
                    </a:lnTo>
                    <a:lnTo>
                      <a:pt x="88" y="17"/>
                    </a:lnTo>
                    <a:lnTo>
                      <a:pt x="88" y="17"/>
                    </a:lnTo>
                    <a:lnTo>
                      <a:pt x="95" y="24"/>
                    </a:lnTo>
                    <a:lnTo>
                      <a:pt x="100" y="35"/>
                    </a:lnTo>
                    <a:lnTo>
                      <a:pt x="103" y="48"/>
                    </a:lnTo>
                    <a:lnTo>
                      <a:pt x="100" y="60"/>
                    </a:lnTo>
                    <a:lnTo>
                      <a:pt x="94" y="69"/>
                    </a:lnTo>
                    <a:lnTo>
                      <a:pt x="85" y="75"/>
                    </a:lnTo>
                    <a:lnTo>
                      <a:pt x="74" y="76"/>
                    </a:lnTo>
                    <a:lnTo>
                      <a:pt x="62" y="75"/>
                    </a:lnTo>
                    <a:lnTo>
                      <a:pt x="51" y="67"/>
                    </a:lnTo>
                    <a:lnTo>
                      <a:pt x="44" y="56"/>
                    </a:lnTo>
                    <a:lnTo>
                      <a:pt x="40" y="39"/>
                    </a:lnTo>
                    <a:lnTo>
                      <a:pt x="39" y="19"/>
                    </a:lnTo>
                    <a:lnTo>
                      <a:pt x="36" y="19"/>
                    </a:lnTo>
                    <a:lnTo>
                      <a:pt x="31" y="19"/>
                    </a:lnTo>
                    <a:lnTo>
                      <a:pt x="25" y="20"/>
                    </a:lnTo>
                    <a:lnTo>
                      <a:pt x="20" y="24"/>
                    </a:lnTo>
                    <a:lnTo>
                      <a:pt x="16" y="31"/>
                    </a:lnTo>
                    <a:lnTo>
                      <a:pt x="14" y="41"/>
                    </a:lnTo>
                    <a:lnTo>
                      <a:pt x="16" y="54"/>
                    </a:lnTo>
                    <a:lnTo>
                      <a:pt x="21" y="67"/>
                    </a:lnTo>
                    <a:lnTo>
                      <a:pt x="10" y="69"/>
                    </a:lnTo>
                    <a:lnTo>
                      <a:pt x="3" y="56"/>
                    </a:lnTo>
                    <a:lnTo>
                      <a:pt x="0" y="38"/>
                    </a:lnTo>
                    <a:lnTo>
                      <a:pt x="3" y="23"/>
                    </a:lnTo>
                    <a:lnTo>
                      <a:pt x="10" y="12"/>
                    </a:lnTo>
                    <a:lnTo>
                      <a:pt x="18" y="5"/>
                    </a:lnTo>
                    <a:lnTo>
                      <a:pt x="29" y="2"/>
                    </a:lnTo>
                    <a:lnTo>
                      <a:pt x="40" y="1"/>
                    </a:lnTo>
                    <a:lnTo>
                      <a:pt x="77" y="1"/>
                    </a:lnTo>
                    <a:lnTo>
                      <a:pt x="89" y="1"/>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9" name="Freeform 80"/>
              <p:cNvSpPr>
                <a:spLocks/>
              </p:cNvSpPr>
              <p:nvPr/>
            </p:nvSpPr>
            <p:spPr bwMode="auto">
              <a:xfrm>
                <a:off x="5927726" y="2430463"/>
                <a:ext cx="20638" cy="19050"/>
              </a:xfrm>
              <a:custGeom>
                <a:avLst/>
                <a:gdLst>
                  <a:gd name="T0" fmla="*/ 12 w 26"/>
                  <a:gd name="T1" fmla="*/ 0 h 23"/>
                  <a:gd name="T2" fmla="*/ 17 w 26"/>
                  <a:gd name="T3" fmla="*/ 0 h 23"/>
                  <a:gd name="T4" fmla="*/ 21 w 26"/>
                  <a:gd name="T5" fmla="*/ 3 h 23"/>
                  <a:gd name="T6" fmla="*/ 23 w 26"/>
                  <a:gd name="T7" fmla="*/ 4 h 23"/>
                  <a:gd name="T8" fmla="*/ 25 w 26"/>
                  <a:gd name="T9" fmla="*/ 8 h 23"/>
                  <a:gd name="T10" fmla="*/ 26 w 26"/>
                  <a:gd name="T11" fmla="*/ 12 h 23"/>
                  <a:gd name="T12" fmla="*/ 25 w 26"/>
                  <a:gd name="T13" fmla="*/ 16 h 23"/>
                  <a:gd name="T14" fmla="*/ 23 w 26"/>
                  <a:gd name="T15" fmla="*/ 19 h 23"/>
                  <a:gd name="T16" fmla="*/ 21 w 26"/>
                  <a:gd name="T17" fmla="*/ 22 h 23"/>
                  <a:gd name="T18" fmla="*/ 17 w 26"/>
                  <a:gd name="T19" fmla="*/ 23 h 23"/>
                  <a:gd name="T20" fmla="*/ 12 w 26"/>
                  <a:gd name="T21" fmla="*/ 23 h 23"/>
                  <a:gd name="T22" fmla="*/ 8 w 26"/>
                  <a:gd name="T23" fmla="*/ 23 h 23"/>
                  <a:gd name="T24" fmla="*/ 6 w 26"/>
                  <a:gd name="T25" fmla="*/ 22 h 23"/>
                  <a:gd name="T26" fmla="*/ 3 w 26"/>
                  <a:gd name="T27" fmla="*/ 19 h 23"/>
                  <a:gd name="T28" fmla="*/ 2 w 26"/>
                  <a:gd name="T29" fmla="*/ 16 h 23"/>
                  <a:gd name="T30" fmla="*/ 0 w 26"/>
                  <a:gd name="T31" fmla="*/ 12 h 23"/>
                  <a:gd name="T32" fmla="*/ 0 w 26"/>
                  <a:gd name="T33" fmla="*/ 8 h 23"/>
                  <a:gd name="T34" fmla="*/ 3 w 26"/>
                  <a:gd name="T35" fmla="*/ 4 h 23"/>
                  <a:gd name="T36" fmla="*/ 6 w 26"/>
                  <a:gd name="T37" fmla="*/ 3 h 23"/>
                  <a:gd name="T38" fmla="*/ 8 w 26"/>
                  <a:gd name="T39" fmla="*/ 0 h 23"/>
                  <a:gd name="T40" fmla="*/ 12 w 26"/>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3">
                    <a:moveTo>
                      <a:pt x="12" y="0"/>
                    </a:moveTo>
                    <a:lnTo>
                      <a:pt x="17" y="0"/>
                    </a:lnTo>
                    <a:lnTo>
                      <a:pt x="21" y="3"/>
                    </a:lnTo>
                    <a:lnTo>
                      <a:pt x="23" y="4"/>
                    </a:lnTo>
                    <a:lnTo>
                      <a:pt x="25" y="8"/>
                    </a:lnTo>
                    <a:lnTo>
                      <a:pt x="26" y="12"/>
                    </a:lnTo>
                    <a:lnTo>
                      <a:pt x="25" y="16"/>
                    </a:lnTo>
                    <a:lnTo>
                      <a:pt x="23" y="19"/>
                    </a:lnTo>
                    <a:lnTo>
                      <a:pt x="21" y="22"/>
                    </a:lnTo>
                    <a:lnTo>
                      <a:pt x="17" y="23"/>
                    </a:lnTo>
                    <a:lnTo>
                      <a:pt x="12" y="23"/>
                    </a:lnTo>
                    <a:lnTo>
                      <a:pt x="8" y="23"/>
                    </a:lnTo>
                    <a:lnTo>
                      <a:pt x="6" y="22"/>
                    </a:lnTo>
                    <a:lnTo>
                      <a:pt x="3" y="19"/>
                    </a:lnTo>
                    <a:lnTo>
                      <a:pt x="2" y="16"/>
                    </a:lnTo>
                    <a:lnTo>
                      <a:pt x="0" y="12"/>
                    </a:lnTo>
                    <a:lnTo>
                      <a:pt x="0" y="8"/>
                    </a:lnTo>
                    <a:lnTo>
                      <a:pt x="3" y="4"/>
                    </a:lnTo>
                    <a:lnTo>
                      <a:pt x="6" y="3"/>
                    </a:lnTo>
                    <a:lnTo>
                      <a:pt x="8" y="0"/>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90" name="Freeform 81"/>
              <p:cNvSpPr>
                <a:spLocks/>
              </p:cNvSpPr>
              <p:nvPr/>
            </p:nvSpPr>
            <p:spPr bwMode="auto">
              <a:xfrm>
                <a:off x="5868988" y="2338388"/>
                <a:ext cx="79375" cy="65088"/>
              </a:xfrm>
              <a:custGeom>
                <a:avLst/>
                <a:gdLst>
                  <a:gd name="T0" fmla="*/ 97 w 100"/>
                  <a:gd name="T1" fmla="*/ 0 h 82"/>
                  <a:gd name="T2" fmla="*/ 97 w 100"/>
                  <a:gd name="T3" fmla="*/ 15 h 82"/>
                  <a:gd name="T4" fmla="*/ 81 w 100"/>
                  <a:gd name="T5" fmla="*/ 17 h 82"/>
                  <a:gd name="T6" fmla="*/ 81 w 100"/>
                  <a:gd name="T7" fmla="*/ 17 h 82"/>
                  <a:gd name="T8" fmla="*/ 88 w 100"/>
                  <a:gd name="T9" fmla="*/ 21 h 82"/>
                  <a:gd name="T10" fmla="*/ 93 w 100"/>
                  <a:gd name="T11" fmla="*/ 28 h 82"/>
                  <a:gd name="T12" fmla="*/ 97 w 100"/>
                  <a:gd name="T13" fmla="*/ 37 h 82"/>
                  <a:gd name="T14" fmla="*/ 100 w 100"/>
                  <a:gd name="T15" fmla="*/ 49 h 82"/>
                  <a:gd name="T16" fmla="*/ 99 w 100"/>
                  <a:gd name="T17" fmla="*/ 58 h 82"/>
                  <a:gd name="T18" fmla="*/ 95 w 100"/>
                  <a:gd name="T19" fmla="*/ 67 h 82"/>
                  <a:gd name="T20" fmla="*/ 86 w 100"/>
                  <a:gd name="T21" fmla="*/ 76 h 82"/>
                  <a:gd name="T22" fmla="*/ 74 w 100"/>
                  <a:gd name="T23" fmla="*/ 81 h 82"/>
                  <a:gd name="T24" fmla="*/ 56 w 100"/>
                  <a:gd name="T25" fmla="*/ 82 h 82"/>
                  <a:gd name="T26" fmla="*/ 0 w 100"/>
                  <a:gd name="T27" fmla="*/ 82 h 82"/>
                  <a:gd name="T28" fmla="*/ 0 w 100"/>
                  <a:gd name="T29" fmla="*/ 65 h 82"/>
                  <a:gd name="T30" fmla="*/ 54 w 100"/>
                  <a:gd name="T31" fmla="*/ 65 h 82"/>
                  <a:gd name="T32" fmla="*/ 66 w 100"/>
                  <a:gd name="T33" fmla="*/ 63 h 82"/>
                  <a:gd name="T34" fmla="*/ 77 w 100"/>
                  <a:gd name="T35" fmla="*/ 60 h 82"/>
                  <a:gd name="T36" fmla="*/ 82 w 100"/>
                  <a:gd name="T37" fmla="*/ 54 h 82"/>
                  <a:gd name="T38" fmla="*/ 85 w 100"/>
                  <a:gd name="T39" fmla="*/ 43 h 82"/>
                  <a:gd name="T40" fmla="*/ 82 w 100"/>
                  <a:gd name="T41" fmla="*/ 33 h 82"/>
                  <a:gd name="T42" fmla="*/ 77 w 100"/>
                  <a:gd name="T43" fmla="*/ 25 h 82"/>
                  <a:gd name="T44" fmla="*/ 69 w 100"/>
                  <a:gd name="T45" fmla="*/ 19 h 82"/>
                  <a:gd name="T46" fmla="*/ 65 w 100"/>
                  <a:gd name="T47" fmla="*/ 18 h 82"/>
                  <a:gd name="T48" fmla="*/ 59 w 100"/>
                  <a:gd name="T49" fmla="*/ 18 h 82"/>
                  <a:gd name="T50" fmla="*/ 0 w 100"/>
                  <a:gd name="T51" fmla="*/ 18 h 82"/>
                  <a:gd name="T52" fmla="*/ 0 w 100"/>
                  <a:gd name="T53" fmla="*/ 0 h 82"/>
                  <a:gd name="T54" fmla="*/ 70 w 100"/>
                  <a:gd name="T55" fmla="*/ 0 h 82"/>
                  <a:gd name="T56" fmla="*/ 97 w 100"/>
                  <a:gd name="T5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82">
                    <a:moveTo>
                      <a:pt x="97" y="0"/>
                    </a:moveTo>
                    <a:lnTo>
                      <a:pt x="97" y="15"/>
                    </a:lnTo>
                    <a:lnTo>
                      <a:pt x="81" y="17"/>
                    </a:lnTo>
                    <a:lnTo>
                      <a:pt x="81" y="17"/>
                    </a:lnTo>
                    <a:lnTo>
                      <a:pt x="88" y="21"/>
                    </a:lnTo>
                    <a:lnTo>
                      <a:pt x="93" y="28"/>
                    </a:lnTo>
                    <a:lnTo>
                      <a:pt x="97" y="37"/>
                    </a:lnTo>
                    <a:lnTo>
                      <a:pt x="100" y="49"/>
                    </a:lnTo>
                    <a:lnTo>
                      <a:pt x="99" y="58"/>
                    </a:lnTo>
                    <a:lnTo>
                      <a:pt x="95" y="67"/>
                    </a:lnTo>
                    <a:lnTo>
                      <a:pt x="86" y="76"/>
                    </a:lnTo>
                    <a:lnTo>
                      <a:pt x="74" y="81"/>
                    </a:lnTo>
                    <a:lnTo>
                      <a:pt x="56" y="82"/>
                    </a:lnTo>
                    <a:lnTo>
                      <a:pt x="0" y="82"/>
                    </a:lnTo>
                    <a:lnTo>
                      <a:pt x="0" y="65"/>
                    </a:lnTo>
                    <a:lnTo>
                      <a:pt x="54" y="65"/>
                    </a:lnTo>
                    <a:lnTo>
                      <a:pt x="66" y="63"/>
                    </a:lnTo>
                    <a:lnTo>
                      <a:pt x="77" y="60"/>
                    </a:lnTo>
                    <a:lnTo>
                      <a:pt x="82" y="54"/>
                    </a:lnTo>
                    <a:lnTo>
                      <a:pt x="85" y="43"/>
                    </a:lnTo>
                    <a:lnTo>
                      <a:pt x="82" y="33"/>
                    </a:lnTo>
                    <a:lnTo>
                      <a:pt x="77" y="25"/>
                    </a:lnTo>
                    <a:lnTo>
                      <a:pt x="69" y="19"/>
                    </a:lnTo>
                    <a:lnTo>
                      <a:pt x="65" y="18"/>
                    </a:lnTo>
                    <a:lnTo>
                      <a:pt x="59" y="18"/>
                    </a:lnTo>
                    <a:lnTo>
                      <a:pt x="0" y="18"/>
                    </a:lnTo>
                    <a:lnTo>
                      <a:pt x="0" y="0"/>
                    </a:lnTo>
                    <a:lnTo>
                      <a:pt x="70" y="0"/>
                    </a:lnTo>
                    <a:lnTo>
                      <a:pt x="9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91" name="Freeform 82"/>
              <p:cNvSpPr>
                <a:spLocks/>
              </p:cNvSpPr>
              <p:nvPr/>
            </p:nvSpPr>
            <p:spPr bwMode="auto">
              <a:xfrm>
                <a:off x="5927726" y="2298700"/>
                <a:ext cx="20638" cy="19050"/>
              </a:xfrm>
              <a:custGeom>
                <a:avLst/>
                <a:gdLst>
                  <a:gd name="T0" fmla="*/ 12 w 26"/>
                  <a:gd name="T1" fmla="*/ 0 h 23"/>
                  <a:gd name="T2" fmla="*/ 17 w 26"/>
                  <a:gd name="T3" fmla="*/ 0 h 23"/>
                  <a:gd name="T4" fmla="*/ 21 w 26"/>
                  <a:gd name="T5" fmla="*/ 1 h 23"/>
                  <a:gd name="T6" fmla="*/ 23 w 26"/>
                  <a:gd name="T7" fmla="*/ 4 h 23"/>
                  <a:gd name="T8" fmla="*/ 25 w 26"/>
                  <a:gd name="T9" fmla="*/ 8 h 23"/>
                  <a:gd name="T10" fmla="*/ 26 w 26"/>
                  <a:gd name="T11" fmla="*/ 12 h 23"/>
                  <a:gd name="T12" fmla="*/ 25 w 26"/>
                  <a:gd name="T13" fmla="*/ 15 h 23"/>
                  <a:gd name="T14" fmla="*/ 23 w 26"/>
                  <a:gd name="T15" fmla="*/ 19 h 23"/>
                  <a:gd name="T16" fmla="*/ 21 w 26"/>
                  <a:gd name="T17" fmla="*/ 22 h 23"/>
                  <a:gd name="T18" fmla="*/ 17 w 26"/>
                  <a:gd name="T19" fmla="*/ 23 h 23"/>
                  <a:gd name="T20" fmla="*/ 12 w 26"/>
                  <a:gd name="T21" fmla="*/ 23 h 23"/>
                  <a:gd name="T22" fmla="*/ 8 w 26"/>
                  <a:gd name="T23" fmla="*/ 23 h 23"/>
                  <a:gd name="T24" fmla="*/ 6 w 26"/>
                  <a:gd name="T25" fmla="*/ 22 h 23"/>
                  <a:gd name="T26" fmla="*/ 3 w 26"/>
                  <a:gd name="T27" fmla="*/ 19 h 23"/>
                  <a:gd name="T28" fmla="*/ 2 w 26"/>
                  <a:gd name="T29" fmla="*/ 15 h 23"/>
                  <a:gd name="T30" fmla="*/ 0 w 26"/>
                  <a:gd name="T31" fmla="*/ 11 h 23"/>
                  <a:gd name="T32" fmla="*/ 0 w 26"/>
                  <a:gd name="T33" fmla="*/ 8 h 23"/>
                  <a:gd name="T34" fmla="*/ 3 w 26"/>
                  <a:gd name="T35" fmla="*/ 4 h 23"/>
                  <a:gd name="T36" fmla="*/ 6 w 26"/>
                  <a:gd name="T37" fmla="*/ 1 h 23"/>
                  <a:gd name="T38" fmla="*/ 8 w 26"/>
                  <a:gd name="T39" fmla="*/ 0 h 23"/>
                  <a:gd name="T40" fmla="*/ 12 w 26"/>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3">
                    <a:moveTo>
                      <a:pt x="12" y="0"/>
                    </a:moveTo>
                    <a:lnTo>
                      <a:pt x="17" y="0"/>
                    </a:lnTo>
                    <a:lnTo>
                      <a:pt x="21" y="1"/>
                    </a:lnTo>
                    <a:lnTo>
                      <a:pt x="23" y="4"/>
                    </a:lnTo>
                    <a:lnTo>
                      <a:pt x="25" y="8"/>
                    </a:lnTo>
                    <a:lnTo>
                      <a:pt x="26" y="12"/>
                    </a:lnTo>
                    <a:lnTo>
                      <a:pt x="25" y="15"/>
                    </a:lnTo>
                    <a:lnTo>
                      <a:pt x="23" y="19"/>
                    </a:lnTo>
                    <a:lnTo>
                      <a:pt x="21" y="22"/>
                    </a:lnTo>
                    <a:lnTo>
                      <a:pt x="17" y="23"/>
                    </a:lnTo>
                    <a:lnTo>
                      <a:pt x="12" y="23"/>
                    </a:lnTo>
                    <a:lnTo>
                      <a:pt x="8" y="23"/>
                    </a:lnTo>
                    <a:lnTo>
                      <a:pt x="6" y="22"/>
                    </a:lnTo>
                    <a:lnTo>
                      <a:pt x="3" y="19"/>
                    </a:lnTo>
                    <a:lnTo>
                      <a:pt x="2" y="15"/>
                    </a:lnTo>
                    <a:lnTo>
                      <a:pt x="0" y="11"/>
                    </a:lnTo>
                    <a:lnTo>
                      <a:pt x="0" y="8"/>
                    </a:lnTo>
                    <a:lnTo>
                      <a:pt x="3" y="4"/>
                    </a:lnTo>
                    <a:lnTo>
                      <a:pt x="6" y="1"/>
                    </a:lnTo>
                    <a:lnTo>
                      <a:pt x="8" y="0"/>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92" name="Freeform 83"/>
              <p:cNvSpPr>
                <a:spLocks/>
              </p:cNvSpPr>
              <p:nvPr/>
            </p:nvSpPr>
            <p:spPr bwMode="auto">
              <a:xfrm>
                <a:off x="5834063" y="2246313"/>
                <a:ext cx="131763" cy="31750"/>
              </a:xfrm>
              <a:custGeom>
                <a:avLst/>
                <a:gdLst>
                  <a:gd name="T0" fmla="*/ 82 w 164"/>
                  <a:gd name="T1" fmla="*/ 0 h 40"/>
                  <a:gd name="T2" fmla="*/ 109 w 164"/>
                  <a:gd name="T3" fmla="*/ 3 h 40"/>
                  <a:gd name="T4" fmla="*/ 131 w 164"/>
                  <a:gd name="T5" fmla="*/ 8 h 40"/>
                  <a:gd name="T6" fmla="*/ 149 w 164"/>
                  <a:gd name="T7" fmla="*/ 17 h 40"/>
                  <a:gd name="T8" fmla="*/ 164 w 164"/>
                  <a:gd name="T9" fmla="*/ 26 h 40"/>
                  <a:gd name="T10" fmla="*/ 164 w 164"/>
                  <a:gd name="T11" fmla="*/ 40 h 40"/>
                  <a:gd name="T12" fmla="*/ 148 w 164"/>
                  <a:gd name="T13" fmla="*/ 30 h 40"/>
                  <a:gd name="T14" fmla="*/ 128 w 164"/>
                  <a:gd name="T15" fmla="*/ 22 h 40"/>
                  <a:gd name="T16" fmla="*/ 107 w 164"/>
                  <a:gd name="T17" fmla="*/ 17 h 40"/>
                  <a:gd name="T18" fmla="*/ 82 w 164"/>
                  <a:gd name="T19" fmla="*/ 15 h 40"/>
                  <a:gd name="T20" fmla="*/ 56 w 164"/>
                  <a:gd name="T21" fmla="*/ 17 h 40"/>
                  <a:gd name="T22" fmla="*/ 35 w 164"/>
                  <a:gd name="T23" fmla="*/ 22 h 40"/>
                  <a:gd name="T24" fmla="*/ 16 w 164"/>
                  <a:gd name="T25" fmla="*/ 30 h 40"/>
                  <a:gd name="T26" fmla="*/ 0 w 164"/>
                  <a:gd name="T27" fmla="*/ 40 h 40"/>
                  <a:gd name="T28" fmla="*/ 0 w 164"/>
                  <a:gd name="T29" fmla="*/ 26 h 40"/>
                  <a:gd name="T30" fmla="*/ 13 w 164"/>
                  <a:gd name="T31" fmla="*/ 17 h 40"/>
                  <a:gd name="T32" fmla="*/ 33 w 164"/>
                  <a:gd name="T33" fmla="*/ 8 h 40"/>
                  <a:gd name="T34" fmla="*/ 55 w 164"/>
                  <a:gd name="T35" fmla="*/ 2 h 40"/>
                  <a:gd name="T36" fmla="*/ 82 w 164"/>
                  <a:gd name="T3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4" h="40">
                    <a:moveTo>
                      <a:pt x="82" y="0"/>
                    </a:moveTo>
                    <a:lnTo>
                      <a:pt x="109" y="3"/>
                    </a:lnTo>
                    <a:lnTo>
                      <a:pt x="131" y="8"/>
                    </a:lnTo>
                    <a:lnTo>
                      <a:pt x="149" y="17"/>
                    </a:lnTo>
                    <a:lnTo>
                      <a:pt x="164" y="26"/>
                    </a:lnTo>
                    <a:lnTo>
                      <a:pt x="164" y="40"/>
                    </a:lnTo>
                    <a:lnTo>
                      <a:pt x="148" y="30"/>
                    </a:lnTo>
                    <a:lnTo>
                      <a:pt x="128" y="22"/>
                    </a:lnTo>
                    <a:lnTo>
                      <a:pt x="107" y="17"/>
                    </a:lnTo>
                    <a:lnTo>
                      <a:pt x="82" y="15"/>
                    </a:lnTo>
                    <a:lnTo>
                      <a:pt x="56" y="17"/>
                    </a:lnTo>
                    <a:lnTo>
                      <a:pt x="35" y="22"/>
                    </a:lnTo>
                    <a:lnTo>
                      <a:pt x="16" y="30"/>
                    </a:lnTo>
                    <a:lnTo>
                      <a:pt x="0" y="40"/>
                    </a:lnTo>
                    <a:lnTo>
                      <a:pt x="0" y="26"/>
                    </a:lnTo>
                    <a:lnTo>
                      <a:pt x="13" y="17"/>
                    </a:lnTo>
                    <a:lnTo>
                      <a:pt x="33" y="8"/>
                    </a:lnTo>
                    <a:lnTo>
                      <a:pt x="55" y="2"/>
                    </a:lnTo>
                    <a:lnTo>
                      <a:pt x="8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96" name="TextBox 95"/>
          <p:cNvSpPr txBox="1"/>
          <p:nvPr/>
        </p:nvSpPr>
        <p:spPr>
          <a:xfrm>
            <a:off x="7462094" y="6125629"/>
            <a:ext cx="1515158" cy="276999"/>
          </a:xfrm>
          <a:prstGeom prst="rect">
            <a:avLst/>
          </a:prstGeom>
          <a:noFill/>
        </p:spPr>
        <p:txBody>
          <a:bodyPr wrap="none" rtlCol="0">
            <a:spAutoFit/>
          </a:bodyPr>
          <a:lstStyle/>
          <a:p>
            <a:r>
              <a:rPr lang="en-US" sz="1200" dirty="0" smtClean="0"/>
              <a:t>Kojima et al. (2004)</a:t>
            </a:r>
            <a:endParaRPr lang="en-US" sz="1200" dirty="0"/>
          </a:p>
        </p:txBody>
      </p:sp>
    </p:spTree>
    <p:extLst>
      <p:ext uri="{BB962C8B-B14F-4D97-AF65-F5344CB8AC3E}">
        <p14:creationId xmlns:p14="http://schemas.microsoft.com/office/powerpoint/2010/main" val="2402196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10" presetClass="exit" presetSubtype="0" fill="hold" grpId="0" nodeType="withEffect">
                                  <p:stCondLst>
                                    <p:cond delay="0"/>
                                  </p:stCondLst>
                                  <p:childTnLst>
                                    <p:animEffect transition="out" filter="fade">
                                      <p:cBhvr>
                                        <p:cTn id="14" dur="500"/>
                                        <p:tgtEl>
                                          <p:spTgt spid="9"/>
                                        </p:tgtEl>
                                      </p:cBhvr>
                                    </p:animEffect>
                                    <p:set>
                                      <p:cBhvr>
                                        <p:cTn id="15" dur="1" fill="hold">
                                          <p:stCondLst>
                                            <p:cond delay="499"/>
                                          </p:stCondLst>
                                        </p:cTn>
                                        <p:tgtEl>
                                          <p:spTgt spid="9"/>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62495"/>
                                        </p:tgtEl>
                                        <p:attrNameLst>
                                          <p:attrName>style.visibility</p:attrName>
                                        </p:attrNameLst>
                                      </p:cBhvr>
                                      <p:to>
                                        <p:strVal val="visible"/>
                                      </p:to>
                                    </p:set>
                                    <p:animEffect transition="in" filter="fade">
                                      <p:cBhvr>
                                        <p:cTn id="25" dur="500"/>
                                        <p:tgtEl>
                                          <p:spTgt spid="62495"/>
                                        </p:tgtEl>
                                      </p:cBhvr>
                                    </p:animEffect>
                                  </p:childTnLst>
                                </p:cTn>
                              </p:par>
                              <p:par>
                                <p:cTn id="26" presetID="1" presetClass="entr" presetSubtype="0" fill="hold" grpId="0" nodeType="withEffect">
                                  <p:stCondLst>
                                    <p:cond delay="0"/>
                                  </p:stCondLst>
                                  <p:childTnLst>
                                    <p:set>
                                      <p:cBhvr>
                                        <p:cTn id="27" dur="1" fill="hold">
                                          <p:stCondLst>
                                            <p:cond delay="0"/>
                                          </p:stCondLst>
                                        </p:cTn>
                                        <p:tgtEl>
                                          <p:spTgt spid="9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1" grpId="0"/>
      <p:bldP spid="16" grpId="0" animBg="1"/>
      <p:bldP spid="9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Multi-rate models of learning (the two-state model)</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9" name="Object 8"/>
          <p:cNvGraphicFramePr>
            <a:graphicFrameLocks noChangeAspect="1"/>
          </p:cNvGraphicFramePr>
          <p:nvPr>
            <p:extLst>
              <p:ext uri="{D42A27DB-BD31-4B8C-83A1-F6EECF244321}">
                <p14:modId xmlns:p14="http://schemas.microsoft.com/office/powerpoint/2010/main" val="3802823537"/>
              </p:ext>
            </p:extLst>
          </p:nvPr>
        </p:nvGraphicFramePr>
        <p:xfrm>
          <a:off x="3535065" y="3375263"/>
          <a:ext cx="2500859" cy="675908"/>
        </p:xfrm>
        <a:graphic>
          <a:graphicData uri="http://schemas.openxmlformats.org/presentationml/2006/ole">
            <mc:AlternateContent xmlns:mc="http://schemas.openxmlformats.org/markup-compatibility/2006">
              <mc:Choice xmlns:v="urn:schemas-microsoft-com:vml" Requires="v">
                <p:oleObj spid="_x0000_s19039" name="Equation" r:id="rId3" imgW="939600" imgH="253800" progId="Equation.DSMT4">
                  <p:embed/>
                </p:oleObj>
              </mc:Choice>
              <mc:Fallback>
                <p:oleObj name="Equation" r:id="rId3" imgW="939600" imgH="253800" progId="Equation.DSMT4">
                  <p:embed/>
                  <p:pic>
                    <p:nvPicPr>
                      <p:cNvPr id="0" name=""/>
                      <p:cNvPicPr/>
                      <p:nvPr/>
                    </p:nvPicPr>
                    <p:blipFill>
                      <a:blip r:embed="rId4"/>
                      <a:stretch>
                        <a:fillRect/>
                      </a:stretch>
                    </p:blipFill>
                    <p:spPr>
                      <a:xfrm>
                        <a:off x="3535065" y="3375263"/>
                        <a:ext cx="2500859" cy="675908"/>
                      </a:xfrm>
                      <a:prstGeom prst="rect">
                        <a:avLst/>
                      </a:prstGeom>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3913728457"/>
              </p:ext>
            </p:extLst>
          </p:nvPr>
        </p:nvGraphicFramePr>
        <p:xfrm>
          <a:off x="5862198" y="1610138"/>
          <a:ext cx="2215002" cy="592747"/>
        </p:xfrm>
        <a:graphic>
          <a:graphicData uri="http://schemas.openxmlformats.org/presentationml/2006/ole">
            <mc:AlternateContent xmlns:mc="http://schemas.openxmlformats.org/markup-compatibility/2006">
              <mc:Choice xmlns:v="urn:schemas-microsoft-com:vml" Requires="v">
                <p:oleObj spid="_x0000_s19040" name="Equation" r:id="rId5" imgW="901440" imgH="241200" progId="Equation.DSMT4">
                  <p:embed/>
                </p:oleObj>
              </mc:Choice>
              <mc:Fallback>
                <p:oleObj name="Equation" r:id="rId5" imgW="901440" imgH="241200" progId="Equation.DSMT4">
                  <p:embed/>
                  <p:pic>
                    <p:nvPicPr>
                      <p:cNvPr id="0" name=""/>
                      <p:cNvPicPr/>
                      <p:nvPr/>
                    </p:nvPicPr>
                    <p:blipFill>
                      <a:blip r:embed="rId6"/>
                      <a:stretch>
                        <a:fillRect/>
                      </a:stretch>
                    </p:blipFill>
                    <p:spPr>
                      <a:xfrm>
                        <a:off x="5862198" y="1610138"/>
                        <a:ext cx="2215002" cy="592747"/>
                      </a:xfrm>
                      <a:prstGeom prst="rect">
                        <a:avLst/>
                      </a:prstGeom>
                    </p:spPr>
                  </p:pic>
                </p:oleObj>
              </mc:Fallback>
            </mc:AlternateContent>
          </a:graphicData>
        </a:graphic>
      </p:graphicFrame>
      <p:graphicFrame>
        <p:nvGraphicFramePr>
          <p:cNvPr id="11" name="Object 10"/>
          <p:cNvGraphicFramePr>
            <a:graphicFrameLocks noChangeAspect="1"/>
          </p:cNvGraphicFramePr>
          <p:nvPr>
            <p:extLst>
              <p:ext uri="{D42A27DB-BD31-4B8C-83A1-F6EECF244321}">
                <p14:modId xmlns:p14="http://schemas.microsoft.com/office/powerpoint/2010/main" val="4220338039"/>
              </p:ext>
            </p:extLst>
          </p:nvPr>
        </p:nvGraphicFramePr>
        <p:xfrm>
          <a:off x="6569060" y="2486780"/>
          <a:ext cx="991980" cy="554342"/>
        </p:xfrm>
        <a:graphic>
          <a:graphicData uri="http://schemas.openxmlformats.org/presentationml/2006/ole">
            <mc:AlternateContent xmlns:mc="http://schemas.openxmlformats.org/markup-compatibility/2006">
              <mc:Choice xmlns:v="urn:schemas-microsoft-com:vml" Requires="v">
                <p:oleObj spid="_x0000_s19041" name="Equation" r:id="rId7" imgW="431640" imgH="241200" progId="Equation.DSMT4">
                  <p:embed/>
                </p:oleObj>
              </mc:Choice>
              <mc:Fallback>
                <p:oleObj name="Equation" r:id="rId7" imgW="431640" imgH="241200" progId="Equation.DSMT4">
                  <p:embed/>
                  <p:pic>
                    <p:nvPicPr>
                      <p:cNvPr id="0" name=""/>
                      <p:cNvPicPr/>
                      <p:nvPr/>
                    </p:nvPicPr>
                    <p:blipFill>
                      <a:blip r:embed="rId8"/>
                      <a:stretch>
                        <a:fillRect/>
                      </a:stretch>
                    </p:blipFill>
                    <p:spPr>
                      <a:xfrm>
                        <a:off x="6569060" y="2486780"/>
                        <a:ext cx="991980" cy="554342"/>
                      </a:xfrm>
                      <a:prstGeom prst="rect">
                        <a:avLst/>
                      </a:prstGeom>
                    </p:spPr>
                  </p:pic>
                </p:oleObj>
              </mc:Fallback>
            </mc:AlternateContent>
          </a:graphicData>
        </a:graphic>
      </p:graphicFrame>
      <p:grpSp>
        <p:nvGrpSpPr>
          <p:cNvPr id="16" name="Group 15"/>
          <p:cNvGrpSpPr/>
          <p:nvPr/>
        </p:nvGrpSpPr>
        <p:grpSpPr>
          <a:xfrm>
            <a:off x="350853" y="1662370"/>
            <a:ext cx="4462712" cy="540515"/>
            <a:chOff x="350853" y="1662370"/>
            <a:chExt cx="4462712" cy="540515"/>
          </a:xfrm>
        </p:grpSpPr>
        <p:graphicFrame>
          <p:nvGraphicFramePr>
            <p:cNvPr id="7" name="Object 6"/>
            <p:cNvGraphicFramePr>
              <a:graphicFrameLocks noChangeAspect="1"/>
            </p:cNvGraphicFramePr>
            <p:nvPr>
              <p:extLst>
                <p:ext uri="{D42A27DB-BD31-4B8C-83A1-F6EECF244321}">
                  <p14:modId xmlns:p14="http://schemas.microsoft.com/office/powerpoint/2010/main" val="3758266571"/>
                </p:ext>
              </p:extLst>
            </p:nvPr>
          </p:nvGraphicFramePr>
          <p:xfrm>
            <a:off x="1922055" y="1662370"/>
            <a:ext cx="2891510" cy="540515"/>
          </p:xfrm>
          <a:graphic>
            <a:graphicData uri="http://schemas.openxmlformats.org/presentationml/2006/ole">
              <mc:AlternateContent xmlns:mc="http://schemas.openxmlformats.org/markup-compatibility/2006">
                <mc:Choice xmlns:v="urn:schemas-microsoft-com:vml" Requires="v">
                  <p:oleObj spid="_x0000_s19042" name="Equation" r:id="rId9" imgW="1358640" imgH="253800" progId="Equation.DSMT4">
                    <p:embed/>
                  </p:oleObj>
                </mc:Choice>
                <mc:Fallback>
                  <p:oleObj name="Equation" r:id="rId9" imgW="1358640" imgH="253800" progId="Equation.DSMT4">
                    <p:embed/>
                    <p:pic>
                      <p:nvPicPr>
                        <p:cNvPr id="0" name=""/>
                        <p:cNvPicPr/>
                        <p:nvPr/>
                      </p:nvPicPr>
                      <p:blipFill>
                        <a:blip r:embed="rId10"/>
                        <a:stretch>
                          <a:fillRect/>
                        </a:stretch>
                      </p:blipFill>
                      <p:spPr>
                        <a:xfrm>
                          <a:off x="1922055" y="1662370"/>
                          <a:ext cx="2891510" cy="540515"/>
                        </a:xfrm>
                        <a:prstGeom prst="rect">
                          <a:avLst/>
                        </a:prstGeom>
                      </p:spPr>
                    </p:pic>
                  </p:oleObj>
                </mc:Fallback>
              </mc:AlternateContent>
            </a:graphicData>
          </a:graphic>
        </p:graphicFrame>
        <p:sp>
          <p:nvSpPr>
            <p:cNvPr id="12" name="TextBox 11"/>
            <p:cNvSpPr txBox="1"/>
            <p:nvPr/>
          </p:nvSpPr>
          <p:spPr>
            <a:xfrm>
              <a:off x="350853" y="1747961"/>
              <a:ext cx="1454244" cy="369332"/>
            </a:xfrm>
            <a:prstGeom prst="rect">
              <a:avLst/>
            </a:prstGeom>
            <a:noFill/>
          </p:spPr>
          <p:txBody>
            <a:bodyPr wrap="none" rtlCol="0">
              <a:spAutoFit/>
            </a:bodyPr>
            <a:lstStyle/>
            <a:p>
              <a:r>
                <a:rPr lang="en-US" dirty="0" smtClean="0"/>
                <a:t>“Fast” State:</a:t>
              </a:r>
              <a:endParaRPr lang="en-US" dirty="0"/>
            </a:p>
          </p:txBody>
        </p:sp>
      </p:grpSp>
      <p:grpSp>
        <p:nvGrpSpPr>
          <p:cNvPr id="2" name="Group 1"/>
          <p:cNvGrpSpPr/>
          <p:nvPr/>
        </p:nvGrpSpPr>
        <p:grpSpPr>
          <a:xfrm>
            <a:off x="350853" y="2486780"/>
            <a:ext cx="4577927" cy="554037"/>
            <a:chOff x="350853" y="2486780"/>
            <a:chExt cx="4577927" cy="554037"/>
          </a:xfrm>
        </p:grpSpPr>
        <p:graphicFrame>
          <p:nvGraphicFramePr>
            <p:cNvPr id="8" name="Object 7"/>
            <p:cNvGraphicFramePr>
              <a:graphicFrameLocks noChangeAspect="1"/>
            </p:cNvGraphicFramePr>
            <p:nvPr>
              <p:extLst>
                <p:ext uri="{D42A27DB-BD31-4B8C-83A1-F6EECF244321}">
                  <p14:modId xmlns:p14="http://schemas.microsoft.com/office/powerpoint/2010/main" val="948965663"/>
                </p:ext>
              </p:extLst>
            </p:nvPr>
          </p:nvGraphicFramePr>
          <p:xfrm>
            <a:off x="1922055" y="2486780"/>
            <a:ext cx="3006725" cy="554037"/>
          </p:xfrm>
          <a:graphic>
            <a:graphicData uri="http://schemas.openxmlformats.org/presentationml/2006/ole">
              <mc:AlternateContent xmlns:mc="http://schemas.openxmlformats.org/markup-compatibility/2006">
                <mc:Choice xmlns:v="urn:schemas-microsoft-com:vml" Requires="v">
                  <p:oleObj spid="_x0000_s19043" name="Equation" r:id="rId11" imgW="1307880" imgH="241200" progId="Equation.DSMT4">
                    <p:embed/>
                  </p:oleObj>
                </mc:Choice>
                <mc:Fallback>
                  <p:oleObj name="Equation" r:id="rId11" imgW="1307880" imgH="241200" progId="Equation.DSMT4">
                    <p:embed/>
                    <p:pic>
                      <p:nvPicPr>
                        <p:cNvPr id="0" name=""/>
                        <p:cNvPicPr/>
                        <p:nvPr/>
                      </p:nvPicPr>
                      <p:blipFill>
                        <a:blip r:embed="rId12"/>
                        <a:stretch>
                          <a:fillRect/>
                        </a:stretch>
                      </p:blipFill>
                      <p:spPr>
                        <a:xfrm>
                          <a:off x="1922055" y="2486780"/>
                          <a:ext cx="3006725" cy="554037"/>
                        </a:xfrm>
                        <a:prstGeom prst="rect">
                          <a:avLst/>
                        </a:prstGeom>
                      </p:spPr>
                    </p:pic>
                  </p:oleObj>
                </mc:Fallback>
              </mc:AlternateContent>
            </a:graphicData>
          </a:graphic>
        </p:graphicFrame>
        <p:sp>
          <p:nvSpPr>
            <p:cNvPr id="13" name="TextBox 12"/>
            <p:cNvSpPr txBox="1"/>
            <p:nvPr/>
          </p:nvSpPr>
          <p:spPr>
            <a:xfrm>
              <a:off x="350853" y="2579132"/>
              <a:ext cx="1505540" cy="369332"/>
            </a:xfrm>
            <a:prstGeom prst="rect">
              <a:avLst/>
            </a:prstGeom>
            <a:noFill/>
          </p:spPr>
          <p:txBody>
            <a:bodyPr wrap="none" rtlCol="0">
              <a:spAutoFit/>
            </a:bodyPr>
            <a:lstStyle/>
            <a:p>
              <a:r>
                <a:rPr lang="en-US" dirty="0" smtClean="0"/>
                <a:t>“Slow” State:</a:t>
              </a:r>
              <a:endParaRPr lang="en-US" dirty="0"/>
            </a:p>
          </p:txBody>
        </p:sp>
      </p:grpSp>
      <p:graphicFrame>
        <p:nvGraphicFramePr>
          <p:cNvPr id="14" name="Object 13"/>
          <p:cNvGraphicFramePr>
            <a:graphicFrameLocks noChangeAspect="1"/>
          </p:cNvGraphicFramePr>
          <p:nvPr>
            <p:extLst>
              <p:ext uri="{D42A27DB-BD31-4B8C-83A1-F6EECF244321}">
                <p14:modId xmlns:p14="http://schemas.microsoft.com/office/powerpoint/2010/main" val="2385078552"/>
              </p:ext>
            </p:extLst>
          </p:nvPr>
        </p:nvGraphicFramePr>
        <p:xfrm>
          <a:off x="3611875" y="4158695"/>
          <a:ext cx="2179900" cy="509587"/>
        </p:xfrm>
        <a:graphic>
          <a:graphicData uri="http://schemas.openxmlformats.org/presentationml/2006/ole">
            <mc:AlternateContent xmlns:mc="http://schemas.openxmlformats.org/markup-compatibility/2006">
              <mc:Choice xmlns:v="urn:schemas-microsoft-com:vml" Requires="v">
                <p:oleObj spid="_x0000_s19044" name="Equation" r:id="rId13" imgW="977760" imgH="228600" progId="Equation.DSMT4">
                  <p:embed/>
                </p:oleObj>
              </mc:Choice>
              <mc:Fallback>
                <p:oleObj name="Equation" r:id="rId13" imgW="977760" imgH="228600" progId="Equation.DSMT4">
                  <p:embed/>
                  <p:pic>
                    <p:nvPicPr>
                      <p:cNvPr id="0" name=""/>
                      <p:cNvPicPr/>
                      <p:nvPr/>
                    </p:nvPicPr>
                    <p:blipFill>
                      <a:blip r:embed="rId14"/>
                      <a:stretch>
                        <a:fillRect/>
                      </a:stretch>
                    </p:blipFill>
                    <p:spPr>
                      <a:xfrm>
                        <a:off x="3611875" y="4158695"/>
                        <a:ext cx="2179900" cy="509587"/>
                      </a:xfrm>
                      <a:prstGeom prst="rect">
                        <a:avLst/>
                      </a:prstGeom>
                    </p:spPr>
                  </p:pic>
                </p:oleObj>
              </mc:Fallback>
            </mc:AlternateContent>
          </a:graphicData>
        </a:graphic>
      </p:graphicFrame>
      <p:sp>
        <p:nvSpPr>
          <p:cNvPr id="15" name="TextBox 14"/>
          <p:cNvSpPr txBox="1"/>
          <p:nvPr/>
        </p:nvSpPr>
        <p:spPr>
          <a:xfrm>
            <a:off x="7462094" y="6125629"/>
            <a:ext cx="1439818" cy="276999"/>
          </a:xfrm>
          <a:prstGeom prst="rect">
            <a:avLst/>
          </a:prstGeom>
          <a:noFill/>
        </p:spPr>
        <p:txBody>
          <a:bodyPr wrap="none" rtlCol="0">
            <a:spAutoFit/>
          </a:bodyPr>
          <a:lstStyle/>
          <a:p>
            <a:r>
              <a:rPr lang="en-US" sz="1200" dirty="0" smtClean="0"/>
              <a:t>Smith et al. (2006)</a:t>
            </a:r>
            <a:endParaRPr lang="en-US" sz="1200" dirty="0"/>
          </a:p>
        </p:txBody>
      </p:sp>
      <p:sp>
        <p:nvSpPr>
          <p:cNvPr id="17" name="TextBox 16"/>
          <p:cNvSpPr txBox="1"/>
          <p:nvPr/>
        </p:nvSpPr>
        <p:spPr>
          <a:xfrm>
            <a:off x="885120" y="5080415"/>
            <a:ext cx="7719405" cy="646331"/>
          </a:xfrm>
          <a:prstGeom prst="rect">
            <a:avLst/>
          </a:prstGeom>
          <a:noFill/>
        </p:spPr>
        <p:txBody>
          <a:bodyPr wrap="square" rtlCol="0">
            <a:spAutoFit/>
          </a:bodyPr>
          <a:lstStyle/>
          <a:p>
            <a:pPr algn="ctr"/>
            <a:r>
              <a:rPr lang="en-US" dirty="0" smtClean="0"/>
              <a:t>The fast state </a:t>
            </a:r>
            <a:r>
              <a:rPr lang="en-US" i="1" dirty="0" smtClean="0"/>
              <a:t>learns quickly</a:t>
            </a:r>
            <a:r>
              <a:rPr lang="en-US" dirty="0" smtClean="0"/>
              <a:t> but </a:t>
            </a:r>
            <a:r>
              <a:rPr lang="en-US" i="1" dirty="0" smtClean="0"/>
              <a:t>rapidly forgets, </a:t>
            </a:r>
            <a:r>
              <a:rPr lang="en-US" dirty="0" smtClean="0"/>
              <a:t>whereas the slow state </a:t>
            </a:r>
            <a:r>
              <a:rPr lang="en-US" i="1" dirty="0" smtClean="0"/>
              <a:t>learns slowly</a:t>
            </a:r>
            <a:r>
              <a:rPr lang="en-US" dirty="0" smtClean="0"/>
              <a:t> but </a:t>
            </a:r>
            <a:r>
              <a:rPr lang="en-US" i="1" dirty="0" smtClean="0"/>
              <a:t>retains</a:t>
            </a:r>
            <a:r>
              <a:rPr lang="en-US" dirty="0" smtClean="0"/>
              <a:t> what it learns.</a:t>
            </a:r>
            <a:endParaRPr lang="en-US" i="1" dirty="0"/>
          </a:p>
        </p:txBody>
      </p:sp>
    </p:spTree>
    <p:extLst>
      <p:ext uri="{BB962C8B-B14F-4D97-AF65-F5344CB8AC3E}">
        <p14:creationId xmlns:p14="http://schemas.microsoft.com/office/powerpoint/2010/main" val="2178717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Learning a constant perturbation using two states</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229865257"/>
              </p:ext>
            </p:extLst>
          </p:nvPr>
        </p:nvGraphicFramePr>
        <p:xfrm>
          <a:off x="456942" y="1124700"/>
          <a:ext cx="685800" cy="228600"/>
        </p:xfrm>
        <a:graphic>
          <a:graphicData uri="http://schemas.openxmlformats.org/presentationml/2006/ole">
            <mc:AlternateContent xmlns:mc="http://schemas.openxmlformats.org/markup-compatibility/2006">
              <mc:Choice xmlns:v="urn:schemas-microsoft-com:vml" Requires="v">
                <p:oleObj spid="_x0000_s21986" name="Equation" r:id="rId3" imgW="685800" imgH="228600" progId="Equation.DSMT4">
                  <p:embed/>
                </p:oleObj>
              </mc:Choice>
              <mc:Fallback>
                <p:oleObj name="Equation" r:id="rId3" imgW="685800" imgH="228600" progId="Equation.DSMT4">
                  <p:embed/>
                  <p:pic>
                    <p:nvPicPr>
                      <p:cNvPr id="0" name=""/>
                      <p:cNvPicPr/>
                      <p:nvPr/>
                    </p:nvPicPr>
                    <p:blipFill>
                      <a:blip r:embed="rId4"/>
                      <a:stretch>
                        <a:fillRect/>
                      </a:stretch>
                    </p:blipFill>
                    <p:spPr>
                      <a:xfrm>
                        <a:off x="456942" y="1124700"/>
                        <a:ext cx="685800" cy="228600"/>
                      </a:xfrm>
                      <a:prstGeom prst="rect">
                        <a:avLst/>
                      </a:prstGeom>
                    </p:spPr>
                  </p:pic>
                </p:oleObj>
              </mc:Fallback>
            </mc:AlternateContent>
          </a:graphicData>
        </a:graphic>
      </p:graphicFrame>
      <p:graphicFrame>
        <p:nvGraphicFramePr>
          <p:cNvPr id="8" name="Object 7"/>
          <p:cNvGraphicFramePr>
            <a:graphicFrameLocks noChangeAspect="1"/>
          </p:cNvGraphicFramePr>
          <p:nvPr>
            <p:extLst>
              <p:ext uri="{D42A27DB-BD31-4B8C-83A1-F6EECF244321}">
                <p14:modId xmlns:p14="http://schemas.microsoft.com/office/powerpoint/2010/main" val="3565155637"/>
              </p:ext>
            </p:extLst>
          </p:nvPr>
        </p:nvGraphicFramePr>
        <p:xfrm>
          <a:off x="440150" y="1470345"/>
          <a:ext cx="673100" cy="228600"/>
        </p:xfrm>
        <a:graphic>
          <a:graphicData uri="http://schemas.openxmlformats.org/presentationml/2006/ole">
            <mc:AlternateContent xmlns:mc="http://schemas.openxmlformats.org/markup-compatibility/2006">
              <mc:Choice xmlns:v="urn:schemas-microsoft-com:vml" Requires="v">
                <p:oleObj spid="_x0000_s21987" name="Equation" r:id="rId5" imgW="672840" imgH="228600" progId="Equation.DSMT4">
                  <p:embed/>
                </p:oleObj>
              </mc:Choice>
              <mc:Fallback>
                <p:oleObj name="Equation" r:id="rId5" imgW="672840" imgH="228600" progId="Equation.DSMT4">
                  <p:embed/>
                  <p:pic>
                    <p:nvPicPr>
                      <p:cNvPr id="0" name=""/>
                      <p:cNvPicPr/>
                      <p:nvPr/>
                    </p:nvPicPr>
                    <p:blipFill>
                      <a:blip r:embed="rId6"/>
                      <a:stretch>
                        <a:fillRect/>
                      </a:stretch>
                    </p:blipFill>
                    <p:spPr>
                      <a:xfrm>
                        <a:off x="440150" y="1470345"/>
                        <a:ext cx="673100" cy="228600"/>
                      </a:xfrm>
                      <a:prstGeom prst="rect">
                        <a:avLst/>
                      </a:prstGeom>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3289791920"/>
              </p:ext>
            </p:extLst>
          </p:nvPr>
        </p:nvGraphicFramePr>
        <p:xfrm>
          <a:off x="436563" y="1854395"/>
          <a:ext cx="635000" cy="241300"/>
        </p:xfrm>
        <a:graphic>
          <a:graphicData uri="http://schemas.openxmlformats.org/presentationml/2006/ole">
            <mc:AlternateContent xmlns:mc="http://schemas.openxmlformats.org/markup-compatibility/2006">
              <mc:Choice xmlns:v="urn:schemas-microsoft-com:vml" Requires="v">
                <p:oleObj spid="_x0000_s21988" name="Equation" r:id="rId7" imgW="634680" imgH="241200" progId="Equation.DSMT4">
                  <p:embed/>
                </p:oleObj>
              </mc:Choice>
              <mc:Fallback>
                <p:oleObj name="Equation" r:id="rId7" imgW="634680" imgH="241200" progId="Equation.DSMT4">
                  <p:embed/>
                  <p:pic>
                    <p:nvPicPr>
                      <p:cNvPr id="0" name=""/>
                      <p:cNvPicPr/>
                      <p:nvPr/>
                    </p:nvPicPr>
                    <p:blipFill>
                      <a:blip r:embed="rId8"/>
                      <a:stretch>
                        <a:fillRect/>
                      </a:stretch>
                    </p:blipFill>
                    <p:spPr>
                      <a:xfrm>
                        <a:off x="436563" y="1854395"/>
                        <a:ext cx="635000" cy="241300"/>
                      </a:xfrm>
                      <a:prstGeom prst="rect">
                        <a:avLst/>
                      </a:prstGeom>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3883136551"/>
              </p:ext>
            </p:extLst>
          </p:nvPr>
        </p:nvGraphicFramePr>
        <p:xfrm>
          <a:off x="436563" y="2238445"/>
          <a:ext cx="622300" cy="241300"/>
        </p:xfrm>
        <a:graphic>
          <a:graphicData uri="http://schemas.openxmlformats.org/presentationml/2006/ole">
            <mc:AlternateContent xmlns:mc="http://schemas.openxmlformats.org/markup-compatibility/2006">
              <mc:Choice xmlns:v="urn:schemas-microsoft-com:vml" Requires="v">
                <p:oleObj spid="_x0000_s21989" name="Equation" r:id="rId9" imgW="622080" imgH="241200" progId="Equation.DSMT4">
                  <p:embed/>
                </p:oleObj>
              </mc:Choice>
              <mc:Fallback>
                <p:oleObj name="Equation" r:id="rId9" imgW="622080" imgH="241200" progId="Equation.DSMT4">
                  <p:embed/>
                  <p:pic>
                    <p:nvPicPr>
                      <p:cNvPr id="0" name=""/>
                      <p:cNvPicPr/>
                      <p:nvPr/>
                    </p:nvPicPr>
                    <p:blipFill>
                      <a:blip r:embed="rId10"/>
                      <a:stretch>
                        <a:fillRect/>
                      </a:stretch>
                    </p:blipFill>
                    <p:spPr>
                      <a:xfrm>
                        <a:off x="436563" y="2238445"/>
                        <a:ext cx="622300" cy="241300"/>
                      </a:xfrm>
                      <a:prstGeom prst="rect">
                        <a:avLst/>
                      </a:prstGeom>
                    </p:spPr>
                  </p:pic>
                </p:oleObj>
              </mc:Fallback>
            </mc:AlternateContent>
          </a:graphicData>
        </a:graphic>
      </p:graphicFrame>
      <p:sp>
        <p:nvSpPr>
          <p:cNvPr id="14" name="Freeform 264"/>
          <p:cNvSpPr>
            <a:spLocks/>
          </p:cNvSpPr>
          <p:nvPr/>
        </p:nvSpPr>
        <p:spPr bwMode="auto">
          <a:xfrm>
            <a:off x="3211513" y="1854200"/>
            <a:ext cx="3643313" cy="2308225"/>
          </a:xfrm>
          <a:custGeom>
            <a:avLst/>
            <a:gdLst>
              <a:gd name="T0" fmla="*/ 585 w 2295"/>
              <a:gd name="T1" fmla="*/ 0 h 1454"/>
              <a:gd name="T2" fmla="*/ 1710 w 2295"/>
              <a:gd name="T3" fmla="*/ 0 h 1454"/>
              <a:gd name="T4" fmla="*/ 1716 w 2295"/>
              <a:gd name="T5" fmla="*/ 1 h 1454"/>
              <a:gd name="T6" fmla="*/ 1722 w 2295"/>
              <a:gd name="T7" fmla="*/ 4 h 1454"/>
              <a:gd name="T8" fmla="*/ 1725 w 2295"/>
              <a:gd name="T9" fmla="*/ 10 h 1454"/>
              <a:gd name="T10" fmla="*/ 1727 w 2295"/>
              <a:gd name="T11" fmla="*/ 16 h 1454"/>
              <a:gd name="T12" fmla="*/ 1738 w 2295"/>
              <a:gd name="T13" fmla="*/ 1421 h 1454"/>
              <a:gd name="T14" fmla="*/ 2295 w 2295"/>
              <a:gd name="T15" fmla="*/ 1421 h 1454"/>
              <a:gd name="T16" fmla="*/ 2295 w 2295"/>
              <a:gd name="T17" fmla="*/ 1454 h 1454"/>
              <a:gd name="T18" fmla="*/ 1721 w 2295"/>
              <a:gd name="T19" fmla="*/ 1454 h 1454"/>
              <a:gd name="T20" fmla="*/ 1715 w 2295"/>
              <a:gd name="T21" fmla="*/ 1452 h 1454"/>
              <a:gd name="T22" fmla="*/ 1709 w 2295"/>
              <a:gd name="T23" fmla="*/ 1449 h 1454"/>
              <a:gd name="T24" fmla="*/ 1706 w 2295"/>
              <a:gd name="T25" fmla="*/ 1443 h 1454"/>
              <a:gd name="T26" fmla="*/ 1705 w 2295"/>
              <a:gd name="T27" fmla="*/ 1437 h 1454"/>
              <a:gd name="T28" fmla="*/ 1694 w 2295"/>
              <a:gd name="T29" fmla="*/ 33 h 1454"/>
              <a:gd name="T30" fmla="*/ 602 w 2295"/>
              <a:gd name="T31" fmla="*/ 33 h 1454"/>
              <a:gd name="T32" fmla="*/ 590 w 2295"/>
              <a:gd name="T33" fmla="*/ 1437 h 1454"/>
              <a:gd name="T34" fmla="*/ 588 w 2295"/>
              <a:gd name="T35" fmla="*/ 1443 h 1454"/>
              <a:gd name="T36" fmla="*/ 585 w 2295"/>
              <a:gd name="T37" fmla="*/ 1449 h 1454"/>
              <a:gd name="T38" fmla="*/ 579 w 2295"/>
              <a:gd name="T39" fmla="*/ 1452 h 1454"/>
              <a:gd name="T40" fmla="*/ 572 w 2295"/>
              <a:gd name="T41" fmla="*/ 1454 h 1454"/>
              <a:gd name="T42" fmla="*/ 0 w 2295"/>
              <a:gd name="T43" fmla="*/ 1454 h 1454"/>
              <a:gd name="T44" fmla="*/ 0 w 2295"/>
              <a:gd name="T45" fmla="*/ 1421 h 1454"/>
              <a:gd name="T46" fmla="*/ 556 w 2295"/>
              <a:gd name="T47" fmla="*/ 1421 h 1454"/>
              <a:gd name="T48" fmla="*/ 568 w 2295"/>
              <a:gd name="T49" fmla="*/ 16 h 1454"/>
              <a:gd name="T50" fmla="*/ 569 w 2295"/>
              <a:gd name="T51" fmla="*/ 10 h 1454"/>
              <a:gd name="T52" fmla="*/ 572 w 2295"/>
              <a:gd name="T53" fmla="*/ 4 h 1454"/>
              <a:gd name="T54" fmla="*/ 579 w 2295"/>
              <a:gd name="T55" fmla="*/ 1 h 1454"/>
              <a:gd name="T56" fmla="*/ 585 w 2295"/>
              <a:gd name="T57" fmla="*/ 0 h 1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95" h="1454">
                <a:moveTo>
                  <a:pt x="585" y="0"/>
                </a:moveTo>
                <a:lnTo>
                  <a:pt x="1710" y="0"/>
                </a:lnTo>
                <a:lnTo>
                  <a:pt x="1716" y="1"/>
                </a:lnTo>
                <a:lnTo>
                  <a:pt x="1722" y="4"/>
                </a:lnTo>
                <a:lnTo>
                  <a:pt x="1725" y="10"/>
                </a:lnTo>
                <a:lnTo>
                  <a:pt x="1727" y="16"/>
                </a:lnTo>
                <a:lnTo>
                  <a:pt x="1738" y="1421"/>
                </a:lnTo>
                <a:lnTo>
                  <a:pt x="2295" y="1421"/>
                </a:lnTo>
                <a:lnTo>
                  <a:pt x="2295" y="1454"/>
                </a:lnTo>
                <a:lnTo>
                  <a:pt x="1721" y="1454"/>
                </a:lnTo>
                <a:lnTo>
                  <a:pt x="1715" y="1452"/>
                </a:lnTo>
                <a:lnTo>
                  <a:pt x="1709" y="1449"/>
                </a:lnTo>
                <a:lnTo>
                  <a:pt x="1706" y="1443"/>
                </a:lnTo>
                <a:lnTo>
                  <a:pt x="1705" y="1437"/>
                </a:lnTo>
                <a:lnTo>
                  <a:pt x="1694" y="33"/>
                </a:lnTo>
                <a:lnTo>
                  <a:pt x="602" y="33"/>
                </a:lnTo>
                <a:lnTo>
                  <a:pt x="590" y="1437"/>
                </a:lnTo>
                <a:lnTo>
                  <a:pt x="588" y="1443"/>
                </a:lnTo>
                <a:lnTo>
                  <a:pt x="585" y="1449"/>
                </a:lnTo>
                <a:lnTo>
                  <a:pt x="579" y="1452"/>
                </a:lnTo>
                <a:lnTo>
                  <a:pt x="572" y="1454"/>
                </a:lnTo>
                <a:lnTo>
                  <a:pt x="0" y="1454"/>
                </a:lnTo>
                <a:lnTo>
                  <a:pt x="0" y="1421"/>
                </a:lnTo>
                <a:lnTo>
                  <a:pt x="556" y="1421"/>
                </a:lnTo>
                <a:lnTo>
                  <a:pt x="568" y="16"/>
                </a:lnTo>
                <a:lnTo>
                  <a:pt x="569" y="10"/>
                </a:lnTo>
                <a:lnTo>
                  <a:pt x="572" y="4"/>
                </a:lnTo>
                <a:lnTo>
                  <a:pt x="579" y="1"/>
                </a:lnTo>
                <a:lnTo>
                  <a:pt x="58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580" name="Group 21579"/>
          <p:cNvGrpSpPr/>
          <p:nvPr/>
        </p:nvGrpSpPr>
        <p:grpSpPr>
          <a:xfrm>
            <a:off x="1879600" y="1314450"/>
            <a:ext cx="5176838" cy="4527550"/>
            <a:chOff x="1879600" y="1314450"/>
            <a:chExt cx="5176838" cy="4527550"/>
          </a:xfrm>
        </p:grpSpPr>
        <p:grpSp>
          <p:nvGrpSpPr>
            <p:cNvPr id="21578" name="Group 21577"/>
            <p:cNvGrpSpPr/>
            <p:nvPr/>
          </p:nvGrpSpPr>
          <p:grpSpPr>
            <a:xfrm>
              <a:off x="3170238" y="5037138"/>
              <a:ext cx="3886200" cy="804862"/>
              <a:chOff x="3170238" y="5037138"/>
              <a:chExt cx="3886200" cy="804862"/>
            </a:xfrm>
          </p:grpSpPr>
          <p:sp>
            <p:nvSpPr>
              <p:cNvPr id="19" name="Line 269"/>
              <p:cNvSpPr>
                <a:spLocks noChangeShapeType="1"/>
              </p:cNvSpPr>
              <p:nvPr/>
            </p:nvSpPr>
            <p:spPr bwMode="auto">
              <a:xfrm>
                <a:off x="3236913" y="5037138"/>
                <a:ext cx="3608388" cy="0"/>
              </a:xfrm>
              <a:prstGeom prst="line">
                <a:avLst/>
              </a:prstGeom>
              <a:noFill/>
              <a:ln w="1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270"/>
              <p:cNvSpPr>
                <a:spLocks noChangeShapeType="1"/>
              </p:cNvSpPr>
              <p:nvPr/>
            </p:nvSpPr>
            <p:spPr bwMode="auto">
              <a:xfrm>
                <a:off x="3236913" y="5037138"/>
                <a:ext cx="0" cy="122237"/>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271"/>
              <p:cNvSpPr>
                <a:spLocks noEditPoints="1"/>
              </p:cNvSpPr>
              <p:nvPr/>
            </p:nvSpPr>
            <p:spPr bwMode="auto">
              <a:xfrm>
                <a:off x="3170238" y="5308600"/>
                <a:ext cx="122238" cy="187325"/>
              </a:xfrm>
              <a:custGeom>
                <a:avLst/>
                <a:gdLst>
                  <a:gd name="T0" fmla="*/ 38 w 77"/>
                  <a:gd name="T1" fmla="*/ 12 h 118"/>
                  <a:gd name="T2" fmla="*/ 31 w 77"/>
                  <a:gd name="T3" fmla="*/ 14 h 118"/>
                  <a:gd name="T4" fmla="*/ 24 w 77"/>
                  <a:gd name="T5" fmla="*/ 20 h 118"/>
                  <a:gd name="T6" fmla="*/ 19 w 77"/>
                  <a:gd name="T7" fmla="*/ 29 h 118"/>
                  <a:gd name="T8" fmla="*/ 16 w 77"/>
                  <a:gd name="T9" fmla="*/ 43 h 118"/>
                  <a:gd name="T10" fmla="*/ 15 w 77"/>
                  <a:gd name="T11" fmla="*/ 60 h 118"/>
                  <a:gd name="T12" fmla="*/ 16 w 77"/>
                  <a:gd name="T13" fmla="*/ 76 h 118"/>
                  <a:gd name="T14" fmla="*/ 19 w 77"/>
                  <a:gd name="T15" fmla="*/ 89 h 118"/>
                  <a:gd name="T16" fmla="*/ 24 w 77"/>
                  <a:gd name="T17" fmla="*/ 99 h 118"/>
                  <a:gd name="T18" fmla="*/ 30 w 77"/>
                  <a:gd name="T19" fmla="*/ 105 h 118"/>
                  <a:gd name="T20" fmla="*/ 38 w 77"/>
                  <a:gd name="T21" fmla="*/ 107 h 118"/>
                  <a:gd name="T22" fmla="*/ 47 w 77"/>
                  <a:gd name="T23" fmla="*/ 104 h 118"/>
                  <a:gd name="T24" fmla="*/ 53 w 77"/>
                  <a:gd name="T25" fmla="*/ 98 h 118"/>
                  <a:gd name="T26" fmla="*/ 58 w 77"/>
                  <a:gd name="T27" fmla="*/ 88 h 118"/>
                  <a:gd name="T28" fmla="*/ 60 w 77"/>
                  <a:gd name="T29" fmla="*/ 75 h 118"/>
                  <a:gd name="T30" fmla="*/ 61 w 77"/>
                  <a:gd name="T31" fmla="*/ 59 h 118"/>
                  <a:gd name="T32" fmla="*/ 60 w 77"/>
                  <a:gd name="T33" fmla="*/ 44 h 118"/>
                  <a:gd name="T34" fmla="*/ 58 w 77"/>
                  <a:gd name="T35" fmla="*/ 30 h 118"/>
                  <a:gd name="T36" fmla="*/ 53 w 77"/>
                  <a:gd name="T37" fmla="*/ 20 h 118"/>
                  <a:gd name="T38" fmla="*/ 47 w 77"/>
                  <a:gd name="T39" fmla="*/ 14 h 118"/>
                  <a:gd name="T40" fmla="*/ 38 w 77"/>
                  <a:gd name="T41" fmla="*/ 12 h 118"/>
                  <a:gd name="T42" fmla="*/ 39 w 77"/>
                  <a:gd name="T43" fmla="*/ 0 h 118"/>
                  <a:gd name="T44" fmla="*/ 52 w 77"/>
                  <a:gd name="T45" fmla="*/ 2 h 118"/>
                  <a:gd name="T46" fmla="*/ 63 w 77"/>
                  <a:gd name="T47" fmla="*/ 10 h 118"/>
                  <a:gd name="T48" fmla="*/ 71 w 77"/>
                  <a:gd name="T49" fmla="*/ 22 h 118"/>
                  <a:gd name="T50" fmla="*/ 75 w 77"/>
                  <a:gd name="T51" fmla="*/ 38 h 118"/>
                  <a:gd name="T52" fmla="*/ 77 w 77"/>
                  <a:gd name="T53" fmla="*/ 58 h 118"/>
                  <a:gd name="T54" fmla="*/ 75 w 77"/>
                  <a:gd name="T55" fmla="*/ 80 h 118"/>
                  <a:gd name="T56" fmla="*/ 70 w 77"/>
                  <a:gd name="T57" fmla="*/ 96 h 118"/>
                  <a:gd name="T58" fmla="*/ 62 w 77"/>
                  <a:gd name="T59" fmla="*/ 108 h 118"/>
                  <a:gd name="T60" fmla="*/ 51 w 77"/>
                  <a:gd name="T61" fmla="*/ 116 h 118"/>
                  <a:gd name="T62" fmla="*/ 37 w 77"/>
                  <a:gd name="T63" fmla="*/ 118 h 118"/>
                  <a:gd name="T64" fmla="*/ 25 w 77"/>
                  <a:gd name="T65" fmla="*/ 116 h 118"/>
                  <a:gd name="T66" fmla="*/ 15 w 77"/>
                  <a:gd name="T67" fmla="*/ 109 h 118"/>
                  <a:gd name="T68" fmla="*/ 7 w 77"/>
                  <a:gd name="T69" fmla="*/ 97 h 118"/>
                  <a:gd name="T70" fmla="*/ 2 w 77"/>
                  <a:gd name="T71" fmla="*/ 81 h 118"/>
                  <a:gd name="T72" fmla="*/ 0 w 77"/>
                  <a:gd name="T73" fmla="*/ 60 h 118"/>
                  <a:gd name="T74" fmla="*/ 1 w 77"/>
                  <a:gd name="T75" fmla="*/ 42 h 118"/>
                  <a:gd name="T76" fmla="*/ 5 w 77"/>
                  <a:gd name="T77" fmla="*/ 27 h 118"/>
                  <a:gd name="T78" fmla="*/ 11 w 77"/>
                  <a:gd name="T79" fmla="*/ 15 h 118"/>
                  <a:gd name="T80" fmla="*/ 19 w 77"/>
                  <a:gd name="T81" fmla="*/ 7 h 118"/>
                  <a:gd name="T82" fmla="*/ 28 w 77"/>
                  <a:gd name="T83" fmla="*/ 2 h 118"/>
                  <a:gd name="T84" fmla="*/ 39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8" y="12"/>
                    </a:moveTo>
                    <a:lnTo>
                      <a:pt x="31" y="14"/>
                    </a:lnTo>
                    <a:lnTo>
                      <a:pt x="24" y="20"/>
                    </a:lnTo>
                    <a:lnTo>
                      <a:pt x="19" y="29"/>
                    </a:lnTo>
                    <a:lnTo>
                      <a:pt x="16" y="43"/>
                    </a:lnTo>
                    <a:lnTo>
                      <a:pt x="15" y="60"/>
                    </a:lnTo>
                    <a:lnTo>
                      <a:pt x="16" y="76"/>
                    </a:lnTo>
                    <a:lnTo>
                      <a:pt x="19" y="89"/>
                    </a:lnTo>
                    <a:lnTo>
                      <a:pt x="24" y="99"/>
                    </a:lnTo>
                    <a:lnTo>
                      <a:pt x="30" y="105"/>
                    </a:lnTo>
                    <a:lnTo>
                      <a:pt x="38" y="107"/>
                    </a:lnTo>
                    <a:lnTo>
                      <a:pt x="47" y="104"/>
                    </a:lnTo>
                    <a:lnTo>
                      <a:pt x="53" y="98"/>
                    </a:lnTo>
                    <a:lnTo>
                      <a:pt x="58" y="88"/>
                    </a:lnTo>
                    <a:lnTo>
                      <a:pt x="60" y="75"/>
                    </a:lnTo>
                    <a:lnTo>
                      <a:pt x="61" y="59"/>
                    </a:lnTo>
                    <a:lnTo>
                      <a:pt x="60" y="44"/>
                    </a:lnTo>
                    <a:lnTo>
                      <a:pt x="58" y="30"/>
                    </a:lnTo>
                    <a:lnTo>
                      <a:pt x="53" y="20"/>
                    </a:lnTo>
                    <a:lnTo>
                      <a:pt x="47" y="14"/>
                    </a:lnTo>
                    <a:lnTo>
                      <a:pt x="38" y="12"/>
                    </a:lnTo>
                    <a:close/>
                    <a:moveTo>
                      <a:pt x="39" y="0"/>
                    </a:moveTo>
                    <a:lnTo>
                      <a:pt x="52" y="2"/>
                    </a:lnTo>
                    <a:lnTo>
                      <a:pt x="63" y="10"/>
                    </a:lnTo>
                    <a:lnTo>
                      <a:pt x="71" y="22"/>
                    </a:lnTo>
                    <a:lnTo>
                      <a:pt x="75" y="38"/>
                    </a:lnTo>
                    <a:lnTo>
                      <a:pt x="77" y="58"/>
                    </a:lnTo>
                    <a:lnTo>
                      <a:pt x="75" y="80"/>
                    </a:lnTo>
                    <a:lnTo>
                      <a:pt x="70" y="96"/>
                    </a:lnTo>
                    <a:lnTo>
                      <a:pt x="62" y="108"/>
                    </a:lnTo>
                    <a:lnTo>
                      <a:pt x="51" y="116"/>
                    </a:lnTo>
                    <a:lnTo>
                      <a:pt x="37" y="118"/>
                    </a:lnTo>
                    <a:lnTo>
                      <a:pt x="25" y="116"/>
                    </a:lnTo>
                    <a:lnTo>
                      <a:pt x="15" y="109"/>
                    </a:lnTo>
                    <a:lnTo>
                      <a:pt x="7" y="97"/>
                    </a:lnTo>
                    <a:lnTo>
                      <a:pt x="2" y="81"/>
                    </a:lnTo>
                    <a:lnTo>
                      <a:pt x="0" y="60"/>
                    </a:lnTo>
                    <a:lnTo>
                      <a:pt x="1" y="42"/>
                    </a:lnTo>
                    <a:lnTo>
                      <a:pt x="5" y="27"/>
                    </a:lnTo>
                    <a:lnTo>
                      <a:pt x="11" y="15"/>
                    </a:lnTo>
                    <a:lnTo>
                      <a:pt x="19" y="7"/>
                    </a:lnTo>
                    <a:lnTo>
                      <a:pt x="28" y="2"/>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Line 272"/>
              <p:cNvSpPr>
                <a:spLocks noChangeShapeType="1"/>
              </p:cNvSpPr>
              <p:nvPr/>
            </p:nvSpPr>
            <p:spPr bwMode="auto">
              <a:xfrm>
                <a:off x="4140200" y="5037138"/>
                <a:ext cx="0" cy="122237"/>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Freeform 273"/>
              <p:cNvSpPr>
                <a:spLocks/>
              </p:cNvSpPr>
              <p:nvPr/>
            </p:nvSpPr>
            <p:spPr bwMode="auto">
              <a:xfrm>
                <a:off x="3995738" y="5311775"/>
                <a:ext cx="112713" cy="184150"/>
              </a:xfrm>
              <a:custGeom>
                <a:avLst/>
                <a:gdLst>
                  <a:gd name="T0" fmla="*/ 14 w 71"/>
                  <a:gd name="T1" fmla="*/ 0 h 116"/>
                  <a:gd name="T2" fmla="*/ 68 w 71"/>
                  <a:gd name="T3" fmla="*/ 0 h 116"/>
                  <a:gd name="T4" fmla="*/ 68 w 71"/>
                  <a:gd name="T5" fmla="*/ 13 h 116"/>
                  <a:gd name="T6" fmla="*/ 25 w 71"/>
                  <a:gd name="T7" fmla="*/ 13 h 116"/>
                  <a:gd name="T8" fmla="*/ 21 w 71"/>
                  <a:gd name="T9" fmla="*/ 43 h 116"/>
                  <a:gd name="T10" fmla="*/ 23 w 71"/>
                  <a:gd name="T11" fmla="*/ 43 h 116"/>
                  <a:gd name="T12" fmla="*/ 26 w 71"/>
                  <a:gd name="T13" fmla="*/ 43 h 116"/>
                  <a:gd name="T14" fmla="*/ 30 w 71"/>
                  <a:gd name="T15" fmla="*/ 42 h 116"/>
                  <a:gd name="T16" fmla="*/ 43 w 71"/>
                  <a:gd name="T17" fmla="*/ 44 h 116"/>
                  <a:gd name="T18" fmla="*/ 54 w 71"/>
                  <a:gd name="T19" fmla="*/ 49 h 116"/>
                  <a:gd name="T20" fmla="*/ 62 w 71"/>
                  <a:gd name="T21" fmla="*/ 55 h 116"/>
                  <a:gd name="T22" fmla="*/ 68 w 71"/>
                  <a:gd name="T23" fmla="*/ 65 h 116"/>
                  <a:gd name="T24" fmla="*/ 71 w 71"/>
                  <a:gd name="T25" fmla="*/ 78 h 116"/>
                  <a:gd name="T26" fmla="*/ 68 w 71"/>
                  <a:gd name="T27" fmla="*/ 90 h 116"/>
                  <a:gd name="T28" fmla="*/ 63 w 71"/>
                  <a:gd name="T29" fmla="*/ 101 h 116"/>
                  <a:gd name="T30" fmla="*/ 54 w 71"/>
                  <a:gd name="T31" fmla="*/ 109 h 116"/>
                  <a:gd name="T32" fmla="*/ 42 w 71"/>
                  <a:gd name="T33" fmla="*/ 115 h 116"/>
                  <a:gd name="T34" fmla="*/ 28 w 71"/>
                  <a:gd name="T35" fmla="*/ 116 h 116"/>
                  <a:gd name="T36" fmla="*/ 17 w 71"/>
                  <a:gd name="T37" fmla="*/ 115 h 116"/>
                  <a:gd name="T38" fmla="*/ 7 w 71"/>
                  <a:gd name="T39" fmla="*/ 113 h 116"/>
                  <a:gd name="T40" fmla="*/ 0 w 71"/>
                  <a:gd name="T41" fmla="*/ 109 h 116"/>
                  <a:gd name="T42" fmla="*/ 4 w 71"/>
                  <a:gd name="T43" fmla="*/ 98 h 116"/>
                  <a:gd name="T44" fmla="*/ 14 w 71"/>
                  <a:gd name="T45" fmla="*/ 102 h 116"/>
                  <a:gd name="T46" fmla="*/ 28 w 71"/>
                  <a:gd name="T47" fmla="*/ 104 h 116"/>
                  <a:gd name="T48" fmla="*/ 38 w 71"/>
                  <a:gd name="T49" fmla="*/ 102 h 116"/>
                  <a:gd name="T50" fmla="*/ 47 w 71"/>
                  <a:gd name="T51" fmla="*/ 97 h 116"/>
                  <a:gd name="T52" fmla="*/ 53 w 71"/>
                  <a:gd name="T53" fmla="*/ 90 h 116"/>
                  <a:gd name="T54" fmla="*/ 55 w 71"/>
                  <a:gd name="T55" fmla="*/ 79 h 116"/>
                  <a:gd name="T56" fmla="*/ 54 w 71"/>
                  <a:gd name="T57" fmla="*/ 71 h 116"/>
                  <a:gd name="T58" fmla="*/ 50 w 71"/>
                  <a:gd name="T59" fmla="*/ 64 h 116"/>
                  <a:gd name="T60" fmla="*/ 44 w 71"/>
                  <a:gd name="T61" fmla="*/ 59 h 116"/>
                  <a:gd name="T62" fmla="*/ 34 w 71"/>
                  <a:gd name="T63" fmla="*/ 56 h 116"/>
                  <a:gd name="T64" fmla="*/ 22 w 71"/>
                  <a:gd name="T65" fmla="*/ 54 h 116"/>
                  <a:gd name="T66" fmla="*/ 16 w 71"/>
                  <a:gd name="T67" fmla="*/ 55 h 116"/>
                  <a:gd name="T68" fmla="*/ 11 w 71"/>
                  <a:gd name="T69" fmla="*/ 55 h 116"/>
                  <a:gd name="T70" fmla="*/ 7 w 71"/>
                  <a:gd name="T71" fmla="*/ 55 h 116"/>
                  <a:gd name="T72" fmla="*/ 14 w 71"/>
                  <a:gd name="T7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 h="116">
                    <a:moveTo>
                      <a:pt x="14" y="0"/>
                    </a:moveTo>
                    <a:lnTo>
                      <a:pt x="68" y="0"/>
                    </a:lnTo>
                    <a:lnTo>
                      <a:pt x="68" y="13"/>
                    </a:lnTo>
                    <a:lnTo>
                      <a:pt x="25" y="13"/>
                    </a:lnTo>
                    <a:lnTo>
                      <a:pt x="21" y="43"/>
                    </a:lnTo>
                    <a:lnTo>
                      <a:pt x="23" y="43"/>
                    </a:lnTo>
                    <a:lnTo>
                      <a:pt x="26" y="43"/>
                    </a:lnTo>
                    <a:lnTo>
                      <a:pt x="30" y="42"/>
                    </a:lnTo>
                    <a:lnTo>
                      <a:pt x="43" y="44"/>
                    </a:lnTo>
                    <a:lnTo>
                      <a:pt x="54" y="49"/>
                    </a:lnTo>
                    <a:lnTo>
                      <a:pt x="62" y="55"/>
                    </a:lnTo>
                    <a:lnTo>
                      <a:pt x="68" y="65"/>
                    </a:lnTo>
                    <a:lnTo>
                      <a:pt x="71" y="78"/>
                    </a:lnTo>
                    <a:lnTo>
                      <a:pt x="68" y="90"/>
                    </a:lnTo>
                    <a:lnTo>
                      <a:pt x="63" y="101"/>
                    </a:lnTo>
                    <a:lnTo>
                      <a:pt x="54" y="109"/>
                    </a:lnTo>
                    <a:lnTo>
                      <a:pt x="42" y="115"/>
                    </a:lnTo>
                    <a:lnTo>
                      <a:pt x="28" y="116"/>
                    </a:lnTo>
                    <a:lnTo>
                      <a:pt x="17" y="115"/>
                    </a:lnTo>
                    <a:lnTo>
                      <a:pt x="7" y="113"/>
                    </a:lnTo>
                    <a:lnTo>
                      <a:pt x="0" y="109"/>
                    </a:lnTo>
                    <a:lnTo>
                      <a:pt x="4" y="98"/>
                    </a:lnTo>
                    <a:lnTo>
                      <a:pt x="14" y="102"/>
                    </a:lnTo>
                    <a:lnTo>
                      <a:pt x="28" y="104"/>
                    </a:lnTo>
                    <a:lnTo>
                      <a:pt x="38" y="102"/>
                    </a:lnTo>
                    <a:lnTo>
                      <a:pt x="47" y="97"/>
                    </a:lnTo>
                    <a:lnTo>
                      <a:pt x="53" y="90"/>
                    </a:lnTo>
                    <a:lnTo>
                      <a:pt x="55" y="79"/>
                    </a:lnTo>
                    <a:lnTo>
                      <a:pt x="54" y="71"/>
                    </a:lnTo>
                    <a:lnTo>
                      <a:pt x="50" y="64"/>
                    </a:lnTo>
                    <a:lnTo>
                      <a:pt x="44" y="59"/>
                    </a:lnTo>
                    <a:lnTo>
                      <a:pt x="34" y="56"/>
                    </a:lnTo>
                    <a:lnTo>
                      <a:pt x="22" y="54"/>
                    </a:lnTo>
                    <a:lnTo>
                      <a:pt x="16" y="55"/>
                    </a:lnTo>
                    <a:lnTo>
                      <a:pt x="11" y="55"/>
                    </a:lnTo>
                    <a:lnTo>
                      <a:pt x="7" y="55"/>
                    </a:lnTo>
                    <a:lnTo>
                      <a:pt x="1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74"/>
              <p:cNvSpPr>
                <a:spLocks noEditPoints="1"/>
              </p:cNvSpPr>
              <p:nvPr/>
            </p:nvSpPr>
            <p:spPr bwMode="auto">
              <a:xfrm>
                <a:off x="4149725" y="5308600"/>
                <a:ext cx="122238" cy="187325"/>
              </a:xfrm>
              <a:custGeom>
                <a:avLst/>
                <a:gdLst>
                  <a:gd name="T0" fmla="*/ 39 w 77"/>
                  <a:gd name="T1" fmla="*/ 12 h 118"/>
                  <a:gd name="T2" fmla="*/ 31 w 77"/>
                  <a:gd name="T3" fmla="*/ 14 h 118"/>
                  <a:gd name="T4" fmla="*/ 25 w 77"/>
                  <a:gd name="T5" fmla="*/ 20 h 118"/>
                  <a:gd name="T6" fmla="*/ 20 w 77"/>
                  <a:gd name="T7" fmla="*/ 29 h 118"/>
                  <a:gd name="T8" fmla="*/ 17 w 77"/>
                  <a:gd name="T9" fmla="*/ 43 h 118"/>
                  <a:gd name="T10" fmla="*/ 16 w 77"/>
                  <a:gd name="T11" fmla="*/ 60 h 118"/>
                  <a:gd name="T12" fmla="*/ 17 w 77"/>
                  <a:gd name="T13" fmla="*/ 76 h 118"/>
                  <a:gd name="T14" fmla="*/ 20 w 77"/>
                  <a:gd name="T15" fmla="*/ 89 h 118"/>
                  <a:gd name="T16" fmla="*/ 25 w 77"/>
                  <a:gd name="T17" fmla="*/ 99 h 118"/>
                  <a:gd name="T18" fmla="*/ 31 w 77"/>
                  <a:gd name="T19" fmla="*/ 105 h 118"/>
                  <a:gd name="T20" fmla="*/ 39 w 77"/>
                  <a:gd name="T21" fmla="*/ 107 h 118"/>
                  <a:gd name="T22" fmla="*/ 47 w 77"/>
                  <a:gd name="T23" fmla="*/ 104 h 118"/>
                  <a:gd name="T24" fmla="*/ 54 w 77"/>
                  <a:gd name="T25" fmla="*/ 98 h 118"/>
                  <a:gd name="T26" fmla="*/ 58 w 77"/>
                  <a:gd name="T27" fmla="*/ 88 h 118"/>
                  <a:gd name="T28" fmla="*/ 61 w 77"/>
                  <a:gd name="T29" fmla="*/ 75 h 118"/>
                  <a:gd name="T30" fmla="*/ 62 w 77"/>
                  <a:gd name="T31" fmla="*/ 59 h 118"/>
                  <a:gd name="T32" fmla="*/ 61 w 77"/>
                  <a:gd name="T33" fmla="*/ 44 h 118"/>
                  <a:gd name="T34" fmla="*/ 58 w 77"/>
                  <a:gd name="T35" fmla="*/ 30 h 118"/>
                  <a:gd name="T36" fmla="*/ 54 w 77"/>
                  <a:gd name="T37" fmla="*/ 20 h 118"/>
                  <a:gd name="T38" fmla="*/ 47 w 77"/>
                  <a:gd name="T39" fmla="*/ 14 h 118"/>
                  <a:gd name="T40" fmla="*/ 39 w 77"/>
                  <a:gd name="T41" fmla="*/ 12 h 118"/>
                  <a:gd name="T42" fmla="*/ 40 w 77"/>
                  <a:gd name="T43" fmla="*/ 0 h 118"/>
                  <a:gd name="T44" fmla="*/ 53 w 77"/>
                  <a:gd name="T45" fmla="*/ 2 h 118"/>
                  <a:gd name="T46" fmla="*/ 63 w 77"/>
                  <a:gd name="T47" fmla="*/ 10 h 118"/>
                  <a:gd name="T48" fmla="*/ 71 w 77"/>
                  <a:gd name="T49" fmla="*/ 22 h 118"/>
                  <a:gd name="T50" fmla="*/ 76 w 77"/>
                  <a:gd name="T51" fmla="*/ 38 h 118"/>
                  <a:gd name="T52" fmla="*/ 77 w 77"/>
                  <a:gd name="T53" fmla="*/ 58 h 118"/>
                  <a:gd name="T54" fmla="*/ 76 w 77"/>
                  <a:gd name="T55" fmla="*/ 80 h 118"/>
                  <a:gd name="T56" fmla="*/ 71 w 77"/>
                  <a:gd name="T57" fmla="*/ 96 h 118"/>
                  <a:gd name="T58" fmla="*/ 63 w 77"/>
                  <a:gd name="T59" fmla="*/ 108 h 118"/>
                  <a:gd name="T60" fmla="*/ 52 w 77"/>
                  <a:gd name="T61" fmla="*/ 116 h 118"/>
                  <a:gd name="T62" fmla="*/ 38 w 77"/>
                  <a:gd name="T63" fmla="*/ 118 h 118"/>
                  <a:gd name="T64" fmla="*/ 25 w 77"/>
                  <a:gd name="T65" fmla="*/ 116 h 118"/>
                  <a:gd name="T66" fmla="*/ 15 w 77"/>
                  <a:gd name="T67" fmla="*/ 109 h 118"/>
                  <a:gd name="T68" fmla="*/ 7 w 77"/>
                  <a:gd name="T69" fmla="*/ 97 h 118"/>
                  <a:gd name="T70" fmla="*/ 2 w 77"/>
                  <a:gd name="T71" fmla="*/ 81 h 118"/>
                  <a:gd name="T72" fmla="*/ 0 w 77"/>
                  <a:gd name="T73" fmla="*/ 60 h 118"/>
                  <a:gd name="T74" fmla="*/ 1 w 77"/>
                  <a:gd name="T75" fmla="*/ 42 h 118"/>
                  <a:gd name="T76" fmla="*/ 5 w 77"/>
                  <a:gd name="T77" fmla="*/ 27 h 118"/>
                  <a:gd name="T78" fmla="*/ 11 w 77"/>
                  <a:gd name="T79" fmla="*/ 15 h 118"/>
                  <a:gd name="T80" fmla="*/ 19 w 77"/>
                  <a:gd name="T81" fmla="*/ 7 h 118"/>
                  <a:gd name="T82" fmla="*/ 29 w 77"/>
                  <a:gd name="T83" fmla="*/ 2 h 118"/>
                  <a:gd name="T84" fmla="*/ 40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9" y="12"/>
                    </a:moveTo>
                    <a:lnTo>
                      <a:pt x="31" y="14"/>
                    </a:lnTo>
                    <a:lnTo>
                      <a:pt x="25" y="20"/>
                    </a:lnTo>
                    <a:lnTo>
                      <a:pt x="20" y="29"/>
                    </a:lnTo>
                    <a:lnTo>
                      <a:pt x="17" y="43"/>
                    </a:lnTo>
                    <a:lnTo>
                      <a:pt x="16" y="60"/>
                    </a:lnTo>
                    <a:lnTo>
                      <a:pt x="17" y="76"/>
                    </a:lnTo>
                    <a:lnTo>
                      <a:pt x="20" y="89"/>
                    </a:lnTo>
                    <a:lnTo>
                      <a:pt x="25" y="99"/>
                    </a:lnTo>
                    <a:lnTo>
                      <a:pt x="31" y="105"/>
                    </a:lnTo>
                    <a:lnTo>
                      <a:pt x="39" y="107"/>
                    </a:lnTo>
                    <a:lnTo>
                      <a:pt x="47" y="104"/>
                    </a:lnTo>
                    <a:lnTo>
                      <a:pt x="54" y="98"/>
                    </a:lnTo>
                    <a:lnTo>
                      <a:pt x="58" y="88"/>
                    </a:lnTo>
                    <a:lnTo>
                      <a:pt x="61" y="75"/>
                    </a:lnTo>
                    <a:lnTo>
                      <a:pt x="62" y="59"/>
                    </a:lnTo>
                    <a:lnTo>
                      <a:pt x="61" y="44"/>
                    </a:lnTo>
                    <a:lnTo>
                      <a:pt x="58" y="30"/>
                    </a:lnTo>
                    <a:lnTo>
                      <a:pt x="54" y="20"/>
                    </a:lnTo>
                    <a:lnTo>
                      <a:pt x="47" y="14"/>
                    </a:lnTo>
                    <a:lnTo>
                      <a:pt x="39" y="12"/>
                    </a:lnTo>
                    <a:close/>
                    <a:moveTo>
                      <a:pt x="40" y="0"/>
                    </a:moveTo>
                    <a:lnTo>
                      <a:pt x="53" y="2"/>
                    </a:lnTo>
                    <a:lnTo>
                      <a:pt x="63" y="10"/>
                    </a:lnTo>
                    <a:lnTo>
                      <a:pt x="71" y="22"/>
                    </a:lnTo>
                    <a:lnTo>
                      <a:pt x="76" y="38"/>
                    </a:lnTo>
                    <a:lnTo>
                      <a:pt x="77" y="58"/>
                    </a:lnTo>
                    <a:lnTo>
                      <a:pt x="76" y="80"/>
                    </a:lnTo>
                    <a:lnTo>
                      <a:pt x="71" y="96"/>
                    </a:lnTo>
                    <a:lnTo>
                      <a:pt x="63" y="108"/>
                    </a:lnTo>
                    <a:lnTo>
                      <a:pt x="52" y="116"/>
                    </a:lnTo>
                    <a:lnTo>
                      <a:pt x="38" y="118"/>
                    </a:lnTo>
                    <a:lnTo>
                      <a:pt x="25" y="116"/>
                    </a:lnTo>
                    <a:lnTo>
                      <a:pt x="15" y="109"/>
                    </a:lnTo>
                    <a:lnTo>
                      <a:pt x="7" y="97"/>
                    </a:lnTo>
                    <a:lnTo>
                      <a:pt x="2" y="81"/>
                    </a:lnTo>
                    <a:lnTo>
                      <a:pt x="0" y="60"/>
                    </a:lnTo>
                    <a:lnTo>
                      <a:pt x="1" y="42"/>
                    </a:lnTo>
                    <a:lnTo>
                      <a:pt x="5" y="27"/>
                    </a:lnTo>
                    <a:lnTo>
                      <a:pt x="11" y="15"/>
                    </a:lnTo>
                    <a:lnTo>
                      <a:pt x="19" y="7"/>
                    </a:lnTo>
                    <a:lnTo>
                      <a:pt x="29"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Line 275"/>
              <p:cNvSpPr>
                <a:spLocks noChangeShapeType="1"/>
              </p:cNvSpPr>
              <p:nvPr/>
            </p:nvSpPr>
            <p:spPr bwMode="auto">
              <a:xfrm>
                <a:off x="5041900" y="5037138"/>
                <a:ext cx="0" cy="122237"/>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276"/>
              <p:cNvSpPr>
                <a:spLocks/>
              </p:cNvSpPr>
              <p:nvPr/>
            </p:nvSpPr>
            <p:spPr bwMode="auto">
              <a:xfrm>
                <a:off x="4838700" y="5311775"/>
                <a:ext cx="60325" cy="180975"/>
              </a:xfrm>
              <a:custGeom>
                <a:avLst/>
                <a:gdLst>
                  <a:gd name="T0" fmla="*/ 25 w 38"/>
                  <a:gd name="T1" fmla="*/ 0 h 114"/>
                  <a:gd name="T2" fmla="*/ 38 w 38"/>
                  <a:gd name="T3" fmla="*/ 0 h 114"/>
                  <a:gd name="T4" fmla="*/ 38 w 38"/>
                  <a:gd name="T5" fmla="*/ 114 h 114"/>
                  <a:gd name="T6" fmla="*/ 23 w 38"/>
                  <a:gd name="T7" fmla="*/ 114 h 114"/>
                  <a:gd name="T8" fmla="*/ 23 w 38"/>
                  <a:gd name="T9" fmla="*/ 14 h 114"/>
                  <a:gd name="T10" fmla="*/ 23 w 38"/>
                  <a:gd name="T11" fmla="*/ 14 h 114"/>
                  <a:gd name="T12" fmla="*/ 3 w 38"/>
                  <a:gd name="T13" fmla="*/ 25 h 114"/>
                  <a:gd name="T14" fmla="*/ 0 w 38"/>
                  <a:gd name="T15" fmla="*/ 13 h 114"/>
                  <a:gd name="T16" fmla="*/ 25 w 38"/>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14">
                    <a:moveTo>
                      <a:pt x="25" y="0"/>
                    </a:moveTo>
                    <a:lnTo>
                      <a:pt x="38" y="0"/>
                    </a:lnTo>
                    <a:lnTo>
                      <a:pt x="38" y="114"/>
                    </a:lnTo>
                    <a:lnTo>
                      <a:pt x="23" y="114"/>
                    </a:lnTo>
                    <a:lnTo>
                      <a:pt x="23" y="14"/>
                    </a:lnTo>
                    <a:lnTo>
                      <a:pt x="23" y="14"/>
                    </a:lnTo>
                    <a:lnTo>
                      <a:pt x="3" y="25"/>
                    </a:lnTo>
                    <a:lnTo>
                      <a:pt x="0" y="13"/>
                    </a:lnTo>
                    <a:lnTo>
                      <a:pt x="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77"/>
              <p:cNvSpPr>
                <a:spLocks noEditPoints="1"/>
              </p:cNvSpPr>
              <p:nvPr/>
            </p:nvSpPr>
            <p:spPr bwMode="auto">
              <a:xfrm>
                <a:off x="4973638" y="5308600"/>
                <a:ext cx="122238" cy="187325"/>
              </a:xfrm>
              <a:custGeom>
                <a:avLst/>
                <a:gdLst>
                  <a:gd name="T0" fmla="*/ 39 w 77"/>
                  <a:gd name="T1" fmla="*/ 12 h 118"/>
                  <a:gd name="T2" fmla="*/ 31 w 77"/>
                  <a:gd name="T3" fmla="*/ 14 h 118"/>
                  <a:gd name="T4" fmla="*/ 25 w 77"/>
                  <a:gd name="T5" fmla="*/ 20 h 118"/>
                  <a:gd name="T6" fmla="*/ 20 w 77"/>
                  <a:gd name="T7" fmla="*/ 29 h 118"/>
                  <a:gd name="T8" fmla="*/ 17 w 77"/>
                  <a:gd name="T9" fmla="*/ 43 h 118"/>
                  <a:gd name="T10" fmla="*/ 16 w 77"/>
                  <a:gd name="T11" fmla="*/ 60 h 118"/>
                  <a:gd name="T12" fmla="*/ 17 w 77"/>
                  <a:gd name="T13" fmla="*/ 76 h 118"/>
                  <a:gd name="T14" fmla="*/ 20 w 77"/>
                  <a:gd name="T15" fmla="*/ 89 h 118"/>
                  <a:gd name="T16" fmla="*/ 25 w 77"/>
                  <a:gd name="T17" fmla="*/ 99 h 118"/>
                  <a:gd name="T18" fmla="*/ 31 w 77"/>
                  <a:gd name="T19" fmla="*/ 105 h 118"/>
                  <a:gd name="T20" fmla="*/ 39 w 77"/>
                  <a:gd name="T21" fmla="*/ 107 h 118"/>
                  <a:gd name="T22" fmla="*/ 47 w 77"/>
                  <a:gd name="T23" fmla="*/ 104 h 118"/>
                  <a:gd name="T24" fmla="*/ 54 w 77"/>
                  <a:gd name="T25" fmla="*/ 98 h 118"/>
                  <a:gd name="T26" fmla="*/ 58 w 77"/>
                  <a:gd name="T27" fmla="*/ 88 h 118"/>
                  <a:gd name="T28" fmla="*/ 61 w 77"/>
                  <a:gd name="T29" fmla="*/ 75 h 118"/>
                  <a:gd name="T30" fmla="*/ 62 w 77"/>
                  <a:gd name="T31" fmla="*/ 59 h 118"/>
                  <a:gd name="T32" fmla="*/ 61 w 77"/>
                  <a:gd name="T33" fmla="*/ 44 h 118"/>
                  <a:gd name="T34" fmla="*/ 58 w 77"/>
                  <a:gd name="T35" fmla="*/ 30 h 118"/>
                  <a:gd name="T36" fmla="*/ 54 w 77"/>
                  <a:gd name="T37" fmla="*/ 20 h 118"/>
                  <a:gd name="T38" fmla="*/ 47 w 77"/>
                  <a:gd name="T39" fmla="*/ 14 h 118"/>
                  <a:gd name="T40" fmla="*/ 39 w 77"/>
                  <a:gd name="T41" fmla="*/ 12 h 118"/>
                  <a:gd name="T42" fmla="*/ 40 w 77"/>
                  <a:gd name="T43" fmla="*/ 0 h 118"/>
                  <a:gd name="T44" fmla="*/ 53 w 77"/>
                  <a:gd name="T45" fmla="*/ 2 h 118"/>
                  <a:gd name="T46" fmla="*/ 63 w 77"/>
                  <a:gd name="T47" fmla="*/ 10 h 118"/>
                  <a:gd name="T48" fmla="*/ 71 w 77"/>
                  <a:gd name="T49" fmla="*/ 22 h 118"/>
                  <a:gd name="T50" fmla="*/ 76 w 77"/>
                  <a:gd name="T51" fmla="*/ 38 h 118"/>
                  <a:gd name="T52" fmla="*/ 77 w 77"/>
                  <a:gd name="T53" fmla="*/ 58 h 118"/>
                  <a:gd name="T54" fmla="*/ 76 w 77"/>
                  <a:gd name="T55" fmla="*/ 80 h 118"/>
                  <a:gd name="T56" fmla="*/ 71 w 77"/>
                  <a:gd name="T57" fmla="*/ 96 h 118"/>
                  <a:gd name="T58" fmla="*/ 63 w 77"/>
                  <a:gd name="T59" fmla="*/ 108 h 118"/>
                  <a:gd name="T60" fmla="*/ 52 w 77"/>
                  <a:gd name="T61" fmla="*/ 116 h 118"/>
                  <a:gd name="T62" fmla="*/ 38 w 77"/>
                  <a:gd name="T63" fmla="*/ 118 h 118"/>
                  <a:gd name="T64" fmla="*/ 26 w 77"/>
                  <a:gd name="T65" fmla="*/ 116 h 118"/>
                  <a:gd name="T66" fmla="*/ 15 w 77"/>
                  <a:gd name="T67" fmla="*/ 109 h 118"/>
                  <a:gd name="T68" fmla="*/ 7 w 77"/>
                  <a:gd name="T69" fmla="*/ 97 h 118"/>
                  <a:gd name="T70" fmla="*/ 2 w 77"/>
                  <a:gd name="T71" fmla="*/ 81 h 118"/>
                  <a:gd name="T72" fmla="*/ 0 w 77"/>
                  <a:gd name="T73" fmla="*/ 60 h 118"/>
                  <a:gd name="T74" fmla="*/ 2 w 77"/>
                  <a:gd name="T75" fmla="*/ 42 h 118"/>
                  <a:gd name="T76" fmla="*/ 5 w 77"/>
                  <a:gd name="T77" fmla="*/ 27 h 118"/>
                  <a:gd name="T78" fmla="*/ 11 w 77"/>
                  <a:gd name="T79" fmla="*/ 15 h 118"/>
                  <a:gd name="T80" fmla="*/ 19 w 77"/>
                  <a:gd name="T81" fmla="*/ 7 h 118"/>
                  <a:gd name="T82" fmla="*/ 29 w 77"/>
                  <a:gd name="T83" fmla="*/ 2 h 118"/>
                  <a:gd name="T84" fmla="*/ 40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9" y="12"/>
                    </a:moveTo>
                    <a:lnTo>
                      <a:pt x="31" y="14"/>
                    </a:lnTo>
                    <a:lnTo>
                      <a:pt x="25" y="20"/>
                    </a:lnTo>
                    <a:lnTo>
                      <a:pt x="20" y="29"/>
                    </a:lnTo>
                    <a:lnTo>
                      <a:pt x="17" y="43"/>
                    </a:lnTo>
                    <a:lnTo>
                      <a:pt x="16" y="60"/>
                    </a:lnTo>
                    <a:lnTo>
                      <a:pt x="17" y="76"/>
                    </a:lnTo>
                    <a:lnTo>
                      <a:pt x="20" y="89"/>
                    </a:lnTo>
                    <a:lnTo>
                      <a:pt x="25" y="99"/>
                    </a:lnTo>
                    <a:lnTo>
                      <a:pt x="31" y="105"/>
                    </a:lnTo>
                    <a:lnTo>
                      <a:pt x="39" y="107"/>
                    </a:lnTo>
                    <a:lnTo>
                      <a:pt x="47" y="104"/>
                    </a:lnTo>
                    <a:lnTo>
                      <a:pt x="54" y="98"/>
                    </a:lnTo>
                    <a:lnTo>
                      <a:pt x="58" y="88"/>
                    </a:lnTo>
                    <a:lnTo>
                      <a:pt x="61" y="75"/>
                    </a:lnTo>
                    <a:lnTo>
                      <a:pt x="62" y="59"/>
                    </a:lnTo>
                    <a:lnTo>
                      <a:pt x="61" y="44"/>
                    </a:lnTo>
                    <a:lnTo>
                      <a:pt x="58" y="30"/>
                    </a:lnTo>
                    <a:lnTo>
                      <a:pt x="54" y="20"/>
                    </a:lnTo>
                    <a:lnTo>
                      <a:pt x="47" y="14"/>
                    </a:lnTo>
                    <a:lnTo>
                      <a:pt x="39" y="12"/>
                    </a:lnTo>
                    <a:close/>
                    <a:moveTo>
                      <a:pt x="40" y="0"/>
                    </a:moveTo>
                    <a:lnTo>
                      <a:pt x="53" y="2"/>
                    </a:lnTo>
                    <a:lnTo>
                      <a:pt x="63" y="10"/>
                    </a:lnTo>
                    <a:lnTo>
                      <a:pt x="71" y="22"/>
                    </a:lnTo>
                    <a:lnTo>
                      <a:pt x="76" y="38"/>
                    </a:lnTo>
                    <a:lnTo>
                      <a:pt x="77" y="58"/>
                    </a:lnTo>
                    <a:lnTo>
                      <a:pt x="76" y="80"/>
                    </a:lnTo>
                    <a:lnTo>
                      <a:pt x="71" y="96"/>
                    </a:lnTo>
                    <a:lnTo>
                      <a:pt x="63" y="108"/>
                    </a:lnTo>
                    <a:lnTo>
                      <a:pt x="52" y="116"/>
                    </a:lnTo>
                    <a:lnTo>
                      <a:pt x="38" y="118"/>
                    </a:lnTo>
                    <a:lnTo>
                      <a:pt x="26" y="116"/>
                    </a:lnTo>
                    <a:lnTo>
                      <a:pt x="15" y="109"/>
                    </a:lnTo>
                    <a:lnTo>
                      <a:pt x="7" y="97"/>
                    </a:lnTo>
                    <a:lnTo>
                      <a:pt x="2" y="81"/>
                    </a:lnTo>
                    <a:lnTo>
                      <a:pt x="0" y="60"/>
                    </a:lnTo>
                    <a:lnTo>
                      <a:pt x="2" y="42"/>
                    </a:lnTo>
                    <a:lnTo>
                      <a:pt x="5" y="27"/>
                    </a:lnTo>
                    <a:lnTo>
                      <a:pt x="11" y="15"/>
                    </a:lnTo>
                    <a:lnTo>
                      <a:pt x="19" y="7"/>
                    </a:lnTo>
                    <a:lnTo>
                      <a:pt x="29"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78"/>
              <p:cNvSpPr>
                <a:spLocks noEditPoints="1"/>
              </p:cNvSpPr>
              <p:nvPr/>
            </p:nvSpPr>
            <p:spPr bwMode="auto">
              <a:xfrm>
                <a:off x="5127625" y="5308600"/>
                <a:ext cx="125413" cy="187325"/>
              </a:xfrm>
              <a:custGeom>
                <a:avLst/>
                <a:gdLst>
                  <a:gd name="T0" fmla="*/ 40 w 79"/>
                  <a:gd name="T1" fmla="*/ 12 h 118"/>
                  <a:gd name="T2" fmla="*/ 33 w 79"/>
                  <a:gd name="T3" fmla="*/ 14 h 118"/>
                  <a:gd name="T4" fmla="*/ 25 w 79"/>
                  <a:gd name="T5" fmla="*/ 20 h 118"/>
                  <a:gd name="T6" fmla="*/ 20 w 79"/>
                  <a:gd name="T7" fmla="*/ 29 h 118"/>
                  <a:gd name="T8" fmla="*/ 17 w 79"/>
                  <a:gd name="T9" fmla="*/ 43 h 118"/>
                  <a:gd name="T10" fmla="*/ 16 w 79"/>
                  <a:gd name="T11" fmla="*/ 60 h 118"/>
                  <a:gd name="T12" fmla="*/ 17 w 79"/>
                  <a:gd name="T13" fmla="*/ 76 h 118"/>
                  <a:gd name="T14" fmla="*/ 20 w 79"/>
                  <a:gd name="T15" fmla="*/ 89 h 118"/>
                  <a:gd name="T16" fmla="*/ 25 w 79"/>
                  <a:gd name="T17" fmla="*/ 99 h 118"/>
                  <a:gd name="T18" fmla="*/ 32 w 79"/>
                  <a:gd name="T19" fmla="*/ 105 h 118"/>
                  <a:gd name="T20" fmla="*/ 40 w 79"/>
                  <a:gd name="T21" fmla="*/ 107 h 118"/>
                  <a:gd name="T22" fmla="*/ 48 w 79"/>
                  <a:gd name="T23" fmla="*/ 104 h 118"/>
                  <a:gd name="T24" fmla="*/ 55 w 79"/>
                  <a:gd name="T25" fmla="*/ 98 h 118"/>
                  <a:gd name="T26" fmla="*/ 59 w 79"/>
                  <a:gd name="T27" fmla="*/ 88 h 118"/>
                  <a:gd name="T28" fmla="*/ 62 w 79"/>
                  <a:gd name="T29" fmla="*/ 75 h 118"/>
                  <a:gd name="T30" fmla="*/ 63 w 79"/>
                  <a:gd name="T31" fmla="*/ 59 h 118"/>
                  <a:gd name="T32" fmla="*/ 62 w 79"/>
                  <a:gd name="T33" fmla="*/ 44 h 118"/>
                  <a:gd name="T34" fmla="*/ 60 w 79"/>
                  <a:gd name="T35" fmla="*/ 30 h 118"/>
                  <a:gd name="T36" fmla="*/ 55 w 79"/>
                  <a:gd name="T37" fmla="*/ 20 h 118"/>
                  <a:gd name="T38" fmla="*/ 49 w 79"/>
                  <a:gd name="T39" fmla="*/ 14 h 118"/>
                  <a:gd name="T40" fmla="*/ 40 w 79"/>
                  <a:gd name="T41" fmla="*/ 12 h 118"/>
                  <a:gd name="T42" fmla="*/ 41 w 79"/>
                  <a:gd name="T43" fmla="*/ 0 h 118"/>
                  <a:gd name="T44" fmla="*/ 54 w 79"/>
                  <a:gd name="T45" fmla="*/ 2 h 118"/>
                  <a:gd name="T46" fmla="*/ 65 w 79"/>
                  <a:gd name="T47" fmla="*/ 10 h 118"/>
                  <a:gd name="T48" fmla="*/ 72 w 79"/>
                  <a:gd name="T49" fmla="*/ 22 h 118"/>
                  <a:gd name="T50" fmla="*/ 77 w 79"/>
                  <a:gd name="T51" fmla="*/ 38 h 118"/>
                  <a:gd name="T52" fmla="*/ 79 w 79"/>
                  <a:gd name="T53" fmla="*/ 58 h 118"/>
                  <a:gd name="T54" fmla="*/ 77 w 79"/>
                  <a:gd name="T55" fmla="*/ 80 h 118"/>
                  <a:gd name="T56" fmla="*/ 72 w 79"/>
                  <a:gd name="T57" fmla="*/ 96 h 118"/>
                  <a:gd name="T58" fmla="*/ 64 w 79"/>
                  <a:gd name="T59" fmla="*/ 108 h 118"/>
                  <a:gd name="T60" fmla="*/ 53 w 79"/>
                  <a:gd name="T61" fmla="*/ 116 h 118"/>
                  <a:gd name="T62" fmla="*/ 39 w 79"/>
                  <a:gd name="T63" fmla="*/ 118 h 118"/>
                  <a:gd name="T64" fmla="*/ 26 w 79"/>
                  <a:gd name="T65" fmla="*/ 116 h 118"/>
                  <a:gd name="T66" fmla="*/ 15 w 79"/>
                  <a:gd name="T67" fmla="*/ 109 h 118"/>
                  <a:gd name="T68" fmla="*/ 7 w 79"/>
                  <a:gd name="T69" fmla="*/ 97 h 118"/>
                  <a:gd name="T70" fmla="*/ 2 w 79"/>
                  <a:gd name="T71" fmla="*/ 81 h 118"/>
                  <a:gd name="T72" fmla="*/ 0 w 79"/>
                  <a:gd name="T73" fmla="*/ 60 h 118"/>
                  <a:gd name="T74" fmla="*/ 2 w 79"/>
                  <a:gd name="T75" fmla="*/ 42 h 118"/>
                  <a:gd name="T76" fmla="*/ 6 w 79"/>
                  <a:gd name="T77" fmla="*/ 27 h 118"/>
                  <a:gd name="T78" fmla="*/ 12 w 79"/>
                  <a:gd name="T79" fmla="*/ 15 h 118"/>
                  <a:gd name="T80" fmla="*/ 20 w 79"/>
                  <a:gd name="T81" fmla="*/ 7 h 118"/>
                  <a:gd name="T82" fmla="*/ 29 w 79"/>
                  <a:gd name="T83" fmla="*/ 2 h 118"/>
                  <a:gd name="T84" fmla="*/ 41 w 79"/>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118">
                    <a:moveTo>
                      <a:pt x="40" y="12"/>
                    </a:moveTo>
                    <a:lnTo>
                      <a:pt x="33" y="14"/>
                    </a:lnTo>
                    <a:lnTo>
                      <a:pt x="25" y="20"/>
                    </a:lnTo>
                    <a:lnTo>
                      <a:pt x="20" y="29"/>
                    </a:lnTo>
                    <a:lnTo>
                      <a:pt x="17" y="43"/>
                    </a:lnTo>
                    <a:lnTo>
                      <a:pt x="16" y="60"/>
                    </a:lnTo>
                    <a:lnTo>
                      <a:pt x="17" y="76"/>
                    </a:lnTo>
                    <a:lnTo>
                      <a:pt x="20" y="89"/>
                    </a:lnTo>
                    <a:lnTo>
                      <a:pt x="25" y="99"/>
                    </a:lnTo>
                    <a:lnTo>
                      <a:pt x="32" y="105"/>
                    </a:lnTo>
                    <a:lnTo>
                      <a:pt x="40" y="107"/>
                    </a:lnTo>
                    <a:lnTo>
                      <a:pt x="48" y="104"/>
                    </a:lnTo>
                    <a:lnTo>
                      <a:pt x="55" y="98"/>
                    </a:lnTo>
                    <a:lnTo>
                      <a:pt x="59" y="88"/>
                    </a:lnTo>
                    <a:lnTo>
                      <a:pt x="62" y="75"/>
                    </a:lnTo>
                    <a:lnTo>
                      <a:pt x="63" y="59"/>
                    </a:lnTo>
                    <a:lnTo>
                      <a:pt x="62" y="44"/>
                    </a:lnTo>
                    <a:lnTo>
                      <a:pt x="60" y="30"/>
                    </a:lnTo>
                    <a:lnTo>
                      <a:pt x="55" y="20"/>
                    </a:lnTo>
                    <a:lnTo>
                      <a:pt x="49" y="14"/>
                    </a:lnTo>
                    <a:lnTo>
                      <a:pt x="40" y="12"/>
                    </a:lnTo>
                    <a:close/>
                    <a:moveTo>
                      <a:pt x="41" y="0"/>
                    </a:moveTo>
                    <a:lnTo>
                      <a:pt x="54" y="2"/>
                    </a:lnTo>
                    <a:lnTo>
                      <a:pt x="65" y="10"/>
                    </a:lnTo>
                    <a:lnTo>
                      <a:pt x="72" y="22"/>
                    </a:lnTo>
                    <a:lnTo>
                      <a:pt x="77" y="38"/>
                    </a:lnTo>
                    <a:lnTo>
                      <a:pt x="79" y="58"/>
                    </a:lnTo>
                    <a:lnTo>
                      <a:pt x="77" y="80"/>
                    </a:lnTo>
                    <a:lnTo>
                      <a:pt x="72" y="96"/>
                    </a:lnTo>
                    <a:lnTo>
                      <a:pt x="64" y="108"/>
                    </a:lnTo>
                    <a:lnTo>
                      <a:pt x="53" y="116"/>
                    </a:lnTo>
                    <a:lnTo>
                      <a:pt x="39" y="118"/>
                    </a:lnTo>
                    <a:lnTo>
                      <a:pt x="26" y="116"/>
                    </a:lnTo>
                    <a:lnTo>
                      <a:pt x="15" y="109"/>
                    </a:lnTo>
                    <a:lnTo>
                      <a:pt x="7" y="97"/>
                    </a:lnTo>
                    <a:lnTo>
                      <a:pt x="2" y="81"/>
                    </a:lnTo>
                    <a:lnTo>
                      <a:pt x="0" y="60"/>
                    </a:lnTo>
                    <a:lnTo>
                      <a:pt x="2" y="42"/>
                    </a:lnTo>
                    <a:lnTo>
                      <a:pt x="6" y="27"/>
                    </a:lnTo>
                    <a:lnTo>
                      <a:pt x="12" y="15"/>
                    </a:lnTo>
                    <a:lnTo>
                      <a:pt x="20" y="7"/>
                    </a:lnTo>
                    <a:lnTo>
                      <a:pt x="29" y="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Line 279"/>
              <p:cNvSpPr>
                <a:spLocks noChangeShapeType="1"/>
              </p:cNvSpPr>
              <p:nvPr/>
            </p:nvSpPr>
            <p:spPr bwMode="auto">
              <a:xfrm>
                <a:off x="5943600" y="5037138"/>
                <a:ext cx="0" cy="122237"/>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Freeform 280"/>
              <p:cNvSpPr>
                <a:spLocks/>
              </p:cNvSpPr>
              <p:nvPr/>
            </p:nvSpPr>
            <p:spPr bwMode="auto">
              <a:xfrm>
                <a:off x="5740400" y="5311775"/>
                <a:ext cx="60325" cy="180975"/>
              </a:xfrm>
              <a:custGeom>
                <a:avLst/>
                <a:gdLst>
                  <a:gd name="T0" fmla="*/ 25 w 38"/>
                  <a:gd name="T1" fmla="*/ 0 h 114"/>
                  <a:gd name="T2" fmla="*/ 38 w 38"/>
                  <a:gd name="T3" fmla="*/ 0 h 114"/>
                  <a:gd name="T4" fmla="*/ 38 w 38"/>
                  <a:gd name="T5" fmla="*/ 114 h 114"/>
                  <a:gd name="T6" fmla="*/ 23 w 38"/>
                  <a:gd name="T7" fmla="*/ 114 h 114"/>
                  <a:gd name="T8" fmla="*/ 23 w 38"/>
                  <a:gd name="T9" fmla="*/ 14 h 114"/>
                  <a:gd name="T10" fmla="*/ 23 w 38"/>
                  <a:gd name="T11" fmla="*/ 14 h 114"/>
                  <a:gd name="T12" fmla="*/ 3 w 38"/>
                  <a:gd name="T13" fmla="*/ 25 h 114"/>
                  <a:gd name="T14" fmla="*/ 0 w 38"/>
                  <a:gd name="T15" fmla="*/ 13 h 114"/>
                  <a:gd name="T16" fmla="*/ 25 w 38"/>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14">
                    <a:moveTo>
                      <a:pt x="25" y="0"/>
                    </a:moveTo>
                    <a:lnTo>
                      <a:pt x="38" y="0"/>
                    </a:lnTo>
                    <a:lnTo>
                      <a:pt x="38" y="114"/>
                    </a:lnTo>
                    <a:lnTo>
                      <a:pt x="23" y="114"/>
                    </a:lnTo>
                    <a:lnTo>
                      <a:pt x="23" y="14"/>
                    </a:lnTo>
                    <a:lnTo>
                      <a:pt x="23" y="14"/>
                    </a:lnTo>
                    <a:lnTo>
                      <a:pt x="3" y="25"/>
                    </a:lnTo>
                    <a:lnTo>
                      <a:pt x="0" y="13"/>
                    </a:lnTo>
                    <a:lnTo>
                      <a:pt x="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81"/>
              <p:cNvSpPr>
                <a:spLocks/>
              </p:cNvSpPr>
              <p:nvPr/>
            </p:nvSpPr>
            <p:spPr bwMode="auto">
              <a:xfrm>
                <a:off x="5876925" y="5311775"/>
                <a:ext cx="114300" cy="184150"/>
              </a:xfrm>
              <a:custGeom>
                <a:avLst/>
                <a:gdLst>
                  <a:gd name="T0" fmla="*/ 15 w 72"/>
                  <a:gd name="T1" fmla="*/ 0 h 116"/>
                  <a:gd name="T2" fmla="*/ 70 w 72"/>
                  <a:gd name="T3" fmla="*/ 0 h 116"/>
                  <a:gd name="T4" fmla="*/ 70 w 72"/>
                  <a:gd name="T5" fmla="*/ 13 h 116"/>
                  <a:gd name="T6" fmla="*/ 26 w 72"/>
                  <a:gd name="T7" fmla="*/ 13 h 116"/>
                  <a:gd name="T8" fmla="*/ 22 w 72"/>
                  <a:gd name="T9" fmla="*/ 43 h 116"/>
                  <a:gd name="T10" fmla="*/ 24 w 72"/>
                  <a:gd name="T11" fmla="*/ 43 h 116"/>
                  <a:gd name="T12" fmla="*/ 27 w 72"/>
                  <a:gd name="T13" fmla="*/ 43 h 116"/>
                  <a:gd name="T14" fmla="*/ 31 w 72"/>
                  <a:gd name="T15" fmla="*/ 42 h 116"/>
                  <a:gd name="T16" fmla="*/ 44 w 72"/>
                  <a:gd name="T17" fmla="*/ 44 h 116"/>
                  <a:gd name="T18" fmla="*/ 56 w 72"/>
                  <a:gd name="T19" fmla="*/ 49 h 116"/>
                  <a:gd name="T20" fmla="*/ 64 w 72"/>
                  <a:gd name="T21" fmla="*/ 55 h 116"/>
                  <a:gd name="T22" fmla="*/ 70 w 72"/>
                  <a:gd name="T23" fmla="*/ 65 h 116"/>
                  <a:gd name="T24" fmla="*/ 72 w 72"/>
                  <a:gd name="T25" fmla="*/ 78 h 116"/>
                  <a:gd name="T26" fmla="*/ 70 w 72"/>
                  <a:gd name="T27" fmla="*/ 90 h 116"/>
                  <a:gd name="T28" fmla="*/ 64 w 72"/>
                  <a:gd name="T29" fmla="*/ 101 h 116"/>
                  <a:gd name="T30" fmla="*/ 55 w 72"/>
                  <a:gd name="T31" fmla="*/ 109 h 116"/>
                  <a:gd name="T32" fmla="*/ 43 w 72"/>
                  <a:gd name="T33" fmla="*/ 115 h 116"/>
                  <a:gd name="T34" fmla="*/ 30 w 72"/>
                  <a:gd name="T35" fmla="*/ 116 h 116"/>
                  <a:gd name="T36" fmla="*/ 18 w 72"/>
                  <a:gd name="T37" fmla="*/ 115 h 116"/>
                  <a:gd name="T38" fmla="*/ 8 w 72"/>
                  <a:gd name="T39" fmla="*/ 113 h 116"/>
                  <a:gd name="T40" fmla="*/ 0 w 72"/>
                  <a:gd name="T41" fmla="*/ 109 h 116"/>
                  <a:gd name="T42" fmla="*/ 5 w 72"/>
                  <a:gd name="T43" fmla="*/ 98 h 116"/>
                  <a:gd name="T44" fmla="*/ 15 w 72"/>
                  <a:gd name="T45" fmla="*/ 102 h 116"/>
                  <a:gd name="T46" fmla="*/ 30 w 72"/>
                  <a:gd name="T47" fmla="*/ 104 h 116"/>
                  <a:gd name="T48" fmla="*/ 40 w 72"/>
                  <a:gd name="T49" fmla="*/ 102 h 116"/>
                  <a:gd name="T50" fmla="*/ 48 w 72"/>
                  <a:gd name="T51" fmla="*/ 97 h 116"/>
                  <a:gd name="T52" fmla="*/ 54 w 72"/>
                  <a:gd name="T53" fmla="*/ 90 h 116"/>
                  <a:gd name="T54" fmla="*/ 56 w 72"/>
                  <a:gd name="T55" fmla="*/ 79 h 116"/>
                  <a:gd name="T56" fmla="*/ 55 w 72"/>
                  <a:gd name="T57" fmla="*/ 71 h 116"/>
                  <a:gd name="T58" fmla="*/ 51 w 72"/>
                  <a:gd name="T59" fmla="*/ 64 h 116"/>
                  <a:gd name="T60" fmla="*/ 45 w 72"/>
                  <a:gd name="T61" fmla="*/ 59 h 116"/>
                  <a:gd name="T62" fmla="*/ 36 w 72"/>
                  <a:gd name="T63" fmla="*/ 56 h 116"/>
                  <a:gd name="T64" fmla="*/ 24 w 72"/>
                  <a:gd name="T65" fmla="*/ 54 h 116"/>
                  <a:gd name="T66" fmla="*/ 18 w 72"/>
                  <a:gd name="T67" fmla="*/ 55 h 116"/>
                  <a:gd name="T68" fmla="*/ 12 w 72"/>
                  <a:gd name="T69" fmla="*/ 55 h 116"/>
                  <a:gd name="T70" fmla="*/ 8 w 72"/>
                  <a:gd name="T71" fmla="*/ 55 h 116"/>
                  <a:gd name="T72" fmla="*/ 15 w 72"/>
                  <a:gd name="T7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116">
                    <a:moveTo>
                      <a:pt x="15" y="0"/>
                    </a:moveTo>
                    <a:lnTo>
                      <a:pt x="70" y="0"/>
                    </a:lnTo>
                    <a:lnTo>
                      <a:pt x="70" y="13"/>
                    </a:lnTo>
                    <a:lnTo>
                      <a:pt x="26" y="13"/>
                    </a:lnTo>
                    <a:lnTo>
                      <a:pt x="22" y="43"/>
                    </a:lnTo>
                    <a:lnTo>
                      <a:pt x="24" y="43"/>
                    </a:lnTo>
                    <a:lnTo>
                      <a:pt x="27" y="43"/>
                    </a:lnTo>
                    <a:lnTo>
                      <a:pt x="31" y="42"/>
                    </a:lnTo>
                    <a:lnTo>
                      <a:pt x="44" y="44"/>
                    </a:lnTo>
                    <a:lnTo>
                      <a:pt x="56" y="49"/>
                    </a:lnTo>
                    <a:lnTo>
                      <a:pt x="64" y="55"/>
                    </a:lnTo>
                    <a:lnTo>
                      <a:pt x="70" y="65"/>
                    </a:lnTo>
                    <a:lnTo>
                      <a:pt x="72" y="78"/>
                    </a:lnTo>
                    <a:lnTo>
                      <a:pt x="70" y="90"/>
                    </a:lnTo>
                    <a:lnTo>
                      <a:pt x="64" y="101"/>
                    </a:lnTo>
                    <a:lnTo>
                      <a:pt x="55" y="109"/>
                    </a:lnTo>
                    <a:lnTo>
                      <a:pt x="43" y="115"/>
                    </a:lnTo>
                    <a:lnTo>
                      <a:pt x="30" y="116"/>
                    </a:lnTo>
                    <a:lnTo>
                      <a:pt x="18" y="115"/>
                    </a:lnTo>
                    <a:lnTo>
                      <a:pt x="8" y="113"/>
                    </a:lnTo>
                    <a:lnTo>
                      <a:pt x="0" y="109"/>
                    </a:lnTo>
                    <a:lnTo>
                      <a:pt x="5" y="98"/>
                    </a:lnTo>
                    <a:lnTo>
                      <a:pt x="15" y="102"/>
                    </a:lnTo>
                    <a:lnTo>
                      <a:pt x="30" y="104"/>
                    </a:lnTo>
                    <a:lnTo>
                      <a:pt x="40" y="102"/>
                    </a:lnTo>
                    <a:lnTo>
                      <a:pt x="48" y="97"/>
                    </a:lnTo>
                    <a:lnTo>
                      <a:pt x="54" y="90"/>
                    </a:lnTo>
                    <a:lnTo>
                      <a:pt x="56" y="79"/>
                    </a:lnTo>
                    <a:lnTo>
                      <a:pt x="55" y="71"/>
                    </a:lnTo>
                    <a:lnTo>
                      <a:pt x="51" y="64"/>
                    </a:lnTo>
                    <a:lnTo>
                      <a:pt x="45" y="59"/>
                    </a:lnTo>
                    <a:lnTo>
                      <a:pt x="36" y="56"/>
                    </a:lnTo>
                    <a:lnTo>
                      <a:pt x="24" y="54"/>
                    </a:lnTo>
                    <a:lnTo>
                      <a:pt x="18" y="55"/>
                    </a:lnTo>
                    <a:lnTo>
                      <a:pt x="12" y="55"/>
                    </a:lnTo>
                    <a:lnTo>
                      <a:pt x="8" y="55"/>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04" name="Freeform 282"/>
              <p:cNvSpPr>
                <a:spLocks noEditPoints="1"/>
              </p:cNvSpPr>
              <p:nvPr/>
            </p:nvSpPr>
            <p:spPr bwMode="auto">
              <a:xfrm>
                <a:off x="6030913" y="5308600"/>
                <a:ext cx="123825" cy="187325"/>
              </a:xfrm>
              <a:custGeom>
                <a:avLst/>
                <a:gdLst>
                  <a:gd name="T0" fmla="*/ 39 w 78"/>
                  <a:gd name="T1" fmla="*/ 12 h 118"/>
                  <a:gd name="T2" fmla="*/ 31 w 78"/>
                  <a:gd name="T3" fmla="*/ 14 h 118"/>
                  <a:gd name="T4" fmla="*/ 25 w 78"/>
                  <a:gd name="T5" fmla="*/ 20 h 118"/>
                  <a:gd name="T6" fmla="*/ 20 w 78"/>
                  <a:gd name="T7" fmla="*/ 29 h 118"/>
                  <a:gd name="T8" fmla="*/ 17 w 78"/>
                  <a:gd name="T9" fmla="*/ 43 h 118"/>
                  <a:gd name="T10" fmla="*/ 16 w 78"/>
                  <a:gd name="T11" fmla="*/ 60 h 118"/>
                  <a:gd name="T12" fmla="*/ 17 w 78"/>
                  <a:gd name="T13" fmla="*/ 76 h 118"/>
                  <a:gd name="T14" fmla="*/ 20 w 78"/>
                  <a:gd name="T15" fmla="*/ 89 h 118"/>
                  <a:gd name="T16" fmla="*/ 25 w 78"/>
                  <a:gd name="T17" fmla="*/ 99 h 118"/>
                  <a:gd name="T18" fmla="*/ 31 w 78"/>
                  <a:gd name="T19" fmla="*/ 105 h 118"/>
                  <a:gd name="T20" fmla="*/ 39 w 78"/>
                  <a:gd name="T21" fmla="*/ 107 h 118"/>
                  <a:gd name="T22" fmla="*/ 47 w 78"/>
                  <a:gd name="T23" fmla="*/ 104 h 118"/>
                  <a:gd name="T24" fmla="*/ 54 w 78"/>
                  <a:gd name="T25" fmla="*/ 98 h 118"/>
                  <a:gd name="T26" fmla="*/ 58 w 78"/>
                  <a:gd name="T27" fmla="*/ 88 h 118"/>
                  <a:gd name="T28" fmla="*/ 61 w 78"/>
                  <a:gd name="T29" fmla="*/ 75 h 118"/>
                  <a:gd name="T30" fmla="*/ 62 w 78"/>
                  <a:gd name="T31" fmla="*/ 59 h 118"/>
                  <a:gd name="T32" fmla="*/ 61 w 78"/>
                  <a:gd name="T33" fmla="*/ 44 h 118"/>
                  <a:gd name="T34" fmla="*/ 59 w 78"/>
                  <a:gd name="T35" fmla="*/ 30 h 118"/>
                  <a:gd name="T36" fmla="*/ 54 w 78"/>
                  <a:gd name="T37" fmla="*/ 20 h 118"/>
                  <a:gd name="T38" fmla="*/ 48 w 78"/>
                  <a:gd name="T39" fmla="*/ 14 h 118"/>
                  <a:gd name="T40" fmla="*/ 39 w 78"/>
                  <a:gd name="T41" fmla="*/ 12 h 118"/>
                  <a:gd name="T42" fmla="*/ 40 w 78"/>
                  <a:gd name="T43" fmla="*/ 0 h 118"/>
                  <a:gd name="T44" fmla="*/ 53 w 78"/>
                  <a:gd name="T45" fmla="*/ 2 h 118"/>
                  <a:gd name="T46" fmla="*/ 64 w 78"/>
                  <a:gd name="T47" fmla="*/ 10 h 118"/>
                  <a:gd name="T48" fmla="*/ 71 w 78"/>
                  <a:gd name="T49" fmla="*/ 22 h 118"/>
                  <a:gd name="T50" fmla="*/ 76 w 78"/>
                  <a:gd name="T51" fmla="*/ 38 h 118"/>
                  <a:gd name="T52" fmla="*/ 78 w 78"/>
                  <a:gd name="T53" fmla="*/ 58 h 118"/>
                  <a:gd name="T54" fmla="*/ 76 w 78"/>
                  <a:gd name="T55" fmla="*/ 80 h 118"/>
                  <a:gd name="T56" fmla="*/ 71 w 78"/>
                  <a:gd name="T57" fmla="*/ 96 h 118"/>
                  <a:gd name="T58" fmla="*/ 63 w 78"/>
                  <a:gd name="T59" fmla="*/ 108 h 118"/>
                  <a:gd name="T60" fmla="*/ 52 w 78"/>
                  <a:gd name="T61" fmla="*/ 116 h 118"/>
                  <a:gd name="T62" fmla="*/ 38 w 78"/>
                  <a:gd name="T63" fmla="*/ 118 h 118"/>
                  <a:gd name="T64" fmla="*/ 26 w 78"/>
                  <a:gd name="T65" fmla="*/ 116 h 118"/>
                  <a:gd name="T66" fmla="*/ 15 w 78"/>
                  <a:gd name="T67" fmla="*/ 109 h 118"/>
                  <a:gd name="T68" fmla="*/ 7 w 78"/>
                  <a:gd name="T69" fmla="*/ 97 h 118"/>
                  <a:gd name="T70" fmla="*/ 2 w 78"/>
                  <a:gd name="T71" fmla="*/ 81 h 118"/>
                  <a:gd name="T72" fmla="*/ 0 w 78"/>
                  <a:gd name="T73" fmla="*/ 60 h 118"/>
                  <a:gd name="T74" fmla="*/ 2 w 78"/>
                  <a:gd name="T75" fmla="*/ 42 h 118"/>
                  <a:gd name="T76" fmla="*/ 6 w 78"/>
                  <a:gd name="T77" fmla="*/ 27 h 118"/>
                  <a:gd name="T78" fmla="*/ 12 w 78"/>
                  <a:gd name="T79" fmla="*/ 15 h 118"/>
                  <a:gd name="T80" fmla="*/ 19 w 78"/>
                  <a:gd name="T81" fmla="*/ 7 h 118"/>
                  <a:gd name="T82" fmla="*/ 29 w 78"/>
                  <a:gd name="T83" fmla="*/ 2 h 118"/>
                  <a:gd name="T84" fmla="*/ 40 w 78"/>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8" h="118">
                    <a:moveTo>
                      <a:pt x="39" y="12"/>
                    </a:moveTo>
                    <a:lnTo>
                      <a:pt x="31" y="14"/>
                    </a:lnTo>
                    <a:lnTo>
                      <a:pt x="25" y="20"/>
                    </a:lnTo>
                    <a:lnTo>
                      <a:pt x="20" y="29"/>
                    </a:lnTo>
                    <a:lnTo>
                      <a:pt x="17" y="43"/>
                    </a:lnTo>
                    <a:lnTo>
                      <a:pt x="16" y="60"/>
                    </a:lnTo>
                    <a:lnTo>
                      <a:pt x="17" y="76"/>
                    </a:lnTo>
                    <a:lnTo>
                      <a:pt x="20" y="89"/>
                    </a:lnTo>
                    <a:lnTo>
                      <a:pt x="25" y="99"/>
                    </a:lnTo>
                    <a:lnTo>
                      <a:pt x="31" y="105"/>
                    </a:lnTo>
                    <a:lnTo>
                      <a:pt x="39" y="107"/>
                    </a:lnTo>
                    <a:lnTo>
                      <a:pt x="47" y="104"/>
                    </a:lnTo>
                    <a:lnTo>
                      <a:pt x="54" y="98"/>
                    </a:lnTo>
                    <a:lnTo>
                      <a:pt x="58" y="88"/>
                    </a:lnTo>
                    <a:lnTo>
                      <a:pt x="61" y="75"/>
                    </a:lnTo>
                    <a:lnTo>
                      <a:pt x="62" y="59"/>
                    </a:lnTo>
                    <a:lnTo>
                      <a:pt x="61" y="44"/>
                    </a:lnTo>
                    <a:lnTo>
                      <a:pt x="59" y="30"/>
                    </a:lnTo>
                    <a:lnTo>
                      <a:pt x="54" y="20"/>
                    </a:lnTo>
                    <a:lnTo>
                      <a:pt x="48" y="14"/>
                    </a:lnTo>
                    <a:lnTo>
                      <a:pt x="39" y="12"/>
                    </a:lnTo>
                    <a:close/>
                    <a:moveTo>
                      <a:pt x="40" y="0"/>
                    </a:moveTo>
                    <a:lnTo>
                      <a:pt x="53" y="2"/>
                    </a:lnTo>
                    <a:lnTo>
                      <a:pt x="64" y="10"/>
                    </a:lnTo>
                    <a:lnTo>
                      <a:pt x="71" y="22"/>
                    </a:lnTo>
                    <a:lnTo>
                      <a:pt x="76" y="38"/>
                    </a:lnTo>
                    <a:lnTo>
                      <a:pt x="78" y="58"/>
                    </a:lnTo>
                    <a:lnTo>
                      <a:pt x="76" y="80"/>
                    </a:lnTo>
                    <a:lnTo>
                      <a:pt x="71" y="96"/>
                    </a:lnTo>
                    <a:lnTo>
                      <a:pt x="63" y="108"/>
                    </a:lnTo>
                    <a:lnTo>
                      <a:pt x="52" y="116"/>
                    </a:lnTo>
                    <a:lnTo>
                      <a:pt x="38" y="118"/>
                    </a:lnTo>
                    <a:lnTo>
                      <a:pt x="26" y="116"/>
                    </a:lnTo>
                    <a:lnTo>
                      <a:pt x="15" y="109"/>
                    </a:lnTo>
                    <a:lnTo>
                      <a:pt x="7" y="97"/>
                    </a:lnTo>
                    <a:lnTo>
                      <a:pt x="2" y="81"/>
                    </a:lnTo>
                    <a:lnTo>
                      <a:pt x="0" y="60"/>
                    </a:lnTo>
                    <a:lnTo>
                      <a:pt x="2" y="42"/>
                    </a:lnTo>
                    <a:lnTo>
                      <a:pt x="6" y="27"/>
                    </a:lnTo>
                    <a:lnTo>
                      <a:pt x="12" y="15"/>
                    </a:lnTo>
                    <a:lnTo>
                      <a:pt x="19" y="7"/>
                    </a:lnTo>
                    <a:lnTo>
                      <a:pt x="29"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05" name="Line 283"/>
              <p:cNvSpPr>
                <a:spLocks noChangeShapeType="1"/>
              </p:cNvSpPr>
              <p:nvPr/>
            </p:nvSpPr>
            <p:spPr bwMode="auto">
              <a:xfrm>
                <a:off x="6845300" y="5037138"/>
                <a:ext cx="0" cy="122237"/>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07" name="Freeform 284"/>
              <p:cNvSpPr>
                <a:spLocks/>
              </p:cNvSpPr>
              <p:nvPr/>
            </p:nvSpPr>
            <p:spPr bwMode="auto">
              <a:xfrm>
                <a:off x="6626225" y="5308600"/>
                <a:ext cx="115888" cy="184150"/>
              </a:xfrm>
              <a:custGeom>
                <a:avLst/>
                <a:gdLst>
                  <a:gd name="T0" fmla="*/ 35 w 73"/>
                  <a:gd name="T1" fmla="*/ 0 h 116"/>
                  <a:gd name="T2" fmla="*/ 48 w 73"/>
                  <a:gd name="T3" fmla="*/ 2 h 116"/>
                  <a:gd name="T4" fmla="*/ 58 w 73"/>
                  <a:gd name="T5" fmla="*/ 7 h 116"/>
                  <a:gd name="T6" fmla="*/ 65 w 73"/>
                  <a:gd name="T7" fmla="*/ 14 h 116"/>
                  <a:gd name="T8" fmla="*/ 69 w 73"/>
                  <a:gd name="T9" fmla="*/ 23 h 116"/>
                  <a:gd name="T10" fmla="*/ 70 w 73"/>
                  <a:gd name="T11" fmla="*/ 33 h 116"/>
                  <a:gd name="T12" fmla="*/ 67 w 73"/>
                  <a:gd name="T13" fmla="*/ 49 h 116"/>
                  <a:gd name="T14" fmla="*/ 60 w 73"/>
                  <a:gd name="T15" fmla="*/ 64 h 116"/>
                  <a:gd name="T16" fmla="*/ 47 w 73"/>
                  <a:gd name="T17" fmla="*/ 79 h 116"/>
                  <a:gd name="T18" fmla="*/ 31 w 73"/>
                  <a:gd name="T19" fmla="*/ 95 h 116"/>
                  <a:gd name="T20" fmla="*/ 22 w 73"/>
                  <a:gd name="T21" fmla="*/ 103 h 116"/>
                  <a:gd name="T22" fmla="*/ 22 w 73"/>
                  <a:gd name="T23" fmla="*/ 104 h 116"/>
                  <a:gd name="T24" fmla="*/ 73 w 73"/>
                  <a:gd name="T25" fmla="*/ 104 h 116"/>
                  <a:gd name="T26" fmla="*/ 73 w 73"/>
                  <a:gd name="T27" fmla="*/ 116 h 116"/>
                  <a:gd name="T28" fmla="*/ 0 w 73"/>
                  <a:gd name="T29" fmla="*/ 116 h 116"/>
                  <a:gd name="T30" fmla="*/ 0 w 73"/>
                  <a:gd name="T31" fmla="*/ 107 h 116"/>
                  <a:gd name="T32" fmla="*/ 12 w 73"/>
                  <a:gd name="T33" fmla="*/ 95 h 116"/>
                  <a:gd name="T34" fmla="*/ 28 w 73"/>
                  <a:gd name="T35" fmla="*/ 80 h 116"/>
                  <a:gd name="T36" fmla="*/ 40 w 73"/>
                  <a:gd name="T37" fmla="*/ 67 h 116"/>
                  <a:gd name="T38" fmla="*/ 48 w 73"/>
                  <a:gd name="T39" fmla="*/ 56 h 116"/>
                  <a:gd name="T40" fmla="*/ 53 w 73"/>
                  <a:gd name="T41" fmla="*/ 46 h 116"/>
                  <a:gd name="T42" fmla="*/ 55 w 73"/>
                  <a:gd name="T43" fmla="*/ 35 h 116"/>
                  <a:gd name="T44" fmla="*/ 54 w 73"/>
                  <a:gd name="T45" fmla="*/ 28 h 116"/>
                  <a:gd name="T46" fmla="*/ 52 w 73"/>
                  <a:gd name="T47" fmla="*/ 22 h 116"/>
                  <a:gd name="T48" fmla="*/ 48 w 73"/>
                  <a:gd name="T49" fmla="*/ 17 h 116"/>
                  <a:gd name="T50" fmla="*/ 41 w 73"/>
                  <a:gd name="T51" fmla="*/ 14 h 116"/>
                  <a:gd name="T52" fmla="*/ 32 w 73"/>
                  <a:gd name="T53" fmla="*/ 13 h 116"/>
                  <a:gd name="T54" fmla="*/ 23 w 73"/>
                  <a:gd name="T55" fmla="*/ 14 h 116"/>
                  <a:gd name="T56" fmla="*/ 15 w 73"/>
                  <a:gd name="T57" fmla="*/ 18 h 116"/>
                  <a:gd name="T58" fmla="*/ 8 w 73"/>
                  <a:gd name="T59" fmla="*/ 22 h 116"/>
                  <a:gd name="T60" fmla="*/ 3 w 73"/>
                  <a:gd name="T61" fmla="*/ 11 h 116"/>
                  <a:gd name="T62" fmla="*/ 12 w 73"/>
                  <a:gd name="T63" fmla="*/ 6 h 116"/>
                  <a:gd name="T64" fmla="*/ 23 w 73"/>
                  <a:gd name="T65" fmla="*/ 1 h 116"/>
                  <a:gd name="T66" fmla="*/ 35 w 73"/>
                  <a:gd name="T6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116">
                    <a:moveTo>
                      <a:pt x="35" y="0"/>
                    </a:moveTo>
                    <a:lnTo>
                      <a:pt x="48" y="2"/>
                    </a:lnTo>
                    <a:lnTo>
                      <a:pt x="58" y="7"/>
                    </a:lnTo>
                    <a:lnTo>
                      <a:pt x="65" y="14"/>
                    </a:lnTo>
                    <a:lnTo>
                      <a:pt x="69" y="23"/>
                    </a:lnTo>
                    <a:lnTo>
                      <a:pt x="70" y="33"/>
                    </a:lnTo>
                    <a:lnTo>
                      <a:pt x="67" y="49"/>
                    </a:lnTo>
                    <a:lnTo>
                      <a:pt x="60" y="64"/>
                    </a:lnTo>
                    <a:lnTo>
                      <a:pt x="47" y="79"/>
                    </a:lnTo>
                    <a:lnTo>
                      <a:pt x="31" y="95"/>
                    </a:lnTo>
                    <a:lnTo>
                      <a:pt x="22" y="103"/>
                    </a:lnTo>
                    <a:lnTo>
                      <a:pt x="22" y="104"/>
                    </a:lnTo>
                    <a:lnTo>
                      <a:pt x="73" y="104"/>
                    </a:lnTo>
                    <a:lnTo>
                      <a:pt x="73" y="116"/>
                    </a:lnTo>
                    <a:lnTo>
                      <a:pt x="0" y="116"/>
                    </a:lnTo>
                    <a:lnTo>
                      <a:pt x="0" y="107"/>
                    </a:lnTo>
                    <a:lnTo>
                      <a:pt x="12" y="95"/>
                    </a:lnTo>
                    <a:lnTo>
                      <a:pt x="28" y="80"/>
                    </a:lnTo>
                    <a:lnTo>
                      <a:pt x="40" y="67"/>
                    </a:lnTo>
                    <a:lnTo>
                      <a:pt x="48" y="56"/>
                    </a:lnTo>
                    <a:lnTo>
                      <a:pt x="53" y="46"/>
                    </a:lnTo>
                    <a:lnTo>
                      <a:pt x="55" y="35"/>
                    </a:lnTo>
                    <a:lnTo>
                      <a:pt x="54" y="28"/>
                    </a:lnTo>
                    <a:lnTo>
                      <a:pt x="52" y="22"/>
                    </a:lnTo>
                    <a:lnTo>
                      <a:pt x="48" y="17"/>
                    </a:lnTo>
                    <a:lnTo>
                      <a:pt x="41" y="14"/>
                    </a:lnTo>
                    <a:lnTo>
                      <a:pt x="32" y="13"/>
                    </a:lnTo>
                    <a:lnTo>
                      <a:pt x="23" y="14"/>
                    </a:lnTo>
                    <a:lnTo>
                      <a:pt x="15" y="18"/>
                    </a:lnTo>
                    <a:lnTo>
                      <a:pt x="8" y="22"/>
                    </a:lnTo>
                    <a:lnTo>
                      <a:pt x="3" y="11"/>
                    </a:lnTo>
                    <a:lnTo>
                      <a:pt x="12" y="6"/>
                    </a:lnTo>
                    <a:lnTo>
                      <a:pt x="23" y="1"/>
                    </a:lnTo>
                    <a:lnTo>
                      <a:pt x="3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08" name="Freeform 285"/>
              <p:cNvSpPr>
                <a:spLocks noEditPoints="1"/>
              </p:cNvSpPr>
              <p:nvPr/>
            </p:nvSpPr>
            <p:spPr bwMode="auto">
              <a:xfrm>
                <a:off x="6778625" y="5308600"/>
                <a:ext cx="122238" cy="187325"/>
              </a:xfrm>
              <a:custGeom>
                <a:avLst/>
                <a:gdLst>
                  <a:gd name="T0" fmla="*/ 39 w 77"/>
                  <a:gd name="T1" fmla="*/ 12 h 118"/>
                  <a:gd name="T2" fmla="*/ 31 w 77"/>
                  <a:gd name="T3" fmla="*/ 14 h 118"/>
                  <a:gd name="T4" fmla="*/ 25 w 77"/>
                  <a:gd name="T5" fmla="*/ 20 h 118"/>
                  <a:gd name="T6" fmla="*/ 20 w 77"/>
                  <a:gd name="T7" fmla="*/ 29 h 118"/>
                  <a:gd name="T8" fmla="*/ 17 w 77"/>
                  <a:gd name="T9" fmla="*/ 43 h 118"/>
                  <a:gd name="T10" fmla="*/ 16 w 77"/>
                  <a:gd name="T11" fmla="*/ 60 h 118"/>
                  <a:gd name="T12" fmla="*/ 17 w 77"/>
                  <a:gd name="T13" fmla="*/ 76 h 118"/>
                  <a:gd name="T14" fmla="*/ 20 w 77"/>
                  <a:gd name="T15" fmla="*/ 89 h 118"/>
                  <a:gd name="T16" fmla="*/ 24 w 77"/>
                  <a:gd name="T17" fmla="*/ 99 h 118"/>
                  <a:gd name="T18" fmla="*/ 31 w 77"/>
                  <a:gd name="T19" fmla="*/ 105 h 118"/>
                  <a:gd name="T20" fmla="*/ 39 w 77"/>
                  <a:gd name="T21" fmla="*/ 107 h 118"/>
                  <a:gd name="T22" fmla="*/ 47 w 77"/>
                  <a:gd name="T23" fmla="*/ 104 h 118"/>
                  <a:gd name="T24" fmla="*/ 53 w 77"/>
                  <a:gd name="T25" fmla="*/ 98 h 118"/>
                  <a:gd name="T26" fmla="*/ 58 w 77"/>
                  <a:gd name="T27" fmla="*/ 88 h 118"/>
                  <a:gd name="T28" fmla="*/ 61 w 77"/>
                  <a:gd name="T29" fmla="*/ 75 h 118"/>
                  <a:gd name="T30" fmla="*/ 62 w 77"/>
                  <a:gd name="T31" fmla="*/ 59 h 118"/>
                  <a:gd name="T32" fmla="*/ 61 w 77"/>
                  <a:gd name="T33" fmla="*/ 44 h 118"/>
                  <a:gd name="T34" fmla="*/ 58 w 77"/>
                  <a:gd name="T35" fmla="*/ 30 h 118"/>
                  <a:gd name="T36" fmla="*/ 54 w 77"/>
                  <a:gd name="T37" fmla="*/ 20 h 118"/>
                  <a:gd name="T38" fmla="*/ 47 w 77"/>
                  <a:gd name="T39" fmla="*/ 14 h 118"/>
                  <a:gd name="T40" fmla="*/ 39 w 77"/>
                  <a:gd name="T41" fmla="*/ 12 h 118"/>
                  <a:gd name="T42" fmla="*/ 40 w 77"/>
                  <a:gd name="T43" fmla="*/ 0 h 118"/>
                  <a:gd name="T44" fmla="*/ 53 w 77"/>
                  <a:gd name="T45" fmla="*/ 2 h 118"/>
                  <a:gd name="T46" fmla="*/ 63 w 77"/>
                  <a:gd name="T47" fmla="*/ 10 h 118"/>
                  <a:gd name="T48" fmla="*/ 71 w 77"/>
                  <a:gd name="T49" fmla="*/ 22 h 118"/>
                  <a:gd name="T50" fmla="*/ 76 w 77"/>
                  <a:gd name="T51" fmla="*/ 38 h 118"/>
                  <a:gd name="T52" fmla="*/ 77 w 77"/>
                  <a:gd name="T53" fmla="*/ 58 h 118"/>
                  <a:gd name="T54" fmla="*/ 76 w 77"/>
                  <a:gd name="T55" fmla="*/ 80 h 118"/>
                  <a:gd name="T56" fmla="*/ 71 w 77"/>
                  <a:gd name="T57" fmla="*/ 96 h 118"/>
                  <a:gd name="T58" fmla="*/ 62 w 77"/>
                  <a:gd name="T59" fmla="*/ 108 h 118"/>
                  <a:gd name="T60" fmla="*/ 51 w 77"/>
                  <a:gd name="T61" fmla="*/ 116 h 118"/>
                  <a:gd name="T62" fmla="*/ 38 w 77"/>
                  <a:gd name="T63" fmla="*/ 118 h 118"/>
                  <a:gd name="T64" fmla="*/ 25 w 77"/>
                  <a:gd name="T65" fmla="*/ 116 h 118"/>
                  <a:gd name="T66" fmla="*/ 15 w 77"/>
                  <a:gd name="T67" fmla="*/ 109 h 118"/>
                  <a:gd name="T68" fmla="*/ 7 w 77"/>
                  <a:gd name="T69" fmla="*/ 97 h 118"/>
                  <a:gd name="T70" fmla="*/ 2 w 77"/>
                  <a:gd name="T71" fmla="*/ 81 h 118"/>
                  <a:gd name="T72" fmla="*/ 0 w 77"/>
                  <a:gd name="T73" fmla="*/ 60 h 118"/>
                  <a:gd name="T74" fmla="*/ 1 w 77"/>
                  <a:gd name="T75" fmla="*/ 42 h 118"/>
                  <a:gd name="T76" fmla="*/ 5 w 77"/>
                  <a:gd name="T77" fmla="*/ 27 h 118"/>
                  <a:gd name="T78" fmla="*/ 11 w 77"/>
                  <a:gd name="T79" fmla="*/ 15 h 118"/>
                  <a:gd name="T80" fmla="*/ 19 w 77"/>
                  <a:gd name="T81" fmla="*/ 7 h 118"/>
                  <a:gd name="T82" fmla="*/ 29 w 77"/>
                  <a:gd name="T83" fmla="*/ 2 h 118"/>
                  <a:gd name="T84" fmla="*/ 40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9" y="12"/>
                    </a:moveTo>
                    <a:lnTo>
                      <a:pt x="31" y="14"/>
                    </a:lnTo>
                    <a:lnTo>
                      <a:pt x="25" y="20"/>
                    </a:lnTo>
                    <a:lnTo>
                      <a:pt x="20" y="29"/>
                    </a:lnTo>
                    <a:lnTo>
                      <a:pt x="17" y="43"/>
                    </a:lnTo>
                    <a:lnTo>
                      <a:pt x="16" y="60"/>
                    </a:lnTo>
                    <a:lnTo>
                      <a:pt x="17" y="76"/>
                    </a:lnTo>
                    <a:lnTo>
                      <a:pt x="20" y="89"/>
                    </a:lnTo>
                    <a:lnTo>
                      <a:pt x="24" y="99"/>
                    </a:lnTo>
                    <a:lnTo>
                      <a:pt x="31" y="105"/>
                    </a:lnTo>
                    <a:lnTo>
                      <a:pt x="39" y="107"/>
                    </a:lnTo>
                    <a:lnTo>
                      <a:pt x="47" y="104"/>
                    </a:lnTo>
                    <a:lnTo>
                      <a:pt x="53" y="98"/>
                    </a:lnTo>
                    <a:lnTo>
                      <a:pt x="58" y="88"/>
                    </a:lnTo>
                    <a:lnTo>
                      <a:pt x="61" y="75"/>
                    </a:lnTo>
                    <a:lnTo>
                      <a:pt x="62" y="59"/>
                    </a:lnTo>
                    <a:lnTo>
                      <a:pt x="61" y="44"/>
                    </a:lnTo>
                    <a:lnTo>
                      <a:pt x="58" y="30"/>
                    </a:lnTo>
                    <a:lnTo>
                      <a:pt x="54" y="20"/>
                    </a:lnTo>
                    <a:lnTo>
                      <a:pt x="47" y="14"/>
                    </a:lnTo>
                    <a:lnTo>
                      <a:pt x="39" y="12"/>
                    </a:lnTo>
                    <a:close/>
                    <a:moveTo>
                      <a:pt x="40" y="0"/>
                    </a:moveTo>
                    <a:lnTo>
                      <a:pt x="53" y="2"/>
                    </a:lnTo>
                    <a:lnTo>
                      <a:pt x="63" y="10"/>
                    </a:lnTo>
                    <a:lnTo>
                      <a:pt x="71" y="22"/>
                    </a:lnTo>
                    <a:lnTo>
                      <a:pt x="76" y="38"/>
                    </a:lnTo>
                    <a:lnTo>
                      <a:pt x="77" y="58"/>
                    </a:lnTo>
                    <a:lnTo>
                      <a:pt x="76" y="80"/>
                    </a:lnTo>
                    <a:lnTo>
                      <a:pt x="71" y="96"/>
                    </a:lnTo>
                    <a:lnTo>
                      <a:pt x="62" y="108"/>
                    </a:lnTo>
                    <a:lnTo>
                      <a:pt x="51" y="116"/>
                    </a:lnTo>
                    <a:lnTo>
                      <a:pt x="38" y="118"/>
                    </a:lnTo>
                    <a:lnTo>
                      <a:pt x="25" y="116"/>
                    </a:lnTo>
                    <a:lnTo>
                      <a:pt x="15" y="109"/>
                    </a:lnTo>
                    <a:lnTo>
                      <a:pt x="7" y="97"/>
                    </a:lnTo>
                    <a:lnTo>
                      <a:pt x="2" y="81"/>
                    </a:lnTo>
                    <a:lnTo>
                      <a:pt x="0" y="60"/>
                    </a:lnTo>
                    <a:lnTo>
                      <a:pt x="1" y="42"/>
                    </a:lnTo>
                    <a:lnTo>
                      <a:pt x="5" y="27"/>
                    </a:lnTo>
                    <a:lnTo>
                      <a:pt x="11" y="15"/>
                    </a:lnTo>
                    <a:lnTo>
                      <a:pt x="19" y="7"/>
                    </a:lnTo>
                    <a:lnTo>
                      <a:pt x="29"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09" name="Freeform 286"/>
              <p:cNvSpPr>
                <a:spLocks noEditPoints="1"/>
              </p:cNvSpPr>
              <p:nvPr/>
            </p:nvSpPr>
            <p:spPr bwMode="auto">
              <a:xfrm>
                <a:off x="6934200" y="5308600"/>
                <a:ext cx="122238" cy="187325"/>
              </a:xfrm>
              <a:custGeom>
                <a:avLst/>
                <a:gdLst>
                  <a:gd name="T0" fmla="*/ 39 w 77"/>
                  <a:gd name="T1" fmla="*/ 12 h 118"/>
                  <a:gd name="T2" fmla="*/ 31 w 77"/>
                  <a:gd name="T3" fmla="*/ 14 h 118"/>
                  <a:gd name="T4" fmla="*/ 25 w 77"/>
                  <a:gd name="T5" fmla="*/ 20 h 118"/>
                  <a:gd name="T6" fmla="*/ 20 w 77"/>
                  <a:gd name="T7" fmla="*/ 29 h 118"/>
                  <a:gd name="T8" fmla="*/ 17 w 77"/>
                  <a:gd name="T9" fmla="*/ 43 h 118"/>
                  <a:gd name="T10" fmla="*/ 16 w 77"/>
                  <a:gd name="T11" fmla="*/ 60 h 118"/>
                  <a:gd name="T12" fmla="*/ 17 w 77"/>
                  <a:gd name="T13" fmla="*/ 76 h 118"/>
                  <a:gd name="T14" fmla="*/ 20 w 77"/>
                  <a:gd name="T15" fmla="*/ 89 h 118"/>
                  <a:gd name="T16" fmla="*/ 25 w 77"/>
                  <a:gd name="T17" fmla="*/ 99 h 118"/>
                  <a:gd name="T18" fmla="*/ 31 w 77"/>
                  <a:gd name="T19" fmla="*/ 105 h 118"/>
                  <a:gd name="T20" fmla="*/ 39 w 77"/>
                  <a:gd name="T21" fmla="*/ 107 h 118"/>
                  <a:gd name="T22" fmla="*/ 47 w 77"/>
                  <a:gd name="T23" fmla="*/ 104 h 118"/>
                  <a:gd name="T24" fmla="*/ 54 w 77"/>
                  <a:gd name="T25" fmla="*/ 98 h 118"/>
                  <a:gd name="T26" fmla="*/ 58 w 77"/>
                  <a:gd name="T27" fmla="*/ 88 h 118"/>
                  <a:gd name="T28" fmla="*/ 61 w 77"/>
                  <a:gd name="T29" fmla="*/ 75 h 118"/>
                  <a:gd name="T30" fmla="*/ 62 w 77"/>
                  <a:gd name="T31" fmla="*/ 59 h 118"/>
                  <a:gd name="T32" fmla="*/ 61 w 77"/>
                  <a:gd name="T33" fmla="*/ 44 h 118"/>
                  <a:gd name="T34" fmla="*/ 58 w 77"/>
                  <a:gd name="T35" fmla="*/ 30 h 118"/>
                  <a:gd name="T36" fmla="*/ 54 w 77"/>
                  <a:gd name="T37" fmla="*/ 20 h 118"/>
                  <a:gd name="T38" fmla="*/ 47 w 77"/>
                  <a:gd name="T39" fmla="*/ 14 h 118"/>
                  <a:gd name="T40" fmla="*/ 39 w 77"/>
                  <a:gd name="T41" fmla="*/ 12 h 118"/>
                  <a:gd name="T42" fmla="*/ 40 w 77"/>
                  <a:gd name="T43" fmla="*/ 0 h 118"/>
                  <a:gd name="T44" fmla="*/ 53 w 77"/>
                  <a:gd name="T45" fmla="*/ 2 h 118"/>
                  <a:gd name="T46" fmla="*/ 63 w 77"/>
                  <a:gd name="T47" fmla="*/ 10 h 118"/>
                  <a:gd name="T48" fmla="*/ 71 w 77"/>
                  <a:gd name="T49" fmla="*/ 22 h 118"/>
                  <a:gd name="T50" fmla="*/ 76 w 77"/>
                  <a:gd name="T51" fmla="*/ 38 h 118"/>
                  <a:gd name="T52" fmla="*/ 77 w 77"/>
                  <a:gd name="T53" fmla="*/ 58 h 118"/>
                  <a:gd name="T54" fmla="*/ 76 w 77"/>
                  <a:gd name="T55" fmla="*/ 80 h 118"/>
                  <a:gd name="T56" fmla="*/ 71 w 77"/>
                  <a:gd name="T57" fmla="*/ 96 h 118"/>
                  <a:gd name="T58" fmla="*/ 63 w 77"/>
                  <a:gd name="T59" fmla="*/ 108 h 118"/>
                  <a:gd name="T60" fmla="*/ 52 w 77"/>
                  <a:gd name="T61" fmla="*/ 116 h 118"/>
                  <a:gd name="T62" fmla="*/ 38 w 77"/>
                  <a:gd name="T63" fmla="*/ 118 h 118"/>
                  <a:gd name="T64" fmla="*/ 26 w 77"/>
                  <a:gd name="T65" fmla="*/ 116 h 118"/>
                  <a:gd name="T66" fmla="*/ 15 w 77"/>
                  <a:gd name="T67" fmla="*/ 109 h 118"/>
                  <a:gd name="T68" fmla="*/ 7 w 77"/>
                  <a:gd name="T69" fmla="*/ 97 h 118"/>
                  <a:gd name="T70" fmla="*/ 2 w 77"/>
                  <a:gd name="T71" fmla="*/ 81 h 118"/>
                  <a:gd name="T72" fmla="*/ 0 w 77"/>
                  <a:gd name="T73" fmla="*/ 60 h 118"/>
                  <a:gd name="T74" fmla="*/ 2 w 77"/>
                  <a:gd name="T75" fmla="*/ 42 h 118"/>
                  <a:gd name="T76" fmla="*/ 5 w 77"/>
                  <a:gd name="T77" fmla="*/ 27 h 118"/>
                  <a:gd name="T78" fmla="*/ 11 w 77"/>
                  <a:gd name="T79" fmla="*/ 15 h 118"/>
                  <a:gd name="T80" fmla="*/ 19 w 77"/>
                  <a:gd name="T81" fmla="*/ 7 h 118"/>
                  <a:gd name="T82" fmla="*/ 29 w 77"/>
                  <a:gd name="T83" fmla="*/ 2 h 118"/>
                  <a:gd name="T84" fmla="*/ 40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9" y="12"/>
                    </a:moveTo>
                    <a:lnTo>
                      <a:pt x="31" y="14"/>
                    </a:lnTo>
                    <a:lnTo>
                      <a:pt x="25" y="20"/>
                    </a:lnTo>
                    <a:lnTo>
                      <a:pt x="20" y="29"/>
                    </a:lnTo>
                    <a:lnTo>
                      <a:pt x="17" y="43"/>
                    </a:lnTo>
                    <a:lnTo>
                      <a:pt x="16" y="60"/>
                    </a:lnTo>
                    <a:lnTo>
                      <a:pt x="17" y="76"/>
                    </a:lnTo>
                    <a:lnTo>
                      <a:pt x="20" y="89"/>
                    </a:lnTo>
                    <a:lnTo>
                      <a:pt x="25" y="99"/>
                    </a:lnTo>
                    <a:lnTo>
                      <a:pt x="31" y="105"/>
                    </a:lnTo>
                    <a:lnTo>
                      <a:pt x="39" y="107"/>
                    </a:lnTo>
                    <a:lnTo>
                      <a:pt x="47" y="104"/>
                    </a:lnTo>
                    <a:lnTo>
                      <a:pt x="54" y="98"/>
                    </a:lnTo>
                    <a:lnTo>
                      <a:pt x="58" y="88"/>
                    </a:lnTo>
                    <a:lnTo>
                      <a:pt x="61" y="75"/>
                    </a:lnTo>
                    <a:lnTo>
                      <a:pt x="62" y="59"/>
                    </a:lnTo>
                    <a:lnTo>
                      <a:pt x="61" y="44"/>
                    </a:lnTo>
                    <a:lnTo>
                      <a:pt x="58" y="30"/>
                    </a:lnTo>
                    <a:lnTo>
                      <a:pt x="54" y="20"/>
                    </a:lnTo>
                    <a:lnTo>
                      <a:pt x="47" y="14"/>
                    </a:lnTo>
                    <a:lnTo>
                      <a:pt x="39" y="12"/>
                    </a:lnTo>
                    <a:close/>
                    <a:moveTo>
                      <a:pt x="40" y="0"/>
                    </a:moveTo>
                    <a:lnTo>
                      <a:pt x="53" y="2"/>
                    </a:lnTo>
                    <a:lnTo>
                      <a:pt x="63" y="10"/>
                    </a:lnTo>
                    <a:lnTo>
                      <a:pt x="71" y="22"/>
                    </a:lnTo>
                    <a:lnTo>
                      <a:pt x="76" y="38"/>
                    </a:lnTo>
                    <a:lnTo>
                      <a:pt x="77" y="58"/>
                    </a:lnTo>
                    <a:lnTo>
                      <a:pt x="76" y="80"/>
                    </a:lnTo>
                    <a:lnTo>
                      <a:pt x="71" y="96"/>
                    </a:lnTo>
                    <a:lnTo>
                      <a:pt x="63" y="108"/>
                    </a:lnTo>
                    <a:lnTo>
                      <a:pt x="52" y="116"/>
                    </a:lnTo>
                    <a:lnTo>
                      <a:pt x="38" y="118"/>
                    </a:lnTo>
                    <a:lnTo>
                      <a:pt x="26" y="116"/>
                    </a:lnTo>
                    <a:lnTo>
                      <a:pt x="15" y="109"/>
                    </a:lnTo>
                    <a:lnTo>
                      <a:pt x="7" y="97"/>
                    </a:lnTo>
                    <a:lnTo>
                      <a:pt x="2" y="81"/>
                    </a:lnTo>
                    <a:lnTo>
                      <a:pt x="0" y="60"/>
                    </a:lnTo>
                    <a:lnTo>
                      <a:pt x="2" y="42"/>
                    </a:lnTo>
                    <a:lnTo>
                      <a:pt x="5" y="27"/>
                    </a:lnTo>
                    <a:lnTo>
                      <a:pt x="11" y="15"/>
                    </a:lnTo>
                    <a:lnTo>
                      <a:pt x="19" y="7"/>
                    </a:lnTo>
                    <a:lnTo>
                      <a:pt x="29"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0" name="Freeform 287"/>
              <p:cNvSpPr>
                <a:spLocks/>
              </p:cNvSpPr>
              <p:nvPr/>
            </p:nvSpPr>
            <p:spPr bwMode="auto">
              <a:xfrm>
                <a:off x="4784725" y="5651500"/>
                <a:ext cx="139700" cy="188912"/>
              </a:xfrm>
              <a:custGeom>
                <a:avLst/>
                <a:gdLst>
                  <a:gd name="T0" fmla="*/ 0 w 88"/>
                  <a:gd name="T1" fmla="*/ 0 h 119"/>
                  <a:gd name="T2" fmla="*/ 88 w 88"/>
                  <a:gd name="T3" fmla="*/ 0 h 119"/>
                  <a:gd name="T4" fmla="*/ 88 w 88"/>
                  <a:gd name="T5" fmla="*/ 13 h 119"/>
                  <a:gd name="T6" fmla="*/ 52 w 88"/>
                  <a:gd name="T7" fmla="*/ 13 h 119"/>
                  <a:gd name="T8" fmla="*/ 52 w 88"/>
                  <a:gd name="T9" fmla="*/ 119 h 119"/>
                  <a:gd name="T10" fmla="*/ 37 w 88"/>
                  <a:gd name="T11" fmla="*/ 119 h 119"/>
                  <a:gd name="T12" fmla="*/ 37 w 88"/>
                  <a:gd name="T13" fmla="*/ 13 h 119"/>
                  <a:gd name="T14" fmla="*/ 0 w 88"/>
                  <a:gd name="T15" fmla="*/ 13 h 119"/>
                  <a:gd name="T16" fmla="*/ 0 w 88"/>
                  <a:gd name="T1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19">
                    <a:moveTo>
                      <a:pt x="0" y="0"/>
                    </a:moveTo>
                    <a:lnTo>
                      <a:pt x="88" y="0"/>
                    </a:lnTo>
                    <a:lnTo>
                      <a:pt x="88" y="13"/>
                    </a:lnTo>
                    <a:lnTo>
                      <a:pt x="52" y="13"/>
                    </a:lnTo>
                    <a:lnTo>
                      <a:pt x="52" y="119"/>
                    </a:lnTo>
                    <a:lnTo>
                      <a:pt x="37" y="119"/>
                    </a:lnTo>
                    <a:lnTo>
                      <a:pt x="37" y="13"/>
                    </a:lnTo>
                    <a:lnTo>
                      <a:pt x="0" y="1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1" name="Freeform 288"/>
              <p:cNvSpPr>
                <a:spLocks/>
              </p:cNvSpPr>
              <p:nvPr/>
            </p:nvSpPr>
            <p:spPr bwMode="auto">
              <a:xfrm>
                <a:off x="4941888" y="5700713"/>
                <a:ext cx="66675" cy="139700"/>
              </a:xfrm>
              <a:custGeom>
                <a:avLst/>
                <a:gdLst>
                  <a:gd name="T0" fmla="*/ 38 w 42"/>
                  <a:gd name="T1" fmla="*/ 0 h 88"/>
                  <a:gd name="T2" fmla="*/ 40 w 42"/>
                  <a:gd name="T3" fmla="*/ 0 h 88"/>
                  <a:gd name="T4" fmla="*/ 42 w 42"/>
                  <a:gd name="T5" fmla="*/ 0 h 88"/>
                  <a:gd name="T6" fmla="*/ 42 w 42"/>
                  <a:gd name="T7" fmla="*/ 15 h 88"/>
                  <a:gd name="T8" fmla="*/ 40 w 42"/>
                  <a:gd name="T9" fmla="*/ 15 h 88"/>
                  <a:gd name="T10" fmla="*/ 37 w 42"/>
                  <a:gd name="T11" fmla="*/ 15 h 88"/>
                  <a:gd name="T12" fmla="*/ 27 w 42"/>
                  <a:gd name="T13" fmla="*/ 17 h 88"/>
                  <a:gd name="T14" fmla="*/ 20 w 42"/>
                  <a:gd name="T15" fmla="*/ 25 h 88"/>
                  <a:gd name="T16" fmla="*/ 16 w 42"/>
                  <a:gd name="T17" fmla="*/ 35 h 88"/>
                  <a:gd name="T18" fmla="*/ 16 w 42"/>
                  <a:gd name="T19" fmla="*/ 39 h 88"/>
                  <a:gd name="T20" fmla="*/ 16 w 42"/>
                  <a:gd name="T21" fmla="*/ 42 h 88"/>
                  <a:gd name="T22" fmla="*/ 16 w 42"/>
                  <a:gd name="T23" fmla="*/ 88 h 88"/>
                  <a:gd name="T24" fmla="*/ 1 w 42"/>
                  <a:gd name="T25" fmla="*/ 88 h 88"/>
                  <a:gd name="T26" fmla="*/ 1 w 42"/>
                  <a:gd name="T27" fmla="*/ 29 h 88"/>
                  <a:gd name="T28" fmla="*/ 0 w 42"/>
                  <a:gd name="T29" fmla="*/ 14 h 88"/>
                  <a:gd name="T30" fmla="*/ 0 w 42"/>
                  <a:gd name="T31" fmla="*/ 2 h 88"/>
                  <a:gd name="T32" fmla="*/ 13 w 42"/>
                  <a:gd name="T33" fmla="*/ 2 h 88"/>
                  <a:gd name="T34" fmla="*/ 14 w 42"/>
                  <a:gd name="T35" fmla="*/ 20 h 88"/>
                  <a:gd name="T36" fmla="*/ 15 w 42"/>
                  <a:gd name="T37" fmla="*/ 20 h 88"/>
                  <a:gd name="T38" fmla="*/ 20 w 42"/>
                  <a:gd name="T39" fmla="*/ 9 h 88"/>
                  <a:gd name="T40" fmla="*/ 28 w 42"/>
                  <a:gd name="T41" fmla="*/ 2 h 88"/>
                  <a:gd name="T42" fmla="*/ 38 w 42"/>
                  <a:gd name="T4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88">
                    <a:moveTo>
                      <a:pt x="38" y="0"/>
                    </a:moveTo>
                    <a:lnTo>
                      <a:pt x="40" y="0"/>
                    </a:lnTo>
                    <a:lnTo>
                      <a:pt x="42" y="0"/>
                    </a:lnTo>
                    <a:lnTo>
                      <a:pt x="42" y="15"/>
                    </a:lnTo>
                    <a:lnTo>
                      <a:pt x="40" y="15"/>
                    </a:lnTo>
                    <a:lnTo>
                      <a:pt x="37" y="15"/>
                    </a:lnTo>
                    <a:lnTo>
                      <a:pt x="27" y="17"/>
                    </a:lnTo>
                    <a:lnTo>
                      <a:pt x="20" y="25"/>
                    </a:lnTo>
                    <a:lnTo>
                      <a:pt x="16" y="35"/>
                    </a:lnTo>
                    <a:lnTo>
                      <a:pt x="16" y="39"/>
                    </a:lnTo>
                    <a:lnTo>
                      <a:pt x="16" y="42"/>
                    </a:lnTo>
                    <a:lnTo>
                      <a:pt x="16" y="88"/>
                    </a:lnTo>
                    <a:lnTo>
                      <a:pt x="1" y="88"/>
                    </a:lnTo>
                    <a:lnTo>
                      <a:pt x="1" y="29"/>
                    </a:lnTo>
                    <a:lnTo>
                      <a:pt x="0" y="14"/>
                    </a:lnTo>
                    <a:lnTo>
                      <a:pt x="0" y="2"/>
                    </a:lnTo>
                    <a:lnTo>
                      <a:pt x="13" y="2"/>
                    </a:lnTo>
                    <a:lnTo>
                      <a:pt x="14" y="20"/>
                    </a:lnTo>
                    <a:lnTo>
                      <a:pt x="15" y="20"/>
                    </a:lnTo>
                    <a:lnTo>
                      <a:pt x="20" y="9"/>
                    </a:lnTo>
                    <a:lnTo>
                      <a:pt x="28" y="2"/>
                    </a:lnTo>
                    <a:lnTo>
                      <a:pt x="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2" name="Freeform 289"/>
              <p:cNvSpPr>
                <a:spLocks noEditPoints="1"/>
              </p:cNvSpPr>
              <p:nvPr/>
            </p:nvSpPr>
            <p:spPr bwMode="auto">
              <a:xfrm>
                <a:off x="5037138" y="5649913"/>
                <a:ext cx="30163" cy="190500"/>
              </a:xfrm>
              <a:custGeom>
                <a:avLst/>
                <a:gdLst>
                  <a:gd name="T0" fmla="*/ 2 w 19"/>
                  <a:gd name="T1" fmla="*/ 34 h 120"/>
                  <a:gd name="T2" fmla="*/ 17 w 19"/>
                  <a:gd name="T3" fmla="*/ 34 h 120"/>
                  <a:gd name="T4" fmla="*/ 17 w 19"/>
                  <a:gd name="T5" fmla="*/ 120 h 120"/>
                  <a:gd name="T6" fmla="*/ 2 w 19"/>
                  <a:gd name="T7" fmla="*/ 120 h 120"/>
                  <a:gd name="T8" fmla="*/ 2 w 19"/>
                  <a:gd name="T9" fmla="*/ 34 h 120"/>
                  <a:gd name="T10" fmla="*/ 9 w 19"/>
                  <a:gd name="T11" fmla="*/ 0 h 120"/>
                  <a:gd name="T12" fmla="*/ 12 w 19"/>
                  <a:gd name="T13" fmla="*/ 1 h 120"/>
                  <a:gd name="T14" fmla="*/ 15 w 19"/>
                  <a:gd name="T15" fmla="*/ 2 h 120"/>
                  <a:gd name="T16" fmla="*/ 17 w 19"/>
                  <a:gd name="T17" fmla="*/ 4 h 120"/>
                  <a:gd name="T18" fmla="*/ 18 w 19"/>
                  <a:gd name="T19" fmla="*/ 7 h 120"/>
                  <a:gd name="T20" fmla="*/ 19 w 19"/>
                  <a:gd name="T21" fmla="*/ 10 h 120"/>
                  <a:gd name="T22" fmla="*/ 18 w 19"/>
                  <a:gd name="T23" fmla="*/ 13 h 120"/>
                  <a:gd name="T24" fmla="*/ 17 w 19"/>
                  <a:gd name="T25" fmla="*/ 16 h 120"/>
                  <a:gd name="T26" fmla="*/ 15 w 19"/>
                  <a:gd name="T27" fmla="*/ 18 h 120"/>
                  <a:gd name="T28" fmla="*/ 12 w 19"/>
                  <a:gd name="T29" fmla="*/ 19 h 120"/>
                  <a:gd name="T30" fmla="*/ 9 w 19"/>
                  <a:gd name="T31" fmla="*/ 20 h 120"/>
                  <a:gd name="T32" fmla="*/ 6 w 19"/>
                  <a:gd name="T33" fmla="*/ 19 h 120"/>
                  <a:gd name="T34" fmla="*/ 3 w 19"/>
                  <a:gd name="T35" fmla="*/ 18 h 120"/>
                  <a:gd name="T36" fmla="*/ 1 w 19"/>
                  <a:gd name="T37" fmla="*/ 16 h 120"/>
                  <a:gd name="T38" fmla="*/ 0 w 19"/>
                  <a:gd name="T39" fmla="*/ 13 h 120"/>
                  <a:gd name="T40" fmla="*/ 0 w 19"/>
                  <a:gd name="T41" fmla="*/ 10 h 120"/>
                  <a:gd name="T42" fmla="*/ 0 w 19"/>
                  <a:gd name="T43" fmla="*/ 7 h 120"/>
                  <a:gd name="T44" fmla="*/ 1 w 19"/>
                  <a:gd name="T45" fmla="*/ 4 h 120"/>
                  <a:gd name="T46" fmla="*/ 3 w 19"/>
                  <a:gd name="T47" fmla="*/ 2 h 120"/>
                  <a:gd name="T48" fmla="*/ 6 w 19"/>
                  <a:gd name="T49" fmla="*/ 1 h 120"/>
                  <a:gd name="T50" fmla="*/ 9 w 19"/>
                  <a:gd name="T5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20">
                    <a:moveTo>
                      <a:pt x="2" y="34"/>
                    </a:moveTo>
                    <a:lnTo>
                      <a:pt x="17" y="34"/>
                    </a:lnTo>
                    <a:lnTo>
                      <a:pt x="17" y="120"/>
                    </a:lnTo>
                    <a:lnTo>
                      <a:pt x="2" y="120"/>
                    </a:lnTo>
                    <a:lnTo>
                      <a:pt x="2" y="34"/>
                    </a:lnTo>
                    <a:close/>
                    <a:moveTo>
                      <a:pt x="9" y="0"/>
                    </a:moveTo>
                    <a:lnTo>
                      <a:pt x="12" y="1"/>
                    </a:lnTo>
                    <a:lnTo>
                      <a:pt x="15" y="2"/>
                    </a:lnTo>
                    <a:lnTo>
                      <a:pt x="17" y="4"/>
                    </a:lnTo>
                    <a:lnTo>
                      <a:pt x="18" y="7"/>
                    </a:lnTo>
                    <a:lnTo>
                      <a:pt x="19" y="10"/>
                    </a:lnTo>
                    <a:lnTo>
                      <a:pt x="18" y="13"/>
                    </a:lnTo>
                    <a:lnTo>
                      <a:pt x="17" y="16"/>
                    </a:lnTo>
                    <a:lnTo>
                      <a:pt x="15" y="18"/>
                    </a:lnTo>
                    <a:lnTo>
                      <a:pt x="12" y="19"/>
                    </a:lnTo>
                    <a:lnTo>
                      <a:pt x="9" y="20"/>
                    </a:lnTo>
                    <a:lnTo>
                      <a:pt x="6" y="19"/>
                    </a:lnTo>
                    <a:lnTo>
                      <a:pt x="3" y="18"/>
                    </a:lnTo>
                    <a:lnTo>
                      <a:pt x="1" y="16"/>
                    </a:lnTo>
                    <a:lnTo>
                      <a:pt x="0" y="13"/>
                    </a:lnTo>
                    <a:lnTo>
                      <a:pt x="0" y="10"/>
                    </a:lnTo>
                    <a:lnTo>
                      <a:pt x="0" y="7"/>
                    </a:lnTo>
                    <a:lnTo>
                      <a:pt x="1" y="4"/>
                    </a:lnTo>
                    <a:lnTo>
                      <a:pt x="3" y="2"/>
                    </a:lnTo>
                    <a:lnTo>
                      <a:pt x="6" y="1"/>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3" name="Freeform 290"/>
              <p:cNvSpPr>
                <a:spLocks noEditPoints="1"/>
              </p:cNvSpPr>
              <p:nvPr/>
            </p:nvSpPr>
            <p:spPr bwMode="auto">
              <a:xfrm>
                <a:off x="5091113" y="5700713"/>
                <a:ext cx="107950" cy="141287"/>
              </a:xfrm>
              <a:custGeom>
                <a:avLst/>
                <a:gdLst>
                  <a:gd name="T0" fmla="*/ 51 w 68"/>
                  <a:gd name="T1" fmla="*/ 44 h 89"/>
                  <a:gd name="T2" fmla="*/ 41 w 68"/>
                  <a:gd name="T3" fmla="*/ 45 h 89"/>
                  <a:gd name="T4" fmla="*/ 31 w 68"/>
                  <a:gd name="T5" fmla="*/ 46 h 89"/>
                  <a:gd name="T6" fmla="*/ 23 w 68"/>
                  <a:gd name="T7" fmla="*/ 49 h 89"/>
                  <a:gd name="T8" fmla="*/ 17 w 68"/>
                  <a:gd name="T9" fmla="*/ 55 h 89"/>
                  <a:gd name="T10" fmla="*/ 15 w 68"/>
                  <a:gd name="T11" fmla="*/ 63 h 89"/>
                  <a:gd name="T12" fmla="*/ 16 w 68"/>
                  <a:gd name="T13" fmla="*/ 67 h 89"/>
                  <a:gd name="T14" fmla="*/ 17 w 68"/>
                  <a:gd name="T15" fmla="*/ 71 h 89"/>
                  <a:gd name="T16" fmla="*/ 18 w 68"/>
                  <a:gd name="T17" fmla="*/ 73 h 89"/>
                  <a:gd name="T18" fmla="*/ 21 w 68"/>
                  <a:gd name="T19" fmla="*/ 75 h 89"/>
                  <a:gd name="T20" fmla="*/ 23 w 68"/>
                  <a:gd name="T21" fmla="*/ 77 h 89"/>
                  <a:gd name="T22" fmla="*/ 26 w 68"/>
                  <a:gd name="T23" fmla="*/ 78 h 89"/>
                  <a:gd name="T24" fmla="*/ 29 w 68"/>
                  <a:gd name="T25" fmla="*/ 78 h 89"/>
                  <a:gd name="T26" fmla="*/ 39 w 68"/>
                  <a:gd name="T27" fmla="*/ 76 h 89"/>
                  <a:gd name="T28" fmla="*/ 46 w 68"/>
                  <a:gd name="T29" fmla="*/ 71 h 89"/>
                  <a:gd name="T30" fmla="*/ 50 w 68"/>
                  <a:gd name="T31" fmla="*/ 64 h 89"/>
                  <a:gd name="T32" fmla="*/ 51 w 68"/>
                  <a:gd name="T33" fmla="*/ 61 h 89"/>
                  <a:gd name="T34" fmla="*/ 51 w 68"/>
                  <a:gd name="T35" fmla="*/ 59 h 89"/>
                  <a:gd name="T36" fmla="*/ 51 w 68"/>
                  <a:gd name="T37" fmla="*/ 44 h 89"/>
                  <a:gd name="T38" fmla="*/ 34 w 68"/>
                  <a:gd name="T39" fmla="*/ 0 h 89"/>
                  <a:gd name="T40" fmla="*/ 45 w 68"/>
                  <a:gd name="T41" fmla="*/ 2 h 89"/>
                  <a:gd name="T42" fmla="*/ 55 w 68"/>
                  <a:gd name="T43" fmla="*/ 5 h 89"/>
                  <a:gd name="T44" fmla="*/ 60 w 68"/>
                  <a:gd name="T45" fmla="*/ 11 h 89"/>
                  <a:gd name="T46" fmla="*/ 64 w 68"/>
                  <a:gd name="T47" fmla="*/ 19 h 89"/>
                  <a:gd name="T48" fmla="*/ 66 w 68"/>
                  <a:gd name="T49" fmla="*/ 27 h 89"/>
                  <a:gd name="T50" fmla="*/ 67 w 68"/>
                  <a:gd name="T51" fmla="*/ 36 h 89"/>
                  <a:gd name="T52" fmla="*/ 67 w 68"/>
                  <a:gd name="T53" fmla="*/ 67 h 89"/>
                  <a:gd name="T54" fmla="*/ 67 w 68"/>
                  <a:gd name="T55" fmla="*/ 78 h 89"/>
                  <a:gd name="T56" fmla="*/ 68 w 68"/>
                  <a:gd name="T57" fmla="*/ 88 h 89"/>
                  <a:gd name="T58" fmla="*/ 53 w 68"/>
                  <a:gd name="T59" fmla="*/ 88 h 89"/>
                  <a:gd name="T60" fmla="*/ 52 w 68"/>
                  <a:gd name="T61" fmla="*/ 77 h 89"/>
                  <a:gd name="T62" fmla="*/ 52 w 68"/>
                  <a:gd name="T63" fmla="*/ 77 h 89"/>
                  <a:gd name="T64" fmla="*/ 45 w 68"/>
                  <a:gd name="T65" fmla="*/ 83 h 89"/>
                  <a:gd name="T66" fmla="*/ 37 w 68"/>
                  <a:gd name="T67" fmla="*/ 88 h 89"/>
                  <a:gd name="T68" fmla="*/ 26 w 68"/>
                  <a:gd name="T69" fmla="*/ 89 h 89"/>
                  <a:gd name="T70" fmla="*/ 14 w 68"/>
                  <a:gd name="T71" fmla="*/ 87 h 89"/>
                  <a:gd name="T72" fmla="*/ 6 w 68"/>
                  <a:gd name="T73" fmla="*/ 82 h 89"/>
                  <a:gd name="T74" fmla="*/ 1 w 68"/>
                  <a:gd name="T75" fmla="*/ 74 h 89"/>
                  <a:gd name="T76" fmla="*/ 0 w 68"/>
                  <a:gd name="T77" fmla="*/ 65 h 89"/>
                  <a:gd name="T78" fmla="*/ 2 w 68"/>
                  <a:gd name="T79" fmla="*/ 54 h 89"/>
                  <a:gd name="T80" fmla="*/ 8 w 68"/>
                  <a:gd name="T81" fmla="*/ 45 h 89"/>
                  <a:gd name="T82" fmla="*/ 19 w 68"/>
                  <a:gd name="T83" fmla="*/ 39 h 89"/>
                  <a:gd name="T84" fmla="*/ 33 w 68"/>
                  <a:gd name="T85" fmla="*/ 35 h 89"/>
                  <a:gd name="T86" fmla="*/ 51 w 68"/>
                  <a:gd name="T87" fmla="*/ 34 h 89"/>
                  <a:gd name="T88" fmla="*/ 51 w 68"/>
                  <a:gd name="T89" fmla="*/ 32 h 89"/>
                  <a:gd name="T90" fmla="*/ 50 w 68"/>
                  <a:gd name="T91" fmla="*/ 27 h 89"/>
                  <a:gd name="T92" fmla="*/ 49 w 68"/>
                  <a:gd name="T93" fmla="*/ 22 h 89"/>
                  <a:gd name="T94" fmla="*/ 46 w 68"/>
                  <a:gd name="T95" fmla="*/ 16 h 89"/>
                  <a:gd name="T96" fmla="*/ 40 w 68"/>
                  <a:gd name="T97" fmla="*/ 13 h 89"/>
                  <a:gd name="T98" fmla="*/ 31 w 68"/>
                  <a:gd name="T99" fmla="*/ 12 h 89"/>
                  <a:gd name="T100" fmla="*/ 20 w 68"/>
                  <a:gd name="T101" fmla="*/ 13 h 89"/>
                  <a:gd name="T102" fmla="*/ 9 w 68"/>
                  <a:gd name="T103" fmla="*/ 19 h 89"/>
                  <a:gd name="T104" fmla="*/ 6 w 68"/>
                  <a:gd name="T105" fmla="*/ 7 h 89"/>
                  <a:gd name="T106" fmla="*/ 18 w 68"/>
                  <a:gd name="T107" fmla="*/ 2 h 89"/>
                  <a:gd name="T108" fmla="*/ 34 w 68"/>
                  <a:gd name="T10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 h="89">
                    <a:moveTo>
                      <a:pt x="51" y="44"/>
                    </a:moveTo>
                    <a:lnTo>
                      <a:pt x="41" y="45"/>
                    </a:lnTo>
                    <a:lnTo>
                      <a:pt x="31" y="46"/>
                    </a:lnTo>
                    <a:lnTo>
                      <a:pt x="23" y="49"/>
                    </a:lnTo>
                    <a:lnTo>
                      <a:pt x="17" y="55"/>
                    </a:lnTo>
                    <a:lnTo>
                      <a:pt x="15" y="63"/>
                    </a:lnTo>
                    <a:lnTo>
                      <a:pt x="16" y="67"/>
                    </a:lnTo>
                    <a:lnTo>
                      <a:pt x="17" y="71"/>
                    </a:lnTo>
                    <a:lnTo>
                      <a:pt x="18" y="73"/>
                    </a:lnTo>
                    <a:lnTo>
                      <a:pt x="21" y="75"/>
                    </a:lnTo>
                    <a:lnTo>
                      <a:pt x="23" y="77"/>
                    </a:lnTo>
                    <a:lnTo>
                      <a:pt x="26" y="78"/>
                    </a:lnTo>
                    <a:lnTo>
                      <a:pt x="29" y="78"/>
                    </a:lnTo>
                    <a:lnTo>
                      <a:pt x="39" y="76"/>
                    </a:lnTo>
                    <a:lnTo>
                      <a:pt x="46" y="71"/>
                    </a:lnTo>
                    <a:lnTo>
                      <a:pt x="50" y="64"/>
                    </a:lnTo>
                    <a:lnTo>
                      <a:pt x="51" y="61"/>
                    </a:lnTo>
                    <a:lnTo>
                      <a:pt x="51" y="59"/>
                    </a:lnTo>
                    <a:lnTo>
                      <a:pt x="51" y="44"/>
                    </a:lnTo>
                    <a:close/>
                    <a:moveTo>
                      <a:pt x="34" y="0"/>
                    </a:moveTo>
                    <a:lnTo>
                      <a:pt x="45" y="2"/>
                    </a:lnTo>
                    <a:lnTo>
                      <a:pt x="55" y="5"/>
                    </a:lnTo>
                    <a:lnTo>
                      <a:pt x="60" y="11"/>
                    </a:lnTo>
                    <a:lnTo>
                      <a:pt x="64" y="19"/>
                    </a:lnTo>
                    <a:lnTo>
                      <a:pt x="66" y="27"/>
                    </a:lnTo>
                    <a:lnTo>
                      <a:pt x="67" y="36"/>
                    </a:lnTo>
                    <a:lnTo>
                      <a:pt x="67" y="67"/>
                    </a:lnTo>
                    <a:lnTo>
                      <a:pt x="67" y="78"/>
                    </a:lnTo>
                    <a:lnTo>
                      <a:pt x="68" y="88"/>
                    </a:lnTo>
                    <a:lnTo>
                      <a:pt x="53" y="88"/>
                    </a:lnTo>
                    <a:lnTo>
                      <a:pt x="52" y="77"/>
                    </a:lnTo>
                    <a:lnTo>
                      <a:pt x="52" y="77"/>
                    </a:lnTo>
                    <a:lnTo>
                      <a:pt x="45" y="83"/>
                    </a:lnTo>
                    <a:lnTo>
                      <a:pt x="37" y="88"/>
                    </a:lnTo>
                    <a:lnTo>
                      <a:pt x="26" y="89"/>
                    </a:lnTo>
                    <a:lnTo>
                      <a:pt x="14" y="87"/>
                    </a:lnTo>
                    <a:lnTo>
                      <a:pt x="6" y="82"/>
                    </a:lnTo>
                    <a:lnTo>
                      <a:pt x="1" y="74"/>
                    </a:lnTo>
                    <a:lnTo>
                      <a:pt x="0" y="65"/>
                    </a:lnTo>
                    <a:lnTo>
                      <a:pt x="2" y="54"/>
                    </a:lnTo>
                    <a:lnTo>
                      <a:pt x="8" y="45"/>
                    </a:lnTo>
                    <a:lnTo>
                      <a:pt x="19" y="39"/>
                    </a:lnTo>
                    <a:lnTo>
                      <a:pt x="33" y="35"/>
                    </a:lnTo>
                    <a:lnTo>
                      <a:pt x="51" y="34"/>
                    </a:lnTo>
                    <a:lnTo>
                      <a:pt x="51" y="32"/>
                    </a:lnTo>
                    <a:lnTo>
                      <a:pt x="50" y="27"/>
                    </a:lnTo>
                    <a:lnTo>
                      <a:pt x="49" y="22"/>
                    </a:lnTo>
                    <a:lnTo>
                      <a:pt x="46" y="16"/>
                    </a:lnTo>
                    <a:lnTo>
                      <a:pt x="40" y="13"/>
                    </a:lnTo>
                    <a:lnTo>
                      <a:pt x="31" y="12"/>
                    </a:lnTo>
                    <a:lnTo>
                      <a:pt x="20" y="13"/>
                    </a:lnTo>
                    <a:lnTo>
                      <a:pt x="9" y="19"/>
                    </a:lnTo>
                    <a:lnTo>
                      <a:pt x="6" y="7"/>
                    </a:lnTo>
                    <a:lnTo>
                      <a:pt x="18" y="2"/>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4" name="Rectangle 291"/>
              <p:cNvSpPr>
                <a:spLocks noChangeArrowheads="1"/>
              </p:cNvSpPr>
              <p:nvPr/>
            </p:nvSpPr>
            <p:spPr bwMode="auto">
              <a:xfrm>
                <a:off x="5256213" y="5640388"/>
                <a:ext cx="25400" cy="20002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1577" name="Group 21576"/>
            <p:cNvGrpSpPr/>
            <p:nvPr/>
          </p:nvGrpSpPr>
          <p:grpSpPr>
            <a:xfrm>
              <a:off x="1879600" y="1314450"/>
              <a:ext cx="1212851" cy="3792538"/>
              <a:chOff x="1879600" y="1314450"/>
              <a:chExt cx="1212851" cy="3792538"/>
            </a:xfrm>
          </p:grpSpPr>
          <p:sp>
            <p:nvSpPr>
              <p:cNvPr id="18" name="Line 268"/>
              <p:cNvSpPr>
                <a:spLocks noChangeShapeType="1"/>
              </p:cNvSpPr>
              <p:nvPr/>
            </p:nvSpPr>
            <p:spPr bwMode="auto">
              <a:xfrm flipV="1">
                <a:off x="3092450" y="1428750"/>
                <a:ext cx="0" cy="3608387"/>
              </a:xfrm>
              <a:prstGeom prst="line">
                <a:avLst/>
              </a:prstGeom>
              <a:noFill/>
              <a:ln w="1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15" name="Line 292"/>
              <p:cNvSpPr>
                <a:spLocks noChangeShapeType="1"/>
              </p:cNvSpPr>
              <p:nvPr/>
            </p:nvSpPr>
            <p:spPr bwMode="auto">
              <a:xfrm flipH="1">
                <a:off x="2970213" y="5037138"/>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16" name="Rectangle 293"/>
              <p:cNvSpPr>
                <a:spLocks noChangeArrowheads="1"/>
              </p:cNvSpPr>
              <p:nvPr/>
            </p:nvSpPr>
            <p:spPr bwMode="auto">
              <a:xfrm>
                <a:off x="2290763" y="5021263"/>
                <a:ext cx="144463"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17" name="Freeform 294"/>
              <p:cNvSpPr>
                <a:spLocks noEditPoints="1"/>
              </p:cNvSpPr>
              <p:nvPr/>
            </p:nvSpPr>
            <p:spPr bwMode="auto">
              <a:xfrm>
                <a:off x="2454275" y="4918075"/>
                <a:ext cx="122238" cy="188912"/>
              </a:xfrm>
              <a:custGeom>
                <a:avLst/>
                <a:gdLst>
                  <a:gd name="T0" fmla="*/ 38 w 77"/>
                  <a:gd name="T1" fmla="*/ 12 h 119"/>
                  <a:gd name="T2" fmla="*/ 31 w 77"/>
                  <a:gd name="T3" fmla="*/ 14 h 119"/>
                  <a:gd name="T4" fmla="*/ 24 w 77"/>
                  <a:gd name="T5" fmla="*/ 20 h 119"/>
                  <a:gd name="T6" fmla="*/ 19 w 77"/>
                  <a:gd name="T7" fmla="*/ 29 h 119"/>
                  <a:gd name="T8" fmla="*/ 16 w 77"/>
                  <a:gd name="T9" fmla="*/ 43 h 119"/>
                  <a:gd name="T10" fmla="*/ 15 w 77"/>
                  <a:gd name="T11" fmla="*/ 60 h 119"/>
                  <a:gd name="T12" fmla="*/ 16 w 77"/>
                  <a:gd name="T13" fmla="*/ 77 h 119"/>
                  <a:gd name="T14" fmla="*/ 19 w 77"/>
                  <a:gd name="T15" fmla="*/ 89 h 119"/>
                  <a:gd name="T16" fmla="*/ 24 w 77"/>
                  <a:gd name="T17" fmla="*/ 99 h 119"/>
                  <a:gd name="T18" fmla="*/ 31 w 77"/>
                  <a:gd name="T19" fmla="*/ 105 h 119"/>
                  <a:gd name="T20" fmla="*/ 38 w 77"/>
                  <a:gd name="T21" fmla="*/ 107 h 119"/>
                  <a:gd name="T22" fmla="*/ 47 w 77"/>
                  <a:gd name="T23" fmla="*/ 105 h 119"/>
                  <a:gd name="T24" fmla="*/ 53 w 77"/>
                  <a:gd name="T25" fmla="*/ 98 h 119"/>
                  <a:gd name="T26" fmla="*/ 58 w 77"/>
                  <a:gd name="T27" fmla="*/ 89 h 119"/>
                  <a:gd name="T28" fmla="*/ 60 w 77"/>
                  <a:gd name="T29" fmla="*/ 75 h 119"/>
                  <a:gd name="T30" fmla="*/ 61 w 77"/>
                  <a:gd name="T31" fmla="*/ 59 h 119"/>
                  <a:gd name="T32" fmla="*/ 60 w 77"/>
                  <a:gd name="T33" fmla="*/ 43 h 119"/>
                  <a:gd name="T34" fmla="*/ 58 w 77"/>
                  <a:gd name="T35" fmla="*/ 30 h 119"/>
                  <a:gd name="T36" fmla="*/ 53 w 77"/>
                  <a:gd name="T37" fmla="*/ 20 h 119"/>
                  <a:gd name="T38" fmla="*/ 47 w 77"/>
                  <a:gd name="T39" fmla="*/ 14 h 119"/>
                  <a:gd name="T40" fmla="*/ 38 w 77"/>
                  <a:gd name="T41" fmla="*/ 12 h 119"/>
                  <a:gd name="T42" fmla="*/ 39 w 77"/>
                  <a:gd name="T43" fmla="*/ 0 h 119"/>
                  <a:gd name="T44" fmla="*/ 52 w 77"/>
                  <a:gd name="T45" fmla="*/ 3 h 119"/>
                  <a:gd name="T46" fmla="*/ 63 w 77"/>
                  <a:gd name="T47" fmla="*/ 10 h 119"/>
                  <a:gd name="T48" fmla="*/ 71 w 77"/>
                  <a:gd name="T49" fmla="*/ 22 h 119"/>
                  <a:gd name="T50" fmla="*/ 75 w 77"/>
                  <a:gd name="T51" fmla="*/ 38 h 119"/>
                  <a:gd name="T52" fmla="*/ 77 w 77"/>
                  <a:gd name="T53" fmla="*/ 59 h 119"/>
                  <a:gd name="T54" fmla="*/ 75 w 77"/>
                  <a:gd name="T55" fmla="*/ 80 h 119"/>
                  <a:gd name="T56" fmla="*/ 70 w 77"/>
                  <a:gd name="T57" fmla="*/ 96 h 119"/>
                  <a:gd name="T58" fmla="*/ 62 w 77"/>
                  <a:gd name="T59" fmla="*/ 109 h 119"/>
                  <a:gd name="T60" fmla="*/ 51 w 77"/>
                  <a:gd name="T61" fmla="*/ 116 h 119"/>
                  <a:gd name="T62" fmla="*/ 37 w 77"/>
                  <a:gd name="T63" fmla="*/ 119 h 119"/>
                  <a:gd name="T64" fmla="*/ 25 w 77"/>
                  <a:gd name="T65" fmla="*/ 116 h 119"/>
                  <a:gd name="T66" fmla="*/ 15 w 77"/>
                  <a:gd name="T67" fmla="*/ 109 h 119"/>
                  <a:gd name="T68" fmla="*/ 7 w 77"/>
                  <a:gd name="T69" fmla="*/ 97 h 119"/>
                  <a:gd name="T70" fmla="*/ 2 w 77"/>
                  <a:gd name="T71" fmla="*/ 81 h 119"/>
                  <a:gd name="T72" fmla="*/ 0 w 77"/>
                  <a:gd name="T73" fmla="*/ 60 h 119"/>
                  <a:gd name="T74" fmla="*/ 1 w 77"/>
                  <a:gd name="T75" fmla="*/ 42 h 119"/>
                  <a:gd name="T76" fmla="*/ 5 w 77"/>
                  <a:gd name="T77" fmla="*/ 27 h 119"/>
                  <a:gd name="T78" fmla="*/ 11 w 77"/>
                  <a:gd name="T79" fmla="*/ 15 h 119"/>
                  <a:gd name="T80" fmla="*/ 19 w 77"/>
                  <a:gd name="T81" fmla="*/ 7 h 119"/>
                  <a:gd name="T82" fmla="*/ 28 w 77"/>
                  <a:gd name="T83" fmla="*/ 2 h 119"/>
                  <a:gd name="T84" fmla="*/ 39 w 77"/>
                  <a:gd name="T8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9">
                    <a:moveTo>
                      <a:pt x="38" y="12"/>
                    </a:moveTo>
                    <a:lnTo>
                      <a:pt x="31" y="14"/>
                    </a:lnTo>
                    <a:lnTo>
                      <a:pt x="24" y="20"/>
                    </a:lnTo>
                    <a:lnTo>
                      <a:pt x="19" y="29"/>
                    </a:lnTo>
                    <a:lnTo>
                      <a:pt x="16" y="43"/>
                    </a:lnTo>
                    <a:lnTo>
                      <a:pt x="15" y="60"/>
                    </a:lnTo>
                    <a:lnTo>
                      <a:pt x="16" y="77"/>
                    </a:lnTo>
                    <a:lnTo>
                      <a:pt x="19" y="89"/>
                    </a:lnTo>
                    <a:lnTo>
                      <a:pt x="24" y="99"/>
                    </a:lnTo>
                    <a:lnTo>
                      <a:pt x="31" y="105"/>
                    </a:lnTo>
                    <a:lnTo>
                      <a:pt x="38" y="107"/>
                    </a:lnTo>
                    <a:lnTo>
                      <a:pt x="47" y="105"/>
                    </a:lnTo>
                    <a:lnTo>
                      <a:pt x="53" y="98"/>
                    </a:lnTo>
                    <a:lnTo>
                      <a:pt x="58" y="89"/>
                    </a:lnTo>
                    <a:lnTo>
                      <a:pt x="60" y="75"/>
                    </a:lnTo>
                    <a:lnTo>
                      <a:pt x="61" y="59"/>
                    </a:lnTo>
                    <a:lnTo>
                      <a:pt x="60" y="43"/>
                    </a:lnTo>
                    <a:lnTo>
                      <a:pt x="58" y="30"/>
                    </a:lnTo>
                    <a:lnTo>
                      <a:pt x="53" y="20"/>
                    </a:lnTo>
                    <a:lnTo>
                      <a:pt x="47" y="14"/>
                    </a:lnTo>
                    <a:lnTo>
                      <a:pt x="38" y="12"/>
                    </a:lnTo>
                    <a:close/>
                    <a:moveTo>
                      <a:pt x="39" y="0"/>
                    </a:moveTo>
                    <a:lnTo>
                      <a:pt x="52" y="3"/>
                    </a:lnTo>
                    <a:lnTo>
                      <a:pt x="63" y="10"/>
                    </a:lnTo>
                    <a:lnTo>
                      <a:pt x="71" y="22"/>
                    </a:lnTo>
                    <a:lnTo>
                      <a:pt x="75" y="38"/>
                    </a:lnTo>
                    <a:lnTo>
                      <a:pt x="77" y="59"/>
                    </a:lnTo>
                    <a:lnTo>
                      <a:pt x="75" y="80"/>
                    </a:lnTo>
                    <a:lnTo>
                      <a:pt x="70" y="96"/>
                    </a:lnTo>
                    <a:lnTo>
                      <a:pt x="62" y="109"/>
                    </a:lnTo>
                    <a:lnTo>
                      <a:pt x="51" y="116"/>
                    </a:lnTo>
                    <a:lnTo>
                      <a:pt x="37" y="119"/>
                    </a:lnTo>
                    <a:lnTo>
                      <a:pt x="25" y="116"/>
                    </a:lnTo>
                    <a:lnTo>
                      <a:pt x="15" y="109"/>
                    </a:lnTo>
                    <a:lnTo>
                      <a:pt x="7" y="97"/>
                    </a:lnTo>
                    <a:lnTo>
                      <a:pt x="2" y="81"/>
                    </a:lnTo>
                    <a:lnTo>
                      <a:pt x="0" y="60"/>
                    </a:lnTo>
                    <a:lnTo>
                      <a:pt x="1" y="42"/>
                    </a:lnTo>
                    <a:lnTo>
                      <a:pt x="5" y="27"/>
                    </a:lnTo>
                    <a:lnTo>
                      <a:pt x="11" y="15"/>
                    </a:lnTo>
                    <a:lnTo>
                      <a:pt x="19" y="7"/>
                    </a:lnTo>
                    <a:lnTo>
                      <a:pt x="28" y="2"/>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8" name="Freeform 295"/>
              <p:cNvSpPr>
                <a:spLocks/>
              </p:cNvSpPr>
              <p:nvPr/>
            </p:nvSpPr>
            <p:spPr bwMode="auto">
              <a:xfrm>
                <a:off x="2613025" y="5072063"/>
                <a:ext cx="33338" cy="34925"/>
              </a:xfrm>
              <a:custGeom>
                <a:avLst/>
                <a:gdLst>
                  <a:gd name="T0" fmla="*/ 10 w 21"/>
                  <a:gd name="T1" fmla="*/ 0 h 22"/>
                  <a:gd name="T2" fmla="*/ 14 w 21"/>
                  <a:gd name="T3" fmla="*/ 0 h 22"/>
                  <a:gd name="T4" fmla="*/ 16 w 21"/>
                  <a:gd name="T5" fmla="*/ 2 h 22"/>
                  <a:gd name="T6" fmla="*/ 19 w 21"/>
                  <a:gd name="T7" fmla="*/ 4 h 22"/>
                  <a:gd name="T8" fmla="*/ 20 w 21"/>
                  <a:gd name="T9" fmla="*/ 7 h 22"/>
                  <a:gd name="T10" fmla="*/ 21 w 21"/>
                  <a:gd name="T11" fmla="*/ 11 h 22"/>
                  <a:gd name="T12" fmla="*/ 20 w 21"/>
                  <a:gd name="T13" fmla="*/ 14 h 22"/>
                  <a:gd name="T14" fmla="*/ 19 w 21"/>
                  <a:gd name="T15" fmla="*/ 17 h 22"/>
                  <a:gd name="T16" fmla="*/ 16 w 21"/>
                  <a:gd name="T17" fmla="*/ 20 h 22"/>
                  <a:gd name="T18" fmla="*/ 13 w 21"/>
                  <a:gd name="T19" fmla="*/ 21 h 22"/>
                  <a:gd name="T20" fmla="*/ 10 w 21"/>
                  <a:gd name="T21" fmla="*/ 22 h 22"/>
                  <a:gd name="T22" fmla="*/ 7 w 21"/>
                  <a:gd name="T23" fmla="*/ 21 h 22"/>
                  <a:gd name="T24" fmla="*/ 4 w 21"/>
                  <a:gd name="T25" fmla="*/ 20 h 22"/>
                  <a:gd name="T26" fmla="*/ 2 w 21"/>
                  <a:gd name="T27" fmla="*/ 17 h 22"/>
                  <a:gd name="T28" fmla="*/ 0 w 21"/>
                  <a:gd name="T29" fmla="*/ 14 h 22"/>
                  <a:gd name="T30" fmla="*/ 0 w 21"/>
                  <a:gd name="T31" fmla="*/ 11 h 22"/>
                  <a:gd name="T32" fmla="*/ 0 w 21"/>
                  <a:gd name="T33" fmla="*/ 7 h 22"/>
                  <a:gd name="T34" fmla="*/ 2 w 21"/>
                  <a:gd name="T35" fmla="*/ 4 h 22"/>
                  <a:gd name="T36" fmla="*/ 4 w 21"/>
                  <a:gd name="T37" fmla="*/ 2 h 22"/>
                  <a:gd name="T38" fmla="*/ 7 w 21"/>
                  <a:gd name="T39" fmla="*/ 0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0"/>
                    </a:lnTo>
                    <a:lnTo>
                      <a:pt x="16" y="2"/>
                    </a:lnTo>
                    <a:lnTo>
                      <a:pt x="19" y="4"/>
                    </a:lnTo>
                    <a:lnTo>
                      <a:pt x="20" y="7"/>
                    </a:lnTo>
                    <a:lnTo>
                      <a:pt x="21" y="11"/>
                    </a:lnTo>
                    <a:lnTo>
                      <a:pt x="20" y="14"/>
                    </a:lnTo>
                    <a:lnTo>
                      <a:pt x="19" y="17"/>
                    </a:lnTo>
                    <a:lnTo>
                      <a:pt x="16" y="20"/>
                    </a:lnTo>
                    <a:lnTo>
                      <a:pt x="13" y="21"/>
                    </a:lnTo>
                    <a:lnTo>
                      <a:pt x="10" y="22"/>
                    </a:lnTo>
                    <a:lnTo>
                      <a:pt x="7" y="21"/>
                    </a:lnTo>
                    <a:lnTo>
                      <a:pt x="4" y="20"/>
                    </a:lnTo>
                    <a:lnTo>
                      <a:pt x="2" y="17"/>
                    </a:lnTo>
                    <a:lnTo>
                      <a:pt x="0" y="14"/>
                    </a:lnTo>
                    <a:lnTo>
                      <a:pt x="0" y="11"/>
                    </a:lnTo>
                    <a:lnTo>
                      <a:pt x="0" y="7"/>
                    </a:lnTo>
                    <a:lnTo>
                      <a:pt x="2" y="4"/>
                    </a:lnTo>
                    <a:lnTo>
                      <a:pt x="4" y="2"/>
                    </a:lnTo>
                    <a:lnTo>
                      <a:pt x="7" y="0"/>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9" name="Freeform 296"/>
              <p:cNvSpPr>
                <a:spLocks noEditPoints="1"/>
              </p:cNvSpPr>
              <p:nvPr/>
            </p:nvSpPr>
            <p:spPr bwMode="auto">
              <a:xfrm>
                <a:off x="2679700" y="4921250"/>
                <a:ext cx="133350" cy="182562"/>
              </a:xfrm>
              <a:custGeom>
                <a:avLst/>
                <a:gdLst>
                  <a:gd name="T0" fmla="*/ 54 w 84"/>
                  <a:gd name="T1" fmla="*/ 15 h 115"/>
                  <a:gd name="T2" fmla="*/ 49 w 84"/>
                  <a:gd name="T3" fmla="*/ 24 h 115"/>
                  <a:gd name="T4" fmla="*/ 44 w 84"/>
                  <a:gd name="T5" fmla="*/ 32 h 115"/>
                  <a:gd name="T6" fmla="*/ 15 w 84"/>
                  <a:gd name="T7" fmla="*/ 71 h 115"/>
                  <a:gd name="T8" fmla="*/ 15 w 84"/>
                  <a:gd name="T9" fmla="*/ 72 h 115"/>
                  <a:gd name="T10" fmla="*/ 54 w 84"/>
                  <a:gd name="T11" fmla="*/ 72 h 115"/>
                  <a:gd name="T12" fmla="*/ 54 w 84"/>
                  <a:gd name="T13" fmla="*/ 33 h 115"/>
                  <a:gd name="T14" fmla="*/ 54 w 84"/>
                  <a:gd name="T15" fmla="*/ 15 h 115"/>
                  <a:gd name="T16" fmla="*/ 54 w 84"/>
                  <a:gd name="T17" fmla="*/ 15 h 115"/>
                  <a:gd name="T18" fmla="*/ 52 w 84"/>
                  <a:gd name="T19" fmla="*/ 0 h 115"/>
                  <a:gd name="T20" fmla="*/ 68 w 84"/>
                  <a:gd name="T21" fmla="*/ 0 h 115"/>
                  <a:gd name="T22" fmla="*/ 68 w 84"/>
                  <a:gd name="T23" fmla="*/ 72 h 115"/>
                  <a:gd name="T24" fmla="*/ 84 w 84"/>
                  <a:gd name="T25" fmla="*/ 72 h 115"/>
                  <a:gd name="T26" fmla="*/ 84 w 84"/>
                  <a:gd name="T27" fmla="*/ 84 h 115"/>
                  <a:gd name="T28" fmla="*/ 68 w 84"/>
                  <a:gd name="T29" fmla="*/ 84 h 115"/>
                  <a:gd name="T30" fmla="*/ 68 w 84"/>
                  <a:gd name="T31" fmla="*/ 115 h 115"/>
                  <a:gd name="T32" fmla="*/ 54 w 84"/>
                  <a:gd name="T33" fmla="*/ 115 h 115"/>
                  <a:gd name="T34" fmla="*/ 54 w 84"/>
                  <a:gd name="T35" fmla="*/ 84 h 115"/>
                  <a:gd name="T36" fmla="*/ 0 w 84"/>
                  <a:gd name="T37" fmla="*/ 84 h 115"/>
                  <a:gd name="T38" fmla="*/ 0 w 84"/>
                  <a:gd name="T39" fmla="*/ 74 h 115"/>
                  <a:gd name="T40" fmla="*/ 52 w 84"/>
                  <a:gd name="T4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15">
                    <a:moveTo>
                      <a:pt x="54" y="15"/>
                    </a:moveTo>
                    <a:lnTo>
                      <a:pt x="49" y="24"/>
                    </a:lnTo>
                    <a:lnTo>
                      <a:pt x="44" y="32"/>
                    </a:lnTo>
                    <a:lnTo>
                      <a:pt x="15" y="71"/>
                    </a:lnTo>
                    <a:lnTo>
                      <a:pt x="15" y="72"/>
                    </a:lnTo>
                    <a:lnTo>
                      <a:pt x="54" y="72"/>
                    </a:lnTo>
                    <a:lnTo>
                      <a:pt x="54" y="33"/>
                    </a:lnTo>
                    <a:lnTo>
                      <a:pt x="54" y="15"/>
                    </a:lnTo>
                    <a:lnTo>
                      <a:pt x="54" y="15"/>
                    </a:lnTo>
                    <a:close/>
                    <a:moveTo>
                      <a:pt x="52" y="0"/>
                    </a:moveTo>
                    <a:lnTo>
                      <a:pt x="68" y="0"/>
                    </a:lnTo>
                    <a:lnTo>
                      <a:pt x="68" y="72"/>
                    </a:lnTo>
                    <a:lnTo>
                      <a:pt x="84" y="72"/>
                    </a:lnTo>
                    <a:lnTo>
                      <a:pt x="84" y="84"/>
                    </a:lnTo>
                    <a:lnTo>
                      <a:pt x="68" y="84"/>
                    </a:lnTo>
                    <a:lnTo>
                      <a:pt x="68" y="115"/>
                    </a:lnTo>
                    <a:lnTo>
                      <a:pt x="54" y="115"/>
                    </a:lnTo>
                    <a:lnTo>
                      <a:pt x="54" y="84"/>
                    </a:lnTo>
                    <a:lnTo>
                      <a:pt x="0" y="84"/>
                    </a:lnTo>
                    <a:lnTo>
                      <a:pt x="0" y="74"/>
                    </a:lnTo>
                    <a:lnTo>
                      <a:pt x="5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0" name="Line 297"/>
              <p:cNvSpPr>
                <a:spLocks noChangeShapeType="1"/>
              </p:cNvSpPr>
              <p:nvPr/>
            </p:nvSpPr>
            <p:spPr bwMode="auto">
              <a:xfrm flipH="1">
                <a:off x="2970213" y="4586288"/>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21" name="Rectangle 298"/>
              <p:cNvSpPr>
                <a:spLocks noChangeArrowheads="1"/>
              </p:cNvSpPr>
              <p:nvPr/>
            </p:nvSpPr>
            <p:spPr bwMode="auto">
              <a:xfrm>
                <a:off x="2290763" y="4568825"/>
                <a:ext cx="144463"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22" name="Freeform 299"/>
              <p:cNvSpPr>
                <a:spLocks noEditPoints="1"/>
              </p:cNvSpPr>
              <p:nvPr/>
            </p:nvSpPr>
            <p:spPr bwMode="auto">
              <a:xfrm>
                <a:off x="2454275" y="4467225"/>
                <a:ext cx="122238" cy="188912"/>
              </a:xfrm>
              <a:custGeom>
                <a:avLst/>
                <a:gdLst>
                  <a:gd name="T0" fmla="*/ 38 w 77"/>
                  <a:gd name="T1" fmla="*/ 12 h 119"/>
                  <a:gd name="T2" fmla="*/ 31 w 77"/>
                  <a:gd name="T3" fmla="*/ 14 h 119"/>
                  <a:gd name="T4" fmla="*/ 24 w 77"/>
                  <a:gd name="T5" fmla="*/ 20 h 119"/>
                  <a:gd name="T6" fmla="*/ 19 w 77"/>
                  <a:gd name="T7" fmla="*/ 30 h 119"/>
                  <a:gd name="T8" fmla="*/ 16 w 77"/>
                  <a:gd name="T9" fmla="*/ 43 h 119"/>
                  <a:gd name="T10" fmla="*/ 15 w 77"/>
                  <a:gd name="T11" fmla="*/ 60 h 119"/>
                  <a:gd name="T12" fmla="*/ 16 w 77"/>
                  <a:gd name="T13" fmla="*/ 76 h 119"/>
                  <a:gd name="T14" fmla="*/ 19 w 77"/>
                  <a:gd name="T15" fmla="*/ 89 h 119"/>
                  <a:gd name="T16" fmla="*/ 24 w 77"/>
                  <a:gd name="T17" fmla="*/ 98 h 119"/>
                  <a:gd name="T18" fmla="*/ 31 w 77"/>
                  <a:gd name="T19" fmla="*/ 104 h 119"/>
                  <a:gd name="T20" fmla="*/ 38 w 77"/>
                  <a:gd name="T21" fmla="*/ 106 h 119"/>
                  <a:gd name="T22" fmla="*/ 47 w 77"/>
                  <a:gd name="T23" fmla="*/ 104 h 119"/>
                  <a:gd name="T24" fmla="*/ 53 w 77"/>
                  <a:gd name="T25" fmla="*/ 98 h 119"/>
                  <a:gd name="T26" fmla="*/ 58 w 77"/>
                  <a:gd name="T27" fmla="*/ 88 h 119"/>
                  <a:gd name="T28" fmla="*/ 60 w 77"/>
                  <a:gd name="T29" fmla="*/ 75 h 119"/>
                  <a:gd name="T30" fmla="*/ 61 w 77"/>
                  <a:gd name="T31" fmla="*/ 59 h 119"/>
                  <a:gd name="T32" fmla="*/ 60 w 77"/>
                  <a:gd name="T33" fmla="*/ 43 h 119"/>
                  <a:gd name="T34" fmla="*/ 58 w 77"/>
                  <a:gd name="T35" fmla="*/ 30 h 119"/>
                  <a:gd name="T36" fmla="*/ 53 w 77"/>
                  <a:gd name="T37" fmla="*/ 21 h 119"/>
                  <a:gd name="T38" fmla="*/ 47 w 77"/>
                  <a:gd name="T39" fmla="*/ 14 h 119"/>
                  <a:gd name="T40" fmla="*/ 38 w 77"/>
                  <a:gd name="T41" fmla="*/ 12 h 119"/>
                  <a:gd name="T42" fmla="*/ 39 w 77"/>
                  <a:gd name="T43" fmla="*/ 0 h 119"/>
                  <a:gd name="T44" fmla="*/ 52 w 77"/>
                  <a:gd name="T45" fmla="*/ 3 h 119"/>
                  <a:gd name="T46" fmla="*/ 63 w 77"/>
                  <a:gd name="T47" fmla="*/ 10 h 119"/>
                  <a:gd name="T48" fmla="*/ 71 w 77"/>
                  <a:gd name="T49" fmla="*/ 22 h 119"/>
                  <a:gd name="T50" fmla="*/ 75 w 77"/>
                  <a:gd name="T51" fmla="*/ 38 h 119"/>
                  <a:gd name="T52" fmla="*/ 77 w 77"/>
                  <a:gd name="T53" fmla="*/ 58 h 119"/>
                  <a:gd name="T54" fmla="*/ 75 w 77"/>
                  <a:gd name="T55" fmla="*/ 79 h 119"/>
                  <a:gd name="T56" fmla="*/ 70 w 77"/>
                  <a:gd name="T57" fmla="*/ 96 h 119"/>
                  <a:gd name="T58" fmla="*/ 62 w 77"/>
                  <a:gd name="T59" fmla="*/ 108 h 119"/>
                  <a:gd name="T60" fmla="*/ 51 w 77"/>
                  <a:gd name="T61" fmla="*/ 115 h 119"/>
                  <a:gd name="T62" fmla="*/ 37 w 77"/>
                  <a:gd name="T63" fmla="*/ 119 h 119"/>
                  <a:gd name="T64" fmla="*/ 25 w 77"/>
                  <a:gd name="T65" fmla="*/ 115 h 119"/>
                  <a:gd name="T66" fmla="*/ 15 w 77"/>
                  <a:gd name="T67" fmla="*/ 108 h 119"/>
                  <a:gd name="T68" fmla="*/ 7 w 77"/>
                  <a:gd name="T69" fmla="*/ 96 h 119"/>
                  <a:gd name="T70" fmla="*/ 2 w 77"/>
                  <a:gd name="T71" fmla="*/ 80 h 119"/>
                  <a:gd name="T72" fmla="*/ 0 w 77"/>
                  <a:gd name="T73" fmla="*/ 59 h 119"/>
                  <a:gd name="T74" fmla="*/ 1 w 77"/>
                  <a:gd name="T75" fmla="*/ 42 h 119"/>
                  <a:gd name="T76" fmla="*/ 5 w 77"/>
                  <a:gd name="T77" fmla="*/ 27 h 119"/>
                  <a:gd name="T78" fmla="*/ 11 w 77"/>
                  <a:gd name="T79" fmla="*/ 16 h 119"/>
                  <a:gd name="T80" fmla="*/ 19 w 77"/>
                  <a:gd name="T81" fmla="*/ 7 h 119"/>
                  <a:gd name="T82" fmla="*/ 28 w 77"/>
                  <a:gd name="T83" fmla="*/ 2 h 119"/>
                  <a:gd name="T84" fmla="*/ 39 w 77"/>
                  <a:gd name="T8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9">
                    <a:moveTo>
                      <a:pt x="38" y="12"/>
                    </a:moveTo>
                    <a:lnTo>
                      <a:pt x="31" y="14"/>
                    </a:lnTo>
                    <a:lnTo>
                      <a:pt x="24" y="20"/>
                    </a:lnTo>
                    <a:lnTo>
                      <a:pt x="19" y="30"/>
                    </a:lnTo>
                    <a:lnTo>
                      <a:pt x="16" y="43"/>
                    </a:lnTo>
                    <a:lnTo>
                      <a:pt x="15" y="60"/>
                    </a:lnTo>
                    <a:lnTo>
                      <a:pt x="16" y="76"/>
                    </a:lnTo>
                    <a:lnTo>
                      <a:pt x="19" y="89"/>
                    </a:lnTo>
                    <a:lnTo>
                      <a:pt x="24" y="98"/>
                    </a:lnTo>
                    <a:lnTo>
                      <a:pt x="31" y="104"/>
                    </a:lnTo>
                    <a:lnTo>
                      <a:pt x="38" y="106"/>
                    </a:lnTo>
                    <a:lnTo>
                      <a:pt x="47" y="104"/>
                    </a:lnTo>
                    <a:lnTo>
                      <a:pt x="53" y="98"/>
                    </a:lnTo>
                    <a:lnTo>
                      <a:pt x="58" y="88"/>
                    </a:lnTo>
                    <a:lnTo>
                      <a:pt x="60" y="75"/>
                    </a:lnTo>
                    <a:lnTo>
                      <a:pt x="61" y="59"/>
                    </a:lnTo>
                    <a:lnTo>
                      <a:pt x="60" y="43"/>
                    </a:lnTo>
                    <a:lnTo>
                      <a:pt x="58" y="30"/>
                    </a:lnTo>
                    <a:lnTo>
                      <a:pt x="53" y="21"/>
                    </a:lnTo>
                    <a:lnTo>
                      <a:pt x="47" y="14"/>
                    </a:lnTo>
                    <a:lnTo>
                      <a:pt x="38" y="12"/>
                    </a:lnTo>
                    <a:close/>
                    <a:moveTo>
                      <a:pt x="39" y="0"/>
                    </a:moveTo>
                    <a:lnTo>
                      <a:pt x="52" y="3"/>
                    </a:lnTo>
                    <a:lnTo>
                      <a:pt x="63" y="10"/>
                    </a:lnTo>
                    <a:lnTo>
                      <a:pt x="71" y="22"/>
                    </a:lnTo>
                    <a:lnTo>
                      <a:pt x="75" y="38"/>
                    </a:lnTo>
                    <a:lnTo>
                      <a:pt x="77" y="58"/>
                    </a:lnTo>
                    <a:lnTo>
                      <a:pt x="75" y="79"/>
                    </a:lnTo>
                    <a:lnTo>
                      <a:pt x="70" y="96"/>
                    </a:lnTo>
                    <a:lnTo>
                      <a:pt x="62" y="108"/>
                    </a:lnTo>
                    <a:lnTo>
                      <a:pt x="51" y="115"/>
                    </a:lnTo>
                    <a:lnTo>
                      <a:pt x="37" y="119"/>
                    </a:lnTo>
                    <a:lnTo>
                      <a:pt x="25" y="115"/>
                    </a:lnTo>
                    <a:lnTo>
                      <a:pt x="15" y="108"/>
                    </a:lnTo>
                    <a:lnTo>
                      <a:pt x="7" y="96"/>
                    </a:lnTo>
                    <a:lnTo>
                      <a:pt x="2" y="80"/>
                    </a:lnTo>
                    <a:lnTo>
                      <a:pt x="0" y="59"/>
                    </a:lnTo>
                    <a:lnTo>
                      <a:pt x="1" y="42"/>
                    </a:lnTo>
                    <a:lnTo>
                      <a:pt x="5" y="27"/>
                    </a:lnTo>
                    <a:lnTo>
                      <a:pt x="11" y="16"/>
                    </a:lnTo>
                    <a:lnTo>
                      <a:pt x="19" y="7"/>
                    </a:lnTo>
                    <a:lnTo>
                      <a:pt x="28" y="2"/>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3" name="Freeform 300"/>
              <p:cNvSpPr>
                <a:spLocks/>
              </p:cNvSpPr>
              <p:nvPr/>
            </p:nvSpPr>
            <p:spPr bwMode="auto">
              <a:xfrm>
                <a:off x="2613025" y="4619625"/>
                <a:ext cx="33338" cy="36512"/>
              </a:xfrm>
              <a:custGeom>
                <a:avLst/>
                <a:gdLst>
                  <a:gd name="T0" fmla="*/ 10 w 21"/>
                  <a:gd name="T1" fmla="*/ 0 h 23"/>
                  <a:gd name="T2" fmla="*/ 14 w 21"/>
                  <a:gd name="T3" fmla="*/ 0 h 23"/>
                  <a:gd name="T4" fmla="*/ 16 w 21"/>
                  <a:gd name="T5" fmla="*/ 2 h 23"/>
                  <a:gd name="T6" fmla="*/ 19 w 21"/>
                  <a:gd name="T7" fmla="*/ 4 h 23"/>
                  <a:gd name="T8" fmla="*/ 20 w 21"/>
                  <a:gd name="T9" fmla="*/ 7 h 23"/>
                  <a:gd name="T10" fmla="*/ 21 w 21"/>
                  <a:gd name="T11" fmla="*/ 11 h 23"/>
                  <a:gd name="T12" fmla="*/ 20 w 21"/>
                  <a:gd name="T13" fmla="*/ 14 h 23"/>
                  <a:gd name="T14" fmla="*/ 19 w 21"/>
                  <a:gd name="T15" fmla="*/ 17 h 23"/>
                  <a:gd name="T16" fmla="*/ 16 w 21"/>
                  <a:gd name="T17" fmla="*/ 21 h 23"/>
                  <a:gd name="T18" fmla="*/ 13 w 21"/>
                  <a:gd name="T19" fmla="*/ 22 h 23"/>
                  <a:gd name="T20" fmla="*/ 10 w 21"/>
                  <a:gd name="T21" fmla="*/ 23 h 23"/>
                  <a:gd name="T22" fmla="*/ 7 w 21"/>
                  <a:gd name="T23" fmla="*/ 22 h 23"/>
                  <a:gd name="T24" fmla="*/ 4 w 21"/>
                  <a:gd name="T25" fmla="*/ 21 h 23"/>
                  <a:gd name="T26" fmla="*/ 2 w 21"/>
                  <a:gd name="T27" fmla="*/ 17 h 23"/>
                  <a:gd name="T28" fmla="*/ 0 w 21"/>
                  <a:gd name="T29" fmla="*/ 14 h 23"/>
                  <a:gd name="T30" fmla="*/ 0 w 21"/>
                  <a:gd name="T31" fmla="*/ 11 h 23"/>
                  <a:gd name="T32" fmla="*/ 0 w 21"/>
                  <a:gd name="T33" fmla="*/ 7 h 23"/>
                  <a:gd name="T34" fmla="*/ 2 w 21"/>
                  <a:gd name="T35" fmla="*/ 4 h 23"/>
                  <a:gd name="T36" fmla="*/ 4 w 21"/>
                  <a:gd name="T37" fmla="*/ 2 h 23"/>
                  <a:gd name="T38" fmla="*/ 7 w 21"/>
                  <a:gd name="T39" fmla="*/ 0 h 23"/>
                  <a:gd name="T40" fmla="*/ 10 w 21"/>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3">
                    <a:moveTo>
                      <a:pt x="10" y="0"/>
                    </a:moveTo>
                    <a:lnTo>
                      <a:pt x="14" y="0"/>
                    </a:lnTo>
                    <a:lnTo>
                      <a:pt x="16" y="2"/>
                    </a:lnTo>
                    <a:lnTo>
                      <a:pt x="19" y="4"/>
                    </a:lnTo>
                    <a:lnTo>
                      <a:pt x="20" y="7"/>
                    </a:lnTo>
                    <a:lnTo>
                      <a:pt x="21" y="11"/>
                    </a:lnTo>
                    <a:lnTo>
                      <a:pt x="20" y="14"/>
                    </a:lnTo>
                    <a:lnTo>
                      <a:pt x="19" y="17"/>
                    </a:lnTo>
                    <a:lnTo>
                      <a:pt x="16" y="21"/>
                    </a:lnTo>
                    <a:lnTo>
                      <a:pt x="13" y="22"/>
                    </a:lnTo>
                    <a:lnTo>
                      <a:pt x="10" y="23"/>
                    </a:lnTo>
                    <a:lnTo>
                      <a:pt x="7" y="22"/>
                    </a:lnTo>
                    <a:lnTo>
                      <a:pt x="4" y="21"/>
                    </a:lnTo>
                    <a:lnTo>
                      <a:pt x="2" y="17"/>
                    </a:lnTo>
                    <a:lnTo>
                      <a:pt x="0" y="14"/>
                    </a:lnTo>
                    <a:lnTo>
                      <a:pt x="0" y="11"/>
                    </a:lnTo>
                    <a:lnTo>
                      <a:pt x="0" y="7"/>
                    </a:lnTo>
                    <a:lnTo>
                      <a:pt x="2" y="4"/>
                    </a:lnTo>
                    <a:lnTo>
                      <a:pt x="4" y="2"/>
                    </a:lnTo>
                    <a:lnTo>
                      <a:pt x="7" y="0"/>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4" name="Freeform 301"/>
              <p:cNvSpPr>
                <a:spLocks/>
              </p:cNvSpPr>
              <p:nvPr/>
            </p:nvSpPr>
            <p:spPr bwMode="auto">
              <a:xfrm>
                <a:off x="2687638" y="4467225"/>
                <a:ext cx="117475" cy="185737"/>
              </a:xfrm>
              <a:custGeom>
                <a:avLst/>
                <a:gdLst>
                  <a:gd name="T0" fmla="*/ 36 w 74"/>
                  <a:gd name="T1" fmla="*/ 0 h 117"/>
                  <a:gd name="T2" fmla="*/ 49 w 74"/>
                  <a:gd name="T3" fmla="*/ 2 h 117"/>
                  <a:gd name="T4" fmla="*/ 59 w 74"/>
                  <a:gd name="T5" fmla="*/ 7 h 117"/>
                  <a:gd name="T6" fmla="*/ 66 w 74"/>
                  <a:gd name="T7" fmla="*/ 15 h 117"/>
                  <a:gd name="T8" fmla="*/ 70 w 74"/>
                  <a:gd name="T9" fmla="*/ 24 h 117"/>
                  <a:gd name="T10" fmla="*/ 71 w 74"/>
                  <a:gd name="T11" fmla="*/ 33 h 117"/>
                  <a:gd name="T12" fmla="*/ 68 w 74"/>
                  <a:gd name="T13" fmla="*/ 49 h 117"/>
                  <a:gd name="T14" fmla="*/ 60 w 74"/>
                  <a:gd name="T15" fmla="*/ 63 h 117"/>
                  <a:gd name="T16" fmla="*/ 48 w 74"/>
                  <a:gd name="T17" fmla="*/ 78 h 117"/>
                  <a:gd name="T18" fmla="*/ 32 w 74"/>
                  <a:gd name="T19" fmla="*/ 94 h 117"/>
                  <a:gd name="T20" fmla="*/ 23 w 74"/>
                  <a:gd name="T21" fmla="*/ 103 h 117"/>
                  <a:gd name="T22" fmla="*/ 23 w 74"/>
                  <a:gd name="T23" fmla="*/ 103 h 117"/>
                  <a:gd name="T24" fmla="*/ 74 w 74"/>
                  <a:gd name="T25" fmla="*/ 103 h 117"/>
                  <a:gd name="T26" fmla="*/ 74 w 74"/>
                  <a:gd name="T27" fmla="*/ 117 h 117"/>
                  <a:gd name="T28" fmla="*/ 0 w 74"/>
                  <a:gd name="T29" fmla="*/ 117 h 117"/>
                  <a:gd name="T30" fmla="*/ 0 w 74"/>
                  <a:gd name="T31" fmla="*/ 106 h 117"/>
                  <a:gd name="T32" fmla="*/ 12 w 74"/>
                  <a:gd name="T33" fmla="*/ 95 h 117"/>
                  <a:gd name="T34" fmla="*/ 29 w 74"/>
                  <a:gd name="T35" fmla="*/ 80 h 117"/>
                  <a:gd name="T36" fmla="*/ 41 w 74"/>
                  <a:gd name="T37" fmla="*/ 67 h 117"/>
                  <a:gd name="T38" fmla="*/ 49 w 74"/>
                  <a:gd name="T39" fmla="*/ 56 h 117"/>
                  <a:gd name="T40" fmla="*/ 54 w 74"/>
                  <a:gd name="T41" fmla="*/ 45 h 117"/>
                  <a:gd name="T42" fmla="*/ 55 w 74"/>
                  <a:gd name="T43" fmla="*/ 35 h 117"/>
                  <a:gd name="T44" fmla="*/ 55 w 74"/>
                  <a:gd name="T45" fmla="*/ 29 h 117"/>
                  <a:gd name="T46" fmla="*/ 52 w 74"/>
                  <a:gd name="T47" fmla="*/ 23 h 117"/>
                  <a:gd name="T48" fmla="*/ 48 w 74"/>
                  <a:gd name="T49" fmla="*/ 18 h 117"/>
                  <a:gd name="T50" fmla="*/ 42 w 74"/>
                  <a:gd name="T51" fmla="*/ 14 h 117"/>
                  <a:gd name="T52" fmla="*/ 33 w 74"/>
                  <a:gd name="T53" fmla="*/ 13 h 117"/>
                  <a:gd name="T54" fmla="*/ 23 w 74"/>
                  <a:gd name="T55" fmla="*/ 15 h 117"/>
                  <a:gd name="T56" fmla="*/ 14 w 74"/>
                  <a:gd name="T57" fmla="*/ 18 h 117"/>
                  <a:gd name="T58" fmla="*/ 8 w 74"/>
                  <a:gd name="T59" fmla="*/ 23 h 117"/>
                  <a:gd name="T60" fmla="*/ 3 w 74"/>
                  <a:gd name="T61" fmla="*/ 12 h 117"/>
                  <a:gd name="T62" fmla="*/ 12 w 74"/>
                  <a:gd name="T63" fmla="*/ 6 h 117"/>
                  <a:gd name="T64" fmla="*/ 24 w 74"/>
                  <a:gd name="T65" fmla="*/ 2 h 117"/>
                  <a:gd name="T66" fmla="*/ 36 w 74"/>
                  <a:gd name="T6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117">
                    <a:moveTo>
                      <a:pt x="36" y="0"/>
                    </a:moveTo>
                    <a:lnTo>
                      <a:pt x="49" y="2"/>
                    </a:lnTo>
                    <a:lnTo>
                      <a:pt x="59" y="7"/>
                    </a:lnTo>
                    <a:lnTo>
                      <a:pt x="66" y="15"/>
                    </a:lnTo>
                    <a:lnTo>
                      <a:pt x="70" y="24"/>
                    </a:lnTo>
                    <a:lnTo>
                      <a:pt x="71" y="33"/>
                    </a:lnTo>
                    <a:lnTo>
                      <a:pt x="68" y="49"/>
                    </a:lnTo>
                    <a:lnTo>
                      <a:pt x="60" y="63"/>
                    </a:lnTo>
                    <a:lnTo>
                      <a:pt x="48" y="78"/>
                    </a:lnTo>
                    <a:lnTo>
                      <a:pt x="32" y="94"/>
                    </a:lnTo>
                    <a:lnTo>
                      <a:pt x="23" y="103"/>
                    </a:lnTo>
                    <a:lnTo>
                      <a:pt x="23" y="103"/>
                    </a:lnTo>
                    <a:lnTo>
                      <a:pt x="74" y="103"/>
                    </a:lnTo>
                    <a:lnTo>
                      <a:pt x="74" y="117"/>
                    </a:lnTo>
                    <a:lnTo>
                      <a:pt x="0" y="117"/>
                    </a:lnTo>
                    <a:lnTo>
                      <a:pt x="0" y="106"/>
                    </a:lnTo>
                    <a:lnTo>
                      <a:pt x="12" y="95"/>
                    </a:lnTo>
                    <a:lnTo>
                      <a:pt x="29" y="80"/>
                    </a:lnTo>
                    <a:lnTo>
                      <a:pt x="41" y="67"/>
                    </a:lnTo>
                    <a:lnTo>
                      <a:pt x="49" y="56"/>
                    </a:lnTo>
                    <a:lnTo>
                      <a:pt x="54" y="45"/>
                    </a:lnTo>
                    <a:lnTo>
                      <a:pt x="55" y="35"/>
                    </a:lnTo>
                    <a:lnTo>
                      <a:pt x="55" y="29"/>
                    </a:lnTo>
                    <a:lnTo>
                      <a:pt x="52" y="23"/>
                    </a:lnTo>
                    <a:lnTo>
                      <a:pt x="48" y="18"/>
                    </a:lnTo>
                    <a:lnTo>
                      <a:pt x="42" y="14"/>
                    </a:lnTo>
                    <a:lnTo>
                      <a:pt x="33" y="13"/>
                    </a:lnTo>
                    <a:lnTo>
                      <a:pt x="23" y="15"/>
                    </a:lnTo>
                    <a:lnTo>
                      <a:pt x="14" y="18"/>
                    </a:lnTo>
                    <a:lnTo>
                      <a:pt x="8" y="23"/>
                    </a:lnTo>
                    <a:lnTo>
                      <a:pt x="3" y="12"/>
                    </a:lnTo>
                    <a:lnTo>
                      <a:pt x="12" y="6"/>
                    </a:lnTo>
                    <a:lnTo>
                      <a:pt x="24" y="2"/>
                    </a:lnTo>
                    <a:lnTo>
                      <a:pt x="3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5" name="Line 302"/>
              <p:cNvSpPr>
                <a:spLocks noChangeShapeType="1"/>
              </p:cNvSpPr>
              <p:nvPr/>
            </p:nvSpPr>
            <p:spPr bwMode="auto">
              <a:xfrm flipH="1">
                <a:off x="2970213" y="4135438"/>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26" name="Freeform 303"/>
              <p:cNvSpPr>
                <a:spLocks noEditPoints="1"/>
              </p:cNvSpPr>
              <p:nvPr/>
            </p:nvSpPr>
            <p:spPr bwMode="auto">
              <a:xfrm>
                <a:off x="2454275" y="4016375"/>
                <a:ext cx="122238" cy="187325"/>
              </a:xfrm>
              <a:custGeom>
                <a:avLst/>
                <a:gdLst>
                  <a:gd name="T0" fmla="*/ 38 w 77"/>
                  <a:gd name="T1" fmla="*/ 12 h 118"/>
                  <a:gd name="T2" fmla="*/ 31 w 77"/>
                  <a:gd name="T3" fmla="*/ 14 h 118"/>
                  <a:gd name="T4" fmla="*/ 25 w 77"/>
                  <a:gd name="T5" fmla="*/ 20 h 118"/>
                  <a:gd name="T6" fmla="*/ 20 w 77"/>
                  <a:gd name="T7" fmla="*/ 30 h 118"/>
                  <a:gd name="T8" fmla="*/ 16 w 77"/>
                  <a:gd name="T9" fmla="*/ 43 h 118"/>
                  <a:gd name="T10" fmla="*/ 15 w 77"/>
                  <a:gd name="T11" fmla="*/ 60 h 118"/>
                  <a:gd name="T12" fmla="*/ 16 w 77"/>
                  <a:gd name="T13" fmla="*/ 76 h 118"/>
                  <a:gd name="T14" fmla="*/ 19 w 77"/>
                  <a:gd name="T15" fmla="*/ 89 h 118"/>
                  <a:gd name="T16" fmla="*/ 24 w 77"/>
                  <a:gd name="T17" fmla="*/ 98 h 118"/>
                  <a:gd name="T18" fmla="*/ 31 w 77"/>
                  <a:gd name="T19" fmla="*/ 104 h 118"/>
                  <a:gd name="T20" fmla="*/ 38 w 77"/>
                  <a:gd name="T21" fmla="*/ 106 h 118"/>
                  <a:gd name="T22" fmla="*/ 47 w 77"/>
                  <a:gd name="T23" fmla="*/ 104 h 118"/>
                  <a:gd name="T24" fmla="*/ 53 w 77"/>
                  <a:gd name="T25" fmla="*/ 98 h 118"/>
                  <a:gd name="T26" fmla="*/ 58 w 77"/>
                  <a:gd name="T27" fmla="*/ 88 h 118"/>
                  <a:gd name="T28" fmla="*/ 61 w 77"/>
                  <a:gd name="T29" fmla="*/ 75 h 118"/>
                  <a:gd name="T30" fmla="*/ 62 w 77"/>
                  <a:gd name="T31" fmla="*/ 58 h 118"/>
                  <a:gd name="T32" fmla="*/ 61 w 77"/>
                  <a:gd name="T33" fmla="*/ 43 h 118"/>
                  <a:gd name="T34" fmla="*/ 58 w 77"/>
                  <a:gd name="T35" fmla="*/ 30 h 118"/>
                  <a:gd name="T36" fmla="*/ 54 w 77"/>
                  <a:gd name="T37" fmla="*/ 20 h 118"/>
                  <a:gd name="T38" fmla="*/ 47 w 77"/>
                  <a:gd name="T39" fmla="*/ 14 h 118"/>
                  <a:gd name="T40" fmla="*/ 38 w 77"/>
                  <a:gd name="T41" fmla="*/ 12 h 118"/>
                  <a:gd name="T42" fmla="*/ 39 w 77"/>
                  <a:gd name="T43" fmla="*/ 0 h 118"/>
                  <a:gd name="T44" fmla="*/ 53 w 77"/>
                  <a:gd name="T45" fmla="*/ 3 h 118"/>
                  <a:gd name="T46" fmla="*/ 63 w 77"/>
                  <a:gd name="T47" fmla="*/ 10 h 118"/>
                  <a:gd name="T48" fmla="*/ 71 w 77"/>
                  <a:gd name="T49" fmla="*/ 22 h 118"/>
                  <a:gd name="T50" fmla="*/ 75 w 77"/>
                  <a:gd name="T51" fmla="*/ 38 h 118"/>
                  <a:gd name="T52" fmla="*/ 77 w 77"/>
                  <a:gd name="T53" fmla="*/ 58 h 118"/>
                  <a:gd name="T54" fmla="*/ 75 w 77"/>
                  <a:gd name="T55" fmla="*/ 79 h 118"/>
                  <a:gd name="T56" fmla="*/ 70 w 77"/>
                  <a:gd name="T57" fmla="*/ 96 h 118"/>
                  <a:gd name="T58" fmla="*/ 62 w 77"/>
                  <a:gd name="T59" fmla="*/ 108 h 118"/>
                  <a:gd name="T60" fmla="*/ 51 w 77"/>
                  <a:gd name="T61" fmla="*/ 115 h 118"/>
                  <a:gd name="T62" fmla="*/ 38 w 77"/>
                  <a:gd name="T63" fmla="*/ 118 h 118"/>
                  <a:gd name="T64" fmla="*/ 25 w 77"/>
                  <a:gd name="T65" fmla="*/ 115 h 118"/>
                  <a:gd name="T66" fmla="*/ 15 w 77"/>
                  <a:gd name="T67" fmla="*/ 108 h 118"/>
                  <a:gd name="T68" fmla="*/ 7 w 77"/>
                  <a:gd name="T69" fmla="*/ 96 h 118"/>
                  <a:gd name="T70" fmla="*/ 2 w 77"/>
                  <a:gd name="T71" fmla="*/ 80 h 118"/>
                  <a:gd name="T72" fmla="*/ 0 w 77"/>
                  <a:gd name="T73" fmla="*/ 59 h 118"/>
                  <a:gd name="T74" fmla="*/ 1 w 77"/>
                  <a:gd name="T75" fmla="*/ 42 h 118"/>
                  <a:gd name="T76" fmla="*/ 5 w 77"/>
                  <a:gd name="T77" fmla="*/ 27 h 118"/>
                  <a:gd name="T78" fmla="*/ 11 w 77"/>
                  <a:gd name="T79" fmla="*/ 15 h 118"/>
                  <a:gd name="T80" fmla="*/ 19 w 77"/>
                  <a:gd name="T81" fmla="*/ 7 h 118"/>
                  <a:gd name="T82" fmla="*/ 29 w 77"/>
                  <a:gd name="T83" fmla="*/ 2 h 118"/>
                  <a:gd name="T84" fmla="*/ 39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8" y="12"/>
                    </a:moveTo>
                    <a:lnTo>
                      <a:pt x="31" y="14"/>
                    </a:lnTo>
                    <a:lnTo>
                      <a:pt x="25" y="20"/>
                    </a:lnTo>
                    <a:lnTo>
                      <a:pt x="20" y="30"/>
                    </a:lnTo>
                    <a:lnTo>
                      <a:pt x="16" y="43"/>
                    </a:lnTo>
                    <a:lnTo>
                      <a:pt x="15" y="60"/>
                    </a:lnTo>
                    <a:lnTo>
                      <a:pt x="16" y="76"/>
                    </a:lnTo>
                    <a:lnTo>
                      <a:pt x="19" y="89"/>
                    </a:lnTo>
                    <a:lnTo>
                      <a:pt x="24" y="98"/>
                    </a:lnTo>
                    <a:lnTo>
                      <a:pt x="31" y="104"/>
                    </a:lnTo>
                    <a:lnTo>
                      <a:pt x="38" y="106"/>
                    </a:lnTo>
                    <a:lnTo>
                      <a:pt x="47" y="104"/>
                    </a:lnTo>
                    <a:lnTo>
                      <a:pt x="53" y="98"/>
                    </a:lnTo>
                    <a:lnTo>
                      <a:pt x="58" y="88"/>
                    </a:lnTo>
                    <a:lnTo>
                      <a:pt x="61" y="75"/>
                    </a:lnTo>
                    <a:lnTo>
                      <a:pt x="62" y="58"/>
                    </a:lnTo>
                    <a:lnTo>
                      <a:pt x="61" y="43"/>
                    </a:lnTo>
                    <a:lnTo>
                      <a:pt x="58" y="30"/>
                    </a:lnTo>
                    <a:lnTo>
                      <a:pt x="54" y="20"/>
                    </a:lnTo>
                    <a:lnTo>
                      <a:pt x="47" y="14"/>
                    </a:lnTo>
                    <a:lnTo>
                      <a:pt x="38" y="12"/>
                    </a:lnTo>
                    <a:close/>
                    <a:moveTo>
                      <a:pt x="39" y="0"/>
                    </a:moveTo>
                    <a:lnTo>
                      <a:pt x="53" y="3"/>
                    </a:lnTo>
                    <a:lnTo>
                      <a:pt x="63" y="10"/>
                    </a:lnTo>
                    <a:lnTo>
                      <a:pt x="71" y="22"/>
                    </a:lnTo>
                    <a:lnTo>
                      <a:pt x="75" y="38"/>
                    </a:lnTo>
                    <a:lnTo>
                      <a:pt x="77" y="58"/>
                    </a:lnTo>
                    <a:lnTo>
                      <a:pt x="75" y="79"/>
                    </a:lnTo>
                    <a:lnTo>
                      <a:pt x="70" y="96"/>
                    </a:lnTo>
                    <a:lnTo>
                      <a:pt x="62" y="108"/>
                    </a:lnTo>
                    <a:lnTo>
                      <a:pt x="51" y="115"/>
                    </a:lnTo>
                    <a:lnTo>
                      <a:pt x="38" y="118"/>
                    </a:lnTo>
                    <a:lnTo>
                      <a:pt x="25" y="115"/>
                    </a:lnTo>
                    <a:lnTo>
                      <a:pt x="15" y="108"/>
                    </a:lnTo>
                    <a:lnTo>
                      <a:pt x="7" y="96"/>
                    </a:lnTo>
                    <a:lnTo>
                      <a:pt x="2" y="80"/>
                    </a:lnTo>
                    <a:lnTo>
                      <a:pt x="0" y="59"/>
                    </a:lnTo>
                    <a:lnTo>
                      <a:pt x="1" y="42"/>
                    </a:lnTo>
                    <a:lnTo>
                      <a:pt x="5" y="27"/>
                    </a:lnTo>
                    <a:lnTo>
                      <a:pt x="11" y="15"/>
                    </a:lnTo>
                    <a:lnTo>
                      <a:pt x="19" y="7"/>
                    </a:lnTo>
                    <a:lnTo>
                      <a:pt x="29" y="2"/>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7" name="Freeform 304"/>
              <p:cNvSpPr>
                <a:spLocks/>
              </p:cNvSpPr>
              <p:nvPr/>
            </p:nvSpPr>
            <p:spPr bwMode="auto">
              <a:xfrm>
                <a:off x="2613025" y="4168775"/>
                <a:ext cx="33338" cy="34925"/>
              </a:xfrm>
              <a:custGeom>
                <a:avLst/>
                <a:gdLst>
                  <a:gd name="T0" fmla="*/ 10 w 21"/>
                  <a:gd name="T1" fmla="*/ 0 h 22"/>
                  <a:gd name="T2" fmla="*/ 14 w 21"/>
                  <a:gd name="T3" fmla="*/ 0 h 22"/>
                  <a:gd name="T4" fmla="*/ 17 w 21"/>
                  <a:gd name="T5" fmla="*/ 2 h 22"/>
                  <a:gd name="T6" fmla="*/ 19 w 21"/>
                  <a:gd name="T7" fmla="*/ 4 h 22"/>
                  <a:gd name="T8" fmla="*/ 20 w 21"/>
                  <a:gd name="T9" fmla="*/ 7 h 22"/>
                  <a:gd name="T10" fmla="*/ 21 w 21"/>
                  <a:gd name="T11" fmla="*/ 11 h 22"/>
                  <a:gd name="T12" fmla="*/ 20 w 21"/>
                  <a:gd name="T13" fmla="*/ 14 h 22"/>
                  <a:gd name="T14" fmla="*/ 19 w 21"/>
                  <a:gd name="T15" fmla="*/ 17 h 22"/>
                  <a:gd name="T16" fmla="*/ 16 w 21"/>
                  <a:gd name="T17" fmla="*/ 20 h 22"/>
                  <a:gd name="T18" fmla="*/ 14 w 21"/>
                  <a:gd name="T19" fmla="*/ 21 h 22"/>
                  <a:gd name="T20" fmla="*/ 10 w 21"/>
                  <a:gd name="T21" fmla="*/ 22 h 22"/>
                  <a:gd name="T22" fmla="*/ 7 w 21"/>
                  <a:gd name="T23" fmla="*/ 21 h 22"/>
                  <a:gd name="T24" fmla="*/ 4 w 21"/>
                  <a:gd name="T25" fmla="*/ 20 h 22"/>
                  <a:gd name="T26" fmla="*/ 2 w 21"/>
                  <a:gd name="T27" fmla="*/ 17 h 22"/>
                  <a:gd name="T28" fmla="*/ 0 w 21"/>
                  <a:gd name="T29" fmla="*/ 14 h 22"/>
                  <a:gd name="T30" fmla="*/ 0 w 21"/>
                  <a:gd name="T31" fmla="*/ 11 h 22"/>
                  <a:gd name="T32" fmla="*/ 0 w 21"/>
                  <a:gd name="T33" fmla="*/ 7 h 22"/>
                  <a:gd name="T34" fmla="*/ 2 w 21"/>
                  <a:gd name="T35" fmla="*/ 4 h 22"/>
                  <a:gd name="T36" fmla="*/ 4 w 21"/>
                  <a:gd name="T37" fmla="*/ 2 h 22"/>
                  <a:gd name="T38" fmla="*/ 7 w 21"/>
                  <a:gd name="T39" fmla="*/ 0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0"/>
                    </a:lnTo>
                    <a:lnTo>
                      <a:pt x="17" y="2"/>
                    </a:lnTo>
                    <a:lnTo>
                      <a:pt x="19" y="4"/>
                    </a:lnTo>
                    <a:lnTo>
                      <a:pt x="20" y="7"/>
                    </a:lnTo>
                    <a:lnTo>
                      <a:pt x="21" y="11"/>
                    </a:lnTo>
                    <a:lnTo>
                      <a:pt x="20" y="14"/>
                    </a:lnTo>
                    <a:lnTo>
                      <a:pt x="19" y="17"/>
                    </a:lnTo>
                    <a:lnTo>
                      <a:pt x="16" y="20"/>
                    </a:lnTo>
                    <a:lnTo>
                      <a:pt x="14" y="21"/>
                    </a:lnTo>
                    <a:lnTo>
                      <a:pt x="10" y="22"/>
                    </a:lnTo>
                    <a:lnTo>
                      <a:pt x="7" y="21"/>
                    </a:lnTo>
                    <a:lnTo>
                      <a:pt x="4" y="20"/>
                    </a:lnTo>
                    <a:lnTo>
                      <a:pt x="2" y="17"/>
                    </a:lnTo>
                    <a:lnTo>
                      <a:pt x="0" y="14"/>
                    </a:lnTo>
                    <a:lnTo>
                      <a:pt x="0" y="11"/>
                    </a:lnTo>
                    <a:lnTo>
                      <a:pt x="0" y="7"/>
                    </a:lnTo>
                    <a:lnTo>
                      <a:pt x="2" y="4"/>
                    </a:lnTo>
                    <a:lnTo>
                      <a:pt x="4" y="2"/>
                    </a:lnTo>
                    <a:lnTo>
                      <a:pt x="7" y="0"/>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8" name="Freeform 305"/>
              <p:cNvSpPr>
                <a:spLocks noEditPoints="1"/>
              </p:cNvSpPr>
              <p:nvPr/>
            </p:nvSpPr>
            <p:spPr bwMode="auto">
              <a:xfrm>
                <a:off x="2684463" y="4016375"/>
                <a:ext cx="125413" cy="187325"/>
              </a:xfrm>
              <a:custGeom>
                <a:avLst/>
                <a:gdLst>
                  <a:gd name="T0" fmla="*/ 40 w 79"/>
                  <a:gd name="T1" fmla="*/ 12 h 118"/>
                  <a:gd name="T2" fmla="*/ 33 w 79"/>
                  <a:gd name="T3" fmla="*/ 14 h 118"/>
                  <a:gd name="T4" fmla="*/ 26 w 79"/>
                  <a:gd name="T5" fmla="*/ 20 h 118"/>
                  <a:gd name="T6" fmla="*/ 20 w 79"/>
                  <a:gd name="T7" fmla="*/ 30 h 118"/>
                  <a:gd name="T8" fmla="*/ 17 w 79"/>
                  <a:gd name="T9" fmla="*/ 43 h 118"/>
                  <a:gd name="T10" fmla="*/ 16 w 79"/>
                  <a:gd name="T11" fmla="*/ 60 h 118"/>
                  <a:gd name="T12" fmla="*/ 17 w 79"/>
                  <a:gd name="T13" fmla="*/ 76 h 118"/>
                  <a:gd name="T14" fmla="*/ 20 w 79"/>
                  <a:gd name="T15" fmla="*/ 89 h 118"/>
                  <a:gd name="T16" fmla="*/ 26 w 79"/>
                  <a:gd name="T17" fmla="*/ 98 h 118"/>
                  <a:gd name="T18" fmla="*/ 32 w 79"/>
                  <a:gd name="T19" fmla="*/ 104 h 118"/>
                  <a:gd name="T20" fmla="*/ 40 w 79"/>
                  <a:gd name="T21" fmla="*/ 106 h 118"/>
                  <a:gd name="T22" fmla="*/ 48 w 79"/>
                  <a:gd name="T23" fmla="*/ 104 h 118"/>
                  <a:gd name="T24" fmla="*/ 55 w 79"/>
                  <a:gd name="T25" fmla="*/ 98 h 118"/>
                  <a:gd name="T26" fmla="*/ 60 w 79"/>
                  <a:gd name="T27" fmla="*/ 88 h 118"/>
                  <a:gd name="T28" fmla="*/ 62 w 79"/>
                  <a:gd name="T29" fmla="*/ 75 h 118"/>
                  <a:gd name="T30" fmla="*/ 63 w 79"/>
                  <a:gd name="T31" fmla="*/ 58 h 118"/>
                  <a:gd name="T32" fmla="*/ 62 w 79"/>
                  <a:gd name="T33" fmla="*/ 43 h 118"/>
                  <a:gd name="T34" fmla="*/ 60 w 79"/>
                  <a:gd name="T35" fmla="*/ 30 h 118"/>
                  <a:gd name="T36" fmla="*/ 55 w 79"/>
                  <a:gd name="T37" fmla="*/ 20 h 118"/>
                  <a:gd name="T38" fmla="*/ 49 w 79"/>
                  <a:gd name="T39" fmla="*/ 14 h 118"/>
                  <a:gd name="T40" fmla="*/ 40 w 79"/>
                  <a:gd name="T41" fmla="*/ 12 h 118"/>
                  <a:gd name="T42" fmla="*/ 41 w 79"/>
                  <a:gd name="T43" fmla="*/ 0 h 118"/>
                  <a:gd name="T44" fmla="*/ 54 w 79"/>
                  <a:gd name="T45" fmla="*/ 3 h 118"/>
                  <a:gd name="T46" fmla="*/ 65 w 79"/>
                  <a:gd name="T47" fmla="*/ 10 h 118"/>
                  <a:gd name="T48" fmla="*/ 72 w 79"/>
                  <a:gd name="T49" fmla="*/ 22 h 118"/>
                  <a:gd name="T50" fmla="*/ 77 w 79"/>
                  <a:gd name="T51" fmla="*/ 38 h 118"/>
                  <a:gd name="T52" fmla="*/ 79 w 79"/>
                  <a:gd name="T53" fmla="*/ 58 h 118"/>
                  <a:gd name="T54" fmla="*/ 77 w 79"/>
                  <a:gd name="T55" fmla="*/ 79 h 118"/>
                  <a:gd name="T56" fmla="*/ 72 w 79"/>
                  <a:gd name="T57" fmla="*/ 96 h 118"/>
                  <a:gd name="T58" fmla="*/ 64 w 79"/>
                  <a:gd name="T59" fmla="*/ 108 h 118"/>
                  <a:gd name="T60" fmla="*/ 53 w 79"/>
                  <a:gd name="T61" fmla="*/ 115 h 118"/>
                  <a:gd name="T62" fmla="*/ 39 w 79"/>
                  <a:gd name="T63" fmla="*/ 118 h 118"/>
                  <a:gd name="T64" fmla="*/ 27 w 79"/>
                  <a:gd name="T65" fmla="*/ 115 h 118"/>
                  <a:gd name="T66" fmla="*/ 15 w 79"/>
                  <a:gd name="T67" fmla="*/ 108 h 118"/>
                  <a:gd name="T68" fmla="*/ 7 w 79"/>
                  <a:gd name="T69" fmla="*/ 96 h 118"/>
                  <a:gd name="T70" fmla="*/ 2 w 79"/>
                  <a:gd name="T71" fmla="*/ 80 h 118"/>
                  <a:gd name="T72" fmla="*/ 0 w 79"/>
                  <a:gd name="T73" fmla="*/ 59 h 118"/>
                  <a:gd name="T74" fmla="*/ 2 w 79"/>
                  <a:gd name="T75" fmla="*/ 42 h 118"/>
                  <a:gd name="T76" fmla="*/ 6 w 79"/>
                  <a:gd name="T77" fmla="*/ 27 h 118"/>
                  <a:gd name="T78" fmla="*/ 12 w 79"/>
                  <a:gd name="T79" fmla="*/ 15 h 118"/>
                  <a:gd name="T80" fmla="*/ 20 w 79"/>
                  <a:gd name="T81" fmla="*/ 7 h 118"/>
                  <a:gd name="T82" fmla="*/ 30 w 79"/>
                  <a:gd name="T83" fmla="*/ 2 h 118"/>
                  <a:gd name="T84" fmla="*/ 41 w 79"/>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118">
                    <a:moveTo>
                      <a:pt x="40" y="12"/>
                    </a:moveTo>
                    <a:lnTo>
                      <a:pt x="33" y="14"/>
                    </a:lnTo>
                    <a:lnTo>
                      <a:pt x="26" y="20"/>
                    </a:lnTo>
                    <a:lnTo>
                      <a:pt x="20" y="30"/>
                    </a:lnTo>
                    <a:lnTo>
                      <a:pt x="17" y="43"/>
                    </a:lnTo>
                    <a:lnTo>
                      <a:pt x="16" y="60"/>
                    </a:lnTo>
                    <a:lnTo>
                      <a:pt x="17" y="76"/>
                    </a:lnTo>
                    <a:lnTo>
                      <a:pt x="20" y="89"/>
                    </a:lnTo>
                    <a:lnTo>
                      <a:pt x="26" y="98"/>
                    </a:lnTo>
                    <a:lnTo>
                      <a:pt x="32" y="104"/>
                    </a:lnTo>
                    <a:lnTo>
                      <a:pt x="40" y="106"/>
                    </a:lnTo>
                    <a:lnTo>
                      <a:pt x="48" y="104"/>
                    </a:lnTo>
                    <a:lnTo>
                      <a:pt x="55" y="98"/>
                    </a:lnTo>
                    <a:lnTo>
                      <a:pt x="60" y="88"/>
                    </a:lnTo>
                    <a:lnTo>
                      <a:pt x="62" y="75"/>
                    </a:lnTo>
                    <a:lnTo>
                      <a:pt x="63" y="58"/>
                    </a:lnTo>
                    <a:lnTo>
                      <a:pt x="62" y="43"/>
                    </a:lnTo>
                    <a:lnTo>
                      <a:pt x="60" y="30"/>
                    </a:lnTo>
                    <a:lnTo>
                      <a:pt x="55" y="20"/>
                    </a:lnTo>
                    <a:lnTo>
                      <a:pt x="49" y="14"/>
                    </a:lnTo>
                    <a:lnTo>
                      <a:pt x="40" y="12"/>
                    </a:lnTo>
                    <a:close/>
                    <a:moveTo>
                      <a:pt x="41" y="0"/>
                    </a:moveTo>
                    <a:lnTo>
                      <a:pt x="54" y="3"/>
                    </a:lnTo>
                    <a:lnTo>
                      <a:pt x="65" y="10"/>
                    </a:lnTo>
                    <a:lnTo>
                      <a:pt x="72" y="22"/>
                    </a:lnTo>
                    <a:lnTo>
                      <a:pt x="77" y="38"/>
                    </a:lnTo>
                    <a:lnTo>
                      <a:pt x="79" y="58"/>
                    </a:lnTo>
                    <a:lnTo>
                      <a:pt x="77" y="79"/>
                    </a:lnTo>
                    <a:lnTo>
                      <a:pt x="72" y="96"/>
                    </a:lnTo>
                    <a:lnTo>
                      <a:pt x="64" y="108"/>
                    </a:lnTo>
                    <a:lnTo>
                      <a:pt x="53" y="115"/>
                    </a:lnTo>
                    <a:lnTo>
                      <a:pt x="39" y="118"/>
                    </a:lnTo>
                    <a:lnTo>
                      <a:pt x="27" y="115"/>
                    </a:lnTo>
                    <a:lnTo>
                      <a:pt x="15" y="108"/>
                    </a:lnTo>
                    <a:lnTo>
                      <a:pt x="7" y="96"/>
                    </a:lnTo>
                    <a:lnTo>
                      <a:pt x="2" y="80"/>
                    </a:lnTo>
                    <a:lnTo>
                      <a:pt x="0" y="59"/>
                    </a:lnTo>
                    <a:lnTo>
                      <a:pt x="2" y="42"/>
                    </a:lnTo>
                    <a:lnTo>
                      <a:pt x="6" y="27"/>
                    </a:lnTo>
                    <a:lnTo>
                      <a:pt x="12" y="15"/>
                    </a:lnTo>
                    <a:lnTo>
                      <a:pt x="20" y="7"/>
                    </a:lnTo>
                    <a:lnTo>
                      <a:pt x="30" y="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9" name="Line 306"/>
              <p:cNvSpPr>
                <a:spLocks noChangeShapeType="1"/>
              </p:cNvSpPr>
              <p:nvPr/>
            </p:nvSpPr>
            <p:spPr bwMode="auto">
              <a:xfrm flipH="1">
                <a:off x="2970213" y="3684588"/>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30" name="Freeform 307"/>
              <p:cNvSpPr>
                <a:spLocks noEditPoints="1"/>
              </p:cNvSpPr>
              <p:nvPr/>
            </p:nvSpPr>
            <p:spPr bwMode="auto">
              <a:xfrm>
                <a:off x="2454275" y="3565525"/>
                <a:ext cx="122238" cy="187325"/>
              </a:xfrm>
              <a:custGeom>
                <a:avLst/>
                <a:gdLst>
                  <a:gd name="T0" fmla="*/ 38 w 77"/>
                  <a:gd name="T1" fmla="*/ 12 h 118"/>
                  <a:gd name="T2" fmla="*/ 31 w 77"/>
                  <a:gd name="T3" fmla="*/ 14 h 118"/>
                  <a:gd name="T4" fmla="*/ 25 w 77"/>
                  <a:gd name="T5" fmla="*/ 20 h 118"/>
                  <a:gd name="T6" fmla="*/ 20 w 77"/>
                  <a:gd name="T7" fmla="*/ 30 h 118"/>
                  <a:gd name="T8" fmla="*/ 16 w 77"/>
                  <a:gd name="T9" fmla="*/ 43 h 118"/>
                  <a:gd name="T10" fmla="*/ 15 w 77"/>
                  <a:gd name="T11" fmla="*/ 60 h 118"/>
                  <a:gd name="T12" fmla="*/ 16 w 77"/>
                  <a:gd name="T13" fmla="*/ 76 h 118"/>
                  <a:gd name="T14" fmla="*/ 19 w 77"/>
                  <a:gd name="T15" fmla="*/ 89 h 118"/>
                  <a:gd name="T16" fmla="*/ 24 w 77"/>
                  <a:gd name="T17" fmla="*/ 98 h 118"/>
                  <a:gd name="T18" fmla="*/ 31 w 77"/>
                  <a:gd name="T19" fmla="*/ 104 h 118"/>
                  <a:gd name="T20" fmla="*/ 38 w 77"/>
                  <a:gd name="T21" fmla="*/ 106 h 118"/>
                  <a:gd name="T22" fmla="*/ 47 w 77"/>
                  <a:gd name="T23" fmla="*/ 104 h 118"/>
                  <a:gd name="T24" fmla="*/ 53 w 77"/>
                  <a:gd name="T25" fmla="*/ 98 h 118"/>
                  <a:gd name="T26" fmla="*/ 58 w 77"/>
                  <a:gd name="T27" fmla="*/ 88 h 118"/>
                  <a:gd name="T28" fmla="*/ 61 w 77"/>
                  <a:gd name="T29" fmla="*/ 75 h 118"/>
                  <a:gd name="T30" fmla="*/ 62 w 77"/>
                  <a:gd name="T31" fmla="*/ 59 h 118"/>
                  <a:gd name="T32" fmla="*/ 61 w 77"/>
                  <a:gd name="T33" fmla="*/ 43 h 118"/>
                  <a:gd name="T34" fmla="*/ 58 w 77"/>
                  <a:gd name="T35" fmla="*/ 30 h 118"/>
                  <a:gd name="T36" fmla="*/ 54 w 77"/>
                  <a:gd name="T37" fmla="*/ 21 h 118"/>
                  <a:gd name="T38" fmla="*/ 47 w 77"/>
                  <a:gd name="T39" fmla="*/ 15 h 118"/>
                  <a:gd name="T40" fmla="*/ 38 w 77"/>
                  <a:gd name="T41" fmla="*/ 12 h 118"/>
                  <a:gd name="T42" fmla="*/ 39 w 77"/>
                  <a:gd name="T43" fmla="*/ 0 h 118"/>
                  <a:gd name="T44" fmla="*/ 53 w 77"/>
                  <a:gd name="T45" fmla="*/ 2 h 118"/>
                  <a:gd name="T46" fmla="*/ 63 w 77"/>
                  <a:gd name="T47" fmla="*/ 10 h 118"/>
                  <a:gd name="T48" fmla="*/ 71 w 77"/>
                  <a:gd name="T49" fmla="*/ 22 h 118"/>
                  <a:gd name="T50" fmla="*/ 75 w 77"/>
                  <a:gd name="T51" fmla="*/ 38 h 118"/>
                  <a:gd name="T52" fmla="*/ 77 w 77"/>
                  <a:gd name="T53" fmla="*/ 58 h 118"/>
                  <a:gd name="T54" fmla="*/ 75 w 77"/>
                  <a:gd name="T55" fmla="*/ 79 h 118"/>
                  <a:gd name="T56" fmla="*/ 70 w 77"/>
                  <a:gd name="T57" fmla="*/ 96 h 118"/>
                  <a:gd name="T58" fmla="*/ 62 w 77"/>
                  <a:gd name="T59" fmla="*/ 108 h 118"/>
                  <a:gd name="T60" fmla="*/ 51 w 77"/>
                  <a:gd name="T61" fmla="*/ 116 h 118"/>
                  <a:gd name="T62" fmla="*/ 38 w 77"/>
                  <a:gd name="T63" fmla="*/ 118 h 118"/>
                  <a:gd name="T64" fmla="*/ 25 w 77"/>
                  <a:gd name="T65" fmla="*/ 116 h 118"/>
                  <a:gd name="T66" fmla="*/ 15 w 77"/>
                  <a:gd name="T67" fmla="*/ 108 h 118"/>
                  <a:gd name="T68" fmla="*/ 7 w 77"/>
                  <a:gd name="T69" fmla="*/ 96 h 118"/>
                  <a:gd name="T70" fmla="*/ 2 w 77"/>
                  <a:gd name="T71" fmla="*/ 80 h 118"/>
                  <a:gd name="T72" fmla="*/ 0 w 77"/>
                  <a:gd name="T73" fmla="*/ 60 h 118"/>
                  <a:gd name="T74" fmla="*/ 1 w 77"/>
                  <a:gd name="T75" fmla="*/ 42 h 118"/>
                  <a:gd name="T76" fmla="*/ 5 w 77"/>
                  <a:gd name="T77" fmla="*/ 27 h 118"/>
                  <a:gd name="T78" fmla="*/ 11 w 77"/>
                  <a:gd name="T79" fmla="*/ 16 h 118"/>
                  <a:gd name="T80" fmla="*/ 19 w 77"/>
                  <a:gd name="T81" fmla="*/ 7 h 118"/>
                  <a:gd name="T82" fmla="*/ 29 w 77"/>
                  <a:gd name="T83" fmla="*/ 1 h 118"/>
                  <a:gd name="T84" fmla="*/ 39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8" y="12"/>
                    </a:moveTo>
                    <a:lnTo>
                      <a:pt x="31" y="14"/>
                    </a:lnTo>
                    <a:lnTo>
                      <a:pt x="25" y="20"/>
                    </a:lnTo>
                    <a:lnTo>
                      <a:pt x="20" y="30"/>
                    </a:lnTo>
                    <a:lnTo>
                      <a:pt x="16" y="43"/>
                    </a:lnTo>
                    <a:lnTo>
                      <a:pt x="15" y="60"/>
                    </a:lnTo>
                    <a:lnTo>
                      <a:pt x="16" y="76"/>
                    </a:lnTo>
                    <a:lnTo>
                      <a:pt x="19" y="89"/>
                    </a:lnTo>
                    <a:lnTo>
                      <a:pt x="24" y="98"/>
                    </a:lnTo>
                    <a:lnTo>
                      <a:pt x="31" y="104"/>
                    </a:lnTo>
                    <a:lnTo>
                      <a:pt x="38" y="106"/>
                    </a:lnTo>
                    <a:lnTo>
                      <a:pt x="47" y="104"/>
                    </a:lnTo>
                    <a:lnTo>
                      <a:pt x="53" y="98"/>
                    </a:lnTo>
                    <a:lnTo>
                      <a:pt x="58" y="88"/>
                    </a:lnTo>
                    <a:lnTo>
                      <a:pt x="61" y="75"/>
                    </a:lnTo>
                    <a:lnTo>
                      <a:pt x="62" y="59"/>
                    </a:lnTo>
                    <a:lnTo>
                      <a:pt x="61" y="43"/>
                    </a:lnTo>
                    <a:lnTo>
                      <a:pt x="58" y="30"/>
                    </a:lnTo>
                    <a:lnTo>
                      <a:pt x="54" y="21"/>
                    </a:lnTo>
                    <a:lnTo>
                      <a:pt x="47" y="15"/>
                    </a:lnTo>
                    <a:lnTo>
                      <a:pt x="38" y="12"/>
                    </a:lnTo>
                    <a:close/>
                    <a:moveTo>
                      <a:pt x="39" y="0"/>
                    </a:moveTo>
                    <a:lnTo>
                      <a:pt x="53" y="2"/>
                    </a:lnTo>
                    <a:lnTo>
                      <a:pt x="63" y="10"/>
                    </a:lnTo>
                    <a:lnTo>
                      <a:pt x="71" y="22"/>
                    </a:lnTo>
                    <a:lnTo>
                      <a:pt x="75" y="38"/>
                    </a:lnTo>
                    <a:lnTo>
                      <a:pt x="77" y="58"/>
                    </a:lnTo>
                    <a:lnTo>
                      <a:pt x="75" y="79"/>
                    </a:lnTo>
                    <a:lnTo>
                      <a:pt x="70" y="96"/>
                    </a:lnTo>
                    <a:lnTo>
                      <a:pt x="62" y="108"/>
                    </a:lnTo>
                    <a:lnTo>
                      <a:pt x="51" y="116"/>
                    </a:lnTo>
                    <a:lnTo>
                      <a:pt x="38" y="118"/>
                    </a:lnTo>
                    <a:lnTo>
                      <a:pt x="25" y="116"/>
                    </a:lnTo>
                    <a:lnTo>
                      <a:pt x="15" y="108"/>
                    </a:lnTo>
                    <a:lnTo>
                      <a:pt x="7" y="96"/>
                    </a:lnTo>
                    <a:lnTo>
                      <a:pt x="2" y="80"/>
                    </a:lnTo>
                    <a:lnTo>
                      <a:pt x="0" y="60"/>
                    </a:lnTo>
                    <a:lnTo>
                      <a:pt x="1" y="42"/>
                    </a:lnTo>
                    <a:lnTo>
                      <a:pt x="5" y="27"/>
                    </a:lnTo>
                    <a:lnTo>
                      <a:pt x="11" y="16"/>
                    </a:lnTo>
                    <a:lnTo>
                      <a:pt x="19" y="7"/>
                    </a:lnTo>
                    <a:lnTo>
                      <a:pt x="29" y="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1" name="Freeform 308"/>
              <p:cNvSpPr>
                <a:spLocks/>
              </p:cNvSpPr>
              <p:nvPr/>
            </p:nvSpPr>
            <p:spPr bwMode="auto">
              <a:xfrm>
                <a:off x="2613025" y="3717925"/>
                <a:ext cx="33338" cy="34925"/>
              </a:xfrm>
              <a:custGeom>
                <a:avLst/>
                <a:gdLst>
                  <a:gd name="T0" fmla="*/ 10 w 21"/>
                  <a:gd name="T1" fmla="*/ 0 h 22"/>
                  <a:gd name="T2" fmla="*/ 14 w 21"/>
                  <a:gd name="T3" fmla="*/ 1 h 22"/>
                  <a:gd name="T4" fmla="*/ 17 w 21"/>
                  <a:gd name="T5" fmla="*/ 2 h 22"/>
                  <a:gd name="T6" fmla="*/ 19 w 21"/>
                  <a:gd name="T7" fmla="*/ 4 h 22"/>
                  <a:gd name="T8" fmla="*/ 20 w 21"/>
                  <a:gd name="T9" fmla="*/ 7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4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4"/>
                    </a:lnTo>
                    <a:lnTo>
                      <a:pt x="20" y="7"/>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4"/>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2" name="Freeform 309"/>
              <p:cNvSpPr>
                <a:spLocks/>
              </p:cNvSpPr>
              <p:nvPr/>
            </p:nvSpPr>
            <p:spPr bwMode="auto">
              <a:xfrm>
                <a:off x="2687638" y="3565525"/>
                <a:ext cx="117475" cy="184150"/>
              </a:xfrm>
              <a:custGeom>
                <a:avLst/>
                <a:gdLst>
                  <a:gd name="T0" fmla="*/ 36 w 74"/>
                  <a:gd name="T1" fmla="*/ 0 h 116"/>
                  <a:gd name="T2" fmla="*/ 49 w 74"/>
                  <a:gd name="T3" fmla="*/ 1 h 116"/>
                  <a:gd name="T4" fmla="*/ 59 w 74"/>
                  <a:gd name="T5" fmla="*/ 8 h 116"/>
                  <a:gd name="T6" fmla="*/ 66 w 74"/>
                  <a:gd name="T7" fmla="*/ 15 h 116"/>
                  <a:gd name="T8" fmla="*/ 70 w 74"/>
                  <a:gd name="T9" fmla="*/ 24 h 116"/>
                  <a:gd name="T10" fmla="*/ 71 w 74"/>
                  <a:gd name="T11" fmla="*/ 34 h 116"/>
                  <a:gd name="T12" fmla="*/ 68 w 74"/>
                  <a:gd name="T13" fmla="*/ 49 h 116"/>
                  <a:gd name="T14" fmla="*/ 60 w 74"/>
                  <a:gd name="T15" fmla="*/ 63 h 116"/>
                  <a:gd name="T16" fmla="*/ 48 w 74"/>
                  <a:gd name="T17" fmla="*/ 78 h 116"/>
                  <a:gd name="T18" fmla="*/ 32 w 74"/>
                  <a:gd name="T19" fmla="*/ 95 h 116"/>
                  <a:gd name="T20" fmla="*/ 23 w 74"/>
                  <a:gd name="T21" fmla="*/ 103 h 116"/>
                  <a:gd name="T22" fmla="*/ 23 w 74"/>
                  <a:gd name="T23" fmla="*/ 103 h 116"/>
                  <a:gd name="T24" fmla="*/ 74 w 74"/>
                  <a:gd name="T25" fmla="*/ 103 h 116"/>
                  <a:gd name="T26" fmla="*/ 74 w 74"/>
                  <a:gd name="T27" fmla="*/ 116 h 116"/>
                  <a:gd name="T28" fmla="*/ 0 w 74"/>
                  <a:gd name="T29" fmla="*/ 116 h 116"/>
                  <a:gd name="T30" fmla="*/ 0 w 74"/>
                  <a:gd name="T31" fmla="*/ 107 h 116"/>
                  <a:gd name="T32" fmla="*/ 12 w 74"/>
                  <a:gd name="T33" fmla="*/ 95 h 116"/>
                  <a:gd name="T34" fmla="*/ 29 w 74"/>
                  <a:gd name="T35" fmla="*/ 80 h 116"/>
                  <a:gd name="T36" fmla="*/ 41 w 74"/>
                  <a:gd name="T37" fmla="*/ 67 h 116"/>
                  <a:gd name="T38" fmla="*/ 49 w 74"/>
                  <a:gd name="T39" fmla="*/ 56 h 116"/>
                  <a:gd name="T40" fmla="*/ 54 w 74"/>
                  <a:gd name="T41" fmla="*/ 46 h 116"/>
                  <a:gd name="T42" fmla="*/ 55 w 74"/>
                  <a:gd name="T43" fmla="*/ 36 h 116"/>
                  <a:gd name="T44" fmla="*/ 55 w 74"/>
                  <a:gd name="T45" fmla="*/ 29 h 116"/>
                  <a:gd name="T46" fmla="*/ 52 w 74"/>
                  <a:gd name="T47" fmla="*/ 23 h 116"/>
                  <a:gd name="T48" fmla="*/ 48 w 74"/>
                  <a:gd name="T49" fmla="*/ 18 h 116"/>
                  <a:gd name="T50" fmla="*/ 42 w 74"/>
                  <a:gd name="T51" fmla="*/ 15 h 116"/>
                  <a:gd name="T52" fmla="*/ 33 w 74"/>
                  <a:gd name="T53" fmla="*/ 13 h 116"/>
                  <a:gd name="T54" fmla="*/ 23 w 74"/>
                  <a:gd name="T55" fmla="*/ 15 h 116"/>
                  <a:gd name="T56" fmla="*/ 14 w 74"/>
                  <a:gd name="T57" fmla="*/ 19 h 116"/>
                  <a:gd name="T58" fmla="*/ 8 w 74"/>
                  <a:gd name="T59" fmla="*/ 23 h 116"/>
                  <a:gd name="T60" fmla="*/ 3 w 74"/>
                  <a:gd name="T61" fmla="*/ 12 h 116"/>
                  <a:gd name="T62" fmla="*/ 12 w 74"/>
                  <a:gd name="T63" fmla="*/ 6 h 116"/>
                  <a:gd name="T64" fmla="*/ 24 w 74"/>
                  <a:gd name="T65" fmla="*/ 1 h 116"/>
                  <a:gd name="T66" fmla="*/ 36 w 74"/>
                  <a:gd name="T6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116">
                    <a:moveTo>
                      <a:pt x="36" y="0"/>
                    </a:moveTo>
                    <a:lnTo>
                      <a:pt x="49" y="1"/>
                    </a:lnTo>
                    <a:lnTo>
                      <a:pt x="59" y="8"/>
                    </a:lnTo>
                    <a:lnTo>
                      <a:pt x="66" y="15"/>
                    </a:lnTo>
                    <a:lnTo>
                      <a:pt x="70" y="24"/>
                    </a:lnTo>
                    <a:lnTo>
                      <a:pt x="71" y="34"/>
                    </a:lnTo>
                    <a:lnTo>
                      <a:pt x="68" y="49"/>
                    </a:lnTo>
                    <a:lnTo>
                      <a:pt x="60" y="63"/>
                    </a:lnTo>
                    <a:lnTo>
                      <a:pt x="48" y="78"/>
                    </a:lnTo>
                    <a:lnTo>
                      <a:pt x="32" y="95"/>
                    </a:lnTo>
                    <a:lnTo>
                      <a:pt x="23" y="103"/>
                    </a:lnTo>
                    <a:lnTo>
                      <a:pt x="23" y="103"/>
                    </a:lnTo>
                    <a:lnTo>
                      <a:pt x="74" y="103"/>
                    </a:lnTo>
                    <a:lnTo>
                      <a:pt x="74" y="116"/>
                    </a:lnTo>
                    <a:lnTo>
                      <a:pt x="0" y="116"/>
                    </a:lnTo>
                    <a:lnTo>
                      <a:pt x="0" y="107"/>
                    </a:lnTo>
                    <a:lnTo>
                      <a:pt x="12" y="95"/>
                    </a:lnTo>
                    <a:lnTo>
                      <a:pt x="29" y="80"/>
                    </a:lnTo>
                    <a:lnTo>
                      <a:pt x="41" y="67"/>
                    </a:lnTo>
                    <a:lnTo>
                      <a:pt x="49" y="56"/>
                    </a:lnTo>
                    <a:lnTo>
                      <a:pt x="54" y="46"/>
                    </a:lnTo>
                    <a:lnTo>
                      <a:pt x="55" y="36"/>
                    </a:lnTo>
                    <a:lnTo>
                      <a:pt x="55" y="29"/>
                    </a:lnTo>
                    <a:lnTo>
                      <a:pt x="52" y="23"/>
                    </a:lnTo>
                    <a:lnTo>
                      <a:pt x="48" y="18"/>
                    </a:lnTo>
                    <a:lnTo>
                      <a:pt x="42" y="15"/>
                    </a:lnTo>
                    <a:lnTo>
                      <a:pt x="33" y="13"/>
                    </a:lnTo>
                    <a:lnTo>
                      <a:pt x="23" y="15"/>
                    </a:lnTo>
                    <a:lnTo>
                      <a:pt x="14" y="19"/>
                    </a:lnTo>
                    <a:lnTo>
                      <a:pt x="8" y="23"/>
                    </a:lnTo>
                    <a:lnTo>
                      <a:pt x="3" y="12"/>
                    </a:lnTo>
                    <a:lnTo>
                      <a:pt x="12" y="6"/>
                    </a:lnTo>
                    <a:lnTo>
                      <a:pt x="24" y="1"/>
                    </a:lnTo>
                    <a:lnTo>
                      <a:pt x="3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3" name="Line 310"/>
              <p:cNvSpPr>
                <a:spLocks noChangeShapeType="1"/>
              </p:cNvSpPr>
              <p:nvPr/>
            </p:nvSpPr>
            <p:spPr bwMode="auto">
              <a:xfrm flipH="1">
                <a:off x="2970213" y="3233738"/>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34" name="Freeform 311"/>
              <p:cNvSpPr>
                <a:spLocks noEditPoints="1"/>
              </p:cNvSpPr>
              <p:nvPr/>
            </p:nvSpPr>
            <p:spPr bwMode="auto">
              <a:xfrm>
                <a:off x="2454275" y="3114675"/>
                <a:ext cx="122238" cy="187325"/>
              </a:xfrm>
              <a:custGeom>
                <a:avLst/>
                <a:gdLst>
                  <a:gd name="T0" fmla="*/ 38 w 77"/>
                  <a:gd name="T1" fmla="*/ 12 h 118"/>
                  <a:gd name="T2" fmla="*/ 31 w 77"/>
                  <a:gd name="T3" fmla="*/ 14 h 118"/>
                  <a:gd name="T4" fmla="*/ 25 w 77"/>
                  <a:gd name="T5" fmla="*/ 19 h 118"/>
                  <a:gd name="T6" fmla="*/ 20 w 77"/>
                  <a:gd name="T7" fmla="*/ 29 h 118"/>
                  <a:gd name="T8" fmla="*/ 16 w 77"/>
                  <a:gd name="T9" fmla="*/ 42 h 118"/>
                  <a:gd name="T10" fmla="*/ 15 w 77"/>
                  <a:gd name="T11" fmla="*/ 59 h 118"/>
                  <a:gd name="T12" fmla="*/ 16 w 77"/>
                  <a:gd name="T13" fmla="*/ 76 h 118"/>
                  <a:gd name="T14" fmla="*/ 19 w 77"/>
                  <a:gd name="T15" fmla="*/ 89 h 118"/>
                  <a:gd name="T16" fmla="*/ 24 w 77"/>
                  <a:gd name="T17" fmla="*/ 98 h 118"/>
                  <a:gd name="T18" fmla="*/ 31 w 77"/>
                  <a:gd name="T19" fmla="*/ 104 h 118"/>
                  <a:gd name="T20" fmla="*/ 38 w 77"/>
                  <a:gd name="T21" fmla="*/ 106 h 118"/>
                  <a:gd name="T22" fmla="*/ 47 w 77"/>
                  <a:gd name="T23" fmla="*/ 104 h 118"/>
                  <a:gd name="T24" fmla="*/ 53 w 77"/>
                  <a:gd name="T25" fmla="*/ 98 h 118"/>
                  <a:gd name="T26" fmla="*/ 58 w 77"/>
                  <a:gd name="T27" fmla="*/ 88 h 118"/>
                  <a:gd name="T28" fmla="*/ 61 w 77"/>
                  <a:gd name="T29" fmla="*/ 75 h 118"/>
                  <a:gd name="T30" fmla="*/ 62 w 77"/>
                  <a:gd name="T31" fmla="*/ 58 h 118"/>
                  <a:gd name="T32" fmla="*/ 61 w 77"/>
                  <a:gd name="T33" fmla="*/ 42 h 118"/>
                  <a:gd name="T34" fmla="*/ 58 w 77"/>
                  <a:gd name="T35" fmla="*/ 30 h 118"/>
                  <a:gd name="T36" fmla="*/ 54 w 77"/>
                  <a:gd name="T37" fmla="*/ 20 h 118"/>
                  <a:gd name="T38" fmla="*/ 47 w 77"/>
                  <a:gd name="T39" fmla="*/ 14 h 118"/>
                  <a:gd name="T40" fmla="*/ 38 w 77"/>
                  <a:gd name="T41" fmla="*/ 12 h 118"/>
                  <a:gd name="T42" fmla="*/ 39 w 77"/>
                  <a:gd name="T43" fmla="*/ 0 h 118"/>
                  <a:gd name="T44" fmla="*/ 53 w 77"/>
                  <a:gd name="T45" fmla="*/ 2 h 118"/>
                  <a:gd name="T46" fmla="*/ 63 w 77"/>
                  <a:gd name="T47" fmla="*/ 10 h 118"/>
                  <a:gd name="T48" fmla="*/ 71 w 77"/>
                  <a:gd name="T49" fmla="*/ 21 h 118"/>
                  <a:gd name="T50" fmla="*/ 75 w 77"/>
                  <a:gd name="T51" fmla="*/ 37 h 118"/>
                  <a:gd name="T52" fmla="*/ 77 w 77"/>
                  <a:gd name="T53" fmla="*/ 57 h 118"/>
                  <a:gd name="T54" fmla="*/ 75 w 77"/>
                  <a:gd name="T55" fmla="*/ 79 h 118"/>
                  <a:gd name="T56" fmla="*/ 70 w 77"/>
                  <a:gd name="T57" fmla="*/ 96 h 118"/>
                  <a:gd name="T58" fmla="*/ 62 w 77"/>
                  <a:gd name="T59" fmla="*/ 108 h 118"/>
                  <a:gd name="T60" fmla="*/ 51 w 77"/>
                  <a:gd name="T61" fmla="*/ 116 h 118"/>
                  <a:gd name="T62" fmla="*/ 38 w 77"/>
                  <a:gd name="T63" fmla="*/ 118 h 118"/>
                  <a:gd name="T64" fmla="*/ 25 w 77"/>
                  <a:gd name="T65" fmla="*/ 116 h 118"/>
                  <a:gd name="T66" fmla="*/ 15 w 77"/>
                  <a:gd name="T67" fmla="*/ 108 h 118"/>
                  <a:gd name="T68" fmla="*/ 7 w 77"/>
                  <a:gd name="T69" fmla="*/ 97 h 118"/>
                  <a:gd name="T70" fmla="*/ 2 w 77"/>
                  <a:gd name="T71" fmla="*/ 80 h 118"/>
                  <a:gd name="T72" fmla="*/ 0 w 77"/>
                  <a:gd name="T73" fmla="*/ 59 h 118"/>
                  <a:gd name="T74" fmla="*/ 1 w 77"/>
                  <a:gd name="T75" fmla="*/ 41 h 118"/>
                  <a:gd name="T76" fmla="*/ 5 w 77"/>
                  <a:gd name="T77" fmla="*/ 26 h 118"/>
                  <a:gd name="T78" fmla="*/ 11 w 77"/>
                  <a:gd name="T79" fmla="*/ 15 h 118"/>
                  <a:gd name="T80" fmla="*/ 19 w 77"/>
                  <a:gd name="T81" fmla="*/ 7 h 118"/>
                  <a:gd name="T82" fmla="*/ 29 w 77"/>
                  <a:gd name="T83" fmla="*/ 1 h 118"/>
                  <a:gd name="T84" fmla="*/ 39 w 77"/>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8">
                    <a:moveTo>
                      <a:pt x="38" y="12"/>
                    </a:moveTo>
                    <a:lnTo>
                      <a:pt x="31" y="14"/>
                    </a:lnTo>
                    <a:lnTo>
                      <a:pt x="25" y="19"/>
                    </a:lnTo>
                    <a:lnTo>
                      <a:pt x="20" y="29"/>
                    </a:lnTo>
                    <a:lnTo>
                      <a:pt x="16" y="42"/>
                    </a:lnTo>
                    <a:lnTo>
                      <a:pt x="15" y="59"/>
                    </a:lnTo>
                    <a:lnTo>
                      <a:pt x="16" y="76"/>
                    </a:lnTo>
                    <a:lnTo>
                      <a:pt x="19" y="89"/>
                    </a:lnTo>
                    <a:lnTo>
                      <a:pt x="24" y="98"/>
                    </a:lnTo>
                    <a:lnTo>
                      <a:pt x="31" y="104"/>
                    </a:lnTo>
                    <a:lnTo>
                      <a:pt x="38" y="106"/>
                    </a:lnTo>
                    <a:lnTo>
                      <a:pt x="47" y="104"/>
                    </a:lnTo>
                    <a:lnTo>
                      <a:pt x="53" y="98"/>
                    </a:lnTo>
                    <a:lnTo>
                      <a:pt x="58" y="88"/>
                    </a:lnTo>
                    <a:lnTo>
                      <a:pt x="61" y="75"/>
                    </a:lnTo>
                    <a:lnTo>
                      <a:pt x="62" y="58"/>
                    </a:lnTo>
                    <a:lnTo>
                      <a:pt x="61" y="42"/>
                    </a:lnTo>
                    <a:lnTo>
                      <a:pt x="58" y="30"/>
                    </a:lnTo>
                    <a:lnTo>
                      <a:pt x="54" y="20"/>
                    </a:lnTo>
                    <a:lnTo>
                      <a:pt x="47" y="14"/>
                    </a:lnTo>
                    <a:lnTo>
                      <a:pt x="38" y="12"/>
                    </a:lnTo>
                    <a:close/>
                    <a:moveTo>
                      <a:pt x="39" y="0"/>
                    </a:moveTo>
                    <a:lnTo>
                      <a:pt x="53" y="2"/>
                    </a:lnTo>
                    <a:lnTo>
                      <a:pt x="63" y="10"/>
                    </a:lnTo>
                    <a:lnTo>
                      <a:pt x="71" y="21"/>
                    </a:lnTo>
                    <a:lnTo>
                      <a:pt x="75" y="37"/>
                    </a:lnTo>
                    <a:lnTo>
                      <a:pt x="77" y="57"/>
                    </a:lnTo>
                    <a:lnTo>
                      <a:pt x="75" y="79"/>
                    </a:lnTo>
                    <a:lnTo>
                      <a:pt x="70" y="96"/>
                    </a:lnTo>
                    <a:lnTo>
                      <a:pt x="62" y="108"/>
                    </a:lnTo>
                    <a:lnTo>
                      <a:pt x="51" y="116"/>
                    </a:lnTo>
                    <a:lnTo>
                      <a:pt x="38" y="118"/>
                    </a:lnTo>
                    <a:lnTo>
                      <a:pt x="25" y="116"/>
                    </a:lnTo>
                    <a:lnTo>
                      <a:pt x="15" y="108"/>
                    </a:lnTo>
                    <a:lnTo>
                      <a:pt x="7" y="97"/>
                    </a:lnTo>
                    <a:lnTo>
                      <a:pt x="2" y="80"/>
                    </a:lnTo>
                    <a:lnTo>
                      <a:pt x="0" y="59"/>
                    </a:lnTo>
                    <a:lnTo>
                      <a:pt x="1" y="41"/>
                    </a:lnTo>
                    <a:lnTo>
                      <a:pt x="5" y="26"/>
                    </a:lnTo>
                    <a:lnTo>
                      <a:pt x="11" y="15"/>
                    </a:lnTo>
                    <a:lnTo>
                      <a:pt x="19" y="7"/>
                    </a:lnTo>
                    <a:lnTo>
                      <a:pt x="29" y="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5" name="Freeform 312"/>
              <p:cNvSpPr>
                <a:spLocks/>
              </p:cNvSpPr>
              <p:nvPr/>
            </p:nvSpPr>
            <p:spPr bwMode="auto">
              <a:xfrm>
                <a:off x="2613025" y="3267075"/>
                <a:ext cx="33338" cy="34925"/>
              </a:xfrm>
              <a:custGeom>
                <a:avLst/>
                <a:gdLst>
                  <a:gd name="T0" fmla="*/ 10 w 21"/>
                  <a:gd name="T1" fmla="*/ 0 h 22"/>
                  <a:gd name="T2" fmla="*/ 14 w 21"/>
                  <a:gd name="T3" fmla="*/ 1 h 22"/>
                  <a:gd name="T4" fmla="*/ 17 w 21"/>
                  <a:gd name="T5" fmla="*/ 2 h 22"/>
                  <a:gd name="T6" fmla="*/ 19 w 21"/>
                  <a:gd name="T7" fmla="*/ 4 h 22"/>
                  <a:gd name="T8" fmla="*/ 20 w 21"/>
                  <a:gd name="T9" fmla="*/ 8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5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4"/>
                    </a:lnTo>
                    <a:lnTo>
                      <a:pt x="20" y="8"/>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5"/>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6" name="Freeform 313"/>
              <p:cNvSpPr>
                <a:spLocks noEditPoints="1"/>
              </p:cNvSpPr>
              <p:nvPr/>
            </p:nvSpPr>
            <p:spPr bwMode="auto">
              <a:xfrm>
                <a:off x="2679700" y="3117850"/>
                <a:ext cx="133350" cy="180975"/>
              </a:xfrm>
              <a:custGeom>
                <a:avLst/>
                <a:gdLst>
                  <a:gd name="T0" fmla="*/ 54 w 84"/>
                  <a:gd name="T1" fmla="*/ 14 h 114"/>
                  <a:gd name="T2" fmla="*/ 49 w 84"/>
                  <a:gd name="T3" fmla="*/ 23 h 114"/>
                  <a:gd name="T4" fmla="*/ 44 w 84"/>
                  <a:gd name="T5" fmla="*/ 31 h 114"/>
                  <a:gd name="T6" fmla="*/ 15 w 84"/>
                  <a:gd name="T7" fmla="*/ 71 h 114"/>
                  <a:gd name="T8" fmla="*/ 15 w 84"/>
                  <a:gd name="T9" fmla="*/ 71 h 114"/>
                  <a:gd name="T10" fmla="*/ 54 w 84"/>
                  <a:gd name="T11" fmla="*/ 71 h 114"/>
                  <a:gd name="T12" fmla="*/ 54 w 84"/>
                  <a:gd name="T13" fmla="*/ 32 h 114"/>
                  <a:gd name="T14" fmla="*/ 54 w 84"/>
                  <a:gd name="T15" fmla="*/ 14 h 114"/>
                  <a:gd name="T16" fmla="*/ 54 w 84"/>
                  <a:gd name="T17" fmla="*/ 14 h 114"/>
                  <a:gd name="T18" fmla="*/ 51 w 84"/>
                  <a:gd name="T19" fmla="*/ 0 h 114"/>
                  <a:gd name="T20" fmla="*/ 68 w 84"/>
                  <a:gd name="T21" fmla="*/ 0 h 114"/>
                  <a:gd name="T22" fmla="*/ 68 w 84"/>
                  <a:gd name="T23" fmla="*/ 71 h 114"/>
                  <a:gd name="T24" fmla="*/ 84 w 84"/>
                  <a:gd name="T25" fmla="*/ 71 h 114"/>
                  <a:gd name="T26" fmla="*/ 84 w 84"/>
                  <a:gd name="T27" fmla="*/ 83 h 114"/>
                  <a:gd name="T28" fmla="*/ 68 w 84"/>
                  <a:gd name="T29" fmla="*/ 83 h 114"/>
                  <a:gd name="T30" fmla="*/ 68 w 84"/>
                  <a:gd name="T31" fmla="*/ 114 h 114"/>
                  <a:gd name="T32" fmla="*/ 54 w 84"/>
                  <a:gd name="T33" fmla="*/ 114 h 114"/>
                  <a:gd name="T34" fmla="*/ 54 w 84"/>
                  <a:gd name="T35" fmla="*/ 83 h 114"/>
                  <a:gd name="T36" fmla="*/ 0 w 84"/>
                  <a:gd name="T37" fmla="*/ 83 h 114"/>
                  <a:gd name="T38" fmla="*/ 0 w 84"/>
                  <a:gd name="T39" fmla="*/ 73 h 114"/>
                  <a:gd name="T40" fmla="*/ 51 w 84"/>
                  <a:gd name="T4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14">
                    <a:moveTo>
                      <a:pt x="54" y="14"/>
                    </a:moveTo>
                    <a:lnTo>
                      <a:pt x="49" y="23"/>
                    </a:lnTo>
                    <a:lnTo>
                      <a:pt x="44" y="31"/>
                    </a:lnTo>
                    <a:lnTo>
                      <a:pt x="15" y="71"/>
                    </a:lnTo>
                    <a:lnTo>
                      <a:pt x="15" y="71"/>
                    </a:lnTo>
                    <a:lnTo>
                      <a:pt x="54" y="71"/>
                    </a:lnTo>
                    <a:lnTo>
                      <a:pt x="54" y="32"/>
                    </a:lnTo>
                    <a:lnTo>
                      <a:pt x="54" y="14"/>
                    </a:lnTo>
                    <a:lnTo>
                      <a:pt x="54" y="14"/>
                    </a:lnTo>
                    <a:close/>
                    <a:moveTo>
                      <a:pt x="51" y="0"/>
                    </a:moveTo>
                    <a:lnTo>
                      <a:pt x="68" y="0"/>
                    </a:lnTo>
                    <a:lnTo>
                      <a:pt x="68" y="71"/>
                    </a:lnTo>
                    <a:lnTo>
                      <a:pt x="84" y="71"/>
                    </a:lnTo>
                    <a:lnTo>
                      <a:pt x="84" y="83"/>
                    </a:lnTo>
                    <a:lnTo>
                      <a:pt x="68" y="83"/>
                    </a:lnTo>
                    <a:lnTo>
                      <a:pt x="68" y="114"/>
                    </a:lnTo>
                    <a:lnTo>
                      <a:pt x="54" y="114"/>
                    </a:lnTo>
                    <a:lnTo>
                      <a:pt x="54" y="83"/>
                    </a:lnTo>
                    <a:lnTo>
                      <a:pt x="0" y="83"/>
                    </a:lnTo>
                    <a:lnTo>
                      <a:pt x="0" y="73"/>
                    </a:lnTo>
                    <a:lnTo>
                      <a:pt x="5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7" name="Line 314"/>
              <p:cNvSpPr>
                <a:spLocks noChangeShapeType="1"/>
              </p:cNvSpPr>
              <p:nvPr/>
            </p:nvSpPr>
            <p:spPr bwMode="auto">
              <a:xfrm flipH="1">
                <a:off x="2970213" y="2781300"/>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38" name="Freeform 315"/>
              <p:cNvSpPr>
                <a:spLocks noEditPoints="1"/>
              </p:cNvSpPr>
              <p:nvPr/>
            </p:nvSpPr>
            <p:spPr bwMode="auto">
              <a:xfrm>
                <a:off x="2454275" y="2663825"/>
                <a:ext cx="122238" cy="185737"/>
              </a:xfrm>
              <a:custGeom>
                <a:avLst/>
                <a:gdLst>
                  <a:gd name="T0" fmla="*/ 38 w 77"/>
                  <a:gd name="T1" fmla="*/ 11 h 117"/>
                  <a:gd name="T2" fmla="*/ 31 w 77"/>
                  <a:gd name="T3" fmla="*/ 13 h 117"/>
                  <a:gd name="T4" fmla="*/ 25 w 77"/>
                  <a:gd name="T5" fmla="*/ 19 h 117"/>
                  <a:gd name="T6" fmla="*/ 20 w 77"/>
                  <a:gd name="T7" fmla="*/ 29 h 117"/>
                  <a:gd name="T8" fmla="*/ 16 w 77"/>
                  <a:gd name="T9" fmla="*/ 42 h 117"/>
                  <a:gd name="T10" fmla="*/ 15 w 77"/>
                  <a:gd name="T11" fmla="*/ 59 h 117"/>
                  <a:gd name="T12" fmla="*/ 16 w 77"/>
                  <a:gd name="T13" fmla="*/ 75 h 117"/>
                  <a:gd name="T14" fmla="*/ 19 w 77"/>
                  <a:gd name="T15" fmla="*/ 88 h 117"/>
                  <a:gd name="T16" fmla="*/ 24 w 77"/>
                  <a:gd name="T17" fmla="*/ 97 h 117"/>
                  <a:gd name="T18" fmla="*/ 31 w 77"/>
                  <a:gd name="T19" fmla="*/ 103 h 117"/>
                  <a:gd name="T20" fmla="*/ 38 w 77"/>
                  <a:gd name="T21" fmla="*/ 105 h 117"/>
                  <a:gd name="T22" fmla="*/ 47 w 77"/>
                  <a:gd name="T23" fmla="*/ 103 h 117"/>
                  <a:gd name="T24" fmla="*/ 53 w 77"/>
                  <a:gd name="T25" fmla="*/ 97 h 117"/>
                  <a:gd name="T26" fmla="*/ 58 w 77"/>
                  <a:gd name="T27" fmla="*/ 87 h 117"/>
                  <a:gd name="T28" fmla="*/ 61 w 77"/>
                  <a:gd name="T29" fmla="*/ 74 h 117"/>
                  <a:gd name="T30" fmla="*/ 62 w 77"/>
                  <a:gd name="T31" fmla="*/ 58 h 117"/>
                  <a:gd name="T32" fmla="*/ 61 w 77"/>
                  <a:gd name="T33" fmla="*/ 42 h 117"/>
                  <a:gd name="T34" fmla="*/ 58 w 77"/>
                  <a:gd name="T35" fmla="*/ 29 h 117"/>
                  <a:gd name="T36" fmla="*/ 54 w 77"/>
                  <a:gd name="T37" fmla="*/ 20 h 117"/>
                  <a:gd name="T38" fmla="*/ 47 w 77"/>
                  <a:gd name="T39" fmla="*/ 14 h 117"/>
                  <a:gd name="T40" fmla="*/ 38 w 77"/>
                  <a:gd name="T41" fmla="*/ 11 h 117"/>
                  <a:gd name="T42" fmla="*/ 39 w 77"/>
                  <a:gd name="T43" fmla="*/ 0 h 117"/>
                  <a:gd name="T44" fmla="*/ 53 w 77"/>
                  <a:gd name="T45" fmla="*/ 2 h 117"/>
                  <a:gd name="T46" fmla="*/ 63 w 77"/>
                  <a:gd name="T47" fmla="*/ 9 h 117"/>
                  <a:gd name="T48" fmla="*/ 71 w 77"/>
                  <a:gd name="T49" fmla="*/ 21 h 117"/>
                  <a:gd name="T50" fmla="*/ 75 w 77"/>
                  <a:gd name="T51" fmla="*/ 37 h 117"/>
                  <a:gd name="T52" fmla="*/ 77 w 77"/>
                  <a:gd name="T53" fmla="*/ 57 h 117"/>
                  <a:gd name="T54" fmla="*/ 75 w 77"/>
                  <a:gd name="T55" fmla="*/ 78 h 117"/>
                  <a:gd name="T56" fmla="*/ 70 w 77"/>
                  <a:gd name="T57" fmla="*/ 95 h 117"/>
                  <a:gd name="T58" fmla="*/ 62 w 77"/>
                  <a:gd name="T59" fmla="*/ 107 h 117"/>
                  <a:gd name="T60" fmla="*/ 51 w 77"/>
                  <a:gd name="T61" fmla="*/ 115 h 117"/>
                  <a:gd name="T62" fmla="*/ 38 w 77"/>
                  <a:gd name="T63" fmla="*/ 117 h 117"/>
                  <a:gd name="T64" fmla="*/ 25 w 77"/>
                  <a:gd name="T65" fmla="*/ 115 h 117"/>
                  <a:gd name="T66" fmla="*/ 15 w 77"/>
                  <a:gd name="T67" fmla="*/ 107 h 117"/>
                  <a:gd name="T68" fmla="*/ 7 w 77"/>
                  <a:gd name="T69" fmla="*/ 95 h 117"/>
                  <a:gd name="T70" fmla="*/ 2 w 77"/>
                  <a:gd name="T71" fmla="*/ 79 h 117"/>
                  <a:gd name="T72" fmla="*/ 0 w 77"/>
                  <a:gd name="T73" fmla="*/ 59 h 117"/>
                  <a:gd name="T74" fmla="*/ 1 w 77"/>
                  <a:gd name="T75" fmla="*/ 41 h 117"/>
                  <a:gd name="T76" fmla="*/ 5 w 77"/>
                  <a:gd name="T77" fmla="*/ 26 h 117"/>
                  <a:gd name="T78" fmla="*/ 11 w 77"/>
                  <a:gd name="T79" fmla="*/ 15 h 117"/>
                  <a:gd name="T80" fmla="*/ 19 w 77"/>
                  <a:gd name="T81" fmla="*/ 6 h 117"/>
                  <a:gd name="T82" fmla="*/ 29 w 77"/>
                  <a:gd name="T83" fmla="*/ 1 h 117"/>
                  <a:gd name="T84" fmla="*/ 39 w 77"/>
                  <a:gd name="T8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7">
                    <a:moveTo>
                      <a:pt x="38" y="11"/>
                    </a:moveTo>
                    <a:lnTo>
                      <a:pt x="31" y="13"/>
                    </a:lnTo>
                    <a:lnTo>
                      <a:pt x="25" y="19"/>
                    </a:lnTo>
                    <a:lnTo>
                      <a:pt x="20" y="29"/>
                    </a:lnTo>
                    <a:lnTo>
                      <a:pt x="16" y="42"/>
                    </a:lnTo>
                    <a:lnTo>
                      <a:pt x="15" y="59"/>
                    </a:lnTo>
                    <a:lnTo>
                      <a:pt x="16" y="75"/>
                    </a:lnTo>
                    <a:lnTo>
                      <a:pt x="19" y="88"/>
                    </a:lnTo>
                    <a:lnTo>
                      <a:pt x="24" y="97"/>
                    </a:lnTo>
                    <a:lnTo>
                      <a:pt x="31" y="103"/>
                    </a:lnTo>
                    <a:lnTo>
                      <a:pt x="38" y="105"/>
                    </a:lnTo>
                    <a:lnTo>
                      <a:pt x="47" y="103"/>
                    </a:lnTo>
                    <a:lnTo>
                      <a:pt x="53" y="97"/>
                    </a:lnTo>
                    <a:lnTo>
                      <a:pt x="58" y="87"/>
                    </a:lnTo>
                    <a:lnTo>
                      <a:pt x="61" y="74"/>
                    </a:lnTo>
                    <a:lnTo>
                      <a:pt x="62" y="58"/>
                    </a:lnTo>
                    <a:lnTo>
                      <a:pt x="61" y="42"/>
                    </a:lnTo>
                    <a:lnTo>
                      <a:pt x="58" y="29"/>
                    </a:lnTo>
                    <a:lnTo>
                      <a:pt x="54" y="20"/>
                    </a:lnTo>
                    <a:lnTo>
                      <a:pt x="47" y="14"/>
                    </a:lnTo>
                    <a:lnTo>
                      <a:pt x="38" y="11"/>
                    </a:lnTo>
                    <a:close/>
                    <a:moveTo>
                      <a:pt x="39" y="0"/>
                    </a:moveTo>
                    <a:lnTo>
                      <a:pt x="53" y="2"/>
                    </a:lnTo>
                    <a:lnTo>
                      <a:pt x="63" y="9"/>
                    </a:lnTo>
                    <a:lnTo>
                      <a:pt x="71" y="21"/>
                    </a:lnTo>
                    <a:lnTo>
                      <a:pt x="75" y="37"/>
                    </a:lnTo>
                    <a:lnTo>
                      <a:pt x="77" y="57"/>
                    </a:lnTo>
                    <a:lnTo>
                      <a:pt x="75" y="78"/>
                    </a:lnTo>
                    <a:lnTo>
                      <a:pt x="70" y="95"/>
                    </a:lnTo>
                    <a:lnTo>
                      <a:pt x="62" y="107"/>
                    </a:lnTo>
                    <a:lnTo>
                      <a:pt x="51" y="115"/>
                    </a:lnTo>
                    <a:lnTo>
                      <a:pt x="38" y="117"/>
                    </a:lnTo>
                    <a:lnTo>
                      <a:pt x="25" y="115"/>
                    </a:lnTo>
                    <a:lnTo>
                      <a:pt x="15" y="107"/>
                    </a:lnTo>
                    <a:lnTo>
                      <a:pt x="7" y="95"/>
                    </a:lnTo>
                    <a:lnTo>
                      <a:pt x="2" y="79"/>
                    </a:lnTo>
                    <a:lnTo>
                      <a:pt x="0" y="59"/>
                    </a:lnTo>
                    <a:lnTo>
                      <a:pt x="1" y="41"/>
                    </a:lnTo>
                    <a:lnTo>
                      <a:pt x="5" y="26"/>
                    </a:lnTo>
                    <a:lnTo>
                      <a:pt x="11" y="15"/>
                    </a:lnTo>
                    <a:lnTo>
                      <a:pt x="19" y="6"/>
                    </a:lnTo>
                    <a:lnTo>
                      <a:pt x="29" y="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9" name="Freeform 316"/>
              <p:cNvSpPr>
                <a:spLocks/>
              </p:cNvSpPr>
              <p:nvPr/>
            </p:nvSpPr>
            <p:spPr bwMode="auto">
              <a:xfrm>
                <a:off x="2613025" y="2814638"/>
                <a:ext cx="33338" cy="34925"/>
              </a:xfrm>
              <a:custGeom>
                <a:avLst/>
                <a:gdLst>
                  <a:gd name="T0" fmla="*/ 10 w 21"/>
                  <a:gd name="T1" fmla="*/ 0 h 22"/>
                  <a:gd name="T2" fmla="*/ 14 w 21"/>
                  <a:gd name="T3" fmla="*/ 1 h 22"/>
                  <a:gd name="T4" fmla="*/ 17 w 21"/>
                  <a:gd name="T5" fmla="*/ 2 h 22"/>
                  <a:gd name="T6" fmla="*/ 19 w 21"/>
                  <a:gd name="T7" fmla="*/ 4 h 22"/>
                  <a:gd name="T8" fmla="*/ 20 w 21"/>
                  <a:gd name="T9" fmla="*/ 7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4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4"/>
                    </a:lnTo>
                    <a:lnTo>
                      <a:pt x="20" y="7"/>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4"/>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0" name="Freeform 317"/>
              <p:cNvSpPr>
                <a:spLocks noEditPoints="1"/>
              </p:cNvSpPr>
              <p:nvPr/>
            </p:nvSpPr>
            <p:spPr bwMode="auto">
              <a:xfrm>
                <a:off x="2684463" y="2663825"/>
                <a:ext cx="125413" cy="185737"/>
              </a:xfrm>
              <a:custGeom>
                <a:avLst/>
                <a:gdLst>
                  <a:gd name="T0" fmla="*/ 40 w 79"/>
                  <a:gd name="T1" fmla="*/ 52 h 117"/>
                  <a:gd name="T2" fmla="*/ 31 w 79"/>
                  <a:gd name="T3" fmla="*/ 54 h 117"/>
                  <a:gd name="T4" fmla="*/ 22 w 79"/>
                  <a:gd name="T5" fmla="*/ 59 h 117"/>
                  <a:gd name="T6" fmla="*/ 17 w 79"/>
                  <a:gd name="T7" fmla="*/ 66 h 117"/>
                  <a:gd name="T8" fmla="*/ 16 w 79"/>
                  <a:gd name="T9" fmla="*/ 68 h 117"/>
                  <a:gd name="T10" fmla="*/ 16 w 79"/>
                  <a:gd name="T11" fmla="*/ 70 h 117"/>
                  <a:gd name="T12" fmla="*/ 15 w 79"/>
                  <a:gd name="T13" fmla="*/ 73 h 117"/>
                  <a:gd name="T14" fmla="*/ 16 w 79"/>
                  <a:gd name="T15" fmla="*/ 83 h 117"/>
                  <a:gd name="T16" fmla="*/ 20 w 79"/>
                  <a:gd name="T17" fmla="*/ 92 h 117"/>
                  <a:gd name="T18" fmla="*/ 26 w 79"/>
                  <a:gd name="T19" fmla="*/ 99 h 117"/>
                  <a:gd name="T20" fmla="*/ 33 w 79"/>
                  <a:gd name="T21" fmla="*/ 104 h 117"/>
                  <a:gd name="T22" fmla="*/ 41 w 79"/>
                  <a:gd name="T23" fmla="*/ 105 h 117"/>
                  <a:gd name="T24" fmla="*/ 50 w 79"/>
                  <a:gd name="T25" fmla="*/ 103 h 117"/>
                  <a:gd name="T26" fmla="*/ 57 w 79"/>
                  <a:gd name="T27" fmla="*/ 98 h 117"/>
                  <a:gd name="T28" fmla="*/ 62 w 79"/>
                  <a:gd name="T29" fmla="*/ 89 h 117"/>
                  <a:gd name="T30" fmla="*/ 64 w 79"/>
                  <a:gd name="T31" fmla="*/ 78 h 117"/>
                  <a:gd name="T32" fmla="*/ 62 w 79"/>
                  <a:gd name="T33" fmla="*/ 67 h 117"/>
                  <a:gd name="T34" fmla="*/ 57 w 79"/>
                  <a:gd name="T35" fmla="*/ 59 h 117"/>
                  <a:gd name="T36" fmla="*/ 50 w 79"/>
                  <a:gd name="T37" fmla="*/ 54 h 117"/>
                  <a:gd name="T38" fmla="*/ 40 w 79"/>
                  <a:gd name="T39" fmla="*/ 52 h 117"/>
                  <a:gd name="T40" fmla="*/ 68 w 79"/>
                  <a:gd name="T41" fmla="*/ 0 h 117"/>
                  <a:gd name="T42" fmla="*/ 68 w 79"/>
                  <a:gd name="T43" fmla="*/ 12 h 117"/>
                  <a:gd name="T44" fmla="*/ 64 w 79"/>
                  <a:gd name="T45" fmla="*/ 12 h 117"/>
                  <a:gd name="T46" fmla="*/ 61 w 79"/>
                  <a:gd name="T47" fmla="*/ 13 h 117"/>
                  <a:gd name="T48" fmla="*/ 56 w 79"/>
                  <a:gd name="T49" fmla="*/ 13 h 117"/>
                  <a:gd name="T50" fmla="*/ 43 w 79"/>
                  <a:gd name="T51" fmla="*/ 17 h 117"/>
                  <a:gd name="T52" fmla="*/ 33 w 79"/>
                  <a:gd name="T53" fmla="*/ 24 h 117"/>
                  <a:gd name="T54" fmla="*/ 25 w 79"/>
                  <a:gd name="T55" fmla="*/ 32 h 117"/>
                  <a:gd name="T56" fmla="*/ 19 w 79"/>
                  <a:gd name="T57" fmla="*/ 42 h 117"/>
                  <a:gd name="T58" fmla="*/ 16 w 79"/>
                  <a:gd name="T59" fmla="*/ 53 h 117"/>
                  <a:gd name="T60" fmla="*/ 16 w 79"/>
                  <a:gd name="T61" fmla="*/ 53 h 117"/>
                  <a:gd name="T62" fmla="*/ 24 w 79"/>
                  <a:gd name="T63" fmla="*/ 47 h 117"/>
                  <a:gd name="T64" fmla="*/ 33 w 79"/>
                  <a:gd name="T65" fmla="*/ 42 h 117"/>
                  <a:gd name="T66" fmla="*/ 45 w 79"/>
                  <a:gd name="T67" fmla="*/ 40 h 117"/>
                  <a:gd name="T68" fmla="*/ 56 w 79"/>
                  <a:gd name="T69" fmla="*/ 42 h 117"/>
                  <a:gd name="T70" fmla="*/ 66 w 79"/>
                  <a:gd name="T71" fmla="*/ 47 h 117"/>
                  <a:gd name="T72" fmla="*/ 73 w 79"/>
                  <a:gd name="T73" fmla="*/ 54 h 117"/>
                  <a:gd name="T74" fmla="*/ 77 w 79"/>
                  <a:gd name="T75" fmla="*/ 65 h 117"/>
                  <a:gd name="T76" fmla="*/ 79 w 79"/>
                  <a:gd name="T77" fmla="*/ 77 h 117"/>
                  <a:gd name="T78" fmla="*/ 77 w 79"/>
                  <a:gd name="T79" fmla="*/ 89 h 117"/>
                  <a:gd name="T80" fmla="*/ 73 w 79"/>
                  <a:gd name="T81" fmla="*/ 100 h 117"/>
                  <a:gd name="T82" fmla="*/ 65 w 79"/>
                  <a:gd name="T83" fmla="*/ 109 h 117"/>
                  <a:gd name="T84" fmla="*/ 54 w 79"/>
                  <a:gd name="T85" fmla="*/ 115 h 117"/>
                  <a:gd name="T86" fmla="*/ 41 w 79"/>
                  <a:gd name="T87" fmla="*/ 117 h 117"/>
                  <a:gd name="T88" fmla="*/ 28 w 79"/>
                  <a:gd name="T89" fmla="*/ 115 h 117"/>
                  <a:gd name="T90" fmla="*/ 16 w 79"/>
                  <a:gd name="T91" fmla="*/ 109 h 117"/>
                  <a:gd name="T92" fmla="*/ 7 w 79"/>
                  <a:gd name="T93" fmla="*/ 98 h 117"/>
                  <a:gd name="T94" fmla="*/ 2 w 79"/>
                  <a:gd name="T95" fmla="*/ 85 h 117"/>
                  <a:gd name="T96" fmla="*/ 0 w 79"/>
                  <a:gd name="T97" fmla="*/ 69 h 117"/>
                  <a:gd name="T98" fmla="*/ 2 w 79"/>
                  <a:gd name="T99" fmla="*/ 53 h 117"/>
                  <a:gd name="T100" fmla="*/ 5 w 79"/>
                  <a:gd name="T101" fmla="*/ 39 h 117"/>
                  <a:gd name="T102" fmla="*/ 12 w 79"/>
                  <a:gd name="T103" fmla="*/ 27 h 117"/>
                  <a:gd name="T104" fmla="*/ 19 w 79"/>
                  <a:gd name="T105" fmla="*/ 17 h 117"/>
                  <a:gd name="T106" fmla="*/ 31 w 79"/>
                  <a:gd name="T107" fmla="*/ 9 h 117"/>
                  <a:gd name="T108" fmla="*/ 43 w 79"/>
                  <a:gd name="T109" fmla="*/ 4 h 117"/>
                  <a:gd name="T110" fmla="*/ 57 w 79"/>
                  <a:gd name="T111" fmla="*/ 1 h 117"/>
                  <a:gd name="T112" fmla="*/ 63 w 79"/>
                  <a:gd name="T113" fmla="*/ 0 h 117"/>
                  <a:gd name="T114" fmla="*/ 68 w 79"/>
                  <a:gd name="T11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17">
                    <a:moveTo>
                      <a:pt x="40" y="52"/>
                    </a:moveTo>
                    <a:lnTo>
                      <a:pt x="31" y="54"/>
                    </a:lnTo>
                    <a:lnTo>
                      <a:pt x="22" y="59"/>
                    </a:lnTo>
                    <a:lnTo>
                      <a:pt x="17" y="66"/>
                    </a:lnTo>
                    <a:lnTo>
                      <a:pt x="16" y="68"/>
                    </a:lnTo>
                    <a:lnTo>
                      <a:pt x="16" y="70"/>
                    </a:lnTo>
                    <a:lnTo>
                      <a:pt x="15" y="73"/>
                    </a:lnTo>
                    <a:lnTo>
                      <a:pt x="16" y="83"/>
                    </a:lnTo>
                    <a:lnTo>
                      <a:pt x="20" y="92"/>
                    </a:lnTo>
                    <a:lnTo>
                      <a:pt x="26" y="99"/>
                    </a:lnTo>
                    <a:lnTo>
                      <a:pt x="33" y="104"/>
                    </a:lnTo>
                    <a:lnTo>
                      <a:pt x="41" y="105"/>
                    </a:lnTo>
                    <a:lnTo>
                      <a:pt x="50" y="103"/>
                    </a:lnTo>
                    <a:lnTo>
                      <a:pt x="57" y="98"/>
                    </a:lnTo>
                    <a:lnTo>
                      <a:pt x="62" y="89"/>
                    </a:lnTo>
                    <a:lnTo>
                      <a:pt x="64" y="78"/>
                    </a:lnTo>
                    <a:lnTo>
                      <a:pt x="62" y="67"/>
                    </a:lnTo>
                    <a:lnTo>
                      <a:pt x="57" y="59"/>
                    </a:lnTo>
                    <a:lnTo>
                      <a:pt x="50" y="54"/>
                    </a:lnTo>
                    <a:lnTo>
                      <a:pt x="40" y="52"/>
                    </a:lnTo>
                    <a:close/>
                    <a:moveTo>
                      <a:pt x="68" y="0"/>
                    </a:moveTo>
                    <a:lnTo>
                      <a:pt x="68" y="12"/>
                    </a:lnTo>
                    <a:lnTo>
                      <a:pt x="64" y="12"/>
                    </a:lnTo>
                    <a:lnTo>
                      <a:pt x="61" y="13"/>
                    </a:lnTo>
                    <a:lnTo>
                      <a:pt x="56" y="13"/>
                    </a:lnTo>
                    <a:lnTo>
                      <a:pt x="43" y="17"/>
                    </a:lnTo>
                    <a:lnTo>
                      <a:pt x="33" y="24"/>
                    </a:lnTo>
                    <a:lnTo>
                      <a:pt x="25" y="32"/>
                    </a:lnTo>
                    <a:lnTo>
                      <a:pt x="19" y="42"/>
                    </a:lnTo>
                    <a:lnTo>
                      <a:pt x="16" y="53"/>
                    </a:lnTo>
                    <a:lnTo>
                      <a:pt x="16" y="53"/>
                    </a:lnTo>
                    <a:lnTo>
                      <a:pt x="24" y="47"/>
                    </a:lnTo>
                    <a:lnTo>
                      <a:pt x="33" y="42"/>
                    </a:lnTo>
                    <a:lnTo>
                      <a:pt x="45" y="40"/>
                    </a:lnTo>
                    <a:lnTo>
                      <a:pt x="56" y="42"/>
                    </a:lnTo>
                    <a:lnTo>
                      <a:pt x="66" y="47"/>
                    </a:lnTo>
                    <a:lnTo>
                      <a:pt x="73" y="54"/>
                    </a:lnTo>
                    <a:lnTo>
                      <a:pt x="77" y="65"/>
                    </a:lnTo>
                    <a:lnTo>
                      <a:pt x="79" y="77"/>
                    </a:lnTo>
                    <a:lnTo>
                      <a:pt x="77" y="89"/>
                    </a:lnTo>
                    <a:lnTo>
                      <a:pt x="73" y="100"/>
                    </a:lnTo>
                    <a:lnTo>
                      <a:pt x="65" y="109"/>
                    </a:lnTo>
                    <a:lnTo>
                      <a:pt x="54" y="115"/>
                    </a:lnTo>
                    <a:lnTo>
                      <a:pt x="41" y="117"/>
                    </a:lnTo>
                    <a:lnTo>
                      <a:pt x="28" y="115"/>
                    </a:lnTo>
                    <a:lnTo>
                      <a:pt x="16" y="109"/>
                    </a:lnTo>
                    <a:lnTo>
                      <a:pt x="7" y="98"/>
                    </a:lnTo>
                    <a:lnTo>
                      <a:pt x="2" y="85"/>
                    </a:lnTo>
                    <a:lnTo>
                      <a:pt x="0" y="69"/>
                    </a:lnTo>
                    <a:lnTo>
                      <a:pt x="2" y="53"/>
                    </a:lnTo>
                    <a:lnTo>
                      <a:pt x="5" y="39"/>
                    </a:lnTo>
                    <a:lnTo>
                      <a:pt x="12" y="27"/>
                    </a:lnTo>
                    <a:lnTo>
                      <a:pt x="19" y="17"/>
                    </a:lnTo>
                    <a:lnTo>
                      <a:pt x="31" y="9"/>
                    </a:lnTo>
                    <a:lnTo>
                      <a:pt x="43" y="4"/>
                    </a:lnTo>
                    <a:lnTo>
                      <a:pt x="57" y="1"/>
                    </a:lnTo>
                    <a:lnTo>
                      <a:pt x="63" y="0"/>
                    </a:lnTo>
                    <a:lnTo>
                      <a:pt x="6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1" name="Line 318"/>
              <p:cNvSpPr>
                <a:spLocks noChangeShapeType="1"/>
              </p:cNvSpPr>
              <p:nvPr/>
            </p:nvSpPr>
            <p:spPr bwMode="auto">
              <a:xfrm flipH="1">
                <a:off x="2970213" y="2330450"/>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42" name="Freeform 319"/>
              <p:cNvSpPr>
                <a:spLocks noEditPoints="1"/>
              </p:cNvSpPr>
              <p:nvPr/>
            </p:nvSpPr>
            <p:spPr bwMode="auto">
              <a:xfrm>
                <a:off x="2454275" y="2212975"/>
                <a:ext cx="122238" cy="185737"/>
              </a:xfrm>
              <a:custGeom>
                <a:avLst/>
                <a:gdLst>
                  <a:gd name="T0" fmla="*/ 38 w 77"/>
                  <a:gd name="T1" fmla="*/ 12 h 117"/>
                  <a:gd name="T2" fmla="*/ 31 w 77"/>
                  <a:gd name="T3" fmla="*/ 14 h 117"/>
                  <a:gd name="T4" fmla="*/ 25 w 77"/>
                  <a:gd name="T5" fmla="*/ 19 h 117"/>
                  <a:gd name="T6" fmla="*/ 20 w 77"/>
                  <a:gd name="T7" fmla="*/ 29 h 117"/>
                  <a:gd name="T8" fmla="*/ 16 w 77"/>
                  <a:gd name="T9" fmla="*/ 42 h 117"/>
                  <a:gd name="T10" fmla="*/ 15 w 77"/>
                  <a:gd name="T11" fmla="*/ 59 h 117"/>
                  <a:gd name="T12" fmla="*/ 16 w 77"/>
                  <a:gd name="T13" fmla="*/ 75 h 117"/>
                  <a:gd name="T14" fmla="*/ 19 w 77"/>
                  <a:gd name="T15" fmla="*/ 88 h 117"/>
                  <a:gd name="T16" fmla="*/ 24 w 77"/>
                  <a:gd name="T17" fmla="*/ 97 h 117"/>
                  <a:gd name="T18" fmla="*/ 31 w 77"/>
                  <a:gd name="T19" fmla="*/ 103 h 117"/>
                  <a:gd name="T20" fmla="*/ 38 w 77"/>
                  <a:gd name="T21" fmla="*/ 105 h 117"/>
                  <a:gd name="T22" fmla="*/ 47 w 77"/>
                  <a:gd name="T23" fmla="*/ 103 h 117"/>
                  <a:gd name="T24" fmla="*/ 53 w 77"/>
                  <a:gd name="T25" fmla="*/ 97 h 117"/>
                  <a:gd name="T26" fmla="*/ 58 w 77"/>
                  <a:gd name="T27" fmla="*/ 87 h 117"/>
                  <a:gd name="T28" fmla="*/ 61 w 77"/>
                  <a:gd name="T29" fmla="*/ 74 h 117"/>
                  <a:gd name="T30" fmla="*/ 62 w 77"/>
                  <a:gd name="T31" fmla="*/ 58 h 117"/>
                  <a:gd name="T32" fmla="*/ 61 w 77"/>
                  <a:gd name="T33" fmla="*/ 42 h 117"/>
                  <a:gd name="T34" fmla="*/ 58 w 77"/>
                  <a:gd name="T35" fmla="*/ 30 h 117"/>
                  <a:gd name="T36" fmla="*/ 54 w 77"/>
                  <a:gd name="T37" fmla="*/ 20 h 117"/>
                  <a:gd name="T38" fmla="*/ 47 w 77"/>
                  <a:gd name="T39" fmla="*/ 14 h 117"/>
                  <a:gd name="T40" fmla="*/ 38 w 77"/>
                  <a:gd name="T41" fmla="*/ 12 h 117"/>
                  <a:gd name="T42" fmla="*/ 39 w 77"/>
                  <a:gd name="T43" fmla="*/ 0 h 117"/>
                  <a:gd name="T44" fmla="*/ 53 w 77"/>
                  <a:gd name="T45" fmla="*/ 2 h 117"/>
                  <a:gd name="T46" fmla="*/ 63 w 77"/>
                  <a:gd name="T47" fmla="*/ 10 h 117"/>
                  <a:gd name="T48" fmla="*/ 71 w 77"/>
                  <a:gd name="T49" fmla="*/ 21 h 117"/>
                  <a:gd name="T50" fmla="*/ 75 w 77"/>
                  <a:gd name="T51" fmla="*/ 37 h 117"/>
                  <a:gd name="T52" fmla="*/ 77 w 77"/>
                  <a:gd name="T53" fmla="*/ 57 h 117"/>
                  <a:gd name="T54" fmla="*/ 75 w 77"/>
                  <a:gd name="T55" fmla="*/ 78 h 117"/>
                  <a:gd name="T56" fmla="*/ 70 w 77"/>
                  <a:gd name="T57" fmla="*/ 95 h 117"/>
                  <a:gd name="T58" fmla="*/ 62 w 77"/>
                  <a:gd name="T59" fmla="*/ 107 h 117"/>
                  <a:gd name="T60" fmla="*/ 51 w 77"/>
                  <a:gd name="T61" fmla="*/ 115 h 117"/>
                  <a:gd name="T62" fmla="*/ 38 w 77"/>
                  <a:gd name="T63" fmla="*/ 117 h 117"/>
                  <a:gd name="T64" fmla="*/ 25 w 77"/>
                  <a:gd name="T65" fmla="*/ 115 h 117"/>
                  <a:gd name="T66" fmla="*/ 15 w 77"/>
                  <a:gd name="T67" fmla="*/ 107 h 117"/>
                  <a:gd name="T68" fmla="*/ 7 w 77"/>
                  <a:gd name="T69" fmla="*/ 96 h 117"/>
                  <a:gd name="T70" fmla="*/ 2 w 77"/>
                  <a:gd name="T71" fmla="*/ 79 h 117"/>
                  <a:gd name="T72" fmla="*/ 0 w 77"/>
                  <a:gd name="T73" fmla="*/ 59 h 117"/>
                  <a:gd name="T74" fmla="*/ 1 w 77"/>
                  <a:gd name="T75" fmla="*/ 41 h 117"/>
                  <a:gd name="T76" fmla="*/ 5 w 77"/>
                  <a:gd name="T77" fmla="*/ 26 h 117"/>
                  <a:gd name="T78" fmla="*/ 11 w 77"/>
                  <a:gd name="T79" fmla="*/ 15 h 117"/>
                  <a:gd name="T80" fmla="*/ 19 w 77"/>
                  <a:gd name="T81" fmla="*/ 7 h 117"/>
                  <a:gd name="T82" fmla="*/ 29 w 77"/>
                  <a:gd name="T83" fmla="*/ 1 h 117"/>
                  <a:gd name="T84" fmla="*/ 39 w 77"/>
                  <a:gd name="T8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17">
                    <a:moveTo>
                      <a:pt x="38" y="12"/>
                    </a:moveTo>
                    <a:lnTo>
                      <a:pt x="31" y="14"/>
                    </a:lnTo>
                    <a:lnTo>
                      <a:pt x="25" y="19"/>
                    </a:lnTo>
                    <a:lnTo>
                      <a:pt x="20" y="29"/>
                    </a:lnTo>
                    <a:lnTo>
                      <a:pt x="16" y="42"/>
                    </a:lnTo>
                    <a:lnTo>
                      <a:pt x="15" y="59"/>
                    </a:lnTo>
                    <a:lnTo>
                      <a:pt x="16" y="75"/>
                    </a:lnTo>
                    <a:lnTo>
                      <a:pt x="19" y="88"/>
                    </a:lnTo>
                    <a:lnTo>
                      <a:pt x="24" y="97"/>
                    </a:lnTo>
                    <a:lnTo>
                      <a:pt x="31" y="103"/>
                    </a:lnTo>
                    <a:lnTo>
                      <a:pt x="38" y="105"/>
                    </a:lnTo>
                    <a:lnTo>
                      <a:pt x="47" y="103"/>
                    </a:lnTo>
                    <a:lnTo>
                      <a:pt x="53" y="97"/>
                    </a:lnTo>
                    <a:lnTo>
                      <a:pt x="58" y="87"/>
                    </a:lnTo>
                    <a:lnTo>
                      <a:pt x="61" y="74"/>
                    </a:lnTo>
                    <a:lnTo>
                      <a:pt x="62" y="58"/>
                    </a:lnTo>
                    <a:lnTo>
                      <a:pt x="61" y="42"/>
                    </a:lnTo>
                    <a:lnTo>
                      <a:pt x="58" y="30"/>
                    </a:lnTo>
                    <a:lnTo>
                      <a:pt x="54" y="20"/>
                    </a:lnTo>
                    <a:lnTo>
                      <a:pt x="47" y="14"/>
                    </a:lnTo>
                    <a:lnTo>
                      <a:pt x="38" y="12"/>
                    </a:lnTo>
                    <a:close/>
                    <a:moveTo>
                      <a:pt x="39" y="0"/>
                    </a:moveTo>
                    <a:lnTo>
                      <a:pt x="53" y="2"/>
                    </a:lnTo>
                    <a:lnTo>
                      <a:pt x="63" y="10"/>
                    </a:lnTo>
                    <a:lnTo>
                      <a:pt x="71" y="21"/>
                    </a:lnTo>
                    <a:lnTo>
                      <a:pt x="75" y="37"/>
                    </a:lnTo>
                    <a:lnTo>
                      <a:pt x="77" y="57"/>
                    </a:lnTo>
                    <a:lnTo>
                      <a:pt x="75" y="78"/>
                    </a:lnTo>
                    <a:lnTo>
                      <a:pt x="70" y="95"/>
                    </a:lnTo>
                    <a:lnTo>
                      <a:pt x="62" y="107"/>
                    </a:lnTo>
                    <a:lnTo>
                      <a:pt x="51" y="115"/>
                    </a:lnTo>
                    <a:lnTo>
                      <a:pt x="38" y="117"/>
                    </a:lnTo>
                    <a:lnTo>
                      <a:pt x="25" y="115"/>
                    </a:lnTo>
                    <a:lnTo>
                      <a:pt x="15" y="107"/>
                    </a:lnTo>
                    <a:lnTo>
                      <a:pt x="7" y="96"/>
                    </a:lnTo>
                    <a:lnTo>
                      <a:pt x="2" y="79"/>
                    </a:lnTo>
                    <a:lnTo>
                      <a:pt x="0" y="59"/>
                    </a:lnTo>
                    <a:lnTo>
                      <a:pt x="1" y="41"/>
                    </a:lnTo>
                    <a:lnTo>
                      <a:pt x="5" y="26"/>
                    </a:lnTo>
                    <a:lnTo>
                      <a:pt x="11" y="15"/>
                    </a:lnTo>
                    <a:lnTo>
                      <a:pt x="19" y="7"/>
                    </a:lnTo>
                    <a:lnTo>
                      <a:pt x="29" y="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3" name="Freeform 320"/>
              <p:cNvSpPr>
                <a:spLocks/>
              </p:cNvSpPr>
              <p:nvPr/>
            </p:nvSpPr>
            <p:spPr bwMode="auto">
              <a:xfrm>
                <a:off x="2613025" y="2363788"/>
                <a:ext cx="33338" cy="34925"/>
              </a:xfrm>
              <a:custGeom>
                <a:avLst/>
                <a:gdLst>
                  <a:gd name="T0" fmla="*/ 10 w 21"/>
                  <a:gd name="T1" fmla="*/ 0 h 22"/>
                  <a:gd name="T2" fmla="*/ 14 w 21"/>
                  <a:gd name="T3" fmla="*/ 1 h 22"/>
                  <a:gd name="T4" fmla="*/ 17 w 21"/>
                  <a:gd name="T5" fmla="*/ 2 h 22"/>
                  <a:gd name="T6" fmla="*/ 19 w 21"/>
                  <a:gd name="T7" fmla="*/ 5 h 22"/>
                  <a:gd name="T8" fmla="*/ 20 w 21"/>
                  <a:gd name="T9" fmla="*/ 8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5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5"/>
                    </a:lnTo>
                    <a:lnTo>
                      <a:pt x="20" y="8"/>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5"/>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4" name="Freeform 321"/>
              <p:cNvSpPr>
                <a:spLocks noEditPoints="1"/>
              </p:cNvSpPr>
              <p:nvPr/>
            </p:nvSpPr>
            <p:spPr bwMode="auto">
              <a:xfrm>
                <a:off x="2686050" y="2212975"/>
                <a:ext cx="122238" cy="185737"/>
              </a:xfrm>
              <a:custGeom>
                <a:avLst/>
                <a:gdLst>
                  <a:gd name="T0" fmla="*/ 26 w 77"/>
                  <a:gd name="T1" fmla="*/ 66 h 117"/>
                  <a:gd name="T2" fmla="*/ 15 w 77"/>
                  <a:gd name="T3" fmla="*/ 84 h 117"/>
                  <a:gd name="T4" fmla="*/ 21 w 77"/>
                  <a:gd name="T5" fmla="*/ 100 h 117"/>
                  <a:gd name="T6" fmla="*/ 39 w 77"/>
                  <a:gd name="T7" fmla="*/ 106 h 117"/>
                  <a:gd name="T8" fmla="*/ 56 w 77"/>
                  <a:gd name="T9" fmla="*/ 100 h 117"/>
                  <a:gd name="T10" fmla="*/ 62 w 77"/>
                  <a:gd name="T11" fmla="*/ 86 h 117"/>
                  <a:gd name="T12" fmla="*/ 55 w 77"/>
                  <a:gd name="T13" fmla="*/ 70 h 117"/>
                  <a:gd name="T14" fmla="*/ 37 w 77"/>
                  <a:gd name="T15" fmla="*/ 61 h 117"/>
                  <a:gd name="T16" fmla="*/ 31 w 77"/>
                  <a:gd name="T17" fmla="*/ 12 h 117"/>
                  <a:gd name="T18" fmla="*/ 20 w 77"/>
                  <a:gd name="T19" fmla="*/ 22 h 117"/>
                  <a:gd name="T20" fmla="*/ 20 w 77"/>
                  <a:gd name="T21" fmla="*/ 36 h 117"/>
                  <a:gd name="T22" fmla="*/ 32 w 77"/>
                  <a:gd name="T23" fmla="*/ 47 h 117"/>
                  <a:gd name="T24" fmla="*/ 50 w 77"/>
                  <a:gd name="T25" fmla="*/ 45 h 117"/>
                  <a:gd name="T26" fmla="*/ 58 w 77"/>
                  <a:gd name="T27" fmla="*/ 29 h 117"/>
                  <a:gd name="T28" fmla="*/ 54 w 77"/>
                  <a:gd name="T29" fmla="*/ 17 h 117"/>
                  <a:gd name="T30" fmla="*/ 39 w 77"/>
                  <a:gd name="T31" fmla="*/ 11 h 117"/>
                  <a:gd name="T32" fmla="*/ 52 w 77"/>
                  <a:gd name="T33" fmla="*/ 1 h 117"/>
                  <a:gd name="T34" fmla="*/ 68 w 77"/>
                  <a:gd name="T35" fmla="*/ 12 h 117"/>
                  <a:gd name="T36" fmla="*/ 73 w 77"/>
                  <a:gd name="T37" fmla="*/ 28 h 117"/>
                  <a:gd name="T38" fmla="*/ 69 w 77"/>
                  <a:gd name="T39" fmla="*/ 42 h 117"/>
                  <a:gd name="T40" fmla="*/ 54 w 77"/>
                  <a:gd name="T41" fmla="*/ 54 h 117"/>
                  <a:gd name="T42" fmla="*/ 64 w 77"/>
                  <a:gd name="T43" fmla="*/ 60 h 117"/>
                  <a:gd name="T44" fmla="*/ 76 w 77"/>
                  <a:gd name="T45" fmla="*/ 75 h 117"/>
                  <a:gd name="T46" fmla="*/ 75 w 77"/>
                  <a:gd name="T47" fmla="*/ 95 h 117"/>
                  <a:gd name="T48" fmla="*/ 62 w 77"/>
                  <a:gd name="T49" fmla="*/ 111 h 117"/>
                  <a:gd name="T50" fmla="*/ 39 w 77"/>
                  <a:gd name="T51" fmla="*/ 117 h 117"/>
                  <a:gd name="T52" fmla="*/ 14 w 77"/>
                  <a:gd name="T53" fmla="*/ 111 h 117"/>
                  <a:gd name="T54" fmla="*/ 1 w 77"/>
                  <a:gd name="T55" fmla="*/ 96 h 117"/>
                  <a:gd name="T56" fmla="*/ 1 w 77"/>
                  <a:gd name="T57" fmla="*/ 77 h 117"/>
                  <a:gd name="T58" fmla="*/ 13 w 77"/>
                  <a:gd name="T59" fmla="*/ 61 h 117"/>
                  <a:gd name="T60" fmla="*/ 23 w 77"/>
                  <a:gd name="T61" fmla="*/ 55 h 117"/>
                  <a:gd name="T62" fmla="*/ 6 w 77"/>
                  <a:gd name="T63" fmla="*/ 40 h 117"/>
                  <a:gd name="T64" fmla="*/ 7 w 77"/>
                  <a:gd name="T65" fmla="*/ 18 h 117"/>
                  <a:gd name="T66" fmla="*/ 26 w 77"/>
                  <a:gd name="T67"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117">
                    <a:moveTo>
                      <a:pt x="37" y="61"/>
                    </a:moveTo>
                    <a:lnTo>
                      <a:pt x="26" y="66"/>
                    </a:lnTo>
                    <a:lnTo>
                      <a:pt x="18" y="74"/>
                    </a:lnTo>
                    <a:lnTo>
                      <a:pt x="15" y="84"/>
                    </a:lnTo>
                    <a:lnTo>
                      <a:pt x="17" y="93"/>
                    </a:lnTo>
                    <a:lnTo>
                      <a:pt x="21" y="100"/>
                    </a:lnTo>
                    <a:lnTo>
                      <a:pt x="29" y="104"/>
                    </a:lnTo>
                    <a:lnTo>
                      <a:pt x="39" y="106"/>
                    </a:lnTo>
                    <a:lnTo>
                      <a:pt x="48" y="104"/>
                    </a:lnTo>
                    <a:lnTo>
                      <a:pt x="56" y="100"/>
                    </a:lnTo>
                    <a:lnTo>
                      <a:pt x="60" y="94"/>
                    </a:lnTo>
                    <a:lnTo>
                      <a:pt x="62" y="86"/>
                    </a:lnTo>
                    <a:lnTo>
                      <a:pt x="60" y="77"/>
                    </a:lnTo>
                    <a:lnTo>
                      <a:pt x="55" y="70"/>
                    </a:lnTo>
                    <a:lnTo>
                      <a:pt x="47" y="65"/>
                    </a:lnTo>
                    <a:lnTo>
                      <a:pt x="37" y="61"/>
                    </a:lnTo>
                    <a:close/>
                    <a:moveTo>
                      <a:pt x="39" y="11"/>
                    </a:moveTo>
                    <a:lnTo>
                      <a:pt x="31" y="12"/>
                    </a:lnTo>
                    <a:lnTo>
                      <a:pt x="25" y="16"/>
                    </a:lnTo>
                    <a:lnTo>
                      <a:pt x="20" y="22"/>
                    </a:lnTo>
                    <a:lnTo>
                      <a:pt x="19" y="29"/>
                    </a:lnTo>
                    <a:lnTo>
                      <a:pt x="20" y="36"/>
                    </a:lnTo>
                    <a:lnTo>
                      <a:pt x="25" y="42"/>
                    </a:lnTo>
                    <a:lnTo>
                      <a:pt x="32" y="47"/>
                    </a:lnTo>
                    <a:lnTo>
                      <a:pt x="41" y="50"/>
                    </a:lnTo>
                    <a:lnTo>
                      <a:pt x="50" y="45"/>
                    </a:lnTo>
                    <a:lnTo>
                      <a:pt x="56" y="38"/>
                    </a:lnTo>
                    <a:lnTo>
                      <a:pt x="58" y="29"/>
                    </a:lnTo>
                    <a:lnTo>
                      <a:pt x="57" y="23"/>
                    </a:lnTo>
                    <a:lnTo>
                      <a:pt x="54" y="17"/>
                    </a:lnTo>
                    <a:lnTo>
                      <a:pt x="48" y="12"/>
                    </a:lnTo>
                    <a:lnTo>
                      <a:pt x="39" y="11"/>
                    </a:lnTo>
                    <a:close/>
                    <a:moveTo>
                      <a:pt x="40" y="0"/>
                    </a:moveTo>
                    <a:lnTo>
                      <a:pt x="52" y="1"/>
                    </a:lnTo>
                    <a:lnTo>
                      <a:pt x="61" y="5"/>
                    </a:lnTo>
                    <a:lnTo>
                      <a:pt x="68" y="12"/>
                    </a:lnTo>
                    <a:lnTo>
                      <a:pt x="72" y="19"/>
                    </a:lnTo>
                    <a:lnTo>
                      <a:pt x="73" y="28"/>
                    </a:lnTo>
                    <a:lnTo>
                      <a:pt x="72" y="35"/>
                    </a:lnTo>
                    <a:lnTo>
                      <a:pt x="69" y="42"/>
                    </a:lnTo>
                    <a:lnTo>
                      <a:pt x="63" y="49"/>
                    </a:lnTo>
                    <a:lnTo>
                      <a:pt x="54" y="54"/>
                    </a:lnTo>
                    <a:lnTo>
                      <a:pt x="54" y="55"/>
                    </a:lnTo>
                    <a:lnTo>
                      <a:pt x="64" y="60"/>
                    </a:lnTo>
                    <a:lnTo>
                      <a:pt x="71" y="66"/>
                    </a:lnTo>
                    <a:lnTo>
                      <a:pt x="76" y="75"/>
                    </a:lnTo>
                    <a:lnTo>
                      <a:pt x="77" y="84"/>
                    </a:lnTo>
                    <a:lnTo>
                      <a:pt x="75" y="95"/>
                    </a:lnTo>
                    <a:lnTo>
                      <a:pt x="70" y="104"/>
                    </a:lnTo>
                    <a:lnTo>
                      <a:pt x="62" y="111"/>
                    </a:lnTo>
                    <a:lnTo>
                      <a:pt x="51" y="116"/>
                    </a:lnTo>
                    <a:lnTo>
                      <a:pt x="39" y="117"/>
                    </a:lnTo>
                    <a:lnTo>
                      <a:pt x="26" y="116"/>
                    </a:lnTo>
                    <a:lnTo>
                      <a:pt x="14" y="111"/>
                    </a:lnTo>
                    <a:lnTo>
                      <a:pt x="6" y="105"/>
                    </a:lnTo>
                    <a:lnTo>
                      <a:pt x="1" y="96"/>
                    </a:lnTo>
                    <a:lnTo>
                      <a:pt x="0" y="87"/>
                    </a:lnTo>
                    <a:lnTo>
                      <a:pt x="1" y="77"/>
                    </a:lnTo>
                    <a:lnTo>
                      <a:pt x="6" y="68"/>
                    </a:lnTo>
                    <a:lnTo>
                      <a:pt x="13" y="61"/>
                    </a:lnTo>
                    <a:lnTo>
                      <a:pt x="23" y="56"/>
                    </a:lnTo>
                    <a:lnTo>
                      <a:pt x="23" y="55"/>
                    </a:lnTo>
                    <a:lnTo>
                      <a:pt x="12" y="48"/>
                    </a:lnTo>
                    <a:lnTo>
                      <a:pt x="6" y="40"/>
                    </a:lnTo>
                    <a:lnTo>
                      <a:pt x="4" y="30"/>
                    </a:lnTo>
                    <a:lnTo>
                      <a:pt x="7" y="18"/>
                    </a:lnTo>
                    <a:lnTo>
                      <a:pt x="14" y="8"/>
                    </a:lnTo>
                    <a:lnTo>
                      <a:pt x="26"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5" name="Line 322"/>
              <p:cNvSpPr>
                <a:spLocks noChangeShapeType="1"/>
              </p:cNvSpPr>
              <p:nvPr/>
            </p:nvSpPr>
            <p:spPr bwMode="auto">
              <a:xfrm flipH="1">
                <a:off x="2970213" y="1879600"/>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46" name="Freeform 323"/>
              <p:cNvSpPr>
                <a:spLocks/>
              </p:cNvSpPr>
              <p:nvPr/>
            </p:nvSpPr>
            <p:spPr bwMode="auto">
              <a:xfrm>
                <a:off x="2473325" y="1763713"/>
                <a:ext cx="60325" cy="180975"/>
              </a:xfrm>
              <a:custGeom>
                <a:avLst/>
                <a:gdLst>
                  <a:gd name="T0" fmla="*/ 25 w 38"/>
                  <a:gd name="T1" fmla="*/ 0 h 114"/>
                  <a:gd name="T2" fmla="*/ 38 w 38"/>
                  <a:gd name="T3" fmla="*/ 0 h 114"/>
                  <a:gd name="T4" fmla="*/ 38 w 38"/>
                  <a:gd name="T5" fmla="*/ 114 h 114"/>
                  <a:gd name="T6" fmla="*/ 23 w 38"/>
                  <a:gd name="T7" fmla="*/ 114 h 114"/>
                  <a:gd name="T8" fmla="*/ 23 w 38"/>
                  <a:gd name="T9" fmla="*/ 15 h 114"/>
                  <a:gd name="T10" fmla="*/ 22 w 38"/>
                  <a:gd name="T11" fmla="*/ 15 h 114"/>
                  <a:gd name="T12" fmla="*/ 3 w 38"/>
                  <a:gd name="T13" fmla="*/ 26 h 114"/>
                  <a:gd name="T14" fmla="*/ 0 w 38"/>
                  <a:gd name="T15" fmla="*/ 14 h 114"/>
                  <a:gd name="T16" fmla="*/ 25 w 38"/>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14">
                    <a:moveTo>
                      <a:pt x="25" y="0"/>
                    </a:moveTo>
                    <a:lnTo>
                      <a:pt x="38" y="0"/>
                    </a:lnTo>
                    <a:lnTo>
                      <a:pt x="38" y="114"/>
                    </a:lnTo>
                    <a:lnTo>
                      <a:pt x="23" y="114"/>
                    </a:lnTo>
                    <a:lnTo>
                      <a:pt x="23" y="15"/>
                    </a:lnTo>
                    <a:lnTo>
                      <a:pt x="22" y="15"/>
                    </a:lnTo>
                    <a:lnTo>
                      <a:pt x="3" y="26"/>
                    </a:lnTo>
                    <a:lnTo>
                      <a:pt x="0" y="14"/>
                    </a:lnTo>
                    <a:lnTo>
                      <a:pt x="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7" name="Freeform 324"/>
              <p:cNvSpPr>
                <a:spLocks/>
              </p:cNvSpPr>
              <p:nvPr/>
            </p:nvSpPr>
            <p:spPr bwMode="auto">
              <a:xfrm>
                <a:off x="2613025" y="1912938"/>
                <a:ext cx="33338" cy="34925"/>
              </a:xfrm>
              <a:custGeom>
                <a:avLst/>
                <a:gdLst>
                  <a:gd name="T0" fmla="*/ 10 w 21"/>
                  <a:gd name="T1" fmla="*/ 0 h 22"/>
                  <a:gd name="T2" fmla="*/ 14 w 21"/>
                  <a:gd name="T3" fmla="*/ 1 h 22"/>
                  <a:gd name="T4" fmla="*/ 17 w 21"/>
                  <a:gd name="T5" fmla="*/ 2 h 22"/>
                  <a:gd name="T6" fmla="*/ 19 w 21"/>
                  <a:gd name="T7" fmla="*/ 5 h 22"/>
                  <a:gd name="T8" fmla="*/ 20 w 21"/>
                  <a:gd name="T9" fmla="*/ 8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5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5"/>
                    </a:lnTo>
                    <a:lnTo>
                      <a:pt x="20" y="8"/>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5"/>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8" name="Freeform 325"/>
              <p:cNvSpPr>
                <a:spLocks noEditPoints="1"/>
              </p:cNvSpPr>
              <p:nvPr/>
            </p:nvSpPr>
            <p:spPr bwMode="auto">
              <a:xfrm>
                <a:off x="2684463" y="1760538"/>
                <a:ext cx="125413" cy="187325"/>
              </a:xfrm>
              <a:custGeom>
                <a:avLst/>
                <a:gdLst>
                  <a:gd name="T0" fmla="*/ 40 w 79"/>
                  <a:gd name="T1" fmla="*/ 13 h 118"/>
                  <a:gd name="T2" fmla="*/ 33 w 79"/>
                  <a:gd name="T3" fmla="*/ 15 h 118"/>
                  <a:gd name="T4" fmla="*/ 26 w 79"/>
                  <a:gd name="T5" fmla="*/ 20 h 118"/>
                  <a:gd name="T6" fmla="*/ 20 w 79"/>
                  <a:gd name="T7" fmla="*/ 30 h 118"/>
                  <a:gd name="T8" fmla="*/ 17 w 79"/>
                  <a:gd name="T9" fmla="*/ 43 h 118"/>
                  <a:gd name="T10" fmla="*/ 16 w 79"/>
                  <a:gd name="T11" fmla="*/ 60 h 118"/>
                  <a:gd name="T12" fmla="*/ 17 w 79"/>
                  <a:gd name="T13" fmla="*/ 76 h 118"/>
                  <a:gd name="T14" fmla="*/ 20 w 79"/>
                  <a:gd name="T15" fmla="*/ 89 h 118"/>
                  <a:gd name="T16" fmla="*/ 26 w 79"/>
                  <a:gd name="T17" fmla="*/ 99 h 118"/>
                  <a:gd name="T18" fmla="*/ 32 w 79"/>
                  <a:gd name="T19" fmla="*/ 104 h 118"/>
                  <a:gd name="T20" fmla="*/ 40 w 79"/>
                  <a:gd name="T21" fmla="*/ 106 h 118"/>
                  <a:gd name="T22" fmla="*/ 48 w 79"/>
                  <a:gd name="T23" fmla="*/ 104 h 118"/>
                  <a:gd name="T24" fmla="*/ 55 w 79"/>
                  <a:gd name="T25" fmla="*/ 98 h 118"/>
                  <a:gd name="T26" fmla="*/ 60 w 79"/>
                  <a:gd name="T27" fmla="*/ 88 h 118"/>
                  <a:gd name="T28" fmla="*/ 62 w 79"/>
                  <a:gd name="T29" fmla="*/ 75 h 118"/>
                  <a:gd name="T30" fmla="*/ 63 w 79"/>
                  <a:gd name="T31" fmla="*/ 59 h 118"/>
                  <a:gd name="T32" fmla="*/ 62 w 79"/>
                  <a:gd name="T33" fmla="*/ 43 h 118"/>
                  <a:gd name="T34" fmla="*/ 60 w 79"/>
                  <a:gd name="T35" fmla="*/ 31 h 118"/>
                  <a:gd name="T36" fmla="*/ 55 w 79"/>
                  <a:gd name="T37" fmla="*/ 21 h 118"/>
                  <a:gd name="T38" fmla="*/ 49 w 79"/>
                  <a:gd name="T39" fmla="*/ 15 h 118"/>
                  <a:gd name="T40" fmla="*/ 40 w 79"/>
                  <a:gd name="T41" fmla="*/ 13 h 118"/>
                  <a:gd name="T42" fmla="*/ 41 w 79"/>
                  <a:gd name="T43" fmla="*/ 0 h 118"/>
                  <a:gd name="T44" fmla="*/ 54 w 79"/>
                  <a:gd name="T45" fmla="*/ 2 h 118"/>
                  <a:gd name="T46" fmla="*/ 65 w 79"/>
                  <a:gd name="T47" fmla="*/ 10 h 118"/>
                  <a:gd name="T48" fmla="*/ 72 w 79"/>
                  <a:gd name="T49" fmla="*/ 22 h 118"/>
                  <a:gd name="T50" fmla="*/ 77 w 79"/>
                  <a:gd name="T51" fmla="*/ 38 h 118"/>
                  <a:gd name="T52" fmla="*/ 79 w 79"/>
                  <a:gd name="T53" fmla="*/ 58 h 118"/>
                  <a:gd name="T54" fmla="*/ 77 w 79"/>
                  <a:gd name="T55" fmla="*/ 79 h 118"/>
                  <a:gd name="T56" fmla="*/ 72 w 79"/>
                  <a:gd name="T57" fmla="*/ 96 h 118"/>
                  <a:gd name="T58" fmla="*/ 64 w 79"/>
                  <a:gd name="T59" fmla="*/ 108 h 118"/>
                  <a:gd name="T60" fmla="*/ 53 w 79"/>
                  <a:gd name="T61" fmla="*/ 116 h 118"/>
                  <a:gd name="T62" fmla="*/ 39 w 79"/>
                  <a:gd name="T63" fmla="*/ 118 h 118"/>
                  <a:gd name="T64" fmla="*/ 27 w 79"/>
                  <a:gd name="T65" fmla="*/ 116 h 118"/>
                  <a:gd name="T66" fmla="*/ 15 w 79"/>
                  <a:gd name="T67" fmla="*/ 109 h 118"/>
                  <a:gd name="T68" fmla="*/ 7 w 79"/>
                  <a:gd name="T69" fmla="*/ 97 h 118"/>
                  <a:gd name="T70" fmla="*/ 2 w 79"/>
                  <a:gd name="T71" fmla="*/ 80 h 118"/>
                  <a:gd name="T72" fmla="*/ 0 w 79"/>
                  <a:gd name="T73" fmla="*/ 60 h 118"/>
                  <a:gd name="T74" fmla="*/ 2 w 79"/>
                  <a:gd name="T75" fmla="*/ 42 h 118"/>
                  <a:gd name="T76" fmla="*/ 6 w 79"/>
                  <a:gd name="T77" fmla="*/ 28 h 118"/>
                  <a:gd name="T78" fmla="*/ 12 w 79"/>
                  <a:gd name="T79" fmla="*/ 16 h 118"/>
                  <a:gd name="T80" fmla="*/ 20 w 79"/>
                  <a:gd name="T81" fmla="*/ 7 h 118"/>
                  <a:gd name="T82" fmla="*/ 30 w 79"/>
                  <a:gd name="T83" fmla="*/ 2 h 118"/>
                  <a:gd name="T84" fmla="*/ 41 w 79"/>
                  <a:gd name="T8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118">
                    <a:moveTo>
                      <a:pt x="40" y="13"/>
                    </a:moveTo>
                    <a:lnTo>
                      <a:pt x="33" y="15"/>
                    </a:lnTo>
                    <a:lnTo>
                      <a:pt x="26" y="20"/>
                    </a:lnTo>
                    <a:lnTo>
                      <a:pt x="20" y="30"/>
                    </a:lnTo>
                    <a:lnTo>
                      <a:pt x="17" y="43"/>
                    </a:lnTo>
                    <a:lnTo>
                      <a:pt x="16" y="60"/>
                    </a:lnTo>
                    <a:lnTo>
                      <a:pt x="17" y="76"/>
                    </a:lnTo>
                    <a:lnTo>
                      <a:pt x="20" y="89"/>
                    </a:lnTo>
                    <a:lnTo>
                      <a:pt x="26" y="99"/>
                    </a:lnTo>
                    <a:lnTo>
                      <a:pt x="32" y="104"/>
                    </a:lnTo>
                    <a:lnTo>
                      <a:pt x="40" y="106"/>
                    </a:lnTo>
                    <a:lnTo>
                      <a:pt x="48" y="104"/>
                    </a:lnTo>
                    <a:lnTo>
                      <a:pt x="55" y="98"/>
                    </a:lnTo>
                    <a:lnTo>
                      <a:pt x="60" y="88"/>
                    </a:lnTo>
                    <a:lnTo>
                      <a:pt x="62" y="75"/>
                    </a:lnTo>
                    <a:lnTo>
                      <a:pt x="63" y="59"/>
                    </a:lnTo>
                    <a:lnTo>
                      <a:pt x="62" y="43"/>
                    </a:lnTo>
                    <a:lnTo>
                      <a:pt x="60" y="31"/>
                    </a:lnTo>
                    <a:lnTo>
                      <a:pt x="55" y="21"/>
                    </a:lnTo>
                    <a:lnTo>
                      <a:pt x="49" y="15"/>
                    </a:lnTo>
                    <a:lnTo>
                      <a:pt x="40" y="13"/>
                    </a:lnTo>
                    <a:close/>
                    <a:moveTo>
                      <a:pt x="41" y="0"/>
                    </a:moveTo>
                    <a:lnTo>
                      <a:pt x="54" y="2"/>
                    </a:lnTo>
                    <a:lnTo>
                      <a:pt x="65" y="10"/>
                    </a:lnTo>
                    <a:lnTo>
                      <a:pt x="72" y="22"/>
                    </a:lnTo>
                    <a:lnTo>
                      <a:pt x="77" y="38"/>
                    </a:lnTo>
                    <a:lnTo>
                      <a:pt x="79" y="58"/>
                    </a:lnTo>
                    <a:lnTo>
                      <a:pt x="77" y="79"/>
                    </a:lnTo>
                    <a:lnTo>
                      <a:pt x="72" y="96"/>
                    </a:lnTo>
                    <a:lnTo>
                      <a:pt x="64" y="108"/>
                    </a:lnTo>
                    <a:lnTo>
                      <a:pt x="53" y="116"/>
                    </a:lnTo>
                    <a:lnTo>
                      <a:pt x="39" y="118"/>
                    </a:lnTo>
                    <a:lnTo>
                      <a:pt x="27" y="116"/>
                    </a:lnTo>
                    <a:lnTo>
                      <a:pt x="15" y="109"/>
                    </a:lnTo>
                    <a:lnTo>
                      <a:pt x="7" y="97"/>
                    </a:lnTo>
                    <a:lnTo>
                      <a:pt x="2" y="80"/>
                    </a:lnTo>
                    <a:lnTo>
                      <a:pt x="0" y="60"/>
                    </a:lnTo>
                    <a:lnTo>
                      <a:pt x="2" y="42"/>
                    </a:lnTo>
                    <a:lnTo>
                      <a:pt x="6" y="28"/>
                    </a:lnTo>
                    <a:lnTo>
                      <a:pt x="12" y="16"/>
                    </a:lnTo>
                    <a:lnTo>
                      <a:pt x="20" y="7"/>
                    </a:lnTo>
                    <a:lnTo>
                      <a:pt x="30" y="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9" name="Line 326"/>
              <p:cNvSpPr>
                <a:spLocks noChangeShapeType="1"/>
              </p:cNvSpPr>
              <p:nvPr/>
            </p:nvSpPr>
            <p:spPr bwMode="auto">
              <a:xfrm flipH="1">
                <a:off x="2970213" y="1428750"/>
                <a:ext cx="122238"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50" name="Freeform 327"/>
              <p:cNvSpPr>
                <a:spLocks/>
              </p:cNvSpPr>
              <p:nvPr/>
            </p:nvSpPr>
            <p:spPr bwMode="auto">
              <a:xfrm>
                <a:off x="2473325" y="1317625"/>
                <a:ext cx="60325" cy="180975"/>
              </a:xfrm>
              <a:custGeom>
                <a:avLst/>
                <a:gdLst>
                  <a:gd name="T0" fmla="*/ 25 w 38"/>
                  <a:gd name="T1" fmla="*/ 0 h 114"/>
                  <a:gd name="T2" fmla="*/ 38 w 38"/>
                  <a:gd name="T3" fmla="*/ 0 h 114"/>
                  <a:gd name="T4" fmla="*/ 38 w 38"/>
                  <a:gd name="T5" fmla="*/ 114 h 114"/>
                  <a:gd name="T6" fmla="*/ 23 w 38"/>
                  <a:gd name="T7" fmla="*/ 114 h 114"/>
                  <a:gd name="T8" fmla="*/ 23 w 38"/>
                  <a:gd name="T9" fmla="*/ 14 h 114"/>
                  <a:gd name="T10" fmla="*/ 22 w 38"/>
                  <a:gd name="T11" fmla="*/ 14 h 114"/>
                  <a:gd name="T12" fmla="*/ 3 w 38"/>
                  <a:gd name="T13" fmla="*/ 25 h 114"/>
                  <a:gd name="T14" fmla="*/ 0 w 38"/>
                  <a:gd name="T15" fmla="*/ 13 h 114"/>
                  <a:gd name="T16" fmla="*/ 25 w 38"/>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14">
                    <a:moveTo>
                      <a:pt x="25" y="0"/>
                    </a:moveTo>
                    <a:lnTo>
                      <a:pt x="38" y="0"/>
                    </a:lnTo>
                    <a:lnTo>
                      <a:pt x="38" y="114"/>
                    </a:lnTo>
                    <a:lnTo>
                      <a:pt x="23" y="114"/>
                    </a:lnTo>
                    <a:lnTo>
                      <a:pt x="23" y="14"/>
                    </a:lnTo>
                    <a:lnTo>
                      <a:pt x="22" y="14"/>
                    </a:lnTo>
                    <a:lnTo>
                      <a:pt x="3" y="25"/>
                    </a:lnTo>
                    <a:lnTo>
                      <a:pt x="0" y="13"/>
                    </a:lnTo>
                    <a:lnTo>
                      <a:pt x="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1" name="Freeform 328"/>
              <p:cNvSpPr>
                <a:spLocks/>
              </p:cNvSpPr>
              <p:nvPr/>
            </p:nvSpPr>
            <p:spPr bwMode="auto">
              <a:xfrm>
                <a:off x="2613025" y="1466850"/>
                <a:ext cx="33338" cy="34925"/>
              </a:xfrm>
              <a:custGeom>
                <a:avLst/>
                <a:gdLst>
                  <a:gd name="T0" fmla="*/ 10 w 21"/>
                  <a:gd name="T1" fmla="*/ 0 h 22"/>
                  <a:gd name="T2" fmla="*/ 14 w 21"/>
                  <a:gd name="T3" fmla="*/ 1 h 22"/>
                  <a:gd name="T4" fmla="*/ 17 w 21"/>
                  <a:gd name="T5" fmla="*/ 2 h 22"/>
                  <a:gd name="T6" fmla="*/ 19 w 21"/>
                  <a:gd name="T7" fmla="*/ 5 h 22"/>
                  <a:gd name="T8" fmla="*/ 20 w 21"/>
                  <a:gd name="T9" fmla="*/ 8 h 22"/>
                  <a:gd name="T10" fmla="*/ 21 w 21"/>
                  <a:gd name="T11" fmla="*/ 11 h 22"/>
                  <a:gd name="T12" fmla="*/ 20 w 21"/>
                  <a:gd name="T13" fmla="*/ 15 h 22"/>
                  <a:gd name="T14" fmla="*/ 19 w 21"/>
                  <a:gd name="T15" fmla="*/ 18 h 22"/>
                  <a:gd name="T16" fmla="*/ 16 w 21"/>
                  <a:gd name="T17" fmla="*/ 20 h 22"/>
                  <a:gd name="T18" fmla="*/ 14 w 21"/>
                  <a:gd name="T19" fmla="*/ 22 h 22"/>
                  <a:gd name="T20" fmla="*/ 10 w 21"/>
                  <a:gd name="T21" fmla="*/ 22 h 22"/>
                  <a:gd name="T22" fmla="*/ 7 w 21"/>
                  <a:gd name="T23" fmla="*/ 22 h 22"/>
                  <a:gd name="T24" fmla="*/ 4 w 21"/>
                  <a:gd name="T25" fmla="*/ 20 h 22"/>
                  <a:gd name="T26" fmla="*/ 2 w 21"/>
                  <a:gd name="T27" fmla="*/ 18 h 22"/>
                  <a:gd name="T28" fmla="*/ 0 w 21"/>
                  <a:gd name="T29" fmla="*/ 15 h 22"/>
                  <a:gd name="T30" fmla="*/ 0 w 21"/>
                  <a:gd name="T31" fmla="*/ 11 h 22"/>
                  <a:gd name="T32" fmla="*/ 0 w 21"/>
                  <a:gd name="T33" fmla="*/ 8 h 22"/>
                  <a:gd name="T34" fmla="*/ 2 w 21"/>
                  <a:gd name="T35" fmla="*/ 5 h 22"/>
                  <a:gd name="T36" fmla="*/ 4 w 21"/>
                  <a:gd name="T37" fmla="*/ 2 h 22"/>
                  <a:gd name="T38" fmla="*/ 7 w 21"/>
                  <a:gd name="T39" fmla="*/ 1 h 22"/>
                  <a:gd name="T40" fmla="*/ 10 w 2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2">
                    <a:moveTo>
                      <a:pt x="10" y="0"/>
                    </a:moveTo>
                    <a:lnTo>
                      <a:pt x="14" y="1"/>
                    </a:lnTo>
                    <a:lnTo>
                      <a:pt x="17" y="2"/>
                    </a:lnTo>
                    <a:lnTo>
                      <a:pt x="19" y="5"/>
                    </a:lnTo>
                    <a:lnTo>
                      <a:pt x="20" y="8"/>
                    </a:lnTo>
                    <a:lnTo>
                      <a:pt x="21" y="11"/>
                    </a:lnTo>
                    <a:lnTo>
                      <a:pt x="20" y="15"/>
                    </a:lnTo>
                    <a:lnTo>
                      <a:pt x="19" y="18"/>
                    </a:lnTo>
                    <a:lnTo>
                      <a:pt x="16" y="20"/>
                    </a:lnTo>
                    <a:lnTo>
                      <a:pt x="14" y="22"/>
                    </a:lnTo>
                    <a:lnTo>
                      <a:pt x="10" y="22"/>
                    </a:lnTo>
                    <a:lnTo>
                      <a:pt x="7" y="22"/>
                    </a:lnTo>
                    <a:lnTo>
                      <a:pt x="4" y="20"/>
                    </a:lnTo>
                    <a:lnTo>
                      <a:pt x="2" y="18"/>
                    </a:lnTo>
                    <a:lnTo>
                      <a:pt x="0" y="15"/>
                    </a:lnTo>
                    <a:lnTo>
                      <a:pt x="0" y="11"/>
                    </a:lnTo>
                    <a:lnTo>
                      <a:pt x="0" y="8"/>
                    </a:lnTo>
                    <a:lnTo>
                      <a:pt x="2" y="5"/>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2" name="Freeform 329"/>
              <p:cNvSpPr>
                <a:spLocks/>
              </p:cNvSpPr>
              <p:nvPr/>
            </p:nvSpPr>
            <p:spPr bwMode="auto">
              <a:xfrm>
                <a:off x="2687638" y="1314450"/>
                <a:ext cx="117475" cy="184150"/>
              </a:xfrm>
              <a:custGeom>
                <a:avLst/>
                <a:gdLst>
                  <a:gd name="T0" fmla="*/ 36 w 74"/>
                  <a:gd name="T1" fmla="*/ 0 h 116"/>
                  <a:gd name="T2" fmla="*/ 49 w 74"/>
                  <a:gd name="T3" fmla="*/ 2 h 116"/>
                  <a:gd name="T4" fmla="*/ 59 w 74"/>
                  <a:gd name="T5" fmla="*/ 7 h 116"/>
                  <a:gd name="T6" fmla="*/ 66 w 74"/>
                  <a:gd name="T7" fmla="*/ 14 h 116"/>
                  <a:gd name="T8" fmla="*/ 70 w 74"/>
                  <a:gd name="T9" fmla="*/ 23 h 116"/>
                  <a:gd name="T10" fmla="*/ 71 w 74"/>
                  <a:gd name="T11" fmla="*/ 33 h 116"/>
                  <a:gd name="T12" fmla="*/ 68 w 74"/>
                  <a:gd name="T13" fmla="*/ 48 h 116"/>
                  <a:gd name="T14" fmla="*/ 60 w 74"/>
                  <a:gd name="T15" fmla="*/ 63 h 116"/>
                  <a:gd name="T16" fmla="*/ 48 w 74"/>
                  <a:gd name="T17" fmla="*/ 79 h 116"/>
                  <a:gd name="T18" fmla="*/ 32 w 74"/>
                  <a:gd name="T19" fmla="*/ 95 h 116"/>
                  <a:gd name="T20" fmla="*/ 23 w 74"/>
                  <a:gd name="T21" fmla="*/ 103 h 116"/>
                  <a:gd name="T22" fmla="*/ 23 w 74"/>
                  <a:gd name="T23" fmla="*/ 104 h 116"/>
                  <a:gd name="T24" fmla="*/ 74 w 74"/>
                  <a:gd name="T25" fmla="*/ 104 h 116"/>
                  <a:gd name="T26" fmla="*/ 74 w 74"/>
                  <a:gd name="T27" fmla="*/ 116 h 116"/>
                  <a:gd name="T28" fmla="*/ 0 w 74"/>
                  <a:gd name="T29" fmla="*/ 116 h 116"/>
                  <a:gd name="T30" fmla="*/ 0 w 74"/>
                  <a:gd name="T31" fmla="*/ 107 h 116"/>
                  <a:gd name="T32" fmla="*/ 12 w 74"/>
                  <a:gd name="T33" fmla="*/ 95 h 116"/>
                  <a:gd name="T34" fmla="*/ 29 w 74"/>
                  <a:gd name="T35" fmla="*/ 80 h 116"/>
                  <a:gd name="T36" fmla="*/ 41 w 74"/>
                  <a:gd name="T37" fmla="*/ 67 h 116"/>
                  <a:gd name="T38" fmla="*/ 49 w 74"/>
                  <a:gd name="T39" fmla="*/ 55 h 116"/>
                  <a:gd name="T40" fmla="*/ 54 w 74"/>
                  <a:gd name="T41" fmla="*/ 45 h 116"/>
                  <a:gd name="T42" fmla="*/ 55 w 74"/>
                  <a:gd name="T43" fmla="*/ 35 h 116"/>
                  <a:gd name="T44" fmla="*/ 55 w 74"/>
                  <a:gd name="T45" fmla="*/ 28 h 116"/>
                  <a:gd name="T46" fmla="*/ 52 w 74"/>
                  <a:gd name="T47" fmla="*/ 22 h 116"/>
                  <a:gd name="T48" fmla="*/ 48 w 74"/>
                  <a:gd name="T49" fmla="*/ 17 h 116"/>
                  <a:gd name="T50" fmla="*/ 42 w 74"/>
                  <a:gd name="T51" fmla="*/ 14 h 116"/>
                  <a:gd name="T52" fmla="*/ 33 w 74"/>
                  <a:gd name="T53" fmla="*/ 13 h 116"/>
                  <a:gd name="T54" fmla="*/ 23 w 74"/>
                  <a:gd name="T55" fmla="*/ 14 h 116"/>
                  <a:gd name="T56" fmla="*/ 14 w 74"/>
                  <a:gd name="T57" fmla="*/ 18 h 116"/>
                  <a:gd name="T58" fmla="*/ 8 w 74"/>
                  <a:gd name="T59" fmla="*/ 22 h 116"/>
                  <a:gd name="T60" fmla="*/ 3 w 74"/>
                  <a:gd name="T61" fmla="*/ 11 h 116"/>
                  <a:gd name="T62" fmla="*/ 12 w 74"/>
                  <a:gd name="T63" fmla="*/ 6 h 116"/>
                  <a:gd name="T64" fmla="*/ 24 w 74"/>
                  <a:gd name="T65" fmla="*/ 1 h 116"/>
                  <a:gd name="T66" fmla="*/ 36 w 74"/>
                  <a:gd name="T6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116">
                    <a:moveTo>
                      <a:pt x="36" y="0"/>
                    </a:moveTo>
                    <a:lnTo>
                      <a:pt x="49" y="2"/>
                    </a:lnTo>
                    <a:lnTo>
                      <a:pt x="59" y="7"/>
                    </a:lnTo>
                    <a:lnTo>
                      <a:pt x="66" y="14"/>
                    </a:lnTo>
                    <a:lnTo>
                      <a:pt x="70" y="23"/>
                    </a:lnTo>
                    <a:lnTo>
                      <a:pt x="71" y="33"/>
                    </a:lnTo>
                    <a:lnTo>
                      <a:pt x="68" y="48"/>
                    </a:lnTo>
                    <a:lnTo>
                      <a:pt x="60" y="63"/>
                    </a:lnTo>
                    <a:lnTo>
                      <a:pt x="48" y="79"/>
                    </a:lnTo>
                    <a:lnTo>
                      <a:pt x="32" y="95"/>
                    </a:lnTo>
                    <a:lnTo>
                      <a:pt x="23" y="103"/>
                    </a:lnTo>
                    <a:lnTo>
                      <a:pt x="23" y="104"/>
                    </a:lnTo>
                    <a:lnTo>
                      <a:pt x="74" y="104"/>
                    </a:lnTo>
                    <a:lnTo>
                      <a:pt x="74" y="116"/>
                    </a:lnTo>
                    <a:lnTo>
                      <a:pt x="0" y="116"/>
                    </a:lnTo>
                    <a:lnTo>
                      <a:pt x="0" y="107"/>
                    </a:lnTo>
                    <a:lnTo>
                      <a:pt x="12" y="95"/>
                    </a:lnTo>
                    <a:lnTo>
                      <a:pt x="29" y="80"/>
                    </a:lnTo>
                    <a:lnTo>
                      <a:pt x="41" y="67"/>
                    </a:lnTo>
                    <a:lnTo>
                      <a:pt x="49" y="55"/>
                    </a:lnTo>
                    <a:lnTo>
                      <a:pt x="54" y="45"/>
                    </a:lnTo>
                    <a:lnTo>
                      <a:pt x="55" y="35"/>
                    </a:lnTo>
                    <a:lnTo>
                      <a:pt x="55" y="28"/>
                    </a:lnTo>
                    <a:lnTo>
                      <a:pt x="52" y="22"/>
                    </a:lnTo>
                    <a:lnTo>
                      <a:pt x="48" y="17"/>
                    </a:lnTo>
                    <a:lnTo>
                      <a:pt x="42" y="14"/>
                    </a:lnTo>
                    <a:lnTo>
                      <a:pt x="33" y="13"/>
                    </a:lnTo>
                    <a:lnTo>
                      <a:pt x="23" y="14"/>
                    </a:lnTo>
                    <a:lnTo>
                      <a:pt x="14" y="18"/>
                    </a:lnTo>
                    <a:lnTo>
                      <a:pt x="8" y="22"/>
                    </a:lnTo>
                    <a:lnTo>
                      <a:pt x="3" y="11"/>
                    </a:lnTo>
                    <a:lnTo>
                      <a:pt x="12" y="6"/>
                    </a:lnTo>
                    <a:lnTo>
                      <a:pt x="24" y="1"/>
                    </a:lnTo>
                    <a:lnTo>
                      <a:pt x="3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3" name="Freeform 330"/>
              <p:cNvSpPr>
                <a:spLocks noEditPoints="1"/>
              </p:cNvSpPr>
              <p:nvPr/>
            </p:nvSpPr>
            <p:spPr bwMode="auto">
              <a:xfrm>
                <a:off x="1889125" y="4581525"/>
                <a:ext cx="188913" cy="115887"/>
              </a:xfrm>
              <a:custGeom>
                <a:avLst/>
                <a:gdLst>
                  <a:gd name="T0" fmla="*/ 35 w 119"/>
                  <a:gd name="T1" fmla="*/ 15 h 73"/>
                  <a:gd name="T2" fmla="*/ 25 w 119"/>
                  <a:gd name="T3" fmla="*/ 17 h 73"/>
                  <a:gd name="T4" fmla="*/ 17 w 119"/>
                  <a:gd name="T5" fmla="*/ 23 h 73"/>
                  <a:gd name="T6" fmla="*/ 13 w 119"/>
                  <a:gd name="T7" fmla="*/ 32 h 73"/>
                  <a:gd name="T8" fmla="*/ 12 w 119"/>
                  <a:gd name="T9" fmla="*/ 43 h 73"/>
                  <a:gd name="T10" fmla="*/ 12 w 119"/>
                  <a:gd name="T11" fmla="*/ 50 h 73"/>
                  <a:gd name="T12" fmla="*/ 12 w 119"/>
                  <a:gd name="T13" fmla="*/ 55 h 73"/>
                  <a:gd name="T14" fmla="*/ 13 w 119"/>
                  <a:gd name="T15" fmla="*/ 58 h 73"/>
                  <a:gd name="T16" fmla="*/ 59 w 119"/>
                  <a:gd name="T17" fmla="*/ 58 h 73"/>
                  <a:gd name="T18" fmla="*/ 59 w 119"/>
                  <a:gd name="T19" fmla="*/ 55 h 73"/>
                  <a:gd name="T20" fmla="*/ 60 w 119"/>
                  <a:gd name="T21" fmla="*/ 50 h 73"/>
                  <a:gd name="T22" fmla="*/ 60 w 119"/>
                  <a:gd name="T23" fmla="*/ 46 h 73"/>
                  <a:gd name="T24" fmla="*/ 58 w 119"/>
                  <a:gd name="T25" fmla="*/ 32 h 73"/>
                  <a:gd name="T26" fmla="*/ 53 w 119"/>
                  <a:gd name="T27" fmla="*/ 23 h 73"/>
                  <a:gd name="T28" fmla="*/ 46 w 119"/>
                  <a:gd name="T29" fmla="*/ 17 h 73"/>
                  <a:gd name="T30" fmla="*/ 35 w 119"/>
                  <a:gd name="T31" fmla="*/ 15 h 73"/>
                  <a:gd name="T32" fmla="*/ 34 w 119"/>
                  <a:gd name="T33" fmla="*/ 0 h 73"/>
                  <a:gd name="T34" fmla="*/ 44 w 119"/>
                  <a:gd name="T35" fmla="*/ 1 h 73"/>
                  <a:gd name="T36" fmla="*/ 52 w 119"/>
                  <a:gd name="T37" fmla="*/ 4 h 73"/>
                  <a:gd name="T38" fmla="*/ 59 w 119"/>
                  <a:gd name="T39" fmla="*/ 9 h 73"/>
                  <a:gd name="T40" fmla="*/ 66 w 119"/>
                  <a:gd name="T41" fmla="*/ 19 h 73"/>
                  <a:gd name="T42" fmla="*/ 71 w 119"/>
                  <a:gd name="T43" fmla="*/ 31 h 73"/>
                  <a:gd name="T44" fmla="*/ 72 w 119"/>
                  <a:gd name="T45" fmla="*/ 46 h 73"/>
                  <a:gd name="T46" fmla="*/ 72 w 119"/>
                  <a:gd name="T47" fmla="*/ 50 h 73"/>
                  <a:gd name="T48" fmla="*/ 72 w 119"/>
                  <a:gd name="T49" fmla="*/ 55 h 73"/>
                  <a:gd name="T50" fmla="*/ 71 w 119"/>
                  <a:gd name="T51" fmla="*/ 58 h 73"/>
                  <a:gd name="T52" fmla="*/ 119 w 119"/>
                  <a:gd name="T53" fmla="*/ 58 h 73"/>
                  <a:gd name="T54" fmla="*/ 119 w 119"/>
                  <a:gd name="T55" fmla="*/ 73 h 73"/>
                  <a:gd name="T56" fmla="*/ 2 w 119"/>
                  <a:gd name="T57" fmla="*/ 73 h 73"/>
                  <a:gd name="T58" fmla="*/ 0 w 119"/>
                  <a:gd name="T59" fmla="*/ 61 h 73"/>
                  <a:gd name="T60" fmla="*/ 0 w 119"/>
                  <a:gd name="T61" fmla="*/ 43 h 73"/>
                  <a:gd name="T62" fmla="*/ 1 w 119"/>
                  <a:gd name="T63" fmla="*/ 30 h 73"/>
                  <a:gd name="T64" fmla="*/ 4 w 119"/>
                  <a:gd name="T65" fmla="*/ 19 h 73"/>
                  <a:gd name="T66" fmla="*/ 9 w 119"/>
                  <a:gd name="T67" fmla="*/ 10 h 73"/>
                  <a:gd name="T68" fmla="*/ 16 w 119"/>
                  <a:gd name="T69" fmla="*/ 5 h 73"/>
                  <a:gd name="T70" fmla="*/ 24 w 119"/>
                  <a:gd name="T71" fmla="*/ 1 h 73"/>
                  <a:gd name="T72" fmla="*/ 34 w 119"/>
                  <a:gd name="T7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73">
                    <a:moveTo>
                      <a:pt x="35" y="15"/>
                    </a:moveTo>
                    <a:lnTo>
                      <a:pt x="25" y="17"/>
                    </a:lnTo>
                    <a:lnTo>
                      <a:pt x="17" y="23"/>
                    </a:lnTo>
                    <a:lnTo>
                      <a:pt x="13" y="32"/>
                    </a:lnTo>
                    <a:lnTo>
                      <a:pt x="12" y="43"/>
                    </a:lnTo>
                    <a:lnTo>
                      <a:pt x="12" y="50"/>
                    </a:lnTo>
                    <a:lnTo>
                      <a:pt x="12" y="55"/>
                    </a:lnTo>
                    <a:lnTo>
                      <a:pt x="13" y="58"/>
                    </a:lnTo>
                    <a:lnTo>
                      <a:pt x="59" y="58"/>
                    </a:lnTo>
                    <a:lnTo>
                      <a:pt x="59" y="55"/>
                    </a:lnTo>
                    <a:lnTo>
                      <a:pt x="60" y="50"/>
                    </a:lnTo>
                    <a:lnTo>
                      <a:pt x="60" y="46"/>
                    </a:lnTo>
                    <a:lnTo>
                      <a:pt x="58" y="32"/>
                    </a:lnTo>
                    <a:lnTo>
                      <a:pt x="53" y="23"/>
                    </a:lnTo>
                    <a:lnTo>
                      <a:pt x="46" y="17"/>
                    </a:lnTo>
                    <a:lnTo>
                      <a:pt x="35" y="15"/>
                    </a:lnTo>
                    <a:close/>
                    <a:moveTo>
                      <a:pt x="34" y="0"/>
                    </a:moveTo>
                    <a:lnTo>
                      <a:pt x="44" y="1"/>
                    </a:lnTo>
                    <a:lnTo>
                      <a:pt x="52" y="4"/>
                    </a:lnTo>
                    <a:lnTo>
                      <a:pt x="59" y="9"/>
                    </a:lnTo>
                    <a:lnTo>
                      <a:pt x="66" y="19"/>
                    </a:lnTo>
                    <a:lnTo>
                      <a:pt x="71" y="31"/>
                    </a:lnTo>
                    <a:lnTo>
                      <a:pt x="72" y="46"/>
                    </a:lnTo>
                    <a:lnTo>
                      <a:pt x="72" y="50"/>
                    </a:lnTo>
                    <a:lnTo>
                      <a:pt x="72" y="55"/>
                    </a:lnTo>
                    <a:lnTo>
                      <a:pt x="71" y="58"/>
                    </a:lnTo>
                    <a:lnTo>
                      <a:pt x="119" y="58"/>
                    </a:lnTo>
                    <a:lnTo>
                      <a:pt x="119" y="73"/>
                    </a:lnTo>
                    <a:lnTo>
                      <a:pt x="2" y="73"/>
                    </a:lnTo>
                    <a:lnTo>
                      <a:pt x="0" y="61"/>
                    </a:lnTo>
                    <a:lnTo>
                      <a:pt x="0" y="43"/>
                    </a:lnTo>
                    <a:lnTo>
                      <a:pt x="1" y="30"/>
                    </a:lnTo>
                    <a:lnTo>
                      <a:pt x="4" y="19"/>
                    </a:lnTo>
                    <a:lnTo>
                      <a:pt x="9" y="10"/>
                    </a:lnTo>
                    <a:lnTo>
                      <a:pt x="16" y="5"/>
                    </a:lnTo>
                    <a:lnTo>
                      <a:pt x="24" y="1"/>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4" name="Freeform 331"/>
              <p:cNvSpPr>
                <a:spLocks noEditPoints="1"/>
              </p:cNvSpPr>
              <p:nvPr/>
            </p:nvSpPr>
            <p:spPr bwMode="auto">
              <a:xfrm>
                <a:off x="1939925" y="4418013"/>
                <a:ext cx="141288" cy="117475"/>
              </a:xfrm>
              <a:custGeom>
                <a:avLst/>
                <a:gdLst>
                  <a:gd name="T0" fmla="*/ 36 w 89"/>
                  <a:gd name="T1" fmla="*/ 14 h 74"/>
                  <a:gd name="T2" fmla="*/ 30 w 89"/>
                  <a:gd name="T3" fmla="*/ 15 h 74"/>
                  <a:gd name="T4" fmla="*/ 23 w 89"/>
                  <a:gd name="T5" fmla="*/ 17 h 74"/>
                  <a:gd name="T6" fmla="*/ 17 w 89"/>
                  <a:gd name="T7" fmla="*/ 21 h 74"/>
                  <a:gd name="T8" fmla="*/ 13 w 89"/>
                  <a:gd name="T9" fmla="*/ 27 h 74"/>
                  <a:gd name="T10" fmla="*/ 11 w 89"/>
                  <a:gd name="T11" fmla="*/ 36 h 74"/>
                  <a:gd name="T12" fmla="*/ 13 w 89"/>
                  <a:gd name="T13" fmla="*/ 44 h 74"/>
                  <a:gd name="T14" fmla="*/ 17 w 89"/>
                  <a:gd name="T15" fmla="*/ 51 h 74"/>
                  <a:gd name="T16" fmla="*/ 22 w 89"/>
                  <a:gd name="T17" fmla="*/ 55 h 74"/>
                  <a:gd name="T18" fmla="*/ 29 w 89"/>
                  <a:gd name="T19" fmla="*/ 58 h 74"/>
                  <a:gd name="T20" fmla="*/ 36 w 89"/>
                  <a:gd name="T21" fmla="*/ 59 h 74"/>
                  <a:gd name="T22" fmla="*/ 36 w 89"/>
                  <a:gd name="T23" fmla="*/ 14 h 74"/>
                  <a:gd name="T24" fmla="*/ 40 w 89"/>
                  <a:gd name="T25" fmla="*/ 0 h 74"/>
                  <a:gd name="T26" fmla="*/ 44 w 89"/>
                  <a:gd name="T27" fmla="*/ 0 h 74"/>
                  <a:gd name="T28" fmla="*/ 47 w 89"/>
                  <a:gd name="T29" fmla="*/ 0 h 74"/>
                  <a:gd name="T30" fmla="*/ 47 w 89"/>
                  <a:gd name="T31" fmla="*/ 60 h 74"/>
                  <a:gd name="T32" fmla="*/ 59 w 89"/>
                  <a:gd name="T33" fmla="*/ 58 h 74"/>
                  <a:gd name="T34" fmla="*/ 67 w 89"/>
                  <a:gd name="T35" fmla="*/ 54 h 74"/>
                  <a:gd name="T36" fmla="*/ 73 w 89"/>
                  <a:gd name="T37" fmla="*/ 47 h 74"/>
                  <a:gd name="T38" fmla="*/ 76 w 89"/>
                  <a:gd name="T39" fmla="*/ 40 h 74"/>
                  <a:gd name="T40" fmla="*/ 77 w 89"/>
                  <a:gd name="T41" fmla="*/ 31 h 74"/>
                  <a:gd name="T42" fmla="*/ 77 w 89"/>
                  <a:gd name="T43" fmla="*/ 21 h 74"/>
                  <a:gd name="T44" fmla="*/ 75 w 89"/>
                  <a:gd name="T45" fmla="*/ 13 h 74"/>
                  <a:gd name="T46" fmla="*/ 73 w 89"/>
                  <a:gd name="T47" fmla="*/ 7 h 74"/>
                  <a:gd name="T48" fmla="*/ 84 w 89"/>
                  <a:gd name="T49" fmla="*/ 4 h 74"/>
                  <a:gd name="T50" fmla="*/ 86 w 89"/>
                  <a:gd name="T51" fmla="*/ 11 h 74"/>
                  <a:gd name="T52" fmla="*/ 88 w 89"/>
                  <a:gd name="T53" fmla="*/ 21 h 74"/>
                  <a:gd name="T54" fmla="*/ 89 w 89"/>
                  <a:gd name="T55" fmla="*/ 33 h 74"/>
                  <a:gd name="T56" fmla="*/ 87 w 89"/>
                  <a:gd name="T57" fmla="*/ 47 h 74"/>
                  <a:gd name="T58" fmla="*/ 82 w 89"/>
                  <a:gd name="T59" fmla="*/ 59 h 74"/>
                  <a:gd name="T60" fmla="*/ 73 w 89"/>
                  <a:gd name="T61" fmla="*/ 67 h 74"/>
                  <a:gd name="T62" fmla="*/ 61 w 89"/>
                  <a:gd name="T63" fmla="*/ 72 h 74"/>
                  <a:gd name="T64" fmla="*/ 45 w 89"/>
                  <a:gd name="T65" fmla="*/ 74 h 74"/>
                  <a:gd name="T66" fmla="*/ 31 w 89"/>
                  <a:gd name="T67" fmla="*/ 72 h 74"/>
                  <a:gd name="T68" fmla="*/ 18 w 89"/>
                  <a:gd name="T69" fmla="*/ 67 h 74"/>
                  <a:gd name="T70" fmla="*/ 9 w 89"/>
                  <a:gd name="T71" fmla="*/ 59 h 74"/>
                  <a:gd name="T72" fmla="*/ 2 w 89"/>
                  <a:gd name="T73" fmla="*/ 48 h 74"/>
                  <a:gd name="T74" fmla="*/ 0 w 89"/>
                  <a:gd name="T75" fmla="*/ 35 h 74"/>
                  <a:gd name="T76" fmla="*/ 2 w 89"/>
                  <a:gd name="T77" fmla="*/ 22 h 74"/>
                  <a:gd name="T78" fmla="*/ 7 w 89"/>
                  <a:gd name="T79" fmla="*/ 13 h 74"/>
                  <a:gd name="T80" fmla="*/ 14 w 89"/>
                  <a:gd name="T81" fmla="*/ 7 h 74"/>
                  <a:gd name="T82" fmla="*/ 22 w 89"/>
                  <a:gd name="T83" fmla="*/ 2 h 74"/>
                  <a:gd name="T84" fmla="*/ 31 w 89"/>
                  <a:gd name="T85" fmla="*/ 0 h 74"/>
                  <a:gd name="T86" fmla="*/ 40 w 89"/>
                  <a:gd name="T87"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74">
                    <a:moveTo>
                      <a:pt x="36" y="14"/>
                    </a:moveTo>
                    <a:lnTo>
                      <a:pt x="30" y="15"/>
                    </a:lnTo>
                    <a:lnTo>
                      <a:pt x="23" y="17"/>
                    </a:lnTo>
                    <a:lnTo>
                      <a:pt x="17" y="21"/>
                    </a:lnTo>
                    <a:lnTo>
                      <a:pt x="13" y="27"/>
                    </a:lnTo>
                    <a:lnTo>
                      <a:pt x="11" y="36"/>
                    </a:lnTo>
                    <a:lnTo>
                      <a:pt x="13" y="44"/>
                    </a:lnTo>
                    <a:lnTo>
                      <a:pt x="17" y="51"/>
                    </a:lnTo>
                    <a:lnTo>
                      <a:pt x="22" y="55"/>
                    </a:lnTo>
                    <a:lnTo>
                      <a:pt x="29" y="58"/>
                    </a:lnTo>
                    <a:lnTo>
                      <a:pt x="36" y="59"/>
                    </a:lnTo>
                    <a:lnTo>
                      <a:pt x="36" y="14"/>
                    </a:lnTo>
                    <a:close/>
                    <a:moveTo>
                      <a:pt x="40" y="0"/>
                    </a:moveTo>
                    <a:lnTo>
                      <a:pt x="44" y="0"/>
                    </a:lnTo>
                    <a:lnTo>
                      <a:pt x="47" y="0"/>
                    </a:lnTo>
                    <a:lnTo>
                      <a:pt x="47" y="60"/>
                    </a:lnTo>
                    <a:lnTo>
                      <a:pt x="59" y="58"/>
                    </a:lnTo>
                    <a:lnTo>
                      <a:pt x="67" y="54"/>
                    </a:lnTo>
                    <a:lnTo>
                      <a:pt x="73" y="47"/>
                    </a:lnTo>
                    <a:lnTo>
                      <a:pt x="76" y="40"/>
                    </a:lnTo>
                    <a:lnTo>
                      <a:pt x="77" y="31"/>
                    </a:lnTo>
                    <a:lnTo>
                      <a:pt x="77" y="21"/>
                    </a:lnTo>
                    <a:lnTo>
                      <a:pt x="75" y="13"/>
                    </a:lnTo>
                    <a:lnTo>
                      <a:pt x="73" y="7"/>
                    </a:lnTo>
                    <a:lnTo>
                      <a:pt x="84" y="4"/>
                    </a:lnTo>
                    <a:lnTo>
                      <a:pt x="86" y="11"/>
                    </a:lnTo>
                    <a:lnTo>
                      <a:pt x="88" y="21"/>
                    </a:lnTo>
                    <a:lnTo>
                      <a:pt x="89" y="33"/>
                    </a:lnTo>
                    <a:lnTo>
                      <a:pt x="87" y="47"/>
                    </a:lnTo>
                    <a:lnTo>
                      <a:pt x="82" y="59"/>
                    </a:lnTo>
                    <a:lnTo>
                      <a:pt x="73" y="67"/>
                    </a:lnTo>
                    <a:lnTo>
                      <a:pt x="61" y="72"/>
                    </a:lnTo>
                    <a:lnTo>
                      <a:pt x="45" y="74"/>
                    </a:lnTo>
                    <a:lnTo>
                      <a:pt x="31" y="72"/>
                    </a:lnTo>
                    <a:lnTo>
                      <a:pt x="18" y="67"/>
                    </a:lnTo>
                    <a:lnTo>
                      <a:pt x="9" y="59"/>
                    </a:lnTo>
                    <a:lnTo>
                      <a:pt x="2" y="48"/>
                    </a:lnTo>
                    <a:lnTo>
                      <a:pt x="0" y="35"/>
                    </a:lnTo>
                    <a:lnTo>
                      <a:pt x="2" y="22"/>
                    </a:lnTo>
                    <a:lnTo>
                      <a:pt x="7" y="13"/>
                    </a:lnTo>
                    <a:lnTo>
                      <a:pt x="14" y="7"/>
                    </a:lnTo>
                    <a:lnTo>
                      <a:pt x="22" y="2"/>
                    </a:lnTo>
                    <a:lnTo>
                      <a:pt x="31" y="0"/>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5" name="Freeform 332"/>
              <p:cNvSpPr>
                <a:spLocks/>
              </p:cNvSpPr>
              <p:nvPr/>
            </p:nvSpPr>
            <p:spPr bwMode="auto">
              <a:xfrm>
                <a:off x="1939925" y="4305300"/>
                <a:ext cx="138113" cy="68262"/>
              </a:xfrm>
              <a:custGeom>
                <a:avLst/>
                <a:gdLst>
                  <a:gd name="T0" fmla="*/ 0 w 87"/>
                  <a:gd name="T1" fmla="*/ 0 h 43"/>
                  <a:gd name="T2" fmla="*/ 15 w 87"/>
                  <a:gd name="T3" fmla="*/ 0 h 43"/>
                  <a:gd name="T4" fmla="*/ 15 w 87"/>
                  <a:gd name="T5" fmla="*/ 3 h 43"/>
                  <a:gd name="T6" fmla="*/ 14 w 87"/>
                  <a:gd name="T7" fmla="*/ 6 h 43"/>
                  <a:gd name="T8" fmla="*/ 17 w 87"/>
                  <a:gd name="T9" fmla="*/ 15 h 43"/>
                  <a:gd name="T10" fmla="*/ 24 w 87"/>
                  <a:gd name="T11" fmla="*/ 22 h 43"/>
                  <a:gd name="T12" fmla="*/ 34 w 87"/>
                  <a:gd name="T13" fmla="*/ 26 h 43"/>
                  <a:gd name="T14" fmla="*/ 38 w 87"/>
                  <a:gd name="T15" fmla="*/ 27 h 43"/>
                  <a:gd name="T16" fmla="*/ 41 w 87"/>
                  <a:gd name="T17" fmla="*/ 27 h 43"/>
                  <a:gd name="T18" fmla="*/ 87 w 87"/>
                  <a:gd name="T19" fmla="*/ 27 h 43"/>
                  <a:gd name="T20" fmla="*/ 87 w 87"/>
                  <a:gd name="T21" fmla="*/ 42 h 43"/>
                  <a:gd name="T22" fmla="*/ 28 w 87"/>
                  <a:gd name="T23" fmla="*/ 42 h 43"/>
                  <a:gd name="T24" fmla="*/ 14 w 87"/>
                  <a:gd name="T25" fmla="*/ 42 h 43"/>
                  <a:gd name="T26" fmla="*/ 2 w 87"/>
                  <a:gd name="T27" fmla="*/ 43 h 43"/>
                  <a:gd name="T28" fmla="*/ 2 w 87"/>
                  <a:gd name="T29" fmla="*/ 29 h 43"/>
                  <a:gd name="T30" fmla="*/ 19 w 87"/>
                  <a:gd name="T31" fmla="*/ 29 h 43"/>
                  <a:gd name="T32" fmla="*/ 19 w 87"/>
                  <a:gd name="T33" fmla="*/ 28 h 43"/>
                  <a:gd name="T34" fmla="*/ 9 w 87"/>
                  <a:gd name="T35" fmla="*/ 23 h 43"/>
                  <a:gd name="T36" fmla="*/ 2 w 87"/>
                  <a:gd name="T37" fmla="*/ 14 h 43"/>
                  <a:gd name="T38" fmla="*/ 0 w 87"/>
                  <a:gd name="T39" fmla="*/ 5 h 43"/>
                  <a:gd name="T40" fmla="*/ 0 w 87"/>
                  <a:gd name="T41" fmla="*/ 2 h 43"/>
                  <a:gd name="T42" fmla="*/ 0 w 87"/>
                  <a:gd name="T4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43">
                    <a:moveTo>
                      <a:pt x="0" y="0"/>
                    </a:moveTo>
                    <a:lnTo>
                      <a:pt x="15" y="0"/>
                    </a:lnTo>
                    <a:lnTo>
                      <a:pt x="15" y="3"/>
                    </a:lnTo>
                    <a:lnTo>
                      <a:pt x="14" y="6"/>
                    </a:lnTo>
                    <a:lnTo>
                      <a:pt x="17" y="15"/>
                    </a:lnTo>
                    <a:lnTo>
                      <a:pt x="24" y="22"/>
                    </a:lnTo>
                    <a:lnTo>
                      <a:pt x="34" y="26"/>
                    </a:lnTo>
                    <a:lnTo>
                      <a:pt x="38" y="27"/>
                    </a:lnTo>
                    <a:lnTo>
                      <a:pt x="41" y="27"/>
                    </a:lnTo>
                    <a:lnTo>
                      <a:pt x="87" y="27"/>
                    </a:lnTo>
                    <a:lnTo>
                      <a:pt x="87" y="42"/>
                    </a:lnTo>
                    <a:lnTo>
                      <a:pt x="28" y="42"/>
                    </a:lnTo>
                    <a:lnTo>
                      <a:pt x="14" y="42"/>
                    </a:lnTo>
                    <a:lnTo>
                      <a:pt x="2" y="43"/>
                    </a:lnTo>
                    <a:lnTo>
                      <a:pt x="2" y="29"/>
                    </a:lnTo>
                    <a:lnTo>
                      <a:pt x="19" y="29"/>
                    </a:lnTo>
                    <a:lnTo>
                      <a:pt x="19" y="28"/>
                    </a:lnTo>
                    <a:lnTo>
                      <a:pt x="9" y="23"/>
                    </a:lnTo>
                    <a:lnTo>
                      <a:pt x="2" y="14"/>
                    </a:lnTo>
                    <a:lnTo>
                      <a:pt x="0" y="5"/>
                    </a:lnTo>
                    <a:lnTo>
                      <a:pt x="0" y="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6" name="Freeform 333"/>
              <p:cNvSpPr>
                <a:spLocks/>
              </p:cNvSpPr>
              <p:nvPr/>
            </p:nvSpPr>
            <p:spPr bwMode="auto">
              <a:xfrm>
                <a:off x="1909763" y="4202113"/>
                <a:ext cx="171450" cy="80962"/>
              </a:xfrm>
              <a:custGeom>
                <a:avLst/>
                <a:gdLst>
                  <a:gd name="T0" fmla="*/ 21 w 108"/>
                  <a:gd name="T1" fmla="*/ 0 h 51"/>
                  <a:gd name="T2" fmla="*/ 32 w 108"/>
                  <a:gd name="T3" fmla="*/ 0 h 51"/>
                  <a:gd name="T4" fmla="*/ 32 w 108"/>
                  <a:gd name="T5" fmla="*/ 22 h 51"/>
                  <a:gd name="T6" fmla="*/ 79 w 108"/>
                  <a:gd name="T7" fmla="*/ 22 h 51"/>
                  <a:gd name="T8" fmla="*/ 88 w 108"/>
                  <a:gd name="T9" fmla="*/ 21 h 51"/>
                  <a:gd name="T10" fmla="*/ 94 w 108"/>
                  <a:gd name="T11" fmla="*/ 18 h 51"/>
                  <a:gd name="T12" fmla="*/ 96 w 108"/>
                  <a:gd name="T13" fmla="*/ 11 h 51"/>
                  <a:gd name="T14" fmla="*/ 95 w 108"/>
                  <a:gd name="T15" fmla="*/ 7 h 51"/>
                  <a:gd name="T16" fmla="*/ 95 w 108"/>
                  <a:gd name="T17" fmla="*/ 4 h 51"/>
                  <a:gd name="T18" fmla="*/ 94 w 108"/>
                  <a:gd name="T19" fmla="*/ 2 h 51"/>
                  <a:gd name="T20" fmla="*/ 106 w 108"/>
                  <a:gd name="T21" fmla="*/ 1 h 51"/>
                  <a:gd name="T22" fmla="*/ 107 w 108"/>
                  <a:gd name="T23" fmla="*/ 5 h 51"/>
                  <a:gd name="T24" fmla="*/ 108 w 108"/>
                  <a:gd name="T25" fmla="*/ 9 h 51"/>
                  <a:gd name="T26" fmla="*/ 108 w 108"/>
                  <a:gd name="T27" fmla="*/ 15 h 51"/>
                  <a:gd name="T28" fmla="*/ 107 w 108"/>
                  <a:gd name="T29" fmla="*/ 24 h 51"/>
                  <a:gd name="T30" fmla="*/ 102 w 108"/>
                  <a:gd name="T31" fmla="*/ 31 h 51"/>
                  <a:gd name="T32" fmla="*/ 93 w 108"/>
                  <a:gd name="T33" fmla="*/ 36 h 51"/>
                  <a:gd name="T34" fmla="*/ 80 w 108"/>
                  <a:gd name="T35" fmla="*/ 37 h 51"/>
                  <a:gd name="T36" fmla="*/ 32 w 108"/>
                  <a:gd name="T37" fmla="*/ 37 h 51"/>
                  <a:gd name="T38" fmla="*/ 32 w 108"/>
                  <a:gd name="T39" fmla="*/ 51 h 51"/>
                  <a:gd name="T40" fmla="*/ 21 w 108"/>
                  <a:gd name="T41" fmla="*/ 51 h 51"/>
                  <a:gd name="T42" fmla="*/ 21 w 108"/>
                  <a:gd name="T43" fmla="*/ 37 h 51"/>
                  <a:gd name="T44" fmla="*/ 5 w 108"/>
                  <a:gd name="T45" fmla="*/ 37 h 51"/>
                  <a:gd name="T46" fmla="*/ 0 w 108"/>
                  <a:gd name="T47" fmla="*/ 22 h 51"/>
                  <a:gd name="T48" fmla="*/ 21 w 108"/>
                  <a:gd name="T49" fmla="*/ 22 h 51"/>
                  <a:gd name="T50" fmla="*/ 21 w 108"/>
                  <a:gd name="T5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8" h="51">
                    <a:moveTo>
                      <a:pt x="21" y="0"/>
                    </a:moveTo>
                    <a:lnTo>
                      <a:pt x="32" y="0"/>
                    </a:lnTo>
                    <a:lnTo>
                      <a:pt x="32" y="22"/>
                    </a:lnTo>
                    <a:lnTo>
                      <a:pt x="79" y="22"/>
                    </a:lnTo>
                    <a:lnTo>
                      <a:pt x="88" y="21"/>
                    </a:lnTo>
                    <a:lnTo>
                      <a:pt x="94" y="18"/>
                    </a:lnTo>
                    <a:lnTo>
                      <a:pt x="96" y="11"/>
                    </a:lnTo>
                    <a:lnTo>
                      <a:pt x="95" y="7"/>
                    </a:lnTo>
                    <a:lnTo>
                      <a:pt x="95" y="4"/>
                    </a:lnTo>
                    <a:lnTo>
                      <a:pt x="94" y="2"/>
                    </a:lnTo>
                    <a:lnTo>
                      <a:pt x="106" y="1"/>
                    </a:lnTo>
                    <a:lnTo>
                      <a:pt x="107" y="5"/>
                    </a:lnTo>
                    <a:lnTo>
                      <a:pt x="108" y="9"/>
                    </a:lnTo>
                    <a:lnTo>
                      <a:pt x="108" y="15"/>
                    </a:lnTo>
                    <a:lnTo>
                      <a:pt x="107" y="24"/>
                    </a:lnTo>
                    <a:lnTo>
                      <a:pt x="102" y="31"/>
                    </a:lnTo>
                    <a:lnTo>
                      <a:pt x="93" y="36"/>
                    </a:lnTo>
                    <a:lnTo>
                      <a:pt x="80" y="37"/>
                    </a:lnTo>
                    <a:lnTo>
                      <a:pt x="32" y="37"/>
                    </a:lnTo>
                    <a:lnTo>
                      <a:pt x="32" y="51"/>
                    </a:lnTo>
                    <a:lnTo>
                      <a:pt x="21" y="51"/>
                    </a:lnTo>
                    <a:lnTo>
                      <a:pt x="21" y="37"/>
                    </a:lnTo>
                    <a:lnTo>
                      <a:pt x="5" y="37"/>
                    </a:lnTo>
                    <a:lnTo>
                      <a:pt x="0" y="22"/>
                    </a:lnTo>
                    <a:lnTo>
                      <a:pt x="21" y="22"/>
                    </a:lnTo>
                    <a:lnTo>
                      <a:pt x="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7" name="Freeform 334"/>
              <p:cNvSpPr>
                <a:spLocks/>
              </p:cNvSpPr>
              <p:nvPr/>
            </p:nvSpPr>
            <p:spPr bwMode="auto">
              <a:xfrm>
                <a:off x="1943100" y="4076700"/>
                <a:ext cx="138113" cy="114300"/>
              </a:xfrm>
              <a:custGeom>
                <a:avLst/>
                <a:gdLst>
                  <a:gd name="T0" fmla="*/ 85 w 87"/>
                  <a:gd name="T1" fmla="*/ 0 h 72"/>
                  <a:gd name="T2" fmla="*/ 85 w 87"/>
                  <a:gd name="T3" fmla="*/ 13 h 72"/>
                  <a:gd name="T4" fmla="*/ 72 w 87"/>
                  <a:gd name="T5" fmla="*/ 14 h 72"/>
                  <a:gd name="T6" fmla="*/ 72 w 87"/>
                  <a:gd name="T7" fmla="*/ 14 h 72"/>
                  <a:gd name="T8" fmla="*/ 77 w 87"/>
                  <a:gd name="T9" fmla="*/ 18 h 72"/>
                  <a:gd name="T10" fmla="*/ 82 w 87"/>
                  <a:gd name="T11" fmla="*/ 24 h 72"/>
                  <a:gd name="T12" fmla="*/ 86 w 87"/>
                  <a:gd name="T13" fmla="*/ 32 h 72"/>
                  <a:gd name="T14" fmla="*/ 87 w 87"/>
                  <a:gd name="T15" fmla="*/ 42 h 72"/>
                  <a:gd name="T16" fmla="*/ 87 w 87"/>
                  <a:gd name="T17" fmla="*/ 49 h 72"/>
                  <a:gd name="T18" fmla="*/ 84 w 87"/>
                  <a:gd name="T19" fmla="*/ 56 h 72"/>
                  <a:gd name="T20" fmla="*/ 80 w 87"/>
                  <a:gd name="T21" fmla="*/ 62 h 72"/>
                  <a:gd name="T22" fmla="*/ 73 w 87"/>
                  <a:gd name="T23" fmla="*/ 67 h 72"/>
                  <a:gd name="T24" fmla="*/ 63 w 87"/>
                  <a:gd name="T25" fmla="*/ 70 h 72"/>
                  <a:gd name="T26" fmla="*/ 50 w 87"/>
                  <a:gd name="T27" fmla="*/ 72 h 72"/>
                  <a:gd name="T28" fmla="*/ 0 w 87"/>
                  <a:gd name="T29" fmla="*/ 72 h 72"/>
                  <a:gd name="T30" fmla="*/ 0 w 87"/>
                  <a:gd name="T31" fmla="*/ 56 h 72"/>
                  <a:gd name="T32" fmla="*/ 46 w 87"/>
                  <a:gd name="T33" fmla="*/ 56 h 72"/>
                  <a:gd name="T34" fmla="*/ 58 w 87"/>
                  <a:gd name="T35" fmla="*/ 55 h 72"/>
                  <a:gd name="T36" fmla="*/ 67 w 87"/>
                  <a:gd name="T37" fmla="*/ 52 h 72"/>
                  <a:gd name="T38" fmla="*/ 73 w 87"/>
                  <a:gd name="T39" fmla="*/ 46 h 72"/>
                  <a:gd name="T40" fmla="*/ 75 w 87"/>
                  <a:gd name="T41" fmla="*/ 37 h 72"/>
                  <a:gd name="T42" fmla="*/ 72 w 87"/>
                  <a:gd name="T43" fmla="*/ 28 h 72"/>
                  <a:gd name="T44" fmla="*/ 67 w 87"/>
                  <a:gd name="T45" fmla="*/ 21 h 72"/>
                  <a:gd name="T46" fmla="*/ 60 w 87"/>
                  <a:gd name="T47" fmla="*/ 17 h 72"/>
                  <a:gd name="T48" fmla="*/ 57 w 87"/>
                  <a:gd name="T49" fmla="*/ 16 h 72"/>
                  <a:gd name="T50" fmla="*/ 52 w 87"/>
                  <a:gd name="T51" fmla="*/ 16 h 72"/>
                  <a:gd name="T52" fmla="*/ 0 w 87"/>
                  <a:gd name="T53" fmla="*/ 16 h 72"/>
                  <a:gd name="T54" fmla="*/ 0 w 87"/>
                  <a:gd name="T55" fmla="*/ 0 h 72"/>
                  <a:gd name="T56" fmla="*/ 62 w 87"/>
                  <a:gd name="T57" fmla="*/ 0 h 72"/>
                  <a:gd name="T58" fmla="*/ 75 w 87"/>
                  <a:gd name="T59" fmla="*/ 0 h 72"/>
                  <a:gd name="T60" fmla="*/ 85 w 87"/>
                  <a:gd name="T6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72">
                    <a:moveTo>
                      <a:pt x="85" y="0"/>
                    </a:moveTo>
                    <a:lnTo>
                      <a:pt x="85" y="13"/>
                    </a:lnTo>
                    <a:lnTo>
                      <a:pt x="72" y="14"/>
                    </a:lnTo>
                    <a:lnTo>
                      <a:pt x="72" y="14"/>
                    </a:lnTo>
                    <a:lnTo>
                      <a:pt x="77" y="18"/>
                    </a:lnTo>
                    <a:lnTo>
                      <a:pt x="82" y="24"/>
                    </a:lnTo>
                    <a:lnTo>
                      <a:pt x="86" y="32"/>
                    </a:lnTo>
                    <a:lnTo>
                      <a:pt x="87" y="42"/>
                    </a:lnTo>
                    <a:lnTo>
                      <a:pt x="87" y="49"/>
                    </a:lnTo>
                    <a:lnTo>
                      <a:pt x="84" y="56"/>
                    </a:lnTo>
                    <a:lnTo>
                      <a:pt x="80" y="62"/>
                    </a:lnTo>
                    <a:lnTo>
                      <a:pt x="73" y="67"/>
                    </a:lnTo>
                    <a:lnTo>
                      <a:pt x="63" y="70"/>
                    </a:lnTo>
                    <a:lnTo>
                      <a:pt x="50" y="72"/>
                    </a:lnTo>
                    <a:lnTo>
                      <a:pt x="0" y="72"/>
                    </a:lnTo>
                    <a:lnTo>
                      <a:pt x="0" y="56"/>
                    </a:lnTo>
                    <a:lnTo>
                      <a:pt x="46" y="56"/>
                    </a:lnTo>
                    <a:lnTo>
                      <a:pt x="58" y="55"/>
                    </a:lnTo>
                    <a:lnTo>
                      <a:pt x="67" y="52"/>
                    </a:lnTo>
                    <a:lnTo>
                      <a:pt x="73" y="46"/>
                    </a:lnTo>
                    <a:lnTo>
                      <a:pt x="75" y="37"/>
                    </a:lnTo>
                    <a:lnTo>
                      <a:pt x="72" y="28"/>
                    </a:lnTo>
                    <a:lnTo>
                      <a:pt x="67" y="21"/>
                    </a:lnTo>
                    <a:lnTo>
                      <a:pt x="60" y="17"/>
                    </a:lnTo>
                    <a:lnTo>
                      <a:pt x="57" y="16"/>
                    </a:lnTo>
                    <a:lnTo>
                      <a:pt x="52" y="16"/>
                    </a:lnTo>
                    <a:lnTo>
                      <a:pt x="0" y="16"/>
                    </a:lnTo>
                    <a:lnTo>
                      <a:pt x="0" y="0"/>
                    </a:lnTo>
                    <a:lnTo>
                      <a:pt x="62" y="0"/>
                    </a:lnTo>
                    <a:lnTo>
                      <a:pt x="75" y="0"/>
                    </a:lnTo>
                    <a:lnTo>
                      <a:pt x="8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8" name="Freeform 335"/>
              <p:cNvSpPr>
                <a:spLocks/>
              </p:cNvSpPr>
              <p:nvPr/>
            </p:nvSpPr>
            <p:spPr bwMode="auto">
              <a:xfrm>
                <a:off x="1939925" y="3968750"/>
                <a:ext cx="138113" cy="68262"/>
              </a:xfrm>
              <a:custGeom>
                <a:avLst/>
                <a:gdLst>
                  <a:gd name="T0" fmla="*/ 0 w 87"/>
                  <a:gd name="T1" fmla="*/ 0 h 43"/>
                  <a:gd name="T2" fmla="*/ 15 w 87"/>
                  <a:gd name="T3" fmla="*/ 0 h 43"/>
                  <a:gd name="T4" fmla="*/ 15 w 87"/>
                  <a:gd name="T5" fmla="*/ 2 h 43"/>
                  <a:gd name="T6" fmla="*/ 14 w 87"/>
                  <a:gd name="T7" fmla="*/ 5 h 43"/>
                  <a:gd name="T8" fmla="*/ 17 w 87"/>
                  <a:gd name="T9" fmla="*/ 15 h 43"/>
                  <a:gd name="T10" fmla="*/ 24 w 87"/>
                  <a:gd name="T11" fmla="*/ 22 h 43"/>
                  <a:gd name="T12" fmla="*/ 34 w 87"/>
                  <a:gd name="T13" fmla="*/ 26 h 43"/>
                  <a:gd name="T14" fmla="*/ 38 w 87"/>
                  <a:gd name="T15" fmla="*/ 26 h 43"/>
                  <a:gd name="T16" fmla="*/ 41 w 87"/>
                  <a:gd name="T17" fmla="*/ 26 h 43"/>
                  <a:gd name="T18" fmla="*/ 87 w 87"/>
                  <a:gd name="T19" fmla="*/ 26 h 43"/>
                  <a:gd name="T20" fmla="*/ 87 w 87"/>
                  <a:gd name="T21" fmla="*/ 42 h 43"/>
                  <a:gd name="T22" fmla="*/ 28 w 87"/>
                  <a:gd name="T23" fmla="*/ 42 h 43"/>
                  <a:gd name="T24" fmla="*/ 14 w 87"/>
                  <a:gd name="T25" fmla="*/ 42 h 43"/>
                  <a:gd name="T26" fmla="*/ 2 w 87"/>
                  <a:gd name="T27" fmla="*/ 43 h 43"/>
                  <a:gd name="T28" fmla="*/ 2 w 87"/>
                  <a:gd name="T29" fmla="*/ 29 h 43"/>
                  <a:gd name="T30" fmla="*/ 19 w 87"/>
                  <a:gd name="T31" fmla="*/ 28 h 43"/>
                  <a:gd name="T32" fmla="*/ 19 w 87"/>
                  <a:gd name="T33" fmla="*/ 28 h 43"/>
                  <a:gd name="T34" fmla="*/ 9 w 87"/>
                  <a:gd name="T35" fmla="*/ 22 h 43"/>
                  <a:gd name="T36" fmla="*/ 2 w 87"/>
                  <a:gd name="T37" fmla="*/ 14 h 43"/>
                  <a:gd name="T38" fmla="*/ 0 w 87"/>
                  <a:gd name="T39" fmla="*/ 4 h 43"/>
                  <a:gd name="T40" fmla="*/ 0 w 87"/>
                  <a:gd name="T41" fmla="*/ 2 h 43"/>
                  <a:gd name="T42" fmla="*/ 0 w 87"/>
                  <a:gd name="T4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43">
                    <a:moveTo>
                      <a:pt x="0" y="0"/>
                    </a:moveTo>
                    <a:lnTo>
                      <a:pt x="15" y="0"/>
                    </a:lnTo>
                    <a:lnTo>
                      <a:pt x="15" y="2"/>
                    </a:lnTo>
                    <a:lnTo>
                      <a:pt x="14" y="5"/>
                    </a:lnTo>
                    <a:lnTo>
                      <a:pt x="17" y="15"/>
                    </a:lnTo>
                    <a:lnTo>
                      <a:pt x="24" y="22"/>
                    </a:lnTo>
                    <a:lnTo>
                      <a:pt x="34" y="26"/>
                    </a:lnTo>
                    <a:lnTo>
                      <a:pt x="38" y="26"/>
                    </a:lnTo>
                    <a:lnTo>
                      <a:pt x="41" y="26"/>
                    </a:lnTo>
                    <a:lnTo>
                      <a:pt x="87" y="26"/>
                    </a:lnTo>
                    <a:lnTo>
                      <a:pt x="87" y="42"/>
                    </a:lnTo>
                    <a:lnTo>
                      <a:pt x="28" y="42"/>
                    </a:lnTo>
                    <a:lnTo>
                      <a:pt x="14" y="42"/>
                    </a:lnTo>
                    <a:lnTo>
                      <a:pt x="2" y="43"/>
                    </a:lnTo>
                    <a:lnTo>
                      <a:pt x="2" y="29"/>
                    </a:lnTo>
                    <a:lnTo>
                      <a:pt x="19" y="28"/>
                    </a:lnTo>
                    <a:lnTo>
                      <a:pt x="19" y="28"/>
                    </a:lnTo>
                    <a:lnTo>
                      <a:pt x="9" y="22"/>
                    </a:lnTo>
                    <a:lnTo>
                      <a:pt x="2" y="14"/>
                    </a:lnTo>
                    <a:lnTo>
                      <a:pt x="0" y="4"/>
                    </a:lnTo>
                    <a:lnTo>
                      <a:pt x="0" y="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9" name="Freeform 336"/>
              <p:cNvSpPr>
                <a:spLocks noEditPoints="1"/>
              </p:cNvSpPr>
              <p:nvPr/>
            </p:nvSpPr>
            <p:spPr bwMode="auto">
              <a:xfrm>
                <a:off x="1879600" y="3813175"/>
                <a:ext cx="201613" cy="130175"/>
              </a:xfrm>
              <a:custGeom>
                <a:avLst/>
                <a:gdLst>
                  <a:gd name="T0" fmla="*/ 82 w 127"/>
                  <a:gd name="T1" fmla="*/ 16 h 82"/>
                  <a:gd name="T2" fmla="*/ 72 w 127"/>
                  <a:gd name="T3" fmla="*/ 17 h 82"/>
                  <a:gd name="T4" fmla="*/ 63 w 127"/>
                  <a:gd name="T5" fmla="*/ 20 h 82"/>
                  <a:gd name="T6" fmla="*/ 56 w 127"/>
                  <a:gd name="T7" fmla="*/ 25 h 82"/>
                  <a:gd name="T8" fmla="*/ 52 w 127"/>
                  <a:gd name="T9" fmla="*/ 32 h 82"/>
                  <a:gd name="T10" fmla="*/ 50 w 127"/>
                  <a:gd name="T11" fmla="*/ 41 h 82"/>
                  <a:gd name="T12" fmla="*/ 52 w 127"/>
                  <a:gd name="T13" fmla="*/ 51 h 82"/>
                  <a:gd name="T14" fmla="*/ 59 w 127"/>
                  <a:gd name="T15" fmla="*/ 59 h 82"/>
                  <a:gd name="T16" fmla="*/ 69 w 127"/>
                  <a:gd name="T17" fmla="*/ 65 h 82"/>
                  <a:gd name="T18" fmla="*/ 72 w 127"/>
                  <a:gd name="T19" fmla="*/ 65 h 82"/>
                  <a:gd name="T20" fmla="*/ 75 w 127"/>
                  <a:gd name="T21" fmla="*/ 65 h 82"/>
                  <a:gd name="T22" fmla="*/ 91 w 127"/>
                  <a:gd name="T23" fmla="*/ 65 h 82"/>
                  <a:gd name="T24" fmla="*/ 94 w 127"/>
                  <a:gd name="T25" fmla="*/ 65 h 82"/>
                  <a:gd name="T26" fmla="*/ 97 w 127"/>
                  <a:gd name="T27" fmla="*/ 65 h 82"/>
                  <a:gd name="T28" fmla="*/ 106 w 127"/>
                  <a:gd name="T29" fmla="*/ 60 h 82"/>
                  <a:gd name="T30" fmla="*/ 113 w 127"/>
                  <a:gd name="T31" fmla="*/ 52 h 82"/>
                  <a:gd name="T32" fmla="*/ 115 w 127"/>
                  <a:gd name="T33" fmla="*/ 42 h 82"/>
                  <a:gd name="T34" fmla="*/ 113 w 127"/>
                  <a:gd name="T35" fmla="*/ 31 h 82"/>
                  <a:gd name="T36" fmla="*/ 106 w 127"/>
                  <a:gd name="T37" fmla="*/ 23 h 82"/>
                  <a:gd name="T38" fmla="*/ 96 w 127"/>
                  <a:gd name="T39" fmla="*/ 18 h 82"/>
                  <a:gd name="T40" fmla="*/ 82 w 127"/>
                  <a:gd name="T41" fmla="*/ 16 h 82"/>
                  <a:gd name="T42" fmla="*/ 81 w 127"/>
                  <a:gd name="T43" fmla="*/ 0 h 82"/>
                  <a:gd name="T44" fmla="*/ 96 w 127"/>
                  <a:gd name="T45" fmla="*/ 2 h 82"/>
                  <a:gd name="T46" fmla="*/ 107 w 127"/>
                  <a:gd name="T47" fmla="*/ 6 h 82"/>
                  <a:gd name="T48" fmla="*/ 116 w 127"/>
                  <a:gd name="T49" fmla="*/ 12 h 82"/>
                  <a:gd name="T50" fmla="*/ 122 w 127"/>
                  <a:gd name="T51" fmla="*/ 20 h 82"/>
                  <a:gd name="T52" fmla="*/ 126 w 127"/>
                  <a:gd name="T53" fmla="*/ 29 h 82"/>
                  <a:gd name="T54" fmla="*/ 127 w 127"/>
                  <a:gd name="T55" fmla="*/ 39 h 82"/>
                  <a:gd name="T56" fmla="*/ 126 w 127"/>
                  <a:gd name="T57" fmla="*/ 50 h 82"/>
                  <a:gd name="T58" fmla="*/ 121 w 127"/>
                  <a:gd name="T59" fmla="*/ 60 h 82"/>
                  <a:gd name="T60" fmla="*/ 112 w 127"/>
                  <a:gd name="T61" fmla="*/ 67 h 82"/>
                  <a:gd name="T62" fmla="*/ 112 w 127"/>
                  <a:gd name="T63" fmla="*/ 67 h 82"/>
                  <a:gd name="T64" fmla="*/ 125 w 127"/>
                  <a:gd name="T65" fmla="*/ 68 h 82"/>
                  <a:gd name="T66" fmla="*/ 125 w 127"/>
                  <a:gd name="T67" fmla="*/ 82 h 82"/>
                  <a:gd name="T68" fmla="*/ 115 w 127"/>
                  <a:gd name="T69" fmla="*/ 82 h 82"/>
                  <a:gd name="T70" fmla="*/ 103 w 127"/>
                  <a:gd name="T71" fmla="*/ 82 h 82"/>
                  <a:gd name="T72" fmla="*/ 0 w 127"/>
                  <a:gd name="T73" fmla="*/ 82 h 82"/>
                  <a:gd name="T74" fmla="*/ 0 w 127"/>
                  <a:gd name="T75" fmla="*/ 65 h 82"/>
                  <a:gd name="T76" fmla="*/ 53 w 127"/>
                  <a:gd name="T77" fmla="*/ 65 h 82"/>
                  <a:gd name="T78" fmla="*/ 53 w 127"/>
                  <a:gd name="T79" fmla="*/ 65 h 82"/>
                  <a:gd name="T80" fmla="*/ 45 w 127"/>
                  <a:gd name="T81" fmla="*/ 58 h 82"/>
                  <a:gd name="T82" fmla="*/ 40 w 127"/>
                  <a:gd name="T83" fmla="*/ 49 h 82"/>
                  <a:gd name="T84" fmla="*/ 38 w 127"/>
                  <a:gd name="T85" fmla="*/ 36 h 82"/>
                  <a:gd name="T86" fmla="*/ 40 w 127"/>
                  <a:gd name="T87" fmla="*/ 24 h 82"/>
                  <a:gd name="T88" fmla="*/ 46 w 127"/>
                  <a:gd name="T89" fmla="*/ 15 h 82"/>
                  <a:gd name="T90" fmla="*/ 55 w 127"/>
                  <a:gd name="T91" fmla="*/ 7 h 82"/>
                  <a:gd name="T92" fmla="*/ 67 w 127"/>
                  <a:gd name="T93" fmla="*/ 2 h 82"/>
                  <a:gd name="T94" fmla="*/ 81 w 127"/>
                  <a:gd name="T9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82">
                    <a:moveTo>
                      <a:pt x="82" y="16"/>
                    </a:moveTo>
                    <a:lnTo>
                      <a:pt x="72" y="17"/>
                    </a:lnTo>
                    <a:lnTo>
                      <a:pt x="63" y="20"/>
                    </a:lnTo>
                    <a:lnTo>
                      <a:pt x="56" y="25"/>
                    </a:lnTo>
                    <a:lnTo>
                      <a:pt x="52" y="32"/>
                    </a:lnTo>
                    <a:lnTo>
                      <a:pt x="50" y="41"/>
                    </a:lnTo>
                    <a:lnTo>
                      <a:pt x="52" y="51"/>
                    </a:lnTo>
                    <a:lnTo>
                      <a:pt x="59" y="59"/>
                    </a:lnTo>
                    <a:lnTo>
                      <a:pt x="69" y="65"/>
                    </a:lnTo>
                    <a:lnTo>
                      <a:pt x="72" y="65"/>
                    </a:lnTo>
                    <a:lnTo>
                      <a:pt x="75" y="65"/>
                    </a:lnTo>
                    <a:lnTo>
                      <a:pt x="91" y="65"/>
                    </a:lnTo>
                    <a:lnTo>
                      <a:pt x="94" y="65"/>
                    </a:lnTo>
                    <a:lnTo>
                      <a:pt x="97" y="65"/>
                    </a:lnTo>
                    <a:lnTo>
                      <a:pt x="106" y="60"/>
                    </a:lnTo>
                    <a:lnTo>
                      <a:pt x="113" y="52"/>
                    </a:lnTo>
                    <a:lnTo>
                      <a:pt x="115" y="42"/>
                    </a:lnTo>
                    <a:lnTo>
                      <a:pt x="113" y="31"/>
                    </a:lnTo>
                    <a:lnTo>
                      <a:pt x="106" y="23"/>
                    </a:lnTo>
                    <a:lnTo>
                      <a:pt x="96" y="18"/>
                    </a:lnTo>
                    <a:lnTo>
                      <a:pt x="82" y="16"/>
                    </a:lnTo>
                    <a:close/>
                    <a:moveTo>
                      <a:pt x="81" y="0"/>
                    </a:moveTo>
                    <a:lnTo>
                      <a:pt x="96" y="2"/>
                    </a:lnTo>
                    <a:lnTo>
                      <a:pt x="107" y="6"/>
                    </a:lnTo>
                    <a:lnTo>
                      <a:pt x="116" y="12"/>
                    </a:lnTo>
                    <a:lnTo>
                      <a:pt x="122" y="20"/>
                    </a:lnTo>
                    <a:lnTo>
                      <a:pt x="126" y="29"/>
                    </a:lnTo>
                    <a:lnTo>
                      <a:pt x="127" y="39"/>
                    </a:lnTo>
                    <a:lnTo>
                      <a:pt x="126" y="50"/>
                    </a:lnTo>
                    <a:lnTo>
                      <a:pt x="121" y="60"/>
                    </a:lnTo>
                    <a:lnTo>
                      <a:pt x="112" y="67"/>
                    </a:lnTo>
                    <a:lnTo>
                      <a:pt x="112" y="67"/>
                    </a:lnTo>
                    <a:lnTo>
                      <a:pt x="125" y="68"/>
                    </a:lnTo>
                    <a:lnTo>
                      <a:pt x="125" y="82"/>
                    </a:lnTo>
                    <a:lnTo>
                      <a:pt x="115" y="82"/>
                    </a:lnTo>
                    <a:lnTo>
                      <a:pt x="103" y="82"/>
                    </a:lnTo>
                    <a:lnTo>
                      <a:pt x="0" y="82"/>
                    </a:lnTo>
                    <a:lnTo>
                      <a:pt x="0" y="65"/>
                    </a:lnTo>
                    <a:lnTo>
                      <a:pt x="53" y="65"/>
                    </a:lnTo>
                    <a:lnTo>
                      <a:pt x="53" y="65"/>
                    </a:lnTo>
                    <a:lnTo>
                      <a:pt x="45" y="58"/>
                    </a:lnTo>
                    <a:lnTo>
                      <a:pt x="40" y="49"/>
                    </a:lnTo>
                    <a:lnTo>
                      <a:pt x="38" y="36"/>
                    </a:lnTo>
                    <a:lnTo>
                      <a:pt x="40" y="24"/>
                    </a:lnTo>
                    <a:lnTo>
                      <a:pt x="46" y="15"/>
                    </a:lnTo>
                    <a:lnTo>
                      <a:pt x="55" y="7"/>
                    </a:lnTo>
                    <a:lnTo>
                      <a:pt x="67" y="2"/>
                    </a:lnTo>
                    <a:lnTo>
                      <a:pt x="8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0" name="Freeform 337"/>
              <p:cNvSpPr>
                <a:spLocks noEditPoints="1"/>
              </p:cNvSpPr>
              <p:nvPr/>
            </p:nvSpPr>
            <p:spPr bwMode="auto">
              <a:xfrm>
                <a:off x="1939925" y="3690938"/>
                <a:ext cx="141288" cy="106362"/>
              </a:xfrm>
              <a:custGeom>
                <a:avLst/>
                <a:gdLst>
                  <a:gd name="T0" fmla="*/ 43 w 89"/>
                  <a:gd name="T1" fmla="*/ 16 h 67"/>
                  <a:gd name="T2" fmla="*/ 43 w 89"/>
                  <a:gd name="T3" fmla="*/ 26 h 67"/>
                  <a:gd name="T4" fmla="*/ 45 w 89"/>
                  <a:gd name="T5" fmla="*/ 36 h 67"/>
                  <a:gd name="T6" fmla="*/ 48 w 89"/>
                  <a:gd name="T7" fmla="*/ 44 h 67"/>
                  <a:gd name="T8" fmla="*/ 55 w 89"/>
                  <a:gd name="T9" fmla="*/ 50 h 67"/>
                  <a:gd name="T10" fmla="*/ 63 w 89"/>
                  <a:gd name="T11" fmla="*/ 52 h 67"/>
                  <a:gd name="T12" fmla="*/ 67 w 89"/>
                  <a:gd name="T13" fmla="*/ 51 h 67"/>
                  <a:gd name="T14" fmla="*/ 71 w 89"/>
                  <a:gd name="T15" fmla="*/ 50 h 67"/>
                  <a:gd name="T16" fmla="*/ 73 w 89"/>
                  <a:gd name="T17" fmla="*/ 49 h 67"/>
                  <a:gd name="T18" fmla="*/ 75 w 89"/>
                  <a:gd name="T19" fmla="*/ 46 h 67"/>
                  <a:gd name="T20" fmla="*/ 77 w 89"/>
                  <a:gd name="T21" fmla="*/ 44 h 67"/>
                  <a:gd name="T22" fmla="*/ 78 w 89"/>
                  <a:gd name="T23" fmla="*/ 41 h 67"/>
                  <a:gd name="T24" fmla="*/ 78 w 89"/>
                  <a:gd name="T25" fmla="*/ 37 h 67"/>
                  <a:gd name="T26" fmla="*/ 76 w 89"/>
                  <a:gd name="T27" fmla="*/ 28 h 67"/>
                  <a:gd name="T28" fmla="*/ 71 w 89"/>
                  <a:gd name="T29" fmla="*/ 21 h 67"/>
                  <a:gd name="T30" fmla="*/ 64 w 89"/>
                  <a:gd name="T31" fmla="*/ 17 h 67"/>
                  <a:gd name="T32" fmla="*/ 61 w 89"/>
                  <a:gd name="T33" fmla="*/ 16 h 67"/>
                  <a:gd name="T34" fmla="*/ 59 w 89"/>
                  <a:gd name="T35" fmla="*/ 16 h 67"/>
                  <a:gd name="T36" fmla="*/ 43 w 89"/>
                  <a:gd name="T37" fmla="*/ 16 h 67"/>
                  <a:gd name="T38" fmla="*/ 87 w 89"/>
                  <a:gd name="T39" fmla="*/ 0 h 67"/>
                  <a:gd name="T40" fmla="*/ 87 w 89"/>
                  <a:gd name="T41" fmla="*/ 14 h 67"/>
                  <a:gd name="T42" fmla="*/ 77 w 89"/>
                  <a:gd name="T43" fmla="*/ 15 h 67"/>
                  <a:gd name="T44" fmla="*/ 77 w 89"/>
                  <a:gd name="T45" fmla="*/ 15 h 67"/>
                  <a:gd name="T46" fmla="*/ 83 w 89"/>
                  <a:gd name="T47" fmla="*/ 21 h 67"/>
                  <a:gd name="T48" fmla="*/ 87 w 89"/>
                  <a:gd name="T49" fmla="*/ 30 h 67"/>
                  <a:gd name="T50" fmla="*/ 89 w 89"/>
                  <a:gd name="T51" fmla="*/ 41 h 67"/>
                  <a:gd name="T52" fmla="*/ 87 w 89"/>
                  <a:gd name="T53" fmla="*/ 53 h 67"/>
                  <a:gd name="T54" fmla="*/ 82 w 89"/>
                  <a:gd name="T55" fmla="*/ 61 h 67"/>
                  <a:gd name="T56" fmla="*/ 74 w 89"/>
                  <a:gd name="T57" fmla="*/ 65 h 67"/>
                  <a:gd name="T58" fmla="*/ 65 w 89"/>
                  <a:gd name="T59" fmla="*/ 67 h 67"/>
                  <a:gd name="T60" fmla="*/ 54 w 89"/>
                  <a:gd name="T61" fmla="*/ 65 h 67"/>
                  <a:gd name="T62" fmla="*/ 44 w 89"/>
                  <a:gd name="T63" fmla="*/ 59 h 67"/>
                  <a:gd name="T64" fmla="*/ 38 w 89"/>
                  <a:gd name="T65" fmla="*/ 48 h 67"/>
                  <a:gd name="T66" fmla="*/ 34 w 89"/>
                  <a:gd name="T67" fmla="*/ 34 h 67"/>
                  <a:gd name="T68" fmla="*/ 32 w 89"/>
                  <a:gd name="T69" fmla="*/ 16 h 67"/>
                  <a:gd name="T70" fmla="*/ 31 w 89"/>
                  <a:gd name="T71" fmla="*/ 16 h 67"/>
                  <a:gd name="T72" fmla="*/ 26 w 89"/>
                  <a:gd name="T73" fmla="*/ 17 h 67"/>
                  <a:gd name="T74" fmla="*/ 21 w 89"/>
                  <a:gd name="T75" fmla="*/ 18 h 67"/>
                  <a:gd name="T76" fmla="*/ 16 w 89"/>
                  <a:gd name="T77" fmla="*/ 21 h 67"/>
                  <a:gd name="T78" fmla="*/ 13 w 89"/>
                  <a:gd name="T79" fmla="*/ 27 h 67"/>
                  <a:gd name="T80" fmla="*/ 11 w 89"/>
                  <a:gd name="T81" fmla="*/ 35 h 67"/>
                  <a:gd name="T82" fmla="*/ 13 w 89"/>
                  <a:gd name="T83" fmla="*/ 47 h 67"/>
                  <a:gd name="T84" fmla="*/ 18 w 89"/>
                  <a:gd name="T85" fmla="*/ 58 h 67"/>
                  <a:gd name="T86" fmla="*/ 7 w 89"/>
                  <a:gd name="T87" fmla="*/ 61 h 67"/>
                  <a:gd name="T88" fmla="*/ 2 w 89"/>
                  <a:gd name="T89" fmla="*/ 49 h 67"/>
                  <a:gd name="T90" fmla="*/ 0 w 89"/>
                  <a:gd name="T91" fmla="*/ 33 h 67"/>
                  <a:gd name="T92" fmla="*/ 1 w 89"/>
                  <a:gd name="T93" fmla="*/ 22 h 67"/>
                  <a:gd name="T94" fmla="*/ 5 w 89"/>
                  <a:gd name="T95" fmla="*/ 13 h 67"/>
                  <a:gd name="T96" fmla="*/ 11 w 89"/>
                  <a:gd name="T97" fmla="*/ 7 h 67"/>
                  <a:gd name="T98" fmla="*/ 18 w 89"/>
                  <a:gd name="T99" fmla="*/ 4 h 67"/>
                  <a:gd name="T100" fmla="*/ 26 w 89"/>
                  <a:gd name="T101" fmla="*/ 2 h 67"/>
                  <a:gd name="T102" fmla="*/ 34 w 89"/>
                  <a:gd name="T103" fmla="*/ 1 h 67"/>
                  <a:gd name="T104" fmla="*/ 67 w 89"/>
                  <a:gd name="T105" fmla="*/ 1 h 67"/>
                  <a:gd name="T106" fmla="*/ 78 w 89"/>
                  <a:gd name="T107" fmla="*/ 1 h 67"/>
                  <a:gd name="T108" fmla="*/ 87 w 89"/>
                  <a:gd name="T10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67">
                    <a:moveTo>
                      <a:pt x="43" y="16"/>
                    </a:moveTo>
                    <a:lnTo>
                      <a:pt x="43" y="26"/>
                    </a:lnTo>
                    <a:lnTo>
                      <a:pt x="45" y="36"/>
                    </a:lnTo>
                    <a:lnTo>
                      <a:pt x="48" y="44"/>
                    </a:lnTo>
                    <a:lnTo>
                      <a:pt x="55" y="50"/>
                    </a:lnTo>
                    <a:lnTo>
                      <a:pt x="63" y="52"/>
                    </a:lnTo>
                    <a:lnTo>
                      <a:pt x="67" y="51"/>
                    </a:lnTo>
                    <a:lnTo>
                      <a:pt x="71" y="50"/>
                    </a:lnTo>
                    <a:lnTo>
                      <a:pt x="73" y="49"/>
                    </a:lnTo>
                    <a:lnTo>
                      <a:pt x="75" y="46"/>
                    </a:lnTo>
                    <a:lnTo>
                      <a:pt x="77" y="44"/>
                    </a:lnTo>
                    <a:lnTo>
                      <a:pt x="78" y="41"/>
                    </a:lnTo>
                    <a:lnTo>
                      <a:pt x="78" y="37"/>
                    </a:lnTo>
                    <a:lnTo>
                      <a:pt x="76" y="28"/>
                    </a:lnTo>
                    <a:lnTo>
                      <a:pt x="71" y="21"/>
                    </a:lnTo>
                    <a:lnTo>
                      <a:pt x="64" y="17"/>
                    </a:lnTo>
                    <a:lnTo>
                      <a:pt x="61" y="16"/>
                    </a:lnTo>
                    <a:lnTo>
                      <a:pt x="59" y="16"/>
                    </a:lnTo>
                    <a:lnTo>
                      <a:pt x="43" y="16"/>
                    </a:lnTo>
                    <a:close/>
                    <a:moveTo>
                      <a:pt x="87" y="0"/>
                    </a:moveTo>
                    <a:lnTo>
                      <a:pt x="87" y="14"/>
                    </a:lnTo>
                    <a:lnTo>
                      <a:pt x="77" y="15"/>
                    </a:lnTo>
                    <a:lnTo>
                      <a:pt x="77" y="15"/>
                    </a:lnTo>
                    <a:lnTo>
                      <a:pt x="83" y="21"/>
                    </a:lnTo>
                    <a:lnTo>
                      <a:pt x="87" y="30"/>
                    </a:lnTo>
                    <a:lnTo>
                      <a:pt x="89" y="41"/>
                    </a:lnTo>
                    <a:lnTo>
                      <a:pt x="87" y="53"/>
                    </a:lnTo>
                    <a:lnTo>
                      <a:pt x="82" y="61"/>
                    </a:lnTo>
                    <a:lnTo>
                      <a:pt x="74" y="65"/>
                    </a:lnTo>
                    <a:lnTo>
                      <a:pt x="65" y="67"/>
                    </a:lnTo>
                    <a:lnTo>
                      <a:pt x="54" y="65"/>
                    </a:lnTo>
                    <a:lnTo>
                      <a:pt x="44" y="59"/>
                    </a:lnTo>
                    <a:lnTo>
                      <a:pt x="38" y="48"/>
                    </a:lnTo>
                    <a:lnTo>
                      <a:pt x="34" y="34"/>
                    </a:lnTo>
                    <a:lnTo>
                      <a:pt x="32" y="16"/>
                    </a:lnTo>
                    <a:lnTo>
                      <a:pt x="31" y="16"/>
                    </a:lnTo>
                    <a:lnTo>
                      <a:pt x="26" y="17"/>
                    </a:lnTo>
                    <a:lnTo>
                      <a:pt x="21" y="18"/>
                    </a:lnTo>
                    <a:lnTo>
                      <a:pt x="16" y="21"/>
                    </a:lnTo>
                    <a:lnTo>
                      <a:pt x="13" y="27"/>
                    </a:lnTo>
                    <a:lnTo>
                      <a:pt x="11" y="35"/>
                    </a:lnTo>
                    <a:lnTo>
                      <a:pt x="13" y="47"/>
                    </a:lnTo>
                    <a:lnTo>
                      <a:pt x="18" y="58"/>
                    </a:lnTo>
                    <a:lnTo>
                      <a:pt x="7" y="61"/>
                    </a:lnTo>
                    <a:lnTo>
                      <a:pt x="2" y="49"/>
                    </a:lnTo>
                    <a:lnTo>
                      <a:pt x="0" y="33"/>
                    </a:lnTo>
                    <a:lnTo>
                      <a:pt x="1" y="22"/>
                    </a:lnTo>
                    <a:lnTo>
                      <a:pt x="5" y="13"/>
                    </a:lnTo>
                    <a:lnTo>
                      <a:pt x="11" y="7"/>
                    </a:lnTo>
                    <a:lnTo>
                      <a:pt x="18" y="4"/>
                    </a:lnTo>
                    <a:lnTo>
                      <a:pt x="26" y="2"/>
                    </a:lnTo>
                    <a:lnTo>
                      <a:pt x="34" y="1"/>
                    </a:lnTo>
                    <a:lnTo>
                      <a:pt x="67" y="1"/>
                    </a:lnTo>
                    <a:lnTo>
                      <a:pt x="78" y="1"/>
                    </a:lnTo>
                    <a:lnTo>
                      <a:pt x="8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1" name="Freeform 338"/>
              <p:cNvSpPr>
                <a:spLocks/>
              </p:cNvSpPr>
              <p:nvPr/>
            </p:nvSpPr>
            <p:spPr bwMode="auto">
              <a:xfrm>
                <a:off x="1909763" y="3567113"/>
                <a:ext cx="171450" cy="80962"/>
              </a:xfrm>
              <a:custGeom>
                <a:avLst/>
                <a:gdLst>
                  <a:gd name="T0" fmla="*/ 21 w 108"/>
                  <a:gd name="T1" fmla="*/ 0 h 51"/>
                  <a:gd name="T2" fmla="*/ 32 w 108"/>
                  <a:gd name="T3" fmla="*/ 0 h 51"/>
                  <a:gd name="T4" fmla="*/ 32 w 108"/>
                  <a:gd name="T5" fmla="*/ 23 h 51"/>
                  <a:gd name="T6" fmla="*/ 79 w 108"/>
                  <a:gd name="T7" fmla="*/ 23 h 51"/>
                  <a:gd name="T8" fmla="*/ 88 w 108"/>
                  <a:gd name="T9" fmla="*/ 22 h 51"/>
                  <a:gd name="T10" fmla="*/ 94 w 108"/>
                  <a:gd name="T11" fmla="*/ 18 h 51"/>
                  <a:gd name="T12" fmla="*/ 96 w 108"/>
                  <a:gd name="T13" fmla="*/ 11 h 51"/>
                  <a:gd name="T14" fmla="*/ 95 w 108"/>
                  <a:gd name="T15" fmla="*/ 7 h 51"/>
                  <a:gd name="T16" fmla="*/ 95 w 108"/>
                  <a:gd name="T17" fmla="*/ 3 h 51"/>
                  <a:gd name="T18" fmla="*/ 94 w 108"/>
                  <a:gd name="T19" fmla="*/ 1 h 51"/>
                  <a:gd name="T20" fmla="*/ 106 w 108"/>
                  <a:gd name="T21" fmla="*/ 1 h 51"/>
                  <a:gd name="T22" fmla="*/ 107 w 108"/>
                  <a:gd name="T23" fmla="*/ 5 h 51"/>
                  <a:gd name="T24" fmla="*/ 108 w 108"/>
                  <a:gd name="T25" fmla="*/ 10 h 51"/>
                  <a:gd name="T26" fmla="*/ 108 w 108"/>
                  <a:gd name="T27" fmla="*/ 15 h 51"/>
                  <a:gd name="T28" fmla="*/ 107 w 108"/>
                  <a:gd name="T29" fmla="*/ 25 h 51"/>
                  <a:gd name="T30" fmla="*/ 102 w 108"/>
                  <a:gd name="T31" fmla="*/ 32 h 51"/>
                  <a:gd name="T32" fmla="*/ 93 w 108"/>
                  <a:gd name="T33" fmla="*/ 36 h 51"/>
                  <a:gd name="T34" fmla="*/ 80 w 108"/>
                  <a:gd name="T35" fmla="*/ 38 h 51"/>
                  <a:gd name="T36" fmla="*/ 32 w 108"/>
                  <a:gd name="T37" fmla="*/ 38 h 51"/>
                  <a:gd name="T38" fmla="*/ 32 w 108"/>
                  <a:gd name="T39" fmla="*/ 51 h 51"/>
                  <a:gd name="T40" fmla="*/ 21 w 108"/>
                  <a:gd name="T41" fmla="*/ 51 h 51"/>
                  <a:gd name="T42" fmla="*/ 21 w 108"/>
                  <a:gd name="T43" fmla="*/ 38 h 51"/>
                  <a:gd name="T44" fmla="*/ 5 w 108"/>
                  <a:gd name="T45" fmla="*/ 38 h 51"/>
                  <a:gd name="T46" fmla="*/ 0 w 108"/>
                  <a:gd name="T47" fmla="*/ 23 h 51"/>
                  <a:gd name="T48" fmla="*/ 21 w 108"/>
                  <a:gd name="T49" fmla="*/ 23 h 51"/>
                  <a:gd name="T50" fmla="*/ 21 w 108"/>
                  <a:gd name="T5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8" h="51">
                    <a:moveTo>
                      <a:pt x="21" y="0"/>
                    </a:moveTo>
                    <a:lnTo>
                      <a:pt x="32" y="0"/>
                    </a:lnTo>
                    <a:lnTo>
                      <a:pt x="32" y="23"/>
                    </a:lnTo>
                    <a:lnTo>
                      <a:pt x="79" y="23"/>
                    </a:lnTo>
                    <a:lnTo>
                      <a:pt x="88" y="22"/>
                    </a:lnTo>
                    <a:lnTo>
                      <a:pt x="94" y="18"/>
                    </a:lnTo>
                    <a:lnTo>
                      <a:pt x="96" y="11"/>
                    </a:lnTo>
                    <a:lnTo>
                      <a:pt x="95" y="7"/>
                    </a:lnTo>
                    <a:lnTo>
                      <a:pt x="95" y="3"/>
                    </a:lnTo>
                    <a:lnTo>
                      <a:pt x="94" y="1"/>
                    </a:lnTo>
                    <a:lnTo>
                      <a:pt x="106" y="1"/>
                    </a:lnTo>
                    <a:lnTo>
                      <a:pt x="107" y="5"/>
                    </a:lnTo>
                    <a:lnTo>
                      <a:pt x="108" y="10"/>
                    </a:lnTo>
                    <a:lnTo>
                      <a:pt x="108" y="15"/>
                    </a:lnTo>
                    <a:lnTo>
                      <a:pt x="107" y="25"/>
                    </a:lnTo>
                    <a:lnTo>
                      <a:pt x="102" y="32"/>
                    </a:lnTo>
                    <a:lnTo>
                      <a:pt x="93" y="36"/>
                    </a:lnTo>
                    <a:lnTo>
                      <a:pt x="80" y="38"/>
                    </a:lnTo>
                    <a:lnTo>
                      <a:pt x="32" y="38"/>
                    </a:lnTo>
                    <a:lnTo>
                      <a:pt x="32" y="51"/>
                    </a:lnTo>
                    <a:lnTo>
                      <a:pt x="21" y="51"/>
                    </a:lnTo>
                    <a:lnTo>
                      <a:pt x="21" y="38"/>
                    </a:lnTo>
                    <a:lnTo>
                      <a:pt x="5" y="38"/>
                    </a:lnTo>
                    <a:lnTo>
                      <a:pt x="0" y="23"/>
                    </a:lnTo>
                    <a:lnTo>
                      <a:pt x="21" y="23"/>
                    </a:lnTo>
                    <a:lnTo>
                      <a:pt x="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2" name="Freeform 339"/>
              <p:cNvSpPr>
                <a:spLocks noEditPoints="1"/>
              </p:cNvSpPr>
              <p:nvPr/>
            </p:nvSpPr>
            <p:spPr bwMode="auto">
              <a:xfrm>
                <a:off x="1889125" y="3525838"/>
                <a:ext cx="188913" cy="31750"/>
              </a:xfrm>
              <a:custGeom>
                <a:avLst/>
                <a:gdLst>
                  <a:gd name="T0" fmla="*/ 34 w 119"/>
                  <a:gd name="T1" fmla="*/ 2 h 20"/>
                  <a:gd name="T2" fmla="*/ 119 w 119"/>
                  <a:gd name="T3" fmla="*/ 2 h 20"/>
                  <a:gd name="T4" fmla="*/ 119 w 119"/>
                  <a:gd name="T5" fmla="*/ 18 h 20"/>
                  <a:gd name="T6" fmla="*/ 34 w 119"/>
                  <a:gd name="T7" fmla="*/ 18 h 20"/>
                  <a:gd name="T8" fmla="*/ 34 w 119"/>
                  <a:gd name="T9" fmla="*/ 2 h 20"/>
                  <a:gd name="T10" fmla="*/ 10 w 119"/>
                  <a:gd name="T11" fmla="*/ 0 h 20"/>
                  <a:gd name="T12" fmla="*/ 13 w 119"/>
                  <a:gd name="T13" fmla="*/ 1 h 20"/>
                  <a:gd name="T14" fmla="*/ 16 w 119"/>
                  <a:gd name="T15" fmla="*/ 2 h 20"/>
                  <a:gd name="T16" fmla="*/ 18 w 119"/>
                  <a:gd name="T17" fmla="*/ 4 h 20"/>
                  <a:gd name="T18" fmla="*/ 19 w 119"/>
                  <a:gd name="T19" fmla="*/ 7 h 20"/>
                  <a:gd name="T20" fmla="*/ 19 w 119"/>
                  <a:gd name="T21" fmla="*/ 10 h 20"/>
                  <a:gd name="T22" fmla="*/ 19 w 119"/>
                  <a:gd name="T23" fmla="*/ 13 h 20"/>
                  <a:gd name="T24" fmla="*/ 18 w 119"/>
                  <a:gd name="T25" fmla="*/ 16 h 20"/>
                  <a:gd name="T26" fmla="*/ 16 w 119"/>
                  <a:gd name="T27" fmla="*/ 18 h 20"/>
                  <a:gd name="T28" fmla="*/ 13 w 119"/>
                  <a:gd name="T29" fmla="*/ 19 h 20"/>
                  <a:gd name="T30" fmla="*/ 10 w 119"/>
                  <a:gd name="T31" fmla="*/ 20 h 20"/>
                  <a:gd name="T32" fmla="*/ 7 w 119"/>
                  <a:gd name="T33" fmla="*/ 19 h 20"/>
                  <a:gd name="T34" fmla="*/ 4 w 119"/>
                  <a:gd name="T35" fmla="*/ 18 h 20"/>
                  <a:gd name="T36" fmla="*/ 2 w 119"/>
                  <a:gd name="T37" fmla="*/ 16 h 20"/>
                  <a:gd name="T38" fmla="*/ 1 w 119"/>
                  <a:gd name="T39" fmla="*/ 13 h 20"/>
                  <a:gd name="T40" fmla="*/ 0 w 119"/>
                  <a:gd name="T41" fmla="*/ 10 h 20"/>
                  <a:gd name="T42" fmla="*/ 1 w 119"/>
                  <a:gd name="T43" fmla="*/ 7 h 20"/>
                  <a:gd name="T44" fmla="*/ 2 w 119"/>
                  <a:gd name="T45" fmla="*/ 4 h 20"/>
                  <a:gd name="T46" fmla="*/ 4 w 119"/>
                  <a:gd name="T47" fmla="*/ 2 h 20"/>
                  <a:gd name="T48" fmla="*/ 7 w 119"/>
                  <a:gd name="T49" fmla="*/ 1 h 20"/>
                  <a:gd name="T50" fmla="*/ 10 w 119"/>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20">
                    <a:moveTo>
                      <a:pt x="34" y="2"/>
                    </a:moveTo>
                    <a:lnTo>
                      <a:pt x="119" y="2"/>
                    </a:lnTo>
                    <a:lnTo>
                      <a:pt x="119" y="18"/>
                    </a:lnTo>
                    <a:lnTo>
                      <a:pt x="34" y="18"/>
                    </a:lnTo>
                    <a:lnTo>
                      <a:pt x="34" y="2"/>
                    </a:lnTo>
                    <a:close/>
                    <a:moveTo>
                      <a:pt x="10" y="0"/>
                    </a:moveTo>
                    <a:lnTo>
                      <a:pt x="13" y="1"/>
                    </a:lnTo>
                    <a:lnTo>
                      <a:pt x="16" y="2"/>
                    </a:lnTo>
                    <a:lnTo>
                      <a:pt x="18" y="4"/>
                    </a:lnTo>
                    <a:lnTo>
                      <a:pt x="19" y="7"/>
                    </a:lnTo>
                    <a:lnTo>
                      <a:pt x="19" y="10"/>
                    </a:lnTo>
                    <a:lnTo>
                      <a:pt x="19" y="13"/>
                    </a:lnTo>
                    <a:lnTo>
                      <a:pt x="18" y="16"/>
                    </a:lnTo>
                    <a:lnTo>
                      <a:pt x="16" y="18"/>
                    </a:lnTo>
                    <a:lnTo>
                      <a:pt x="13" y="19"/>
                    </a:lnTo>
                    <a:lnTo>
                      <a:pt x="10" y="20"/>
                    </a:lnTo>
                    <a:lnTo>
                      <a:pt x="7" y="19"/>
                    </a:lnTo>
                    <a:lnTo>
                      <a:pt x="4" y="18"/>
                    </a:lnTo>
                    <a:lnTo>
                      <a:pt x="2" y="16"/>
                    </a:lnTo>
                    <a:lnTo>
                      <a:pt x="1" y="13"/>
                    </a:lnTo>
                    <a:lnTo>
                      <a:pt x="0" y="10"/>
                    </a:lnTo>
                    <a:lnTo>
                      <a:pt x="1" y="7"/>
                    </a:lnTo>
                    <a:lnTo>
                      <a:pt x="2" y="4"/>
                    </a:lnTo>
                    <a:lnTo>
                      <a:pt x="4" y="2"/>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3" name="Freeform 340"/>
              <p:cNvSpPr>
                <a:spLocks noEditPoints="1"/>
              </p:cNvSpPr>
              <p:nvPr/>
            </p:nvSpPr>
            <p:spPr bwMode="auto">
              <a:xfrm>
                <a:off x="1939925" y="3370263"/>
                <a:ext cx="141288" cy="131762"/>
              </a:xfrm>
              <a:custGeom>
                <a:avLst/>
                <a:gdLst>
                  <a:gd name="T0" fmla="*/ 44 w 89"/>
                  <a:gd name="T1" fmla="*/ 16 h 83"/>
                  <a:gd name="T2" fmla="*/ 35 w 89"/>
                  <a:gd name="T3" fmla="*/ 17 h 83"/>
                  <a:gd name="T4" fmla="*/ 26 w 89"/>
                  <a:gd name="T5" fmla="*/ 20 h 83"/>
                  <a:gd name="T6" fmla="*/ 19 w 89"/>
                  <a:gd name="T7" fmla="*/ 25 h 83"/>
                  <a:gd name="T8" fmla="*/ 14 w 89"/>
                  <a:gd name="T9" fmla="*/ 32 h 83"/>
                  <a:gd name="T10" fmla="*/ 12 w 89"/>
                  <a:gd name="T11" fmla="*/ 41 h 83"/>
                  <a:gd name="T12" fmla="*/ 13 w 89"/>
                  <a:gd name="T13" fmla="*/ 51 h 83"/>
                  <a:gd name="T14" fmla="*/ 18 w 89"/>
                  <a:gd name="T15" fmla="*/ 58 h 83"/>
                  <a:gd name="T16" fmla="*/ 26 w 89"/>
                  <a:gd name="T17" fmla="*/ 63 h 83"/>
                  <a:gd name="T18" fmla="*/ 35 w 89"/>
                  <a:gd name="T19" fmla="*/ 66 h 83"/>
                  <a:gd name="T20" fmla="*/ 44 w 89"/>
                  <a:gd name="T21" fmla="*/ 67 h 83"/>
                  <a:gd name="T22" fmla="*/ 58 w 89"/>
                  <a:gd name="T23" fmla="*/ 65 h 83"/>
                  <a:gd name="T24" fmla="*/ 68 w 89"/>
                  <a:gd name="T25" fmla="*/ 60 h 83"/>
                  <a:gd name="T26" fmla="*/ 75 w 89"/>
                  <a:gd name="T27" fmla="*/ 52 h 83"/>
                  <a:gd name="T28" fmla="*/ 78 w 89"/>
                  <a:gd name="T29" fmla="*/ 42 h 83"/>
                  <a:gd name="T30" fmla="*/ 75 w 89"/>
                  <a:gd name="T31" fmla="*/ 32 h 83"/>
                  <a:gd name="T32" fmla="*/ 68 w 89"/>
                  <a:gd name="T33" fmla="*/ 23 h 83"/>
                  <a:gd name="T34" fmla="*/ 58 w 89"/>
                  <a:gd name="T35" fmla="*/ 18 h 83"/>
                  <a:gd name="T36" fmla="*/ 44 w 89"/>
                  <a:gd name="T37" fmla="*/ 16 h 83"/>
                  <a:gd name="T38" fmla="*/ 43 w 89"/>
                  <a:gd name="T39" fmla="*/ 0 h 83"/>
                  <a:gd name="T40" fmla="*/ 59 w 89"/>
                  <a:gd name="T41" fmla="*/ 2 h 83"/>
                  <a:gd name="T42" fmla="*/ 70 w 89"/>
                  <a:gd name="T43" fmla="*/ 7 h 83"/>
                  <a:gd name="T44" fmla="*/ 79 w 89"/>
                  <a:gd name="T45" fmla="*/ 14 h 83"/>
                  <a:gd name="T46" fmla="*/ 85 w 89"/>
                  <a:gd name="T47" fmla="*/ 23 h 83"/>
                  <a:gd name="T48" fmla="*/ 88 w 89"/>
                  <a:gd name="T49" fmla="*/ 32 h 83"/>
                  <a:gd name="T50" fmla="*/ 89 w 89"/>
                  <a:gd name="T51" fmla="*/ 43 h 83"/>
                  <a:gd name="T52" fmla="*/ 87 w 89"/>
                  <a:gd name="T53" fmla="*/ 55 h 83"/>
                  <a:gd name="T54" fmla="*/ 82 w 89"/>
                  <a:gd name="T55" fmla="*/ 67 h 83"/>
                  <a:gd name="T56" fmla="*/ 73 w 89"/>
                  <a:gd name="T57" fmla="*/ 75 h 83"/>
                  <a:gd name="T58" fmla="*/ 61 w 89"/>
                  <a:gd name="T59" fmla="*/ 81 h 83"/>
                  <a:gd name="T60" fmla="*/ 45 w 89"/>
                  <a:gd name="T61" fmla="*/ 83 h 83"/>
                  <a:gd name="T62" fmla="*/ 29 w 89"/>
                  <a:gd name="T63" fmla="*/ 81 h 83"/>
                  <a:gd name="T64" fmla="*/ 17 w 89"/>
                  <a:gd name="T65" fmla="*/ 75 h 83"/>
                  <a:gd name="T66" fmla="*/ 8 w 89"/>
                  <a:gd name="T67" fmla="*/ 66 h 83"/>
                  <a:gd name="T68" fmla="*/ 2 w 89"/>
                  <a:gd name="T69" fmla="*/ 54 h 83"/>
                  <a:gd name="T70" fmla="*/ 0 w 89"/>
                  <a:gd name="T71" fmla="*/ 41 h 83"/>
                  <a:gd name="T72" fmla="*/ 2 w 89"/>
                  <a:gd name="T73" fmla="*/ 28 h 83"/>
                  <a:gd name="T74" fmla="*/ 8 w 89"/>
                  <a:gd name="T75" fmla="*/ 16 h 83"/>
                  <a:gd name="T76" fmla="*/ 17 w 89"/>
                  <a:gd name="T77" fmla="*/ 8 h 83"/>
                  <a:gd name="T78" fmla="*/ 29 w 89"/>
                  <a:gd name="T79" fmla="*/ 2 h 83"/>
                  <a:gd name="T80" fmla="*/ 43 w 89"/>
                  <a:gd name="T8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 h="83">
                    <a:moveTo>
                      <a:pt x="44" y="16"/>
                    </a:moveTo>
                    <a:lnTo>
                      <a:pt x="35" y="17"/>
                    </a:lnTo>
                    <a:lnTo>
                      <a:pt x="26" y="20"/>
                    </a:lnTo>
                    <a:lnTo>
                      <a:pt x="19" y="25"/>
                    </a:lnTo>
                    <a:lnTo>
                      <a:pt x="14" y="32"/>
                    </a:lnTo>
                    <a:lnTo>
                      <a:pt x="12" y="41"/>
                    </a:lnTo>
                    <a:lnTo>
                      <a:pt x="13" y="51"/>
                    </a:lnTo>
                    <a:lnTo>
                      <a:pt x="18" y="58"/>
                    </a:lnTo>
                    <a:lnTo>
                      <a:pt x="26" y="63"/>
                    </a:lnTo>
                    <a:lnTo>
                      <a:pt x="35" y="66"/>
                    </a:lnTo>
                    <a:lnTo>
                      <a:pt x="44" y="67"/>
                    </a:lnTo>
                    <a:lnTo>
                      <a:pt x="58" y="65"/>
                    </a:lnTo>
                    <a:lnTo>
                      <a:pt x="68" y="60"/>
                    </a:lnTo>
                    <a:lnTo>
                      <a:pt x="75" y="52"/>
                    </a:lnTo>
                    <a:lnTo>
                      <a:pt x="78" y="42"/>
                    </a:lnTo>
                    <a:lnTo>
                      <a:pt x="75" y="32"/>
                    </a:lnTo>
                    <a:lnTo>
                      <a:pt x="68" y="23"/>
                    </a:lnTo>
                    <a:lnTo>
                      <a:pt x="58" y="18"/>
                    </a:lnTo>
                    <a:lnTo>
                      <a:pt x="44" y="16"/>
                    </a:lnTo>
                    <a:close/>
                    <a:moveTo>
                      <a:pt x="43" y="0"/>
                    </a:moveTo>
                    <a:lnTo>
                      <a:pt x="59" y="2"/>
                    </a:lnTo>
                    <a:lnTo>
                      <a:pt x="70" y="7"/>
                    </a:lnTo>
                    <a:lnTo>
                      <a:pt x="79" y="14"/>
                    </a:lnTo>
                    <a:lnTo>
                      <a:pt x="85" y="23"/>
                    </a:lnTo>
                    <a:lnTo>
                      <a:pt x="88" y="32"/>
                    </a:lnTo>
                    <a:lnTo>
                      <a:pt x="89" y="43"/>
                    </a:lnTo>
                    <a:lnTo>
                      <a:pt x="87" y="55"/>
                    </a:lnTo>
                    <a:lnTo>
                      <a:pt x="82" y="67"/>
                    </a:lnTo>
                    <a:lnTo>
                      <a:pt x="73" y="75"/>
                    </a:lnTo>
                    <a:lnTo>
                      <a:pt x="61" y="81"/>
                    </a:lnTo>
                    <a:lnTo>
                      <a:pt x="45" y="83"/>
                    </a:lnTo>
                    <a:lnTo>
                      <a:pt x="29" y="81"/>
                    </a:lnTo>
                    <a:lnTo>
                      <a:pt x="17" y="75"/>
                    </a:lnTo>
                    <a:lnTo>
                      <a:pt x="8" y="66"/>
                    </a:lnTo>
                    <a:lnTo>
                      <a:pt x="2" y="54"/>
                    </a:lnTo>
                    <a:lnTo>
                      <a:pt x="0" y="41"/>
                    </a:lnTo>
                    <a:lnTo>
                      <a:pt x="2" y="28"/>
                    </a:lnTo>
                    <a:lnTo>
                      <a:pt x="8" y="16"/>
                    </a:lnTo>
                    <a:lnTo>
                      <a:pt x="17" y="8"/>
                    </a:lnTo>
                    <a:lnTo>
                      <a:pt x="29" y="2"/>
                    </a:lnTo>
                    <a:lnTo>
                      <a:pt x="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4" name="Freeform 341"/>
              <p:cNvSpPr>
                <a:spLocks/>
              </p:cNvSpPr>
              <p:nvPr/>
            </p:nvSpPr>
            <p:spPr bwMode="auto">
              <a:xfrm>
                <a:off x="1939925" y="3224213"/>
                <a:ext cx="138113" cy="114300"/>
              </a:xfrm>
              <a:custGeom>
                <a:avLst/>
                <a:gdLst>
                  <a:gd name="T0" fmla="*/ 36 w 87"/>
                  <a:gd name="T1" fmla="*/ 0 h 72"/>
                  <a:gd name="T2" fmla="*/ 87 w 87"/>
                  <a:gd name="T3" fmla="*/ 0 h 72"/>
                  <a:gd name="T4" fmla="*/ 87 w 87"/>
                  <a:gd name="T5" fmla="*/ 15 h 72"/>
                  <a:gd name="T6" fmla="*/ 38 w 87"/>
                  <a:gd name="T7" fmla="*/ 15 h 72"/>
                  <a:gd name="T8" fmla="*/ 28 w 87"/>
                  <a:gd name="T9" fmla="*/ 16 h 72"/>
                  <a:gd name="T10" fmla="*/ 20 w 87"/>
                  <a:gd name="T11" fmla="*/ 19 h 72"/>
                  <a:gd name="T12" fmla="*/ 15 w 87"/>
                  <a:gd name="T13" fmla="*/ 26 h 72"/>
                  <a:gd name="T14" fmla="*/ 13 w 87"/>
                  <a:gd name="T15" fmla="*/ 35 h 72"/>
                  <a:gd name="T16" fmla="*/ 15 w 87"/>
                  <a:gd name="T17" fmla="*/ 44 h 72"/>
                  <a:gd name="T18" fmla="*/ 20 w 87"/>
                  <a:gd name="T19" fmla="*/ 51 h 72"/>
                  <a:gd name="T20" fmla="*/ 28 w 87"/>
                  <a:gd name="T21" fmla="*/ 55 h 72"/>
                  <a:gd name="T22" fmla="*/ 32 w 87"/>
                  <a:gd name="T23" fmla="*/ 56 h 72"/>
                  <a:gd name="T24" fmla="*/ 35 w 87"/>
                  <a:gd name="T25" fmla="*/ 56 h 72"/>
                  <a:gd name="T26" fmla="*/ 87 w 87"/>
                  <a:gd name="T27" fmla="*/ 56 h 72"/>
                  <a:gd name="T28" fmla="*/ 87 w 87"/>
                  <a:gd name="T29" fmla="*/ 72 h 72"/>
                  <a:gd name="T30" fmla="*/ 25 w 87"/>
                  <a:gd name="T31" fmla="*/ 72 h 72"/>
                  <a:gd name="T32" fmla="*/ 12 w 87"/>
                  <a:gd name="T33" fmla="*/ 72 h 72"/>
                  <a:gd name="T34" fmla="*/ 2 w 87"/>
                  <a:gd name="T35" fmla="*/ 72 h 72"/>
                  <a:gd name="T36" fmla="*/ 2 w 87"/>
                  <a:gd name="T37" fmla="*/ 59 h 72"/>
                  <a:gd name="T38" fmla="*/ 16 w 87"/>
                  <a:gd name="T39" fmla="*/ 58 h 72"/>
                  <a:gd name="T40" fmla="*/ 16 w 87"/>
                  <a:gd name="T41" fmla="*/ 58 h 72"/>
                  <a:gd name="T42" fmla="*/ 10 w 87"/>
                  <a:gd name="T43" fmla="*/ 53 h 72"/>
                  <a:gd name="T44" fmla="*/ 5 w 87"/>
                  <a:gd name="T45" fmla="*/ 47 h 72"/>
                  <a:gd name="T46" fmla="*/ 1 w 87"/>
                  <a:gd name="T47" fmla="*/ 39 h 72"/>
                  <a:gd name="T48" fmla="*/ 0 w 87"/>
                  <a:gd name="T49" fmla="*/ 30 h 72"/>
                  <a:gd name="T50" fmla="*/ 1 w 87"/>
                  <a:gd name="T51" fmla="*/ 23 h 72"/>
                  <a:gd name="T52" fmla="*/ 3 w 87"/>
                  <a:gd name="T53" fmla="*/ 17 h 72"/>
                  <a:gd name="T54" fmla="*/ 7 w 87"/>
                  <a:gd name="T55" fmla="*/ 10 h 72"/>
                  <a:gd name="T56" fmla="*/ 14 w 87"/>
                  <a:gd name="T57" fmla="*/ 5 h 72"/>
                  <a:gd name="T58" fmla="*/ 23 w 87"/>
                  <a:gd name="T59" fmla="*/ 1 h 72"/>
                  <a:gd name="T60" fmla="*/ 36 w 87"/>
                  <a:gd name="T6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72">
                    <a:moveTo>
                      <a:pt x="36" y="0"/>
                    </a:moveTo>
                    <a:lnTo>
                      <a:pt x="87" y="0"/>
                    </a:lnTo>
                    <a:lnTo>
                      <a:pt x="87" y="15"/>
                    </a:lnTo>
                    <a:lnTo>
                      <a:pt x="38" y="15"/>
                    </a:lnTo>
                    <a:lnTo>
                      <a:pt x="28" y="16"/>
                    </a:lnTo>
                    <a:lnTo>
                      <a:pt x="20" y="19"/>
                    </a:lnTo>
                    <a:lnTo>
                      <a:pt x="15" y="26"/>
                    </a:lnTo>
                    <a:lnTo>
                      <a:pt x="13" y="35"/>
                    </a:lnTo>
                    <a:lnTo>
                      <a:pt x="15" y="44"/>
                    </a:lnTo>
                    <a:lnTo>
                      <a:pt x="20" y="51"/>
                    </a:lnTo>
                    <a:lnTo>
                      <a:pt x="28" y="55"/>
                    </a:lnTo>
                    <a:lnTo>
                      <a:pt x="32" y="56"/>
                    </a:lnTo>
                    <a:lnTo>
                      <a:pt x="35" y="56"/>
                    </a:lnTo>
                    <a:lnTo>
                      <a:pt x="87" y="56"/>
                    </a:lnTo>
                    <a:lnTo>
                      <a:pt x="87" y="72"/>
                    </a:lnTo>
                    <a:lnTo>
                      <a:pt x="25" y="72"/>
                    </a:lnTo>
                    <a:lnTo>
                      <a:pt x="12" y="72"/>
                    </a:lnTo>
                    <a:lnTo>
                      <a:pt x="2" y="72"/>
                    </a:lnTo>
                    <a:lnTo>
                      <a:pt x="2" y="59"/>
                    </a:lnTo>
                    <a:lnTo>
                      <a:pt x="16" y="58"/>
                    </a:lnTo>
                    <a:lnTo>
                      <a:pt x="16" y="58"/>
                    </a:lnTo>
                    <a:lnTo>
                      <a:pt x="10" y="53"/>
                    </a:lnTo>
                    <a:lnTo>
                      <a:pt x="5" y="47"/>
                    </a:lnTo>
                    <a:lnTo>
                      <a:pt x="1" y="39"/>
                    </a:lnTo>
                    <a:lnTo>
                      <a:pt x="0" y="30"/>
                    </a:lnTo>
                    <a:lnTo>
                      <a:pt x="1" y="23"/>
                    </a:lnTo>
                    <a:lnTo>
                      <a:pt x="3" y="17"/>
                    </a:lnTo>
                    <a:lnTo>
                      <a:pt x="7" y="10"/>
                    </a:lnTo>
                    <a:lnTo>
                      <a:pt x="14" y="5"/>
                    </a:lnTo>
                    <a:lnTo>
                      <a:pt x="23" y="1"/>
                    </a:lnTo>
                    <a:lnTo>
                      <a:pt x="3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5" name="Freeform 342"/>
              <p:cNvSpPr>
                <a:spLocks/>
              </p:cNvSpPr>
              <p:nvPr/>
            </p:nvSpPr>
            <p:spPr bwMode="auto">
              <a:xfrm>
                <a:off x="1885950" y="3106738"/>
                <a:ext cx="203200" cy="95250"/>
              </a:xfrm>
              <a:custGeom>
                <a:avLst/>
                <a:gdLst>
                  <a:gd name="T0" fmla="*/ 0 w 128"/>
                  <a:gd name="T1" fmla="*/ 0 h 60"/>
                  <a:gd name="T2" fmla="*/ 128 w 128"/>
                  <a:gd name="T3" fmla="*/ 49 h 60"/>
                  <a:gd name="T4" fmla="*/ 128 w 128"/>
                  <a:gd name="T5" fmla="*/ 60 h 60"/>
                  <a:gd name="T6" fmla="*/ 0 w 128"/>
                  <a:gd name="T7" fmla="*/ 12 h 60"/>
                  <a:gd name="T8" fmla="*/ 0 w 128"/>
                  <a:gd name="T9" fmla="*/ 0 h 60"/>
                </a:gdLst>
                <a:ahLst/>
                <a:cxnLst>
                  <a:cxn ang="0">
                    <a:pos x="T0" y="T1"/>
                  </a:cxn>
                  <a:cxn ang="0">
                    <a:pos x="T2" y="T3"/>
                  </a:cxn>
                  <a:cxn ang="0">
                    <a:pos x="T4" y="T5"/>
                  </a:cxn>
                  <a:cxn ang="0">
                    <a:pos x="T6" y="T7"/>
                  </a:cxn>
                  <a:cxn ang="0">
                    <a:pos x="T8" y="T9"/>
                  </a:cxn>
                </a:cxnLst>
                <a:rect l="0" t="0" r="r" b="b"/>
                <a:pathLst>
                  <a:path w="128" h="60">
                    <a:moveTo>
                      <a:pt x="0" y="0"/>
                    </a:moveTo>
                    <a:lnTo>
                      <a:pt x="128" y="49"/>
                    </a:lnTo>
                    <a:lnTo>
                      <a:pt x="128" y="60"/>
                    </a:lnTo>
                    <a:lnTo>
                      <a:pt x="0" y="1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6" name="Freeform 343"/>
              <p:cNvSpPr>
                <a:spLocks/>
              </p:cNvSpPr>
              <p:nvPr/>
            </p:nvSpPr>
            <p:spPr bwMode="auto">
              <a:xfrm>
                <a:off x="1887538" y="3000375"/>
                <a:ext cx="193675" cy="112712"/>
              </a:xfrm>
              <a:custGeom>
                <a:avLst/>
                <a:gdLst>
                  <a:gd name="T0" fmla="*/ 88 w 122"/>
                  <a:gd name="T1" fmla="*/ 0 h 71"/>
                  <a:gd name="T2" fmla="*/ 99 w 122"/>
                  <a:gd name="T3" fmla="*/ 2 h 71"/>
                  <a:gd name="T4" fmla="*/ 108 w 122"/>
                  <a:gd name="T5" fmla="*/ 7 h 71"/>
                  <a:gd name="T6" fmla="*/ 116 w 122"/>
                  <a:gd name="T7" fmla="*/ 15 h 71"/>
                  <a:gd name="T8" fmla="*/ 120 w 122"/>
                  <a:gd name="T9" fmla="*/ 26 h 71"/>
                  <a:gd name="T10" fmla="*/ 122 w 122"/>
                  <a:gd name="T11" fmla="*/ 41 h 71"/>
                  <a:gd name="T12" fmla="*/ 121 w 122"/>
                  <a:gd name="T13" fmla="*/ 53 h 71"/>
                  <a:gd name="T14" fmla="*/ 118 w 122"/>
                  <a:gd name="T15" fmla="*/ 63 h 71"/>
                  <a:gd name="T16" fmla="*/ 115 w 122"/>
                  <a:gd name="T17" fmla="*/ 71 h 71"/>
                  <a:gd name="T18" fmla="*/ 102 w 122"/>
                  <a:gd name="T19" fmla="*/ 67 h 71"/>
                  <a:gd name="T20" fmla="*/ 107 w 122"/>
                  <a:gd name="T21" fmla="*/ 55 h 71"/>
                  <a:gd name="T22" fmla="*/ 110 w 122"/>
                  <a:gd name="T23" fmla="*/ 40 h 71"/>
                  <a:gd name="T24" fmla="*/ 108 w 122"/>
                  <a:gd name="T25" fmla="*/ 30 h 71"/>
                  <a:gd name="T26" fmla="*/ 104 w 122"/>
                  <a:gd name="T27" fmla="*/ 22 h 71"/>
                  <a:gd name="T28" fmla="*/ 98 w 122"/>
                  <a:gd name="T29" fmla="*/ 17 h 71"/>
                  <a:gd name="T30" fmla="*/ 89 w 122"/>
                  <a:gd name="T31" fmla="*/ 16 h 71"/>
                  <a:gd name="T32" fmla="*/ 79 w 122"/>
                  <a:gd name="T33" fmla="*/ 18 h 71"/>
                  <a:gd name="T34" fmla="*/ 71 w 122"/>
                  <a:gd name="T35" fmla="*/ 25 h 71"/>
                  <a:gd name="T36" fmla="*/ 65 w 122"/>
                  <a:gd name="T37" fmla="*/ 38 h 71"/>
                  <a:gd name="T38" fmla="*/ 59 w 122"/>
                  <a:gd name="T39" fmla="*/ 51 h 71"/>
                  <a:gd name="T40" fmla="*/ 52 w 122"/>
                  <a:gd name="T41" fmla="*/ 61 h 71"/>
                  <a:gd name="T42" fmla="*/ 43 w 122"/>
                  <a:gd name="T43" fmla="*/ 67 h 71"/>
                  <a:gd name="T44" fmla="*/ 32 w 122"/>
                  <a:gd name="T45" fmla="*/ 69 h 71"/>
                  <a:gd name="T46" fmla="*/ 19 w 122"/>
                  <a:gd name="T47" fmla="*/ 66 h 71"/>
                  <a:gd name="T48" fmla="*/ 9 w 122"/>
                  <a:gd name="T49" fmla="*/ 58 h 71"/>
                  <a:gd name="T50" fmla="*/ 2 w 122"/>
                  <a:gd name="T51" fmla="*/ 46 h 71"/>
                  <a:gd name="T52" fmla="*/ 0 w 122"/>
                  <a:gd name="T53" fmla="*/ 31 h 71"/>
                  <a:gd name="T54" fmla="*/ 0 w 122"/>
                  <a:gd name="T55" fmla="*/ 20 h 71"/>
                  <a:gd name="T56" fmla="*/ 3 w 122"/>
                  <a:gd name="T57" fmla="*/ 11 h 71"/>
                  <a:gd name="T58" fmla="*/ 5 w 122"/>
                  <a:gd name="T59" fmla="*/ 5 h 71"/>
                  <a:gd name="T60" fmla="*/ 18 w 122"/>
                  <a:gd name="T61" fmla="*/ 9 h 71"/>
                  <a:gd name="T62" fmla="*/ 15 w 122"/>
                  <a:gd name="T63" fmla="*/ 14 h 71"/>
                  <a:gd name="T64" fmla="*/ 13 w 122"/>
                  <a:gd name="T65" fmla="*/ 22 h 71"/>
                  <a:gd name="T66" fmla="*/ 12 w 122"/>
                  <a:gd name="T67" fmla="*/ 31 h 71"/>
                  <a:gd name="T68" fmla="*/ 14 w 122"/>
                  <a:gd name="T69" fmla="*/ 42 h 71"/>
                  <a:gd name="T70" fmla="*/ 18 w 122"/>
                  <a:gd name="T71" fmla="*/ 48 h 71"/>
                  <a:gd name="T72" fmla="*/ 24 w 122"/>
                  <a:gd name="T73" fmla="*/ 52 h 71"/>
                  <a:gd name="T74" fmla="*/ 30 w 122"/>
                  <a:gd name="T75" fmla="*/ 53 h 71"/>
                  <a:gd name="T76" fmla="*/ 37 w 122"/>
                  <a:gd name="T77" fmla="*/ 52 h 71"/>
                  <a:gd name="T78" fmla="*/ 43 w 122"/>
                  <a:gd name="T79" fmla="*/ 48 h 71"/>
                  <a:gd name="T80" fmla="*/ 48 w 122"/>
                  <a:gd name="T81" fmla="*/ 41 h 71"/>
                  <a:gd name="T82" fmla="*/ 53 w 122"/>
                  <a:gd name="T83" fmla="*/ 30 h 71"/>
                  <a:gd name="T84" fmla="*/ 59 w 122"/>
                  <a:gd name="T85" fmla="*/ 17 h 71"/>
                  <a:gd name="T86" fmla="*/ 66 w 122"/>
                  <a:gd name="T87" fmla="*/ 8 h 71"/>
                  <a:gd name="T88" fmla="*/ 76 w 122"/>
                  <a:gd name="T89" fmla="*/ 2 h 71"/>
                  <a:gd name="T90" fmla="*/ 88 w 122"/>
                  <a:gd name="T9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71">
                    <a:moveTo>
                      <a:pt x="88" y="0"/>
                    </a:moveTo>
                    <a:lnTo>
                      <a:pt x="99" y="2"/>
                    </a:lnTo>
                    <a:lnTo>
                      <a:pt x="108" y="7"/>
                    </a:lnTo>
                    <a:lnTo>
                      <a:pt x="116" y="15"/>
                    </a:lnTo>
                    <a:lnTo>
                      <a:pt x="120" y="26"/>
                    </a:lnTo>
                    <a:lnTo>
                      <a:pt x="122" y="41"/>
                    </a:lnTo>
                    <a:lnTo>
                      <a:pt x="121" y="53"/>
                    </a:lnTo>
                    <a:lnTo>
                      <a:pt x="118" y="63"/>
                    </a:lnTo>
                    <a:lnTo>
                      <a:pt x="115" y="71"/>
                    </a:lnTo>
                    <a:lnTo>
                      <a:pt x="102" y="67"/>
                    </a:lnTo>
                    <a:lnTo>
                      <a:pt x="107" y="55"/>
                    </a:lnTo>
                    <a:lnTo>
                      <a:pt x="110" y="40"/>
                    </a:lnTo>
                    <a:lnTo>
                      <a:pt x="108" y="30"/>
                    </a:lnTo>
                    <a:lnTo>
                      <a:pt x="104" y="22"/>
                    </a:lnTo>
                    <a:lnTo>
                      <a:pt x="98" y="17"/>
                    </a:lnTo>
                    <a:lnTo>
                      <a:pt x="89" y="16"/>
                    </a:lnTo>
                    <a:lnTo>
                      <a:pt x="79" y="18"/>
                    </a:lnTo>
                    <a:lnTo>
                      <a:pt x="71" y="25"/>
                    </a:lnTo>
                    <a:lnTo>
                      <a:pt x="65" y="38"/>
                    </a:lnTo>
                    <a:lnTo>
                      <a:pt x="59" y="51"/>
                    </a:lnTo>
                    <a:lnTo>
                      <a:pt x="52" y="61"/>
                    </a:lnTo>
                    <a:lnTo>
                      <a:pt x="43" y="67"/>
                    </a:lnTo>
                    <a:lnTo>
                      <a:pt x="32" y="69"/>
                    </a:lnTo>
                    <a:lnTo>
                      <a:pt x="19" y="66"/>
                    </a:lnTo>
                    <a:lnTo>
                      <a:pt x="9" y="58"/>
                    </a:lnTo>
                    <a:lnTo>
                      <a:pt x="2" y="46"/>
                    </a:lnTo>
                    <a:lnTo>
                      <a:pt x="0" y="31"/>
                    </a:lnTo>
                    <a:lnTo>
                      <a:pt x="0" y="20"/>
                    </a:lnTo>
                    <a:lnTo>
                      <a:pt x="3" y="11"/>
                    </a:lnTo>
                    <a:lnTo>
                      <a:pt x="5" y="5"/>
                    </a:lnTo>
                    <a:lnTo>
                      <a:pt x="18" y="9"/>
                    </a:lnTo>
                    <a:lnTo>
                      <a:pt x="15" y="14"/>
                    </a:lnTo>
                    <a:lnTo>
                      <a:pt x="13" y="22"/>
                    </a:lnTo>
                    <a:lnTo>
                      <a:pt x="12" y="31"/>
                    </a:lnTo>
                    <a:lnTo>
                      <a:pt x="14" y="42"/>
                    </a:lnTo>
                    <a:lnTo>
                      <a:pt x="18" y="48"/>
                    </a:lnTo>
                    <a:lnTo>
                      <a:pt x="24" y="52"/>
                    </a:lnTo>
                    <a:lnTo>
                      <a:pt x="30" y="53"/>
                    </a:lnTo>
                    <a:lnTo>
                      <a:pt x="37" y="52"/>
                    </a:lnTo>
                    <a:lnTo>
                      <a:pt x="43" y="48"/>
                    </a:lnTo>
                    <a:lnTo>
                      <a:pt x="48" y="41"/>
                    </a:lnTo>
                    <a:lnTo>
                      <a:pt x="53" y="30"/>
                    </a:lnTo>
                    <a:lnTo>
                      <a:pt x="59" y="17"/>
                    </a:lnTo>
                    <a:lnTo>
                      <a:pt x="66" y="8"/>
                    </a:lnTo>
                    <a:lnTo>
                      <a:pt x="76" y="2"/>
                    </a:lnTo>
                    <a:lnTo>
                      <a:pt x="8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7" name="Freeform 344"/>
              <p:cNvSpPr>
                <a:spLocks/>
              </p:cNvSpPr>
              <p:nvPr/>
            </p:nvSpPr>
            <p:spPr bwMode="auto">
              <a:xfrm>
                <a:off x="1909763" y="2854325"/>
                <a:ext cx="171450" cy="80962"/>
              </a:xfrm>
              <a:custGeom>
                <a:avLst/>
                <a:gdLst>
                  <a:gd name="T0" fmla="*/ 21 w 108"/>
                  <a:gd name="T1" fmla="*/ 0 h 51"/>
                  <a:gd name="T2" fmla="*/ 32 w 108"/>
                  <a:gd name="T3" fmla="*/ 0 h 51"/>
                  <a:gd name="T4" fmla="*/ 32 w 108"/>
                  <a:gd name="T5" fmla="*/ 23 h 51"/>
                  <a:gd name="T6" fmla="*/ 79 w 108"/>
                  <a:gd name="T7" fmla="*/ 23 h 51"/>
                  <a:gd name="T8" fmla="*/ 88 w 108"/>
                  <a:gd name="T9" fmla="*/ 22 h 51"/>
                  <a:gd name="T10" fmla="*/ 94 w 108"/>
                  <a:gd name="T11" fmla="*/ 18 h 51"/>
                  <a:gd name="T12" fmla="*/ 96 w 108"/>
                  <a:gd name="T13" fmla="*/ 11 h 51"/>
                  <a:gd name="T14" fmla="*/ 95 w 108"/>
                  <a:gd name="T15" fmla="*/ 7 h 51"/>
                  <a:gd name="T16" fmla="*/ 95 w 108"/>
                  <a:gd name="T17" fmla="*/ 5 h 51"/>
                  <a:gd name="T18" fmla="*/ 94 w 108"/>
                  <a:gd name="T19" fmla="*/ 2 h 51"/>
                  <a:gd name="T20" fmla="*/ 106 w 108"/>
                  <a:gd name="T21" fmla="*/ 2 h 51"/>
                  <a:gd name="T22" fmla="*/ 107 w 108"/>
                  <a:gd name="T23" fmla="*/ 5 h 51"/>
                  <a:gd name="T24" fmla="*/ 108 w 108"/>
                  <a:gd name="T25" fmla="*/ 10 h 51"/>
                  <a:gd name="T26" fmla="*/ 108 w 108"/>
                  <a:gd name="T27" fmla="*/ 15 h 51"/>
                  <a:gd name="T28" fmla="*/ 107 w 108"/>
                  <a:gd name="T29" fmla="*/ 25 h 51"/>
                  <a:gd name="T30" fmla="*/ 102 w 108"/>
                  <a:gd name="T31" fmla="*/ 32 h 51"/>
                  <a:gd name="T32" fmla="*/ 93 w 108"/>
                  <a:gd name="T33" fmla="*/ 36 h 51"/>
                  <a:gd name="T34" fmla="*/ 80 w 108"/>
                  <a:gd name="T35" fmla="*/ 38 h 51"/>
                  <a:gd name="T36" fmla="*/ 32 w 108"/>
                  <a:gd name="T37" fmla="*/ 38 h 51"/>
                  <a:gd name="T38" fmla="*/ 32 w 108"/>
                  <a:gd name="T39" fmla="*/ 51 h 51"/>
                  <a:gd name="T40" fmla="*/ 21 w 108"/>
                  <a:gd name="T41" fmla="*/ 51 h 51"/>
                  <a:gd name="T42" fmla="*/ 21 w 108"/>
                  <a:gd name="T43" fmla="*/ 38 h 51"/>
                  <a:gd name="T44" fmla="*/ 5 w 108"/>
                  <a:gd name="T45" fmla="*/ 38 h 51"/>
                  <a:gd name="T46" fmla="*/ 0 w 108"/>
                  <a:gd name="T47" fmla="*/ 23 h 51"/>
                  <a:gd name="T48" fmla="*/ 21 w 108"/>
                  <a:gd name="T49" fmla="*/ 23 h 51"/>
                  <a:gd name="T50" fmla="*/ 21 w 108"/>
                  <a:gd name="T5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8" h="51">
                    <a:moveTo>
                      <a:pt x="21" y="0"/>
                    </a:moveTo>
                    <a:lnTo>
                      <a:pt x="32" y="0"/>
                    </a:lnTo>
                    <a:lnTo>
                      <a:pt x="32" y="23"/>
                    </a:lnTo>
                    <a:lnTo>
                      <a:pt x="79" y="23"/>
                    </a:lnTo>
                    <a:lnTo>
                      <a:pt x="88" y="22"/>
                    </a:lnTo>
                    <a:lnTo>
                      <a:pt x="94" y="18"/>
                    </a:lnTo>
                    <a:lnTo>
                      <a:pt x="96" y="11"/>
                    </a:lnTo>
                    <a:lnTo>
                      <a:pt x="95" y="7"/>
                    </a:lnTo>
                    <a:lnTo>
                      <a:pt x="95" y="5"/>
                    </a:lnTo>
                    <a:lnTo>
                      <a:pt x="94" y="2"/>
                    </a:lnTo>
                    <a:lnTo>
                      <a:pt x="106" y="2"/>
                    </a:lnTo>
                    <a:lnTo>
                      <a:pt x="107" y="5"/>
                    </a:lnTo>
                    <a:lnTo>
                      <a:pt x="108" y="10"/>
                    </a:lnTo>
                    <a:lnTo>
                      <a:pt x="108" y="15"/>
                    </a:lnTo>
                    <a:lnTo>
                      <a:pt x="107" y="25"/>
                    </a:lnTo>
                    <a:lnTo>
                      <a:pt x="102" y="32"/>
                    </a:lnTo>
                    <a:lnTo>
                      <a:pt x="93" y="36"/>
                    </a:lnTo>
                    <a:lnTo>
                      <a:pt x="80" y="38"/>
                    </a:lnTo>
                    <a:lnTo>
                      <a:pt x="32" y="38"/>
                    </a:lnTo>
                    <a:lnTo>
                      <a:pt x="32" y="51"/>
                    </a:lnTo>
                    <a:lnTo>
                      <a:pt x="21" y="51"/>
                    </a:lnTo>
                    <a:lnTo>
                      <a:pt x="21" y="38"/>
                    </a:lnTo>
                    <a:lnTo>
                      <a:pt x="5" y="38"/>
                    </a:lnTo>
                    <a:lnTo>
                      <a:pt x="0" y="23"/>
                    </a:lnTo>
                    <a:lnTo>
                      <a:pt x="21" y="23"/>
                    </a:lnTo>
                    <a:lnTo>
                      <a:pt x="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8" name="Freeform 345"/>
              <p:cNvSpPr>
                <a:spLocks noEditPoints="1"/>
              </p:cNvSpPr>
              <p:nvPr/>
            </p:nvSpPr>
            <p:spPr bwMode="auto">
              <a:xfrm>
                <a:off x="1939925" y="2744788"/>
                <a:ext cx="141288" cy="106362"/>
              </a:xfrm>
              <a:custGeom>
                <a:avLst/>
                <a:gdLst>
                  <a:gd name="T0" fmla="*/ 43 w 89"/>
                  <a:gd name="T1" fmla="*/ 16 h 67"/>
                  <a:gd name="T2" fmla="*/ 43 w 89"/>
                  <a:gd name="T3" fmla="*/ 26 h 67"/>
                  <a:gd name="T4" fmla="*/ 45 w 89"/>
                  <a:gd name="T5" fmla="*/ 36 h 67"/>
                  <a:gd name="T6" fmla="*/ 48 w 89"/>
                  <a:gd name="T7" fmla="*/ 44 h 67"/>
                  <a:gd name="T8" fmla="*/ 55 w 89"/>
                  <a:gd name="T9" fmla="*/ 50 h 67"/>
                  <a:gd name="T10" fmla="*/ 63 w 89"/>
                  <a:gd name="T11" fmla="*/ 52 h 67"/>
                  <a:gd name="T12" fmla="*/ 67 w 89"/>
                  <a:gd name="T13" fmla="*/ 51 h 67"/>
                  <a:gd name="T14" fmla="*/ 71 w 89"/>
                  <a:gd name="T15" fmla="*/ 50 h 67"/>
                  <a:gd name="T16" fmla="*/ 73 w 89"/>
                  <a:gd name="T17" fmla="*/ 49 h 67"/>
                  <a:gd name="T18" fmla="*/ 75 w 89"/>
                  <a:gd name="T19" fmla="*/ 46 h 67"/>
                  <a:gd name="T20" fmla="*/ 77 w 89"/>
                  <a:gd name="T21" fmla="*/ 44 h 67"/>
                  <a:gd name="T22" fmla="*/ 78 w 89"/>
                  <a:gd name="T23" fmla="*/ 41 h 67"/>
                  <a:gd name="T24" fmla="*/ 78 w 89"/>
                  <a:gd name="T25" fmla="*/ 38 h 67"/>
                  <a:gd name="T26" fmla="*/ 76 w 89"/>
                  <a:gd name="T27" fmla="*/ 28 h 67"/>
                  <a:gd name="T28" fmla="*/ 71 w 89"/>
                  <a:gd name="T29" fmla="*/ 21 h 67"/>
                  <a:gd name="T30" fmla="*/ 64 w 89"/>
                  <a:gd name="T31" fmla="*/ 17 h 67"/>
                  <a:gd name="T32" fmla="*/ 61 w 89"/>
                  <a:gd name="T33" fmla="*/ 16 h 67"/>
                  <a:gd name="T34" fmla="*/ 59 w 89"/>
                  <a:gd name="T35" fmla="*/ 16 h 67"/>
                  <a:gd name="T36" fmla="*/ 43 w 89"/>
                  <a:gd name="T37" fmla="*/ 16 h 67"/>
                  <a:gd name="T38" fmla="*/ 87 w 89"/>
                  <a:gd name="T39" fmla="*/ 0 h 67"/>
                  <a:gd name="T40" fmla="*/ 87 w 89"/>
                  <a:gd name="T41" fmla="*/ 14 h 67"/>
                  <a:gd name="T42" fmla="*/ 77 w 89"/>
                  <a:gd name="T43" fmla="*/ 15 h 67"/>
                  <a:gd name="T44" fmla="*/ 77 w 89"/>
                  <a:gd name="T45" fmla="*/ 16 h 67"/>
                  <a:gd name="T46" fmla="*/ 83 w 89"/>
                  <a:gd name="T47" fmla="*/ 22 h 67"/>
                  <a:gd name="T48" fmla="*/ 87 w 89"/>
                  <a:gd name="T49" fmla="*/ 30 h 67"/>
                  <a:gd name="T50" fmla="*/ 89 w 89"/>
                  <a:gd name="T51" fmla="*/ 41 h 67"/>
                  <a:gd name="T52" fmla="*/ 87 w 89"/>
                  <a:gd name="T53" fmla="*/ 53 h 67"/>
                  <a:gd name="T54" fmla="*/ 82 w 89"/>
                  <a:gd name="T55" fmla="*/ 61 h 67"/>
                  <a:gd name="T56" fmla="*/ 74 w 89"/>
                  <a:gd name="T57" fmla="*/ 66 h 67"/>
                  <a:gd name="T58" fmla="*/ 65 w 89"/>
                  <a:gd name="T59" fmla="*/ 67 h 67"/>
                  <a:gd name="T60" fmla="*/ 54 w 89"/>
                  <a:gd name="T61" fmla="*/ 65 h 67"/>
                  <a:gd name="T62" fmla="*/ 44 w 89"/>
                  <a:gd name="T63" fmla="*/ 59 h 67"/>
                  <a:gd name="T64" fmla="*/ 38 w 89"/>
                  <a:gd name="T65" fmla="*/ 48 h 67"/>
                  <a:gd name="T66" fmla="*/ 34 w 89"/>
                  <a:gd name="T67" fmla="*/ 34 h 67"/>
                  <a:gd name="T68" fmla="*/ 32 w 89"/>
                  <a:gd name="T69" fmla="*/ 16 h 67"/>
                  <a:gd name="T70" fmla="*/ 31 w 89"/>
                  <a:gd name="T71" fmla="*/ 16 h 67"/>
                  <a:gd name="T72" fmla="*/ 26 w 89"/>
                  <a:gd name="T73" fmla="*/ 17 h 67"/>
                  <a:gd name="T74" fmla="*/ 21 w 89"/>
                  <a:gd name="T75" fmla="*/ 18 h 67"/>
                  <a:gd name="T76" fmla="*/ 16 w 89"/>
                  <a:gd name="T77" fmla="*/ 21 h 67"/>
                  <a:gd name="T78" fmla="*/ 13 w 89"/>
                  <a:gd name="T79" fmla="*/ 27 h 67"/>
                  <a:gd name="T80" fmla="*/ 11 w 89"/>
                  <a:gd name="T81" fmla="*/ 36 h 67"/>
                  <a:gd name="T82" fmla="*/ 13 w 89"/>
                  <a:gd name="T83" fmla="*/ 48 h 67"/>
                  <a:gd name="T84" fmla="*/ 18 w 89"/>
                  <a:gd name="T85" fmla="*/ 58 h 67"/>
                  <a:gd name="T86" fmla="*/ 7 w 89"/>
                  <a:gd name="T87" fmla="*/ 61 h 67"/>
                  <a:gd name="T88" fmla="*/ 2 w 89"/>
                  <a:gd name="T89" fmla="*/ 49 h 67"/>
                  <a:gd name="T90" fmla="*/ 0 w 89"/>
                  <a:gd name="T91" fmla="*/ 33 h 67"/>
                  <a:gd name="T92" fmla="*/ 1 w 89"/>
                  <a:gd name="T93" fmla="*/ 22 h 67"/>
                  <a:gd name="T94" fmla="*/ 5 w 89"/>
                  <a:gd name="T95" fmla="*/ 14 h 67"/>
                  <a:gd name="T96" fmla="*/ 11 w 89"/>
                  <a:gd name="T97" fmla="*/ 8 h 67"/>
                  <a:gd name="T98" fmla="*/ 18 w 89"/>
                  <a:gd name="T99" fmla="*/ 4 h 67"/>
                  <a:gd name="T100" fmla="*/ 26 w 89"/>
                  <a:gd name="T101" fmla="*/ 2 h 67"/>
                  <a:gd name="T102" fmla="*/ 34 w 89"/>
                  <a:gd name="T103" fmla="*/ 1 h 67"/>
                  <a:gd name="T104" fmla="*/ 67 w 89"/>
                  <a:gd name="T105" fmla="*/ 1 h 67"/>
                  <a:gd name="T106" fmla="*/ 78 w 89"/>
                  <a:gd name="T107" fmla="*/ 1 h 67"/>
                  <a:gd name="T108" fmla="*/ 87 w 89"/>
                  <a:gd name="T10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67">
                    <a:moveTo>
                      <a:pt x="43" y="16"/>
                    </a:moveTo>
                    <a:lnTo>
                      <a:pt x="43" y="26"/>
                    </a:lnTo>
                    <a:lnTo>
                      <a:pt x="45" y="36"/>
                    </a:lnTo>
                    <a:lnTo>
                      <a:pt x="48" y="44"/>
                    </a:lnTo>
                    <a:lnTo>
                      <a:pt x="55" y="50"/>
                    </a:lnTo>
                    <a:lnTo>
                      <a:pt x="63" y="52"/>
                    </a:lnTo>
                    <a:lnTo>
                      <a:pt x="67" y="51"/>
                    </a:lnTo>
                    <a:lnTo>
                      <a:pt x="71" y="50"/>
                    </a:lnTo>
                    <a:lnTo>
                      <a:pt x="73" y="49"/>
                    </a:lnTo>
                    <a:lnTo>
                      <a:pt x="75" y="46"/>
                    </a:lnTo>
                    <a:lnTo>
                      <a:pt x="77" y="44"/>
                    </a:lnTo>
                    <a:lnTo>
                      <a:pt x="78" y="41"/>
                    </a:lnTo>
                    <a:lnTo>
                      <a:pt x="78" y="38"/>
                    </a:lnTo>
                    <a:lnTo>
                      <a:pt x="76" y="28"/>
                    </a:lnTo>
                    <a:lnTo>
                      <a:pt x="71" y="21"/>
                    </a:lnTo>
                    <a:lnTo>
                      <a:pt x="64" y="17"/>
                    </a:lnTo>
                    <a:lnTo>
                      <a:pt x="61" y="16"/>
                    </a:lnTo>
                    <a:lnTo>
                      <a:pt x="59" y="16"/>
                    </a:lnTo>
                    <a:lnTo>
                      <a:pt x="43" y="16"/>
                    </a:lnTo>
                    <a:close/>
                    <a:moveTo>
                      <a:pt x="87" y="0"/>
                    </a:moveTo>
                    <a:lnTo>
                      <a:pt x="87" y="14"/>
                    </a:lnTo>
                    <a:lnTo>
                      <a:pt x="77" y="15"/>
                    </a:lnTo>
                    <a:lnTo>
                      <a:pt x="77" y="16"/>
                    </a:lnTo>
                    <a:lnTo>
                      <a:pt x="83" y="22"/>
                    </a:lnTo>
                    <a:lnTo>
                      <a:pt x="87" y="30"/>
                    </a:lnTo>
                    <a:lnTo>
                      <a:pt x="89" y="41"/>
                    </a:lnTo>
                    <a:lnTo>
                      <a:pt x="87" y="53"/>
                    </a:lnTo>
                    <a:lnTo>
                      <a:pt x="82" y="61"/>
                    </a:lnTo>
                    <a:lnTo>
                      <a:pt x="74" y="66"/>
                    </a:lnTo>
                    <a:lnTo>
                      <a:pt x="65" y="67"/>
                    </a:lnTo>
                    <a:lnTo>
                      <a:pt x="54" y="65"/>
                    </a:lnTo>
                    <a:lnTo>
                      <a:pt x="44" y="59"/>
                    </a:lnTo>
                    <a:lnTo>
                      <a:pt x="38" y="48"/>
                    </a:lnTo>
                    <a:lnTo>
                      <a:pt x="34" y="34"/>
                    </a:lnTo>
                    <a:lnTo>
                      <a:pt x="32" y="16"/>
                    </a:lnTo>
                    <a:lnTo>
                      <a:pt x="31" y="16"/>
                    </a:lnTo>
                    <a:lnTo>
                      <a:pt x="26" y="17"/>
                    </a:lnTo>
                    <a:lnTo>
                      <a:pt x="21" y="18"/>
                    </a:lnTo>
                    <a:lnTo>
                      <a:pt x="16" y="21"/>
                    </a:lnTo>
                    <a:lnTo>
                      <a:pt x="13" y="27"/>
                    </a:lnTo>
                    <a:lnTo>
                      <a:pt x="11" y="36"/>
                    </a:lnTo>
                    <a:lnTo>
                      <a:pt x="13" y="48"/>
                    </a:lnTo>
                    <a:lnTo>
                      <a:pt x="18" y="58"/>
                    </a:lnTo>
                    <a:lnTo>
                      <a:pt x="7" y="61"/>
                    </a:lnTo>
                    <a:lnTo>
                      <a:pt x="2" y="49"/>
                    </a:lnTo>
                    <a:lnTo>
                      <a:pt x="0" y="33"/>
                    </a:lnTo>
                    <a:lnTo>
                      <a:pt x="1" y="22"/>
                    </a:lnTo>
                    <a:lnTo>
                      <a:pt x="5" y="14"/>
                    </a:lnTo>
                    <a:lnTo>
                      <a:pt x="11" y="8"/>
                    </a:lnTo>
                    <a:lnTo>
                      <a:pt x="18" y="4"/>
                    </a:lnTo>
                    <a:lnTo>
                      <a:pt x="26" y="2"/>
                    </a:lnTo>
                    <a:lnTo>
                      <a:pt x="34" y="1"/>
                    </a:lnTo>
                    <a:lnTo>
                      <a:pt x="67" y="1"/>
                    </a:lnTo>
                    <a:lnTo>
                      <a:pt x="78" y="1"/>
                    </a:lnTo>
                    <a:lnTo>
                      <a:pt x="8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9" name="Freeform 346"/>
              <p:cNvSpPr>
                <a:spLocks/>
              </p:cNvSpPr>
              <p:nvPr/>
            </p:nvSpPr>
            <p:spPr bwMode="auto">
              <a:xfrm>
                <a:off x="1909763" y="2622550"/>
                <a:ext cx="171450" cy="79375"/>
              </a:xfrm>
              <a:custGeom>
                <a:avLst/>
                <a:gdLst>
                  <a:gd name="T0" fmla="*/ 21 w 108"/>
                  <a:gd name="T1" fmla="*/ 0 h 50"/>
                  <a:gd name="T2" fmla="*/ 32 w 108"/>
                  <a:gd name="T3" fmla="*/ 0 h 50"/>
                  <a:gd name="T4" fmla="*/ 32 w 108"/>
                  <a:gd name="T5" fmla="*/ 22 h 50"/>
                  <a:gd name="T6" fmla="*/ 79 w 108"/>
                  <a:gd name="T7" fmla="*/ 22 h 50"/>
                  <a:gd name="T8" fmla="*/ 88 w 108"/>
                  <a:gd name="T9" fmla="*/ 21 h 50"/>
                  <a:gd name="T10" fmla="*/ 94 w 108"/>
                  <a:gd name="T11" fmla="*/ 17 h 50"/>
                  <a:gd name="T12" fmla="*/ 96 w 108"/>
                  <a:gd name="T13" fmla="*/ 11 h 50"/>
                  <a:gd name="T14" fmla="*/ 95 w 108"/>
                  <a:gd name="T15" fmla="*/ 7 h 50"/>
                  <a:gd name="T16" fmla="*/ 95 w 108"/>
                  <a:gd name="T17" fmla="*/ 4 h 50"/>
                  <a:gd name="T18" fmla="*/ 94 w 108"/>
                  <a:gd name="T19" fmla="*/ 2 h 50"/>
                  <a:gd name="T20" fmla="*/ 106 w 108"/>
                  <a:gd name="T21" fmla="*/ 1 h 50"/>
                  <a:gd name="T22" fmla="*/ 107 w 108"/>
                  <a:gd name="T23" fmla="*/ 4 h 50"/>
                  <a:gd name="T24" fmla="*/ 108 w 108"/>
                  <a:gd name="T25" fmla="*/ 9 h 50"/>
                  <a:gd name="T26" fmla="*/ 108 w 108"/>
                  <a:gd name="T27" fmla="*/ 15 h 50"/>
                  <a:gd name="T28" fmla="*/ 107 w 108"/>
                  <a:gd name="T29" fmla="*/ 24 h 50"/>
                  <a:gd name="T30" fmla="*/ 102 w 108"/>
                  <a:gd name="T31" fmla="*/ 31 h 50"/>
                  <a:gd name="T32" fmla="*/ 93 w 108"/>
                  <a:gd name="T33" fmla="*/ 36 h 50"/>
                  <a:gd name="T34" fmla="*/ 80 w 108"/>
                  <a:gd name="T35" fmla="*/ 37 h 50"/>
                  <a:gd name="T36" fmla="*/ 32 w 108"/>
                  <a:gd name="T37" fmla="*/ 37 h 50"/>
                  <a:gd name="T38" fmla="*/ 32 w 108"/>
                  <a:gd name="T39" fmla="*/ 50 h 50"/>
                  <a:gd name="T40" fmla="*/ 21 w 108"/>
                  <a:gd name="T41" fmla="*/ 50 h 50"/>
                  <a:gd name="T42" fmla="*/ 21 w 108"/>
                  <a:gd name="T43" fmla="*/ 37 h 50"/>
                  <a:gd name="T44" fmla="*/ 5 w 108"/>
                  <a:gd name="T45" fmla="*/ 37 h 50"/>
                  <a:gd name="T46" fmla="*/ 0 w 108"/>
                  <a:gd name="T47" fmla="*/ 22 h 50"/>
                  <a:gd name="T48" fmla="*/ 21 w 108"/>
                  <a:gd name="T49" fmla="*/ 22 h 50"/>
                  <a:gd name="T50" fmla="*/ 21 w 108"/>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8" h="50">
                    <a:moveTo>
                      <a:pt x="21" y="0"/>
                    </a:moveTo>
                    <a:lnTo>
                      <a:pt x="32" y="0"/>
                    </a:lnTo>
                    <a:lnTo>
                      <a:pt x="32" y="22"/>
                    </a:lnTo>
                    <a:lnTo>
                      <a:pt x="79" y="22"/>
                    </a:lnTo>
                    <a:lnTo>
                      <a:pt x="88" y="21"/>
                    </a:lnTo>
                    <a:lnTo>
                      <a:pt x="94" y="17"/>
                    </a:lnTo>
                    <a:lnTo>
                      <a:pt x="96" y="11"/>
                    </a:lnTo>
                    <a:lnTo>
                      <a:pt x="95" y="7"/>
                    </a:lnTo>
                    <a:lnTo>
                      <a:pt x="95" y="4"/>
                    </a:lnTo>
                    <a:lnTo>
                      <a:pt x="94" y="2"/>
                    </a:lnTo>
                    <a:lnTo>
                      <a:pt x="106" y="1"/>
                    </a:lnTo>
                    <a:lnTo>
                      <a:pt x="107" y="4"/>
                    </a:lnTo>
                    <a:lnTo>
                      <a:pt x="108" y="9"/>
                    </a:lnTo>
                    <a:lnTo>
                      <a:pt x="108" y="15"/>
                    </a:lnTo>
                    <a:lnTo>
                      <a:pt x="107" y="24"/>
                    </a:lnTo>
                    <a:lnTo>
                      <a:pt x="102" y="31"/>
                    </a:lnTo>
                    <a:lnTo>
                      <a:pt x="93" y="36"/>
                    </a:lnTo>
                    <a:lnTo>
                      <a:pt x="80" y="37"/>
                    </a:lnTo>
                    <a:lnTo>
                      <a:pt x="32" y="37"/>
                    </a:lnTo>
                    <a:lnTo>
                      <a:pt x="32" y="50"/>
                    </a:lnTo>
                    <a:lnTo>
                      <a:pt x="21" y="50"/>
                    </a:lnTo>
                    <a:lnTo>
                      <a:pt x="21" y="37"/>
                    </a:lnTo>
                    <a:lnTo>
                      <a:pt x="5" y="37"/>
                    </a:lnTo>
                    <a:lnTo>
                      <a:pt x="0" y="22"/>
                    </a:lnTo>
                    <a:lnTo>
                      <a:pt x="21" y="22"/>
                    </a:lnTo>
                    <a:lnTo>
                      <a:pt x="2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0" name="Freeform 347"/>
              <p:cNvSpPr>
                <a:spLocks noEditPoints="1"/>
              </p:cNvSpPr>
              <p:nvPr/>
            </p:nvSpPr>
            <p:spPr bwMode="auto">
              <a:xfrm>
                <a:off x="1939925" y="2500313"/>
                <a:ext cx="141288" cy="119062"/>
              </a:xfrm>
              <a:custGeom>
                <a:avLst/>
                <a:gdLst>
                  <a:gd name="T0" fmla="*/ 36 w 89"/>
                  <a:gd name="T1" fmla="*/ 15 h 75"/>
                  <a:gd name="T2" fmla="*/ 30 w 89"/>
                  <a:gd name="T3" fmla="*/ 16 h 75"/>
                  <a:gd name="T4" fmla="*/ 23 w 89"/>
                  <a:gd name="T5" fmla="*/ 18 h 75"/>
                  <a:gd name="T6" fmla="*/ 17 w 89"/>
                  <a:gd name="T7" fmla="*/ 22 h 75"/>
                  <a:gd name="T8" fmla="*/ 13 w 89"/>
                  <a:gd name="T9" fmla="*/ 28 h 75"/>
                  <a:gd name="T10" fmla="*/ 11 w 89"/>
                  <a:gd name="T11" fmla="*/ 37 h 75"/>
                  <a:gd name="T12" fmla="*/ 13 w 89"/>
                  <a:gd name="T13" fmla="*/ 45 h 75"/>
                  <a:gd name="T14" fmla="*/ 17 w 89"/>
                  <a:gd name="T15" fmla="*/ 51 h 75"/>
                  <a:gd name="T16" fmla="*/ 22 w 89"/>
                  <a:gd name="T17" fmla="*/ 56 h 75"/>
                  <a:gd name="T18" fmla="*/ 29 w 89"/>
                  <a:gd name="T19" fmla="*/ 59 h 75"/>
                  <a:gd name="T20" fmla="*/ 36 w 89"/>
                  <a:gd name="T21" fmla="*/ 60 h 75"/>
                  <a:gd name="T22" fmla="*/ 36 w 89"/>
                  <a:gd name="T23" fmla="*/ 15 h 75"/>
                  <a:gd name="T24" fmla="*/ 40 w 89"/>
                  <a:gd name="T25" fmla="*/ 0 h 75"/>
                  <a:gd name="T26" fmla="*/ 44 w 89"/>
                  <a:gd name="T27" fmla="*/ 1 h 75"/>
                  <a:gd name="T28" fmla="*/ 47 w 89"/>
                  <a:gd name="T29" fmla="*/ 1 h 75"/>
                  <a:gd name="T30" fmla="*/ 47 w 89"/>
                  <a:gd name="T31" fmla="*/ 60 h 75"/>
                  <a:gd name="T32" fmla="*/ 59 w 89"/>
                  <a:gd name="T33" fmla="*/ 59 h 75"/>
                  <a:gd name="T34" fmla="*/ 67 w 89"/>
                  <a:gd name="T35" fmla="*/ 55 h 75"/>
                  <a:gd name="T36" fmla="*/ 73 w 89"/>
                  <a:gd name="T37" fmla="*/ 48 h 75"/>
                  <a:gd name="T38" fmla="*/ 76 w 89"/>
                  <a:gd name="T39" fmla="*/ 40 h 75"/>
                  <a:gd name="T40" fmla="*/ 77 w 89"/>
                  <a:gd name="T41" fmla="*/ 31 h 75"/>
                  <a:gd name="T42" fmla="*/ 77 w 89"/>
                  <a:gd name="T43" fmla="*/ 22 h 75"/>
                  <a:gd name="T44" fmla="*/ 75 w 89"/>
                  <a:gd name="T45" fmla="*/ 14 h 75"/>
                  <a:gd name="T46" fmla="*/ 73 w 89"/>
                  <a:gd name="T47" fmla="*/ 8 h 75"/>
                  <a:gd name="T48" fmla="*/ 84 w 89"/>
                  <a:gd name="T49" fmla="*/ 5 h 75"/>
                  <a:gd name="T50" fmla="*/ 86 w 89"/>
                  <a:gd name="T51" fmla="*/ 12 h 75"/>
                  <a:gd name="T52" fmla="*/ 88 w 89"/>
                  <a:gd name="T53" fmla="*/ 21 h 75"/>
                  <a:gd name="T54" fmla="*/ 89 w 89"/>
                  <a:gd name="T55" fmla="*/ 33 h 75"/>
                  <a:gd name="T56" fmla="*/ 87 w 89"/>
                  <a:gd name="T57" fmla="*/ 48 h 75"/>
                  <a:gd name="T58" fmla="*/ 82 w 89"/>
                  <a:gd name="T59" fmla="*/ 59 h 75"/>
                  <a:gd name="T60" fmla="*/ 73 w 89"/>
                  <a:gd name="T61" fmla="*/ 68 h 75"/>
                  <a:gd name="T62" fmla="*/ 61 w 89"/>
                  <a:gd name="T63" fmla="*/ 73 h 75"/>
                  <a:gd name="T64" fmla="*/ 45 w 89"/>
                  <a:gd name="T65" fmla="*/ 75 h 75"/>
                  <a:gd name="T66" fmla="*/ 31 w 89"/>
                  <a:gd name="T67" fmla="*/ 73 h 75"/>
                  <a:gd name="T68" fmla="*/ 18 w 89"/>
                  <a:gd name="T69" fmla="*/ 68 h 75"/>
                  <a:gd name="T70" fmla="*/ 9 w 89"/>
                  <a:gd name="T71" fmla="*/ 60 h 75"/>
                  <a:gd name="T72" fmla="*/ 2 w 89"/>
                  <a:gd name="T73" fmla="*/ 49 h 75"/>
                  <a:gd name="T74" fmla="*/ 0 w 89"/>
                  <a:gd name="T75" fmla="*/ 35 h 75"/>
                  <a:gd name="T76" fmla="*/ 2 w 89"/>
                  <a:gd name="T77" fmla="*/ 23 h 75"/>
                  <a:gd name="T78" fmla="*/ 7 w 89"/>
                  <a:gd name="T79" fmla="*/ 14 h 75"/>
                  <a:gd name="T80" fmla="*/ 14 w 89"/>
                  <a:gd name="T81" fmla="*/ 8 h 75"/>
                  <a:gd name="T82" fmla="*/ 22 w 89"/>
                  <a:gd name="T83" fmla="*/ 3 h 75"/>
                  <a:gd name="T84" fmla="*/ 31 w 89"/>
                  <a:gd name="T85" fmla="*/ 1 h 75"/>
                  <a:gd name="T86" fmla="*/ 40 w 89"/>
                  <a:gd name="T8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75">
                    <a:moveTo>
                      <a:pt x="36" y="15"/>
                    </a:moveTo>
                    <a:lnTo>
                      <a:pt x="30" y="16"/>
                    </a:lnTo>
                    <a:lnTo>
                      <a:pt x="23" y="18"/>
                    </a:lnTo>
                    <a:lnTo>
                      <a:pt x="17" y="22"/>
                    </a:lnTo>
                    <a:lnTo>
                      <a:pt x="13" y="28"/>
                    </a:lnTo>
                    <a:lnTo>
                      <a:pt x="11" y="37"/>
                    </a:lnTo>
                    <a:lnTo>
                      <a:pt x="13" y="45"/>
                    </a:lnTo>
                    <a:lnTo>
                      <a:pt x="17" y="51"/>
                    </a:lnTo>
                    <a:lnTo>
                      <a:pt x="22" y="56"/>
                    </a:lnTo>
                    <a:lnTo>
                      <a:pt x="29" y="59"/>
                    </a:lnTo>
                    <a:lnTo>
                      <a:pt x="36" y="60"/>
                    </a:lnTo>
                    <a:lnTo>
                      <a:pt x="36" y="15"/>
                    </a:lnTo>
                    <a:close/>
                    <a:moveTo>
                      <a:pt x="40" y="0"/>
                    </a:moveTo>
                    <a:lnTo>
                      <a:pt x="44" y="1"/>
                    </a:lnTo>
                    <a:lnTo>
                      <a:pt x="47" y="1"/>
                    </a:lnTo>
                    <a:lnTo>
                      <a:pt x="47" y="60"/>
                    </a:lnTo>
                    <a:lnTo>
                      <a:pt x="59" y="59"/>
                    </a:lnTo>
                    <a:lnTo>
                      <a:pt x="67" y="55"/>
                    </a:lnTo>
                    <a:lnTo>
                      <a:pt x="73" y="48"/>
                    </a:lnTo>
                    <a:lnTo>
                      <a:pt x="76" y="40"/>
                    </a:lnTo>
                    <a:lnTo>
                      <a:pt x="77" y="31"/>
                    </a:lnTo>
                    <a:lnTo>
                      <a:pt x="77" y="22"/>
                    </a:lnTo>
                    <a:lnTo>
                      <a:pt x="75" y="14"/>
                    </a:lnTo>
                    <a:lnTo>
                      <a:pt x="73" y="8"/>
                    </a:lnTo>
                    <a:lnTo>
                      <a:pt x="84" y="5"/>
                    </a:lnTo>
                    <a:lnTo>
                      <a:pt x="86" y="12"/>
                    </a:lnTo>
                    <a:lnTo>
                      <a:pt x="88" y="21"/>
                    </a:lnTo>
                    <a:lnTo>
                      <a:pt x="89" y="33"/>
                    </a:lnTo>
                    <a:lnTo>
                      <a:pt x="87" y="48"/>
                    </a:lnTo>
                    <a:lnTo>
                      <a:pt x="82" y="59"/>
                    </a:lnTo>
                    <a:lnTo>
                      <a:pt x="73" y="68"/>
                    </a:lnTo>
                    <a:lnTo>
                      <a:pt x="61" y="73"/>
                    </a:lnTo>
                    <a:lnTo>
                      <a:pt x="45" y="75"/>
                    </a:lnTo>
                    <a:lnTo>
                      <a:pt x="31" y="73"/>
                    </a:lnTo>
                    <a:lnTo>
                      <a:pt x="18" y="68"/>
                    </a:lnTo>
                    <a:lnTo>
                      <a:pt x="9" y="60"/>
                    </a:lnTo>
                    <a:lnTo>
                      <a:pt x="2" y="49"/>
                    </a:lnTo>
                    <a:lnTo>
                      <a:pt x="0" y="35"/>
                    </a:lnTo>
                    <a:lnTo>
                      <a:pt x="2" y="23"/>
                    </a:lnTo>
                    <a:lnTo>
                      <a:pt x="7" y="14"/>
                    </a:lnTo>
                    <a:lnTo>
                      <a:pt x="14" y="8"/>
                    </a:lnTo>
                    <a:lnTo>
                      <a:pt x="22" y="3"/>
                    </a:lnTo>
                    <a:lnTo>
                      <a:pt x="31" y="1"/>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1" name="Freeform 348"/>
              <p:cNvSpPr>
                <a:spLocks/>
              </p:cNvSpPr>
              <p:nvPr/>
            </p:nvSpPr>
            <p:spPr bwMode="auto">
              <a:xfrm>
                <a:off x="1884363" y="2324100"/>
                <a:ext cx="227013" cy="55562"/>
              </a:xfrm>
              <a:custGeom>
                <a:avLst/>
                <a:gdLst>
                  <a:gd name="T0" fmla="*/ 0 w 143"/>
                  <a:gd name="T1" fmla="*/ 0 h 35"/>
                  <a:gd name="T2" fmla="*/ 14 w 143"/>
                  <a:gd name="T3" fmla="*/ 9 h 35"/>
                  <a:gd name="T4" fmla="*/ 30 w 143"/>
                  <a:gd name="T5" fmla="*/ 15 h 35"/>
                  <a:gd name="T6" fmla="*/ 49 w 143"/>
                  <a:gd name="T7" fmla="*/ 20 h 35"/>
                  <a:gd name="T8" fmla="*/ 72 w 143"/>
                  <a:gd name="T9" fmla="*/ 22 h 35"/>
                  <a:gd name="T10" fmla="*/ 94 w 143"/>
                  <a:gd name="T11" fmla="*/ 20 h 35"/>
                  <a:gd name="T12" fmla="*/ 113 w 143"/>
                  <a:gd name="T13" fmla="*/ 15 h 35"/>
                  <a:gd name="T14" fmla="*/ 129 w 143"/>
                  <a:gd name="T15" fmla="*/ 8 h 35"/>
                  <a:gd name="T16" fmla="*/ 143 w 143"/>
                  <a:gd name="T17" fmla="*/ 0 h 35"/>
                  <a:gd name="T18" fmla="*/ 143 w 143"/>
                  <a:gd name="T19" fmla="*/ 12 h 35"/>
                  <a:gd name="T20" fmla="*/ 134 w 143"/>
                  <a:gd name="T21" fmla="*/ 18 h 35"/>
                  <a:gd name="T22" fmla="*/ 122 w 143"/>
                  <a:gd name="T23" fmla="*/ 24 h 35"/>
                  <a:gd name="T24" fmla="*/ 108 w 143"/>
                  <a:gd name="T25" fmla="*/ 30 h 35"/>
                  <a:gd name="T26" fmla="*/ 92 w 143"/>
                  <a:gd name="T27" fmla="*/ 33 h 35"/>
                  <a:gd name="T28" fmla="*/ 72 w 143"/>
                  <a:gd name="T29" fmla="*/ 35 h 35"/>
                  <a:gd name="T30" fmla="*/ 52 w 143"/>
                  <a:gd name="T31" fmla="*/ 33 h 35"/>
                  <a:gd name="T32" fmla="*/ 36 w 143"/>
                  <a:gd name="T33" fmla="*/ 30 h 35"/>
                  <a:gd name="T34" fmla="*/ 22 w 143"/>
                  <a:gd name="T35" fmla="*/ 24 h 35"/>
                  <a:gd name="T36" fmla="*/ 10 w 143"/>
                  <a:gd name="T37" fmla="*/ 18 h 35"/>
                  <a:gd name="T38" fmla="*/ 0 w 143"/>
                  <a:gd name="T39" fmla="*/ 12 h 35"/>
                  <a:gd name="T40" fmla="*/ 0 w 143"/>
                  <a:gd name="T4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3" h="35">
                    <a:moveTo>
                      <a:pt x="0" y="0"/>
                    </a:moveTo>
                    <a:lnTo>
                      <a:pt x="14" y="9"/>
                    </a:lnTo>
                    <a:lnTo>
                      <a:pt x="30" y="15"/>
                    </a:lnTo>
                    <a:lnTo>
                      <a:pt x="49" y="20"/>
                    </a:lnTo>
                    <a:lnTo>
                      <a:pt x="72" y="22"/>
                    </a:lnTo>
                    <a:lnTo>
                      <a:pt x="94" y="20"/>
                    </a:lnTo>
                    <a:lnTo>
                      <a:pt x="113" y="15"/>
                    </a:lnTo>
                    <a:lnTo>
                      <a:pt x="129" y="8"/>
                    </a:lnTo>
                    <a:lnTo>
                      <a:pt x="143" y="0"/>
                    </a:lnTo>
                    <a:lnTo>
                      <a:pt x="143" y="12"/>
                    </a:lnTo>
                    <a:lnTo>
                      <a:pt x="134" y="18"/>
                    </a:lnTo>
                    <a:lnTo>
                      <a:pt x="122" y="24"/>
                    </a:lnTo>
                    <a:lnTo>
                      <a:pt x="108" y="30"/>
                    </a:lnTo>
                    <a:lnTo>
                      <a:pt x="92" y="33"/>
                    </a:lnTo>
                    <a:lnTo>
                      <a:pt x="72" y="35"/>
                    </a:lnTo>
                    <a:lnTo>
                      <a:pt x="52" y="33"/>
                    </a:lnTo>
                    <a:lnTo>
                      <a:pt x="36" y="30"/>
                    </a:lnTo>
                    <a:lnTo>
                      <a:pt x="22" y="24"/>
                    </a:lnTo>
                    <a:lnTo>
                      <a:pt x="10" y="18"/>
                    </a:lnTo>
                    <a:lnTo>
                      <a:pt x="0" y="1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2" name="Freeform 349"/>
              <p:cNvSpPr>
                <a:spLocks noEditPoints="1"/>
              </p:cNvSpPr>
              <p:nvPr/>
            </p:nvSpPr>
            <p:spPr bwMode="auto">
              <a:xfrm>
                <a:off x="1939925" y="2187575"/>
                <a:ext cx="141288" cy="107950"/>
              </a:xfrm>
              <a:custGeom>
                <a:avLst/>
                <a:gdLst>
                  <a:gd name="T0" fmla="*/ 43 w 89"/>
                  <a:gd name="T1" fmla="*/ 16 h 68"/>
                  <a:gd name="T2" fmla="*/ 43 w 89"/>
                  <a:gd name="T3" fmla="*/ 26 h 68"/>
                  <a:gd name="T4" fmla="*/ 45 w 89"/>
                  <a:gd name="T5" fmla="*/ 36 h 68"/>
                  <a:gd name="T6" fmla="*/ 48 w 89"/>
                  <a:gd name="T7" fmla="*/ 44 h 68"/>
                  <a:gd name="T8" fmla="*/ 55 w 89"/>
                  <a:gd name="T9" fmla="*/ 50 h 68"/>
                  <a:gd name="T10" fmla="*/ 63 w 89"/>
                  <a:gd name="T11" fmla="*/ 52 h 68"/>
                  <a:gd name="T12" fmla="*/ 67 w 89"/>
                  <a:gd name="T13" fmla="*/ 52 h 68"/>
                  <a:gd name="T14" fmla="*/ 71 w 89"/>
                  <a:gd name="T15" fmla="*/ 51 h 68"/>
                  <a:gd name="T16" fmla="*/ 73 w 89"/>
                  <a:gd name="T17" fmla="*/ 49 h 68"/>
                  <a:gd name="T18" fmla="*/ 75 w 89"/>
                  <a:gd name="T19" fmla="*/ 47 h 68"/>
                  <a:gd name="T20" fmla="*/ 77 w 89"/>
                  <a:gd name="T21" fmla="*/ 44 h 68"/>
                  <a:gd name="T22" fmla="*/ 78 w 89"/>
                  <a:gd name="T23" fmla="*/ 41 h 68"/>
                  <a:gd name="T24" fmla="*/ 78 w 89"/>
                  <a:gd name="T25" fmla="*/ 38 h 68"/>
                  <a:gd name="T26" fmla="*/ 76 w 89"/>
                  <a:gd name="T27" fmla="*/ 28 h 68"/>
                  <a:gd name="T28" fmla="*/ 71 w 89"/>
                  <a:gd name="T29" fmla="*/ 21 h 68"/>
                  <a:gd name="T30" fmla="*/ 64 w 89"/>
                  <a:gd name="T31" fmla="*/ 17 h 68"/>
                  <a:gd name="T32" fmla="*/ 61 w 89"/>
                  <a:gd name="T33" fmla="*/ 16 h 68"/>
                  <a:gd name="T34" fmla="*/ 59 w 89"/>
                  <a:gd name="T35" fmla="*/ 16 h 68"/>
                  <a:gd name="T36" fmla="*/ 43 w 89"/>
                  <a:gd name="T37" fmla="*/ 16 h 68"/>
                  <a:gd name="T38" fmla="*/ 87 w 89"/>
                  <a:gd name="T39" fmla="*/ 0 h 68"/>
                  <a:gd name="T40" fmla="*/ 87 w 89"/>
                  <a:gd name="T41" fmla="*/ 14 h 68"/>
                  <a:gd name="T42" fmla="*/ 77 w 89"/>
                  <a:gd name="T43" fmla="*/ 15 h 68"/>
                  <a:gd name="T44" fmla="*/ 77 w 89"/>
                  <a:gd name="T45" fmla="*/ 16 h 68"/>
                  <a:gd name="T46" fmla="*/ 83 w 89"/>
                  <a:gd name="T47" fmla="*/ 22 h 68"/>
                  <a:gd name="T48" fmla="*/ 87 w 89"/>
                  <a:gd name="T49" fmla="*/ 31 h 68"/>
                  <a:gd name="T50" fmla="*/ 89 w 89"/>
                  <a:gd name="T51" fmla="*/ 42 h 68"/>
                  <a:gd name="T52" fmla="*/ 87 w 89"/>
                  <a:gd name="T53" fmla="*/ 53 h 68"/>
                  <a:gd name="T54" fmla="*/ 82 w 89"/>
                  <a:gd name="T55" fmla="*/ 61 h 68"/>
                  <a:gd name="T56" fmla="*/ 74 w 89"/>
                  <a:gd name="T57" fmla="*/ 66 h 68"/>
                  <a:gd name="T58" fmla="*/ 65 w 89"/>
                  <a:gd name="T59" fmla="*/ 68 h 68"/>
                  <a:gd name="T60" fmla="*/ 54 w 89"/>
                  <a:gd name="T61" fmla="*/ 65 h 68"/>
                  <a:gd name="T62" fmla="*/ 44 w 89"/>
                  <a:gd name="T63" fmla="*/ 59 h 68"/>
                  <a:gd name="T64" fmla="*/ 38 w 89"/>
                  <a:gd name="T65" fmla="*/ 49 h 68"/>
                  <a:gd name="T66" fmla="*/ 34 w 89"/>
                  <a:gd name="T67" fmla="*/ 35 h 68"/>
                  <a:gd name="T68" fmla="*/ 32 w 89"/>
                  <a:gd name="T69" fmla="*/ 17 h 68"/>
                  <a:gd name="T70" fmla="*/ 31 w 89"/>
                  <a:gd name="T71" fmla="*/ 17 h 68"/>
                  <a:gd name="T72" fmla="*/ 26 w 89"/>
                  <a:gd name="T73" fmla="*/ 17 h 68"/>
                  <a:gd name="T74" fmla="*/ 21 w 89"/>
                  <a:gd name="T75" fmla="*/ 18 h 68"/>
                  <a:gd name="T76" fmla="*/ 16 w 89"/>
                  <a:gd name="T77" fmla="*/ 22 h 68"/>
                  <a:gd name="T78" fmla="*/ 13 w 89"/>
                  <a:gd name="T79" fmla="*/ 27 h 68"/>
                  <a:gd name="T80" fmla="*/ 11 w 89"/>
                  <a:gd name="T81" fmla="*/ 36 h 68"/>
                  <a:gd name="T82" fmla="*/ 13 w 89"/>
                  <a:gd name="T83" fmla="*/ 48 h 68"/>
                  <a:gd name="T84" fmla="*/ 18 w 89"/>
                  <a:gd name="T85" fmla="*/ 58 h 68"/>
                  <a:gd name="T86" fmla="*/ 7 w 89"/>
                  <a:gd name="T87" fmla="*/ 62 h 68"/>
                  <a:gd name="T88" fmla="*/ 2 w 89"/>
                  <a:gd name="T89" fmla="*/ 49 h 68"/>
                  <a:gd name="T90" fmla="*/ 0 w 89"/>
                  <a:gd name="T91" fmla="*/ 34 h 68"/>
                  <a:gd name="T92" fmla="*/ 1 w 89"/>
                  <a:gd name="T93" fmla="*/ 22 h 68"/>
                  <a:gd name="T94" fmla="*/ 5 w 89"/>
                  <a:gd name="T95" fmla="*/ 14 h 68"/>
                  <a:gd name="T96" fmla="*/ 11 w 89"/>
                  <a:gd name="T97" fmla="*/ 8 h 68"/>
                  <a:gd name="T98" fmla="*/ 18 w 89"/>
                  <a:gd name="T99" fmla="*/ 4 h 68"/>
                  <a:gd name="T100" fmla="*/ 26 w 89"/>
                  <a:gd name="T101" fmla="*/ 2 h 68"/>
                  <a:gd name="T102" fmla="*/ 34 w 89"/>
                  <a:gd name="T103" fmla="*/ 1 h 68"/>
                  <a:gd name="T104" fmla="*/ 67 w 89"/>
                  <a:gd name="T105" fmla="*/ 1 h 68"/>
                  <a:gd name="T106" fmla="*/ 78 w 89"/>
                  <a:gd name="T107" fmla="*/ 1 h 68"/>
                  <a:gd name="T108" fmla="*/ 87 w 89"/>
                  <a:gd name="T10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68">
                    <a:moveTo>
                      <a:pt x="43" y="16"/>
                    </a:moveTo>
                    <a:lnTo>
                      <a:pt x="43" y="26"/>
                    </a:lnTo>
                    <a:lnTo>
                      <a:pt x="45" y="36"/>
                    </a:lnTo>
                    <a:lnTo>
                      <a:pt x="48" y="44"/>
                    </a:lnTo>
                    <a:lnTo>
                      <a:pt x="55" y="50"/>
                    </a:lnTo>
                    <a:lnTo>
                      <a:pt x="63" y="52"/>
                    </a:lnTo>
                    <a:lnTo>
                      <a:pt x="67" y="52"/>
                    </a:lnTo>
                    <a:lnTo>
                      <a:pt x="71" y="51"/>
                    </a:lnTo>
                    <a:lnTo>
                      <a:pt x="73" y="49"/>
                    </a:lnTo>
                    <a:lnTo>
                      <a:pt x="75" y="47"/>
                    </a:lnTo>
                    <a:lnTo>
                      <a:pt x="77" y="44"/>
                    </a:lnTo>
                    <a:lnTo>
                      <a:pt x="78" y="41"/>
                    </a:lnTo>
                    <a:lnTo>
                      <a:pt x="78" y="38"/>
                    </a:lnTo>
                    <a:lnTo>
                      <a:pt x="76" y="28"/>
                    </a:lnTo>
                    <a:lnTo>
                      <a:pt x="71" y="21"/>
                    </a:lnTo>
                    <a:lnTo>
                      <a:pt x="64" y="17"/>
                    </a:lnTo>
                    <a:lnTo>
                      <a:pt x="61" y="16"/>
                    </a:lnTo>
                    <a:lnTo>
                      <a:pt x="59" y="16"/>
                    </a:lnTo>
                    <a:lnTo>
                      <a:pt x="43" y="16"/>
                    </a:lnTo>
                    <a:close/>
                    <a:moveTo>
                      <a:pt x="87" y="0"/>
                    </a:moveTo>
                    <a:lnTo>
                      <a:pt x="87" y="14"/>
                    </a:lnTo>
                    <a:lnTo>
                      <a:pt x="77" y="15"/>
                    </a:lnTo>
                    <a:lnTo>
                      <a:pt x="77" y="16"/>
                    </a:lnTo>
                    <a:lnTo>
                      <a:pt x="83" y="22"/>
                    </a:lnTo>
                    <a:lnTo>
                      <a:pt x="87" y="31"/>
                    </a:lnTo>
                    <a:lnTo>
                      <a:pt x="89" y="42"/>
                    </a:lnTo>
                    <a:lnTo>
                      <a:pt x="87" y="53"/>
                    </a:lnTo>
                    <a:lnTo>
                      <a:pt x="82" y="61"/>
                    </a:lnTo>
                    <a:lnTo>
                      <a:pt x="74" y="66"/>
                    </a:lnTo>
                    <a:lnTo>
                      <a:pt x="65" y="68"/>
                    </a:lnTo>
                    <a:lnTo>
                      <a:pt x="54" y="65"/>
                    </a:lnTo>
                    <a:lnTo>
                      <a:pt x="44" y="59"/>
                    </a:lnTo>
                    <a:lnTo>
                      <a:pt x="38" y="49"/>
                    </a:lnTo>
                    <a:lnTo>
                      <a:pt x="34" y="35"/>
                    </a:lnTo>
                    <a:lnTo>
                      <a:pt x="32" y="17"/>
                    </a:lnTo>
                    <a:lnTo>
                      <a:pt x="31" y="17"/>
                    </a:lnTo>
                    <a:lnTo>
                      <a:pt x="26" y="17"/>
                    </a:lnTo>
                    <a:lnTo>
                      <a:pt x="21" y="18"/>
                    </a:lnTo>
                    <a:lnTo>
                      <a:pt x="16" y="22"/>
                    </a:lnTo>
                    <a:lnTo>
                      <a:pt x="13" y="27"/>
                    </a:lnTo>
                    <a:lnTo>
                      <a:pt x="11" y="36"/>
                    </a:lnTo>
                    <a:lnTo>
                      <a:pt x="13" y="48"/>
                    </a:lnTo>
                    <a:lnTo>
                      <a:pt x="18" y="58"/>
                    </a:lnTo>
                    <a:lnTo>
                      <a:pt x="7" y="62"/>
                    </a:lnTo>
                    <a:lnTo>
                      <a:pt x="2" y="49"/>
                    </a:lnTo>
                    <a:lnTo>
                      <a:pt x="0" y="34"/>
                    </a:lnTo>
                    <a:lnTo>
                      <a:pt x="1" y="22"/>
                    </a:lnTo>
                    <a:lnTo>
                      <a:pt x="5" y="14"/>
                    </a:lnTo>
                    <a:lnTo>
                      <a:pt x="11" y="8"/>
                    </a:lnTo>
                    <a:lnTo>
                      <a:pt x="18" y="4"/>
                    </a:lnTo>
                    <a:lnTo>
                      <a:pt x="26" y="2"/>
                    </a:lnTo>
                    <a:lnTo>
                      <a:pt x="34" y="1"/>
                    </a:lnTo>
                    <a:lnTo>
                      <a:pt x="67" y="1"/>
                    </a:lnTo>
                    <a:lnTo>
                      <a:pt x="78" y="1"/>
                    </a:lnTo>
                    <a:lnTo>
                      <a:pt x="8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3" name="Freeform 350"/>
              <p:cNvSpPr>
                <a:spLocks/>
              </p:cNvSpPr>
              <p:nvPr/>
            </p:nvSpPr>
            <p:spPr bwMode="auto">
              <a:xfrm>
                <a:off x="2046288" y="2101850"/>
                <a:ext cx="34925" cy="31750"/>
              </a:xfrm>
              <a:custGeom>
                <a:avLst/>
                <a:gdLst>
                  <a:gd name="T0" fmla="*/ 11 w 22"/>
                  <a:gd name="T1" fmla="*/ 0 h 20"/>
                  <a:gd name="T2" fmla="*/ 15 w 22"/>
                  <a:gd name="T3" fmla="*/ 0 h 20"/>
                  <a:gd name="T4" fmla="*/ 18 w 22"/>
                  <a:gd name="T5" fmla="*/ 1 h 20"/>
                  <a:gd name="T6" fmla="*/ 20 w 22"/>
                  <a:gd name="T7" fmla="*/ 4 h 20"/>
                  <a:gd name="T8" fmla="*/ 22 w 22"/>
                  <a:gd name="T9" fmla="*/ 7 h 20"/>
                  <a:gd name="T10" fmla="*/ 22 w 22"/>
                  <a:gd name="T11" fmla="*/ 10 h 20"/>
                  <a:gd name="T12" fmla="*/ 22 w 22"/>
                  <a:gd name="T13" fmla="*/ 14 h 20"/>
                  <a:gd name="T14" fmla="*/ 20 w 22"/>
                  <a:gd name="T15" fmla="*/ 16 h 20"/>
                  <a:gd name="T16" fmla="*/ 18 w 22"/>
                  <a:gd name="T17" fmla="*/ 19 h 20"/>
                  <a:gd name="T18" fmla="*/ 15 w 22"/>
                  <a:gd name="T19" fmla="*/ 20 h 20"/>
                  <a:gd name="T20" fmla="*/ 11 w 22"/>
                  <a:gd name="T21" fmla="*/ 20 h 20"/>
                  <a:gd name="T22" fmla="*/ 8 w 22"/>
                  <a:gd name="T23" fmla="*/ 20 h 20"/>
                  <a:gd name="T24" fmla="*/ 5 w 22"/>
                  <a:gd name="T25" fmla="*/ 18 h 20"/>
                  <a:gd name="T26" fmla="*/ 2 w 22"/>
                  <a:gd name="T27" fmla="*/ 16 h 20"/>
                  <a:gd name="T28" fmla="*/ 1 w 22"/>
                  <a:gd name="T29" fmla="*/ 13 h 20"/>
                  <a:gd name="T30" fmla="*/ 0 w 22"/>
                  <a:gd name="T31" fmla="*/ 10 h 20"/>
                  <a:gd name="T32" fmla="*/ 1 w 22"/>
                  <a:gd name="T33" fmla="*/ 6 h 20"/>
                  <a:gd name="T34" fmla="*/ 2 w 22"/>
                  <a:gd name="T35" fmla="*/ 4 h 20"/>
                  <a:gd name="T36" fmla="*/ 5 w 22"/>
                  <a:gd name="T37" fmla="*/ 1 h 20"/>
                  <a:gd name="T38" fmla="*/ 8 w 22"/>
                  <a:gd name="T39" fmla="*/ 0 h 20"/>
                  <a:gd name="T40" fmla="*/ 11 w 22"/>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0">
                    <a:moveTo>
                      <a:pt x="11" y="0"/>
                    </a:moveTo>
                    <a:lnTo>
                      <a:pt x="15" y="0"/>
                    </a:lnTo>
                    <a:lnTo>
                      <a:pt x="18" y="1"/>
                    </a:lnTo>
                    <a:lnTo>
                      <a:pt x="20" y="4"/>
                    </a:lnTo>
                    <a:lnTo>
                      <a:pt x="22" y="7"/>
                    </a:lnTo>
                    <a:lnTo>
                      <a:pt x="22" y="10"/>
                    </a:lnTo>
                    <a:lnTo>
                      <a:pt x="22" y="14"/>
                    </a:lnTo>
                    <a:lnTo>
                      <a:pt x="20" y="16"/>
                    </a:lnTo>
                    <a:lnTo>
                      <a:pt x="18" y="19"/>
                    </a:lnTo>
                    <a:lnTo>
                      <a:pt x="15" y="20"/>
                    </a:lnTo>
                    <a:lnTo>
                      <a:pt x="11" y="20"/>
                    </a:lnTo>
                    <a:lnTo>
                      <a:pt x="8" y="20"/>
                    </a:lnTo>
                    <a:lnTo>
                      <a:pt x="5" y="18"/>
                    </a:lnTo>
                    <a:lnTo>
                      <a:pt x="2" y="16"/>
                    </a:lnTo>
                    <a:lnTo>
                      <a:pt x="1" y="13"/>
                    </a:lnTo>
                    <a:lnTo>
                      <a:pt x="0" y="10"/>
                    </a:lnTo>
                    <a:lnTo>
                      <a:pt x="1" y="6"/>
                    </a:lnTo>
                    <a:lnTo>
                      <a:pt x="2" y="4"/>
                    </a:lnTo>
                    <a:lnTo>
                      <a:pt x="5" y="1"/>
                    </a:lnTo>
                    <a:lnTo>
                      <a:pt x="8" y="0"/>
                    </a:lnTo>
                    <a:lnTo>
                      <a:pt x="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4" name="Freeform 351"/>
              <p:cNvSpPr>
                <a:spLocks/>
              </p:cNvSpPr>
              <p:nvPr/>
            </p:nvSpPr>
            <p:spPr bwMode="auto">
              <a:xfrm>
                <a:off x="1943100" y="1938338"/>
                <a:ext cx="138113" cy="114300"/>
              </a:xfrm>
              <a:custGeom>
                <a:avLst/>
                <a:gdLst>
                  <a:gd name="T0" fmla="*/ 85 w 87"/>
                  <a:gd name="T1" fmla="*/ 0 h 72"/>
                  <a:gd name="T2" fmla="*/ 85 w 87"/>
                  <a:gd name="T3" fmla="*/ 13 h 72"/>
                  <a:gd name="T4" fmla="*/ 72 w 87"/>
                  <a:gd name="T5" fmla="*/ 14 h 72"/>
                  <a:gd name="T6" fmla="*/ 72 w 87"/>
                  <a:gd name="T7" fmla="*/ 15 h 72"/>
                  <a:gd name="T8" fmla="*/ 77 w 87"/>
                  <a:gd name="T9" fmla="*/ 18 h 72"/>
                  <a:gd name="T10" fmla="*/ 82 w 87"/>
                  <a:gd name="T11" fmla="*/ 24 h 72"/>
                  <a:gd name="T12" fmla="*/ 86 w 87"/>
                  <a:gd name="T13" fmla="*/ 32 h 72"/>
                  <a:gd name="T14" fmla="*/ 87 w 87"/>
                  <a:gd name="T15" fmla="*/ 42 h 72"/>
                  <a:gd name="T16" fmla="*/ 87 w 87"/>
                  <a:gd name="T17" fmla="*/ 49 h 72"/>
                  <a:gd name="T18" fmla="*/ 84 w 87"/>
                  <a:gd name="T19" fmla="*/ 56 h 72"/>
                  <a:gd name="T20" fmla="*/ 80 w 87"/>
                  <a:gd name="T21" fmla="*/ 62 h 72"/>
                  <a:gd name="T22" fmla="*/ 73 w 87"/>
                  <a:gd name="T23" fmla="*/ 67 h 72"/>
                  <a:gd name="T24" fmla="*/ 63 w 87"/>
                  <a:gd name="T25" fmla="*/ 70 h 72"/>
                  <a:gd name="T26" fmla="*/ 50 w 87"/>
                  <a:gd name="T27" fmla="*/ 72 h 72"/>
                  <a:gd name="T28" fmla="*/ 0 w 87"/>
                  <a:gd name="T29" fmla="*/ 72 h 72"/>
                  <a:gd name="T30" fmla="*/ 0 w 87"/>
                  <a:gd name="T31" fmla="*/ 56 h 72"/>
                  <a:gd name="T32" fmla="*/ 46 w 87"/>
                  <a:gd name="T33" fmla="*/ 56 h 72"/>
                  <a:gd name="T34" fmla="*/ 58 w 87"/>
                  <a:gd name="T35" fmla="*/ 55 h 72"/>
                  <a:gd name="T36" fmla="*/ 67 w 87"/>
                  <a:gd name="T37" fmla="*/ 52 h 72"/>
                  <a:gd name="T38" fmla="*/ 73 w 87"/>
                  <a:gd name="T39" fmla="*/ 46 h 72"/>
                  <a:gd name="T40" fmla="*/ 75 w 87"/>
                  <a:gd name="T41" fmla="*/ 37 h 72"/>
                  <a:gd name="T42" fmla="*/ 72 w 87"/>
                  <a:gd name="T43" fmla="*/ 28 h 72"/>
                  <a:gd name="T44" fmla="*/ 67 w 87"/>
                  <a:gd name="T45" fmla="*/ 21 h 72"/>
                  <a:gd name="T46" fmla="*/ 60 w 87"/>
                  <a:gd name="T47" fmla="*/ 17 h 72"/>
                  <a:gd name="T48" fmla="*/ 57 w 87"/>
                  <a:gd name="T49" fmla="*/ 16 h 72"/>
                  <a:gd name="T50" fmla="*/ 52 w 87"/>
                  <a:gd name="T51" fmla="*/ 16 h 72"/>
                  <a:gd name="T52" fmla="*/ 0 w 87"/>
                  <a:gd name="T53" fmla="*/ 16 h 72"/>
                  <a:gd name="T54" fmla="*/ 0 w 87"/>
                  <a:gd name="T55" fmla="*/ 0 h 72"/>
                  <a:gd name="T56" fmla="*/ 62 w 87"/>
                  <a:gd name="T57" fmla="*/ 0 h 72"/>
                  <a:gd name="T58" fmla="*/ 75 w 87"/>
                  <a:gd name="T59" fmla="*/ 0 h 72"/>
                  <a:gd name="T60" fmla="*/ 85 w 87"/>
                  <a:gd name="T6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72">
                    <a:moveTo>
                      <a:pt x="85" y="0"/>
                    </a:moveTo>
                    <a:lnTo>
                      <a:pt x="85" y="13"/>
                    </a:lnTo>
                    <a:lnTo>
                      <a:pt x="72" y="14"/>
                    </a:lnTo>
                    <a:lnTo>
                      <a:pt x="72" y="15"/>
                    </a:lnTo>
                    <a:lnTo>
                      <a:pt x="77" y="18"/>
                    </a:lnTo>
                    <a:lnTo>
                      <a:pt x="82" y="24"/>
                    </a:lnTo>
                    <a:lnTo>
                      <a:pt x="86" y="32"/>
                    </a:lnTo>
                    <a:lnTo>
                      <a:pt x="87" y="42"/>
                    </a:lnTo>
                    <a:lnTo>
                      <a:pt x="87" y="49"/>
                    </a:lnTo>
                    <a:lnTo>
                      <a:pt x="84" y="56"/>
                    </a:lnTo>
                    <a:lnTo>
                      <a:pt x="80" y="62"/>
                    </a:lnTo>
                    <a:lnTo>
                      <a:pt x="73" y="67"/>
                    </a:lnTo>
                    <a:lnTo>
                      <a:pt x="63" y="70"/>
                    </a:lnTo>
                    <a:lnTo>
                      <a:pt x="50" y="72"/>
                    </a:lnTo>
                    <a:lnTo>
                      <a:pt x="0" y="72"/>
                    </a:lnTo>
                    <a:lnTo>
                      <a:pt x="0" y="56"/>
                    </a:lnTo>
                    <a:lnTo>
                      <a:pt x="46" y="56"/>
                    </a:lnTo>
                    <a:lnTo>
                      <a:pt x="58" y="55"/>
                    </a:lnTo>
                    <a:lnTo>
                      <a:pt x="67" y="52"/>
                    </a:lnTo>
                    <a:lnTo>
                      <a:pt x="73" y="46"/>
                    </a:lnTo>
                    <a:lnTo>
                      <a:pt x="75" y="37"/>
                    </a:lnTo>
                    <a:lnTo>
                      <a:pt x="72" y="28"/>
                    </a:lnTo>
                    <a:lnTo>
                      <a:pt x="67" y="21"/>
                    </a:lnTo>
                    <a:lnTo>
                      <a:pt x="60" y="17"/>
                    </a:lnTo>
                    <a:lnTo>
                      <a:pt x="57" y="16"/>
                    </a:lnTo>
                    <a:lnTo>
                      <a:pt x="52" y="16"/>
                    </a:lnTo>
                    <a:lnTo>
                      <a:pt x="0" y="16"/>
                    </a:lnTo>
                    <a:lnTo>
                      <a:pt x="0" y="0"/>
                    </a:lnTo>
                    <a:lnTo>
                      <a:pt x="62" y="0"/>
                    </a:lnTo>
                    <a:lnTo>
                      <a:pt x="75" y="0"/>
                    </a:lnTo>
                    <a:lnTo>
                      <a:pt x="8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5" name="Freeform 352"/>
              <p:cNvSpPr>
                <a:spLocks/>
              </p:cNvSpPr>
              <p:nvPr/>
            </p:nvSpPr>
            <p:spPr bwMode="auto">
              <a:xfrm>
                <a:off x="2046288" y="1870075"/>
                <a:ext cx="34925" cy="33337"/>
              </a:xfrm>
              <a:custGeom>
                <a:avLst/>
                <a:gdLst>
                  <a:gd name="T0" fmla="*/ 11 w 22"/>
                  <a:gd name="T1" fmla="*/ 0 h 21"/>
                  <a:gd name="T2" fmla="*/ 15 w 22"/>
                  <a:gd name="T3" fmla="*/ 0 h 21"/>
                  <a:gd name="T4" fmla="*/ 18 w 22"/>
                  <a:gd name="T5" fmla="*/ 2 h 21"/>
                  <a:gd name="T6" fmla="*/ 20 w 22"/>
                  <a:gd name="T7" fmla="*/ 4 h 21"/>
                  <a:gd name="T8" fmla="*/ 22 w 22"/>
                  <a:gd name="T9" fmla="*/ 7 h 21"/>
                  <a:gd name="T10" fmla="*/ 22 w 22"/>
                  <a:gd name="T11" fmla="*/ 10 h 21"/>
                  <a:gd name="T12" fmla="*/ 22 w 22"/>
                  <a:gd name="T13" fmla="*/ 14 h 21"/>
                  <a:gd name="T14" fmla="*/ 20 w 22"/>
                  <a:gd name="T15" fmla="*/ 17 h 21"/>
                  <a:gd name="T16" fmla="*/ 18 w 22"/>
                  <a:gd name="T17" fmla="*/ 19 h 21"/>
                  <a:gd name="T18" fmla="*/ 15 w 22"/>
                  <a:gd name="T19" fmla="*/ 20 h 21"/>
                  <a:gd name="T20" fmla="*/ 11 w 22"/>
                  <a:gd name="T21" fmla="*/ 21 h 21"/>
                  <a:gd name="T22" fmla="*/ 8 w 22"/>
                  <a:gd name="T23" fmla="*/ 20 h 21"/>
                  <a:gd name="T24" fmla="*/ 5 w 22"/>
                  <a:gd name="T25" fmla="*/ 19 h 21"/>
                  <a:gd name="T26" fmla="*/ 2 w 22"/>
                  <a:gd name="T27" fmla="*/ 16 h 21"/>
                  <a:gd name="T28" fmla="*/ 1 w 22"/>
                  <a:gd name="T29" fmla="*/ 14 h 21"/>
                  <a:gd name="T30" fmla="*/ 0 w 22"/>
                  <a:gd name="T31" fmla="*/ 10 h 21"/>
                  <a:gd name="T32" fmla="*/ 1 w 22"/>
                  <a:gd name="T33" fmla="*/ 7 h 21"/>
                  <a:gd name="T34" fmla="*/ 2 w 22"/>
                  <a:gd name="T35" fmla="*/ 4 h 21"/>
                  <a:gd name="T36" fmla="*/ 5 w 22"/>
                  <a:gd name="T37" fmla="*/ 2 h 21"/>
                  <a:gd name="T38" fmla="*/ 8 w 22"/>
                  <a:gd name="T39" fmla="*/ 0 h 21"/>
                  <a:gd name="T40" fmla="*/ 11 w 2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1">
                    <a:moveTo>
                      <a:pt x="11" y="0"/>
                    </a:moveTo>
                    <a:lnTo>
                      <a:pt x="15" y="0"/>
                    </a:lnTo>
                    <a:lnTo>
                      <a:pt x="18" y="2"/>
                    </a:lnTo>
                    <a:lnTo>
                      <a:pt x="20" y="4"/>
                    </a:lnTo>
                    <a:lnTo>
                      <a:pt x="22" y="7"/>
                    </a:lnTo>
                    <a:lnTo>
                      <a:pt x="22" y="10"/>
                    </a:lnTo>
                    <a:lnTo>
                      <a:pt x="22" y="14"/>
                    </a:lnTo>
                    <a:lnTo>
                      <a:pt x="20" y="17"/>
                    </a:lnTo>
                    <a:lnTo>
                      <a:pt x="18" y="19"/>
                    </a:lnTo>
                    <a:lnTo>
                      <a:pt x="15" y="20"/>
                    </a:lnTo>
                    <a:lnTo>
                      <a:pt x="11" y="21"/>
                    </a:lnTo>
                    <a:lnTo>
                      <a:pt x="8" y="20"/>
                    </a:lnTo>
                    <a:lnTo>
                      <a:pt x="5" y="19"/>
                    </a:lnTo>
                    <a:lnTo>
                      <a:pt x="2" y="16"/>
                    </a:lnTo>
                    <a:lnTo>
                      <a:pt x="1" y="14"/>
                    </a:lnTo>
                    <a:lnTo>
                      <a:pt x="0" y="10"/>
                    </a:lnTo>
                    <a:lnTo>
                      <a:pt x="1" y="7"/>
                    </a:lnTo>
                    <a:lnTo>
                      <a:pt x="2" y="4"/>
                    </a:lnTo>
                    <a:lnTo>
                      <a:pt x="5" y="2"/>
                    </a:lnTo>
                    <a:lnTo>
                      <a:pt x="8" y="0"/>
                    </a:lnTo>
                    <a:lnTo>
                      <a:pt x="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6" name="Freeform 353"/>
              <p:cNvSpPr>
                <a:spLocks/>
              </p:cNvSpPr>
              <p:nvPr/>
            </p:nvSpPr>
            <p:spPr bwMode="auto">
              <a:xfrm>
                <a:off x="1884363" y="1779588"/>
                <a:ext cx="227013" cy="53975"/>
              </a:xfrm>
              <a:custGeom>
                <a:avLst/>
                <a:gdLst>
                  <a:gd name="T0" fmla="*/ 71 w 143"/>
                  <a:gd name="T1" fmla="*/ 0 h 34"/>
                  <a:gd name="T2" fmla="*/ 91 w 143"/>
                  <a:gd name="T3" fmla="*/ 1 h 34"/>
                  <a:gd name="T4" fmla="*/ 108 w 143"/>
                  <a:gd name="T5" fmla="*/ 5 h 34"/>
                  <a:gd name="T6" fmla="*/ 122 w 143"/>
                  <a:gd name="T7" fmla="*/ 10 h 34"/>
                  <a:gd name="T8" fmla="*/ 134 w 143"/>
                  <a:gd name="T9" fmla="*/ 16 h 34"/>
                  <a:gd name="T10" fmla="*/ 143 w 143"/>
                  <a:gd name="T11" fmla="*/ 23 h 34"/>
                  <a:gd name="T12" fmla="*/ 143 w 143"/>
                  <a:gd name="T13" fmla="*/ 34 h 34"/>
                  <a:gd name="T14" fmla="*/ 129 w 143"/>
                  <a:gd name="T15" fmla="*/ 26 h 34"/>
                  <a:gd name="T16" fmla="*/ 113 w 143"/>
                  <a:gd name="T17" fmla="*/ 19 h 34"/>
                  <a:gd name="T18" fmla="*/ 94 w 143"/>
                  <a:gd name="T19" fmla="*/ 14 h 34"/>
                  <a:gd name="T20" fmla="*/ 71 w 143"/>
                  <a:gd name="T21" fmla="*/ 13 h 34"/>
                  <a:gd name="T22" fmla="*/ 49 w 143"/>
                  <a:gd name="T23" fmla="*/ 14 h 34"/>
                  <a:gd name="T24" fmla="*/ 30 w 143"/>
                  <a:gd name="T25" fmla="*/ 19 h 34"/>
                  <a:gd name="T26" fmla="*/ 14 w 143"/>
                  <a:gd name="T27" fmla="*/ 26 h 34"/>
                  <a:gd name="T28" fmla="*/ 0 w 143"/>
                  <a:gd name="T29" fmla="*/ 34 h 34"/>
                  <a:gd name="T30" fmla="*/ 0 w 143"/>
                  <a:gd name="T31" fmla="*/ 23 h 34"/>
                  <a:gd name="T32" fmla="*/ 10 w 143"/>
                  <a:gd name="T33" fmla="*/ 16 h 34"/>
                  <a:gd name="T34" fmla="*/ 21 w 143"/>
                  <a:gd name="T35" fmla="*/ 10 h 34"/>
                  <a:gd name="T36" fmla="*/ 35 w 143"/>
                  <a:gd name="T37" fmla="*/ 5 h 34"/>
                  <a:gd name="T38" fmla="*/ 52 w 143"/>
                  <a:gd name="T39" fmla="*/ 1 h 34"/>
                  <a:gd name="T40" fmla="*/ 71 w 143"/>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3" h="34">
                    <a:moveTo>
                      <a:pt x="71" y="0"/>
                    </a:moveTo>
                    <a:lnTo>
                      <a:pt x="91" y="1"/>
                    </a:lnTo>
                    <a:lnTo>
                      <a:pt x="108" y="5"/>
                    </a:lnTo>
                    <a:lnTo>
                      <a:pt x="122" y="10"/>
                    </a:lnTo>
                    <a:lnTo>
                      <a:pt x="134" y="16"/>
                    </a:lnTo>
                    <a:lnTo>
                      <a:pt x="143" y="23"/>
                    </a:lnTo>
                    <a:lnTo>
                      <a:pt x="143" y="34"/>
                    </a:lnTo>
                    <a:lnTo>
                      <a:pt x="129" y="26"/>
                    </a:lnTo>
                    <a:lnTo>
                      <a:pt x="113" y="19"/>
                    </a:lnTo>
                    <a:lnTo>
                      <a:pt x="94" y="14"/>
                    </a:lnTo>
                    <a:lnTo>
                      <a:pt x="71" y="13"/>
                    </a:lnTo>
                    <a:lnTo>
                      <a:pt x="49" y="14"/>
                    </a:lnTo>
                    <a:lnTo>
                      <a:pt x="30" y="19"/>
                    </a:lnTo>
                    <a:lnTo>
                      <a:pt x="14" y="26"/>
                    </a:lnTo>
                    <a:lnTo>
                      <a:pt x="0" y="34"/>
                    </a:lnTo>
                    <a:lnTo>
                      <a:pt x="0" y="23"/>
                    </a:lnTo>
                    <a:lnTo>
                      <a:pt x="10" y="16"/>
                    </a:lnTo>
                    <a:lnTo>
                      <a:pt x="21" y="10"/>
                    </a:lnTo>
                    <a:lnTo>
                      <a:pt x="35" y="5"/>
                    </a:lnTo>
                    <a:lnTo>
                      <a:pt x="52" y="1"/>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585" name="Group 21584"/>
          <p:cNvGrpSpPr/>
          <p:nvPr/>
        </p:nvGrpSpPr>
        <p:grpSpPr>
          <a:xfrm>
            <a:off x="3211513" y="2928938"/>
            <a:ext cx="5388369" cy="1875353"/>
            <a:chOff x="3211513" y="2928938"/>
            <a:chExt cx="5388369" cy="1875353"/>
          </a:xfrm>
        </p:grpSpPr>
        <p:sp>
          <p:nvSpPr>
            <p:cNvPr id="16" name="Freeform 266"/>
            <p:cNvSpPr>
              <a:spLocks/>
            </p:cNvSpPr>
            <p:nvPr/>
          </p:nvSpPr>
          <p:spPr bwMode="auto">
            <a:xfrm>
              <a:off x="3211513" y="2928938"/>
              <a:ext cx="3648075" cy="1797050"/>
            </a:xfrm>
            <a:custGeom>
              <a:avLst/>
              <a:gdLst>
                <a:gd name="T0" fmla="*/ 812 w 2298"/>
                <a:gd name="T1" fmla="*/ 1 h 1132"/>
                <a:gd name="T2" fmla="*/ 853 w 2298"/>
                <a:gd name="T3" fmla="*/ 9 h 1132"/>
                <a:gd name="T4" fmla="*/ 989 w 2298"/>
                <a:gd name="T5" fmla="*/ 59 h 1132"/>
                <a:gd name="T6" fmla="*/ 1330 w 2298"/>
                <a:gd name="T7" fmla="*/ 188 h 1132"/>
                <a:gd name="T8" fmla="*/ 1637 w 2298"/>
                <a:gd name="T9" fmla="*/ 280 h 1132"/>
                <a:gd name="T10" fmla="*/ 1733 w 2298"/>
                <a:gd name="T11" fmla="*/ 307 h 1132"/>
                <a:gd name="T12" fmla="*/ 1738 w 2298"/>
                <a:gd name="T13" fmla="*/ 319 h 1132"/>
                <a:gd name="T14" fmla="*/ 1784 w 2298"/>
                <a:gd name="T15" fmla="*/ 765 h 1132"/>
                <a:gd name="T16" fmla="*/ 1806 w 2298"/>
                <a:gd name="T17" fmla="*/ 889 h 1132"/>
                <a:gd name="T18" fmla="*/ 1850 w 2298"/>
                <a:gd name="T19" fmla="*/ 1022 h 1132"/>
                <a:gd name="T20" fmla="*/ 1869 w 2298"/>
                <a:gd name="T21" fmla="*/ 1053 h 1132"/>
                <a:gd name="T22" fmla="*/ 1911 w 2298"/>
                <a:gd name="T23" fmla="*/ 1088 h 1132"/>
                <a:gd name="T24" fmla="*/ 1949 w 2298"/>
                <a:gd name="T25" fmla="*/ 1098 h 1132"/>
                <a:gd name="T26" fmla="*/ 2028 w 2298"/>
                <a:gd name="T27" fmla="*/ 1093 h 1132"/>
                <a:gd name="T28" fmla="*/ 2101 w 2298"/>
                <a:gd name="T29" fmla="*/ 1078 h 1132"/>
                <a:gd name="T30" fmla="*/ 2298 w 2298"/>
                <a:gd name="T31" fmla="*/ 1067 h 1132"/>
                <a:gd name="T32" fmla="*/ 2107 w 2298"/>
                <a:gd name="T33" fmla="*/ 1111 h 1132"/>
                <a:gd name="T34" fmla="*/ 1983 w 2298"/>
                <a:gd name="T35" fmla="*/ 1132 h 1132"/>
                <a:gd name="T36" fmla="*/ 1926 w 2298"/>
                <a:gd name="T37" fmla="*/ 1128 h 1132"/>
                <a:gd name="T38" fmla="*/ 1897 w 2298"/>
                <a:gd name="T39" fmla="*/ 1118 h 1132"/>
                <a:gd name="T40" fmla="*/ 1869 w 2298"/>
                <a:gd name="T41" fmla="*/ 1101 h 1132"/>
                <a:gd name="T42" fmla="*/ 1842 w 2298"/>
                <a:gd name="T43" fmla="*/ 1071 h 1132"/>
                <a:gd name="T44" fmla="*/ 1797 w 2298"/>
                <a:gd name="T45" fmla="*/ 979 h 1132"/>
                <a:gd name="T46" fmla="*/ 1773 w 2298"/>
                <a:gd name="T47" fmla="*/ 889 h 1132"/>
                <a:gd name="T48" fmla="*/ 1728 w 2298"/>
                <a:gd name="T49" fmla="*/ 583 h 1132"/>
                <a:gd name="T50" fmla="*/ 1624 w 2298"/>
                <a:gd name="T51" fmla="*/ 310 h 1132"/>
                <a:gd name="T52" fmla="*/ 1317 w 2298"/>
                <a:gd name="T53" fmla="*/ 218 h 1132"/>
                <a:gd name="T54" fmla="*/ 976 w 2298"/>
                <a:gd name="T55" fmla="*/ 89 h 1132"/>
                <a:gd name="T56" fmla="*/ 840 w 2298"/>
                <a:gd name="T57" fmla="*/ 39 h 1132"/>
                <a:gd name="T58" fmla="*/ 812 w 2298"/>
                <a:gd name="T59" fmla="*/ 34 h 1132"/>
                <a:gd name="T60" fmla="*/ 769 w 2298"/>
                <a:gd name="T61" fmla="*/ 36 h 1132"/>
                <a:gd name="T62" fmla="*/ 733 w 2298"/>
                <a:gd name="T63" fmla="*/ 58 h 1132"/>
                <a:gd name="T64" fmla="*/ 690 w 2298"/>
                <a:gd name="T65" fmla="*/ 135 h 1132"/>
                <a:gd name="T66" fmla="*/ 670 w 2298"/>
                <a:gd name="T67" fmla="*/ 207 h 1132"/>
                <a:gd name="T68" fmla="*/ 624 w 2298"/>
                <a:gd name="T69" fmla="*/ 500 h 1132"/>
                <a:gd name="T70" fmla="*/ 600 w 2298"/>
                <a:gd name="T71" fmla="*/ 766 h 1132"/>
                <a:gd name="T72" fmla="*/ 591 w 2298"/>
                <a:gd name="T73" fmla="*/ 775 h 1132"/>
                <a:gd name="T74" fmla="*/ 0 w 2298"/>
                <a:gd name="T75" fmla="*/ 777 h 1132"/>
                <a:gd name="T76" fmla="*/ 569 w 2298"/>
                <a:gd name="T77" fmla="*/ 744 h 1132"/>
                <a:gd name="T78" fmla="*/ 614 w 2298"/>
                <a:gd name="T79" fmla="*/ 324 h 1132"/>
                <a:gd name="T80" fmla="*/ 638 w 2298"/>
                <a:gd name="T81" fmla="*/ 201 h 1132"/>
                <a:gd name="T82" fmla="*/ 683 w 2298"/>
                <a:gd name="T83" fmla="*/ 72 h 1132"/>
                <a:gd name="T84" fmla="*/ 710 w 2298"/>
                <a:gd name="T85" fmla="*/ 35 h 1132"/>
                <a:gd name="T86" fmla="*/ 737 w 2298"/>
                <a:gd name="T87" fmla="*/ 13 h 1132"/>
                <a:gd name="T88" fmla="*/ 766 w 2298"/>
                <a:gd name="T89" fmla="*/ 3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98" h="1132">
                  <a:moveTo>
                    <a:pt x="788" y="0"/>
                  </a:moveTo>
                  <a:lnTo>
                    <a:pt x="812" y="1"/>
                  </a:lnTo>
                  <a:lnTo>
                    <a:pt x="819" y="2"/>
                  </a:lnTo>
                  <a:lnTo>
                    <a:pt x="853" y="9"/>
                  </a:lnTo>
                  <a:lnTo>
                    <a:pt x="898" y="24"/>
                  </a:lnTo>
                  <a:lnTo>
                    <a:pt x="989" y="59"/>
                  </a:lnTo>
                  <a:lnTo>
                    <a:pt x="1182" y="135"/>
                  </a:lnTo>
                  <a:lnTo>
                    <a:pt x="1330" y="188"/>
                  </a:lnTo>
                  <a:lnTo>
                    <a:pt x="1478" y="235"/>
                  </a:lnTo>
                  <a:lnTo>
                    <a:pt x="1637" y="280"/>
                  </a:lnTo>
                  <a:lnTo>
                    <a:pt x="1728" y="304"/>
                  </a:lnTo>
                  <a:lnTo>
                    <a:pt x="1733" y="307"/>
                  </a:lnTo>
                  <a:lnTo>
                    <a:pt x="1736" y="313"/>
                  </a:lnTo>
                  <a:lnTo>
                    <a:pt x="1738" y="319"/>
                  </a:lnTo>
                  <a:lnTo>
                    <a:pt x="1761" y="583"/>
                  </a:lnTo>
                  <a:lnTo>
                    <a:pt x="1784" y="765"/>
                  </a:lnTo>
                  <a:lnTo>
                    <a:pt x="1806" y="889"/>
                  </a:lnTo>
                  <a:lnTo>
                    <a:pt x="1806" y="889"/>
                  </a:lnTo>
                  <a:lnTo>
                    <a:pt x="1827" y="966"/>
                  </a:lnTo>
                  <a:lnTo>
                    <a:pt x="1850" y="1022"/>
                  </a:lnTo>
                  <a:lnTo>
                    <a:pt x="1869" y="1053"/>
                  </a:lnTo>
                  <a:lnTo>
                    <a:pt x="1869" y="1053"/>
                  </a:lnTo>
                  <a:lnTo>
                    <a:pt x="1890" y="1075"/>
                  </a:lnTo>
                  <a:lnTo>
                    <a:pt x="1911" y="1088"/>
                  </a:lnTo>
                  <a:lnTo>
                    <a:pt x="1933" y="1096"/>
                  </a:lnTo>
                  <a:lnTo>
                    <a:pt x="1949" y="1098"/>
                  </a:lnTo>
                  <a:lnTo>
                    <a:pt x="1983" y="1099"/>
                  </a:lnTo>
                  <a:lnTo>
                    <a:pt x="2028" y="1093"/>
                  </a:lnTo>
                  <a:lnTo>
                    <a:pt x="2101" y="1078"/>
                  </a:lnTo>
                  <a:lnTo>
                    <a:pt x="2101" y="1078"/>
                  </a:lnTo>
                  <a:lnTo>
                    <a:pt x="2291" y="1035"/>
                  </a:lnTo>
                  <a:lnTo>
                    <a:pt x="2298" y="1067"/>
                  </a:lnTo>
                  <a:lnTo>
                    <a:pt x="2114" y="1109"/>
                  </a:lnTo>
                  <a:lnTo>
                    <a:pt x="2107" y="1111"/>
                  </a:lnTo>
                  <a:lnTo>
                    <a:pt x="2028" y="1126"/>
                  </a:lnTo>
                  <a:lnTo>
                    <a:pt x="1983" y="1132"/>
                  </a:lnTo>
                  <a:lnTo>
                    <a:pt x="1949" y="1131"/>
                  </a:lnTo>
                  <a:lnTo>
                    <a:pt x="1926" y="1128"/>
                  </a:lnTo>
                  <a:lnTo>
                    <a:pt x="1920" y="1126"/>
                  </a:lnTo>
                  <a:lnTo>
                    <a:pt x="1897" y="1118"/>
                  </a:lnTo>
                  <a:lnTo>
                    <a:pt x="1874" y="1104"/>
                  </a:lnTo>
                  <a:lnTo>
                    <a:pt x="1869" y="1101"/>
                  </a:lnTo>
                  <a:lnTo>
                    <a:pt x="1846" y="1076"/>
                  </a:lnTo>
                  <a:lnTo>
                    <a:pt x="1842" y="1071"/>
                  </a:lnTo>
                  <a:lnTo>
                    <a:pt x="1820" y="1035"/>
                  </a:lnTo>
                  <a:lnTo>
                    <a:pt x="1797" y="979"/>
                  </a:lnTo>
                  <a:lnTo>
                    <a:pt x="1774" y="896"/>
                  </a:lnTo>
                  <a:lnTo>
                    <a:pt x="1773" y="889"/>
                  </a:lnTo>
                  <a:lnTo>
                    <a:pt x="1751" y="765"/>
                  </a:lnTo>
                  <a:lnTo>
                    <a:pt x="1728" y="583"/>
                  </a:lnTo>
                  <a:lnTo>
                    <a:pt x="1706" y="332"/>
                  </a:lnTo>
                  <a:lnTo>
                    <a:pt x="1624" y="310"/>
                  </a:lnTo>
                  <a:lnTo>
                    <a:pt x="1465" y="265"/>
                  </a:lnTo>
                  <a:lnTo>
                    <a:pt x="1317" y="218"/>
                  </a:lnTo>
                  <a:lnTo>
                    <a:pt x="1169" y="165"/>
                  </a:lnTo>
                  <a:lnTo>
                    <a:pt x="976" y="89"/>
                  </a:lnTo>
                  <a:lnTo>
                    <a:pt x="885" y="54"/>
                  </a:lnTo>
                  <a:lnTo>
                    <a:pt x="840" y="39"/>
                  </a:lnTo>
                  <a:lnTo>
                    <a:pt x="812" y="33"/>
                  </a:lnTo>
                  <a:lnTo>
                    <a:pt x="812" y="34"/>
                  </a:lnTo>
                  <a:lnTo>
                    <a:pt x="788" y="33"/>
                  </a:lnTo>
                  <a:lnTo>
                    <a:pt x="769" y="36"/>
                  </a:lnTo>
                  <a:lnTo>
                    <a:pt x="753" y="42"/>
                  </a:lnTo>
                  <a:lnTo>
                    <a:pt x="733" y="58"/>
                  </a:lnTo>
                  <a:lnTo>
                    <a:pt x="712" y="87"/>
                  </a:lnTo>
                  <a:lnTo>
                    <a:pt x="690" y="135"/>
                  </a:lnTo>
                  <a:lnTo>
                    <a:pt x="670" y="207"/>
                  </a:lnTo>
                  <a:lnTo>
                    <a:pt x="670" y="207"/>
                  </a:lnTo>
                  <a:lnTo>
                    <a:pt x="647" y="324"/>
                  </a:lnTo>
                  <a:lnTo>
                    <a:pt x="624" y="500"/>
                  </a:lnTo>
                  <a:lnTo>
                    <a:pt x="602" y="760"/>
                  </a:lnTo>
                  <a:lnTo>
                    <a:pt x="600" y="766"/>
                  </a:lnTo>
                  <a:lnTo>
                    <a:pt x="597" y="772"/>
                  </a:lnTo>
                  <a:lnTo>
                    <a:pt x="591" y="775"/>
                  </a:lnTo>
                  <a:lnTo>
                    <a:pt x="585" y="777"/>
                  </a:lnTo>
                  <a:lnTo>
                    <a:pt x="0" y="777"/>
                  </a:lnTo>
                  <a:lnTo>
                    <a:pt x="0" y="744"/>
                  </a:lnTo>
                  <a:lnTo>
                    <a:pt x="569" y="744"/>
                  </a:lnTo>
                  <a:lnTo>
                    <a:pt x="591" y="500"/>
                  </a:lnTo>
                  <a:lnTo>
                    <a:pt x="614" y="324"/>
                  </a:lnTo>
                  <a:lnTo>
                    <a:pt x="637" y="207"/>
                  </a:lnTo>
                  <a:lnTo>
                    <a:pt x="638" y="201"/>
                  </a:lnTo>
                  <a:lnTo>
                    <a:pt x="660" y="122"/>
                  </a:lnTo>
                  <a:lnTo>
                    <a:pt x="683" y="72"/>
                  </a:lnTo>
                  <a:lnTo>
                    <a:pt x="687" y="67"/>
                  </a:lnTo>
                  <a:lnTo>
                    <a:pt x="710" y="35"/>
                  </a:lnTo>
                  <a:lnTo>
                    <a:pt x="732" y="17"/>
                  </a:lnTo>
                  <a:lnTo>
                    <a:pt x="737" y="13"/>
                  </a:lnTo>
                  <a:lnTo>
                    <a:pt x="760" y="4"/>
                  </a:lnTo>
                  <a:lnTo>
                    <a:pt x="766" y="3"/>
                  </a:lnTo>
                  <a:lnTo>
                    <a:pt x="788"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584" name="Group 21583"/>
            <p:cNvGrpSpPr/>
            <p:nvPr/>
          </p:nvGrpSpPr>
          <p:grpSpPr>
            <a:xfrm>
              <a:off x="6934200" y="4434959"/>
              <a:ext cx="1665682" cy="369332"/>
              <a:chOff x="6934200" y="4434959"/>
              <a:chExt cx="1665682" cy="369332"/>
            </a:xfrm>
          </p:grpSpPr>
          <p:cxnSp>
            <p:nvCxnSpPr>
              <p:cNvPr id="21582" name="Straight Connector 21581"/>
              <p:cNvCxnSpPr/>
              <p:nvPr/>
            </p:nvCxnSpPr>
            <p:spPr>
              <a:xfrm>
                <a:off x="6934200" y="4586288"/>
                <a:ext cx="4029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83" name="TextBox 21582"/>
              <p:cNvSpPr txBox="1"/>
              <p:nvPr/>
            </p:nvSpPr>
            <p:spPr>
              <a:xfrm>
                <a:off x="7402118" y="4434959"/>
                <a:ext cx="1197764" cy="369332"/>
              </a:xfrm>
              <a:prstGeom prst="rect">
                <a:avLst/>
              </a:prstGeom>
              <a:noFill/>
            </p:spPr>
            <p:txBody>
              <a:bodyPr wrap="none" rtlCol="0">
                <a:spAutoFit/>
              </a:bodyPr>
              <a:lstStyle/>
              <a:p>
                <a:r>
                  <a:rPr lang="en-US" dirty="0" smtClean="0"/>
                  <a:t>Fast state</a:t>
                </a:r>
                <a:endParaRPr lang="en-US" dirty="0"/>
              </a:p>
            </p:txBody>
          </p:sp>
        </p:grpSp>
      </p:grpSp>
      <p:grpSp>
        <p:nvGrpSpPr>
          <p:cNvPr id="21590" name="Group 21589"/>
          <p:cNvGrpSpPr/>
          <p:nvPr/>
        </p:nvGrpSpPr>
        <p:grpSpPr>
          <a:xfrm>
            <a:off x="3211513" y="2859088"/>
            <a:ext cx="5336302" cy="1303337"/>
            <a:chOff x="3211513" y="2859088"/>
            <a:chExt cx="5336302" cy="1303337"/>
          </a:xfrm>
        </p:grpSpPr>
        <p:sp>
          <p:nvSpPr>
            <p:cNvPr id="17" name="Freeform 267"/>
            <p:cNvSpPr>
              <a:spLocks/>
            </p:cNvSpPr>
            <p:nvPr/>
          </p:nvSpPr>
          <p:spPr bwMode="auto">
            <a:xfrm>
              <a:off x="3211513" y="2859088"/>
              <a:ext cx="3649663" cy="1303337"/>
            </a:xfrm>
            <a:custGeom>
              <a:avLst/>
              <a:gdLst>
                <a:gd name="T0" fmla="*/ 1727 w 2299"/>
                <a:gd name="T1" fmla="*/ 1 h 821"/>
                <a:gd name="T2" fmla="*/ 1736 w 2299"/>
                <a:gd name="T3" fmla="*/ 10 h 821"/>
                <a:gd name="T4" fmla="*/ 1782 w 2299"/>
                <a:gd name="T5" fmla="*/ 112 h 821"/>
                <a:gd name="T6" fmla="*/ 1801 w 2299"/>
                <a:gd name="T7" fmla="*/ 140 h 821"/>
                <a:gd name="T8" fmla="*/ 1855 w 2299"/>
                <a:gd name="T9" fmla="*/ 193 h 821"/>
                <a:gd name="T10" fmla="*/ 1933 w 2299"/>
                <a:gd name="T11" fmla="*/ 240 h 821"/>
                <a:gd name="T12" fmla="*/ 2103 w 2299"/>
                <a:gd name="T13" fmla="*/ 310 h 821"/>
                <a:gd name="T14" fmla="*/ 2299 w 2299"/>
                <a:gd name="T15" fmla="*/ 374 h 821"/>
                <a:gd name="T16" fmla="*/ 2227 w 2299"/>
                <a:gd name="T17" fmla="*/ 386 h 821"/>
                <a:gd name="T18" fmla="*/ 1988 w 2299"/>
                <a:gd name="T19" fmla="*/ 301 h 821"/>
                <a:gd name="T20" fmla="*/ 1874 w 2299"/>
                <a:gd name="T21" fmla="*/ 246 h 821"/>
                <a:gd name="T22" fmla="*/ 1835 w 2299"/>
                <a:gd name="T23" fmla="*/ 219 h 821"/>
                <a:gd name="T24" fmla="*/ 1778 w 2299"/>
                <a:gd name="T25" fmla="*/ 163 h 821"/>
                <a:gd name="T26" fmla="*/ 1752 w 2299"/>
                <a:gd name="T27" fmla="*/ 125 h 821"/>
                <a:gd name="T28" fmla="*/ 1712 w 2299"/>
                <a:gd name="T29" fmla="*/ 37 h 821"/>
                <a:gd name="T30" fmla="*/ 1490 w 2299"/>
                <a:gd name="T31" fmla="*/ 123 h 821"/>
                <a:gd name="T32" fmla="*/ 1240 w 2299"/>
                <a:gd name="T33" fmla="*/ 240 h 821"/>
                <a:gd name="T34" fmla="*/ 1011 w 2299"/>
                <a:gd name="T35" fmla="*/ 366 h 821"/>
                <a:gd name="T36" fmla="*/ 915 w 2299"/>
                <a:gd name="T37" fmla="*/ 427 h 821"/>
                <a:gd name="T38" fmla="*/ 778 w 2299"/>
                <a:gd name="T39" fmla="*/ 528 h 821"/>
                <a:gd name="T40" fmla="*/ 699 w 2299"/>
                <a:gd name="T41" fmla="*/ 608 h 821"/>
                <a:gd name="T42" fmla="*/ 645 w 2299"/>
                <a:gd name="T43" fmla="*/ 693 h 821"/>
                <a:gd name="T44" fmla="*/ 600 w 2299"/>
                <a:gd name="T45" fmla="*/ 811 h 821"/>
                <a:gd name="T46" fmla="*/ 591 w 2299"/>
                <a:gd name="T47" fmla="*/ 819 h 821"/>
                <a:gd name="T48" fmla="*/ 0 w 2299"/>
                <a:gd name="T49" fmla="*/ 821 h 821"/>
                <a:gd name="T50" fmla="*/ 572 w 2299"/>
                <a:gd name="T51" fmla="*/ 788 h 821"/>
                <a:gd name="T52" fmla="*/ 615 w 2299"/>
                <a:gd name="T53" fmla="*/ 680 h 821"/>
                <a:gd name="T54" fmla="*/ 642 w 2299"/>
                <a:gd name="T55" fmla="*/ 633 h 821"/>
                <a:gd name="T56" fmla="*/ 710 w 2299"/>
                <a:gd name="T57" fmla="*/ 547 h 821"/>
                <a:gd name="T58" fmla="*/ 812 w 2299"/>
                <a:gd name="T59" fmla="*/ 460 h 821"/>
                <a:gd name="T60" fmla="*/ 897 w 2299"/>
                <a:gd name="T61" fmla="*/ 400 h 821"/>
                <a:gd name="T62" fmla="*/ 1113 w 2299"/>
                <a:gd name="T63" fmla="*/ 270 h 821"/>
                <a:gd name="T64" fmla="*/ 1351 w 2299"/>
                <a:gd name="T65" fmla="*/ 149 h 821"/>
                <a:gd name="T66" fmla="*/ 1613 w 2299"/>
                <a:gd name="T67" fmla="*/ 39 h 821"/>
                <a:gd name="T68" fmla="*/ 1721 w 2299"/>
                <a:gd name="T69"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99" h="821">
                  <a:moveTo>
                    <a:pt x="1721" y="0"/>
                  </a:moveTo>
                  <a:lnTo>
                    <a:pt x="1727" y="1"/>
                  </a:lnTo>
                  <a:lnTo>
                    <a:pt x="1733" y="4"/>
                  </a:lnTo>
                  <a:lnTo>
                    <a:pt x="1736" y="10"/>
                  </a:lnTo>
                  <a:lnTo>
                    <a:pt x="1759" y="69"/>
                  </a:lnTo>
                  <a:lnTo>
                    <a:pt x="1782" y="112"/>
                  </a:lnTo>
                  <a:lnTo>
                    <a:pt x="1801" y="140"/>
                  </a:lnTo>
                  <a:lnTo>
                    <a:pt x="1801" y="140"/>
                  </a:lnTo>
                  <a:lnTo>
                    <a:pt x="1824" y="166"/>
                  </a:lnTo>
                  <a:lnTo>
                    <a:pt x="1855" y="193"/>
                  </a:lnTo>
                  <a:lnTo>
                    <a:pt x="1887" y="215"/>
                  </a:lnTo>
                  <a:lnTo>
                    <a:pt x="1933" y="240"/>
                  </a:lnTo>
                  <a:lnTo>
                    <a:pt x="2001" y="271"/>
                  </a:lnTo>
                  <a:lnTo>
                    <a:pt x="2103" y="310"/>
                  </a:lnTo>
                  <a:lnTo>
                    <a:pt x="2240" y="356"/>
                  </a:lnTo>
                  <a:lnTo>
                    <a:pt x="2299" y="374"/>
                  </a:lnTo>
                  <a:lnTo>
                    <a:pt x="2289" y="405"/>
                  </a:lnTo>
                  <a:lnTo>
                    <a:pt x="2227" y="386"/>
                  </a:lnTo>
                  <a:lnTo>
                    <a:pt x="2090" y="340"/>
                  </a:lnTo>
                  <a:lnTo>
                    <a:pt x="1988" y="301"/>
                  </a:lnTo>
                  <a:lnTo>
                    <a:pt x="1920" y="270"/>
                  </a:lnTo>
                  <a:lnTo>
                    <a:pt x="1874" y="246"/>
                  </a:lnTo>
                  <a:lnTo>
                    <a:pt x="1840" y="222"/>
                  </a:lnTo>
                  <a:lnTo>
                    <a:pt x="1835" y="219"/>
                  </a:lnTo>
                  <a:lnTo>
                    <a:pt x="1801" y="189"/>
                  </a:lnTo>
                  <a:lnTo>
                    <a:pt x="1778" y="163"/>
                  </a:lnTo>
                  <a:lnTo>
                    <a:pt x="1774" y="158"/>
                  </a:lnTo>
                  <a:lnTo>
                    <a:pt x="1752" y="125"/>
                  </a:lnTo>
                  <a:lnTo>
                    <a:pt x="1729" y="82"/>
                  </a:lnTo>
                  <a:lnTo>
                    <a:pt x="1712" y="37"/>
                  </a:lnTo>
                  <a:lnTo>
                    <a:pt x="1626" y="69"/>
                  </a:lnTo>
                  <a:lnTo>
                    <a:pt x="1490" y="123"/>
                  </a:lnTo>
                  <a:lnTo>
                    <a:pt x="1364" y="179"/>
                  </a:lnTo>
                  <a:lnTo>
                    <a:pt x="1240" y="240"/>
                  </a:lnTo>
                  <a:lnTo>
                    <a:pt x="1126" y="300"/>
                  </a:lnTo>
                  <a:lnTo>
                    <a:pt x="1011" y="366"/>
                  </a:lnTo>
                  <a:lnTo>
                    <a:pt x="915" y="427"/>
                  </a:lnTo>
                  <a:lnTo>
                    <a:pt x="915" y="427"/>
                  </a:lnTo>
                  <a:lnTo>
                    <a:pt x="835" y="483"/>
                  </a:lnTo>
                  <a:lnTo>
                    <a:pt x="778" y="528"/>
                  </a:lnTo>
                  <a:lnTo>
                    <a:pt x="733" y="570"/>
                  </a:lnTo>
                  <a:lnTo>
                    <a:pt x="699" y="608"/>
                  </a:lnTo>
                  <a:lnTo>
                    <a:pt x="666" y="655"/>
                  </a:lnTo>
                  <a:lnTo>
                    <a:pt x="645" y="693"/>
                  </a:lnTo>
                  <a:lnTo>
                    <a:pt x="622" y="744"/>
                  </a:lnTo>
                  <a:lnTo>
                    <a:pt x="600" y="811"/>
                  </a:lnTo>
                  <a:lnTo>
                    <a:pt x="597" y="816"/>
                  </a:lnTo>
                  <a:lnTo>
                    <a:pt x="591" y="819"/>
                  </a:lnTo>
                  <a:lnTo>
                    <a:pt x="585" y="821"/>
                  </a:lnTo>
                  <a:lnTo>
                    <a:pt x="0" y="821"/>
                  </a:lnTo>
                  <a:lnTo>
                    <a:pt x="0" y="788"/>
                  </a:lnTo>
                  <a:lnTo>
                    <a:pt x="572" y="788"/>
                  </a:lnTo>
                  <a:lnTo>
                    <a:pt x="592" y="731"/>
                  </a:lnTo>
                  <a:lnTo>
                    <a:pt x="615" y="680"/>
                  </a:lnTo>
                  <a:lnTo>
                    <a:pt x="638" y="638"/>
                  </a:lnTo>
                  <a:lnTo>
                    <a:pt x="642" y="633"/>
                  </a:lnTo>
                  <a:lnTo>
                    <a:pt x="676" y="585"/>
                  </a:lnTo>
                  <a:lnTo>
                    <a:pt x="710" y="547"/>
                  </a:lnTo>
                  <a:lnTo>
                    <a:pt x="755" y="505"/>
                  </a:lnTo>
                  <a:lnTo>
                    <a:pt x="812" y="460"/>
                  </a:lnTo>
                  <a:lnTo>
                    <a:pt x="892" y="404"/>
                  </a:lnTo>
                  <a:lnTo>
                    <a:pt x="897" y="400"/>
                  </a:lnTo>
                  <a:lnTo>
                    <a:pt x="998" y="336"/>
                  </a:lnTo>
                  <a:lnTo>
                    <a:pt x="1113" y="270"/>
                  </a:lnTo>
                  <a:lnTo>
                    <a:pt x="1226" y="209"/>
                  </a:lnTo>
                  <a:lnTo>
                    <a:pt x="1351" y="149"/>
                  </a:lnTo>
                  <a:lnTo>
                    <a:pt x="1477" y="93"/>
                  </a:lnTo>
                  <a:lnTo>
                    <a:pt x="1613" y="39"/>
                  </a:lnTo>
                  <a:lnTo>
                    <a:pt x="1715" y="1"/>
                  </a:lnTo>
                  <a:lnTo>
                    <a:pt x="1721"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589" name="Group 21588"/>
            <p:cNvGrpSpPr/>
            <p:nvPr/>
          </p:nvGrpSpPr>
          <p:grpSpPr>
            <a:xfrm>
              <a:off x="6995319" y="2984432"/>
              <a:ext cx="1552496" cy="451712"/>
              <a:chOff x="6995319" y="2984432"/>
              <a:chExt cx="1552496" cy="451712"/>
            </a:xfrm>
          </p:grpSpPr>
          <p:cxnSp>
            <p:nvCxnSpPr>
              <p:cNvPr id="21587" name="Straight Connector 21586"/>
              <p:cNvCxnSpPr/>
              <p:nvPr/>
            </p:nvCxnSpPr>
            <p:spPr>
              <a:xfrm flipV="1">
                <a:off x="6995319" y="3233738"/>
                <a:ext cx="265031" cy="20240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88" name="TextBox 21587"/>
              <p:cNvSpPr txBox="1"/>
              <p:nvPr/>
            </p:nvSpPr>
            <p:spPr>
              <a:xfrm>
                <a:off x="7298755" y="2984432"/>
                <a:ext cx="1249060" cy="369332"/>
              </a:xfrm>
              <a:prstGeom prst="rect">
                <a:avLst/>
              </a:prstGeom>
              <a:noFill/>
            </p:spPr>
            <p:txBody>
              <a:bodyPr wrap="none" rtlCol="0">
                <a:spAutoFit/>
              </a:bodyPr>
              <a:lstStyle/>
              <a:p>
                <a:r>
                  <a:rPr lang="en-US" dirty="0" smtClean="0"/>
                  <a:t>Slow state</a:t>
                </a:r>
                <a:endParaRPr lang="en-US" dirty="0"/>
              </a:p>
            </p:txBody>
          </p:sp>
        </p:grpSp>
      </p:grpSp>
      <p:grpSp>
        <p:nvGrpSpPr>
          <p:cNvPr id="21595" name="Group 21594"/>
          <p:cNvGrpSpPr/>
          <p:nvPr/>
        </p:nvGrpSpPr>
        <p:grpSpPr>
          <a:xfrm>
            <a:off x="3211513" y="2159000"/>
            <a:ext cx="5555992" cy="2003425"/>
            <a:chOff x="3211513" y="2159000"/>
            <a:chExt cx="5555992" cy="2003425"/>
          </a:xfrm>
        </p:grpSpPr>
        <p:sp>
          <p:nvSpPr>
            <p:cNvPr id="15" name="Freeform 265"/>
            <p:cNvSpPr>
              <a:spLocks/>
            </p:cNvSpPr>
            <p:nvPr/>
          </p:nvSpPr>
          <p:spPr bwMode="auto">
            <a:xfrm>
              <a:off x="3211513" y="2159000"/>
              <a:ext cx="3644900" cy="2003425"/>
            </a:xfrm>
            <a:custGeom>
              <a:avLst/>
              <a:gdLst>
                <a:gd name="T0" fmla="*/ 1727 w 2296"/>
                <a:gd name="T1" fmla="*/ 1 h 1262"/>
                <a:gd name="T2" fmla="*/ 1736 w 2296"/>
                <a:gd name="T3" fmla="*/ 10 h 1262"/>
                <a:gd name="T4" fmla="*/ 1761 w 2296"/>
                <a:gd name="T5" fmla="*/ 339 h 1262"/>
                <a:gd name="T6" fmla="*/ 1806 w 2296"/>
                <a:gd name="T7" fmla="*/ 722 h 1262"/>
                <a:gd name="T8" fmla="*/ 1827 w 2296"/>
                <a:gd name="T9" fmla="*/ 825 h 1262"/>
                <a:gd name="T10" fmla="*/ 1872 w 2296"/>
                <a:gd name="T11" fmla="*/ 956 h 1262"/>
                <a:gd name="T12" fmla="*/ 1892 w 2296"/>
                <a:gd name="T13" fmla="*/ 989 h 1262"/>
                <a:gd name="T14" fmla="*/ 1935 w 2296"/>
                <a:gd name="T15" fmla="*/ 1033 h 1262"/>
                <a:gd name="T16" fmla="*/ 1990 w 2296"/>
                <a:gd name="T17" fmla="*/ 1061 h 1262"/>
                <a:gd name="T18" fmla="*/ 2035 w 2296"/>
                <a:gd name="T19" fmla="*/ 1074 h 1262"/>
                <a:gd name="T20" fmla="*/ 2187 w 2296"/>
                <a:gd name="T21" fmla="*/ 1096 h 1262"/>
                <a:gd name="T22" fmla="*/ 2293 w 2296"/>
                <a:gd name="T23" fmla="*/ 1140 h 1262"/>
                <a:gd name="T24" fmla="*/ 2085 w 2296"/>
                <a:gd name="T25" fmla="*/ 1116 h 1262"/>
                <a:gd name="T26" fmla="*/ 2022 w 2296"/>
                <a:gd name="T27" fmla="*/ 1104 h 1262"/>
                <a:gd name="T28" fmla="*/ 1943 w 2296"/>
                <a:gd name="T29" fmla="*/ 1076 h 1262"/>
                <a:gd name="T30" fmla="*/ 1915 w 2296"/>
                <a:gd name="T31" fmla="*/ 1059 h 1262"/>
                <a:gd name="T32" fmla="*/ 1869 w 2296"/>
                <a:gd name="T33" fmla="*/ 1012 h 1262"/>
                <a:gd name="T34" fmla="*/ 1842 w 2296"/>
                <a:gd name="T35" fmla="*/ 969 h 1262"/>
                <a:gd name="T36" fmla="*/ 1797 w 2296"/>
                <a:gd name="T37" fmla="*/ 838 h 1262"/>
                <a:gd name="T38" fmla="*/ 1773 w 2296"/>
                <a:gd name="T39" fmla="*/ 722 h 1262"/>
                <a:gd name="T40" fmla="*/ 1728 w 2296"/>
                <a:gd name="T41" fmla="*/ 339 h 1262"/>
                <a:gd name="T42" fmla="*/ 1630 w 2296"/>
                <a:gd name="T43" fmla="*/ 43 h 1262"/>
                <a:gd name="T44" fmla="*/ 1198 w 2296"/>
                <a:gd name="T45" fmla="*/ 100 h 1262"/>
                <a:gd name="T46" fmla="*/ 948 w 2296"/>
                <a:gd name="T47" fmla="*/ 144 h 1262"/>
                <a:gd name="T48" fmla="*/ 898 w 2296"/>
                <a:gd name="T49" fmla="*/ 157 h 1262"/>
                <a:gd name="T50" fmla="*/ 822 w 2296"/>
                <a:gd name="T51" fmla="*/ 190 h 1262"/>
                <a:gd name="T52" fmla="*/ 778 w 2296"/>
                <a:gd name="T53" fmla="*/ 228 h 1262"/>
                <a:gd name="T54" fmla="*/ 736 w 2296"/>
                <a:gd name="T55" fmla="*/ 293 h 1262"/>
                <a:gd name="T56" fmla="*/ 692 w 2296"/>
                <a:gd name="T57" fmla="*/ 421 h 1262"/>
                <a:gd name="T58" fmla="*/ 647 w 2296"/>
                <a:gd name="T59" fmla="*/ 692 h 1262"/>
                <a:gd name="T60" fmla="*/ 602 w 2296"/>
                <a:gd name="T61" fmla="*/ 1245 h 1262"/>
                <a:gd name="T62" fmla="*/ 597 w 2296"/>
                <a:gd name="T63" fmla="*/ 1257 h 1262"/>
                <a:gd name="T64" fmla="*/ 585 w 2296"/>
                <a:gd name="T65" fmla="*/ 1262 h 1262"/>
                <a:gd name="T66" fmla="*/ 0 w 2296"/>
                <a:gd name="T67" fmla="*/ 1229 h 1262"/>
                <a:gd name="T68" fmla="*/ 591 w 2296"/>
                <a:gd name="T69" fmla="*/ 919 h 1262"/>
                <a:gd name="T70" fmla="*/ 637 w 2296"/>
                <a:gd name="T71" fmla="*/ 532 h 1262"/>
                <a:gd name="T72" fmla="*/ 660 w 2296"/>
                <a:gd name="T73" fmla="*/ 414 h 1262"/>
                <a:gd name="T74" fmla="*/ 706 w 2296"/>
                <a:gd name="T75" fmla="*/ 280 h 1262"/>
                <a:gd name="T76" fmla="*/ 732 w 2296"/>
                <a:gd name="T77" fmla="*/ 235 h 1262"/>
                <a:gd name="T78" fmla="*/ 777 w 2296"/>
                <a:gd name="T79" fmla="*/ 183 h 1262"/>
                <a:gd name="T80" fmla="*/ 806 w 2296"/>
                <a:gd name="T81" fmla="*/ 162 h 1262"/>
                <a:gd name="T82" fmla="*/ 885 w 2296"/>
                <a:gd name="T83" fmla="*/ 127 h 1262"/>
                <a:gd name="T84" fmla="*/ 948 w 2296"/>
                <a:gd name="T85" fmla="*/ 111 h 1262"/>
                <a:gd name="T86" fmla="*/ 1198 w 2296"/>
                <a:gd name="T87" fmla="*/ 67 h 1262"/>
                <a:gd name="T88" fmla="*/ 1630 w 2296"/>
                <a:gd name="T89" fmla="*/ 1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96" h="1262">
                  <a:moveTo>
                    <a:pt x="1721" y="0"/>
                  </a:moveTo>
                  <a:lnTo>
                    <a:pt x="1727" y="1"/>
                  </a:lnTo>
                  <a:lnTo>
                    <a:pt x="1733" y="4"/>
                  </a:lnTo>
                  <a:lnTo>
                    <a:pt x="1736" y="10"/>
                  </a:lnTo>
                  <a:lnTo>
                    <a:pt x="1738" y="16"/>
                  </a:lnTo>
                  <a:lnTo>
                    <a:pt x="1761" y="339"/>
                  </a:lnTo>
                  <a:lnTo>
                    <a:pt x="1784" y="564"/>
                  </a:lnTo>
                  <a:lnTo>
                    <a:pt x="1806" y="722"/>
                  </a:lnTo>
                  <a:lnTo>
                    <a:pt x="1805" y="722"/>
                  </a:lnTo>
                  <a:lnTo>
                    <a:pt x="1827" y="825"/>
                  </a:lnTo>
                  <a:lnTo>
                    <a:pt x="1850" y="902"/>
                  </a:lnTo>
                  <a:lnTo>
                    <a:pt x="1872" y="956"/>
                  </a:lnTo>
                  <a:lnTo>
                    <a:pt x="1892" y="989"/>
                  </a:lnTo>
                  <a:lnTo>
                    <a:pt x="1892" y="989"/>
                  </a:lnTo>
                  <a:lnTo>
                    <a:pt x="1916" y="1016"/>
                  </a:lnTo>
                  <a:lnTo>
                    <a:pt x="1935" y="1033"/>
                  </a:lnTo>
                  <a:lnTo>
                    <a:pt x="1956" y="1046"/>
                  </a:lnTo>
                  <a:lnTo>
                    <a:pt x="1990" y="1061"/>
                  </a:lnTo>
                  <a:lnTo>
                    <a:pt x="2035" y="1074"/>
                  </a:lnTo>
                  <a:lnTo>
                    <a:pt x="2035" y="1074"/>
                  </a:lnTo>
                  <a:lnTo>
                    <a:pt x="2085" y="1083"/>
                  </a:lnTo>
                  <a:lnTo>
                    <a:pt x="2187" y="1096"/>
                  </a:lnTo>
                  <a:lnTo>
                    <a:pt x="2296" y="1107"/>
                  </a:lnTo>
                  <a:lnTo>
                    <a:pt x="2293" y="1140"/>
                  </a:lnTo>
                  <a:lnTo>
                    <a:pt x="2187" y="1130"/>
                  </a:lnTo>
                  <a:lnTo>
                    <a:pt x="2085" y="1116"/>
                  </a:lnTo>
                  <a:lnTo>
                    <a:pt x="2028" y="1106"/>
                  </a:lnTo>
                  <a:lnTo>
                    <a:pt x="2022" y="1104"/>
                  </a:lnTo>
                  <a:lnTo>
                    <a:pt x="1977" y="1091"/>
                  </a:lnTo>
                  <a:lnTo>
                    <a:pt x="1943" y="1076"/>
                  </a:lnTo>
                  <a:lnTo>
                    <a:pt x="1920" y="1062"/>
                  </a:lnTo>
                  <a:lnTo>
                    <a:pt x="1915" y="1059"/>
                  </a:lnTo>
                  <a:lnTo>
                    <a:pt x="1892" y="1039"/>
                  </a:lnTo>
                  <a:lnTo>
                    <a:pt x="1869" y="1012"/>
                  </a:lnTo>
                  <a:lnTo>
                    <a:pt x="1865" y="1007"/>
                  </a:lnTo>
                  <a:lnTo>
                    <a:pt x="1842" y="969"/>
                  </a:lnTo>
                  <a:lnTo>
                    <a:pt x="1820" y="915"/>
                  </a:lnTo>
                  <a:lnTo>
                    <a:pt x="1797" y="838"/>
                  </a:lnTo>
                  <a:lnTo>
                    <a:pt x="1774" y="729"/>
                  </a:lnTo>
                  <a:lnTo>
                    <a:pt x="1773" y="722"/>
                  </a:lnTo>
                  <a:lnTo>
                    <a:pt x="1751" y="564"/>
                  </a:lnTo>
                  <a:lnTo>
                    <a:pt x="1728" y="339"/>
                  </a:lnTo>
                  <a:lnTo>
                    <a:pt x="1706" y="35"/>
                  </a:lnTo>
                  <a:lnTo>
                    <a:pt x="1630" y="43"/>
                  </a:lnTo>
                  <a:lnTo>
                    <a:pt x="1403" y="71"/>
                  </a:lnTo>
                  <a:lnTo>
                    <a:pt x="1198" y="100"/>
                  </a:lnTo>
                  <a:lnTo>
                    <a:pt x="1039" y="126"/>
                  </a:lnTo>
                  <a:lnTo>
                    <a:pt x="948" y="144"/>
                  </a:lnTo>
                  <a:lnTo>
                    <a:pt x="948" y="144"/>
                  </a:lnTo>
                  <a:lnTo>
                    <a:pt x="898" y="157"/>
                  </a:lnTo>
                  <a:lnTo>
                    <a:pt x="853" y="174"/>
                  </a:lnTo>
                  <a:lnTo>
                    <a:pt x="822" y="190"/>
                  </a:lnTo>
                  <a:lnTo>
                    <a:pt x="801" y="206"/>
                  </a:lnTo>
                  <a:lnTo>
                    <a:pt x="778" y="228"/>
                  </a:lnTo>
                  <a:lnTo>
                    <a:pt x="756" y="257"/>
                  </a:lnTo>
                  <a:lnTo>
                    <a:pt x="736" y="293"/>
                  </a:lnTo>
                  <a:lnTo>
                    <a:pt x="713" y="349"/>
                  </a:lnTo>
                  <a:lnTo>
                    <a:pt x="692" y="421"/>
                  </a:lnTo>
                  <a:lnTo>
                    <a:pt x="670" y="532"/>
                  </a:lnTo>
                  <a:lnTo>
                    <a:pt x="647" y="692"/>
                  </a:lnTo>
                  <a:lnTo>
                    <a:pt x="624" y="919"/>
                  </a:lnTo>
                  <a:lnTo>
                    <a:pt x="602" y="1245"/>
                  </a:lnTo>
                  <a:lnTo>
                    <a:pt x="600" y="1251"/>
                  </a:lnTo>
                  <a:lnTo>
                    <a:pt x="597" y="1257"/>
                  </a:lnTo>
                  <a:lnTo>
                    <a:pt x="591" y="1260"/>
                  </a:lnTo>
                  <a:lnTo>
                    <a:pt x="585" y="1262"/>
                  </a:lnTo>
                  <a:lnTo>
                    <a:pt x="0" y="1262"/>
                  </a:lnTo>
                  <a:lnTo>
                    <a:pt x="0" y="1229"/>
                  </a:lnTo>
                  <a:lnTo>
                    <a:pt x="569" y="1229"/>
                  </a:lnTo>
                  <a:lnTo>
                    <a:pt x="591" y="919"/>
                  </a:lnTo>
                  <a:lnTo>
                    <a:pt x="614" y="692"/>
                  </a:lnTo>
                  <a:lnTo>
                    <a:pt x="637" y="532"/>
                  </a:lnTo>
                  <a:lnTo>
                    <a:pt x="659" y="420"/>
                  </a:lnTo>
                  <a:lnTo>
                    <a:pt x="660" y="414"/>
                  </a:lnTo>
                  <a:lnTo>
                    <a:pt x="683" y="336"/>
                  </a:lnTo>
                  <a:lnTo>
                    <a:pt x="706" y="280"/>
                  </a:lnTo>
                  <a:lnTo>
                    <a:pt x="728" y="240"/>
                  </a:lnTo>
                  <a:lnTo>
                    <a:pt x="732" y="235"/>
                  </a:lnTo>
                  <a:lnTo>
                    <a:pt x="755" y="204"/>
                  </a:lnTo>
                  <a:lnTo>
                    <a:pt x="777" y="183"/>
                  </a:lnTo>
                  <a:lnTo>
                    <a:pt x="801" y="166"/>
                  </a:lnTo>
                  <a:lnTo>
                    <a:pt x="806" y="162"/>
                  </a:lnTo>
                  <a:lnTo>
                    <a:pt x="840" y="144"/>
                  </a:lnTo>
                  <a:lnTo>
                    <a:pt x="885" y="127"/>
                  </a:lnTo>
                  <a:lnTo>
                    <a:pt x="942" y="112"/>
                  </a:lnTo>
                  <a:lnTo>
                    <a:pt x="948" y="111"/>
                  </a:lnTo>
                  <a:lnTo>
                    <a:pt x="1039" y="93"/>
                  </a:lnTo>
                  <a:lnTo>
                    <a:pt x="1198" y="67"/>
                  </a:lnTo>
                  <a:lnTo>
                    <a:pt x="1403" y="38"/>
                  </a:lnTo>
                  <a:lnTo>
                    <a:pt x="1630" y="10"/>
                  </a:lnTo>
                  <a:lnTo>
                    <a:pt x="1721"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594" name="Group 21593"/>
            <p:cNvGrpSpPr/>
            <p:nvPr/>
          </p:nvGrpSpPr>
          <p:grpSpPr>
            <a:xfrm>
              <a:off x="6934200" y="3642797"/>
              <a:ext cx="1833305" cy="369332"/>
              <a:chOff x="6934200" y="3642797"/>
              <a:chExt cx="1833305" cy="369332"/>
            </a:xfrm>
          </p:grpSpPr>
          <p:cxnSp>
            <p:nvCxnSpPr>
              <p:cNvPr id="21592" name="Straight Connector 21591"/>
              <p:cNvCxnSpPr/>
              <p:nvPr/>
            </p:nvCxnSpPr>
            <p:spPr>
              <a:xfrm flipV="1">
                <a:off x="6934200" y="3827463"/>
                <a:ext cx="326150" cy="1412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93" name="TextBox 21592"/>
              <p:cNvSpPr txBox="1"/>
              <p:nvPr/>
            </p:nvSpPr>
            <p:spPr>
              <a:xfrm>
                <a:off x="7287613" y="3642797"/>
                <a:ext cx="1479892" cy="369332"/>
              </a:xfrm>
              <a:prstGeom prst="rect">
                <a:avLst/>
              </a:prstGeom>
              <a:noFill/>
            </p:spPr>
            <p:txBody>
              <a:bodyPr wrap="none" rtlCol="0">
                <a:spAutoFit/>
              </a:bodyPr>
              <a:lstStyle/>
              <a:p>
                <a:r>
                  <a:rPr lang="en-US" dirty="0" smtClean="0"/>
                  <a:t>Motor output</a:t>
                </a:r>
                <a:endParaRPr lang="en-US" dirty="0"/>
              </a:p>
            </p:txBody>
          </p:sp>
        </p:grpSp>
      </p:grpSp>
    </p:spTree>
    <p:extLst>
      <p:ext uri="{BB962C8B-B14F-4D97-AF65-F5344CB8AC3E}">
        <p14:creationId xmlns:p14="http://schemas.microsoft.com/office/powerpoint/2010/main" val="3645399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1580"/>
                                        </p:tgtEl>
                                        <p:attrNameLst>
                                          <p:attrName>style.visibility</p:attrName>
                                        </p:attrNameLst>
                                      </p:cBhvr>
                                      <p:to>
                                        <p:strVal val="visible"/>
                                      </p:to>
                                    </p:set>
                                    <p:animEffect transition="in" filter="fade">
                                      <p:cBhvr>
                                        <p:cTn id="7" dur="500"/>
                                        <p:tgtEl>
                                          <p:spTgt spid="2158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1585"/>
                                        </p:tgtEl>
                                        <p:attrNameLst>
                                          <p:attrName>style.visibility</p:attrName>
                                        </p:attrNameLst>
                                      </p:cBhvr>
                                      <p:to>
                                        <p:strVal val="visible"/>
                                      </p:to>
                                    </p:set>
                                    <p:animEffect transition="in" filter="fade">
                                      <p:cBhvr>
                                        <p:cTn id="16" dur="500"/>
                                        <p:tgtEl>
                                          <p:spTgt spid="21585"/>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1590"/>
                                        </p:tgtEl>
                                        <p:attrNameLst>
                                          <p:attrName>style.visibility</p:attrName>
                                        </p:attrNameLst>
                                      </p:cBhvr>
                                      <p:to>
                                        <p:strVal val="visible"/>
                                      </p:to>
                                    </p:set>
                                    <p:animEffect transition="in" filter="fade">
                                      <p:cBhvr>
                                        <p:cTn id="28" dur="500"/>
                                        <p:tgtEl>
                                          <p:spTgt spid="21590"/>
                                        </p:tgtEl>
                                      </p:cBhvr>
                                    </p:animEffect>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par>
                                <p:cTn id="33" presetID="10" presetClass="entr" presetSubtype="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1595"/>
                                        </p:tgtEl>
                                        <p:attrNameLst>
                                          <p:attrName>style.visibility</p:attrName>
                                        </p:attrNameLst>
                                      </p:cBhvr>
                                      <p:to>
                                        <p:strVal val="visible"/>
                                      </p:to>
                                    </p:set>
                                    <p:animEffect transition="in" filter="fade">
                                      <p:cBhvr>
                                        <p:cTn id="40" dur="500"/>
                                        <p:tgtEl>
                                          <p:spTgt spid="215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Long-term saccade adaptation exhibits the hallmarks of multiple timescales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378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9905" y="1854395"/>
            <a:ext cx="7803795" cy="30341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281619" y="5870066"/>
            <a:ext cx="1633781" cy="276999"/>
          </a:xfrm>
          <a:prstGeom prst="rect">
            <a:avLst/>
          </a:prstGeom>
          <a:noFill/>
        </p:spPr>
        <p:txBody>
          <a:bodyPr wrap="none" rtlCol="0">
            <a:spAutoFit/>
          </a:bodyPr>
          <a:lstStyle/>
          <a:p>
            <a:r>
              <a:rPr lang="en-US" sz="1200" dirty="0" smtClean="0"/>
              <a:t>Robinson et al., 2006</a:t>
            </a:r>
            <a:endParaRPr lang="en-US" sz="1200" dirty="0"/>
          </a:p>
        </p:txBody>
      </p:sp>
      <p:sp>
        <p:nvSpPr>
          <p:cNvPr id="8" name="TextBox 7"/>
          <p:cNvSpPr txBox="1"/>
          <p:nvPr/>
        </p:nvSpPr>
        <p:spPr>
          <a:xfrm>
            <a:off x="7155943" y="6155755"/>
            <a:ext cx="1866217" cy="276999"/>
          </a:xfrm>
          <a:prstGeom prst="rect">
            <a:avLst/>
          </a:prstGeom>
          <a:noFill/>
        </p:spPr>
        <p:txBody>
          <a:bodyPr wrap="none" rtlCol="0">
            <a:spAutoFit/>
          </a:bodyPr>
          <a:lstStyle/>
          <a:p>
            <a:r>
              <a:rPr lang="en-US" sz="1200" dirty="0" smtClean="0"/>
              <a:t>from </a:t>
            </a:r>
            <a:r>
              <a:rPr lang="en-US" sz="1200" dirty="0" err="1" smtClean="0"/>
              <a:t>Kording</a:t>
            </a:r>
            <a:r>
              <a:rPr lang="en-US" sz="1200" dirty="0" smtClean="0"/>
              <a:t> et al., 2007</a:t>
            </a:r>
            <a:endParaRPr lang="en-US" sz="1200" dirty="0"/>
          </a:p>
        </p:txBody>
      </p:sp>
      <p:sp>
        <p:nvSpPr>
          <p:cNvPr id="2" name="TextBox 1"/>
          <p:cNvSpPr txBox="1"/>
          <p:nvPr/>
        </p:nvSpPr>
        <p:spPr>
          <a:xfrm>
            <a:off x="2267700" y="4917480"/>
            <a:ext cx="1608133" cy="369332"/>
          </a:xfrm>
          <a:prstGeom prst="rect">
            <a:avLst/>
          </a:prstGeom>
          <a:noFill/>
        </p:spPr>
        <p:txBody>
          <a:bodyPr wrap="none" rtlCol="0">
            <a:spAutoFit/>
          </a:bodyPr>
          <a:lstStyle/>
          <a:p>
            <a:r>
              <a:rPr lang="en-US" dirty="0" smtClean="0">
                <a:solidFill>
                  <a:srgbClr val="FF0000"/>
                </a:solidFill>
              </a:rPr>
              <a:t>Initial learning</a:t>
            </a:r>
            <a:endParaRPr lang="en-US" dirty="0">
              <a:solidFill>
                <a:srgbClr val="FF0000"/>
              </a:solidFill>
            </a:endParaRPr>
          </a:p>
        </p:txBody>
      </p:sp>
      <p:sp>
        <p:nvSpPr>
          <p:cNvPr id="10" name="TextBox 9"/>
          <p:cNvSpPr txBox="1"/>
          <p:nvPr/>
        </p:nvSpPr>
        <p:spPr>
          <a:xfrm>
            <a:off x="6415440" y="5018323"/>
            <a:ext cx="1159292" cy="369332"/>
          </a:xfrm>
          <a:prstGeom prst="rect">
            <a:avLst/>
          </a:prstGeom>
          <a:noFill/>
        </p:spPr>
        <p:txBody>
          <a:bodyPr wrap="none" rtlCol="0">
            <a:spAutoFit/>
          </a:bodyPr>
          <a:lstStyle/>
          <a:p>
            <a:r>
              <a:rPr lang="en-US" dirty="0" smtClean="0">
                <a:solidFill>
                  <a:srgbClr val="FF0000"/>
                </a:solidFill>
              </a:rPr>
              <a:t>Recovery</a:t>
            </a:r>
            <a:endParaRPr lang="en-US" dirty="0">
              <a:solidFill>
                <a:srgbClr val="FF0000"/>
              </a:solidFill>
            </a:endParaRPr>
          </a:p>
        </p:txBody>
      </p:sp>
    </p:spTree>
    <p:extLst>
      <p:ext uri="{BB962C8B-B14F-4D97-AF65-F5344CB8AC3E}">
        <p14:creationId xmlns:p14="http://schemas.microsoft.com/office/powerpoint/2010/main" val="322859137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Cerebellar </a:t>
            </a:r>
            <a:r>
              <a:rPr lang="en-US" sz="2800" dirty="0" err="1" smtClean="0"/>
              <a:t>tDCS</a:t>
            </a:r>
            <a:r>
              <a:rPr lang="en-US" sz="2800" dirty="0" smtClean="0"/>
              <a:t> does not appear to modulate retention of learned motor memories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9"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156" t="33529" r="-4156" b="35630"/>
          <a:stretch/>
        </p:blipFill>
        <p:spPr bwMode="auto">
          <a:xfrm>
            <a:off x="310009" y="3429000"/>
            <a:ext cx="5214937" cy="2226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225" t="69767" r="43379" b="-608"/>
          <a:stretch/>
        </p:blipFill>
        <p:spPr bwMode="auto">
          <a:xfrm>
            <a:off x="5722041" y="3438100"/>
            <a:ext cx="2964460" cy="2226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11"/>
          <p:cNvSpPr txBox="1"/>
          <p:nvPr/>
        </p:nvSpPr>
        <p:spPr>
          <a:xfrm>
            <a:off x="7068750" y="6153291"/>
            <a:ext cx="1617751" cy="276999"/>
          </a:xfrm>
          <a:prstGeom prst="rect">
            <a:avLst/>
          </a:prstGeom>
          <a:noFill/>
        </p:spPr>
        <p:txBody>
          <a:bodyPr wrap="none" rtlCol="0">
            <a:spAutoFit/>
          </a:bodyPr>
          <a:lstStyle/>
          <a:p>
            <a:r>
              <a:rPr lang="en-US" sz="1200" dirty="0" smtClean="0"/>
              <a:t>Herzfeld et al. (2014)</a:t>
            </a:r>
            <a:endParaRPr lang="en-US" sz="1200" dirty="0"/>
          </a:p>
        </p:txBody>
      </p:sp>
      <p:pic>
        <p:nvPicPr>
          <p:cNvPr id="15" name="Picture 2" descr="C:\Documents and Settings\Administrator\Desktop\Untitled-1.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009" y="1086295"/>
            <a:ext cx="8388419" cy="2299662"/>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1049144" y="5783959"/>
            <a:ext cx="7866256" cy="369332"/>
          </a:xfrm>
          <a:prstGeom prst="rect">
            <a:avLst/>
          </a:prstGeom>
          <a:noFill/>
        </p:spPr>
        <p:txBody>
          <a:bodyPr wrap="none" rtlCol="0">
            <a:spAutoFit/>
          </a:bodyPr>
          <a:lstStyle/>
          <a:p>
            <a:r>
              <a:rPr lang="en-US" b="1" dirty="0" smtClean="0"/>
              <a:t>Motor memory transitions from fast to slow state over the experiment.</a:t>
            </a:r>
            <a:endParaRPr lang="en-US" b="1" dirty="0"/>
          </a:p>
        </p:txBody>
      </p:sp>
    </p:spTree>
    <p:extLst>
      <p:ext uri="{BB962C8B-B14F-4D97-AF65-F5344CB8AC3E}">
        <p14:creationId xmlns:p14="http://schemas.microsoft.com/office/powerpoint/2010/main" val="3603340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Two-state model predicts savings</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86450" y="1181986"/>
            <a:ext cx="302895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529185" y="6126163"/>
            <a:ext cx="1515158" cy="276999"/>
          </a:xfrm>
          <a:prstGeom prst="rect">
            <a:avLst/>
          </a:prstGeom>
          <a:noFill/>
        </p:spPr>
        <p:txBody>
          <a:bodyPr wrap="none" rtlCol="0">
            <a:spAutoFit/>
          </a:bodyPr>
          <a:lstStyle/>
          <a:p>
            <a:r>
              <a:rPr lang="en-US" sz="1200" dirty="0" smtClean="0"/>
              <a:t>Kojima et al. (2004)</a:t>
            </a:r>
            <a:endParaRPr lang="en-US" sz="1200" dirty="0"/>
          </a:p>
        </p:txBody>
      </p:sp>
      <p:grpSp>
        <p:nvGrpSpPr>
          <p:cNvPr id="35929" name="Group 35928"/>
          <p:cNvGrpSpPr/>
          <p:nvPr/>
        </p:nvGrpSpPr>
        <p:grpSpPr>
          <a:xfrm>
            <a:off x="496888" y="1046163"/>
            <a:ext cx="5129212" cy="4486275"/>
            <a:chOff x="496888" y="1046163"/>
            <a:chExt cx="5129212" cy="4486275"/>
          </a:xfrm>
        </p:grpSpPr>
        <p:sp>
          <p:nvSpPr>
            <p:cNvPr id="12" name="Freeform 7"/>
            <p:cNvSpPr>
              <a:spLocks/>
            </p:cNvSpPr>
            <p:nvPr/>
          </p:nvSpPr>
          <p:spPr bwMode="auto">
            <a:xfrm>
              <a:off x="1816100" y="1579563"/>
              <a:ext cx="3617912" cy="2289175"/>
            </a:xfrm>
            <a:custGeom>
              <a:avLst/>
              <a:gdLst>
                <a:gd name="T0" fmla="*/ 783 w 4557"/>
                <a:gd name="T1" fmla="*/ 0 h 2883"/>
                <a:gd name="T2" fmla="*/ 2270 w 4557"/>
                <a:gd name="T3" fmla="*/ 0 h 2883"/>
                <a:gd name="T4" fmla="*/ 2282 w 4557"/>
                <a:gd name="T5" fmla="*/ 2 h 2883"/>
                <a:gd name="T6" fmla="*/ 2294 w 4557"/>
                <a:gd name="T7" fmla="*/ 8 h 2883"/>
                <a:gd name="T8" fmla="*/ 2300 w 4557"/>
                <a:gd name="T9" fmla="*/ 19 h 2883"/>
                <a:gd name="T10" fmla="*/ 2304 w 4557"/>
                <a:gd name="T11" fmla="*/ 31 h 2883"/>
                <a:gd name="T12" fmla="*/ 2320 w 4557"/>
                <a:gd name="T13" fmla="*/ 2817 h 2883"/>
                <a:gd name="T14" fmla="*/ 2989 w 4557"/>
                <a:gd name="T15" fmla="*/ 2817 h 2883"/>
                <a:gd name="T16" fmla="*/ 3004 w 4557"/>
                <a:gd name="T17" fmla="*/ 31 h 2883"/>
                <a:gd name="T18" fmla="*/ 3006 w 4557"/>
                <a:gd name="T19" fmla="*/ 19 h 2883"/>
                <a:gd name="T20" fmla="*/ 3012 w 4557"/>
                <a:gd name="T21" fmla="*/ 8 h 2883"/>
                <a:gd name="T22" fmla="*/ 3024 w 4557"/>
                <a:gd name="T23" fmla="*/ 2 h 2883"/>
                <a:gd name="T24" fmla="*/ 3036 w 4557"/>
                <a:gd name="T25" fmla="*/ 0 h 2883"/>
                <a:gd name="T26" fmla="*/ 4557 w 4557"/>
                <a:gd name="T27" fmla="*/ 0 h 2883"/>
                <a:gd name="T28" fmla="*/ 4557 w 4557"/>
                <a:gd name="T29" fmla="*/ 65 h 2883"/>
                <a:gd name="T30" fmla="*/ 3070 w 4557"/>
                <a:gd name="T31" fmla="*/ 65 h 2883"/>
                <a:gd name="T32" fmla="*/ 3054 w 4557"/>
                <a:gd name="T33" fmla="*/ 2849 h 2883"/>
                <a:gd name="T34" fmla="*/ 3050 w 4557"/>
                <a:gd name="T35" fmla="*/ 2861 h 2883"/>
                <a:gd name="T36" fmla="*/ 3044 w 4557"/>
                <a:gd name="T37" fmla="*/ 2873 h 2883"/>
                <a:gd name="T38" fmla="*/ 3032 w 4557"/>
                <a:gd name="T39" fmla="*/ 2879 h 2883"/>
                <a:gd name="T40" fmla="*/ 3020 w 4557"/>
                <a:gd name="T41" fmla="*/ 2883 h 2883"/>
                <a:gd name="T42" fmla="*/ 2286 w 4557"/>
                <a:gd name="T43" fmla="*/ 2883 h 2883"/>
                <a:gd name="T44" fmla="*/ 2274 w 4557"/>
                <a:gd name="T45" fmla="*/ 2879 h 2883"/>
                <a:gd name="T46" fmla="*/ 2262 w 4557"/>
                <a:gd name="T47" fmla="*/ 2873 h 2883"/>
                <a:gd name="T48" fmla="*/ 2256 w 4557"/>
                <a:gd name="T49" fmla="*/ 2861 h 2883"/>
                <a:gd name="T50" fmla="*/ 2254 w 4557"/>
                <a:gd name="T51" fmla="*/ 2849 h 2883"/>
                <a:gd name="T52" fmla="*/ 2238 w 4557"/>
                <a:gd name="T53" fmla="*/ 65 h 2883"/>
                <a:gd name="T54" fmla="*/ 816 w 4557"/>
                <a:gd name="T55" fmla="*/ 65 h 2883"/>
                <a:gd name="T56" fmla="*/ 803 w 4557"/>
                <a:gd name="T57" fmla="*/ 2849 h 2883"/>
                <a:gd name="T58" fmla="*/ 799 w 4557"/>
                <a:gd name="T59" fmla="*/ 2861 h 2883"/>
                <a:gd name="T60" fmla="*/ 793 w 4557"/>
                <a:gd name="T61" fmla="*/ 2873 h 2883"/>
                <a:gd name="T62" fmla="*/ 781 w 4557"/>
                <a:gd name="T63" fmla="*/ 2879 h 2883"/>
                <a:gd name="T64" fmla="*/ 769 w 4557"/>
                <a:gd name="T65" fmla="*/ 2883 h 2883"/>
                <a:gd name="T66" fmla="*/ 0 w 4557"/>
                <a:gd name="T67" fmla="*/ 2883 h 2883"/>
                <a:gd name="T68" fmla="*/ 0 w 4557"/>
                <a:gd name="T69" fmla="*/ 2817 h 2883"/>
                <a:gd name="T70" fmla="*/ 737 w 4557"/>
                <a:gd name="T71" fmla="*/ 2817 h 2883"/>
                <a:gd name="T72" fmla="*/ 751 w 4557"/>
                <a:gd name="T73" fmla="*/ 31 h 2883"/>
                <a:gd name="T74" fmla="*/ 753 w 4557"/>
                <a:gd name="T75" fmla="*/ 19 h 2883"/>
                <a:gd name="T76" fmla="*/ 759 w 4557"/>
                <a:gd name="T77" fmla="*/ 8 h 2883"/>
                <a:gd name="T78" fmla="*/ 771 w 4557"/>
                <a:gd name="T79" fmla="*/ 2 h 2883"/>
                <a:gd name="T80" fmla="*/ 783 w 4557"/>
                <a:gd name="T81" fmla="*/ 0 h 2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57" h="2883">
                  <a:moveTo>
                    <a:pt x="783" y="0"/>
                  </a:moveTo>
                  <a:lnTo>
                    <a:pt x="2270" y="0"/>
                  </a:lnTo>
                  <a:lnTo>
                    <a:pt x="2282" y="2"/>
                  </a:lnTo>
                  <a:lnTo>
                    <a:pt x="2294" y="8"/>
                  </a:lnTo>
                  <a:lnTo>
                    <a:pt x="2300" y="19"/>
                  </a:lnTo>
                  <a:lnTo>
                    <a:pt x="2304" y="31"/>
                  </a:lnTo>
                  <a:lnTo>
                    <a:pt x="2320" y="2817"/>
                  </a:lnTo>
                  <a:lnTo>
                    <a:pt x="2989" y="2817"/>
                  </a:lnTo>
                  <a:lnTo>
                    <a:pt x="3004" y="31"/>
                  </a:lnTo>
                  <a:lnTo>
                    <a:pt x="3006" y="19"/>
                  </a:lnTo>
                  <a:lnTo>
                    <a:pt x="3012" y="8"/>
                  </a:lnTo>
                  <a:lnTo>
                    <a:pt x="3024" y="2"/>
                  </a:lnTo>
                  <a:lnTo>
                    <a:pt x="3036" y="0"/>
                  </a:lnTo>
                  <a:lnTo>
                    <a:pt x="4557" y="0"/>
                  </a:lnTo>
                  <a:lnTo>
                    <a:pt x="4557" y="65"/>
                  </a:lnTo>
                  <a:lnTo>
                    <a:pt x="3070" y="65"/>
                  </a:lnTo>
                  <a:lnTo>
                    <a:pt x="3054" y="2849"/>
                  </a:lnTo>
                  <a:lnTo>
                    <a:pt x="3050" y="2861"/>
                  </a:lnTo>
                  <a:lnTo>
                    <a:pt x="3044" y="2873"/>
                  </a:lnTo>
                  <a:lnTo>
                    <a:pt x="3032" y="2879"/>
                  </a:lnTo>
                  <a:lnTo>
                    <a:pt x="3020" y="2883"/>
                  </a:lnTo>
                  <a:lnTo>
                    <a:pt x="2286" y="2883"/>
                  </a:lnTo>
                  <a:lnTo>
                    <a:pt x="2274" y="2879"/>
                  </a:lnTo>
                  <a:lnTo>
                    <a:pt x="2262" y="2873"/>
                  </a:lnTo>
                  <a:lnTo>
                    <a:pt x="2256" y="2861"/>
                  </a:lnTo>
                  <a:lnTo>
                    <a:pt x="2254" y="2849"/>
                  </a:lnTo>
                  <a:lnTo>
                    <a:pt x="2238" y="65"/>
                  </a:lnTo>
                  <a:lnTo>
                    <a:pt x="816" y="65"/>
                  </a:lnTo>
                  <a:lnTo>
                    <a:pt x="803" y="2849"/>
                  </a:lnTo>
                  <a:lnTo>
                    <a:pt x="799" y="2861"/>
                  </a:lnTo>
                  <a:lnTo>
                    <a:pt x="793" y="2873"/>
                  </a:lnTo>
                  <a:lnTo>
                    <a:pt x="781" y="2879"/>
                  </a:lnTo>
                  <a:lnTo>
                    <a:pt x="769" y="2883"/>
                  </a:lnTo>
                  <a:lnTo>
                    <a:pt x="0" y="2883"/>
                  </a:lnTo>
                  <a:lnTo>
                    <a:pt x="0" y="2817"/>
                  </a:lnTo>
                  <a:lnTo>
                    <a:pt x="737" y="2817"/>
                  </a:lnTo>
                  <a:lnTo>
                    <a:pt x="751" y="31"/>
                  </a:lnTo>
                  <a:lnTo>
                    <a:pt x="753" y="19"/>
                  </a:lnTo>
                  <a:lnTo>
                    <a:pt x="759" y="8"/>
                  </a:lnTo>
                  <a:lnTo>
                    <a:pt x="771" y="2"/>
                  </a:lnTo>
                  <a:lnTo>
                    <a:pt x="78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5928" name="Group 35927"/>
            <p:cNvGrpSpPr/>
            <p:nvPr/>
          </p:nvGrpSpPr>
          <p:grpSpPr>
            <a:xfrm>
              <a:off x="496888" y="1046163"/>
              <a:ext cx="5129212" cy="4486275"/>
              <a:chOff x="496888" y="1046163"/>
              <a:chExt cx="5129212" cy="4486275"/>
            </a:xfrm>
          </p:grpSpPr>
          <p:grpSp>
            <p:nvGrpSpPr>
              <p:cNvPr id="35920" name="Group 35919"/>
              <p:cNvGrpSpPr/>
              <p:nvPr/>
            </p:nvGrpSpPr>
            <p:grpSpPr>
              <a:xfrm>
                <a:off x="1774825" y="4733925"/>
                <a:ext cx="3851275" cy="798513"/>
                <a:chOff x="1774825" y="4733925"/>
                <a:chExt cx="3851275" cy="798513"/>
              </a:xfrm>
            </p:grpSpPr>
            <p:sp>
              <p:nvSpPr>
                <p:cNvPr id="16" name="Line 11"/>
                <p:cNvSpPr>
                  <a:spLocks noChangeShapeType="1"/>
                </p:cNvSpPr>
                <p:nvPr/>
              </p:nvSpPr>
              <p:spPr bwMode="auto">
                <a:xfrm>
                  <a:off x="1841500" y="4733925"/>
                  <a:ext cx="3576637" cy="0"/>
                </a:xfrm>
                <a:prstGeom prst="line">
                  <a:avLst/>
                </a:prstGeom>
                <a:noFill/>
                <a:ln w="1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3"/>
                <p:cNvSpPr>
                  <a:spLocks noChangeShapeType="1"/>
                </p:cNvSpPr>
                <p:nvPr/>
              </p:nvSpPr>
              <p:spPr bwMode="auto">
                <a:xfrm>
                  <a:off x="1841500"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Freeform 14"/>
                <p:cNvSpPr>
                  <a:spLocks noEditPoints="1"/>
                </p:cNvSpPr>
                <p:nvPr/>
              </p:nvSpPr>
              <p:spPr bwMode="auto">
                <a:xfrm>
                  <a:off x="1774825" y="5005388"/>
                  <a:ext cx="122237" cy="184150"/>
                </a:xfrm>
                <a:custGeom>
                  <a:avLst/>
                  <a:gdLst>
                    <a:gd name="T0" fmla="*/ 76 w 154"/>
                    <a:gd name="T1" fmla="*/ 24 h 233"/>
                    <a:gd name="T2" fmla="*/ 62 w 154"/>
                    <a:gd name="T3" fmla="*/ 28 h 233"/>
                    <a:gd name="T4" fmla="*/ 48 w 154"/>
                    <a:gd name="T5" fmla="*/ 40 h 233"/>
                    <a:gd name="T6" fmla="*/ 38 w 154"/>
                    <a:gd name="T7" fmla="*/ 58 h 233"/>
                    <a:gd name="T8" fmla="*/ 32 w 154"/>
                    <a:gd name="T9" fmla="*/ 84 h 233"/>
                    <a:gd name="T10" fmla="*/ 30 w 154"/>
                    <a:gd name="T11" fmla="*/ 118 h 233"/>
                    <a:gd name="T12" fmla="*/ 32 w 154"/>
                    <a:gd name="T13" fmla="*/ 150 h 233"/>
                    <a:gd name="T14" fmla="*/ 38 w 154"/>
                    <a:gd name="T15" fmla="*/ 176 h 233"/>
                    <a:gd name="T16" fmla="*/ 48 w 154"/>
                    <a:gd name="T17" fmla="*/ 195 h 233"/>
                    <a:gd name="T18" fmla="*/ 60 w 154"/>
                    <a:gd name="T19" fmla="*/ 207 h 233"/>
                    <a:gd name="T20" fmla="*/ 76 w 154"/>
                    <a:gd name="T21" fmla="*/ 211 h 233"/>
                    <a:gd name="T22" fmla="*/ 94 w 154"/>
                    <a:gd name="T23" fmla="*/ 205 h 233"/>
                    <a:gd name="T24" fmla="*/ 106 w 154"/>
                    <a:gd name="T25" fmla="*/ 193 h 233"/>
                    <a:gd name="T26" fmla="*/ 116 w 154"/>
                    <a:gd name="T27" fmla="*/ 174 h 233"/>
                    <a:gd name="T28" fmla="*/ 120 w 154"/>
                    <a:gd name="T29" fmla="*/ 148 h 233"/>
                    <a:gd name="T30" fmla="*/ 122 w 154"/>
                    <a:gd name="T31" fmla="*/ 116 h 233"/>
                    <a:gd name="T32" fmla="*/ 120 w 154"/>
                    <a:gd name="T33" fmla="*/ 86 h 233"/>
                    <a:gd name="T34" fmla="*/ 116 w 154"/>
                    <a:gd name="T35" fmla="*/ 60 h 233"/>
                    <a:gd name="T36" fmla="*/ 106 w 154"/>
                    <a:gd name="T37" fmla="*/ 40 h 233"/>
                    <a:gd name="T38" fmla="*/ 94 w 154"/>
                    <a:gd name="T39" fmla="*/ 28 h 233"/>
                    <a:gd name="T40" fmla="*/ 76 w 154"/>
                    <a:gd name="T41" fmla="*/ 24 h 233"/>
                    <a:gd name="T42" fmla="*/ 78 w 154"/>
                    <a:gd name="T43" fmla="*/ 0 h 233"/>
                    <a:gd name="T44" fmla="*/ 104 w 154"/>
                    <a:gd name="T45" fmla="*/ 4 h 233"/>
                    <a:gd name="T46" fmla="*/ 126 w 154"/>
                    <a:gd name="T47" fmla="*/ 20 h 233"/>
                    <a:gd name="T48" fmla="*/ 142 w 154"/>
                    <a:gd name="T49" fmla="*/ 44 h 233"/>
                    <a:gd name="T50" fmla="*/ 150 w 154"/>
                    <a:gd name="T51" fmla="*/ 76 h 233"/>
                    <a:gd name="T52" fmla="*/ 154 w 154"/>
                    <a:gd name="T53" fmla="*/ 114 h 233"/>
                    <a:gd name="T54" fmla="*/ 150 w 154"/>
                    <a:gd name="T55" fmla="*/ 158 h 233"/>
                    <a:gd name="T56" fmla="*/ 140 w 154"/>
                    <a:gd name="T57" fmla="*/ 189 h 233"/>
                    <a:gd name="T58" fmla="*/ 124 w 154"/>
                    <a:gd name="T59" fmla="*/ 213 h 233"/>
                    <a:gd name="T60" fmla="*/ 102 w 154"/>
                    <a:gd name="T61" fmla="*/ 229 h 233"/>
                    <a:gd name="T62" fmla="*/ 74 w 154"/>
                    <a:gd name="T63" fmla="*/ 233 h 233"/>
                    <a:gd name="T64" fmla="*/ 50 w 154"/>
                    <a:gd name="T65" fmla="*/ 229 h 233"/>
                    <a:gd name="T66" fmla="*/ 30 w 154"/>
                    <a:gd name="T67" fmla="*/ 215 h 233"/>
                    <a:gd name="T68" fmla="*/ 14 w 154"/>
                    <a:gd name="T69" fmla="*/ 191 h 233"/>
                    <a:gd name="T70" fmla="*/ 4 w 154"/>
                    <a:gd name="T71" fmla="*/ 160 h 233"/>
                    <a:gd name="T72" fmla="*/ 0 w 154"/>
                    <a:gd name="T73" fmla="*/ 118 h 233"/>
                    <a:gd name="T74" fmla="*/ 2 w 154"/>
                    <a:gd name="T75" fmla="*/ 82 h 233"/>
                    <a:gd name="T76" fmla="*/ 10 w 154"/>
                    <a:gd name="T77" fmla="*/ 54 h 233"/>
                    <a:gd name="T78" fmla="*/ 22 w 154"/>
                    <a:gd name="T79" fmla="*/ 30 h 233"/>
                    <a:gd name="T80" fmla="*/ 38 w 154"/>
                    <a:gd name="T81" fmla="*/ 14 h 233"/>
                    <a:gd name="T82" fmla="*/ 56 w 154"/>
                    <a:gd name="T83" fmla="*/ 4 h 233"/>
                    <a:gd name="T84" fmla="*/ 78 w 154"/>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233">
                      <a:moveTo>
                        <a:pt x="76" y="24"/>
                      </a:moveTo>
                      <a:lnTo>
                        <a:pt x="62" y="28"/>
                      </a:lnTo>
                      <a:lnTo>
                        <a:pt x="48" y="40"/>
                      </a:lnTo>
                      <a:lnTo>
                        <a:pt x="38" y="58"/>
                      </a:lnTo>
                      <a:lnTo>
                        <a:pt x="32" y="84"/>
                      </a:lnTo>
                      <a:lnTo>
                        <a:pt x="30" y="118"/>
                      </a:lnTo>
                      <a:lnTo>
                        <a:pt x="32" y="150"/>
                      </a:lnTo>
                      <a:lnTo>
                        <a:pt x="38" y="176"/>
                      </a:lnTo>
                      <a:lnTo>
                        <a:pt x="48" y="195"/>
                      </a:lnTo>
                      <a:lnTo>
                        <a:pt x="60" y="207"/>
                      </a:lnTo>
                      <a:lnTo>
                        <a:pt x="76" y="211"/>
                      </a:lnTo>
                      <a:lnTo>
                        <a:pt x="94" y="205"/>
                      </a:lnTo>
                      <a:lnTo>
                        <a:pt x="106" y="193"/>
                      </a:lnTo>
                      <a:lnTo>
                        <a:pt x="116" y="174"/>
                      </a:lnTo>
                      <a:lnTo>
                        <a:pt x="120" y="148"/>
                      </a:lnTo>
                      <a:lnTo>
                        <a:pt x="122" y="116"/>
                      </a:lnTo>
                      <a:lnTo>
                        <a:pt x="120" y="86"/>
                      </a:lnTo>
                      <a:lnTo>
                        <a:pt x="116" y="60"/>
                      </a:lnTo>
                      <a:lnTo>
                        <a:pt x="106" y="40"/>
                      </a:lnTo>
                      <a:lnTo>
                        <a:pt x="94" y="28"/>
                      </a:lnTo>
                      <a:lnTo>
                        <a:pt x="76" y="24"/>
                      </a:lnTo>
                      <a:close/>
                      <a:moveTo>
                        <a:pt x="78" y="0"/>
                      </a:moveTo>
                      <a:lnTo>
                        <a:pt x="104" y="4"/>
                      </a:lnTo>
                      <a:lnTo>
                        <a:pt x="126" y="20"/>
                      </a:lnTo>
                      <a:lnTo>
                        <a:pt x="142" y="44"/>
                      </a:lnTo>
                      <a:lnTo>
                        <a:pt x="150" y="76"/>
                      </a:lnTo>
                      <a:lnTo>
                        <a:pt x="154" y="114"/>
                      </a:lnTo>
                      <a:lnTo>
                        <a:pt x="150" y="158"/>
                      </a:lnTo>
                      <a:lnTo>
                        <a:pt x="140" y="189"/>
                      </a:lnTo>
                      <a:lnTo>
                        <a:pt x="124" y="213"/>
                      </a:lnTo>
                      <a:lnTo>
                        <a:pt x="102" y="229"/>
                      </a:lnTo>
                      <a:lnTo>
                        <a:pt x="74" y="233"/>
                      </a:lnTo>
                      <a:lnTo>
                        <a:pt x="50" y="229"/>
                      </a:lnTo>
                      <a:lnTo>
                        <a:pt x="30" y="215"/>
                      </a:lnTo>
                      <a:lnTo>
                        <a:pt x="14" y="191"/>
                      </a:lnTo>
                      <a:lnTo>
                        <a:pt x="4" y="160"/>
                      </a:lnTo>
                      <a:lnTo>
                        <a:pt x="0" y="118"/>
                      </a:lnTo>
                      <a:lnTo>
                        <a:pt x="2" y="82"/>
                      </a:lnTo>
                      <a:lnTo>
                        <a:pt x="10" y="54"/>
                      </a:lnTo>
                      <a:lnTo>
                        <a:pt x="22" y="30"/>
                      </a:lnTo>
                      <a:lnTo>
                        <a:pt x="38" y="14"/>
                      </a:lnTo>
                      <a:lnTo>
                        <a:pt x="56" y="4"/>
                      </a:lnTo>
                      <a:lnTo>
                        <a:pt x="7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Line 15"/>
                <p:cNvSpPr>
                  <a:spLocks noChangeShapeType="1"/>
                </p:cNvSpPr>
                <p:nvPr/>
              </p:nvSpPr>
              <p:spPr bwMode="auto">
                <a:xfrm>
                  <a:off x="2436813"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16"/>
                <p:cNvSpPr>
                  <a:spLocks/>
                </p:cNvSpPr>
                <p:nvPr/>
              </p:nvSpPr>
              <p:spPr bwMode="auto">
                <a:xfrm>
                  <a:off x="2295525" y="5008563"/>
                  <a:ext cx="111125" cy="180975"/>
                </a:xfrm>
                <a:custGeom>
                  <a:avLst/>
                  <a:gdLst>
                    <a:gd name="T0" fmla="*/ 28 w 142"/>
                    <a:gd name="T1" fmla="*/ 0 h 229"/>
                    <a:gd name="T2" fmla="*/ 138 w 142"/>
                    <a:gd name="T3" fmla="*/ 0 h 229"/>
                    <a:gd name="T4" fmla="*/ 138 w 142"/>
                    <a:gd name="T5" fmla="*/ 26 h 229"/>
                    <a:gd name="T6" fmla="*/ 50 w 142"/>
                    <a:gd name="T7" fmla="*/ 26 h 229"/>
                    <a:gd name="T8" fmla="*/ 42 w 142"/>
                    <a:gd name="T9" fmla="*/ 84 h 229"/>
                    <a:gd name="T10" fmla="*/ 46 w 142"/>
                    <a:gd name="T11" fmla="*/ 84 h 229"/>
                    <a:gd name="T12" fmla="*/ 52 w 142"/>
                    <a:gd name="T13" fmla="*/ 84 h 229"/>
                    <a:gd name="T14" fmla="*/ 60 w 142"/>
                    <a:gd name="T15" fmla="*/ 82 h 229"/>
                    <a:gd name="T16" fmla="*/ 86 w 142"/>
                    <a:gd name="T17" fmla="*/ 86 h 229"/>
                    <a:gd name="T18" fmla="*/ 110 w 142"/>
                    <a:gd name="T19" fmla="*/ 96 h 229"/>
                    <a:gd name="T20" fmla="*/ 126 w 142"/>
                    <a:gd name="T21" fmla="*/ 108 h 229"/>
                    <a:gd name="T22" fmla="*/ 138 w 142"/>
                    <a:gd name="T23" fmla="*/ 128 h 229"/>
                    <a:gd name="T24" fmla="*/ 142 w 142"/>
                    <a:gd name="T25" fmla="*/ 154 h 229"/>
                    <a:gd name="T26" fmla="*/ 138 w 142"/>
                    <a:gd name="T27" fmla="*/ 178 h 229"/>
                    <a:gd name="T28" fmla="*/ 126 w 142"/>
                    <a:gd name="T29" fmla="*/ 199 h 229"/>
                    <a:gd name="T30" fmla="*/ 108 w 142"/>
                    <a:gd name="T31" fmla="*/ 215 h 229"/>
                    <a:gd name="T32" fmla="*/ 84 w 142"/>
                    <a:gd name="T33" fmla="*/ 227 h 229"/>
                    <a:gd name="T34" fmla="*/ 58 w 142"/>
                    <a:gd name="T35" fmla="*/ 229 h 229"/>
                    <a:gd name="T36" fmla="*/ 34 w 142"/>
                    <a:gd name="T37" fmla="*/ 227 h 229"/>
                    <a:gd name="T38" fmla="*/ 14 w 142"/>
                    <a:gd name="T39" fmla="*/ 223 h 229"/>
                    <a:gd name="T40" fmla="*/ 0 w 142"/>
                    <a:gd name="T41" fmla="*/ 215 h 229"/>
                    <a:gd name="T42" fmla="*/ 8 w 142"/>
                    <a:gd name="T43" fmla="*/ 193 h 229"/>
                    <a:gd name="T44" fmla="*/ 28 w 142"/>
                    <a:gd name="T45" fmla="*/ 201 h 229"/>
                    <a:gd name="T46" fmla="*/ 58 w 142"/>
                    <a:gd name="T47" fmla="*/ 205 h 229"/>
                    <a:gd name="T48" fmla="*/ 78 w 142"/>
                    <a:gd name="T49" fmla="*/ 201 h 229"/>
                    <a:gd name="T50" fmla="*/ 94 w 142"/>
                    <a:gd name="T51" fmla="*/ 191 h 229"/>
                    <a:gd name="T52" fmla="*/ 106 w 142"/>
                    <a:gd name="T53" fmla="*/ 178 h 229"/>
                    <a:gd name="T54" fmla="*/ 110 w 142"/>
                    <a:gd name="T55" fmla="*/ 156 h 229"/>
                    <a:gd name="T56" fmla="*/ 108 w 142"/>
                    <a:gd name="T57" fmla="*/ 140 h 229"/>
                    <a:gd name="T58" fmla="*/ 100 w 142"/>
                    <a:gd name="T59" fmla="*/ 126 h 229"/>
                    <a:gd name="T60" fmla="*/ 88 w 142"/>
                    <a:gd name="T61" fmla="*/ 116 h 229"/>
                    <a:gd name="T62" fmla="*/ 70 w 142"/>
                    <a:gd name="T63" fmla="*/ 110 h 229"/>
                    <a:gd name="T64" fmla="*/ 46 w 142"/>
                    <a:gd name="T65" fmla="*/ 106 h 229"/>
                    <a:gd name="T66" fmla="*/ 34 w 142"/>
                    <a:gd name="T67" fmla="*/ 108 h 229"/>
                    <a:gd name="T68" fmla="*/ 22 w 142"/>
                    <a:gd name="T69" fmla="*/ 108 h 229"/>
                    <a:gd name="T70" fmla="*/ 14 w 142"/>
                    <a:gd name="T71" fmla="*/ 108 h 229"/>
                    <a:gd name="T72" fmla="*/ 28 w 142"/>
                    <a:gd name="T73"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229">
                      <a:moveTo>
                        <a:pt x="28" y="0"/>
                      </a:moveTo>
                      <a:lnTo>
                        <a:pt x="138" y="0"/>
                      </a:lnTo>
                      <a:lnTo>
                        <a:pt x="138" y="26"/>
                      </a:lnTo>
                      <a:lnTo>
                        <a:pt x="50" y="26"/>
                      </a:lnTo>
                      <a:lnTo>
                        <a:pt x="42" y="84"/>
                      </a:lnTo>
                      <a:lnTo>
                        <a:pt x="46" y="84"/>
                      </a:lnTo>
                      <a:lnTo>
                        <a:pt x="52" y="84"/>
                      </a:lnTo>
                      <a:lnTo>
                        <a:pt x="60" y="82"/>
                      </a:lnTo>
                      <a:lnTo>
                        <a:pt x="86" y="86"/>
                      </a:lnTo>
                      <a:lnTo>
                        <a:pt x="110" y="96"/>
                      </a:lnTo>
                      <a:lnTo>
                        <a:pt x="126" y="108"/>
                      </a:lnTo>
                      <a:lnTo>
                        <a:pt x="138" y="128"/>
                      </a:lnTo>
                      <a:lnTo>
                        <a:pt x="142" y="154"/>
                      </a:lnTo>
                      <a:lnTo>
                        <a:pt x="138" y="178"/>
                      </a:lnTo>
                      <a:lnTo>
                        <a:pt x="126" y="199"/>
                      </a:lnTo>
                      <a:lnTo>
                        <a:pt x="108" y="215"/>
                      </a:lnTo>
                      <a:lnTo>
                        <a:pt x="84" y="227"/>
                      </a:lnTo>
                      <a:lnTo>
                        <a:pt x="58" y="229"/>
                      </a:lnTo>
                      <a:lnTo>
                        <a:pt x="34" y="227"/>
                      </a:lnTo>
                      <a:lnTo>
                        <a:pt x="14" y="223"/>
                      </a:lnTo>
                      <a:lnTo>
                        <a:pt x="0" y="215"/>
                      </a:lnTo>
                      <a:lnTo>
                        <a:pt x="8" y="193"/>
                      </a:lnTo>
                      <a:lnTo>
                        <a:pt x="28" y="201"/>
                      </a:lnTo>
                      <a:lnTo>
                        <a:pt x="58" y="205"/>
                      </a:lnTo>
                      <a:lnTo>
                        <a:pt x="78" y="201"/>
                      </a:lnTo>
                      <a:lnTo>
                        <a:pt x="94" y="191"/>
                      </a:lnTo>
                      <a:lnTo>
                        <a:pt x="106" y="178"/>
                      </a:lnTo>
                      <a:lnTo>
                        <a:pt x="110" y="156"/>
                      </a:lnTo>
                      <a:lnTo>
                        <a:pt x="108" y="140"/>
                      </a:lnTo>
                      <a:lnTo>
                        <a:pt x="100" y="126"/>
                      </a:lnTo>
                      <a:lnTo>
                        <a:pt x="88" y="116"/>
                      </a:lnTo>
                      <a:lnTo>
                        <a:pt x="70" y="110"/>
                      </a:lnTo>
                      <a:lnTo>
                        <a:pt x="46" y="106"/>
                      </a:lnTo>
                      <a:lnTo>
                        <a:pt x="34" y="108"/>
                      </a:lnTo>
                      <a:lnTo>
                        <a:pt x="22" y="108"/>
                      </a:lnTo>
                      <a:lnTo>
                        <a:pt x="14" y="108"/>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noEditPoints="1"/>
                </p:cNvSpPr>
                <p:nvPr/>
              </p:nvSpPr>
              <p:spPr bwMode="auto">
                <a:xfrm>
                  <a:off x="2446338" y="5005388"/>
                  <a:ext cx="123825" cy="184150"/>
                </a:xfrm>
                <a:custGeom>
                  <a:avLst/>
                  <a:gdLst>
                    <a:gd name="T0" fmla="*/ 77 w 155"/>
                    <a:gd name="T1" fmla="*/ 24 h 233"/>
                    <a:gd name="T2" fmla="*/ 63 w 155"/>
                    <a:gd name="T3" fmla="*/ 28 h 233"/>
                    <a:gd name="T4" fmla="*/ 49 w 155"/>
                    <a:gd name="T5" fmla="*/ 40 h 233"/>
                    <a:gd name="T6" fmla="*/ 39 w 155"/>
                    <a:gd name="T7" fmla="*/ 58 h 233"/>
                    <a:gd name="T8" fmla="*/ 33 w 155"/>
                    <a:gd name="T9" fmla="*/ 84 h 233"/>
                    <a:gd name="T10" fmla="*/ 31 w 155"/>
                    <a:gd name="T11" fmla="*/ 118 h 233"/>
                    <a:gd name="T12" fmla="*/ 33 w 155"/>
                    <a:gd name="T13" fmla="*/ 150 h 233"/>
                    <a:gd name="T14" fmla="*/ 39 w 155"/>
                    <a:gd name="T15" fmla="*/ 176 h 233"/>
                    <a:gd name="T16" fmla="*/ 49 w 155"/>
                    <a:gd name="T17" fmla="*/ 195 h 233"/>
                    <a:gd name="T18" fmla="*/ 61 w 155"/>
                    <a:gd name="T19" fmla="*/ 207 h 233"/>
                    <a:gd name="T20" fmla="*/ 77 w 155"/>
                    <a:gd name="T21" fmla="*/ 211 h 233"/>
                    <a:gd name="T22" fmla="*/ 93 w 155"/>
                    <a:gd name="T23" fmla="*/ 205 h 233"/>
                    <a:gd name="T24" fmla="*/ 107 w 155"/>
                    <a:gd name="T25" fmla="*/ 193 h 233"/>
                    <a:gd name="T26" fmla="*/ 115 w 155"/>
                    <a:gd name="T27" fmla="*/ 174 h 233"/>
                    <a:gd name="T28" fmla="*/ 121 w 155"/>
                    <a:gd name="T29" fmla="*/ 148 h 233"/>
                    <a:gd name="T30" fmla="*/ 123 w 155"/>
                    <a:gd name="T31" fmla="*/ 116 h 233"/>
                    <a:gd name="T32" fmla="*/ 121 w 155"/>
                    <a:gd name="T33" fmla="*/ 86 h 233"/>
                    <a:gd name="T34" fmla="*/ 117 w 155"/>
                    <a:gd name="T35" fmla="*/ 60 h 233"/>
                    <a:gd name="T36" fmla="*/ 107 w 155"/>
                    <a:gd name="T37" fmla="*/ 40 h 233"/>
                    <a:gd name="T38" fmla="*/ 95 w 155"/>
                    <a:gd name="T39" fmla="*/ 28 h 233"/>
                    <a:gd name="T40" fmla="*/ 77 w 155"/>
                    <a:gd name="T41" fmla="*/ 24 h 233"/>
                    <a:gd name="T42" fmla="*/ 79 w 155"/>
                    <a:gd name="T43" fmla="*/ 0 h 233"/>
                    <a:gd name="T44" fmla="*/ 105 w 155"/>
                    <a:gd name="T45" fmla="*/ 4 h 233"/>
                    <a:gd name="T46" fmla="*/ 127 w 155"/>
                    <a:gd name="T47" fmla="*/ 20 h 233"/>
                    <a:gd name="T48" fmla="*/ 141 w 155"/>
                    <a:gd name="T49" fmla="*/ 44 h 233"/>
                    <a:gd name="T50" fmla="*/ 151 w 155"/>
                    <a:gd name="T51" fmla="*/ 76 h 233"/>
                    <a:gd name="T52" fmla="*/ 155 w 155"/>
                    <a:gd name="T53" fmla="*/ 114 h 233"/>
                    <a:gd name="T54" fmla="*/ 151 w 155"/>
                    <a:gd name="T55" fmla="*/ 158 h 233"/>
                    <a:gd name="T56" fmla="*/ 141 w 155"/>
                    <a:gd name="T57" fmla="*/ 189 h 233"/>
                    <a:gd name="T58" fmla="*/ 125 w 155"/>
                    <a:gd name="T59" fmla="*/ 213 h 233"/>
                    <a:gd name="T60" fmla="*/ 103 w 155"/>
                    <a:gd name="T61" fmla="*/ 229 h 233"/>
                    <a:gd name="T62" fmla="*/ 75 w 155"/>
                    <a:gd name="T63" fmla="*/ 233 h 233"/>
                    <a:gd name="T64" fmla="*/ 51 w 155"/>
                    <a:gd name="T65" fmla="*/ 229 h 233"/>
                    <a:gd name="T66" fmla="*/ 29 w 155"/>
                    <a:gd name="T67" fmla="*/ 215 h 233"/>
                    <a:gd name="T68" fmla="*/ 14 w 155"/>
                    <a:gd name="T69" fmla="*/ 191 h 233"/>
                    <a:gd name="T70" fmla="*/ 4 w 155"/>
                    <a:gd name="T71" fmla="*/ 160 h 233"/>
                    <a:gd name="T72" fmla="*/ 0 w 155"/>
                    <a:gd name="T73" fmla="*/ 118 h 233"/>
                    <a:gd name="T74" fmla="*/ 4 w 155"/>
                    <a:gd name="T75" fmla="*/ 82 h 233"/>
                    <a:gd name="T76" fmla="*/ 12 w 155"/>
                    <a:gd name="T77" fmla="*/ 54 h 233"/>
                    <a:gd name="T78" fmla="*/ 23 w 155"/>
                    <a:gd name="T79" fmla="*/ 30 h 233"/>
                    <a:gd name="T80" fmla="*/ 39 w 155"/>
                    <a:gd name="T81" fmla="*/ 14 h 233"/>
                    <a:gd name="T82" fmla="*/ 57 w 155"/>
                    <a:gd name="T83" fmla="*/ 4 h 233"/>
                    <a:gd name="T84" fmla="*/ 79 w 155"/>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 h="233">
                      <a:moveTo>
                        <a:pt x="77" y="24"/>
                      </a:moveTo>
                      <a:lnTo>
                        <a:pt x="63" y="28"/>
                      </a:lnTo>
                      <a:lnTo>
                        <a:pt x="49" y="40"/>
                      </a:lnTo>
                      <a:lnTo>
                        <a:pt x="39" y="58"/>
                      </a:lnTo>
                      <a:lnTo>
                        <a:pt x="33" y="84"/>
                      </a:lnTo>
                      <a:lnTo>
                        <a:pt x="31" y="118"/>
                      </a:lnTo>
                      <a:lnTo>
                        <a:pt x="33" y="150"/>
                      </a:lnTo>
                      <a:lnTo>
                        <a:pt x="39" y="176"/>
                      </a:lnTo>
                      <a:lnTo>
                        <a:pt x="49" y="195"/>
                      </a:lnTo>
                      <a:lnTo>
                        <a:pt x="61" y="207"/>
                      </a:lnTo>
                      <a:lnTo>
                        <a:pt x="77" y="211"/>
                      </a:lnTo>
                      <a:lnTo>
                        <a:pt x="93" y="205"/>
                      </a:lnTo>
                      <a:lnTo>
                        <a:pt x="107" y="193"/>
                      </a:lnTo>
                      <a:lnTo>
                        <a:pt x="115" y="174"/>
                      </a:lnTo>
                      <a:lnTo>
                        <a:pt x="121" y="148"/>
                      </a:lnTo>
                      <a:lnTo>
                        <a:pt x="123" y="116"/>
                      </a:lnTo>
                      <a:lnTo>
                        <a:pt x="121" y="86"/>
                      </a:lnTo>
                      <a:lnTo>
                        <a:pt x="117" y="60"/>
                      </a:lnTo>
                      <a:lnTo>
                        <a:pt x="107" y="40"/>
                      </a:lnTo>
                      <a:lnTo>
                        <a:pt x="95" y="28"/>
                      </a:lnTo>
                      <a:lnTo>
                        <a:pt x="77" y="24"/>
                      </a:lnTo>
                      <a:close/>
                      <a:moveTo>
                        <a:pt x="79" y="0"/>
                      </a:moveTo>
                      <a:lnTo>
                        <a:pt x="105" y="4"/>
                      </a:lnTo>
                      <a:lnTo>
                        <a:pt x="127" y="20"/>
                      </a:lnTo>
                      <a:lnTo>
                        <a:pt x="141" y="44"/>
                      </a:lnTo>
                      <a:lnTo>
                        <a:pt x="151" y="76"/>
                      </a:lnTo>
                      <a:lnTo>
                        <a:pt x="155" y="114"/>
                      </a:lnTo>
                      <a:lnTo>
                        <a:pt x="151" y="158"/>
                      </a:lnTo>
                      <a:lnTo>
                        <a:pt x="141" y="189"/>
                      </a:lnTo>
                      <a:lnTo>
                        <a:pt x="125" y="213"/>
                      </a:lnTo>
                      <a:lnTo>
                        <a:pt x="103" y="229"/>
                      </a:lnTo>
                      <a:lnTo>
                        <a:pt x="75" y="233"/>
                      </a:lnTo>
                      <a:lnTo>
                        <a:pt x="51" y="229"/>
                      </a:lnTo>
                      <a:lnTo>
                        <a:pt x="29" y="215"/>
                      </a:lnTo>
                      <a:lnTo>
                        <a:pt x="14" y="191"/>
                      </a:lnTo>
                      <a:lnTo>
                        <a:pt x="4" y="160"/>
                      </a:lnTo>
                      <a:lnTo>
                        <a:pt x="0" y="118"/>
                      </a:lnTo>
                      <a:lnTo>
                        <a:pt x="4" y="82"/>
                      </a:lnTo>
                      <a:lnTo>
                        <a:pt x="12" y="54"/>
                      </a:lnTo>
                      <a:lnTo>
                        <a:pt x="23" y="30"/>
                      </a:lnTo>
                      <a:lnTo>
                        <a:pt x="39" y="14"/>
                      </a:lnTo>
                      <a:lnTo>
                        <a:pt x="57" y="4"/>
                      </a:lnTo>
                      <a:lnTo>
                        <a:pt x="7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Line 18"/>
                <p:cNvSpPr>
                  <a:spLocks noChangeShapeType="1"/>
                </p:cNvSpPr>
                <p:nvPr/>
              </p:nvSpPr>
              <p:spPr bwMode="auto">
                <a:xfrm>
                  <a:off x="3033713"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19"/>
                <p:cNvSpPr>
                  <a:spLocks/>
                </p:cNvSpPr>
                <p:nvPr/>
              </p:nvSpPr>
              <p:spPr bwMode="auto">
                <a:xfrm>
                  <a:off x="2832100" y="5008563"/>
                  <a:ext cx="60325" cy="177800"/>
                </a:xfrm>
                <a:custGeom>
                  <a:avLst/>
                  <a:gdLst>
                    <a:gd name="T0" fmla="*/ 50 w 76"/>
                    <a:gd name="T1" fmla="*/ 0 h 225"/>
                    <a:gd name="T2" fmla="*/ 76 w 76"/>
                    <a:gd name="T3" fmla="*/ 0 h 225"/>
                    <a:gd name="T4" fmla="*/ 76 w 76"/>
                    <a:gd name="T5" fmla="*/ 225 h 225"/>
                    <a:gd name="T6" fmla="*/ 46 w 76"/>
                    <a:gd name="T7" fmla="*/ 225 h 225"/>
                    <a:gd name="T8" fmla="*/ 46 w 76"/>
                    <a:gd name="T9" fmla="*/ 28 h 225"/>
                    <a:gd name="T10" fmla="*/ 44 w 76"/>
                    <a:gd name="T11" fmla="*/ 28 h 225"/>
                    <a:gd name="T12" fmla="*/ 6 w 76"/>
                    <a:gd name="T13" fmla="*/ 50 h 225"/>
                    <a:gd name="T14" fmla="*/ 0 w 76"/>
                    <a:gd name="T15" fmla="*/ 26 h 225"/>
                    <a:gd name="T16" fmla="*/ 50 w 76"/>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25">
                      <a:moveTo>
                        <a:pt x="50" y="0"/>
                      </a:moveTo>
                      <a:lnTo>
                        <a:pt x="76" y="0"/>
                      </a:lnTo>
                      <a:lnTo>
                        <a:pt x="76" y="225"/>
                      </a:lnTo>
                      <a:lnTo>
                        <a:pt x="46" y="225"/>
                      </a:lnTo>
                      <a:lnTo>
                        <a:pt x="46" y="28"/>
                      </a:lnTo>
                      <a:lnTo>
                        <a:pt x="44" y="28"/>
                      </a:lnTo>
                      <a:lnTo>
                        <a:pt x="6" y="50"/>
                      </a:lnTo>
                      <a:lnTo>
                        <a:pt x="0" y="26"/>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0"/>
                <p:cNvSpPr>
                  <a:spLocks noEditPoints="1"/>
                </p:cNvSpPr>
                <p:nvPr/>
              </p:nvSpPr>
              <p:spPr bwMode="auto">
                <a:xfrm>
                  <a:off x="2967038" y="5005388"/>
                  <a:ext cx="120650" cy="184150"/>
                </a:xfrm>
                <a:custGeom>
                  <a:avLst/>
                  <a:gdLst>
                    <a:gd name="T0" fmla="*/ 77 w 153"/>
                    <a:gd name="T1" fmla="*/ 24 h 233"/>
                    <a:gd name="T2" fmla="*/ 61 w 153"/>
                    <a:gd name="T3" fmla="*/ 28 h 233"/>
                    <a:gd name="T4" fmla="*/ 49 w 153"/>
                    <a:gd name="T5" fmla="*/ 40 h 233"/>
                    <a:gd name="T6" fmla="*/ 39 w 153"/>
                    <a:gd name="T7" fmla="*/ 58 h 233"/>
                    <a:gd name="T8" fmla="*/ 33 w 153"/>
                    <a:gd name="T9" fmla="*/ 84 h 233"/>
                    <a:gd name="T10" fmla="*/ 31 w 153"/>
                    <a:gd name="T11" fmla="*/ 118 h 233"/>
                    <a:gd name="T12" fmla="*/ 33 w 153"/>
                    <a:gd name="T13" fmla="*/ 150 h 233"/>
                    <a:gd name="T14" fmla="*/ 39 w 153"/>
                    <a:gd name="T15" fmla="*/ 176 h 233"/>
                    <a:gd name="T16" fmla="*/ 47 w 153"/>
                    <a:gd name="T17" fmla="*/ 195 h 233"/>
                    <a:gd name="T18" fmla="*/ 61 w 153"/>
                    <a:gd name="T19" fmla="*/ 207 h 233"/>
                    <a:gd name="T20" fmla="*/ 77 w 153"/>
                    <a:gd name="T21" fmla="*/ 211 h 233"/>
                    <a:gd name="T22" fmla="*/ 93 w 153"/>
                    <a:gd name="T23" fmla="*/ 205 h 233"/>
                    <a:gd name="T24" fmla="*/ 105 w 153"/>
                    <a:gd name="T25" fmla="*/ 193 h 233"/>
                    <a:gd name="T26" fmla="*/ 115 w 153"/>
                    <a:gd name="T27" fmla="*/ 174 h 233"/>
                    <a:gd name="T28" fmla="*/ 121 w 153"/>
                    <a:gd name="T29" fmla="*/ 148 h 233"/>
                    <a:gd name="T30" fmla="*/ 123 w 153"/>
                    <a:gd name="T31" fmla="*/ 116 h 233"/>
                    <a:gd name="T32" fmla="*/ 121 w 153"/>
                    <a:gd name="T33" fmla="*/ 86 h 233"/>
                    <a:gd name="T34" fmla="*/ 115 w 153"/>
                    <a:gd name="T35" fmla="*/ 60 h 233"/>
                    <a:gd name="T36" fmla="*/ 107 w 153"/>
                    <a:gd name="T37" fmla="*/ 40 h 233"/>
                    <a:gd name="T38" fmla="*/ 93 w 153"/>
                    <a:gd name="T39" fmla="*/ 28 h 233"/>
                    <a:gd name="T40" fmla="*/ 77 w 153"/>
                    <a:gd name="T41" fmla="*/ 24 h 233"/>
                    <a:gd name="T42" fmla="*/ 79 w 153"/>
                    <a:gd name="T43" fmla="*/ 0 h 233"/>
                    <a:gd name="T44" fmla="*/ 105 w 153"/>
                    <a:gd name="T45" fmla="*/ 4 h 233"/>
                    <a:gd name="T46" fmla="*/ 125 w 153"/>
                    <a:gd name="T47" fmla="*/ 20 h 233"/>
                    <a:gd name="T48" fmla="*/ 141 w 153"/>
                    <a:gd name="T49" fmla="*/ 44 h 233"/>
                    <a:gd name="T50" fmla="*/ 151 w 153"/>
                    <a:gd name="T51" fmla="*/ 76 h 233"/>
                    <a:gd name="T52" fmla="*/ 153 w 153"/>
                    <a:gd name="T53" fmla="*/ 114 h 233"/>
                    <a:gd name="T54" fmla="*/ 151 w 153"/>
                    <a:gd name="T55" fmla="*/ 158 h 233"/>
                    <a:gd name="T56" fmla="*/ 141 w 153"/>
                    <a:gd name="T57" fmla="*/ 189 h 233"/>
                    <a:gd name="T58" fmla="*/ 123 w 153"/>
                    <a:gd name="T59" fmla="*/ 213 h 233"/>
                    <a:gd name="T60" fmla="*/ 101 w 153"/>
                    <a:gd name="T61" fmla="*/ 229 h 233"/>
                    <a:gd name="T62" fmla="*/ 75 w 153"/>
                    <a:gd name="T63" fmla="*/ 233 h 233"/>
                    <a:gd name="T64" fmla="*/ 49 w 153"/>
                    <a:gd name="T65" fmla="*/ 229 h 233"/>
                    <a:gd name="T66" fmla="*/ 29 w 153"/>
                    <a:gd name="T67" fmla="*/ 215 h 233"/>
                    <a:gd name="T68" fmla="*/ 14 w 153"/>
                    <a:gd name="T69" fmla="*/ 191 h 233"/>
                    <a:gd name="T70" fmla="*/ 4 w 153"/>
                    <a:gd name="T71" fmla="*/ 160 h 233"/>
                    <a:gd name="T72" fmla="*/ 0 w 153"/>
                    <a:gd name="T73" fmla="*/ 118 h 233"/>
                    <a:gd name="T74" fmla="*/ 2 w 153"/>
                    <a:gd name="T75" fmla="*/ 82 h 233"/>
                    <a:gd name="T76" fmla="*/ 10 w 153"/>
                    <a:gd name="T77" fmla="*/ 54 h 233"/>
                    <a:gd name="T78" fmla="*/ 21 w 153"/>
                    <a:gd name="T79" fmla="*/ 30 h 233"/>
                    <a:gd name="T80" fmla="*/ 37 w 153"/>
                    <a:gd name="T81" fmla="*/ 14 h 233"/>
                    <a:gd name="T82" fmla="*/ 57 w 153"/>
                    <a:gd name="T83" fmla="*/ 4 h 233"/>
                    <a:gd name="T84" fmla="*/ 79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7" y="24"/>
                      </a:moveTo>
                      <a:lnTo>
                        <a:pt x="61" y="28"/>
                      </a:lnTo>
                      <a:lnTo>
                        <a:pt x="49" y="40"/>
                      </a:lnTo>
                      <a:lnTo>
                        <a:pt x="39" y="58"/>
                      </a:lnTo>
                      <a:lnTo>
                        <a:pt x="33" y="84"/>
                      </a:lnTo>
                      <a:lnTo>
                        <a:pt x="31" y="118"/>
                      </a:lnTo>
                      <a:lnTo>
                        <a:pt x="33" y="150"/>
                      </a:lnTo>
                      <a:lnTo>
                        <a:pt x="39" y="176"/>
                      </a:lnTo>
                      <a:lnTo>
                        <a:pt x="47" y="195"/>
                      </a:lnTo>
                      <a:lnTo>
                        <a:pt x="61" y="207"/>
                      </a:lnTo>
                      <a:lnTo>
                        <a:pt x="77" y="211"/>
                      </a:lnTo>
                      <a:lnTo>
                        <a:pt x="93" y="205"/>
                      </a:lnTo>
                      <a:lnTo>
                        <a:pt x="105" y="193"/>
                      </a:lnTo>
                      <a:lnTo>
                        <a:pt x="115" y="174"/>
                      </a:lnTo>
                      <a:lnTo>
                        <a:pt x="121" y="148"/>
                      </a:lnTo>
                      <a:lnTo>
                        <a:pt x="123" y="116"/>
                      </a:lnTo>
                      <a:lnTo>
                        <a:pt x="121" y="86"/>
                      </a:lnTo>
                      <a:lnTo>
                        <a:pt x="115" y="60"/>
                      </a:lnTo>
                      <a:lnTo>
                        <a:pt x="107" y="40"/>
                      </a:lnTo>
                      <a:lnTo>
                        <a:pt x="93" y="28"/>
                      </a:lnTo>
                      <a:lnTo>
                        <a:pt x="77" y="24"/>
                      </a:lnTo>
                      <a:close/>
                      <a:moveTo>
                        <a:pt x="79" y="0"/>
                      </a:moveTo>
                      <a:lnTo>
                        <a:pt x="105" y="4"/>
                      </a:lnTo>
                      <a:lnTo>
                        <a:pt x="125" y="20"/>
                      </a:lnTo>
                      <a:lnTo>
                        <a:pt x="141" y="44"/>
                      </a:lnTo>
                      <a:lnTo>
                        <a:pt x="151" y="76"/>
                      </a:lnTo>
                      <a:lnTo>
                        <a:pt x="153" y="114"/>
                      </a:lnTo>
                      <a:lnTo>
                        <a:pt x="151" y="158"/>
                      </a:lnTo>
                      <a:lnTo>
                        <a:pt x="141" y="189"/>
                      </a:lnTo>
                      <a:lnTo>
                        <a:pt x="123" y="213"/>
                      </a:lnTo>
                      <a:lnTo>
                        <a:pt x="101" y="229"/>
                      </a:lnTo>
                      <a:lnTo>
                        <a:pt x="75" y="233"/>
                      </a:lnTo>
                      <a:lnTo>
                        <a:pt x="49" y="229"/>
                      </a:lnTo>
                      <a:lnTo>
                        <a:pt x="29" y="215"/>
                      </a:lnTo>
                      <a:lnTo>
                        <a:pt x="14" y="191"/>
                      </a:lnTo>
                      <a:lnTo>
                        <a:pt x="4" y="160"/>
                      </a:lnTo>
                      <a:lnTo>
                        <a:pt x="0" y="118"/>
                      </a:lnTo>
                      <a:lnTo>
                        <a:pt x="2" y="82"/>
                      </a:lnTo>
                      <a:lnTo>
                        <a:pt x="10" y="54"/>
                      </a:lnTo>
                      <a:lnTo>
                        <a:pt x="21" y="30"/>
                      </a:lnTo>
                      <a:lnTo>
                        <a:pt x="37" y="14"/>
                      </a:lnTo>
                      <a:lnTo>
                        <a:pt x="57" y="4"/>
                      </a:lnTo>
                      <a:lnTo>
                        <a:pt x="7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1"/>
                <p:cNvSpPr>
                  <a:spLocks noEditPoints="1"/>
                </p:cNvSpPr>
                <p:nvPr/>
              </p:nvSpPr>
              <p:spPr bwMode="auto">
                <a:xfrm>
                  <a:off x="3119438" y="5005388"/>
                  <a:ext cx="122237" cy="184150"/>
                </a:xfrm>
                <a:custGeom>
                  <a:avLst/>
                  <a:gdLst>
                    <a:gd name="T0" fmla="*/ 77 w 153"/>
                    <a:gd name="T1" fmla="*/ 24 h 233"/>
                    <a:gd name="T2" fmla="*/ 61 w 153"/>
                    <a:gd name="T3" fmla="*/ 28 h 233"/>
                    <a:gd name="T4" fmla="*/ 49 w 153"/>
                    <a:gd name="T5" fmla="*/ 40 h 233"/>
                    <a:gd name="T6" fmla="*/ 40 w 153"/>
                    <a:gd name="T7" fmla="*/ 58 h 233"/>
                    <a:gd name="T8" fmla="*/ 34 w 153"/>
                    <a:gd name="T9" fmla="*/ 84 h 233"/>
                    <a:gd name="T10" fmla="*/ 32 w 153"/>
                    <a:gd name="T11" fmla="*/ 118 h 233"/>
                    <a:gd name="T12" fmla="*/ 34 w 153"/>
                    <a:gd name="T13" fmla="*/ 150 h 233"/>
                    <a:gd name="T14" fmla="*/ 40 w 153"/>
                    <a:gd name="T15" fmla="*/ 176 h 233"/>
                    <a:gd name="T16" fmla="*/ 49 w 153"/>
                    <a:gd name="T17" fmla="*/ 195 h 233"/>
                    <a:gd name="T18" fmla="*/ 61 w 153"/>
                    <a:gd name="T19" fmla="*/ 207 h 233"/>
                    <a:gd name="T20" fmla="*/ 77 w 153"/>
                    <a:gd name="T21" fmla="*/ 211 h 233"/>
                    <a:gd name="T22" fmla="*/ 93 w 153"/>
                    <a:gd name="T23" fmla="*/ 205 h 233"/>
                    <a:gd name="T24" fmla="*/ 107 w 153"/>
                    <a:gd name="T25" fmla="*/ 193 h 233"/>
                    <a:gd name="T26" fmla="*/ 115 w 153"/>
                    <a:gd name="T27" fmla="*/ 174 h 233"/>
                    <a:gd name="T28" fmla="*/ 121 w 153"/>
                    <a:gd name="T29" fmla="*/ 148 h 233"/>
                    <a:gd name="T30" fmla="*/ 123 w 153"/>
                    <a:gd name="T31" fmla="*/ 116 h 233"/>
                    <a:gd name="T32" fmla="*/ 121 w 153"/>
                    <a:gd name="T33" fmla="*/ 86 h 233"/>
                    <a:gd name="T34" fmla="*/ 115 w 153"/>
                    <a:gd name="T35" fmla="*/ 60 h 233"/>
                    <a:gd name="T36" fmla="*/ 107 w 153"/>
                    <a:gd name="T37" fmla="*/ 40 h 233"/>
                    <a:gd name="T38" fmla="*/ 93 w 153"/>
                    <a:gd name="T39" fmla="*/ 28 h 233"/>
                    <a:gd name="T40" fmla="*/ 77 w 153"/>
                    <a:gd name="T41" fmla="*/ 24 h 233"/>
                    <a:gd name="T42" fmla="*/ 79 w 153"/>
                    <a:gd name="T43" fmla="*/ 0 h 233"/>
                    <a:gd name="T44" fmla="*/ 105 w 153"/>
                    <a:gd name="T45" fmla="*/ 4 h 233"/>
                    <a:gd name="T46" fmla="*/ 125 w 153"/>
                    <a:gd name="T47" fmla="*/ 20 h 233"/>
                    <a:gd name="T48" fmla="*/ 141 w 153"/>
                    <a:gd name="T49" fmla="*/ 44 h 233"/>
                    <a:gd name="T50" fmla="*/ 151 w 153"/>
                    <a:gd name="T51" fmla="*/ 76 h 233"/>
                    <a:gd name="T52" fmla="*/ 153 w 153"/>
                    <a:gd name="T53" fmla="*/ 114 h 233"/>
                    <a:gd name="T54" fmla="*/ 151 w 153"/>
                    <a:gd name="T55" fmla="*/ 158 h 233"/>
                    <a:gd name="T56" fmla="*/ 141 w 153"/>
                    <a:gd name="T57" fmla="*/ 189 h 233"/>
                    <a:gd name="T58" fmla="*/ 125 w 153"/>
                    <a:gd name="T59" fmla="*/ 213 h 233"/>
                    <a:gd name="T60" fmla="*/ 103 w 153"/>
                    <a:gd name="T61" fmla="*/ 229 h 233"/>
                    <a:gd name="T62" fmla="*/ 75 w 153"/>
                    <a:gd name="T63" fmla="*/ 233 h 233"/>
                    <a:gd name="T64" fmla="*/ 51 w 153"/>
                    <a:gd name="T65" fmla="*/ 229 h 233"/>
                    <a:gd name="T66" fmla="*/ 30 w 153"/>
                    <a:gd name="T67" fmla="*/ 215 h 233"/>
                    <a:gd name="T68" fmla="*/ 14 w 153"/>
                    <a:gd name="T69" fmla="*/ 191 h 233"/>
                    <a:gd name="T70" fmla="*/ 4 w 153"/>
                    <a:gd name="T71" fmla="*/ 160 h 233"/>
                    <a:gd name="T72" fmla="*/ 0 w 153"/>
                    <a:gd name="T73" fmla="*/ 118 h 233"/>
                    <a:gd name="T74" fmla="*/ 4 w 153"/>
                    <a:gd name="T75" fmla="*/ 82 h 233"/>
                    <a:gd name="T76" fmla="*/ 10 w 153"/>
                    <a:gd name="T77" fmla="*/ 54 h 233"/>
                    <a:gd name="T78" fmla="*/ 22 w 153"/>
                    <a:gd name="T79" fmla="*/ 30 h 233"/>
                    <a:gd name="T80" fmla="*/ 38 w 153"/>
                    <a:gd name="T81" fmla="*/ 14 h 233"/>
                    <a:gd name="T82" fmla="*/ 57 w 153"/>
                    <a:gd name="T83" fmla="*/ 4 h 233"/>
                    <a:gd name="T84" fmla="*/ 79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7" y="24"/>
                      </a:moveTo>
                      <a:lnTo>
                        <a:pt x="61" y="28"/>
                      </a:lnTo>
                      <a:lnTo>
                        <a:pt x="49" y="40"/>
                      </a:lnTo>
                      <a:lnTo>
                        <a:pt x="40" y="58"/>
                      </a:lnTo>
                      <a:lnTo>
                        <a:pt x="34" y="84"/>
                      </a:lnTo>
                      <a:lnTo>
                        <a:pt x="32" y="118"/>
                      </a:lnTo>
                      <a:lnTo>
                        <a:pt x="34" y="150"/>
                      </a:lnTo>
                      <a:lnTo>
                        <a:pt x="40" y="176"/>
                      </a:lnTo>
                      <a:lnTo>
                        <a:pt x="49" y="195"/>
                      </a:lnTo>
                      <a:lnTo>
                        <a:pt x="61" y="207"/>
                      </a:lnTo>
                      <a:lnTo>
                        <a:pt x="77" y="211"/>
                      </a:lnTo>
                      <a:lnTo>
                        <a:pt x="93" y="205"/>
                      </a:lnTo>
                      <a:lnTo>
                        <a:pt x="107" y="193"/>
                      </a:lnTo>
                      <a:lnTo>
                        <a:pt x="115" y="174"/>
                      </a:lnTo>
                      <a:lnTo>
                        <a:pt x="121" y="148"/>
                      </a:lnTo>
                      <a:lnTo>
                        <a:pt x="123" y="116"/>
                      </a:lnTo>
                      <a:lnTo>
                        <a:pt x="121" y="86"/>
                      </a:lnTo>
                      <a:lnTo>
                        <a:pt x="115" y="60"/>
                      </a:lnTo>
                      <a:lnTo>
                        <a:pt x="107" y="40"/>
                      </a:lnTo>
                      <a:lnTo>
                        <a:pt x="93" y="28"/>
                      </a:lnTo>
                      <a:lnTo>
                        <a:pt x="77" y="24"/>
                      </a:lnTo>
                      <a:close/>
                      <a:moveTo>
                        <a:pt x="79" y="0"/>
                      </a:moveTo>
                      <a:lnTo>
                        <a:pt x="105" y="4"/>
                      </a:lnTo>
                      <a:lnTo>
                        <a:pt x="125" y="20"/>
                      </a:lnTo>
                      <a:lnTo>
                        <a:pt x="141" y="44"/>
                      </a:lnTo>
                      <a:lnTo>
                        <a:pt x="151" y="76"/>
                      </a:lnTo>
                      <a:lnTo>
                        <a:pt x="153" y="114"/>
                      </a:lnTo>
                      <a:lnTo>
                        <a:pt x="151" y="158"/>
                      </a:lnTo>
                      <a:lnTo>
                        <a:pt x="141" y="189"/>
                      </a:lnTo>
                      <a:lnTo>
                        <a:pt x="125" y="213"/>
                      </a:lnTo>
                      <a:lnTo>
                        <a:pt x="103" y="229"/>
                      </a:lnTo>
                      <a:lnTo>
                        <a:pt x="75" y="233"/>
                      </a:lnTo>
                      <a:lnTo>
                        <a:pt x="51" y="229"/>
                      </a:lnTo>
                      <a:lnTo>
                        <a:pt x="30" y="215"/>
                      </a:lnTo>
                      <a:lnTo>
                        <a:pt x="14" y="191"/>
                      </a:lnTo>
                      <a:lnTo>
                        <a:pt x="4" y="160"/>
                      </a:lnTo>
                      <a:lnTo>
                        <a:pt x="0" y="118"/>
                      </a:lnTo>
                      <a:lnTo>
                        <a:pt x="4" y="82"/>
                      </a:lnTo>
                      <a:lnTo>
                        <a:pt x="10" y="54"/>
                      </a:lnTo>
                      <a:lnTo>
                        <a:pt x="22" y="30"/>
                      </a:lnTo>
                      <a:lnTo>
                        <a:pt x="38" y="14"/>
                      </a:lnTo>
                      <a:lnTo>
                        <a:pt x="57" y="4"/>
                      </a:lnTo>
                      <a:lnTo>
                        <a:pt x="7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Line 22"/>
                <p:cNvSpPr>
                  <a:spLocks noChangeShapeType="1"/>
                </p:cNvSpPr>
                <p:nvPr/>
              </p:nvSpPr>
              <p:spPr bwMode="auto">
                <a:xfrm>
                  <a:off x="3630613"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23"/>
                <p:cNvSpPr>
                  <a:spLocks/>
                </p:cNvSpPr>
                <p:nvPr/>
              </p:nvSpPr>
              <p:spPr bwMode="auto">
                <a:xfrm>
                  <a:off x="3427413" y="5008563"/>
                  <a:ext cx="60325" cy="177800"/>
                </a:xfrm>
                <a:custGeom>
                  <a:avLst/>
                  <a:gdLst>
                    <a:gd name="T0" fmla="*/ 50 w 76"/>
                    <a:gd name="T1" fmla="*/ 0 h 225"/>
                    <a:gd name="T2" fmla="*/ 76 w 76"/>
                    <a:gd name="T3" fmla="*/ 0 h 225"/>
                    <a:gd name="T4" fmla="*/ 76 w 76"/>
                    <a:gd name="T5" fmla="*/ 225 h 225"/>
                    <a:gd name="T6" fmla="*/ 46 w 76"/>
                    <a:gd name="T7" fmla="*/ 225 h 225"/>
                    <a:gd name="T8" fmla="*/ 46 w 76"/>
                    <a:gd name="T9" fmla="*/ 28 h 225"/>
                    <a:gd name="T10" fmla="*/ 46 w 76"/>
                    <a:gd name="T11" fmla="*/ 28 h 225"/>
                    <a:gd name="T12" fmla="*/ 6 w 76"/>
                    <a:gd name="T13" fmla="*/ 50 h 225"/>
                    <a:gd name="T14" fmla="*/ 0 w 76"/>
                    <a:gd name="T15" fmla="*/ 26 h 225"/>
                    <a:gd name="T16" fmla="*/ 50 w 76"/>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25">
                      <a:moveTo>
                        <a:pt x="50" y="0"/>
                      </a:moveTo>
                      <a:lnTo>
                        <a:pt x="76" y="0"/>
                      </a:lnTo>
                      <a:lnTo>
                        <a:pt x="76" y="225"/>
                      </a:lnTo>
                      <a:lnTo>
                        <a:pt x="46" y="225"/>
                      </a:lnTo>
                      <a:lnTo>
                        <a:pt x="46" y="28"/>
                      </a:lnTo>
                      <a:lnTo>
                        <a:pt x="46" y="28"/>
                      </a:lnTo>
                      <a:lnTo>
                        <a:pt x="6" y="50"/>
                      </a:lnTo>
                      <a:lnTo>
                        <a:pt x="0" y="26"/>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4"/>
                <p:cNvSpPr>
                  <a:spLocks/>
                </p:cNvSpPr>
                <p:nvPr/>
              </p:nvSpPr>
              <p:spPr bwMode="auto">
                <a:xfrm>
                  <a:off x="3563938" y="5008563"/>
                  <a:ext cx="112712" cy="180975"/>
                </a:xfrm>
                <a:custGeom>
                  <a:avLst/>
                  <a:gdLst>
                    <a:gd name="T0" fmla="*/ 28 w 142"/>
                    <a:gd name="T1" fmla="*/ 0 h 229"/>
                    <a:gd name="T2" fmla="*/ 138 w 142"/>
                    <a:gd name="T3" fmla="*/ 0 h 229"/>
                    <a:gd name="T4" fmla="*/ 138 w 142"/>
                    <a:gd name="T5" fmla="*/ 26 h 229"/>
                    <a:gd name="T6" fmla="*/ 50 w 142"/>
                    <a:gd name="T7" fmla="*/ 26 h 229"/>
                    <a:gd name="T8" fmla="*/ 42 w 142"/>
                    <a:gd name="T9" fmla="*/ 84 h 229"/>
                    <a:gd name="T10" fmla="*/ 48 w 142"/>
                    <a:gd name="T11" fmla="*/ 84 h 229"/>
                    <a:gd name="T12" fmla="*/ 52 w 142"/>
                    <a:gd name="T13" fmla="*/ 84 h 229"/>
                    <a:gd name="T14" fmla="*/ 60 w 142"/>
                    <a:gd name="T15" fmla="*/ 82 h 229"/>
                    <a:gd name="T16" fmla="*/ 86 w 142"/>
                    <a:gd name="T17" fmla="*/ 86 h 229"/>
                    <a:gd name="T18" fmla="*/ 110 w 142"/>
                    <a:gd name="T19" fmla="*/ 96 h 229"/>
                    <a:gd name="T20" fmla="*/ 126 w 142"/>
                    <a:gd name="T21" fmla="*/ 108 h 229"/>
                    <a:gd name="T22" fmla="*/ 138 w 142"/>
                    <a:gd name="T23" fmla="*/ 128 h 229"/>
                    <a:gd name="T24" fmla="*/ 142 w 142"/>
                    <a:gd name="T25" fmla="*/ 154 h 229"/>
                    <a:gd name="T26" fmla="*/ 138 w 142"/>
                    <a:gd name="T27" fmla="*/ 178 h 229"/>
                    <a:gd name="T28" fmla="*/ 126 w 142"/>
                    <a:gd name="T29" fmla="*/ 199 h 229"/>
                    <a:gd name="T30" fmla="*/ 108 w 142"/>
                    <a:gd name="T31" fmla="*/ 215 h 229"/>
                    <a:gd name="T32" fmla="*/ 84 w 142"/>
                    <a:gd name="T33" fmla="*/ 227 h 229"/>
                    <a:gd name="T34" fmla="*/ 58 w 142"/>
                    <a:gd name="T35" fmla="*/ 229 h 229"/>
                    <a:gd name="T36" fmla="*/ 34 w 142"/>
                    <a:gd name="T37" fmla="*/ 227 h 229"/>
                    <a:gd name="T38" fmla="*/ 14 w 142"/>
                    <a:gd name="T39" fmla="*/ 223 h 229"/>
                    <a:gd name="T40" fmla="*/ 0 w 142"/>
                    <a:gd name="T41" fmla="*/ 215 h 229"/>
                    <a:gd name="T42" fmla="*/ 8 w 142"/>
                    <a:gd name="T43" fmla="*/ 193 h 229"/>
                    <a:gd name="T44" fmla="*/ 28 w 142"/>
                    <a:gd name="T45" fmla="*/ 201 h 229"/>
                    <a:gd name="T46" fmla="*/ 58 w 142"/>
                    <a:gd name="T47" fmla="*/ 205 h 229"/>
                    <a:gd name="T48" fmla="*/ 78 w 142"/>
                    <a:gd name="T49" fmla="*/ 201 h 229"/>
                    <a:gd name="T50" fmla="*/ 94 w 142"/>
                    <a:gd name="T51" fmla="*/ 191 h 229"/>
                    <a:gd name="T52" fmla="*/ 106 w 142"/>
                    <a:gd name="T53" fmla="*/ 178 h 229"/>
                    <a:gd name="T54" fmla="*/ 110 w 142"/>
                    <a:gd name="T55" fmla="*/ 156 h 229"/>
                    <a:gd name="T56" fmla="*/ 108 w 142"/>
                    <a:gd name="T57" fmla="*/ 140 h 229"/>
                    <a:gd name="T58" fmla="*/ 100 w 142"/>
                    <a:gd name="T59" fmla="*/ 126 h 229"/>
                    <a:gd name="T60" fmla="*/ 88 w 142"/>
                    <a:gd name="T61" fmla="*/ 116 h 229"/>
                    <a:gd name="T62" fmla="*/ 70 w 142"/>
                    <a:gd name="T63" fmla="*/ 110 h 229"/>
                    <a:gd name="T64" fmla="*/ 46 w 142"/>
                    <a:gd name="T65" fmla="*/ 106 h 229"/>
                    <a:gd name="T66" fmla="*/ 34 w 142"/>
                    <a:gd name="T67" fmla="*/ 108 h 229"/>
                    <a:gd name="T68" fmla="*/ 22 w 142"/>
                    <a:gd name="T69" fmla="*/ 108 h 229"/>
                    <a:gd name="T70" fmla="*/ 14 w 142"/>
                    <a:gd name="T71" fmla="*/ 108 h 229"/>
                    <a:gd name="T72" fmla="*/ 28 w 142"/>
                    <a:gd name="T73"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229">
                      <a:moveTo>
                        <a:pt x="28" y="0"/>
                      </a:moveTo>
                      <a:lnTo>
                        <a:pt x="138" y="0"/>
                      </a:lnTo>
                      <a:lnTo>
                        <a:pt x="138" y="26"/>
                      </a:lnTo>
                      <a:lnTo>
                        <a:pt x="50" y="26"/>
                      </a:lnTo>
                      <a:lnTo>
                        <a:pt x="42" y="84"/>
                      </a:lnTo>
                      <a:lnTo>
                        <a:pt x="48" y="84"/>
                      </a:lnTo>
                      <a:lnTo>
                        <a:pt x="52" y="84"/>
                      </a:lnTo>
                      <a:lnTo>
                        <a:pt x="60" y="82"/>
                      </a:lnTo>
                      <a:lnTo>
                        <a:pt x="86" y="86"/>
                      </a:lnTo>
                      <a:lnTo>
                        <a:pt x="110" y="96"/>
                      </a:lnTo>
                      <a:lnTo>
                        <a:pt x="126" y="108"/>
                      </a:lnTo>
                      <a:lnTo>
                        <a:pt x="138" y="128"/>
                      </a:lnTo>
                      <a:lnTo>
                        <a:pt x="142" y="154"/>
                      </a:lnTo>
                      <a:lnTo>
                        <a:pt x="138" y="178"/>
                      </a:lnTo>
                      <a:lnTo>
                        <a:pt x="126" y="199"/>
                      </a:lnTo>
                      <a:lnTo>
                        <a:pt x="108" y="215"/>
                      </a:lnTo>
                      <a:lnTo>
                        <a:pt x="84" y="227"/>
                      </a:lnTo>
                      <a:lnTo>
                        <a:pt x="58" y="229"/>
                      </a:lnTo>
                      <a:lnTo>
                        <a:pt x="34" y="227"/>
                      </a:lnTo>
                      <a:lnTo>
                        <a:pt x="14" y="223"/>
                      </a:lnTo>
                      <a:lnTo>
                        <a:pt x="0" y="215"/>
                      </a:lnTo>
                      <a:lnTo>
                        <a:pt x="8" y="193"/>
                      </a:lnTo>
                      <a:lnTo>
                        <a:pt x="28" y="201"/>
                      </a:lnTo>
                      <a:lnTo>
                        <a:pt x="58" y="205"/>
                      </a:lnTo>
                      <a:lnTo>
                        <a:pt x="78" y="201"/>
                      </a:lnTo>
                      <a:lnTo>
                        <a:pt x="94" y="191"/>
                      </a:lnTo>
                      <a:lnTo>
                        <a:pt x="106" y="178"/>
                      </a:lnTo>
                      <a:lnTo>
                        <a:pt x="110" y="156"/>
                      </a:lnTo>
                      <a:lnTo>
                        <a:pt x="108" y="140"/>
                      </a:lnTo>
                      <a:lnTo>
                        <a:pt x="100" y="126"/>
                      </a:lnTo>
                      <a:lnTo>
                        <a:pt x="88" y="116"/>
                      </a:lnTo>
                      <a:lnTo>
                        <a:pt x="70" y="110"/>
                      </a:lnTo>
                      <a:lnTo>
                        <a:pt x="46" y="106"/>
                      </a:lnTo>
                      <a:lnTo>
                        <a:pt x="34" y="108"/>
                      </a:lnTo>
                      <a:lnTo>
                        <a:pt x="22" y="108"/>
                      </a:lnTo>
                      <a:lnTo>
                        <a:pt x="14" y="108"/>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5"/>
                <p:cNvSpPr>
                  <a:spLocks noEditPoints="1"/>
                </p:cNvSpPr>
                <p:nvPr/>
              </p:nvSpPr>
              <p:spPr bwMode="auto">
                <a:xfrm>
                  <a:off x="3716338" y="5005388"/>
                  <a:ext cx="122237" cy="184150"/>
                </a:xfrm>
                <a:custGeom>
                  <a:avLst/>
                  <a:gdLst>
                    <a:gd name="T0" fmla="*/ 78 w 156"/>
                    <a:gd name="T1" fmla="*/ 24 h 233"/>
                    <a:gd name="T2" fmla="*/ 64 w 156"/>
                    <a:gd name="T3" fmla="*/ 28 h 233"/>
                    <a:gd name="T4" fmla="*/ 50 w 156"/>
                    <a:gd name="T5" fmla="*/ 40 h 233"/>
                    <a:gd name="T6" fmla="*/ 40 w 156"/>
                    <a:gd name="T7" fmla="*/ 58 h 233"/>
                    <a:gd name="T8" fmla="*/ 34 w 156"/>
                    <a:gd name="T9" fmla="*/ 84 h 233"/>
                    <a:gd name="T10" fmla="*/ 32 w 156"/>
                    <a:gd name="T11" fmla="*/ 118 h 233"/>
                    <a:gd name="T12" fmla="*/ 34 w 156"/>
                    <a:gd name="T13" fmla="*/ 150 h 233"/>
                    <a:gd name="T14" fmla="*/ 40 w 156"/>
                    <a:gd name="T15" fmla="*/ 176 h 233"/>
                    <a:gd name="T16" fmla="*/ 50 w 156"/>
                    <a:gd name="T17" fmla="*/ 195 h 233"/>
                    <a:gd name="T18" fmla="*/ 62 w 156"/>
                    <a:gd name="T19" fmla="*/ 207 h 233"/>
                    <a:gd name="T20" fmla="*/ 78 w 156"/>
                    <a:gd name="T21" fmla="*/ 211 h 233"/>
                    <a:gd name="T22" fmla="*/ 94 w 156"/>
                    <a:gd name="T23" fmla="*/ 205 h 233"/>
                    <a:gd name="T24" fmla="*/ 108 w 156"/>
                    <a:gd name="T25" fmla="*/ 193 h 233"/>
                    <a:gd name="T26" fmla="*/ 116 w 156"/>
                    <a:gd name="T27" fmla="*/ 174 h 233"/>
                    <a:gd name="T28" fmla="*/ 122 w 156"/>
                    <a:gd name="T29" fmla="*/ 148 h 233"/>
                    <a:gd name="T30" fmla="*/ 124 w 156"/>
                    <a:gd name="T31" fmla="*/ 116 h 233"/>
                    <a:gd name="T32" fmla="*/ 122 w 156"/>
                    <a:gd name="T33" fmla="*/ 86 h 233"/>
                    <a:gd name="T34" fmla="*/ 118 w 156"/>
                    <a:gd name="T35" fmla="*/ 60 h 233"/>
                    <a:gd name="T36" fmla="*/ 108 w 156"/>
                    <a:gd name="T37" fmla="*/ 40 h 233"/>
                    <a:gd name="T38" fmla="*/ 96 w 156"/>
                    <a:gd name="T39" fmla="*/ 28 h 233"/>
                    <a:gd name="T40" fmla="*/ 78 w 156"/>
                    <a:gd name="T41" fmla="*/ 24 h 233"/>
                    <a:gd name="T42" fmla="*/ 80 w 156"/>
                    <a:gd name="T43" fmla="*/ 0 h 233"/>
                    <a:gd name="T44" fmla="*/ 106 w 156"/>
                    <a:gd name="T45" fmla="*/ 4 h 233"/>
                    <a:gd name="T46" fmla="*/ 128 w 156"/>
                    <a:gd name="T47" fmla="*/ 20 h 233"/>
                    <a:gd name="T48" fmla="*/ 142 w 156"/>
                    <a:gd name="T49" fmla="*/ 44 h 233"/>
                    <a:gd name="T50" fmla="*/ 152 w 156"/>
                    <a:gd name="T51" fmla="*/ 76 h 233"/>
                    <a:gd name="T52" fmla="*/ 156 w 156"/>
                    <a:gd name="T53" fmla="*/ 114 h 233"/>
                    <a:gd name="T54" fmla="*/ 152 w 156"/>
                    <a:gd name="T55" fmla="*/ 158 h 233"/>
                    <a:gd name="T56" fmla="*/ 142 w 156"/>
                    <a:gd name="T57" fmla="*/ 189 h 233"/>
                    <a:gd name="T58" fmla="*/ 126 w 156"/>
                    <a:gd name="T59" fmla="*/ 213 h 233"/>
                    <a:gd name="T60" fmla="*/ 104 w 156"/>
                    <a:gd name="T61" fmla="*/ 229 h 233"/>
                    <a:gd name="T62" fmla="*/ 76 w 156"/>
                    <a:gd name="T63" fmla="*/ 233 h 233"/>
                    <a:gd name="T64" fmla="*/ 52 w 156"/>
                    <a:gd name="T65" fmla="*/ 229 h 233"/>
                    <a:gd name="T66" fmla="*/ 30 w 156"/>
                    <a:gd name="T67" fmla="*/ 215 h 233"/>
                    <a:gd name="T68" fmla="*/ 14 w 156"/>
                    <a:gd name="T69" fmla="*/ 191 h 233"/>
                    <a:gd name="T70" fmla="*/ 4 w 156"/>
                    <a:gd name="T71" fmla="*/ 160 h 233"/>
                    <a:gd name="T72" fmla="*/ 0 w 156"/>
                    <a:gd name="T73" fmla="*/ 118 h 233"/>
                    <a:gd name="T74" fmla="*/ 4 w 156"/>
                    <a:gd name="T75" fmla="*/ 82 h 233"/>
                    <a:gd name="T76" fmla="*/ 12 w 156"/>
                    <a:gd name="T77" fmla="*/ 54 h 233"/>
                    <a:gd name="T78" fmla="*/ 24 w 156"/>
                    <a:gd name="T79" fmla="*/ 30 h 233"/>
                    <a:gd name="T80" fmla="*/ 40 w 156"/>
                    <a:gd name="T81" fmla="*/ 14 h 233"/>
                    <a:gd name="T82" fmla="*/ 58 w 156"/>
                    <a:gd name="T83" fmla="*/ 4 h 233"/>
                    <a:gd name="T84" fmla="*/ 80 w 156"/>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6" h="233">
                      <a:moveTo>
                        <a:pt x="78" y="24"/>
                      </a:moveTo>
                      <a:lnTo>
                        <a:pt x="64" y="28"/>
                      </a:lnTo>
                      <a:lnTo>
                        <a:pt x="50" y="40"/>
                      </a:lnTo>
                      <a:lnTo>
                        <a:pt x="40" y="58"/>
                      </a:lnTo>
                      <a:lnTo>
                        <a:pt x="34" y="84"/>
                      </a:lnTo>
                      <a:lnTo>
                        <a:pt x="32" y="118"/>
                      </a:lnTo>
                      <a:lnTo>
                        <a:pt x="34" y="150"/>
                      </a:lnTo>
                      <a:lnTo>
                        <a:pt x="40" y="176"/>
                      </a:lnTo>
                      <a:lnTo>
                        <a:pt x="50" y="195"/>
                      </a:lnTo>
                      <a:lnTo>
                        <a:pt x="62" y="207"/>
                      </a:lnTo>
                      <a:lnTo>
                        <a:pt x="78" y="211"/>
                      </a:lnTo>
                      <a:lnTo>
                        <a:pt x="94" y="205"/>
                      </a:lnTo>
                      <a:lnTo>
                        <a:pt x="108" y="193"/>
                      </a:lnTo>
                      <a:lnTo>
                        <a:pt x="116" y="174"/>
                      </a:lnTo>
                      <a:lnTo>
                        <a:pt x="122" y="148"/>
                      </a:lnTo>
                      <a:lnTo>
                        <a:pt x="124" y="116"/>
                      </a:lnTo>
                      <a:lnTo>
                        <a:pt x="122" y="86"/>
                      </a:lnTo>
                      <a:lnTo>
                        <a:pt x="118" y="60"/>
                      </a:lnTo>
                      <a:lnTo>
                        <a:pt x="108" y="40"/>
                      </a:lnTo>
                      <a:lnTo>
                        <a:pt x="96" y="28"/>
                      </a:lnTo>
                      <a:lnTo>
                        <a:pt x="78" y="24"/>
                      </a:lnTo>
                      <a:close/>
                      <a:moveTo>
                        <a:pt x="80" y="0"/>
                      </a:moveTo>
                      <a:lnTo>
                        <a:pt x="106" y="4"/>
                      </a:lnTo>
                      <a:lnTo>
                        <a:pt x="128" y="20"/>
                      </a:lnTo>
                      <a:lnTo>
                        <a:pt x="142" y="44"/>
                      </a:lnTo>
                      <a:lnTo>
                        <a:pt x="152" y="76"/>
                      </a:lnTo>
                      <a:lnTo>
                        <a:pt x="156" y="114"/>
                      </a:lnTo>
                      <a:lnTo>
                        <a:pt x="152" y="158"/>
                      </a:lnTo>
                      <a:lnTo>
                        <a:pt x="142" y="189"/>
                      </a:lnTo>
                      <a:lnTo>
                        <a:pt x="126" y="213"/>
                      </a:lnTo>
                      <a:lnTo>
                        <a:pt x="104" y="229"/>
                      </a:lnTo>
                      <a:lnTo>
                        <a:pt x="76" y="233"/>
                      </a:lnTo>
                      <a:lnTo>
                        <a:pt x="52" y="229"/>
                      </a:lnTo>
                      <a:lnTo>
                        <a:pt x="30" y="215"/>
                      </a:lnTo>
                      <a:lnTo>
                        <a:pt x="14" y="191"/>
                      </a:lnTo>
                      <a:lnTo>
                        <a:pt x="4" y="160"/>
                      </a:lnTo>
                      <a:lnTo>
                        <a:pt x="0" y="118"/>
                      </a:lnTo>
                      <a:lnTo>
                        <a:pt x="4" y="82"/>
                      </a:lnTo>
                      <a:lnTo>
                        <a:pt x="12" y="54"/>
                      </a:lnTo>
                      <a:lnTo>
                        <a:pt x="24" y="30"/>
                      </a:lnTo>
                      <a:lnTo>
                        <a:pt x="40" y="14"/>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Line 26"/>
                <p:cNvSpPr>
                  <a:spLocks noChangeShapeType="1"/>
                </p:cNvSpPr>
                <p:nvPr/>
              </p:nvSpPr>
              <p:spPr bwMode="auto">
                <a:xfrm>
                  <a:off x="4225925"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40" name="Freeform 27"/>
                <p:cNvSpPr>
                  <a:spLocks/>
                </p:cNvSpPr>
                <p:nvPr/>
              </p:nvSpPr>
              <p:spPr bwMode="auto">
                <a:xfrm>
                  <a:off x="4008438" y="5005388"/>
                  <a:ext cx="112712" cy="180975"/>
                </a:xfrm>
                <a:custGeom>
                  <a:avLst/>
                  <a:gdLst>
                    <a:gd name="T0" fmla="*/ 69 w 143"/>
                    <a:gd name="T1" fmla="*/ 0 h 229"/>
                    <a:gd name="T2" fmla="*/ 95 w 143"/>
                    <a:gd name="T3" fmla="*/ 4 h 229"/>
                    <a:gd name="T4" fmla="*/ 115 w 143"/>
                    <a:gd name="T5" fmla="*/ 14 h 229"/>
                    <a:gd name="T6" fmla="*/ 127 w 143"/>
                    <a:gd name="T7" fmla="*/ 28 h 229"/>
                    <a:gd name="T8" fmla="*/ 135 w 143"/>
                    <a:gd name="T9" fmla="*/ 46 h 229"/>
                    <a:gd name="T10" fmla="*/ 139 w 143"/>
                    <a:gd name="T11" fmla="*/ 66 h 229"/>
                    <a:gd name="T12" fmla="*/ 133 w 143"/>
                    <a:gd name="T13" fmla="*/ 96 h 229"/>
                    <a:gd name="T14" fmla="*/ 117 w 143"/>
                    <a:gd name="T15" fmla="*/ 126 h 229"/>
                    <a:gd name="T16" fmla="*/ 93 w 143"/>
                    <a:gd name="T17" fmla="*/ 156 h 229"/>
                    <a:gd name="T18" fmla="*/ 59 w 143"/>
                    <a:gd name="T19" fmla="*/ 188 h 229"/>
                    <a:gd name="T20" fmla="*/ 43 w 143"/>
                    <a:gd name="T21" fmla="*/ 203 h 229"/>
                    <a:gd name="T22" fmla="*/ 43 w 143"/>
                    <a:gd name="T23" fmla="*/ 205 h 229"/>
                    <a:gd name="T24" fmla="*/ 143 w 143"/>
                    <a:gd name="T25" fmla="*/ 205 h 229"/>
                    <a:gd name="T26" fmla="*/ 143 w 143"/>
                    <a:gd name="T27" fmla="*/ 229 h 229"/>
                    <a:gd name="T28" fmla="*/ 0 w 143"/>
                    <a:gd name="T29" fmla="*/ 229 h 229"/>
                    <a:gd name="T30" fmla="*/ 0 w 143"/>
                    <a:gd name="T31" fmla="*/ 211 h 229"/>
                    <a:gd name="T32" fmla="*/ 23 w 143"/>
                    <a:gd name="T33" fmla="*/ 188 h 229"/>
                    <a:gd name="T34" fmla="*/ 53 w 143"/>
                    <a:gd name="T35" fmla="*/ 158 h 229"/>
                    <a:gd name="T36" fmla="*/ 77 w 143"/>
                    <a:gd name="T37" fmla="*/ 132 h 229"/>
                    <a:gd name="T38" fmla="*/ 95 w 143"/>
                    <a:gd name="T39" fmla="*/ 110 h 229"/>
                    <a:gd name="T40" fmla="*/ 105 w 143"/>
                    <a:gd name="T41" fmla="*/ 90 h 229"/>
                    <a:gd name="T42" fmla="*/ 107 w 143"/>
                    <a:gd name="T43" fmla="*/ 70 h 229"/>
                    <a:gd name="T44" fmla="*/ 107 w 143"/>
                    <a:gd name="T45" fmla="*/ 56 h 229"/>
                    <a:gd name="T46" fmla="*/ 101 w 143"/>
                    <a:gd name="T47" fmla="*/ 44 h 229"/>
                    <a:gd name="T48" fmla="*/ 93 w 143"/>
                    <a:gd name="T49" fmla="*/ 34 h 229"/>
                    <a:gd name="T50" fmla="*/ 81 w 143"/>
                    <a:gd name="T51" fmla="*/ 28 h 229"/>
                    <a:gd name="T52" fmla="*/ 63 w 143"/>
                    <a:gd name="T53" fmla="*/ 26 h 229"/>
                    <a:gd name="T54" fmla="*/ 43 w 143"/>
                    <a:gd name="T55" fmla="*/ 28 h 229"/>
                    <a:gd name="T56" fmla="*/ 27 w 143"/>
                    <a:gd name="T57" fmla="*/ 36 h 229"/>
                    <a:gd name="T58" fmla="*/ 16 w 143"/>
                    <a:gd name="T59" fmla="*/ 44 h 229"/>
                    <a:gd name="T60" fmla="*/ 6 w 143"/>
                    <a:gd name="T61" fmla="*/ 22 h 229"/>
                    <a:gd name="T62" fmla="*/ 23 w 143"/>
                    <a:gd name="T63" fmla="*/ 12 h 229"/>
                    <a:gd name="T64" fmla="*/ 43 w 143"/>
                    <a:gd name="T65" fmla="*/ 2 h 229"/>
                    <a:gd name="T66" fmla="*/ 69 w 143"/>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229">
                      <a:moveTo>
                        <a:pt x="69" y="0"/>
                      </a:moveTo>
                      <a:lnTo>
                        <a:pt x="95" y="4"/>
                      </a:lnTo>
                      <a:lnTo>
                        <a:pt x="115" y="14"/>
                      </a:lnTo>
                      <a:lnTo>
                        <a:pt x="127" y="28"/>
                      </a:lnTo>
                      <a:lnTo>
                        <a:pt x="135" y="46"/>
                      </a:lnTo>
                      <a:lnTo>
                        <a:pt x="139" y="66"/>
                      </a:lnTo>
                      <a:lnTo>
                        <a:pt x="133" y="96"/>
                      </a:lnTo>
                      <a:lnTo>
                        <a:pt x="117" y="126"/>
                      </a:lnTo>
                      <a:lnTo>
                        <a:pt x="93" y="156"/>
                      </a:lnTo>
                      <a:lnTo>
                        <a:pt x="59" y="188"/>
                      </a:lnTo>
                      <a:lnTo>
                        <a:pt x="43" y="203"/>
                      </a:lnTo>
                      <a:lnTo>
                        <a:pt x="43" y="205"/>
                      </a:lnTo>
                      <a:lnTo>
                        <a:pt x="143" y="205"/>
                      </a:lnTo>
                      <a:lnTo>
                        <a:pt x="143" y="229"/>
                      </a:lnTo>
                      <a:lnTo>
                        <a:pt x="0" y="229"/>
                      </a:lnTo>
                      <a:lnTo>
                        <a:pt x="0" y="211"/>
                      </a:lnTo>
                      <a:lnTo>
                        <a:pt x="23" y="188"/>
                      </a:lnTo>
                      <a:lnTo>
                        <a:pt x="53" y="158"/>
                      </a:lnTo>
                      <a:lnTo>
                        <a:pt x="77" y="132"/>
                      </a:lnTo>
                      <a:lnTo>
                        <a:pt x="95" y="110"/>
                      </a:lnTo>
                      <a:lnTo>
                        <a:pt x="105" y="90"/>
                      </a:lnTo>
                      <a:lnTo>
                        <a:pt x="107" y="70"/>
                      </a:lnTo>
                      <a:lnTo>
                        <a:pt x="107" y="56"/>
                      </a:lnTo>
                      <a:lnTo>
                        <a:pt x="101" y="44"/>
                      </a:lnTo>
                      <a:lnTo>
                        <a:pt x="93" y="34"/>
                      </a:lnTo>
                      <a:lnTo>
                        <a:pt x="81" y="28"/>
                      </a:lnTo>
                      <a:lnTo>
                        <a:pt x="63" y="26"/>
                      </a:lnTo>
                      <a:lnTo>
                        <a:pt x="43" y="28"/>
                      </a:lnTo>
                      <a:lnTo>
                        <a:pt x="27" y="36"/>
                      </a:lnTo>
                      <a:lnTo>
                        <a:pt x="16" y="44"/>
                      </a:lnTo>
                      <a:lnTo>
                        <a:pt x="6" y="22"/>
                      </a:lnTo>
                      <a:lnTo>
                        <a:pt x="23" y="12"/>
                      </a:lnTo>
                      <a:lnTo>
                        <a:pt x="43" y="2"/>
                      </a:lnTo>
                      <a:lnTo>
                        <a:pt x="6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1" name="Freeform 28"/>
                <p:cNvSpPr>
                  <a:spLocks noEditPoints="1"/>
                </p:cNvSpPr>
                <p:nvPr/>
              </p:nvSpPr>
              <p:spPr bwMode="auto">
                <a:xfrm>
                  <a:off x="4157663" y="5005388"/>
                  <a:ext cx="123825" cy="184150"/>
                </a:xfrm>
                <a:custGeom>
                  <a:avLst/>
                  <a:gdLst>
                    <a:gd name="T0" fmla="*/ 77 w 155"/>
                    <a:gd name="T1" fmla="*/ 24 h 233"/>
                    <a:gd name="T2" fmla="*/ 63 w 155"/>
                    <a:gd name="T3" fmla="*/ 28 h 233"/>
                    <a:gd name="T4" fmla="*/ 50 w 155"/>
                    <a:gd name="T5" fmla="*/ 40 h 233"/>
                    <a:gd name="T6" fmla="*/ 40 w 155"/>
                    <a:gd name="T7" fmla="*/ 58 h 233"/>
                    <a:gd name="T8" fmla="*/ 34 w 155"/>
                    <a:gd name="T9" fmla="*/ 84 h 233"/>
                    <a:gd name="T10" fmla="*/ 32 w 155"/>
                    <a:gd name="T11" fmla="*/ 118 h 233"/>
                    <a:gd name="T12" fmla="*/ 34 w 155"/>
                    <a:gd name="T13" fmla="*/ 150 h 233"/>
                    <a:gd name="T14" fmla="*/ 40 w 155"/>
                    <a:gd name="T15" fmla="*/ 176 h 233"/>
                    <a:gd name="T16" fmla="*/ 50 w 155"/>
                    <a:gd name="T17" fmla="*/ 195 h 233"/>
                    <a:gd name="T18" fmla="*/ 61 w 155"/>
                    <a:gd name="T19" fmla="*/ 207 h 233"/>
                    <a:gd name="T20" fmla="*/ 77 w 155"/>
                    <a:gd name="T21" fmla="*/ 211 h 233"/>
                    <a:gd name="T22" fmla="*/ 95 w 155"/>
                    <a:gd name="T23" fmla="*/ 205 h 233"/>
                    <a:gd name="T24" fmla="*/ 107 w 155"/>
                    <a:gd name="T25" fmla="*/ 193 h 233"/>
                    <a:gd name="T26" fmla="*/ 117 w 155"/>
                    <a:gd name="T27" fmla="*/ 174 h 233"/>
                    <a:gd name="T28" fmla="*/ 121 w 155"/>
                    <a:gd name="T29" fmla="*/ 148 h 233"/>
                    <a:gd name="T30" fmla="*/ 123 w 155"/>
                    <a:gd name="T31" fmla="*/ 116 h 233"/>
                    <a:gd name="T32" fmla="*/ 121 w 155"/>
                    <a:gd name="T33" fmla="*/ 86 h 233"/>
                    <a:gd name="T34" fmla="*/ 117 w 155"/>
                    <a:gd name="T35" fmla="*/ 60 h 233"/>
                    <a:gd name="T36" fmla="*/ 107 w 155"/>
                    <a:gd name="T37" fmla="*/ 40 h 233"/>
                    <a:gd name="T38" fmla="*/ 95 w 155"/>
                    <a:gd name="T39" fmla="*/ 28 h 233"/>
                    <a:gd name="T40" fmla="*/ 77 w 155"/>
                    <a:gd name="T41" fmla="*/ 24 h 233"/>
                    <a:gd name="T42" fmla="*/ 79 w 155"/>
                    <a:gd name="T43" fmla="*/ 0 h 233"/>
                    <a:gd name="T44" fmla="*/ 105 w 155"/>
                    <a:gd name="T45" fmla="*/ 4 h 233"/>
                    <a:gd name="T46" fmla="*/ 127 w 155"/>
                    <a:gd name="T47" fmla="*/ 20 h 233"/>
                    <a:gd name="T48" fmla="*/ 141 w 155"/>
                    <a:gd name="T49" fmla="*/ 44 h 233"/>
                    <a:gd name="T50" fmla="*/ 151 w 155"/>
                    <a:gd name="T51" fmla="*/ 76 h 233"/>
                    <a:gd name="T52" fmla="*/ 155 w 155"/>
                    <a:gd name="T53" fmla="*/ 114 h 233"/>
                    <a:gd name="T54" fmla="*/ 151 w 155"/>
                    <a:gd name="T55" fmla="*/ 158 h 233"/>
                    <a:gd name="T56" fmla="*/ 141 w 155"/>
                    <a:gd name="T57" fmla="*/ 189 h 233"/>
                    <a:gd name="T58" fmla="*/ 125 w 155"/>
                    <a:gd name="T59" fmla="*/ 213 h 233"/>
                    <a:gd name="T60" fmla="*/ 103 w 155"/>
                    <a:gd name="T61" fmla="*/ 229 h 233"/>
                    <a:gd name="T62" fmla="*/ 75 w 155"/>
                    <a:gd name="T63" fmla="*/ 233 h 233"/>
                    <a:gd name="T64" fmla="*/ 52 w 155"/>
                    <a:gd name="T65" fmla="*/ 229 h 233"/>
                    <a:gd name="T66" fmla="*/ 30 w 155"/>
                    <a:gd name="T67" fmla="*/ 215 h 233"/>
                    <a:gd name="T68" fmla="*/ 16 w 155"/>
                    <a:gd name="T69" fmla="*/ 191 h 233"/>
                    <a:gd name="T70" fmla="*/ 4 w 155"/>
                    <a:gd name="T71" fmla="*/ 160 h 233"/>
                    <a:gd name="T72" fmla="*/ 0 w 155"/>
                    <a:gd name="T73" fmla="*/ 118 h 233"/>
                    <a:gd name="T74" fmla="*/ 4 w 155"/>
                    <a:gd name="T75" fmla="*/ 82 h 233"/>
                    <a:gd name="T76" fmla="*/ 12 w 155"/>
                    <a:gd name="T77" fmla="*/ 54 h 233"/>
                    <a:gd name="T78" fmla="*/ 24 w 155"/>
                    <a:gd name="T79" fmla="*/ 30 h 233"/>
                    <a:gd name="T80" fmla="*/ 40 w 155"/>
                    <a:gd name="T81" fmla="*/ 14 h 233"/>
                    <a:gd name="T82" fmla="*/ 57 w 155"/>
                    <a:gd name="T83" fmla="*/ 4 h 233"/>
                    <a:gd name="T84" fmla="*/ 79 w 155"/>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 h="233">
                      <a:moveTo>
                        <a:pt x="77" y="24"/>
                      </a:moveTo>
                      <a:lnTo>
                        <a:pt x="63" y="28"/>
                      </a:lnTo>
                      <a:lnTo>
                        <a:pt x="50" y="40"/>
                      </a:lnTo>
                      <a:lnTo>
                        <a:pt x="40" y="58"/>
                      </a:lnTo>
                      <a:lnTo>
                        <a:pt x="34" y="84"/>
                      </a:lnTo>
                      <a:lnTo>
                        <a:pt x="32" y="118"/>
                      </a:lnTo>
                      <a:lnTo>
                        <a:pt x="34" y="150"/>
                      </a:lnTo>
                      <a:lnTo>
                        <a:pt x="40" y="176"/>
                      </a:lnTo>
                      <a:lnTo>
                        <a:pt x="50" y="195"/>
                      </a:lnTo>
                      <a:lnTo>
                        <a:pt x="61" y="207"/>
                      </a:lnTo>
                      <a:lnTo>
                        <a:pt x="77" y="211"/>
                      </a:lnTo>
                      <a:lnTo>
                        <a:pt x="95" y="205"/>
                      </a:lnTo>
                      <a:lnTo>
                        <a:pt x="107" y="193"/>
                      </a:lnTo>
                      <a:lnTo>
                        <a:pt x="117" y="174"/>
                      </a:lnTo>
                      <a:lnTo>
                        <a:pt x="121" y="148"/>
                      </a:lnTo>
                      <a:lnTo>
                        <a:pt x="123" y="116"/>
                      </a:lnTo>
                      <a:lnTo>
                        <a:pt x="121" y="86"/>
                      </a:lnTo>
                      <a:lnTo>
                        <a:pt x="117" y="60"/>
                      </a:lnTo>
                      <a:lnTo>
                        <a:pt x="107" y="40"/>
                      </a:lnTo>
                      <a:lnTo>
                        <a:pt x="95" y="28"/>
                      </a:lnTo>
                      <a:lnTo>
                        <a:pt x="77" y="24"/>
                      </a:lnTo>
                      <a:close/>
                      <a:moveTo>
                        <a:pt x="79" y="0"/>
                      </a:moveTo>
                      <a:lnTo>
                        <a:pt x="105" y="4"/>
                      </a:lnTo>
                      <a:lnTo>
                        <a:pt x="127" y="20"/>
                      </a:lnTo>
                      <a:lnTo>
                        <a:pt x="141" y="44"/>
                      </a:lnTo>
                      <a:lnTo>
                        <a:pt x="151" y="76"/>
                      </a:lnTo>
                      <a:lnTo>
                        <a:pt x="155" y="114"/>
                      </a:lnTo>
                      <a:lnTo>
                        <a:pt x="151" y="158"/>
                      </a:lnTo>
                      <a:lnTo>
                        <a:pt x="141" y="189"/>
                      </a:lnTo>
                      <a:lnTo>
                        <a:pt x="125" y="213"/>
                      </a:lnTo>
                      <a:lnTo>
                        <a:pt x="103" y="229"/>
                      </a:lnTo>
                      <a:lnTo>
                        <a:pt x="75" y="233"/>
                      </a:lnTo>
                      <a:lnTo>
                        <a:pt x="52" y="229"/>
                      </a:lnTo>
                      <a:lnTo>
                        <a:pt x="30" y="215"/>
                      </a:lnTo>
                      <a:lnTo>
                        <a:pt x="16" y="191"/>
                      </a:lnTo>
                      <a:lnTo>
                        <a:pt x="4" y="160"/>
                      </a:lnTo>
                      <a:lnTo>
                        <a:pt x="0" y="118"/>
                      </a:lnTo>
                      <a:lnTo>
                        <a:pt x="4" y="82"/>
                      </a:lnTo>
                      <a:lnTo>
                        <a:pt x="12" y="54"/>
                      </a:lnTo>
                      <a:lnTo>
                        <a:pt x="24" y="30"/>
                      </a:lnTo>
                      <a:lnTo>
                        <a:pt x="40" y="14"/>
                      </a:lnTo>
                      <a:lnTo>
                        <a:pt x="57" y="4"/>
                      </a:lnTo>
                      <a:lnTo>
                        <a:pt x="7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4" name="Freeform 29"/>
                <p:cNvSpPr>
                  <a:spLocks noEditPoints="1"/>
                </p:cNvSpPr>
                <p:nvPr/>
              </p:nvSpPr>
              <p:spPr bwMode="auto">
                <a:xfrm>
                  <a:off x="4313238" y="5005388"/>
                  <a:ext cx="122237" cy="184150"/>
                </a:xfrm>
                <a:custGeom>
                  <a:avLst/>
                  <a:gdLst>
                    <a:gd name="T0" fmla="*/ 76 w 153"/>
                    <a:gd name="T1" fmla="*/ 24 h 233"/>
                    <a:gd name="T2" fmla="*/ 62 w 153"/>
                    <a:gd name="T3" fmla="*/ 28 h 233"/>
                    <a:gd name="T4" fmla="*/ 48 w 153"/>
                    <a:gd name="T5" fmla="*/ 40 h 233"/>
                    <a:gd name="T6" fmla="*/ 40 w 153"/>
                    <a:gd name="T7" fmla="*/ 58 h 233"/>
                    <a:gd name="T8" fmla="*/ 32 w 153"/>
                    <a:gd name="T9" fmla="*/ 84 h 233"/>
                    <a:gd name="T10" fmla="*/ 30 w 153"/>
                    <a:gd name="T11" fmla="*/ 118 h 233"/>
                    <a:gd name="T12" fmla="*/ 32 w 153"/>
                    <a:gd name="T13" fmla="*/ 150 h 233"/>
                    <a:gd name="T14" fmla="*/ 38 w 153"/>
                    <a:gd name="T15" fmla="*/ 176 h 233"/>
                    <a:gd name="T16" fmla="*/ 48 w 153"/>
                    <a:gd name="T17" fmla="*/ 195 h 233"/>
                    <a:gd name="T18" fmla="*/ 62 w 153"/>
                    <a:gd name="T19" fmla="*/ 207 h 233"/>
                    <a:gd name="T20" fmla="*/ 76 w 153"/>
                    <a:gd name="T21" fmla="*/ 211 h 233"/>
                    <a:gd name="T22" fmla="*/ 93 w 153"/>
                    <a:gd name="T23" fmla="*/ 205 h 233"/>
                    <a:gd name="T24" fmla="*/ 105 w 153"/>
                    <a:gd name="T25" fmla="*/ 193 h 233"/>
                    <a:gd name="T26" fmla="*/ 115 w 153"/>
                    <a:gd name="T27" fmla="*/ 174 h 233"/>
                    <a:gd name="T28" fmla="*/ 119 w 153"/>
                    <a:gd name="T29" fmla="*/ 148 h 233"/>
                    <a:gd name="T30" fmla="*/ 121 w 153"/>
                    <a:gd name="T31" fmla="*/ 116 h 233"/>
                    <a:gd name="T32" fmla="*/ 121 w 153"/>
                    <a:gd name="T33" fmla="*/ 86 h 233"/>
                    <a:gd name="T34" fmla="*/ 115 w 153"/>
                    <a:gd name="T35" fmla="*/ 60 h 233"/>
                    <a:gd name="T36" fmla="*/ 105 w 153"/>
                    <a:gd name="T37" fmla="*/ 40 h 233"/>
                    <a:gd name="T38" fmla="*/ 93 w 153"/>
                    <a:gd name="T39" fmla="*/ 28 h 233"/>
                    <a:gd name="T40" fmla="*/ 76 w 153"/>
                    <a:gd name="T41" fmla="*/ 24 h 233"/>
                    <a:gd name="T42" fmla="*/ 77 w 153"/>
                    <a:gd name="T43" fmla="*/ 0 h 233"/>
                    <a:gd name="T44" fmla="*/ 103 w 153"/>
                    <a:gd name="T45" fmla="*/ 4 h 233"/>
                    <a:gd name="T46" fmla="*/ 125 w 153"/>
                    <a:gd name="T47" fmla="*/ 20 h 233"/>
                    <a:gd name="T48" fmla="*/ 141 w 153"/>
                    <a:gd name="T49" fmla="*/ 44 h 233"/>
                    <a:gd name="T50" fmla="*/ 149 w 153"/>
                    <a:gd name="T51" fmla="*/ 76 h 233"/>
                    <a:gd name="T52" fmla="*/ 153 w 153"/>
                    <a:gd name="T53" fmla="*/ 114 h 233"/>
                    <a:gd name="T54" fmla="*/ 149 w 153"/>
                    <a:gd name="T55" fmla="*/ 158 h 233"/>
                    <a:gd name="T56" fmla="*/ 139 w 153"/>
                    <a:gd name="T57" fmla="*/ 189 h 233"/>
                    <a:gd name="T58" fmla="*/ 123 w 153"/>
                    <a:gd name="T59" fmla="*/ 213 h 233"/>
                    <a:gd name="T60" fmla="*/ 101 w 153"/>
                    <a:gd name="T61" fmla="*/ 229 h 233"/>
                    <a:gd name="T62" fmla="*/ 74 w 153"/>
                    <a:gd name="T63" fmla="*/ 233 h 233"/>
                    <a:gd name="T64" fmla="*/ 50 w 153"/>
                    <a:gd name="T65" fmla="*/ 229 h 233"/>
                    <a:gd name="T66" fmla="*/ 30 w 153"/>
                    <a:gd name="T67" fmla="*/ 215 h 233"/>
                    <a:gd name="T68" fmla="*/ 14 w 153"/>
                    <a:gd name="T69" fmla="*/ 191 h 233"/>
                    <a:gd name="T70" fmla="*/ 4 w 153"/>
                    <a:gd name="T71" fmla="*/ 160 h 233"/>
                    <a:gd name="T72" fmla="*/ 0 w 153"/>
                    <a:gd name="T73" fmla="*/ 118 h 233"/>
                    <a:gd name="T74" fmla="*/ 2 w 153"/>
                    <a:gd name="T75" fmla="*/ 82 h 233"/>
                    <a:gd name="T76" fmla="*/ 10 w 153"/>
                    <a:gd name="T77" fmla="*/ 54 h 233"/>
                    <a:gd name="T78" fmla="*/ 22 w 153"/>
                    <a:gd name="T79" fmla="*/ 30 h 233"/>
                    <a:gd name="T80" fmla="*/ 38 w 153"/>
                    <a:gd name="T81" fmla="*/ 14 h 233"/>
                    <a:gd name="T82" fmla="*/ 56 w 153"/>
                    <a:gd name="T83" fmla="*/ 4 h 233"/>
                    <a:gd name="T84" fmla="*/ 77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6" y="24"/>
                      </a:moveTo>
                      <a:lnTo>
                        <a:pt x="62" y="28"/>
                      </a:lnTo>
                      <a:lnTo>
                        <a:pt x="48" y="40"/>
                      </a:lnTo>
                      <a:lnTo>
                        <a:pt x="40" y="58"/>
                      </a:lnTo>
                      <a:lnTo>
                        <a:pt x="32" y="84"/>
                      </a:lnTo>
                      <a:lnTo>
                        <a:pt x="30" y="118"/>
                      </a:lnTo>
                      <a:lnTo>
                        <a:pt x="32" y="150"/>
                      </a:lnTo>
                      <a:lnTo>
                        <a:pt x="38" y="176"/>
                      </a:lnTo>
                      <a:lnTo>
                        <a:pt x="48" y="195"/>
                      </a:lnTo>
                      <a:lnTo>
                        <a:pt x="62" y="207"/>
                      </a:lnTo>
                      <a:lnTo>
                        <a:pt x="76" y="211"/>
                      </a:lnTo>
                      <a:lnTo>
                        <a:pt x="93" y="205"/>
                      </a:lnTo>
                      <a:lnTo>
                        <a:pt x="105" y="193"/>
                      </a:lnTo>
                      <a:lnTo>
                        <a:pt x="115" y="174"/>
                      </a:lnTo>
                      <a:lnTo>
                        <a:pt x="119" y="148"/>
                      </a:lnTo>
                      <a:lnTo>
                        <a:pt x="121" y="116"/>
                      </a:lnTo>
                      <a:lnTo>
                        <a:pt x="121" y="86"/>
                      </a:lnTo>
                      <a:lnTo>
                        <a:pt x="115" y="60"/>
                      </a:lnTo>
                      <a:lnTo>
                        <a:pt x="105" y="40"/>
                      </a:lnTo>
                      <a:lnTo>
                        <a:pt x="93" y="28"/>
                      </a:lnTo>
                      <a:lnTo>
                        <a:pt x="76" y="24"/>
                      </a:lnTo>
                      <a:close/>
                      <a:moveTo>
                        <a:pt x="77" y="0"/>
                      </a:moveTo>
                      <a:lnTo>
                        <a:pt x="103" y="4"/>
                      </a:lnTo>
                      <a:lnTo>
                        <a:pt x="125" y="20"/>
                      </a:lnTo>
                      <a:lnTo>
                        <a:pt x="141" y="44"/>
                      </a:lnTo>
                      <a:lnTo>
                        <a:pt x="149" y="76"/>
                      </a:lnTo>
                      <a:lnTo>
                        <a:pt x="153" y="114"/>
                      </a:lnTo>
                      <a:lnTo>
                        <a:pt x="149" y="158"/>
                      </a:lnTo>
                      <a:lnTo>
                        <a:pt x="139" y="189"/>
                      </a:lnTo>
                      <a:lnTo>
                        <a:pt x="123" y="213"/>
                      </a:lnTo>
                      <a:lnTo>
                        <a:pt x="101" y="229"/>
                      </a:lnTo>
                      <a:lnTo>
                        <a:pt x="74" y="233"/>
                      </a:lnTo>
                      <a:lnTo>
                        <a:pt x="50" y="229"/>
                      </a:lnTo>
                      <a:lnTo>
                        <a:pt x="30" y="215"/>
                      </a:lnTo>
                      <a:lnTo>
                        <a:pt x="14" y="191"/>
                      </a:lnTo>
                      <a:lnTo>
                        <a:pt x="4" y="160"/>
                      </a:lnTo>
                      <a:lnTo>
                        <a:pt x="0" y="118"/>
                      </a:lnTo>
                      <a:lnTo>
                        <a:pt x="2" y="82"/>
                      </a:lnTo>
                      <a:lnTo>
                        <a:pt x="10" y="54"/>
                      </a:lnTo>
                      <a:lnTo>
                        <a:pt x="22" y="30"/>
                      </a:lnTo>
                      <a:lnTo>
                        <a:pt x="38" y="14"/>
                      </a:lnTo>
                      <a:lnTo>
                        <a:pt x="56" y="4"/>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5" name="Line 30"/>
                <p:cNvSpPr>
                  <a:spLocks noChangeShapeType="1"/>
                </p:cNvSpPr>
                <p:nvPr/>
              </p:nvSpPr>
              <p:spPr bwMode="auto">
                <a:xfrm>
                  <a:off x="4821238"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46" name="Freeform 31"/>
                <p:cNvSpPr>
                  <a:spLocks/>
                </p:cNvSpPr>
                <p:nvPr/>
              </p:nvSpPr>
              <p:spPr bwMode="auto">
                <a:xfrm>
                  <a:off x="4603750" y="5005388"/>
                  <a:ext cx="115887" cy="180975"/>
                </a:xfrm>
                <a:custGeom>
                  <a:avLst/>
                  <a:gdLst>
                    <a:gd name="T0" fmla="*/ 70 w 146"/>
                    <a:gd name="T1" fmla="*/ 0 h 229"/>
                    <a:gd name="T2" fmla="*/ 96 w 146"/>
                    <a:gd name="T3" fmla="*/ 4 h 229"/>
                    <a:gd name="T4" fmla="*/ 116 w 146"/>
                    <a:gd name="T5" fmla="*/ 14 h 229"/>
                    <a:gd name="T6" fmla="*/ 130 w 146"/>
                    <a:gd name="T7" fmla="*/ 28 h 229"/>
                    <a:gd name="T8" fmla="*/ 138 w 146"/>
                    <a:gd name="T9" fmla="*/ 46 h 229"/>
                    <a:gd name="T10" fmla="*/ 140 w 146"/>
                    <a:gd name="T11" fmla="*/ 66 h 229"/>
                    <a:gd name="T12" fmla="*/ 134 w 146"/>
                    <a:gd name="T13" fmla="*/ 96 h 229"/>
                    <a:gd name="T14" fmla="*/ 118 w 146"/>
                    <a:gd name="T15" fmla="*/ 126 h 229"/>
                    <a:gd name="T16" fmla="*/ 94 w 146"/>
                    <a:gd name="T17" fmla="*/ 156 h 229"/>
                    <a:gd name="T18" fmla="*/ 62 w 146"/>
                    <a:gd name="T19" fmla="*/ 188 h 229"/>
                    <a:gd name="T20" fmla="*/ 44 w 146"/>
                    <a:gd name="T21" fmla="*/ 203 h 229"/>
                    <a:gd name="T22" fmla="*/ 44 w 146"/>
                    <a:gd name="T23" fmla="*/ 205 h 229"/>
                    <a:gd name="T24" fmla="*/ 146 w 146"/>
                    <a:gd name="T25" fmla="*/ 205 h 229"/>
                    <a:gd name="T26" fmla="*/ 146 w 146"/>
                    <a:gd name="T27" fmla="*/ 229 h 229"/>
                    <a:gd name="T28" fmla="*/ 0 w 146"/>
                    <a:gd name="T29" fmla="*/ 229 h 229"/>
                    <a:gd name="T30" fmla="*/ 0 w 146"/>
                    <a:gd name="T31" fmla="*/ 211 h 229"/>
                    <a:gd name="T32" fmla="*/ 24 w 146"/>
                    <a:gd name="T33" fmla="*/ 188 h 229"/>
                    <a:gd name="T34" fmla="*/ 56 w 146"/>
                    <a:gd name="T35" fmla="*/ 158 h 229"/>
                    <a:gd name="T36" fmla="*/ 80 w 146"/>
                    <a:gd name="T37" fmla="*/ 132 h 229"/>
                    <a:gd name="T38" fmla="*/ 96 w 146"/>
                    <a:gd name="T39" fmla="*/ 110 h 229"/>
                    <a:gd name="T40" fmla="*/ 106 w 146"/>
                    <a:gd name="T41" fmla="*/ 90 h 229"/>
                    <a:gd name="T42" fmla="*/ 108 w 146"/>
                    <a:gd name="T43" fmla="*/ 70 h 229"/>
                    <a:gd name="T44" fmla="*/ 108 w 146"/>
                    <a:gd name="T45" fmla="*/ 56 h 229"/>
                    <a:gd name="T46" fmla="*/ 102 w 146"/>
                    <a:gd name="T47" fmla="*/ 44 h 229"/>
                    <a:gd name="T48" fmla="*/ 94 w 146"/>
                    <a:gd name="T49" fmla="*/ 34 h 229"/>
                    <a:gd name="T50" fmla="*/ 82 w 146"/>
                    <a:gd name="T51" fmla="*/ 28 h 229"/>
                    <a:gd name="T52" fmla="*/ 64 w 146"/>
                    <a:gd name="T53" fmla="*/ 26 h 229"/>
                    <a:gd name="T54" fmla="*/ 44 w 146"/>
                    <a:gd name="T55" fmla="*/ 28 h 229"/>
                    <a:gd name="T56" fmla="*/ 28 w 146"/>
                    <a:gd name="T57" fmla="*/ 36 h 229"/>
                    <a:gd name="T58" fmla="*/ 16 w 146"/>
                    <a:gd name="T59" fmla="*/ 44 h 229"/>
                    <a:gd name="T60" fmla="*/ 6 w 146"/>
                    <a:gd name="T61" fmla="*/ 22 h 229"/>
                    <a:gd name="T62" fmla="*/ 24 w 146"/>
                    <a:gd name="T63" fmla="*/ 12 h 229"/>
                    <a:gd name="T64" fmla="*/ 46 w 146"/>
                    <a:gd name="T65" fmla="*/ 2 h 229"/>
                    <a:gd name="T66" fmla="*/ 70 w 146"/>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229">
                      <a:moveTo>
                        <a:pt x="70" y="0"/>
                      </a:moveTo>
                      <a:lnTo>
                        <a:pt x="96" y="4"/>
                      </a:lnTo>
                      <a:lnTo>
                        <a:pt x="116" y="14"/>
                      </a:lnTo>
                      <a:lnTo>
                        <a:pt x="130" y="28"/>
                      </a:lnTo>
                      <a:lnTo>
                        <a:pt x="138" y="46"/>
                      </a:lnTo>
                      <a:lnTo>
                        <a:pt x="140" y="66"/>
                      </a:lnTo>
                      <a:lnTo>
                        <a:pt x="134" y="96"/>
                      </a:lnTo>
                      <a:lnTo>
                        <a:pt x="118" y="126"/>
                      </a:lnTo>
                      <a:lnTo>
                        <a:pt x="94" y="156"/>
                      </a:lnTo>
                      <a:lnTo>
                        <a:pt x="62" y="188"/>
                      </a:lnTo>
                      <a:lnTo>
                        <a:pt x="44" y="203"/>
                      </a:lnTo>
                      <a:lnTo>
                        <a:pt x="44" y="205"/>
                      </a:lnTo>
                      <a:lnTo>
                        <a:pt x="146" y="205"/>
                      </a:lnTo>
                      <a:lnTo>
                        <a:pt x="146" y="229"/>
                      </a:lnTo>
                      <a:lnTo>
                        <a:pt x="0" y="229"/>
                      </a:lnTo>
                      <a:lnTo>
                        <a:pt x="0" y="211"/>
                      </a:lnTo>
                      <a:lnTo>
                        <a:pt x="24" y="188"/>
                      </a:lnTo>
                      <a:lnTo>
                        <a:pt x="56" y="158"/>
                      </a:lnTo>
                      <a:lnTo>
                        <a:pt x="80" y="132"/>
                      </a:lnTo>
                      <a:lnTo>
                        <a:pt x="96" y="110"/>
                      </a:lnTo>
                      <a:lnTo>
                        <a:pt x="106" y="90"/>
                      </a:lnTo>
                      <a:lnTo>
                        <a:pt x="108" y="70"/>
                      </a:lnTo>
                      <a:lnTo>
                        <a:pt x="108" y="56"/>
                      </a:lnTo>
                      <a:lnTo>
                        <a:pt x="102" y="44"/>
                      </a:lnTo>
                      <a:lnTo>
                        <a:pt x="94" y="34"/>
                      </a:lnTo>
                      <a:lnTo>
                        <a:pt x="82" y="28"/>
                      </a:lnTo>
                      <a:lnTo>
                        <a:pt x="64" y="26"/>
                      </a:lnTo>
                      <a:lnTo>
                        <a:pt x="44" y="28"/>
                      </a:lnTo>
                      <a:lnTo>
                        <a:pt x="28" y="36"/>
                      </a:lnTo>
                      <a:lnTo>
                        <a:pt x="16" y="44"/>
                      </a:lnTo>
                      <a:lnTo>
                        <a:pt x="6" y="22"/>
                      </a:lnTo>
                      <a:lnTo>
                        <a:pt x="24" y="12"/>
                      </a:lnTo>
                      <a:lnTo>
                        <a:pt x="46" y="2"/>
                      </a:lnTo>
                      <a:lnTo>
                        <a:pt x="7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7" name="Freeform 32"/>
                <p:cNvSpPr>
                  <a:spLocks/>
                </p:cNvSpPr>
                <p:nvPr/>
              </p:nvSpPr>
              <p:spPr bwMode="auto">
                <a:xfrm>
                  <a:off x="4757738" y="5008563"/>
                  <a:ext cx="109537" cy="180975"/>
                </a:xfrm>
                <a:custGeom>
                  <a:avLst/>
                  <a:gdLst>
                    <a:gd name="T0" fmla="*/ 28 w 140"/>
                    <a:gd name="T1" fmla="*/ 0 h 229"/>
                    <a:gd name="T2" fmla="*/ 136 w 140"/>
                    <a:gd name="T3" fmla="*/ 0 h 229"/>
                    <a:gd name="T4" fmla="*/ 136 w 140"/>
                    <a:gd name="T5" fmla="*/ 26 h 229"/>
                    <a:gd name="T6" fmla="*/ 50 w 140"/>
                    <a:gd name="T7" fmla="*/ 26 h 229"/>
                    <a:gd name="T8" fmla="*/ 40 w 140"/>
                    <a:gd name="T9" fmla="*/ 84 h 229"/>
                    <a:gd name="T10" fmla="*/ 46 w 140"/>
                    <a:gd name="T11" fmla="*/ 84 h 229"/>
                    <a:gd name="T12" fmla="*/ 52 w 140"/>
                    <a:gd name="T13" fmla="*/ 84 h 229"/>
                    <a:gd name="T14" fmla="*/ 60 w 140"/>
                    <a:gd name="T15" fmla="*/ 82 h 229"/>
                    <a:gd name="T16" fmla="*/ 86 w 140"/>
                    <a:gd name="T17" fmla="*/ 86 h 229"/>
                    <a:gd name="T18" fmla="*/ 108 w 140"/>
                    <a:gd name="T19" fmla="*/ 96 h 229"/>
                    <a:gd name="T20" fmla="*/ 124 w 140"/>
                    <a:gd name="T21" fmla="*/ 108 h 229"/>
                    <a:gd name="T22" fmla="*/ 136 w 140"/>
                    <a:gd name="T23" fmla="*/ 128 h 229"/>
                    <a:gd name="T24" fmla="*/ 140 w 140"/>
                    <a:gd name="T25" fmla="*/ 154 h 229"/>
                    <a:gd name="T26" fmla="*/ 136 w 140"/>
                    <a:gd name="T27" fmla="*/ 178 h 229"/>
                    <a:gd name="T28" fmla="*/ 126 w 140"/>
                    <a:gd name="T29" fmla="*/ 199 h 229"/>
                    <a:gd name="T30" fmla="*/ 108 w 140"/>
                    <a:gd name="T31" fmla="*/ 215 h 229"/>
                    <a:gd name="T32" fmla="*/ 84 w 140"/>
                    <a:gd name="T33" fmla="*/ 227 h 229"/>
                    <a:gd name="T34" fmla="*/ 56 w 140"/>
                    <a:gd name="T35" fmla="*/ 229 h 229"/>
                    <a:gd name="T36" fmla="*/ 32 w 140"/>
                    <a:gd name="T37" fmla="*/ 227 h 229"/>
                    <a:gd name="T38" fmla="*/ 14 w 140"/>
                    <a:gd name="T39" fmla="*/ 223 h 229"/>
                    <a:gd name="T40" fmla="*/ 0 w 140"/>
                    <a:gd name="T41" fmla="*/ 215 h 229"/>
                    <a:gd name="T42" fmla="*/ 8 w 140"/>
                    <a:gd name="T43" fmla="*/ 193 h 229"/>
                    <a:gd name="T44" fmla="*/ 28 w 140"/>
                    <a:gd name="T45" fmla="*/ 201 h 229"/>
                    <a:gd name="T46" fmla="*/ 56 w 140"/>
                    <a:gd name="T47" fmla="*/ 205 h 229"/>
                    <a:gd name="T48" fmla="*/ 76 w 140"/>
                    <a:gd name="T49" fmla="*/ 201 h 229"/>
                    <a:gd name="T50" fmla="*/ 94 w 140"/>
                    <a:gd name="T51" fmla="*/ 191 h 229"/>
                    <a:gd name="T52" fmla="*/ 106 w 140"/>
                    <a:gd name="T53" fmla="*/ 178 h 229"/>
                    <a:gd name="T54" fmla="*/ 110 w 140"/>
                    <a:gd name="T55" fmla="*/ 156 h 229"/>
                    <a:gd name="T56" fmla="*/ 108 w 140"/>
                    <a:gd name="T57" fmla="*/ 140 h 229"/>
                    <a:gd name="T58" fmla="*/ 100 w 140"/>
                    <a:gd name="T59" fmla="*/ 126 h 229"/>
                    <a:gd name="T60" fmla="*/ 86 w 140"/>
                    <a:gd name="T61" fmla="*/ 116 h 229"/>
                    <a:gd name="T62" fmla="*/ 68 w 140"/>
                    <a:gd name="T63" fmla="*/ 110 h 229"/>
                    <a:gd name="T64" fmla="*/ 44 w 140"/>
                    <a:gd name="T65" fmla="*/ 106 h 229"/>
                    <a:gd name="T66" fmla="*/ 32 w 140"/>
                    <a:gd name="T67" fmla="*/ 108 h 229"/>
                    <a:gd name="T68" fmla="*/ 22 w 140"/>
                    <a:gd name="T69" fmla="*/ 108 h 229"/>
                    <a:gd name="T70" fmla="*/ 12 w 140"/>
                    <a:gd name="T71" fmla="*/ 108 h 229"/>
                    <a:gd name="T72" fmla="*/ 28 w 140"/>
                    <a:gd name="T73"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0" h="229">
                      <a:moveTo>
                        <a:pt x="28" y="0"/>
                      </a:moveTo>
                      <a:lnTo>
                        <a:pt x="136" y="0"/>
                      </a:lnTo>
                      <a:lnTo>
                        <a:pt x="136" y="26"/>
                      </a:lnTo>
                      <a:lnTo>
                        <a:pt x="50" y="26"/>
                      </a:lnTo>
                      <a:lnTo>
                        <a:pt x="40" y="84"/>
                      </a:lnTo>
                      <a:lnTo>
                        <a:pt x="46" y="84"/>
                      </a:lnTo>
                      <a:lnTo>
                        <a:pt x="52" y="84"/>
                      </a:lnTo>
                      <a:lnTo>
                        <a:pt x="60" y="82"/>
                      </a:lnTo>
                      <a:lnTo>
                        <a:pt x="86" y="86"/>
                      </a:lnTo>
                      <a:lnTo>
                        <a:pt x="108" y="96"/>
                      </a:lnTo>
                      <a:lnTo>
                        <a:pt x="124" y="108"/>
                      </a:lnTo>
                      <a:lnTo>
                        <a:pt x="136" y="128"/>
                      </a:lnTo>
                      <a:lnTo>
                        <a:pt x="140" y="154"/>
                      </a:lnTo>
                      <a:lnTo>
                        <a:pt x="136" y="178"/>
                      </a:lnTo>
                      <a:lnTo>
                        <a:pt x="126" y="199"/>
                      </a:lnTo>
                      <a:lnTo>
                        <a:pt x="108" y="215"/>
                      </a:lnTo>
                      <a:lnTo>
                        <a:pt x="84" y="227"/>
                      </a:lnTo>
                      <a:lnTo>
                        <a:pt x="56" y="229"/>
                      </a:lnTo>
                      <a:lnTo>
                        <a:pt x="32" y="227"/>
                      </a:lnTo>
                      <a:lnTo>
                        <a:pt x="14" y="223"/>
                      </a:lnTo>
                      <a:lnTo>
                        <a:pt x="0" y="215"/>
                      </a:lnTo>
                      <a:lnTo>
                        <a:pt x="8" y="193"/>
                      </a:lnTo>
                      <a:lnTo>
                        <a:pt x="28" y="201"/>
                      </a:lnTo>
                      <a:lnTo>
                        <a:pt x="56" y="205"/>
                      </a:lnTo>
                      <a:lnTo>
                        <a:pt x="76" y="201"/>
                      </a:lnTo>
                      <a:lnTo>
                        <a:pt x="94" y="191"/>
                      </a:lnTo>
                      <a:lnTo>
                        <a:pt x="106" y="178"/>
                      </a:lnTo>
                      <a:lnTo>
                        <a:pt x="110" y="156"/>
                      </a:lnTo>
                      <a:lnTo>
                        <a:pt x="108" y="140"/>
                      </a:lnTo>
                      <a:lnTo>
                        <a:pt x="100" y="126"/>
                      </a:lnTo>
                      <a:lnTo>
                        <a:pt x="86" y="116"/>
                      </a:lnTo>
                      <a:lnTo>
                        <a:pt x="68" y="110"/>
                      </a:lnTo>
                      <a:lnTo>
                        <a:pt x="44" y="106"/>
                      </a:lnTo>
                      <a:lnTo>
                        <a:pt x="32" y="108"/>
                      </a:lnTo>
                      <a:lnTo>
                        <a:pt x="22" y="108"/>
                      </a:lnTo>
                      <a:lnTo>
                        <a:pt x="12" y="108"/>
                      </a:lnTo>
                      <a:lnTo>
                        <a:pt x="2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8" name="Freeform 33"/>
                <p:cNvSpPr>
                  <a:spLocks noEditPoints="1"/>
                </p:cNvSpPr>
                <p:nvPr/>
              </p:nvSpPr>
              <p:spPr bwMode="auto">
                <a:xfrm>
                  <a:off x="4908550" y="5005388"/>
                  <a:ext cx="122237" cy="184150"/>
                </a:xfrm>
                <a:custGeom>
                  <a:avLst/>
                  <a:gdLst>
                    <a:gd name="T0" fmla="*/ 78 w 154"/>
                    <a:gd name="T1" fmla="*/ 24 h 233"/>
                    <a:gd name="T2" fmla="*/ 62 w 154"/>
                    <a:gd name="T3" fmla="*/ 28 h 233"/>
                    <a:gd name="T4" fmla="*/ 50 w 154"/>
                    <a:gd name="T5" fmla="*/ 40 h 233"/>
                    <a:gd name="T6" fmla="*/ 40 w 154"/>
                    <a:gd name="T7" fmla="*/ 58 h 233"/>
                    <a:gd name="T8" fmla="*/ 34 w 154"/>
                    <a:gd name="T9" fmla="*/ 84 h 233"/>
                    <a:gd name="T10" fmla="*/ 30 w 154"/>
                    <a:gd name="T11" fmla="*/ 118 h 233"/>
                    <a:gd name="T12" fmla="*/ 34 w 154"/>
                    <a:gd name="T13" fmla="*/ 150 h 233"/>
                    <a:gd name="T14" fmla="*/ 40 w 154"/>
                    <a:gd name="T15" fmla="*/ 176 h 233"/>
                    <a:gd name="T16" fmla="*/ 48 w 154"/>
                    <a:gd name="T17" fmla="*/ 195 h 233"/>
                    <a:gd name="T18" fmla="*/ 62 w 154"/>
                    <a:gd name="T19" fmla="*/ 207 h 233"/>
                    <a:gd name="T20" fmla="*/ 78 w 154"/>
                    <a:gd name="T21" fmla="*/ 211 h 233"/>
                    <a:gd name="T22" fmla="*/ 94 w 154"/>
                    <a:gd name="T23" fmla="*/ 205 h 233"/>
                    <a:gd name="T24" fmla="*/ 106 w 154"/>
                    <a:gd name="T25" fmla="*/ 193 h 233"/>
                    <a:gd name="T26" fmla="*/ 116 w 154"/>
                    <a:gd name="T27" fmla="*/ 174 h 233"/>
                    <a:gd name="T28" fmla="*/ 122 w 154"/>
                    <a:gd name="T29" fmla="*/ 148 h 233"/>
                    <a:gd name="T30" fmla="*/ 124 w 154"/>
                    <a:gd name="T31" fmla="*/ 116 h 233"/>
                    <a:gd name="T32" fmla="*/ 122 w 154"/>
                    <a:gd name="T33" fmla="*/ 86 h 233"/>
                    <a:gd name="T34" fmla="*/ 116 w 154"/>
                    <a:gd name="T35" fmla="*/ 60 h 233"/>
                    <a:gd name="T36" fmla="*/ 108 w 154"/>
                    <a:gd name="T37" fmla="*/ 40 h 233"/>
                    <a:gd name="T38" fmla="*/ 94 w 154"/>
                    <a:gd name="T39" fmla="*/ 28 h 233"/>
                    <a:gd name="T40" fmla="*/ 78 w 154"/>
                    <a:gd name="T41" fmla="*/ 24 h 233"/>
                    <a:gd name="T42" fmla="*/ 80 w 154"/>
                    <a:gd name="T43" fmla="*/ 0 h 233"/>
                    <a:gd name="T44" fmla="*/ 106 w 154"/>
                    <a:gd name="T45" fmla="*/ 4 h 233"/>
                    <a:gd name="T46" fmla="*/ 126 w 154"/>
                    <a:gd name="T47" fmla="*/ 20 h 233"/>
                    <a:gd name="T48" fmla="*/ 142 w 154"/>
                    <a:gd name="T49" fmla="*/ 44 h 233"/>
                    <a:gd name="T50" fmla="*/ 152 w 154"/>
                    <a:gd name="T51" fmla="*/ 76 h 233"/>
                    <a:gd name="T52" fmla="*/ 154 w 154"/>
                    <a:gd name="T53" fmla="*/ 114 h 233"/>
                    <a:gd name="T54" fmla="*/ 150 w 154"/>
                    <a:gd name="T55" fmla="*/ 158 h 233"/>
                    <a:gd name="T56" fmla="*/ 140 w 154"/>
                    <a:gd name="T57" fmla="*/ 189 h 233"/>
                    <a:gd name="T58" fmla="*/ 124 w 154"/>
                    <a:gd name="T59" fmla="*/ 213 h 233"/>
                    <a:gd name="T60" fmla="*/ 102 w 154"/>
                    <a:gd name="T61" fmla="*/ 229 h 233"/>
                    <a:gd name="T62" fmla="*/ 76 w 154"/>
                    <a:gd name="T63" fmla="*/ 233 h 233"/>
                    <a:gd name="T64" fmla="*/ 50 w 154"/>
                    <a:gd name="T65" fmla="*/ 229 h 233"/>
                    <a:gd name="T66" fmla="*/ 30 w 154"/>
                    <a:gd name="T67" fmla="*/ 215 h 233"/>
                    <a:gd name="T68" fmla="*/ 14 w 154"/>
                    <a:gd name="T69" fmla="*/ 191 h 233"/>
                    <a:gd name="T70" fmla="*/ 4 w 154"/>
                    <a:gd name="T71" fmla="*/ 160 h 233"/>
                    <a:gd name="T72" fmla="*/ 0 w 154"/>
                    <a:gd name="T73" fmla="*/ 118 h 233"/>
                    <a:gd name="T74" fmla="*/ 2 w 154"/>
                    <a:gd name="T75" fmla="*/ 82 h 233"/>
                    <a:gd name="T76" fmla="*/ 10 w 154"/>
                    <a:gd name="T77" fmla="*/ 54 h 233"/>
                    <a:gd name="T78" fmla="*/ 22 w 154"/>
                    <a:gd name="T79" fmla="*/ 30 h 233"/>
                    <a:gd name="T80" fmla="*/ 38 w 154"/>
                    <a:gd name="T81" fmla="*/ 14 h 233"/>
                    <a:gd name="T82" fmla="*/ 58 w 154"/>
                    <a:gd name="T83" fmla="*/ 4 h 233"/>
                    <a:gd name="T84" fmla="*/ 80 w 154"/>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233">
                      <a:moveTo>
                        <a:pt x="78" y="24"/>
                      </a:moveTo>
                      <a:lnTo>
                        <a:pt x="62" y="28"/>
                      </a:lnTo>
                      <a:lnTo>
                        <a:pt x="50" y="40"/>
                      </a:lnTo>
                      <a:lnTo>
                        <a:pt x="40" y="58"/>
                      </a:lnTo>
                      <a:lnTo>
                        <a:pt x="34" y="84"/>
                      </a:lnTo>
                      <a:lnTo>
                        <a:pt x="30" y="118"/>
                      </a:lnTo>
                      <a:lnTo>
                        <a:pt x="34" y="150"/>
                      </a:lnTo>
                      <a:lnTo>
                        <a:pt x="40" y="176"/>
                      </a:lnTo>
                      <a:lnTo>
                        <a:pt x="48" y="195"/>
                      </a:lnTo>
                      <a:lnTo>
                        <a:pt x="62" y="207"/>
                      </a:lnTo>
                      <a:lnTo>
                        <a:pt x="78" y="211"/>
                      </a:lnTo>
                      <a:lnTo>
                        <a:pt x="94" y="205"/>
                      </a:lnTo>
                      <a:lnTo>
                        <a:pt x="106" y="193"/>
                      </a:lnTo>
                      <a:lnTo>
                        <a:pt x="116" y="174"/>
                      </a:lnTo>
                      <a:lnTo>
                        <a:pt x="122" y="148"/>
                      </a:lnTo>
                      <a:lnTo>
                        <a:pt x="124" y="116"/>
                      </a:lnTo>
                      <a:lnTo>
                        <a:pt x="122" y="86"/>
                      </a:lnTo>
                      <a:lnTo>
                        <a:pt x="116" y="60"/>
                      </a:lnTo>
                      <a:lnTo>
                        <a:pt x="108" y="40"/>
                      </a:lnTo>
                      <a:lnTo>
                        <a:pt x="94" y="28"/>
                      </a:lnTo>
                      <a:lnTo>
                        <a:pt x="78" y="24"/>
                      </a:lnTo>
                      <a:close/>
                      <a:moveTo>
                        <a:pt x="80" y="0"/>
                      </a:moveTo>
                      <a:lnTo>
                        <a:pt x="106" y="4"/>
                      </a:lnTo>
                      <a:lnTo>
                        <a:pt x="126" y="20"/>
                      </a:lnTo>
                      <a:lnTo>
                        <a:pt x="142" y="44"/>
                      </a:lnTo>
                      <a:lnTo>
                        <a:pt x="152" y="76"/>
                      </a:lnTo>
                      <a:lnTo>
                        <a:pt x="154" y="114"/>
                      </a:lnTo>
                      <a:lnTo>
                        <a:pt x="150" y="158"/>
                      </a:lnTo>
                      <a:lnTo>
                        <a:pt x="140" y="189"/>
                      </a:lnTo>
                      <a:lnTo>
                        <a:pt x="124" y="213"/>
                      </a:lnTo>
                      <a:lnTo>
                        <a:pt x="102" y="229"/>
                      </a:lnTo>
                      <a:lnTo>
                        <a:pt x="76" y="233"/>
                      </a:lnTo>
                      <a:lnTo>
                        <a:pt x="50" y="229"/>
                      </a:lnTo>
                      <a:lnTo>
                        <a:pt x="30" y="215"/>
                      </a:lnTo>
                      <a:lnTo>
                        <a:pt x="14" y="191"/>
                      </a:lnTo>
                      <a:lnTo>
                        <a:pt x="4" y="160"/>
                      </a:lnTo>
                      <a:lnTo>
                        <a:pt x="0" y="118"/>
                      </a:lnTo>
                      <a:lnTo>
                        <a:pt x="2" y="82"/>
                      </a:lnTo>
                      <a:lnTo>
                        <a:pt x="10" y="54"/>
                      </a:lnTo>
                      <a:lnTo>
                        <a:pt x="22" y="30"/>
                      </a:lnTo>
                      <a:lnTo>
                        <a:pt x="38" y="14"/>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49" name="Line 34"/>
                <p:cNvSpPr>
                  <a:spLocks noChangeShapeType="1"/>
                </p:cNvSpPr>
                <p:nvPr/>
              </p:nvSpPr>
              <p:spPr bwMode="auto">
                <a:xfrm>
                  <a:off x="5418138" y="4733925"/>
                  <a:ext cx="0" cy="122238"/>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50" name="Freeform 35"/>
                <p:cNvSpPr>
                  <a:spLocks/>
                </p:cNvSpPr>
                <p:nvPr/>
              </p:nvSpPr>
              <p:spPr bwMode="auto">
                <a:xfrm>
                  <a:off x="5199063" y="5005388"/>
                  <a:ext cx="112712" cy="184150"/>
                </a:xfrm>
                <a:custGeom>
                  <a:avLst/>
                  <a:gdLst>
                    <a:gd name="T0" fmla="*/ 67 w 141"/>
                    <a:gd name="T1" fmla="*/ 0 h 233"/>
                    <a:gd name="T2" fmla="*/ 91 w 141"/>
                    <a:gd name="T3" fmla="*/ 2 h 233"/>
                    <a:gd name="T4" fmla="*/ 109 w 141"/>
                    <a:gd name="T5" fmla="*/ 10 h 233"/>
                    <a:gd name="T6" fmla="*/ 121 w 141"/>
                    <a:gd name="T7" fmla="*/ 24 h 233"/>
                    <a:gd name="T8" fmla="*/ 129 w 141"/>
                    <a:gd name="T9" fmla="*/ 38 h 233"/>
                    <a:gd name="T10" fmla="*/ 131 w 141"/>
                    <a:gd name="T11" fmla="*/ 54 h 233"/>
                    <a:gd name="T12" fmla="*/ 127 w 141"/>
                    <a:gd name="T13" fmla="*/ 76 h 233"/>
                    <a:gd name="T14" fmla="*/ 113 w 141"/>
                    <a:gd name="T15" fmla="*/ 94 h 233"/>
                    <a:gd name="T16" fmla="*/ 89 w 141"/>
                    <a:gd name="T17" fmla="*/ 108 h 233"/>
                    <a:gd name="T18" fmla="*/ 89 w 141"/>
                    <a:gd name="T19" fmla="*/ 108 h 233"/>
                    <a:gd name="T20" fmla="*/ 109 w 141"/>
                    <a:gd name="T21" fmla="*/ 116 h 233"/>
                    <a:gd name="T22" fmla="*/ 125 w 141"/>
                    <a:gd name="T23" fmla="*/ 128 h 233"/>
                    <a:gd name="T24" fmla="*/ 137 w 141"/>
                    <a:gd name="T25" fmla="*/ 144 h 233"/>
                    <a:gd name="T26" fmla="*/ 141 w 141"/>
                    <a:gd name="T27" fmla="*/ 166 h 233"/>
                    <a:gd name="T28" fmla="*/ 137 w 141"/>
                    <a:gd name="T29" fmla="*/ 188 h 233"/>
                    <a:gd name="T30" fmla="*/ 127 w 141"/>
                    <a:gd name="T31" fmla="*/ 205 h 233"/>
                    <a:gd name="T32" fmla="*/ 111 w 141"/>
                    <a:gd name="T33" fmla="*/ 221 h 233"/>
                    <a:gd name="T34" fmla="*/ 87 w 141"/>
                    <a:gd name="T35" fmla="*/ 231 h 233"/>
                    <a:gd name="T36" fmla="*/ 57 w 141"/>
                    <a:gd name="T37" fmla="*/ 233 h 233"/>
                    <a:gd name="T38" fmla="*/ 34 w 141"/>
                    <a:gd name="T39" fmla="*/ 231 h 233"/>
                    <a:gd name="T40" fmla="*/ 14 w 141"/>
                    <a:gd name="T41" fmla="*/ 225 h 233"/>
                    <a:gd name="T42" fmla="*/ 0 w 141"/>
                    <a:gd name="T43" fmla="*/ 219 h 233"/>
                    <a:gd name="T44" fmla="*/ 8 w 141"/>
                    <a:gd name="T45" fmla="*/ 195 h 233"/>
                    <a:gd name="T46" fmla="*/ 20 w 141"/>
                    <a:gd name="T47" fmla="*/ 201 h 233"/>
                    <a:gd name="T48" fmla="*/ 38 w 141"/>
                    <a:gd name="T49" fmla="*/ 207 h 233"/>
                    <a:gd name="T50" fmla="*/ 57 w 141"/>
                    <a:gd name="T51" fmla="*/ 209 h 233"/>
                    <a:gd name="T52" fmla="*/ 77 w 141"/>
                    <a:gd name="T53" fmla="*/ 207 h 233"/>
                    <a:gd name="T54" fmla="*/ 93 w 141"/>
                    <a:gd name="T55" fmla="*/ 199 h 233"/>
                    <a:gd name="T56" fmla="*/ 103 w 141"/>
                    <a:gd name="T57" fmla="*/ 189 h 233"/>
                    <a:gd name="T58" fmla="*/ 107 w 141"/>
                    <a:gd name="T59" fmla="*/ 178 h 233"/>
                    <a:gd name="T60" fmla="*/ 109 w 141"/>
                    <a:gd name="T61" fmla="*/ 166 h 233"/>
                    <a:gd name="T62" fmla="*/ 105 w 141"/>
                    <a:gd name="T63" fmla="*/ 150 h 233"/>
                    <a:gd name="T64" fmla="*/ 97 w 141"/>
                    <a:gd name="T65" fmla="*/ 136 h 233"/>
                    <a:gd name="T66" fmla="*/ 83 w 141"/>
                    <a:gd name="T67" fmla="*/ 128 h 233"/>
                    <a:gd name="T68" fmla="*/ 67 w 141"/>
                    <a:gd name="T69" fmla="*/ 122 h 233"/>
                    <a:gd name="T70" fmla="*/ 52 w 141"/>
                    <a:gd name="T71" fmla="*/ 120 h 233"/>
                    <a:gd name="T72" fmla="*/ 34 w 141"/>
                    <a:gd name="T73" fmla="*/ 120 h 233"/>
                    <a:gd name="T74" fmla="*/ 34 w 141"/>
                    <a:gd name="T75" fmla="*/ 98 h 233"/>
                    <a:gd name="T76" fmla="*/ 52 w 141"/>
                    <a:gd name="T77" fmla="*/ 98 h 233"/>
                    <a:gd name="T78" fmla="*/ 63 w 141"/>
                    <a:gd name="T79" fmla="*/ 96 h 233"/>
                    <a:gd name="T80" fmla="*/ 77 w 141"/>
                    <a:gd name="T81" fmla="*/ 92 h 233"/>
                    <a:gd name="T82" fmla="*/ 89 w 141"/>
                    <a:gd name="T83" fmla="*/ 84 h 233"/>
                    <a:gd name="T84" fmla="*/ 97 w 141"/>
                    <a:gd name="T85" fmla="*/ 74 h 233"/>
                    <a:gd name="T86" fmla="*/ 101 w 141"/>
                    <a:gd name="T87" fmla="*/ 58 h 233"/>
                    <a:gd name="T88" fmla="*/ 99 w 141"/>
                    <a:gd name="T89" fmla="*/ 46 h 233"/>
                    <a:gd name="T90" fmla="*/ 91 w 141"/>
                    <a:gd name="T91" fmla="*/ 34 h 233"/>
                    <a:gd name="T92" fmla="*/ 79 w 141"/>
                    <a:gd name="T93" fmla="*/ 28 h 233"/>
                    <a:gd name="T94" fmla="*/ 61 w 141"/>
                    <a:gd name="T95" fmla="*/ 24 h 233"/>
                    <a:gd name="T96" fmla="*/ 36 w 141"/>
                    <a:gd name="T97" fmla="*/ 30 h 233"/>
                    <a:gd name="T98" fmla="*/ 16 w 141"/>
                    <a:gd name="T99" fmla="*/ 40 h 233"/>
                    <a:gd name="T100" fmla="*/ 8 w 141"/>
                    <a:gd name="T101" fmla="*/ 18 h 233"/>
                    <a:gd name="T102" fmla="*/ 24 w 141"/>
                    <a:gd name="T103" fmla="*/ 8 h 233"/>
                    <a:gd name="T104" fmla="*/ 44 w 141"/>
                    <a:gd name="T105" fmla="*/ 2 h 233"/>
                    <a:gd name="T106" fmla="*/ 67 w 141"/>
                    <a:gd name="T10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1" h="233">
                      <a:moveTo>
                        <a:pt x="67" y="0"/>
                      </a:moveTo>
                      <a:lnTo>
                        <a:pt x="91" y="2"/>
                      </a:lnTo>
                      <a:lnTo>
                        <a:pt x="109" y="10"/>
                      </a:lnTo>
                      <a:lnTo>
                        <a:pt x="121" y="24"/>
                      </a:lnTo>
                      <a:lnTo>
                        <a:pt x="129" y="38"/>
                      </a:lnTo>
                      <a:lnTo>
                        <a:pt x="131" y="54"/>
                      </a:lnTo>
                      <a:lnTo>
                        <a:pt x="127" y="76"/>
                      </a:lnTo>
                      <a:lnTo>
                        <a:pt x="113" y="94"/>
                      </a:lnTo>
                      <a:lnTo>
                        <a:pt x="89" y="108"/>
                      </a:lnTo>
                      <a:lnTo>
                        <a:pt x="89" y="108"/>
                      </a:lnTo>
                      <a:lnTo>
                        <a:pt x="109" y="116"/>
                      </a:lnTo>
                      <a:lnTo>
                        <a:pt x="125" y="128"/>
                      </a:lnTo>
                      <a:lnTo>
                        <a:pt x="137" y="144"/>
                      </a:lnTo>
                      <a:lnTo>
                        <a:pt x="141" y="166"/>
                      </a:lnTo>
                      <a:lnTo>
                        <a:pt x="137" y="188"/>
                      </a:lnTo>
                      <a:lnTo>
                        <a:pt x="127" y="205"/>
                      </a:lnTo>
                      <a:lnTo>
                        <a:pt x="111" y="221"/>
                      </a:lnTo>
                      <a:lnTo>
                        <a:pt x="87" y="231"/>
                      </a:lnTo>
                      <a:lnTo>
                        <a:pt x="57" y="233"/>
                      </a:lnTo>
                      <a:lnTo>
                        <a:pt x="34" y="231"/>
                      </a:lnTo>
                      <a:lnTo>
                        <a:pt x="14" y="225"/>
                      </a:lnTo>
                      <a:lnTo>
                        <a:pt x="0" y="219"/>
                      </a:lnTo>
                      <a:lnTo>
                        <a:pt x="8" y="195"/>
                      </a:lnTo>
                      <a:lnTo>
                        <a:pt x="20" y="201"/>
                      </a:lnTo>
                      <a:lnTo>
                        <a:pt x="38" y="207"/>
                      </a:lnTo>
                      <a:lnTo>
                        <a:pt x="57" y="209"/>
                      </a:lnTo>
                      <a:lnTo>
                        <a:pt x="77" y="207"/>
                      </a:lnTo>
                      <a:lnTo>
                        <a:pt x="93" y="199"/>
                      </a:lnTo>
                      <a:lnTo>
                        <a:pt x="103" y="189"/>
                      </a:lnTo>
                      <a:lnTo>
                        <a:pt x="107" y="178"/>
                      </a:lnTo>
                      <a:lnTo>
                        <a:pt x="109" y="166"/>
                      </a:lnTo>
                      <a:lnTo>
                        <a:pt x="105" y="150"/>
                      </a:lnTo>
                      <a:lnTo>
                        <a:pt x="97" y="136"/>
                      </a:lnTo>
                      <a:lnTo>
                        <a:pt x="83" y="128"/>
                      </a:lnTo>
                      <a:lnTo>
                        <a:pt x="67" y="122"/>
                      </a:lnTo>
                      <a:lnTo>
                        <a:pt x="52" y="120"/>
                      </a:lnTo>
                      <a:lnTo>
                        <a:pt x="34" y="120"/>
                      </a:lnTo>
                      <a:lnTo>
                        <a:pt x="34" y="98"/>
                      </a:lnTo>
                      <a:lnTo>
                        <a:pt x="52" y="98"/>
                      </a:lnTo>
                      <a:lnTo>
                        <a:pt x="63" y="96"/>
                      </a:lnTo>
                      <a:lnTo>
                        <a:pt x="77" y="92"/>
                      </a:lnTo>
                      <a:lnTo>
                        <a:pt x="89" y="84"/>
                      </a:lnTo>
                      <a:lnTo>
                        <a:pt x="97" y="74"/>
                      </a:lnTo>
                      <a:lnTo>
                        <a:pt x="101" y="58"/>
                      </a:lnTo>
                      <a:lnTo>
                        <a:pt x="99" y="46"/>
                      </a:lnTo>
                      <a:lnTo>
                        <a:pt x="91" y="34"/>
                      </a:lnTo>
                      <a:lnTo>
                        <a:pt x="79" y="28"/>
                      </a:lnTo>
                      <a:lnTo>
                        <a:pt x="61" y="24"/>
                      </a:lnTo>
                      <a:lnTo>
                        <a:pt x="36" y="30"/>
                      </a:lnTo>
                      <a:lnTo>
                        <a:pt x="16" y="40"/>
                      </a:lnTo>
                      <a:lnTo>
                        <a:pt x="8" y="18"/>
                      </a:lnTo>
                      <a:lnTo>
                        <a:pt x="24" y="8"/>
                      </a:lnTo>
                      <a:lnTo>
                        <a:pt x="44" y="2"/>
                      </a:lnTo>
                      <a:lnTo>
                        <a:pt x="6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1" name="Freeform 36"/>
                <p:cNvSpPr>
                  <a:spLocks noEditPoints="1"/>
                </p:cNvSpPr>
                <p:nvPr/>
              </p:nvSpPr>
              <p:spPr bwMode="auto">
                <a:xfrm>
                  <a:off x="5351463" y="5005388"/>
                  <a:ext cx="122237" cy="184150"/>
                </a:xfrm>
                <a:custGeom>
                  <a:avLst/>
                  <a:gdLst>
                    <a:gd name="T0" fmla="*/ 78 w 153"/>
                    <a:gd name="T1" fmla="*/ 24 h 233"/>
                    <a:gd name="T2" fmla="*/ 62 w 153"/>
                    <a:gd name="T3" fmla="*/ 28 h 233"/>
                    <a:gd name="T4" fmla="*/ 50 w 153"/>
                    <a:gd name="T5" fmla="*/ 40 h 233"/>
                    <a:gd name="T6" fmla="*/ 40 w 153"/>
                    <a:gd name="T7" fmla="*/ 58 h 233"/>
                    <a:gd name="T8" fmla="*/ 34 w 153"/>
                    <a:gd name="T9" fmla="*/ 84 h 233"/>
                    <a:gd name="T10" fmla="*/ 32 w 153"/>
                    <a:gd name="T11" fmla="*/ 118 h 233"/>
                    <a:gd name="T12" fmla="*/ 34 w 153"/>
                    <a:gd name="T13" fmla="*/ 150 h 233"/>
                    <a:gd name="T14" fmla="*/ 40 w 153"/>
                    <a:gd name="T15" fmla="*/ 176 h 233"/>
                    <a:gd name="T16" fmla="*/ 48 w 153"/>
                    <a:gd name="T17" fmla="*/ 195 h 233"/>
                    <a:gd name="T18" fmla="*/ 62 w 153"/>
                    <a:gd name="T19" fmla="*/ 207 h 233"/>
                    <a:gd name="T20" fmla="*/ 78 w 153"/>
                    <a:gd name="T21" fmla="*/ 211 h 233"/>
                    <a:gd name="T22" fmla="*/ 93 w 153"/>
                    <a:gd name="T23" fmla="*/ 205 h 233"/>
                    <a:gd name="T24" fmla="*/ 105 w 153"/>
                    <a:gd name="T25" fmla="*/ 193 h 233"/>
                    <a:gd name="T26" fmla="*/ 115 w 153"/>
                    <a:gd name="T27" fmla="*/ 174 h 233"/>
                    <a:gd name="T28" fmla="*/ 121 w 153"/>
                    <a:gd name="T29" fmla="*/ 148 h 233"/>
                    <a:gd name="T30" fmla="*/ 123 w 153"/>
                    <a:gd name="T31" fmla="*/ 116 h 233"/>
                    <a:gd name="T32" fmla="*/ 121 w 153"/>
                    <a:gd name="T33" fmla="*/ 86 h 233"/>
                    <a:gd name="T34" fmla="*/ 115 w 153"/>
                    <a:gd name="T35" fmla="*/ 60 h 233"/>
                    <a:gd name="T36" fmla="*/ 107 w 153"/>
                    <a:gd name="T37" fmla="*/ 40 h 233"/>
                    <a:gd name="T38" fmla="*/ 93 w 153"/>
                    <a:gd name="T39" fmla="*/ 28 h 233"/>
                    <a:gd name="T40" fmla="*/ 78 w 153"/>
                    <a:gd name="T41" fmla="*/ 24 h 233"/>
                    <a:gd name="T42" fmla="*/ 80 w 153"/>
                    <a:gd name="T43" fmla="*/ 0 h 233"/>
                    <a:gd name="T44" fmla="*/ 105 w 153"/>
                    <a:gd name="T45" fmla="*/ 4 h 233"/>
                    <a:gd name="T46" fmla="*/ 125 w 153"/>
                    <a:gd name="T47" fmla="*/ 20 h 233"/>
                    <a:gd name="T48" fmla="*/ 141 w 153"/>
                    <a:gd name="T49" fmla="*/ 44 h 233"/>
                    <a:gd name="T50" fmla="*/ 151 w 153"/>
                    <a:gd name="T51" fmla="*/ 76 h 233"/>
                    <a:gd name="T52" fmla="*/ 153 w 153"/>
                    <a:gd name="T53" fmla="*/ 114 h 233"/>
                    <a:gd name="T54" fmla="*/ 151 w 153"/>
                    <a:gd name="T55" fmla="*/ 158 h 233"/>
                    <a:gd name="T56" fmla="*/ 141 w 153"/>
                    <a:gd name="T57" fmla="*/ 189 h 233"/>
                    <a:gd name="T58" fmla="*/ 123 w 153"/>
                    <a:gd name="T59" fmla="*/ 213 h 233"/>
                    <a:gd name="T60" fmla="*/ 101 w 153"/>
                    <a:gd name="T61" fmla="*/ 229 h 233"/>
                    <a:gd name="T62" fmla="*/ 76 w 153"/>
                    <a:gd name="T63" fmla="*/ 233 h 233"/>
                    <a:gd name="T64" fmla="*/ 50 w 153"/>
                    <a:gd name="T65" fmla="*/ 229 h 233"/>
                    <a:gd name="T66" fmla="*/ 30 w 153"/>
                    <a:gd name="T67" fmla="*/ 215 h 233"/>
                    <a:gd name="T68" fmla="*/ 14 w 153"/>
                    <a:gd name="T69" fmla="*/ 191 h 233"/>
                    <a:gd name="T70" fmla="*/ 4 w 153"/>
                    <a:gd name="T71" fmla="*/ 160 h 233"/>
                    <a:gd name="T72" fmla="*/ 0 w 153"/>
                    <a:gd name="T73" fmla="*/ 118 h 233"/>
                    <a:gd name="T74" fmla="*/ 2 w 153"/>
                    <a:gd name="T75" fmla="*/ 82 h 233"/>
                    <a:gd name="T76" fmla="*/ 10 w 153"/>
                    <a:gd name="T77" fmla="*/ 54 h 233"/>
                    <a:gd name="T78" fmla="*/ 22 w 153"/>
                    <a:gd name="T79" fmla="*/ 30 h 233"/>
                    <a:gd name="T80" fmla="*/ 38 w 153"/>
                    <a:gd name="T81" fmla="*/ 14 h 233"/>
                    <a:gd name="T82" fmla="*/ 58 w 153"/>
                    <a:gd name="T83" fmla="*/ 4 h 233"/>
                    <a:gd name="T84" fmla="*/ 80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8" y="24"/>
                      </a:moveTo>
                      <a:lnTo>
                        <a:pt x="62" y="28"/>
                      </a:lnTo>
                      <a:lnTo>
                        <a:pt x="50" y="40"/>
                      </a:lnTo>
                      <a:lnTo>
                        <a:pt x="40" y="58"/>
                      </a:lnTo>
                      <a:lnTo>
                        <a:pt x="34" y="84"/>
                      </a:lnTo>
                      <a:lnTo>
                        <a:pt x="32" y="118"/>
                      </a:lnTo>
                      <a:lnTo>
                        <a:pt x="34" y="150"/>
                      </a:lnTo>
                      <a:lnTo>
                        <a:pt x="40" y="176"/>
                      </a:lnTo>
                      <a:lnTo>
                        <a:pt x="48" y="195"/>
                      </a:lnTo>
                      <a:lnTo>
                        <a:pt x="62" y="207"/>
                      </a:lnTo>
                      <a:lnTo>
                        <a:pt x="78" y="211"/>
                      </a:lnTo>
                      <a:lnTo>
                        <a:pt x="93" y="205"/>
                      </a:lnTo>
                      <a:lnTo>
                        <a:pt x="105" y="193"/>
                      </a:lnTo>
                      <a:lnTo>
                        <a:pt x="115" y="174"/>
                      </a:lnTo>
                      <a:lnTo>
                        <a:pt x="121" y="148"/>
                      </a:lnTo>
                      <a:lnTo>
                        <a:pt x="123" y="116"/>
                      </a:lnTo>
                      <a:lnTo>
                        <a:pt x="121" y="86"/>
                      </a:lnTo>
                      <a:lnTo>
                        <a:pt x="115" y="60"/>
                      </a:lnTo>
                      <a:lnTo>
                        <a:pt x="107" y="40"/>
                      </a:lnTo>
                      <a:lnTo>
                        <a:pt x="93" y="28"/>
                      </a:lnTo>
                      <a:lnTo>
                        <a:pt x="78" y="24"/>
                      </a:lnTo>
                      <a:close/>
                      <a:moveTo>
                        <a:pt x="80" y="0"/>
                      </a:moveTo>
                      <a:lnTo>
                        <a:pt x="105" y="4"/>
                      </a:lnTo>
                      <a:lnTo>
                        <a:pt x="125" y="20"/>
                      </a:lnTo>
                      <a:lnTo>
                        <a:pt x="141" y="44"/>
                      </a:lnTo>
                      <a:lnTo>
                        <a:pt x="151" y="76"/>
                      </a:lnTo>
                      <a:lnTo>
                        <a:pt x="153" y="114"/>
                      </a:lnTo>
                      <a:lnTo>
                        <a:pt x="151" y="158"/>
                      </a:lnTo>
                      <a:lnTo>
                        <a:pt x="141" y="189"/>
                      </a:lnTo>
                      <a:lnTo>
                        <a:pt x="123" y="213"/>
                      </a:lnTo>
                      <a:lnTo>
                        <a:pt x="101" y="229"/>
                      </a:lnTo>
                      <a:lnTo>
                        <a:pt x="76" y="233"/>
                      </a:lnTo>
                      <a:lnTo>
                        <a:pt x="50" y="229"/>
                      </a:lnTo>
                      <a:lnTo>
                        <a:pt x="30" y="215"/>
                      </a:lnTo>
                      <a:lnTo>
                        <a:pt x="14" y="191"/>
                      </a:lnTo>
                      <a:lnTo>
                        <a:pt x="4" y="160"/>
                      </a:lnTo>
                      <a:lnTo>
                        <a:pt x="0" y="118"/>
                      </a:lnTo>
                      <a:lnTo>
                        <a:pt x="2" y="82"/>
                      </a:lnTo>
                      <a:lnTo>
                        <a:pt x="10" y="54"/>
                      </a:lnTo>
                      <a:lnTo>
                        <a:pt x="22" y="30"/>
                      </a:lnTo>
                      <a:lnTo>
                        <a:pt x="38" y="14"/>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2" name="Freeform 37"/>
                <p:cNvSpPr>
                  <a:spLocks noEditPoints="1"/>
                </p:cNvSpPr>
                <p:nvPr/>
              </p:nvSpPr>
              <p:spPr bwMode="auto">
                <a:xfrm>
                  <a:off x="5503863" y="5005388"/>
                  <a:ext cx="122237" cy="184150"/>
                </a:xfrm>
                <a:custGeom>
                  <a:avLst/>
                  <a:gdLst>
                    <a:gd name="T0" fmla="*/ 78 w 153"/>
                    <a:gd name="T1" fmla="*/ 24 h 233"/>
                    <a:gd name="T2" fmla="*/ 62 w 153"/>
                    <a:gd name="T3" fmla="*/ 28 h 233"/>
                    <a:gd name="T4" fmla="*/ 50 w 153"/>
                    <a:gd name="T5" fmla="*/ 40 h 233"/>
                    <a:gd name="T6" fmla="*/ 40 w 153"/>
                    <a:gd name="T7" fmla="*/ 58 h 233"/>
                    <a:gd name="T8" fmla="*/ 34 w 153"/>
                    <a:gd name="T9" fmla="*/ 84 h 233"/>
                    <a:gd name="T10" fmla="*/ 32 w 153"/>
                    <a:gd name="T11" fmla="*/ 118 h 233"/>
                    <a:gd name="T12" fmla="*/ 34 w 153"/>
                    <a:gd name="T13" fmla="*/ 150 h 233"/>
                    <a:gd name="T14" fmla="*/ 40 w 153"/>
                    <a:gd name="T15" fmla="*/ 176 h 233"/>
                    <a:gd name="T16" fmla="*/ 50 w 153"/>
                    <a:gd name="T17" fmla="*/ 195 h 233"/>
                    <a:gd name="T18" fmla="*/ 62 w 153"/>
                    <a:gd name="T19" fmla="*/ 207 h 233"/>
                    <a:gd name="T20" fmla="*/ 78 w 153"/>
                    <a:gd name="T21" fmla="*/ 211 h 233"/>
                    <a:gd name="T22" fmla="*/ 94 w 153"/>
                    <a:gd name="T23" fmla="*/ 205 h 233"/>
                    <a:gd name="T24" fmla="*/ 108 w 153"/>
                    <a:gd name="T25" fmla="*/ 193 h 233"/>
                    <a:gd name="T26" fmla="*/ 115 w 153"/>
                    <a:gd name="T27" fmla="*/ 174 h 233"/>
                    <a:gd name="T28" fmla="*/ 121 w 153"/>
                    <a:gd name="T29" fmla="*/ 148 h 233"/>
                    <a:gd name="T30" fmla="*/ 123 w 153"/>
                    <a:gd name="T31" fmla="*/ 116 h 233"/>
                    <a:gd name="T32" fmla="*/ 121 w 153"/>
                    <a:gd name="T33" fmla="*/ 86 h 233"/>
                    <a:gd name="T34" fmla="*/ 115 w 153"/>
                    <a:gd name="T35" fmla="*/ 60 h 233"/>
                    <a:gd name="T36" fmla="*/ 108 w 153"/>
                    <a:gd name="T37" fmla="*/ 40 h 233"/>
                    <a:gd name="T38" fmla="*/ 94 w 153"/>
                    <a:gd name="T39" fmla="*/ 28 h 233"/>
                    <a:gd name="T40" fmla="*/ 78 w 153"/>
                    <a:gd name="T41" fmla="*/ 24 h 233"/>
                    <a:gd name="T42" fmla="*/ 80 w 153"/>
                    <a:gd name="T43" fmla="*/ 0 h 233"/>
                    <a:gd name="T44" fmla="*/ 106 w 153"/>
                    <a:gd name="T45" fmla="*/ 4 h 233"/>
                    <a:gd name="T46" fmla="*/ 125 w 153"/>
                    <a:gd name="T47" fmla="*/ 20 h 233"/>
                    <a:gd name="T48" fmla="*/ 141 w 153"/>
                    <a:gd name="T49" fmla="*/ 44 h 233"/>
                    <a:gd name="T50" fmla="*/ 151 w 153"/>
                    <a:gd name="T51" fmla="*/ 76 h 233"/>
                    <a:gd name="T52" fmla="*/ 153 w 153"/>
                    <a:gd name="T53" fmla="*/ 114 h 233"/>
                    <a:gd name="T54" fmla="*/ 151 w 153"/>
                    <a:gd name="T55" fmla="*/ 158 h 233"/>
                    <a:gd name="T56" fmla="*/ 141 w 153"/>
                    <a:gd name="T57" fmla="*/ 189 h 233"/>
                    <a:gd name="T58" fmla="*/ 125 w 153"/>
                    <a:gd name="T59" fmla="*/ 213 h 233"/>
                    <a:gd name="T60" fmla="*/ 104 w 153"/>
                    <a:gd name="T61" fmla="*/ 229 h 233"/>
                    <a:gd name="T62" fmla="*/ 76 w 153"/>
                    <a:gd name="T63" fmla="*/ 233 h 233"/>
                    <a:gd name="T64" fmla="*/ 52 w 153"/>
                    <a:gd name="T65" fmla="*/ 229 h 233"/>
                    <a:gd name="T66" fmla="*/ 30 w 153"/>
                    <a:gd name="T67" fmla="*/ 215 h 233"/>
                    <a:gd name="T68" fmla="*/ 14 w 153"/>
                    <a:gd name="T69" fmla="*/ 191 h 233"/>
                    <a:gd name="T70" fmla="*/ 4 w 153"/>
                    <a:gd name="T71" fmla="*/ 160 h 233"/>
                    <a:gd name="T72" fmla="*/ 0 w 153"/>
                    <a:gd name="T73" fmla="*/ 118 h 233"/>
                    <a:gd name="T74" fmla="*/ 4 w 153"/>
                    <a:gd name="T75" fmla="*/ 82 h 233"/>
                    <a:gd name="T76" fmla="*/ 10 w 153"/>
                    <a:gd name="T77" fmla="*/ 54 h 233"/>
                    <a:gd name="T78" fmla="*/ 22 w 153"/>
                    <a:gd name="T79" fmla="*/ 30 h 233"/>
                    <a:gd name="T80" fmla="*/ 38 w 153"/>
                    <a:gd name="T81" fmla="*/ 14 h 233"/>
                    <a:gd name="T82" fmla="*/ 58 w 153"/>
                    <a:gd name="T83" fmla="*/ 4 h 233"/>
                    <a:gd name="T84" fmla="*/ 80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8" y="24"/>
                      </a:moveTo>
                      <a:lnTo>
                        <a:pt x="62" y="28"/>
                      </a:lnTo>
                      <a:lnTo>
                        <a:pt x="50" y="40"/>
                      </a:lnTo>
                      <a:lnTo>
                        <a:pt x="40" y="58"/>
                      </a:lnTo>
                      <a:lnTo>
                        <a:pt x="34" y="84"/>
                      </a:lnTo>
                      <a:lnTo>
                        <a:pt x="32" y="118"/>
                      </a:lnTo>
                      <a:lnTo>
                        <a:pt x="34" y="150"/>
                      </a:lnTo>
                      <a:lnTo>
                        <a:pt x="40" y="176"/>
                      </a:lnTo>
                      <a:lnTo>
                        <a:pt x="50" y="195"/>
                      </a:lnTo>
                      <a:lnTo>
                        <a:pt x="62" y="207"/>
                      </a:lnTo>
                      <a:lnTo>
                        <a:pt x="78" y="211"/>
                      </a:lnTo>
                      <a:lnTo>
                        <a:pt x="94" y="205"/>
                      </a:lnTo>
                      <a:lnTo>
                        <a:pt x="108" y="193"/>
                      </a:lnTo>
                      <a:lnTo>
                        <a:pt x="115" y="174"/>
                      </a:lnTo>
                      <a:lnTo>
                        <a:pt x="121" y="148"/>
                      </a:lnTo>
                      <a:lnTo>
                        <a:pt x="123" y="116"/>
                      </a:lnTo>
                      <a:lnTo>
                        <a:pt x="121" y="86"/>
                      </a:lnTo>
                      <a:lnTo>
                        <a:pt x="115" y="60"/>
                      </a:lnTo>
                      <a:lnTo>
                        <a:pt x="108" y="40"/>
                      </a:lnTo>
                      <a:lnTo>
                        <a:pt x="94" y="28"/>
                      </a:lnTo>
                      <a:lnTo>
                        <a:pt x="78" y="24"/>
                      </a:lnTo>
                      <a:close/>
                      <a:moveTo>
                        <a:pt x="80" y="0"/>
                      </a:moveTo>
                      <a:lnTo>
                        <a:pt x="106" y="4"/>
                      </a:lnTo>
                      <a:lnTo>
                        <a:pt x="125" y="20"/>
                      </a:lnTo>
                      <a:lnTo>
                        <a:pt x="141" y="44"/>
                      </a:lnTo>
                      <a:lnTo>
                        <a:pt x="151" y="76"/>
                      </a:lnTo>
                      <a:lnTo>
                        <a:pt x="153" y="114"/>
                      </a:lnTo>
                      <a:lnTo>
                        <a:pt x="151" y="158"/>
                      </a:lnTo>
                      <a:lnTo>
                        <a:pt x="141" y="189"/>
                      </a:lnTo>
                      <a:lnTo>
                        <a:pt x="125" y="213"/>
                      </a:lnTo>
                      <a:lnTo>
                        <a:pt x="104" y="229"/>
                      </a:lnTo>
                      <a:lnTo>
                        <a:pt x="76" y="233"/>
                      </a:lnTo>
                      <a:lnTo>
                        <a:pt x="52" y="229"/>
                      </a:lnTo>
                      <a:lnTo>
                        <a:pt x="30" y="215"/>
                      </a:lnTo>
                      <a:lnTo>
                        <a:pt x="14" y="191"/>
                      </a:lnTo>
                      <a:lnTo>
                        <a:pt x="4" y="160"/>
                      </a:lnTo>
                      <a:lnTo>
                        <a:pt x="0" y="118"/>
                      </a:lnTo>
                      <a:lnTo>
                        <a:pt x="4" y="82"/>
                      </a:lnTo>
                      <a:lnTo>
                        <a:pt x="10" y="54"/>
                      </a:lnTo>
                      <a:lnTo>
                        <a:pt x="22" y="30"/>
                      </a:lnTo>
                      <a:lnTo>
                        <a:pt x="38" y="14"/>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3" name="Freeform 38"/>
                <p:cNvSpPr>
                  <a:spLocks/>
                </p:cNvSpPr>
                <p:nvPr/>
              </p:nvSpPr>
              <p:spPr bwMode="auto">
                <a:xfrm>
                  <a:off x="3376613" y="5345113"/>
                  <a:ext cx="136525" cy="185738"/>
                </a:xfrm>
                <a:custGeom>
                  <a:avLst/>
                  <a:gdLst>
                    <a:gd name="T0" fmla="*/ 0 w 173"/>
                    <a:gd name="T1" fmla="*/ 0 h 235"/>
                    <a:gd name="T2" fmla="*/ 173 w 173"/>
                    <a:gd name="T3" fmla="*/ 0 h 235"/>
                    <a:gd name="T4" fmla="*/ 173 w 173"/>
                    <a:gd name="T5" fmla="*/ 26 h 235"/>
                    <a:gd name="T6" fmla="*/ 102 w 173"/>
                    <a:gd name="T7" fmla="*/ 26 h 235"/>
                    <a:gd name="T8" fmla="*/ 102 w 173"/>
                    <a:gd name="T9" fmla="*/ 235 h 235"/>
                    <a:gd name="T10" fmla="*/ 72 w 173"/>
                    <a:gd name="T11" fmla="*/ 235 h 235"/>
                    <a:gd name="T12" fmla="*/ 72 w 173"/>
                    <a:gd name="T13" fmla="*/ 26 h 235"/>
                    <a:gd name="T14" fmla="*/ 0 w 173"/>
                    <a:gd name="T15" fmla="*/ 26 h 235"/>
                    <a:gd name="T16" fmla="*/ 0 w 173"/>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35">
                      <a:moveTo>
                        <a:pt x="0" y="0"/>
                      </a:moveTo>
                      <a:lnTo>
                        <a:pt x="173" y="0"/>
                      </a:lnTo>
                      <a:lnTo>
                        <a:pt x="173" y="26"/>
                      </a:lnTo>
                      <a:lnTo>
                        <a:pt x="102" y="26"/>
                      </a:lnTo>
                      <a:lnTo>
                        <a:pt x="102" y="235"/>
                      </a:lnTo>
                      <a:lnTo>
                        <a:pt x="72" y="235"/>
                      </a:lnTo>
                      <a:lnTo>
                        <a:pt x="72" y="26"/>
                      </a:lnTo>
                      <a:lnTo>
                        <a:pt x="0" y="26"/>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4" name="Freeform 39"/>
                <p:cNvSpPr>
                  <a:spLocks/>
                </p:cNvSpPr>
                <p:nvPr/>
              </p:nvSpPr>
              <p:spPr bwMode="auto">
                <a:xfrm>
                  <a:off x="3530600" y="5394325"/>
                  <a:ext cx="66675" cy="136525"/>
                </a:xfrm>
                <a:custGeom>
                  <a:avLst/>
                  <a:gdLst>
                    <a:gd name="T0" fmla="*/ 76 w 84"/>
                    <a:gd name="T1" fmla="*/ 0 h 173"/>
                    <a:gd name="T2" fmla="*/ 80 w 84"/>
                    <a:gd name="T3" fmla="*/ 0 h 173"/>
                    <a:gd name="T4" fmla="*/ 84 w 84"/>
                    <a:gd name="T5" fmla="*/ 0 h 173"/>
                    <a:gd name="T6" fmla="*/ 84 w 84"/>
                    <a:gd name="T7" fmla="*/ 30 h 173"/>
                    <a:gd name="T8" fmla="*/ 80 w 84"/>
                    <a:gd name="T9" fmla="*/ 30 h 173"/>
                    <a:gd name="T10" fmla="*/ 74 w 84"/>
                    <a:gd name="T11" fmla="*/ 30 h 173"/>
                    <a:gd name="T12" fmla="*/ 54 w 84"/>
                    <a:gd name="T13" fmla="*/ 34 h 173"/>
                    <a:gd name="T14" fmla="*/ 40 w 84"/>
                    <a:gd name="T15" fmla="*/ 48 h 173"/>
                    <a:gd name="T16" fmla="*/ 32 w 84"/>
                    <a:gd name="T17" fmla="*/ 68 h 173"/>
                    <a:gd name="T18" fmla="*/ 32 w 84"/>
                    <a:gd name="T19" fmla="*/ 76 h 173"/>
                    <a:gd name="T20" fmla="*/ 32 w 84"/>
                    <a:gd name="T21" fmla="*/ 82 h 173"/>
                    <a:gd name="T22" fmla="*/ 32 w 84"/>
                    <a:gd name="T23" fmla="*/ 173 h 173"/>
                    <a:gd name="T24" fmla="*/ 2 w 84"/>
                    <a:gd name="T25" fmla="*/ 173 h 173"/>
                    <a:gd name="T26" fmla="*/ 2 w 84"/>
                    <a:gd name="T27" fmla="*/ 56 h 173"/>
                    <a:gd name="T28" fmla="*/ 0 w 84"/>
                    <a:gd name="T29" fmla="*/ 28 h 173"/>
                    <a:gd name="T30" fmla="*/ 0 w 84"/>
                    <a:gd name="T31" fmla="*/ 4 h 173"/>
                    <a:gd name="T32" fmla="*/ 26 w 84"/>
                    <a:gd name="T33" fmla="*/ 4 h 173"/>
                    <a:gd name="T34" fmla="*/ 28 w 84"/>
                    <a:gd name="T35" fmla="*/ 38 h 173"/>
                    <a:gd name="T36" fmla="*/ 30 w 84"/>
                    <a:gd name="T37" fmla="*/ 38 h 173"/>
                    <a:gd name="T38" fmla="*/ 40 w 84"/>
                    <a:gd name="T39" fmla="*/ 18 h 173"/>
                    <a:gd name="T40" fmla="*/ 56 w 84"/>
                    <a:gd name="T41" fmla="*/ 4 h 173"/>
                    <a:gd name="T42" fmla="*/ 76 w 84"/>
                    <a:gd name="T43"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173">
                      <a:moveTo>
                        <a:pt x="76" y="0"/>
                      </a:moveTo>
                      <a:lnTo>
                        <a:pt x="80" y="0"/>
                      </a:lnTo>
                      <a:lnTo>
                        <a:pt x="84" y="0"/>
                      </a:lnTo>
                      <a:lnTo>
                        <a:pt x="84" y="30"/>
                      </a:lnTo>
                      <a:lnTo>
                        <a:pt x="80" y="30"/>
                      </a:lnTo>
                      <a:lnTo>
                        <a:pt x="74" y="30"/>
                      </a:lnTo>
                      <a:lnTo>
                        <a:pt x="54" y="34"/>
                      </a:lnTo>
                      <a:lnTo>
                        <a:pt x="40" y="48"/>
                      </a:lnTo>
                      <a:lnTo>
                        <a:pt x="32" y="68"/>
                      </a:lnTo>
                      <a:lnTo>
                        <a:pt x="32" y="76"/>
                      </a:lnTo>
                      <a:lnTo>
                        <a:pt x="32" y="82"/>
                      </a:lnTo>
                      <a:lnTo>
                        <a:pt x="32" y="173"/>
                      </a:lnTo>
                      <a:lnTo>
                        <a:pt x="2" y="173"/>
                      </a:lnTo>
                      <a:lnTo>
                        <a:pt x="2" y="56"/>
                      </a:lnTo>
                      <a:lnTo>
                        <a:pt x="0" y="28"/>
                      </a:lnTo>
                      <a:lnTo>
                        <a:pt x="0" y="4"/>
                      </a:lnTo>
                      <a:lnTo>
                        <a:pt x="26" y="4"/>
                      </a:lnTo>
                      <a:lnTo>
                        <a:pt x="28" y="38"/>
                      </a:lnTo>
                      <a:lnTo>
                        <a:pt x="30" y="38"/>
                      </a:lnTo>
                      <a:lnTo>
                        <a:pt x="40" y="18"/>
                      </a:lnTo>
                      <a:lnTo>
                        <a:pt x="56" y="4"/>
                      </a:lnTo>
                      <a:lnTo>
                        <a:pt x="7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5" name="Freeform 40"/>
                <p:cNvSpPr>
                  <a:spLocks noEditPoints="1"/>
                </p:cNvSpPr>
                <p:nvPr/>
              </p:nvSpPr>
              <p:spPr bwMode="auto">
                <a:xfrm>
                  <a:off x="3625850" y="5343525"/>
                  <a:ext cx="30162" cy="187325"/>
                </a:xfrm>
                <a:custGeom>
                  <a:avLst/>
                  <a:gdLst>
                    <a:gd name="T0" fmla="*/ 4 w 38"/>
                    <a:gd name="T1" fmla="*/ 68 h 237"/>
                    <a:gd name="T2" fmla="*/ 34 w 38"/>
                    <a:gd name="T3" fmla="*/ 68 h 237"/>
                    <a:gd name="T4" fmla="*/ 34 w 38"/>
                    <a:gd name="T5" fmla="*/ 237 h 237"/>
                    <a:gd name="T6" fmla="*/ 4 w 38"/>
                    <a:gd name="T7" fmla="*/ 237 h 237"/>
                    <a:gd name="T8" fmla="*/ 4 w 38"/>
                    <a:gd name="T9" fmla="*/ 68 h 237"/>
                    <a:gd name="T10" fmla="*/ 18 w 38"/>
                    <a:gd name="T11" fmla="*/ 0 h 237"/>
                    <a:gd name="T12" fmla="*/ 24 w 38"/>
                    <a:gd name="T13" fmla="*/ 2 h 237"/>
                    <a:gd name="T14" fmla="*/ 30 w 38"/>
                    <a:gd name="T15" fmla="*/ 4 h 237"/>
                    <a:gd name="T16" fmla="*/ 34 w 38"/>
                    <a:gd name="T17" fmla="*/ 8 h 237"/>
                    <a:gd name="T18" fmla="*/ 36 w 38"/>
                    <a:gd name="T19" fmla="*/ 14 h 237"/>
                    <a:gd name="T20" fmla="*/ 38 w 38"/>
                    <a:gd name="T21" fmla="*/ 20 h 237"/>
                    <a:gd name="T22" fmla="*/ 36 w 38"/>
                    <a:gd name="T23" fmla="*/ 26 h 237"/>
                    <a:gd name="T24" fmla="*/ 34 w 38"/>
                    <a:gd name="T25" fmla="*/ 32 h 237"/>
                    <a:gd name="T26" fmla="*/ 30 w 38"/>
                    <a:gd name="T27" fmla="*/ 36 h 237"/>
                    <a:gd name="T28" fmla="*/ 24 w 38"/>
                    <a:gd name="T29" fmla="*/ 38 h 237"/>
                    <a:gd name="T30" fmla="*/ 18 w 38"/>
                    <a:gd name="T31" fmla="*/ 40 h 237"/>
                    <a:gd name="T32" fmla="*/ 12 w 38"/>
                    <a:gd name="T33" fmla="*/ 38 h 237"/>
                    <a:gd name="T34" fmla="*/ 6 w 38"/>
                    <a:gd name="T35" fmla="*/ 36 h 237"/>
                    <a:gd name="T36" fmla="*/ 2 w 38"/>
                    <a:gd name="T37" fmla="*/ 32 h 237"/>
                    <a:gd name="T38" fmla="*/ 0 w 38"/>
                    <a:gd name="T39" fmla="*/ 26 h 237"/>
                    <a:gd name="T40" fmla="*/ 0 w 38"/>
                    <a:gd name="T41" fmla="*/ 20 h 237"/>
                    <a:gd name="T42" fmla="*/ 0 w 38"/>
                    <a:gd name="T43" fmla="*/ 14 h 237"/>
                    <a:gd name="T44" fmla="*/ 2 w 38"/>
                    <a:gd name="T45" fmla="*/ 8 h 237"/>
                    <a:gd name="T46" fmla="*/ 6 w 38"/>
                    <a:gd name="T47" fmla="*/ 4 h 237"/>
                    <a:gd name="T48" fmla="*/ 12 w 38"/>
                    <a:gd name="T49" fmla="*/ 2 h 237"/>
                    <a:gd name="T50" fmla="*/ 18 w 38"/>
                    <a:gd name="T51"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237">
                      <a:moveTo>
                        <a:pt x="4" y="68"/>
                      </a:moveTo>
                      <a:lnTo>
                        <a:pt x="34" y="68"/>
                      </a:lnTo>
                      <a:lnTo>
                        <a:pt x="34" y="237"/>
                      </a:lnTo>
                      <a:lnTo>
                        <a:pt x="4" y="237"/>
                      </a:lnTo>
                      <a:lnTo>
                        <a:pt x="4" y="68"/>
                      </a:lnTo>
                      <a:close/>
                      <a:moveTo>
                        <a:pt x="18" y="0"/>
                      </a:moveTo>
                      <a:lnTo>
                        <a:pt x="24" y="2"/>
                      </a:lnTo>
                      <a:lnTo>
                        <a:pt x="30" y="4"/>
                      </a:lnTo>
                      <a:lnTo>
                        <a:pt x="34" y="8"/>
                      </a:lnTo>
                      <a:lnTo>
                        <a:pt x="36" y="14"/>
                      </a:lnTo>
                      <a:lnTo>
                        <a:pt x="38" y="20"/>
                      </a:lnTo>
                      <a:lnTo>
                        <a:pt x="36" y="26"/>
                      </a:lnTo>
                      <a:lnTo>
                        <a:pt x="34" y="32"/>
                      </a:lnTo>
                      <a:lnTo>
                        <a:pt x="30" y="36"/>
                      </a:lnTo>
                      <a:lnTo>
                        <a:pt x="24" y="38"/>
                      </a:lnTo>
                      <a:lnTo>
                        <a:pt x="18" y="40"/>
                      </a:lnTo>
                      <a:lnTo>
                        <a:pt x="12" y="38"/>
                      </a:lnTo>
                      <a:lnTo>
                        <a:pt x="6" y="36"/>
                      </a:lnTo>
                      <a:lnTo>
                        <a:pt x="2" y="32"/>
                      </a:lnTo>
                      <a:lnTo>
                        <a:pt x="0" y="26"/>
                      </a:lnTo>
                      <a:lnTo>
                        <a:pt x="0" y="20"/>
                      </a:lnTo>
                      <a:lnTo>
                        <a:pt x="0" y="14"/>
                      </a:lnTo>
                      <a:lnTo>
                        <a:pt x="2" y="8"/>
                      </a:lnTo>
                      <a:lnTo>
                        <a:pt x="6" y="4"/>
                      </a:lnTo>
                      <a:lnTo>
                        <a:pt x="12" y="2"/>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6" name="Freeform 41"/>
                <p:cNvSpPr>
                  <a:spLocks noEditPoints="1"/>
                </p:cNvSpPr>
                <p:nvPr/>
              </p:nvSpPr>
              <p:spPr bwMode="auto">
                <a:xfrm>
                  <a:off x="3679825" y="5394325"/>
                  <a:ext cx="104775" cy="138113"/>
                </a:xfrm>
                <a:custGeom>
                  <a:avLst/>
                  <a:gdLst>
                    <a:gd name="T0" fmla="*/ 102 w 134"/>
                    <a:gd name="T1" fmla="*/ 86 h 175"/>
                    <a:gd name="T2" fmla="*/ 82 w 134"/>
                    <a:gd name="T3" fmla="*/ 88 h 175"/>
                    <a:gd name="T4" fmla="*/ 62 w 134"/>
                    <a:gd name="T5" fmla="*/ 90 h 175"/>
                    <a:gd name="T6" fmla="*/ 46 w 134"/>
                    <a:gd name="T7" fmla="*/ 96 h 175"/>
                    <a:gd name="T8" fmla="*/ 34 w 134"/>
                    <a:gd name="T9" fmla="*/ 108 h 175"/>
                    <a:gd name="T10" fmla="*/ 30 w 134"/>
                    <a:gd name="T11" fmla="*/ 124 h 175"/>
                    <a:gd name="T12" fmla="*/ 32 w 134"/>
                    <a:gd name="T13" fmla="*/ 132 h 175"/>
                    <a:gd name="T14" fmla="*/ 34 w 134"/>
                    <a:gd name="T15" fmla="*/ 140 h 175"/>
                    <a:gd name="T16" fmla="*/ 36 w 134"/>
                    <a:gd name="T17" fmla="*/ 144 h 175"/>
                    <a:gd name="T18" fmla="*/ 42 w 134"/>
                    <a:gd name="T19" fmla="*/ 147 h 175"/>
                    <a:gd name="T20" fmla="*/ 46 w 134"/>
                    <a:gd name="T21" fmla="*/ 151 h 175"/>
                    <a:gd name="T22" fmla="*/ 52 w 134"/>
                    <a:gd name="T23" fmla="*/ 153 h 175"/>
                    <a:gd name="T24" fmla="*/ 58 w 134"/>
                    <a:gd name="T25" fmla="*/ 153 h 175"/>
                    <a:gd name="T26" fmla="*/ 78 w 134"/>
                    <a:gd name="T27" fmla="*/ 149 h 175"/>
                    <a:gd name="T28" fmla="*/ 92 w 134"/>
                    <a:gd name="T29" fmla="*/ 140 h 175"/>
                    <a:gd name="T30" fmla="*/ 100 w 134"/>
                    <a:gd name="T31" fmla="*/ 126 h 175"/>
                    <a:gd name="T32" fmla="*/ 102 w 134"/>
                    <a:gd name="T33" fmla="*/ 120 h 175"/>
                    <a:gd name="T34" fmla="*/ 102 w 134"/>
                    <a:gd name="T35" fmla="*/ 116 h 175"/>
                    <a:gd name="T36" fmla="*/ 102 w 134"/>
                    <a:gd name="T37" fmla="*/ 86 h 175"/>
                    <a:gd name="T38" fmla="*/ 68 w 134"/>
                    <a:gd name="T39" fmla="*/ 0 h 175"/>
                    <a:gd name="T40" fmla="*/ 90 w 134"/>
                    <a:gd name="T41" fmla="*/ 4 h 175"/>
                    <a:gd name="T42" fmla="*/ 108 w 134"/>
                    <a:gd name="T43" fmla="*/ 10 h 175"/>
                    <a:gd name="T44" fmla="*/ 118 w 134"/>
                    <a:gd name="T45" fmla="*/ 22 h 175"/>
                    <a:gd name="T46" fmla="*/ 126 w 134"/>
                    <a:gd name="T47" fmla="*/ 36 h 175"/>
                    <a:gd name="T48" fmla="*/ 130 w 134"/>
                    <a:gd name="T49" fmla="*/ 52 h 175"/>
                    <a:gd name="T50" fmla="*/ 132 w 134"/>
                    <a:gd name="T51" fmla="*/ 70 h 175"/>
                    <a:gd name="T52" fmla="*/ 132 w 134"/>
                    <a:gd name="T53" fmla="*/ 132 h 175"/>
                    <a:gd name="T54" fmla="*/ 132 w 134"/>
                    <a:gd name="T55" fmla="*/ 153 h 175"/>
                    <a:gd name="T56" fmla="*/ 134 w 134"/>
                    <a:gd name="T57" fmla="*/ 173 h 175"/>
                    <a:gd name="T58" fmla="*/ 106 w 134"/>
                    <a:gd name="T59" fmla="*/ 173 h 175"/>
                    <a:gd name="T60" fmla="*/ 104 w 134"/>
                    <a:gd name="T61" fmla="*/ 151 h 175"/>
                    <a:gd name="T62" fmla="*/ 104 w 134"/>
                    <a:gd name="T63" fmla="*/ 151 h 175"/>
                    <a:gd name="T64" fmla="*/ 90 w 134"/>
                    <a:gd name="T65" fmla="*/ 163 h 175"/>
                    <a:gd name="T66" fmla="*/ 74 w 134"/>
                    <a:gd name="T67" fmla="*/ 173 h 175"/>
                    <a:gd name="T68" fmla="*/ 52 w 134"/>
                    <a:gd name="T69" fmla="*/ 175 h 175"/>
                    <a:gd name="T70" fmla="*/ 28 w 134"/>
                    <a:gd name="T71" fmla="*/ 171 h 175"/>
                    <a:gd name="T72" fmla="*/ 12 w 134"/>
                    <a:gd name="T73" fmla="*/ 161 h 175"/>
                    <a:gd name="T74" fmla="*/ 2 w 134"/>
                    <a:gd name="T75" fmla="*/ 146 h 175"/>
                    <a:gd name="T76" fmla="*/ 0 w 134"/>
                    <a:gd name="T77" fmla="*/ 128 h 175"/>
                    <a:gd name="T78" fmla="*/ 4 w 134"/>
                    <a:gd name="T79" fmla="*/ 106 h 175"/>
                    <a:gd name="T80" fmla="*/ 16 w 134"/>
                    <a:gd name="T81" fmla="*/ 88 h 175"/>
                    <a:gd name="T82" fmla="*/ 38 w 134"/>
                    <a:gd name="T83" fmla="*/ 76 h 175"/>
                    <a:gd name="T84" fmla="*/ 66 w 134"/>
                    <a:gd name="T85" fmla="*/ 68 h 175"/>
                    <a:gd name="T86" fmla="*/ 102 w 134"/>
                    <a:gd name="T87" fmla="*/ 66 h 175"/>
                    <a:gd name="T88" fmla="*/ 102 w 134"/>
                    <a:gd name="T89" fmla="*/ 62 h 175"/>
                    <a:gd name="T90" fmla="*/ 100 w 134"/>
                    <a:gd name="T91" fmla="*/ 52 h 175"/>
                    <a:gd name="T92" fmla="*/ 98 w 134"/>
                    <a:gd name="T93" fmla="*/ 42 h 175"/>
                    <a:gd name="T94" fmla="*/ 92 w 134"/>
                    <a:gd name="T95" fmla="*/ 32 h 175"/>
                    <a:gd name="T96" fmla="*/ 80 w 134"/>
                    <a:gd name="T97" fmla="*/ 26 h 175"/>
                    <a:gd name="T98" fmla="*/ 62 w 134"/>
                    <a:gd name="T99" fmla="*/ 24 h 175"/>
                    <a:gd name="T100" fmla="*/ 40 w 134"/>
                    <a:gd name="T101" fmla="*/ 26 h 175"/>
                    <a:gd name="T102" fmla="*/ 18 w 134"/>
                    <a:gd name="T103" fmla="*/ 36 h 175"/>
                    <a:gd name="T104" fmla="*/ 12 w 134"/>
                    <a:gd name="T105" fmla="*/ 14 h 175"/>
                    <a:gd name="T106" fmla="*/ 36 w 134"/>
                    <a:gd name="T107" fmla="*/ 4 h 175"/>
                    <a:gd name="T108" fmla="*/ 68 w 134"/>
                    <a:gd name="T10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 h="175">
                      <a:moveTo>
                        <a:pt x="102" y="86"/>
                      </a:moveTo>
                      <a:lnTo>
                        <a:pt x="82" y="88"/>
                      </a:lnTo>
                      <a:lnTo>
                        <a:pt x="62" y="90"/>
                      </a:lnTo>
                      <a:lnTo>
                        <a:pt x="46" y="96"/>
                      </a:lnTo>
                      <a:lnTo>
                        <a:pt x="34" y="108"/>
                      </a:lnTo>
                      <a:lnTo>
                        <a:pt x="30" y="124"/>
                      </a:lnTo>
                      <a:lnTo>
                        <a:pt x="32" y="132"/>
                      </a:lnTo>
                      <a:lnTo>
                        <a:pt x="34" y="140"/>
                      </a:lnTo>
                      <a:lnTo>
                        <a:pt x="36" y="144"/>
                      </a:lnTo>
                      <a:lnTo>
                        <a:pt x="42" y="147"/>
                      </a:lnTo>
                      <a:lnTo>
                        <a:pt x="46" y="151"/>
                      </a:lnTo>
                      <a:lnTo>
                        <a:pt x="52" y="153"/>
                      </a:lnTo>
                      <a:lnTo>
                        <a:pt x="58" y="153"/>
                      </a:lnTo>
                      <a:lnTo>
                        <a:pt x="78" y="149"/>
                      </a:lnTo>
                      <a:lnTo>
                        <a:pt x="92" y="140"/>
                      </a:lnTo>
                      <a:lnTo>
                        <a:pt x="100" y="126"/>
                      </a:lnTo>
                      <a:lnTo>
                        <a:pt x="102" y="120"/>
                      </a:lnTo>
                      <a:lnTo>
                        <a:pt x="102" y="116"/>
                      </a:lnTo>
                      <a:lnTo>
                        <a:pt x="102" y="86"/>
                      </a:lnTo>
                      <a:close/>
                      <a:moveTo>
                        <a:pt x="68" y="0"/>
                      </a:moveTo>
                      <a:lnTo>
                        <a:pt x="90" y="4"/>
                      </a:lnTo>
                      <a:lnTo>
                        <a:pt x="108" y="10"/>
                      </a:lnTo>
                      <a:lnTo>
                        <a:pt x="118" y="22"/>
                      </a:lnTo>
                      <a:lnTo>
                        <a:pt x="126" y="36"/>
                      </a:lnTo>
                      <a:lnTo>
                        <a:pt x="130" y="52"/>
                      </a:lnTo>
                      <a:lnTo>
                        <a:pt x="132" y="70"/>
                      </a:lnTo>
                      <a:lnTo>
                        <a:pt x="132" y="132"/>
                      </a:lnTo>
                      <a:lnTo>
                        <a:pt x="132" y="153"/>
                      </a:lnTo>
                      <a:lnTo>
                        <a:pt x="134" y="173"/>
                      </a:lnTo>
                      <a:lnTo>
                        <a:pt x="106" y="173"/>
                      </a:lnTo>
                      <a:lnTo>
                        <a:pt x="104" y="151"/>
                      </a:lnTo>
                      <a:lnTo>
                        <a:pt x="104" y="151"/>
                      </a:lnTo>
                      <a:lnTo>
                        <a:pt x="90" y="163"/>
                      </a:lnTo>
                      <a:lnTo>
                        <a:pt x="74" y="173"/>
                      </a:lnTo>
                      <a:lnTo>
                        <a:pt x="52" y="175"/>
                      </a:lnTo>
                      <a:lnTo>
                        <a:pt x="28" y="171"/>
                      </a:lnTo>
                      <a:lnTo>
                        <a:pt x="12" y="161"/>
                      </a:lnTo>
                      <a:lnTo>
                        <a:pt x="2" y="146"/>
                      </a:lnTo>
                      <a:lnTo>
                        <a:pt x="0" y="128"/>
                      </a:lnTo>
                      <a:lnTo>
                        <a:pt x="4" y="106"/>
                      </a:lnTo>
                      <a:lnTo>
                        <a:pt x="16" y="88"/>
                      </a:lnTo>
                      <a:lnTo>
                        <a:pt x="38" y="76"/>
                      </a:lnTo>
                      <a:lnTo>
                        <a:pt x="66" y="68"/>
                      </a:lnTo>
                      <a:lnTo>
                        <a:pt x="102" y="66"/>
                      </a:lnTo>
                      <a:lnTo>
                        <a:pt x="102" y="62"/>
                      </a:lnTo>
                      <a:lnTo>
                        <a:pt x="100" y="52"/>
                      </a:lnTo>
                      <a:lnTo>
                        <a:pt x="98" y="42"/>
                      </a:lnTo>
                      <a:lnTo>
                        <a:pt x="92" y="32"/>
                      </a:lnTo>
                      <a:lnTo>
                        <a:pt x="80" y="26"/>
                      </a:lnTo>
                      <a:lnTo>
                        <a:pt x="62" y="24"/>
                      </a:lnTo>
                      <a:lnTo>
                        <a:pt x="40" y="26"/>
                      </a:lnTo>
                      <a:lnTo>
                        <a:pt x="18" y="36"/>
                      </a:lnTo>
                      <a:lnTo>
                        <a:pt x="12" y="14"/>
                      </a:lnTo>
                      <a:lnTo>
                        <a:pt x="36" y="4"/>
                      </a:lnTo>
                      <a:lnTo>
                        <a:pt x="6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57" name="Rectangle 42"/>
                <p:cNvSpPr>
                  <a:spLocks noChangeArrowheads="1"/>
                </p:cNvSpPr>
                <p:nvPr/>
              </p:nvSpPr>
              <p:spPr bwMode="auto">
                <a:xfrm>
                  <a:off x="3841750" y="5334000"/>
                  <a:ext cx="25400" cy="19685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921" name="Group 35920"/>
              <p:cNvGrpSpPr/>
              <p:nvPr/>
            </p:nvGrpSpPr>
            <p:grpSpPr>
              <a:xfrm>
                <a:off x="496888" y="1046163"/>
                <a:ext cx="1200150" cy="3757613"/>
                <a:chOff x="496888" y="1046163"/>
                <a:chExt cx="1200150" cy="3757613"/>
              </a:xfrm>
            </p:grpSpPr>
            <p:sp>
              <p:nvSpPr>
                <p:cNvPr id="17" name="Line 12"/>
                <p:cNvSpPr>
                  <a:spLocks noChangeShapeType="1"/>
                </p:cNvSpPr>
                <p:nvPr/>
              </p:nvSpPr>
              <p:spPr bwMode="auto">
                <a:xfrm flipV="1">
                  <a:off x="1697038" y="1157288"/>
                  <a:ext cx="0" cy="3576638"/>
                </a:xfrm>
                <a:prstGeom prst="line">
                  <a:avLst/>
                </a:prstGeom>
                <a:noFill/>
                <a:ln w="1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58" name="Line 43"/>
                <p:cNvSpPr>
                  <a:spLocks noChangeShapeType="1"/>
                </p:cNvSpPr>
                <p:nvPr/>
              </p:nvSpPr>
              <p:spPr bwMode="auto">
                <a:xfrm flipH="1">
                  <a:off x="1577975" y="4733925"/>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59" name="Rectangle 44"/>
                <p:cNvSpPr>
                  <a:spLocks noChangeArrowheads="1"/>
                </p:cNvSpPr>
                <p:nvPr/>
              </p:nvSpPr>
              <p:spPr bwMode="auto">
                <a:xfrm>
                  <a:off x="904875" y="4718050"/>
                  <a:ext cx="141287"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60" name="Freeform 45"/>
                <p:cNvSpPr>
                  <a:spLocks noEditPoints="1"/>
                </p:cNvSpPr>
                <p:nvPr/>
              </p:nvSpPr>
              <p:spPr bwMode="auto">
                <a:xfrm>
                  <a:off x="1065213" y="4618038"/>
                  <a:ext cx="122237" cy="185738"/>
                </a:xfrm>
                <a:custGeom>
                  <a:avLst/>
                  <a:gdLst>
                    <a:gd name="T0" fmla="*/ 75 w 153"/>
                    <a:gd name="T1" fmla="*/ 23 h 234"/>
                    <a:gd name="T2" fmla="*/ 61 w 153"/>
                    <a:gd name="T3" fmla="*/ 27 h 234"/>
                    <a:gd name="T4" fmla="*/ 47 w 153"/>
                    <a:gd name="T5" fmla="*/ 39 h 234"/>
                    <a:gd name="T6" fmla="*/ 37 w 153"/>
                    <a:gd name="T7" fmla="*/ 57 h 234"/>
                    <a:gd name="T8" fmla="*/ 31 w 153"/>
                    <a:gd name="T9" fmla="*/ 85 h 234"/>
                    <a:gd name="T10" fmla="*/ 29 w 153"/>
                    <a:gd name="T11" fmla="*/ 117 h 234"/>
                    <a:gd name="T12" fmla="*/ 31 w 153"/>
                    <a:gd name="T13" fmla="*/ 151 h 234"/>
                    <a:gd name="T14" fmla="*/ 37 w 153"/>
                    <a:gd name="T15" fmla="*/ 175 h 234"/>
                    <a:gd name="T16" fmla="*/ 47 w 153"/>
                    <a:gd name="T17" fmla="*/ 195 h 234"/>
                    <a:gd name="T18" fmla="*/ 61 w 153"/>
                    <a:gd name="T19" fmla="*/ 207 h 234"/>
                    <a:gd name="T20" fmla="*/ 75 w 153"/>
                    <a:gd name="T21" fmla="*/ 211 h 234"/>
                    <a:gd name="T22" fmla="*/ 93 w 153"/>
                    <a:gd name="T23" fmla="*/ 207 h 234"/>
                    <a:gd name="T24" fmla="*/ 105 w 153"/>
                    <a:gd name="T25" fmla="*/ 193 h 234"/>
                    <a:gd name="T26" fmla="*/ 115 w 153"/>
                    <a:gd name="T27" fmla="*/ 175 h 234"/>
                    <a:gd name="T28" fmla="*/ 119 w 153"/>
                    <a:gd name="T29" fmla="*/ 147 h 234"/>
                    <a:gd name="T30" fmla="*/ 121 w 153"/>
                    <a:gd name="T31" fmla="*/ 115 h 234"/>
                    <a:gd name="T32" fmla="*/ 119 w 153"/>
                    <a:gd name="T33" fmla="*/ 85 h 234"/>
                    <a:gd name="T34" fmla="*/ 115 w 153"/>
                    <a:gd name="T35" fmla="*/ 59 h 234"/>
                    <a:gd name="T36" fmla="*/ 105 w 153"/>
                    <a:gd name="T37" fmla="*/ 39 h 234"/>
                    <a:gd name="T38" fmla="*/ 93 w 153"/>
                    <a:gd name="T39" fmla="*/ 27 h 234"/>
                    <a:gd name="T40" fmla="*/ 75 w 153"/>
                    <a:gd name="T41" fmla="*/ 23 h 234"/>
                    <a:gd name="T42" fmla="*/ 77 w 153"/>
                    <a:gd name="T43" fmla="*/ 0 h 234"/>
                    <a:gd name="T44" fmla="*/ 103 w 153"/>
                    <a:gd name="T45" fmla="*/ 5 h 234"/>
                    <a:gd name="T46" fmla="*/ 125 w 153"/>
                    <a:gd name="T47" fmla="*/ 19 h 234"/>
                    <a:gd name="T48" fmla="*/ 141 w 153"/>
                    <a:gd name="T49" fmla="*/ 43 h 234"/>
                    <a:gd name="T50" fmla="*/ 149 w 153"/>
                    <a:gd name="T51" fmla="*/ 75 h 234"/>
                    <a:gd name="T52" fmla="*/ 153 w 153"/>
                    <a:gd name="T53" fmla="*/ 115 h 234"/>
                    <a:gd name="T54" fmla="*/ 149 w 153"/>
                    <a:gd name="T55" fmla="*/ 157 h 234"/>
                    <a:gd name="T56" fmla="*/ 139 w 153"/>
                    <a:gd name="T57" fmla="*/ 189 h 234"/>
                    <a:gd name="T58" fmla="*/ 123 w 153"/>
                    <a:gd name="T59" fmla="*/ 215 h 234"/>
                    <a:gd name="T60" fmla="*/ 101 w 153"/>
                    <a:gd name="T61" fmla="*/ 228 h 234"/>
                    <a:gd name="T62" fmla="*/ 73 w 153"/>
                    <a:gd name="T63" fmla="*/ 234 h 234"/>
                    <a:gd name="T64" fmla="*/ 49 w 153"/>
                    <a:gd name="T65" fmla="*/ 228 h 234"/>
                    <a:gd name="T66" fmla="*/ 29 w 153"/>
                    <a:gd name="T67" fmla="*/ 215 h 234"/>
                    <a:gd name="T68" fmla="*/ 13 w 153"/>
                    <a:gd name="T69" fmla="*/ 191 h 234"/>
                    <a:gd name="T70" fmla="*/ 4 w 153"/>
                    <a:gd name="T71" fmla="*/ 159 h 234"/>
                    <a:gd name="T72" fmla="*/ 0 w 153"/>
                    <a:gd name="T73" fmla="*/ 117 h 234"/>
                    <a:gd name="T74" fmla="*/ 2 w 153"/>
                    <a:gd name="T75" fmla="*/ 83 h 234"/>
                    <a:gd name="T76" fmla="*/ 9 w 153"/>
                    <a:gd name="T77" fmla="*/ 53 h 234"/>
                    <a:gd name="T78" fmla="*/ 21 w 153"/>
                    <a:gd name="T79" fmla="*/ 29 h 234"/>
                    <a:gd name="T80" fmla="*/ 37 w 153"/>
                    <a:gd name="T81" fmla="*/ 13 h 234"/>
                    <a:gd name="T82" fmla="*/ 55 w 153"/>
                    <a:gd name="T83" fmla="*/ 3 h 234"/>
                    <a:gd name="T84" fmla="*/ 77 w 153"/>
                    <a:gd name="T85"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4">
                      <a:moveTo>
                        <a:pt x="75" y="23"/>
                      </a:moveTo>
                      <a:lnTo>
                        <a:pt x="61" y="27"/>
                      </a:lnTo>
                      <a:lnTo>
                        <a:pt x="47" y="39"/>
                      </a:lnTo>
                      <a:lnTo>
                        <a:pt x="37" y="57"/>
                      </a:lnTo>
                      <a:lnTo>
                        <a:pt x="31" y="85"/>
                      </a:lnTo>
                      <a:lnTo>
                        <a:pt x="29" y="117"/>
                      </a:lnTo>
                      <a:lnTo>
                        <a:pt x="31" y="151"/>
                      </a:lnTo>
                      <a:lnTo>
                        <a:pt x="37" y="175"/>
                      </a:lnTo>
                      <a:lnTo>
                        <a:pt x="47" y="195"/>
                      </a:lnTo>
                      <a:lnTo>
                        <a:pt x="61" y="207"/>
                      </a:lnTo>
                      <a:lnTo>
                        <a:pt x="75" y="211"/>
                      </a:lnTo>
                      <a:lnTo>
                        <a:pt x="93" y="207"/>
                      </a:lnTo>
                      <a:lnTo>
                        <a:pt x="105" y="193"/>
                      </a:lnTo>
                      <a:lnTo>
                        <a:pt x="115" y="175"/>
                      </a:lnTo>
                      <a:lnTo>
                        <a:pt x="119" y="147"/>
                      </a:lnTo>
                      <a:lnTo>
                        <a:pt x="121" y="115"/>
                      </a:lnTo>
                      <a:lnTo>
                        <a:pt x="119" y="85"/>
                      </a:lnTo>
                      <a:lnTo>
                        <a:pt x="115" y="59"/>
                      </a:lnTo>
                      <a:lnTo>
                        <a:pt x="105" y="39"/>
                      </a:lnTo>
                      <a:lnTo>
                        <a:pt x="93" y="27"/>
                      </a:lnTo>
                      <a:lnTo>
                        <a:pt x="75" y="23"/>
                      </a:lnTo>
                      <a:close/>
                      <a:moveTo>
                        <a:pt x="77" y="0"/>
                      </a:moveTo>
                      <a:lnTo>
                        <a:pt x="103" y="5"/>
                      </a:lnTo>
                      <a:lnTo>
                        <a:pt x="125" y="19"/>
                      </a:lnTo>
                      <a:lnTo>
                        <a:pt x="141" y="43"/>
                      </a:lnTo>
                      <a:lnTo>
                        <a:pt x="149" y="75"/>
                      </a:lnTo>
                      <a:lnTo>
                        <a:pt x="153" y="115"/>
                      </a:lnTo>
                      <a:lnTo>
                        <a:pt x="149" y="157"/>
                      </a:lnTo>
                      <a:lnTo>
                        <a:pt x="139" y="189"/>
                      </a:lnTo>
                      <a:lnTo>
                        <a:pt x="123" y="215"/>
                      </a:lnTo>
                      <a:lnTo>
                        <a:pt x="101" y="228"/>
                      </a:lnTo>
                      <a:lnTo>
                        <a:pt x="73" y="234"/>
                      </a:lnTo>
                      <a:lnTo>
                        <a:pt x="49" y="228"/>
                      </a:lnTo>
                      <a:lnTo>
                        <a:pt x="29" y="215"/>
                      </a:lnTo>
                      <a:lnTo>
                        <a:pt x="13" y="191"/>
                      </a:lnTo>
                      <a:lnTo>
                        <a:pt x="4" y="159"/>
                      </a:lnTo>
                      <a:lnTo>
                        <a:pt x="0" y="117"/>
                      </a:lnTo>
                      <a:lnTo>
                        <a:pt x="2" y="83"/>
                      </a:lnTo>
                      <a:lnTo>
                        <a:pt x="9" y="53"/>
                      </a:lnTo>
                      <a:lnTo>
                        <a:pt x="21" y="29"/>
                      </a:lnTo>
                      <a:lnTo>
                        <a:pt x="37" y="13"/>
                      </a:lnTo>
                      <a:lnTo>
                        <a:pt x="55" y="3"/>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1" name="Freeform 46"/>
                <p:cNvSpPr>
                  <a:spLocks/>
                </p:cNvSpPr>
                <p:nvPr/>
              </p:nvSpPr>
              <p:spPr bwMode="auto">
                <a:xfrm>
                  <a:off x="1223963" y="4768850"/>
                  <a:ext cx="33337" cy="34925"/>
                </a:xfrm>
                <a:custGeom>
                  <a:avLst/>
                  <a:gdLst>
                    <a:gd name="T0" fmla="*/ 20 w 41"/>
                    <a:gd name="T1" fmla="*/ 0 h 43"/>
                    <a:gd name="T2" fmla="*/ 27 w 41"/>
                    <a:gd name="T3" fmla="*/ 0 h 43"/>
                    <a:gd name="T4" fmla="*/ 31 w 41"/>
                    <a:gd name="T5" fmla="*/ 4 h 43"/>
                    <a:gd name="T6" fmla="*/ 37 w 41"/>
                    <a:gd name="T7" fmla="*/ 8 h 43"/>
                    <a:gd name="T8" fmla="*/ 39 w 41"/>
                    <a:gd name="T9" fmla="*/ 14 h 43"/>
                    <a:gd name="T10" fmla="*/ 41 w 41"/>
                    <a:gd name="T11" fmla="*/ 22 h 43"/>
                    <a:gd name="T12" fmla="*/ 39 w 41"/>
                    <a:gd name="T13" fmla="*/ 28 h 43"/>
                    <a:gd name="T14" fmla="*/ 37 w 41"/>
                    <a:gd name="T15" fmla="*/ 34 h 43"/>
                    <a:gd name="T16" fmla="*/ 31 w 41"/>
                    <a:gd name="T17" fmla="*/ 39 h 43"/>
                    <a:gd name="T18" fmla="*/ 26 w 41"/>
                    <a:gd name="T19" fmla="*/ 41 h 43"/>
                    <a:gd name="T20" fmla="*/ 20 w 41"/>
                    <a:gd name="T21" fmla="*/ 43 h 43"/>
                    <a:gd name="T22" fmla="*/ 14 w 41"/>
                    <a:gd name="T23" fmla="*/ 41 h 43"/>
                    <a:gd name="T24" fmla="*/ 8 w 41"/>
                    <a:gd name="T25" fmla="*/ 39 h 43"/>
                    <a:gd name="T26" fmla="*/ 4 w 41"/>
                    <a:gd name="T27" fmla="*/ 34 h 43"/>
                    <a:gd name="T28" fmla="*/ 0 w 41"/>
                    <a:gd name="T29" fmla="*/ 28 h 43"/>
                    <a:gd name="T30" fmla="*/ 0 w 41"/>
                    <a:gd name="T31" fmla="*/ 22 h 43"/>
                    <a:gd name="T32" fmla="*/ 0 w 41"/>
                    <a:gd name="T33" fmla="*/ 14 h 43"/>
                    <a:gd name="T34" fmla="*/ 4 w 41"/>
                    <a:gd name="T35" fmla="*/ 8 h 43"/>
                    <a:gd name="T36" fmla="*/ 8 w 41"/>
                    <a:gd name="T37" fmla="*/ 4 h 43"/>
                    <a:gd name="T38" fmla="*/ 14 w 41"/>
                    <a:gd name="T39" fmla="*/ 0 h 43"/>
                    <a:gd name="T40" fmla="*/ 20 w 41"/>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3">
                      <a:moveTo>
                        <a:pt x="20" y="0"/>
                      </a:moveTo>
                      <a:lnTo>
                        <a:pt x="27" y="0"/>
                      </a:lnTo>
                      <a:lnTo>
                        <a:pt x="31" y="4"/>
                      </a:lnTo>
                      <a:lnTo>
                        <a:pt x="37" y="8"/>
                      </a:lnTo>
                      <a:lnTo>
                        <a:pt x="39" y="14"/>
                      </a:lnTo>
                      <a:lnTo>
                        <a:pt x="41" y="22"/>
                      </a:lnTo>
                      <a:lnTo>
                        <a:pt x="39" y="28"/>
                      </a:lnTo>
                      <a:lnTo>
                        <a:pt x="37" y="34"/>
                      </a:lnTo>
                      <a:lnTo>
                        <a:pt x="31" y="39"/>
                      </a:lnTo>
                      <a:lnTo>
                        <a:pt x="26" y="41"/>
                      </a:lnTo>
                      <a:lnTo>
                        <a:pt x="20" y="43"/>
                      </a:lnTo>
                      <a:lnTo>
                        <a:pt x="14" y="41"/>
                      </a:lnTo>
                      <a:lnTo>
                        <a:pt x="8" y="39"/>
                      </a:lnTo>
                      <a:lnTo>
                        <a:pt x="4" y="34"/>
                      </a:lnTo>
                      <a:lnTo>
                        <a:pt x="0" y="28"/>
                      </a:lnTo>
                      <a:lnTo>
                        <a:pt x="0" y="22"/>
                      </a:lnTo>
                      <a:lnTo>
                        <a:pt x="0" y="14"/>
                      </a:lnTo>
                      <a:lnTo>
                        <a:pt x="4" y="8"/>
                      </a:lnTo>
                      <a:lnTo>
                        <a:pt x="8" y="4"/>
                      </a:lnTo>
                      <a:lnTo>
                        <a:pt x="14" y="0"/>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2" name="Freeform 47"/>
                <p:cNvSpPr>
                  <a:spLocks noEditPoints="1"/>
                </p:cNvSpPr>
                <p:nvPr/>
              </p:nvSpPr>
              <p:spPr bwMode="auto">
                <a:xfrm>
                  <a:off x="1290638" y="4621213"/>
                  <a:ext cx="130175" cy="179388"/>
                </a:xfrm>
                <a:custGeom>
                  <a:avLst/>
                  <a:gdLst>
                    <a:gd name="T0" fmla="*/ 106 w 165"/>
                    <a:gd name="T1" fmla="*/ 30 h 227"/>
                    <a:gd name="T2" fmla="*/ 96 w 165"/>
                    <a:gd name="T3" fmla="*/ 48 h 227"/>
                    <a:gd name="T4" fmla="*/ 86 w 165"/>
                    <a:gd name="T5" fmla="*/ 64 h 227"/>
                    <a:gd name="T6" fmla="*/ 30 w 165"/>
                    <a:gd name="T7" fmla="*/ 140 h 227"/>
                    <a:gd name="T8" fmla="*/ 30 w 165"/>
                    <a:gd name="T9" fmla="*/ 142 h 227"/>
                    <a:gd name="T10" fmla="*/ 106 w 165"/>
                    <a:gd name="T11" fmla="*/ 142 h 227"/>
                    <a:gd name="T12" fmla="*/ 106 w 165"/>
                    <a:gd name="T13" fmla="*/ 66 h 227"/>
                    <a:gd name="T14" fmla="*/ 106 w 165"/>
                    <a:gd name="T15" fmla="*/ 30 h 227"/>
                    <a:gd name="T16" fmla="*/ 106 w 165"/>
                    <a:gd name="T17" fmla="*/ 30 h 227"/>
                    <a:gd name="T18" fmla="*/ 102 w 165"/>
                    <a:gd name="T19" fmla="*/ 0 h 227"/>
                    <a:gd name="T20" fmla="*/ 134 w 165"/>
                    <a:gd name="T21" fmla="*/ 0 h 227"/>
                    <a:gd name="T22" fmla="*/ 134 w 165"/>
                    <a:gd name="T23" fmla="*/ 142 h 227"/>
                    <a:gd name="T24" fmla="*/ 165 w 165"/>
                    <a:gd name="T25" fmla="*/ 142 h 227"/>
                    <a:gd name="T26" fmla="*/ 165 w 165"/>
                    <a:gd name="T27" fmla="*/ 166 h 227"/>
                    <a:gd name="T28" fmla="*/ 134 w 165"/>
                    <a:gd name="T29" fmla="*/ 166 h 227"/>
                    <a:gd name="T30" fmla="*/ 134 w 165"/>
                    <a:gd name="T31" fmla="*/ 227 h 227"/>
                    <a:gd name="T32" fmla="*/ 106 w 165"/>
                    <a:gd name="T33" fmla="*/ 227 h 227"/>
                    <a:gd name="T34" fmla="*/ 106 w 165"/>
                    <a:gd name="T35" fmla="*/ 166 h 227"/>
                    <a:gd name="T36" fmla="*/ 0 w 165"/>
                    <a:gd name="T37" fmla="*/ 166 h 227"/>
                    <a:gd name="T38" fmla="*/ 0 w 165"/>
                    <a:gd name="T39" fmla="*/ 146 h 227"/>
                    <a:gd name="T40" fmla="*/ 102 w 165"/>
                    <a:gd name="T41"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227">
                      <a:moveTo>
                        <a:pt x="106" y="30"/>
                      </a:moveTo>
                      <a:lnTo>
                        <a:pt x="96" y="48"/>
                      </a:lnTo>
                      <a:lnTo>
                        <a:pt x="86" y="64"/>
                      </a:lnTo>
                      <a:lnTo>
                        <a:pt x="30" y="140"/>
                      </a:lnTo>
                      <a:lnTo>
                        <a:pt x="30" y="142"/>
                      </a:lnTo>
                      <a:lnTo>
                        <a:pt x="106" y="142"/>
                      </a:lnTo>
                      <a:lnTo>
                        <a:pt x="106" y="66"/>
                      </a:lnTo>
                      <a:lnTo>
                        <a:pt x="106" y="30"/>
                      </a:lnTo>
                      <a:lnTo>
                        <a:pt x="106" y="30"/>
                      </a:lnTo>
                      <a:close/>
                      <a:moveTo>
                        <a:pt x="102" y="0"/>
                      </a:moveTo>
                      <a:lnTo>
                        <a:pt x="134" y="0"/>
                      </a:lnTo>
                      <a:lnTo>
                        <a:pt x="134" y="142"/>
                      </a:lnTo>
                      <a:lnTo>
                        <a:pt x="165" y="142"/>
                      </a:lnTo>
                      <a:lnTo>
                        <a:pt x="165" y="166"/>
                      </a:lnTo>
                      <a:lnTo>
                        <a:pt x="134" y="166"/>
                      </a:lnTo>
                      <a:lnTo>
                        <a:pt x="134" y="227"/>
                      </a:lnTo>
                      <a:lnTo>
                        <a:pt x="106" y="227"/>
                      </a:lnTo>
                      <a:lnTo>
                        <a:pt x="106" y="166"/>
                      </a:lnTo>
                      <a:lnTo>
                        <a:pt x="0" y="166"/>
                      </a:lnTo>
                      <a:lnTo>
                        <a:pt x="0" y="146"/>
                      </a:lnTo>
                      <a:lnTo>
                        <a:pt x="10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3" name="Line 48"/>
                <p:cNvSpPr>
                  <a:spLocks noChangeShapeType="1"/>
                </p:cNvSpPr>
                <p:nvPr/>
              </p:nvSpPr>
              <p:spPr bwMode="auto">
                <a:xfrm flipH="1">
                  <a:off x="1577975" y="4289425"/>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64" name="Rectangle 49"/>
                <p:cNvSpPr>
                  <a:spLocks noChangeArrowheads="1"/>
                </p:cNvSpPr>
                <p:nvPr/>
              </p:nvSpPr>
              <p:spPr bwMode="auto">
                <a:xfrm>
                  <a:off x="904875" y="4271963"/>
                  <a:ext cx="141287" cy="1587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65" name="Freeform 50"/>
                <p:cNvSpPr>
                  <a:spLocks noEditPoints="1"/>
                </p:cNvSpPr>
                <p:nvPr/>
              </p:nvSpPr>
              <p:spPr bwMode="auto">
                <a:xfrm>
                  <a:off x="1065213" y="4170363"/>
                  <a:ext cx="122237" cy="185738"/>
                </a:xfrm>
                <a:custGeom>
                  <a:avLst/>
                  <a:gdLst>
                    <a:gd name="T0" fmla="*/ 75 w 153"/>
                    <a:gd name="T1" fmla="*/ 24 h 235"/>
                    <a:gd name="T2" fmla="*/ 61 w 153"/>
                    <a:gd name="T3" fmla="*/ 28 h 235"/>
                    <a:gd name="T4" fmla="*/ 47 w 153"/>
                    <a:gd name="T5" fmla="*/ 40 h 235"/>
                    <a:gd name="T6" fmla="*/ 37 w 153"/>
                    <a:gd name="T7" fmla="*/ 60 h 235"/>
                    <a:gd name="T8" fmla="*/ 31 w 153"/>
                    <a:gd name="T9" fmla="*/ 86 h 235"/>
                    <a:gd name="T10" fmla="*/ 29 w 153"/>
                    <a:gd name="T11" fmla="*/ 119 h 235"/>
                    <a:gd name="T12" fmla="*/ 31 w 153"/>
                    <a:gd name="T13" fmla="*/ 151 h 235"/>
                    <a:gd name="T14" fmla="*/ 37 w 153"/>
                    <a:gd name="T15" fmla="*/ 177 h 235"/>
                    <a:gd name="T16" fmla="*/ 47 w 153"/>
                    <a:gd name="T17" fmla="*/ 195 h 235"/>
                    <a:gd name="T18" fmla="*/ 61 w 153"/>
                    <a:gd name="T19" fmla="*/ 207 h 235"/>
                    <a:gd name="T20" fmla="*/ 75 w 153"/>
                    <a:gd name="T21" fmla="*/ 211 h 235"/>
                    <a:gd name="T22" fmla="*/ 93 w 153"/>
                    <a:gd name="T23" fmla="*/ 207 h 235"/>
                    <a:gd name="T24" fmla="*/ 105 w 153"/>
                    <a:gd name="T25" fmla="*/ 195 h 235"/>
                    <a:gd name="T26" fmla="*/ 115 w 153"/>
                    <a:gd name="T27" fmla="*/ 175 h 235"/>
                    <a:gd name="T28" fmla="*/ 119 w 153"/>
                    <a:gd name="T29" fmla="*/ 149 h 235"/>
                    <a:gd name="T30" fmla="*/ 121 w 153"/>
                    <a:gd name="T31" fmla="*/ 118 h 235"/>
                    <a:gd name="T32" fmla="*/ 119 w 153"/>
                    <a:gd name="T33" fmla="*/ 86 h 235"/>
                    <a:gd name="T34" fmla="*/ 115 w 153"/>
                    <a:gd name="T35" fmla="*/ 60 h 235"/>
                    <a:gd name="T36" fmla="*/ 105 w 153"/>
                    <a:gd name="T37" fmla="*/ 42 h 235"/>
                    <a:gd name="T38" fmla="*/ 93 w 153"/>
                    <a:gd name="T39" fmla="*/ 28 h 235"/>
                    <a:gd name="T40" fmla="*/ 75 w 153"/>
                    <a:gd name="T41" fmla="*/ 24 h 235"/>
                    <a:gd name="T42" fmla="*/ 77 w 153"/>
                    <a:gd name="T43" fmla="*/ 0 h 235"/>
                    <a:gd name="T44" fmla="*/ 103 w 153"/>
                    <a:gd name="T45" fmla="*/ 6 h 235"/>
                    <a:gd name="T46" fmla="*/ 125 w 153"/>
                    <a:gd name="T47" fmla="*/ 20 h 235"/>
                    <a:gd name="T48" fmla="*/ 141 w 153"/>
                    <a:gd name="T49" fmla="*/ 44 h 235"/>
                    <a:gd name="T50" fmla="*/ 149 w 153"/>
                    <a:gd name="T51" fmla="*/ 76 h 235"/>
                    <a:gd name="T52" fmla="*/ 153 w 153"/>
                    <a:gd name="T53" fmla="*/ 116 h 235"/>
                    <a:gd name="T54" fmla="*/ 149 w 153"/>
                    <a:gd name="T55" fmla="*/ 157 h 235"/>
                    <a:gd name="T56" fmla="*/ 139 w 153"/>
                    <a:gd name="T57" fmla="*/ 191 h 235"/>
                    <a:gd name="T58" fmla="*/ 123 w 153"/>
                    <a:gd name="T59" fmla="*/ 215 h 235"/>
                    <a:gd name="T60" fmla="*/ 101 w 153"/>
                    <a:gd name="T61" fmla="*/ 229 h 235"/>
                    <a:gd name="T62" fmla="*/ 73 w 153"/>
                    <a:gd name="T63" fmla="*/ 235 h 235"/>
                    <a:gd name="T64" fmla="*/ 49 w 153"/>
                    <a:gd name="T65" fmla="*/ 229 h 235"/>
                    <a:gd name="T66" fmla="*/ 29 w 153"/>
                    <a:gd name="T67" fmla="*/ 215 h 235"/>
                    <a:gd name="T68" fmla="*/ 13 w 153"/>
                    <a:gd name="T69" fmla="*/ 191 h 235"/>
                    <a:gd name="T70" fmla="*/ 4 w 153"/>
                    <a:gd name="T71" fmla="*/ 159 h 235"/>
                    <a:gd name="T72" fmla="*/ 0 w 153"/>
                    <a:gd name="T73" fmla="*/ 118 h 235"/>
                    <a:gd name="T74" fmla="*/ 2 w 153"/>
                    <a:gd name="T75" fmla="*/ 84 h 235"/>
                    <a:gd name="T76" fmla="*/ 9 w 153"/>
                    <a:gd name="T77" fmla="*/ 54 h 235"/>
                    <a:gd name="T78" fmla="*/ 21 w 153"/>
                    <a:gd name="T79" fmla="*/ 32 h 235"/>
                    <a:gd name="T80" fmla="*/ 37 w 153"/>
                    <a:gd name="T81" fmla="*/ 14 h 235"/>
                    <a:gd name="T82" fmla="*/ 55 w 153"/>
                    <a:gd name="T83" fmla="*/ 4 h 235"/>
                    <a:gd name="T84" fmla="*/ 77 w 153"/>
                    <a:gd name="T85"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5">
                      <a:moveTo>
                        <a:pt x="75" y="24"/>
                      </a:moveTo>
                      <a:lnTo>
                        <a:pt x="61" y="28"/>
                      </a:lnTo>
                      <a:lnTo>
                        <a:pt x="47" y="40"/>
                      </a:lnTo>
                      <a:lnTo>
                        <a:pt x="37" y="60"/>
                      </a:lnTo>
                      <a:lnTo>
                        <a:pt x="31" y="86"/>
                      </a:lnTo>
                      <a:lnTo>
                        <a:pt x="29" y="119"/>
                      </a:lnTo>
                      <a:lnTo>
                        <a:pt x="31" y="151"/>
                      </a:lnTo>
                      <a:lnTo>
                        <a:pt x="37" y="177"/>
                      </a:lnTo>
                      <a:lnTo>
                        <a:pt x="47" y="195"/>
                      </a:lnTo>
                      <a:lnTo>
                        <a:pt x="61" y="207"/>
                      </a:lnTo>
                      <a:lnTo>
                        <a:pt x="75" y="211"/>
                      </a:lnTo>
                      <a:lnTo>
                        <a:pt x="93" y="207"/>
                      </a:lnTo>
                      <a:lnTo>
                        <a:pt x="105" y="195"/>
                      </a:lnTo>
                      <a:lnTo>
                        <a:pt x="115" y="175"/>
                      </a:lnTo>
                      <a:lnTo>
                        <a:pt x="119" y="149"/>
                      </a:lnTo>
                      <a:lnTo>
                        <a:pt x="121" y="118"/>
                      </a:lnTo>
                      <a:lnTo>
                        <a:pt x="119" y="86"/>
                      </a:lnTo>
                      <a:lnTo>
                        <a:pt x="115" y="60"/>
                      </a:lnTo>
                      <a:lnTo>
                        <a:pt x="105" y="42"/>
                      </a:lnTo>
                      <a:lnTo>
                        <a:pt x="93" y="28"/>
                      </a:lnTo>
                      <a:lnTo>
                        <a:pt x="75" y="24"/>
                      </a:lnTo>
                      <a:close/>
                      <a:moveTo>
                        <a:pt x="77" y="0"/>
                      </a:moveTo>
                      <a:lnTo>
                        <a:pt x="103" y="6"/>
                      </a:lnTo>
                      <a:lnTo>
                        <a:pt x="125" y="20"/>
                      </a:lnTo>
                      <a:lnTo>
                        <a:pt x="141" y="44"/>
                      </a:lnTo>
                      <a:lnTo>
                        <a:pt x="149" y="76"/>
                      </a:lnTo>
                      <a:lnTo>
                        <a:pt x="153" y="116"/>
                      </a:lnTo>
                      <a:lnTo>
                        <a:pt x="149" y="157"/>
                      </a:lnTo>
                      <a:lnTo>
                        <a:pt x="139" y="191"/>
                      </a:lnTo>
                      <a:lnTo>
                        <a:pt x="123" y="215"/>
                      </a:lnTo>
                      <a:lnTo>
                        <a:pt x="101" y="229"/>
                      </a:lnTo>
                      <a:lnTo>
                        <a:pt x="73" y="235"/>
                      </a:lnTo>
                      <a:lnTo>
                        <a:pt x="49" y="229"/>
                      </a:lnTo>
                      <a:lnTo>
                        <a:pt x="29" y="215"/>
                      </a:lnTo>
                      <a:lnTo>
                        <a:pt x="13" y="191"/>
                      </a:lnTo>
                      <a:lnTo>
                        <a:pt x="4" y="159"/>
                      </a:lnTo>
                      <a:lnTo>
                        <a:pt x="0" y="118"/>
                      </a:lnTo>
                      <a:lnTo>
                        <a:pt x="2" y="84"/>
                      </a:lnTo>
                      <a:lnTo>
                        <a:pt x="9" y="54"/>
                      </a:lnTo>
                      <a:lnTo>
                        <a:pt x="21" y="32"/>
                      </a:lnTo>
                      <a:lnTo>
                        <a:pt x="37" y="14"/>
                      </a:lnTo>
                      <a:lnTo>
                        <a:pt x="55" y="4"/>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6" name="Freeform 51"/>
                <p:cNvSpPr>
                  <a:spLocks/>
                </p:cNvSpPr>
                <p:nvPr/>
              </p:nvSpPr>
              <p:spPr bwMode="auto">
                <a:xfrm>
                  <a:off x="1223963" y="4322763"/>
                  <a:ext cx="33337" cy="33338"/>
                </a:xfrm>
                <a:custGeom>
                  <a:avLst/>
                  <a:gdLst>
                    <a:gd name="T0" fmla="*/ 20 w 41"/>
                    <a:gd name="T1" fmla="*/ 0 h 44"/>
                    <a:gd name="T2" fmla="*/ 27 w 41"/>
                    <a:gd name="T3" fmla="*/ 0 h 44"/>
                    <a:gd name="T4" fmla="*/ 31 w 41"/>
                    <a:gd name="T5" fmla="*/ 4 h 44"/>
                    <a:gd name="T6" fmla="*/ 37 w 41"/>
                    <a:gd name="T7" fmla="*/ 8 h 44"/>
                    <a:gd name="T8" fmla="*/ 39 w 41"/>
                    <a:gd name="T9" fmla="*/ 14 h 44"/>
                    <a:gd name="T10" fmla="*/ 41 w 41"/>
                    <a:gd name="T11" fmla="*/ 22 h 44"/>
                    <a:gd name="T12" fmla="*/ 39 w 41"/>
                    <a:gd name="T13" fmla="*/ 28 h 44"/>
                    <a:gd name="T14" fmla="*/ 37 w 41"/>
                    <a:gd name="T15" fmla="*/ 34 h 44"/>
                    <a:gd name="T16" fmla="*/ 31 w 41"/>
                    <a:gd name="T17" fmla="*/ 40 h 44"/>
                    <a:gd name="T18" fmla="*/ 26 w 41"/>
                    <a:gd name="T19" fmla="*/ 42 h 44"/>
                    <a:gd name="T20" fmla="*/ 20 w 41"/>
                    <a:gd name="T21" fmla="*/ 44 h 44"/>
                    <a:gd name="T22" fmla="*/ 14 w 41"/>
                    <a:gd name="T23" fmla="*/ 42 h 44"/>
                    <a:gd name="T24" fmla="*/ 8 w 41"/>
                    <a:gd name="T25" fmla="*/ 40 h 44"/>
                    <a:gd name="T26" fmla="*/ 4 w 41"/>
                    <a:gd name="T27" fmla="*/ 34 h 44"/>
                    <a:gd name="T28" fmla="*/ 0 w 41"/>
                    <a:gd name="T29" fmla="*/ 28 h 44"/>
                    <a:gd name="T30" fmla="*/ 0 w 41"/>
                    <a:gd name="T31" fmla="*/ 22 h 44"/>
                    <a:gd name="T32" fmla="*/ 0 w 41"/>
                    <a:gd name="T33" fmla="*/ 14 h 44"/>
                    <a:gd name="T34" fmla="*/ 4 w 41"/>
                    <a:gd name="T35" fmla="*/ 8 h 44"/>
                    <a:gd name="T36" fmla="*/ 8 w 41"/>
                    <a:gd name="T37" fmla="*/ 4 h 44"/>
                    <a:gd name="T38" fmla="*/ 14 w 41"/>
                    <a:gd name="T39" fmla="*/ 0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0"/>
                      </a:lnTo>
                      <a:lnTo>
                        <a:pt x="31" y="4"/>
                      </a:lnTo>
                      <a:lnTo>
                        <a:pt x="37" y="8"/>
                      </a:lnTo>
                      <a:lnTo>
                        <a:pt x="39" y="14"/>
                      </a:lnTo>
                      <a:lnTo>
                        <a:pt x="41" y="22"/>
                      </a:lnTo>
                      <a:lnTo>
                        <a:pt x="39" y="28"/>
                      </a:lnTo>
                      <a:lnTo>
                        <a:pt x="37" y="34"/>
                      </a:lnTo>
                      <a:lnTo>
                        <a:pt x="31" y="40"/>
                      </a:lnTo>
                      <a:lnTo>
                        <a:pt x="26" y="42"/>
                      </a:lnTo>
                      <a:lnTo>
                        <a:pt x="20" y="44"/>
                      </a:lnTo>
                      <a:lnTo>
                        <a:pt x="14" y="42"/>
                      </a:lnTo>
                      <a:lnTo>
                        <a:pt x="8" y="40"/>
                      </a:lnTo>
                      <a:lnTo>
                        <a:pt x="4" y="34"/>
                      </a:lnTo>
                      <a:lnTo>
                        <a:pt x="0" y="28"/>
                      </a:lnTo>
                      <a:lnTo>
                        <a:pt x="0" y="22"/>
                      </a:lnTo>
                      <a:lnTo>
                        <a:pt x="0" y="14"/>
                      </a:lnTo>
                      <a:lnTo>
                        <a:pt x="4" y="8"/>
                      </a:lnTo>
                      <a:lnTo>
                        <a:pt x="8" y="4"/>
                      </a:lnTo>
                      <a:lnTo>
                        <a:pt x="14" y="0"/>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7" name="Freeform 52"/>
                <p:cNvSpPr>
                  <a:spLocks/>
                </p:cNvSpPr>
                <p:nvPr/>
              </p:nvSpPr>
              <p:spPr bwMode="auto">
                <a:xfrm>
                  <a:off x="1298575" y="4170363"/>
                  <a:ext cx="114300" cy="182563"/>
                </a:xfrm>
                <a:custGeom>
                  <a:avLst/>
                  <a:gdLst>
                    <a:gd name="T0" fmla="*/ 70 w 146"/>
                    <a:gd name="T1" fmla="*/ 0 h 231"/>
                    <a:gd name="T2" fmla="*/ 96 w 146"/>
                    <a:gd name="T3" fmla="*/ 4 h 231"/>
                    <a:gd name="T4" fmla="*/ 116 w 146"/>
                    <a:gd name="T5" fmla="*/ 14 h 231"/>
                    <a:gd name="T6" fmla="*/ 130 w 146"/>
                    <a:gd name="T7" fmla="*/ 30 h 231"/>
                    <a:gd name="T8" fmla="*/ 138 w 146"/>
                    <a:gd name="T9" fmla="*/ 48 h 231"/>
                    <a:gd name="T10" fmla="*/ 140 w 146"/>
                    <a:gd name="T11" fmla="*/ 66 h 231"/>
                    <a:gd name="T12" fmla="*/ 134 w 146"/>
                    <a:gd name="T13" fmla="*/ 98 h 231"/>
                    <a:gd name="T14" fmla="*/ 118 w 146"/>
                    <a:gd name="T15" fmla="*/ 125 h 231"/>
                    <a:gd name="T16" fmla="*/ 94 w 146"/>
                    <a:gd name="T17" fmla="*/ 155 h 231"/>
                    <a:gd name="T18" fmla="*/ 62 w 146"/>
                    <a:gd name="T19" fmla="*/ 187 h 231"/>
                    <a:gd name="T20" fmla="*/ 44 w 146"/>
                    <a:gd name="T21" fmla="*/ 205 h 231"/>
                    <a:gd name="T22" fmla="*/ 44 w 146"/>
                    <a:gd name="T23" fmla="*/ 205 h 231"/>
                    <a:gd name="T24" fmla="*/ 146 w 146"/>
                    <a:gd name="T25" fmla="*/ 205 h 231"/>
                    <a:gd name="T26" fmla="*/ 146 w 146"/>
                    <a:gd name="T27" fmla="*/ 231 h 231"/>
                    <a:gd name="T28" fmla="*/ 0 w 146"/>
                    <a:gd name="T29" fmla="*/ 231 h 231"/>
                    <a:gd name="T30" fmla="*/ 0 w 146"/>
                    <a:gd name="T31" fmla="*/ 211 h 231"/>
                    <a:gd name="T32" fmla="*/ 24 w 146"/>
                    <a:gd name="T33" fmla="*/ 189 h 231"/>
                    <a:gd name="T34" fmla="*/ 56 w 146"/>
                    <a:gd name="T35" fmla="*/ 159 h 231"/>
                    <a:gd name="T36" fmla="*/ 80 w 146"/>
                    <a:gd name="T37" fmla="*/ 133 h 231"/>
                    <a:gd name="T38" fmla="*/ 96 w 146"/>
                    <a:gd name="T39" fmla="*/ 112 h 231"/>
                    <a:gd name="T40" fmla="*/ 106 w 146"/>
                    <a:gd name="T41" fmla="*/ 90 h 231"/>
                    <a:gd name="T42" fmla="*/ 108 w 146"/>
                    <a:gd name="T43" fmla="*/ 70 h 231"/>
                    <a:gd name="T44" fmla="*/ 108 w 146"/>
                    <a:gd name="T45" fmla="*/ 58 h 231"/>
                    <a:gd name="T46" fmla="*/ 102 w 146"/>
                    <a:gd name="T47" fmla="*/ 46 h 231"/>
                    <a:gd name="T48" fmla="*/ 94 w 146"/>
                    <a:gd name="T49" fmla="*/ 36 h 231"/>
                    <a:gd name="T50" fmla="*/ 82 w 146"/>
                    <a:gd name="T51" fmla="*/ 28 h 231"/>
                    <a:gd name="T52" fmla="*/ 64 w 146"/>
                    <a:gd name="T53" fmla="*/ 26 h 231"/>
                    <a:gd name="T54" fmla="*/ 44 w 146"/>
                    <a:gd name="T55" fmla="*/ 30 h 231"/>
                    <a:gd name="T56" fmla="*/ 28 w 146"/>
                    <a:gd name="T57" fmla="*/ 36 h 231"/>
                    <a:gd name="T58" fmla="*/ 16 w 146"/>
                    <a:gd name="T59" fmla="*/ 46 h 231"/>
                    <a:gd name="T60" fmla="*/ 6 w 146"/>
                    <a:gd name="T61" fmla="*/ 24 h 231"/>
                    <a:gd name="T62" fmla="*/ 24 w 146"/>
                    <a:gd name="T63" fmla="*/ 12 h 231"/>
                    <a:gd name="T64" fmla="*/ 46 w 146"/>
                    <a:gd name="T65" fmla="*/ 4 h 231"/>
                    <a:gd name="T66" fmla="*/ 70 w 146"/>
                    <a:gd name="T67"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231">
                      <a:moveTo>
                        <a:pt x="70" y="0"/>
                      </a:moveTo>
                      <a:lnTo>
                        <a:pt x="96" y="4"/>
                      </a:lnTo>
                      <a:lnTo>
                        <a:pt x="116" y="14"/>
                      </a:lnTo>
                      <a:lnTo>
                        <a:pt x="130" y="30"/>
                      </a:lnTo>
                      <a:lnTo>
                        <a:pt x="138" y="48"/>
                      </a:lnTo>
                      <a:lnTo>
                        <a:pt x="140" y="66"/>
                      </a:lnTo>
                      <a:lnTo>
                        <a:pt x="134" y="98"/>
                      </a:lnTo>
                      <a:lnTo>
                        <a:pt x="118" y="125"/>
                      </a:lnTo>
                      <a:lnTo>
                        <a:pt x="94" y="155"/>
                      </a:lnTo>
                      <a:lnTo>
                        <a:pt x="62" y="187"/>
                      </a:lnTo>
                      <a:lnTo>
                        <a:pt x="44" y="205"/>
                      </a:lnTo>
                      <a:lnTo>
                        <a:pt x="44" y="205"/>
                      </a:lnTo>
                      <a:lnTo>
                        <a:pt x="146" y="205"/>
                      </a:lnTo>
                      <a:lnTo>
                        <a:pt x="146" y="231"/>
                      </a:lnTo>
                      <a:lnTo>
                        <a:pt x="0" y="231"/>
                      </a:lnTo>
                      <a:lnTo>
                        <a:pt x="0" y="211"/>
                      </a:lnTo>
                      <a:lnTo>
                        <a:pt x="24" y="189"/>
                      </a:lnTo>
                      <a:lnTo>
                        <a:pt x="56" y="159"/>
                      </a:lnTo>
                      <a:lnTo>
                        <a:pt x="80" y="133"/>
                      </a:lnTo>
                      <a:lnTo>
                        <a:pt x="96" y="112"/>
                      </a:lnTo>
                      <a:lnTo>
                        <a:pt x="106" y="90"/>
                      </a:lnTo>
                      <a:lnTo>
                        <a:pt x="108" y="70"/>
                      </a:lnTo>
                      <a:lnTo>
                        <a:pt x="108" y="58"/>
                      </a:lnTo>
                      <a:lnTo>
                        <a:pt x="102" y="46"/>
                      </a:lnTo>
                      <a:lnTo>
                        <a:pt x="94" y="36"/>
                      </a:lnTo>
                      <a:lnTo>
                        <a:pt x="82" y="28"/>
                      </a:lnTo>
                      <a:lnTo>
                        <a:pt x="64" y="26"/>
                      </a:lnTo>
                      <a:lnTo>
                        <a:pt x="44" y="30"/>
                      </a:lnTo>
                      <a:lnTo>
                        <a:pt x="28" y="36"/>
                      </a:lnTo>
                      <a:lnTo>
                        <a:pt x="16" y="46"/>
                      </a:lnTo>
                      <a:lnTo>
                        <a:pt x="6" y="24"/>
                      </a:lnTo>
                      <a:lnTo>
                        <a:pt x="24" y="12"/>
                      </a:lnTo>
                      <a:lnTo>
                        <a:pt x="46" y="4"/>
                      </a:lnTo>
                      <a:lnTo>
                        <a:pt x="7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68" name="Line 53"/>
                <p:cNvSpPr>
                  <a:spLocks noChangeShapeType="1"/>
                </p:cNvSpPr>
                <p:nvPr/>
              </p:nvSpPr>
              <p:spPr bwMode="auto">
                <a:xfrm flipH="1">
                  <a:off x="1577975" y="3841750"/>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69" name="Freeform 54"/>
                <p:cNvSpPr>
                  <a:spLocks noEditPoints="1"/>
                </p:cNvSpPr>
                <p:nvPr/>
              </p:nvSpPr>
              <p:spPr bwMode="auto">
                <a:xfrm>
                  <a:off x="1065213" y="3722688"/>
                  <a:ext cx="122237" cy="187325"/>
                </a:xfrm>
                <a:custGeom>
                  <a:avLst/>
                  <a:gdLst>
                    <a:gd name="T0" fmla="*/ 75 w 153"/>
                    <a:gd name="T1" fmla="*/ 23 h 234"/>
                    <a:gd name="T2" fmla="*/ 61 w 153"/>
                    <a:gd name="T3" fmla="*/ 27 h 234"/>
                    <a:gd name="T4" fmla="*/ 49 w 153"/>
                    <a:gd name="T5" fmla="*/ 39 h 234"/>
                    <a:gd name="T6" fmla="*/ 39 w 153"/>
                    <a:gd name="T7" fmla="*/ 59 h 234"/>
                    <a:gd name="T8" fmla="*/ 31 w 153"/>
                    <a:gd name="T9" fmla="*/ 85 h 234"/>
                    <a:gd name="T10" fmla="*/ 29 w 153"/>
                    <a:gd name="T11" fmla="*/ 119 h 234"/>
                    <a:gd name="T12" fmla="*/ 31 w 153"/>
                    <a:gd name="T13" fmla="*/ 151 h 234"/>
                    <a:gd name="T14" fmla="*/ 37 w 153"/>
                    <a:gd name="T15" fmla="*/ 177 h 234"/>
                    <a:gd name="T16" fmla="*/ 47 w 153"/>
                    <a:gd name="T17" fmla="*/ 195 h 234"/>
                    <a:gd name="T18" fmla="*/ 61 w 153"/>
                    <a:gd name="T19" fmla="*/ 207 h 234"/>
                    <a:gd name="T20" fmla="*/ 75 w 153"/>
                    <a:gd name="T21" fmla="*/ 211 h 234"/>
                    <a:gd name="T22" fmla="*/ 93 w 153"/>
                    <a:gd name="T23" fmla="*/ 207 h 234"/>
                    <a:gd name="T24" fmla="*/ 105 w 153"/>
                    <a:gd name="T25" fmla="*/ 195 h 234"/>
                    <a:gd name="T26" fmla="*/ 115 w 153"/>
                    <a:gd name="T27" fmla="*/ 175 h 234"/>
                    <a:gd name="T28" fmla="*/ 121 w 153"/>
                    <a:gd name="T29" fmla="*/ 149 h 234"/>
                    <a:gd name="T30" fmla="*/ 123 w 153"/>
                    <a:gd name="T31" fmla="*/ 115 h 234"/>
                    <a:gd name="T32" fmla="*/ 121 w 153"/>
                    <a:gd name="T33" fmla="*/ 85 h 234"/>
                    <a:gd name="T34" fmla="*/ 115 w 153"/>
                    <a:gd name="T35" fmla="*/ 59 h 234"/>
                    <a:gd name="T36" fmla="*/ 107 w 153"/>
                    <a:gd name="T37" fmla="*/ 39 h 234"/>
                    <a:gd name="T38" fmla="*/ 93 w 153"/>
                    <a:gd name="T39" fmla="*/ 27 h 234"/>
                    <a:gd name="T40" fmla="*/ 75 w 153"/>
                    <a:gd name="T41" fmla="*/ 23 h 234"/>
                    <a:gd name="T42" fmla="*/ 77 w 153"/>
                    <a:gd name="T43" fmla="*/ 0 h 234"/>
                    <a:gd name="T44" fmla="*/ 105 w 153"/>
                    <a:gd name="T45" fmla="*/ 6 h 234"/>
                    <a:gd name="T46" fmla="*/ 125 w 153"/>
                    <a:gd name="T47" fmla="*/ 19 h 234"/>
                    <a:gd name="T48" fmla="*/ 141 w 153"/>
                    <a:gd name="T49" fmla="*/ 43 h 234"/>
                    <a:gd name="T50" fmla="*/ 149 w 153"/>
                    <a:gd name="T51" fmla="*/ 75 h 234"/>
                    <a:gd name="T52" fmla="*/ 153 w 153"/>
                    <a:gd name="T53" fmla="*/ 115 h 234"/>
                    <a:gd name="T54" fmla="*/ 149 w 153"/>
                    <a:gd name="T55" fmla="*/ 157 h 234"/>
                    <a:gd name="T56" fmla="*/ 139 w 153"/>
                    <a:gd name="T57" fmla="*/ 191 h 234"/>
                    <a:gd name="T58" fmla="*/ 123 w 153"/>
                    <a:gd name="T59" fmla="*/ 215 h 234"/>
                    <a:gd name="T60" fmla="*/ 101 w 153"/>
                    <a:gd name="T61" fmla="*/ 229 h 234"/>
                    <a:gd name="T62" fmla="*/ 75 w 153"/>
                    <a:gd name="T63" fmla="*/ 234 h 234"/>
                    <a:gd name="T64" fmla="*/ 49 w 153"/>
                    <a:gd name="T65" fmla="*/ 229 h 234"/>
                    <a:gd name="T66" fmla="*/ 29 w 153"/>
                    <a:gd name="T67" fmla="*/ 215 h 234"/>
                    <a:gd name="T68" fmla="*/ 13 w 153"/>
                    <a:gd name="T69" fmla="*/ 191 h 234"/>
                    <a:gd name="T70" fmla="*/ 4 w 153"/>
                    <a:gd name="T71" fmla="*/ 159 h 234"/>
                    <a:gd name="T72" fmla="*/ 0 w 153"/>
                    <a:gd name="T73" fmla="*/ 117 h 234"/>
                    <a:gd name="T74" fmla="*/ 2 w 153"/>
                    <a:gd name="T75" fmla="*/ 83 h 234"/>
                    <a:gd name="T76" fmla="*/ 9 w 153"/>
                    <a:gd name="T77" fmla="*/ 53 h 234"/>
                    <a:gd name="T78" fmla="*/ 21 w 153"/>
                    <a:gd name="T79" fmla="*/ 29 h 234"/>
                    <a:gd name="T80" fmla="*/ 37 w 153"/>
                    <a:gd name="T81" fmla="*/ 13 h 234"/>
                    <a:gd name="T82" fmla="*/ 57 w 153"/>
                    <a:gd name="T83" fmla="*/ 4 h 234"/>
                    <a:gd name="T84" fmla="*/ 77 w 153"/>
                    <a:gd name="T85"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4">
                      <a:moveTo>
                        <a:pt x="75" y="23"/>
                      </a:moveTo>
                      <a:lnTo>
                        <a:pt x="61" y="27"/>
                      </a:lnTo>
                      <a:lnTo>
                        <a:pt x="49" y="39"/>
                      </a:lnTo>
                      <a:lnTo>
                        <a:pt x="39" y="59"/>
                      </a:lnTo>
                      <a:lnTo>
                        <a:pt x="31" y="85"/>
                      </a:lnTo>
                      <a:lnTo>
                        <a:pt x="29" y="119"/>
                      </a:lnTo>
                      <a:lnTo>
                        <a:pt x="31" y="151"/>
                      </a:lnTo>
                      <a:lnTo>
                        <a:pt x="37" y="177"/>
                      </a:lnTo>
                      <a:lnTo>
                        <a:pt x="47" y="195"/>
                      </a:lnTo>
                      <a:lnTo>
                        <a:pt x="61" y="207"/>
                      </a:lnTo>
                      <a:lnTo>
                        <a:pt x="75" y="211"/>
                      </a:lnTo>
                      <a:lnTo>
                        <a:pt x="93" y="207"/>
                      </a:lnTo>
                      <a:lnTo>
                        <a:pt x="105" y="195"/>
                      </a:lnTo>
                      <a:lnTo>
                        <a:pt x="115" y="175"/>
                      </a:lnTo>
                      <a:lnTo>
                        <a:pt x="121" y="149"/>
                      </a:lnTo>
                      <a:lnTo>
                        <a:pt x="123" y="115"/>
                      </a:lnTo>
                      <a:lnTo>
                        <a:pt x="121" y="85"/>
                      </a:lnTo>
                      <a:lnTo>
                        <a:pt x="115" y="59"/>
                      </a:lnTo>
                      <a:lnTo>
                        <a:pt x="107" y="39"/>
                      </a:lnTo>
                      <a:lnTo>
                        <a:pt x="93" y="27"/>
                      </a:lnTo>
                      <a:lnTo>
                        <a:pt x="75" y="23"/>
                      </a:lnTo>
                      <a:close/>
                      <a:moveTo>
                        <a:pt x="77" y="0"/>
                      </a:moveTo>
                      <a:lnTo>
                        <a:pt x="105" y="6"/>
                      </a:lnTo>
                      <a:lnTo>
                        <a:pt x="125" y="19"/>
                      </a:lnTo>
                      <a:lnTo>
                        <a:pt x="141" y="43"/>
                      </a:lnTo>
                      <a:lnTo>
                        <a:pt x="149" y="75"/>
                      </a:lnTo>
                      <a:lnTo>
                        <a:pt x="153" y="115"/>
                      </a:lnTo>
                      <a:lnTo>
                        <a:pt x="149" y="157"/>
                      </a:lnTo>
                      <a:lnTo>
                        <a:pt x="139" y="191"/>
                      </a:lnTo>
                      <a:lnTo>
                        <a:pt x="123" y="215"/>
                      </a:lnTo>
                      <a:lnTo>
                        <a:pt x="101" y="229"/>
                      </a:lnTo>
                      <a:lnTo>
                        <a:pt x="75" y="234"/>
                      </a:lnTo>
                      <a:lnTo>
                        <a:pt x="49" y="229"/>
                      </a:lnTo>
                      <a:lnTo>
                        <a:pt x="29" y="215"/>
                      </a:lnTo>
                      <a:lnTo>
                        <a:pt x="13" y="191"/>
                      </a:lnTo>
                      <a:lnTo>
                        <a:pt x="4" y="159"/>
                      </a:lnTo>
                      <a:lnTo>
                        <a:pt x="0" y="117"/>
                      </a:lnTo>
                      <a:lnTo>
                        <a:pt x="2" y="83"/>
                      </a:lnTo>
                      <a:lnTo>
                        <a:pt x="9" y="53"/>
                      </a:lnTo>
                      <a:lnTo>
                        <a:pt x="21" y="29"/>
                      </a:lnTo>
                      <a:lnTo>
                        <a:pt x="37" y="13"/>
                      </a:lnTo>
                      <a:lnTo>
                        <a:pt x="57" y="4"/>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0" name="Freeform 55"/>
                <p:cNvSpPr>
                  <a:spLocks/>
                </p:cNvSpPr>
                <p:nvPr/>
              </p:nvSpPr>
              <p:spPr bwMode="auto">
                <a:xfrm>
                  <a:off x="1223963" y="3875088"/>
                  <a:ext cx="33337" cy="34925"/>
                </a:xfrm>
                <a:custGeom>
                  <a:avLst/>
                  <a:gdLst>
                    <a:gd name="T0" fmla="*/ 20 w 41"/>
                    <a:gd name="T1" fmla="*/ 0 h 43"/>
                    <a:gd name="T2" fmla="*/ 27 w 41"/>
                    <a:gd name="T3" fmla="*/ 0 h 43"/>
                    <a:gd name="T4" fmla="*/ 33 w 41"/>
                    <a:gd name="T5" fmla="*/ 4 h 43"/>
                    <a:gd name="T6" fmla="*/ 37 w 41"/>
                    <a:gd name="T7" fmla="*/ 8 h 43"/>
                    <a:gd name="T8" fmla="*/ 39 w 41"/>
                    <a:gd name="T9" fmla="*/ 14 h 43"/>
                    <a:gd name="T10" fmla="*/ 41 w 41"/>
                    <a:gd name="T11" fmla="*/ 22 h 43"/>
                    <a:gd name="T12" fmla="*/ 39 w 41"/>
                    <a:gd name="T13" fmla="*/ 28 h 43"/>
                    <a:gd name="T14" fmla="*/ 37 w 41"/>
                    <a:gd name="T15" fmla="*/ 34 h 43"/>
                    <a:gd name="T16" fmla="*/ 31 w 41"/>
                    <a:gd name="T17" fmla="*/ 40 h 43"/>
                    <a:gd name="T18" fmla="*/ 27 w 41"/>
                    <a:gd name="T19" fmla="*/ 42 h 43"/>
                    <a:gd name="T20" fmla="*/ 20 w 41"/>
                    <a:gd name="T21" fmla="*/ 43 h 43"/>
                    <a:gd name="T22" fmla="*/ 14 w 41"/>
                    <a:gd name="T23" fmla="*/ 42 h 43"/>
                    <a:gd name="T24" fmla="*/ 8 w 41"/>
                    <a:gd name="T25" fmla="*/ 40 h 43"/>
                    <a:gd name="T26" fmla="*/ 4 w 41"/>
                    <a:gd name="T27" fmla="*/ 34 h 43"/>
                    <a:gd name="T28" fmla="*/ 0 w 41"/>
                    <a:gd name="T29" fmla="*/ 28 h 43"/>
                    <a:gd name="T30" fmla="*/ 0 w 41"/>
                    <a:gd name="T31" fmla="*/ 22 h 43"/>
                    <a:gd name="T32" fmla="*/ 0 w 41"/>
                    <a:gd name="T33" fmla="*/ 14 h 43"/>
                    <a:gd name="T34" fmla="*/ 4 w 41"/>
                    <a:gd name="T35" fmla="*/ 8 h 43"/>
                    <a:gd name="T36" fmla="*/ 8 w 41"/>
                    <a:gd name="T37" fmla="*/ 4 h 43"/>
                    <a:gd name="T38" fmla="*/ 14 w 41"/>
                    <a:gd name="T39" fmla="*/ 0 h 43"/>
                    <a:gd name="T40" fmla="*/ 20 w 41"/>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3">
                      <a:moveTo>
                        <a:pt x="20" y="0"/>
                      </a:moveTo>
                      <a:lnTo>
                        <a:pt x="27" y="0"/>
                      </a:lnTo>
                      <a:lnTo>
                        <a:pt x="33" y="4"/>
                      </a:lnTo>
                      <a:lnTo>
                        <a:pt x="37" y="8"/>
                      </a:lnTo>
                      <a:lnTo>
                        <a:pt x="39" y="14"/>
                      </a:lnTo>
                      <a:lnTo>
                        <a:pt x="41" y="22"/>
                      </a:lnTo>
                      <a:lnTo>
                        <a:pt x="39" y="28"/>
                      </a:lnTo>
                      <a:lnTo>
                        <a:pt x="37" y="34"/>
                      </a:lnTo>
                      <a:lnTo>
                        <a:pt x="31" y="40"/>
                      </a:lnTo>
                      <a:lnTo>
                        <a:pt x="27" y="42"/>
                      </a:lnTo>
                      <a:lnTo>
                        <a:pt x="20" y="43"/>
                      </a:lnTo>
                      <a:lnTo>
                        <a:pt x="14" y="42"/>
                      </a:lnTo>
                      <a:lnTo>
                        <a:pt x="8" y="40"/>
                      </a:lnTo>
                      <a:lnTo>
                        <a:pt x="4" y="34"/>
                      </a:lnTo>
                      <a:lnTo>
                        <a:pt x="0" y="28"/>
                      </a:lnTo>
                      <a:lnTo>
                        <a:pt x="0" y="22"/>
                      </a:lnTo>
                      <a:lnTo>
                        <a:pt x="0" y="14"/>
                      </a:lnTo>
                      <a:lnTo>
                        <a:pt x="4" y="8"/>
                      </a:lnTo>
                      <a:lnTo>
                        <a:pt x="8" y="4"/>
                      </a:lnTo>
                      <a:lnTo>
                        <a:pt x="14" y="0"/>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1" name="Freeform 56"/>
                <p:cNvSpPr>
                  <a:spLocks noEditPoints="1"/>
                </p:cNvSpPr>
                <p:nvPr/>
              </p:nvSpPr>
              <p:spPr bwMode="auto">
                <a:xfrm>
                  <a:off x="1295400" y="3722688"/>
                  <a:ext cx="122237" cy="187325"/>
                </a:xfrm>
                <a:custGeom>
                  <a:avLst/>
                  <a:gdLst>
                    <a:gd name="T0" fmla="*/ 78 w 156"/>
                    <a:gd name="T1" fmla="*/ 23 h 234"/>
                    <a:gd name="T2" fmla="*/ 64 w 156"/>
                    <a:gd name="T3" fmla="*/ 27 h 234"/>
                    <a:gd name="T4" fmla="*/ 50 w 156"/>
                    <a:gd name="T5" fmla="*/ 39 h 234"/>
                    <a:gd name="T6" fmla="*/ 40 w 156"/>
                    <a:gd name="T7" fmla="*/ 59 h 234"/>
                    <a:gd name="T8" fmla="*/ 34 w 156"/>
                    <a:gd name="T9" fmla="*/ 85 h 234"/>
                    <a:gd name="T10" fmla="*/ 32 w 156"/>
                    <a:gd name="T11" fmla="*/ 119 h 234"/>
                    <a:gd name="T12" fmla="*/ 34 w 156"/>
                    <a:gd name="T13" fmla="*/ 151 h 234"/>
                    <a:gd name="T14" fmla="*/ 40 w 156"/>
                    <a:gd name="T15" fmla="*/ 177 h 234"/>
                    <a:gd name="T16" fmla="*/ 50 w 156"/>
                    <a:gd name="T17" fmla="*/ 195 h 234"/>
                    <a:gd name="T18" fmla="*/ 62 w 156"/>
                    <a:gd name="T19" fmla="*/ 207 h 234"/>
                    <a:gd name="T20" fmla="*/ 78 w 156"/>
                    <a:gd name="T21" fmla="*/ 211 h 234"/>
                    <a:gd name="T22" fmla="*/ 94 w 156"/>
                    <a:gd name="T23" fmla="*/ 207 h 234"/>
                    <a:gd name="T24" fmla="*/ 108 w 156"/>
                    <a:gd name="T25" fmla="*/ 195 h 234"/>
                    <a:gd name="T26" fmla="*/ 118 w 156"/>
                    <a:gd name="T27" fmla="*/ 175 h 234"/>
                    <a:gd name="T28" fmla="*/ 122 w 156"/>
                    <a:gd name="T29" fmla="*/ 149 h 234"/>
                    <a:gd name="T30" fmla="*/ 124 w 156"/>
                    <a:gd name="T31" fmla="*/ 115 h 234"/>
                    <a:gd name="T32" fmla="*/ 122 w 156"/>
                    <a:gd name="T33" fmla="*/ 85 h 234"/>
                    <a:gd name="T34" fmla="*/ 118 w 156"/>
                    <a:gd name="T35" fmla="*/ 59 h 234"/>
                    <a:gd name="T36" fmla="*/ 108 w 156"/>
                    <a:gd name="T37" fmla="*/ 39 h 234"/>
                    <a:gd name="T38" fmla="*/ 96 w 156"/>
                    <a:gd name="T39" fmla="*/ 27 h 234"/>
                    <a:gd name="T40" fmla="*/ 78 w 156"/>
                    <a:gd name="T41" fmla="*/ 23 h 234"/>
                    <a:gd name="T42" fmla="*/ 80 w 156"/>
                    <a:gd name="T43" fmla="*/ 0 h 234"/>
                    <a:gd name="T44" fmla="*/ 106 w 156"/>
                    <a:gd name="T45" fmla="*/ 6 h 234"/>
                    <a:gd name="T46" fmla="*/ 128 w 156"/>
                    <a:gd name="T47" fmla="*/ 19 h 234"/>
                    <a:gd name="T48" fmla="*/ 142 w 156"/>
                    <a:gd name="T49" fmla="*/ 43 h 234"/>
                    <a:gd name="T50" fmla="*/ 152 w 156"/>
                    <a:gd name="T51" fmla="*/ 75 h 234"/>
                    <a:gd name="T52" fmla="*/ 156 w 156"/>
                    <a:gd name="T53" fmla="*/ 115 h 234"/>
                    <a:gd name="T54" fmla="*/ 152 w 156"/>
                    <a:gd name="T55" fmla="*/ 157 h 234"/>
                    <a:gd name="T56" fmla="*/ 142 w 156"/>
                    <a:gd name="T57" fmla="*/ 191 h 234"/>
                    <a:gd name="T58" fmla="*/ 126 w 156"/>
                    <a:gd name="T59" fmla="*/ 215 h 234"/>
                    <a:gd name="T60" fmla="*/ 104 w 156"/>
                    <a:gd name="T61" fmla="*/ 229 h 234"/>
                    <a:gd name="T62" fmla="*/ 76 w 156"/>
                    <a:gd name="T63" fmla="*/ 234 h 234"/>
                    <a:gd name="T64" fmla="*/ 52 w 156"/>
                    <a:gd name="T65" fmla="*/ 229 h 234"/>
                    <a:gd name="T66" fmla="*/ 30 w 156"/>
                    <a:gd name="T67" fmla="*/ 215 h 234"/>
                    <a:gd name="T68" fmla="*/ 14 w 156"/>
                    <a:gd name="T69" fmla="*/ 191 h 234"/>
                    <a:gd name="T70" fmla="*/ 4 w 156"/>
                    <a:gd name="T71" fmla="*/ 159 h 234"/>
                    <a:gd name="T72" fmla="*/ 0 w 156"/>
                    <a:gd name="T73" fmla="*/ 117 h 234"/>
                    <a:gd name="T74" fmla="*/ 4 w 156"/>
                    <a:gd name="T75" fmla="*/ 83 h 234"/>
                    <a:gd name="T76" fmla="*/ 12 w 156"/>
                    <a:gd name="T77" fmla="*/ 53 h 234"/>
                    <a:gd name="T78" fmla="*/ 24 w 156"/>
                    <a:gd name="T79" fmla="*/ 29 h 234"/>
                    <a:gd name="T80" fmla="*/ 40 w 156"/>
                    <a:gd name="T81" fmla="*/ 13 h 234"/>
                    <a:gd name="T82" fmla="*/ 58 w 156"/>
                    <a:gd name="T83" fmla="*/ 4 h 234"/>
                    <a:gd name="T84" fmla="*/ 80 w 156"/>
                    <a:gd name="T85"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6" h="234">
                      <a:moveTo>
                        <a:pt x="78" y="23"/>
                      </a:moveTo>
                      <a:lnTo>
                        <a:pt x="64" y="27"/>
                      </a:lnTo>
                      <a:lnTo>
                        <a:pt x="50" y="39"/>
                      </a:lnTo>
                      <a:lnTo>
                        <a:pt x="40" y="59"/>
                      </a:lnTo>
                      <a:lnTo>
                        <a:pt x="34" y="85"/>
                      </a:lnTo>
                      <a:lnTo>
                        <a:pt x="32" y="119"/>
                      </a:lnTo>
                      <a:lnTo>
                        <a:pt x="34" y="151"/>
                      </a:lnTo>
                      <a:lnTo>
                        <a:pt x="40" y="177"/>
                      </a:lnTo>
                      <a:lnTo>
                        <a:pt x="50" y="195"/>
                      </a:lnTo>
                      <a:lnTo>
                        <a:pt x="62" y="207"/>
                      </a:lnTo>
                      <a:lnTo>
                        <a:pt x="78" y="211"/>
                      </a:lnTo>
                      <a:lnTo>
                        <a:pt x="94" y="207"/>
                      </a:lnTo>
                      <a:lnTo>
                        <a:pt x="108" y="195"/>
                      </a:lnTo>
                      <a:lnTo>
                        <a:pt x="118" y="175"/>
                      </a:lnTo>
                      <a:lnTo>
                        <a:pt x="122" y="149"/>
                      </a:lnTo>
                      <a:lnTo>
                        <a:pt x="124" y="115"/>
                      </a:lnTo>
                      <a:lnTo>
                        <a:pt x="122" y="85"/>
                      </a:lnTo>
                      <a:lnTo>
                        <a:pt x="118" y="59"/>
                      </a:lnTo>
                      <a:lnTo>
                        <a:pt x="108" y="39"/>
                      </a:lnTo>
                      <a:lnTo>
                        <a:pt x="96" y="27"/>
                      </a:lnTo>
                      <a:lnTo>
                        <a:pt x="78" y="23"/>
                      </a:lnTo>
                      <a:close/>
                      <a:moveTo>
                        <a:pt x="80" y="0"/>
                      </a:moveTo>
                      <a:lnTo>
                        <a:pt x="106" y="6"/>
                      </a:lnTo>
                      <a:lnTo>
                        <a:pt x="128" y="19"/>
                      </a:lnTo>
                      <a:lnTo>
                        <a:pt x="142" y="43"/>
                      </a:lnTo>
                      <a:lnTo>
                        <a:pt x="152" y="75"/>
                      </a:lnTo>
                      <a:lnTo>
                        <a:pt x="156" y="115"/>
                      </a:lnTo>
                      <a:lnTo>
                        <a:pt x="152" y="157"/>
                      </a:lnTo>
                      <a:lnTo>
                        <a:pt x="142" y="191"/>
                      </a:lnTo>
                      <a:lnTo>
                        <a:pt x="126" y="215"/>
                      </a:lnTo>
                      <a:lnTo>
                        <a:pt x="104" y="229"/>
                      </a:lnTo>
                      <a:lnTo>
                        <a:pt x="76" y="234"/>
                      </a:lnTo>
                      <a:lnTo>
                        <a:pt x="52" y="229"/>
                      </a:lnTo>
                      <a:lnTo>
                        <a:pt x="30" y="215"/>
                      </a:lnTo>
                      <a:lnTo>
                        <a:pt x="14" y="191"/>
                      </a:lnTo>
                      <a:lnTo>
                        <a:pt x="4" y="159"/>
                      </a:lnTo>
                      <a:lnTo>
                        <a:pt x="0" y="117"/>
                      </a:lnTo>
                      <a:lnTo>
                        <a:pt x="4" y="83"/>
                      </a:lnTo>
                      <a:lnTo>
                        <a:pt x="12" y="53"/>
                      </a:lnTo>
                      <a:lnTo>
                        <a:pt x="24" y="29"/>
                      </a:lnTo>
                      <a:lnTo>
                        <a:pt x="40" y="13"/>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2" name="Line 57"/>
                <p:cNvSpPr>
                  <a:spLocks noChangeShapeType="1"/>
                </p:cNvSpPr>
                <p:nvPr/>
              </p:nvSpPr>
              <p:spPr bwMode="auto">
                <a:xfrm flipH="1">
                  <a:off x="1577975" y="3394075"/>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73" name="Freeform 58"/>
                <p:cNvSpPr>
                  <a:spLocks noEditPoints="1"/>
                </p:cNvSpPr>
                <p:nvPr/>
              </p:nvSpPr>
              <p:spPr bwMode="auto">
                <a:xfrm>
                  <a:off x="1065213" y="3278188"/>
                  <a:ext cx="122237" cy="184150"/>
                </a:xfrm>
                <a:custGeom>
                  <a:avLst/>
                  <a:gdLst>
                    <a:gd name="T0" fmla="*/ 75 w 153"/>
                    <a:gd name="T1" fmla="*/ 22 h 233"/>
                    <a:gd name="T2" fmla="*/ 61 w 153"/>
                    <a:gd name="T3" fmla="*/ 26 h 233"/>
                    <a:gd name="T4" fmla="*/ 49 w 153"/>
                    <a:gd name="T5" fmla="*/ 38 h 233"/>
                    <a:gd name="T6" fmla="*/ 39 w 153"/>
                    <a:gd name="T7" fmla="*/ 58 h 233"/>
                    <a:gd name="T8" fmla="*/ 31 w 153"/>
                    <a:gd name="T9" fmla="*/ 84 h 233"/>
                    <a:gd name="T10" fmla="*/ 29 w 153"/>
                    <a:gd name="T11" fmla="*/ 118 h 233"/>
                    <a:gd name="T12" fmla="*/ 31 w 153"/>
                    <a:gd name="T13" fmla="*/ 149 h 233"/>
                    <a:gd name="T14" fmla="*/ 37 w 153"/>
                    <a:gd name="T15" fmla="*/ 175 h 233"/>
                    <a:gd name="T16" fmla="*/ 47 w 153"/>
                    <a:gd name="T17" fmla="*/ 193 h 233"/>
                    <a:gd name="T18" fmla="*/ 61 w 153"/>
                    <a:gd name="T19" fmla="*/ 205 h 233"/>
                    <a:gd name="T20" fmla="*/ 75 w 153"/>
                    <a:gd name="T21" fmla="*/ 209 h 233"/>
                    <a:gd name="T22" fmla="*/ 93 w 153"/>
                    <a:gd name="T23" fmla="*/ 205 h 233"/>
                    <a:gd name="T24" fmla="*/ 105 w 153"/>
                    <a:gd name="T25" fmla="*/ 193 h 233"/>
                    <a:gd name="T26" fmla="*/ 115 w 153"/>
                    <a:gd name="T27" fmla="*/ 173 h 233"/>
                    <a:gd name="T28" fmla="*/ 121 w 153"/>
                    <a:gd name="T29" fmla="*/ 147 h 233"/>
                    <a:gd name="T30" fmla="*/ 123 w 153"/>
                    <a:gd name="T31" fmla="*/ 116 h 233"/>
                    <a:gd name="T32" fmla="*/ 121 w 153"/>
                    <a:gd name="T33" fmla="*/ 84 h 233"/>
                    <a:gd name="T34" fmla="*/ 115 w 153"/>
                    <a:gd name="T35" fmla="*/ 58 h 233"/>
                    <a:gd name="T36" fmla="*/ 107 w 153"/>
                    <a:gd name="T37" fmla="*/ 40 h 233"/>
                    <a:gd name="T38" fmla="*/ 93 w 153"/>
                    <a:gd name="T39" fmla="*/ 28 h 233"/>
                    <a:gd name="T40" fmla="*/ 75 w 153"/>
                    <a:gd name="T41" fmla="*/ 22 h 233"/>
                    <a:gd name="T42" fmla="*/ 77 w 153"/>
                    <a:gd name="T43" fmla="*/ 0 h 233"/>
                    <a:gd name="T44" fmla="*/ 105 w 153"/>
                    <a:gd name="T45" fmla="*/ 4 h 233"/>
                    <a:gd name="T46" fmla="*/ 125 w 153"/>
                    <a:gd name="T47" fmla="*/ 18 h 233"/>
                    <a:gd name="T48" fmla="*/ 141 w 153"/>
                    <a:gd name="T49" fmla="*/ 42 h 233"/>
                    <a:gd name="T50" fmla="*/ 149 w 153"/>
                    <a:gd name="T51" fmla="*/ 74 h 233"/>
                    <a:gd name="T52" fmla="*/ 153 w 153"/>
                    <a:gd name="T53" fmla="*/ 114 h 233"/>
                    <a:gd name="T54" fmla="*/ 149 w 153"/>
                    <a:gd name="T55" fmla="*/ 155 h 233"/>
                    <a:gd name="T56" fmla="*/ 139 w 153"/>
                    <a:gd name="T57" fmla="*/ 189 h 233"/>
                    <a:gd name="T58" fmla="*/ 123 w 153"/>
                    <a:gd name="T59" fmla="*/ 213 h 233"/>
                    <a:gd name="T60" fmla="*/ 101 w 153"/>
                    <a:gd name="T61" fmla="*/ 229 h 233"/>
                    <a:gd name="T62" fmla="*/ 75 w 153"/>
                    <a:gd name="T63" fmla="*/ 233 h 233"/>
                    <a:gd name="T64" fmla="*/ 49 w 153"/>
                    <a:gd name="T65" fmla="*/ 229 h 233"/>
                    <a:gd name="T66" fmla="*/ 29 w 153"/>
                    <a:gd name="T67" fmla="*/ 213 h 233"/>
                    <a:gd name="T68" fmla="*/ 13 w 153"/>
                    <a:gd name="T69" fmla="*/ 189 h 233"/>
                    <a:gd name="T70" fmla="*/ 4 w 153"/>
                    <a:gd name="T71" fmla="*/ 157 h 233"/>
                    <a:gd name="T72" fmla="*/ 0 w 153"/>
                    <a:gd name="T73" fmla="*/ 118 h 233"/>
                    <a:gd name="T74" fmla="*/ 2 w 153"/>
                    <a:gd name="T75" fmla="*/ 82 h 233"/>
                    <a:gd name="T76" fmla="*/ 9 w 153"/>
                    <a:gd name="T77" fmla="*/ 52 h 233"/>
                    <a:gd name="T78" fmla="*/ 21 w 153"/>
                    <a:gd name="T79" fmla="*/ 30 h 233"/>
                    <a:gd name="T80" fmla="*/ 37 w 153"/>
                    <a:gd name="T81" fmla="*/ 12 h 233"/>
                    <a:gd name="T82" fmla="*/ 57 w 153"/>
                    <a:gd name="T83" fmla="*/ 2 h 233"/>
                    <a:gd name="T84" fmla="*/ 77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5" y="22"/>
                      </a:moveTo>
                      <a:lnTo>
                        <a:pt x="61" y="26"/>
                      </a:lnTo>
                      <a:lnTo>
                        <a:pt x="49" y="38"/>
                      </a:lnTo>
                      <a:lnTo>
                        <a:pt x="39" y="58"/>
                      </a:lnTo>
                      <a:lnTo>
                        <a:pt x="31" y="84"/>
                      </a:lnTo>
                      <a:lnTo>
                        <a:pt x="29" y="118"/>
                      </a:lnTo>
                      <a:lnTo>
                        <a:pt x="31" y="149"/>
                      </a:lnTo>
                      <a:lnTo>
                        <a:pt x="37" y="175"/>
                      </a:lnTo>
                      <a:lnTo>
                        <a:pt x="47" y="193"/>
                      </a:lnTo>
                      <a:lnTo>
                        <a:pt x="61" y="205"/>
                      </a:lnTo>
                      <a:lnTo>
                        <a:pt x="75" y="209"/>
                      </a:lnTo>
                      <a:lnTo>
                        <a:pt x="93" y="205"/>
                      </a:lnTo>
                      <a:lnTo>
                        <a:pt x="105" y="193"/>
                      </a:lnTo>
                      <a:lnTo>
                        <a:pt x="115" y="173"/>
                      </a:lnTo>
                      <a:lnTo>
                        <a:pt x="121" y="147"/>
                      </a:lnTo>
                      <a:lnTo>
                        <a:pt x="123" y="116"/>
                      </a:lnTo>
                      <a:lnTo>
                        <a:pt x="121" y="84"/>
                      </a:lnTo>
                      <a:lnTo>
                        <a:pt x="115" y="58"/>
                      </a:lnTo>
                      <a:lnTo>
                        <a:pt x="107" y="40"/>
                      </a:lnTo>
                      <a:lnTo>
                        <a:pt x="93" y="28"/>
                      </a:lnTo>
                      <a:lnTo>
                        <a:pt x="75" y="22"/>
                      </a:lnTo>
                      <a:close/>
                      <a:moveTo>
                        <a:pt x="77" y="0"/>
                      </a:moveTo>
                      <a:lnTo>
                        <a:pt x="105" y="4"/>
                      </a:lnTo>
                      <a:lnTo>
                        <a:pt x="125" y="18"/>
                      </a:lnTo>
                      <a:lnTo>
                        <a:pt x="141" y="42"/>
                      </a:lnTo>
                      <a:lnTo>
                        <a:pt x="149" y="74"/>
                      </a:lnTo>
                      <a:lnTo>
                        <a:pt x="153" y="114"/>
                      </a:lnTo>
                      <a:lnTo>
                        <a:pt x="149" y="155"/>
                      </a:lnTo>
                      <a:lnTo>
                        <a:pt x="139" y="189"/>
                      </a:lnTo>
                      <a:lnTo>
                        <a:pt x="123" y="213"/>
                      </a:lnTo>
                      <a:lnTo>
                        <a:pt x="101" y="229"/>
                      </a:lnTo>
                      <a:lnTo>
                        <a:pt x="75" y="233"/>
                      </a:lnTo>
                      <a:lnTo>
                        <a:pt x="49" y="229"/>
                      </a:lnTo>
                      <a:lnTo>
                        <a:pt x="29" y="213"/>
                      </a:lnTo>
                      <a:lnTo>
                        <a:pt x="13" y="189"/>
                      </a:lnTo>
                      <a:lnTo>
                        <a:pt x="4" y="157"/>
                      </a:lnTo>
                      <a:lnTo>
                        <a:pt x="0" y="118"/>
                      </a:lnTo>
                      <a:lnTo>
                        <a:pt x="2" y="82"/>
                      </a:lnTo>
                      <a:lnTo>
                        <a:pt x="9" y="52"/>
                      </a:lnTo>
                      <a:lnTo>
                        <a:pt x="21" y="30"/>
                      </a:lnTo>
                      <a:lnTo>
                        <a:pt x="37" y="12"/>
                      </a:lnTo>
                      <a:lnTo>
                        <a:pt x="57" y="2"/>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4" name="Freeform 59"/>
                <p:cNvSpPr>
                  <a:spLocks/>
                </p:cNvSpPr>
                <p:nvPr/>
              </p:nvSpPr>
              <p:spPr bwMode="auto">
                <a:xfrm>
                  <a:off x="1223963" y="3427413"/>
                  <a:ext cx="33337" cy="34925"/>
                </a:xfrm>
                <a:custGeom>
                  <a:avLst/>
                  <a:gdLst>
                    <a:gd name="T0" fmla="*/ 20 w 41"/>
                    <a:gd name="T1" fmla="*/ 0 h 44"/>
                    <a:gd name="T2" fmla="*/ 27 w 41"/>
                    <a:gd name="T3" fmla="*/ 2 h 44"/>
                    <a:gd name="T4" fmla="*/ 33 w 41"/>
                    <a:gd name="T5" fmla="*/ 4 h 44"/>
                    <a:gd name="T6" fmla="*/ 37 w 41"/>
                    <a:gd name="T7" fmla="*/ 8 h 44"/>
                    <a:gd name="T8" fmla="*/ 39 w 41"/>
                    <a:gd name="T9" fmla="*/ 14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8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8"/>
                      </a:lnTo>
                      <a:lnTo>
                        <a:pt x="39" y="14"/>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8"/>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5" name="Freeform 60"/>
                <p:cNvSpPr>
                  <a:spLocks/>
                </p:cNvSpPr>
                <p:nvPr/>
              </p:nvSpPr>
              <p:spPr bwMode="auto">
                <a:xfrm>
                  <a:off x="1298575" y="3278188"/>
                  <a:ext cx="114300" cy="180975"/>
                </a:xfrm>
                <a:custGeom>
                  <a:avLst/>
                  <a:gdLst>
                    <a:gd name="T0" fmla="*/ 70 w 146"/>
                    <a:gd name="T1" fmla="*/ 0 h 229"/>
                    <a:gd name="T2" fmla="*/ 96 w 146"/>
                    <a:gd name="T3" fmla="*/ 2 h 229"/>
                    <a:gd name="T4" fmla="*/ 116 w 146"/>
                    <a:gd name="T5" fmla="*/ 14 h 229"/>
                    <a:gd name="T6" fmla="*/ 130 w 146"/>
                    <a:gd name="T7" fmla="*/ 28 h 229"/>
                    <a:gd name="T8" fmla="*/ 138 w 146"/>
                    <a:gd name="T9" fmla="*/ 46 h 229"/>
                    <a:gd name="T10" fmla="*/ 140 w 146"/>
                    <a:gd name="T11" fmla="*/ 66 h 229"/>
                    <a:gd name="T12" fmla="*/ 134 w 146"/>
                    <a:gd name="T13" fmla="*/ 96 h 229"/>
                    <a:gd name="T14" fmla="*/ 118 w 146"/>
                    <a:gd name="T15" fmla="*/ 123 h 229"/>
                    <a:gd name="T16" fmla="*/ 94 w 146"/>
                    <a:gd name="T17" fmla="*/ 153 h 229"/>
                    <a:gd name="T18" fmla="*/ 62 w 146"/>
                    <a:gd name="T19" fmla="*/ 187 h 229"/>
                    <a:gd name="T20" fmla="*/ 44 w 146"/>
                    <a:gd name="T21" fmla="*/ 203 h 229"/>
                    <a:gd name="T22" fmla="*/ 44 w 146"/>
                    <a:gd name="T23" fmla="*/ 203 h 229"/>
                    <a:gd name="T24" fmla="*/ 146 w 146"/>
                    <a:gd name="T25" fmla="*/ 203 h 229"/>
                    <a:gd name="T26" fmla="*/ 146 w 146"/>
                    <a:gd name="T27" fmla="*/ 229 h 229"/>
                    <a:gd name="T28" fmla="*/ 0 w 146"/>
                    <a:gd name="T29" fmla="*/ 229 h 229"/>
                    <a:gd name="T30" fmla="*/ 0 w 146"/>
                    <a:gd name="T31" fmla="*/ 211 h 229"/>
                    <a:gd name="T32" fmla="*/ 24 w 146"/>
                    <a:gd name="T33" fmla="*/ 187 h 229"/>
                    <a:gd name="T34" fmla="*/ 56 w 146"/>
                    <a:gd name="T35" fmla="*/ 157 h 229"/>
                    <a:gd name="T36" fmla="*/ 80 w 146"/>
                    <a:gd name="T37" fmla="*/ 131 h 229"/>
                    <a:gd name="T38" fmla="*/ 96 w 146"/>
                    <a:gd name="T39" fmla="*/ 110 h 229"/>
                    <a:gd name="T40" fmla="*/ 106 w 146"/>
                    <a:gd name="T41" fmla="*/ 90 h 229"/>
                    <a:gd name="T42" fmla="*/ 108 w 146"/>
                    <a:gd name="T43" fmla="*/ 70 h 229"/>
                    <a:gd name="T44" fmla="*/ 108 w 146"/>
                    <a:gd name="T45" fmla="*/ 56 h 229"/>
                    <a:gd name="T46" fmla="*/ 102 w 146"/>
                    <a:gd name="T47" fmla="*/ 44 h 229"/>
                    <a:gd name="T48" fmla="*/ 94 w 146"/>
                    <a:gd name="T49" fmla="*/ 34 h 229"/>
                    <a:gd name="T50" fmla="*/ 82 w 146"/>
                    <a:gd name="T51" fmla="*/ 28 h 229"/>
                    <a:gd name="T52" fmla="*/ 64 w 146"/>
                    <a:gd name="T53" fmla="*/ 24 h 229"/>
                    <a:gd name="T54" fmla="*/ 44 w 146"/>
                    <a:gd name="T55" fmla="*/ 28 h 229"/>
                    <a:gd name="T56" fmla="*/ 28 w 146"/>
                    <a:gd name="T57" fmla="*/ 36 h 229"/>
                    <a:gd name="T58" fmla="*/ 16 w 146"/>
                    <a:gd name="T59" fmla="*/ 44 h 229"/>
                    <a:gd name="T60" fmla="*/ 6 w 146"/>
                    <a:gd name="T61" fmla="*/ 22 h 229"/>
                    <a:gd name="T62" fmla="*/ 24 w 146"/>
                    <a:gd name="T63" fmla="*/ 10 h 229"/>
                    <a:gd name="T64" fmla="*/ 46 w 146"/>
                    <a:gd name="T65" fmla="*/ 2 h 229"/>
                    <a:gd name="T66" fmla="*/ 70 w 146"/>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229">
                      <a:moveTo>
                        <a:pt x="70" y="0"/>
                      </a:moveTo>
                      <a:lnTo>
                        <a:pt x="96" y="2"/>
                      </a:lnTo>
                      <a:lnTo>
                        <a:pt x="116" y="14"/>
                      </a:lnTo>
                      <a:lnTo>
                        <a:pt x="130" y="28"/>
                      </a:lnTo>
                      <a:lnTo>
                        <a:pt x="138" y="46"/>
                      </a:lnTo>
                      <a:lnTo>
                        <a:pt x="140" y="66"/>
                      </a:lnTo>
                      <a:lnTo>
                        <a:pt x="134" y="96"/>
                      </a:lnTo>
                      <a:lnTo>
                        <a:pt x="118" y="123"/>
                      </a:lnTo>
                      <a:lnTo>
                        <a:pt x="94" y="153"/>
                      </a:lnTo>
                      <a:lnTo>
                        <a:pt x="62" y="187"/>
                      </a:lnTo>
                      <a:lnTo>
                        <a:pt x="44" y="203"/>
                      </a:lnTo>
                      <a:lnTo>
                        <a:pt x="44" y="203"/>
                      </a:lnTo>
                      <a:lnTo>
                        <a:pt x="146" y="203"/>
                      </a:lnTo>
                      <a:lnTo>
                        <a:pt x="146" y="229"/>
                      </a:lnTo>
                      <a:lnTo>
                        <a:pt x="0" y="229"/>
                      </a:lnTo>
                      <a:lnTo>
                        <a:pt x="0" y="211"/>
                      </a:lnTo>
                      <a:lnTo>
                        <a:pt x="24" y="187"/>
                      </a:lnTo>
                      <a:lnTo>
                        <a:pt x="56" y="157"/>
                      </a:lnTo>
                      <a:lnTo>
                        <a:pt x="80" y="131"/>
                      </a:lnTo>
                      <a:lnTo>
                        <a:pt x="96" y="110"/>
                      </a:lnTo>
                      <a:lnTo>
                        <a:pt x="106" y="90"/>
                      </a:lnTo>
                      <a:lnTo>
                        <a:pt x="108" y="70"/>
                      </a:lnTo>
                      <a:lnTo>
                        <a:pt x="108" y="56"/>
                      </a:lnTo>
                      <a:lnTo>
                        <a:pt x="102" y="44"/>
                      </a:lnTo>
                      <a:lnTo>
                        <a:pt x="94" y="34"/>
                      </a:lnTo>
                      <a:lnTo>
                        <a:pt x="82" y="28"/>
                      </a:lnTo>
                      <a:lnTo>
                        <a:pt x="64" y="24"/>
                      </a:lnTo>
                      <a:lnTo>
                        <a:pt x="44" y="28"/>
                      </a:lnTo>
                      <a:lnTo>
                        <a:pt x="28" y="36"/>
                      </a:lnTo>
                      <a:lnTo>
                        <a:pt x="16" y="44"/>
                      </a:lnTo>
                      <a:lnTo>
                        <a:pt x="6" y="22"/>
                      </a:lnTo>
                      <a:lnTo>
                        <a:pt x="24" y="10"/>
                      </a:lnTo>
                      <a:lnTo>
                        <a:pt x="46" y="2"/>
                      </a:lnTo>
                      <a:lnTo>
                        <a:pt x="7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6" name="Line 61"/>
                <p:cNvSpPr>
                  <a:spLocks noChangeShapeType="1"/>
                </p:cNvSpPr>
                <p:nvPr/>
              </p:nvSpPr>
              <p:spPr bwMode="auto">
                <a:xfrm flipH="1">
                  <a:off x="1577975" y="2946400"/>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77" name="Freeform 62"/>
                <p:cNvSpPr>
                  <a:spLocks noEditPoints="1"/>
                </p:cNvSpPr>
                <p:nvPr/>
              </p:nvSpPr>
              <p:spPr bwMode="auto">
                <a:xfrm>
                  <a:off x="1065213" y="2830513"/>
                  <a:ext cx="122237" cy="184150"/>
                </a:xfrm>
                <a:custGeom>
                  <a:avLst/>
                  <a:gdLst>
                    <a:gd name="T0" fmla="*/ 75 w 153"/>
                    <a:gd name="T1" fmla="*/ 23 h 233"/>
                    <a:gd name="T2" fmla="*/ 61 w 153"/>
                    <a:gd name="T3" fmla="*/ 27 h 233"/>
                    <a:gd name="T4" fmla="*/ 49 w 153"/>
                    <a:gd name="T5" fmla="*/ 37 h 233"/>
                    <a:gd name="T6" fmla="*/ 39 w 153"/>
                    <a:gd name="T7" fmla="*/ 57 h 233"/>
                    <a:gd name="T8" fmla="*/ 31 w 153"/>
                    <a:gd name="T9" fmla="*/ 83 h 233"/>
                    <a:gd name="T10" fmla="*/ 29 w 153"/>
                    <a:gd name="T11" fmla="*/ 117 h 233"/>
                    <a:gd name="T12" fmla="*/ 31 w 153"/>
                    <a:gd name="T13" fmla="*/ 149 h 233"/>
                    <a:gd name="T14" fmla="*/ 37 w 153"/>
                    <a:gd name="T15" fmla="*/ 175 h 233"/>
                    <a:gd name="T16" fmla="*/ 47 w 153"/>
                    <a:gd name="T17" fmla="*/ 193 h 233"/>
                    <a:gd name="T18" fmla="*/ 61 w 153"/>
                    <a:gd name="T19" fmla="*/ 205 h 233"/>
                    <a:gd name="T20" fmla="*/ 75 w 153"/>
                    <a:gd name="T21" fmla="*/ 209 h 233"/>
                    <a:gd name="T22" fmla="*/ 93 w 153"/>
                    <a:gd name="T23" fmla="*/ 205 h 233"/>
                    <a:gd name="T24" fmla="*/ 105 w 153"/>
                    <a:gd name="T25" fmla="*/ 193 h 233"/>
                    <a:gd name="T26" fmla="*/ 115 w 153"/>
                    <a:gd name="T27" fmla="*/ 173 h 233"/>
                    <a:gd name="T28" fmla="*/ 121 w 153"/>
                    <a:gd name="T29" fmla="*/ 147 h 233"/>
                    <a:gd name="T30" fmla="*/ 123 w 153"/>
                    <a:gd name="T31" fmla="*/ 115 h 233"/>
                    <a:gd name="T32" fmla="*/ 121 w 153"/>
                    <a:gd name="T33" fmla="*/ 83 h 233"/>
                    <a:gd name="T34" fmla="*/ 115 w 153"/>
                    <a:gd name="T35" fmla="*/ 59 h 233"/>
                    <a:gd name="T36" fmla="*/ 107 w 153"/>
                    <a:gd name="T37" fmla="*/ 39 h 233"/>
                    <a:gd name="T38" fmla="*/ 93 w 153"/>
                    <a:gd name="T39" fmla="*/ 27 h 233"/>
                    <a:gd name="T40" fmla="*/ 75 w 153"/>
                    <a:gd name="T41" fmla="*/ 23 h 233"/>
                    <a:gd name="T42" fmla="*/ 77 w 153"/>
                    <a:gd name="T43" fmla="*/ 0 h 233"/>
                    <a:gd name="T44" fmla="*/ 105 w 153"/>
                    <a:gd name="T45" fmla="*/ 4 h 233"/>
                    <a:gd name="T46" fmla="*/ 125 w 153"/>
                    <a:gd name="T47" fmla="*/ 19 h 233"/>
                    <a:gd name="T48" fmla="*/ 141 w 153"/>
                    <a:gd name="T49" fmla="*/ 41 h 233"/>
                    <a:gd name="T50" fmla="*/ 149 w 153"/>
                    <a:gd name="T51" fmla="*/ 73 h 233"/>
                    <a:gd name="T52" fmla="*/ 153 w 153"/>
                    <a:gd name="T53" fmla="*/ 113 h 233"/>
                    <a:gd name="T54" fmla="*/ 149 w 153"/>
                    <a:gd name="T55" fmla="*/ 155 h 233"/>
                    <a:gd name="T56" fmla="*/ 139 w 153"/>
                    <a:gd name="T57" fmla="*/ 189 h 233"/>
                    <a:gd name="T58" fmla="*/ 123 w 153"/>
                    <a:gd name="T59" fmla="*/ 213 h 233"/>
                    <a:gd name="T60" fmla="*/ 101 w 153"/>
                    <a:gd name="T61" fmla="*/ 229 h 233"/>
                    <a:gd name="T62" fmla="*/ 75 w 153"/>
                    <a:gd name="T63" fmla="*/ 233 h 233"/>
                    <a:gd name="T64" fmla="*/ 49 w 153"/>
                    <a:gd name="T65" fmla="*/ 229 h 233"/>
                    <a:gd name="T66" fmla="*/ 29 w 153"/>
                    <a:gd name="T67" fmla="*/ 213 h 233"/>
                    <a:gd name="T68" fmla="*/ 13 w 153"/>
                    <a:gd name="T69" fmla="*/ 191 h 233"/>
                    <a:gd name="T70" fmla="*/ 4 w 153"/>
                    <a:gd name="T71" fmla="*/ 157 h 233"/>
                    <a:gd name="T72" fmla="*/ 0 w 153"/>
                    <a:gd name="T73" fmla="*/ 117 h 233"/>
                    <a:gd name="T74" fmla="*/ 2 w 153"/>
                    <a:gd name="T75" fmla="*/ 81 h 233"/>
                    <a:gd name="T76" fmla="*/ 9 w 153"/>
                    <a:gd name="T77" fmla="*/ 51 h 233"/>
                    <a:gd name="T78" fmla="*/ 21 w 153"/>
                    <a:gd name="T79" fmla="*/ 29 h 233"/>
                    <a:gd name="T80" fmla="*/ 37 w 153"/>
                    <a:gd name="T81" fmla="*/ 13 h 233"/>
                    <a:gd name="T82" fmla="*/ 57 w 153"/>
                    <a:gd name="T83" fmla="*/ 2 h 233"/>
                    <a:gd name="T84" fmla="*/ 77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5" y="23"/>
                      </a:moveTo>
                      <a:lnTo>
                        <a:pt x="61" y="27"/>
                      </a:lnTo>
                      <a:lnTo>
                        <a:pt x="49" y="37"/>
                      </a:lnTo>
                      <a:lnTo>
                        <a:pt x="39" y="57"/>
                      </a:lnTo>
                      <a:lnTo>
                        <a:pt x="31" y="83"/>
                      </a:lnTo>
                      <a:lnTo>
                        <a:pt x="29" y="117"/>
                      </a:lnTo>
                      <a:lnTo>
                        <a:pt x="31" y="149"/>
                      </a:lnTo>
                      <a:lnTo>
                        <a:pt x="37" y="175"/>
                      </a:lnTo>
                      <a:lnTo>
                        <a:pt x="47" y="193"/>
                      </a:lnTo>
                      <a:lnTo>
                        <a:pt x="61" y="205"/>
                      </a:lnTo>
                      <a:lnTo>
                        <a:pt x="75" y="209"/>
                      </a:lnTo>
                      <a:lnTo>
                        <a:pt x="93" y="205"/>
                      </a:lnTo>
                      <a:lnTo>
                        <a:pt x="105" y="193"/>
                      </a:lnTo>
                      <a:lnTo>
                        <a:pt x="115" y="173"/>
                      </a:lnTo>
                      <a:lnTo>
                        <a:pt x="121" y="147"/>
                      </a:lnTo>
                      <a:lnTo>
                        <a:pt x="123" y="115"/>
                      </a:lnTo>
                      <a:lnTo>
                        <a:pt x="121" y="83"/>
                      </a:lnTo>
                      <a:lnTo>
                        <a:pt x="115" y="59"/>
                      </a:lnTo>
                      <a:lnTo>
                        <a:pt x="107" y="39"/>
                      </a:lnTo>
                      <a:lnTo>
                        <a:pt x="93" y="27"/>
                      </a:lnTo>
                      <a:lnTo>
                        <a:pt x="75" y="23"/>
                      </a:lnTo>
                      <a:close/>
                      <a:moveTo>
                        <a:pt x="77" y="0"/>
                      </a:moveTo>
                      <a:lnTo>
                        <a:pt x="105" y="4"/>
                      </a:lnTo>
                      <a:lnTo>
                        <a:pt x="125" y="19"/>
                      </a:lnTo>
                      <a:lnTo>
                        <a:pt x="141" y="41"/>
                      </a:lnTo>
                      <a:lnTo>
                        <a:pt x="149" y="73"/>
                      </a:lnTo>
                      <a:lnTo>
                        <a:pt x="153" y="113"/>
                      </a:lnTo>
                      <a:lnTo>
                        <a:pt x="149" y="155"/>
                      </a:lnTo>
                      <a:lnTo>
                        <a:pt x="139" y="189"/>
                      </a:lnTo>
                      <a:lnTo>
                        <a:pt x="123" y="213"/>
                      </a:lnTo>
                      <a:lnTo>
                        <a:pt x="101" y="229"/>
                      </a:lnTo>
                      <a:lnTo>
                        <a:pt x="75" y="233"/>
                      </a:lnTo>
                      <a:lnTo>
                        <a:pt x="49" y="229"/>
                      </a:lnTo>
                      <a:lnTo>
                        <a:pt x="29" y="213"/>
                      </a:lnTo>
                      <a:lnTo>
                        <a:pt x="13" y="191"/>
                      </a:lnTo>
                      <a:lnTo>
                        <a:pt x="4" y="157"/>
                      </a:lnTo>
                      <a:lnTo>
                        <a:pt x="0" y="117"/>
                      </a:lnTo>
                      <a:lnTo>
                        <a:pt x="2" y="81"/>
                      </a:lnTo>
                      <a:lnTo>
                        <a:pt x="9" y="51"/>
                      </a:lnTo>
                      <a:lnTo>
                        <a:pt x="21" y="29"/>
                      </a:lnTo>
                      <a:lnTo>
                        <a:pt x="37" y="13"/>
                      </a:lnTo>
                      <a:lnTo>
                        <a:pt x="57" y="2"/>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8" name="Freeform 63"/>
                <p:cNvSpPr>
                  <a:spLocks/>
                </p:cNvSpPr>
                <p:nvPr/>
              </p:nvSpPr>
              <p:spPr bwMode="auto">
                <a:xfrm>
                  <a:off x="1223963" y="2979738"/>
                  <a:ext cx="33337" cy="34925"/>
                </a:xfrm>
                <a:custGeom>
                  <a:avLst/>
                  <a:gdLst>
                    <a:gd name="T0" fmla="*/ 20 w 41"/>
                    <a:gd name="T1" fmla="*/ 0 h 44"/>
                    <a:gd name="T2" fmla="*/ 27 w 41"/>
                    <a:gd name="T3" fmla="*/ 2 h 44"/>
                    <a:gd name="T4" fmla="*/ 33 w 41"/>
                    <a:gd name="T5" fmla="*/ 4 h 44"/>
                    <a:gd name="T6" fmla="*/ 37 w 41"/>
                    <a:gd name="T7" fmla="*/ 8 h 44"/>
                    <a:gd name="T8" fmla="*/ 39 w 41"/>
                    <a:gd name="T9" fmla="*/ 16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10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8"/>
                      </a:lnTo>
                      <a:lnTo>
                        <a:pt x="39" y="16"/>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10"/>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79" name="Freeform 64"/>
                <p:cNvSpPr>
                  <a:spLocks noEditPoints="1"/>
                </p:cNvSpPr>
                <p:nvPr/>
              </p:nvSpPr>
              <p:spPr bwMode="auto">
                <a:xfrm>
                  <a:off x="1290638" y="2833688"/>
                  <a:ext cx="130175" cy="177800"/>
                </a:xfrm>
                <a:custGeom>
                  <a:avLst/>
                  <a:gdLst>
                    <a:gd name="T0" fmla="*/ 106 w 165"/>
                    <a:gd name="T1" fmla="*/ 27 h 225"/>
                    <a:gd name="T2" fmla="*/ 96 w 165"/>
                    <a:gd name="T3" fmla="*/ 45 h 225"/>
                    <a:gd name="T4" fmla="*/ 86 w 165"/>
                    <a:gd name="T5" fmla="*/ 61 h 225"/>
                    <a:gd name="T6" fmla="*/ 30 w 165"/>
                    <a:gd name="T7" fmla="*/ 139 h 225"/>
                    <a:gd name="T8" fmla="*/ 30 w 165"/>
                    <a:gd name="T9" fmla="*/ 139 h 225"/>
                    <a:gd name="T10" fmla="*/ 106 w 165"/>
                    <a:gd name="T11" fmla="*/ 139 h 225"/>
                    <a:gd name="T12" fmla="*/ 106 w 165"/>
                    <a:gd name="T13" fmla="*/ 63 h 225"/>
                    <a:gd name="T14" fmla="*/ 106 w 165"/>
                    <a:gd name="T15" fmla="*/ 27 h 225"/>
                    <a:gd name="T16" fmla="*/ 106 w 165"/>
                    <a:gd name="T17" fmla="*/ 27 h 225"/>
                    <a:gd name="T18" fmla="*/ 100 w 165"/>
                    <a:gd name="T19" fmla="*/ 0 h 225"/>
                    <a:gd name="T20" fmla="*/ 134 w 165"/>
                    <a:gd name="T21" fmla="*/ 0 h 225"/>
                    <a:gd name="T22" fmla="*/ 134 w 165"/>
                    <a:gd name="T23" fmla="*/ 139 h 225"/>
                    <a:gd name="T24" fmla="*/ 165 w 165"/>
                    <a:gd name="T25" fmla="*/ 139 h 225"/>
                    <a:gd name="T26" fmla="*/ 165 w 165"/>
                    <a:gd name="T27" fmla="*/ 163 h 225"/>
                    <a:gd name="T28" fmla="*/ 134 w 165"/>
                    <a:gd name="T29" fmla="*/ 163 h 225"/>
                    <a:gd name="T30" fmla="*/ 134 w 165"/>
                    <a:gd name="T31" fmla="*/ 225 h 225"/>
                    <a:gd name="T32" fmla="*/ 106 w 165"/>
                    <a:gd name="T33" fmla="*/ 225 h 225"/>
                    <a:gd name="T34" fmla="*/ 106 w 165"/>
                    <a:gd name="T35" fmla="*/ 163 h 225"/>
                    <a:gd name="T36" fmla="*/ 0 w 165"/>
                    <a:gd name="T37" fmla="*/ 163 h 225"/>
                    <a:gd name="T38" fmla="*/ 0 w 165"/>
                    <a:gd name="T39" fmla="*/ 143 h 225"/>
                    <a:gd name="T40" fmla="*/ 100 w 165"/>
                    <a:gd name="T41"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225">
                      <a:moveTo>
                        <a:pt x="106" y="27"/>
                      </a:moveTo>
                      <a:lnTo>
                        <a:pt x="96" y="45"/>
                      </a:lnTo>
                      <a:lnTo>
                        <a:pt x="86" y="61"/>
                      </a:lnTo>
                      <a:lnTo>
                        <a:pt x="30" y="139"/>
                      </a:lnTo>
                      <a:lnTo>
                        <a:pt x="30" y="139"/>
                      </a:lnTo>
                      <a:lnTo>
                        <a:pt x="106" y="139"/>
                      </a:lnTo>
                      <a:lnTo>
                        <a:pt x="106" y="63"/>
                      </a:lnTo>
                      <a:lnTo>
                        <a:pt x="106" y="27"/>
                      </a:lnTo>
                      <a:lnTo>
                        <a:pt x="106" y="27"/>
                      </a:lnTo>
                      <a:close/>
                      <a:moveTo>
                        <a:pt x="100" y="0"/>
                      </a:moveTo>
                      <a:lnTo>
                        <a:pt x="134" y="0"/>
                      </a:lnTo>
                      <a:lnTo>
                        <a:pt x="134" y="139"/>
                      </a:lnTo>
                      <a:lnTo>
                        <a:pt x="165" y="139"/>
                      </a:lnTo>
                      <a:lnTo>
                        <a:pt x="165" y="163"/>
                      </a:lnTo>
                      <a:lnTo>
                        <a:pt x="134" y="163"/>
                      </a:lnTo>
                      <a:lnTo>
                        <a:pt x="134" y="225"/>
                      </a:lnTo>
                      <a:lnTo>
                        <a:pt x="106" y="225"/>
                      </a:lnTo>
                      <a:lnTo>
                        <a:pt x="106" y="163"/>
                      </a:lnTo>
                      <a:lnTo>
                        <a:pt x="0" y="163"/>
                      </a:lnTo>
                      <a:lnTo>
                        <a:pt x="0" y="143"/>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0" name="Line 65"/>
                <p:cNvSpPr>
                  <a:spLocks noChangeShapeType="1"/>
                </p:cNvSpPr>
                <p:nvPr/>
              </p:nvSpPr>
              <p:spPr bwMode="auto">
                <a:xfrm flipH="1">
                  <a:off x="1577975" y="2500313"/>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81" name="Freeform 66"/>
                <p:cNvSpPr>
                  <a:spLocks noEditPoints="1"/>
                </p:cNvSpPr>
                <p:nvPr/>
              </p:nvSpPr>
              <p:spPr bwMode="auto">
                <a:xfrm>
                  <a:off x="1065213" y="2382838"/>
                  <a:ext cx="122237" cy="185738"/>
                </a:xfrm>
                <a:custGeom>
                  <a:avLst/>
                  <a:gdLst>
                    <a:gd name="T0" fmla="*/ 75 w 153"/>
                    <a:gd name="T1" fmla="*/ 22 h 233"/>
                    <a:gd name="T2" fmla="*/ 61 w 153"/>
                    <a:gd name="T3" fmla="*/ 26 h 233"/>
                    <a:gd name="T4" fmla="*/ 49 w 153"/>
                    <a:gd name="T5" fmla="*/ 38 h 233"/>
                    <a:gd name="T6" fmla="*/ 39 w 153"/>
                    <a:gd name="T7" fmla="*/ 58 h 233"/>
                    <a:gd name="T8" fmla="*/ 31 w 153"/>
                    <a:gd name="T9" fmla="*/ 84 h 233"/>
                    <a:gd name="T10" fmla="*/ 29 w 153"/>
                    <a:gd name="T11" fmla="*/ 118 h 233"/>
                    <a:gd name="T12" fmla="*/ 31 w 153"/>
                    <a:gd name="T13" fmla="*/ 149 h 233"/>
                    <a:gd name="T14" fmla="*/ 37 w 153"/>
                    <a:gd name="T15" fmla="*/ 175 h 233"/>
                    <a:gd name="T16" fmla="*/ 47 w 153"/>
                    <a:gd name="T17" fmla="*/ 193 h 233"/>
                    <a:gd name="T18" fmla="*/ 61 w 153"/>
                    <a:gd name="T19" fmla="*/ 205 h 233"/>
                    <a:gd name="T20" fmla="*/ 75 w 153"/>
                    <a:gd name="T21" fmla="*/ 209 h 233"/>
                    <a:gd name="T22" fmla="*/ 93 w 153"/>
                    <a:gd name="T23" fmla="*/ 205 h 233"/>
                    <a:gd name="T24" fmla="*/ 105 w 153"/>
                    <a:gd name="T25" fmla="*/ 193 h 233"/>
                    <a:gd name="T26" fmla="*/ 115 w 153"/>
                    <a:gd name="T27" fmla="*/ 173 h 233"/>
                    <a:gd name="T28" fmla="*/ 121 w 153"/>
                    <a:gd name="T29" fmla="*/ 147 h 233"/>
                    <a:gd name="T30" fmla="*/ 123 w 153"/>
                    <a:gd name="T31" fmla="*/ 116 h 233"/>
                    <a:gd name="T32" fmla="*/ 121 w 153"/>
                    <a:gd name="T33" fmla="*/ 84 h 233"/>
                    <a:gd name="T34" fmla="*/ 115 w 153"/>
                    <a:gd name="T35" fmla="*/ 58 h 233"/>
                    <a:gd name="T36" fmla="*/ 107 w 153"/>
                    <a:gd name="T37" fmla="*/ 40 h 233"/>
                    <a:gd name="T38" fmla="*/ 93 w 153"/>
                    <a:gd name="T39" fmla="*/ 28 h 233"/>
                    <a:gd name="T40" fmla="*/ 75 w 153"/>
                    <a:gd name="T41" fmla="*/ 22 h 233"/>
                    <a:gd name="T42" fmla="*/ 77 w 153"/>
                    <a:gd name="T43" fmla="*/ 0 h 233"/>
                    <a:gd name="T44" fmla="*/ 105 w 153"/>
                    <a:gd name="T45" fmla="*/ 4 h 233"/>
                    <a:gd name="T46" fmla="*/ 125 w 153"/>
                    <a:gd name="T47" fmla="*/ 18 h 233"/>
                    <a:gd name="T48" fmla="*/ 141 w 153"/>
                    <a:gd name="T49" fmla="*/ 42 h 233"/>
                    <a:gd name="T50" fmla="*/ 149 w 153"/>
                    <a:gd name="T51" fmla="*/ 74 h 233"/>
                    <a:gd name="T52" fmla="*/ 153 w 153"/>
                    <a:gd name="T53" fmla="*/ 114 h 233"/>
                    <a:gd name="T54" fmla="*/ 149 w 153"/>
                    <a:gd name="T55" fmla="*/ 155 h 233"/>
                    <a:gd name="T56" fmla="*/ 139 w 153"/>
                    <a:gd name="T57" fmla="*/ 189 h 233"/>
                    <a:gd name="T58" fmla="*/ 123 w 153"/>
                    <a:gd name="T59" fmla="*/ 213 h 233"/>
                    <a:gd name="T60" fmla="*/ 101 w 153"/>
                    <a:gd name="T61" fmla="*/ 229 h 233"/>
                    <a:gd name="T62" fmla="*/ 75 w 153"/>
                    <a:gd name="T63" fmla="*/ 233 h 233"/>
                    <a:gd name="T64" fmla="*/ 49 w 153"/>
                    <a:gd name="T65" fmla="*/ 229 h 233"/>
                    <a:gd name="T66" fmla="*/ 29 w 153"/>
                    <a:gd name="T67" fmla="*/ 213 h 233"/>
                    <a:gd name="T68" fmla="*/ 13 w 153"/>
                    <a:gd name="T69" fmla="*/ 189 h 233"/>
                    <a:gd name="T70" fmla="*/ 4 w 153"/>
                    <a:gd name="T71" fmla="*/ 157 h 233"/>
                    <a:gd name="T72" fmla="*/ 0 w 153"/>
                    <a:gd name="T73" fmla="*/ 118 h 233"/>
                    <a:gd name="T74" fmla="*/ 2 w 153"/>
                    <a:gd name="T75" fmla="*/ 82 h 233"/>
                    <a:gd name="T76" fmla="*/ 9 w 153"/>
                    <a:gd name="T77" fmla="*/ 52 h 233"/>
                    <a:gd name="T78" fmla="*/ 21 w 153"/>
                    <a:gd name="T79" fmla="*/ 30 h 233"/>
                    <a:gd name="T80" fmla="*/ 37 w 153"/>
                    <a:gd name="T81" fmla="*/ 12 h 233"/>
                    <a:gd name="T82" fmla="*/ 57 w 153"/>
                    <a:gd name="T83" fmla="*/ 2 h 233"/>
                    <a:gd name="T84" fmla="*/ 77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5" y="22"/>
                      </a:moveTo>
                      <a:lnTo>
                        <a:pt x="61" y="26"/>
                      </a:lnTo>
                      <a:lnTo>
                        <a:pt x="49" y="38"/>
                      </a:lnTo>
                      <a:lnTo>
                        <a:pt x="39" y="58"/>
                      </a:lnTo>
                      <a:lnTo>
                        <a:pt x="31" y="84"/>
                      </a:lnTo>
                      <a:lnTo>
                        <a:pt x="29" y="118"/>
                      </a:lnTo>
                      <a:lnTo>
                        <a:pt x="31" y="149"/>
                      </a:lnTo>
                      <a:lnTo>
                        <a:pt x="37" y="175"/>
                      </a:lnTo>
                      <a:lnTo>
                        <a:pt x="47" y="193"/>
                      </a:lnTo>
                      <a:lnTo>
                        <a:pt x="61" y="205"/>
                      </a:lnTo>
                      <a:lnTo>
                        <a:pt x="75" y="209"/>
                      </a:lnTo>
                      <a:lnTo>
                        <a:pt x="93" y="205"/>
                      </a:lnTo>
                      <a:lnTo>
                        <a:pt x="105" y="193"/>
                      </a:lnTo>
                      <a:lnTo>
                        <a:pt x="115" y="173"/>
                      </a:lnTo>
                      <a:lnTo>
                        <a:pt x="121" y="147"/>
                      </a:lnTo>
                      <a:lnTo>
                        <a:pt x="123" y="116"/>
                      </a:lnTo>
                      <a:lnTo>
                        <a:pt x="121" y="84"/>
                      </a:lnTo>
                      <a:lnTo>
                        <a:pt x="115" y="58"/>
                      </a:lnTo>
                      <a:lnTo>
                        <a:pt x="107" y="40"/>
                      </a:lnTo>
                      <a:lnTo>
                        <a:pt x="93" y="28"/>
                      </a:lnTo>
                      <a:lnTo>
                        <a:pt x="75" y="22"/>
                      </a:lnTo>
                      <a:close/>
                      <a:moveTo>
                        <a:pt x="77" y="0"/>
                      </a:moveTo>
                      <a:lnTo>
                        <a:pt x="105" y="4"/>
                      </a:lnTo>
                      <a:lnTo>
                        <a:pt x="125" y="18"/>
                      </a:lnTo>
                      <a:lnTo>
                        <a:pt x="141" y="42"/>
                      </a:lnTo>
                      <a:lnTo>
                        <a:pt x="149" y="74"/>
                      </a:lnTo>
                      <a:lnTo>
                        <a:pt x="153" y="114"/>
                      </a:lnTo>
                      <a:lnTo>
                        <a:pt x="149" y="155"/>
                      </a:lnTo>
                      <a:lnTo>
                        <a:pt x="139" y="189"/>
                      </a:lnTo>
                      <a:lnTo>
                        <a:pt x="123" y="213"/>
                      </a:lnTo>
                      <a:lnTo>
                        <a:pt x="101" y="229"/>
                      </a:lnTo>
                      <a:lnTo>
                        <a:pt x="75" y="233"/>
                      </a:lnTo>
                      <a:lnTo>
                        <a:pt x="49" y="229"/>
                      </a:lnTo>
                      <a:lnTo>
                        <a:pt x="29" y="213"/>
                      </a:lnTo>
                      <a:lnTo>
                        <a:pt x="13" y="189"/>
                      </a:lnTo>
                      <a:lnTo>
                        <a:pt x="4" y="157"/>
                      </a:lnTo>
                      <a:lnTo>
                        <a:pt x="0" y="118"/>
                      </a:lnTo>
                      <a:lnTo>
                        <a:pt x="2" y="82"/>
                      </a:lnTo>
                      <a:lnTo>
                        <a:pt x="9" y="52"/>
                      </a:lnTo>
                      <a:lnTo>
                        <a:pt x="21" y="30"/>
                      </a:lnTo>
                      <a:lnTo>
                        <a:pt x="37" y="12"/>
                      </a:lnTo>
                      <a:lnTo>
                        <a:pt x="57" y="2"/>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2" name="Freeform 67"/>
                <p:cNvSpPr>
                  <a:spLocks/>
                </p:cNvSpPr>
                <p:nvPr/>
              </p:nvSpPr>
              <p:spPr bwMode="auto">
                <a:xfrm>
                  <a:off x="1223963" y="2533650"/>
                  <a:ext cx="33337" cy="34925"/>
                </a:xfrm>
                <a:custGeom>
                  <a:avLst/>
                  <a:gdLst>
                    <a:gd name="T0" fmla="*/ 20 w 41"/>
                    <a:gd name="T1" fmla="*/ 0 h 44"/>
                    <a:gd name="T2" fmla="*/ 27 w 41"/>
                    <a:gd name="T3" fmla="*/ 2 h 44"/>
                    <a:gd name="T4" fmla="*/ 33 w 41"/>
                    <a:gd name="T5" fmla="*/ 4 h 44"/>
                    <a:gd name="T6" fmla="*/ 37 w 41"/>
                    <a:gd name="T7" fmla="*/ 8 h 44"/>
                    <a:gd name="T8" fmla="*/ 39 w 41"/>
                    <a:gd name="T9" fmla="*/ 14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8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8"/>
                      </a:lnTo>
                      <a:lnTo>
                        <a:pt x="39" y="14"/>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8"/>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3" name="Freeform 68"/>
                <p:cNvSpPr>
                  <a:spLocks noEditPoints="1"/>
                </p:cNvSpPr>
                <p:nvPr/>
              </p:nvSpPr>
              <p:spPr bwMode="auto">
                <a:xfrm>
                  <a:off x="1295400" y="2382838"/>
                  <a:ext cx="122237" cy="185738"/>
                </a:xfrm>
                <a:custGeom>
                  <a:avLst/>
                  <a:gdLst>
                    <a:gd name="T0" fmla="*/ 78 w 156"/>
                    <a:gd name="T1" fmla="*/ 104 h 233"/>
                    <a:gd name="T2" fmla="*/ 60 w 156"/>
                    <a:gd name="T3" fmla="*/ 108 h 233"/>
                    <a:gd name="T4" fmla="*/ 44 w 156"/>
                    <a:gd name="T5" fmla="*/ 118 h 233"/>
                    <a:gd name="T6" fmla="*/ 34 w 156"/>
                    <a:gd name="T7" fmla="*/ 131 h 233"/>
                    <a:gd name="T8" fmla="*/ 32 w 156"/>
                    <a:gd name="T9" fmla="*/ 135 h 233"/>
                    <a:gd name="T10" fmla="*/ 32 w 156"/>
                    <a:gd name="T11" fmla="*/ 139 h 233"/>
                    <a:gd name="T12" fmla="*/ 30 w 156"/>
                    <a:gd name="T13" fmla="*/ 145 h 233"/>
                    <a:gd name="T14" fmla="*/ 32 w 156"/>
                    <a:gd name="T15" fmla="*/ 165 h 233"/>
                    <a:gd name="T16" fmla="*/ 40 w 156"/>
                    <a:gd name="T17" fmla="*/ 183 h 233"/>
                    <a:gd name="T18" fmla="*/ 50 w 156"/>
                    <a:gd name="T19" fmla="*/ 197 h 233"/>
                    <a:gd name="T20" fmla="*/ 64 w 156"/>
                    <a:gd name="T21" fmla="*/ 207 h 233"/>
                    <a:gd name="T22" fmla="*/ 80 w 156"/>
                    <a:gd name="T23" fmla="*/ 209 h 233"/>
                    <a:gd name="T24" fmla="*/ 98 w 156"/>
                    <a:gd name="T25" fmla="*/ 205 h 233"/>
                    <a:gd name="T26" fmla="*/ 112 w 156"/>
                    <a:gd name="T27" fmla="*/ 195 h 233"/>
                    <a:gd name="T28" fmla="*/ 122 w 156"/>
                    <a:gd name="T29" fmla="*/ 177 h 233"/>
                    <a:gd name="T30" fmla="*/ 126 w 156"/>
                    <a:gd name="T31" fmla="*/ 155 h 233"/>
                    <a:gd name="T32" fmla="*/ 122 w 156"/>
                    <a:gd name="T33" fmla="*/ 133 h 233"/>
                    <a:gd name="T34" fmla="*/ 112 w 156"/>
                    <a:gd name="T35" fmla="*/ 118 h 233"/>
                    <a:gd name="T36" fmla="*/ 98 w 156"/>
                    <a:gd name="T37" fmla="*/ 108 h 233"/>
                    <a:gd name="T38" fmla="*/ 78 w 156"/>
                    <a:gd name="T39" fmla="*/ 104 h 233"/>
                    <a:gd name="T40" fmla="*/ 134 w 156"/>
                    <a:gd name="T41" fmla="*/ 0 h 233"/>
                    <a:gd name="T42" fmla="*/ 134 w 156"/>
                    <a:gd name="T43" fmla="*/ 24 h 233"/>
                    <a:gd name="T44" fmla="*/ 126 w 156"/>
                    <a:gd name="T45" fmla="*/ 24 h 233"/>
                    <a:gd name="T46" fmla="*/ 120 w 156"/>
                    <a:gd name="T47" fmla="*/ 26 h 233"/>
                    <a:gd name="T48" fmla="*/ 110 w 156"/>
                    <a:gd name="T49" fmla="*/ 26 h 233"/>
                    <a:gd name="T50" fmla="*/ 84 w 156"/>
                    <a:gd name="T51" fmla="*/ 34 h 233"/>
                    <a:gd name="T52" fmla="*/ 64 w 156"/>
                    <a:gd name="T53" fmla="*/ 48 h 233"/>
                    <a:gd name="T54" fmla="*/ 48 w 156"/>
                    <a:gd name="T55" fmla="*/ 64 h 233"/>
                    <a:gd name="T56" fmla="*/ 38 w 156"/>
                    <a:gd name="T57" fmla="*/ 84 h 233"/>
                    <a:gd name="T58" fmla="*/ 32 w 156"/>
                    <a:gd name="T59" fmla="*/ 106 h 233"/>
                    <a:gd name="T60" fmla="*/ 32 w 156"/>
                    <a:gd name="T61" fmla="*/ 106 h 233"/>
                    <a:gd name="T62" fmla="*/ 46 w 156"/>
                    <a:gd name="T63" fmla="*/ 94 h 233"/>
                    <a:gd name="T64" fmla="*/ 64 w 156"/>
                    <a:gd name="T65" fmla="*/ 84 h 233"/>
                    <a:gd name="T66" fmla="*/ 88 w 156"/>
                    <a:gd name="T67" fmla="*/ 80 h 233"/>
                    <a:gd name="T68" fmla="*/ 110 w 156"/>
                    <a:gd name="T69" fmla="*/ 84 h 233"/>
                    <a:gd name="T70" fmla="*/ 130 w 156"/>
                    <a:gd name="T71" fmla="*/ 94 h 233"/>
                    <a:gd name="T72" fmla="*/ 144 w 156"/>
                    <a:gd name="T73" fmla="*/ 108 h 233"/>
                    <a:gd name="T74" fmla="*/ 152 w 156"/>
                    <a:gd name="T75" fmla="*/ 129 h 233"/>
                    <a:gd name="T76" fmla="*/ 156 w 156"/>
                    <a:gd name="T77" fmla="*/ 153 h 233"/>
                    <a:gd name="T78" fmla="*/ 152 w 156"/>
                    <a:gd name="T79" fmla="*/ 177 h 233"/>
                    <a:gd name="T80" fmla="*/ 144 w 156"/>
                    <a:gd name="T81" fmla="*/ 199 h 233"/>
                    <a:gd name="T82" fmla="*/ 128 w 156"/>
                    <a:gd name="T83" fmla="*/ 217 h 233"/>
                    <a:gd name="T84" fmla="*/ 106 w 156"/>
                    <a:gd name="T85" fmla="*/ 229 h 233"/>
                    <a:gd name="T86" fmla="*/ 80 w 156"/>
                    <a:gd name="T87" fmla="*/ 233 h 233"/>
                    <a:gd name="T88" fmla="*/ 54 w 156"/>
                    <a:gd name="T89" fmla="*/ 229 h 233"/>
                    <a:gd name="T90" fmla="*/ 32 w 156"/>
                    <a:gd name="T91" fmla="*/ 217 h 233"/>
                    <a:gd name="T92" fmla="*/ 14 w 156"/>
                    <a:gd name="T93" fmla="*/ 195 h 233"/>
                    <a:gd name="T94" fmla="*/ 4 w 156"/>
                    <a:gd name="T95" fmla="*/ 169 h 233"/>
                    <a:gd name="T96" fmla="*/ 0 w 156"/>
                    <a:gd name="T97" fmla="*/ 137 h 233"/>
                    <a:gd name="T98" fmla="*/ 4 w 156"/>
                    <a:gd name="T99" fmla="*/ 106 h 233"/>
                    <a:gd name="T100" fmla="*/ 10 w 156"/>
                    <a:gd name="T101" fmla="*/ 78 h 233"/>
                    <a:gd name="T102" fmla="*/ 24 w 156"/>
                    <a:gd name="T103" fmla="*/ 54 h 233"/>
                    <a:gd name="T104" fmla="*/ 38 w 156"/>
                    <a:gd name="T105" fmla="*/ 34 h 233"/>
                    <a:gd name="T106" fmla="*/ 60 w 156"/>
                    <a:gd name="T107" fmla="*/ 18 h 233"/>
                    <a:gd name="T108" fmla="*/ 84 w 156"/>
                    <a:gd name="T109" fmla="*/ 8 h 233"/>
                    <a:gd name="T110" fmla="*/ 112 w 156"/>
                    <a:gd name="T111" fmla="*/ 2 h 233"/>
                    <a:gd name="T112" fmla="*/ 124 w 156"/>
                    <a:gd name="T113" fmla="*/ 0 h 233"/>
                    <a:gd name="T114" fmla="*/ 134 w 156"/>
                    <a:gd name="T11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233">
                      <a:moveTo>
                        <a:pt x="78" y="104"/>
                      </a:moveTo>
                      <a:lnTo>
                        <a:pt x="60" y="108"/>
                      </a:lnTo>
                      <a:lnTo>
                        <a:pt x="44" y="118"/>
                      </a:lnTo>
                      <a:lnTo>
                        <a:pt x="34" y="131"/>
                      </a:lnTo>
                      <a:lnTo>
                        <a:pt x="32" y="135"/>
                      </a:lnTo>
                      <a:lnTo>
                        <a:pt x="32" y="139"/>
                      </a:lnTo>
                      <a:lnTo>
                        <a:pt x="30" y="145"/>
                      </a:lnTo>
                      <a:lnTo>
                        <a:pt x="32" y="165"/>
                      </a:lnTo>
                      <a:lnTo>
                        <a:pt x="40" y="183"/>
                      </a:lnTo>
                      <a:lnTo>
                        <a:pt x="50" y="197"/>
                      </a:lnTo>
                      <a:lnTo>
                        <a:pt x="64" y="207"/>
                      </a:lnTo>
                      <a:lnTo>
                        <a:pt x="80" y="209"/>
                      </a:lnTo>
                      <a:lnTo>
                        <a:pt x="98" y="205"/>
                      </a:lnTo>
                      <a:lnTo>
                        <a:pt x="112" y="195"/>
                      </a:lnTo>
                      <a:lnTo>
                        <a:pt x="122" y="177"/>
                      </a:lnTo>
                      <a:lnTo>
                        <a:pt x="126" y="155"/>
                      </a:lnTo>
                      <a:lnTo>
                        <a:pt x="122" y="133"/>
                      </a:lnTo>
                      <a:lnTo>
                        <a:pt x="112" y="118"/>
                      </a:lnTo>
                      <a:lnTo>
                        <a:pt x="98" y="108"/>
                      </a:lnTo>
                      <a:lnTo>
                        <a:pt x="78" y="104"/>
                      </a:lnTo>
                      <a:close/>
                      <a:moveTo>
                        <a:pt x="134" y="0"/>
                      </a:moveTo>
                      <a:lnTo>
                        <a:pt x="134" y="24"/>
                      </a:lnTo>
                      <a:lnTo>
                        <a:pt x="126" y="24"/>
                      </a:lnTo>
                      <a:lnTo>
                        <a:pt x="120" y="26"/>
                      </a:lnTo>
                      <a:lnTo>
                        <a:pt x="110" y="26"/>
                      </a:lnTo>
                      <a:lnTo>
                        <a:pt x="84" y="34"/>
                      </a:lnTo>
                      <a:lnTo>
                        <a:pt x="64" y="48"/>
                      </a:lnTo>
                      <a:lnTo>
                        <a:pt x="48" y="64"/>
                      </a:lnTo>
                      <a:lnTo>
                        <a:pt x="38" y="84"/>
                      </a:lnTo>
                      <a:lnTo>
                        <a:pt x="32" y="106"/>
                      </a:lnTo>
                      <a:lnTo>
                        <a:pt x="32" y="106"/>
                      </a:lnTo>
                      <a:lnTo>
                        <a:pt x="46" y="94"/>
                      </a:lnTo>
                      <a:lnTo>
                        <a:pt x="64" y="84"/>
                      </a:lnTo>
                      <a:lnTo>
                        <a:pt x="88" y="80"/>
                      </a:lnTo>
                      <a:lnTo>
                        <a:pt x="110" y="84"/>
                      </a:lnTo>
                      <a:lnTo>
                        <a:pt x="130" y="94"/>
                      </a:lnTo>
                      <a:lnTo>
                        <a:pt x="144" y="108"/>
                      </a:lnTo>
                      <a:lnTo>
                        <a:pt x="152" y="129"/>
                      </a:lnTo>
                      <a:lnTo>
                        <a:pt x="156" y="153"/>
                      </a:lnTo>
                      <a:lnTo>
                        <a:pt x="152" y="177"/>
                      </a:lnTo>
                      <a:lnTo>
                        <a:pt x="144" y="199"/>
                      </a:lnTo>
                      <a:lnTo>
                        <a:pt x="128" y="217"/>
                      </a:lnTo>
                      <a:lnTo>
                        <a:pt x="106" y="229"/>
                      </a:lnTo>
                      <a:lnTo>
                        <a:pt x="80" y="233"/>
                      </a:lnTo>
                      <a:lnTo>
                        <a:pt x="54" y="229"/>
                      </a:lnTo>
                      <a:lnTo>
                        <a:pt x="32" y="217"/>
                      </a:lnTo>
                      <a:lnTo>
                        <a:pt x="14" y="195"/>
                      </a:lnTo>
                      <a:lnTo>
                        <a:pt x="4" y="169"/>
                      </a:lnTo>
                      <a:lnTo>
                        <a:pt x="0" y="137"/>
                      </a:lnTo>
                      <a:lnTo>
                        <a:pt x="4" y="106"/>
                      </a:lnTo>
                      <a:lnTo>
                        <a:pt x="10" y="78"/>
                      </a:lnTo>
                      <a:lnTo>
                        <a:pt x="24" y="54"/>
                      </a:lnTo>
                      <a:lnTo>
                        <a:pt x="38" y="34"/>
                      </a:lnTo>
                      <a:lnTo>
                        <a:pt x="60" y="18"/>
                      </a:lnTo>
                      <a:lnTo>
                        <a:pt x="84" y="8"/>
                      </a:lnTo>
                      <a:lnTo>
                        <a:pt x="112" y="2"/>
                      </a:lnTo>
                      <a:lnTo>
                        <a:pt x="124" y="0"/>
                      </a:lnTo>
                      <a:lnTo>
                        <a:pt x="1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4" name="Line 69"/>
                <p:cNvSpPr>
                  <a:spLocks noChangeShapeType="1"/>
                </p:cNvSpPr>
                <p:nvPr/>
              </p:nvSpPr>
              <p:spPr bwMode="auto">
                <a:xfrm flipH="1">
                  <a:off x="1577975" y="2052638"/>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85" name="Freeform 70"/>
                <p:cNvSpPr>
                  <a:spLocks noEditPoints="1"/>
                </p:cNvSpPr>
                <p:nvPr/>
              </p:nvSpPr>
              <p:spPr bwMode="auto">
                <a:xfrm>
                  <a:off x="1065213" y="1935163"/>
                  <a:ext cx="122237" cy="185738"/>
                </a:xfrm>
                <a:custGeom>
                  <a:avLst/>
                  <a:gdLst>
                    <a:gd name="T0" fmla="*/ 75 w 153"/>
                    <a:gd name="T1" fmla="*/ 23 h 233"/>
                    <a:gd name="T2" fmla="*/ 61 w 153"/>
                    <a:gd name="T3" fmla="*/ 27 h 233"/>
                    <a:gd name="T4" fmla="*/ 49 w 153"/>
                    <a:gd name="T5" fmla="*/ 37 h 233"/>
                    <a:gd name="T6" fmla="*/ 39 w 153"/>
                    <a:gd name="T7" fmla="*/ 57 h 233"/>
                    <a:gd name="T8" fmla="*/ 31 w 153"/>
                    <a:gd name="T9" fmla="*/ 83 h 233"/>
                    <a:gd name="T10" fmla="*/ 29 w 153"/>
                    <a:gd name="T11" fmla="*/ 117 h 233"/>
                    <a:gd name="T12" fmla="*/ 31 w 153"/>
                    <a:gd name="T13" fmla="*/ 149 h 233"/>
                    <a:gd name="T14" fmla="*/ 37 w 153"/>
                    <a:gd name="T15" fmla="*/ 175 h 233"/>
                    <a:gd name="T16" fmla="*/ 47 w 153"/>
                    <a:gd name="T17" fmla="*/ 193 h 233"/>
                    <a:gd name="T18" fmla="*/ 61 w 153"/>
                    <a:gd name="T19" fmla="*/ 205 h 233"/>
                    <a:gd name="T20" fmla="*/ 75 w 153"/>
                    <a:gd name="T21" fmla="*/ 209 h 233"/>
                    <a:gd name="T22" fmla="*/ 93 w 153"/>
                    <a:gd name="T23" fmla="*/ 205 h 233"/>
                    <a:gd name="T24" fmla="*/ 105 w 153"/>
                    <a:gd name="T25" fmla="*/ 193 h 233"/>
                    <a:gd name="T26" fmla="*/ 115 w 153"/>
                    <a:gd name="T27" fmla="*/ 173 h 233"/>
                    <a:gd name="T28" fmla="*/ 121 w 153"/>
                    <a:gd name="T29" fmla="*/ 147 h 233"/>
                    <a:gd name="T30" fmla="*/ 123 w 153"/>
                    <a:gd name="T31" fmla="*/ 115 h 233"/>
                    <a:gd name="T32" fmla="*/ 121 w 153"/>
                    <a:gd name="T33" fmla="*/ 83 h 233"/>
                    <a:gd name="T34" fmla="*/ 115 w 153"/>
                    <a:gd name="T35" fmla="*/ 59 h 233"/>
                    <a:gd name="T36" fmla="*/ 107 w 153"/>
                    <a:gd name="T37" fmla="*/ 39 h 233"/>
                    <a:gd name="T38" fmla="*/ 93 w 153"/>
                    <a:gd name="T39" fmla="*/ 27 h 233"/>
                    <a:gd name="T40" fmla="*/ 75 w 153"/>
                    <a:gd name="T41" fmla="*/ 23 h 233"/>
                    <a:gd name="T42" fmla="*/ 77 w 153"/>
                    <a:gd name="T43" fmla="*/ 0 h 233"/>
                    <a:gd name="T44" fmla="*/ 105 w 153"/>
                    <a:gd name="T45" fmla="*/ 4 h 233"/>
                    <a:gd name="T46" fmla="*/ 125 w 153"/>
                    <a:gd name="T47" fmla="*/ 19 h 233"/>
                    <a:gd name="T48" fmla="*/ 141 w 153"/>
                    <a:gd name="T49" fmla="*/ 41 h 233"/>
                    <a:gd name="T50" fmla="*/ 149 w 153"/>
                    <a:gd name="T51" fmla="*/ 73 h 233"/>
                    <a:gd name="T52" fmla="*/ 153 w 153"/>
                    <a:gd name="T53" fmla="*/ 113 h 233"/>
                    <a:gd name="T54" fmla="*/ 149 w 153"/>
                    <a:gd name="T55" fmla="*/ 155 h 233"/>
                    <a:gd name="T56" fmla="*/ 139 w 153"/>
                    <a:gd name="T57" fmla="*/ 189 h 233"/>
                    <a:gd name="T58" fmla="*/ 123 w 153"/>
                    <a:gd name="T59" fmla="*/ 213 h 233"/>
                    <a:gd name="T60" fmla="*/ 101 w 153"/>
                    <a:gd name="T61" fmla="*/ 229 h 233"/>
                    <a:gd name="T62" fmla="*/ 75 w 153"/>
                    <a:gd name="T63" fmla="*/ 233 h 233"/>
                    <a:gd name="T64" fmla="*/ 49 w 153"/>
                    <a:gd name="T65" fmla="*/ 229 h 233"/>
                    <a:gd name="T66" fmla="*/ 29 w 153"/>
                    <a:gd name="T67" fmla="*/ 213 h 233"/>
                    <a:gd name="T68" fmla="*/ 13 w 153"/>
                    <a:gd name="T69" fmla="*/ 191 h 233"/>
                    <a:gd name="T70" fmla="*/ 4 w 153"/>
                    <a:gd name="T71" fmla="*/ 157 h 233"/>
                    <a:gd name="T72" fmla="*/ 0 w 153"/>
                    <a:gd name="T73" fmla="*/ 117 h 233"/>
                    <a:gd name="T74" fmla="*/ 2 w 153"/>
                    <a:gd name="T75" fmla="*/ 81 h 233"/>
                    <a:gd name="T76" fmla="*/ 9 w 153"/>
                    <a:gd name="T77" fmla="*/ 51 h 233"/>
                    <a:gd name="T78" fmla="*/ 21 w 153"/>
                    <a:gd name="T79" fmla="*/ 29 h 233"/>
                    <a:gd name="T80" fmla="*/ 37 w 153"/>
                    <a:gd name="T81" fmla="*/ 14 h 233"/>
                    <a:gd name="T82" fmla="*/ 57 w 153"/>
                    <a:gd name="T83" fmla="*/ 2 h 233"/>
                    <a:gd name="T84" fmla="*/ 77 w 153"/>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33">
                      <a:moveTo>
                        <a:pt x="75" y="23"/>
                      </a:moveTo>
                      <a:lnTo>
                        <a:pt x="61" y="27"/>
                      </a:lnTo>
                      <a:lnTo>
                        <a:pt x="49" y="37"/>
                      </a:lnTo>
                      <a:lnTo>
                        <a:pt x="39" y="57"/>
                      </a:lnTo>
                      <a:lnTo>
                        <a:pt x="31" y="83"/>
                      </a:lnTo>
                      <a:lnTo>
                        <a:pt x="29" y="117"/>
                      </a:lnTo>
                      <a:lnTo>
                        <a:pt x="31" y="149"/>
                      </a:lnTo>
                      <a:lnTo>
                        <a:pt x="37" y="175"/>
                      </a:lnTo>
                      <a:lnTo>
                        <a:pt x="47" y="193"/>
                      </a:lnTo>
                      <a:lnTo>
                        <a:pt x="61" y="205"/>
                      </a:lnTo>
                      <a:lnTo>
                        <a:pt x="75" y="209"/>
                      </a:lnTo>
                      <a:lnTo>
                        <a:pt x="93" y="205"/>
                      </a:lnTo>
                      <a:lnTo>
                        <a:pt x="105" y="193"/>
                      </a:lnTo>
                      <a:lnTo>
                        <a:pt x="115" y="173"/>
                      </a:lnTo>
                      <a:lnTo>
                        <a:pt x="121" y="147"/>
                      </a:lnTo>
                      <a:lnTo>
                        <a:pt x="123" y="115"/>
                      </a:lnTo>
                      <a:lnTo>
                        <a:pt x="121" y="83"/>
                      </a:lnTo>
                      <a:lnTo>
                        <a:pt x="115" y="59"/>
                      </a:lnTo>
                      <a:lnTo>
                        <a:pt x="107" y="39"/>
                      </a:lnTo>
                      <a:lnTo>
                        <a:pt x="93" y="27"/>
                      </a:lnTo>
                      <a:lnTo>
                        <a:pt x="75" y="23"/>
                      </a:lnTo>
                      <a:close/>
                      <a:moveTo>
                        <a:pt x="77" y="0"/>
                      </a:moveTo>
                      <a:lnTo>
                        <a:pt x="105" y="4"/>
                      </a:lnTo>
                      <a:lnTo>
                        <a:pt x="125" y="19"/>
                      </a:lnTo>
                      <a:lnTo>
                        <a:pt x="141" y="41"/>
                      </a:lnTo>
                      <a:lnTo>
                        <a:pt x="149" y="73"/>
                      </a:lnTo>
                      <a:lnTo>
                        <a:pt x="153" y="113"/>
                      </a:lnTo>
                      <a:lnTo>
                        <a:pt x="149" y="155"/>
                      </a:lnTo>
                      <a:lnTo>
                        <a:pt x="139" y="189"/>
                      </a:lnTo>
                      <a:lnTo>
                        <a:pt x="123" y="213"/>
                      </a:lnTo>
                      <a:lnTo>
                        <a:pt x="101" y="229"/>
                      </a:lnTo>
                      <a:lnTo>
                        <a:pt x="75" y="233"/>
                      </a:lnTo>
                      <a:lnTo>
                        <a:pt x="49" y="229"/>
                      </a:lnTo>
                      <a:lnTo>
                        <a:pt x="29" y="213"/>
                      </a:lnTo>
                      <a:lnTo>
                        <a:pt x="13" y="191"/>
                      </a:lnTo>
                      <a:lnTo>
                        <a:pt x="4" y="157"/>
                      </a:lnTo>
                      <a:lnTo>
                        <a:pt x="0" y="117"/>
                      </a:lnTo>
                      <a:lnTo>
                        <a:pt x="2" y="81"/>
                      </a:lnTo>
                      <a:lnTo>
                        <a:pt x="9" y="51"/>
                      </a:lnTo>
                      <a:lnTo>
                        <a:pt x="21" y="29"/>
                      </a:lnTo>
                      <a:lnTo>
                        <a:pt x="37" y="14"/>
                      </a:lnTo>
                      <a:lnTo>
                        <a:pt x="57" y="2"/>
                      </a:lnTo>
                      <a:lnTo>
                        <a:pt x="7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6" name="Freeform 71"/>
                <p:cNvSpPr>
                  <a:spLocks/>
                </p:cNvSpPr>
                <p:nvPr/>
              </p:nvSpPr>
              <p:spPr bwMode="auto">
                <a:xfrm>
                  <a:off x="1223963" y="2085975"/>
                  <a:ext cx="33337" cy="34925"/>
                </a:xfrm>
                <a:custGeom>
                  <a:avLst/>
                  <a:gdLst>
                    <a:gd name="T0" fmla="*/ 20 w 41"/>
                    <a:gd name="T1" fmla="*/ 0 h 44"/>
                    <a:gd name="T2" fmla="*/ 27 w 41"/>
                    <a:gd name="T3" fmla="*/ 2 h 44"/>
                    <a:gd name="T4" fmla="*/ 33 w 41"/>
                    <a:gd name="T5" fmla="*/ 4 h 44"/>
                    <a:gd name="T6" fmla="*/ 37 w 41"/>
                    <a:gd name="T7" fmla="*/ 10 h 44"/>
                    <a:gd name="T8" fmla="*/ 39 w 41"/>
                    <a:gd name="T9" fmla="*/ 16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10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10"/>
                      </a:lnTo>
                      <a:lnTo>
                        <a:pt x="39" y="16"/>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10"/>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7" name="Freeform 72"/>
                <p:cNvSpPr>
                  <a:spLocks noEditPoints="1"/>
                </p:cNvSpPr>
                <p:nvPr/>
              </p:nvSpPr>
              <p:spPr bwMode="auto">
                <a:xfrm>
                  <a:off x="1296988" y="1935163"/>
                  <a:ext cx="119062" cy="185738"/>
                </a:xfrm>
                <a:custGeom>
                  <a:avLst/>
                  <a:gdLst>
                    <a:gd name="T0" fmla="*/ 50 w 152"/>
                    <a:gd name="T1" fmla="*/ 131 h 233"/>
                    <a:gd name="T2" fmla="*/ 30 w 152"/>
                    <a:gd name="T3" fmla="*/ 167 h 233"/>
                    <a:gd name="T4" fmla="*/ 42 w 152"/>
                    <a:gd name="T5" fmla="*/ 199 h 233"/>
                    <a:gd name="T6" fmla="*/ 76 w 152"/>
                    <a:gd name="T7" fmla="*/ 211 h 233"/>
                    <a:gd name="T8" fmla="*/ 110 w 152"/>
                    <a:gd name="T9" fmla="*/ 199 h 233"/>
                    <a:gd name="T10" fmla="*/ 122 w 152"/>
                    <a:gd name="T11" fmla="*/ 171 h 233"/>
                    <a:gd name="T12" fmla="*/ 108 w 152"/>
                    <a:gd name="T13" fmla="*/ 139 h 233"/>
                    <a:gd name="T14" fmla="*/ 72 w 152"/>
                    <a:gd name="T15" fmla="*/ 121 h 233"/>
                    <a:gd name="T16" fmla="*/ 60 w 152"/>
                    <a:gd name="T17" fmla="*/ 23 h 233"/>
                    <a:gd name="T18" fmla="*/ 40 w 152"/>
                    <a:gd name="T19" fmla="*/ 43 h 233"/>
                    <a:gd name="T20" fmla="*/ 40 w 152"/>
                    <a:gd name="T21" fmla="*/ 71 h 233"/>
                    <a:gd name="T22" fmla="*/ 62 w 152"/>
                    <a:gd name="T23" fmla="*/ 93 h 233"/>
                    <a:gd name="T24" fmla="*/ 98 w 152"/>
                    <a:gd name="T25" fmla="*/ 89 h 233"/>
                    <a:gd name="T26" fmla="*/ 114 w 152"/>
                    <a:gd name="T27" fmla="*/ 57 h 233"/>
                    <a:gd name="T28" fmla="*/ 106 w 152"/>
                    <a:gd name="T29" fmla="*/ 33 h 233"/>
                    <a:gd name="T30" fmla="*/ 76 w 152"/>
                    <a:gd name="T31" fmla="*/ 21 h 233"/>
                    <a:gd name="T32" fmla="*/ 102 w 152"/>
                    <a:gd name="T33" fmla="*/ 2 h 233"/>
                    <a:gd name="T34" fmla="*/ 134 w 152"/>
                    <a:gd name="T35" fmla="*/ 23 h 233"/>
                    <a:gd name="T36" fmla="*/ 144 w 152"/>
                    <a:gd name="T37" fmla="*/ 55 h 233"/>
                    <a:gd name="T38" fmla="*/ 136 w 152"/>
                    <a:gd name="T39" fmla="*/ 83 h 233"/>
                    <a:gd name="T40" fmla="*/ 106 w 152"/>
                    <a:gd name="T41" fmla="*/ 107 h 233"/>
                    <a:gd name="T42" fmla="*/ 126 w 152"/>
                    <a:gd name="T43" fmla="*/ 119 h 233"/>
                    <a:gd name="T44" fmla="*/ 150 w 152"/>
                    <a:gd name="T45" fmla="*/ 149 h 233"/>
                    <a:gd name="T46" fmla="*/ 148 w 152"/>
                    <a:gd name="T47" fmla="*/ 189 h 233"/>
                    <a:gd name="T48" fmla="*/ 122 w 152"/>
                    <a:gd name="T49" fmla="*/ 221 h 233"/>
                    <a:gd name="T50" fmla="*/ 76 w 152"/>
                    <a:gd name="T51" fmla="*/ 233 h 233"/>
                    <a:gd name="T52" fmla="*/ 28 w 152"/>
                    <a:gd name="T53" fmla="*/ 221 h 233"/>
                    <a:gd name="T54" fmla="*/ 2 w 152"/>
                    <a:gd name="T55" fmla="*/ 191 h 233"/>
                    <a:gd name="T56" fmla="*/ 2 w 152"/>
                    <a:gd name="T57" fmla="*/ 153 h 233"/>
                    <a:gd name="T58" fmla="*/ 26 w 152"/>
                    <a:gd name="T59" fmla="*/ 121 h 233"/>
                    <a:gd name="T60" fmla="*/ 44 w 152"/>
                    <a:gd name="T61" fmla="*/ 109 h 233"/>
                    <a:gd name="T62" fmla="*/ 12 w 152"/>
                    <a:gd name="T63" fmla="*/ 79 h 233"/>
                    <a:gd name="T64" fmla="*/ 14 w 152"/>
                    <a:gd name="T65" fmla="*/ 35 h 233"/>
                    <a:gd name="T66" fmla="*/ 50 w 152"/>
                    <a:gd name="T67"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233">
                      <a:moveTo>
                        <a:pt x="72" y="121"/>
                      </a:moveTo>
                      <a:lnTo>
                        <a:pt x="50" y="131"/>
                      </a:lnTo>
                      <a:lnTo>
                        <a:pt x="36" y="147"/>
                      </a:lnTo>
                      <a:lnTo>
                        <a:pt x="30" y="167"/>
                      </a:lnTo>
                      <a:lnTo>
                        <a:pt x="34" y="185"/>
                      </a:lnTo>
                      <a:lnTo>
                        <a:pt x="42" y="199"/>
                      </a:lnTo>
                      <a:lnTo>
                        <a:pt x="56" y="207"/>
                      </a:lnTo>
                      <a:lnTo>
                        <a:pt x="76" y="211"/>
                      </a:lnTo>
                      <a:lnTo>
                        <a:pt x="94" y="207"/>
                      </a:lnTo>
                      <a:lnTo>
                        <a:pt x="110" y="199"/>
                      </a:lnTo>
                      <a:lnTo>
                        <a:pt x="118" y="187"/>
                      </a:lnTo>
                      <a:lnTo>
                        <a:pt x="122" y="171"/>
                      </a:lnTo>
                      <a:lnTo>
                        <a:pt x="118" y="153"/>
                      </a:lnTo>
                      <a:lnTo>
                        <a:pt x="108" y="139"/>
                      </a:lnTo>
                      <a:lnTo>
                        <a:pt x="92" y="129"/>
                      </a:lnTo>
                      <a:lnTo>
                        <a:pt x="72" y="121"/>
                      </a:lnTo>
                      <a:close/>
                      <a:moveTo>
                        <a:pt x="76" y="21"/>
                      </a:moveTo>
                      <a:lnTo>
                        <a:pt x="60" y="23"/>
                      </a:lnTo>
                      <a:lnTo>
                        <a:pt x="48" y="31"/>
                      </a:lnTo>
                      <a:lnTo>
                        <a:pt x="40" y="43"/>
                      </a:lnTo>
                      <a:lnTo>
                        <a:pt x="38" y="57"/>
                      </a:lnTo>
                      <a:lnTo>
                        <a:pt x="40" y="71"/>
                      </a:lnTo>
                      <a:lnTo>
                        <a:pt x="48" y="83"/>
                      </a:lnTo>
                      <a:lnTo>
                        <a:pt x="62" y="93"/>
                      </a:lnTo>
                      <a:lnTo>
                        <a:pt x="80" y="99"/>
                      </a:lnTo>
                      <a:lnTo>
                        <a:pt x="98" y="89"/>
                      </a:lnTo>
                      <a:lnTo>
                        <a:pt x="110" y="75"/>
                      </a:lnTo>
                      <a:lnTo>
                        <a:pt x="114" y="57"/>
                      </a:lnTo>
                      <a:lnTo>
                        <a:pt x="112" y="45"/>
                      </a:lnTo>
                      <a:lnTo>
                        <a:pt x="106" y="33"/>
                      </a:lnTo>
                      <a:lnTo>
                        <a:pt x="94" y="23"/>
                      </a:lnTo>
                      <a:lnTo>
                        <a:pt x="76" y="21"/>
                      </a:lnTo>
                      <a:close/>
                      <a:moveTo>
                        <a:pt x="78" y="0"/>
                      </a:moveTo>
                      <a:lnTo>
                        <a:pt x="102" y="2"/>
                      </a:lnTo>
                      <a:lnTo>
                        <a:pt x="120" y="10"/>
                      </a:lnTo>
                      <a:lnTo>
                        <a:pt x="134" y="23"/>
                      </a:lnTo>
                      <a:lnTo>
                        <a:pt x="142" y="37"/>
                      </a:lnTo>
                      <a:lnTo>
                        <a:pt x="144" y="55"/>
                      </a:lnTo>
                      <a:lnTo>
                        <a:pt x="142" y="69"/>
                      </a:lnTo>
                      <a:lnTo>
                        <a:pt x="136" y="83"/>
                      </a:lnTo>
                      <a:lnTo>
                        <a:pt x="124" y="97"/>
                      </a:lnTo>
                      <a:lnTo>
                        <a:pt x="106" y="107"/>
                      </a:lnTo>
                      <a:lnTo>
                        <a:pt x="106" y="109"/>
                      </a:lnTo>
                      <a:lnTo>
                        <a:pt x="126" y="119"/>
                      </a:lnTo>
                      <a:lnTo>
                        <a:pt x="140" y="131"/>
                      </a:lnTo>
                      <a:lnTo>
                        <a:pt x="150" y="149"/>
                      </a:lnTo>
                      <a:lnTo>
                        <a:pt x="152" y="167"/>
                      </a:lnTo>
                      <a:lnTo>
                        <a:pt x="148" y="189"/>
                      </a:lnTo>
                      <a:lnTo>
                        <a:pt x="138" y="207"/>
                      </a:lnTo>
                      <a:lnTo>
                        <a:pt x="122" y="221"/>
                      </a:lnTo>
                      <a:lnTo>
                        <a:pt x="100" y="231"/>
                      </a:lnTo>
                      <a:lnTo>
                        <a:pt x="76" y="233"/>
                      </a:lnTo>
                      <a:lnTo>
                        <a:pt x="50" y="231"/>
                      </a:lnTo>
                      <a:lnTo>
                        <a:pt x="28" y="221"/>
                      </a:lnTo>
                      <a:lnTo>
                        <a:pt x="12" y="209"/>
                      </a:lnTo>
                      <a:lnTo>
                        <a:pt x="2" y="191"/>
                      </a:lnTo>
                      <a:lnTo>
                        <a:pt x="0" y="173"/>
                      </a:lnTo>
                      <a:lnTo>
                        <a:pt x="2" y="153"/>
                      </a:lnTo>
                      <a:lnTo>
                        <a:pt x="12" y="135"/>
                      </a:lnTo>
                      <a:lnTo>
                        <a:pt x="26" y="121"/>
                      </a:lnTo>
                      <a:lnTo>
                        <a:pt x="44" y="111"/>
                      </a:lnTo>
                      <a:lnTo>
                        <a:pt x="44" y="109"/>
                      </a:lnTo>
                      <a:lnTo>
                        <a:pt x="24" y="95"/>
                      </a:lnTo>
                      <a:lnTo>
                        <a:pt x="12" y="79"/>
                      </a:lnTo>
                      <a:lnTo>
                        <a:pt x="8" y="59"/>
                      </a:lnTo>
                      <a:lnTo>
                        <a:pt x="14" y="35"/>
                      </a:lnTo>
                      <a:lnTo>
                        <a:pt x="28" y="16"/>
                      </a:lnTo>
                      <a:lnTo>
                        <a:pt x="50" y="4"/>
                      </a:lnTo>
                      <a:lnTo>
                        <a:pt x="7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88" name="Line 73"/>
                <p:cNvSpPr>
                  <a:spLocks noChangeShapeType="1"/>
                </p:cNvSpPr>
                <p:nvPr/>
              </p:nvSpPr>
              <p:spPr bwMode="auto">
                <a:xfrm flipH="1">
                  <a:off x="1577975" y="1604963"/>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89" name="Freeform 74"/>
                <p:cNvSpPr>
                  <a:spLocks/>
                </p:cNvSpPr>
                <p:nvPr/>
              </p:nvSpPr>
              <p:spPr bwMode="auto">
                <a:xfrm>
                  <a:off x="1084263" y="1492250"/>
                  <a:ext cx="60325" cy="177800"/>
                </a:xfrm>
                <a:custGeom>
                  <a:avLst/>
                  <a:gdLst>
                    <a:gd name="T0" fmla="*/ 50 w 76"/>
                    <a:gd name="T1" fmla="*/ 0 h 225"/>
                    <a:gd name="T2" fmla="*/ 76 w 76"/>
                    <a:gd name="T3" fmla="*/ 0 h 225"/>
                    <a:gd name="T4" fmla="*/ 76 w 76"/>
                    <a:gd name="T5" fmla="*/ 225 h 225"/>
                    <a:gd name="T6" fmla="*/ 46 w 76"/>
                    <a:gd name="T7" fmla="*/ 225 h 225"/>
                    <a:gd name="T8" fmla="*/ 46 w 76"/>
                    <a:gd name="T9" fmla="*/ 28 h 225"/>
                    <a:gd name="T10" fmla="*/ 44 w 76"/>
                    <a:gd name="T11" fmla="*/ 28 h 225"/>
                    <a:gd name="T12" fmla="*/ 6 w 76"/>
                    <a:gd name="T13" fmla="*/ 50 h 225"/>
                    <a:gd name="T14" fmla="*/ 0 w 76"/>
                    <a:gd name="T15" fmla="*/ 26 h 225"/>
                    <a:gd name="T16" fmla="*/ 50 w 76"/>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25">
                      <a:moveTo>
                        <a:pt x="50" y="0"/>
                      </a:moveTo>
                      <a:lnTo>
                        <a:pt x="76" y="0"/>
                      </a:lnTo>
                      <a:lnTo>
                        <a:pt x="76" y="225"/>
                      </a:lnTo>
                      <a:lnTo>
                        <a:pt x="46" y="225"/>
                      </a:lnTo>
                      <a:lnTo>
                        <a:pt x="46" y="28"/>
                      </a:lnTo>
                      <a:lnTo>
                        <a:pt x="44" y="28"/>
                      </a:lnTo>
                      <a:lnTo>
                        <a:pt x="6" y="50"/>
                      </a:lnTo>
                      <a:lnTo>
                        <a:pt x="0" y="26"/>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0" name="Freeform 75"/>
                <p:cNvSpPr>
                  <a:spLocks/>
                </p:cNvSpPr>
                <p:nvPr/>
              </p:nvSpPr>
              <p:spPr bwMode="auto">
                <a:xfrm>
                  <a:off x="1223963" y="1638300"/>
                  <a:ext cx="33337" cy="34925"/>
                </a:xfrm>
                <a:custGeom>
                  <a:avLst/>
                  <a:gdLst>
                    <a:gd name="T0" fmla="*/ 20 w 41"/>
                    <a:gd name="T1" fmla="*/ 0 h 44"/>
                    <a:gd name="T2" fmla="*/ 27 w 41"/>
                    <a:gd name="T3" fmla="*/ 2 h 44"/>
                    <a:gd name="T4" fmla="*/ 33 w 41"/>
                    <a:gd name="T5" fmla="*/ 4 h 44"/>
                    <a:gd name="T6" fmla="*/ 37 w 41"/>
                    <a:gd name="T7" fmla="*/ 10 h 44"/>
                    <a:gd name="T8" fmla="*/ 39 w 41"/>
                    <a:gd name="T9" fmla="*/ 16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10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10"/>
                      </a:lnTo>
                      <a:lnTo>
                        <a:pt x="39" y="16"/>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10"/>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1" name="Freeform 76"/>
                <p:cNvSpPr>
                  <a:spLocks noEditPoints="1"/>
                </p:cNvSpPr>
                <p:nvPr/>
              </p:nvSpPr>
              <p:spPr bwMode="auto">
                <a:xfrm>
                  <a:off x="1295400" y="1489075"/>
                  <a:ext cx="122237" cy="184150"/>
                </a:xfrm>
                <a:custGeom>
                  <a:avLst/>
                  <a:gdLst>
                    <a:gd name="T0" fmla="*/ 78 w 156"/>
                    <a:gd name="T1" fmla="*/ 24 h 233"/>
                    <a:gd name="T2" fmla="*/ 64 w 156"/>
                    <a:gd name="T3" fmla="*/ 28 h 233"/>
                    <a:gd name="T4" fmla="*/ 50 w 156"/>
                    <a:gd name="T5" fmla="*/ 38 h 233"/>
                    <a:gd name="T6" fmla="*/ 40 w 156"/>
                    <a:gd name="T7" fmla="*/ 58 h 233"/>
                    <a:gd name="T8" fmla="*/ 34 w 156"/>
                    <a:gd name="T9" fmla="*/ 84 h 233"/>
                    <a:gd name="T10" fmla="*/ 32 w 156"/>
                    <a:gd name="T11" fmla="*/ 118 h 233"/>
                    <a:gd name="T12" fmla="*/ 34 w 156"/>
                    <a:gd name="T13" fmla="*/ 149 h 233"/>
                    <a:gd name="T14" fmla="*/ 40 w 156"/>
                    <a:gd name="T15" fmla="*/ 175 h 233"/>
                    <a:gd name="T16" fmla="*/ 50 w 156"/>
                    <a:gd name="T17" fmla="*/ 195 h 233"/>
                    <a:gd name="T18" fmla="*/ 62 w 156"/>
                    <a:gd name="T19" fmla="*/ 205 h 233"/>
                    <a:gd name="T20" fmla="*/ 78 w 156"/>
                    <a:gd name="T21" fmla="*/ 209 h 233"/>
                    <a:gd name="T22" fmla="*/ 94 w 156"/>
                    <a:gd name="T23" fmla="*/ 205 h 233"/>
                    <a:gd name="T24" fmla="*/ 108 w 156"/>
                    <a:gd name="T25" fmla="*/ 193 h 233"/>
                    <a:gd name="T26" fmla="*/ 118 w 156"/>
                    <a:gd name="T27" fmla="*/ 173 h 233"/>
                    <a:gd name="T28" fmla="*/ 122 w 156"/>
                    <a:gd name="T29" fmla="*/ 147 h 233"/>
                    <a:gd name="T30" fmla="*/ 124 w 156"/>
                    <a:gd name="T31" fmla="*/ 116 h 233"/>
                    <a:gd name="T32" fmla="*/ 122 w 156"/>
                    <a:gd name="T33" fmla="*/ 84 h 233"/>
                    <a:gd name="T34" fmla="*/ 118 w 156"/>
                    <a:gd name="T35" fmla="*/ 60 h 233"/>
                    <a:gd name="T36" fmla="*/ 108 w 156"/>
                    <a:gd name="T37" fmla="*/ 40 h 233"/>
                    <a:gd name="T38" fmla="*/ 96 w 156"/>
                    <a:gd name="T39" fmla="*/ 28 h 233"/>
                    <a:gd name="T40" fmla="*/ 78 w 156"/>
                    <a:gd name="T41" fmla="*/ 24 h 233"/>
                    <a:gd name="T42" fmla="*/ 80 w 156"/>
                    <a:gd name="T43" fmla="*/ 0 h 233"/>
                    <a:gd name="T44" fmla="*/ 106 w 156"/>
                    <a:gd name="T45" fmla="*/ 4 h 233"/>
                    <a:gd name="T46" fmla="*/ 128 w 156"/>
                    <a:gd name="T47" fmla="*/ 20 h 233"/>
                    <a:gd name="T48" fmla="*/ 142 w 156"/>
                    <a:gd name="T49" fmla="*/ 42 h 233"/>
                    <a:gd name="T50" fmla="*/ 152 w 156"/>
                    <a:gd name="T51" fmla="*/ 74 h 233"/>
                    <a:gd name="T52" fmla="*/ 156 w 156"/>
                    <a:gd name="T53" fmla="*/ 114 h 233"/>
                    <a:gd name="T54" fmla="*/ 152 w 156"/>
                    <a:gd name="T55" fmla="*/ 155 h 233"/>
                    <a:gd name="T56" fmla="*/ 142 w 156"/>
                    <a:gd name="T57" fmla="*/ 189 h 233"/>
                    <a:gd name="T58" fmla="*/ 126 w 156"/>
                    <a:gd name="T59" fmla="*/ 213 h 233"/>
                    <a:gd name="T60" fmla="*/ 104 w 156"/>
                    <a:gd name="T61" fmla="*/ 229 h 233"/>
                    <a:gd name="T62" fmla="*/ 76 w 156"/>
                    <a:gd name="T63" fmla="*/ 233 h 233"/>
                    <a:gd name="T64" fmla="*/ 52 w 156"/>
                    <a:gd name="T65" fmla="*/ 229 h 233"/>
                    <a:gd name="T66" fmla="*/ 30 w 156"/>
                    <a:gd name="T67" fmla="*/ 215 h 233"/>
                    <a:gd name="T68" fmla="*/ 14 w 156"/>
                    <a:gd name="T69" fmla="*/ 191 h 233"/>
                    <a:gd name="T70" fmla="*/ 4 w 156"/>
                    <a:gd name="T71" fmla="*/ 157 h 233"/>
                    <a:gd name="T72" fmla="*/ 0 w 156"/>
                    <a:gd name="T73" fmla="*/ 118 h 233"/>
                    <a:gd name="T74" fmla="*/ 4 w 156"/>
                    <a:gd name="T75" fmla="*/ 82 h 233"/>
                    <a:gd name="T76" fmla="*/ 12 w 156"/>
                    <a:gd name="T77" fmla="*/ 54 h 233"/>
                    <a:gd name="T78" fmla="*/ 24 w 156"/>
                    <a:gd name="T79" fmla="*/ 30 h 233"/>
                    <a:gd name="T80" fmla="*/ 40 w 156"/>
                    <a:gd name="T81" fmla="*/ 14 h 233"/>
                    <a:gd name="T82" fmla="*/ 58 w 156"/>
                    <a:gd name="T83" fmla="*/ 4 h 233"/>
                    <a:gd name="T84" fmla="*/ 80 w 156"/>
                    <a:gd name="T8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6" h="233">
                      <a:moveTo>
                        <a:pt x="78" y="24"/>
                      </a:moveTo>
                      <a:lnTo>
                        <a:pt x="64" y="28"/>
                      </a:lnTo>
                      <a:lnTo>
                        <a:pt x="50" y="38"/>
                      </a:lnTo>
                      <a:lnTo>
                        <a:pt x="40" y="58"/>
                      </a:lnTo>
                      <a:lnTo>
                        <a:pt x="34" y="84"/>
                      </a:lnTo>
                      <a:lnTo>
                        <a:pt x="32" y="118"/>
                      </a:lnTo>
                      <a:lnTo>
                        <a:pt x="34" y="149"/>
                      </a:lnTo>
                      <a:lnTo>
                        <a:pt x="40" y="175"/>
                      </a:lnTo>
                      <a:lnTo>
                        <a:pt x="50" y="195"/>
                      </a:lnTo>
                      <a:lnTo>
                        <a:pt x="62" y="205"/>
                      </a:lnTo>
                      <a:lnTo>
                        <a:pt x="78" y="209"/>
                      </a:lnTo>
                      <a:lnTo>
                        <a:pt x="94" y="205"/>
                      </a:lnTo>
                      <a:lnTo>
                        <a:pt x="108" y="193"/>
                      </a:lnTo>
                      <a:lnTo>
                        <a:pt x="118" y="173"/>
                      </a:lnTo>
                      <a:lnTo>
                        <a:pt x="122" y="147"/>
                      </a:lnTo>
                      <a:lnTo>
                        <a:pt x="124" y="116"/>
                      </a:lnTo>
                      <a:lnTo>
                        <a:pt x="122" y="84"/>
                      </a:lnTo>
                      <a:lnTo>
                        <a:pt x="118" y="60"/>
                      </a:lnTo>
                      <a:lnTo>
                        <a:pt x="108" y="40"/>
                      </a:lnTo>
                      <a:lnTo>
                        <a:pt x="96" y="28"/>
                      </a:lnTo>
                      <a:lnTo>
                        <a:pt x="78" y="24"/>
                      </a:lnTo>
                      <a:close/>
                      <a:moveTo>
                        <a:pt x="80" y="0"/>
                      </a:moveTo>
                      <a:lnTo>
                        <a:pt x="106" y="4"/>
                      </a:lnTo>
                      <a:lnTo>
                        <a:pt x="128" y="20"/>
                      </a:lnTo>
                      <a:lnTo>
                        <a:pt x="142" y="42"/>
                      </a:lnTo>
                      <a:lnTo>
                        <a:pt x="152" y="74"/>
                      </a:lnTo>
                      <a:lnTo>
                        <a:pt x="156" y="114"/>
                      </a:lnTo>
                      <a:lnTo>
                        <a:pt x="152" y="155"/>
                      </a:lnTo>
                      <a:lnTo>
                        <a:pt x="142" y="189"/>
                      </a:lnTo>
                      <a:lnTo>
                        <a:pt x="126" y="213"/>
                      </a:lnTo>
                      <a:lnTo>
                        <a:pt x="104" y="229"/>
                      </a:lnTo>
                      <a:lnTo>
                        <a:pt x="76" y="233"/>
                      </a:lnTo>
                      <a:lnTo>
                        <a:pt x="52" y="229"/>
                      </a:lnTo>
                      <a:lnTo>
                        <a:pt x="30" y="215"/>
                      </a:lnTo>
                      <a:lnTo>
                        <a:pt x="14" y="191"/>
                      </a:lnTo>
                      <a:lnTo>
                        <a:pt x="4" y="157"/>
                      </a:lnTo>
                      <a:lnTo>
                        <a:pt x="0" y="118"/>
                      </a:lnTo>
                      <a:lnTo>
                        <a:pt x="4" y="82"/>
                      </a:lnTo>
                      <a:lnTo>
                        <a:pt x="12" y="54"/>
                      </a:lnTo>
                      <a:lnTo>
                        <a:pt x="24" y="30"/>
                      </a:lnTo>
                      <a:lnTo>
                        <a:pt x="40" y="14"/>
                      </a:lnTo>
                      <a:lnTo>
                        <a:pt x="58" y="4"/>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2" name="Line 77"/>
                <p:cNvSpPr>
                  <a:spLocks noChangeShapeType="1"/>
                </p:cNvSpPr>
                <p:nvPr/>
              </p:nvSpPr>
              <p:spPr bwMode="auto">
                <a:xfrm flipH="1">
                  <a:off x="1577975" y="1157288"/>
                  <a:ext cx="119062" cy="0"/>
                </a:xfrm>
                <a:prstGeom prst="line">
                  <a:avLst/>
                </a:prstGeom>
                <a:noFill/>
                <a:ln w="1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93" name="Freeform 78"/>
                <p:cNvSpPr>
                  <a:spLocks/>
                </p:cNvSpPr>
                <p:nvPr/>
              </p:nvSpPr>
              <p:spPr bwMode="auto">
                <a:xfrm>
                  <a:off x="1084263" y="1049338"/>
                  <a:ext cx="60325" cy="177800"/>
                </a:xfrm>
                <a:custGeom>
                  <a:avLst/>
                  <a:gdLst>
                    <a:gd name="T0" fmla="*/ 50 w 76"/>
                    <a:gd name="T1" fmla="*/ 0 h 225"/>
                    <a:gd name="T2" fmla="*/ 76 w 76"/>
                    <a:gd name="T3" fmla="*/ 0 h 225"/>
                    <a:gd name="T4" fmla="*/ 76 w 76"/>
                    <a:gd name="T5" fmla="*/ 225 h 225"/>
                    <a:gd name="T6" fmla="*/ 46 w 76"/>
                    <a:gd name="T7" fmla="*/ 225 h 225"/>
                    <a:gd name="T8" fmla="*/ 46 w 76"/>
                    <a:gd name="T9" fmla="*/ 27 h 225"/>
                    <a:gd name="T10" fmla="*/ 44 w 76"/>
                    <a:gd name="T11" fmla="*/ 27 h 225"/>
                    <a:gd name="T12" fmla="*/ 6 w 76"/>
                    <a:gd name="T13" fmla="*/ 49 h 225"/>
                    <a:gd name="T14" fmla="*/ 0 w 76"/>
                    <a:gd name="T15" fmla="*/ 25 h 225"/>
                    <a:gd name="T16" fmla="*/ 50 w 76"/>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225">
                      <a:moveTo>
                        <a:pt x="50" y="0"/>
                      </a:moveTo>
                      <a:lnTo>
                        <a:pt x="76" y="0"/>
                      </a:lnTo>
                      <a:lnTo>
                        <a:pt x="76" y="225"/>
                      </a:lnTo>
                      <a:lnTo>
                        <a:pt x="46" y="225"/>
                      </a:lnTo>
                      <a:lnTo>
                        <a:pt x="46" y="27"/>
                      </a:lnTo>
                      <a:lnTo>
                        <a:pt x="44" y="27"/>
                      </a:lnTo>
                      <a:lnTo>
                        <a:pt x="6" y="49"/>
                      </a:lnTo>
                      <a:lnTo>
                        <a:pt x="0" y="25"/>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4" name="Freeform 79"/>
                <p:cNvSpPr>
                  <a:spLocks/>
                </p:cNvSpPr>
                <p:nvPr/>
              </p:nvSpPr>
              <p:spPr bwMode="auto">
                <a:xfrm>
                  <a:off x="1223963" y="1195388"/>
                  <a:ext cx="33337" cy="34925"/>
                </a:xfrm>
                <a:custGeom>
                  <a:avLst/>
                  <a:gdLst>
                    <a:gd name="T0" fmla="*/ 20 w 41"/>
                    <a:gd name="T1" fmla="*/ 0 h 44"/>
                    <a:gd name="T2" fmla="*/ 27 w 41"/>
                    <a:gd name="T3" fmla="*/ 2 h 44"/>
                    <a:gd name="T4" fmla="*/ 33 w 41"/>
                    <a:gd name="T5" fmla="*/ 4 h 44"/>
                    <a:gd name="T6" fmla="*/ 37 w 41"/>
                    <a:gd name="T7" fmla="*/ 10 h 44"/>
                    <a:gd name="T8" fmla="*/ 39 w 41"/>
                    <a:gd name="T9" fmla="*/ 16 h 44"/>
                    <a:gd name="T10" fmla="*/ 41 w 41"/>
                    <a:gd name="T11" fmla="*/ 22 h 44"/>
                    <a:gd name="T12" fmla="*/ 39 w 41"/>
                    <a:gd name="T13" fmla="*/ 30 h 44"/>
                    <a:gd name="T14" fmla="*/ 37 w 41"/>
                    <a:gd name="T15" fmla="*/ 36 h 44"/>
                    <a:gd name="T16" fmla="*/ 31 w 41"/>
                    <a:gd name="T17" fmla="*/ 40 h 44"/>
                    <a:gd name="T18" fmla="*/ 27 w 41"/>
                    <a:gd name="T19" fmla="*/ 44 h 44"/>
                    <a:gd name="T20" fmla="*/ 20 w 41"/>
                    <a:gd name="T21" fmla="*/ 44 h 44"/>
                    <a:gd name="T22" fmla="*/ 14 w 41"/>
                    <a:gd name="T23" fmla="*/ 44 h 44"/>
                    <a:gd name="T24" fmla="*/ 8 w 41"/>
                    <a:gd name="T25" fmla="*/ 40 h 44"/>
                    <a:gd name="T26" fmla="*/ 4 w 41"/>
                    <a:gd name="T27" fmla="*/ 36 h 44"/>
                    <a:gd name="T28" fmla="*/ 0 w 41"/>
                    <a:gd name="T29" fmla="*/ 30 h 44"/>
                    <a:gd name="T30" fmla="*/ 0 w 41"/>
                    <a:gd name="T31" fmla="*/ 22 h 44"/>
                    <a:gd name="T32" fmla="*/ 0 w 41"/>
                    <a:gd name="T33" fmla="*/ 16 h 44"/>
                    <a:gd name="T34" fmla="*/ 4 w 41"/>
                    <a:gd name="T35" fmla="*/ 10 h 44"/>
                    <a:gd name="T36" fmla="*/ 8 w 41"/>
                    <a:gd name="T37" fmla="*/ 4 h 44"/>
                    <a:gd name="T38" fmla="*/ 14 w 41"/>
                    <a:gd name="T39" fmla="*/ 2 h 44"/>
                    <a:gd name="T40" fmla="*/ 20 w 41"/>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4">
                      <a:moveTo>
                        <a:pt x="20" y="0"/>
                      </a:moveTo>
                      <a:lnTo>
                        <a:pt x="27" y="2"/>
                      </a:lnTo>
                      <a:lnTo>
                        <a:pt x="33" y="4"/>
                      </a:lnTo>
                      <a:lnTo>
                        <a:pt x="37" y="10"/>
                      </a:lnTo>
                      <a:lnTo>
                        <a:pt x="39" y="16"/>
                      </a:lnTo>
                      <a:lnTo>
                        <a:pt x="41" y="22"/>
                      </a:lnTo>
                      <a:lnTo>
                        <a:pt x="39" y="30"/>
                      </a:lnTo>
                      <a:lnTo>
                        <a:pt x="37" y="36"/>
                      </a:lnTo>
                      <a:lnTo>
                        <a:pt x="31" y="40"/>
                      </a:lnTo>
                      <a:lnTo>
                        <a:pt x="27" y="44"/>
                      </a:lnTo>
                      <a:lnTo>
                        <a:pt x="20" y="44"/>
                      </a:lnTo>
                      <a:lnTo>
                        <a:pt x="14" y="44"/>
                      </a:lnTo>
                      <a:lnTo>
                        <a:pt x="8" y="40"/>
                      </a:lnTo>
                      <a:lnTo>
                        <a:pt x="4" y="36"/>
                      </a:lnTo>
                      <a:lnTo>
                        <a:pt x="0" y="30"/>
                      </a:lnTo>
                      <a:lnTo>
                        <a:pt x="0" y="22"/>
                      </a:lnTo>
                      <a:lnTo>
                        <a:pt x="0" y="16"/>
                      </a:lnTo>
                      <a:lnTo>
                        <a:pt x="4" y="10"/>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5" name="Freeform 80"/>
                <p:cNvSpPr>
                  <a:spLocks/>
                </p:cNvSpPr>
                <p:nvPr/>
              </p:nvSpPr>
              <p:spPr bwMode="auto">
                <a:xfrm>
                  <a:off x="1298575" y="1046163"/>
                  <a:ext cx="114300" cy="180975"/>
                </a:xfrm>
                <a:custGeom>
                  <a:avLst/>
                  <a:gdLst>
                    <a:gd name="T0" fmla="*/ 70 w 146"/>
                    <a:gd name="T1" fmla="*/ 0 h 229"/>
                    <a:gd name="T2" fmla="*/ 96 w 146"/>
                    <a:gd name="T3" fmla="*/ 4 h 229"/>
                    <a:gd name="T4" fmla="*/ 116 w 146"/>
                    <a:gd name="T5" fmla="*/ 14 h 229"/>
                    <a:gd name="T6" fmla="*/ 130 w 146"/>
                    <a:gd name="T7" fmla="*/ 27 h 229"/>
                    <a:gd name="T8" fmla="*/ 138 w 146"/>
                    <a:gd name="T9" fmla="*/ 45 h 229"/>
                    <a:gd name="T10" fmla="*/ 140 w 146"/>
                    <a:gd name="T11" fmla="*/ 65 h 229"/>
                    <a:gd name="T12" fmla="*/ 134 w 146"/>
                    <a:gd name="T13" fmla="*/ 95 h 229"/>
                    <a:gd name="T14" fmla="*/ 118 w 146"/>
                    <a:gd name="T15" fmla="*/ 125 h 229"/>
                    <a:gd name="T16" fmla="*/ 94 w 146"/>
                    <a:gd name="T17" fmla="*/ 155 h 229"/>
                    <a:gd name="T18" fmla="*/ 62 w 146"/>
                    <a:gd name="T19" fmla="*/ 187 h 229"/>
                    <a:gd name="T20" fmla="*/ 44 w 146"/>
                    <a:gd name="T21" fmla="*/ 203 h 229"/>
                    <a:gd name="T22" fmla="*/ 44 w 146"/>
                    <a:gd name="T23" fmla="*/ 205 h 229"/>
                    <a:gd name="T24" fmla="*/ 146 w 146"/>
                    <a:gd name="T25" fmla="*/ 205 h 229"/>
                    <a:gd name="T26" fmla="*/ 146 w 146"/>
                    <a:gd name="T27" fmla="*/ 229 h 229"/>
                    <a:gd name="T28" fmla="*/ 0 w 146"/>
                    <a:gd name="T29" fmla="*/ 229 h 229"/>
                    <a:gd name="T30" fmla="*/ 0 w 146"/>
                    <a:gd name="T31" fmla="*/ 211 h 229"/>
                    <a:gd name="T32" fmla="*/ 24 w 146"/>
                    <a:gd name="T33" fmla="*/ 187 h 229"/>
                    <a:gd name="T34" fmla="*/ 56 w 146"/>
                    <a:gd name="T35" fmla="*/ 157 h 229"/>
                    <a:gd name="T36" fmla="*/ 80 w 146"/>
                    <a:gd name="T37" fmla="*/ 131 h 229"/>
                    <a:gd name="T38" fmla="*/ 96 w 146"/>
                    <a:gd name="T39" fmla="*/ 109 h 229"/>
                    <a:gd name="T40" fmla="*/ 106 w 146"/>
                    <a:gd name="T41" fmla="*/ 89 h 229"/>
                    <a:gd name="T42" fmla="*/ 108 w 146"/>
                    <a:gd name="T43" fmla="*/ 69 h 229"/>
                    <a:gd name="T44" fmla="*/ 108 w 146"/>
                    <a:gd name="T45" fmla="*/ 55 h 229"/>
                    <a:gd name="T46" fmla="*/ 102 w 146"/>
                    <a:gd name="T47" fmla="*/ 43 h 229"/>
                    <a:gd name="T48" fmla="*/ 94 w 146"/>
                    <a:gd name="T49" fmla="*/ 33 h 229"/>
                    <a:gd name="T50" fmla="*/ 82 w 146"/>
                    <a:gd name="T51" fmla="*/ 27 h 229"/>
                    <a:gd name="T52" fmla="*/ 64 w 146"/>
                    <a:gd name="T53" fmla="*/ 25 h 229"/>
                    <a:gd name="T54" fmla="*/ 44 w 146"/>
                    <a:gd name="T55" fmla="*/ 27 h 229"/>
                    <a:gd name="T56" fmla="*/ 28 w 146"/>
                    <a:gd name="T57" fmla="*/ 35 h 229"/>
                    <a:gd name="T58" fmla="*/ 16 w 146"/>
                    <a:gd name="T59" fmla="*/ 43 h 229"/>
                    <a:gd name="T60" fmla="*/ 6 w 146"/>
                    <a:gd name="T61" fmla="*/ 21 h 229"/>
                    <a:gd name="T62" fmla="*/ 24 w 146"/>
                    <a:gd name="T63" fmla="*/ 12 h 229"/>
                    <a:gd name="T64" fmla="*/ 46 w 146"/>
                    <a:gd name="T65" fmla="*/ 2 h 229"/>
                    <a:gd name="T66" fmla="*/ 70 w 146"/>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229">
                      <a:moveTo>
                        <a:pt x="70" y="0"/>
                      </a:moveTo>
                      <a:lnTo>
                        <a:pt x="96" y="4"/>
                      </a:lnTo>
                      <a:lnTo>
                        <a:pt x="116" y="14"/>
                      </a:lnTo>
                      <a:lnTo>
                        <a:pt x="130" y="27"/>
                      </a:lnTo>
                      <a:lnTo>
                        <a:pt x="138" y="45"/>
                      </a:lnTo>
                      <a:lnTo>
                        <a:pt x="140" y="65"/>
                      </a:lnTo>
                      <a:lnTo>
                        <a:pt x="134" y="95"/>
                      </a:lnTo>
                      <a:lnTo>
                        <a:pt x="118" y="125"/>
                      </a:lnTo>
                      <a:lnTo>
                        <a:pt x="94" y="155"/>
                      </a:lnTo>
                      <a:lnTo>
                        <a:pt x="62" y="187"/>
                      </a:lnTo>
                      <a:lnTo>
                        <a:pt x="44" y="203"/>
                      </a:lnTo>
                      <a:lnTo>
                        <a:pt x="44" y="205"/>
                      </a:lnTo>
                      <a:lnTo>
                        <a:pt x="146" y="205"/>
                      </a:lnTo>
                      <a:lnTo>
                        <a:pt x="146" y="229"/>
                      </a:lnTo>
                      <a:lnTo>
                        <a:pt x="0" y="229"/>
                      </a:lnTo>
                      <a:lnTo>
                        <a:pt x="0" y="211"/>
                      </a:lnTo>
                      <a:lnTo>
                        <a:pt x="24" y="187"/>
                      </a:lnTo>
                      <a:lnTo>
                        <a:pt x="56" y="157"/>
                      </a:lnTo>
                      <a:lnTo>
                        <a:pt x="80" y="131"/>
                      </a:lnTo>
                      <a:lnTo>
                        <a:pt x="96" y="109"/>
                      </a:lnTo>
                      <a:lnTo>
                        <a:pt x="106" y="89"/>
                      </a:lnTo>
                      <a:lnTo>
                        <a:pt x="108" y="69"/>
                      </a:lnTo>
                      <a:lnTo>
                        <a:pt x="108" y="55"/>
                      </a:lnTo>
                      <a:lnTo>
                        <a:pt x="102" y="43"/>
                      </a:lnTo>
                      <a:lnTo>
                        <a:pt x="94" y="33"/>
                      </a:lnTo>
                      <a:lnTo>
                        <a:pt x="82" y="27"/>
                      </a:lnTo>
                      <a:lnTo>
                        <a:pt x="64" y="25"/>
                      </a:lnTo>
                      <a:lnTo>
                        <a:pt x="44" y="27"/>
                      </a:lnTo>
                      <a:lnTo>
                        <a:pt x="28" y="35"/>
                      </a:lnTo>
                      <a:lnTo>
                        <a:pt x="16" y="43"/>
                      </a:lnTo>
                      <a:lnTo>
                        <a:pt x="6" y="21"/>
                      </a:lnTo>
                      <a:lnTo>
                        <a:pt x="24" y="12"/>
                      </a:lnTo>
                      <a:lnTo>
                        <a:pt x="46" y="2"/>
                      </a:lnTo>
                      <a:lnTo>
                        <a:pt x="7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6" name="Freeform 81"/>
                <p:cNvSpPr>
                  <a:spLocks noEditPoints="1"/>
                </p:cNvSpPr>
                <p:nvPr/>
              </p:nvSpPr>
              <p:spPr bwMode="auto">
                <a:xfrm>
                  <a:off x="506413" y="4284663"/>
                  <a:ext cx="185737" cy="112713"/>
                </a:xfrm>
                <a:custGeom>
                  <a:avLst/>
                  <a:gdLst>
                    <a:gd name="T0" fmla="*/ 69 w 235"/>
                    <a:gd name="T1" fmla="*/ 30 h 144"/>
                    <a:gd name="T2" fmla="*/ 50 w 235"/>
                    <a:gd name="T3" fmla="*/ 34 h 144"/>
                    <a:gd name="T4" fmla="*/ 34 w 235"/>
                    <a:gd name="T5" fmla="*/ 46 h 144"/>
                    <a:gd name="T6" fmla="*/ 26 w 235"/>
                    <a:gd name="T7" fmla="*/ 64 h 144"/>
                    <a:gd name="T8" fmla="*/ 24 w 235"/>
                    <a:gd name="T9" fmla="*/ 86 h 144"/>
                    <a:gd name="T10" fmla="*/ 24 w 235"/>
                    <a:gd name="T11" fmla="*/ 98 h 144"/>
                    <a:gd name="T12" fmla="*/ 24 w 235"/>
                    <a:gd name="T13" fmla="*/ 108 h 144"/>
                    <a:gd name="T14" fmla="*/ 26 w 235"/>
                    <a:gd name="T15" fmla="*/ 114 h 144"/>
                    <a:gd name="T16" fmla="*/ 117 w 235"/>
                    <a:gd name="T17" fmla="*/ 114 h 144"/>
                    <a:gd name="T18" fmla="*/ 117 w 235"/>
                    <a:gd name="T19" fmla="*/ 108 h 144"/>
                    <a:gd name="T20" fmla="*/ 119 w 235"/>
                    <a:gd name="T21" fmla="*/ 98 h 144"/>
                    <a:gd name="T22" fmla="*/ 119 w 235"/>
                    <a:gd name="T23" fmla="*/ 90 h 144"/>
                    <a:gd name="T24" fmla="*/ 115 w 235"/>
                    <a:gd name="T25" fmla="*/ 64 h 144"/>
                    <a:gd name="T26" fmla="*/ 105 w 235"/>
                    <a:gd name="T27" fmla="*/ 46 h 144"/>
                    <a:gd name="T28" fmla="*/ 91 w 235"/>
                    <a:gd name="T29" fmla="*/ 34 h 144"/>
                    <a:gd name="T30" fmla="*/ 69 w 235"/>
                    <a:gd name="T31" fmla="*/ 30 h 144"/>
                    <a:gd name="T32" fmla="*/ 67 w 235"/>
                    <a:gd name="T33" fmla="*/ 0 h 144"/>
                    <a:gd name="T34" fmla="*/ 87 w 235"/>
                    <a:gd name="T35" fmla="*/ 2 h 144"/>
                    <a:gd name="T36" fmla="*/ 103 w 235"/>
                    <a:gd name="T37" fmla="*/ 8 h 144"/>
                    <a:gd name="T38" fmla="*/ 117 w 235"/>
                    <a:gd name="T39" fmla="*/ 18 h 144"/>
                    <a:gd name="T40" fmla="*/ 131 w 235"/>
                    <a:gd name="T41" fmla="*/ 38 h 144"/>
                    <a:gd name="T42" fmla="*/ 141 w 235"/>
                    <a:gd name="T43" fmla="*/ 62 h 144"/>
                    <a:gd name="T44" fmla="*/ 143 w 235"/>
                    <a:gd name="T45" fmla="*/ 90 h 144"/>
                    <a:gd name="T46" fmla="*/ 143 w 235"/>
                    <a:gd name="T47" fmla="*/ 98 h 144"/>
                    <a:gd name="T48" fmla="*/ 143 w 235"/>
                    <a:gd name="T49" fmla="*/ 108 h 144"/>
                    <a:gd name="T50" fmla="*/ 141 w 235"/>
                    <a:gd name="T51" fmla="*/ 114 h 144"/>
                    <a:gd name="T52" fmla="*/ 235 w 235"/>
                    <a:gd name="T53" fmla="*/ 114 h 144"/>
                    <a:gd name="T54" fmla="*/ 235 w 235"/>
                    <a:gd name="T55" fmla="*/ 144 h 144"/>
                    <a:gd name="T56" fmla="*/ 4 w 235"/>
                    <a:gd name="T57" fmla="*/ 144 h 144"/>
                    <a:gd name="T58" fmla="*/ 0 w 235"/>
                    <a:gd name="T59" fmla="*/ 120 h 144"/>
                    <a:gd name="T60" fmla="*/ 0 w 235"/>
                    <a:gd name="T61" fmla="*/ 86 h 144"/>
                    <a:gd name="T62" fmla="*/ 2 w 235"/>
                    <a:gd name="T63" fmla="*/ 60 h 144"/>
                    <a:gd name="T64" fmla="*/ 8 w 235"/>
                    <a:gd name="T65" fmla="*/ 38 h 144"/>
                    <a:gd name="T66" fmla="*/ 18 w 235"/>
                    <a:gd name="T67" fmla="*/ 20 h 144"/>
                    <a:gd name="T68" fmla="*/ 32 w 235"/>
                    <a:gd name="T69" fmla="*/ 10 h 144"/>
                    <a:gd name="T70" fmla="*/ 48 w 235"/>
                    <a:gd name="T71" fmla="*/ 2 h 144"/>
                    <a:gd name="T72" fmla="*/ 67 w 235"/>
                    <a:gd name="T7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5" h="144">
                      <a:moveTo>
                        <a:pt x="69" y="30"/>
                      </a:moveTo>
                      <a:lnTo>
                        <a:pt x="50" y="34"/>
                      </a:lnTo>
                      <a:lnTo>
                        <a:pt x="34" y="46"/>
                      </a:lnTo>
                      <a:lnTo>
                        <a:pt x="26" y="64"/>
                      </a:lnTo>
                      <a:lnTo>
                        <a:pt x="24" y="86"/>
                      </a:lnTo>
                      <a:lnTo>
                        <a:pt x="24" y="98"/>
                      </a:lnTo>
                      <a:lnTo>
                        <a:pt x="24" y="108"/>
                      </a:lnTo>
                      <a:lnTo>
                        <a:pt x="26" y="114"/>
                      </a:lnTo>
                      <a:lnTo>
                        <a:pt x="117" y="114"/>
                      </a:lnTo>
                      <a:lnTo>
                        <a:pt x="117" y="108"/>
                      </a:lnTo>
                      <a:lnTo>
                        <a:pt x="119" y="98"/>
                      </a:lnTo>
                      <a:lnTo>
                        <a:pt x="119" y="90"/>
                      </a:lnTo>
                      <a:lnTo>
                        <a:pt x="115" y="64"/>
                      </a:lnTo>
                      <a:lnTo>
                        <a:pt x="105" y="46"/>
                      </a:lnTo>
                      <a:lnTo>
                        <a:pt x="91" y="34"/>
                      </a:lnTo>
                      <a:lnTo>
                        <a:pt x="69" y="30"/>
                      </a:lnTo>
                      <a:close/>
                      <a:moveTo>
                        <a:pt x="67" y="0"/>
                      </a:moveTo>
                      <a:lnTo>
                        <a:pt x="87" y="2"/>
                      </a:lnTo>
                      <a:lnTo>
                        <a:pt x="103" y="8"/>
                      </a:lnTo>
                      <a:lnTo>
                        <a:pt x="117" y="18"/>
                      </a:lnTo>
                      <a:lnTo>
                        <a:pt x="131" y="38"/>
                      </a:lnTo>
                      <a:lnTo>
                        <a:pt x="141" y="62"/>
                      </a:lnTo>
                      <a:lnTo>
                        <a:pt x="143" y="90"/>
                      </a:lnTo>
                      <a:lnTo>
                        <a:pt x="143" y="98"/>
                      </a:lnTo>
                      <a:lnTo>
                        <a:pt x="143" y="108"/>
                      </a:lnTo>
                      <a:lnTo>
                        <a:pt x="141" y="114"/>
                      </a:lnTo>
                      <a:lnTo>
                        <a:pt x="235" y="114"/>
                      </a:lnTo>
                      <a:lnTo>
                        <a:pt x="235" y="144"/>
                      </a:lnTo>
                      <a:lnTo>
                        <a:pt x="4" y="144"/>
                      </a:lnTo>
                      <a:lnTo>
                        <a:pt x="0" y="120"/>
                      </a:lnTo>
                      <a:lnTo>
                        <a:pt x="0" y="86"/>
                      </a:lnTo>
                      <a:lnTo>
                        <a:pt x="2" y="60"/>
                      </a:lnTo>
                      <a:lnTo>
                        <a:pt x="8" y="38"/>
                      </a:lnTo>
                      <a:lnTo>
                        <a:pt x="18" y="20"/>
                      </a:lnTo>
                      <a:lnTo>
                        <a:pt x="32" y="10"/>
                      </a:lnTo>
                      <a:lnTo>
                        <a:pt x="48" y="2"/>
                      </a:lnTo>
                      <a:lnTo>
                        <a:pt x="6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7" name="Freeform 82"/>
                <p:cNvSpPr>
                  <a:spLocks noEditPoints="1"/>
                </p:cNvSpPr>
                <p:nvPr/>
              </p:nvSpPr>
              <p:spPr bwMode="auto">
                <a:xfrm>
                  <a:off x="557213" y="4121150"/>
                  <a:ext cx="138112" cy="117475"/>
                </a:xfrm>
                <a:custGeom>
                  <a:avLst/>
                  <a:gdLst>
                    <a:gd name="T0" fmla="*/ 72 w 176"/>
                    <a:gd name="T1" fmla="*/ 28 h 148"/>
                    <a:gd name="T2" fmla="*/ 60 w 176"/>
                    <a:gd name="T3" fmla="*/ 30 h 148"/>
                    <a:gd name="T4" fmla="*/ 46 w 176"/>
                    <a:gd name="T5" fmla="*/ 34 h 148"/>
                    <a:gd name="T6" fmla="*/ 34 w 176"/>
                    <a:gd name="T7" fmla="*/ 42 h 148"/>
                    <a:gd name="T8" fmla="*/ 26 w 176"/>
                    <a:gd name="T9" fmla="*/ 54 h 148"/>
                    <a:gd name="T10" fmla="*/ 22 w 176"/>
                    <a:gd name="T11" fmla="*/ 72 h 148"/>
                    <a:gd name="T12" fmla="*/ 26 w 176"/>
                    <a:gd name="T13" fmla="*/ 88 h 148"/>
                    <a:gd name="T14" fmla="*/ 34 w 176"/>
                    <a:gd name="T15" fmla="*/ 102 h 148"/>
                    <a:gd name="T16" fmla="*/ 44 w 176"/>
                    <a:gd name="T17" fmla="*/ 110 h 148"/>
                    <a:gd name="T18" fmla="*/ 58 w 176"/>
                    <a:gd name="T19" fmla="*/ 116 h 148"/>
                    <a:gd name="T20" fmla="*/ 72 w 176"/>
                    <a:gd name="T21" fmla="*/ 118 h 148"/>
                    <a:gd name="T22" fmla="*/ 72 w 176"/>
                    <a:gd name="T23" fmla="*/ 28 h 148"/>
                    <a:gd name="T24" fmla="*/ 80 w 176"/>
                    <a:gd name="T25" fmla="*/ 0 h 148"/>
                    <a:gd name="T26" fmla="*/ 88 w 176"/>
                    <a:gd name="T27" fmla="*/ 0 h 148"/>
                    <a:gd name="T28" fmla="*/ 94 w 176"/>
                    <a:gd name="T29" fmla="*/ 0 h 148"/>
                    <a:gd name="T30" fmla="*/ 94 w 176"/>
                    <a:gd name="T31" fmla="*/ 120 h 148"/>
                    <a:gd name="T32" fmla="*/ 116 w 176"/>
                    <a:gd name="T33" fmla="*/ 116 h 148"/>
                    <a:gd name="T34" fmla="*/ 132 w 176"/>
                    <a:gd name="T35" fmla="*/ 108 h 148"/>
                    <a:gd name="T36" fmla="*/ 144 w 176"/>
                    <a:gd name="T37" fmla="*/ 94 h 148"/>
                    <a:gd name="T38" fmla="*/ 150 w 176"/>
                    <a:gd name="T39" fmla="*/ 80 h 148"/>
                    <a:gd name="T40" fmla="*/ 152 w 176"/>
                    <a:gd name="T41" fmla="*/ 62 h 148"/>
                    <a:gd name="T42" fmla="*/ 152 w 176"/>
                    <a:gd name="T43" fmla="*/ 42 h 148"/>
                    <a:gd name="T44" fmla="*/ 148 w 176"/>
                    <a:gd name="T45" fmla="*/ 26 h 148"/>
                    <a:gd name="T46" fmla="*/ 144 w 176"/>
                    <a:gd name="T47" fmla="*/ 14 h 148"/>
                    <a:gd name="T48" fmla="*/ 166 w 176"/>
                    <a:gd name="T49" fmla="*/ 8 h 148"/>
                    <a:gd name="T50" fmla="*/ 170 w 176"/>
                    <a:gd name="T51" fmla="*/ 22 h 148"/>
                    <a:gd name="T52" fmla="*/ 174 w 176"/>
                    <a:gd name="T53" fmla="*/ 42 h 148"/>
                    <a:gd name="T54" fmla="*/ 176 w 176"/>
                    <a:gd name="T55" fmla="*/ 66 h 148"/>
                    <a:gd name="T56" fmla="*/ 172 w 176"/>
                    <a:gd name="T57" fmla="*/ 94 h 148"/>
                    <a:gd name="T58" fmla="*/ 162 w 176"/>
                    <a:gd name="T59" fmla="*/ 118 h 148"/>
                    <a:gd name="T60" fmla="*/ 144 w 176"/>
                    <a:gd name="T61" fmla="*/ 134 h 148"/>
                    <a:gd name="T62" fmla="*/ 120 w 176"/>
                    <a:gd name="T63" fmla="*/ 144 h 148"/>
                    <a:gd name="T64" fmla="*/ 90 w 176"/>
                    <a:gd name="T65" fmla="*/ 148 h 148"/>
                    <a:gd name="T66" fmla="*/ 62 w 176"/>
                    <a:gd name="T67" fmla="*/ 144 h 148"/>
                    <a:gd name="T68" fmla="*/ 36 w 176"/>
                    <a:gd name="T69" fmla="*/ 134 h 148"/>
                    <a:gd name="T70" fmla="*/ 18 w 176"/>
                    <a:gd name="T71" fmla="*/ 118 h 148"/>
                    <a:gd name="T72" fmla="*/ 4 w 176"/>
                    <a:gd name="T73" fmla="*/ 96 h 148"/>
                    <a:gd name="T74" fmla="*/ 0 w 176"/>
                    <a:gd name="T75" fmla="*/ 70 h 148"/>
                    <a:gd name="T76" fmla="*/ 4 w 176"/>
                    <a:gd name="T77" fmla="*/ 44 h 148"/>
                    <a:gd name="T78" fmla="*/ 14 w 176"/>
                    <a:gd name="T79" fmla="*/ 26 h 148"/>
                    <a:gd name="T80" fmla="*/ 28 w 176"/>
                    <a:gd name="T81" fmla="*/ 14 h 148"/>
                    <a:gd name="T82" fmla="*/ 44 w 176"/>
                    <a:gd name="T83" fmla="*/ 4 h 148"/>
                    <a:gd name="T84" fmla="*/ 62 w 176"/>
                    <a:gd name="T85" fmla="*/ 0 h 148"/>
                    <a:gd name="T86" fmla="*/ 80 w 176"/>
                    <a:gd name="T87"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148">
                      <a:moveTo>
                        <a:pt x="72" y="28"/>
                      </a:moveTo>
                      <a:lnTo>
                        <a:pt x="60" y="30"/>
                      </a:lnTo>
                      <a:lnTo>
                        <a:pt x="46" y="34"/>
                      </a:lnTo>
                      <a:lnTo>
                        <a:pt x="34" y="42"/>
                      </a:lnTo>
                      <a:lnTo>
                        <a:pt x="26" y="54"/>
                      </a:lnTo>
                      <a:lnTo>
                        <a:pt x="22" y="72"/>
                      </a:lnTo>
                      <a:lnTo>
                        <a:pt x="26" y="88"/>
                      </a:lnTo>
                      <a:lnTo>
                        <a:pt x="34" y="102"/>
                      </a:lnTo>
                      <a:lnTo>
                        <a:pt x="44" y="110"/>
                      </a:lnTo>
                      <a:lnTo>
                        <a:pt x="58" y="116"/>
                      </a:lnTo>
                      <a:lnTo>
                        <a:pt x="72" y="118"/>
                      </a:lnTo>
                      <a:lnTo>
                        <a:pt x="72" y="28"/>
                      </a:lnTo>
                      <a:close/>
                      <a:moveTo>
                        <a:pt x="80" y="0"/>
                      </a:moveTo>
                      <a:lnTo>
                        <a:pt x="88" y="0"/>
                      </a:lnTo>
                      <a:lnTo>
                        <a:pt x="94" y="0"/>
                      </a:lnTo>
                      <a:lnTo>
                        <a:pt x="94" y="120"/>
                      </a:lnTo>
                      <a:lnTo>
                        <a:pt x="116" y="116"/>
                      </a:lnTo>
                      <a:lnTo>
                        <a:pt x="132" y="108"/>
                      </a:lnTo>
                      <a:lnTo>
                        <a:pt x="144" y="94"/>
                      </a:lnTo>
                      <a:lnTo>
                        <a:pt x="150" y="80"/>
                      </a:lnTo>
                      <a:lnTo>
                        <a:pt x="152" y="62"/>
                      </a:lnTo>
                      <a:lnTo>
                        <a:pt x="152" y="42"/>
                      </a:lnTo>
                      <a:lnTo>
                        <a:pt x="148" y="26"/>
                      </a:lnTo>
                      <a:lnTo>
                        <a:pt x="144" y="14"/>
                      </a:lnTo>
                      <a:lnTo>
                        <a:pt x="166" y="8"/>
                      </a:lnTo>
                      <a:lnTo>
                        <a:pt x="170" y="22"/>
                      </a:lnTo>
                      <a:lnTo>
                        <a:pt x="174" y="42"/>
                      </a:lnTo>
                      <a:lnTo>
                        <a:pt x="176" y="66"/>
                      </a:lnTo>
                      <a:lnTo>
                        <a:pt x="172" y="94"/>
                      </a:lnTo>
                      <a:lnTo>
                        <a:pt x="162" y="118"/>
                      </a:lnTo>
                      <a:lnTo>
                        <a:pt x="144" y="134"/>
                      </a:lnTo>
                      <a:lnTo>
                        <a:pt x="120" y="144"/>
                      </a:lnTo>
                      <a:lnTo>
                        <a:pt x="90" y="148"/>
                      </a:lnTo>
                      <a:lnTo>
                        <a:pt x="62" y="144"/>
                      </a:lnTo>
                      <a:lnTo>
                        <a:pt x="36" y="134"/>
                      </a:lnTo>
                      <a:lnTo>
                        <a:pt x="18" y="118"/>
                      </a:lnTo>
                      <a:lnTo>
                        <a:pt x="4" y="96"/>
                      </a:lnTo>
                      <a:lnTo>
                        <a:pt x="0" y="70"/>
                      </a:lnTo>
                      <a:lnTo>
                        <a:pt x="4" y="44"/>
                      </a:lnTo>
                      <a:lnTo>
                        <a:pt x="14" y="26"/>
                      </a:lnTo>
                      <a:lnTo>
                        <a:pt x="28" y="14"/>
                      </a:lnTo>
                      <a:lnTo>
                        <a:pt x="44" y="4"/>
                      </a:lnTo>
                      <a:lnTo>
                        <a:pt x="62" y="0"/>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8" name="Freeform 83"/>
                <p:cNvSpPr>
                  <a:spLocks/>
                </p:cNvSpPr>
                <p:nvPr/>
              </p:nvSpPr>
              <p:spPr bwMode="auto">
                <a:xfrm>
                  <a:off x="557213" y="4008438"/>
                  <a:ext cx="134937" cy="68263"/>
                </a:xfrm>
                <a:custGeom>
                  <a:avLst/>
                  <a:gdLst>
                    <a:gd name="T0" fmla="*/ 0 w 172"/>
                    <a:gd name="T1" fmla="*/ 0 h 86"/>
                    <a:gd name="T2" fmla="*/ 30 w 172"/>
                    <a:gd name="T3" fmla="*/ 0 h 86"/>
                    <a:gd name="T4" fmla="*/ 30 w 172"/>
                    <a:gd name="T5" fmla="*/ 6 h 86"/>
                    <a:gd name="T6" fmla="*/ 28 w 172"/>
                    <a:gd name="T7" fmla="*/ 12 h 86"/>
                    <a:gd name="T8" fmla="*/ 34 w 172"/>
                    <a:gd name="T9" fmla="*/ 30 h 86"/>
                    <a:gd name="T10" fmla="*/ 48 w 172"/>
                    <a:gd name="T11" fmla="*/ 44 h 86"/>
                    <a:gd name="T12" fmla="*/ 68 w 172"/>
                    <a:gd name="T13" fmla="*/ 52 h 86"/>
                    <a:gd name="T14" fmla="*/ 76 w 172"/>
                    <a:gd name="T15" fmla="*/ 54 h 86"/>
                    <a:gd name="T16" fmla="*/ 82 w 172"/>
                    <a:gd name="T17" fmla="*/ 54 h 86"/>
                    <a:gd name="T18" fmla="*/ 172 w 172"/>
                    <a:gd name="T19" fmla="*/ 54 h 86"/>
                    <a:gd name="T20" fmla="*/ 172 w 172"/>
                    <a:gd name="T21" fmla="*/ 84 h 86"/>
                    <a:gd name="T22" fmla="*/ 56 w 172"/>
                    <a:gd name="T23" fmla="*/ 84 h 86"/>
                    <a:gd name="T24" fmla="*/ 28 w 172"/>
                    <a:gd name="T25" fmla="*/ 84 h 86"/>
                    <a:gd name="T26" fmla="*/ 4 w 172"/>
                    <a:gd name="T27" fmla="*/ 86 h 86"/>
                    <a:gd name="T28" fmla="*/ 4 w 172"/>
                    <a:gd name="T29" fmla="*/ 58 h 86"/>
                    <a:gd name="T30" fmla="*/ 38 w 172"/>
                    <a:gd name="T31" fmla="*/ 58 h 86"/>
                    <a:gd name="T32" fmla="*/ 38 w 172"/>
                    <a:gd name="T33" fmla="*/ 56 h 86"/>
                    <a:gd name="T34" fmla="*/ 18 w 172"/>
                    <a:gd name="T35" fmla="*/ 46 h 86"/>
                    <a:gd name="T36" fmla="*/ 4 w 172"/>
                    <a:gd name="T37" fmla="*/ 28 h 86"/>
                    <a:gd name="T38" fmla="*/ 0 w 172"/>
                    <a:gd name="T39" fmla="*/ 10 h 86"/>
                    <a:gd name="T40" fmla="*/ 0 w 172"/>
                    <a:gd name="T41" fmla="*/ 4 h 86"/>
                    <a:gd name="T42" fmla="*/ 0 w 172"/>
                    <a:gd name="T4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2" h="86">
                      <a:moveTo>
                        <a:pt x="0" y="0"/>
                      </a:moveTo>
                      <a:lnTo>
                        <a:pt x="30" y="0"/>
                      </a:lnTo>
                      <a:lnTo>
                        <a:pt x="30" y="6"/>
                      </a:lnTo>
                      <a:lnTo>
                        <a:pt x="28" y="12"/>
                      </a:lnTo>
                      <a:lnTo>
                        <a:pt x="34" y="30"/>
                      </a:lnTo>
                      <a:lnTo>
                        <a:pt x="48" y="44"/>
                      </a:lnTo>
                      <a:lnTo>
                        <a:pt x="68" y="52"/>
                      </a:lnTo>
                      <a:lnTo>
                        <a:pt x="76" y="54"/>
                      </a:lnTo>
                      <a:lnTo>
                        <a:pt x="82" y="54"/>
                      </a:lnTo>
                      <a:lnTo>
                        <a:pt x="172" y="54"/>
                      </a:lnTo>
                      <a:lnTo>
                        <a:pt x="172" y="84"/>
                      </a:lnTo>
                      <a:lnTo>
                        <a:pt x="56" y="84"/>
                      </a:lnTo>
                      <a:lnTo>
                        <a:pt x="28" y="84"/>
                      </a:lnTo>
                      <a:lnTo>
                        <a:pt x="4" y="86"/>
                      </a:lnTo>
                      <a:lnTo>
                        <a:pt x="4" y="58"/>
                      </a:lnTo>
                      <a:lnTo>
                        <a:pt x="38" y="58"/>
                      </a:lnTo>
                      <a:lnTo>
                        <a:pt x="38" y="56"/>
                      </a:lnTo>
                      <a:lnTo>
                        <a:pt x="18" y="46"/>
                      </a:lnTo>
                      <a:lnTo>
                        <a:pt x="4" y="28"/>
                      </a:lnTo>
                      <a:lnTo>
                        <a:pt x="0" y="10"/>
                      </a:lnTo>
                      <a:lnTo>
                        <a:pt x="0" y="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99" name="Freeform 84"/>
                <p:cNvSpPr>
                  <a:spLocks/>
                </p:cNvSpPr>
                <p:nvPr/>
              </p:nvSpPr>
              <p:spPr bwMode="auto">
                <a:xfrm>
                  <a:off x="527050" y="3908425"/>
                  <a:ext cx="168275" cy="80963"/>
                </a:xfrm>
                <a:custGeom>
                  <a:avLst/>
                  <a:gdLst>
                    <a:gd name="T0" fmla="*/ 41 w 213"/>
                    <a:gd name="T1" fmla="*/ 0 h 101"/>
                    <a:gd name="T2" fmla="*/ 63 w 213"/>
                    <a:gd name="T3" fmla="*/ 0 h 101"/>
                    <a:gd name="T4" fmla="*/ 63 w 213"/>
                    <a:gd name="T5" fmla="*/ 43 h 101"/>
                    <a:gd name="T6" fmla="*/ 155 w 213"/>
                    <a:gd name="T7" fmla="*/ 43 h 101"/>
                    <a:gd name="T8" fmla="*/ 173 w 213"/>
                    <a:gd name="T9" fmla="*/ 41 h 101"/>
                    <a:gd name="T10" fmla="*/ 185 w 213"/>
                    <a:gd name="T11" fmla="*/ 35 h 101"/>
                    <a:gd name="T12" fmla="*/ 189 w 213"/>
                    <a:gd name="T13" fmla="*/ 21 h 101"/>
                    <a:gd name="T14" fmla="*/ 187 w 213"/>
                    <a:gd name="T15" fmla="*/ 13 h 101"/>
                    <a:gd name="T16" fmla="*/ 187 w 213"/>
                    <a:gd name="T17" fmla="*/ 7 h 101"/>
                    <a:gd name="T18" fmla="*/ 185 w 213"/>
                    <a:gd name="T19" fmla="*/ 3 h 101"/>
                    <a:gd name="T20" fmla="*/ 209 w 213"/>
                    <a:gd name="T21" fmla="*/ 1 h 101"/>
                    <a:gd name="T22" fmla="*/ 211 w 213"/>
                    <a:gd name="T23" fmla="*/ 9 h 101"/>
                    <a:gd name="T24" fmla="*/ 213 w 213"/>
                    <a:gd name="T25" fmla="*/ 17 h 101"/>
                    <a:gd name="T26" fmla="*/ 213 w 213"/>
                    <a:gd name="T27" fmla="*/ 29 h 101"/>
                    <a:gd name="T28" fmla="*/ 211 w 213"/>
                    <a:gd name="T29" fmla="*/ 47 h 101"/>
                    <a:gd name="T30" fmla="*/ 201 w 213"/>
                    <a:gd name="T31" fmla="*/ 61 h 101"/>
                    <a:gd name="T32" fmla="*/ 183 w 213"/>
                    <a:gd name="T33" fmla="*/ 71 h 101"/>
                    <a:gd name="T34" fmla="*/ 157 w 213"/>
                    <a:gd name="T35" fmla="*/ 73 h 101"/>
                    <a:gd name="T36" fmla="*/ 63 w 213"/>
                    <a:gd name="T37" fmla="*/ 73 h 101"/>
                    <a:gd name="T38" fmla="*/ 63 w 213"/>
                    <a:gd name="T39" fmla="*/ 101 h 101"/>
                    <a:gd name="T40" fmla="*/ 41 w 213"/>
                    <a:gd name="T41" fmla="*/ 101 h 101"/>
                    <a:gd name="T42" fmla="*/ 41 w 213"/>
                    <a:gd name="T43" fmla="*/ 73 h 101"/>
                    <a:gd name="T44" fmla="*/ 10 w 213"/>
                    <a:gd name="T45" fmla="*/ 73 h 101"/>
                    <a:gd name="T46" fmla="*/ 0 w 213"/>
                    <a:gd name="T47" fmla="*/ 43 h 101"/>
                    <a:gd name="T48" fmla="*/ 41 w 213"/>
                    <a:gd name="T49" fmla="*/ 43 h 101"/>
                    <a:gd name="T50" fmla="*/ 41 w 213"/>
                    <a:gd name="T5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01">
                      <a:moveTo>
                        <a:pt x="41" y="0"/>
                      </a:moveTo>
                      <a:lnTo>
                        <a:pt x="63" y="0"/>
                      </a:lnTo>
                      <a:lnTo>
                        <a:pt x="63" y="43"/>
                      </a:lnTo>
                      <a:lnTo>
                        <a:pt x="155" y="43"/>
                      </a:lnTo>
                      <a:lnTo>
                        <a:pt x="173" y="41"/>
                      </a:lnTo>
                      <a:lnTo>
                        <a:pt x="185" y="35"/>
                      </a:lnTo>
                      <a:lnTo>
                        <a:pt x="189" y="21"/>
                      </a:lnTo>
                      <a:lnTo>
                        <a:pt x="187" y="13"/>
                      </a:lnTo>
                      <a:lnTo>
                        <a:pt x="187" y="7"/>
                      </a:lnTo>
                      <a:lnTo>
                        <a:pt x="185" y="3"/>
                      </a:lnTo>
                      <a:lnTo>
                        <a:pt x="209" y="1"/>
                      </a:lnTo>
                      <a:lnTo>
                        <a:pt x="211" y="9"/>
                      </a:lnTo>
                      <a:lnTo>
                        <a:pt x="213" y="17"/>
                      </a:lnTo>
                      <a:lnTo>
                        <a:pt x="213" y="29"/>
                      </a:lnTo>
                      <a:lnTo>
                        <a:pt x="211" y="47"/>
                      </a:lnTo>
                      <a:lnTo>
                        <a:pt x="201" y="61"/>
                      </a:lnTo>
                      <a:lnTo>
                        <a:pt x="183" y="71"/>
                      </a:lnTo>
                      <a:lnTo>
                        <a:pt x="157" y="73"/>
                      </a:lnTo>
                      <a:lnTo>
                        <a:pt x="63" y="73"/>
                      </a:lnTo>
                      <a:lnTo>
                        <a:pt x="63" y="101"/>
                      </a:lnTo>
                      <a:lnTo>
                        <a:pt x="41" y="101"/>
                      </a:lnTo>
                      <a:lnTo>
                        <a:pt x="41" y="73"/>
                      </a:lnTo>
                      <a:lnTo>
                        <a:pt x="10" y="73"/>
                      </a:lnTo>
                      <a:lnTo>
                        <a:pt x="0" y="43"/>
                      </a:lnTo>
                      <a:lnTo>
                        <a:pt x="41" y="43"/>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0" name="Freeform 85"/>
                <p:cNvSpPr>
                  <a:spLocks/>
                </p:cNvSpPr>
                <p:nvPr/>
              </p:nvSpPr>
              <p:spPr bwMode="auto">
                <a:xfrm>
                  <a:off x="560388" y="3783013"/>
                  <a:ext cx="134937" cy="114300"/>
                </a:xfrm>
                <a:custGeom>
                  <a:avLst/>
                  <a:gdLst>
                    <a:gd name="T0" fmla="*/ 168 w 172"/>
                    <a:gd name="T1" fmla="*/ 0 h 144"/>
                    <a:gd name="T2" fmla="*/ 168 w 172"/>
                    <a:gd name="T3" fmla="*/ 26 h 144"/>
                    <a:gd name="T4" fmla="*/ 142 w 172"/>
                    <a:gd name="T5" fmla="*/ 28 h 144"/>
                    <a:gd name="T6" fmla="*/ 142 w 172"/>
                    <a:gd name="T7" fmla="*/ 28 h 144"/>
                    <a:gd name="T8" fmla="*/ 152 w 172"/>
                    <a:gd name="T9" fmla="*/ 36 h 144"/>
                    <a:gd name="T10" fmla="*/ 162 w 172"/>
                    <a:gd name="T11" fmla="*/ 48 h 144"/>
                    <a:gd name="T12" fmla="*/ 170 w 172"/>
                    <a:gd name="T13" fmla="*/ 64 h 144"/>
                    <a:gd name="T14" fmla="*/ 172 w 172"/>
                    <a:gd name="T15" fmla="*/ 84 h 144"/>
                    <a:gd name="T16" fmla="*/ 172 w 172"/>
                    <a:gd name="T17" fmla="*/ 98 h 144"/>
                    <a:gd name="T18" fmla="*/ 166 w 172"/>
                    <a:gd name="T19" fmla="*/ 112 h 144"/>
                    <a:gd name="T20" fmla="*/ 158 w 172"/>
                    <a:gd name="T21" fmla="*/ 124 h 144"/>
                    <a:gd name="T22" fmla="*/ 144 w 172"/>
                    <a:gd name="T23" fmla="*/ 134 h 144"/>
                    <a:gd name="T24" fmla="*/ 124 w 172"/>
                    <a:gd name="T25" fmla="*/ 140 h 144"/>
                    <a:gd name="T26" fmla="*/ 98 w 172"/>
                    <a:gd name="T27" fmla="*/ 144 h 144"/>
                    <a:gd name="T28" fmla="*/ 0 w 172"/>
                    <a:gd name="T29" fmla="*/ 144 h 144"/>
                    <a:gd name="T30" fmla="*/ 0 w 172"/>
                    <a:gd name="T31" fmla="*/ 112 h 144"/>
                    <a:gd name="T32" fmla="*/ 92 w 172"/>
                    <a:gd name="T33" fmla="*/ 112 h 144"/>
                    <a:gd name="T34" fmla="*/ 114 w 172"/>
                    <a:gd name="T35" fmla="*/ 110 h 144"/>
                    <a:gd name="T36" fmla="*/ 132 w 172"/>
                    <a:gd name="T37" fmla="*/ 104 h 144"/>
                    <a:gd name="T38" fmla="*/ 144 w 172"/>
                    <a:gd name="T39" fmla="*/ 92 h 144"/>
                    <a:gd name="T40" fmla="*/ 148 w 172"/>
                    <a:gd name="T41" fmla="*/ 74 h 144"/>
                    <a:gd name="T42" fmla="*/ 142 w 172"/>
                    <a:gd name="T43" fmla="*/ 56 h 144"/>
                    <a:gd name="T44" fmla="*/ 132 w 172"/>
                    <a:gd name="T45" fmla="*/ 42 h 144"/>
                    <a:gd name="T46" fmla="*/ 118 w 172"/>
                    <a:gd name="T47" fmla="*/ 34 h 144"/>
                    <a:gd name="T48" fmla="*/ 112 w 172"/>
                    <a:gd name="T49" fmla="*/ 32 h 144"/>
                    <a:gd name="T50" fmla="*/ 102 w 172"/>
                    <a:gd name="T51" fmla="*/ 32 h 144"/>
                    <a:gd name="T52" fmla="*/ 0 w 172"/>
                    <a:gd name="T53" fmla="*/ 32 h 144"/>
                    <a:gd name="T54" fmla="*/ 0 w 172"/>
                    <a:gd name="T55" fmla="*/ 0 h 144"/>
                    <a:gd name="T56" fmla="*/ 122 w 172"/>
                    <a:gd name="T57" fmla="*/ 0 h 144"/>
                    <a:gd name="T58" fmla="*/ 148 w 172"/>
                    <a:gd name="T59" fmla="*/ 0 h 144"/>
                    <a:gd name="T60" fmla="*/ 168 w 172"/>
                    <a:gd name="T6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44">
                      <a:moveTo>
                        <a:pt x="168" y="0"/>
                      </a:moveTo>
                      <a:lnTo>
                        <a:pt x="168" y="26"/>
                      </a:lnTo>
                      <a:lnTo>
                        <a:pt x="142" y="28"/>
                      </a:lnTo>
                      <a:lnTo>
                        <a:pt x="142" y="28"/>
                      </a:lnTo>
                      <a:lnTo>
                        <a:pt x="152" y="36"/>
                      </a:lnTo>
                      <a:lnTo>
                        <a:pt x="162" y="48"/>
                      </a:lnTo>
                      <a:lnTo>
                        <a:pt x="170" y="64"/>
                      </a:lnTo>
                      <a:lnTo>
                        <a:pt x="172" y="84"/>
                      </a:lnTo>
                      <a:lnTo>
                        <a:pt x="172" y="98"/>
                      </a:lnTo>
                      <a:lnTo>
                        <a:pt x="166" y="112"/>
                      </a:lnTo>
                      <a:lnTo>
                        <a:pt x="158" y="124"/>
                      </a:lnTo>
                      <a:lnTo>
                        <a:pt x="144" y="134"/>
                      </a:lnTo>
                      <a:lnTo>
                        <a:pt x="124" y="140"/>
                      </a:lnTo>
                      <a:lnTo>
                        <a:pt x="98" y="144"/>
                      </a:lnTo>
                      <a:lnTo>
                        <a:pt x="0" y="144"/>
                      </a:lnTo>
                      <a:lnTo>
                        <a:pt x="0" y="112"/>
                      </a:lnTo>
                      <a:lnTo>
                        <a:pt x="92" y="112"/>
                      </a:lnTo>
                      <a:lnTo>
                        <a:pt x="114" y="110"/>
                      </a:lnTo>
                      <a:lnTo>
                        <a:pt x="132" y="104"/>
                      </a:lnTo>
                      <a:lnTo>
                        <a:pt x="144" y="92"/>
                      </a:lnTo>
                      <a:lnTo>
                        <a:pt x="148" y="74"/>
                      </a:lnTo>
                      <a:lnTo>
                        <a:pt x="142" y="56"/>
                      </a:lnTo>
                      <a:lnTo>
                        <a:pt x="132" y="42"/>
                      </a:lnTo>
                      <a:lnTo>
                        <a:pt x="118" y="34"/>
                      </a:lnTo>
                      <a:lnTo>
                        <a:pt x="112" y="32"/>
                      </a:lnTo>
                      <a:lnTo>
                        <a:pt x="102" y="32"/>
                      </a:lnTo>
                      <a:lnTo>
                        <a:pt x="0" y="32"/>
                      </a:lnTo>
                      <a:lnTo>
                        <a:pt x="0" y="0"/>
                      </a:lnTo>
                      <a:lnTo>
                        <a:pt x="122" y="0"/>
                      </a:lnTo>
                      <a:lnTo>
                        <a:pt x="148" y="0"/>
                      </a:lnTo>
                      <a:lnTo>
                        <a:pt x="16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1" name="Freeform 86"/>
                <p:cNvSpPr>
                  <a:spLocks/>
                </p:cNvSpPr>
                <p:nvPr/>
              </p:nvSpPr>
              <p:spPr bwMode="auto">
                <a:xfrm>
                  <a:off x="557213" y="3675063"/>
                  <a:ext cx="134937" cy="68263"/>
                </a:xfrm>
                <a:custGeom>
                  <a:avLst/>
                  <a:gdLst>
                    <a:gd name="T0" fmla="*/ 0 w 172"/>
                    <a:gd name="T1" fmla="*/ 0 h 85"/>
                    <a:gd name="T2" fmla="*/ 30 w 172"/>
                    <a:gd name="T3" fmla="*/ 0 h 85"/>
                    <a:gd name="T4" fmla="*/ 30 w 172"/>
                    <a:gd name="T5" fmla="*/ 4 h 85"/>
                    <a:gd name="T6" fmla="*/ 28 w 172"/>
                    <a:gd name="T7" fmla="*/ 10 h 85"/>
                    <a:gd name="T8" fmla="*/ 34 w 172"/>
                    <a:gd name="T9" fmla="*/ 30 h 85"/>
                    <a:gd name="T10" fmla="*/ 48 w 172"/>
                    <a:gd name="T11" fmla="*/ 44 h 85"/>
                    <a:gd name="T12" fmla="*/ 68 w 172"/>
                    <a:gd name="T13" fmla="*/ 52 h 85"/>
                    <a:gd name="T14" fmla="*/ 76 w 172"/>
                    <a:gd name="T15" fmla="*/ 52 h 85"/>
                    <a:gd name="T16" fmla="*/ 82 w 172"/>
                    <a:gd name="T17" fmla="*/ 52 h 85"/>
                    <a:gd name="T18" fmla="*/ 172 w 172"/>
                    <a:gd name="T19" fmla="*/ 52 h 85"/>
                    <a:gd name="T20" fmla="*/ 172 w 172"/>
                    <a:gd name="T21" fmla="*/ 83 h 85"/>
                    <a:gd name="T22" fmla="*/ 56 w 172"/>
                    <a:gd name="T23" fmla="*/ 83 h 85"/>
                    <a:gd name="T24" fmla="*/ 28 w 172"/>
                    <a:gd name="T25" fmla="*/ 83 h 85"/>
                    <a:gd name="T26" fmla="*/ 4 w 172"/>
                    <a:gd name="T27" fmla="*/ 85 h 85"/>
                    <a:gd name="T28" fmla="*/ 4 w 172"/>
                    <a:gd name="T29" fmla="*/ 58 h 85"/>
                    <a:gd name="T30" fmla="*/ 38 w 172"/>
                    <a:gd name="T31" fmla="*/ 56 h 85"/>
                    <a:gd name="T32" fmla="*/ 38 w 172"/>
                    <a:gd name="T33" fmla="*/ 56 h 85"/>
                    <a:gd name="T34" fmla="*/ 18 w 172"/>
                    <a:gd name="T35" fmla="*/ 44 h 85"/>
                    <a:gd name="T36" fmla="*/ 4 w 172"/>
                    <a:gd name="T37" fmla="*/ 28 h 85"/>
                    <a:gd name="T38" fmla="*/ 0 w 172"/>
                    <a:gd name="T39" fmla="*/ 8 h 85"/>
                    <a:gd name="T40" fmla="*/ 0 w 172"/>
                    <a:gd name="T41" fmla="*/ 4 h 85"/>
                    <a:gd name="T42" fmla="*/ 0 w 172"/>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2" h="85">
                      <a:moveTo>
                        <a:pt x="0" y="0"/>
                      </a:moveTo>
                      <a:lnTo>
                        <a:pt x="30" y="0"/>
                      </a:lnTo>
                      <a:lnTo>
                        <a:pt x="30" y="4"/>
                      </a:lnTo>
                      <a:lnTo>
                        <a:pt x="28" y="10"/>
                      </a:lnTo>
                      <a:lnTo>
                        <a:pt x="34" y="30"/>
                      </a:lnTo>
                      <a:lnTo>
                        <a:pt x="48" y="44"/>
                      </a:lnTo>
                      <a:lnTo>
                        <a:pt x="68" y="52"/>
                      </a:lnTo>
                      <a:lnTo>
                        <a:pt x="76" y="52"/>
                      </a:lnTo>
                      <a:lnTo>
                        <a:pt x="82" y="52"/>
                      </a:lnTo>
                      <a:lnTo>
                        <a:pt x="172" y="52"/>
                      </a:lnTo>
                      <a:lnTo>
                        <a:pt x="172" y="83"/>
                      </a:lnTo>
                      <a:lnTo>
                        <a:pt x="56" y="83"/>
                      </a:lnTo>
                      <a:lnTo>
                        <a:pt x="28" y="83"/>
                      </a:lnTo>
                      <a:lnTo>
                        <a:pt x="4" y="85"/>
                      </a:lnTo>
                      <a:lnTo>
                        <a:pt x="4" y="58"/>
                      </a:lnTo>
                      <a:lnTo>
                        <a:pt x="38" y="56"/>
                      </a:lnTo>
                      <a:lnTo>
                        <a:pt x="38" y="56"/>
                      </a:lnTo>
                      <a:lnTo>
                        <a:pt x="18" y="44"/>
                      </a:lnTo>
                      <a:lnTo>
                        <a:pt x="4" y="28"/>
                      </a:lnTo>
                      <a:lnTo>
                        <a:pt x="0" y="8"/>
                      </a:lnTo>
                      <a:lnTo>
                        <a:pt x="0" y="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2" name="Freeform 87"/>
                <p:cNvSpPr>
                  <a:spLocks noEditPoints="1"/>
                </p:cNvSpPr>
                <p:nvPr/>
              </p:nvSpPr>
              <p:spPr bwMode="auto">
                <a:xfrm>
                  <a:off x="496888" y="3522663"/>
                  <a:ext cx="198437" cy="127000"/>
                </a:xfrm>
                <a:custGeom>
                  <a:avLst/>
                  <a:gdLst>
                    <a:gd name="T0" fmla="*/ 163 w 251"/>
                    <a:gd name="T1" fmla="*/ 32 h 161"/>
                    <a:gd name="T2" fmla="*/ 143 w 251"/>
                    <a:gd name="T3" fmla="*/ 34 h 161"/>
                    <a:gd name="T4" fmla="*/ 125 w 251"/>
                    <a:gd name="T5" fmla="*/ 39 h 161"/>
                    <a:gd name="T6" fmla="*/ 111 w 251"/>
                    <a:gd name="T7" fmla="*/ 49 h 161"/>
                    <a:gd name="T8" fmla="*/ 103 w 251"/>
                    <a:gd name="T9" fmla="*/ 63 h 161"/>
                    <a:gd name="T10" fmla="*/ 99 w 251"/>
                    <a:gd name="T11" fmla="*/ 81 h 161"/>
                    <a:gd name="T12" fmla="*/ 103 w 251"/>
                    <a:gd name="T13" fmla="*/ 101 h 161"/>
                    <a:gd name="T14" fmla="*/ 117 w 251"/>
                    <a:gd name="T15" fmla="*/ 117 h 161"/>
                    <a:gd name="T16" fmla="*/ 137 w 251"/>
                    <a:gd name="T17" fmla="*/ 129 h 161"/>
                    <a:gd name="T18" fmla="*/ 143 w 251"/>
                    <a:gd name="T19" fmla="*/ 129 h 161"/>
                    <a:gd name="T20" fmla="*/ 149 w 251"/>
                    <a:gd name="T21" fmla="*/ 129 h 161"/>
                    <a:gd name="T22" fmla="*/ 179 w 251"/>
                    <a:gd name="T23" fmla="*/ 129 h 161"/>
                    <a:gd name="T24" fmla="*/ 185 w 251"/>
                    <a:gd name="T25" fmla="*/ 129 h 161"/>
                    <a:gd name="T26" fmla="*/ 191 w 251"/>
                    <a:gd name="T27" fmla="*/ 129 h 161"/>
                    <a:gd name="T28" fmla="*/ 209 w 251"/>
                    <a:gd name="T29" fmla="*/ 119 h 161"/>
                    <a:gd name="T30" fmla="*/ 223 w 251"/>
                    <a:gd name="T31" fmla="*/ 103 h 161"/>
                    <a:gd name="T32" fmla="*/ 227 w 251"/>
                    <a:gd name="T33" fmla="*/ 83 h 161"/>
                    <a:gd name="T34" fmla="*/ 223 w 251"/>
                    <a:gd name="T35" fmla="*/ 61 h 161"/>
                    <a:gd name="T36" fmla="*/ 209 w 251"/>
                    <a:gd name="T37" fmla="*/ 45 h 161"/>
                    <a:gd name="T38" fmla="*/ 189 w 251"/>
                    <a:gd name="T39" fmla="*/ 36 h 161"/>
                    <a:gd name="T40" fmla="*/ 163 w 251"/>
                    <a:gd name="T41" fmla="*/ 32 h 161"/>
                    <a:gd name="T42" fmla="*/ 161 w 251"/>
                    <a:gd name="T43" fmla="*/ 0 h 161"/>
                    <a:gd name="T44" fmla="*/ 189 w 251"/>
                    <a:gd name="T45" fmla="*/ 4 h 161"/>
                    <a:gd name="T46" fmla="*/ 211 w 251"/>
                    <a:gd name="T47" fmla="*/ 12 h 161"/>
                    <a:gd name="T48" fmla="*/ 229 w 251"/>
                    <a:gd name="T49" fmla="*/ 24 h 161"/>
                    <a:gd name="T50" fmla="*/ 241 w 251"/>
                    <a:gd name="T51" fmla="*/ 39 h 161"/>
                    <a:gd name="T52" fmla="*/ 249 w 251"/>
                    <a:gd name="T53" fmla="*/ 57 h 161"/>
                    <a:gd name="T54" fmla="*/ 251 w 251"/>
                    <a:gd name="T55" fmla="*/ 77 h 161"/>
                    <a:gd name="T56" fmla="*/ 249 w 251"/>
                    <a:gd name="T57" fmla="*/ 99 h 161"/>
                    <a:gd name="T58" fmla="*/ 239 w 251"/>
                    <a:gd name="T59" fmla="*/ 119 h 161"/>
                    <a:gd name="T60" fmla="*/ 221 w 251"/>
                    <a:gd name="T61" fmla="*/ 133 h 161"/>
                    <a:gd name="T62" fmla="*/ 221 w 251"/>
                    <a:gd name="T63" fmla="*/ 133 h 161"/>
                    <a:gd name="T64" fmla="*/ 247 w 251"/>
                    <a:gd name="T65" fmla="*/ 135 h 161"/>
                    <a:gd name="T66" fmla="*/ 247 w 251"/>
                    <a:gd name="T67" fmla="*/ 161 h 161"/>
                    <a:gd name="T68" fmla="*/ 227 w 251"/>
                    <a:gd name="T69" fmla="*/ 161 h 161"/>
                    <a:gd name="T70" fmla="*/ 203 w 251"/>
                    <a:gd name="T71" fmla="*/ 161 h 161"/>
                    <a:gd name="T72" fmla="*/ 0 w 251"/>
                    <a:gd name="T73" fmla="*/ 161 h 161"/>
                    <a:gd name="T74" fmla="*/ 0 w 251"/>
                    <a:gd name="T75" fmla="*/ 129 h 161"/>
                    <a:gd name="T76" fmla="*/ 105 w 251"/>
                    <a:gd name="T77" fmla="*/ 129 h 161"/>
                    <a:gd name="T78" fmla="*/ 105 w 251"/>
                    <a:gd name="T79" fmla="*/ 129 h 161"/>
                    <a:gd name="T80" fmla="*/ 89 w 251"/>
                    <a:gd name="T81" fmla="*/ 115 h 161"/>
                    <a:gd name="T82" fmla="*/ 79 w 251"/>
                    <a:gd name="T83" fmla="*/ 97 h 161"/>
                    <a:gd name="T84" fmla="*/ 75 w 251"/>
                    <a:gd name="T85" fmla="*/ 71 h 161"/>
                    <a:gd name="T86" fmla="*/ 79 w 251"/>
                    <a:gd name="T87" fmla="*/ 47 h 161"/>
                    <a:gd name="T88" fmla="*/ 91 w 251"/>
                    <a:gd name="T89" fmla="*/ 30 h 161"/>
                    <a:gd name="T90" fmla="*/ 109 w 251"/>
                    <a:gd name="T91" fmla="*/ 14 h 161"/>
                    <a:gd name="T92" fmla="*/ 133 w 251"/>
                    <a:gd name="T93" fmla="*/ 4 h 161"/>
                    <a:gd name="T94" fmla="*/ 161 w 251"/>
                    <a:gd name="T9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1" h="161">
                      <a:moveTo>
                        <a:pt x="163" y="32"/>
                      </a:moveTo>
                      <a:lnTo>
                        <a:pt x="143" y="34"/>
                      </a:lnTo>
                      <a:lnTo>
                        <a:pt x="125" y="39"/>
                      </a:lnTo>
                      <a:lnTo>
                        <a:pt x="111" y="49"/>
                      </a:lnTo>
                      <a:lnTo>
                        <a:pt x="103" y="63"/>
                      </a:lnTo>
                      <a:lnTo>
                        <a:pt x="99" y="81"/>
                      </a:lnTo>
                      <a:lnTo>
                        <a:pt x="103" y="101"/>
                      </a:lnTo>
                      <a:lnTo>
                        <a:pt x="117" y="117"/>
                      </a:lnTo>
                      <a:lnTo>
                        <a:pt x="137" y="129"/>
                      </a:lnTo>
                      <a:lnTo>
                        <a:pt x="143" y="129"/>
                      </a:lnTo>
                      <a:lnTo>
                        <a:pt x="149" y="129"/>
                      </a:lnTo>
                      <a:lnTo>
                        <a:pt x="179" y="129"/>
                      </a:lnTo>
                      <a:lnTo>
                        <a:pt x="185" y="129"/>
                      </a:lnTo>
                      <a:lnTo>
                        <a:pt x="191" y="129"/>
                      </a:lnTo>
                      <a:lnTo>
                        <a:pt x="209" y="119"/>
                      </a:lnTo>
                      <a:lnTo>
                        <a:pt x="223" y="103"/>
                      </a:lnTo>
                      <a:lnTo>
                        <a:pt x="227" y="83"/>
                      </a:lnTo>
                      <a:lnTo>
                        <a:pt x="223" y="61"/>
                      </a:lnTo>
                      <a:lnTo>
                        <a:pt x="209" y="45"/>
                      </a:lnTo>
                      <a:lnTo>
                        <a:pt x="189" y="36"/>
                      </a:lnTo>
                      <a:lnTo>
                        <a:pt x="163" y="32"/>
                      </a:lnTo>
                      <a:close/>
                      <a:moveTo>
                        <a:pt x="161" y="0"/>
                      </a:moveTo>
                      <a:lnTo>
                        <a:pt x="189" y="4"/>
                      </a:lnTo>
                      <a:lnTo>
                        <a:pt x="211" y="12"/>
                      </a:lnTo>
                      <a:lnTo>
                        <a:pt x="229" y="24"/>
                      </a:lnTo>
                      <a:lnTo>
                        <a:pt x="241" y="39"/>
                      </a:lnTo>
                      <a:lnTo>
                        <a:pt x="249" y="57"/>
                      </a:lnTo>
                      <a:lnTo>
                        <a:pt x="251" y="77"/>
                      </a:lnTo>
                      <a:lnTo>
                        <a:pt x="249" y="99"/>
                      </a:lnTo>
                      <a:lnTo>
                        <a:pt x="239" y="119"/>
                      </a:lnTo>
                      <a:lnTo>
                        <a:pt x="221" y="133"/>
                      </a:lnTo>
                      <a:lnTo>
                        <a:pt x="221" y="133"/>
                      </a:lnTo>
                      <a:lnTo>
                        <a:pt x="247" y="135"/>
                      </a:lnTo>
                      <a:lnTo>
                        <a:pt x="247" y="161"/>
                      </a:lnTo>
                      <a:lnTo>
                        <a:pt x="227" y="161"/>
                      </a:lnTo>
                      <a:lnTo>
                        <a:pt x="203" y="161"/>
                      </a:lnTo>
                      <a:lnTo>
                        <a:pt x="0" y="161"/>
                      </a:lnTo>
                      <a:lnTo>
                        <a:pt x="0" y="129"/>
                      </a:lnTo>
                      <a:lnTo>
                        <a:pt x="105" y="129"/>
                      </a:lnTo>
                      <a:lnTo>
                        <a:pt x="105" y="129"/>
                      </a:lnTo>
                      <a:lnTo>
                        <a:pt x="89" y="115"/>
                      </a:lnTo>
                      <a:lnTo>
                        <a:pt x="79" y="97"/>
                      </a:lnTo>
                      <a:lnTo>
                        <a:pt x="75" y="71"/>
                      </a:lnTo>
                      <a:lnTo>
                        <a:pt x="79" y="47"/>
                      </a:lnTo>
                      <a:lnTo>
                        <a:pt x="91" y="30"/>
                      </a:lnTo>
                      <a:lnTo>
                        <a:pt x="109" y="14"/>
                      </a:lnTo>
                      <a:lnTo>
                        <a:pt x="133" y="4"/>
                      </a:lnTo>
                      <a:lnTo>
                        <a:pt x="16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3" name="Freeform 88"/>
                <p:cNvSpPr>
                  <a:spLocks noEditPoints="1"/>
                </p:cNvSpPr>
                <p:nvPr/>
              </p:nvSpPr>
              <p:spPr bwMode="auto">
                <a:xfrm>
                  <a:off x="557213" y="3400425"/>
                  <a:ext cx="138112" cy="106363"/>
                </a:xfrm>
                <a:custGeom>
                  <a:avLst/>
                  <a:gdLst>
                    <a:gd name="T0" fmla="*/ 86 w 176"/>
                    <a:gd name="T1" fmla="*/ 32 h 134"/>
                    <a:gd name="T2" fmla="*/ 86 w 176"/>
                    <a:gd name="T3" fmla="*/ 52 h 134"/>
                    <a:gd name="T4" fmla="*/ 90 w 176"/>
                    <a:gd name="T5" fmla="*/ 72 h 134"/>
                    <a:gd name="T6" fmla="*/ 96 w 176"/>
                    <a:gd name="T7" fmla="*/ 88 h 134"/>
                    <a:gd name="T8" fmla="*/ 108 w 176"/>
                    <a:gd name="T9" fmla="*/ 100 h 134"/>
                    <a:gd name="T10" fmla="*/ 124 w 176"/>
                    <a:gd name="T11" fmla="*/ 104 h 134"/>
                    <a:gd name="T12" fmla="*/ 132 w 176"/>
                    <a:gd name="T13" fmla="*/ 102 h 134"/>
                    <a:gd name="T14" fmla="*/ 140 w 176"/>
                    <a:gd name="T15" fmla="*/ 100 h 134"/>
                    <a:gd name="T16" fmla="*/ 144 w 176"/>
                    <a:gd name="T17" fmla="*/ 98 h 134"/>
                    <a:gd name="T18" fmla="*/ 148 w 176"/>
                    <a:gd name="T19" fmla="*/ 92 h 134"/>
                    <a:gd name="T20" fmla="*/ 152 w 176"/>
                    <a:gd name="T21" fmla="*/ 88 h 134"/>
                    <a:gd name="T22" fmla="*/ 154 w 176"/>
                    <a:gd name="T23" fmla="*/ 82 h 134"/>
                    <a:gd name="T24" fmla="*/ 154 w 176"/>
                    <a:gd name="T25" fmla="*/ 74 h 134"/>
                    <a:gd name="T26" fmla="*/ 150 w 176"/>
                    <a:gd name="T27" fmla="*/ 56 h 134"/>
                    <a:gd name="T28" fmla="*/ 140 w 176"/>
                    <a:gd name="T29" fmla="*/ 42 h 134"/>
                    <a:gd name="T30" fmla="*/ 126 w 176"/>
                    <a:gd name="T31" fmla="*/ 34 h 134"/>
                    <a:gd name="T32" fmla="*/ 120 w 176"/>
                    <a:gd name="T33" fmla="*/ 32 h 134"/>
                    <a:gd name="T34" fmla="*/ 116 w 176"/>
                    <a:gd name="T35" fmla="*/ 32 h 134"/>
                    <a:gd name="T36" fmla="*/ 86 w 176"/>
                    <a:gd name="T37" fmla="*/ 32 h 134"/>
                    <a:gd name="T38" fmla="*/ 172 w 176"/>
                    <a:gd name="T39" fmla="*/ 0 h 134"/>
                    <a:gd name="T40" fmla="*/ 172 w 176"/>
                    <a:gd name="T41" fmla="*/ 28 h 134"/>
                    <a:gd name="T42" fmla="*/ 152 w 176"/>
                    <a:gd name="T43" fmla="*/ 30 h 134"/>
                    <a:gd name="T44" fmla="*/ 152 w 176"/>
                    <a:gd name="T45" fmla="*/ 30 h 134"/>
                    <a:gd name="T46" fmla="*/ 164 w 176"/>
                    <a:gd name="T47" fmla="*/ 42 h 134"/>
                    <a:gd name="T48" fmla="*/ 172 w 176"/>
                    <a:gd name="T49" fmla="*/ 60 h 134"/>
                    <a:gd name="T50" fmla="*/ 176 w 176"/>
                    <a:gd name="T51" fmla="*/ 82 h 134"/>
                    <a:gd name="T52" fmla="*/ 172 w 176"/>
                    <a:gd name="T53" fmla="*/ 106 h 134"/>
                    <a:gd name="T54" fmla="*/ 162 w 176"/>
                    <a:gd name="T55" fmla="*/ 122 h 134"/>
                    <a:gd name="T56" fmla="*/ 146 w 176"/>
                    <a:gd name="T57" fmla="*/ 130 h 134"/>
                    <a:gd name="T58" fmla="*/ 128 w 176"/>
                    <a:gd name="T59" fmla="*/ 134 h 134"/>
                    <a:gd name="T60" fmla="*/ 106 w 176"/>
                    <a:gd name="T61" fmla="*/ 130 h 134"/>
                    <a:gd name="T62" fmla="*/ 88 w 176"/>
                    <a:gd name="T63" fmla="*/ 118 h 134"/>
                    <a:gd name="T64" fmla="*/ 76 w 176"/>
                    <a:gd name="T65" fmla="*/ 96 h 134"/>
                    <a:gd name="T66" fmla="*/ 68 w 176"/>
                    <a:gd name="T67" fmla="*/ 68 h 134"/>
                    <a:gd name="T68" fmla="*/ 64 w 176"/>
                    <a:gd name="T69" fmla="*/ 32 h 134"/>
                    <a:gd name="T70" fmla="*/ 62 w 176"/>
                    <a:gd name="T71" fmla="*/ 32 h 134"/>
                    <a:gd name="T72" fmla="*/ 52 w 176"/>
                    <a:gd name="T73" fmla="*/ 34 h 134"/>
                    <a:gd name="T74" fmla="*/ 42 w 176"/>
                    <a:gd name="T75" fmla="*/ 36 h 134"/>
                    <a:gd name="T76" fmla="*/ 32 w 176"/>
                    <a:gd name="T77" fmla="*/ 42 h 134"/>
                    <a:gd name="T78" fmla="*/ 26 w 176"/>
                    <a:gd name="T79" fmla="*/ 54 h 134"/>
                    <a:gd name="T80" fmla="*/ 22 w 176"/>
                    <a:gd name="T81" fmla="*/ 70 h 134"/>
                    <a:gd name="T82" fmla="*/ 26 w 176"/>
                    <a:gd name="T83" fmla="*/ 94 h 134"/>
                    <a:gd name="T84" fmla="*/ 36 w 176"/>
                    <a:gd name="T85" fmla="*/ 116 h 134"/>
                    <a:gd name="T86" fmla="*/ 14 w 176"/>
                    <a:gd name="T87" fmla="*/ 122 h 134"/>
                    <a:gd name="T88" fmla="*/ 4 w 176"/>
                    <a:gd name="T89" fmla="*/ 98 h 134"/>
                    <a:gd name="T90" fmla="*/ 0 w 176"/>
                    <a:gd name="T91" fmla="*/ 66 h 134"/>
                    <a:gd name="T92" fmla="*/ 2 w 176"/>
                    <a:gd name="T93" fmla="*/ 44 h 134"/>
                    <a:gd name="T94" fmla="*/ 10 w 176"/>
                    <a:gd name="T95" fmla="*/ 26 h 134"/>
                    <a:gd name="T96" fmla="*/ 22 w 176"/>
                    <a:gd name="T97" fmla="*/ 14 h 134"/>
                    <a:gd name="T98" fmla="*/ 36 w 176"/>
                    <a:gd name="T99" fmla="*/ 8 h 134"/>
                    <a:gd name="T100" fmla="*/ 52 w 176"/>
                    <a:gd name="T101" fmla="*/ 4 h 134"/>
                    <a:gd name="T102" fmla="*/ 68 w 176"/>
                    <a:gd name="T103" fmla="*/ 2 h 134"/>
                    <a:gd name="T104" fmla="*/ 132 w 176"/>
                    <a:gd name="T105" fmla="*/ 2 h 134"/>
                    <a:gd name="T106" fmla="*/ 154 w 176"/>
                    <a:gd name="T107" fmla="*/ 2 h 134"/>
                    <a:gd name="T108" fmla="*/ 172 w 176"/>
                    <a:gd name="T10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 h="134">
                      <a:moveTo>
                        <a:pt x="86" y="32"/>
                      </a:moveTo>
                      <a:lnTo>
                        <a:pt x="86" y="52"/>
                      </a:lnTo>
                      <a:lnTo>
                        <a:pt x="90" y="72"/>
                      </a:lnTo>
                      <a:lnTo>
                        <a:pt x="96" y="88"/>
                      </a:lnTo>
                      <a:lnTo>
                        <a:pt x="108" y="100"/>
                      </a:lnTo>
                      <a:lnTo>
                        <a:pt x="124" y="104"/>
                      </a:lnTo>
                      <a:lnTo>
                        <a:pt x="132" y="102"/>
                      </a:lnTo>
                      <a:lnTo>
                        <a:pt x="140" y="100"/>
                      </a:lnTo>
                      <a:lnTo>
                        <a:pt x="144" y="98"/>
                      </a:lnTo>
                      <a:lnTo>
                        <a:pt x="148" y="92"/>
                      </a:lnTo>
                      <a:lnTo>
                        <a:pt x="152" y="88"/>
                      </a:lnTo>
                      <a:lnTo>
                        <a:pt x="154" y="82"/>
                      </a:lnTo>
                      <a:lnTo>
                        <a:pt x="154" y="74"/>
                      </a:lnTo>
                      <a:lnTo>
                        <a:pt x="150" y="56"/>
                      </a:lnTo>
                      <a:lnTo>
                        <a:pt x="140" y="42"/>
                      </a:lnTo>
                      <a:lnTo>
                        <a:pt x="126" y="34"/>
                      </a:lnTo>
                      <a:lnTo>
                        <a:pt x="120" y="32"/>
                      </a:lnTo>
                      <a:lnTo>
                        <a:pt x="116" y="32"/>
                      </a:lnTo>
                      <a:lnTo>
                        <a:pt x="86" y="32"/>
                      </a:lnTo>
                      <a:close/>
                      <a:moveTo>
                        <a:pt x="172" y="0"/>
                      </a:moveTo>
                      <a:lnTo>
                        <a:pt x="172" y="28"/>
                      </a:lnTo>
                      <a:lnTo>
                        <a:pt x="152" y="30"/>
                      </a:lnTo>
                      <a:lnTo>
                        <a:pt x="152" y="30"/>
                      </a:lnTo>
                      <a:lnTo>
                        <a:pt x="164" y="42"/>
                      </a:lnTo>
                      <a:lnTo>
                        <a:pt x="172" y="60"/>
                      </a:lnTo>
                      <a:lnTo>
                        <a:pt x="176" y="82"/>
                      </a:lnTo>
                      <a:lnTo>
                        <a:pt x="172" y="106"/>
                      </a:lnTo>
                      <a:lnTo>
                        <a:pt x="162" y="122"/>
                      </a:lnTo>
                      <a:lnTo>
                        <a:pt x="146" y="130"/>
                      </a:lnTo>
                      <a:lnTo>
                        <a:pt x="128" y="134"/>
                      </a:lnTo>
                      <a:lnTo>
                        <a:pt x="106" y="130"/>
                      </a:lnTo>
                      <a:lnTo>
                        <a:pt x="88" y="118"/>
                      </a:lnTo>
                      <a:lnTo>
                        <a:pt x="76" y="96"/>
                      </a:lnTo>
                      <a:lnTo>
                        <a:pt x="68" y="68"/>
                      </a:lnTo>
                      <a:lnTo>
                        <a:pt x="64" y="32"/>
                      </a:lnTo>
                      <a:lnTo>
                        <a:pt x="62" y="32"/>
                      </a:lnTo>
                      <a:lnTo>
                        <a:pt x="52" y="34"/>
                      </a:lnTo>
                      <a:lnTo>
                        <a:pt x="42" y="36"/>
                      </a:lnTo>
                      <a:lnTo>
                        <a:pt x="32" y="42"/>
                      </a:lnTo>
                      <a:lnTo>
                        <a:pt x="26" y="54"/>
                      </a:lnTo>
                      <a:lnTo>
                        <a:pt x="22" y="70"/>
                      </a:lnTo>
                      <a:lnTo>
                        <a:pt x="26" y="94"/>
                      </a:lnTo>
                      <a:lnTo>
                        <a:pt x="36" y="116"/>
                      </a:lnTo>
                      <a:lnTo>
                        <a:pt x="14" y="122"/>
                      </a:lnTo>
                      <a:lnTo>
                        <a:pt x="4" y="98"/>
                      </a:lnTo>
                      <a:lnTo>
                        <a:pt x="0" y="66"/>
                      </a:lnTo>
                      <a:lnTo>
                        <a:pt x="2" y="44"/>
                      </a:lnTo>
                      <a:lnTo>
                        <a:pt x="10" y="26"/>
                      </a:lnTo>
                      <a:lnTo>
                        <a:pt x="22" y="14"/>
                      </a:lnTo>
                      <a:lnTo>
                        <a:pt x="36" y="8"/>
                      </a:lnTo>
                      <a:lnTo>
                        <a:pt x="52" y="4"/>
                      </a:lnTo>
                      <a:lnTo>
                        <a:pt x="68" y="2"/>
                      </a:lnTo>
                      <a:lnTo>
                        <a:pt x="132" y="2"/>
                      </a:lnTo>
                      <a:lnTo>
                        <a:pt x="154" y="2"/>
                      </a:lnTo>
                      <a:lnTo>
                        <a:pt x="17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4" name="Freeform 89"/>
                <p:cNvSpPr>
                  <a:spLocks/>
                </p:cNvSpPr>
                <p:nvPr/>
              </p:nvSpPr>
              <p:spPr bwMode="auto">
                <a:xfrm>
                  <a:off x="527050" y="3279775"/>
                  <a:ext cx="168275" cy="77788"/>
                </a:xfrm>
                <a:custGeom>
                  <a:avLst/>
                  <a:gdLst>
                    <a:gd name="T0" fmla="*/ 41 w 213"/>
                    <a:gd name="T1" fmla="*/ 0 h 100"/>
                    <a:gd name="T2" fmla="*/ 63 w 213"/>
                    <a:gd name="T3" fmla="*/ 0 h 100"/>
                    <a:gd name="T4" fmla="*/ 63 w 213"/>
                    <a:gd name="T5" fmla="*/ 44 h 100"/>
                    <a:gd name="T6" fmla="*/ 155 w 213"/>
                    <a:gd name="T7" fmla="*/ 44 h 100"/>
                    <a:gd name="T8" fmla="*/ 173 w 213"/>
                    <a:gd name="T9" fmla="*/ 42 h 100"/>
                    <a:gd name="T10" fmla="*/ 185 w 213"/>
                    <a:gd name="T11" fmla="*/ 34 h 100"/>
                    <a:gd name="T12" fmla="*/ 189 w 213"/>
                    <a:gd name="T13" fmla="*/ 20 h 100"/>
                    <a:gd name="T14" fmla="*/ 187 w 213"/>
                    <a:gd name="T15" fmla="*/ 12 h 100"/>
                    <a:gd name="T16" fmla="*/ 187 w 213"/>
                    <a:gd name="T17" fmla="*/ 6 h 100"/>
                    <a:gd name="T18" fmla="*/ 185 w 213"/>
                    <a:gd name="T19" fmla="*/ 2 h 100"/>
                    <a:gd name="T20" fmla="*/ 209 w 213"/>
                    <a:gd name="T21" fmla="*/ 2 h 100"/>
                    <a:gd name="T22" fmla="*/ 211 w 213"/>
                    <a:gd name="T23" fmla="*/ 8 h 100"/>
                    <a:gd name="T24" fmla="*/ 213 w 213"/>
                    <a:gd name="T25" fmla="*/ 18 h 100"/>
                    <a:gd name="T26" fmla="*/ 213 w 213"/>
                    <a:gd name="T27" fmla="*/ 28 h 100"/>
                    <a:gd name="T28" fmla="*/ 211 w 213"/>
                    <a:gd name="T29" fmla="*/ 48 h 100"/>
                    <a:gd name="T30" fmla="*/ 201 w 213"/>
                    <a:gd name="T31" fmla="*/ 62 h 100"/>
                    <a:gd name="T32" fmla="*/ 183 w 213"/>
                    <a:gd name="T33" fmla="*/ 70 h 100"/>
                    <a:gd name="T34" fmla="*/ 157 w 213"/>
                    <a:gd name="T35" fmla="*/ 74 h 100"/>
                    <a:gd name="T36" fmla="*/ 63 w 213"/>
                    <a:gd name="T37" fmla="*/ 74 h 100"/>
                    <a:gd name="T38" fmla="*/ 63 w 213"/>
                    <a:gd name="T39" fmla="*/ 100 h 100"/>
                    <a:gd name="T40" fmla="*/ 41 w 213"/>
                    <a:gd name="T41" fmla="*/ 100 h 100"/>
                    <a:gd name="T42" fmla="*/ 41 w 213"/>
                    <a:gd name="T43" fmla="*/ 74 h 100"/>
                    <a:gd name="T44" fmla="*/ 10 w 213"/>
                    <a:gd name="T45" fmla="*/ 74 h 100"/>
                    <a:gd name="T46" fmla="*/ 0 w 213"/>
                    <a:gd name="T47" fmla="*/ 44 h 100"/>
                    <a:gd name="T48" fmla="*/ 41 w 213"/>
                    <a:gd name="T49" fmla="*/ 44 h 100"/>
                    <a:gd name="T50" fmla="*/ 41 w 213"/>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00">
                      <a:moveTo>
                        <a:pt x="41" y="0"/>
                      </a:moveTo>
                      <a:lnTo>
                        <a:pt x="63" y="0"/>
                      </a:lnTo>
                      <a:lnTo>
                        <a:pt x="63" y="44"/>
                      </a:lnTo>
                      <a:lnTo>
                        <a:pt x="155" y="44"/>
                      </a:lnTo>
                      <a:lnTo>
                        <a:pt x="173" y="42"/>
                      </a:lnTo>
                      <a:lnTo>
                        <a:pt x="185" y="34"/>
                      </a:lnTo>
                      <a:lnTo>
                        <a:pt x="189" y="20"/>
                      </a:lnTo>
                      <a:lnTo>
                        <a:pt x="187" y="12"/>
                      </a:lnTo>
                      <a:lnTo>
                        <a:pt x="187" y="6"/>
                      </a:lnTo>
                      <a:lnTo>
                        <a:pt x="185" y="2"/>
                      </a:lnTo>
                      <a:lnTo>
                        <a:pt x="209" y="2"/>
                      </a:lnTo>
                      <a:lnTo>
                        <a:pt x="211" y="8"/>
                      </a:lnTo>
                      <a:lnTo>
                        <a:pt x="213" y="18"/>
                      </a:lnTo>
                      <a:lnTo>
                        <a:pt x="213" y="28"/>
                      </a:lnTo>
                      <a:lnTo>
                        <a:pt x="211" y="48"/>
                      </a:lnTo>
                      <a:lnTo>
                        <a:pt x="201" y="62"/>
                      </a:lnTo>
                      <a:lnTo>
                        <a:pt x="183" y="70"/>
                      </a:lnTo>
                      <a:lnTo>
                        <a:pt x="157" y="74"/>
                      </a:lnTo>
                      <a:lnTo>
                        <a:pt x="63" y="74"/>
                      </a:lnTo>
                      <a:lnTo>
                        <a:pt x="63" y="100"/>
                      </a:lnTo>
                      <a:lnTo>
                        <a:pt x="41" y="100"/>
                      </a:lnTo>
                      <a:lnTo>
                        <a:pt x="41" y="74"/>
                      </a:lnTo>
                      <a:lnTo>
                        <a:pt x="10" y="74"/>
                      </a:lnTo>
                      <a:lnTo>
                        <a:pt x="0" y="44"/>
                      </a:lnTo>
                      <a:lnTo>
                        <a:pt x="41" y="44"/>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5" name="Freeform 90"/>
                <p:cNvSpPr>
                  <a:spLocks noEditPoints="1"/>
                </p:cNvSpPr>
                <p:nvPr/>
              </p:nvSpPr>
              <p:spPr bwMode="auto">
                <a:xfrm>
                  <a:off x="506413" y="3238500"/>
                  <a:ext cx="185737" cy="31750"/>
                </a:xfrm>
                <a:custGeom>
                  <a:avLst/>
                  <a:gdLst>
                    <a:gd name="T0" fmla="*/ 67 w 235"/>
                    <a:gd name="T1" fmla="*/ 4 h 40"/>
                    <a:gd name="T2" fmla="*/ 235 w 235"/>
                    <a:gd name="T3" fmla="*/ 4 h 40"/>
                    <a:gd name="T4" fmla="*/ 235 w 235"/>
                    <a:gd name="T5" fmla="*/ 36 h 40"/>
                    <a:gd name="T6" fmla="*/ 67 w 235"/>
                    <a:gd name="T7" fmla="*/ 36 h 40"/>
                    <a:gd name="T8" fmla="*/ 67 w 235"/>
                    <a:gd name="T9" fmla="*/ 4 h 40"/>
                    <a:gd name="T10" fmla="*/ 20 w 235"/>
                    <a:gd name="T11" fmla="*/ 0 h 40"/>
                    <a:gd name="T12" fmla="*/ 26 w 235"/>
                    <a:gd name="T13" fmla="*/ 2 h 40"/>
                    <a:gd name="T14" fmla="*/ 32 w 235"/>
                    <a:gd name="T15" fmla="*/ 4 h 40"/>
                    <a:gd name="T16" fmla="*/ 36 w 235"/>
                    <a:gd name="T17" fmla="*/ 8 h 40"/>
                    <a:gd name="T18" fmla="*/ 38 w 235"/>
                    <a:gd name="T19" fmla="*/ 14 h 40"/>
                    <a:gd name="T20" fmla="*/ 38 w 235"/>
                    <a:gd name="T21" fmla="*/ 20 h 40"/>
                    <a:gd name="T22" fmla="*/ 38 w 235"/>
                    <a:gd name="T23" fmla="*/ 26 h 40"/>
                    <a:gd name="T24" fmla="*/ 36 w 235"/>
                    <a:gd name="T25" fmla="*/ 32 h 40"/>
                    <a:gd name="T26" fmla="*/ 32 w 235"/>
                    <a:gd name="T27" fmla="*/ 36 h 40"/>
                    <a:gd name="T28" fmla="*/ 26 w 235"/>
                    <a:gd name="T29" fmla="*/ 38 h 40"/>
                    <a:gd name="T30" fmla="*/ 20 w 235"/>
                    <a:gd name="T31" fmla="*/ 40 h 40"/>
                    <a:gd name="T32" fmla="*/ 14 w 235"/>
                    <a:gd name="T33" fmla="*/ 38 h 40"/>
                    <a:gd name="T34" fmla="*/ 8 w 235"/>
                    <a:gd name="T35" fmla="*/ 36 h 40"/>
                    <a:gd name="T36" fmla="*/ 4 w 235"/>
                    <a:gd name="T37" fmla="*/ 32 h 40"/>
                    <a:gd name="T38" fmla="*/ 2 w 235"/>
                    <a:gd name="T39" fmla="*/ 26 h 40"/>
                    <a:gd name="T40" fmla="*/ 0 w 235"/>
                    <a:gd name="T41" fmla="*/ 20 h 40"/>
                    <a:gd name="T42" fmla="*/ 2 w 235"/>
                    <a:gd name="T43" fmla="*/ 14 h 40"/>
                    <a:gd name="T44" fmla="*/ 4 w 235"/>
                    <a:gd name="T45" fmla="*/ 8 h 40"/>
                    <a:gd name="T46" fmla="*/ 8 w 235"/>
                    <a:gd name="T47" fmla="*/ 4 h 40"/>
                    <a:gd name="T48" fmla="*/ 14 w 235"/>
                    <a:gd name="T49" fmla="*/ 2 h 40"/>
                    <a:gd name="T50" fmla="*/ 20 w 235"/>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5" h="40">
                      <a:moveTo>
                        <a:pt x="67" y="4"/>
                      </a:moveTo>
                      <a:lnTo>
                        <a:pt x="235" y="4"/>
                      </a:lnTo>
                      <a:lnTo>
                        <a:pt x="235" y="36"/>
                      </a:lnTo>
                      <a:lnTo>
                        <a:pt x="67" y="36"/>
                      </a:lnTo>
                      <a:lnTo>
                        <a:pt x="67" y="4"/>
                      </a:lnTo>
                      <a:close/>
                      <a:moveTo>
                        <a:pt x="20" y="0"/>
                      </a:moveTo>
                      <a:lnTo>
                        <a:pt x="26" y="2"/>
                      </a:lnTo>
                      <a:lnTo>
                        <a:pt x="32" y="4"/>
                      </a:lnTo>
                      <a:lnTo>
                        <a:pt x="36" y="8"/>
                      </a:lnTo>
                      <a:lnTo>
                        <a:pt x="38" y="14"/>
                      </a:lnTo>
                      <a:lnTo>
                        <a:pt x="38" y="20"/>
                      </a:lnTo>
                      <a:lnTo>
                        <a:pt x="38" y="26"/>
                      </a:lnTo>
                      <a:lnTo>
                        <a:pt x="36" y="32"/>
                      </a:lnTo>
                      <a:lnTo>
                        <a:pt x="32" y="36"/>
                      </a:lnTo>
                      <a:lnTo>
                        <a:pt x="26" y="38"/>
                      </a:lnTo>
                      <a:lnTo>
                        <a:pt x="20" y="40"/>
                      </a:lnTo>
                      <a:lnTo>
                        <a:pt x="14" y="38"/>
                      </a:lnTo>
                      <a:lnTo>
                        <a:pt x="8" y="36"/>
                      </a:lnTo>
                      <a:lnTo>
                        <a:pt x="4" y="32"/>
                      </a:lnTo>
                      <a:lnTo>
                        <a:pt x="2" y="26"/>
                      </a:lnTo>
                      <a:lnTo>
                        <a:pt x="0" y="20"/>
                      </a:lnTo>
                      <a:lnTo>
                        <a:pt x="2" y="14"/>
                      </a:lnTo>
                      <a:lnTo>
                        <a:pt x="4" y="8"/>
                      </a:lnTo>
                      <a:lnTo>
                        <a:pt x="8" y="4"/>
                      </a:lnTo>
                      <a:lnTo>
                        <a:pt x="14" y="2"/>
                      </a:lnTo>
                      <a:lnTo>
                        <a:pt x="2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6" name="Freeform 91"/>
                <p:cNvSpPr>
                  <a:spLocks noEditPoints="1"/>
                </p:cNvSpPr>
                <p:nvPr/>
              </p:nvSpPr>
              <p:spPr bwMode="auto">
                <a:xfrm>
                  <a:off x="557213" y="3082925"/>
                  <a:ext cx="138112" cy="131763"/>
                </a:xfrm>
                <a:custGeom>
                  <a:avLst/>
                  <a:gdLst>
                    <a:gd name="T0" fmla="*/ 88 w 176"/>
                    <a:gd name="T1" fmla="*/ 32 h 165"/>
                    <a:gd name="T2" fmla="*/ 70 w 176"/>
                    <a:gd name="T3" fmla="*/ 34 h 165"/>
                    <a:gd name="T4" fmla="*/ 52 w 176"/>
                    <a:gd name="T5" fmla="*/ 40 h 165"/>
                    <a:gd name="T6" fmla="*/ 38 w 176"/>
                    <a:gd name="T7" fmla="*/ 50 h 165"/>
                    <a:gd name="T8" fmla="*/ 28 w 176"/>
                    <a:gd name="T9" fmla="*/ 64 h 165"/>
                    <a:gd name="T10" fmla="*/ 24 w 176"/>
                    <a:gd name="T11" fmla="*/ 82 h 165"/>
                    <a:gd name="T12" fmla="*/ 26 w 176"/>
                    <a:gd name="T13" fmla="*/ 102 h 165"/>
                    <a:gd name="T14" fmla="*/ 36 w 176"/>
                    <a:gd name="T15" fmla="*/ 116 h 165"/>
                    <a:gd name="T16" fmla="*/ 52 w 176"/>
                    <a:gd name="T17" fmla="*/ 126 h 165"/>
                    <a:gd name="T18" fmla="*/ 70 w 176"/>
                    <a:gd name="T19" fmla="*/ 132 h 165"/>
                    <a:gd name="T20" fmla="*/ 88 w 176"/>
                    <a:gd name="T21" fmla="*/ 134 h 165"/>
                    <a:gd name="T22" fmla="*/ 114 w 176"/>
                    <a:gd name="T23" fmla="*/ 130 h 165"/>
                    <a:gd name="T24" fmla="*/ 134 w 176"/>
                    <a:gd name="T25" fmla="*/ 120 h 165"/>
                    <a:gd name="T26" fmla="*/ 148 w 176"/>
                    <a:gd name="T27" fmla="*/ 104 h 165"/>
                    <a:gd name="T28" fmla="*/ 154 w 176"/>
                    <a:gd name="T29" fmla="*/ 84 h 165"/>
                    <a:gd name="T30" fmla="*/ 148 w 176"/>
                    <a:gd name="T31" fmla="*/ 64 h 165"/>
                    <a:gd name="T32" fmla="*/ 134 w 176"/>
                    <a:gd name="T33" fmla="*/ 46 h 165"/>
                    <a:gd name="T34" fmla="*/ 114 w 176"/>
                    <a:gd name="T35" fmla="*/ 36 h 165"/>
                    <a:gd name="T36" fmla="*/ 88 w 176"/>
                    <a:gd name="T37" fmla="*/ 32 h 165"/>
                    <a:gd name="T38" fmla="*/ 86 w 176"/>
                    <a:gd name="T39" fmla="*/ 0 h 165"/>
                    <a:gd name="T40" fmla="*/ 116 w 176"/>
                    <a:gd name="T41" fmla="*/ 4 h 165"/>
                    <a:gd name="T42" fmla="*/ 138 w 176"/>
                    <a:gd name="T43" fmla="*/ 14 h 165"/>
                    <a:gd name="T44" fmla="*/ 156 w 176"/>
                    <a:gd name="T45" fmla="*/ 28 h 165"/>
                    <a:gd name="T46" fmla="*/ 168 w 176"/>
                    <a:gd name="T47" fmla="*/ 46 h 165"/>
                    <a:gd name="T48" fmla="*/ 174 w 176"/>
                    <a:gd name="T49" fmla="*/ 64 h 165"/>
                    <a:gd name="T50" fmla="*/ 176 w 176"/>
                    <a:gd name="T51" fmla="*/ 86 h 165"/>
                    <a:gd name="T52" fmla="*/ 172 w 176"/>
                    <a:gd name="T53" fmla="*/ 110 h 165"/>
                    <a:gd name="T54" fmla="*/ 162 w 176"/>
                    <a:gd name="T55" fmla="*/ 134 h 165"/>
                    <a:gd name="T56" fmla="*/ 144 w 176"/>
                    <a:gd name="T57" fmla="*/ 149 h 165"/>
                    <a:gd name="T58" fmla="*/ 120 w 176"/>
                    <a:gd name="T59" fmla="*/ 161 h 165"/>
                    <a:gd name="T60" fmla="*/ 90 w 176"/>
                    <a:gd name="T61" fmla="*/ 165 h 165"/>
                    <a:gd name="T62" fmla="*/ 58 w 176"/>
                    <a:gd name="T63" fmla="*/ 161 h 165"/>
                    <a:gd name="T64" fmla="*/ 34 w 176"/>
                    <a:gd name="T65" fmla="*/ 149 h 165"/>
                    <a:gd name="T66" fmla="*/ 16 w 176"/>
                    <a:gd name="T67" fmla="*/ 132 h 165"/>
                    <a:gd name="T68" fmla="*/ 4 w 176"/>
                    <a:gd name="T69" fmla="*/ 108 h 165"/>
                    <a:gd name="T70" fmla="*/ 0 w 176"/>
                    <a:gd name="T71" fmla="*/ 82 h 165"/>
                    <a:gd name="T72" fmla="*/ 4 w 176"/>
                    <a:gd name="T73" fmla="*/ 56 h 165"/>
                    <a:gd name="T74" fmla="*/ 16 w 176"/>
                    <a:gd name="T75" fmla="*/ 32 h 165"/>
                    <a:gd name="T76" fmla="*/ 34 w 176"/>
                    <a:gd name="T77" fmla="*/ 16 h 165"/>
                    <a:gd name="T78" fmla="*/ 58 w 176"/>
                    <a:gd name="T79" fmla="*/ 4 h 165"/>
                    <a:gd name="T80" fmla="*/ 86 w 176"/>
                    <a:gd name="T8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6" h="165">
                      <a:moveTo>
                        <a:pt x="88" y="32"/>
                      </a:moveTo>
                      <a:lnTo>
                        <a:pt x="70" y="34"/>
                      </a:lnTo>
                      <a:lnTo>
                        <a:pt x="52" y="40"/>
                      </a:lnTo>
                      <a:lnTo>
                        <a:pt x="38" y="50"/>
                      </a:lnTo>
                      <a:lnTo>
                        <a:pt x="28" y="64"/>
                      </a:lnTo>
                      <a:lnTo>
                        <a:pt x="24" y="82"/>
                      </a:lnTo>
                      <a:lnTo>
                        <a:pt x="26" y="102"/>
                      </a:lnTo>
                      <a:lnTo>
                        <a:pt x="36" y="116"/>
                      </a:lnTo>
                      <a:lnTo>
                        <a:pt x="52" y="126"/>
                      </a:lnTo>
                      <a:lnTo>
                        <a:pt x="70" y="132"/>
                      </a:lnTo>
                      <a:lnTo>
                        <a:pt x="88" y="134"/>
                      </a:lnTo>
                      <a:lnTo>
                        <a:pt x="114" y="130"/>
                      </a:lnTo>
                      <a:lnTo>
                        <a:pt x="134" y="120"/>
                      </a:lnTo>
                      <a:lnTo>
                        <a:pt x="148" y="104"/>
                      </a:lnTo>
                      <a:lnTo>
                        <a:pt x="154" y="84"/>
                      </a:lnTo>
                      <a:lnTo>
                        <a:pt x="148" y="64"/>
                      </a:lnTo>
                      <a:lnTo>
                        <a:pt x="134" y="46"/>
                      </a:lnTo>
                      <a:lnTo>
                        <a:pt x="114" y="36"/>
                      </a:lnTo>
                      <a:lnTo>
                        <a:pt x="88" y="32"/>
                      </a:lnTo>
                      <a:close/>
                      <a:moveTo>
                        <a:pt x="86" y="0"/>
                      </a:moveTo>
                      <a:lnTo>
                        <a:pt x="116" y="4"/>
                      </a:lnTo>
                      <a:lnTo>
                        <a:pt x="138" y="14"/>
                      </a:lnTo>
                      <a:lnTo>
                        <a:pt x="156" y="28"/>
                      </a:lnTo>
                      <a:lnTo>
                        <a:pt x="168" y="46"/>
                      </a:lnTo>
                      <a:lnTo>
                        <a:pt x="174" y="64"/>
                      </a:lnTo>
                      <a:lnTo>
                        <a:pt x="176" y="86"/>
                      </a:lnTo>
                      <a:lnTo>
                        <a:pt x="172" y="110"/>
                      </a:lnTo>
                      <a:lnTo>
                        <a:pt x="162" y="134"/>
                      </a:lnTo>
                      <a:lnTo>
                        <a:pt x="144" y="149"/>
                      </a:lnTo>
                      <a:lnTo>
                        <a:pt x="120" y="161"/>
                      </a:lnTo>
                      <a:lnTo>
                        <a:pt x="90" y="165"/>
                      </a:lnTo>
                      <a:lnTo>
                        <a:pt x="58" y="161"/>
                      </a:lnTo>
                      <a:lnTo>
                        <a:pt x="34" y="149"/>
                      </a:lnTo>
                      <a:lnTo>
                        <a:pt x="16" y="132"/>
                      </a:lnTo>
                      <a:lnTo>
                        <a:pt x="4" y="108"/>
                      </a:lnTo>
                      <a:lnTo>
                        <a:pt x="0" y="82"/>
                      </a:lnTo>
                      <a:lnTo>
                        <a:pt x="4" y="56"/>
                      </a:lnTo>
                      <a:lnTo>
                        <a:pt x="16" y="32"/>
                      </a:lnTo>
                      <a:lnTo>
                        <a:pt x="34" y="16"/>
                      </a:lnTo>
                      <a:lnTo>
                        <a:pt x="58" y="4"/>
                      </a:lnTo>
                      <a:lnTo>
                        <a:pt x="8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7" name="Freeform 92"/>
                <p:cNvSpPr>
                  <a:spLocks/>
                </p:cNvSpPr>
                <p:nvPr/>
              </p:nvSpPr>
              <p:spPr bwMode="auto">
                <a:xfrm>
                  <a:off x="557213" y="2936875"/>
                  <a:ext cx="134937" cy="114300"/>
                </a:xfrm>
                <a:custGeom>
                  <a:avLst/>
                  <a:gdLst>
                    <a:gd name="T0" fmla="*/ 72 w 172"/>
                    <a:gd name="T1" fmla="*/ 0 h 143"/>
                    <a:gd name="T2" fmla="*/ 172 w 172"/>
                    <a:gd name="T3" fmla="*/ 0 h 143"/>
                    <a:gd name="T4" fmla="*/ 172 w 172"/>
                    <a:gd name="T5" fmla="*/ 30 h 143"/>
                    <a:gd name="T6" fmla="*/ 76 w 172"/>
                    <a:gd name="T7" fmla="*/ 30 h 143"/>
                    <a:gd name="T8" fmla="*/ 56 w 172"/>
                    <a:gd name="T9" fmla="*/ 32 h 143"/>
                    <a:gd name="T10" fmla="*/ 40 w 172"/>
                    <a:gd name="T11" fmla="*/ 38 h 143"/>
                    <a:gd name="T12" fmla="*/ 30 w 172"/>
                    <a:gd name="T13" fmla="*/ 52 h 143"/>
                    <a:gd name="T14" fmla="*/ 26 w 172"/>
                    <a:gd name="T15" fmla="*/ 70 h 143"/>
                    <a:gd name="T16" fmla="*/ 30 w 172"/>
                    <a:gd name="T17" fmla="*/ 88 h 143"/>
                    <a:gd name="T18" fmla="*/ 40 w 172"/>
                    <a:gd name="T19" fmla="*/ 102 h 143"/>
                    <a:gd name="T20" fmla="*/ 56 w 172"/>
                    <a:gd name="T21" fmla="*/ 109 h 143"/>
                    <a:gd name="T22" fmla="*/ 64 w 172"/>
                    <a:gd name="T23" fmla="*/ 111 h 143"/>
                    <a:gd name="T24" fmla="*/ 70 w 172"/>
                    <a:gd name="T25" fmla="*/ 111 h 143"/>
                    <a:gd name="T26" fmla="*/ 172 w 172"/>
                    <a:gd name="T27" fmla="*/ 111 h 143"/>
                    <a:gd name="T28" fmla="*/ 172 w 172"/>
                    <a:gd name="T29" fmla="*/ 143 h 143"/>
                    <a:gd name="T30" fmla="*/ 50 w 172"/>
                    <a:gd name="T31" fmla="*/ 143 h 143"/>
                    <a:gd name="T32" fmla="*/ 24 w 172"/>
                    <a:gd name="T33" fmla="*/ 143 h 143"/>
                    <a:gd name="T34" fmla="*/ 4 w 172"/>
                    <a:gd name="T35" fmla="*/ 143 h 143"/>
                    <a:gd name="T36" fmla="*/ 4 w 172"/>
                    <a:gd name="T37" fmla="*/ 117 h 143"/>
                    <a:gd name="T38" fmla="*/ 32 w 172"/>
                    <a:gd name="T39" fmla="*/ 115 h 143"/>
                    <a:gd name="T40" fmla="*/ 32 w 172"/>
                    <a:gd name="T41" fmla="*/ 115 h 143"/>
                    <a:gd name="T42" fmla="*/ 20 w 172"/>
                    <a:gd name="T43" fmla="*/ 105 h 143"/>
                    <a:gd name="T44" fmla="*/ 10 w 172"/>
                    <a:gd name="T45" fmla="*/ 94 h 143"/>
                    <a:gd name="T46" fmla="*/ 2 w 172"/>
                    <a:gd name="T47" fmla="*/ 78 h 143"/>
                    <a:gd name="T48" fmla="*/ 0 w 172"/>
                    <a:gd name="T49" fmla="*/ 60 h 143"/>
                    <a:gd name="T50" fmla="*/ 2 w 172"/>
                    <a:gd name="T51" fmla="*/ 46 h 143"/>
                    <a:gd name="T52" fmla="*/ 6 w 172"/>
                    <a:gd name="T53" fmla="*/ 34 h 143"/>
                    <a:gd name="T54" fmla="*/ 14 w 172"/>
                    <a:gd name="T55" fmla="*/ 20 h 143"/>
                    <a:gd name="T56" fmla="*/ 28 w 172"/>
                    <a:gd name="T57" fmla="*/ 10 h 143"/>
                    <a:gd name="T58" fmla="*/ 46 w 172"/>
                    <a:gd name="T59" fmla="*/ 2 h 143"/>
                    <a:gd name="T60" fmla="*/ 72 w 172"/>
                    <a:gd name="T6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43">
                      <a:moveTo>
                        <a:pt x="72" y="0"/>
                      </a:moveTo>
                      <a:lnTo>
                        <a:pt x="172" y="0"/>
                      </a:lnTo>
                      <a:lnTo>
                        <a:pt x="172" y="30"/>
                      </a:lnTo>
                      <a:lnTo>
                        <a:pt x="76" y="30"/>
                      </a:lnTo>
                      <a:lnTo>
                        <a:pt x="56" y="32"/>
                      </a:lnTo>
                      <a:lnTo>
                        <a:pt x="40" y="38"/>
                      </a:lnTo>
                      <a:lnTo>
                        <a:pt x="30" y="52"/>
                      </a:lnTo>
                      <a:lnTo>
                        <a:pt x="26" y="70"/>
                      </a:lnTo>
                      <a:lnTo>
                        <a:pt x="30" y="88"/>
                      </a:lnTo>
                      <a:lnTo>
                        <a:pt x="40" y="102"/>
                      </a:lnTo>
                      <a:lnTo>
                        <a:pt x="56" y="109"/>
                      </a:lnTo>
                      <a:lnTo>
                        <a:pt x="64" y="111"/>
                      </a:lnTo>
                      <a:lnTo>
                        <a:pt x="70" y="111"/>
                      </a:lnTo>
                      <a:lnTo>
                        <a:pt x="172" y="111"/>
                      </a:lnTo>
                      <a:lnTo>
                        <a:pt x="172" y="143"/>
                      </a:lnTo>
                      <a:lnTo>
                        <a:pt x="50" y="143"/>
                      </a:lnTo>
                      <a:lnTo>
                        <a:pt x="24" y="143"/>
                      </a:lnTo>
                      <a:lnTo>
                        <a:pt x="4" y="143"/>
                      </a:lnTo>
                      <a:lnTo>
                        <a:pt x="4" y="117"/>
                      </a:lnTo>
                      <a:lnTo>
                        <a:pt x="32" y="115"/>
                      </a:lnTo>
                      <a:lnTo>
                        <a:pt x="32" y="115"/>
                      </a:lnTo>
                      <a:lnTo>
                        <a:pt x="20" y="105"/>
                      </a:lnTo>
                      <a:lnTo>
                        <a:pt x="10" y="94"/>
                      </a:lnTo>
                      <a:lnTo>
                        <a:pt x="2" y="78"/>
                      </a:lnTo>
                      <a:lnTo>
                        <a:pt x="0" y="60"/>
                      </a:lnTo>
                      <a:lnTo>
                        <a:pt x="2" y="46"/>
                      </a:lnTo>
                      <a:lnTo>
                        <a:pt x="6" y="34"/>
                      </a:lnTo>
                      <a:lnTo>
                        <a:pt x="14" y="20"/>
                      </a:lnTo>
                      <a:lnTo>
                        <a:pt x="28" y="10"/>
                      </a:lnTo>
                      <a:lnTo>
                        <a:pt x="46" y="2"/>
                      </a:lnTo>
                      <a:lnTo>
                        <a:pt x="7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8" name="Freeform 93"/>
                <p:cNvSpPr>
                  <a:spLocks/>
                </p:cNvSpPr>
                <p:nvPr/>
              </p:nvSpPr>
              <p:spPr bwMode="auto">
                <a:xfrm>
                  <a:off x="503238" y="2822575"/>
                  <a:ext cx="200025" cy="95250"/>
                </a:xfrm>
                <a:custGeom>
                  <a:avLst/>
                  <a:gdLst>
                    <a:gd name="T0" fmla="*/ 0 w 253"/>
                    <a:gd name="T1" fmla="*/ 0 h 119"/>
                    <a:gd name="T2" fmla="*/ 253 w 253"/>
                    <a:gd name="T3" fmla="*/ 97 h 119"/>
                    <a:gd name="T4" fmla="*/ 253 w 253"/>
                    <a:gd name="T5" fmla="*/ 119 h 119"/>
                    <a:gd name="T6" fmla="*/ 0 w 253"/>
                    <a:gd name="T7" fmla="*/ 23 h 119"/>
                    <a:gd name="T8" fmla="*/ 0 w 253"/>
                    <a:gd name="T9" fmla="*/ 0 h 119"/>
                  </a:gdLst>
                  <a:ahLst/>
                  <a:cxnLst>
                    <a:cxn ang="0">
                      <a:pos x="T0" y="T1"/>
                    </a:cxn>
                    <a:cxn ang="0">
                      <a:pos x="T2" y="T3"/>
                    </a:cxn>
                    <a:cxn ang="0">
                      <a:pos x="T4" y="T5"/>
                    </a:cxn>
                    <a:cxn ang="0">
                      <a:pos x="T6" y="T7"/>
                    </a:cxn>
                    <a:cxn ang="0">
                      <a:pos x="T8" y="T9"/>
                    </a:cxn>
                  </a:cxnLst>
                  <a:rect l="0" t="0" r="r" b="b"/>
                  <a:pathLst>
                    <a:path w="253" h="119">
                      <a:moveTo>
                        <a:pt x="0" y="0"/>
                      </a:moveTo>
                      <a:lnTo>
                        <a:pt x="253" y="97"/>
                      </a:lnTo>
                      <a:lnTo>
                        <a:pt x="253" y="119"/>
                      </a:lnTo>
                      <a:lnTo>
                        <a:pt x="0" y="2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09" name="Freeform 94"/>
                <p:cNvSpPr>
                  <a:spLocks/>
                </p:cNvSpPr>
                <p:nvPr/>
              </p:nvSpPr>
              <p:spPr bwMode="auto">
                <a:xfrm>
                  <a:off x="504825" y="2716213"/>
                  <a:ext cx="190500" cy="112713"/>
                </a:xfrm>
                <a:custGeom>
                  <a:avLst/>
                  <a:gdLst>
                    <a:gd name="T0" fmla="*/ 173 w 241"/>
                    <a:gd name="T1" fmla="*/ 0 h 142"/>
                    <a:gd name="T2" fmla="*/ 195 w 241"/>
                    <a:gd name="T3" fmla="*/ 4 h 142"/>
                    <a:gd name="T4" fmla="*/ 213 w 241"/>
                    <a:gd name="T5" fmla="*/ 14 h 142"/>
                    <a:gd name="T6" fmla="*/ 229 w 241"/>
                    <a:gd name="T7" fmla="*/ 30 h 142"/>
                    <a:gd name="T8" fmla="*/ 237 w 241"/>
                    <a:gd name="T9" fmla="*/ 52 h 142"/>
                    <a:gd name="T10" fmla="*/ 241 w 241"/>
                    <a:gd name="T11" fmla="*/ 82 h 142"/>
                    <a:gd name="T12" fmla="*/ 239 w 241"/>
                    <a:gd name="T13" fmla="*/ 106 h 142"/>
                    <a:gd name="T14" fmla="*/ 233 w 241"/>
                    <a:gd name="T15" fmla="*/ 126 h 142"/>
                    <a:gd name="T16" fmla="*/ 227 w 241"/>
                    <a:gd name="T17" fmla="*/ 142 h 142"/>
                    <a:gd name="T18" fmla="*/ 201 w 241"/>
                    <a:gd name="T19" fmla="*/ 134 h 142"/>
                    <a:gd name="T20" fmla="*/ 211 w 241"/>
                    <a:gd name="T21" fmla="*/ 110 h 142"/>
                    <a:gd name="T22" fmla="*/ 217 w 241"/>
                    <a:gd name="T23" fmla="*/ 80 h 142"/>
                    <a:gd name="T24" fmla="*/ 213 w 241"/>
                    <a:gd name="T25" fmla="*/ 60 h 142"/>
                    <a:gd name="T26" fmla="*/ 205 w 241"/>
                    <a:gd name="T27" fmla="*/ 44 h 142"/>
                    <a:gd name="T28" fmla="*/ 193 w 241"/>
                    <a:gd name="T29" fmla="*/ 34 h 142"/>
                    <a:gd name="T30" fmla="*/ 175 w 241"/>
                    <a:gd name="T31" fmla="*/ 32 h 142"/>
                    <a:gd name="T32" fmla="*/ 157 w 241"/>
                    <a:gd name="T33" fmla="*/ 36 h 142"/>
                    <a:gd name="T34" fmla="*/ 141 w 241"/>
                    <a:gd name="T35" fmla="*/ 50 h 142"/>
                    <a:gd name="T36" fmla="*/ 129 w 241"/>
                    <a:gd name="T37" fmla="*/ 76 h 142"/>
                    <a:gd name="T38" fmla="*/ 117 w 241"/>
                    <a:gd name="T39" fmla="*/ 102 h 142"/>
                    <a:gd name="T40" fmla="*/ 103 w 241"/>
                    <a:gd name="T41" fmla="*/ 122 h 142"/>
                    <a:gd name="T42" fmla="*/ 85 w 241"/>
                    <a:gd name="T43" fmla="*/ 134 h 142"/>
                    <a:gd name="T44" fmla="*/ 63 w 241"/>
                    <a:gd name="T45" fmla="*/ 138 h 142"/>
                    <a:gd name="T46" fmla="*/ 38 w 241"/>
                    <a:gd name="T47" fmla="*/ 132 h 142"/>
                    <a:gd name="T48" fmla="*/ 18 w 241"/>
                    <a:gd name="T49" fmla="*/ 116 h 142"/>
                    <a:gd name="T50" fmla="*/ 4 w 241"/>
                    <a:gd name="T51" fmla="*/ 92 h 142"/>
                    <a:gd name="T52" fmla="*/ 0 w 241"/>
                    <a:gd name="T53" fmla="*/ 62 h 142"/>
                    <a:gd name="T54" fmla="*/ 0 w 241"/>
                    <a:gd name="T55" fmla="*/ 40 h 142"/>
                    <a:gd name="T56" fmla="*/ 6 w 241"/>
                    <a:gd name="T57" fmla="*/ 22 h 142"/>
                    <a:gd name="T58" fmla="*/ 10 w 241"/>
                    <a:gd name="T59" fmla="*/ 10 h 142"/>
                    <a:gd name="T60" fmla="*/ 36 w 241"/>
                    <a:gd name="T61" fmla="*/ 18 h 142"/>
                    <a:gd name="T62" fmla="*/ 30 w 241"/>
                    <a:gd name="T63" fmla="*/ 28 h 142"/>
                    <a:gd name="T64" fmla="*/ 26 w 241"/>
                    <a:gd name="T65" fmla="*/ 44 h 142"/>
                    <a:gd name="T66" fmla="*/ 24 w 241"/>
                    <a:gd name="T67" fmla="*/ 62 h 142"/>
                    <a:gd name="T68" fmla="*/ 28 w 241"/>
                    <a:gd name="T69" fmla="*/ 84 h 142"/>
                    <a:gd name="T70" fmla="*/ 36 w 241"/>
                    <a:gd name="T71" fmla="*/ 96 h 142"/>
                    <a:gd name="T72" fmla="*/ 48 w 241"/>
                    <a:gd name="T73" fmla="*/ 104 h 142"/>
                    <a:gd name="T74" fmla="*/ 59 w 241"/>
                    <a:gd name="T75" fmla="*/ 106 h 142"/>
                    <a:gd name="T76" fmla="*/ 73 w 241"/>
                    <a:gd name="T77" fmla="*/ 104 h 142"/>
                    <a:gd name="T78" fmla="*/ 85 w 241"/>
                    <a:gd name="T79" fmla="*/ 96 h 142"/>
                    <a:gd name="T80" fmla="*/ 95 w 241"/>
                    <a:gd name="T81" fmla="*/ 82 h 142"/>
                    <a:gd name="T82" fmla="*/ 105 w 241"/>
                    <a:gd name="T83" fmla="*/ 60 h 142"/>
                    <a:gd name="T84" fmla="*/ 117 w 241"/>
                    <a:gd name="T85" fmla="*/ 34 h 142"/>
                    <a:gd name="T86" fmla="*/ 131 w 241"/>
                    <a:gd name="T87" fmla="*/ 16 h 142"/>
                    <a:gd name="T88" fmla="*/ 151 w 241"/>
                    <a:gd name="T89" fmla="*/ 4 h 142"/>
                    <a:gd name="T90" fmla="*/ 173 w 241"/>
                    <a:gd name="T9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1" h="142">
                      <a:moveTo>
                        <a:pt x="173" y="0"/>
                      </a:moveTo>
                      <a:lnTo>
                        <a:pt x="195" y="4"/>
                      </a:lnTo>
                      <a:lnTo>
                        <a:pt x="213" y="14"/>
                      </a:lnTo>
                      <a:lnTo>
                        <a:pt x="229" y="30"/>
                      </a:lnTo>
                      <a:lnTo>
                        <a:pt x="237" y="52"/>
                      </a:lnTo>
                      <a:lnTo>
                        <a:pt x="241" y="82"/>
                      </a:lnTo>
                      <a:lnTo>
                        <a:pt x="239" y="106"/>
                      </a:lnTo>
                      <a:lnTo>
                        <a:pt x="233" y="126"/>
                      </a:lnTo>
                      <a:lnTo>
                        <a:pt x="227" y="142"/>
                      </a:lnTo>
                      <a:lnTo>
                        <a:pt x="201" y="134"/>
                      </a:lnTo>
                      <a:lnTo>
                        <a:pt x="211" y="110"/>
                      </a:lnTo>
                      <a:lnTo>
                        <a:pt x="217" y="80"/>
                      </a:lnTo>
                      <a:lnTo>
                        <a:pt x="213" y="60"/>
                      </a:lnTo>
                      <a:lnTo>
                        <a:pt x="205" y="44"/>
                      </a:lnTo>
                      <a:lnTo>
                        <a:pt x="193" y="34"/>
                      </a:lnTo>
                      <a:lnTo>
                        <a:pt x="175" y="32"/>
                      </a:lnTo>
                      <a:lnTo>
                        <a:pt x="157" y="36"/>
                      </a:lnTo>
                      <a:lnTo>
                        <a:pt x="141" y="50"/>
                      </a:lnTo>
                      <a:lnTo>
                        <a:pt x="129" y="76"/>
                      </a:lnTo>
                      <a:lnTo>
                        <a:pt x="117" y="102"/>
                      </a:lnTo>
                      <a:lnTo>
                        <a:pt x="103" y="122"/>
                      </a:lnTo>
                      <a:lnTo>
                        <a:pt x="85" y="134"/>
                      </a:lnTo>
                      <a:lnTo>
                        <a:pt x="63" y="138"/>
                      </a:lnTo>
                      <a:lnTo>
                        <a:pt x="38" y="132"/>
                      </a:lnTo>
                      <a:lnTo>
                        <a:pt x="18" y="116"/>
                      </a:lnTo>
                      <a:lnTo>
                        <a:pt x="4" y="92"/>
                      </a:lnTo>
                      <a:lnTo>
                        <a:pt x="0" y="62"/>
                      </a:lnTo>
                      <a:lnTo>
                        <a:pt x="0" y="40"/>
                      </a:lnTo>
                      <a:lnTo>
                        <a:pt x="6" y="22"/>
                      </a:lnTo>
                      <a:lnTo>
                        <a:pt x="10" y="10"/>
                      </a:lnTo>
                      <a:lnTo>
                        <a:pt x="36" y="18"/>
                      </a:lnTo>
                      <a:lnTo>
                        <a:pt x="30" y="28"/>
                      </a:lnTo>
                      <a:lnTo>
                        <a:pt x="26" y="44"/>
                      </a:lnTo>
                      <a:lnTo>
                        <a:pt x="24" y="62"/>
                      </a:lnTo>
                      <a:lnTo>
                        <a:pt x="28" y="84"/>
                      </a:lnTo>
                      <a:lnTo>
                        <a:pt x="36" y="96"/>
                      </a:lnTo>
                      <a:lnTo>
                        <a:pt x="48" y="104"/>
                      </a:lnTo>
                      <a:lnTo>
                        <a:pt x="59" y="106"/>
                      </a:lnTo>
                      <a:lnTo>
                        <a:pt x="73" y="104"/>
                      </a:lnTo>
                      <a:lnTo>
                        <a:pt x="85" y="96"/>
                      </a:lnTo>
                      <a:lnTo>
                        <a:pt x="95" y="82"/>
                      </a:lnTo>
                      <a:lnTo>
                        <a:pt x="105" y="60"/>
                      </a:lnTo>
                      <a:lnTo>
                        <a:pt x="117" y="34"/>
                      </a:lnTo>
                      <a:lnTo>
                        <a:pt x="131" y="16"/>
                      </a:lnTo>
                      <a:lnTo>
                        <a:pt x="151" y="4"/>
                      </a:lnTo>
                      <a:lnTo>
                        <a:pt x="17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0" name="Freeform 95"/>
                <p:cNvSpPr>
                  <a:spLocks/>
                </p:cNvSpPr>
                <p:nvPr/>
              </p:nvSpPr>
              <p:spPr bwMode="auto">
                <a:xfrm>
                  <a:off x="527050" y="2573338"/>
                  <a:ext cx="168275" cy="77788"/>
                </a:xfrm>
                <a:custGeom>
                  <a:avLst/>
                  <a:gdLst>
                    <a:gd name="T0" fmla="*/ 41 w 213"/>
                    <a:gd name="T1" fmla="*/ 0 h 100"/>
                    <a:gd name="T2" fmla="*/ 63 w 213"/>
                    <a:gd name="T3" fmla="*/ 0 h 100"/>
                    <a:gd name="T4" fmla="*/ 63 w 213"/>
                    <a:gd name="T5" fmla="*/ 44 h 100"/>
                    <a:gd name="T6" fmla="*/ 155 w 213"/>
                    <a:gd name="T7" fmla="*/ 44 h 100"/>
                    <a:gd name="T8" fmla="*/ 173 w 213"/>
                    <a:gd name="T9" fmla="*/ 42 h 100"/>
                    <a:gd name="T10" fmla="*/ 185 w 213"/>
                    <a:gd name="T11" fmla="*/ 34 h 100"/>
                    <a:gd name="T12" fmla="*/ 189 w 213"/>
                    <a:gd name="T13" fmla="*/ 20 h 100"/>
                    <a:gd name="T14" fmla="*/ 187 w 213"/>
                    <a:gd name="T15" fmla="*/ 12 h 100"/>
                    <a:gd name="T16" fmla="*/ 187 w 213"/>
                    <a:gd name="T17" fmla="*/ 8 h 100"/>
                    <a:gd name="T18" fmla="*/ 185 w 213"/>
                    <a:gd name="T19" fmla="*/ 2 h 100"/>
                    <a:gd name="T20" fmla="*/ 209 w 213"/>
                    <a:gd name="T21" fmla="*/ 2 h 100"/>
                    <a:gd name="T22" fmla="*/ 211 w 213"/>
                    <a:gd name="T23" fmla="*/ 8 h 100"/>
                    <a:gd name="T24" fmla="*/ 213 w 213"/>
                    <a:gd name="T25" fmla="*/ 18 h 100"/>
                    <a:gd name="T26" fmla="*/ 213 w 213"/>
                    <a:gd name="T27" fmla="*/ 28 h 100"/>
                    <a:gd name="T28" fmla="*/ 211 w 213"/>
                    <a:gd name="T29" fmla="*/ 48 h 100"/>
                    <a:gd name="T30" fmla="*/ 201 w 213"/>
                    <a:gd name="T31" fmla="*/ 62 h 100"/>
                    <a:gd name="T32" fmla="*/ 183 w 213"/>
                    <a:gd name="T33" fmla="*/ 70 h 100"/>
                    <a:gd name="T34" fmla="*/ 157 w 213"/>
                    <a:gd name="T35" fmla="*/ 74 h 100"/>
                    <a:gd name="T36" fmla="*/ 63 w 213"/>
                    <a:gd name="T37" fmla="*/ 74 h 100"/>
                    <a:gd name="T38" fmla="*/ 63 w 213"/>
                    <a:gd name="T39" fmla="*/ 100 h 100"/>
                    <a:gd name="T40" fmla="*/ 41 w 213"/>
                    <a:gd name="T41" fmla="*/ 100 h 100"/>
                    <a:gd name="T42" fmla="*/ 41 w 213"/>
                    <a:gd name="T43" fmla="*/ 74 h 100"/>
                    <a:gd name="T44" fmla="*/ 10 w 213"/>
                    <a:gd name="T45" fmla="*/ 74 h 100"/>
                    <a:gd name="T46" fmla="*/ 0 w 213"/>
                    <a:gd name="T47" fmla="*/ 44 h 100"/>
                    <a:gd name="T48" fmla="*/ 41 w 213"/>
                    <a:gd name="T49" fmla="*/ 44 h 100"/>
                    <a:gd name="T50" fmla="*/ 41 w 213"/>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00">
                      <a:moveTo>
                        <a:pt x="41" y="0"/>
                      </a:moveTo>
                      <a:lnTo>
                        <a:pt x="63" y="0"/>
                      </a:lnTo>
                      <a:lnTo>
                        <a:pt x="63" y="44"/>
                      </a:lnTo>
                      <a:lnTo>
                        <a:pt x="155" y="44"/>
                      </a:lnTo>
                      <a:lnTo>
                        <a:pt x="173" y="42"/>
                      </a:lnTo>
                      <a:lnTo>
                        <a:pt x="185" y="34"/>
                      </a:lnTo>
                      <a:lnTo>
                        <a:pt x="189" y="20"/>
                      </a:lnTo>
                      <a:lnTo>
                        <a:pt x="187" y="12"/>
                      </a:lnTo>
                      <a:lnTo>
                        <a:pt x="187" y="8"/>
                      </a:lnTo>
                      <a:lnTo>
                        <a:pt x="185" y="2"/>
                      </a:lnTo>
                      <a:lnTo>
                        <a:pt x="209" y="2"/>
                      </a:lnTo>
                      <a:lnTo>
                        <a:pt x="211" y="8"/>
                      </a:lnTo>
                      <a:lnTo>
                        <a:pt x="213" y="18"/>
                      </a:lnTo>
                      <a:lnTo>
                        <a:pt x="213" y="28"/>
                      </a:lnTo>
                      <a:lnTo>
                        <a:pt x="211" y="48"/>
                      </a:lnTo>
                      <a:lnTo>
                        <a:pt x="201" y="62"/>
                      </a:lnTo>
                      <a:lnTo>
                        <a:pt x="183" y="70"/>
                      </a:lnTo>
                      <a:lnTo>
                        <a:pt x="157" y="74"/>
                      </a:lnTo>
                      <a:lnTo>
                        <a:pt x="63" y="74"/>
                      </a:lnTo>
                      <a:lnTo>
                        <a:pt x="63" y="100"/>
                      </a:lnTo>
                      <a:lnTo>
                        <a:pt x="41" y="100"/>
                      </a:lnTo>
                      <a:lnTo>
                        <a:pt x="41" y="74"/>
                      </a:lnTo>
                      <a:lnTo>
                        <a:pt x="10" y="74"/>
                      </a:lnTo>
                      <a:lnTo>
                        <a:pt x="0" y="44"/>
                      </a:lnTo>
                      <a:lnTo>
                        <a:pt x="41" y="44"/>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1" name="Freeform 96"/>
                <p:cNvSpPr>
                  <a:spLocks noEditPoints="1"/>
                </p:cNvSpPr>
                <p:nvPr/>
              </p:nvSpPr>
              <p:spPr bwMode="auto">
                <a:xfrm>
                  <a:off x="557213" y="2463800"/>
                  <a:ext cx="138112" cy="106363"/>
                </a:xfrm>
                <a:custGeom>
                  <a:avLst/>
                  <a:gdLst>
                    <a:gd name="T0" fmla="*/ 86 w 176"/>
                    <a:gd name="T1" fmla="*/ 31 h 133"/>
                    <a:gd name="T2" fmla="*/ 86 w 176"/>
                    <a:gd name="T3" fmla="*/ 51 h 133"/>
                    <a:gd name="T4" fmla="*/ 90 w 176"/>
                    <a:gd name="T5" fmla="*/ 71 h 133"/>
                    <a:gd name="T6" fmla="*/ 96 w 176"/>
                    <a:gd name="T7" fmla="*/ 87 h 133"/>
                    <a:gd name="T8" fmla="*/ 108 w 176"/>
                    <a:gd name="T9" fmla="*/ 99 h 133"/>
                    <a:gd name="T10" fmla="*/ 124 w 176"/>
                    <a:gd name="T11" fmla="*/ 103 h 133"/>
                    <a:gd name="T12" fmla="*/ 132 w 176"/>
                    <a:gd name="T13" fmla="*/ 101 h 133"/>
                    <a:gd name="T14" fmla="*/ 140 w 176"/>
                    <a:gd name="T15" fmla="*/ 99 h 133"/>
                    <a:gd name="T16" fmla="*/ 144 w 176"/>
                    <a:gd name="T17" fmla="*/ 97 h 133"/>
                    <a:gd name="T18" fmla="*/ 148 w 176"/>
                    <a:gd name="T19" fmla="*/ 91 h 133"/>
                    <a:gd name="T20" fmla="*/ 152 w 176"/>
                    <a:gd name="T21" fmla="*/ 87 h 133"/>
                    <a:gd name="T22" fmla="*/ 154 w 176"/>
                    <a:gd name="T23" fmla="*/ 81 h 133"/>
                    <a:gd name="T24" fmla="*/ 154 w 176"/>
                    <a:gd name="T25" fmla="*/ 75 h 133"/>
                    <a:gd name="T26" fmla="*/ 150 w 176"/>
                    <a:gd name="T27" fmla="*/ 55 h 133"/>
                    <a:gd name="T28" fmla="*/ 140 w 176"/>
                    <a:gd name="T29" fmla="*/ 41 h 133"/>
                    <a:gd name="T30" fmla="*/ 126 w 176"/>
                    <a:gd name="T31" fmla="*/ 33 h 133"/>
                    <a:gd name="T32" fmla="*/ 120 w 176"/>
                    <a:gd name="T33" fmla="*/ 31 h 133"/>
                    <a:gd name="T34" fmla="*/ 116 w 176"/>
                    <a:gd name="T35" fmla="*/ 31 h 133"/>
                    <a:gd name="T36" fmla="*/ 86 w 176"/>
                    <a:gd name="T37" fmla="*/ 31 h 133"/>
                    <a:gd name="T38" fmla="*/ 172 w 176"/>
                    <a:gd name="T39" fmla="*/ 0 h 133"/>
                    <a:gd name="T40" fmla="*/ 172 w 176"/>
                    <a:gd name="T41" fmla="*/ 27 h 133"/>
                    <a:gd name="T42" fmla="*/ 152 w 176"/>
                    <a:gd name="T43" fmla="*/ 29 h 133"/>
                    <a:gd name="T44" fmla="*/ 152 w 176"/>
                    <a:gd name="T45" fmla="*/ 31 h 133"/>
                    <a:gd name="T46" fmla="*/ 164 w 176"/>
                    <a:gd name="T47" fmla="*/ 43 h 133"/>
                    <a:gd name="T48" fmla="*/ 172 w 176"/>
                    <a:gd name="T49" fmla="*/ 59 h 133"/>
                    <a:gd name="T50" fmla="*/ 176 w 176"/>
                    <a:gd name="T51" fmla="*/ 81 h 133"/>
                    <a:gd name="T52" fmla="*/ 172 w 176"/>
                    <a:gd name="T53" fmla="*/ 105 h 133"/>
                    <a:gd name="T54" fmla="*/ 162 w 176"/>
                    <a:gd name="T55" fmla="*/ 121 h 133"/>
                    <a:gd name="T56" fmla="*/ 146 w 176"/>
                    <a:gd name="T57" fmla="*/ 131 h 133"/>
                    <a:gd name="T58" fmla="*/ 128 w 176"/>
                    <a:gd name="T59" fmla="*/ 133 h 133"/>
                    <a:gd name="T60" fmla="*/ 106 w 176"/>
                    <a:gd name="T61" fmla="*/ 129 h 133"/>
                    <a:gd name="T62" fmla="*/ 88 w 176"/>
                    <a:gd name="T63" fmla="*/ 117 h 133"/>
                    <a:gd name="T64" fmla="*/ 76 w 176"/>
                    <a:gd name="T65" fmla="*/ 95 h 133"/>
                    <a:gd name="T66" fmla="*/ 68 w 176"/>
                    <a:gd name="T67" fmla="*/ 67 h 133"/>
                    <a:gd name="T68" fmla="*/ 64 w 176"/>
                    <a:gd name="T69" fmla="*/ 31 h 133"/>
                    <a:gd name="T70" fmla="*/ 62 w 176"/>
                    <a:gd name="T71" fmla="*/ 31 h 133"/>
                    <a:gd name="T72" fmla="*/ 52 w 176"/>
                    <a:gd name="T73" fmla="*/ 33 h 133"/>
                    <a:gd name="T74" fmla="*/ 42 w 176"/>
                    <a:gd name="T75" fmla="*/ 35 h 133"/>
                    <a:gd name="T76" fmla="*/ 32 w 176"/>
                    <a:gd name="T77" fmla="*/ 41 h 133"/>
                    <a:gd name="T78" fmla="*/ 26 w 176"/>
                    <a:gd name="T79" fmla="*/ 53 h 133"/>
                    <a:gd name="T80" fmla="*/ 22 w 176"/>
                    <a:gd name="T81" fmla="*/ 71 h 133"/>
                    <a:gd name="T82" fmla="*/ 26 w 176"/>
                    <a:gd name="T83" fmla="*/ 95 h 133"/>
                    <a:gd name="T84" fmla="*/ 36 w 176"/>
                    <a:gd name="T85" fmla="*/ 115 h 133"/>
                    <a:gd name="T86" fmla="*/ 14 w 176"/>
                    <a:gd name="T87" fmla="*/ 121 h 133"/>
                    <a:gd name="T88" fmla="*/ 4 w 176"/>
                    <a:gd name="T89" fmla="*/ 97 h 133"/>
                    <a:gd name="T90" fmla="*/ 0 w 176"/>
                    <a:gd name="T91" fmla="*/ 65 h 133"/>
                    <a:gd name="T92" fmla="*/ 2 w 176"/>
                    <a:gd name="T93" fmla="*/ 43 h 133"/>
                    <a:gd name="T94" fmla="*/ 10 w 176"/>
                    <a:gd name="T95" fmla="*/ 27 h 133"/>
                    <a:gd name="T96" fmla="*/ 22 w 176"/>
                    <a:gd name="T97" fmla="*/ 16 h 133"/>
                    <a:gd name="T98" fmla="*/ 36 w 176"/>
                    <a:gd name="T99" fmla="*/ 8 h 133"/>
                    <a:gd name="T100" fmla="*/ 52 w 176"/>
                    <a:gd name="T101" fmla="*/ 4 h 133"/>
                    <a:gd name="T102" fmla="*/ 68 w 176"/>
                    <a:gd name="T103" fmla="*/ 2 h 133"/>
                    <a:gd name="T104" fmla="*/ 132 w 176"/>
                    <a:gd name="T105" fmla="*/ 2 h 133"/>
                    <a:gd name="T106" fmla="*/ 154 w 176"/>
                    <a:gd name="T107" fmla="*/ 2 h 133"/>
                    <a:gd name="T108" fmla="*/ 172 w 176"/>
                    <a:gd name="T10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 h="133">
                      <a:moveTo>
                        <a:pt x="86" y="31"/>
                      </a:moveTo>
                      <a:lnTo>
                        <a:pt x="86" y="51"/>
                      </a:lnTo>
                      <a:lnTo>
                        <a:pt x="90" y="71"/>
                      </a:lnTo>
                      <a:lnTo>
                        <a:pt x="96" y="87"/>
                      </a:lnTo>
                      <a:lnTo>
                        <a:pt x="108" y="99"/>
                      </a:lnTo>
                      <a:lnTo>
                        <a:pt x="124" y="103"/>
                      </a:lnTo>
                      <a:lnTo>
                        <a:pt x="132" y="101"/>
                      </a:lnTo>
                      <a:lnTo>
                        <a:pt x="140" y="99"/>
                      </a:lnTo>
                      <a:lnTo>
                        <a:pt x="144" y="97"/>
                      </a:lnTo>
                      <a:lnTo>
                        <a:pt x="148" y="91"/>
                      </a:lnTo>
                      <a:lnTo>
                        <a:pt x="152" y="87"/>
                      </a:lnTo>
                      <a:lnTo>
                        <a:pt x="154" y="81"/>
                      </a:lnTo>
                      <a:lnTo>
                        <a:pt x="154" y="75"/>
                      </a:lnTo>
                      <a:lnTo>
                        <a:pt x="150" y="55"/>
                      </a:lnTo>
                      <a:lnTo>
                        <a:pt x="140" y="41"/>
                      </a:lnTo>
                      <a:lnTo>
                        <a:pt x="126" y="33"/>
                      </a:lnTo>
                      <a:lnTo>
                        <a:pt x="120" y="31"/>
                      </a:lnTo>
                      <a:lnTo>
                        <a:pt x="116" y="31"/>
                      </a:lnTo>
                      <a:lnTo>
                        <a:pt x="86" y="31"/>
                      </a:lnTo>
                      <a:close/>
                      <a:moveTo>
                        <a:pt x="172" y="0"/>
                      </a:moveTo>
                      <a:lnTo>
                        <a:pt x="172" y="27"/>
                      </a:lnTo>
                      <a:lnTo>
                        <a:pt x="152" y="29"/>
                      </a:lnTo>
                      <a:lnTo>
                        <a:pt x="152" y="31"/>
                      </a:lnTo>
                      <a:lnTo>
                        <a:pt x="164" y="43"/>
                      </a:lnTo>
                      <a:lnTo>
                        <a:pt x="172" y="59"/>
                      </a:lnTo>
                      <a:lnTo>
                        <a:pt x="176" y="81"/>
                      </a:lnTo>
                      <a:lnTo>
                        <a:pt x="172" y="105"/>
                      </a:lnTo>
                      <a:lnTo>
                        <a:pt x="162" y="121"/>
                      </a:lnTo>
                      <a:lnTo>
                        <a:pt x="146" y="131"/>
                      </a:lnTo>
                      <a:lnTo>
                        <a:pt x="128" y="133"/>
                      </a:lnTo>
                      <a:lnTo>
                        <a:pt x="106" y="129"/>
                      </a:lnTo>
                      <a:lnTo>
                        <a:pt x="88" y="117"/>
                      </a:lnTo>
                      <a:lnTo>
                        <a:pt x="76" y="95"/>
                      </a:lnTo>
                      <a:lnTo>
                        <a:pt x="68" y="67"/>
                      </a:lnTo>
                      <a:lnTo>
                        <a:pt x="64" y="31"/>
                      </a:lnTo>
                      <a:lnTo>
                        <a:pt x="62" y="31"/>
                      </a:lnTo>
                      <a:lnTo>
                        <a:pt x="52" y="33"/>
                      </a:lnTo>
                      <a:lnTo>
                        <a:pt x="42" y="35"/>
                      </a:lnTo>
                      <a:lnTo>
                        <a:pt x="32" y="41"/>
                      </a:lnTo>
                      <a:lnTo>
                        <a:pt x="26" y="53"/>
                      </a:lnTo>
                      <a:lnTo>
                        <a:pt x="22" y="71"/>
                      </a:lnTo>
                      <a:lnTo>
                        <a:pt x="26" y="95"/>
                      </a:lnTo>
                      <a:lnTo>
                        <a:pt x="36" y="115"/>
                      </a:lnTo>
                      <a:lnTo>
                        <a:pt x="14" y="121"/>
                      </a:lnTo>
                      <a:lnTo>
                        <a:pt x="4" y="97"/>
                      </a:lnTo>
                      <a:lnTo>
                        <a:pt x="0" y="65"/>
                      </a:lnTo>
                      <a:lnTo>
                        <a:pt x="2" y="43"/>
                      </a:lnTo>
                      <a:lnTo>
                        <a:pt x="10" y="27"/>
                      </a:lnTo>
                      <a:lnTo>
                        <a:pt x="22" y="16"/>
                      </a:lnTo>
                      <a:lnTo>
                        <a:pt x="36" y="8"/>
                      </a:lnTo>
                      <a:lnTo>
                        <a:pt x="52" y="4"/>
                      </a:lnTo>
                      <a:lnTo>
                        <a:pt x="68" y="2"/>
                      </a:lnTo>
                      <a:lnTo>
                        <a:pt x="132" y="2"/>
                      </a:lnTo>
                      <a:lnTo>
                        <a:pt x="154" y="2"/>
                      </a:lnTo>
                      <a:lnTo>
                        <a:pt x="17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2" name="Freeform 97"/>
                <p:cNvSpPr>
                  <a:spLocks/>
                </p:cNvSpPr>
                <p:nvPr/>
              </p:nvSpPr>
              <p:spPr bwMode="auto">
                <a:xfrm>
                  <a:off x="527050" y="2341563"/>
                  <a:ext cx="168275" cy="79375"/>
                </a:xfrm>
                <a:custGeom>
                  <a:avLst/>
                  <a:gdLst>
                    <a:gd name="T0" fmla="*/ 41 w 213"/>
                    <a:gd name="T1" fmla="*/ 0 h 100"/>
                    <a:gd name="T2" fmla="*/ 63 w 213"/>
                    <a:gd name="T3" fmla="*/ 0 h 100"/>
                    <a:gd name="T4" fmla="*/ 63 w 213"/>
                    <a:gd name="T5" fmla="*/ 44 h 100"/>
                    <a:gd name="T6" fmla="*/ 155 w 213"/>
                    <a:gd name="T7" fmla="*/ 44 h 100"/>
                    <a:gd name="T8" fmla="*/ 173 w 213"/>
                    <a:gd name="T9" fmla="*/ 42 h 100"/>
                    <a:gd name="T10" fmla="*/ 185 w 213"/>
                    <a:gd name="T11" fmla="*/ 34 h 100"/>
                    <a:gd name="T12" fmla="*/ 189 w 213"/>
                    <a:gd name="T13" fmla="*/ 22 h 100"/>
                    <a:gd name="T14" fmla="*/ 187 w 213"/>
                    <a:gd name="T15" fmla="*/ 14 h 100"/>
                    <a:gd name="T16" fmla="*/ 187 w 213"/>
                    <a:gd name="T17" fmla="*/ 8 h 100"/>
                    <a:gd name="T18" fmla="*/ 185 w 213"/>
                    <a:gd name="T19" fmla="*/ 4 h 100"/>
                    <a:gd name="T20" fmla="*/ 209 w 213"/>
                    <a:gd name="T21" fmla="*/ 2 h 100"/>
                    <a:gd name="T22" fmla="*/ 211 w 213"/>
                    <a:gd name="T23" fmla="*/ 8 h 100"/>
                    <a:gd name="T24" fmla="*/ 213 w 213"/>
                    <a:gd name="T25" fmla="*/ 18 h 100"/>
                    <a:gd name="T26" fmla="*/ 213 w 213"/>
                    <a:gd name="T27" fmla="*/ 30 h 100"/>
                    <a:gd name="T28" fmla="*/ 211 w 213"/>
                    <a:gd name="T29" fmla="*/ 48 h 100"/>
                    <a:gd name="T30" fmla="*/ 201 w 213"/>
                    <a:gd name="T31" fmla="*/ 62 h 100"/>
                    <a:gd name="T32" fmla="*/ 183 w 213"/>
                    <a:gd name="T33" fmla="*/ 72 h 100"/>
                    <a:gd name="T34" fmla="*/ 157 w 213"/>
                    <a:gd name="T35" fmla="*/ 74 h 100"/>
                    <a:gd name="T36" fmla="*/ 63 w 213"/>
                    <a:gd name="T37" fmla="*/ 74 h 100"/>
                    <a:gd name="T38" fmla="*/ 63 w 213"/>
                    <a:gd name="T39" fmla="*/ 100 h 100"/>
                    <a:gd name="T40" fmla="*/ 41 w 213"/>
                    <a:gd name="T41" fmla="*/ 100 h 100"/>
                    <a:gd name="T42" fmla="*/ 41 w 213"/>
                    <a:gd name="T43" fmla="*/ 74 h 100"/>
                    <a:gd name="T44" fmla="*/ 10 w 213"/>
                    <a:gd name="T45" fmla="*/ 74 h 100"/>
                    <a:gd name="T46" fmla="*/ 0 w 213"/>
                    <a:gd name="T47" fmla="*/ 44 h 100"/>
                    <a:gd name="T48" fmla="*/ 41 w 213"/>
                    <a:gd name="T49" fmla="*/ 44 h 100"/>
                    <a:gd name="T50" fmla="*/ 41 w 213"/>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3" h="100">
                      <a:moveTo>
                        <a:pt x="41" y="0"/>
                      </a:moveTo>
                      <a:lnTo>
                        <a:pt x="63" y="0"/>
                      </a:lnTo>
                      <a:lnTo>
                        <a:pt x="63" y="44"/>
                      </a:lnTo>
                      <a:lnTo>
                        <a:pt x="155" y="44"/>
                      </a:lnTo>
                      <a:lnTo>
                        <a:pt x="173" y="42"/>
                      </a:lnTo>
                      <a:lnTo>
                        <a:pt x="185" y="34"/>
                      </a:lnTo>
                      <a:lnTo>
                        <a:pt x="189" y="22"/>
                      </a:lnTo>
                      <a:lnTo>
                        <a:pt x="187" y="14"/>
                      </a:lnTo>
                      <a:lnTo>
                        <a:pt x="187" y="8"/>
                      </a:lnTo>
                      <a:lnTo>
                        <a:pt x="185" y="4"/>
                      </a:lnTo>
                      <a:lnTo>
                        <a:pt x="209" y="2"/>
                      </a:lnTo>
                      <a:lnTo>
                        <a:pt x="211" y="8"/>
                      </a:lnTo>
                      <a:lnTo>
                        <a:pt x="213" y="18"/>
                      </a:lnTo>
                      <a:lnTo>
                        <a:pt x="213" y="30"/>
                      </a:lnTo>
                      <a:lnTo>
                        <a:pt x="211" y="48"/>
                      </a:lnTo>
                      <a:lnTo>
                        <a:pt x="201" y="62"/>
                      </a:lnTo>
                      <a:lnTo>
                        <a:pt x="183" y="72"/>
                      </a:lnTo>
                      <a:lnTo>
                        <a:pt x="157" y="74"/>
                      </a:lnTo>
                      <a:lnTo>
                        <a:pt x="63" y="74"/>
                      </a:lnTo>
                      <a:lnTo>
                        <a:pt x="63" y="100"/>
                      </a:lnTo>
                      <a:lnTo>
                        <a:pt x="41" y="100"/>
                      </a:lnTo>
                      <a:lnTo>
                        <a:pt x="41" y="74"/>
                      </a:lnTo>
                      <a:lnTo>
                        <a:pt x="10" y="74"/>
                      </a:lnTo>
                      <a:lnTo>
                        <a:pt x="0" y="44"/>
                      </a:lnTo>
                      <a:lnTo>
                        <a:pt x="41" y="44"/>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3" name="Freeform 98"/>
                <p:cNvSpPr>
                  <a:spLocks noEditPoints="1"/>
                </p:cNvSpPr>
                <p:nvPr/>
              </p:nvSpPr>
              <p:spPr bwMode="auto">
                <a:xfrm>
                  <a:off x="557213" y="2219325"/>
                  <a:ext cx="138112" cy="119063"/>
                </a:xfrm>
                <a:custGeom>
                  <a:avLst/>
                  <a:gdLst>
                    <a:gd name="T0" fmla="*/ 72 w 176"/>
                    <a:gd name="T1" fmla="*/ 30 h 149"/>
                    <a:gd name="T2" fmla="*/ 60 w 176"/>
                    <a:gd name="T3" fmla="*/ 32 h 149"/>
                    <a:gd name="T4" fmla="*/ 46 w 176"/>
                    <a:gd name="T5" fmla="*/ 36 h 149"/>
                    <a:gd name="T6" fmla="*/ 34 w 176"/>
                    <a:gd name="T7" fmla="*/ 44 h 149"/>
                    <a:gd name="T8" fmla="*/ 26 w 176"/>
                    <a:gd name="T9" fmla="*/ 56 h 149"/>
                    <a:gd name="T10" fmla="*/ 22 w 176"/>
                    <a:gd name="T11" fmla="*/ 74 h 149"/>
                    <a:gd name="T12" fmla="*/ 26 w 176"/>
                    <a:gd name="T13" fmla="*/ 90 h 149"/>
                    <a:gd name="T14" fmla="*/ 34 w 176"/>
                    <a:gd name="T15" fmla="*/ 102 h 149"/>
                    <a:gd name="T16" fmla="*/ 44 w 176"/>
                    <a:gd name="T17" fmla="*/ 111 h 149"/>
                    <a:gd name="T18" fmla="*/ 58 w 176"/>
                    <a:gd name="T19" fmla="*/ 117 h 149"/>
                    <a:gd name="T20" fmla="*/ 72 w 176"/>
                    <a:gd name="T21" fmla="*/ 119 h 149"/>
                    <a:gd name="T22" fmla="*/ 72 w 176"/>
                    <a:gd name="T23" fmla="*/ 30 h 149"/>
                    <a:gd name="T24" fmla="*/ 80 w 176"/>
                    <a:gd name="T25" fmla="*/ 0 h 149"/>
                    <a:gd name="T26" fmla="*/ 88 w 176"/>
                    <a:gd name="T27" fmla="*/ 2 h 149"/>
                    <a:gd name="T28" fmla="*/ 94 w 176"/>
                    <a:gd name="T29" fmla="*/ 2 h 149"/>
                    <a:gd name="T30" fmla="*/ 94 w 176"/>
                    <a:gd name="T31" fmla="*/ 119 h 149"/>
                    <a:gd name="T32" fmla="*/ 116 w 176"/>
                    <a:gd name="T33" fmla="*/ 117 h 149"/>
                    <a:gd name="T34" fmla="*/ 132 w 176"/>
                    <a:gd name="T35" fmla="*/ 109 h 149"/>
                    <a:gd name="T36" fmla="*/ 144 w 176"/>
                    <a:gd name="T37" fmla="*/ 96 h 149"/>
                    <a:gd name="T38" fmla="*/ 150 w 176"/>
                    <a:gd name="T39" fmla="*/ 80 h 149"/>
                    <a:gd name="T40" fmla="*/ 152 w 176"/>
                    <a:gd name="T41" fmla="*/ 62 h 149"/>
                    <a:gd name="T42" fmla="*/ 152 w 176"/>
                    <a:gd name="T43" fmla="*/ 44 h 149"/>
                    <a:gd name="T44" fmla="*/ 148 w 176"/>
                    <a:gd name="T45" fmla="*/ 28 h 149"/>
                    <a:gd name="T46" fmla="*/ 144 w 176"/>
                    <a:gd name="T47" fmla="*/ 16 h 149"/>
                    <a:gd name="T48" fmla="*/ 166 w 176"/>
                    <a:gd name="T49" fmla="*/ 10 h 149"/>
                    <a:gd name="T50" fmla="*/ 170 w 176"/>
                    <a:gd name="T51" fmla="*/ 24 h 149"/>
                    <a:gd name="T52" fmla="*/ 174 w 176"/>
                    <a:gd name="T53" fmla="*/ 42 h 149"/>
                    <a:gd name="T54" fmla="*/ 176 w 176"/>
                    <a:gd name="T55" fmla="*/ 66 h 149"/>
                    <a:gd name="T56" fmla="*/ 172 w 176"/>
                    <a:gd name="T57" fmla="*/ 96 h 149"/>
                    <a:gd name="T58" fmla="*/ 162 w 176"/>
                    <a:gd name="T59" fmla="*/ 117 h 149"/>
                    <a:gd name="T60" fmla="*/ 144 w 176"/>
                    <a:gd name="T61" fmla="*/ 135 h 149"/>
                    <a:gd name="T62" fmla="*/ 120 w 176"/>
                    <a:gd name="T63" fmla="*/ 145 h 149"/>
                    <a:gd name="T64" fmla="*/ 90 w 176"/>
                    <a:gd name="T65" fmla="*/ 149 h 149"/>
                    <a:gd name="T66" fmla="*/ 62 w 176"/>
                    <a:gd name="T67" fmla="*/ 145 h 149"/>
                    <a:gd name="T68" fmla="*/ 36 w 176"/>
                    <a:gd name="T69" fmla="*/ 135 h 149"/>
                    <a:gd name="T70" fmla="*/ 18 w 176"/>
                    <a:gd name="T71" fmla="*/ 119 h 149"/>
                    <a:gd name="T72" fmla="*/ 4 w 176"/>
                    <a:gd name="T73" fmla="*/ 98 h 149"/>
                    <a:gd name="T74" fmla="*/ 0 w 176"/>
                    <a:gd name="T75" fmla="*/ 70 h 149"/>
                    <a:gd name="T76" fmla="*/ 4 w 176"/>
                    <a:gd name="T77" fmla="*/ 46 h 149"/>
                    <a:gd name="T78" fmla="*/ 14 w 176"/>
                    <a:gd name="T79" fmla="*/ 28 h 149"/>
                    <a:gd name="T80" fmla="*/ 28 w 176"/>
                    <a:gd name="T81" fmla="*/ 16 h 149"/>
                    <a:gd name="T82" fmla="*/ 44 w 176"/>
                    <a:gd name="T83" fmla="*/ 6 h 149"/>
                    <a:gd name="T84" fmla="*/ 62 w 176"/>
                    <a:gd name="T85" fmla="*/ 2 h 149"/>
                    <a:gd name="T86" fmla="*/ 80 w 176"/>
                    <a:gd name="T8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149">
                      <a:moveTo>
                        <a:pt x="72" y="30"/>
                      </a:moveTo>
                      <a:lnTo>
                        <a:pt x="60" y="32"/>
                      </a:lnTo>
                      <a:lnTo>
                        <a:pt x="46" y="36"/>
                      </a:lnTo>
                      <a:lnTo>
                        <a:pt x="34" y="44"/>
                      </a:lnTo>
                      <a:lnTo>
                        <a:pt x="26" y="56"/>
                      </a:lnTo>
                      <a:lnTo>
                        <a:pt x="22" y="74"/>
                      </a:lnTo>
                      <a:lnTo>
                        <a:pt x="26" y="90"/>
                      </a:lnTo>
                      <a:lnTo>
                        <a:pt x="34" y="102"/>
                      </a:lnTo>
                      <a:lnTo>
                        <a:pt x="44" y="111"/>
                      </a:lnTo>
                      <a:lnTo>
                        <a:pt x="58" y="117"/>
                      </a:lnTo>
                      <a:lnTo>
                        <a:pt x="72" y="119"/>
                      </a:lnTo>
                      <a:lnTo>
                        <a:pt x="72" y="30"/>
                      </a:lnTo>
                      <a:close/>
                      <a:moveTo>
                        <a:pt x="80" y="0"/>
                      </a:moveTo>
                      <a:lnTo>
                        <a:pt x="88" y="2"/>
                      </a:lnTo>
                      <a:lnTo>
                        <a:pt x="94" y="2"/>
                      </a:lnTo>
                      <a:lnTo>
                        <a:pt x="94" y="119"/>
                      </a:lnTo>
                      <a:lnTo>
                        <a:pt x="116" y="117"/>
                      </a:lnTo>
                      <a:lnTo>
                        <a:pt x="132" y="109"/>
                      </a:lnTo>
                      <a:lnTo>
                        <a:pt x="144" y="96"/>
                      </a:lnTo>
                      <a:lnTo>
                        <a:pt x="150" y="80"/>
                      </a:lnTo>
                      <a:lnTo>
                        <a:pt x="152" y="62"/>
                      </a:lnTo>
                      <a:lnTo>
                        <a:pt x="152" y="44"/>
                      </a:lnTo>
                      <a:lnTo>
                        <a:pt x="148" y="28"/>
                      </a:lnTo>
                      <a:lnTo>
                        <a:pt x="144" y="16"/>
                      </a:lnTo>
                      <a:lnTo>
                        <a:pt x="166" y="10"/>
                      </a:lnTo>
                      <a:lnTo>
                        <a:pt x="170" y="24"/>
                      </a:lnTo>
                      <a:lnTo>
                        <a:pt x="174" y="42"/>
                      </a:lnTo>
                      <a:lnTo>
                        <a:pt x="176" y="66"/>
                      </a:lnTo>
                      <a:lnTo>
                        <a:pt x="172" y="96"/>
                      </a:lnTo>
                      <a:lnTo>
                        <a:pt x="162" y="117"/>
                      </a:lnTo>
                      <a:lnTo>
                        <a:pt x="144" y="135"/>
                      </a:lnTo>
                      <a:lnTo>
                        <a:pt x="120" y="145"/>
                      </a:lnTo>
                      <a:lnTo>
                        <a:pt x="90" y="149"/>
                      </a:lnTo>
                      <a:lnTo>
                        <a:pt x="62" y="145"/>
                      </a:lnTo>
                      <a:lnTo>
                        <a:pt x="36" y="135"/>
                      </a:lnTo>
                      <a:lnTo>
                        <a:pt x="18" y="119"/>
                      </a:lnTo>
                      <a:lnTo>
                        <a:pt x="4" y="98"/>
                      </a:lnTo>
                      <a:lnTo>
                        <a:pt x="0" y="70"/>
                      </a:lnTo>
                      <a:lnTo>
                        <a:pt x="4" y="46"/>
                      </a:lnTo>
                      <a:lnTo>
                        <a:pt x="14" y="28"/>
                      </a:lnTo>
                      <a:lnTo>
                        <a:pt x="28" y="16"/>
                      </a:lnTo>
                      <a:lnTo>
                        <a:pt x="44" y="6"/>
                      </a:lnTo>
                      <a:lnTo>
                        <a:pt x="62" y="2"/>
                      </a:lnTo>
                      <a:lnTo>
                        <a:pt x="8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4" name="Freeform 99"/>
                <p:cNvSpPr>
                  <a:spLocks/>
                </p:cNvSpPr>
                <p:nvPr/>
              </p:nvSpPr>
              <p:spPr bwMode="auto">
                <a:xfrm>
                  <a:off x="501650" y="2046288"/>
                  <a:ext cx="223837" cy="55563"/>
                </a:xfrm>
                <a:custGeom>
                  <a:avLst/>
                  <a:gdLst>
                    <a:gd name="T0" fmla="*/ 0 w 282"/>
                    <a:gd name="T1" fmla="*/ 0 h 70"/>
                    <a:gd name="T2" fmla="*/ 28 w 282"/>
                    <a:gd name="T3" fmla="*/ 18 h 70"/>
                    <a:gd name="T4" fmla="*/ 60 w 282"/>
                    <a:gd name="T5" fmla="*/ 30 h 70"/>
                    <a:gd name="T6" fmla="*/ 97 w 282"/>
                    <a:gd name="T7" fmla="*/ 40 h 70"/>
                    <a:gd name="T8" fmla="*/ 143 w 282"/>
                    <a:gd name="T9" fmla="*/ 44 h 70"/>
                    <a:gd name="T10" fmla="*/ 185 w 282"/>
                    <a:gd name="T11" fmla="*/ 40 h 70"/>
                    <a:gd name="T12" fmla="*/ 223 w 282"/>
                    <a:gd name="T13" fmla="*/ 30 h 70"/>
                    <a:gd name="T14" fmla="*/ 255 w 282"/>
                    <a:gd name="T15" fmla="*/ 16 h 70"/>
                    <a:gd name="T16" fmla="*/ 282 w 282"/>
                    <a:gd name="T17" fmla="*/ 0 h 70"/>
                    <a:gd name="T18" fmla="*/ 282 w 282"/>
                    <a:gd name="T19" fmla="*/ 24 h 70"/>
                    <a:gd name="T20" fmla="*/ 265 w 282"/>
                    <a:gd name="T21" fmla="*/ 36 h 70"/>
                    <a:gd name="T22" fmla="*/ 241 w 282"/>
                    <a:gd name="T23" fmla="*/ 48 h 70"/>
                    <a:gd name="T24" fmla="*/ 213 w 282"/>
                    <a:gd name="T25" fmla="*/ 60 h 70"/>
                    <a:gd name="T26" fmla="*/ 181 w 282"/>
                    <a:gd name="T27" fmla="*/ 66 h 70"/>
                    <a:gd name="T28" fmla="*/ 143 w 282"/>
                    <a:gd name="T29" fmla="*/ 70 h 70"/>
                    <a:gd name="T30" fmla="*/ 103 w 282"/>
                    <a:gd name="T31" fmla="*/ 66 h 70"/>
                    <a:gd name="T32" fmla="*/ 71 w 282"/>
                    <a:gd name="T33" fmla="*/ 60 h 70"/>
                    <a:gd name="T34" fmla="*/ 44 w 282"/>
                    <a:gd name="T35" fmla="*/ 48 h 70"/>
                    <a:gd name="T36" fmla="*/ 20 w 282"/>
                    <a:gd name="T37" fmla="*/ 36 h 70"/>
                    <a:gd name="T38" fmla="*/ 0 w 282"/>
                    <a:gd name="T39" fmla="*/ 24 h 70"/>
                    <a:gd name="T40" fmla="*/ 0 w 282"/>
                    <a:gd name="T4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70">
                      <a:moveTo>
                        <a:pt x="0" y="0"/>
                      </a:moveTo>
                      <a:lnTo>
                        <a:pt x="28" y="18"/>
                      </a:lnTo>
                      <a:lnTo>
                        <a:pt x="60" y="30"/>
                      </a:lnTo>
                      <a:lnTo>
                        <a:pt x="97" y="40"/>
                      </a:lnTo>
                      <a:lnTo>
                        <a:pt x="143" y="44"/>
                      </a:lnTo>
                      <a:lnTo>
                        <a:pt x="185" y="40"/>
                      </a:lnTo>
                      <a:lnTo>
                        <a:pt x="223" y="30"/>
                      </a:lnTo>
                      <a:lnTo>
                        <a:pt x="255" y="16"/>
                      </a:lnTo>
                      <a:lnTo>
                        <a:pt x="282" y="0"/>
                      </a:lnTo>
                      <a:lnTo>
                        <a:pt x="282" y="24"/>
                      </a:lnTo>
                      <a:lnTo>
                        <a:pt x="265" y="36"/>
                      </a:lnTo>
                      <a:lnTo>
                        <a:pt x="241" y="48"/>
                      </a:lnTo>
                      <a:lnTo>
                        <a:pt x="213" y="60"/>
                      </a:lnTo>
                      <a:lnTo>
                        <a:pt x="181" y="66"/>
                      </a:lnTo>
                      <a:lnTo>
                        <a:pt x="143" y="70"/>
                      </a:lnTo>
                      <a:lnTo>
                        <a:pt x="103" y="66"/>
                      </a:lnTo>
                      <a:lnTo>
                        <a:pt x="71" y="60"/>
                      </a:lnTo>
                      <a:lnTo>
                        <a:pt x="44" y="48"/>
                      </a:lnTo>
                      <a:lnTo>
                        <a:pt x="20" y="36"/>
                      </a:lnTo>
                      <a:lnTo>
                        <a:pt x="0" y="2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5" name="Freeform 100"/>
                <p:cNvSpPr>
                  <a:spLocks noEditPoints="1"/>
                </p:cNvSpPr>
                <p:nvPr/>
              </p:nvSpPr>
              <p:spPr bwMode="auto">
                <a:xfrm>
                  <a:off x="557213" y="1909763"/>
                  <a:ext cx="138112" cy="107950"/>
                </a:xfrm>
                <a:custGeom>
                  <a:avLst/>
                  <a:gdLst>
                    <a:gd name="T0" fmla="*/ 86 w 176"/>
                    <a:gd name="T1" fmla="*/ 32 h 135"/>
                    <a:gd name="T2" fmla="*/ 86 w 176"/>
                    <a:gd name="T3" fmla="*/ 51 h 135"/>
                    <a:gd name="T4" fmla="*/ 90 w 176"/>
                    <a:gd name="T5" fmla="*/ 71 h 135"/>
                    <a:gd name="T6" fmla="*/ 96 w 176"/>
                    <a:gd name="T7" fmla="*/ 87 h 135"/>
                    <a:gd name="T8" fmla="*/ 108 w 176"/>
                    <a:gd name="T9" fmla="*/ 99 h 135"/>
                    <a:gd name="T10" fmla="*/ 124 w 176"/>
                    <a:gd name="T11" fmla="*/ 103 h 135"/>
                    <a:gd name="T12" fmla="*/ 132 w 176"/>
                    <a:gd name="T13" fmla="*/ 103 h 135"/>
                    <a:gd name="T14" fmla="*/ 140 w 176"/>
                    <a:gd name="T15" fmla="*/ 101 h 135"/>
                    <a:gd name="T16" fmla="*/ 144 w 176"/>
                    <a:gd name="T17" fmla="*/ 97 h 135"/>
                    <a:gd name="T18" fmla="*/ 148 w 176"/>
                    <a:gd name="T19" fmla="*/ 93 h 135"/>
                    <a:gd name="T20" fmla="*/ 152 w 176"/>
                    <a:gd name="T21" fmla="*/ 87 h 135"/>
                    <a:gd name="T22" fmla="*/ 154 w 176"/>
                    <a:gd name="T23" fmla="*/ 81 h 135"/>
                    <a:gd name="T24" fmla="*/ 154 w 176"/>
                    <a:gd name="T25" fmla="*/ 75 h 135"/>
                    <a:gd name="T26" fmla="*/ 150 w 176"/>
                    <a:gd name="T27" fmla="*/ 55 h 135"/>
                    <a:gd name="T28" fmla="*/ 140 w 176"/>
                    <a:gd name="T29" fmla="*/ 42 h 135"/>
                    <a:gd name="T30" fmla="*/ 126 w 176"/>
                    <a:gd name="T31" fmla="*/ 34 h 135"/>
                    <a:gd name="T32" fmla="*/ 120 w 176"/>
                    <a:gd name="T33" fmla="*/ 32 h 135"/>
                    <a:gd name="T34" fmla="*/ 116 w 176"/>
                    <a:gd name="T35" fmla="*/ 32 h 135"/>
                    <a:gd name="T36" fmla="*/ 86 w 176"/>
                    <a:gd name="T37" fmla="*/ 32 h 135"/>
                    <a:gd name="T38" fmla="*/ 172 w 176"/>
                    <a:gd name="T39" fmla="*/ 0 h 135"/>
                    <a:gd name="T40" fmla="*/ 172 w 176"/>
                    <a:gd name="T41" fmla="*/ 28 h 135"/>
                    <a:gd name="T42" fmla="*/ 152 w 176"/>
                    <a:gd name="T43" fmla="*/ 30 h 135"/>
                    <a:gd name="T44" fmla="*/ 152 w 176"/>
                    <a:gd name="T45" fmla="*/ 32 h 135"/>
                    <a:gd name="T46" fmla="*/ 164 w 176"/>
                    <a:gd name="T47" fmla="*/ 44 h 135"/>
                    <a:gd name="T48" fmla="*/ 172 w 176"/>
                    <a:gd name="T49" fmla="*/ 61 h 135"/>
                    <a:gd name="T50" fmla="*/ 176 w 176"/>
                    <a:gd name="T51" fmla="*/ 83 h 135"/>
                    <a:gd name="T52" fmla="*/ 172 w 176"/>
                    <a:gd name="T53" fmla="*/ 105 h 135"/>
                    <a:gd name="T54" fmla="*/ 162 w 176"/>
                    <a:gd name="T55" fmla="*/ 121 h 135"/>
                    <a:gd name="T56" fmla="*/ 146 w 176"/>
                    <a:gd name="T57" fmla="*/ 131 h 135"/>
                    <a:gd name="T58" fmla="*/ 128 w 176"/>
                    <a:gd name="T59" fmla="*/ 135 h 135"/>
                    <a:gd name="T60" fmla="*/ 106 w 176"/>
                    <a:gd name="T61" fmla="*/ 129 h 135"/>
                    <a:gd name="T62" fmla="*/ 88 w 176"/>
                    <a:gd name="T63" fmla="*/ 117 h 135"/>
                    <a:gd name="T64" fmla="*/ 76 w 176"/>
                    <a:gd name="T65" fmla="*/ 97 h 135"/>
                    <a:gd name="T66" fmla="*/ 68 w 176"/>
                    <a:gd name="T67" fmla="*/ 69 h 135"/>
                    <a:gd name="T68" fmla="*/ 64 w 176"/>
                    <a:gd name="T69" fmla="*/ 34 h 135"/>
                    <a:gd name="T70" fmla="*/ 62 w 176"/>
                    <a:gd name="T71" fmla="*/ 34 h 135"/>
                    <a:gd name="T72" fmla="*/ 52 w 176"/>
                    <a:gd name="T73" fmla="*/ 34 h 135"/>
                    <a:gd name="T74" fmla="*/ 42 w 176"/>
                    <a:gd name="T75" fmla="*/ 36 h 135"/>
                    <a:gd name="T76" fmla="*/ 32 w 176"/>
                    <a:gd name="T77" fmla="*/ 44 h 135"/>
                    <a:gd name="T78" fmla="*/ 26 w 176"/>
                    <a:gd name="T79" fmla="*/ 53 h 135"/>
                    <a:gd name="T80" fmla="*/ 22 w 176"/>
                    <a:gd name="T81" fmla="*/ 71 h 135"/>
                    <a:gd name="T82" fmla="*/ 26 w 176"/>
                    <a:gd name="T83" fmla="*/ 95 h 135"/>
                    <a:gd name="T84" fmla="*/ 36 w 176"/>
                    <a:gd name="T85" fmla="*/ 115 h 135"/>
                    <a:gd name="T86" fmla="*/ 14 w 176"/>
                    <a:gd name="T87" fmla="*/ 123 h 135"/>
                    <a:gd name="T88" fmla="*/ 4 w 176"/>
                    <a:gd name="T89" fmla="*/ 97 h 135"/>
                    <a:gd name="T90" fmla="*/ 0 w 176"/>
                    <a:gd name="T91" fmla="*/ 67 h 135"/>
                    <a:gd name="T92" fmla="*/ 2 w 176"/>
                    <a:gd name="T93" fmla="*/ 44 h 135"/>
                    <a:gd name="T94" fmla="*/ 10 w 176"/>
                    <a:gd name="T95" fmla="*/ 28 h 135"/>
                    <a:gd name="T96" fmla="*/ 22 w 176"/>
                    <a:gd name="T97" fmla="*/ 16 h 135"/>
                    <a:gd name="T98" fmla="*/ 36 w 176"/>
                    <a:gd name="T99" fmla="*/ 8 h 135"/>
                    <a:gd name="T100" fmla="*/ 52 w 176"/>
                    <a:gd name="T101" fmla="*/ 4 h 135"/>
                    <a:gd name="T102" fmla="*/ 68 w 176"/>
                    <a:gd name="T103" fmla="*/ 2 h 135"/>
                    <a:gd name="T104" fmla="*/ 132 w 176"/>
                    <a:gd name="T105" fmla="*/ 2 h 135"/>
                    <a:gd name="T106" fmla="*/ 154 w 176"/>
                    <a:gd name="T107" fmla="*/ 2 h 135"/>
                    <a:gd name="T108" fmla="*/ 172 w 176"/>
                    <a:gd name="T10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 h="135">
                      <a:moveTo>
                        <a:pt x="86" y="32"/>
                      </a:moveTo>
                      <a:lnTo>
                        <a:pt x="86" y="51"/>
                      </a:lnTo>
                      <a:lnTo>
                        <a:pt x="90" y="71"/>
                      </a:lnTo>
                      <a:lnTo>
                        <a:pt x="96" y="87"/>
                      </a:lnTo>
                      <a:lnTo>
                        <a:pt x="108" y="99"/>
                      </a:lnTo>
                      <a:lnTo>
                        <a:pt x="124" y="103"/>
                      </a:lnTo>
                      <a:lnTo>
                        <a:pt x="132" y="103"/>
                      </a:lnTo>
                      <a:lnTo>
                        <a:pt x="140" y="101"/>
                      </a:lnTo>
                      <a:lnTo>
                        <a:pt x="144" y="97"/>
                      </a:lnTo>
                      <a:lnTo>
                        <a:pt x="148" y="93"/>
                      </a:lnTo>
                      <a:lnTo>
                        <a:pt x="152" y="87"/>
                      </a:lnTo>
                      <a:lnTo>
                        <a:pt x="154" y="81"/>
                      </a:lnTo>
                      <a:lnTo>
                        <a:pt x="154" y="75"/>
                      </a:lnTo>
                      <a:lnTo>
                        <a:pt x="150" y="55"/>
                      </a:lnTo>
                      <a:lnTo>
                        <a:pt x="140" y="42"/>
                      </a:lnTo>
                      <a:lnTo>
                        <a:pt x="126" y="34"/>
                      </a:lnTo>
                      <a:lnTo>
                        <a:pt x="120" y="32"/>
                      </a:lnTo>
                      <a:lnTo>
                        <a:pt x="116" y="32"/>
                      </a:lnTo>
                      <a:lnTo>
                        <a:pt x="86" y="32"/>
                      </a:lnTo>
                      <a:close/>
                      <a:moveTo>
                        <a:pt x="172" y="0"/>
                      </a:moveTo>
                      <a:lnTo>
                        <a:pt x="172" y="28"/>
                      </a:lnTo>
                      <a:lnTo>
                        <a:pt x="152" y="30"/>
                      </a:lnTo>
                      <a:lnTo>
                        <a:pt x="152" y="32"/>
                      </a:lnTo>
                      <a:lnTo>
                        <a:pt x="164" y="44"/>
                      </a:lnTo>
                      <a:lnTo>
                        <a:pt x="172" y="61"/>
                      </a:lnTo>
                      <a:lnTo>
                        <a:pt x="176" y="83"/>
                      </a:lnTo>
                      <a:lnTo>
                        <a:pt x="172" y="105"/>
                      </a:lnTo>
                      <a:lnTo>
                        <a:pt x="162" y="121"/>
                      </a:lnTo>
                      <a:lnTo>
                        <a:pt x="146" y="131"/>
                      </a:lnTo>
                      <a:lnTo>
                        <a:pt x="128" y="135"/>
                      </a:lnTo>
                      <a:lnTo>
                        <a:pt x="106" y="129"/>
                      </a:lnTo>
                      <a:lnTo>
                        <a:pt x="88" y="117"/>
                      </a:lnTo>
                      <a:lnTo>
                        <a:pt x="76" y="97"/>
                      </a:lnTo>
                      <a:lnTo>
                        <a:pt x="68" y="69"/>
                      </a:lnTo>
                      <a:lnTo>
                        <a:pt x="64" y="34"/>
                      </a:lnTo>
                      <a:lnTo>
                        <a:pt x="62" y="34"/>
                      </a:lnTo>
                      <a:lnTo>
                        <a:pt x="52" y="34"/>
                      </a:lnTo>
                      <a:lnTo>
                        <a:pt x="42" y="36"/>
                      </a:lnTo>
                      <a:lnTo>
                        <a:pt x="32" y="44"/>
                      </a:lnTo>
                      <a:lnTo>
                        <a:pt x="26" y="53"/>
                      </a:lnTo>
                      <a:lnTo>
                        <a:pt x="22" y="71"/>
                      </a:lnTo>
                      <a:lnTo>
                        <a:pt x="26" y="95"/>
                      </a:lnTo>
                      <a:lnTo>
                        <a:pt x="36" y="115"/>
                      </a:lnTo>
                      <a:lnTo>
                        <a:pt x="14" y="123"/>
                      </a:lnTo>
                      <a:lnTo>
                        <a:pt x="4" y="97"/>
                      </a:lnTo>
                      <a:lnTo>
                        <a:pt x="0" y="67"/>
                      </a:lnTo>
                      <a:lnTo>
                        <a:pt x="2" y="44"/>
                      </a:lnTo>
                      <a:lnTo>
                        <a:pt x="10" y="28"/>
                      </a:lnTo>
                      <a:lnTo>
                        <a:pt x="22" y="16"/>
                      </a:lnTo>
                      <a:lnTo>
                        <a:pt x="36" y="8"/>
                      </a:lnTo>
                      <a:lnTo>
                        <a:pt x="52" y="4"/>
                      </a:lnTo>
                      <a:lnTo>
                        <a:pt x="68" y="2"/>
                      </a:lnTo>
                      <a:lnTo>
                        <a:pt x="132" y="2"/>
                      </a:lnTo>
                      <a:lnTo>
                        <a:pt x="154" y="2"/>
                      </a:lnTo>
                      <a:lnTo>
                        <a:pt x="17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6" name="Freeform 101"/>
                <p:cNvSpPr>
                  <a:spLocks/>
                </p:cNvSpPr>
                <p:nvPr/>
              </p:nvSpPr>
              <p:spPr bwMode="auto">
                <a:xfrm>
                  <a:off x="660400" y="1827213"/>
                  <a:ext cx="34925" cy="31750"/>
                </a:xfrm>
                <a:custGeom>
                  <a:avLst/>
                  <a:gdLst>
                    <a:gd name="T0" fmla="*/ 22 w 44"/>
                    <a:gd name="T1" fmla="*/ 0 h 40"/>
                    <a:gd name="T2" fmla="*/ 30 w 44"/>
                    <a:gd name="T3" fmla="*/ 0 h 40"/>
                    <a:gd name="T4" fmla="*/ 36 w 44"/>
                    <a:gd name="T5" fmla="*/ 2 h 40"/>
                    <a:gd name="T6" fmla="*/ 40 w 44"/>
                    <a:gd name="T7" fmla="*/ 8 h 40"/>
                    <a:gd name="T8" fmla="*/ 44 w 44"/>
                    <a:gd name="T9" fmla="*/ 14 h 40"/>
                    <a:gd name="T10" fmla="*/ 44 w 44"/>
                    <a:gd name="T11" fmla="*/ 20 h 40"/>
                    <a:gd name="T12" fmla="*/ 44 w 44"/>
                    <a:gd name="T13" fmla="*/ 28 h 40"/>
                    <a:gd name="T14" fmla="*/ 40 w 44"/>
                    <a:gd name="T15" fmla="*/ 32 h 40"/>
                    <a:gd name="T16" fmla="*/ 36 w 44"/>
                    <a:gd name="T17" fmla="*/ 38 h 40"/>
                    <a:gd name="T18" fmla="*/ 30 w 44"/>
                    <a:gd name="T19" fmla="*/ 40 h 40"/>
                    <a:gd name="T20" fmla="*/ 22 w 44"/>
                    <a:gd name="T21" fmla="*/ 40 h 40"/>
                    <a:gd name="T22" fmla="*/ 16 w 44"/>
                    <a:gd name="T23" fmla="*/ 40 h 40"/>
                    <a:gd name="T24" fmla="*/ 10 w 44"/>
                    <a:gd name="T25" fmla="*/ 36 h 40"/>
                    <a:gd name="T26" fmla="*/ 4 w 44"/>
                    <a:gd name="T27" fmla="*/ 32 h 40"/>
                    <a:gd name="T28" fmla="*/ 2 w 44"/>
                    <a:gd name="T29" fmla="*/ 26 h 40"/>
                    <a:gd name="T30" fmla="*/ 0 w 44"/>
                    <a:gd name="T31" fmla="*/ 20 h 40"/>
                    <a:gd name="T32" fmla="*/ 2 w 44"/>
                    <a:gd name="T33" fmla="*/ 12 h 40"/>
                    <a:gd name="T34" fmla="*/ 4 w 44"/>
                    <a:gd name="T35" fmla="*/ 8 h 40"/>
                    <a:gd name="T36" fmla="*/ 10 w 44"/>
                    <a:gd name="T37" fmla="*/ 2 h 40"/>
                    <a:gd name="T38" fmla="*/ 16 w 44"/>
                    <a:gd name="T39" fmla="*/ 0 h 40"/>
                    <a:gd name="T40" fmla="*/ 22 w 44"/>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0">
                      <a:moveTo>
                        <a:pt x="22" y="0"/>
                      </a:moveTo>
                      <a:lnTo>
                        <a:pt x="30" y="0"/>
                      </a:lnTo>
                      <a:lnTo>
                        <a:pt x="36" y="2"/>
                      </a:lnTo>
                      <a:lnTo>
                        <a:pt x="40" y="8"/>
                      </a:lnTo>
                      <a:lnTo>
                        <a:pt x="44" y="14"/>
                      </a:lnTo>
                      <a:lnTo>
                        <a:pt x="44" y="20"/>
                      </a:lnTo>
                      <a:lnTo>
                        <a:pt x="44" y="28"/>
                      </a:lnTo>
                      <a:lnTo>
                        <a:pt x="40" y="32"/>
                      </a:lnTo>
                      <a:lnTo>
                        <a:pt x="36" y="38"/>
                      </a:lnTo>
                      <a:lnTo>
                        <a:pt x="30" y="40"/>
                      </a:lnTo>
                      <a:lnTo>
                        <a:pt x="22" y="40"/>
                      </a:lnTo>
                      <a:lnTo>
                        <a:pt x="16" y="40"/>
                      </a:lnTo>
                      <a:lnTo>
                        <a:pt x="10" y="36"/>
                      </a:lnTo>
                      <a:lnTo>
                        <a:pt x="4" y="32"/>
                      </a:lnTo>
                      <a:lnTo>
                        <a:pt x="2" y="26"/>
                      </a:lnTo>
                      <a:lnTo>
                        <a:pt x="0" y="20"/>
                      </a:lnTo>
                      <a:lnTo>
                        <a:pt x="2" y="12"/>
                      </a:lnTo>
                      <a:lnTo>
                        <a:pt x="4" y="8"/>
                      </a:lnTo>
                      <a:lnTo>
                        <a:pt x="10" y="2"/>
                      </a:lnTo>
                      <a:lnTo>
                        <a:pt x="16" y="0"/>
                      </a:lnTo>
                      <a:lnTo>
                        <a:pt x="2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7" name="Freeform 102"/>
                <p:cNvSpPr>
                  <a:spLocks/>
                </p:cNvSpPr>
                <p:nvPr/>
              </p:nvSpPr>
              <p:spPr bwMode="auto">
                <a:xfrm>
                  <a:off x="560388" y="1663700"/>
                  <a:ext cx="134937" cy="114300"/>
                </a:xfrm>
                <a:custGeom>
                  <a:avLst/>
                  <a:gdLst>
                    <a:gd name="T0" fmla="*/ 168 w 172"/>
                    <a:gd name="T1" fmla="*/ 0 h 143"/>
                    <a:gd name="T2" fmla="*/ 168 w 172"/>
                    <a:gd name="T3" fmla="*/ 26 h 143"/>
                    <a:gd name="T4" fmla="*/ 142 w 172"/>
                    <a:gd name="T5" fmla="*/ 28 h 143"/>
                    <a:gd name="T6" fmla="*/ 142 w 172"/>
                    <a:gd name="T7" fmla="*/ 30 h 143"/>
                    <a:gd name="T8" fmla="*/ 152 w 172"/>
                    <a:gd name="T9" fmla="*/ 36 h 143"/>
                    <a:gd name="T10" fmla="*/ 162 w 172"/>
                    <a:gd name="T11" fmla="*/ 48 h 143"/>
                    <a:gd name="T12" fmla="*/ 170 w 172"/>
                    <a:gd name="T13" fmla="*/ 64 h 143"/>
                    <a:gd name="T14" fmla="*/ 172 w 172"/>
                    <a:gd name="T15" fmla="*/ 84 h 143"/>
                    <a:gd name="T16" fmla="*/ 172 w 172"/>
                    <a:gd name="T17" fmla="*/ 98 h 143"/>
                    <a:gd name="T18" fmla="*/ 166 w 172"/>
                    <a:gd name="T19" fmla="*/ 112 h 143"/>
                    <a:gd name="T20" fmla="*/ 158 w 172"/>
                    <a:gd name="T21" fmla="*/ 124 h 143"/>
                    <a:gd name="T22" fmla="*/ 144 w 172"/>
                    <a:gd name="T23" fmla="*/ 134 h 143"/>
                    <a:gd name="T24" fmla="*/ 124 w 172"/>
                    <a:gd name="T25" fmla="*/ 139 h 143"/>
                    <a:gd name="T26" fmla="*/ 98 w 172"/>
                    <a:gd name="T27" fmla="*/ 143 h 143"/>
                    <a:gd name="T28" fmla="*/ 0 w 172"/>
                    <a:gd name="T29" fmla="*/ 143 h 143"/>
                    <a:gd name="T30" fmla="*/ 0 w 172"/>
                    <a:gd name="T31" fmla="*/ 112 h 143"/>
                    <a:gd name="T32" fmla="*/ 92 w 172"/>
                    <a:gd name="T33" fmla="*/ 112 h 143"/>
                    <a:gd name="T34" fmla="*/ 114 w 172"/>
                    <a:gd name="T35" fmla="*/ 110 h 143"/>
                    <a:gd name="T36" fmla="*/ 132 w 172"/>
                    <a:gd name="T37" fmla="*/ 104 h 143"/>
                    <a:gd name="T38" fmla="*/ 144 w 172"/>
                    <a:gd name="T39" fmla="*/ 92 h 143"/>
                    <a:gd name="T40" fmla="*/ 148 w 172"/>
                    <a:gd name="T41" fmla="*/ 74 h 143"/>
                    <a:gd name="T42" fmla="*/ 142 w 172"/>
                    <a:gd name="T43" fmla="*/ 56 h 143"/>
                    <a:gd name="T44" fmla="*/ 132 w 172"/>
                    <a:gd name="T45" fmla="*/ 42 h 143"/>
                    <a:gd name="T46" fmla="*/ 118 w 172"/>
                    <a:gd name="T47" fmla="*/ 34 h 143"/>
                    <a:gd name="T48" fmla="*/ 112 w 172"/>
                    <a:gd name="T49" fmla="*/ 32 h 143"/>
                    <a:gd name="T50" fmla="*/ 102 w 172"/>
                    <a:gd name="T51" fmla="*/ 32 h 143"/>
                    <a:gd name="T52" fmla="*/ 0 w 172"/>
                    <a:gd name="T53" fmla="*/ 32 h 143"/>
                    <a:gd name="T54" fmla="*/ 0 w 172"/>
                    <a:gd name="T55" fmla="*/ 0 h 143"/>
                    <a:gd name="T56" fmla="*/ 122 w 172"/>
                    <a:gd name="T57" fmla="*/ 0 h 143"/>
                    <a:gd name="T58" fmla="*/ 148 w 172"/>
                    <a:gd name="T59" fmla="*/ 0 h 143"/>
                    <a:gd name="T60" fmla="*/ 168 w 172"/>
                    <a:gd name="T6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43">
                      <a:moveTo>
                        <a:pt x="168" y="0"/>
                      </a:moveTo>
                      <a:lnTo>
                        <a:pt x="168" y="26"/>
                      </a:lnTo>
                      <a:lnTo>
                        <a:pt x="142" y="28"/>
                      </a:lnTo>
                      <a:lnTo>
                        <a:pt x="142" y="30"/>
                      </a:lnTo>
                      <a:lnTo>
                        <a:pt x="152" y="36"/>
                      </a:lnTo>
                      <a:lnTo>
                        <a:pt x="162" y="48"/>
                      </a:lnTo>
                      <a:lnTo>
                        <a:pt x="170" y="64"/>
                      </a:lnTo>
                      <a:lnTo>
                        <a:pt x="172" y="84"/>
                      </a:lnTo>
                      <a:lnTo>
                        <a:pt x="172" y="98"/>
                      </a:lnTo>
                      <a:lnTo>
                        <a:pt x="166" y="112"/>
                      </a:lnTo>
                      <a:lnTo>
                        <a:pt x="158" y="124"/>
                      </a:lnTo>
                      <a:lnTo>
                        <a:pt x="144" y="134"/>
                      </a:lnTo>
                      <a:lnTo>
                        <a:pt x="124" y="139"/>
                      </a:lnTo>
                      <a:lnTo>
                        <a:pt x="98" y="143"/>
                      </a:lnTo>
                      <a:lnTo>
                        <a:pt x="0" y="143"/>
                      </a:lnTo>
                      <a:lnTo>
                        <a:pt x="0" y="112"/>
                      </a:lnTo>
                      <a:lnTo>
                        <a:pt x="92" y="112"/>
                      </a:lnTo>
                      <a:lnTo>
                        <a:pt x="114" y="110"/>
                      </a:lnTo>
                      <a:lnTo>
                        <a:pt x="132" y="104"/>
                      </a:lnTo>
                      <a:lnTo>
                        <a:pt x="144" y="92"/>
                      </a:lnTo>
                      <a:lnTo>
                        <a:pt x="148" y="74"/>
                      </a:lnTo>
                      <a:lnTo>
                        <a:pt x="142" y="56"/>
                      </a:lnTo>
                      <a:lnTo>
                        <a:pt x="132" y="42"/>
                      </a:lnTo>
                      <a:lnTo>
                        <a:pt x="118" y="34"/>
                      </a:lnTo>
                      <a:lnTo>
                        <a:pt x="112" y="32"/>
                      </a:lnTo>
                      <a:lnTo>
                        <a:pt x="102" y="32"/>
                      </a:lnTo>
                      <a:lnTo>
                        <a:pt x="0" y="32"/>
                      </a:lnTo>
                      <a:lnTo>
                        <a:pt x="0" y="0"/>
                      </a:lnTo>
                      <a:lnTo>
                        <a:pt x="122" y="0"/>
                      </a:lnTo>
                      <a:lnTo>
                        <a:pt x="148" y="0"/>
                      </a:lnTo>
                      <a:lnTo>
                        <a:pt x="16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8" name="Freeform 103"/>
                <p:cNvSpPr>
                  <a:spLocks/>
                </p:cNvSpPr>
                <p:nvPr/>
              </p:nvSpPr>
              <p:spPr bwMode="auto">
                <a:xfrm>
                  <a:off x="660400" y="1595438"/>
                  <a:ext cx="34925" cy="33338"/>
                </a:xfrm>
                <a:custGeom>
                  <a:avLst/>
                  <a:gdLst>
                    <a:gd name="T0" fmla="*/ 22 w 44"/>
                    <a:gd name="T1" fmla="*/ 0 h 42"/>
                    <a:gd name="T2" fmla="*/ 30 w 44"/>
                    <a:gd name="T3" fmla="*/ 0 h 42"/>
                    <a:gd name="T4" fmla="*/ 36 w 44"/>
                    <a:gd name="T5" fmla="*/ 4 h 42"/>
                    <a:gd name="T6" fmla="*/ 40 w 44"/>
                    <a:gd name="T7" fmla="*/ 8 h 42"/>
                    <a:gd name="T8" fmla="*/ 44 w 44"/>
                    <a:gd name="T9" fmla="*/ 14 h 42"/>
                    <a:gd name="T10" fmla="*/ 44 w 44"/>
                    <a:gd name="T11" fmla="*/ 20 h 42"/>
                    <a:gd name="T12" fmla="*/ 44 w 44"/>
                    <a:gd name="T13" fmla="*/ 28 h 42"/>
                    <a:gd name="T14" fmla="*/ 40 w 44"/>
                    <a:gd name="T15" fmla="*/ 34 h 42"/>
                    <a:gd name="T16" fmla="*/ 36 w 44"/>
                    <a:gd name="T17" fmla="*/ 38 h 42"/>
                    <a:gd name="T18" fmla="*/ 30 w 44"/>
                    <a:gd name="T19" fmla="*/ 40 h 42"/>
                    <a:gd name="T20" fmla="*/ 22 w 44"/>
                    <a:gd name="T21" fmla="*/ 42 h 42"/>
                    <a:gd name="T22" fmla="*/ 16 w 44"/>
                    <a:gd name="T23" fmla="*/ 40 h 42"/>
                    <a:gd name="T24" fmla="*/ 10 w 44"/>
                    <a:gd name="T25" fmla="*/ 38 h 42"/>
                    <a:gd name="T26" fmla="*/ 4 w 44"/>
                    <a:gd name="T27" fmla="*/ 32 h 42"/>
                    <a:gd name="T28" fmla="*/ 2 w 44"/>
                    <a:gd name="T29" fmla="*/ 28 h 42"/>
                    <a:gd name="T30" fmla="*/ 0 w 44"/>
                    <a:gd name="T31" fmla="*/ 20 h 42"/>
                    <a:gd name="T32" fmla="*/ 2 w 44"/>
                    <a:gd name="T33" fmla="*/ 14 h 42"/>
                    <a:gd name="T34" fmla="*/ 4 w 44"/>
                    <a:gd name="T35" fmla="*/ 8 h 42"/>
                    <a:gd name="T36" fmla="*/ 10 w 44"/>
                    <a:gd name="T37" fmla="*/ 4 h 42"/>
                    <a:gd name="T38" fmla="*/ 16 w 44"/>
                    <a:gd name="T39" fmla="*/ 0 h 42"/>
                    <a:gd name="T40" fmla="*/ 22 w 44"/>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2">
                      <a:moveTo>
                        <a:pt x="22" y="0"/>
                      </a:moveTo>
                      <a:lnTo>
                        <a:pt x="30" y="0"/>
                      </a:lnTo>
                      <a:lnTo>
                        <a:pt x="36" y="4"/>
                      </a:lnTo>
                      <a:lnTo>
                        <a:pt x="40" y="8"/>
                      </a:lnTo>
                      <a:lnTo>
                        <a:pt x="44" y="14"/>
                      </a:lnTo>
                      <a:lnTo>
                        <a:pt x="44" y="20"/>
                      </a:lnTo>
                      <a:lnTo>
                        <a:pt x="44" y="28"/>
                      </a:lnTo>
                      <a:lnTo>
                        <a:pt x="40" y="34"/>
                      </a:lnTo>
                      <a:lnTo>
                        <a:pt x="36" y="38"/>
                      </a:lnTo>
                      <a:lnTo>
                        <a:pt x="30" y="40"/>
                      </a:lnTo>
                      <a:lnTo>
                        <a:pt x="22" y="42"/>
                      </a:lnTo>
                      <a:lnTo>
                        <a:pt x="16" y="40"/>
                      </a:lnTo>
                      <a:lnTo>
                        <a:pt x="10" y="38"/>
                      </a:lnTo>
                      <a:lnTo>
                        <a:pt x="4" y="32"/>
                      </a:lnTo>
                      <a:lnTo>
                        <a:pt x="2" y="28"/>
                      </a:lnTo>
                      <a:lnTo>
                        <a:pt x="0" y="20"/>
                      </a:lnTo>
                      <a:lnTo>
                        <a:pt x="2" y="14"/>
                      </a:lnTo>
                      <a:lnTo>
                        <a:pt x="4" y="8"/>
                      </a:lnTo>
                      <a:lnTo>
                        <a:pt x="10" y="4"/>
                      </a:lnTo>
                      <a:lnTo>
                        <a:pt x="16" y="0"/>
                      </a:lnTo>
                      <a:lnTo>
                        <a:pt x="2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19" name="Freeform 104"/>
                <p:cNvSpPr>
                  <a:spLocks/>
                </p:cNvSpPr>
                <p:nvPr/>
              </p:nvSpPr>
              <p:spPr bwMode="auto">
                <a:xfrm>
                  <a:off x="501650" y="1504950"/>
                  <a:ext cx="223837" cy="53975"/>
                </a:xfrm>
                <a:custGeom>
                  <a:avLst/>
                  <a:gdLst>
                    <a:gd name="T0" fmla="*/ 141 w 282"/>
                    <a:gd name="T1" fmla="*/ 0 h 68"/>
                    <a:gd name="T2" fmla="*/ 179 w 282"/>
                    <a:gd name="T3" fmla="*/ 2 h 68"/>
                    <a:gd name="T4" fmla="*/ 213 w 282"/>
                    <a:gd name="T5" fmla="*/ 10 h 68"/>
                    <a:gd name="T6" fmla="*/ 241 w 282"/>
                    <a:gd name="T7" fmla="*/ 20 h 68"/>
                    <a:gd name="T8" fmla="*/ 265 w 282"/>
                    <a:gd name="T9" fmla="*/ 32 h 68"/>
                    <a:gd name="T10" fmla="*/ 282 w 282"/>
                    <a:gd name="T11" fmla="*/ 46 h 68"/>
                    <a:gd name="T12" fmla="*/ 282 w 282"/>
                    <a:gd name="T13" fmla="*/ 68 h 68"/>
                    <a:gd name="T14" fmla="*/ 255 w 282"/>
                    <a:gd name="T15" fmla="*/ 52 h 68"/>
                    <a:gd name="T16" fmla="*/ 223 w 282"/>
                    <a:gd name="T17" fmla="*/ 38 h 68"/>
                    <a:gd name="T18" fmla="*/ 185 w 282"/>
                    <a:gd name="T19" fmla="*/ 28 h 68"/>
                    <a:gd name="T20" fmla="*/ 141 w 282"/>
                    <a:gd name="T21" fmla="*/ 26 h 68"/>
                    <a:gd name="T22" fmla="*/ 97 w 282"/>
                    <a:gd name="T23" fmla="*/ 28 h 68"/>
                    <a:gd name="T24" fmla="*/ 60 w 282"/>
                    <a:gd name="T25" fmla="*/ 38 h 68"/>
                    <a:gd name="T26" fmla="*/ 28 w 282"/>
                    <a:gd name="T27" fmla="*/ 52 h 68"/>
                    <a:gd name="T28" fmla="*/ 0 w 282"/>
                    <a:gd name="T29" fmla="*/ 68 h 68"/>
                    <a:gd name="T30" fmla="*/ 0 w 282"/>
                    <a:gd name="T31" fmla="*/ 46 h 68"/>
                    <a:gd name="T32" fmla="*/ 20 w 282"/>
                    <a:gd name="T33" fmla="*/ 32 h 68"/>
                    <a:gd name="T34" fmla="*/ 42 w 282"/>
                    <a:gd name="T35" fmla="*/ 20 h 68"/>
                    <a:gd name="T36" fmla="*/ 69 w 282"/>
                    <a:gd name="T37" fmla="*/ 10 h 68"/>
                    <a:gd name="T38" fmla="*/ 103 w 282"/>
                    <a:gd name="T39" fmla="*/ 2 h 68"/>
                    <a:gd name="T40" fmla="*/ 141 w 282"/>
                    <a:gd name="T4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68">
                      <a:moveTo>
                        <a:pt x="141" y="0"/>
                      </a:moveTo>
                      <a:lnTo>
                        <a:pt x="179" y="2"/>
                      </a:lnTo>
                      <a:lnTo>
                        <a:pt x="213" y="10"/>
                      </a:lnTo>
                      <a:lnTo>
                        <a:pt x="241" y="20"/>
                      </a:lnTo>
                      <a:lnTo>
                        <a:pt x="265" y="32"/>
                      </a:lnTo>
                      <a:lnTo>
                        <a:pt x="282" y="46"/>
                      </a:lnTo>
                      <a:lnTo>
                        <a:pt x="282" y="68"/>
                      </a:lnTo>
                      <a:lnTo>
                        <a:pt x="255" y="52"/>
                      </a:lnTo>
                      <a:lnTo>
                        <a:pt x="223" y="38"/>
                      </a:lnTo>
                      <a:lnTo>
                        <a:pt x="185" y="28"/>
                      </a:lnTo>
                      <a:lnTo>
                        <a:pt x="141" y="26"/>
                      </a:lnTo>
                      <a:lnTo>
                        <a:pt x="97" y="28"/>
                      </a:lnTo>
                      <a:lnTo>
                        <a:pt x="60" y="38"/>
                      </a:lnTo>
                      <a:lnTo>
                        <a:pt x="28" y="52"/>
                      </a:lnTo>
                      <a:lnTo>
                        <a:pt x="0" y="68"/>
                      </a:lnTo>
                      <a:lnTo>
                        <a:pt x="0" y="46"/>
                      </a:lnTo>
                      <a:lnTo>
                        <a:pt x="20" y="32"/>
                      </a:lnTo>
                      <a:lnTo>
                        <a:pt x="42" y="20"/>
                      </a:lnTo>
                      <a:lnTo>
                        <a:pt x="69" y="10"/>
                      </a:lnTo>
                      <a:lnTo>
                        <a:pt x="103" y="2"/>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35925" name="Group 35924"/>
          <p:cNvGrpSpPr/>
          <p:nvPr/>
        </p:nvGrpSpPr>
        <p:grpSpPr>
          <a:xfrm>
            <a:off x="1816100" y="2644775"/>
            <a:ext cx="3622675" cy="1781175"/>
            <a:chOff x="1816100" y="2644775"/>
            <a:chExt cx="3622675" cy="1781175"/>
          </a:xfrm>
        </p:grpSpPr>
        <p:sp>
          <p:nvSpPr>
            <p:cNvPr id="14" name="Freeform 9"/>
            <p:cNvSpPr>
              <a:spLocks/>
            </p:cNvSpPr>
            <p:nvPr/>
          </p:nvSpPr>
          <p:spPr bwMode="auto">
            <a:xfrm>
              <a:off x="1816100" y="2644775"/>
              <a:ext cx="3622675" cy="1781175"/>
            </a:xfrm>
            <a:custGeom>
              <a:avLst/>
              <a:gdLst>
                <a:gd name="T0" fmla="*/ 1097 w 4563"/>
                <a:gd name="T1" fmla="*/ 4 h 2244"/>
                <a:gd name="T2" fmla="*/ 1382 w 4563"/>
                <a:gd name="T3" fmla="*/ 155 h 2244"/>
                <a:gd name="T4" fmla="*/ 1983 w 4563"/>
                <a:gd name="T5" fmla="*/ 473 h 2244"/>
                <a:gd name="T6" fmla="*/ 2310 w 4563"/>
                <a:gd name="T7" fmla="*/ 609 h 2244"/>
                <a:gd name="T8" fmla="*/ 2349 w 4563"/>
                <a:gd name="T9" fmla="*/ 1156 h 2244"/>
                <a:gd name="T10" fmla="*/ 2439 w 4563"/>
                <a:gd name="T11" fmla="*/ 1927 h 2244"/>
                <a:gd name="T12" fmla="*/ 2495 w 4563"/>
                <a:gd name="T13" fmla="*/ 2098 h 2244"/>
                <a:gd name="T14" fmla="*/ 2543 w 4563"/>
                <a:gd name="T15" fmla="*/ 2158 h 2244"/>
                <a:gd name="T16" fmla="*/ 2600 w 4563"/>
                <a:gd name="T17" fmla="*/ 2178 h 2244"/>
                <a:gd name="T18" fmla="*/ 2843 w 4563"/>
                <a:gd name="T19" fmla="*/ 2116 h 2244"/>
                <a:gd name="T20" fmla="*/ 3064 w 4563"/>
                <a:gd name="T21" fmla="*/ 1204 h 2244"/>
                <a:gd name="T22" fmla="*/ 3126 w 4563"/>
                <a:gd name="T23" fmla="*/ 786 h 2244"/>
                <a:gd name="T24" fmla="*/ 3194 w 4563"/>
                <a:gd name="T25" fmla="*/ 595 h 2244"/>
                <a:gd name="T26" fmla="*/ 3265 w 4563"/>
                <a:gd name="T27" fmla="*/ 515 h 2244"/>
                <a:gd name="T28" fmla="*/ 3351 w 4563"/>
                <a:gd name="T29" fmla="*/ 493 h 2244"/>
                <a:gd name="T30" fmla="*/ 3486 w 4563"/>
                <a:gd name="T31" fmla="*/ 519 h 2244"/>
                <a:gd name="T32" fmla="*/ 4161 w 4563"/>
                <a:gd name="T33" fmla="*/ 750 h 2244"/>
                <a:gd name="T34" fmla="*/ 4547 w 4563"/>
                <a:gd name="T35" fmla="*/ 918 h 2244"/>
                <a:gd name="T36" fmla="*/ 3894 w 4563"/>
                <a:gd name="T37" fmla="*/ 734 h 2244"/>
                <a:gd name="T38" fmla="*/ 3397 w 4563"/>
                <a:gd name="T39" fmla="*/ 563 h 2244"/>
                <a:gd name="T40" fmla="*/ 3315 w 4563"/>
                <a:gd name="T41" fmla="*/ 563 h 2244"/>
                <a:gd name="T42" fmla="*/ 3243 w 4563"/>
                <a:gd name="T43" fmla="*/ 635 h 2244"/>
                <a:gd name="T44" fmla="*/ 3190 w 4563"/>
                <a:gd name="T45" fmla="*/ 798 h 2244"/>
                <a:gd name="T46" fmla="*/ 3100 w 4563"/>
                <a:gd name="T47" fmla="*/ 1563 h 2244"/>
                <a:gd name="T48" fmla="*/ 3060 w 4563"/>
                <a:gd name="T49" fmla="*/ 2110 h 2244"/>
                <a:gd name="T50" fmla="*/ 2734 w 4563"/>
                <a:gd name="T51" fmla="*/ 2220 h 2244"/>
                <a:gd name="T52" fmla="*/ 2600 w 4563"/>
                <a:gd name="T53" fmla="*/ 2244 h 2244"/>
                <a:gd name="T54" fmla="*/ 2513 w 4563"/>
                <a:gd name="T55" fmla="*/ 2216 h 2244"/>
                <a:gd name="T56" fmla="*/ 2465 w 4563"/>
                <a:gd name="T57" fmla="*/ 2172 h 2244"/>
                <a:gd name="T58" fmla="*/ 2375 w 4563"/>
                <a:gd name="T59" fmla="*/ 1941 h 2244"/>
                <a:gd name="T60" fmla="*/ 2314 w 4563"/>
                <a:gd name="T61" fmla="*/ 1517 h 2244"/>
                <a:gd name="T62" fmla="*/ 2168 w 4563"/>
                <a:gd name="T63" fmla="*/ 621 h 2244"/>
                <a:gd name="T64" fmla="*/ 1567 w 4563"/>
                <a:gd name="T65" fmla="*/ 336 h 2244"/>
                <a:gd name="T66" fmla="*/ 1117 w 4563"/>
                <a:gd name="T67" fmla="*/ 77 h 2244"/>
                <a:gd name="T68" fmla="*/ 1053 w 4563"/>
                <a:gd name="T69" fmla="*/ 65 h 2244"/>
                <a:gd name="T70" fmla="*/ 990 w 4563"/>
                <a:gd name="T71" fmla="*/ 111 h 2244"/>
                <a:gd name="T72" fmla="*/ 906 w 4563"/>
                <a:gd name="T73" fmla="*/ 410 h 2244"/>
                <a:gd name="T74" fmla="*/ 816 w 4563"/>
                <a:gd name="T75" fmla="*/ 1507 h 2244"/>
                <a:gd name="T76" fmla="*/ 795 w 4563"/>
                <a:gd name="T77" fmla="*/ 1537 h 2244"/>
                <a:gd name="T78" fmla="*/ 0 w 4563"/>
                <a:gd name="T79" fmla="*/ 1475 h 2244"/>
                <a:gd name="T80" fmla="*/ 811 w 4563"/>
                <a:gd name="T81" fmla="*/ 643 h 2244"/>
                <a:gd name="T82" fmla="*/ 872 w 4563"/>
                <a:gd name="T83" fmla="*/ 243 h 2244"/>
                <a:gd name="T84" fmla="*/ 942 w 4563"/>
                <a:gd name="T85" fmla="*/ 69 h 2244"/>
                <a:gd name="T86" fmla="*/ 1012 w 4563"/>
                <a:gd name="T87" fmla="*/ 8 h 2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63" h="2244">
                  <a:moveTo>
                    <a:pt x="1053" y="0"/>
                  </a:moveTo>
                  <a:lnTo>
                    <a:pt x="1083" y="2"/>
                  </a:lnTo>
                  <a:lnTo>
                    <a:pt x="1097" y="4"/>
                  </a:lnTo>
                  <a:lnTo>
                    <a:pt x="1143" y="18"/>
                  </a:lnTo>
                  <a:lnTo>
                    <a:pt x="1217" y="55"/>
                  </a:lnTo>
                  <a:lnTo>
                    <a:pt x="1382" y="155"/>
                  </a:lnTo>
                  <a:lnTo>
                    <a:pt x="1593" y="276"/>
                  </a:lnTo>
                  <a:lnTo>
                    <a:pt x="1788" y="380"/>
                  </a:lnTo>
                  <a:lnTo>
                    <a:pt x="1983" y="473"/>
                  </a:lnTo>
                  <a:lnTo>
                    <a:pt x="2194" y="561"/>
                  </a:lnTo>
                  <a:lnTo>
                    <a:pt x="2300" y="603"/>
                  </a:lnTo>
                  <a:lnTo>
                    <a:pt x="2310" y="609"/>
                  </a:lnTo>
                  <a:lnTo>
                    <a:pt x="2316" y="621"/>
                  </a:lnTo>
                  <a:lnTo>
                    <a:pt x="2320" y="633"/>
                  </a:lnTo>
                  <a:lnTo>
                    <a:pt x="2349" y="1156"/>
                  </a:lnTo>
                  <a:lnTo>
                    <a:pt x="2379" y="1517"/>
                  </a:lnTo>
                  <a:lnTo>
                    <a:pt x="2409" y="1762"/>
                  </a:lnTo>
                  <a:lnTo>
                    <a:pt x="2439" y="1927"/>
                  </a:lnTo>
                  <a:lnTo>
                    <a:pt x="2439" y="1927"/>
                  </a:lnTo>
                  <a:lnTo>
                    <a:pt x="2465" y="2027"/>
                  </a:lnTo>
                  <a:lnTo>
                    <a:pt x="2495" y="2098"/>
                  </a:lnTo>
                  <a:lnTo>
                    <a:pt x="2519" y="2136"/>
                  </a:lnTo>
                  <a:lnTo>
                    <a:pt x="2519" y="2136"/>
                  </a:lnTo>
                  <a:lnTo>
                    <a:pt x="2543" y="2158"/>
                  </a:lnTo>
                  <a:lnTo>
                    <a:pt x="2568" y="2172"/>
                  </a:lnTo>
                  <a:lnTo>
                    <a:pt x="2568" y="2172"/>
                  </a:lnTo>
                  <a:lnTo>
                    <a:pt x="2600" y="2178"/>
                  </a:lnTo>
                  <a:lnTo>
                    <a:pt x="2642" y="2176"/>
                  </a:lnTo>
                  <a:lnTo>
                    <a:pt x="2708" y="2160"/>
                  </a:lnTo>
                  <a:lnTo>
                    <a:pt x="2843" y="2116"/>
                  </a:lnTo>
                  <a:lnTo>
                    <a:pt x="3006" y="2062"/>
                  </a:lnTo>
                  <a:lnTo>
                    <a:pt x="3034" y="1563"/>
                  </a:lnTo>
                  <a:lnTo>
                    <a:pt x="3064" y="1204"/>
                  </a:lnTo>
                  <a:lnTo>
                    <a:pt x="3094" y="961"/>
                  </a:lnTo>
                  <a:lnTo>
                    <a:pt x="3124" y="798"/>
                  </a:lnTo>
                  <a:lnTo>
                    <a:pt x="3126" y="786"/>
                  </a:lnTo>
                  <a:lnTo>
                    <a:pt x="3156" y="677"/>
                  </a:lnTo>
                  <a:lnTo>
                    <a:pt x="3186" y="605"/>
                  </a:lnTo>
                  <a:lnTo>
                    <a:pt x="3194" y="595"/>
                  </a:lnTo>
                  <a:lnTo>
                    <a:pt x="3223" y="551"/>
                  </a:lnTo>
                  <a:lnTo>
                    <a:pt x="3255" y="523"/>
                  </a:lnTo>
                  <a:lnTo>
                    <a:pt x="3265" y="515"/>
                  </a:lnTo>
                  <a:lnTo>
                    <a:pt x="3295" y="501"/>
                  </a:lnTo>
                  <a:lnTo>
                    <a:pt x="3307" y="499"/>
                  </a:lnTo>
                  <a:lnTo>
                    <a:pt x="3351" y="493"/>
                  </a:lnTo>
                  <a:lnTo>
                    <a:pt x="3397" y="497"/>
                  </a:lnTo>
                  <a:lnTo>
                    <a:pt x="3411" y="499"/>
                  </a:lnTo>
                  <a:lnTo>
                    <a:pt x="3486" y="519"/>
                  </a:lnTo>
                  <a:lnTo>
                    <a:pt x="3636" y="573"/>
                  </a:lnTo>
                  <a:lnTo>
                    <a:pt x="3920" y="675"/>
                  </a:lnTo>
                  <a:lnTo>
                    <a:pt x="4161" y="750"/>
                  </a:lnTo>
                  <a:lnTo>
                    <a:pt x="4416" y="820"/>
                  </a:lnTo>
                  <a:lnTo>
                    <a:pt x="4563" y="856"/>
                  </a:lnTo>
                  <a:lnTo>
                    <a:pt x="4547" y="918"/>
                  </a:lnTo>
                  <a:lnTo>
                    <a:pt x="4390" y="880"/>
                  </a:lnTo>
                  <a:lnTo>
                    <a:pt x="4135" y="810"/>
                  </a:lnTo>
                  <a:lnTo>
                    <a:pt x="3894" y="734"/>
                  </a:lnTo>
                  <a:lnTo>
                    <a:pt x="3610" y="633"/>
                  </a:lnTo>
                  <a:lnTo>
                    <a:pt x="3460" y="579"/>
                  </a:lnTo>
                  <a:lnTo>
                    <a:pt x="3397" y="563"/>
                  </a:lnTo>
                  <a:lnTo>
                    <a:pt x="3397" y="563"/>
                  </a:lnTo>
                  <a:lnTo>
                    <a:pt x="3351" y="559"/>
                  </a:lnTo>
                  <a:lnTo>
                    <a:pt x="3315" y="563"/>
                  </a:lnTo>
                  <a:lnTo>
                    <a:pt x="3297" y="571"/>
                  </a:lnTo>
                  <a:lnTo>
                    <a:pt x="3269" y="597"/>
                  </a:lnTo>
                  <a:lnTo>
                    <a:pt x="3243" y="635"/>
                  </a:lnTo>
                  <a:lnTo>
                    <a:pt x="3216" y="702"/>
                  </a:lnTo>
                  <a:lnTo>
                    <a:pt x="3190" y="798"/>
                  </a:lnTo>
                  <a:lnTo>
                    <a:pt x="3190" y="798"/>
                  </a:lnTo>
                  <a:lnTo>
                    <a:pt x="3160" y="961"/>
                  </a:lnTo>
                  <a:lnTo>
                    <a:pt x="3130" y="1204"/>
                  </a:lnTo>
                  <a:lnTo>
                    <a:pt x="3100" y="1563"/>
                  </a:lnTo>
                  <a:lnTo>
                    <a:pt x="3070" y="2086"/>
                  </a:lnTo>
                  <a:lnTo>
                    <a:pt x="3066" y="2098"/>
                  </a:lnTo>
                  <a:lnTo>
                    <a:pt x="3060" y="2110"/>
                  </a:lnTo>
                  <a:lnTo>
                    <a:pt x="3050" y="2116"/>
                  </a:lnTo>
                  <a:lnTo>
                    <a:pt x="2869" y="2176"/>
                  </a:lnTo>
                  <a:lnTo>
                    <a:pt x="2734" y="2220"/>
                  </a:lnTo>
                  <a:lnTo>
                    <a:pt x="2660" y="2238"/>
                  </a:lnTo>
                  <a:lnTo>
                    <a:pt x="2646" y="2242"/>
                  </a:lnTo>
                  <a:lnTo>
                    <a:pt x="2600" y="2244"/>
                  </a:lnTo>
                  <a:lnTo>
                    <a:pt x="2555" y="2236"/>
                  </a:lnTo>
                  <a:lnTo>
                    <a:pt x="2543" y="2232"/>
                  </a:lnTo>
                  <a:lnTo>
                    <a:pt x="2513" y="2216"/>
                  </a:lnTo>
                  <a:lnTo>
                    <a:pt x="2503" y="2210"/>
                  </a:lnTo>
                  <a:lnTo>
                    <a:pt x="2473" y="2182"/>
                  </a:lnTo>
                  <a:lnTo>
                    <a:pt x="2465" y="2172"/>
                  </a:lnTo>
                  <a:lnTo>
                    <a:pt x="2435" y="2124"/>
                  </a:lnTo>
                  <a:lnTo>
                    <a:pt x="2405" y="2052"/>
                  </a:lnTo>
                  <a:lnTo>
                    <a:pt x="2375" y="1941"/>
                  </a:lnTo>
                  <a:lnTo>
                    <a:pt x="2373" y="1927"/>
                  </a:lnTo>
                  <a:lnTo>
                    <a:pt x="2344" y="1762"/>
                  </a:lnTo>
                  <a:lnTo>
                    <a:pt x="2314" y="1517"/>
                  </a:lnTo>
                  <a:lnTo>
                    <a:pt x="2284" y="1156"/>
                  </a:lnTo>
                  <a:lnTo>
                    <a:pt x="2256" y="655"/>
                  </a:lnTo>
                  <a:lnTo>
                    <a:pt x="2168" y="621"/>
                  </a:lnTo>
                  <a:lnTo>
                    <a:pt x="1957" y="533"/>
                  </a:lnTo>
                  <a:lnTo>
                    <a:pt x="1762" y="440"/>
                  </a:lnTo>
                  <a:lnTo>
                    <a:pt x="1567" y="336"/>
                  </a:lnTo>
                  <a:lnTo>
                    <a:pt x="1356" y="215"/>
                  </a:lnTo>
                  <a:lnTo>
                    <a:pt x="1191" y="115"/>
                  </a:lnTo>
                  <a:lnTo>
                    <a:pt x="1117" y="77"/>
                  </a:lnTo>
                  <a:lnTo>
                    <a:pt x="1083" y="67"/>
                  </a:lnTo>
                  <a:lnTo>
                    <a:pt x="1083" y="67"/>
                  </a:lnTo>
                  <a:lnTo>
                    <a:pt x="1053" y="65"/>
                  </a:lnTo>
                  <a:lnTo>
                    <a:pt x="1035" y="69"/>
                  </a:lnTo>
                  <a:lnTo>
                    <a:pt x="1018" y="79"/>
                  </a:lnTo>
                  <a:lnTo>
                    <a:pt x="990" y="111"/>
                  </a:lnTo>
                  <a:lnTo>
                    <a:pt x="964" y="169"/>
                  </a:lnTo>
                  <a:lnTo>
                    <a:pt x="936" y="258"/>
                  </a:lnTo>
                  <a:lnTo>
                    <a:pt x="906" y="410"/>
                  </a:lnTo>
                  <a:lnTo>
                    <a:pt x="876" y="643"/>
                  </a:lnTo>
                  <a:lnTo>
                    <a:pt x="846" y="991"/>
                  </a:lnTo>
                  <a:lnTo>
                    <a:pt x="816" y="1507"/>
                  </a:lnTo>
                  <a:lnTo>
                    <a:pt x="813" y="1519"/>
                  </a:lnTo>
                  <a:lnTo>
                    <a:pt x="807" y="1531"/>
                  </a:lnTo>
                  <a:lnTo>
                    <a:pt x="795" y="1537"/>
                  </a:lnTo>
                  <a:lnTo>
                    <a:pt x="783" y="1541"/>
                  </a:lnTo>
                  <a:lnTo>
                    <a:pt x="0" y="1541"/>
                  </a:lnTo>
                  <a:lnTo>
                    <a:pt x="0" y="1475"/>
                  </a:lnTo>
                  <a:lnTo>
                    <a:pt x="753" y="1475"/>
                  </a:lnTo>
                  <a:lnTo>
                    <a:pt x="781" y="991"/>
                  </a:lnTo>
                  <a:lnTo>
                    <a:pt x="811" y="643"/>
                  </a:lnTo>
                  <a:lnTo>
                    <a:pt x="840" y="410"/>
                  </a:lnTo>
                  <a:lnTo>
                    <a:pt x="870" y="254"/>
                  </a:lnTo>
                  <a:lnTo>
                    <a:pt x="872" y="243"/>
                  </a:lnTo>
                  <a:lnTo>
                    <a:pt x="904" y="143"/>
                  </a:lnTo>
                  <a:lnTo>
                    <a:pt x="934" y="79"/>
                  </a:lnTo>
                  <a:lnTo>
                    <a:pt x="942" y="69"/>
                  </a:lnTo>
                  <a:lnTo>
                    <a:pt x="972" y="33"/>
                  </a:lnTo>
                  <a:lnTo>
                    <a:pt x="982" y="25"/>
                  </a:lnTo>
                  <a:lnTo>
                    <a:pt x="1012" y="8"/>
                  </a:lnTo>
                  <a:lnTo>
                    <a:pt x="1024" y="6"/>
                  </a:lnTo>
                  <a:lnTo>
                    <a:pt x="1053"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b="1"/>
            </a:p>
          </p:txBody>
        </p:sp>
        <p:sp>
          <p:nvSpPr>
            <p:cNvPr id="35922" name="TextBox 35921"/>
            <p:cNvSpPr txBox="1"/>
            <p:nvPr/>
          </p:nvSpPr>
          <p:spPr>
            <a:xfrm>
              <a:off x="4621912" y="3401497"/>
              <a:ext cx="659155" cy="369332"/>
            </a:xfrm>
            <a:prstGeom prst="rect">
              <a:avLst/>
            </a:prstGeom>
            <a:noFill/>
          </p:spPr>
          <p:txBody>
            <a:bodyPr wrap="none" rtlCol="0">
              <a:spAutoFit/>
            </a:bodyPr>
            <a:lstStyle/>
            <a:p>
              <a:r>
                <a:rPr lang="en-US" b="1" dirty="0" smtClean="0">
                  <a:solidFill>
                    <a:srgbClr val="3333B2"/>
                  </a:solidFill>
                </a:rPr>
                <a:t>Fast</a:t>
              </a:r>
              <a:endParaRPr lang="en-US" b="1" dirty="0">
                <a:solidFill>
                  <a:srgbClr val="3333B2"/>
                </a:solidFill>
              </a:endParaRPr>
            </a:p>
          </p:txBody>
        </p:sp>
      </p:grpSp>
      <p:grpSp>
        <p:nvGrpSpPr>
          <p:cNvPr id="35924" name="Group 35923"/>
          <p:cNvGrpSpPr/>
          <p:nvPr/>
        </p:nvGrpSpPr>
        <p:grpSpPr>
          <a:xfrm>
            <a:off x="1816100" y="2289175"/>
            <a:ext cx="3647278" cy="1579563"/>
            <a:chOff x="1816100" y="2289175"/>
            <a:chExt cx="3647278" cy="1579563"/>
          </a:xfrm>
        </p:grpSpPr>
        <p:sp>
          <p:nvSpPr>
            <p:cNvPr id="15" name="Freeform 10"/>
            <p:cNvSpPr>
              <a:spLocks/>
            </p:cNvSpPr>
            <p:nvPr/>
          </p:nvSpPr>
          <p:spPr bwMode="auto">
            <a:xfrm>
              <a:off x="1816100" y="2289175"/>
              <a:ext cx="3624262" cy="1579563"/>
            </a:xfrm>
            <a:custGeom>
              <a:avLst/>
              <a:gdLst>
                <a:gd name="T0" fmla="*/ 4565 w 4565"/>
                <a:gd name="T1" fmla="*/ 61 h 1989"/>
                <a:gd name="T2" fmla="*/ 4297 w 4565"/>
                <a:gd name="T3" fmla="*/ 159 h 1989"/>
                <a:gd name="T4" fmla="*/ 3877 w 4565"/>
                <a:gd name="T5" fmla="*/ 340 h 1989"/>
                <a:gd name="T6" fmla="*/ 3516 w 4565"/>
                <a:gd name="T7" fmla="*/ 535 h 1989"/>
                <a:gd name="T8" fmla="*/ 3405 w 4565"/>
                <a:gd name="T9" fmla="*/ 607 h 1989"/>
                <a:gd name="T10" fmla="*/ 3255 w 4565"/>
                <a:gd name="T11" fmla="*/ 730 h 1989"/>
                <a:gd name="T12" fmla="*/ 3210 w 4565"/>
                <a:gd name="T13" fmla="*/ 784 h 1989"/>
                <a:gd name="T14" fmla="*/ 3126 w 4565"/>
                <a:gd name="T15" fmla="*/ 937 h 1989"/>
                <a:gd name="T16" fmla="*/ 3066 w 4565"/>
                <a:gd name="T17" fmla="*/ 1144 h 1989"/>
                <a:gd name="T18" fmla="*/ 3048 w 4565"/>
                <a:gd name="T19" fmla="*/ 1160 h 1989"/>
                <a:gd name="T20" fmla="*/ 3024 w 4565"/>
                <a:gd name="T21" fmla="*/ 1160 h 1989"/>
                <a:gd name="T22" fmla="*/ 2740 w 4565"/>
                <a:gd name="T23" fmla="*/ 1017 h 1989"/>
                <a:gd name="T24" fmla="*/ 2608 w 4565"/>
                <a:gd name="T25" fmla="*/ 941 h 1989"/>
                <a:gd name="T26" fmla="*/ 2459 w 4565"/>
                <a:gd name="T27" fmla="*/ 828 h 1989"/>
                <a:gd name="T28" fmla="*/ 2367 w 4565"/>
                <a:gd name="T29" fmla="*/ 712 h 1989"/>
                <a:gd name="T30" fmla="*/ 2316 w 4565"/>
                <a:gd name="T31" fmla="*/ 609 h 1989"/>
                <a:gd name="T32" fmla="*/ 2264 w 4565"/>
                <a:gd name="T33" fmla="*/ 442 h 1989"/>
                <a:gd name="T34" fmla="*/ 2013 w 4565"/>
                <a:gd name="T35" fmla="*/ 587 h 1989"/>
                <a:gd name="T36" fmla="*/ 1844 w 4565"/>
                <a:gd name="T37" fmla="*/ 698 h 1989"/>
                <a:gd name="T38" fmla="*/ 1513 w 4565"/>
                <a:gd name="T39" fmla="*/ 949 h 1989"/>
                <a:gd name="T40" fmla="*/ 1213 w 4565"/>
                <a:gd name="T41" fmla="*/ 1224 h 1989"/>
                <a:gd name="T42" fmla="*/ 1032 w 4565"/>
                <a:gd name="T43" fmla="*/ 1427 h 1989"/>
                <a:gd name="T44" fmla="*/ 932 w 4565"/>
                <a:gd name="T45" fmla="*/ 1587 h 1989"/>
                <a:gd name="T46" fmla="*/ 842 w 4565"/>
                <a:gd name="T47" fmla="*/ 1835 h 1989"/>
                <a:gd name="T48" fmla="*/ 807 w 4565"/>
                <a:gd name="T49" fmla="*/ 1979 h 1989"/>
                <a:gd name="T50" fmla="*/ 783 w 4565"/>
                <a:gd name="T51" fmla="*/ 1989 h 1989"/>
                <a:gd name="T52" fmla="*/ 0 w 4565"/>
                <a:gd name="T53" fmla="*/ 1923 h 1989"/>
                <a:gd name="T54" fmla="*/ 783 w 4565"/>
                <a:gd name="T55" fmla="*/ 1810 h 1989"/>
                <a:gd name="T56" fmla="*/ 872 w 4565"/>
                <a:gd name="T57" fmla="*/ 1561 h 1989"/>
                <a:gd name="T58" fmla="*/ 926 w 4565"/>
                <a:gd name="T59" fmla="*/ 1469 h 1989"/>
                <a:gd name="T60" fmla="*/ 1061 w 4565"/>
                <a:gd name="T61" fmla="*/ 1290 h 1989"/>
                <a:gd name="T62" fmla="*/ 1302 w 4565"/>
                <a:gd name="T63" fmla="*/ 1049 h 1989"/>
                <a:gd name="T64" fmla="*/ 1633 w 4565"/>
                <a:gd name="T65" fmla="*/ 772 h 1989"/>
                <a:gd name="T66" fmla="*/ 1808 w 4565"/>
                <a:gd name="T67" fmla="*/ 645 h 1989"/>
                <a:gd name="T68" fmla="*/ 2168 w 4565"/>
                <a:gd name="T69" fmla="*/ 420 h 1989"/>
                <a:gd name="T70" fmla="*/ 2286 w 4565"/>
                <a:gd name="T71" fmla="*/ 360 h 1989"/>
                <a:gd name="T72" fmla="*/ 2310 w 4565"/>
                <a:gd name="T73" fmla="*/ 368 h 1989"/>
                <a:gd name="T74" fmla="*/ 2346 w 4565"/>
                <a:gd name="T75" fmla="*/ 497 h 1989"/>
                <a:gd name="T76" fmla="*/ 2417 w 4565"/>
                <a:gd name="T77" fmla="*/ 673 h 1989"/>
                <a:gd name="T78" fmla="*/ 2505 w 4565"/>
                <a:gd name="T79" fmla="*/ 782 h 1989"/>
                <a:gd name="T80" fmla="*/ 2644 w 4565"/>
                <a:gd name="T81" fmla="*/ 888 h 1989"/>
                <a:gd name="T82" fmla="*/ 2766 w 4565"/>
                <a:gd name="T83" fmla="*/ 957 h 1989"/>
                <a:gd name="T84" fmla="*/ 3014 w 4565"/>
                <a:gd name="T85" fmla="*/ 1085 h 1989"/>
                <a:gd name="T86" fmla="*/ 3066 w 4565"/>
                <a:gd name="T87" fmla="*/ 912 h 1989"/>
                <a:gd name="T88" fmla="*/ 3156 w 4565"/>
                <a:gd name="T89" fmla="*/ 748 h 1989"/>
                <a:gd name="T90" fmla="*/ 3210 w 4565"/>
                <a:gd name="T91" fmla="*/ 685 h 1989"/>
                <a:gd name="T92" fmla="*/ 3359 w 4565"/>
                <a:gd name="T93" fmla="*/ 561 h 1989"/>
                <a:gd name="T94" fmla="*/ 3490 w 4565"/>
                <a:gd name="T95" fmla="*/ 475 h 1989"/>
                <a:gd name="T96" fmla="*/ 3851 w 4565"/>
                <a:gd name="T97" fmla="*/ 280 h 1989"/>
                <a:gd name="T98" fmla="*/ 4271 w 4565"/>
                <a:gd name="T99" fmla="*/ 99 h 1989"/>
                <a:gd name="T100" fmla="*/ 4541 w 4565"/>
                <a:gd name="T101" fmla="*/ 0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65" h="1989">
                  <a:moveTo>
                    <a:pt x="4541" y="0"/>
                  </a:moveTo>
                  <a:lnTo>
                    <a:pt x="4565" y="61"/>
                  </a:lnTo>
                  <a:lnTo>
                    <a:pt x="4522" y="77"/>
                  </a:lnTo>
                  <a:lnTo>
                    <a:pt x="4297" y="159"/>
                  </a:lnTo>
                  <a:lnTo>
                    <a:pt x="4086" y="245"/>
                  </a:lnTo>
                  <a:lnTo>
                    <a:pt x="3877" y="340"/>
                  </a:lnTo>
                  <a:lnTo>
                    <a:pt x="3681" y="442"/>
                  </a:lnTo>
                  <a:lnTo>
                    <a:pt x="3516" y="535"/>
                  </a:lnTo>
                  <a:lnTo>
                    <a:pt x="3405" y="607"/>
                  </a:lnTo>
                  <a:lnTo>
                    <a:pt x="3405" y="607"/>
                  </a:lnTo>
                  <a:lnTo>
                    <a:pt x="3315" y="675"/>
                  </a:lnTo>
                  <a:lnTo>
                    <a:pt x="3255" y="730"/>
                  </a:lnTo>
                  <a:lnTo>
                    <a:pt x="3210" y="784"/>
                  </a:lnTo>
                  <a:lnTo>
                    <a:pt x="3210" y="784"/>
                  </a:lnTo>
                  <a:lnTo>
                    <a:pt x="3172" y="842"/>
                  </a:lnTo>
                  <a:lnTo>
                    <a:pt x="3126" y="937"/>
                  </a:lnTo>
                  <a:lnTo>
                    <a:pt x="3096" y="1027"/>
                  </a:lnTo>
                  <a:lnTo>
                    <a:pt x="3066" y="1144"/>
                  </a:lnTo>
                  <a:lnTo>
                    <a:pt x="3060" y="1154"/>
                  </a:lnTo>
                  <a:lnTo>
                    <a:pt x="3048" y="1160"/>
                  </a:lnTo>
                  <a:lnTo>
                    <a:pt x="3036" y="1162"/>
                  </a:lnTo>
                  <a:lnTo>
                    <a:pt x="3024" y="1160"/>
                  </a:lnTo>
                  <a:lnTo>
                    <a:pt x="2919" y="1111"/>
                  </a:lnTo>
                  <a:lnTo>
                    <a:pt x="2740" y="1017"/>
                  </a:lnTo>
                  <a:lnTo>
                    <a:pt x="2618" y="947"/>
                  </a:lnTo>
                  <a:lnTo>
                    <a:pt x="2608" y="941"/>
                  </a:lnTo>
                  <a:lnTo>
                    <a:pt x="2519" y="880"/>
                  </a:lnTo>
                  <a:lnTo>
                    <a:pt x="2459" y="828"/>
                  </a:lnTo>
                  <a:lnTo>
                    <a:pt x="2413" y="778"/>
                  </a:lnTo>
                  <a:lnTo>
                    <a:pt x="2367" y="712"/>
                  </a:lnTo>
                  <a:lnTo>
                    <a:pt x="2359" y="702"/>
                  </a:lnTo>
                  <a:lnTo>
                    <a:pt x="2316" y="609"/>
                  </a:lnTo>
                  <a:lnTo>
                    <a:pt x="2286" y="523"/>
                  </a:lnTo>
                  <a:lnTo>
                    <a:pt x="2264" y="442"/>
                  </a:lnTo>
                  <a:lnTo>
                    <a:pt x="2194" y="479"/>
                  </a:lnTo>
                  <a:lnTo>
                    <a:pt x="2013" y="587"/>
                  </a:lnTo>
                  <a:lnTo>
                    <a:pt x="1844" y="698"/>
                  </a:lnTo>
                  <a:lnTo>
                    <a:pt x="1844" y="698"/>
                  </a:lnTo>
                  <a:lnTo>
                    <a:pt x="1679" y="818"/>
                  </a:lnTo>
                  <a:lnTo>
                    <a:pt x="1513" y="949"/>
                  </a:lnTo>
                  <a:lnTo>
                    <a:pt x="1348" y="1095"/>
                  </a:lnTo>
                  <a:lnTo>
                    <a:pt x="1213" y="1224"/>
                  </a:lnTo>
                  <a:lnTo>
                    <a:pt x="1107" y="1336"/>
                  </a:lnTo>
                  <a:lnTo>
                    <a:pt x="1032" y="1427"/>
                  </a:lnTo>
                  <a:lnTo>
                    <a:pt x="974" y="1511"/>
                  </a:lnTo>
                  <a:lnTo>
                    <a:pt x="932" y="1587"/>
                  </a:lnTo>
                  <a:lnTo>
                    <a:pt x="888" y="1692"/>
                  </a:lnTo>
                  <a:lnTo>
                    <a:pt x="842" y="1835"/>
                  </a:lnTo>
                  <a:lnTo>
                    <a:pt x="813" y="1969"/>
                  </a:lnTo>
                  <a:lnTo>
                    <a:pt x="807" y="1979"/>
                  </a:lnTo>
                  <a:lnTo>
                    <a:pt x="795" y="1985"/>
                  </a:lnTo>
                  <a:lnTo>
                    <a:pt x="783" y="1989"/>
                  </a:lnTo>
                  <a:lnTo>
                    <a:pt x="0" y="1989"/>
                  </a:lnTo>
                  <a:lnTo>
                    <a:pt x="0" y="1923"/>
                  </a:lnTo>
                  <a:lnTo>
                    <a:pt x="757" y="1923"/>
                  </a:lnTo>
                  <a:lnTo>
                    <a:pt x="783" y="1810"/>
                  </a:lnTo>
                  <a:lnTo>
                    <a:pt x="828" y="1666"/>
                  </a:lnTo>
                  <a:lnTo>
                    <a:pt x="872" y="1561"/>
                  </a:lnTo>
                  <a:lnTo>
                    <a:pt x="918" y="1479"/>
                  </a:lnTo>
                  <a:lnTo>
                    <a:pt x="926" y="1469"/>
                  </a:lnTo>
                  <a:lnTo>
                    <a:pt x="986" y="1381"/>
                  </a:lnTo>
                  <a:lnTo>
                    <a:pt x="1061" y="1290"/>
                  </a:lnTo>
                  <a:lnTo>
                    <a:pt x="1167" y="1178"/>
                  </a:lnTo>
                  <a:lnTo>
                    <a:pt x="1302" y="1049"/>
                  </a:lnTo>
                  <a:lnTo>
                    <a:pt x="1468" y="904"/>
                  </a:lnTo>
                  <a:lnTo>
                    <a:pt x="1633" y="772"/>
                  </a:lnTo>
                  <a:lnTo>
                    <a:pt x="1798" y="653"/>
                  </a:lnTo>
                  <a:lnTo>
                    <a:pt x="1808" y="645"/>
                  </a:lnTo>
                  <a:lnTo>
                    <a:pt x="1987" y="527"/>
                  </a:lnTo>
                  <a:lnTo>
                    <a:pt x="2168" y="420"/>
                  </a:lnTo>
                  <a:lnTo>
                    <a:pt x="2274" y="362"/>
                  </a:lnTo>
                  <a:lnTo>
                    <a:pt x="2286" y="360"/>
                  </a:lnTo>
                  <a:lnTo>
                    <a:pt x="2298" y="362"/>
                  </a:lnTo>
                  <a:lnTo>
                    <a:pt x="2310" y="368"/>
                  </a:lnTo>
                  <a:lnTo>
                    <a:pt x="2316" y="380"/>
                  </a:lnTo>
                  <a:lnTo>
                    <a:pt x="2346" y="497"/>
                  </a:lnTo>
                  <a:lnTo>
                    <a:pt x="2375" y="583"/>
                  </a:lnTo>
                  <a:lnTo>
                    <a:pt x="2417" y="673"/>
                  </a:lnTo>
                  <a:lnTo>
                    <a:pt x="2459" y="732"/>
                  </a:lnTo>
                  <a:lnTo>
                    <a:pt x="2505" y="782"/>
                  </a:lnTo>
                  <a:lnTo>
                    <a:pt x="2565" y="834"/>
                  </a:lnTo>
                  <a:lnTo>
                    <a:pt x="2644" y="888"/>
                  </a:lnTo>
                  <a:lnTo>
                    <a:pt x="2644" y="888"/>
                  </a:lnTo>
                  <a:lnTo>
                    <a:pt x="2766" y="957"/>
                  </a:lnTo>
                  <a:lnTo>
                    <a:pt x="2945" y="1051"/>
                  </a:lnTo>
                  <a:lnTo>
                    <a:pt x="3014" y="1085"/>
                  </a:lnTo>
                  <a:lnTo>
                    <a:pt x="3036" y="1001"/>
                  </a:lnTo>
                  <a:lnTo>
                    <a:pt x="3066" y="912"/>
                  </a:lnTo>
                  <a:lnTo>
                    <a:pt x="3112" y="816"/>
                  </a:lnTo>
                  <a:lnTo>
                    <a:pt x="3156" y="748"/>
                  </a:lnTo>
                  <a:lnTo>
                    <a:pt x="3164" y="738"/>
                  </a:lnTo>
                  <a:lnTo>
                    <a:pt x="3210" y="685"/>
                  </a:lnTo>
                  <a:lnTo>
                    <a:pt x="3269" y="629"/>
                  </a:lnTo>
                  <a:lnTo>
                    <a:pt x="3359" y="561"/>
                  </a:lnTo>
                  <a:lnTo>
                    <a:pt x="3369" y="553"/>
                  </a:lnTo>
                  <a:lnTo>
                    <a:pt x="3490" y="475"/>
                  </a:lnTo>
                  <a:lnTo>
                    <a:pt x="3656" y="382"/>
                  </a:lnTo>
                  <a:lnTo>
                    <a:pt x="3851" y="280"/>
                  </a:lnTo>
                  <a:lnTo>
                    <a:pt x="4060" y="185"/>
                  </a:lnTo>
                  <a:lnTo>
                    <a:pt x="4271" y="99"/>
                  </a:lnTo>
                  <a:lnTo>
                    <a:pt x="4496" y="18"/>
                  </a:lnTo>
                  <a:lnTo>
                    <a:pt x="4541"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b="1"/>
            </a:p>
          </p:txBody>
        </p:sp>
        <p:sp>
          <p:nvSpPr>
            <p:cNvPr id="35923" name="TextBox 35922"/>
            <p:cNvSpPr txBox="1"/>
            <p:nvPr/>
          </p:nvSpPr>
          <p:spPr>
            <a:xfrm>
              <a:off x="4740103" y="2656784"/>
              <a:ext cx="723275" cy="369332"/>
            </a:xfrm>
            <a:prstGeom prst="rect">
              <a:avLst/>
            </a:prstGeom>
            <a:noFill/>
          </p:spPr>
          <p:txBody>
            <a:bodyPr wrap="none" rtlCol="0">
              <a:spAutoFit/>
            </a:bodyPr>
            <a:lstStyle/>
            <a:p>
              <a:r>
                <a:rPr lang="en-US" b="1" dirty="0" smtClean="0">
                  <a:solidFill>
                    <a:srgbClr val="00B050"/>
                  </a:solidFill>
                </a:rPr>
                <a:t>Slow</a:t>
              </a:r>
              <a:endParaRPr lang="en-US" b="1" dirty="0">
                <a:solidFill>
                  <a:srgbClr val="00B050"/>
                </a:solidFill>
              </a:endParaRPr>
            </a:p>
          </p:txBody>
        </p:sp>
      </p:grpSp>
      <p:grpSp>
        <p:nvGrpSpPr>
          <p:cNvPr id="35927" name="Group 35926"/>
          <p:cNvGrpSpPr/>
          <p:nvPr/>
        </p:nvGrpSpPr>
        <p:grpSpPr>
          <a:xfrm>
            <a:off x="1816100" y="1797050"/>
            <a:ext cx="3653732" cy="2071688"/>
            <a:chOff x="1816100" y="1797050"/>
            <a:chExt cx="3653732" cy="2071688"/>
          </a:xfrm>
        </p:grpSpPr>
        <p:sp>
          <p:nvSpPr>
            <p:cNvPr id="13" name="Freeform 8"/>
            <p:cNvSpPr>
              <a:spLocks/>
            </p:cNvSpPr>
            <p:nvPr/>
          </p:nvSpPr>
          <p:spPr bwMode="auto">
            <a:xfrm>
              <a:off x="1816100" y="1797050"/>
              <a:ext cx="3619500" cy="2071688"/>
            </a:xfrm>
            <a:custGeom>
              <a:avLst/>
              <a:gdLst>
                <a:gd name="T0" fmla="*/ 4358 w 4559"/>
                <a:gd name="T1" fmla="*/ 88 h 2611"/>
                <a:gd name="T2" fmla="*/ 3546 w 4559"/>
                <a:gd name="T3" fmla="*/ 203 h 2611"/>
                <a:gd name="T4" fmla="*/ 3411 w 4559"/>
                <a:gd name="T5" fmla="*/ 247 h 2611"/>
                <a:gd name="T6" fmla="*/ 3331 w 4559"/>
                <a:gd name="T7" fmla="*/ 309 h 2611"/>
                <a:gd name="T8" fmla="*/ 3245 w 4559"/>
                <a:gd name="T9" fmla="*/ 470 h 2611"/>
                <a:gd name="T10" fmla="*/ 3190 w 4559"/>
                <a:gd name="T11" fmla="*/ 717 h 2611"/>
                <a:gd name="T12" fmla="*/ 3100 w 4559"/>
                <a:gd name="T13" fmla="*/ 1693 h 2611"/>
                <a:gd name="T14" fmla="*/ 3060 w 4559"/>
                <a:gd name="T15" fmla="*/ 2358 h 2611"/>
                <a:gd name="T16" fmla="*/ 2947 w 4559"/>
                <a:gd name="T17" fmla="*/ 2356 h 2611"/>
                <a:gd name="T18" fmla="*/ 2694 w 4559"/>
                <a:gd name="T19" fmla="*/ 2302 h 2611"/>
                <a:gd name="T20" fmla="*/ 2578 w 4559"/>
                <a:gd name="T21" fmla="*/ 2248 h 2611"/>
                <a:gd name="T22" fmla="*/ 2495 w 4559"/>
                <a:gd name="T23" fmla="*/ 2159 h 2611"/>
                <a:gd name="T24" fmla="*/ 2405 w 4559"/>
                <a:gd name="T25" fmla="*/ 1922 h 2611"/>
                <a:gd name="T26" fmla="*/ 2344 w 4559"/>
                <a:gd name="T27" fmla="*/ 1540 h 2611"/>
                <a:gd name="T28" fmla="*/ 2256 w 4559"/>
                <a:gd name="T29" fmla="*/ 180 h 2611"/>
                <a:gd name="T30" fmla="*/ 1834 w 4559"/>
                <a:gd name="T31" fmla="*/ 253 h 2611"/>
                <a:gd name="T32" fmla="*/ 1262 w 4559"/>
                <a:gd name="T33" fmla="*/ 397 h 2611"/>
                <a:gd name="T34" fmla="*/ 1137 w 4559"/>
                <a:gd name="T35" fmla="*/ 460 h 2611"/>
                <a:gd name="T36" fmla="*/ 1024 w 4559"/>
                <a:gd name="T37" fmla="*/ 610 h 2611"/>
                <a:gd name="T38" fmla="*/ 968 w 4559"/>
                <a:gd name="T39" fmla="*/ 787 h 2611"/>
                <a:gd name="T40" fmla="*/ 876 w 4559"/>
                <a:gd name="T41" fmla="*/ 1480 h 2611"/>
                <a:gd name="T42" fmla="*/ 813 w 4559"/>
                <a:gd name="T43" fmla="*/ 2589 h 2611"/>
                <a:gd name="T44" fmla="*/ 783 w 4559"/>
                <a:gd name="T45" fmla="*/ 2611 h 2611"/>
                <a:gd name="T46" fmla="*/ 753 w 4559"/>
                <a:gd name="T47" fmla="*/ 2545 h 2611"/>
                <a:gd name="T48" fmla="*/ 840 w 4559"/>
                <a:gd name="T49" fmla="*/ 1163 h 2611"/>
                <a:gd name="T50" fmla="*/ 904 w 4559"/>
                <a:gd name="T51" fmla="*/ 775 h 2611"/>
                <a:gd name="T52" fmla="*/ 994 w 4559"/>
                <a:gd name="T53" fmla="*/ 524 h 2611"/>
                <a:gd name="T54" fmla="*/ 1091 w 4559"/>
                <a:gd name="T55" fmla="*/ 415 h 2611"/>
                <a:gd name="T56" fmla="*/ 1237 w 4559"/>
                <a:gd name="T57" fmla="*/ 337 h 2611"/>
                <a:gd name="T58" fmla="*/ 1822 w 4559"/>
                <a:gd name="T59" fmla="*/ 192 h 2611"/>
                <a:gd name="T60" fmla="*/ 2286 w 4559"/>
                <a:gd name="T61" fmla="*/ 108 h 2611"/>
                <a:gd name="T62" fmla="*/ 2316 w 4559"/>
                <a:gd name="T63" fmla="*/ 128 h 2611"/>
                <a:gd name="T64" fmla="*/ 2379 w 4559"/>
                <a:gd name="T65" fmla="*/ 1227 h 2611"/>
                <a:gd name="T66" fmla="*/ 2469 w 4559"/>
                <a:gd name="T67" fmla="*/ 1908 h 2611"/>
                <a:gd name="T68" fmla="*/ 2525 w 4559"/>
                <a:gd name="T69" fmla="*/ 2079 h 2611"/>
                <a:gd name="T70" fmla="*/ 2616 w 4559"/>
                <a:gd name="T71" fmla="*/ 2197 h 2611"/>
                <a:gd name="T72" fmla="*/ 2809 w 4559"/>
                <a:gd name="T73" fmla="*/ 2266 h 2611"/>
                <a:gd name="T74" fmla="*/ 3006 w 4559"/>
                <a:gd name="T75" fmla="*/ 2298 h 2611"/>
                <a:gd name="T76" fmla="*/ 3094 w 4559"/>
                <a:gd name="T77" fmla="*/ 934 h 2611"/>
                <a:gd name="T78" fmla="*/ 3156 w 4559"/>
                <a:gd name="T79" fmla="*/ 552 h 2611"/>
                <a:gd name="T80" fmla="*/ 3247 w 4559"/>
                <a:gd name="T81" fmla="*/ 313 h 2611"/>
                <a:gd name="T82" fmla="*/ 3329 w 4559"/>
                <a:gd name="T83" fmla="*/ 223 h 2611"/>
                <a:gd name="T84" fmla="*/ 3444 w 4559"/>
                <a:gd name="T85" fmla="*/ 164 h 2611"/>
                <a:gd name="T86" fmla="*/ 3697 w 4559"/>
                <a:gd name="T87" fmla="*/ 110 h 2611"/>
                <a:gd name="T88" fmla="*/ 4553 w 4559"/>
                <a:gd name="T89" fmla="*/ 0 h 2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59" h="2611">
                  <a:moveTo>
                    <a:pt x="4553" y="0"/>
                  </a:moveTo>
                  <a:lnTo>
                    <a:pt x="4559" y="64"/>
                  </a:lnTo>
                  <a:lnTo>
                    <a:pt x="4358" y="88"/>
                  </a:lnTo>
                  <a:lnTo>
                    <a:pt x="3982" y="134"/>
                  </a:lnTo>
                  <a:lnTo>
                    <a:pt x="3697" y="176"/>
                  </a:lnTo>
                  <a:lnTo>
                    <a:pt x="3546" y="203"/>
                  </a:lnTo>
                  <a:lnTo>
                    <a:pt x="3546" y="203"/>
                  </a:lnTo>
                  <a:lnTo>
                    <a:pt x="3470" y="223"/>
                  </a:lnTo>
                  <a:lnTo>
                    <a:pt x="3411" y="247"/>
                  </a:lnTo>
                  <a:lnTo>
                    <a:pt x="3375" y="269"/>
                  </a:lnTo>
                  <a:lnTo>
                    <a:pt x="3375" y="269"/>
                  </a:lnTo>
                  <a:lnTo>
                    <a:pt x="3331" y="309"/>
                  </a:lnTo>
                  <a:lnTo>
                    <a:pt x="3303" y="347"/>
                  </a:lnTo>
                  <a:lnTo>
                    <a:pt x="3275" y="395"/>
                  </a:lnTo>
                  <a:lnTo>
                    <a:pt x="3245" y="470"/>
                  </a:lnTo>
                  <a:lnTo>
                    <a:pt x="3220" y="564"/>
                  </a:lnTo>
                  <a:lnTo>
                    <a:pt x="3220" y="564"/>
                  </a:lnTo>
                  <a:lnTo>
                    <a:pt x="3190" y="717"/>
                  </a:lnTo>
                  <a:lnTo>
                    <a:pt x="3160" y="934"/>
                  </a:lnTo>
                  <a:lnTo>
                    <a:pt x="3130" y="1245"/>
                  </a:lnTo>
                  <a:lnTo>
                    <a:pt x="3100" y="1693"/>
                  </a:lnTo>
                  <a:lnTo>
                    <a:pt x="3070" y="2334"/>
                  </a:lnTo>
                  <a:lnTo>
                    <a:pt x="3066" y="2346"/>
                  </a:lnTo>
                  <a:lnTo>
                    <a:pt x="3060" y="2358"/>
                  </a:lnTo>
                  <a:lnTo>
                    <a:pt x="3048" y="2364"/>
                  </a:lnTo>
                  <a:lnTo>
                    <a:pt x="3036" y="2368"/>
                  </a:lnTo>
                  <a:lnTo>
                    <a:pt x="2947" y="2356"/>
                  </a:lnTo>
                  <a:lnTo>
                    <a:pt x="2795" y="2330"/>
                  </a:lnTo>
                  <a:lnTo>
                    <a:pt x="2784" y="2326"/>
                  </a:lnTo>
                  <a:lnTo>
                    <a:pt x="2694" y="2302"/>
                  </a:lnTo>
                  <a:lnTo>
                    <a:pt x="2634" y="2280"/>
                  </a:lnTo>
                  <a:lnTo>
                    <a:pt x="2588" y="2254"/>
                  </a:lnTo>
                  <a:lnTo>
                    <a:pt x="2578" y="2248"/>
                  </a:lnTo>
                  <a:lnTo>
                    <a:pt x="2533" y="2209"/>
                  </a:lnTo>
                  <a:lnTo>
                    <a:pt x="2503" y="2169"/>
                  </a:lnTo>
                  <a:lnTo>
                    <a:pt x="2495" y="2159"/>
                  </a:lnTo>
                  <a:lnTo>
                    <a:pt x="2465" y="2105"/>
                  </a:lnTo>
                  <a:lnTo>
                    <a:pt x="2435" y="2029"/>
                  </a:lnTo>
                  <a:lnTo>
                    <a:pt x="2405" y="1922"/>
                  </a:lnTo>
                  <a:lnTo>
                    <a:pt x="2403" y="1908"/>
                  </a:lnTo>
                  <a:lnTo>
                    <a:pt x="2373" y="1757"/>
                  </a:lnTo>
                  <a:lnTo>
                    <a:pt x="2344" y="1540"/>
                  </a:lnTo>
                  <a:lnTo>
                    <a:pt x="2314" y="1227"/>
                  </a:lnTo>
                  <a:lnTo>
                    <a:pt x="2284" y="781"/>
                  </a:lnTo>
                  <a:lnTo>
                    <a:pt x="2256" y="180"/>
                  </a:lnTo>
                  <a:lnTo>
                    <a:pt x="2134" y="199"/>
                  </a:lnTo>
                  <a:lnTo>
                    <a:pt x="1834" y="255"/>
                  </a:lnTo>
                  <a:lnTo>
                    <a:pt x="1834" y="253"/>
                  </a:lnTo>
                  <a:lnTo>
                    <a:pt x="1577" y="309"/>
                  </a:lnTo>
                  <a:lnTo>
                    <a:pt x="1382" y="359"/>
                  </a:lnTo>
                  <a:lnTo>
                    <a:pt x="1262" y="397"/>
                  </a:lnTo>
                  <a:lnTo>
                    <a:pt x="1187" y="428"/>
                  </a:lnTo>
                  <a:lnTo>
                    <a:pt x="1137" y="460"/>
                  </a:lnTo>
                  <a:lnTo>
                    <a:pt x="1137" y="460"/>
                  </a:lnTo>
                  <a:lnTo>
                    <a:pt x="1091" y="500"/>
                  </a:lnTo>
                  <a:lnTo>
                    <a:pt x="1051" y="556"/>
                  </a:lnTo>
                  <a:lnTo>
                    <a:pt x="1024" y="610"/>
                  </a:lnTo>
                  <a:lnTo>
                    <a:pt x="994" y="689"/>
                  </a:lnTo>
                  <a:lnTo>
                    <a:pt x="968" y="787"/>
                  </a:lnTo>
                  <a:lnTo>
                    <a:pt x="968" y="787"/>
                  </a:lnTo>
                  <a:lnTo>
                    <a:pt x="936" y="942"/>
                  </a:lnTo>
                  <a:lnTo>
                    <a:pt x="906" y="1163"/>
                  </a:lnTo>
                  <a:lnTo>
                    <a:pt x="876" y="1480"/>
                  </a:lnTo>
                  <a:lnTo>
                    <a:pt x="846" y="1930"/>
                  </a:lnTo>
                  <a:lnTo>
                    <a:pt x="816" y="2577"/>
                  </a:lnTo>
                  <a:lnTo>
                    <a:pt x="813" y="2589"/>
                  </a:lnTo>
                  <a:lnTo>
                    <a:pt x="807" y="2601"/>
                  </a:lnTo>
                  <a:lnTo>
                    <a:pt x="795" y="2607"/>
                  </a:lnTo>
                  <a:lnTo>
                    <a:pt x="783" y="2611"/>
                  </a:lnTo>
                  <a:lnTo>
                    <a:pt x="0" y="2611"/>
                  </a:lnTo>
                  <a:lnTo>
                    <a:pt x="0" y="2545"/>
                  </a:lnTo>
                  <a:lnTo>
                    <a:pt x="753" y="2545"/>
                  </a:lnTo>
                  <a:lnTo>
                    <a:pt x="781" y="1930"/>
                  </a:lnTo>
                  <a:lnTo>
                    <a:pt x="811" y="1480"/>
                  </a:lnTo>
                  <a:lnTo>
                    <a:pt x="840" y="1163"/>
                  </a:lnTo>
                  <a:lnTo>
                    <a:pt x="870" y="942"/>
                  </a:lnTo>
                  <a:lnTo>
                    <a:pt x="902" y="787"/>
                  </a:lnTo>
                  <a:lnTo>
                    <a:pt x="904" y="775"/>
                  </a:lnTo>
                  <a:lnTo>
                    <a:pt x="934" y="663"/>
                  </a:lnTo>
                  <a:lnTo>
                    <a:pt x="964" y="584"/>
                  </a:lnTo>
                  <a:lnTo>
                    <a:pt x="994" y="524"/>
                  </a:lnTo>
                  <a:lnTo>
                    <a:pt x="1002" y="514"/>
                  </a:lnTo>
                  <a:lnTo>
                    <a:pt x="1045" y="454"/>
                  </a:lnTo>
                  <a:lnTo>
                    <a:pt x="1091" y="415"/>
                  </a:lnTo>
                  <a:lnTo>
                    <a:pt x="1101" y="407"/>
                  </a:lnTo>
                  <a:lnTo>
                    <a:pt x="1161" y="369"/>
                  </a:lnTo>
                  <a:lnTo>
                    <a:pt x="1237" y="337"/>
                  </a:lnTo>
                  <a:lnTo>
                    <a:pt x="1356" y="299"/>
                  </a:lnTo>
                  <a:lnTo>
                    <a:pt x="1551" y="249"/>
                  </a:lnTo>
                  <a:lnTo>
                    <a:pt x="1822" y="192"/>
                  </a:lnTo>
                  <a:lnTo>
                    <a:pt x="1834" y="190"/>
                  </a:lnTo>
                  <a:lnTo>
                    <a:pt x="2134" y="134"/>
                  </a:lnTo>
                  <a:lnTo>
                    <a:pt x="2286" y="108"/>
                  </a:lnTo>
                  <a:lnTo>
                    <a:pt x="2298" y="110"/>
                  </a:lnTo>
                  <a:lnTo>
                    <a:pt x="2310" y="116"/>
                  </a:lnTo>
                  <a:lnTo>
                    <a:pt x="2316" y="128"/>
                  </a:lnTo>
                  <a:lnTo>
                    <a:pt x="2320" y="140"/>
                  </a:lnTo>
                  <a:lnTo>
                    <a:pt x="2349" y="781"/>
                  </a:lnTo>
                  <a:lnTo>
                    <a:pt x="2379" y="1227"/>
                  </a:lnTo>
                  <a:lnTo>
                    <a:pt x="2409" y="1540"/>
                  </a:lnTo>
                  <a:lnTo>
                    <a:pt x="2439" y="1757"/>
                  </a:lnTo>
                  <a:lnTo>
                    <a:pt x="2469" y="1908"/>
                  </a:lnTo>
                  <a:lnTo>
                    <a:pt x="2469" y="1908"/>
                  </a:lnTo>
                  <a:lnTo>
                    <a:pt x="2495" y="2003"/>
                  </a:lnTo>
                  <a:lnTo>
                    <a:pt x="2525" y="2079"/>
                  </a:lnTo>
                  <a:lnTo>
                    <a:pt x="2551" y="2125"/>
                  </a:lnTo>
                  <a:lnTo>
                    <a:pt x="2578" y="2163"/>
                  </a:lnTo>
                  <a:lnTo>
                    <a:pt x="2616" y="2197"/>
                  </a:lnTo>
                  <a:lnTo>
                    <a:pt x="2660" y="2220"/>
                  </a:lnTo>
                  <a:lnTo>
                    <a:pt x="2720" y="2242"/>
                  </a:lnTo>
                  <a:lnTo>
                    <a:pt x="2809" y="2266"/>
                  </a:lnTo>
                  <a:lnTo>
                    <a:pt x="2809" y="2266"/>
                  </a:lnTo>
                  <a:lnTo>
                    <a:pt x="2947" y="2290"/>
                  </a:lnTo>
                  <a:lnTo>
                    <a:pt x="3006" y="2298"/>
                  </a:lnTo>
                  <a:lnTo>
                    <a:pt x="3034" y="1693"/>
                  </a:lnTo>
                  <a:lnTo>
                    <a:pt x="3064" y="1245"/>
                  </a:lnTo>
                  <a:lnTo>
                    <a:pt x="3094" y="934"/>
                  </a:lnTo>
                  <a:lnTo>
                    <a:pt x="3124" y="717"/>
                  </a:lnTo>
                  <a:lnTo>
                    <a:pt x="3154" y="564"/>
                  </a:lnTo>
                  <a:lnTo>
                    <a:pt x="3156" y="552"/>
                  </a:lnTo>
                  <a:lnTo>
                    <a:pt x="3186" y="444"/>
                  </a:lnTo>
                  <a:lnTo>
                    <a:pt x="3216" y="369"/>
                  </a:lnTo>
                  <a:lnTo>
                    <a:pt x="3247" y="313"/>
                  </a:lnTo>
                  <a:lnTo>
                    <a:pt x="3255" y="303"/>
                  </a:lnTo>
                  <a:lnTo>
                    <a:pt x="3285" y="263"/>
                  </a:lnTo>
                  <a:lnTo>
                    <a:pt x="3329" y="223"/>
                  </a:lnTo>
                  <a:lnTo>
                    <a:pt x="3339" y="215"/>
                  </a:lnTo>
                  <a:lnTo>
                    <a:pt x="3385" y="188"/>
                  </a:lnTo>
                  <a:lnTo>
                    <a:pt x="3444" y="164"/>
                  </a:lnTo>
                  <a:lnTo>
                    <a:pt x="3534" y="140"/>
                  </a:lnTo>
                  <a:lnTo>
                    <a:pt x="3546" y="138"/>
                  </a:lnTo>
                  <a:lnTo>
                    <a:pt x="3697" y="110"/>
                  </a:lnTo>
                  <a:lnTo>
                    <a:pt x="3982" y="68"/>
                  </a:lnTo>
                  <a:lnTo>
                    <a:pt x="4358" y="22"/>
                  </a:lnTo>
                  <a:lnTo>
                    <a:pt x="4553"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b="1"/>
            </a:p>
          </p:txBody>
        </p:sp>
        <p:sp>
          <p:nvSpPr>
            <p:cNvPr id="35926" name="TextBox 35925"/>
            <p:cNvSpPr txBox="1"/>
            <p:nvPr/>
          </p:nvSpPr>
          <p:spPr>
            <a:xfrm>
              <a:off x="4528549" y="1907518"/>
              <a:ext cx="941283" cy="369332"/>
            </a:xfrm>
            <a:prstGeom prst="rect">
              <a:avLst/>
            </a:prstGeom>
            <a:noFill/>
          </p:spPr>
          <p:txBody>
            <a:bodyPr wrap="none" rtlCol="0">
              <a:spAutoFit/>
            </a:bodyPr>
            <a:lstStyle/>
            <a:p>
              <a:r>
                <a:rPr lang="en-US" b="1" dirty="0" smtClean="0">
                  <a:solidFill>
                    <a:srgbClr val="FF0000"/>
                  </a:solidFill>
                </a:rPr>
                <a:t>Output</a:t>
              </a:r>
              <a:endParaRPr lang="en-US" b="1" dirty="0">
                <a:solidFill>
                  <a:srgbClr val="FF0000"/>
                </a:solidFill>
              </a:endParaRPr>
            </a:p>
          </p:txBody>
        </p:sp>
      </p:grpSp>
      <p:sp>
        <p:nvSpPr>
          <p:cNvPr id="35930" name="TextBox 35929"/>
          <p:cNvSpPr txBox="1"/>
          <p:nvPr/>
        </p:nvSpPr>
        <p:spPr>
          <a:xfrm>
            <a:off x="5902447" y="3911743"/>
            <a:ext cx="3012953" cy="1200329"/>
          </a:xfrm>
          <a:prstGeom prst="rect">
            <a:avLst/>
          </a:prstGeom>
          <a:noFill/>
        </p:spPr>
        <p:txBody>
          <a:bodyPr wrap="square" rtlCol="0">
            <a:spAutoFit/>
          </a:bodyPr>
          <a:lstStyle/>
          <a:p>
            <a:pPr algn="ctr"/>
            <a:r>
              <a:rPr lang="en-US" b="1" dirty="0" smtClean="0"/>
              <a:t>Savings is driven by the </a:t>
            </a:r>
            <a:r>
              <a:rPr lang="en-US" b="1" i="1" dirty="0" smtClean="0"/>
              <a:t>slow state</a:t>
            </a:r>
            <a:r>
              <a:rPr lang="en-US" b="1" dirty="0" smtClean="0"/>
              <a:t> which begins the re-learning period with a non-zero value.</a:t>
            </a:r>
            <a:endParaRPr lang="en-US" b="1" dirty="0"/>
          </a:p>
        </p:txBody>
      </p:sp>
    </p:spTree>
    <p:extLst>
      <p:ext uri="{BB962C8B-B14F-4D97-AF65-F5344CB8AC3E}">
        <p14:creationId xmlns:p14="http://schemas.microsoft.com/office/powerpoint/2010/main" val="1035589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5929"/>
                                        </p:tgtEl>
                                        <p:attrNameLst>
                                          <p:attrName>style.visibility</p:attrName>
                                        </p:attrNameLst>
                                      </p:cBhvr>
                                      <p:to>
                                        <p:strVal val="visible"/>
                                      </p:to>
                                    </p:set>
                                    <p:animEffect transition="in" filter="fade">
                                      <p:cBhvr>
                                        <p:cTn id="7" dur="500"/>
                                        <p:tgtEl>
                                          <p:spTgt spid="3592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5925"/>
                                        </p:tgtEl>
                                        <p:attrNameLst>
                                          <p:attrName>style.visibility</p:attrName>
                                        </p:attrNameLst>
                                      </p:cBhvr>
                                      <p:to>
                                        <p:strVal val="visible"/>
                                      </p:to>
                                    </p:set>
                                    <p:animEffect transition="in" filter="fade">
                                      <p:cBhvr>
                                        <p:cTn id="12" dur="500"/>
                                        <p:tgtEl>
                                          <p:spTgt spid="359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5924"/>
                                        </p:tgtEl>
                                        <p:attrNameLst>
                                          <p:attrName>style.visibility</p:attrName>
                                        </p:attrNameLst>
                                      </p:cBhvr>
                                      <p:to>
                                        <p:strVal val="visible"/>
                                      </p:to>
                                    </p:set>
                                    <p:animEffect transition="in" filter="fade">
                                      <p:cBhvr>
                                        <p:cTn id="17" dur="500"/>
                                        <p:tgtEl>
                                          <p:spTgt spid="359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5927"/>
                                        </p:tgtEl>
                                        <p:attrNameLst>
                                          <p:attrName>style.visibility</p:attrName>
                                        </p:attrNameLst>
                                      </p:cBhvr>
                                      <p:to>
                                        <p:strVal val="visible"/>
                                      </p:to>
                                    </p:set>
                                    <p:animEffect transition="in" filter="fade">
                                      <p:cBhvr>
                                        <p:cTn id="22" dur="500"/>
                                        <p:tgtEl>
                                          <p:spTgt spid="35927"/>
                                        </p:tgtEl>
                                      </p:cBhvr>
                                    </p:animEffect>
                                  </p:childTnLst>
                                </p:cTn>
                              </p:par>
                              <p:par>
                                <p:cTn id="23" presetID="10" presetClass="entr" presetSubtype="0" fill="hold" nodeType="withEffect">
                                  <p:stCondLst>
                                    <p:cond delay="0"/>
                                  </p:stCondLst>
                                  <p:childTnLst>
                                    <p:set>
                                      <p:cBhvr>
                                        <p:cTn id="24" dur="1" fill="hold">
                                          <p:stCondLst>
                                            <p:cond delay="0"/>
                                          </p:stCondLst>
                                        </p:cTn>
                                        <p:tgtEl>
                                          <p:spTgt spid="35843"/>
                                        </p:tgtEl>
                                        <p:attrNameLst>
                                          <p:attrName>style.visibility</p:attrName>
                                        </p:attrNameLst>
                                      </p:cBhvr>
                                      <p:to>
                                        <p:strVal val="visible"/>
                                      </p:to>
                                    </p:set>
                                    <p:animEffect transition="in" filter="fade">
                                      <p:cBhvr>
                                        <p:cTn id="25" dur="500"/>
                                        <p:tgtEl>
                                          <p:spTgt spid="3584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5930"/>
                                        </p:tgtEl>
                                        <p:attrNameLst>
                                          <p:attrName>style.visibility</p:attrName>
                                        </p:attrNameLst>
                                      </p:cBhvr>
                                      <p:to>
                                        <p:strVal val="visible"/>
                                      </p:to>
                                    </p:set>
                                    <p:animEffect transition="in" filter="fade">
                                      <p:cBhvr>
                                        <p:cTn id="30" dur="500"/>
                                        <p:tgtEl>
                                          <p:spTgt spid="359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93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Spontaneous recovery of motor memories can be explained by a two-state model</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56</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3290209189"/>
              </p:ext>
            </p:extLst>
          </p:nvPr>
        </p:nvGraphicFramePr>
        <p:xfrm>
          <a:off x="1230765" y="1457325"/>
          <a:ext cx="622300" cy="241300"/>
        </p:xfrm>
        <a:graphic>
          <a:graphicData uri="http://schemas.openxmlformats.org/presentationml/2006/ole">
            <mc:AlternateContent xmlns:mc="http://schemas.openxmlformats.org/markup-compatibility/2006">
              <mc:Choice xmlns:v="urn:schemas-microsoft-com:vml" Requires="v">
                <p:oleObj spid="_x0000_s25049" name="Equation" r:id="rId3" imgW="622080" imgH="241200" progId="Equation.DSMT4">
                  <p:embed/>
                </p:oleObj>
              </mc:Choice>
              <mc:Fallback>
                <p:oleObj name="Equation" r:id="rId3" imgW="622080" imgH="241200" progId="Equation.DSMT4">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0765" y="1457325"/>
                        <a:ext cx="622300"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 name="Object 7"/>
          <p:cNvGraphicFramePr>
            <a:graphicFrameLocks noChangeAspect="1"/>
          </p:cNvGraphicFramePr>
          <p:nvPr>
            <p:extLst>
              <p:ext uri="{D42A27DB-BD31-4B8C-83A1-F6EECF244321}">
                <p14:modId xmlns:p14="http://schemas.microsoft.com/office/powerpoint/2010/main" val="3091502445"/>
              </p:ext>
            </p:extLst>
          </p:nvPr>
        </p:nvGraphicFramePr>
        <p:xfrm>
          <a:off x="1230765" y="1073150"/>
          <a:ext cx="635000" cy="241300"/>
        </p:xfrm>
        <a:graphic>
          <a:graphicData uri="http://schemas.openxmlformats.org/presentationml/2006/ole">
            <mc:AlternateContent xmlns:mc="http://schemas.openxmlformats.org/markup-compatibility/2006">
              <mc:Choice xmlns:v="urn:schemas-microsoft-com:vml" Requires="v">
                <p:oleObj spid="_x0000_s25050" name="Equation" r:id="rId5" imgW="634680" imgH="241200" progId="Equation.DSMT4">
                  <p:embed/>
                </p:oleObj>
              </mc:Choice>
              <mc:Fallback>
                <p:oleObj name="Equation" r:id="rId5" imgW="634680" imgH="241200" progId="Equation.DSMT4">
                  <p:embed/>
                  <p:pic>
                    <p:nvPicPr>
                      <p:cNvPr id="0" name="Object 8"/>
                      <p:cNvPicPr>
                        <a:picLocks noChangeAspect="1" noChangeArrowheads="1"/>
                      </p:cNvPicPr>
                      <p:nvPr/>
                    </p:nvPicPr>
                    <p:blipFill>
                      <a:blip r:embed="rId6"/>
                      <a:srcRect/>
                      <a:stretch>
                        <a:fillRect/>
                      </a:stretch>
                    </p:blipFill>
                    <p:spPr bwMode="auto">
                      <a:xfrm>
                        <a:off x="1230765" y="1073150"/>
                        <a:ext cx="635000"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4203998280"/>
              </p:ext>
            </p:extLst>
          </p:nvPr>
        </p:nvGraphicFramePr>
        <p:xfrm>
          <a:off x="439738" y="1470025"/>
          <a:ext cx="673100" cy="228600"/>
        </p:xfrm>
        <a:graphic>
          <a:graphicData uri="http://schemas.openxmlformats.org/presentationml/2006/ole">
            <mc:AlternateContent xmlns:mc="http://schemas.openxmlformats.org/markup-compatibility/2006">
              <mc:Choice xmlns:v="urn:schemas-microsoft-com:vml" Requires="v">
                <p:oleObj spid="_x0000_s25051" name="Equation" r:id="rId7" imgW="672840" imgH="228600" progId="Equation.DSMT4">
                  <p:embed/>
                </p:oleObj>
              </mc:Choice>
              <mc:Fallback>
                <p:oleObj name="Equation" r:id="rId7" imgW="672840" imgH="228600" progId="Equation.DSMT4">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9738" y="1470025"/>
                        <a:ext cx="6731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2953538063"/>
              </p:ext>
            </p:extLst>
          </p:nvPr>
        </p:nvGraphicFramePr>
        <p:xfrm>
          <a:off x="495300" y="1073150"/>
          <a:ext cx="609600" cy="228600"/>
        </p:xfrm>
        <a:graphic>
          <a:graphicData uri="http://schemas.openxmlformats.org/presentationml/2006/ole">
            <mc:AlternateContent xmlns:mc="http://schemas.openxmlformats.org/markup-compatibility/2006">
              <mc:Choice xmlns:v="urn:schemas-microsoft-com:vml" Requires="v">
                <p:oleObj spid="_x0000_s25052" name="Equation" r:id="rId9" imgW="609480" imgH="228600" progId="Equation.DSMT4">
                  <p:embed/>
                </p:oleObj>
              </mc:Choice>
              <mc:Fallback>
                <p:oleObj name="Equation" r:id="rId9" imgW="609480" imgH="228600" progId="Equation.DSMT4">
                  <p:embed/>
                  <p:pic>
                    <p:nvPicPr>
                      <p:cNvPr id="0" name="Object 6"/>
                      <p:cNvPicPr>
                        <a:picLocks noChangeAspect="1" noChangeArrowheads="1"/>
                      </p:cNvPicPr>
                      <p:nvPr/>
                    </p:nvPicPr>
                    <p:blipFill>
                      <a:blip r:embed="rId10"/>
                      <a:srcRect/>
                      <a:stretch>
                        <a:fillRect/>
                      </a:stretch>
                    </p:blipFill>
                    <p:spPr bwMode="auto">
                      <a:xfrm>
                        <a:off x="495300" y="1073150"/>
                        <a:ext cx="6096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1" name="TextBox 10"/>
          <p:cNvSpPr txBox="1"/>
          <p:nvPr/>
        </p:nvSpPr>
        <p:spPr>
          <a:xfrm>
            <a:off x="7462094" y="6125629"/>
            <a:ext cx="1439818" cy="276999"/>
          </a:xfrm>
          <a:prstGeom prst="rect">
            <a:avLst/>
          </a:prstGeom>
          <a:noFill/>
        </p:spPr>
        <p:txBody>
          <a:bodyPr wrap="none" rtlCol="0">
            <a:spAutoFit/>
          </a:bodyPr>
          <a:lstStyle/>
          <a:p>
            <a:r>
              <a:rPr lang="en-US" sz="1200" dirty="0" smtClean="0"/>
              <a:t>Smith et al. (2006)</a:t>
            </a:r>
            <a:endParaRPr lang="en-US" sz="1200" dirty="0"/>
          </a:p>
        </p:txBody>
      </p:sp>
      <p:grpSp>
        <p:nvGrpSpPr>
          <p:cNvPr id="13" name="Group 12"/>
          <p:cNvGrpSpPr/>
          <p:nvPr/>
        </p:nvGrpSpPr>
        <p:grpSpPr>
          <a:xfrm>
            <a:off x="4572000" y="2238445"/>
            <a:ext cx="4279671" cy="2703340"/>
            <a:chOff x="4572000" y="2238445"/>
            <a:chExt cx="4279671" cy="2703340"/>
          </a:xfrm>
        </p:grpSpPr>
        <p:pic>
          <p:nvPicPr>
            <p:cNvPr id="1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72000" y="2353660"/>
              <a:ext cx="4279671" cy="258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4572000" y="2238445"/>
              <a:ext cx="268835" cy="384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647" name="Group 24646"/>
          <p:cNvGrpSpPr/>
          <p:nvPr/>
        </p:nvGrpSpPr>
        <p:grpSpPr>
          <a:xfrm>
            <a:off x="312738" y="2024063"/>
            <a:ext cx="4217987" cy="3694112"/>
            <a:chOff x="312738" y="2024063"/>
            <a:chExt cx="4217987" cy="3694112"/>
          </a:xfrm>
        </p:grpSpPr>
        <p:grpSp>
          <p:nvGrpSpPr>
            <p:cNvPr id="24644" name="Group 24643"/>
            <p:cNvGrpSpPr/>
            <p:nvPr/>
          </p:nvGrpSpPr>
          <p:grpSpPr>
            <a:xfrm>
              <a:off x="1363663" y="5060950"/>
              <a:ext cx="3167062" cy="657225"/>
              <a:chOff x="1363663" y="5060950"/>
              <a:chExt cx="3167062" cy="657225"/>
            </a:xfrm>
          </p:grpSpPr>
          <p:sp>
            <p:nvSpPr>
              <p:cNvPr id="22" name="Line 264"/>
              <p:cNvSpPr>
                <a:spLocks noChangeShapeType="1"/>
              </p:cNvSpPr>
              <p:nvPr/>
            </p:nvSpPr>
            <p:spPr bwMode="auto">
              <a:xfrm>
                <a:off x="1419225" y="5060950"/>
                <a:ext cx="2940050" cy="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65"/>
              <p:cNvSpPr>
                <a:spLocks noChangeShapeType="1"/>
              </p:cNvSpPr>
              <p:nvPr/>
            </p:nvSpPr>
            <p:spPr bwMode="auto">
              <a:xfrm>
                <a:off x="141922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66"/>
              <p:cNvSpPr>
                <a:spLocks noEditPoints="1"/>
              </p:cNvSpPr>
              <p:nvPr/>
            </p:nvSpPr>
            <p:spPr bwMode="auto">
              <a:xfrm>
                <a:off x="1363663" y="5283200"/>
                <a:ext cx="100012" cy="152400"/>
              </a:xfrm>
              <a:custGeom>
                <a:avLst/>
                <a:gdLst>
                  <a:gd name="T0" fmla="*/ 63 w 126"/>
                  <a:gd name="T1" fmla="*/ 20 h 192"/>
                  <a:gd name="T2" fmla="*/ 51 w 126"/>
                  <a:gd name="T3" fmla="*/ 23 h 192"/>
                  <a:gd name="T4" fmla="*/ 40 w 126"/>
                  <a:gd name="T5" fmla="*/ 33 h 192"/>
                  <a:gd name="T6" fmla="*/ 31 w 126"/>
                  <a:gd name="T7" fmla="*/ 48 h 192"/>
                  <a:gd name="T8" fmla="*/ 27 w 126"/>
                  <a:gd name="T9" fmla="*/ 69 h 192"/>
                  <a:gd name="T10" fmla="*/ 25 w 126"/>
                  <a:gd name="T11" fmla="*/ 97 h 192"/>
                  <a:gd name="T12" fmla="*/ 27 w 126"/>
                  <a:gd name="T13" fmla="*/ 123 h 192"/>
                  <a:gd name="T14" fmla="*/ 31 w 126"/>
                  <a:gd name="T15" fmla="*/ 144 h 192"/>
                  <a:gd name="T16" fmla="*/ 40 w 126"/>
                  <a:gd name="T17" fmla="*/ 161 h 192"/>
                  <a:gd name="T18" fmla="*/ 49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99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1" y="48"/>
                    </a:lnTo>
                    <a:lnTo>
                      <a:pt x="27" y="69"/>
                    </a:lnTo>
                    <a:lnTo>
                      <a:pt x="25" y="97"/>
                    </a:lnTo>
                    <a:lnTo>
                      <a:pt x="27" y="123"/>
                    </a:lnTo>
                    <a:lnTo>
                      <a:pt x="31" y="144"/>
                    </a:lnTo>
                    <a:lnTo>
                      <a:pt x="40" y="161"/>
                    </a:lnTo>
                    <a:lnTo>
                      <a:pt x="49" y="171"/>
                    </a:lnTo>
                    <a:lnTo>
                      <a:pt x="63" y="174"/>
                    </a:lnTo>
                    <a:lnTo>
                      <a:pt x="77" y="169"/>
                    </a:lnTo>
                    <a:lnTo>
                      <a:pt x="87" y="159"/>
                    </a:lnTo>
                    <a:lnTo>
                      <a:pt x="95" y="143"/>
                    </a:lnTo>
                    <a:lnTo>
                      <a:pt x="99" y="122"/>
                    </a:lnTo>
                    <a:lnTo>
                      <a:pt x="100" y="95"/>
                    </a:lnTo>
                    <a:lnTo>
                      <a:pt x="99"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9"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Line 267"/>
              <p:cNvSpPr>
                <a:spLocks noChangeShapeType="1"/>
              </p:cNvSpPr>
              <p:nvPr/>
            </p:nvSpPr>
            <p:spPr bwMode="auto">
              <a:xfrm>
                <a:off x="19081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268"/>
              <p:cNvSpPr>
                <a:spLocks/>
              </p:cNvSpPr>
              <p:nvPr/>
            </p:nvSpPr>
            <p:spPr bwMode="auto">
              <a:xfrm>
                <a:off x="1790700" y="5286375"/>
                <a:ext cx="93662" cy="149225"/>
              </a:xfrm>
              <a:custGeom>
                <a:avLst/>
                <a:gdLst>
                  <a:gd name="T0" fmla="*/ 23 w 116"/>
                  <a:gd name="T1" fmla="*/ 0 h 188"/>
                  <a:gd name="T2" fmla="*/ 113 w 116"/>
                  <a:gd name="T3" fmla="*/ 0 h 188"/>
                  <a:gd name="T4" fmla="*/ 113 w 116"/>
                  <a:gd name="T5" fmla="*/ 21 h 188"/>
                  <a:gd name="T6" fmla="*/ 41 w 116"/>
                  <a:gd name="T7" fmla="*/ 21 h 188"/>
                  <a:gd name="T8" fmla="*/ 34 w 116"/>
                  <a:gd name="T9" fmla="*/ 68 h 188"/>
                  <a:gd name="T10" fmla="*/ 38 w 116"/>
                  <a:gd name="T11" fmla="*/ 68 h 188"/>
                  <a:gd name="T12" fmla="*/ 42 w 116"/>
                  <a:gd name="T13" fmla="*/ 68 h 188"/>
                  <a:gd name="T14" fmla="*/ 49 w 116"/>
                  <a:gd name="T15" fmla="*/ 67 h 188"/>
                  <a:gd name="T16" fmla="*/ 70 w 116"/>
                  <a:gd name="T17" fmla="*/ 70 h 188"/>
                  <a:gd name="T18" fmla="*/ 90 w 116"/>
                  <a:gd name="T19" fmla="*/ 78 h 188"/>
                  <a:gd name="T20" fmla="*/ 103 w 116"/>
                  <a:gd name="T21" fmla="*/ 88 h 188"/>
                  <a:gd name="T22" fmla="*/ 113 w 116"/>
                  <a:gd name="T23" fmla="*/ 104 h 188"/>
                  <a:gd name="T24" fmla="*/ 116 w 116"/>
                  <a:gd name="T25" fmla="*/ 126 h 188"/>
                  <a:gd name="T26" fmla="*/ 113 w 116"/>
                  <a:gd name="T27" fmla="*/ 145 h 188"/>
                  <a:gd name="T28" fmla="*/ 103 w 116"/>
                  <a:gd name="T29" fmla="*/ 163 h 188"/>
                  <a:gd name="T30" fmla="*/ 88 w 116"/>
                  <a:gd name="T31" fmla="*/ 176 h 188"/>
                  <a:gd name="T32" fmla="*/ 69 w 116"/>
                  <a:gd name="T33" fmla="*/ 186 h 188"/>
                  <a:gd name="T34" fmla="*/ 47 w 116"/>
                  <a:gd name="T35" fmla="*/ 188 h 188"/>
                  <a:gd name="T36" fmla="*/ 28 w 116"/>
                  <a:gd name="T37" fmla="*/ 186 h 188"/>
                  <a:gd name="T38" fmla="*/ 11 w 116"/>
                  <a:gd name="T39" fmla="*/ 183 h 188"/>
                  <a:gd name="T40" fmla="*/ 0 w 116"/>
                  <a:gd name="T41" fmla="*/ 176 h 188"/>
                  <a:gd name="T42" fmla="*/ 6 w 116"/>
                  <a:gd name="T43" fmla="*/ 158 h 188"/>
                  <a:gd name="T44" fmla="*/ 23 w 116"/>
                  <a:gd name="T45" fmla="*/ 165 h 188"/>
                  <a:gd name="T46" fmla="*/ 47 w 116"/>
                  <a:gd name="T47" fmla="*/ 168 h 188"/>
                  <a:gd name="T48" fmla="*/ 64 w 116"/>
                  <a:gd name="T49" fmla="*/ 165 h 188"/>
                  <a:gd name="T50" fmla="*/ 77 w 116"/>
                  <a:gd name="T51" fmla="*/ 157 h 188"/>
                  <a:gd name="T52" fmla="*/ 87 w 116"/>
                  <a:gd name="T53" fmla="*/ 145 h 188"/>
                  <a:gd name="T54" fmla="*/ 90 w 116"/>
                  <a:gd name="T55" fmla="*/ 127 h 188"/>
                  <a:gd name="T56" fmla="*/ 88 w 116"/>
                  <a:gd name="T57" fmla="*/ 114 h 188"/>
                  <a:gd name="T58" fmla="*/ 82 w 116"/>
                  <a:gd name="T59" fmla="*/ 103 h 188"/>
                  <a:gd name="T60" fmla="*/ 72 w 116"/>
                  <a:gd name="T61" fmla="*/ 95 h 188"/>
                  <a:gd name="T62" fmla="*/ 57 w 116"/>
                  <a:gd name="T63" fmla="*/ 90 h 188"/>
                  <a:gd name="T64" fmla="*/ 38 w 116"/>
                  <a:gd name="T65" fmla="*/ 86 h 188"/>
                  <a:gd name="T66" fmla="*/ 28 w 116"/>
                  <a:gd name="T67" fmla="*/ 88 h 188"/>
                  <a:gd name="T68" fmla="*/ 18 w 116"/>
                  <a:gd name="T69" fmla="*/ 88 h 188"/>
                  <a:gd name="T70" fmla="*/ 11 w 116"/>
                  <a:gd name="T71" fmla="*/ 88 h 188"/>
                  <a:gd name="T72" fmla="*/ 23 w 116"/>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188">
                    <a:moveTo>
                      <a:pt x="23" y="0"/>
                    </a:moveTo>
                    <a:lnTo>
                      <a:pt x="113" y="0"/>
                    </a:lnTo>
                    <a:lnTo>
                      <a:pt x="113" y="21"/>
                    </a:lnTo>
                    <a:lnTo>
                      <a:pt x="41" y="21"/>
                    </a:lnTo>
                    <a:lnTo>
                      <a:pt x="34" y="68"/>
                    </a:lnTo>
                    <a:lnTo>
                      <a:pt x="38" y="68"/>
                    </a:lnTo>
                    <a:lnTo>
                      <a:pt x="42" y="68"/>
                    </a:lnTo>
                    <a:lnTo>
                      <a:pt x="49" y="67"/>
                    </a:lnTo>
                    <a:lnTo>
                      <a:pt x="70" y="70"/>
                    </a:lnTo>
                    <a:lnTo>
                      <a:pt x="90" y="78"/>
                    </a:lnTo>
                    <a:lnTo>
                      <a:pt x="103" y="88"/>
                    </a:lnTo>
                    <a:lnTo>
                      <a:pt x="113" y="104"/>
                    </a:lnTo>
                    <a:lnTo>
                      <a:pt x="116" y="126"/>
                    </a:lnTo>
                    <a:lnTo>
                      <a:pt x="113" y="145"/>
                    </a:lnTo>
                    <a:lnTo>
                      <a:pt x="103" y="163"/>
                    </a:lnTo>
                    <a:lnTo>
                      <a:pt x="88" y="176"/>
                    </a:lnTo>
                    <a:lnTo>
                      <a:pt x="69" y="186"/>
                    </a:lnTo>
                    <a:lnTo>
                      <a:pt x="47" y="188"/>
                    </a:lnTo>
                    <a:lnTo>
                      <a:pt x="28" y="186"/>
                    </a:lnTo>
                    <a:lnTo>
                      <a:pt x="11" y="183"/>
                    </a:lnTo>
                    <a:lnTo>
                      <a:pt x="0" y="176"/>
                    </a:lnTo>
                    <a:lnTo>
                      <a:pt x="6" y="158"/>
                    </a:lnTo>
                    <a:lnTo>
                      <a:pt x="23" y="165"/>
                    </a:lnTo>
                    <a:lnTo>
                      <a:pt x="47" y="168"/>
                    </a:lnTo>
                    <a:lnTo>
                      <a:pt x="64" y="165"/>
                    </a:lnTo>
                    <a:lnTo>
                      <a:pt x="77" y="157"/>
                    </a:lnTo>
                    <a:lnTo>
                      <a:pt x="87" y="145"/>
                    </a:lnTo>
                    <a:lnTo>
                      <a:pt x="90" y="127"/>
                    </a:lnTo>
                    <a:lnTo>
                      <a:pt x="88" y="114"/>
                    </a:lnTo>
                    <a:lnTo>
                      <a:pt x="82" y="103"/>
                    </a:lnTo>
                    <a:lnTo>
                      <a:pt x="72" y="95"/>
                    </a:lnTo>
                    <a:lnTo>
                      <a:pt x="57" y="90"/>
                    </a:lnTo>
                    <a:lnTo>
                      <a:pt x="38" y="86"/>
                    </a:lnTo>
                    <a:lnTo>
                      <a:pt x="28" y="88"/>
                    </a:lnTo>
                    <a:lnTo>
                      <a:pt x="18" y="88"/>
                    </a:lnTo>
                    <a:lnTo>
                      <a:pt x="11"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69"/>
              <p:cNvSpPr>
                <a:spLocks noEditPoints="1"/>
              </p:cNvSpPr>
              <p:nvPr/>
            </p:nvSpPr>
            <p:spPr bwMode="auto">
              <a:xfrm>
                <a:off x="1916113"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7 w 128"/>
                  <a:gd name="T23" fmla="*/ 169 h 192"/>
                  <a:gd name="T24" fmla="*/ 88 w 128"/>
                  <a:gd name="T25" fmla="*/ 159 h 192"/>
                  <a:gd name="T26" fmla="*/ 95 w 128"/>
                  <a:gd name="T27" fmla="*/ 143 h 192"/>
                  <a:gd name="T28" fmla="*/ 100 w 128"/>
                  <a:gd name="T29" fmla="*/ 122 h 192"/>
                  <a:gd name="T30" fmla="*/ 102 w 128"/>
                  <a:gd name="T31" fmla="*/ 95 h 192"/>
                  <a:gd name="T32" fmla="*/ 100 w 128"/>
                  <a:gd name="T33" fmla="*/ 71 h 192"/>
                  <a:gd name="T34" fmla="*/ 97 w 128"/>
                  <a:gd name="T35" fmla="*/ 49 h 192"/>
                  <a:gd name="T36" fmla="*/ 88 w 128"/>
                  <a:gd name="T37" fmla="*/ 33 h 192"/>
                  <a:gd name="T38" fmla="*/ 79 w 128"/>
                  <a:gd name="T39" fmla="*/ 23 h 192"/>
                  <a:gd name="T40" fmla="*/ 64 w 128"/>
                  <a:gd name="T41" fmla="*/ 20 h 192"/>
                  <a:gd name="T42" fmla="*/ 66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3 w 128"/>
                  <a:gd name="T65" fmla="*/ 189 h 192"/>
                  <a:gd name="T66" fmla="*/ 25 w 128"/>
                  <a:gd name="T67" fmla="*/ 177 h 192"/>
                  <a:gd name="T68" fmla="*/ 11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8 w 128"/>
                  <a:gd name="T83" fmla="*/ 4 h 192"/>
                  <a:gd name="T84" fmla="*/ 66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7" y="169"/>
                    </a:lnTo>
                    <a:lnTo>
                      <a:pt x="88" y="159"/>
                    </a:lnTo>
                    <a:lnTo>
                      <a:pt x="95" y="143"/>
                    </a:lnTo>
                    <a:lnTo>
                      <a:pt x="100" y="122"/>
                    </a:lnTo>
                    <a:lnTo>
                      <a:pt x="102" y="95"/>
                    </a:lnTo>
                    <a:lnTo>
                      <a:pt x="100" y="71"/>
                    </a:lnTo>
                    <a:lnTo>
                      <a:pt x="97" y="49"/>
                    </a:lnTo>
                    <a:lnTo>
                      <a:pt x="88" y="33"/>
                    </a:lnTo>
                    <a:lnTo>
                      <a:pt x="79" y="23"/>
                    </a:lnTo>
                    <a:lnTo>
                      <a:pt x="64" y="20"/>
                    </a:lnTo>
                    <a:close/>
                    <a:moveTo>
                      <a:pt x="66" y="0"/>
                    </a:moveTo>
                    <a:lnTo>
                      <a:pt x="87" y="4"/>
                    </a:lnTo>
                    <a:lnTo>
                      <a:pt x="105" y="17"/>
                    </a:lnTo>
                    <a:lnTo>
                      <a:pt x="116" y="36"/>
                    </a:lnTo>
                    <a:lnTo>
                      <a:pt x="124" y="63"/>
                    </a:lnTo>
                    <a:lnTo>
                      <a:pt x="128" y="94"/>
                    </a:lnTo>
                    <a:lnTo>
                      <a:pt x="124" y="130"/>
                    </a:lnTo>
                    <a:lnTo>
                      <a:pt x="116" y="156"/>
                    </a:lnTo>
                    <a:lnTo>
                      <a:pt x="103" y="176"/>
                    </a:lnTo>
                    <a:lnTo>
                      <a:pt x="85" y="189"/>
                    </a:lnTo>
                    <a:lnTo>
                      <a:pt x="62" y="192"/>
                    </a:lnTo>
                    <a:lnTo>
                      <a:pt x="43" y="189"/>
                    </a:lnTo>
                    <a:lnTo>
                      <a:pt x="25" y="177"/>
                    </a:lnTo>
                    <a:lnTo>
                      <a:pt x="11" y="158"/>
                    </a:lnTo>
                    <a:lnTo>
                      <a:pt x="3" y="131"/>
                    </a:lnTo>
                    <a:lnTo>
                      <a:pt x="0" y="97"/>
                    </a:lnTo>
                    <a:lnTo>
                      <a:pt x="3" y="68"/>
                    </a:lnTo>
                    <a:lnTo>
                      <a:pt x="10" y="45"/>
                    </a:lnTo>
                    <a:lnTo>
                      <a:pt x="20" y="25"/>
                    </a:lnTo>
                    <a:lnTo>
                      <a:pt x="33"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Line 270"/>
              <p:cNvSpPr>
                <a:spLocks noChangeShapeType="1"/>
              </p:cNvSpPr>
              <p:nvPr/>
            </p:nvSpPr>
            <p:spPr bwMode="auto">
              <a:xfrm>
                <a:off x="2398713"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71"/>
              <p:cNvSpPr>
                <a:spLocks/>
              </p:cNvSpPr>
              <p:nvPr/>
            </p:nvSpPr>
            <p:spPr bwMode="auto">
              <a:xfrm>
                <a:off x="2233613" y="5286375"/>
                <a:ext cx="49212" cy="146050"/>
              </a:xfrm>
              <a:custGeom>
                <a:avLst/>
                <a:gdLst>
                  <a:gd name="T0" fmla="*/ 41 w 63"/>
                  <a:gd name="T1" fmla="*/ 0 h 185"/>
                  <a:gd name="T2" fmla="*/ 63 w 63"/>
                  <a:gd name="T3" fmla="*/ 0 h 185"/>
                  <a:gd name="T4" fmla="*/ 63 w 63"/>
                  <a:gd name="T5" fmla="*/ 185 h 185"/>
                  <a:gd name="T6" fmla="*/ 38 w 63"/>
                  <a:gd name="T7" fmla="*/ 185 h 185"/>
                  <a:gd name="T8" fmla="*/ 38 w 63"/>
                  <a:gd name="T9" fmla="*/ 23 h 185"/>
                  <a:gd name="T10" fmla="*/ 36 w 63"/>
                  <a:gd name="T11" fmla="*/ 23 h 185"/>
                  <a:gd name="T12" fmla="*/ 5 w 63"/>
                  <a:gd name="T13" fmla="*/ 41 h 185"/>
                  <a:gd name="T14" fmla="*/ 0 w 63"/>
                  <a:gd name="T15" fmla="*/ 21 h 185"/>
                  <a:gd name="T16" fmla="*/ 41 w 63"/>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85">
                    <a:moveTo>
                      <a:pt x="41" y="0"/>
                    </a:moveTo>
                    <a:lnTo>
                      <a:pt x="63" y="0"/>
                    </a:lnTo>
                    <a:lnTo>
                      <a:pt x="63" y="185"/>
                    </a:lnTo>
                    <a:lnTo>
                      <a:pt x="38" y="185"/>
                    </a:lnTo>
                    <a:lnTo>
                      <a:pt x="38" y="23"/>
                    </a:lnTo>
                    <a:lnTo>
                      <a:pt x="36"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72"/>
              <p:cNvSpPr>
                <a:spLocks noEditPoints="1"/>
              </p:cNvSpPr>
              <p:nvPr/>
            </p:nvSpPr>
            <p:spPr bwMode="auto">
              <a:xfrm>
                <a:off x="2343150" y="5283200"/>
                <a:ext cx="100012" cy="152400"/>
              </a:xfrm>
              <a:custGeom>
                <a:avLst/>
                <a:gdLst>
                  <a:gd name="T0" fmla="*/ 63 w 126"/>
                  <a:gd name="T1" fmla="*/ 20 h 192"/>
                  <a:gd name="T2" fmla="*/ 50 w 126"/>
                  <a:gd name="T3" fmla="*/ 23 h 192"/>
                  <a:gd name="T4" fmla="*/ 41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39 w 126"/>
                  <a:gd name="T17" fmla="*/ 161 h 192"/>
                  <a:gd name="T18" fmla="*/ 50 w 126"/>
                  <a:gd name="T19" fmla="*/ 171 h 192"/>
                  <a:gd name="T20" fmla="*/ 63 w 126"/>
                  <a:gd name="T21" fmla="*/ 174 h 192"/>
                  <a:gd name="T22" fmla="*/ 77 w 126"/>
                  <a:gd name="T23" fmla="*/ 169 h 192"/>
                  <a:gd name="T24" fmla="*/ 86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1" y="33"/>
                    </a:lnTo>
                    <a:lnTo>
                      <a:pt x="32" y="48"/>
                    </a:lnTo>
                    <a:lnTo>
                      <a:pt x="27" y="69"/>
                    </a:lnTo>
                    <a:lnTo>
                      <a:pt x="26" y="97"/>
                    </a:lnTo>
                    <a:lnTo>
                      <a:pt x="27" y="123"/>
                    </a:lnTo>
                    <a:lnTo>
                      <a:pt x="32" y="144"/>
                    </a:lnTo>
                    <a:lnTo>
                      <a:pt x="39" y="161"/>
                    </a:lnTo>
                    <a:lnTo>
                      <a:pt x="50" y="171"/>
                    </a:lnTo>
                    <a:lnTo>
                      <a:pt x="63" y="174"/>
                    </a:lnTo>
                    <a:lnTo>
                      <a:pt x="77" y="169"/>
                    </a:lnTo>
                    <a:lnTo>
                      <a:pt x="86"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73"/>
              <p:cNvSpPr>
                <a:spLocks noEditPoints="1"/>
              </p:cNvSpPr>
              <p:nvPr/>
            </p:nvSpPr>
            <p:spPr bwMode="auto">
              <a:xfrm>
                <a:off x="2470150"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7 w 126"/>
                  <a:gd name="T11" fmla="*/ 97 h 192"/>
                  <a:gd name="T12" fmla="*/ 28 w 126"/>
                  <a:gd name="T13" fmla="*/ 123 h 192"/>
                  <a:gd name="T14" fmla="*/ 33 w 126"/>
                  <a:gd name="T15" fmla="*/ 144 h 192"/>
                  <a:gd name="T16" fmla="*/ 41 w 126"/>
                  <a:gd name="T17" fmla="*/ 161 h 192"/>
                  <a:gd name="T18" fmla="*/ 51 w 126"/>
                  <a:gd name="T19" fmla="*/ 171 h 192"/>
                  <a:gd name="T20" fmla="*/ 64 w 126"/>
                  <a:gd name="T21" fmla="*/ 174 h 192"/>
                  <a:gd name="T22" fmla="*/ 77 w 126"/>
                  <a:gd name="T23" fmla="*/ 169 h 192"/>
                  <a:gd name="T24" fmla="*/ 89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5 w 126"/>
                  <a:gd name="T55" fmla="*/ 130 h 192"/>
                  <a:gd name="T56" fmla="*/ 117 w 126"/>
                  <a:gd name="T57" fmla="*/ 156 h 192"/>
                  <a:gd name="T58" fmla="*/ 104 w 126"/>
                  <a:gd name="T59" fmla="*/ 176 h 192"/>
                  <a:gd name="T60" fmla="*/ 86 w 126"/>
                  <a:gd name="T61" fmla="*/ 189 h 192"/>
                  <a:gd name="T62" fmla="*/ 63 w 126"/>
                  <a:gd name="T63" fmla="*/ 192 h 192"/>
                  <a:gd name="T64" fmla="*/ 43 w 126"/>
                  <a:gd name="T65" fmla="*/ 189 h 192"/>
                  <a:gd name="T66" fmla="*/ 25 w 126"/>
                  <a:gd name="T67" fmla="*/ 177 h 192"/>
                  <a:gd name="T68" fmla="*/ 12 w 126"/>
                  <a:gd name="T69" fmla="*/ 158 h 192"/>
                  <a:gd name="T70" fmla="*/ 4 w 126"/>
                  <a:gd name="T71" fmla="*/ 131 h 192"/>
                  <a:gd name="T72" fmla="*/ 0 w 126"/>
                  <a:gd name="T73" fmla="*/ 97 h 192"/>
                  <a:gd name="T74" fmla="*/ 4 w 126"/>
                  <a:gd name="T75" fmla="*/ 68 h 192"/>
                  <a:gd name="T76" fmla="*/ 9 w 126"/>
                  <a:gd name="T77" fmla="*/ 45 h 192"/>
                  <a:gd name="T78" fmla="*/ 18 w 126"/>
                  <a:gd name="T79" fmla="*/ 25 h 192"/>
                  <a:gd name="T80" fmla="*/ 31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7" y="97"/>
                    </a:lnTo>
                    <a:lnTo>
                      <a:pt x="28" y="123"/>
                    </a:lnTo>
                    <a:lnTo>
                      <a:pt x="33" y="144"/>
                    </a:lnTo>
                    <a:lnTo>
                      <a:pt x="41" y="161"/>
                    </a:lnTo>
                    <a:lnTo>
                      <a:pt x="51" y="171"/>
                    </a:lnTo>
                    <a:lnTo>
                      <a:pt x="64" y="174"/>
                    </a:lnTo>
                    <a:lnTo>
                      <a:pt x="77" y="169"/>
                    </a:lnTo>
                    <a:lnTo>
                      <a:pt x="89"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5" y="130"/>
                    </a:lnTo>
                    <a:lnTo>
                      <a:pt x="117" y="156"/>
                    </a:lnTo>
                    <a:lnTo>
                      <a:pt x="104" y="176"/>
                    </a:lnTo>
                    <a:lnTo>
                      <a:pt x="86" y="189"/>
                    </a:lnTo>
                    <a:lnTo>
                      <a:pt x="63" y="192"/>
                    </a:lnTo>
                    <a:lnTo>
                      <a:pt x="43" y="189"/>
                    </a:lnTo>
                    <a:lnTo>
                      <a:pt x="25" y="177"/>
                    </a:lnTo>
                    <a:lnTo>
                      <a:pt x="12" y="158"/>
                    </a:lnTo>
                    <a:lnTo>
                      <a:pt x="4" y="131"/>
                    </a:lnTo>
                    <a:lnTo>
                      <a:pt x="0" y="97"/>
                    </a:lnTo>
                    <a:lnTo>
                      <a:pt x="4" y="68"/>
                    </a:lnTo>
                    <a:lnTo>
                      <a:pt x="9" y="45"/>
                    </a:lnTo>
                    <a:lnTo>
                      <a:pt x="18" y="25"/>
                    </a:lnTo>
                    <a:lnTo>
                      <a:pt x="31"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76" name="Line 274"/>
              <p:cNvSpPr>
                <a:spLocks noChangeShapeType="1"/>
              </p:cNvSpPr>
              <p:nvPr/>
            </p:nvSpPr>
            <p:spPr bwMode="auto">
              <a:xfrm>
                <a:off x="2889250"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77" name="Freeform 275"/>
              <p:cNvSpPr>
                <a:spLocks/>
              </p:cNvSpPr>
              <p:nvPr/>
            </p:nvSpPr>
            <p:spPr bwMode="auto">
              <a:xfrm>
                <a:off x="2722563" y="5286375"/>
                <a:ext cx="49212" cy="146050"/>
              </a:xfrm>
              <a:custGeom>
                <a:avLst/>
                <a:gdLst>
                  <a:gd name="T0" fmla="*/ 41 w 62"/>
                  <a:gd name="T1" fmla="*/ 0 h 185"/>
                  <a:gd name="T2" fmla="*/ 62 w 62"/>
                  <a:gd name="T3" fmla="*/ 0 h 185"/>
                  <a:gd name="T4" fmla="*/ 62 w 62"/>
                  <a:gd name="T5" fmla="*/ 185 h 185"/>
                  <a:gd name="T6" fmla="*/ 37 w 62"/>
                  <a:gd name="T7" fmla="*/ 185 h 185"/>
                  <a:gd name="T8" fmla="*/ 37 w 62"/>
                  <a:gd name="T9" fmla="*/ 23 h 185"/>
                  <a:gd name="T10" fmla="*/ 37 w 62"/>
                  <a:gd name="T11" fmla="*/ 23 h 185"/>
                  <a:gd name="T12" fmla="*/ 5 w 62"/>
                  <a:gd name="T13" fmla="*/ 41 h 185"/>
                  <a:gd name="T14" fmla="*/ 0 w 62"/>
                  <a:gd name="T15" fmla="*/ 21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7" y="185"/>
                    </a:lnTo>
                    <a:lnTo>
                      <a:pt x="37" y="23"/>
                    </a:lnTo>
                    <a:lnTo>
                      <a:pt x="37"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79" name="Freeform 276"/>
              <p:cNvSpPr>
                <a:spLocks/>
              </p:cNvSpPr>
              <p:nvPr/>
            </p:nvSpPr>
            <p:spPr bwMode="auto">
              <a:xfrm>
                <a:off x="2835275" y="5286375"/>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8 h 188"/>
                  <a:gd name="T10" fmla="*/ 40 w 117"/>
                  <a:gd name="T11" fmla="*/ 68 h 188"/>
                  <a:gd name="T12" fmla="*/ 43 w 117"/>
                  <a:gd name="T13" fmla="*/ 68 h 188"/>
                  <a:gd name="T14" fmla="*/ 49 w 117"/>
                  <a:gd name="T15" fmla="*/ 67 h 188"/>
                  <a:gd name="T16" fmla="*/ 71 w 117"/>
                  <a:gd name="T17" fmla="*/ 70 h 188"/>
                  <a:gd name="T18" fmla="*/ 90 w 117"/>
                  <a:gd name="T19" fmla="*/ 78 h 188"/>
                  <a:gd name="T20" fmla="*/ 104 w 117"/>
                  <a:gd name="T21" fmla="*/ 88 h 188"/>
                  <a:gd name="T22" fmla="*/ 113 w 117"/>
                  <a:gd name="T23" fmla="*/ 104 h 188"/>
                  <a:gd name="T24" fmla="*/ 117 w 117"/>
                  <a:gd name="T25" fmla="*/ 126 h 188"/>
                  <a:gd name="T26" fmla="*/ 113 w 117"/>
                  <a:gd name="T27" fmla="*/ 145 h 188"/>
                  <a:gd name="T28" fmla="*/ 104 w 117"/>
                  <a:gd name="T29" fmla="*/ 163 h 188"/>
                  <a:gd name="T30" fmla="*/ 89 w 117"/>
                  <a:gd name="T31" fmla="*/ 176 h 188"/>
                  <a:gd name="T32" fmla="*/ 69 w 117"/>
                  <a:gd name="T33" fmla="*/ 186 h 188"/>
                  <a:gd name="T34" fmla="*/ 48 w 117"/>
                  <a:gd name="T35" fmla="*/ 188 h 188"/>
                  <a:gd name="T36" fmla="*/ 28 w 117"/>
                  <a:gd name="T37" fmla="*/ 186 h 188"/>
                  <a:gd name="T38" fmla="*/ 12 w 117"/>
                  <a:gd name="T39" fmla="*/ 183 h 188"/>
                  <a:gd name="T40" fmla="*/ 0 w 117"/>
                  <a:gd name="T41" fmla="*/ 176 h 188"/>
                  <a:gd name="T42" fmla="*/ 7 w 117"/>
                  <a:gd name="T43" fmla="*/ 158 h 188"/>
                  <a:gd name="T44" fmla="*/ 23 w 117"/>
                  <a:gd name="T45" fmla="*/ 165 h 188"/>
                  <a:gd name="T46" fmla="*/ 48 w 117"/>
                  <a:gd name="T47" fmla="*/ 168 h 188"/>
                  <a:gd name="T48" fmla="*/ 64 w 117"/>
                  <a:gd name="T49" fmla="*/ 165 h 188"/>
                  <a:gd name="T50" fmla="*/ 77 w 117"/>
                  <a:gd name="T51" fmla="*/ 157 h 188"/>
                  <a:gd name="T52" fmla="*/ 87 w 117"/>
                  <a:gd name="T53" fmla="*/ 145 h 188"/>
                  <a:gd name="T54" fmla="*/ 90 w 117"/>
                  <a:gd name="T55" fmla="*/ 127 h 188"/>
                  <a:gd name="T56" fmla="*/ 89 w 117"/>
                  <a:gd name="T57" fmla="*/ 114 h 188"/>
                  <a:gd name="T58" fmla="*/ 82 w 117"/>
                  <a:gd name="T59" fmla="*/ 103 h 188"/>
                  <a:gd name="T60" fmla="*/ 72 w 117"/>
                  <a:gd name="T61" fmla="*/ 95 h 188"/>
                  <a:gd name="T62" fmla="*/ 58 w 117"/>
                  <a:gd name="T63" fmla="*/ 90 h 188"/>
                  <a:gd name="T64" fmla="*/ 38 w 117"/>
                  <a:gd name="T65" fmla="*/ 86 h 188"/>
                  <a:gd name="T66" fmla="*/ 28 w 117"/>
                  <a:gd name="T67" fmla="*/ 88 h 188"/>
                  <a:gd name="T68" fmla="*/ 18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8"/>
                    </a:lnTo>
                    <a:lnTo>
                      <a:pt x="40" y="68"/>
                    </a:lnTo>
                    <a:lnTo>
                      <a:pt x="43" y="68"/>
                    </a:lnTo>
                    <a:lnTo>
                      <a:pt x="49" y="67"/>
                    </a:lnTo>
                    <a:lnTo>
                      <a:pt x="71" y="70"/>
                    </a:lnTo>
                    <a:lnTo>
                      <a:pt x="90" y="78"/>
                    </a:lnTo>
                    <a:lnTo>
                      <a:pt x="104" y="88"/>
                    </a:lnTo>
                    <a:lnTo>
                      <a:pt x="113" y="104"/>
                    </a:lnTo>
                    <a:lnTo>
                      <a:pt x="117" y="126"/>
                    </a:lnTo>
                    <a:lnTo>
                      <a:pt x="113" y="145"/>
                    </a:lnTo>
                    <a:lnTo>
                      <a:pt x="104" y="163"/>
                    </a:lnTo>
                    <a:lnTo>
                      <a:pt x="89" y="176"/>
                    </a:lnTo>
                    <a:lnTo>
                      <a:pt x="69" y="186"/>
                    </a:lnTo>
                    <a:lnTo>
                      <a:pt x="48" y="188"/>
                    </a:lnTo>
                    <a:lnTo>
                      <a:pt x="28" y="186"/>
                    </a:lnTo>
                    <a:lnTo>
                      <a:pt x="12" y="183"/>
                    </a:lnTo>
                    <a:lnTo>
                      <a:pt x="0" y="176"/>
                    </a:lnTo>
                    <a:lnTo>
                      <a:pt x="7" y="158"/>
                    </a:lnTo>
                    <a:lnTo>
                      <a:pt x="23" y="165"/>
                    </a:lnTo>
                    <a:lnTo>
                      <a:pt x="48" y="168"/>
                    </a:lnTo>
                    <a:lnTo>
                      <a:pt x="64" y="165"/>
                    </a:lnTo>
                    <a:lnTo>
                      <a:pt x="77" y="157"/>
                    </a:lnTo>
                    <a:lnTo>
                      <a:pt x="87" y="145"/>
                    </a:lnTo>
                    <a:lnTo>
                      <a:pt x="90" y="127"/>
                    </a:lnTo>
                    <a:lnTo>
                      <a:pt x="89" y="114"/>
                    </a:lnTo>
                    <a:lnTo>
                      <a:pt x="82" y="103"/>
                    </a:lnTo>
                    <a:lnTo>
                      <a:pt x="72" y="95"/>
                    </a:lnTo>
                    <a:lnTo>
                      <a:pt x="58" y="90"/>
                    </a:lnTo>
                    <a:lnTo>
                      <a:pt x="38" y="86"/>
                    </a:lnTo>
                    <a:lnTo>
                      <a:pt x="28" y="88"/>
                    </a:lnTo>
                    <a:lnTo>
                      <a:pt x="18"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0" name="Freeform 277"/>
              <p:cNvSpPr>
                <a:spLocks noEditPoints="1"/>
              </p:cNvSpPr>
              <p:nvPr/>
            </p:nvSpPr>
            <p:spPr bwMode="auto">
              <a:xfrm>
                <a:off x="2959100" y="5283200"/>
                <a:ext cx="101600" cy="152400"/>
              </a:xfrm>
              <a:custGeom>
                <a:avLst/>
                <a:gdLst>
                  <a:gd name="T0" fmla="*/ 63 w 127"/>
                  <a:gd name="T1" fmla="*/ 20 h 192"/>
                  <a:gd name="T2" fmla="*/ 52 w 127"/>
                  <a:gd name="T3" fmla="*/ 23 h 192"/>
                  <a:gd name="T4" fmla="*/ 40 w 127"/>
                  <a:gd name="T5" fmla="*/ 33 h 192"/>
                  <a:gd name="T6" fmla="*/ 32 w 127"/>
                  <a:gd name="T7" fmla="*/ 48 h 192"/>
                  <a:gd name="T8" fmla="*/ 27 w 127"/>
                  <a:gd name="T9" fmla="*/ 69 h 192"/>
                  <a:gd name="T10" fmla="*/ 26 w 127"/>
                  <a:gd name="T11" fmla="*/ 97 h 192"/>
                  <a:gd name="T12" fmla="*/ 27 w 127"/>
                  <a:gd name="T13" fmla="*/ 123 h 192"/>
                  <a:gd name="T14" fmla="*/ 32 w 127"/>
                  <a:gd name="T15" fmla="*/ 144 h 192"/>
                  <a:gd name="T16" fmla="*/ 40 w 127"/>
                  <a:gd name="T17" fmla="*/ 161 h 192"/>
                  <a:gd name="T18" fmla="*/ 50 w 127"/>
                  <a:gd name="T19" fmla="*/ 171 h 192"/>
                  <a:gd name="T20" fmla="*/ 63 w 127"/>
                  <a:gd name="T21" fmla="*/ 174 h 192"/>
                  <a:gd name="T22" fmla="*/ 76 w 127"/>
                  <a:gd name="T23" fmla="*/ 169 h 192"/>
                  <a:gd name="T24" fmla="*/ 88 w 127"/>
                  <a:gd name="T25" fmla="*/ 159 h 192"/>
                  <a:gd name="T26" fmla="*/ 94 w 127"/>
                  <a:gd name="T27" fmla="*/ 143 h 192"/>
                  <a:gd name="T28" fmla="*/ 99 w 127"/>
                  <a:gd name="T29" fmla="*/ 122 h 192"/>
                  <a:gd name="T30" fmla="*/ 101 w 127"/>
                  <a:gd name="T31" fmla="*/ 95 h 192"/>
                  <a:gd name="T32" fmla="*/ 99 w 127"/>
                  <a:gd name="T33" fmla="*/ 71 h 192"/>
                  <a:gd name="T34" fmla="*/ 96 w 127"/>
                  <a:gd name="T35" fmla="*/ 49 h 192"/>
                  <a:gd name="T36" fmla="*/ 88 w 127"/>
                  <a:gd name="T37" fmla="*/ 33 h 192"/>
                  <a:gd name="T38" fmla="*/ 78 w 127"/>
                  <a:gd name="T39" fmla="*/ 23 h 192"/>
                  <a:gd name="T40" fmla="*/ 63 w 127"/>
                  <a:gd name="T41" fmla="*/ 20 h 192"/>
                  <a:gd name="T42" fmla="*/ 65 w 127"/>
                  <a:gd name="T43" fmla="*/ 0 h 192"/>
                  <a:gd name="T44" fmla="*/ 86 w 127"/>
                  <a:gd name="T45" fmla="*/ 4 h 192"/>
                  <a:gd name="T46" fmla="*/ 104 w 127"/>
                  <a:gd name="T47" fmla="*/ 17 h 192"/>
                  <a:gd name="T48" fmla="*/ 116 w 127"/>
                  <a:gd name="T49" fmla="*/ 36 h 192"/>
                  <a:gd name="T50" fmla="*/ 124 w 127"/>
                  <a:gd name="T51" fmla="*/ 63 h 192"/>
                  <a:gd name="T52" fmla="*/ 127 w 127"/>
                  <a:gd name="T53" fmla="*/ 94 h 192"/>
                  <a:gd name="T54" fmla="*/ 124 w 127"/>
                  <a:gd name="T55" fmla="*/ 130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7 h 192"/>
                  <a:gd name="T68" fmla="*/ 11 w 127"/>
                  <a:gd name="T69" fmla="*/ 158 h 192"/>
                  <a:gd name="T70" fmla="*/ 3 w 127"/>
                  <a:gd name="T71" fmla="*/ 131 h 192"/>
                  <a:gd name="T72" fmla="*/ 0 w 127"/>
                  <a:gd name="T73" fmla="*/ 97 h 192"/>
                  <a:gd name="T74" fmla="*/ 3 w 127"/>
                  <a:gd name="T75" fmla="*/ 68 h 192"/>
                  <a:gd name="T76" fmla="*/ 9 w 127"/>
                  <a:gd name="T77" fmla="*/ 45 h 192"/>
                  <a:gd name="T78" fmla="*/ 19 w 127"/>
                  <a:gd name="T79" fmla="*/ 25 h 192"/>
                  <a:gd name="T80" fmla="*/ 32 w 127"/>
                  <a:gd name="T81" fmla="*/ 12 h 192"/>
                  <a:gd name="T82" fmla="*/ 47 w 127"/>
                  <a:gd name="T83" fmla="*/ 4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3" y="20"/>
                    </a:moveTo>
                    <a:lnTo>
                      <a:pt x="52" y="23"/>
                    </a:lnTo>
                    <a:lnTo>
                      <a:pt x="40" y="33"/>
                    </a:lnTo>
                    <a:lnTo>
                      <a:pt x="32" y="48"/>
                    </a:lnTo>
                    <a:lnTo>
                      <a:pt x="27" y="69"/>
                    </a:lnTo>
                    <a:lnTo>
                      <a:pt x="26" y="97"/>
                    </a:lnTo>
                    <a:lnTo>
                      <a:pt x="27" y="123"/>
                    </a:lnTo>
                    <a:lnTo>
                      <a:pt x="32" y="144"/>
                    </a:lnTo>
                    <a:lnTo>
                      <a:pt x="40" y="161"/>
                    </a:lnTo>
                    <a:lnTo>
                      <a:pt x="50" y="171"/>
                    </a:lnTo>
                    <a:lnTo>
                      <a:pt x="63" y="174"/>
                    </a:lnTo>
                    <a:lnTo>
                      <a:pt x="76" y="169"/>
                    </a:lnTo>
                    <a:lnTo>
                      <a:pt x="88" y="159"/>
                    </a:lnTo>
                    <a:lnTo>
                      <a:pt x="94" y="143"/>
                    </a:lnTo>
                    <a:lnTo>
                      <a:pt x="99" y="122"/>
                    </a:lnTo>
                    <a:lnTo>
                      <a:pt x="101" y="95"/>
                    </a:lnTo>
                    <a:lnTo>
                      <a:pt x="99" y="71"/>
                    </a:lnTo>
                    <a:lnTo>
                      <a:pt x="96" y="49"/>
                    </a:lnTo>
                    <a:lnTo>
                      <a:pt x="88" y="33"/>
                    </a:lnTo>
                    <a:lnTo>
                      <a:pt x="78" y="23"/>
                    </a:lnTo>
                    <a:lnTo>
                      <a:pt x="63" y="20"/>
                    </a:lnTo>
                    <a:close/>
                    <a:moveTo>
                      <a:pt x="65" y="0"/>
                    </a:moveTo>
                    <a:lnTo>
                      <a:pt x="86" y="4"/>
                    </a:lnTo>
                    <a:lnTo>
                      <a:pt x="104" y="17"/>
                    </a:lnTo>
                    <a:lnTo>
                      <a:pt x="116" y="36"/>
                    </a:lnTo>
                    <a:lnTo>
                      <a:pt x="124" y="63"/>
                    </a:lnTo>
                    <a:lnTo>
                      <a:pt x="127"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9" y="45"/>
                    </a:lnTo>
                    <a:lnTo>
                      <a:pt x="19" y="25"/>
                    </a:lnTo>
                    <a:lnTo>
                      <a:pt x="32"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1" name="Line 278"/>
              <p:cNvSpPr>
                <a:spLocks noChangeShapeType="1"/>
              </p:cNvSpPr>
              <p:nvPr/>
            </p:nvSpPr>
            <p:spPr bwMode="auto">
              <a:xfrm>
                <a:off x="337978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82" name="Freeform 279"/>
              <p:cNvSpPr>
                <a:spLocks/>
              </p:cNvSpPr>
              <p:nvPr/>
            </p:nvSpPr>
            <p:spPr bwMode="auto">
              <a:xfrm>
                <a:off x="3200400" y="5283200"/>
                <a:ext cx="93662" cy="149225"/>
              </a:xfrm>
              <a:custGeom>
                <a:avLst/>
                <a:gdLst>
                  <a:gd name="T0" fmla="*/ 58 w 118"/>
                  <a:gd name="T1" fmla="*/ 0 h 189"/>
                  <a:gd name="T2" fmla="*/ 79 w 118"/>
                  <a:gd name="T3" fmla="*/ 4 h 189"/>
                  <a:gd name="T4" fmla="*/ 95 w 118"/>
                  <a:gd name="T5" fmla="*/ 12 h 189"/>
                  <a:gd name="T6" fmla="*/ 105 w 118"/>
                  <a:gd name="T7" fmla="*/ 23 h 189"/>
                  <a:gd name="T8" fmla="*/ 112 w 118"/>
                  <a:gd name="T9" fmla="*/ 38 h 189"/>
                  <a:gd name="T10" fmla="*/ 115 w 118"/>
                  <a:gd name="T11" fmla="*/ 54 h 189"/>
                  <a:gd name="T12" fmla="*/ 110 w 118"/>
                  <a:gd name="T13" fmla="*/ 79 h 189"/>
                  <a:gd name="T14" fmla="*/ 97 w 118"/>
                  <a:gd name="T15" fmla="*/ 104 h 189"/>
                  <a:gd name="T16" fmla="*/ 77 w 118"/>
                  <a:gd name="T17" fmla="*/ 128 h 189"/>
                  <a:gd name="T18" fmla="*/ 49 w 118"/>
                  <a:gd name="T19" fmla="*/ 154 h 189"/>
                  <a:gd name="T20" fmla="*/ 36 w 118"/>
                  <a:gd name="T21" fmla="*/ 167 h 189"/>
                  <a:gd name="T22" fmla="*/ 36 w 118"/>
                  <a:gd name="T23" fmla="*/ 169 h 189"/>
                  <a:gd name="T24" fmla="*/ 118 w 118"/>
                  <a:gd name="T25" fmla="*/ 169 h 189"/>
                  <a:gd name="T26" fmla="*/ 118 w 118"/>
                  <a:gd name="T27" fmla="*/ 189 h 189"/>
                  <a:gd name="T28" fmla="*/ 0 w 118"/>
                  <a:gd name="T29" fmla="*/ 189 h 189"/>
                  <a:gd name="T30" fmla="*/ 0 w 118"/>
                  <a:gd name="T31" fmla="*/ 174 h 189"/>
                  <a:gd name="T32" fmla="*/ 20 w 118"/>
                  <a:gd name="T33" fmla="*/ 154 h 189"/>
                  <a:gd name="T34" fmla="*/ 45 w 118"/>
                  <a:gd name="T35" fmla="*/ 130 h 189"/>
                  <a:gd name="T36" fmla="*/ 64 w 118"/>
                  <a:gd name="T37" fmla="*/ 108 h 189"/>
                  <a:gd name="T38" fmla="*/ 79 w 118"/>
                  <a:gd name="T39" fmla="*/ 90 h 189"/>
                  <a:gd name="T40" fmla="*/ 87 w 118"/>
                  <a:gd name="T41" fmla="*/ 74 h 189"/>
                  <a:gd name="T42" fmla="*/ 89 w 118"/>
                  <a:gd name="T43" fmla="*/ 58 h 189"/>
                  <a:gd name="T44" fmla="*/ 89 w 118"/>
                  <a:gd name="T45" fmla="*/ 46 h 189"/>
                  <a:gd name="T46" fmla="*/ 84 w 118"/>
                  <a:gd name="T47" fmla="*/ 36 h 189"/>
                  <a:gd name="T48" fmla="*/ 77 w 118"/>
                  <a:gd name="T49" fmla="*/ 28 h 189"/>
                  <a:gd name="T50" fmla="*/ 67 w 118"/>
                  <a:gd name="T51" fmla="*/ 23 h 189"/>
                  <a:gd name="T52" fmla="*/ 53 w 118"/>
                  <a:gd name="T53" fmla="*/ 22 h 189"/>
                  <a:gd name="T54" fmla="*/ 36 w 118"/>
                  <a:gd name="T55" fmla="*/ 23 h 189"/>
                  <a:gd name="T56" fmla="*/ 23 w 118"/>
                  <a:gd name="T57" fmla="*/ 30 h 189"/>
                  <a:gd name="T58" fmla="*/ 13 w 118"/>
                  <a:gd name="T59" fmla="*/ 36 h 189"/>
                  <a:gd name="T60" fmla="*/ 5 w 118"/>
                  <a:gd name="T61" fmla="*/ 18 h 189"/>
                  <a:gd name="T62" fmla="*/ 20 w 118"/>
                  <a:gd name="T63" fmla="*/ 10 h 189"/>
                  <a:gd name="T64" fmla="*/ 36 w 118"/>
                  <a:gd name="T65" fmla="*/ 2 h 189"/>
                  <a:gd name="T66" fmla="*/ 58 w 118"/>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 h="189">
                    <a:moveTo>
                      <a:pt x="58" y="0"/>
                    </a:moveTo>
                    <a:lnTo>
                      <a:pt x="79" y="4"/>
                    </a:lnTo>
                    <a:lnTo>
                      <a:pt x="95" y="12"/>
                    </a:lnTo>
                    <a:lnTo>
                      <a:pt x="105" y="23"/>
                    </a:lnTo>
                    <a:lnTo>
                      <a:pt x="112" y="38"/>
                    </a:lnTo>
                    <a:lnTo>
                      <a:pt x="115" y="54"/>
                    </a:lnTo>
                    <a:lnTo>
                      <a:pt x="110" y="79"/>
                    </a:lnTo>
                    <a:lnTo>
                      <a:pt x="97" y="104"/>
                    </a:lnTo>
                    <a:lnTo>
                      <a:pt x="77" y="128"/>
                    </a:lnTo>
                    <a:lnTo>
                      <a:pt x="49" y="154"/>
                    </a:lnTo>
                    <a:lnTo>
                      <a:pt x="36" y="167"/>
                    </a:lnTo>
                    <a:lnTo>
                      <a:pt x="36" y="169"/>
                    </a:lnTo>
                    <a:lnTo>
                      <a:pt x="118" y="169"/>
                    </a:lnTo>
                    <a:lnTo>
                      <a:pt x="118" y="189"/>
                    </a:lnTo>
                    <a:lnTo>
                      <a:pt x="0" y="189"/>
                    </a:lnTo>
                    <a:lnTo>
                      <a:pt x="0" y="174"/>
                    </a:lnTo>
                    <a:lnTo>
                      <a:pt x="20" y="154"/>
                    </a:lnTo>
                    <a:lnTo>
                      <a:pt x="45" y="130"/>
                    </a:lnTo>
                    <a:lnTo>
                      <a:pt x="64" y="108"/>
                    </a:lnTo>
                    <a:lnTo>
                      <a:pt x="79" y="90"/>
                    </a:lnTo>
                    <a:lnTo>
                      <a:pt x="87" y="74"/>
                    </a:lnTo>
                    <a:lnTo>
                      <a:pt x="89" y="58"/>
                    </a:lnTo>
                    <a:lnTo>
                      <a:pt x="89" y="46"/>
                    </a:lnTo>
                    <a:lnTo>
                      <a:pt x="84" y="36"/>
                    </a:lnTo>
                    <a:lnTo>
                      <a:pt x="77" y="28"/>
                    </a:lnTo>
                    <a:lnTo>
                      <a:pt x="67" y="23"/>
                    </a:lnTo>
                    <a:lnTo>
                      <a:pt x="53" y="22"/>
                    </a:lnTo>
                    <a:lnTo>
                      <a:pt x="36" y="23"/>
                    </a:lnTo>
                    <a:lnTo>
                      <a:pt x="23" y="30"/>
                    </a:lnTo>
                    <a:lnTo>
                      <a:pt x="13" y="36"/>
                    </a:lnTo>
                    <a:lnTo>
                      <a:pt x="5" y="18"/>
                    </a:lnTo>
                    <a:lnTo>
                      <a:pt x="20" y="10"/>
                    </a:lnTo>
                    <a:lnTo>
                      <a:pt x="36"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3" name="Freeform 280"/>
              <p:cNvSpPr>
                <a:spLocks noEditPoints="1"/>
              </p:cNvSpPr>
              <p:nvPr/>
            </p:nvSpPr>
            <p:spPr bwMode="auto">
              <a:xfrm>
                <a:off x="3322638"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8 w 128"/>
                  <a:gd name="T23" fmla="*/ 169 h 192"/>
                  <a:gd name="T24" fmla="*/ 88 w 128"/>
                  <a:gd name="T25" fmla="*/ 159 h 192"/>
                  <a:gd name="T26" fmla="*/ 96 w 128"/>
                  <a:gd name="T27" fmla="*/ 143 h 192"/>
                  <a:gd name="T28" fmla="*/ 100 w 128"/>
                  <a:gd name="T29" fmla="*/ 122 h 192"/>
                  <a:gd name="T30" fmla="*/ 101 w 128"/>
                  <a:gd name="T31" fmla="*/ 95 h 192"/>
                  <a:gd name="T32" fmla="*/ 100 w 128"/>
                  <a:gd name="T33" fmla="*/ 71 h 192"/>
                  <a:gd name="T34" fmla="*/ 96 w 128"/>
                  <a:gd name="T35" fmla="*/ 49 h 192"/>
                  <a:gd name="T36" fmla="*/ 88 w 128"/>
                  <a:gd name="T37" fmla="*/ 33 h 192"/>
                  <a:gd name="T38" fmla="*/ 78 w 128"/>
                  <a:gd name="T39" fmla="*/ 23 h 192"/>
                  <a:gd name="T40" fmla="*/ 64 w 128"/>
                  <a:gd name="T41" fmla="*/ 20 h 192"/>
                  <a:gd name="T42" fmla="*/ 65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2 w 128"/>
                  <a:gd name="T65" fmla="*/ 189 h 192"/>
                  <a:gd name="T66" fmla="*/ 24 w 128"/>
                  <a:gd name="T67" fmla="*/ 177 h 192"/>
                  <a:gd name="T68" fmla="*/ 13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7 w 128"/>
                  <a:gd name="T83" fmla="*/ 4 h 192"/>
                  <a:gd name="T84" fmla="*/ 65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8" y="169"/>
                    </a:lnTo>
                    <a:lnTo>
                      <a:pt x="88" y="159"/>
                    </a:lnTo>
                    <a:lnTo>
                      <a:pt x="96" y="143"/>
                    </a:lnTo>
                    <a:lnTo>
                      <a:pt x="100" y="122"/>
                    </a:lnTo>
                    <a:lnTo>
                      <a:pt x="101" y="95"/>
                    </a:lnTo>
                    <a:lnTo>
                      <a:pt x="100" y="71"/>
                    </a:lnTo>
                    <a:lnTo>
                      <a:pt x="96" y="49"/>
                    </a:lnTo>
                    <a:lnTo>
                      <a:pt x="88" y="33"/>
                    </a:lnTo>
                    <a:lnTo>
                      <a:pt x="78" y="23"/>
                    </a:lnTo>
                    <a:lnTo>
                      <a:pt x="64" y="20"/>
                    </a:lnTo>
                    <a:close/>
                    <a:moveTo>
                      <a:pt x="65" y="0"/>
                    </a:moveTo>
                    <a:lnTo>
                      <a:pt x="87" y="4"/>
                    </a:lnTo>
                    <a:lnTo>
                      <a:pt x="105" y="17"/>
                    </a:lnTo>
                    <a:lnTo>
                      <a:pt x="116" y="36"/>
                    </a:lnTo>
                    <a:lnTo>
                      <a:pt x="124" y="63"/>
                    </a:lnTo>
                    <a:lnTo>
                      <a:pt x="128" y="94"/>
                    </a:lnTo>
                    <a:lnTo>
                      <a:pt x="124" y="130"/>
                    </a:lnTo>
                    <a:lnTo>
                      <a:pt x="116" y="156"/>
                    </a:lnTo>
                    <a:lnTo>
                      <a:pt x="103" y="176"/>
                    </a:lnTo>
                    <a:lnTo>
                      <a:pt x="85" y="189"/>
                    </a:lnTo>
                    <a:lnTo>
                      <a:pt x="62" y="192"/>
                    </a:lnTo>
                    <a:lnTo>
                      <a:pt x="42" y="189"/>
                    </a:lnTo>
                    <a:lnTo>
                      <a:pt x="24" y="177"/>
                    </a:lnTo>
                    <a:lnTo>
                      <a:pt x="13" y="158"/>
                    </a:lnTo>
                    <a:lnTo>
                      <a:pt x="3" y="131"/>
                    </a:lnTo>
                    <a:lnTo>
                      <a:pt x="0" y="97"/>
                    </a:lnTo>
                    <a:lnTo>
                      <a:pt x="3" y="68"/>
                    </a:lnTo>
                    <a:lnTo>
                      <a:pt x="10" y="45"/>
                    </a:lnTo>
                    <a:lnTo>
                      <a:pt x="20" y="25"/>
                    </a:lnTo>
                    <a:lnTo>
                      <a:pt x="33"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4" name="Freeform 281"/>
              <p:cNvSpPr>
                <a:spLocks noEditPoints="1"/>
              </p:cNvSpPr>
              <p:nvPr/>
            </p:nvSpPr>
            <p:spPr bwMode="auto">
              <a:xfrm>
                <a:off x="3451225" y="5283200"/>
                <a:ext cx="100012" cy="152400"/>
              </a:xfrm>
              <a:custGeom>
                <a:avLst/>
                <a:gdLst>
                  <a:gd name="T0" fmla="*/ 63 w 126"/>
                  <a:gd name="T1" fmla="*/ 20 h 192"/>
                  <a:gd name="T2" fmla="*/ 51 w 126"/>
                  <a:gd name="T3" fmla="*/ 23 h 192"/>
                  <a:gd name="T4" fmla="*/ 40 w 126"/>
                  <a:gd name="T5" fmla="*/ 33 h 192"/>
                  <a:gd name="T6" fmla="*/ 33 w 126"/>
                  <a:gd name="T7" fmla="*/ 48 h 192"/>
                  <a:gd name="T8" fmla="*/ 26 w 126"/>
                  <a:gd name="T9" fmla="*/ 69 h 192"/>
                  <a:gd name="T10" fmla="*/ 25 w 126"/>
                  <a:gd name="T11" fmla="*/ 97 h 192"/>
                  <a:gd name="T12" fmla="*/ 26 w 126"/>
                  <a:gd name="T13" fmla="*/ 123 h 192"/>
                  <a:gd name="T14" fmla="*/ 31 w 126"/>
                  <a:gd name="T15" fmla="*/ 144 h 192"/>
                  <a:gd name="T16" fmla="*/ 40 w 126"/>
                  <a:gd name="T17" fmla="*/ 161 h 192"/>
                  <a:gd name="T18" fmla="*/ 51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100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8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3" y="48"/>
                    </a:lnTo>
                    <a:lnTo>
                      <a:pt x="26" y="69"/>
                    </a:lnTo>
                    <a:lnTo>
                      <a:pt x="25" y="97"/>
                    </a:lnTo>
                    <a:lnTo>
                      <a:pt x="26" y="123"/>
                    </a:lnTo>
                    <a:lnTo>
                      <a:pt x="31" y="144"/>
                    </a:lnTo>
                    <a:lnTo>
                      <a:pt x="40" y="161"/>
                    </a:lnTo>
                    <a:lnTo>
                      <a:pt x="51" y="171"/>
                    </a:lnTo>
                    <a:lnTo>
                      <a:pt x="63" y="174"/>
                    </a:lnTo>
                    <a:lnTo>
                      <a:pt x="77" y="169"/>
                    </a:lnTo>
                    <a:lnTo>
                      <a:pt x="87" y="159"/>
                    </a:lnTo>
                    <a:lnTo>
                      <a:pt x="95" y="143"/>
                    </a:lnTo>
                    <a:lnTo>
                      <a:pt x="99" y="122"/>
                    </a:lnTo>
                    <a:lnTo>
                      <a:pt x="100" y="95"/>
                    </a:lnTo>
                    <a:lnTo>
                      <a:pt x="100"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8"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5" name="Line 282"/>
              <p:cNvSpPr>
                <a:spLocks noChangeShapeType="1"/>
              </p:cNvSpPr>
              <p:nvPr/>
            </p:nvSpPr>
            <p:spPr bwMode="auto">
              <a:xfrm>
                <a:off x="386873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86" name="Freeform 283"/>
              <p:cNvSpPr>
                <a:spLocks/>
              </p:cNvSpPr>
              <p:nvPr/>
            </p:nvSpPr>
            <p:spPr bwMode="auto">
              <a:xfrm>
                <a:off x="3689350" y="5283200"/>
                <a:ext cx="95250" cy="149225"/>
              </a:xfrm>
              <a:custGeom>
                <a:avLst/>
                <a:gdLst>
                  <a:gd name="T0" fmla="*/ 58 w 120"/>
                  <a:gd name="T1" fmla="*/ 0 h 189"/>
                  <a:gd name="T2" fmla="*/ 79 w 120"/>
                  <a:gd name="T3" fmla="*/ 4 h 189"/>
                  <a:gd name="T4" fmla="*/ 95 w 120"/>
                  <a:gd name="T5" fmla="*/ 12 h 189"/>
                  <a:gd name="T6" fmla="*/ 107 w 120"/>
                  <a:gd name="T7" fmla="*/ 23 h 189"/>
                  <a:gd name="T8" fmla="*/ 113 w 120"/>
                  <a:gd name="T9" fmla="*/ 38 h 189"/>
                  <a:gd name="T10" fmla="*/ 115 w 120"/>
                  <a:gd name="T11" fmla="*/ 54 h 189"/>
                  <a:gd name="T12" fmla="*/ 110 w 120"/>
                  <a:gd name="T13" fmla="*/ 79 h 189"/>
                  <a:gd name="T14" fmla="*/ 97 w 120"/>
                  <a:gd name="T15" fmla="*/ 104 h 189"/>
                  <a:gd name="T16" fmla="*/ 77 w 120"/>
                  <a:gd name="T17" fmla="*/ 128 h 189"/>
                  <a:gd name="T18" fmla="*/ 51 w 120"/>
                  <a:gd name="T19" fmla="*/ 154 h 189"/>
                  <a:gd name="T20" fmla="*/ 37 w 120"/>
                  <a:gd name="T21" fmla="*/ 167 h 189"/>
                  <a:gd name="T22" fmla="*/ 37 w 120"/>
                  <a:gd name="T23" fmla="*/ 169 h 189"/>
                  <a:gd name="T24" fmla="*/ 120 w 120"/>
                  <a:gd name="T25" fmla="*/ 169 h 189"/>
                  <a:gd name="T26" fmla="*/ 120 w 120"/>
                  <a:gd name="T27" fmla="*/ 189 h 189"/>
                  <a:gd name="T28" fmla="*/ 0 w 120"/>
                  <a:gd name="T29" fmla="*/ 189 h 189"/>
                  <a:gd name="T30" fmla="*/ 0 w 120"/>
                  <a:gd name="T31" fmla="*/ 174 h 189"/>
                  <a:gd name="T32" fmla="*/ 20 w 120"/>
                  <a:gd name="T33" fmla="*/ 154 h 189"/>
                  <a:gd name="T34" fmla="*/ 46 w 120"/>
                  <a:gd name="T35" fmla="*/ 130 h 189"/>
                  <a:gd name="T36" fmla="*/ 66 w 120"/>
                  <a:gd name="T37" fmla="*/ 108 h 189"/>
                  <a:gd name="T38" fmla="*/ 79 w 120"/>
                  <a:gd name="T39" fmla="*/ 90 h 189"/>
                  <a:gd name="T40" fmla="*/ 87 w 120"/>
                  <a:gd name="T41" fmla="*/ 74 h 189"/>
                  <a:gd name="T42" fmla="*/ 89 w 120"/>
                  <a:gd name="T43" fmla="*/ 58 h 189"/>
                  <a:gd name="T44" fmla="*/ 89 w 120"/>
                  <a:gd name="T45" fmla="*/ 46 h 189"/>
                  <a:gd name="T46" fmla="*/ 84 w 120"/>
                  <a:gd name="T47" fmla="*/ 36 h 189"/>
                  <a:gd name="T48" fmla="*/ 77 w 120"/>
                  <a:gd name="T49" fmla="*/ 28 h 189"/>
                  <a:gd name="T50" fmla="*/ 68 w 120"/>
                  <a:gd name="T51" fmla="*/ 23 h 189"/>
                  <a:gd name="T52" fmla="*/ 53 w 120"/>
                  <a:gd name="T53" fmla="*/ 22 h 189"/>
                  <a:gd name="T54" fmla="*/ 37 w 120"/>
                  <a:gd name="T55" fmla="*/ 23 h 189"/>
                  <a:gd name="T56" fmla="*/ 23 w 120"/>
                  <a:gd name="T57" fmla="*/ 30 h 189"/>
                  <a:gd name="T58" fmla="*/ 14 w 120"/>
                  <a:gd name="T59" fmla="*/ 36 h 189"/>
                  <a:gd name="T60" fmla="*/ 5 w 120"/>
                  <a:gd name="T61" fmla="*/ 18 h 189"/>
                  <a:gd name="T62" fmla="*/ 20 w 120"/>
                  <a:gd name="T63" fmla="*/ 10 h 189"/>
                  <a:gd name="T64" fmla="*/ 38 w 120"/>
                  <a:gd name="T65" fmla="*/ 2 h 189"/>
                  <a:gd name="T66" fmla="*/ 58 w 120"/>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89">
                    <a:moveTo>
                      <a:pt x="58" y="0"/>
                    </a:moveTo>
                    <a:lnTo>
                      <a:pt x="79" y="4"/>
                    </a:lnTo>
                    <a:lnTo>
                      <a:pt x="95" y="12"/>
                    </a:lnTo>
                    <a:lnTo>
                      <a:pt x="107" y="23"/>
                    </a:lnTo>
                    <a:lnTo>
                      <a:pt x="113" y="38"/>
                    </a:lnTo>
                    <a:lnTo>
                      <a:pt x="115" y="54"/>
                    </a:lnTo>
                    <a:lnTo>
                      <a:pt x="110" y="79"/>
                    </a:lnTo>
                    <a:lnTo>
                      <a:pt x="97" y="104"/>
                    </a:lnTo>
                    <a:lnTo>
                      <a:pt x="77" y="128"/>
                    </a:lnTo>
                    <a:lnTo>
                      <a:pt x="51" y="154"/>
                    </a:lnTo>
                    <a:lnTo>
                      <a:pt x="37" y="167"/>
                    </a:lnTo>
                    <a:lnTo>
                      <a:pt x="37" y="169"/>
                    </a:lnTo>
                    <a:lnTo>
                      <a:pt x="120" y="169"/>
                    </a:lnTo>
                    <a:lnTo>
                      <a:pt x="120" y="189"/>
                    </a:lnTo>
                    <a:lnTo>
                      <a:pt x="0" y="189"/>
                    </a:lnTo>
                    <a:lnTo>
                      <a:pt x="0" y="174"/>
                    </a:lnTo>
                    <a:lnTo>
                      <a:pt x="20" y="154"/>
                    </a:lnTo>
                    <a:lnTo>
                      <a:pt x="46" y="130"/>
                    </a:lnTo>
                    <a:lnTo>
                      <a:pt x="66" y="108"/>
                    </a:lnTo>
                    <a:lnTo>
                      <a:pt x="79" y="90"/>
                    </a:lnTo>
                    <a:lnTo>
                      <a:pt x="87" y="74"/>
                    </a:lnTo>
                    <a:lnTo>
                      <a:pt x="89" y="58"/>
                    </a:lnTo>
                    <a:lnTo>
                      <a:pt x="89" y="46"/>
                    </a:lnTo>
                    <a:lnTo>
                      <a:pt x="84" y="36"/>
                    </a:lnTo>
                    <a:lnTo>
                      <a:pt x="77" y="28"/>
                    </a:lnTo>
                    <a:lnTo>
                      <a:pt x="68" y="23"/>
                    </a:lnTo>
                    <a:lnTo>
                      <a:pt x="53" y="22"/>
                    </a:lnTo>
                    <a:lnTo>
                      <a:pt x="37" y="23"/>
                    </a:lnTo>
                    <a:lnTo>
                      <a:pt x="23" y="30"/>
                    </a:lnTo>
                    <a:lnTo>
                      <a:pt x="14" y="36"/>
                    </a:lnTo>
                    <a:lnTo>
                      <a:pt x="5" y="18"/>
                    </a:lnTo>
                    <a:lnTo>
                      <a:pt x="20" y="10"/>
                    </a:lnTo>
                    <a:lnTo>
                      <a:pt x="38"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7" name="Freeform 284"/>
              <p:cNvSpPr>
                <a:spLocks/>
              </p:cNvSpPr>
              <p:nvPr/>
            </p:nvSpPr>
            <p:spPr bwMode="auto">
              <a:xfrm>
                <a:off x="3816350" y="5286375"/>
                <a:ext cx="90487" cy="149225"/>
              </a:xfrm>
              <a:custGeom>
                <a:avLst/>
                <a:gdLst>
                  <a:gd name="T0" fmla="*/ 23 w 115"/>
                  <a:gd name="T1" fmla="*/ 0 h 188"/>
                  <a:gd name="T2" fmla="*/ 112 w 115"/>
                  <a:gd name="T3" fmla="*/ 0 h 188"/>
                  <a:gd name="T4" fmla="*/ 112 w 115"/>
                  <a:gd name="T5" fmla="*/ 21 h 188"/>
                  <a:gd name="T6" fmla="*/ 41 w 115"/>
                  <a:gd name="T7" fmla="*/ 21 h 188"/>
                  <a:gd name="T8" fmla="*/ 33 w 115"/>
                  <a:gd name="T9" fmla="*/ 68 h 188"/>
                  <a:gd name="T10" fmla="*/ 38 w 115"/>
                  <a:gd name="T11" fmla="*/ 68 h 188"/>
                  <a:gd name="T12" fmla="*/ 43 w 115"/>
                  <a:gd name="T13" fmla="*/ 68 h 188"/>
                  <a:gd name="T14" fmla="*/ 49 w 115"/>
                  <a:gd name="T15" fmla="*/ 67 h 188"/>
                  <a:gd name="T16" fmla="*/ 71 w 115"/>
                  <a:gd name="T17" fmla="*/ 70 h 188"/>
                  <a:gd name="T18" fmla="*/ 89 w 115"/>
                  <a:gd name="T19" fmla="*/ 78 h 188"/>
                  <a:gd name="T20" fmla="*/ 102 w 115"/>
                  <a:gd name="T21" fmla="*/ 88 h 188"/>
                  <a:gd name="T22" fmla="*/ 112 w 115"/>
                  <a:gd name="T23" fmla="*/ 104 h 188"/>
                  <a:gd name="T24" fmla="*/ 115 w 115"/>
                  <a:gd name="T25" fmla="*/ 126 h 188"/>
                  <a:gd name="T26" fmla="*/ 112 w 115"/>
                  <a:gd name="T27" fmla="*/ 145 h 188"/>
                  <a:gd name="T28" fmla="*/ 103 w 115"/>
                  <a:gd name="T29" fmla="*/ 163 h 188"/>
                  <a:gd name="T30" fmla="*/ 89 w 115"/>
                  <a:gd name="T31" fmla="*/ 176 h 188"/>
                  <a:gd name="T32" fmla="*/ 69 w 115"/>
                  <a:gd name="T33" fmla="*/ 186 h 188"/>
                  <a:gd name="T34" fmla="*/ 46 w 115"/>
                  <a:gd name="T35" fmla="*/ 188 h 188"/>
                  <a:gd name="T36" fmla="*/ 26 w 115"/>
                  <a:gd name="T37" fmla="*/ 186 h 188"/>
                  <a:gd name="T38" fmla="*/ 12 w 115"/>
                  <a:gd name="T39" fmla="*/ 183 h 188"/>
                  <a:gd name="T40" fmla="*/ 0 w 115"/>
                  <a:gd name="T41" fmla="*/ 176 h 188"/>
                  <a:gd name="T42" fmla="*/ 7 w 115"/>
                  <a:gd name="T43" fmla="*/ 158 h 188"/>
                  <a:gd name="T44" fmla="*/ 23 w 115"/>
                  <a:gd name="T45" fmla="*/ 165 h 188"/>
                  <a:gd name="T46" fmla="*/ 46 w 115"/>
                  <a:gd name="T47" fmla="*/ 168 h 188"/>
                  <a:gd name="T48" fmla="*/ 62 w 115"/>
                  <a:gd name="T49" fmla="*/ 165 h 188"/>
                  <a:gd name="T50" fmla="*/ 77 w 115"/>
                  <a:gd name="T51" fmla="*/ 157 h 188"/>
                  <a:gd name="T52" fmla="*/ 87 w 115"/>
                  <a:gd name="T53" fmla="*/ 145 h 188"/>
                  <a:gd name="T54" fmla="*/ 90 w 115"/>
                  <a:gd name="T55" fmla="*/ 127 h 188"/>
                  <a:gd name="T56" fmla="*/ 89 w 115"/>
                  <a:gd name="T57" fmla="*/ 114 h 188"/>
                  <a:gd name="T58" fmla="*/ 82 w 115"/>
                  <a:gd name="T59" fmla="*/ 103 h 188"/>
                  <a:gd name="T60" fmla="*/ 71 w 115"/>
                  <a:gd name="T61" fmla="*/ 95 h 188"/>
                  <a:gd name="T62" fmla="*/ 56 w 115"/>
                  <a:gd name="T63" fmla="*/ 90 h 188"/>
                  <a:gd name="T64" fmla="*/ 36 w 115"/>
                  <a:gd name="T65" fmla="*/ 86 h 188"/>
                  <a:gd name="T66" fmla="*/ 26 w 115"/>
                  <a:gd name="T67" fmla="*/ 88 h 188"/>
                  <a:gd name="T68" fmla="*/ 18 w 115"/>
                  <a:gd name="T69" fmla="*/ 88 h 188"/>
                  <a:gd name="T70" fmla="*/ 10 w 115"/>
                  <a:gd name="T71" fmla="*/ 88 h 188"/>
                  <a:gd name="T72" fmla="*/ 23 w 115"/>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88">
                    <a:moveTo>
                      <a:pt x="23" y="0"/>
                    </a:moveTo>
                    <a:lnTo>
                      <a:pt x="112" y="0"/>
                    </a:lnTo>
                    <a:lnTo>
                      <a:pt x="112" y="21"/>
                    </a:lnTo>
                    <a:lnTo>
                      <a:pt x="41" y="21"/>
                    </a:lnTo>
                    <a:lnTo>
                      <a:pt x="33" y="68"/>
                    </a:lnTo>
                    <a:lnTo>
                      <a:pt x="38" y="68"/>
                    </a:lnTo>
                    <a:lnTo>
                      <a:pt x="43" y="68"/>
                    </a:lnTo>
                    <a:lnTo>
                      <a:pt x="49" y="67"/>
                    </a:lnTo>
                    <a:lnTo>
                      <a:pt x="71" y="70"/>
                    </a:lnTo>
                    <a:lnTo>
                      <a:pt x="89" y="78"/>
                    </a:lnTo>
                    <a:lnTo>
                      <a:pt x="102" y="88"/>
                    </a:lnTo>
                    <a:lnTo>
                      <a:pt x="112" y="104"/>
                    </a:lnTo>
                    <a:lnTo>
                      <a:pt x="115" y="126"/>
                    </a:lnTo>
                    <a:lnTo>
                      <a:pt x="112" y="145"/>
                    </a:lnTo>
                    <a:lnTo>
                      <a:pt x="103" y="163"/>
                    </a:lnTo>
                    <a:lnTo>
                      <a:pt x="89" y="176"/>
                    </a:lnTo>
                    <a:lnTo>
                      <a:pt x="69" y="186"/>
                    </a:lnTo>
                    <a:lnTo>
                      <a:pt x="46" y="188"/>
                    </a:lnTo>
                    <a:lnTo>
                      <a:pt x="26" y="186"/>
                    </a:lnTo>
                    <a:lnTo>
                      <a:pt x="12" y="183"/>
                    </a:lnTo>
                    <a:lnTo>
                      <a:pt x="0" y="176"/>
                    </a:lnTo>
                    <a:lnTo>
                      <a:pt x="7" y="158"/>
                    </a:lnTo>
                    <a:lnTo>
                      <a:pt x="23" y="165"/>
                    </a:lnTo>
                    <a:lnTo>
                      <a:pt x="46" y="168"/>
                    </a:lnTo>
                    <a:lnTo>
                      <a:pt x="62" y="165"/>
                    </a:lnTo>
                    <a:lnTo>
                      <a:pt x="77" y="157"/>
                    </a:lnTo>
                    <a:lnTo>
                      <a:pt x="87" y="145"/>
                    </a:lnTo>
                    <a:lnTo>
                      <a:pt x="90" y="127"/>
                    </a:lnTo>
                    <a:lnTo>
                      <a:pt x="89" y="114"/>
                    </a:lnTo>
                    <a:lnTo>
                      <a:pt x="82" y="103"/>
                    </a:lnTo>
                    <a:lnTo>
                      <a:pt x="71" y="95"/>
                    </a:lnTo>
                    <a:lnTo>
                      <a:pt x="56" y="90"/>
                    </a:lnTo>
                    <a:lnTo>
                      <a:pt x="36" y="86"/>
                    </a:lnTo>
                    <a:lnTo>
                      <a:pt x="26" y="88"/>
                    </a:lnTo>
                    <a:lnTo>
                      <a:pt x="18" y="88"/>
                    </a:lnTo>
                    <a:lnTo>
                      <a:pt x="10"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8" name="Freeform 285"/>
              <p:cNvSpPr>
                <a:spLocks noEditPoints="1"/>
              </p:cNvSpPr>
              <p:nvPr/>
            </p:nvSpPr>
            <p:spPr bwMode="auto">
              <a:xfrm>
                <a:off x="3940175"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5 w 126"/>
                  <a:gd name="T11" fmla="*/ 97 h 192"/>
                  <a:gd name="T12" fmla="*/ 28 w 126"/>
                  <a:gd name="T13" fmla="*/ 123 h 192"/>
                  <a:gd name="T14" fmla="*/ 33 w 126"/>
                  <a:gd name="T15" fmla="*/ 144 h 192"/>
                  <a:gd name="T16" fmla="*/ 40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2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5" y="97"/>
                    </a:lnTo>
                    <a:lnTo>
                      <a:pt x="28" y="123"/>
                    </a:lnTo>
                    <a:lnTo>
                      <a:pt x="33" y="144"/>
                    </a:lnTo>
                    <a:lnTo>
                      <a:pt x="40" y="161"/>
                    </a:lnTo>
                    <a:lnTo>
                      <a:pt x="51" y="171"/>
                    </a:lnTo>
                    <a:lnTo>
                      <a:pt x="64" y="174"/>
                    </a:lnTo>
                    <a:lnTo>
                      <a:pt x="77" y="169"/>
                    </a:lnTo>
                    <a:lnTo>
                      <a:pt x="87"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3" y="130"/>
                    </a:lnTo>
                    <a:lnTo>
                      <a:pt x="115" y="156"/>
                    </a:lnTo>
                    <a:lnTo>
                      <a:pt x="102" y="176"/>
                    </a:lnTo>
                    <a:lnTo>
                      <a:pt x="84" y="189"/>
                    </a:lnTo>
                    <a:lnTo>
                      <a:pt x="63" y="192"/>
                    </a:lnTo>
                    <a:lnTo>
                      <a:pt x="41" y="189"/>
                    </a:lnTo>
                    <a:lnTo>
                      <a:pt x="25" y="177"/>
                    </a:lnTo>
                    <a:lnTo>
                      <a:pt x="12" y="158"/>
                    </a:lnTo>
                    <a:lnTo>
                      <a:pt x="4" y="131"/>
                    </a:lnTo>
                    <a:lnTo>
                      <a:pt x="0" y="97"/>
                    </a:lnTo>
                    <a:lnTo>
                      <a:pt x="2" y="68"/>
                    </a:lnTo>
                    <a:lnTo>
                      <a:pt x="9" y="45"/>
                    </a:lnTo>
                    <a:lnTo>
                      <a:pt x="18" y="25"/>
                    </a:lnTo>
                    <a:lnTo>
                      <a:pt x="32"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89" name="Line 286"/>
              <p:cNvSpPr>
                <a:spLocks noChangeShapeType="1"/>
              </p:cNvSpPr>
              <p:nvPr/>
            </p:nvSpPr>
            <p:spPr bwMode="auto">
              <a:xfrm>
                <a:off x="43592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90" name="Freeform 287"/>
              <p:cNvSpPr>
                <a:spLocks/>
              </p:cNvSpPr>
              <p:nvPr/>
            </p:nvSpPr>
            <p:spPr bwMode="auto">
              <a:xfrm>
                <a:off x="4179888" y="5283200"/>
                <a:ext cx="92075" cy="152400"/>
              </a:xfrm>
              <a:custGeom>
                <a:avLst/>
                <a:gdLst>
                  <a:gd name="T0" fmla="*/ 55 w 116"/>
                  <a:gd name="T1" fmla="*/ 0 h 192"/>
                  <a:gd name="T2" fmla="*/ 75 w 116"/>
                  <a:gd name="T3" fmla="*/ 2 h 192"/>
                  <a:gd name="T4" fmla="*/ 90 w 116"/>
                  <a:gd name="T5" fmla="*/ 9 h 192"/>
                  <a:gd name="T6" fmla="*/ 99 w 116"/>
                  <a:gd name="T7" fmla="*/ 20 h 192"/>
                  <a:gd name="T8" fmla="*/ 106 w 116"/>
                  <a:gd name="T9" fmla="*/ 31 h 192"/>
                  <a:gd name="T10" fmla="*/ 108 w 116"/>
                  <a:gd name="T11" fmla="*/ 45 h 192"/>
                  <a:gd name="T12" fmla="*/ 104 w 116"/>
                  <a:gd name="T13" fmla="*/ 63 h 192"/>
                  <a:gd name="T14" fmla="*/ 93 w 116"/>
                  <a:gd name="T15" fmla="*/ 77 h 192"/>
                  <a:gd name="T16" fmla="*/ 73 w 116"/>
                  <a:gd name="T17" fmla="*/ 89 h 192"/>
                  <a:gd name="T18" fmla="*/ 73 w 116"/>
                  <a:gd name="T19" fmla="*/ 89 h 192"/>
                  <a:gd name="T20" fmla="*/ 90 w 116"/>
                  <a:gd name="T21" fmla="*/ 95 h 192"/>
                  <a:gd name="T22" fmla="*/ 103 w 116"/>
                  <a:gd name="T23" fmla="*/ 105 h 192"/>
                  <a:gd name="T24" fmla="*/ 113 w 116"/>
                  <a:gd name="T25" fmla="*/ 118 h 192"/>
                  <a:gd name="T26" fmla="*/ 116 w 116"/>
                  <a:gd name="T27" fmla="*/ 136 h 192"/>
                  <a:gd name="T28" fmla="*/ 113 w 116"/>
                  <a:gd name="T29" fmla="*/ 154 h 192"/>
                  <a:gd name="T30" fmla="*/ 104 w 116"/>
                  <a:gd name="T31" fmla="*/ 169 h 192"/>
                  <a:gd name="T32" fmla="*/ 91 w 116"/>
                  <a:gd name="T33" fmla="*/ 182 h 192"/>
                  <a:gd name="T34" fmla="*/ 72 w 116"/>
                  <a:gd name="T35" fmla="*/ 190 h 192"/>
                  <a:gd name="T36" fmla="*/ 47 w 116"/>
                  <a:gd name="T37" fmla="*/ 192 h 192"/>
                  <a:gd name="T38" fmla="*/ 27 w 116"/>
                  <a:gd name="T39" fmla="*/ 190 h 192"/>
                  <a:gd name="T40" fmla="*/ 11 w 116"/>
                  <a:gd name="T41" fmla="*/ 185 h 192"/>
                  <a:gd name="T42" fmla="*/ 0 w 116"/>
                  <a:gd name="T43" fmla="*/ 180 h 192"/>
                  <a:gd name="T44" fmla="*/ 6 w 116"/>
                  <a:gd name="T45" fmla="*/ 161 h 192"/>
                  <a:gd name="T46" fmla="*/ 16 w 116"/>
                  <a:gd name="T47" fmla="*/ 166 h 192"/>
                  <a:gd name="T48" fmla="*/ 31 w 116"/>
                  <a:gd name="T49" fmla="*/ 171 h 192"/>
                  <a:gd name="T50" fmla="*/ 47 w 116"/>
                  <a:gd name="T51" fmla="*/ 172 h 192"/>
                  <a:gd name="T52" fmla="*/ 63 w 116"/>
                  <a:gd name="T53" fmla="*/ 171 h 192"/>
                  <a:gd name="T54" fmla="*/ 77 w 116"/>
                  <a:gd name="T55" fmla="*/ 164 h 192"/>
                  <a:gd name="T56" fmla="*/ 85 w 116"/>
                  <a:gd name="T57" fmla="*/ 156 h 192"/>
                  <a:gd name="T58" fmla="*/ 88 w 116"/>
                  <a:gd name="T59" fmla="*/ 146 h 192"/>
                  <a:gd name="T60" fmla="*/ 90 w 116"/>
                  <a:gd name="T61" fmla="*/ 136 h 192"/>
                  <a:gd name="T62" fmla="*/ 86 w 116"/>
                  <a:gd name="T63" fmla="*/ 123 h 192"/>
                  <a:gd name="T64" fmla="*/ 80 w 116"/>
                  <a:gd name="T65" fmla="*/ 112 h 192"/>
                  <a:gd name="T66" fmla="*/ 68 w 116"/>
                  <a:gd name="T67" fmla="*/ 105 h 192"/>
                  <a:gd name="T68" fmla="*/ 55 w 116"/>
                  <a:gd name="T69" fmla="*/ 100 h 192"/>
                  <a:gd name="T70" fmla="*/ 42 w 116"/>
                  <a:gd name="T71" fmla="*/ 99 h 192"/>
                  <a:gd name="T72" fmla="*/ 27 w 116"/>
                  <a:gd name="T73" fmla="*/ 99 h 192"/>
                  <a:gd name="T74" fmla="*/ 27 w 116"/>
                  <a:gd name="T75" fmla="*/ 81 h 192"/>
                  <a:gd name="T76" fmla="*/ 42 w 116"/>
                  <a:gd name="T77" fmla="*/ 81 h 192"/>
                  <a:gd name="T78" fmla="*/ 52 w 116"/>
                  <a:gd name="T79" fmla="*/ 79 h 192"/>
                  <a:gd name="T80" fmla="*/ 63 w 116"/>
                  <a:gd name="T81" fmla="*/ 76 h 192"/>
                  <a:gd name="T82" fmla="*/ 73 w 116"/>
                  <a:gd name="T83" fmla="*/ 69 h 192"/>
                  <a:gd name="T84" fmla="*/ 80 w 116"/>
                  <a:gd name="T85" fmla="*/ 61 h 192"/>
                  <a:gd name="T86" fmla="*/ 83 w 116"/>
                  <a:gd name="T87" fmla="*/ 48 h 192"/>
                  <a:gd name="T88" fmla="*/ 81 w 116"/>
                  <a:gd name="T89" fmla="*/ 38 h 192"/>
                  <a:gd name="T90" fmla="*/ 75 w 116"/>
                  <a:gd name="T91" fmla="*/ 30 h 192"/>
                  <a:gd name="T92" fmla="*/ 65 w 116"/>
                  <a:gd name="T93" fmla="*/ 23 h 192"/>
                  <a:gd name="T94" fmla="*/ 50 w 116"/>
                  <a:gd name="T95" fmla="*/ 20 h 192"/>
                  <a:gd name="T96" fmla="*/ 29 w 116"/>
                  <a:gd name="T97" fmla="*/ 25 h 192"/>
                  <a:gd name="T98" fmla="*/ 13 w 116"/>
                  <a:gd name="T99" fmla="*/ 33 h 192"/>
                  <a:gd name="T100" fmla="*/ 6 w 116"/>
                  <a:gd name="T101" fmla="*/ 15 h 192"/>
                  <a:gd name="T102" fmla="*/ 19 w 116"/>
                  <a:gd name="T103" fmla="*/ 7 h 192"/>
                  <a:gd name="T104" fmla="*/ 36 w 116"/>
                  <a:gd name="T105" fmla="*/ 2 h 192"/>
                  <a:gd name="T106" fmla="*/ 55 w 116"/>
                  <a:gd name="T10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92">
                    <a:moveTo>
                      <a:pt x="55" y="0"/>
                    </a:moveTo>
                    <a:lnTo>
                      <a:pt x="75" y="2"/>
                    </a:lnTo>
                    <a:lnTo>
                      <a:pt x="90" y="9"/>
                    </a:lnTo>
                    <a:lnTo>
                      <a:pt x="99" y="20"/>
                    </a:lnTo>
                    <a:lnTo>
                      <a:pt x="106" y="31"/>
                    </a:lnTo>
                    <a:lnTo>
                      <a:pt x="108" y="45"/>
                    </a:lnTo>
                    <a:lnTo>
                      <a:pt x="104" y="63"/>
                    </a:lnTo>
                    <a:lnTo>
                      <a:pt x="93" y="77"/>
                    </a:lnTo>
                    <a:lnTo>
                      <a:pt x="73" y="89"/>
                    </a:lnTo>
                    <a:lnTo>
                      <a:pt x="73" y="89"/>
                    </a:lnTo>
                    <a:lnTo>
                      <a:pt x="90" y="95"/>
                    </a:lnTo>
                    <a:lnTo>
                      <a:pt x="103" y="105"/>
                    </a:lnTo>
                    <a:lnTo>
                      <a:pt x="113" y="118"/>
                    </a:lnTo>
                    <a:lnTo>
                      <a:pt x="116" y="136"/>
                    </a:lnTo>
                    <a:lnTo>
                      <a:pt x="113" y="154"/>
                    </a:lnTo>
                    <a:lnTo>
                      <a:pt x="104" y="169"/>
                    </a:lnTo>
                    <a:lnTo>
                      <a:pt x="91" y="182"/>
                    </a:lnTo>
                    <a:lnTo>
                      <a:pt x="72" y="190"/>
                    </a:lnTo>
                    <a:lnTo>
                      <a:pt x="47" y="192"/>
                    </a:lnTo>
                    <a:lnTo>
                      <a:pt x="27" y="190"/>
                    </a:lnTo>
                    <a:lnTo>
                      <a:pt x="11" y="185"/>
                    </a:lnTo>
                    <a:lnTo>
                      <a:pt x="0" y="180"/>
                    </a:lnTo>
                    <a:lnTo>
                      <a:pt x="6" y="161"/>
                    </a:lnTo>
                    <a:lnTo>
                      <a:pt x="16" y="166"/>
                    </a:lnTo>
                    <a:lnTo>
                      <a:pt x="31" y="171"/>
                    </a:lnTo>
                    <a:lnTo>
                      <a:pt x="47" y="172"/>
                    </a:lnTo>
                    <a:lnTo>
                      <a:pt x="63" y="171"/>
                    </a:lnTo>
                    <a:lnTo>
                      <a:pt x="77" y="164"/>
                    </a:lnTo>
                    <a:lnTo>
                      <a:pt x="85" y="156"/>
                    </a:lnTo>
                    <a:lnTo>
                      <a:pt x="88" y="146"/>
                    </a:lnTo>
                    <a:lnTo>
                      <a:pt x="90" y="136"/>
                    </a:lnTo>
                    <a:lnTo>
                      <a:pt x="86" y="123"/>
                    </a:lnTo>
                    <a:lnTo>
                      <a:pt x="80" y="112"/>
                    </a:lnTo>
                    <a:lnTo>
                      <a:pt x="68" y="105"/>
                    </a:lnTo>
                    <a:lnTo>
                      <a:pt x="55" y="100"/>
                    </a:lnTo>
                    <a:lnTo>
                      <a:pt x="42" y="99"/>
                    </a:lnTo>
                    <a:lnTo>
                      <a:pt x="27" y="99"/>
                    </a:lnTo>
                    <a:lnTo>
                      <a:pt x="27" y="81"/>
                    </a:lnTo>
                    <a:lnTo>
                      <a:pt x="42" y="81"/>
                    </a:lnTo>
                    <a:lnTo>
                      <a:pt x="52" y="79"/>
                    </a:lnTo>
                    <a:lnTo>
                      <a:pt x="63" y="76"/>
                    </a:lnTo>
                    <a:lnTo>
                      <a:pt x="73" y="69"/>
                    </a:lnTo>
                    <a:lnTo>
                      <a:pt x="80" y="61"/>
                    </a:lnTo>
                    <a:lnTo>
                      <a:pt x="83" y="48"/>
                    </a:lnTo>
                    <a:lnTo>
                      <a:pt x="81" y="38"/>
                    </a:lnTo>
                    <a:lnTo>
                      <a:pt x="75" y="30"/>
                    </a:lnTo>
                    <a:lnTo>
                      <a:pt x="65" y="23"/>
                    </a:lnTo>
                    <a:lnTo>
                      <a:pt x="50" y="20"/>
                    </a:lnTo>
                    <a:lnTo>
                      <a:pt x="29" y="25"/>
                    </a:lnTo>
                    <a:lnTo>
                      <a:pt x="13" y="33"/>
                    </a:lnTo>
                    <a:lnTo>
                      <a:pt x="6" y="15"/>
                    </a:lnTo>
                    <a:lnTo>
                      <a:pt x="19" y="7"/>
                    </a:lnTo>
                    <a:lnTo>
                      <a:pt x="36" y="2"/>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1" name="Freeform 288"/>
              <p:cNvSpPr>
                <a:spLocks noEditPoints="1"/>
              </p:cNvSpPr>
              <p:nvPr/>
            </p:nvSpPr>
            <p:spPr bwMode="auto">
              <a:xfrm>
                <a:off x="4303713"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6 w 126"/>
                  <a:gd name="T11" fmla="*/ 97 h 192"/>
                  <a:gd name="T12" fmla="*/ 28 w 126"/>
                  <a:gd name="T13" fmla="*/ 123 h 192"/>
                  <a:gd name="T14" fmla="*/ 33 w 126"/>
                  <a:gd name="T15" fmla="*/ 144 h 192"/>
                  <a:gd name="T16" fmla="*/ 39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1 w 126"/>
                  <a:gd name="T31" fmla="*/ 95 h 192"/>
                  <a:gd name="T32" fmla="*/ 100 w 126"/>
                  <a:gd name="T33" fmla="*/ 71 h 192"/>
                  <a:gd name="T34" fmla="*/ 95 w 126"/>
                  <a:gd name="T35" fmla="*/ 49 h 192"/>
                  <a:gd name="T36" fmla="*/ 88 w 126"/>
                  <a:gd name="T37" fmla="*/ 33 h 192"/>
                  <a:gd name="T38" fmla="*/ 77 w 126"/>
                  <a:gd name="T39" fmla="*/ 23 h 192"/>
                  <a:gd name="T40" fmla="*/ 64 w 126"/>
                  <a:gd name="T41" fmla="*/ 20 h 192"/>
                  <a:gd name="T42" fmla="*/ 65 w 126"/>
                  <a:gd name="T43" fmla="*/ 0 h 192"/>
                  <a:gd name="T44" fmla="*/ 87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6" y="97"/>
                    </a:lnTo>
                    <a:lnTo>
                      <a:pt x="28" y="123"/>
                    </a:lnTo>
                    <a:lnTo>
                      <a:pt x="33" y="144"/>
                    </a:lnTo>
                    <a:lnTo>
                      <a:pt x="39" y="161"/>
                    </a:lnTo>
                    <a:lnTo>
                      <a:pt x="51" y="171"/>
                    </a:lnTo>
                    <a:lnTo>
                      <a:pt x="64" y="174"/>
                    </a:lnTo>
                    <a:lnTo>
                      <a:pt x="77" y="169"/>
                    </a:lnTo>
                    <a:lnTo>
                      <a:pt x="87" y="159"/>
                    </a:lnTo>
                    <a:lnTo>
                      <a:pt x="95" y="143"/>
                    </a:lnTo>
                    <a:lnTo>
                      <a:pt x="100" y="122"/>
                    </a:lnTo>
                    <a:lnTo>
                      <a:pt x="101" y="95"/>
                    </a:lnTo>
                    <a:lnTo>
                      <a:pt x="100" y="71"/>
                    </a:lnTo>
                    <a:lnTo>
                      <a:pt x="95" y="49"/>
                    </a:lnTo>
                    <a:lnTo>
                      <a:pt x="88" y="33"/>
                    </a:lnTo>
                    <a:lnTo>
                      <a:pt x="77" y="23"/>
                    </a:lnTo>
                    <a:lnTo>
                      <a:pt x="64" y="20"/>
                    </a:lnTo>
                    <a:close/>
                    <a:moveTo>
                      <a:pt x="65" y="0"/>
                    </a:moveTo>
                    <a:lnTo>
                      <a:pt x="87"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2" name="Freeform 289"/>
              <p:cNvSpPr>
                <a:spLocks noEditPoints="1"/>
              </p:cNvSpPr>
              <p:nvPr/>
            </p:nvSpPr>
            <p:spPr bwMode="auto">
              <a:xfrm>
                <a:off x="4430713" y="5283200"/>
                <a:ext cx="100012" cy="152400"/>
              </a:xfrm>
              <a:custGeom>
                <a:avLst/>
                <a:gdLst>
                  <a:gd name="T0" fmla="*/ 63 w 126"/>
                  <a:gd name="T1" fmla="*/ 20 h 192"/>
                  <a:gd name="T2" fmla="*/ 50 w 126"/>
                  <a:gd name="T3" fmla="*/ 23 h 192"/>
                  <a:gd name="T4" fmla="*/ 40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40 w 126"/>
                  <a:gd name="T17" fmla="*/ 161 h 192"/>
                  <a:gd name="T18" fmla="*/ 50 w 126"/>
                  <a:gd name="T19" fmla="*/ 171 h 192"/>
                  <a:gd name="T20" fmla="*/ 63 w 126"/>
                  <a:gd name="T21" fmla="*/ 174 h 192"/>
                  <a:gd name="T22" fmla="*/ 77 w 126"/>
                  <a:gd name="T23" fmla="*/ 169 h 192"/>
                  <a:gd name="T24" fmla="*/ 88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3 w 126"/>
                  <a:gd name="T59" fmla="*/ 176 h 192"/>
                  <a:gd name="T60" fmla="*/ 85 w 126"/>
                  <a:gd name="T61" fmla="*/ 189 h 192"/>
                  <a:gd name="T62" fmla="*/ 62 w 126"/>
                  <a:gd name="T63" fmla="*/ 192 h 192"/>
                  <a:gd name="T64" fmla="*/ 42 w 126"/>
                  <a:gd name="T65" fmla="*/ 189 h 192"/>
                  <a:gd name="T66" fmla="*/ 24 w 126"/>
                  <a:gd name="T67" fmla="*/ 177 h 192"/>
                  <a:gd name="T68" fmla="*/ 11 w 126"/>
                  <a:gd name="T69" fmla="*/ 158 h 192"/>
                  <a:gd name="T70" fmla="*/ 3 w 126"/>
                  <a:gd name="T71" fmla="*/ 131 h 192"/>
                  <a:gd name="T72" fmla="*/ 0 w 126"/>
                  <a:gd name="T73" fmla="*/ 97 h 192"/>
                  <a:gd name="T74" fmla="*/ 3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0" y="33"/>
                    </a:lnTo>
                    <a:lnTo>
                      <a:pt x="32" y="48"/>
                    </a:lnTo>
                    <a:lnTo>
                      <a:pt x="27" y="69"/>
                    </a:lnTo>
                    <a:lnTo>
                      <a:pt x="26" y="97"/>
                    </a:lnTo>
                    <a:lnTo>
                      <a:pt x="27" y="123"/>
                    </a:lnTo>
                    <a:lnTo>
                      <a:pt x="32" y="144"/>
                    </a:lnTo>
                    <a:lnTo>
                      <a:pt x="40" y="161"/>
                    </a:lnTo>
                    <a:lnTo>
                      <a:pt x="50" y="171"/>
                    </a:lnTo>
                    <a:lnTo>
                      <a:pt x="63" y="174"/>
                    </a:lnTo>
                    <a:lnTo>
                      <a:pt x="77" y="169"/>
                    </a:lnTo>
                    <a:lnTo>
                      <a:pt x="88"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3" name="Freeform 290"/>
              <p:cNvSpPr>
                <a:spLocks/>
              </p:cNvSpPr>
              <p:nvPr/>
            </p:nvSpPr>
            <p:spPr bwMode="auto">
              <a:xfrm>
                <a:off x="2679700" y="5562600"/>
                <a:ext cx="112712" cy="153987"/>
              </a:xfrm>
              <a:custGeom>
                <a:avLst/>
                <a:gdLst>
                  <a:gd name="T0" fmla="*/ 0 w 142"/>
                  <a:gd name="T1" fmla="*/ 0 h 194"/>
                  <a:gd name="T2" fmla="*/ 142 w 142"/>
                  <a:gd name="T3" fmla="*/ 0 h 194"/>
                  <a:gd name="T4" fmla="*/ 142 w 142"/>
                  <a:gd name="T5" fmla="*/ 22 h 194"/>
                  <a:gd name="T6" fmla="*/ 83 w 142"/>
                  <a:gd name="T7" fmla="*/ 22 h 194"/>
                  <a:gd name="T8" fmla="*/ 83 w 142"/>
                  <a:gd name="T9" fmla="*/ 194 h 194"/>
                  <a:gd name="T10" fmla="*/ 59 w 142"/>
                  <a:gd name="T11" fmla="*/ 194 h 194"/>
                  <a:gd name="T12" fmla="*/ 59 w 142"/>
                  <a:gd name="T13" fmla="*/ 22 h 194"/>
                  <a:gd name="T14" fmla="*/ 0 w 142"/>
                  <a:gd name="T15" fmla="*/ 22 h 194"/>
                  <a:gd name="T16" fmla="*/ 0 w 142"/>
                  <a:gd name="T1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94">
                    <a:moveTo>
                      <a:pt x="0" y="0"/>
                    </a:moveTo>
                    <a:lnTo>
                      <a:pt x="142" y="0"/>
                    </a:lnTo>
                    <a:lnTo>
                      <a:pt x="142" y="22"/>
                    </a:lnTo>
                    <a:lnTo>
                      <a:pt x="83" y="22"/>
                    </a:lnTo>
                    <a:lnTo>
                      <a:pt x="83" y="194"/>
                    </a:lnTo>
                    <a:lnTo>
                      <a:pt x="59" y="194"/>
                    </a:lnTo>
                    <a:lnTo>
                      <a:pt x="59" y="22"/>
                    </a:lnTo>
                    <a:lnTo>
                      <a:pt x="0" y="2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4" name="Freeform 291"/>
              <p:cNvSpPr>
                <a:spLocks/>
              </p:cNvSpPr>
              <p:nvPr/>
            </p:nvSpPr>
            <p:spPr bwMode="auto">
              <a:xfrm>
                <a:off x="2806700" y="5603875"/>
                <a:ext cx="55562" cy="112712"/>
              </a:xfrm>
              <a:custGeom>
                <a:avLst/>
                <a:gdLst>
                  <a:gd name="T0" fmla="*/ 62 w 69"/>
                  <a:gd name="T1" fmla="*/ 0 h 143"/>
                  <a:gd name="T2" fmla="*/ 65 w 69"/>
                  <a:gd name="T3" fmla="*/ 0 h 143"/>
                  <a:gd name="T4" fmla="*/ 69 w 69"/>
                  <a:gd name="T5" fmla="*/ 0 h 143"/>
                  <a:gd name="T6" fmla="*/ 69 w 69"/>
                  <a:gd name="T7" fmla="*/ 25 h 143"/>
                  <a:gd name="T8" fmla="*/ 65 w 69"/>
                  <a:gd name="T9" fmla="*/ 25 h 143"/>
                  <a:gd name="T10" fmla="*/ 61 w 69"/>
                  <a:gd name="T11" fmla="*/ 25 h 143"/>
                  <a:gd name="T12" fmla="*/ 44 w 69"/>
                  <a:gd name="T13" fmla="*/ 28 h 143"/>
                  <a:gd name="T14" fmla="*/ 33 w 69"/>
                  <a:gd name="T15" fmla="*/ 39 h 143"/>
                  <a:gd name="T16" fmla="*/ 26 w 69"/>
                  <a:gd name="T17" fmla="*/ 56 h 143"/>
                  <a:gd name="T18" fmla="*/ 26 w 69"/>
                  <a:gd name="T19" fmla="*/ 62 h 143"/>
                  <a:gd name="T20" fmla="*/ 26 w 69"/>
                  <a:gd name="T21" fmla="*/ 67 h 143"/>
                  <a:gd name="T22" fmla="*/ 26 w 69"/>
                  <a:gd name="T23" fmla="*/ 143 h 143"/>
                  <a:gd name="T24" fmla="*/ 2 w 69"/>
                  <a:gd name="T25" fmla="*/ 143 h 143"/>
                  <a:gd name="T26" fmla="*/ 2 w 69"/>
                  <a:gd name="T27" fmla="*/ 46 h 143"/>
                  <a:gd name="T28" fmla="*/ 0 w 69"/>
                  <a:gd name="T29" fmla="*/ 23 h 143"/>
                  <a:gd name="T30" fmla="*/ 0 w 69"/>
                  <a:gd name="T31" fmla="*/ 3 h 143"/>
                  <a:gd name="T32" fmla="*/ 21 w 69"/>
                  <a:gd name="T33" fmla="*/ 3 h 143"/>
                  <a:gd name="T34" fmla="*/ 23 w 69"/>
                  <a:gd name="T35" fmla="*/ 31 h 143"/>
                  <a:gd name="T36" fmla="*/ 25 w 69"/>
                  <a:gd name="T37" fmla="*/ 31 h 143"/>
                  <a:gd name="T38" fmla="*/ 33 w 69"/>
                  <a:gd name="T39" fmla="*/ 15 h 143"/>
                  <a:gd name="T40" fmla="*/ 46 w 69"/>
                  <a:gd name="T41" fmla="*/ 3 h 143"/>
                  <a:gd name="T42" fmla="*/ 62 w 69"/>
                  <a:gd name="T4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43">
                    <a:moveTo>
                      <a:pt x="62" y="0"/>
                    </a:moveTo>
                    <a:lnTo>
                      <a:pt x="65" y="0"/>
                    </a:lnTo>
                    <a:lnTo>
                      <a:pt x="69" y="0"/>
                    </a:lnTo>
                    <a:lnTo>
                      <a:pt x="69" y="25"/>
                    </a:lnTo>
                    <a:lnTo>
                      <a:pt x="65" y="25"/>
                    </a:lnTo>
                    <a:lnTo>
                      <a:pt x="61" y="25"/>
                    </a:lnTo>
                    <a:lnTo>
                      <a:pt x="44" y="28"/>
                    </a:lnTo>
                    <a:lnTo>
                      <a:pt x="33" y="39"/>
                    </a:lnTo>
                    <a:lnTo>
                      <a:pt x="26" y="56"/>
                    </a:lnTo>
                    <a:lnTo>
                      <a:pt x="26" y="62"/>
                    </a:lnTo>
                    <a:lnTo>
                      <a:pt x="26" y="67"/>
                    </a:lnTo>
                    <a:lnTo>
                      <a:pt x="26" y="143"/>
                    </a:lnTo>
                    <a:lnTo>
                      <a:pt x="2" y="143"/>
                    </a:lnTo>
                    <a:lnTo>
                      <a:pt x="2" y="46"/>
                    </a:lnTo>
                    <a:lnTo>
                      <a:pt x="0" y="23"/>
                    </a:lnTo>
                    <a:lnTo>
                      <a:pt x="0" y="3"/>
                    </a:lnTo>
                    <a:lnTo>
                      <a:pt x="21" y="3"/>
                    </a:lnTo>
                    <a:lnTo>
                      <a:pt x="23" y="31"/>
                    </a:lnTo>
                    <a:lnTo>
                      <a:pt x="25" y="31"/>
                    </a:lnTo>
                    <a:lnTo>
                      <a:pt x="33" y="15"/>
                    </a:lnTo>
                    <a:lnTo>
                      <a:pt x="46" y="3"/>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5" name="Freeform 292"/>
              <p:cNvSpPr>
                <a:spLocks noEditPoints="1"/>
              </p:cNvSpPr>
              <p:nvPr/>
            </p:nvSpPr>
            <p:spPr bwMode="auto">
              <a:xfrm>
                <a:off x="2886075" y="5561013"/>
                <a:ext cx="23812" cy="155575"/>
              </a:xfrm>
              <a:custGeom>
                <a:avLst/>
                <a:gdLst>
                  <a:gd name="T0" fmla="*/ 3 w 31"/>
                  <a:gd name="T1" fmla="*/ 55 h 195"/>
                  <a:gd name="T2" fmla="*/ 28 w 31"/>
                  <a:gd name="T3" fmla="*/ 55 h 195"/>
                  <a:gd name="T4" fmla="*/ 28 w 31"/>
                  <a:gd name="T5" fmla="*/ 195 h 195"/>
                  <a:gd name="T6" fmla="*/ 3 w 31"/>
                  <a:gd name="T7" fmla="*/ 195 h 195"/>
                  <a:gd name="T8" fmla="*/ 3 w 31"/>
                  <a:gd name="T9" fmla="*/ 55 h 195"/>
                  <a:gd name="T10" fmla="*/ 15 w 31"/>
                  <a:gd name="T11" fmla="*/ 0 h 195"/>
                  <a:gd name="T12" fmla="*/ 20 w 31"/>
                  <a:gd name="T13" fmla="*/ 1 h 195"/>
                  <a:gd name="T14" fmla="*/ 25 w 31"/>
                  <a:gd name="T15" fmla="*/ 3 h 195"/>
                  <a:gd name="T16" fmla="*/ 28 w 31"/>
                  <a:gd name="T17" fmla="*/ 6 h 195"/>
                  <a:gd name="T18" fmla="*/ 30 w 31"/>
                  <a:gd name="T19" fmla="*/ 11 h 195"/>
                  <a:gd name="T20" fmla="*/ 31 w 31"/>
                  <a:gd name="T21" fmla="*/ 16 h 195"/>
                  <a:gd name="T22" fmla="*/ 30 w 31"/>
                  <a:gd name="T23" fmla="*/ 21 h 195"/>
                  <a:gd name="T24" fmla="*/ 28 w 31"/>
                  <a:gd name="T25" fmla="*/ 26 h 195"/>
                  <a:gd name="T26" fmla="*/ 25 w 31"/>
                  <a:gd name="T27" fmla="*/ 29 h 195"/>
                  <a:gd name="T28" fmla="*/ 20 w 31"/>
                  <a:gd name="T29" fmla="*/ 31 h 195"/>
                  <a:gd name="T30" fmla="*/ 15 w 31"/>
                  <a:gd name="T31" fmla="*/ 33 h 195"/>
                  <a:gd name="T32" fmla="*/ 10 w 31"/>
                  <a:gd name="T33" fmla="*/ 31 h 195"/>
                  <a:gd name="T34" fmla="*/ 5 w 31"/>
                  <a:gd name="T35" fmla="*/ 29 h 195"/>
                  <a:gd name="T36" fmla="*/ 2 w 31"/>
                  <a:gd name="T37" fmla="*/ 26 h 195"/>
                  <a:gd name="T38" fmla="*/ 0 w 31"/>
                  <a:gd name="T39" fmla="*/ 21 h 195"/>
                  <a:gd name="T40" fmla="*/ 0 w 31"/>
                  <a:gd name="T41" fmla="*/ 16 h 195"/>
                  <a:gd name="T42" fmla="*/ 0 w 31"/>
                  <a:gd name="T43" fmla="*/ 11 h 195"/>
                  <a:gd name="T44" fmla="*/ 2 w 31"/>
                  <a:gd name="T45" fmla="*/ 6 h 195"/>
                  <a:gd name="T46" fmla="*/ 5 w 31"/>
                  <a:gd name="T47" fmla="*/ 3 h 195"/>
                  <a:gd name="T48" fmla="*/ 10 w 31"/>
                  <a:gd name="T49" fmla="*/ 1 h 195"/>
                  <a:gd name="T50" fmla="*/ 15 w 31"/>
                  <a:gd name="T5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195">
                    <a:moveTo>
                      <a:pt x="3" y="55"/>
                    </a:moveTo>
                    <a:lnTo>
                      <a:pt x="28" y="55"/>
                    </a:lnTo>
                    <a:lnTo>
                      <a:pt x="28" y="195"/>
                    </a:lnTo>
                    <a:lnTo>
                      <a:pt x="3" y="195"/>
                    </a:lnTo>
                    <a:lnTo>
                      <a:pt x="3" y="55"/>
                    </a:lnTo>
                    <a:close/>
                    <a:moveTo>
                      <a:pt x="15" y="0"/>
                    </a:moveTo>
                    <a:lnTo>
                      <a:pt x="20" y="1"/>
                    </a:lnTo>
                    <a:lnTo>
                      <a:pt x="25" y="3"/>
                    </a:lnTo>
                    <a:lnTo>
                      <a:pt x="28" y="6"/>
                    </a:lnTo>
                    <a:lnTo>
                      <a:pt x="30" y="11"/>
                    </a:lnTo>
                    <a:lnTo>
                      <a:pt x="31" y="16"/>
                    </a:lnTo>
                    <a:lnTo>
                      <a:pt x="30" y="21"/>
                    </a:lnTo>
                    <a:lnTo>
                      <a:pt x="28" y="26"/>
                    </a:lnTo>
                    <a:lnTo>
                      <a:pt x="25" y="29"/>
                    </a:lnTo>
                    <a:lnTo>
                      <a:pt x="20" y="31"/>
                    </a:lnTo>
                    <a:lnTo>
                      <a:pt x="15" y="33"/>
                    </a:lnTo>
                    <a:lnTo>
                      <a:pt x="10" y="31"/>
                    </a:lnTo>
                    <a:lnTo>
                      <a:pt x="5" y="29"/>
                    </a:lnTo>
                    <a:lnTo>
                      <a:pt x="2" y="26"/>
                    </a:lnTo>
                    <a:lnTo>
                      <a:pt x="0" y="21"/>
                    </a:lnTo>
                    <a:lnTo>
                      <a:pt x="0" y="16"/>
                    </a:lnTo>
                    <a:lnTo>
                      <a:pt x="0" y="11"/>
                    </a:lnTo>
                    <a:lnTo>
                      <a:pt x="2" y="6"/>
                    </a:lnTo>
                    <a:lnTo>
                      <a:pt x="5" y="3"/>
                    </a:lnTo>
                    <a:lnTo>
                      <a:pt x="10" y="1"/>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6" name="Freeform 293"/>
              <p:cNvSpPr>
                <a:spLocks noEditPoints="1"/>
              </p:cNvSpPr>
              <p:nvPr/>
            </p:nvSpPr>
            <p:spPr bwMode="auto">
              <a:xfrm>
                <a:off x="2928938" y="5603875"/>
                <a:ext cx="87312" cy="114300"/>
              </a:xfrm>
              <a:custGeom>
                <a:avLst/>
                <a:gdLst>
                  <a:gd name="T0" fmla="*/ 83 w 110"/>
                  <a:gd name="T1" fmla="*/ 71 h 144"/>
                  <a:gd name="T2" fmla="*/ 67 w 110"/>
                  <a:gd name="T3" fmla="*/ 72 h 144"/>
                  <a:gd name="T4" fmla="*/ 51 w 110"/>
                  <a:gd name="T5" fmla="*/ 74 h 144"/>
                  <a:gd name="T6" fmla="*/ 38 w 110"/>
                  <a:gd name="T7" fmla="*/ 79 h 144"/>
                  <a:gd name="T8" fmla="*/ 28 w 110"/>
                  <a:gd name="T9" fmla="*/ 89 h 144"/>
                  <a:gd name="T10" fmla="*/ 24 w 110"/>
                  <a:gd name="T11" fmla="*/ 102 h 144"/>
                  <a:gd name="T12" fmla="*/ 26 w 110"/>
                  <a:gd name="T13" fmla="*/ 108 h 144"/>
                  <a:gd name="T14" fmla="*/ 28 w 110"/>
                  <a:gd name="T15" fmla="*/ 115 h 144"/>
                  <a:gd name="T16" fmla="*/ 29 w 110"/>
                  <a:gd name="T17" fmla="*/ 118 h 144"/>
                  <a:gd name="T18" fmla="*/ 34 w 110"/>
                  <a:gd name="T19" fmla="*/ 121 h 144"/>
                  <a:gd name="T20" fmla="*/ 38 w 110"/>
                  <a:gd name="T21" fmla="*/ 125 h 144"/>
                  <a:gd name="T22" fmla="*/ 42 w 110"/>
                  <a:gd name="T23" fmla="*/ 126 h 144"/>
                  <a:gd name="T24" fmla="*/ 47 w 110"/>
                  <a:gd name="T25" fmla="*/ 126 h 144"/>
                  <a:gd name="T26" fmla="*/ 64 w 110"/>
                  <a:gd name="T27" fmla="*/ 123 h 144"/>
                  <a:gd name="T28" fmla="*/ 75 w 110"/>
                  <a:gd name="T29" fmla="*/ 115 h 144"/>
                  <a:gd name="T30" fmla="*/ 82 w 110"/>
                  <a:gd name="T31" fmla="*/ 103 h 144"/>
                  <a:gd name="T32" fmla="*/ 83 w 110"/>
                  <a:gd name="T33" fmla="*/ 98 h 144"/>
                  <a:gd name="T34" fmla="*/ 83 w 110"/>
                  <a:gd name="T35" fmla="*/ 95 h 144"/>
                  <a:gd name="T36" fmla="*/ 83 w 110"/>
                  <a:gd name="T37" fmla="*/ 71 h 144"/>
                  <a:gd name="T38" fmla="*/ 56 w 110"/>
                  <a:gd name="T39" fmla="*/ 0 h 144"/>
                  <a:gd name="T40" fmla="*/ 74 w 110"/>
                  <a:gd name="T41" fmla="*/ 3 h 144"/>
                  <a:gd name="T42" fmla="*/ 88 w 110"/>
                  <a:gd name="T43" fmla="*/ 8 h 144"/>
                  <a:gd name="T44" fmla="*/ 96 w 110"/>
                  <a:gd name="T45" fmla="*/ 18 h 144"/>
                  <a:gd name="T46" fmla="*/ 103 w 110"/>
                  <a:gd name="T47" fmla="*/ 30 h 144"/>
                  <a:gd name="T48" fmla="*/ 106 w 110"/>
                  <a:gd name="T49" fmla="*/ 43 h 144"/>
                  <a:gd name="T50" fmla="*/ 108 w 110"/>
                  <a:gd name="T51" fmla="*/ 57 h 144"/>
                  <a:gd name="T52" fmla="*/ 108 w 110"/>
                  <a:gd name="T53" fmla="*/ 108 h 144"/>
                  <a:gd name="T54" fmla="*/ 108 w 110"/>
                  <a:gd name="T55" fmla="*/ 126 h 144"/>
                  <a:gd name="T56" fmla="*/ 110 w 110"/>
                  <a:gd name="T57" fmla="*/ 143 h 144"/>
                  <a:gd name="T58" fmla="*/ 87 w 110"/>
                  <a:gd name="T59" fmla="*/ 143 h 144"/>
                  <a:gd name="T60" fmla="*/ 85 w 110"/>
                  <a:gd name="T61" fmla="*/ 125 h 144"/>
                  <a:gd name="T62" fmla="*/ 85 w 110"/>
                  <a:gd name="T63" fmla="*/ 125 h 144"/>
                  <a:gd name="T64" fmla="*/ 74 w 110"/>
                  <a:gd name="T65" fmla="*/ 134 h 144"/>
                  <a:gd name="T66" fmla="*/ 60 w 110"/>
                  <a:gd name="T67" fmla="*/ 143 h 144"/>
                  <a:gd name="T68" fmla="*/ 42 w 110"/>
                  <a:gd name="T69" fmla="*/ 144 h 144"/>
                  <a:gd name="T70" fmla="*/ 23 w 110"/>
                  <a:gd name="T71" fmla="*/ 141 h 144"/>
                  <a:gd name="T72" fmla="*/ 10 w 110"/>
                  <a:gd name="T73" fmla="*/ 133 h 144"/>
                  <a:gd name="T74" fmla="*/ 2 w 110"/>
                  <a:gd name="T75" fmla="*/ 120 h 144"/>
                  <a:gd name="T76" fmla="*/ 0 w 110"/>
                  <a:gd name="T77" fmla="*/ 105 h 144"/>
                  <a:gd name="T78" fmla="*/ 3 w 110"/>
                  <a:gd name="T79" fmla="*/ 87 h 144"/>
                  <a:gd name="T80" fmla="*/ 13 w 110"/>
                  <a:gd name="T81" fmla="*/ 72 h 144"/>
                  <a:gd name="T82" fmla="*/ 31 w 110"/>
                  <a:gd name="T83" fmla="*/ 62 h 144"/>
                  <a:gd name="T84" fmla="*/ 54 w 110"/>
                  <a:gd name="T85" fmla="*/ 56 h 144"/>
                  <a:gd name="T86" fmla="*/ 83 w 110"/>
                  <a:gd name="T87" fmla="*/ 54 h 144"/>
                  <a:gd name="T88" fmla="*/ 83 w 110"/>
                  <a:gd name="T89" fmla="*/ 51 h 144"/>
                  <a:gd name="T90" fmla="*/ 82 w 110"/>
                  <a:gd name="T91" fmla="*/ 43 h 144"/>
                  <a:gd name="T92" fmla="*/ 80 w 110"/>
                  <a:gd name="T93" fmla="*/ 35 h 144"/>
                  <a:gd name="T94" fmla="*/ 75 w 110"/>
                  <a:gd name="T95" fmla="*/ 26 h 144"/>
                  <a:gd name="T96" fmla="*/ 65 w 110"/>
                  <a:gd name="T97" fmla="*/ 21 h 144"/>
                  <a:gd name="T98" fmla="*/ 51 w 110"/>
                  <a:gd name="T99" fmla="*/ 20 h 144"/>
                  <a:gd name="T100" fmla="*/ 33 w 110"/>
                  <a:gd name="T101" fmla="*/ 21 h 144"/>
                  <a:gd name="T102" fmla="*/ 15 w 110"/>
                  <a:gd name="T103" fmla="*/ 30 h 144"/>
                  <a:gd name="T104" fmla="*/ 10 w 110"/>
                  <a:gd name="T105" fmla="*/ 12 h 144"/>
                  <a:gd name="T106" fmla="*/ 29 w 110"/>
                  <a:gd name="T107" fmla="*/ 3 h 144"/>
                  <a:gd name="T108" fmla="*/ 56 w 110"/>
                  <a:gd name="T10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 h="144">
                    <a:moveTo>
                      <a:pt x="83" y="71"/>
                    </a:moveTo>
                    <a:lnTo>
                      <a:pt x="67" y="72"/>
                    </a:lnTo>
                    <a:lnTo>
                      <a:pt x="51" y="74"/>
                    </a:lnTo>
                    <a:lnTo>
                      <a:pt x="38" y="79"/>
                    </a:lnTo>
                    <a:lnTo>
                      <a:pt x="28" y="89"/>
                    </a:lnTo>
                    <a:lnTo>
                      <a:pt x="24" y="102"/>
                    </a:lnTo>
                    <a:lnTo>
                      <a:pt x="26" y="108"/>
                    </a:lnTo>
                    <a:lnTo>
                      <a:pt x="28" y="115"/>
                    </a:lnTo>
                    <a:lnTo>
                      <a:pt x="29" y="118"/>
                    </a:lnTo>
                    <a:lnTo>
                      <a:pt x="34" y="121"/>
                    </a:lnTo>
                    <a:lnTo>
                      <a:pt x="38" y="125"/>
                    </a:lnTo>
                    <a:lnTo>
                      <a:pt x="42" y="126"/>
                    </a:lnTo>
                    <a:lnTo>
                      <a:pt x="47" y="126"/>
                    </a:lnTo>
                    <a:lnTo>
                      <a:pt x="64" y="123"/>
                    </a:lnTo>
                    <a:lnTo>
                      <a:pt x="75" y="115"/>
                    </a:lnTo>
                    <a:lnTo>
                      <a:pt x="82" y="103"/>
                    </a:lnTo>
                    <a:lnTo>
                      <a:pt x="83" y="98"/>
                    </a:lnTo>
                    <a:lnTo>
                      <a:pt x="83" y="95"/>
                    </a:lnTo>
                    <a:lnTo>
                      <a:pt x="83" y="71"/>
                    </a:lnTo>
                    <a:close/>
                    <a:moveTo>
                      <a:pt x="56" y="0"/>
                    </a:moveTo>
                    <a:lnTo>
                      <a:pt x="74" y="3"/>
                    </a:lnTo>
                    <a:lnTo>
                      <a:pt x="88" y="8"/>
                    </a:lnTo>
                    <a:lnTo>
                      <a:pt x="96" y="18"/>
                    </a:lnTo>
                    <a:lnTo>
                      <a:pt x="103" y="30"/>
                    </a:lnTo>
                    <a:lnTo>
                      <a:pt x="106" y="43"/>
                    </a:lnTo>
                    <a:lnTo>
                      <a:pt x="108" y="57"/>
                    </a:lnTo>
                    <a:lnTo>
                      <a:pt x="108" y="108"/>
                    </a:lnTo>
                    <a:lnTo>
                      <a:pt x="108" y="126"/>
                    </a:lnTo>
                    <a:lnTo>
                      <a:pt x="110" y="143"/>
                    </a:lnTo>
                    <a:lnTo>
                      <a:pt x="87" y="143"/>
                    </a:lnTo>
                    <a:lnTo>
                      <a:pt x="85" y="125"/>
                    </a:lnTo>
                    <a:lnTo>
                      <a:pt x="85" y="125"/>
                    </a:lnTo>
                    <a:lnTo>
                      <a:pt x="74" y="134"/>
                    </a:lnTo>
                    <a:lnTo>
                      <a:pt x="60" y="143"/>
                    </a:lnTo>
                    <a:lnTo>
                      <a:pt x="42" y="144"/>
                    </a:lnTo>
                    <a:lnTo>
                      <a:pt x="23" y="141"/>
                    </a:lnTo>
                    <a:lnTo>
                      <a:pt x="10" y="133"/>
                    </a:lnTo>
                    <a:lnTo>
                      <a:pt x="2" y="120"/>
                    </a:lnTo>
                    <a:lnTo>
                      <a:pt x="0" y="105"/>
                    </a:lnTo>
                    <a:lnTo>
                      <a:pt x="3" y="87"/>
                    </a:lnTo>
                    <a:lnTo>
                      <a:pt x="13" y="72"/>
                    </a:lnTo>
                    <a:lnTo>
                      <a:pt x="31" y="62"/>
                    </a:lnTo>
                    <a:lnTo>
                      <a:pt x="54" y="56"/>
                    </a:lnTo>
                    <a:lnTo>
                      <a:pt x="83" y="54"/>
                    </a:lnTo>
                    <a:lnTo>
                      <a:pt x="83" y="51"/>
                    </a:lnTo>
                    <a:lnTo>
                      <a:pt x="82" y="43"/>
                    </a:lnTo>
                    <a:lnTo>
                      <a:pt x="80" y="35"/>
                    </a:lnTo>
                    <a:lnTo>
                      <a:pt x="75" y="26"/>
                    </a:lnTo>
                    <a:lnTo>
                      <a:pt x="65" y="21"/>
                    </a:lnTo>
                    <a:lnTo>
                      <a:pt x="51" y="20"/>
                    </a:lnTo>
                    <a:lnTo>
                      <a:pt x="33" y="21"/>
                    </a:lnTo>
                    <a:lnTo>
                      <a:pt x="15" y="30"/>
                    </a:lnTo>
                    <a:lnTo>
                      <a:pt x="10" y="12"/>
                    </a:lnTo>
                    <a:lnTo>
                      <a:pt x="29" y="3"/>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97" name="Rectangle 294"/>
              <p:cNvSpPr>
                <a:spLocks noChangeArrowheads="1"/>
              </p:cNvSpPr>
              <p:nvPr/>
            </p:nvSpPr>
            <p:spPr bwMode="auto">
              <a:xfrm>
                <a:off x="3063875" y="5553075"/>
                <a:ext cx="20637" cy="163512"/>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4646" name="Group 24645"/>
            <p:cNvGrpSpPr/>
            <p:nvPr/>
          </p:nvGrpSpPr>
          <p:grpSpPr>
            <a:xfrm>
              <a:off x="312738" y="2024063"/>
              <a:ext cx="3636962" cy="3094037"/>
              <a:chOff x="312738" y="2024063"/>
              <a:chExt cx="3636962" cy="3094037"/>
            </a:xfrm>
          </p:grpSpPr>
          <p:sp>
            <p:nvSpPr>
              <p:cNvPr id="17" name="Freeform 259"/>
              <p:cNvSpPr>
                <a:spLocks/>
              </p:cNvSpPr>
              <p:nvPr/>
            </p:nvSpPr>
            <p:spPr bwMode="auto">
              <a:xfrm>
                <a:off x="1397000" y="2100263"/>
                <a:ext cx="2552700" cy="2982912"/>
              </a:xfrm>
              <a:custGeom>
                <a:avLst/>
                <a:gdLst>
                  <a:gd name="T0" fmla="*/ 643 w 3215"/>
                  <a:gd name="T1" fmla="*/ 0 h 3759"/>
                  <a:gd name="T2" fmla="*/ 1866 w 3215"/>
                  <a:gd name="T3" fmla="*/ 0 h 3759"/>
                  <a:gd name="T4" fmla="*/ 1876 w 3215"/>
                  <a:gd name="T5" fmla="*/ 2 h 3759"/>
                  <a:gd name="T6" fmla="*/ 1886 w 3215"/>
                  <a:gd name="T7" fmla="*/ 7 h 3759"/>
                  <a:gd name="T8" fmla="*/ 1891 w 3215"/>
                  <a:gd name="T9" fmla="*/ 16 h 3759"/>
                  <a:gd name="T10" fmla="*/ 1894 w 3215"/>
                  <a:gd name="T11" fmla="*/ 26 h 3759"/>
                  <a:gd name="T12" fmla="*/ 1907 w 3215"/>
                  <a:gd name="T13" fmla="*/ 3705 h 3759"/>
                  <a:gd name="T14" fmla="*/ 1927 w 3215"/>
                  <a:gd name="T15" fmla="*/ 3705 h 3759"/>
                  <a:gd name="T16" fmla="*/ 1938 w 3215"/>
                  <a:gd name="T17" fmla="*/ 1880 h 3759"/>
                  <a:gd name="T18" fmla="*/ 1940 w 3215"/>
                  <a:gd name="T19" fmla="*/ 1870 h 3759"/>
                  <a:gd name="T20" fmla="*/ 1945 w 3215"/>
                  <a:gd name="T21" fmla="*/ 1860 h 3759"/>
                  <a:gd name="T22" fmla="*/ 1954 w 3215"/>
                  <a:gd name="T23" fmla="*/ 1855 h 3759"/>
                  <a:gd name="T24" fmla="*/ 1964 w 3215"/>
                  <a:gd name="T25" fmla="*/ 1853 h 3759"/>
                  <a:gd name="T26" fmla="*/ 3215 w 3215"/>
                  <a:gd name="T27" fmla="*/ 1853 h 3759"/>
                  <a:gd name="T28" fmla="*/ 3215 w 3215"/>
                  <a:gd name="T29" fmla="*/ 1907 h 3759"/>
                  <a:gd name="T30" fmla="*/ 1992 w 3215"/>
                  <a:gd name="T31" fmla="*/ 1907 h 3759"/>
                  <a:gd name="T32" fmla="*/ 1981 w 3215"/>
                  <a:gd name="T33" fmla="*/ 3731 h 3759"/>
                  <a:gd name="T34" fmla="*/ 1977 w 3215"/>
                  <a:gd name="T35" fmla="*/ 3741 h 3759"/>
                  <a:gd name="T36" fmla="*/ 1972 w 3215"/>
                  <a:gd name="T37" fmla="*/ 3751 h 3759"/>
                  <a:gd name="T38" fmla="*/ 1963 w 3215"/>
                  <a:gd name="T39" fmla="*/ 3756 h 3759"/>
                  <a:gd name="T40" fmla="*/ 1953 w 3215"/>
                  <a:gd name="T41" fmla="*/ 3759 h 3759"/>
                  <a:gd name="T42" fmla="*/ 1879 w 3215"/>
                  <a:gd name="T43" fmla="*/ 3759 h 3759"/>
                  <a:gd name="T44" fmla="*/ 1869 w 3215"/>
                  <a:gd name="T45" fmla="*/ 3756 h 3759"/>
                  <a:gd name="T46" fmla="*/ 1859 w 3215"/>
                  <a:gd name="T47" fmla="*/ 3751 h 3759"/>
                  <a:gd name="T48" fmla="*/ 1855 w 3215"/>
                  <a:gd name="T49" fmla="*/ 3741 h 3759"/>
                  <a:gd name="T50" fmla="*/ 1853 w 3215"/>
                  <a:gd name="T51" fmla="*/ 3731 h 3759"/>
                  <a:gd name="T52" fmla="*/ 1840 w 3215"/>
                  <a:gd name="T53" fmla="*/ 54 h 3759"/>
                  <a:gd name="T54" fmla="*/ 671 w 3215"/>
                  <a:gd name="T55" fmla="*/ 54 h 3759"/>
                  <a:gd name="T56" fmla="*/ 660 w 3215"/>
                  <a:gd name="T57" fmla="*/ 1880 h 3759"/>
                  <a:gd name="T58" fmla="*/ 656 w 3215"/>
                  <a:gd name="T59" fmla="*/ 1889 h 3759"/>
                  <a:gd name="T60" fmla="*/ 651 w 3215"/>
                  <a:gd name="T61" fmla="*/ 1899 h 3759"/>
                  <a:gd name="T62" fmla="*/ 642 w 3215"/>
                  <a:gd name="T63" fmla="*/ 1904 h 3759"/>
                  <a:gd name="T64" fmla="*/ 632 w 3215"/>
                  <a:gd name="T65" fmla="*/ 1907 h 3759"/>
                  <a:gd name="T66" fmla="*/ 0 w 3215"/>
                  <a:gd name="T67" fmla="*/ 1907 h 3759"/>
                  <a:gd name="T68" fmla="*/ 0 w 3215"/>
                  <a:gd name="T69" fmla="*/ 1853 h 3759"/>
                  <a:gd name="T70" fmla="*/ 606 w 3215"/>
                  <a:gd name="T71" fmla="*/ 1853 h 3759"/>
                  <a:gd name="T72" fmla="*/ 617 w 3215"/>
                  <a:gd name="T73" fmla="*/ 26 h 3759"/>
                  <a:gd name="T74" fmla="*/ 619 w 3215"/>
                  <a:gd name="T75" fmla="*/ 16 h 3759"/>
                  <a:gd name="T76" fmla="*/ 624 w 3215"/>
                  <a:gd name="T77" fmla="*/ 7 h 3759"/>
                  <a:gd name="T78" fmla="*/ 633 w 3215"/>
                  <a:gd name="T79" fmla="*/ 2 h 3759"/>
                  <a:gd name="T80" fmla="*/ 643 w 3215"/>
                  <a:gd name="T81" fmla="*/ 0 h 3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15" h="3759">
                    <a:moveTo>
                      <a:pt x="643" y="0"/>
                    </a:moveTo>
                    <a:lnTo>
                      <a:pt x="1866" y="0"/>
                    </a:lnTo>
                    <a:lnTo>
                      <a:pt x="1876" y="2"/>
                    </a:lnTo>
                    <a:lnTo>
                      <a:pt x="1886" y="7"/>
                    </a:lnTo>
                    <a:lnTo>
                      <a:pt x="1891" y="16"/>
                    </a:lnTo>
                    <a:lnTo>
                      <a:pt x="1894" y="26"/>
                    </a:lnTo>
                    <a:lnTo>
                      <a:pt x="1907" y="3705"/>
                    </a:lnTo>
                    <a:lnTo>
                      <a:pt x="1927" y="3705"/>
                    </a:lnTo>
                    <a:lnTo>
                      <a:pt x="1938" y="1880"/>
                    </a:lnTo>
                    <a:lnTo>
                      <a:pt x="1940" y="1870"/>
                    </a:lnTo>
                    <a:lnTo>
                      <a:pt x="1945" y="1860"/>
                    </a:lnTo>
                    <a:lnTo>
                      <a:pt x="1954" y="1855"/>
                    </a:lnTo>
                    <a:lnTo>
                      <a:pt x="1964" y="1853"/>
                    </a:lnTo>
                    <a:lnTo>
                      <a:pt x="3215" y="1853"/>
                    </a:lnTo>
                    <a:lnTo>
                      <a:pt x="3215" y="1907"/>
                    </a:lnTo>
                    <a:lnTo>
                      <a:pt x="1992" y="1907"/>
                    </a:lnTo>
                    <a:lnTo>
                      <a:pt x="1981" y="3731"/>
                    </a:lnTo>
                    <a:lnTo>
                      <a:pt x="1977" y="3741"/>
                    </a:lnTo>
                    <a:lnTo>
                      <a:pt x="1972" y="3751"/>
                    </a:lnTo>
                    <a:lnTo>
                      <a:pt x="1963" y="3756"/>
                    </a:lnTo>
                    <a:lnTo>
                      <a:pt x="1953" y="3759"/>
                    </a:lnTo>
                    <a:lnTo>
                      <a:pt x="1879" y="3759"/>
                    </a:lnTo>
                    <a:lnTo>
                      <a:pt x="1869" y="3756"/>
                    </a:lnTo>
                    <a:lnTo>
                      <a:pt x="1859" y="3751"/>
                    </a:lnTo>
                    <a:lnTo>
                      <a:pt x="1855" y="3741"/>
                    </a:lnTo>
                    <a:lnTo>
                      <a:pt x="1853" y="3731"/>
                    </a:lnTo>
                    <a:lnTo>
                      <a:pt x="1840" y="54"/>
                    </a:lnTo>
                    <a:lnTo>
                      <a:pt x="671" y="54"/>
                    </a:lnTo>
                    <a:lnTo>
                      <a:pt x="660" y="1880"/>
                    </a:lnTo>
                    <a:lnTo>
                      <a:pt x="656" y="1889"/>
                    </a:lnTo>
                    <a:lnTo>
                      <a:pt x="651" y="1899"/>
                    </a:lnTo>
                    <a:lnTo>
                      <a:pt x="642" y="1904"/>
                    </a:lnTo>
                    <a:lnTo>
                      <a:pt x="632" y="1907"/>
                    </a:lnTo>
                    <a:lnTo>
                      <a:pt x="0" y="1907"/>
                    </a:lnTo>
                    <a:lnTo>
                      <a:pt x="0" y="1853"/>
                    </a:lnTo>
                    <a:lnTo>
                      <a:pt x="606" y="1853"/>
                    </a:lnTo>
                    <a:lnTo>
                      <a:pt x="617" y="26"/>
                    </a:lnTo>
                    <a:lnTo>
                      <a:pt x="619" y="16"/>
                    </a:lnTo>
                    <a:lnTo>
                      <a:pt x="624" y="7"/>
                    </a:lnTo>
                    <a:lnTo>
                      <a:pt x="633" y="2"/>
                    </a:lnTo>
                    <a:lnTo>
                      <a:pt x="6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4645" name="Group 24644"/>
              <p:cNvGrpSpPr/>
              <p:nvPr/>
            </p:nvGrpSpPr>
            <p:grpSpPr>
              <a:xfrm>
                <a:off x="312738" y="2024063"/>
                <a:ext cx="987425" cy="3094037"/>
                <a:chOff x="312738" y="2024063"/>
                <a:chExt cx="987425" cy="3094037"/>
              </a:xfrm>
            </p:grpSpPr>
            <p:sp>
              <p:nvSpPr>
                <p:cNvPr id="21" name="Line 263"/>
                <p:cNvSpPr>
                  <a:spLocks noChangeShapeType="1"/>
                </p:cNvSpPr>
                <p:nvPr/>
              </p:nvSpPr>
              <p:spPr bwMode="auto">
                <a:xfrm flipV="1">
                  <a:off x="1300163" y="2120900"/>
                  <a:ext cx="0" cy="294005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98" name="Line 295"/>
                <p:cNvSpPr>
                  <a:spLocks noChangeShapeType="1"/>
                </p:cNvSpPr>
                <p:nvPr/>
              </p:nvSpPr>
              <p:spPr bwMode="auto">
                <a:xfrm flipH="1">
                  <a:off x="1201738" y="506095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99" name="Rectangle 296"/>
                <p:cNvSpPr>
                  <a:spLocks noChangeArrowheads="1"/>
                </p:cNvSpPr>
                <p:nvPr/>
              </p:nvSpPr>
              <p:spPr bwMode="auto">
                <a:xfrm>
                  <a:off x="647700" y="5048250"/>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00" name="Freeform 297"/>
                <p:cNvSpPr>
                  <a:spLocks/>
                </p:cNvSpPr>
                <p:nvPr/>
              </p:nvSpPr>
              <p:spPr bwMode="auto">
                <a:xfrm>
                  <a:off x="795338" y="4967288"/>
                  <a:ext cx="49212" cy="149225"/>
                </a:xfrm>
                <a:custGeom>
                  <a:avLst/>
                  <a:gdLst>
                    <a:gd name="T0" fmla="*/ 39 w 61"/>
                    <a:gd name="T1" fmla="*/ 0 h 186"/>
                    <a:gd name="T2" fmla="*/ 61 w 61"/>
                    <a:gd name="T3" fmla="*/ 0 h 186"/>
                    <a:gd name="T4" fmla="*/ 61 w 61"/>
                    <a:gd name="T5" fmla="*/ 186 h 186"/>
                    <a:gd name="T6" fmla="*/ 38 w 61"/>
                    <a:gd name="T7" fmla="*/ 186 h 186"/>
                    <a:gd name="T8" fmla="*/ 38 w 61"/>
                    <a:gd name="T9" fmla="*/ 22 h 186"/>
                    <a:gd name="T10" fmla="*/ 36 w 61"/>
                    <a:gd name="T11" fmla="*/ 22 h 186"/>
                    <a:gd name="T12" fmla="*/ 3 w 61"/>
                    <a:gd name="T13" fmla="*/ 40 h 186"/>
                    <a:gd name="T14" fmla="*/ 0 w 61"/>
                    <a:gd name="T15" fmla="*/ 21 h 186"/>
                    <a:gd name="T16" fmla="*/ 39 w 61"/>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86">
                      <a:moveTo>
                        <a:pt x="39" y="0"/>
                      </a:moveTo>
                      <a:lnTo>
                        <a:pt x="61" y="0"/>
                      </a:lnTo>
                      <a:lnTo>
                        <a:pt x="61" y="186"/>
                      </a:lnTo>
                      <a:lnTo>
                        <a:pt x="38" y="186"/>
                      </a:lnTo>
                      <a:lnTo>
                        <a:pt x="38" y="22"/>
                      </a:lnTo>
                      <a:lnTo>
                        <a:pt x="36" y="22"/>
                      </a:lnTo>
                      <a:lnTo>
                        <a:pt x="3" y="40"/>
                      </a:lnTo>
                      <a:lnTo>
                        <a:pt x="0" y="2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1" name="Freeform 298"/>
                <p:cNvSpPr>
                  <a:spLocks/>
                </p:cNvSpPr>
                <p:nvPr/>
              </p:nvSpPr>
              <p:spPr bwMode="auto">
                <a:xfrm>
                  <a:off x="911225" y="5089525"/>
                  <a:ext cx="26987" cy="28575"/>
                </a:xfrm>
                <a:custGeom>
                  <a:avLst/>
                  <a:gdLst>
                    <a:gd name="T0" fmla="*/ 16 w 34"/>
                    <a:gd name="T1" fmla="*/ 0 h 36"/>
                    <a:gd name="T2" fmla="*/ 23 w 34"/>
                    <a:gd name="T3" fmla="*/ 0 h 36"/>
                    <a:gd name="T4" fmla="*/ 26 w 34"/>
                    <a:gd name="T5" fmla="*/ 4 h 36"/>
                    <a:gd name="T6" fmla="*/ 31 w 34"/>
                    <a:gd name="T7" fmla="*/ 7 h 36"/>
                    <a:gd name="T8" fmla="*/ 33 w 34"/>
                    <a:gd name="T9" fmla="*/ 12 h 36"/>
                    <a:gd name="T10" fmla="*/ 34 w 34"/>
                    <a:gd name="T11" fmla="*/ 18 h 36"/>
                    <a:gd name="T12" fmla="*/ 33 w 34"/>
                    <a:gd name="T13" fmla="*/ 23 h 36"/>
                    <a:gd name="T14" fmla="*/ 31 w 34"/>
                    <a:gd name="T15" fmla="*/ 28 h 36"/>
                    <a:gd name="T16" fmla="*/ 26 w 34"/>
                    <a:gd name="T17" fmla="*/ 33 h 36"/>
                    <a:gd name="T18" fmla="*/ 21 w 34"/>
                    <a:gd name="T19" fmla="*/ 35 h 36"/>
                    <a:gd name="T20" fmla="*/ 16 w 34"/>
                    <a:gd name="T21" fmla="*/ 36 h 36"/>
                    <a:gd name="T22" fmla="*/ 11 w 34"/>
                    <a:gd name="T23" fmla="*/ 35 h 36"/>
                    <a:gd name="T24" fmla="*/ 7 w 34"/>
                    <a:gd name="T25" fmla="*/ 33 h 36"/>
                    <a:gd name="T26" fmla="*/ 3 w 34"/>
                    <a:gd name="T27" fmla="*/ 28 h 36"/>
                    <a:gd name="T28" fmla="*/ 0 w 34"/>
                    <a:gd name="T29" fmla="*/ 23 h 36"/>
                    <a:gd name="T30" fmla="*/ 0 w 34"/>
                    <a:gd name="T31" fmla="*/ 18 h 36"/>
                    <a:gd name="T32" fmla="*/ 0 w 34"/>
                    <a:gd name="T33" fmla="*/ 12 h 36"/>
                    <a:gd name="T34" fmla="*/ 3 w 34"/>
                    <a:gd name="T35" fmla="*/ 7 h 36"/>
                    <a:gd name="T36" fmla="*/ 7 w 34"/>
                    <a:gd name="T37" fmla="*/ 4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4"/>
                      </a:lnTo>
                      <a:lnTo>
                        <a:pt x="31" y="7"/>
                      </a:lnTo>
                      <a:lnTo>
                        <a:pt x="33" y="12"/>
                      </a:lnTo>
                      <a:lnTo>
                        <a:pt x="34" y="18"/>
                      </a:lnTo>
                      <a:lnTo>
                        <a:pt x="33" y="23"/>
                      </a:lnTo>
                      <a:lnTo>
                        <a:pt x="31" y="28"/>
                      </a:lnTo>
                      <a:lnTo>
                        <a:pt x="26" y="33"/>
                      </a:lnTo>
                      <a:lnTo>
                        <a:pt x="21" y="35"/>
                      </a:lnTo>
                      <a:lnTo>
                        <a:pt x="16" y="36"/>
                      </a:lnTo>
                      <a:lnTo>
                        <a:pt x="11" y="35"/>
                      </a:lnTo>
                      <a:lnTo>
                        <a:pt x="7" y="33"/>
                      </a:lnTo>
                      <a:lnTo>
                        <a:pt x="3" y="28"/>
                      </a:lnTo>
                      <a:lnTo>
                        <a:pt x="0" y="23"/>
                      </a:lnTo>
                      <a:lnTo>
                        <a:pt x="0" y="18"/>
                      </a:lnTo>
                      <a:lnTo>
                        <a:pt x="0" y="12"/>
                      </a:lnTo>
                      <a:lnTo>
                        <a:pt x="3" y="7"/>
                      </a:lnTo>
                      <a:lnTo>
                        <a:pt x="7" y="4"/>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2" name="Freeform 299"/>
                <p:cNvSpPr>
                  <a:spLocks noEditPoints="1"/>
                </p:cNvSpPr>
                <p:nvPr/>
              </p:nvSpPr>
              <p:spPr bwMode="auto">
                <a:xfrm>
                  <a:off x="969963" y="4965700"/>
                  <a:ext cx="100012" cy="152400"/>
                </a:xfrm>
                <a:custGeom>
                  <a:avLst/>
                  <a:gdLst>
                    <a:gd name="T0" fmla="*/ 63 w 126"/>
                    <a:gd name="T1" fmla="*/ 20 h 193"/>
                    <a:gd name="T2" fmla="*/ 51 w 126"/>
                    <a:gd name="T3" fmla="*/ 23 h 193"/>
                    <a:gd name="T4" fmla="*/ 40 w 126"/>
                    <a:gd name="T5" fmla="*/ 33 h 193"/>
                    <a:gd name="T6" fmla="*/ 31 w 126"/>
                    <a:gd name="T7" fmla="*/ 48 h 193"/>
                    <a:gd name="T8" fmla="*/ 27 w 126"/>
                    <a:gd name="T9" fmla="*/ 71 h 193"/>
                    <a:gd name="T10" fmla="*/ 25 w 126"/>
                    <a:gd name="T11" fmla="*/ 97 h 193"/>
                    <a:gd name="T12" fmla="*/ 27 w 126"/>
                    <a:gd name="T13" fmla="*/ 125 h 193"/>
                    <a:gd name="T14" fmla="*/ 31 w 126"/>
                    <a:gd name="T15" fmla="*/ 144 h 193"/>
                    <a:gd name="T16" fmla="*/ 40 w 126"/>
                    <a:gd name="T17" fmla="*/ 161 h 193"/>
                    <a:gd name="T18" fmla="*/ 49 w 126"/>
                    <a:gd name="T19" fmla="*/ 171 h 193"/>
                    <a:gd name="T20" fmla="*/ 63 w 126"/>
                    <a:gd name="T21" fmla="*/ 174 h 193"/>
                    <a:gd name="T22" fmla="*/ 77 w 126"/>
                    <a:gd name="T23" fmla="*/ 171 h 193"/>
                    <a:gd name="T24" fmla="*/ 87 w 126"/>
                    <a:gd name="T25" fmla="*/ 159 h 193"/>
                    <a:gd name="T26" fmla="*/ 95 w 126"/>
                    <a:gd name="T27" fmla="*/ 144 h 193"/>
                    <a:gd name="T28" fmla="*/ 99 w 126"/>
                    <a:gd name="T29" fmla="*/ 121 h 193"/>
                    <a:gd name="T30" fmla="*/ 100 w 126"/>
                    <a:gd name="T31" fmla="*/ 95 h 193"/>
                    <a:gd name="T32" fmla="*/ 99 w 126"/>
                    <a:gd name="T33" fmla="*/ 71 h 193"/>
                    <a:gd name="T34" fmla="*/ 95 w 126"/>
                    <a:gd name="T35" fmla="*/ 49 h 193"/>
                    <a:gd name="T36" fmla="*/ 87 w 126"/>
                    <a:gd name="T37" fmla="*/ 33 h 193"/>
                    <a:gd name="T38" fmla="*/ 77 w 126"/>
                    <a:gd name="T39" fmla="*/ 23 h 193"/>
                    <a:gd name="T40" fmla="*/ 63 w 126"/>
                    <a:gd name="T41" fmla="*/ 20 h 193"/>
                    <a:gd name="T42" fmla="*/ 64 w 126"/>
                    <a:gd name="T43" fmla="*/ 0 h 193"/>
                    <a:gd name="T44" fmla="*/ 85 w 126"/>
                    <a:gd name="T45" fmla="*/ 5 h 193"/>
                    <a:gd name="T46" fmla="*/ 103 w 126"/>
                    <a:gd name="T47" fmla="*/ 17 h 193"/>
                    <a:gd name="T48" fmla="*/ 115 w 126"/>
                    <a:gd name="T49" fmla="*/ 36 h 193"/>
                    <a:gd name="T50" fmla="*/ 123 w 126"/>
                    <a:gd name="T51" fmla="*/ 62 h 193"/>
                    <a:gd name="T52" fmla="*/ 126 w 126"/>
                    <a:gd name="T53" fmla="*/ 95 h 193"/>
                    <a:gd name="T54" fmla="*/ 123 w 126"/>
                    <a:gd name="T55" fmla="*/ 130 h 193"/>
                    <a:gd name="T56" fmla="*/ 115 w 126"/>
                    <a:gd name="T57" fmla="*/ 156 h 193"/>
                    <a:gd name="T58" fmla="*/ 102 w 126"/>
                    <a:gd name="T59" fmla="*/ 177 h 193"/>
                    <a:gd name="T60" fmla="*/ 84 w 126"/>
                    <a:gd name="T61" fmla="*/ 189 h 193"/>
                    <a:gd name="T62" fmla="*/ 61 w 126"/>
                    <a:gd name="T63" fmla="*/ 193 h 193"/>
                    <a:gd name="T64" fmla="*/ 41 w 126"/>
                    <a:gd name="T65" fmla="*/ 189 h 193"/>
                    <a:gd name="T66" fmla="*/ 25 w 126"/>
                    <a:gd name="T67" fmla="*/ 177 h 193"/>
                    <a:gd name="T68" fmla="*/ 12 w 126"/>
                    <a:gd name="T69" fmla="*/ 157 h 193"/>
                    <a:gd name="T70" fmla="*/ 2 w 126"/>
                    <a:gd name="T71" fmla="*/ 131 h 193"/>
                    <a:gd name="T72" fmla="*/ 0 w 126"/>
                    <a:gd name="T73" fmla="*/ 97 h 193"/>
                    <a:gd name="T74" fmla="*/ 2 w 126"/>
                    <a:gd name="T75" fmla="*/ 69 h 193"/>
                    <a:gd name="T76" fmla="*/ 9 w 126"/>
                    <a:gd name="T77" fmla="*/ 44 h 193"/>
                    <a:gd name="T78" fmla="*/ 18 w 126"/>
                    <a:gd name="T79" fmla="*/ 25 h 193"/>
                    <a:gd name="T80" fmla="*/ 31 w 126"/>
                    <a:gd name="T81" fmla="*/ 12 h 193"/>
                    <a:gd name="T82" fmla="*/ 46 w 126"/>
                    <a:gd name="T83" fmla="*/ 4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20"/>
                      </a:moveTo>
                      <a:lnTo>
                        <a:pt x="51" y="23"/>
                      </a:lnTo>
                      <a:lnTo>
                        <a:pt x="40" y="33"/>
                      </a:lnTo>
                      <a:lnTo>
                        <a:pt x="31" y="48"/>
                      </a:lnTo>
                      <a:lnTo>
                        <a:pt x="27" y="71"/>
                      </a:lnTo>
                      <a:lnTo>
                        <a:pt x="25" y="97"/>
                      </a:lnTo>
                      <a:lnTo>
                        <a:pt x="27" y="125"/>
                      </a:lnTo>
                      <a:lnTo>
                        <a:pt x="31" y="144"/>
                      </a:lnTo>
                      <a:lnTo>
                        <a:pt x="40" y="161"/>
                      </a:lnTo>
                      <a:lnTo>
                        <a:pt x="49" y="171"/>
                      </a:lnTo>
                      <a:lnTo>
                        <a:pt x="63" y="174"/>
                      </a:lnTo>
                      <a:lnTo>
                        <a:pt x="77" y="171"/>
                      </a:lnTo>
                      <a:lnTo>
                        <a:pt x="87" y="159"/>
                      </a:lnTo>
                      <a:lnTo>
                        <a:pt x="95" y="144"/>
                      </a:lnTo>
                      <a:lnTo>
                        <a:pt x="99" y="121"/>
                      </a:lnTo>
                      <a:lnTo>
                        <a:pt x="100" y="95"/>
                      </a:lnTo>
                      <a:lnTo>
                        <a:pt x="99" y="71"/>
                      </a:lnTo>
                      <a:lnTo>
                        <a:pt x="95" y="49"/>
                      </a:lnTo>
                      <a:lnTo>
                        <a:pt x="87" y="33"/>
                      </a:lnTo>
                      <a:lnTo>
                        <a:pt x="77" y="23"/>
                      </a:lnTo>
                      <a:lnTo>
                        <a:pt x="63" y="20"/>
                      </a:lnTo>
                      <a:close/>
                      <a:moveTo>
                        <a:pt x="64" y="0"/>
                      </a:moveTo>
                      <a:lnTo>
                        <a:pt x="85" y="5"/>
                      </a:lnTo>
                      <a:lnTo>
                        <a:pt x="103" y="17"/>
                      </a:lnTo>
                      <a:lnTo>
                        <a:pt x="115" y="36"/>
                      </a:lnTo>
                      <a:lnTo>
                        <a:pt x="123" y="62"/>
                      </a:lnTo>
                      <a:lnTo>
                        <a:pt x="126" y="95"/>
                      </a:lnTo>
                      <a:lnTo>
                        <a:pt x="123" y="130"/>
                      </a:lnTo>
                      <a:lnTo>
                        <a:pt x="115" y="156"/>
                      </a:lnTo>
                      <a:lnTo>
                        <a:pt x="102" y="177"/>
                      </a:lnTo>
                      <a:lnTo>
                        <a:pt x="84" y="189"/>
                      </a:lnTo>
                      <a:lnTo>
                        <a:pt x="61" y="193"/>
                      </a:lnTo>
                      <a:lnTo>
                        <a:pt x="41" y="189"/>
                      </a:lnTo>
                      <a:lnTo>
                        <a:pt x="25" y="177"/>
                      </a:lnTo>
                      <a:lnTo>
                        <a:pt x="12" y="157"/>
                      </a:lnTo>
                      <a:lnTo>
                        <a:pt x="2" y="131"/>
                      </a:lnTo>
                      <a:lnTo>
                        <a:pt x="0" y="97"/>
                      </a:lnTo>
                      <a:lnTo>
                        <a:pt x="2" y="69"/>
                      </a:lnTo>
                      <a:lnTo>
                        <a:pt x="9" y="44"/>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3" name="Line 300"/>
                <p:cNvSpPr>
                  <a:spLocks noChangeShapeType="1"/>
                </p:cNvSpPr>
                <p:nvPr/>
              </p:nvSpPr>
              <p:spPr bwMode="auto">
                <a:xfrm flipH="1">
                  <a:off x="1201738" y="43275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04" name="Rectangle 301"/>
                <p:cNvSpPr>
                  <a:spLocks noChangeArrowheads="1"/>
                </p:cNvSpPr>
                <p:nvPr/>
              </p:nvSpPr>
              <p:spPr bwMode="auto">
                <a:xfrm>
                  <a:off x="647700" y="4313238"/>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05" name="Freeform 302"/>
                <p:cNvSpPr>
                  <a:spLocks noEditPoints="1"/>
                </p:cNvSpPr>
                <p:nvPr/>
              </p:nvSpPr>
              <p:spPr bwMode="auto">
                <a:xfrm>
                  <a:off x="781050" y="4229100"/>
                  <a:ext cx="100012" cy="153987"/>
                </a:xfrm>
                <a:custGeom>
                  <a:avLst/>
                  <a:gdLst>
                    <a:gd name="T0" fmla="*/ 63 w 126"/>
                    <a:gd name="T1" fmla="*/ 19 h 193"/>
                    <a:gd name="T2" fmla="*/ 51 w 126"/>
                    <a:gd name="T3" fmla="*/ 22 h 193"/>
                    <a:gd name="T4" fmla="*/ 40 w 126"/>
                    <a:gd name="T5" fmla="*/ 32 h 193"/>
                    <a:gd name="T6" fmla="*/ 31 w 126"/>
                    <a:gd name="T7" fmla="*/ 47 h 193"/>
                    <a:gd name="T8" fmla="*/ 27 w 126"/>
                    <a:gd name="T9" fmla="*/ 70 h 193"/>
                    <a:gd name="T10" fmla="*/ 25 w 126"/>
                    <a:gd name="T11" fmla="*/ 98 h 193"/>
                    <a:gd name="T12" fmla="*/ 27 w 126"/>
                    <a:gd name="T13" fmla="*/ 124 h 193"/>
                    <a:gd name="T14" fmla="*/ 31 w 126"/>
                    <a:gd name="T15" fmla="*/ 145 h 193"/>
                    <a:gd name="T16" fmla="*/ 40 w 126"/>
                    <a:gd name="T17" fmla="*/ 160 h 193"/>
                    <a:gd name="T18" fmla="*/ 51 w 126"/>
                    <a:gd name="T19" fmla="*/ 170 h 193"/>
                    <a:gd name="T20" fmla="*/ 63 w 126"/>
                    <a:gd name="T21" fmla="*/ 173 h 193"/>
                    <a:gd name="T22" fmla="*/ 77 w 126"/>
                    <a:gd name="T23" fmla="*/ 170 h 193"/>
                    <a:gd name="T24" fmla="*/ 87 w 126"/>
                    <a:gd name="T25" fmla="*/ 160 h 193"/>
                    <a:gd name="T26" fmla="*/ 95 w 126"/>
                    <a:gd name="T27" fmla="*/ 144 h 193"/>
                    <a:gd name="T28" fmla="*/ 99 w 126"/>
                    <a:gd name="T29" fmla="*/ 122 h 193"/>
                    <a:gd name="T30" fmla="*/ 100 w 126"/>
                    <a:gd name="T31" fmla="*/ 94 h 193"/>
                    <a:gd name="T32" fmla="*/ 99 w 126"/>
                    <a:gd name="T33" fmla="*/ 70 h 193"/>
                    <a:gd name="T34" fmla="*/ 95 w 126"/>
                    <a:gd name="T35" fmla="*/ 49 h 193"/>
                    <a:gd name="T36" fmla="*/ 87 w 126"/>
                    <a:gd name="T37" fmla="*/ 32 h 193"/>
                    <a:gd name="T38" fmla="*/ 77 w 126"/>
                    <a:gd name="T39" fmla="*/ 22 h 193"/>
                    <a:gd name="T40" fmla="*/ 63 w 126"/>
                    <a:gd name="T41" fmla="*/ 19 h 193"/>
                    <a:gd name="T42" fmla="*/ 64 w 126"/>
                    <a:gd name="T43" fmla="*/ 0 h 193"/>
                    <a:gd name="T44" fmla="*/ 85 w 126"/>
                    <a:gd name="T45" fmla="*/ 4 h 193"/>
                    <a:gd name="T46" fmla="*/ 103 w 126"/>
                    <a:gd name="T47" fmla="*/ 16 h 193"/>
                    <a:gd name="T48" fmla="*/ 117 w 126"/>
                    <a:gd name="T49" fmla="*/ 36 h 193"/>
                    <a:gd name="T50" fmla="*/ 123 w 126"/>
                    <a:gd name="T51" fmla="*/ 62 h 193"/>
                    <a:gd name="T52" fmla="*/ 126 w 126"/>
                    <a:gd name="T53" fmla="*/ 94 h 193"/>
                    <a:gd name="T54" fmla="*/ 123 w 126"/>
                    <a:gd name="T55" fmla="*/ 129 h 193"/>
                    <a:gd name="T56" fmla="*/ 115 w 126"/>
                    <a:gd name="T57" fmla="*/ 157 h 193"/>
                    <a:gd name="T58" fmla="*/ 102 w 126"/>
                    <a:gd name="T59" fmla="*/ 176 h 193"/>
                    <a:gd name="T60" fmla="*/ 84 w 126"/>
                    <a:gd name="T61" fmla="*/ 188 h 193"/>
                    <a:gd name="T62" fmla="*/ 61 w 126"/>
                    <a:gd name="T63" fmla="*/ 193 h 193"/>
                    <a:gd name="T64" fmla="*/ 41 w 126"/>
                    <a:gd name="T65" fmla="*/ 188 h 193"/>
                    <a:gd name="T66" fmla="*/ 25 w 126"/>
                    <a:gd name="T67" fmla="*/ 176 h 193"/>
                    <a:gd name="T68" fmla="*/ 12 w 126"/>
                    <a:gd name="T69" fmla="*/ 157 h 193"/>
                    <a:gd name="T70" fmla="*/ 4 w 126"/>
                    <a:gd name="T71" fmla="*/ 131 h 193"/>
                    <a:gd name="T72" fmla="*/ 0 w 126"/>
                    <a:gd name="T73" fmla="*/ 96 h 193"/>
                    <a:gd name="T74" fmla="*/ 2 w 126"/>
                    <a:gd name="T75" fmla="*/ 68 h 193"/>
                    <a:gd name="T76" fmla="*/ 9 w 126"/>
                    <a:gd name="T77" fmla="*/ 44 h 193"/>
                    <a:gd name="T78" fmla="*/ 18 w 126"/>
                    <a:gd name="T79" fmla="*/ 24 h 193"/>
                    <a:gd name="T80" fmla="*/ 31 w 126"/>
                    <a:gd name="T81" fmla="*/ 11 h 193"/>
                    <a:gd name="T82" fmla="*/ 46 w 126"/>
                    <a:gd name="T83" fmla="*/ 3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19"/>
                      </a:moveTo>
                      <a:lnTo>
                        <a:pt x="51" y="22"/>
                      </a:lnTo>
                      <a:lnTo>
                        <a:pt x="40" y="32"/>
                      </a:lnTo>
                      <a:lnTo>
                        <a:pt x="31" y="47"/>
                      </a:lnTo>
                      <a:lnTo>
                        <a:pt x="27" y="70"/>
                      </a:lnTo>
                      <a:lnTo>
                        <a:pt x="25" y="98"/>
                      </a:lnTo>
                      <a:lnTo>
                        <a:pt x="27" y="124"/>
                      </a:lnTo>
                      <a:lnTo>
                        <a:pt x="31" y="145"/>
                      </a:lnTo>
                      <a:lnTo>
                        <a:pt x="40" y="160"/>
                      </a:lnTo>
                      <a:lnTo>
                        <a:pt x="51" y="170"/>
                      </a:lnTo>
                      <a:lnTo>
                        <a:pt x="63" y="173"/>
                      </a:lnTo>
                      <a:lnTo>
                        <a:pt x="77" y="170"/>
                      </a:lnTo>
                      <a:lnTo>
                        <a:pt x="87" y="160"/>
                      </a:lnTo>
                      <a:lnTo>
                        <a:pt x="95" y="144"/>
                      </a:lnTo>
                      <a:lnTo>
                        <a:pt x="99" y="122"/>
                      </a:lnTo>
                      <a:lnTo>
                        <a:pt x="100" y="94"/>
                      </a:lnTo>
                      <a:lnTo>
                        <a:pt x="99" y="70"/>
                      </a:lnTo>
                      <a:lnTo>
                        <a:pt x="95" y="49"/>
                      </a:lnTo>
                      <a:lnTo>
                        <a:pt x="87" y="32"/>
                      </a:lnTo>
                      <a:lnTo>
                        <a:pt x="77" y="22"/>
                      </a:lnTo>
                      <a:lnTo>
                        <a:pt x="63" y="19"/>
                      </a:lnTo>
                      <a:close/>
                      <a:moveTo>
                        <a:pt x="64" y="0"/>
                      </a:moveTo>
                      <a:lnTo>
                        <a:pt x="85" y="4"/>
                      </a:lnTo>
                      <a:lnTo>
                        <a:pt x="103" y="16"/>
                      </a:lnTo>
                      <a:lnTo>
                        <a:pt x="117" y="36"/>
                      </a:lnTo>
                      <a:lnTo>
                        <a:pt x="123" y="62"/>
                      </a:lnTo>
                      <a:lnTo>
                        <a:pt x="126" y="94"/>
                      </a:lnTo>
                      <a:lnTo>
                        <a:pt x="123" y="129"/>
                      </a:lnTo>
                      <a:lnTo>
                        <a:pt x="115" y="157"/>
                      </a:lnTo>
                      <a:lnTo>
                        <a:pt x="102" y="176"/>
                      </a:lnTo>
                      <a:lnTo>
                        <a:pt x="84" y="188"/>
                      </a:lnTo>
                      <a:lnTo>
                        <a:pt x="61" y="193"/>
                      </a:lnTo>
                      <a:lnTo>
                        <a:pt x="41" y="188"/>
                      </a:lnTo>
                      <a:lnTo>
                        <a:pt x="25" y="176"/>
                      </a:lnTo>
                      <a:lnTo>
                        <a:pt x="12" y="157"/>
                      </a:lnTo>
                      <a:lnTo>
                        <a:pt x="4" y="131"/>
                      </a:lnTo>
                      <a:lnTo>
                        <a:pt x="0" y="96"/>
                      </a:lnTo>
                      <a:lnTo>
                        <a:pt x="2" y="68"/>
                      </a:lnTo>
                      <a:lnTo>
                        <a:pt x="9" y="44"/>
                      </a:lnTo>
                      <a:lnTo>
                        <a:pt x="18" y="24"/>
                      </a:lnTo>
                      <a:lnTo>
                        <a:pt x="31" y="11"/>
                      </a:lnTo>
                      <a:lnTo>
                        <a:pt x="46" y="3"/>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6" name="Freeform 303"/>
                <p:cNvSpPr>
                  <a:spLocks/>
                </p:cNvSpPr>
                <p:nvPr/>
              </p:nvSpPr>
              <p:spPr bwMode="auto">
                <a:xfrm>
                  <a:off x="911225" y="4354513"/>
                  <a:ext cx="26987" cy="28575"/>
                </a:xfrm>
                <a:custGeom>
                  <a:avLst/>
                  <a:gdLst>
                    <a:gd name="T0" fmla="*/ 16 w 34"/>
                    <a:gd name="T1" fmla="*/ 0 h 36"/>
                    <a:gd name="T2" fmla="*/ 23 w 34"/>
                    <a:gd name="T3" fmla="*/ 0 h 36"/>
                    <a:gd name="T4" fmla="*/ 26 w 34"/>
                    <a:gd name="T5" fmla="*/ 3 h 36"/>
                    <a:gd name="T6" fmla="*/ 31 w 34"/>
                    <a:gd name="T7" fmla="*/ 6 h 36"/>
                    <a:gd name="T8" fmla="*/ 33 w 34"/>
                    <a:gd name="T9" fmla="*/ 11 h 36"/>
                    <a:gd name="T10" fmla="*/ 34 w 34"/>
                    <a:gd name="T11" fmla="*/ 18 h 36"/>
                    <a:gd name="T12" fmla="*/ 33 w 34"/>
                    <a:gd name="T13" fmla="*/ 23 h 36"/>
                    <a:gd name="T14" fmla="*/ 31 w 34"/>
                    <a:gd name="T15" fmla="*/ 28 h 36"/>
                    <a:gd name="T16" fmla="*/ 26 w 34"/>
                    <a:gd name="T17" fmla="*/ 32 h 36"/>
                    <a:gd name="T18" fmla="*/ 21 w 34"/>
                    <a:gd name="T19" fmla="*/ 34 h 36"/>
                    <a:gd name="T20" fmla="*/ 16 w 34"/>
                    <a:gd name="T21" fmla="*/ 36 h 36"/>
                    <a:gd name="T22" fmla="*/ 11 w 34"/>
                    <a:gd name="T23" fmla="*/ 34 h 36"/>
                    <a:gd name="T24" fmla="*/ 7 w 34"/>
                    <a:gd name="T25" fmla="*/ 32 h 36"/>
                    <a:gd name="T26" fmla="*/ 3 w 34"/>
                    <a:gd name="T27" fmla="*/ 28 h 36"/>
                    <a:gd name="T28" fmla="*/ 0 w 34"/>
                    <a:gd name="T29" fmla="*/ 23 h 36"/>
                    <a:gd name="T30" fmla="*/ 0 w 34"/>
                    <a:gd name="T31" fmla="*/ 18 h 36"/>
                    <a:gd name="T32" fmla="*/ 0 w 34"/>
                    <a:gd name="T33" fmla="*/ 11 h 36"/>
                    <a:gd name="T34" fmla="*/ 3 w 34"/>
                    <a:gd name="T35" fmla="*/ 6 h 36"/>
                    <a:gd name="T36" fmla="*/ 7 w 34"/>
                    <a:gd name="T37" fmla="*/ 3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3"/>
                      </a:lnTo>
                      <a:lnTo>
                        <a:pt x="31" y="6"/>
                      </a:lnTo>
                      <a:lnTo>
                        <a:pt x="33" y="11"/>
                      </a:lnTo>
                      <a:lnTo>
                        <a:pt x="34" y="18"/>
                      </a:lnTo>
                      <a:lnTo>
                        <a:pt x="33" y="23"/>
                      </a:lnTo>
                      <a:lnTo>
                        <a:pt x="31" y="28"/>
                      </a:lnTo>
                      <a:lnTo>
                        <a:pt x="26" y="32"/>
                      </a:lnTo>
                      <a:lnTo>
                        <a:pt x="21" y="34"/>
                      </a:lnTo>
                      <a:lnTo>
                        <a:pt x="16" y="36"/>
                      </a:lnTo>
                      <a:lnTo>
                        <a:pt x="11" y="34"/>
                      </a:lnTo>
                      <a:lnTo>
                        <a:pt x="7" y="32"/>
                      </a:lnTo>
                      <a:lnTo>
                        <a:pt x="3" y="28"/>
                      </a:lnTo>
                      <a:lnTo>
                        <a:pt x="0" y="23"/>
                      </a:lnTo>
                      <a:lnTo>
                        <a:pt x="0" y="18"/>
                      </a:lnTo>
                      <a:lnTo>
                        <a:pt x="0" y="11"/>
                      </a:lnTo>
                      <a:lnTo>
                        <a:pt x="3" y="6"/>
                      </a:lnTo>
                      <a:lnTo>
                        <a:pt x="7" y="3"/>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7" name="Freeform 304"/>
                <p:cNvSpPr>
                  <a:spLocks/>
                </p:cNvSpPr>
                <p:nvPr/>
              </p:nvSpPr>
              <p:spPr bwMode="auto">
                <a:xfrm>
                  <a:off x="971550" y="4232275"/>
                  <a:ext cx="90487" cy="150812"/>
                </a:xfrm>
                <a:custGeom>
                  <a:avLst/>
                  <a:gdLst>
                    <a:gd name="T0" fmla="*/ 23 w 115"/>
                    <a:gd name="T1" fmla="*/ 0 h 190"/>
                    <a:gd name="T2" fmla="*/ 111 w 115"/>
                    <a:gd name="T3" fmla="*/ 0 h 190"/>
                    <a:gd name="T4" fmla="*/ 111 w 115"/>
                    <a:gd name="T5" fmla="*/ 21 h 190"/>
                    <a:gd name="T6" fmla="*/ 41 w 115"/>
                    <a:gd name="T7" fmla="*/ 21 h 190"/>
                    <a:gd name="T8" fmla="*/ 33 w 115"/>
                    <a:gd name="T9" fmla="*/ 69 h 190"/>
                    <a:gd name="T10" fmla="*/ 38 w 115"/>
                    <a:gd name="T11" fmla="*/ 69 h 190"/>
                    <a:gd name="T12" fmla="*/ 43 w 115"/>
                    <a:gd name="T13" fmla="*/ 69 h 190"/>
                    <a:gd name="T14" fmla="*/ 47 w 115"/>
                    <a:gd name="T15" fmla="*/ 69 h 190"/>
                    <a:gd name="T16" fmla="*/ 69 w 115"/>
                    <a:gd name="T17" fmla="*/ 70 h 190"/>
                    <a:gd name="T18" fmla="*/ 88 w 115"/>
                    <a:gd name="T19" fmla="*/ 78 h 190"/>
                    <a:gd name="T20" fmla="*/ 101 w 115"/>
                    <a:gd name="T21" fmla="*/ 88 h 190"/>
                    <a:gd name="T22" fmla="*/ 111 w 115"/>
                    <a:gd name="T23" fmla="*/ 105 h 190"/>
                    <a:gd name="T24" fmla="*/ 115 w 115"/>
                    <a:gd name="T25" fmla="*/ 126 h 190"/>
                    <a:gd name="T26" fmla="*/ 111 w 115"/>
                    <a:gd name="T27" fmla="*/ 147 h 190"/>
                    <a:gd name="T28" fmla="*/ 101 w 115"/>
                    <a:gd name="T29" fmla="*/ 164 h 190"/>
                    <a:gd name="T30" fmla="*/ 87 w 115"/>
                    <a:gd name="T31" fmla="*/ 177 h 190"/>
                    <a:gd name="T32" fmla="*/ 69 w 115"/>
                    <a:gd name="T33" fmla="*/ 186 h 190"/>
                    <a:gd name="T34" fmla="*/ 46 w 115"/>
                    <a:gd name="T35" fmla="*/ 190 h 190"/>
                    <a:gd name="T36" fmla="*/ 26 w 115"/>
                    <a:gd name="T37" fmla="*/ 188 h 190"/>
                    <a:gd name="T38" fmla="*/ 11 w 115"/>
                    <a:gd name="T39" fmla="*/ 183 h 190"/>
                    <a:gd name="T40" fmla="*/ 0 w 115"/>
                    <a:gd name="T41" fmla="*/ 178 h 190"/>
                    <a:gd name="T42" fmla="*/ 5 w 115"/>
                    <a:gd name="T43" fmla="*/ 159 h 190"/>
                    <a:gd name="T44" fmla="*/ 21 w 115"/>
                    <a:gd name="T45" fmla="*/ 165 h 190"/>
                    <a:gd name="T46" fmla="*/ 46 w 115"/>
                    <a:gd name="T47" fmla="*/ 168 h 190"/>
                    <a:gd name="T48" fmla="*/ 62 w 115"/>
                    <a:gd name="T49" fmla="*/ 167 h 190"/>
                    <a:gd name="T50" fmla="*/ 77 w 115"/>
                    <a:gd name="T51" fmla="*/ 159 h 190"/>
                    <a:gd name="T52" fmla="*/ 87 w 115"/>
                    <a:gd name="T53" fmla="*/ 146 h 190"/>
                    <a:gd name="T54" fmla="*/ 90 w 115"/>
                    <a:gd name="T55" fmla="*/ 129 h 190"/>
                    <a:gd name="T56" fmla="*/ 87 w 115"/>
                    <a:gd name="T57" fmla="*/ 114 h 190"/>
                    <a:gd name="T58" fmla="*/ 82 w 115"/>
                    <a:gd name="T59" fmla="*/ 105 h 190"/>
                    <a:gd name="T60" fmla="*/ 70 w 115"/>
                    <a:gd name="T61" fmla="*/ 95 h 190"/>
                    <a:gd name="T62" fmla="*/ 56 w 115"/>
                    <a:gd name="T63" fmla="*/ 90 h 190"/>
                    <a:gd name="T64" fmla="*/ 36 w 115"/>
                    <a:gd name="T65" fmla="*/ 88 h 190"/>
                    <a:gd name="T66" fmla="*/ 26 w 115"/>
                    <a:gd name="T67" fmla="*/ 88 h 190"/>
                    <a:gd name="T68" fmla="*/ 18 w 115"/>
                    <a:gd name="T69" fmla="*/ 88 h 190"/>
                    <a:gd name="T70" fmla="*/ 10 w 115"/>
                    <a:gd name="T71" fmla="*/ 90 h 190"/>
                    <a:gd name="T72" fmla="*/ 23 w 115"/>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90">
                      <a:moveTo>
                        <a:pt x="23" y="0"/>
                      </a:moveTo>
                      <a:lnTo>
                        <a:pt x="111" y="0"/>
                      </a:lnTo>
                      <a:lnTo>
                        <a:pt x="111" y="21"/>
                      </a:lnTo>
                      <a:lnTo>
                        <a:pt x="41" y="21"/>
                      </a:lnTo>
                      <a:lnTo>
                        <a:pt x="33" y="69"/>
                      </a:lnTo>
                      <a:lnTo>
                        <a:pt x="38" y="69"/>
                      </a:lnTo>
                      <a:lnTo>
                        <a:pt x="43" y="69"/>
                      </a:lnTo>
                      <a:lnTo>
                        <a:pt x="47" y="69"/>
                      </a:lnTo>
                      <a:lnTo>
                        <a:pt x="69" y="70"/>
                      </a:lnTo>
                      <a:lnTo>
                        <a:pt x="88" y="78"/>
                      </a:lnTo>
                      <a:lnTo>
                        <a:pt x="101" y="88"/>
                      </a:lnTo>
                      <a:lnTo>
                        <a:pt x="111" y="105"/>
                      </a:lnTo>
                      <a:lnTo>
                        <a:pt x="115" y="126"/>
                      </a:lnTo>
                      <a:lnTo>
                        <a:pt x="111" y="147"/>
                      </a:lnTo>
                      <a:lnTo>
                        <a:pt x="101" y="164"/>
                      </a:lnTo>
                      <a:lnTo>
                        <a:pt x="87" y="177"/>
                      </a:lnTo>
                      <a:lnTo>
                        <a:pt x="69" y="186"/>
                      </a:lnTo>
                      <a:lnTo>
                        <a:pt x="46" y="190"/>
                      </a:lnTo>
                      <a:lnTo>
                        <a:pt x="26" y="188"/>
                      </a:lnTo>
                      <a:lnTo>
                        <a:pt x="11" y="183"/>
                      </a:lnTo>
                      <a:lnTo>
                        <a:pt x="0" y="178"/>
                      </a:lnTo>
                      <a:lnTo>
                        <a:pt x="5" y="159"/>
                      </a:lnTo>
                      <a:lnTo>
                        <a:pt x="21" y="165"/>
                      </a:lnTo>
                      <a:lnTo>
                        <a:pt x="46" y="168"/>
                      </a:lnTo>
                      <a:lnTo>
                        <a:pt x="62" y="167"/>
                      </a:lnTo>
                      <a:lnTo>
                        <a:pt x="77" y="159"/>
                      </a:lnTo>
                      <a:lnTo>
                        <a:pt x="87" y="146"/>
                      </a:lnTo>
                      <a:lnTo>
                        <a:pt x="90" y="129"/>
                      </a:lnTo>
                      <a:lnTo>
                        <a:pt x="87" y="114"/>
                      </a:lnTo>
                      <a:lnTo>
                        <a:pt x="82" y="105"/>
                      </a:lnTo>
                      <a:lnTo>
                        <a:pt x="70" y="95"/>
                      </a:lnTo>
                      <a:lnTo>
                        <a:pt x="56" y="90"/>
                      </a:lnTo>
                      <a:lnTo>
                        <a:pt x="36" y="88"/>
                      </a:lnTo>
                      <a:lnTo>
                        <a:pt x="26" y="88"/>
                      </a:lnTo>
                      <a:lnTo>
                        <a:pt x="18" y="88"/>
                      </a:lnTo>
                      <a:lnTo>
                        <a:pt x="10" y="90"/>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08" name="Line 305"/>
                <p:cNvSpPr>
                  <a:spLocks noChangeShapeType="1"/>
                </p:cNvSpPr>
                <p:nvPr/>
              </p:nvSpPr>
              <p:spPr bwMode="auto">
                <a:xfrm flipH="1">
                  <a:off x="1201738" y="35909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09" name="Freeform 306"/>
                <p:cNvSpPr>
                  <a:spLocks noEditPoints="1"/>
                </p:cNvSpPr>
                <p:nvPr/>
              </p:nvSpPr>
              <p:spPr bwMode="auto">
                <a:xfrm>
                  <a:off x="781050" y="3495675"/>
                  <a:ext cx="100012" cy="152400"/>
                </a:xfrm>
                <a:custGeom>
                  <a:avLst/>
                  <a:gdLst>
                    <a:gd name="T0" fmla="*/ 63 w 126"/>
                    <a:gd name="T1" fmla="*/ 20 h 192"/>
                    <a:gd name="T2" fmla="*/ 51 w 126"/>
                    <a:gd name="T3" fmla="*/ 23 h 192"/>
                    <a:gd name="T4" fmla="*/ 41 w 126"/>
                    <a:gd name="T5" fmla="*/ 32 h 192"/>
                    <a:gd name="T6" fmla="*/ 33 w 126"/>
                    <a:gd name="T7" fmla="*/ 48 h 192"/>
                    <a:gd name="T8" fmla="*/ 27 w 126"/>
                    <a:gd name="T9" fmla="*/ 69 h 192"/>
                    <a:gd name="T10" fmla="*/ 25 w 126"/>
                    <a:gd name="T11" fmla="*/ 97 h 192"/>
                    <a:gd name="T12" fmla="*/ 27 w 126"/>
                    <a:gd name="T13" fmla="*/ 123 h 192"/>
                    <a:gd name="T14" fmla="*/ 31 w 126"/>
                    <a:gd name="T15" fmla="*/ 145 h 192"/>
                    <a:gd name="T16" fmla="*/ 40 w 126"/>
                    <a:gd name="T17" fmla="*/ 159 h 192"/>
                    <a:gd name="T18" fmla="*/ 51 w 126"/>
                    <a:gd name="T19" fmla="*/ 169 h 192"/>
                    <a:gd name="T20" fmla="*/ 63 w 126"/>
                    <a:gd name="T21" fmla="*/ 172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69 h 192"/>
                    <a:gd name="T34" fmla="*/ 95 w 126"/>
                    <a:gd name="T35" fmla="*/ 50 h 192"/>
                    <a:gd name="T36" fmla="*/ 89 w 126"/>
                    <a:gd name="T37" fmla="*/ 33 h 192"/>
                    <a:gd name="T38" fmla="*/ 77 w 126"/>
                    <a:gd name="T39" fmla="*/ 23 h 192"/>
                    <a:gd name="T40" fmla="*/ 63 w 126"/>
                    <a:gd name="T41" fmla="*/ 20 h 192"/>
                    <a:gd name="T42" fmla="*/ 64 w 126"/>
                    <a:gd name="T43" fmla="*/ 0 h 192"/>
                    <a:gd name="T44" fmla="*/ 87 w 126"/>
                    <a:gd name="T45" fmla="*/ 4 h 192"/>
                    <a:gd name="T46" fmla="*/ 103 w 126"/>
                    <a:gd name="T47" fmla="*/ 17 h 192"/>
                    <a:gd name="T48" fmla="*/ 117 w 126"/>
                    <a:gd name="T49" fmla="*/ 35 h 192"/>
                    <a:gd name="T50" fmla="*/ 123 w 126"/>
                    <a:gd name="T51" fmla="*/ 61 h 192"/>
                    <a:gd name="T52" fmla="*/ 126 w 126"/>
                    <a:gd name="T53" fmla="*/ 94 h 192"/>
                    <a:gd name="T54" fmla="*/ 123 w 126"/>
                    <a:gd name="T55" fmla="*/ 128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6 h 192"/>
                    <a:gd name="T68" fmla="*/ 12 w 126"/>
                    <a:gd name="T69" fmla="*/ 158 h 192"/>
                    <a:gd name="T70" fmla="*/ 4 w 126"/>
                    <a:gd name="T71" fmla="*/ 130 h 192"/>
                    <a:gd name="T72" fmla="*/ 0 w 126"/>
                    <a:gd name="T73" fmla="*/ 97 h 192"/>
                    <a:gd name="T74" fmla="*/ 2 w 126"/>
                    <a:gd name="T75" fmla="*/ 68 h 192"/>
                    <a:gd name="T76" fmla="*/ 9 w 126"/>
                    <a:gd name="T77" fmla="*/ 43 h 192"/>
                    <a:gd name="T78" fmla="*/ 18 w 126"/>
                    <a:gd name="T79" fmla="*/ 25 h 192"/>
                    <a:gd name="T80" fmla="*/ 31 w 126"/>
                    <a:gd name="T81" fmla="*/ 10 h 192"/>
                    <a:gd name="T82" fmla="*/ 48 w 126"/>
                    <a:gd name="T83" fmla="*/ 2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1" y="32"/>
                      </a:lnTo>
                      <a:lnTo>
                        <a:pt x="33" y="48"/>
                      </a:lnTo>
                      <a:lnTo>
                        <a:pt x="27" y="69"/>
                      </a:lnTo>
                      <a:lnTo>
                        <a:pt x="25" y="97"/>
                      </a:lnTo>
                      <a:lnTo>
                        <a:pt x="27" y="123"/>
                      </a:lnTo>
                      <a:lnTo>
                        <a:pt x="31" y="145"/>
                      </a:lnTo>
                      <a:lnTo>
                        <a:pt x="40" y="159"/>
                      </a:lnTo>
                      <a:lnTo>
                        <a:pt x="51" y="169"/>
                      </a:lnTo>
                      <a:lnTo>
                        <a:pt x="63" y="172"/>
                      </a:lnTo>
                      <a:lnTo>
                        <a:pt x="77" y="169"/>
                      </a:lnTo>
                      <a:lnTo>
                        <a:pt x="87" y="159"/>
                      </a:lnTo>
                      <a:lnTo>
                        <a:pt x="95" y="143"/>
                      </a:lnTo>
                      <a:lnTo>
                        <a:pt x="100" y="122"/>
                      </a:lnTo>
                      <a:lnTo>
                        <a:pt x="102" y="95"/>
                      </a:lnTo>
                      <a:lnTo>
                        <a:pt x="100" y="69"/>
                      </a:lnTo>
                      <a:lnTo>
                        <a:pt x="95" y="50"/>
                      </a:lnTo>
                      <a:lnTo>
                        <a:pt x="89" y="33"/>
                      </a:lnTo>
                      <a:lnTo>
                        <a:pt x="77" y="23"/>
                      </a:lnTo>
                      <a:lnTo>
                        <a:pt x="63" y="20"/>
                      </a:lnTo>
                      <a:close/>
                      <a:moveTo>
                        <a:pt x="64" y="0"/>
                      </a:moveTo>
                      <a:lnTo>
                        <a:pt x="87" y="4"/>
                      </a:lnTo>
                      <a:lnTo>
                        <a:pt x="103" y="17"/>
                      </a:lnTo>
                      <a:lnTo>
                        <a:pt x="117" y="35"/>
                      </a:lnTo>
                      <a:lnTo>
                        <a:pt x="123" y="61"/>
                      </a:lnTo>
                      <a:lnTo>
                        <a:pt x="126" y="94"/>
                      </a:lnTo>
                      <a:lnTo>
                        <a:pt x="123" y="128"/>
                      </a:lnTo>
                      <a:lnTo>
                        <a:pt x="115" y="156"/>
                      </a:lnTo>
                      <a:lnTo>
                        <a:pt x="102" y="176"/>
                      </a:lnTo>
                      <a:lnTo>
                        <a:pt x="84" y="189"/>
                      </a:lnTo>
                      <a:lnTo>
                        <a:pt x="63" y="192"/>
                      </a:lnTo>
                      <a:lnTo>
                        <a:pt x="41" y="189"/>
                      </a:lnTo>
                      <a:lnTo>
                        <a:pt x="25" y="176"/>
                      </a:lnTo>
                      <a:lnTo>
                        <a:pt x="12" y="158"/>
                      </a:lnTo>
                      <a:lnTo>
                        <a:pt x="4" y="130"/>
                      </a:lnTo>
                      <a:lnTo>
                        <a:pt x="0" y="97"/>
                      </a:lnTo>
                      <a:lnTo>
                        <a:pt x="2" y="68"/>
                      </a:lnTo>
                      <a:lnTo>
                        <a:pt x="9" y="43"/>
                      </a:lnTo>
                      <a:lnTo>
                        <a:pt x="18" y="25"/>
                      </a:lnTo>
                      <a:lnTo>
                        <a:pt x="31" y="10"/>
                      </a:lnTo>
                      <a:lnTo>
                        <a:pt x="48" y="2"/>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0" name="Freeform 307"/>
                <p:cNvSpPr>
                  <a:spLocks/>
                </p:cNvSpPr>
                <p:nvPr/>
              </p:nvSpPr>
              <p:spPr bwMode="auto">
                <a:xfrm>
                  <a:off x="911225" y="3619500"/>
                  <a:ext cx="26987" cy="28575"/>
                </a:xfrm>
                <a:custGeom>
                  <a:avLst/>
                  <a:gdLst>
                    <a:gd name="T0" fmla="*/ 16 w 34"/>
                    <a:gd name="T1" fmla="*/ 0 h 36"/>
                    <a:gd name="T2" fmla="*/ 23 w 34"/>
                    <a:gd name="T3" fmla="*/ 2 h 36"/>
                    <a:gd name="T4" fmla="*/ 28 w 34"/>
                    <a:gd name="T5" fmla="*/ 3 h 36"/>
                    <a:gd name="T6" fmla="*/ 31 w 34"/>
                    <a:gd name="T7" fmla="*/ 7 h 36"/>
                    <a:gd name="T8" fmla="*/ 33 w 34"/>
                    <a:gd name="T9" fmla="*/ 13 h 36"/>
                    <a:gd name="T10" fmla="*/ 34 w 34"/>
                    <a:gd name="T11" fmla="*/ 18 h 36"/>
                    <a:gd name="T12" fmla="*/ 33 w 34"/>
                    <a:gd name="T13" fmla="*/ 25 h 36"/>
                    <a:gd name="T14" fmla="*/ 31 w 34"/>
                    <a:gd name="T15" fmla="*/ 29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29 h 36"/>
                    <a:gd name="T28" fmla="*/ 0 w 34"/>
                    <a:gd name="T29" fmla="*/ 25 h 36"/>
                    <a:gd name="T30" fmla="*/ 0 w 34"/>
                    <a:gd name="T31" fmla="*/ 18 h 36"/>
                    <a:gd name="T32" fmla="*/ 0 w 34"/>
                    <a:gd name="T33" fmla="*/ 13 h 36"/>
                    <a:gd name="T34" fmla="*/ 3 w 34"/>
                    <a:gd name="T35" fmla="*/ 8 h 36"/>
                    <a:gd name="T36" fmla="*/ 7 w 34"/>
                    <a:gd name="T37" fmla="*/ 3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3"/>
                      </a:lnTo>
                      <a:lnTo>
                        <a:pt x="31" y="7"/>
                      </a:lnTo>
                      <a:lnTo>
                        <a:pt x="33" y="13"/>
                      </a:lnTo>
                      <a:lnTo>
                        <a:pt x="34" y="18"/>
                      </a:lnTo>
                      <a:lnTo>
                        <a:pt x="33" y="25"/>
                      </a:lnTo>
                      <a:lnTo>
                        <a:pt x="31" y="29"/>
                      </a:lnTo>
                      <a:lnTo>
                        <a:pt x="26" y="33"/>
                      </a:lnTo>
                      <a:lnTo>
                        <a:pt x="23" y="36"/>
                      </a:lnTo>
                      <a:lnTo>
                        <a:pt x="16" y="36"/>
                      </a:lnTo>
                      <a:lnTo>
                        <a:pt x="11" y="36"/>
                      </a:lnTo>
                      <a:lnTo>
                        <a:pt x="7" y="33"/>
                      </a:lnTo>
                      <a:lnTo>
                        <a:pt x="3" y="29"/>
                      </a:lnTo>
                      <a:lnTo>
                        <a:pt x="0" y="25"/>
                      </a:lnTo>
                      <a:lnTo>
                        <a:pt x="0" y="18"/>
                      </a:lnTo>
                      <a:lnTo>
                        <a:pt x="0" y="13"/>
                      </a:lnTo>
                      <a:lnTo>
                        <a:pt x="3" y="8"/>
                      </a:lnTo>
                      <a:lnTo>
                        <a:pt x="7"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1" name="Freeform 308"/>
                <p:cNvSpPr>
                  <a:spLocks noEditPoints="1"/>
                </p:cNvSpPr>
                <p:nvPr/>
              </p:nvSpPr>
              <p:spPr bwMode="auto">
                <a:xfrm>
                  <a:off x="968375" y="3495675"/>
                  <a:ext cx="101600" cy="152400"/>
                </a:xfrm>
                <a:custGeom>
                  <a:avLst/>
                  <a:gdLst>
                    <a:gd name="T0" fmla="*/ 64 w 127"/>
                    <a:gd name="T1" fmla="*/ 20 h 192"/>
                    <a:gd name="T2" fmla="*/ 52 w 127"/>
                    <a:gd name="T3" fmla="*/ 23 h 192"/>
                    <a:gd name="T4" fmla="*/ 41 w 127"/>
                    <a:gd name="T5" fmla="*/ 32 h 192"/>
                    <a:gd name="T6" fmla="*/ 32 w 127"/>
                    <a:gd name="T7" fmla="*/ 48 h 192"/>
                    <a:gd name="T8" fmla="*/ 28 w 127"/>
                    <a:gd name="T9" fmla="*/ 69 h 192"/>
                    <a:gd name="T10" fmla="*/ 26 w 127"/>
                    <a:gd name="T11" fmla="*/ 97 h 192"/>
                    <a:gd name="T12" fmla="*/ 28 w 127"/>
                    <a:gd name="T13" fmla="*/ 123 h 192"/>
                    <a:gd name="T14" fmla="*/ 32 w 127"/>
                    <a:gd name="T15" fmla="*/ 145 h 192"/>
                    <a:gd name="T16" fmla="*/ 41 w 127"/>
                    <a:gd name="T17" fmla="*/ 159 h 192"/>
                    <a:gd name="T18" fmla="*/ 50 w 127"/>
                    <a:gd name="T19" fmla="*/ 169 h 192"/>
                    <a:gd name="T20" fmla="*/ 64 w 127"/>
                    <a:gd name="T21" fmla="*/ 172 h 192"/>
                    <a:gd name="T22" fmla="*/ 77 w 127"/>
                    <a:gd name="T23" fmla="*/ 169 h 192"/>
                    <a:gd name="T24" fmla="*/ 88 w 127"/>
                    <a:gd name="T25" fmla="*/ 159 h 192"/>
                    <a:gd name="T26" fmla="*/ 96 w 127"/>
                    <a:gd name="T27" fmla="*/ 143 h 192"/>
                    <a:gd name="T28" fmla="*/ 100 w 127"/>
                    <a:gd name="T29" fmla="*/ 122 h 192"/>
                    <a:gd name="T30" fmla="*/ 101 w 127"/>
                    <a:gd name="T31" fmla="*/ 95 h 192"/>
                    <a:gd name="T32" fmla="*/ 100 w 127"/>
                    <a:gd name="T33" fmla="*/ 69 h 192"/>
                    <a:gd name="T34" fmla="*/ 96 w 127"/>
                    <a:gd name="T35" fmla="*/ 50 h 192"/>
                    <a:gd name="T36" fmla="*/ 88 w 127"/>
                    <a:gd name="T37" fmla="*/ 33 h 192"/>
                    <a:gd name="T38" fmla="*/ 78 w 127"/>
                    <a:gd name="T39" fmla="*/ 23 h 192"/>
                    <a:gd name="T40" fmla="*/ 64 w 127"/>
                    <a:gd name="T41" fmla="*/ 20 h 192"/>
                    <a:gd name="T42" fmla="*/ 65 w 127"/>
                    <a:gd name="T43" fmla="*/ 0 h 192"/>
                    <a:gd name="T44" fmla="*/ 86 w 127"/>
                    <a:gd name="T45" fmla="*/ 4 h 192"/>
                    <a:gd name="T46" fmla="*/ 104 w 127"/>
                    <a:gd name="T47" fmla="*/ 17 h 192"/>
                    <a:gd name="T48" fmla="*/ 116 w 127"/>
                    <a:gd name="T49" fmla="*/ 35 h 192"/>
                    <a:gd name="T50" fmla="*/ 124 w 127"/>
                    <a:gd name="T51" fmla="*/ 61 h 192"/>
                    <a:gd name="T52" fmla="*/ 127 w 127"/>
                    <a:gd name="T53" fmla="*/ 94 h 192"/>
                    <a:gd name="T54" fmla="*/ 124 w 127"/>
                    <a:gd name="T55" fmla="*/ 128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6 h 192"/>
                    <a:gd name="T68" fmla="*/ 11 w 127"/>
                    <a:gd name="T69" fmla="*/ 158 h 192"/>
                    <a:gd name="T70" fmla="*/ 3 w 127"/>
                    <a:gd name="T71" fmla="*/ 130 h 192"/>
                    <a:gd name="T72" fmla="*/ 0 w 127"/>
                    <a:gd name="T73" fmla="*/ 97 h 192"/>
                    <a:gd name="T74" fmla="*/ 3 w 127"/>
                    <a:gd name="T75" fmla="*/ 68 h 192"/>
                    <a:gd name="T76" fmla="*/ 10 w 127"/>
                    <a:gd name="T77" fmla="*/ 43 h 192"/>
                    <a:gd name="T78" fmla="*/ 19 w 127"/>
                    <a:gd name="T79" fmla="*/ 25 h 192"/>
                    <a:gd name="T80" fmla="*/ 32 w 127"/>
                    <a:gd name="T81" fmla="*/ 10 h 192"/>
                    <a:gd name="T82" fmla="*/ 47 w 127"/>
                    <a:gd name="T83" fmla="*/ 2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2"/>
                      </a:lnTo>
                      <a:lnTo>
                        <a:pt x="32" y="48"/>
                      </a:lnTo>
                      <a:lnTo>
                        <a:pt x="28" y="69"/>
                      </a:lnTo>
                      <a:lnTo>
                        <a:pt x="26" y="97"/>
                      </a:lnTo>
                      <a:lnTo>
                        <a:pt x="28" y="123"/>
                      </a:lnTo>
                      <a:lnTo>
                        <a:pt x="32" y="145"/>
                      </a:lnTo>
                      <a:lnTo>
                        <a:pt x="41" y="159"/>
                      </a:lnTo>
                      <a:lnTo>
                        <a:pt x="50" y="169"/>
                      </a:lnTo>
                      <a:lnTo>
                        <a:pt x="64" y="172"/>
                      </a:lnTo>
                      <a:lnTo>
                        <a:pt x="77" y="169"/>
                      </a:lnTo>
                      <a:lnTo>
                        <a:pt x="88" y="159"/>
                      </a:lnTo>
                      <a:lnTo>
                        <a:pt x="96" y="143"/>
                      </a:lnTo>
                      <a:lnTo>
                        <a:pt x="100" y="122"/>
                      </a:lnTo>
                      <a:lnTo>
                        <a:pt x="101" y="95"/>
                      </a:lnTo>
                      <a:lnTo>
                        <a:pt x="100" y="69"/>
                      </a:lnTo>
                      <a:lnTo>
                        <a:pt x="96" y="50"/>
                      </a:lnTo>
                      <a:lnTo>
                        <a:pt x="88" y="33"/>
                      </a:lnTo>
                      <a:lnTo>
                        <a:pt x="78" y="23"/>
                      </a:lnTo>
                      <a:lnTo>
                        <a:pt x="64" y="20"/>
                      </a:lnTo>
                      <a:close/>
                      <a:moveTo>
                        <a:pt x="65" y="0"/>
                      </a:moveTo>
                      <a:lnTo>
                        <a:pt x="86" y="4"/>
                      </a:lnTo>
                      <a:lnTo>
                        <a:pt x="104" y="17"/>
                      </a:lnTo>
                      <a:lnTo>
                        <a:pt x="116" y="35"/>
                      </a:lnTo>
                      <a:lnTo>
                        <a:pt x="124" y="61"/>
                      </a:lnTo>
                      <a:lnTo>
                        <a:pt x="127" y="94"/>
                      </a:lnTo>
                      <a:lnTo>
                        <a:pt x="124" y="128"/>
                      </a:lnTo>
                      <a:lnTo>
                        <a:pt x="116" y="156"/>
                      </a:lnTo>
                      <a:lnTo>
                        <a:pt x="103" y="176"/>
                      </a:lnTo>
                      <a:lnTo>
                        <a:pt x="85" y="189"/>
                      </a:lnTo>
                      <a:lnTo>
                        <a:pt x="62" y="192"/>
                      </a:lnTo>
                      <a:lnTo>
                        <a:pt x="42" y="189"/>
                      </a:lnTo>
                      <a:lnTo>
                        <a:pt x="24" y="176"/>
                      </a:lnTo>
                      <a:lnTo>
                        <a:pt x="11" y="158"/>
                      </a:lnTo>
                      <a:lnTo>
                        <a:pt x="3" y="130"/>
                      </a:lnTo>
                      <a:lnTo>
                        <a:pt x="0" y="97"/>
                      </a:lnTo>
                      <a:lnTo>
                        <a:pt x="3" y="68"/>
                      </a:lnTo>
                      <a:lnTo>
                        <a:pt x="10" y="43"/>
                      </a:lnTo>
                      <a:lnTo>
                        <a:pt x="19" y="25"/>
                      </a:lnTo>
                      <a:lnTo>
                        <a:pt x="32" y="10"/>
                      </a:lnTo>
                      <a:lnTo>
                        <a:pt x="47" y="2"/>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2" name="Line 309"/>
                <p:cNvSpPr>
                  <a:spLocks noChangeShapeType="1"/>
                </p:cNvSpPr>
                <p:nvPr/>
              </p:nvSpPr>
              <p:spPr bwMode="auto">
                <a:xfrm flipH="1">
                  <a:off x="1201738" y="2855913"/>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13" name="Freeform 310"/>
                <p:cNvSpPr>
                  <a:spLocks noEditPoints="1"/>
                </p:cNvSpPr>
                <p:nvPr/>
              </p:nvSpPr>
              <p:spPr bwMode="auto">
                <a:xfrm>
                  <a:off x="781050" y="2759075"/>
                  <a:ext cx="100012" cy="152400"/>
                </a:xfrm>
                <a:custGeom>
                  <a:avLst/>
                  <a:gdLst>
                    <a:gd name="T0" fmla="*/ 63 w 126"/>
                    <a:gd name="T1" fmla="*/ 19 h 191"/>
                    <a:gd name="T2" fmla="*/ 51 w 126"/>
                    <a:gd name="T3" fmla="*/ 23 h 191"/>
                    <a:gd name="T4" fmla="*/ 41 w 126"/>
                    <a:gd name="T5" fmla="*/ 31 h 191"/>
                    <a:gd name="T6" fmla="*/ 33 w 126"/>
                    <a:gd name="T7" fmla="*/ 47 h 191"/>
                    <a:gd name="T8" fmla="*/ 27 w 126"/>
                    <a:gd name="T9" fmla="*/ 69 h 191"/>
                    <a:gd name="T10" fmla="*/ 25 w 126"/>
                    <a:gd name="T11" fmla="*/ 96 h 191"/>
                    <a:gd name="T12" fmla="*/ 27 w 126"/>
                    <a:gd name="T13" fmla="*/ 123 h 191"/>
                    <a:gd name="T14" fmla="*/ 31 w 126"/>
                    <a:gd name="T15" fmla="*/ 144 h 191"/>
                    <a:gd name="T16" fmla="*/ 40 w 126"/>
                    <a:gd name="T17" fmla="*/ 159 h 191"/>
                    <a:gd name="T18" fmla="*/ 51 w 126"/>
                    <a:gd name="T19" fmla="*/ 168 h 191"/>
                    <a:gd name="T20" fmla="*/ 63 w 126"/>
                    <a:gd name="T21" fmla="*/ 172 h 191"/>
                    <a:gd name="T22" fmla="*/ 77 w 126"/>
                    <a:gd name="T23" fmla="*/ 168 h 191"/>
                    <a:gd name="T24" fmla="*/ 87 w 126"/>
                    <a:gd name="T25" fmla="*/ 159 h 191"/>
                    <a:gd name="T26" fmla="*/ 95 w 126"/>
                    <a:gd name="T27" fmla="*/ 142 h 191"/>
                    <a:gd name="T28" fmla="*/ 100 w 126"/>
                    <a:gd name="T29" fmla="*/ 121 h 191"/>
                    <a:gd name="T30" fmla="*/ 102 w 126"/>
                    <a:gd name="T31" fmla="*/ 95 h 191"/>
                    <a:gd name="T32" fmla="*/ 100 w 126"/>
                    <a:gd name="T33" fmla="*/ 69 h 191"/>
                    <a:gd name="T34" fmla="*/ 95 w 126"/>
                    <a:gd name="T35" fmla="*/ 49 h 191"/>
                    <a:gd name="T36" fmla="*/ 89 w 126"/>
                    <a:gd name="T37" fmla="*/ 32 h 191"/>
                    <a:gd name="T38" fmla="*/ 77 w 126"/>
                    <a:gd name="T39" fmla="*/ 23 h 191"/>
                    <a:gd name="T40" fmla="*/ 63 w 126"/>
                    <a:gd name="T41" fmla="*/ 19 h 191"/>
                    <a:gd name="T42" fmla="*/ 64 w 126"/>
                    <a:gd name="T43" fmla="*/ 0 h 191"/>
                    <a:gd name="T44" fmla="*/ 87 w 126"/>
                    <a:gd name="T45" fmla="*/ 3 h 191"/>
                    <a:gd name="T46" fmla="*/ 103 w 126"/>
                    <a:gd name="T47" fmla="*/ 16 h 191"/>
                    <a:gd name="T48" fmla="*/ 117 w 126"/>
                    <a:gd name="T49" fmla="*/ 34 h 191"/>
                    <a:gd name="T50" fmla="*/ 123 w 126"/>
                    <a:gd name="T51" fmla="*/ 60 h 191"/>
                    <a:gd name="T52" fmla="*/ 126 w 126"/>
                    <a:gd name="T53" fmla="*/ 93 h 191"/>
                    <a:gd name="T54" fmla="*/ 123 w 126"/>
                    <a:gd name="T55" fmla="*/ 127 h 191"/>
                    <a:gd name="T56" fmla="*/ 115 w 126"/>
                    <a:gd name="T57" fmla="*/ 155 h 191"/>
                    <a:gd name="T58" fmla="*/ 102 w 126"/>
                    <a:gd name="T59" fmla="*/ 175 h 191"/>
                    <a:gd name="T60" fmla="*/ 84 w 126"/>
                    <a:gd name="T61" fmla="*/ 188 h 191"/>
                    <a:gd name="T62" fmla="*/ 63 w 126"/>
                    <a:gd name="T63" fmla="*/ 191 h 191"/>
                    <a:gd name="T64" fmla="*/ 41 w 126"/>
                    <a:gd name="T65" fmla="*/ 188 h 191"/>
                    <a:gd name="T66" fmla="*/ 25 w 126"/>
                    <a:gd name="T67" fmla="*/ 175 h 191"/>
                    <a:gd name="T68" fmla="*/ 12 w 126"/>
                    <a:gd name="T69" fmla="*/ 157 h 191"/>
                    <a:gd name="T70" fmla="*/ 4 w 126"/>
                    <a:gd name="T71" fmla="*/ 129 h 191"/>
                    <a:gd name="T72" fmla="*/ 0 w 126"/>
                    <a:gd name="T73" fmla="*/ 96 h 191"/>
                    <a:gd name="T74" fmla="*/ 2 w 126"/>
                    <a:gd name="T75" fmla="*/ 67 h 191"/>
                    <a:gd name="T76" fmla="*/ 9 w 126"/>
                    <a:gd name="T77" fmla="*/ 42 h 191"/>
                    <a:gd name="T78" fmla="*/ 18 w 126"/>
                    <a:gd name="T79" fmla="*/ 24 h 191"/>
                    <a:gd name="T80" fmla="*/ 31 w 126"/>
                    <a:gd name="T81" fmla="*/ 11 h 191"/>
                    <a:gd name="T82" fmla="*/ 48 w 126"/>
                    <a:gd name="T83" fmla="*/ 1 h 191"/>
                    <a:gd name="T84" fmla="*/ 64 w 126"/>
                    <a:gd name="T8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1">
                      <a:moveTo>
                        <a:pt x="63" y="19"/>
                      </a:moveTo>
                      <a:lnTo>
                        <a:pt x="51" y="23"/>
                      </a:lnTo>
                      <a:lnTo>
                        <a:pt x="41" y="31"/>
                      </a:lnTo>
                      <a:lnTo>
                        <a:pt x="33" y="47"/>
                      </a:lnTo>
                      <a:lnTo>
                        <a:pt x="27" y="69"/>
                      </a:lnTo>
                      <a:lnTo>
                        <a:pt x="25" y="96"/>
                      </a:lnTo>
                      <a:lnTo>
                        <a:pt x="27" y="123"/>
                      </a:lnTo>
                      <a:lnTo>
                        <a:pt x="31" y="144"/>
                      </a:lnTo>
                      <a:lnTo>
                        <a:pt x="40" y="159"/>
                      </a:lnTo>
                      <a:lnTo>
                        <a:pt x="51" y="168"/>
                      </a:lnTo>
                      <a:lnTo>
                        <a:pt x="63" y="172"/>
                      </a:lnTo>
                      <a:lnTo>
                        <a:pt x="77" y="168"/>
                      </a:lnTo>
                      <a:lnTo>
                        <a:pt x="87" y="159"/>
                      </a:lnTo>
                      <a:lnTo>
                        <a:pt x="95" y="142"/>
                      </a:lnTo>
                      <a:lnTo>
                        <a:pt x="100" y="121"/>
                      </a:lnTo>
                      <a:lnTo>
                        <a:pt x="102" y="95"/>
                      </a:lnTo>
                      <a:lnTo>
                        <a:pt x="100" y="69"/>
                      </a:lnTo>
                      <a:lnTo>
                        <a:pt x="95" y="49"/>
                      </a:lnTo>
                      <a:lnTo>
                        <a:pt x="89" y="32"/>
                      </a:lnTo>
                      <a:lnTo>
                        <a:pt x="77" y="23"/>
                      </a:lnTo>
                      <a:lnTo>
                        <a:pt x="63" y="19"/>
                      </a:lnTo>
                      <a:close/>
                      <a:moveTo>
                        <a:pt x="64" y="0"/>
                      </a:moveTo>
                      <a:lnTo>
                        <a:pt x="87" y="3"/>
                      </a:lnTo>
                      <a:lnTo>
                        <a:pt x="103" y="16"/>
                      </a:lnTo>
                      <a:lnTo>
                        <a:pt x="117" y="34"/>
                      </a:lnTo>
                      <a:lnTo>
                        <a:pt x="123" y="60"/>
                      </a:lnTo>
                      <a:lnTo>
                        <a:pt x="126" y="93"/>
                      </a:lnTo>
                      <a:lnTo>
                        <a:pt x="123" y="127"/>
                      </a:lnTo>
                      <a:lnTo>
                        <a:pt x="115" y="155"/>
                      </a:lnTo>
                      <a:lnTo>
                        <a:pt x="102" y="175"/>
                      </a:lnTo>
                      <a:lnTo>
                        <a:pt x="84" y="188"/>
                      </a:lnTo>
                      <a:lnTo>
                        <a:pt x="63" y="191"/>
                      </a:lnTo>
                      <a:lnTo>
                        <a:pt x="41" y="188"/>
                      </a:lnTo>
                      <a:lnTo>
                        <a:pt x="25" y="175"/>
                      </a:lnTo>
                      <a:lnTo>
                        <a:pt x="12" y="157"/>
                      </a:lnTo>
                      <a:lnTo>
                        <a:pt x="4" y="129"/>
                      </a:lnTo>
                      <a:lnTo>
                        <a:pt x="0" y="96"/>
                      </a:lnTo>
                      <a:lnTo>
                        <a:pt x="2" y="67"/>
                      </a:lnTo>
                      <a:lnTo>
                        <a:pt x="9" y="42"/>
                      </a:lnTo>
                      <a:lnTo>
                        <a:pt x="18" y="24"/>
                      </a:lnTo>
                      <a:lnTo>
                        <a:pt x="31" y="11"/>
                      </a:lnTo>
                      <a:lnTo>
                        <a:pt x="48" y="1"/>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4" name="Freeform 311"/>
                <p:cNvSpPr>
                  <a:spLocks/>
                </p:cNvSpPr>
                <p:nvPr/>
              </p:nvSpPr>
              <p:spPr bwMode="auto">
                <a:xfrm>
                  <a:off x="911225" y="2882900"/>
                  <a:ext cx="26987" cy="28575"/>
                </a:xfrm>
                <a:custGeom>
                  <a:avLst/>
                  <a:gdLst>
                    <a:gd name="T0" fmla="*/ 16 w 34"/>
                    <a:gd name="T1" fmla="*/ 0 h 36"/>
                    <a:gd name="T2" fmla="*/ 23 w 34"/>
                    <a:gd name="T3" fmla="*/ 2 h 36"/>
                    <a:gd name="T4" fmla="*/ 28 w 34"/>
                    <a:gd name="T5" fmla="*/ 4 h 36"/>
                    <a:gd name="T6" fmla="*/ 31 w 34"/>
                    <a:gd name="T7" fmla="*/ 7 h 36"/>
                    <a:gd name="T8" fmla="*/ 33 w 34"/>
                    <a:gd name="T9" fmla="*/ 13 h 36"/>
                    <a:gd name="T10" fmla="*/ 34 w 34"/>
                    <a:gd name="T11" fmla="*/ 18 h 36"/>
                    <a:gd name="T12" fmla="*/ 33 w 34"/>
                    <a:gd name="T13" fmla="*/ 25 h 36"/>
                    <a:gd name="T14" fmla="*/ 31 w 34"/>
                    <a:gd name="T15" fmla="*/ 30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30 h 36"/>
                    <a:gd name="T28" fmla="*/ 0 w 34"/>
                    <a:gd name="T29" fmla="*/ 25 h 36"/>
                    <a:gd name="T30" fmla="*/ 0 w 34"/>
                    <a:gd name="T31" fmla="*/ 18 h 36"/>
                    <a:gd name="T32" fmla="*/ 0 w 34"/>
                    <a:gd name="T33" fmla="*/ 13 h 36"/>
                    <a:gd name="T34" fmla="*/ 3 w 34"/>
                    <a:gd name="T35" fmla="*/ 8 h 36"/>
                    <a:gd name="T36" fmla="*/ 7 w 34"/>
                    <a:gd name="T37" fmla="*/ 4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4"/>
                      </a:lnTo>
                      <a:lnTo>
                        <a:pt x="31" y="7"/>
                      </a:lnTo>
                      <a:lnTo>
                        <a:pt x="33" y="13"/>
                      </a:lnTo>
                      <a:lnTo>
                        <a:pt x="34" y="18"/>
                      </a:lnTo>
                      <a:lnTo>
                        <a:pt x="33" y="25"/>
                      </a:lnTo>
                      <a:lnTo>
                        <a:pt x="31" y="30"/>
                      </a:lnTo>
                      <a:lnTo>
                        <a:pt x="26" y="33"/>
                      </a:lnTo>
                      <a:lnTo>
                        <a:pt x="23" y="36"/>
                      </a:lnTo>
                      <a:lnTo>
                        <a:pt x="16" y="36"/>
                      </a:lnTo>
                      <a:lnTo>
                        <a:pt x="11" y="36"/>
                      </a:lnTo>
                      <a:lnTo>
                        <a:pt x="7" y="33"/>
                      </a:lnTo>
                      <a:lnTo>
                        <a:pt x="3" y="30"/>
                      </a:lnTo>
                      <a:lnTo>
                        <a:pt x="0" y="25"/>
                      </a:lnTo>
                      <a:lnTo>
                        <a:pt x="0" y="18"/>
                      </a:lnTo>
                      <a:lnTo>
                        <a:pt x="0" y="13"/>
                      </a:lnTo>
                      <a:lnTo>
                        <a:pt x="3" y="8"/>
                      </a:lnTo>
                      <a:lnTo>
                        <a:pt x="7" y="4"/>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5" name="Freeform 312"/>
                <p:cNvSpPr>
                  <a:spLocks/>
                </p:cNvSpPr>
                <p:nvPr/>
              </p:nvSpPr>
              <p:spPr bwMode="auto">
                <a:xfrm>
                  <a:off x="969963" y="2762250"/>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9 h 188"/>
                    <a:gd name="T10" fmla="*/ 40 w 117"/>
                    <a:gd name="T11" fmla="*/ 67 h 188"/>
                    <a:gd name="T12" fmla="*/ 45 w 117"/>
                    <a:gd name="T13" fmla="*/ 67 h 188"/>
                    <a:gd name="T14" fmla="*/ 49 w 117"/>
                    <a:gd name="T15" fmla="*/ 67 h 188"/>
                    <a:gd name="T16" fmla="*/ 71 w 117"/>
                    <a:gd name="T17" fmla="*/ 70 h 188"/>
                    <a:gd name="T18" fmla="*/ 90 w 117"/>
                    <a:gd name="T19" fmla="*/ 77 h 188"/>
                    <a:gd name="T20" fmla="*/ 103 w 117"/>
                    <a:gd name="T21" fmla="*/ 88 h 188"/>
                    <a:gd name="T22" fmla="*/ 113 w 117"/>
                    <a:gd name="T23" fmla="*/ 105 h 188"/>
                    <a:gd name="T24" fmla="*/ 117 w 117"/>
                    <a:gd name="T25" fmla="*/ 124 h 188"/>
                    <a:gd name="T26" fmla="*/ 113 w 117"/>
                    <a:gd name="T27" fmla="*/ 146 h 188"/>
                    <a:gd name="T28" fmla="*/ 103 w 117"/>
                    <a:gd name="T29" fmla="*/ 164 h 188"/>
                    <a:gd name="T30" fmla="*/ 89 w 117"/>
                    <a:gd name="T31" fmla="*/ 177 h 188"/>
                    <a:gd name="T32" fmla="*/ 71 w 117"/>
                    <a:gd name="T33" fmla="*/ 185 h 188"/>
                    <a:gd name="T34" fmla="*/ 48 w 117"/>
                    <a:gd name="T35" fmla="*/ 188 h 188"/>
                    <a:gd name="T36" fmla="*/ 28 w 117"/>
                    <a:gd name="T37" fmla="*/ 187 h 188"/>
                    <a:gd name="T38" fmla="*/ 13 w 117"/>
                    <a:gd name="T39" fmla="*/ 183 h 188"/>
                    <a:gd name="T40" fmla="*/ 0 w 117"/>
                    <a:gd name="T41" fmla="*/ 177 h 188"/>
                    <a:gd name="T42" fmla="*/ 7 w 117"/>
                    <a:gd name="T43" fmla="*/ 157 h 188"/>
                    <a:gd name="T44" fmla="*/ 23 w 117"/>
                    <a:gd name="T45" fmla="*/ 165 h 188"/>
                    <a:gd name="T46" fmla="*/ 48 w 117"/>
                    <a:gd name="T47" fmla="*/ 169 h 188"/>
                    <a:gd name="T48" fmla="*/ 64 w 117"/>
                    <a:gd name="T49" fmla="*/ 165 h 188"/>
                    <a:gd name="T50" fmla="*/ 79 w 117"/>
                    <a:gd name="T51" fmla="*/ 157 h 188"/>
                    <a:gd name="T52" fmla="*/ 87 w 117"/>
                    <a:gd name="T53" fmla="*/ 144 h 188"/>
                    <a:gd name="T54" fmla="*/ 92 w 117"/>
                    <a:gd name="T55" fmla="*/ 128 h 188"/>
                    <a:gd name="T56" fmla="*/ 89 w 117"/>
                    <a:gd name="T57" fmla="*/ 115 h 188"/>
                    <a:gd name="T58" fmla="*/ 84 w 117"/>
                    <a:gd name="T59" fmla="*/ 103 h 188"/>
                    <a:gd name="T60" fmla="*/ 72 w 117"/>
                    <a:gd name="T61" fmla="*/ 95 h 188"/>
                    <a:gd name="T62" fmla="*/ 58 w 117"/>
                    <a:gd name="T63" fmla="*/ 88 h 188"/>
                    <a:gd name="T64" fmla="*/ 38 w 117"/>
                    <a:gd name="T65" fmla="*/ 87 h 188"/>
                    <a:gd name="T66" fmla="*/ 28 w 117"/>
                    <a:gd name="T67" fmla="*/ 87 h 188"/>
                    <a:gd name="T68" fmla="*/ 20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9"/>
                      </a:lnTo>
                      <a:lnTo>
                        <a:pt x="40" y="67"/>
                      </a:lnTo>
                      <a:lnTo>
                        <a:pt x="45" y="67"/>
                      </a:lnTo>
                      <a:lnTo>
                        <a:pt x="49" y="67"/>
                      </a:lnTo>
                      <a:lnTo>
                        <a:pt x="71" y="70"/>
                      </a:lnTo>
                      <a:lnTo>
                        <a:pt x="90" y="77"/>
                      </a:lnTo>
                      <a:lnTo>
                        <a:pt x="103" y="88"/>
                      </a:lnTo>
                      <a:lnTo>
                        <a:pt x="113" y="105"/>
                      </a:lnTo>
                      <a:lnTo>
                        <a:pt x="117" y="124"/>
                      </a:lnTo>
                      <a:lnTo>
                        <a:pt x="113" y="146"/>
                      </a:lnTo>
                      <a:lnTo>
                        <a:pt x="103" y="164"/>
                      </a:lnTo>
                      <a:lnTo>
                        <a:pt x="89" y="177"/>
                      </a:lnTo>
                      <a:lnTo>
                        <a:pt x="71" y="185"/>
                      </a:lnTo>
                      <a:lnTo>
                        <a:pt x="48" y="188"/>
                      </a:lnTo>
                      <a:lnTo>
                        <a:pt x="28" y="187"/>
                      </a:lnTo>
                      <a:lnTo>
                        <a:pt x="13" y="183"/>
                      </a:lnTo>
                      <a:lnTo>
                        <a:pt x="0" y="177"/>
                      </a:lnTo>
                      <a:lnTo>
                        <a:pt x="7" y="157"/>
                      </a:lnTo>
                      <a:lnTo>
                        <a:pt x="23" y="165"/>
                      </a:lnTo>
                      <a:lnTo>
                        <a:pt x="48" y="169"/>
                      </a:lnTo>
                      <a:lnTo>
                        <a:pt x="64" y="165"/>
                      </a:lnTo>
                      <a:lnTo>
                        <a:pt x="79" y="157"/>
                      </a:lnTo>
                      <a:lnTo>
                        <a:pt x="87" y="144"/>
                      </a:lnTo>
                      <a:lnTo>
                        <a:pt x="92" y="128"/>
                      </a:lnTo>
                      <a:lnTo>
                        <a:pt x="89" y="115"/>
                      </a:lnTo>
                      <a:lnTo>
                        <a:pt x="84" y="103"/>
                      </a:lnTo>
                      <a:lnTo>
                        <a:pt x="72" y="95"/>
                      </a:lnTo>
                      <a:lnTo>
                        <a:pt x="58" y="88"/>
                      </a:lnTo>
                      <a:lnTo>
                        <a:pt x="38" y="87"/>
                      </a:lnTo>
                      <a:lnTo>
                        <a:pt x="28" y="87"/>
                      </a:lnTo>
                      <a:lnTo>
                        <a:pt x="20"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6" name="Line 313"/>
                <p:cNvSpPr>
                  <a:spLocks noChangeShapeType="1"/>
                </p:cNvSpPr>
                <p:nvPr/>
              </p:nvSpPr>
              <p:spPr bwMode="auto">
                <a:xfrm flipH="1">
                  <a:off x="1201738" y="212090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17" name="Freeform 314"/>
                <p:cNvSpPr>
                  <a:spLocks/>
                </p:cNvSpPr>
                <p:nvPr/>
              </p:nvSpPr>
              <p:spPr bwMode="auto">
                <a:xfrm>
                  <a:off x="795338" y="2027238"/>
                  <a:ext cx="50800" cy="146050"/>
                </a:xfrm>
                <a:custGeom>
                  <a:avLst/>
                  <a:gdLst>
                    <a:gd name="T0" fmla="*/ 41 w 62"/>
                    <a:gd name="T1" fmla="*/ 0 h 185"/>
                    <a:gd name="T2" fmla="*/ 62 w 62"/>
                    <a:gd name="T3" fmla="*/ 0 h 185"/>
                    <a:gd name="T4" fmla="*/ 62 w 62"/>
                    <a:gd name="T5" fmla="*/ 185 h 185"/>
                    <a:gd name="T6" fmla="*/ 38 w 62"/>
                    <a:gd name="T7" fmla="*/ 185 h 185"/>
                    <a:gd name="T8" fmla="*/ 38 w 62"/>
                    <a:gd name="T9" fmla="*/ 23 h 185"/>
                    <a:gd name="T10" fmla="*/ 36 w 62"/>
                    <a:gd name="T11" fmla="*/ 23 h 185"/>
                    <a:gd name="T12" fmla="*/ 5 w 62"/>
                    <a:gd name="T13" fmla="*/ 41 h 185"/>
                    <a:gd name="T14" fmla="*/ 0 w 62"/>
                    <a:gd name="T15" fmla="*/ 22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8" y="185"/>
                      </a:lnTo>
                      <a:lnTo>
                        <a:pt x="38" y="23"/>
                      </a:lnTo>
                      <a:lnTo>
                        <a:pt x="36" y="23"/>
                      </a:lnTo>
                      <a:lnTo>
                        <a:pt x="5" y="41"/>
                      </a:lnTo>
                      <a:lnTo>
                        <a:pt x="0" y="2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8" name="Freeform 315"/>
                <p:cNvSpPr>
                  <a:spLocks/>
                </p:cNvSpPr>
                <p:nvPr/>
              </p:nvSpPr>
              <p:spPr bwMode="auto">
                <a:xfrm>
                  <a:off x="911225" y="2147888"/>
                  <a:ext cx="26987" cy="28575"/>
                </a:xfrm>
                <a:custGeom>
                  <a:avLst/>
                  <a:gdLst>
                    <a:gd name="T0" fmla="*/ 16 w 34"/>
                    <a:gd name="T1" fmla="*/ 0 h 36"/>
                    <a:gd name="T2" fmla="*/ 23 w 34"/>
                    <a:gd name="T3" fmla="*/ 1 h 36"/>
                    <a:gd name="T4" fmla="*/ 28 w 34"/>
                    <a:gd name="T5" fmla="*/ 3 h 36"/>
                    <a:gd name="T6" fmla="*/ 31 w 34"/>
                    <a:gd name="T7" fmla="*/ 8 h 36"/>
                    <a:gd name="T8" fmla="*/ 33 w 34"/>
                    <a:gd name="T9" fmla="*/ 13 h 36"/>
                    <a:gd name="T10" fmla="*/ 34 w 34"/>
                    <a:gd name="T11" fmla="*/ 18 h 36"/>
                    <a:gd name="T12" fmla="*/ 33 w 34"/>
                    <a:gd name="T13" fmla="*/ 24 h 36"/>
                    <a:gd name="T14" fmla="*/ 31 w 34"/>
                    <a:gd name="T15" fmla="*/ 29 h 36"/>
                    <a:gd name="T16" fmla="*/ 26 w 34"/>
                    <a:gd name="T17" fmla="*/ 32 h 36"/>
                    <a:gd name="T18" fmla="*/ 23 w 34"/>
                    <a:gd name="T19" fmla="*/ 36 h 36"/>
                    <a:gd name="T20" fmla="*/ 16 w 34"/>
                    <a:gd name="T21" fmla="*/ 36 h 36"/>
                    <a:gd name="T22" fmla="*/ 11 w 34"/>
                    <a:gd name="T23" fmla="*/ 36 h 36"/>
                    <a:gd name="T24" fmla="*/ 7 w 34"/>
                    <a:gd name="T25" fmla="*/ 32 h 36"/>
                    <a:gd name="T26" fmla="*/ 3 w 34"/>
                    <a:gd name="T27" fmla="*/ 29 h 36"/>
                    <a:gd name="T28" fmla="*/ 0 w 34"/>
                    <a:gd name="T29" fmla="*/ 24 h 36"/>
                    <a:gd name="T30" fmla="*/ 0 w 34"/>
                    <a:gd name="T31" fmla="*/ 18 h 36"/>
                    <a:gd name="T32" fmla="*/ 0 w 34"/>
                    <a:gd name="T33" fmla="*/ 13 h 36"/>
                    <a:gd name="T34" fmla="*/ 3 w 34"/>
                    <a:gd name="T35" fmla="*/ 8 h 36"/>
                    <a:gd name="T36" fmla="*/ 7 w 34"/>
                    <a:gd name="T37" fmla="*/ 3 h 36"/>
                    <a:gd name="T38" fmla="*/ 11 w 34"/>
                    <a:gd name="T39" fmla="*/ 1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1"/>
                      </a:lnTo>
                      <a:lnTo>
                        <a:pt x="28" y="3"/>
                      </a:lnTo>
                      <a:lnTo>
                        <a:pt x="31" y="8"/>
                      </a:lnTo>
                      <a:lnTo>
                        <a:pt x="33" y="13"/>
                      </a:lnTo>
                      <a:lnTo>
                        <a:pt x="34" y="18"/>
                      </a:lnTo>
                      <a:lnTo>
                        <a:pt x="33" y="24"/>
                      </a:lnTo>
                      <a:lnTo>
                        <a:pt x="31" y="29"/>
                      </a:lnTo>
                      <a:lnTo>
                        <a:pt x="26" y="32"/>
                      </a:lnTo>
                      <a:lnTo>
                        <a:pt x="23" y="36"/>
                      </a:lnTo>
                      <a:lnTo>
                        <a:pt x="16" y="36"/>
                      </a:lnTo>
                      <a:lnTo>
                        <a:pt x="11" y="36"/>
                      </a:lnTo>
                      <a:lnTo>
                        <a:pt x="7" y="32"/>
                      </a:lnTo>
                      <a:lnTo>
                        <a:pt x="3" y="29"/>
                      </a:lnTo>
                      <a:lnTo>
                        <a:pt x="0" y="24"/>
                      </a:lnTo>
                      <a:lnTo>
                        <a:pt x="0" y="18"/>
                      </a:lnTo>
                      <a:lnTo>
                        <a:pt x="0" y="13"/>
                      </a:lnTo>
                      <a:lnTo>
                        <a:pt x="3" y="8"/>
                      </a:lnTo>
                      <a:lnTo>
                        <a:pt x="7" y="3"/>
                      </a:lnTo>
                      <a:lnTo>
                        <a:pt x="11" y="1"/>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19" name="Freeform 316"/>
                <p:cNvSpPr>
                  <a:spLocks noEditPoints="1"/>
                </p:cNvSpPr>
                <p:nvPr/>
              </p:nvSpPr>
              <p:spPr bwMode="auto">
                <a:xfrm>
                  <a:off x="968375" y="2024063"/>
                  <a:ext cx="101600" cy="152400"/>
                </a:xfrm>
                <a:custGeom>
                  <a:avLst/>
                  <a:gdLst>
                    <a:gd name="T0" fmla="*/ 64 w 127"/>
                    <a:gd name="T1" fmla="*/ 20 h 192"/>
                    <a:gd name="T2" fmla="*/ 52 w 127"/>
                    <a:gd name="T3" fmla="*/ 23 h 192"/>
                    <a:gd name="T4" fmla="*/ 41 w 127"/>
                    <a:gd name="T5" fmla="*/ 31 h 192"/>
                    <a:gd name="T6" fmla="*/ 32 w 127"/>
                    <a:gd name="T7" fmla="*/ 48 h 192"/>
                    <a:gd name="T8" fmla="*/ 28 w 127"/>
                    <a:gd name="T9" fmla="*/ 69 h 192"/>
                    <a:gd name="T10" fmla="*/ 26 w 127"/>
                    <a:gd name="T11" fmla="*/ 97 h 192"/>
                    <a:gd name="T12" fmla="*/ 28 w 127"/>
                    <a:gd name="T13" fmla="*/ 123 h 192"/>
                    <a:gd name="T14" fmla="*/ 32 w 127"/>
                    <a:gd name="T15" fmla="*/ 144 h 192"/>
                    <a:gd name="T16" fmla="*/ 41 w 127"/>
                    <a:gd name="T17" fmla="*/ 160 h 192"/>
                    <a:gd name="T18" fmla="*/ 50 w 127"/>
                    <a:gd name="T19" fmla="*/ 169 h 192"/>
                    <a:gd name="T20" fmla="*/ 64 w 127"/>
                    <a:gd name="T21" fmla="*/ 172 h 192"/>
                    <a:gd name="T22" fmla="*/ 77 w 127"/>
                    <a:gd name="T23" fmla="*/ 169 h 192"/>
                    <a:gd name="T24" fmla="*/ 88 w 127"/>
                    <a:gd name="T25" fmla="*/ 159 h 192"/>
                    <a:gd name="T26" fmla="*/ 96 w 127"/>
                    <a:gd name="T27" fmla="*/ 142 h 192"/>
                    <a:gd name="T28" fmla="*/ 100 w 127"/>
                    <a:gd name="T29" fmla="*/ 121 h 192"/>
                    <a:gd name="T30" fmla="*/ 101 w 127"/>
                    <a:gd name="T31" fmla="*/ 95 h 192"/>
                    <a:gd name="T32" fmla="*/ 100 w 127"/>
                    <a:gd name="T33" fmla="*/ 69 h 192"/>
                    <a:gd name="T34" fmla="*/ 96 w 127"/>
                    <a:gd name="T35" fmla="*/ 49 h 192"/>
                    <a:gd name="T36" fmla="*/ 88 w 127"/>
                    <a:gd name="T37" fmla="*/ 33 h 192"/>
                    <a:gd name="T38" fmla="*/ 78 w 127"/>
                    <a:gd name="T39" fmla="*/ 23 h 192"/>
                    <a:gd name="T40" fmla="*/ 64 w 127"/>
                    <a:gd name="T41" fmla="*/ 20 h 192"/>
                    <a:gd name="T42" fmla="*/ 65 w 127"/>
                    <a:gd name="T43" fmla="*/ 0 h 192"/>
                    <a:gd name="T44" fmla="*/ 86 w 127"/>
                    <a:gd name="T45" fmla="*/ 3 h 192"/>
                    <a:gd name="T46" fmla="*/ 104 w 127"/>
                    <a:gd name="T47" fmla="*/ 16 h 192"/>
                    <a:gd name="T48" fmla="*/ 116 w 127"/>
                    <a:gd name="T49" fmla="*/ 34 h 192"/>
                    <a:gd name="T50" fmla="*/ 124 w 127"/>
                    <a:gd name="T51" fmla="*/ 61 h 192"/>
                    <a:gd name="T52" fmla="*/ 127 w 127"/>
                    <a:gd name="T53" fmla="*/ 93 h 192"/>
                    <a:gd name="T54" fmla="*/ 124 w 127"/>
                    <a:gd name="T55" fmla="*/ 128 h 192"/>
                    <a:gd name="T56" fmla="*/ 116 w 127"/>
                    <a:gd name="T57" fmla="*/ 156 h 192"/>
                    <a:gd name="T58" fmla="*/ 103 w 127"/>
                    <a:gd name="T59" fmla="*/ 175 h 192"/>
                    <a:gd name="T60" fmla="*/ 85 w 127"/>
                    <a:gd name="T61" fmla="*/ 188 h 192"/>
                    <a:gd name="T62" fmla="*/ 62 w 127"/>
                    <a:gd name="T63" fmla="*/ 192 h 192"/>
                    <a:gd name="T64" fmla="*/ 42 w 127"/>
                    <a:gd name="T65" fmla="*/ 188 h 192"/>
                    <a:gd name="T66" fmla="*/ 24 w 127"/>
                    <a:gd name="T67" fmla="*/ 177 h 192"/>
                    <a:gd name="T68" fmla="*/ 11 w 127"/>
                    <a:gd name="T69" fmla="*/ 157 h 192"/>
                    <a:gd name="T70" fmla="*/ 3 w 127"/>
                    <a:gd name="T71" fmla="*/ 129 h 192"/>
                    <a:gd name="T72" fmla="*/ 0 w 127"/>
                    <a:gd name="T73" fmla="*/ 97 h 192"/>
                    <a:gd name="T74" fmla="*/ 3 w 127"/>
                    <a:gd name="T75" fmla="*/ 67 h 192"/>
                    <a:gd name="T76" fmla="*/ 10 w 127"/>
                    <a:gd name="T77" fmla="*/ 44 h 192"/>
                    <a:gd name="T78" fmla="*/ 19 w 127"/>
                    <a:gd name="T79" fmla="*/ 25 h 192"/>
                    <a:gd name="T80" fmla="*/ 32 w 127"/>
                    <a:gd name="T81" fmla="*/ 12 h 192"/>
                    <a:gd name="T82" fmla="*/ 47 w 127"/>
                    <a:gd name="T83" fmla="*/ 3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1"/>
                      </a:lnTo>
                      <a:lnTo>
                        <a:pt x="32" y="48"/>
                      </a:lnTo>
                      <a:lnTo>
                        <a:pt x="28" y="69"/>
                      </a:lnTo>
                      <a:lnTo>
                        <a:pt x="26" y="97"/>
                      </a:lnTo>
                      <a:lnTo>
                        <a:pt x="28" y="123"/>
                      </a:lnTo>
                      <a:lnTo>
                        <a:pt x="32" y="144"/>
                      </a:lnTo>
                      <a:lnTo>
                        <a:pt x="41" y="160"/>
                      </a:lnTo>
                      <a:lnTo>
                        <a:pt x="50" y="169"/>
                      </a:lnTo>
                      <a:lnTo>
                        <a:pt x="64" y="172"/>
                      </a:lnTo>
                      <a:lnTo>
                        <a:pt x="77" y="169"/>
                      </a:lnTo>
                      <a:lnTo>
                        <a:pt x="88" y="159"/>
                      </a:lnTo>
                      <a:lnTo>
                        <a:pt x="96" y="142"/>
                      </a:lnTo>
                      <a:lnTo>
                        <a:pt x="100" y="121"/>
                      </a:lnTo>
                      <a:lnTo>
                        <a:pt x="101" y="95"/>
                      </a:lnTo>
                      <a:lnTo>
                        <a:pt x="100" y="69"/>
                      </a:lnTo>
                      <a:lnTo>
                        <a:pt x="96" y="49"/>
                      </a:lnTo>
                      <a:lnTo>
                        <a:pt x="88" y="33"/>
                      </a:lnTo>
                      <a:lnTo>
                        <a:pt x="78" y="23"/>
                      </a:lnTo>
                      <a:lnTo>
                        <a:pt x="64" y="20"/>
                      </a:lnTo>
                      <a:close/>
                      <a:moveTo>
                        <a:pt x="65" y="0"/>
                      </a:moveTo>
                      <a:lnTo>
                        <a:pt x="86" y="3"/>
                      </a:lnTo>
                      <a:lnTo>
                        <a:pt x="104" y="16"/>
                      </a:lnTo>
                      <a:lnTo>
                        <a:pt x="116" y="34"/>
                      </a:lnTo>
                      <a:lnTo>
                        <a:pt x="124" y="61"/>
                      </a:lnTo>
                      <a:lnTo>
                        <a:pt x="127" y="93"/>
                      </a:lnTo>
                      <a:lnTo>
                        <a:pt x="124" y="128"/>
                      </a:lnTo>
                      <a:lnTo>
                        <a:pt x="116" y="156"/>
                      </a:lnTo>
                      <a:lnTo>
                        <a:pt x="103" y="175"/>
                      </a:lnTo>
                      <a:lnTo>
                        <a:pt x="85" y="188"/>
                      </a:lnTo>
                      <a:lnTo>
                        <a:pt x="62" y="192"/>
                      </a:lnTo>
                      <a:lnTo>
                        <a:pt x="42" y="188"/>
                      </a:lnTo>
                      <a:lnTo>
                        <a:pt x="24" y="177"/>
                      </a:lnTo>
                      <a:lnTo>
                        <a:pt x="11" y="157"/>
                      </a:lnTo>
                      <a:lnTo>
                        <a:pt x="3" y="129"/>
                      </a:lnTo>
                      <a:lnTo>
                        <a:pt x="0" y="97"/>
                      </a:lnTo>
                      <a:lnTo>
                        <a:pt x="3" y="67"/>
                      </a:lnTo>
                      <a:lnTo>
                        <a:pt x="10" y="44"/>
                      </a:lnTo>
                      <a:lnTo>
                        <a:pt x="19" y="25"/>
                      </a:lnTo>
                      <a:lnTo>
                        <a:pt x="32" y="12"/>
                      </a:lnTo>
                      <a:lnTo>
                        <a:pt x="47" y="3"/>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0" name="Freeform 317"/>
                <p:cNvSpPr>
                  <a:spLocks noEditPoints="1"/>
                </p:cNvSpPr>
                <p:nvPr/>
              </p:nvSpPr>
              <p:spPr bwMode="auto">
                <a:xfrm>
                  <a:off x="320675" y="4691063"/>
                  <a:ext cx="152400" cy="93662"/>
                </a:xfrm>
                <a:custGeom>
                  <a:avLst/>
                  <a:gdLst>
                    <a:gd name="T0" fmla="*/ 57 w 193"/>
                    <a:gd name="T1" fmla="*/ 24 h 118"/>
                    <a:gd name="T2" fmla="*/ 41 w 193"/>
                    <a:gd name="T3" fmla="*/ 28 h 118"/>
                    <a:gd name="T4" fmla="*/ 28 w 193"/>
                    <a:gd name="T5" fmla="*/ 37 h 118"/>
                    <a:gd name="T6" fmla="*/ 21 w 193"/>
                    <a:gd name="T7" fmla="*/ 52 h 118"/>
                    <a:gd name="T8" fmla="*/ 19 w 193"/>
                    <a:gd name="T9" fmla="*/ 70 h 118"/>
                    <a:gd name="T10" fmla="*/ 19 w 193"/>
                    <a:gd name="T11" fmla="*/ 80 h 118"/>
                    <a:gd name="T12" fmla="*/ 19 w 193"/>
                    <a:gd name="T13" fmla="*/ 88 h 118"/>
                    <a:gd name="T14" fmla="*/ 21 w 193"/>
                    <a:gd name="T15" fmla="*/ 93 h 118"/>
                    <a:gd name="T16" fmla="*/ 96 w 193"/>
                    <a:gd name="T17" fmla="*/ 93 h 118"/>
                    <a:gd name="T18" fmla="*/ 96 w 193"/>
                    <a:gd name="T19" fmla="*/ 88 h 118"/>
                    <a:gd name="T20" fmla="*/ 98 w 193"/>
                    <a:gd name="T21" fmla="*/ 80 h 118"/>
                    <a:gd name="T22" fmla="*/ 98 w 193"/>
                    <a:gd name="T23" fmla="*/ 73 h 118"/>
                    <a:gd name="T24" fmla="*/ 95 w 193"/>
                    <a:gd name="T25" fmla="*/ 52 h 118"/>
                    <a:gd name="T26" fmla="*/ 87 w 193"/>
                    <a:gd name="T27" fmla="*/ 37 h 118"/>
                    <a:gd name="T28" fmla="*/ 75 w 193"/>
                    <a:gd name="T29" fmla="*/ 28 h 118"/>
                    <a:gd name="T30" fmla="*/ 57 w 193"/>
                    <a:gd name="T31" fmla="*/ 24 h 118"/>
                    <a:gd name="T32" fmla="*/ 55 w 193"/>
                    <a:gd name="T33" fmla="*/ 0 h 118"/>
                    <a:gd name="T34" fmla="*/ 72 w 193"/>
                    <a:gd name="T35" fmla="*/ 1 h 118"/>
                    <a:gd name="T36" fmla="*/ 85 w 193"/>
                    <a:gd name="T37" fmla="*/ 6 h 118"/>
                    <a:gd name="T38" fmla="*/ 96 w 193"/>
                    <a:gd name="T39" fmla="*/ 15 h 118"/>
                    <a:gd name="T40" fmla="*/ 108 w 193"/>
                    <a:gd name="T41" fmla="*/ 31 h 118"/>
                    <a:gd name="T42" fmla="*/ 116 w 193"/>
                    <a:gd name="T43" fmla="*/ 51 h 118"/>
                    <a:gd name="T44" fmla="*/ 118 w 193"/>
                    <a:gd name="T45" fmla="*/ 73 h 118"/>
                    <a:gd name="T46" fmla="*/ 118 w 193"/>
                    <a:gd name="T47" fmla="*/ 80 h 118"/>
                    <a:gd name="T48" fmla="*/ 118 w 193"/>
                    <a:gd name="T49" fmla="*/ 88 h 118"/>
                    <a:gd name="T50" fmla="*/ 116 w 193"/>
                    <a:gd name="T51" fmla="*/ 93 h 118"/>
                    <a:gd name="T52" fmla="*/ 193 w 193"/>
                    <a:gd name="T53" fmla="*/ 93 h 118"/>
                    <a:gd name="T54" fmla="*/ 193 w 193"/>
                    <a:gd name="T55" fmla="*/ 118 h 118"/>
                    <a:gd name="T56" fmla="*/ 3 w 193"/>
                    <a:gd name="T57" fmla="*/ 118 h 118"/>
                    <a:gd name="T58" fmla="*/ 0 w 193"/>
                    <a:gd name="T59" fmla="*/ 98 h 118"/>
                    <a:gd name="T60" fmla="*/ 0 w 193"/>
                    <a:gd name="T61" fmla="*/ 70 h 118"/>
                    <a:gd name="T62" fmla="*/ 1 w 193"/>
                    <a:gd name="T63" fmla="*/ 49 h 118"/>
                    <a:gd name="T64" fmla="*/ 6 w 193"/>
                    <a:gd name="T65" fmla="*/ 31 h 118"/>
                    <a:gd name="T66" fmla="*/ 15 w 193"/>
                    <a:gd name="T67" fmla="*/ 16 h 118"/>
                    <a:gd name="T68" fmla="*/ 26 w 193"/>
                    <a:gd name="T69" fmla="*/ 8 h 118"/>
                    <a:gd name="T70" fmla="*/ 39 w 193"/>
                    <a:gd name="T71" fmla="*/ 1 h 118"/>
                    <a:gd name="T72" fmla="*/ 55 w 193"/>
                    <a:gd name="T7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118">
                      <a:moveTo>
                        <a:pt x="57" y="24"/>
                      </a:moveTo>
                      <a:lnTo>
                        <a:pt x="41" y="28"/>
                      </a:lnTo>
                      <a:lnTo>
                        <a:pt x="28" y="37"/>
                      </a:lnTo>
                      <a:lnTo>
                        <a:pt x="21" y="52"/>
                      </a:lnTo>
                      <a:lnTo>
                        <a:pt x="19" y="70"/>
                      </a:lnTo>
                      <a:lnTo>
                        <a:pt x="19" y="80"/>
                      </a:lnTo>
                      <a:lnTo>
                        <a:pt x="19" y="88"/>
                      </a:lnTo>
                      <a:lnTo>
                        <a:pt x="21" y="93"/>
                      </a:lnTo>
                      <a:lnTo>
                        <a:pt x="96" y="93"/>
                      </a:lnTo>
                      <a:lnTo>
                        <a:pt x="96" y="88"/>
                      </a:lnTo>
                      <a:lnTo>
                        <a:pt x="98" y="80"/>
                      </a:lnTo>
                      <a:lnTo>
                        <a:pt x="98" y="73"/>
                      </a:lnTo>
                      <a:lnTo>
                        <a:pt x="95" y="52"/>
                      </a:lnTo>
                      <a:lnTo>
                        <a:pt x="87" y="37"/>
                      </a:lnTo>
                      <a:lnTo>
                        <a:pt x="75" y="28"/>
                      </a:lnTo>
                      <a:lnTo>
                        <a:pt x="57" y="24"/>
                      </a:lnTo>
                      <a:close/>
                      <a:moveTo>
                        <a:pt x="55" y="0"/>
                      </a:moveTo>
                      <a:lnTo>
                        <a:pt x="72" y="1"/>
                      </a:lnTo>
                      <a:lnTo>
                        <a:pt x="85" y="6"/>
                      </a:lnTo>
                      <a:lnTo>
                        <a:pt x="96" y="15"/>
                      </a:lnTo>
                      <a:lnTo>
                        <a:pt x="108" y="31"/>
                      </a:lnTo>
                      <a:lnTo>
                        <a:pt x="116" y="51"/>
                      </a:lnTo>
                      <a:lnTo>
                        <a:pt x="118" y="73"/>
                      </a:lnTo>
                      <a:lnTo>
                        <a:pt x="118" y="80"/>
                      </a:lnTo>
                      <a:lnTo>
                        <a:pt x="118" y="88"/>
                      </a:lnTo>
                      <a:lnTo>
                        <a:pt x="116" y="93"/>
                      </a:lnTo>
                      <a:lnTo>
                        <a:pt x="193" y="93"/>
                      </a:lnTo>
                      <a:lnTo>
                        <a:pt x="193" y="118"/>
                      </a:lnTo>
                      <a:lnTo>
                        <a:pt x="3" y="118"/>
                      </a:lnTo>
                      <a:lnTo>
                        <a:pt x="0" y="98"/>
                      </a:lnTo>
                      <a:lnTo>
                        <a:pt x="0" y="70"/>
                      </a:lnTo>
                      <a:lnTo>
                        <a:pt x="1" y="49"/>
                      </a:lnTo>
                      <a:lnTo>
                        <a:pt x="6" y="31"/>
                      </a:lnTo>
                      <a:lnTo>
                        <a:pt x="15" y="16"/>
                      </a:lnTo>
                      <a:lnTo>
                        <a:pt x="26"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1" name="Freeform 318"/>
                <p:cNvSpPr>
                  <a:spLocks noEditPoints="1"/>
                </p:cNvSpPr>
                <p:nvPr/>
              </p:nvSpPr>
              <p:spPr bwMode="auto">
                <a:xfrm>
                  <a:off x="361950" y="4557713"/>
                  <a:ext cx="114300" cy="95250"/>
                </a:xfrm>
                <a:custGeom>
                  <a:avLst/>
                  <a:gdLst>
                    <a:gd name="T0" fmla="*/ 59 w 144"/>
                    <a:gd name="T1" fmla="*/ 23 h 121"/>
                    <a:gd name="T2" fmla="*/ 49 w 144"/>
                    <a:gd name="T3" fmla="*/ 25 h 121"/>
                    <a:gd name="T4" fmla="*/ 38 w 144"/>
                    <a:gd name="T5" fmla="*/ 28 h 121"/>
                    <a:gd name="T6" fmla="*/ 28 w 144"/>
                    <a:gd name="T7" fmla="*/ 35 h 121"/>
                    <a:gd name="T8" fmla="*/ 21 w 144"/>
                    <a:gd name="T9" fmla="*/ 44 h 121"/>
                    <a:gd name="T10" fmla="*/ 18 w 144"/>
                    <a:gd name="T11" fmla="*/ 59 h 121"/>
                    <a:gd name="T12" fmla="*/ 21 w 144"/>
                    <a:gd name="T13" fmla="*/ 72 h 121"/>
                    <a:gd name="T14" fmla="*/ 28 w 144"/>
                    <a:gd name="T15" fmla="*/ 84 h 121"/>
                    <a:gd name="T16" fmla="*/ 36 w 144"/>
                    <a:gd name="T17" fmla="*/ 90 h 121"/>
                    <a:gd name="T18" fmla="*/ 48 w 144"/>
                    <a:gd name="T19" fmla="*/ 95 h 121"/>
                    <a:gd name="T20" fmla="*/ 59 w 144"/>
                    <a:gd name="T21" fmla="*/ 97 h 121"/>
                    <a:gd name="T22" fmla="*/ 59 w 144"/>
                    <a:gd name="T23" fmla="*/ 23 h 121"/>
                    <a:gd name="T24" fmla="*/ 66 w 144"/>
                    <a:gd name="T25" fmla="*/ 0 h 121"/>
                    <a:gd name="T26" fmla="*/ 72 w 144"/>
                    <a:gd name="T27" fmla="*/ 0 h 121"/>
                    <a:gd name="T28" fmla="*/ 77 w 144"/>
                    <a:gd name="T29" fmla="*/ 0 h 121"/>
                    <a:gd name="T30" fmla="*/ 77 w 144"/>
                    <a:gd name="T31" fmla="*/ 98 h 121"/>
                    <a:gd name="T32" fmla="*/ 95 w 144"/>
                    <a:gd name="T33" fmla="*/ 95 h 121"/>
                    <a:gd name="T34" fmla="*/ 108 w 144"/>
                    <a:gd name="T35" fmla="*/ 89 h 121"/>
                    <a:gd name="T36" fmla="*/ 118 w 144"/>
                    <a:gd name="T37" fmla="*/ 77 h 121"/>
                    <a:gd name="T38" fmla="*/ 123 w 144"/>
                    <a:gd name="T39" fmla="*/ 64 h 121"/>
                    <a:gd name="T40" fmla="*/ 125 w 144"/>
                    <a:gd name="T41" fmla="*/ 51 h 121"/>
                    <a:gd name="T42" fmla="*/ 125 w 144"/>
                    <a:gd name="T43" fmla="*/ 35 h 121"/>
                    <a:gd name="T44" fmla="*/ 121 w 144"/>
                    <a:gd name="T45" fmla="*/ 21 h 121"/>
                    <a:gd name="T46" fmla="*/ 118 w 144"/>
                    <a:gd name="T47" fmla="*/ 12 h 121"/>
                    <a:gd name="T48" fmla="*/ 136 w 144"/>
                    <a:gd name="T49" fmla="*/ 7 h 121"/>
                    <a:gd name="T50" fmla="*/ 139 w 144"/>
                    <a:gd name="T51" fmla="*/ 18 h 121"/>
                    <a:gd name="T52" fmla="*/ 143 w 144"/>
                    <a:gd name="T53" fmla="*/ 35 h 121"/>
                    <a:gd name="T54" fmla="*/ 144 w 144"/>
                    <a:gd name="T55" fmla="*/ 54 h 121"/>
                    <a:gd name="T56" fmla="*/ 141 w 144"/>
                    <a:gd name="T57" fmla="*/ 77 h 121"/>
                    <a:gd name="T58" fmla="*/ 133 w 144"/>
                    <a:gd name="T59" fmla="*/ 97 h 121"/>
                    <a:gd name="T60" fmla="*/ 118 w 144"/>
                    <a:gd name="T61" fmla="*/ 110 h 121"/>
                    <a:gd name="T62" fmla="*/ 98 w 144"/>
                    <a:gd name="T63" fmla="*/ 118 h 121"/>
                    <a:gd name="T64" fmla="*/ 74 w 144"/>
                    <a:gd name="T65" fmla="*/ 121 h 121"/>
                    <a:gd name="T66" fmla="*/ 51 w 144"/>
                    <a:gd name="T67" fmla="*/ 118 h 121"/>
                    <a:gd name="T68" fmla="*/ 30 w 144"/>
                    <a:gd name="T69" fmla="*/ 110 h 121"/>
                    <a:gd name="T70" fmla="*/ 15 w 144"/>
                    <a:gd name="T71" fmla="*/ 97 h 121"/>
                    <a:gd name="T72" fmla="*/ 3 w 144"/>
                    <a:gd name="T73" fmla="*/ 79 h 121"/>
                    <a:gd name="T74" fmla="*/ 0 w 144"/>
                    <a:gd name="T75" fmla="*/ 57 h 121"/>
                    <a:gd name="T76" fmla="*/ 3 w 144"/>
                    <a:gd name="T77" fmla="*/ 36 h 121"/>
                    <a:gd name="T78" fmla="*/ 12 w 144"/>
                    <a:gd name="T79" fmla="*/ 21 h 121"/>
                    <a:gd name="T80" fmla="*/ 23 w 144"/>
                    <a:gd name="T81" fmla="*/ 12 h 121"/>
                    <a:gd name="T82" fmla="*/ 36 w 144"/>
                    <a:gd name="T83" fmla="*/ 3 h 121"/>
                    <a:gd name="T84" fmla="*/ 51 w 144"/>
                    <a:gd name="T85" fmla="*/ 0 h 121"/>
                    <a:gd name="T86" fmla="*/ 66 w 144"/>
                    <a:gd name="T8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1">
                      <a:moveTo>
                        <a:pt x="59" y="23"/>
                      </a:moveTo>
                      <a:lnTo>
                        <a:pt x="49" y="25"/>
                      </a:lnTo>
                      <a:lnTo>
                        <a:pt x="38" y="28"/>
                      </a:lnTo>
                      <a:lnTo>
                        <a:pt x="28" y="35"/>
                      </a:lnTo>
                      <a:lnTo>
                        <a:pt x="21" y="44"/>
                      </a:lnTo>
                      <a:lnTo>
                        <a:pt x="18" y="59"/>
                      </a:lnTo>
                      <a:lnTo>
                        <a:pt x="21" y="72"/>
                      </a:lnTo>
                      <a:lnTo>
                        <a:pt x="28" y="84"/>
                      </a:lnTo>
                      <a:lnTo>
                        <a:pt x="36" y="90"/>
                      </a:lnTo>
                      <a:lnTo>
                        <a:pt x="48" y="95"/>
                      </a:lnTo>
                      <a:lnTo>
                        <a:pt x="59" y="97"/>
                      </a:lnTo>
                      <a:lnTo>
                        <a:pt x="59" y="23"/>
                      </a:lnTo>
                      <a:close/>
                      <a:moveTo>
                        <a:pt x="66" y="0"/>
                      </a:moveTo>
                      <a:lnTo>
                        <a:pt x="72" y="0"/>
                      </a:lnTo>
                      <a:lnTo>
                        <a:pt x="77" y="0"/>
                      </a:lnTo>
                      <a:lnTo>
                        <a:pt x="77" y="98"/>
                      </a:lnTo>
                      <a:lnTo>
                        <a:pt x="95" y="95"/>
                      </a:lnTo>
                      <a:lnTo>
                        <a:pt x="108" y="89"/>
                      </a:lnTo>
                      <a:lnTo>
                        <a:pt x="118" y="77"/>
                      </a:lnTo>
                      <a:lnTo>
                        <a:pt x="123" y="64"/>
                      </a:lnTo>
                      <a:lnTo>
                        <a:pt x="125" y="51"/>
                      </a:lnTo>
                      <a:lnTo>
                        <a:pt x="125" y="35"/>
                      </a:lnTo>
                      <a:lnTo>
                        <a:pt x="121" y="21"/>
                      </a:lnTo>
                      <a:lnTo>
                        <a:pt x="118" y="12"/>
                      </a:lnTo>
                      <a:lnTo>
                        <a:pt x="136" y="7"/>
                      </a:lnTo>
                      <a:lnTo>
                        <a:pt x="139" y="18"/>
                      </a:lnTo>
                      <a:lnTo>
                        <a:pt x="143" y="35"/>
                      </a:lnTo>
                      <a:lnTo>
                        <a:pt x="144" y="54"/>
                      </a:lnTo>
                      <a:lnTo>
                        <a:pt x="141" y="77"/>
                      </a:lnTo>
                      <a:lnTo>
                        <a:pt x="133" y="97"/>
                      </a:lnTo>
                      <a:lnTo>
                        <a:pt x="118" y="110"/>
                      </a:lnTo>
                      <a:lnTo>
                        <a:pt x="98" y="118"/>
                      </a:lnTo>
                      <a:lnTo>
                        <a:pt x="74" y="121"/>
                      </a:lnTo>
                      <a:lnTo>
                        <a:pt x="51" y="118"/>
                      </a:lnTo>
                      <a:lnTo>
                        <a:pt x="30" y="110"/>
                      </a:lnTo>
                      <a:lnTo>
                        <a:pt x="15" y="97"/>
                      </a:lnTo>
                      <a:lnTo>
                        <a:pt x="3" y="79"/>
                      </a:lnTo>
                      <a:lnTo>
                        <a:pt x="0" y="57"/>
                      </a:lnTo>
                      <a:lnTo>
                        <a:pt x="3" y="36"/>
                      </a:lnTo>
                      <a:lnTo>
                        <a:pt x="12" y="21"/>
                      </a:lnTo>
                      <a:lnTo>
                        <a:pt x="23" y="12"/>
                      </a:lnTo>
                      <a:lnTo>
                        <a:pt x="36" y="3"/>
                      </a:lnTo>
                      <a:lnTo>
                        <a:pt x="51" y="0"/>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2" name="Freeform 319"/>
                <p:cNvSpPr>
                  <a:spLocks/>
                </p:cNvSpPr>
                <p:nvPr/>
              </p:nvSpPr>
              <p:spPr bwMode="auto">
                <a:xfrm>
                  <a:off x="361950" y="4464050"/>
                  <a:ext cx="111125" cy="57150"/>
                </a:xfrm>
                <a:custGeom>
                  <a:avLst/>
                  <a:gdLst>
                    <a:gd name="T0" fmla="*/ 0 w 141"/>
                    <a:gd name="T1" fmla="*/ 0 h 70"/>
                    <a:gd name="T2" fmla="*/ 25 w 141"/>
                    <a:gd name="T3" fmla="*/ 0 h 70"/>
                    <a:gd name="T4" fmla="*/ 25 w 141"/>
                    <a:gd name="T5" fmla="*/ 5 h 70"/>
                    <a:gd name="T6" fmla="*/ 23 w 141"/>
                    <a:gd name="T7" fmla="*/ 10 h 70"/>
                    <a:gd name="T8" fmla="*/ 28 w 141"/>
                    <a:gd name="T9" fmla="*/ 24 h 70"/>
                    <a:gd name="T10" fmla="*/ 40 w 141"/>
                    <a:gd name="T11" fmla="*/ 36 h 70"/>
                    <a:gd name="T12" fmla="*/ 56 w 141"/>
                    <a:gd name="T13" fmla="*/ 42 h 70"/>
                    <a:gd name="T14" fmla="*/ 62 w 141"/>
                    <a:gd name="T15" fmla="*/ 44 h 70"/>
                    <a:gd name="T16" fmla="*/ 67 w 141"/>
                    <a:gd name="T17" fmla="*/ 44 h 70"/>
                    <a:gd name="T18" fmla="*/ 141 w 141"/>
                    <a:gd name="T19" fmla="*/ 44 h 70"/>
                    <a:gd name="T20" fmla="*/ 141 w 141"/>
                    <a:gd name="T21" fmla="*/ 69 h 70"/>
                    <a:gd name="T22" fmla="*/ 46 w 141"/>
                    <a:gd name="T23" fmla="*/ 69 h 70"/>
                    <a:gd name="T24" fmla="*/ 23 w 141"/>
                    <a:gd name="T25" fmla="*/ 69 h 70"/>
                    <a:gd name="T26" fmla="*/ 3 w 141"/>
                    <a:gd name="T27" fmla="*/ 70 h 70"/>
                    <a:gd name="T28" fmla="*/ 3 w 141"/>
                    <a:gd name="T29" fmla="*/ 47 h 70"/>
                    <a:gd name="T30" fmla="*/ 31 w 141"/>
                    <a:gd name="T31" fmla="*/ 47 h 70"/>
                    <a:gd name="T32" fmla="*/ 31 w 141"/>
                    <a:gd name="T33" fmla="*/ 46 h 70"/>
                    <a:gd name="T34" fmla="*/ 15 w 141"/>
                    <a:gd name="T35" fmla="*/ 38 h 70"/>
                    <a:gd name="T36" fmla="*/ 3 w 141"/>
                    <a:gd name="T37" fmla="*/ 23 h 70"/>
                    <a:gd name="T38" fmla="*/ 0 w 141"/>
                    <a:gd name="T39" fmla="*/ 8 h 70"/>
                    <a:gd name="T40" fmla="*/ 0 w 141"/>
                    <a:gd name="T41" fmla="*/ 3 h 70"/>
                    <a:gd name="T42" fmla="*/ 0 w 141"/>
                    <a:gd name="T4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0">
                      <a:moveTo>
                        <a:pt x="0" y="0"/>
                      </a:moveTo>
                      <a:lnTo>
                        <a:pt x="25" y="0"/>
                      </a:lnTo>
                      <a:lnTo>
                        <a:pt x="25" y="5"/>
                      </a:lnTo>
                      <a:lnTo>
                        <a:pt x="23" y="10"/>
                      </a:lnTo>
                      <a:lnTo>
                        <a:pt x="28" y="24"/>
                      </a:lnTo>
                      <a:lnTo>
                        <a:pt x="40" y="36"/>
                      </a:lnTo>
                      <a:lnTo>
                        <a:pt x="56" y="42"/>
                      </a:lnTo>
                      <a:lnTo>
                        <a:pt x="62" y="44"/>
                      </a:lnTo>
                      <a:lnTo>
                        <a:pt x="67" y="44"/>
                      </a:lnTo>
                      <a:lnTo>
                        <a:pt x="141" y="44"/>
                      </a:lnTo>
                      <a:lnTo>
                        <a:pt x="141" y="69"/>
                      </a:lnTo>
                      <a:lnTo>
                        <a:pt x="46" y="69"/>
                      </a:lnTo>
                      <a:lnTo>
                        <a:pt x="23" y="69"/>
                      </a:lnTo>
                      <a:lnTo>
                        <a:pt x="3" y="70"/>
                      </a:lnTo>
                      <a:lnTo>
                        <a:pt x="3" y="47"/>
                      </a:lnTo>
                      <a:lnTo>
                        <a:pt x="31" y="47"/>
                      </a:lnTo>
                      <a:lnTo>
                        <a:pt x="31" y="46"/>
                      </a:lnTo>
                      <a:lnTo>
                        <a:pt x="15" y="38"/>
                      </a:lnTo>
                      <a:lnTo>
                        <a:pt x="3" y="23"/>
                      </a:lnTo>
                      <a:lnTo>
                        <a:pt x="0" y="8"/>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3" name="Freeform 320"/>
                <p:cNvSpPr>
                  <a:spLocks/>
                </p:cNvSpPr>
                <p:nvPr/>
              </p:nvSpPr>
              <p:spPr bwMode="auto">
                <a:xfrm>
                  <a:off x="338138" y="4381500"/>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4 h 82"/>
                    <a:gd name="T10" fmla="*/ 152 w 175"/>
                    <a:gd name="T11" fmla="*/ 30 h 82"/>
                    <a:gd name="T12" fmla="*/ 156 w 175"/>
                    <a:gd name="T13" fmla="*/ 18 h 82"/>
                    <a:gd name="T14" fmla="*/ 154 w 175"/>
                    <a:gd name="T15" fmla="*/ 12 h 82"/>
                    <a:gd name="T16" fmla="*/ 154 w 175"/>
                    <a:gd name="T17" fmla="*/ 7 h 82"/>
                    <a:gd name="T18" fmla="*/ 152 w 175"/>
                    <a:gd name="T19" fmla="*/ 3 h 82"/>
                    <a:gd name="T20" fmla="*/ 172 w 175"/>
                    <a:gd name="T21" fmla="*/ 2 h 82"/>
                    <a:gd name="T22" fmla="*/ 174 w 175"/>
                    <a:gd name="T23" fmla="*/ 8 h 82"/>
                    <a:gd name="T24" fmla="*/ 175 w 175"/>
                    <a:gd name="T25" fmla="*/ 15 h 82"/>
                    <a:gd name="T26" fmla="*/ 175 w 175"/>
                    <a:gd name="T27" fmla="*/ 25 h 82"/>
                    <a:gd name="T28" fmla="*/ 174 w 175"/>
                    <a:gd name="T29" fmla="*/ 39 h 82"/>
                    <a:gd name="T30" fmla="*/ 165 w 175"/>
                    <a:gd name="T31" fmla="*/ 51 h 82"/>
                    <a:gd name="T32" fmla="*/ 151 w 175"/>
                    <a:gd name="T33" fmla="*/ 59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4"/>
                      </a:lnTo>
                      <a:lnTo>
                        <a:pt x="152" y="30"/>
                      </a:lnTo>
                      <a:lnTo>
                        <a:pt x="156" y="18"/>
                      </a:lnTo>
                      <a:lnTo>
                        <a:pt x="154" y="12"/>
                      </a:lnTo>
                      <a:lnTo>
                        <a:pt x="154" y="7"/>
                      </a:lnTo>
                      <a:lnTo>
                        <a:pt x="152" y="3"/>
                      </a:lnTo>
                      <a:lnTo>
                        <a:pt x="172" y="2"/>
                      </a:lnTo>
                      <a:lnTo>
                        <a:pt x="174" y="8"/>
                      </a:lnTo>
                      <a:lnTo>
                        <a:pt x="175" y="15"/>
                      </a:lnTo>
                      <a:lnTo>
                        <a:pt x="175" y="25"/>
                      </a:lnTo>
                      <a:lnTo>
                        <a:pt x="174" y="39"/>
                      </a:lnTo>
                      <a:lnTo>
                        <a:pt x="165" y="51"/>
                      </a:lnTo>
                      <a:lnTo>
                        <a:pt x="151" y="59"/>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4" name="Freeform 321"/>
                <p:cNvSpPr>
                  <a:spLocks/>
                </p:cNvSpPr>
                <p:nvPr/>
              </p:nvSpPr>
              <p:spPr bwMode="auto">
                <a:xfrm>
                  <a:off x="365125" y="4278313"/>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29 h 118"/>
                    <a:gd name="T10" fmla="*/ 133 w 141"/>
                    <a:gd name="T11" fmla="*/ 39 h 118"/>
                    <a:gd name="T12" fmla="*/ 140 w 141"/>
                    <a:gd name="T13" fmla="*/ 52 h 118"/>
                    <a:gd name="T14" fmla="*/ 141 w 141"/>
                    <a:gd name="T15" fmla="*/ 69 h 118"/>
                    <a:gd name="T16" fmla="*/ 141 w 141"/>
                    <a:gd name="T17" fmla="*/ 80 h 118"/>
                    <a:gd name="T18" fmla="*/ 136 w 141"/>
                    <a:gd name="T19" fmla="*/ 91 h 118"/>
                    <a:gd name="T20" fmla="*/ 130 w 141"/>
                    <a:gd name="T21" fmla="*/ 101 h 118"/>
                    <a:gd name="T22" fmla="*/ 118 w 141"/>
                    <a:gd name="T23" fmla="*/ 109 h 118"/>
                    <a:gd name="T24" fmla="*/ 102 w 141"/>
                    <a:gd name="T25" fmla="*/ 114 h 118"/>
                    <a:gd name="T26" fmla="*/ 81 w 141"/>
                    <a:gd name="T27" fmla="*/ 118 h 118"/>
                    <a:gd name="T28" fmla="*/ 0 w 141"/>
                    <a:gd name="T29" fmla="*/ 118 h 118"/>
                    <a:gd name="T30" fmla="*/ 0 w 141"/>
                    <a:gd name="T31" fmla="*/ 91 h 118"/>
                    <a:gd name="T32" fmla="*/ 76 w 141"/>
                    <a:gd name="T33" fmla="*/ 91 h 118"/>
                    <a:gd name="T34" fmla="*/ 94 w 141"/>
                    <a:gd name="T35" fmla="*/ 90 h 118"/>
                    <a:gd name="T36" fmla="*/ 109 w 141"/>
                    <a:gd name="T37" fmla="*/ 85 h 118"/>
                    <a:gd name="T38" fmla="*/ 118 w 141"/>
                    <a:gd name="T39" fmla="*/ 75 h 118"/>
                    <a:gd name="T40" fmla="*/ 122 w 141"/>
                    <a:gd name="T41" fmla="*/ 60 h 118"/>
                    <a:gd name="T42" fmla="*/ 117 w 141"/>
                    <a:gd name="T43" fmla="*/ 46 h 118"/>
                    <a:gd name="T44" fmla="*/ 109 w 141"/>
                    <a:gd name="T45" fmla="*/ 34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29"/>
                      </a:lnTo>
                      <a:lnTo>
                        <a:pt x="133" y="39"/>
                      </a:lnTo>
                      <a:lnTo>
                        <a:pt x="140" y="52"/>
                      </a:lnTo>
                      <a:lnTo>
                        <a:pt x="141" y="69"/>
                      </a:lnTo>
                      <a:lnTo>
                        <a:pt x="141" y="80"/>
                      </a:lnTo>
                      <a:lnTo>
                        <a:pt x="136" y="91"/>
                      </a:lnTo>
                      <a:lnTo>
                        <a:pt x="130" y="101"/>
                      </a:lnTo>
                      <a:lnTo>
                        <a:pt x="118" y="109"/>
                      </a:lnTo>
                      <a:lnTo>
                        <a:pt x="102" y="114"/>
                      </a:lnTo>
                      <a:lnTo>
                        <a:pt x="81" y="118"/>
                      </a:lnTo>
                      <a:lnTo>
                        <a:pt x="0" y="118"/>
                      </a:lnTo>
                      <a:lnTo>
                        <a:pt x="0" y="91"/>
                      </a:lnTo>
                      <a:lnTo>
                        <a:pt x="76" y="91"/>
                      </a:lnTo>
                      <a:lnTo>
                        <a:pt x="94" y="90"/>
                      </a:lnTo>
                      <a:lnTo>
                        <a:pt x="109" y="85"/>
                      </a:lnTo>
                      <a:lnTo>
                        <a:pt x="118" y="75"/>
                      </a:lnTo>
                      <a:lnTo>
                        <a:pt x="122" y="60"/>
                      </a:lnTo>
                      <a:lnTo>
                        <a:pt x="117" y="46"/>
                      </a:lnTo>
                      <a:lnTo>
                        <a:pt x="109" y="34"/>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5" name="Freeform 322"/>
                <p:cNvSpPr>
                  <a:spLocks/>
                </p:cNvSpPr>
                <p:nvPr/>
              </p:nvSpPr>
              <p:spPr bwMode="auto">
                <a:xfrm>
                  <a:off x="361950" y="4191000"/>
                  <a:ext cx="111125" cy="55562"/>
                </a:xfrm>
                <a:custGeom>
                  <a:avLst/>
                  <a:gdLst>
                    <a:gd name="T0" fmla="*/ 0 w 141"/>
                    <a:gd name="T1" fmla="*/ 0 h 71"/>
                    <a:gd name="T2" fmla="*/ 25 w 141"/>
                    <a:gd name="T3" fmla="*/ 0 h 71"/>
                    <a:gd name="T4" fmla="*/ 25 w 141"/>
                    <a:gd name="T5" fmla="*/ 4 h 71"/>
                    <a:gd name="T6" fmla="*/ 23 w 141"/>
                    <a:gd name="T7" fmla="*/ 9 h 71"/>
                    <a:gd name="T8" fmla="*/ 28 w 141"/>
                    <a:gd name="T9" fmla="*/ 25 h 71"/>
                    <a:gd name="T10" fmla="*/ 40 w 141"/>
                    <a:gd name="T11" fmla="*/ 36 h 71"/>
                    <a:gd name="T12" fmla="*/ 56 w 141"/>
                    <a:gd name="T13" fmla="*/ 43 h 71"/>
                    <a:gd name="T14" fmla="*/ 62 w 141"/>
                    <a:gd name="T15" fmla="*/ 43 h 71"/>
                    <a:gd name="T16" fmla="*/ 67 w 141"/>
                    <a:gd name="T17" fmla="*/ 43 h 71"/>
                    <a:gd name="T18" fmla="*/ 141 w 141"/>
                    <a:gd name="T19" fmla="*/ 43 h 71"/>
                    <a:gd name="T20" fmla="*/ 141 w 141"/>
                    <a:gd name="T21" fmla="*/ 69 h 71"/>
                    <a:gd name="T22" fmla="*/ 46 w 141"/>
                    <a:gd name="T23" fmla="*/ 69 h 71"/>
                    <a:gd name="T24" fmla="*/ 23 w 141"/>
                    <a:gd name="T25" fmla="*/ 69 h 71"/>
                    <a:gd name="T26" fmla="*/ 3 w 141"/>
                    <a:gd name="T27" fmla="*/ 71 h 71"/>
                    <a:gd name="T28" fmla="*/ 3 w 141"/>
                    <a:gd name="T29" fmla="*/ 48 h 71"/>
                    <a:gd name="T30" fmla="*/ 31 w 141"/>
                    <a:gd name="T31" fmla="*/ 46 h 71"/>
                    <a:gd name="T32" fmla="*/ 31 w 141"/>
                    <a:gd name="T33" fmla="*/ 46 h 71"/>
                    <a:gd name="T34" fmla="*/ 15 w 141"/>
                    <a:gd name="T35" fmla="*/ 36 h 71"/>
                    <a:gd name="T36" fmla="*/ 3 w 141"/>
                    <a:gd name="T37" fmla="*/ 23 h 71"/>
                    <a:gd name="T38" fmla="*/ 0 w 141"/>
                    <a:gd name="T39" fmla="*/ 7 h 71"/>
                    <a:gd name="T40" fmla="*/ 0 w 141"/>
                    <a:gd name="T41" fmla="*/ 4 h 71"/>
                    <a:gd name="T42" fmla="*/ 0 w 141"/>
                    <a:gd name="T4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1">
                      <a:moveTo>
                        <a:pt x="0" y="0"/>
                      </a:moveTo>
                      <a:lnTo>
                        <a:pt x="25" y="0"/>
                      </a:lnTo>
                      <a:lnTo>
                        <a:pt x="25" y="4"/>
                      </a:lnTo>
                      <a:lnTo>
                        <a:pt x="23" y="9"/>
                      </a:lnTo>
                      <a:lnTo>
                        <a:pt x="28" y="25"/>
                      </a:lnTo>
                      <a:lnTo>
                        <a:pt x="40" y="36"/>
                      </a:lnTo>
                      <a:lnTo>
                        <a:pt x="56" y="43"/>
                      </a:lnTo>
                      <a:lnTo>
                        <a:pt x="62" y="43"/>
                      </a:lnTo>
                      <a:lnTo>
                        <a:pt x="67" y="43"/>
                      </a:lnTo>
                      <a:lnTo>
                        <a:pt x="141" y="43"/>
                      </a:lnTo>
                      <a:lnTo>
                        <a:pt x="141" y="69"/>
                      </a:lnTo>
                      <a:lnTo>
                        <a:pt x="46" y="69"/>
                      </a:lnTo>
                      <a:lnTo>
                        <a:pt x="23" y="69"/>
                      </a:lnTo>
                      <a:lnTo>
                        <a:pt x="3" y="71"/>
                      </a:lnTo>
                      <a:lnTo>
                        <a:pt x="3" y="48"/>
                      </a:lnTo>
                      <a:lnTo>
                        <a:pt x="31" y="46"/>
                      </a:lnTo>
                      <a:lnTo>
                        <a:pt x="31" y="46"/>
                      </a:lnTo>
                      <a:lnTo>
                        <a:pt x="15" y="36"/>
                      </a:lnTo>
                      <a:lnTo>
                        <a:pt x="3" y="23"/>
                      </a:lnTo>
                      <a:lnTo>
                        <a:pt x="0" y="7"/>
                      </a:lnTo>
                      <a:lnTo>
                        <a:pt x="0" y="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6" name="Freeform 323"/>
                <p:cNvSpPr>
                  <a:spLocks noEditPoints="1"/>
                </p:cNvSpPr>
                <p:nvPr/>
              </p:nvSpPr>
              <p:spPr bwMode="auto">
                <a:xfrm>
                  <a:off x="312738" y="4064000"/>
                  <a:ext cx="163512" cy="106362"/>
                </a:xfrm>
                <a:custGeom>
                  <a:avLst/>
                  <a:gdLst>
                    <a:gd name="T0" fmla="*/ 134 w 206"/>
                    <a:gd name="T1" fmla="*/ 26 h 132"/>
                    <a:gd name="T2" fmla="*/ 118 w 206"/>
                    <a:gd name="T3" fmla="*/ 27 h 132"/>
                    <a:gd name="T4" fmla="*/ 103 w 206"/>
                    <a:gd name="T5" fmla="*/ 32 h 132"/>
                    <a:gd name="T6" fmla="*/ 92 w 206"/>
                    <a:gd name="T7" fmla="*/ 41 h 132"/>
                    <a:gd name="T8" fmla="*/ 85 w 206"/>
                    <a:gd name="T9" fmla="*/ 52 h 132"/>
                    <a:gd name="T10" fmla="*/ 82 w 206"/>
                    <a:gd name="T11" fmla="*/ 67 h 132"/>
                    <a:gd name="T12" fmla="*/ 85 w 206"/>
                    <a:gd name="T13" fmla="*/ 83 h 132"/>
                    <a:gd name="T14" fmla="*/ 97 w 206"/>
                    <a:gd name="T15" fmla="*/ 96 h 132"/>
                    <a:gd name="T16" fmla="*/ 113 w 206"/>
                    <a:gd name="T17" fmla="*/ 106 h 132"/>
                    <a:gd name="T18" fmla="*/ 118 w 206"/>
                    <a:gd name="T19" fmla="*/ 106 h 132"/>
                    <a:gd name="T20" fmla="*/ 123 w 206"/>
                    <a:gd name="T21" fmla="*/ 106 h 132"/>
                    <a:gd name="T22" fmla="*/ 147 w 206"/>
                    <a:gd name="T23" fmla="*/ 106 h 132"/>
                    <a:gd name="T24" fmla="*/ 152 w 206"/>
                    <a:gd name="T25" fmla="*/ 106 h 132"/>
                    <a:gd name="T26" fmla="*/ 157 w 206"/>
                    <a:gd name="T27" fmla="*/ 106 h 132"/>
                    <a:gd name="T28" fmla="*/ 172 w 206"/>
                    <a:gd name="T29" fmla="*/ 98 h 132"/>
                    <a:gd name="T30" fmla="*/ 183 w 206"/>
                    <a:gd name="T31" fmla="*/ 85 h 132"/>
                    <a:gd name="T32" fmla="*/ 187 w 206"/>
                    <a:gd name="T33" fmla="*/ 68 h 132"/>
                    <a:gd name="T34" fmla="*/ 183 w 206"/>
                    <a:gd name="T35" fmla="*/ 50 h 132"/>
                    <a:gd name="T36" fmla="*/ 172 w 206"/>
                    <a:gd name="T37" fmla="*/ 37 h 132"/>
                    <a:gd name="T38" fmla="*/ 156 w 206"/>
                    <a:gd name="T39" fmla="*/ 29 h 132"/>
                    <a:gd name="T40" fmla="*/ 134 w 206"/>
                    <a:gd name="T41" fmla="*/ 26 h 132"/>
                    <a:gd name="T42" fmla="*/ 133 w 206"/>
                    <a:gd name="T43" fmla="*/ 0 h 132"/>
                    <a:gd name="T44" fmla="*/ 156 w 206"/>
                    <a:gd name="T45" fmla="*/ 3 h 132"/>
                    <a:gd name="T46" fmla="*/ 174 w 206"/>
                    <a:gd name="T47" fmla="*/ 9 h 132"/>
                    <a:gd name="T48" fmla="*/ 188 w 206"/>
                    <a:gd name="T49" fmla="*/ 19 h 132"/>
                    <a:gd name="T50" fmla="*/ 198 w 206"/>
                    <a:gd name="T51" fmla="*/ 32 h 132"/>
                    <a:gd name="T52" fmla="*/ 205 w 206"/>
                    <a:gd name="T53" fmla="*/ 47 h 132"/>
                    <a:gd name="T54" fmla="*/ 206 w 206"/>
                    <a:gd name="T55" fmla="*/ 63 h 132"/>
                    <a:gd name="T56" fmla="*/ 205 w 206"/>
                    <a:gd name="T57" fmla="*/ 81 h 132"/>
                    <a:gd name="T58" fmla="*/ 196 w 206"/>
                    <a:gd name="T59" fmla="*/ 96 h 132"/>
                    <a:gd name="T60" fmla="*/ 182 w 206"/>
                    <a:gd name="T61" fmla="*/ 109 h 132"/>
                    <a:gd name="T62" fmla="*/ 182 w 206"/>
                    <a:gd name="T63" fmla="*/ 109 h 132"/>
                    <a:gd name="T64" fmla="*/ 203 w 206"/>
                    <a:gd name="T65" fmla="*/ 111 h 132"/>
                    <a:gd name="T66" fmla="*/ 203 w 206"/>
                    <a:gd name="T67" fmla="*/ 132 h 132"/>
                    <a:gd name="T68" fmla="*/ 187 w 206"/>
                    <a:gd name="T69" fmla="*/ 132 h 132"/>
                    <a:gd name="T70" fmla="*/ 167 w 206"/>
                    <a:gd name="T71" fmla="*/ 132 h 132"/>
                    <a:gd name="T72" fmla="*/ 0 w 206"/>
                    <a:gd name="T73" fmla="*/ 132 h 132"/>
                    <a:gd name="T74" fmla="*/ 0 w 206"/>
                    <a:gd name="T75" fmla="*/ 106 h 132"/>
                    <a:gd name="T76" fmla="*/ 87 w 206"/>
                    <a:gd name="T77" fmla="*/ 106 h 132"/>
                    <a:gd name="T78" fmla="*/ 87 w 206"/>
                    <a:gd name="T79" fmla="*/ 106 h 132"/>
                    <a:gd name="T80" fmla="*/ 74 w 206"/>
                    <a:gd name="T81" fmla="*/ 95 h 132"/>
                    <a:gd name="T82" fmla="*/ 65 w 206"/>
                    <a:gd name="T83" fmla="*/ 80 h 132"/>
                    <a:gd name="T84" fmla="*/ 62 w 206"/>
                    <a:gd name="T85" fmla="*/ 59 h 132"/>
                    <a:gd name="T86" fmla="*/ 65 w 206"/>
                    <a:gd name="T87" fmla="*/ 39 h 132"/>
                    <a:gd name="T88" fmla="*/ 75 w 206"/>
                    <a:gd name="T89" fmla="*/ 24 h 132"/>
                    <a:gd name="T90" fmla="*/ 90 w 206"/>
                    <a:gd name="T91" fmla="*/ 11 h 132"/>
                    <a:gd name="T92" fmla="*/ 110 w 206"/>
                    <a:gd name="T93" fmla="*/ 3 h 132"/>
                    <a:gd name="T94" fmla="*/ 133 w 206"/>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 h="132">
                      <a:moveTo>
                        <a:pt x="134" y="26"/>
                      </a:moveTo>
                      <a:lnTo>
                        <a:pt x="118" y="27"/>
                      </a:lnTo>
                      <a:lnTo>
                        <a:pt x="103" y="32"/>
                      </a:lnTo>
                      <a:lnTo>
                        <a:pt x="92" y="41"/>
                      </a:lnTo>
                      <a:lnTo>
                        <a:pt x="85" y="52"/>
                      </a:lnTo>
                      <a:lnTo>
                        <a:pt x="82" y="67"/>
                      </a:lnTo>
                      <a:lnTo>
                        <a:pt x="85" y="83"/>
                      </a:lnTo>
                      <a:lnTo>
                        <a:pt x="97" y="96"/>
                      </a:lnTo>
                      <a:lnTo>
                        <a:pt x="113" y="106"/>
                      </a:lnTo>
                      <a:lnTo>
                        <a:pt x="118" y="106"/>
                      </a:lnTo>
                      <a:lnTo>
                        <a:pt x="123" y="106"/>
                      </a:lnTo>
                      <a:lnTo>
                        <a:pt x="147" y="106"/>
                      </a:lnTo>
                      <a:lnTo>
                        <a:pt x="152" y="106"/>
                      </a:lnTo>
                      <a:lnTo>
                        <a:pt x="157" y="106"/>
                      </a:lnTo>
                      <a:lnTo>
                        <a:pt x="172" y="98"/>
                      </a:lnTo>
                      <a:lnTo>
                        <a:pt x="183" y="85"/>
                      </a:lnTo>
                      <a:lnTo>
                        <a:pt x="187" y="68"/>
                      </a:lnTo>
                      <a:lnTo>
                        <a:pt x="183" y="50"/>
                      </a:lnTo>
                      <a:lnTo>
                        <a:pt x="172" y="37"/>
                      </a:lnTo>
                      <a:lnTo>
                        <a:pt x="156" y="29"/>
                      </a:lnTo>
                      <a:lnTo>
                        <a:pt x="134" y="26"/>
                      </a:lnTo>
                      <a:close/>
                      <a:moveTo>
                        <a:pt x="133" y="0"/>
                      </a:moveTo>
                      <a:lnTo>
                        <a:pt x="156" y="3"/>
                      </a:lnTo>
                      <a:lnTo>
                        <a:pt x="174" y="9"/>
                      </a:lnTo>
                      <a:lnTo>
                        <a:pt x="188" y="19"/>
                      </a:lnTo>
                      <a:lnTo>
                        <a:pt x="198" y="32"/>
                      </a:lnTo>
                      <a:lnTo>
                        <a:pt x="205" y="47"/>
                      </a:lnTo>
                      <a:lnTo>
                        <a:pt x="206" y="63"/>
                      </a:lnTo>
                      <a:lnTo>
                        <a:pt x="205" y="81"/>
                      </a:lnTo>
                      <a:lnTo>
                        <a:pt x="196" y="96"/>
                      </a:lnTo>
                      <a:lnTo>
                        <a:pt x="182" y="109"/>
                      </a:lnTo>
                      <a:lnTo>
                        <a:pt x="182" y="109"/>
                      </a:lnTo>
                      <a:lnTo>
                        <a:pt x="203" y="111"/>
                      </a:lnTo>
                      <a:lnTo>
                        <a:pt x="203" y="132"/>
                      </a:lnTo>
                      <a:lnTo>
                        <a:pt x="187" y="132"/>
                      </a:lnTo>
                      <a:lnTo>
                        <a:pt x="167" y="132"/>
                      </a:lnTo>
                      <a:lnTo>
                        <a:pt x="0" y="132"/>
                      </a:lnTo>
                      <a:lnTo>
                        <a:pt x="0" y="106"/>
                      </a:lnTo>
                      <a:lnTo>
                        <a:pt x="87" y="106"/>
                      </a:lnTo>
                      <a:lnTo>
                        <a:pt x="87" y="106"/>
                      </a:lnTo>
                      <a:lnTo>
                        <a:pt x="74" y="95"/>
                      </a:lnTo>
                      <a:lnTo>
                        <a:pt x="65" y="80"/>
                      </a:lnTo>
                      <a:lnTo>
                        <a:pt x="62" y="59"/>
                      </a:lnTo>
                      <a:lnTo>
                        <a:pt x="65" y="39"/>
                      </a:lnTo>
                      <a:lnTo>
                        <a:pt x="75" y="24"/>
                      </a:lnTo>
                      <a:lnTo>
                        <a:pt x="90" y="11"/>
                      </a:lnTo>
                      <a:lnTo>
                        <a:pt x="110" y="3"/>
                      </a:lnTo>
                      <a:lnTo>
                        <a:pt x="13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7" name="Freeform 324"/>
                <p:cNvSpPr>
                  <a:spLocks noEditPoints="1"/>
                </p:cNvSpPr>
                <p:nvPr/>
              </p:nvSpPr>
              <p:spPr bwMode="auto">
                <a:xfrm>
                  <a:off x="361950" y="3963988"/>
                  <a:ext cx="114300" cy="87312"/>
                </a:xfrm>
                <a:custGeom>
                  <a:avLst/>
                  <a:gdLst>
                    <a:gd name="T0" fmla="*/ 71 w 144"/>
                    <a:gd name="T1" fmla="*/ 26 h 109"/>
                    <a:gd name="T2" fmla="*/ 71 w 144"/>
                    <a:gd name="T3" fmla="*/ 42 h 109"/>
                    <a:gd name="T4" fmla="*/ 74 w 144"/>
                    <a:gd name="T5" fmla="*/ 58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0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2 h 109"/>
                    <a:gd name="T42" fmla="*/ 125 w 144"/>
                    <a:gd name="T43" fmla="*/ 24 h 109"/>
                    <a:gd name="T44" fmla="*/ 125 w 144"/>
                    <a:gd name="T45" fmla="*/ 24 h 109"/>
                    <a:gd name="T46" fmla="*/ 134 w 144"/>
                    <a:gd name="T47" fmla="*/ 34 h 109"/>
                    <a:gd name="T48" fmla="*/ 141 w 144"/>
                    <a:gd name="T49" fmla="*/ 49 h 109"/>
                    <a:gd name="T50" fmla="*/ 144 w 144"/>
                    <a:gd name="T51" fmla="*/ 67 h 109"/>
                    <a:gd name="T52" fmla="*/ 141 w 144"/>
                    <a:gd name="T53" fmla="*/ 86 h 109"/>
                    <a:gd name="T54" fmla="*/ 133 w 144"/>
                    <a:gd name="T55" fmla="*/ 99 h 109"/>
                    <a:gd name="T56" fmla="*/ 120 w 144"/>
                    <a:gd name="T57" fmla="*/ 106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7 h 109"/>
                    <a:gd name="T82" fmla="*/ 21 w 144"/>
                    <a:gd name="T83" fmla="*/ 76 h 109"/>
                    <a:gd name="T84" fmla="*/ 30 w 144"/>
                    <a:gd name="T85" fmla="*/ 94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1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8"/>
                      </a:lnTo>
                      <a:lnTo>
                        <a:pt x="79" y="72"/>
                      </a:lnTo>
                      <a:lnTo>
                        <a:pt x="89" y="81"/>
                      </a:lnTo>
                      <a:lnTo>
                        <a:pt x="102" y="85"/>
                      </a:lnTo>
                      <a:lnTo>
                        <a:pt x="108" y="83"/>
                      </a:lnTo>
                      <a:lnTo>
                        <a:pt x="115" y="81"/>
                      </a:lnTo>
                      <a:lnTo>
                        <a:pt x="118" y="80"/>
                      </a:lnTo>
                      <a:lnTo>
                        <a:pt x="121" y="75"/>
                      </a:lnTo>
                      <a:lnTo>
                        <a:pt x="125" y="72"/>
                      </a:lnTo>
                      <a:lnTo>
                        <a:pt x="126" y="67"/>
                      </a:lnTo>
                      <a:lnTo>
                        <a:pt x="126" y="60"/>
                      </a:lnTo>
                      <a:lnTo>
                        <a:pt x="123" y="45"/>
                      </a:lnTo>
                      <a:lnTo>
                        <a:pt x="115" y="34"/>
                      </a:lnTo>
                      <a:lnTo>
                        <a:pt x="103" y="27"/>
                      </a:lnTo>
                      <a:lnTo>
                        <a:pt x="98" y="26"/>
                      </a:lnTo>
                      <a:lnTo>
                        <a:pt x="95" y="26"/>
                      </a:lnTo>
                      <a:lnTo>
                        <a:pt x="71" y="26"/>
                      </a:lnTo>
                      <a:close/>
                      <a:moveTo>
                        <a:pt x="141" y="0"/>
                      </a:moveTo>
                      <a:lnTo>
                        <a:pt x="141" y="22"/>
                      </a:lnTo>
                      <a:lnTo>
                        <a:pt x="125" y="24"/>
                      </a:lnTo>
                      <a:lnTo>
                        <a:pt x="125" y="24"/>
                      </a:lnTo>
                      <a:lnTo>
                        <a:pt x="134" y="34"/>
                      </a:lnTo>
                      <a:lnTo>
                        <a:pt x="141" y="49"/>
                      </a:lnTo>
                      <a:lnTo>
                        <a:pt x="144" y="67"/>
                      </a:lnTo>
                      <a:lnTo>
                        <a:pt x="141" y="86"/>
                      </a:lnTo>
                      <a:lnTo>
                        <a:pt x="133" y="99"/>
                      </a:lnTo>
                      <a:lnTo>
                        <a:pt x="120" y="106"/>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7"/>
                      </a:lnTo>
                      <a:lnTo>
                        <a:pt x="21" y="76"/>
                      </a:lnTo>
                      <a:lnTo>
                        <a:pt x="30" y="94"/>
                      </a:lnTo>
                      <a:lnTo>
                        <a:pt x="12" y="99"/>
                      </a:lnTo>
                      <a:lnTo>
                        <a:pt x="3" y="80"/>
                      </a:lnTo>
                      <a:lnTo>
                        <a:pt x="0" y="54"/>
                      </a:lnTo>
                      <a:lnTo>
                        <a:pt x="2" y="36"/>
                      </a:lnTo>
                      <a:lnTo>
                        <a:pt x="8" y="21"/>
                      </a:lnTo>
                      <a:lnTo>
                        <a:pt x="18" y="11"/>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8" name="Freeform 325"/>
                <p:cNvSpPr>
                  <a:spLocks/>
                </p:cNvSpPr>
                <p:nvPr/>
              </p:nvSpPr>
              <p:spPr bwMode="auto">
                <a:xfrm>
                  <a:off x="338138" y="3863975"/>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5 h 82"/>
                    <a:gd name="T10" fmla="*/ 152 w 175"/>
                    <a:gd name="T11" fmla="*/ 28 h 82"/>
                    <a:gd name="T12" fmla="*/ 156 w 175"/>
                    <a:gd name="T13" fmla="*/ 17 h 82"/>
                    <a:gd name="T14" fmla="*/ 154 w 175"/>
                    <a:gd name="T15" fmla="*/ 10 h 82"/>
                    <a:gd name="T16" fmla="*/ 154 w 175"/>
                    <a:gd name="T17" fmla="*/ 5 h 82"/>
                    <a:gd name="T18" fmla="*/ 152 w 175"/>
                    <a:gd name="T19" fmla="*/ 2 h 82"/>
                    <a:gd name="T20" fmla="*/ 172 w 175"/>
                    <a:gd name="T21" fmla="*/ 2 h 82"/>
                    <a:gd name="T22" fmla="*/ 174 w 175"/>
                    <a:gd name="T23" fmla="*/ 7 h 82"/>
                    <a:gd name="T24" fmla="*/ 175 w 175"/>
                    <a:gd name="T25" fmla="*/ 15 h 82"/>
                    <a:gd name="T26" fmla="*/ 175 w 175"/>
                    <a:gd name="T27" fmla="*/ 23 h 82"/>
                    <a:gd name="T28" fmla="*/ 174 w 175"/>
                    <a:gd name="T29" fmla="*/ 40 h 82"/>
                    <a:gd name="T30" fmla="*/ 165 w 175"/>
                    <a:gd name="T31" fmla="*/ 51 h 82"/>
                    <a:gd name="T32" fmla="*/ 151 w 175"/>
                    <a:gd name="T33" fmla="*/ 58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5"/>
                      </a:lnTo>
                      <a:lnTo>
                        <a:pt x="152" y="28"/>
                      </a:lnTo>
                      <a:lnTo>
                        <a:pt x="156" y="17"/>
                      </a:lnTo>
                      <a:lnTo>
                        <a:pt x="154" y="10"/>
                      </a:lnTo>
                      <a:lnTo>
                        <a:pt x="154" y="5"/>
                      </a:lnTo>
                      <a:lnTo>
                        <a:pt x="152" y="2"/>
                      </a:lnTo>
                      <a:lnTo>
                        <a:pt x="172" y="2"/>
                      </a:lnTo>
                      <a:lnTo>
                        <a:pt x="174" y="7"/>
                      </a:lnTo>
                      <a:lnTo>
                        <a:pt x="175" y="15"/>
                      </a:lnTo>
                      <a:lnTo>
                        <a:pt x="175" y="23"/>
                      </a:lnTo>
                      <a:lnTo>
                        <a:pt x="174" y="40"/>
                      </a:lnTo>
                      <a:lnTo>
                        <a:pt x="165" y="51"/>
                      </a:lnTo>
                      <a:lnTo>
                        <a:pt x="151" y="58"/>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29" name="Freeform 326"/>
                <p:cNvSpPr>
                  <a:spLocks noEditPoints="1"/>
                </p:cNvSpPr>
                <p:nvPr/>
              </p:nvSpPr>
              <p:spPr bwMode="auto">
                <a:xfrm>
                  <a:off x="320675" y="3830638"/>
                  <a:ext cx="152400" cy="25400"/>
                </a:xfrm>
                <a:custGeom>
                  <a:avLst/>
                  <a:gdLst>
                    <a:gd name="T0" fmla="*/ 55 w 193"/>
                    <a:gd name="T1" fmla="*/ 3 h 33"/>
                    <a:gd name="T2" fmla="*/ 193 w 193"/>
                    <a:gd name="T3" fmla="*/ 3 h 33"/>
                    <a:gd name="T4" fmla="*/ 193 w 193"/>
                    <a:gd name="T5" fmla="*/ 29 h 33"/>
                    <a:gd name="T6" fmla="*/ 55 w 193"/>
                    <a:gd name="T7" fmla="*/ 29 h 33"/>
                    <a:gd name="T8" fmla="*/ 55 w 193"/>
                    <a:gd name="T9" fmla="*/ 3 h 33"/>
                    <a:gd name="T10" fmla="*/ 16 w 193"/>
                    <a:gd name="T11" fmla="*/ 0 h 33"/>
                    <a:gd name="T12" fmla="*/ 21 w 193"/>
                    <a:gd name="T13" fmla="*/ 2 h 33"/>
                    <a:gd name="T14" fmla="*/ 26 w 193"/>
                    <a:gd name="T15" fmla="*/ 3 h 33"/>
                    <a:gd name="T16" fmla="*/ 29 w 193"/>
                    <a:gd name="T17" fmla="*/ 6 h 33"/>
                    <a:gd name="T18" fmla="*/ 31 w 193"/>
                    <a:gd name="T19" fmla="*/ 11 h 33"/>
                    <a:gd name="T20" fmla="*/ 31 w 193"/>
                    <a:gd name="T21" fmla="*/ 16 h 33"/>
                    <a:gd name="T22" fmla="*/ 31 w 193"/>
                    <a:gd name="T23" fmla="*/ 21 h 33"/>
                    <a:gd name="T24" fmla="*/ 29 w 193"/>
                    <a:gd name="T25" fmla="*/ 26 h 33"/>
                    <a:gd name="T26" fmla="*/ 26 w 193"/>
                    <a:gd name="T27" fmla="*/ 29 h 33"/>
                    <a:gd name="T28" fmla="*/ 21 w 193"/>
                    <a:gd name="T29" fmla="*/ 31 h 33"/>
                    <a:gd name="T30" fmla="*/ 16 w 193"/>
                    <a:gd name="T31" fmla="*/ 33 h 33"/>
                    <a:gd name="T32" fmla="*/ 11 w 193"/>
                    <a:gd name="T33" fmla="*/ 31 h 33"/>
                    <a:gd name="T34" fmla="*/ 6 w 193"/>
                    <a:gd name="T35" fmla="*/ 29 h 33"/>
                    <a:gd name="T36" fmla="*/ 3 w 193"/>
                    <a:gd name="T37" fmla="*/ 26 h 33"/>
                    <a:gd name="T38" fmla="*/ 1 w 193"/>
                    <a:gd name="T39" fmla="*/ 21 h 33"/>
                    <a:gd name="T40" fmla="*/ 0 w 193"/>
                    <a:gd name="T41" fmla="*/ 16 h 33"/>
                    <a:gd name="T42" fmla="*/ 1 w 193"/>
                    <a:gd name="T43" fmla="*/ 11 h 33"/>
                    <a:gd name="T44" fmla="*/ 3 w 193"/>
                    <a:gd name="T45" fmla="*/ 6 h 33"/>
                    <a:gd name="T46" fmla="*/ 6 w 193"/>
                    <a:gd name="T47" fmla="*/ 3 h 33"/>
                    <a:gd name="T48" fmla="*/ 11 w 193"/>
                    <a:gd name="T49" fmla="*/ 2 h 33"/>
                    <a:gd name="T50" fmla="*/ 16 w 193"/>
                    <a:gd name="T5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33">
                      <a:moveTo>
                        <a:pt x="55" y="3"/>
                      </a:moveTo>
                      <a:lnTo>
                        <a:pt x="193" y="3"/>
                      </a:lnTo>
                      <a:lnTo>
                        <a:pt x="193" y="29"/>
                      </a:lnTo>
                      <a:lnTo>
                        <a:pt x="55" y="29"/>
                      </a:lnTo>
                      <a:lnTo>
                        <a:pt x="55" y="3"/>
                      </a:lnTo>
                      <a:close/>
                      <a:moveTo>
                        <a:pt x="16" y="0"/>
                      </a:moveTo>
                      <a:lnTo>
                        <a:pt x="21" y="2"/>
                      </a:lnTo>
                      <a:lnTo>
                        <a:pt x="26" y="3"/>
                      </a:lnTo>
                      <a:lnTo>
                        <a:pt x="29" y="6"/>
                      </a:lnTo>
                      <a:lnTo>
                        <a:pt x="31" y="11"/>
                      </a:lnTo>
                      <a:lnTo>
                        <a:pt x="31" y="16"/>
                      </a:lnTo>
                      <a:lnTo>
                        <a:pt x="31" y="21"/>
                      </a:lnTo>
                      <a:lnTo>
                        <a:pt x="29" y="26"/>
                      </a:lnTo>
                      <a:lnTo>
                        <a:pt x="26" y="29"/>
                      </a:lnTo>
                      <a:lnTo>
                        <a:pt x="21" y="31"/>
                      </a:lnTo>
                      <a:lnTo>
                        <a:pt x="16" y="33"/>
                      </a:lnTo>
                      <a:lnTo>
                        <a:pt x="11" y="31"/>
                      </a:lnTo>
                      <a:lnTo>
                        <a:pt x="6" y="29"/>
                      </a:lnTo>
                      <a:lnTo>
                        <a:pt x="3" y="26"/>
                      </a:lnTo>
                      <a:lnTo>
                        <a:pt x="1" y="21"/>
                      </a:lnTo>
                      <a:lnTo>
                        <a:pt x="0" y="16"/>
                      </a:lnTo>
                      <a:lnTo>
                        <a:pt x="1" y="11"/>
                      </a:lnTo>
                      <a:lnTo>
                        <a:pt x="3" y="6"/>
                      </a:lnTo>
                      <a:lnTo>
                        <a:pt x="6"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0" name="Freeform 327"/>
                <p:cNvSpPr>
                  <a:spLocks noEditPoints="1"/>
                </p:cNvSpPr>
                <p:nvPr/>
              </p:nvSpPr>
              <p:spPr bwMode="auto">
                <a:xfrm>
                  <a:off x="361950" y="3703638"/>
                  <a:ext cx="114300" cy="107950"/>
                </a:xfrm>
                <a:custGeom>
                  <a:avLst/>
                  <a:gdLst>
                    <a:gd name="T0" fmla="*/ 72 w 144"/>
                    <a:gd name="T1" fmla="*/ 27 h 136"/>
                    <a:gd name="T2" fmla="*/ 58 w 144"/>
                    <a:gd name="T3" fmla="*/ 28 h 136"/>
                    <a:gd name="T4" fmla="*/ 43 w 144"/>
                    <a:gd name="T5" fmla="*/ 33 h 136"/>
                    <a:gd name="T6" fmla="*/ 31 w 144"/>
                    <a:gd name="T7" fmla="*/ 41 h 136"/>
                    <a:gd name="T8" fmla="*/ 23 w 144"/>
                    <a:gd name="T9" fmla="*/ 53 h 136"/>
                    <a:gd name="T10" fmla="*/ 20 w 144"/>
                    <a:gd name="T11" fmla="*/ 68 h 136"/>
                    <a:gd name="T12" fmla="*/ 21 w 144"/>
                    <a:gd name="T13" fmla="*/ 84 h 136"/>
                    <a:gd name="T14" fmla="*/ 30 w 144"/>
                    <a:gd name="T15" fmla="*/ 95 h 136"/>
                    <a:gd name="T16" fmla="*/ 43 w 144"/>
                    <a:gd name="T17" fmla="*/ 104 h 136"/>
                    <a:gd name="T18" fmla="*/ 58 w 144"/>
                    <a:gd name="T19" fmla="*/ 108 h 136"/>
                    <a:gd name="T20" fmla="*/ 72 w 144"/>
                    <a:gd name="T21" fmla="*/ 110 h 136"/>
                    <a:gd name="T22" fmla="*/ 94 w 144"/>
                    <a:gd name="T23" fmla="*/ 107 h 136"/>
                    <a:gd name="T24" fmla="*/ 110 w 144"/>
                    <a:gd name="T25" fmla="*/ 99 h 136"/>
                    <a:gd name="T26" fmla="*/ 121 w 144"/>
                    <a:gd name="T27" fmla="*/ 86 h 136"/>
                    <a:gd name="T28" fmla="*/ 126 w 144"/>
                    <a:gd name="T29" fmla="*/ 69 h 136"/>
                    <a:gd name="T30" fmla="*/ 121 w 144"/>
                    <a:gd name="T31" fmla="*/ 53 h 136"/>
                    <a:gd name="T32" fmla="*/ 110 w 144"/>
                    <a:gd name="T33" fmla="*/ 38 h 136"/>
                    <a:gd name="T34" fmla="*/ 94 w 144"/>
                    <a:gd name="T35" fmla="*/ 30 h 136"/>
                    <a:gd name="T36" fmla="*/ 72 w 144"/>
                    <a:gd name="T37" fmla="*/ 27 h 136"/>
                    <a:gd name="T38" fmla="*/ 71 w 144"/>
                    <a:gd name="T39" fmla="*/ 0 h 136"/>
                    <a:gd name="T40" fmla="*/ 95 w 144"/>
                    <a:gd name="T41" fmla="*/ 4 h 136"/>
                    <a:gd name="T42" fmla="*/ 113 w 144"/>
                    <a:gd name="T43" fmla="*/ 12 h 136"/>
                    <a:gd name="T44" fmla="*/ 128 w 144"/>
                    <a:gd name="T45" fmla="*/ 23 h 136"/>
                    <a:gd name="T46" fmla="*/ 138 w 144"/>
                    <a:gd name="T47" fmla="*/ 38 h 136"/>
                    <a:gd name="T48" fmla="*/ 143 w 144"/>
                    <a:gd name="T49" fmla="*/ 53 h 136"/>
                    <a:gd name="T50" fmla="*/ 144 w 144"/>
                    <a:gd name="T51" fmla="*/ 71 h 136"/>
                    <a:gd name="T52" fmla="*/ 141 w 144"/>
                    <a:gd name="T53" fmla="*/ 90 h 136"/>
                    <a:gd name="T54" fmla="*/ 133 w 144"/>
                    <a:gd name="T55" fmla="*/ 110 h 136"/>
                    <a:gd name="T56" fmla="*/ 118 w 144"/>
                    <a:gd name="T57" fmla="*/ 123 h 136"/>
                    <a:gd name="T58" fmla="*/ 98 w 144"/>
                    <a:gd name="T59" fmla="*/ 133 h 136"/>
                    <a:gd name="T60" fmla="*/ 74 w 144"/>
                    <a:gd name="T61" fmla="*/ 136 h 136"/>
                    <a:gd name="T62" fmla="*/ 48 w 144"/>
                    <a:gd name="T63" fmla="*/ 133 h 136"/>
                    <a:gd name="T64" fmla="*/ 28 w 144"/>
                    <a:gd name="T65" fmla="*/ 123 h 136"/>
                    <a:gd name="T66" fmla="*/ 13 w 144"/>
                    <a:gd name="T67" fmla="*/ 108 h 136"/>
                    <a:gd name="T68" fmla="*/ 3 w 144"/>
                    <a:gd name="T69" fmla="*/ 89 h 136"/>
                    <a:gd name="T70" fmla="*/ 0 w 144"/>
                    <a:gd name="T71" fmla="*/ 68 h 136"/>
                    <a:gd name="T72" fmla="*/ 3 w 144"/>
                    <a:gd name="T73" fmla="*/ 46 h 136"/>
                    <a:gd name="T74" fmla="*/ 13 w 144"/>
                    <a:gd name="T75" fmla="*/ 27 h 136"/>
                    <a:gd name="T76" fmla="*/ 28 w 144"/>
                    <a:gd name="T77" fmla="*/ 14 h 136"/>
                    <a:gd name="T78" fmla="*/ 48 w 144"/>
                    <a:gd name="T79" fmla="*/ 4 h 136"/>
                    <a:gd name="T80" fmla="*/ 71 w 144"/>
                    <a:gd name="T8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136">
                      <a:moveTo>
                        <a:pt x="72" y="27"/>
                      </a:moveTo>
                      <a:lnTo>
                        <a:pt x="58" y="28"/>
                      </a:lnTo>
                      <a:lnTo>
                        <a:pt x="43" y="33"/>
                      </a:lnTo>
                      <a:lnTo>
                        <a:pt x="31" y="41"/>
                      </a:lnTo>
                      <a:lnTo>
                        <a:pt x="23" y="53"/>
                      </a:lnTo>
                      <a:lnTo>
                        <a:pt x="20" y="68"/>
                      </a:lnTo>
                      <a:lnTo>
                        <a:pt x="21" y="84"/>
                      </a:lnTo>
                      <a:lnTo>
                        <a:pt x="30" y="95"/>
                      </a:lnTo>
                      <a:lnTo>
                        <a:pt x="43" y="104"/>
                      </a:lnTo>
                      <a:lnTo>
                        <a:pt x="58" y="108"/>
                      </a:lnTo>
                      <a:lnTo>
                        <a:pt x="72" y="110"/>
                      </a:lnTo>
                      <a:lnTo>
                        <a:pt x="94" y="107"/>
                      </a:lnTo>
                      <a:lnTo>
                        <a:pt x="110" y="99"/>
                      </a:lnTo>
                      <a:lnTo>
                        <a:pt x="121" y="86"/>
                      </a:lnTo>
                      <a:lnTo>
                        <a:pt x="126" y="69"/>
                      </a:lnTo>
                      <a:lnTo>
                        <a:pt x="121" y="53"/>
                      </a:lnTo>
                      <a:lnTo>
                        <a:pt x="110" y="38"/>
                      </a:lnTo>
                      <a:lnTo>
                        <a:pt x="94" y="30"/>
                      </a:lnTo>
                      <a:lnTo>
                        <a:pt x="72" y="27"/>
                      </a:lnTo>
                      <a:close/>
                      <a:moveTo>
                        <a:pt x="71" y="0"/>
                      </a:moveTo>
                      <a:lnTo>
                        <a:pt x="95" y="4"/>
                      </a:lnTo>
                      <a:lnTo>
                        <a:pt x="113" y="12"/>
                      </a:lnTo>
                      <a:lnTo>
                        <a:pt x="128" y="23"/>
                      </a:lnTo>
                      <a:lnTo>
                        <a:pt x="138" y="38"/>
                      </a:lnTo>
                      <a:lnTo>
                        <a:pt x="143" y="53"/>
                      </a:lnTo>
                      <a:lnTo>
                        <a:pt x="144" y="71"/>
                      </a:lnTo>
                      <a:lnTo>
                        <a:pt x="141" y="90"/>
                      </a:lnTo>
                      <a:lnTo>
                        <a:pt x="133" y="110"/>
                      </a:lnTo>
                      <a:lnTo>
                        <a:pt x="118" y="123"/>
                      </a:lnTo>
                      <a:lnTo>
                        <a:pt x="98" y="133"/>
                      </a:lnTo>
                      <a:lnTo>
                        <a:pt x="74" y="136"/>
                      </a:lnTo>
                      <a:lnTo>
                        <a:pt x="48" y="133"/>
                      </a:lnTo>
                      <a:lnTo>
                        <a:pt x="28" y="123"/>
                      </a:lnTo>
                      <a:lnTo>
                        <a:pt x="13" y="108"/>
                      </a:lnTo>
                      <a:lnTo>
                        <a:pt x="3" y="89"/>
                      </a:lnTo>
                      <a:lnTo>
                        <a:pt x="0" y="68"/>
                      </a:lnTo>
                      <a:lnTo>
                        <a:pt x="3" y="46"/>
                      </a:lnTo>
                      <a:lnTo>
                        <a:pt x="13" y="27"/>
                      </a:lnTo>
                      <a:lnTo>
                        <a:pt x="28" y="14"/>
                      </a:lnTo>
                      <a:lnTo>
                        <a:pt x="48" y="4"/>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1" name="Freeform 328"/>
                <p:cNvSpPr>
                  <a:spLocks/>
                </p:cNvSpPr>
                <p:nvPr/>
              </p:nvSpPr>
              <p:spPr bwMode="auto">
                <a:xfrm>
                  <a:off x="361950" y="3582988"/>
                  <a:ext cx="111125" cy="93662"/>
                </a:xfrm>
                <a:custGeom>
                  <a:avLst/>
                  <a:gdLst>
                    <a:gd name="T0" fmla="*/ 59 w 141"/>
                    <a:gd name="T1" fmla="*/ 0 h 118"/>
                    <a:gd name="T2" fmla="*/ 141 w 141"/>
                    <a:gd name="T3" fmla="*/ 0 h 118"/>
                    <a:gd name="T4" fmla="*/ 141 w 141"/>
                    <a:gd name="T5" fmla="*/ 24 h 118"/>
                    <a:gd name="T6" fmla="*/ 62 w 141"/>
                    <a:gd name="T7" fmla="*/ 24 h 118"/>
                    <a:gd name="T8" fmla="*/ 46 w 141"/>
                    <a:gd name="T9" fmla="*/ 26 h 118"/>
                    <a:gd name="T10" fmla="*/ 33 w 141"/>
                    <a:gd name="T11" fmla="*/ 31 h 118"/>
                    <a:gd name="T12" fmla="*/ 25 w 141"/>
                    <a:gd name="T13" fmla="*/ 42 h 118"/>
                    <a:gd name="T14" fmla="*/ 21 w 141"/>
                    <a:gd name="T15" fmla="*/ 57 h 118"/>
                    <a:gd name="T16" fmla="*/ 25 w 141"/>
                    <a:gd name="T17" fmla="*/ 72 h 118"/>
                    <a:gd name="T18" fmla="*/ 33 w 141"/>
                    <a:gd name="T19" fmla="*/ 83 h 118"/>
                    <a:gd name="T20" fmla="*/ 46 w 141"/>
                    <a:gd name="T21" fmla="*/ 90 h 118"/>
                    <a:gd name="T22" fmla="*/ 53 w 141"/>
                    <a:gd name="T23" fmla="*/ 91 h 118"/>
                    <a:gd name="T24" fmla="*/ 58 w 141"/>
                    <a:gd name="T25" fmla="*/ 91 h 118"/>
                    <a:gd name="T26" fmla="*/ 141 w 141"/>
                    <a:gd name="T27" fmla="*/ 91 h 118"/>
                    <a:gd name="T28" fmla="*/ 141 w 141"/>
                    <a:gd name="T29" fmla="*/ 118 h 118"/>
                    <a:gd name="T30" fmla="*/ 41 w 141"/>
                    <a:gd name="T31" fmla="*/ 118 h 118"/>
                    <a:gd name="T32" fmla="*/ 20 w 141"/>
                    <a:gd name="T33" fmla="*/ 118 h 118"/>
                    <a:gd name="T34" fmla="*/ 3 w 141"/>
                    <a:gd name="T35" fmla="*/ 118 h 118"/>
                    <a:gd name="T36" fmla="*/ 3 w 141"/>
                    <a:gd name="T37" fmla="*/ 96 h 118"/>
                    <a:gd name="T38" fmla="*/ 26 w 141"/>
                    <a:gd name="T39" fmla="*/ 95 h 118"/>
                    <a:gd name="T40" fmla="*/ 26 w 141"/>
                    <a:gd name="T41" fmla="*/ 95 h 118"/>
                    <a:gd name="T42" fmla="*/ 17 w 141"/>
                    <a:gd name="T43" fmla="*/ 87 h 118"/>
                    <a:gd name="T44" fmla="*/ 8 w 141"/>
                    <a:gd name="T45" fmla="*/ 77 h 118"/>
                    <a:gd name="T46" fmla="*/ 2 w 141"/>
                    <a:gd name="T47" fmla="*/ 64 h 118"/>
                    <a:gd name="T48" fmla="*/ 0 w 141"/>
                    <a:gd name="T49" fmla="*/ 49 h 118"/>
                    <a:gd name="T50" fmla="*/ 2 w 141"/>
                    <a:gd name="T51" fmla="*/ 37 h 118"/>
                    <a:gd name="T52" fmla="*/ 5 w 141"/>
                    <a:gd name="T53" fmla="*/ 28 h 118"/>
                    <a:gd name="T54" fmla="*/ 12 w 141"/>
                    <a:gd name="T55" fmla="*/ 16 h 118"/>
                    <a:gd name="T56" fmla="*/ 23 w 141"/>
                    <a:gd name="T57" fmla="*/ 8 h 118"/>
                    <a:gd name="T58" fmla="*/ 38 w 141"/>
                    <a:gd name="T59" fmla="*/ 1 h 118"/>
                    <a:gd name="T60" fmla="*/ 59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59" y="0"/>
                      </a:moveTo>
                      <a:lnTo>
                        <a:pt x="141" y="0"/>
                      </a:lnTo>
                      <a:lnTo>
                        <a:pt x="141" y="24"/>
                      </a:lnTo>
                      <a:lnTo>
                        <a:pt x="62" y="24"/>
                      </a:lnTo>
                      <a:lnTo>
                        <a:pt x="46" y="26"/>
                      </a:lnTo>
                      <a:lnTo>
                        <a:pt x="33" y="31"/>
                      </a:lnTo>
                      <a:lnTo>
                        <a:pt x="25" y="42"/>
                      </a:lnTo>
                      <a:lnTo>
                        <a:pt x="21" y="57"/>
                      </a:lnTo>
                      <a:lnTo>
                        <a:pt x="25" y="72"/>
                      </a:lnTo>
                      <a:lnTo>
                        <a:pt x="33" y="83"/>
                      </a:lnTo>
                      <a:lnTo>
                        <a:pt x="46" y="90"/>
                      </a:lnTo>
                      <a:lnTo>
                        <a:pt x="53" y="91"/>
                      </a:lnTo>
                      <a:lnTo>
                        <a:pt x="58" y="91"/>
                      </a:lnTo>
                      <a:lnTo>
                        <a:pt x="141" y="91"/>
                      </a:lnTo>
                      <a:lnTo>
                        <a:pt x="141" y="118"/>
                      </a:lnTo>
                      <a:lnTo>
                        <a:pt x="41" y="118"/>
                      </a:lnTo>
                      <a:lnTo>
                        <a:pt x="20" y="118"/>
                      </a:lnTo>
                      <a:lnTo>
                        <a:pt x="3" y="118"/>
                      </a:lnTo>
                      <a:lnTo>
                        <a:pt x="3" y="96"/>
                      </a:lnTo>
                      <a:lnTo>
                        <a:pt x="26" y="95"/>
                      </a:lnTo>
                      <a:lnTo>
                        <a:pt x="26" y="95"/>
                      </a:lnTo>
                      <a:lnTo>
                        <a:pt x="17" y="87"/>
                      </a:lnTo>
                      <a:lnTo>
                        <a:pt x="8" y="77"/>
                      </a:lnTo>
                      <a:lnTo>
                        <a:pt x="2" y="64"/>
                      </a:lnTo>
                      <a:lnTo>
                        <a:pt x="0" y="49"/>
                      </a:lnTo>
                      <a:lnTo>
                        <a:pt x="2" y="37"/>
                      </a:lnTo>
                      <a:lnTo>
                        <a:pt x="5" y="28"/>
                      </a:lnTo>
                      <a:lnTo>
                        <a:pt x="12" y="16"/>
                      </a:lnTo>
                      <a:lnTo>
                        <a:pt x="23" y="8"/>
                      </a:lnTo>
                      <a:lnTo>
                        <a:pt x="38"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2" name="Freeform 329"/>
                <p:cNvSpPr>
                  <a:spLocks/>
                </p:cNvSpPr>
                <p:nvPr/>
              </p:nvSpPr>
              <p:spPr bwMode="auto">
                <a:xfrm>
                  <a:off x="317500" y="3489325"/>
                  <a:ext cx="165100" cy="77787"/>
                </a:xfrm>
                <a:custGeom>
                  <a:avLst/>
                  <a:gdLst>
                    <a:gd name="T0" fmla="*/ 0 w 207"/>
                    <a:gd name="T1" fmla="*/ 0 h 99"/>
                    <a:gd name="T2" fmla="*/ 207 w 207"/>
                    <a:gd name="T3" fmla="*/ 81 h 99"/>
                    <a:gd name="T4" fmla="*/ 207 w 207"/>
                    <a:gd name="T5" fmla="*/ 99 h 99"/>
                    <a:gd name="T6" fmla="*/ 0 w 207"/>
                    <a:gd name="T7" fmla="*/ 20 h 99"/>
                    <a:gd name="T8" fmla="*/ 0 w 207"/>
                    <a:gd name="T9" fmla="*/ 0 h 99"/>
                  </a:gdLst>
                  <a:ahLst/>
                  <a:cxnLst>
                    <a:cxn ang="0">
                      <a:pos x="T0" y="T1"/>
                    </a:cxn>
                    <a:cxn ang="0">
                      <a:pos x="T2" y="T3"/>
                    </a:cxn>
                    <a:cxn ang="0">
                      <a:pos x="T4" y="T5"/>
                    </a:cxn>
                    <a:cxn ang="0">
                      <a:pos x="T6" y="T7"/>
                    </a:cxn>
                    <a:cxn ang="0">
                      <a:pos x="T8" y="T9"/>
                    </a:cxn>
                  </a:cxnLst>
                  <a:rect l="0" t="0" r="r" b="b"/>
                  <a:pathLst>
                    <a:path w="207" h="99">
                      <a:moveTo>
                        <a:pt x="0" y="0"/>
                      </a:moveTo>
                      <a:lnTo>
                        <a:pt x="207" y="81"/>
                      </a:lnTo>
                      <a:lnTo>
                        <a:pt x="207" y="99"/>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3" name="Freeform 330"/>
                <p:cNvSpPr>
                  <a:spLocks/>
                </p:cNvSpPr>
                <p:nvPr/>
              </p:nvSpPr>
              <p:spPr bwMode="auto">
                <a:xfrm>
                  <a:off x="319088" y="3402013"/>
                  <a:ext cx="157162" cy="92075"/>
                </a:xfrm>
                <a:custGeom>
                  <a:avLst/>
                  <a:gdLst>
                    <a:gd name="T0" fmla="*/ 143 w 198"/>
                    <a:gd name="T1" fmla="*/ 0 h 116"/>
                    <a:gd name="T2" fmla="*/ 161 w 198"/>
                    <a:gd name="T3" fmla="*/ 3 h 116"/>
                    <a:gd name="T4" fmla="*/ 175 w 198"/>
                    <a:gd name="T5" fmla="*/ 11 h 116"/>
                    <a:gd name="T6" fmla="*/ 188 w 198"/>
                    <a:gd name="T7" fmla="*/ 24 h 116"/>
                    <a:gd name="T8" fmla="*/ 195 w 198"/>
                    <a:gd name="T9" fmla="*/ 42 h 116"/>
                    <a:gd name="T10" fmla="*/ 198 w 198"/>
                    <a:gd name="T11" fmla="*/ 67 h 116"/>
                    <a:gd name="T12" fmla="*/ 197 w 198"/>
                    <a:gd name="T13" fmla="*/ 86 h 116"/>
                    <a:gd name="T14" fmla="*/ 192 w 198"/>
                    <a:gd name="T15" fmla="*/ 103 h 116"/>
                    <a:gd name="T16" fmla="*/ 187 w 198"/>
                    <a:gd name="T17" fmla="*/ 116 h 116"/>
                    <a:gd name="T18" fmla="*/ 166 w 198"/>
                    <a:gd name="T19" fmla="*/ 109 h 116"/>
                    <a:gd name="T20" fmla="*/ 174 w 198"/>
                    <a:gd name="T21" fmla="*/ 90 h 116"/>
                    <a:gd name="T22" fmla="*/ 179 w 198"/>
                    <a:gd name="T23" fmla="*/ 65 h 116"/>
                    <a:gd name="T24" fmla="*/ 175 w 198"/>
                    <a:gd name="T25" fmla="*/ 49 h 116"/>
                    <a:gd name="T26" fmla="*/ 169 w 198"/>
                    <a:gd name="T27" fmla="*/ 36 h 116"/>
                    <a:gd name="T28" fmla="*/ 159 w 198"/>
                    <a:gd name="T29" fmla="*/ 27 h 116"/>
                    <a:gd name="T30" fmla="*/ 144 w 198"/>
                    <a:gd name="T31" fmla="*/ 26 h 116"/>
                    <a:gd name="T32" fmla="*/ 130 w 198"/>
                    <a:gd name="T33" fmla="*/ 29 h 116"/>
                    <a:gd name="T34" fmla="*/ 116 w 198"/>
                    <a:gd name="T35" fmla="*/ 41 h 116"/>
                    <a:gd name="T36" fmla="*/ 107 w 198"/>
                    <a:gd name="T37" fmla="*/ 62 h 116"/>
                    <a:gd name="T38" fmla="*/ 97 w 198"/>
                    <a:gd name="T39" fmla="*/ 83 h 116"/>
                    <a:gd name="T40" fmla="*/ 85 w 198"/>
                    <a:gd name="T41" fmla="*/ 99 h 116"/>
                    <a:gd name="T42" fmla="*/ 71 w 198"/>
                    <a:gd name="T43" fmla="*/ 109 h 116"/>
                    <a:gd name="T44" fmla="*/ 53 w 198"/>
                    <a:gd name="T45" fmla="*/ 113 h 116"/>
                    <a:gd name="T46" fmla="*/ 31 w 198"/>
                    <a:gd name="T47" fmla="*/ 108 h 116"/>
                    <a:gd name="T48" fmla="*/ 15 w 198"/>
                    <a:gd name="T49" fmla="*/ 95 h 116"/>
                    <a:gd name="T50" fmla="*/ 3 w 198"/>
                    <a:gd name="T51" fmla="*/ 75 h 116"/>
                    <a:gd name="T52" fmla="*/ 0 w 198"/>
                    <a:gd name="T53" fmla="*/ 50 h 116"/>
                    <a:gd name="T54" fmla="*/ 0 w 198"/>
                    <a:gd name="T55" fmla="*/ 32 h 116"/>
                    <a:gd name="T56" fmla="*/ 5 w 198"/>
                    <a:gd name="T57" fmla="*/ 18 h 116"/>
                    <a:gd name="T58" fmla="*/ 8 w 198"/>
                    <a:gd name="T59" fmla="*/ 8 h 116"/>
                    <a:gd name="T60" fmla="*/ 30 w 198"/>
                    <a:gd name="T61" fmla="*/ 14 h 116"/>
                    <a:gd name="T62" fmla="*/ 25 w 198"/>
                    <a:gd name="T63" fmla="*/ 22 h 116"/>
                    <a:gd name="T64" fmla="*/ 21 w 198"/>
                    <a:gd name="T65" fmla="*/ 36 h 116"/>
                    <a:gd name="T66" fmla="*/ 20 w 198"/>
                    <a:gd name="T67" fmla="*/ 50 h 116"/>
                    <a:gd name="T68" fmla="*/ 23 w 198"/>
                    <a:gd name="T69" fmla="*/ 68 h 116"/>
                    <a:gd name="T70" fmla="*/ 30 w 198"/>
                    <a:gd name="T71" fmla="*/ 78 h 116"/>
                    <a:gd name="T72" fmla="*/ 39 w 198"/>
                    <a:gd name="T73" fmla="*/ 85 h 116"/>
                    <a:gd name="T74" fmla="*/ 49 w 198"/>
                    <a:gd name="T75" fmla="*/ 86 h 116"/>
                    <a:gd name="T76" fmla="*/ 61 w 198"/>
                    <a:gd name="T77" fmla="*/ 85 h 116"/>
                    <a:gd name="T78" fmla="*/ 71 w 198"/>
                    <a:gd name="T79" fmla="*/ 78 h 116"/>
                    <a:gd name="T80" fmla="*/ 79 w 198"/>
                    <a:gd name="T81" fmla="*/ 67 h 116"/>
                    <a:gd name="T82" fmla="*/ 87 w 198"/>
                    <a:gd name="T83" fmla="*/ 49 h 116"/>
                    <a:gd name="T84" fmla="*/ 97 w 198"/>
                    <a:gd name="T85" fmla="*/ 27 h 116"/>
                    <a:gd name="T86" fmla="*/ 108 w 198"/>
                    <a:gd name="T87" fmla="*/ 13 h 116"/>
                    <a:gd name="T88" fmla="*/ 125 w 198"/>
                    <a:gd name="T89" fmla="*/ 3 h 116"/>
                    <a:gd name="T90" fmla="*/ 143 w 198"/>
                    <a:gd name="T9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16">
                      <a:moveTo>
                        <a:pt x="143" y="0"/>
                      </a:moveTo>
                      <a:lnTo>
                        <a:pt x="161" y="3"/>
                      </a:lnTo>
                      <a:lnTo>
                        <a:pt x="175" y="11"/>
                      </a:lnTo>
                      <a:lnTo>
                        <a:pt x="188" y="24"/>
                      </a:lnTo>
                      <a:lnTo>
                        <a:pt x="195" y="42"/>
                      </a:lnTo>
                      <a:lnTo>
                        <a:pt x="198" y="67"/>
                      </a:lnTo>
                      <a:lnTo>
                        <a:pt x="197" y="86"/>
                      </a:lnTo>
                      <a:lnTo>
                        <a:pt x="192" y="103"/>
                      </a:lnTo>
                      <a:lnTo>
                        <a:pt x="187" y="116"/>
                      </a:lnTo>
                      <a:lnTo>
                        <a:pt x="166" y="109"/>
                      </a:lnTo>
                      <a:lnTo>
                        <a:pt x="174" y="90"/>
                      </a:lnTo>
                      <a:lnTo>
                        <a:pt x="179" y="65"/>
                      </a:lnTo>
                      <a:lnTo>
                        <a:pt x="175" y="49"/>
                      </a:lnTo>
                      <a:lnTo>
                        <a:pt x="169" y="36"/>
                      </a:lnTo>
                      <a:lnTo>
                        <a:pt x="159" y="27"/>
                      </a:lnTo>
                      <a:lnTo>
                        <a:pt x="144" y="26"/>
                      </a:lnTo>
                      <a:lnTo>
                        <a:pt x="130" y="29"/>
                      </a:lnTo>
                      <a:lnTo>
                        <a:pt x="116" y="41"/>
                      </a:lnTo>
                      <a:lnTo>
                        <a:pt x="107" y="62"/>
                      </a:lnTo>
                      <a:lnTo>
                        <a:pt x="97" y="83"/>
                      </a:lnTo>
                      <a:lnTo>
                        <a:pt x="85" y="99"/>
                      </a:lnTo>
                      <a:lnTo>
                        <a:pt x="71" y="109"/>
                      </a:lnTo>
                      <a:lnTo>
                        <a:pt x="53" y="113"/>
                      </a:lnTo>
                      <a:lnTo>
                        <a:pt x="31" y="108"/>
                      </a:lnTo>
                      <a:lnTo>
                        <a:pt x="15" y="95"/>
                      </a:lnTo>
                      <a:lnTo>
                        <a:pt x="3" y="75"/>
                      </a:lnTo>
                      <a:lnTo>
                        <a:pt x="0" y="50"/>
                      </a:lnTo>
                      <a:lnTo>
                        <a:pt x="0" y="32"/>
                      </a:lnTo>
                      <a:lnTo>
                        <a:pt x="5" y="18"/>
                      </a:lnTo>
                      <a:lnTo>
                        <a:pt x="8" y="8"/>
                      </a:lnTo>
                      <a:lnTo>
                        <a:pt x="30" y="14"/>
                      </a:lnTo>
                      <a:lnTo>
                        <a:pt x="25" y="22"/>
                      </a:lnTo>
                      <a:lnTo>
                        <a:pt x="21" y="36"/>
                      </a:lnTo>
                      <a:lnTo>
                        <a:pt x="20" y="50"/>
                      </a:lnTo>
                      <a:lnTo>
                        <a:pt x="23" y="68"/>
                      </a:lnTo>
                      <a:lnTo>
                        <a:pt x="30" y="78"/>
                      </a:lnTo>
                      <a:lnTo>
                        <a:pt x="39" y="85"/>
                      </a:lnTo>
                      <a:lnTo>
                        <a:pt x="49" y="86"/>
                      </a:lnTo>
                      <a:lnTo>
                        <a:pt x="61" y="85"/>
                      </a:lnTo>
                      <a:lnTo>
                        <a:pt x="71" y="78"/>
                      </a:lnTo>
                      <a:lnTo>
                        <a:pt x="79" y="67"/>
                      </a:lnTo>
                      <a:lnTo>
                        <a:pt x="87" y="49"/>
                      </a:lnTo>
                      <a:lnTo>
                        <a:pt x="97" y="27"/>
                      </a:lnTo>
                      <a:lnTo>
                        <a:pt x="108" y="13"/>
                      </a:lnTo>
                      <a:lnTo>
                        <a:pt x="125" y="3"/>
                      </a:lnTo>
                      <a:lnTo>
                        <a:pt x="1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4" name="Freeform 331"/>
                <p:cNvSpPr>
                  <a:spLocks/>
                </p:cNvSpPr>
                <p:nvPr/>
              </p:nvSpPr>
              <p:spPr bwMode="auto">
                <a:xfrm>
                  <a:off x="338138" y="3282950"/>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6 h 81"/>
                    <a:gd name="T14" fmla="*/ 154 w 175"/>
                    <a:gd name="T15" fmla="*/ 9 h 81"/>
                    <a:gd name="T16" fmla="*/ 154 w 175"/>
                    <a:gd name="T17" fmla="*/ 6 h 81"/>
                    <a:gd name="T18" fmla="*/ 152 w 175"/>
                    <a:gd name="T19" fmla="*/ 1 h 81"/>
                    <a:gd name="T20" fmla="*/ 172 w 175"/>
                    <a:gd name="T21" fmla="*/ 1 h 81"/>
                    <a:gd name="T22" fmla="*/ 174 w 175"/>
                    <a:gd name="T23" fmla="*/ 6 h 81"/>
                    <a:gd name="T24" fmla="*/ 175 w 175"/>
                    <a:gd name="T25" fmla="*/ 14 h 81"/>
                    <a:gd name="T26" fmla="*/ 175 w 175"/>
                    <a:gd name="T27" fmla="*/ 23 h 81"/>
                    <a:gd name="T28" fmla="*/ 174 w 175"/>
                    <a:gd name="T29" fmla="*/ 39 h 81"/>
                    <a:gd name="T30" fmla="*/ 165 w 175"/>
                    <a:gd name="T31" fmla="*/ 50 h 81"/>
                    <a:gd name="T32" fmla="*/ 151 w 175"/>
                    <a:gd name="T33" fmla="*/ 57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6"/>
                      </a:lnTo>
                      <a:lnTo>
                        <a:pt x="154" y="9"/>
                      </a:lnTo>
                      <a:lnTo>
                        <a:pt x="154" y="6"/>
                      </a:lnTo>
                      <a:lnTo>
                        <a:pt x="152" y="1"/>
                      </a:lnTo>
                      <a:lnTo>
                        <a:pt x="172" y="1"/>
                      </a:lnTo>
                      <a:lnTo>
                        <a:pt x="174" y="6"/>
                      </a:lnTo>
                      <a:lnTo>
                        <a:pt x="175" y="14"/>
                      </a:lnTo>
                      <a:lnTo>
                        <a:pt x="175" y="23"/>
                      </a:lnTo>
                      <a:lnTo>
                        <a:pt x="174" y="39"/>
                      </a:lnTo>
                      <a:lnTo>
                        <a:pt x="165" y="50"/>
                      </a:lnTo>
                      <a:lnTo>
                        <a:pt x="151" y="57"/>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5" name="Freeform 332"/>
                <p:cNvSpPr>
                  <a:spLocks noEditPoints="1"/>
                </p:cNvSpPr>
                <p:nvPr/>
              </p:nvSpPr>
              <p:spPr bwMode="auto">
                <a:xfrm>
                  <a:off x="361950" y="3194050"/>
                  <a:ext cx="114300" cy="87312"/>
                </a:xfrm>
                <a:custGeom>
                  <a:avLst/>
                  <a:gdLst>
                    <a:gd name="T0" fmla="*/ 71 w 144"/>
                    <a:gd name="T1" fmla="*/ 26 h 109"/>
                    <a:gd name="T2" fmla="*/ 71 w 144"/>
                    <a:gd name="T3" fmla="*/ 42 h 109"/>
                    <a:gd name="T4" fmla="*/ 74 w 144"/>
                    <a:gd name="T5" fmla="*/ 59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2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3 h 109"/>
                    <a:gd name="T42" fmla="*/ 125 w 144"/>
                    <a:gd name="T43" fmla="*/ 24 h 109"/>
                    <a:gd name="T44" fmla="*/ 125 w 144"/>
                    <a:gd name="T45" fmla="*/ 26 h 109"/>
                    <a:gd name="T46" fmla="*/ 134 w 144"/>
                    <a:gd name="T47" fmla="*/ 36 h 109"/>
                    <a:gd name="T48" fmla="*/ 141 w 144"/>
                    <a:gd name="T49" fmla="*/ 49 h 109"/>
                    <a:gd name="T50" fmla="*/ 144 w 144"/>
                    <a:gd name="T51" fmla="*/ 67 h 109"/>
                    <a:gd name="T52" fmla="*/ 141 w 144"/>
                    <a:gd name="T53" fmla="*/ 86 h 109"/>
                    <a:gd name="T54" fmla="*/ 133 w 144"/>
                    <a:gd name="T55" fmla="*/ 99 h 109"/>
                    <a:gd name="T56" fmla="*/ 120 w 144"/>
                    <a:gd name="T57" fmla="*/ 108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9 h 109"/>
                    <a:gd name="T82" fmla="*/ 21 w 144"/>
                    <a:gd name="T83" fmla="*/ 78 h 109"/>
                    <a:gd name="T84" fmla="*/ 30 w 144"/>
                    <a:gd name="T85" fmla="*/ 95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3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9"/>
                      </a:lnTo>
                      <a:lnTo>
                        <a:pt x="79" y="72"/>
                      </a:lnTo>
                      <a:lnTo>
                        <a:pt x="89" y="81"/>
                      </a:lnTo>
                      <a:lnTo>
                        <a:pt x="102" y="85"/>
                      </a:lnTo>
                      <a:lnTo>
                        <a:pt x="108" y="83"/>
                      </a:lnTo>
                      <a:lnTo>
                        <a:pt x="115" y="81"/>
                      </a:lnTo>
                      <a:lnTo>
                        <a:pt x="118" y="80"/>
                      </a:lnTo>
                      <a:lnTo>
                        <a:pt x="121" y="75"/>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3"/>
                      </a:lnTo>
                      <a:lnTo>
                        <a:pt x="125" y="24"/>
                      </a:lnTo>
                      <a:lnTo>
                        <a:pt x="125" y="26"/>
                      </a:lnTo>
                      <a:lnTo>
                        <a:pt x="134" y="36"/>
                      </a:lnTo>
                      <a:lnTo>
                        <a:pt x="141" y="49"/>
                      </a:lnTo>
                      <a:lnTo>
                        <a:pt x="144" y="67"/>
                      </a:lnTo>
                      <a:lnTo>
                        <a:pt x="141" y="86"/>
                      </a:lnTo>
                      <a:lnTo>
                        <a:pt x="133" y="99"/>
                      </a:lnTo>
                      <a:lnTo>
                        <a:pt x="120" y="108"/>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9"/>
                      </a:lnTo>
                      <a:lnTo>
                        <a:pt x="21" y="78"/>
                      </a:lnTo>
                      <a:lnTo>
                        <a:pt x="30" y="95"/>
                      </a:lnTo>
                      <a:lnTo>
                        <a:pt x="12" y="99"/>
                      </a:lnTo>
                      <a:lnTo>
                        <a:pt x="3" y="80"/>
                      </a:lnTo>
                      <a:lnTo>
                        <a:pt x="0" y="54"/>
                      </a:lnTo>
                      <a:lnTo>
                        <a:pt x="2" y="36"/>
                      </a:lnTo>
                      <a:lnTo>
                        <a:pt x="8" y="21"/>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6" name="Freeform 333"/>
                <p:cNvSpPr>
                  <a:spLocks/>
                </p:cNvSpPr>
                <p:nvPr/>
              </p:nvSpPr>
              <p:spPr bwMode="auto">
                <a:xfrm>
                  <a:off x="338138" y="3094038"/>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8 h 81"/>
                    <a:gd name="T14" fmla="*/ 154 w 175"/>
                    <a:gd name="T15" fmla="*/ 11 h 81"/>
                    <a:gd name="T16" fmla="*/ 154 w 175"/>
                    <a:gd name="T17" fmla="*/ 6 h 81"/>
                    <a:gd name="T18" fmla="*/ 152 w 175"/>
                    <a:gd name="T19" fmla="*/ 3 h 81"/>
                    <a:gd name="T20" fmla="*/ 172 w 175"/>
                    <a:gd name="T21" fmla="*/ 1 h 81"/>
                    <a:gd name="T22" fmla="*/ 174 w 175"/>
                    <a:gd name="T23" fmla="*/ 6 h 81"/>
                    <a:gd name="T24" fmla="*/ 175 w 175"/>
                    <a:gd name="T25" fmla="*/ 14 h 81"/>
                    <a:gd name="T26" fmla="*/ 175 w 175"/>
                    <a:gd name="T27" fmla="*/ 24 h 81"/>
                    <a:gd name="T28" fmla="*/ 174 w 175"/>
                    <a:gd name="T29" fmla="*/ 39 h 81"/>
                    <a:gd name="T30" fmla="*/ 165 w 175"/>
                    <a:gd name="T31" fmla="*/ 50 h 81"/>
                    <a:gd name="T32" fmla="*/ 151 w 175"/>
                    <a:gd name="T33" fmla="*/ 58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8"/>
                      </a:lnTo>
                      <a:lnTo>
                        <a:pt x="154" y="11"/>
                      </a:lnTo>
                      <a:lnTo>
                        <a:pt x="154" y="6"/>
                      </a:lnTo>
                      <a:lnTo>
                        <a:pt x="152" y="3"/>
                      </a:lnTo>
                      <a:lnTo>
                        <a:pt x="172" y="1"/>
                      </a:lnTo>
                      <a:lnTo>
                        <a:pt x="174" y="6"/>
                      </a:lnTo>
                      <a:lnTo>
                        <a:pt x="175" y="14"/>
                      </a:lnTo>
                      <a:lnTo>
                        <a:pt x="175" y="24"/>
                      </a:lnTo>
                      <a:lnTo>
                        <a:pt x="174" y="39"/>
                      </a:lnTo>
                      <a:lnTo>
                        <a:pt x="165" y="50"/>
                      </a:lnTo>
                      <a:lnTo>
                        <a:pt x="151" y="58"/>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7" name="Freeform 334"/>
                <p:cNvSpPr>
                  <a:spLocks noEditPoints="1"/>
                </p:cNvSpPr>
                <p:nvPr/>
              </p:nvSpPr>
              <p:spPr bwMode="auto">
                <a:xfrm>
                  <a:off x="361950" y="2994025"/>
                  <a:ext cx="114300" cy="96837"/>
                </a:xfrm>
                <a:custGeom>
                  <a:avLst/>
                  <a:gdLst>
                    <a:gd name="T0" fmla="*/ 59 w 144"/>
                    <a:gd name="T1" fmla="*/ 25 h 123"/>
                    <a:gd name="T2" fmla="*/ 49 w 144"/>
                    <a:gd name="T3" fmla="*/ 27 h 123"/>
                    <a:gd name="T4" fmla="*/ 38 w 144"/>
                    <a:gd name="T5" fmla="*/ 30 h 123"/>
                    <a:gd name="T6" fmla="*/ 28 w 144"/>
                    <a:gd name="T7" fmla="*/ 36 h 123"/>
                    <a:gd name="T8" fmla="*/ 21 w 144"/>
                    <a:gd name="T9" fmla="*/ 46 h 123"/>
                    <a:gd name="T10" fmla="*/ 18 w 144"/>
                    <a:gd name="T11" fmla="*/ 61 h 123"/>
                    <a:gd name="T12" fmla="*/ 21 w 144"/>
                    <a:gd name="T13" fmla="*/ 74 h 123"/>
                    <a:gd name="T14" fmla="*/ 28 w 144"/>
                    <a:gd name="T15" fmla="*/ 84 h 123"/>
                    <a:gd name="T16" fmla="*/ 36 w 144"/>
                    <a:gd name="T17" fmla="*/ 92 h 123"/>
                    <a:gd name="T18" fmla="*/ 48 w 144"/>
                    <a:gd name="T19" fmla="*/ 97 h 123"/>
                    <a:gd name="T20" fmla="*/ 59 w 144"/>
                    <a:gd name="T21" fmla="*/ 99 h 123"/>
                    <a:gd name="T22" fmla="*/ 59 w 144"/>
                    <a:gd name="T23" fmla="*/ 25 h 123"/>
                    <a:gd name="T24" fmla="*/ 66 w 144"/>
                    <a:gd name="T25" fmla="*/ 0 h 123"/>
                    <a:gd name="T26" fmla="*/ 72 w 144"/>
                    <a:gd name="T27" fmla="*/ 2 h 123"/>
                    <a:gd name="T28" fmla="*/ 77 w 144"/>
                    <a:gd name="T29" fmla="*/ 2 h 123"/>
                    <a:gd name="T30" fmla="*/ 77 w 144"/>
                    <a:gd name="T31" fmla="*/ 99 h 123"/>
                    <a:gd name="T32" fmla="*/ 95 w 144"/>
                    <a:gd name="T33" fmla="*/ 97 h 123"/>
                    <a:gd name="T34" fmla="*/ 108 w 144"/>
                    <a:gd name="T35" fmla="*/ 91 h 123"/>
                    <a:gd name="T36" fmla="*/ 118 w 144"/>
                    <a:gd name="T37" fmla="*/ 79 h 123"/>
                    <a:gd name="T38" fmla="*/ 123 w 144"/>
                    <a:gd name="T39" fmla="*/ 66 h 123"/>
                    <a:gd name="T40" fmla="*/ 125 w 144"/>
                    <a:gd name="T41" fmla="*/ 51 h 123"/>
                    <a:gd name="T42" fmla="*/ 125 w 144"/>
                    <a:gd name="T43" fmla="*/ 36 h 123"/>
                    <a:gd name="T44" fmla="*/ 121 w 144"/>
                    <a:gd name="T45" fmla="*/ 23 h 123"/>
                    <a:gd name="T46" fmla="*/ 118 w 144"/>
                    <a:gd name="T47" fmla="*/ 14 h 123"/>
                    <a:gd name="T48" fmla="*/ 136 w 144"/>
                    <a:gd name="T49" fmla="*/ 9 h 123"/>
                    <a:gd name="T50" fmla="*/ 139 w 144"/>
                    <a:gd name="T51" fmla="*/ 20 h 123"/>
                    <a:gd name="T52" fmla="*/ 143 w 144"/>
                    <a:gd name="T53" fmla="*/ 35 h 123"/>
                    <a:gd name="T54" fmla="*/ 144 w 144"/>
                    <a:gd name="T55" fmla="*/ 54 h 123"/>
                    <a:gd name="T56" fmla="*/ 141 w 144"/>
                    <a:gd name="T57" fmla="*/ 79 h 123"/>
                    <a:gd name="T58" fmla="*/ 133 w 144"/>
                    <a:gd name="T59" fmla="*/ 97 h 123"/>
                    <a:gd name="T60" fmla="*/ 118 w 144"/>
                    <a:gd name="T61" fmla="*/ 112 h 123"/>
                    <a:gd name="T62" fmla="*/ 98 w 144"/>
                    <a:gd name="T63" fmla="*/ 120 h 123"/>
                    <a:gd name="T64" fmla="*/ 74 w 144"/>
                    <a:gd name="T65" fmla="*/ 123 h 123"/>
                    <a:gd name="T66" fmla="*/ 51 w 144"/>
                    <a:gd name="T67" fmla="*/ 120 h 123"/>
                    <a:gd name="T68" fmla="*/ 30 w 144"/>
                    <a:gd name="T69" fmla="*/ 112 h 123"/>
                    <a:gd name="T70" fmla="*/ 15 w 144"/>
                    <a:gd name="T71" fmla="*/ 99 h 123"/>
                    <a:gd name="T72" fmla="*/ 3 w 144"/>
                    <a:gd name="T73" fmla="*/ 81 h 123"/>
                    <a:gd name="T74" fmla="*/ 0 w 144"/>
                    <a:gd name="T75" fmla="*/ 58 h 123"/>
                    <a:gd name="T76" fmla="*/ 3 w 144"/>
                    <a:gd name="T77" fmla="*/ 38 h 123"/>
                    <a:gd name="T78" fmla="*/ 12 w 144"/>
                    <a:gd name="T79" fmla="*/ 23 h 123"/>
                    <a:gd name="T80" fmla="*/ 23 w 144"/>
                    <a:gd name="T81" fmla="*/ 12 h 123"/>
                    <a:gd name="T82" fmla="*/ 36 w 144"/>
                    <a:gd name="T83" fmla="*/ 5 h 123"/>
                    <a:gd name="T84" fmla="*/ 51 w 144"/>
                    <a:gd name="T85" fmla="*/ 2 h 123"/>
                    <a:gd name="T86" fmla="*/ 66 w 144"/>
                    <a:gd name="T8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3">
                      <a:moveTo>
                        <a:pt x="59" y="25"/>
                      </a:moveTo>
                      <a:lnTo>
                        <a:pt x="49" y="27"/>
                      </a:lnTo>
                      <a:lnTo>
                        <a:pt x="38" y="30"/>
                      </a:lnTo>
                      <a:lnTo>
                        <a:pt x="28" y="36"/>
                      </a:lnTo>
                      <a:lnTo>
                        <a:pt x="21" y="46"/>
                      </a:lnTo>
                      <a:lnTo>
                        <a:pt x="18" y="61"/>
                      </a:lnTo>
                      <a:lnTo>
                        <a:pt x="21" y="74"/>
                      </a:lnTo>
                      <a:lnTo>
                        <a:pt x="28" y="84"/>
                      </a:lnTo>
                      <a:lnTo>
                        <a:pt x="36" y="92"/>
                      </a:lnTo>
                      <a:lnTo>
                        <a:pt x="48" y="97"/>
                      </a:lnTo>
                      <a:lnTo>
                        <a:pt x="59" y="99"/>
                      </a:lnTo>
                      <a:lnTo>
                        <a:pt x="59" y="25"/>
                      </a:lnTo>
                      <a:close/>
                      <a:moveTo>
                        <a:pt x="66" y="0"/>
                      </a:moveTo>
                      <a:lnTo>
                        <a:pt x="72" y="2"/>
                      </a:lnTo>
                      <a:lnTo>
                        <a:pt x="77" y="2"/>
                      </a:lnTo>
                      <a:lnTo>
                        <a:pt x="77" y="99"/>
                      </a:lnTo>
                      <a:lnTo>
                        <a:pt x="95" y="97"/>
                      </a:lnTo>
                      <a:lnTo>
                        <a:pt x="108" y="91"/>
                      </a:lnTo>
                      <a:lnTo>
                        <a:pt x="118" y="79"/>
                      </a:lnTo>
                      <a:lnTo>
                        <a:pt x="123" y="66"/>
                      </a:lnTo>
                      <a:lnTo>
                        <a:pt x="125" y="51"/>
                      </a:lnTo>
                      <a:lnTo>
                        <a:pt x="125" y="36"/>
                      </a:lnTo>
                      <a:lnTo>
                        <a:pt x="121" y="23"/>
                      </a:lnTo>
                      <a:lnTo>
                        <a:pt x="118" y="14"/>
                      </a:lnTo>
                      <a:lnTo>
                        <a:pt x="136" y="9"/>
                      </a:lnTo>
                      <a:lnTo>
                        <a:pt x="139" y="20"/>
                      </a:lnTo>
                      <a:lnTo>
                        <a:pt x="143" y="35"/>
                      </a:lnTo>
                      <a:lnTo>
                        <a:pt x="144" y="54"/>
                      </a:lnTo>
                      <a:lnTo>
                        <a:pt x="141" y="79"/>
                      </a:lnTo>
                      <a:lnTo>
                        <a:pt x="133" y="97"/>
                      </a:lnTo>
                      <a:lnTo>
                        <a:pt x="118" y="112"/>
                      </a:lnTo>
                      <a:lnTo>
                        <a:pt x="98" y="120"/>
                      </a:lnTo>
                      <a:lnTo>
                        <a:pt x="74" y="123"/>
                      </a:lnTo>
                      <a:lnTo>
                        <a:pt x="51" y="120"/>
                      </a:lnTo>
                      <a:lnTo>
                        <a:pt x="30" y="112"/>
                      </a:lnTo>
                      <a:lnTo>
                        <a:pt x="15" y="99"/>
                      </a:lnTo>
                      <a:lnTo>
                        <a:pt x="3" y="81"/>
                      </a:lnTo>
                      <a:lnTo>
                        <a:pt x="0" y="58"/>
                      </a:lnTo>
                      <a:lnTo>
                        <a:pt x="3" y="38"/>
                      </a:lnTo>
                      <a:lnTo>
                        <a:pt x="12" y="23"/>
                      </a:lnTo>
                      <a:lnTo>
                        <a:pt x="23" y="12"/>
                      </a:lnTo>
                      <a:lnTo>
                        <a:pt x="36" y="5"/>
                      </a:lnTo>
                      <a:lnTo>
                        <a:pt x="51" y="2"/>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8" name="Freeform 335"/>
                <p:cNvSpPr>
                  <a:spLocks/>
                </p:cNvSpPr>
                <p:nvPr/>
              </p:nvSpPr>
              <p:spPr bwMode="auto">
                <a:xfrm>
                  <a:off x="315913" y="2851150"/>
                  <a:ext cx="185737" cy="44450"/>
                </a:xfrm>
                <a:custGeom>
                  <a:avLst/>
                  <a:gdLst>
                    <a:gd name="T0" fmla="*/ 0 w 232"/>
                    <a:gd name="T1" fmla="*/ 0 h 58"/>
                    <a:gd name="T2" fmla="*/ 23 w 232"/>
                    <a:gd name="T3" fmla="*/ 15 h 58"/>
                    <a:gd name="T4" fmla="*/ 49 w 232"/>
                    <a:gd name="T5" fmla="*/ 25 h 58"/>
                    <a:gd name="T6" fmla="*/ 80 w 232"/>
                    <a:gd name="T7" fmla="*/ 33 h 58"/>
                    <a:gd name="T8" fmla="*/ 118 w 232"/>
                    <a:gd name="T9" fmla="*/ 36 h 58"/>
                    <a:gd name="T10" fmla="*/ 152 w 232"/>
                    <a:gd name="T11" fmla="*/ 33 h 58"/>
                    <a:gd name="T12" fmla="*/ 183 w 232"/>
                    <a:gd name="T13" fmla="*/ 25 h 58"/>
                    <a:gd name="T14" fmla="*/ 209 w 232"/>
                    <a:gd name="T15" fmla="*/ 13 h 58"/>
                    <a:gd name="T16" fmla="*/ 232 w 232"/>
                    <a:gd name="T17" fmla="*/ 0 h 58"/>
                    <a:gd name="T18" fmla="*/ 232 w 232"/>
                    <a:gd name="T19" fmla="*/ 20 h 58"/>
                    <a:gd name="T20" fmla="*/ 218 w 232"/>
                    <a:gd name="T21" fmla="*/ 30 h 58"/>
                    <a:gd name="T22" fmla="*/ 198 w 232"/>
                    <a:gd name="T23" fmla="*/ 40 h 58"/>
                    <a:gd name="T24" fmla="*/ 175 w 232"/>
                    <a:gd name="T25" fmla="*/ 49 h 58"/>
                    <a:gd name="T26" fmla="*/ 149 w 232"/>
                    <a:gd name="T27" fmla="*/ 54 h 58"/>
                    <a:gd name="T28" fmla="*/ 118 w 232"/>
                    <a:gd name="T29" fmla="*/ 58 h 58"/>
                    <a:gd name="T30" fmla="*/ 85 w 232"/>
                    <a:gd name="T31" fmla="*/ 54 h 58"/>
                    <a:gd name="T32" fmla="*/ 59 w 232"/>
                    <a:gd name="T33" fmla="*/ 49 h 58"/>
                    <a:gd name="T34" fmla="*/ 36 w 232"/>
                    <a:gd name="T35" fmla="*/ 40 h 58"/>
                    <a:gd name="T36" fmla="*/ 16 w 232"/>
                    <a:gd name="T37" fmla="*/ 30 h 58"/>
                    <a:gd name="T38" fmla="*/ 0 w 232"/>
                    <a:gd name="T39" fmla="*/ 20 h 58"/>
                    <a:gd name="T40" fmla="*/ 0 w 232"/>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8">
                      <a:moveTo>
                        <a:pt x="0" y="0"/>
                      </a:moveTo>
                      <a:lnTo>
                        <a:pt x="23" y="15"/>
                      </a:lnTo>
                      <a:lnTo>
                        <a:pt x="49" y="25"/>
                      </a:lnTo>
                      <a:lnTo>
                        <a:pt x="80" y="33"/>
                      </a:lnTo>
                      <a:lnTo>
                        <a:pt x="118" y="36"/>
                      </a:lnTo>
                      <a:lnTo>
                        <a:pt x="152" y="33"/>
                      </a:lnTo>
                      <a:lnTo>
                        <a:pt x="183" y="25"/>
                      </a:lnTo>
                      <a:lnTo>
                        <a:pt x="209" y="13"/>
                      </a:lnTo>
                      <a:lnTo>
                        <a:pt x="232" y="0"/>
                      </a:lnTo>
                      <a:lnTo>
                        <a:pt x="232" y="20"/>
                      </a:lnTo>
                      <a:lnTo>
                        <a:pt x="218" y="30"/>
                      </a:lnTo>
                      <a:lnTo>
                        <a:pt x="198" y="40"/>
                      </a:lnTo>
                      <a:lnTo>
                        <a:pt x="175" y="49"/>
                      </a:lnTo>
                      <a:lnTo>
                        <a:pt x="149" y="54"/>
                      </a:lnTo>
                      <a:lnTo>
                        <a:pt x="118" y="58"/>
                      </a:lnTo>
                      <a:lnTo>
                        <a:pt x="85" y="54"/>
                      </a:lnTo>
                      <a:lnTo>
                        <a:pt x="59" y="49"/>
                      </a:lnTo>
                      <a:lnTo>
                        <a:pt x="36" y="40"/>
                      </a:lnTo>
                      <a:lnTo>
                        <a:pt x="16" y="30"/>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39" name="Freeform 336"/>
                <p:cNvSpPr>
                  <a:spLocks noEditPoints="1"/>
                </p:cNvSpPr>
                <p:nvPr/>
              </p:nvSpPr>
              <p:spPr bwMode="auto">
                <a:xfrm>
                  <a:off x="361950" y="2738438"/>
                  <a:ext cx="114300" cy="88900"/>
                </a:xfrm>
                <a:custGeom>
                  <a:avLst/>
                  <a:gdLst>
                    <a:gd name="T0" fmla="*/ 71 w 144"/>
                    <a:gd name="T1" fmla="*/ 26 h 111"/>
                    <a:gd name="T2" fmla="*/ 71 w 144"/>
                    <a:gd name="T3" fmla="*/ 42 h 111"/>
                    <a:gd name="T4" fmla="*/ 74 w 144"/>
                    <a:gd name="T5" fmla="*/ 58 h 111"/>
                    <a:gd name="T6" fmla="*/ 79 w 144"/>
                    <a:gd name="T7" fmla="*/ 72 h 111"/>
                    <a:gd name="T8" fmla="*/ 89 w 144"/>
                    <a:gd name="T9" fmla="*/ 81 h 111"/>
                    <a:gd name="T10" fmla="*/ 102 w 144"/>
                    <a:gd name="T11" fmla="*/ 85 h 111"/>
                    <a:gd name="T12" fmla="*/ 108 w 144"/>
                    <a:gd name="T13" fmla="*/ 85 h 111"/>
                    <a:gd name="T14" fmla="*/ 115 w 144"/>
                    <a:gd name="T15" fmla="*/ 83 h 111"/>
                    <a:gd name="T16" fmla="*/ 118 w 144"/>
                    <a:gd name="T17" fmla="*/ 80 h 111"/>
                    <a:gd name="T18" fmla="*/ 121 w 144"/>
                    <a:gd name="T19" fmla="*/ 77 h 111"/>
                    <a:gd name="T20" fmla="*/ 125 w 144"/>
                    <a:gd name="T21" fmla="*/ 72 h 111"/>
                    <a:gd name="T22" fmla="*/ 126 w 144"/>
                    <a:gd name="T23" fmla="*/ 67 h 111"/>
                    <a:gd name="T24" fmla="*/ 126 w 144"/>
                    <a:gd name="T25" fmla="*/ 62 h 111"/>
                    <a:gd name="T26" fmla="*/ 123 w 144"/>
                    <a:gd name="T27" fmla="*/ 45 h 111"/>
                    <a:gd name="T28" fmla="*/ 115 w 144"/>
                    <a:gd name="T29" fmla="*/ 34 h 111"/>
                    <a:gd name="T30" fmla="*/ 103 w 144"/>
                    <a:gd name="T31" fmla="*/ 27 h 111"/>
                    <a:gd name="T32" fmla="*/ 98 w 144"/>
                    <a:gd name="T33" fmla="*/ 26 h 111"/>
                    <a:gd name="T34" fmla="*/ 95 w 144"/>
                    <a:gd name="T35" fmla="*/ 26 h 111"/>
                    <a:gd name="T36" fmla="*/ 71 w 144"/>
                    <a:gd name="T37" fmla="*/ 26 h 111"/>
                    <a:gd name="T38" fmla="*/ 141 w 144"/>
                    <a:gd name="T39" fmla="*/ 0 h 111"/>
                    <a:gd name="T40" fmla="*/ 141 w 144"/>
                    <a:gd name="T41" fmla="*/ 22 h 111"/>
                    <a:gd name="T42" fmla="*/ 125 w 144"/>
                    <a:gd name="T43" fmla="*/ 24 h 111"/>
                    <a:gd name="T44" fmla="*/ 125 w 144"/>
                    <a:gd name="T45" fmla="*/ 26 h 111"/>
                    <a:gd name="T46" fmla="*/ 134 w 144"/>
                    <a:gd name="T47" fmla="*/ 36 h 111"/>
                    <a:gd name="T48" fmla="*/ 141 w 144"/>
                    <a:gd name="T49" fmla="*/ 50 h 111"/>
                    <a:gd name="T50" fmla="*/ 144 w 144"/>
                    <a:gd name="T51" fmla="*/ 68 h 111"/>
                    <a:gd name="T52" fmla="*/ 141 w 144"/>
                    <a:gd name="T53" fmla="*/ 86 h 111"/>
                    <a:gd name="T54" fmla="*/ 133 w 144"/>
                    <a:gd name="T55" fmla="*/ 99 h 111"/>
                    <a:gd name="T56" fmla="*/ 120 w 144"/>
                    <a:gd name="T57" fmla="*/ 108 h 111"/>
                    <a:gd name="T58" fmla="*/ 105 w 144"/>
                    <a:gd name="T59" fmla="*/ 111 h 111"/>
                    <a:gd name="T60" fmla="*/ 87 w 144"/>
                    <a:gd name="T61" fmla="*/ 106 h 111"/>
                    <a:gd name="T62" fmla="*/ 72 w 144"/>
                    <a:gd name="T63" fmla="*/ 96 h 111"/>
                    <a:gd name="T64" fmla="*/ 62 w 144"/>
                    <a:gd name="T65" fmla="*/ 80 h 111"/>
                    <a:gd name="T66" fmla="*/ 56 w 144"/>
                    <a:gd name="T67" fmla="*/ 57 h 111"/>
                    <a:gd name="T68" fmla="*/ 53 w 144"/>
                    <a:gd name="T69" fmla="*/ 27 h 111"/>
                    <a:gd name="T70" fmla="*/ 51 w 144"/>
                    <a:gd name="T71" fmla="*/ 27 h 111"/>
                    <a:gd name="T72" fmla="*/ 43 w 144"/>
                    <a:gd name="T73" fmla="*/ 27 h 111"/>
                    <a:gd name="T74" fmla="*/ 35 w 144"/>
                    <a:gd name="T75" fmla="*/ 29 h 111"/>
                    <a:gd name="T76" fmla="*/ 26 w 144"/>
                    <a:gd name="T77" fmla="*/ 36 h 111"/>
                    <a:gd name="T78" fmla="*/ 21 w 144"/>
                    <a:gd name="T79" fmla="*/ 44 h 111"/>
                    <a:gd name="T80" fmla="*/ 18 w 144"/>
                    <a:gd name="T81" fmla="*/ 58 h 111"/>
                    <a:gd name="T82" fmla="*/ 21 w 144"/>
                    <a:gd name="T83" fmla="*/ 78 h 111"/>
                    <a:gd name="T84" fmla="*/ 30 w 144"/>
                    <a:gd name="T85" fmla="*/ 95 h 111"/>
                    <a:gd name="T86" fmla="*/ 12 w 144"/>
                    <a:gd name="T87" fmla="*/ 101 h 111"/>
                    <a:gd name="T88" fmla="*/ 3 w 144"/>
                    <a:gd name="T89" fmla="*/ 80 h 111"/>
                    <a:gd name="T90" fmla="*/ 0 w 144"/>
                    <a:gd name="T91" fmla="*/ 55 h 111"/>
                    <a:gd name="T92" fmla="*/ 2 w 144"/>
                    <a:gd name="T93" fmla="*/ 36 h 111"/>
                    <a:gd name="T94" fmla="*/ 8 w 144"/>
                    <a:gd name="T95" fmla="*/ 22 h 111"/>
                    <a:gd name="T96" fmla="*/ 18 w 144"/>
                    <a:gd name="T97" fmla="*/ 13 h 111"/>
                    <a:gd name="T98" fmla="*/ 30 w 144"/>
                    <a:gd name="T99" fmla="*/ 6 h 111"/>
                    <a:gd name="T100" fmla="*/ 43 w 144"/>
                    <a:gd name="T101" fmla="*/ 3 h 111"/>
                    <a:gd name="T102" fmla="*/ 56 w 144"/>
                    <a:gd name="T103" fmla="*/ 1 h 111"/>
                    <a:gd name="T104" fmla="*/ 108 w 144"/>
                    <a:gd name="T105" fmla="*/ 1 h 111"/>
                    <a:gd name="T106" fmla="*/ 126 w 144"/>
                    <a:gd name="T107" fmla="*/ 1 h 111"/>
                    <a:gd name="T108" fmla="*/ 141 w 144"/>
                    <a:gd name="T10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11">
                      <a:moveTo>
                        <a:pt x="71" y="26"/>
                      </a:moveTo>
                      <a:lnTo>
                        <a:pt x="71" y="42"/>
                      </a:lnTo>
                      <a:lnTo>
                        <a:pt x="74" y="58"/>
                      </a:lnTo>
                      <a:lnTo>
                        <a:pt x="79" y="72"/>
                      </a:lnTo>
                      <a:lnTo>
                        <a:pt x="89" y="81"/>
                      </a:lnTo>
                      <a:lnTo>
                        <a:pt x="102" y="85"/>
                      </a:lnTo>
                      <a:lnTo>
                        <a:pt x="108" y="85"/>
                      </a:lnTo>
                      <a:lnTo>
                        <a:pt x="115" y="83"/>
                      </a:lnTo>
                      <a:lnTo>
                        <a:pt x="118" y="80"/>
                      </a:lnTo>
                      <a:lnTo>
                        <a:pt x="121" y="77"/>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2"/>
                      </a:lnTo>
                      <a:lnTo>
                        <a:pt x="125" y="24"/>
                      </a:lnTo>
                      <a:lnTo>
                        <a:pt x="125" y="26"/>
                      </a:lnTo>
                      <a:lnTo>
                        <a:pt x="134" y="36"/>
                      </a:lnTo>
                      <a:lnTo>
                        <a:pt x="141" y="50"/>
                      </a:lnTo>
                      <a:lnTo>
                        <a:pt x="144" y="68"/>
                      </a:lnTo>
                      <a:lnTo>
                        <a:pt x="141" y="86"/>
                      </a:lnTo>
                      <a:lnTo>
                        <a:pt x="133" y="99"/>
                      </a:lnTo>
                      <a:lnTo>
                        <a:pt x="120" y="108"/>
                      </a:lnTo>
                      <a:lnTo>
                        <a:pt x="105" y="111"/>
                      </a:lnTo>
                      <a:lnTo>
                        <a:pt x="87" y="106"/>
                      </a:lnTo>
                      <a:lnTo>
                        <a:pt x="72" y="96"/>
                      </a:lnTo>
                      <a:lnTo>
                        <a:pt x="62" y="80"/>
                      </a:lnTo>
                      <a:lnTo>
                        <a:pt x="56" y="57"/>
                      </a:lnTo>
                      <a:lnTo>
                        <a:pt x="53" y="27"/>
                      </a:lnTo>
                      <a:lnTo>
                        <a:pt x="51" y="27"/>
                      </a:lnTo>
                      <a:lnTo>
                        <a:pt x="43" y="27"/>
                      </a:lnTo>
                      <a:lnTo>
                        <a:pt x="35" y="29"/>
                      </a:lnTo>
                      <a:lnTo>
                        <a:pt x="26" y="36"/>
                      </a:lnTo>
                      <a:lnTo>
                        <a:pt x="21" y="44"/>
                      </a:lnTo>
                      <a:lnTo>
                        <a:pt x="18" y="58"/>
                      </a:lnTo>
                      <a:lnTo>
                        <a:pt x="21" y="78"/>
                      </a:lnTo>
                      <a:lnTo>
                        <a:pt x="30" y="95"/>
                      </a:lnTo>
                      <a:lnTo>
                        <a:pt x="12" y="101"/>
                      </a:lnTo>
                      <a:lnTo>
                        <a:pt x="3" y="80"/>
                      </a:lnTo>
                      <a:lnTo>
                        <a:pt x="0" y="55"/>
                      </a:lnTo>
                      <a:lnTo>
                        <a:pt x="2" y="36"/>
                      </a:lnTo>
                      <a:lnTo>
                        <a:pt x="8" y="22"/>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40" name="Freeform 337"/>
                <p:cNvSpPr>
                  <a:spLocks/>
                </p:cNvSpPr>
                <p:nvPr/>
              </p:nvSpPr>
              <p:spPr bwMode="auto">
                <a:xfrm>
                  <a:off x="447675" y="2670175"/>
                  <a:ext cx="28575" cy="25400"/>
                </a:xfrm>
                <a:custGeom>
                  <a:avLst/>
                  <a:gdLst>
                    <a:gd name="T0" fmla="*/ 18 w 36"/>
                    <a:gd name="T1" fmla="*/ 0 h 33"/>
                    <a:gd name="T2" fmla="*/ 25 w 36"/>
                    <a:gd name="T3" fmla="*/ 0 h 33"/>
                    <a:gd name="T4" fmla="*/ 30 w 36"/>
                    <a:gd name="T5" fmla="*/ 1 h 33"/>
                    <a:gd name="T6" fmla="*/ 33 w 36"/>
                    <a:gd name="T7" fmla="*/ 6 h 33"/>
                    <a:gd name="T8" fmla="*/ 36 w 36"/>
                    <a:gd name="T9" fmla="*/ 11 h 33"/>
                    <a:gd name="T10" fmla="*/ 36 w 36"/>
                    <a:gd name="T11" fmla="*/ 16 h 33"/>
                    <a:gd name="T12" fmla="*/ 36 w 36"/>
                    <a:gd name="T13" fmla="*/ 23 h 33"/>
                    <a:gd name="T14" fmla="*/ 33 w 36"/>
                    <a:gd name="T15" fmla="*/ 26 h 33"/>
                    <a:gd name="T16" fmla="*/ 30 w 36"/>
                    <a:gd name="T17" fmla="*/ 31 h 33"/>
                    <a:gd name="T18" fmla="*/ 25 w 36"/>
                    <a:gd name="T19" fmla="*/ 33 h 33"/>
                    <a:gd name="T20" fmla="*/ 18 w 36"/>
                    <a:gd name="T21" fmla="*/ 33 h 33"/>
                    <a:gd name="T22" fmla="*/ 13 w 36"/>
                    <a:gd name="T23" fmla="*/ 33 h 33"/>
                    <a:gd name="T24" fmla="*/ 8 w 36"/>
                    <a:gd name="T25" fmla="*/ 29 h 33"/>
                    <a:gd name="T26" fmla="*/ 4 w 36"/>
                    <a:gd name="T27" fmla="*/ 26 h 33"/>
                    <a:gd name="T28" fmla="*/ 2 w 36"/>
                    <a:gd name="T29" fmla="*/ 21 h 33"/>
                    <a:gd name="T30" fmla="*/ 0 w 36"/>
                    <a:gd name="T31" fmla="*/ 16 h 33"/>
                    <a:gd name="T32" fmla="*/ 2 w 36"/>
                    <a:gd name="T33" fmla="*/ 10 h 33"/>
                    <a:gd name="T34" fmla="*/ 4 w 36"/>
                    <a:gd name="T35" fmla="*/ 6 h 33"/>
                    <a:gd name="T36" fmla="*/ 8 w 36"/>
                    <a:gd name="T37" fmla="*/ 1 h 33"/>
                    <a:gd name="T38" fmla="*/ 13 w 36"/>
                    <a:gd name="T39" fmla="*/ 0 h 33"/>
                    <a:gd name="T40" fmla="*/ 18 w 36"/>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3">
                      <a:moveTo>
                        <a:pt x="18" y="0"/>
                      </a:moveTo>
                      <a:lnTo>
                        <a:pt x="25" y="0"/>
                      </a:lnTo>
                      <a:lnTo>
                        <a:pt x="30" y="1"/>
                      </a:lnTo>
                      <a:lnTo>
                        <a:pt x="33" y="6"/>
                      </a:lnTo>
                      <a:lnTo>
                        <a:pt x="36" y="11"/>
                      </a:lnTo>
                      <a:lnTo>
                        <a:pt x="36" y="16"/>
                      </a:lnTo>
                      <a:lnTo>
                        <a:pt x="36" y="23"/>
                      </a:lnTo>
                      <a:lnTo>
                        <a:pt x="33" y="26"/>
                      </a:lnTo>
                      <a:lnTo>
                        <a:pt x="30" y="31"/>
                      </a:lnTo>
                      <a:lnTo>
                        <a:pt x="25" y="33"/>
                      </a:lnTo>
                      <a:lnTo>
                        <a:pt x="18" y="33"/>
                      </a:lnTo>
                      <a:lnTo>
                        <a:pt x="13" y="33"/>
                      </a:lnTo>
                      <a:lnTo>
                        <a:pt x="8" y="29"/>
                      </a:lnTo>
                      <a:lnTo>
                        <a:pt x="4" y="26"/>
                      </a:lnTo>
                      <a:lnTo>
                        <a:pt x="2" y="21"/>
                      </a:lnTo>
                      <a:lnTo>
                        <a:pt x="0" y="16"/>
                      </a:lnTo>
                      <a:lnTo>
                        <a:pt x="2" y="10"/>
                      </a:lnTo>
                      <a:lnTo>
                        <a:pt x="4" y="6"/>
                      </a:lnTo>
                      <a:lnTo>
                        <a:pt x="8" y="1"/>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41" name="Freeform 338"/>
                <p:cNvSpPr>
                  <a:spLocks/>
                </p:cNvSpPr>
                <p:nvPr/>
              </p:nvSpPr>
              <p:spPr bwMode="auto">
                <a:xfrm>
                  <a:off x="365125" y="2536825"/>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30 h 118"/>
                    <a:gd name="T10" fmla="*/ 133 w 141"/>
                    <a:gd name="T11" fmla="*/ 39 h 118"/>
                    <a:gd name="T12" fmla="*/ 140 w 141"/>
                    <a:gd name="T13" fmla="*/ 53 h 118"/>
                    <a:gd name="T14" fmla="*/ 141 w 141"/>
                    <a:gd name="T15" fmla="*/ 69 h 118"/>
                    <a:gd name="T16" fmla="*/ 141 w 141"/>
                    <a:gd name="T17" fmla="*/ 80 h 118"/>
                    <a:gd name="T18" fmla="*/ 136 w 141"/>
                    <a:gd name="T19" fmla="*/ 92 h 118"/>
                    <a:gd name="T20" fmla="*/ 130 w 141"/>
                    <a:gd name="T21" fmla="*/ 102 h 118"/>
                    <a:gd name="T22" fmla="*/ 118 w 141"/>
                    <a:gd name="T23" fmla="*/ 110 h 118"/>
                    <a:gd name="T24" fmla="*/ 102 w 141"/>
                    <a:gd name="T25" fmla="*/ 115 h 118"/>
                    <a:gd name="T26" fmla="*/ 81 w 141"/>
                    <a:gd name="T27" fmla="*/ 118 h 118"/>
                    <a:gd name="T28" fmla="*/ 0 w 141"/>
                    <a:gd name="T29" fmla="*/ 118 h 118"/>
                    <a:gd name="T30" fmla="*/ 0 w 141"/>
                    <a:gd name="T31" fmla="*/ 92 h 118"/>
                    <a:gd name="T32" fmla="*/ 76 w 141"/>
                    <a:gd name="T33" fmla="*/ 92 h 118"/>
                    <a:gd name="T34" fmla="*/ 94 w 141"/>
                    <a:gd name="T35" fmla="*/ 90 h 118"/>
                    <a:gd name="T36" fmla="*/ 109 w 141"/>
                    <a:gd name="T37" fmla="*/ 85 h 118"/>
                    <a:gd name="T38" fmla="*/ 118 w 141"/>
                    <a:gd name="T39" fmla="*/ 75 h 118"/>
                    <a:gd name="T40" fmla="*/ 122 w 141"/>
                    <a:gd name="T41" fmla="*/ 61 h 118"/>
                    <a:gd name="T42" fmla="*/ 117 w 141"/>
                    <a:gd name="T43" fmla="*/ 46 h 118"/>
                    <a:gd name="T44" fmla="*/ 109 w 141"/>
                    <a:gd name="T45" fmla="*/ 35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30"/>
                      </a:lnTo>
                      <a:lnTo>
                        <a:pt x="133" y="39"/>
                      </a:lnTo>
                      <a:lnTo>
                        <a:pt x="140" y="53"/>
                      </a:lnTo>
                      <a:lnTo>
                        <a:pt x="141" y="69"/>
                      </a:lnTo>
                      <a:lnTo>
                        <a:pt x="141" y="80"/>
                      </a:lnTo>
                      <a:lnTo>
                        <a:pt x="136" y="92"/>
                      </a:lnTo>
                      <a:lnTo>
                        <a:pt x="130" y="102"/>
                      </a:lnTo>
                      <a:lnTo>
                        <a:pt x="118" y="110"/>
                      </a:lnTo>
                      <a:lnTo>
                        <a:pt x="102" y="115"/>
                      </a:lnTo>
                      <a:lnTo>
                        <a:pt x="81" y="118"/>
                      </a:lnTo>
                      <a:lnTo>
                        <a:pt x="0" y="118"/>
                      </a:lnTo>
                      <a:lnTo>
                        <a:pt x="0" y="92"/>
                      </a:lnTo>
                      <a:lnTo>
                        <a:pt x="76" y="92"/>
                      </a:lnTo>
                      <a:lnTo>
                        <a:pt x="94" y="90"/>
                      </a:lnTo>
                      <a:lnTo>
                        <a:pt x="109" y="85"/>
                      </a:lnTo>
                      <a:lnTo>
                        <a:pt x="118" y="75"/>
                      </a:lnTo>
                      <a:lnTo>
                        <a:pt x="122" y="61"/>
                      </a:lnTo>
                      <a:lnTo>
                        <a:pt x="117" y="46"/>
                      </a:lnTo>
                      <a:lnTo>
                        <a:pt x="109" y="35"/>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42" name="Freeform 339"/>
                <p:cNvSpPr>
                  <a:spLocks/>
                </p:cNvSpPr>
                <p:nvPr/>
              </p:nvSpPr>
              <p:spPr bwMode="auto">
                <a:xfrm>
                  <a:off x="447675" y="2479675"/>
                  <a:ext cx="28575" cy="28575"/>
                </a:xfrm>
                <a:custGeom>
                  <a:avLst/>
                  <a:gdLst>
                    <a:gd name="T0" fmla="*/ 18 w 36"/>
                    <a:gd name="T1" fmla="*/ 0 h 34"/>
                    <a:gd name="T2" fmla="*/ 25 w 36"/>
                    <a:gd name="T3" fmla="*/ 0 h 34"/>
                    <a:gd name="T4" fmla="*/ 30 w 36"/>
                    <a:gd name="T5" fmla="*/ 3 h 34"/>
                    <a:gd name="T6" fmla="*/ 33 w 36"/>
                    <a:gd name="T7" fmla="*/ 6 h 34"/>
                    <a:gd name="T8" fmla="*/ 36 w 36"/>
                    <a:gd name="T9" fmla="*/ 11 h 34"/>
                    <a:gd name="T10" fmla="*/ 36 w 36"/>
                    <a:gd name="T11" fmla="*/ 16 h 34"/>
                    <a:gd name="T12" fmla="*/ 36 w 36"/>
                    <a:gd name="T13" fmla="*/ 23 h 34"/>
                    <a:gd name="T14" fmla="*/ 33 w 36"/>
                    <a:gd name="T15" fmla="*/ 28 h 34"/>
                    <a:gd name="T16" fmla="*/ 30 w 36"/>
                    <a:gd name="T17" fmla="*/ 31 h 34"/>
                    <a:gd name="T18" fmla="*/ 25 w 36"/>
                    <a:gd name="T19" fmla="*/ 32 h 34"/>
                    <a:gd name="T20" fmla="*/ 18 w 36"/>
                    <a:gd name="T21" fmla="*/ 34 h 34"/>
                    <a:gd name="T22" fmla="*/ 13 w 36"/>
                    <a:gd name="T23" fmla="*/ 32 h 34"/>
                    <a:gd name="T24" fmla="*/ 8 w 36"/>
                    <a:gd name="T25" fmla="*/ 31 h 34"/>
                    <a:gd name="T26" fmla="*/ 4 w 36"/>
                    <a:gd name="T27" fmla="*/ 26 h 34"/>
                    <a:gd name="T28" fmla="*/ 2 w 36"/>
                    <a:gd name="T29" fmla="*/ 23 h 34"/>
                    <a:gd name="T30" fmla="*/ 0 w 36"/>
                    <a:gd name="T31" fmla="*/ 16 h 34"/>
                    <a:gd name="T32" fmla="*/ 2 w 36"/>
                    <a:gd name="T33" fmla="*/ 11 h 34"/>
                    <a:gd name="T34" fmla="*/ 4 w 36"/>
                    <a:gd name="T35" fmla="*/ 6 h 34"/>
                    <a:gd name="T36" fmla="*/ 8 w 36"/>
                    <a:gd name="T37" fmla="*/ 3 h 34"/>
                    <a:gd name="T38" fmla="*/ 13 w 36"/>
                    <a:gd name="T39" fmla="*/ 0 h 34"/>
                    <a:gd name="T40" fmla="*/ 18 w 36"/>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4">
                      <a:moveTo>
                        <a:pt x="18" y="0"/>
                      </a:moveTo>
                      <a:lnTo>
                        <a:pt x="25" y="0"/>
                      </a:lnTo>
                      <a:lnTo>
                        <a:pt x="30" y="3"/>
                      </a:lnTo>
                      <a:lnTo>
                        <a:pt x="33" y="6"/>
                      </a:lnTo>
                      <a:lnTo>
                        <a:pt x="36" y="11"/>
                      </a:lnTo>
                      <a:lnTo>
                        <a:pt x="36" y="16"/>
                      </a:lnTo>
                      <a:lnTo>
                        <a:pt x="36" y="23"/>
                      </a:lnTo>
                      <a:lnTo>
                        <a:pt x="33" y="28"/>
                      </a:lnTo>
                      <a:lnTo>
                        <a:pt x="30" y="31"/>
                      </a:lnTo>
                      <a:lnTo>
                        <a:pt x="25" y="32"/>
                      </a:lnTo>
                      <a:lnTo>
                        <a:pt x="18" y="34"/>
                      </a:lnTo>
                      <a:lnTo>
                        <a:pt x="13" y="32"/>
                      </a:lnTo>
                      <a:lnTo>
                        <a:pt x="8" y="31"/>
                      </a:lnTo>
                      <a:lnTo>
                        <a:pt x="4" y="26"/>
                      </a:lnTo>
                      <a:lnTo>
                        <a:pt x="2" y="23"/>
                      </a:lnTo>
                      <a:lnTo>
                        <a:pt x="0" y="16"/>
                      </a:lnTo>
                      <a:lnTo>
                        <a:pt x="2" y="11"/>
                      </a:lnTo>
                      <a:lnTo>
                        <a:pt x="4" y="6"/>
                      </a:lnTo>
                      <a:lnTo>
                        <a:pt x="8" y="3"/>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43" name="Freeform 340"/>
                <p:cNvSpPr>
                  <a:spLocks/>
                </p:cNvSpPr>
                <p:nvPr/>
              </p:nvSpPr>
              <p:spPr bwMode="auto">
                <a:xfrm>
                  <a:off x="315913" y="2406650"/>
                  <a:ext cx="185737" cy="44450"/>
                </a:xfrm>
                <a:custGeom>
                  <a:avLst/>
                  <a:gdLst>
                    <a:gd name="T0" fmla="*/ 116 w 232"/>
                    <a:gd name="T1" fmla="*/ 0 h 56"/>
                    <a:gd name="T2" fmla="*/ 147 w 232"/>
                    <a:gd name="T3" fmla="*/ 2 h 56"/>
                    <a:gd name="T4" fmla="*/ 175 w 232"/>
                    <a:gd name="T5" fmla="*/ 9 h 56"/>
                    <a:gd name="T6" fmla="*/ 198 w 232"/>
                    <a:gd name="T7" fmla="*/ 17 h 56"/>
                    <a:gd name="T8" fmla="*/ 218 w 232"/>
                    <a:gd name="T9" fmla="*/ 27 h 56"/>
                    <a:gd name="T10" fmla="*/ 232 w 232"/>
                    <a:gd name="T11" fmla="*/ 38 h 56"/>
                    <a:gd name="T12" fmla="*/ 232 w 232"/>
                    <a:gd name="T13" fmla="*/ 56 h 56"/>
                    <a:gd name="T14" fmla="*/ 209 w 232"/>
                    <a:gd name="T15" fmla="*/ 43 h 56"/>
                    <a:gd name="T16" fmla="*/ 183 w 232"/>
                    <a:gd name="T17" fmla="*/ 32 h 56"/>
                    <a:gd name="T18" fmla="*/ 152 w 232"/>
                    <a:gd name="T19" fmla="*/ 23 h 56"/>
                    <a:gd name="T20" fmla="*/ 116 w 232"/>
                    <a:gd name="T21" fmla="*/ 22 h 56"/>
                    <a:gd name="T22" fmla="*/ 80 w 232"/>
                    <a:gd name="T23" fmla="*/ 23 h 56"/>
                    <a:gd name="T24" fmla="*/ 49 w 232"/>
                    <a:gd name="T25" fmla="*/ 32 h 56"/>
                    <a:gd name="T26" fmla="*/ 23 w 232"/>
                    <a:gd name="T27" fmla="*/ 43 h 56"/>
                    <a:gd name="T28" fmla="*/ 0 w 232"/>
                    <a:gd name="T29" fmla="*/ 56 h 56"/>
                    <a:gd name="T30" fmla="*/ 0 w 232"/>
                    <a:gd name="T31" fmla="*/ 38 h 56"/>
                    <a:gd name="T32" fmla="*/ 16 w 232"/>
                    <a:gd name="T33" fmla="*/ 27 h 56"/>
                    <a:gd name="T34" fmla="*/ 34 w 232"/>
                    <a:gd name="T35" fmla="*/ 17 h 56"/>
                    <a:gd name="T36" fmla="*/ 57 w 232"/>
                    <a:gd name="T37" fmla="*/ 9 h 56"/>
                    <a:gd name="T38" fmla="*/ 85 w 232"/>
                    <a:gd name="T39" fmla="*/ 2 h 56"/>
                    <a:gd name="T40" fmla="*/ 116 w 232"/>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6">
                      <a:moveTo>
                        <a:pt x="116" y="0"/>
                      </a:moveTo>
                      <a:lnTo>
                        <a:pt x="147" y="2"/>
                      </a:lnTo>
                      <a:lnTo>
                        <a:pt x="175" y="9"/>
                      </a:lnTo>
                      <a:lnTo>
                        <a:pt x="198" y="17"/>
                      </a:lnTo>
                      <a:lnTo>
                        <a:pt x="218" y="27"/>
                      </a:lnTo>
                      <a:lnTo>
                        <a:pt x="232" y="38"/>
                      </a:lnTo>
                      <a:lnTo>
                        <a:pt x="232" y="56"/>
                      </a:lnTo>
                      <a:lnTo>
                        <a:pt x="209" y="43"/>
                      </a:lnTo>
                      <a:lnTo>
                        <a:pt x="183" y="32"/>
                      </a:lnTo>
                      <a:lnTo>
                        <a:pt x="152" y="23"/>
                      </a:lnTo>
                      <a:lnTo>
                        <a:pt x="116" y="22"/>
                      </a:lnTo>
                      <a:lnTo>
                        <a:pt x="80" y="23"/>
                      </a:lnTo>
                      <a:lnTo>
                        <a:pt x="49" y="32"/>
                      </a:lnTo>
                      <a:lnTo>
                        <a:pt x="23" y="43"/>
                      </a:lnTo>
                      <a:lnTo>
                        <a:pt x="0" y="56"/>
                      </a:lnTo>
                      <a:lnTo>
                        <a:pt x="0" y="38"/>
                      </a:lnTo>
                      <a:lnTo>
                        <a:pt x="16" y="27"/>
                      </a:lnTo>
                      <a:lnTo>
                        <a:pt x="34" y="17"/>
                      </a:lnTo>
                      <a:lnTo>
                        <a:pt x="57" y="9"/>
                      </a:lnTo>
                      <a:lnTo>
                        <a:pt x="85" y="2"/>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24650" name="Group 24649"/>
          <p:cNvGrpSpPr/>
          <p:nvPr/>
        </p:nvGrpSpPr>
        <p:grpSpPr>
          <a:xfrm>
            <a:off x="1397000" y="2214324"/>
            <a:ext cx="2554287" cy="1527413"/>
            <a:chOff x="1397000" y="2214324"/>
            <a:chExt cx="2554287" cy="1527413"/>
          </a:xfrm>
        </p:grpSpPr>
        <p:sp>
          <p:nvSpPr>
            <p:cNvPr id="18" name="Freeform 260"/>
            <p:cNvSpPr>
              <a:spLocks/>
            </p:cNvSpPr>
            <p:nvPr/>
          </p:nvSpPr>
          <p:spPr bwMode="auto">
            <a:xfrm>
              <a:off x="1397000" y="2508250"/>
              <a:ext cx="2554287" cy="1233487"/>
            </a:xfrm>
            <a:custGeom>
              <a:avLst/>
              <a:gdLst>
                <a:gd name="T0" fmla="*/ 1889 w 3217"/>
                <a:gd name="T1" fmla="*/ 2 h 1556"/>
                <a:gd name="T2" fmla="*/ 1904 w 3217"/>
                <a:gd name="T3" fmla="*/ 16 h 1556"/>
                <a:gd name="T4" fmla="*/ 1932 w 3217"/>
                <a:gd name="T5" fmla="*/ 817 h 1556"/>
                <a:gd name="T6" fmla="*/ 1961 w 3217"/>
                <a:gd name="T7" fmla="*/ 1272 h 1556"/>
                <a:gd name="T8" fmla="*/ 1976 w 3217"/>
                <a:gd name="T9" fmla="*/ 1169 h 1556"/>
                <a:gd name="T10" fmla="*/ 1990 w 3217"/>
                <a:gd name="T11" fmla="*/ 1109 h 1556"/>
                <a:gd name="T12" fmla="*/ 2008 w 3217"/>
                <a:gd name="T13" fmla="*/ 1069 h 1556"/>
                <a:gd name="T14" fmla="*/ 2033 w 3217"/>
                <a:gd name="T15" fmla="*/ 1040 h 1556"/>
                <a:gd name="T16" fmla="*/ 2051 w 3217"/>
                <a:gd name="T17" fmla="*/ 1032 h 1556"/>
                <a:gd name="T18" fmla="*/ 2087 w 3217"/>
                <a:gd name="T19" fmla="*/ 1028 h 1556"/>
                <a:gd name="T20" fmla="*/ 2162 w 3217"/>
                <a:gd name="T21" fmla="*/ 1058 h 1556"/>
                <a:gd name="T22" fmla="*/ 2396 w 3217"/>
                <a:gd name="T23" fmla="*/ 1168 h 1556"/>
                <a:gd name="T24" fmla="*/ 2630 w 3217"/>
                <a:gd name="T25" fmla="*/ 1236 h 1556"/>
                <a:gd name="T26" fmla="*/ 2755 w 3217"/>
                <a:gd name="T27" fmla="*/ 1261 h 1556"/>
                <a:gd name="T28" fmla="*/ 3102 w 3217"/>
                <a:gd name="T29" fmla="*/ 1302 h 1556"/>
                <a:gd name="T30" fmla="*/ 3141 w 3217"/>
                <a:gd name="T31" fmla="*/ 1295 h 1556"/>
                <a:gd name="T32" fmla="*/ 3212 w 3217"/>
                <a:gd name="T33" fmla="*/ 1289 h 1556"/>
                <a:gd name="T34" fmla="*/ 3151 w 3217"/>
                <a:gd name="T35" fmla="*/ 1348 h 1556"/>
                <a:gd name="T36" fmla="*/ 3125 w 3217"/>
                <a:gd name="T37" fmla="*/ 1353 h 1556"/>
                <a:gd name="T38" fmla="*/ 3102 w 3217"/>
                <a:gd name="T39" fmla="*/ 1356 h 1556"/>
                <a:gd name="T40" fmla="*/ 2755 w 3217"/>
                <a:gd name="T41" fmla="*/ 1315 h 1556"/>
                <a:gd name="T42" fmla="*/ 2609 w 3217"/>
                <a:gd name="T43" fmla="*/ 1285 h 1556"/>
                <a:gd name="T44" fmla="*/ 2375 w 3217"/>
                <a:gd name="T45" fmla="*/ 1217 h 1556"/>
                <a:gd name="T46" fmla="*/ 2141 w 3217"/>
                <a:gd name="T47" fmla="*/ 1107 h 1556"/>
                <a:gd name="T48" fmla="*/ 2076 w 3217"/>
                <a:gd name="T49" fmla="*/ 1081 h 1556"/>
                <a:gd name="T50" fmla="*/ 2064 w 3217"/>
                <a:gd name="T51" fmla="*/ 1082 h 1556"/>
                <a:gd name="T52" fmla="*/ 2051 w 3217"/>
                <a:gd name="T53" fmla="*/ 1100 h 1556"/>
                <a:gd name="T54" fmla="*/ 2030 w 3217"/>
                <a:gd name="T55" fmla="*/ 1169 h 1556"/>
                <a:gd name="T56" fmla="*/ 2018 w 3217"/>
                <a:gd name="T57" fmla="*/ 1244 h 1556"/>
                <a:gd name="T58" fmla="*/ 1992 w 3217"/>
                <a:gd name="T59" fmla="*/ 1529 h 1556"/>
                <a:gd name="T60" fmla="*/ 1984 w 3217"/>
                <a:gd name="T61" fmla="*/ 1549 h 1556"/>
                <a:gd name="T62" fmla="*/ 1964 w 3217"/>
                <a:gd name="T63" fmla="*/ 1556 h 1556"/>
                <a:gd name="T64" fmla="*/ 1945 w 3217"/>
                <a:gd name="T65" fmla="*/ 1549 h 1556"/>
                <a:gd name="T66" fmla="*/ 1938 w 3217"/>
                <a:gd name="T67" fmla="*/ 1529 h 1556"/>
                <a:gd name="T68" fmla="*/ 1902 w 3217"/>
                <a:gd name="T69" fmla="*/ 1226 h 1556"/>
                <a:gd name="T70" fmla="*/ 1855 w 3217"/>
                <a:gd name="T71" fmla="*/ 57 h 1556"/>
                <a:gd name="T72" fmla="*/ 1594 w 3217"/>
                <a:gd name="T73" fmla="*/ 97 h 1556"/>
                <a:gd name="T74" fmla="*/ 1483 w 3217"/>
                <a:gd name="T75" fmla="*/ 121 h 1556"/>
                <a:gd name="T76" fmla="*/ 1272 w 3217"/>
                <a:gd name="T77" fmla="*/ 188 h 1556"/>
                <a:gd name="T78" fmla="*/ 1087 w 3217"/>
                <a:gd name="T79" fmla="*/ 280 h 1556"/>
                <a:gd name="T80" fmla="*/ 1008 w 3217"/>
                <a:gd name="T81" fmla="*/ 331 h 1556"/>
                <a:gd name="T82" fmla="*/ 872 w 3217"/>
                <a:gd name="T83" fmla="*/ 444 h 1556"/>
                <a:gd name="T84" fmla="*/ 789 w 3217"/>
                <a:gd name="T85" fmla="*/ 547 h 1556"/>
                <a:gd name="T86" fmla="*/ 741 w 3217"/>
                <a:gd name="T87" fmla="*/ 660 h 1556"/>
                <a:gd name="T88" fmla="*/ 720 w 3217"/>
                <a:gd name="T89" fmla="*/ 763 h 1556"/>
                <a:gd name="T90" fmla="*/ 671 w 3217"/>
                <a:gd name="T91" fmla="*/ 1366 h 1556"/>
                <a:gd name="T92" fmla="*/ 663 w 3217"/>
                <a:gd name="T93" fmla="*/ 1385 h 1556"/>
                <a:gd name="T94" fmla="*/ 643 w 3217"/>
                <a:gd name="T95" fmla="*/ 1393 h 1556"/>
                <a:gd name="T96" fmla="*/ 0 w 3217"/>
                <a:gd name="T97" fmla="*/ 1339 h 1556"/>
                <a:gd name="T98" fmla="*/ 642 w 3217"/>
                <a:gd name="T99" fmla="*/ 968 h 1556"/>
                <a:gd name="T100" fmla="*/ 668 w 3217"/>
                <a:gd name="T101" fmla="*/ 753 h 1556"/>
                <a:gd name="T102" fmla="*/ 717 w 3217"/>
                <a:gd name="T103" fmla="*/ 568 h 1556"/>
                <a:gd name="T104" fmla="*/ 750 w 3217"/>
                <a:gd name="T105" fmla="*/ 513 h 1556"/>
                <a:gd name="T106" fmla="*/ 835 w 3217"/>
                <a:gd name="T107" fmla="*/ 406 h 1556"/>
                <a:gd name="T108" fmla="*/ 971 w 3217"/>
                <a:gd name="T109" fmla="*/ 293 h 1556"/>
                <a:gd name="T110" fmla="*/ 1066 w 3217"/>
                <a:gd name="T111" fmla="*/ 231 h 1556"/>
                <a:gd name="T112" fmla="*/ 1251 w 3217"/>
                <a:gd name="T113" fmla="*/ 139 h 1556"/>
                <a:gd name="T114" fmla="*/ 1462 w 3217"/>
                <a:gd name="T115" fmla="*/ 72 h 1556"/>
                <a:gd name="T116" fmla="*/ 1594 w 3217"/>
                <a:gd name="T117" fmla="*/ 43 h 1556"/>
                <a:gd name="T118" fmla="*/ 1879 w 3217"/>
                <a:gd name="T119" fmla="*/ 0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7" h="1556">
                  <a:moveTo>
                    <a:pt x="1879" y="0"/>
                  </a:moveTo>
                  <a:lnTo>
                    <a:pt x="1889" y="2"/>
                  </a:lnTo>
                  <a:lnTo>
                    <a:pt x="1899" y="7"/>
                  </a:lnTo>
                  <a:lnTo>
                    <a:pt x="1904" y="16"/>
                  </a:lnTo>
                  <a:lnTo>
                    <a:pt x="1907" y="26"/>
                  </a:lnTo>
                  <a:lnTo>
                    <a:pt x="1932" y="817"/>
                  </a:lnTo>
                  <a:lnTo>
                    <a:pt x="1956" y="1226"/>
                  </a:lnTo>
                  <a:lnTo>
                    <a:pt x="1961" y="1272"/>
                  </a:lnTo>
                  <a:lnTo>
                    <a:pt x="1964" y="1244"/>
                  </a:lnTo>
                  <a:lnTo>
                    <a:pt x="1976" y="1169"/>
                  </a:lnTo>
                  <a:lnTo>
                    <a:pt x="1977" y="1159"/>
                  </a:lnTo>
                  <a:lnTo>
                    <a:pt x="1990" y="1109"/>
                  </a:lnTo>
                  <a:lnTo>
                    <a:pt x="2002" y="1077"/>
                  </a:lnTo>
                  <a:lnTo>
                    <a:pt x="2008" y="1069"/>
                  </a:lnTo>
                  <a:lnTo>
                    <a:pt x="2022" y="1050"/>
                  </a:lnTo>
                  <a:lnTo>
                    <a:pt x="2033" y="1040"/>
                  </a:lnTo>
                  <a:lnTo>
                    <a:pt x="2041" y="1033"/>
                  </a:lnTo>
                  <a:lnTo>
                    <a:pt x="2051" y="1032"/>
                  </a:lnTo>
                  <a:lnTo>
                    <a:pt x="2076" y="1027"/>
                  </a:lnTo>
                  <a:lnTo>
                    <a:pt x="2087" y="1028"/>
                  </a:lnTo>
                  <a:lnTo>
                    <a:pt x="2112" y="1035"/>
                  </a:lnTo>
                  <a:lnTo>
                    <a:pt x="2162" y="1058"/>
                  </a:lnTo>
                  <a:lnTo>
                    <a:pt x="2298" y="1127"/>
                  </a:lnTo>
                  <a:lnTo>
                    <a:pt x="2396" y="1168"/>
                  </a:lnTo>
                  <a:lnTo>
                    <a:pt x="2508" y="1204"/>
                  </a:lnTo>
                  <a:lnTo>
                    <a:pt x="2630" y="1236"/>
                  </a:lnTo>
                  <a:lnTo>
                    <a:pt x="2630" y="1236"/>
                  </a:lnTo>
                  <a:lnTo>
                    <a:pt x="2755" y="1261"/>
                  </a:lnTo>
                  <a:lnTo>
                    <a:pt x="2915" y="1284"/>
                  </a:lnTo>
                  <a:lnTo>
                    <a:pt x="3102" y="1302"/>
                  </a:lnTo>
                  <a:lnTo>
                    <a:pt x="3112" y="1302"/>
                  </a:lnTo>
                  <a:lnTo>
                    <a:pt x="3141" y="1295"/>
                  </a:lnTo>
                  <a:lnTo>
                    <a:pt x="3151" y="1294"/>
                  </a:lnTo>
                  <a:lnTo>
                    <a:pt x="3212" y="1289"/>
                  </a:lnTo>
                  <a:lnTo>
                    <a:pt x="3217" y="1341"/>
                  </a:lnTo>
                  <a:lnTo>
                    <a:pt x="3151" y="1348"/>
                  </a:lnTo>
                  <a:lnTo>
                    <a:pt x="3151" y="1348"/>
                  </a:lnTo>
                  <a:lnTo>
                    <a:pt x="3125" y="1353"/>
                  </a:lnTo>
                  <a:lnTo>
                    <a:pt x="3113" y="1356"/>
                  </a:lnTo>
                  <a:lnTo>
                    <a:pt x="3102" y="1356"/>
                  </a:lnTo>
                  <a:lnTo>
                    <a:pt x="2915" y="1338"/>
                  </a:lnTo>
                  <a:lnTo>
                    <a:pt x="2755" y="1315"/>
                  </a:lnTo>
                  <a:lnTo>
                    <a:pt x="2619" y="1289"/>
                  </a:lnTo>
                  <a:lnTo>
                    <a:pt x="2609" y="1285"/>
                  </a:lnTo>
                  <a:lnTo>
                    <a:pt x="2486" y="1253"/>
                  </a:lnTo>
                  <a:lnTo>
                    <a:pt x="2375" y="1217"/>
                  </a:lnTo>
                  <a:lnTo>
                    <a:pt x="2277" y="1176"/>
                  </a:lnTo>
                  <a:lnTo>
                    <a:pt x="2141" y="1107"/>
                  </a:lnTo>
                  <a:lnTo>
                    <a:pt x="2090" y="1084"/>
                  </a:lnTo>
                  <a:lnTo>
                    <a:pt x="2076" y="1081"/>
                  </a:lnTo>
                  <a:lnTo>
                    <a:pt x="2076" y="1081"/>
                  </a:lnTo>
                  <a:lnTo>
                    <a:pt x="2064" y="1082"/>
                  </a:lnTo>
                  <a:lnTo>
                    <a:pt x="2059" y="1087"/>
                  </a:lnTo>
                  <a:lnTo>
                    <a:pt x="2051" y="1100"/>
                  </a:lnTo>
                  <a:lnTo>
                    <a:pt x="2040" y="1130"/>
                  </a:lnTo>
                  <a:lnTo>
                    <a:pt x="2030" y="1169"/>
                  </a:lnTo>
                  <a:lnTo>
                    <a:pt x="2030" y="1169"/>
                  </a:lnTo>
                  <a:lnTo>
                    <a:pt x="2018" y="1244"/>
                  </a:lnTo>
                  <a:lnTo>
                    <a:pt x="2005" y="1359"/>
                  </a:lnTo>
                  <a:lnTo>
                    <a:pt x="1992" y="1529"/>
                  </a:lnTo>
                  <a:lnTo>
                    <a:pt x="1989" y="1539"/>
                  </a:lnTo>
                  <a:lnTo>
                    <a:pt x="1984" y="1549"/>
                  </a:lnTo>
                  <a:lnTo>
                    <a:pt x="1974" y="1554"/>
                  </a:lnTo>
                  <a:lnTo>
                    <a:pt x="1964" y="1556"/>
                  </a:lnTo>
                  <a:lnTo>
                    <a:pt x="1954" y="1554"/>
                  </a:lnTo>
                  <a:lnTo>
                    <a:pt x="1945" y="1549"/>
                  </a:lnTo>
                  <a:lnTo>
                    <a:pt x="1940" y="1539"/>
                  </a:lnTo>
                  <a:lnTo>
                    <a:pt x="1938" y="1529"/>
                  </a:lnTo>
                  <a:lnTo>
                    <a:pt x="1927" y="1454"/>
                  </a:lnTo>
                  <a:lnTo>
                    <a:pt x="1902" y="1226"/>
                  </a:lnTo>
                  <a:lnTo>
                    <a:pt x="1877" y="817"/>
                  </a:lnTo>
                  <a:lnTo>
                    <a:pt x="1855" y="57"/>
                  </a:lnTo>
                  <a:lnTo>
                    <a:pt x="1743" y="71"/>
                  </a:lnTo>
                  <a:lnTo>
                    <a:pt x="1594" y="97"/>
                  </a:lnTo>
                  <a:lnTo>
                    <a:pt x="1594" y="97"/>
                  </a:lnTo>
                  <a:lnTo>
                    <a:pt x="1483" y="121"/>
                  </a:lnTo>
                  <a:lnTo>
                    <a:pt x="1372" y="152"/>
                  </a:lnTo>
                  <a:lnTo>
                    <a:pt x="1272" y="188"/>
                  </a:lnTo>
                  <a:lnTo>
                    <a:pt x="1174" y="233"/>
                  </a:lnTo>
                  <a:lnTo>
                    <a:pt x="1087" y="280"/>
                  </a:lnTo>
                  <a:lnTo>
                    <a:pt x="1008" y="331"/>
                  </a:lnTo>
                  <a:lnTo>
                    <a:pt x="1008" y="331"/>
                  </a:lnTo>
                  <a:lnTo>
                    <a:pt x="935" y="388"/>
                  </a:lnTo>
                  <a:lnTo>
                    <a:pt x="872" y="444"/>
                  </a:lnTo>
                  <a:lnTo>
                    <a:pt x="823" y="498"/>
                  </a:lnTo>
                  <a:lnTo>
                    <a:pt x="789" y="547"/>
                  </a:lnTo>
                  <a:lnTo>
                    <a:pt x="766" y="590"/>
                  </a:lnTo>
                  <a:lnTo>
                    <a:pt x="741" y="660"/>
                  </a:lnTo>
                  <a:lnTo>
                    <a:pt x="719" y="763"/>
                  </a:lnTo>
                  <a:lnTo>
                    <a:pt x="720" y="763"/>
                  </a:lnTo>
                  <a:lnTo>
                    <a:pt x="696" y="968"/>
                  </a:lnTo>
                  <a:lnTo>
                    <a:pt x="671" y="1366"/>
                  </a:lnTo>
                  <a:lnTo>
                    <a:pt x="668" y="1375"/>
                  </a:lnTo>
                  <a:lnTo>
                    <a:pt x="663" y="1385"/>
                  </a:lnTo>
                  <a:lnTo>
                    <a:pt x="653" y="1390"/>
                  </a:lnTo>
                  <a:lnTo>
                    <a:pt x="643" y="1393"/>
                  </a:lnTo>
                  <a:lnTo>
                    <a:pt x="0" y="1393"/>
                  </a:lnTo>
                  <a:lnTo>
                    <a:pt x="0" y="1339"/>
                  </a:lnTo>
                  <a:lnTo>
                    <a:pt x="619" y="1339"/>
                  </a:lnTo>
                  <a:lnTo>
                    <a:pt x="642" y="968"/>
                  </a:lnTo>
                  <a:lnTo>
                    <a:pt x="666" y="763"/>
                  </a:lnTo>
                  <a:lnTo>
                    <a:pt x="668" y="753"/>
                  </a:lnTo>
                  <a:lnTo>
                    <a:pt x="692" y="639"/>
                  </a:lnTo>
                  <a:lnTo>
                    <a:pt x="717" y="568"/>
                  </a:lnTo>
                  <a:lnTo>
                    <a:pt x="743" y="521"/>
                  </a:lnTo>
                  <a:lnTo>
                    <a:pt x="750" y="513"/>
                  </a:lnTo>
                  <a:lnTo>
                    <a:pt x="786" y="460"/>
                  </a:lnTo>
                  <a:lnTo>
                    <a:pt x="835" y="406"/>
                  </a:lnTo>
                  <a:lnTo>
                    <a:pt x="897" y="350"/>
                  </a:lnTo>
                  <a:lnTo>
                    <a:pt x="971" y="293"/>
                  </a:lnTo>
                  <a:lnTo>
                    <a:pt x="979" y="287"/>
                  </a:lnTo>
                  <a:lnTo>
                    <a:pt x="1066" y="231"/>
                  </a:lnTo>
                  <a:lnTo>
                    <a:pt x="1152" y="183"/>
                  </a:lnTo>
                  <a:lnTo>
                    <a:pt x="1251" y="139"/>
                  </a:lnTo>
                  <a:lnTo>
                    <a:pt x="1350" y="103"/>
                  </a:lnTo>
                  <a:lnTo>
                    <a:pt x="1462" y="72"/>
                  </a:lnTo>
                  <a:lnTo>
                    <a:pt x="1584" y="44"/>
                  </a:lnTo>
                  <a:lnTo>
                    <a:pt x="1594" y="43"/>
                  </a:lnTo>
                  <a:lnTo>
                    <a:pt x="1743" y="16"/>
                  </a:lnTo>
                  <a:lnTo>
                    <a:pt x="1879"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TextBox 103"/>
            <p:cNvSpPr txBox="1"/>
            <p:nvPr/>
          </p:nvSpPr>
          <p:spPr>
            <a:xfrm>
              <a:off x="2965554" y="2214324"/>
              <a:ext cx="941283" cy="369332"/>
            </a:xfrm>
            <a:prstGeom prst="rect">
              <a:avLst/>
            </a:prstGeom>
            <a:noFill/>
          </p:spPr>
          <p:txBody>
            <a:bodyPr wrap="none" rtlCol="0">
              <a:spAutoFit/>
            </a:bodyPr>
            <a:lstStyle/>
            <a:p>
              <a:r>
                <a:rPr lang="en-US" b="1" dirty="0" smtClean="0">
                  <a:solidFill>
                    <a:srgbClr val="FF0000"/>
                  </a:solidFill>
                </a:rPr>
                <a:t>Output</a:t>
              </a:r>
              <a:endParaRPr lang="en-US" b="1" dirty="0">
                <a:solidFill>
                  <a:srgbClr val="FF0000"/>
                </a:solidFill>
              </a:endParaRPr>
            </a:p>
          </p:txBody>
        </p:sp>
      </p:grpSp>
      <p:grpSp>
        <p:nvGrpSpPr>
          <p:cNvPr id="24649" name="Group 24648"/>
          <p:cNvGrpSpPr/>
          <p:nvPr/>
        </p:nvGrpSpPr>
        <p:grpSpPr>
          <a:xfrm>
            <a:off x="1397000" y="2714625"/>
            <a:ext cx="2552700" cy="898525"/>
            <a:chOff x="1397000" y="2714625"/>
            <a:chExt cx="2552700" cy="898525"/>
          </a:xfrm>
        </p:grpSpPr>
        <p:sp>
          <p:nvSpPr>
            <p:cNvPr id="20" name="Freeform 262"/>
            <p:cNvSpPr>
              <a:spLocks/>
            </p:cNvSpPr>
            <p:nvPr/>
          </p:nvSpPr>
          <p:spPr bwMode="auto">
            <a:xfrm>
              <a:off x="1397000" y="2714625"/>
              <a:ext cx="2552700" cy="898525"/>
            </a:xfrm>
            <a:custGeom>
              <a:avLst/>
              <a:gdLst>
                <a:gd name="T0" fmla="*/ 1889 w 3215"/>
                <a:gd name="T1" fmla="*/ 2 h 1133"/>
                <a:gd name="T2" fmla="*/ 1904 w 3215"/>
                <a:gd name="T3" fmla="*/ 17 h 1133"/>
                <a:gd name="T4" fmla="*/ 1932 w 3215"/>
                <a:gd name="T5" fmla="*/ 195 h 1133"/>
                <a:gd name="T6" fmla="*/ 1966 w 3215"/>
                <a:gd name="T7" fmla="*/ 385 h 1133"/>
                <a:gd name="T8" fmla="*/ 1989 w 3215"/>
                <a:gd name="T9" fmla="*/ 467 h 1133"/>
                <a:gd name="T10" fmla="*/ 2022 w 3215"/>
                <a:gd name="T11" fmla="*/ 488 h 1133"/>
                <a:gd name="T12" fmla="*/ 2171 w 3215"/>
                <a:gd name="T13" fmla="*/ 639 h 1133"/>
                <a:gd name="T14" fmla="*/ 2310 w 3215"/>
                <a:gd name="T15" fmla="*/ 754 h 1133"/>
                <a:gd name="T16" fmla="*/ 2396 w 3215"/>
                <a:gd name="T17" fmla="*/ 808 h 1133"/>
                <a:gd name="T18" fmla="*/ 2581 w 3215"/>
                <a:gd name="T19" fmla="*/ 896 h 1133"/>
                <a:gd name="T20" fmla="*/ 2815 w 3215"/>
                <a:gd name="T21" fmla="*/ 970 h 1133"/>
                <a:gd name="T22" fmla="*/ 3102 w 3215"/>
                <a:gd name="T23" fmla="*/ 1019 h 1133"/>
                <a:gd name="T24" fmla="*/ 3215 w 3215"/>
                <a:gd name="T25" fmla="*/ 1024 h 1133"/>
                <a:gd name="T26" fmla="*/ 3163 w 3215"/>
                <a:gd name="T27" fmla="*/ 1078 h 1133"/>
                <a:gd name="T28" fmla="*/ 2940 w 3215"/>
                <a:gd name="T29" fmla="*/ 1050 h 1133"/>
                <a:gd name="T30" fmla="*/ 2794 w 3215"/>
                <a:gd name="T31" fmla="*/ 1019 h 1133"/>
                <a:gd name="T32" fmla="*/ 2560 w 3215"/>
                <a:gd name="T33" fmla="*/ 945 h 1133"/>
                <a:gd name="T34" fmla="*/ 2375 w 3215"/>
                <a:gd name="T35" fmla="*/ 857 h 1133"/>
                <a:gd name="T36" fmla="*/ 2280 w 3215"/>
                <a:gd name="T37" fmla="*/ 798 h 1133"/>
                <a:gd name="T38" fmla="*/ 2133 w 3215"/>
                <a:gd name="T39" fmla="*/ 677 h 1133"/>
                <a:gd name="T40" fmla="*/ 1984 w 3215"/>
                <a:gd name="T41" fmla="*/ 526 h 1133"/>
                <a:gd name="T42" fmla="*/ 1964 w 3215"/>
                <a:gd name="T43" fmla="*/ 518 h 1133"/>
                <a:gd name="T44" fmla="*/ 1945 w 3215"/>
                <a:gd name="T45" fmla="*/ 510 h 1133"/>
                <a:gd name="T46" fmla="*/ 1915 w 3215"/>
                <a:gd name="T47" fmla="*/ 397 h 1133"/>
                <a:gd name="T48" fmla="*/ 1877 w 3215"/>
                <a:gd name="T49" fmla="*/ 195 h 1133"/>
                <a:gd name="T50" fmla="*/ 1779 w 3215"/>
                <a:gd name="T51" fmla="*/ 74 h 1133"/>
                <a:gd name="T52" fmla="*/ 1668 w 3215"/>
                <a:gd name="T53" fmla="*/ 100 h 1133"/>
                <a:gd name="T54" fmla="*/ 1458 w 3215"/>
                <a:gd name="T55" fmla="*/ 172 h 1133"/>
                <a:gd name="T56" fmla="*/ 1278 w 3215"/>
                <a:gd name="T57" fmla="*/ 264 h 1133"/>
                <a:gd name="T58" fmla="*/ 1120 w 3215"/>
                <a:gd name="T59" fmla="*/ 384 h 1133"/>
                <a:gd name="T60" fmla="*/ 972 w 3215"/>
                <a:gd name="T61" fmla="*/ 537 h 1133"/>
                <a:gd name="T62" fmla="*/ 897 w 3215"/>
                <a:gd name="T63" fmla="*/ 636 h 1133"/>
                <a:gd name="T64" fmla="*/ 779 w 3215"/>
                <a:gd name="T65" fmla="*/ 831 h 1133"/>
                <a:gd name="T66" fmla="*/ 692 w 3215"/>
                <a:gd name="T67" fmla="*/ 1030 h 1133"/>
                <a:gd name="T68" fmla="*/ 663 w 3215"/>
                <a:gd name="T69" fmla="*/ 1125 h 1133"/>
                <a:gd name="T70" fmla="*/ 643 w 3215"/>
                <a:gd name="T71" fmla="*/ 1133 h 1133"/>
                <a:gd name="T72" fmla="*/ 0 w 3215"/>
                <a:gd name="T73" fmla="*/ 1079 h 1133"/>
                <a:gd name="T74" fmla="*/ 643 w 3215"/>
                <a:gd name="T75" fmla="*/ 1009 h 1133"/>
                <a:gd name="T76" fmla="*/ 730 w 3215"/>
                <a:gd name="T77" fmla="*/ 809 h 1133"/>
                <a:gd name="T78" fmla="*/ 853 w 3215"/>
                <a:gd name="T79" fmla="*/ 606 h 1133"/>
                <a:gd name="T80" fmla="*/ 935 w 3215"/>
                <a:gd name="T81" fmla="*/ 500 h 1133"/>
                <a:gd name="T82" fmla="*/ 1082 w 3215"/>
                <a:gd name="T83" fmla="*/ 346 h 1133"/>
                <a:gd name="T84" fmla="*/ 1242 w 3215"/>
                <a:gd name="T85" fmla="*/ 226 h 1133"/>
                <a:gd name="T86" fmla="*/ 1337 w 3215"/>
                <a:gd name="T87" fmla="*/ 169 h 1133"/>
                <a:gd name="T88" fmla="*/ 1535 w 3215"/>
                <a:gd name="T89" fmla="*/ 86 h 1133"/>
                <a:gd name="T90" fmla="*/ 1769 w 3215"/>
                <a:gd name="T91" fmla="*/ 22 h 1133"/>
                <a:gd name="T92" fmla="*/ 1879 w 3215"/>
                <a:gd name="T93"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5" h="1133">
                  <a:moveTo>
                    <a:pt x="1879" y="0"/>
                  </a:moveTo>
                  <a:lnTo>
                    <a:pt x="1889" y="2"/>
                  </a:lnTo>
                  <a:lnTo>
                    <a:pt x="1899" y="7"/>
                  </a:lnTo>
                  <a:lnTo>
                    <a:pt x="1904" y="17"/>
                  </a:lnTo>
                  <a:lnTo>
                    <a:pt x="1907" y="27"/>
                  </a:lnTo>
                  <a:lnTo>
                    <a:pt x="1932" y="195"/>
                  </a:lnTo>
                  <a:lnTo>
                    <a:pt x="1968" y="385"/>
                  </a:lnTo>
                  <a:lnTo>
                    <a:pt x="1966" y="385"/>
                  </a:lnTo>
                  <a:lnTo>
                    <a:pt x="1986" y="467"/>
                  </a:lnTo>
                  <a:lnTo>
                    <a:pt x="1989" y="467"/>
                  </a:lnTo>
                  <a:lnTo>
                    <a:pt x="2013" y="482"/>
                  </a:lnTo>
                  <a:lnTo>
                    <a:pt x="2022" y="488"/>
                  </a:lnTo>
                  <a:lnTo>
                    <a:pt x="2071" y="537"/>
                  </a:lnTo>
                  <a:lnTo>
                    <a:pt x="2171" y="639"/>
                  </a:lnTo>
                  <a:lnTo>
                    <a:pt x="2244" y="704"/>
                  </a:lnTo>
                  <a:lnTo>
                    <a:pt x="2310" y="754"/>
                  </a:lnTo>
                  <a:lnTo>
                    <a:pt x="2310" y="754"/>
                  </a:lnTo>
                  <a:lnTo>
                    <a:pt x="2396" y="808"/>
                  </a:lnTo>
                  <a:lnTo>
                    <a:pt x="2483" y="853"/>
                  </a:lnTo>
                  <a:lnTo>
                    <a:pt x="2581" y="896"/>
                  </a:lnTo>
                  <a:lnTo>
                    <a:pt x="2693" y="935"/>
                  </a:lnTo>
                  <a:lnTo>
                    <a:pt x="2815" y="970"/>
                  </a:lnTo>
                  <a:lnTo>
                    <a:pt x="2951" y="998"/>
                  </a:lnTo>
                  <a:lnTo>
                    <a:pt x="3102" y="1019"/>
                  </a:lnTo>
                  <a:lnTo>
                    <a:pt x="3163" y="1024"/>
                  </a:lnTo>
                  <a:lnTo>
                    <a:pt x="3215" y="1024"/>
                  </a:lnTo>
                  <a:lnTo>
                    <a:pt x="3215" y="1078"/>
                  </a:lnTo>
                  <a:lnTo>
                    <a:pt x="3163" y="1078"/>
                  </a:lnTo>
                  <a:lnTo>
                    <a:pt x="3102" y="1073"/>
                  </a:lnTo>
                  <a:lnTo>
                    <a:pt x="2940" y="1050"/>
                  </a:lnTo>
                  <a:lnTo>
                    <a:pt x="2930" y="1047"/>
                  </a:lnTo>
                  <a:lnTo>
                    <a:pt x="2794" y="1019"/>
                  </a:lnTo>
                  <a:lnTo>
                    <a:pt x="2671" y="984"/>
                  </a:lnTo>
                  <a:lnTo>
                    <a:pt x="2560" y="945"/>
                  </a:lnTo>
                  <a:lnTo>
                    <a:pt x="2462" y="903"/>
                  </a:lnTo>
                  <a:lnTo>
                    <a:pt x="2375" y="857"/>
                  </a:lnTo>
                  <a:lnTo>
                    <a:pt x="2288" y="803"/>
                  </a:lnTo>
                  <a:lnTo>
                    <a:pt x="2280" y="798"/>
                  </a:lnTo>
                  <a:lnTo>
                    <a:pt x="2207" y="742"/>
                  </a:lnTo>
                  <a:lnTo>
                    <a:pt x="2133" y="677"/>
                  </a:lnTo>
                  <a:lnTo>
                    <a:pt x="2033" y="575"/>
                  </a:lnTo>
                  <a:lnTo>
                    <a:pt x="1984" y="526"/>
                  </a:lnTo>
                  <a:lnTo>
                    <a:pt x="1972" y="519"/>
                  </a:lnTo>
                  <a:lnTo>
                    <a:pt x="1964" y="518"/>
                  </a:lnTo>
                  <a:lnTo>
                    <a:pt x="1954" y="515"/>
                  </a:lnTo>
                  <a:lnTo>
                    <a:pt x="1945" y="510"/>
                  </a:lnTo>
                  <a:lnTo>
                    <a:pt x="1940" y="501"/>
                  </a:lnTo>
                  <a:lnTo>
                    <a:pt x="1915" y="397"/>
                  </a:lnTo>
                  <a:lnTo>
                    <a:pt x="1914" y="385"/>
                  </a:lnTo>
                  <a:lnTo>
                    <a:pt x="1877" y="195"/>
                  </a:lnTo>
                  <a:lnTo>
                    <a:pt x="1858" y="59"/>
                  </a:lnTo>
                  <a:lnTo>
                    <a:pt x="1779" y="74"/>
                  </a:lnTo>
                  <a:lnTo>
                    <a:pt x="1779" y="74"/>
                  </a:lnTo>
                  <a:lnTo>
                    <a:pt x="1668" y="100"/>
                  </a:lnTo>
                  <a:lnTo>
                    <a:pt x="1557" y="135"/>
                  </a:lnTo>
                  <a:lnTo>
                    <a:pt x="1458" y="172"/>
                  </a:lnTo>
                  <a:lnTo>
                    <a:pt x="1359" y="218"/>
                  </a:lnTo>
                  <a:lnTo>
                    <a:pt x="1278" y="264"/>
                  </a:lnTo>
                  <a:lnTo>
                    <a:pt x="1195" y="323"/>
                  </a:lnTo>
                  <a:lnTo>
                    <a:pt x="1120" y="384"/>
                  </a:lnTo>
                  <a:lnTo>
                    <a:pt x="1046" y="456"/>
                  </a:lnTo>
                  <a:lnTo>
                    <a:pt x="972" y="537"/>
                  </a:lnTo>
                  <a:lnTo>
                    <a:pt x="897" y="636"/>
                  </a:lnTo>
                  <a:lnTo>
                    <a:pt x="897" y="636"/>
                  </a:lnTo>
                  <a:lnTo>
                    <a:pt x="841" y="721"/>
                  </a:lnTo>
                  <a:lnTo>
                    <a:pt x="779" y="831"/>
                  </a:lnTo>
                  <a:lnTo>
                    <a:pt x="730" y="932"/>
                  </a:lnTo>
                  <a:lnTo>
                    <a:pt x="692" y="1030"/>
                  </a:lnTo>
                  <a:lnTo>
                    <a:pt x="668" y="1117"/>
                  </a:lnTo>
                  <a:lnTo>
                    <a:pt x="663" y="1125"/>
                  </a:lnTo>
                  <a:lnTo>
                    <a:pt x="653" y="1130"/>
                  </a:lnTo>
                  <a:lnTo>
                    <a:pt x="643" y="1133"/>
                  </a:lnTo>
                  <a:lnTo>
                    <a:pt x="0" y="1133"/>
                  </a:lnTo>
                  <a:lnTo>
                    <a:pt x="0" y="1079"/>
                  </a:lnTo>
                  <a:lnTo>
                    <a:pt x="624" y="1079"/>
                  </a:lnTo>
                  <a:lnTo>
                    <a:pt x="643" y="1009"/>
                  </a:lnTo>
                  <a:lnTo>
                    <a:pt x="681" y="911"/>
                  </a:lnTo>
                  <a:lnTo>
                    <a:pt x="730" y="809"/>
                  </a:lnTo>
                  <a:lnTo>
                    <a:pt x="792" y="700"/>
                  </a:lnTo>
                  <a:lnTo>
                    <a:pt x="853" y="606"/>
                  </a:lnTo>
                  <a:lnTo>
                    <a:pt x="859" y="598"/>
                  </a:lnTo>
                  <a:lnTo>
                    <a:pt x="935" y="500"/>
                  </a:lnTo>
                  <a:lnTo>
                    <a:pt x="1008" y="418"/>
                  </a:lnTo>
                  <a:lnTo>
                    <a:pt x="1082" y="346"/>
                  </a:lnTo>
                  <a:lnTo>
                    <a:pt x="1157" y="285"/>
                  </a:lnTo>
                  <a:lnTo>
                    <a:pt x="1242" y="226"/>
                  </a:lnTo>
                  <a:lnTo>
                    <a:pt x="1251" y="220"/>
                  </a:lnTo>
                  <a:lnTo>
                    <a:pt x="1337" y="169"/>
                  </a:lnTo>
                  <a:lnTo>
                    <a:pt x="1437" y="123"/>
                  </a:lnTo>
                  <a:lnTo>
                    <a:pt x="1535" y="86"/>
                  </a:lnTo>
                  <a:lnTo>
                    <a:pt x="1647" y="51"/>
                  </a:lnTo>
                  <a:lnTo>
                    <a:pt x="1769" y="22"/>
                  </a:lnTo>
                  <a:lnTo>
                    <a:pt x="1779" y="20"/>
                  </a:lnTo>
                  <a:lnTo>
                    <a:pt x="1879"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3018150" y="2726809"/>
              <a:ext cx="723275" cy="369332"/>
            </a:xfrm>
            <a:prstGeom prst="rect">
              <a:avLst/>
            </a:prstGeom>
            <a:noFill/>
          </p:spPr>
          <p:txBody>
            <a:bodyPr wrap="none" rtlCol="0">
              <a:spAutoFit/>
            </a:bodyPr>
            <a:lstStyle/>
            <a:p>
              <a:r>
                <a:rPr lang="en-US" b="1" dirty="0" smtClean="0">
                  <a:solidFill>
                    <a:srgbClr val="00B050"/>
                  </a:solidFill>
                </a:rPr>
                <a:t>Slow</a:t>
              </a:r>
              <a:endParaRPr lang="en-US" b="1" dirty="0">
                <a:solidFill>
                  <a:srgbClr val="00B050"/>
                </a:solidFill>
              </a:endParaRPr>
            </a:p>
          </p:txBody>
        </p:sp>
      </p:grpSp>
      <p:grpSp>
        <p:nvGrpSpPr>
          <p:cNvPr id="24648" name="Group 24647"/>
          <p:cNvGrpSpPr/>
          <p:nvPr/>
        </p:nvGrpSpPr>
        <p:grpSpPr>
          <a:xfrm>
            <a:off x="1397000" y="3152775"/>
            <a:ext cx="2554287" cy="1162261"/>
            <a:chOff x="1397000" y="3152775"/>
            <a:chExt cx="2554287" cy="1162261"/>
          </a:xfrm>
        </p:grpSpPr>
        <p:sp>
          <p:nvSpPr>
            <p:cNvPr id="19" name="Freeform 261"/>
            <p:cNvSpPr>
              <a:spLocks/>
            </p:cNvSpPr>
            <p:nvPr/>
          </p:nvSpPr>
          <p:spPr bwMode="auto">
            <a:xfrm>
              <a:off x="1397000" y="3152775"/>
              <a:ext cx="2554287" cy="1077912"/>
            </a:xfrm>
            <a:custGeom>
              <a:avLst/>
              <a:gdLst>
                <a:gd name="T0" fmla="*/ 779 w 3217"/>
                <a:gd name="T1" fmla="*/ 3 h 1357"/>
                <a:gd name="T2" fmla="*/ 840 w 3217"/>
                <a:gd name="T3" fmla="*/ 26 h 1357"/>
                <a:gd name="T4" fmla="*/ 1087 w 3217"/>
                <a:gd name="T5" fmla="*/ 134 h 1357"/>
                <a:gd name="T6" fmla="*/ 1323 w 3217"/>
                <a:gd name="T7" fmla="*/ 198 h 1357"/>
                <a:gd name="T8" fmla="*/ 1458 w 3217"/>
                <a:gd name="T9" fmla="*/ 223 h 1357"/>
                <a:gd name="T10" fmla="*/ 1841 w 3217"/>
                <a:gd name="T11" fmla="*/ 262 h 1357"/>
                <a:gd name="T12" fmla="*/ 1889 w 3217"/>
                <a:gd name="T13" fmla="*/ 267 h 1357"/>
                <a:gd name="T14" fmla="*/ 1904 w 3217"/>
                <a:gd name="T15" fmla="*/ 281 h 1357"/>
                <a:gd name="T16" fmla="*/ 1918 w 3217"/>
                <a:gd name="T17" fmla="*/ 661 h 1357"/>
                <a:gd name="T18" fmla="*/ 1943 w 3217"/>
                <a:gd name="T19" fmla="*/ 1080 h 1357"/>
                <a:gd name="T20" fmla="*/ 1964 w 3217"/>
                <a:gd name="T21" fmla="*/ 1038 h 1357"/>
                <a:gd name="T22" fmla="*/ 1990 w 3217"/>
                <a:gd name="T23" fmla="*/ 882 h 1357"/>
                <a:gd name="T24" fmla="*/ 2040 w 3217"/>
                <a:gd name="T25" fmla="*/ 766 h 1357"/>
                <a:gd name="T26" fmla="*/ 2071 w 3217"/>
                <a:gd name="T27" fmla="*/ 733 h 1357"/>
                <a:gd name="T28" fmla="*/ 2116 w 3217"/>
                <a:gd name="T29" fmla="*/ 704 h 1357"/>
                <a:gd name="T30" fmla="*/ 2277 w 3217"/>
                <a:gd name="T31" fmla="*/ 650 h 1357"/>
                <a:gd name="T32" fmla="*/ 2410 w 3217"/>
                <a:gd name="T33" fmla="*/ 619 h 1357"/>
                <a:gd name="T34" fmla="*/ 2730 w 3217"/>
                <a:gd name="T35" fmla="*/ 573 h 1357"/>
                <a:gd name="T36" fmla="*/ 3126 w 3217"/>
                <a:gd name="T37" fmla="*/ 542 h 1357"/>
                <a:gd name="T38" fmla="*/ 3210 w 3217"/>
                <a:gd name="T39" fmla="*/ 527 h 1357"/>
                <a:gd name="T40" fmla="*/ 3176 w 3217"/>
                <a:gd name="T41" fmla="*/ 586 h 1357"/>
                <a:gd name="T42" fmla="*/ 2940 w 3217"/>
                <a:gd name="T43" fmla="*/ 609 h 1357"/>
                <a:gd name="T44" fmla="*/ 2558 w 3217"/>
                <a:gd name="T45" fmla="*/ 648 h 1357"/>
                <a:gd name="T46" fmla="*/ 2410 w 3217"/>
                <a:gd name="T47" fmla="*/ 673 h 1357"/>
                <a:gd name="T48" fmla="*/ 2198 w 3217"/>
                <a:gd name="T49" fmla="*/ 728 h 1357"/>
                <a:gd name="T50" fmla="*/ 2108 w 3217"/>
                <a:gd name="T51" fmla="*/ 771 h 1357"/>
                <a:gd name="T52" fmla="*/ 2084 w 3217"/>
                <a:gd name="T53" fmla="*/ 796 h 1357"/>
                <a:gd name="T54" fmla="*/ 2064 w 3217"/>
                <a:gd name="T55" fmla="*/ 828 h 1357"/>
                <a:gd name="T56" fmla="*/ 2018 w 3217"/>
                <a:gd name="T57" fmla="*/ 1038 h 1357"/>
                <a:gd name="T58" fmla="*/ 1989 w 3217"/>
                <a:gd name="T59" fmla="*/ 1341 h 1357"/>
                <a:gd name="T60" fmla="*/ 1974 w 3217"/>
                <a:gd name="T61" fmla="*/ 1356 h 1357"/>
                <a:gd name="T62" fmla="*/ 1954 w 3217"/>
                <a:gd name="T63" fmla="*/ 1356 h 1357"/>
                <a:gd name="T64" fmla="*/ 1940 w 3217"/>
                <a:gd name="T65" fmla="*/ 1342 h 1357"/>
                <a:gd name="T66" fmla="*/ 1915 w 3217"/>
                <a:gd name="T67" fmla="*/ 1274 h 1357"/>
                <a:gd name="T68" fmla="*/ 1902 w 3217"/>
                <a:gd name="T69" fmla="*/ 1192 h 1357"/>
                <a:gd name="T70" fmla="*/ 1877 w 3217"/>
                <a:gd name="T71" fmla="*/ 913 h 1357"/>
                <a:gd name="T72" fmla="*/ 1853 w 3217"/>
                <a:gd name="T73" fmla="*/ 317 h 1357"/>
                <a:gd name="T74" fmla="*/ 1632 w 3217"/>
                <a:gd name="T75" fmla="*/ 298 h 1357"/>
                <a:gd name="T76" fmla="*/ 1311 w 3217"/>
                <a:gd name="T77" fmla="*/ 250 h 1357"/>
                <a:gd name="T78" fmla="*/ 1177 w 3217"/>
                <a:gd name="T79" fmla="*/ 218 h 1357"/>
                <a:gd name="T80" fmla="*/ 967 w 3217"/>
                <a:gd name="T81" fmla="*/ 147 h 1357"/>
                <a:gd name="T82" fmla="*/ 776 w 3217"/>
                <a:gd name="T83" fmla="*/ 57 h 1357"/>
                <a:gd name="T84" fmla="*/ 755 w 3217"/>
                <a:gd name="T85" fmla="*/ 54 h 1357"/>
                <a:gd name="T86" fmla="*/ 738 w 3217"/>
                <a:gd name="T87" fmla="*/ 64 h 1357"/>
                <a:gd name="T88" fmla="*/ 717 w 3217"/>
                <a:gd name="T89" fmla="*/ 114 h 1357"/>
                <a:gd name="T90" fmla="*/ 709 w 3217"/>
                <a:gd name="T91" fmla="*/ 157 h 1357"/>
                <a:gd name="T92" fmla="*/ 684 w 3217"/>
                <a:gd name="T93" fmla="*/ 367 h 1357"/>
                <a:gd name="T94" fmla="*/ 668 w 3217"/>
                <a:gd name="T95" fmla="*/ 561 h 1357"/>
                <a:gd name="T96" fmla="*/ 653 w 3217"/>
                <a:gd name="T97" fmla="*/ 576 h 1357"/>
                <a:gd name="T98" fmla="*/ 0 w 3217"/>
                <a:gd name="T99" fmla="*/ 579 h 1357"/>
                <a:gd name="T100" fmla="*/ 619 w 3217"/>
                <a:gd name="T101" fmla="*/ 525 h 1357"/>
                <a:gd name="T102" fmla="*/ 642 w 3217"/>
                <a:gd name="T103" fmla="*/ 241 h 1357"/>
                <a:gd name="T104" fmla="*/ 656 w 3217"/>
                <a:gd name="T105" fmla="*/ 147 h 1357"/>
                <a:gd name="T106" fmla="*/ 681 w 3217"/>
                <a:gd name="T107" fmla="*/ 57 h 1357"/>
                <a:gd name="T108" fmla="*/ 699 w 3217"/>
                <a:gd name="T109" fmla="*/ 28 h 1357"/>
                <a:gd name="T110" fmla="*/ 720 w 3217"/>
                <a:gd name="T111" fmla="*/ 8 h 1357"/>
                <a:gd name="T112" fmla="*/ 755 w 3217"/>
                <a:gd name="T113" fmla="*/ 0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7" h="1357">
                  <a:moveTo>
                    <a:pt x="755" y="0"/>
                  </a:moveTo>
                  <a:lnTo>
                    <a:pt x="779" y="3"/>
                  </a:lnTo>
                  <a:lnTo>
                    <a:pt x="791" y="5"/>
                  </a:lnTo>
                  <a:lnTo>
                    <a:pt x="840" y="26"/>
                  </a:lnTo>
                  <a:lnTo>
                    <a:pt x="989" y="98"/>
                  </a:lnTo>
                  <a:lnTo>
                    <a:pt x="1087" y="134"/>
                  </a:lnTo>
                  <a:lnTo>
                    <a:pt x="1198" y="168"/>
                  </a:lnTo>
                  <a:lnTo>
                    <a:pt x="1323" y="198"/>
                  </a:lnTo>
                  <a:lnTo>
                    <a:pt x="1323" y="198"/>
                  </a:lnTo>
                  <a:lnTo>
                    <a:pt x="1458" y="223"/>
                  </a:lnTo>
                  <a:lnTo>
                    <a:pt x="1632" y="244"/>
                  </a:lnTo>
                  <a:lnTo>
                    <a:pt x="1841" y="262"/>
                  </a:lnTo>
                  <a:lnTo>
                    <a:pt x="1879" y="265"/>
                  </a:lnTo>
                  <a:lnTo>
                    <a:pt x="1889" y="267"/>
                  </a:lnTo>
                  <a:lnTo>
                    <a:pt x="1899" y="272"/>
                  </a:lnTo>
                  <a:lnTo>
                    <a:pt x="1904" y="281"/>
                  </a:lnTo>
                  <a:lnTo>
                    <a:pt x="1907" y="291"/>
                  </a:lnTo>
                  <a:lnTo>
                    <a:pt x="1918" y="661"/>
                  </a:lnTo>
                  <a:lnTo>
                    <a:pt x="1932" y="913"/>
                  </a:lnTo>
                  <a:lnTo>
                    <a:pt x="1943" y="1080"/>
                  </a:lnTo>
                  <a:lnTo>
                    <a:pt x="1953" y="1166"/>
                  </a:lnTo>
                  <a:lnTo>
                    <a:pt x="1964" y="1038"/>
                  </a:lnTo>
                  <a:lnTo>
                    <a:pt x="1989" y="892"/>
                  </a:lnTo>
                  <a:lnTo>
                    <a:pt x="1990" y="882"/>
                  </a:lnTo>
                  <a:lnTo>
                    <a:pt x="2015" y="807"/>
                  </a:lnTo>
                  <a:lnTo>
                    <a:pt x="2040" y="766"/>
                  </a:lnTo>
                  <a:lnTo>
                    <a:pt x="2046" y="758"/>
                  </a:lnTo>
                  <a:lnTo>
                    <a:pt x="2071" y="733"/>
                  </a:lnTo>
                  <a:lnTo>
                    <a:pt x="2079" y="727"/>
                  </a:lnTo>
                  <a:lnTo>
                    <a:pt x="2116" y="704"/>
                  </a:lnTo>
                  <a:lnTo>
                    <a:pt x="2177" y="679"/>
                  </a:lnTo>
                  <a:lnTo>
                    <a:pt x="2277" y="650"/>
                  </a:lnTo>
                  <a:lnTo>
                    <a:pt x="2400" y="620"/>
                  </a:lnTo>
                  <a:lnTo>
                    <a:pt x="2410" y="619"/>
                  </a:lnTo>
                  <a:lnTo>
                    <a:pt x="2558" y="594"/>
                  </a:lnTo>
                  <a:lnTo>
                    <a:pt x="2730" y="573"/>
                  </a:lnTo>
                  <a:lnTo>
                    <a:pt x="2940" y="555"/>
                  </a:lnTo>
                  <a:lnTo>
                    <a:pt x="3126" y="542"/>
                  </a:lnTo>
                  <a:lnTo>
                    <a:pt x="3176" y="532"/>
                  </a:lnTo>
                  <a:lnTo>
                    <a:pt x="3210" y="527"/>
                  </a:lnTo>
                  <a:lnTo>
                    <a:pt x="3217" y="579"/>
                  </a:lnTo>
                  <a:lnTo>
                    <a:pt x="3176" y="586"/>
                  </a:lnTo>
                  <a:lnTo>
                    <a:pt x="3126" y="596"/>
                  </a:lnTo>
                  <a:lnTo>
                    <a:pt x="2940" y="609"/>
                  </a:lnTo>
                  <a:lnTo>
                    <a:pt x="2730" y="627"/>
                  </a:lnTo>
                  <a:lnTo>
                    <a:pt x="2558" y="648"/>
                  </a:lnTo>
                  <a:lnTo>
                    <a:pt x="2410" y="673"/>
                  </a:lnTo>
                  <a:lnTo>
                    <a:pt x="2410" y="673"/>
                  </a:lnTo>
                  <a:lnTo>
                    <a:pt x="2298" y="699"/>
                  </a:lnTo>
                  <a:lnTo>
                    <a:pt x="2198" y="728"/>
                  </a:lnTo>
                  <a:lnTo>
                    <a:pt x="2138" y="753"/>
                  </a:lnTo>
                  <a:lnTo>
                    <a:pt x="2108" y="771"/>
                  </a:lnTo>
                  <a:lnTo>
                    <a:pt x="2108" y="771"/>
                  </a:lnTo>
                  <a:lnTo>
                    <a:pt x="2084" y="796"/>
                  </a:lnTo>
                  <a:lnTo>
                    <a:pt x="2084" y="796"/>
                  </a:lnTo>
                  <a:lnTo>
                    <a:pt x="2064" y="828"/>
                  </a:lnTo>
                  <a:lnTo>
                    <a:pt x="2043" y="895"/>
                  </a:lnTo>
                  <a:lnTo>
                    <a:pt x="2018" y="1038"/>
                  </a:lnTo>
                  <a:lnTo>
                    <a:pt x="1992" y="1331"/>
                  </a:lnTo>
                  <a:lnTo>
                    <a:pt x="1989" y="1341"/>
                  </a:lnTo>
                  <a:lnTo>
                    <a:pt x="1984" y="1351"/>
                  </a:lnTo>
                  <a:lnTo>
                    <a:pt x="1974" y="1356"/>
                  </a:lnTo>
                  <a:lnTo>
                    <a:pt x="1964" y="1357"/>
                  </a:lnTo>
                  <a:lnTo>
                    <a:pt x="1954" y="1356"/>
                  </a:lnTo>
                  <a:lnTo>
                    <a:pt x="1945" y="1351"/>
                  </a:lnTo>
                  <a:lnTo>
                    <a:pt x="1940" y="1342"/>
                  </a:lnTo>
                  <a:lnTo>
                    <a:pt x="1928" y="1318"/>
                  </a:lnTo>
                  <a:lnTo>
                    <a:pt x="1915" y="1274"/>
                  </a:lnTo>
                  <a:lnTo>
                    <a:pt x="1914" y="1262"/>
                  </a:lnTo>
                  <a:lnTo>
                    <a:pt x="1902" y="1192"/>
                  </a:lnTo>
                  <a:lnTo>
                    <a:pt x="1889" y="1080"/>
                  </a:lnTo>
                  <a:lnTo>
                    <a:pt x="1877" y="913"/>
                  </a:lnTo>
                  <a:lnTo>
                    <a:pt x="1864" y="661"/>
                  </a:lnTo>
                  <a:lnTo>
                    <a:pt x="1853" y="317"/>
                  </a:lnTo>
                  <a:lnTo>
                    <a:pt x="1841" y="316"/>
                  </a:lnTo>
                  <a:lnTo>
                    <a:pt x="1632" y="298"/>
                  </a:lnTo>
                  <a:lnTo>
                    <a:pt x="1458" y="277"/>
                  </a:lnTo>
                  <a:lnTo>
                    <a:pt x="1311" y="250"/>
                  </a:lnTo>
                  <a:lnTo>
                    <a:pt x="1301" y="247"/>
                  </a:lnTo>
                  <a:lnTo>
                    <a:pt x="1177" y="218"/>
                  </a:lnTo>
                  <a:lnTo>
                    <a:pt x="1066" y="183"/>
                  </a:lnTo>
                  <a:lnTo>
                    <a:pt x="967" y="147"/>
                  </a:lnTo>
                  <a:lnTo>
                    <a:pt x="818" y="75"/>
                  </a:lnTo>
                  <a:lnTo>
                    <a:pt x="776" y="57"/>
                  </a:lnTo>
                  <a:lnTo>
                    <a:pt x="755" y="54"/>
                  </a:lnTo>
                  <a:lnTo>
                    <a:pt x="755" y="54"/>
                  </a:lnTo>
                  <a:lnTo>
                    <a:pt x="746" y="56"/>
                  </a:lnTo>
                  <a:lnTo>
                    <a:pt x="738" y="64"/>
                  </a:lnTo>
                  <a:lnTo>
                    <a:pt x="730" y="78"/>
                  </a:lnTo>
                  <a:lnTo>
                    <a:pt x="717" y="114"/>
                  </a:lnTo>
                  <a:lnTo>
                    <a:pt x="707" y="157"/>
                  </a:lnTo>
                  <a:lnTo>
                    <a:pt x="709" y="157"/>
                  </a:lnTo>
                  <a:lnTo>
                    <a:pt x="696" y="241"/>
                  </a:lnTo>
                  <a:lnTo>
                    <a:pt x="684" y="367"/>
                  </a:lnTo>
                  <a:lnTo>
                    <a:pt x="671" y="552"/>
                  </a:lnTo>
                  <a:lnTo>
                    <a:pt x="668" y="561"/>
                  </a:lnTo>
                  <a:lnTo>
                    <a:pt x="663" y="571"/>
                  </a:lnTo>
                  <a:lnTo>
                    <a:pt x="653" y="576"/>
                  </a:lnTo>
                  <a:lnTo>
                    <a:pt x="643" y="579"/>
                  </a:lnTo>
                  <a:lnTo>
                    <a:pt x="0" y="579"/>
                  </a:lnTo>
                  <a:lnTo>
                    <a:pt x="0" y="525"/>
                  </a:lnTo>
                  <a:lnTo>
                    <a:pt x="619" y="525"/>
                  </a:lnTo>
                  <a:lnTo>
                    <a:pt x="630" y="367"/>
                  </a:lnTo>
                  <a:lnTo>
                    <a:pt x="642" y="241"/>
                  </a:lnTo>
                  <a:lnTo>
                    <a:pt x="655" y="157"/>
                  </a:lnTo>
                  <a:lnTo>
                    <a:pt x="656" y="147"/>
                  </a:lnTo>
                  <a:lnTo>
                    <a:pt x="668" y="93"/>
                  </a:lnTo>
                  <a:lnTo>
                    <a:pt x="681" y="57"/>
                  </a:lnTo>
                  <a:lnTo>
                    <a:pt x="692" y="36"/>
                  </a:lnTo>
                  <a:lnTo>
                    <a:pt x="699" y="28"/>
                  </a:lnTo>
                  <a:lnTo>
                    <a:pt x="712" y="15"/>
                  </a:lnTo>
                  <a:lnTo>
                    <a:pt x="720" y="8"/>
                  </a:lnTo>
                  <a:lnTo>
                    <a:pt x="745" y="1"/>
                  </a:lnTo>
                  <a:lnTo>
                    <a:pt x="755"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TextBox 105"/>
            <p:cNvSpPr txBox="1"/>
            <p:nvPr/>
          </p:nvSpPr>
          <p:spPr>
            <a:xfrm>
              <a:off x="3050210" y="3945704"/>
              <a:ext cx="659155" cy="369332"/>
            </a:xfrm>
            <a:prstGeom prst="rect">
              <a:avLst/>
            </a:prstGeom>
            <a:noFill/>
          </p:spPr>
          <p:txBody>
            <a:bodyPr wrap="none" rtlCol="0">
              <a:spAutoFit/>
            </a:bodyPr>
            <a:lstStyle/>
            <a:p>
              <a:r>
                <a:rPr lang="en-US" b="1" dirty="0" smtClean="0">
                  <a:solidFill>
                    <a:srgbClr val="3333B2"/>
                  </a:solidFill>
                </a:rPr>
                <a:t>Fast</a:t>
              </a:r>
              <a:endParaRPr lang="en-US" b="1" dirty="0">
                <a:solidFill>
                  <a:srgbClr val="3333B2"/>
                </a:solidFill>
              </a:endParaRPr>
            </a:p>
          </p:txBody>
        </p:sp>
      </p:grpSp>
      <p:grpSp>
        <p:nvGrpSpPr>
          <p:cNvPr id="107" name="Group 106"/>
          <p:cNvGrpSpPr/>
          <p:nvPr/>
        </p:nvGrpSpPr>
        <p:grpSpPr>
          <a:xfrm>
            <a:off x="2978865" y="1393535"/>
            <a:ext cx="1777095" cy="3660467"/>
            <a:chOff x="7529185" y="1396787"/>
            <a:chExt cx="1777095" cy="3660467"/>
          </a:xfrm>
        </p:grpSpPr>
        <p:sp>
          <p:nvSpPr>
            <p:cNvPr id="108" name="Rectangle 107"/>
            <p:cNvSpPr/>
            <p:nvPr/>
          </p:nvSpPr>
          <p:spPr>
            <a:xfrm>
              <a:off x="7529185" y="2103515"/>
              <a:ext cx="961310" cy="2953739"/>
            </a:xfrm>
            <a:prstGeom prst="rect">
              <a:avLst/>
            </a:prstGeom>
            <a:solidFill>
              <a:schemeClr val="accent1">
                <a:alpha val="2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9" name="Group 108"/>
            <p:cNvGrpSpPr/>
            <p:nvPr/>
          </p:nvGrpSpPr>
          <p:grpSpPr>
            <a:xfrm>
              <a:off x="7557083" y="1396787"/>
              <a:ext cx="1749197" cy="725098"/>
              <a:chOff x="7557083" y="1396787"/>
              <a:chExt cx="1749197" cy="725098"/>
            </a:xfrm>
          </p:grpSpPr>
          <p:cxnSp>
            <p:nvCxnSpPr>
              <p:cNvPr id="110" name="Straight Connector 109"/>
              <p:cNvCxnSpPr/>
              <p:nvPr/>
            </p:nvCxnSpPr>
            <p:spPr>
              <a:xfrm flipV="1">
                <a:off x="7878498" y="1750409"/>
                <a:ext cx="246094" cy="3714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7557083" y="1396787"/>
                <a:ext cx="1749197" cy="369332"/>
              </a:xfrm>
              <a:prstGeom prst="rect">
                <a:avLst/>
              </a:prstGeom>
              <a:noFill/>
            </p:spPr>
            <p:txBody>
              <a:bodyPr wrap="none" rtlCol="0">
                <a:spAutoFit/>
              </a:bodyPr>
              <a:lstStyle/>
              <a:p>
                <a:r>
                  <a:rPr lang="en-US" dirty="0" smtClean="0"/>
                  <a:t>Channel period</a:t>
                </a:r>
                <a:endParaRPr lang="en-US" dirty="0"/>
              </a:p>
            </p:txBody>
          </p:sp>
        </p:grpSp>
      </p:grpSp>
    </p:spTree>
    <p:extLst>
      <p:ext uri="{BB962C8B-B14F-4D97-AF65-F5344CB8AC3E}">
        <p14:creationId xmlns:p14="http://schemas.microsoft.com/office/powerpoint/2010/main" val="2144995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4647"/>
                                        </p:tgtEl>
                                        <p:attrNameLst>
                                          <p:attrName>style.visibility</p:attrName>
                                        </p:attrNameLst>
                                      </p:cBhvr>
                                      <p:to>
                                        <p:strVal val="visible"/>
                                      </p:to>
                                    </p:set>
                                    <p:animEffect transition="in" filter="fade">
                                      <p:cBhvr>
                                        <p:cTn id="7" dur="500"/>
                                        <p:tgtEl>
                                          <p:spTgt spid="2464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7"/>
                                        </p:tgtEl>
                                        <p:attrNameLst>
                                          <p:attrName>style.visibility</p:attrName>
                                        </p:attrNameLst>
                                      </p:cBhvr>
                                      <p:to>
                                        <p:strVal val="visible"/>
                                      </p:to>
                                    </p:set>
                                    <p:animEffect transition="in" filter="fade">
                                      <p:cBhvr>
                                        <p:cTn id="11" dur="500"/>
                                        <p:tgtEl>
                                          <p:spTgt spid="10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4650"/>
                                        </p:tgtEl>
                                        <p:attrNameLst>
                                          <p:attrName>style.visibility</p:attrName>
                                        </p:attrNameLst>
                                      </p:cBhvr>
                                      <p:to>
                                        <p:strVal val="visible"/>
                                      </p:to>
                                    </p:set>
                                    <p:animEffect transition="in" filter="fade">
                                      <p:cBhvr>
                                        <p:cTn id="16" dur="500"/>
                                        <p:tgtEl>
                                          <p:spTgt spid="2465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4648"/>
                                        </p:tgtEl>
                                        <p:attrNameLst>
                                          <p:attrName>style.visibility</p:attrName>
                                        </p:attrNameLst>
                                      </p:cBhvr>
                                      <p:to>
                                        <p:strVal val="visible"/>
                                      </p:to>
                                    </p:set>
                                    <p:animEffect transition="in" filter="fade">
                                      <p:cBhvr>
                                        <p:cTn id="21" dur="500"/>
                                        <p:tgtEl>
                                          <p:spTgt spid="246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4649"/>
                                        </p:tgtEl>
                                        <p:attrNameLst>
                                          <p:attrName>style.visibility</p:attrName>
                                        </p:attrNameLst>
                                      </p:cBhvr>
                                      <p:to>
                                        <p:strVal val="visible"/>
                                      </p:to>
                                    </p:set>
                                    <p:animEffect transition="in" filter="fade">
                                      <p:cBhvr>
                                        <p:cTn id="26" dur="500"/>
                                        <p:tgtEl>
                                          <p:spTgt spid="24649"/>
                                        </p:tgtEl>
                                      </p:cBhvr>
                                    </p:animEffect>
                                  </p:childTnLst>
                                </p:cTn>
                              </p:par>
                            </p:childTnLst>
                          </p:cTn>
                        </p:par>
                        <p:par>
                          <p:cTn id="27" fill="hold">
                            <p:stCondLst>
                              <p:cond delay="500"/>
                            </p:stCondLst>
                            <p:childTnLst>
                              <p:par>
                                <p:cTn id="28" presetID="10" presetClass="entr" presetSubtype="0"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Single state models cannot account for two important psychophysical phenomena: savings and spontaneous recovery.</a:t>
            </a:r>
          </a:p>
          <a:p>
            <a:pPr marL="0" indent="0">
              <a:buNone/>
            </a:pPr>
            <a:endParaRPr lang="en-US" sz="2400" dirty="0"/>
          </a:p>
          <a:p>
            <a:pPr marL="0" indent="0">
              <a:buNone/>
            </a:pPr>
            <a:r>
              <a:rPr lang="en-US" sz="2400" dirty="0" smtClean="0"/>
              <a:t>Two state models (an instance of multi-rate models) can account for both of these phenomena. Each are driven by the “slow” state, which is non-zero when entering the re-learning/test phase.</a:t>
            </a:r>
          </a:p>
          <a:p>
            <a:pPr marL="0" indent="0">
              <a:buNone/>
            </a:pPr>
            <a:endParaRPr lang="en-US" sz="2400" dirty="0"/>
          </a:p>
          <a:p>
            <a:pPr marL="0" indent="0">
              <a:buNone/>
            </a:pPr>
            <a:r>
              <a:rPr lang="en-US" sz="2400" dirty="0" smtClean="0"/>
              <a:t>Multiple timescales of memory is supported by ‘long-term’ adaptation experiments showing improvements in retention at the end of the learning.</a:t>
            </a:r>
            <a:endParaRPr lang="en-US" sz="24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1503483" y="5502870"/>
            <a:ext cx="6497517" cy="646331"/>
          </a:xfrm>
          <a:prstGeom prst="rect">
            <a:avLst/>
          </a:prstGeom>
          <a:noFill/>
        </p:spPr>
        <p:txBody>
          <a:bodyPr wrap="square" rtlCol="0">
            <a:spAutoFit/>
          </a:bodyPr>
          <a:lstStyle/>
          <a:p>
            <a:pPr algn="ctr"/>
            <a:r>
              <a:rPr lang="en-US" b="1" dirty="0" smtClean="0"/>
              <a:t>Do these 2+ components of motor memory have separate neural mechanisms?</a:t>
            </a:r>
            <a:endParaRPr lang="en-US" b="1" dirty="0"/>
          </a:p>
        </p:txBody>
      </p:sp>
    </p:spTree>
    <p:extLst>
      <p:ext uri="{BB962C8B-B14F-4D97-AF65-F5344CB8AC3E}">
        <p14:creationId xmlns:p14="http://schemas.microsoft.com/office/powerpoint/2010/main" val="1061095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Change in aiming strategy (</a:t>
            </a:r>
            <a:r>
              <a:rPr lang="en-US" sz="2800" dirty="0" err="1" smtClean="0"/>
              <a:t>visuomotor</a:t>
            </a:r>
            <a:r>
              <a:rPr lang="en-US" sz="2800" dirty="0" smtClean="0"/>
              <a:t> rotation) results in rapid changes in motor output</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6974917" y="6155755"/>
            <a:ext cx="2052165" cy="276999"/>
          </a:xfrm>
          <a:prstGeom prst="rect">
            <a:avLst/>
          </a:prstGeom>
          <a:noFill/>
        </p:spPr>
        <p:txBody>
          <a:bodyPr wrap="none" rtlCol="0">
            <a:spAutoFit/>
          </a:bodyPr>
          <a:lstStyle/>
          <a:p>
            <a:r>
              <a:rPr lang="en-US" sz="1200" dirty="0" err="1" smtClean="0"/>
              <a:t>Mazzoni</a:t>
            </a:r>
            <a:r>
              <a:rPr lang="en-US" sz="1200" dirty="0" smtClean="0"/>
              <a:t> &amp; </a:t>
            </a:r>
            <a:r>
              <a:rPr lang="en-US" sz="1200" dirty="0" err="1" smtClean="0"/>
              <a:t>Krakauer</a:t>
            </a:r>
            <a:r>
              <a:rPr lang="en-US" sz="1200" dirty="0" smtClean="0"/>
              <a:t> (2006)</a:t>
            </a:r>
            <a:endParaRPr lang="en-US" sz="1200" dirty="0"/>
          </a:p>
        </p:txBody>
      </p:sp>
      <p:grpSp>
        <p:nvGrpSpPr>
          <p:cNvPr id="2" name="Group 1"/>
          <p:cNvGrpSpPr/>
          <p:nvPr/>
        </p:nvGrpSpPr>
        <p:grpSpPr>
          <a:xfrm>
            <a:off x="5340100" y="2315255"/>
            <a:ext cx="3620929" cy="2765160"/>
            <a:chOff x="5340100" y="2084825"/>
            <a:chExt cx="4608600" cy="3519406"/>
          </a:xfrm>
        </p:grpSpPr>
        <p:pic>
          <p:nvPicPr>
            <p:cNvPr id="8" name="Picture 2" descr="http://www.designofsignage.com/application/symbol/hands/image/600x600/hand-stop-2.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00790" y="4883061"/>
              <a:ext cx="721170" cy="721170"/>
            </a:xfrm>
            <a:prstGeom prst="rect">
              <a:avLst/>
            </a:prstGeom>
            <a:noFill/>
            <a:extLst>
              <a:ext uri="{909E8E84-426E-40DD-AFC4-6F175D3DCCD1}">
                <a14:hiddenFill xmlns:a14="http://schemas.microsoft.com/office/drawing/2010/main">
                  <a:solidFill>
                    <a:srgbClr val="FFFFFF"/>
                  </a:solidFill>
                </a14:hiddenFill>
              </a:ext>
            </a:extLst>
          </p:spPr>
        </p:pic>
        <p:sp>
          <p:nvSpPr>
            <p:cNvPr id="9" name="Rounded Rectangle 8"/>
            <p:cNvSpPr/>
            <p:nvPr/>
          </p:nvSpPr>
          <p:spPr>
            <a:xfrm>
              <a:off x="5340100" y="2084825"/>
              <a:ext cx="4608600" cy="3519406"/>
            </a:xfrm>
            <a:prstGeom prst="roundRect">
              <a:avLst/>
            </a:prstGeom>
            <a:solidFill>
              <a:schemeClr val="bg1">
                <a:lumMod val="50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7614414" y="5158318"/>
              <a:ext cx="145364" cy="14536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7571718" y="2526738"/>
              <a:ext cx="145364" cy="145364"/>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6880594" y="1623965"/>
            <a:ext cx="1851789" cy="1496791"/>
            <a:chOff x="6880594" y="1623965"/>
            <a:chExt cx="1851789" cy="1496791"/>
          </a:xfrm>
        </p:grpSpPr>
        <p:sp>
          <p:nvSpPr>
            <p:cNvPr id="15" name="Oval 14"/>
            <p:cNvSpPr/>
            <p:nvPr/>
          </p:nvSpPr>
          <p:spPr>
            <a:xfrm>
              <a:off x="8220475" y="3006545"/>
              <a:ext cx="114211" cy="114211"/>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p:cNvGrpSpPr/>
            <p:nvPr/>
          </p:nvGrpSpPr>
          <p:grpSpPr>
            <a:xfrm>
              <a:off x="6880594" y="1623965"/>
              <a:ext cx="1851789" cy="1190555"/>
              <a:chOff x="6880594" y="1623965"/>
              <a:chExt cx="1851789" cy="1190555"/>
            </a:xfrm>
          </p:grpSpPr>
          <p:cxnSp>
            <p:nvCxnSpPr>
              <p:cNvPr id="16" name="Straight Connector 15"/>
              <p:cNvCxnSpPr/>
              <p:nvPr/>
            </p:nvCxnSpPr>
            <p:spPr>
              <a:xfrm>
                <a:off x="7913235" y="2046420"/>
                <a:ext cx="230430" cy="7681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80594" y="1623965"/>
                <a:ext cx="1851789" cy="369332"/>
              </a:xfrm>
              <a:prstGeom prst="rect">
                <a:avLst/>
              </a:prstGeom>
              <a:noFill/>
            </p:spPr>
            <p:txBody>
              <a:bodyPr wrap="none" rtlCol="0">
                <a:spAutoFit/>
              </a:bodyPr>
              <a:lstStyle/>
              <a:p>
                <a:r>
                  <a:rPr lang="en-US" dirty="0" smtClean="0"/>
                  <a:t>“Strategy” target</a:t>
                </a:r>
                <a:endParaRPr lang="en-US" dirty="0"/>
              </a:p>
            </p:txBody>
          </p:sp>
        </p:grpSp>
      </p:grpSp>
      <p:grpSp>
        <p:nvGrpSpPr>
          <p:cNvPr id="28" name="Group 27"/>
          <p:cNvGrpSpPr/>
          <p:nvPr/>
        </p:nvGrpSpPr>
        <p:grpSpPr>
          <a:xfrm>
            <a:off x="367386" y="4273910"/>
            <a:ext cx="4415530" cy="1728225"/>
            <a:chOff x="424260" y="4657960"/>
            <a:chExt cx="4415530" cy="1728225"/>
          </a:xfrm>
        </p:grpSpPr>
        <p:pic>
          <p:nvPicPr>
            <p:cNvPr id="22"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2458" t="60026" r="-2458" b="8904"/>
            <a:stretch/>
          </p:blipFill>
          <p:spPr bwMode="auto">
            <a:xfrm>
              <a:off x="530169" y="4730066"/>
              <a:ext cx="4309621" cy="1584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Rectangle 19"/>
            <p:cNvSpPr/>
            <p:nvPr/>
          </p:nvSpPr>
          <p:spPr>
            <a:xfrm>
              <a:off x="424260" y="4657960"/>
              <a:ext cx="883315" cy="2304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539474" y="6270970"/>
              <a:ext cx="230431" cy="1152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 name="Group 26"/>
          <p:cNvGrpSpPr/>
          <p:nvPr/>
        </p:nvGrpSpPr>
        <p:grpSpPr>
          <a:xfrm>
            <a:off x="427521" y="1016599"/>
            <a:ext cx="4348025" cy="1584064"/>
            <a:chOff x="501070" y="2929735"/>
            <a:chExt cx="4348025" cy="1584064"/>
          </a:xfrm>
        </p:grpSpPr>
        <p:pic>
          <p:nvPicPr>
            <p:cNvPr id="21"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1962" t="32035" r="-1962" b="36895"/>
            <a:stretch/>
          </p:blipFill>
          <p:spPr bwMode="auto">
            <a:xfrm>
              <a:off x="539474" y="2929735"/>
              <a:ext cx="4309621" cy="1584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Rectangle 23"/>
            <p:cNvSpPr/>
            <p:nvPr/>
          </p:nvSpPr>
          <p:spPr>
            <a:xfrm>
              <a:off x="501070" y="4273910"/>
              <a:ext cx="268835" cy="2398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 name="Group 25"/>
          <p:cNvGrpSpPr/>
          <p:nvPr/>
        </p:nvGrpSpPr>
        <p:grpSpPr>
          <a:xfrm>
            <a:off x="367386" y="2669443"/>
            <a:ext cx="4309621" cy="1702020"/>
            <a:chOff x="424260" y="1017547"/>
            <a:chExt cx="4309621" cy="1702020"/>
          </a:xfrm>
        </p:grpSpPr>
        <p:pic>
          <p:nvPicPr>
            <p:cNvPr id="30722"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66616"/>
            <a:stretch/>
          </p:blipFill>
          <p:spPr bwMode="auto">
            <a:xfrm>
              <a:off x="424260" y="1017547"/>
              <a:ext cx="4309621" cy="17020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Rectangle 24"/>
            <p:cNvSpPr/>
            <p:nvPr/>
          </p:nvSpPr>
          <p:spPr>
            <a:xfrm>
              <a:off x="501070" y="2430470"/>
              <a:ext cx="268835" cy="2890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 name="Rectangle 28"/>
          <p:cNvSpPr/>
          <p:nvPr/>
        </p:nvSpPr>
        <p:spPr>
          <a:xfrm>
            <a:off x="1192360" y="2708764"/>
            <a:ext cx="3379640" cy="17187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60285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29"/>
                                        </p:tgtEl>
                                      </p:cBhvr>
                                    </p:animEffect>
                                    <p:set>
                                      <p:cBhvr>
                                        <p:cTn id="22" dur="1" fill="hold">
                                          <p:stCondLst>
                                            <p:cond delay="499"/>
                                          </p:stCondLst>
                                        </p:cTn>
                                        <p:tgtEl>
                                          <p:spTgt spid="2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Assaying “implicit” and “explicit” learning of a motor perturbation</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59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317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3830" y="1393535"/>
            <a:ext cx="4829175" cy="461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603059" y="6117350"/>
            <a:ext cx="1456424" cy="276999"/>
          </a:xfrm>
          <a:prstGeom prst="rect">
            <a:avLst/>
          </a:prstGeom>
          <a:noFill/>
        </p:spPr>
        <p:txBody>
          <a:bodyPr wrap="none" rtlCol="0">
            <a:spAutoFit/>
          </a:bodyPr>
          <a:lstStyle/>
          <a:p>
            <a:r>
              <a:rPr lang="en-US" sz="1200" dirty="0" smtClean="0"/>
              <a:t>Taylor et al. (2014)</a:t>
            </a:r>
            <a:endParaRPr lang="en-US" sz="1200" dirty="0"/>
          </a:p>
        </p:txBody>
      </p:sp>
      <p:grpSp>
        <p:nvGrpSpPr>
          <p:cNvPr id="8" name="Group 7"/>
          <p:cNvGrpSpPr/>
          <p:nvPr/>
        </p:nvGrpSpPr>
        <p:grpSpPr>
          <a:xfrm>
            <a:off x="4973752" y="1688883"/>
            <a:ext cx="3370803" cy="3588672"/>
            <a:chOff x="4960468" y="1547155"/>
            <a:chExt cx="3370803" cy="3588672"/>
          </a:xfrm>
        </p:grpSpPr>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60468" y="1585560"/>
              <a:ext cx="3370803" cy="35502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5109670" y="1547155"/>
              <a:ext cx="268835" cy="3072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52791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1746"/>
                                        </p:tgtEl>
                                        <p:attrNameLst>
                                          <p:attrName>style.visibility</p:attrName>
                                        </p:attrNameLst>
                                      </p:cBhvr>
                                      <p:to>
                                        <p:strVal val="visible"/>
                                      </p:to>
                                    </p:set>
                                    <p:animEffect transition="in" filter="fade">
                                      <p:cBhvr>
                                        <p:cTn id="7" dur="500"/>
                                        <p:tgtEl>
                                          <p:spTgt spid="3174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Combination of ‘explicit’ and ‘implicit’ learning predict magnitude of after-effects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578182" y="6066819"/>
            <a:ext cx="1456424" cy="276999"/>
          </a:xfrm>
          <a:prstGeom prst="rect">
            <a:avLst/>
          </a:prstGeom>
          <a:noFill/>
        </p:spPr>
        <p:txBody>
          <a:bodyPr wrap="none" rtlCol="0">
            <a:spAutoFit/>
          </a:bodyPr>
          <a:lstStyle/>
          <a:p>
            <a:r>
              <a:rPr lang="en-US" sz="1200" dirty="0" smtClean="0"/>
              <a:t>Taylor et al. (2012)</a:t>
            </a:r>
            <a:endParaRPr lang="en-US" sz="1200" dirty="0"/>
          </a:p>
        </p:txBody>
      </p:sp>
      <p:sp>
        <p:nvSpPr>
          <p:cNvPr id="13" name="Rectangle 12"/>
          <p:cNvSpPr/>
          <p:nvPr/>
        </p:nvSpPr>
        <p:spPr>
          <a:xfrm>
            <a:off x="117020" y="5984741"/>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a:off x="193830" y="2123230"/>
            <a:ext cx="2997403" cy="3035830"/>
            <a:chOff x="462665" y="1590950"/>
            <a:chExt cx="3743325" cy="3791315"/>
          </a:xfrm>
        </p:grpSpPr>
        <p:pic>
          <p:nvPicPr>
            <p:cNvPr id="634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2665" y="1590950"/>
              <a:ext cx="3743325" cy="3709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p:nvSpPr>
          <p:spPr>
            <a:xfrm>
              <a:off x="577880" y="1590950"/>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693095" y="5042010"/>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3191233" y="2137376"/>
            <a:ext cx="2994887" cy="3112832"/>
            <a:chOff x="3620600" y="1585560"/>
            <a:chExt cx="3710187" cy="3856302"/>
          </a:xfrm>
        </p:grpSpPr>
        <p:pic>
          <p:nvPicPr>
            <p:cNvPr id="6349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636" r="-1"/>
            <a:stretch/>
          </p:blipFill>
          <p:spPr bwMode="auto">
            <a:xfrm>
              <a:off x="3620600" y="1585560"/>
              <a:ext cx="3710187" cy="368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Rectangle 15"/>
            <p:cNvSpPr/>
            <p:nvPr/>
          </p:nvSpPr>
          <p:spPr>
            <a:xfrm>
              <a:off x="3688685" y="1585560"/>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765495" y="5101607"/>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p:nvPr/>
        </p:nvGrpSpPr>
        <p:grpSpPr>
          <a:xfrm>
            <a:off x="6261820" y="1995560"/>
            <a:ext cx="2882180" cy="3008044"/>
            <a:chOff x="971744" y="3759972"/>
            <a:chExt cx="2724150" cy="2801328"/>
          </a:xfrm>
        </p:grpSpPr>
        <p:pic>
          <p:nvPicPr>
            <p:cNvPr id="3379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744" y="3865725"/>
              <a:ext cx="2724150" cy="269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 name="Rectangle 18"/>
            <p:cNvSpPr/>
            <p:nvPr/>
          </p:nvSpPr>
          <p:spPr>
            <a:xfrm>
              <a:off x="1051924" y="3759972"/>
              <a:ext cx="307240" cy="3402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175100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400" dirty="0" smtClean="0"/>
              <a:t>Implicit learning implicated as ‘slow-state’ and explicit learning as the ‘fast state’</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7162469" y="6117350"/>
            <a:ext cx="1677062" cy="276999"/>
          </a:xfrm>
          <a:prstGeom prst="rect">
            <a:avLst/>
          </a:prstGeom>
          <a:noFill/>
        </p:spPr>
        <p:txBody>
          <a:bodyPr wrap="none" rtlCol="0">
            <a:spAutoFit/>
          </a:bodyPr>
          <a:lstStyle/>
          <a:p>
            <a:r>
              <a:rPr lang="en-US" sz="1200" dirty="0" err="1" smtClean="0"/>
              <a:t>McDougle</a:t>
            </a:r>
            <a:r>
              <a:rPr lang="en-US" sz="1200" dirty="0" smtClean="0"/>
              <a:t> et al., 2015</a:t>
            </a:r>
            <a:endParaRPr lang="en-US" sz="1200" dirty="0"/>
          </a:p>
        </p:txBody>
      </p:sp>
      <p:grpSp>
        <p:nvGrpSpPr>
          <p:cNvPr id="2" name="Group 1"/>
          <p:cNvGrpSpPr/>
          <p:nvPr/>
        </p:nvGrpSpPr>
        <p:grpSpPr>
          <a:xfrm>
            <a:off x="5238280" y="1087787"/>
            <a:ext cx="2993775" cy="2621947"/>
            <a:chOff x="4926013" y="1026319"/>
            <a:chExt cx="4217987" cy="3694112"/>
          </a:xfrm>
        </p:grpSpPr>
        <p:grpSp>
          <p:nvGrpSpPr>
            <p:cNvPr id="9" name="Group 8"/>
            <p:cNvGrpSpPr/>
            <p:nvPr/>
          </p:nvGrpSpPr>
          <p:grpSpPr>
            <a:xfrm>
              <a:off x="4926013" y="1026319"/>
              <a:ext cx="4217987" cy="3694112"/>
              <a:chOff x="312738" y="2024063"/>
              <a:chExt cx="4217987" cy="3694112"/>
            </a:xfrm>
          </p:grpSpPr>
          <p:grpSp>
            <p:nvGrpSpPr>
              <p:cNvPr id="10" name="Group 9"/>
              <p:cNvGrpSpPr/>
              <p:nvPr/>
            </p:nvGrpSpPr>
            <p:grpSpPr>
              <a:xfrm>
                <a:off x="1363663" y="5060950"/>
                <a:ext cx="3167062" cy="657225"/>
                <a:chOff x="1363663" y="5060950"/>
                <a:chExt cx="3167062" cy="657225"/>
              </a:xfrm>
            </p:grpSpPr>
            <p:sp>
              <p:nvSpPr>
                <p:cNvPr id="61" name="Line 264"/>
                <p:cNvSpPr>
                  <a:spLocks noChangeShapeType="1"/>
                </p:cNvSpPr>
                <p:nvPr/>
              </p:nvSpPr>
              <p:spPr bwMode="auto">
                <a:xfrm>
                  <a:off x="1419225" y="5060950"/>
                  <a:ext cx="2940050" cy="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265"/>
                <p:cNvSpPr>
                  <a:spLocks noChangeShapeType="1"/>
                </p:cNvSpPr>
                <p:nvPr/>
              </p:nvSpPr>
              <p:spPr bwMode="auto">
                <a:xfrm>
                  <a:off x="141922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266"/>
                <p:cNvSpPr>
                  <a:spLocks noEditPoints="1"/>
                </p:cNvSpPr>
                <p:nvPr/>
              </p:nvSpPr>
              <p:spPr bwMode="auto">
                <a:xfrm>
                  <a:off x="1363663" y="5283200"/>
                  <a:ext cx="100012" cy="152400"/>
                </a:xfrm>
                <a:custGeom>
                  <a:avLst/>
                  <a:gdLst>
                    <a:gd name="T0" fmla="*/ 63 w 126"/>
                    <a:gd name="T1" fmla="*/ 20 h 192"/>
                    <a:gd name="T2" fmla="*/ 51 w 126"/>
                    <a:gd name="T3" fmla="*/ 23 h 192"/>
                    <a:gd name="T4" fmla="*/ 40 w 126"/>
                    <a:gd name="T5" fmla="*/ 33 h 192"/>
                    <a:gd name="T6" fmla="*/ 31 w 126"/>
                    <a:gd name="T7" fmla="*/ 48 h 192"/>
                    <a:gd name="T8" fmla="*/ 27 w 126"/>
                    <a:gd name="T9" fmla="*/ 69 h 192"/>
                    <a:gd name="T10" fmla="*/ 25 w 126"/>
                    <a:gd name="T11" fmla="*/ 97 h 192"/>
                    <a:gd name="T12" fmla="*/ 27 w 126"/>
                    <a:gd name="T13" fmla="*/ 123 h 192"/>
                    <a:gd name="T14" fmla="*/ 31 w 126"/>
                    <a:gd name="T15" fmla="*/ 144 h 192"/>
                    <a:gd name="T16" fmla="*/ 40 w 126"/>
                    <a:gd name="T17" fmla="*/ 161 h 192"/>
                    <a:gd name="T18" fmla="*/ 49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99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1" y="48"/>
                      </a:lnTo>
                      <a:lnTo>
                        <a:pt x="27" y="69"/>
                      </a:lnTo>
                      <a:lnTo>
                        <a:pt x="25" y="97"/>
                      </a:lnTo>
                      <a:lnTo>
                        <a:pt x="27" y="123"/>
                      </a:lnTo>
                      <a:lnTo>
                        <a:pt x="31" y="144"/>
                      </a:lnTo>
                      <a:lnTo>
                        <a:pt x="40" y="161"/>
                      </a:lnTo>
                      <a:lnTo>
                        <a:pt x="49" y="171"/>
                      </a:lnTo>
                      <a:lnTo>
                        <a:pt x="63" y="174"/>
                      </a:lnTo>
                      <a:lnTo>
                        <a:pt x="77" y="169"/>
                      </a:lnTo>
                      <a:lnTo>
                        <a:pt x="87" y="159"/>
                      </a:lnTo>
                      <a:lnTo>
                        <a:pt x="95" y="143"/>
                      </a:lnTo>
                      <a:lnTo>
                        <a:pt x="99" y="122"/>
                      </a:lnTo>
                      <a:lnTo>
                        <a:pt x="100" y="95"/>
                      </a:lnTo>
                      <a:lnTo>
                        <a:pt x="99"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9"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Line 267"/>
                <p:cNvSpPr>
                  <a:spLocks noChangeShapeType="1"/>
                </p:cNvSpPr>
                <p:nvPr/>
              </p:nvSpPr>
              <p:spPr bwMode="auto">
                <a:xfrm>
                  <a:off x="19081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268"/>
                <p:cNvSpPr>
                  <a:spLocks/>
                </p:cNvSpPr>
                <p:nvPr/>
              </p:nvSpPr>
              <p:spPr bwMode="auto">
                <a:xfrm>
                  <a:off x="1790700" y="5286375"/>
                  <a:ext cx="93662" cy="149225"/>
                </a:xfrm>
                <a:custGeom>
                  <a:avLst/>
                  <a:gdLst>
                    <a:gd name="T0" fmla="*/ 23 w 116"/>
                    <a:gd name="T1" fmla="*/ 0 h 188"/>
                    <a:gd name="T2" fmla="*/ 113 w 116"/>
                    <a:gd name="T3" fmla="*/ 0 h 188"/>
                    <a:gd name="T4" fmla="*/ 113 w 116"/>
                    <a:gd name="T5" fmla="*/ 21 h 188"/>
                    <a:gd name="T6" fmla="*/ 41 w 116"/>
                    <a:gd name="T7" fmla="*/ 21 h 188"/>
                    <a:gd name="T8" fmla="*/ 34 w 116"/>
                    <a:gd name="T9" fmla="*/ 68 h 188"/>
                    <a:gd name="T10" fmla="*/ 38 w 116"/>
                    <a:gd name="T11" fmla="*/ 68 h 188"/>
                    <a:gd name="T12" fmla="*/ 42 w 116"/>
                    <a:gd name="T13" fmla="*/ 68 h 188"/>
                    <a:gd name="T14" fmla="*/ 49 w 116"/>
                    <a:gd name="T15" fmla="*/ 67 h 188"/>
                    <a:gd name="T16" fmla="*/ 70 w 116"/>
                    <a:gd name="T17" fmla="*/ 70 h 188"/>
                    <a:gd name="T18" fmla="*/ 90 w 116"/>
                    <a:gd name="T19" fmla="*/ 78 h 188"/>
                    <a:gd name="T20" fmla="*/ 103 w 116"/>
                    <a:gd name="T21" fmla="*/ 88 h 188"/>
                    <a:gd name="T22" fmla="*/ 113 w 116"/>
                    <a:gd name="T23" fmla="*/ 104 h 188"/>
                    <a:gd name="T24" fmla="*/ 116 w 116"/>
                    <a:gd name="T25" fmla="*/ 126 h 188"/>
                    <a:gd name="T26" fmla="*/ 113 w 116"/>
                    <a:gd name="T27" fmla="*/ 145 h 188"/>
                    <a:gd name="T28" fmla="*/ 103 w 116"/>
                    <a:gd name="T29" fmla="*/ 163 h 188"/>
                    <a:gd name="T30" fmla="*/ 88 w 116"/>
                    <a:gd name="T31" fmla="*/ 176 h 188"/>
                    <a:gd name="T32" fmla="*/ 69 w 116"/>
                    <a:gd name="T33" fmla="*/ 186 h 188"/>
                    <a:gd name="T34" fmla="*/ 47 w 116"/>
                    <a:gd name="T35" fmla="*/ 188 h 188"/>
                    <a:gd name="T36" fmla="*/ 28 w 116"/>
                    <a:gd name="T37" fmla="*/ 186 h 188"/>
                    <a:gd name="T38" fmla="*/ 11 w 116"/>
                    <a:gd name="T39" fmla="*/ 183 h 188"/>
                    <a:gd name="T40" fmla="*/ 0 w 116"/>
                    <a:gd name="T41" fmla="*/ 176 h 188"/>
                    <a:gd name="T42" fmla="*/ 6 w 116"/>
                    <a:gd name="T43" fmla="*/ 158 h 188"/>
                    <a:gd name="T44" fmla="*/ 23 w 116"/>
                    <a:gd name="T45" fmla="*/ 165 h 188"/>
                    <a:gd name="T46" fmla="*/ 47 w 116"/>
                    <a:gd name="T47" fmla="*/ 168 h 188"/>
                    <a:gd name="T48" fmla="*/ 64 w 116"/>
                    <a:gd name="T49" fmla="*/ 165 h 188"/>
                    <a:gd name="T50" fmla="*/ 77 w 116"/>
                    <a:gd name="T51" fmla="*/ 157 h 188"/>
                    <a:gd name="T52" fmla="*/ 87 w 116"/>
                    <a:gd name="T53" fmla="*/ 145 h 188"/>
                    <a:gd name="T54" fmla="*/ 90 w 116"/>
                    <a:gd name="T55" fmla="*/ 127 h 188"/>
                    <a:gd name="T56" fmla="*/ 88 w 116"/>
                    <a:gd name="T57" fmla="*/ 114 h 188"/>
                    <a:gd name="T58" fmla="*/ 82 w 116"/>
                    <a:gd name="T59" fmla="*/ 103 h 188"/>
                    <a:gd name="T60" fmla="*/ 72 w 116"/>
                    <a:gd name="T61" fmla="*/ 95 h 188"/>
                    <a:gd name="T62" fmla="*/ 57 w 116"/>
                    <a:gd name="T63" fmla="*/ 90 h 188"/>
                    <a:gd name="T64" fmla="*/ 38 w 116"/>
                    <a:gd name="T65" fmla="*/ 86 h 188"/>
                    <a:gd name="T66" fmla="*/ 28 w 116"/>
                    <a:gd name="T67" fmla="*/ 88 h 188"/>
                    <a:gd name="T68" fmla="*/ 18 w 116"/>
                    <a:gd name="T69" fmla="*/ 88 h 188"/>
                    <a:gd name="T70" fmla="*/ 11 w 116"/>
                    <a:gd name="T71" fmla="*/ 88 h 188"/>
                    <a:gd name="T72" fmla="*/ 23 w 116"/>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188">
                      <a:moveTo>
                        <a:pt x="23" y="0"/>
                      </a:moveTo>
                      <a:lnTo>
                        <a:pt x="113" y="0"/>
                      </a:lnTo>
                      <a:lnTo>
                        <a:pt x="113" y="21"/>
                      </a:lnTo>
                      <a:lnTo>
                        <a:pt x="41" y="21"/>
                      </a:lnTo>
                      <a:lnTo>
                        <a:pt x="34" y="68"/>
                      </a:lnTo>
                      <a:lnTo>
                        <a:pt x="38" y="68"/>
                      </a:lnTo>
                      <a:lnTo>
                        <a:pt x="42" y="68"/>
                      </a:lnTo>
                      <a:lnTo>
                        <a:pt x="49" y="67"/>
                      </a:lnTo>
                      <a:lnTo>
                        <a:pt x="70" y="70"/>
                      </a:lnTo>
                      <a:lnTo>
                        <a:pt x="90" y="78"/>
                      </a:lnTo>
                      <a:lnTo>
                        <a:pt x="103" y="88"/>
                      </a:lnTo>
                      <a:lnTo>
                        <a:pt x="113" y="104"/>
                      </a:lnTo>
                      <a:lnTo>
                        <a:pt x="116" y="126"/>
                      </a:lnTo>
                      <a:lnTo>
                        <a:pt x="113" y="145"/>
                      </a:lnTo>
                      <a:lnTo>
                        <a:pt x="103" y="163"/>
                      </a:lnTo>
                      <a:lnTo>
                        <a:pt x="88" y="176"/>
                      </a:lnTo>
                      <a:lnTo>
                        <a:pt x="69" y="186"/>
                      </a:lnTo>
                      <a:lnTo>
                        <a:pt x="47" y="188"/>
                      </a:lnTo>
                      <a:lnTo>
                        <a:pt x="28" y="186"/>
                      </a:lnTo>
                      <a:lnTo>
                        <a:pt x="11" y="183"/>
                      </a:lnTo>
                      <a:lnTo>
                        <a:pt x="0" y="176"/>
                      </a:lnTo>
                      <a:lnTo>
                        <a:pt x="6" y="158"/>
                      </a:lnTo>
                      <a:lnTo>
                        <a:pt x="23" y="165"/>
                      </a:lnTo>
                      <a:lnTo>
                        <a:pt x="47" y="168"/>
                      </a:lnTo>
                      <a:lnTo>
                        <a:pt x="64" y="165"/>
                      </a:lnTo>
                      <a:lnTo>
                        <a:pt x="77" y="157"/>
                      </a:lnTo>
                      <a:lnTo>
                        <a:pt x="87" y="145"/>
                      </a:lnTo>
                      <a:lnTo>
                        <a:pt x="90" y="127"/>
                      </a:lnTo>
                      <a:lnTo>
                        <a:pt x="88" y="114"/>
                      </a:lnTo>
                      <a:lnTo>
                        <a:pt x="82" y="103"/>
                      </a:lnTo>
                      <a:lnTo>
                        <a:pt x="72" y="95"/>
                      </a:lnTo>
                      <a:lnTo>
                        <a:pt x="57" y="90"/>
                      </a:lnTo>
                      <a:lnTo>
                        <a:pt x="38" y="86"/>
                      </a:lnTo>
                      <a:lnTo>
                        <a:pt x="28" y="88"/>
                      </a:lnTo>
                      <a:lnTo>
                        <a:pt x="18" y="88"/>
                      </a:lnTo>
                      <a:lnTo>
                        <a:pt x="11"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69"/>
                <p:cNvSpPr>
                  <a:spLocks noEditPoints="1"/>
                </p:cNvSpPr>
                <p:nvPr/>
              </p:nvSpPr>
              <p:spPr bwMode="auto">
                <a:xfrm>
                  <a:off x="1916113"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7 w 128"/>
                    <a:gd name="T23" fmla="*/ 169 h 192"/>
                    <a:gd name="T24" fmla="*/ 88 w 128"/>
                    <a:gd name="T25" fmla="*/ 159 h 192"/>
                    <a:gd name="T26" fmla="*/ 95 w 128"/>
                    <a:gd name="T27" fmla="*/ 143 h 192"/>
                    <a:gd name="T28" fmla="*/ 100 w 128"/>
                    <a:gd name="T29" fmla="*/ 122 h 192"/>
                    <a:gd name="T30" fmla="*/ 102 w 128"/>
                    <a:gd name="T31" fmla="*/ 95 h 192"/>
                    <a:gd name="T32" fmla="*/ 100 w 128"/>
                    <a:gd name="T33" fmla="*/ 71 h 192"/>
                    <a:gd name="T34" fmla="*/ 97 w 128"/>
                    <a:gd name="T35" fmla="*/ 49 h 192"/>
                    <a:gd name="T36" fmla="*/ 88 w 128"/>
                    <a:gd name="T37" fmla="*/ 33 h 192"/>
                    <a:gd name="T38" fmla="*/ 79 w 128"/>
                    <a:gd name="T39" fmla="*/ 23 h 192"/>
                    <a:gd name="T40" fmla="*/ 64 w 128"/>
                    <a:gd name="T41" fmla="*/ 20 h 192"/>
                    <a:gd name="T42" fmla="*/ 66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3 w 128"/>
                    <a:gd name="T65" fmla="*/ 189 h 192"/>
                    <a:gd name="T66" fmla="*/ 25 w 128"/>
                    <a:gd name="T67" fmla="*/ 177 h 192"/>
                    <a:gd name="T68" fmla="*/ 11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8 w 128"/>
                    <a:gd name="T83" fmla="*/ 4 h 192"/>
                    <a:gd name="T84" fmla="*/ 66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7" y="169"/>
                      </a:lnTo>
                      <a:lnTo>
                        <a:pt x="88" y="159"/>
                      </a:lnTo>
                      <a:lnTo>
                        <a:pt x="95" y="143"/>
                      </a:lnTo>
                      <a:lnTo>
                        <a:pt x="100" y="122"/>
                      </a:lnTo>
                      <a:lnTo>
                        <a:pt x="102" y="95"/>
                      </a:lnTo>
                      <a:lnTo>
                        <a:pt x="100" y="71"/>
                      </a:lnTo>
                      <a:lnTo>
                        <a:pt x="97" y="49"/>
                      </a:lnTo>
                      <a:lnTo>
                        <a:pt x="88" y="33"/>
                      </a:lnTo>
                      <a:lnTo>
                        <a:pt x="79" y="23"/>
                      </a:lnTo>
                      <a:lnTo>
                        <a:pt x="64" y="20"/>
                      </a:lnTo>
                      <a:close/>
                      <a:moveTo>
                        <a:pt x="66" y="0"/>
                      </a:moveTo>
                      <a:lnTo>
                        <a:pt x="87" y="4"/>
                      </a:lnTo>
                      <a:lnTo>
                        <a:pt x="105" y="17"/>
                      </a:lnTo>
                      <a:lnTo>
                        <a:pt x="116" y="36"/>
                      </a:lnTo>
                      <a:lnTo>
                        <a:pt x="124" y="63"/>
                      </a:lnTo>
                      <a:lnTo>
                        <a:pt x="128" y="94"/>
                      </a:lnTo>
                      <a:lnTo>
                        <a:pt x="124" y="130"/>
                      </a:lnTo>
                      <a:lnTo>
                        <a:pt x="116" y="156"/>
                      </a:lnTo>
                      <a:lnTo>
                        <a:pt x="103" y="176"/>
                      </a:lnTo>
                      <a:lnTo>
                        <a:pt x="85" y="189"/>
                      </a:lnTo>
                      <a:lnTo>
                        <a:pt x="62" y="192"/>
                      </a:lnTo>
                      <a:lnTo>
                        <a:pt x="43" y="189"/>
                      </a:lnTo>
                      <a:lnTo>
                        <a:pt x="25" y="177"/>
                      </a:lnTo>
                      <a:lnTo>
                        <a:pt x="11" y="158"/>
                      </a:lnTo>
                      <a:lnTo>
                        <a:pt x="3" y="131"/>
                      </a:lnTo>
                      <a:lnTo>
                        <a:pt x="0" y="97"/>
                      </a:lnTo>
                      <a:lnTo>
                        <a:pt x="3" y="68"/>
                      </a:lnTo>
                      <a:lnTo>
                        <a:pt x="10" y="45"/>
                      </a:lnTo>
                      <a:lnTo>
                        <a:pt x="20" y="25"/>
                      </a:lnTo>
                      <a:lnTo>
                        <a:pt x="33"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Line 270"/>
                <p:cNvSpPr>
                  <a:spLocks noChangeShapeType="1"/>
                </p:cNvSpPr>
                <p:nvPr/>
              </p:nvSpPr>
              <p:spPr bwMode="auto">
                <a:xfrm>
                  <a:off x="2398713"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71"/>
                <p:cNvSpPr>
                  <a:spLocks/>
                </p:cNvSpPr>
                <p:nvPr/>
              </p:nvSpPr>
              <p:spPr bwMode="auto">
                <a:xfrm>
                  <a:off x="2233613" y="5286375"/>
                  <a:ext cx="49212" cy="146050"/>
                </a:xfrm>
                <a:custGeom>
                  <a:avLst/>
                  <a:gdLst>
                    <a:gd name="T0" fmla="*/ 41 w 63"/>
                    <a:gd name="T1" fmla="*/ 0 h 185"/>
                    <a:gd name="T2" fmla="*/ 63 w 63"/>
                    <a:gd name="T3" fmla="*/ 0 h 185"/>
                    <a:gd name="T4" fmla="*/ 63 w 63"/>
                    <a:gd name="T5" fmla="*/ 185 h 185"/>
                    <a:gd name="T6" fmla="*/ 38 w 63"/>
                    <a:gd name="T7" fmla="*/ 185 h 185"/>
                    <a:gd name="T8" fmla="*/ 38 w 63"/>
                    <a:gd name="T9" fmla="*/ 23 h 185"/>
                    <a:gd name="T10" fmla="*/ 36 w 63"/>
                    <a:gd name="T11" fmla="*/ 23 h 185"/>
                    <a:gd name="T12" fmla="*/ 5 w 63"/>
                    <a:gd name="T13" fmla="*/ 41 h 185"/>
                    <a:gd name="T14" fmla="*/ 0 w 63"/>
                    <a:gd name="T15" fmla="*/ 21 h 185"/>
                    <a:gd name="T16" fmla="*/ 41 w 63"/>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85">
                      <a:moveTo>
                        <a:pt x="41" y="0"/>
                      </a:moveTo>
                      <a:lnTo>
                        <a:pt x="63" y="0"/>
                      </a:lnTo>
                      <a:lnTo>
                        <a:pt x="63" y="185"/>
                      </a:lnTo>
                      <a:lnTo>
                        <a:pt x="38" y="185"/>
                      </a:lnTo>
                      <a:lnTo>
                        <a:pt x="38" y="23"/>
                      </a:lnTo>
                      <a:lnTo>
                        <a:pt x="36"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272"/>
                <p:cNvSpPr>
                  <a:spLocks noEditPoints="1"/>
                </p:cNvSpPr>
                <p:nvPr/>
              </p:nvSpPr>
              <p:spPr bwMode="auto">
                <a:xfrm>
                  <a:off x="2343150" y="5283200"/>
                  <a:ext cx="100012" cy="152400"/>
                </a:xfrm>
                <a:custGeom>
                  <a:avLst/>
                  <a:gdLst>
                    <a:gd name="T0" fmla="*/ 63 w 126"/>
                    <a:gd name="T1" fmla="*/ 20 h 192"/>
                    <a:gd name="T2" fmla="*/ 50 w 126"/>
                    <a:gd name="T3" fmla="*/ 23 h 192"/>
                    <a:gd name="T4" fmla="*/ 41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39 w 126"/>
                    <a:gd name="T17" fmla="*/ 161 h 192"/>
                    <a:gd name="T18" fmla="*/ 50 w 126"/>
                    <a:gd name="T19" fmla="*/ 171 h 192"/>
                    <a:gd name="T20" fmla="*/ 63 w 126"/>
                    <a:gd name="T21" fmla="*/ 174 h 192"/>
                    <a:gd name="T22" fmla="*/ 77 w 126"/>
                    <a:gd name="T23" fmla="*/ 169 h 192"/>
                    <a:gd name="T24" fmla="*/ 86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1" y="33"/>
                      </a:lnTo>
                      <a:lnTo>
                        <a:pt x="32" y="48"/>
                      </a:lnTo>
                      <a:lnTo>
                        <a:pt x="27" y="69"/>
                      </a:lnTo>
                      <a:lnTo>
                        <a:pt x="26" y="97"/>
                      </a:lnTo>
                      <a:lnTo>
                        <a:pt x="27" y="123"/>
                      </a:lnTo>
                      <a:lnTo>
                        <a:pt x="32" y="144"/>
                      </a:lnTo>
                      <a:lnTo>
                        <a:pt x="39" y="161"/>
                      </a:lnTo>
                      <a:lnTo>
                        <a:pt x="50" y="171"/>
                      </a:lnTo>
                      <a:lnTo>
                        <a:pt x="63" y="174"/>
                      </a:lnTo>
                      <a:lnTo>
                        <a:pt x="77" y="169"/>
                      </a:lnTo>
                      <a:lnTo>
                        <a:pt x="86"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73"/>
                <p:cNvSpPr>
                  <a:spLocks noEditPoints="1"/>
                </p:cNvSpPr>
                <p:nvPr/>
              </p:nvSpPr>
              <p:spPr bwMode="auto">
                <a:xfrm>
                  <a:off x="2470150"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7 w 126"/>
                    <a:gd name="T11" fmla="*/ 97 h 192"/>
                    <a:gd name="T12" fmla="*/ 28 w 126"/>
                    <a:gd name="T13" fmla="*/ 123 h 192"/>
                    <a:gd name="T14" fmla="*/ 33 w 126"/>
                    <a:gd name="T15" fmla="*/ 144 h 192"/>
                    <a:gd name="T16" fmla="*/ 41 w 126"/>
                    <a:gd name="T17" fmla="*/ 161 h 192"/>
                    <a:gd name="T18" fmla="*/ 51 w 126"/>
                    <a:gd name="T19" fmla="*/ 171 h 192"/>
                    <a:gd name="T20" fmla="*/ 64 w 126"/>
                    <a:gd name="T21" fmla="*/ 174 h 192"/>
                    <a:gd name="T22" fmla="*/ 77 w 126"/>
                    <a:gd name="T23" fmla="*/ 169 h 192"/>
                    <a:gd name="T24" fmla="*/ 89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5 w 126"/>
                    <a:gd name="T55" fmla="*/ 130 h 192"/>
                    <a:gd name="T56" fmla="*/ 117 w 126"/>
                    <a:gd name="T57" fmla="*/ 156 h 192"/>
                    <a:gd name="T58" fmla="*/ 104 w 126"/>
                    <a:gd name="T59" fmla="*/ 176 h 192"/>
                    <a:gd name="T60" fmla="*/ 86 w 126"/>
                    <a:gd name="T61" fmla="*/ 189 h 192"/>
                    <a:gd name="T62" fmla="*/ 63 w 126"/>
                    <a:gd name="T63" fmla="*/ 192 h 192"/>
                    <a:gd name="T64" fmla="*/ 43 w 126"/>
                    <a:gd name="T65" fmla="*/ 189 h 192"/>
                    <a:gd name="T66" fmla="*/ 25 w 126"/>
                    <a:gd name="T67" fmla="*/ 177 h 192"/>
                    <a:gd name="T68" fmla="*/ 12 w 126"/>
                    <a:gd name="T69" fmla="*/ 158 h 192"/>
                    <a:gd name="T70" fmla="*/ 4 w 126"/>
                    <a:gd name="T71" fmla="*/ 131 h 192"/>
                    <a:gd name="T72" fmla="*/ 0 w 126"/>
                    <a:gd name="T73" fmla="*/ 97 h 192"/>
                    <a:gd name="T74" fmla="*/ 4 w 126"/>
                    <a:gd name="T75" fmla="*/ 68 h 192"/>
                    <a:gd name="T76" fmla="*/ 9 w 126"/>
                    <a:gd name="T77" fmla="*/ 45 h 192"/>
                    <a:gd name="T78" fmla="*/ 18 w 126"/>
                    <a:gd name="T79" fmla="*/ 25 h 192"/>
                    <a:gd name="T80" fmla="*/ 31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7" y="97"/>
                      </a:lnTo>
                      <a:lnTo>
                        <a:pt x="28" y="123"/>
                      </a:lnTo>
                      <a:lnTo>
                        <a:pt x="33" y="144"/>
                      </a:lnTo>
                      <a:lnTo>
                        <a:pt x="41" y="161"/>
                      </a:lnTo>
                      <a:lnTo>
                        <a:pt x="51" y="171"/>
                      </a:lnTo>
                      <a:lnTo>
                        <a:pt x="64" y="174"/>
                      </a:lnTo>
                      <a:lnTo>
                        <a:pt x="77" y="169"/>
                      </a:lnTo>
                      <a:lnTo>
                        <a:pt x="89"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5" y="130"/>
                      </a:lnTo>
                      <a:lnTo>
                        <a:pt x="117" y="156"/>
                      </a:lnTo>
                      <a:lnTo>
                        <a:pt x="104" y="176"/>
                      </a:lnTo>
                      <a:lnTo>
                        <a:pt x="86" y="189"/>
                      </a:lnTo>
                      <a:lnTo>
                        <a:pt x="63" y="192"/>
                      </a:lnTo>
                      <a:lnTo>
                        <a:pt x="43" y="189"/>
                      </a:lnTo>
                      <a:lnTo>
                        <a:pt x="25" y="177"/>
                      </a:lnTo>
                      <a:lnTo>
                        <a:pt x="12" y="158"/>
                      </a:lnTo>
                      <a:lnTo>
                        <a:pt x="4" y="131"/>
                      </a:lnTo>
                      <a:lnTo>
                        <a:pt x="0" y="97"/>
                      </a:lnTo>
                      <a:lnTo>
                        <a:pt x="4" y="68"/>
                      </a:lnTo>
                      <a:lnTo>
                        <a:pt x="9" y="45"/>
                      </a:lnTo>
                      <a:lnTo>
                        <a:pt x="18" y="25"/>
                      </a:lnTo>
                      <a:lnTo>
                        <a:pt x="31"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Line 274"/>
                <p:cNvSpPr>
                  <a:spLocks noChangeShapeType="1"/>
                </p:cNvSpPr>
                <p:nvPr/>
              </p:nvSpPr>
              <p:spPr bwMode="auto">
                <a:xfrm>
                  <a:off x="2889250"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Freeform 275"/>
                <p:cNvSpPr>
                  <a:spLocks/>
                </p:cNvSpPr>
                <p:nvPr/>
              </p:nvSpPr>
              <p:spPr bwMode="auto">
                <a:xfrm>
                  <a:off x="2722563" y="5286375"/>
                  <a:ext cx="49212" cy="146050"/>
                </a:xfrm>
                <a:custGeom>
                  <a:avLst/>
                  <a:gdLst>
                    <a:gd name="T0" fmla="*/ 41 w 62"/>
                    <a:gd name="T1" fmla="*/ 0 h 185"/>
                    <a:gd name="T2" fmla="*/ 62 w 62"/>
                    <a:gd name="T3" fmla="*/ 0 h 185"/>
                    <a:gd name="T4" fmla="*/ 62 w 62"/>
                    <a:gd name="T5" fmla="*/ 185 h 185"/>
                    <a:gd name="T6" fmla="*/ 37 w 62"/>
                    <a:gd name="T7" fmla="*/ 185 h 185"/>
                    <a:gd name="T8" fmla="*/ 37 w 62"/>
                    <a:gd name="T9" fmla="*/ 23 h 185"/>
                    <a:gd name="T10" fmla="*/ 37 w 62"/>
                    <a:gd name="T11" fmla="*/ 23 h 185"/>
                    <a:gd name="T12" fmla="*/ 5 w 62"/>
                    <a:gd name="T13" fmla="*/ 41 h 185"/>
                    <a:gd name="T14" fmla="*/ 0 w 62"/>
                    <a:gd name="T15" fmla="*/ 21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7" y="185"/>
                      </a:lnTo>
                      <a:lnTo>
                        <a:pt x="37" y="23"/>
                      </a:lnTo>
                      <a:lnTo>
                        <a:pt x="37"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76"/>
                <p:cNvSpPr>
                  <a:spLocks/>
                </p:cNvSpPr>
                <p:nvPr/>
              </p:nvSpPr>
              <p:spPr bwMode="auto">
                <a:xfrm>
                  <a:off x="2835275" y="5286375"/>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8 h 188"/>
                    <a:gd name="T10" fmla="*/ 40 w 117"/>
                    <a:gd name="T11" fmla="*/ 68 h 188"/>
                    <a:gd name="T12" fmla="*/ 43 w 117"/>
                    <a:gd name="T13" fmla="*/ 68 h 188"/>
                    <a:gd name="T14" fmla="*/ 49 w 117"/>
                    <a:gd name="T15" fmla="*/ 67 h 188"/>
                    <a:gd name="T16" fmla="*/ 71 w 117"/>
                    <a:gd name="T17" fmla="*/ 70 h 188"/>
                    <a:gd name="T18" fmla="*/ 90 w 117"/>
                    <a:gd name="T19" fmla="*/ 78 h 188"/>
                    <a:gd name="T20" fmla="*/ 104 w 117"/>
                    <a:gd name="T21" fmla="*/ 88 h 188"/>
                    <a:gd name="T22" fmla="*/ 113 w 117"/>
                    <a:gd name="T23" fmla="*/ 104 h 188"/>
                    <a:gd name="T24" fmla="*/ 117 w 117"/>
                    <a:gd name="T25" fmla="*/ 126 h 188"/>
                    <a:gd name="T26" fmla="*/ 113 w 117"/>
                    <a:gd name="T27" fmla="*/ 145 h 188"/>
                    <a:gd name="T28" fmla="*/ 104 w 117"/>
                    <a:gd name="T29" fmla="*/ 163 h 188"/>
                    <a:gd name="T30" fmla="*/ 89 w 117"/>
                    <a:gd name="T31" fmla="*/ 176 h 188"/>
                    <a:gd name="T32" fmla="*/ 69 w 117"/>
                    <a:gd name="T33" fmla="*/ 186 h 188"/>
                    <a:gd name="T34" fmla="*/ 48 w 117"/>
                    <a:gd name="T35" fmla="*/ 188 h 188"/>
                    <a:gd name="T36" fmla="*/ 28 w 117"/>
                    <a:gd name="T37" fmla="*/ 186 h 188"/>
                    <a:gd name="T38" fmla="*/ 12 w 117"/>
                    <a:gd name="T39" fmla="*/ 183 h 188"/>
                    <a:gd name="T40" fmla="*/ 0 w 117"/>
                    <a:gd name="T41" fmla="*/ 176 h 188"/>
                    <a:gd name="T42" fmla="*/ 7 w 117"/>
                    <a:gd name="T43" fmla="*/ 158 h 188"/>
                    <a:gd name="T44" fmla="*/ 23 w 117"/>
                    <a:gd name="T45" fmla="*/ 165 h 188"/>
                    <a:gd name="T46" fmla="*/ 48 w 117"/>
                    <a:gd name="T47" fmla="*/ 168 h 188"/>
                    <a:gd name="T48" fmla="*/ 64 w 117"/>
                    <a:gd name="T49" fmla="*/ 165 h 188"/>
                    <a:gd name="T50" fmla="*/ 77 w 117"/>
                    <a:gd name="T51" fmla="*/ 157 h 188"/>
                    <a:gd name="T52" fmla="*/ 87 w 117"/>
                    <a:gd name="T53" fmla="*/ 145 h 188"/>
                    <a:gd name="T54" fmla="*/ 90 w 117"/>
                    <a:gd name="T55" fmla="*/ 127 h 188"/>
                    <a:gd name="T56" fmla="*/ 89 w 117"/>
                    <a:gd name="T57" fmla="*/ 114 h 188"/>
                    <a:gd name="T58" fmla="*/ 82 w 117"/>
                    <a:gd name="T59" fmla="*/ 103 h 188"/>
                    <a:gd name="T60" fmla="*/ 72 w 117"/>
                    <a:gd name="T61" fmla="*/ 95 h 188"/>
                    <a:gd name="T62" fmla="*/ 58 w 117"/>
                    <a:gd name="T63" fmla="*/ 90 h 188"/>
                    <a:gd name="T64" fmla="*/ 38 w 117"/>
                    <a:gd name="T65" fmla="*/ 86 h 188"/>
                    <a:gd name="T66" fmla="*/ 28 w 117"/>
                    <a:gd name="T67" fmla="*/ 88 h 188"/>
                    <a:gd name="T68" fmla="*/ 18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8"/>
                      </a:lnTo>
                      <a:lnTo>
                        <a:pt x="40" y="68"/>
                      </a:lnTo>
                      <a:lnTo>
                        <a:pt x="43" y="68"/>
                      </a:lnTo>
                      <a:lnTo>
                        <a:pt x="49" y="67"/>
                      </a:lnTo>
                      <a:lnTo>
                        <a:pt x="71" y="70"/>
                      </a:lnTo>
                      <a:lnTo>
                        <a:pt x="90" y="78"/>
                      </a:lnTo>
                      <a:lnTo>
                        <a:pt x="104" y="88"/>
                      </a:lnTo>
                      <a:lnTo>
                        <a:pt x="113" y="104"/>
                      </a:lnTo>
                      <a:lnTo>
                        <a:pt x="117" y="126"/>
                      </a:lnTo>
                      <a:lnTo>
                        <a:pt x="113" y="145"/>
                      </a:lnTo>
                      <a:lnTo>
                        <a:pt x="104" y="163"/>
                      </a:lnTo>
                      <a:lnTo>
                        <a:pt x="89" y="176"/>
                      </a:lnTo>
                      <a:lnTo>
                        <a:pt x="69" y="186"/>
                      </a:lnTo>
                      <a:lnTo>
                        <a:pt x="48" y="188"/>
                      </a:lnTo>
                      <a:lnTo>
                        <a:pt x="28" y="186"/>
                      </a:lnTo>
                      <a:lnTo>
                        <a:pt x="12" y="183"/>
                      </a:lnTo>
                      <a:lnTo>
                        <a:pt x="0" y="176"/>
                      </a:lnTo>
                      <a:lnTo>
                        <a:pt x="7" y="158"/>
                      </a:lnTo>
                      <a:lnTo>
                        <a:pt x="23" y="165"/>
                      </a:lnTo>
                      <a:lnTo>
                        <a:pt x="48" y="168"/>
                      </a:lnTo>
                      <a:lnTo>
                        <a:pt x="64" y="165"/>
                      </a:lnTo>
                      <a:lnTo>
                        <a:pt x="77" y="157"/>
                      </a:lnTo>
                      <a:lnTo>
                        <a:pt x="87" y="145"/>
                      </a:lnTo>
                      <a:lnTo>
                        <a:pt x="90" y="127"/>
                      </a:lnTo>
                      <a:lnTo>
                        <a:pt x="89" y="114"/>
                      </a:lnTo>
                      <a:lnTo>
                        <a:pt x="82" y="103"/>
                      </a:lnTo>
                      <a:lnTo>
                        <a:pt x="72" y="95"/>
                      </a:lnTo>
                      <a:lnTo>
                        <a:pt x="58" y="90"/>
                      </a:lnTo>
                      <a:lnTo>
                        <a:pt x="38" y="86"/>
                      </a:lnTo>
                      <a:lnTo>
                        <a:pt x="28" y="88"/>
                      </a:lnTo>
                      <a:lnTo>
                        <a:pt x="18"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77"/>
                <p:cNvSpPr>
                  <a:spLocks noEditPoints="1"/>
                </p:cNvSpPr>
                <p:nvPr/>
              </p:nvSpPr>
              <p:spPr bwMode="auto">
                <a:xfrm>
                  <a:off x="2959100" y="5283200"/>
                  <a:ext cx="101600" cy="152400"/>
                </a:xfrm>
                <a:custGeom>
                  <a:avLst/>
                  <a:gdLst>
                    <a:gd name="T0" fmla="*/ 63 w 127"/>
                    <a:gd name="T1" fmla="*/ 20 h 192"/>
                    <a:gd name="T2" fmla="*/ 52 w 127"/>
                    <a:gd name="T3" fmla="*/ 23 h 192"/>
                    <a:gd name="T4" fmla="*/ 40 w 127"/>
                    <a:gd name="T5" fmla="*/ 33 h 192"/>
                    <a:gd name="T6" fmla="*/ 32 w 127"/>
                    <a:gd name="T7" fmla="*/ 48 h 192"/>
                    <a:gd name="T8" fmla="*/ 27 w 127"/>
                    <a:gd name="T9" fmla="*/ 69 h 192"/>
                    <a:gd name="T10" fmla="*/ 26 w 127"/>
                    <a:gd name="T11" fmla="*/ 97 h 192"/>
                    <a:gd name="T12" fmla="*/ 27 w 127"/>
                    <a:gd name="T13" fmla="*/ 123 h 192"/>
                    <a:gd name="T14" fmla="*/ 32 w 127"/>
                    <a:gd name="T15" fmla="*/ 144 h 192"/>
                    <a:gd name="T16" fmla="*/ 40 w 127"/>
                    <a:gd name="T17" fmla="*/ 161 h 192"/>
                    <a:gd name="T18" fmla="*/ 50 w 127"/>
                    <a:gd name="T19" fmla="*/ 171 h 192"/>
                    <a:gd name="T20" fmla="*/ 63 w 127"/>
                    <a:gd name="T21" fmla="*/ 174 h 192"/>
                    <a:gd name="T22" fmla="*/ 76 w 127"/>
                    <a:gd name="T23" fmla="*/ 169 h 192"/>
                    <a:gd name="T24" fmla="*/ 88 w 127"/>
                    <a:gd name="T25" fmla="*/ 159 h 192"/>
                    <a:gd name="T26" fmla="*/ 94 w 127"/>
                    <a:gd name="T27" fmla="*/ 143 h 192"/>
                    <a:gd name="T28" fmla="*/ 99 w 127"/>
                    <a:gd name="T29" fmla="*/ 122 h 192"/>
                    <a:gd name="T30" fmla="*/ 101 w 127"/>
                    <a:gd name="T31" fmla="*/ 95 h 192"/>
                    <a:gd name="T32" fmla="*/ 99 w 127"/>
                    <a:gd name="T33" fmla="*/ 71 h 192"/>
                    <a:gd name="T34" fmla="*/ 96 w 127"/>
                    <a:gd name="T35" fmla="*/ 49 h 192"/>
                    <a:gd name="T36" fmla="*/ 88 w 127"/>
                    <a:gd name="T37" fmla="*/ 33 h 192"/>
                    <a:gd name="T38" fmla="*/ 78 w 127"/>
                    <a:gd name="T39" fmla="*/ 23 h 192"/>
                    <a:gd name="T40" fmla="*/ 63 w 127"/>
                    <a:gd name="T41" fmla="*/ 20 h 192"/>
                    <a:gd name="T42" fmla="*/ 65 w 127"/>
                    <a:gd name="T43" fmla="*/ 0 h 192"/>
                    <a:gd name="T44" fmla="*/ 86 w 127"/>
                    <a:gd name="T45" fmla="*/ 4 h 192"/>
                    <a:gd name="T46" fmla="*/ 104 w 127"/>
                    <a:gd name="T47" fmla="*/ 17 h 192"/>
                    <a:gd name="T48" fmla="*/ 116 w 127"/>
                    <a:gd name="T49" fmla="*/ 36 h 192"/>
                    <a:gd name="T50" fmla="*/ 124 w 127"/>
                    <a:gd name="T51" fmla="*/ 63 h 192"/>
                    <a:gd name="T52" fmla="*/ 127 w 127"/>
                    <a:gd name="T53" fmla="*/ 94 h 192"/>
                    <a:gd name="T54" fmla="*/ 124 w 127"/>
                    <a:gd name="T55" fmla="*/ 130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7 h 192"/>
                    <a:gd name="T68" fmla="*/ 11 w 127"/>
                    <a:gd name="T69" fmla="*/ 158 h 192"/>
                    <a:gd name="T70" fmla="*/ 3 w 127"/>
                    <a:gd name="T71" fmla="*/ 131 h 192"/>
                    <a:gd name="T72" fmla="*/ 0 w 127"/>
                    <a:gd name="T73" fmla="*/ 97 h 192"/>
                    <a:gd name="T74" fmla="*/ 3 w 127"/>
                    <a:gd name="T75" fmla="*/ 68 h 192"/>
                    <a:gd name="T76" fmla="*/ 9 w 127"/>
                    <a:gd name="T77" fmla="*/ 45 h 192"/>
                    <a:gd name="T78" fmla="*/ 19 w 127"/>
                    <a:gd name="T79" fmla="*/ 25 h 192"/>
                    <a:gd name="T80" fmla="*/ 32 w 127"/>
                    <a:gd name="T81" fmla="*/ 12 h 192"/>
                    <a:gd name="T82" fmla="*/ 47 w 127"/>
                    <a:gd name="T83" fmla="*/ 4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3" y="20"/>
                      </a:moveTo>
                      <a:lnTo>
                        <a:pt x="52" y="23"/>
                      </a:lnTo>
                      <a:lnTo>
                        <a:pt x="40" y="33"/>
                      </a:lnTo>
                      <a:lnTo>
                        <a:pt x="32" y="48"/>
                      </a:lnTo>
                      <a:lnTo>
                        <a:pt x="27" y="69"/>
                      </a:lnTo>
                      <a:lnTo>
                        <a:pt x="26" y="97"/>
                      </a:lnTo>
                      <a:lnTo>
                        <a:pt x="27" y="123"/>
                      </a:lnTo>
                      <a:lnTo>
                        <a:pt x="32" y="144"/>
                      </a:lnTo>
                      <a:lnTo>
                        <a:pt x="40" y="161"/>
                      </a:lnTo>
                      <a:lnTo>
                        <a:pt x="50" y="171"/>
                      </a:lnTo>
                      <a:lnTo>
                        <a:pt x="63" y="174"/>
                      </a:lnTo>
                      <a:lnTo>
                        <a:pt x="76" y="169"/>
                      </a:lnTo>
                      <a:lnTo>
                        <a:pt x="88" y="159"/>
                      </a:lnTo>
                      <a:lnTo>
                        <a:pt x="94" y="143"/>
                      </a:lnTo>
                      <a:lnTo>
                        <a:pt x="99" y="122"/>
                      </a:lnTo>
                      <a:lnTo>
                        <a:pt x="101" y="95"/>
                      </a:lnTo>
                      <a:lnTo>
                        <a:pt x="99" y="71"/>
                      </a:lnTo>
                      <a:lnTo>
                        <a:pt x="96" y="49"/>
                      </a:lnTo>
                      <a:lnTo>
                        <a:pt x="88" y="33"/>
                      </a:lnTo>
                      <a:lnTo>
                        <a:pt x="78" y="23"/>
                      </a:lnTo>
                      <a:lnTo>
                        <a:pt x="63" y="20"/>
                      </a:lnTo>
                      <a:close/>
                      <a:moveTo>
                        <a:pt x="65" y="0"/>
                      </a:moveTo>
                      <a:lnTo>
                        <a:pt x="86" y="4"/>
                      </a:lnTo>
                      <a:lnTo>
                        <a:pt x="104" y="17"/>
                      </a:lnTo>
                      <a:lnTo>
                        <a:pt x="116" y="36"/>
                      </a:lnTo>
                      <a:lnTo>
                        <a:pt x="124" y="63"/>
                      </a:lnTo>
                      <a:lnTo>
                        <a:pt x="127"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9" y="45"/>
                      </a:lnTo>
                      <a:lnTo>
                        <a:pt x="19" y="25"/>
                      </a:lnTo>
                      <a:lnTo>
                        <a:pt x="32"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Line 278"/>
                <p:cNvSpPr>
                  <a:spLocks noChangeShapeType="1"/>
                </p:cNvSpPr>
                <p:nvPr/>
              </p:nvSpPr>
              <p:spPr bwMode="auto">
                <a:xfrm>
                  <a:off x="337978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Freeform 279"/>
                <p:cNvSpPr>
                  <a:spLocks/>
                </p:cNvSpPr>
                <p:nvPr/>
              </p:nvSpPr>
              <p:spPr bwMode="auto">
                <a:xfrm>
                  <a:off x="3200400" y="5283200"/>
                  <a:ext cx="93662" cy="149225"/>
                </a:xfrm>
                <a:custGeom>
                  <a:avLst/>
                  <a:gdLst>
                    <a:gd name="T0" fmla="*/ 58 w 118"/>
                    <a:gd name="T1" fmla="*/ 0 h 189"/>
                    <a:gd name="T2" fmla="*/ 79 w 118"/>
                    <a:gd name="T3" fmla="*/ 4 h 189"/>
                    <a:gd name="T4" fmla="*/ 95 w 118"/>
                    <a:gd name="T5" fmla="*/ 12 h 189"/>
                    <a:gd name="T6" fmla="*/ 105 w 118"/>
                    <a:gd name="T7" fmla="*/ 23 h 189"/>
                    <a:gd name="T8" fmla="*/ 112 w 118"/>
                    <a:gd name="T9" fmla="*/ 38 h 189"/>
                    <a:gd name="T10" fmla="*/ 115 w 118"/>
                    <a:gd name="T11" fmla="*/ 54 h 189"/>
                    <a:gd name="T12" fmla="*/ 110 w 118"/>
                    <a:gd name="T13" fmla="*/ 79 h 189"/>
                    <a:gd name="T14" fmla="*/ 97 w 118"/>
                    <a:gd name="T15" fmla="*/ 104 h 189"/>
                    <a:gd name="T16" fmla="*/ 77 w 118"/>
                    <a:gd name="T17" fmla="*/ 128 h 189"/>
                    <a:gd name="T18" fmla="*/ 49 w 118"/>
                    <a:gd name="T19" fmla="*/ 154 h 189"/>
                    <a:gd name="T20" fmla="*/ 36 w 118"/>
                    <a:gd name="T21" fmla="*/ 167 h 189"/>
                    <a:gd name="T22" fmla="*/ 36 w 118"/>
                    <a:gd name="T23" fmla="*/ 169 h 189"/>
                    <a:gd name="T24" fmla="*/ 118 w 118"/>
                    <a:gd name="T25" fmla="*/ 169 h 189"/>
                    <a:gd name="T26" fmla="*/ 118 w 118"/>
                    <a:gd name="T27" fmla="*/ 189 h 189"/>
                    <a:gd name="T28" fmla="*/ 0 w 118"/>
                    <a:gd name="T29" fmla="*/ 189 h 189"/>
                    <a:gd name="T30" fmla="*/ 0 w 118"/>
                    <a:gd name="T31" fmla="*/ 174 h 189"/>
                    <a:gd name="T32" fmla="*/ 20 w 118"/>
                    <a:gd name="T33" fmla="*/ 154 h 189"/>
                    <a:gd name="T34" fmla="*/ 45 w 118"/>
                    <a:gd name="T35" fmla="*/ 130 h 189"/>
                    <a:gd name="T36" fmla="*/ 64 w 118"/>
                    <a:gd name="T37" fmla="*/ 108 h 189"/>
                    <a:gd name="T38" fmla="*/ 79 w 118"/>
                    <a:gd name="T39" fmla="*/ 90 h 189"/>
                    <a:gd name="T40" fmla="*/ 87 w 118"/>
                    <a:gd name="T41" fmla="*/ 74 h 189"/>
                    <a:gd name="T42" fmla="*/ 89 w 118"/>
                    <a:gd name="T43" fmla="*/ 58 h 189"/>
                    <a:gd name="T44" fmla="*/ 89 w 118"/>
                    <a:gd name="T45" fmla="*/ 46 h 189"/>
                    <a:gd name="T46" fmla="*/ 84 w 118"/>
                    <a:gd name="T47" fmla="*/ 36 h 189"/>
                    <a:gd name="T48" fmla="*/ 77 w 118"/>
                    <a:gd name="T49" fmla="*/ 28 h 189"/>
                    <a:gd name="T50" fmla="*/ 67 w 118"/>
                    <a:gd name="T51" fmla="*/ 23 h 189"/>
                    <a:gd name="T52" fmla="*/ 53 w 118"/>
                    <a:gd name="T53" fmla="*/ 22 h 189"/>
                    <a:gd name="T54" fmla="*/ 36 w 118"/>
                    <a:gd name="T55" fmla="*/ 23 h 189"/>
                    <a:gd name="T56" fmla="*/ 23 w 118"/>
                    <a:gd name="T57" fmla="*/ 30 h 189"/>
                    <a:gd name="T58" fmla="*/ 13 w 118"/>
                    <a:gd name="T59" fmla="*/ 36 h 189"/>
                    <a:gd name="T60" fmla="*/ 5 w 118"/>
                    <a:gd name="T61" fmla="*/ 18 h 189"/>
                    <a:gd name="T62" fmla="*/ 20 w 118"/>
                    <a:gd name="T63" fmla="*/ 10 h 189"/>
                    <a:gd name="T64" fmla="*/ 36 w 118"/>
                    <a:gd name="T65" fmla="*/ 2 h 189"/>
                    <a:gd name="T66" fmla="*/ 58 w 118"/>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 h="189">
                      <a:moveTo>
                        <a:pt x="58" y="0"/>
                      </a:moveTo>
                      <a:lnTo>
                        <a:pt x="79" y="4"/>
                      </a:lnTo>
                      <a:lnTo>
                        <a:pt x="95" y="12"/>
                      </a:lnTo>
                      <a:lnTo>
                        <a:pt x="105" y="23"/>
                      </a:lnTo>
                      <a:lnTo>
                        <a:pt x="112" y="38"/>
                      </a:lnTo>
                      <a:lnTo>
                        <a:pt x="115" y="54"/>
                      </a:lnTo>
                      <a:lnTo>
                        <a:pt x="110" y="79"/>
                      </a:lnTo>
                      <a:lnTo>
                        <a:pt x="97" y="104"/>
                      </a:lnTo>
                      <a:lnTo>
                        <a:pt x="77" y="128"/>
                      </a:lnTo>
                      <a:lnTo>
                        <a:pt x="49" y="154"/>
                      </a:lnTo>
                      <a:lnTo>
                        <a:pt x="36" y="167"/>
                      </a:lnTo>
                      <a:lnTo>
                        <a:pt x="36" y="169"/>
                      </a:lnTo>
                      <a:lnTo>
                        <a:pt x="118" y="169"/>
                      </a:lnTo>
                      <a:lnTo>
                        <a:pt x="118" y="189"/>
                      </a:lnTo>
                      <a:lnTo>
                        <a:pt x="0" y="189"/>
                      </a:lnTo>
                      <a:lnTo>
                        <a:pt x="0" y="174"/>
                      </a:lnTo>
                      <a:lnTo>
                        <a:pt x="20" y="154"/>
                      </a:lnTo>
                      <a:lnTo>
                        <a:pt x="45" y="130"/>
                      </a:lnTo>
                      <a:lnTo>
                        <a:pt x="64" y="108"/>
                      </a:lnTo>
                      <a:lnTo>
                        <a:pt x="79" y="90"/>
                      </a:lnTo>
                      <a:lnTo>
                        <a:pt x="87" y="74"/>
                      </a:lnTo>
                      <a:lnTo>
                        <a:pt x="89" y="58"/>
                      </a:lnTo>
                      <a:lnTo>
                        <a:pt x="89" y="46"/>
                      </a:lnTo>
                      <a:lnTo>
                        <a:pt x="84" y="36"/>
                      </a:lnTo>
                      <a:lnTo>
                        <a:pt x="77" y="28"/>
                      </a:lnTo>
                      <a:lnTo>
                        <a:pt x="67" y="23"/>
                      </a:lnTo>
                      <a:lnTo>
                        <a:pt x="53" y="22"/>
                      </a:lnTo>
                      <a:lnTo>
                        <a:pt x="36" y="23"/>
                      </a:lnTo>
                      <a:lnTo>
                        <a:pt x="23" y="30"/>
                      </a:lnTo>
                      <a:lnTo>
                        <a:pt x="13" y="36"/>
                      </a:lnTo>
                      <a:lnTo>
                        <a:pt x="5" y="18"/>
                      </a:lnTo>
                      <a:lnTo>
                        <a:pt x="20" y="10"/>
                      </a:lnTo>
                      <a:lnTo>
                        <a:pt x="36"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80"/>
                <p:cNvSpPr>
                  <a:spLocks noEditPoints="1"/>
                </p:cNvSpPr>
                <p:nvPr/>
              </p:nvSpPr>
              <p:spPr bwMode="auto">
                <a:xfrm>
                  <a:off x="3322638"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8 w 128"/>
                    <a:gd name="T23" fmla="*/ 169 h 192"/>
                    <a:gd name="T24" fmla="*/ 88 w 128"/>
                    <a:gd name="T25" fmla="*/ 159 h 192"/>
                    <a:gd name="T26" fmla="*/ 96 w 128"/>
                    <a:gd name="T27" fmla="*/ 143 h 192"/>
                    <a:gd name="T28" fmla="*/ 100 w 128"/>
                    <a:gd name="T29" fmla="*/ 122 h 192"/>
                    <a:gd name="T30" fmla="*/ 101 w 128"/>
                    <a:gd name="T31" fmla="*/ 95 h 192"/>
                    <a:gd name="T32" fmla="*/ 100 w 128"/>
                    <a:gd name="T33" fmla="*/ 71 h 192"/>
                    <a:gd name="T34" fmla="*/ 96 w 128"/>
                    <a:gd name="T35" fmla="*/ 49 h 192"/>
                    <a:gd name="T36" fmla="*/ 88 w 128"/>
                    <a:gd name="T37" fmla="*/ 33 h 192"/>
                    <a:gd name="T38" fmla="*/ 78 w 128"/>
                    <a:gd name="T39" fmla="*/ 23 h 192"/>
                    <a:gd name="T40" fmla="*/ 64 w 128"/>
                    <a:gd name="T41" fmla="*/ 20 h 192"/>
                    <a:gd name="T42" fmla="*/ 65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2 w 128"/>
                    <a:gd name="T65" fmla="*/ 189 h 192"/>
                    <a:gd name="T66" fmla="*/ 24 w 128"/>
                    <a:gd name="T67" fmla="*/ 177 h 192"/>
                    <a:gd name="T68" fmla="*/ 13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7 w 128"/>
                    <a:gd name="T83" fmla="*/ 4 h 192"/>
                    <a:gd name="T84" fmla="*/ 65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8" y="169"/>
                      </a:lnTo>
                      <a:lnTo>
                        <a:pt x="88" y="159"/>
                      </a:lnTo>
                      <a:lnTo>
                        <a:pt x="96" y="143"/>
                      </a:lnTo>
                      <a:lnTo>
                        <a:pt x="100" y="122"/>
                      </a:lnTo>
                      <a:lnTo>
                        <a:pt x="101" y="95"/>
                      </a:lnTo>
                      <a:lnTo>
                        <a:pt x="100" y="71"/>
                      </a:lnTo>
                      <a:lnTo>
                        <a:pt x="96" y="49"/>
                      </a:lnTo>
                      <a:lnTo>
                        <a:pt x="88" y="33"/>
                      </a:lnTo>
                      <a:lnTo>
                        <a:pt x="78" y="23"/>
                      </a:lnTo>
                      <a:lnTo>
                        <a:pt x="64" y="20"/>
                      </a:lnTo>
                      <a:close/>
                      <a:moveTo>
                        <a:pt x="65" y="0"/>
                      </a:moveTo>
                      <a:lnTo>
                        <a:pt x="87" y="4"/>
                      </a:lnTo>
                      <a:lnTo>
                        <a:pt x="105" y="17"/>
                      </a:lnTo>
                      <a:lnTo>
                        <a:pt x="116" y="36"/>
                      </a:lnTo>
                      <a:lnTo>
                        <a:pt x="124" y="63"/>
                      </a:lnTo>
                      <a:lnTo>
                        <a:pt x="128" y="94"/>
                      </a:lnTo>
                      <a:lnTo>
                        <a:pt x="124" y="130"/>
                      </a:lnTo>
                      <a:lnTo>
                        <a:pt x="116" y="156"/>
                      </a:lnTo>
                      <a:lnTo>
                        <a:pt x="103" y="176"/>
                      </a:lnTo>
                      <a:lnTo>
                        <a:pt x="85" y="189"/>
                      </a:lnTo>
                      <a:lnTo>
                        <a:pt x="62" y="192"/>
                      </a:lnTo>
                      <a:lnTo>
                        <a:pt x="42" y="189"/>
                      </a:lnTo>
                      <a:lnTo>
                        <a:pt x="24" y="177"/>
                      </a:lnTo>
                      <a:lnTo>
                        <a:pt x="13" y="158"/>
                      </a:lnTo>
                      <a:lnTo>
                        <a:pt x="3" y="131"/>
                      </a:lnTo>
                      <a:lnTo>
                        <a:pt x="0" y="97"/>
                      </a:lnTo>
                      <a:lnTo>
                        <a:pt x="3" y="68"/>
                      </a:lnTo>
                      <a:lnTo>
                        <a:pt x="10" y="45"/>
                      </a:lnTo>
                      <a:lnTo>
                        <a:pt x="20" y="25"/>
                      </a:lnTo>
                      <a:lnTo>
                        <a:pt x="33"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281"/>
                <p:cNvSpPr>
                  <a:spLocks noEditPoints="1"/>
                </p:cNvSpPr>
                <p:nvPr/>
              </p:nvSpPr>
              <p:spPr bwMode="auto">
                <a:xfrm>
                  <a:off x="3451225" y="5283200"/>
                  <a:ext cx="100012" cy="152400"/>
                </a:xfrm>
                <a:custGeom>
                  <a:avLst/>
                  <a:gdLst>
                    <a:gd name="T0" fmla="*/ 63 w 126"/>
                    <a:gd name="T1" fmla="*/ 20 h 192"/>
                    <a:gd name="T2" fmla="*/ 51 w 126"/>
                    <a:gd name="T3" fmla="*/ 23 h 192"/>
                    <a:gd name="T4" fmla="*/ 40 w 126"/>
                    <a:gd name="T5" fmla="*/ 33 h 192"/>
                    <a:gd name="T6" fmla="*/ 33 w 126"/>
                    <a:gd name="T7" fmla="*/ 48 h 192"/>
                    <a:gd name="T8" fmla="*/ 26 w 126"/>
                    <a:gd name="T9" fmla="*/ 69 h 192"/>
                    <a:gd name="T10" fmla="*/ 25 w 126"/>
                    <a:gd name="T11" fmla="*/ 97 h 192"/>
                    <a:gd name="T12" fmla="*/ 26 w 126"/>
                    <a:gd name="T13" fmla="*/ 123 h 192"/>
                    <a:gd name="T14" fmla="*/ 31 w 126"/>
                    <a:gd name="T15" fmla="*/ 144 h 192"/>
                    <a:gd name="T16" fmla="*/ 40 w 126"/>
                    <a:gd name="T17" fmla="*/ 161 h 192"/>
                    <a:gd name="T18" fmla="*/ 51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100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8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3" y="48"/>
                      </a:lnTo>
                      <a:lnTo>
                        <a:pt x="26" y="69"/>
                      </a:lnTo>
                      <a:lnTo>
                        <a:pt x="25" y="97"/>
                      </a:lnTo>
                      <a:lnTo>
                        <a:pt x="26" y="123"/>
                      </a:lnTo>
                      <a:lnTo>
                        <a:pt x="31" y="144"/>
                      </a:lnTo>
                      <a:lnTo>
                        <a:pt x="40" y="161"/>
                      </a:lnTo>
                      <a:lnTo>
                        <a:pt x="51" y="171"/>
                      </a:lnTo>
                      <a:lnTo>
                        <a:pt x="63" y="174"/>
                      </a:lnTo>
                      <a:lnTo>
                        <a:pt x="77" y="169"/>
                      </a:lnTo>
                      <a:lnTo>
                        <a:pt x="87" y="159"/>
                      </a:lnTo>
                      <a:lnTo>
                        <a:pt x="95" y="143"/>
                      </a:lnTo>
                      <a:lnTo>
                        <a:pt x="99" y="122"/>
                      </a:lnTo>
                      <a:lnTo>
                        <a:pt x="100" y="95"/>
                      </a:lnTo>
                      <a:lnTo>
                        <a:pt x="100"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8"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Line 282"/>
                <p:cNvSpPr>
                  <a:spLocks noChangeShapeType="1"/>
                </p:cNvSpPr>
                <p:nvPr/>
              </p:nvSpPr>
              <p:spPr bwMode="auto">
                <a:xfrm>
                  <a:off x="386873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283"/>
                <p:cNvSpPr>
                  <a:spLocks/>
                </p:cNvSpPr>
                <p:nvPr/>
              </p:nvSpPr>
              <p:spPr bwMode="auto">
                <a:xfrm>
                  <a:off x="3689350" y="5283200"/>
                  <a:ext cx="95250" cy="149225"/>
                </a:xfrm>
                <a:custGeom>
                  <a:avLst/>
                  <a:gdLst>
                    <a:gd name="T0" fmla="*/ 58 w 120"/>
                    <a:gd name="T1" fmla="*/ 0 h 189"/>
                    <a:gd name="T2" fmla="*/ 79 w 120"/>
                    <a:gd name="T3" fmla="*/ 4 h 189"/>
                    <a:gd name="T4" fmla="*/ 95 w 120"/>
                    <a:gd name="T5" fmla="*/ 12 h 189"/>
                    <a:gd name="T6" fmla="*/ 107 w 120"/>
                    <a:gd name="T7" fmla="*/ 23 h 189"/>
                    <a:gd name="T8" fmla="*/ 113 w 120"/>
                    <a:gd name="T9" fmla="*/ 38 h 189"/>
                    <a:gd name="T10" fmla="*/ 115 w 120"/>
                    <a:gd name="T11" fmla="*/ 54 h 189"/>
                    <a:gd name="T12" fmla="*/ 110 w 120"/>
                    <a:gd name="T13" fmla="*/ 79 h 189"/>
                    <a:gd name="T14" fmla="*/ 97 w 120"/>
                    <a:gd name="T15" fmla="*/ 104 h 189"/>
                    <a:gd name="T16" fmla="*/ 77 w 120"/>
                    <a:gd name="T17" fmla="*/ 128 h 189"/>
                    <a:gd name="T18" fmla="*/ 51 w 120"/>
                    <a:gd name="T19" fmla="*/ 154 h 189"/>
                    <a:gd name="T20" fmla="*/ 37 w 120"/>
                    <a:gd name="T21" fmla="*/ 167 h 189"/>
                    <a:gd name="T22" fmla="*/ 37 w 120"/>
                    <a:gd name="T23" fmla="*/ 169 h 189"/>
                    <a:gd name="T24" fmla="*/ 120 w 120"/>
                    <a:gd name="T25" fmla="*/ 169 h 189"/>
                    <a:gd name="T26" fmla="*/ 120 w 120"/>
                    <a:gd name="T27" fmla="*/ 189 h 189"/>
                    <a:gd name="T28" fmla="*/ 0 w 120"/>
                    <a:gd name="T29" fmla="*/ 189 h 189"/>
                    <a:gd name="T30" fmla="*/ 0 w 120"/>
                    <a:gd name="T31" fmla="*/ 174 h 189"/>
                    <a:gd name="T32" fmla="*/ 20 w 120"/>
                    <a:gd name="T33" fmla="*/ 154 h 189"/>
                    <a:gd name="T34" fmla="*/ 46 w 120"/>
                    <a:gd name="T35" fmla="*/ 130 h 189"/>
                    <a:gd name="T36" fmla="*/ 66 w 120"/>
                    <a:gd name="T37" fmla="*/ 108 h 189"/>
                    <a:gd name="T38" fmla="*/ 79 w 120"/>
                    <a:gd name="T39" fmla="*/ 90 h 189"/>
                    <a:gd name="T40" fmla="*/ 87 w 120"/>
                    <a:gd name="T41" fmla="*/ 74 h 189"/>
                    <a:gd name="T42" fmla="*/ 89 w 120"/>
                    <a:gd name="T43" fmla="*/ 58 h 189"/>
                    <a:gd name="T44" fmla="*/ 89 w 120"/>
                    <a:gd name="T45" fmla="*/ 46 h 189"/>
                    <a:gd name="T46" fmla="*/ 84 w 120"/>
                    <a:gd name="T47" fmla="*/ 36 h 189"/>
                    <a:gd name="T48" fmla="*/ 77 w 120"/>
                    <a:gd name="T49" fmla="*/ 28 h 189"/>
                    <a:gd name="T50" fmla="*/ 68 w 120"/>
                    <a:gd name="T51" fmla="*/ 23 h 189"/>
                    <a:gd name="T52" fmla="*/ 53 w 120"/>
                    <a:gd name="T53" fmla="*/ 22 h 189"/>
                    <a:gd name="T54" fmla="*/ 37 w 120"/>
                    <a:gd name="T55" fmla="*/ 23 h 189"/>
                    <a:gd name="T56" fmla="*/ 23 w 120"/>
                    <a:gd name="T57" fmla="*/ 30 h 189"/>
                    <a:gd name="T58" fmla="*/ 14 w 120"/>
                    <a:gd name="T59" fmla="*/ 36 h 189"/>
                    <a:gd name="T60" fmla="*/ 5 w 120"/>
                    <a:gd name="T61" fmla="*/ 18 h 189"/>
                    <a:gd name="T62" fmla="*/ 20 w 120"/>
                    <a:gd name="T63" fmla="*/ 10 h 189"/>
                    <a:gd name="T64" fmla="*/ 38 w 120"/>
                    <a:gd name="T65" fmla="*/ 2 h 189"/>
                    <a:gd name="T66" fmla="*/ 58 w 120"/>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89">
                      <a:moveTo>
                        <a:pt x="58" y="0"/>
                      </a:moveTo>
                      <a:lnTo>
                        <a:pt x="79" y="4"/>
                      </a:lnTo>
                      <a:lnTo>
                        <a:pt x="95" y="12"/>
                      </a:lnTo>
                      <a:lnTo>
                        <a:pt x="107" y="23"/>
                      </a:lnTo>
                      <a:lnTo>
                        <a:pt x="113" y="38"/>
                      </a:lnTo>
                      <a:lnTo>
                        <a:pt x="115" y="54"/>
                      </a:lnTo>
                      <a:lnTo>
                        <a:pt x="110" y="79"/>
                      </a:lnTo>
                      <a:lnTo>
                        <a:pt x="97" y="104"/>
                      </a:lnTo>
                      <a:lnTo>
                        <a:pt x="77" y="128"/>
                      </a:lnTo>
                      <a:lnTo>
                        <a:pt x="51" y="154"/>
                      </a:lnTo>
                      <a:lnTo>
                        <a:pt x="37" y="167"/>
                      </a:lnTo>
                      <a:lnTo>
                        <a:pt x="37" y="169"/>
                      </a:lnTo>
                      <a:lnTo>
                        <a:pt x="120" y="169"/>
                      </a:lnTo>
                      <a:lnTo>
                        <a:pt x="120" y="189"/>
                      </a:lnTo>
                      <a:lnTo>
                        <a:pt x="0" y="189"/>
                      </a:lnTo>
                      <a:lnTo>
                        <a:pt x="0" y="174"/>
                      </a:lnTo>
                      <a:lnTo>
                        <a:pt x="20" y="154"/>
                      </a:lnTo>
                      <a:lnTo>
                        <a:pt x="46" y="130"/>
                      </a:lnTo>
                      <a:lnTo>
                        <a:pt x="66" y="108"/>
                      </a:lnTo>
                      <a:lnTo>
                        <a:pt x="79" y="90"/>
                      </a:lnTo>
                      <a:lnTo>
                        <a:pt x="87" y="74"/>
                      </a:lnTo>
                      <a:lnTo>
                        <a:pt x="89" y="58"/>
                      </a:lnTo>
                      <a:lnTo>
                        <a:pt x="89" y="46"/>
                      </a:lnTo>
                      <a:lnTo>
                        <a:pt x="84" y="36"/>
                      </a:lnTo>
                      <a:lnTo>
                        <a:pt x="77" y="28"/>
                      </a:lnTo>
                      <a:lnTo>
                        <a:pt x="68" y="23"/>
                      </a:lnTo>
                      <a:lnTo>
                        <a:pt x="53" y="22"/>
                      </a:lnTo>
                      <a:lnTo>
                        <a:pt x="37" y="23"/>
                      </a:lnTo>
                      <a:lnTo>
                        <a:pt x="23" y="30"/>
                      </a:lnTo>
                      <a:lnTo>
                        <a:pt x="14" y="36"/>
                      </a:lnTo>
                      <a:lnTo>
                        <a:pt x="5" y="18"/>
                      </a:lnTo>
                      <a:lnTo>
                        <a:pt x="20" y="10"/>
                      </a:lnTo>
                      <a:lnTo>
                        <a:pt x="38"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84"/>
                <p:cNvSpPr>
                  <a:spLocks/>
                </p:cNvSpPr>
                <p:nvPr/>
              </p:nvSpPr>
              <p:spPr bwMode="auto">
                <a:xfrm>
                  <a:off x="3816350" y="5286375"/>
                  <a:ext cx="90487" cy="149225"/>
                </a:xfrm>
                <a:custGeom>
                  <a:avLst/>
                  <a:gdLst>
                    <a:gd name="T0" fmla="*/ 23 w 115"/>
                    <a:gd name="T1" fmla="*/ 0 h 188"/>
                    <a:gd name="T2" fmla="*/ 112 w 115"/>
                    <a:gd name="T3" fmla="*/ 0 h 188"/>
                    <a:gd name="T4" fmla="*/ 112 w 115"/>
                    <a:gd name="T5" fmla="*/ 21 h 188"/>
                    <a:gd name="T6" fmla="*/ 41 w 115"/>
                    <a:gd name="T7" fmla="*/ 21 h 188"/>
                    <a:gd name="T8" fmla="*/ 33 w 115"/>
                    <a:gd name="T9" fmla="*/ 68 h 188"/>
                    <a:gd name="T10" fmla="*/ 38 w 115"/>
                    <a:gd name="T11" fmla="*/ 68 h 188"/>
                    <a:gd name="T12" fmla="*/ 43 w 115"/>
                    <a:gd name="T13" fmla="*/ 68 h 188"/>
                    <a:gd name="T14" fmla="*/ 49 w 115"/>
                    <a:gd name="T15" fmla="*/ 67 h 188"/>
                    <a:gd name="T16" fmla="*/ 71 w 115"/>
                    <a:gd name="T17" fmla="*/ 70 h 188"/>
                    <a:gd name="T18" fmla="*/ 89 w 115"/>
                    <a:gd name="T19" fmla="*/ 78 h 188"/>
                    <a:gd name="T20" fmla="*/ 102 w 115"/>
                    <a:gd name="T21" fmla="*/ 88 h 188"/>
                    <a:gd name="T22" fmla="*/ 112 w 115"/>
                    <a:gd name="T23" fmla="*/ 104 h 188"/>
                    <a:gd name="T24" fmla="*/ 115 w 115"/>
                    <a:gd name="T25" fmla="*/ 126 h 188"/>
                    <a:gd name="T26" fmla="*/ 112 w 115"/>
                    <a:gd name="T27" fmla="*/ 145 h 188"/>
                    <a:gd name="T28" fmla="*/ 103 w 115"/>
                    <a:gd name="T29" fmla="*/ 163 h 188"/>
                    <a:gd name="T30" fmla="*/ 89 w 115"/>
                    <a:gd name="T31" fmla="*/ 176 h 188"/>
                    <a:gd name="T32" fmla="*/ 69 w 115"/>
                    <a:gd name="T33" fmla="*/ 186 h 188"/>
                    <a:gd name="T34" fmla="*/ 46 w 115"/>
                    <a:gd name="T35" fmla="*/ 188 h 188"/>
                    <a:gd name="T36" fmla="*/ 26 w 115"/>
                    <a:gd name="T37" fmla="*/ 186 h 188"/>
                    <a:gd name="T38" fmla="*/ 12 w 115"/>
                    <a:gd name="T39" fmla="*/ 183 h 188"/>
                    <a:gd name="T40" fmla="*/ 0 w 115"/>
                    <a:gd name="T41" fmla="*/ 176 h 188"/>
                    <a:gd name="T42" fmla="*/ 7 w 115"/>
                    <a:gd name="T43" fmla="*/ 158 h 188"/>
                    <a:gd name="T44" fmla="*/ 23 w 115"/>
                    <a:gd name="T45" fmla="*/ 165 h 188"/>
                    <a:gd name="T46" fmla="*/ 46 w 115"/>
                    <a:gd name="T47" fmla="*/ 168 h 188"/>
                    <a:gd name="T48" fmla="*/ 62 w 115"/>
                    <a:gd name="T49" fmla="*/ 165 h 188"/>
                    <a:gd name="T50" fmla="*/ 77 w 115"/>
                    <a:gd name="T51" fmla="*/ 157 h 188"/>
                    <a:gd name="T52" fmla="*/ 87 w 115"/>
                    <a:gd name="T53" fmla="*/ 145 h 188"/>
                    <a:gd name="T54" fmla="*/ 90 w 115"/>
                    <a:gd name="T55" fmla="*/ 127 h 188"/>
                    <a:gd name="T56" fmla="*/ 89 w 115"/>
                    <a:gd name="T57" fmla="*/ 114 h 188"/>
                    <a:gd name="T58" fmla="*/ 82 w 115"/>
                    <a:gd name="T59" fmla="*/ 103 h 188"/>
                    <a:gd name="T60" fmla="*/ 71 w 115"/>
                    <a:gd name="T61" fmla="*/ 95 h 188"/>
                    <a:gd name="T62" fmla="*/ 56 w 115"/>
                    <a:gd name="T63" fmla="*/ 90 h 188"/>
                    <a:gd name="T64" fmla="*/ 36 w 115"/>
                    <a:gd name="T65" fmla="*/ 86 h 188"/>
                    <a:gd name="T66" fmla="*/ 26 w 115"/>
                    <a:gd name="T67" fmla="*/ 88 h 188"/>
                    <a:gd name="T68" fmla="*/ 18 w 115"/>
                    <a:gd name="T69" fmla="*/ 88 h 188"/>
                    <a:gd name="T70" fmla="*/ 10 w 115"/>
                    <a:gd name="T71" fmla="*/ 88 h 188"/>
                    <a:gd name="T72" fmla="*/ 23 w 115"/>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88">
                      <a:moveTo>
                        <a:pt x="23" y="0"/>
                      </a:moveTo>
                      <a:lnTo>
                        <a:pt x="112" y="0"/>
                      </a:lnTo>
                      <a:lnTo>
                        <a:pt x="112" y="21"/>
                      </a:lnTo>
                      <a:lnTo>
                        <a:pt x="41" y="21"/>
                      </a:lnTo>
                      <a:lnTo>
                        <a:pt x="33" y="68"/>
                      </a:lnTo>
                      <a:lnTo>
                        <a:pt x="38" y="68"/>
                      </a:lnTo>
                      <a:lnTo>
                        <a:pt x="43" y="68"/>
                      </a:lnTo>
                      <a:lnTo>
                        <a:pt x="49" y="67"/>
                      </a:lnTo>
                      <a:lnTo>
                        <a:pt x="71" y="70"/>
                      </a:lnTo>
                      <a:lnTo>
                        <a:pt x="89" y="78"/>
                      </a:lnTo>
                      <a:lnTo>
                        <a:pt x="102" y="88"/>
                      </a:lnTo>
                      <a:lnTo>
                        <a:pt x="112" y="104"/>
                      </a:lnTo>
                      <a:lnTo>
                        <a:pt x="115" y="126"/>
                      </a:lnTo>
                      <a:lnTo>
                        <a:pt x="112" y="145"/>
                      </a:lnTo>
                      <a:lnTo>
                        <a:pt x="103" y="163"/>
                      </a:lnTo>
                      <a:lnTo>
                        <a:pt x="89" y="176"/>
                      </a:lnTo>
                      <a:lnTo>
                        <a:pt x="69" y="186"/>
                      </a:lnTo>
                      <a:lnTo>
                        <a:pt x="46" y="188"/>
                      </a:lnTo>
                      <a:lnTo>
                        <a:pt x="26" y="186"/>
                      </a:lnTo>
                      <a:lnTo>
                        <a:pt x="12" y="183"/>
                      </a:lnTo>
                      <a:lnTo>
                        <a:pt x="0" y="176"/>
                      </a:lnTo>
                      <a:lnTo>
                        <a:pt x="7" y="158"/>
                      </a:lnTo>
                      <a:lnTo>
                        <a:pt x="23" y="165"/>
                      </a:lnTo>
                      <a:lnTo>
                        <a:pt x="46" y="168"/>
                      </a:lnTo>
                      <a:lnTo>
                        <a:pt x="62" y="165"/>
                      </a:lnTo>
                      <a:lnTo>
                        <a:pt x="77" y="157"/>
                      </a:lnTo>
                      <a:lnTo>
                        <a:pt x="87" y="145"/>
                      </a:lnTo>
                      <a:lnTo>
                        <a:pt x="90" y="127"/>
                      </a:lnTo>
                      <a:lnTo>
                        <a:pt x="89" y="114"/>
                      </a:lnTo>
                      <a:lnTo>
                        <a:pt x="82" y="103"/>
                      </a:lnTo>
                      <a:lnTo>
                        <a:pt x="71" y="95"/>
                      </a:lnTo>
                      <a:lnTo>
                        <a:pt x="56" y="90"/>
                      </a:lnTo>
                      <a:lnTo>
                        <a:pt x="36" y="86"/>
                      </a:lnTo>
                      <a:lnTo>
                        <a:pt x="26" y="88"/>
                      </a:lnTo>
                      <a:lnTo>
                        <a:pt x="18" y="88"/>
                      </a:lnTo>
                      <a:lnTo>
                        <a:pt x="10"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85"/>
                <p:cNvSpPr>
                  <a:spLocks noEditPoints="1"/>
                </p:cNvSpPr>
                <p:nvPr/>
              </p:nvSpPr>
              <p:spPr bwMode="auto">
                <a:xfrm>
                  <a:off x="3940175"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5 w 126"/>
                    <a:gd name="T11" fmla="*/ 97 h 192"/>
                    <a:gd name="T12" fmla="*/ 28 w 126"/>
                    <a:gd name="T13" fmla="*/ 123 h 192"/>
                    <a:gd name="T14" fmla="*/ 33 w 126"/>
                    <a:gd name="T15" fmla="*/ 144 h 192"/>
                    <a:gd name="T16" fmla="*/ 40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2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5" y="97"/>
                      </a:lnTo>
                      <a:lnTo>
                        <a:pt x="28" y="123"/>
                      </a:lnTo>
                      <a:lnTo>
                        <a:pt x="33" y="144"/>
                      </a:lnTo>
                      <a:lnTo>
                        <a:pt x="40" y="161"/>
                      </a:lnTo>
                      <a:lnTo>
                        <a:pt x="51" y="171"/>
                      </a:lnTo>
                      <a:lnTo>
                        <a:pt x="64" y="174"/>
                      </a:lnTo>
                      <a:lnTo>
                        <a:pt x="77" y="169"/>
                      </a:lnTo>
                      <a:lnTo>
                        <a:pt x="87"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3" y="130"/>
                      </a:lnTo>
                      <a:lnTo>
                        <a:pt x="115" y="156"/>
                      </a:lnTo>
                      <a:lnTo>
                        <a:pt x="102" y="176"/>
                      </a:lnTo>
                      <a:lnTo>
                        <a:pt x="84" y="189"/>
                      </a:lnTo>
                      <a:lnTo>
                        <a:pt x="63" y="192"/>
                      </a:lnTo>
                      <a:lnTo>
                        <a:pt x="41" y="189"/>
                      </a:lnTo>
                      <a:lnTo>
                        <a:pt x="25" y="177"/>
                      </a:lnTo>
                      <a:lnTo>
                        <a:pt x="12" y="158"/>
                      </a:lnTo>
                      <a:lnTo>
                        <a:pt x="4" y="131"/>
                      </a:lnTo>
                      <a:lnTo>
                        <a:pt x="0" y="97"/>
                      </a:lnTo>
                      <a:lnTo>
                        <a:pt x="2" y="68"/>
                      </a:lnTo>
                      <a:lnTo>
                        <a:pt x="9" y="45"/>
                      </a:lnTo>
                      <a:lnTo>
                        <a:pt x="18" y="25"/>
                      </a:lnTo>
                      <a:lnTo>
                        <a:pt x="32"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Line 286"/>
                <p:cNvSpPr>
                  <a:spLocks noChangeShapeType="1"/>
                </p:cNvSpPr>
                <p:nvPr/>
              </p:nvSpPr>
              <p:spPr bwMode="auto">
                <a:xfrm>
                  <a:off x="43592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287"/>
                <p:cNvSpPr>
                  <a:spLocks/>
                </p:cNvSpPr>
                <p:nvPr/>
              </p:nvSpPr>
              <p:spPr bwMode="auto">
                <a:xfrm>
                  <a:off x="4179888" y="5283200"/>
                  <a:ext cx="92075" cy="152400"/>
                </a:xfrm>
                <a:custGeom>
                  <a:avLst/>
                  <a:gdLst>
                    <a:gd name="T0" fmla="*/ 55 w 116"/>
                    <a:gd name="T1" fmla="*/ 0 h 192"/>
                    <a:gd name="T2" fmla="*/ 75 w 116"/>
                    <a:gd name="T3" fmla="*/ 2 h 192"/>
                    <a:gd name="T4" fmla="*/ 90 w 116"/>
                    <a:gd name="T5" fmla="*/ 9 h 192"/>
                    <a:gd name="T6" fmla="*/ 99 w 116"/>
                    <a:gd name="T7" fmla="*/ 20 h 192"/>
                    <a:gd name="T8" fmla="*/ 106 w 116"/>
                    <a:gd name="T9" fmla="*/ 31 h 192"/>
                    <a:gd name="T10" fmla="*/ 108 w 116"/>
                    <a:gd name="T11" fmla="*/ 45 h 192"/>
                    <a:gd name="T12" fmla="*/ 104 w 116"/>
                    <a:gd name="T13" fmla="*/ 63 h 192"/>
                    <a:gd name="T14" fmla="*/ 93 w 116"/>
                    <a:gd name="T15" fmla="*/ 77 h 192"/>
                    <a:gd name="T16" fmla="*/ 73 w 116"/>
                    <a:gd name="T17" fmla="*/ 89 h 192"/>
                    <a:gd name="T18" fmla="*/ 73 w 116"/>
                    <a:gd name="T19" fmla="*/ 89 h 192"/>
                    <a:gd name="T20" fmla="*/ 90 w 116"/>
                    <a:gd name="T21" fmla="*/ 95 h 192"/>
                    <a:gd name="T22" fmla="*/ 103 w 116"/>
                    <a:gd name="T23" fmla="*/ 105 h 192"/>
                    <a:gd name="T24" fmla="*/ 113 w 116"/>
                    <a:gd name="T25" fmla="*/ 118 h 192"/>
                    <a:gd name="T26" fmla="*/ 116 w 116"/>
                    <a:gd name="T27" fmla="*/ 136 h 192"/>
                    <a:gd name="T28" fmla="*/ 113 w 116"/>
                    <a:gd name="T29" fmla="*/ 154 h 192"/>
                    <a:gd name="T30" fmla="*/ 104 w 116"/>
                    <a:gd name="T31" fmla="*/ 169 h 192"/>
                    <a:gd name="T32" fmla="*/ 91 w 116"/>
                    <a:gd name="T33" fmla="*/ 182 h 192"/>
                    <a:gd name="T34" fmla="*/ 72 w 116"/>
                    <a:gd name="T35" fmla="*/ 190 h 192"/>
                    <a:gd name="T36" fmla="*/ 47 w 116"/>
                    <a:gd name="T37" fmla="*/ 192 h 192"/>
                    <a:gd name="T38" fmla="*/ 27 w 116"/>
                    <a:gd name="T39" fmla="*/ 190 h 192"/>
                    <a:gd name="T40" fmla="*/ 11 w 116"/>
                    <a:gd name="T41" fmla="*/ 185 h 192"/>
                    <a:gd name="T42" fmla="*/ 0 w 116"/>
                    <a:gd name="T43" fmla="*/ 180 h 192"/>
                    <a:gd name="T44" fmla="*/ 6 w 116"/>
                    <a:gd name="T45" fmla="*/ 161 h 192"/>
                    <a:gd name="T46" fmla="*/ 16 w 116"/>
                    <a:gd name="T47" fmla="*/ 166 h 192"/>
                    <a:gd name="T48" fmla="*/ 31 w 116"/>
                    <a:gd name="T49" fmla="*/ 171 h 192"/>
                    <a:gd name="T50" fmla="*/ 47 w 116"/>
                    <a:gd name="T51" fmla="*/ 172 h 192"/>
                    <a:gd name="T52" fmla="*/ 63 w 116"/>
                    <a:gd name="T53" fmla="*/ 171 h 192"/>
                    <a:gd name="T54" fmla="*/ 77 w 116"/>
                    <a:gd name="T55" fmla="*/ 164 h 192"/>
                    <a:gd name="T56" fmla="*/ 85 w 116"/>
                    <a:gd name="T57" fmla="*/ 156 h 192"/>
                    <a:gd name="T58" fmla="*/ 88 w 116"/>
                    <a:gd name="T59" fmla="*/ 146 h 192"/>
                    <a:gd name="T60" fmla="*/ 90 w 116"/>
                    <a:gd name="T61" fmla="*/ 136 h 192"/>
                    <a:gd name="T62" fmla="*/ 86 w 116"/>
                    <a:gd name="T63" fmla="*/ 123 h 192"/>
                    <a:gd name="T64" fmla="*/ 80 w 116"/>
                    <a:gd name="T65" fmla="*/ 112 h 192"/>
                    <a:gd name="T66" fmla="*/ 68 w 116"/>
                    <a:gd name="T67" fmla="*/ 105 h 192"/>
                    <a:gd name="T68" fmla="*/ 55 w 116"/>
                    <a:gd name="T69" fmla="*/ 100 h 192"/>
                    <a:gd name="T70" fmla="*/ 42 w 116"/>
                    <a:gd name="T71" fmla="*/ 99 h 192"/>
                    <a:gd name="T72" fmla="*/ 27 w 116"/>
                    <a:gd name="T73" fmla="*/ 99 h 192"/>
                    <a:gd name="T74" fmla="*/ 27 w 116"/>
                    <a:gd name="T75" fmla="*/ 81 h 192"/>
                    <a:gd name="T76" fmla="*/ 42 w 116"/>
                    <a:gd name="T77" fmla="*/ 81 h 192"/>
                    <a:gd name="T78" fmla="*/ 52 w 116"/>
                    <a:gd name="T79" fmla="*/ 79 h 192"/>
                    <a:gd name="T80" fmla="*/ 63 w 116"/>
                    <a:gd name="T81" fmla="*/ 76 h 192"/>
                    <a:gd name="T82" fmla="*/ 73 w 116"/>
                    <a:gd name="T83" fmla="*/ 69 h 192"/>
                    <a:gd name="T84" fmla="*/ 80 w 116"/>
                    <a:gd name="T85" fmla="*/ 61 h 192"/>
                    <a:gd name="T86" fmla="*/ 83 w 116"/>
                    <a:gd name="T87" fmla="*/ 48 h 192"/>
                    <a:gd name="T88" fmla="*/ 81 w 116"/>
                    <a:gd name="T89" fmla="*/ 38 h 192"/>
                    <a:gd name="T90" fmla="*/ 75 w 116"/>
                    <a:gd name="T91" fmla="*/ 30 h 192"/>
                    <a:gd name="T92" fmla="*/ 65 w 116"/>
                    <a:gd name="T93" fmla="*/ 23 h 192"/>
                    <a:gd name="T94" fmla="*/ 50 w 116"/>
                    <a:gd name="T95" fmla="*/ 20 h 192"/>
                    <a:gd name="T96" fmla="*/ 29 w 116"/>
                    <a:gd name="T97" fmla="*/ 25 h 192"/>
                    <a:gd name="T98" fmla="*/ 13 w 116"/>
                    <a:gd name="T99" fmla="*/ 33 h 192"/>
                    <a:gd name="T100" fmla="*/ 6 w 116"/>
                    <a:gd name="T101" fmla="*/ 15 h 192"/>
                    <a:gd name="T102" fmla="*/ 19 w 116"/>
                    <a:gd name="T103" fmla="*/ 7 h 192"/>
                    <a:gd name="T104" fmla="*/ 36 w 116"/>
                    <a:gd name="T105" fmla="*/ 2 h 192"/>
                    <a:gd name="T106" fmla="*/ 55 w 116"/>
                    <a:gd name="T10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92">
                      <a:moveTo>
                        <a:pt x="55" y="0"/>
                      </a:moveTo>
                      <a:lnTo>
                        <a:pt x="75" y="2"/>
                      </a:lnTo>
                      <a:lnTo>
                        <a:pt x="90" y="9"/>
                      </a:lnTo>
                      <a:lnTo>
                        <a:pt x="99" y="20"/>
                      </a:lnTo>
                      <a:lnTo>
                        <a:pt x="106" y="31"/>
                      </a:lnTo>
                      <a:lnTo>
                        <a:pt x="108" y="45"/>
                      </a:lnTo>
                      <a:lnTo>
                        <a:pt x="104" y="63"/>
                      </a:lnTo>
                      <a:lnTo>
                        <a:pt x="93" y="77"/>
                      </a:lnTo>
                      <a:lnTo>
                        <a:pt x="73" y="89"/>
                      </a:lnTo>
                      <a:lnTo>
                        <a:pt x="73" y="89"/>
                      </a:lnTo>
                      <a:lnTo>
                        <a:pt x="90" y="95"/>
                      </a:lnTo>
                      <a:lnTo>
                        <a:pt x="103" y="105"/>
                      </a:lnTo>
                      <a:lnTo>
                        <a:pt x="113" y="118"/>
                      </a:lnTo>
                      <a:lnTo>
                        <a:pt x="116" y="136"/>
                      </a:lnTo>
                      <a:lnTo>
                        <a:pt x="113" y="154"/>
                      </a:lnTo>
                      <a:lnTo>
                        <a:pt x="104" y="169"/>
                      </a:lnTo>
                      <a:lnTo>
                        <a:pt x="91" y="182"/>
                      </a:lnTo>
                      <a:lnTo>
                        <a:pt x="72" y="190"/>
                      </a:lnTo>
                      <a:lnTo>
                        <a:pt x="47" y="192"/>
                      </a:lnTo>
                      <a:lnTo>
                        <a:pt x="27" y="190"/>
                      </a:lnTo>
                      <a:lnTo>
                        <a:pt x="11" y="185"/>
                      </a:lnTo>
                      <a:lnTo>
                        <a:pt x="0" y="180"/>
                      </a:lnTo>
                      <a:lnTo>
                        <a:pt x="6" y="161"/>
                      </a:lnTo>
                      <a:lnTo>
                        <a:pt x="16" y="166"/>
                      </a:lnTo>
                      <a:lnTo>
                        <a:pt x="31" y="171"/>
                      </a:lnTo>
                      <a:lnTo>
                        <a:pt x="47" y="172"/>
                      </a:lnTo>
                      <a:lnTo>
                        <a:pt x="63" y="171"/>
                      </a:lnTo>
                      <a:lnTo>
                        <a:pt x="77" y="164"/>
                      </a:lnTo>
                      <a:lnTo>
                        <a:pt x="85" y="156"/>
                      </a:lnTo>
                      <a:lnTo>
                        <a:pt x="88" y="146"/>
                      </a:lnTo>
                      <a:lnTo>
                        <a:pt x="90" y="136"/>
                      </a:lnTo>
                      <a:lnTo>
                        <a:pt x="86" y="123"/>
                      </a:lnTo>
                      <a:lnTo>
                        <a:pt x="80" y="112"/>
                      </a:lnTo>
                      <a:lnTo>
                        <a:pt x="68" y="105"/>
                      </a:lnTo>
                      <a:lnTo>
                        <a:pt x="55" y="100"/>
                      </a:lnTo>
                      <a:lnTo>
                        <a:pt x="42" y="99"/>
                      </a:lnTo>
                      <a:lnTo>
                        <a:pt x="27" y="99"/>
                      </a:lnTo>
                      <a:lnTo>
                        <a:pt x="27" y="81"/>
                      </a:lnTo>
                      <a:lnTo>
                        <a:pt x="42" y="81"/>
                      </a:lnTo>
                      <a:lnTo>
                        <a:pt x="52" y="79"/>
                      </a:lnTo>
                      <a:lnTo>
                        <a:pt x="63" y="76"/>
                      </a:lnTo>
                      <a:lnTo>
                        <a:pt x="73" y="69"/>
                      </a:lnTo>
                      <a:lnTo>
                        <a:pt x="80" y="61"/>
                      </a:lnTo>
                      <a:lnTo>
                        <a:pt x="83" y="48"/>
                      </a:lnTo>
                      <a:lnTo>
                        <a:pt x="81" y="38"/>
                      </a:lnTo>
                      <a:lnTo>
                        <a:pt x="75" y="30"/>
                      </a:lnTo>
                      <a:lnTo>
                        <a:pt x="65" y="23"/>
                      </a:lnTo>
                      <a:lnTo>
                        <a:pt x="50" y="20"/>
                      </a:lnTo>
                      <a:lnTo>
                        <a:pt x="29" y="25"/>
                      </a:lnTo>
                      <a:lnTo>
                        <a:pt x="13" y="33"/>
                      </a:lnTo>
                      <a:lnTo>
                        <a:pt x="6" y="15"/>
                      </a:lnTo>
                      <a:lnTo>
                        <a:pt x="19" y="7"/>
                      </a:lnTo>
                      <a:lnTo>
                        <a:pt x="36" y="2"/>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88"/>
                <p:cNvSpPr>
                  <a:spLocks noEditPoints="1"/>
                </p:cNvSpPr>
                <p:nvPr/>
              </p:nvSpPr>
              <p:spPr bwMode="auto">
                <a:xfrm>
                  <a:off x="4303713"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6 w 126"/>
                    <a:gd name="T11" fmla="*/ 97 h 192"/>
                    <a:gd name="T12" fmla="*/ 28 w 126"/>
                    <a:gd name="T13" fmla="*/ 123 h 192"/>
                    <a:gd name="T14" fmla="*/ 33 w 126"/>
                    <a:gd name="T15" fmla="*/ 144 h 192"/>
                    <a:gd name="T16" fmla="*/ 39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1 w 126"/>
                    <a:gd name="T31" fmla="*/ 95 h 192"/>
                    <a:gd name="T32" fmla="*/ 100 w 126"/>
                    <a:gd name="T33" fmla="*/ 71 h 192"/>
                    <a:gd name="T34" fmla="*/ 95 w 126"/>
                    <a:gd name="T35" fmla="*/ 49 h 192"/>
                    <a:gd name="T36" fmla="*/ 88 w 126"/>
                    <a:gd name="T37" fmla="*/ 33 h 192"/>
                    <a:gd name="T38" fmla="*/ 77 w 126"/>
                    <a:gd name="T39" fmla="*/ 23 h 192"/>
                    <a:gd name="T40" fmla="*/ 64 w 126"/>
                    <a:gd name="T41" fmla="*/ 20 h 192"/>
                    <a:gd name="T42" fmla="*/ 65 w 126"/>
                    <a:gd name="T43" fmla="*/ 0 h 192"/>
                    <a:gd name="T44" fmla="*/ 87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6" y="97"/>
                      </a:lnTo>
                      <a:lnTo>
                        <a:pt x="28" y="123"/>
                      </a:lnTo>
                      <a:lnTo>
                        <a:pt x="33" y="144"/>
                      </a:lnTo>
                      <a:lnTo>
                        <a:pt x="39" y="161"/>
                      </a:lnTo>
                      <a:lnTo>
                        <a:pt x="51" y="171"/>
                      </a:lnTo>
                      <a:lnTo>
                        <a:pt x="64" y="174"/>
                      </a:lnTo>
                      <a:lnTo>
                        <a:pt x="77" y="169"/>
                      </a:lnTo>
                      <a:lnTo>
                        <a:pt x="87" y="159"/>
                      </a:lnTo>
                      <a:lnTo>
                        <a:pt x="95" y="143"/>
                      </a:lnTo>
                      <a:lnTo>
                        <a:pt x="100" y="122"/>
                      </a:lnTo>
                      <a:lnTo>
                        <a:pt x="101" y="95"/>
                      </a:lnTo>
                      <a:lnTo>
                        <a:pt x="100" y="71"/>
                      </a:lnTo>
                      <a:lnTo>
                        <a:pt x="95" y="49"/>
                      </a:lnTo>
                      <a:lnTo>
                        <a:pt x="88" y="33"/>
                      </a:lnTo>
                      <a:lnTo>
                        <a:pt x="77" y="23"/>
                      </a:lnTo>
                      <a:lnTo>
                        <a:pt x="64" y="20"/>
                      </a:lnTo>
                      <a:close/>
                      <a:moveTo>
                        <a:pt x="65" y="0"/>
                      </a:moveTo>
                      <a:lnTo>
                        <a:pt x="87"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89"/>
                <p:cNvSpPr>
                  <a:spLocks noEditPoints="1"/>
                </p:cNvSpPr>
                <p:nvPr/>
              </p:nvSpPr>
              <p:spPr bwMode="auto">
                <a:xfrm>
                  <a:off x="4430713" y="5283200"/>
                  <a:ext cx="100012" cy="152400"/>
                </a:xfrm>
                <a:custGeom>
                  <a:avLst/>
                  <a:gdLst>
                    <a:gd name="T0" fmla="*/ 63 w 126"/>
                    <a:gd name="T1" fmla="*/ 20 h 192"/>
                    <a:gd name="T2" fmla="*/ 50 w 126"/>
                    <a:gd name="T3" fmla="*/ 23 h 192"/>
                    <a:gd name="T4" fmla="*/ 40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40 w 126"/>
                    <a:gd name="T17" fmla="*/ 161 h 192"/>
                    <a:gd name="T18" fmla="*/ 50 w 126"/>
                    <a:gd name="T19" fmla="*/ 171 h 192"/>
                    <a:gd name="T20" fmla="*/ 63 w 126"/>
                    <a:gd name="T21" fmla="*/ 174 h 192"/>
                    <a:gd name="T22" fmla="*/ 77 w 126"/>
                    <a:gd name="T23" fmla="*/ 169 h 192"/>
                    <a:gd name="T24" fmla="*/ 88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3 w 126"/>
                    <a:gd name="T59" fmla="*/ 176 h 192"/>
                    <a:gd name="T60" fmla="*/ 85 w 126"/>
                    <a:gd name="T61" fmla="*/ 189 h 192"/>
                    <a:gd name="T62" fmla="*/ 62 w 126"/>
                    <a:gd name="T63" fmla="*/ 192 h 192"/>
                    <a:gd name="T64" fmla="*/ 42 w 126"/>
                    <a:gd name="T65" fmla="*/ 189 h 192"/>
                    <a:gd name="T66" fmla="*/ 24 w 126"/>
                    <a:gd name="T67" fmla="*/ 177 h 192"/>
                    <a:gd name="T68" fmla="*/ 11 w 126"/>
                    <a:gd name="T69" fmla="*/ 158 h 192"/>
                    <a:gd name="T70" fmla="*/ 3 w 126"/>
                    <a:gd name="T71" fmla="*/ 131 h 192"/>
                    <a:gd name="T72" fmla="*/ 0 w 126"/>
                    <a:gd name="T73" fmla="*/ 97 h 192"/>
                    <a:gd name="T74" fmla="*/ 3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0" y="33"/>
                      </a:lnTo>
                      <a:lnTo>
                        <a:pt x="32" y="48"/>
                      </a:lnTo>
                      <a:lnTo>
                        <a:pt x="27" y="69"/>
                      </a:lnTo>
                      <a:lnTo>
                        <a:pt x="26" y="97"/>
                      </a:lnTo>
                      <a:lnTo>
                        <a:pt x="27" y="123"/>
                      </a:lnTo>
                      <a:lnTo>
                        <a:pt x="32" y="144"/>
                      </a:lnTo>
                      <a:lnTo>
                        <a:pt x="40" y="161"/>
                      </a:lnTo>
                      <a:lnTo>
                        <a:pt x="50" y="171"/>
                      </a:lnTo>
                      <a:lnTo>
                        <a:pt x="63" y="174"/>
                      </a:lnTo>
                      <a:lnTo>
                        <a:pt x="77" y="169"/>
                      </a:lnTo>
                      <a:lnTo>
                        <a:pt x="88"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90"/>
                <p:cNvSpPr>
                  <a:spLocks/>
                </p:cNvSpPr>
                <p:nvPr/>
              </p:nvSpPr>
              <p:spPr bwMode="auto">
                <a:xfrm>
                  <a:off x="2679700" y="5562600"/>
                  <a:ext cx="112712" cy="153987"/>
                </a:xfrm>
                <a:custGeom>
                  <a:avLst/>
                  <a:gdLst>
                    <a:gd name="T0" fmla="*/ 0 w 142"/>
                    <a:gd name="T1" fmla="*/ 0 h 194"/>
                    <a:gd name="T2" fmla="*/ 142 w 142"/>
                    <a:gd name="T3" fmla="*/ 0 h 194"/>
                    <a:gd name="T4" fmla="*/ 142 w 142"/>
                    <a:gd name="T5" fmla="*/ 22 h 194"/>
                    <a:gd name="T6" fmla="*/ 83 w 142"/>
                    <a:gd name="T7" fmla="*/ 22 h 194"/>
                    <a:gd name="T8" fmla="*/ 83 w 142"/>
                    <a:gd name="T9" fmla="*/ 194 h 194"/>
                    <a:gd name="T10" fmla="*/ 59 w 142"/>
                    <a:gd name="T11" fmla="*/ 194 h 194"/>
                    <a:gd name="T12" fmla="*/ 59 w 142"/>
                    <a:gd name="T13" fmla="*/ 22 h 194"/>
                    <a:gd name="T14" fmla="*/ 0 w 142"/>
                    <a:gd name="T15" fmla="*/ 22 h 194"/>
                    <a:gd name="T16" fmla="*/ 0 w 142"/>
                    <a:gd name="T1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94">
                      <a:moveTo>
                        <a:pt x="0" y="0"/>
                      </a:moveTo>
                      <a:lnTo>
                        <a:pt x="142" y="0"/>
                      </a:lnTo>
                      <a:lnTo>
                        <a:pt x="142" y="22"/>
                      </a:lnTo>
                      <a:lnTo>
                        <a:pt x="83" y="22"/>
                      </a:lnTo>
                      <a:lnTo>
                        <a:pt x="83" y="194"/>
                      </a:lnTo>
                      <a:lnTo>
                        <a:pt x="59" y="194"/>
                      </a:lnTo>
                      <a:lnTo>
                        <a:pt x="59" y="22"/>
                      </a:lnTo>
                      <a:lnTo>
                        <a:pt x="0" y="2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291"/>
                <p:cNvSpPr>
                  <a:spLocks/>
                </p:cNvSpPr>
                <p:nvPr/>
              </p:nvSpPr>
              <p:spPr bwMode="auto">
                <a:xfrm>
                  <a:off x="2806700" y="5603875"/>
                  <a:ext cx="55562" cy="112712"/>
                </a:xfrm>
                <a:custGeom>
                  <a:avLst/>
                  <a:gdLst>
                    <a:gd name="T0" fmla="*/ 62 w 69"/>
                    <a:gd name="T1" fmla="*/ 0 h 143"/>
                    <a:gd name="T2" fmla="*/ 65 w 69"/>
                    <a:gd name="T3" fmla="*/ 0 h 143"/>
                    <a:gd name="T4" fmla="*/ 69 w 69"/>
                    <a:gd name="T5" fmla="*/ 0 h 143"/>
                    <a:gd name="T6" fmla="*/ 69 w 69"/>
                    <a:gd name="T7" fmla="*/ 25 h 143"/>
                    <a:gd name="T8" fmla="*/ 65 w 69"/>
                    <a:gd name="T9" fmla="*/ 25 h 143"/>
                    <a:gd name="T10" fmla="*/ 61 w 69"/>
                    <a:gd name="T11" fmla="*/ 25 h 143"/>
                    <a:gd name="T12" fmla="*/ 44 w 69"/>
                    <a:gd name="T13" fmla="*/ 28 h 143"/>
                    <a:gd name="T14" fmla="*/ 33 w 69"/>
                    <a:gd name="T15" fmla="*/ 39 h 143"/>
                    <a:gd name="T16" fmla="*/ 26 w 69"/>
                    <a:gd name="T17" fmla="*/ 56 h 143"/>
                    <a:gd name="T18" fmla="*/ 26 w 69"/>
                    <a:gd name="T19" fmla="*/ 62 h 143"/>
                    <a:gd name="T20" fmla="*/ 26 w 69"/>
                    <a:gd name="T21" fmla="*/ 67 h 143"/>
                    <a:gd name="T22" fmla="*/ 26 w 69"/>
                    <a:gd name="T23" fmla="*/ 143 h 143"/>
                    <a:gd name="T24" fmla="*/ 2 w 69"/>
                    <a:gd name="T25" fmla="*/ 143 h 143"/>
                    <a:gd name="T26" fmla="*/ 2 w 69"/>
                    <a:gd name="T27" fmla="*/ 46 h 143"/>
                    <a:gd name="T28" fmla="*/ 0 w 69"/>
                    <a:gd name="T29" fmla="*/ 23 h 143"/>
                    <a:gd name="T30" fmla="*/ 0 w 69"/>
                    <a:gd name="T31" fmla="*/ 3 h 143"/>
                    <a:gd name="T32" fmla="*/ 21 w 69"/>
                    <a:gd name="T33" fmla="*/ 3 h 143"/>
                    <a:gd name="T34" fmla="*/ 23 w 69"/>
                    <a:gd name="T35" fmla="*/ 31 h 143"/>
                    <a:gd name="T36" fmla="*/ 25 w 69"/>
                    <a:gd name="T37" fmla="*/ 31 h 143"/>
                    <a:gd name="T38" fmla="*/ 33 w 69"/>
                    <a:gd name="T39" fmla="*/ 15 h 143"/>
                    <a:gd name="T40" fmla="*/ 46 w 69"/>
                    <a:gd name="T41" fmla="*/ 3 h 143"/>
                    <a:gd name="T42" fmla="*/ 62 w 69"/>
                    <a:gd name="T4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43">
                      <a:moveTo>
                        <a:pt x="62" y="0"/>
                      </a:moveTo>
                      <a:lnTo>
                        <a:pt x="65" y="0"/>
                      </a:lnTo>
                      <a:lnTo>
                        <a:pt x="69" y="0"/>
                      </a:lnTo>
                      <a:lnTo>
                        <a:pt x="69" y="25"/>
                      </a:lnTo>
                      <a:lnTo>
                        <a:pt x="65" y="25"/>
                      </a:lnTo>
                      <a:lnTo>
                        <a:pt x="61" y="25"/>
                      </a:lnTo>
                      <a:lnTo>
                        <a:pt x="44" y="28"/>
                      </a:lnTo>
                      <a:lnTo>
                        <a:pt x="33" y="39"/>
                      </a:lnTo>
                      <a:lnTo>
                        <a:pt x="26" y="56"/>
                      </a:lnTo>
                      <a:lnTo>
                        <a:pt x="26" y="62"/>
                      </a:lnTo>
                      <a:lnTo>
                        <a:pt x="26" y="67"/>
                      </a:lnTo>
                      <a:lnTo>
                        <a:pt x="26" y="143"/>
                      </a:lnTo>
                      <a:lnTo>
                        <a:pt x="2" y="143"/>
                      </a:lnTo>
                      <a:lnTo>
                        <a:pt x="2" y="46"/>
                      </a:lnTo>
                      <a:lnTo>
                        <a:pt x="0" y="23"/>
                      </a:lnTo>
                      <a:lnTo>
                        <a:pt x="0" y="3"/>
                      </a:lnTo>
                      <a:lnTo>
                        <a:pt x="21" y="3"/>
                      </a:lnTo>
                      <a:lnTo>
                        <a:pt x="23" y="31"/>
                      </a:lnTo>
                      <a:lnTo>
                        <a:pt x="25" y="31"/>
                      </a:lnTo>
                      <a:lnTo>
                        <a:pt x="33" y="15"/>
                      </a:lnTo>
                      <a:lnTo>
                        <a:pt x="46" y="3"/>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292"/>
                <p:cNvSpPr>
                  <a:spLocks noEditPoints="1"/>
                </p:cNvSpPr>
                <p:nvPr/>
              </p:nvSpPr>
              <p:spPr bwMode="auto">
                <a:xfrm>
                  <a:off x="2886075" y="5561013"/>
                  <a:ext cx="23812" cy="155575"/>
                </a:xfrm>
                <a:custGeom>
                  <a:avLst/>
                  <a:gdLst>
                    <a:gd name="T0" fmla="*/ 3 w 31"/>
                    <a:gd name="T1" fmla="*/ 55 h 195"/>
                    <a:gd name="T2" fmla="*/ 28 w 31"/>
                    <a:gd name="T3" fmla="*/ 55 h 195"/>
                    <a:gd name="T4" fmla="*/ 28 w 31"/>
                    <a:gd name="T5" fmla="*/ 195 h 195"/>
                    <a:gd name="T6" fmla="*/ 3 w 31"/>
                    <a:gd name="T7" fmla="*/ 195 h 195"/>
                    <a:gd name="T8" fmla="*/ 3 w 31"/>
                    <a:gd name="T9" fmla="*/ 55 h 195"/>
                    <a:gd name="T10" fmla="*/ 15 w 31"/>
                    <a:gd name="T11" fmla="*/ 0 h 195"/>
                    <a:gd name="T12" fmla="*/ 20 w 31"/>
                    <a:gd name="T13" fmla="*/ 1 h 195"/>
                    <a:gd name="T14" fmla="*/ 25 w 31"/>
                    <a:gd name="T15" fmla="*/ 3 h 195"/>
                    <a:gd name="T16" fmla="*/ 28 w 31"/>
                    <a:gd name="T17" fmla="*/ 6 h 195"/>
                    <a:gd name="T18" fmla="*/ 30 w 31"/>
                    <a:gd name="T19" fmla="*/ 11 h 195"/>
                    <a:gd name="T20" fmla="*/ 31 w 31"/>
                    <a:gd name="T21" fmla="*/ 16 h 195"/>
                    <a:gd name="T22" fmla="*/ 30 w 31"/>
                    <a:gd name="T23" fmla="*/ 21 h 195"/>
                    <a:gd name="T24" fmla="*/ 28 w 31"/>
                    <a:gd name="T25" fmla="*/ 26 h 195"/>
                    <a:gd name="T26" fmla="*/ 25 w 31"/>
                    <a:gd name="T27" fmla="*/ 29 h 195"/>
                    <a:gd name="T28" fmla="*/ 20 w 31"/>
                    <a:gd name="T29" fmla="*/ 31 h 195"/>
                    <a:gd name="T30" fmla="*/ 15 w 31"/>
                    <a:gd name="T31" fmla="*/ 33 h 195"/>
                    <a:gd name="T32" fmla="*/ 10 w 31"/>
                    <a:gd name="T33" fmla="*/ 31 h 195"/>
                    <a:gd name="T34" fmla="*/ 5 w 31"/>
                    <a:gd name="T35" fmla="*/ 29 h 195"/>
                    <a:gd name="T36" fmla="*/ 2 w 31"/>
                    <a:gd name="T37" fmla="*/ 26 h 195"/>
                    <a:gd name="T38" fmla="*/ 0 w 31"/>
                    <a:gd name="T39" fmla="*/ 21 h 195"/>
                    <a:gd name="T40" fmla="*/ 0 w 31"/>
                    <a:gd name="T41" fmla="*/ 16 h 195"/>
                    <a:gd name="T42" fmla="*/ 0 w 31"/>
                    <a:gd name="T43" fmla="*/ 11 h 195"/>
                    <a:gd name="T44" fmla="*/ 2 w 31"/>
                    <a:gd name="T45" fmla="*/ 6 h 195"/>
                    <a:gd name="T46" fmla="*/ 5 w 31"/>
                    <a:gd name="T47" fmla="*/ 3 h 195"/>
                    <a:gd name="T48" fmla="*/ 10 w 31"/>
                    <a:gd name="T49" fmla="*/ 1 h 195"/>
                    <a:gd name="T50" fmla="*/ 15 w 31"/>
                    <a:gd name="T5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195">
                      <a:moveTo>
                        <a:pt x="3" y="55"/>
                      </a:moveTo>
                      <a:lnTo>
                        <a:pt x="28" y="55"/>
                      </a:lnTo>
                      <a:lnTo>
                        <a:pt x="28" y="195"/>
                      </a:lnTo>
                      <a:lnTo>
                        <a:pt x="3" y="195"/>
                      </a:lnTo>
                      <a:lnTo>
                        <a:pt x="3" y="55"/>
                      </a:lnTo>
                      <a:close/>
                      <a:moveTo>
                        <a:pt x="15" y="0"/>
                      </a:moveTo>
                      <a:lnTo>
                        <a:pt x="20" y="1"/>
                      </a:lnTo>
                      <a:lnTo>
                        <a:pt x="25" y="3"/>
                      </a:lnTo>
                      <a:lnTo>
                        <a:pt x="28" y="6"/>
                      </a:lnTo>
                      <a:lnTo>
                        <a:pt x="30" y="11"/>
                      </a:lnTo>
                      <a:lnTo>
                        <a:pt x="31" y="16"/>
                      </a:lnTo>
                      <a:lnTo>
                        <a:pt x="30" y="21"/>
                      </a:lnTo>
                      <a:lnTo>
                        <a:pt x="28" y="26"/>
                      </a:lnTo>
                      <a:lnTo>
                        <a:pt x="25" y="29"/>
                      </a:lnTo>
                      <a:lnTo>
                        <a:pt x="20" y="31"/>
                      </a:lnTo>
                      <a:lnTo>
                        <a:pt x="15" y="33"/>
                      </a:lnTo>
                      <a:lnTo>
                        <a:pt x="10" y="31"/>
                      </a:lnTo>
                      <a:lnTo>
                        <a:pt x="5" y="29"/>
                      </a:lnTo>
                      <a:lnTo>
                        <a:pt x="2" y="26"/>
                      </a:lnTo>
                      <a:lnTo>
                        <a:pt x="0" y="21"/>
                      </a:lnTo>
                      <a:lnTo>
                        <a:pt x="0" y="16"/>
                      </a:lnTo>
                      <a:lnTo>
                        <a:pt x="0" y="11"/>
                      </a:lnTo>
                      <a:lnTo>
                        <a:pt x="2" y="6"/>
                      </a:lnTo>
                      <a:lnTo>
                        <a:pt x="5" y="3"/>
                      </a:lnTo>
                      <a:lnTo>
                        <a:pt x="10" y="1"/>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293"/>
                <p:cNvSpPr>
                  <a:spLocks noEditPoints="1"/>
                </p:cNvSpPr>
                <p:nvPr/>
              </p:nvSpPr>
              <p:spPr bwMode="auto">
                <a:xfrm>
                  <a:off x="2928938" y="5603875"/>
                  <a:ext cx="87312" cy="114300"/>
                </a:xfrm>
                <a:custGeom>
                  <a:avLst/>
                  <a:gdLst>
                    <a:gd name="T0" fmla="*/ 83 w 110"/>
                    <a:gd name="T1" fmla="*/ 71 h 144"/>
                    <a:gd name="T2" fmla="*/ 67 w 110"/>
                    <a:gd name="T3" fmla="*/ 72 h 144"/>
                    <a:gd name="T4" fmla="*/ 51 w 110"/>
                    <a:gd name="T5" fmla="*/ 74 h 144"/>
                    <a:gd name="T6" fmla="*/ 38 w 110"/>
                    <a:gd name="T7" fmla="*/ 79 h 144"/>
                    <a:gd name="T8" fmla="*/ 28 w 110"/>
                    <a:gd name="T9" fmla="*/ 89 h 144"/>
                    <a:gd name="T10" fmla="*/ 24 w 110"/>
                    <a:gd name="T11" fmla="*/ 102 h 144"/>
                    <a:gd name="T12" fmla="*/ 26 w 110"/>
                    <a:gd name="T13" fmla="*/ 108 h 144"/>
                    <a:gd name="T14" fmla="*/ 28 w 110"/>
                    <a:gd name="T15" fmla="*/ 115 h 144"/>
                    <a:gd name="T16" fmla="*/ 29 w 110"/>
                    <a:gd name="T17" fmla="*/ 118 h 144"/>
                    <a:gd name="T18" fmla="*/ 34 w 110"/>
                    <a:gd name="T19" fmla="*/ 121 h 144"/>
                    <a:gd name="T20" fmla="*/ 38 w 110"/>
                    <a:gd name="T21" fmla="*/ 125 h 144"/>
                    <a:gd name="T22" fmla="*/ 42 w 110"/>
                    <a:gd name="T23" fmla="*/ 126 h 144"/>
                    <a:gd name="T24" fmla="*/ 47 w 110"/>
                    <a:gd name="T25" fmla="*/ 126 h 144"/>
                    <a:gd name="T26" fmla="*/ 64 w 110"/>
                    <a:gd name="T27" fmla="*/ 123 h 144"/>
                    <a:gd name="T28" fmla="*/ 75 w 110"/>
                    <a:gd name="T29" fmla="*/ 115 h 144"/>
                    <a:gd name="T30" fmla="*/ 82 w 110"/>
                    <a:gd name="T31" fmla="*/ 103 h 144"/>
                    <a:gd name="T32" fmla="*/ 83 w 110"/>
                    <a:gd name="T33" fmla="*/ 98 h 144"/>
                    <a:gd name="T34" fmla="*/ 83 w 110"/>
                    <a:gd name="T35" fmla="*/ 95 h 144"/>
                    <a:gd name="T36" fmla="*/ 83 w 110"/>
                    <a:gd name="T37" fmla="*/ 71 h 144"/>
                    <a:gd name="T38" fmla="*/ 56 w 110"/>
                    <a:gd name="T39" fmla="*/ 0 h 144"/>
                    <a:gd name="T40" fmla="*/ 74 w 110"/>
                    <a:gd name="T41" fmla="*/ 3 h 144"/>
                    <a:gd name="T42" fmla="*/ 88 w 110"/>
                    <a:gd name="T43" fmla="*/ 8 h 144"/>
                    <a:gd name="T44" fmla="*/ 96 w 110"/>
                    <a:gd name="T45" fmla="*/ 18 h 144"/>
                    <a:gd name="T46" fmla="*/ 103 w 110"/>
                    <a:gd name="T47" fmla="*/ 30 h 144"/>
                    <a:gd name="T48" fmla="*/ 106 w 110"/>
                    <a:gd name="T49" fmla="*/ 43 h 144"/>
                    <a:gd name="T50" fmla="*/ 108 w 110"/>
                    <a:gd name="T51" fmla="*/ 57 h 144"/>
                    <a:gd name="T52" fmla="*/ 108 w 110"/>
                    <a:gd name="T53" fmla="*/ 108 h 144"/>
                    <a:gd name="T54" fmla="*/ 108 w 110"/>
                    <a:gd name="T55" fmla="*/ 126 h 144"/>
                    <a:gd name="T56" fmla="*/ 110 w 110"/>
                    <a:gd name="T57" fmla="*/ 143 h 144"/>
                    <a:gd name="T58" fmla="*/ 87 w 110"/>
                    <a:gd name="T59" fmla="*/ 143 h 144"/>
                    <a:gd name="T60" fmla="*/ 85 w 110"/>
                    <a:gd name="T61" fmla="*/ 125 h 144"/>
                    <a:gd name="T62" fmla="*/ 85 w 110"/>
                    <a:gd name="T63" fmla="*/ 125 h 144"/>
                    <a:gd name="T64" fmla="*/ 74 w 110"/>
                    <a:gd name="T65" fmla="*/ 134 h 144"/>
                    <a:gd name="T66" fmla="*/ 60 w 110"/>
                    <a:gd name="T67" fmla="*/ 143 h 144"/>
                    <a:gd name="T68" fmla="*/ 42 w 110"/>
                    <a:gd name="T69" fmla="*/ 144 h 144"/>
                    <a:gd name="T70" fmla="*/ 23 w 110"/>
                    <a:gd name="T71" fmla="*/ 141 h 144"/>
                    <a:gd name="T72" fmla="*/ 10 w 110"/>
                    <a:gd name="T73" fmla="*/ 133 h 144"/>
                    <a:gd name="T74" fmla="*/ 2 w 110"/>
                    <a:gd name="T75" fmla="*/ 120 h 144"/>
                    <a:gd name="T76" fmla="*/ 0 w 110"/>
                    <a:gd name="T77" fmla="*/ 105 h 144"/>
                    <a:gd name="T78" fmla="*/ 3 w 110"/>
                    <a:gd name="T79" fmla="*/ 87 h 144"/>
                    <a:gd name="T80" fmla="*/ 13 w 110"/>
                    <a:gd name="T81" fmla="*/ 72 h 144"/>
                    <a:gd name="T82" fmla="*/ 31 w 110"/>
                    <a:gd name="T83" fmla="*/ 62 h 144"/>
                    <a:gd name="T84" fmla="*/ 54 w 110"/>
                    <a:gd name="T85" fmla="*/ 56 h 144"/>
                    <a:gd name="T86" fmla="*/ 83 w 110"/>
                    <a:gd name="T87" fmla="*/ 54 h 144"/>
                    <a:gd name="T88" fmla="*/ 83 w 110"/>
                    <a:gd name="T89" fmla="*/ 51 h 144"/>
                    <a:gd name="T90" fmla="*/ 82 w 110"/>
                    <a:gd name="T91" fmla="*/ 43 h 144"/>
                    <a:gd name="T92" fmla="*/ 80 w 110"/>
                    <a:gd name="T93" fmla="*/ 35 h 144"/>
                    <a:gd name="T94" fmla="*/ 75 w 110"/>
                    <a:gd name="T95" fmla="*/ 26 h 144"/>
                    <a:gd name="T96" fmla="*/ 65 w 110"/>
                    <a:gd name="T97" fmla="*/ 21 h 144"/>
                    <a:gd name="T98" fmla="*/ 51 w 110"/>
                    <a:gd name="T99" fmla="*/ 20 h 144"/>
                    <a:gd name="T100" fmla="*/ 33 w 110"/>
                    <a:gd name="T101" fmla="*/ 21 h 144"/>
                    <a:gd name="T102" fmla="*/ 15 w 110"/>
                    <a:gd name="T103" fmla="*/ 30 h 144"/>
                    <a:gd name="T104" fmla="*/ 10 w 110"/>
                    <a:gd name="T105" fmla="*/ 12 h 144"/>
                    <a:gd name="T106" fmla="*/ 29 w 110"/>
                    <a:gd name="T107" fmla="*/ 3 h 144"/>
                    <a:gd name="T108" fmla="*/ 56 w 110"/>
                    <a:gd name="T10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 h="144">
                      <a:moveTo>
                        <a:pt x="83" y="71"/>
                      </a:moveTo>
                      <a:lnTo>
                        <a:pt x="67" y="72"/>
                      </a:lnTo>
                      <a:lnTo>
                        <a:pt x="51" y="74"/>
                      </a:lnTo>
                      <a:lnTo>
                        <a:pt x="38" y="79"/>
                      </a:lnTo>
                      <a:lnTo>
                        <a:pt x="28" y="89"/>
                      </a:lnTo>
                      <a:lnTo>
                        <a:pt x="24" y="102"/>
                      </a:lnTo>
                      <a:lnTo>
                        <a:pt x="26" y="108"/>
                      </a:lnTo>
                      <a:lnTo>
                        <a:pt x="28" y="115"/>
                      </a:lnTo>
                      <a:lnTo>
                        <a:pt x="29" y="118"/>
                      </a:lnTo>
                      <a:lnTo>
                        <a:pt x="34" y="121"/>
                      </a:lnTo>
                      <a:lnTo>
                        <a:pt x="38" y="125"/>
                      </a:lnTo>
                      <a:lnTo>
                        <a:pt x="42" y="126"/>
                      </a:lnTo>
                      <a:lnTo>
                        <a:pt x="47" y="126"/>
                      </a:lnTo>
                      <a:lnTo>
                        <a:pt x="64" y="123"/>
                      </a:lnTo>
                      <a:lnTo>
                        <a:pt x="75" y="115"/>
                      </a:lnTo>
                      <a:lnTo>
                        <a:pt x="82" y="103"/>
                      </a:lnTo>
                      <a:lnTo>
                        <a:pt x="83" y="98"/>
                      </a:lnTo>
                      <a:lnTo>
                        <a:pt x="83" y="95"/>
                      </a:lnTo>
                      <a:lnTo>
                        <a:pt x="83" y="71"/>
                      </a:lnTo>
                      <a:close/>
                      <a:moveTo>
                        <a:pt x="56" y="0"/>
                      </a:moveTo>
                      <a:lnTo>
                        <a:pt x="74" y="3"/>
                      </a:lnTo>
                      <a:lnTo>
                        <a:pt x="88" y="8"/>
                      </a:lnTo>
                      <a:lnTo>
                        <a:pt x="96" y="18"/>
                      </a:lnTo>
                      <a:lnTo>
                        <a:pt x="103" y="30"/>
                      </a:lnTo>
                      <a:lnTo>
                        <a:pt x="106" y="43"/>
                      </a:lnTo>
                      <a:lnTo>
                        <a:pt x="108" y="57"/>
                      </a:lnTo>
                      <a:lnTo>
                        <a:pt x="108" y="108"/>
                      </a:lnTo>
                      <a:lnTo>
                        <a:pt x="108" y="126"/>
                      </a:lnTo>
                      <a:lnTo>
                        <a:pt x="110" y="143"/>
                      </a:lnTo>
                      <a:lnTo>
                        <a:pt x="87" y="143"/>
                      </a:lnTo>
                      <a:lnTo>
                        <a:pt x="85" y="125"/>
                      </a:lnTo>
                      <a:lnTo>
                        <a:pt x="85" y="125"/>
                      </a:lnTo>
                      <a:lnTo>
                        <a:pt x="74" y="134"/>
                      </a:lnTo>
                      <a:lnTo>
                        <a:pt x="60" y="143"/>
                      </a:lnTo>
                      <a:lnTo>
                        <a:pt x="42" y="144"/>
                      </a:lnTo>
                      <a:lnTo>
                        <a:pt x="23" y="141"/>
                      </a:lnTo>
                      <a:lnTo>
                        <a:pt x="10" y="133"/>
                      </a:lnTo>
                      <a:lnTo>
                        <a:pt x="2" y="120"/>
                      </a:lnTo>
                      <a:lnTo>
                        <a:pt x="0" y="105"/>
                      </a:lnTo>
                      <a:lnTo>
                        <a:pt x="3" y="87"/>
                      </a:lnTo>
                      <a:lnTo>
                        <a:pt x="13" y="72"/>
                      </a:lnTo>
                      <a:lnTo>
                        <a:pt x="31" y="62"/>
                      </a:lnTo>
                      <a:lnTo>
                        <a:pt x="54" y="56"/>
                      </a:lnTo>
                      <a:lnTo>
                        <a:pt x="83" y="54"/>
                      </a:lnTo>
                      <a:lnTo>
                        <a:pt x="83" y="51"/>
                      </a:lnTo>
                      <a:lnTo>
                        <a:pt x="82" y="43"/>
                      </a:lnTo>
                      <a:lnTo>
                        <a:pt x="80" y="35"/>
                      </a:lnTo>
                      <a:lnTo>
                        <a:pt x="75" y="26"/>
                      </a:lnTo>
                      <a:lnTo>
                        <a:pt x="65" y="21"/>
                      </a:lnTo>
                      <a:lnTo>
                        <a:pt x="51" y="20"/>
                      </a:lnTo>
                      <a:lnTo>
                        <a:pt x="33" y="21"/>
                      </a:lnTo>
                      <a:lnTo>
                        <a:pt x="15" y="30"/>
                      </a:lnTo>
                      <a:lnTo>
                        <a:pt x="10" y="12"/>
                      </a:lnTo>
                      <a:lnTo>
                        <a:pt x="29" y="3"/>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Rectangle 294"/>
                <p:cNvSpPr>
                  <a:spLocks noChangeArrowheads="1"/>
                </p:cNvSpPr>
                <p:nvPr/>
              </p:nvSpPr>
              <p:spPr bwMode="auto">
                <a:xfrm>
                  <a:off x="3063875" y="5553075"/>
                  <a:ext cx="20637" cy="163512"/>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a:off x="312738" y="2024063"/>
                <a:ext cx="3636962" cy="3094037"/>
                <a:chOff x="312738" y="2024063"/>
                <a:chExt cx="3636962" cy="3094037"/>
              </a:xfrm>
            </p:grpSpPr>
            <p:sp>
              <p:nvSpPr>
                <p:cNvPr id="12" name="Freeform 259"/>
                <p:cNvSpPr>
                  <a:spLocks/>
                </p:cNvSpPr>
                <p:nvPr/>
              </p:nvSpPr>
              <p:spPr bwMode="auto">
                <a:xfrm>
                  <a:off x="1397000" y="2100263"/>
                  <a:ext cx="2552700" cy="2982912"/>
                </a:xfrm>
                <a:custGeom>
                  <a:avLst/>
                  <a:gdLst>
                    <a:gd name="T0" fmla="*/ 643 w 3215"/>
                    <a:gd name="T1" fmla="*/ 0 h 3759"/>
                    <a:gd name="T2" fmla="*/ 1866 w 3215"/>
                    <a:gd name="T3" fmla="*/ 0 h 3759"/>
                    <a:gd name="T4" fmla="*/ 1876 w 3215"/>
                    <a:gd name="T5" fmla="*/ 2 h 3759"/>
                    <a:gd name="T6" fmla="*/ 1886 w 3215"/>
                    <a:gd name="T7" fmla="*/ 7 h 3759"/>
                    <a:gd name="T8" fmla="*/ 1891 w 3215"/>
                    <a:gd name="T9" fmla="*/ 16 h 3759"/>
                    <a:gd name="T10" fmla="*/ 1894 w 3215"/>
                    <a:gd name="T11" fmla="*/ 26 h 3759"/>
                    <a:gd name="T12" fmla="*/ 1907 w 3215"/>
                    <a:gd name="T13" fmla="*/ 3705 h 3759"/>
                    <a:gd name="T14" fmla="*/ 1927 w 3215"/>
                    <a:gd name="T15" fmla="*/ 3705 h 3759"/>
                    <a:gd name="T16" fmla="*/ 1938 w 3215"/>
                    <a:gd name="T17" fmla="*/ 1880 h 3759"/>
                    <a:gd name="T18" fmla="*/ 1940 w 3215"/>
                    <a:gd name="T19" fmla="*/ 1870 h 3759"/>
                    <a:gd name="T20" fmla="*/ 1945 w 3215"/>
                    <a:gd name="T21" fmla="*/ 1860 h 3759"/>
                    <a:gd name="T22" fmla="*/ 1954 w 3215"/>
                    <a:gd name="T23" fmla="*/ 1855 h 3759"/>
                    <a:gd name="T24" fmla="*/ 1964 w 3215"/>
                    <a:gd name="T25" fmla="*/ 1853 h 3759"/>
                    <a:gd name="T26" fmla="*/ 3215 w 3215"/>
                    <a:gd name="T27" fmla="*/ 1853 h 3759"/>
                    <a:gd name="T28" fmla="*/ 3215 w 3215"/>
                    <a:gd name="T29" fmla="*/ 1907 h 3759"/>
                    <a:gd name="T30" fmla="*/ 1992 w 3215"/>
                    <a:gd name="T31" fmla="*/ 1907 h 3759"/>
                    <a:gd name="T32" fmla="*/ 1981 w 3215"/>
                    <a:gd name="T33" fmla="*/ 3731 h 3759"/>
                    <a:gd name="T34" fmla="*/ 1977 w 3215"/>
                    <a:gd name="T35" fmla="*/ 3741 h 3759"/>
                    <a:gd name="T36" fmla="*/ 1972 w 3215"/>
                    <a:gd name="T37" fmla="*/ 3751 h 3759"/>
                    <a:gd name="T38" fmla="*/ 1963 w 3215"/>
                    <a:gd name="T39" fmla="*/ 3756 h 3759"/>
                    <a:gd name="T40" fmla="*/ 1953 w 3215"/>
                    <a:gd name="T41" fmla="*/ 3759 h 3759"/>
                    <a:gd name="T42" fmla="*/ 1879 w 3215"/>
                    <a:gd name="T43" fmla="*/ 3759 h 3759"/>
                    <a:gd name="T44" fmla="*/ 1869 w 3215"/>
                    <a:gd name="T45" fmla="*/ 3756 h 3759"/>
                    <a:gd name="T46" fmla="*/ 1859 w 3215"/>
                    <a:gd name="T47" fmla="*/ 3751 h 3759"/>
                    <a:gd name="T48" fmla="*/ 1855 w 3215"/>
                    <a:gd name="T49" fmla="*/ 3741 h 3759"/>
                    <a:gd name="T50" fmla="*/ 1853 w 3215"/>
                    <a:gd name="T51" fmla="*/ 3731 h 3759"/>
                    <a:gd name="T52" fmla="*/ 1840 w 3215"/>
                    <a:gd name="T53" fmla="*/ 54 h 3759"/>
                    <a:gd name="T54" fmla="*/ 671 w 3215"/>
                    <a:gd name="T55" fmla="*/ 54 h 3759"/>
                    <a:gd name="T56" fmla="*/ 660 w 3215"/>
                    <a:gd name="T57" fmla="*/ 1880 h 3759"/>
                    <a:gd name="T58" fmla="*/ 656 w 3215"/>
                    <a:gd name="T59" fmla="*/ 1889 h 3759"/>
                    <a:gd name="T60" fmla="*/ 651 w 3215"/>
                    <a:gd name="T61" fmla="*/ 1899 h 3759"/>
                    <a:gd name="T62" fmla="*/ 642 w 3215"/>
                    <a:gd name="T63" fmla="*/ 1904 h 3759"/>
                    <a:gd name="T64" fmla="*/ 632 w 3215"/>
                    <a:gd name="T65" fmla="*/ 1907 h 3759"/>
                    <a:gd name="T66" fmla="*/ 0 w 3215"/>
                    <a:gd name="T67" fmla="*/ 1907 h 3759"/>
                    <a:gd name="T68" fmla="*/ 0 w 3215"/>
                    <a:gd name="T69" fmla="*/ 1853 h 3759"/>
                    <a:gd name="T70" fmla="*/ 606 w 3215"/>
                    <a:gd name="T71" fmla="*/ 1853 h 3759"/>
                    <a:gd name="T72" fmla="*/ 617 w 3215"/>
                    <a:gd name="T73" fmla="*/ 26 h 3759"/>
                    <a:gd name="T74" fmla="*/ 619 w 3215"/>
                    <a:gd name="T75" fmla="*/ 16 h 3759"/>
                    <a:gd name="T76" fmla="*/ 624 w 3215"/>
                    <a:gd name="T77" fmla="*/ 7 h 3759"/>
                    <a:gd name="T78" fmla="*/ 633 w 3215"/>
                    <a:gd name="T79" fmla="*/ 2 h 3759"/>
                    <a:gd name="T80" fmla="*/ 643 w 3215"/>
                    <a:gd name="T81" fmla="*/ 0 h 3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15" h="3759">
                      <a:moveTo>
                        <a:pt x="643" y="0"/>
                      </a:moveTo>
                      <a:lnTo>
                        <a:pt x="1866" y="0"/>
                      </a:lnTo>
                      <a:lnTo>
                        <a:pt x="1876" y="2"/>
                      </a:lnTo>
                      <a:lnTo>
                        <a:pt x="1886" y="7"/>
                      </a:lnTo>
                      <a:lnTo>
                        <a:pt x="1891" y="16"/>
                      </a:lnTo>
                      <a:lnTo>
                        <a:pt x="1894" y="26"/>
                      </a:lnTo>
                      <a:lnTo>
                        <a:pt x="1907" y="3705"/>
                      </a:lnTo>
                      <a:lnTo>
                        <a:pt x="1927" y="3705"/>
                      </a:lnTo>
                      <a:lnTo>
                        <a:pt x="1938" y="1880"/>
                      </a:lnTo>
                      <a:lnTo>
                        <a:pt x="1940" y="1870"/>
                      </a:lnTo>
                      <a:lnTo>
                        <a:pt x="1945" y="1860"/>
                      </a:lnTo>
                      <a:lnTo>
                        <a:pt x="1954" y="1855"/>
                      </a:lnTo>
                      <a:lnTo>
                        <a:pt x="1964" y="1853"/>
                      </a:lnTo>
                      <a:lnTo>
                        <a:pt x="3215" y="1853"/>
                      </a:lnTo>
                      <a:lnTo>
                        <a:pt x="3215" y="1907"/>
                      </a:lnTo>
                      <a:lnTo>
                        <a:pt x="1992" y="1907"/>
                      </a:lnTo>
                      <a:lnTo>
                        <a:pt x="1981" y="3731"/>
                      </a:lnTo>
                      <a:lnTo>
                        <a:pt x="1977" y="3741"/>
                      </a:lnTo>
                      <a:lnTo>
                        <a:pt x="1972" y="3751"/>
                      </a:lnTo>
                      <a:lnTo>
                        <a:pt x="1963" y="3756"/>
                      </a:lnTo>
                      <a:lnTo>
                        <a:pt x="1953" y="3759"/>
                      </a:lnTo>
                      <a:lnTo>
                        <a:pt x="1879" y="3759"/>
                      </a:lnTo>
                      <a:lnTo>
                        <a:pt x="1869" y="3756"/>
                      </a:lnTo>
                      <a:lnTo>
                        <a:pt x="1859" y="3751"/>
                      </a:lnTo>
                      <a:lnTo>
                        <a:pt x="1855" y="3741"/>
                      </a:lnTo>
                      <a:lnTo>
                        <a:pt x="1853" y="3731"/>
                      </a:lnTo>
                      <a:lnTo>
                        <a:pt x="1840" y="54"/>
                      </a:lnTo>
                      <a:lnTo>
                        <a:pt x="671" y="54"/>
                      </a:lnTo>
                      <a:lnTo>
                        <a:pt x="660" y="1880"/>
                      </a:lnTo>
                      <a:lnTo>
                        <a:pt x="656" y="1889"/>
                      </a:lnTo>
                      <a:lnTo>
                        <a:pt x="651" y="1899"/>
                      </a:lnTo>
                      <a:lnTo>
                        <a:pt x="642" y="1904"/>
                      </a:lnTo>
                      <a:lnTo>
                        <a:pt x="632" y="1907"/>
                      </a:lnTo>
                      <a:lnTo>
                        <a:pt x="0" y="1907"/>
                      </a:lnTo>
                      <a:lnTo>
                        <a:pt x="0" y="1853"/>
                      </a:lnTo>
                      <a:lnTo>
                        <a:pt x="606" y="1853"/>
                      </a:lnTo>
                      <a:lnTo>
                        <a:pt x="617" y="26"/>
                      </a:lnTo>
                      <a:lnTo>
                        <a:pt x="619" y="16"/>
                      </a:lnTo>
                      <a:lnTo>
                        <a:pt x="624" y="7"/>
                      </a:lnTo>
                      <a:lnTo>
                        <a:pt x="633" y="2"/>
                      </a:lnTo>
                      <a:lnTo>
                        <a:pt x="6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312738" y="2024063"/>
                  <a:ext cx="987425" cy="3094037"/>
                  <a:chOff x="312738" y="2024063"/>
                  <a:chExt cx="987425" cy="3094037"/>
                </a:xfrm>
              </p:grpSpPr>
              <p:sp>
                <p:nvSpPr>
                  <p:cNvPr id="14" name="Line 263"/>
                  <p:cNvSpPr>
                    <a:spLocks noChangeShapeType="1"/>
                  </p:cNvSpPr>
                  <p:nvPr/>
                </p:nvSpPr>
                <p:spPr bwMode="auto">
                  <a:xfrm flipV="1">
                    <a:off x="1300163" y="2120900"/>
                    <a:ext cx="0" cy="294005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295"/>
                  <p:cNvSpPr>
                    <a:spLocks noChangeShapeType="1"/>
                  </p:cNvSpPr>
                  <p:nvPr/>
                </p:nvSpPr>
                <p:spPr bwMode="auto">
                  <a:xfrm flipH="1">
                    <a:off x="1201738" y="506095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Rectangle 296"/>
                  <p:cNvSpPr>
                    <a:spLocks noChangeArrowheads="1"/>
                  </p:cNvSpPr>
                  <p:nvPr/>
                </p:nvSpPr>
                <p:spPr bwMode="auto">
                  <a:xfrm>
                    <a:off x="647700" y="5048250"/>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97"/>
                  <p:cNvSpPr>
                    <a:spLocks/>
                  </p:cNvSpPr>
                  <p:nvPr/>
                </p:nvSpPr>
                <p:spPr bwMode="auto">
                  <a:xfrm>
                    <a:off x="795338" y="4967288"/>
                    <a:ext cx="49212" cy="149225"/>
                  </a:xfrm>
                  <a:custGeom>
                    <a:avLst/>
                    <a:gdLst>
                      <a:gd name="T0" fmla="*/ 39 w 61"/>
                      <a:gd name="T1" fmla="*/ 0 h 186"/>
                      <a:gd name="T2" fmla="*/ 61 w 61"/>
                      <a:gd name="T3" fmla="*/ 0 h 186"/>
                      <a:gd name="T4" fmla="*/ 61 w 61"/>
                      <a:gd name="T5" fmla="*/ 186 h 186"/>
                      <a:gd name="T6" fmla="*/ 38 w 61"/>
                      <a:gd name="T7" fmla="*/ 186 h 186"/>
                      <a:gd name="T8" fmla="*/ 38 w 61"/>
                      <a:gd name="T9" fmla="*/ 22 h 186"/>
                      <a:gd name="T10" fmla="*/ 36 w 61"/>
                      <a:gd name="T11" fmla="*/ 22 h 186"/>
                      <a:gd name="T12" fmla="*/ 3 w 61"/>
                      <a:gd name="T13" fmla="*/ 40 h 186"/>
                      <a:gd name="T14" fmla="*/ 0 w 61"/>
                      <a:gd name="T15" fmla="*/ 21 h 186"/>
                      <a:gd name="T16" fmla="*/ 39 w 61"/>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86">
                        <a:moveTo>
                          <a:pt x="39" y="0"/>
                        </a:moveTo>
                        <a:lnTo>
                          <a:pt x="61" y="0"/>
                        </a:lnTo>
                        <a:lnTo>
                          <a:pt x="61" y="186"/>
                        </a:lnTo>
                        <a:lnTo>
                          <a:pt x="38" y="186"/>
                        </a:lnTo>
                        <a:lnTo>
                          <a:pt x="38" y="22"/>
                        </a:lnTo>
                        <a:lnTo>
                          <a:pt x="36" y="22"/>
                        </a:lnTo>
                        <a:lnTo>
                          <a:pt x="3" y="40"/>
                        </a:lnTo>
                        <a:lnTo>
                          <a:pt x="0" y="2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98"/>
                  <p:cNvSpPr>
                    <a:spLocks/>
                  </p:cNvSpPr>
                  <p:nvPr/>
                </p:nvSpPr>
                <p:spPr bwMode="auto">
                  <a:xfrm>
                    <a:off x="911225" y="5089525"/>
                    <a:ext cx="26987" cy="28575"/>
                  </a:xfrm>
                  <a:custGeom>
                    <a:avLst/>
                    <a:gdLst>
                      <a:gd name="T0" fmla="*/ 16 w 34"/>
                      <a:gd name="T1" fmla="*/ 0 h 36"/>
                      <a:gd name="T2" fmla="*/ 23 w 34"/>
                      <a:gd name="T3" fmla="*/ 0 h 36"/>
                      <a:gd name="T4" fmla="*/ 26 w 34"/>
                      <a:gd name="T5" fmla="*/ 4 h 36"/>
                      <a:gd name="T6" fmla="*/ 31 w 34"/>
                      <a:gd name="T7" fmla="*/ 7 h 36"/>
                      <a:gd name="T8" fmla="*/ 33 w 34"/>
                      <a:gd name="T9" fmla="*/ 12 h 36"/>
                      <a:gd name="T10" fmla="*/ 34 w 34"/>
                      <a:gd name="T11" fmla="*/ 18 h 36"/>
                      <a:gd name="T12" fmla="*/ 33 w 34"/>
                      <a:gd name="T13" fmla="*/ 23 h 36"/>
                      <a:gd name="T14" fmla="*/ 31 w 34"/>
                      <a:gd name="T15" fmla="*/ 28 h 36"/>
                      <a:gd name="T16" fmla="*/ 26 w 34"/>
                      <a:gd name="T17" fmla="*/ 33 h 36"/>
                      <a:gd name="T18" fmla="*/ 21 w 34"/>
                      <a:gd name="T19" fmla="*/ 35 h 36"/>
                      <a:gd name="T20" fmla="*/ 16 w 34"/>
                      <a:gd name="T21" fmla="*/ 36 h 36"/>
                      <a:gd name="T22" fmla="*/ 11 w 34"/>
                      <a:gd name="T23" fmla="*/ 35 h 36"/>
                      <a:gd name="T24" fmla="*/ 7 w 34"/>
                      <a:gd name="T25" fmla="*/ 33 h 36"/>
                      <a:gd name="T26" fmla="*/ 3 w 34"/>
                      <a:gd name="T27" fmla="*/ 28 h 36"/>
                      <a:gd name="T28" fmla="*/ 0 w 34"/>
                      <a:gd name="T29" fmla="*/ 23 h 36"/>
                      <a:gd name="T30" fmla="*/ 0 w 34"/>
                      <a:gd name="T31" fmla="*/ 18 h 36"/>
                      <a:gd name="T32" fmla="*/ 0 w 34"/>
                      <a:gd name="T33" fmla="*/ 12 h 36"/>
                      <a:gd name="T34" fmla="*/ 3 w 34"/>
                      <a:gd name="T35" fmla="*/ 7 h 36"/>
                      <a:gd name="T36" fmla="*/ 7 w 34"/>
                      <a:gd name="T37" fmla="*/ 4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4"/>
                        </a:lnTo>
                        <a:lnTo>
                          <a:pt x="31" y="7"/>
                        </a:lnTo>
                        <a:lnTo>
                          <a:pt x="33" y="12"/>
                        </a:lnTo>
                        <a:lnTo>
                          <a:pt x="34" y="18"/>
                        </a:lnTo>
                        <a:lnTo>
                          <a:pt x="33" y="23"/>
                        </a:lnTo>
                        <a:lnTo>
                          <a:pt x="31" y="28"/>
                        </a:lnTo>
                        <a:lnTo>
                          <a:pt x="26" y="33"/>
                        </a:lnTo>
                        <a:lnTo>
                          <a:pt x="21" y="35"/>
                        </a:lnTo>
                        <a:lnTo>
                          <a:pt x="16" y="36"/>
                        </a:lnTo>
                        <a:lnTo>
                          <a:pt x="11" y="35"/>
                        </a:lnTo>
                        <a:lnTo>
                          <a:pt x="7" y="33"/>
                        </a:lnTo>
                        <a:lnTo>
                          <a:pt x="3" y="28"/>
                        </a:lnTo>
                        <a:lnTo>
                          <a:pt x="0" y="23"/>
                        </a:lnTo>
                        <a:lnTo>
                          <a:pt x="0" y="18"/>
                        </a:lnTo>
                        <a:lnTo>
                          <a:pt x="0" y="12"/>
                        </a:lnTo>
                        <a:lnTo>
                          <a:pt x="3" y="7"/>
                        </a:lnTo>
                        <a:lnTo>
                          <a:pt x="7" y="4"/>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99"/>
                  <p:cNvSpPr>
                    <a:spLocks noEditPoints="1"/>
                  </p:cNvSpPr>
                  <p:nvPr/>
                </p:nvSpPr>
                <p:spPr bwMode="auto">
                  <a:xfrm>
                    <a:off x="969963" y="4965700"/>
                    <a:ext cx="100012" cy="152400"/>
                  </a:xfrm>
                  <a:custGeom>
                    <a:avLst/>
                    <a:gdLst>
                      <a:gd name="T0" fmla="*/ 63 w 126"/>
                      <a:gd name="T1" fmla="*/ 20 h 193"/>
                      <a:gd name="T2" fmla="*/ 51 w 126"/>
                      <a:gd name="T3" fmla="*/ 23 h 193"/>
                      <a:gd name="T4" fmla="*/ 40 w 126"/>
                      <a:gd name="T5" fmla="*/ 33 h 193"/>
                      <a:gd name="T6" fmla="*/ 31 w 126"/>
                      <a:gd name="T7" fmla="*/ 48 h 193"/>
                      <a:gd name="T8" fmla="*/ 27 w 126"/>
                      <a:gd name="T9" fmla="*/ 71 h 193"/>
                      <a:gd name="T10" fmla="*/ 25 w 126"/>
                      <a:gd name="T11" fmla="*/ 97 h 193"/>
                      <a:gd name="T12" fmla="*/ 27 w 126"/>
                      <a:gd name="T13" fmla="*/ 125 h 193"/>
                      <a:gd name="T14" fmla="*/ 31 w 126"/>
                      <a:gd name="T15" fmla="*/ 144 h 193"/>
                      <a:gd name="T16" fmla="*/ 40 w 126"/>
                      <a:gd name="T17" fmla="*/ 161 h 193"/>
                      <a:gd name="T18" fmla="*/ 49 w 126"/>
                      <a:gd name="T19" fmla="*/ 171 h 193"/>
                      <a:gd name="T20" fmla="*/ 63 w 126"/>
                      <a:gd name="T21" fmla="*/ 174 h 193"/>
                      <a:gd name="T22" fmla="*/ 77 w 126"/>
                      <a:gd name="T23" fmla="*/ 171 h 193"/>
                      <a:gd name="T24" fmla="*/ 87 w 126"/>
                      <a:gd name="T25" fmla="*/ 159 h 193"/>
                      <a:gd name="T26" fmla="*/ 95 w 126"/>
                      <a:gd name="T27" fmla="*/ 144 h 193"/>
                      <a:gd name="T28" fmla="*/ 99 w 126"/>
                      <a:gd name="T29" fmla="*/ 121 h 193"/>
                      <a:gd name="T30" fmla="*/ 100 w 126"/>
                      <a:gd name="T31" fmla="*/ 95 h 193"/>
                      <a:gd name="T32" fmla="*/ 99 w 126"/>
                      <a:gd name="T33" fmla="*/ 71 h 193"/>
                      <a:gd name="T34" fmla="*/ 95 w 126"/>
                      <a:gd name="T35" fmla="*/ 49 h 193"/>
                      <a:gd name="T36" fmla="*/ 87 w 126"/>
                      <a:gd name="T37" fmla="*/ 33 h 193"/>
                      <a:gd name="T38" fmla="*/ 77 w 126"/>
                      <a:gd name="T39" fmla="*/ 23 h 193"/>
                      <a:gd name="T40" fmla="*/ 63 w 126"/>
                      <a:gd name="T41" fmla="*/ 20 h 193"/>
                      <a:gd name="T42" fmla="*/ 64 w 126"/>
                      <a:gd name="T43" fmla="*/ 0 h 193"/>
                      <a:gd name="T44" fmla="*/ 85 w 126"/>
                      <a:gd name="T45" fmla="*/ 5 h 193"/>
                      <a:gd name="T46" fmla="*/ 103 w 126"/>
                      <a:gd name="T47" fmla="*/ 17 h 193"/>
                      <a:gd name="T48" fmla="*/ 115 w 126"/>
                      <a:gd name="T49" fmla="*/ 36 h 193"/>
                      <a:gd name="T50" fmla="*/ 123 w 126"/>
                      <a:gd name="T51" fmla="*/ 62 h 193"/>
                      <a:gd name="T52" fmla="*/ 126 w 126"/>
                      <a:gd name="T53" fmla="*/ 95 h 193"/>
                      <a:gd name="T54" fmla="*/ 123 w 126"/>
                      <a:gd name="T55" fmla="*/ 130 h 193"/>
                      <a:gd name="T56" fmla="*/ 115 w 126"/>
                      <a:gd name="T57" fmla="*/ 156 h 193"/>
                      <a:gd name="T58" fmla="*/ 102 w 126"/>
                      <a:gd name="T59" fmla="*/ 177 h 193"/>
                      <a:gd name="T60" fmla="*/ 84 w 126"/>
                      <a:gd name="T61" fmla="*/ 189 h 193"/>
                      <a:gd name="T62" fmla="*/ 61 w 126"/>
                      <a:gd name="T63" fmla="*/ 193 h 193"/>
                      <a:gd name="T64" fmla="*/ 41 w 126"/>
                      <a:gd name="T65" fmla="*/ 189 h 193"/>
                      <a:gd name="T66" fmla="*/ 25 w 126"/>
                      <a:gd name="T67" fmla="*/ 177 h 193"/>
                      <a:gd name="T68" fmla="*/ 12 w 126"/>
                      <a:gd name="T69" fmla="*/ 157 h 193"/>
                      <a:gd name="T70" fmla="*/ 2 w 126"/>
                      <a:gd name="T71" fmla="*/ 131 h 193"/>
                      <a:gd name="T72" fmla="*/ 0 w 126"/>
                      <a:gd name="T73" fmla="*/ 97 h 193"/>
                      <a:gd name="T74" fmla="*/ 2 w 126"/>
                      <a:gd name="T75" fmla="*/ 69 h 193"/>
                      <a:gd name="T76" fmla="*/ 9 w 126"/>
                      <a:gd name="T77" fmla="*/ 44 h 193"/>
                      <a:gd name="T78" fmla="*/ 18 w 126"/>
                      <a:gd name="T79" fmla="*/ 25 h 193"/>
                      <a:gd name="T80" fmla="*/ 31 w 126"/>
                      <a:gd name="T81" fmla="*/ 12 h 193"/>
                      <a:gd name="T82" fmla="*/ 46 w 126"/>
                      <a:gd name="T83" fmla="*/ 4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20"/>
                        </a:moveTo>
                        <a:lnTo>
                          <a:pt x="51" y="23"/>
                        </a:lnTo>
                        <a:lnTo>
                          <a:pt x="40" y="33"/>
                        </a:lnTo>
                        <a:lnTo>
                          <a:pt x="31" y="48"/>
                        </a:lnTo>
                        <a:lnTo>
                          <a:pt x="27" y="71"/>
                        </a:lnTo>
                        <a:lnTo>
                          <a:pt x="25" y="97"/>
                        </a:lnTo>
                        <a:lnTo>
                          <a:pt x="27" y="125"/>
                        </a:lnTo>
                        <a:lnTo>
                          <a:pt x="31" y="144"/>
                        </a:lnTo>
                        <a:lnTo>
                          <a:pt x="40" y="161"/>
                        </a:lnTo>
                        <a:lnTo>
                          <a:pt x="49" y="171"/>
                        </a:lnTo>
                        <a:lnTo>
                          <a:pt x="63" y="174"/>
                        </a:lnTo>
                        <a:lnTo>
                          <a:pt x="77" y="171"/>
                        </a:lnTo>
                        <a:lnTo>
                          <a:pt x="87" y="159"/>
                        </a:lnTo>
                        <a:lnTo>
                          <a:pt x="95" y="144"/>
                        </a:lnTo>
                        <a:lnTo>
                          <a:pt x="99" y="121"/>
                        </a:lnTo>
                        <a:lnTo>
                          <a:pt x="100" y="95"/>
                        </a:lnTo>
                        <a:lnTo>
                          <a:pt x="99" y="71"/>
                        </a:lnTo>
                        <a:lnTo>
                          <a:pt x="95" y="49"/>
                        </a:lnTo>
                        <a:lnTo>
                          <a:pt x="87" y="33"/>
                        </a:lnTo>
                        <a:lnTo>
                          <a:pt x="77" y="23"/>
                        </a:lnTo>
                        <a:lnTo>
                          <a:pt x="63" y="20"/>
                        </a:lnTo>
                        <a:close/>
                        <a:moveTo>
                          <a:pt x="64" y="0"/>
                        </a:moveTo>
                        <a:lnTo>
                          <a:pt x="85" y="5"/>
                        </a:lnTo>
                        <a:lnTo>
                          <a:pt x="103" y="17"/>
                        </a:lnTo>
                        <a:lnTo>
                          <a:pt x="115" y="36"/>
                        </a:lnTo>
                        <a:lnTo>
                          <a:pt x="123" y="62"/>
                        </a:lnTo>
                        <a:lnTo>
                          <a:pt x="126" y="95"/>
                        </a:lnTo>
                        <a:lnTo>
                          <a:pt x="123" y="130"/>
                        </a:lnTo>
                        <a:lnTo>
                          <a:pt x="115" y="156"/>
                        </a:lnTo>
                        <a:lnTo>
                          <a:pt x="102" y="177"/>
                        </a:lnTo>
                        <a:lnTo>
                          <a:pt x="84" y="189"/>
                        </a:lnTo>
                        <a:lnTo>
                          <a:pt x="61" y="193"/>
                        </a:lnTo>
                        <a:lnTo>
                          <a:pt x="41" y="189"/>
                        </a:lnTo>
                        <a:lnTo>
                          <a:pt x="25" y="177"/>
                        </a:lnTo>
                        <a:lnTo>
                          <a:pt x="12" y="157"/>
                        </a:lnTo>
                        <a:lnTo>
                          <a:pt x="2" y="131"/>
                        </a:lnTo>
                        <a:lnTo>
                          <a:pt x="0" y="97"/>
                        </a:lnTo>
                        <a:lnTo>
                          <a:pt x="2" y="69"/>
                        </a:lnTo>
                        <a:lnTo>
                          <a:pt x="9" y="44"/>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Line 300"/>
                  <p:cNvSpPr>
                    <a:spLocks noChangeShapeType="1"/>
                  </p:cNvSpPr>
                  <p:nvPr/>
                </p:nvSpPr>
                <p:spPr bwMode="auto">
                  <a:xfrm flipH="1">
                    <a:off x="1201738" y="43275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ectangle 301"/>
                  <p:cNvSpPr>
                    <a:spLocks noChangeArrowheads="1"/>
                  </p:cNvSpPr>
                  <p:nvPr/>
                </p:nvSpPr>
                <p:spPr bwMode="auto">
                  <a:xfrm>
                    <a:off x="647700" y="4313238"/>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302"/>
                  <p:cNvSpPr>
                    <a:spLocks noEditPoints="1"/>
                  </p:cNvSpPr>
                  <p:nvPr/>
                </p:nvSpPr>
                <p:spPr bwMode="auto">
                  <a:xfrm>
                    <a:off x="781050" y="4229100"/>
                    <a:ext cx="100012" cy="153987"/>
                  </a:xfrm>
                  <a:custGeom>
                    <a:avLst/>
                    <a:gdLst>
                      <a:gd name="T0" fmla="*/ 63 w 126"/>
                      <a:gd name="T1" fmla="*/ 19 h 193"/>
                      <a:gd name="T2" fmla="*/ 51 w 126"/>
                      <a:gd name="T3" fmla="*/ 22 h 193"/>
                      <a:gd name="T4" fmla="*/ 40 w 126"/>
                      <a:gd name="T5" fmla="*/ 32 h 193"/>
                      <a:gd name="T6" fmla="*/ 31 w 126"/>
                      <a:gd name="T7" fmla="*/ 47 h 193"/>
                      <a:gd name="T8" fmla="*/ 27 w 126"/>
                      <a:gd name="T9" fmla="*/ 70 h 193"/>
                      <a:gd name="T10" fmla="*/ 25 w 126"/>
                      <a:gd name="T11" fmla="*/ 98 h 193"/>
                      <a:gd name="T12" fmla="*/ 27 w 126"/>
                      <a:gd name="T13" fmla="*/ 124 h 193"/>
                      <a:gd name="T14" fmla="*/ 31 w 126"/>
                      <a:gd name="T15" fmla="*/ 145 h 193"/>
                      <a:gd name="T16" fmla="*/ 40 w 126"/>
                      <a:gd name="T17" fmla="*/ 160 h 193"/>
                      <a:gd name="T18" fmla="*/ 51 w 126"/>
                      <a:gd name="T19" fmla="*/ 170 h 193"/>
                      <a:gd name="T20" fmla="*/ 63 w 126"/>
                      <a:gd name="T21" fmla="*/ 173 h 193"/>
                      <a:gd name="T22" fmla="*/ 77 w 126"/>
                      <a:gd name="T23" fmla="*/ 170 h 193"/>
                      <a:gd name="T24" fmla="*/ 87 w 126"/>
                      <a:gd name="T25" fmla="*/ 160 h 193"/>
                      <a:gd name="T26" fmla="*/ 95 w 126"/>
                      <a:gd name="T27" fmla="*/ 144 h 193"/>
                      <a:gd name="T28" fmla="*/ 99 w 126"/>
                      <a:gd name="T29" fmla="*/ 122 h 193"/>
                      <a:gd name="T30" fmla="*/ 100 w 126"/>
                      <a:gd name="T31" fmla="*/ 94 h 193"/>
                      <a:gd name="T32" fmla="*/ 99 w 126"/>
                      <a:gd name="T33" fmla="*/ 70 h 193"/>
                      <a:gd name="T34" fmla="*/ 95 w 126"/>
                      <a:gd name="T35" fmla="*/ 49 h 193"/>
                      <a:gd name="T36" fmla="*/ 87 w 126"/>
                      <a:gd name="T37" fmla="*/ 32 h 193"/>
                      <a:gd name="T38" fmla="*/ 77 w 126"/>
                      <a:gd name="T39" fmla="*/ 22 h 193"/>
                      <a:gd name="T40" fmla="*/ 63 w 126"/>
                      <a:gd name="T41" fmla="*/ 19 h 193"/>
                      <a:gd name="T42" fmla="*/ 64 w 126"/>
                      <a:gd name="T43" fmla="*/ 0 h 193"/>
                      <a:gd name="T44" fmla="*/ 85 w 126"/>
                      <a:gd name="T45" fmla="*/ 4 h 193"/>
                      <a:gd name="T46" fmla="*/ 103 w 126"/>
                      <a:gd name="T47" fmla="*/ 16 h 193"/>
                      <a:gd name="T48" fmla="*/ 117 w 126"/>
                      <a:gd name="T49" fmla="*/ 36 h 193"/>
                      <a:gd name="T50" fmla="*/ 123 w 126"/>
                      <a:gd name="T51" fmla="*/ 62 h 193"/>
                      <a:gd name="T52" fmla="*/ 126 w 126"/>
                      <a:gd name="T53" fmla="*/ 94 h 193"/>
                      <a:gd name="T54" fmla="*/ 123 w 126"/>
                      <a:gd name="T55" fmla="*/ 129 h 193"/>
                      <a:gd name="T56" fmla="*/ 115 w 126"/>
                      <a:gd name="T57" fmla="*/ 157 h 193"/>
                      <a:gd name="T58" fmla="*/ 102 w 126"/>
                      <a:gd name="T59" fmla="*/ 176 h 193"/>
                      <a:gd name="T60" fmla="*/ 84 w 126"/>
                      <a:gd name="T61" fmla="*/ 188 h 193"/>
                      <a:gd name="T62" fmla="*/ 61 w 126"/>
                      <a:gd name="T63" fmla="*/ 193 h 193"/>
                      <a:gd name="T64" fmla="*/ 41 w 126"/>
                      <a:gd name="T65" fmla="*/ 188 h 193"/>
                      <a:gd name="T66" fmla="*/ 25 w 126"/>
                      <a:gd name="T67" fmla="*/ 176 h 193"/>
                      <a:gd name="T68" fmla="*/ 12 w 126"/>
                      <a:gd name="T69" fmla="*/ 157 h 193"/>
                      <a:gd name="T70" fmla="*/ 4 w 126"/>
                      <a:gd name="T71" fmla="*/ 131 h 193"/>
                      <a:gd name="T72" fmla="*/ 0 w 126"/>
                      <a:gd name="T73" fmla="*/ 96 h 193"/>
                      <a:gd name="T74" fmla="*/ 2 w 126"/>
                      <a:gd name="T75" fmla="*/ 68 h 193"/>
                      <a:gd name="T76" fmla="*/ 9 w 126"/>
                      <a:gd name="T77" fmla="*/ 44 h 193"/>
                      <a:gd name="T78" fmla="*/ 18 w 126"/>
                      <a:gd name="T79" fmla="*/ 24 h 193"/>
                      <a:gd name="T80" fmla="*/ 31 w 126"/>
                      <a:gd name="T81" fmla="*/ 11 h 193"/>
                      <a:gd name="T82" fmla="*/ 46 w 126"/>
                      <a:gd name="T83" fmla="*/ 3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19"/>
                        </a:moveTo>
                        <a:lnTo>
                          <a:pt x="51" y="22"/>
                        </a:lnTo>
                        <a:lnTo>
                          <a:pt x="40" y="32"/>
                        </a:lnTo>
                        <a:lnTo>
                          <a:pt x="31" y="47"/>
                        </a:lnTo>
                        <a:lnTo>
                          <a:pt x="27" y="70"/>
                        </a:lnTo>
                        <a:lnTo>
                          <a:pt x="25" y="98"/>
                        </a:lnTo>
                        <a:lnTo>
                          <a:pt x="27" y="124"/>
                        </a:lnTo>
                        <a:lnTo>
                          <a:pt x="31" y="145"/>
                        </a:lnTo>
                        <a:lnTo>
                          <a:pt x="40" y="160"/>
                        </a:lnTo>
                        <a:lnTo>
                          <a:pt x="51" y="170"/>
                        </a:lnTo>
                        <a:lnTo>
                          <a:pt x="63" y="173"/>
                        </a:lnTo>
                        <a:lnTo>
                          <a:pt x="77" y="170"/>
                        </a:lnTo>
                        <a:lnTo>
                          <a:pt x="87" y="160"/>
                        </a:lnTo>
                        <a:lnTo>
                          <a:pt x="95" y="144"/>
                        </a:lnTo>
                        <a:lnTo>
                          <a:pt x="99" y="122"/>
                        </a:lnTo>
                        <a:lnTo>
                          <a:pt x="100" y="94"/>
                        </a:lnTo>
                        <a:lnTo>
                          <a:pt x="99" y="70"/>
                        </a:lnTo>
                        <a:lnTo>
                          <a:pt x="95" y="49"/>
                        </a:lnTo>
                        <a:lnTo>
                          <a:pt x="87" y="32"/>
                        </a:lnTo>
                        <a:lnTo>
                          <a:pt x="77" y="22"/>
                        </a:lnTo>
                        <a:lnTo>
                          <a:pt x="63" y="19"/>
                        </a:lnTo>
                        <a:close/>
                        <a:moveTo>
                          <a:pt x="64" y="0"/>
                        </a:moveTo>
                        <a:lnTo>
                          <a:pt x="85" y="4"/>
                        </a:lnTo>
                        <a:lnTo>
                          <a:pt x="103" y="16"/>
                        </a:lnTo>
                        <a:lnTo>
                          <a:pt x="117" y="36"/>
                        </a:lnTo>
                        <a:lnTo>
                          <a:pt x="123" y="62"/>
                        </a:lnTo>
                        <a:lnTo>
                          <a:pt x="126" y="94"/>
                        </a:lnTo>
                        <a:lnTo>
                          <a:pt x="123" y="129"/>
                        </a:lnTo>
                        <a:lnTo>
                          <a:pt x="115" y="157"/>
                        </a:lnTo>
                        <a:lnTo>
                          <a:pt x="102" y="176"/>
                        </a:lnTo>
                        <a:lnTo>
                          <a:pt x="84" y="188"/>
                        </a:lnTo>
                        <a:lnTo>
                          <a:pt x="61" y="193"/>
                        </a:lnTo>
                        <a:lnTo>
                          <a:pt x="41" y="188"/>
                        </a:lnTo>
                        <a:lnTo>
                          <a:pt x="25" y="176"/>
                        </a:lnTo>
                        <a:lnTo>
                          <a:pt x="12" y="157"/>
                        </a:lnTo>
                        <a:lnTo>
                          <a:pt x="4" y="131"/>
                        </a:lnTo>
                        <a:lnTo>
                          <a:pt x="0" y="96"/>
                        </a:lnTo>
                        <a:lnTo>
                          <a:pt x="2" y="68"/>
                        </a:lnTo>
                        <a:lnTo>
                          <a:pt x="9" y="44"/>
                        </a:lnTo>
                        <a:lnTo>
                          <a:pt x="18" y="24"/>
                        </a:lnTo>
                        <a:lnTo>
                          <a:pt x="31" y="11"/>
                        </a:lnTo>
                        <a:lnTo>
                          <a:pt x="46" y="3"/>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303"/>
                  <p:cNvSpPr>
                    <a:spLocks/>
                  </p:cNvSpPr>
                  <p:nvPr/>
                </p:nvSpPr>
                <p:spPr bwMode="auto">
                  <a:xfrm>
                    <a:off x="911225" y="4354513"/>
                    <a:ext cx="26987" cy="28575"/>
                  </a:xfrm>
                  <a:custGeom>
                    <a:avLst/>
                    <a:gdLst>
                      <a:gd name="T0" fmla="*/ 16 w 34"/>
                      <a:gd name="T1" fmla="*/ 0 h 36"/>
                      <a:gd name="T2" fmla="*/ 23 w 34"/>
                      <a:gd name="T3" fmla="*/ 0 h 36"/>
                      <a:gd name="T4" fmla="*/ 26 w 34"/>
                      <a:gd name="T5" fmla="*/ 3 h 36"/>
                      <a:gd name="T6" fmla="*/ 31 w 34"/>
                      <a:gd name="T7" fmla="*/ 6 h 36"/>
                      <a:gd name="T8" fmla="*/ 33 w 34"/>
                      <a:gd name="T9" fmla="*/ 11 h 36"/>
                      <a:gd name="T10" fmla="*/ 34 w 34"/>
                      <a:gd name="T11" fmla="*/ 18 h 36"/>
                      <a:gd name="T12" fmla="*/ 33 w 34"/>
                      <a:gd name="T13" fmla="*/ 23 h 36"/>
                      <a:gd name="T14" fmla="*/ 31 w 34"/>
                      <a:gd name="T15" fmla="*/ 28 h 36"/>
                      <a:gd name="T16" fmla="*/ 26 w 34"/>
                      <a:gd name="T17" fmla="*/ 32 h 36"/>
                      <a:gd name="T18" fmla="*/ 21 w 34"/>
                      <a:gd name="T19" fmla="*/ 34 h 36"/>
                      <a:gd name="T20" fmla="*/ 16 w 34"/>
                      <a:gd name="T21" fmla="*/ 36 h 36"/>
                      <a:gd name="T22" fmla="*/ 11 w 34"/>
                      <a:gd name="T23" fmla="*/ 34 h 36"/>
                      <a:gd name="T24" fmla="*/ 7 w 34"/>
                      <a:gd name="T25" fmla="*/ 32 h 36"/>
                      <a:gd name="T26" fmla="*/ 3 w 34"/>
                      <a:gd name="T27" fmla="*/ 28 h 36"/>
                      <a:gd name="T28" fmla="*/ 0 w 34"/>
                      <a:gd name="T29" fmla="*/ 23 h 36"/>
                      <a:gd name="T30" fmla="*/ 0 w 34"/>
                      <a:gd name="T31" fmla="*/ 18 h 36"/>
                      <a:gd name="T32" fmla="*/ 0 w 34"/>
                      <a:gd name="T33" fmla="*/ 11 h 36"/>
                      <a:gd name="T34" fmla="*/ 3 w 34"/>
                      <a:gd name="T35" fmla="*/ 6 h 36"/>
                      <a:gd name="T36" fmla="*/ 7 w 34"/>
                      <a:gd name="T37" fmla="*/ 3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3"/>
                        </a:lnTo>
                        <a:lnTo>
                          <a:pt x="31" y="6"/>
                        </a:lnTo>
                        <a:lnTo>
                          <a:pt x="33" y="11"/>
                        </a:lnTo>
                        <a:lnTo>
                          <a:pt x="34" y="18"/>
                        </a:lnTo>
                        <a:lnTo>
                          <a:pt x="33" y="23"/>
                        </a:lnTo>
                        <a:lnTo>
                          <a:pt x="31" y="28"/>
                        </a:lnTo>
                        <a:lnTo>
                          <a:pt x="26" y="32"/>
                        </a:lnTo>
                        <a:lnTo>
                          <a:pt x="21" y="34"/>
                        </a:lnTo>
                        <a:lnTo>
                          <a:pt x="16" y="36"/>
                        </a:lnTo>
                        <a:lnTo>
                          <a:pt x="11" y="34"/>
                        </a:lnTo>
                        <a:lnTo>
                          <a:pt x="7" y="32"/>
                        </a:lnTo>
                        <a:lnTo>
                          <a:pt x="3" y="28"/>
                        </a:lnTo>
                        <a:lnTo>
                          <a:pt x="0" y="23"/>
                        </a:lnTo>
                        <a:lnTo>
                          <a:pt x="0" y="18"/>
                        </a:lnTo>
                        <a:lnTo>
                          <a:pt x="0" y="11"/>
                        </a:lnTo>
                        <a:lnTo>
                          <a:pt x="3" y="6"/>
                        </a:lnTo>
                        <a:lnTo>
                          <a:pt x="7" y="3"/>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304"/>
                  <p:cNvSpPr>
                    <a:spLocks/>
                  </p:cNvSpPr>
                  <p:nvPr/>
                </p:nvSpPr>
                <p:spPr bwMode="auto">
                  <a:xfrm>
                    <a:off x="971550" y="4232275"/>
                    <a:ext cx="90487" cy="150812"/>
                  </a:xfrm>
                  <a:custGeom>
                    <a:avLst/>
                    <a:gdLst>
                      <a:gd name="T0" fmla="*/ 23 w 115"/>
                      <a:gd name="T1" fmla="*/ 0 h 190"/>
                      <a:gd name="T2" fmla="*/ 111 w 115"/>
                      <a:gd name="T3" fmla="*/ 0 h 190"/>
                      <a:gd name="T4" fmla="*/ 111 w 115"/>
                      <a:gd name="T5" fmla="*/ 21 h 190"/>
                      <a:gd name="T6" fmla="*/ 41 w 115"/>
                      <a:gd name="T7" fmla="*/ 21 h 190"/>
                      <a:gd name="T8" fmla="*/ 33 w 115"/>
                      <a:gd name="T9" fmla="*/ 69 h 190"/>
                      <a:gd name="T10" fmla="*/ 38 w 115"/>
                      <a:gd name="T11" fmla="*/ 69 h 190"/>
                      <a:gd name="T12" fmla="*/ 43 w 115"/>
                      <a:gd name="T13" fmla="*/ 69 h 190"/>
                      <a:gd name="T14" fmla="*/ 47 w 115"/>
                      <a:gd name="T15" fmla="*/ 69 h 190"/>
                      <a:gd name="T16" fmla="*/ 69 w 115"/>
                      <a:gd name="T17" fmla="*/ 70 h 190"/>
                      <a:gd name="T18" fmla="*/ 88 w 115"/>
                      <a:gd name="T19" fmla="*/ 78 h 190"/>
                      <a:gd name="T20" fmla="*/ 101 w 115"/>
                      <a:gd name="T21" fmla="*/ 88 h 190"/>
                      <a:gd name="T22" fmla="*/ 111 w 115"/>
                      <a:gd name="T23" fmla="*/ 105 h 190"/>
                      <a:gd name="T24" fmla="*/ 115 w 115"/>
                      <a:gd name="T25" fmla="*/ 126 h 190"/>
                      <a:gd name="T26" fmla="*/ 111 w 115"/>
                      <a:gd name="T27" fmla="*/ 147 h 190"/>
                      <a:gd name="T28" fmla="*/ 101 w 115"/>
                      <a:gd name="T29" fmla="*/ 164 h 190"/>
                      <a:gd name="T30" fmla="*/ 87 w 115"/>
                      <a:gd name="T31" fmla="*/ 177 h 190"/>
                      <a:gd name="T32" fmla="*/ 69 w 115"/>
                      <a:gd name="T33" fmla="*/ 186 h 190"/>
                      <a:gd name="T34" fmla="*/ 46 w 115"/>
                      <a:gd name="T35" fmla="*/ 190 h 190"/>
                      <a:gd name="T36" fmla="*/ 26 w 115"/>
                      <a:gd name="T37" fmla="*/ 188 h 190"/>
                      <a:gd name="T38" fmla="*/ 11 w 115"/>
                      <a:gd name="T39" fmla="*/ 183 h 190"/>
                      <a:gd name="T40" fmla="*/ 0 w 115"/>
                      <a:gd name="T41" fmla="*/ 178 h 190"/>
                      <a:gd name="T42" fmla="*/ 5 w 115"/>
                      <a:gd name="T43" fmla="*/ 159 h 190"/>
                      <a:gd name="T44" fmla="*/ 21 w 115"/>
                      <a:gd name="T45" fmla="*/ 165 h 190"/>
                      <a:gd name="T46" fmla="*/ 46 w 115"/>
                      <a:gd name="T47" fmla="*/ 168 h 190"/>
                      <a:gd name="T48" fmla="*/ 62 w 115"/>
                      <a:gd name="T49" fmla="*/ 167 h 190"/>
                      <a:gd name="T50" fmla="*/ 77 w 115"/>
                      <a:gd name="T51" fmla="*/ 159 h 190"/>
                      <a:gd name="T52" fmla="*/ 87 w 115"/>
                      <a:gd name="T53" fmla="*/ 146 h 190"/>
                      <a:gd name="T54" fmla="*/ 90 w 115"/>
                      <a:gd name="T55" fmla="*/ 129 h 190"/>
                      <a:gd name="T56" fmla="*/ 87 w 115"/>
                      <a:gd name="T57" fmla="*/ 114 h 190"/>
                      <a:gd name="T58" fmla="*/ 82 w 115"/>
                      <a:gd name="T59" fmla="*/ 105 h 190"/>
                      <a:gd name="T60" fmla="*/ 70 w 115"/>
                      <a:gd name="T61" fmla="*/ 95 h 190"/>
                      <a:gd name="T62" fmla="*/ 56 w 115"/>
                      <a:gd name="T63" fmla="*/ 90 h 190"/>
                      <a:gd name="T64" fmla="*/ 36 w 115"/>
                      <a:gd name="T65" fmla="*/ 88 h 190"/>
                      <a:gd name="T66" fmla="*/ 26 w 115"/>
                      <a:gd name="T67" fmla="*/ 88 h 190"/>
                      <a:gd name="T68" fmla="*/ 18 w 115"/>
                      <a:gd name="T69" fmla="*/ 88 h 190"/>
                      <a:gd name="T70" fmla="*/ 10 w 115"/>
                      <a:gd name="T71" fmla="*/ 90 h 190"/>
                      <a:gd name="T72" fmla="*/ 23 w 115"/>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90">
                        <a:moveTo>
                          <a:pt x="23" y="0"/>
                        </a:moveTo>
                        <a:lnTo>
                          <a:pt x="111" y="0"/>
                        </a:lnTo>
                        <a:lnTo>
                          <a:pt x="111" y="21"/>
                        </a:lnTo>
                        <a:lnTo>
                          <a:pt x="41" y="21"/>
                        </a:lnTo>
                        <a:lnTo>
                          <a:pt x="33" y="69"/>
                        </a:lnTo>
                        <a:lnTo>
                          <a:pt x="38" y="69"/>
                        </a:lnTo>
                        <a:lnTo>
                          <a:pt x="43" y="69"/>
                        </a:lnTo>
                        <a:lnTo>
                          <a:pt x="47" y="69"/>
                        </a:lnTo>
                        <a:lnTo>
                          <a:pt x="69" y="70"/>
                        </a:lnTo>
                        <a:lnTo>
                          <a:pt x="88" y="78"/>
                        </a:lnTo>
                        <a:lnTo>
                          <a:pt x="101" y="88"/>
                        </a:lnTo>
                        <a:lnTo>
                          <a:pt x="111" y="105"/>
                        </a:lnTo>
                        <a:lnTo>
                          <a:pt x="115" y="126"/>
                        </a:lnTo>
                        <a:lnTo>
                          <a:pt x="111" y="147"/>
                        </a:lnTo>
                        <a:lnTo>
                          <a:pt x="101" y="164"/>
                        </a:lnTo>
                        <a:lnTo>
                          <a:pt x="87" y="177"/>
                        </a:lnTo>
                        <a:lnTo>
                          <a:pt x="69" y="186"/>
                        </a:lnTo>
                        <a:lnTo>
                          <a:pt x="46" y="190"/>
                        </a:lnTo>
                        <a:lnTo>
                          <a:pt x="26" y="188"/>
                        </a:lnTo>
                        <a:lnTo>
                          <a:pt x="11" y="183"/>
                        </a:lnTo>
                        <a:lnTo>
                          <a:pt x="0" y="178"/>
                        </a:lnTo>
                        <a:lnTo>
                          <a:pt x="5" y="159"/>
                        </a:lnTo>
                        <a:lnTo>
                          <a:pt x="21" y="165"/>
                        </a:lnTo>
                        <a:lnTo>
                          <a:pt x="46" y="168"/>
                        </a:lnTo>
                        <a:lnTo>
                          <a:pt x="62" y="167"/>
                        </a:lnTo>
                        <a:lnTo>
                          <a:pt x="77" y="159"/>
                        </a:lnTo>
                        <a:lnTo>
                          <a:pt x="87" y="146"/>
                        </a:lnTo>
                        <a:lnTo>
                          <a:pt x="90" y="129"/>
                        </a:lnTo>
                        <a:lnTo>
                          <a:pt x="87" y="114"/>
                        </a:lnTo>
                        <a:lnTo>
                          <a:pt x="82" y="105"/>
                        </a:lnTo>
                        <a:lnTo>
                          <a:pt x="70" y="95"/>
                        </a:lnTo>
                        <a:lnTo>
                          <a:pt x="56" y="90"/>
                        </a:lnTo>
                        <a:lnTo>
                          <a:pt x="36" y="88"/>
                        </a:lnTo>
                        <a:lnTo>
                          <a:pt x="26" y="88"/>
                        </a:lnTo>
                        <a:lnTo>
                          <a:pt x="18" y="88"/>
                        </a:lnTo>
                        <a:lnTo>
                          <a:pt x="10" y="90"/>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Line 305"/>
                  <p:cNvSpPr>
                    <a:spLocks noChangeShapeType="1"/>
                  </p:cNvSpPr>
                  <p:nvPr/>
                </p:nvSpPr>
                <p:spPr bwMode="auto">
                  <a:xfrm flipH="1">
                    <a:off x="1201738" y="35909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306"/>
                  <p:cNvSpPr>
                    <a:spLocks noEditPoints="1"/>
                  </p:cNvSpPr>
                  <p:nvPr/>
                </p:nvSpPr>
                <p:spPr bwMode="auto">
                  <a:xfrm>
                    <a:off x="781050" y="3495675"/>
                    <a:ext cx="100012" cy="152400"/>
                  </a:xfrm>
                  <a:custGeom>
                    <a:avLst/>
                    <a:gdLst>
                      <a:gd name="T0" fmla="*/ 63 w 126"/>
                      <a:gd name="T1" fmla="*/ 20 h 192"/>
                      <a:gd name="T2" fmla="*/ 51 w 126"/>
                      <a:gd name="T3" fmla="*/ 23 h 192"/>
                      <a:gd name="T4" fmla="*/ 41 w 126"/>
                      <a:gd name="T5" fmla="*/ 32 h 192"/>
                      <a:gd name="T6" fmla="*/ 33 w 126"/>
                      <a:gd name="T7" fmla="*/ 48 h 192"/>
                      <a:gd name="T8" fmla="*/ 27 w 126"/>
                      <a:gd name="T9" fmla="*/ 69 h 192"/>
                      <a:gd name="T10" fmla="*/ 25 w 126"/>
                      <a:gd name="T11" fmla="*/ 97 h 192"/>
                      <a:gd name="T12" fmla="*/ 27 w 126"/>
                      <a:gd name="T13" fmla="*/ 123 h 192"/>
                      <a:gd name="T14" fmla="*/ 31 w 126"/>
                      <a:gd name="T15" fmla="*/ 145 h 192"/>
                      <a:gd name="T16" fmla="*/ 40 w 126"/>
                      <a:gd name="T17" fmla="*/ 159 h 192"/>
                      <a:gd name="T18" fmla="*/ 51 w 126"/>
                      <a:gd name="T19" fmla="*/ 169 h 192"/>
                      <a:gd name="T20" fmla="*/ 63 w 126"/>
                      <a:gd name="T21" fmla="*/ 172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69 h 192"/>
                      <a:gd name="T34" fmla="*/ 95 w 126"/>
                      <a:gd name="T35" fmla="*/ 50 h 192"/>
                      <a:gd name="T36" fmla="*/ 89 w 126"/>
                      <a:gd name="T37" fmla="*/ 33 h 192"/>
                      <a:gd name="T38" fmla="*/ 77 w 126"/>
                      <a:gd name="T39" fmla="*/ 23 h 192"/>
                      <a:gd name="T40" fmla="*/ 63 w 126"/>
                      <a:gd name="T41" fmla="*/ 20 h 192"/>
                      <a:gd name="T42" fmla="*/ 64 w 126"/>
                      <a:gd name="T43" fmla="*/ 0 h 192"/>
                      <a:gd name="T44" fmla="*/ 87 w 126"/>
                      <a:gd name="T45" fmla="*/ 4 h 192"/>
                      <a:gd name="T46" fmla="*/ 103 w 126"/>
                      <a:gd name="T47" fmla="*/ 17 h 192"/>
                      <a:gd name="T48" fmla="*/ 117 w 126"/>
                      <a:gd name="T49" fmla="*/ 35 h 192"/>
                      <a:gd name="T50" fmla="*/ 123 w 126"/>
                      <a:gd name="T51" fmla="*/ 61 h 192"/>
                      <a:gd name="T52" fmla="*/ 126 w 126"/>
                      <a:gd name="T53" fmla="*/ 94 h 192"/>
                      <a:gd name="T54" fmla="*/ 123 w 126"/>
                      <a:gd name="T55" fmla="*/ 128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6 h 192"/>
                      <a:gd name="T68" fmla="*/ 12 w 126"/>
                      <a:gd name="T69" fmla="*/ 158 h 192"/>
                      <a:gd name="T70" fmla="*/ 4 w 126"/>
                      <a:gd name="T71" fmla="*/ 130 h 192"/>
                      <a:gd name="T72" fmla="*/ 0 w 126"/>
                      <a:gd name="T73" fmla="*/ 97 h 192"/>
                      <a:gd name="T74" fmla="*/ 2 w 126"/>
                      <a:gd name="T75" fmla="*/ 68 h 192"/>
                      <a:gd name="T76" fmla="*/ 9 w 126"/>
                      <a:gd name="T77" fmla="*/ 43 h 192"/>
                      <a:gd name="T78" fmla="*/ 18 w 126"/>
                      <a:gd name="T79" fmla="*/ 25 h 192"/>
                      <a:gd name="T80" fmla="*/ 31 w 126"/>
                      <a:gd name="T81" fmla="*/ 10 h 192"/>
                      <a:gd name="T82" fmla="*/ 48 w 126"/>
                      <a:gd name="T83" fmla="*/ 2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1" y="32"/>
                        </a:lnTo>
                        <a:lnTo>
                          <a:pt x="33" y="48"/>
                        </a:lnTo>
                        <a:lnTo>
                          <a:pt x="27" y="69"/>
                        </a:lnTo>
                        <a:lnTo>
                          <a:pt x="25" y="97"/>
                        </a:lnTo>
                        <a:lnTo>
                          <a:pt x="27" y="123"/>
                        </a:lnTo>
                        <a:lnTo>
                          <a:pt x="31" y="145"/>
                        </a:lnTo>
                        <a:lnTo>
                          <a:pt x="40" y="159"/>
                        </a:lnTo>
                        <a:lnTo>
                          <a:pt x="51" y="169"/>
                        </a:lnTo>
                        <a:lnTo>
                          <a:pt x="63" y="172"/>
                        </a:lnTo>
                        <a:lnTo>
                          <a:pt x="77" y="169"/>
                        </a:lnTo>
                        <a:lnTo>
                          <a:pt x="87" y="159"/>
                        </a:lnTo>
                        <a:lnTo>
                          <a:pt x="95" y="143"/>
                        </a:lnTo>
                        <a:lnTo>
                          <a:pt x="100" y="122"/>
                        </a:lnTo>
                        <a:lnTo>
                          <a:pt x="102" y="95"/>
                        </a:lnTo>
                        <a:lnTo>
                          <a:pt x="100" y="69"/>
                        </a:lnTo>
                        <a:lnTo>
                          <a:pt x="95" y="50"/>
                        </a:lnTo>
                        <a:lnTo>
                          <a:pt x="89" y="33"/>
                        </a:lnTo>
                        <a:lnTo>
                          <a:pt x="77" y="23"/>
                        </a:lnTo>
                        <a:lnTo>
                          <a:pt x="63" y="20"/>
                        </a:lnTo>
                        <a:close/>
                        <a:moveTo>
                          <a:pt x="64" y="0"/>
                        </a:moveTo>
                        <a:lnTo>
                          <a:pt x="87" y="4"/>
                        </a:lnTo>
                        <a:lnTo>
                          <a:pt x="103" y="17"/>
                        </a:lnTo>
                        <a:lnTo>
                          <a:pt x="117" y="35"/>
                        </a:lnTo>
                        <a:lnTo>
                          <a:pt x="123" y="61"/>
                        </a:lnTo>
                        <a:lnTo>
                          <a:pt x="126" y="94"/>
                        </a:lnTo>
                        <a:lnTo>
                          <a:pt x="123" y="128"/>
                        </a:lnTo>
                        <a:lnTo>
                          <a:pt x="115" y="156"/>
                        </a:lnTo>
                        <a:lnTo>
                          <a:pt x="102" y="176"/>
                        </a:lnTo>
                        <a:lnTo>
                          <a:pt x="84" y="189"/>
                        </a:lnTo>
                        <a:lnTo>
                          <a:pt x="63" y="192"/>
                        </a:lnTo>
                        <a:lnTo>
                          <a:pt x="41" y="189"/>
                        </a:lnTo>
                        <a:lnTo>
                          <a:pt x="25" y="176"/>
                        </a:lnTo>
                        <a:lnTo>
                          <a:pt x="12" y="158"/>
                        </a:lnTo>
                        <a:lnTo>
                          <a:pt x="4" y="130"/>
                        </a:lnTo>
                        <a:lnTo>
                          <a:pt x="0" y="97"/>
                        </a:lnTo>
                        <a:lnTo>
                          <a:pt x="2" y="68"/>
                        </a:lnTo>
                        <a:lnTo>
                          <a:pt x="9" y="43"/>
                        </a:lnTo>
                        <a:lnTo>
                          <a:pt x="18" y="25"/>
                        </a:lnTo>
                        <a:lnTo>
                          <a:pt x="31" y="10"/>
                        </a:lnTo>
                        <a:lnTo>
                          <a:pt x="48" y="2"/>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07"/>
                  <p:cNvSpPr>
                    <a:spLocks/>
                  </p:cNvSpPr>
                  <p:nvPr/>
                </p:nvSpPr>
                <p:spPr bwMode="auto">
                  <a:xfrm>
                    <a:off x="911225" y="3619500"/>
                    <a:ext cx="26987" cy="28575"/>
                  </a:xfrm>
                  <a:custGeom>
                    <a:avLst/>
                    <a:gdLst>
                      <a:gd name="T0" fmla="*/ 16 w 34"/>
                      <a:gd name="T1" fmla="*/ 0 h 36"/>
                      <a:gd name="T2" fmla="*/ 23 w 34"/>
                      <a:gd name="T3" fmla="*/ 2 h 36"/>
                      <a:gd name="T4" fmla="*/ 28 w 34"/>
                      <a:gd name="T5" fmla="*/ 3 h 36"/>
                      <a:gd name="T6" fmla="*/ 31 w 34"/>
                      <a:gd name="T7" fmla="*/ 7 h 36"/>
                      <a:gd name="T8" fmla="*/ 33 w 34"/>
                      <a:gd name="T9" fmla="*/ 13 h 36"/>
                      <a:gd name="T10" fmla="*/ 34 w 34"/>
                      <a:gd name="T11" fmla="*/ 18 h 36"/>
                      <a:gd name="T12" fmla="*/ 33 w 34"/>
                      <a:gd name="T13" fmla="*/ 25 h 36"/>
                      <a:gd name="T14" fmla="*/ 31 w 34"/>
                      <a:gd name="T15" fmla="*/ 29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29 h 36"/>
                      <a:gd name="T28" fmla="*/ 0 w 34"/>
                      <a:gd name="T29" fmla="*/ 25 h 36"/>
                      <a:gd name="T30" fmla="*/ 0 w 34"/>
                      <a:gd name="T31" fmla="*/ 18 h 36"/>
                      <a:gd name="T32" fmla="*/ 0 w 34"/>
                      <a:gd name="T33" fmla="*/ 13 h 36"/>
                      <a:gd name="T34" fmla="*/ 3 w 34"/>
                      <a:gd name="T35" fmla="*/ 8 h 36"/>
                      <a:gd name="T36" fmla="*/ 7 w 34"/>
                      <a:gd name="T37" fmla="*/ 3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3"/>
                        </a:lnTo>
                        <a:lnTo>
                          <a:pt x="31" y="7"/>
                        </a:lnTo>
                        <a:lnTo>
                          <a:pt x="33" y="13"/>
                        </a:lnTo>
                        <a:lnTo>
                          <a:pt x="34" y="18"/>
                        </a:lnTo>
                        <a:lnTo>
                          <a:pt x="33" y="25"/>
                        </a:lnTo>
                        <a:lnTo>
                          <a:pt x="31" y="29"/>
                        </a:lnTo>
                        <a:lnTo>
                          <a:pt x="26" y="33"/>
                        </a:lnTo>
                        <a:lnTo>
                          <a:pt x="23" y="36"/>
                        </a:lnTo>
                        <a:lnTo>
                          <a:pt x="16" y="36"/>
                        </a:lnTo>
                        <a:lnTo>
                          <a:pt x="11" y="36"/>
                        </a:lnTo>
                        <a:lnTo>
                          <a:pt x="7" y="33"/>
                        </a:lnTo>
                        <a:lnTo>
                          <a:pt x="3" y="29"/>
                        </a:lnTo>
                        <a:lnTo>
                          <a:pt x="0" y="25"/>
                        </a:lnTo>
                        <a:lnTo>
                          <a:pt x="0" y="18"/>
                        </a:lnTo>
                        <a:lnTo>
                          <a:pt x="0" y="13"/>
                        </a:lnTo>
                        <a:lnTo>
                          <a:pt x="3" y="8"/>
                        </a:lnTo>
                        <a:lnTo>
                          <a:pt x="7"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8"/>
                  <p:cNvSpPr>
                    <a:spLocks noEditPoints="1"/>
                  </p:cNvSpPr>
                  <p:nvPr/>
                </p:nvSpPr>
                <p:spPr bwMode="auto">
                  <a:xfrm>
                    <a:off x="968375" y="3495675"/>
                    <a:ext cx="101600" cy="152400"/>
                  </a:xfrm>
                  <a:custGeom>
                    <a:avLst/>
                    <a:gdLst>
                      <a:gd name="T0" fmla="*/ 64 w 127"/>
                      <a:gd name="T1" fmla="*/ 20 h 192"/>
                      <a:gd name="T2" fmla="*/ 52 w 127"/>
                      <a:gd name="T3" fmla="*/ 23 h 192"/>
                      <a:gd name="T4" fmla="*/ 41 w 127"/>
                      <a:gd name="T5" fmla="*/ 32 h 192"/>
                      <a:gd name="T6" fmla="*/ 32 w 127"/>
                      <a:gd name="T7" fmla="*/ 48 h 192"/>
                      <a:gd name="T8" fmla="*/ 28 w 127"/>
                      <a:gd name="T9" fmla="*/ 69 h 192"/>
                      <a:gd name="T10" fmla="*/ 26 w 127"/>
                      <a:gd name="T11" fmla="*/ 97 h 192"/>
                      <a:gd name="T12" fmla="*/ 28 w 127"/>
                      <a:gd name="T13" fmla="*/ 123 h 192"/>
                      <a:gd name="T14" fmla="*/ 32 w 127"/>
                      <a:gd name="T15" fmla="*/ 145 h 192"/>
                      <a:gd name="T16" fmla="*/ 41 w 127"/>
                      <a:gd name="T17" fmla="*/ 159 h 192"/>
                      <a:gd name="T18" fmla="*/ 50 w 127"/>
                      <a:gd name="T19" fmla="*/ 169 h 192"/>
                      <a:gd name="T20" fmla="*/ 64 w 127"/>
                      <a:gd name="T21" fmla="*/ 172 h 192"/>
                      <a:gd name="T22" fmla="*/ 77 w 127"/>
                      <a:gd name="T23" fmla="*/ 169 h 192"/>
                      <a:gd name="T24" fmla="*/ 88 w 127"/>
                      <a:gd name="T25" fmla="*/ 159 h 192"/>
                      <a:gd name="T26" fmla="*/ 96 w 127"/>
                      <a:gd name="T27" fmla="*/ 143 h 192"/>
                      <a:gd name="T28" fmla="*/ 100 w 127"/>
                      <a:gd name="T29" fmla="*/ 122 h 192"/>
                      <a:gd name="T30" fmla="*/ 101 w 127"/>
                      <a:gd name="T31" fmla="*/ 95 h 192"/>
                      <a:gd name="T32" fmla="*/ 100 w 127"/>
                      <a:gd name="T33" fmla="*/ 69 h 192"/>
                      <a:gd name="T34" fmla="*/ 96 w 127"/>
                      <a:gd name="T35" fmla="*/ 50 h 192"/>
                      <a:gd name="T36" fmla="*/ 88 w 127"/>
                      <a:gd name="T37" fmla="*/ 33 h 192"/>
                      <a:gd name="T38" fmla="*/ 78 w 127"/>
                      <a:gd name="T39" fmla="*/ 23 h 192"/>
                      <a:gd name="T40" fmla="*/ 64 w 127"/>
                      <a:gd name="T41" fmla="*/ 20 h 192"/>
                      <a:gd name="T42" fmla="*/ 65 w 127"/>
                      <a:gd name="T43" fmla="*/ 0 h 192"/>
                      <a:gd name="T44" fmla="*/ 86 w 127"/>
                      <a:gd name="T45" fmla="*/ 4 h 192"/>
                      <a:gd name="T46" fmla="*/ 104 w 127"/>
                      <a:gd name="T47" fmla="*/ 17 h 192"/>
                      <a:gd name="T48" fmla="*/ 116 w 127"/>
                      <a:gd name="T49" fmla="*/ 35 h 192"/>
                      <a:gd name="T50" fmla="*/ 124 w 127"/>
                      <a:gd name="T51" fmla="*/ 61 h 192"/>
                      <a:gd name="T52" fmla="*/ 127 w 127"/>
                      <a:gd name="T53" fmla="*/ 94 h 192"/>
                      <a:gd name="T54" fmla="*/ 124 w 127"/>
                      <a:gd name="T55" fmla="*/ 128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6 h 192"/>
                      <a:gd name="T68" fmla="*/ 11 w 127"/>
                      <a:gd name="T69" fmla="*/ 158 h 192"/>
                      <a:gd name="T70" fmla="*/ 3 w 127"/>
                      <a:gd name="T71" fmla="*/ 130 h 192"/>
                      <a:gd name="T72" fmla="*/ 0 w 127"/>
                      <a:gd name="T73" fmla="*/ 97 h 192"/>
                      <a:gd name="T74" fmla="*/ 3 w 127"/>
                      <a:gd name="T75" fmla="*/ 68 h 192"/>
                      <a:gd name="T76" fmla="*/ 10 w 127"/>
                      <a:gd name="T77" fmla="*/ 43 h 192"/>
                      <a:gd name="T78" fmla="*/ 19 w 127"/>
                      <a:gd name="T79" fmla="*/ 25 h 192"/>
                      <a:gd name="T80" fmla="*/ 32 w 127"/>
                      <a:gd name="T81" fmla="*/ 10 h 192"/>
                      <a:gd name="T82" fmla="*/ 47 w 127"/>
                      <a:gd name="T83" fmla="*/ 2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2"/>
                        </a:lnTo>
                        <a:lnTo>
                          <a:pt x="32" y="48"/>
                        </a:lnTo>
                        <a:lnTo>
                          <a:pt x="28" y="69"/>
                        </a:lnTo>
                        <a:lnTo>
                          <a:pt x="26" y="97"/>
                        </a:lnTo>
                        <a:lnTo>
                          <a:pt x="28" y="123"/>
                        </a:lnTo>
                        <a:lnTo>
                          <a:pt x="32" y="145"/>
                        </a:lnTo>
                        <a:lnTo>
                          <a:pt x="41" y="159"/>
                        </a:lnTo>
                        <a:lnTo>
                          <a:pt x="50" y="169"/>
                        </a:lnTo>
                        <a:lnTo>
                          <a:pt x="64" y="172"/>
                        </a:lnTo>
                        <a:lnTo>
                          <a:pt x="77" y="169"/>
                        </a:lnTo>
                        <a:lnTo>
                          <a:pt x="88" y="159"/>
                        </a:lnTo>
                        <a:lnTo>
                          <a:pt x="96" y="143"/>
                        </a:lnTo>
                        <a:lnTo>
                          <a:pt x="100" y="122"/>
                        </a:lnTo>
                        <a:lnTo>
                          <a:pt x="101" y="95"/>
                        </a:lnTo>
                        <a:lnTo>
                          <a:pt x="100" y="69"/>
                        </a:lnTo>
                        <a:lnTo>
                          <a:pt x="96" y="50"/>
                        </a:lnTo>
                        <a:lnTo>
                          <a:pt x="88" y="33"/>
                        </a:lnTo>
                        <a:lnTo>
                          <a:pt x="78" y="23"/>
                        </a:lnTo>
                        <a:lnTo>
                          <a:pt x="64" y="20"/>
                        </a:lnTo>
                        <a:close/>
                        <a:moveTo>
                          <a:pt x="65" y="0"/>
                        </a:moveTo>
                        <a:lnTo>
                          <a:pt x="86" y="4"/>
                        </a:lnTo>
                        <a:lnTo>
                          <a:pt x="104" y="17"/>
                        </a:lnTo>
                        <a:lnTo>
                          <a:pt x="116" y="35"/>
                        </a:lnTo>
                        <a:lnTo>
                          <a:pt x="124" y="61"/>
                        </a:lnTo>
                        <a:lnTo>
                          <a:pt x="127" y="94"/>
                        </a:lnTo>
                        <a:lnTo>
                          <a:pt x="124" y="128"/>
                        </a:lnTo>
                        <a:lnTo>
                          <a:pt x="116" y="156"/>
                        </a:lnTo>
                        <a:lnTo>
                          <a:pt x="103" y="176"/>
                        </a:lnTo>
                        <a:lnTo>
                          <a:pt x="85" y="189"/>
                        </a:lnTo>
                        <a:lnTo>
                          <a:pt x="62" y="192"/>
                        </a:lnTo>
                        <a:lnTo>
                          <a:pt x="42" y="189"/>
                        </a:lnTo>
                        <a:lnTo>
                          <a:pt x="24" y="176"/>
                        </a:lnTo>
                        <a:lnTo>
                          <a:pt x="11" y="158"/>
                        </a:lnTo>
                        <a:lnTo>
                          <a:pt x="3" y="130"/>
                        </a:lnTo>
                        <a:lnTo>
                          <a:pt x="0" y="97"/>
                        </a:lnTo>
                        <a:lnTo>
                          <a:pt x="3" y="68"/>
                        </a:lnTo>
                        <a:lnTo>
                          <a:pt x="10" y="43"/>
                        </a:lnTo>
                        <a:lnTo>
                          <a:pt x="19" y="25"/>
                        </a:lnTo>
                        <a:lnTo>
                          <a:pt x="32" y="10"/>
                        </a:lnTo>
                        <a:lnTo>
                          <a:pt x="47" y="2"/>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Line 309"/>
                  <p:cNvSpPr>
                    <a:spLocks noChangeShapeType="1"/>
                  </p:cNvSpPr>
                  <p:nvPr/>
                </p:nvSpPr>
                <p:spPr bwMode="auto">
                  <a:xfrm flipH="1">
                    <a:off x="1201738" y="2855913"/>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Freeform 310"/>
                  <p:cNvSpPr>
                    <a:spLocks noEditPoints="1"/>
                  </p:cNvSpPr>
                  <p:nvPr/>
                </p:nvSpPr>
                <p:spPr bwMode="auto">
                  <a:xfrm>
                    <a:off x="781050" y="2759075"/>
                    <a:ext cx="100012" cy="152400"/>
                  </a:xfrm>
                  <a:custGeom>
                    <a:avLst/>
                    <a:gdLst>
                      <a:gd name="T0" fmla="*/ 63 w 126"/>
                      <a:gd name="T1" fmla="*/ 19 h 191"/>
                      <a:gd name="T2" fmla="*/ 51 w 126"/>
                      <a:gd name="T3" fmla="*/ 23 h 191"/>
                      <a:gd name="T4" fmla="*/ 41 w 126"/>
                      <a:gd name="T5" fmla="*/ 31 h 191"/>
                      <a:gd name="T6" fmla="*/ 33 w 126"/>
                      <a:gd name="T7" fmla="*/ 47 h 191"/>
                      <a:gd name="T8" fmla="*/ 27 w 126"/>
                      <a:gd name="T9" fmla="*/ 69 h 191"/>
                      <a:gd name="T10" fmla="*/ 25 w 126"/>
                      <a:gd name="T11" fmla="*/ 96 h 191"/>
                      <a:gd name="T12" fmla="*/ 27 w 126"/>
                      <a:gd name="T13" fmla="*/ 123 h 191"/>
                      <a:gd name="T14" fmla="*/ 31 w 126"/>
                      <a:gd name="T15" fmla="*/ 144 h 191"/>
                      <a:gd name="T16" fmla="*/ 40 w 126"/>
                      <a:gd name="T17" fmla="*/ 159 h 191"/>
                      <a:gd name="T18" fmla="*/ 51 w 126"/>
                      <a:gd name="T19" fmla="*/ 168 h 191"/>
                      <a:gd name="T20" fmla="*/ 63 w 126"/>
                      <a:gd name="T21" fmla="*/ 172 h 191"/>
                      <a:gd name="T22" fmla="*/ 77 w 126"/>
                      <a:gd name="T23" fmla="*/ 168 h 191"/>
                      <a:gd name="T24" fmla="*/ 87 w 126"/>
                      <a:gd name="T25" fmla="*/ 159 h 191"/>
                      <a:gd name="T26" fmla="*/ 95 w 126"/>
                      <a:gd name="T27" fmla="*/ 142 h 191"/>
                      <a:gd name="T28" fmla="*/ 100 w 126"/>
                      <a:gd name="T29" fmla="*/ 121 h 191"/>
                      <a:gd name="T30" fmla="*/ 102 w 126"/>
                      <a:gd name="T31" fmla="*/ 95 h 191"/>
                      <a:gd name="T32" fmla="*/ 100 w 126"/>
                      <a:gd name="T33" fmla="*/ 69 h 191"/>
                      <a:gd name="T34" fmla="*/ 95 w 126"/>
                      <a:gd name="T35" fmla="*/ 49 h 191"/>
                      <a:gd name="T36" fmla="*/ 89 w 126"/>
                      <a:gd name="T37" fmla="*/ 32 h 191"/>
                      <a:gd name="T38" fmla="*/ 77 w 126"/>
                      <a:gd name="T39" fmla="*/ 23 h 191"/>
                      <a:gd name="T40" fmla="*/ 63 w 126"/>
                      <a:gd name="T41" fmla="*/ 19 h 191"/>
                      <a:gd name="T42" fmla="*/ 64 w 126"/>
                      <a:gd name="T43" fmla="*/ 0 h 191"/>
                      <a:gd name="T44" fmla="*/ 87 w 126"/>
                      <a:gd name="T45" fmla="*/ 3 h 191"/>
                      <a:gd name="T46" fmla="*/ 103 w 126"/>
                      <a:gd name="T47" fmla="*/ 16 h 191"/>
                      <a:gd name="T48" fmla="*/ 117 w 126"/>
                      <a:gd name="T49" fmla="*/ 34 h 191"/>
                      <a:gd name="T50" fmla="*/ 123 w 126"/>
                      <a:gd name="T51" fmla="*/ 60 h 191"/>
                      <a:gd name="T52" fmla="*/ 126 w 126"/>
                      <a:gd name="T53" fmla="*/ 93 h 191"/>
                      <a:gd name="T54" fmla="*/ 123 w 126"/>
                      <a:gd name="T55" fmla="*/ 127 h 191"/>
                      <a:gd name="T56" fmla="*/ 115 w 126"/>
                      <a:gd name="T57" fmla="*/ 155 h 191"/>
                      <a:gd name="T58" fmla="*/ 102 w 126"/>
                      <a:gd name="T59" fmla="*/ 175 h 191"/>
                      <a:gd name="T60" fmla="*/ 84 w 126"/>
                      <a:gd name="T61" fmla="*/ 188 h 191"/>
                      <a:gd name="T62" fmla="*/ 63 w 126"/>
                      <a:gd name="T63" fmla="*/ 191 h 191"/>
                      <a:gd name="T64" fmla="*/ 41 w 126"/>
                      <a:gd name="T65" fmla="*/ 188 h 191"/>
                      <a:gd name="T66" fmla="*/ 25 w 126"/>
                      <a:gd name="T67" fmla="*/ 175 h 191"/>
                      <a:gd name="T68" fmla="*/ 12 w 126"/>
                      <a:gd name="T69" fmla="*/ 157 h 191"/>
                      <a:gd name="T70" fmla="*/ 4 w 126"/>
                      <a:gd name="T71" fmla="*/ 129 h 191"/>
                      <a:gd name="T72" fmla="*/ 0 w 126"/>
                      <a:gd name="T73" fmla="*/ 96 h 191"/>
                      <a:gd name="T74" fmla="*/ 2 w 126"/>
                      <a:gd name="T75" fmla="*/ 67 h 191"/>
                      <a:gd name="T76" fmla="*/ 9 w 126"/>
                      <a:gd name="T77" fmla="*/ 42 h 191"/>
                      <a:gd name="T78" fmla="*/ 18 w 126"/>
                      <a:gd name="T79" fmla="*/ 24 h 191"/>
                      <a:gd name="T80" fmla="*/ 31 w 126"/>
                      <a:gd name="T81" fmla="*/ 11 h 191"/>
                      <a:gd name="T82" fmla="*/ 48 w 126"/>
                      <a:gd name="T83" fmla="*/ 1 h 191"/>
                      <a:gd name="T84" fmla="*/ 64 w 126"/>
                      <a:gd name="T8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1">
                        <a:moveTo>
                          <a:pt x="63" y="19"/>
                        </a:moveTo>
                        <a:lnTo>
                          <a:pt x="51" y="23"/>
                        </a:lnTo>
                        <a:lnTo>
                          <a:pt x="41" y="31"/>
                        </a:lnTo>
                        <a:lnTo>
                          <a:pt x="33" y="47"/>
                        </a:lnTo>
                        <a:lnTo>
                          <a:pt x="27" y="69"/>
                        </a:lnTo>
                        <a:lnTo>
                          <a:pt x="25" y="96"/>
                        </a:lnTo>
                        <a:lnTo>
                          <a:pt x="27" y="123"/>
                        </a:lnTo>
                        <a:lnTo>
                          <a:pt x="31" y="144"/>
                        </a:lnTo>
                        <a:lnTo>
                          <a:pt x="40" y="159"/>
                        </a:lnTo>
                        <a:lnTo>
                          <a:pt x="51" y="168"/>
                        </a:lnTo>
                        <a:lnTo>
                          <a:pt x="63" y="172"/>
                        </a:lnTo>
                        <a:lnTo>
                          <a:pt x="77" y="168"/>
                        </a:lnTo>
                        <a:lnTo>
                          <a:pt x="87" y="159"/>
                        </a:lnTo>
                        <a:lnTo>
                          <a:pt x="95" y="142"/>
                        </a:lnTo>
                        <a:lnTo>
                          <a:pt x="100" y="121"/>
                        </a:lnTo>
                        <a:lnTo>
                          <a:pt x="102" y="95"/>
                        </a:lnTo>
                        <a:lnTo>
                          <a:pt x="100" y="69"/>
                        </a:lnTo>
                        <a:lnTo>
                          <a:pt x="95" y="49"/>
                        </a:lnTo>
                        <a:lnTo>
                          <a:pt x="89" y="32"/>
                        </a:lnTo>
                        <a:lnTo>
                          <a:pt x="77" y="23"/>
                        </a:lnTo>
                        <a:lnTo>
                          <a:pt x="63" y="19"/>
                        </a:lnTo>
                        <a:close/>
                        <a:moveTo>
                          <a:pt x="64" y="0"/>
                        </a:moveTo>
                        <a:lnTo>
                          <a:pt x="87" y="3"/>
                        </a:lnTo>
                        <a:lnTo>
                          <a:pt x="103" y="16"/>
                        </a:lnTo>
                        <a:lnTo>
                          <a:pt x="117" y="34"/>
                        </a:lnTo>
                        <a:lnTo>
                          <a:pt x="123" y="60"/>
                        </a:lnTo>
                        <a:lnTo>
                          <a:pt x="126" y="93"/>
                        </a:lnTo>
                        <a:lnTo>
                          <a:pt x="123" y="127"/>
                        </a:lnTo>
                        <a:lnTo>
                          <a:pt x="115" y="155"/>
                        </a:lnTo>
                        <a:lnTo>
                          <a:pt x="102" y="175"/>
                        </a:lnTo>
                        <a:lnTo>
                          <a:pt x="84" y="188"/>
                        </a:lnTo>
                        <a:lnTo>
                          <a:pt x="63" y="191"/>
                        </a:lnTo>
                        <a:lnTo>
                          <a:pt x="41" y="188"/>
                        </a:lnTo>
                        <a:lnTo>
                          <a:pt x="25" y="175"/>
                        </a:lnTo>
                        <a:lnTo>
                          <a:pt x="12" y="157"/>
                        </a:lnTo>
                        <a:lnTo>
                          <a:pt x="4" y="129"/>
                        </a:lnTo>
                        <a:lnTo>
                          <a:pt x="0" y="96"/>
                        </a:lnTo>
                        <a:lnTo>
                          <a:pt x="2" y="67"/>
                        </a:lnTo>
                        <a:lnTo>
                          <a:pt x="9" y="42"/>
                        </a:lnTo>
                        <a:lnTo>
                          <a:pt x="18" y="24"/>
                        </a:lnTo>
                        <a:lnTo>
                          <a:pt x="31" y="11"/>
                        </a:lnTo>
                        <a:lnTo>
                          <a:pt x="48" y="1"/>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1"/>
                  <p:cNvSpPr>
                    <a:spLocks/>
                  </p:cNvSpPr>
                  <p:nvPr/>
                </p:nvSpPr>
                <p:spPr bwMode="auto">
                  <a:xfrm>
                    <a:off x="911225" y="2882900"/>
                    <a:ext cx="26987" cy="28575"/>
                  </a:xfrm>
                  <a:custGeom>
                    <a:avLst/>
                    <a:gdLst>
                      <a:gd name="T0" fmla="*/ 16 w 34"/>
                      <a:gd name="T1" fmla="*/ 0 h 36"/>
                      <a:gd name="T2" fmla="*/ 23 w 34"/>
                      <a:gd name="T3" fmla="*/ 2 h 36"/>
                      <a:gd name="T4" fmla="*/ 28 w 34"/>
                      <a:gd name="T5" fmla="*/ 4 h 36"/>
                      <a:gd name="T6" fmla="*/ 31 w 34"/>
                      <a:gd name="T7" fmla="*/ 7 h 36"/>
                      <a:gd name="T8" fmla="*/ 33 w 34"/>
                      <a:gd name="T9" fmla="*/ 13 h 36"/>
                      <a:gd name="T10" fmla="*/ 34 w 34"/>
                      <a:gd name="T11" fmla="*/ 18 h 36"/>
                      <a:gd name="T12" fmla="*/ 33 w 34"/>
                      <a:gd name="T13" fmla="*/ 25 h 36"/>
                      <a:gd name="T14" fmla="*/ 31 w 34"/>
                      <a:gd name="T15" fmla="*/ 30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30 h 36"/>
                      <a:gd name="T28" fmla="*/ 0 w 34"/>
                      <a:gd name="T29" fmla="*/ 25 h 36"/>
                      <a:gd name="T30" fmla="*/ 0 w 34"/>
                      <a:gd name="T31" fmla="*/ 18 h 36"/>
                      <a:gd name="T32" fmla="*/ 0 w 34"/>
                      <a:gd name="T33" fmla="*/ 13 h 36"/>
                      <a:gd name="T34" fmla="*/ 3 w 34"/>
                      <a:gd name="T35" fmla="*/ 8 h 36"/>
                      <a:gd name="T36" fmla="*/ 7 w 34"/>
                      <a:gd name="T37" fmla="*/ 4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4"/>
                        </a:lnTo>
                        <a:lnTo>
                          <a:pt x="31" y="7"/>
                        </a:lnTo>
                        <a:lnTo>
                          <a:pt x="33" y="13"/>
                        </a:lnTo>
                        <a:lnTo>
                          <a:pt x="34" y="18"/>
                        </a:lnTo>
                        <a:lnTo>
                          <a:pt x="33" y="25"/>
                        </a:lnTo>
                        <a:lnTo>
                          <a:pt x="31" y="30"/>
                        </a:lnTo>
                        <a:lnTo>
                          <a:pt x="26" y="33"/>
                        </a:lnTo>
                        <a:lnTo>
                          <a:pt x="23" y="36"/>
                        </a:lnTo>
                        <a:lnTo>
                          <a:pt x="16" y="36"/>
                        </a:lnTo>
                        <a:lnTo>
                          <a:pt x="11" y="36"/>
                        </a:lnTo>
                        <a:lnTo>
                          <a:pt x="7" y="33"/>
                        </a:lnTo>
                        <a:lnTo>
                          <a:pt x="3" y="30"/>
                        </a:lnTo>
                        <a:lnTo>
                          <a:pt x="0" y="25"/>
                        </a:lnTo>
                        <a:lnTo>
                          <a:pt x="0" y="18"/>
                        </a:lnTo>
                        <a:lnTo>
                          <a:pt x="0" y="13"/>
                        </a:lnTo>
                        <a:lnTo>
                          <a:pt x="3" y="8"/>
                        </a:lnTo>
                        <a:lnTo>
                          <a:pt x="7" y="4"/>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2"/>
                  <p:cNvSpPr>
                    <a:spLocks/>
                  </p:cNvSpPr>
                  <p:nvPr/>
                </p:nvSpPr>
                <p:spPr bwMode="auto">
                  <a:xfrm>
                    <a:off x="969963" y="2762250"/>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9 h 188"/>
                      <a:gd name="T10" fmla="*/ 40 w 117"/>
                      <a:gd name="T11" fmla="*/ 67 h 188"/>
                      <a:gd name="T12" fmla="*/ 45 w 117"/>
                      <a:gd name="T13" fmla="*/ 67 h 188"/>
                      <a:gd name="T14" fmla="*/ 49 w 117"/>
                      <a:gd name="T15" fmla="*/ 67 h 188"/>
                      <a:gd name="T16" fmla="*/ 71 w 117"/>
                      <a:gd name="T17" fmla="*/ 70 h 188"/>
                      <a:gd name="T18" fmla="*/ 90 w 117"/>
                      <a:gd name="T19" fmla="*/ 77 h 188"/>
                      <a:gd name="T20" fmla="*/ 103 w 117"/>
                      <a:gd name="T21" fmla="*/ 88 h 188"/>
                      <a:gd name="T22" fmla="*/ 113 w 117"/>
                      <a:gd name="T23" fmla="*/ 105 h 188"/>
                      <a:gd name="T24" fmla="*/ 117 w 117"/>
                      <a:gd name="T25" fmla="*/ 124 h 188"/>
                      <a:gd name="T26" fmla="*/ 113 w 117"/>
                      <a:gd name="T27" fmla="*/ 146 h 188"/>
                      <a:gd name="T28" fmla="*/ 103 w 117"/>
                      <a:gd name="T29" fmla="*/ 164 h 188"/>
                      <a:gd name="T30" fmla="*/ 89 w 117"/>
                      <a:gd name="T31" fmla="*/ 177 h 188"/>
                      <a:gd name="T32" fmla="*/ 71 w 117"/>
                      <a:gd name="T33" fmla="*/ 185 h 188"/>
                      <a:gd name="T34" fmla="*/ 48 w 117"/>
                      <a:gd name="T35" fmla="*/ 188 h 188"/>
                      <a:gd name="T36" fmla="*/ 28 w 117"/>
                      <a:gd name="T37" fmla="*/ 187 h 188"/>
                      <a:gd name="T38" fmla="*/ 13 w 117"/>
                      <a:gd name="T39" fmla="*/ 183 h 188"/>
                      <a:gd name="T40" fmla="*/ 0 w 117"/>
                      <a:gd name="T41" fmla="*/ 177 h 188"/>
                      <a:gd name="T42" fmla="*/ 7 w 117"/>
                      <a:gd name="T43" fmla="*/ 157 h 188"/>
                      <a:gd name="T44" fmla="*/ 23 w 117"/>
                      <a:gd name="T45" fmla="*/ 165 h 188"/>
                      <a:gd name="T46" fmla="*/ 48 w 117"/>
                      <a:gd name="T47" fmla="*/ 169 h 188"/>
                      <a:gd name="T48" fmla="*/ 64 w 117"/>
                      <a:gd name="T49" fmla="*/ 165 h 188"/>
                      <a:gd name="T50" fmla="*/ 79 w 117"/>
                      <a:gd name="T51" fmla="*/ 157 h 188"/>
                      <a:gd name="T52" fmla="*/ 87 w 117"/>
                      <a:gd name="T53" fmla="*/ 144 h 188"/>
                      <a:gd name="T54" fmla="*/ 92 w 117"/>
                      <a:gd name="T55" fmla="*/ 128 h 188"/>
                      <a:gd name="T56" fmla="*/ 89 w 117"/>
                      <a:gd name="T57" fmla="*/ 115 h 188"/>
                      <a:gd name="T58" fmla="*/ 84 w 117"/>
                      <a:gd name="T59" fmla="*/ 103 h 188"/>
                      <a:gd name="T60" fmla="*/ 72 w 117"/>
                      <a:gd name="T61" fmla="*/ 95 h 188"/>
                      <a:gd name="T62" fmla="*/ 58 w 117"/>
                      <a:gd name="T63" fmla="*/ 88 h 188"/>
                      <a:gd name="T64" fmla="*/ 38 w 117"/>
                      <a:gd name="T65" fmla="*/ 87 h 188"/>
                      <a:gd name="T66" fmla="*/ 28 w 117"/>
                      <a:gd name="T67" fmla="*/ 87 h 188"/>
                      <a:gd name="T68" fmla="*/ 20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9"/>
                        </a:lnTo>
                        <a:lnTo>
                          <a:pt x="40" y="67"/>
                        </a:lnTo>
                        <a:lnTo>
                          <a:pt x="45" y="67"/>
                        </a:lnTo>
                        <a:lnTo>
                          <a:pt x="49" y="67"/>
                        </a:lnTo>
                        <a:lnTo>
                          <a:pt x="71" y="70"/>
                        </a:lnTo>
                        <a:lnTo>
                          <a:pt x="90" y="77"/>
                        </a:lnTo>
                        <a:lnTo>
                          <a:pt x="103" y="88"/>
                        </a:lnTo>
                        <a:lnTo>
                          <a:pt x="113" y="105"/>
                        </a:lnTo>
                        <a:lnTo>
                          <a:pt x="117" y="124"/>
                        </a:lnTo>
                        <a:lnTo>
                          <a:pt x="113" y="146"/>
                        </a:lnTo>
                        <a:lnTo>
                          <a:pt x="103" y="164"/>
                        </a:lnTo>
                        <a:lnTo>
                          <a:pt x="89" y="177"/>
                        </a:lnTo>
                        <a:lnTo>
                          <a:pt x="71" y="185"/>
                        </a:lnTo>
                        <a:lnTo>
                          <a:pt x="48" y="188"/>
                        </a:lnTo>
                        <a:lnTo>
                          <a:pt x="28" y="187"/>
                        </a:lnTo>
                        <a:lnTo>
                          <a:pt x="13" y="183"/>
                        </a:lnTo>
                        <a:lnTo>
                          <a:pt x="0" y="177"/>
                        </a:lnTo>
                        <a:lnTo>
                          <a:pt x="7" y="157"/>
                        </a:lnTo>
                        <a:lnTo>
                          <a:pt x="23" y="165"/>
                        </a:lnTo>
                        <a:lnTo>
                          <a:pt x="48" y="169"/>
                        </a:lnTo>
                        <a:lnTo>
                          <a:pt x="64" y="165"/>
                        </a:lnTo>
                        <a:lnTo>
                          <a:pt x="79" y="157"/>
                        </a:lnTo>
                        <a:lnTo>
                          <a:pt x="87" y="144"/>
                        </a:lnTo>
                        <a:lnTo>
                          <a:pt x="92" y="128"/>
                        </a:lnTo>
                        <a:lnTo>
                          <a:pt x="89" y="115"/>
                        </a:lnTo>
                        <a:lnTo>
                          <a:pt x="84" y="103"/>
                        </a:lnTo>
                        <a:lnTo>
                          <a:pt x="72" y="95"/>
                        </a:lnTo>
                        <a:lnTo>
                          <a:pt x="58" y="88"/>
                        </a:lnTo>
                        <a:lnTo>
                          <a:pt x="38" y="87"/>
                        </a:lnTo>
                        <a:lnTo>
                          <a:pt x="28" y="87"/>
                        </a:lnTo>
                        <a:lnTo>
                          <a:pt x="20"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Line 313"/>
                  <p:cNvSpPr>
                    <a:spLocks noChangeShapeType="1"/>
                  </p:cNvSpPr>
                  <p:nvPr/>
                </p:nvSpPr>
                <p:spPr bwMode="auto">
                  <a:xfrm flipH="1">
                    <a:off x="1201738" y="212090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Freeform 314"/>
                  <p:cNvSpPr>
                    <a:spLocks/>
                  </p:cNvSpPr>
                  <p:nvPr/>
                </p:nvSpPr>
                <p:spPr bwMode="auto">
                  <a:xfrm>
                    <a:off x="795338" y="2027238"/>
                    <a:ext cx="50800" cy="146050"/>
                  </a:xfrm>
                  <a:custGeom>
                    <a:avLst/>
                    <a:gdLst>
                      <a:gd name="T0" fmla="*/ 41 w 62"/>
                      <a:gd name="T1" fmla="*/ 0 h 185"/>
                      <a:gd name="T2" fmla="*/ 62 w 62"/>
                      <a:gd name="T3" fmla="*/ 0 h 185"/>
                      <a:gd name="T4" fmla="*/ 62 w 62"/>
                      <a:gd name="T5" fmla="*/ 185 h 185"/>
                      <a:gd name="T6" fmla="*/ 38 w 62"/>
                      <a:gd name="T7" fmla="*/ 185 h 185"/>
                      <a:gd name="T8" fmla="*/ 38 w 62"/>
                      <a:gd name="T9" fmla="*/ 23 h 185"/>
                      <a:gd name="T10" fmla="*/ 36 w 62"/>
                      <a:gd name="T11" fmla="*/ 23 h 185"/>
                      <a:gd name="T12" fmla="*/ 5 w 62"/>
                      <a:gd name="T13" fmla="*/ 41 h 185"/>
                      <a:gd name="T14" fmla="*/ 0 w 62"/>
                      <a:gd name="T15" fmla="*/ 22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8" y="185"/>
                        </a:lnTo>
                        <a:lnTo>
                          <a:pt x="38" y="23"/>
                        </a:lnTo>
                        <a:lnTo>
                          <a:pt x="36" y="23"/>
                        </a:lnTo>
                        <a:lnTo>
                          <a:pt x="5" y="41"/>
                        </a:lnTo>
                        <a:lnTo>
                          <a:pt x="0" y="2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15"/>
                  <p:cNvSpPr>
                    <a:spLocks/>
                  </p:cNvSpPr>
                  <p:nvPr/>
                </p:nvSpPr>
                <p:spPr bwMode="auto">
                  <a:xfrm>
                    <a:off x="911225" y="2147888"/>
                    <a:ext cx="26987" cy="28575"/>
                  </a:xfrm>
                  <a:custGeom>
                    <a:avLst/>
                    <a:gdLst>
                      <a:gd name="T0" fmla="*/ 16 w 34"/>
                      <a:gd name="T1" fmla="*/ 0 h 36"/>
                      <a:gd name="T2" fmla="*/ 23 w 34"/>
                      <a:gd name="T3" fmla="*/ 1 h 36"/>
                      <a:gd name="T4" fmla="*/ 28 w 34"/>
                      <a:gd name="T5" fmla="*/ 3 h 36"/>
                      <a:gd name="T6" fmla="*/ 31 w 34"/>
                      <a:gd name="T7" fmla="*/ 8 h 36"/>
                      <a:gd name="T8" fmla="*/ 33 w 34"/>
                      <a:gd name="T9" fmla="*/ 13 h 36"/>
                      <a:gd name="T10" fmla="*/ 34 w 34"/>
                      <a:gd name="T11" fmla="*/ 18 h 36"/>
                      <a:gd name="T12" fmla="*/ 33 w 34"/>
                      <a:gd name="T13" fmla="*/ 24 h 36"/>
                      <a:gd name="T14" fmla="*/ 31 w 34"/>
                      <a:gd name="T15" fmla="*/ 29 h 36"/>
                      <a:gd name="T16" fmla="*/ 26 w 34"/>
                      <a:gd name="T17" fmla="*/ 32 h 36"/>
                      <a:gd name="T18" fmla="*/ 23 w 34"/>
                      <a:gd name="T19" fmla="*/ 36 h 36"/>
                      <a:gd name="T20" fmla="*/ 16 w 34"/>
                      <a:gd name="T21" fmla="*/ 36 h 36"/>
                      <a:gd name="T22" fmla="*/ 11 w 34"/>
                      <a:gd name="T23" fmla="*/ 36 h 36"/>
                      <a:gd name="T24" fmla="*/ 7 w 34"/>
                      <a:gd name="T25" fmla="*/ 32 h 36"/>
                      <a:gd name="T26" fmla="*/ 3 w 34"/>
                      <a:gd name="T27" fmla="*/ 29 h 36"/>
                      <a:gd name="T28" fmla="*/ 0 w 34"/>
                      <a:gd name="T29" fmla="*/ 24 h 36"/>
                      <a:gd name="T30" fmla="*/ 0 w 34"/>
                      <a:gd name="T31" fmla="*/ 18 h 36"/>
                      <a:gd name="T32" fmla="*/ 0 w 34"/>
                      <a:gd name="T33" fmla="*/ 13 h 36"/>
                      <a:gd name="T34" fmla="*/ 3 w 34"/>
                      <a:gd name="T35" fmla="*/ 8 h 36"/>
                      <a:gd name="T36" fmla="*/ 7 w 34"/>
                      <a:gd name="T37" fmla="*/ 3 h 36"/>
                      <a:gd name="T38" fmla="*/ 11 w 34"/>
                      <a:gd name="T39" fmla="*/ 1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1"/>
                        </a:lnTo>
                        <a:lnTo>
                          <a:pt x="28" y="3"/>
                        </a:lnTo>
                        <a:lnTo>
                          <a:pt x="31" y="8"/>
                        </a:lnTo>
                        <a:lnTo>
                          <a:pt x="33" y="13"/>
                        </a:lnTo>
                        <a:lnTo>
                          <a:pt x="34" y="18"/>
                        </a:lnTo>
                        <a:lnTo>
                          <a:pt x="33" y="24"/>
                        </a:lnTo>
                        <a:lnTo>
                          <a:pt x="31" y="29"/>
                        </a:lnTo>
                        <a:lnTo>
                          <a:pt x="26" y="32"/>
                        </a:lnTo>
                        <a:lnTo>
                          <a:pt x="23" y="36"/>
                        </a:lnTo>
                        <a:lnTo>
                          <a:pt x="16" y="36"/>
                        </a:lnTo>
                        <a:lnTo>
                          <a:pt x="11" y="36"/>
                        </a:lnTo>
                        <a:lnTo>
                          <a:pt x="7" y="32"/>
                        </a:lnTo>
                        <a:lnTo>
                          <a:pt x="3" y="29"/>
                        </a:lnTo>
                        <a:lnTo>
                          <a:pt x="0" y="24"/>
                        </a:lnTo>
                        <a:lnTo>
                          <a:pt x="0" y="18"/>
                        </a:lnTo>
                        <a:lnTo>
                          <a:pt x="0" y="13"/>
                        </a:lnTo>
                        <a:lnTo>
                          <a:pt x="3" y="8"/>
                        </a:lnTo>
                        <a:lnTo>
                          <a:pt x="7" y="3"/>
                        </a:lnTo>
                        <a:lnTo>
                          <a:pt x="11" y="1"/>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16"/>
                  <p:cNvSpPr>
                    <a:spLocks noEditPoints="1"/>
                  </p:cNvSpPr>
                  <p:nvPr/>
                </p:nvSpPr>
                <p:spPr bwMode="auto">
                  <a:xfrm>
                    <a:off x="968375" y="2024063"/>
                    <a:ext cx="101600" cy="152400"/>
                  </a:xfrm>
                  <a:custGeom>
                    <a:avLst/>
                    <a:gdLst>
                      <a:gd name="T0" fmla="*/ 64 w 127"/>
                      <a:gd name="T1" fmla="*/ 20 h 192"/>
                      <a:gd name="T2" fmla="*/ 52 w 127"/>
                      <a:gd name="T3" fmla="*/ 23 h 192"/>
                      <a:gd name="T4" fmla="*/ 41 w 127"/>
                      <a:gd name="T5" fmla="*/ 31 h 192"/>
                      <a:gd name="T6" fmla="*/ 32 w 127"/>
                      <a:gd name="T7" fmla="*/ 48 h 192"/>
                      <a:gd name="T8" fmla="*/ 28 w 127"/>
                      <a:gd name="T9" fmla="*/ 69 h 192"/>
                      <a:gd name="T10" fmla="*/ 26 w 127"/>
                      <a:gd name="T11" fmla="*/ 97 h 192"/>
                      <a:gd name="T12" fmla="*/ 28 w 127"/>
                      <a:gd name="T13" fmla="*/ 123 h 192"/>
                      <a:gd name="T14" fmla="*/ 32 w 127"/>
                      <a:gd name="T15" fmla="*/ 144 h 192"/>
                      <a:gd name="T16" fmla="*/ 41 w 127"/>
                      <a:gd name="T17" fmla="*/ 160 h 192"/>
                      <a:gd name="T18" fmla="*/ 50 w 127"/>
                      <a:gd name="T19" fmla="*/ 169 h 192"/>
                      <a:gd name="T20" fmla="*/ 64 w 127"/>
                      <a:gd name="T21" fmla="*/ 172 h 192"/>
                      <a:gd name="T22" fmla="*/ 77 w 127"/>
                      <a:gd name="T23" fmla="*/ 169 h 192"/>
                      <a:gd name="T24" fmla="*/ 88 w 127"/>
                      <a:gd name="T25" fmla="*/ 159 h 192"/>
                      <a:gd name="T26" fmla="*/ 96 w 127"/>
                      <a:gd name="T27" fmla="*/ 142 h 192"/>
                      <a:gd name="T28" fmla="*/ 100 w 127"/>
                      <a:gd name="T29" fmla="*/ 121 h 192"/>
                      <a:gd name="T30" fmla="*/ 101 w 127"/>
                      <a:gd name="T31" fmla="*/ 95 h 192"/>
                      <a:gd name="T32" fmla="*/ 100 w 127"/>
                      <a:gd name="T33" fmla="*/ 69 h 192"/>
                      <a:gd name="T34" fmla="*/ 96 w 127"/>
                      <a:gd name="T35" fmla="*/ 49 h 192"/>
                      <a:gd name="T36" fmla="*/ 88 w 127"/>
                      <a:gd name="T37" fmla="*/ 33 h 192"/>
                      <a:gd name="T38" fmla="*/ 78 w 127"/>
                      <a:gd name="T39" fmla="*/ 23 h 192"/>
                      <a:gd name="T40" fmla="*/ 64 w 127"/>
                      <a:gd name="T41" fmla="*/ 20 h 192"/>
                      <a:gd name="T42" fmla="*/ 65 w 127"/>
                      <a:gd name="T43" fmla="*/ 0 h 192"/>
                      <a:gd name="T44" fmla="*/ 86 w 127"/>
                      <a:gd name="T45" fmla="*/ 3 h 192"/>
                      <a:gd name="T46" fmla="*/ 104 w 127"/>
                      <a:gd name="T47" fmla="*/ 16 h 192"/>
                      <a:gd name="T48" fmla="*/ 116 w 127"/>
                      <a:gd name="T49" fmla="*/ 34 h 192"/>
                      <a:gd name="T50" fmla="*/ 124 w 127"/>
                      <a:gd name="T51" fmla="*/ 61 h 192"/>
                      <a:gd name="T52" fmla="*/ 127 w 127"/>
                      <a:gd name="T53" fmla="*/ 93 h 192"/>
                      <a:gd name="T54" fmla="*/ 124 w 127"/>
                      <a:gd name="T55" fmla="*/ 128 h 192"/>
                      <a:gd name="T56" fmla="*/ 116 w 127"/>
                      <a:gd name="T57" fmla="*/ 156 h 192"/>
                      <a:gd name="T58" fmla="*/ 103 w 127"/>
                      <a:gd name="T59" fmla="*/ 175 h 192"/>
                      <a:gd name="T60" fmla="*/ 85 w 127"/>
                      <a:gd name="T61" fmla="*/ 188 h 192"/>
                      <a:gd name="T62" fmla="*/ 62 w 127"/>
                      <a:gd name="T63" fmla="*/ 192 h 192"/>
                      <a:gd name="T64" fmla="*/ 42 w 127"/>
                      <a:gd name="T65" fmla="*/ 188 h 192"/>
                      <a:gd name="T66" fmla="*/ 24 w 127"/>
                      <a:gd name="T67" fmla="*/ 177 h 192"/>
                      <a:gd name="T68" fmla="*/ 11 w 127"/>
                      <a:gd name="T69" fmla="*/ 157 h 192"/>
                      <a:gd name="T70" fmla="*/ 3 w 127"/>
                      <a:gd name="T71" fmla="*/ 129 h 192"/>
                      <a:gd name="T72" fmla="*/ 0 w 127"/>
                      <a:gd name="T73" fmla="*/ 97 h 192"/>
                      <a:gd name="T74" fmla="*/ 3 w 127"/>
                      <a:gd name="T75" fmla="*/ 67 h 192"/>
                      <a:gd name="T76" fmla="*/ 10 w 127"/>
                      <a:gd name="T77" fmla="*/ 44 h 192"/>
                      <a:gd name="T78" fmla="*/ 19 w 127"/>
                      <a:gd name="T79" fmla="*/ 25 h 192"/>
                      <a:gd name="T80" fmla="*/ 32 w 127"/>
                      <a:gd name="T81" fmla="*/ 12 h 192"/>
                      <a:gd name="T82" fmla="*/ 47 w 127"/>
                      <a:gd name="T83" fmla="*/ 3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1"/>
                        </a:lnTo>
                        <a:lnTo>
                          <a:pt x="32" y="48"/>
                        </a:lnTo>
                        <a:lnTo>
                          <a:pt x="28" y="69"/>
                        </a:lnTo>
                        <a:lnTo>
                          <a:pt x="26" y="97"/>
                        </a:lnTo>
                        <a:lnTo>
                          <a:pt x="28" y="123"/>
                        </a:lnTo>
                        <a:lnTo>
                          <a:pt x="32" y="144"/>
                        </a:lnTo>
                        <a:lnTo>
                          <a:pt x="41" y="160"/>
                        </a:lnTo>
                        <a:lnTo>
                          <a:pt x="50" y="169"/>
                        </a:lnTo>
                        <a:lnTo>
                          <a:pt x="64" y="172"/>
                        </a:lnTo>
                        <a:lnTo>
                          <a:pt x="77" y="169"/>
                        </a:lnTo>
                        <a:lnTo>
                          <a:pt x="88" y="159"/>
                        </a:lnTo>
                        <a:lnTo>
                          <a:pt x="96" y="142"/>
                        </a:lnTo>
                        <a:lnTo>
                          <a:pt x="100" y="121"/>
                        </a:lnTo>
                        <a:lnTo>
                          <a:pt x="101" y="95"/>
                        </a:lnTo>
                        <a:lnTo>
                          <a:pt x="100" y="69"/>
                        </a:lnTo>
                        <a:lnTo>
                          <a:pt x="96" y="49"/>
                        </a:lnTo>
                        <a:lnTo>
                          <a:pt x="88" y="33"/>
                        </a:lnTo>
                        <a:lnTo>
                          <a:pt x="78" y="23"/>
                        </a:lnTo>
                        <a:lnTo>
                          <a:pt x="64" y="20"/>
                        </a:lnTo>
                        <a:close/>
                        <a:moveTo>
                          <a:pt x="65" y="0"/>
                        </a:moveTo>
                        <a:lnTo>
                          <a:pt x="86" y="3"/>
                        </a:lnTo>
                        <a:lnTo>
                          <a:pt x="104" y="16"/>
                        </a:lnTo>
                        <a:lnTo>
                          <a:pt x="116" y="34"/>
                        </a:lnTo>
                        <a:lnTo>
                          <a:pt x="124" y="61"/>
                        </a:lnTo>
                        <a:lnTo>
                          <a:pt x="127" y="93"/>
                        </a:lnTo>
                        <a:lnTo>
                          <a:pt x="124" y="128"/>
                        </a:lnTo>
                        <a:lnTo>
                          <a:pt x="116" y="156"/>
                        </a:lnTo>
                        <a:lnTo>
                          <a:pt x="103" y="175"/>
                        </a:lnTo>
                        <a:lnTo>
                          <a:pt x="85" y="188"/>
                        </a:lnTo>
                        <a:lnTo>
                          <a:pt x="62" y="192"/>
                        </a:lnTo>
                        <a:lnTo>
                          <a:pt x="42" y="188"/>
                        </a:lnTo>
                        <a:lnTo>
                          <a:pt x="24" y="177"/>
                        </a:lnTo>
                        <a:lnTo>
                          <a:pt x="11" y="157"/>
                        </a:lnTo>
                        <a:lnTo>
                          <a:pt x="3" y="129"/>
                        </a:lnTo>
                        <a:lnTo>
                          <a:pt x="0" y="97"/>
                        </a:lnTo>
                        <a:lnTo>
                          <a:pt x="3" y="67"/>
                        </a:lnTo>
                        <a:lnTo>
                          <a:pt x="10" y="44"/>
                        </a:lnTo>
                        <a:lnTo>
                          <a:pt x="19" y="25"/>
                        </a:lnTo>
                        <a:lnTo>
                          <a:pt x="32" y="12"/>
                        </a:lnTo>
                        <a:lnTo>
                          <a:pt x="47" y="3"/>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17"/>
                  <p:cNvSpPr>
                    <a:spLocks noEditPoints="1"/>
                  </p:cNvSpPr>
                  <p:nvPr/>
                </p:nvSpPr>
                <p:spPr bwMode="auto">
                  <a:xfrm>
                    <a:off x="320675" y="4691063"/>
                    <a:ext cx="152400" cy="93662"/>
                  </a:xfrm>
                  <a:custGeom>
                    <a:avLst/>
                    <a:gdLst>
                      <a:gd name="T0" fmla="*/ 57 w 193"/>
                      <a:gd name="T1" fmla="*/ 24 h 118"/>
                      <a:gd name="T2" fmla="*/ 41 w 193"/>
                      <a:gd name="T3" fmla="*/ 28 h 118"/>
                      <a:gd name="T4" fmla="*/ 28 w 193"/>
                      <a:gd name="T5" fmla="*/ 37 h 118"/>
                      <a:gd name="T6" fmla="*/ 21 w 193"/>
                      <a:gd name="T7" fmla="*/ 52 h 118"/>
                      <a:gd name="T8" fmla="*/ 19 w 193"/>
                      <a:gd name="T9" fmla="*/ 70 h 118"/>
                      <a:gd name="T10" fmla="*/ 19 w 193"/>
                      <a:gd name="T11" fmla="*/ 80 h 118"/>
                      <a:gd name="T12" fmla="*/ 19 w 193"/>
                      <a:gd name="T13" fmla="*/ 88 h 118"/>
                      <a:gd name="T14" fmla="*/ 21 w 193"/>
                      <a:gd name="T15" fmla="*/ 93 h 118"/>
                      <a:gd name="T16" fmla="*/ 96 w 193"/>
                      <a:gd name="T17" fmla="*/ 93 h 118"/>
                      <a:gd name="T18" fmla="*/ 96 w 193"/>
                      <a:gd name="T19" fmla="*/ 88 h 118"/>
                      <a:gd name="T20" fmla="*/ 98 w 193"/>
                      <a:gd name="T21" fmla="*/ 80 h 118"/>
                      <a:gd name="T22" fmla="*/ 98 w 193"/>
                      <a:gd name="T23" fmla="*/ 73 h 118"/>
                      <a:gd name="T24" fmla="*/ 95 w 193"/>
                      <a:gd name="T25" fmla="*/ 52 h 118"/>
                      <a:gd name="T26" fmla="*/ 87 w 193"/>
                      <a:gd name="T27" fmla="*/ 37 h 118"/>
                      <a:gd name="T28" fmla="*/ 75 w 193"/>
                      <a:gd name="T29" fmla="*/ 28 h 118"/>
                      <a:gd name="T30" fmla="*/ 57 w 193"/>
                      <a:gd name="T31" fmla="*/ 24 h 118"/>
                      <a:gd name="T32" fmla="*/ 55 w 193"/>
                      <a:gd name="T33" fmla="*/ 0 h 118"/>
                      <a:gd name="T34" fmla="*/ 72 w 193"/>
                      <a:gd name="T35" fmla="*/ 1 h 118"/>
                      <a:gd name="T36" fmla="*/ 85 w 193"/>
                      <a:gd name="T37" fmla="*/ 6 h 118"/>
                      <a:gd name="T38" fmla="*/ 96 w 193"/>
                      <a:gd name="T39" fmla="*/ 15 h 118"/>
                      <a:gd name="T40" fmla="*/ 108 w 193"/>
                      <a:gd name="T41" fmla="*/ 31 h 118"/>
                      <a:gd name="T42" fmla="*/ 116 w 193"/>
                      <a:gd name="T43" fmla="*/ 51 h 118"/>
                      <a:gd name="T44" fmla="*/ 118 w 193"/>
                      <a:gd name="T45" fmla="*/ 73 h 118"/>
                      <a:gd name="T46" fmla="*/ 118 w 193"/>
                      <a:gd name="T47" fmla="*/ 80 h 118"/>
                      <a:gd name="T48" fmla="*/ 118 w 193"/>
                      <a:gd name="T49" fmla="*/ 88 h 118"/>
                      <a:gd name="T50" fmla="*/ 116 w 193"/>
                      <a:gd name="T51" fmla="*/ 93 h 118"/>
                      <a:gd name="T52" fmla="*/ 193 w 193"/>
                      <a:gd name="T53" fmla="*/ 93 h 118"/>
                      <a:gd name="T54" fmla="*/ 193 w 193"/>
                      <a:gd name="T55" fmla="*/ 118 h 118"/>
                      <a:gd name="T56" fmla="*/ 3 w 193"/>
                      <a:gd name="T57" fmla="*/ 118 h 118"/>
                      <a:gd name="T58" fmla="*/ 0 w 193"/>
                      <a:gd name="T59" fmla="*/ 98 h 118"/>
                      <a:gd name="T60" fmla="*/ 0 w 193"/>
                      <a:gd name="T61" fmla="*/ 70 h 118"/>
                      <a:gd name="T62" fmla="*/ 1 w 193"/>
                      <a:gd name="T63" fmla="*/ 49 h 118"/>
                      <a:gd name="T64" fmla="*/ 6 w 193"/>
                      <a:gd name="T65" fmla="*/ 31 h 118"/>
                      <a:gd name="T66" fmla="*/ 15 w 193"/>
                      <a:gd name="T67" fmla="*/ 16 h 118"/>
                      <a:gd name="T68" fmla="*/ 26 w 193"/>
                      <a:gd name="T69" fmla="*/ 8 h 118"/>
                      <a:gd name="T70" fmla="*/ 39 w 193"/>
                      <a:gd name="T71" fmla="*/ 1 h 118"/>
                      <a:gd name="T72" fmla="*/ 55 w 193"/>
                      <a:gd name="T7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118">
                        <a:moveTo>
                          <a:pt x="57" y="24"/>
                        </a:moveTo>
                        <a:lnTo>
                          <a:pt x="41" y="28"/>
                        </a:lnTo>
                        <a:lnTo>
                          <a:pt x="28" y="37"/>
                        </a:lnTo>
                        <a:lnTo>
                          <a:pt x="21" y="52"/>
                        </a:lnTo>
                        <a:lnTo>
                          <a:pt x="19" y="70"/>
                        </a:lnTo>
                        <a:lnTo>
                          <a:pt x="19" y="80"/>
                        </a:lnTo>
                        <a:lnTo>
                          <a:pt x="19" y="88"/>
                        </a:lnTo>
                        <a:lnTo>
                          <a:pt x="21" y="93"/>
                        </a:lnTo>
                        <a:lnTo>
                          <a:pt x="96" y="93"/>
                        </a:lnTo>
                        <a:lnTo>
                          <a:pt x="96" y="88"/>
                        </a:lnTo>
                        <a:lnTo>
                          <a:pt x="98" y="80"/>
                        </a:lnTo>
                        <a:lnTo>
                          <a:pt x="98" y="73"/>
                        </a:lnTo>
                        <a:lnTo>
                          <a:pt x="95" y="52"/>
                        </a:lnTo>
                        <a:lnTo>
                          <a:pt x="87" y="37"/>
                        </a:lnTo>
                        <a:lnTo>
                          <a:pt x="75" y="28"/>
                        </a:lnTo>
                        <a:lnTo>
                          <a:pt x="57" y="24"/>
                        </a:lnTo>
                        <a:close/>
                        <a:moveTo>
                          <a:pt x="55" y="0"/>
                        </a:moveTo>
                        <a:lnTo>
                          <a:pt x="72" y="1"/>
                        </a:lnTo>
                        <a:lnTo>
                          <a:pt x="85" y="6"/>
                        </a:lnTo>
                        <a:lnTo>
                          <a:pt x="96" y="15"/>
                        </a:lnTo>
                        <a:lnTo>
                          <a:pt x="108" y="31"/>
                        </a:lnTo>
                        <a:lnTo>
                          <a:pt x="116" y="51"/>
                        </a:lnTo>
                        <a:lnTo>
                          <a:pt x="118" y="73"/>
                        </a:lnTo>
                        <a:lnTo>
                          <a:pt x="118" y="80"/>
                        </a:lnTo>
                        <a:lnTo>
                          <a:pt x="118" y="88"/>
                        </a:lnTo>
                        <a:lnTo>
                          <a:pt x="116" y="93"/>
                        </a:lnTo>
                        <a:lnTo>
                          <a:pt x="193" y="93"/>
                        </a:lnTo>
                        <a:lnTo>
                          <a:pt x="193" y="118"/>
                        </a:lnTo>
                        <a:lnTo>
                          <a:pt x="3" y="118"/>
                        </a:lnTo>
                        <a:lnTo>
                          <a:pt x="0" y="98"/>
                        </a:lnTo>
                        <a:lnTo>
                          <a:pt x="0" y="70"/>
                        </a:lnTo>
                        <a:lnTo>
                          <a:pt x="1" y="49"/>
                        </a:lnTo>
                        <a:lnTo>
                          <a:pt x="6" y="31"/>
                        </a:lnTo>
                        <a:lnTo>
                          <a:pt x="15" y="16"/>
                        </a:lnTo>
                        <a:lnTo>
                          <a:pt x="26"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18"/>
                  <p:cNvSpPr>
                    <a:spLocks noEditPoints="1"/>
                  </p:cNvSpPr>
                  <p:nvPr/>
                </p:nvSpPr>
                <p:spPr bwMode="auto">
                  <a:xfrm>
                    <a:off x="361950" y="4557713"/>
                    <a:ext cx="114300" cy="95250"/>
                  </a:xfrm>
                  <a:custGeom>
                    <a:avLst/>
                    <a:gdLst>
                      <a:gd name="T0" fmla="*/ 59 w 144"/>
                      <a:gd name="T1" fmla="*/ 23 h 121"/>
                      <a:gd name="T2" fmla="*/ 49 w 144"/>
                      <a:gd name="T3" fmla="*/ 25 h 121"/>
                      <a:gd name="T4" fmla="*/ 38 w 144"/>
                      <a:gd name="T5" fmla="*/ 28 h 121"/>
                      <a:gd name="T6" fmla="*/ 28 w 144"/>
                      <a:gd name="T7" fmla="*/ 35 h 121"/>
                      <a:gd name="T8" fmla="*/ 21 w 144"/>
                      <a:gd name="T9" fmla="*/ 44 h 121"/>
                      <a:gd name="T10" fmla="*/ 18 w 144"/>
                      <a:gd name="T11" fmla="*/ 59 h 121"/>
                      <a:gd name="T12" fmla="*/ 21 w 144"/>
                      <a:gd name="T13" fmla="*/ 72 h 121"/>
                      <a:gd name="T14" fmla="*/ 28 w 144"/>
                      <a:gd name="T15" fmla="*/ 84 h 121"/>
                      <a:gd name="T16" fmla="*/ 36 w 144"/>
                      <a:gd name="T17" fmla="*/ 90 h 121"/>
                      <a:gd name="T18" fmla="*/ 48 w 144"/>
                      <a:gd name="T19" fmla="*/ 95 h 121"/>
                      <a:gd name="T20" fmla="*/ 59 w 144"/>
                      <a:gd name="T21" fmla="*/ 97 h 121"/>
                      <a:gd name="T22" fmla="*/ 59 w 144"/>
                      <a:gd name="T23" fmla="*/ 23 h 121"/>
                      <a:gd name="T24" fmla="*/ 66 w 144"/>
                      <a:gd name="T25" fmla="*/ 0 h 121"/>
                      <a:gd name="T26" fmla="*/ 72 w 144"/>
                      <a:gd name="T27" fmla="*/ 0 h 121"/>
                      <a:gd name="T28" fmla="*/ 77 w 144"/>
                      <a:gd name="T29" fmla="*/ 0 h 121"/>
                      <a:gd name="T30" fmla="*/ 77 w 144"/>
                      <a:gd name="T31" fmla="*/ 98 h 121"/>
                      <a:gd name="T32" fmla="*/ 95 w 144"/>
                      <a:gd name="T33" fmla="*/ 95 h 121"/>
                      <a:gd name="T34" fmla="*/ 108 w 144"/>
                      <a:gd name="T35" fmla="*/ 89 h 121"/>
                      <a:gd name="T36" fmla="*/ 118 w 144"/>
                      <a:gd name="T37" fmla="*/ 77 h 121"/>
                      <a:gd name="T38" fmla="*/ 123 w 144"/>
                      <a:gd name="T39" fmla="*/ 64 h 121"/>
                      <a:gd name="T40" fmla="*/ 125 w 144"/>
                      <a:gd name="T41" fmla="*/ 51 h 121"/>
                      <a:gd name="T42" fmla="*/ 125 w 144"/>
                      <a:gd name="T43" fmla="*/ 35 h 121"/>
                      <a:gd name="T44" fmla="*/ 121 w 144"/>
                      <a:gd name="T45" fmla="*/ 21 h 121"/>
                      <a:gd name="T46" fmla="*/ 118 w 144"/>
                      <a:gd name="T47" fmla="*/ 12 h 121"/>
                      <a:gd name="T48" fmla="*/ 136 w 144"/>
                      <a:gd name="T49" fmla="*/ 7 h 121"/>
                      <a:gd name="T50" fmla="*/ 139 w 144"/>
                      <a:gd name="T51" fmla="*/ 18 h 121"/>
                      <a:gd name="T52" fmla="*/ 143 w 144"/>
                      <a:gd name="T53" fmla="*/ 35 h 121"/>
                      <a:gd name="T54" fmla="*/ 144 w 144"/>
                      <a:gd name="T55" fmla="*/ 54 h 121"/>
                      <a:gd name="T56" fmla="*/ 141 w 144"/>
                      <a:gd name="T57" fmla="*/ 77 h 121"/>
                      <a:gd name="T58" fmla="*/ 133 w 144"/>
                      <a:gd name="T59" fmla="*/ 97 h 121"/>
                      <a:gd name="T60" fmla="*/ 118 w 144"/>
                      <a:gd name="T61" fmla="*/ 110 h 121"/>
                      <a:gd name="T62" fmla="*/ 98 w 144"/>
                      <a:gd name="T63" fmla="*/ 118 h 121"/>
                      <a:gd name="T64" fmla="*/ 74 w 144"/>
                      <a:gd name="T65" fmla="*/ 121 h 121"/>
                      <a:gd name="T66" fmla="*/ 51 w 144"/>
                      <a:gd name="T67" fmla="*/ 118 h 121"/>
                      <a:gd name="T68" fmla="*/ 30 w 144"/>
                      <a:gd name="T69" fmla="*/ 110 h 121"/>
                      <a:gd name="T70" fmla="*/ 15 w 144"/>
                      <a:gd name="T71" fmla="*/ 97 h 121"/>
                      <a:gd name="T72" fmla="*/ 3 w 144"/>
                      <a:gd name="T73" fmla="*/ 79 h 121"/>
                      <a:gd name="T74" fmla="*/ 0 w 144"/>
                      <a:gd name="T75" fmla="*/ 57 h 121"/>
                      <a:gd name="T76" fmla="*/ 3 w 144"/>
                      <a:gd name="T77" fmla="*/ 36 h 121"/>
                      <a:gd name="T78" fmla="*/ 12 w 144"/>
                      <a:gd name="T79" fmla="*/ 21 h 121"/>
                      <a:gd name="T80" fmla="*/ 23 w 144"/>
                      <a:gd name="T81" fmla="*/ 12 h 121"/>
                      <a:gd name="T82" fmla="*/ 36 w 144"/>
                      <a:gd name="T83" fmla="*/ 3 h 121"/>
                      <a:gd name="T84" fmla="*/ 51 w 144"/>
                      <a:gd name="T85" fmla="*/ 0 h 121"/>
                      <a:gd name="T86" fmla="*/ 66 w 144"/>
                      <a:gd name="T8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1">
                        <a:moveTo>
                          <a:pt x="59" y="23"/>
                        </a:moveTo>
                        <a:lnTo>
                          <a:pt x="49" y="25"/>
                        </a:lnTo>
                        <a:lnTo>
                          <a:pt x="38" y="28"/>
                        </a:lnTo>
                        <a:lnTo>
                          <a:pt x="28" y="35"/>
                        </a:lnTo>
                        <a:lnTo>
                          <a:pt x="21" y="44"/>
                        </a:lnTo>
                        <a:lnTo>
                          <a:pt x="18" y="59"/>
                        </a:lnTo>
                        <a:lnTo>
                          <a:pt x="21" y="72"/>
                        </a:lnTo>
                        <a:lnTo>
                          <a:pt x="28" y="84"/>
                        </a:lnTo>
                        <a:lnTo>
                          <a:pt x="36" y="90"/>
                        </a:lnTo>
                        <a:lnTo>
                          <a:pt x="48" y="95"/>
                        </a:lnTo>
                        <a:lnTo>
                          <a:pt x="59" y="97"/>
                        </a:lnTo>
                        <a:lnTo>
                          <a:pt x="59" y="23"/>
                        </a:lnTo>
                        <a:close/>
                        <a:moveTo>
                          <a:pt x="66" y="0"/>
                        </a:moveTo>
                        <a:lnTo>
                          <a:pt x="72" y="0"/>
                        </a:lnTo>
                        <a:lnTo>
                          <a:pt x="77" y="0"/>
                        </a:lnTo>
                        <a:lnTo>
                          <a:pt x="77" y="98"/>
                        </a:lnTo>
                        <a:lnTo>
                          <a:pt x="95" y="95"/>
                        </a:lnTo>
                        <a:lnTo>
                          <a:pt x="108" y="89"/>
                        </a:lnTo>
                        <a:lnTo>
                          <a:pt x="118" y="77"/>
                        </a:lnTo>
                        <a:lnTo>
                          <a:pt x="123" y="64"/>
                        </a:lnTo>
                        <a:lnTo>
                          <a:pt x="125" y="51"/>
                        </a:lnTo>
                        <a:lnTo>
                          <a:pt x="125" y="35"/>
                        </a:lnTo>
                        <a:lnTo>
                          <a:pt x="121" y="21"/>
                        </a:lnTo>
                        <a:lnTo>
                          <a:pt x="118" y="12"/>
                        </a:lnTo>
                        <a:lnTo>
                          <a:pt x="136" y="7"/>
                        </a:lnTo>
                        <a:lnTo>
                          <a:pt x="139" y="18"/>
                        </a:lnTo>
                        <a:lnTo>
                          <a:pt x="143" y="35"/>
                        </a:lnTo>
                        <a:lnTo>
                          <a:pt x="144" y="54"/>
                        </a:lnTo>
                        <a:lnTo>
                          <a:pt x="141" y="77"/>
                        </a:lnTo>
                        <a:lnTo>
                          <a:pt x="133" y="97"/>
                        </a:lnTo>
                        <a:lnTo>
                          <a:pt x="118" y="110"/>
                        </a:lnTo>
                        <a:lnTo>
                          <a:pt x="98" y="118"/>
                        </a:lnTo>
                        <a:lnTo>
                          <a:pt x="74" y="121"/>
                        </a:lnTo>
                        <a:lnTo>
                          <a:pt x="51" y="118"/>
                        </a:lnTo>
                        <a:lnTo>
                          <a:pt x="30" y="110"/>
                        </a:lnTo>
                        <a:lnTo>
                          <a:pt x="15" y="97"/>
                        </a:lnTo>
                        <a:lnTo>
                          <a:pt x="3" y="79"/>
                        </a:lnTo>
                        <a:lnTo>
                          <a:pt x="0" y="57"/>
                        </a:lnTo>
                        <a:lnTo>
                          <a:pt x="3" y="36"/>
                        </a:lnTo>
                        <a:lnTo>
                          <a:pt x="12" y="21"/>
                        </a:lnTo>
                        <a:lnTo>
                          <a:pt x="23" y="12"/>
                        </a:lnTo>
                        <a:lnTo>
                          <a:pt x="36" y="3"/>
                        </a:lnTo>
                        <a:lnTo>
                          <a:pt x="51" y="0"/>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19"/>
                  <p:cNvSpPr>
                    <a:spLocks/>
                  </p:cNvSpPr>
                  <p:nvPr/>
                </p:nvSpPr>
                <p:spPr bwMode="auto">
                  <a:xfrm>
                    <a:off x="361950" y="4464050"/>
                    <a:ext cx="111125" cy="57150"/>
                  </a:xfrm>
                  <a:custGeom>
                    <a:avLst/>
                    <a:gdLst>
                      <a:gd name="T0" fmla="*/ 0 w 141"/>
                      <a:gd name="T1" fmla="*/ 0 h 70"/>
                      <a:gd name="T2" fmla="*/ 25 w 141"/>
                      <a:gd name="T3" fmla="*/ 0 h 70"/>
                      <a:gd name="T4" fmla="*/ 25 w 141"/>
                      <a:gd name="T5" fmla="*/ 5 h 70"/>
                      <a:gd name="T6" fmla="*/ 23 w 141"/>
                      <a:gd name="T7" fmla="*/ 10 h 70"/>
                      <a:gd name="T8" fmla="*/ 28 w 141"/>
                      <a:gd name="T9" fmla="*/ 24 h 70"/>
                      <a:gd name="T10" fmla="*/ 40 w 141"/>
                      <a:gd name="T11" fmla="*/ 36 h 70"/>
                      <a:gd name="T12" fmla="*/ 56 w 141"/>
                      <a:gd name="T13" fmla="*/ 42 h 70"/>
                      <a:gd name="T14" fmla="*/ 62 w 141"/>
                      <a:gd name="T15" fmla="*/ 44 h 70"/>
                      <a:gd name="T16" fmla="*/ 67 w 141"/>
                      <a:gd name="T17" fmla="*/ 44 h 70"/>
                      <a:gd name="T18" fmla="*/ 141 w 141"/>
                      <a:gd name="T19" fmla="*/ 44 h 70"/>
                      <a:gd name="T20" fmla="*/ 141 w 141"/>
                      <a:gd name="T21" fmla="*/ 69 h 70"/>
                      <a:gd name="T22" fmla="*/ 46 w 141"/>
                      <a:gd name="T23" fmla="*/ 69 h 70"/>
                      <a:gd name="T24" fmla="*/ 23 w 141"/>
                      <a:gd name="T25" fmla="*/ 69 h 70"/>
                      <a:gd name="T26" fmla="*/ 3 w 141"/>
                      <a:gd name="T27" fmla="*/ 70 h 70"/>
                      <a:gd name="T28" fmla="*/ 3 w 141"/>
                      <a:gd name="T29" fmla="*/ 47 h 70"/>
                      <a:gd name="T30" fmla="*/ 31 w 141"/>
                      <a:gd name="T31" fmla="*/ 47 h 70"/>
                      <a:gd name="T32" fmla="*/ 31 w 141"/>
                      <a:gd name="T33" fmla="*/ 46 h 70"/>
                      <a:gd name="T34" fmla="*/ 15 w 141"/>
                      <a:gd name="T35" fmla="*/ 38 h 70"/>
                      <a:gd name="T36" fmla="*/ 3 w 141"/>
                      <a:gd name="T37" fmla="*/ 23 h 70"/>
                      <a:gd name="T38" fmla="*/ 0 w 141"/>
                      <a:gd name="T39" fmla="*/ 8 h 70"/>
                      <a:gd name="T40" fmla="*/ 0 w 141"/>
                      <a:gd name="T41" fmla="*/ 3 h 70"/>
                      <a:gd name="T42" fmla="*/ 0 w 141"/>
                      <a:gd name="T4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0">
                        <a:moveTo>
                          <a:pt x="0" y="0"/>
                        </a:moveTo>
                        <a:lnTo>
                          <a:pt x="25" y="0"/>
                        </a:lnTo>
                        <a:lnTo>
                          <a:pt x="25" y="5"/>
                        </a:lnTo>
                        <a:lnTo>
                          <a:pt x="23" y="10"/>
                        </a:lnTo>
                        <a:lnTo>
                          <a:pt x="28" y="24"/>
                        </a:lnTo>
                        <a:lnTo>
                          <a:pt x="40" y="36"/>
                        </a:lnTo>
                        <a:lnTo>
                          <a:pt x="56" y="42"/>
                        </a:lnTo>
                        <a:lnTo>
                          <a:pt x="62" y="44"/>
                        </a:lnTo>
                        <a:lnTo>
                          <a:pt x="67" y="44"/>
                        </a:lnTo>
                        <a:lnTo>
                          <a:pt x="141" y="44"/>
                        </a:lnTo>
                        <a:lnTo>
                          <a:pt x="141" y="69"/>
                        </a:lnTo>
                        <a:lnTo>
                          <a:pt x="46" y="69"/>
                        </a:lnTo>
                        <a:lnTo>
                          <a:pt x="23" y="69"/>
                        </a:lnTo>
                        <a:lnTo>
                          <a:pt x="3" y="70"/>
                        </a:lnTo>
                        <a:lnTo>
                          <a:pt x="3" y="47"/>
                        </a:lnTo>
                        <a:lnTo>
                          <a:pt x="31" y="47"/>
                        </a:lnTo>
                        <a:lnTo>
                          <a:pt x="31" y="46"/>
                        </a:lnTo>
                        <a:lnTo>
                          <a:pt x="15" y="38"/>
                        </a:lnTo>
                        <a:lnTo>
                          <a:pt x="3" y="23"/>
                        </a:lnTo>
                        <a:lnTo>
                          <a:pt x="0" y="8"/>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20"/>
                  <p:cNvSpPr>
                    <a:spLocks/>
                  </p:cNvSpPr>
                  <p:nvPr/>
                </p:nvSpPr>
                <p:spPr bwMode="auto">
                  <a:xfrm>
                    <a:off x="338138" y="4381500"/>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4 h 82"/>
                      <a:gd name="T10" fmla="*/ 152 w 175"/>
                      <a:gd name="T11" fmla="*/ 30 h 82"/>
                      <a:gd name="T12" fmla="*/ 156 w 175"/>
                      <a:gd name="T13" fmla="*/ 18 h 82"/>
                      <a:gd name="T14" fmla="*/ 154 w 175"/>
                      <a:gd name="T15" fmla="*/ 12 h 82"/>
                      <a:gd name="T16" fmla="*/ 154 w 175"/>
                      <a:gd name="T17" fmla="*/ 7 h 82"/>
                      <a:gd name="T18" fmla="*/ 152 w 175"/>
                      <a:gd name="T19" fmla="*/ 3 h 82"/>
                      <a:gd name="T20" fmla="*/ 172 w 175"/>
                      <a:gd name="T21" fmla="*/ 2 h 82"/>
                      <a:gd name="T22" fmla="*/ 174 w 175"/>
                      <a:gd name="T23" fmla="*/ 8 h 82"/>
                      <a:gd name="T24" fmla="*/ 175 w 175"/>
                      <a:gd name="T25" fmla="*/ 15 h 82"/>
                      <a:gd name="T26" fmla="*/ 175 w 175"/>
                      <a:gd name="T27" fmla="*/ 25 h 82"/>
                      <a:gd name="T28" fmla="*/ 174 w 175"/>
                      <a:gd name="T29" fmla="*/ 39 h 82"/>
                      <a:gd name="T30" fmla="*/ 165 w 175"/>
                      <a:gd name="T31" fmla="*/ 51 h 82"/>
                      <a:gd name="T32" fmla="*/ 151 w 175"/>
                      <a:gd name="T33" fmla="*/ 59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4"/>
                        </a:lnTo>
                        <a:lnTo>
                          <a:pt x="152" y="30"/>
                        </a:lnTo>
                        <a:lnTo>
                          <a:pt x="156" y="18"/>
                        </a:lnTo>
                        <a:lnTo>
                          <a:pt x="154" y="12"/>
                        </a:lnTo>
                        <a:lnTo>
                          <a:pt x="154" y="7"/>
                        </a:lnTo>
                        <a:lnTo>
                          <a:pt x="152" y="3"/>
                        </a:lnTo>
                        <a:lnTo>
                          <a:pt x="172" y="2"/>
                        </a:lnTo>
                        <a:lnTo>
                          <a:pt x="174" y="8"/>
                        </a:lnTo>
                        <a:lnTo>
                          <a:pt x="175" y="15"/>
                        </a:lnTo>
                        <a:lnTo>
                          <a:pt x="175" y="25"/>
                        </a:lnTo>
                        <a:lnTo>
                          <a:pt x="174" y="39"/>
                        </a:lnTo>
                        <a:lnTo>
                          <a:pt x="165" y="51"/>
                        </a:lnTo>
                        <a:lnTo>
                          <a:pt x="151" y="59"/>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21"/>
                  <p:cNvSpPr>
                    <a:spLocks/>
                  </p:cNvSpPr>
                  <p:nvPr/>
                </p:nvSpPr>
                <p:spPr bwMode="auto">
                  <a:xfrm>
                    <a:off x="365125" y="4278313"/>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29 h 118"/>
                      <a:gd name="T10" fmla="*/ 133 w 141"/>
                      <a:gd name="T11" fmla="*/ 39 h 118"/>
                      <a:gd name="T12" fmla="*/ 140 w 141"/>
                      <a:gd name="T13" fmla="*/ 52 h 118"/>
                      <a:gd name="T14" fmla="*/ 141 w 141"/>
                      <a:gd name="T15" fmla="*/ 69 h 118"/>
                      <a:gd name="T16" fmla="*/ 141 w 141"/>
                      <a:gd name="T17" fmla="*/ 80 h 118"/>
                      <a:gd name="T18" fmla="*/ 136 w 141"/>
                      <a:gd name="T19" fmla="*/ 91 h 118"/>
                      <a:gd name="T20" fmla="*/ 130 w 141"/>
                      <a:gd name="T21" fmla="*/ 101 h 118"/>
                      <a:gd name="T22" fmla="*/ 118 w 141"/>
                      <a:gd name="T23" fmla="*/ 109 h 118"/>
                      <a:gd name="T24" fmla="*/ 102 w 141"/>
                      <a:gd name="T25" fmla="*/ 114 h 118"/>
                      <a:gd name="T26" fmla="*/ 81 w 141"/>
                      <a:gd name="T27" fmla="*/ 118 h 118"/>
                      <a:gd name="T28" fmla="*/ 0 w 141"/>
                      <a:gd name="T29" fmla="*/ 118 h 118"/>
                      <a:gd name="T30" fmla="*/ 0 w 141"/>
                      <a:gd name="T31" fmla="*/ 91 h 118"/>
                      <a:gd name="T32" fmla="*/ 76 w 141"/>
                      <a:gd name="T33" fmla="*/ 91 h 118"/>
                      <a:gd name="T34" fmla="*/ 94 w 141"/>
                      <a:gd name="T35" fmla="*/ 90 h 118"/>
                      <a:gd name="T36" fmla="*/ 109 w 141"/>
                      <a:gd name="T37" fmla="*/ 85 h 118"/>
                      <a:gd name="T38" fmla="*/ 118 w 141"/>
                      <a:gd name="T39" fmla="*/ 75 h 118"/>
                      <a:gd name="T40" fmla="*/ 122 w 141"/>
                      <a:gd name="T41" fmla="*/ 60 h 118"/>
                      <a:gd name="T42" fmla="*/ 117 w 141"/>
                      <a:gd name="T43" fmla="*/ 46 h 118"/>
                      <a:gd name="T44" fmla="*/ 109 w 141"/>
                      <a:gd name="T45" fmla="*/ 34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29"/>
                        </a:lnTo>
                        <a:lnTo>
                          <a:pt x="133" y="39"/>
                        </a:lnTo>
                        <a:lnTo>
                          <a:pt x="140" y="52"/>
                        </a:lnTo>
                        <a:lnTo>
                          <a:pt x="141" y="69"/>
                        </a:lnTo>
                        <a:lnTo>
                          <a:pt x="141" y="80"/>
                        </a:lnTo>
                        <a:lnTo>
                          <a:pt x="136" y="91"/>
                        </a:lnTo>
                        <a:lnTo>
                          <a:pt x="130" y="101"/>
                        </a:lnTo>
                        <a:lnTo>
                          <a:pt x="118" y="109"/>
                        </a:lnTo>
                        <a:lnTo>
                          <a:pt x="102" y="114"/>
                        </a:lnTo>
                        <a:lnTo>
                          <a:pt x="81" y="118"/>
                        </a:lnTo>
                        <a:lnTo>
                          <a:pt x="0" y="118"/>
                        </a:lnTo>
                        <a:lnTo>
                          <a:pt x="0" y="91"/>
                        </a:lnTo>
                        <a:lnTo>
                          <a:pt x="76" y="91"/>
                        </a:lnTo>
                        <a:lnTo>
                          <a:pt x="94" y="90"/>
                        </a:lnTo>
                        <a:lnTo>
                          <a:pt x="109" y="85"/>
                        </a:lnTo>
                        <a:lnTo>
                          <a:pt x="118" y="75"/>
                        </a:lnTo>
                        <a:lnTo>
                          <a:pt x="122" y="60"/>
                        </a:lnTo>
                        <a:lnTo>
                          <a:pt x="117" y="46"/>
                        </a:lnTo>
                        <a:lnTo>
                          <a:pt x="109" y="34"/>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22"/>
                  <p:cNvSpPr>
                    <a:spLocks/>
                  </p:cNvSpPr>
                  <p:nvPr/>
                </p:nvSpPr>
                <p:spPr bwMode="auto">
                  <a:xfrm>
                    <a:off x="361950" y="4191000"/>
                    <a:ext cx="111125" cy="55562"/>
                  </a:xfrm>
                  <a:custGeom>
                    <a:avLst/>
                    <a:gdLst>
                      <a:gd name="T0" fmla="*/ 0 w 141"/>
                      <a:gd name="T1" fmla="*/ 0 h 71"/>
                      <a:gd name="T2" fmla="*/ 25 w 141"/>
                      <a:gd name="T3" fmla="*/ 0 h 71"/>
                      <a:gd name="T4" fmla="*/ 25 w 141"/>
                      <a:gd name="T5" fmla="*/ 4 h 71"/>
                      <a:gd name="T6" fmla="*/ 23 w 141"/>
                      <a:gd name="T7" fmla="*/ 9 h 71"/>
                      <a:gd name="T8" fmla="*/ 28 w 141"/>
                      <a:gd name="T9" fmla="*/ 25 h 71"/>
                      <a:gd name="T10" fmla="*/ 40 w 141"/>
                      <a:gd name="T11" fmla="*/ 36 h 71"/>
                      <a:gd name="T12" fmla="*/ 56 w 141"/>
                      <a:gd name="T13" fmla="*/ 43 h 71"/>
                      <a:gd name="T14" fmla="*/ 62 w 141"/>
                      <a:gd name="T15" fmla="*/ 43 h 71"/>
                      <a:gd name="T16" fmla="*/ 67 w 141"/>
                      <a:gd name="T17" fmla="*/ 43 h 71"/>
                      <a:gd name="T18" fmla="*/ 141 w 141"/>
                      <a:gd name="T19" fmla="*/ 43 h 71"/>
                      <a:gd name="T20" fmla="*/ 141 w 141"/>
                      <a:gd name="T21" fmla="*/ 69 h 71"/>
                      <a:gd name="T22" fmla="*/ 46 w 141"/>
                      <a:gd name="T23" fmla="*/ 69 h 71"/>
                      <a:gd name="T24" fmla="*/ 23 w 141"/>
                      <a:gd name="T25" fmla="*/ 69 h 71"/>
                      <a:gd name="T26" fmla="*/ 3 w 141"/>
                      <a:gd name="T27" fmla="*/ 71 h 71"/>
                      <a:gd name="T28" fmla="*/ 3 w 141"/>
                      <a:gd name="T29" fmla="*/ 48 h 71"/>
                      <a:gd name="T30" fmla="*/ 31 w 141"/>
                      <a:gd name="T31" fmla="*/ 46 h 71"/>
                      <a:gd name="T32" fmla="*/ 31 w 141"/>
                      <a:gd name="T33" fmla="*/ 46 h 71"/>
                      <a:gd name="T34" fmla="*/ 15 w 141"/>
                      <a:gd name="T35" fmla="*/ 36 h 71"/>
                      <a:gd name="T36" fmla="*/ 3 w 141"/>
                      <a:gd name="T37" fmla="*/ 23 h 71"/>
                      <a:gd name="T38" fmla="*/ 0 w 141"/>
                      <a:gd name="T39" fmla="*/ 7 h 71"/>
                      <a:gd name="T40" fmla="*/ 0 w 141"/>
                      <a:gd name="T41" fmla="*/ 4 h 71"/>
                      <a:gd name="T42" fmla="*/ 0 w 141"/>
                      <a:gd name="T4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1">
                        <a:moveTo>
                          <a:pt x="0" y="0"/>
                        </a:moveTo>
                        <a:lnTo>
                          <a:pt x="25" y="0"/>
                        </a:lnTo>
                        <a:lnTo>
                          <a:pt x="25" y="4"/>
                        </a:lnTo>
                        <a:lnTo>
                          <a:pt x="23" y="9"/>
                        </a:lnTo>
                        <a:lnTo>
                          <a:pt x="28" y="25"/>
                        </a:lnTo>
                        <a:lnTo>
                          <a:pt x="40" y="36"/>
                        </a:lnTo>
                        <a:lnTo>
                          <a:pt x="56" y="43"/>
                        </a:lnTo>
                        <a:lnTo>
                          <a:pt x="62" y="43"/>
                        </a:lnTo>
                        <a:lnTo>
                          <a:pt x="67" y="43"/>
                        </a:lnTo>
                        <a:lnTo>
                          <a:pt x="141" y="43"/>
                        </a:lnTo>
                        <a:lnTo>
                          <a:pt x="141" y="69"/>
                        </a:lnTo>
                        <a:lnTo>
                          <a:pt x="46" y="69"/>
                        </a:lnTo>
                        <a:lnTo>
                          <a:pt x="23" y="69"/>
                        </a:lnTo>
                        <a:lnTo>
                          <a:pt x="3" y="71"/>
                        </a:lnTo>
                        <a:lnTo>
                          <a:pt x="3" y="48"/>
                        </a:lnTo>
                        <a:lnTo>
                          <a:pt x="31" y="46"/>
                        </a:lnTo>
                        <a:lnTo>
                          <a:pt x="31" y="46"/>
                        </a:lnTo>
                        <a:lnTo>
                          <a:pt x="15" y="36"/>
                        </a:lnTo>
                        <a:lnTo>
                          <a:pt x="3" y="23"/>
                        </a:lnTo>
                        <a:lnTo>
                          <a:pt x="0" y="7"/>
                        </a:lnTo>
                        <a:lnTo>
                          <a:pt x="0" y="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23"/>
                  <p:cNvSpPr>
                    <a:spLocks noEditPoints="1"/>
                  </p:cNvSpPr>
                  <p:nvPr/>
                </p:nvSpPr>
                <p:spPr bwMode="auto">
                  <a:xfrm>
                    <a:off x="312738" y="4064000"/>
                    <a:ext cx="163512" cy="106362"/>
                  </a:xfrm>
                  <a:custGeom>
                    <a:avLst/>
                    <a:gdLst>
                      <a:gd name="T0" fmla="*/ 134 w 206"/>
                      <a:gd name="T1" fmla="*/ 26 h 132"/>
                      <a:gd name="T2" fmla="*/ 118 w 206"/>
                      <a:gd name="T3" fmla="*/ 27 h 132"/>
                      <a:gd name="T4" fmla="*/ 103 w 206"/>
                      <a:gd name="T5" fmla="*/ 32 h 132"/>
                      <a:gd name="T6" fmla="*/ 92 w 206"/>
                      <a:gd name="T7" fmla="*/ 41 h 132"/>
                      <a:gd name="T8" fmla="*/ 85 w 206"/>
                      <a:gd name="T9" fmla="*/ 52 h 132"/>
                      <a:gd name="T10" fmla="*/ 82 w 206"/>
                      <a:gd name="T11" fmla="*/ 67 h 132"/>
                      <a:gd name="T12" fmla="*/ 85 w 206"/>
                      <a:gd name="T13" fmla="*/ 83 h 132"/>
                      <a:gd name="T14" fmla="*/ 97 w 206"/>
                      <a:gd name="T15" fmla="*/ 96 h 132"/>
                      <a:gd name="T16" fmla="*/ 113 w 206"/>
                      <a:gd name="T17" fmla="*/ 106 h 132"/>
                      <a:gd name="T18" fmla="*/ 118 w 206"/>
                      <a:gd name="T19" fmla="*/ 106 h 132"/>
                      <a:gd name="T20" fmla="*/ 123 w 206"/>
                      <a:gd name="T21" fmla="*/ 106 h 132"/>
                      <a:gd name="T22" fmla="*/ 147 w 206"/>
                      <a:gd name="T23" fmla="*/ 106 h 132"/>
                      <a:gd name="T24" fmla="*/ 152 w 206"/>
                      <a:gd name="T25" fmla="*/ 106 h 132"/>
                      <a:gd name="T26" fmla="*/ 157 w 206"/>
                      <a:gd name="T27" fmla="*/ 106 h 132"/>
                      <a:gd name="T28" fmla="*/ 172 w 206"/>
                      <a:gd name="T29" fmla="*/ 98 h 132"/>
                      <a:gd name="T30" fmla="*/ 183 w 206"/>
                      <a:gd name="T31" fmla="*/ 85 h 132"/>
                      <a:gd name="T32" fmla="*/ 187 w 206"/>
                      <a:gd name="T33" fmla="*/ 68 h 132"/>
                      <a:gd name="T34" fmla="*/ 183 w 206"/>
                      <a:gd name="T35" fmla="*/ 50 h 132"/>
                      <a:gd name="T36" fmla="*/ 172 w 206"/>
                      <a:gd name="T37" fmla="*/ 37 h 132"/>
                      <a:gd name="T38" fmla="*/ 156 w 206"/>
                      <a:gd name="T39" fmla="*/ 29 h 132"/>
                      <a:gd name="T40" fmla="*/ 134 w 206"/>
                      <a:gd name="T41" fmla="*/ 26 h 132"/>
                      <a:gd name="T42" fmla="*/ 133 w 206"/>
                      <a:gd name="T43" fmla="*/ 0 h 132"/>
                      <a:gd name="T44" fmla="*/ 156 w 206"/>
                      <a:gd name="T45" fmla="*/ 3 h 132"/>
                      <a:gd name="T46" fmla="*/ 174 w 206"/>
                      <a:gd name="T47" fmla="*/ 9 h 132"/>
                      <a:gd name="T48" fmla="*/ 188 w 206"/>
                      <a:gd name="T49" fmla="*/ 19 h 132"/>
                      <a:gd name="T50" fmla="*/ 198 w 206"/>
                      <a:gd name="T51" fmla="*/ 32 h 132"/>
                      <a:gd name="T52" fmla="*/ 205 w 206"/>
                      <a:gd name="T53" fmla="*/ 47 h 132"/>
                      <a:gd name="T54" fmla="*/ 206 w 206"/>
                      <a:gd name="T55" fmla="*/ 63 h 132"/>
                      <a:gd name="T56" fmla="*/ 205 w 206"/>
                      <a:gd name="T57" fmla="*/ 81 h 132"/>
                      <a:gd name="T58" fmla="*/ 196 w 206"/>
                      <a:gd name="T59" fmla="*/ 96 h 132"/>
                      <a:gd name="T60" fmla="*/ 182 w 206"/>
                      <a:gd name="T61" fmla="*/ 109 h 132"/>
                      <a:gd name="T62" fmla="*/ 182 w 206"/>
                      <a:gd name="T63" fmla="*/ 109 h 132"/>
                      <a:gd name="T64" fmla="*/ 203 w 206"/>
                      <a:gd name="T65" fmla="*/ 111 h 132"/>
                      <a:gd name="T66" fmla="*/ 203 w 206"/>
                      <a:gd name="T67" fmla="*/ 132 h 132"/>
                      <a:gd name="T68" fmla="*/ 187 w 206"/>
                      <a:gd name="T69" fmla="*/ 132 h 132"/>
                      <a:gd name="T70" fmla="*/ 167 w 206"/>
                      <a:gd name="T71" fmla="*/ 132 h 132"/>
                      <a:gd name="T72" fmla="*/ 0 w 206"/>
                      <a:gd name="T73" fmla="*/ 132 h 132"/>
                      <a:gd name="T74" fmla="*/ 0 w 206"/>
                      <a:gd name="T75" fmla="*/ 106 h 132"/>
                      <a:gd name="T76" fmla="*/ 87 w 206"/>
                      <a:gd name="T77" fmla="*/ 106 h 132"/>
                      <a:gd name="T78" fmla="*/ 87 w 206"/>
                      <a:gd name="T79" fmla="*/ 106 h 132"/>
                      <a:gd name="T80" fmla="*/ 74 w 206"/>
                      <a:gd name="T81" fmla="*/ 95 h 132"/>
                      <a:gd name="T82" fmla="*/ 65 w 206"/>
                      <a:gd name="T83" fmla="*/ 80 h 132"/>
                      <a:gd name="T84" fmla="*/ 62 w 206"/>
                      <a:gd name="T85" fmla="*/ 59 h 132"/>
                      <a:gd name="T86" fmla="*/ 65 w 206"/>
                      <a:gd name="T87" fmla="*/ 39 h 132"/>
                      <a:gd name="T88" fmla="*/ 75 w 206"/>
                      <a:gd name="T89" fmla="*/ 24 h 132"/>
                      <a:gd name="T90" fmla="*/ 90 w 206"/>
                      <a:gd name="T91" fmla="*/ 11 h 132"/>
                      <a:gd name="T92" fmla="*/ 110 w 206"/>
                      <a:gd name="T93" fmla="*/ 3 h 132"/>
                      <a:gd name="T94" fmla="*/ 133 w 206"/>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 h="132">
                        <a:moveTo>
                          <a:pt x="134" y="26"/>
                        </a:moveTo>
                        <a:lnTo>
                          <a:pt x="118" y="27"/>
                        </a:lnTo>
                        <a:lnTo>
                          <a:pt x="103" y="32"/>
                        </a:lnTo>
                        <a:lnTo>
                          <a:pt x="92" y="41"/>
                        </a:lnTo>
                        <a:lnTo>
                          <a:pt x="85" y="52"/>
                        </a:lnTo>
                        <a:lnTo>
                          <a:pt x="82" y="67"/>
                        </a:lnTo>
                        <a:lnTo>
                          <a:pt x="85" y="83"/>
                        </a:lnTo>
                        <a:lnTo>
                          <a:pt x="97" y="96"/>
                        </a:lnTo>
                        <a:lnTo>
                          <a:pt x="113" y="106"/>
                        </a:lnTo>
                        <a:lnTo>
                          <a:pt x="118" y="106"/>
                        </a:lnTo>
                        <a:lnTo>
                          <a:pt x="123" y="106"/>
                        </a:lnTo>
                        <a:lnTo>
                          <a:pt x="147" y="106"/>
                        </a:lnTo>
                        <a:lnTo>
                          <a:pt x="152" y="106"/>
                        </a:lnTo>
                        <a:lnTo>
                          <a:pt x="157" y="106"/>
                        </a:lnTo>
                        <a:lnTo>
                          <a:pt x="172" y="98"/>
                        </a:lnTo>
                        <a:lnTo>
                          <a:pt x="183" y="85"/>
                        </a:lnTo>
                        <a:lnTo>
                          <a:pt x="187" y="68"/>
                        </a:lnTo>
                        <a:lnTo>
                          <a:pt x="183" y="50"/>
                        </a:lnTo>
                        <a:lnTo>
                          <a:pt x="172" y="37"/>
                        </a:lnTo>
                        <a:lnTo>
                          <a:pt x="156" y="29"/>
                        </a:lnTo>
                        <a:lnTo>
                          <a:pt x="134" y="26"/>
                        </a:lnTo>
                        <a:close/>
                        <a:moveTo>
                          <a:pt x="133" y="0"/>
                        </a:moveTo>
                        <a:lnTo>
                          <a:pt x="156" y="3"/>
                        </a:lnTo>
                        <a:lnTo>
                          <a:pt x="174" y="9"/>
                        </a:lnTo>
                        <a:lnTo>
                          <a:pt x="188" y="19"/>
                        </a:lnTo>
                        <a:lnTo>
                          <a:pt x="198" y="32"/>
                        </a:lnTo>
                        <a:lnTo>
                          <a:pt x="205" y="47"/>
                        </a:lnTo>
                        <a:lnTo>
                          <a:pt x="206" y="63"/>
                        </a:lnTo>
                        <a:lnTo>
                          <a:pt x="205" y="81"/>
                        </a:lnTo>
                        <a:lnTo>
                          <a:pt x="196" y="96"/>
                        </a:lnTo>
                        <a:lnTo>
                          <a:pt x="182" y="109"/>
                        </a:lnTo>
                        <a:lnTo>
                          <a:pt x="182" y="109"/>
                        </a:lnTo>
                        <a:lnTo>
                          <a:pt x="203" y="111"/>
                        </a:lnTo>
                        <a:lnTo>
                          <a:pt x="203" y="132"/>
                        </a:lnTo>
                        <a:lnTo>
                          <a:pt x="187" y="132"/>
                        </a:lnTo>
                        <a:lnTo>
                          <a:pt x="167" y="132"/>
                        </a:lnTo>
                        <a:lnTo>
                          <a:pt x="0" y="132"/>
                        </a:lnTo>
                        <a:lnTo>
                          <a:pt x="0" y="106"/>
                        </a:lnTo>
                        <a:lnTo>
                          <a:pt x="87" y="106"/>
                        </a:lnTo>
                        <a:lnTo>
                          <a:pt x="87" y="106"/>
                        </a:lnTo>
                        <a:lnTo>
                          <a:pt x="74" y="95"/>
                        </a:lnTo>
                        <a:lnTo>
                          <a:pt x="65" y="80"/>
                        </a:lnTo>
                        <a:lnTo>
                          <a:pt x="62" y="59"/>
                        </a:lnTo>
                        <a:lnTo>
                          <a:pt x="65" y="39"/>
                        </a:lnTo>
                        <a:lnTo>
                          <a:pt x="75" y="24"/>
                        </a:lnTo>
                        <a:lnTo>
                          <a:pt x="90" y="11"/>
                        </a:lnTo>
                        <a:lnTo>
                          <a:pt x="110" y="3"/>
                        </a:lnTo>
                        <a:lnTo>
                          <a:pt x="13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24"/>
                  <p:cNvSpPr>
                    <a:spLocks noEditPoints="1"/>
                  </p:cNvSpPr>
                  <p:nvPr/>
                </p:nvSpPr>
                <p:spPr bwMode="auto">
                  <a:xfrm>
                    <a:off x="361950" y="3963988"/>
                    <a:ext cx="114300" cy="87312"/>
                  </a:xfrm>
                  <a:custGeom>
                    <a:avLst/>
                    <a:gdLst>
                      <a:gd name="T0" fmla="*/ 71 w 144"/>
                      <a:gd name="T1" fmla="*/ 26 h 109"/>
                      <a:gd name="T2" fmla="*/ 71 w 144"/>
                      <a:gd name="T3" fmla="*/ 42 h 109"/>
                      <a:gd name="T4" fmla="*/ 74 w 144"/>
                      <a:gd name="T5" fmla="*/ 58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0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2 h 109"/>
                      <a:gd name="T42" fmla="*/ 125 w 144"/>
                      <a:gd name="T43" fmla="*/ 24 h 109"/>
                      <a:gd name="T44" fmla="*/ 125 w 144"/>
                      <a:gd name="T45" fmla="*/ 24 h 109"/>
                      <a:gd name="T46" fmla="*/ 134 w 144"/>
                      <a:gd name="T47" fmla="*/ 34 h 109"/>
                      <a:gd name="T48" fmla="*/ 141 w 144"/>
                      <a:gd name="T49" fmla="*/ 49 h 109"/>
                      <a:gd name="T50" fmla="*/ 144 w 144"/>
                      <a:gd name="T51" fmla="*/ 67 h 109"/>
                      <a:gd name="T52" fmla="*/ 141 w 144"/>
                      <a:gd name="T53" fmla="*/ 86 h 109"/>
                      <a:gd name="T54" fmla="*/ 133 w 144"/>
                      <a:gd name="T55" fmla="*/ 99 h 109"/>
                      <a:gd name="T56" fmla="*/ 120 w 144"/>
                      <a:gd name="T57" fmla="*/ 106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7 h 109"/>
                      <a:gd name="T82" fmla="*/ 21 w 144"/>
                      <a:gd name="T83" fmla="*/ 76 h 109"/>
                      <a:gd name="T84" fmla="*/ 30 w 144"/>
                      <a:gd name="T85" fmla="*/ 94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1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8"/>
                        </a:lnTo>
                        <a:lnTo>
                          <a:pt x="79" y="72"/>
                        </a:lnTo>
                        <a:lnTo>
                          <a:pt x="89" y="81"/>
                        </a:lnTo>
                        <a:lnTo>
                          <a:pt x="102" y="85"/>
                        </a:lnTo>
                        <a:lnTo>
                          <a:pt x="108" y="83"/>
                        </a:lnTo>
                        <a:lnTo>
                          <a:pt x="115" y="81"/>
                        </a:lnTo>
                        <a:lnTo>
                          <a:pt x="118" y="80"/>
                        </a:lnTo>
                        <a:lnTo>
                          <a:pt x="121" y="75"/>
                        </a:lnTo>
                        <a:lnTo>
                          <a:pt x="125" y="72"/>
                        </a:lnTo>
                        <a:lnTo>
                          <a:pt x="126" y="67"/>
                        </a:lnTo>
                        <a:lnTo>
                          <a:pt x="126" y="60"/>
                        </a:lnTo>
                        <a:lnTo>
                          <a:pt x="123" y="45"/>
                        </a:lnTo>
                        <a:lnTo>
                          <a:pt x="115" y="34"/>
                        </a:lnTo>
                        <a:lnTo>
                          <a:pt x="103" y="27"/>
                        </a:lnTo>
                        <a:lnTo>
                          <a:pt x="98" y="26"/>
                        </a:lnTo>
                        <a:lnTo>
                          <a:pt x="95" y="26"/>
                        </a:lnTo>
                        <a:lnTo>
                          <a:pt x="71" y="26"/>
                        </a:lnTo>
                        <a:close/>
                        <a:moveTo>
                          <a:pt x="141" y="0"/>
                        </a:moveTo>
                        <a:lnTo>
                          <a:pt x="141" y="22"/>
                        </a:lnTo>
                        <a:lnTo>
                          <a:pt x="125" y="24"/>
                        </a:lnTo>
                        <a:lnTo>
                          <a:pt x="125" y="24"/>
                        </a:lnTo>
                        <a:lnTo>
                          <a:pt x="134" y="34"/>
                        </a:lnTo>
                        <a:lnTo>
                          <a:pt x="141" y="49"/>
                        </a:lnTo>
                        <a:lnTo>
                          <a:pt x="144" y="67"/>
                        </a:lnTo>
                        <a:lnTo>
                          <a:pt x="141" y="86"/>
                        </a:lnTo>
                        <a:lnTo>
                          <a:pt x="133" y="99"/>
                        </a:lnTo>
                        <a:lnTo>
                          <a:pt x="120" y="106"/>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7"/>
                        </a:lnTo>
                        <a:lnTo>
                          <a:pt x="21" y="76"/>
                        </a:lnTo>
                        <a:lnTo>
                          <a:pt x="30" y="94"/>
                        </a:lnTo>
                        <a:lnTo>
                          <a:pt x="12" y="99"/>
                        </a:lnTo>
                        <a:lnTo>
                          <a:pt x="3" y="80"/>
                        </a:lnTo>
                        <a:lnTo>
                          <a:pt x="0" y="54"/>
                        </a:lnTo>
                        <a:lnTo>
                          <a:pt x="2" y="36"/>
                        </a:lnTo>
                        <a:lnTo>
                          <a:pt x="8" y="21"/>
                        </a:lnTo>
                        <a:lnTo>
                          <a:pt x="18" y="11"/>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25"/>
                  <p:cNvSpPr>
                    <a:spLocks/>
                  </p:cNvSpPr>
                  <p:nvPr/>
                </p:nvSpPr>
                <p:spPr bwMode="auto">
                  <a:xfrm>
                    <a:off x="338138" y="3863975"/>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5 h 82"/>
                      <a:gd name="T10" fmla="*/ 152 w 175"/>
                      <a:gd name="T11" fmla="*/ 28 h 82"/>
                      <a:gd name="T12" fmla="*/ 156 w 175"/>
                      <a:gd name="T13" fmla="*/ 17 h 82"/>
                      <a:gd name="T14" fmla="*/ 154 w 175"/>
                      <a:gd name="T15" fmla="*/ 10 h 82"/>
                      <a:gd name="T16" fmla="*/ 154 w 175"/>
                      <a:gd name="T17" fmla="*/ 5 h 82"/>
                      <a:gd name="T18" fmla="*/ 152 w 175"/>
                      <a:gd name="T19" fmla="*/ 2 h 82"/>
                      <a:gd name="T20" fmla="*/ 172 w 175"/>
                      <a:gd name="T21" fmla="*/ 2 h 82"/>
                      <a:gd name="T22" fmla="*/ 174 w 175"/>
                      <a:gd name="T23" fmla="*/ 7 h 82"/>
                      <a:gd name="T24" fmla="*/ 175 w 175"/>
                      <a:gd name="T25" fmla="*/ 15 h 82"/>
                      <a:gd name="T26" fmla="*/ 175 w 175"/>
                      <a:gd name="T27" fmla="*/ 23 h 82"/>
                      <a:gd name="T28" fmla="*/ 174 w 175"/>
                      <a:gd name="T29" fmla="*/ 40 h 82"/>
                      <a:gd name="T30" fmla="*/ 165 w 175"/>
                      <a:gd name="T31" fmla="*/ 51 h 82"/>
                      <a:gd name="T32" fmla="*/ 151 w 175"/>
                      <a:gd name="T33" fmla="*/ 58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5"/>
                        </a:lnTo>
                        <a:lnTo>
                          <a:pt x="152" y="28"/>
                        </a:lnTo>
                        <a:lnTo>
                          <a:pt x="156" y="17"/>
                        </a:lnTo>
                        <a:lnTo>
                          <a:pt x="154" y="10"/>
                        </a:lnTo>
                        <a:lnTo>
                          <a:pt x="154" y="5"/>
                        </a:lnTo>
                        <a:lnTo>
                          <a:pt x="152" y="2"/>
                        </a:lnTo>
                        <a:lnTo>
                          <a:pt x="172" y="2"/>
                        </a:lnTo>
                        <a:lnTo>
                          <a:pt x="174" y="7"/>
                        </a:lnTo>
                        <a:lnTo>
                          <a:pt x="175" y="15"/>
                        </a:lnTo>
                        <a:lnTo>
                          <a:pt x="175" y="23"/>
                        </a:lnTo>
                        <a:lnTo>
                          <a:pt x="174" y="40"/>
                        </a:lnTo>
                        <a:lnTo>
                          <a:pt x="165" y="51"/>
                        </a:lnTo>
                        <a:lnTo>
                          <a:pt x="151" y="58"/>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26"/>
                  <p:cNvSpPr>
                    <a:spLocks noEditPoints="1"/>
                  </p:cNvSpPr>
                  <p:nvPr/>
                </p:nvSpPr>
                <p:spPr bwMode="auto">
                  <a:xfrm>
                    <a:off x="320675" y="3830638"/>
                    <a:ext cx="152400" cy="25400"/>
                  </a:xfrm>
                  <a:custGeom>
                    <a:avLst/>
                    <a:gdLst>
                      <a:gd name="T0" fmla="*/ 55 w 193"/>
                      <a:gd name="T1" fmla="*/ 3 h 33"/>
                      <a:gd name="T2" fmla="*/ 193 w 193"/>
                      <a:gd name="T3" fmla="*/ 3 h 33"/>
                      <a:gd name="T4" fmla="*/ 193 w 193"/>
                      <a:gd name="T5" fmla="*/ 29 h 33"/>
                      <a:gd name="T6" fmla="*/ 55 w 193"/>
                      <a:gd name="T7" fmla="*/ 29 h 33"/>
                      <a:gd name="T8" fmla="*/ 55 w 193"/>
                      <a:gd name="T9" fmla="*/ 3 h 33"/>
                      <a:gd name="T10" fmla="*/ 16 w 193"/>
                      <a:gd name="T11" fmla="*/ 0 h 33"/>
                      <a:gd name="T12" fmla="*/ 21 w 193"/>
                      <a:gd name="T13" fmla="*/ 2 h 33"/>
                      <a:gd name="T14" fmla="*/ 26 w 193"/>
                      <a:gd name="T15" fmla="*/ 3 h 33"/>
                      <a:gd name="T16" fmla="*/ 29 w 193"/>
                      <a:gd name="T17" fmla="*/ 6 h 33"/>
                      <a:gd name="T18" fmla="*/ 31 w 193"/>
                      <a:gd name="T19" fmla="*/ 11 h 33"/>
                      <a:gd name="T20" fmla="*/ 31 w 193"/>
                      <a:gd name="T21" fmla="*/ 16 h 33"/>
                      <a:gd name="T22" fmla="*/ 31 w 193"/>
                      <a:gd name="T23" fmla="*/ 21 h 33"/>
                      <a:gd name="T24" fmla="*/ 29 w 193"/>
                      <a:gd name="T25" fmla="*/ 26 h 33"/>
                      <a:gd name="T26" fmla="*/ 26 w 193"/>
                      <a:gd name="T27" fmla="*/ 29 h 33"/>
                      <a:gd name="T28" fmla="*/ 21 w 193"/>
                      <a:gd name="T29" fmla="*/ 31 h 33"/>
                      <a:gd name="T30" fmla="*/ 16 w 193"/>
                      <a:gd name="T31" fmla="*/ 33 h 33"/>
                      <a:gd name="T32" fmla="*/ 11 w 193"/>
                      <a:gd name="T33" fmla="*/ 31 h 33"/>
                      <a:gd name="T34" fmla="*/ 6 w 193"/>
                      <a:gd name="T35" fmla="*/ 29 h 33"/>
                      <a:gd name="T36" fmla="*/ 3 w 193"/>
                      <a:gd name="T37" fmla="*/ 26 h 33"/>
                      <a:gd name="T38" fmla="*/ 1 w 193"/>
                      <a:gd name="T39" fmla="*/ 21 h 33"/>
                      <a:gd name="T40" fmla="*/ 0 w 193"/>
                      <a:gd name="T41" fmla="*/ 16 h 33"/>
                      <a:gd name="T42" fmla="*/ 1 w 193"/>
                      <a:gd name="T43" fmla="*/ 11 h 33"/>
                      <a:gd name="T44" fmla="*/ 3 w 193"/>
                      <a:gd name="T45" fmla="*/ 6 h 33"/>
                      <a:gd name="T46" fmla="*/ 6 w 193"/>
                      <a:gd name="T47" fmla="*/ 3 h 33"/>
                      <a:gd name="T48" fmla="*/ 11 w 193"/>
                      <a:gd name="T49" fmla="*/ 2 h 33"/>
                      <a:gd name="T50" fmla="*/ 16 w 193"/>
                      <a:gd name="T5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33">
                        <a:moveTo>
                          <a:pt x="55" y="3"/>
                        </a:moveTo>
                        <a:lnTo>
                          <a:pt x="193" y="3"/>
                        </a:lnTo>
                        <a:lnTo>
                          <a:pt x="193" y="29"/>
                        </a:lnTo>
                        <a:lnTo>
                          <a:pt x="55" y="29"/>
                        </a:lnTo>
                        <a:lnTo>
                          <a:pt x="55" y="3"/>
                        </a:lnTo>
                        <a:close/>
                        <a:moveTo>
                          <a:pt x="16" y="0"/>
                        </a:moveTo>
                        <a:lnTo>
                          <a:pt x="21" y="2"/>
                        </a:lnTo>
                        <a:lnTo>
                          <a:pt x="26" y="3"/>
                        </a:lnTo>
                        <a:lnTo>
                          <a:pt x="29" y="6"/>
                        </a:lnTo>
                        <a:lnTo>
                          <a:pt x="31" y="11"/>
                        </a:lnTo>
                        <a:lnTo>
                          <a:pt x="31" y="16"/>
                        </a:lnTo>
                        <a:lnTo>
                          <a:pt x="31" y="21"/>
                        </a:lnTo>
                        <a:lnTo>
                          <a:pt x="29" y="26"/>
                        </a:lnTo>
                        <a:lnTo>
                          <a:pt x="26" y="29"/>
                        </a:lnTo>
                        <a:lnTo>
                          <a:pt x="21" y="31"/>
                        </a:lnTo>
                        <a:lnTo>
                          <a:pt x="16" y="33"/>
                        </a:lnTo>
                        <a:lnTo>
                          <a:pt x="11" y="31"/>
                        </a:lnTo>
                        <a:lnTo>
                          <a:pt x="6" y="29"/>
                        </a:lnTo>
                        <a:lnTo>
                          <a:pt x="3" y="26"/>
                        </a:lnTo>
                        <a:lnTo>
                          <a:pt x="1" y="21"/>
                        </a:lnTo>
                        <a:lnTo>
                          <a:pt x="0" y="16"/>
                        </a:lnTo>
                        <a:lnTo>
                          <a:pt x="1" y="11"/>
                        </a:lnTo>
                        <a:lnTo>
                          <a:pt x="3" y="6"/>
                        </a:lnTo>
                        <a:lnTo>
                          <a:pt x="6"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27"/>
                  <p:cNvSpPr>
                    <a:spLocks noEditPoints="1"/>
                  </p:cNvSpPr>
                  <p:nvPr/>
                </p:nvSpPr>
                <p:spPr bwMode="auto">
                  <a:xfrm>
                    <a:off x="361950" y="3703638"/>
                    <a:ext cx="114300" cy="107950"/>
                  </a:xfrm>
                  <a:custGeom>
                    <a:avLst/>
                    <a:gdLst>
                      <a:gd name="T0" fmla="*/ 72 w 144"/>
                      <a:gd name="T1" fmla="*/ 27 h 136"/>
                      <a:gd name="T2" fmla="*/ 58 w 144"/>
                      <a:gd name="T3" fmla="*/ 28 h 136"/>
                      <a:gd name="T4" fmla="*/ 43 w 144"/>
                      <a:gd name="T5" fmla="*/ 33 h 136"/>
                      <a:gd name="T6" fmla="*/ 31 w 144"/>
                      <a:gd name="T7" fmla="*/ 41 h 136"/>
                      <a:gd name="T8" fmla="*/ 23 w 144"/>
                      <a:gd name="T9" fmla="*/ 53 h 136"/>
                      <a:gd name="T10" fmla="*/ 20 w 144"/>
                      <a:gd name="T11" fmla="*/ 68 h 136"/>
                      <a:gd name="T12" fmla="*/ 21 w 144"/>
                      <a:gd name="T13" fmla="*/ 84 h 136"/>
                      <a:gd name="T14" fmla="*/ 30 w 144"/>
                      <a:gd name="T15" fmla="*/ 95 h 136"/>
                      <a:gd name="T16" fmla="*/ 43 w 144"/>
                      <a:gd name="T17" fmla="*/ 104 h 136"/>
                      <a:gd name="T18" fmla="*/ 58 w 144"/>
                      <a:gd name="T19" fmla="*/ 108 h 136"/>
                      <a:gd name="T20" fmla="*/ 72 w 144"/>
                      <a:gd name="T21" fmla="*/ 110 h 136"/>
                      <a:gd name="T22" fmla="*/ 94 w 144"/>
                      <a:gd name="T23" fmla="*/ 107 h 136"/>
                      <a:gd name="T24" fmla="*/ 110 w 144"/>
                      <a:gd name="T25" fmla="*/ 99 h 136"/>
                      <a:gd name="T26" fmla="*/ 121 w 144"/>
                      <a:gd name="T27" fmla="*/ 86 h 136"/>
                      <a:gd name="T28" fmla="*/ 126 w 144"/>
                      <a:gd name="T29" fmla="*/ 69 h 136"/>
                      <a:gd name="T30" fmla="*/ 121 w 144"/>
                      <a:gd name="T31" fmla="*/ 53 h 136"/>
                      <a:gd name="T32" fmla="*/ 110 w 144"/>
                      <a:gd name="T33" fmla="*/ 38 h 136"/>
                      <a:gd name="T34" fmla="*/ 94 w 144"/>
                      <a:gd name="T35" fmla="*/ 30 h 136"/>
                      <a:gd name="T36" fmla="*/ 72 w 144"/>
                      <a:gd name="T37" fmla="*/ 27 h 136"/>
                      <a:gd name="T38" fmla="*/ 71 w 144"/>
                      <a:gd name="T39" fmla="*/ 0 h 136"/>
                      <a:gd name="T40" fmla="*/ 95 w 144"/>
                      <a:gd name="T41" fmla="*/ 4 h 136"/>
                      <a:gd name="T42" fmla="*/ 113 w 144"/>
                      <a:gd name="T43" fmla="*/ 12 h 136"/>
                      <a:gd name="T44" fmla="*/ 128 w 144"/>
                      <a:gd name="T45" fmla="*/ 23 h 136"/>
                      <a:gd name="T46" fmla="*/ 138 w 144"/>
                      <a:gd name="T47" fmla="*/ 38 h 136"/>
                      <a:gd name="T48" fmla="*/ 143 w 144"/>
                      <a:gd name="T49" fmla="*/ 53 h 136"/>
                      <a:gd name="T50" fmla="*/ 144 w 144"/>
                      <a:gd name="T51" fmla="*/ 71 h 136"/>
                      <a:gd name="T52" fmla="*/ 141 w 144"/>
                      <a:gd name="T53" fmla="*/ 90 h 136"/>
                      <a:gd name="T54" fmla="*/ 133 w 144"/>
                      <a:gd name="T55" fmla="*/ 110 h 136"/>
                      <a:gd name="T56" fmla="*/ 118 w 144"/>
                      <a:gd name="T57" fmla="*/ 123 h 136"/>
                      <a:gd name="T58" fmla="*/ 98 w 144"/>
                      <a:gd name="T59" fmla="*/ 133 h 136"/>
                      <a:gd name="T60" fmla="*/ 74 w 144"/>
                      <a:gd name="T61" fmla="*/ 136 h 136"/>
                      <a:gd name="T62" fmla="*/ 48 w 144"/>
                      <a:gd name="T63" fmla="*/ 133 h 136"/>
                      <a:gd name="T64" fmla="*/ 28 w 144"/>
                      <a:gd name="T65" fmla="*/ 123 h 136"/>
                      <a:gd name="T66" fmla="*/ 13 w 144"/>
                      <a:gd name="T67" fmla="*/ 108 h 136"/>
                      <a:gd name="T68" fmla="*/ 3 w 144"/>
                      <a:gd name="T69" fmla="*/ 89 h 136"/>
                      <a:gd name="T70" fmla="*/ 0 w 144"/>
                      <a:gd name="T71" fmla="*/ 68 h 136"/>
                      <a:gd name="T72" fmla="*/ 3 w 144"/>
                      <a:gd name="T73" fmla="*/ 46 h 136"/>
                      <a:gd name="T74" fmla="*/ 13 w 144"/>
                      <a:gd name="T75" fmla="*/ 27 h 136"/>
                      <a:gd name="T76" fmla="*/ 28 w 144"/>
                      <a:gd name="T77" fmla="*/ 14 h 136"/>
                      <a:gd name="T78" fmla="*/ 48 w 144"/>
                      <a:gd name="T79" fmla="*/ 4 h 136"/>
                      <a:gd name="T80" fmla="*/ 71 w 144"/>
                      <a:gd name="T8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136">
                        <a:moveTo>
                          <a:pt x="72" y="27"/>
                        </a:moveTo>
                        <a:lnTo>
                          <a:pt x="58" y="28"/>
                        </a:lnTo>
                        <a:lnTo>
                          <a:pt x="43" y="33"/>
                        </a:lnTo>
                        <a:lnTo>
                          <a:pt x="31" y="41"/>
                        </a:lnTo>
                        <a:lnTo>
                          <a:pt x="23" y="53"/>
                        </a:lnTo>
                        <a:lnTo>
                          <a:pt x="20" y="68"/>
                        </a:lnTo>
                        <a:lnTo>
                          <a:pt x="21" y="84"/>
                        </a:lnTo>
                        <a:lnTo>
                          <a:pt x="30" y="95"/>
                        </a:lnTo>
                        <a:lnTo>
                          <a:pt x="43" y="104"/>
                        </a:lnTo>
                        <a:lnTo>
                          <a:pt x="58" y="108"/>
                        </a:lnTo>
                        <a:lnTo>
                          <a:pt x="72" y="110"/>
                        </a:lnTo>
                        <a:lnTo>
                          <a:pt x="94" y="107"/>
                        </a:lnTo>
                        <a:lnTo>
                          <a:pt x="110" y="99"/>
                        </a:lnTo>
                        <a:lnTo>
                          <a:pt x="121" y="86"/>
                        </a:lnTo>
                        <a:lnTo>
                          <a:pt x="126" y="69"/>
                        </a:lnTo>
                        <a:lnTo>
                          <a:pt x="121" y="53"/>
                        </a:lnTo>
                        <a:lnTo>
                          <a:pt x="110" y="38"/>
                        </a:lnTo>
                        <a:lnTo>
                          <a:pt x="94" y="30"/>
                        </a:lnTo>
                        <a:lnTo>
                          <a:pt x="72" y="27"/>
                        </a:lnTo>
                        <a:close/>
                        <a:moveTo>
                          <a:pt x="71" y="0"/>
                        </a:moveTo>
                        <a:lnTo>
                          <a:pt x="95" y="4"/>
                        </a:lnTo>
                        <a:lnTo>
                          <a:pt x="113" y="12"/>
                        </a:lnTo>
                        <a:lnTo>
                          <a:pt x="128" y="23"/>
                        </a:lnTo>
                        <a:lnTo>
                          <a:pt x="138" y="38"/>
                        </a:lnTo>
                        <a:lnTo>
                          <a:pt x="143" y="53"/>
                        </a:lnTo>
                        <a:lnTo>
                          <a:pt x="144" y="71"/>
                        </a:lnTo>
                        <a:lnTo>
                          <a:pt x="141" y="90"/>
                        </a:lnTo>
                        <a:lnTo>
                          <a:pt x="133" y="110"/>
                        </a:lnTo>
                        <a:lnTo>
                          <a:pt x="118" y="123"/>
                        </a:lnTo>
                        <a:lnTo>
                          <a:pt x="98" y="133"/>
                        </a:lnTo>
                        <a:lnTo>
                          <a:pt x="74" y="136"/>
                        </a:lnTo>
                        <a:lnTo>
                          <a:pt x="48" y="133"/>
                        </a:lnTo>
                        <a:lnTo>
                          <a:pt x="28" y="123"/>
                        </a:lnTo>
                        <a:lnTo>
                          <a:pt x="13" y="108"/>
                        </a:lnTo>
                        <a:lnTo>
                          <a:pt x="3" y="89"/>
                        </a:lnTo>
                        <a:lnTo>
                          <a:pt x="0" y="68"/>
                        </a:lnTo>
                        <a:lnTo>
                          <a:pt x="3" y="46"/>
                        </a:lnTo>
                        <a:lnTo>
                          <a:pt x="13" y="27"/>
                        </a:lnTo>
                        <a:lnTo>
                          <a:pt x="28" y="14"/>
                        </a:lnTo>
                        <a:lnTo>
                          <a:pt x="48" y="4"/>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28"/>
                  <p:cNvSpPr>
                    <a:spLocks/>
                  </p:cNvSpPr>
                  <p:nvPr/>
                </p:nvSpPr>
                <p:spPr bwMode="auto">
                  <a:xfrm>
                    <a:off x="361950" y="3582988"/>
                    <a:ext cx="111125" cy="93662"/>
                  </a:xfrm>
                  <a:custGeom>
                    <a:avLst/>
                    <a:gdLst>
                      <a:gd name="T0" fmla="*/ 59 w 141"/>
                      <a:gd name="T1" fmla="*/ 0 h 118"/>
                      <a:gd name="T2" fmla="*/ 141 w 141"/>
                      <a:gd name="T3" fmla="*/ 0 h 118"/>
                      <a:gd name="T4" fmla="*/ 141 w 141"/>
                      <a:gd name="T5" fmla="*/ 24 h 118"/>
                      <a:gd name="T6" fmla="*/ 62 w 141"/>
                      <a:gd name="T7" fmla="*/ 24 h 118"/>
                      <a:gd name="T8" fmla="*/ 46 w 141"/>
                      <a:gd name="T9" fmla="*/ 26 h 118"/>
                      <a:gd name="T10" fmla="*/ 33 w 141"/>
                      <a:gd name="T11" fmla="*/ 31 h 118"/>
                      <a:gd name="T12" fmla="*/ 25 w 141"/>
                      <a:gd name="T13" fmla="*/ 42 h 118"/>
                      <a:gd name="T14" fmla="*/ 21 w 141"/>
                      <a:gd name="T15" fmla="*/ 57 h 118"/>
                      <a:gd name="T16" fmla="*/ 25 w 141"/>
                      <a:gd name="T17" fmla="*/ 72 h 118"/>
                      <a:gd name="T18" fmla="*/ 33 w 141"/>
                      <a:gd name="T19" fmla="*/ 83 h 118"/>
                      <a:gd name="T20" fmla="*/ 46 w 141"/>
                      <a:gd name="T21" fmla="*/ 90 h 118"/>
                      <a:gd name="T22" fmla="*/ 53 w 141"/>
                      <a:gd name="T23" fmla="*/ 91 h 118"/>
                      <a:gd name="T24" fmla="*/ 58 w 141"/>
                      <a:gd name="T25" fmla="*/ 91 h 118"/>
                      <a:gd name="T26" fmla="*/ 141 w 141"/>
                      <a:gd name="T27" fmla="*/ 91 h 118"/>
                      <a:gd name="T28" fmla="*/ 141 w 141"/>
                      <a:gd name="T29" fmla="*/ 118 h 118"/>
                      <a:gd name="T30" fmla="*/ 41 w 141"/>
                      <a:gd name="T31" fmla="*/ 118 h 118"/>
                      <a:gd name="T32" fmla="*/ 20 w 141"/>
                      <a:gd name="T33" fmla="*/ 118 h 118"/>
                      <a:gd name="T34" fmla="*/ 3 w 141"/>
                      <a:gd name="T35" fmla="*/ 118 h 118"/>
                      <a:gd name="T36" fmla="*/ 3 w 141"/>
                      <a:gd name="T37" fmla="*/ 96 h 118"/>
                      <a:gd name="T38" fmla="*/ 26 w 141"/>
                      <a:gd name="T39" fmla="*/ 95 h 118"/>
                      <a:gd name="T40" fmla="*/ 26 w 141"/>
                      <a:gd name="T41" fmla="*/ 95 h 118"/>
                      <a:gd name="T42" fmla="*/ 17 w 141"/>
                      <a:gd name="T43" fmla="*/ 87 h 118"/>
                      <a:gd name="T44" fmla="*/ 8 w 141"/>
                      <a:gd name="T45" fmla="*/ 77 h 118"/>
                      <a:gd name="T46" fmla="*/ 2 w 141"/>
                      <a:gd name="T47" fmla="*/ 64 h 118"/>
                      <a:gd name="T48" fmla="*/ 0 w 141"/>
                      <a:gd name="T49" fmla="*/ 49 h 118"/>
                      <a:gd name="T50" fmla="*/ 2 w 141"/>
                      <a:gd name="T51" fmla="*/ 37 h 118"/>
                      <a:gd name="T52" fmla="*/ 5 w 141"/>
                      <a:gd name="T53" fmla="*/ 28 h 118"/>
                      <a:gd name="T54" fmla="*/ 12 w 141"/>
                      <a:gd name="T55" fmla="*/ 16 h 118"/>
                      <a:gd name="T56" fmla="*/ 23 w 141"/>
                      <a:gd name="T57" fmla="*/ 8 h 118"/>
                      <a:gd name="T58" fmla="*/ 38 w 141"/>
                      <a:gd name="T59" fmla="*/ 1 h 118"/>
                      <a:gd name="T60" fmla="*/ 59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59" y="0"/>
                        </a:moveTo>
                        <a:lnTo>
                          <a:pt x="141" y="0"/>
                        </a:lnTo>
                        <a:lnTo>
                          <a:pt x="141" y="24"/>
                        </a:lnTo>
                        <a:lnTo>
                          <a:pt x="62" y="24"/>
                        </a:lnTo>
                        <a:lnTo>
                          <a:pt x="46" y="26"/>
                        </a:lnTo>
                        <a:lnTo>
                          <a:pt x="33" y="31"/>
                        </a:lnTo>
                        <a:lnTo>
                          <a:pt x="25" y="42"/>
                        </a:lnTo>
                        <a:lnTo>
                          <a:pt x="21" y="57"/>
                        </a:lnTo>
                        <a:lnTo>
                          <a:pt x="25" y="72"/>
                        </a:lnTo>
                        <a:lnTo>
                          <a:pt x="33" y="83"/>
                        </a:lnTo>
                        <a:lnTo>
                          <a:pt x="46" y="90"/>
                        </a:lnTo>
                        <a:lnTo>
                          <a:pt x="53" y="91"/>
                        </a:lnTo>
                        <a:lnTo>
                          <a:pt x="58" y="91"/>
                        </a:lnTo>
                        <a:lnTo>
                          <a:pt x="141" y="91"/>
                        </a:lnTo>
                        <a:lnTo>
                          <a:pt x="141" y="118"/>
                        </a:lnTo>
                        <a:lnTo>
                          <a:pt x="41" y="118"/>
                        </a:lnTo>
                        <a:lnTo>
                          <a:pt x="20" y="118"/>
                        </a:lnTo>
                        <a:lnTo>
                          <a:pt x="3" y="118"/>
                        </a:lnTo>
                        <a:lnTo>
                          <a:pt x="3" y="96"/>
                        </a:lnTo>
                        <a:lnTo>
                          <a:pt x="26" y="95"/>
                        </a:lnTo>
                        <a:lnTo>
                          <a:pt x="26" y="95"/>
                        </a:lnTo>
                        <a:lnTo>
                          <a:pt x="17" y="87"/>
                        </a:lnTo>
                        <a:lnTo>
                          <a:pt x="8" y="77"/>
                        </a:lnTo>
                        <a:lnTo>
                          <a:pt x="2" y="64"/>
                        </a:lnTo>
                        <a:lnTo>
                          <a:pt x="0" y="49"/>
                        </a:lnTo>
                        <a:lnTo>
                          <a:pt x="2" y="37"/>
                        </a:lnTo>
                        <a:lnTo>
                          <a:pt x="5" y="28"/>
                        </a:lnTo>
                        <a:lnTo>
                          <a:pt x="12" y="16"/>
                        </a:lnTo>
                        <a:lnTo>
                          <a:pt x="23" y="8"/>
                        </a:lnTo>
                        <a:lnTo>
                          <a:pt x="38"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29"/>
                  <p:cNvSpPr>
                    <a:spLocks/>
                  </p:cNvSpPr>
                  <p:nvPr/>
                </p:nvSpPr>
                <p:spPr bwMode="auto">
                  <a:xfrm>
                    <a:off x="317500" y="3489325"/>
                    <a:ext cx="165100" cy="77787"/>
                  </a:xfrm>
                  <a:custGeom>
                    <a:avLst/>
                    <a:gdLst>
                      <a:gd name="T0" fmla="*/ 0 w 207"/>
                      <a:gd name="T1" fmla="*/ 0 h 99"/>
                      <a:gd name="T2" fmla="*/ 207 w 207"/>
                      <a:gd name="T3" fmla="*/ 81 h 99"/>
                      <a:gd name="T4" fmla="*/ 207 w 207"/>
                      <a:gd name="T5" fmla="*/ 99 h 99"/>
                      <a:gd name="T6" fmla="*/ 0 w 207"/>
                      <a:gd name="T7" fmla="*/ 20 h 99"/>
                      <a:gd name="T8" fmla="*/ 0 w 207"/>
                      <a:gd name="T9" fmla="*/ 0 h 99"/>
                    </a:gdLst>
                    <a:ahLst/>
                    <a:cxnLst>
                      <a:cxn ang="0">
                        <a:pos x="T0" y="T1"/>
                      </a:cxn>
                      <a:cxn ang="0">
                        <a:pos x="T2" y="T3"/>
                      </a:cxn>
                      <a:cxn ang="0">
                        <a:pos x="T4" y="T5"/>
                      </a:cxn>
                      <a:cxn ang="0">
                        <a:pos x="T6" y="T7"/>
                      </a:cxn>
                      <a:cxn ang="0">
                        <a:pos x="T8" y="T9"/>
                      </a:cxn>
                    </a:cxnLst>
                    <a:rect l="0" t="0" r="r" b="b"/>
                    <a:pathLst>
                      <a:path w="207" h="99">
                        <a:moveTo>
                          <a:pt x="0" y="0"/>
                        </a:moveTo>
                        <a:lnTo>
                          <a:pt x="207" y="81"/>
                        </a:lnTo>
                        <a:lnTo>
                          <a:pt x="207" y="99"/>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30"/>
                  <p:cNvSpPr>
                    <a:spLocks/>
                  </p:cNvSpPr>
                  <p:nvPr/>
                </p:nvSpPr>
                <p:spPr bwMode="auto">
                  <a:xfrm>
                    <a:off x="319088" y="3402013"/>
                    <a:ext cx="157162" cy="92075"/>
                  </a:xfrm>
                  <a:custGeom>
                    <a:avLst/>
                    <a:gdLst>
                      <a:gd name="T0" fmla="*/ 143 w 198"/>
                      <a:gd name="T1" fmla="*/ 0 h 116"/>
                      <a:gd name="T2" fmla="*/ 161 w 198"/>
                      <a:gd name="T3" fmla="*/ 3 h 116"/>
                      <a:gd name="T4" fmla="*/ 175 w 198"/>
                      <a:gd name="T5" fmla="*/ 11 h 116"/>
                      <a:gd name="T6" fmla="*/ 188 w 198"/>
                      <a:gd name="T7" fmla="*/ 24 h 116"/>
                      <a:gd name="T8" fmla="*/ 195 w 198"/>
                      <a:gd name="T9" fmla="*/ 42 h 116"/>
                      <a:gd name="T10" fmla="*/ 198 w 198"/>
                      <a:gd name="T11" fmla="*/ 67 h 116"/>
                      <a:gd name="T12" fmla="*/ 197 w 198"/>
                      <a:gd name="T13" fmla="*/ 86 h 116"/>
                      <a:gd name="T14" fmla="*/ 192 w 198"/>
                      <a:gd name="T15" fmla="*/ 103 h 116"/>
                      <a:gd name="T16" fmla="*/ 187 w 198"/>
                      <a:gd name="T17" fmla="*/ 116 h 116"/>
                      <a:gd name="T18" fmla="*/ 166 w 198"/>
                      <a:gd name="T19" fmla="*/ 109 h 116"/>
                      <a:gd name="T20" fmla="*/ 174 w 198"/>
                      <a:gd name="T21" fmla="*/ 90 h 116"/>
                      <a:gd name="T22" fmla="*/ 179 w 198"/>
                      <a:gd name="T23" fmla="*/ 65 h 116"/>
                      <a:gd name="T24" fmla="*/ 175 w 198"/>
                      <a:gd name="T25" fmla="*/ 49 h 116"/>
                      <a:gd name="T26" fmla="*/ 169 w 198"/>
                      <a:gd name="T27" fmla="*/ 36 h 116"/>
                      <a:gd name="T28" fmla="*/ 159 w 198"/>
                      <a:gd name="T29" fmla="*/ 27 h 116"/>
                      <a:gd name="T30" fmla="*/ 144 w 198"/>
                      <a:gd name="T31" fmla="*/ 26 h 116"/>
                      <a:gd name="T32" fmla="*/ 130 w 198"/>
                      <a:gd name="T33" fmla="*/ 29 h 116"/>
                      <a:gd name="T34" fmla="*/ 116 w 198"/>
                      <a:gd name="T35" fmla="*/ 41 h 116"/>
                      <a:gd name="T36" fmla="*/ 107 w 198"/>
                      <a:gd name="T37" fmla="*/ 62 h 116"/>
                      <a:gd name="T38" fmla="*/ 97 w 198"/>
                      <a:gd name="T39" fmla="*/ 83 h 116"/>
                      <a:gd name="T40" fmla="*/ 85 w 198"/>
                      <a:gd name="T41" fmla="*/ 99 h 116"/>
                      <a:gd name="T42" fmla="*/ 71 w 198"/>
                      <a:gd name="T43" fmla="*/ 109 h 116"/>
                      <a:gd name="T44" fmla="*/ 53 w 198"/>
                      <a:gd name="T45" fmla="*/ 113 h 116"/>
                      <a:gd name="T46" fmla="*/ 31 w 198"/>
                      <a:gd name="T47" fmla="*/ 108 h 116"/>
                      <a:gd name="T48" fmla="*/ 15 w 198"/>
                      <a:gd name="T49" fmla="*/ 95 h 116"/>
                      <a:gd name="T50" fmla="*/ 3 w 198"/>
                      <a:gd name="T51" fmla="*/ 75 h 116"/>
                      <a:gd name="T52" fmla="*/ 0 w 198"/>
                      <a:gd name="T53" fmla="*/ 50 h 116"/>
                      <a:gd name="T54" fmla="*/ 0 w 198"/>
                      <a:gd name="T55" fmla="*/ 32 h 116"/>
                      <a:gd name="T56" fmla="*/ 5 w 198"/>
                      <a:gd name="T57" fmla="*/ 18 h 116"/>
                      <a:gd name="T58" fmla="*/ 8 w 198"/>
                      <a:gd name="T59" fmla="*/ 8 h 116"/>
                      <a:gd name="T60" fmla="*/ 30 w 198"/>
                      <a:gd name="T61" fmla="*/ 14 h 116"/>
                      <a:gd name="T62" fmla="*/ 25 w 198"/>
                      <a:gd name="T63" fmla="*/ 22 h 116"/>
                      <a:gd name="T64" fmla="*/ 21 w 198"/>
                      <a:gd name="T65" fmla="*/ 36 h 116"/>
                      <a:gd name="T66" fmla="*/ 20 w 198"/>
                      <a:gd name="T67" fmla="*/ 50 h 116"/>
                      <a:gd name="T68" fmla="*/ 23 w 198"/>
                      <a:gd name="T69" fmla="*/ 68 h 116"/>
                      <a:gd name="T70" fmla="*/ 30 w 198"/>
                      <a:gd name="T71" fmla="*/ 78 h 116"/>
                      <a:gd name="T72" fmla="*/ 39 w 198"/>
                      <a:gd name="T73" fmla="*/ 85 h 116"/>
                      <a:gd name="T74" fmla="*/ 49 w 198"/>
                      <a:gd name="T75" fmla="*/ 86 h 116"/>
                      <a:gd name="T76" fmla="*/ 61 w 198"/>
                      <a:gd name="T77" fmla="*/ 85 h 116"/>
                      <a:gd name="T78" fmla="*/ 71 w 198"/>
                      <a:gd name="T79" fmla="*/ 78 h 116"/>
                      <a:gd name="T80" fmla="*/ 79 w 198"/>
                      <a:gd name="T81" fmla="*/ 67 h 116"/>
                      <a:gd name="T82" fmla="*/ 87 w 198"/>
                      <a:gd name="T83" fmla="*/ 49 h 116"/>
                      <a:gd name="T84" fmla="*/ 97 w 198"/>
                      <a:gd name="T85" fmla="*/ 27 h 116"/>
                      <a:gd name="T86" fmla="*/ 108 w 198"/>
                      <a:gd name="T87" fmla="*/ 13 h 116"/>
                      <a:gd name="T88" fmla="*/ 125 w 198"/>
                      <a:gd name="T89" fmla="*/ 3 h 116"/>
                      <a:gd name="T90" fmla="*/ 143 w 198"/>
                      <a:gd name="T9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16">
                        <a:moveTo>
                          <a:pt x="143" y="0"/>
                        </a:moveTo>
                        <a:lnTo>
                          <a:pt x="161" y="3"/>
                        </a:lnTo>
                        <a:lnTo>
                          <a:pt x="175" y="11"/>
                        </a:lnTo>
                        <a:lnTo>
                          <a:pt x="188" y="24"/>
                        </a:lnTo>
                        <a:lnTo>
                          <a:pt x="195" y="42"/>
                        </a:lnTo>
                        <a:lnTo>
                          <a:pt x="198" y="67"/>
                        </a:lnTo>
                        <a:lnTo>
                          <a:pt x="197" y="86"/>
                        </a:lnTo>
                        <a:lnTo>
                          <a:pt x="192" y="103"/>
                        </a:lnTo>
                        <a:lnTo>
                          <a:pt x="187" y="116"/>
                        </a:lnTo>
                        <a:lnTo>
                          <a:pt x="166" y="109"/>
                        </a:lnTo>
                        <a:lnTo>
                          <a:pt x="174" y="90"/>
                        </a:lnTo>
                        <a:lnTo>
                          <a:pt x="179" y="65"/>
                        </a:lnTo>
                        <a:lnTo>
                          <a:pt x="175" y="49"/>
                        </a:lnTo>
                        <a:lnTo>
                          <a:pt x="169" y="36"/>
                        </a:lnTo>
                        <a:lnTo>
                          <a:pt x="159" y="27"/>
                        </a:lnTo>
                        <a:lnTo>
                          <a:pt x="144" y="26"/>
                        </a:lnTo>
                        <a:lnTo>
                          <a:pt x="130" y="29"/>
                        </a:lnTo>
                        <a:lnTo>
                          <a:pt x="116" y="41"/>
                        </a:lnTo>
                        <a:lnTo>
                          <a:pt x="107" y="62"/>
                        </a:lnTo>
                        <a:lnTo>
                          <a:pt x="97" y="83"/>
                        </a:lnTo>
                        <a:lnTo>
                          <a:pt x="85" y="99"/>
                        </a:lnTo>
                        <a:lnTo>
                          <a:pt x="71" y="109"/>
                        </a:lnTo>
                        <a:lnTo>
                          <a:pt x="53" y="113"/>
                        </a:lnTo>
                        <a:lnTo>
                          <a:pt x="31" y="108"/>
                        </a:lnTo>
                        <a:lnTo>
                          <a:pt x="15" y="95"/>
                        </a:lnTo>
                        <a:lnTo>
                          <a:pt x="3" y="75"/>
                        </a:lnTo>
                        <a:lnTo>
                          <a:pt x="0" y="50"/>
                        </a:lnTo>
                        <a:lnTo>
                          <a:pt x="0" y="32"/>
                        </a:lnTo>
                        <a:lnTo>
                          <a:pt x="5" y="18"/>
                        </a:lnTo>
                        <a:lnTo>
                          <a:pt x="8" y="8"/>
                        </a:lnTo>
                        <a:lnTo>
                          <a:pt x="30" y="14"/>
                        </a:lnTo>
                        <a:lnTo>
                          <a:pt x="25" y="22"/>
                        </a:lnTo>
                        <a:lnTo>
                          <a:pt x="21" y="36"/>
                        </a:lnTo>
                        <a:lnTo>
                          <a:pt x="20" y="50"/>
                        </a:lnTo>
                        <a:lnTo>
                          <a:pt x="23" y="68"/>
                        </a:lnTo>
                        <a:lnTo>
                          <a:pt x="30" y="78"/>
                        </a:lnTo>
                        <a:lnTo>
                          <a:pt x="39" y="85"/>
                        </a:lnTo>
                        <a:lnTo>
                          <a:pt x="49" y="86"/>
                        </a:lnTo>
                        <a:lnTo>
                          <a:pt x="61" y="85"/>
                        </a:lnTo>
                        <a:lnTo>
                          <a:pt x="71" y="78"/>
                        </a:lnTo>
                        <a:lnTo>
                          <a:pt x="79" y="67"/>
                        </a:lnTo>
                        <a:lnTo>
                          <a:pt x="87" y="49"/>
                        </a:lnTo>
                        <a:lnTo>
                          <a:pt x="97" y="27"/>
                        </a:lnTo>
                        <a:lnTo>
                          <a:pt x="108" y="13"/>
                        </a:lnTo>
                        <a:lnTo>
                          <a:pt x="125" y="3"/>
                        </a:lnTo>
                        <a:lnTo>
                          <a:pt x="1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31"/>
                  <p:cNvSpPr>
                    <a:spLocks/>
                  </p:cNvSpPr>
                  <p:nvPr/>
                </p:nvSpPr>
                <p:spPr bwMode="auto">
                  <a:xfrm>
                    <a:off x="338138" y="3282950"/>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6 h 81"/>
                      <a:gd name="T14" fmla="*/ 154 w 175"/>
                      <a:gd name="T15" fmla="*/ 9 h 81"/>
                      <a:gd name="T16" fmla="*/ 154 w 175"/>
                      <a:gd name="T17" fmla="*/ 6 h 81"/>
                      <a:gd name="T18" fmla="*/ 152 w 175"/>
                      <a:gd name="T19" fmla="*/ 1 h 81"/>
                      <a:gd name="T20" fmla="*/ 172 w 175"/>
                      <a:gd name="T21" fmla="*/ 1 h 81"/>
                      <a:gd name="T22" fmla="*/ 174 w 175"/>
                      <a:gd name="T23" fmla="*/ 6 h 81"/>
                      <a:gd name="T24" fmla="*/ 175 w 175"/>
                      <a:gd name="T25" fmla="*/ 14 h 81"/>
                      <a:gd name="T26" fmla="*/ 175 w 175"/>
                      <a:gd name="T27" fmla="*/ 23 h 81"/>
                      <a:gd name="T28" fmla="*/ 174 w 175"/>
                      <a:gd name="T29" fmla="*/ 39 h 81"/>
                      <a:gd name="T30" fmla="*/ 165 w 175"/>
                      <a:gd name="T31" fmla="*/ 50 h 81"/>
                      <a:gd name="T32" fmla="*/ 151 w 175"/>
                      <a:gd name="T33" fmla="*/ 57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6"/>
                        </a:lnTo>
                        <a:lnTo>
                          <a:pt x="154" y="9"/>
                        </a:lnTo>
                        <a:lnTo>
                          <a:pt x="154" y="6"/>
                        </a:lnTo>
                        <a:lnTo>
                          <a:pt x="152" y="1"/>
                        </a:lnTo>
                        <a:lnTo>
                          <a:pt x="172" y="1"/>
                        </a:lnTo>
                        <a:lnTo>
                          <a:pt x="174" y="6"/>
                        </a:lnTo>
                        <a:lnTo>
                          <a:pt x="175" y="14"/>
                        </a:lnTo>
                        <a:lnTo>
                          <a:pt x="175" y="23"/>
                        </a:lnTo>
                        <a:lnTo>
                          <a:pt x="174" y="39"/>
                        </a:lnTo>
                        <a:lnTo>
                          <a:pt x="165" y="50"/>
                        </a:lnTo>
                        <a:lnTo>
                          <a:pt x="151" y="57"/>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32"/>
                  <p:cNvSpPr>
                    <a:spLocks noEditPoints="1"/>
                  </p:cNvSpPr>
                  <p:nvPr/>
                </p:nvSpPr>
                <p:spPr bwMode="auto">
                  <a:xfrm>
                    <a:off x="361950" y="3194050"/>
                    <a:ext cx="114300" cy="87312"/>
                  </a:xfrm>
                  <a:custGeom>
                    <a:avLst/>
                    <a:gdLst>
                      <a:gd name="T0" fmla="*/ 71 w 144"/>
                      <a:gd name="T1" fmla="*/ 26 h 109"/>
                      <a:gd name="T2" fmla="*/ 71 w 144"/>
                      <a:gd name="T3" fmla="*/ 42 h 109"/>
                      <a:gd name="T4" fmla="*/ 74 w 144"/>
                      <a:gd name="T5" fmla="*/ 59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2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3 h 109"/>
                      <a:gd name="T42" fmla="*/ 125 w 144"/>
                      <a:gd name="T43" fmla="*/ 24 h 109"/>
                      <a:gd name="T44" fmla="*/ 125 w 144"/>
                      <a:gd name="T45" fmla="*/ 26 h 109"/>
                      <a:gd name="T46" fmla="*/ 134 w 144"/>
                      <a:gd name="T47" fmla="*/ 36 h 109"/>
                      <a:gd name="T48" fmla="*/ 141 w 144"/>
                      <a:gd name="T49" fmla="*/ 49 h 109"/>
                      <a:gd name="T50" fmla="*/ 144 w 144"/>
                      <a:gd name="T51" fmla="*/ 67 h 109"/>
                      <a:gd name="T52" fmla="*/ 141 w 144"/>
                      <a:gd name="T53" fmla="*/ 86 h 109"/>
                      <a:gd name="T54" fmla="*/ 133 w 144"/>
                      <a:gd name="T55" fmla="*/ 99 h 109"/>
                      <a:gd name="T56" fmla="*/ 120 w 144"/>
                      <a:gd name="T57" fmla="*/ 108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9 h 109"/>
                      <a:gd name="T82" fmla="*/ 21 w 144"/>
                      <a:gd name="T83" fmla="*/ 78 h 109"/>
                      <a:gd name="T84" fmla="*/ 30 w 144"/>
                      <a:gd name="T85" fmla="*/ 95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3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9"/>
                        </a:lnTo>
                        <a:lnTo>
                          <a:pt x="79" y="72"/>
                        </a:lnTo>
                        <a:lnTo>
                          <a:pt x="89" y="81"/>
                        </a:lnTo>
                        <a:lnTo>
                          <a:pt x="102" y="85"/>
                        </a:lnTo>
                        <a:lnTo>
                          <a:pt x="108" y="83"/>
                        </a:lnTo>
                        <a:lnTo>
                          <a:pt x="115" y="81"/>
                        </a:lnTo>
                        <a:lnTo>
                          <a:pt x="118" y="80"/>
                        </a:lnTo>
                        <a:lnTo>
                          <a:pt x="121" y="75"/>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3"/>
                        </a:lnTo>
                        <a:lnTo>
                          <a:pt x="125" y="24"/>
                        </a:lnTo>
                        <a:lnTo>
                          <a:pt x="125" y="26"/>
                        </a:lnTo>
                        <a:lnTo>
                          <a:pt x="134" y="36"/>
                        </a:lnTo>
                        <a:lnTo>
                          <a:pt x="141" y="49"/>
                        </a:lnTo>
                        <a:lnTo>
                          <a:pt x="144" y="67"/>
                        </a:lnTo>
                        <a:lnTo>
                          <a:pt x="141" y="86"/>
                        </a:lnTo>
                        <a:lnTo>
                          <a:pt x="133" y="99"/>
                        </a:lnTo>
                        <a:lnTo>
                          <a:pt x="120" y="108"/>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9"/>
                        </a:lnTo>
                        <a:lnTo>
                          <a:pt x="21" y="78"/>
                        </a:lnTo>
                        <a:lnTo>
                          <a:pt x="30" y="95"/>
                        </a:lnTo>
                        <a:lnTo>
                          <a:pt x="12" y="99"/>
                        </a:lnTo>
                        <a:lnTo>
                          <a:pt x="3" y="80"/>
                        </a:lnTo>
                        <a:lnTo>
                          <a:pt x="0" y="54"/>
                        </a:lnTo>
                        <a:lnTo>
                          <a:pt x="2" y="36"/>
                        </a:lnTo>
                        <a:lnTo>
                          <a:pt x="8" y="21"/>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33"/>
                  <p:cNvSpPr>
                    <a:spLocks/>
                  </p:cNvSpPr>
                  <p:nvPr/>
                </p:nvSpPr>
                <p:spPr bwMode="auto">
                  <a:xfrm>
                    <a:off x="338138" y="3094038"/>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8 h 81"/>
                      <a:gd name="T14" fmla="*/ 154 w 175"/>
                      <a:gd name="T15" fmla="*/ 11 h 81"/>
                      <a:gd name="T16" fmla="*/ 154 w 175"/>
                      <a:gd name="T17" fmla="*/ 6 h 81"/>
                      <a:gd name="T18" fmla="*/ 152 w 175"/>
                      <a:gd name="T19" fmla="*/ 3 h 81"/>
                      <a:gd name="T20" fmla="*/ 172 w 175"/>
                      <a:gd name="T21" fmla="*/ 1 h 81"/>
                      <a:gd name="T22" fmla="*/ 174 w 175"/>
                      <a:gd name="T23" fmla="*/ 6 h 81"/>
                      <a:gd name="T24" fmla="*/ 175 w 175"/>
                      <a:gd name="T25" fmla="*/ 14 h 81"/>
                      <a:gd name="T26" fmla="*/ 175 w 175"/>
                      <a:gd name="T27" fmla="*/ 24 h 81"/>
                      <a:gd name="T28" fmla="*/ 174 w 175"/>
                      <a:gd name="T29" fmla="*/ 39 h 81"/>
                      <a:gd name="T30" fmla="*/ 165 w 175"/>
                      <a:gd name="T31" fmla="*/ 50 h 81"/>
                      <a:gd name="T32" fmla="*/ 151 w 175"/>
                      <a:gd name="T33" fmla="*/ 58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8"/>
                        </a:lnTo>
                        <a:lnTo>
                          <a:pt x="154" y="11"/>
                        </a:lnTo>
                        <a:lnTo>
                          <a:pt x="154" y="6"/>
                        </a:lnTo>
                        <a:lnTo>
                          <a:pt x="152" y="3"/>
                        </a:lnTo>
                        <a:lnTo>
                          <a:pt x="172" y="1"/>
                        </a:lnTo>
                        <a:lnTo>
                          <a:pt x="174" y="6"/>
                        </a:lnTo>
                        <a:lnTo>
                          <a:pt x="175" y="14"/>
                        </a:lnTo>
                        <a:lnTo>
                          <a:pt x="175" y="24"/>
                        </a:lnTo>
                        <a:lnTo>
                          <a:pt x="174" y="39"/>
                        </a:lnTo>
                        <a:lnTo>
                          <a:pt x="165" y="50"/>
                        </a:lnTo>
                        <a:lnTo>
                          <a:pt x="151" y="58"/>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34"/>
                  <p:cNvSpPr>
                    <a:spLocks noEditPoints="1"/>
                  </p:cNvSpPr>
                  <p:nvPr/>
                </p:nvSpPr>
                <p:spPr bwMode="auto">
                  <a:xfrm>
                    <a:off x="361950" y="2994025"/>
                    <a:ext cx="114300" cy="96837"/>
                  </a:xfrm>
                  <a:custGeom>
                    <a:avLst/>
                    <a:gdLst>
                      <a:gd name="T0" fmla="*/ 59 w 144"/>
                      <a:gd name="T1" fmla="*/ 25 h 123"/>
                      <a:gd name="T2" fmla="*/ 49 w 144"/>
                      <a:gd name="T3" fmla="*/ 27 h 123"/>
                      <a:gd name="T4" fmla="*/ 38 w 144"/>
                      <a:gd name="T5" fmla="*/ 30 h 123"/>
                      <a:gd name="T6" fmla="*/ 28 w 144"/>
                      <a:gd name="T7" fmla="*/ 36 h 123"/>
                      <a:gd name="T8" fmla="*/ 21 w 144"/>
                      <a:gd name="T9" fmla="*/ 46 h 123"/>
                      <a:gd name="T10" fmla="*/ 18 w 144"/>
                      <a:gd name="T11" fmla="*/ 61 h 123"/>
                      <a:gd name="T12" fmla="*/ 21 w 144"/>
                      <a:gd name="T13" fmla="*/ 74 h 123"/>
                      <a:gd name="T14" fmla="*/ 28 w 144"/>
                      <a:gd name="T15" fmla="*/ 84 h 123"/>
                      <a:gd name="T16" fmla="*/ 36 w 144"/>
                      <a:gd name="T17" fmla="*/ 92 h 123"/>
                      <a:gd name="T18" fmla="*/ 48 w 144"/>
                      <a:gd name="T19" fmla="*/ 97 h 123"/>
                      <a:gd name="T20" fmla="*/ 59 w 144"/>
                      <a:gd name="T21" fmla="*/ 99 h 123"/>
                      <a:gd name="T22" fmla="*/ 59 w 144"/>
                      <a:gd name="T23" fmla="*/ 25 h 123"/>
                      <a:gd name="T24" fmla="*/ 66 w 144"/>
                      <a:gd name="T25" fmla="*/ 0 h 123"/>
                      <a:gd name="T26" fmla="*/ 72 w 144"/>
                      <a:gd name="T27" fmla="*/ 2 h 123"/>
                      <a:gd name="T28" fmla="*/ 77 w 144"/>
                      <a:gd name="T29" fmla="*/ 2 h 123"/>
                      <a:gd name="T30" fmla="*/ 77 w 144"/>
                      <a:gd name="T31" fmla="*/ 99 h 123"/>
                      <a:gd name="T32" fmla="*/ 95 w 144"/>
                      <a:gd name="T33" fmla="*/ 97 h 123"/>
                      <a:gd name="T34" fmla="*/ 108 w 144"/>
                      <a:gd name="T35" fmla="*/ 91 h 123"/>
                      <a:gd name="T36" fmla="*/ 118 w 144"/>
                      <a:gd name="T37" fmla="*/ 79 h 123"/>
                      <a:gd name="T38" fmla="*/ 123 w 144"/>
                      <a:gd name="T39" fmla="*/ 66 h 123"/>
                      <a:gd name="T40" fmla="*/ 125 w 144"/>
                      <a:gd name="T41" fmla="*/ 51 h 123"/>
                      <a:gd name="T42" fmla="*/ 125 w 144"/>
                      <a:gd name="T43" fmla="*/ 36 h 123"/>
                      <a:gd name="T44" fmla="*/ 121 w 144"/>
                      <a:gd name="T45" fmla="*/ 23 h 123"/>
                      <a:gd name="T46" fmla="*/ 118 w 144"/>
                      <a:gd name="T47" fmla="*/ 14 h 123"/>
                      <a:gd name="T48" fmla="*/ 136 w 144"/>
                      <a:gd name="T49" fmla="*/ 9 h 123"/>
                      <a:gd name="T50" fmla="*/ 139 w 144"/>
                      <a:gd name="T51" fmla="*/ 20 h 123"/>
                      <a:gd name="T52" fmla="*/ 143 w 144"/>
                      <a:gd name="T53" fmla="*/ 35 h 123"/>
                      <a:gd name="T54" fmla="*/ 144 w 144"/>
                      <a:gd name="T55" fmla="*/ 54 h 123"/>
                      <a:gd name="T56" fmla="*/ 141 w 144"/>
                      <a:gd name="T57" fmla="*/ 79 h 123"/>
                      <a:gd name="T58" fmla="*/ 133 w 144"/>
                      <a:gd name="T59" fmla="*/ 97 h 123"/>
                      <a:gd name="T60" fmla="*/ 118 w 144"/>
                      <a:gd name="T61" fmla="*/ 112 h 123"/>
                      <a:gd name="T62" fmla="*/ 98 w 144"/>
                      <a:gd name="T63" fmla="*/ 120 h 123"/>
                      <a:gd name="T64" fmla="*/ 74 w 144"/>
                      <a:gd name="T65" fmla="*/ 123 h 123"/>
                      <a:gd name="T66" fmla="*/ 51 w 144"/>
                      <a:gd name="T67" fmla="*/ 120 h 123"/>
                      <a:gd name="T68" fmla="*/ 30 w 144"/>
                      <a:gd name="T69" fmla="*/ 112 h 123"/>
                      <a:gd name="T70" fmla="*/ 15 w 144"/>
                      <a:gd name="T71" fmla="*/ 99 h 123"/>
                      <a:gd name="T72" fmla="*/ 3 w 144"/>
                      <a:gd name="T73" fmla="*/ 81 h 123"/>
                      <a:gd name="T74" fmla="*/ 0 w 144"/>
                      <a:gd name="T75" fmla="*/ 58 h 123"/>
                      <a:gd name="T76" fmla="*/ 3 w 144"/>
                      <a:gd name="T77" fmla="*/ 38 h 123"/>
                      <a:gd name="T78" fmla="*/ 12 w 144"/>
                      <a:gd name="T79" fmla="*/ 23 h 123"/>
                      <a:gd name="T80" fmla="*/ 23 w 144"/>
                      <a:gd name="T81" fmla="*/ 12 h 123"/>
                      <a:gd name="T82" fmla="*/ 36 w 144"/>
                      <a:gd name="T83" fmla="*/ 5 h 123"/>
                      <a:gd name="T84" fmla="*/ 51 w 144"/>
                      <a:gd name="T85" fmla="*/ 2 h 123"/>
                      <a:gd name="T86" fmla="*/ 66 w 144"/>
                      <a:gd name="T8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3">
                        <a:moveTo>
                          <a:pt x="59" y="25"/>
                        </a:moveTo>
                        <a:lnTo>
                          <a:pt x="49" y="27"/>
                        </a:lnTo>
                        <a:lnTo>
                          <a:pt x="38" y="30"/>
                        </a:lnTo>
                        <a:lnTo>
                          <a:pt x="28" y="36"/>
                        </a:lnTo>
                        <a:lnTo>
                          <a:pt x="21" y="46"/>
                        </a:lnTo>
                        <a:lnTo>
                          <a:pt x="18" y="61"/>
                        </a:lnTo>
                        <a:lnTo>
                          <a:pt x="21" y="74"/>
                        </a:lnTo>
                        <a:lnTo>
                          <a:pt x="28" y="84"/>
                        </a:lnTo>
                        <a:lnTo>
                          <a:pt x="36" y="92"/>
                        </a:lnTo>
                        <a:lnTo>
                          <a:pt x="48" y="97"/>
                        </a:lnTo>
                        <a:lnTo>
                          <a:pt x="59" y="99"/>
                        </a:lnTo>
                        <a:lnTo>
                          <a:pt x="59" y="25"/>
                        </a:lnTo>
                        <a:close/>
                        <a:moveTo>
                          <a:pt x="66" y="0"/>
                        </a:moveTo>
                        <a:lnTo>
                          <a:pt x="72" y="2"/>
                        </a:lnTo>
                        <a:lnTo>
                          <a:pt x="77" y="2"/>
                        </a:lnTo>
                        <a:lnTo>
                          <a:pt x="77" y="99"/>
                        </a:lnTo>
                        <a:lnTo>
                          <a:pt x="95" y="97"/>
                        </a:lnTo>
                        <a:lnTo>
                          <a:pt x="108" y="91"/>
                        </a:lnTo>
                        <a:lnTo>
                          <a:pt x="118" y="79"/>
                        </a:lnTo>
                        <a:lnTo>
                          <a:pt x="123" y="66"/>
                        </a:lnTo>
                        <a:lnTo>
                          <a:pt x="125" y="51"/>
                        </a:lnTo>
                        <a:lnTo>
                          <a:pt x="125" y="36"/>
                        </a:lnTo>
                        <a:lnTo>
                          <a:pt x="121" y="23"/>
                        </a:lnTo>
                        <a:lnTo>
                          <a:pt x="118" y="14"/>
                        </a:lnTo>
                        <a:lnTo>
                          <a:pt x="136" y="9"/>
                        </a:lnTo>
                        <a:lnTo>
                          <a:pt x="139" y="20"/>
                        </a:lnTo>
                        <a:lnTo>
                          <a:pt x="143" y="35"/>
                        </a:lnTo>
                        <a:lnTo>
                          <a:pt x="144" y="54"/>
                        </a:lnTo>
                        <a:lnTo>
                          <a:pt x="141" y="79"/>
                        </a:lnTo>
                        <a:lnTo>
                          <a:pt x="133" y="97"/>
                        </a:lnTo>
                        <a:lnTo>
                          <a:pt x="118" y="112"/>
                        </a:lnTo>
                        <a:lnTo>
                          <a:pt x="98" y="120"/>
                        </a:lnTo>
                        <a:lnTo>
                          <a:pt x="74" y="123"/>
                        </a:lnTo>
                        <a:lnTo>
                          <a:pt x="51" y="120"/>
                        </a:lnTo>
                        <a:lnTo>
                          <a:pt x="30" y="112"/>
                        </a:lnTo>
                        <a:lnTo>
                          <a:pt x="15" y="99"/>
                        </a:lnTo>
                        <a:lnTo>
                          <a:pt x="3" y="81"/>
                        </a:lnTo>
                        <a:lnTo>
                          <a:pt x="0" y="58"/>
                        </a:lnTo>
                        <a:lnTo>
                          <a:pt x="3" y="38"/>
                        </a:lnTo>
                        <a:lnTo>
                          <a:pt x="12" y="23"/>
                        </a:lnTo>
                        <a:lnTo>
                          <a:pt x="23" y="12"/>
                        </a:lnTo>
                        <a:lnTo>
                          <a:pt x="36" y="5"/>
                        </a:lnTo>
                        <a:lnTo>
                          <a:pt x="51" y="2"/>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35"/>
                  <p:cNvSpPr>
                    <a:spLocks/>
                  </p:cNvSpPr>
                  <p:nvPr/>
                </p:nvSpPr>
                <p:spPr bwMode="auto">
                  <a:xfrm>
                    <a:off x="315913" y="2851150"/>
                    <a:ext cx="185737" cy="44450"/>
                  </a:xfrm>
                  <a:custGeom>
                    <a:avLst/>
                    <a:gdLst>
                      <a:gd name="T0" fmla="*/ 0 w 232"/>
                      <a:gd name="T1" fmla="*/ 0 h 58"/>
                      <a:gd name="T2" fmla="*/ 23 w 232"/>
                      <a:gd name="T3" fmla="*/ 15 h 58"/>
                      <a:gd name="T4" fmla="*/ 49 w 232"/>
                      <a:gd name="T5" fmla="*/ 25 h 58"/>
                      <a:gd name="T6" fmla="*/ 80 w 232"/>
                      <a:gd name="T7" fmla="*/ 33 h 58"/>
                      <a:gd name="T8" fmla="*/ 118 w 232"/>
                      <a:gd name="T9" fmla="*/ 36 h 58"/>
                      <a:gd name="T10" fmla="*/ 152 w 232"/>
                      <a:gd name="T11" fmla="*/ 33 h 58"/>
                      <a:gd name="T12" fmla="*/ 183 w 232"/>
                      <a:gd name="T13" fmla="*/ 25 h 58"/>
                      <a:gd name="T14" fmla="*/ 209 w 232"/>
                      <a:gd name="T15" fmla="*/ 13 h 58"/>
                      <a:gd name="T16" fmla="*/ 232 w 232"/>
                      <a:gd name="T17" fmla="*/ 0 h 58"/>
                      <a:gd name="T18" fmla="*/ 232 w 232"/>
                      <a:gd name="T19" fmla="*/ 20 h 58"/>
                      <a:gd name="T20" fmla="*/ 218 w 232"/>
                      <a:gd name="T21" fmla="*/ 30 h 58"/>
                      <a:gd name="T22" fmla="*/ 198 w 232"/>
                      <a:gd name="T23" fmla="*/ 40 h 58"/>
                      <a:gd name="T24" fmla="*/ 175 w 232"/>
                      <a:gd name="T25" fmla="*/ 49 h 58"/>
                      <a:gd name="T26" fmla="*/ 149 w 232"/>
                      <a:gd name="T27" fmla="*/ 54 h 58"/>
                      <a:gd name="T28" fmla="*/ 118 w 232"/>
                      <a:gd name="T29" fmla="*/ 58 h 58"/>
                      <a:gd name="T30" fmla="*/ 85 w 232"/>
                      <a:gd name="T31" fmla="*/ 54 h 58"/>
                      <a:gd name="T32" fmla="*/ 59 w 232"/>
                      <a:gd name="T33" fmla="*/ 49 h 58"/>
                      <a:gd name="T34" fmla="*/ 36 w 232"/>
                      <a:gd name="T35" fmla="*/ 40 h 58"/>
                      <a:gd name="T36" fmla="*/ 16 w 232"/>
                      <a:gd name="T37" fmla="*/ 30 h 58"/>
                      <a:gd name="T38" fmla="*/ 0 w 232"/>
                      <a:gd name="T39" fmla="*/ 20 h 58"/>
                      <a:gd name="T40" fmla="*/ 0 w 232"/>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8">
                        <a:moveTo>
                          <a:pt x="0" y="0"/>
                        </a:moveTo>
                        <a:lnTo>
                          <a:pt x="23" y="15"/>
                        </a:lnTo>
                        <a:lnTo>
                          <a:pt x="49" y="25"/>
                        </a:lnTo>
                        <a:lnTo>
                          <a:pt x="80" y="33"/>
                        </a:lnTo>
                        <a:lnTo>
                          <a:pt x="118" y="36"/>
                        </a:lnTo>
                        <a:lnTo>
                          <a:pt x="152" y="33"/>
                        </a:lnTo>
                        <a:lnTo>
                          <a:pt x="183" y="25"/>
                        </a:lnTo>
                        <a:lnTo>
                          <a:pt x="209" y="13"/>
                        </a:lnTo>
                        <a:lnTo>
                          <a:pt x="232" y="0"/>
                        </a:lnTo>
                        <a:lnTo>
                          <a:pt x="232" y="20"/>
                        </a:lnTo>
                        <a:lnTo>
                          <a:pt x="218" y="30"/>
                        </a:lnTo>
                        <a:lnTo>
                          <a:pt x="198" y="40"/>
                        </a:lnTo>
                        <a:lnTo>
                          <a:pt x="175" y="49"/>
                        </a:lnTo>
                        <a:lnTo>
                          <a:pt x="149" y="54"/>
                        </a:lnTo>
                        <a:lnTo>
                          <a:pt x="118" y="58"/>
                        </a:lnTo>
                        <a:lnTo>
                          <a:pt x="85" y="54"/>
                        </a:lnTo>
                        <a:lnTo>
                          <a:pt x="59" y="49"/>
                        </a:lnTo>
                        <a:lnTo>
                          <a:pt x="36" y="40"/>
                        </a:lnTo>
                        <a:lnTo>
                          <a:pt x="16" y="30"/>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36"/>
                  <p:cNvSpPr>
                    <a:spLocks noEditPoints="1"/>
                  </p:cNvSpPr>
                  <p:nvPr/>
                </p:nvSpPr>
                <p:spPr bwMode="auto">
                  <a:xfrm>
                    <a:off x="361950" y="2738438"/>
                    <a:ext cx="114300" cy="88900"/>
                  </a:xfrm>
                  <a:custGeom>
                    <a:avLst/>
                    <a:gdLst>
                      <a:gd name="T0" fmla="*/ 71 w 144"/>
                      <a:gd name="T1" fmla="*/ 26 h 111"/>
                      <a:gd name="T2" fmla="*/ 71 w 144"/>
                      <a:gd name="T3" fmla="*/ 42 h 111"/>
                      <a:gd name="T4" fmla="*/ 74 w 144"/>
                      <a:gd name="T5" fmla="*/ 58 h 111"/>
                      <a:gd name="T6" fmla="*/ 79 w 144"/>
                      <a:gd name="T7" fmla="*/ 72 h 111"/>
                      <a:gd name="T8" fmla="*/ 89 w 144"/>
                      <a:gd name="T9" fmla="*/ 81 h 111"/>
                      <a:gd name="T10" fmla="*/ 102 w 144"/>
                      <a:gd name="T11" fmla="*/ 85 h 111"/>
                      <a:gd name="T12" fmla="*/ 108 w 144"/>
                      <a:gd name="T13" fmla="*/ 85 h 111"/>
                      <a:gd name="T14" fmla="*/ 115 w 144"/>
                      <a:gd name="T15" fmla="*/ 83 h 111"/>
                      <a:gd name="T16" fmla="*/ 118 w 144"/>
                      <a:gd name="T17" fmla="*/ 80 h 111"/>
                      <a:gd name="T18" fmla="*/ 121 w 144"/>
                      <a:gd name="T19" fmla="*/ 77 h 111"/>
                      <a:gd name="T20" fmla="*/ 125 w 144"/>
                      <a:gd name="T21" fmla="*/ 72 h 111"/>
                      <a:gd name="T22" fmla="*/ 126 w 144"/>
                      <a:gd name="T23" fmla="*/ 67 h 111"/>
                      <a:gd name="T24" fmla="*/ 126 w 144"/>
                      <a:gd name="T25" fmla="*/ 62 h 111"/>
                      <a:gd name="T26" fmla="*/ 123 w 144"/>
                      <a:gd name="T27" fmla="*/ 45 h 111"/>
                      <a:gd name="T28" fmla="*/ 115 w 144"/>
                      <a:gd name="T29" fmla="*/ 34 h 111"/>
                      <a:gd name="T30" fmla="*/ 103 w 144"/>
                      <a:gd name="T31" fmla="*/ 27 h 111"/>
                      <a:gd name="T32" fmla="*/ 98 w 144"/>
                      <a:gd name="T33" fmla="*/ 26 h 111"/>
                      <a:gd name="T34" fmla="*/ 95 w 144"/>
                      <a:gd name="T35" fmla="*/ 26 h 111"/>
                      <a:gd name="T36" fmla="*/ 71 w 144"/>
                      <a:gd name="T37" fmla="*/ 26 h 111"/>
                      <a:gd name="T38" fmla="*/ 141 w 144"/>
                      <a:gd name="T39" fmla="*/ 0 h 111"/>
                      <a:gd name="T40" fmla="*/ 141 w 144"/>
                      <a:gd name="T41" fmla="*/ 22 h 111"/>
                      <a:gd name="T42" fmla="*/ 125 w 144"/>
                      <a:gd name="T43" fmla="*/ 24 h 111"/>
                      <a:gd name="T44" fmla="*/ 125 w 144"/>
                      <a:gd name="T45" fmla="*/ 26 h 111"/>
                      <a:gd name="T46" fmla="*/ 134 w 144"/>
                      <a:gd name="T47" fmla="*/ 36 h 111"/>
                      <a:gd name="T48" fmla="*/ 141 w 144"/>
                      <a:gd name="T49" fmla="*/ 50 h 111"/>
                      <a:gd name="T50" fmla="*/ 144 w 144"/>
                      <a:gd name="T51" fmla="*/ 68 h 111"/>
                      <a:gd name="T52" fmla="*/ 141 w 144"/>
                      <a:gd name="T53" fmla="*/ 86 h 111"/>
                      <a:gd name="T54" fmla="*/ 133 w 144"/>
                      <a:gd name="T55" fmla="*/ 99 h 111"/>
                      <a:gd name="T56" fmla="*/ 120 w 144"/>
                      <a:gd name="T57" fmla="*/ 108 h 111"/>
                      <a:gd name="T58" fmla="*/ 105 w 144"/>
                      <a:gd name="T59" fmla="*/ 111 h 111"/>
                      <a:gd name="T60" fmla="*/ 87 w 144"/>
                      <a:gd name="T61" fmla="*/ 106 h 111"/>
                      <a:gd name="T62" fmla="*/ 72 w 144"/>
                      <a:gd name="T63" fmla="*/ 96 h 111"/>
                      <a:gd name="T64" fmla="*/ 62 w 144"/>
                      <a:gd name="T65" fmla="*/ 80 h 111"/>
                      <a:gd name="T66" fmla="*/ 56 w 144"/>
                      <a:gd name="T67" fmla="*/ 57 h 111"/>
                      <a:gd name="T68" fmla="*/ 53 w 144"/>
                      <a:gd name="T69" fmla="*/ 27 h 111"/>
                      <a:gd name="T70" fmla="*/ 51 w 144"/>
                      <a:gd name="T71" fmla="*/ 27 h 111"/>
                      <a:gd name="T72" fmla="*/ 43 w 144"/>
                      <a:gd name="T73" fmla="*/ 27 h 111"/>
                      <a:gd name="T74" fmla="*/ 35 w 144"/>
                      <a:gd name="T75" fmla="*/ 29 h 111"/>
                      <a:gd name="T76" fmla="*/ 26 w 144"/>
                      <a:gd name="T77" fmla="*/ 36 h 111"/>
                      <a:gd name="T78" fmla="*/ 21 w 144"/>
                      <a:gd name="T79" fmla="*/ 44 h 111"/>
                      <a:gd name="T80" fmla="*/ 18 w 144"/>
                      <a:gd name="T81" fmla="*/ 58 h 111"/>
                      <a:gd name="T82" fmla="*/ 21 w 144"/>
                      <a:gd name="T83" fmla="*/ 78 h 111"/>
                      <a:gd name="T84" fmla="*/ 30 w 144"/>
                      <a:gd name="T85" fmla="*/ 95 h 111"/>
                      <a:gd name="T86" fmla="*/ 12 w 144"/>
                      <a:gd name="T87" fmla="*/ 101 h 111"/>
                      <a:gd name="T88" fmla="*/ 3 w 144"/>
                      <a:gd name="T89" fmla="*/ 80 h 111"/>
                      <a:gd name="T90" fmla="*/ 0 w 144"/>
                      <a:gd name="T91" fmla="*/ 55 h 111"/>
                      <a:gd name="T92" fmla="*/ 2 w 144"/>
                      <a:gd name="T93" fmla="*/ 36 h 111"/>
                      <a:gd name="T94" fmla="*/ 8 w 144"/>
                      <a:gd name="T95" fmla="*/ 22 h 111"/>
                      <a:gd name="T96" fmla="*/ 18 w 144"/>
                      <a:gd name="T97" fmla="*/ 13 h 111"/>
                      <a:gd name="T98" fmla="*/ 30 w 144"/>
                      <a:gd name="T99" fmla="*/ 6 h 111"/>
                      <a:gd name="T100" fmla="*/ 43 w 144"/>
                      <a:gd name="T101" fmla="*/ 3 h 111"/>
                      <a:gd name="T102" fmla="*/ 56 w 144"/>
                      <a:gd name="T103" fmla="*/ 1 h 111"/>
                      <a:gd name="T104" fmla="*/ 108 w 144"/>
                      <a:gd name="T105" fmla="*/ 1 h 111"/>
                      <a:gd name="T106" fmla="*/ 126 w 144"/>
                      <a:gd name="T107" fmla="*/ 1 h 111"/>
                      <a:gd name="T108" fmla="*/ 141 w 144"/>
                      <a:gd name="T10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11">
                        <a:moveTo>
                          <a:pt x="71" y="26"/>
                        </a:moveTo>
                        <a:lnTo>
                          <a:pt x="71" y="42"/>
                        </a:lnTo>
                        <a:lnTo>
                          <a:pt x="74" y="58"/>
                        </a:lnTo>
                        <a:lnTo>
                          <a:pt x="79" y="72"/>
                        </a:lnTo>
                        <a:lnTo>
                          <a:pt x="89" y="81"/>
                        </a:lnTo>
                        <a:lnTo>
                          <a:pt x="102" y="85"/>
                        </a:lnTo>
                        <a:lnTo>
                          <a:pt x="108" y="85"/>
                        </a:lnTo>
                        <a:lnTo>
                          <a:pt x="115" y="83"/>
                        </a:lnTo>
                        <a:lnTo>
                          <a:pt x="118" y="80"/>
                        </a:lnTo>
                        <a:lnTo>
                          <a:pt x="121" y="77"/>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2"/>
                        </a:lnTo>
                        <a:lnTo>
                          <a:pt x="125" y="24"/>
                        </a:lnTo>
                        <a:lnTo>
                          <a:pt x="125" y="26"/>
                        </a:lnTo>
                        <a:lnTo>
                          <a:pt x="134" y="36"/>
                        </a:lnTo>
                        <a:lnTo>
                          <a:pt x="141" y="50"/>
                        </a:lnTo>
                        <a:lnTo>
                          <a:pt x="144" y="68"/>
                        </a:lnTo>
                        <a:lnTo>
                          <a:pt x="141" y="86"/>
                        </a:lnTo>
                        <a:lnTo>
                          <a:pt x="133" y="99"/>
                        </a:lnTo>
                        <a:lnTo>
                          <a:pt x="120" y="108"/>
                        </a:lnTo>
                        <a:lnTo>
                          <a:pt x="105" y="111"/>
                        </a:lnTo>
                        <a:lnTo>
                          <a:pt x="87" y="106"/>
                        </a:lnTo>
                        <a:lnTo>
                          <a:pt x="72" y="96"/>
                        </a:lnTo>
                        <a:lnTo>
                          <a:pt x="62" y="80"/>
                        </a:lnTo>
                        <a:lnTo>
                          <a:pt x="56" y="57"/>
                        </a:lnTo>
                        <a:lnTo>
                          <a:pt x="53" y="27"/>
                        </a:lnTo>
                        <a:lnTo>
                          <a:pt x="51" y="27"/>
                        </a:lnTo>
                        <a:lnTo>
                          <a:pt x="43" y="27"/>
                        </a:lnTo>
                        <a:lnTo>
                          <a:pt x="35" y="29"/>
                        </a:lnTo>
                        <a:lnTo>
                          <a:pt x="26" y="36"/>
                        </a:lnTo>
                        <a:lnTo>
                          <a:pt x="21" y="44"/>
                        </a:lnTo>
                        <a:lnTo>
                          <a:pt x="18" y="58"/>
                        </a:lnTo>
                        <a:lnTo>
                          <a:pt x="21" y="78"/>
                        </a:lnTo>
                        <a:lnTo>
                          <a:pt x="30" y="95"/>
                        </a:lnTo>
                        <a:lnTo>
                          <a:pt x="12" y="101"/>
                        </a:lnTo>
                        <a:lnTo>
                          <a:pt x="3" y="80"/>
                        </a:lnTo>
                        <a:lnTo>
                          <a:pt x="0" y="55"/>
                        </a:lnTo>
                        <a:lnTo>
                          <a:pt x="2" y="36"/>
                        </a:lnTo>
                        <a:lnTo>
                          <a:pt x="8" y="22"/>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37"/>
                  <p:cNvSpPr>
                    <a:spLocks/>
                  </p:cNvSpPr>
                  <p:nvPr/>
                </p:nvSpPr>
                <p:spPr bwMode="auto">
                  <a:xfrm>
                    <a:off x="447675" y="2670175"/>
                    <a:ext cx="28575" cy="25400"/>
                  </a:xfrm>
                  <a:custGeom>
                    <a:avLst/>
                    <a:gdLst>
                      <a:gd name="T0" fmla="*/ 18 w 36"/>
                      <a:gd name="T1" fmla="*/ 0 h 33"/>
                      <a:gd name="T2" fmla="*/ 25 w 36"/>
                      <a:gd name="T3" fmla="*/ 0 h 33"/>
                      <a:gd name="T4" fmla="*/ 30 w 36"/>
                      <a:gd name="T5" fmla="*/ 1 h 33"/>
                      <a:gd name="T6" fmla="*/ 33 w 36"/>
                      <a:gd name="T7" fmla="*/ 6 h 33"/>
                      <a:gd name="T8" fmla="*/ 36 w 36"/>
                      <a:gd name="T9" fmla="*/ 11 h 33"/>
                      <a:gd name="T10" fmla="*/ 36 w 36"/>
                      <a:gd name="T11" fmla="*/ 16 h 33"/>
                      <a:gd name="T12" fmla="*/ 36 w 36"/>
                      <a:gd name="T13" fmla="*/ 23 h 33"/>
                      <a:gd name="T14" fmla="*/ 33 w 36"/>
                      <a:gd name="T15" fmla="*/ 26 h 33"/>
                      <a:gd name="T16" fmla="*/ 30 w 36"/>
                      <a:gd name="T17" fmla="*/ 31 h 33"/>
                      <a:gd name="T18" fmla="*/ 25 w 36"/>
                      <a:gd name="T19" fmla="*/ 33 h 33"/>
                      <a:gd name="T20" fmla="*/ 18 w 36"/>
                      <a:gd name="T21" fmla="*/ 33 h 33"/>
                      <a:gd name="T22" fmla="*/ 13 w 36"/>
                      <a:gd name="T23" fmla="*/ 33 h 33"/>
                      <a:gd name="T24" fmla="*/ 8 w 36"/>
                      <a:gd name="T25" fmla="*/ 29 h 33"/>
                      <a:gd name="T26" fmla="*/ 4 w 36"/>
                      <a:gd name="T27" fmla="*/ 26 h 33"/>
                      <a:gd name="T28" fmla="*/ 2 w 36"/>
                      <a:gd name="T29" fmla="*/ 21 h 33"/>
                      <a:gd name="T30" fmla="*/ 0 w 36"/>
                      <a:gd name="T31" fmla="*/ 16 h 33"/>
                      <a:gd name="T32" fmla="*/ 2 w 36"/>
                      <a:gd name="T33" fmla="*/ 10 h 33"/>
                      <a:gd name="T34" fmla="*/ 4 w 36"/>
                      <a:gd name="T35" fmla="*/ 6 h 33"/>
                      <a:gd name="T36" fmla="*/ 8 w 36"/>
                      <a:gd name="T37" fmla="*/ 1 h 33"/>
                      <a:gd name="T38" fmla="*/ 13 w 36"/>
                      <a:gd name="T39" fmla="*/ 0 h 33"/>
                      <a:gd name="T40" fmla="*/ 18 w 36"/>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3">
                        <a:moveTo>
                          <a:pt x="18" y="0"/>
                        </a:moveTo>
                        <a:lnTo>
                          <a:pt x="25" y="0"/>
                        </a:lnTo>
                        <a:lnTo>
                          <a:pt x="30" y="1"/>
                        </a:lnTo>
                        <a:lnTo>
                          <a:pt x="33" y="6"/>
                        </a:lnTo>
                        <a:lnTo>
                          <a:pt x="36" y="11"/>
                        </a:lnTo>
                        <a:lnTo>
                          <a:pt x="36" y="16"/>
                        </a:lnTo>
                        <a:lnTo>
                          <a:pt x="36" y="23"/>
                        </a:lnTo>
                        <a:lnTo>
                          <a:pt x="33" y="26"/>
                        </a:lnTo>
                        <a:lnTo>
                          <a:pt x="30" y="31"/>
                        </a:lnTo>
                        <a:lnTo>
                          <a:pt x="25" y="33"/>
                        </a:lnTo>
                        <a:lnTo>
                          <a:pt x="18" y="33"/>
                        </a:lnTo>
                        <a:lnTo>
                          <a:pt x="13" y="33"/>
                        </a:lnTo>
                        <a:lnTo>
                          <a:pt x="8" y="29"/>
                        </a:lnTo>
                        <a:lnTo>
                          <a:pt x="4" y="26"/>
                        </a:lnTo>
                        <a:lnTo>
                          <a:pt x="2" y="21"/>
                        </a:lnTo>
                        <a:lnTo>
                          <a:pt x="0" y="16"/>
                        </a:lnTo>
                        <a:lnTo>
                          <a:pt x="2" y="10"/>
                        </a:lnTo>
                        <a:lnTo>
                          <a:pt x="4" y="6"/>
                        </a:lnTo>
                        <a:lnTo>
                          <a:pt x="8" y="1"/>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38"/>
                  <p:cNvSpPr>
                    <a:spLocks/>
                  </p:cNvSpPr>
                  <p:nvPr/>
                </p:nvSpPr>
                <p:spPr bwMode="auto">
                  <a:xfrm>
                    <a:off x="365125" y="2536825"/>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30 h 118"/>
                      <a:gd name="T10" fmla="*/ 133 w 141"/>
                      <a:gd name="T11" fmla="*/ 39 h 118"/>
                      <a:gd name="T12" fmla="*/ 140 w 141"/>
                      <a:gd name="T13" fmla="*/ 53 h 118"/>
                      <a:gd name="T14" fmla="*/ 141 w 141"/>
                      <a:gd name="T15" fmla="*/ 69 h 118"/>
                      <a:gd name="T16" fmla="*/ 141 w 141"/>
                      <a:gd name="T17" fmla="*/ 80 h 118"/>
                      <a:gd name="T18" fmla="*/ 136 w 141"/>
                      <a:gd name="T19" fmla="*/ 92 h 118"/>
                      <a:gd name="T20" fmla="*/ 130 w 141"/>
                      <a:gd name="T21" fmla="*/ 102 h 118"/>
                      <a:gd name="T22" fmla="*/ 118 w 141"/>
                      <a:gd name="T23" fmla="*/ 110 h 118"/>
                      <a:gd name="T24" fmla="*/ 102 w 141"/>
                      <a:gd name="T25" fmla="*/ 115 h 118"/>
                      <a:gd name="T26" fmla="*/ 81 w 141"/>
                      <a:gd name="T27" fmla="*/ 118 h 118"/>
                      <a:gd name="T28" fmla="*/ 0 w 141"/>
                      <a:gd name="T29" fmla="*/ 118 h 118"/>
                      <a:gd name="T30" fmla="*/ 0 w 141"/>
                      <a:gd name="T31" fmla="*/ 92 h 118"/>
                      <a:gd name="T32" fmla="*/ 76 w 141"/>
                      <a:gd name="T33" fmla="*/ 92 h 118"/>
                      <a:gd name="T34" fmla="*/ 94 w 141"/>
                      <a:gd name="T35" fmla="*/ 90 h 118"/>
                      <a:gd name="T36" fmla="*/ 109 w 141"/>
                      <a:gd name="T37" fmla="*/ 85 h 118"/>
                      <a:gd name="T38" fmla="*/ 118 w 141"/>
                      <a:gd name="T39" fmla="*/ 75 h 118"/>
                      <a:gd name="T40" fmla="*/ 122 w 141"/>
                      <a:gd name="T41" fmla="*/ 61 h 118"/>
                      <a:gd name="T42" fmla="*/ 117 w 141"/>
                      <a:gd name="T43" fmla="*/ 46 h 118"/>
                      <a:gd name="T44" fmla="*/ 109 w 141"/>
                      <a:gd name="T45" fmla="*/ 35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30"/>
                        </a:lnTo>
                        <a:lnTo>
                          <a:pt x="133" y="39"/>
                        </a:lnTo>
                        <a:lnTo>
                          <a:pt x="140" y="53"/>
                        </a:lnTo>
                        <a:lnTo>
                          <a:pt x="141" y="69"/>
                        </a:lnTo>
                        <a:lnTo>
                          <a:pt x="141" y="80"/>
                        </a:lnTo>
                        <a:lnTo>
                          <a:pt x="136" y="92"/>
                        </a:lnTo>
                        <a:lnTo>
                          <a:pt x="130" y="102"/>
                        </a:lnTo>
                        <a:lnTo>
                          <a:pt x="118" y="110"/>
                        </a:lnTo>
                        <a:lnTo>
                          <a:pt x="102" y="115"/>
                        </a:lnTo>
                        <a:lnTo>
                          <a:pt x="81" y="118"/>
                        </a:lnTo>
                        <a:lnTo>
                          <a:pt x="0" y="118"/>
                        </a:lnTo>
                        <a:lnTo>
                          <a:pt x="0" y="92"/>
                        </a:lnTo>
                        <a:lnTo>
                          <a:pt x="76" y="92"/>
                        </a:lnTo>
                        <a:lnTo>
                          <a:pt x="94" y="90"/>
                        </a:lnTo>
                        <a:lnTo>
                          <a:pt x="109" y="85"/>
                        </a:lnTo>
                        <a:lnTo>
                          <a:pt x="118" y="75"/>
                        </a:lnTo>
                        <a:lnTo>
                          <a:pt x="122" y="61"/>
                        </a:lnTo>
                        <a:lnTo>
                          <a:pt x="117" y="46"/>
                        </a:lnTo>
                        <a:lnTo>
                          <a:pt x="109" y="35"/>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39"/>
                  <p:cNvSpPr>
                    <a:spLocks/>
                  </p:cNvSpPr>
                  <p:nvPr/>
                </p:nvSpPr>
                <p:spPr bwMode="auto">
                  <a:xfrm>
                    <a:off x="447675" y="2479675"/>
                    <a:ext cx="28575" cy="28575"/>
                  </a:xfrm>
                  <a:custGeom>
                    <a:avLst/>
                    <a:gdLst>
                      <a:gd name="T0" fmla="*/ 18 w 36"/>
                      <a:gd name="T1" fmla="*/ 0 h 34"/>
                      <a:gd name="T2" fmla="*/ 25 w 36"/>
                      <a:gd name="T3" fmla="*/ 0 h 34"/>
                      <a:gd name="T4" fmla="*/ 30 w 36"/>
                      <a:gd name="T5" fmla="*/ 3 h 34"/>
                      <a:gd name="T6" fmla="*/ 33 w 36"/>
                      <a:gd name="T7" fmla="*/ 6 h 34"/>
                      <a:gd name="T8" fmla="*/ 36 w 36"/>
                      <a:gd name="T9" fmla="*/ 11 h 34"/>
                      <a:gd name="T10" fmla="*/ 36 w 36"/>
                      <a:gd name="T11" fmla="*/ 16 h 34"/>
                      <a:gd name="T12" fmla="*/ 36 w 36"/>
                      <a:gd name="T13" fmla="*/ 23 h 34"/>
                      <a:gd name="T14" fmla="*/ 33 w 36"/>
                      <a:gd name="T15" fmla="*/ 28 h 34"/>
                      <a:gd name="T16" fmla="*/ 30 w 36"/>
                      <a:gd name="T17" fmla="*/ 31 h 34"/>
                      <a:gd name="T18" fmla="*/ 25 w 36"/>
                      <a:gd name="T19" fmla="*/ 32 h 34"/>
                      <a:gd name="T20" fmla="*/ 18 w 36"/>
                      <a:gd name="T21" fmla="*/ 34 h 34"/>
                      <a:gd name="T22" fmla="*/ 13 w 36"/>
                      <a:gd name="T23" fmla="*/ 32 h 34"/>
                      <a:gd name="T24" fmla="*/ 8 w 36"/>
                      <a:gd name="T25" fmla="*/ 31 h 34"/>
                      <a:gd name="T26" fmla="*/ 4 w 36"/>
                      <a:gd name="T27" fmla="*/ 26 h 34"/>
                      <a:gd name="T28" fmla="*/ 2 w 36"/>
                      <a:gd name="T29" fmla="*/ 23 h 34"/>
                      <a:gd name="T30" fmla="*/ 0 w 36"/>
                      <a:gd name="T31" fmla="*/ 16 h 34"/>
                      <a:gd name="T32" fmla="*/ 2 w 36"/>
                      <a:gd name="T33" fmla="*/ 11 h 34"/>
                      <a:gd name="T34" fmla="*/ 4 w 36"/>
                      <a:gd name="T35" fmla="*/ 6 h 34"/>
                      <a:gd name="T36" fmla="*/ 8 w 36"/>
                      <a:gd name="T37" fmla="*/ 3 h 34"/>
                      <a:gd name="T38" fmla="*/ 13 w 36"/>
                      <a:gd name="T39" fmla="*/ 0 h 34"/>
                      <a:gd name="T40" fmla="*/ 18 w 36"/>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4">
                        <a:moveTo>
                          <a:pt x="18" y="0"/>
                        </a:moveTo>
                        <a:lnTo>
                          <a:pt x="25" y="0"/>
                        </a:lnTo>
                        <a:lnTo>
                          <a:pt x="30" y="3"/>
                        </a:lnTo>
                        <a:lnTo>
                          <a:pt x="33" y="6"/>
                        </a:lnTo>
                        <a:lnTo>
                          <a:pt x="36" y="11"/>
                        </a:lnTo>
                        <a:lnTo>
                          <a:pt x="36" y="16"/>
                        </a:lnTo>
                        <a:lnTo>
                          <a:pt x="36" y="23"/>
                        </a:lnTo>
                        <a:lnTo>
                          <a:pt x="33" y="28"/>
                        </a:lnTo>
                        <a:lnTo>
                          <a:pt x="30" y="31"/>
                        </a:lnTo>
                        <a:lnTo>
                          <a:pt x="25" y="32"/>
                        </a:lnTo>
                        <a:lnTo>
                          <a:pt x="18" y="34"/>
                        </a:lnTo>
                        <a:lnTo>
                          <a:pt x="13" y="32"/>
                        </a:lnTo>
                        <a:lnTo>
                          <a:pt x="8" y="31"/>
                        </a:lnTo>
                        <a:lnTo>
                          <a:pt x="4" y="26"/>
                        </a:lnTo>
                        <a:lnTo>
                          <a:pt x="2" y="23"/>
                        </a:lnTo>
                        <a:lnTo>
                          <a:pt x="0" y="16"/>
                        </a:lnTo>
                        <a:lnTo>
                          <a:pt x="2" y="11"/>
                        </a:lnTo>
                        <a:lnTo>
                          <a:pt x="4" y="6"/>
                        </a:lnTo>
                        <a:lnTo>
                          <a:pt x="8" y="3"/>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40"/>
                  <p:cNvSpPr>
                    <a:spLocks/>
                  </p:cNvSpPr>
                  <p:nvPr/>
                </p:nvSpPr>
                <p:spPr bwMode="auto">
                  <a:xfrm>
                    <a:off x="315913" y="2406650"/>
                    <a:ext cx="185737" cy="44450"/>
                  </a:xfrm>
                  <a:custGeom>
                    <a:avLst/>
                    <a:gdLst>
                      <a:gd name="T0" fmla="*/ 116 w 232"/>
                      <a:gd name="T1" fmla="*/ 0 h 56"/>
                      <a:gd name="T2" fmla="*/ 147 w 232"/>
                      <a:gd name="T3" fmla="*/ 2 h 56"/>
                      <a:gd name="T4" fmla="*/ 175 w 232"/>
                      <a:gd name="T5" fmla="*/ 9 h 56"/>
                      <a:gd name="T6" fmla="*/ 198 w 232"/>
                      <a:gd name="T7" fmla="*/ 17 h 56"/>
                      <a:gd name="T8" fmla="*/ 218 w 232"/>
                      <a:gd name="T9" fmla="*/ 27 h 56"/>
                      <a:gd name="T10" fmla="*/ 232 w 232"/>
                      <a:gd name="T11" fmla="*/ 38 h 56"/>
                      <a:gd name="T12" fmla="*/ 232 w 232"/>
                      <a:gd name="T13" fmla="*/ 56 h 56"/>
                      <a:gd name="T14" fmla="*/ 209 w 232"/>
                      <a:gd name="T15" fmla="*/ 43 h 56"/>
                      <a:gd name="T16" fmla="*/ 183 w 232"/>
                      <a:gd name="T17" fmla="*/ 32 h 56"/>
                      <a:gd name="T18" fmla="*/ 152 w 232"/>
                      <a:gd name="T19" fmla="*/ 23 h 56"/>
                      <a:gd name="T20" fmla="*/ 116 w 232"/>
                      <a:gd name="T21" fmla="*/ 22 h 56"/>
                      <a:gd name="T22" fmla="*/ 80 w 232"/>
                      <a:gd name="T23" fmla="*/ 23 h 56"/>
                      <a:gd name="T24" fmla="*/ 49 w 232"/>
                      <a:gd name="T25" fmla="*/ 32 h 56"/>
                      <a:gd name="T26" fmla="*/ 23 w 232"/>
                      <a:gd name="T27" fmla="*/ 43 h 56"/>
                      <a:gd name="T28" fmla="*/ 0 w 232"/>
                      <a:gd name="T29" fmla="*/ 56 h 56"/>
                      <a:gd name="T30" fmla="*/ 0 w 232"/>
                      <a:gd name="T31" fmla="*/ 38 h 56"/>
                      <a:gd name="T32" fmla="*/ 16 w 232"/>
                      <a:gd name="T33" fmla="*/ 27 h 56"/>
                      <a:gd name="T34" fmla="*/ 34 w 232"/>
                      <a:gd name="T35" fmla="*/ 17 h 56"/>
                      <a:gd name="T36" fmla="*/ 57 w 232"/>
                      <a:gd name="T37" fmla="*/ 9 h 56"/>
                      <a:gd name="T38" fmla="*/ 85 w 232"/>
                      <a:gd name="T39" fmla="*/ 2 h 56"/>
                      <a:gd name="T40" fmla="*/ 116 w 232"/>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6">
                        <a:moveTo>
                          <a:pt x="116" y="0"/>
                        </a:moveTo>
                        <a:lnTo>
                          <a:pt x="147" y="2"/>
                        </a:lnTo>
                        <a:lnTo>
                          <a:pt x="175" y="9"/>
                        </a:lnTo>
                        <a:lnTo>
                          <a:pt x="198" y="17"/>
                        </a:lnTo>
                        <a:lnTo>
                          <a:pt x="218" y="27"/>
                        </a:lnTo>
                        <a:lnTo>
                          <a:pt x="232" y="38"/>
                        </a:lnTo>
                        <a:lnTo>
                          <a:pt x="232" y="56"/>
                        </a:lnTo>
                        <a:lnTo>
                          <a:pt x="209" y="43"/>
                        </a:lnTo>
                        <a:lnTo>
                          <a:pt x="183" y="32"/>
                        </a:lnTo>
                        <a:lnTo>
                          <a:pt x="152" y="23"/>
                        </a:lnTo>
                        <a:lnTo>
                          <a:pt x="116" y="22"/>
                        </a:lnTo>
                        <a:lnTo>
                          <a:pt x="80" y="23"/>
                        </a:lnTo>
                        <a:lnTo>
                          <a:pt x="49" y="32"/>
                        </a:lnTo>
                        <a:lnTo>
                          <a:pt x="23" y="43"/>
                        </a:lnTo>
                        <a:lnTo>
                          <a:pt x="0" y="56"/>
                        </a:lnTo>
                        <a:lnTo>
                          <a:pt x="0" y="38"/>
                        </a:lnTo>
                        <a:lnTo>
                          <a:pt x="16" y="27"/>
                        </a:lnTo>
                        <a:lnTo>
                          <a:pt x="34" y="17"/>
                        </a:lnTo>
                        <a:lnTo>
                          <a:pt x="57" y="9"/>
                        </a:lnTo>
                        <a:lnTo>
                          <a:pt x="85" y="2"/>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92" name="Group 91"/>
            <p:cNvGrpSpPr/>
            <p:nvPr/>
          </p:nvGrpSpPr>
          <p:grpSpPr>
            <a:xfrm>
              <a:off x="6010275" y="1216580"/>
              <a:ext cx="2554287" cy="1527413"/>
              <a:chOff x="1397000" y="2214324"/>
              <a:chExt cx="2554287" cy="1527413"/>
            </a:xfrm>
          </p:grpSpPr>
          <p:sp>
            <p:nvSpPr>
              <p:cNvPr id="93" name="Freeform 260"/>
              <p:cNvSpPr>
                <a:spLocks/>
              </p:cNvSpPr>
              <p:nvPr/>
            </p:nvSpPr>
            <p:spPr bwMode="auto">
              <a:xfrm>
                <a:off x="1397000" y="2508250"/>
                <a:ext cx="2554287" cy="1233487"/>
              </a:xfrm>
              <a:custGeom>
                <a:avLst/>
                <a:gdLst>
                  <a:gd name="T0" fmla="*/ 1889 w 3217"/>
                  <a:gd name="T1" fmla="*/ 2 h 1556"/>
                  <a:gd name="T2" fmla="*/ 1904 w 3217"/>
                  <a:gd name="T3" fmla="*/ 16 h 1556"/>
                  <a:gd name="T4" fmla="*/ 1932 w 3217"/>
                  <a:gd name="T5" fmla="*/ 817 h 1556"/>
                  <a:gd name="T6" fmla="*/ 1961 w 3217"/>
                  <a:gd name="T7" fmla="*/ 1272 h 1556"/>
                  <a:gd name="T8" fmla="*/ 1976 w 3217"/>
                  <a:gd name="T9" fmla="*/ 1169 h 1556"/>
                  <a:gd name="T10" fmla="*/ 1990 w 3217"/>
                  <a:gd name="T11" fmla="*/ 1109 h 1556"/>
                  <a:gd name="T12" fmla="*/ 2008 w 3217"/>
                  <a:gd name="T13" fmla="*/ 1069 h 1556"/>
                  <a:gd name="T14" fmla="*/ 2033 w 3217"/>
                  <a:gd name="T15" fmla="*/ 1040 h 1556"/>
                  <a:gd name="T16" fmla="*/ 2051 w 3217"/>
                  <a:gd name="T17" fmla="*/ 1032 h 1556"/>
                  <a:gd name="T18" fmla="*/ 2087 w 3217"/>
                  <a:gd name="T19" fmla="*/ 1028 h 1556"/>
                  <a:gd name="T20" fmla="*/ 2162 w 3217"/>
                  <a:gd name="T21" fmla="*/ 1058 h 1556"/>
                  <a:gd name="T22" fmla="*/ 2396 w 3217"/>
                  <a:gd name="T23" fmla="*/ 1168 h 1556"/>
                  <a:gd name="T24" fmla="*/ 2630 w 3217"/>
                  <a:gd name="T25" fmla="*/ 1236 h 1556"/>
                  <a:gd name="T26" fmla="*/ 2755 w 3217"/>
                  <a:gd name="T27" fmla="*/ 1261 h 1556"/>
                  <a:gd name="T28" fmla="*/ 3102 w 3217"/>
                  <a:gd name="T29" fmla="*/ 1302 h 1556"/>
                  <a:gd name="T30" fmla="*/ 3141 w 3217"/>
                  <a:gd name="T31" fmla="*/ 1295 h 1556"/>
                  <a:gd name="T32" fmla="*/ 3212 w 3217"/>
                  <a:gd name="T33" fmla="*/ 1289 h 1556"/>
                  <a:gd name="T34" fmla="*/ 3151 w 3217"/>
                  <a:gd name="T35" fmla="*/ 1348 h 1556"/>
                  <a:gd name="T36" fmla="*/ 3125 w 3217"/>
                  <a:gd name="T37" fmla="*/ 1353 h 1556"/>
                  <a:gd name="T38" fmla="*/ 3102 w 3217"/>
                  <a:gd name="T39" fmla="*/ 1356 h 1556"/>
                  <a:gd name="T40" fmla="*/ 2755 w 3217"/>
                  <a:gd name="T41" fmla="*/ 1315 h 1556"/>
                  <a:gd name="T42" fmla="*/ 2609 w 3217"/>
                  <a:gd name="T43" fmla="*/ 1285 h 1556"/>
                  <a:gd name="T44" fmla="*/ 2375 w 3217"/>
                  <a:gd name="T45" fmla="*/ 1217 h 1556"/>
                  <a:gd name="T46" fmla="*/ 2141 w 3217"/>
                  <a:gd name="T47" fmla="*/ 1107 h 1556"/>
                  <a:gd name="T48" fmla="*/ 2076 w 3217"/>
                  <a:gd name="T49" fmla="*/ 1081 h 1556"/>
                  <a:gd name="T50" fmla="*/ 2064 w 3217"/>
                  <a:gd name="T51" fmla="*/ 1082 h 1556"/>
                  <a:gd name="T52" fmla="*/ 2051 w 3217"/>
                  <a:gd name="T53" fmla="*/ 1100 h 1556"/>
                  <a:gd name="T54" fmla="*/ 2030 w 3217"/>
                  <a:gd name="T55" fmla="*/ 1169 h 1556"/>
                  <a:gd name="T56" fmla="*/ 2018 w 3217"/>
                  <a:gd name="T57" fmla="*/ 1244 h 1556"/>
                  <a:gd name="T58" fmla="*/ 1992 w 3217"/>
                  <a:gd name="T59" fmla="*/ 1529 h 1556"/>
                  <a:gd name="T60" fmla="*/ 1984 w 3217"/>
                  <a:gd name="T61" fmla="*/ 1549 h 1556"/>
                  <a:gd name="T62" fmla="*/ 1964 w 3217"/>
                  <a:gd name="T63" fmla="*/ 1556 h 1556"/>
                  <a:gd name="T64" fmla="*/ 1945 w 3217"/>
                  <a:gd name="T65" fmla="*/ 1549 h 1556"/>
                  <a:gd name="T66" fmla="*/ 1938 w 3217"/>
                  <a:gd name="T67" fmla="*/ 1529 h 1556"/>
                  <a:gd name="T68" fmla="*/ 1902 w 3217"/>
                  <a:gd name="T69" fmla="*/ 1226 h 1556"/>
                  <a:gd name="T70" fmla="*/ 1855 w 3217"/>
                  <a:gd name="T71" fmla="*/ 57 h 1556"/>
                  <a:gd name="T72" fmla="*/ 1594 w 3217"/>
                  <a:gd name="T73" fmla="*/ 97 h 1556"/>
                  <a:gd name="T74" fmla="*/ 1483 w 3217"/>
                  <a:gd name="T75" fmla="*/ 121 h 1556"/>
                  <a:gd name="T76" fmla="*/ 1272 w 3217"/>
                  <a:gd name="T77" fmla="*/ 188 h 1556"/>
                  <a:gd name="T78" fmla="*/ 1087 w 3217"/>
                  <a:gd name="T79" fmla="*/ 280 h 1556"/>
                  <a:gd name="T80" fmla="*/ 1008 w 3217"/>
                  <a:gd name="T81" fmla="*/ 331 h 1556"/>
                  <a:gd name="T82" fmla="*/ 872 w 3217"/>
                  <a:gd name="T83" fmla="*/ 444 h 1556"/>
                  <a:gd name="T84" fmla="*/ 789 w 3217"/>
                  <a:gd name="T85" fmla="*/ 547 h 1556"/>
                  <a:gd name="T86" fmla="*/ 741 w 3217"/>
                  <a:gd name="T87" fmla="*/ 660 h 1556"/>
                  <a:gd name="T88" fmla="*/ 720 w 3217"/>
                  <a:gd name="T89" fmla="*/ 763 h 1556"/>
                  <a:gd name="T90" fmla="*/ 671 w 3217"/>
                  <a:gd name="T91" fmla="*/ 1366 h 1556"/>
                  <a:gd name="T92" fmla="*/ 663 w 3217"/>
                  <a:gd name="T93" fmla="*/ 1385 h 1556"/>
                  <a:gd name="T94" fmla="*/ 643 w 3217"/>
                  <a:gd name="T95" fmla="*/ 1393 h 1556"/>
                  <a:gd name="T96" fmla="*/ 0 w 3217"/>
                  <a:gd name="T97" fmla="*/ 1339 h 1556"/>
                  <a:gd name="T98" fmla="*/ 642 w 3217"/>
                  <a:gd name="T99" fmla="*/ 968 h 1556"/>
                  <a:gd name="T100" fmla="*/ 668 w 3217"/>
                  <a:gd name="T101" fmla="*/ 753 h 1556"/>
                  <a:gd name="T102" fmla="*/ 717 w 3217"/>
                  <a:gd name="T103" fmla="*/ 568 h 1556"/>
                  <a:gd name="T104" fmla="*/ 750 w 3217"/>
                  <a:gd name="T105" fmla="*/ 513 h 1556"/>
                  <a:gd name="T106" fmla="*/ 835 w 3217"/>
                  <a:gd name="T107" fmla="*/ 406 h 1556"/>
                  <a:gd name="T108" fmla="*/ 971 w 3217"/>
                  <a:gd name="T109" fmla="*/ 293 h 1556"/>
                  <a:gd name="T110" fmla="*/ 1066 w 3217"/>
                  <a:gd name="T111" fmla="*/ 231 h 1556"/>
                  <a:gd name="T112" fmla="*/ 1251 w 3217"/>
                  <a:gd name="T113" fmla="*/ 139 h 1556"/>
                  <a:gd name="T114" fmla="*/ 1462 w 3217"/>
                  <a:gd name="T115" fmla="*/ 72 h 1556"/>
                  <a:gd name="T116" fmla="*/ 1594 w 3217"/>
                  <a:gd name="T117" fmla="*/ 43 h 1556"/>
                  <a:gd name="T118" fmla="*/ 1879 w 3217"/>
                  <a:gd name="T119" fmla="*/ 0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7" h="1556">
                    <a:moveTo>
                      <a:pt x="1879" y="0"/>
                    </a:moveTo>
                    <a:lnTo>
                      <a:pt x="1889" y="2"/>
                    </a:lnTo>
                    <a:lnTo>
                      <a:pt x="1899" y="7"/>
                    </a:lnTo>
                    <a:lnTo>
                      <a:pt x="1904" y="16"/>
                    </a:lnTo>
                    <a:lnTo>
                      <a:pt x="1907" y="26"/>
                    </a:lnTo>
                    <a:lnTo>
                      <a:pt x="1932" y="817"/>
                    </a:lnTo>
                    <a:lnTo>
                      <a:pt x="1956" y="1226"/>
                    </a:lnTo>
                    <a:lnTo>
                      <a:pt x="1961" y="1272"/>
                    </a:lnTo>
                    <a:lnTo>
                      <a:pt x="1964" y="1244"/>
                    </a:lnTo>
                    <a:lnTo>
                      <a:pt x="1976" y="1169"/>
                    </a:lnTo>
                    <a:lnTo>
                      <a:pt x="1977" y="1159"/>
                    </a:lnTo>
                    <a:lnTo>
                      <a:pt x="1990" y="1109"/>
                    </a:lnTo>
                    <a:lnTo>
                      <a:pt x="2002" y="1077"/>
                    </a:lnTo>
                    <a:lnTo>
                      <a:pt x="2008" y="1069"/>
                    </a:lnTo>
                    <a:lnTo>
                      <a:pt x="2022" y="1050"/>
                    </a:lnTo>
                    <a:lnTo>
                      <a:pt x="2033" y="1040"/>
                    </a:lnTo>
                    <a:lnTo>
                      <a:pt x="2041" y="1033"/>
                    </a:lnTo>
                    <a:lnTo>
                      <a:pt x="2051" y="1032"/>
                    </a:lnTo>
                    <a:lnTo>
                      <a:pt x="2076" y="1027"/>
                    </a:lnTo>
                    <a:lnTo>
                      <a:pt x="2087" y="1028"/>
                    </a:lnTo>
                    <a:lnTo>
                      <a:pt x="2112" y="1035"/>
                    </a:lnTo>
                    <a:lnTo>
                      <a:pt x="2162" y="1058"/>
                    </a:lnTo>
                    <a:lnTo>
                      <a:pt x="2298" y="1127"/>
                    </a:lnTo>
                    <a:lnTo>
                      <a:pt x="2396" y="1168"/>
                    </a:lnTo>
                    <a:lnTo>
                      <a:pt x="2508" y="1204"/>
                    </a:lnTo>
                    <a:lnTo>
                      <a:pt x="2630" y="1236"/>
                    </a:lnTo>
                    <a:lnTo>
                      <a:pt x="2630" y="1236"/>
                    </a:lnTo>
                    <a:lnTo>
                      <a:pt x="2755" y="1261"/>
                    </a:lnTo>
                    <a:lnTo>
                      <a:pt x="2915" y="1284"/>
                    </a:lnTo>
                    <a:lnTo>
                      <a:pt x="3102" y="1302"/>
                    </a:lnTo>
                    <a:lnTo>
                      <a:pt x="3112" y="1302"/>
                    </a:lnTo>
                    <a:lnTo>
                      <a:pt x="3141" y="1295"/>
                    </a:lnTo>
                    <a:lnTo>
                      <a:pt x="3151" y="1294"/>
                    </a:lnTo>
                    <a:lnTo>
                      <a:pt x="3212" y="1289"/>
                    </a:lnTo>
                    <a:lnTo>
                      <a:pt x="3217" y="1341"/>
                    </a:lnTo>
                    <a:lnTo>
                      <a:pt x="3151" y="1348"/>
                    </a:lnTo>
                    <a:lnTo>
                      <a:pt x="3151" y="1348"/>
                    </a:lnTo>
                    <a:lnTo>
                      <a:pt x="3125" y="1353"/>
                    </a:lnTo>
                    <a:lnTo>
                      <a:pt x="3113" y="1356"/>
                    </a:lnTo>
                    <a:lnTo>
                      <a:pt x="3102" y="1356"/>
                    </a:lnTo>
                    <a:lnTo>
                      <a:pt x="2915" y="1338"/>
                    </a:lnTo>
                    <a:lnTo>
                      <a:pt x="2755" y="1315"/>
                    </a:lnTo>
                    <a:lnTo>
                      <a:pt x="2619" y="1289"/>
                    </a:lnTo>
                    <a:lnTo>
                      <a:pt x="2609" y="1285"/>
                    </a:lnTo>
                    <a:lnTo>
                      <a:pt x="2486" y="1253"/>
                    </a:lnTo>
                    <a:lnTo>
                      <a:pt x="2375" y="1217"/>
                    </a:lnTo>
                    <a:lnTo>
                      <a:pt x="2277" y="1176"/>
                    </a:lnTo>
                    <a:lnTo>
                      <a:pt x="2141" y="1107"/>
                    </a:lnTo>
                    <a:lnTo>
                      <a:pt x="2090" y="1084"/>
                    </a:lnTo>
                    <a:lnTo>
                      <a:pt x="2076" y="1081"/>
                    </a:lnTo>
                    <a:lnTo>
                      <a:pt x="2076" y="1081"/>
                    </a:lnTo>
                    <a:lnTo>
                      <a:pt x="2064" y="1082"/>
                    </a:lnTo>
                    <a:lnTo>
                      <a:pt x="2059" y="1087"/>
                    </a:lnTo>
                    <a:lnTo>
                      <a:pt x="2051" y="1100"/>
                    </a:lnTo>
                    <a:lnTo>
                      <a:pt x="2040" y="1130"/>
                    </a:lnTo>
                    <a:lnTo>
                      <a:pt x="2030" y="1169"/>
                    </a:lnTo>
                    <a:lnTo>
                      <a:pt x="2030" y="1169"/>
                    </a:lnTo>
                    <a:lnTo>
                      <a:pt x="2018" y="1244"/>
                    </a:lnTo>
                    <a:lnTo>
                      <a:pt x="2005" y="1359"/>
                    </a:lnTo>
                    <a:lnTo>
                      <a:pt x="1992" y="1529"/>
                    </a:lnTo>
                    <a:lnTo>
                      <a:pt x="1989" y="1539"/>
                    </a:lnTo>
                    <a:lnTo>
                      <a:pt x="1984" y="1549"/>
                    </a:lnTo>
                    <a:lnTo>
                      <a:pt x="1974" y="1554"/>
                    </a:lnTo>
                    <a:lnTo>
                      <a:pt x="1964" y="1556"/>
                    </a:lnTo>
                    <a:lnTo>
                      <a:pt x="1954" y="1554"/>
                    </a:lnTo>
                    <a:lnTo>
                      <a:pt x="1945" y="1549"/>
                    </a:lnTo>
                    <a:lnTo>
                      <a:pt x="1940" y="1539"/>
                    </a:lnTo>
                    <a:lnTo>
                      <a:pt x="1938" y="1529"/>
                    </a:lnTo>
                    <a:lnTo>
                      <a:pt x="1927" y="1454"/>
                    </a:lnTo>
                    <a:lnTo>
                      <a:pt x="1902" y="1226"/>
                    </a:lnTo>
                    <a:lnTo>
                      <a:pt x="1877" y="817"/>
                    </a:lnTo>
                    <a:lnTo>
                      <a:pt x="1855" y="57"/>
                    </a:lnTo>
                    <a:lnTo>
                      <a:pt x="1743" y="71"/>
                    </a:lnTo>
                    <a:lnTo>
                      <a:pt x="1594" y="97"/>
                    </a:lnTo>
                    <a:lnTo>
                      <a:pt x="1594" y="97"/>
                    </a:lnTo>
                    <a:lnTo>
                      <a:pt x="1483" y="121"/>
                    </a:lnTo>
                    <a:lnTo>
                      <a:pt x="1372" y="152"/>
                    </a:lnTo>
                    <a:lnTo>
                      <a:pt x="1272" y="188"/>
                    </a:lnTo>
                    <a:lnTo>
                      <a:pt x="1174" y="233"/>
                    </a:lnTo>
                    <a:lnTo>
                      <a:pt x="1087" y="280"/>
                    </a:lnTo>
                    <a:lnTo>
                      <a:pt x="1008" y="331"/>
                    </a:lnTo>
                    <a:lnTo>
                      <a:pt x="1008" y="331"/>
                    </a:lnTo>
                    <a:lnTo>
                      <a:pt x="935" y="388"/>
                    </a:lnTo>
                    <a:lnTo>
                      <a:pt x="872" y="444"/>
                    </a:lnTo>
                    <a:lnTo>
                      <a:pt x="823" y="498"/>
                    </a:lnTo>
                    <a:lnTo>
                      <a:pt x="789" y="547"/>
                    </a:lnTo>
                    <a:lnTo>
                      <a:pt x="766" y="590"/>
                    </a:lnTo>
                    <a:lnTo>
                      <a:pt x="741" y="660"/>
                    </a:lnTo>
                    <a:lnTo>
                      <a:pt x="719" y="763"/>
                    </a:lnTo>
                    <a:lnTo>
                      <a:pt x="720" y="763"/>
                    </a:lnTo>
                    <a:lnTo>
                      <a:pt x="696" y="968"/>
                    </a:lnTo>
                    <a:lnTo>
                      <a:pt x="671" y="1366"/>
                    </a:lnTo>
                    <a:lnTo>
                      <a:pt x="668" y="1375"/>
                    </a:lnTo>
                    <a:lnTo>
                      <a:pt x="663" y="1385"/>
                    </a:lnTo>
                    <a:lnTo>
                      <a:pt x="653" y="1390"/>
                    </a:lnTo>
                    <a:lnTo>
                      <a:pt x="643" y="1393"/>
                    </a:lnTo>
                    <a:lnTo>
                      <a:pt x="0" y="1393"/>
                    </a:lnTo>
                    <a:lnTo>
                      <a:pt x="0" y="1339"/>
                    </a:lnTo>
                    <a:lnTo>
                      <a:pt x="619" y="1339"/>
                    </a:lnTo>
                    <a:lnTo>
                      <a:pt x="642" y="968"/>
                    </a:lnTo>
                    <a:lnTo>
                      <a:pt x="666" y="763"/>
                    </a:lnTo>
                    <a:lnTo>
                      <a:pt x="668" y="753"/>
                    </a:lnTo>
                    <a:lnTo>
                      <a:pt x="692" y="639"/>
                    </a:lnTo>
                    <a:lnTo>
                      <a:pt x="717" y="568"/>
                    </a:lnTo>
                    <a:lnTo>
                      <a:pt x="743" y="521"/>
                    </a:lnTo>
                    <a:lnTo>
                      <a:pt x="750" y="513"/>
                    </a:lnTo>
                    <a:lnTo>
                      <a:pt x="786" y="460"/>
                    </a:lnTo>
                    <a:lnTo>
                      <a:pt x="835" y="406"/>
                    </a:lnTo>
                    <a:lnTo>
                      <a:pt x="897" y="350"/>
                    </a:lnTo>
                    <a:lnTo>
                      <a:pt x="971" y="293"/>
                    </a:lnTo>
                    <a:lnTo>
                      <a:pt x="979" y="287"/>
                    </a:lnTo>
                    <a:lnTo>
                      <a:pt x="1066" y="231"/>
                    </a:lnTo>
                    <a:lnTo>
                      <a:pt x="1152" y="183"/>
                    </a:lnTo>
                    <a:lnTo>
                      <a:pt x="1251" y="139"/>
                    </a:lnTo>
                    <a:lnTo>
                      <a:pt x="1350" y="103"/>
                    </a:lnTo>
                    <a:lnTo>
                      <a:pt x="1462" y="72"/>
                    </a:lnTo>
                    <a:lnTo>
                      <a:pt x="1584" y="44"/>
                    </a:lnTo>
                    <a:lnTo>
                      <a:pt x="1594" y="43"/>
                    </a:lnTo>
                    <a:lnTo>
                      <a:pt x="1743" y="16"/>
                    </a:lnTo>
                    <a:lnTo>
                      <a:pt x="1879"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TextBox 93"/>
              <p:cNvSpPr txBox="1"/>
              <p:nvPr/>
            </p:nvSpPr>
            <p:spPr>
              <a:xfrm>
                <a:off x="2965554" y="2214324"/>
                <a:ext cx="941283" cy="369332"/>
              </a:xfrm>
              <a:prstGeom prst="rect">
                <a:avLst/>
              </a:prstGeom>
              <a:noFill/>
            </p:spPr>
            <p:txBody>
              <a:bodyPr wrap="none" rtlCol="0">
                <a:spAutoFit/>
              </a:bodyPr>
              <a:lstStyle/>
              <a:p>
                <a:r>
                  <a:rPr lang="en-US" b="1" dirty="0" smtClean="0">
                    <a:solidFill>
                      <a:srgbClr val="FF0000"/>
                    </a:solidFill>
                  </a:rPr>
                  <a:t>Output</a:t>
                </a:r>
                <a:endParaRPr lang="en-US" b="1" dirty="0">
                  <a:solidFill>
                    <a:srgbClr val="FF0000"/>
                  </a:solidFill>
                </a:endParaRPr>
              </a:p>
            </p:txBody>
          </p:sp>
        </p:grpSp>
        <p:grpSp>
          <p:nvGrpSpPr>
            <p:cNvPr id="95" name="Group 94"/>
            <p:cNvGrpSpPr/>
            <p:nvPr/>
          </p:nvGrpSpPr>
          <p:grpSpPr>
            <a:xfrm>
              <a:off x="6010275" y="1716881"/>
              <a:ext cx="2552700" cy="898525"/>
              <a:chOff x="1397000" y="2714625"/>
              <a:chExt cx="2552700" cy="898525"/>
            </a:xfrm>
          </p:grpSpPr>
          <p:sp>
            <p:nvSpPr>
              <p:cNvPr id="96" name="Freeform 262"/>
              <p:cNvSpPr>
                <a:spLocks/>
              </p:cNvSpPr>
              <p:nvPr/>
            </p:nvSpPr>
            <p:spPr bwMode="auto">
              <a:xfrm>
                <a:off x="1397000" y="2714625"/>
                <a:ext cx="2552700" cy="898525"/>
              </a:xfrm>
              <a:custGeom>
                <a:avLst/>
                <a:gdLst>
                  <a:gd name="T0" fmla="*/ 1889 w 3215"/>
                  <a:gd name="T1" fmla="*/ 2 h 1133"/>
                  <a:gd name="T2" fmla="*/ 1904 w 3215"/>
                  <a:gd name="T3" fmla="*/ 17 h 1133"/>
                  <a:gd name="T4" fmla="*/ 1932 w 3215"/>
                  <a:gd name="T5" fmla="*/ 195 h 1133"/>
                  <a:gd name="T6" fmla="*/ 1966 w 3215"/>
                  <a:gd name="T7" fmla="*/ 385 h 1133"/>
                  <a:gd name="T8" fmla="*/ 1989 w 3215"/>
                  <a:gd name="T9" fmla="*/ 467 h 1133"/>
                  <a:gd name="T10" fmla="*/ 2022 w 3215"/>
                  <a:gd name="T11" fmla="*/ 488 h 1133"/>
                  <a:gd name="T12" fmla="*/ 2171 w 3215"/>
                  <a:gd name="T13" fmla="*/ 639 h 1133"/>
                  <a:gd name="T14" fmla="*/ 2310 w 3215"/>
                  <a:gd name="T15" fmla="*/ 754 h 1133"/>
                  <a:gd name="T16" fmla="*/ 2396 w 3215"/>
                  <a:gd name="T17" fmla="*/ 808 h 1133"/>
                  <a:gd name="T18" fmla="*/ 2581 w 3215"/>
                  <a:gd name="T19" fmla="*/ 896 h 1133"/>
                  <a:gd name="T20" fmla="*/ 2815 w 3215"/>
                  <a:gd name="T21" fmla="*/ 970 h 1133"/>
                  <a:gd name="T22" fmla="*/ 3102 w 3215"/>
                  <a:gd name="T23" fmla="*/ 1019 h 1133"/>
                  <a:gd name="T24" fmla="*/ 3215 w 3215"/>
                  <a:gd name="T25" fmla="*/ 1024 h 1133"/>
                  <a:gd name="T26" fmla="*/ 3163 w 3215"/>
                  <a:gd name="T27" fmla="*/ 1078 h 1133"/>
                  <a:gd name="T28" fmla="*/ 2940 w 3215"/>
                  <a:gd name="T29" fmla="*/ 1050 h 1133"/>
                  <a:gd name="T30" fmla="*/ 2794 w 3215"/>
                  <a:gd name="T31" fmla="*/ 1019 h 1133"/>
                  <a:gd name="T32" fmla="*/ 2560 w 3215"/>
                  <a:gd name="T33" fmla="*/ 945 h 1133"/>
                  <a:gd name="T34" fmla="*/ 2375 w 3215"/>
                  <a:gd name="T35" fmla="*/ 857 h 1133"/>
                  <a:gd name="T36" fmla="*/ 2280 w 3215"/>
                  <a:gd name="T37" fmla="*/ 798 h 1133"/>
                  <a:gd name="T38" fmla="*/ 2133 w 3215"/>
                  <a:gd name="T39" fmla="*/ 677 h 1133"/>
                  <a:gd name="T40" fmla="*/ 1984 w 3215"/>
                  <a:gd name="T41" fmla="*/ 526 h 1133"/>
                  <a:gd name="T42" fmla="*/ 1964 w 3215"/>
                  <a:gd name="T43" fmla="*/ 518 h 1133"/>
                  <a:gd name="T44" fmla="*/ 1945 w 3215"/>
                  <a:gd name="T45" fmla="*/ 510 h 1133"/>
                  <a:gd name="T46" fmla="*/ 1915 w 3215"/>
                  <a:gd name="T47" fmla="*/ 397 h 1133"/>
                  <a:gd name="T48" fmla="*/ 1877 w 3215"/>
                  <a:gd name="T49" fmla="*/ 195 h 1133"/>
                  <a:gd name="T50" fmla="*/ 1779 w 3215"/>
                  <a:gd name="T51" fmla="*/ 74 h 1133"/>
                  <a:gd name="T52" fmla="*/ 1668 w 3215"/>
                  <a:gd name="T53" fmla="*/ 100 h 1133"/>
                  <a:gd name="T54" fmla="*/ 1458 w 3215"/>
                  <a:gd name="T55" fmla="*/ 172 h 1133"/>
                  <a:gd name="T56" fmla="*/ 1278 w 3215"/>
                  <a:gd name="T57" fmla="*/ 264 h 1133"/>
                  <a:gd name="T58" fmla="*/ 1120 w 3215"/>
                  <a:gd name="T59" fmla="*/ 384 h 1133"/>
                  <a:gd name="T60" fmla="*/ 972 w 3215"/>
                  <a:gd name="T61" fmla="*/ 537 h 1133"/>
                  <a:gd name="T62" fmla="*/ 897 w 3215"/>
                  <a:gd name="T63" fmla="*/ 636 h 1133"/>
                  <a:gd name="T64" fmla="*/ 779 w 3215"/>
                  <a:gd name="T65" fmla="*/ 831 h 1133"/>
                  <a:gd name="T66" fmla="*/ 692 w 3215"/>
                  <a:gd name="T67" fmla="*/ 1030 h 1133"/>
                  <a:gd name="T68" fmla="*/ 663 w 3215"/>
                  <a:gd name="T69" fmla="*/ 1125 h 1133"/>
                  <a:gd name="T70" fmla="*/ 643 w 3215"/>
                  <a:gd name="T71" fmla="*/ 1133 h 1133"/>
                  <a:gd name="T72" fmla="*/ 0 w 3215"/>
                  <a:gd name="T73" fmla="*/ 1079 h 1133"/>
                  <a:gd name="T74" fmla="*/ 643 w 3215"/>
                  <a:gd name="T75" fmla="*/ 1009 h 1133"/>
                  <a:gd name="T76" fmla="*/ 730 w 3215"/>
                  <a:gd name="T77" fmla="*/ 809 h 1133"/>
                  <a:gd name="T78" fmla="*/ 853 w 3215"/>
                  <a:gd name="T79" fmla="*/ 606 h 1133"/>
                  <a:gd name="T80" fmla="*/ 935 w 3215"/>
                  <a:gd name="T81" fmla="*/ 500 h 1133"/>
                  <a:gd name="T82" fmla="*/ 1082 w 3215"/>
                  <a:gd name="T83" fmla="*/ 346 h 1133"/>
                  <a:gd name="T84" fmla="*/ 1242 w 3215"/>
                  <a:gd name="T85" fmla="*/ 226 h 1133"/>
                  <a:gd name="T86" fmla="*/ 1337 w 3215"/>
                  <a:gd name="T87" fmla="*/ 169 h 1133"/>
                  <a:gd name="T88" fmla="*/ 1535 w 3215"/>
                  <a:gd name="T89" fmla="*/ 86 h 1133"/>
                  <a:gd name="T90" fmla="*/ 1769 w 3215"/>
                  <a:gd name="T91" fmla="*/ 22 h 1133"/>
                  <a:gd name="T92" fmla="*/ 1879 w 3215"/>
                  <a:gd name="T93"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5" h="1133">
                    <a:moveTo>
                      <a:pt x="1879" y="0"/>
                    </a:moveTo>
                    <a:lnTo>
                      <a:pt x="1889" y="2"/>
                    </a:lnTo>
                    <a:lnTo>
                      <a:pt x="1899" y="7"/>
                    </a:lnTo>
                    <a:lnTo>
                      <a:pt x="1904" y="17"/>
                    </a:lnTo>
                    <a:lnTo>
                      <a:pt x="1907" y="27"/>
                    </a:lnTo>
                    <a:lnTo>
                      <a:pt x="1932" y="195"/>
                    </a:lnTo>
                    <a:lnTo>
                      <a:pt x="1968" y="385"/>
                    </a:lnTo>
                    <a:lnTo>
                      <a:pt x="1966" y="385"/>
                    </a:lnTo>
                    <a:lnTo>
                      <a:pt x="1986" y="467"/>
                    </a:lnTo>
                    <a:lnTo>
                      <a:pt x="1989" y="467"/>
                    </a:lnTo>
                    <a:lnTo>
                      <a:pt x="2013" y="482"/>
                    </a:lnTo>
                    <a:lnTo>
                      <a:pt x="2022" y="488"/>
                    </a:lnTo>
                    <a:lnTo>
                      <a:pt x="2071" y="537"/>
                    </a:lnTo>
                    <a:lnTo>
                      <a:pt x="2171" y="639"/>
                    </a:lnTo>
                    <a:lnTo>
                      <a:pt x="2244" y="704"/>
                    </a:lnTo>
                    <a:lnTo>
                      <a:pt x="2310" y="754"/>
                    </a:lnTo>
                    <a:lnTo>
                      <a:pt x="2310" y="754"/>
                    </a:lnTo>
                    <a:lnTo>
                      <a:pt x="2396" y="808"/>
                    </a:lnTo>
                    <a:lnTo>
                      <a:pt x="2483" y="853"/>
                    </a:lnTo>
                    <a:lnTo>
                      <a:pt x="2581" y="896"/>
                    </a:lnTo>
                    <a:lnTo>
                      <a:pt x="2693" y="935"/>
                    </a:lnTo>
                    <a:lnTo>
                      <a:pt x="2815" y="970"/>
                    </a:lnTo>
                    <a:lnTo>
                      <a:pt x="2951" y="998"/>
                    </a:lnTo>
                    <a:lnTo>
                      <a:pt x="3102" y="1019"/>
                    </a:lnTo>
                    <a:lnTo>
                      <a:pt x="3163" y="1024"/>
                    </a:lnTo>
                    <a:lnTo>
                      <a:pt x="3215" y="1024"/>
                    </a:lnTo>
                    <a:lnTo>
                      <a:pt x="3215" y="1078"/>
                    </a:lnTo>
                    <a:lnTo>
                      <a:pt x="3163" y="1078"/>
                    </a:lnTo>
                    <a:lnTo>
                      <a:pt x="3102" y="1073"/>
                    </a:lnTo>
                    <a:lnTo>
                      <a:pt x="2940" y="1050"/>
                    </a:lnTo>
                    <a:lnTo>
                      <a:pt x="2930" y="1047"/>
                    </a:lnTo>
                    <a:lnTo>
                      <a:pt x="2794" y="1019"/>
                    </a:lnTo>
                    <a:lnTo>
                      <a:pt x="2671" y="984"/>
                    </a:lnTo>
                    <a:lnTo>
                      <a:pt x="2560" y="945"/>
                    </a:lnTo>
                    <a:lnTo>
                      <a:pt x="2462" y="903"/>
                    </a:lnTo>
                    <a:lnTo>
                      <a:pt x="2375" y="857"/>
                    </a:lnTo>
                    <a:lnTo>
                      <a:pt x="2288" y="803"/>
                    </a:lnTo>
                    <a:lnTo>
                      <a:pt x="2280" y="798"/>
                    </a:lnTo>
                    <a:lnTo>
                      <a:pt x="2207" y="742"/>
                    </a:lnTo>
                    <a:lnTo>
                      <a:pt x="2133" y="677"/>
                    </a:lnTo>
                    <a:lnTo>
                      <a:pt x="2033" y="575"/>
                    </a:lnTo>
                    <a:lnTo>
                      <a:pt x="1984" y="526"/>
                    </a:lnTo>
                    <a:lnTo>
                      <a:pt x="1972" y="519"/>
                    </a:lnTo>
                    <a:lnTo>
                      <a:pt x="1964" y="518"/>
                    </a:lnTo>
                    <a:lnTo>
                      <a:pt x="1954" y="515"/>
                    </a:lnTo>
                    <a:lnTo>
                      <a:pt x="1945" y="510"/>
                    </a:lnTo>
                    <a:lnTo>
                      <a:pt x="1940" y="501"/>
                    </a:lnTo>
                    <a:lnTo>
                      <a:pt x="1915" y="397"/>
                    </a:lnTo>
                    <a:lnTo>
                      <a:pt x="1914" y="385"/>
                    </a:lnTo>
                    <a:lnTo>
                      <a:pt x="1877" y="195"/>
                    </a:lnTo>
                    <a:lnTo>
                      <a:pt x="1858" y="59"/>
                    </a:lnTo>
                    <a:lnTo>
                      <a:pt x="1779" y="74"/>
                    </a:lnTo>
                    <a:lnTo>
                      <a:pt x="1779" y="74"/>
                    </a:lnTo>
                    <a:lnTo>
                      <a:pt x="1668" y="100"/>
                    </a:lnTo>
                    <a:lnTo>
                      <a:pt x="1557" y="135"/>
                    </a:lnTo>
                    <a:lnTo>
                      <a:pt x="1458" y="172"/>
                    </a:lnTo>
                    <a:lnTo>
                      <a:pt x="1359" y="218"/>
                    </a:lnTo>
                    <a:lnTo>
                      <a:pt x="1278" y="264"/>
                    </a:lnTo>
                    <a:lnTo>
                      <a:pt x="1195" y="323"/>
                    </a:lnTo>
                    <a:lnTo>
                      <a:pt x="1120" y="384"/>
                    </a:lnTo>
                    <a:lnTo>
                      <a:pt x="1046" y="456"/>
                    </a:lnTo>
                    <a:lnTo>
                      <a:pt x="972" y="537"/>
                    </a:lnTo>
                    <a:lnTo>
                      <a:pt x="897" y="636"/>
                    </a:lnTo>
                    <a:lnTo>
                      <a:pt x="897" y="636"/>
                    </a:lnTo>
                    <a:lnTo>
                      <a:pt x="841" y="721"/>
                    </a:lnTo>
                    <a:lnTo>
                      <a:pt x="779" y="831"/>
                    </a:lnTo>
                    <a:lnTo>
                      <a:pt x="730" y="932"/>
                    </a:lnTo>
                    <a:lnTo>
                      <a:pt x="692" y="1030"/>
                    </a:lnTo>
                    <a:lnTo>
                      <a:pt x="668" y="1117"/>
                    </a:lnTo>
                    <a:lnTo>
                      <a:pt x="663" y="1125"/>
                    </a:lnTo>
                    <a:lnTo>
                      <a:pt x="653" y="1130"/>
                    </a:lnTo>
                    <a:lnTo>
                      <a:pt x="643" y="1133"/>
                    </a:lnTo>
                    <a:lnTo>
                      <a:pt x="0" y="1133"/>
                    </a:lnTo>
                    <a:lnTo>
                      <a:pt x="0" y="1079"/>
                    </a:lnTo>
                    <a:lnTo>
                      <a:pt x="624" y="1079"/>
                    </a:lnTo>
                    <a:lnTo>
                      <a:pt x="643" y="1009"/>
                    </a:lnTo>
                    <a:lnTo>
                      <a:pt x="681" y="911"/>
                    </a:lnTo>
                    <a:lnTo>
                      <a:pt x="730" y="809"/>
                    </a:lnTo>
                    <a:lnTo>
                      <a:pt x="792" y="700"/>
                    </a:lnTo>
                    <a:lnTo>
                      <a:pt x="853" y="606"/>
                    </a:lnTo>
                    <a:lnTo>
                      <a:pt x="859" y="598"/>
                    </a:lnTo>
                    <a:lnTo>
                      <a:pt x="935" y="500"/>
                    </a:lnTo>
                    <a:lnTo>
                      <a:pt x="1008" y="418"/>
                    </a:lnTo>
                    <a:lnTo>
                      <a:pt x="1082" y="346"/>
                    </a:lnTo>
                    <a:lnTo>
                      <a:pt x="1157" y="285"/>
                    </a:lnTo>
                    <a:lnTo>
                      <a:pt x="1242" y="226"/>
                    </a:lnTo>
                    <a:lnTo>
                      <a:pt x="1251" y="220"/>
                    </a:lnTo>
                    <a:lnTo>
                      <a:pt x="1337" y="169"/>
                    </a:lnTo>
                    <a:lnTo>
                      <a:pt x="1437" y="123"/>
                    </a:lnTo>
                    <a:lnTo>
                      <a:pt x="1535" y="86"/>
                    </a:lnTo>
                    <a:lnTo>
                      <a:pt x="1647" y="51"/>
                    </a:lnTo>
                    <a:lnTo>
                      <a:pt x="1769" y="22"/>
                    </a:lnTo>
                    <a:lnTo>
                      <a:pt x="1779" y="20"/>
                    </a:lnTo>
                    <a:lnTo>
                      <a:pt x="1879"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TextBox 96"/>
              <p:cNvSpPr txBox="1"/>
              <p:nvPr/>
            </p:nvSpPr>
            <p:spPr>
              <a:xfrm>
                <a:off x="3018150" y="2726809"/>
                <a:ext cx="723275" cy="369332"/>
              </a:xfrm>
              <a:prstGeom prst="rect">
                <a:avLst/>
              </a:prstGeom>
              <a:noFill/>
            </p:spPr>
            <p:txBody>
              <a:bodyPr wrap="none" rtlCol="0">
                <a:spAutoFit/>
              </a:bodyPr>
              <a:lstStyle/>
              <a:p>
                <a:r>
                  <a:rPr lang="en-US" b="1" dirty="0" smtClean="0">
                    <a:solidFill>
                      <a:srgbClr val="00B050"/>
                    </a:solidFill>
                  </a:rPr>
                  <a:t>Slow</a:t>
                </a:r>
                <a:endParaRPr lang="en-US" b="1" dirty="0">
                  <a:solidFill>
                    <a:srgbClr val="00B050"/>
                  </a:solidFill>
                </a:endParaRPr>
              </a:p>
            </p:txBody>
          </p:sp>
        </p:grpSp>
        <p:grpSp>
          <p:nvGrpSpPr>
            <p:cNvPr id="98" name="Group 97"/>
            <p:cNvGrpSpPr/>
            <p:nvPr/>
          </p:nvGrpSpPr>
          <p:grpSpPr>
            <a:xfrm>
              <a:off x="6010275" y="2155031"/>
              <a:ext cx="2554287" cy="1162261"/>
              <a:chOff x="1397000" y="3152775"/>
              <a:chExt cx="2554287" cy="1162261"/>
            </a:xfrm>
          </p:grpSpPr>
          <p:sp>
            <p:nvSpPr>
              <p:cNvPr id="99" name="Freeform 261"/>
              <p:cNvSpPr>
                <a:spLocks/>
              </p:cNvSpPr>
              <p:nvPr/>
            </p:nvSpPr>
            <p:spPr bwMode="auto">
              <a:xfrm>
                <a:off x="1397000" y="3152775"/>
                <a:ext cx="2554287" cy="1077912"/>
              </a:xfrm>
              <a:custGeom>
                <a:avLst/>
                <a:gdLst>
                  <a:gd name="T0" fmla="*/ 779 w 3217"/>
                  <a:gd name="T1" fmla="*/ 3 h 1357"/>
                  <a:gd name="T2" fmla="*/ 840 w 3217"/>
                  <a:gd name="T3" fmla="*/ 26 h 1357"/>
                  <a:gd name="T4" fmla="*/ 1087 w 3217"/>
                  <a:gd name="T5" fmla="*/ 134 h 1357"/>
                  <a:gd name="T6" fmla="*/ 1323 w 3217"/>
                  <a:gd name="T7" fmla="*/ 198 h 1357"/>
                  <a:gd name="T8" fmla="*/ 1458 w 3217"/>
                  <a:gd name="T9" fmla="*/ 223 h 1357"/>
                  <a:gd name="T10" fmla="*/ 1841 w 3217"/>
                  <a:gd name="T11" fmla="*/ 262 h 1357"/>
                  <a:gd name="T12" fmla="*/ 1889 w 3217"/>
                  <a:gd name="T13" fmla="*/ 267 h 1357"/>
                  <a:gd name="T14" fmla="*/ 1904 w 3217"/>
                  <a:gd name="T15" fmla="*/ 281 h 1357"/>
                  <a:gd name="T16" fmla="*/ 1918 w 3217"/>
                  <a:gd name="T17" fmla="*/ 661 h 1357"/>
                  <a:gd name="T18" fmla="*/ 1943 w 3217"/>
                  <a:gd name="T19" fmla="*/ 1080 h 1357"/>
                  <a:gd name="T20" fmla="*/ 1964 w 3217"/>
                  <a:gd name="T21" fmla="*/ 1038 h 1357"/>
                  <a:gd name="T22" fmla="*/ 1990 w 3217"/>
                  <a:gd name="T23" fmla="*/ 882 h 1357"/>
                  <a:gd name="T24" fmla="*/ 2040 w 3217"/>
                  <a:gd name="T25" fmla="*/ 766 h 1357"/>
                  <a:gd name="T26" fmla="*/ 2071 w 3217"/>
                  <a:gd name="T27" fmla="*/ 733 h 1357"/>
                  <a:gd name="T28" fmla="*/ 2116 w 3217"/>
                  <a:gd name="T29" fmla="*/ 704 h 1357"/>
                  <a:gd name="T30" fmla="*/ 2277 w 3217"/>
                  <a:gd name="T31" fmla="*/ 650 h 1357"/>
                  <a:gd name="T32" fmla="*/ 2410 w 3217"/>
                  <a:gd name="T33" fmla="*/ 619 h 1357"/>
                  <a:gd name="T34" fmla="*/ 2730 w 3217"/>
                  <a:gd name="T35" fmla="*/ 573 h 1357"/>
                  <a:gd name="T36" fmla="*/ 3126 w 3217"/>
                  <a:gd name="T37" fmla="*/ 542 h 1357"/>
                  <a:gd name="T38" fmla="*/ 3210 w 3217"/>
                  <a:gd name="T39" fmla="*/ 527 h 1357"/>
                  <a:gd name="T40" fmla="*/ 3176 w 3217"/>
                  <a:gd name="T41" fmla="*/ 586 h 1357"/>
                  <a:gd name="T42" fmla="*/ 2940 w 3217"/>
                  <a:gd name="T43" fmla="*/ 609 h 1357"/>
                  <a:gd name="T44" fmla="*/ 2558 w 3217"/>
                  <a:gd name="T45" fmla="*/ 648 h 1357"/>
                  <a:gd name="T46" fmla="*/ 2410 w 3217"/>
                  <a:gd name="T47" fmla="*/ 673 h 1357"/>
                  <a:gd name="T48" fmla="*/ 2198 w 3217"/>
                  <a:gd name="T49" fmla="*/ 728 h 1357"/>
                  <a:gd name="T50" fmla="*/ 2108 w 3217"/>
                  <a:gd name="T51" fmla="*/ 771 h 1357"/>
                  <a:gd name="T52" fmla="*/ 2084 w 3217"/>
                  <a:gd name="T53" fmla="*/ 796 h 1357"/>
                  <a:gd name="T54" fmla="*/ 2064 w 3217"/>
                  <a:gd name="T55" fmla="*/ 828 h 1357"/>
                  <a:gd name="T56" fmla="*/ 2018 w 3217"/>
                  <a:gd name="T57" fmla="*/ 1038 h 1357"/>
                  <a:gd name="T58" fmla="*/ 1989 w 3217"/>
                  <a:gd name="T59" fmla="*/ 1341 h 1357"/>
                  <a:gd name="T60" fmla="*/ 1974 w 3217"/>
                  <a:gd name="T61" fmla="*/ 1356 h 1357"/>
                  <a:gd name="T62" fmla="*/ 1954 w 3217"/>
                  <a:gd name="T63" fmla="*/ 1356 h 1357"/>
                  <a:gd name="T64" fmla="*/ 1940 w 3217"/>
                  <a:gd name="T65" fmla="*/ 1342 h 1357"/>
                  <a:gd name="T66" fmla="*/ 1915 w 3217"/>
                  <a:gd name="T67" fmla="*/ 1274 h 1357"/>
                  <a:gd name="T68" fmla="*/ 1902 w 3217"/>
                  <a:gd name="T69" fmla="*/ 1192 h 1357"/>
                  <a:gd name="T70" fmla="*/ 1877 w 3217"/>
                  <a:gd name="T71" fmla="*/ 913 h 1357"/>
                  <a:gd name="T72" fmla="*/ 1853 w 3217"/>
                  <a:gd name="T73" fmla="*/ 317 h 1357"/>
                  <a:gd name="T74" fmla="*/ 1632 w 3217"/>
                  <a:gd name="T75" fmla="*/ 298 h 1357"/>
                  <a:gd name="T76" fmla="*/ 1311 w 3217"/>
                  <a:gd name="T77" fmla="*/ 250 h 1357"/>
                  <a:gd name="T78" fmla="*/ 1177 w 3217"/>
                  <a:gd name="T79" fmla="*/ 218 h 1357"/>
                  <a:gd name="T80" fmla="*/ 967 w 3217"/>
                  <a:gd name="T81" fmla="*/ 147 h 1357"/>
                  <a:gd name="T82" fmla="*/ 776 w 3217"/>
                  <a:gd name="T83" fmla="*/ 57 h 1357"/>
                  <a:gd name="T84" fmla="*/ 755 w 3217"/>
                  <a:gd name="T85" fmla="*/ 54 h 1357"/>
                  <a:gd name="T86" fmla="*/ 738 w 3217"/>
                  <a:gd name="T87" fmla="*/ 64 h 1357"/>
                  <a:gd name="T88" fmla="*/ 717 w 3217"/>
                  <a:gd name="T89" fmla="*/ 114 h 1357"/>
                  <a:gd name="T90" fmla="*/ 709 w 3217"/>
                  <a:gd name="T91" fmla="*/ 157 h 1357"/>
                  <a:gd name="T92" fmla="*/ 684 w 3217"/>
                  <a:gd name="T93" fmla="*/ 367 h 1357"/>
                  <a:gd name="T94" fmla="*/ 668 w 3217"/>
                  <a:gd name="T95" fmla="*/ 561 h 1357"/>
                  <a:gd name="T96" fmla="*/ 653 w 3217"/>
                  <a:gd name="T97" fmla="*/ 576 h 1357"/>
                  <a:gd name="T98" fmla="*/ 0 w 3217"/>
                  <a:gd name="T99" fmla="*/ 579 h 1357"/>
                  <a:gd name="T100" fmla="*/ 619 w 3217"/>
                  <a:gd name="T101" fmla="*/ 525 h 1357"/>
                  <a:gd name="T102" fmla="*/ 642 w 3217"/>
                  <a:gd name="T103" fmla="*/ 241 h 1357"/>
                  <a:gd name="T104" fmla="*/ 656 w 3217"/>
                  <a:gd name="T105" fmla="*/ 147 h 1357"/>
                  <a:gd name="T106" fmla="*/ 681 w 3217"/>
                  <a:gd name="T107" fmla="*/ 57 h 1357"/>
                  <a:gd name="T108" fmla="*/ 699 w 3217"/>
                  <a:gd name="T109" fmla="*/ 28 h 1357"/>
                  <a:gd name="T110" fmla="*/ 720 w 3217"/>
                  <a:gd name="T111" fmla="*/ 8 h 1357"/>
                  <a:gd name="T112" fmla="*/ 755 w 3217"/>
                  <a:gd name="T113" fmla="*/ 0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7" h="1357">
                    <a:moveTo>
                      <a:pt x="755" y="0"/>
                    </a:moveTo>
                    <a:lnTo>
                      <a:pt x="779" y="3"/>
                    </a:lnTo>
                    <a:lnTo>
                      <a:pt x="791" y="5"/>
                    </a:lnTo>
                    <a:lnTo>
                      <a:pt x="840" y="26"/>
                    </a:lnTo>
                    <a:lnTo>
                      <a:pt x="989" y="98"/>
                    </a:lnTo>
                    <a:lnTo>
                      <a:pt x="1087" y="134"/>
                    </a:lnTo>
                    <a:lnTo>
                      <a:pt x="1198" y="168"/>
                    </a:lnTo>
                    <a:lnTo>
                      <a:pt x="1323" y="198"/>
                    </a:lnTo>
                    <a:lnTo>
                      <a:pt x="1323" y="198"/>
                    </a:lnTo>
                    <a:lnTo>
                      <a:pt x="1458" y="223"/>
                    </a:lnTo>
                    <a:lnTo>
                      <a:pt x="1632" y="244"/>
                    </a:lnTo>
                    <a:lnTo>
                      <a:pt x="1841" y="262"/>
                    </a:lnTo>
                    <a:lnTo>
                      <a:pt x="1879" y="265"/>
                    </a:lnTo>
                    <a:lnTo>
                      <a:pt x="1889" y="267"/>
                    </a:lnTo>
                    <a:lnTo>
                      <a:pt x="1899" y="272"/>
                    </a:lnTo>
                    <a:lnTo>
                      <a:pt x="1904" y="281"/>
                    </a:lnTo>
                    <a:lnTo>
                      <a:pt x="1907" y="291"/>
                    </a:lnTo>
                    <a:lnTo>
                      <a:pt x="1918" y="661"/>
                    </a:lnTo>
                    <a:lnTo>
                      <a:pt x="1932" y="913"/>
                    </a:lnTo>
                    <a:lnTo>
                      <a:pt x="1943" y="1080"/>
                    </a:lnTo>
                    <a:lnTo>
                      <a:pt x="1953" y="1166"/>
                    </a:lnTo>
                    <a:lnTo>
                      <a:pt x="1964" y="1038"/>
                    </a:lnTo>
                    <a:lnTo>
                      <a:pt x="1989" y="892"/>
                    </a:lnTo>
                    <a:lnTo>
                      <a:pt x="1990" y="882"/>
                    </a:lnTo>
                    <a:lnTo>
                      <a:pt x="2015" y="807"/>
                    </a:lnTo>
                    <a:lnTo>
                      <a:pt x="2040" y="766"/>
                    </a:lnTo>
                    <a:lnTo>
                      <a:pt x="2046" y="758"/>
                    </a:lnTo>
                    <a:lnTo>
                      <a:pt x="2071" y="733"/>
                    </a:lnTo>
                    <a:lnTo>
                      <a:pt x="2079" y="727"/>
                    </a:lnTo>
                    <a:lnTo>
                      <a:pt x="2116" y="704"/>
                    </a:lnTo>
                    <a:lnTo>
                      <a:pt x="2177" y="679"/>
                    </a:lnTo>
                    <a:lnTo>
                      <a:pt x="2277" y="650"/>
                    </a:lnTo>
                    <a:lnTo>
                      <a:pt x="2400" y="620"/>
                    </a:lnTo>
                    <a:lnTo>
                      <a:pt x="2410" y="619"/>
                    </a:lnTo>
                    <a:lnTo>
                      <a:pt x="2558" y="594"/>
                    </a:lnTo>
                    <a:lnTo>
                      <a:pt x="2730" y="573"/>
                    </a:lnTo>
                    <a:lnTo>
                      <a:pt x="2940" y="555"/>
                    </a:lnTo>
                    <a:lnTo>
                      <a:pt x="3126" y="542"/>
                    </a:lnTo>
                    <a:lnTo>
                      <a:pt x="3176" y="532"/>
                    </a:lnTo>
                    <a:lnTo>
                      <a:pt x="3210" y="527"/>
                    </a:lnTo>
                    <a:lnTo>
                      <a:pt x="3217" y="579"/>
                    </a:lnTo>
                    <a:lnTo>
                      <a:pt x="3176" y="586"/>
                    </a:lnTo>
                    <a:lnTo>
                      <a:pt x="3126" y="596"/>
                    </a:lnTo>
                    <a:lnTo>
                      <a:pt x="2940" y="609"/>
                    </a:lnTo>
                    <a:lnTo>
                      <a:pt x="2730" y="627"/>
                    </a:lnTo>
                    <a:lnTo>
                      <a:pt x="2558" y="648"/>
                    </a:lnTo>
                    <a:lnTo>
                      <a:pt x="2410" y="673"/>
                    </a:lnTo>
                    <a:lnTo>
                      <a:pt x="2410" y="673"/>
                    </a:lnTo>
                    <a:lnTo>
                      <a:pt x="2298" y="699"/>
                    </a:lnTo>
                    <a:lnTo>
                      <a:pt x="2198" y="728"/>
                    </a:lnTo>
                    <a:lnTo>
                      <a:pt x="2138" y="753"/>
                    </a:lnTo>
                    <a:lnTo>
                      <a:pt x="2108" y="771"/>
                    </a:lnTo>
                    <a:lnTo>
                      <a:pt x="2108" y="771"/>
                    </a:lnTo>
                    <a:lnTo>
                      <a:pt x="2084" y="796"/>
                    </a:lnTo>
                    <a:lnTo>
                      <a:pt x="2084" y="796"/>
                    </a:lnTo>
                    <a:lnTo>
                      <a:pt x="2064" y="828"/>
                    </a:lnTo>
                    <a:lnTo>
                      <a:pt x="2043" y="895"/>
                    </a:lnTo>
                    <a:lnTo>
                      <a:pt x="2018" y="1038"/>
                    </a:lnTo>
                    <a:lnTo>
                      <a:pt x="1992" y="1331"/>
                    </a:lnTo>
                    <a:lnTo>
                      <a:pt x="1989" y="1341"/>
                    </a:lnTo>
                    <a:lnTo>
                      <a:pt x="1984" y="1351"/>
                    </a:lnTo>
                    <a:lnTo>
                      <a:pt x="1974" y="1356"/>
                    </a:lnTo>
                    <a:lnTo>
                      <a:pt x="1964" y="1357"/>
                    </a:lnTo>
                    <a:lnTo>
                      <a:pt x="1954" y="1356"/>
                    </a:lnTo>
                    <a:lnTo>
                      <a:pt x="1945" y="1351"/>
                    </a:lnTo>
                    <a:lnTo>
                      <a:pt x="1940" y="1342"/>
                    </a:lnTo>
                    <a:lnTo>
                      <a:pt x="1928" y="1318"/>
                    </a:lnTo>
                    <a:lnTo>
                      <a:pt x="1915" y="1274"/>
                    </a:lnTo>
                    <a:lnTo>
                      <a:pt x="1914" y="1262"/>
                    </a:lnTo>
                    <a:lnTo>
                      <a:pt x="1902" y="1192"/>
                    </a:lnTo>
                    <a:lnTo>
                      <a:pt x="1889" y="1080"/>
                    </a:lnTo>
                    <a:lnTo>
                      <a:pt x="1877" y="913"/>
                    </a:lnTo>
                    <a:lnTo>
                      <a:pt x="1864" y="661"/>
                    </a:lnTo>
                    <a:lnTo>
                      <a:pt x="1853" y="317"/>
                    </a:lnTo>
                    <a:lnTo>
                      <a:pt x="1841" y="316"/>
                    </a:lnTo>
                    <a:lnTo>
                      <a:pt x="1632" y="298"/>
                    </a:lnTo>
                    <a:lnTo>
                      <a:pt x="1458" y="277"/>
                    </a:lnTo>
                    <a:lnTo>
                      <a:pt x="1311" y="250"/>
                    </a:lnTo>
                    <a:lnTo>
                      <a:pt x="1301" y="247"/>
                    </a:lnTo>
                    <a:lnTo>
                      <a:pt x="1177" y="218"/>
                    </a:lnTo>
                    <a:lnTo>
                      <a:pt x="1066" y="183"/>
                    </a:lnTo>
                    <a:lnTo>
                      <a:pt x="967" y="147"/>
                    </a:lnTo>
                    <a:lnTo>
                      <a:pt x="818" y="75"/>
                    </a:lnTo>
                    <a:lnTo>
                      <a:pt x="776" y="57"/>
                    </a:lnTo>
                    <a:lnTo>
                      <a:pt x="755" y="54"/>
                    </a:lnTo>
                    <a:lnTo>
                      <a:pt x="755" y="54"/>
                    </a:lnTo>
                    <a:lnTo>
                      <a:pt x="746" y="56"/>
                    </a:lnTo>
                    <a:lnTo>
                      <a:pt x="738" y="64"/>
                    </a:lnTo>
                    <a:lnTo>
                      <a:pt x="730" y="78"/>
                    </a:lnTo>
                    <a:lnTo>
                      <a:pt x="717" y="114"/>
                    </a:lnTo>
                    <a:lnTo>
                      <a:pt x="707" y="157"/>
                    </a:lnTo>
                    <a:lnTo>
                      <a:pt x="709" y="157"/>
                    </a:lnTo>
                    <a:lnTo>
                      <a:pt x="696" y="241"/>
                    </a:lnTo>
                    <a:lnTo>
                      <a:pt x="684" y="367"/>
                    </a:lnTo>
                    <a:lnTo>
                      <a:pt x="671" y="552"/>
                    </a:lnTo>
                    <a:lnTo>
                      <a:pt x="668" y="561"/>
                    </a:lnTo>
                    <a:lnTo>
                      <a:pt x="663" y="571"/>
                    </a:lnTo>
                    <a:lnTo>
                      <a:pt x="653" y="576"/>
                    </a:lnTo>
                    <a:lnTo>
                      <a:pt x="643" y="579"/>
                    </a:lnTo>
                    <a:lnTo>
                      <a:pt x="0" y="579"/>
                    </a:lnTo>
                    <a:lnTo>
                      <a:pt x="0" y="525"/>
                    </a:lnTo>
                    <a:lnTo>
                      <a:pt x="619" y="525"/>
                    </a:lnTo>
                    <a:lnTo>
                      <a:pt x="630" y="367"/>
                    </a:lnTo>
                    <a:lnTo>
                      <a:pt x="642" y="241"/>
                    </a:lnTo>
                    <a:lnTo>
                      <a:pt x="655" y="157"/>
                    </a:lnTo>
                    <a:lnTo>
                      <a:pt x="656" y="147"/>
                    </a:lnTo>
                    <a:lnTo>
                      <a:pt x="668" y="93"/>
                    </a:lnTo>
                    <a:lnTo>
                      <a:pt x="681" y="57"/>
                    </a:lnTo>
                    <a:lnTo>
                      <a:pt x="692" y="36"/>
                    </a:lnTo>
                    <a:lnTo>
                      <a:pt x="699" y="28"/>
                    </a:lnTo>
                    <a:lnTo>
                      <a:pt x="712" y="15"/>
                    </a:lnTo>
                    <a:lnTo>
                      <a:pt x="720" y="8"/>
                    </a:lnTo>
                    <a:lnTo>
                      <a:pt x="745" y="1"/>
                    </a:lnTo>
                    <a:lnTo>
                      <a:pt x="755"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TextBox 99"/>
              <p:cNvSpPr txBox="1"/>
              <p:nvPr/>
            </p:nvSpPr>
            <p:spPr>
              <a:xfrm>
                <a:off x="3050210" y="3945704"/>
                <a:ext cx="659155" cy="369332"/>
              </a:xfrm>
              <a:prstGeom prst="rect">
                <a:avLst/>
              </a:prstGeom>
              <a:noFill/>
            </p:spPr>
            <p:txBody>
              <a:bodyPr wrap="none" rtlCol="0">
                <a:spAutoFit/>
              </a:bodyPr>
              <a:lstStyle/>
              <a:p>
                <a:r>
                  <a:rPr lang="en-US" b="1" dirty="0" smtClean="0">
                    <a:solidFill>
                      <a:srgbClr val="3333B2"/>
                    </a:solidFill>
                  </a:rPr>
                  <a:t>Fast</a:t>
                </a:r>
                <a:endParaRPr lang="en-US" b="1" dirty="0">
                  <a:solidFill>
                    <a:srgbClr val="3333B2"/>
                  </a:solidFill>
                </a:endParaRPr>
              </a:p>
            </p:txBody>
          </p:sp>
        </p:grpSp>
      </p:grpSp>
      <p:grpSp>
        <p:nvGrpSpPr>
          <p:cNvPr id="32768" name="Group 32767"/>
          <p:cNvGrpSpPr/>
          <p:nvPr/>
        </p:nvGrpSpPr>
        <p:grpSpPr>
          <a:xfrm>
            <a:off x="2613306" y="3774645"/>
            <a:ext cx="4040874" cy="2688350"/>
            <a:chOff x="2613306" y="3774645"/>
            <a:chExt cx="4040874" cy="2688350"/>
          </a:xfrm>
        </p:grpSpPr>
        <p:pic>
          <p:nvPicPr>
            <p:cNvPr id="327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13306" y="3774645"/>
              <a:ext cx="4040874" cy="268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Rectangle 7"/>
            <p:cNvSpPr/>
            <p:nvPr/>
          </p:nvSpPr>
          <p:spPr>
            <a:xfrm>
              <a:off x="2651750" y="3928265"/>
              <a:ext cx="345645"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769" name="Group 32768"/>
          <p:cNvGrpSpPr/>
          <p:nvPr/>
        </p:nvGrpSpPr>
        <p:grpSpPr>
          <a:xfrm>
            <a:off x="96527" y="984905"/>
            <a:ext cx="4463256" cy="2837465"/>
            <a:chOff x="96527" y="984905"/>
            <a:chExt cx="4463256" cy="2837465"/>
          </a:xfrm>
        </p:grpSpPr>
        <p:pic>
          <p:nvPicPr>
            <p:cNvPr id="327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27" y="984905"/>
              <a:ext cx="4463256" cy="28374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Rectangle 103"/>
            <p:cNvSpPr/>
            <p:nvPr/>
          </p:nvSpPr>
          <p:spPr>
            <a:xfrm>
              <a:off x="96527" y="1022100"/>
              <a:ext cx="345645"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04883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2769"/>
                                        </p:tgtEl>
                                        <p:attrNameLst>
                                          <p:attrName>style.visibility</p:attrName>
                                        </p:attrNameLst>
                                      </p:cBhvr>
                                      <p:to>
                                        <p:strVal val="visible"/>
                                      </p:to>
                                    </p:set>
                                    <p:animEffect transition="in" filter="fade">
                                      <p:cBhvr>
                                        <p:cTn id="7" dur="500"/>
                                        <p:tgtEl>
                                          <p:spTgt spid="3276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2768"/>
                                        </p:tgtEl>
                                        <p:attrNameLst>
                                          <p:attrName>style.visibility</p:attrName>
                                        </p:attrNameLst>
                                      </p:cBhvr>
                                      <p:to>
                                        <p:strVal val="visible"/>
                                      </p:to>
                                    </p:set>
                                    <p:animEffect transition="in" filter="fade">
                                      <p:cBhvr>
                                        <p:cTn id="17" dur="500"/>
                                        <p:tgtEl>
                                          <p:spTgt spid="327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000" dirty="0"/>
              <a:t>Trial-to-trial adaptation is a combination of two processes: learning from error and forgetting</a:t>
            </a:r>
            <a:r>
              <a:rPr lang="en-US" sz="2000" dirty="0" smtClean="0"/>
              <a:t>. Preliminary evidence from stimulation studies suggests that error-based learning is dependent on the cerebellum whereas motor cortex is required for retention.</a:t>
            </a:r>
          </a:p>
          <a:p>
            <a:pPr marL="0" indent="0">
              <a:buNone/>
            </a:pPr>
            <a:endParaRPr lang="en-US" sz="2000" dirty="0"/>
          </a:p>
          <a:p>
            <a:pPr marL="0" indent="0">
              <a:buNone/>
            </a:pPr>
            <a:r>
              <a:rPr lang="en-US" sz="2000" dirty="0" smtClean="0"/>
              <a:t>Multi-state models accurately predict savings and spontaneous recovery.</a:t>
            </a:r>
          </a:p>
          <a:p>
            <a:pPr marL="0" indent="0">
              <a:buNone/>
            </a:pPr>
            <a:endParaRPr lang="en-US" sz="2000" dirty="0"/>
          </a:p>
          <a:p>
            <a:pPr marL="0" indent="0">
              <a:buNone/>
            </a:pPr>
            <a:r>
              <a:rPr lang="en-US" sz="2000" dirty="0" smtClean="0"/>
              <a:t>Recent experimental evidence suggests that (in some tasks) the fast phase may be describe by ‘explicit strategy’ (perhaps dependent on structures in the frontal cortex) and ‘implicit’ learning (perhaps dependent on the cerebellum).</a:t>
            </a:r>
            <a:endParaRPr lang="en-US" sz="2000" dirty="0"/>
          </a:p>
          <a:p>
            <a:pPr marL="0" indent="0">
              <a:buNone/>
            </a:pPr>
            <a:endParaRPr lang="en-US" sz="20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Tree>
    <p:extLst>
      <p:ext uri="{BB962C8B-B14F-4D97-AF65-F5344CB8AC3E}">
        <p14:creationId xmlns:p14="http://schemas.microsoft.com/office/powerpoint/2010/main" val="3407028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Intermission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7" name="TextBox 6"/>
          <p:cNvSpPr txBox="1"/>
          <p:nvPr/>
        </p:nvSpPr>
        <p:spPr>
          <a:xfrm>
            <a:off x="3189420" y="2929735"/>
            <a:ext cx="3134192" cy="1446550"/>
          </a:xfrm>
          <a:prstGeom prst="rect">
            <a:avLst/>
          </a:prstGeom>
          <a:noFill/>
        </p:spPr>
        <p:txBody>
          <a:bodyPr wrap="none" rtlCol="0">
            <a:spAutoFit/>
          </a:bodyPr>
          <a:lstStyle/>
          <a:p>
            <a:pPr algn="ctr"/>
            <a:r>
              <a:rPr lang="en-US" sz="8800" dirty="0" smtClean="0"/>
              <a:t>Break</a:t>
            </a:r>
            <a:endParaRPr lang="en-US" sz="8800" dirty="0"/>
          </a:p>
        </p:txBody>
      </p:sp>
    </p:spTree>
    <p:extLst>
      <p:ext uri="{BB962C8B-B14F-4D97-AF65-F5344CB8AC3E}">
        <p14:creationId xmlns:p14="http://schemas.microsoft.com/office/powerpoint/2010/main" val="2158206403"/>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Many savings experiments cannot be accounted for by LTI models of learning</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48130"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682" t="50000"/>
          <a:stretch/>
        </p:blipFill>
        <p:spPr bwMode="auto">
          <a:xfrm>
            <a:off x="3241675" y="1624437"/>
            <a:ext cx="5582642" cy="14146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7157717" y="6185996"/>
            <a:ext cx="1838965" cy="276999"/>
          </a:xfrm>
          <a:prstGeom prst="rect">
            <a:avLst/>
          </a:prstGeom>
          <a:noFill/>
        </p:spPr>
        <p:txBody>
          <a:bodyPr wrap="none" rtlCol="0">
            <a:spAutoFit/>
          </a:bodyPr>
          <a:lstStyle/>
          <a:p>
            <a:r>
              <a:rPr lang="en-US" sz="1200" dirty="0" err="1" smtClean="0"/>
              <a:t>Hadjiosif</a:t>
            </a:r>
            <a:r>
              <a:rPr lang="en-US" sz="1200" dirty="0" smtClean="0"/>
              <a:t> &amp; Smith (2013)</a:t>
            </a:r>
            <a:endParaRPr lang="en-US" sz="1200" dirty="0"/>
          </a:p>
        </p:txBody>
      </p:sp>
      <p:sp>
        <p:nvSpPr>
          <p:cNvPr id="13" name="Freeform 8"/>
          <p:cNvSpPr>
            <a:spLocks/>
          </p:cNvSpPr>
          <p:nvPr/>
        </p:nvSpPr>
        <p:spPr bwMode="auto">
          <a:xfrm>
            <a:off x="1081951" y="1384725"/>
            <a:ext cx="1946275" cy="1168400"/>
          </a:xfrm>
          <a:custGeom>
            <a:avLst/>
            <a:gdLst>
              <a:gd name="T0" fmla="*/ 2453 w 2453"/>
              <a:gd name="T1" fmla="*/ 36 h 1473"/>
              <a:gd name="T2" fmla="*/ 2336 w 2453"/>
              <a:gd name="T3" fmla="*/ 73 h 1473"/>
              <a:gd name="T4" fmla="*/ 2183 w 2453"/>
              <a:gd name="T5" fmla="*/ 138 h 1473"/>
              <a:gd name="T6" fmla="*/ 2123 w 2453"/>
              <a:gd name="T7" fmla="*/ 179 h 1473"/>
              <a:gd name="T8" fmla="*/ 2091 w 2453"/>
              <a:gd name="T9" fmla="*/ 228 h 1473"/>
              <a:gd name="T10" fmla="*/ 2067 w 2453"/>
              <a:gd name="T11" fmla="*/ 324 h 1473"/>
              <a:gd name="T12" fmla="*/ 2041 w 2453"/>
              <a:gd name="T13" fmla="*/ 610 h 1473"/>
              <a:gd name="T14" fmla="*/ 2014 w 2453"/>
              <a:gd name="T15" fmla="*/ 1435 h 1473"/>
              <a:gd name="T16" fmla="*/ 2008 w 2453"/>
              <a:gd name="T17" fmla="*/ 1449 h 1473"/>
              <a:gd name="T18" fmla="*/ 1994 w 2453"/>
              <a:gd name="T19" fmla="*/ 1455 h 1473"/>
              <a:gd name="T20" fmla="*/ 1622 w 2453"/>
              <a:gd name="T21" fmla="*/ 1437 h 1473"/>
              <a:gd name="T22" fmla="*/ 1279 w 2453"/>
              <a:gd name="T23" fmla="*/ 1404 h 1473"/>
              <a:gd name="T24" fmla="*/ 1015 w 2453"/>
              <a:gd name="T25" fmla="*/ 1360 h 1473"/>
              <a:gd name="T26" fmla="*/ 903 w 2453"/>
              <a:gd name="T27" fmla="*/ 1332 h 1473"/>
              <a:gd name="T28" fmla="*/ 802 w 2453"/>
              <a:gd name="T29" fmla="*/ 1298 h 1473"/>
              <a:gd name="T30" fmla="*/ 774 w 2453"/>
              <a:gd name="T31" fmla="*/ 1279 h 1473"/>
              <a:gd name="T32" fmla="*/ 752 w 2453"/>
              <a:gd name="T33" fmla="*/ 1255 h 1473"/>
              <a:gd name="T34" fmla="*/ 725 w 2453"/>
              <a:gd name="T35" fmla="*/ 1193 h 1473"/>
              <a:gd name="T36" fmla="*/ 711 w 2453"/>
              <a:gd name="T37" fmla="*/ 1125 h 1473"/>
              <a:gd name="T38" fmla="*/ 684 w 2453"/>
              <a:gd name="T39" fmla="*/ 846 h 1473"/>
              <a:gd name="T40" fmla="*/ 660 w 2453"/>
              <a:gd name="T41" fmla="*/ 54 h 1473"/>
              <a:gd name="T42" fmla="*/ 492 w 2453"/>
              <a:gd name="T43" fmla="*/ 118 h 1473"/>
              <a:gd name="T44" fmla="*/ 392 w 2453"/>
              <a:gd name="T45" fmla="*/ 171 h 1473"/>
              <a:gd name="T46" fmla="*/ 350 w 2453"/>
              <a:gd name="T47" fmla="*/ 214 h 1473"/>
              <a:gd name="T48" fmla="*/ 323 w 2453"/>
              <a:gd name="T49" fmla="*/ 278 h 1473"/>
              <a:gd name="T50" fmla="*/ 297 w 2453"/>
              <a:gd name="T51" fmla="*/ 448 h 1473"/>
              <a:gd name="T52" fmla="*/ 271 w 2453"/>
              <a:gd name="T53" fmla="*/ 931 h 1473"/>
              <a:gd name="T54" fmla="*/ 256 w 2453"/>
              <a:gd name="T55" fmla="*/ 1460 h 1473"/>
              <a:gd name="T56" fmla="*/ 245 w 2453"/>
              <a:gd name="T57" fmla="*/ 1470 h 1473"/>
              <a:gd name="T58" fmla="*/ 0 w 2453"/>
              <a:gd name="T59" fmla="*/ 1473 h 1473"/>
              <a:gd name="T60" fmla="*/ 220 w 2453"/>
              <a:gd name="T61" fmla="*/ 1434 h 1473"/>
              <a:gd name="T62" fmla="*/ 245 w 2453"/>
              <a:gd name="T63" fmla="*/ 626 h 1473"/>
              <a:gd name="T64" fmla="*/ 272 w 2453"/>
              <a:gd name="T65" fmla="*/ 341 h 1473"/>
              <a:gd name="T66" fmla="*/ 286 w 2453"/>
              <a:gd name="T67" fmla="*/ 269 h 1473"/>
              <a:gd name="T68" fmla="*/ 318 w 2453"/>
              <a:gd name="T69" fmla="*/ 194 h 1473"/>
              <a:gd name="T70" fmla="*/ 340 w 2453"/>
              <a:gd name="T71" fmla="*/ 166 h 1473"/>
              <a:gd name="T72" fmla="*/ 371 w 2453"/>
              <a:gd name="T73" fmla="*/ 139 h 1473"/>
              <a:gd name="T74" fmla="*/ 477 w 2453"/>
              <a:gd name="T75" fmla="*/ 83 h 1473"/>
              <a:gd name="T76" fmla="*/ 656 w 2453"/>
              <a:gd name="T77" fmla="*/ 15 h 1473"/>
              <a:gd name="T78" fmla="*/ 677 w 2453"/>
              <a:gd name="T79" fmla="*/ 9 h 1473"/>
              <a:gd name="T80" fmla="*/ 691 w 2453"/>
              <a:gd name="T81" fmla="*/ 13 h 1473"/>
              <a:gd name="T82" fmla="*/ 697 w 2453"/>
              <a:gd name="T83" fmla="*/ 27 h 1473"/>
              <a:gd name="T84" fmla="*/ 723 w 2453"/>
              <a:gd name="T85" fmla="*/ 846 h 1473"/>
              <a:gd name="T86" fmla="*/ 750 w 2453"/>
              <a:gd name="T87" fmla="*/ 1125 h 1473"/>
              <a:gd name="T88" fmla="*/ 760 w 2453"/>
              <a:gd name="T89" fmla="*/ 1178 h 1473"/>
              <a:gd name="T90" fmla="*/ 784 w 2453"/>
              <a:gd name="T91" fmla="*/ 1235 h 1473"/>
              <a:gd name="T92" fmla="*/ 817 w 2453"/>
              <a:gd name="T93" fmla="*/ 1263 h 1473"/>
              <a:gd name="T94" fmla="*/ 852 w 2453"/>
              <a:gd name="T95" fmla="*/ 1277 h 1473"/>
              <a:gd name="T96" fmla="*/ 1023 w 2453"/>
              <a:gd name="T97" fmla="*/ 1323 h 1473"/>
              <a:gd name="T98" fmla="*/ 1138 w 2453"/>
              <a:gd name="T99" fmla="*/ 1345 h 1473"/>
              <a:gd name="T100" fmla="*/ 1436 w 2453"/>
              <a:gd name="T101" fmla="*/ 1383 h 1473"/>
              <a:gd name="T102" fmla="*/ 1845 w 2453"/>
              <a:gd name="T103" fmla="*/ 1411 h 1473"/>
              <a:gd name="T104" fmla="*/ 1989 w 2453"/>
              <a:gd name="T105" fmla="*/ 914 h 1473"/>
              <a:gd name="T106" fmla="*/ 2015 w 2453"/>
              <a:gd name="T107" fmla="*/ 432 h 1473"/>
              <a:gd name="T108" fmla="*/ 2042 w 2453"/>
              <a:gd name="T109" fmla="*/ 260 h 1473"/>
              <a:gd name="T110" fmla="*/ 2056 w 2453"/>
              <a:gd name="T111" fmla="*/ 213 h 1473"/>
              <a:gd name="T112" fmla="*/ 2078 w 2453"/>
              <a:gd name="T113" fmla="*/ 173 h 1473"/>
              <a:gd name="T114" fmla="*/ 2122 w 2453"/>
              <a:gd name="T115" fmla="*/ 131 h 1473"/>
              <a:gd name="T116" fmla="*/ 2168 w 2453"/>
              <a:gd name="T117" fmla="*/ 103 h 1473"/>
              <a:gd name="T118" fmla="*/ 2321 w 2453"/>
              <a:gd name="T119" fmla="*/ 38 h 1473"/>
              <a:gd name="T120" fmla="*/ 2444 w 2453"/>
              <a:gd name="T121" fmla="*/ 0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3" h="1473">
                <a:moveTo>
                  <a:pt x="2444" y="0"/>
                </a:moveTo>
                <a:lnTo>
                  <a:pt x="2453" y="36"/>
                </a:lnTo>
                <a:lnTo>
                  <a:pt x="2433" y="40"/>
                </a:lnTo>
                <a:lnTo>
                  <a:pt x="2336" y="73"/>
                </a:lnTo>
                <a:lnTo>
                  <a:pt x="2249" y="108"/>
                </a:lnTo>
                <a:lnTo>
                  <a:pt x="2183" y="138"/>
                </a:lnTo>
                <a:lnTo>
                  <a:pt x="2149" y="158"/>
                </a:lnTo>
                <a:lnTo>
                  <a:pt x="2123" y="179"/>
                </a:lnTo>
                <a:lnTo>
                  <a:pt x="2106" y="199"/>
                </a:lnTo>
                <a:lnTo>
                  <a:pt x="2091" y="228"/>
                </a:lnTo>
                <a:lnTo>
                  <a:pt x="2080" y="263"/>
                </a:lnTo>
                <a:lnTo>
                  <a:pt x="2067" y="324"/>
                </a:lnTo>
                <a:lnTo>
                  <a:pt x="2053" y="432"/>
                </a:lnTo>
                <a:lnTo>
                  <a:pt x="2041" y="610"/>
                </a:lnTo>
                <a:lnTo>
                  <a:pt x="2028" y="914"/>
                </a:lnTo>
                <a:lnTo>
                  <a:pt x="2014" y="1435"/>
                </a:lnTo>
                <a:lnTo>
                  <a:pt x="2012" y="1442"/>
                </a:lnTo>
                <a:lnTo>
                  <a:pt x="2008" y="1449"/>
                </a:lnTo>
                <a:lnTo>
                  <a:pt x="2001" y="1453"/>
                </a:lnTo>
                <a:lnTo>
                  <a:pt x="1994" y="1455"/>
                </a:lnTo>
                <a:lnTo>
                  <a:pt x="1845" y="1449"/>
                </a:lnTo>
                <a:lnTo>
                  <a:pt x="1622" y="1437"/>
                </a:lnTo>
                <a:lnTo>
                  <a:pt x="1436" y="1422"/>
                </a:lnTo>
                <a:lnTo>
                  <a:pt x="1279" y="1404"/>
                </a:lnTo>
                <a:lnTo>
                  <a:pt x="1138" y="1383"/>
                </a:lnTo>
                <a:lnTo>
                  <a:pt x="1015" y="1360"/>
                </a:lnTo>
                <a:lnTo>
                  <a:pt x="1008" y="1357"/>
                </a:lnTo>
                <a:lnTo>
                  <a:pt x="903" y="1332"/>
                </a:lnTo>
                <a:lnTo>
                  <a:pt x="837" y="1312"/>
                </a:lnTo>
                <a:lnTo>
                  <a:pt x="802" y="1298"/>
                </a:lnTo>
                <a:lnTo>
                  <a:pt x="796" y="1295"/>
                </a:lnTo>
                <a:lnTo>
                  <a:pt x="774" y="1279"/>
                </a:lnTo>
                <a:lnTo>
                  <a:pt x="757" y="1261"/>
                </a:lnTo>
                <a:lnTo>
                  <a:pt x="752" y="1255"/>
                </a:lnTo>
                <a:lnTo>
                  <a:pt x="739" y="1232"/>
                </a:lnTo>
                <a:lnTo>
                  <a:pt x="725" y="1193"/>
                </a:lnTo>
                <a:lnTo>
                  <a:pt x="712" y="1133"/>
                </a:lnTo>
                <a:lnTo>
                  <a:pt x="711" y="1125"/>
                </a:lnTo>
                <a:lnTo>
                  <a:pt x="698" y="1021"/>
                </a:lnTo>
                <a:lnTo>
                  <a:pt x="684" y="846"/>
                </a:lnTo>
                <a:lnTo>
                  <a:pt x="672" y="546"/>
                </a:lnTo>
                <a:lnTo>
                  <a:pt x="660" y="54"/>
                </a:lnTo>
                <a:lnTo>
                  <a:pt x="580" y="82"/>
                </a:lnTo>
                <a:lnTo>
                  <a:pt x="492" y="118"/>
                </a:lnTo>
                <a:lnTo>
                  <a:pt x="426" y="151"/>
                </a:lnTo>
                <a:lnTo>
                  <a:pt x="392" y="171"/>
                </a:lnTo>
                <a:lnTo>
                  <a:pt x="366" y="193"/>
                </a:lnTo>
                <a:lnTo>
                  <a:pt x="350" y="214"/>
                </a:lnTo>
                <a:lnTo>
                  <a:pt x="334" y="243"/>
                </a:lnTo>
                <a:lnTo>
                  <a:pt x="323" y="278"/>
                </a:lnTo>
                <a:lnTo>
                  <a:pt x="311" y="341"/>
                </a:lnTo>
                <a:lnTo>
                  <a:pt x="297" y="448"/>
                </a:lnTo>
                <a:lnTo>
                  <a:pt x="284" y="626"/>
                </a:lnTo>
                <a:lnTo>
                  <a:pt x="271" y="931"/>
                </a:lnTo>
                <a:lnTo>
                  <a:pt x="258" y="1453"/>
                </a:lnTo>
                <a:lnTo>
                  <a:pt x="256" y="1460"/>
                </a:lnTo>
                <a:lnTo>
                  <a:pt x="252" y="1467"/>
                </a:lnTo>
                <a:lnTo>
                  <a:pt x="245" y="1470"/>
                </a:lnTo>
                <a:lnTo>
                  <a:pt x="238" y="1473"/>
                </a:lnTo>
                <a:lnTo>
                  <a:pt x="0" y="1473"/>
                </a:lnTo>
                <a:lnTo>
                  <a:pt x="0" y="1434"/>
                </a:lnTo>
                <a:lnTo>
                  <a:pt x="220" y="1434"/>
                </a:lnTo>
                <a:lnTo>
                  <a:pt x="233" y="931"/>
                </a:lnTo>
                <a:lnTo>
                  <a:pt x="245" y="626"/>
                </a:lnTo>
                <a:lnTo>
                  <a:pt x="258" y="448"/>
                </a:lnTo>
                <a:lnTo>
                  <a:pt x="272" y="341"/>
                </a:lnTo>
                <a:lnTo>
                  <a:pt x="285" y="276"/>
                </a:lnTo>
                <a:lnTo>
                  <a:pt x="286" y="269"/>
                </a:lnTo>
                <a:lnTo>
                  <a:pt x="299" y="228"/>
                </a:lnTo>
                <a:lnTo>
                  <a:pt x="318" y="194"/>
                </a:lnTo>
                <a:lnTo>
                  <a:pt x="322" y="188"/>
                </a:lnTo>
                <a:lnTo>
                  <a:pt x="340" y="166"/>
                </a:lnTo>
                <a:lnTo>
                  <a:pt x="365" y="144"/>
                </a:lnTo>
                <a:lnTo>
                  <a:pt x="371" y="139"/>
                </a:lnTo>
                <a:lnTo>
                  <a:pt x="411" y="116"/>
                </a:lnTo>
                <a:lnTo>
                  <a:pt x="477" y="83"/>
                </a:lnTo>
                <a:lnTo>
                  <a:pt x="564" y="47"/>
                </a:lnTo>
                <a:lnTo>
                  <a:pt x="656" y="15"/>
                </a:lnTo>
                <a:lnTo>
                  <a:pt x="670" y="10"/>
                </a:lnTo>
                <a:lnTo>
                  <a:pt x="677" y="9"/>
                </a:lnTo>
                <a:lnTo>
                  <a:pt x="684" y="10"/>
                </a:lnTo>
                <a:lnTo>
                  <a:pt x="691" y="13"/>
                </a:lnTo>
                <a:lnTo>
                  <a:pt x="695" y="20"/>
                </a:lnTo>
                <a:lnTo>
                  <a:pt x="697" y="27"/>
                </a:lnTo>
                <a:lnTo>
                  <a:pt x="710" y="546"/>
                </a:lnTo>
                <a:lnTo>
                  <a:pt x="723" y="846"/>
                </a:lnTo>
                <a:lnTo>
                  <a:pt x="737" y="1021"/>
                </a:lnTo>
                <a:lnTo>
                  <a:pt x="750" y="1125"/>
                </a:lnTo>
                <a:lnTo>
                  <a:pt x="748" y="1125"/>
                </a:lnTo>
                <a:lnTo>
                  <a:pt x="760" y="1178"/>
                </a:lnTo>
                <a:lnTo>
                  <a:pt x="774" y="1217"/>
                </a:lnTo>
                <a:lnTo>
                  <a:pt x="784" y="1235"/>
                </a:lnTo>
                <a:lnTo>
                  <a:pt x="801" y="1253"/>
                </a:lnTo>
                <a:lnTo>
                  <a:pt x="817" y="1263"/>
                </a:lnTo>
                <a:lnTo>
                  <a:pt x="817" y="1263"/>
                </a:lnTo>
                <a:lnTo>
                  <a:pt x="852" y="1277"/>
                </a:lnTo>
                <a:lnTo>
                  <a:pt x="918" y="1297"/>
                </a:lnTo>
                <a:lnTo>
                  <a:pt x="1023" y="1323"/>
                </a:lnTo>
                <a:lnTo>
                  <a:pt x="1023" y="1323"/>
                </a:lnTo>
                <a:lnTo>
                  <a:pt x="1138" y="1345"/>
                </a:lnTo>
                <a:lnTo>
                  <a:pt x="1279" y="1366"/>
                </a:lnTo>
                <a:lnTo>
                  <a:pt x="1436" y="1383"/>
                </a:lnTo>
                <a:lnTo>
                  <a:pt x="1622" y="1398"/>
                </a:lnTo>
                <a:lnTo>
                  <a:pt x="1845" y="1411"/>
                </a:lnTo>
                <a:lnTo>
                  <a:pt x="1975" y="1416"/>
                </a:lnTo>
                <a:lnTo>
                  <a:pt x="1989" y="914"/>
                </a:lnTo>
                <a:lnTo>
                  <a:pt x="2002" y="610"/>
                </a:lnTo>
                <a:lnTo>
                  <a:pt x="2015" y="432"/>
                </a:lnTo>
                <a:lnTo>
                  <a:pt x="2029" y="324"/>
                </a:lnTo>
                <a:lnTo>
                  <a:pt x="2042" y="260"/>
                </a:lnTo>
                <a:lnTo>
                  <a:pt x="2043" y="253"/>
                </a:lnTo>
                <a:lnTo>
                  <a:pt x="2056" y="213"/>
                </a:lnTo>
                <a:lnTo>
                  <a:pt x="2073" y="179"/>
                </a:lnTo>
                <a:lnTo>
                  <a:pt x="2078" y="173"/>
                </a:lnTo>
                <a:lnTo>
                  <a:pt x="2097" y="152"/>
                </a:lnTo>
                <a:lnTo>
                  <a:pt x="2122" y="131"/>
                </a:lnTo>
                <a:lnTo>
                  <a:pt x="2128" y="126"/>
                </a:lnTo>
                <a:lnTo>
                  <a:pt x="2168" y="103"/>
                </a:lnTo>
                <a:lnTo>
                  <a:pt x="2234" y="73"/>
                </a:lnTo>
                <a:lnTo>
                  <a:pt x="2321" y="38"/>
                </a:lnTo>
                <a:lnTo>
                  <a:pt x="2418" y="5"/>
                </a:lnTo>
                <a:lnTo>
                  <a:pt x="2444"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9"/>
          <p:cNvSpPr>
            <a:spLocks/>
          </p:cNvSpPr>
          <p:nvPr/>
        </p:nvSpPr>
        <p:spPr bwMode="auto">
          <a:xfrm>
            <a:off x="1081951" y="1838750"/>
            <a:ext cx="1949450" cy="1041400"/>
          </a:xfrm>
          <a:custGeom>
            <a:avLst/>
            <a:gdLst>
              <a:gd name="T0" fmla="*/ 334 w 2456"/>
              <a:gd name="T1" fmla="*/ 3 h 1313"/>
              <a:gd name="T2" fmla="*/ 375 w 2456"/>
              <a:gd name="T3" fmla="*/ 38 h 1313"/>
              <a:gd name="T4" fmla="*/ 573 w 2456"/>
              <a:gd name="T5" fmla="*/ 258 h 1313"/>
              <a:gd name="T6" fmla="*/ 695 w 2456"/>
              <a:gd name="T7" fmla="*/ 364 h 1313"/>
              <a:gd name="T8" fmla="*/ 723 w 2456"/>
              <a:gd name="T9" fmla="*/ 1031 h 1313"/>
              <a:gd name="T10" fmla="*/ 759 w 2456"/>
              <a:gd name="T11" fmla="*/ 1262 h 1313"/>
              <a:gd name="T12" fmla="*/ 776 w 2456"/>
              <a:gd name="T13" fmla="*/ 1273 h 1313"/>
              <a:gd name="T14" fmla="*/ 933 w 2456"/>
              <a:gd name="T15" fmla="*/ 1177 h 1313"/>
              <a:gd name="T16" fmla="*/ 1184 w 2456"/>
              <a:gd name="T17" fmla="*/ 1058 h 1313"/>
              <a:gd name="T18" fmla="*/ 1500 w 2456"/>
              <a:gd name="T19" fmla="*/ 970 h 1313"/>
              <a:gd name="T20" fmla="*/ 1780 w 2456"/>
              <a:gd name="T21" fmla="*/ 926 h 1313"/>
              <a:gd name="T22" fmla="*/ 1989 w 2456"/>
              <a:gd name="T23" fmla="*/ 509 h 1313"/>
              <a:gd name="T24" fmla="*/ 2016 w 2456"/>
              <a:gd name="T25" fmla="*/ 148 h 1313"/>
              <a:gd name="T26" fmla="*/ 2052 w 2456"/>
              <a:gd name="T27" fmla="*/ 46 h 1313"/>
              <a:gd name="T28" fmla="*/ 2073 w 2456"/>
              <a:gd name="T29" fmla="*/ 36 h 1313"/>
              <a:gd name="T30" fmla="*/ 2104 w 2456"/>
              <a:gd name="T31" fmla="*/ 46 h 1313"/>
              <a:gd name="T32" fmla="*/ 2189 w 2456"/>
              <a:gd name="T33" fmla="*/ 135 h 1313"/>
              <a:gd name="T34" fmla="*/ 2391 w 2456"/>
              <a:gd name="T35" fmla="*/ 332 h 1313"/>
              <a:gd name="T36" fmla="*/ 2364 w 2456"/>
              <a:gd name="T37" fmla="*/ 359 h 1313"/>
              <a:gd name="T38" fmla="*/ 2162 w 2456"/>
              <a:gd name="T39" fmla="*/ 162 h 1313"/>
              <a:gd name="T40" fmla="*/ 2083 w 2456"/>
              <a:gd name="T41" fmla="*/ 77 h 1313"/>
              <a:gd name="T42" fmla="*/ 2072 w 2456"/>
              <a:gd name="T43" fmla="*/ 81 h 1313"/>
              <a:gd name="T44" fmla="*/ 2053 w 2456"/>
              <a:gd name="T45" fmla="*/ 155 h 1313"/>
              <a:gd name="T46" fmla="*/ 2014 w 2456"/>
              <a:gd name="T47" fmla="*/ 924 h 1313"/>
              <a:gd name="T48" fmla="*/ 2001 w 2456"/>
              <a:gd name="T49" fmla="*/ 941 h 1313"/>
              <a:gd name="T50" fmla="*/ 1780 w 2456"/>
              <a:gd name="T51" fmla="*/ 965 h 1313"/>
              <a:gd name="T52" fmla="*/ 1507 w 2456"/>
              <a:gd name="T53" fmla="*/ 1008 h 1313"/>
              <a:gd name="T54" fmla="*/ 1199 w 2456"/>
              <a:gd name="T55" fmla="*/ 1093 h 1313"/>
              <a:gd name="T56" fmla="*/ 949 w 2456"/>
              <a:gd name="T57" fmla="*/ 1212 h 1313"/>
              <a:gd name="T58" fmla="*/ 790 w 2456"/>
              <a:gd name="T59" fmla="*/ 1309 h 1313"/>
              <a:gd name="T60" fmla="*/ 762 w 2456"/>
              <a:gd name="T61" fmla="*/ 1311 h 1313"/>
              <a:gd name="T62" fmla="*/ 730 w 2456"/>
              <a:gd name="T63" fmla="*/ 1286 h 1313"/>
              <a:gd name="T64" fmla="*/ 711 w 2456"/>
              <a:gd name="T65" fmla="*/ 1235 h 1313"/>
              <a:gd name="T66" fmla="*/ 672 w 2456"/>
              <a:gd name="T67" fmla="*/ 792 h 1313"/>
              <a:gd name="T68" fmla="*/ 546 w 2456"/>
              <a:gd name="T69" fmla="*/ 284 h 1313"/>
              <a:gd name="T70" fmla="*/ 348 w 2456"/>
              <a:gd name="T71" fmla="*/ 64 h 1313"/>
              <a:gd name="T72" fmla="*/ 321 w 2456"/>
              <a:gd name="T73" fmla="*/ 40 h 1313"/>
              <a:gd name="T74" fmla="*/ 308 w 2456"/>
              <a:gd name="T75" fmla="*/ 62 h 1313"/>
              <a:gd name="T76" fmla="*/ 284 w 2456"/>
              <a:gd name="T77" fmla="*/ 240 h 1313"/>
              <a:gd name="T78" fmla="*/ 256 w 2456"/>
              <a:gd name="T79" fmla="*/ 889 h 1313"/>
              <a:gd name="T80" fmla="*/ 238 w 2456"/>
              <a:gd name="T81" fmla="*/ 902 h 1313"/>
              <a:gd name="T82" fmla="*/ 220 w 2456"/>
              <a:gd name="T83" fmla="*/ 863 h 1313"/>
              <a:gd name="T84" fmla="*/ 258 w 2456"/>
              <a:gd name="T85" fmla="*/ 117 h 1313"/>
              <a:gd name="T86" fmla="*/ 282 w 2456"/>
              <a:gd name="T87" fmla="*/ 26 h 1313"/>
              <a:gd name="T88" fmla="*/ 301 w 2456"/>
              <a:gd name="T89" fmla="*/ 5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56" h="1313">
                <a:moveTo>
                  <a:pt x="316" y="0"/>
                </a:moveTo>
                <a:lnTo>
                  <a:pt x="326" y="1"/>
                </a:lnTo>
                <a:lnTo>
                  <a:pt x="334" y="3"/>
                </a:lnTo>
                <a:lnTo>
                  <a:pt x="347" y="11"/>
                </a:lnTo>
                <a:lnTo>
                  <a:pt x="353" y="15"/>
                </a:lnTo>
                <a:lnTo>
                  <a:pt x="375" y="38"/>
                </a:lnTo>
                <a:lnTo>
                  <a:pt x="436" y="111"/>
                </a:lnTo>
                <a:lnTo>
                  <a:pt x="506" y="191"/>
                </a:lnTo>
                <a:lnTo>
                  <a:pt x="573" y="258"/>
                </a:lnTo>
                <a:lnTo>
                  <a:pt x="638" y="316"/>
                </a:lnTo>
                <a:lnTo>
                  <a:pt x="691" y="358"/>
                </a:lnTo>
                <a:lnTo>
                  <a:pt x="695" y="364"/>
                </a:lnTo>
                <a:lnTo>
                  <a:pt x="697" y="371"/>
                </a:lnTo>
                <a:lnTo>
                  <a:pt x="710" y="792"/>
                </a:lnTo>
                <a:lnTo>
                  <a:pt x="723" y="1031"/>
                </a:lnTo>
                <a:lnTo>
                  <a:pt x="737" y="1164"/>
                </a:lnTo>
                <a:lnTo>
                  <a:pt x="750" y="1235"/>
                </a:lnTo>
                <a:lnTo>
                  <a:pt x="759" y="1262"/>
                </a:lnTo>
                <a:lnTo>
                  <a:pt x="767" y="1272"/>
                </a:lnTo>
                <a:lnTo>
                  <a:pt x="773" y="1274"/>
                </a:lnTo>
                <a:lnTo>
                  <a:pt x="776" y="1273"/>
                </a:lnTo>
                <a:lnTo>
                  <a:pt x="797" y="1264"/>
                </a:lnTo>
                <a:lnTo>
                  <a:pt x="842" y="1236"/>
                </a:lnTo>
                <a:lnTo>
                  <a:pt x="933" y="1177"/>
                </a:lnTo>
                <a:lnTo>
                  <a:pt x="1013" y="1132"/>
                </a:lnTo>
                <a:lnTo>
                  <a:pt x="1096" y="1093"/>
                </a:lnTo>
                <a:lnTo>
                  <a:pt x="1184" y="1058"/>
                </a:lnTo>
                <a:lnTo>
                  <a:pt x="1280" y="1025"/>
                </a:lnTo>
                <a:lnTo>
                  <a:pt x="1386" y="996"/>
                </a:lnTo>
                <a:lnTo>
                  <a:pt x="1500" y="970"/>
                </a:lnTo>
                <a:lnTo>
                  <a:pt x="1507" y="969"/>
                </a:lnTo>
                <a:lnTo>
                  <a:pt x="1634" y="946"/>
                </a:lnTo>
                <a:lnTo>
                  <a:pt x="1780" y="926"/>
                </a:lnTo>
                <a:lnTo>
                  <a:pt x="1946" y="909"/>
                </a:lnTo>
                <a:lnTo>
                  <a:pt x="1977" y="906"/>
                </a:lnTo>
                <a:lnTo>
                  <a:pt x="1989" y="509"/>
                </a:lnTo>
                <a:lnTo>
                  <a:pt x="2002" y="280"/>
                </a:lnTo>
                <a:lnTo>
                  <a:pt x="2015" y="155"/>
                </a:lnTo>
                <a:lnTo>
                  <a:pt x="2016" y="148"/>
                </a:lnTo>
                <a:lnTo>
                  <a:pt x="2030" y="85"/>
                </a:lnTo>
                <a:lnTo>
                  <a:pt x="2038" y="63"/>
                </a:lnTo>
                <a:lnTo>
                  <a:pt x="2052" y="46"/>
                </a:lnTo>
                <a:lnTo>
                  <a:pt x="2058" y="41"/>
                </a:lnTo>
                <a:lnTo>
                  <a:pt x="2066" y="38"/>
                </a:lnTo>
                <a:lnTo>
                  <a:pt x="2073" y="36"/>
                </a:lnTo>
                <a:lnTo>
                  <a:pt x="2083" y="36"/>
                </a:lnTo>
                <a:lnTo>
                  <a:pt x="2091" y="38"/>
                </a:lnTo>
                <a:lnTo>
                  <a:pt x="2104" y="46"/>
                </a:lnTo>
                <a:lnTo>
                  <a:pt x="2109" y="50"/>
                </a:lnTo>
                <a:lnTo>
                  <a:pt x="2131" y="70"/>
                </a:lnTo>
                <a:lnTo>
                  <a:pt x="2189" y="135"/>
                </a:lnTo>
                <a:lnTo>
                  <a:pt x="2258" y="212"/>
                </a:lnTo>
                <a:lnTo>
                  <a:pt x="2325" y="276"/>
                </a:lnTo>
                <a:lnTo>
                  <a:pt x="2391" y="332"/>
                </a:lnTo>
                <a:lnTo>
                  <a:pt x="2456" y="381"/>
                </a:lnTo>
                <a:lnTo>
                  <a:pt x="2434" y="411"/>
                </a:lnTo>
                <a:lnTo>
                  <a:pt x="2364" y="359"/>
                </a:lnTo>
                <a:lnTo>
                  <a:pt x="2298" y="303"/>
                </a:lnTo>
                <a:lnTo>
                  <a:pt x="2232" y="239"/>
                </a:lnTo>
                <a:lnTo>
                  <a:pt x="2162" y="162"/>
                </a:lnTo>
                <a:lnTo>
                  <a:pt x="2105" y="97"/>
                </a:lnTo>
                <a:lnTo>
                  <a:pt x="2083" y="77"/>
                </a:lnTo>
                <a:lnTo>
                  <a:pt x="2083" y="77"/>
                </a:lnTo>
                <a:lnTo>
                  <a:pt x="2079" y="75"/>
                </a:lnTo>
                <a:lnTo>
                  <a:pt x="2077" y="75"/>
                </a:lnTo>
                <a:lnTo>
                  <a:pt x="2072" y="81"/>
                </a:lnTo>
                <a:lnTo>
                  <a:pt x="2065" y="100"/>
                </a:lnTo>
                <a:lnTo>
                  <a:pt x="2053" y="155"/>
                </a:lnTo>
                <a:lnTo>
                  <a:pt x="2053" y="155"/>
                </a:lnTo>
                <a:lnTo>
                  <a:pt x="2041" y="280"/>
                </a:lnTo>
                <a:lnTo>
                  <a:pt x="2028" y="509"/>
                </a:lnTo>
                <a:lnTo>
                  <a:pt x="2014" y="924"/>
                </a:lnTo>
                <a:lnTo>
                  <a:pt x="2012" y="931"/>
                </a:lnTo>
                <a:lnTo>
                  <a:pt x="2008" y="938"/>
                </a:lnTo>
                <a:lnTo>
                  <a:pt x="2001" y="941"/>
                </a:lnTo>
                <a:lnTo>
                  <a:pt x="1994" y="944"/>
                </a:lnTo>
                <a:lnTo>
                  <a:pt x="1946" y="947"/>
                </a:lnTo>
                <a:lnTo>
                  <a:pt x="1780" y="965"/>
                </a:lnTo>
                <a:lnTo>
                  <a:pt x="1634" y="984"/>
                </a:lnTo>
                <a:lnTo>
                  <a:pt x="1507" y="1008"/>
                </a:lnTo>
                <a:lnTo>
                  <a:pt x="1507" y="1008"/>
                </a:lnTo>
                <a:lnTo>
                  <a:pt x="1402" y="1031"/>
                </a:lnTo>
                <a:lnTo>
                  <a:pt x="1296" y="1060"/>
                </a:lnTo>
                <a:lnTo>
                  <a:pt x="1199" y="1093"/>
                </a:lnTo>
                <a:lnTo>
                  <a:pt x="1112" y="1128"/>
                </a:lnTo>
                <a:lnTo>
                  <a:pt x="1028" y="1167"/>
                </a:lnTo>
                <a:lnTo>
                  <a:pt x="949" y="1212"/>
                </a:lnTo>
                <a:lnTo>
                  <a:pt x="857" y="1271"/>
                </a:lnTo>
                <a:lnTo>
                  <a:pt x="812" y="1299"/>
                </a:lnTo>
                <a:lnTo>
                  <a:pt x="790" y="1309"/>
                </a:lnTo>
                <a:lnTo>
                  <a:pt x="782" y="1312"/>
                </a:lnTo>
                <a:lnTo>
                  <a:pt x="769" y="1313"/>
                </a:lnTo>
                <a:lnTo>
                  <a:pt x="762" y="1311"/>
                </a:lnTo>
                <a:lnTo>
                  <a:pt x="750" y="1306"/>
                </a:lnTo>
                <a:lnTo>
                  <a:pt x="744" y="1302"/>
                </a:lnTo>
                <a:lnTo>
                  <a:pt x="730" y="1286"/>
                </a:lnTo>
                <a:lnTo>
                  <a:pt x="725" y="1280"/>
                </a:lnTo>
                <a:lnTo>
                  <a:pt x="712" y="1243"/>
                </a:lnTo>
                <a:lnTo>
                  <a:pt x="711" y="1235"/>
                </a:lnTo>
                <a:lnTo>
                  <a:pt x="698" y="1164"/>
                </a:lnTo>
                <a:lnTo>
                  <a:pt x="684" y="1031"/>
                </a:lnTo>
                <a:lnTo>
                  <a:pt x="672" y="792"/>
                </a:lnTo>
                <a:lnTo>
                  <a:pt x="659" y="380"/>
                </a:lnTo>
                <a:lnTo>
                  <a:pt x="611" y="343"/>
                </a:lnTo>
                <a:lnTo>
                  <a:pt x="546" y="284"/>
                </a:lnTo>
                <a:lnTo>
                  <a:pt x="479" y="218"/>
                </a:lnTo>
                <a:lnTo>
                  <a:pt x="410" y="138"/>
                </a:lnTo>
                <a:lnTo>
                  <a:pt x="348" y="64"/>
                </a:lnTo>
                <a:lnTo>
                  <a:pt x="326" y="42"/>
                </a:lnTo>
                <a:lnTo>
                  <a:pt x="326" y="42"/>
                </a:lnTo>
                <a:lnTo>
                  <a:pt x="321" y="40"/>
                </a:lnTo>
                <a:lnTo>
                  <a:pt x="320" y="39"/>
                </a:lnTo>
                <a:lnTo>
                  <a:pt x="315" y="45"/>
                </a:lnTo>
                <a:lnTo>
                  <a:pt x="308" y="62"/>
                </a:lnTo>
                <a:lnTo>
                  <a:pt x="297" y="117"/>
                </a:lnTo>
                <a:lnTo>
                  <a:pt x="297" y="117"/>
                </a:lnTo>
                <a:lnTo>
                  <a:pt x="284" y="240"/>
                </a:lnTo>
                <a:lnTo>
                  <a:pt x="271" y="469"/>
                </a:lnTo>
                <a:lnTo>
                  <a:pt x="258" y="882"/>
                </a:lnTo>
                <a:lnTo>
                  <a:pt x="256" y="889"/>
                </a:lnTo>
                <a:lnTo>
                  <a:pt x="252" y="896"/>
                </a:lnTo>
                <a:lnTo>
                  <a:pt x="245" y="899"/>
                </a:lnTo>
                <a:lnTo>
                  <a:pt x="238" y="902"/>
                </a:lnTo>
                <a:lnTo>
                  <a:pt x="0" y="902"/>
                </a:lnTo>
                <a:lnTo>
                  <a:pt x="0" y="863"/>
                </a:lnTo>
                <a:lnTo>
                  <a:pt x="220" y="863"/>
                </a:lnTo>
                <a:lnTo>
                  <a:pt x="233" y="469"/>
                </a:lnTo>
                <a:lnTo>
                  <a:pt x="245" y="240"/>
                </a:lnTo>
                <a:lnTo>
                  <a:pt x="258" y="117"/>
                </a:lnTo>
                <a:lnTo>
                  <a:pt x="259" y="110"/>
                </a:lnTo>
                <a:lnTo>
                  <a:pt x="273" y="47"/>
                </a:lnTo>
                <a:lnTo>
                  <a:pt x="282" y="26"/>
                </a:lnTo>
                <a:lnTo>
                  <a:pt x="286" y="20"/>
                </a:lnTo>
                <a:lnTo>
                  <a:pt x="295" y="10"/>
                </a:lnTo>
                <a:lnTo>
                  <a:pt x="301" y="5"/>
                </a:lnTo>
                <a:lnTo>
                  <a:pt x="309" y="1"/>
                </a:lnTo>
                <a:lnTo>
                  <a:pt x="316"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0"/>
          <p:cNvSpPr>
            <a:spLocks/>
          </p:cNvSpPr>
          <p:nvPr/>
        </p:nvSpPr>
        <p:spPr bwMode="auto">
          <a:xfrm>
            <a:off x="1081951" y="1773662"/>
            <a:ext cx="1949450" cy="779463"/>
          </a:xfrm>
          <a:custGeom>
            <a:avLst/>
            <a:gdLst>
              <a:gd name="T0" fmla="*/ 2456 w 2456"/>
              <a:gd name="T1" fmla="*/ 27 h 982"/>
              <a:gd name="T2" fmla="*/ 2338 w 2456"/>
              <a:gd name="T3" fmla="*/ 161 h 982"/>
              <a:gd name="T4" fmla="*/ 2215 w 2456"/>
              <a:gd name="T5" fmla="*/ 334 h 982"/>
              <a:gd name="T6" fmla="*/ 2113 w 2456"/>
              <a:gd name="T7" fmla="*/ 516 h 982"/>
              <a:gd name="T8" fmla="*/ 2060 w 2456"/>
              <a:gd name="T9" fmla="*/ 645 h 982"/>
              <a:gd name="T10" fmla="*/ 2045 w 2456"/>
              <a:gd name="T11" fmla="*/ 701 h 982"/>
              <a:gd name="T12" fmla="*/ 2014 w 2456"/>
              <a:gd name="T13" fmla="*/ 903 h 982"/>
              <a:gd name="T14" fmla="*/ 2008 w 2456"/>
              <a:gd name="T15" fmla="*/ 917 h 982"/>
              <a:gd name="T16" fmla="*/ 1994 w 2456"/>
              <a:gd name="T17" fmla="*/ 922 h 982"/>
              <a:gd name="T18" fmla="*/ 1828 w 2456"/>
              <a:gd name="T19" fmla="*/ 900 h 982"/>
              <a:gd name="T20" fmla="*/ 1694 w 2456"/>
              <a:gd name="T21" fmla="*/ 876 h 982"/>
              <a:gd name="T22" fmla="*/ 1474 w 2456"/>
              <a:gd name="T23" fmla="*/ 821 h 982"/>
              <a:gd name="T24" fmla="*/ 1290 w 2456"/>
              <a:gd name="T25" fmla="*/ 755 h 982"/>
              <a:gd name="T26" fmla="*/ 1127 w 2456"/>
              <a:gd name="T27" fmla="*/ 673 h 982"/>
              <a:gd name="T28" fmla="*/ 1046 w 2456"/>
              <a:gd name="T29" fmla="*/ 623 h 982"/>
              <a:gd name="T30" fmla="*/ 906 w 2456"/>
              <a:gd name="T31" fmla="*/ 514 h 982"/>
              <a:gd name="T32" fmla="*/ 787 w 2456"/>
              <a:gd name="T33" fmla="*/ 396 h 982"/>
              <a:gd name="T34" fmla="*/ 747 w 2456"/>
              <a:gd name="T35" fmla="*/ 346 h 982"/>
              <a:gd name="T36" fmla="*/ 703 w 2456"/>
              <a:gd name="T37" fmla="*/ 268 h 982"/>
              <a:gd name="T38" fmla="*/ 673 w 2456"/>
              <a:gd name="T39" fmla="*/ 151 h 982"/>
              <a:gd name="T40" fmla="*/ 665 w 2456"/>
              <a:gd name="T41" fmla="*/ 92 h 982"/>
              <a:gd name="T42" fmla="*/ 581 w 2456"/>
              <a:gd name="T43" fmla="*/ 192 h 982"/>
              <a:gd name="T44" fmla="*/ 520 w 2456"/>
              <a:gd name="T45" fmla="*/ 277 h 982"/>
              <a:gd name="T46" fmla="*/ 405 w 2456"/>
              <a:gd name="T47" fmla="*/ 468 h 982"/>
              <a:gd name="T48" fmla="*/ 326 w 2456"/>
              <a:gd name="T49" fmla="*/ 636 h 982"/>
              <a:gd name="T50" fmla="*/ 288 w 2456"/>
              <a:gd name="T51" fmla="*/ 757 h 982"/>
              <a:gd name="T52" fmla="*/ 271 w 2456"/>
              <a:gd name="T53" fmla="*/ 852 h 982"/>
              <a:gd name="T54" fmla="*/ 256 w 2456"/>
              <a:gd name="T55" fmla="*/ 969 h 982"/>
              <a:gd name="T56" fmla="*/ 245 w 2456"/>
              <a:gd name="T57" fmla="*/ 979 h 982"/>
              <a:gd name="T58" fmla="*/ 0 w 2456"/>
              <a:gd name="T59" fmla="*/ 982 h 982"/>
              <a:gd name="T60" fmla="*/ 222 w 2456"/>
              <a:gd name="T61" fmla="*/ 943 h 982"/>
              <a:gd name="T62" fmla="*/ 250 w 2456"/>
              <a:gd name="T63" fmla="*/ 757 h 982"/>
              <a:gd name="T64" fmla="*/ 269 w 2456"/>
              <a:gd name="T65" fmla="*/ 684 h 982"/>
              <a:gd name="T66" fmla="*/ 321 w 2456"/>
              <a:gd name="T67" fmla="*/ 550 h 982"/>
              <a:gd name="T68" fmla="*/ 427 w 2456"/>
              <a:gd name="T69" fmla="*/ 353 h 982"/>
              <a:gd name="T70" fmla="*/ 493 w 2456"/>
              <a:gd name="T71" fmla="*/ 250 h 982"/>
              <a:gd name="T72" fmla="*/ 616 w 2456"/>
              <a:gd name="T73" fmla="*/ 90 h 982"/>
              <a:gd name="T74" fmla="*/ 670 w 2456"/>
              <a:gd name="T75" fmla="*/ 30 h 982"/>
              <a:gd name="T76" fmla="*/ 684 w 2456"/>
              <a:gd name="T77" fmla="*/ 30 h 982"/>
              <a:gd name="T78" fmla="*/ 695 w 2456"/>
              <a:gd name="T79" fmla="*/ 41 h 982"/>
              <a:gd name="T80" fmla="*/ 710 w 2456"/>
              <a:gd name="T81" fmla="*/ 143 h 982"/>
              <a:gd name="T82" fmla="*/ 720 w 2456"/>
              <a:gd name="T83" fmla="*/ 198 h 982"/>
              <a:gd name="T84" fmla="*/ 757 w 2456"/>
              <a:gd name="T85" fmla="*/ 290 h 982"/>
              <a:gd name="T86" fmla="*/ 779 w 2456"/>
              <a:gd name="T87" fmla="*/ 325 h 982"/>
              <a:gd name="T88" fmla="*/ 867 w 2456"/>
              <a:gd name="T89" fmla="*/ 425 h 982"/>
              <a:gd name="T90" fmla="*/ 1003 w 2456"/>
              <a:gd name="T91" fmla="*/ 545 h 982"/>
              <a:gd name="T92" fmla="*/ 1067 w 2456"/>
              <a:gd name="T93" fmla="*/ 592 h 982"/>
              <a:gd name="T94" fmla="*/ 1221 w 2456"/>
              <a:gd name="T95" fmla="*/ 681 h 982"/>
              <a:gd name="T96" fmla="*/ 1392 w 2456"/>
              <a:gd name="T97" fmla="*/ 755 h 982"/>
              <a:gd name="T98" fmla="*/ 1595 w 2456"/>
              <a:gd name="T99" fmla="*/ 815 h 982"/>
              <a:gd name="T100" fmla="*/ 1709 w 2456"/>
              <a:gd name="T101" fmla="*/ 841 h 982"/>
              <a:gd name="T102" fmla="*/ 1973 w 2456"/>
              <a:gd name="T103" fmla="*/ 882 h 982"/>
              <a:gd name="T104" fmla="*/ 1989 w 2456"/>
              <a:gd name="T105" fmla="*/ 795 h 982"/>
              <a:gd name="T106" fmla="*/ 2008 w 2456"/>
              <a:gd name="T107" fmla="*/ 694 h 982"/>
              <a:gd name="T108" fmla="*/ 2048 w 2456"/>
              <a:gd name="T109" fmla="*/ 569 h 982"/>
              <a:gd name="T110" fmla="*/ 2127 w 2456"/>
              <a:gd name="T111" fmla="*/ 409 h 982"/>
              <a:gd name="T112" fmla="*/ 2189 w 2456"/>
              <a:gd name="T113" fmla="*/ 307 h 982"/>
              <a:gd name="T114" fmla="*/ 2311 w 2456"/>
              <a:gd name="T115" fmla="*/ 134 h 982"/>
              <a:gd name="T116" fmla="*/ 2428 w 2456"/>
              <a:gd name="T117" fmla="*/ 0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56" h="982">
                <a:moveTo>
                  <a:pt x="2428" y="0"/>
                </a:moveTo>
                <a:lnTo>
                  <a:pt x="2456" y="27"/>
                </a:lnTo>
                <a:lnTo>
                  <a:pt x="2399" y="87"/>
                </a:lnTo>
                <a:lnTo>
                  <a:pt x="2338" y="161"/>
                </a:lnTo>
                <a:lnTo>
                  <a:pt x="2277" y="242"/>
                </a:lnTo>
                <a:lnTo>
                  <a:pt x="2215" y="334"/>
                </a:lnTo>
                <a:lnTo>
                  <a:pt x="2162" y="424"/>
                </a:lnTo>
                <a:lnTo>
                  <a:pt x="2113" y="516"/>
                </a:lnTo>
                <a:lnTo>
                  <a:pt x="2083" y="585"/>
                </a:lnTo>
                <a:lnTo>
                  <a:pt x="2060" y="645"/>
                </a:lnTo>
                <a:lnTo>
                  <a:pt x="2045" y="701"/>
                </a:lnTo>
                <a:lnTo>
                  <a:pt x="2045" y="701"/>
                </a:lnTo>
                <a:lnTo>
                  <a:pt x="2028" y="795"/>
                </a:lnTo>
                <a:lnTo>
                  <a:pt x="2014" y="903"/>
                </a:lnTo>
                <a:lnTo>
                  <a:pt x="2012" y="910"/>
                </a:lnTo>
                <a:lnTo>
                  <a:pt x="2008" y="917"/>
                </a:lnTo>
                <a:lnTo>
                  <a:pt x="2001" y="920"/>
                </a:lnTo>
                <a:lnTo>
                  <a:pt x="1994" y="922"/>
                </a:lnTo>
                <a:lnTo>
                  <a:pt x="1973" y="920"/>
                </a:lnTo>
                <a:lnTo>
                  <a:pt x="1828" y="900"/>
                </a:lnTo>
                <a:lnTo>
                  <a:pt x="1701" y="878"/>
                </a:lnTo>
                <a:lnTo>
                  <a:pt x="1694" y="876"/>
                </a:lnTo>
                <a:lnTo>
                  <a:pt x="1580" y="850"/>
                </a:lnTo>
                <a:lnTo>
                  <a:pt x="1474" y="821"/>
                </a:lnTo>
                <a:lnTo>
                  <a:pt x="1377" y="790"/>
                </a:lnTo>
                <a:lnTo>
                  <a:pt x="1290" y="755"/>
                </a:lnTo>
                <a:lnTo>
                  <a:pt x="1206" y="716"/>
                </a:lnTo>
                <a:lnTo>
                  <a:pt x="1127" y="673"/>
                </a:lnTo>
                <a:lnTo>
                  <a:pt x="1052" y="627"/>
                </a:lnTo>
                <a:lnTo>
                  <a:pt x="1046" y="623"/>
                </a:lnTo>
                <a:lnTo>
                  <a:pt x="977" y="572"/>
                </a:lnTo>
                <a:lnTo>
                  <a:pt x="906" y="514"/>
                </a:lnTo>
                <a:lnTo>
                  <a:pt x="840" y="452"/>
                </a:lnTo>
                <a:lnTo>
                  <a:pt x="787" y="396"/>
                </a:lnTo>
                <a:lnTo>
                  <a:pt x="752" y="352"/>
                </a:lnTo>
                <a:lnTo>
                  <a:pt x="747" y="346"/>
                </a:lnTo>
                <a:lnTo>
                  <a:pt x="722" y="305"/>
                </a:lnTo>
                <a:lnTo>
                  <a:pt x="703" y="268"/>
                </a:lnTo>
                <a:lnTo>
                  <a:pt x="685" y="213"/>
                </a:lnTo>
                <a:lnTo>
                  <a:pt x="673" y="151"/>
                </a:lnTo>
                <a:lnTo>
                  <a:pt x="672" y="143"/>
                </a:lnTo>
                <a:lnTo>
                  <a:pt x="665" y="92"/>
                </a:lnTo>
                <a:lnTo>
                  <a:pt x="642" y="116"/>
                </a:lnTo>
                <a:lnTo>
                  <a:pt x="581" y="192"/>
                </a:lnTo>
                <a:lnTo>
                  <a:pt x="520" y="277"/>
                </a:lnTo>
                <a:lnTo>
                  <a:pt x="520" y="277"/>
                </a:lnTo>
                <a:lnTo>
                  <a:pt x="462" y="368"/>
                </a:lnTo>
                <a:lnTo>
                  <a:pt x="405" y="468"/>
                </a:lnTo>
                <a:lnTo>
                  <a:pt x="356" y="565"/>
                </a:lnTo>
                <a:lnTo>
                  <a:pt x="326" y="636"/>
                </a:lnTo>
                <a:lnTo>
                  <a:pt x="304" y="699"/>
                </a:lnTo>
                <a:lnTo>
                  <a:pt x="288" y="757"/>
                </a:lnTo>
                <a:lnTo>
                  <a:pt x="288" y="757"/>
                </a:lnTo>
                <a:lnTo>
                  <a:pt x="271" y="852"/>
                </a:lnTo>
                <a:lnTo>
                  <a:pt x="258" y="962"/>
                </a:lnTo>
                <a:lnTo>
                  <a:pt x="256" y="969"/>
                </a:lnTo>
                <a:lnTo>
                  <a:pt x="252" y="976"/>
                </a:lnTo>
                <a:lnTo>
                  <a:pt x="245" y="979"/>
                </a:lnTo>
                <a:lnTo>
                  <a:pt x="238" y="982"/>
                </a:lnTo>
                <a:lnTo>
                  <a:pt x="0" y="982"/>
                </a:lnTo>
                <a:lnTo>
                  <a:pt x="0" y="943"/>
                </a:lnTo>
                <a:lnTo>
                  <a:pt x="222" y="943"/>
                </a:lnTo>
                <a:lnTo>
                  <a:pt x="233" y="852"/>
                </a:lnTo>
                <a:lnTo>
                  <a:pt x="250" y="757"/>
                </a:lnTo>
                <a:lnTo>
                  <a:pt x="251" y="750"/>
                </a:lnTo>
                <a:lnTo>
                  <a:pt x="269" y="684"/>
                </a:lnTo>
                <a:lnTo>
                  <a:pt x="291" y="621"/>
                </a:lnTo>
                <a:lnTo>
                  <a:pt x="321" y="550"/>
                </a:lnTo>
                <a:lnTo>
                  <a:pt x="370" y="453"/>
                </a:lnTo>
                <a:lnTo>
                  <a:pt x="427" y="353"/>
                </a:lnTo>
                <a:lnTo>
                  <a:pt x="489" y="256"/>
                </a:lnTo>
                <a:lnTo>
                  <a:pt x="493" y="250"/>
                </a:lnTo>
                <a:lnTo>
                  <a:pt x="554" y="165"/>
                </a:lnTo>
                <a:lnTo>
                  <a:pt x="616" y="90"/>
                </a:lnTo>
                <a:lnTo>
                  <a:pt x="665" y="35"/>
                </a:lnTo>
                <a:lnTo>
                  <a:pt x="670" y="30"/>
                </a:lnTo>
                <a:lnTo>
                  <a:pt x="677" y="29"/>
                </a:lnTo>
                <a:lnTo>
                  <a:pt x="684" y="30"/>
                </a:lnTo>
                <a:lnTo>
                  <a:pt x="691" y="34"/>
                </a:lnTo>
                <a:lnTo>
                  <a:pt x="695" y="41"/>
                </a:lnTo>
                <a:lnTo>
                  <a:pt x="697" y="48"/>
                </a:lnTo>
                <a:lnTo>
                  <a:pt x="710" y="143"/>
                </a:lnTo>
                <a:lnTo>
                  <a:pt x="709" y="143"/>
                </a:lnTo>
                <a:lnTo>
                  <a:pt x="720" y="198"/>
                </a:lnTo>
                <a:lnTo>
                  <a:pt x="738" y="253"/>
                </a:lnTo>
                <a:lnTo>
                  <a:pt x="757" y="290"/>
                </a:lnTo>
                <a:lnTo>
                  <a:pt x="779" y="325"/>
                </a:lnTo>
                <a:lnTo>
                  <a:pt x="779" y="325"/>
                </a:lnTo>
                <a:lnTo>
                  <a:pt x="814" y="369"/>
                </a:lnTo>
                <a:lnTo>
                  <a:pt x="867" y="425"/>
                </a:lnTo>
                <a:lnTo>
                  <a:pt x="932" y="487"/>
                </a:lnTo>
                <a:lnTo>
                  <a:pt x="1003" y="545"/>
                </a:lnTo>
                <a:lnTo>
                  <a:pt x="1067" y="592"/>
                </a:lnTo>
                <a:lnTo>
                  <a:pt x="1067" y="592"/>
                </a:lnTo>
                <a:lnTo>
                  <a:pt x="1142" y="638"/>
                </a:lnTo>
                <a:lnTo>
                  <a:pt x="1221" y="681"/>
                </a:lnTo>
                <a:lnTo>
                  <a:pt x="1305" y="720"/>
                </a:lnTo>
                <a:lnTo>
                  <a:pt x="1392" y="755"/>
                </a:lnTo>
                <a:lnTo>
                  <a:pt x="1489" y="786"/>
                </a:lnTo>
                <a:lnTo>
                  <a:pt x="1595" y="815"/>
                </a:lnTo>
                <a:lnTo>
                  <a:pt x="1709" y="841"/>
                </a:lnTo>
                <a:lnTo>
                  <a:pt x="1709" y="841"/>
                </a:lnTo>
                <a:lnTo>
                  <a:pt x="1828" y="862"/>
                </a:lnTo>
                <a:lnTo>
                  <a:pt x="1973" y="882"/>
                </a:lnTo>
                <a:lnTo>
                  <a:pt x="1978" y="882"/>
                </a:lnTo>
                <a:lnTo>
                  <a:pt x="1989" y="795"/>
                </a:lnTo>
                <a:lnTo>
                  <a:pt x="2007" y="701"/>
                </a:lnTo>
                <a:lnTo>
                  <a:pt x="2008" y="694"/>
                </a:lnTo>
                <a:lnTo>
                  <a:pt x="2026" y="630"/>
                </a:lnTo>
                <a:lnTo>
                  <a:pt x="2048" y="569"/>
                </a:lnTo>
                <a:lnTo>
                  <a:pt x="2078" y="501"/>
                </a:lnTo>
                <a:lnTo>
                  <a:pt x="2127" y="409"/>
                </a:lnTo>
                <a:lnTo>
                  <a:pt x="2184" y="313"/>
                </a:lnTo>
                <a:lnTo>
                  <a:pt x="2189" y="307"/>
                </a:lnTo>
                <a:lnTo>
                  <a:pt x="2250" y="215"/>
                </a:lnTo>
                <a:lnTo>
                  <a:pt x="2311" y="134"/>
                </a:lnTo>
                <a:lnTo>
                  <a:pt x="2372" y="61"/>
                </a:lnTo>
                <a:lnTo>
                  <a:pt x="2428"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8182" name="Group 48181"/>
          <p:cNvGrpSpPr/>
          <p:nvPr/>
        </p:nvGrpSpPr>
        <p:grpSpPr>
          <a:xfrm>
            <a:off x="310426" y="902125"/>
            <a:ext cx="2998787" cy="2625725"/>
            <a:chOff x="560388" y="1109663"/>
            <a:chExt cx="2998787" cy="2625725"/>
          </a:xfrm>
        </p:grpSpPr>
        <p:sp>
          <p:nvSpPr>
            <p:cNvPr id="12" name="Freeform 7"/>
            <p:cNvSpPr>
              <a:spLocks/>
            </p:cNvSpPr>
            <p:nvPr/>
          </p:nvSpPr>
          <p:spPr bwMode="auto">
            <a:xfrm>
              <a:off x="1331913" y="1422400"/>
              <a:ext cx="1944688" cy="1338263"/>
            </a:xfrm>
            <a:custGeom>
              <a:avLst/>
              <a:gdLst>
                <a:gd name="T0" fmla="*/ 238 w 2449"/>
                <a:gd name="T1" fmla="*/ 0 h 1687"/>
                <a:gd name="T2" fmla="*/ 673 w 2449"/>
                <a:gd name="T3" fmla="*/ 0 h 1687"/>
                <a:gd name="T4" fmla="*/ 680 w 2449"/>
                <a:gd name="T5" fmla="*/ 2 h 1687"/>
                <a:gd name="T6" fmla="*/ 687 w 2449"/>
                <a:gd name="T7" fmla="*/ 5 h 1687"/>
                <a:gd name="T8" fmla="*/ 690 w 2449"/>
                <a:gd name="T9" fmla="*/ 12 h 1687"/>
                <a:gd name="T10" fmla="*/ 692 w 2449"/>
                <a:gd name="T11" fmla="*/ 19 h 1687"/>
                <a:gd name="T12" fmla="*/ 697 w 2449"/>
                <a:gd name="T13" fmla="*/ 1648 h 1687"/>
                <a:gd name="T14" fmla="*/ 1972 w 2449"/>
                <a:gd name="T15" fmla="*/ 1648 h 1687"/>
                <a:gd name="T16" fmla="*/ 1975 w 2449"/>
                <a:gd name="T17" fmla="*/ 19 h 1687"/>
                <a:gd name="T18" fmla="*/ 1977 w 2449"/>
                <a:gd name="T19" fmla="*/ 12 h 1687"/>
                <a:gd name="T20" fmla="*/ 1980 w 2449"/>
                <a:gd name="T21" fmla="*/ 5 h 1687"/>
                <a:gd name="T22" fmla="*/ 1987 w 2449"/>
                <a:gd name="T23" fmla="*/ 2 h 1687"/>
                <a:gd name="T24" fmla="*/ 1994 w 2449"/>
                <a:gd name="T25" fmla="*/ 0 h 1687"/>
                <a:gd name="T26" fmla="*/ 2449 w 2449"/>
                <a:gd name="T27" fmla="*/ 0 h 1687"/>
                <a:gd name="T28" fmla="*/ 2449 w 2449"/>
                <a:gd name="T29" fmla="*/ 39 h 1687"/>
                <a:gd name="T30" fmla="*/ 2014 w 2449"/>
                <a:gd name="T31" fmla="*/ 39 h 1687"/>
                <a:gd name="T32" fmla="*/ 2010 w 2449"/>
                <a:gd name="T33" fmla="*/ 1667 h 1687"/>
                <a:gd name="T34" fmla="*/ 2008 w 2449"/>
                <a:gd name="T35" fmla="*/ 1674 h 1687"/>
                <a:gd name="T36" fmla="*/ 2005 w 2449"/>
                <a:gd name="T37" fmla="*/ 1681 h 1687"/>
                <a:gd name="T38" fmla="*/ 1998 w 2449"/>
                <a:gd name="T39" fmla="*/ 1684 h 1687"/>
                <a:gd name="T40" fmla="*/ 1991 w 2449"/>
                <a:gd name="T41" fmla="*/ 1687 h 1687"/>
                <a:gd name="T42" fmla="*/ 677 w 2449"/>
                <a:gd name="T43" fmla="*/ 1687 h 1687"/>
                <a:gd name="T44" fmla="*/ 670 w 2449"/>
                <a:gd name="T45" fmla="*/ 1684 h 1687"/>
                <a:gd name="T46" fmla="*/ 663 w 2449"/>
                <a:gd name="T47" fmla="*/ 1681 h 1687"/>
                <a:gd name="T48" fmla="*/ 660 w 2449"/>
                <a:gd name="T49" fmla="*/ 1674 h 1687"/>
                <a:gd name="T50" fmla="*/ 659 w 2449"/>
                <a:gd name="T51" fmla="*/ 1667 h 1687"/>
                <a:gd name="T52" fmla="*/ 654 w 2449"/>
                <a:gd name="T53" fmla="*/ 39 h 1687"/>
                <a:gd name="T54" fmla="*/ 258 w 2449"/>
                <a:gd name="T55" fmla="*/ 39 h 1687"/>
                <a:gd name="T56" fmla="*/ 254 w 2449"/>
                <a:gd name="T57" fmla="*/ 1667 h 1687"/>
                <a:gd name="T58" fmla="*/ 251 w 2449"/>
                <a:gd name="T59" fmla="*/ 1674 h 1687"/>
                <a:gd name="T60" fmla="*/ 248 w 2449"/>
                <a:gd name="T61" fmla="*/ 1681 h 1687"/>
                <a:gd name="T62" fmla="*/ 241 w 2449"/>
                <a:gd name="T63" fmla="*/ 1684 h 1687"/>
                <a:gd name="T64" fmla="*/ 234 w 2449"/>
                <a:gd name="T65" fmla="*/ 1687 h 1687"/>
                <a:gd name="T66" fmla="*/ 0 w 2449"/>
                <a:gd name="T67" fmla="*/ 1687 h 1687"/>
                <a:gd name="T68" fmla="*/ 0 w 2449"/>
                <a:gd name="T69" fmla="*/ 1648 h 1687"/>
                <a:gd name="T70" fmla="*/ 215 w 2449"/>
                <a:gd name="T71" fmla="*/ 1648 h 1687"/>
                <a:gd name="T72" fmla="*/ 220 w 2449"/>
                <a:gd name="T73" fmla="*/ 19 h 1687"/>
                <a:gd name="T74" fmla="*/ 221 w 2449"/>
                <a:gd name="T75" fmla="*/ 12 h 1687"/>
                <a:gd name="T76" fmla="*/ 224 w 2449"/>
                <a:gd name="T77" fmla="*/ 5 h 1687"/>
                <a:gd name="T78" fmla="*/ 231 w 2449"/>
                <a:gd name="T79" fmla="*/ 2 h 1687"/>
                <a:gd name="T80" fmla="*/ 238 w 2449"/>
                <a:gd name="T81" fmla="*/ 0 h 1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49" h="1687">
                  <a:moveTo>
                    <a:pt x="238" y="0"/>
                  </a:moveTo>
                  <a:lnTo>
                    <a:pt x="673" y="0"/>
                  </a:lnTo>
                  <a:lnTo>
                    <a:pt x="680" y="2"/>
                  </a:lnTo>
                  <a:lnTo>
                    <a:pt x="687" y="5"/>
                  </a:lnTo>
                  <a:lnTo>
                    <a:pt x="690" y="12"/>
                  </a:lnTo>
                  <a:lnTo>
                    <a:pt x="692" y="19"/>
                  </a:lnTo>
                  <a:lnTo>
                    <a:pt x="697" y="1648"/>
                  </a:lnTo>
                  <a:lnTo>
                    <a:pt x="1972" y="1648"/>
                  </a:lnTo>
                  <a:lnTo>
                    <a:pt x="1975" y="19"/>
                  </a:lnTo>
                  <a:lnTo>
                    <a:pt x="1977" y="12"/>
                  </a:lnTo>
                  <a:lnTo>
                    <a:pt x="1980" y="5"/>
                  </a:lnTo>
                  <a:lnTo>
                    <a:pt x="1987" y="2"/>
                  </a:lnTo>
                  <a:lnTo>
                    <a:pt x="1994" y="0"/>
                  </a:lnTo>
                  <a:lnTo>
                    <a:pt x="2449" y="0"/>
                  </a:lnTo>
                  <a:lnTo>
                    <a:pt x="2449" y="39"/>
                  </a:lnTo>
                  <a:lnTo>
                    <a:pt x="2014" y="39"/>
                  </a:lnTo>
                  <a:lnTo>
                    <a:pt x="2010" y="1667"/>
                  </a:lnTo>
                  <a:lnTo>
                    <a:pt x="2008" y="1674"/>
                  </a:lnTo>
                  <a:lnTo>
                    <a:pt x="2005" y="1681"/>
                  </a:lnTo>
                  <a:lnTo>
                    <a:pt x="1998" y="1684"/>
                  </a:lnTo>
                  <a:lnTo>
                    <a:pt x="1991" y="1687"/>
                  </a:lnTo>
                  <a:lnTo>
                    <a:pt x="677" y="1687"/>
                  </a:lnTo>
                  <a:lnTo>
                    <a:pt x="670" y="1684"/>
                  </a:lnTo>
                  <a:lnTo>
                    <a:pt x="663" y="1681"/>
                  </a:lnTo>
                  <a:lnTo>
                    <a:pt x="660" y="1674"/>
                  </a:lnTo>
                  <a:lnTo>
                    <a:pt x="659" y="1667"/>
                  </a:lnTo>
                  <a:lnTo>
                    <a:pt x="654" y="39"/>
                  </a:lnTo>
                  <a:lnTo>
                    <a:pt x="258" y="39"/>
                  </a:lnTo>
                  <a:lnTo>
                    <a:pt x="254" y="1667"/>
                  </a:lnTo>
                  <a:lnTo>
                    <a:pt x="251" y="1674"/>
                  </a:lnTo>
                  <a:lnTo>
                    <a:pt x="248" y="1681"/>
                  </a:lnTo>
                  <a:lnTo>
                    <a:pt x="241" y="1684"/>
                  </a:lnTo>
                  <a:lnTo>
                    <a:pt x="234" y="1687"/>
                  </a:lnTo>
                  <a:lnTo>
                    <a:pt x="0" y="1687"/>
                  </a:lnTo>
                  <a:lnTo>
                    <a:pt x="0" y="1648"/>
                  </a:lnTo>
                  <a:lnTo>
                    <a:pt x="215" y="1648"/>
                  </a:lnTo>
                  <a:lnTo>
                    <a:pt x="220" y="19"/>
                  </a:lnTo>
                  <a:lnTo>
                    <a:pt x="221" y="12"/>
                  </a:lnTo>
                  <a:lnTo>
                    <a:pt x="224" y="5"/>
                  </a:lnTo>
                  <a:lnTo>
                    <a:pt x="231" y="2"/>
                  </a:lnTo>
                  <a:lnTo>
                    <a:pt x="2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8179" name="Group 48178"/>
            <p:cNvGrpSpPr/>
            <p:nvPr/>
          </p:nvGrpSpPr>
          <p:grpSpPr>
            <a:xfrm>
              <a:off x="1308100" y="3267075"/>
              <a:ext cx="2251075" cy="266701"/>
              <a:chOff x="1308100" y="3267075"/>
              <a:chExt cx="2251075" cy="266701"/>
            </a:xfrm>
          </p:grpSpPr>
          <p:sp>
            <p:nvSpPr>
              <p:cNvPr id="16" name="Line 11"/>
              <p:cNvSpPr>
                <a:spLocks noChangeShapeType="1"/>
              </p:cNvSpPr>
              <p:nvPr/>
            </p:nvSpPr>
            <p:spPr bwMode="auto">
              <a:xfrm>
                <a:off x="1346200" y="3267075"/>
                <a:ext cx="2092325" cy="0"/>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3"/>
              <p:cNvSpPr>
                <a:spLocks noChangeShapeType="1"/>
              </p:cNvSpPr>
              <p:nvPr/>
            </p:nvSpPr>
            <p:spPr bwMode="auto">
              <a:xfrm>
                <a:off x="1346200"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Freeform 14"/>
              <p:cNvSpPr>
                <a:spLocks noEditPoints="1"/>
              </p:cNvSpPr>
              <p:nvPr/>
            </p:nvSpPr>
            <p:spPr bwMode="auto">
              <a:xfrm>
                <a:off x="1308100" y="3425825"/>
                <a:ext cx="71438" cy="107950"/>
              </a:xfrm>
              <a:custGeom>
                <a:avLst/>
                <a:gdLst>
                  <a:gd name="T0" fmla="*/ 45 w 90"/>
                  <a:gd name="T1" fmla="*/ 14 h 136"/>
                  <a:gd name="T2" fmla="*/ 37 w 90"/>
                  <a:gd name="T3" fmla="*/ 16 h 136"/>
                  <a:gd name="T4" fmla="*/ 28 w 90"/>
                  <a:gd name="T5" fmla="*/ 23 h 136"/>
                  <a:gd name="T6" fmla="*/ 23 w 90"/>
                  <a:gd name="T7" fmla="*/ 34 h 136"/>
                  <a:gd name="T8" fmla="*/ 19 w 90"/>
                  <a:gd name="T9" fmla="*/ 49 h 136"/>
                  <a:gd name="T10" fmla="*/ 18 w 90"/>
                  <a:gd name="T11" fmla="*/ 69 h 136"/>
                  <a:gd name="T12" fmla="*/ 19 w 90"/>
                  <a:gd name="T13" fmla="*/ 87 h 136"/>
                  <a:gd name="T14" fmla="*/ 23 w 90"/>
                  <a:gd name="T15" fmla="*/ 103 h 136"/>
                  <a:gd name="T16" fmla="*/ 28 w 90"/>
                  <a:gd name="T17" fmla="*/ 114 h 136"/>
                  <a:gd name="T18" fmla="*/ 35 w 90"/>
                  <a:gd name="T19" fmla="*/ 121 h 136"/>
                  <a:gd name="T20" fmla="*/ 45 w 90"/>
                  <a:gd name="T21" fmla="*/ 124 h 136"/>
                  <a:gd name="T22" fmla="*/ 55 w 90"/>
                  <a:gd name="T23" fmla="*/ 120 h 136"/>
                  <a:gd name="T24" fmla="*/ 62 w 90"/>
                  <a:gd name="T25" fmla="*/ 113 h 136"/>
                  <a:gd name="T26" fmla="*/ 68 w 90"/>
                  <a:gd name="T27" fmla="*/ 101 h 136"/>
                  <a:gd name="T28" fmla="*/ 70 w 90"/>
                  <a:gd name="T29" fmla="*/ 86 h 136"/>
                  <a:gd name="T30" fmla="*/ 72 w 90"/>
                  <a:gd name="T31" fmla="*/ 68 h 136"/>
                  <a:gd name="T32" fmla="*/ 70 w 90"/>
                  <a:gd name="T33" fmla="*/ 50 h 136"/>
                  <a:gd name="T34" fmla="*/ 68 w 90"/>
                  <a:gd name="T35" fmla="*/ 35 h 136"/>
                  <a:gd name="T36" fmla="*/ 62 w 90"/>
                  <a:gd name="T37" fmla="*/ 23 h 136"/>
                  <a:gd name="T38" fmla="*/ 55 w 90"/>
                  <a:gd name="T39" fmla="*/ 16 h 136"/>
                  <a:gd name="T40" fmla="*/ 45 w 90"/>
                  <a:gd name="T41" fmla="*/ 14 h 136"/>
                  <a:gd name="T42" fmla="*/ 46 w 90"/>
                  <a:gd name="T43" fmla="*/ 0 h 136"/>
                  <a:gd name="T44" fmla="*/ 61 w 90"/>
                  <a:gd name="T45" fmla="*/ 2 h 136"/>
                  <a:gd name="T46" fmla="*/ 74 w 90"/>
                  <a:gd name="T47" fmla="*/ 12 h 136"/>
                  <a:gd name="T48" fmla="*/ 83 w 90"/>
                  <a:gd name="T49" fmla="*/ 26 h 136"/>
                  <a:gd name="T50" fmla="*/ 88 w 90"/>
                  <a:gd name="T51" fmla="*/ 44 h 136"/>
                  <a:gd name="T52" fmla="*/ 90 w 90"/>
                  <a:gd name="T53" fmla="*/ 66 h 136"/>
                  <a:gd name="T54" fmla="*/ 88 w 90"/>
                  <a:gd name="T55" fmla="*/ 92 h 136"/>
                  <a:gd name="T56" fmla="*/ 82 w 90"/>
                  <a:gd name="T57" fmla="*/ 111 h 136"/>
                  <a:gd name="T58" fmla="*/ 73 w 90"/>
                  <a:gd name="T59" fmla="*/ 125 h 136"/>
                  <a:gd name="T60" fmla="*/ 60 w 90"/>
                  <a:gd name="T61" fmla="*/ 134 h 136"/>
                  <a:gd name="T62" fmla="*/ 44 w 90"/>
                  <a:gd name="T63" fmla="*/ 136 h 136"/>
                  <a:gd name="T64" fmla="*/ 30 w 90"/>
                  <a:gd name="T65" fmla="*/ 134 h 136"/>
                  <a:gd name="T66" fmla="*/ 18 w 90"/>
                  <a:gd name="T67" fmla="*/ 126 h 136"/>
                  <a:gd name="T68" fmla="*/ 9 w 90"/>
                  <a:gd name="T69" fmla="*/ 112 h 136"/>
                  <a:gd name="T70" fmla="*/ 3 w 90"/>
                  <a:gd name="T71" fmla="*/ 93 h 136"/>
                  <a:gd name="T72" fmla="*/ 0 w 90"/>
                  <a:gd name="T73" fmla="*/ 69 h 136"/>
                  <a:gd name="T74" fmla="*/ 2 w 90"/>
                  <a:gd name="T75" fmla="*/ 48 h 136"/>
                  <a:gd name="T76" fmla="*/ 6 w 90"/>
                  <a:gd name="T77" fmla="*/ 32 h 136"/>
                  <a:gd name="T78" fmla="*/ 13 w 90"/>
                  <a:gd name="T79" fmla="*/ 18 h 136"/>
                  <a:gd name="T80" fmla="*/ 23 w 90"/>
                  <a:gd name="T81" fmla="*/ 8 h 136"/>
                  <a:gd name="T82" fmla="*/ 33 w 90"/>
                  <a:gd name="T83" fmla="*/ 2 h 136"/>
                  <a:gd name="T84" fmla="*/ 46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5" y="14"/>
                    </a:moveTo>
                    <a:lnTo>
                      <a:pt x="37" y="16"/>
                    </a:lnTo>
                    <a:lnTo>
                      <a:pt x="28" y="23"/>
                    </a:lnTo>
                    <a:lnTo>
                      <a:pt x="23" y="34"/>
                    </a:lnTo>
                    <a:lnTo>
                      <a:pt x="19" y="49"/>
                    </a:lnTo>
                    <a:lnTo>
                      <a:pt x="18" y="69"/>
                    </a:lnTo>
                    <a:lnTo>
                      <a:pt x="19" y="87"/>
                    </a:lnTo>
                    <a:lnTo>
                      <a:pt x="23" y="103"/>
                    </a:lnTo>
                    <a:lnTo>
                      <a:pt x="28" y="114"/>
                    </a:lnTo>
                    <a:lnTo>
                      <a:pt x="35" y="121"/>
                    </a:lnTo>
                    <a:lnTo>
                      <a:pt x="45" y="124"/>
                    </a:lnTo>
                    <a:lnTo>
                      <a:pt x="55" y="120"/>
                    </a:lnTo>
                    <a:lnTo>
                      <a:pt x="62" y="113"/>
                    </a:lnTo>
                    <a:lnTo>
                      <a:pt x="68" y="101"/>
                    </a:lnTo>
                    <a:lnTo>
                      <a:pt x="70" y="86"/>
                    </a:lnTo>
                    <a:lnTo>
                      <a:pt x="72" y="68"/>
                    </a:lnTo>
                    <a:lnTo>
                      <a:pt x="70" y="50"/>
                    </a:lnTo>
                    <a:lnTo>
                      <a:pt x="68" y="35"/>
                    </a:lnTo>
                    <a:lnTo>
                      <a:pt x="62" y="23"/>
                    </a:lnTo>
                    <a:lnTo>
                      <a:pt x="55" y="16"/>
                    </a:lnTo>
                    <a:lnTo>
                      <a:pt x="45" y="14"/>
                    </a:lnTo>
                    <a:close/>
                    <a:moveTo>
                      <a:pt x="46" y="0"/>
                    </a:moveTo>
                    <a:lnTo>
                      <a:pt x="61" y="2"/>
                    </a:lnTo>
                    <a:lnTo>
                      <a:pt x="74" y="12"/>
                    </a:lnTo>
                    <a:lnTo>
                      <a:pt x="83" y="26"/>
                    </a:lnTo>
                    <a:lnTo>
                      <a:pt x="88" y="44"/>
                    </a:lnTo>
                    <a:lnTo>
                      <a:pt x="90" y="66"/>
                    </a:lnTo>
                    <a:lnTo>
                      <a:pt x="88" y="92"/>
                    </a:lnTo>
                    <a:lnTo>
                      <a:pt x="82" y="111"/>
                    </a:lnTo>
                    <a:lnTo>
                      <a:pt x="73" y="125"/>
                    </a:lnTo>
                    <a:lnTo>
                      <a:pt x="60" y="134"/>
                    </a:lnTo>
                    <a:lnTo>
                      <a:pt x="44" y="136"/>
                    </a:lnTo>
                    <a:lnTo>
                      <a:pt x="30" y="134"/>
                    </a:lnTo>
                    <a:lnTo>
                      <a:pt x="18" y="126"/>
                    </a:lnTo>
                    <a:lnTo>
                      <a:pt x="9" y="112"/>
                    </a:lnTo>
                    <a:lnTo>
                      <a:pt x="3" y="93"/>
                    </a:lnTo>
                    <a:lnTo>
                      <a:pt x="0" y="69"/>
                    </a:lnTo>
                    <a:lnTo>
                      <a:pt x="2" y="48"/>
                    </a:lnTo>
                    <a:lnTo>
                      <a:pt x="6" y="32"/>
                    </a:lnTo>
                    <a:lnTo>
                      <a:pt x="13" y="18"/>
                    </a:lnTo>
                    <a:lnTo>
                      <a:pt x="23"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Line 15"/>
              <p:cNvSpPr>
                <a:spLocks noChangeShapeType="1"/>
              </p:cNvSpPr>
              <p:nvPr/>
            </p:nvSpPr>
            <p:spPr bwMode="auto">
              <a:xfrm>
                <a:off x="1695450"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16"/>
              <p:cNvSpPr>
                <a:spLocks/>
              </p:cNvSpPr>
              <p:nvPr/>
            </p:nvSpPr>
            <p:spPr bwMode="auto">
              <a:xfrm>
                <a:off x="1576388" y="3427413"/>
                <a:ext cx="34925" cy="104775"/>
              </a:xfrm>
              <a:custGeom>
                <a:avLst/>
                <a:gdLst>
                  <a:gd name="T0" fmla="*/ 29 w 45"/>
                  <a:gd name="T1" fmla="*/ 0 h 132"/>
                  <a:gd name="T2" fmla="*/ 45 w 45"/>
                  <a:gd name="T3" fmla="*/ 0 h 132"/>
                  <a:gd name="T4" fmla="*/ 45 w 45"/>
                  <a:gd name="T5" fmla="*/ 132 h 132"/>
                  <a:gd name="T6" fmla="*/ 27 w 45"/>
                  <a:gd name="T7" fmla="*/ 132 h 132"/>
                  <a:gd name="T8" fmla="*/ 27 w 45"/>
                  <a:gd name="T9" fmla="*/ 17 h 132"/>
                  <a:gd name="T10" fmla="*/ 27 w 45"/>
                  <a:gd name="T11" fmla="*/ 17 h 132"/>
                  <a:gd name="T12" fmla="*/ 4 w 45"/>
                  <a:gd name="T13" fmla="*/ 30 h 132"/>
                  <a:gd name="T14" fmla="*/ 0 w 45"/>
                  <a:gd name="T15" fmla="*/ 16 h 132"/>
                  <a:gd name="T16" fmla="*/ 29 w 45"/>
                  <a:gd name="T1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132">
                    <a:moveTo>
                      <a:pt x="29" y="0"/>
                    </a:moveTo>
                    <a:lnTo>
                      <a:pt x="45" y="0"/>
                    </a:lnTo>
                    <a:lnTo>
                      <a:pt x="45" y="132"/>
                    </a:lnTo>
                    <a:lnTo>
                      <a:pt x="27" y="132"/>
                    </a:lnTo>
                    <a:lnTo>
                      <a:pt x="27" y="17"/>
                    </a:lnTo>
                    <a:lnTo>
                      <a:pt x="27" y="17"/>
                    </a:lnTo>
                    <a:lnTo>
                      <a:pt x="4" y="30"/>
                    </a:lnTo>
                    <a:lnTo>
                      <a:pt x="0" y="16"/>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noEditPoints="1"/>
              </p:cNvSpPr>
              <p:nvPr/>
            </p:nvSpPr>
            <p:spPr bwMode="auto">
              <a:xfrm>
                <a:off x="1655763" y="3425825"/>
                <a:ext cx="71438" cy="107950"/>
              </a:xfrm>
              <a:custGeom>
                <a:avLst/>
                <a:gdLst>
                  <a:gd name="T0" fmla="*/ 45 w 90"/>
                  <a:gd name="T1" fmla="*/ 14 h 136"/>
                  <a:gd name="T2" fmla="*/ 36 w 90"/>
                  <a:gd name="T3" fmla="*/ 16 h 136"/>
                  <a:gd name="T4" fmla="*/ 28 w 90"/>
                  <a:gd name="T5" fmla="*/ 23 h 136"/>
                  <a:gd name="T6" fmla="*/ 24 w 90"/>
                  <a:gd name="T7" fmla="*/ 34 h 136"/>
                  <a:gd name="T8" fmla="*/ 19 w 90"/>
                  <a:gd name="T9" fmla="*/ 49 h 136"/>
                  <a:gd name="T10" fmla="*/ 18 w 90"/>
                  <a:gd name="T11" fmla="*/ 69 h 136"/>
                  <a:gd name="T12" fmla="*/ 19 w 90"/>
                  <a:gd name="T13" fmla="*/ 87 h 136"/>
                  <a:gd name="T14" fmla="*/ 23 w 90"/>
                  <a:gd name="T15" fmla="*/ 103 h 136"/>
                  <a:gd name="T16" fmla="*/ 28 w 90"/>
                  <a:gd name="T17" fmla="*/ 114 h 136"/>
                  <a:gd name="T18" fmla="*/ 36 w 90"/>
                  <a:gd name="T19" fmla="*/ 121 h 136"/>
                  <a:gd name="T20" fmla="*/ 45 w 90"/>
                  <a:gd name="T21" fmla="*/ 124 h 136"/>
                  <a:gd name="T22" fmla="*/ 55 w 90"/>
                  <a:gd name="T23" fmla="*/ 120 h 136"/>
                  <a:gd name="T24" fmla="*/ 62 w 90"/>
                  <a:gd name="T25" fmla="*/ 113 h 136"/>
                  <a:gd name="T26" fmla="*/ 68 w 90"/>
                  <a:gd name="T27" fmla="*/ 101 h 136"/>
                  <a:gd name="T28" fmla="*/ 71 w 90"/>
                  <a:gd name="T29" fmla="*/ 86 h 136"/>
                  <a:gd name="T30" fmla="*/ 71 w 90"/>
                  <a:gd name="T31" fmla="*/ 68 h 136"/>
                  <a:gd name="T32" fmla="*/ 71 w 90"/>
                  <a:gd name="T33" fmla="*/ 50 h 136"/>
                  <a:gd name="T34" fmla="*/ 68 w 90"/>
                  <a:gd name="T35" fmla="*/ 35 h 136"/>
                  <a:gd name="T36" fmla="*/ 62 w 90"/>
                  <a:gd name="T37" fmla="*/ 23 h 136"/>
                  <a:gd name="T38" fmla="*/ 55 w 90"/>
                  <a:gd name="T39" fmla="*/ 16 h 136"/>
                  <a:gd name="T40" fmla="*/ 45 w 90"/>
                  <a:gd name="T41" fmla="*/ 14 h 136"/>
                  <a:gd name="T42" fmla="*/ 46 w 90"/>
                  <a:gd name="T43" fmla="*/ 0 h 136"/>
                  <a:gd name="T44" fmla="*/ 61 w 90"/>
                  <a:gd name="T45" fmla="*/ 2 h 136"/>
                  <a:gd name="T46" fmla="*/ 74 w 90"/>
                  <a:gd name="T47" fmla="*/ 12 h 136"/>
                  <a:gd name="T48" fmla="*/ 83 w 90"/>
                  <a:gd name="T49" fmla="*/ 26 h 136"/>
                  <a:gd name="T50" fmla="*/ 88 w 90"/>
                  <a:gd name="T51" fmla="*/ 44 h 136"/>
                  <a:gd name="T52" fmla="*/ 90 w 90"/>
                  <a:gd name="T53" fmla="*/ 66 h 136"/>
                  <a:gd name="T54" fmla="*/ 88 w 90"/>
                  <a:gd name="T55" fmla="*/ 92 h 136"/>
                  <a:gd name="T56" fmla="*/ 82 w 90"/>
                  <a:gd name="T57" fmla="*/ 111 h 136"/>
                  <a:gd name="T58" fmla="*/ 73 w 90"/>
                  <a:gd name="T59" fmla="*/ 125 h 136"/>
                  <a:gd name="T60" fmla="*/ 60 w 90"/>
                  <a:gd name="T61" fmla="*/ 134 h 136"/>
                  <a:gd name="T62" fmla="*/ 43 w 90"/>
                  <a:gd name="T63" fmla="*/ 136 h 136"/>
                  <a:gd name="T64" fmla="*/ 30 w 90"/>
                  <a:gd name="T65" fmla="*/ 134 h 136"/>
                  <a:gd name="T66" fmla="*/ 18 w 90"/>
                  <a:gd name="T67" fmla="*/ 126 h 136"/>
                  <a:gd name="T68" fmla="*/ 9 w 90"/>
                  <a:gd name="T69" fmla="*/ 112 h 136"/>
                  <a:gd name="T70" fmla="*/ 3 w 90"/>
                  <a:gd name="T71" fmla="*/ 93 h 136"/>
                  <a:gd name="T72" fmla="*/ 0 w 90"/>
                  <a:gd name="T73" fmla="*/ 69 h 136"/>
                  <a:gd name="T74" fmla="*/ 2 w 90"/>
                  <a:gd name="T75" fmla="*/ 48 h 136"/>
                  <a:gd name="T76" fmla="*/ 6 w 90"/>
                  <a:gd name="T77" fmla="*/ 32 h 136"/>
                  <a:gd name="T78" fmla="*/ 13 w 90"/>
                  <a:gd name="T79" fmla="*/ 18 h 136"/>
                  <a:gd name="T80" fmla="*/ 23 w 90"/>
                  <a:gd name="T81" fmla="*/ 8 h 136"/>
                  <a:gd name="T82" fmla="*/ 33 w 90"/>
                  <a:gd name="T83" fmla="*/ 2 h 136"/>
                  <a:gd name="T84" fmla="*/ 46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5" y="14"/>
                    </a:moveTo>
                    <a:lnTo>
                      <a:pt x="36" y="16"/>
                    </a:lnTo>
                    <a:lnTo>
                      <a:pt x="28" y="23"/>
                    </a:lnTo>
                    <a:lnTo>
                      <a:pt x="24" y="34"/>
                    </a:lnTo>
                    <a:lnTo>
                      <a:pt x="19" y="49"/>
                    </a:lnTo>
                    <a:lnTo>
                      <a:pt x="18" y="69"/>
                    </a:lnTo>
                    <a:lnTo>
                      <a:pt x="19" y="87"/>
                    </a:lnTo>
                    <a:lnTo>
                      <a:pt x="23" y="103"/>
                    </a:lnTo>
                    <a:lnTo>
                      <a:pt x="28" y="114"/>
                    </a:lnTo>
                    <a:lnTo>
                      <a:pt x="36" y="121"/>
                    </a:lnTo>
                    <a:lnTo>
                      <a:pt x="45" y="124"/>
                    </a:lnTo>
                    <a:lnTo>
                      <a:pt x="55" y="120"/>
                    </a:lnTo>
                    <a:lnTo>
                      <a:pt x="62" y="113"/>
                    </a:lnTo>
                    <a:lnTo>
                      <a:pt x="68" y="101"/>
                    </a:lnTo>
                    <a:lnTo>
                      <a:pt x="71" y="86"/>
                    </a:lnTo>
                    <a:lnTo>
                      <a:pt x="71" y="68"/>
                    </a:lnTo>
                    <a:lnTo>
                      <a:pt x="71" y="50"/>
                    </a:lnTo>
                    <a:lnTo>
                      <a:pt x="68" y="35"/>
                    </a:lnTo>
                    <a:lnTo>
                      <a:pt x="62" y="23"/>
                    </a:lnTo>
                    <a:lnTo>
                      <a:pt x="55" y="16"/>
                    </a:lnTo>
                    <a:lnTo>
                      <a:pt x="45" y="14"/>
                    </a:lnTo>
                    <a:close/>
                    <a:moveTo>
                      <a:pt x="46" y="0"/>
                    </a:moveTo>
                    <a:lnTo>
                      <a:pt x="61" y="2"/>
                    </a:lnTo>
                    <a:lnTo>
                      <a:pt x="74" y="12"/>
                    </a:lnTo>
                    <a:lnTo>
                      <a:pt x="83" y="26"/>
                    </a:lnTo>
                    <a:lnTo>
                      <a:pt x="88" y="44"/>
                    </a:lnTo>
                    <a:lnTo>
                      <a:pt x="90" y="66"/>
                    </a:lnTo>
                    <a:lnTo>
                      <a:pt x="88" y="92"/>
                    </a:lnTo>
                    <a:lnTo>
                      <a:pt x="82" y="111"/>
                    </a:lnTo>
                    <a:lnTo>
                      <a:pt x="73" y="125"/>
                    </a:lnTo>
                    <a:lnTo>
                      <a:pt x="60" y="134"/>
                    </a:lnTo>
                    <a:lnTo>
                      <a:pt x="43" y="136"/>
                    </a:lnTo>
                    <a:lnTo>
                      <a:pt x="30" y="134"/>
                    </a:lnTo>
                    <a:lnTo>
                      <a:pt x="18" y="126"/>
                    </a:lnTo>
                    <a:lnTo>
                      <a:pt x="9" y="112"/>
                    </a:lnTo>
                    <a:lnTo>
                      <a:pt x="3" y="93"/>
                    </a:lnTo>
                    <a:lnTo>
                      <a:pt x="0" y="69"/>
                    </a:lnTo>
                    <a:lnTo>
                      <a:pt x="2" y="48"/>
                    </a:lnTo>
                    <a:lnTo>
                      <a:pt x="6" y="32"/>
                    </a:lnTo>
                    <a:lnTo>
                      <a:pt x="13" y="18"/>
                    </a:lnTo>
                    <a:lnTo>
                      <a:pt x="23"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8"/>
              <p:cNvSpPr>
                <a:spLocks noEditPoints="1"/>
              </p:cNvSpPr>
              <p:nvPr/>
            </p:nvSpPr>
            <p:spPr bwMode="auto">
              <a:xfrm>
                <a:off x="1746250" y="3425825"/>
                <a:ext cx="69850" cy="107950"/>
              </a:xfrm>
              <a:custGeom>
                <a:avLst/>
                <a:gdLst>
                  <a:gd name="T0" fmla="*/ 46 w 90"/>
                  <a:gd name="T1" fmla="*/ 14 h 136"/>
                  <a:gd name="T2" fmla="*/ 36 w 90"/>
                  <a:gd name="T3" fmla="*/ 16 h 136"/>
                  <a:gd name="T4" fmla="*/ 29 w 90"/>
                  <a:gd name="T5" fmla="*/ 23 h 136"/>
                  <a:gd name="T6" fmla="*/ 24 w 90"/>
                  <a:gd name="T7" fmla="*/ 34 h 136"/>
                  <a:gd name="T8" fmla="*/ 20 w 90"/>
                  <a:gd name="T9" fmla="*/ 49 h 136"/>
                  <a:gd name="T10" fmla="*/ 18 w 90"/>
                  <a:gd name="T11" fmla="*/ 69 h 136"/>
                  <a:gd name="T12" fmla="*/ 20 w 90"/>
                  <a:gd name="T13" fmla="*/ 87 h 136"/>
                  <a:gd name="T14" fmla="*/ 24 w 90"/>
                  <a:gd name="T15" fmla="*/ 103 h 136"/>
                  <a:gd name="T16" fmla="*/ 28 w 90"/>
                  <a:gd name="T17" fmla="*/ 114 h 136"/>
                  <a:gd name="T18" fmla="*/ 36 w 90"/>
                  <a:gd name="T19" fmla="*/ 121 h 136"/>
                  <a:gd name="T20" fmla="*/ 46 w 90"/>
                  <a:gd name="T21" fmla="*/ 124 h 136"/>
                  <a:gd name="T22" fmla="*/ 55 w 90"/>
                  <a:gd name="T23" fmla="*/ 120 h 136"/>
                  <a:gd name="T24" fmla="*/ 62 w 90"/>
                  <a:gd name="T25" fmla="*/ 113 h 136"/>
                  <a:gd name="T26" fmla="*/ 68 w 90"/>
                  <a:gd name="T27" fmla="*/ 101 h 136"/>
                  <a:gd name="T28" fmla="*/ 71 w 90"/>
                  <a:gd name="T29" fmla="*/ 86 h 136"/>
                  <a:gd name="T30" fmla="*/ 73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8 w 90"/>
                  <a:gd name="T55" fmla="*/ 92 h 136"/>
                  <a:gd name="T56" fmla="*/ 82 w 90"/>
                  <a:gd name="T57" fmla="*/ 111 h 136"/>
                  <a:gd name="T58" fmla="*/ 73 w 90"/>
                  <a:gd name="T59" fmla="*/ 125 h 136"/>
                  <a:gd name="T60" fmla="*/ 60 w 90"/>
                  <a:gd name="T61" fmla="*/ 134 h 136"/>
                  <a:gd name="T62" fmla="*/ 45 w 90"/>
                  <a:gd name="T63" fmla="*/ 136 h 136"/>
                  <a:gd name="T64" fmla="*/ 29 w 90"/>
                  <a:gd name="T65" fmla="*/ 134 h 136"/>
                  <a:gd name="T66" fmla="*/ 18 w 90"/>
                  <a:gd name="T67" fmla="*/ 126 h 136"/>
                  <a:gd name="T68" fmla="*/ 8 w 90"/>
                  <a:gd name="T69" fmla="*/ 112 h 136"/>
                  <a:gd name="T70" fmla="*/ 3 w 90"/>
                  <a:gd name="T71" fmla="*/ 93 h 136"/>
                  <a:gd name="T72" fmla="*/ 0 w 90"/>
                  <a:gd name="T73" fmla="*/ 69 h 136"/>
                  <a:gd name="T74" fmla="*/ 2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4" y="34"/>
                    </a:lnTo>
                    <a:lnTo>
                      <a:pt x="20" y="49"/>
                    </a:lnTo>
                    <a:lnTo>
                      <a:pt x="18" y="69"/>
                    </a:lnTo>
                    <a:lnTo>
                      <a:pt x="20" y="87"/>
                    </a:lnTo>
                    <a:lnTo>
                      <a:pt x="24" y="103"/>
                    </a:lnTo>
                    <a:lnTo>
                      <a:pt x="28" y="114"/>
                    </a:lnTo>
                    <a:lnTo>
                      <a:pt x="36" y="121"/>
                    </a:lnTo>
                    <a:lnTo>
                      <a:pt x="46" y="124"/>
                    </a:lnTo>
                    <a:lnTo>
                      <a:pt x="55" y="120"/>
                    </a:lnTo>
                    <a:lnTo>
                      <a:pt x="62" y="113"/>
                    </a:lnTo>
                    <a:lnTo>
                      <a:pt x="68" y="101"/>
                    </a:lnTo>
                    <a:lnTo>
                      <a:pt x="71" y="86"/>
                    </a:lnTo>
                    <a:lnTo>
                      <a:pt x="73"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8" y="92"/>
                    </a:lnTo>
                    <a:lnTo>
                      <a:pt x="82" y="111"/>
                    </a:lnTo>
                    <a:lnTo>
                      <a:pt x="73" y="125"/>
                    </a:lnTo>
                    <a:lnTo>
                      <a:pt x="60" y="134"/>
                    </a:lnTo>
                    <a:lnTo>
                      <a:pt x="45" y="136"/>
                    </a:lnTo>
                    <a:lnTo>
                      <a:pt x="29" y="134"/>
                    </a:lnTo>
                    <a:lnTo>
                      <a:pt x="18" y="126"/>
                    </a:lnTo>
                    <a:lnTo>
                      <a:pt x="8" y="112"/>
                    </a:lnTo>
                    <a:lnTo>
                      <a:pt x="3" y="93"/>
                    </a:lnTo>
                    <a:lnTo>
                      <a:pt x="0" y="69"/>
                    </a:lnTo>
                    <a:lnTo>
                      <a:pt x="2"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Line 19"/>
              <p:cNvSpPr>
                <a:spLocks noChangeShapeType="1"/>
              </p:cNvSpPr>
              <p:nvPr/>
            </p:nvSpPr>
            <p:spPr bwMode="auto">
              <a:xfrm>
                <a:off x="2043113"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20"/>
              <p:cNvSpPr>
                <a:spLocks/>
              </p:cNvSpPr>
              <p:nvPr/>
            </p:nvSpPr>
            <p:spPr bwMode="auto">
              <a:xfrm>
                <a:off x="1916113" y="3425825"/>
                <a:ext cx="66675" cy="106363"/>
              </a:xfrm>
              <a:custGeom>
                <a:avLst/>
                <a:gdLst>
                  <a:gd name="T0" fmla="*/ 40 w 85"/>
                  <a:gd name="T1" fmla="*/ 0 h 134"/>
                  <a:gd name="T2" fmla="*/ 55 w 85"/>
                  <a:gd name="T3" fmla="*/ 2 h 134"/>
                  <a:gd name="T4" fmla="*/ 67 w 85"/>
                  <a:gd name="T5" fmla="*/ 8 h 134"/>
                  <a:gd name="T6" fmla="*/ 75 w 85"/>
                  <a:gd name="T7" fmla="*/ 16 h 134"/>
                  <a:gd name="T8" fmla="*/ 80 w 85"/>
                  <a:gd name="T9" fmla="*/ 27 h 134"/>
                  <a:gd name="T10" fmla="*/ 81 w 85"/>
                  <a:gd name="T11" fmla="*/ 39 h 134"/>
                  <a:gd name="T12" fmla="*/ 78 w 85"/>
                  <a:gd name="T13" fmla="*/ 56 h 134"/>
                  <a:gd name="T14" fmla="*/ 69 w 85"/>
                  <a:gd name="T15" fmla="*/ 73 h 134"/>
                  <a:gd name="T16" fmla="*/ 54 w 85"/>
                  <a:gd name="T17" fmla="*/ 91 h 134"/>
                  <a:gd name="T18" fmla="*/ 36 w 85"/>
                  <a:gd name="T19" fmla="*/ 110 h 134"/>
                  <a:gd name="T20" fmla="*/ 25 w 85"/>
                  <a:gd name="T21" fmla="*/ 119 h 134"/>
                  <a:gd name="T22" fmla="*/ 25 w 85"/>
                  <a:gd name="T23" fmla="*/ 120 h 134"/>
                  <a:gd name="T24" fmla="*/ 85 w 85"/>
                  <a:gd name="T25" fmla="*/ 120 h 134"/>
                  <a:gd name="T26" fmla="*/ 85 w 85"/>
                  <a:gd name="T27" fmla="*/ 134 h 134"/>
                  <a:gd name="T28" fmla="*/ 0 w 85"/>
                  <a:gd name="T29" fmla="*/ 134 h 134"/>
                  <a:gd name="T30" fmla="*/ 0 w 85"/>
                  <a:gd name="T31" fmla="*/ 124 h 134"/>
                  <a:gd name="T32" fmla="*/ 14 w 85"/>
                  <a:gd name="T33" fmla="*/ 110 h 134"/>
                  <a:gd name="T34" fmla="*/ 32 w 85"/>
                  <a:gd name="T35" fmla="*/ 92 h 134"/>
                  <a:gd name="T36" fmla="*/ 46 w 85"/>
                  <a:gd name="T37" fmla="*/ 77 h 134"/>
                  <a:gd name="T38" fmla="*/ 55 w 85"/>
                  <a:gd name="T39" fmla="*/ 64 h 134"/>
                  <a:gd name="T40" fmla="*/ 61 w 85"/>
                  <a:gd name="T41" fmla="*/ 53 h 134"/>
                  <a:gd name="T42" fmla="*/ 64 w 85"/>
                  <a:gd name="T43" fmla="*/ 41 h 134"/>
                  <a:gd name="T44" fmla="*/ 62 w 85"/>
                  <a:gd name="T45" fmla="*/ 33 h 134"/>
                  <a:gd name="T46" fmla="*/ 60 w 85"/>
                  <a:gd name="T47" fmla="*/ 26 h 134"/>
                  <a:gd name="T48" fmla="*/ 55 w 85"/>
                  <a:gd name="T49" fmla="*/ 20 h 134"/>
                  <a:gd name="T50" fmla="*/ 47 w 85"/>
                  <a:gd name="T51" fmla="*/ 16 h 134"/>
                  <a:gd name="T52" fmla="*/ 37 w 85"/>
                  <a:gd name="T53" fmla="*/ 15 h 134"/>
                  <a:gd name="T54" fmla="*/ 26 w 85"/>
                  <a:gd name="T55" fmla="*/ 16 h 134"/>
                  <a:gd name="T56" fmla="*/ 17 w 85"/>
                  <a:gd name="T57" fmla="*/ 21 h 134"/>
                  <a:gd name="T58" fmla="*/ 9 w 85"/>
                  <a:gd name="T59" fmla="*/ 26 h 134"/>
                  <a:gd name="T60" fmla="*/ 3 w 85"/>
                  <a:gd name="T61" fmla="*/ 13 h 134"/>
                  <a:gd name="T62" fmla="*/ 14 w 85"/>
                  <a:gd name="T63" fmla="*/ 7 h 134"/>
                  <a:gd name="T64" fmla="*/ 26 w 85"/>
                  <a:gd name="T65" fmla="*/ 1 h 134"/>
                  <a:gd name="T66" fmla="*/ 40 w 85"/>
                  <a:gd name="T6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134">
                    <a:moveTo>
                      <a:pt x="40" y="0"/>
                    </a:moveTo>
                    <a:lnTo>
                      <a:pt x="55" y="2"/>
                    </a:lnTo>
                    <a:lnTo>
                      <a:pt x="67" y="8"/>
                    </a:lnTo>
                    <a:lnTo>
                      <a:pt x="75" y="16"/>
                    </a:lnTo>
                    <a:lnTo>
                      <a:pt x="80" y="27"/>
                    </a:lnTo>
                    <a:lnTo>
                      <a:pt x="81" y="39"/>
                    </a:lnTo>
                    <a:lnTo>
                      <a:pt x="78" y="56"/>
                    </a:lnTo>
                    <a:lnTo>
                      <a:pt x="69" y="73"/>
                    </a:lnTo>
                    <a:lnTo>
                      <a:pt x="54" y="91"/>
                    </a:lnTo>
                    <a:lnTo>
                      <a:pt x="36" y="110"/>
                    </a:lnTo>
                    <a:lnTo>
                      <a:pt x="25" y="119"/>
                    </a:lnTo>
                    <a:lnTo>
                      <a:pt x="25" y="120"/>
                    </a:lnTo>
                    <a:lnTo>
                      <a:pt x="85" y="120"/>
                    </a:lnTo>
                    <a:lnTo>
                      <a:pt x="85" y="134"/>
                    </a:lnTo>
                    <a:lnTo>
                      <a:pt x="0" y="134"/>
                    </a:lnTo>
                    <a:lnTo>
                      <a:pt x="0" y="124"/>
                    </a:lnTo>
                    <a:lnTo>
                      <a:pt x="14" y="110"/>
                    </a:lnTo>
                    <a:lnTo>
                      <a:pt x="32" y="92"/>
                    </a:lnTo>
                    <a:lnTo>
                      <a:pt x="46" y="77"/>
                    </a:lnTo>
                    <a:lnTo>
                      <a:pt x="55" y="64"/>
                    </a:lnTo>
                    <a:lnTo>
                      <a:pt x="61" y="53"/>
                    </a:lnTo>
                    <a:lnTo>
                      <a:pt x="64" y="41"/>
                    </a:lnTo>
                    <a:lnTo>
                      <a:pt x="62" y="33"/>
                    </a:lnTo>
                    <a:lnTo>
                      <a:pt x="60" y="26"/>
                    </a:lnTo>
                    <a:lnTo>
                      <a:pt x="55" y="20"/>
                    </a:lnTo>
                    <a:lnTo>
                      <a:pt x="47" y="16"/>
                    </a:lnTo>
                    <a:lnTo>
                      <a:pt x="37" y="15"/>
                    </a:lnTo>
                    <a:lnTo>
                      <a:pt x="26" y="16"/>
                    </a:lnTo>
                    <a:lnTo>
                      <a:pt x="17" y="21"/>
                    </a:lnTo>
                    <a:lnTo>
                      <a:pt x="9" y="26"/>
                    </a:lnTo>
                    <a:lnTo>
                      <a:pt x="3" y="13"/>
                    </a:lnTo>
                    <a:lnTo>
                      <a:pt x="14" y="7"/>
                    </a:lnTo>
                    <a:lnTo>
                      <a:pt x="26" y="1"/>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1"/>
              <p:cNvSpPr>
                <a:spLocks noEditPoints="1"/>
              </p:cNvSpPr>
              <p:nvPr/>
            </p:nvSpPr>
            <p:spPr bwMode="auto">
              <a:xfrm>
                <a:off x="2005013" y="3425825"/>
                <a:ext cx="69850" cy="107950"/>
              </a:xfrm>
              <a:custGeom>
                <a:avLst/>
                <a:gdLst>
                  <a:gd name="T0" fmla="*/ 46 w 90"/>
                  <a:gd name="T1" fmla="*/ 14 h 136"/>
                  <a:gd name="T2" fmla="*/ 36 w 90"/>
                  <a:gd name="T3" fmla="*/ 16 h 136"/>
                  <a:gd name="T4" fmla="*/ 29 w 90"/>
                  <a:gd name="T5" fmla="*/ 23 h 136"/>
                  <a:gd name="T6" fmla="*/ 24 w 90"/>
                  <a:gd name="T7" fmla="*/ 34 h 136"/>
                  <a:gd name="T8" fmla="*/ 20 w 90"/>
                  <a:gd name="T9" fmla="*/ 49 h 136"/>
                  <a:gd name="T10" fmla="*/ 19 w 90"/>
                  <a:gd name="T11" fmla="*/ 69 h 136"/>
                  <a:gd name="T12" fmla="*/ 20 w 90"/>
                  <a:gd name="T13" fmla="*/ 87 h 136"/>
                  <a:gd name="T14" fmla="*/ 24 w 90"/>
                  <a:gd name="T15" fmla="*/ 103 h 136"/>
                  <a:gd name="T16" fmla="*/ 28 w 90"/>
                  <a:gd name="T17" fmla="*/ 114 h 136"/>
                  <a:gd name="T18" fmla="*/ 36 w 90"/>
                  <a:gd name="T19" fmla="*/ 121 h 136"/>
                  <a:gd name="T20" fmla="*/ 46 w 90"/>
                  <a:gd name="T21" fmla="*/ 124 h 136"/>
                  <a:gd name="T22" fmla="*/ 55 w 90"/>
                  <a:gd name="T23" fmla="*/ 120 h 136"/>
                  <a:gd name="T24" fmla="*/ 62 w 90"/>
                  <a:gd name="T25" fmla="*/ 113 h 136"/>
                  <a:gd name="T26" fmla="*/ 68 w 90"/>
                  <a:gd name="T27" fmla="*/ 101 h 136"/>
                  <a:gd name="T28" fmla="*/ 71 w 90"/>
                  <a:gd name="T29" fmla="*/ 86 h 136"/>
                  <a:gd name="T30" fmla="*/ 73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9 w 90"/>
                  <a:gd name="T55" fmla="*/ 92 h 136"/>
                  <a:gd name="T56" fmla="*/ 83 w 90"/>
                  <a:gd name="T57" fmla="*/ 111 h 136"/>
                  <a:gd name="T58" fmla="*/ 73 w 90"/>
                  <a:gd name="T59" fmla="*/ 125 h 136"/>
                  <a:gd name="T60" fmla="*/ 60 w 90"/>
                  <a:gd name="T61" fmla="*/ 134 h 136"/>
                  <a:gd name="T62" fmla="*/ 45 w 90"/>
                  <a:gd name="T63" fmla="*/ 136 h 136"/>
                  <a:gd name="T64" fmla="*/ 29 w 90"/>
                  <a:gd name="T65" fmla="*/ 134 h 136"/>
                  <a:gd name="T66" fmla="*/ 18 w 90"/>
                  <a:gd name="T67" fmla="*/ 126 h 136"/>
                  <a:gd name="T68" fmla="*/ 8 w 90"/>
                  <a:gd name="T69" fmla="*/ 112 h 136"/>
                  <a:gd name="T70" fmla="*/ 3 w 90"/>
                  <a:gd name="T71" fmla="*/ 93 h 136"/>
                  <a:gd name="T72" fmla="*/ 0 w 90"/>
                  <a:gd name="T73" fmla="*/ 69 h 136"/>
                  <a:gd name="T74" fmla="*/ 1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4" y="34"/>
                    </a:lnTo>
                    <a:lnTo>
                      <a:pt x="20" y="49"/>
                    </a:lnTo>
                    <a:lnTo>
                      <a:pt x="19" y="69"/>
                    </a:lnTo>
                    <a:lnTo>
                      <a:pt x="20" y="87"/>
                    </a:lnTo>
                    <a:lnTo>
                      <a:pt x="24" y="103"/>
                    </a:lnTo>
                    <a:lnTo>
                      <a:pt x="28" y="114"/>
                    </a:lnTo>
                    <a:lnTo>
                      <a:pt x="36" y="121"/>
                    </a:lnTo>
                    <a:lnTo>
                      <a:pt x="46" y="124"/>
                    </a:lnTo>
                    <a:lnTo>
                      <a:pt x="55" y="120"/>
                    </a:lnTo>
                    <a:lnTo>
                      <a:pt x="62" y="113"/>
                    </a:lnTo>
                    <a:lnTo>
                      <a:pt x="68" y="101"/>
                    </a:lnTo>
                    <a:lnTo>
                      <a:pt x="71" y="86"/>
                    </a:lnTo>
                    <a:lnTo>
                      <a:pt x="73"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9" y="92"/>
                    </a:lnTo>
                    <a:lnTo>
                      <a:pt x="83" y="111"/>
                    </a:lnTo>
                    <a:lnTo>
                      <a:pt x="73" y="125"/>
                    </a:lnTo>
                    <a:lnTo>
                      <a:pt x="60" y="134"/>
                    </a:lnTo>
                    <a:lnTo>
                      <a:pt x="45" y="136"/>
                    </a:lnTo>
                    <a:lnTo>
                      <a:pt x="29" y="134"/>
                    </a:lnTo>
                    <a:lnTo>
                      <a:pt x="18" y="126"/>
                    </a:lnTo>
                    <a:lnTo>
                      <a:pt x="8" y="112"/>
                    </a:lnTo>
                    <a:lnTo>
                      <a:pt x="3" y="93"/>
                    </a:lnTo>
                    <a:lnTo>
                      <a:pt x="0" y="69"/>
                    </a:lnTo>
                    <a:lnTo>
                      <a:pt x="1"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
              <p:cNvSpPr>
                <a:spLocks noEditPoints="1"/>
              </p:cNvSpPr>
              <p:nvPr/>
            </p:nvSpPr>
            <p:spPr bwMode="auto">
              <a:xfrm>
                <a:off x="2093913" y="3425825"/>
                <a:ext cx="71438" cy="107950"/>
              </a:xfrm>
              <a:custGeom>
                <a:avLst/>
                <a:gdLst>
                  <a:gd name="T0" fmla="*/ 46 w 90"/>
                  <a:gd name="T1" fmla="*/ 14 h 136"/>
                  <a:gd name="T2" fmla="*/ 36 w 90"/>
                  <a:gd name="T3" fmla="*/ 16 h 136"/>
                  <a:gd name="T4" fmla="*/ 29 w 90"/>
                  <a:gd name="T5" fmla="*/ 23 h 136"/>
                  <a:gd name="T6" fmla="*/ 24 w 90"/>
                  <a:gd name="T7" fmla="*/ 34 h 136"/>
                  <a:gd name="T8" fmla="*/ 20 w 90"/>
                  <a:gd name="T9" fmla="*/ 49 h 136"/>
                  <a:gd name="T10" fmla="*/ 19 w 90"/>
                  <a:gd name="T11" fmla="*/ 69 h 136"/>
                  <a:gd name="T12" fmla="*/ 20 w 90"/>
                  <a:gd name="T13" fmla="*/ 87 h 136"/>
                  <a:gd name="T14" fmla="*/ 24 w 90"/>
                  <a:gd name="T15" fmla="*/ 103 h 136"/>
                  <a:gd name="T16" fmla="*/ 29 w 90"/>
                  <a:gd name="T17" fmla="*/ 114 h 136"/>
                  <a:gd name="T18" fmla="*/ 36 w 90"/>
                  <a:gd name="T19" fmla="*/ 121 h 136"/>
                  <a:gd name="T20" fmla="*/ 46 w 90"/>
                  <a:gd name="T21" fmla="*/ 124 h 136"/>
                  <a:gd name="T22" fmla="*/ 55 w 90"/>
                  <a:gd name="T23" fmla="*/ 120 h 136"/>
                  <a:gd name="T24" fmla="*/ 63 w 90"/>
                  <a:gd name="T25" fmla="*/ 113 h 136"/>
                  <a:gd name="T26" fmla="*/ 68 w 90"/>
                  <a:gd name="T27" fmla="*/ 101 h 136"/>
                  <a:gd name="T28" fmla="*/ 71 w 90"/>
                  <a:gd name="T29" fmla="*/ 86 h 136"/>
                  <a:gd name="T30" fmla="*/ 72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9 w 90"/>
                  <a:gd name="T55" fmla="*/ 92 h 136"/>
                  <a:gd name="T56" fmla="*/ 83 w 90"/>
                  <a:gd name="T57" fmla="*/ 111 h 136"/>
                  <a:gd name="T58" fmla="*/ 74 w 90"/>
                  <a:gd name="T59" fmla="*/ 125 h 136"/>
                  <a:gd name="T60" fmla="*/ 61 w 90"/>
                  <a:gd name="T61" fmla="*/ 134 h 136"/>
                  <a:gd name="T62" fmla="*/ 44 w 90"/>
                  <a:gd name="T63" fmla="*/ 136 h 136"/>
                  <a:gd name="T64" fmla="*/ 31 w 90"/>
                  <a:gd name="T65" fmla="*/ 134 h 136"/>
                  <a:gd name="T66" fmla="*/ 18 w 90"/>
                  <a:gd name="T67" fmla="*/ 126 h 136"/>
                  <a:gd name="T68" fmla="*/ 8 w 90"/>
                  <a:gd name="T69" fmla="*/ 112 h 136"/>
                  <a:gd name="T70" fmla="*/ 3 w 90"/>
                  <a:gd name="T71" fmla="*/ 93 h 136"/>
                  <a:gd name="T72" fmla="*/ 0 w 90"/>
                  <a:gd name="T73" fmla="*/ 69 h 136"/>
                  <a:gd name="T74" fmla="*/ 3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4" y="34"/>
                    </a:lnTo>
                    <a:lnTo>
                      <a:pt x="20" y="49"/>
                    </a:lnTo>
                    <a:lnTo>
                      <a:pt x="19" y="69"/>
                    </a:lnTo>
                    <a:lnTo>
                      <a:pt x="20" y="87"/>
                    </a:lnTo>
                    <a:lnTo>
                      <a:pt x="24" y="103"/>
                    </a:lnTo>
                    <a:lnTo>
                      <a:pt x="29" y="114"/>
                    </a:lnTo>
                    <a:lnTo>
                      <a:pt x="36" y="121"/>
                    </a:lnTo>
                    <a:lnTo>
                      <a:pt x="46" y="124"/>
                    </a:lnTo>
                    <a:lnTo>
                      <a:pt x="55" y="120"/>
                    </a:lnTo>
                    <a:lnTo>
                      <a:pt x="63" y="113"/>
                    </a:lnTo>
                    <a:lnTo>
                      <a:pt x="68" y="101"/>
                    </a:lnTo>
                    <a:lnTo>
                      <a:pt x="71" y="86"/>
                    </a:lnTo>
                    <a:lnTo>
                      <a:pt x="72"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9" y="92"/>
                    </a:lnTo>
                    <a:lnTo>
                      <a:pt x="83" y="111"/>
                    </a:lnTo>
                    <a:lnTo>
                      <a:pt x="74" y="125"/>
                    </a:lnTo>
                    <a:lnTo>
                      <a:pt x="61" y="134"/>
                    </a:lnTo>
                    <a:lnTo>
                      <a:pt x="44" y="136"/>
                    </a:lnTo>
                    <a:lnTo>
                      <a:pt x="31" y="134"/>
                    </a:lnTo>
                    <a:lnTo>
                      <a:pt x="18" y="126"/>
                    </a:lnTo>
                    <a:lnTo>
                      <a:pt x="8" y="112"/>
                    </a:lnTo>
                    <a:lnTo>
                      <a:pt x="3" y="93"/>
                    </a:lnTo>
                    <a:lnTo>
                      <a:pt x="0" y="69"/>
                    </a:lnTo>
                    <a:lnTo>
                      <a:pt x="3"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Line 23"/>
              <p:cNvSpPr>
                <a:spLocks noChangeShapeType="1"/>
              </p:cNvSpPr>
              <p:nvPr/>
            </p:nvSpPr>
            <p:spPr bwMode="auto">
              <a:xfrm>
                <a:off x="2392363"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4"/>
              <p:cNvSpPr>
                <a:spLocks/>
              </p:cNvSpPr>
              <p:nvPr/>
            </p:nvSpPr>
            <p:spPr bwMode="auto">
              <a:xfrm>
                <a:off x="2263775" y="3425825"/>
                <a:ext cx="66675" cy="107950"/>
              </a:xfrm>
              <a:custGeom>
                <a:avLst/>
                <a:gdLst>
                  <a:gd name="T0" fmla="*/ 40 w 83"/>
                  <a:gd name="T1" fmla="*/ 0 h 136"/>
                  <a:gd name="T2" fmla="*/ 54 w 83"/>
                  <a:gd name="T3" fmla="*/ 1 h 136"/>
                  <a:gd name="T4" fmla="*/ 65 w 83"/>
                  <a:gd name="T5" fmla="*/ 6 h 136"/>
                  <a:gd name="T6" fmla="*/ 73 w 83"/>
                  <a:gd name="T7" fmla="*/ 14 h 136"/>
                  <a:gd name="T8" fmla="*/ 76 w 83"/>
                  <a:gd name="T9" fmla="*/ 22 h 136"/>
                  <a:gd name="T10" fmla="*/ 78 w 83"/>
                  <a:gd name="T11" fmla="*/ 32 h 136"/>
                  <a:gd name="T12" fmla="*/ 75 w 83"/>
                  <a:gd name="T13" fmla="*/ 44 h 136"/>
                  <a:gd name="T14" fmla="*/ 67 w 83"/>
                  <a:gd name="T15" fmla="*/ 55 h 136"/>
                  <a:gd name="T16" fmla="*/ 54 w 83"/>
                  <a:gd name="T17" fmla="*/ 63 h 136"/>
                  <a:gd name="T18" fmla="*/ 54 w 83"/>
                  <a:gd name="T19" fmla="*/ 63 h 136"/>
                  <a:gd name="T20" fmla="*/ 66 w 83"/>
                  <a:gd name="T21" fmla="*/ 68 h 136"/>
                  <a:gd name="T22" fmla="*/ 75 w 83"/>
                  <a:gd name="T23" fmla="*/ 75 h 136"/>
                  <a:gd name="T24" fmla="*/ 81 w 83"/>
                  <a:gd name="T25" fmla="*/ 84 h 136"/>
                  <a:gd name="T26" fmla="*/ 83 w 83"/>
                  <a:gd name="T27" fmla="*/ 97 h 136"/>
                  <a:gd name="T28" fmla="*/ 81 w 83"/>
                  <a:gd name="T29" fmla="*/ 110 h 136"/>
                  <a:gd name="T30" fmla="*/ 75 w 83"/>
                  <a:gd name="T31" fmla="*/ 120 h 136"/>
                  <a:gd name="T32" fmla="*/ 66 w 83"/>
                  <a:gd name="T33" fmla="*/ 129 h 136"/>
                  <a:gd name="T34" fmla="*/ 52 w 83"/>
                  <a:gd name="T35" fmla="*/ 135 h 136"/>
                  <a:gd name="T36" fmla="*/ 35 w 83"/>
                  <a:gd name="T37" fmla="*/ 136 h 136"/>
                  <a:gd name="T38" fmla="*/ 21 w 83"/>
                  <a:gd name="T39" fmla="*/ 135 h 136"/>
                  <a:gd name="T40" fmla="*/ 9 w 83"/>
                  <a:gd name="T41" fmla="*/ 132 h 136"/>
                  <a:gd name="T42" fmla="*/ 0 w 83"/>
                  <a:gd name="T43" fmla="*/ 128 h 136"/>
                  <a:gd name="T44" fmla="*/ 5 w 83"/>
                  <a:gd name="T45" fmla="*/ 114 h 136"/>
                  <a:gd name="T46" fmla="*/ 12 w 83"/>
                  <a:gd name="T47" fmla="*/ 118 h 136"/>
                  <a:gd name="T48" fmla="*/ 23 w 83"/>
                  <a:gd name="T49" fmla="*/ 121 h 136"/>
                  <a:gd name="T50" fmla="*/ 34 w 83"/>
                  <a:gd name="T51" fmla="*/ 122 h 136"/>
                  <a:gd name="T52" fmla="*/ 47 w 83"/>
                  <a:gd name="T53" fmla="*/ 121 h 136"/>
                  <a:gd name="T54" fmla="*/ 55 w 83"/>
                  <a:gd name="T55" fmla="*/ 117 h 136"/>
                  <a:gd name="T56" fmla="*/ 61 w 83"/>
                  <a:gd name="T57" fmla="*/ 111 h 136"/>
                  <a:gd name="T58" fmla="*/ 63 w 83"/>
                  <a:gd name="T59" fmla="*/ 104 h 136"/>
                  <a:gd name="T60" fmla="*/ 65 w 83"/>
                  <a:gd name="T61" fmla="*/ 97 h 136"/>
                  <a:gd name="T62" fmla="*/ 62 w 83"/>
                  <a:gd name="T63" fmla="*/ 87 h 136"/>
                  <a:gd name="T64" fmla="*/ 58 w 83"/>
                  <a:gd name="T65" fmla="*/ 79 h 136"/>
                  <a:gd name="T66" fmla="*/ 49 w 83"/>
                  <a:gd name="T67" fmla="*/ 75 h 136"/>
                  <a:gd name="T68" fmla="*/ 40 w 83"/>
                  <a:gd name="T69" fmla="*/ 71 h 136"/>
                  <a:gd name="T70" fmla="*/ 31 w 83"/>
                  <a:gd name="T71" fmla="*/ 70 h 136"/>
                  <a:gd name="T72" fmla="*/ 20 w 83"/>
                  <a:gd name="T73" fmla="*/ 70 h 136"/>
                  <a:gd name="T74" fmla="*/ 20 w 83"/>
                  <a:gd name="T75" fmla="*/ 57 h 136"/>
                  <a:gd name="T76" fmla="*/ 31 w 83"/>
                  <a:gd name="T77" fmla="*/ 57 h 136"/>
                  <a:gd name="T78" fmla="*/ 39 w 83"/>
                  <a:gd name="T79" fmla="*/ 56 h 136"/>
                  <a:gd name="T80" fmla="*/ 47 w 83"/>
                  <a:gd name="T81" fmla="*/ 54 h 136"/>
                  <a:gd name="T82" fmla="*/ 53 w 83"/>
                  <a:gd name="T83" fmla="*/ 49 h 136"/>
                  <a:gd name="T84" fmla="*/ 59 w 83"/>
                  <a:gd name="T85" fmla="*/ 43 h 136"/>
                  <a:gd name="T86" fmla="*/ 60 w 83"/>
                  <a:gd name="T87" fmla="*/ 34 h 136"/>
                  <a:gd name="T88" fmla="*/ 59 w 83"/>
                  <a:gd name="T89" fmla="*/ 27 h 136"/>
                  <a:gd name="T90" fmla="*/ 54 w 83"/>
                  <a:gd name="T91" fmla="*/ 20 h 136"/>
                  <a:gd name="T92" fmla="*/ 47 w 83"/>
                  <a:gd name="T93" fmla="*/ 16 h 136"/>
                  <a:gd name="T94" fmla="*/ 37 w 83"/>
                  <a:gd name="T95" fmla="*/ 14 h 136"/>
                  <a:gd name="T96" fmla="*/ 21 w 83"/>
                  <a:gd name="T97" fmla="*/ 18 h 136"/>
                  <a:gd name="T98" fmla="*/ 10 w 83"/>
                  <a:gd name="T99" fmla="*/ 23 h 136"/>
                  <a:gd name="T100" fmla="*/ 5 w 83"/>
                  <a:gd name="T101" fmla="*/ 11 h 136"/>
                  <a:gd name="T102" fmla="*/ 14 w 83"/>
                  <a:gd name="T103" fmla="*/ 5 h 136"/>
                  <a:gd name="T104" fmla="*/ 26 w 83"/>
                  <a:gd name="T105" fmla="*/ 1 h 136"/>
                  <a:gd name="T106" fmla="*/ 40 w 83"/>
                  <a:gd name="T10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 h="136">
                    <a:moveTo>
                      <a:pt x="40" y="0"/>
                    </a:moveTo>
                    <a:lnTo>
                      <a:pt x="54" y="1"/>
                    </a:lnTo>
                    <a:lnTo>
                      <a:pt x="65" y="6"/>
                    </a:lnTo>
                    <a:lnTo>
                      <a:pt x="73" y="14"/>
                    </a:lnTo>
                    <a:lnTo>
                      <a:pt x="76" y="22"/>
                    </a:lnTo>
                    <a:lnTo>
                      <a:pt x="78" y="32"/>
                    </a:lnTo>
                    <a:lnTo>
                      <a:pt x="75" y="44"/>
                    </a:lnTo>
                    <a:lnTo>
                      <a:pt x="67" y="55"/>
                    </a:lnTo>
                    <a:lnTo>
                      <a:pt x="54" y="63"/>
                    </a:lnTo>
                    <a:lnTo>
                      <a:pt x="54" y="63"/>
                    </a:lnTo>
                    <a:lnTo>
                      <a:pt x="66" y="68"/>
                    </a:lnTo>
                    <a:lnTo>
                      <a:pt x="75" y="75"/>
                    </a:lnTo>
                    <a:lnTo>
                      <a:pt x="81" y="84"/>
                    </a:lnTo>
                    <a:lnTo>
                      <a:pt x="83" y="97"/>
                    </a:lnTo>
                    <a:lnTo>
                      <a:pt x="81" y="110"/>
                    </a:lnTo>
                    <a:lnTo>
                      <a:pt x="75" y="120"/>
                    </a:lnTo>
                    <a:lnTo>
                      <a:pt x="66" y="129"/>
                    </a:lnTo>
                    <a:lnTo>
                      <a:pt x="52" y="135"/>
                    </a:lnTo>
                    <a:lnTo>
                      <a:pt x="35" y="136"/>
                    </a:lnTo>
                    <a:lnTo>
                      <a:pt x="21" y="135"/>
                    </a:lnTo>
                    <a:lnTo>
                      <a:pt x="9" y="132"/>
                    </a:lnTo>
                    <a:lnTo>
                      <a:pt x="0" y="128"/>
                    </a:lnTo>
                    <a:lnTo>
                      <a:pt x="5" y="114"/>
                    </a:lnTo>
                    <a:lnTo>
                      <a:pt x="12" y="118"/>
                    </a:lnTo>
                    <a:lnTo>
                      <a:pt x="23" y="121"/>
                    </a:lnTo>
                    <a:lnTo>
                      <a:pt x="34" y="122"/>
                    </a:lnTo>
                    <a:lnTo>
                      <a:pt x="47" y="121"/>
                    </a:lnTo>
                    <a:lnTo>
                      <a:pt x="55" y="117"/>
                    </a:lnTo>
                    <a:lnTo>
                      <a:pt x="61" y="111"/>
                    </a:lnTo>
                    <a:lnTo>
                      <a:pt x="63" y="104"/>
                    </a:lnTo>
                    <a:lnTo>
                      <a:pt x="65" y="97"/>
                    </a:lnTo>
                    <a:lnTo>
                      <a:pt x="62" y="87"/>
                    </a:lnTo>
                    <a:lnTo>
                      <a:pt x="58" y="79"/>
                    </a:lnTo>
                    <a:lnTo>
                      <a:pt x="49" y="75"/>
                    </a:lnTo>
                    <a:lnTo>
                      <a:pt x="40" y="71"/>
                    </a:lnTo>
                    <a:lnTo>
                      <a:pt x="31" y="70"/>
                    </a:lnTo>
                    <a:lnTo>
                      <a:pt x="20" y="70"/>
                    </a:lnTo>
                    <a:lnTo>
                      <a:pt x="20" y="57"/>
                    </a:lnTo>
                    <a:lnTo>
                      <a:pt x="31" y="57"/>
                    </a:lnTo>
                    <a:lnTo>
                      <a:pt x="39" y="56"/>
                    </a:lnTo>
                    <a:lnTo>
                      <a:pt x="47" y="54"/>
                    </a:lnTo>
                    <a:lnTo>
                      <a:pt x="53" y="49"/>
                    </a:lnTo>
                    <a:lnTo>
                      <a:pt x="59" y="43"/>
                    </a:lnTo>
                    <a:lnTo>
                      <a:pt x="60" y="34"/>
                    </a:lnTo>
                    <a:lnTo>
                      <a:pt x="59" y="27"/>
                    </a:lnTo>
                    <a:lnTo>
                      <a:pt x="54" y="20"/>
                    </a:lnTo>
                    <a:lnTo>
                      <a:pt x="47" y="16"/>
                    </a:lnTo>
                    <a:lnTo>
                      <a:pt x="37" y="14"/>
                    </a:lnTo>
                    <a:lnTo>
                      <a:pt x="21" y="18"/>
                    </a:lnTo>
                    <a:lnTo>
                      <a:pt x="10" y="23"/>
                    </a:lnTo>
                    <a:lnTo>
                      <a:pt x="5" y="11"/>
                    </a:lnTo>
                    <a:lnTo>
                      <a:pt x="14" y="5"/>
                    </a:lnTo>
                    <a:lnTo>
                      <a:pt x="26" y="1"/>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5"/>
              <p:cNvSpPr>
                <a:spLocks noEditPoints="1"/>
              </p:cNvSpPr>
              <p:nvPr/>
            </p:nvSpPr>
            <p:spPr bwMode="auto">
              <a:xfrm>
                <a:off x="2352675" y="3425825"/>
                <a:ext cx="71438" cy="107950"/>
              </a:xfrm>
              <a:custGeom>
                <a:avLst/>
                <a:gdLst>
                  <a:gd name="T0" fmla="*/ 46 w 90"/>
                  <a:gd name="T1" fmla="*/ 14 h 136"/>
                  <a:gd name="T2" fmla="*/ 36 w 90"/>
                  <a:gd name="T3" fmla="*/ 16 h 136"/>
                  <a:gd name="T4" fmla="*/ 29 w 90"/>
                  <a:gd name="T5" fmla="*/ 23 h 136"/>
                  <a:gd name="T6" fmla="*/ 24 w 90"/>
                  <a:gd name="T7" fmla="*/ 34 h 136"/>
                  <a:gd name="T8" fmla="*/ 20 w 90"/>
                  <a:gd name="T9" fmla="*/ 49 h 136"/>
                  <a:gd name="T10" fmla="*/ 19 w 90"/>
                  <a:gd name="T11" fmla="*/ 69 h 136"/>
                  <a:gd name="T12" fmla="*/ 20 w 90"/>
                  <a:gd name="T13" fmla="*/ 87 h 136"/>
                  <a:gd name="T14" fmla="*/ 24 w 90"/>
                  <a:gd name="T15" fmla="*/ 103 h 136"/>
                  <a:gd name="T16" fmla="*/ 29 w 90"/>
                  <a:gd name="T17" fmla="*/ 114 h 136"/>
                  <a:gd name="T18" fmla="*/ 36 w 90"/>
                  <a:gd name="T19" fmla="*/ 121 h 136"/>
                  <a:gd name="T20" fmla="*/ 46 w 90"/>
                  <a:gd name="T21" fmla="*/ 124 h 136"/>
                  <a:gd name="T22" fmla="*/ 55 w 90"/>
                  <a:gd name="T23" fmla="*/ 120 h 136"/>
                  <a:gd name="T24" fmla="*/ 63 w 90"/>
                  <a:gd name="T25" fmla="*/ 113 h 136"/>
                  <a:gd name="T26" fmla="*/ 68 w 90"/>
                  <a:gd name="T27" fmla="*/ 101 h 136"/>
                  <a:gd name="T28" fmla="*/ 71 w 90"/>
                  <a:gd name="T29" fmla="*/ 86 h 136"/>
                  <a:gd name="T30" fmla="*/ 72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9 w 90"/>
                  <a:gd name="T55" fmla="*/ 92 h 136"/>
                  <a:gd name="T56" fmla="*/ 83 w 90"/>
                  <a:gd name="T57" fmla="*/ 111 h 136"/>
                  <a:gd name="T58" fmla="*/ 74 w 90"/>
                  <a:gd name="T59" fmla="*/ 125 h 136"/>
                  <a:gd name="T60" fmla="*/ 61 w 90"/>
                  <a:gd name="T61" fmla="*/ 134 h 136"/>
                  <a:gd name="T62" fmla="*/ 44 w 90"/>
                  <a:gd name="T63" fmla="*/ 136 h 136"/>
                  <a:gd name="T64" fmla="*/ 31 w 90"/>
                  <a:gd name="T65" fmla="*/ 134 h 136"/>
                  <a:gd name="T66" fmla="*/ 18 w 90"/>
                  <a:gd name="T67" fmla="*/ 126 h 136"/>
                  <a:gd name="T68" fmla="*/ 8 w 90"/>
                  <a:gd name="T69" fmla="*/ 112 h 136"/>
                  <a:gd name="T70" fmla="*/ 3 w 90"/>
                  <a:gd name="T71" fmla="*/ 93 h 136"/>
                  <a:gd name="T72" fmla="*/ 0 w 90"/>
                  <a:gd name="T73" fmla="*/ 69 h 136"/>
                  <a:gd name="T74" fmla="*/ 3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4" y="34"/>
                    </a:lnTo>
                    <a:lnTo>
                      <a:pt x="20" y="49"/>
                    </a:lnTo>
                    <a:lnTo>
                      <a:pt x="19" y="69"/>
                    </a:lnTo>
                    <a:lnTo>
                      <a:pt x="20" y="87"/>
                    </a:lnTo>
                    <a:lnTo>
                      <a:pt x="24" y="103"/>
                    </a:lnTo>
                    <a:lnTo>
                      <a:pt x="29" y="114"/>
                    </a:lnTo>
                    <a:lnTo>
                      <a:pt x="36" y="121"/>
                    </a:lnTo>
                    <a:lnTo>
                      <a:pt x="46" y="124"/>
                    </a:lnTo>
                    <a:lnTo>
                      <a:pt x="55" y="120"/>
                    </a:lnTo>
                    <a:lnTo>
                      <a:pt x="63" y="113"/>
                    </a:lnTo>
                    <a:lnTo>
                      <a:pt x="68" y="101"/>
                    </a:lnTo>
                    <a:lnTo>
                      <a:pt x="71" y="86"/>
                    </a:lnTo>
                    <a:lnTo>
                      <a:pt x="72"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9" y="92"/>
                    </a:lnTo>
                    <a:lnTo>
                      <a:pt x="83" y="111"/>
                    </a:lnTo>
                    <a:lnTo>
                      <a:pt x="74" y="125"/>
                    </a:lnTo>
                    <a:lnTo>
                      <a:pt x="61" y="134"/>
                    </a:lnTo>
                    <a:lnTo>
                      <a:pt x="44" y="136"/>
                    </a:lnTo>
                    <a:lnTo>
                      <a:pt x="31" y="134"/>
                    </a:lnTo>
                    <a:lnTo>
                      <a:pt x="18" y="126"/>
                    </a:lnTo>
                    <a:lnTo>
                      <a:pt x="8" y="112"/>
                    </a:lnTo>
                    <a:lnTo>
                      <a:pt x="3" y="93"/>
                    </a:lnTo>
                    <a:lnTo>
                      <a:pt x="0" y="69"/>
                    </a:lnTo>
                    <a:lnTo>
                      <a:pt x="3"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6"/>
              <p:cNvSpPr>
                <a:spLocks noEditPoints="1"/>
              </p:cNvSpPr>
              <p:nvPr/>
            </p:nvSpPr>
            <p:spPr bwMode="auto">
              <a:xfrm>
                <a:off x="2443163" y="3425825"/>
                <a:ext cx="71438" cy="107950"/>
              </a:xfrm>
              <a:custGeom>
                <a:avLst/>
                <a:gdLst>
                  <a:gd name="T0" fmla="*/ 46 w 91"/>
                  <a:gd name="T1" fmla="*/ 14 h 136"/>
                  <a:gd name="T2" fmla="*/ 37 w 91"/>
                  <a:gd name="T3" fmla="*/ 16 h 136"/>
                  <a:gd name="T4" fmla="*/ 29 w 91"/>
                  <a:gd name="T5" fmla="*/ 23 h 136"/>
                  <a:gd name="T6" fmla="*/ 23 w 91"/>
                  <a:gd name="T7" fmla="*/ 34 h 136"/>
                  <a:gd name="T8" fmla="*/ 20 w 91"/>
                  <a:gd name="T9" fmla="*/ 49 h 136"/>
                  <a:gd name="T10" fmla="*/ 19 w 91"/>
                  <a:gd name="T11" fmla="*/ 69 h 136"/>
                  <a:gd name="T12" fmla="*/ 20 w 91"/>
                  <a:gd name="T13" fmla="*/ 87 h 136"/>
                  <a:gd name="T14" fmla="*/ 23 w 91"/>
                  <a:gd name="T15" fmla="*/ 103 h 136"/>
                  <a:gd name="T16" fmla="*/ 29 w 91"/>
                  <a:gd name="T17" fmla="*/ 114 h 136"/>
                  <a:gd name="T18" fmla="*/ 36 w 91"/>
                  <a:gd name="T19" fmla="*/ 121 h 136"/>
                  <a:gd name="T20" fmla="*/ 46 w 91"/>
                  <a:gd name="T21" fmla="*/ 124 h 136"/>
                  <a:gd name="T22" fmla="*/ 55 w 91"/>
                  <a:gd name="T23" fmla="*/ 120 h 136"/>
                  <a:gd name="T24" fmla="*/ 63 w 91"/>
                  <a:gd name="T25" fmla="*/ 113 h 136"/>
                  <a:gd name="T26" fmla="*/ 68 w 91"/>
                  <a:gd name="T27" fmla="*/ 101 h 136"/>
                  <a:gd name="T28" fmla="*/ 71 w 91"/>
                  <a:gd name="T29" fmla="*/ 86 h 136"/>
                  <a:gd name="T30" fmla="*/ 72 w 91"/>
                  <a:gd name="T31" fmla="*/ 68 h 136"/>
                  <a:gd name="T32" fmla="*/ 71 w 91"/>
                  <a:gd name="T33" fmla="*/ 50 h 136"/>
                  <a:gd name="T34" fmla="*/ 69 w 91"/>
                  <a:gd name="T35" fmla="*/ 35 h 136"/>
                  <a:gd name="T36" fmla="*/ 63 w 91"/>
                  <a:gd name="T37" fmla="*/ 23 h 136"/>
                  <a:gd name="T38" fmla="*/ 56 w 91"/>
                  <a:gd name="T39" fmla="*/ 16 h 136"/>
                  <a:gd name="T40" fmla="*/ 46 w 91"/>
                  <a:gd name="T41" fmla="*/ 14 h 136"/>
                  <a:gd name="T42" fmla="*/ 47 w 91"/>
                  <a:gd name="T43" fmla="*/ 0 h 136"/>
                  <a:gd name="T44" fmla="*/ 62 w 91"/>
                  <a:gd name="T45" fmla="*/ 2 h 136"/>
                  <a:gd name="T46" fmla="*/ 75 w 91"/>
                  <a:gd name="T47" fmla="*/ 12 h 136"/>
                  <a:gd name="T48" fmla="*/ 83 w 91"/>
                  <a:gd name="T49" fmla="*/ 26 h 136"/>
                  <a:gd name="T50" fmla="*/ 89 w 91"/>
                  <a:gd name="T51" fmla="*/ 44 h 136"/>
                  <a:gd name="T52" fmla="*/ 91 w 91"/>
                  <a:gd name="T53" fmla="*/ 66 h 136"/>
                  <a:gd name="T54" fmla="*/ 89 w 91"/>
                  <a:gd name="T55" fmla="*/ 92 h 136"/>
                  <a:gd name="T56" fmla="*/ 83 w 91"/>
                  <a:gd name="T57" fmla="*/ 111 h 136"/>
                  <a:gd name="T58" fmla="*/ 74 w 91"/>
                  <a:gd name="T59" fmla="*/ 125 h 136"/>
                  <a:gd name="T60" fmla="*/ 61 w 91"/>
                  <a:gd name="T61" fmla="*/ 134 h 136"/>
                  <a:gd name="T62" fmla="*/ 44 w 91"/>
                  <a:gd name="T63" fmla="*/ 136 h 136"/>
                  <a:gd name="T64" fmla="*/ 30 w 91"/>
                  <a:gd name="T65" fmla="*/ 134 h 136"/>
                  <a:gd name="T66" fmla="*/ 18 w 91"/>
                  <a:gd name="T67" fmla="*/ 126 h 136"/>
                  <a:gd name="T68" fmla="*/ 8 w 91"/>
                  <a:gd name="T69" fmla="*/ 112 h 136"/>
                  <a:gd name="T70" fmla="*/ 3 w 91"/>
                  <a:gd name="T71" fmla="*/ 93 h 136"/>
                  <a:gd name="T72" fmla="*/ 0 w 91"/>
                  <a:gd name="T73" fmla="*/ 69 h 136"/>
                  <a:gd name="T74" fmla="*/ 3 w 91"/>
                  <a:gd name="T75" fmla="*/ 48 h 136"/>
                  <a:gd name="T76" fmla="*/ 7 w 91"/>
                  <a:gd name="T77" fmla="*/ 32 h 136"/>
                  <a:gd name="T78" fmla="*/ 14 w 91"/>
                  <a:gd name="T79" fmla="*/ 18 h 136"/>
                  <a:gd name="T80" fmla="*/ 23 w 91"/>
                  <a:gd name="T81" fmla="*/ 8 h 136"/>
                  <a:gd name="T82" fmla="*/ 34 w 91"/>
                  <a:gd name="T83" fmla="*/ 2 h 136"/>
                  <a:gd name="T84" fmla="*/ 47 w 91"/>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6">
                    <a:moveTo>
                      <a:pt x="46" y="14"/>
                    </a:moveTo>
                    <a:lnTo>
                      <a:pt x="37" y="16"/>
                    </a:lnTo>
                    <a:lnTo>
                      <a:pt x="29" y="23"/>
                    </a:lnTo>
                    <a:lnTo>
                      <a:pt x="23" y="34"/>
                    </a:lnTo>
                    <a:lnTo>
                      <a:pt x="20" y="49"/>
                    </a:lnTo>
                    <a:lnTo>
                      <a:pt x="19" y="69"/>
                    </a:lnTo>
                    <a:lnTo>
                      <a:pt x="20" y="87"/>
                    </a:lnTo>
                    <a:lnTo>
                      <a:pt x="23" y="103"/>
                    </a:lnTo>
                    <a:lnTo>
                      <a:pt x="29" y="114"/>
                    </a:lnTo>
                    <a:lnTo>
                      <a:pt x="36" y="121"/>
                    </a:lnTo>
                    <a:lnTo>
                      <a:pt x="46" y="124"/>
                    </a:lnTo>
                    <a:lnTo>
                      <a:pt x="55" y="120"/>
                    </a:lnTo>
                    <a:lnTo>
                      <a:pt x="63" y="113"/>
                    </a:lnTo>
                    <a:lnTo>
                      <a:pt x="68" y="101"/>
                    </a:lnTo>
                    <a:lnTo>
                      <a:pt x="71" y="86"/>
                    </a:lnTo>
                    <a:lnTo>
                      <a:pt x="72" y="68"/>
                    </a:lnTo>
                    <a:lnTo>
                      <a:pt x="71" y="50"/>
                    </a:lnTo>
                    <a:lnTo>
                      <a:pt x="69" y="35"/>
                    </a:lnTo>
                    <a:lnTo>
                      <a:pt x="63" y="23"/>
                    </a:lnTo>
                    <a:lnTo>
                      <a:pt x="56" y="16"/>
                    </a:lnTo>
                    <a:lnTo>
                      <a:pt x="46" y="14"/>
                    </a:lnTo>
                    <a:close/>
                    <a:moveTo>
                      <a:pt x="47" y="0"/>
                    </a:moveTo>
                    <a:lnTo>
                      <a:pt x="62" y="2"/>
                    </a:lnTo>
                    <a:lnTo>
                      <a:pt x="75" y="12"/>
                    </a:lnTo>
                    <a:lnTo>
                      <a:pt x="83" y="26"/>
                    </a:lnTo>
                    <a:lnTo>
                      <a:pt x="89" y="44"/>
                    </a:lnTo>
                    <a:lnTo>
                      <a:pt x="91" y="66"/>
                    </a:lnTo>
                    <a:lnTo>
                      <a:pt x="89" y="92"/>
                    </a:lnTo>
                    <a:lnTo>
                      <a:pt x="83" y="111"/>
                    </a:lnTo>
                    <a:lnTo>
                      <a:pt x="74" y="125"/>
                    </a:lnTo>
                    <a:lnTo>
                      <a:pt x="61" y="134"/>
                    </a:lnTo>
                    <a:lnTo>
                      <a:pt x="44" y="136"/>
                    </a:lnTo>
                    <a:lnTo>
                      <a:pt x="30" y="134"/>
                    </a:lnTo>
                    <a:lnTo>
                      <a:pt x="18" y="126"/>
                    </a:lnTo>
                    <a:lnTo>
                      <a:pt x="8" y="112"/>
                    </a:lnTo>
                    <a:lnTo>
                      <a:pt x="3" y="93"/>
                    </a:lnTo>
                    <a:lnTo>
                      <a:pt x="0" y="69"/>
                    </a:lnTo>
                    <a:lnTo>
                      <a:pt x="3" y="48"/>
                    </a:lnTo>
                    <a:lnTo>
                      <a:pt x="7" y="32"/>
                    </a:lnTo>
                    <a:lnTo>
                      <a:pt x="14" y="18"/>
                    </a:lnTo>
                    <a:lnTo>
                      <a:pt x="23"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2" name="Line 27"/>
              <p:cNvSpPr>
                <a:spLocks noChangeShapeType="1"/>
              </p:cNvSpPr>
              <p:nvPr/>
            </p:nvSpPr>
            <p:spPr bwMode="auto">
              <a:xfrm>
                <a:off x="2741613"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53" name="Freeform 28"/>
              <p:cNvSpPr>
                <a:spLocks noEditPoints="1"/>
              </p:cNvSpPr>
              <p:nvPr/>
            </p:nvSpPr>
            <p:spPr bwMode="auto">
              <a:xfrm>
                <a:off x="2608263" y="3427413"/>
                <a:ext cx="77788" cy="104775"/>
              </a:xfrm>
              <a:custGeom>
                <a:avLst/>
                <a:gdLst>
                  <a:gd name="T0" fmla="*/ 60 w 96"/>
                  <a:gd name="T1" fmla="*/ 18 h 132"/>
                  <a:gd name="T2" fmla="*/ 56 w 96"/>
                  <a:gd name="T3" fmla="*/ 28 h 132"/>
                  <a:gd name="T4" fmla="*/ 50 w 96"/>
                  <a:gd name="T5" fmla="*/ 37 h 132"/>
                  <a:gd name="T6" fmla="*/ 17 w 96"/>
                  <a:gd name="T7" fmla="*/ 82 h 132"/>
                  <a:gd name="T8" fmla="*/ 17 w 96"/>
                  <a:gd name="T9" fmla="*/ 82 h 132"/>
                  <a:gd name="T10" fmla="*/ 60 w 96"/>
                  <a:gd name="T11" fmla="*/ 82 h 132"/>
                  <a:gd name="T12" fmla="*/ 60 w 96"/>
                  <a:gd name="T13" fmla="*/ 39 h 132"/>
                  <a:gd name="T14" fmla="*/ 61 w 96"/>
                  <a:gd name="T15" fmla="*/ 18 h 132"/>
                  <a:gd name="T16" fmla="*/ 60 w 96"/>
                  <a:gd name="T17" fmla="*/ 18 h 132"/>
                  <a:gd name="T18" fmla="*/ 58 w 96"/>
                  <a:gd name="T19" fmla="*/ 0 h 132"/>
                  <a:gd name="T20" fmla="*/ 78 w 96"/>
                  <a:gd name="T21" fmla="*/ 0 h 132"/>
                  <a:gd name="T22" fmla="*/ 78 w 96"/>
                  <a:gd name="T23" fmla="*/ 82 h 132"/>
                  <a:gd name="T24" fmla="*/ 96 w 96"/>
                  <a:gd name="T25" fmla="*/ 82 h 132"/>
                  <a:gd name="T26" fmla="*/ 96 w 96"/>
                  <a:gd name="T27" fmla="*/ 96 h 132"/>
                  <a:gd name="T28" fmla="*/ 78 w 96"/>
                  <a:gd name="T29" fmla="*/ 96 h 132"/>
                  <a:gd name="T30" fmla="*/ 78 w 96"/>
                  <a:gd name="T31" fmla="*/ 132 h 132"/>
                  <a:gd name="T32" fmla="*/ 60 w 96"/>
                  <a:gd name="T33" fmla="*/ 132 h 132"/>
                  <a:gd name="T34" fmla="*/ 60 w 96"/>
                  <a:gd name="T35" fmla="*/ 96 h 132"/>
                  <a:gd name="T36" fmla="*/ 0 w 96"/>
                  <a:gd name="T37" fmla="*/ 96 h 132"/>
                  <a:gd name="T38" fmla="*/ 0 w 96"/>
                  <a:gd name="T39" fmla="*/ 84 h 132"/>
                  <a:gd name="T40" fmla="*/ 58 w 96"/>
                  <a:gd name="T41"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132">
                    <a:moveTo>
                      <a:pt x="60" y="18"/>
                    </a:moveTo>
                    <a:lnTo>
                      <a:pt x="56" y="28"/>
                    </a:lnTo>
                    <a:lnTo>
                      <a:pt x="50" y="37"/>
                    </a:lnTo>
                    <a:lnTo>
                      <a:pt x="17" y="82"/>
                    </a:lnTo>
                    <a:lnTo>
                      <a:pt x="17" y="82"/>
                    </a:lnTo>
                    <a:lnTo>
                      <a:pt x="60" y="82"/>
                    </a:lnTo>
                    <a:lnTo>
                      <a:pt x="60" y="39"/>
                    </a:lnTo>
                    <a:lnTo>
                      <a:pt x="61" y="18"/>
                    </a:lnTo>
                    <a:lnTo>
                      <a:pt x="60" y="18"/>
                    </a:lnTo>
                    <a:close/>
                    <a:moveTo>
                      <a:pt x="58" y="0"/>
                    </a:moveTo>
                    <a:lnTo>
                      <a:pt x="78" y="0"/>
                    </a:lnTo>
                    <a:lnTo>
                      <a:pt x="78" y="82"/>
                    </a:lnTo>
                    <a:lnTo>
                      <a:pt x="96" y="82"/>
                    </a:lnTo>
                    <a:lnTo>
                      <a:pt x="96" y="96"/>
                    </a:lnTo>
                    <a:lnTo>
                      <a:pt x="78" y="96"/>
                    </a:lnTo>
                    <a:lnTo>
                      <a:pt x="78" y="132"/>
                    </a:lnTo>
                    <a:lnTo>
                      <a:pt x="60" y="132"/>
                    </a:lnTo>
                    <a:lnTo>
                      <a:pt x="60" y="96"/>
                    </a:lnTo>
                    <a:lnTo>
                      <a:pt x="0" y="96"/>
                    </a:lnTo>
                    <a:lnTo>
                      <a:pt x="0" y="84"/>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5" name="Freeform 29"/>
              <p:cNvSpPr>
                <a:spLocks noEditPoints="1"/>
              </p:cNvSpPr>
              <p:nvPr/>
            </p:nvSpPr>
            <p:spPr bwMode="auto">
              <a:xfrm>
                <a:off x="2701925" y="3425825"/>
                <a:ext cx="71438" cy="107950"/>
              </a:xfrm>
              <a:custGeom>
                <a:avLst/>
                <a:gdLst>
                  <a:gd name="T0" fmla="*/ 46 w 91"/>
                  <a:gd name="T1" fmla="*/ 14 h 136"/>
                  <a:gd name="T2" fmla="*/ 37 w 91"/>
                  <a:gd name="T3" fmla="*/ 16 h 136"/>
                  <a:gd name="T4" fmla="*/ 29 w 91"/>
                  <a:gd name="T5" fmla="*/ 23 h 136"/>
                  <a:gd name="T6" fmla="*/ 23 w 91"/>
                  <a:gd name="T7" fmla="*/ 34 h 136"/>
                  <a:gd name="T8" fmla="*/ 20 w 91"/>
                  <a:gd name="T9" fmla="*/ 49 h 136"/>
                  <a:gd name="T10" fmla="*/ 19 w 91"/>
                  <a:gd name="T11" fmla="*/ 69 h 136"/>
                  <a:gd name="T12" fmla="*/ 20 w 91"/>
                  <a:gd name="T13" fmla="*/ 87 h 136"/>
                  <a:gd name="T14" fmla="*/ 23 w 91"/>
                  <a:gd name="T15" fmla="*/ 103 h 136"/>
                  <a:gd name="T16" fmla="*/ 29 w 91"/>
                  <a:gd name="T17" fmla="*/ 114 h 136"/>
                  <a:gd name="T18" fmla="*/ 36 w 91"/>
                  <a:gd name="T19" fmla="*/ 121 h 136"/>
                  <a:gd name="T20" fmla="*/ 46 w 91"/>
                  <a:gd name="T21" fmla="*/ 124 h 136"/>
                  <a:gd name="T22" fmla="*/ 56 w 91"/>
                  <a:gd name="T23" fmla="*/ 120 h 136"/>
                  <a:gd name="T24" fmla="*/ 63 w 91"/>
                  <a:gd name="T25" fmla="*/ 113 h 136"/>
                  <a:gd name="T26" fmla="*/ 69 w 91"/>
                  <a:gd name="T27" fmla="*/ 101 h 136"/>
                  <a:gd name="T28" fmla="*/ 71 w 91"/>
                  <a:gd name="T29" fmla="*/ 86 h 136"/>
                  <a:gd name="T30" fmla="*/ 72 w 91"/>
                  <a:gd name="T31" fmla="*/ 68 h 136"/>
                  <a:gd name="T32" fmla="*/ 71 w 91"/>
                  <a:gd name="T33" fmla="*/ 50 h 136"/>
                  <a:gd name="T34" fmla="*/ 69 w 91"/>
                  <a:gd name="T35" fmla="*/ 35 h 136"/>
                  <a:gd name="T36" fmla="*/ 63 w 91"/>
                  <a:gd name="T37" fmla="*/ 23 h 136"/>
                  <a:gd name="T38" fmla="*/ 56 w 91"/>
                  <a:gd name="T39" fmla="*/ 16 h 136"/>
                  <a:gd name="T40" fmla="*/ 46 w 91"/>
                  <a:gd name="T41" fmla="*/ 14 h 136"/>
                  <a:gd name="T42" fmla="*/ 47 w 91"/>
                  <a:gd name="T43" fmla="*/ 0 h 136"/>
                  <a:gd name="T44" fmla="*/ 62 w 91"/>
                  <a:gd name="T45" fmla="*/ 2 h 136"/>
                  <a:gd name="T46" fmla="*/ 75 w 91"/>
                  <a:gd name="T47" fmla="*/ 12 h 136"/>
                  <a:gd name="T48" fmla="*/ 83 w 91"/>
                  <a:gd name="T49" fmla="*/ 26 h 136"/>
                  <a:gd name="T50" fmla="*/ 89 w 91"/>
                  <a:gd name="T51" fmla="*/ 44 h 136"/>
                  <a:gd name="T52" fmla="*/ 91 w 91"/>
                  <a:gd name="T53" fmla="*/ 66 h 136"/>
                  <a:gd name="T54" fmla="*/ 89 w 91"/>
                  <a:gd name="T55" fmla="*/ 92 h 136"/>
                  <a:gd name="T56" fmla="*/ 83 w 91"/>
                  <a:gd name="T57" fmla="*/ 111 h 136"/>
                  <a:gd name="T58" fmla="*/ 74 w 91"/>
                  <a:gd name="T59" fmla="*/ 125 h 136"/>
                  <a:gd name="T60" fmla="*/ 61 w 91"/>
                  <a:gd name="T61" fmla="*/ 134 h 136"/>
                  <a:gd name="T62" fmla="*/ 44 w 91"/>
                  <a:gd name="T63" fmla="*/ 136 h 136"/>
                  <a:gd name="T64" fmla="*/ 30 w 91"/>
                  <a:gd name="T65" fmla="*/ 134 h 136"/>
                  <a:gd name="T66" fmla="*/ 18 w 91"/>
                  <a:gd name="T67" fmla="*/ 126 h 136"/>
                  <a:gd name="T68" fmla="*/ 9 w 91"/>
                  <a:gd name="T69" fmla="*/ 112 h 136"/>
                  <a:gd name="T70" fmla="*/ 2 w 91"/>
                  <a:gd name="T71" fmla="*/ 93 h 136"/>
                  <a:gd name="T72" fmla="*/ 0 w 91"/>
                  <a:gd name="T73" fmla="*/ 69 h 136"/>
                  <a:gd name="T74" fmla="*/ 2 w 91"/>
                  <a:gd name="T75" fmla="*/ 48 h 136"/>
                  <a:gd name="T76" fmla="*/ 7 w 91"/>
                  <a:gd name="T77" fmla="*/ 32 h 136"/>
                  <a:gd name="T78" fmla="*/ 14 w 91"/>
                  <a:gd name="T79" fmla="*/ 18 h 136"/>
                  <a:gd name="T80" fmla="*/ 23 w 91"/>
                  <a:gd name="T81" fmla="*/ 8 h 136"/>
                  <a:gd name="T82" fmla="*/ 34 w 91"/>
                  <a:gd name="T83" fmla="*/ 2 h 136"/>
                  <a:gd name="T84" fmla="*/ 47 w 91"/>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6">
                    <a:moveTo>
                      <a:pt x="46" y="14"/>
                    </a:moveTo>
                    <a:lnTo>
                      <a:pt x="37" y="16"/>
                    </a:lnTo>
                    <a:lnTo>
                      <a:pt x="29" y="23"/>
                    </a:lnTo>
                    <a:lnTo>
                      <a:pt x="23" y="34"/>
                    </a:lnTo>
                    <a:lnTo>
                      <a:pt x="20" y="49"/>
                    </a:lnTo>
                    <a:lnTo>
                      <a:pt x="19" y="69"/>
                    </a:lnTo>
                    <a:lnTo>
                      <a:pt x="20" y="87"/>
                    </a:lnTo>
                    <a:lnTo>
                      <a:pt x="23" y="103"/>
                    </a:lnTo>
                    <a:lnTo>
                      <a:pt x="29" y="114"/>
                    </a:lnTo>
                    <a:lnTo>
                      <a:pt x="36" y="121"/>
                    </a:lnTo>
                    <a:lnTo>
                      <a:pt x="46" y="124"/>
                    </a:lnTo>
                    <a:lnTo>
                      <a:pt x="56" y="120"/>
                    </a:lnTo>
                    <a:lnTo>
                      <a:pt x="63" y="113"/>
                    </a:lnTo>
                    <a:lnTo>
                      <a:pt x="69" y="101"/>
                    </a:lnTo>
                    <a:lnTo>
                      <a:pt x="71" y="86"/>
                    </a:lnTo>
                    <a:lnTo>
                      <a:pt x="72" y="68"/>
                    </a:lnTo>
                    <a:lnTo>
                      <a:pt x="71" y="50"/>
                    </a:lnTo>
                    <a:lnTo>
                      <a:pt x="69" y="35"/>
                    </a:lnTo>
                    <a:lnTo>
                      <a:pt x="63" y="23"/>
                    </a:lnTo>
                    <a:lnTo>
                      <a:pt x="56" y="16"/>
                    </a:lnTo>
                    <a:lnTo>
                      <a:pt x="46" y="14"/>
                    </a:lnTo>
                    <a:close/>
                    <a:moveTo>
                      <a:pt x="47" y="0"/>
                    </a:moveTo>
                    <a:lnTo>
                      <a:pt x="62" y="2"/>
                    </a:lnTo>
                    <a:lnTo>
                      <a:pt x="75" y="12"/>
                    </a:lnTo>
                    <a:lnTo>
                      <a:pt x="83" y="26"/>
                    </a:lnTo>
                    <a:lnTo>
                      <a:pt x="89" y="44"/>
                    </a:lnTo>
                    <a:lnTo>
                      <a:pt x="91" y="66"/>
                    </a:lnTo>
                    <a:lnTo>
                      <a:pt x="89" y="92"/>
                    </a:lnTo>
                    <a:lnTo>
                      <a:pt x="83" y="111"/>
                    </a:lnTo>
                    <a:lnTo>
                      <a:pt x="74" y="125"/>
                    </a:lnTo>
                    <a:lnTo>
                      <a:pt x="61" y="134"/>
                    </a:lnTo>
                    <a:lnTo>
                      <a:pt x="44" y="136"/>
                    </a:lnTo>
                    <a:lnTo>
                      <a:pt x="30" y="134"/>
                    </a:lnTo>
                    <a:lnTo>
                      <a:pt x="18" y="126"/>
                    </a:lnTo>
                    <a:lnTo>
                      <a:pt x="9" y="112"/>
                    </a:lnTo>
                    <a:lnTo>
                      <a:pt x="2" y="93"/>
                    </a:lnTo>
                    <a:lnTo>
                      <a:pt x="0" y="69"/>
                    </a:lnTo>
                    <a:lnTo>
                      <a:pt x="2" y="48"/>
                    </a:lnTo>
                    <a:lnTo>
                      <a:pt x="7" y="32"/>
                    </a:lnTo>
                    <a:lnTo>
                      <a:pt x="14" y="18"/>
                    </a:lnTo>
                    <a:lnTo>
                      <a:pt x="23"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6" name="Freeform 30"/>
              <p:cNvSpPr>
                <a:spLocks noEditPoints="1"/>
              </p:cNvSpPr>
              <p:nvPr/>
            </p:nvSpPr>
            <p:spPr bwMode="auto">
              <a:xfrm>
                <a:off x="2792413" y="3425825"/>
                <a:ext cx="69850" cy="107950"/>
              </a:xfrm>
              <a:custGeom>
                <a:avLst/>
                <a:gdLst>
                  <a:gd name="T0" fmla="*/ 45 w 90"/>
                  <a:gd name="T1" fmla="*/ 14 h 136"/>
                  <a:gd name="T2" fmla="*/ 36 w 90"/>
                  <a:gd name="T3" fmla="*/ 16 h 136"/>
                  <a:gd name="T4" fmla="*/ 28 w 90"/>
                  <a:gd name="T5" fmla="*/ 23 h 136"/>
                  <a:gd name="T6" fmla="*/ 24 w 90"/>
                  <a:gd name="T7" fmla="*/ 34 h 136"/>
                  <a:gd name="T8" fmla="*/ 19 w 90"/>
                  <a:gd name="T9" fmla="*/ 49 h 136"/>
                  <a:gd name="T10" fmla="*/ 18 w 90"/>
                  <a:gd name="T11" fmla="*/ 69 h 136"/>
                  <a:gd name="T12" fmla="*/ 19 w 90"/>
                  <a:gd name="T13" fmla="*/ 87 h 136"/>
                  <a:gd name="T14" fmla="*/ 22 w 90"/>
                  <a:gd name="T15" fmla="*/ 103 h 136"/>
                  <a:gd name="T16" fmla="*/ 28 w 90"/>
                  <a:gd name="T17" fmla="*/ 114 h 136"/>
                  <a:gd name="T18" fmla="*/ 36 w 90"/>
                  <a:gd name="T19" fmla="*/ 121 h 136"/>
                  <a:gd name="T20" fmla="*/ 45 w 90"/>
                  <a:gd name="T21" fmla="*/ 124 h 136"/>
                  <a:gd name="T22" fmla="*/ 55 w 90"/>
                  <a:gd name="T23" fmla="*/ 120 h 136"/>
                  <a:gd name="T24" fmla="*/ 62 w 90"/>
                  <a:gd name="T25" fmla="*/ 113 h 136"/>
                  <a:gd name="T26" fmla="*/ 68 w 90"/>
                  <a:gd name="T27" fmla="*/ 101 h 136"/>
                  <a:gd name="T28" fmla="*/ 70 w 90"/>
                  <a:gd name="T29" fmla="*/ 86 h 136"/>
                  <a:gd name="T30" fmla="*/ 71 w 90"/>
                  <a:gd name="T31" fmla="*/ 68 h 136"/>
                  <a:gd name="T32" fmla="*/ 71 w 90"/>
                  <a:gd name="T33" fmla="*/ 50 h 136"/>
                  <a:gd name="T34" fmla="*/ 68 w 90"/>
                  <a:gd name="T35" fmla="*/ 35 h 136"/>
                  <a:gd name="T36" fmla="*/ 62 w 90"/>
                  <a:gd name="T37" fmla="*/ 23 h 136"/>
                  <a:gd name="T38" fmla="*/ 55 w 90"/>
                  <a:gd name="T39" fmla="*/ 16 h 136"/>
                  <a:gd name="T40" fmla="*/ 45 w 90"/>
                  <a:gd name="T41" fmla="*/ 14 h 136"/>
                  <a:gd name="T42" fmla="*/ 46 w 90"/>
                  <a:gd name="T43" fmla="*/ 0 h 136"/>
                  <a:gd name="T44" fmla="*/ 61 w 90"/>
                  <a:gd name="T45" fmla="*/ 2 h 136"/>
                  <a:gd name="T46" fmla="*/ 74 w 90"/>
                  <a:gd name="T47" fmla="*/ 12 h 136"/>
                  <a:gd name="T48" fmla="*/ 83 w 90"/>
                  <a:gd name="T49" fmla="*/ 26 h 136"/>
                  <a:gd name="T50" fmla="*/ 88 w 90"/>
                  <a:gd name="T51" fmla="*/ 44 h 136"/>
                  <a:gd name="T52" fmla="*/ 90 w 90"/>
                  <a:gd name="T53" fmla="*/ 66 h 136"/>
                  <a:gd name="T54" fmla="*/ 88 w 90"/>
                  <a:gd name="T55" fmla="*/ 92 h 136"/>
                  <a:gd name="T56" fmla="*/ 82 w 90"/>
                  <a:gd name="T57" fmla="*/ 111 h 136"/>
                  <a:gd name="T58" fmla="*/ 72 w 90"/>
                  <a:gd name="T59" fmla="*/ 125 h 136"/>
                  <a:gd name="T60" fmla="*/ 60 w 90"/>
                  <a:gd name="T61" fmla="*/ 134 h 136"/>
                  <a:gd name="T62" fmla="*/ 43 w 90"/>
                  <a:gd name="T63" fmla="*/ 136 h 136"/>
                  <a:gd name="T64" fmla="*/ 29 w 90"/>
                  <a:gd name="T65" fmla="*/ 134 h 136"/>
                  <a:gd name="T66" fmla="*/ 18 w 90"/>
                  <a:gd name="T67" fmla="*/ 126 h 136"/>
                  <a:gd name="T68" fmla="*/ 8 w 90"/>
                  <a:gd name="T69" fmla="*/ 112 h 136"/>
                  <a:gd name="T70" fmla="*/ 3 w 90"/>
                  <a:gd name="T71" fmla="*/ 93 h 136"/>
                  <a:gd name="T72" fmla="*/ 0 w 90"/>
                  <a:gd name="T73" fmla="*/ 69 h 136"/>
                  <a:gd name="T74" fmla="*/ 1 w 90"/>
                  <a:gd name="T75" fmla="*/ 48 h 136"/>
                  <a:gd name="T76" fmla="*/ 6 w 90"/>
                  <a:gd name="T77" fmla="*/ 32 h 136"/>
                  <a:gd name="T78" fmla="*/ 13 w 90"/>
                  <a:gd name="T79" fmla="*/ 18 h 136"/>
                  <a:gd name="T80" fmla="*/ 22 w 90"/>
                  <a:gd name="T81" fmla="*/ 8 h 136"/>
                  <a:gd name="T82" fmla="*/ 33 w 90"/>
                  <a:gd name="T83" fmla="*/ 2 h 136"/>
                  <a:gd name="T84" fmla="*/ 46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5" y="14"/>
                    </a:moveTo>
                    <a:lnTo>
                      <a:pt x="36" y="16"/>
                    </a:lnTo>
                    <a:lnTo>
                      <a:pt x="28" y="23"/>
                    </a:lnTo>
                    <a:lnTo>
                      <a:pt x="24" y="34"/>
                    </a:lnTo>
                    <a:lnTo>
                      <a:pt x="19" y="49"/>
                    </a:lnTo>
                    <a:lnTo>
                      <a:pt x="18" y="69"/>
                    </a:lnTo>
                    <a:lnTo>
                      <a:pt x="19" y="87"/>
                    </a:lnTo>
                    <a:lnTo>
                      <a:pt x="22" y="103"/>
                    </a:lnTo>
                    <a:lnTo>
                      <a:pt x="28" y="114"/>
                    </a:lnTo>
                    <a:lnTo>
                      <a:pt x="36" y="121"/>
                    </a:lnTo>
                    <a:lnTo>
                      <a:pt x="45" y="124"/>
                    </a:lnTo>
                    <a:lnTo>
                      <a:pt x="55" y="120"/>
                    </a:lnTo>
                    <a:lnTo>
                      <a:pt x="62" y="113"/>
                    </a:lnTo>
                    <a:lnTo>
                      <a:pt x="68" y="101"/>
                    </a:lnTo>
                    <a:lnTo>
                      <a:pt x="70" y="86"/>
                    </a:lnTo>
                    <a:lnTo>
                      <a:pt x="71" y="68"/>
                    </a:lnTo>
                    <a:lnTo>
                      <a:pt x="71" y="50"/>
                    </a:lnTo>
                    <a:lnTo>
                      <a:pt x="68" y="35"/>
                    </a:lnTo>
                    <a:lnTo>
                      <a:pt x="62" y="23"/>
                    </a:lnTo>
                    <a:lnTo>
                      <a:pt x="55" y="16"/>
                    </a:lnTo>
                    <a:lnTo>
                      <a:pt x="45" y="14"/>
                    </a:lnTo>
                    <a:close/>
                    <a:moveTo>
                      <a:pt x="46" y="0"/>
                    </a:moveTo>
                    <a:lnTo>
                      <a:pt x="61" y="2"/>
                    </a:lnTo>
                    <a:lnTo>
                      <a:pt x="74" y="12"/>
                    </a:lnTo>
                    <a:lnTo>
                      <a:pt x="83" y="26"/>
                    </a:lnTo>
                    <a:lnTo>
                      <a:pt x="88" y="44"/>
                    </a:lnTo>
                    <a:lnTo>
                      <a:pt x="90" y="66"/>
                    </a:lnTo>
                    <a:lnTo>
                      <a:pt x="88" y="92"/>
                    </a:lnTo>
                    <a:lnTo>
                      <a:pt x="82" y="111"/>
                    </a:lnTo>
                    <a:lnTo>
                      <a:pt x="72" y="125"/>
                    </a:lnTo>
                    <a:lnTo>
                      <a:pt x="60" y="134"/>
                    </a:lnTo>
                    <a:lnTo>
                      <a:pt x="43" y="136"/>
                    </a:lnTo>
                    <a:lnTo>
                      <a:pt x="29" y="134"/>
                    </a:lnTo>
                    <a:lnTo>
                      <a:pt x="18" y="126"/>
                    </a:lnTo>
                    <a:lnTo>
                      <a:pt x="8" y="112"/>
                    </a:lnTo>
                    <a:lnTo>
                      <a:pt x="3" y="93"/>
                    </a:lnTo>
                    <a:lnTo>
                      <a:pt x="0" y="69"/>
                    </a:lnTo>
                    <a:lnTo>
                      <a:pt x="1" y="48"/>
                    </a:lnTo>
                    <a:lnTo>
                      <a:pt x="6" y="32"/>
                    </a:lnTo>
                    <a:lnTo>
                      <a:pt x="13" y="18"/>
                    </a:lnTo>
                    <a:lnTo>
                      <a:pt x="22"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7" name="Line 31"/>
              <p:cNvSpPr>
                <a:spLocks noChangeShapeType="1"/>
              </p:cNvSpPr>
              <p:nvPr/>
            </p:nvSpPr>
            <p:spPr bwMode="auto">
              <a:xfrm>
                <a:off x="3089275"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58" name="Freeform 32"/>
              <p:cNvSpPr>
                <a:spLocks/>
              </p:cNvSpPr>
              <p:nvPr/>
            </p:nvSpPr>
            <p:spPr bwMode="auto">
              <a:xfrm>
                <a:off x="2962275" y="3427413"/>
                <a:ext cx="63500" cy="106363"/>
              </a:xfrm>
              <a:custGeom>
                <a:avLst/>
                <a:gdLst>
                  <a:gd name="T0" fmla="*/ 17 w 82"/>
                  <a:gd name="T1" fmla="*/ 0 h 134"/>
                  <a:gd name="T2" fmla="*/ 80 w 82"/>
                  <a:gd name="T3" fmla="*/ 0 h 134"/>
                  <a:gd name="T4" fmla="*/ 80 w 82"/>
                  <a:gd name="T5" fmla="*/ 16 h 134"/>
                  <a:gd name="T6" fmla="*/ 30 w 82"/>
                  <a:gd name="T7" fmla="*/ 16 h 134"/>
                  <a:gd name="T8" fmla="*/ 24 w 82"/>
                  <a:gd name="T9" fmla="*/ 49 h 134"/>
                  <a:gd name="T10" fmla="*/ 27 w 82"/>
                  <a:gd name="T11" fmla="*/ 49 h 134"/>
                  <a:gd name="T12" fmla="*/ 31 w 82"/>
                  <a:gd name="T13" fmla="*/ 49 h 134"/>
                  <a:gd name="T14" fmla="*/ 34 w 82"/>
                  <a:gd name="T15" fmla="*/ 48 h 134"/>
                  <a:gd name="T16" fmla="*/ 49 w 82"/>
                  <a:gd name="T17" fmla="*/ 51 h 134"/>
                  <a:gd name="T18" fmla="*/ 63 w 82"/>
                  <a:gd name="T19" fmla="*/ 56 h 134"/>
                  <a:gd name="T20" fmla="*/ 73 w 82"/>
                  <a:gd name="T21" fmla="*/ 63 h 134"/>
                  <a:gd name="T22" fmla="*/ 80 w 82"/>
                  <a:gd name="T23" fmla="*/ 75 h 134"/>
                  <a:gd name="T24" fmla="*/ 82 w 82"/>
                  <a:gd name="T25" fmla="*/ 90 h 134"/>
                  <a:gd name="T26" fmla="*/ 80 w 82"/>
                  <a:gd name="T27" fmla="*/ 104 h 134"/>
                  <a:gd name="T28" fmla="*/ 73 w 82"/>
                  <a:gd name="T29" fmla="*/ 117 h 134"/>
                  <a:gd name="T30" fmla="*/ 62 w 82"/>
                  <a:gd name="T31" fmla="*/ 126 h 134"/>
                  <a:gd name="T32" fmla="*/ 49 w 82"/>
                  <a:gd name="T33" fmla="*/ 133 h 134"/>
                  <a:gd name="T34" fmla="*/ 33 w 82"/>
                  <a:gd name="T35" fmla="*/ 134 h 134"/>
                  <a:gd name="T36" fmla="*/ 19 w 82"/>
                  <a:gd name="T37" fmla="*/ 133 h 134"/>
                  <a:gd name="T38" fmla="*/ 9 w 82"/>
                  <a:gd name="T39" fmla="*/ 131 h 134"/>
                  <a:gd name="T40" fmla="*/ 0 w 82"/>
                  <a:gd name="T41" fmla="*/ 126 h 134"/>
                  <a:gd name="T42" fmla="*/ 4 w 82"/>
                  <a:gd name="T43" fmla="*/ 113 h 134"/>
                  <a:gd name="T44" fmla="*/ 16 w 82"/>
                  <a:gd name="T45" fmla="*/ 118 h 134"/>
                  <a:gd name="T46" fmla="*/ 33 w 82"/>
                  <a:gd name="T47" fmla="*/ 120 h 134"/>
                  <a:gd name="T48" fmla="*/ 45 w 82"/>
                  <a:gd name="T49" fmla="*/ 118 h 134"/>
                  <a:gd name="T50" fmla="*/ 55 w 82"/>
                  <a:gd name="T51" fmla="*/ 112 h 134"/>
                  <a:gd name="T52" fmla="*/ 62 w 82"/>
                  <a:gd name="T53" fmla="*/ 104 h 134"/>
                  <a:gd name="T54" fmla="*/ 65 w 82"/>
                  <a:gd name="T55" fmla="*/ 91 h 134"/>
                  <a:gd name="T56" fmla="*/ 62 w 82"/>
                  <a:gd name="T57" fmla="*/ 82 h 134"/>
                  <a:gd name="T58" fmla="*/ 59 w 82"/>
                  <a:gd name="T59" fmla="*/ 74 h 134"/>
                  <a:gd name="T60" fmla="*/ 51 w 82"/>
                  <a:gd name="T61" fmla="*/ 68 h 134"/>
                  <a:gd name="T62" fmla="*/ 40 w 82"/>
                  <a:gd name="T63" fmla="*/ 64 h 134"/>
                  <a:gd name="T64" fmla="*/ 26 w 82"/>
                  <a:gd name="T65" fmla="*/ 62 h 134"/>
                  <a:gd name="T66" fmla="*/ 19 w 82"/>
                  <a:gd name="T67" fmla="*/ 63 h 134"/>
                  <a:gd name="T68" fmla="*/ 13 w 82"/>
                  <a:gd name="T69" fmla="*/ 63 h 134"/>
                  <a:gd name="T70" fmla="*/ 7 w 82"/>
                  <a:gd name="T71" fmla="*/ 63 h 134"/>
                  <a:gd name="T72" fmla="*/ 17 w 82"/>
                  <a:gd name="T7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 h="134">
                    <a:moveTo>
                      <a:pt x="17" y="0"/>
                    </a:moveTo>
                    <a:lnTo>
                      <a:pt x="80" y="0"/>
                    </a:lnTo>
                    <a:lnTo>
                      <a:pt x="80" y="16"/>
                    </a:lnTo>
                    <a:lnTo>
                      <a:pt x="30" y="16"/>
                    </a:lnTo>
                    <a:lnTo>
                      <a:pt x="24" y="49"/>
                    </a:lnTo>
                    <a:lnTo>
                      <a:pt x="27" y="49"/>
                    </a:lnTo>
                    <a:lnTo>
                      <a:pt x="31" y="49"/>
                    </a:lnTo>
                    <a:lnTo>
                      <a:pt x="34" y="48"/>
                    </a:lnTo>
                    <a:lnTo>
                      <a:pt x="49" y="51"/>
                    </a:lnTo>
                    <a:lnTo>
                      <a:pt x="63" y="56"/>
                    </a:lnTo>
                    <a:lnTo>
                      <a:pt x="73" y="63"/>
                    </a:lnTo>
                    <a:lnTo>
                      <a:pt x="80" y="75"/>
                    </a:lnTo>
                    <a:lnTo>
                      <a:pt x="82" y="90"/>
                    </a:lnTo>
                    <a:lnTo>
                      <a:pt x="80" y="104"/>
                    </a:lnTo>
                    <a:lnTo>
                      <a:pt x="73" y="117"/>
                    </a:lnTo>
                    <a:lnTo>
                      <a:pt x="62" y="126"/>
                    </a:lnTo>
                    <a:lnTo>
                      <a:pt x="49" y="133"/>
                    </a:lnTo>
                    <a:lnTo>
                      <a:pt x="33" y="134"/>
                    </a:lnTo>
                    <a:lnTo>
                      <a:pt x="19" y="133"/>
                    </a:lnTo>
                    <a:lnTo>
                      <a:pt x="9" y="131"/>
                    </a:lnTo>
                    <a:lnTo>
                      <a:pt x="0" y="126"/>
                    </a:lnTo>
                    <a:lnTo>
                      <a:pt x="4" y="113"/>
                    </a:lnTo>
                    <a:lnTo>
                      <a:pt x="16" y="118"/>
                    </a:lnTo>
                    <a:lnTo>
                      <a:pt x="33" y="120"/>
                    </a:lnTo>
                    <a:lnTo>
                      <a:pt x="45" y="118"/>
                    </a:lnTo>
                    <a:lnTo>
                      <a:pt x="55" y="112"/>
                    </a:lnTo>
                    <a:lnTo>
                      <a:pt x="62" y="104"/>
                    </a:lnTo>
                    <a:lnTo>
                      <a:pt x="65" y="91"/>
                    </a:lnTo>
                    <a:lnTo>
                      <a:pt x="62" y="82"/>
                    </a:lnTo>
                    <a:lnTo>
                      <a:pt x="59" y="74"/>
                    </a:lnTo>
                    <a:lnTo>
                      <a:pt x="51" y="68"/>
                    </a:lnTo>
                    <a:lnTo>
                      <a:pt x="40" y="64"/>
                    </a:lnTo>
                    <a:lnTo>
                      <a:pt x="26" y="62"/>
                    </a:lnTo>
                    <a:lnTo>
                      <a:pt x="19" y="63"/>
                    </a:lnTo>
                    <a:lnTo>
                      <a:pt x="13" y="63"/>
                    </a:lnTo>
                    <a:lnTo>
                      <a:pt x="7" y="63"/>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9" name="Freeform 33"/>
              <p:cNvSpPr>
                <a:spLocks noEditPoints="1"/>
              </p:cNvSpPr>
              <p:nvPr/>
            </p:nvSpPr>
            <p:spPr bwMode="auto">
              <a:xfrm>
                <a:off x="3051175" y="3425825"/>
                <a:ext cx="69850" cy="107950"/>
              </a:xfrm>
              <a:custGeom>
                <a:avLst/>
                <a:gdLst>
                  <a:gd name="T0" fmla="*/ 44 w 90"/>
                  <a:gd name="T1" fmla="*/ 14 h 136"/>
                  <a:gd name="T2" fmla="*/ 36 w 90"/>
                  <a:gd name="T3" fmla="*/ 16 h 136"/>
                  <a:gd name="T4" fmla="*/ 28 w 90"/>
                  <a:gd name="T5" fmla="*/ 23 h 136"/>
                  <a:gd name="T6" fmla="*/ 24 w 90"/>
                  <a:gd name="T7" fmla="*/ 34 h 136"/>
                  <a:gd name="T8" fmla="*/ 19 w 90"/>
                  <a:gd name="T9" fmla="*/ 49 h 136"/>
                  <a:gd name="T10" fmla="*/ 18 w 90"/>
                  <a:gd name="T11" fmla="*/ 69 h 136"/>
                  <a:gd name="T12" fmla="*/ 19 w 90"/>
                  <a:gd name="T13" fmla="*/ 87 h 136"/>
                  <a:gd name="T14" fmla="*/ 22 w 90"/>
                  <a:gd name="T15" fmla="*/ 103 h 136"/>
                  <a:gd name="T16" fmla="*/ 28 w 90"/>
                  <a:gd name="T17" fmla="*/ 114 h 136"/>
                  <a:gd name="T18" fmla="*/ 36 w 90"/>
                  <a:gd name="T19" fmla="*/ 121 h 136"/>
                  <a:gd name="T20" fmla="*/ 44 w 90"/>
                  <a:gd name="T21" fmla="*/ 124 h 136"/>
                  <a:gd name="T22" fmla="*/ 55 w 90"/>
                  <a:gd name="T23" fmla="*/ 120 h 136"/>
                  <a:gd name="T24" fmla="*/ 62 w 90"/>
                  <a:gd name="T25" fmla="*/ 113 h 136"/>
                  <a:gd name="T26" fmla="*/ 68 w 90"/>
                  <a:gd name="T27" fmla="*/ 101 h 136"/>
                  <a:gd name="T28" fmla="*/ 71 w 90"/>
                  <a:gd name="T29" fmla="*/ 86 h 136"/>
                  <a:gd name="T30" fmla="*/ 71 w 90"/>
                  <a:gd name="T31" fmla="*/ 68 h 136"/>
                  <a:gd name="T32" fmla="*/ 71 w 90"/>
                  <a:gd name="T33" fmla="*/ 50 h 136"/>
                  <a:gd name="T34" fmla="*/ 68 w 90"/>
                  <a:gd name="T35" fmla="*/ 35 h 136"/>
                  <a:gd name="T36" fmla="*/ 62 w 90"/>
                  <a:gd name="T37" fmla="*/ 23 h 136"/>
                  <a:gd name="T38" fmla="*/ 55 w 90"/>
                  <a:gd name="T39" fmla="*/ 16 h 136"/>
                  <a:gd name="T40" fmla="*/ 44 w 90"/>
                  <a:gd name="T41" fmla="*/ 14 h 136"/>
                  <a:gd name="T42" fmla="*/ 46 w 90"/>
                  <a:gd name="T43" fmla="*/ 0 h 136"/>
                  <a:gd name="T44" fmla="*/ 61 w 90"/>
                  <a:gd name="T45" fmla="*/ 2 h 136"/>
                  <a:gd name="T46" fmla="*/ 74 w 90"/>
                  <a:gd name="T47" fmla="*/ 12 h 136"/>
                  <a:gd name="T48" fmla="*/ 83 w 90"/>
                  <a:gd name="T49" fmla="*/ 26 h 136"/>
                  <a:gd name="T50" fmla="*/ 88 w 90"/>
                  <a:gd name="T51" fmla="*/ 44 h 136"/>
                  <a:gd name="T52" fmla="*/ 90 w 90"/>
                  <a:gd name="T53" fmla="*/ 66 h 136"/>
                  <a:gd name="T54" fmla="*/ 88 w 90"/>
                  <a:gd name="T55" fmla="*/ 92 h 136"/>
                  <a:gd name="T56" fmla="*/ 82 w 90"/>
                  <a:gd name="T57" fmla="*/ 111 h 136"/>
                  <a:gd name="T58" fmla="*/ 72 w 90"/>
                  <a:gd name="T59" fmla="*/ 125 h 136"/>
                  <a:gd name="T60" fmla="*/ 60 w 90"/>
                  <a:gd name="T61" fmla="*/ 134 h 136"/>
                  <a:gd name="T62" fmla="*/ 43 w 90"/>
                  <a:gd name="T63" fmla="*/ 136 h 136"/>
                  <a:gd name="T64" fmla="*/ 29 w 90"/>
                  <a:gd name="T65" fmla="*/ 134 h 136"/>
                  <a:gd name="T66" fmla="*/ 18 w 90"/>
                  <a:gd name="T67" fmla="*/ 126 h 136"/>
                  <a:gd name="T68" fmla="*/ 8 w 90"/>
                  <a:gd name="T69" fmla="*/ 112 h 136"/>
                  <a:gd name="T70" fmla="*/ 3 w 90"/>
                  <a:gd name="T71" fmla="*/ 93 h 136"/>
                  <a:gd name="T72" fmla="*/ 0 w 90"/>
                  <a:gd name="T73" fmla="*/ 69 h 136"/>
                  <a:gd name="T74" fmla="*/ 1 w 90"/>
                  <a:gd name="T75" fmla="*/ 48 h 136"/>
                  <a:gd name="T76" fmla="*/ 6 w 90"/>
                  <a:gd name="T77" fmla="*/ 32 h 136"/>
                  <a:gd name="T78" fmla="*/ 13 w 90"/>
                  <a:gd name="T79" fmla="*/ 18 h 136"/>
                  <a:gd name="T80" fmla="*/ 22 w 90"/>
                  <a:gd name="T81" fmla="*/ 8 h 136"/>
                  <a:gd name="T82" fmla="*/ 33 w 90"/>
                  <a:gd name="T83" fmla="*/ 2 h 136"/>
                  <a:gd name="T84" fmla="*/ 46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4" y="14"/>
                    </a:moveTo>
                    <a:lnTo>
                      <a:pt x="36" y="16"/>
                    </a:lnTo>
                    <a:lnTo>
                      <a:pt x="28" y="23"/>
                    </a:lnTo>
                    <a:lnTo>
                      <a:pt x="24" y="34"/>
                    </a:lnTo>
                    <a:lnTo>
                      <a:pt x="19" y="49"/>
                    </a:lnTo>
                    <a:lnTo>
                      <a:pt x="18" y="69"/>
                    </a:lnTo>
                    <a:lnTo>
                      <a:pt x="19" y="87"/>
                    </a:lnTo>
                    <a:lnTo>
                      <a:pt x="22" y="103"/>
                    </a:lnTo>
                    <a:lnTo>
                      <a:pt x="28" y="114"/>
                    </a:lnTo>
                    <a:lnTo>
                      <a:pt x="36" y="121"/>
                    </a:lnTo>
                    <a:lnTo>
                      <a:pt x="44" y="124"/>
                    </a:lnTo>
                    <a:lnTo>
                      <a:pt x="55" y="120"/>
                    </a:lnTo>
                    <a:lnTo>
                      <a:pt x="62" y="113"/>
                    </a:lnTo>
                    <a:lnTo>
                      <a:pt x="68" y="101"/>
                    </a:lnTo>
                    <a:lnTo>
                      <a:pt x="71" y="86"/>
                    </a:lnTo>
                    <a:lnTo>
                      <a:pt x="71" y="68"/>
                    </a:lnTo>
                    <a:lnTo>
                      <a:pt x="71" y="50"/>
                    </a:lnTo>
                    <a:lnTo>
                      <a:pt x="68" y="35"/>
                    </a:lnTo>
                    <a:lnTo>
                      <a:pt x="62" y="23"/>
                    </a:lnTo>
                    <a:lnTo>
                      <a:pt x="55" y="16"/>
                    </a:lnTo>
                    <a:lnTo>
                      <a:pt x="44" y="14"/>
                    </a:lnTo>
                    <a:close/>
                    <a:moveTo>
                      <a:pt x="46" y="0"/>
                    </a:moveTo>
                    <a:lnTo>
                      <a:pt x="61" y="2"/>
                    </a:lnTo>
                    <a:lnTo>
                      <a:pt x="74" y="12"/>
                    </a:lnTo>
                    <a:lnTo>
                      <a:pt x="83" y="26"/>
                    </a:lnTo>
                    <a:lnTo>
                      <a:pt x="88" y="44"/>
                    </a:lnTo>
                    <a:lnTo>
                      <a:pt x="90" y="66"/>
                    </a:lnTo>
                    <a:lnTo>
                      <a:pt x="88" y="92"/>
                    </a:lnTo>
                    <a:lnTo>
                      <a:pt x="82" y="111"/>
                    </a:lnTo>
                    <a:lnTo>
                      <a:pt x="72" y="125"/>
                    </a:lnTo>
                    <a:lnTo>
                      <a:pt x="60" y="134"/>
                    </a:lnTo>
                    <a:lnTo>
                      <a:pt x="43" y="136"/>
                    </a:lnTo>
                    <a:lnTo>
                      <a:pt x="29" y="134"/>
                    </a:lnTo>
                    <a:lnTo>
                      <a:pt x="18" y="126"/>
                    </a:lnTo>
                    <a:lnTo>
                      <a:pt x="8" y="112"/>
                    </a:lnTo>
                    <a:lnTo>
                      <a:pt x="3" y="93"/>
                    </a:lnTo>
                    <a:lnTo>
                      <a:pt x="0" y="69"/>
                    </a:lnTo>
                    <a:lnTo>
                      <a:pt x="1" y="48"/>
                    </a:lnTo>
                    <a:lnTo>
                      <a:pt x="6" y="32"/>
                    </a:lnTo>
                    <a:lnTo>
                      <a:pt x="13" y="18"/>
                    </a:lnTo>
                    <a:lnTo>
                      <a:pt x="22"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0" name="Freeform 34"/>
              <p:cNvSpPr>
                <a:spLocks noEditPoints="1"/>
              </p:cNvSpPr>
              <p:nvPr/>
            </p:nvSpPr>
            <p:spPr bwMode="auto">
              <a:xfrm>
                <a:off x="3140075" y="3425825"/>
                <a:ext cx="71438" cy="107950"/>
              </a:xfrm>
              <a:custGeom>
                <a:avLst/>
                <a:gdLst>
                  <a:gd name="T0" fmla="*/ 46 w 90"/>
                  <a:gd name="T1" fmla="*/ 14 h 136"/>
                  <a:gd name="T2" fmla="*/ 36 w 90"/>
                  <a:gd name="T3" fmla="*/ 16 h 136"/>
                  <a:gd name="T4" fmla="*/ 29 w 90"/>
                  <a:gd name="T5" fmla="*/ 23 h 136"/>
                  <a:gd name="T6" fmla="*/ 23 w 90"/>
                  <a:gd name="T7" fmla="*/ 34 h 136"/>
                  <a:gd name="T8" fmla="*/ 20 w 90"/>
                  <a:gd name="T9" fmla="*/ 49 h 136"/>
                  <a:gd name="T10" fmla="*/ 18 w 90"/>
                  <a:gd name="T11" fmla="*/ 69 h 136"/>
                  <a:gd name="T12" fmla="*/ 20 w 90"/>
                  <a:gd name="T13" fmla="*/ 87 h 136"/>
                  <a:gd name="T14" fmla="*/ 23 w 90"/>
                  <a:gd name="T15" fmla="*/ 103 h 136"/>
                  <a:gd name="T16" fmla="*/ 28 w 90"/>
                  <a:gd name="T17" fmla="*/ 114 h 136"/>
                  <a:gd name="T18" fmla="*/ 36 w 90"/>
                  <a:gd name="T19" fmla="*/ 121 h 136"/>
                  <a:gd name="T20" fmla="*/ 46 w 90"/>
                  <a:gd name="T21" fmla="*/ 124 h 136"/>
                  <a:gd name="T22" fmla="*/ 55 w 90"/>
                  <a:gd name="T23" fmla="*/ 120 h 136"/>
                  <a:gd name="T24" fmla="*/ 62 w 90"/>
                  <a:gd name="T25" fmla="*/ 113 h 136"/>
                  <a:gd name="T26" fmla="*/ 68 w 90"/>
                  <a:gd name="T27" fmla="*/ 101 h 136"/>
                  <a:gd name="T28" fmla="*/ 71 w 90"/>
                  <a:gd name="T29" fmla="*/ 86 h 136"/>
                  <a:gd name="T30" fmla="*/ 72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7 w 90"/>
                  <a:gd name="T55" fmla="*/ 92 h 136"/>
                  <a:gd name="T56" fmla="*/ 82 w 90"/>
                  <a:gd name="T57" fmla="*/ 111 h 136"/>
                  <a:gd name="T58" fmla="*/ 72 w 90"/>
                  <a:gd name="T59" fmla="*/ 125 h 136"/>
                  <a:gd name="T60" fmla="*/ 60 w 90"/>
                  <a:gd name="T61" fmla="*/ 134 h 136"/>
                  <a:gd name="T62" fmla="*/ 44 w 90"/>
                  <a:gd name="T63" fmla="*/ 136 h 136"/>
                  <a:gd name="T64" fmla="*/ 29 w 90"/>
                  <a:gd name="T65" fmla="*/ 134 h 136"/>
                  <a:gd name="T66" fmla="*/ 18 w 90"/>
                  <a:gd name="T67" fmla="*/ 126 h 136"/>
                  <a:gd name="T68" fmla="*/ 8 w 90"/>
                  <a:gd name="T69" fmla="*/ 112 h 136"/>
                  <a:gd name="T70" fmla="*/ 3 w 90"/>
                  <a:gd name="T71" fmla="*/ 93 h 136"/>
                  <a:gd name="T72" fmla="*/ 0 w 90"/>
                  <a:gd name="T73" fmla="*/ 69 h 136"/>
                  <a:gd name="T74" fmla="*/ 1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3" y="34"/>
                    </a:lnTo>
                    <a:lnTo>
                      <a:pt x="20" y="49"/>
                    </a:lnTo>
                    <a:lnTo>
                      <a:pt x="18" y="69"/>
                    </a:lnTo>
                    <a:lnTo>
                      <a:pt x="20" y="87"/>
                    </a:lnTo>
                    <a:lnTo>
                      <a:pt x="23" y="103"/>
                    </a:lnTo>
                    <a:lnTo>
                      <a:pt x="28" y="114"/>
                    </a:lnTo>
                    <a:lnTo>
                      <a:pt x="36" y="121"/>
                    </a:lnTo>
                    <a:lnTo>
                      <a:pt x="46" y="124"/>
                    </a:lnTo>
                    <a:lnTo>
                      <a:pt x="55" y="120"/>
                    </a:lnTo>
                    <a:lnTo>
                      <a:pt x="62" y="113"/>
                    </a:lnTo>
                    <a:lnTo>
                      <a:pt x="68" y="101"/>
                    </a:lnTo>
                    <a:lnTo>
                      <a:pt x="71" y="86"/>
                    </a:lnTo>
                    <a:lnTo>
                      <a:pt x="72"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7" y="92"/>
                    </a:lnTo>
                    <a:lnTo>
                      <a:pt x="82" y="111"/>
                    </a:lnTo>
                    <a:lnTo>
                      <a:pt x="72" y="125"/>
                    </a:lnTo>
                    <a:lnTo>
                      <a:pt x="60" y="134"/>
                    </a:lnTo>
                    <a:lnTo>
                      <a:pt x="44" y="136"/>
                    </a:lnTo>
                    <a:lnTo>
                      <a:pt x="29" y="134"/>
                    </a:lnTo>
                    <a:lnTo>
                      <a:pt x="18" y="126"/>
                    </a:lnTo>
                    <a:lnTo>
                      <a:pt x="8" y="112"/>
                    </a:lnTo>
                    <a:lnTo>
                      <a:pt x="3" y="93"/>
                    </a:lnTo>
                    <a:lnTo>
                      <a:pt x="0" y="69"/>
                    </a:lnTo>
                    <a:lnTo>
                      <a:pt x="1"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1" name="Line 35"/>
              <p:cNvSpPr>
                <a:spLocks noChangeShapeType="1"/>
              </p:cNvSpPr>
              <p:nvPr/>
            </p:nvSpPr>
            <p:spPr bwMode="auto">
              <a:xfrm>
                <a:off x="3438525" y="3267075"/>
                <a:ext cx="0" cy="71438"/>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62" name="Freeform 36"/>
              <p:cNvSpPr>
                <a:spLocks noEditPoints="1"/>
              </p:cNvSpPr>
              <p:nvPr/>
            </p:nvSpPr>
            <p:spPr bwMode="auto">
              <a:xfrm>
                <a:off x="3308350" y="3425825"/>
                <a:ext cx="71438" cy="107950"/>
              </a:xfrm>
              <a:custGeom>
                <a:avLst/>
                <a:gdLst>
                  <a:gd name="T0" fmla="*/ 45 w 91"/>
                  <a:gd name="T1" fmla="*/ 61 h 136"/>
                  <a:gd name="T2" fmla="*/ 35 w 91"/>
                  <a:gd name="T3" fmla="*/ 63 h 136"/>
                  <a:gd name="T4" fmla="*/ 27 w 91"/>
                  <a:gd name="T5" fmla="*/ 69 h 136"/>
                  <a:gd name="T6" fmla="*/ 20 w 91"/>
                  <a:gd name="T7" fmla="*/ 77 h 136"/>
                  <a:gd name="T8" fmla="*/ 19 w 91"/>
                  <a:gd name="T9" fmla="*/ 79 h 136"/>
                  <a:gd name="T10" fmla="*/ 19 w 91"/>
                  <a:gd name="T11" fmla="*/ 82 h 136"/>
                  <a:gd name="T12" fmla="*/ 19 w 91"/>
                  <a:gd name="T13" fmla="*/ 85 h 136"/>
                  <a:gd name="T14" fmla="*/ 20 w 91"/>
                  <a:gd name="T15" fmla="*/ 97 h 136"/>
                  <a:gd name="T16" fmla="*/ 23 w 91"/>
                  <a:gd name="T17" fmla="*/ 107 h 136"/>
                  <a:gd name="T18" fmla="*/ 29 w 91"/>
                  <a:gd name="T19" fmla="*/ 115 h 136"/>
                  <a:gd name="T20" fmla="*/ 37 w 91"/>
                  <a:gd name="T21" fmla="*/ 121 h 136"/>
                  <a:gd name="T22" fmla="*/ 48 w 91"/>
                  <a:gd name="T23" fmla="*/ 124 h 136"/>
                  <a:gd name="T24" fmla="*/ 58 w 91"/>
                  <a:gd name="T25" fmla="*/ 121 h 136"/>
                  <a:gd name="T26" fmla="*/ 66 w 91"/>
                  <a:gd name="T27" fmla="*/ 114 h 136"/>
                  <a:gd name="T28" fmla="*/ 71 w 91"/>
                  <a:gd name="T29" fmla="*/ 104 h 136"/>
                  <a:gd name="T30" fmla="*/ 73 w 91"/>
                  <a:gd name="T31" fmla="*/ 91 h 136"/>
                  <a:gd name="T32" fmla="*/ 71 w 91"/>
                  <a:gd name="T33" fmla="*/ 78 h 136"/>
                  <a:gd name="T34" fmla="*/ 65 w 91"/>
                  <a:gd name="T35" fmla="*/ 69 h 136"/>
                  <a:gd name="T36" fmla="*/ 57 w 91"/>
                  <a:gd name="T37" fmla="*/ 63 h 136"/>
                  <a:gd name="T38" fmla="*/ 45 w 91"/>
                  <a:gd name="T39" fmla="*/ 61 h 136"/>
                  <a:gd name="T40" fmla="*/ 78 w 91"/>
                  <a:gd name="T41" fmla="*/ 0 h 136"/>
                  <a:gd name="T42" fmla="*/ 78 w 91"/>
                  <a:gd name="T43" fmla="*/ 15 h 136"/>
                  <a:gd name="T44" fmla="*/ 75 w 91"/>
                  <a:gd name="T45" fmla="*/ 15 h 136"/>
                  <a:gd name="T46" fmla="*/ 70 w 91"/>
                  <a:gd name="T47" fmla="*/ 15 h 136"/>
                  <a:gd name="T48" fmla="*/ 65 w 91"/>
                  <a:gd name="T49" fmla="*/ 16 h 136"/>
                  <a:gd name="T50" fmla="*/ 49 w 91"/>
                  <a:gd name="T51" fmla="*/ 20 h 136"/>
                  <a:gd name="T52" fmla="*/ 37 w 91"/>
                  <a:gd name="T53" fmla="*/ 28 h 136"/>
                  <a:gd name="T54" fmla="*/ 28 w 91"/>
                  <a:gd name="T55" fmla="*/ 39 h 136"/>
                  <a:gd name="T56" fmla="*/ 22 w 91"/>
                  <a:gd name="T57" fmla="*/ 50 h 136"/>
                  <a:gd name="T58" fmla="*/ 19 w 91"/>
                  <a:gd name="T59" fmla="*/ 63 h 136"/>
                  <a:gd name="T60" fmla="*/ 20 w 91"/>
                  <a:gd name="T61" fmla="*/ 63 h 136"/>
                  <a:gd name="T62" fmla="*/ 27 w 91"/>
                  <a:gd name="T63" fmla="*/ 55 h 136"/>
                  <a:gd name="T64" fmla="*/ 38 w 91"/>
                  <a:gd name="T65" fmla="*/ 49 h 136"/>
                  <a:gd name="T66" fmla="*/ 51 w 91"/>
                  <a:gd name="T67" fmla="*/ 47 h 136"/>
                  <a:gd name="T68" fmla="*/ 64 w 91"/>
                  <a:gd name="T69" fmla="*/ 49 h 136"/>
                  <a:gd name="T70" fmla="*/ 76 w 91"/>
                  <a:gd name="T71" fmla="*/ 55 h 136"/>
                  <a:gd name="T72" fmla="*/ 84 w 91"/>
                  <a:gd name="T73" fmla="*/ 64 h 136"/>
                  <a:gd name="T74" fmla="*/ 90 w 91"/>
                  <a:gd name="T75" fmla="*/ 76 h 136"/>
                  <a:gd name="T76" fmla="*/ 91 w 91"/>
                  <a:gd name="T77" fmla="*/ 90 h 136"/>
                  <a:gd name="T78" fmla="*/ 90 w 91"/>
                  <a:gd name="T79" fmla="*/ 104 h 136"/>
                  <a:gd name="T80" fmla="*/ 84 w 91"/>
                  <a:gd name="T81" fmla="*/ 117 h 136"/>
                  <a:gd name="T82" fmla="*/ 75 w 91"/>
                  <a:gd name="T83" fmla="*/ 127 h 136"/>
                  <a:gd name="T84" fmla="*/ 63 w 91"/>
                  <a:gd name="T85" fmla="*/ 134 h 136"/>
                  <a:gd name="T86" fmla="*/ 47 w 91"/>
                  <a:gd name="T87" fmla="*/ 136 h 136"/>
                  <a:gd name="T88" fmla="*/ 32 w 91"/>
                  <a:gd name="T89" fmla="*/ 134 h 136"/>
                  <a:gd name="T90" fmla="*/ 19 w 91"/>
                  <a:gd name="T91" fmla="*/ 127 h 136"/>
                  <a:gd name="T92" fmla="*/ 9 w 91"/>
                  <a:gd name="T93" fmla="*/ 115 h 136"/>
                  <a:gd name="T94" fmla="*/ 2 w 91"/>
                  <a:gd name="T95" fmla="*/ 99 h 136"/>
                  <a:gd name="T96" fmla="*/ 0 w 91"/>
                  <a:gd name="T97" fmla="*/ 80 h 136"/>
                  <a:gd name="T98" fmla="*/ 2 w 91"/>
                  <a:gd name="T99" fmla="*/ 62 h 136"/>
                  <a:gd name="T100" fmla="*/ 7 w 91"/>
                  <a:gd name="T101" fmla="*/ 46 h 136"/>
                  <a:gd name="T102" fmla="*/ 14 w 91"/>
                  <a:gd name="T103" fmla="*/ 32 h 136"/>
                  <a:gd name="T104" fmla="*/ 23 w 91"/>
                  <a:gd name="T105" fmla="*/ 21 h 136"/>
                  <a:gd name="T106" fmla="*/ 35 w 91"/>
                  <a:gd name="T107" fmla="*/ 12 h 136"/>
                  <a:gd name="T108" fmla="*/ 49 w 91"/>
                  <a:gd name="T109" fmla="*/ 5 h 136"/>
                  <a:gd name="T110" fmla="*/ 65 w 91"/>
                  <a:gd name="T111" fmla="*/ 1 h 136"/>
                  <a:gd name="T112" fmla="*/ 72 w 91"/>
                  <a:gd name="T113" fmla="*/ 0 h 136"/>
                  <a:gd name="T114" fmla="*/ 78 w 91"/>
                  <a:gd name="T11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1" h="136">
                    <a:moveTo>
                      <a:pt x="45" y="61"/>
                    </a:moveTo>
                    <a:lnTo>
                      <a:pt x="35" y="63"/>
                    </a:lnTo>
                    <a:lnTo>
                      <a:pt x="27" y="69"/>
                    </a:lnTo>
                    <a:lnTo>
                      <a:pt x="20" y="77"/>
                    </a:lnTo>
                    <a:lnTo>
                      <a:pt x="19" y="79"/>
                    </a:lnTo>
                    <a:lnTo>
                      <a:pt x="19" y="82"/>
                    </a:lnTo>
                    <a:lnTo>
                      <a:pt x="19" y="85"/>
                    </a:lnTo>
                    <a:lnTo>
                      <a:pt x="20" y="97"/>
                    </a:lnTo>
                    <a:lnTo>
                      <a:pt x="23" y="107"/>
                    </a:lnTo>
                    <a:lnTo>
                      <a:pt x="29" y="115"/>
                    </a:lnTo>
                    <a:lnTo>
                      <a:pt x="37" y="121"/>
                    </a:lnTo>
                    <a:lnTo>
                      <a:pt x="48" y="124"/>
                    </a:lnTo>
                    <a:lnTo>
                      <a:pt x="58" y="121"/>
                    </a:lnTo>
                    <a:lnTo>
                      <a:pt x="66" y="114"/>
                    </a:lnTo>
                    <a:lnTo>
                      <a:pt x="71" y="104"/>
                    </a:lnTo>
                    <a:lnTo>
                      <a:pt x="73" y="91"/>
                    </a:lnTo>
                    <a:lnTo>
                      <a:pt x="71" y="78"/>
                    </a:lnTo>
                    <a:lnTo>
                      <a:pt x="65" y="69"/>
                    </a:lnTo>
                    <a:lnTo>
                      <a:pt x="57" y="63"/>
                    </a:lnTo>
                    <a:lnTo>
                      <a:pt x="45" y="61"/>
                    </a:lnTo>
                    <a:close/>
                    <a:moveTo>
                      <a:pt x="78" y="0"/>
                    </a:moveTo>
                    <a:lnTo>
                      <a:pt x="78" y="15"/>
                    </a:lnTo>
                    <a:lnTo>
                      <a:pt x="75" y="15"/>
                    </a:lnTo>
                    <a:lnTo>
                      <a:pt x="70" y="15"/>
                    </a:lnTo>
                    <a:lnTo>
                      <a:pt x="65" y="16"/>
                    </a:lnTo>
                    <a:lnTo>
                      <a:pt x="49" y="20"/>
                    </a:lnTo>
                    <a:lnTo>
                      <a:pt x="37" y="28"/>
                    </a:lnTo>
                    <a:lnTo>
                      <a:pt x="28" y="39"/>
                    </a:lnTo>
                    <a:lnTo>
                      <a:pt x="22" y="50"/>
                    </a:lnTo>
                    <a:lnTo>
                      <a:pt x="19" y="63"/>
                    </a:lnTo>
                    <a:lnTo>
                      <a:pt x="20" y="63"/>
                    </a:lnTo>
                    <a:lnTo>
                      <a:pt x="27" y="55"/>
                    </a:lnTo>
                    <a:lnTo>
                      <a:pt x="38" y="49"/>
                    </a:lnTo>
                    <a:lnTo>
                      <a:pt x="51" y="47"/>
                    </a:lnTo>
                    <a:lnTo>
                      <a:pt x="64" y="49"/>
                    </a:lnTo>
                    <a:lnTo>
                      <a:pt x="76" y="55"/>
                    </a:lnTo>
                    <a:lnTo>
                      <a:pt x="84" y="64"/>
                    </a:lnTo>
                    <a:lnTo>
                      <a:pt x="90" y="76"/>
                    </a:lnTo>
                    <a:lnTo>
                      <a:pt x="91" y="90"/>
                    </a:lnTo>
                    <a:lnTo>
                      <a:pt x="90" y="104"/>
                    </a:lnTo>
                    <a:lnTo>
                      <a:pt x="84" y="117"/>
                    </a:lnTo>
                    <a:lnTo>
                      <a:pt x="75" y="127"/>
                    </a:lnTo>
                    <a:lnTo>
                      <a:pt x="63" y="134"/>
                    </a:lnTo>
                    <a:lnTo>
                      <a:pt x="47" y="136"/>
                    </a:lnTo>
                    <a:lnTo>
                      <a:pt x="32" y="134"/>
                    </a:lnTo>
                    <a:lnTo>
                      <a:pt x="19" y="127"/>
                    </a:lnTo>
                    <a:lnTo>
                      <a:pt x="9" y="115"/>
                    </a:lnTo>
                    <a:lnTo>
                      <a:pt x="2" y="99"/>
                    </a:lnTo>
                    <a:lnTo>
                      <a:pt x="0" y="80"/>
                    </a:lnTo>
                    <a:lnTo>
                      <a:pt x="2" y="62"/>
                    </a:lnTo>
                    <a:lnTo>
                      <a:pt x="7" y="46"/>
                    </a:lnTo>
                    <a:lnTo>
                      <a:pt x="14" y="32"/>
                    </a:lnTo>
                    <a:lnTo>
                      <a:pt x="23" y="21"/>
                    </a:lnTo>
                    <a:lnTo>
                      <a:pt x="35" y="12"/>
                    </a:lnTo>
                    <a:lnTo>
                      <a:pt x="49" y="5"/>
                    </a:lnTo>
                    <a:lnTo>
                      <a:pt x="65" y="1"/>
                    </a:lnTo>
                    <a:lnTo>
                      <a:pt x="72" y="0"/>
                    </a:lnTo>
                    <a:lnTo>
                      <a:pt x="7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3" name="Freeform 37"/>
              <p:cNvSpPr>
                <a:spLocks noEditPoints="1"/>
              </p:cNvSpPr>
              <p:nvPr/>
            </p:nvSpPr>
            <p:spPr bwMode="auto">
              <a:xfrm>
                <a:off x="3398838" y="3425825"/>
                <a:ext cx="71438" cy="107950"/>
              </a:xfrm>
              <a:custGeom>
                <a:avLst/>
                <a:gdLst>
                  <a:gd name="T0" fmla="*/ 46 w 90"/>
                  <a:gd name="T1" fmla="*/ 14 h 136"/>
                  <a:gd name="T2" fmla="*/ 36 w 90"/>
                  <a:gd name="T3" fmla="*/ 16 h 136"/>
                  <a:gd name="T4" fmla="*/ 29 w 90"/>
                  <a:gd name="T5" fmla="*/ 23 h 136"/>
                  <a:gd name="T6" fmla="*/ 23 w 90"/>
                  <a:gd name="T7" fmla="*/ 34 h 136"/>
                  <a:gd name="T8" fmla="*/ 20 w 90"/>
                  <a:gd name="T9" fmla="*/ 49 h 136"/>
                  <a:gd name="T10" fmla="*/ 19 w 90"/>
                  <a:gd name="T11" fmla="*/ 69 h 136"/>
                  <a:gd name="T12" fmla="*/ 20 w 90"/>
                  <a:gd name="T13" fmla="*/ 87 h 136"/>
                  <a:gd name="T14" fmla="*/ 23 w 90"/>
                  <a:gd name="T15" fmla="*/ 103 h 136"/>
                  <a:gd name="T16" fmla="*/ 28 w 90"/>
                  <a:gd name="T17" fmla="*/ 114 h 136"/>
                  <a:gd name="T18" fmla="*/ 36 w 90"/>
                  <a:gd name="T19" fmla="*/ 121 h 136"/>
                  <a:gd name="T20" fmla="*/ 46 w 90"/>
                  <a:gd name="T21" fmla="*/ 124 h 136"/>
                  <a:gd name="T22" fmla="*/ 55 w 90"/>
                  <a:gd name="T23" fmla="*/ 120 h 136"/>
                  <a:gd name="T24" fmla="*/ 62 w 90"/>
                  <a:gd name="T25" fmla="*/ 113 h 136"/>
                  <a:gd name="T26" fmla="*/ 68 w 90"/>
                  <a:gd name="T27" fmla="*/ 101 h 136"/>
                  <a:gd name="T28" fmla="*/ 71 w 90"/>
                  <a:gd name="T29" fmla="*/ 86 h 136"/>
                  <a:gd name="T30" fmla="*/ 72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4 w 90"/>
                  <a:gd name="T47" fmla="*/ 12 h 136"/>
                  <a:gd name="T48" fmla="*/ 83 w 90"/>
                  <a:gd name="T49" fmla="*/ 26 h 136"/>
                  <a:gd name="T50" fmla="*/ 89 w 90"/>
                  <a:gd name="T51" fmla="*/ 44 h 136"/>
                  <a:gd name="T52" fmla="*/ 90 w 90"/>
                  <a:gd name="T53" fmla="*/ 66 h 136"/>
                  <a:gd name="T54" fmla="*/ 89 w 90"/>
                  <a:gd name="T55" fmla="*/ 92 h 136"/>
                  <a:gd name="T56" fmla="*/ 83 w 90"/>
                  <a:gd name="T57" fmla="*/ 111 h 136"/>
                  <a:gd name="T58" fmla="*/ 72 w 90"/>
                  <a:gd name="T59" fmla="*/ 125 h 136"/>
                  <a:gd name="T60" fmla="*/ 60 w 90"/>
                  <a:gd name="T61" fmla="*/ 134 h 136"/>
                  <a:gd name="T62" fmla="*/ 44 w 90"/>
                  <a:gd name="T63" fmla="*/ 136 h 136"/>
                  <a:gd name="T64" fmla="*/ 29 w 90"/>
                  <a:gd name="T65" fmla="*/ 134 h 136"/>
                  <a:gd name="T66" fmla="*/ 18 w 90"/>
                  <a:gd name="T67" fmla="*/ 126 h 136"/>
                  <a:gd name="T68" fmla="*/ 8 w 90"/>
                  <a:gd name="T69" fmla="*/ 112 h 136"/>
                  <a:gd name="T70" fmla="*/ 2 w 90"/>
                  <a:gd name="T71" fmla="*/ 93 h 136"/>
                  <a:gd name="T72" fmla="*/ 0 w 90"/>
                  <a:gd name="T73" fmla="*/ 69 h 136"/>
                  <a:gd name="T74" fmla="*/ 1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3" y="34"/>
                    </a:lnTo>
                    <a:lnTo>
                      <a:pt x="20" y="49"/>
                    </a:lnTo>
                    <a:lnTo>
                      <a:pt x="19" y="69"/>
                    </a:lnTo>
                    <a:lnTo>
                      <a:pt x="20" y="87"/>
                    </a:lnTo>
                    <a:lnTo>
                      <a:pt x="23" y="103"/>
                    </a:lnTo>
                    <a:lnTo>
                      <a:pt x="28" y="114"/>
                    </a:lnTo>
                    <a:lnTo>
                      <a:pt x="36" y="121"/>
                    </a:lnTo>
                    <a:lnTo>
                      <a:pt x="46" y="124"/>
                    </a:lnTo>
                    <a:lnTo>
                      <a:pt x="55" y="120"/>
                    </a:lnTo>
                    <a:lnTo>
                      <a:pt x="62" y="113"/>
                    </a:lnTo>
                    <a:lnTo>
                      <a:pt x="68" y="101"/>
                    </a:lnTo>
                    <a:lnTo>
                      <a:pt x="71" y="86"/>
                    </a:lnTo>
                    <a:lnTo>
                      <a:pt x="72" y="68"/>
                    </a:lnTo>
                    <a:lnTo>
                      <a:pt x="71" y="50"/>
                    </a:lnTo>
                    <a:lnTo>
                      <a:pt x="68" y="35"/>
                    </a:lnTo>
                    <a:lnTo>
                      <a:pt x="63" y="23"/>
                    </a:lnTo>
                    <a:lnTo>
                      <a:pt x="55" y="16"/>
                    </a:lnTo>
                    <a:lnTo>
                      <a:pt x="46" y="14"/>
                    </a:lnTo>
                    <a:close/>
                    <a:moveTo>
                      <a:pt x="47" y="0"/>
                    </a:moveTo>
                    <a:lnTo>
                      <a:pt x="62" y="2"/>
                    </a:lnTo>
                    <a:lnTo>
                      <a:pt x="74" y="12"/>
                    </a:lnTo>
                    <a:lnTo>
                      <a:pt x="83" y="26"/>
                    </a:lnTo>
                    <a:lnTo>
                      <a:pt x="89" y="44"/>
                    </a:lnTo>
                    <a:lnTo>
                      <a:pt x="90" y="66"/>
                    </a:lnTo>
                    <a:lnTo>
                      <a:pt x="89" y="92"/>
                    </a:lnTo>
                    <a:lnTo>
                      <a:pt x="83" y="111"/>
                    </a:lnTo>
                    <a:lnTo>
                      <a:pt x="72" y="125"/>
                    </a:lnTo>
                    <a:lnTo>
                      <a:pt x="60" y="134"/>
                    </a:lnTo>
                    <a:lnTo>
                      <a:pt x="44" y="136"/>
                    </a:lnTo>
                    <a:lnTo>
                      <a:pt x="29" y="134"/>
                    </a:lnTo>
                    <a:lnTo>
                      <a:pt x="18" y="126"/>
                    </a:lnTo>
                    <a:lnTo>
                      <a:pt x="8" y="112"/>
                    </a:lnTo>
                    <a:lnTo>
                      <a:pt x="2" y="93"/>
                    </a:lnTo>
                    <a:lnTo>
                      <a:pt x="0" y="69"/>
                    </a:lnTo>
                    <a:lnTo>
                      <a:pt x="1"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4" name="Freeform 38"/>
              <p:cNvSpPr>
                <a:spLocks noEditPoints="1"/>
              </p:cNvSpPr>
              <p:nvPr/>
            </p:nvSpPr>
            <p:spPr bwMode="auto">
              <a:xfrm>
                <a:off x="3489325" y="3425825"/>
                <a:ext cx="69850" cy="107950"/>
              </a:xfrm>
              <a:custGeom>
                <a:avLst/>
                <a:gdLst>
                  <a:gd name="T0" fmla="*/ 46 w 90"/>
                  <a:gd name="T1" fmla="*/ 14 h 136"/>
                  <a:gd name="T2" fmla="*/ 36 w 90"/>
                  <a:gd name="T3" fmla="*/ 16 h 136"/>
                  <a:gd name="T4" fmla="*/ 29 w 90"/>
                  <a:gd name="T5" fmla="*/ 23 h 136"/>
                  <a:gd name="T6" fmla="*/ 23 w 90"/>
                  <a:gd name="T7" fmla="*/ 34 h 136"/>
                  <a:gd name="T8" fmla="*/ 20 w 90"/>
                  <a:gd name="T9" fmla="*/ 49 h 136"/>
                  <a:gd name="T10" fmla="*/ 19 w 90"/>
                  <a:gd name="T11" fmla="*/ 69 h 136"/>
                  <a:gd name="T12" fmla="*/ 20 w 90"/>
                  <a:gd name="T13" fmla="*/ 87 h 136"/>
                  <a:gd name="T14" fmla="*/ 23 w 90"/>
                  <a:gd name="T15" fmla="*/ 103 h 136"/>
                  <a:gd name="T16" fmla="*/ 29 w 90"/>
                  <a:gd name="T17" fmla="*/ 114 h 136"/>
                  <a:gd name="T18" fmla="*/ 36 w 90"/>
                  <a:gd name="T19" fmla="*/ 121 h 136"/>
                  <a:gd name="T20" fmla="*/ 46 w 90"/>
                  <a:gd name="T21" fmla="*/ 124 h 136"/>
                  <a:gd name="T22" fmla="*/ 55 w 90"/>
                  <a:gd name="T23" fmla="*/ 120 h 136"/>
                  <a:gd name="T24" fmla="*/ 63 w 90"/>
                  <a:gd name="T25" fmla="*/ 113 h 136"/>
                  <a:gd name="T26" fmla="*/ 68 w 90"/>
                  <a:gd name="T27" fmla="*/ 101 h 136"/>
                  <a:gd name="T28" fmla="*/ 71 w 90"/>
                  <a:gd name="T29" fmla="*/ 86 h 136"/>
                  <a:gd name="T30" fmla="*/ 72 w 90"/>
                  <a:gd name="T31" fmla="*/ 68 h 136"/>
                  <a:gd name="T32" fmla="*/ 71 w 90"/>
                  <a:gd name="T33" fmla="*/ 50 h 136"/>
                  <a:gd name="T34" fmla="*/ 68 w 90"/>
                  <a:gd name="T35" fmla="*/ 35 h 136"/>
                  <a:gd name="T36" fmla="*/ 63 w 90"/>
                  <a:gd name="T37" fmla="*/ 23 h 136"/>
                  <a:gd name="T38" fmla="*/ 55 w 90"/>
                  <a:gd name="T39" fmla="*/ 16 h 136"/>
                  <a:gd name="T40" fmla="*/ 46 w 90"/>
                  <a:gd name="T41" fmla="*/ 14 h 136"/>
                  <a:gd name="T42" fmla="*/ 47 w 90"/>
                  <a:gd name="T43" fmla="*/ 0 h 136"/>
                  <a:gd name="T44" fmla="*/ 62 w 90"/>
                  <a:gd name="T45" fmla="*/ 2 h 136"/>
                  <a:gd name="T46" fmla="*/ 73 w 90"/>
                  <a:gd name="T47" fmla="*/ 12 h 136"/>
                  <a:gd name="T48" fmla="*/ 83 w 90"/>
                  <a:gd name="T49" fmla="*/ 26 h 136"/>
                  <a:gd name="T50" fmla="*/ 89 w 90"/>
                  <a:gd name="T51" fmla="*/ 44 h 136"/>
                  <a:gd name="T52" fmla="*/ 90 w 90"/>
                  <a:gd name="T53" fmla="*/ 66 h 136"/>
                  <a:gd name="T54" fmla="*/ 89 w 90"/>
                  <a:gd name="T55" fmla="*/ 92 h 136"/>
                  <a:gd name="T56" fmla="*/ 83 w 90"/>
                  <a:gd name="T57" fmla="*/ 111 h 136"/>
                  <a:gd name="T58" fmla="*/ 73 w 90"/>
                  <a:gd name="T59" fmla="*/ 125 h 136"/>
                  <a:gd name="T60" fmla="*/ 61 w 90"/>
                  <a:gd name="T61" fmla="*/ 134 h 136"/>
                  <a:gd name="T62" fmla="*/ 44 w 90"/>
                  <a:gd name="T63" fmla="*/ 136 h 136"/>
                  <a:gd name="T64" fmla="*/ 30 w 90"/>
                  <a:gd name="T65" fmla="*/ 134 h 136"/>
                  <a:gd name="T66" fmla="*/ 18 w 90"/>
                  <a:gd name="T67" fmla="*/ 126 h 136"/>
                  <a:gd name="T68" fmla="*/ 8 w 90"/>
                  <a:gd name="T69" fmla="*/ 112 h 136"/>
                  <a:gd name="T70" fmla="*/ 2 w 90"/>
                  <a:gd name="T71" fmla="*/ 93 h 136"/>
                  <a:gd name="T72" fmla="*/ 0 w 90"/>
                  <a:gd name="T73" fmla="*/ 69 h 136"/>
                  <a:gd name="T74" fmla="*/ 2 w 90"/>
                  <a:gd name="T75" fmla="*/ 48 h 136"/>
                  <a:gd name="T76" fmla="*/ 6 w 90"/>
                  <a:gd name="T77" fmla="*/ 32 h 136"/>
                  <a:gd name="T78" fmla="*/ 13 w 90"/>
                  <a:gd name="T79" fmla="*/ 18 h 136"/>
                  <a:gd name="T80" fmla="*/ 22 w 90"/>
                  <a:gd name="T81" fmla="*/ 8 h 136"/>
                  <a:gd name="T82" fmla="*/ 34 w 90"/>
                  <a:gd name="T83" fmla="*/ 2 h 136"/>
                  <a:gd name="T84" fmla="*/ 47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6" y="14"/>
                    </a:moveTo>
                    <a:lnTo>
                      <a:pt x="36" y="16"/>
                    </a:lnTo>
                    <a:lnTo>
                      <a:pt x="29" y="23"/>
                    </a:lnTo>
                    <a:lnTo>
                      <a:pt x="23" y="34"/>
                    </a:lnTo>
                    <a:lnTo>
                      <a:pt x="20" y="49"/>
                    </a:lnTo>
                    <a:lnTo>
                      <a:pt x="19" y="69"/>
                    </a:lnTo>
                    <a:lnTo>
                      <a:pt x="20" y="87"/>
                    </a:lnTo>
                    <a:lnTo>
                      <a:pt x="23" y="103"/>
                    </a:lnTo>
                    <a:lnTo>
                      <a:pt x="29" y="114"/>
                    </a:lnTo>
                    <a:lnTo>
                      <a:pt x="36" y="121"/>
                    </a:lnTo>
                    <a:lnTo>
                      <a:pt x="46" y="124"/>
                    </a:lnTo>
                    <a:lnTo>
                      <a:pt x="55" y="120"/>
                    </a:lnTo>
                    <a:lnTo>
                      <a:pt x="63" y="113"/>
                    </a:lnTo>
                    <a:lnTo>
                      <a:pt x="68" y="101"/>
                    </a:lnTo>
                    <a:lnTo>
                      <a:pt x="71" y="86"/>
                    </a:lnTo>
                    <a:lnTo>
                      <a:pt x="72" y="68"/>
                    </a:lnTo>
                    <a:lnTo>
                      <a:pt x="71" y="50"/>
                    </a:lnTo>
                    <a:lnTo>
                      <a:pt x="68" y="35"/>
                    </a:lnTo>
                    <a:lnTo>
                      <a:pt x="63" y="23"/>
                    </a:lnTo>
                    <a:lnTo>
                      <a:pt x="55" y="16"/>
                    </a:lnTo>
                    <a:lnTo>
                      <a:pt x="46" y="14"/>
                    </a:lnTo>
                    <a:close/>
                    <a:moveTo>
                      <a:pt x="47" y="0"/>
                    </a:moveTo>
                    <a:lnTo>
                      <a:pt x="62" y="2"/>
                    </a:lnTo>
                    <a:lnTo>
                      <a:pt x="73" y="12"/>
                    </a:lnTo>
                    <a:lnTo>
                      <a:pt x="83" y="26"/>
                    </a:lnTo>
                    <a:lnTo>
                      <a:pt x="89" y="44"/>
                    </a:lnTo>
                    <a:lnTo>
                      <a:pt x="90" y="66"/>
                    </a:lnTo>
                    <a:lnTo>
                      <a:pt x="89" y="92"/>
                    </a:lnTo>
                    <a:lnTo>
                      <a:pt x="83" y="111"/>
                    </a:lnTo>
                    <a:lnTo>
                      <a:pt x="73" y="125"/>
                    </a:lnTo>
                    <a:lnTo>
                      <a:pt x="61" y="134"/>
                    </a:lnTo>
                    <a:lnTo>
                      <a:pt x="44" y="136"/>
                    </a:lnTo>
                    <a:lnTo>
                      <a:pt x="30" y="134"/>
                    </a:lnTo>
                    <a:lnTo>
                      <a:pt x="18" y="126"/>
                    </a:lnTo>
                    <a:lnTo>
                      <a:pt x="8" y="112"/>
                    </a:lnTo>
                    <a:lnTo>
                      <a:pt x="2" y="93"/>
                    </a:lnTo>
                    <a:lnTo>
                      <a:pt x="0" y="69"/>
                    </a:lnTo>
                    <a:lnTo>
                      <a:pt x="2" y="48"/>
                    </a:lnTo>
                    <a:lnTo>
                      <a:pt x="6" y="32"/>
                    </a:lnTo>
                    <a:lnTo>
                      <a:pt x="13" y="18"/>
                    </a:lnTo>
                    <a:lnTo>
                      <a:pt x="22" y="8"/>
                    </a:lnTo>
                    <a:lnTo>
                      <a:pt x="34" y="2"/>
                    </a:lnTo>
                    <a:lnTo>
                      <a:pt x="4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8181" name="Group 48180"/>
            <p:cNvGrpSpPr/>
            <p:nvPr/>
          </p:nvGrpSpPr>
          <p:grpSpPr>
            <a:xfrm>
              <a:off x="2243138" y="3617913"/>
              <a:ext cx="287338" cy="117475"/>
              <a:chOff x="2243138" y="3617913"/>
              <a:chExt cx="287338" cy="117475"/>
            </a:xfrm>
          </p:grpSpPr>
          <p:sp>
            <p:nvSpPr>
              <p:cNvPr id="23565" name="Freeform 39"/>
              <p:cNvSpPr>
                <a:spLocks/>
              </p:cNvSpPr>
              <p:nvPr/>
            </p:nvSpPr>
            <p:spPr bwMode="auto">
              <a:xfrm>
                <a:off x="2243138" y="3624263"/>
                <a:ext cx="80963" cy="109538"/>
              </a:xfrm>
              <a:custGeom>
                <a:avLst/>
                <a:gdLst>
                  <a:gd name="T0" fmla="*/ 0 w 101"/>
                  <a:gd name="T1" fmla="*/ 0 h 138"/>
                  <a:gd name="T2" fmla="*/ 101 w 101"/>
                  <a:gd name="T3" fmla="*/ 0 h 138"/>
                  <a:gd name="T4" fmla="*/ 101 w 101"/>
                  <a:gd name="T5" fmla="*/ 16 h 138"/>
                  <a:gd name="T6" fmla="*/ 59 w 101"/>
                  <a:gd name="T7" fmla="*/ 16 h 138"/>
                  <a:gd name="T8" fmla="*/ 59 w 101"/>
                  <a:gd name="T9" fmla="*/ 138 h 138"/>
                  <a:gd name="T10" fmla="*/ 42 w 101"/>
                  <a:gd name="T11" fmla="*/ 138 h 138"/>
                  <a:gd name="T12" fmla="*/ 42 w 101"/>
                  <a:gd name="T13" fmla="*/ 16 h 138"/>
                  <a:gd name="T14" fmla="*/ 0 w 101"/>
                  <a:gd name="T15" fmla="*/ 16 h 138"/>
                  <a:gd name="T16" fmla="*/ 0 w 101"/>
                  <a:gd name="T1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38">
                    <a:moveTo>
                      <a:pt x="0" y="0"/>
                    </a:moveTo>
                    <a:lnTo>
                      <a:pt x="101" y="0"/>
                    </a:lnTo>
                    <a:lnTo>
                      <a:pt x="101" y="16"/>
                    </a:lnTo>
                    <a:lnTo>
                      <a:pt x="59" y="16"/>
                    </a:lnTo>
                    <a:lnTo>
                      <a:pt x="59" y="138"/>
                    </a:lnTo>
                    <a:lnTo>
                      <a:pt x="42" y="138"/>
                    </a:lnTo>
                    <a:lnTo>
                      <a:pt x="42" y="16"/>
                    </a:lnTo>
                    <a:lnTo>
                      <a:pt x="0" y="16"/>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6" name="Freeform 40"/>
              <p:cNvSpPr>
                <a:spLocks/>
              </p:cNvSpPr>
              <p:nvPr/>
            </p:nvSpPr>
            <p:spPr bwMode="auto">
              <a:xfrm>
                <a:off x="2333625" y="3652838"/>
                <a:ext cx="39688" cy="80963"/>
              </a:xfrm>
              <a:custGeom>
                <a:avLst/>
                <a:gdLst>
                  <a:gd name="T0" fmla="*/ 44 w 49"/>
                  <a:gd name="T1" fmla="*/ 0 h 101"/>
                  <a:gd name="T2" fmla="*/ 47 w 49"/>
                  <a:gd name="T3" fmla="*/ 0 h 101"/>
                  <a:gd name="T4" fmla="*/ 49 w 49"/>
                  <a:gd name="T5" fmla="*/ 0 h 101"/>
                  <a:gd name="T6" fmla="*/ 49 w 49"/>
                  <a:gd name="T7" fmla="*/ 17 h 101"/>
                  <a:gd name="T8" fmla="*/ 47 w 49"/>
                  <a:gd name="T9" fmla="*/ 17 h 101"/>
                  <a:gd name="T10" fmla="*/ 43 w 49"/>
                  <a:gd name="T11" fmla="*/ 17 h 101"/>
                  <a:gd name="T12" fmla="*/ 31 w 49"/>
                  <a:gd name="T13" fmla="*/ 19 h 101"/>
                  <a:gd name="T14" fmla="*/ 23 w 49"/>
                  <a:gd name="T15" fmla="*/ 28 h 101"/>
                  <a:gd name="T16" fmla="*/ 19 w 49"/>
                  <a:gd name="T17" fmla="*/ 39 h 101"/>
                  <a:gd name="T18" fmla="*/ 19 w 49"/>
                  <a:gd name="T19" fmla="*/ 44 h 101"/>
                  <a:gd name="T20" fmla="*/ 19 w 49"/>
                  <a:gd name="T21" fmla="*/ 47 h 101"/>
                  <a:gd name="T22" fmla="*/ 19 w 49"/>
                  <a:gd name="T23" fmla="*/ 101 h 101"/>
                  <a:gd name="T24" fmla="*/ 1 w 49"/>
                  <a:gd name="T25" fmla="*/ 101 h 101"/>
                  <a:gd name="T26" fmla="*/ 1 w 49"/>
                  <a:gd name="T27" fmla="*/ 32 h 101"/>
                  <a:gd name="T28" fmla="*/ 0 w 49"/>
                  <a:gd name="T29" fmla="*/ 16 h 101"/>
                  <a:gd name="T30" fmla="*/ 0 w 49"/>
                  <a:gd name="T31" fmla="*/ 2 h 101"/>
                  <a:gd name="T32" fmla="*/ 15 w 49"/>
                  <a:gd name="T33" fmla="*/ 2 h 101"/>
                  <a:gd name="T34" fmla="*/ 16 w 49"/>
                  <a:gd name="T35" fmla="*/ 22 h 101"/>
                  <a:gd name="T36" fmla="*/ 17 w 49"/>
                  <a:gd name="T37" fmla="*/ 22 h 101"/>
                  <a:gd name="T38" fmla="*/ 23 w 49"/>
                  <a:gd name="T39" fmla="*/ 10 h 101"/>
                  <a:gd name="T40" fmla="*/ 33 w 49"/>
                  <a:gd name="T41" fmla="*/ 2 h 101"/>
                  <a:gd name="T42" fmla="*/ 44 w 49"/>
                  <a:gd name="T4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101">
                    <a:moveTo>
                      <a:pt x="44" y="0"/>
                    </a:moveTo>
                    <a:lnTo>
                      <a:pt x="47" y="0"/>
                    </a:lnTo>
                    <a:lnTo>
                      <a:pt x="49" y="0"/>
                    </a:lnTo>
                    <a:lnTo>
                      <a:pt x="49" y="17"/>
                    </a:lnTo>
                    <a:lnTo>
                      <a:pt x="47" y="17"/>
                    </a:lnTo>
                    <a:lnTo>
                      <a:pt x="43" y="17"/>
                    </a:lnTo>
                    <a:lnTo>
                      <a:pt x="31" y="19"/>
                    </a:lnTo>
                    <a:lnTo>
                      <a:pt x="23" y="28"/>
                    </a:lnTo>
                    <a:lnTo>
                      <a:pt x="19" y="39"/>
                    </a:lnTo>
                    <a:lnTo>
                      <a:pt x="19" y="44"/>
                    </a:lnTo>
                    <a:lnTo>
                      <a:pt x="19" y="47"/>
                    </a:lnTo>
                    <a:lnTo>
                      <a:pt x="19" y="101"/>
                    </a:lnTo>
                    <a:lnTo>
                      <a:pt x="1" y="101"/>
                    </a:lnTo>
                    <a:lnTo>
                      <a:pt x="1" y="32"/>
                    </a:lnTo>
                    <a:lnTo>
                      <a:pt x="0" y="16"/>
                    </a:lnTo>
                    <a:lnTo>
                      <a:pt x="0" y="2"/>
                    </a:lnTo>
                    <a:lnTo>
                      <a:pt x="15" y="2"/>
                    </a:lnTo>
                    <a:lnTo>
                      <a:pt x="16" y="22"/>
                    </a:lnTo>
                    <a:lnTo>
                      <a:pt x="17" y="22"/>
                    </a:lnTo>
                    <a:lnTo>
                      <a:pt x="23" y="10"/>
                    </a:lnTo>
                    <a:lnTo>
                      <a:pt x="33" y="2"/>
                    </a:lnTo>
                    <a:lnTo>
                      <a:pt x="4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7" name="Freeform 41"/>
              <p:cNvSpPr>
                <a:spLocks noEditPoints="1"/>
              </p:cNvSpPr>
              <p:nvPr/>
            </p:nvSpPr>
            <p:spPr bwMode="auto">
              <a:xfrm>
                <a:off x="2389188" y="3624263"/>
                <a:ext cx="17463" cy="109538"/>
              </a:xfrm>
              <a:custGeom>
                <a:avLst/>
                <a:gdLst>
                  <a:gd name="T0" fmla="*/ 2 w 22"/>
                  <a:gd name="T1" fmla="*/ 40 h 139"/>
                  <a:gd name="T2" fmla="*/ 20 w 22"/>
                  <a:gd name="T3" fmla="*/ 40 h 139"/>
                  <a:gd name="T4" fmla="*/ 20 w 22"/>
                  <a:gd name="T5" fmla="*/ 139 h 139"/>
                  <a:gd name="T6" fmla="*/ 2 w 22"/>
                  <a:gd name="T7" fmla="*/ 139 h 139"/>
                  <a:gd name="T8" fmla="*/ 2 w 22"/>
                  <a:gd name="T9" fmla="*/ 40 h 139"/>
                  <a:gd name="T10" fmla="*/ 10 w 22"/>
                  <a:gd name="T11" fmla="*/ 0 h 139"/>
                  <a:gd name="T12" fmla="*/ 14 w 22"/>
                  <a:gd name="T13" fmla="*/ 1 h 139"/>
                  <a:gd name="T14" fmla="*/ 17 w 22"/>
                  <a:gd name="T15" fmla="*/ 3 h 139"/>
                  <a:gd name="T16" fmla="*/ 20 w 22"/>
                  <a:gd name="T17" fmla="*/ 5 h 139"/>
                  <a:gd name="T18" fmla="*/ 21 w 22"/>
                  <a:gd name="T19" fmla="*/ 8 h 139"/>
                  <a:gd name="T20" fmla="*/ 22 w 22"/>
                  <a:gd name="T21" fmla="*/ 12 h 139"/>
                  <a:gd name="T22" fmla="*/ 21 w 22"/>
                  <a:gd name="T23" fmla="*/ 15 h 139"/>
                  <a:gd name="T24" fmla="*/ 20 w 22"/>
                  <a:gd name="T25" fmla="*/ 19 h 139"/>
                  <a:gd name="T26" fmla="*/ 17 w 22"/>
                  <a:gd name="T27" fmla="*/ 21 h 139"/>
                  <a:gd name="T28" fmla="*/ 14 w 22"/>
                  <a:gd name="T29" fmla="*/ 22 h 139"/>
                  <a:gd name="T30" fmla="*/ 10 w 22"/>
                  <a:gd name="T31" fmla="*/ 24 h 139"/>
                  <a:gd name="T32" fmla="*/ 7 w 22"/>
                  <a:gd name="T33" fmla="*/ 22 h 139"/>
                  <a:gd name="T34" fmla="*/ 3 w 22"/>
                  <a:gd name="T35" fmla="*/ 21 h 139"/>
                  <a:gd name="T36" fmla="*/ 1 w 22"/>
                  <a:gd name="T37" fmla="*/ 19 h 139"/>
                  <a:gd name="T38" fmla="*/ 0 w 22"/>
                  <a:gd name="T39" fmla="*/ 15 h 139"/>
                  <a:gd name="T40" fmla="*/ 0 w 22"/>
                  <a:gd name="T41" fmla="*/ 12 h 139"/>
                  <a:gd name="T42" fmla="*/ 0 w 22"/>
                  <a:gd name="T43" fmla="*/ 8 h 139"/>
                  <a:gd name="T44" fmla="*/ 1 w 22"/>
                  <a:gd name="T45" fmla="*/ 5 h 139"/>
                  <a:gd name="T46" fmla="*/ 3 w 22"/>
                  <a:gd name="T47" fmla="*/ 3 h 139"/>
                  <a:gd name="T48" fmla="*/ 7 w 22"/>
                  <a:gd name="T49" fmla="*/ 1 h 139"/>
                  <a:gd name="T50" fmla="*/ 10 w 22"/>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39">
                    <a:moveTo>
                      <a:pt x="2" y="40"/>
                    </a:moveTo>
                    <a:lnTo>
                      <a:pt x="20" y="40"/>
                    </a:lnTo>
                    <a:lnTo>
                      <a:pt x="20" y="139"/>
                    </a:lnTo>
                    <a:lnTo>
                      <a:pt x="2" y="139"/>
                    </a:lnTo>
                    <a:lnTo>
                      <a:pt x="2" y="40"/>
                    </a:lnTo>
                    <a:close/>
                    <a:moveTo>
                      <a:pt x="10" y="0"/>
                    </a:moveTo>
                    <a:lnTo>
                      <a:pt x="14" y="1"/>
                    </a:lnTo>
                    <a:lnTo>
                      <a:pt x="17" y="3"/>
                    </a:lnTo>
                    <a:lnTo>
                      <a:pt x="20" y="5"/>
                    </a:lnTo>
                    <a:lnTo>
                      <a:pt x="21" y="8"/>
                    </a:lnTo>
                    <a:lnTo>
                      <a:pt x="22" y="12"/>
                    </a:lnTo>
                    <a:lnTo>
                      <a:pt x="21" y="15"/>
                    </a:lnTo>
                    <a:lnTo>
                      <a:pt x="20" y="19"/>
                    </a:lnTo>
                    <a:lnTo>
                      <a:pt x="17" y="21"/>
                    </a:lnTo>
                    <a:lnTo>
                      <a:pt x="14" y="22"/>
                    </a:lnTo>
                    <a:lnTo>
                      <a:pt x="10" y="24"/>
                    </a:lnTo>
                    <a:lnTo>
                      <a:pt x="7" y="22"/>
                    </a:lnTo>
                    <a:lnTo>
                      <a:pt x="3" y="21"/>
                    </a:lnTo>
                    <a:lnTo>
                      <a:pt x="1" y="19"/>
                    </a:lnTo>
                    <a:lnTo>
                      <a:pt x="0" y="15"/>
                    </a:lnTo>
                    <a:lnTo>
                      <a:pt x="0" y="12"/>
                    </a:lnTo>
                    <a:lnTo>
                      <a:pt x="0" y="8"/>
                    </a:lnTo>
                    <a:lnTo>
                      <a:pt x="1" y="5"/>
                    </a:lnTo>
                    <a:lnTo>
                      <a:pt x="3" y="3"/>
                    </a:lnTo>
                    <a:lnTo>
                      <a:pt x="7" y="1"/>
                    </a:lnTo>
                    <a:lnTo>
                      <a:pt x="1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8" name="Freeform 42"/>
              <p:cNvSpPr>
                <a:spLocks noEditPoints="1"/>
              </p:cNvSpPr>
              <p:nvPr/>
            </p:nvSpPr>
            <p:spPr bwMode="auto">
              <a:xfrm>
                <a:off x="2420938" y="3652838"/>
                <a:ext cx="61913" cy="82550"/>
              </a:xfrm>
              <a:custGeom>
                <a:avLst/>
                <a:gdLst>
                  <a:gd name="T0" fmla="*/ 60 w 78"/>
                  <a:gd name="T1" fmla="*/ 50 h 102"/>
                  <a:gd name="T2" fmla="*/ 48 w 78"/>
                  <a:gd name="T3" fmla="*/ 51 h 102"/>
                  <a:gd name="T4" fmla="*/ 36 w 78"/>
                  <a:gd name="T5" fmla="*/ 52 h 102"/>
                  <a:gd name="T6" fmla="*/ 27 w 78"/>
                  <a:gd name="T7" fmla="*/ 56 h 102"/>
                  <a:gd name="T8" fmla="*/ 20 w 78"/>
                  <a:gd name="T9" fmla="*/ 62 h 102"/>
                  <a:gd name="T10" fmla="*/ 18 w 78"/>
                  <a:gd name="T11" fmla="*/ 72 h 102"/>
                  <a:gd name="T12" fmla="*/ 19 w 78"/>
                  <a:gd name="T13" fmla="*/ 76 h 102"/>
                  <a:gd name="T14" fmla="*/ 20 w 78"/>
                  <a:gd name="T15" fmla="*/ 81 h 102"/>
                  <a:gd name="T16" fmla="*/ 21 w 78"/>
                  <a:gd name="T17" fmla="*/ 83 h 102"/>
                  <a:gd name="T18" fmla="*/ 25 w 78"/>
                  <a:gd name="T19" fmla="*/ 86 h 102"/>
                  <a:gd name="T20" fmla="*/ 27 w 78"/>
                  <a:gd name="T21" fmla="*/ 88 h 102"/>
                  <a:gd name="T22" fmla="*/ 31 w 78"/>
                  <a:gd name="T23" fmla="*/ 89 h 102"/>
                  <a:gd name="T24" fmla="*/ 34 w 78"/>
                  <a:gd name="T25" fmla="*/ 89 h 102"/>
                  <a:gd name="T26" fmla="*/ 46 w 78"/>
                  <a:gd name="T27" fmla="*/ 87 h 102"/>
                  <a:gd name="T28" fmla="*/ 54 w 78"/>
                  <a:gd name="T29" fmla="*/ 81 h 102"/>
                  <a:gd name="T30" fmla="*/ 59 w 78"/>
                  <a:gd name="T31" fmla="*/ 73 h 102"/>
                  <a:gd name="T32" fmla="*/ 60 w 78"/>
                  <a:gd name="T33" fmla="*/ 69 h 102"/>
                  <a:gd name="T34" fmla="*/ 60 w 78"/>
                  <a:gd name="T35" fmla="*/ 67 h 102"/>
                  <a:gd name="T36" fmla="*/ 60 w 78"/>
                  <a:gd name="T37" fmla="*/ 50 h 102"/>
                  <a:gd name="T38" fmla="*/ 40 w 78"/>
                  <a:gd name="T39" fmla="*/ 0 h 102"/>
                  <a:gd name="T40" fmla="*/ 53 w 78"/>
                  <a:gd name="T41" fmla="*/ 2 h 102"/>
                  <a:gd name="T42" fmla="*/ 63 w 78"/>
                  <a:gd name="T43" fmla="*/ 5 h 102"/>
                  <a:gd name="T44" fmla="*/ 69 w 78"/>
                  <a:gd name="T45" fmla="*/ 12 h 102"/>
                  <a:gd name="T46" fmla="*/ 74 w 78"/>
                  <a:gd name="T47" fmla="*/ 21 h 102"/>
                  <a:gd name="T48" fmla="*/ 76 w 78"/>
                  <a:gd name="T49" fmla="*/ 30 h 102"/>
                  <a:gd name="T50" fmla="*/ 77 w 78"/>
                  <a:gd name="T51" fmla="*/ 40 h 102"/>
                  <a:gd name="T52" fmla="*/ 77 w 78"/>
                  <a:gd name="T53" fmla="*/ 76 h 102"/>
                  <a:gd name="T54" fmla="*/ 77 w 78"/>
                  <a:gd name="T55" fmla="*/ 89 h 102"/>
                  <a:gd name="T56" fmla="*/ 78 w 78"/>
                  <a:gd name="T57" fmla="*/ 101 h 102"/>
                  <a:gd name="T58" fmla="*/ 62 w 78"/>
                  <a:gd name="T59" fmla="*/ 101 h 102"/>
                  <a:gd name="T60" fmla="*/ 61 w 78"/>
                  <a:gd name="T61" fmla="*/ 88 h 102"/>
                  <a:gd name="T62" fmla="*/ 61 w 78"/>
                  <a:gd name="T63" fmla="*/ 88 h 102"/>
                  <a:gd name="T64" fmla="*/ 53 w 78"/>
                  <a:gd name="T65" fmla="*/ 95 h 102"/>
                  <a:gd name="T66" fmla="*/ 43 w 78"/>
                  <a:gd name="T67" fmla="*/ 101 h 102"/>
                  <a:gd name="T68" fmla="*/ 31 w 78"/>
                  <a:gd name="T69" fmla="*/ 102 h 102"/>
                  <a:gd name="T70" fmla="*/ 17 w 78"/>
                  <a:gd name="T71" fmla="*/ 100 h 102"/>
                  <a:gd name="T72" fmla="*/ 7 w 78"/>
                  <a:gd name="T73" fmla="*/ 94 h 102"/>
                  <a:gd name="T74" fmla="*/ 2 w 78"/>
                  <a:gd name="T75" fmla="*/ 85 h 102"/>
                  <a:gd name="T76" fmla="*/ 0 w 78"/>
                  <a:gd name="T77" fmla="*/ 74 h 102"/>
                  <a:gd name="T78" fmla="*/ 3 w 78"/>
                  <a:gd name="T79" fmla="*/ 61 h 102"/>
                  <a:gd name="T80" fmla="*/ 10 w 78"/>
                  <a:gd name="T81" fmla="*/ 51 h 102"/>
                  <a:gd name="T82" fmla="*/ 23 w 78"/>
                  <a:gd name="T83" fmla="*/ 44 h 102"/>
                  <a:gd name="T84" fmla="*/ 39 w 78"/>
                  <a:gd name="T85" fmla="*/ 39 h 102"/>
                  <a:gd name="T86" fmla="*/ 60 w 78"/>
                  <a:gd name="T87" fmla="*/ 38 h 102"/>
                  <a:gd name="T88" fmla="*/ 60 w 78"/>
                  <a:gd name="T89" fmla="*/ 36 h 102"/>
                  <a:gd name="T90" fmla="*/ 59 w 78"/>
                  <a:gd name="T91" fmla="*/ 30 h 102"/>
                  <a:gd name="T92" fmla="*/ 57 w 78"/>
                  <a:gd name="T93" fmla="*/ 24 h 102"/>
                  <a:gd name="T94" fmla="*/ 54 w 78"/>
                  <a:gd name="T95" fmla="*/ 18 h 102"/>
                  <a:gd name="T96" fmla="*/ 47 w 78"/>
                  <a:gd name="T97" fmla="*/ 15 h 102"/>
                  <a:gd name="T98" fmla="*/ 36 w 78"/>
                  <a:gd name="T99" fmla="*/ 14 h 102"/>
                  <a:gd name="T100" fmla="*/ 24 w 78"/>
                  <a:gd name="T101" fmla="*/ 15 h 102"/>
                  <a:gd name="T102" fmla="*/ 11 w 78"/>
                  <a:gd name="T103" fmla="*/ 21 h 102"/>
                  <a:gd name="T104" fmla="*/ 7 w 78"/>
                  <a:gd name="T105" fmla="*/ 8 h 102"/>
                  <a:gd name="T106" fmla="*/ 21 w 78"/>
                  <a:gd name="T107" fmla="*/ 2 h 102"/>
                  <a:gd name="T108" fmla="*/ 40 w 78"/>
                  <a:gd name="T10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02">
                    <a:moveTo>
                      <a:pt x="60" y="50"/>
                    </a:moveTo>
                    <a:lnTo>
                      <a:pt x="48" y="51"/>
                    </a:lnTo>
                    <a:lnTo>
                      <a:pt x="36" y="52"/>
                    </a:lnTo>
                    <a:lnTo>
                      <a:pt x="27" y="56"/>
                    </a:lnTo>
                    <a:lnTo>
                      <a:pt x="20" y="62"/>
                    </a:lnTo>
                    <a:lnTo>
                      <a:pt x="18" y="72"/>
                    </a:lnTo>
                    <a:lnTo>
                      <a:pt x="19" y="76"/>
                    </a:lnTo>
                    <a:lnTo>
                      <a:pt x="20" y="81"/>
                    </a:lnTo>
                    <a:lnTo>
                      <a:pt x="21" y="83"/>
                    </a:lnTo>
                    <a:lnTo>
                      <a:pt x="25" y="86"/>
                    </a:lnTo>
                    <a:lnTo>
                      <a:pt x="27" y="88"/>
                    </a:lnTo>
                    <a:lnTo>
                      <a:pt x="31" y="89"/>
                    </a:lnTo>
                    <a:lnTo>
                      <a:pt x="34" y="89"/>
                    </a:lnTo>
                    <a:lnTo>
                      <a:pt x="46" y="87"/>
                    </a:lnTo>
                    <a:lnTo>
                      <a:pt x="54" y="81"/>
                    </a:lnTo>
                    <a:lnTo>
                      <a:pt x="59" y="73"/>
                    </a:lnTo>
                    <a:lnTo>
                      <a:pt x="60" y="69"/>
                    </a:lnTo>
                    <a:lnTo>
                      <a:pt x="60" y="67"/>
                    </a:lnTo>
                    <a:lnTo>
                      <a:pt x="60" y="50"/>
                    </a:lnTo>
                    <a:close/>
                    <a:moveTo>
                      <a:pt x="40" y="0"/>
                    </a:moveTo>
                    <a:lnTo>
                      <a:pt x="53" y="2"/>
                    </a:lnTo>
                    <a:lnTo>
                      <a:pt x="63" y="5"/>
                    </a:lnTo>
                    <a:lnTo>
                      <a:pt x="69" y="12"/>
                    </a:lnTo>
                    <a:lnTo>
                      <a:pt x="74" y="21"/>
                    </a:lnTo>
                    <a:lnTo>
                      <a:pt x="76" y="30"/>
                    </a:lnTo>
                    <a:lnTo>
                      <a:pt x="77" y="40"/>
                    </a:lnTo>
                    <a:lnTo>
                      <a:pt x="77" y="76"/>
                    </a:lnTo>
                    <a:lnTo>
                      <a:pt x="77" y="89"/>
                    </a:lnTo>
                    <a:lnTo>
                      <a:pt x="78" y="101"/>
                    </a:lnTo>
                    <a:lnTo>
                      <a:pt x="62" y="101"/>
                    </a:lnTo>
                    <a:lnTo>
                      <a:pt x="61" y="88"/>
                    </a:lnTo>
                    <a:lnTo>
                      <a:pt x="61" y="88"/>
                    </a:lnTo>
                    <a:lnTo>
                      <a:pt x="53" y="95"/>
                    </a:lnTo>
                    <a:lnTo>
                      <a:pt x="43" y="101"/>
                    </a:lnTo>
                    <a:lnTo>
                      <a:pt x="31" y="102"/>
                    </a:lnTo>
                    <a:lnTo>
                      <a:pt x="17" y="100"/>
                    </a:lnTo>
                    <a:lnTo>
                      <a:pt x="7" y="94"/>
                    </a:lnTo>
                    <a:lnTo>
                      <a:pt x="2" y="85"/>
                    </a:lnTo>
                    <a:lnTo>
                      <a:pt x="0" y="74"/>
                    </a:lnTo>
                    <a:lnTo>
                      <a:pt x="3" y="61"/>
                    </a:lnTo>
                    <a:lnTo>
                      <a:pt x="10" y="51"/>
                    </a:lnTo>
                    <a:lnTo>
                      <a:pt x="23" y="44"/>
                    </a:lnTo>
                    <a:lnTo>
                      <a:pt x="39" y="39"/>
                    </a:lnTo>
                    <a:lnTo>
                      <a:pt x="60" y="38"/>
                    </a:lnTo>
                    <a:lnTo>
                      <a:pt x="60" y="36"/>
                    </a:lnTo>
                    <a:lnTo>
                      <a:pt x="59" y="30"/>
                    </a:lnTo>
                    <a:lnTo>
                      <a:pt x="57" y="24"/>
                    </a:lnTo>
                    <a:lnTo>
                      <a:pt x="54" y="18"/>
                    </a:lnTo>
                    <a:lnTo>
                      <a:pt x="47" y="15"/>
                    </a:lnTo>
                    <a:lnTo>
                      <a:pt x="36" y="14"/>
                    </a:lnTo>
                    <a:lnTo>
                      <a:pt x="24" y="15"/>
                    </a:lnTo>
                    <a:lnTo>
                      <a:pt x="11" y="21"/>
                    </a:lnTo>
                    <a:lnTo>
                      <a:pt x="7" y="8"/>
                    </a:lnTo>
                    <a:lnTo>
                      <a:pt x="21" y="2"/>
                    </a:lnTo>
                    <a:lnTo>
                      <a:pt x="4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69" name="Rectangle 43"/>
              <p:cNvSpPr>
                <a:spLocks noChangeArrowheads="1"/>
              </p:cNvSpPr>
              <p:nvPr/>
            </p:nvSpPr>
            <p:spPr bwMode="auto">
              <a:xfrm>
                <a:off x="2516188" y="3617913"/>
                <a:ext cx="14288" cy="11588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8180" name="Group 48179"/>
            <p:cNvGrpSpPr/>
            <p:nvPr/>
          </p:nvGrpSpPr>
          <p:grpSpPr>
            <a:xfrm>
              <a:off x="560388" y="1109663"/>
              <a:ext cx="701675" cy="2198688"/>
              <a:chOff x="560388" y="1109663"/>
              <a:chExt cx="701675" cy="2198688"/>
            </a:xfrm>
          </p:grpSpPr>
          <p:sp>
            <p:nvSpPr>
              <p:cNvPr id="17" name="Line 12"/>
              <p:cNvSpPr>
                <a:spLocks noChangeShapeType="1"/>
              </p:cNvSpPr>
              <p:nvPr/>
            </p:nvSpPr>
            <p:spPr bwMode="auto">
              <a:xfrm flipV="1">
                <a:off x="1262063" y="1176338"/>
                <a:ext cx="0" cy="2090738"/>
              </a:xfrm>
              <a:prstGeom prst="line">
                <a:avLst/>
              </a:prstGeom>
              <a:noFill/>
              <a:ln w="9">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70" name="Line 44"/>
              <p:cNvSpPr>
                <a:spLocks noChangeShapeType="1"/>
              </p:cNvSpPr>
              <p:nvPr/>
            </p:nvSpPr>
            <p:spPr bwMode="auto">
              <a:xfrm flipH="1">
                <a:off x="1192213" y="3267075"/>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71" name="Rectangle 45"/>
              <p:cNvSpPr>
                <a:spLocks noChangeArrowheads="1"/>
              </p:cNvSpPr>
              <p:nvPr/>
            </p:nvSpPr>
            <p:spPr bwMode="auto">
              <a:xfrm>
                <a:off x="798513" y="3259138"/>
                <a:ext cx="82550" cy="793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72" name="Freeform 46"/>
              <p:cNvSpPr>
                <a:spLocks noEditPoints="1"/>
              </p:cNvSpPr>
              <p:nvPr/>
            </p:nvSpPr>
            <p:spPr bwMode="auto">
              <a:xfrm>
                <a:off x="892175" y="3198813"/>
                <a:ext cx="71438" cy="109538"/>
              </a:xfrm>
              <a:custGeom>
                <a:avLst/>
                <a:gdLst>
                  <a:gd name="T0" fmla="*/ 44 w 89"/>
                  <a:gd name="T1" fmla="*/ 14 h 137"/>
                  <a:gd name="T2" fmla="*/ 36 w 89"/>
                  <a:gd name="T3" fmla="*/ 16 h 137"/>
                  <a:gd name="T4" fmla="*/ 28 w 89"/>
                  <a:gd name="T5" fmla="*/ 23 h 137"/>
                  <a:gd name="T6" fmla="*/ 22 w 89"/>
                  <a:gd name="T7" fmla="*/ 34 h 137"/>
                  <a:gd name="T8" fmla="*/ 18 w 89"/>
                  <a:gd name="T9" fmla="*/ 50 h 137"/>
                  <a:gd name="T10" fmla="*/ 17 w 89"/>
                  <a:gd name="T11" fmla="*/ 68 h 137"/>
                  <a:gd name="T12" fmla="*/ 18 w 89"/>
                  <a:gd name="T13" fmla="*/ 88 h 137"/>
                  <a:gd name="T14" fmla="*/ 22 w 89"/>
                  <a:gd name="T15" fmla="*/ 102 h 137"/>
                  <a:gd name="T16" fmla="*/ 28 w 89"/>
                  <a:gd name="T17" fmla="*/ 114 h 137"/>
                  <a:gd name="T18" fmla="*/ 36 w 89"/>
                  <a:gd name="T19" fmla="*/ 121 h 137"/>
                  <a:gd name="T20" fmla="*/ 44 w 89"/>
                  <a:gd name="T21" fmla="*/ 123 h 137"/>
                  <a:gd name="T22" fmla="*/ 54 w 89"/>
                  <a:gd name="T23" fmla="*/ 121 h 137"/>
                  <a:gd name="T24" fmla="*/ 61 w 89"/>
                  <a:gd name="T25" fmla="*/ 113 h 137"/>
                  <a:gd name="T26" fmla="*/ 67 w 89"/>
                  <a:gd name="T27" fmla="*/ 102 h 137"/>
                  <a:gd name="T28" fmla="*/ 70 w 89"/>
                  <a:gd name="T29" fmla="*/ 86 h 137"/>
                  <a:gd name="T30" fmla="*/ 71 w 89"/>
                  <a:gd name="T31" fmla="*/ 67 h 137"/>
                  <a:gd name="T32" fmla="*/ 70 w 89"/>
                  <a:gd name="T33" fmla="*/ 50 h 137"/>
                  <a:gd name="T34" fmla="*/ 67 w 89"/>
                  <a:gd name="T35" fmla="*/ 35 h 137"/>
                  <a:gd name="T36" fmla="*/ 61 w 89"/>
                  <a:gd name="T37" fmla="*/ 23 h 137"/>
                  <a:gd name="T38" fmla="*/ 54 w 89"/>
                  <a:gd name="T39" fmla="*/ 16 h 137"/>
                  <a:gd name="T40" fmla="*/ 44 w 89"/>
                  <a:gd name="T41" fmla="*/ 14 h 137"/>
                  <a:gd name="T42" fmla="*/ 45 w 89"/>
                  <a:gd name="T43" fmla="*/ 0 h 137"/>
                  <a:gd name="T44" fmla="*/ 60 w 89"/>
                  <a:gd name="T45" fmla="*/ 3 h 137"/>
                  <a:gd name="T46" fmla="*/ 73 w 89"/>
                  <a:gd name="T47" fmla="*/ 11 h 137"/>
                  <a:gd name="T48" fmla="*/ 82 w 89"/>
                  <a:gd name="T49" fmla="*/ 25 h 137"/>
                  <a:gd name="T50" fmla="*/ 87 w 89"/>
                  <a:gd name="T51" fmla="*/ 44 h 137"/>
                  <a:gd name="T52" fmla="*/ 89 w 89"/>
                  <a:gd name="T53" fmla="*/ 67 h 137"/>
                  <a:gd name="T54" fmla="*/ 87 w 89"/>
                  <a:gd name="T55" fmla="*/ 92 h 137"/>
                  <a:gd name="T56" fmla="*/ 81 w 89"/>
                  <a:gd name="T57" fmla="*/ 110 h 137"/>
                  <a:gd name="T58" fmla="*/ 72 w 89"/>
                  <a:gd name="T59" fmla="*/ 126 h 137"/>
                  <a:gd name="T60" fmla="*/ 59 w 89"/>
                  <a:gd name="T61" fmla="*/ 134 h 137"/>
                  <a:gd name="T62" fmla="*/ 43 w 89"/>
                  <a:gd name="T63" fmla="*/ 137 h 137"/>
                  <a:gd name="T64" fmla="*/ 29 w 89"/>
                  <a:gd name="T65" fmla="*/ 134 h 137"/>
                  <a:gd name="T66" fmla="*/ 17 w 89"/>
                  <a:gd name="T67" fmla="*/ 126 h 137"/>
                  <a:gd name="T68" fmla="*/ 8 w 89"/>
                  <a:gd name="T69" fmla="*/ 112 h 137"/>
                  <a:gd name="T70" fmla="*/ 2 w 89"/>
                  <a:gd name="T71" fmla="*/ 93 h 137"/>
                  <a:gd name="T72" fmla="*/ 0 w 89"/>
                  <a:gd name="T73" fmla="*/ 68 h 137"/>
                  <a:gd name="T74" fmla="*/ 1 w 89"/>
                  <a:gd name="T75" fmla="*/ 49 h 137"/>
                  <a:gd name="T76" fmla="*/ 6 w 89"/>
                  <a:gd name="T77" fmla="*/ 31 h 137"/>
                  <a:gd name="T78" fmla="*/ 13 w 89"/>
                  <a:gd name="T79" fmla="*/ 17 h 137"/>
                  <a:gd name="T80" fmla="*/ 22 w 89"/>
                  <a:gd name="T81" fmla="*/ 8 h 137"/>
                  <a:gd name="T82" fmla="*/ 32 w 89"/>
                  <a:gd name="T83" fmla="*/ 2 h 137"/>
                  <a:gd name="T84" fmla="*/ 45 w 89"/>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7">
                    <a:moveTo>
                      <a:pt x="44" y="14"/>
                    </a:moveTo>
                    <a:lnTo>
                      <a:pt x="36" y="16"/>
                    </a:lnTo>
                    <a:lnTo>
                      <a:pt x="28" y="23"/>
                    </a:lnTo>
                    <a:lnTo>
                      <a:pt x="22" y="34"/>
                    </a:lnTo>
                    <a:lnTo>
                      <a:pt x="18" y="50"/>
                    </a:lnTo>
                    <a:lnTo>
                      <a:pt x="17" y="68"/>
                    </a:lnTo>
                    <a:lnTo>
                      <a:pt x="18" y="88"/>
                    </a:lnTo>
                    <a:lnTo>
                      <a:pt x="22" y="102"/>
                    </a:lnTo>
                    <a:lnTo>
                      <a:pt x="28" y="114"/>
                    </a:lnTo>
                    <a:lnTo>
                      <a:pt x="36" y="121"/>
                    </a:lnTo>
                    <a:lnTo>
                      <a:pt x="44" y="123"/>
                    </a:lnTo>
                    <a:lnTo>
                      <a:pt x="54" y="121"/>
                    </a:lnTo>
                    <a:lnTo>
                      <a:pt x="61" y="113"/>
                    </a:lnTo>
                    <a:lnTo>
                      <a:pt x="67" y="102"/>
                    </a:lnTo>
                    <a:lnTo>
                      <a:pt x="70" y="86"/>
                    </a:lnTo>
                    <a:lnTo>
                      <a:pt x="71" y="67"/>
                    </a:lnTo>
                    <a:lnTo>
                      <a:pt x="70" y="50"/>
                    </a:lnTo>
                    <a:lnTo>
                      <a:pt x="67" y="35"/>
                    </a:lnTo>
                    <a:lnTo>
                      <a:pt x="61" y="23"/>
                    </a:lnTo>
                    <a:lnTo>
                      <a:pt x="54" y="16"/>
                    </a:lnTo>
                    <a:lnTo>
                      <a:pt x="44" y="14"/>
                    </a:lnTo>
                    <a:close/>
                    <a:moveTo>
                      <a:pt x="45" y="0"/>
                    </a:moveTo>
                    <a:lnTo>
                      <a:pt x="60" y="3"/>
                    </a:lnTo>
                    <a:lnTo>
                      <a:pt x="73" y="11"/>
                    </a:lnTo>
                    <a:lnTo>
                      <a:pt x="82" y="25"/>
                    </a:lnTo>
                    <a:lnTo>
                      <a:pt x="87" y="44"/>
                    </a:lnTo>
                    <a:lnTo>
                      <a:pt x="89" y="67"/>
                    </a:lnTo>
                    <a:lnTo>
                      <a:pt x="87" y="92"/>
                    </a:lnTo>
                    <a:lnTo>
                      <a:pt x="81" y="110"/>
                    </a:lnTo>
                    <a:lnTo>
                      <a:pt x="72" y="126"/>
                    </a:lnTo>
                    <a:lnTo>
                      <a:pt x="59" y="134"/>
                    </a:lnTo>
                    <a:lnTo>
                      <a:pt x="43" y="137"/>
                    </a:lnTo>
                    <a:lnTo>
                      <a:pt x="29" y="134"/>
                    </a:lnTo>
                    <a:lnTo>
                      <a:pt x="17" y="126"/>
                    </a:lnTo>
                    <a:lnTo>
                      <a:pt x="8" y="112"/>
                    </a:lnTo>
                    <a:lnTo>
                      <a:pt x="2" y="93"/>
                    </a:lnTo>
                    <a:lnTo>
                      <a:pt x="0" y="68"/>
                    </a:lnTo>
                    <a:lnTo>
                      <a:pt x="1" y="49"/>
                    </a:lnTo>
                    <a:lnTo>
                      <a:pt x="6" y="31"/>
                    </a:lnTo>
                    <a:lnTo>
                      <a:pt x="13" y="17"/>
                    </a:lnTo>
                    <a:lnTo>
                      <a:pt x="22" y="8"/>
                    </a:lnTo>
                    <a:lnTo>
                      <a:pt x="32"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73" name="Freeform 47"/>
              <p:cNvSpPr>
                <a:spLocks/>
              </p:cNvSpPr>
              <p:nvPr/>
            </p:nvSpPr>
            <p:spPr bwMode="auto">
              <a:xfrm>
                <a:off x="985838" y="3287713"/>
                <a:ext cx="19050" cy="20638"/>
              </a:xfrm>
              <a:custGeom>
                <a:avLst/>
                <a:gdLst>
                  <a:gd name="T0" fmla="*/ 12 w 25"/>
                  <a:gd name="T1" fmla="*/ 0 h 25"/>
                  <a:gd name="T2" fmla="*/ 16 w 25"/>
                  <a:gd name="T3" fmla="*/ 0 h 25"/>
                  <a:gd name="T4" fmla="*/ 19 w 25"/>
                  <a:gd name="T5" fmla="*/ 2 h 25"/>
                  <a:gd name="T6" fmla="*/ 22 w 25"/>
                  <a:gd name="T7" fmla="*/ 4 h 25"/>
                  <a:gd name="T8" fmla="*/ 23 w 25"/>
                  <a:gd name="T9" fmla="*/ 8 h 25"/>
                  <a:gd name="T10" fmla="*/ 25 w 25"/>
                  <a:gd name="T11" fmla="*/ 12 h 25"/>
                  <a:gd name="T12" fmla="*/ 23 w 25"/>
                  <a:gd name="T13" fmla="*/ 16 h 25"/>
                  <a:gd name="T14" fmla="*/ 22 w 25"/>
                  <a:gd name="T15" fmla="*/ 19 h 25"/>
                  <a:gd name="T16" fmla="*/ 19 w 25"/>
                  <a:gd name="T17" fmla="*/ 23 h 25"/>
                  <a:gd name="T18" fmla="*/ 15 w 25"/>
                  <a:gd name="T19" fmla="*/ 24 h 25"/>
                  <a:gd name="T20" fmla="*/ 12 w 25"/>
                  <a:gd name="T21" fmla="*/ 25 h 25"/>
                  <a:gd name="T22" fmla="*/ 8 w 25"/>
                  <a:gd name="T23" fmla="*/ 24 h 25"/>
                  <a:gd name="T24" fmla="*/ 5 w 25"/>
                  <a:gd name="T25" fmla="*/ 23 h 25"/>
                  <a:gd name="T26" fmla="*/ 2 w 25"/>
                  <a:gd name="T27" fmla="*/ 19 h 25"/>
                  <a:gd name="T28" fmla="*/ 0 w 25"/>
                  <a:gd name="T29" fmla="*/ 16 h 25"/>
                  <a:gd name="T30" fmla="*/ 0 w 25"/>
                  <a:gd name="T31" fmla="*/ 12 h 25"/>
                  <a:gd name="T32" fmla="*/ 0 w 25"/>
                  <a:gd name="T33" fmla="*/ 8 h 25"/>
                  <a:gd name="T34" fmla="*/ 2 w 25"/>
                  <a:gd name="T35" fmla="*/ 4 h 25"/>
                  <a:gd name="T36" fmla="*/ 5 w 25"/>
                  <a:gd name="T37" fmla="*/ 2 h 25"/>
                  <a:gd name="T38" fmla="*/ 8 w 25"/>
                  <a:gd name="T39" fmla="*/ 0 h 25"/>
                  <a:gd name="T40" fmla="*/ 12 w 2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5">
                    <a:moveTo>
                      <a:pt x="12" y="0"/>
                    </a:moveTo>
                    <a:lnTo>
                      <a:pt x="16" y="0"/>
                    </a:lnTo>
                    <a:lnTo>
                      <a:pt x="19" y="2"/>
                    </a:lnTo>
                    <a:lnTo>
                      <a:pt x="22" y="4"/>
                    </a:lnTo>
                    <a:lnTo>
                      <a:pt x="23" y="8"/>
                    </a:lnTo>
                    <a:lnTo>
                      <a:pt x="25" y="12"/>
                    </a:lnTo>
                    <a:lnTo>
                      <a:pt x="23" y="16"/>
                    </a:lnTo>
                    <a:lnTo>
                      <a:pt x="22" y="19"/>
                    </a:lnTo>
                    <a:lnTo>
                      <a:pt x="19" y="23"/>
                    </a:lnTo>
                    <a:lnTo>
                      <a:pt x="15" y="24"/>
                    </a:lnTo>
                    <a:lnTo>
                      <a:pt x="12" y="25"/>
                    </a:lnTo>
                    <a:lnTo>
                      <a:pt x="8" y="24"/>
                    </a:lnTo>
                    <a:lnTo>
                      <a:pt x="5" y="23"/>
                    </a:lnTo>
                    <a:lnTo>
                      <a:pt x="2" y="19"/>
                    </a:lnTo>
                    <a:lnTo>
                      <a:pt x="0" y="16"/>
                    </a:lnTo>
                    <a:lnTo>
                      <a:pt x="0" y="12"/>
                    </a:lnTo>
                    <a:lnTo>
                      <a:pt x="0" y="8"/>
                    </a:lnTo>
                    <a:lnTo>
                      <a:pt x="2" y="4"/>
                    </a:lnTo>
                    <a:lnTo>
                      <a:pt x="5" y="2"/>
                    </a:lnTo>
                    <a:lnTo>
                      <a:pt x="8" y="0"/>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74" name="Freeform 48"/>
              <p:cNvSpPr>
                <a:spLocks noEditPoints="1"/>
              </p:cNvSpPr>
              <p:nvPr/>
            </p:nvSpPr>
            <p:spPr bwMode="auto">
              <a:xfrm>
                <a:off x="1023938" y="3201988"/>
                <a:ext cx="76200" cy="104775"/>
              </a:xfrm>
              <a:custGeom>
                <a:avLst/>
                <a:gdLst>
                  <a:gd name="T0" fmla="*/ 62 w 97"/>
                  <a:gd name="T1" fmla="*/ 18 h 133"/>
                  <a:gd name="T2" fmla="*/ 56 w 97"/>
                  <a:gd name="T3" fmla="*/ 28 h 133"/>
                  <a:gd name="T4" fmla="*/ 50 w 97"/>
                  <a:gd name="T5" fmla="*/ 37 h 133"/>
                  <a:gd name="T6" fmla="*/ 18 w 97"/>
                  <a:gd name="T7" fmla="*/ 82 h 133"/>
                  <a:gd name="T8" fmla="*/ 18 w 97"/>
                  <a:gd name="T9" fmla="*/ 83 h 133"/>
                  <a:gd name="T10" fmla="*/ 62 w 97"/>
                  <a:gd name="T11" fmla="*/ 83 h 133"/>
                  <a:gd name="T12" fmla="*/ 62 w 97"/>
                  <a:gd name="T13" fmla="*/ 39 h 133"/>
                  <a:gd name="T14" fmla="*/ 62 w 97"/>
                  <a:gd name="T15" fmla="*/ 18 h 133"/>
                  <a:gd name="T16" fmla="*/ 62 w 97"/>
                  <a:gd name="T17" fmla="*/ 18 h 133"/>
                  <a:gd name="T18" fmla="*/ 59 w 97"/>
                  <a:gd name="T19" fmla="*/ 0 h 133"/>
                  <a:gd name="T20" fmla="*/ 78 w 97"/>
                  <a:gd name="T21" fmla="*/ 0 h 133"/>
                  <a:gd name="T22" fmla="*/ 78 w 97"/>
                  <a:gd name="T23" fmla="*/ 83 h 133"/>
                  <a:gd name="T24" fmla="*/ 97 w 97"/>
                  <a:gd name="T25" fmla="*/ 83 h 133"/>
                  <a:gd name="T26" fmla="*/ 97 w 97"/>
                  <a:gd name="T27" fmla="*/ 97 h 133"/>
                  <a:gd name="T28" fmla="*/ 78 w 97"/>
                  <a:gd name="T29" fmla="*/ 97 h 133"/>
                  <a:gd name="T30" fmla="*/ 78 w 97"/>
                  <a:gd name="T31" fmla="*/ 133 h 133"/>
                  <a:gd name="T32" fmla="*/ 62 w 97"/>
                  <a:gd name="T33" fmla="*/ 133 h 133"/>
                  <a:gd name="T34" fmla="*/ 62 w 97"/>
                  <a:gd name="T35" fmla="*/ 97 h 133"/>
                  <a:gd name="T36" fmla="*/ 0 w 97"/>
                  <a:gd name="T37" fmla="*/ 97 h 133"/>
                  <a:gd name="T38" fmla="*/ 0 w 97"/>
                  <a:gd name="T39" fmla="*/ 85 h 133"/>
                  <a:gd name="T40" fmla="*/ 59 w 97"/>
                  <a:gd name="T4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133">
                    <a:moveTo>
                      <a:pt x="62" y="18"/>
                    </a:moveTo>
                    <a:lnTo>
                      <a:pt x="56" y="28"/>
                    </a:lnTo>
                    <a:lnTo>
                      <a:pt x="50" y="37"/>
                    </a:lnTo>
                    <a:lnTo>
                      <a:pt x="18" y="82"/>
                    </a:lnTo>
                    <a:lnTo>
                      <a:pt x="18" y="83"/>
                    </a:lnTo>
                    <a:lnTo>
                      <a:pt x="62" y="83"/>
                    </a:lnTo>
                    <a:lnTo>
                      <a:pt x="62" y="39"/>
                    </a:lnTo>
                    <a:lnTo>
                      <a:pt x="62" y="18"/>
                    </a:lnTo>
                    <a:lnTo>
                      <a:pt x="62" y="18"/>
                    </a:lnTo>
                    <a:close/>
                    <a:moveTo>
                      <a:pt x="59" y="0"/>
                    </a:moveTo>
                    <a:lnTo>
                      <a:pt x="78" y="0"/>
                    </a:lnTo>
                    <a:lnTo>
                      <a:pt x="78" y="83"/>
                    </a:lnTo>
                    <a:lnTo>
                      <a:pt x="97" y="83"/>
                    </a:lnTo>
                    <a:lnTo>
                      <a:pt x="97" y="97"/>
                    </a:lnTo>
                    <a:lnTo>
                      <a:pt x="78" y="97"/>
                    </a:lnTo>
                    <a:lnTo>
                      <a:pt x="78" y="133"/>
                    </a:lnTo>
                    <a:lnTo>
                      <a:pt x="62" y="133"/>
                    </a:lnTo>
                    <a:lnTo>
                      <a:pt x="62" y="97"/>
                    </a:lnTo>
                    <a:lnTo>
                      <a:pt x="0" y="97"/>
                    </a:lnTo>
                    <a:lnTo>
                      <a:pt x="0" y="85"/>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75" name="Line 49"/>
              <p:cNvSpPr>
                <a:spLocks noChangeShapeType="1"/>
              </p:cNvSpPr>
              <p:nvPr/>
            </p:nvSpPr>
            <p:spPr bwMode="auto">
              <a:xfrm flipH="1">
                <a:off x="1192213" y="3006725"/>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76" name="Rectangle 50"/>
              <p:cNvSpPr>
                <a:spLocks noChangeArrowheads="1"/>
              </p:cNvSpPr>
              <p:nvPr/>
            </p:nvSpPr>
            <p:spPr bwMode="auto">
              <a:xfrm>
                <a:off x="798513" y="2997200"/>
                <a:ext cx="82550" cy="9525"/>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77" name="Freeform 51"/>
              <p:cNvSpPr>
                <a:spLocks noEditPoints="1"/>
              </p:cNvSpPr>
              <p:nvPr/>
            </p:nvSpPr>
            <p:spPr bwMode="auto">
              <a:xfrm>
                <a:off x="892175" y="2938463"/>
                <a:ext cx="71438" cy="107950"/>
              </a:xfrm>
              <a:custGeom>
                <a:avLst/>
                <a:gdLst>
                  <a:gd name="T0" fmla="*/ 44 w 89"/>
                  <a:gd name="T1" fmla="*/ 14 h 138"/>
                  <a:gd name="T2" fmla="*/ 36 w 89"/>
                  <a:gd name="T3" fmla="*/ 16 h 138"/>
                  <a:gd name="T4" fmla="*/ 28 w 89"/>
                  <a:gd name="T5" fmla="*/ 23 h 138"/>
                  <a:gd name="T6" fmla="*/ 22 w 89"/>
                  <a:gd name="T7" fmla="*/ 35 h 138"/>
                  <a:gd name="T8" fmla="*/ 18 w 89"/>
                  <a:gd name="T9" fmla="*/ 50 h 138"/>
                  <a:gd name="T10" fmla="*/ 17 w 89"/>
                  <a:gd name="T11" fmla="*/ 70 h 138"/>
                  <a:gd name="T12" fmla="*/ 18 w 89"/>
                  <a:gd name="T13" fmla="*/ 89 h 138"/>
                  <a:gd name="T14" fmla="*/ 22 w 89"/>
                  <a:gd name="T15" fmla="*/ 104 h 138"/>
                  <a:gd name="T16" fmla="*/ 28 w 89"/>
                  <a:gd name="T17" fmla="*/ 114 h 138"/>
                  <a:gd name="T18" fmla="*/ 36 w 89"/>
                  <a:gd name="T19" fmla="*/ 121 h 138"/>
                  <a:gd name="T20" fmla="*/ 44 w 89"/>
                  <a:gd name="T21" fmla="*/ 124 h 138"/>
                  <a:gd name="T22" fmla="*/ 54 w 89"/>
                  <a:gd name="T23" fmla="*/ 121 h 138"/>
                  <a:gd name="T24" fmla="*/ 61 w 89"/>
                  <a:gd name="T25" fmla="*/ 114 h 138"/>
                  <a:gd name="T26" fmla="*/ 67 w 89"/>
                  <a:gd name="T27" fmla="*/ 103 h 138"/>
                  <a:gd name="T28" fmla="*/ 70 w 89"/>
                  <a:gd name="T29" fmla="*/ 88 h 138"/>
                  <a:gd name="T30" fmla="*/ 71 w 89"/>
                  <a:gd name="T31" fmla="*/ 69 h 138"/>
                  <a:gd name="T32" fmla="*/ 70 w 89"/>
                  <a:gd name="T33" fmla="*/ 50 h 138"/>
                  <a:gd name="T34" fmla="*/ 67 w 89"/>
                  <a:gd name="T35" fmla="*/ 35 h 138"/>
                  <a:gd name="T36" fmla="*/ 61 w 89"/>
                  <a:gd name="T37" fmla="*/ 25 h 138"/>
                  <a:gd name="T38" fmla="*/ 54 w 89"/>
                  <a:gd name="T39" fmla="*/ 16 h 138"/>
                  <a:gd name="T40" fmla="*/ 44 w 89"/>
                  <a:gd name="T41" fmla="*/ 14 h 138"/>
                  <a:gd name="T42" fmla="*/ 45 w 89"/>
                  <a:gd name="T43" fmla="*/ 0 h 138"/>
                  <a:gd name="T44" fmla="*/ 60 w 89"/>
                  <a:gd name="T45" fmla="*/ 4 h 138"/>
                  <a:gd name="T46" fmla="*/ 73 w 89"/>
                  <a:gd name="T47" fmla="*/ 12 h 138"/>
                  <a:gd name="T48" fmla="*/ 82 w 89"/>
                  <a:gd name="T49" fmla="*/ 26 h 138"/>
                  <a:gd name="T50" fmla="*/ 87 w 89"/>
                  <a:gd name="T51" fmla="*/ 44 h 138"/>
                  <a:gd name="T52" fmla="*/ 89 w 89"/>
                  <a:gd name="T53" fmla="*/ 68 h 138"/>
                  <a:gd name="T54" fmla="*/ 87 w 89"/>
                  <a:gd name="T55" fmla="*/ 92 h 138"/>
                  <a:gd name="T56" fmla="*/ 81 w 89"/>
                  <a:gd name="T57" fmla="*/ 112 h 138"/>
                  <a:gd name="T58" fmla="*/ 72 w 89"/>
                  <a:gd name="T59" fmla="*/ 126 h 138"/>
                  <a:gd name="T60" fmla="*/ 59 w 89"/>
                  <a:gd name="T61" fmla="*/ 134 h 138"/>
                  <a:gd name="T62" fmla="*/ 43 w 89"/>
                  <a:gd name="T63" fmla="*/ 138 h 138"/>
                  <a:gd name="T64" fmla="*/ 29 w 89"/>
                  <a:gd name="T65" fmla="*/ 134 h 138"/>
                  <a:gd name="T66" fmla="*/ 17 w 89"/>
                  <a:gd name="T67" fmla="*/ 126 h 138"/>
                  <a:gd name="T68" fmla="*/ 8 w 89"/>
                  <a:gd name="T69" fmla="*/ 112 h 138"/>
                  <a:gd name="T70" fmla="*/ 2 w 89"/>
                  <a:gd name="T71" fmla="*/ 93 h 138"/>
                  <a:gd name="T72" fmla="*/ 0 w 89"/>
                  <a:gd name="T73" fmla="*/ 69 h 138"/>
                  <a:gd name="T74" fmla="*/ 1 w 89"/>
                  <a:gd name="T75" fmla="*/ 49 h 138"/>
                  <a:gd name="T76" fmla="*/ 6 w 89"/>
                  <a:gd name="T77" fmla="*/ 32 h 138"/>
                  <a:gd name="T78" fmla="*/ 13 w 89"/>
                  <a:gd name="T79" fmla="*/ 19 h 138"/>
                  <a:gd name="T80" fmla="*/ 22 w 89"/>
                  <a:gd name="T81" fmla="*/ 8 h 138"/>
                  <a:gd name="T82" fmla="*/ 32 w 89"/>
                  <a:gd name="T83" fmla="*/ 3 h 138"/>
                  <a:gd name="T84" fmla="*/ 45 w 89"/>
                  <a:gd name="T8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8">
                    <a:moveTo>
                      <a:pt x="44" y="14"/>
                    </a:moveTo>
                    <a:lnTo>
                      <a:pt x="36" y="16"/>
                    </a:lnTo>
                    <a:lnTo>
                      <a:pt x="28" y="23"/>
                    </a:lnTo>
                    <a:lnTo>
                      <a:pt x="22" y="35"/>
                    </a:lnTo>
                    <a:lnTo>
                      <a:pt x="18" y="50"/>
                    </a:lnTo>
                    <a:lnTo>
                      <a:pt x="17" y="70"/>
                    </a:lnTo>
                    <a:lnTo>
                      <a:pt x="18" y="89"/>
                    </a:lnTo>
                    <a:lnTo>
                      <a:pt x="22" y="104"/>
                    </a:lnTo>
                    <a:lnTo>
                      <a:pt x="28" y="114"/>
                    </a:lnTo>
                    <a:lnTo>
                      <a:pt x="36" y="121"/>
                    </a:lnTo>
                    <a:lnTo>
                      <a:pt x="44" y="124"/>
                    </a:lnTo>
                    <a:lnTo>
                      <a:pt x="54" y="121"/>
                    </a:lnTo>
                    <a:lnTo>
                      <a:pt x="61" y="114"/>
                    </a:lnTo>
                    <a:lnTo>
                      <a:pt x="67" y="103"/>
                    </a:lnTo>
                    <a:lnTo>
                      <a:pt x="70" y="88"/>
                    </a:lnTo>
                    <a:lnTo>
                      <a:pt x="71" y="69"/>
                    </a:lnTo>
                    <a:lnTo>
                      <a:pt x="70" y="50"/>
                    </a:lnTo>
                    <a:lnTo>
                      <a:pt x="67" y="35"/>
                    </a:lnTo>
                    <a:lnTo>
                      <a:pt x="61" y="25"/>
                    </a:lnTo>
                    <a:lnTo>
                      <a:pt x="54" y="16"/>
                    </a:lnTo>
                    <a:lnTo>
                      <a:pt x="44" y="14"/>
                    </a:lnTo>
                    <a:close/>
                    <a:moveTo>
                      <a:pt x="45" y="0"/>
                    </a:moveTo>
                    <a:lnTo>
                      <a:pt x="60" y="4"/>
                    </a:lnTo>
                    <a:lnTo>
                      <a:pt x="73" y="12"/>
                    </a:lnTo>
                    <a:lnTo>
                      <a:pt x="82" y="26"/>
                    </a:lnTo>
                    <a:lnTo>
                      <a:pt x="87" y="44"/>
                    </a:lnTo>
                    <a:lnTo>
                      <a:pt x="89" y="68"/>
                    </a:lnTo>
                    <a:lnTo>
                      <a:pt x="87" y="92"/>
                    </a:lnTo>
                    <a:lnTo>
                      <a:pt x="81" y="112"/>
                    </a:lnTo>
                    <a:lnTo>
                      <a:pt x="72" y="126"/>
                    </a:lnTo>
                    <a:lnTo>
                      <a:pt x="59" y="134"/>
                    </a:lnTo>
                    <a:lnTo>
                      <a:pt x="43" y="138"/>
                    </a:lnTo>
                    <a:lnTo>
                      <a:pt x="29" y="134"/>
                    </a:lnTo>
                    <a:lnTo>
                      <a:pt x="17" y="126"/>
                    </a:lnTo>
                    <a:lnTo>
                      <a:pt x="8" y="112"/>
                    </a:lnTo>
                    <a:lnTo>
                      <a:pt x="2" y="93"/>
                    </a:lnTo>
                    <a:lnTo>
                      <a:pt x="0" y="69"/>
                    </a:lnTo>
                    <a:lnTo>
                      <a:pt x="1" y="49"/>
                    </a:lnTo>
                    <a:lnTo>
                      <a:pt x="6" y="32"/>
                    </a:lnTo>
                    <a:lnTo>
                      <a:pt x="13" y="19"/>
                    </a:lnTo>
                    <a:lnTo>
                      <a:pt x="22" y="8"/>
                    </a:lnTo>
                    <a:lnTo>
                      <a:pt x="32"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78" name="Freeform 52"/>
              <p:cNvSpPr>
                <a:spLocks/>
              </p:cNvSpPr>
              <p:nvPr/>
            </p:nvSpPr>
            <p:spPr bwMode="auto">
              <a:xfrm>
                <a:off x="985838" y="3025775"/>
                <a:ext cx="19050" cy="20638"/>
              </a:xfrm>
              <a:custGeom>
                <a:avLst/>
                <a:gdLst>
                  <a:gd name="T0" fmla="*/ 12 w 25"/>
                  <a:gd name="T1" fmla="*/ 0 h 26"/>
                  <a:gd name="T2" fmla="*/ 16 w 25"/>
                  <a:gd name="T3" fmla="*/ 0 h 26"/>
                  <a:gd name="T4" fmla="*/ 19 w 25"/>
                  <a:gd name="T5" fmla="*/ 2 h 26"/>
                  <a:gd name="T6" fmla="*/ 22 w 25"/>
                  <a:gd name="T7" fmla="*/ 5 h 26"/>
                  <a:gd name="T8" fmla="*/ 23 w 25"/>
                  <a:gd name="T9" fmla="*/ 8 h 26"/>
                  <a:gd name="T10" fmla="*/ 25 w 25"/>
                  <a:gd name="T11" fmla="*/ 13 h 26"/>
                  <a:gd name="T12" fmla="*/ 23 w 25"/>
                  <a:gd name="T13" fmla="*/ 16 h 26"/>
                  <a:gd name="T14" fmla="*/ 22 w 25"/>
                  <a:gd name="T15" fmla="*/ 20 h 26"/>
                  <a:gd name="T16" fmla="*/ 19 w 25"/>
                  <a:gd name="T17" fmla="*/ 23 h 26"/>
                  <a:gd name="T18" fmla="*/ 15 w 25"/>
                  <a:gd name="T19" fmla="*/ 24 h 26"/>
                  <a:gd name="T20" fmla="*/ 12 w 25"/>
                  <a:gd name="T21" fmla="*/ 26 h 26"/>
                  <a:gd name="T22" fmla="*/ 8 w 25"/>
                  <a:gd name="T23" fmla="*/ 24 h 26"/>
                  <a:gd name="T24" fmla="*/ 5 w 25"/>
                  <a:gd name="T25" fmla="*/ 23 h 26"/>
                  <a:gd name="T26" fmla="*/ 2 w 25"/>
                  <a:gd name="T27" fmla="*/ 20 h 26"/>
                  <a:gd name="T28" fmla="*/ 0 w 25"/>
                  <a:gd name="T29" fmla="*/ 16 h 26"/>
                  <a:gd name="T30" fmla="*/ 0 w 25"/>
                  <a:gd name="T31" fmla="*/ 13 h 26"/>
                  <a:gd name="T32" fmla="*/ 0 w 25"/>
                  <a:gd name="T33" fmla="*/ 8 h 26"/>
                  <a:gd name="T34" fmla="*/ 2 w 25"/>
                  <a:gd name="T35" fmla="*/ 5 h 26"/>
                  <a:gd name="T36" fmla="*/ 5 w 25"/>
                  <a:gd name="T37" fmla="*/ 2 h 26"/>
                  <a:gd name="T38" fmla="*/ 8 w 25"/>
                  <a:gd name="T39" fmla="*/ 0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0"/>
                    </a:lnTo>
                    <a:lnTo>
                      <a:pt x="19" y="2"/>
                    </a:lnTo>
                    <a:lnTo>
                      <a:pt x="22" y="5"/>
                    </a:lnTo>
                    <a:lnTo>
                      <a:pt x="23" y="8"/>
                    </a:lnTo>
                    <a:lnTo>
                      <a:pt x="25" y="13"/>
                    </a:lnTo>
                    <a:lnTo>
                      <a:pt x="23" y="16"/>
                    </a:lnTo>
                    <a:lnTo>
                      <a:pt x="22" y="20"/>
                    </a:lnTo>
                    <a:lnTo>
                      <a:pt x="19" y="23"/>
                    </a:lnTo>
                    <a:lnTo>
                      <a:pt x="15" y="24"/>
                    </a:lnTo>
                    <a:lnTo>
                      <a:pt x="12" y="26"/>
                    </a:lnTo>
                    <a:lnTo>
                      <a:pt x="8" y="24"/>
                    </a:lnTo>
                    <a:lnTo>
                      <a:pt x="5" y="23"/>
                    </a:lnTo>
                    <a:lnTo>
                      <a:pt x="2" y="20"/>
                    </a:lnTo>
                    <a:lnTo>
                      <a:pt x="0" y="16"/>
                    </a:lnTo>
                    <a:lnTo>
                      <a:pt x="0" y="13"/>
                    </a:lnTo>
                    <a:lnTo>
                      <a:pt x="0" y="8"/>
                    </a:lnTo>
                    <a:lnTo>
                      <a:pt x="2" y="5"/>
                    </a:lnTo>
                    <a:lnTo>
                      <a:pt x="5" y="2"/>
                    </a:lnTo>
                    <a:lnTo>
                      <a:pt x="8" y="0"/>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79" name="Freeform 53"/>
              <p:cNvSpPr>
                <a:spLocks/>
              </p:cNvSpPr>
              <p:nvPr/>
            </p:nvSpPr>
            <p:spPr bwMode="auto">
              <a:xfrm>
                <a:off x="1028700" y="2938463"/>
                <a:ext cx="66675" cy="106363"/>
              </a:xfrm>
              <a:custGeom>
                <a:avLst/>
                <a:gdLst>
                  <a:gd name="T0" fmla="*/ 41 w 85"/>
                  <a:gd name="T1" fmla="*/ 0 h 135"/>
                  <a:gd name="T2" fmla="*/ 56 w 85"/>
                  <a:gd name="T3" fmla="*/ 3 h 135"/>
                  <a:gd name="T4" fmla="*/ 67 w 85"/>
                  <a:gd name="T5" fmla="*/ 8 h 135"/>
                  <a:gd name="T6" fmla="*/ 76 w 85"/>
                  <a:gd name="T7" fmla="*/ 18 h 135"/>
                  <a:gd name="T8" fmla="*/ 80 w 85"/>
                  <a:gd name="T9" fmla="*/ 28 h 135"/>
                  <a:gd name="T10" fmla="*/ 81 w 85"/>
                  <a:gd name="T11" fmla="*/ 39 h 135"/>
                  <a:gd name="T12" fmla="*/ 78 w 85"/>
                  <a:gd name="T13" fmla="*/ 57 h 135"/>
                  <a:gd name="T14" fmla="*/ 69 w 85"/>
                  <a:gd name="T15" fmla="*/ 74 h 135"/>
                  <a:gd name="T16" fmla="*/ 55 w 85"/>
                  <a:gd name="T17" fmla="*/ 91 h 135"/>
                  <a:gd name="T18" fmla="*/ 36 w 85"/>
                  <a:gd name="T19" fmla="*/ 110 h 135"/>
                  <a:gd name="T20" fmla="*/ 25 w 85"/>
                  <a:gd name="T21" fmla="*/ 120 h 135"/>
                  <a:gd name="T22" fmla="*/ 25 w 85"/>
                  <a:gd name="T23" fmla="*/ 120 h 135"/>
                  <a:gd name="T24" fmla="*/ 85 w 85"/>
                  <a:gd name="T25" fmla="*/ 120 h 135"/>
                  <a:gd name="T26" fmla="*/ 85 w 85"/>
                  <a:gd name="T27" fmla="*/ 135 h 135"/>
                  <a:gd name="T28" fmla="*/ 0 w 85"/>
                  <a:gd name="T29" fmla="*/ 135 h 135"/>
                  <a:gd name="T30" fmla="*/ 0 w 85"/>
                  <a:gd name="T31" fmla="*/ 124 h 135"/>
                  <a:gd name="T32" fmla="*/ 14 w 85"/>
                  <a:gd name="T33" fmla="*/ 111 h 135"/>
                  <a:gd name="T34" fmla="*/ 32 w 85"/>
                  <a:gd name="T35" fmla="*/ 93 h 135"/>
                  <a:gd name="T36" fmla="*/ 46 w 85"/>
                  <a:gd name="T37" fmla="*/ 78 h 135"/>
                  <a:gd name="T38" fmla="*/ 56 w 85"/>
                  <a:gd name="T39" fmla="*/ 65 h 135"/>
                  <a:gd name="T40" fmla="*/ 62 w 85"/>
                  <a:gd name="T41" fmla="*/ 53 h 135"/>
                  <a:gd name="T42" fmla="*/ 63 w 85"/>
                  <a:gd name="T43" fmla="*/ 41 h 135"/>
                  <a:gd name="T44" fmla="*/ 63 w 85"/>
                  <a:gd name="T45" fmla="*/ 34 h 135"/>
                  <a:gd name="T46" fmla="*/ 59 w 85"/>
                  <a:gd name="T47" fmla="*/ 27 h 135"/>
                  <a:gd name="T48" fmla="*/ 55 w 85"/>
                  <a:gd name="T49" fmla="*/ 21 h 135"/>
                  <a:gd name="T50" fmla="*/ 48 w 85"/>
                  <a:gd name="T51" fmla="*/ 16 h 135"/>
                  <a:gd name="T52" fmla="*/ 37 w 85"/>
                  <a:gd name="T53" fmla="*/ 15 h 135"/>
                  <a:gd name="T54" fmla="*/ 25 w 85"/>
                  <a:gd name="T55" fmla="*/ 18 h 135"/>
                  <a:gd name="T56" fmla="*/ 16 w 85"/>
                  <a:gd name="T57" fmla="*/ 21 h 135"/>
                  <a:gd name="T58" fmla="*/ 9 w 85"/>
                  <a:gd name="T59" fmla="*/ 27 h 135"/>
                  <a:gd name="T60" fmla="*/ 3 w 85"/>
                  <a:gd name="T61" fmla="*/ 14 h 135"/>
                  <a:gd name="T62" fmla="*/ 14 w 85"/>
                  <a:gd name="T63" fmla="*/ 7 h 135"/>
                  <a:gd name="T64" fmla="*/ 27 w 85"/>
                  <a:gd name="T65" fmla="*/ 3 h 135"/>
                  <a:gd name="T66" fmla="*/ 41 w 85"/>
                  <a:gd name="T6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135">
                    <a:moveTo>
                      <a:pt x="41" y="0"/>
                    </a:moveTo>
                    <a:lnTo>
                      <a:pt x="56" y="3"/>
                    </a:lnTo>
                    <a:lnTo>
                      <a:pt x="67" y="8"/>
                    </a:lnTo>
                    <a:lnTo>
                      <a:pt x="76" y="18"/>
                    </a:lnTo>
                    <a:lnTo>
                      <a:pt x="80" y="28"/>
                    </a:lnTo>
                    <a:lnTo>
                      <a:pt x="81" y="39"/>
                    </a:lnTo>
                    <a:lnTo>
                      <a:pt x="78" y="57"/>
                    </a:lnTo>
                    <a:lnTo>
                      <a:pt x="69" y="74"/>
                    </a:lnTo>
                    <a:lnTo>
                      <a:pt x="55" y="91"/>
                    </a:lnTo>
                    <a:lnTo>
                      <a:pt x="36" y="110"/>
                    </a:lnTo>
                    <a:lnTo>
                      <a:pt x="25" y="120"/>
                    </a:lnTo>
                    <a:lnTo>
                      <a:pt x="25" y="120"/>
                    </a:lnTo>
                    <a:lnTo>
                      <a:pt x="85" y="120"/>
                    </a:lnTo>
                    <a:lnTo>
                      <a:pt x="85" y="135"/>
                    </a:lnTo>
                    <a:lnTo>
                      <a:pt x="0" y="135"/>
                    </a:lnTo>
                    <a:lnTo>
                      <a:pt x="0" y="124"/>
                    </a:lnTo>
                    <a:lnTo>
                      <a:pt x="14" y="111"/>
                    </a:lnTo>
                    <a:lnTo>
                      <a:pt x="32" y="93"/>
                    </a:lnTo>
                    <a:lnTo>
                      <a:pt x="46" y="78"/>
                    </a:lnTo>
                    <a:lnTo>
                      <a:pt x="56" y="65"/>
                    </a:lnTo>
                    <a:lnTo>
                      <a:pt x="62" y="53"/>
                    </a:lnTo>
                    <a:lnTo>
                      <a:pt x="63" y="41"/>
                    </a:lnTo>
                    <a:lnTo>
                      <a:pt x="63" y="34"/>
                    </a:lnTo>
                    <a:lnTo>
                      <a:pt x="59" y="27"/>
                    </a:lnTo>
                    <a:lnTo>
                      <a:pt x="55" y="21"/>
                    </a:lnTo>
                    <a:lnTo>
                      <a:pt x="48" y="16"/>
                    </a:lnTo>
                    <a:lnTo>
                      <a:pt x="37" y="15"/>
                    </a:lnTo>
                    <a:lnTo>
                      <a:pt x="25" y="18"/>
                    </a:lnTo>
                    <a:lnTo>
                      <a:pt x="16" y="21"/>
                    </a:lnTo>
                    <a:lnTo>
                      <a:pt x="9" y="27"/>
                    </a:lnTo>
                    <a:lnTo>
                      <a:pt x="3" y="14"/>
                    </a:lnTo>
                    <a:lnTo>
                      <a:pt x="14" y="7"/>
                    </a:lnTo>
                    <a:lnTo>
                      <a:pt x="27" y="3"/>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80" name="Line 54"/>
              <p:cNvSpPr>
                <a:spLocks noChangeShapeType="1"/>
              </p:cNvSpPr>
              <p:nvPr/>
            </p:nvSpPr>
            <p:spPr bwMode="auto">
              <a:xfrm flipH="1">
                <a:off x="1192213" y="2744788"/>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81" name="Freeform 55"/>
              <p:cNvSpPr>
                <a:spLocks noEditPoints="1"/>
              </p:cNvSpPr>
              <p:nvPr/>
            </p:nvSpPr>
            <p:spPr bwMode="auto">
              <a:xfrm>
                <a:off x="892175" y="2676525"/>
                <a:ext cx="71438" cy="109538"/>
              </a:xfrm>
              <a:custGeom>
                <a:avLst/>
                <a:gdLst>
                  <a:gd name="T0" fmla="*/ 44 w 89"/>
                  <a:gd name="T1" fmla="*/ 14 h 137"/>
                  <a:gd name="T2" fmla="*/ 36 w 89"/>
                  <a:gd name="T3" fmla="*/ 16 h 137"/>
                  <a:gd name="T4" fmla="*/ 29 w 89"/>
                  <a:gd name="T5" fmla="*/ 23 h 137"/>
                  <a:gd name="T6" fmla="*/ 23 w 89"/>
                  <a:gd name="T7" fmla="*/ 35 h 137"/>
                  <a:gd name="T8" fmla="*/ 18 w 89"/>
                  <a:gd name="T9" fmla="*/ 50 h 137"/>
                  <a:gd name="T10" fmla="*/ 17 w 89"/>
                  <a:gd name="T11" fmla="*/ 69 h 137"/>
                  <a:gd name="T12" fmla="*/ 18 w 89"/>
                  <a:gd name="T13" fmla="*/ 88 h 137"/>
                  <a:gd name="T14" fmla="*/ 22 w 89"/>
                  <a:gd name="T15" fmla="*/ 103 h 137"/>
                  <a:gd name="T16" fmla="*/ 28 w 89"/>
                  <a:gd name="T17" fmla="*/ 114 h 137"/>
                  <a:gd name="T18" fmla="*/ 36 w 89"/>
                  <a:gd name="T19" fmla="*/ 121 h 137"/>
                  <a:gd name="T20" fmla="*/ 44 w 89"/>
                  <a:gd name="T21" fmla="*/ 123 h 137"/>
                  <a:gd name="T22" fmla="*/ 54 w 89"/>
                  <a:gd name="T23" fmla="*/ 121 h 137"/>
                  <a:gd name="T24" fmla="*/ 61 w 89"/>
                  <a:gd name="T25" fmla="*/ 114 h 137"/>
                  <a:gd name="T26" fmla="*/ 67 w 89"/>
                  <a:gd name="T27" fmla="*/ 102 h 137"/>
                  <a:gd name="T28" fmla="*/ 71 w 89"/>
                  <a:gd name="T29" fmla="*/ 87 h 137"/>
                  <a:gd name="T30" fmla="*/ 72 w 89"/>
                  <a:gd name="T31" fmla="*/ 67 h 137"/>
                  <a:gd name="T32" fmla="*/ 71 w 89"/>
                  <a:gd name="T33" fmla="*/ 50 h 137"/>
                  <a:gd name="T34" fmla="*/ 67 w 89"/>
                  <a:gd name="T35" fmla="*/ 35 h 137"/>
                  <a:gd name="T36" fmla="*/ 63 w 89"/>
                  <a:gd name="T37" fmla="*/ 23 h 137"/>
                  <a:gd name="T38" fmla="*/ 54 w 89"/>
                  <a:gd name="T39" fmla="*/ 16 h 137"/>
                  <a:gd name="T40" fmla="*/ 44 w 89"/>
                  <a:gd name="T41" fmla="*/ 14 h 137"/>
                  <a:gd name="T42" fmla="*/ 45 w 89"/>
                  <a:gd name="T43" fmla="*/ 0 h 137"/>
                  <a:gd name="T44" fmla="*/ 61 w 89"/>
                  <a:gd name="T45" fmla="*/ 3 h 137"/>
                  <a:gd name="T46" fmla="*/ 73 w 89"/>
                  <a:gd name="T47" fmla="*/ 11 h 137"/>
                  <a:gd name="T48" fmla="*/ 82 w 89"/>
                  <a:gd name="T49" fmla="*/ 25 h 137"/>
                  <a:gd name="T50" fmla="*/ 87 w 89"/>
                  <a:gd name="T51" fmla="*/ 44 h 137"/>
                  <a:gd name="T52" fmla="*/ 89 w 89"/>
                  <a:gd name="T53" fmla="*/ 67 h 137"/>
                  <a:gd name="T54" fmla="*/ 87 w 89"/>
                  <a:gd name="T55" fmla="*/ 92 h 137"/>
                  <a:gd name="T56" fmla="*/ 81 w 89"/>
                  <a:gd name="T57" fmla="*/ 111 h 137"/>
                  <a:gd name="T58" fmla="*/ 72 w 89"/>
                  <a:gd name="T59" fmla="*/ 125 h 137"/>
                  <a:gd name="T60" fmla="*/ 59 w 89"/>
                  <a:gd name="T61" fmla="*/ 134 h 137"/>
                  <a:gd name="T62" fmla="*/ 44 w 89"/>
                  <a:gd name="T63" fmla="*/ 137 h 137"/>
                  <a:gd name="T64" fmla="*/ 29 w 89"/>
                  <a:gd name="T65" fmla="*/ 134 h 137"/>
                  <a:gd name="T66" fmla="*/ 17 w 89"/>
                  <a:gd name="T67" fmla="*/ 125 h 137"/>
                  <a:gd name="T68" fmla="*/ 8 w 89"/>
                  <a:gd name="T69" fmla="*/ 111 h 137"/>
                  <a:gd name="T70" fmla="*/ 2 w 89"/>
                  <a:gd name="T71" fmla="*/ 93 h 137"/>
                  <a:gd name="T72" fmla="*/ 0 w 89"/>
                  <a:gd name="T73" fmla="*/ 68 h 137"/>
                  <a:gd name="T74" fmla="*/ 1 w 89"/>
                  <a:gd name="T75" fmla="*/ 49 h 137"/>
                  <a:gd name="T76" fmla="*/ 6 w 89"/>
                  <a:gd name="T77" fmla="*/ 31 h 137"/>
                  <a:gd name="T78" fmla="*/ 13 w 89"/>
                  <a:gd name="T79" fmla="*/ 17 h 137"/>
                  <a:gd name="T80" fmla="*/ 22 w 89"/>
                  <a:gd name="T81" fmla="*/ 8 h 137"/>
                  <a:gd name="T82" fmla="*/ 34 w 89"/>
                  <a:gd name="T83" fmla="*/ 2 h 137"/>
                  <a:gd name="T84" fmla="*/ 45 w 89"/>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7">
                    <a:moveTo>
                      <a:pt x="44" y="14"/>
                    </a:moveTo>
                    <a:lnTo>
                      <a:pt x="36" y="16"/>
                    </a:lnTo>
                    <a:lnTo>
                      <a:pt x="29" y="23"/>
                    </a:lnTo>
                    <a:lnTo>
                      <a:pt x="23" y="35"/>
                    </a:lnTo>
                    <a:lnTo>
                      <a:pt x="18" y="50"/>
                    </a:lnTo>
                    <a:lnTo>
                      <a:pt x="17" y="69"/>
                    </a:lnTo>
                    <a:lnTo>
                      <a:pt x="18" y="88"/>
                    </a:lnTo>
                    <a:lnTo>
                      <a:pt x="22" y="103"/>
                    </a:lnTo>
                    <a:lnTo>
                      <a:pt x="28" y="114"/>
                    </a:lnTo>
                    <a:lnTo>
                      <a:pt x="36" y="121"/>
                    </a:lnTo>
                    <a:lnTo>
                      <a:pt x="44" y="123"/>
                    </a:lnTo>
                    <a:lnTo>
                      <a:pt x="54" y="121"/>
                    </a:lnTo>
                    <a:lnTo>
                      <a:pt x="61" y="114"/>
                    </a:lnTo>
                    <a:lnTo>
                      <a:pt x="67" y="102"/>
                    </a:lnTo>
                    <a:lnTo>
                      <a:pt x="71" y="87"/>
                    </a:lnTo>
                    <a:lnTo>
                      <a:pt x="72" y="67"/>
                    </a:lnTo>
                    <a:lnTo>
                      <a:pt x="71" y="50"/>
                    </a:lnTo>
                    <a:lnTo>
                      <a:pt x="67" y="35"/>
                    </a:lnTo>
                    <a:lnTo>
                      <a:pt x="63" y="23"/>
                    </a:lnTo>
                    <a:lnTo>
                      <a:pt x="54" y="16"/>
                    </a:lnTo>
                    <a:lnTo>
                      <a:pt x="44" y="14"/>
                    </a:lnTo>
                    <a:close/>
                    <a:moveTo>
                      <a:pt x="45" y="0"/>
                    </a:moveTo>
                    <a:lnTo>
                      <a:pt x="61" y="3"/>
                    </a:lnTo>
                    <a:lnTo>
                      <a:pt x="73" y="11"/>
                    </a:lnTo>
                    <a:lnTo>
                      <a:pt x="82" y="25"/>
                    </a:lnTo>
                    <a:lnTo>
                      <a:pt x="87" y="44"/>
                    </a:lnTo>
                    <a:lnTo>
                      <a:pt x="89" y="67"/>
                    </a:lnTo>
                    <a:lnTo>
                      <a:pt x="87" y="92"/>
                    </a:lnTo>
                    <a:lnTo>
                      <a:pt x="81" y="111"/>
                    </a:lnTo>
                    <a:lnTo>
                      <a:pt x="72" y="125"/>
                    </a:lnTo>
                    <a:lnTo>
                      <a:pt x="59" y="134"/>
                    </a:lnTo>
                    <a:lnTo>
                      <a:pt x="44" y="137"/>
                    </a:lnTo>
                    <a:lnTo>
                      <a:pt x="29" y="134"/>
                    </a:lnTo>
                    <a:lnTo>
                      <a:pt x="17" y="125"/>
                    </a:lnTo>
                    <a:lnTo>
                      <a:pt x="8" y="111"/>
                    </a:lnTo>
                    <a:lnTo>
                      <a:pt x="2" y="93"/>
                    </a:lnTo>
                    <a:lnTo>
                      <a:pt x="0" y="68"/>
                    </a:lnTo>
                    <a:lnTo>
                      <a:pt x="1" y="49"/>
                    </a:lnTo>
                    <a:lnTo>
                      <a:pt x="6" y="31"/>
                    </a:lnTo>
                    <a:lnTo>
                      <a:pt x="13" y="17"/>
                    </a:lnTo>
                    <a:lnTo>
                      <a:pt x="22" y="8"/>
                    </a:lnTo>
                    <a:lnTo>
                      <a:pt x="34"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82" name="Freeform 56"/>
              <p:cNvSpPr>
                <a:spLocks/>
              </p:cNvSpPr>
              <p:nvPr/>
            </p:nvSpPr>
            <p:spPr bwMode="auto">
              <a:xfrm>
                <a:off x="985838" y="2765425"/>
                <a:ext cx="19050" cy="20638"/>
              </a:xfrm>
              <a:custGeom>
                <a:avLst/>
                <a:gdLst>
                  <a:gd name="T0" fmla="*/ 12 w 25"/>
                  <a:gd name="T1" fmla="*/ 0 h 26"/>
                  <a:gd name="T2" fmla="*/ 16 w 25"/>
                  <a:gd name="T3" fmla="*/ 0 h 26"/>
                  <a:gd name="T4" fmla="*/ 20 w 25"/>
                  <a:gd name="T5" fmla="*/ 3 h 26"/>
                  <a:gd name="T6" fmla="*/ 22 w 25"/>
                  <a:gd name="T7" fmla="*/ 5 h 26"/>
                  <a:gd name="T8" fmla="*/ 23 w 25"/>
                  <a:gd name="T9" fmla="*/ 9 h 26"/>
                  <a:gd name="T10" fmla="*/ 25 w 25"/>
                  <a:gd name="T11" fmla="*/ 13 h 26"/>
                  <a:gd name="T12" fmla="*/ 23 w 25"/>
                  <a:gd name="T13" fmla="*/ 17 h 26"/>
                  <a:gd name="T14" fmla="*/ 22 w 25"/>
                  <a:gd name="T15" fmla="*/ 20 h 26"/>
                  <a:gd name="T16" fmla="*/ 19 w 25"/>
                  <a:gd name="T17" fmla="*/ 24 h 26"/>
                  <a:gd name="T18" fmla="*/ 16 w 25"/>
                  <a:gd name="T19" fmla="*/ 25 h 26"/>
                  <a:gd name="T20" fmla="*/ 12 w 25"/>
                  <a:gd name="T21" fmla="*/ 26 h 26"/>
                  <a:gd name="T22" fmla="*/ 8 w 25"/>
                  <a:gd name="T23" fmla="*/ 25 h 26"/>
                  <a:gd name="T24" fmla="*/ 5 w 25"/>
                  <a:gd name="T25" fmla="*/ 24 h 26"/>
                  <a:gd name="T26" fmla="*/ 2 w 25"/>
                  <a:gd name="T27" fmla="*/ 20 h 26"/>
                  <a:gd name="T28" fmla="*/ 0 w 25"/>
                  <a:gd name="T29" fmla="*/ 17 h 26"/>
                  <a:gd name="T30" fmla="*/ 0 w 25"/>
                  <a:gd name="T31" fmla="*/ 13 h 26"/>
                  <a:gd name="T32" fmla="*/ 0 w 25"/>
                  <a:gd name="T33" fmla="*/ 9 h 26"/>
                  <a:gd name="T34" fmla="*/ 2 w 25"/>
                  <a:gd name="T35" fmla="*/ 5 h 26"/>
                  <a:gd name="T36" fmla="*/ 5 w 25"/>
                  <a:gd name="T37" fmla="*/ 3 h 26"/>
                  <a:gd name="T38" fmla="*/ 8 w 25"/>
                  <a:gd name="T39" fmla="*/ 0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0"/>
                    </a:lnTo>
                    <a:lnTo>
                      <a:pt x="20" y="3"/>
                    </a:lnTo>
                    <a:lnTo>
                      <a:pt x="22" y="5"/>
                    </a:lnTo>
                    <a:lnTo>
                      <a:pt x="23" y="9"/>
                    </a:lnTo>
                    <a:lnTo>
                      <a:pt x="25" y="13"/>
                    </a:lnTo>
                    <a:lnTo>
                      <a:pt x="23" y="17"/>
                    </a:lnTo>
                    <a:lnTo>
                      <a:pt x="22" y="20"/>
                    </a:lnTo>
                    <a:lnTo>
                      <a:pt x="19" y="24"/>
                    </a:lnTo>
                    <a:lnTo>
                      <a:pt x="16" y="25"/>
                    </a:lnTo>
                    <a:lnTo>
                      <a:pt x="12" y="26"/>
                    </a:lnTo>
                    <a:lnTo>
                      <a:pt x="8" y="25"/>
                    </a:lnTo>
                    <a:lnTo>
                      <a:pt x="5" y="24"/>
                    </a:lnTo>
                    <a:lnTo>
                      <a:pt x="2" y="20"/>
                    </a:lnTo>
                    <a:lnTo>
                      <a:pt x="0" y="17"/>
                    </a:lnTo>
                    <a:lnTo>
                      <a:pt x="0" y="13"/>
                    </a:lnTo>
                    <a:lnTo>
                      <a:pt x="0" y="9"/>
                    </a:lnTo>
                    <a:lnTo>
                      <a:pt x="2" y="5"/>
                    </a:lnTo>
                    <a:lnTo>
                      <a:pt x="5" y="3"/>
                    </a:lnTo>
                    <a:lnTo>
                      <a:pt x="8" y="0"/>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83" name="Freeform 57"/>
              <p:cNvSpPr>
                <a:spLocks noEditPoints="1"/>
              </p:cNvSpPr>
              <p:nvPr/>
            </p:nvSpPr>
            <p:spPr bwMode="auto">
              <a:xfrm>
                <a:off x="1027113" y="2676525"/>
                <a:ext cx="71438" cy="109538"/>
              </a:xfrm>
              <a:custGeom>
                <a:avLst/>
                <a:gdLst>
                  <a:gd name="T0" fmla="*/ 45 w 90"/>
                  <a:gd name="T1" fmla="*/ 14 h 137"/>
                  <a:gd name="T2" fmla="*/ 37 w 90"/>
                  <a:gd name="T3" fmla="*/ 16 h 137"/>
                  <a:gd name="T4" fmla="*/ 29 w 90"/>
                  <a:gd name="T5" fmla="*/ 23 h 137"/>
                  <a:gd name="T6" fmla="*/ 23 w 90"/>
                  <a:gd name="T7" fmla="*/ 35 h 137"/>
                  <a:gd name="T8" fmla="*/ 19 w 90"/>
                  <a:gd name="T9" fmla="*/ 50 h 137"/>
                  <a:gd name="T10" fmla="*/ 18 w 90"/>
                  <a:gd name="T11" fmla="*/ 69 h 137"/>
                  <a:gd name="T12" fmla="*/ 19 w 90"/>
                  <a:gd name="T13" fmla="*/ 88 h 137"/>
                  <a:gd name="T14" fmla="*/ 23 w 90"/>
                  <a:gd name="T15" fmla="*/ 103 h 137"/>
                  <a:gd name="T16" fmla="*/ 29 w 90"/>
                  <a:gd name="T17" fmla="*/ 114 h 137"/>
                  <a:gd name="T18" fmla="*/ 36 w 90"/>
                  <a:gd name="T19" fmla="*/ 121 h 137"/>
                  <a:gd name="T20" fmla="*/ 45 w 90"/>
                  <a:gd name="T21" fmla="*/ 123 h 137"/>
                  <a:gd name="T22" fmla="*/ 54 w 90"/>
                  <a:gd name="T23" fmla="*/ 121 h 137"/>
                  <a:gd name="T24" fmla="*/ 62 w 90"/>
                  <a:gd name="T25" fmla="*/ 114 h 137"/>
                  <a:gd name="T26" fmla="*/ 68 w 90"/>
                  <a:gd name="T27" fmla="*/ 102 h 137"/>
                  <a:gd name="T28" fmla="*/ 71 w 90"/>
                  <a:gd name="T29" fmla="*/ 87 h 137"/>
                  <a:gd name="T30" fmla="*/ 72 w 90"/>
                  <a:gd name="T31" fmla="*/ 67 h 137"/>
                  <a:gd name="T32" fmla="*/ 71 w 90"/>
                  <a:gd name="T33" fmla="*/ 50 h 137"/>
                  <a:gd name="T34" fmla="*/ 68 w 90"/>
                  <a:gd name="T35" fmla="*/ 35 h 137"/>
                  <a:gd name="T36" fmla="*/ 62 w 90"/>
                  <a:gd name="T37" fmla="*/ 23 h 137"/>
                  <a:gd name="T38" fmla="*/ 55 w 90"/>
                  <a:gd name="T39" fmla="*/ 16 h 137"/>
                  <a:gd name="T40" fmla="*/ 45 w 90"/>
                  <a:gd name="T41" fmla="*/ 14 h 137"/>
                  <a:gd name="T42" fmla="*/ 46 w 90"/>
                  <a:gd name="T43" fmla="*/ 0 h 137"/>
                  <a:gd name="T44" fmla="*/ 61 w 90"/>
                  <a:gd name="T45" fmla="*/ 3 h 137"/>
                  <a:gd name="T46" fmla="*/ 74 w 90"/>
                  <a:gd name="T47" fmla="*/ 11 h 137"/>
                  <a:gd name="T48" fmla="*/ 82 w 90"/>
                  <a:gd name="T49" fmla="*/ 25 h 137"/>
                  <a:gd name="T50" fmla="*/ 88 w 90"/>
                  <a:gd name="T51" fmla="*/ 44 h 137"/>
                  <a:gd name="T52" fmla="*/ 90 w 90"/>
                  <a:gd name="T53" fmla="*/ 67 h 137"/>
                  <a:gd name="T54" fmla="*/ 88 w 90"/>
                  <a:gd name="T55" fmla="*/ 92 h 137"/>
                  <a:gd name="T56" fmla="*/ 82 w 90"/>
                  <a:gd name="T57" fmla="*/ 111 h 137"/>
                  <a:gd name="T58" fmla="*/ 73 w 90"/>
                  <a:gd name="T59" fmla="*/ 125 h 137"/>
                  <a:gd name="T60" fmla="*/ 60 w 90"/>
                  <a:gd name="T61" fmla="*/ 134 h 137"/>
                  <a:gd name="T62" fmla="*/ 44 w 90"/>
                  <a:gd name="T63" fmla="*/ 137 h 137"/>
                  <a:gd name="T64" fmla="*/ 30 w 90"/>
                  <a:gd name="T65" fmla="*/ 134 h 137"/>
                  <a:gd name="T66" fmla="*/ 17 w 90"/>
                  <a:gd name="T67" fmla="*/ 125 h 137"/>
                  <a:gd name="T68" fmla="*/ 8 w 90"/>
                  <a:gd name="T69" fmla="*/ 111 h 137"/>
                  <a:gd name="T70" fmla="*/ 2 w 90"/>
                  <a:gd name="T71" fmla="*/ 93 h 137"/>
                  <a:gd name="T72" fmla="*/ 0 w 90"/>
                  <a:gd name="T73" fmla="*/ 68 h 137"/>
                  <a:gd name="T74" fmla="*/ 2 w 90"/>
                  <a:gd name="T75" fmla="*/ 49 h 137"/>
                  <a:gd name="T76" fmla="*/ 7 w 90"/>
                  <a:gd name="T77" fmla="*/ 31 h 137"/>
                  <a:gd name="T78" fmla="*/ 14 w 90"/>
                  <a:gd name="T79" fmla="*/ 17 h 137"/>
                  <a:gd name="T80" fmla="*/ 23 w 90"/>
                  <a:gd name="T81" fmla="*/ 8 h 137"/>
                  <a:gd name="T82" fmla="*/ 33 w 90"/>
                  <a:gd name="T83" fmla="*/ 2 h 137"/>
                  <a:gd name="T84" fmla="*/ 46 w 90"/>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7">
                    <a:moveTo>
                      <a:pt x="45" y="14"/>
                    </a:moveTo>
                    <a:lnTo>
                      <a:pt x="37" y="16"/>
                    </a:lnTo>
                    <a:lnTo>
                      <a:pt x="29" y="23"/>
                    </a:lnTo>
                    <a:lnTo>
                      <a:pt x="23" y="35"/>
                    </a:lnTo>
                    <a:lnTo>
                      <a:pt x="19" y="50"/>
                    </a:lnTo>
                    <a:lnTo>
                      <a:pt x="18" y="69"/>
                    </a:lnTo>
                    <a:lnTo>
                      <a:pt x="19" y="88"/>
                    </a:lnTo>
                    <a:lnTo>
                      <a:pt x="23" y="103"/>
                    </a:lnTo>
                    <a:lnTo>
                      <a:pt x="29" y="114"/>
                    </a:lnTo>
                    <a:lnTo>
                      <a:pt x="36" y="121"/>
                    </a:lnTo>
                    <a:lnTo>
                      <a:pt x="45" y="123"/>
                    </a:lnTo>
                    <a:lnTo>
                      <a:pt x="54" y="121"/>
                    </a:lnTo>
                    <a:lnTo>
                      <a:pt x="62" y="114"/>
                    </a:lnTo>
                    <a:lnTo>
                      <a:pt x="68" y="102"/>
                    </a:lnTo>
                    <a:lnTo>
                      <a:pt x="71" y="87"/>
                    </a:lnTo>
                    <a:lnTo>
                      <a:pt x="72" y="67"/>
                    </a:lnTo>
                    <a:lnTo>
                      <a:pt x="71" y="50"/>
                    </a:lnTo>
                    <a:lnTo>
                      <a:pt x="68" y="35"/>
                    </a:lnTo>
                    <a:lnTo>
                      <a:pt x="62" y="23"/>
                    </a:lnTo>
                    <a:lnTo>
                      <a:pt x="55" y="16"/>
                    </a:lnTo>
                    <a:lnTo>
                      <a:pt x="45" y="14"/>
                    </a:lnTo>
                    <a:close/>
                    <a:moveTo>
                      <a:pt x="46" y="0"/>
                    </a:moveTo>
                    <a:lnTo>
                      <a:pt x="61" y="3"/>
                    </a:lnTo>
                    <a:lnTo>
                      <a:pt x="74" y="11"/>
                    </a:lnTo>
                    <a:lnTo>
                      <a:pt x="82" y="25"/>
                    </a:lnTo>
                    <a:lnTo>
                      <a:pt x="88" y="44"/>
                    </a:lnTo>
                    <a:lnTo>
                      <a:pt x="90" y="67"/>
                    </a:lnTo>
                    <a:lnTo>
                      <a:pt x="88" y="92"/>
                    </a:lnTo>
                    <a:lnTo>
                      <a:pt x="82" y="111"/>
                    </a:lnTo>
                    <a:lnTo>
                      <a:pt x="73" y="125"/>
                    </a:lnTo>
                    <a:lnTo>
                      <a:pt x="60" y="134"/>
                    </a:lnTo>
                    <a:lnTo>
                      <a:pt x="44" y="137"/>
                    </a:lnTo>
                    <a:lnTo>
                      <a:pt x="30" y="134"/>
                    </a:lnTo>
                    <a:lnTo>
                      <a:pt x="17" y="125"/>
                    </a:lnTo>
                    <a:lnTo>
                      <a:pt x="8" y="111"/>
                    </a:lnTo>
                    <a:lnTo>
                      <a:pt x="2" y="93"/>
                    </a:lnTo>
                    <a:lnTo>
                      <a:pt x="0" y="68"/>
                    </a:lnTo>
                    <a:lnTo>
                      <a:pt x="2" y="49"/>
                    </a:lnTo>
                    <a:lnTo>
                      <a:pt x="7" y="31"/>
                    </a:lnTo>
                    <a:lnTo>
                      <a:pt x="14" y="17"/>
                    </a:lnTo>
                    <a:lnTo>
                      <a:pt x="23"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28" name="Line 58"/>
              <p:cNvSpPr>
                <a:spLocks noChangeShapeType="1"/>
              </p:cNvSpPr>
              <p:nvPr/>
            </p:nvSpPr>
            <p:spPr bwMode="auto">
              <a:xfrm flipH="1">
                <a:off x="1192213" y="2484438"/>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29" name="Freeform 59"/>
              <p:cNvSpPr>
                <a:spLocks noEditPoints="1"/>
              </p:cNvSpPr>
              <p:nvPr/>
            </p:nvSpPr>
            <p:spPr bwMode="auto">
              <a:xfrm>
                <a:off x="892175" y="2416175"/>
                <a:ext cx="71438" cy="107950"/>
              </a:xfrm>
              <a:custGeom>
                <a:avLst/>
                <a:gdLst>
                  <a:gd name="T0" fmla="*/ 44 w 89"/>
                  <a:gd name="T1" fmla="*/ 13 h 136"/>
                  <a:gd name="T2" fmla="*/ 36 w 89"/>
                  <a:gd name="T3" fmla="*/ 15 h 136"/>
                  <a:gd name="T4" fmla="*/ 29 w 89"/>
                  <a:gd name="T5" fmla="*/ 22 h 136"/>
                  <a:gd name="T6" fmla="*/ 23 w 89"/>
                  <a:gd name="T7" fmla="*/ 34 h 136"/>
                  <a:gd name="T8" fmla="*/ 18 w 89"/>
                  <a:gd name="T9" fmla="*/ 49 h 136"/>
                  <a:gd name="T10" fmla="*/ 17 w 89"/>
                  <a:gd name="T11" fmla="*/ 69 h 136"/>
                  <a:gd name="T12" fmla="*/ 18 w 89"/>
                  <a:gd name="T13" fmla="*/ 88 h 136"/>
                  <a:gd name="T14" fmla="*/ 22 w 89"/>
                  <a:gd name="T15" fmla="*/ 103 h 136"/>
                  <a:gd name="T16" fmla="*/ 28 w 89"/>
                  <a:gd name="T17" fmla="*/ 113 h 136"/>
                  <a:gd name="T18" fmla="*/ 36 w 89"/>
                  <a:gd name="T19" fmla="*/ 120 h 136"/>
                  <a:gd name="T20" fmla="*/ 44 w 89"/>
                  <a:gd name="T21" fmla="*/ 122 h 136"/>
                  <a:gd name="T22" fmla="*/ 54 w 89"/>
                  <a:gd name="T23" fmla="*/ 120 h 136"/>
                  <a:gd name="T24" fmla="*/ 61 w 89"/>
                  <a:gd name="T25" fmla="*/ 113 h 136"/>
                  <a:gd name="T26" fmla="*/ 67 w 89"/>
                  <a:gd name="T27" fmla="*/ 101 h 136"/>
                  <a:gd name="T28" fmla="*/ 71 w 89"/>
                  <a:gd name="T29" fmla="*/ 86 h 136"/>
                  <a:gd name="T30" fmla="*/ 72 w 89"/>
                  <a:gd name="T31" fmla="*/ 68 h 136"/>
                  <a:gd name="T32" fmla="*/ 71 w 89"/>
                  <a:gd name="T33" fmla="*/ 49 h 136"/>
                  <a:gd name="T34" fmla="*/ 67 w 89"/>
                  <a:gd name="T35" fmla="*/ 34 h 136"/>
                  <a:gd name="T36" fmla="*/ 63 w 89"/>
                  <a:gd name="T37" fmla="*/ 23 h 136"/>
                  <a:gd name="T38" fmla="*/ 54 w 89"/>
                  <a:gd name="T39" fmla="*/ 16 h 136"/>
                  <a:gd name="T40" fmla="*/ 44 w 89"/>
                  <a:gd name="T41" fmla="*/ 13 h 136"/>
                  <a:gd name="T42" fmla="*/ 45 w 89"/>
                  <a:gd name="T43" fmla="*/ 0 h 136"/>
                  <a:gd name="T44" fmla="*/ 61 w 89"/>
                  <a:gd name="T45" fmla="*/ 3 h 136"/>
                  <a:gd name="T46" fmla="*/ 73 w 89"/>
                  <a:gd name="T47" fmla="*/ 11 h 136"/>
                  <a:gd name="T48" fmla="*/ 82 w 89"/>
                  <a:gd name="T49" fmla="*/ 25 h 136"/>
                  <a:gd name="T50" fmla="*/ 87 w 89"/>
                  <a:gd name="T51" fmla="*/ 43 h 136"/>
                  <a:gd name="T52" fmla="*/ 89 w 89"/>
                  <a:gd name="T53" fmla="*/ 67 h 136"/>
                  <a:gd name="T54" fmla="*/ 87 w 89"/>
                  <a:gd name="T55" fmla="*/ 91 h 136"/>
                  <a:gd name="T56" fmla="*/ 81 w 89"/>
                  <a:gd name="T57" fmla="*/ 111 h 136"/>
                  <a:gd name="T58" fmla="*/ 72 w 89"/>
                  <a:gd name="T59" fmla="*/ 125 h 136"/>
                  <a:gd name="T60" fmla="*/ 59 w 89"/>
                  <a:gd name="T61" fmla="*/ 134 h 136"/>
                  <a:gd name="T62" fmla="*/ 44 w 89"/>
                  <a:gd name="T63" fmla="*/ 136 h 136"/>
                  <a:gd name="T64" fmla="*/ 29 w 89"/>
                  <a:gd name="T65" fmla="*/ 134 h 136"/>
                  <a:gd name="T66" fmla="*/ 17 w 89"/>
                  <a:gd name="T67" fmla="*/ 125 h 136"/>
                  <a:gd name="T68" fmla="*/ 8 w 89"/>
                  <a:gd name="T69" fmla="*/ 111 h 136"/>
                  <a:gd name="T70" fmla="*/ 2 w 89"/>
                  <a:gd name="T71" fmla="*/ 92 h 136"/>
                  <a:gd name="T72" fmla="*/ 0 w 89"/>
                  <a:gd name="T73" fmla="*/ 69 h 136"/>
                  <a:gd name="T74" fmla="*/ 1 w 89"/>
                  <a:gd name="T75" fmla="*/ 48 h 136"/>
                  <a:gd name="T76" fmla="*/ 6 w 89"/>
                  <a:gd name="T77" fmla="*/ 30 h 136"/>
                  <a:gd name="T78" fmla="*/ 13 w 89"/>
                  <a:gd name="T79" fmla="*/ 18 h 136"/>
                  <a:gd name="T80" fmla="*/ 22 w 89"/>
                  <a:gd name="T81" fmla="*/ 7 h 136"/>
                  <a:gd name="T82" fmla="*/ 34 w 89"/>
                  <a:gd name="T83" fmla="*/ 1 h 136"/>
                  <a:gd name="T84" fmla="*/ 45 w 89"/>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6">
                    <a:moveTo>
                      <a:pt x="44" y="13"/>
                    </a:moveTo>
                    <a:lnTo>
                      <a:pt x="36" y="15"/>
                    </a:lnTo>
                    <a:lnTo>
                      <a:pt x="29" y="22"/>
                    </a:lnTo>
                    <a:lnTo>
                      <a:pt x="23" y="34"/>
                    </a:lnTo>
                    <a:lnTo>
                      <a:pt x="18" y="49"/>
                    </a:lnTo>
                    <a:lnTo>
                      <a:pt x="17" y="69"/>
                    </a:lnTo>
                    <a:lnTo>
                      <a:pt x="18" y="88"/>
                    </a:lnTo>
                    <a:lnTo>
                      <a:pt x="22" y="103"/>
                    </a:lnTo>
                    <a:lnTo>
                      <a:pt x="28" y="113"/>
                    </a:lnTo>
                    <a:lnTo>
                      <a:pt x="36" y="120"/>
                    </a:lnTo>
                    <a:lnTo>
                      <a:pt x="44" y="122"/>
                    </a:lnTo>
                    <a:lnTo>
                      <a:pt x="54" y="120"/>
                    </a:lnTo>
                    <a:lnTo>
                      <a:pt x="61" y="113"/>
                    </a:lnTo>
                    <a:lnTo>
                      <a:pt x="67" y="101"/>
                    </a:lnTo>
                    <a:lnTo>
                      <a:pt x="71" y="86"/>
                    </a:lnTo>
                    <a:lnTo>
                      <a:pt x="72" y="68"/>
                    </a:lnTo>
                    <a:lnTo>
                      <a:pt x="71" y="49"/>
                    </a:lnTo>
                    <a:lnTo>
                      <a:pt x="67" y="34"/>
                    </a:lnTo>
                    <a:lnTo>
                      <a:pt x="63" y="23"/>
                    </a:lnTo>
                    <a:lnTo>
                      <a:pt x="54" y="16"/>
                    </a:lnTo>
                    <a:lnTo>
                      <a:pt x="44" y="13"/>
                    </a:lnTo>
                    <a:close/>
                    <a:moveTo>
                      <a:pt x="45" y="0"/>
                    </a:moveTo>
                    <a:lnTo>
                      <a:pt x="61" y="3"/>
                    </a:lnTo>
                    <a:lnTo>
                      <a:pt x="73" y="11"/>
                    </a:lnTo>
                    <a:lnTo>
                      <a:pt x="82" y="25"/>
                    </a:lnTo>
                    <a:lnTo>
                      <a:pt x="87" y="43"/>
                    </a:lnTo>
                    <a:lnTo>
                      <a:pt x="89" y="67"/>
                    </a:lnTo>
                    <a:lnTo>
                      <a:pt x="87" y="91"/>
                    </a:lnTo>
                    <a:lnTo>
                      <a:pt x="81" y="111"/>
                    </a:lnTo>
                    <a:lnTo>
                      <a:pt x="72" y="125"/>
                    </a:lnTo>
                    <a:lnTo>
                      <a:pt x="59" y="134"/>
                    </a:lnTo>
                    <a:lnTo>
                      <a:pt x="44" y="136"/>
                    </a:lnTo>
                    <a:lnTo>
                      <a:pt x="29" y="134"/>
                    </a:lnTo>
                    <a:lnTo>
                      <a:pt x="17" y="125"/>
                    </a:lnTo>
                    <a:lnTo>
                      <a:pt x="8" y="111"/>
                    </a:lnTo>
                    <a:lnTo>
                      <a:pt x="2" y="92"/>
                    </a:lnTo>
                    <a:lnTo>
                      <a:pt x="0" y="69"/>
                    </a:lnTo>
                    <a:lnTo>
                      <a:pt x="1" y="48"/>
                    </a:lnTo>
                    <a:lnTo>
                      <a:pt x="6" y="30"/>
                    </a:lnTo>
                    <a:lnTo>
                      <a:pt x="13" y="18"/>
                    </a:lnTo>
                    <a:lnTo>
                      <a:pt x="22" y="7"/>
                    </a:lnTo>
                    <a:lnTo>
                      <a:pt x="34" y="1"/>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1" name="Freeform 60"/>
              <p:cNvSpPr>
                <a:spLocks/>
              </p:cNvSpPr>
              <p:nvPr/>
            </p:nvSpPr>
            <p:spPr bwMode="auto">
              <a:xfrm>
                <a:off x="985838" y="2503488"/>
                <a:ext cx="19050" cy="20638"/>
              </a:xfrm>
              <a:custGeom>
                <a:avLst/>
                <a:gdLst>
                  <a:gd name="T0" fmla="*/ 12 w 25"/>
                  <a:gd name="T1" fmla="*/ 0 h 25"/>
                  <a:gd name="T2" fmla="*/ 16 w 25"/>
                  <a:gd name="T3" fmla="*/ 1 h 25"/>
                  <a:gd name="T4" fmla="*/ 20 w 25"/>
                  <a:gd name="T5" fmla="*/ 2 h 25"/>
                  <a:gd name="T6" fmla="*/ 22 w 25"/>
                  <a:gd name="T7" fmla="*/ 4 h 25"/>
                  <a:gd name="T8" fmla="*/ 23 w 25"/>
                  <a:gd name="T9" fmla="*/ 8 h 25"/>
                  <a:gd name="T10" fmla="*/ 25 w 25"/>
                  <a:gd name="T11" fmla="*/ 13 h 25"/>
                  <a:gd name="T12" fmla="*/ 23 w 25"/>
                  <a:gd name="T13" fmla="*/ 17 h 25"/>
                  <a:gd name="T14" fmla="*/ 22 w 25"/>
                  <a:gd name="T15" fmla="*/ 21 h 25"/>
                  <a:gd name="T16" fmla="*/ 19 w 25"/>
                  <a:gd name="T17" fmla="*/ 23 h 25"/>
                  <a:gd name="T18" fmla="*/ 16 w 25"/>
                  <a:gd name="T19" fmla="*/ 25 h 25"/>
                  <a:gd name="T20" fmla="*/ 12 w 25"/>
                  <a:gd name="T21" fmla="*/ 25 h 25"/>
                  <a:gd name="T22" fmla="*/ 8 w 25"/>
                  <a:gd name="T23" fmla="*/ 25 h 25"/>
                  <a:gd name="T24" fmla="*/ 5 w 25"/>
                  <a:gd name="T25" fmla="*/ 23 h 25"/>
                  <a:gd name="T26" fmla="*/ 2 w 25"/>
                  <a:gd name="T27" fmla="*/ 21 h 25"/>
                  <a:gd name="T28" fmla="*/ 0 w 25"/>
                  <a:gd name="T29" fmla="*/ 17 h 25"/>
                  <a:gd name="T30" fmla="*/ 0 w 25"/>
                  <a:gd name="T31" fmla="*/ 13 h 25"/>
                  <a:gd name="T32" fmla="*/ 0 w 25"/>
                  <a:gd name="T33" fmla="*/ 9 h 25"/>
                  <a:gd name="T34" fmla="*/ 2 w 25"/>
                  <a:gd name="T35" fmla="*/ 4 h 25"/>
                  <a:gd name="T36" fmla="*/ 5 w 25"/>
                  <a:gd name="T37" fmla="*/ 2 h 25"/>
                  <a:gd name="T38" fmla="*/ 8 w 25"/>
                  <a:gd name="T39" fmla="*/ 1 h 25"/>
                  <a:gd name="T40" fmla="*/ 12 w 2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5">
                    <a:moveTo>
                      <a:pt x="12" y="0"/>
                    </a:moveTo>
                    <a:lnTo>
                      <a:pt x="16" y="1"/>
                    </a:lnTo>
                    <a:lnTo>
                      <a:pt x="20" y="2"/>
                    </a:lnTo>
                    <a:lnTo>
                      <a:pt x="22" y="4"/>
                    </a:lnTo>
                    <a:lnTo>
                      <a:pt x="23" y="8"/>
                    </a:lnTo>
                    <a:lnTo>
                      <a:pt x="25" y="13"/>
                    </a:lnTo>
                    <a:lnTo>
                      <a:pt x="23" y="17"/>
                    </a:lnTo>
                    <a:lnTo>
                      <a:pt x="22" y="21"/>
                    </a:lnTo>
                    <a:lnTo>
                      <a:pt x="19" y="23"/>
                    </a:lnTo>
                    <a:lnTo>
                      <a:pt x="16" y="25"/>
                    </a:lnTo>
                    <a:lnTo>
                      <a:pt x="12" y="25"/>
                    </a:lnTo>
                    <a:lnTo>
                      <a:pt x="8" y="25"/>
                    </a:lnTo>
                    <a:lnTo>
                      <a:pt x="5" y="23"/>
                    </a:lnTo>
                    <a:lnTo>
                      <a:pt x="2" y="21"/>
                    </a:lnTo>
                    <a:lnTo>
                      <a:pt x="0" y="17"/>
                    </a:lnTo>
                    <a:lnTo>
                      <a:pt x="0" y="13"/>
                    </a:lnTo>
                    <a:lnTo>
                      <a:pt x="0" y="9"/>
                    </a:lnTo>
                    <a:lnTo>
                      <a:pt x="2" y="4"/>
                    </a:lnTo>
                    <a:lnTo>
                      <a:pt x="5" y="2"/>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4" name="Freeform 61"/>
              <p:cNvSpPr>
                <a:spLocks/>
              </p:cNvSpPr>
              <p:nvPr/>
            </p:nvSpPr>
            <p:spPr bwMode="auto">
              <a:xfrm>
                <a:off x="1028700" y="2416175"/>
                <a:ext cx="66675" cy="106363"/>
              </a:xfrm>
              <a:custGeom>
                <a:avLst/>
                <a:gdLst>
                  <a:gd name="T0" fmla="*/ 41 w 85"/>
                  <a:gd name="T1" fmla="*/ 0 h 134"/>
                  <a:gd name="T2" fmla="*/ 56 w 85"/>
                  <a:gd name="T3" fmla="*/ 1 h 134"/>
                  <a:gd name="T4" fmla="*/ 67 w 85"/>
                  <a:gd name="T5" fmla="*/ 8 h 134"/>
                  <a:gd name="T6" fmla="*/ 76 w 85"/>
                  <a:gd name="T7" fmla="*/ 16 h 134"/>
                  <a:gd name="T8" fmla="*/ 80 w 85"/>
                  <a:gd name="T9" fmla="*/ 27 h 134"/>
                  <a:gd name="T10" fmla="*/ 81 w 85"/>
                  <a:gd name="T11" fmla="*/ 39 h 134"/>
                  <a:gd name="T12" fmla="*/ 78 w 85"/>
                  <a:gd name="T13" fmla="*/ 56 h 134"/>
                  <a:gd name="T14" fmla="*/ 69 w 85"/>
                  <a:gd name="T15" fmla="*/ 72 h 134"/>
                  <a:gd name="T16" fmla="*/ 55 w 85"/>
                  <a:gd name="T17" fmla="*/ 90 h 134"/>
                  <a:gd name="T18" fmla="*/ 36 w 85"/>
                  <a:gd name="T19" fmla="*/ 110 h 134"/>
                  <a:gd name="T20" fmla="*/ 25 w 85"/>
                  <a:gd name="T21" fmla="*/ 119 h 134"/>
                  <a:gd name="T22" fmla="*/ 25 w 85"/>
                  <a:gd name="T23" fmla="*/ 119 h 134"/>
                  <a:gd name="T24" fmla="*/ 85 w 85"/>
                  <a:gd name="T25" fmla="*/ 119 h 134"/>
                  <a:gd name="T26" fmla="*/ 85 w 85"/>
                  <a:gd name="T27" fmla="*/ 134 h 134"/>
                  <a:gd name="T28" fmla="*/ 0 w 85"/>
                  <a:gd name="T29" fmla="*/ 134 h 134"/>
                  <a:gd name="T30" fmla="*/ 0 w 85"/>
                  <a:gd name="T31" fmla="*/ 124 h 134"/>
                  <a:gd name="T32" fmla="*/ 14 w 85"/>
                  <a:gd name="T33" fmla="*/ 110 h 134"/>
                  <a:gd name="T34" fmla="*/ 32 w 85"/>
                  <a:gd name="T35" fmla="*/ 92 h 134"/>
                  <a:gd name="T36" fmla="*/ 46 w 85"/>
                  <a:gd name="T37" fmla="*/ 77 h 134"/>
                  <a:gd name="T38" fmla="*/ 56 w 85"/>
                  <a:gd name="T39" fmla="*/ 64 h 134"/>
                  <a:gd name="T40" fmla="*/ 62 w 85"/>
                  <a:gd name="T41" fmla="*/ 53 h 134"/>
                  <a:gd name="T42" fmla="*/ 63 w 85"/>
                  <a:gd name="T43" fmla="*/ 41 h 134"/>
                  <a:gd name="T44" fmla="*/ 63 w 85"/>
                  <a:gd name="T45" fmla="*/ 33 h 134"/>
                  <a:gd name="T46" fmla="*/ 59 w 85"/>
                  <a:gd name="T47" fmla="*/ 26 h 134"/>
                  <a:gd name="T48" fmla="*/ 55 w 85"/>
                  <a:gd name="T49" fmla="*/ 20 h 134"/>
                  <a:gd name="T50" fmla="*/ 48 w 85"/>
                  <a:gd name="T51" fmla="*/ 16 h 134"/>
                  <a:gd name="T52" fmla="*/ 37 w 85"/>
                  <a:gd name="T53" fmla="*/ 14 h 134"/>
                  <a:gd name="T54" fmla="*/ 25 w 85"/>
                  <a:gd name="T55" fmla="*/ 16 h 134"/>
                  <a:gd name="T56" fmla="*/ 16 w 85"/>
                  <a:gd name="T57" fmla="*/ 21 h 134"/>
                  <a:gd name="T58" fmla="*/ 9 w 85"/>
                  <a:gd name="T59" fmla="*/ 26 h 134"/>
                  <a:gd name="T60" fmla="*/ 3 w 85"/>
                  <a:gd name="T61" fmla="*/ 13 h 134"/>
                  <a:gd name="T62" fmla="*/ 14 w 85"/>
                  <a:gd name="T63" fmla="*/ 6 h 134"/>
                  <a:gd name="T64" fmla="*/ 27 w 85"/>
                  <a:gd name="T65" fmla="*/ 1 h 134"/>
                  <a:gd name="T66" fmla="*/ 41 w 85"/>
                  <a:gd name="T6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134">
                    <a:moveTo>
                      <a:pt x="41" y="0"/>
                    </a:moveTo>
                    <a:lnTo>
                      <a:pt x="56" y="1"/>
                    </a:lnTo>
                    <a:lnTo>
                      <a:pt x="67" y="8"/>
                    </a:lnTo>
                    <a:lnTo>
                      <a:pt x="76" y="16"/>
                    </a:lnTo>
                    <a:lnTo>
                      <a:pt x="80" y="27"/>
                    </a:lnTo>
                    <a:lnTo>
                      <a:pt x="81" y="39"/>
                    </a:lnTo>
                    <a:lnTo>
                      <a:pt x="78" y="56"/>
                    </a:lnTo>
                    <a:lnTo>
                      <a:pt x="69" y="72"/>
                    </a:lnTo>
                    <a:lnTo>
                      <a:pt x="55" y="90"/>
                    </a:lnTo>
                    <a:lnTo>
                      <a:pt x="36" y="110"/>
                    </a:lnTo>
                    <a:lnTo>
                      <a:pt x="25" y="119"/>
                    </a:lnTo>
                    <a:lnTo>
                      <a:pt x="25" y="119"/>
                    </a:lnTo>
                    <a:lnTo>
                      <a:pt x="85" y="119"/>
                    </a:lnTo>
                    <a:lnTo>
                      <a:pt x="85" y="134"/>
                    </a:lnTo>
                    <a:lnTo>
                      <a:pt x="0" y="134"/>
                    </a:lnTo>
                    <a:lnTo>
                      <a:pt x="0" y="124"/>
                    </a:lnTo>
                    <a:lnTo>
                      <a:pt x="14" y="110"/>
                    </a:lnTo>
                    <a:lnTo>
                      <a:pt x="32" y="92"/>
                    </a:lnTo>
                    <a:lnTo>
                      <a:pt x="46" y="77"/>
                    </a:lnTo>
                    <a:lnTo>
                      <a:pt x="56" y="64"/>
                    </a:lnTo>
                    <a:lnTo>
                      <a:pt x="62" y="53"/>
                    </a:lnTo>
                    <a:lnTo>
                      <a:pt x="63" y="41"/>
                    </a:lnTo>
                    <a:lnTo>
                      <a:pt x="63" y="33"/>
                    </a:lnTo>
                    <a:lnTo>
                      <a:pt x="59" y="26"/>
                    </a:lnTo>
                    <a:lnTo>
                      <a:pt x="55" y="20"/>
                    </a:lnTo>
                    <a:lnTo>
                      <a:pt x="48" y="16"/>
                    </a:lnTo>
                    <a:lnTo>
                      <a:pt x="37" y="14"/>
                    </a:lnTo>
                    <a:lnTo>
                      <a:pt x="25" y="16"/>
                    </a:lnTo>
                    <a:lnTo>
                      <a:pt x="16" y="21"/>
                    </a:lnTo>
                    <a:lnTo>
                      <a:pt x="9" y="26"/>
                    </a:lnTo>
                    <a:lnTo>
                      <a:pt x="3" y="13"/>
                    </a:lnTo>
                    <a:lnTo>
                      <a:pt x="14" y="6"/>
                    </a:lnTo>
                    <a:lnTo>
                      <a:pt x="27" y="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5" name="Line 62"/>
              <p:cNvSpPr>
                <a:spLocks noChangeShapeType="1"/>
              </p:cNvSpPr>
              <p:nvPr/>
            </p:nvSpPr>
            <p:spPr bwMode="auto">
              <a:xfrm flipH="1">
                <a:off x="1192213" y="2222500"/>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36" name="Freeform 63"/>
              <p:cNvSpPr>
                <a:spLocks noEditPoints="1"/>
              </p:cNvSpPr>
              <p:nvPr/>
            </p:nvSpPr>
            <p:spPr bwMode="auto">
              <a:xfrm>
                <a:off x="892175" y="2154238"/>
                <a:ext cx="71438" cy="107950"/>
              </a:xfrm>
              <a:custGeom>
                <a:avLst/>
                <a:gdLst>
                  <a:gd name="T0" fmla="*/ 44 w 89"/>
                  <a:gd name="T1" fmla="*/ 14 h 136"/>
                  <a:gd name="T2" fmla="*/ 36 w 89"/>
                  <a:gd name="T3" fmla="*/ 16 h 136"/>
                  <a:gd name="T4" fmla="*/ 29 w 89"/>
                  <a:gd name="T5" fmla="*/ 22 h 136"/>
                  <a:gd name="T6" fmla="*/ 23 w 89"/>
                  <a:gd name="T7" fmla="*/ 33 h 136"/>
                  <a:gd name="T8" fmla="*/ 18 w 89"/>
                  <a:gd name="T9" fmla="*/ 49 h 136"/>
                  <a:gd name="T10" fmla="*/ 17 w 89"/>
                  <a:gd name="T11" fmla="*/ 68 h 136"/>
                  <a:gd name="T12" fmla="*/ 18 w 89"/>
                  <a:gd name="T13" fmla="*/ 87 h 136"/>
                  <a:gd name="T14" fmla="*/ 22 w 89"/>
                  <a:gd name="T15" fmla="*/ 102 h 136"/>
                  <a:gd name="T16" fmla="*/ 28 w 89"/>
                  <a:gd name="T17" fmla="*/ 113 h 136"/>
                  <a:gd name="T18" fmla="*/ 36 w 89"/>
                  <a:gd name="T19" fmla="*/ 120 h 136"/>
                  <a:gd name="T20" fmla="*/ 44 w 89"/>
                  <a:gd name="T21" fmla="*/ 122 h 136"/>
                  <a:gd name="T22" fmla="*/ 54 w 89"/>
                  <a:gd name="T23" fmla="*/ 120 h 136"/>
                  <a:gd name="T24" fmla="*/ 61 w 89"/>
                  <a:gd name="T25" fmla="*/ 113 h 136"/>
                  <a:gd name="T26" fmla="*/ 67 w 89"/>
                  <a:gd name="T27" fmla="*/ 101 h 136"/>
                  <a:gd name="T28" fmla="*/ 71 w 89"/>
                  <a:gd name="T29" fmla="*/ 86 h 136"/>
                  <a:gd name="T30" fmla="*/ 72 w 89"/>
                  <a:gd name="T31" fmla="*/ 67 h 136"/>
                  <a:gd name="T32" fmla="*/ 71 w 89"/>
                  <a:gd name="T33" fmla="*/ 49 h 136"/>
                  <a:gd name="T34" fmla="*/ 67 w 89"/>
                  <a:gd name="T35" fmla="*/ 35 h 136"/>
                  <a:gd name="T36" fmla="*/ 63 w 89"/>
                  <a:gd name="T37" fmla="*/ 23 h 136"/>
                  <a:gd name="T38" fmla="*/ 54 w 89"/>
                  <a:gd name="T39" fmla="*/ 16 h 136"/>
                  <a:gd name="T40" fmla="*/ 44 w 89"/>
                  <a:gd name="T41" fmla="*/ 14 h 136"/>
                  <a:gd name="T42" fmla="*/ 45 w 89"/>
                  <a:gd name="T43" fmla="*/ 0 h 136"/>
                  <a:gd name="T44" fmla="*/ 61 w 89"/>
                  <a:gd name="T45" fmla="*/ 2 h 136"/>
                  <a:gd name="T46" fmla="*/ 73 w 89"/>
                  <a:gd name="T47" fmla="*/ 11 h 136"/>
                  <a:gd name="T48" fmla="*/ 82 w 89"/>
                  <a:gd name="T49" fmla="*/ 24 h 136"/>
                  <a:gd name="T50" fmla="*/ 87 w 89"/>
                  <a:gd name="T51" fmla="*/ 43 h 136"/>
                  <a:gd name="T52" fmla="*/ 89 w 89"/>
                  <a:gd name="T53" fmla="*/ 66 h 136"/>
                  <a:gd name="T54" fmla="*/ 87 w 89"/>
                  <a:gd name="T55" fmla="*/ 90 h 136"/>
                  <a:gd name="T56" fmla="*/ 81 w 89"/>
                  <a:gd name="T57" fmla="*/ 110 h 136"/>
                  <a:gd name="T58" fmla="*/ 72 w 89"/>
                  <a:gd name="T59" fmla="*/ 124 h 136"/>
                  <a:gd name="T60" fmla="*/ 59 w 89"/>
                  <a:gd name="T61" fmla="*/ 134 h 136"/>
                  <a:gd name="T62" fmla="*/ 44 w 89"/>
                  <a:gd name="T63" fmla="*/ 136 h 136"/>
                  <a:gd name="T64" fmla="*/ 29 w 89"/>
                  <a:gd name="T65" fmla="*/ 134 h 136"/>
                  <a:gd name="T66" fmla="*/ 17 w 89"/>
                  <a:gd name="T67" fmla="*/ 124 h 136"/>
                  <a:gd name="T68" fmla="*/ 8 w 89"/>
                  <a:gd name="T69" fmla="*/ 111 h 136"/>
                  <a:gd name="T70" fmla="*/ 2 w 89"/>
                  <a:gd name="T71" fmla="*/ 92 h 136"/>
                  <a:gd name="T72" fmla="*/ 0 w 89"/>
                  <a:gd name="T73" fmla="*/ 68 h 136"/>
                  <a:gd name="T74" fmla="*/ 1 w 89"/>
                  <a:gd name="T75" fmla="*/ 47 h 136"/>
                  <a:gd name="T76" fmla="*/ 6 w 89"/>
                  <a:gd name="T77" fmla="*/ 30 h 136"/>
                  <a:gd name="T78" fmla="*/ 13 w 89"/>
                  <a:gd name="T79" fmla="*/ 17 h 136"/>
                  <a:gd name="T80" fmla="*/ 22 w 89"/>
                  <a:gd name="T81" fmla="*/ 8 h 136"/>
                  <a:gd name="T82" fmla="*/ 34 w 89"/>
                  <a:gd name="T83" fmla="*/ 1 h 136"/>
                  <a:gd name="T84" fmla="*/ 45 w 89"/>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6">
                    <a:moveTo>
                      <a:pt x="44" y="14"/>
                    </a:moveTo>
                    <a:lnTo>
                      <a:pt x="36" y="16"/>
                    </a:lnTo>
                    <a:lnTo>
                      <a:pt x="29" y="22"/>
                    </a:lnTo>
                    <a:lnTo>
                      <a:pt x="23" y="33"/>
                    </a:lnTo>
                    <a:lnTo>
                      <a:pt x="18" y="49"/>
                    </a:lnTo>
                    <a:lnTo>
                      <a:pt x="17" y="68"/>
                    </a:lnTo>
                    <a:lnTo>
                      <a:pt x="18" y="87"/>
                    </a:lnTo>
                    <a:lnTo>
                      <a:pt x="22" y="102"/>
                    </a:lnTo>
                    <a:lnTo>
                      <a:pt x="28" y="113"/>
                    </a:lnTo>
                    <a:lnTo>
                      <a:pt x="36" y="120"/>
                    </a:lnTo>
                    <a:lnTo>
                      <a:pt x="44" y="122"/>
                    </a:lnTo>
                    <a:lnTo>
                      <a:pt x="54" y="120"/>
                    </a:lnTo>
                    <a:lnTo>
                      <a:pt x="61" y="113"/>
                    </a:lnTo>
                    <a:lnTo>
                      <a:pt x="67" y="101"/>
                    </a:lnTo>
                    <a:lnTo>
                      <a:pt x="71" y="86"/>
                    </a:lnTo>
                    <a:lnTo>
                      <a:pt x="72" y="67"/>
                    </a:lnTo>
                    <a:lnTo>
                      <a:pt x="71" y="49"/>
                    </a:lnTo>
                    <a:lnTo>
                      <a:pt x="67" y="35"/>
                    </a:lnTo>
                    <a:lnTo>
                      <a:pt x="63" y="23"/>
                    </a:lnTo>
                    <a:lnTo>
                      <a:pt x="54" y="16"/>
                    </a:lnTo>
                    <a:lnTo>
                      <a:pt x="44" y="14"/>
                    </a:lnTo>
                    <a:close/>
                    <a:moveTo>
                      <a:pt x="45" y="0"/>
                    </a:moveTo>
                    <a:lnTo>
                      <a:pt x="61" y="2"/>
                    </a:lnTo>
                    <a:lnTo>
                      <a:pt x="73" y="11"/>
                    </a:lnTo>
                    <a:lnTo>
                      <a:pt x="82" y="24"/>
                    </a:lnTo>
                    <a:lnTo>
                      <a:pt x="87" y="43"/>
                    </a:lnTo>
                    <a:lnTo>
                      <a:pt x="89" y="66"/>
                    </a:lnTo>
                    <a:lnTo>
                      <a:pt x="87" y="90"/>
                    </a:lnTo>
                    <a:lnTo>
                      <a:pt x="81" y="110"/>
                    </a:lnTo>
                    <a:lnTo>
                      <a:pt x="72" y="124"/>
                    </a:lnTo>
                    <a:lnTo>
                      <a:pt x="59" y="134"/>
                    </a:lnTo>
                    <a:lnTo>
                      <a:pt x="44" y="136"/>
                    </a:lnTo>
                    <a:lnTo>
                      <a:pt x="29" y="134"/>
                    </a:lnTo>
                    <a:lnTo>
                      <a:pt x="17" y="124"/>
                    </a:lnTo>
                    <a:lnTo>
                      <a:pt x="8" y="111"/>
                    </a:lnTo>
                    <a:lnTo>
                      <a:pt x="2" y="92"/>
                    </a:lnTo>
                    <a:lnTo>
                      <a:pt x="0" y="68"/>
                    </a:lnTo>
                    <a:lnTo>
                      <a:pt x="1" y="47"/>
                    </a:lnTo>
                    <a:lnTo>
                      <a:pt x="6" y="30"/>
                    </a:lnTo>
                    <a:lnTo>
                      <a:pt x="13" y="17"/>
                    </a:lnTo>
                    <a:lnTo>
                      <a:pt x="22" y="8"/>
                    </a:lnTo>
                    <a:lnTo>
                      <a:pt x="34" y="1"/>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7" name="Freeform 64"/>
              <p:cNvSpPr>
                <a:spLocks/>
              </p:cNvSpPr>
              <p:nvPr/>
            </p:nvSpPr>
            <p:spPr bwMode="auto">
              <a:xfrm>
                <a:off x="985838" y="2241550"/>
                <a:ext cx="19050" cy="20638"/>
              </a:xfrm>
              <a:custGeom>
                <a:avLst/>
                <a:gdLst>
                  <a:gd name="T0" fmla="*/ 12 w 25"/>
                  <a:gd name="T1" fmla="*/ 0 h 26"/>
                  <a:gd name="T2" fmla="*/ 16 w 25"/>
                  <a:gd name="T3" fmla="*/ 1 h 26"/>
                  <a:gd name="T4" fmla="*/ 20 w 25"/>
                  <a:gd name="T5" fmla="*/ 3 h 26"/>
                  <a:gd name="T6" fmla="*/ 22 w 25"/>
                  <a:gd name="T7" fmla="*/ 5 h 26"/>
                  <a:gd name="T8" fmla="*/ 23 w 25"/>
                  <a:gd name="T9" fmla="*/ 10 h 26"/>
                  <a:gd name="T10" fmla="*/ 25 w 25"/>
                  <a:gd name="T11" fmla="*/ 13 h 26"/>
                  <a:gd name="T12" fmla="*/ 23 w 25"/>
                  <a:gd name="T13" fmla="*/ 18 h 26"/>
                  <a:gd name="T14" fmla="*/ 22 w 25"/>
                  <a:gd name="T15" fmla="*/ 21 h 26"/>
                  <a:gd name="T16" fmla="*/ 19 w 25"/>
                  <a:gd name="T17" fmla="*/ 24 h 26"/>
                  <a:gd name="T18" fmla="*/ 16 w 25"/>
                  <a:gd name="T19" fmla="*/ 26 h 26"/>
                  <a:gd name="T20" fmla="*/ 12 w 25"/>
                  <a:gd name="T21" fmla="*/ 26 h 26"/>
                  <a:gd name="T22" fmla="*/ 8 w 25"/>
                  <a:gd name="T23" fmla="*/ 26 h 26"/>
                  <a:gd name="T24" fmla="*/ 5 w 25"/>
                  <a:gd name="T25" fmla="*/ 24 h 26"/>
                  <a:gd name="T26" fmla="*/ 2 w 25"/>
                  <a:gd name="T27" fmla="*/ 21 h 26"/>
                  <a:gd name="T28" fmla="*/ 0 w 25"/>
                  <a:gd name="T29" fmla="*/ 18 h 26"/>
                  <a:gd name="T30" fmla="*/ 0 w 25"/>
                  <a:gd name="T31" fmla="*/ 13 h 26"/>
                  <a:gd name="T32" fmla="*/ 0 w 25"/>
                  <a:gd name="T33" fmla="*/ 10 h 26"/>
                  <a:gd name="T34" fmla="*/ 2 w 25"/>
                  <a:gd name="T35" fmla="*/ 6 h 26"/>
                  <a:gd name="T36" fmla="*/ 5 w 25"/>
                  <a:gd name="T37" fmla="*/ 3 h 26"/>
                  <a:gd name="T38" fmla="*/ 8 w 25"/>
                  <a:gd name="T39" fmla="*/ 1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1"/>
                    </a:lnTo>
                    <a:lnTo>
                      <a:pt x="20" y="3"/>
                    </a:lnTo>
                    <a:lnTo>
                      <a:pt x="22" y="5"/>
                    </a:lnTo>
                    <a:lnTo>
                      <a:pt x="23" y="10"/>
                    </a:lnTo>
                    <a:lnTo>
                      <a:pt x="25" y="13"/>
                    </a:lnTo>
                    <a:lnTo>
                      <a:pt x="23" y="18"/>
                    </a:lnTo>
                    <a:lnTo>
                      <a:pt x="22" y="21"/>
                    </a:lnTo>
                    <a:lnTo>
                      <a:pt x="19" y="24"/>
                    </a:lnTo>
                    <a:lnTo>
                      <a:pt x="16" y="26"/>
                    </a:lnTo>
                    <a:lnTo>
                      <a:pt x="12" y="26"/>
                    </a:lnTo>
                    <a:lnTo>
                      <a:pt x="8" y="26"/>
                    </a:lnTo>
                    <a:lnTo>
                      <a:pt x="5" y="24"/>
                    </a:lnTo>
                    <a:lnTo>
                      <a:pt x="2" y="21"/>
                    </a:lnTo>
                    <a:lnTo>
                      <a:pt x="0" y="18"/>
                    </a:lnTo>
                    <a:lnTo>
                      <a:pt x="0" y="13"/>
                    </a:lnTo>
                    <a:lnTo>
                      <a:pt x="0" y="10"/>
                    </a:lnTo>
                    <a:lnTo>
                      <a:pt x="2" y="6"/>
                    </a:lnTo>
                    <a:lnTo>
                      <a:pt x="5" y="3"/>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8" name="Freeform 65"/>
              <p:cNvSpPr>
                <a:spLocks noEditPoints="1"/>
              </p:cNvSpPr>
              <p:nvPr/>
            </p:nvSpPr>
            <p:spPr bwMode="auto">
              <a:xfrm>
                <a:off x="1023938" y="2155825"/>
                <a:ext cx="76200" cy="104775"/>
              </a:xfrm>
              <a:custGeom>
                <a:avLst/>
                <a:gdLst>
                  <a:gd name="T0" fmla="*/ 62 w 97"/>
                  <a:gd name="T1" fmla="*/ 16 h 132"/>
                  <a:gd name="T2" fmla="*/ 56 w 97"/>
                  <a:gd name="T3" fmla="*/ 27 h 132"/>
                  <a:gd name="T4" fmla="*/ 50 w 97"/>
                  <a:gd name="T5" fmla="*/ 36 h 132"/>
                  <a:gd name="T6" fmla="*/ 18 w 97"/>
                  <a:gd name="T7" fmla="*/ 81 h 132"/>
                  <a:gd name="T8" fmla="*/ 18 w 97"/>
                  <a:gd name="T9" fmla="*/ 81 h 132"/>
                  <a:gd name="T10" fmla="*/ 62 w 97"/>
                  <a:gd name="T11" fmla="*/ 81 h 132"/>
                  <a:gd name="T12" fmla="*/ 62 w 97"/>
                  <a:gd name="T13" fmla="*/ 37 h 132"/>
                  <a:gd name="T14" fmla="*/ 62 w 97"/>
                  <a:gd name="T15" fmla="*/ 16 h 132"/>
                  <a:gd name="T16" fmla="*/ 62 w 97"/>
                  <a:gd name="T17" fmla="*/ 16 h 132"/>
                  <a:gd name="T18" fmla="*/ 58 w 97"/>
                  <a:gd name="T19" fmla="*/ 0 h 132"/>
                  <a:gd name="T20" fmla="*/ 78 w 97"/>
                  <a:gd name="T21" fmla="*/ 0 h 132"/>
                  <a:gd name="T22" fmla="*/ 78 w 97"/>
                  <a:gd name="T23" fmla="*/ 81 h 132"/>
                  <a:gd name="T24" fmla="*/ 97 w 97"/>
                  <a:gd name="T25" fmla="*/ 81 h 132"/>
                  <a:gd name="T26" fmla="*/ 97 w 97"/>
                  <a:gd name="T27" fmla="*/ 95 h 132"/>
                  <a:gd name="T28" fmla="*/ 78 w 97"/>
                  <a:gd name="T29" fmla="*/ 95 h 132"/>
                  <a:gd name="T30" fmla="*/ 78 w 97"/>
                  <a:gd name="T31" fmla="*/ 132 h 132"/>
                  <a:gd name="T32" fmla="*/ 62 w 97"/>
                  <a:gd name="T33" fmla="*/ 132 h 132"/>
                  <a:gd name="T34" fmla="*/ 62 w 97"/>
                  <a:gd name="T35" fmla="*/ 95 h 132"/>
                  <a:gd name="T36" fmla="*/ 0 w 97"/>
                  <a:gd name="T37" fmla="*/ 95 h 132"/>
                  <a:gd name="T38" fmla="*/ 0 w 97"/>
                  <a:gd name="T39" fmla="*/ 84 h 132"/>
                  <a:gd name="T40" fmla="*/ 58 w 97"/>
                  <a:gd name="T41"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132">
                    <a:moveTo>
                      <a:pt x="62" y="16"/>
                    </a:moveTo>
                    <a:lnTo>
                      <a:pt x="56" y="27"/>
                    </a:lnTo>
                    <a:lnTo>
                      <a:pt x="50" y="36"/>
                    </a:lnTo>
                    <a:lnTo>
                      <a:pt x="18" y="81"/>
                    </a:lnTo>
                    <a:lnTo>
                      <a:pt x="18" y="81"/>
                    </a:lnTo>
                    <a:lnTo>
                      <a:pt x="62" y="81"/>
                    </a:lnTo>
                    <a:lnTo>
                      <a:pt x="62" y="37"/>
                    </a:lnTo>
                    <a:lnTo>
                      <a:pt x="62" y="16"/>
                    </a:lnTo>
                    <a:lnTo>
                      <a:pt x="62" y="16"/>
                    </a:lnTo>
                    <a:close/>
                    <a:moveTo>
                      <a:pt x="58" y="0"/>
                    </a:moveTo>
                    <a:lnTo>
                      <a:pt x="78" y="0"/>
                    </a:lnTo>
                    <a:lnTo>
                      <a:pt x="78" y="81"/>
                    </a:lnTo>
                    <a:lnTo>
                      <a:pt x="97" y="81"/>
                    </a:lnTo>
                    <a:lnTo>
                      <a:pt x="97" y="95"/>
                    </a:lnTo>
                    <a:lnTo>
                      <a:pt x="78" y="95"/>
                    </a:lnTo>
                    <a:lnTo>
                      <a:pt x="78" y="132"/>
                    </a:lnTo>
                    <a:lnTo>
                      <a:pt x="62" y="132"/>
                    </a:lnTo>
                    <a:lnTo>
                      <a:pt x="62" y="95"/>
                    </a:lnTo>
                    <a:lnTo>
                      <a:pt x="0" y="95"/>
                    </a:lnTo>
                    <a:lnTo>
                      <a:pt x="0" y="84"/>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39" name="Line 66"/>
              <p:cNvSpPr>
                <a:spLocks noChangeShapeType="1"/>
              </p:cNvSpPr>
              <p:nvPr/>
            </p:nvSpPr>
            <p:spPr bwMode="auto">
              <a:xfrm flipH="1">
                <a:off x="1192213" y="1960563"/>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40" name="Freeform 67"/>
              <p:cNvSpPr>
                <a:spLocks noEditPoints="1"/>
              </p:cNvSpPr>
              <p:nvPr/>
            </p:nvSpPr>
            <p:spPr bwMode="auto">
              <a:xfrm>
                <a:off x="892175" y="1892300"/>
                <a:ext cx="71438" cy="107950"/>
              </a:xfrm>
              <a:custGeom>
                <a:avLst/>
                <a:gdLst>
                  <a:gd name="T0" fmla="*/ 44 w 89"/>
                  <a:gd name="T1" fmla="*/ 13 h 136"/>
                  <a:gd name="T2" fmla="*/ 36 w 89"/>
                  <a:gd name="T3" fmla="*/ 15 h 136"/>
                  <a:gd name="T4" fmla="*/ 29 w 89"/>
                  <a:gd name="T5" fmla="*/ 22 h 136"/>
                  <a:gd name="T6" fmla="*/ 23 w 89"/>
                  <a:gd name="T7" fmla="*/ 34 h 136"/>
                  <a:gd name="T8" fmla="*/ 18 w 89"/>
                  <a:gd name="T9" fmla="*/ 49 h 136"/>
                  <a:gd name="T10" fmla="*/ 17 w 89"/>
                  <a:gd name="T11" fmla="*/ 69 h 136"/>
                  <a:gd name="T12" fmla="*/ 18 w 89"/>
                  <a:gd name="T13" fmla="*/ 87 h 136"/>
                  <a:gd name="T14" fmla="*/ 22 w 89"/>
                  <a:gd name="T15" fmla="*/ 102 h 136"/>
                  <a:gd name="T16" fmla="*/ 28 w 89"/>
                  <a:gd name="T17" fmla="*/ 113 h 136"/>
                  <a:gd name="T18" fmla="*/ 36 w 89"/>
                  <a:gd name="T19" fmla="*/ 120 h 136"/>
                  <a:gd name="T20" fmla="*/ 44 w 89"/>
                  <a:gd name="T21" fmla="*/ 122 h 136"/>
                  <a:gd name="T22" fmla="*/ 54 w 89"/>
                  <a:gd name="T23" fmla="*/ 120 h 136"/>
                  <a:gd name="T24" fmla="*/ 61 w 89"/>
                  <a:gd name="T25" fmla="*/ 113 h 136"/>
                  <a:gd name="T26" fmla="*/ 67 w 89"/>
                  <a:gd name="T27" fmla="*/ 101 h 136"/>
                  <a:gd name="T28" fmla="*/ 71 w 89"/>
                  <a:gd name="T29" fmla="*/ 86 h 136"/>
                  <a:gd name="T30" fmla="*/ 72 w 89"/>
                  <a:gd name="T31" fmla="*/ 68 h 136"/>
                  <a:gd name="T32" fmla="*/ 71 w 89"/>
                  <a:gd name="T33" fmla="*/ 49 h 136"/>
                  <a:gd name="T34" fmla="*/ 67 w 89"/>
                  <a:gd name="T35" fmla="*/ 34 h 136"/>
                  <a:gd name="T36" fmla="*/ 63 w 89"/>
                  <a:gd name="T37" fmla="*/ 23 h 136"/>
                  <a:gd name="T38" fmla="*/ 54 w 89"/>
                  <a:gd name="T39" fmla="*/ 16 h 136"/>
                  <a:gd name="T40" fmla="*/ 44 w 89"/>
                  <a:gd name="T41" fmla="*/ 13 h 136"/>
                  <a:gd name="T42" fmla="*/ 45 w 89"/>
                  <a:gd name="T43" fmla="*/ 0 h 136"/>
                  <a:gd name="T44" fmla="*/ 61 w 89"/>
                  <a:gd name="T45" fmla="*/ 2 h 136"/>
                  <a:gd name="T46" fmla="*/ 73 w 89"/>
                  <a:gd name="T47" fmla="*/ 10 h 136"/>
                  <a:gd name="T48" fmla="*/ 82 w 89"/>
                  <a:gd name="T49" fmla="*/ 24 h 136"/>
                  <a:gd name="T50" fmla="*/ 87 w 89"/>
                  <a:gd name="T51" fmla="*/ 43 h 136"/>
                  <a:gd name="T52" fmla="*/ 89 w 89"/>
                  <a:gd name="T53" fmla="*/ 66 h 136"/>
                  <a:gd name="T54" fmla="*/ 87 w 89"/>
                  <a:gd name="T55" fmla="*/ 91 h 136"/>
                  <a:gd name="T56" fmla="*/ 81 w 89"/>
                  <a:gd name="T57" fmla="*/ 111 h 136"/>
                  <a:gd name="T58" fmla="*/ 72 w 89"/>
                  <a:gd name="T59" fmla="*/ 125 h 136"/>
                  <a:gd name="T60" fmla="*/ 59 w 89"/>
                  <a:gd name="T61" fmla="*/ 134 h 136"/>
                  <a:gd name="T62" fmla="*/ 44 w 89"/>
                  <a:gd name="T63" fmla="*/ 136 h 136"/>
                  <a:gd name="T64" fmla="*/ 29 w 89"/>
                  <a:gd name="T65" fmla="*/ 134 h 136"/>
                  <a:gd name="T66" fmla="*/ 17 w 89"/>
                  <a:gd name="T67" fmla="*/ 125 h 136"/>
                  <a:gd name="T68" fmla="*/ 8 w 89"/>
                  <a:gd name="T69" fmla="*/ 111 h 136"/>
                  <a:gd name="T70" fmla="*/ 2 w 89"/>
                  <a:gd name="T71" fmla="*/ 92 h 136"/>
                  <a:gd name="T72" fmla="*/ 0 w 89"/>
                  <a:gd name="T73" fmla="*/ 69 h 136"/>
                  <a:gd name="T74" fmla="*/ 1 w 89"/>
                  <a:gd name="T75" fmla="*/ 48 h 136"/>
                  <a:gd name="T76" fmla="*/ 6 w 89"/>
                  <a:gd name="T77" fmla="*/ 30 h 136"/>
                  <a:gd name="T78" fmla="*/ 13 w 89"/>
                  <a:gd name="T79" fmla="*/ 17 h 136"/>
                  <a:gd name="T80" fmla="*/ 22 w 89"/>
                  <a:gd name="T81" fmla="*/ 7 h 136"/>
                  <a:gd name="T82" fmla="*/ 34 w 89"/>
                  <a:gd name="T83" fmla="*/ 1 h 136"/>
                  <a:gd name="T84" fmla="*/ 45 w 89"/>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6">
                    <a:moveTo>
                      <a:pt x="44" y="13"/>
                    </a:moveTo>
                    <a:lnTo>
                      <a:pt x="36" y="15"/>
                    </a:lnTo>
                    <a:lnTo>
                      <a:pt x="29" y="22"/>
                    </a:lnTo>
                    <a:lnTo>
                      <a:pt x="23" y="34"/>
                    </a:lnTo>
                    <a:lnTo>
                      <a:pt x="18" y="49"/>
                    </a:lnTo>
                    <a:lnTo>
                      <a:pt x="17" y="69"/>
                    </a:lnTo>
                    <a:lnTo>
                      <a:pt x="18" y="87"/>
                    </a:lnTo>
                    <a:lnTo>
                      <a:pt x="22" y="102"/>
                    </a:lnTo>
                    <a:lnTo>
                      <a:pt x="28" y="113"/>
                    </a:lnTo>
                    <a:lnTo>
                      <a:pt x="36" y="120"/>
                    </a:lnTo>
                    <a:lnTo>
                      <a:pt x="44" y="122"/>
                    </a:lnTo>
                    <a:lnTo>
                      <a:pt x="54" y="120"/>
                    </a:lnTo>
                    <a:lnTo>
                      <a:pt x="61" y="113"/>
                    </a:lnTo>
                    <a:lnTo>
                      <a:pt x="67" y="101"/>
                    </a:lnTo>
                    <a:lnTo>
                      <a:pt x="71" y="86"/>
                    </a:lnTo>
                    <a:lnTo>
                      <a:pt x="72" y="68"/>
                    </a:lnTo>
                    <a:lnTo>
                      <a:pt x="71" y="49"/>
                    </a:lnTo>
                    <a:lnTo>
                      <a:pt x="67" y="34"/>
                    </a:lnTo>
                    <a:lnTo>
                      <a:pt x="63" y="23"/>
                    </a:lnTo>
                    <a:lnTo>
                      <a:pt x="54" y="16"/>
                    </a:lnTo>
                    <a:lnTo>
                      <a:pt x="44" y="13"/>
                    </a:lnTo>
                    <a:close/>
                    <a:moveTo>
                      <a:pt x="45" y="0"/>
                    </a:moveTo>
                    <a:lnTo>
                      <a:pt x="61" y="2"/>
                    </a:lnTo>
                    <a:lnTo>
                      <a:pt x="73" y="10"/>
                    </a:lnTo>
                    <a:lnTo>
                      <a:pt x="82" y="24"/>
                    </a:lnTo>
                    <a:lnTo>
                      <a:pt x="87" y="43"/>
                    </a:lnTo>
                    <a:lnTo>
                      <a:pt x="89" y="66"/>
                    </a:lnTo>
                    <a:lnTo>
                      <a:pt x="87" y="91"/>
                    </a:lnTo>
                    <a:lnTo>
                      <a:pt x="81" y="111"/>
                    </a:lnTo>
                    <a:lnTo>
                      <a:pt x="72" y="125"/>
                    </a:lnTo>
                    <a:lnTo>
                      <a:pt x="59" y="134"/>
                    </a:lnTo>
                    <a:lnTo>
                      <a:pt x="44" y="136"/>
                    </a:lnTo>
                    <a:lnTo>
                      <a:pt x="29" y="134"/>
                    </a:lnTo>
                    <a:lnTo>
                      <a:pt x="17" y="125"/>
                    </a:lnTo>
                    <a:lnTo>
                      <a:pt x="8" y="111"/>
                    </a:lnTo>
                    <a:lnTo>
                      <a:pt x="2" y="92"/>
                    </a:lnTo>
                    <a:lnTo>
                      <a:pt x="0" y="69"/>
                    </a:lnTo>
                    <a:lnTo>
                      <a:pt x="1" y="48"/>
                    </a:lnTo>
                    <a:lnTo>
                      <a:pt x="6" y="30"/>
                    </a:lnTo>
                    <a:lnTo>
                      <a:pt x="13" y="17"/>
                    </a:lnTo>
                    <a:lnTo>
                      <a:pt x="22" y="7"/>
                    </a:lnTo>
                    <a:lnTo>
                      <a:pt x="34" y="1"/>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1" name="Freeform 68"/>
              <p:cNvSpPr>
                <a:spLocks/>
              </p:cNvSpPr>
              <p:nvPr/>
            </p:nvSpPr>
            <p:spPr bwMode="auto">
              <a:xfrm>
                <a:off x="985838" y="1979613"/>
                <a:ext cx="19050" cy="20638"/>
              </a:xfrm>
              <a:custGeom>
                <a:avLst/>
                <a:gdLst>
                  <a:gd name="T0" fmla="*/ 12 w 25"/>
                  <a:gd name="T1" fmla="*/ 0 h 25"/>
                  <a:gd name="T2" fmla="*/ 16 w 25"/>
                  <a:gd name="T3" fmla="*/ 1 h 25"/>
                  <a:gd name="T4" fmla="*/ 20 w 25"/>
                  <a:gd name="T5" fmla="*/ 2 h 25"/>
                  <a:gd name="T6" fmla="*/ 22 w 25"/>
                  <a:gd name="T7" fmla="*/ 4 h 25"/>
                  <a:gd name="T8" fmla="*/ 23 w 25"/>
                  <a:gd name="T9" fmla="*/ 8 h 25"/>
                  <a:gd name="T10" fmla="*/ 25 w 25"/>
                  <a:gd name="T11" fmla="*/ 12 h 25"/>
                  <a:gd name="T12" fmla="*/ 23 w 25"/>
                  <a:gd name="T13" fmla="*/ 17 h 25"/>
                  <a:gd name="T14" fmla="*/ 22 w 25"/>
                  <a:gd name="T15" fmla="*/ 21 h 25"/>
                  <a:gd name="T16" fmla="*/ 19 w 25"/>
                  <a:gd name="T17" fmla="*/ 23 h 25"/>
                  <a:gd name="T18" fmla="*/ 16 w 25"/>
                  <a:gd name="T19" fmla="*/ 25 h 25"/>
                  <a:gd name="T20" fmla="*/ 12 w 25"/>
                  <a:gd name="T21" fmla="*/ 25 h 25"/>
                  <a:gd name="T22" fmla="*/ 8 w 25"/>
                  <a:gd name="T23" fmla="*/ 25 h 25"/>
                  <a:gd name="T24" fmla="*/ 5 w 25"/>
                  <a:gd name="T25" fmla="*/ 23 h 25"/>
                  <a:gd name="T26" fmla="*/ 2 w 25"/>
                  <a:gd name="T27" fmla="*/ 21 h 25"/>
                  <a:gd name="T28" fmla="*/ 0 w 25"/>
                  <a:gd name="T29" fmla="*/ 17 h 25"/>
                  <a:gd name="T30" fmla="*/ 0 w 25"/>
                  <a:gd name="T31" fmla="*/ 12 h 25"/>
                  <a:gd name="T32" fmla="*/ 0 w 25"/>
                  <a:gd name="T33" fmla="*/ 9 h 25"/>
                  <a:gd name="T34" fmla="*/ 2 w 25"/>
                  <a:gd name="T35" fmla="*/ 4 h 25"/>
                  <a:gd name="T36" fmla="*/ 5 w 25"/>
                  <a:gd name="T37" fmla="*/ 2 h 25"/>
                  <a:gd name="T38" fmla="*/ 8 w 25"/>
                  <a:gd name="T39" fmla="*/ 1 h 25"/>
                  <a:gd name="T40" fmla="*/ 12 w 2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5">
                    <a:moveTo>
                      <a:pt x="12" y="0"/>
                    </a:moveTo>
                    <a:lnTo>
                      <a:pt x="16" y="1"/>
                    </a:lnTo>
                    <a:lnTo>
                      <a:pt x="20" y="2"/>
                    </a:lnTo>
                    <a:lnTo>
                      <a:pt x="22" y="4"/>
                    </a:lnTo>
                    <a:lnTo>
                      <a:pt x="23" y="8"/>
                    </a:lnTo>
                    <a:lnTo>
                      <a:pt x="25" y="12"/>
                    </a:lnTo>
                    <a:lnTo>
                      <a:pt x="23" y="17"/>
                    </a:lnTo>
                    <a:lnTo>
                      <a:pt x="22" y="21"/>
                    </a:lnTo>
                    <a:lnTo>
                      <a:pt x="19" y="23"/>
                    </a:lnTo>
                    <a:lnTo>
                      <a:pt x="16" y="25"/>
                    </a:lnTo>
                    <a:lnTo>
                      <a:pt x="12" y="25"/>
                    </a:lnTo>
                    <a:lnTo>
                      <a:pt x="8" y="25"/>
                    </a:lnTo>
                    <a:lnTo>
                      <a:pt x="5" y="23"/>
                    </a:lnTo>
                    <a:lnTo>
                      <a:pt x="2" y="21"/>
                    </a:lnTo>
                    <a:lnTo>
                      <a:pt x="0" y="17"/>
                    </a:lnTo>
                    <a:lnTo>
                      <a:pt x="0" y="12"/>
                    </a:lnTo>
                    <a:lnTo>
                      <a:pt x="0" y="9"/>
                    </a:lnTo>
                    <a:lnTo>
                      <a:pt x="2" y="4"/>
                    </a:lnTo>
                    <a:lnTo>
                      <a:pt x="5" y="2"/>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2" name="Freeform 69"/>
              <p:cNvSpPr>
                <a:spLocks noEditPoints="1"/>
              </p:cNvSpPr>
              <p:nvPr/>
            </p:nvSpPr>
            <p:spPr bwMode="auto">
              <a:xfrm>
                <a:off x="1027113" y="1892300"/>
                <a:ext cx="71438" cy="107950"/>
              </a:xfrm>
              <a:custGeom>
                <a:avLst/>
                <a:gdLst>
                  <a:gd name="T0" fmla="*/ 45 w 90"/>
                  <a:gd name="T1" fmla="*/ 61 h 136"/>
                  <a:gd name="T2" fmla="*/ 34 w 90"/>
                  <a:gd name="T3" fmla="*/ 63 h 136"/>
                  <a:gd name="T4" fmla="*/ 25 w 90"/>
                  <a:gd name="T5" fmla="*/ 69 h 136"/>
                  <a:gd name="T6" fmla="*/ 19 w 90"/>
                  <a:gd name="T7" fmla="*/ 77 h 136"/>
                  <a:gd name="T8" fmla="*/ 18 w 90"/>
                  <a:gd name="T9" fmla="*/ 79 h 136"/>
                  <a:gd name="T10" fmla="*/ 18 w 90"/>
                  <a:gd name="T11" fmla="*/ 82 h 136"/>
                  <a:gd name="T12" fmla="*/ 17 w 90"/>
                  <a:gd name="T13" fmla="*/ 85 h 136"/>
                  <a:gd name="T14" fmla="*/ 18 w 90"/>
                  <a:gd name="T15" fmla="*/ 97 h 136"/>
                  <a:gd name="T16" fmla="*/ 23 w 90"/>
                  <a:gd name="T17" fmla="*/ 107 h 136"/>
                  <a:gd name="T18" fmla="*/ 29 w 90"/>
                  <a:gd name="T19" fmla="*/ 115 h 136"/>
                  <a:gd name="T20" fmla="*/ 37 w 90"/>
                  <a:gd name="T21" fmla="*/ 121 h 136"/>
                  <a:gd name="T22" fmla="*/ 46 w 90"/>
                  <a:gd name="T23" fmla="*/ 122 h 136"/>
                  <a:gd name="T24" fmla="*/ 57 w 90"/>
                  <a:gd name="T25" fmla="*/ 120 h 136"/>
                  <a:gd name="T26" fmla="*/ 65 w 90"/>
                  <a:gd name="T27" fmla="*/ 114 h 136"/>
                  <a:gd name="T28" fmla="*/ 71 w 90"/>
                  <a:gd name="T29" fmla="*/ 104 h 136"/>
                  <a:gd name="T30" fmla="*/ 73 w 90"/>
                  <a:gd name="T31" fmla="*/ 91 h 136"/>
                  <a:gd name="T32" fmla="*/ 71 w 90"/>
                  <a:gd name="T33" fmla="*/ 78 h 136"/>
                  <a:gd name="T34" fmla="*/ 65 w 90"/>
                  <a:gd name="T35" fmla="*/ 69 h 136"/>
                  <a:gd name="T36" fmla="*/ 57 w 90"/>
                  <a:gd name="T37" fmla="*/ 63 h 136"/>
                  <a:gd name="T38" fmla="*/ 45 w 90"/>
                  <a:gd name="T39" fmla="*/ 61 h 136"/>
                  <a:gd name="T40" fmla="*/ 78 w 90"/>
                  <a:gd name="T41" fmla="*/ 0 h 136"/>
                  <a:gd name="T42" fmla="*/ 78 w 90"/>
                  <a:gd name="T43" fmla="*/ 14 h 136"/>
                  <a:gd name="T44" fmla="*/ 73 w 90"/>
                  <a:gd name="T45" fmla="*/ 14 h 136"/>
                  <a:gd name="T46" fmla="*/ 69 w 90"/>
                  <a:gd name="T47" fmla="*/ 15 h 136"/>
                  <a:gd name="T48" fmla="*/ 64 w 90"/>
                  <a:gd name="T49" fmla="*/ 15 h 136"/>
                  <a:gd name="T50" fmla="*/ 48 w 90"/>
                  <a:gd name="T51" fmla="*/ 20 h 136"/>
                  <a:gd name="T52" fmla="*/ 37 w 90"/>
                  <a:gd name="T53" fmla="*/ 28 h 136"/>
                  <a:gd name="T54" fmla="*/ 27 w 90"/>
                  <a:gd name="T55" fmla="*/ 37 h 136"/>
                  <a:gd name="T56" fmla="*/ 22 w 90"/>
                  <a:gd name="T57" fmla="*/ 49 h 136"/>
                  <a:gd name="T58" fmla="*/ 18 w 90"/>
                  <a:gd name="T59" fmla="*/ 62 h 136"/>
                  <a:gd name="T60" fmla="*/ 18 w 90"/>
                  <a:gd name="T61" fmla="*/ 62 h 136"/>
                  <a:gd name="T62" fmla="*/ 26 w 90"/>
                  <a:gd name="T63" fmla="*/ 55 h 136"/>
                  <a:gd name="T64" fmla="*/ 37 w 90"/>
                  <a:gd name="T65" fmla="*/ 49 h 136"/>
                  <a:gd name="T66" fmla="*/ 51 w 90"/>
                  <a:gd name="T67" fmla="*/ 47 h 136"/>
                  <a:gd name="T68" fmla="*/ 64 w 90"/>
                  <a:gd name="T69" fmla="*/ 49 h 136"/>
                  <a:gd name="T70" fmla="*/ 75 w 90"/>
                  <a:gd name="T71" fmla="*/ 55 h 136"/>
                  <a:gd name="T72" fmla="*/ 83 w 90"/>
                  <a:gd name="T73" fmla="*/ 63 h 136"/>
                  <a:gd name="T74" fmla="*/ 88 w 90"/>
                  <a:gd name="T75" fmla="*/ 76 h 136"/>
                  <a:gd name="T76" fmla="*/ 90 w 90"/>
                  <a:gd name="T77" fmla="*/ 90 h 136"/>
                  <a:gd name="T78" fmla="*/ 88 w 90"/>
                  <a:gd name="T79" fmla="*/ 104 h 136"/>
                  <a:gd name="T80" fmla="*/ 83 w 90"/>
                  <a:gd name="T81" fmla="*/ 116 h 136"/>
                  <a:gd name="T82" fmla="*/ 74 w 90"/>
                  <a:gd name="T83" fmla="*/ 127 h 136"/>
                  <a:gd name="T84" fmla="*/ 61 w 90"/>
                  <a:gd name="T85" fmla="*/ 134 h 136"/>
                  <a:gd name="T86" fmla="*/ 46 w 90"/>
                  <a:gd name="T87" fmla="*/ 136 h 136"/>
                  <a:gd name="T88" fmla="*/ 31 w 90"/>
                  <a:gd name="T89" fmla="*/ 134 h 136"/>
                  <a:gd name="T90" fmla="*/ 18 w 90"/>
                  <a:gd name="T91" fmla="*/ 127 h 136"/>
                  <a:gd name="T92" fmla="*/ 8 w 90"/>
                  <a:gd name="T93" fmla="*/ 114 h 136"/>
                  <a:gd name="T94" fmla="*/ 2 w 90"/>
                  <a:gd name="T95" fmla="*/ 99 h 136"/>
                  <a:gd name="T96" fmla="*/ 0 w 90"/>
                  <a:gd name="T97" fmla="*/ 80 h 136"/>
                  <a:gd name="T98" fmla="*/ 2 w 90"/>
                  <a:gd name="T99" fmla="*/ 62 h 136"/>
                  <a:gd name="T100" fmla="*/ 5 w 90"/>
                  <a:gd name="T101" fmla="*/ 45 h 136"/>
                  <a:gd name="T102" fmla="*/ 14 w 90"/>
                  <a:gd name="T103" fmla="*/ 31 h 136"/>
                  <a:gd name="T104" fmla="*/ 22 w 90"/>
                  <a:gd name="T105" fmla="*/ 20 h 136"/>
                  <a:gd name="T106" fmla="*/ 34 w 90"/>
                  <a:gd name="T107" fmla="*/ 10 h 136"/>
                  <a:gd name="T108" fmla="*/ 48 w 90"/>
                  <a:gd name="T109" fmla="*/ 5 h 136"/>
                  <a:gd name="T110" fmla="*/ 65 w 90"/>
                  <a:gd name="T111" fmla="*/ 1 h 136"/>
                  <a:gd name="T112" fmla="*/ 72 w 90"/>
                  <a:gd name="T113" fmla="*/ 0 h 136"/>
                  <a:gd name="T114" fmla="*/ 78 w 90"/>
                  <a:gd name="T11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 h="136">
                    <a:moveTo>
                      <a:pt x="45" y="61"/>
                    </a:moveTo>
                    <a:lnTo>
                      <a:pt x="34" y="63"/>
                    </a:lnTo>
                    <a:lnTo>
                      <a:pt x="25" y="69"/>
                    </a:lnTo>
                    <a:lnTo>
                      <a:pt x="19" y="77"/>
                    </a:lnTo>
                    <a:lnTo>
                      <a:pt x="18" y="79"/>
                    </a:lnTo>
                    <a:lnTo>
                      <a:pt x="18" y="82"/>
                    </a:lnTo>
                    <a:lnTo>
                      <a:pt x="17" y="85"/>
                    </a:lnTo>
                    <a:lnTo>
                      <a:pt x="18" y="97"/>
                    </a:lnTo>
                    <a:lnTo>
                      <a:pt x="23" y="107"/>
                    </a:lnTo>
                    <a:lnTo>
                      <a:pt x="29" y="115"/>
                    </a:lnTo>
                    <a:lnTo>
                      <a:pt x="37" y="121"/>
                    </a:lnTo>
                    <a:lnTo>
                      <a:pt x="46" y="122"/>
                    </a:lnTo>
                    <a:lnTo>
                      <a:pt x="57" y="120"/>
                    </a:lnTo>
                    <a:lnTo>
                      <a:pt x="65" y="114"/>
                    </a:lnTo>
                    <a:lnTo>
                      <a:pt x="71" y="104"/>
                    </a:lnTo>
                    <a:lnTo>
                      <a:pt x="73" y="91"/>
                    </a:lnTo>
                    <a:lnTo>
                      <a:pt x="71" y="78"/>
                    </a:lnTo>
                    <a:lnTo>
                      <a:pt x="65" y="69"/>
                    </a:lnTo>
                    <a:lnTo>
                      <a:pt x="57" y="63"/>
                    </a:lnTo>
                    <a:lnTo>
                      <a:pt x="45" y="61"/>
                    </a:lnTo>
                    <a:close/>
                    <a:moveTo>
                      <a:pt x="78" y="0"/>
                    </a:moveTo>
                    <a:lnTo>
                      <a:pt x="78" y="14"/>
                    </a:lnTo>
                    <a:lnTo>
                      <a:pt x="73" y="14"/>
                    </a:lnTo>
                    <a:lnTo>
                      <a:pt x="69" y="15"/>
                    </a:lnTo>
                    <a:lnTo>
                      <a:pt x="64" y="15"/>
                    </a:lnTo>
                    <a:lnTo>
                      <a:pt x="48" y="20"/>
                    </a:lnTo>
                    <a:lnTo>
                      <a:pt x="37" y="28"/>
                    </a:lnTo>
                    <a:lnTo>
                      <a:pt x="27" y="37"/>
                    </a:lnTo>
                    <a:lnTo>
                      <a:pt x="22" y="49"/>
                    </a:lnTo>
                    <a:lnTo>
                      <a:pt x="18" y="62"/>
                    </a:lnTo>
                    <a:lnTo>
                      <a:pt x="18" y="62"/>
                    </a:lnTo>
                    <a:lnTo>
                      <a:pt x="26" y="55"/>
                    </a:lnTo>
                    <a:lnTo>
                      <a:pt x="37" y="49"/>
                    </a:lnTo>
                    <a:lnTo>
                      <a:pt x="51" y="47"/>
                    </a:lnTo>
                    <a:lnTo>
                      <a:pt x="64" y="49"/>
                    </a:lnTo>
                    <a:lnTo>
                      <a:pt x="75" y="55"/>
                    </a:lnTo>
                    <a:lnTo>
                      <a:pt x="83" y="63"/>
                    </a:lnTo>
                    <a:lnTo>
                      <a:pt x="88" y="76"/>
                    </a:lnTo>
                    <a:lnTo>
                      <a:pt x="90" y="90"/>
                    </a:lnTo>
                    <a:lnTo>
                      <a:pt x="88" y="104"/>
                    </a:lnTo>
                    <a:lnTo>
                      <a:pt x="83" y="116"/>
                    </a:lnTo>
                    <a:lnTo>
                      <a:pt x="74" y="127"/>
                    </a:lnTo>
                    <a:lnTo>
                      <a:pt x="61" y="134"/>
                    </a:lnTo>
                    <a:lnTo>
                      <a:pt x="46" y="136"/>
                    </a:lnTo>
                    <a:lnTo>
                      <a:pt x="31" y="134"/>
                    </a:lnTo>
                    <a:lnTo>
                      <a:pt x="18" y="127"/>
                    </a:lnTo>
                    <a:lnTo>
                      <a:pt x="8" y="114"/>
                    </a:lnTo>
                    <a:lnTo>
                      <a:pt x="2" y="99"/>
                    </a:lnTo>
                    <a:lnTo>
                      <a:pt x="0" y="80"/>
                    </a:lnTo>
                    <a:lnTo>
                      <a:pt x="2" y="62"/>
                    </a:lnTo>
                    <a:lnTo>
                      <a:pt x="5" y="45"/>
                    </a:lnTo>
                    <a:lnTo>
                      <a:pt x="14" y="31"/>
                    </a:lnTo>
                    <a:lnTo>
                      <a:pt x="22" y="20"/>
                    </a:lnTo>
                    <a:lnTo>
                      <a:pt x="34" y="10"/>
                    </a:lnTo>
                    <a:lnTo>
                      <a:pt x="48" y="5"/>
                    </a:lnTo>
                    <a:lnTo>
                      <a:pt x="65" y="1"/>
                    </a:lnTo>
                    <a:lnTo>
                      <a:pt x="72" y="0"/>
                    </a:lnTo>
                    <a:lnTo>
                      <a:pt x="7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3" name="Line 70"/>
              <p:cNvSpPr>
                <a:spLocks noChangeShapeType="1"/>
              </p:cNvSpPr>
              <p:nvPr/>
            </p:nvSpPr>
            <p:spPr bwMode="auto">
              <a:xfrm flipH="1">
                <a:off x="1192213" y="1698625"/>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44" name="Freeform 71"/>
              <p:cNvSpPr>
                <a:spLocks noEditPoints="1"/>
              </p:cNvSpPr>
              <p:nvPr/>
            </p:nvSpPr>
            <p:spPr bwMode="auto">
              <a:xfrm>
                <a:off x="892175" y="1630363"/>
                <a:ext cx="71438" cy="107950"/>
              </a:xfrm>
              <a:custGeom>
                <a:avLst/>
                <a:gdLst>
                  <a:gd name="T0" fmla="*/ 44 w 89"/>
                  <a:gd name="T1" fmla="*/ 14 h 137"/>
                  <a:gd name="T2" fmla="*/ 36 w 89"/>
                  <a:gd name="T3" fmla="*/ 17 h 137"/>
                  <a:gd name="T4" fmla="*/ 29 w 89"/>
                  <a:gd name="T5" fmla="*/ 23 h 137"/>
                  <a:gd name="T6" fmla="*/ 23 w 89"/>
                  <a:gd name="T7" fmla="*/ 34 h 137"/>
                  <a:gd name="T8" fmla="*/ 18 w 89"/>
                  <a:gd name="T9" fmla="*/ 49 h 137"/>
                  <a:gd name="T10" fmla="*/ 17 w 89"/>
                  <a:gd name="T11" fmla="*/ 69 h 137"/>
                  <a:gd name="T12" fmla="*/ 18 w 89"/>
                  <a:gd name="T13" fmla="*/ 88 h 137"/>
                  <a:gd name="T14" fmla="*/ 22 w 89"/>
                  <a:gd name="T15" fmla="*/ 103 h 137"/>
                  <a:gd name="T16" fmla="*/ 28 w 89"/>
                  <a:gd name="T17" fmla="*/ 113 h 137"/>
                  <a:gd name="T18" fmla="*/ 36 w 89"/>
                  <a:gd name="T19" fmla="*/ 120 h 137"/>
                  <a:gd name="T20" fmla="*/ 44 w 89"/>
                  <a:gd name="T21" fmla="*/ 123 h 137"/>
                  <a:gd name="T22" fmla="*/ 54 w 89"/>
                  <a:gd name="T23" fmla="*/ 120 h 137"/>
                  <a:gd name="T24" fmla="*/ 61 w 89"/>
                  <a:gd name="T25" fmla="*/ 113 h 137"/>
                  <a:gd name="T26" fmla="*/ 67 w 89"/>
                  <a:gd name="T27" fmla="*/ 102 h 137"/>
                  <a:gd name="T28" fmla="*/ 71 w 89"/>
                  <a:gd name="T29" fmla="*/ 87 h 137"/>
                  <a:gd name="T30" fmla="*/ 72 w 89"/>
                  <a:gd name="T31" fmla="*/ 68 h 137"/>
                  <a:gd name="T32" fmla="*/ 71 w 89"/>
                  <a:gd name="T33" fmla="*/ 49 h 137"/>
                  <a:gd name="T34" fmla="*/ 67 w 89"/>
                  <a:gd name="T35" fmla="*/ 35 h 137"/>
                  <a:gd name="T36" fmla="*/ 63 w 89"/>
                  <a:gd name="T37" fmla="*/ 24 h 137"/>
                  <a:gd name="T38" fmla="*/ 54 w 89"/>
                  <a:gd name="T39" fmla="*/ 17 h 137"/>
                  <a:gd name="T40" fmla="*/ 44 w 89"/>
                  <a:gd name="T41" fmla="*/ 14 h 137"/>
                  <a:gd name="T42" fmla="*/ 45 w 89"/>
                  <a:gd name="T43" fmla="*/ 0 h 137"/>
                  <a:gd name="T44" fmla="*/ 61 w 89"/>
                  <a:gd name="T45" fmla="*/ 3 h 137"/>
                  <a:gd name="T46" fmla="*/ 73 w 89"/>
                  <a:gd name="T47" fmla="*/ 12 h 137"/>
                  <a:gd name="T48" fmla="*/ 82 w 89"/>
                  <a:gd name="T49" fmla="*/ 25 h 137"/>
                  <a:gd name="T50" fmla="*/ 87 w 89"/>
                  <a:gd name="T51" fmla="*/ 44 h 137"/>
                  <a:gd name="T52" fmla="*/ 89 w 89"/>
                  <a:gd name="T53" fmla="*/ 67 h 137"/>
                  <a:gd name="T54" fmla="*/ 87 w 89"/>
                  <a:gd name="T55" fmla="*/ 91 h 137"/>
                  <a:gd name="T56" fmla="*/ 81 w 89"/>
                  <a:gd name="T57" fmla="*/ 111 h 137"/>
                  <a:gd name="T58" fmla="*/ 72 w 89"/>
                  <a:gd name="T59" fmla="*/ 125 h 137"/>
                  <a:gd name="T60" fmla="*/ 59 w 89"/>
                  <a:gd name="T61" fmla="*/ 134 h 137"/>
                  <a:gd name="T62" fmla="*/ 44 w 89"/>
                  <a:gd name="T63" fmla="*/ 137 h 137"/>
                  <a:gd name="T64" fmla="*/ 29 w 89"/>
                  <a:gd name="T65" fmla="*/ 134 h 137"/>
                  <a:gd name="T66" fmla="*/ 17 w 89"/>
                  <a:gd name="T67" fmla="*/ 125 h 137"/>
                  <a:gd name="T68" fmla="*/ 8 w 89"/>
                  <a:gd name="T69" fmla="*/ 112 h 137"/>
                  <a:gd name="T70" fmla="*/ 2 w 89"/>
                  <a:gd name="T71" fmla="*/ 92 h 137"/>
                  <a:gd name="T72" fmla="*/ 0 w 89"/>
                  <a:gd name="T73" fmla="*/ 69 h 137"/>
                  <a:gd name="T74" fmla="*/ 1 w 89"/>
                  <a:gd name="T75" fmla="*/ 48 h 137"/>
                  <a:gd name="T76" fmla="*/ 6 w 89"/>
                  <a:gd name="T77" fmla="*/ 31 h 137"/>
                  <a:gd name="T78" fmla="*/ 13 w 89"/>
                  <a:gd name="T79" fmla="*/ 18 h 137"/>
                  <a:gd name="T80" fmla="*/ 22 w 89"/>
                  <a:gd name="T81" fmla="*/ 9 h 137"/>
                  <a:gd name="T82" fmla="*/ 34 w 89"/>
                  <a:gd name="T83" fmla="*/ 2 h 137"/>
                  <a:gd name="T84" fmla="*/ 45 w 89"/>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 h="137">
                    <a:moveTo>
                      <a:pt x="44" y="14"/>
                    </a:moveTo>
                    <a:lnTo>
                      <a:pt x="36" y="17"/>
                    </a:lnTo>
                    <a:lnTo>
                      <a:pt x="29" y="23"/>
                    </a:lnTo>
                    <a:lnTo>
                      <a:pt x="23" y="34"/>
                    </a:lnTo>
                    <a:lnTo>
                      <a:pt x="18" y="49"/>
                    </a:lnTo>
                    <a:lnTo>
                      <a:pt x="17" y="69"/>
                    </a:lnTo>
                    <a:lnTo>
                      <a:pt x="18" y="88"/>
                    </a:lnTo>
                    <a:lnTo>
                      <a:pt x="22" y="103"/>
                    </a:lnTo>
                    <a:lnTo>
                      <a:pt x="28" y="113"/>
                    </a:lnTo>
                    <a:lnTo>
                      <a:pt x="36" y="120"/>
                    </a:lnTo>
                    <a:lnTo>
                      <a:pt x="44" y="123"/>
                    </a:lnTo>
                    <a:lnTo>
                      <a:pt x="54" y="120"/>
                    </a:lnTo>
                    <a:lnTo>
                      <a:pt x="61" y="113"/>
                    </a:lnTo>
                    <a:lnTo>
                      <a:pt x="67" y="102"/>
                    </a:lnTo>
                    <a:lnTo>
                      <a:pt x="71" y="87"/>
                    </a:lnTo>
                    <a:lnTo>
                      <a:pt x="72" y="68"/>
                    </a:lnTo>
                    <a:lnTo>
                      <a:pt x="71" y="49"/>
                    </a:lnTo>
                    <a:lnTo>
                      <a:pt x="67" y="35"/>
                    </a:lnTo>
                    <a:lnTo>
                      <a:pt x="63" y="24"/>
                    </a:lnTo>
                    <a:lnTo>
                      <a:pt x="54" y="17"/>
                    </a:lnTo>
                    <a:lnTo>
                      <a:pt x="44" y="14"/>
                    </a:lnTo>
                    <a:close/>
                    <a:moveTo>
                      <a:pt x="45" y="0"/>
                    </a:moveTo>
                    <a:lnTo>
                      <a:pt x="61" y="3"/>
                    </a:lnTo>
                    <a:lnTo>
                      <a:pt x="73" y="12"/>
                    </a:lnTo>
                    <a:lnTo>
                      <a:pt x="82" y="25"/>
                    </a:lnTo>
                    <a:lnTo>
                      <a:pt x="87" y="44"/>
                    </a:lnTo>
                    <a:lnTo>
                      <a:pt x="89" y="67"/>
                    </a:lnTo>
                    <a:lnTo>
                      <a:pt x="87" y="91"/>
                    </a:lnTo>
                    <a:lnTo>
                      <a:pt x="81" y="111"/>
                    </a:lnTo>
                    <a:lnTo>
                      <a:pt x="72" y="125"/>
                    </a:lnTo>
                    <a:lnTo>
                      <a:pt x="59" y="134"/>
                    </a:lnTo>
                    <a:lnTo>
                      <a:pt x="44" y="137"/>
                    </a:lnTo>
                    <a:lnTo>
                      <a:pt x="29" y="134"/>
                    </a:lnTo>
                    <a:lnTo>
                      <a:pt x="17" y="125"/>
                    </a:lnTo>
                    <a:lnTo>
                      <a:pt x="8" y="112"/>
                    </a:lnTo>
                    <a:lnTo>
                      <a:pt x="2" y="92"/>
                    </a:lnTo>
                    <a:lnTo>
                      <a:pt x="0" y="69"/>
                    </a:lnTo>
                    <a:lnTo>
                      <a:pt x="1" y="48"/>
                    </a:lnTo>
                    <a:lnTo>
                      <a:pt x="6" y="31"/>
                    </a:lnTo>
                    <a:lnTo>
                      <a:pt x="13" y="18"/>
                    </a:lnTo>
                    <a:lnTo>
                      <a:pt x="22" y="9"/>
                    </a:lnTo>
                    <a:lnTo>
                      <a:pt x="34" y="2"/>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5" name="Freeform 72"/>
              <p:cNvSpPr>
                <a:spLocks/>
              </p:cNvSpPr>
              <p:nvPr/>
            </p:nvSpPr>
            <p:spPr bwMode="auto">
              <a:xfrm>
                <a:off x="985838" y="1719263"/>
                <a:ext cx="19050" cy="19050"/>
              </a:xfrm>
              <a:custGeom>
                <a:avLst/>
                <a:gdLst>
                  <a:gd name="T0" fmla="*/ 12 w 25"/>
                  <a:gd name="T1" fmla="*/ 0 h 26"/>
                  <a:gd name="T2" fmla="*/ 16 w 25"/>
                  <a:gd name="T3" fmla="*/ 1 h 26"/>
                  <a:gd name="T4" fmla="*/ 20 w 25"/>
                  <a:gd name="T5" fmla="*/ 2 h 26"/>
                  <a:gd name="T6" fmla="*/ 22 w 25"/>
                  <a:gd name="T7" fmla="*/ 6 h 26"/>
                  <a:gd name="T8" fmla="*/ 23 w 25"/>
                  <a:gd name="T9" fmla="*/ 9 h 26"/>
                  <a:gd name="T10" fmla="*/ 25 w 25"/>
                  <a:gd name="T11" fmla="*/ 13 h 26"/>
                  <a:gd name="T12" fmla="*/ 23 w 25"/>
                  <a:gd name="T13" fmla="*/ 18 h 26"/>
                  <a:gd name="T14" fmla="*/ 22 w 25"/>
                  <a:gd name="T15" fmla="*/ 21 h 26"/>
                  <a:gd name="T16" fmla="*/ 19 w 25"/>
                  <a:gd name="T17" fmla="*/ 23 h 26"/>
                  <a:gd name="T18" fmla="*/ 16 w 25"/>
                  <a:gd name="T19" fmla="*/ 26 h 26"/>
                  <a:gd name="T20" fmla="*/ 12 w 25"/>
                  <a:gd name="T21" fmla="*/ 26 h 26"/>
                  <a:gd name="T22" fmla="*/ 8 w 25"/>
                  <a:gd name="T23" fmla="*/ 26 h 26"/>
                  <a:gd name="T24" fmla="*/ 5 w 25"/>
                  <a:gd name="T25" fmla="*/ 23 h 26"/>
                  <a:gd name="T26" fmla="*/ 2 w 25"/>
                  <a:gd name="T27" fmla="*/ 21 h 26"/>
                  <a:gd name="T28" fmla="*/ 0 w 25"/>
                  <a:gd name="T29" fmla="*/ 18 h 26"/>
                  <a:gd name="T30" fmla="*/ 0 w 25"/>
                  <a:gd name="T31" fmla="*/ 13 h 26"/>
                  <a:gd name="T32" fmla="*/ 0 w 25"/>
                  <a:gd name="T33" fmla="*/ 9 h 26"/>
                  <a:gd name="T34" fmla="*/ 2 w 25"/>
                  <a:gd name="T35" fmla="*/ 6 h 26"/>
                  <a:gd name="T36" fmla="*/ 5 w 25"/>
                  <a:gd name="T37" fmla="*/ 2 h 26"/>
                  <a:gd name="T38" fmla="*/ 8 w 25"/>
                  <a:gd name="T39" fmla="*/ 1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1"/>
                    </a:lnTo>
                    <a:lnTo>
                      <a:pt x="20" y="2"/>
                    </a:lnTo>
                    <a:lnTo>
                      <a:pt x="22" y="6"/>
                    </a:lnTo>
                    <a:lnTo>
                      <a:pt x="23" y="9"/>
                    </a:lnTo>
                    <a:lnTo>
                      <a:pt x="25" y="13"/>
                    </a:lnTo>
                    <a:lnTo>
                      <a:pt x="23" y="18"/>
                    </a:lnTo>
                    <a:lnTo>
                      <a:pt x="22" y="21"/>
                    </a:lnTo>
                    <a:lnTo>
                      <a:pt x="19" y="23"/>
                    </a:lnTo>
                    <a:lnTo>
                      <a:pt x="16" y="26"/>
                    </a:lnTo>
                    <a:lnTo>
                      <a:pt x="12" y="26"/>
                    </a:lnTo>
                    <a:lnTo>
                      <a:pt x="8" y="26"/>
                    </a:lnTo>
                    <a:lnTo>
                      <a:pt x="5" y="23"/>
                    </a:lnTo>
                    <a:lnTo>
                      <a:pt x="2" y="21"/>
                    </a:lnTo>
                    <a:lnTo>
                      <a:pt x="0" y="18"/>
                    </a:lnTo>
                    <a:lnTo>
                      <a:pt x="0" y="13"/>
                    </a:lnTo>
                    <a:lnTo>
                      <a:pt x="0" y="9"/>
                    </a:lnTo>
                    <a:lnTo>
                      <a:pt x="2" y="6"/>
                    </a:lnTo>
                    <a:lnTo>
                      <a:pt x="5" y="2"/>
                    </a:lnTo>
                    <a:lnTo>
                      <a:pt x="8" y="1"/>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6" name="Freeform 73"/>
              <p:cNvSpPr>
                <a:spLocks noEditPoints="1"/>
              </p:cNvSpPr>
              <p:nvPr/>
            </p:nvSpPr>
            <p:spPr bwMode="auto">
              <a:xfrm>
                <a:off x="1027113" y="1630363"/>
                <a:ext cx="71438" cy="107950"/>
              </a:xfrm>
              <a:custGeom>
                <a:avLst/>
                <a:gdLst>
                  <a:gd name="T0" fmla="*/ 29 w 88"/>
                  <a:gd name="T1" fmla="*/ 77 h 137"/>
                  <a:gd name="T2" fmla="*/ 17 w 88"/>
                  <a:gd name="T3" fmla="*/ 98 h 137"/>
                  <a:gd name="T4" fmla="*/ 24 w 88"/>
                  <a:gd name="T5" fmla="*/ 117 h 137"/>
                  <a:gd name="T6" fmla="*/ 44 w 88"/>
                  <a:gd name="T7" fmla="*/ 124 h 137"/>
                  <a:gd name="T8" fmla="*/ 64 w 88"/>
                  <a:gd name="T9" fmla="*/ 117 h 137"/>
                  <a:gd name="T10" fmla="*/ 71 w 88"/>
                  <a:gd name="T11" fmla="*/ 101 h 137"/>
                  <a:gd name="T12" fmla="*/ 63 w 88"/>
                  <a:gd name="T13" fmla="*/ 82 h 137"/>
                  <a:gd name="T14" fmla="*/ 42 w 88"/>
                  <a:gd name="T15" fmla="*/ 71 h 137"/>
                  <a:gd name="T16" fmla="*/ 35 w 88"/>
                  <a:gd name="T17" fmla="*/ 14 h 137"/>
                  <a:gd name="T18" fmla="*/ 23 w 88"/>
                  <a:gd name="T19" fmla="*/ 26 h 137"/>
                  <a:gd name="T20" fmla="*/ 23 w 88"/>
                  <a:gd name="T21" fmla="*/ 42 h 137"/>
                  <a:gd name="T22" fmla="*/ 36 w 88"/>
                  <a:gd name="T23" fmla="*/ 55 h 137"/>
                  <a:gd name="T24" fmla="*/ 57 w 88"/>
                  <a:gd name="T25" fmla="*/ 53 h 137"/>
                  <a:gd name="T26" fmla="*/ 66 w 88"/>
                  <a:gd name="T27" fmla="*/ 34 h 137"/>
                  <a:gd name="T28" fmla="*/ 61 w 88"/>
                  <a:gd name="T29" fmla="*/ 20 h 137"/>
                  <a:gd name="T30" fmla="*/ 44 w 88"/>
                  <a:gd name="T31" fmla="*/ 13 h 137"/>
                  <a:gd name="T32" fmla="*/ 59 w 88"/>
                  <a:gd name="T33" fmla="*/ 2 h 137"/>
                  <a:gd name="T34" fmla="*/ 78 w 88"/>
                  <a:gd name="T35" fmla="*/ 14 h 137"/>
                  <a:gd name="T36" fmla="*/ 84 w 88"/>
                  <a:gd name="T37" fmla="*/ 33 h 137"/>
                  <a:gd name="T38" fmla="*/ 79 w 88"/>
                  <a:gd name="T39" fmla="*/ 49 h 137"/>
                  <a:gd name="T40" fmla="*/ 61 w 88"/>
                  <a:gd name="T41" fmla="*/ 63 h 137"/>
                  <a:gd name="T42" fmla="*/ 73 w 88"/>
                  <a:gd name="T43" fmla="*/ 70 h 137"/>
                  <a:gd name="T44" fmla="*/ 87 w 88"/>
                  <a:gd name="T45" fmla="*/ 88 h 137"/>
                  <a:gd name="T46" fmla="*/ 86 w 88"/>
                  <a:gd name="T47" fmla="*/ 111 h 137"/>
                  <a:gd name="T48" fmla="*/ 71 w 88"/>
                  <a:gd name="T49" fmla="*/ 130 h 137"/>
                  <a:gd name="T50" fmla="*/ 44 w 88"/>
                  <a:gd name="T51" fmla="*/ 137 h 137"/>
                  <a:gd name="T52" fmla="*/ 16 w 88"/>
                  <a:gd name="T53" fmla="*/ 130 h 137"/>
                  <a:gd name="T54" fmla="*/ 1 w 88"/>
                  <a:gd name="T55" fmla="*/ 112 h 137"/>
                  <a:gd name="T56" fmla="*/ 1 w 88"/>
                  <a:gd name="T57" fmla="*/ 90 h 137"/>
                  <a:gd name="T58" fmla="*/ 15 w 88"/>
                  <a:gd name="T59" fmla="*/ 71 h 137"/>
                  <a:gd name="T60" fmla="*/ 25 w 88"/>
                  <a:gd name="T61" fmla="*/ 64 h 137"/>
                  <a:gd name="T62" fmla="*/ 7 w 88"/>
                  <a:gd name="T63" fmla="*/ 47 h 137"/>
                  <a:gd name="T64" fmla="*/ 8 w 88"/>
                  <a:gd name="T65" fmla="*/ 21 h 137"/>
                  <a:gd name="T66" fmla="*/ 29 w 88"/>
                  <a:gd name="T67"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137">
                    <a:moveTo>
                      <a:pt x="42" y="71"/>
                    </a:moveTo>
                    <a:lnTo>
                      <a:pt x="29" y="77"/>
                    </a:lnTo>
                    <a:lnTo>
                      <a:pt x="21" y="87"/>
                    </a:lnTo>
                    <a:lnTo>
                      <a:pt x="17" y="98"/>
                    </a:lnTo>
                    <a:lnTo>
                      <a:pt x="20" y="109"/>
                    </a:lnTo>
                    <a:lnTo>
                      <a:pt x="24" y="117"/>
                    </a:lnTo>
                    <a:lnTo>
                      <a:pt x="32" y="122"/>
                    </a:lnTo>
                    <a:lnTo>
                      <a:pt x="44" y="124"/>
                    </a:lnTo>
                    <a:lnTo>
                      <a:pt x="54" y="122"/>
                    </a:lnTo>
                    <a:lnTo>
                      <a:pt x="64" y="117"/>
                    </a:lnTo>
                    <a:lnTo>
                      <a:pt x="68" y="110"/>
                    </a:lnTo>
                    <a:lnTo>
                      <a:pt x="71" y="101"/>
                    </a:lnTo>
                    <a:lnTo>
                      <a:pt x="68" y="90"/>
                    </a:lnTo>
                    <a:lnTo>
                      <a:pt x="63" y="82"/>
                    </a:lnTo>
                    <a:lnTo>
                      <a:pt x="53" y="76"/>
                    </a:lnTo>
                    <a:lnTo>
                      <a:pt x="42" y="71"/>
                    </a:lnTo>
                    <a:close/>
                    <a:moveTo>
                      <a:pt x="44" y="13"/>
                    </a:moveTo>
                    <a:lnTo>
                      <a:pt x="35" y="14"/>
                    </a:lnTo>
                    <a:lnTo>
                      <a:pt x="28" y="19"/>
                    </a:lnTo>
                    <a:lnTo>
                      <a:pt x="23" y="26"/>
                    </a:lnTo>
                    <a:lnTo>
                      <a:pt x="22" y="34"/>
                    </a:lnTo>
                    <a:lnTo>
                      <a:pt x="23" y="42"/>
                    </a:lnTo>
                    <a:lnTo>
                      <a:pt x="28" y="49"/>
                    </a:lnTo>
                    <a:lnTo>
                      <a:pt x="36" y="55"/>
                    </a:lnTo>
                    <a:lnTo>
                      <a:pt x="46" y="59"/>
                    </a:lnTo>
                    <a:lnTo>
                      <a:pt x="57" y="53"/>
                    </a:lnTo>
                    <a:lnTo>
                      <a:pt x="64" y="45"/>
                    </a:lnTo>
                    <a:lnTo>
                      <a:pt x="66" y="34"/>
                    </a:lnTo>
                    <a:lnTo>
                      <a:pt x="65" y="27"/>
                    </a:lnTo>
                    <a:lnTo>
                      <a:pt x="61" y="20"/>
                    </a:lnTo>
                    <a:lnTo>
                      <a:pt x="54" y="14"/>
                    </a:lnTo>
                    <a:lnTo>
                      <a:pt x="44" y="13"/>
                    </a:lnTo>
                    <a:close/>
                    <a:moveTo>
                      <a:pt x="45" y="0"/>
                    </a:moveTo>
                    <a:lnTo>
                      <a:pt x="59" y="2"/>
                    </a:lnTo>
                    <a:lnTo>
                      <a:pt x="70" y="6"/>
                    </a:lnTo>
                    <a:lnTo>
                      <a:pt x="78" y="14"/>
                    </a:lnTo>
                    <a:lnTo>
                      <a:pt x="82" y="23"/>
                    </a:lnTo>
                    <a:lnTo>
                      <a:pt x="84" y="33"/>
                    </a:lnTo>
                    <a:lnTo>
                      <a:pt x="82" y="41"/>
                    </a:lnTo>
                    <a:lnTo>
                      <a:pt x="79" y="49"/>
                    </a:lnTo>
                    <a:lnTo>
                      <a:pt x="72" y="57"/>
                    </a:lnTo>
                    <a:lnTo>
                      <a:pt x="61" y="63"/>
                    </a:lnTo>
                    <a:lnTo>
                      <a:pt x="61" y="64"/>
                    </a:lnTo>
                    <a:lnTo>
                      <a:pt x="73" y="70"/>
                    </a:lnTo>
                    <a:lnTo>
                      <a:pt x="81" y="77"/>
                    </a:lnTo>
                    <a:lnTo>
                      <a:pt x="87" y="88"/>
                    </a:lnTo>
                    <a:lnTo>
                      <a:pt x="88" y="98"/>
                    </a:lnTo>
                    <a:lnTo>
                      <a:pt x="86" y="111"/>
                    </a:lnTo>
                    <a:lnTo>
                      <a:pt x="80" y="122"/>
                    </a:lnTo>
                    <a:lnTo>
                      <a:pt x="71" y="130"/>
                    </a:lnTo>
                    <a:lnTo>
                      <a:pt x="58" y="136"/>
                    </a:lnTo>
                    <a:lnTo>
                      <a:pt x="44" y="137"/>
                    </a:lnTo>
                    <a:lnTo>
                      <a:pt x="29" y="136"/>
                    </a:lnTo>
                    <a:lnTo>
                      <a:pt x="16" y="130"/>
                    </a:lnTo>
                    <a:lnTo>
                      <a:pt x="7" y="123"/>
                    </a:lnTo>
                    <a:lnTo>
                      <a:pt x="1" y="112"/>
                    </a:lnTo>
                    <a:lnTo>
                      <a:pt x="0" y="102"/>
                    </a:lnTo>
                    <a:lnTo>
                      <a:pt x="1" y="90"/>
                    </a:lnTo>
                    <a:lnTo>
                      <a:pt x="7" y="80"/>
                    </a:lnTo>
                    <a:lnTo>
                      <a:pt x="15" y="71"/>
                    </a:lnTo>
                    <a:lnTo>
                      <a:pt x="25" y="66"/>
                    </a:lnTo>
                    <a:lnTo>
                      <a:pt x="25" y="64"/>
                    </a:lnTo>
                    <a:lnTo>
                      <a:pt x="14" y="56"/>
                    </a:lnTo>
                    <a:lnTo>
                      <a:pt x="7" y="47"/>
                    </a:lnTo>
                    <a:lnTo>
                      <a:pt x="4" y="35"/>
                    </a:lnTo>
                    <a:lnTo>
                      <a:pt x="8" y="21"/>
                    </a:lnTo>
                    <a:lnTo>
                      <a:pt x="16" y="10"/>
                    </a:lnTo>
                    <a:lnTo>
                      <a:pt x="29" y="3"/>
                    </a:lnTo>
                    <a:lnTo>
                      <a:pt x="4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7" name="Line 74"/>
              <p:cNvSpPr>
                <a:spLocks noChangeShapeType="1"/>
              </p:cNvSpPr>
              <p:nvPr/>
            </p:nvSpPr>
            <p:spPr bwMode="auto">
              <a:xfrm flipH="1">
                <a:off x="1192213" y="1438275"/>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48" name="Freeform 75"/>
              <p:cNvSpPr>
                <a:spLocks/>
              </p:cNvSpPr>
              <p:nvPr/>
            </p:nvSpPr>
            <p:spPr bwMode="auto">
              <a:xfrm>
                <a:off x="903288" y="1371600"/>
                <a:ext cx="34925" cy="103188"/>
              </a:xfrm>
              <a:custGeom>
                <a:avLst/>
                <a:gdLst>
                  <a:gd name="T0" fmla="*/ 29 w 44"/>
                  <a:gd name="T1" fmla="*/ 0 h 132"/>
                  <a:gd name="T2" fmla="*/ 44 w 44"/>
                  <a:gd name="T3" fmla="*/ 0 h 132"/>
                  <a:gd name="T4" fmla="*/ 44 w 44"/>
                  <a:gd name="T5" fmla="*/ 132 h 132"/>
                  <a:gd name="T6" fmla="*/ 26 w 44"/>
                  <a:gd name="T7" fmla="*/ 132 h 132"/>
                  <a:gd name="T8" fmla="*/ 26 w 44"/>
                  <a:gd name="T9" fmla="*/ 16 h 132"/>
                  <a:gd name="T10" fmla="*/ 25 w 44"/>
                  <a:gd name="T11" fmla="*/ 16 h 132"/>
                  <a:gd name="T12" fmla="*/ 3 w 44"/>
                  <a:gd name="T13" fmla="*/ 29 h 132"/>
                  <a:gd name="T14" fmla="*/ 0 w 44"/>
                  <a:gd name="T15" fmla="*/ 15 h 132"/>
                  <a:gd name="T16" fmla="*/ 29 w 44"/>
                  <a:gd name="T1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2">
                    <a:moveTo>
                      <a:pt x="29" y="0"/>
                    </a:moveTo>
                    <a:lnTo>
                      <a:pt x="44" y="0"/>
                    </a:lnTo>
                    <a:lnTo>
                      <a:pt x="44" y="132"/>
                    </a:lnTo>
                    <a:lnTo>
                      <a:pt x="26" y="132"/>
                    </a:lnTo>
                    <a:lnTo>
                      <a:pt x="26" y="16"/>
                    </a:lnTo>
                    <a:lnTo>
                      <a:pt x="25" y="16"/>
                    </a:lnTo>
                    <a:lnTo>
                      <a:pt x="3" y="29"/>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49" name="Freeform 76"/>
              <p:cNvSpPr>
                <a:spLocks/>
              </p:cNvSpPr>
              <p:nvPr/>
            </p:nvSpPr>
            <p:spPr bwMode="auto">
              <a:xfrm>
                <a:off x="985838" y="1457325"/>
                <a:ext cx="19050" cy="20638"/>
              </a:xfrm>
              <a:custGeom>
                <a:avLst/>
                <a:gdLst>
                  <a:gd name="T0" fmla="*/ 12 w 25"/>
                  <a:gd name="T1" fmla="*/ 0 h 26"/>
                  <a:gd name="T2" fmla="*/ 16 w 25"/>
                  <a:gd name="T3" fmla="*/ 2 h 26"/>
                  <a:gd name="T4" fmla="*/ 20 w 25"/>
                  <a:gd name="T5" fmla="*/ 3 h 26"/>
                  <a:gd name="T6" fmla="*/ 22 w 25"/>
                  <a:gd name="T7" fmla="*/ 6 h 26"/>
                  <a:gd name="T8" fmla="*/ 23 w 25"/>
                  <a:gd name="T9" fmla="*/ 10 h 26"/>
                  <a:gd name="T10" fmla="*/ 25 w 25"/>
                  <a:gd name="T11" fmla="*/ 13 h 26"/>
                  <a:gd name="T12" fmla="*/ 23 w 25"/>
                  <a:gd name="T13" fmla="*/ 18 h 26"/>
                  <a:gd name="T14" fmla="*/ 22 w 25"/>
                  <a:gd name="T15" fmla="*/ 21 h 26"/>
                  <a:gd name="T16" fmla="*/ 19 w 25"/>
                  <a:gd name="T17" fmla="*/ 24 h 26"/>
                  <a:gd name="T18" fmla="*/ 16 w 25"/>
                  <a:gd name="T19" fmla="*/ 26 h 26"/>
                  <a:gd name="T20" fmla="*/ 12 w 25"/>
                  <a:gd name="T21" fmla="*/ 26 h 26"/>
                  <a:gd name="T22" fmla="*/ 8 w 25"/>
                  <a:gd name="T23" fmla="*/ 26 h 26"/>
                  <a:gd name="T24" fmla="*/ 5 w 25"/>
                  <a:gd name="T25" fmla="*/ 24 h 26"/>
                  <a:gd name="T26" fmla="*/ 2 w 25"/>
                  <a:gd name="T27" fmla="*/ 21 h 26"/>
                  <a:gd name="T28" fmla="*/ 0 w 25"/>
                  <a:gd name="T29" fmla="*/ 18 h 26"/>
                  <a:gd name="T30" fmla="*/ 0 w 25"/>
                  <a:gd name="T31" fmla="*/ 13 h 26"/>
                  <a:gd name="T32" fmla="*/ 0 w 25"/>
                  <a:gd name="T33" fmla="*/ 10 h 26"/>
                  <a:gd name="T34" fmla="*/ 2 w 25"/>
                  <a:gd name="T35" fmla="*/ 6 h 26"/>
                  <a:gd name="T36" fmla="*/ 5 w 25"/>
                  <a:gd name="T37" fmla="*/ 3 h 26"/>
                  <a:gd name="T38" fmla="*/ 8 w 25"/>
                  <a:gd name="T39" fmla="*/ 2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2"/>
                    </a:lnTo>
                    <a:lnTo>
                      <a:pt x="20" y="3"/>
                    </a:lnTo>
                    <a:lnTo>
                      <a:pt x="22" y="6"/>
                    </a:lnTo>
                    <a:lnTo>
                      <a:pt x="23" y="10"/>
                    </a:lnTo>
                    <a:lnTo>
                      <a:pt x="25" y="13"/>
                    </a:lnTo>
                    <a:lnTo>
                      <a:pt x="23" y="18"/>
                    </a:lnTo>
                    <a:lnTo>
                      <a:pt x="22" y="21"/>
                    </a:lnTo>
                    <a:lnTo>
                      <a:pt x="19" y="24"/>
                    </a:lnTo>
                    <a:lnTo>
                      <a:pt x="16" y="26"/>
                    </a:lnTo>
                    <a:lnTo>
                      <a:pt x="12" y="26"/>
                    </a:lnTo>
                    <a:lnTo>
                      <a:pt x="8" y="26"/>
                    </a:lnTo>
                    <a:lnTo>
                      <a:pt x="5" y="24"/>
                    </a:lnTo>
                    <a:lnTo>
                      <a:pt x="2" y="21"/>
                    </a:lnTo>
                    <a:lnTo>
                      <a:pt x="0" y="18"/>
                    </a:lnTo>
                    <a:lnTo>
                      <a:pt x="0" y="13"/>
                    </a:lnTo>
                    <a:lnTo>
                      <a:pt x="0" y="10"/>
                    </a:lnTo>
                    <a:lnTo>
                      <a:pt x="2" y="6"/>
                    </a:lnTo>
                    <a:lnTo>
                      <a:pt x="5" y="3"/>
                    </a:lnTo>
                    <a:lnTo>
                      <a:pt x="8" y="2"/>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0" name="Freeform 77"/>
              <p:cNvSpPr>
                <a:spLocks noEditPoints="1"/>
              </p:cNvSpPr>
              <p:nvPr/>
            </p:nvSpPr>
            <p:spPr bwMode="auto">
              <a:xfrm>
                <a:off x="1027113" y="1368425"/>
                <a:ext cx="71438" cy="109538"/>
              </a:xfrm>
              <a:custGeom>
                <a:avLst/>
                <a:gdLst>
                  <a:gd name="T0" fmla="*/ 45 w 90"/>
                  <a:gd name="T1" fmla="*/ 14 h 136"/>
                  <a:gd name="T2" fmla="*/ 37 w 90"/>
                  <a:gd name="T3" fmla="*/ 16 h 136"/>
                  <a:gd name="T4" fmla="*/ 29 w 90"/>
                  <a:gd name="T5" fmla="*/ 22 h 136"/>
                  <a:gd name="T6" fmla="*/ 23 w 90"/>
                  <a:gd name="T7" fmla="*/ 34 h 136"/>
                  <a:gd name="T8" fmla="*/ 19 w 90"/>
                  <a:gd name="T9" fmla="*/ 49 h 136"/>
                  <a:gd name="T10" fmla="*/ 18 w 90"/>
                  <a:gd name="T11" fmla="*/ 69 h 136"/>
                  <a:gd name="T12" fmla="*/ 19 w 90"/>
                  <a:gd name="T13" fmla="*/ 87 h 136"/>
                  <a:gd name="T14" fmla="*/ 23 w 90"/>
                  <a:gd name="T15" fmla="*/ 102 h 136"/>
                  <a:gd name="T16" fmla="*/ 29 w 90"/>
                  <a:gd name="T17" fmla="*/ 114 h 136"/>
                  <a:gd name="T18" fmla="*/ 36 w 90"/>
                  <a:gd name="T19" fmla="*/ 120 h 136"/>
                  <a:gd name="T20" fmla="*/ 45 w 90"/>
                  <a:gd name="T21" fmla="*/ 122 h 136"/>
                  <a:gd name="T22" fmla="*/ 54 w 90"/>
                  <a:gd name="T23" fmla="*/ 120 h 136"/>
                  <a:gd name="T24" fmla="*/ 62 w 90"/>
                  <a:gd name="T25" fmla="*/ 113 h 136"/>
                  <a:gd name="T26" fmla="*/ 68 w 90"/>
                  <a:gd name="T27" fmla="*/ 101 h 136"/>
                  <a:gd name="T28" fmla="*/ 71 w 90"/>
                  <a:gd name="T29" fmla="*/ 86 h 136"/>
                  <a:gd name="T30" fmla="*/ 72 w 90"/>
                  <a:gd name="T31" fmla="*/ 67 h 136"/>
                  <a:gd name="T32" fmla="*/ 71 w 90"/>
                  <a:gd name="T33" fmla="*/ 49 h 136"/>
                  <a:gd name="T34" fmla="*/ 68 w 90"/>
                  <a:gd name="T35" fmla="*/ 35 h 136"/>
                  <a:gd name="T36" fmla="*/ 62 w 90"/>
                  <a:gd name="T37" fmla="*/ 23 h 136"/>
                  <a:gd name="T38" fmla="*/ 55 w 90"/>
                  <a:gd name="T39" fmla="*/ 16 h 136"/>
                  <a:gd name="T40" fmla="*/ 45 w 90"/>
                  <a:gd name="T41" fmla="*/ 14 h 136"/>
                  <a:gd name="T42" fmla="*/ 46 w 90"/>
                  <a:gd name="T43" fmla="*/ 0 h 136"/>
                  <a:gd name="T44" fmla="*/ 61 w 90"/>
                  <a:gd name="T45" fmla="*/ 2 h 136"/>
                  <a:gd name="T46" fmla="*/ 74 w 90"/>
                  <a:gd name="T47" fmla="*/ 11 h 136"/>
                  <a:gd name="T48" fmla="*/ 82 w 90"/>
                  <a:gd name="T49" fmla="*/ 24 h 136"/>
                  <a:gd name="T50" fmla="*/ 88 w 90"/>
                  <a:gd name="T51" fmla="*/ 43 h 136"/>
                  <a:gd name="T52" fmla="*/ 90 w 90"/>
                  <a:gd name="T53" fmla="*/ 66 h 136"/>
                  <a:gd name="T54" fmla="*/ 88 w 90"/>
                  <a:gd name="T55" fmla="*/ 91 h 136"/>
                  <a:gd name="T56" fmla="*/ 82 w 90"/>
                  <a:gd name="T57" fmla="*/ 110 h 136"/>
                  <a:gd name="T58" fmla="*/ 73 w 90"/>
                  <a:gd name="T59" fmla="*/ 124 h 136"/>
                  <a:gd name="T60" fmla="*/ 60 w 90"/>
                  <a:gd name="T61" fmla="*/ 134 h 136"/>
                  <a:gd name="T62" fmla="*/ 44 w 90"/>
                  <a:gd name="T63" fmla="*/ 136 h 136"/>
                  <a:gd name="T64" fmla="*/ 30 w 90"/>
                  <a:gd name="T65" fmla="*/ 134 h 136"/>
                  <a:gd name="T66" fmla="*/ 17 w 90"/>
                  <a:gd name="T67" fmla="*/ 126 h 136"/>
                  <a:gd name="T68" fmla="*/ 8 w 90"/>
                  <a:gd name="T69" fmla="*/ 112 h 136"/>
                  <a:gd name="T70" fmla="*/ 2 w 90"/>
                  <a:gd name="T71" fmla="*/ 92 h 136"/>
                  <a:gd name="T72" fmla="*/ 0 w 90"/>
                  <a:gd name="T73" fmla="*/ 69 h 136"/>
                  <a:gd name="T74" fmla="*/ 2 w 90"/>
                  <a:gd name="T75" fmla="*/ 48 h 136"/>
                  <a:gd name="T76" fmla="*/ 7 w 90"/>
                  <a:gd name="T77" fmla="*/ 31 h 136"/>
                  <a:gd name="T78" fmla="*/ 14 w 90"/>
                  <a:gd name="T79" fmla="*/ 17 h 136"/>
                  <a:gd name="T80" fmla="*/ 23 w 90"/>
                  <a:gd name="T81" fmla="*/ 8 h 136"/>
                  <a:gd name="T82" fmla="*/ 33 w 90"/>
                  <a:gd name="T83" fmla="*/ 2 h 136"/>
                  <a:gd name="T84" fmla="*/ 46 w 90"/>
                  <a:gd name="T8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136">
                    <a:moveTo>
                      <a:pt x="45" y="14"/>
                    </a:moveTo>
                    <a:lnTo>
                      <a:pt x="37" y="16"/>
                    </a:lnTo>
                    <a:lnTo>
                      <a:pt x="29" y="22"/>
                    </a:lnTo>
                    <a:lnTo>
                      <a:pt x="23" y="34"/>
                    </a:lnTo>
                    <a:lnTo>
                      <a:pt x="19" y="49"/>
                    </a:lnTo>
                    <a:lnTo>
                      <a:pt x="18" y="69"/>
                    </a:lnTo>
                    <a:lnTo>
                      <a:pt x="19" y="87"/>
                    </a:lnTo>
                    <a:lnTo>
                      <a:pt x="23" y="102"/>
                    </a:lnTo>
                    <a:lnTo>
                      <a:pt x="29" y="114"/>
                    </a:lnTo>
                    <a:lnTo>
                      <a:pt x="36" y="120"/>
                    </a:lnTo>
                    <a:lnTo>
                      <a:pt x="45" y="122"/>
                    </a:lnTo>
                    <a:lnTo>
                      <a:pt x="54" y="120"/>
                    </a:lnTo>
                    <a:lnTo>
                      <a:pt x="62" y="113"/>
                    </a:lnTo>
                    <a:lnTo>
                      <a:pt x="68" y="101"/>
                    </a:lnTo>
                    <a:lnTo>
                      <a:pt x="71" y="86"/>
                    </a:lnTo>
                    <a:lnTo>
                      <a:pt x="72" y="67"/>
                    </a:lnTo>
                    <a:lnTo>
                      <a:pt x="71" y="49"/>
                    </a:lnTo>
                    <a:lnTo>
                      <a:pt x="68" y="35"/>
                    </a:lnTo>
                    <a:lnTo>
                      <a:pt x="62" y="23"/>
                    </a:lnTo>
                    <a:lnTo>
                      <a:pt x="55" y="16"/>
                    </a:lnTo>
                    <a:lnTo>
                      <a:pt x="45" y="14"/>
                    </a:lnTo>
                    <a:close/>
                    <a:moveTo>
                      <a:pt x="46" y="0"/>
                    </a:moveTo>
                    <a:lnTo>
                      <a:pt x="61" y="2"/>
                    </a:lnTo>
                    <a:lnTo>
                      <a:pt x="74" y="11"/>
                    </a:lnTo>
                    <a:lnTo>
                      <a:pt x="82" y="24"/>
                    </a:lnTo>
                    <a:lnTo>
                      <a:pt x="88" y="43"/>
                    </a:lnTo>
                    <a:lnTo>
                      <a:pt x="90" y="66"/>
                    </a:lnTo>
                    <a:lnTo>
                      <a:pt x="88" y="91"/>
                    </a:lnTo>
                    <a:lnTo>
                      <a:pt x="82" y="110"/>
                    </a:lnTo>
                    <a:lnTo>
                      <a:pt x="73" y="124"/>
                    </a:lnTo>
                    <a:lnTo>
                      <a:pt x="60" y="134"/>
                    </a:lnTo>
                    <a:lnTo>
                      <a:pt x="44" y="136"/>
                    </a:lnTo>
                    <a:lnTo>
                      <a:pt x="30" y="134"/>
                    </a:lnTo>
                    <a:lnTo>
                      <a:pt x="17" y="126"/>
                    </a:lnTo>
                    <a:lnTo>
                      <a:pt x="8" y="112"/>
                    </a:lnTo>
                    <a:lnTo>
                      <a:pt x="2" y="92"/>
                    </a:lnTo>
                    <a:lnTo>
                      <a:pt x="0" y="69"/>
                    </a:lnTo>
                    <a:lnTo>
                      <a:pt x="2" y="48"/>
                    </a:lnTo>
                    <a:lnTo>
                      <a:pt x="7" y="31"/>
                    </a:lnTo>
                    <a:lnTo>
                      <a:pt x="14" y="17"/>
                    </a:lnTo>
                    <a:lnTo>
                      <a:pt x="23" y="8"/>
                    </a:lnTo>
                    <a:lnTo>
                      <a:pt x="33" y="2"/>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1" name="Line 78"/>
              <p:cNvSpPr>
                <a:spLocks noChangeShapeType="1"/>
              </p:cNvSpPr>
              <p:nvPr/>
            </p:nvSpPr>
            <p:spPr bwMode="auto">
              <a:xfrm flipH="1">
                <a:off x="1192213" y="1176338"/>
                <a:ext cx="69850" cy="0"/>
              </a:xfrm>
              <a:prstGeom prst="line">
                <a:avLst/>
              </a:prstGeom>
              <a:noFill/>
              <a:ln w="1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152" name="Freeform 79"/>
              <p:cNvSpPr>
                <a:spLocks/>
              </p:cNvSpPr>
              <p:nvPr/>
            </p:nvSpPr>
            <p:spPr bwMode="auto">
              <a:xfrm>
                <a:off x="903288" y="1112838"/>
                <a:ext cx="34925" cy="103188"/>
              </a:xfrm>
              <a:custGeom>
                <a:avLst/>
                <a:gdLst>
                  <a:gd name="T0" fmla="*/ 29 w 44"/>
                  <a:gd name="T1" fmla="*/ 0 h 132"/>
                  <a:gd name="T2" fmla="*/ 44 w 44"/>
                  <a:gd name="T3" fmla="*/ 0 h 132"/>
                  <a:gd name="T4" fmla="*/ 44 w 44"/>
                  <a:gd name="T5" fmla="*/ 132 h 132"/>
                  <a:gd name="T6" fmla="*/ 26 w 44"/>
                  <a:gd name="T7" fmla="*/ 132 h 132"/>
                  <a:gd name="T8" fmla="*/ 26 w 44"/>
                  <a:gd name="T9" fmla="*/ 16 h 132"/>
                  <a:gd name="T10" fmla="*/ 25 w 44"/>
                  <a:gd name="T11" fmla="*/ 16 h 132"/>
                  <a:gd name="T12" fmla="*/ 3 w 44"/>
                  <a:gd name="T13" fmla="*/ 29 h 132"/>
                  <a:gd name="T14" fmla="*/ 0 w 44"/>
                  <a:gd name="T15" fmla="*/ 15 h 132"/>
                  <a:gd name="T16" fmla="*/ 29 w 44"/>
                  <a:gd name="T1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2">
                    <a:moveTo>
                      <a:pt x="29" y="0"/>
                    </a:moveTo>
                    <a:lnTo>
                      <a:pt x="44" y="0"/>
                    </a:lnTo>
                    <a:lnTo>
                      <a:pt x="44" y="132"/>
                    </a:lnTo>
                    <a:lnTo>
                      <a:pt x="26" y="132"/>
                    </a:lnTo>
                    <a:lnTo>
                      <a:pt x="26" y="16"/>
                    </a:lnTo>
                    <a:lnTo>
                      <a:pt x="25" y="16"/>
                    </a:lnTo>
                    <a:lnTo>
                      <a:pt x="3" y="29"/>
                    </a:lnTo>
                    <a:lnTo>
                      <a:pt x="0" y="15"/>
                    </a:lnTo>
                    <a:lnTo>
                      <a:pt x="2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3" name="Freeform 80"/>
              <p:cNvSpPr>
                <a:spLocks/>
              </p:cNvSpPr>
              <p:nvPr/>
            </p:nvSpPr>
            <p:spPr bwMode="auto">
              <a:xfrm>
                <a:off x="985838" y="1198563"/>
                <a:ext cx="19050" cy="19050"/>
              </a:xfrm>
              <a:custGeom>
                <a:avLst/>
                <a:gdLst>
                  <a:gd name="T0" fmla="*/ 12 w 25"/>
                  <a:gd name="T1" fmla="*/ 0 h 26"/>
                  <a:gd name="T2" fmla="*/ 16 w 25"/>
                  <a:gd name="T3" fmla="*/ 2 h 26"/>
                  <a:gd name="T4" fmla="*/ 20 w 25"/>
                  <a:gd name="T5" fmla="*/ 3 h 26"/>
                  <a:gd name="T6" fmla="*/ 22 w 25"/>
                  <a:gd name="T7" fmla="*/ 6 h 26"/>
                  <a:gd name="T8" fmla="*/ 23 w 25"/>
                  <a:gd name="T9" fmla="*/ 10 h 26"/>
                  <a:gd name="T10" fmla="*/ 25 w 25"/>
                  <a:gd name="T11" fmla="*/ 13 h 26"/>
                  <a:gd name="T12" fmla="*/ 23 w 25"/>
                  <a:gd name="T13" fmla="*/ 18 h 26"/>
                  <a:gd name="T14" fmla="*/ 22 w 25"/>
                  <a:gd name="T15" fmla="*/ 21 h 26"/>
                  <a:gd name="T16" fmla="*/ 19 w 25"/>
                  <a:gd name="T17" fmla="*/ 24 h 26"/>
                  <a:gd name="T18" fmla="*/ 16 w 25"/>
                  <a:gd name="T19" fmla="*/ 26 h 26"/>
                  <a:gd name="T20" fmla="*/ 12 w 25"/>
                  <a:gd name="T21" fmla="*/ 26 h 26"/>
                  <a:gd name="T22" fmla="*/ 8 w 25"/>
                  <a:gd name="T23" fmla="*/ 26 h 26"/>
                  <a:gd name="T24" fmla="*/ 5 w 25"/>
                  <a:gd name="T25" fmla="*/ 24 h 26"/>
                  <a:gd name="T26" fmla="*/ 2 w 25"/>
                  <a:gd name="T27" fmla="*/ 21 h 26"/>
                  <a:gd name="T28" fmla="*/ 0 w 25"/>
                  <a:gd name="T29" fmla="*/ 18 h 26"/>
                  <a:gd name="T30" fmla="*/ 0 w 25"/>
                  <a:gd name="T31" fmla="*/ 13 h 26"/>
                  <a:gd name="T32" fmla="*/ 0 w 25"/>
                  <a:gd name="T33" fmla="*/ 10 h 26"/>
                  <a:gd name="T34" fmla="*/ 2 w 25"/>
                  <a:gd name="T35" fmla="*/ 6 h 26"/>
                  <a:gd name="T36" fmla="*/ 5 w 25"/>
                  <a:gd name="T37" fmla="*/ 3 h 26"/>
                  <a:gd name="T38" fmla="*/ 8 w 25"/>
                  <a:gd name="T39" fmla="*/ 2 h 26"/>
                  <a:gd name="T40" fmla="*/ 12 w 2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6">
                    <a:moveTo>
                      <a:pt x="12" y="0"/>
                    </a:moveTo>
                    <a:lnTo>
                      <a:pt x="16" y="2"/>
                    </a:lnTo>
                    <a:lnTo>
                      <a:pt x="20" y="3"/>
                    </a:lnTo>
                    <a:lnTo>
                      <a:pt x="22" y="6"/>
                    </a:lnTo>
                    <a:lnTo>
                      <a:pt x="23" y="10"/>
                    </a:lnTo>
                    <a:lnTo>
                      <a:pt x="25" y="13"/>
                    </a:lnTo>
                    <a:lnTo>
                      <a:pt x="23" y="18"/>
                    </a:lnTo>
                    <a:lnTo>
                      <a:pt x="22" y="21"/>
                    </a:lnTo>
                    <a:lnTo>
                      <a:pt x="19" y="24"/>
                    </a:lnTo>
                    <a:lnTo>
                      <a:pt x="16" y="26"/>
                    </a:lnTo>
                    <a:lnTo>
                      <a:pt x="12" y="26"/>
                    </a:lnTo>
                    <a:lnTo>
                      <a:pt x="8" y="26"/>
                    </a:lnTo>
                    <a:lnTo>
                      <a:pt x="5" y="24"/>
                    </a:lnTo>
                    <a:lnTo>
                      <a:pt x="2" y="21"/>
                    </a:lnTo>
                    <a:lnTo>
                      <a:pt x="0" y="18"/>
                    </a:lnTo>
                    <a:lnTo>
                      <a:pt x="0" y="13"/>
                    </a:lnTo>
                    <a:lnTo>
                      <a:pt x="0" y="10"/>
                    </a:lnTo>
                    <a:lnTo>
                      <a:pt x="2" y="6"/>
                    </a:lnTo>
                    <a:lnTo>
                      <a:pt x="5" y="3"/>
                    </a:lnTo>
                    <a:lnTo>
                      <a:pt x="8" y="2"/>
                    </a:lnTo>
                    <a:lnTo>
                      <a:pt x="1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4" name="Freeform 81"/>
              <p:cNvSpPr>
                <a:spLocks/>
              </p:cNvSpPr>
              <p:nvPr/>
            </p:nvSpPr>
            <p:spPr bwMode="auto">
              <a:xfrm>
                <a:off x="1028700" y="1109663"/>
                <a:ext cx="66675" cy="106363"/>
              </a:xfrm>
              <a:custGeom>
                <a:avLst/>
                <a:gdLst>
                  <a:gd name="T0" fmla="*/ 41 w 85"/>
                  <a:gd name="T1" fmla="*/ 0 h 134"/>
                  <a:gd name="T2" fmla="*/ 56 w 85"/>
                  <a:gd name="T3" fmla="*/ 2 h 134"/>
                  <a:gd name="T4" fmla="*/ 67 w 85"/>
                  <a:gd name="T5" fmla="*/ 8 h 134"/>
                  <a:gd name="T6" fmla="*/ 76 w 85"/>
                  <a:gd name="T7" fmla="*/ 16 h 134"/>
                  <a:gd name="T8" fmla="*/ 80 w 85"/>
                  <a:gd name="T9" fmla="*/ 27 h 134"/>
                  <a:gd name="T10" fmla="*/ 81 w 85"/>
                  <a:gd name="T11" fmla="*/ 38 h 134"/>
                  <a:gd name="T12" fmla="*/ 78 w 85"/>
                  <a:gd name="T13" fmla="*/ 56 h 134"/>
                  <a:gd name="T14" fmla="*/ 69 w 85"/>
                  <a:gd name="T15" fmla="*/ 73 h 134"/>
                  <a:gd name="T16" fmla="*/ 55 w 85"/>
                  <a:gd name="T17" fmla="*/ 91 h 134"/>
                  <a:gd name="T18" fmla="*/ 36 w 85"/>
                  <a:gd name="T19" fmla="*/ 109 h 134"/>
                  <a:gd name="T20" fmla="*/ 25 w 85"/>
                  <a:gd name="T21" fmla="*/ 119 h 134"/>
                  <a:gd name="T22" fmla="*/ 25 w 85"/>
                  <a:gd name="T23" fmla="*/ 120 h 134"/>
                  <a:gd name="T24" fmla="*/ 85 w 85"/>
                  <a:gd name="T25" fmla="*/ 120 h 134"/>
                  <a:gd name="T26" fmla="*/ 85 w 85"/>
                  <a:gd name="T27" fmla="*/ 134 h 134"/>
                  <a:gd name="T28" fmla="*/ 0 w 85"/>
                  <a:gd name="T29" fmla="*/ 134 h 134"/>
                  <a:gd name="T30" fmla="*/ 0 w 85"/>
                  <a:gd name="T31" fmla="*/ 123 h 134"/>
                  <a:gd name="T32" fmla="*/ 14 w 85"/>
                  <a:gd name="T33" fmla="*/ 109 h 134"/>
                  <a:gd name="T34" fmla="*/ 32 w 85"/>
                  <a:gd name="T35" fmla="*/ 92 h 134"/>
                  <a:gd name="T36" fmla="*/ 46 w 85"/>
                  <a:gd name="T37" fmla="*/ 77 h 134"/>
                  <a:gd name="T38" fmla="*/ 56 w 85"/>
                  <a:gd name="T39" fmla="*/ 64 h 134"/>
                  <a:gd name="T40" fmla="*/ 62 w 85"/>
                  <a:gd name="T41" fmla="*/ 52 h 134"/>
                  <a:gd name="T42" fmla="*/ 63 w 85"/>
                  <a:gd name="T43" fmla="*/ 40 h 134"/>
                  <a:gd name="T44" fmla="*/ 63 w 85"/>
                  <a:gd name="T45" fmla="*/ 32 h 134"/>
                  <a:gd name="T46" fmla="*/ 59 w 85"/>
                  <a:gd name="T47" fmla="*/ 25 h 134"/>
                  <a:gd name="T48" fmla="*/ 55 w 85"/>
                  <a:gd name="T49" fmla="*/ 20 h 134"/>
                  <a:gd name="T50" fmla="*/ 48 w 85"/>
                  <a:gd name="T51" fmla="*/ 16 h 134"/>
                  <a:gd name="T52" fmla="*/ 37 w 85"/>
                  <a:gd name="T53" fmla="*/ 15 h 134"/>
                  <a:gd name="T54" fmla="*/ 25 w 85"/>
                  <a:gd name="T55" fmla="*/ 16 h 134"/>
                  <a:gd name="T56" fmla="*/ 16 w 85"/>
                  <a:gd name="T57" fmla="*/ 21 h 134"/>
                  <a:gd name="T58" fmla="*/ 9 w 85"/>
                  <a:gd name="T59" fmla="*/ 25 h 134"/>
                  <a:gd name="T60" fmla="*/ 3 w 85"/>
                  <a:gd name="T61" fmla="*/ 13 h 134"/>
                  <a:gd name="T62" fmla="*/ 14 w 85"/>
                  <a:gd name="T63" fmla="*/ 7 h 134"/>
                  <a:gd name="T64" fmla="*/ 27 w 85"/>
                  <a:gd name="T65" fmla="*/ 1 h 134"/>
                  <a:gd name="T66" fmla="*/ 41 w 85"/>
                  <a:gd name="T6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134">
                    <a:moveTo>
                      <a:pt x="41" y="0"/>
                    </a:moveTo>
                    <a:lnTo>
                      <a:pt x="56" y="2"/>
                    </a:lnTo>
                    <a:lnTo>
                      <a:pt x="67" y="8"/>
                    </a:lnTo>
                    <a:lnTo>
                      <a:pt x="76" y="16"/>
                    </a:lnTo>
                    <a:lnTo>
                      <a:pt x="80" y="27"/>
                    </a:lnTo>
                    <a:lnTo>
                      <a:pt x="81" y="38"/>
                    </a:lnTo>
                    <a:lnTo>
                      <a:pt x="78" y="56"/>
                    </a:lnTo>
                    <a:lnTo>
                      <a:pt x="69" y="73"/>
                    </a:lnTo>
                    <a:lnTo>
                      <a:pt x="55" y="91"/>
                    </a:lnTo>
                    <a:lnTo>
                      <a:pt x="36" y="109"/>
                    </a:lnTo>
                    <a:lnTo>
                      <a:pt x="25" y="119"/>
                    </a:lnTo>
                    <a:lnTo>
                      <a:pt x="25" y="120"/>
                    </a:lnTo>
                    <a:lnTo>
                      <a:pt x="85" y="120"/>
                    </a:lnTo>
                    <a:lnTo>
                      <a:pt x="85" y="134"/>
                    </a:lnTo>
                    <a:lnTo>
                      <a:pt x="0" y="134"/>
                    </a:lnTo>
                    <a:lnTo>
                      <a:pt x="0" y="123"/>
                    </a:lnTo>
                    <a:lnTo>
                      <a:pt x="14" y="109"/>
                    </a:lnTo>
                    <a:lnTo>
                      <a:pt x="32" y="92"/>
                    </a:lnTo>
                    <a:lnTo>
                      <a:pt x="46" y="77"/>
                    </a:lnTo>
                    <a:lnTo>
                      <a:pt x="56" y="64"/>
                    </a:lnTo>
                    <a:lnTo>
                      <a:pt x="62" y="52"/>
                    </a:lnTo>
                    <a:lnTo>
                      <a:pt x="63" y="40"/>
                    </a:lnTo>
                    <a:lnTo>
                      <a:pt x="63" y="32"/>
                    </a:lnTo>
                    <a:lnTo>
                      <a:pt x="59" y="25"/>
                    </a:lnTo>
                    <a:lnTo>
                      <a:pt x="55" y="20"/>
                    </a:lnTo>
                    <a:lnTo>
                      <a:pt x="48" y="16"/>
                    </a:lnTo>
                    <a:lnTo>
                      <a:pt x="37" y="15"/>
                    </a:lnTo>
                    <a:lnTo>
                      <a:pt x="25" y="16"/>
                    </a:lnTo>
                    <a:lnTo>
                      <a:pt x="16" y="21"/>
                    </a:lnTo>
                    <a:lnTo>
                      <a:pt x="9" y="25"/>
                    </a:lnTo>
                    <a:lnTo>
                      <a:pt x="3" y="13"/>
                    </a:lnTo>
                    <a:lnTo>
                      <a:pt x="14" y="7"/>
                    </a:lnTo>
                    <a:lnTo>
                      <a:pt x="27" y="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5" name="Freeform 82"/>
              <p:cNvSpPr>
                <a:spLocks noEditPoints="1"/>
              </p:cNvSpPr>
              <p:nvPr/>
            </p:nvSpPr>
            <p:spPr bwMode="auto">
              <a:xfrm>
                <a:off x="565150" y="3005138"/>
                <a:ext cx="109538" cy="65088"/>
              </a:xfrm>
              <a:custGeom>
                <a:avLst/>
                <a:gdLst>
                  <a:gd name="T0" fmla="*/ 40 w 137"/>
                  <a:gd name="T1" fmla="*/ 18 h 84"/>
                  <a:gd name="T2" fmla="*/ 29 w 137"/>
                  <a:gd name="T3" fmla="*/ 20 h 84"/>
                  <a:gd name="T4" fmla="*/ 19 w 137"/>
                  <a:gd name="T5" fmla="*/ 27 h 84"/>
                  <a:gd name="T6" fmla="*/ 15 w 137"/>
                  <a:gd name="T7" fmla="*/ 37 h 84"/>
                  <a:gd name="T8" fmla="*/ 14 w 137"/>
                  <a:gd name="T9" fmla="*/ 50 h 84"/>
                  <a:gd name="T10" fmla="*/ 14 w 137"/>
                  <a:gd name="T11" fmla="*/ 57 h 84"/>
                  <a:gd name="T12" fmla="*/ 14 w 137"/>
                  <a:gd name="T13" fmla="*/ 63 h 84"/>
                  <a:gd name="T14" fmla="*/ 15 w 137"/>
                  <a:gd name="T15" fmla="*/ 66 h 84"/>
                  <a:gd name="T16" fmla="*/ 68 w 137"/>
                  <a:gd name="T17" fmla="*/ 66 h 84"/>
                  <a:gd name="T18" fmla="*/ 68 w 137"/>
                  <a:gd name="T19" fmla="*/ 63 h 84"/>
                  <a:gd name="T20" fmla="*/ 69 w 137"/>
                  <a:gd name="T21" fmla="*/ 57 h 84"/>
                  <a:gd name="T22" fmla="*/ 69 w 137"/>
                  <a:gd name="T23" fmla="*/ 52 h 84"/>
                  <a:gd name="T24" fmla="*/ 67 w 137"/>
                  <a:gd name="T25" fmla="*/ 37 h 84"/>
                  <a:gd name="T26" fmla="*/ 61 w 137"/>
                  <a:gd name="T27" fmla="*/ 27 h 84"/>
                  <a:gd name="T28" fmla="*/ 53 w 137"/>
                  <a:gd name="T29" fmla="*/ 20 h 84"/>
                  <a:gd name="T30" fmla="*/ 40 w 137"/>
                  <a:gd name="T31" fmla="*/ 18 h 84"/>
                  <a:gd name="T32" fmla="*/ 39 w 137"/>
                  <a:gd name="T33" fmla="*/ 0 h 84"/>
                  <a:gd name="T34" fmla="*/ 51 w 137"/>
                  <a:gd name="T35" fmla="*/ 1 h 84"/>
                  <a:gd name="T36" fmla="*/ 60 w 137"/>
                  <a:gd name="T37" fmla="*/ 5 h 84"/>
                  <a:gd name="T38" fmla="*/ 68 w 137"/>
                  <a:gd name="T39" fmla="*/ 11 h 84"/>
                  <a:gd name="T40" fmla="*/ 76 w 137"/>
                  <a:gd name="T41" fmla="*/ 22 h 84"/>
                  <a:gd name="T42" fmla="*/ 82 w 137"/>
                  <a:gd name="T43" fmla="*/ 36 h 84"/>
                  <a:gd name="T44" fmla="*/ 83 w 137"/>
                  <a:gd name="T45" fmla="*/ 52 h 84"/>
                  <a:gd name="T46" fmla="*/ 83 w 137"/>
                  <a:gd name="T47" fmla="*/ 57 h 84"/>
                  <a:gd name="T48" fmla="*/ 83 w 137"/>
                  <a:gd name="T49" fmla="*/ 63 h 84"/>
                  <a:gd name="T50" fmla="*/ 82 w 137"/>
                  <a:gd name="T51" fmla="*/ 66 h 84"/>
                  <a:gd name="T52" fmla="*/ 137 w 137"/>
                  <a:gd name="T53" fmla="*/ 66 h 84"/>
                  <a:gd name="T54" fmla="*/ 137 w 137"/>
                  <a:gd name="T55" fmla="*/ 84 h 84"/>
                  <a:gd name="T56" fmla="*/ 2 w 137"/>
                  <a:gd name="T57" fmla="*/ 84 h 84"/>
                  <a:gd name="T58" fmla="*/ 0 w 137"/>
                  <a:gd name="T59" fmla="*/ 70 h 84"/>
                  <a:gd name="T60" fmla="*/ 0 w 137"/>
                  <a:gd name="T61" fmla="*/ 50 h 84"/>
                  <a:gd name="T62" fmla="*/ 1 w 137"/>
                  <a:gd name="T63" fmla="*/ 35 h 84"/>
                  <a:gd name="T64" fmla="*/ 4 w 137"/>
                  <a:gd name="T65" fmla="*/ 22 h 84"/>
                  <a:gd name="T66" fmla="*/ 10 w 137"/>
                  <a:gd name="T67" fmla="*/ 12 h 84"/>
                  <a:gd name="T68" fmla="*/ 18 w 137"/>
                  <a:gd name="T69" fmla="*/ 6 h 84"/>
                  <a:gd name="T70" fmla="*/ 28 w 137"/>
                  <a:gd name="T71" fmla="*/ 1 h 84"/>
                  <a:gd name="T72" fmla="*/ 39 w 137"/>
                  <a:gd name="T7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7" h="84">
                    <a:moveTo>
                      <a:pt x="40" y="18"/>
                    </a:moveTo>
                    <a:lnTo>
                      <a:pt x="29" y="20"/>
                    </a:lnTo>
                    <a:lnTo>
                      <a:pt x="19" y="27"/>
                    </a:lnTo>
                    <a:lnTo>
                      <a:pt x="15" y="37"/>
                    </a:lnTo>
                    <a:lnTo>
                      <a:pt x="14" y="50"/>
                    </a:lnTo>
                    <a:lnTo>
                      <a:pt x="14" y="57"/>
                    </a:lnTo>
                    <a:lnTo>
                      <a:pt x="14" y="63"/>
                    </a:lnTo>
                    <a:lnTo>
                      <a:pt x="15" y="66"/>
                    </a:lnTo>
                    <a:lnTo>
                      <a:pt x="68" y="66"/>
                    </a:lnTo>
                    <a:lnTo>
                      <a:pt x="68" y="63"/>
                    </a:lnTo>
                    <a:lnTo>
                      <a:pt x="69" y="57"/>
                    </a:lnTo>
                    <a:lnTo>
                      <a:pt x="69" y="52"/>
                    </a:lnTo>
                    <a:lnTo>
                      <a:pt x="67" y="37"/>
                    </a:lnTo>
                    <a:lnTo>
                      <a:pt x="61" y="27"/>
                    </a:lnTo>
                    <a:lnTo>
                      <a:pt x="53" y="20"/>
                    </a:lnTo>
                    <a:lnTo>
                      <a:pt x="40" y="18"/>
                    </a:lnTo>
                    <a:close/>
                    <a:moveTo>
                      <a:pt x="39" y="0"/>
                    </a:moveTo>
                    <a:lnTo>
                      <a:pt x="51" y="1"/>
                    </a:lnTo>
                    <a:lnTo>
                      <a:pt x="60" y="5"/>
                    </a:lnTo>
                    <a:lnTo>
                      <a:pt x="68" y="11"/>
                    </a:lnTo>
                    <a:lnTo>
                      <a:pt x="76" y="22"/>
                    </a:lnTo>
                    <a:lnTo>
                      <a:pt x="82" y="36"/>
                    </a:lnTo>
                    <a:lnTo>
                      <a:pt x="83" y="52"/>
                    </a:lnTo>
                    <a:lnTo>
                      <a:pt x="83" y="57"/>
                    </a:lnTo>
                    <a:lnTo>
                      <a:pt x="83" y="63"/>
                    </a:lnTo>
                    <a:lnTo>
                      <a:pt x="82" y="66"/>
                    </a:lnTo>
                    <a:lnTo>
                      <a:pt x="137" y="66"/>
                    </a:lnTo>
                    <a:lnTo>
                      <a:pt x="137" y="84"/>
                    </a:lnTo>
                    <a:lnTo>
                      <a:pt x="2" y="84"/>
                    </a:lnTo>
                    <a:lnTo>
                      <a:pt x="0" y="70"/>
                    </a:lnTo>
                    <a:lnTo>
                      <a:pt x="0" y="50"/>
                    </a:lnTo>
                    <a:lnTo>
                      <a:pt x="1" y="35"/>
                    </a:lnTo>
                    <a:lnTo>
                      <a:pt x="4" y="22"/>
                    </a:lnTo>
                    <a:lnTo>
                      <a:pt x="10" y="12"/>
                    </a:lnTo>
                    <a:lnTo>
                      <a:pt x="18" y="6"/>
                    </a:lnTo>
                    <a:lnTo>
                      <a:pt x="28" y="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6" name="Freeform 83"/>
              <p:cNvSpPr>
                <a:spLocks noEditPoints="1"/>
              </p:cNvSpPr>
              <p:nvPr/>
            </p:nvSpPr>
            <p:spPr bwMode="auto">
              <a:xfrm>
                <a:off x="595313" y="2909888"/>
                <a:ext cx="80963" cy="68263"/>
              </a:xfrm>
              <a:custGeom>
                <a:avLst/>
                <a:gdLst>
                  <a:gd name="T0" fmla="*/ 42 w 102"/>
                  <a:gd name="T1" fmla="*/ 16 h 86"/>
                  <a:gd name="T2" fmla="*/ 35 w 102"/>
                  <a:gd name="T3" fmla="*/ 18 h 86"/>
                  <a:gd name="T4" fmla="*/ 27 w 102"/>
                  <a:gd name="T5" fmla="*/ 20 h 86"/>
                  <a:gd name="T6" fmla="*/ 20 w 102"/>
                  <a:gd name="T7" fmla="*/ 25 h 86"/>
                  <a:gd name="T8" fmla="*/ 15 w 102"/>
                  <a:gd name="T9" fmla="*/ 32 h 86"/>
                  <a:gd name="T10" fmla="*/ 13 w 102"/>
                  <a:gd name="T11" fmla="*/ 42 h 86"/>
                  <a:gd name="T12" fmla="*/ 15 w 102"/>
                  <a:gd name="T13" fmla="*/ 51 h 86"/>
                  <a:gd name="T14" fmla="*/ 20 w 102"/>
                  <a:gd name="T15" fmla="*/ 59 h 86"/>
                  <a:gd name="T16" fmla="*/ 25 w 102"/>
                  <a:gd name="T17" fmla="*/ 64 h 86"/>
                  <a:gd name="T18" fmla="*/ 34 w 102"/>
                  <a:gd name="T19" fmla="*/ 68 h 86"/>
                  <a:gd name="T20" fmla="*/ 42 w 102"/>
                  <a:gd name="T21" fmla="*/ 69 h 86"/>
                  <a:gd name="T22" fmla="*/ 42 w 102"/>
                  <a:gd name="T23" fmla="*/ 16 h 86"/>
                  <a:gd name="T24" fmla="*/ 46 w 102"/>
                  <a:gd name="T25" fmla="*/ 0 h 86"/>
                  <a:gd name="T26" fmla="*/ 51 w 102"/>
                  <a:gd name="T27" fmla="*/ 0 h 86"/>
                  <a:gd name="T28" fmla="*/ 55 w 102"/>
                  <a:gd name="T29" fmla="*/ 0 h 86"/>
                  <a:gd name="T30" fmla="*/ 55 w 102"/>
                  <a:gd name="T31" fmla="*/ 70 h 86"/>
                  <a:gd name="T32" fmla="*/ 67 w 102"/>
                  <a:gd name="T33" fmla="*/ 68 h 86"/>
                  <a:gd name="T34" fmla="*/ 77 w 102"/>
                  <a:gd name="T35" fmla="*/ 63 h 86"/>
                  <a:gd name="T36" fmla="*/ 84 w 102"/>
                  <a:gd name="T37" fmla="*/ 55 h 86"/>
                  <a:gd name="T38" fmla="*/ 87 w 102"/>
                  <a:gd name="T39" fmla="*/ 47 h 86"/>
                  <a:gd name="T40" fmla="*/ 88 w 102"/>
                  <a:gd name="T41" fmla="*/ 36 h 86"/>
                  <a:gd name="T42" fmla="*/ 88 w 102"/>
                  <a:gd name="T43" fmla="*/ 25 h 86"/>
                  <a:gd name="T44" fmla="*/ 86 w 102"/>
                  <a:gd name="T45" fmla="*/ 15 h 86"/>
                  <a:gd name="T46" fmla="*/ 84 w 102"/>
                  <a:gd name="T47" fmla="*/ 8 h 86"/>
                  <a:gd name="T48" fmla="*/ 96 w 102"/>
                  <a:gd name="T49" fmla="*/ 5 h 86"/>
                  <a:gd name="T50" fmla="*/ 99 w 102"/>
                  <a:gd name="T51" fmla="*/ 13 h 86"/>
                  <a:gd name="T52" fmla="*/ 101 w 102"/>
                  <a:gd name="T53" fmla="*/ 25 h 86"/>
                  <a:gd name="T54" fmla="*/ 102 w 102"/>
                  <a:gd name="T55" fmla="*/ 39 h 86"/>
                  <a:gd name="T56" fmla="*/ 100 w 102"/>
                  <a:gd name="T57" fmla="*/ 55 h 86"/>
                  <a:gd name="T58" fmla="*/ 94 w 102"/>
                  <a:gd name="T59" fmla="*/ 69 h 86"/>
                  <a:gd name="T60" fmla="*/ 84 w 102"/>
                  <a:gd name="T61" fmla="*/ 78 h 86"/>
                  <a:gd name="T62" fmla="*/ 70 w 102"/>
                  <a:gd name="T63" fmla="*/ 84 h 86"/>
                  <a:gd name="T64" fmla="*/ 52 w 102"/>
                  <a:gd name="T65" fmla="*/ 86 h 86"/>
                  <a:gd name="T66" fmla="*/ 36 w 102"/>
                  <a:gd name="T67" fmla="*/ 84 h 86"/>
                  <a:gd name="T68" fmla="*/ 21 w 102"/>
                  <a:gd name="T69" fmla="*/ 78 h 86"/>
                  <a:gd name="T70" fmla="*/ 10 w 102"/>
                  <a:gd name="T71" fmla="*/ 69 h 86"/>
                  <a:gd name="T72" fmla="*/ 2 w 102"/>
                  <a:gd name="T73" fmla="*/ 56 h 86"/>
                  <a:gd name="T74" fmla="*/ 0 w 102"/>
                  <a:gd name="T75" fmla="*/ 41 h 86"/>
                  <a:gd name="T76" fmla="*/ 2 w 102"/>
                  <a:gd name="T77" fmla="*/ 26 h 86"/>
                  <a:gd name="T78" fmla="*/ 8 w 102"/>
                  <a:gd name="T79" fmla="*/ 15 h 86"/>
                  <a:gd name="T80" fmla="*/ 16 w 102"/>
                  <a:gd name="T81" fmla="*/ 8 h 86"/>
                  <a:gd name="T82" fmla="*/ 25 w 102"/>
                  <a:gd name="T83" fmla="*/ 2 h 86"/>
                  <a:gd name="T84" fmla="*/ 36 w 102"/>
                  <a:gd name="T85" fmla="*/ 0 h 86"/>
                  <a:gd name="T86" fmla="*/ 46 w 102"/>
                  <a:gd name="T8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86">
                    <a:moveTo>
                      <a:pt x="42" y="16"/>
                    </a:moveTo>
                    <a:lnTo>
                      <a:pt x="35" y="18"/>
                    </a:lnTo>
                    <a:lnTo>
                      <a:pt x="27" y="20"/>
                    </a:lnTo>
                    <a:lnTo>
                      <a:pt x="20" y="25"/>
                    </a:lnTo>
                    <a:lnTo>
                      <a:pt x="15" y="32"/>
                    </a:lnTo>
                    <a:lnTo>
                      <a:pt x="13" y="42"/>
                    </a:lnTo>
                    <a:lnTo>
                      <a:pt x="15" y="51"/>
                    </a:lnTo>
                    <a:lnTo>
                      <a:pt x="20" y="59"/>
                    </a:lnTo>
                    <a:lnTo>
                      <a:pt x="25" y="64"/>
                    </a:lnTo>
                    <a:lnTo>
                      <a:pt x="34" y="68"/>
                    </a:lnTo>
                    <a:lnTo>
                      <a:pt x="42" y="69"/>
                    </a:lnTo>
                    <a:lnTo>
                      <a:pt x="42" y="16"/>
                    </a:lnTo>
                    <a:close/>
                    <a:moveTo>
                      <a:pt x="46" y="0"/>
                    </a:moveTo>
                    <a:lnTo>
                      <a:pt x="51" y="0"/>
                    </a:lnTo>
                    <a:lnTo>
                      <a:pt x="55" y="0"/>
                    </a:lnTo>
                    <a:lnTo>
                      <a:pt x="55" y="70"/>
                    </a:lnTo>
                    <a:lnTo>
                      <a:pt x="67" y="68"/>
                    </a:lnTo>
                    <a:lnTo>
                      <a:pt x="77" y="63"/>
                    </a:lnTo>
                    <a:lnTo>
                      <a:pt x="84" y="55"/>
                    </a:lnTo>
                    <a:lnTo>
                      <a:pt x="87" y="47"/>
                    </a:lnTo>
                    <a:lnTo>
                      <a:pt x="88" y="36"/>
                    </a:lnTo>
                    <a:lnTo>
                      <a:pt x="88" y="25"/>
                    </a:lnTo>
                    <a:lnTo>
                      <a:pt x="86" y="15"/>
                    </a:lnTo>
                    <a:lnTo>
                      <a:pt x="84" y="8"/>
                    </a:lnTo>
                    <a:lnTo>
                      <a:pt x="96" y="5"/>
                    </a:lnTo>
                    <a:lnTo>
                      <a:pt x="99" y="13"/>
                    </a:lnTo>
                    <a:lnTo>
                      <a:pt x="101" y="25"/>
                    </a:lnTo>
                    <a:lnTo>
                      <a:pt x="102" y="39"/>
                    </a:lnTo>
                    <a:lnTo>
                      <a:pt x="100" y="55"/>
                    </a:lnTo>
                    <a:lnTo>
                      <a:pt x="94" y="69"/>
                    </a:lnTo>
                    <a:lnTo>
                      <a:pt x="84" y="78"/>
                    </a:lnTo>
                    <a:lnTo>
                      <a:pt x="70" y="84"/>
                    </a:lnTo>
                    <a:lnTo>
                      <a:pt x="52" y="86"/>
                    </a:lnTo>
                    <a:lnTo>
                      <a:pt x="36" y="84"/>
                    </a:lnTo>
                    <a:lnTo>
                      <a:pt x="21" y="78"/>
                    </a:lnTo>
                    <a:lnTo>
                      <a:pt x="10" y="69"/>
                    </a:lnTo>
                    <a:lnTo>
                      <a:pt x="2" y="56"/>
                    </a:lnTo>
                    <a:lnTo>
                      <a:pt x="0" y="41"/>
                    </a:lnTo>
                    <a:lnTo>
                      <a:pt x="2" y="26"/>
                    </a:lnTo>
                    <a:lnTo>
                      <a:pt x="8" y="15"/>
                    </a:lnTo>
                    <a:lnTo>
                      <a:pt x="16" y="8"/>
                    </a:lnTo>
                    <a:lnTo>
                      <a:pt x="25" y="2"/>
                    </a:lnTo>
                    <a:lnTo>
                      <a:pt x="36" y="0"/>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7" name="Freeform 84"/>
              <p:cNvSpPr>
                <a:spLocks/>
              </p:cNvSpPr>
              <p:nvPr/>
            </p:nvSpPr>
            <p:spPr bwMode="auto">
              <a:xfrm>
                <a:off x="595313" y="2843213"/>
                <a:ext cx="79375" cy="39688"/>
              </a:xfrm>
              <a:custGeom>
                <a:avLst/>
                <a:gdLst>
                  <a:gd name="T0" fmla="*/ 0 w 100"/>
                  <a:gd name="T1" fmla="*/ 0 h 50"/>
                  <a:gd name="T2" fmla="*/ 17 w 100"/>
                  <a:gd name="T3" fmla="*/ 0 h 50"/>
                  <a:gd name="T4" fmla="*/ 17 w 100"/>
                  <a:gd name="T5" fmla="*/ 4 h 50"/>
                  <a:gd name="T6" fmla="*/ 16 w 100"/>
                  <a:gd name="T7" fmla="*/ 7 h 50"/>
                  <a:gd name="T8" fmla="*/ 20 w 100"/>
                  <a:gd name="T9" fmla="*/ 18 h 50"/>
                  <a:gd name="T10" fmla="*/ 28 w 100"/>
                  <a:gd name="T11" fmla="*/ 26 h 50"/>
                  <a:gd name="T12" fmla="*/ 39 w 100"/>
                  <a:gd name="T13" fmla="*/ 31 h 50"/>
                  <a:gd name="T14" fmla="*/ 44 w 100"/>
                  <a:gd name="T15" fmla="*/ 32 h 50"/>
                  <a:gd name="T16" fmla="*/ 48 w 100"/>
                  <a:gd name="T17" fmla="*/ 32 h 50"/>
                  <a:gd name="T18" fmla="*/ 100 w 100"/>
                  <a:gd name="T19" fmla="*/ 32 h 50"/>
                  <a:gd name="T20" fmla="*/ 100 w 100"/>
                  <a:gd name="T21" fmla="*/ 49 h 50"/>
                  <a:gd name="T22" fmla="*/ 32 w 100"/>
                  <a:gd name="T23" fmla="*/ 49 h 50"/>
                  <a:gd name="T24" fmla="*/ 16 w 100"/>
                  <a:gd name="T25" fmla="*/ 49 h 50"/>
                  <a:gd name="T26" fmla="*/ 2 w 100"/>
                  <a:gd name="T27" fmla="*/ 50 h 50"/>
                  <a:gd name="T28" fmla="*/ 2 w 100"/>
                  <a:gd name="T29" fmla="*/ 34 h 50"/>
                  <a:gd name="T30" fmla="*/ 22 w 100"/>
                  <a:gd name="T31" fmla="*/ 34 h 50"/>
                  <a:gd name="T32" fmla="*/ 22 w 100"/>
                  <a:gd name="T33" fmla="*/ 33 h 50"/>
                  <a:gd name="T34" fmla="*/ 10 w 100"/>
                  <a:gd name="T35" fmla="*/ 27 h 50"/>
                  <a:gd name="T36" fmla="*/ 2 w 100"/>
                  <a:gd name="T37" fmla="*/ 17 h 50"/>
                  <a:gd name="T38" fmla="*/ 0 w 100"/>
                  <a:gd name="T39" fmla="*/ 6 h 50"/>
                  <a:gd name="T40" fmla="*/ 0 w 100"/>
                  <a:gd name="T41" fmla="*/ 3 h 50"/>
                  <a:gd name="T42" fmla="*/ 0 w 100"/>
                  <a:gd name="T4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50">
                    <a:moveTo>
                      <a:pt x="0" y="0"/>
                    </a:moveTo>
                    <a:lnTo>
                      <a:pt x="17" y="0"/>
                    </a:lnTo>
                    <a:lnTo>
                      <a:pt x="17" y="4"/>
                    </a:lnTo>
                    <a:lnTo>
                      <a:pt x="16" y="7"/>
                    </a:lnTo>
                    <a:lnTo>
                      <a:pt x="20" y="18"/>
                    </a:lnTo>
                    <a:lnTo>
                      <a:pt x="28" y="26"/>
                    </a:lnTo>
                    <a:lnTo>
                      <a:pt x="39" y="31"/>
                    </a:lnTo>
                    <a:lnTo>
                      <a:pt x="44" y="32"/>
                    </a:lnTo>
                    <a:lnTo>
                      <a:pt x="48" y="32"/>
                    </a:lnTo>
                    <a:lnTo>
                      <a:pt x="100" y="32"/>
                    </a:lnTo>
                    <a:lnTo>
                      <a:pt x="100" y="49"/>
                    </a:lnTo>
                    <a:lnTo>
                      <a:pt x="32" y="49"/>
                    </a:lnTo>
                    <a:lnTo>
                      <a:pt x="16" y="49"/>
                    </a:lnTo>
                    <a:lnTo>
                      <a:pt x="2" y="50"/>
                    </a:lnTo>
                    <a:lnTo>
                      <a:pt x="2" y="34"/>
                    </a:lnTo>
                    <a:lnTo>
                      <a:pt x="22" y="34"/>
                    </a:lnTo>
                    <a:lnTo>
                      <a:pt x="22" y="33"/>
                    </a:lnTo>
                    <a:lnTo>
                      <a:pt x="10" y="27"/>
                    </a:lnTo>
                    <a:lnTo>
                      <a:pt x="2" y="17"/>
                    </a:lnTo>
                    <a:lnTo>
                      <a:pt x="0" y="6"/>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8" name="Freeform 85"/>
              <p:cNvSpPr>
                <a:spLocks/>
              </p:cNvSpPr>
              <p:nvPr/>
            </p:nvSpPr>
            <p:spPr bwMode="auto">
              <a:xfrm>
                <a:off x="577850" y="2784475"/>
                <a:ext cx="98425" cy="47625"/>
              </a:xfrm>
              <a:custGeom>
                <a:avLst/>
                <a:gdLst>
                  <a:gd name="T0" fmla="*/ 24 w 124"/>
                  <a:gd name="T1" fmla="*/ 0 h 59"/>
                  <a:gd name="T2" fmla="*/ 37 w 124"/>
                  <a:gd name="T3" fmla="*/ 0 h 59"/>
                  <a:gd name="T4" fmla="*/ 37 w 124"/>
                  <a:gd name="T5" fmla="*/ 25 h 59"/>
                  <a:gd name="T6" fmla="*/ 91 w 124"/>
                  <a:gd name="T7" fmla="*/ 25 h 59"/>
                  <a:gd name="T8" fmla="*/ 101 w 124"/>
                  <a:gd name="T9" fmla="*/ 24 h 59"/>
                  <a:gd name="T10" fmla="*/ 108 w 124"/>
                  <a:gd name="T11" fmla="*/ 21 h 59"/>
                  <a:gd name="T12" fmla="*/ 110 w 124"/>
                  <a:gd name="T13" fmla="*/ 13 h 59"/>
                  <a:gd name="T14" fmla="*/ 109 w 124"/>
                  <a:gd name="T15" fmla="*/ 8 h 59"/>
                  <a:gd name="T16" fmla="*/ 109 w 124"/>
                  <a:gd name="T17" fmla="*/ 5 h 59"/>
                  <a:gd name="T18" fmla="*/ 108 w 124"/>
                  <a:gd name="T19" fmla="*/ 2 h 59"/>
                  <a:gd name="T20" fmla="*/ 122 w 124"/>
                  <a:gd name="T21" fmla="*/ 1 h 59"/>
                  <a:gd name="T22" fmla="*/ 123 w 124"/>
                  <a:gd name="T23" fmla="*/ 6 h 59"/>
                  <a:gd name="T24" fmla="*/ 124 w 124"/>
                  <a:gd name="T25" fmla="*/ 10 h 59"/>
                  <a:gd name="T26" fmla="*/ 124 w 124"/>
                  <a:gd name="T27" fmla="*/ 17 h 59"/>
                  <a:gd name="T28" fmla="*/ 123 w 124"/>
                  <a:gd name="T29" fmla="*/ 28 h 59"/>
                  <a:gd name="T30" fmla="*/ 117 w 124"/>
                  <a:gd name="T31" fmla="*/ 36 h 59"/>
                  <a:gd name="T32" fmla="*/ 107 w 124"/>
                  <a:gd name="T33" fmla="*/ 42 h 59"/>
                  <a:gd name="T34" fmla="*/ 92 w 124"/>
                  <a:gd name="T35" fmla="*/ 43 h 59"/>
                  <a:gd name="T36" fmla="*/ 37 w 124"/>
                  <a:gd name="T37" fmla="*/ 43 h 59"/>
                  <a:gd name="T38" fmla="*/ 37 w 124"/>
                  <a:gd name="T39" fmla="*/ 59 h 59"/>
                  <a:gd name="T40" fmla="*/ 24 w 124"/>
                  <a:gd name="T41" fmla="*/ 59 h 59"/>
                  <a:gd name="T42" fmla="*/ 24 w 124"/>
                  <a:gd name="T43" fmla="*/ 43 h 59"/>
                  <a:gd name="T44" fmla="*/ 6 w 124"/>
                  <a:gd name="T45" fmla="*/ 43 h 59"/>
                  <a:gd name="T46" fmla="*/ 0 w 124"/>
                  <a:gd name="T47" fmla="*/ 25 h 59"/>
                  <a:gd name="T48" fmla="*/ 24 w 124"/>
                  <a:gd name="T49" fmla="*/ 25 h 59"/>
                  <a:gd name="T50" fmla="*/ 24 w 124"/>
                  <a:gd name="T5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59">
                    <a:moveTo>
                      <a:pt x="24" y="0"/>
                    </a:moveTo>
                    <a:lnTo>
                      <a:pt x="37" y="0"/>
                    </a:lnTo>
                    <a:lnTo>
                      <a:pt x="37" y="25"/>
                    </a:lnTo>
                    <a:lnTo>
                      <a:pt x="91" y="25"/>
                    </a:lnTo>
                    <a:lnTo>
                      <a:pt x="101" y="24"/>
                    </a:lnTo>
                    <a:lnTo>
                      <a:pt x="108" y="21"/>
                    </a:lnTo>
                    <a:lnTo>
                      <a:pt x="110" y="13"/>
                    </a:lnTo>
                    <a:lnTo>
                      <a:pt x="109" y="8"/>
                    </a:lnTo>
                    <a:lnTo>
                      <a:pt x="109" y="5"/>
                    </a:lnTo>
                    <a:lnTo>
                      <a:pt x="108" y="2"/>
                    </a:lnTo>
                    <a:lnTo>
                      <a:pt x="122" y="1"/>
                    </a:lnTo>
                    <a:lnTo>
                      <a:pt x="123" y="6"/>
                    </a:lnTo>
                    <a:lnTo>
                      <a:pt x="124" y="10"/>
                    </a:lnTo>
                    <a:lnTo>
                      <a:pt x="124" y="17"/>
                    </a:lnTo>
                    <a:lnTo>
                      <a:pt x="123" y="28"/>
                    </a:lnTo>
                    <a:lnTo>
                      <a:pt x="117" y="36"/>
                    </a:lnTo>
                    <a:lnTo>
                      <a:pt x="107" y="42"/>
                    </a:lnTo>
                    <a:lnTo>
                      <a:pt x="92" y="43"/>
                    </a:lnTo>
                    <a:lnTo>
                      <a:pt x="37" y="43"/>
                    </a:lnTo>
                    <a:lnTo>
                      <a:pt x="37" y="59"/>
                    </a:lnTo>
                    <a:lnTo>
                      <a:pt x="24" y="59"/>
                    </a:lnTo>
                    <a:lnTo>
                      <a:pt x="24" y="43"/>
                    </a:lnTo>
                    <a:lnTo>
                      <a:pt x="6" y="43"/>
                    </a:lnTo>
                    <a:lnTo>
                      <a:pt x="0" y="25"/>
                    </a:lnTo>
                    <a:lnTo>
                      <a:pt x="24" y="25"/>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59" name="Freeform 86"/>
              <p:cNvSpPr>
                <a:spLocks/>
              </p:cNvSpPr>
              <p:nvPr/>
            </p:nvSpPr>
            <p:spPr bwMode="auto">
              <a:xfrm>
                <a:off x="596900" y="2711450"/>
                <a:ext cx="79375" cy="66675"/>
              </a:xfrm>
              <a:custGeom>
                <a:avLst/>
                <a:gdLst>
                  <a:gd name="T0" fmla="*/ 98 w 100"/>
                  <a:gd name="T1" fmla="*/ 0 h 84"/>
                  <a:gd name="T2" fmla="*/ 98 w 100"/>
                  <a:gd name="T3" fmla="*/ 15 h 84"/>
                  <a:gd name="T4" fmla="*/ 83 w 100"/>
                  <a:gd name="T5" fmla="*/ 16 h 84"/>
                  <a:gd name="T6" fmla="*/ 83 w 100"/>
                  <a:gd name="T7" fmla="*/ 16 h 84"/>
                  <a:gd name="T8" fmla="*/ 89 w 100"/>
                  <a:gd name="T9" fmla="*/ 21 h 84"/>
                  <a:gd name="T10" fmla="*/ 94 w 100"/>
                  <a:gd name="T11" fmla="*/ 28 h 84"/>
                  <a:gd name="T12" fmla="*/ 99 w 100"/>
                  <a:gd name="T13" fmla="*/ 37 h 84"/>
                  <a:gd name="T14" fmla="*/ 100 w 100"/>
                  <a:gd name="T15" fmla="*/ 49 h 84"/>
                  <a:gd name="T16" fmla="*/ 100 w 100"/>
                  <a:gd name="T17" fmla="*/ 57 h 84"/>
                  <a:gd name="T18" fmla="*/ 97 w 100"/>
                  <a:gd name="T19" fmla="*/ 65 h 84"/>
                  <a:gd name="T20" fmla="*/ 92 w 100"/>
                  <a:gd name="T21" fmla="*/ 72 h 84"/>
                  <a:gd name="T22" fmla="*/ 84 w 100"/>
                  <a:gd name="T23" fmla="*/ 78 h 84"/>
                  <a:gd name="T24" fmla="*/ 72 w 100"/>
                  <a:gd name="T25" fmla="*/ 81 h 84"/>
                  <a:gd name="T26" fmla="*/ 57 w 100"/>
                  <a:gd name="T27" fmla="*/ 84 h 84"/>
                  <a:gd name="T28" fmla="*/ 0 w 100"/>
                  <a:gd name="T29" fmla="*/ 84 h 84"/>
                  <a:gd name="T30" fmla="*/ 0 w 100"/>
                  <a:gd name="T31" fmla="*/ 65 h 84"/>
                  <a:gd name="T32" fmla="*/ 54 w 100"/>
                  <a:gd name="T33" fmla="*/ 65 h 84"/>
                  <a:gd name="T34" fmla="*/ 67 w 100"/>
                  <a:gd name="T35" fmla="*/ 64 h 84"/>
                  <a:gd name="T36" fmla="*/ 77 w 100"/>
                  <a:gd name="T37" fmla="*/ 60 h 84"/>
                  <a:gd name="T38" fmla="*/ 84 w 100"/>
                  <a:gd name="T39" fmla="*/ 53 h 84"/>
                  <a:gd name="T40" fmla="*/ 86 w 100"/>
                  <a:gd name="T41" fmla="*/ 43 h 84"/>
                  <a:gd name="T42" fmla="*/ 83 w 100"/>
                  <a:gd name="T43" fmla="*/ 32 h 84"/>
                  <a:gd name="T44" fmla="*/ 77 w 100"/>
                  <a:gd name="T45" fmla="*/ 24 h 84"/>
                  <a:gd name="T46" fmla="*/ 69 w 100"/>
                  <a:gd name="T47" fmla="*/ 20 h 84"/>
                  <a:gd name="T48" fmla="*/ 65 w 100"/>
                  <a:gd name="T49" fmla="*/ 18 h 84"/>
                  <a:gd name="T50" fmla="*/ 60 w 100"/>
                  <a:gd name="T51" fmla="*/ 18 h 84"/>
                  <a:gd name="T52" fmla="*/ 0 w 100"/>
                  <a:gd name="T53" fmla="*/ 18 h 84"/>
                  <a:gd name="T54" fmla="*/ 0 w 100"/>
                  <a:gd name="T55" fmla="*/ 0 h 84"/>
                  <a:gd name="T56" fmla="*/ 71 w 100"/>
                  <a:gd name="T57" fmla="*/ 0 h 84"/>
                  <a:gd name="T58" fmla="*/ 86 w 100"/>
                  <a:gd name="T59" fmla="*/ 0 h 84"/>
                  <a:gd name="T60" fmla="*/ 98 w 100"/>
                  <a:gd name="T6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84">
                    <a:moveTo>
                      <a:pt x="98" y="0"/>
                    </a:moveTo>
                    <a:lnTo>
                      <a:pt x="98" y="15"/>
                    </a:lnTo>
                    <a:lnTo>
                      <a:pt x="83" y="16"/>
                    </a:lnTo>
                    <a:lnTo>
                      <a:pt x="83" y="16"/>
                    </a:lnTo>
                    <a:lnTo>
                      <a:pt x="89" y="21"/>
                    </a:lnTo>
                    <a:lnTo>
                      <a:pt x="94" y="28"/>
                    </a:lnTo>
                    <a:lnTo>
                      <a:pt x="99" y="37"/>
                    </a:lnTo>
                    <a:lnTo>
                      <a:pt x="100" y="49"/>
                    </a:lnTo>
                    <a:lnTo>
                      <a:pt x="100" y="57"/>
                    </a:lnTo>
                    <a:lnTo>
                      <a:pt x="97" y="65"/>
                    </a:lnTo>
                    <a:lnTo>
                      <a:pt x="92" y="72"/>
                    </a:lnTo>
                    <a:lnTo>
                      <a:pt x="84" y="78"/>
                    </a:lnTo>
                    <a:lnTo>
                      <a:pt x="72" y="81"/>
                    </a:lnTo>
                    <a:lnTo>
                      <a:pt x="57" y="84"/>
                    </a:lnTo>
                    <a:lnTo>
                      <a:pt x="0" y="84"/>
                    </a:lnTo>
                    <a:lnTo>
                      <a:pt x="0" y="65"/>
                    </a:lnTo>
                    <a:lnTo>
                      <a:pt x="54" y="65"/>
                    </a:lnTo>
                    <a:lnTo>
                      <a:pt x="67" y="64"/>
                    </a:lnTo>
                    <a:lnTo>
                      <a:pt x="77" y="60"/>
                    </a:lnTo>
                    <a:lnTo>
                      <a:pt x="84" y="53"/>
                    </a:lnTo>
                    <a:lnTo>
                      <a:pt x="86" y="43"/>
                    </a:lnTo>
                    <a:lnTo>
                      <a:pt x="83" y="32"/>
                    </a:lnTo>
                    <a:lnTo>
                      <a:pt x="77" y="24"/>
                    </a:lnTo>
                    <a:lnTo>
                      <a:pt x="69" y="20"/>
                    </a:lnTo>
                    <a:lnTo>
                      <a:pt x="65" y="18"/>
                    </a:lnTo>
                    <a:lnTo>
                      <a:pt x="60" y="18"/>
                    </a:lnTo>
                    <a:lnTo>
                      <a:pt x="0" y="18"/>
                    </a:lnTo>
                    <a:lnTo>
                      <a:pt x="0" y="0"/>
                    </a:lnTo>
                    <a:lnTo>
                      <a:pt x="71" y="0"/>
                    </a:lnTo>
                    <a:lnTo>
                      <a:pt x="86" y="0"/>
                    </a:lnTo>
                    <a:lnTo>
                      <a:pt x="9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0" name="Freeform 87"/>
              <p:cNvSpPr>
                <a:spLocks/>
              </p:cNvSpPr>
              <p:nvPr/>
            </p:nvSpPr>
            <p:spPr bwMode="auto">
              <a:xfrm>
                <a:off x="595313" y="2647950"/>
                <a:ext cx="79375" cy="39688"/>
              </a:xfrm>
              <a:custGeom>
                <a:avLst/>
                <a:gdLst>
                  <a:gd name="T0" fmla="*/ 0 w 100"/>
                  <a:gd name="T1" fmla="*/ 0 h 50"/>
                  <a:gd name="T2" fmla="*/ 17 w 100"/>
                  <a:gd name="T3" fmla="*/ 0 h 50"/>
                  <a:gd name="T4" fmla="*/ 17 w 100"/>
                  <a:gd name="T5" fmla="*/ 2 h 50"/>
                  <a:gd name="T6" fmla="*/ 16 w 100"/>
                  <a:gd name="T7" fmla="*/ 5 h 50"/>
                  <a:gd name="T8" fmla="*/ 20 w 100"/>
                  <a:gd name="T9" fmla="*/ 17 h 50"/>
                  <a:gd name="T10" fmla="*/ 28 w 100"/>
                  <a:gd name="T11" fmla="*/ 25 h 50"/>
                  <a:gd name="T12" fmla="*/ 39 w 100"/>
                  <a:gd name="T13" fmla="*/ 30 h 50"/>
                  <a:gd name="T14" fmla="*/ 44 w 100"/>
                  <a:gd name="T15" fmla="*/ 30 h 50"/>
                  <a:gd name="T16" fmla="*/ 48 w 100"/>
                  <a:gd name="T17" fmla="*/ 30 h 50"/>
                  <a:gd name="T18" fmla="*/ 100 w 100"/>
                  <a:gd name="T19" fmla="*/ 30 h 50"/>
                  <a:gd name="T20" fmla="*/ 100 w 100"/>
                  <a:gd name="T21" fmla="*/ 49 h 50"/>
                  <a:gd name="T22" fmla="*/ 32 w 100"/>
                  <a:gd name="T23" fmla="*/ 49 h 50"/>
                  <a:gd name="T24" fmla="*/ 16 w 100"/>
                  <a:gd name="T25" fmla="*/ 49 h 50"/>
                  <a:gd name="T26" fmla="*/ 2 w 100"/>
                  <a:gd name="T27" fmla="*/ 50 h 50"/>
                  <a:gd name="T28" fmla="*/ 2 w 100"/>
                  <a:gd name="T29" fmla="*/ 33 h 50"/>
                  <a:gd name="T30" fmla="*/ 22 w 100"/>
                  <a:gd name="T31" fmla="*/ 32 h 50"/>
                  <a:gd name="T32" fmla="*/ 22 w 100"/>
                  <a:gd name="T33" fmla="*/ 32 h 50"/>
                  <a:gd name="T34" fmla="*/ 10 w 100"/>
                  <a:gd name="T35" fmla="*/ 25 h 50"/>
                  <a:gd name="T36" fmla="*/ 2 w 100"/>
                  <a:gd name="T37" fmla="*/ 16 h 50"/>
                  <a:gd name="T38" fmla="*/ 0 w 100"/>
                  <a:gd name="T39" fmla="*/ 4 h 50"/>
                  <a:gd name="T40" fmla="*/ 0 w 100"/>
                  <a:gd name="T41" fmla="*/ 2 h 50"/>
                  <a:gd name="T42" fmla="*/ 0 w 100"/>
                  <a:gd name="T4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50">
                    <a:moveTo>
                      <a:pt x="0" y="0"/>
                    </a:moveTo>
                    <a:lnTo>
                      <a:pt x="17" y="0"/>
                    </a:lnTo>
                    <a:lnTo>
                      <a:pt x="17" y="2"/>
                    </a:lnTo>
                    <a:lnTo>
                      <a:pt x="16" y="5"/>
                    </a:lnTo>
                    <a:lnTo>
                      <a:pt x="20" y="17"/>
                    </a:lnTo>
                    <a:lnTo>
                      <a:pt x="28" y="25"/>
                    </a:lnTo>
                    <a:lnTo>
                      <a:pt x="39" y="30"/>
                    </a:lnTo>
                    <a:lnTo>
                      <a:pt x="44" y="30"/>
                    </a:lnTo>
                    <a:lnTo>
                      <a:pt x="48" y="30"/>
                    </a:lnTo>
                    <a:lnTo>
                      <a:pt x="100" y="30"/>
                    </a:lnTo>
                    <a:lnTo>
                      <a:pt x="100" y="49"/>
                    </a:lnTo>
                    <a:lnTo>
                      <a:pt x="32" y="49"/>
                    </a:lnTo>
                    <a:lnTo>
                      <a:pt x="16" y="49"/>
                    </a:lnTo>
                    <a:lnTo>
                      <a:pt x="2" y="50"/>
                    </a:lnTo>
                    <a:lnTo>
                      <a:pt x="2" y="33"/>
                    </a:lnTo>
                    <a:lnTo>
                      <a:pt x="22" y="32"/>
                    </a:lnTo>
                    <a:lnTo>
                      <a:pt x="22" y="32"/>
                    </a:lnTo>
                    <a:lnTo>
                      <a:pt x="10" y="25"/>
                    </a:lnTo>
                    <a:lnTo>
                      <a:pt x="2" y="16"/>
                    </a:lnTo>
                    <a:lnTo>
                      <a:pt x="0" y="4"/>
                    </a:lnTo>
                    <a:lnTo>
                      <a:pt x="0" y="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1" name="Freeform 88"/>
              <p:cNvSpPr>
                <a:spLocks noEditPoints="1"/>
              </p:cNvSpPr>
              <p:nvPr/>
            </p:nvSpPr>
            <p:spPr bwMode="auto">
              <a:xfrm>
                <a:off x="560388" y="2559050"/>
                <a:ext cx="115888" cy="74613"/>
              </a:xfrm>
              <a:custGeom>
                <a:avLst/>
                <a:gdLst>
                  <a:gd name="T0" fmla="*/ 95 w 146"/>
                  <a:gd name="T1" fmla="*/ 18 h 94"/>
                  <a:gd name="T2" fmla="*/ 83 w 146"/>
                  <a:gd name="T3" fmla="*/ 19 h 94"/>
                  <a:gd name="T4" fmla="*/ 73 w 146"/>
                  <a:gd name="T5" fmla="*/ 23 h 94"/>
                  <a:gd name="T6" fmla="*/ 65 w 146"/>
                  <a:gd name="T7" fmla="*/ 29 h 94"/>
                  <a:gd name="T8" fmla="*/ 60 w 146"/>
                  <a:gd name="T9" fmla="*/ 37 h 94"/>
                  <a:gd name="T10" fmla="*/ 58 w 146"/>
                  <a:gd name="T11" fmla="*/ 47 h 94"/>
                  <a:gd name="T12" fmla="*/ 60 w 146"/>
                  <a:gd name="T13" fmla="*/ 59 h 94"/>
                  <a:gd name="T14" fmla="*/ 68 w 146"/>
                  <a:gd name="T15" fmla="*/ 68 h 94"/>
                  <a:gd name="T16" fmla="*/ 80 w 146"/>
                  <a:gd name="T17" fmla="*/ 75 h 94"/>
                  <a:gd name="T18" fmla="*/ 83 w 146"/>
                  <a:gd name="T19" fmla="*/ 75 h 94"/>
                  <a:gd name="T20" fmla="*/ 87 w 146"/>
                  <a:gd name="T21" fmla="*/ 75 h 94"/>
                  <a:gd name="T22" fmla="*/ 104 w 146"/>
                  <a:gd name="T23" fmla="*/ 75 h 94"/>
                  <a:gd name="T24" fmla="*/ 108 w 146"/>
                  <a:gd name="T25" fmla="*/ 75 h 94"/>
                  <a:gd name="T26" fmla="*/ 111 w 146"/>
                  <a:gd name="T27" fmla="*/ 75 h 94"/>
                  <a:gd name="T28" fmla="*/ 122 w 146"/>
                  <a:gd name="T29" fmla="*/ 70 h 94"/>
                  <a:gd name="T30" fmla="*/ 130 w 146"/>
                  <a:gd name="T31" fmla="*/ 60 h 94"/>
                  <a:gd name="T32" fmla="*/ 132 w 146"/>
                  <a:gd name="T33" fmla="*/ 49 h 94"/>
                  <a:gd name="T34" fmla="*/ 130 w 146"/>
                  <a:gd name="T35" fmla="*/ 36 h 94"/>
                  <a:gd name="T36" fmla="*/ 122 w 146"/>
                  <a:gd name="T37" fmla="*/ 26 h 94"/>
                  <a:gd name="T38" fmla="*/ 110 w 146"/>
                  <a:gd name="T39" fmla="*/ 21 h 94"/>
                  <a:gd name="T40" fmla="*/ 95 w 146"/>
                  <a:gd name="T41" fmla="*/ 18 h 94"/>
                  <a:gd name="T42" fmla="*/ 94 w 146"/>
                  <a:gd name="T43" fmla="*/ 0 h 94"/>
                  <a:gd name="T44" fmla="*/ 110 w 146"/>
                  <a:gd name="T45" fmla="*/ 2 h 94"/>
                  <a:gd name="T46" fmla="*/ 123 w 146"/>
                  <a:gd name="T47" fmla="*/ 7 h 94"/>
                  <a:gd name="T48" fmla="*/ 134 w 146"/>
                  <a:gd name="T49" fmla="*/ 14 h 94"/>
                  <a:gd name="T50" fmla="*/ 140 w 146"/>
                  <a:gd name="T51" fmla="*/ 23 h 94"/>
                  <a:gd name="T52" fmla="*/ 145 w 146"/>
                  <a:gd name="T53" fmla="*/ 33 h 94"/>
                  <a:gd name="T54" fmla="*/ 146 w 146"/>
                  <a:gd name="T55" fmla="*/ 45 h 94"/>
                  <a:gd name="T56" fmla="*/ 145 w 146"/>
                  <a:gd name="T57" fmla="*/ 58 h 94"/>
                  <a:gd name="T58" fmla="*/ 139 w 146"/>
                  <a:gd name="T59" fmla="*/ 70 h 94"/>
                  <a:gd name="T60" fmla="*/ 129 w 146"/>
                  <a:gd name="T61" fmla="*/ 78 h 94"/>
                  <a:gd name="T62" fmla="*/ 129 w 146"/>
                  <a:gd name="T63" fmla="*/ 78 h 94"/>
                  <a:gd name="T64" fmla="*/ 144 w 146"/>
                  <a:gd name="T65" fmla="*/ 79 h 94"/>
                  <a:gd name="T66" fmla="*/ 144 w 146"/>
                  <a:gd name="T67" fmla="*/ 94 h 94"/>
                  <a:gd name="T68" fmla="*/ 132 w 146"/>
                  <a:gd name="T69" fmla="*/ 94 h 94"/>
                  <a:gd name="T70" fmla="*/ 118 w 146"/>
                  <a:gd name="T71" fmla="*/ 94 h 94"/>
                  <a:gd name="T72" fmla="*/ 0 w 146"/>
                  <a:gd name="T73" fmla="*/ 94 h 94"/>
                  <a:gd name="T74" fmla="*/ 0 w 146"/>
                  <a:gd name="T75" fmla="*/ 75 h 94"/>
                  <a:gd name="T76" fmla="*/ 61 w 146"/>
                  <a:gd name="T77" fmla="*/ 75 h 94"/>
                  <a:gd name="T78" fmla="*/ 61 w 146"/>
                  <a:gd name="T79" fmla="*/ 75 h 94"/>
                  <a:gd name="T80" fmla="*/ 52 w 146"/>
                  <a:gd name="T81" fmla="*/ 67 h 94"/>
                  <a:gd name="T82" fmla="*/ 46 w 146"/>
                  <a:gd name="T83" fmla="*/ 57 h 94"/>
                  <a:gd name="T84" fmla="*/ 44 w 146"/>
                  <a:gd name="T85" fmla="*/ 42 h 94"/>
                  <a:gd name="T86" fmla="*/ 46 w 146"/>
                  <a:gd name="T87" fmla="*/ 28 h 94"/>
                  <a:gd name="T88" fmla="*/ 53 w 146"/>
                  <a:gd name="T89" fmla="*/ 17 h 94"/>
                  <a:gd name="T90" fmla="*/ 64 w 146"/>
                  <a:gd name="T91" fmla="*/ 8 h 94"/>
                  <a:gd name="T92" fmla="*/ 78 w 146"/>
                  <a:gd name="T93" fmla="*/ 2 h 94"/>
                  <a:gd name="T94" fmla="*/ 94 w 146"/>
                  <a:gd name="T9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6" h="94">
                    <a:moveTo>
                      <a:pt x="95" y="18"/>
                    </a:moveTo>
                    <a:lnTo>
                      <a:pt x="83" y="19"/>
                    </a:lnTo>
                    <a:lnTo>
                      <a:pt x="73" y="23"/>
                    </a:lnTo>
                    <a:lnTo>
                      <a:pt x="65" y="29"/>
                    </a:lnTo>
                    <a:lnTo>
                      <a:pt x="60" y="37"/>
                    </a:lnTo>
                    <a:lnTo>
                      <a:pt x="58" y="47"/>
                    </a:lnTo>
                    <a:lnTo>
                      <a:pt x="60" y="59"/>
                    </a:lnTo>
                    <a:lnTo>
                      <a:pt x="68" y="68"/>
                    </a:lnTo>
                    <a:lnTo>
                      <a:pt x="80" y="75"/>
                    </a:lnTo>
                    <a:lnTo>
                      <a:pt x="83" y="75"/>
                    </a:lnTo>
                    <a:lnTo>
                      <a:pt x="87" y="75"/>
                    </a:lnTo>
                    <a:lnTo>
                      <a:pt x="104" y="75"/>
                    </a:lnTo>
                    <a:lnTo>
                      <a:pt x="108" y="75"/>
                    </a:lnTo>
                    <a:lnTo>
                      <a:pt x="111" y="75"/>
                    </a:lnTo>
                    <a:lnTo>
                      <a:pt x="122" y="70"/>
                    </a:lnTo>
                    <a:lnTo>
                      <a:pt x="130" y="60"/>
                    </a:lnTo>
                    <a:lnTo>
                      <a:pt x="132" y="49"/>
                    </a:lnTo>
                    <a:lnTo>
                      <a:pt x="130" y="36"/>
                    </a:lnTo>
                    <a:lnTo>
                      <a:pt x="122" y="26"/>
                    </a:lnTo>
                    <a:lnTo>
                      <a:pt x="110" y="21"/>
                    </a:lnTo>
                    <a:lnTo>
                      <a:pt x="95" y="18"/>
                    </a:lnTo>
                    <a:close/>
                    <a:moveTo>
                      <a:pt x="94" y="0"/>
                    </a:moveTo>
                    <a:lnTo>
                      <a:pt x="110" y="2"/>
                    </a:lnTo>
                    <a:lnTo>
                      <a:pt x="123" y="7"/>
                    </a:lnTo>
                    <a:lnTo>
                      <a:pt x="134" y="14"/>
                    </a:lnTo>
                    <a:lnTo>
                      <a:pt x="140" y="23"/>
                    </a:lnTo>
                    <a:lnTo>
                      <a:pt x="145" y="33"/>
                    </a:lnTo>
                    <a:lnTo>
                      <a:pt x="146" y="45"/>
                    </a:lnTo>
                    <a:lnTo>
                      <a:pt x="145" y="58"/>
                    </a:lnTo>
                    <a:lnTo>
                      <a:pt x="139" y="70"/>
                    </a:lnTo>
                    <a:lnTo>
                      <a:pt x="129" y="78"/>
                    </a:lnTo>
                    <a:lnTo>
                      <a:pt x="129" y="78"/>
                    </a:lnTo>
                    <a:lnTo>
                      <a:pt x="144" y="79"/>
                    </a:lnTo>
                    <a:lnTo>
                      <a:pt x="144" y="94"/>
                    </a:lnTo>
                    <a:lnTo>
                      <a:pt x="132" y="94"/>
                    </a:lnTo>
                    <a:lnTo>
                      <a:pt x="118" y="94"/>
                    </a:lnTo>
                    <a:lnTo>
                      <a:pt x="0" y="94"/>
                    </a:lnTo>
                    <a:lnTo>
                      <a:pt x="0" y="75"/>
                    </a:lnTo>
                    <a:lnTo>
                      <a:pt x="61" y="75"/>
                    </a:lnTo>
                    <a:lnTo>
                      <a:pt x="61" y="75"/>
                    </a:lnTo>
                    <a:lnTo>
                      <a:pt x="52" y="67"/>
                    </a:lnTo>
                    <a:lnTo>
                      <a:pt x="46" y="57"/>
                    </a:lnTo>
                    <a:lnTo>
                      <a:pt x="44" y="42"/>
                    </a:lnTo>
                    <a:lnTo>
                      <a:pt x="46" y="28"/>
                    </a:lnTo>
                    <a:lnTo>
                      <a:pt x="53" y="17"/>
                    </a:lnTo>
                    <a:lnTo>
                      <a:pt x="64" y="8"/>
                    </a:lnTo>
                    <a:lnTo>
                      <a:pt x="78" y="2"/>
                    </a:lnTo>
                    <a:lnTo>
                      <a:pt x="9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2" name="Freeform 89"/>
              <p:cNvSpPr>
                <a:spLocks noEditPoints="1"/>
              </p:cNvSpPr>
              <p:nvPr/>
            </p:nvSpPr>
            <p:spPr bwMode="auto">
              <a:xfrm>
                <a:off x="595313" y="2487613"/>
                <a:ext cx="80963" cy="61913"/>
              </a:xfrm>
              <a:custGeom>
                <a:avLst/>
                <a:gdLst>
                  <a:gd name="T0" fmla="*/ 50 w 102"/>
                  <a:gd name="T1" fmla="*/ 19 h 78"/>
                  <a:gd name="T2" fmla="*/ 50 w 102"/>
                  <a:gd name="T3" fmla="*/ 30 h 78"/>
                  <a:gd name="T4" fmla="*/ 52 w 102"/>
                  <a:gd name="T5" fmla="*/ 42 h 78"/>
                  <a:gd name="T6" fmla="*/ 56 w 102"/>
                  <a:gd name="T7" fmla="*/ 51 h 78"/>
                  <a:gd name="T8" fmla="*/ 63 w 102"/>
                  <a:gd name="T9" fmla="*/ 58 h 78"/>
                  <a:gd name="T10" fmla="*/ 72 w 102"/>
                  <a:gd name="T11" fmla="*/ 61 h 78"/>
                  <a:gd name="T12" fmla="*/ 77 w 102"/>
                  <a:gd name="T13" fmla="*/ 59 h 78"/>
                  <a:gd name="T14" fmla="*/ 81 w 102"/>
                  <a:gd name="T15" fmla="*/ 58 h 78"/>
                  <a:gd name="T16" fmla="*/ 84 w 102"/>
                  <a:gd name="T17" fmla="*/ 57 h 78"/>
                  <a:gd name="T18" fmla="*/ 86 w 102"/>
                  <a:gd name="T19" fmla="*/ 54 h 78"/>
                  <a:gd name="T20" fmla="*/ 88 w 102"/>
                  <a:gd name="T21" fmla="*/ 51 h 78"/>
                  <a:gd name="T22" fmla="*/ 90 w 102"/>
                  <a:gd name="T23" fmla="*/ 48 h 78"/>
                  <a:gd name="T24" fmla="*/ 90 w 102"/>
                  <a:gd name="T25" fmla="*/ 43 h 78"/>
                  <a:gd name="T26" fmla="*/ 87 w 102"/>
                  <a:gd name="T27" fmla="*/ 33 h 78"/>
                  <a:gd name="T28" fmla="*/ 81 w 102"/>
                  <a:gd name="T29" fmla="*/ 24 h 78"/>
                  <a:gd name="T30" fmla="*/ 73 w 102"/>
                  <a:gd name="T31" fmla="*/ 20 h 78"/>
                  <a:gd name="T32" fmla="*/ 70 w 102"/>
                  <a:gd name="T33" fmla="*/ 19 h 78"/>
                  <a:gd name="T34" fmla="*/ 67 w 102"/>
                  <a:gd name="T35" fmla="*/ 19 h 78"/>
                  <a:gd name="T36" fmla="*/ 50 w 102"/>
                  <a:gd name="T37" fmla="*/ 19 h 78"/>
                  <a:gd name="T38" fmla="*/ 100 w 102"/>
                  <a:gd name="T39" fmla="*/ 0 h 78"/>
                  <a:gd name="T40" fmla="*/ 100 w 102"/>
                  <a:gd name="T41" fmla="*/ 16 h 78"/>
                  <a:gd name="T42" fmla="*/ 88 w 102"/>
                  <a:gd name="T43" fmla="*/ 17 h 78"/>
                  <a:gd name="T44" fmla="*/ 88 w 102"/>
                  <a:gd name="T45" fmla="*/ 17 h 78"/>
                  <a:gd name="T46" fmla="*/ 95 w 102"/>
                  <a:gd name="T47" fmla="*/ 24 h 78"/>
                  <a:gd name="T48" fmla="*/ 100 w 102"/>
                  <a:gd name="T49" fmla="*/ 35 h 78"/>
                  <a:gd name="T50" fmla="*/ 102 w 102"/>
                  <a:gd name="T51" fmla="*/ 48 h 78"/>
                  <a:gd name="T52" fmla="*/ 100 w 102"/>
                  <a:gd name="T53" fmla="*/ 62 h 78"/>
                  <a:gd name="T54" fmla="*/ 94 w 102"/>
                  <a:gd name="T55" fmla="*/ 71 h 78"/>
                  <a:gd name="T56" fmla="*/ 85 w 102"/>
                  <a:gd name="T57" fmla="*/ 76 h 78"/>
                  <a:gd name="T58" fmla="*/ 74 w 102"/>
                  <a:gd name="T59" fmla="*/ 78 h 78"/>
                  <a:gd name="T60" fmla="*/ 62 w 102"/>
                  <a:gd name="T61" fmla="*/ 76 h 78"/>
                  <a:gd name="T62" fmla="*/ 51 w 102"/>
                  <a:gd name="T63" fmla="*/ 69 h 78"/>
                  <a:gd name="T64" fmla="*/ 44 w 102"/>
                  <a:gd name="T65" fmla="*/ 56 h 78"/>
                  <a:gd name="T66" fmla="*/ 39 w 102"/>
                  <a:gd name="T67" fmla="*/ 40 h 78"/>
                  <a:gd name="T68" fmla="*/ 37 w 102"/>
                  <a:gd name="T69" fmla="*/ 19 h 78"/>
                  <a:gd name="T70" fmla="*/ 36 w 102"/>
                  <a:gd name="T71" fmla="*/ 19 h 78"/>
                  <a:gd name="T72" fmla="*/ 30 w 102"/>
                  <a:gd name="T73" fmla="*/ 20 h 78"/>
                  <a:gd name="T74" fmla="*/ 24 w 102"/>
                  <a:gd name="T75" fmla="*/ 21 h 78"/>
                  <a:gd name="T76" fmla="*/ 18 w 102"/>
                  <a:gd name="T77" fmla="*/ 24 h 78"/>
                  <a:gd name="T78" fmla="*/ 15 w 102"/>
                  <a:gd name="T79" fmla="*/ 31 h 78"/>
                  <a:gd name="T80" fmla="*/ 13 w 102"/>
                  <a:gd name="T81" fmla="*/ 41 h 78"/>
                  <a:gd name="T82" fmla="*/ 15 w 102"/>
                  <a:gd name="T83" fmla="*/ 55 h 78"/>
                  <a:gd name="T84" fmla="*/ 21 w 102"/>
                  <a:gd name="T85" fmla="*/ 68 h 78"/>
                  <a:gd name="T86" fmla="*/ 8 w 102"/>
                  <a:gd name="T87" fmla="*/ 71 h 78"/>
                  <a:gd name="T88" fmla="*/ 2 w 102"/>
                  <a:gd name="T89" fmla="*/ 57 h 78"/>
                  <a:gd name="T90" fmla="*/ 0 w 102"/>
                  <a:gd name="T91" fmla="*/ 38 h 78"/>
                  <a:gd name="T92" fmla="*/ 1 w 102"/>
                  <a:gd name="T93" fmla="*/ 26 h 78"/>
                  <a:gd name="T94" fmla="*/ 6 w 102"/>
                  <a:gd name="T95" fmla="*/ 15 h 78"/>
                  <a:gd name="T96" fmla="*/ 13 w 102"/>
                  <a:gd name="T97" fmla="*/ 8 h 78"/>
                  <a:gd name="T98" fmla="*/ 21 w 102"/>
                  <a:gd name="T99" fmla="*/ 5 h 78"/>
                  <a:gd name="T100" fmla="*/ 30 w 102"/>
                  <a:gd name="T101" fmla="*/ 2 h 78"/>
                  <a:gd name="T102" fmla="*/ 39 w 102"/>
                  <a:gd name="T103" fmla="*/ 1 h 78"/>
                  <a:gd name="T104" fmla="*/ 77 w 102"/>
                  <a:gd name="T105" fmla="*/ 1 h 78"/>
                  <a:gd name="T106" fmla="*/ 90 w 102"/>
                  <a:gd name="T107" fmla="*/ 1 h 78"/>
                  <a:gd name="T108" fmla="*/ 100 w 102"/>
                  <a:gd name="T10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8">
                    <a:moveTo>
                      <a:pt x="50" y="19"/>
                    </a:moveTo>
                    <a:lnTo>
                      <a:pt x="50" y="30"/>
                    </a:lnTo>
                    <a:lnTo>
                      <a:pt x="52" y="42"/>
                    </a:lnTo>
                    <a:lnTo>
                      <a:pt x="56" y="51"/>
                    </a:lnTo>
                    <a:lnTo>
                      <a:pt x="63" y="58"/>
                    </a:lnTo>
                    <a:lnTo>
                      <a:pt x="72" y="61"/>
                    </a:lnTo>
                    <a:lnTo>
                      <a:pt x="77" y="59"/>
                    </a:lnTo>
                    <a:lnTo>
                      <a:pt x="81" y="58"/>
                    </a:lnTo>
                    <a:lnTo>
                      <a:pt x="84" y="57"/>
                    </a:lnTo>
                    <a:lnTo>
                      <a:pt x="86" y="54"/>
                    </a:lnTo>
                    <a:lnTo>
                      <a:pt x="88" y="51"/>
                    </a:lnTo>
                    <a:lnTo>
                      <a:pt x="90" y="48"/>
                    </a:lnTo>
                    <a:lnTo>
                      <a:pt x="90" y="43"/>
                    </a:lnTo>
                    <a:lnTo>
                      <a:pt x="87" y="33"/>
                    </a:lnTo>
                    <a:lnTo>
                      <a:pt x="81" y="24"/>
                    </a:lnTo>
                    <a:lnTo>
                      <a:pt x="73" y="20"/>
                    </a:lnTo>
                    <a:lnTo>
                      <a:pt x="70" y="19"/>
                    </a:lnTo>
                    <a:lnTo>
                      <a:pt x="67" y="19"/>
                    </a:lnTo>
                    <a:lnTo>
                      <a:pt x="50" y="19"/>
                    </a:lnTo>
                    <a:close/>
                    <a:moveTo>
                      <a:pt x="100" y="0"/>
                    </a:moveTo>
                    <a:lnTo>
                      <a:pt x="100" y="16"/>
                    </a:lnTo>
                    <a:lnTo>
                      <a:pt x="88" y="17"/>
                    </a:lnTo>
                    <a:lnTo>
                      <a:pt x="88" y="17"/>
                    </a:lnTo>
                    <a:lnTo>
                      <a:pt x="95" y="24"/>
                    </a:lnTo>
                    <a:lnTo>
                      <a:pt x="100" y="35"/>
                    </a:lnTo>
                    <a:lnTo>
                      <a:pt x="102" y="48"/>
                    </a:lnTo>
                    <a:lnTo>
                      <a:pt x="100" y="62"/>
                    </a:lnTo>
                    <a:lnTo>
                      <a:pt x="94" y="71"/>
                    </a:lnTo>
                    <a:lnTo>
                      <a:pt x="85" y="76"/>
                    </a:lnTo>
                    <a:lnTo>
                      <a:pt x="74" y="78"/>
                    </a:lnTo>
                    <a:lnTo>
                      <a:pt x="62" y="76"/>
                    </a:lnTo>
                    <a:lnTo>
                      <a:pt x="51" y="69"/>
                    </a:lnTo>
                    <a:lnTo>
                      <a:pt x="44" y="56"/>
                    </a:lnTo>
                    <a:lnTo>
                      <a:pt x="39" y="40"/>
                    </a:lnTo>
                    <a:lnTo>
                      <a:pt x="37" y="19"/>
                    </a:lnTo>
                    <a:lnTo>
                      <a:pt x="36" y="19"/>
                    </a:lnTo>
                    <a:lnTo>
                      <a:pt x="30" y="20"/>
                    </a:lnTo>
                    <a:lnTo>
                      <a:pt x="24" y="21"/>
                    </a:lnTo>
                    <a:lnTo>
                      <a:pt x="18" y="24"/>
                    </a:lnTo>
                    <a:lnTo>
                      <a:pt x="15" y="31"/>
                    </a:lnTo>
                    <a:lnTo>
                      <a:pt x="13" y="41"/>
                    </a:lnTo>
                    <a:lnTo>
                      <a:pt x="15" y="55"/>
                    </a:lnTo>
                    <a:lnTo>
                      <a:pt x="21" y="68"/>
                    </a:lnTo>
                    <a:lnTo>
                      <a:pt x="8" y="71"/>
                    </a:lnTo>
                    <a:lnTo>
                      <a:pt x="2" y="57"/>
                    </a:lnTo>
                    <a:lnTo>
                      <a:pt x="0" y="38"/>
                    </a:lnTo>
                    <a:lnTo>
                      <a:pt x="1" y="26"/>
                    </a:lnTo>
                    <a:lnTo>
                      <a:pt x="6" y="15"/>
                    </a:lnTo>
                    <a:lnTo>
                      <a:pt x="13" y="8"/>
                    </a:lnTo>
                    <a:lnTo>
                      <a:pt x="21" y="5"/>
                    </a:lnTo>
                    <a:lnTo>
                      <a:pt x="30" y="2"/>
                    </a:lnTo>
                    <a:lnTo>
                      <a:pt x="39" y="1"/>
                    </a:lnTo>
                    <a:lnTo>
                      <a:pt x="77" y="1"/>
                    </a:lnTo>
                    <a:lnTo>
                      <a:pt x="90" y="1"/>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3" name="Freeform 90"/>
              <p:cNvSpPr>
                <a:spLocks/>
              </p:cNvSpPr>
              <p:nvPr/>
            </p:nvSpPr>
            <p:spPr bwMode="auto">
              <a:xfrm>
                <a:off x="577850" y="2416175"/>
                <a:ext cx="98425" cy="46038"/>
              </a:xfrm>
              <a:custGeom>
                <a:avLst/>
                <a:gdLst>
                  <a:gd name="T0" fmla="*/ 24 w 124"/>
                  <a:gd name="T1" fmla="*/ 0 h 59"/>
                  <a:gd name="T2" fmla="*/ 37 w 124"/>
                  <a:gd name="T3" fmla="*/ 0 h 59"/>
                  <a:gd name="T4" fmla="*/ 37 w 124"/>
                  <a:gd name="T5" fmla="*/ 26 h 59"/>
                  <a:gd name="T6" fmla="*/ 91 w 124"/>
                  <a:gd name="T7" fmla="*/ 26 h 59"/>
                  <a:gd name="T8" fmla="*/ 101 w 124"/>
                  <a:gd name="T9" fmla="*/ 25 h 59"/>
                  <a:gd name="T10" fmla="*/ 108 w 124"/>
                  <a:gd name="T11" fmla="*/ 20 h 59"/>
                  <a:gd name="T12" fmla="*/ 110 w 124"/>
                  <a:gd name="T13" fmla="*/ 12 h 59"/>
                  <a:gd name="T14" fmla="*/ 109 w 124"/>
                  <a:gd name="T15" fmla="*/ 7 h 59"/>
                  <a:gd name="T16" fmla="*/ 109 w 124"/>
                  <a:gd name="T17" fmla="*/ 4 h 59"/>
                  <a:gd name="T18" fmla="*/ 108 w 124"/>
                  <a:gd name="T19" fmla="*/ 2 h 59"/>
                  <a:gd name="T20" fmla="*/ 122 w 124"/>
                  <a:gd name="T21" fmla="*/ 2 h 59"/>
                  <a:gd name="T22" fmla="*/ 123 w 124"/>
                  <a:gd name="T23" fmla="*/ 5 h 59"/>
                  <a:gd name="T24" fmla="*/ 124 w 124"/>
                  <a:gd name="T25" fmla="*/ 11 h 59"/>
                  <a:gd name="T26" fmla="*/ 124 w 124"/>
                  <a:gd name="T27" fmla="*/ 17 h 59"/>
                  <a:gd name="T28" fmla="*/ 123 w 124"/>
                  <a:gd name="T29" fmla="*/ 28 h 59"/>
                  <a:gd name="T30" fmla="*/ 117 w 124"/>
                  <a:gd name="T31" fmla="*/ 36 h 59"/>
                  <a:gd name="T32" fmla="*/ 107 w 124"/>
                  <a:gd name="T33" fmla="*/ 41 h 59"/>
                  <a:gd name="T34" fmla="*/ 92 w 124"/>
                  <a:gd name="T35" fmla="*/ 43 h 59"/>
                  <a:gd name="T36" fmla="*/ 37 w 124"/>
                  <a:gd name="T37" fmla="*/ 43 h 59"/>
                  <a:gd name="T38" fmla="*/ 37 w 124"/>
                  <a:gd name="T39" fmla="*/ 59 h 59"/>
                  <a:gd name="T40" fmla="*/ 24 w 124"/>
                  <a:gd name="T41" fmla="*/ 59 h 59"/>
                  <a:gd name="T42" fmla="*/ 24 w 124"/>
                  <a:gd name="T43" fmla="*/ 43 h 59"/>
                  <a:gd name="T44" fmla="*/ 6 w 124"/>
                  <a:gd name="T45" fmla="*/ 43 h 59"/>
                  <a:gd name="T46" fmla="*/ 0 w 124"/>
                  <a:gd name="T47" fmla="*/ 26 h 59"/>
                  <a:gd name="T48" fmla="*/ 24 w 124"/>
                  <a:gd name="T49" fmla="*/ 26 h 59"/>
                  <a:gd name="T50" fmla="*/ 24 w 124"/>
                  <a:gd name="T5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59">
                    <a:moveTo>
                      <a:pt x="24" y="0"/>
                    </a:moveTo>
                    <a:lnTo>
                      <a:pt x="37" y="0"/>
                    </a:lnTo>
                    <a:lnTo>
                      <a:pt x="37" y="26"/>
                    </a:lnTo>
                    <a:lnTo>
                      <a:pt x="91" y="26"/>
                    </a:lnTo>
                    <a:lnTo>
                      <a:pt x="101" y="25"/>
                    </a:lnTo>
                    <a:lnTo>
                      <a:pt x="108" y="20"/>
                    </a:lnTo>
                    <a:lnTo>
                      <a:pt x="110" y="12"/>
                    </a:lnTo>
                    <a:lnTo>
                      <a:pt x="109" y="7"/>
                    </a:lnTo>
                    <a:lnTo>
                      <a:pt x="109" y="4"/>
                    </a:lnTo>
                    <a:lnTo>
                      <a:pt x="108" y="2"/>
                    </a:lnTo>
                    <a:lnTo>
                      <a:pt x="122" y="2"/>
                    </a:lnTo>
                    <a:lnTo>
                      <a:pt x="123" y="5"/>
                    </a:lnTo>
                    <a:lnTo>
                      <a:pt x="124" y="11"/>
                    </a:lnTo>
                    <a:lnTo>
                      <a:pt x="124" y="17"/>
                    </a:lnTo>
                    <a:lnTo>
                      <a:pt x="123" y="28"/>
                    </a:lnTo>
                    <a:lnTo>
                      <a:pt x="117" y="36"/>
                    </a:lnTo>
                    <a:lnTo>
                      <a:pt x="107" y="41"/>
                    </a:lnTo>
                    <a:lnTo>
                      <a:pt x="92" y="43"/>
                    </a:lnTo>
                    <a:lnTo>
                      <a:pt x="37" y="43"/>
                    </a:lnTo>
                    <a:lnTo>
                      <a:pt x="37" y="59"/>
                    </a:lnTo>
                    <a:lnTo>
                      <a:pt x="24" y="59"/>
                    </a:lnTo>
                    <a:lnTo>
                      <a:pt x="24" y="43"/>
                    </a:lnTo>
                    <a:lnTo>
                      <a:pt x="6" y="43"/>
                    </a:lnTo>
                    <a:lnTo>
                      <a:pt x="0" y="26"/>
                    </a:lnTo>
                    <a:lnTo>
                      <a:pt x="24" y="26"/>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4" name="Freeform 91"/>
              <p:cNvSpPr>
                <a:spLocks noEditPoints="1"/>
              </p:cNvSpPr>
              <p:nvPr/>
            </p:nvSpPr>
            <p:spPr bwMode="auto">
              <a:xfrm>
                <a:off x="565150" y="2392363"/>
                <a:ext cx="109538" cy="19050"/>
              </a:xfrm>
              <a:custGeom>
                <a:avLst/>
                <a:gdLst>
                  <a:gd name="T0" fmla="*/ 39 w 137"/>
                  <a:gd name="T1" fmla="*/ 2 h 23"/>
                  <a:gd name="T2" fmla="*/ 137 w 137"/>
                  <a:gd name="T3" fmla="*/ 2 h 23"/>
                  <a:gd name="T4" fmla="*/ 137 w 137"/>
                  <a:gd name="T5" fmla="*/ 21 h 23"/>
                  <a:gd name="T6" fmla="*/ 39 w 137"/>
                  <a:gd name="T7" fmla="*/ 21 h 23"/>
                  <a:gd name="T8" fmla="*/ 39 w 137"/>
                  <a:gd name="T9" fmla="*/ 2 h 23"/>
                  <a:gd name="T10" fmla="*/ 11 w 137"/>
                  <a:gd name="T11" fmla="*/ 0 h 23"/>
                  <a:gd name="T12" fmla="*/ 15 w 137"/>
                  <a:gd name="T13" fmla="*/ 1 h 23"/>
                  <a:gd name="T14" fmla="*/ 18 w 137"/>
                  <a:gd name="T15" fmla="*/ 2 h 23"/>
                  <a:gd name="T16" fmla="*/ 21 w 137"/>
                  <a:gd name="T17" fmla="*/ 5 h 23"/>
                  <a:gd name="T18" fmla="*/ 22 w 137"/>
                  <a:gd name="T19" fmla="*/ 8 h 23"/>
                  <a:gd name="T20" fmla="*/ 22 w 137"/>
                  <a:gd name="T21" fmla="*/ 12 h 23"/>
                  <a:gd name="T22" fmla="*/ 22 w 137"/>
                  <a:gd name="T23" fmla="*/ 15 h 23"/>
                  <a:gd name="T24" fmla="*/ 21 w 137"/>
                  <a:gd name="T25" fmla="*/ 19 h 23"/>
                  <a:gd name="T26" fmla="*/ 18 w 137"/>
                  <a:gd name="T27" fmla="*/ 21 h 23"/>
                  <a:gd name="T28" fmla="*/ 15 w 137"/>
                  <a:gd name="T29" fmla="*/ 22 h 23"/>
                  <a:gd name="T30" fmla="*/ 11 w 137"/>
                  <a:gd name="T31" fmla="*/ 23 h 23"/>
                  <a:gd name="T32" fmla="*/ 8 w 137"/>
                  <a:gd name="T33" fmla="*/ 22 h 23"/>
                  <a:gd name="T34" fmla="*/ 4 w 137"/>
                  <a:gd name="T35" fmla="*/ 21 h 23"/>
                  <a:gd name="T36" fmla="*/ 2 w 137"/>
                  <a:gd name="T37" fmla="*/ 19 h 23"/>
                  <a:gd name="T38" fmla="*/ 1 w 137"/>
                  <a:gd name="T39" fmla="*/ 15 h 23"/>
                  <a:gd name="T40" fmla="*/ 0 w 137"/>
                  <a:gd name="T41" fmla="*/ 12 h 23"/>
                  <a:gd name="T42" fmla="*/ 1 w 137"/>
                  <a:gd name="T43" fmla="*/ 8 h 23"/>
                  <a:gd name="T44" fmla="*/ 2 w 137"/>
                  <a:gd name="T45" fmla="*/ 5 h 23"/>
                  <a:gd name="T46" fmla="*/ 4 w 137"/>
                  <a:gd name="T47" fmla="*/ 2 h 23"/>
                  <a:gd name="T48" fmla="*/ 8 w 137"/>
                  <a:gd name="T49" fmla="*/ 1 h 23"/>
                  <a:gd name="T50" fmla="*/ 11 w 137"/>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23">
                    <a:moveTo>
                      <a:pt x="39" y="2"/>
                    </a:moveTo>
                    <a:lnTo>
                      <a:pt x="137" y="2"/>
                    </a:lnTo>
                    <a:lnTo>
                      <a:pt x="137" y="21"/>
                    </a:lnTo>
                    <a:lnTo>
                      <a:pt x="39" y="21"/>
                    </a:lnTo>
                    <a:lnTo>
                      <a:pt x="39" y="2"/>
                    </a:lnTo>
                    <a:close/>
                    <a:moveTo>
                      <a:pt x="11" y="0"/>
                    </a:moveTo>
                    <a:lnTo>
                      <a:pt x="15" y="1"/>
                    </a:lnTo>
                    <a:lnTo>
                      <a:pt x="18" y="2"/>
                    </a:lnTo>
                    <a:lnTo>
                      <a:pt x="21" y="5"/>
                    </a:lnTo>
                    <a:lnTo>
                      <a:pt x="22" y="8"/>
                    </a:lnTo>
                    <a:lnTo>
                      <a:pt x="22" y="12"/>
                    </a:lnTo>
                    <a:lnTo>
                      <a:pt x="22" y="15"/>
                    </a:lnTo>
                    <a:lnTo>
                      <a:pt x="21" y="19"/>
                    </a:lnTo>
                    <a:lnTo>
                      <a:pt x="18" y="21"/>
                    </a:lnTo>
                    <a:lnTo>
                      <a:pt x="15" y="22"/>
                    </a:lnTo>
                    <a:lnTo>
                      <a:pt x="11" y="23"/>
                    </a:lnTo>
                    <a:lnTo>
                      <a:pt x="8" y="22"/>
                    </a:lnTo>
                    <a:lnTo>
                      <a:pt x="4" y="21"/>
                    </a:lnTo>
                    <a:lnTo>
                      <a:pt x="2" y="19"/>
                    </a:lnTo>
                    <a:lnTo>
                      <a:pt x="1" y="15"/>
                    </a:lnTo>
                    <a:lnTo>
                      <a:pt x="0" y="12"/>
                    </a:lnTo>
                    <a:lnTo>
                      <a:pt x="1" y="8"/>
                    </a:lnTo>
                    <a:lnTo>
                      <a:pt x="2" y="5"/>
                    </a:lnTo>
                    <a:lnTo>
                      <a:pt x="4" y="2"/>
                    </a:lnTo>
                    <a:lnTo>
                      <a:pt x="8" y="1"/>
                    </a:lnTo>
                    <a:lnTo>
                      <a:pt x="1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5" name="Freeform 92"/>
              <p:cNvSpPr>
                <a:spLocks noEditPoints="1"/>
              </p:cNvSpPr>
              <p:nvPr/>
            </p:nvSpPr>
            <p:spPr bwMode="auto">
              <a:xfrm>
                <a:off x="595313" y="2301875"/>
                <a:ext cx="80963" cy="76200"/>
              </a:xfrm>
              <a:custGeom>
                <a:avLst/>
                <a:gdLst>
                  <a:gd name="T0" fmla="*/ 51 w 102"/>
                  <a:gd name="T1" fmla="*/ 19 h 97"/>
                  <a:gd name="T2" fmla="*/ 41 w 102"/>
                  <a:gd name="T3" fmla="*/ 20 h 97"/>
                  <a:gd name="T4" fmla="*/ 30 w 102"/>
                  <a:gd name="T5" fmla="*/ 23 h 97"/>
                  <a:gd name="T6" fmla="*/ 22 w 102"/>
                  <a:gd name="T7" fmla="*/ 29 h 97"/>
                  <a:gd name="T8" fmla="*/ 16 w 102"/>
                  <a:gd name="T9" fmla="*/ 37 h 97"/>
                  <a:gd name="T10" fmla="*/ 14 w 102"/>
                  <a:gd name="T11" fmla="*/ 48 h 97"/>
                  <a:gd name="T12" fmla="*/ 15 w 102"/>
                  <a:gd name="T13" fmla="*/ 59 h 97"/>
                  <a:gd name="T14" fmla="*/ 21 w 102"/>
                  <a:gd name="T15" fmla="*/ 67 h 97"/>
                  <a:gd name="T16" fmla="*/ 30 w 102"/>
                  <a:gd name="T17" fmla="*/ 73 h 97"/>
                  <a:gd name="T18" fmla="*/ 41 w 102"/>
                  <a:gd name="T19" fmla="*/ 77 h 97"/>
                  <a:gd name="T20" fmla="*/ 51 w 102"/>
                  <a:gd name="T21" fmla="*/ 78 h 97"/>
                  <a:gd name="T22" fmla="*/ 66 w 102"/>
                  <a:gd name="T23" fmla="*/ 76 h 97"/>
                  <a:gd name="T24" fmla="*/ 78 w 102"/>
                  <a:gd name="T25" fmla="*/ 70 h 97"/>
                  <a:gd name="T26" fmla="*/ 86 w 102"/>
                  <a:gd name="T27" fmla="*/ 60 h 97"/>
                  <a:gd name="T28" fmla="*/ 90 w 102"/>
                  <a:gd name="T29" fmla="*/ 49 h 97"/>
                  <a:gd name="T30" fmla="*/ 86 w 102"/>
                  <a:gd name="T31" fmla="*/ 37 h 97"/>
                  <a:gd name="T32" fmla="*/ 78 w 102"/>
                  <a:gd name="T33" fmla="*/ 27 h 97"/>
                  <a:gd name="T34" fmla="*/ 66 w 102"/>
                  <a:gd name="T35" fmla="*/ 21 h 97"/>
                  <a:gd name="T36" fmla="*/ 51 w 102"/>
                  <a:gd name="T37" fmla="*/ 19 h 97"/>
                  <a:gd name="T38" fmla="*/ 50 w 102"/>
                  <a:gd name="T39" fmla="*/ 0 h 97"/>
                  <a:gd name="T40" fmla="*/ 67 w 102"/>
                  <a:gd name="T41" fmla="*/ 2 h 97"/>
                  <a:gd name="T42" fmla="*/ 80 w 102"/>
                  <a:gd name="T43" fmla="*/ 8 h 97"/>
                  <a:gd name="T44" fmla="*/ 91 w 102"/>
                  <a:gd name="T45" fmla="*/ 16 h 97"/>
                  <a:gd name="T46" fmla="*/ 98 w 102"/>
                  <a:gd name="T47" fmla="*/ 27 h 97"/>
                  <a:gd name="T48" fmla="*/ 101 w 102"/>
                  <a:gd name="T49" fmla="*/ 37 h 97"/>
                  <a:gd name="T50" fmla="*/ 102 w 102"/>
                  <a:gd name="T51" fmla="*/ 50 h 97"/>
                  <a:gd name="T52" fmla="*/ 100 w 102"/>
                  <a:gd name="T53" fmla="*/ 64 h 97"/>
                  <a:gd name="T54" fmla="*/ 94 w 102"/>
                  <a:gd name="T55" fmla="*/ 78 h 97"/>
                  <a:gd name="T56" fmla="*/ 84 w 102"/>
                  <a:gd name="T57" fmla="*/ 87 h 97"/>
                  <a:gd name="T58" fmla="*/ 70 w 102"/>
                  <a:gd name="T59" fmla="*/ 94 h 97"/>
                  <a:gd name="T60" fmla="*/ 52 w 102"/>
                  <a:gd name="T61" fmla="*/ 97 h 97"/>
                  <a:gd name="T62" fmla="*/ 34 w 102"/>
                  <a:gd name="T63" fmla="*/ 94 h 97"/>
                  <a:gd name="T64" fmla="*/ 20 w 102"/>
                  <a:gd name="T65" fmla="*/ 87 h 97"/>
                  <a:gd name="T66" fmla="*/ 9 w 102"/>
                  <a:gd name="T67" fmla="*/ 77 h 97"/>
                  <a:gd name="T68" fmla="*/ 2 w 102"/>
                  <a:gd name="T69" fmla="*/ 63 h 97"/>
                  <a:gd name="T70" fmla="*/ 0 w 102"/>
                  <a:gd name="T71" fmla="*/ 48 h 97"/>
                  <a:gd name="T72" fmla="*/ 2 w 102"/>
                  <a:gd name="T73" fmla="*/ 33 h 97"/>
                  <a:gd name="T74" fmla="*/ 9 w 102"/>
                  <a:gd name="T75" fmla="*/ 19 h 97"/>
                  <a:gd name="T76" fmla="*/ 20 w 102"/>
                  <a:gd name="T77" fmla="*/ 9 h 97"/>
                  <a:gd name="T78" fmla="*/ 34 w 102"/>
                  <a:gd name="T79" fmla="*/ 2 h 97"/>
                  <a:gd name="T80" fmla="*/ 50 w 102"/>
                  <a:gd name="T8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97">
                    <a:moveTo>
                      <a:pt x="51" y="19"/>
                    </a:moveTo>
                    <a:lnTo>
                      <a:pt x="41" y="20"/>
                    </a:lnTo>
                    <a:lnTo>
                      <a:pt x="30" y="23"/>
                    </a:lnTo>
                    <a:lnTo>
                      <a:pt x="22" y="29"/>
                    </a:lnTo>
                    <a:lnTo>
                      <a:pt x="16" y="37"/>
                    </a:lnTo>
                    <a:lnTo>
                      <a:pt x="14" y="48"/>
                    </a:lnTo>
                    <a:lnTo>
                      <a:pt x="15" y="59"/>
                    </a:lnTo>
                    <a:lnTo>
                      <a:pt x="21" y="67"/>
                    </a:lnTo>
                    <a:lnTo>
                      <a:pt x="30" y="73"/>
                    </a:lnTo>
                    <a:lnTo>
                      <a:pt x="41" y="77"/>
                    </a:lnTo>
                    <a:lnTo>
                      <a:pt x="51" y="78"/>
                    </a:lnTo>
                    <a:lnTo>
                      <a:pt x="66" y="76"/>
                    </a:lnTo>
                    <a:lnTo>
                      <a:pt x="78" y="70"/>
                    </a:lnTo>
                    <a:lnTo>
                      <a:pt x="86" y="60"/>
                    </a:lnTo>
                    <a:lnTo>
                      <a:pt x="90" y="49"/>
                    </a:lnTo>
                    <a:lnTo>
                      <a:pt x="86" y="37"/>
                    </a:lnTo>
                    <a:lnTo>
                      <a:pt x="78" y="27"/>
                    </a:lnTo>
                    <a:lnTo>
                      <a:pt x="66" y="21"/>
                    </a:lnTo>
                    <a:lnTo>
                      <a:pt x="51" y="19"/>
                    </a:lnTo>
                    <a:close/>
                    <a:moveTo>
                      <a:pt x="50" y="0"/>
                    </a:moveTo>
                    <a:lnTo>
                      <a:pt x="67" y="2"/>
                    </a:lnTo>
                    <a:lnTo>
                      <a:pt x="80" y="8"/>
                    </a:lnTo>
                    <a:lnTo>
                      <a:pt x="91" y="16"/>
                    </a:lnTo>
                    <a:lnTo>
                      <a:pt x="98" y="27"/>
                    </a:lnTo>
                    <a:lnTo>
                      <a:pt x="101" y="37"/>
                    </a:lnTo>
                    <a:lnTo>
                      <a:pt x="102" y="50"/>
                    </a:lnTo>
                    <a:lnTo>
                      <a:pt x="100" y="64"/>
                    </a:lnTo>
                    <a:lnTo>
                      <a:pt x="94" y="78"/>
                    </a:lnTo>
                    <a:lnTo>
                      <a:pt x="84" y="87"/>
                    </a:lnTo>
                    <a:lnTo>
                      <a:pt x="70" y="94"/>
                    </a:lnTo>
                    <a:lnTo>
                      <a:pt x="52" y="97"/>
                    </a:lnTo>
                    <a:lnTo>
                      <a:pt x="34" y="94"/>
                    </a:lnTo>
                    <a:lnTo>
                      <a:pt x="20" y="87"/>
                    </a:lnTo>
                    <a:lnTo>
                      <a:pt x="9" y="77"/>
                    </a:lnTo>
                    <a:lnTo>
                      <a:pt x="2" y="63"/>
                    </a:lnTo>
                    <a:lnTo>
                      <a:pt x="0" y="48"/>
                    </a:lnTo>
                    <a:lnTo>
                      <a:pt x="2" y="33"/>
                    </a:lnTo>
                    <a:lnTo>
                      <a:pt x="9" y="19"/>
                    </a:lnTo>
                    <a:lnTo>
                      <a:pt x="20" y="9"/>
                    </a:lnTo>
                    <a:lnTo>
                      <a:pt x="34" y="2"/>
                    </a:lnTo>
                    <a:lnTo>
                      <a:pt x="5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6" name="Freeform 93"/>
              <p:cNvSpPr>
                <a:spLocks/>
              </p:cNvSpPr>
              <p:nvPr/>
            </p:nvSpPr>
            <p:spPr bwMode="auto">
              <a:xfrm>
                <a:off x="595313" y="2216150"/>
                <a:ext cx="79375" cy="66675"/>
              </a:xfrm>
              <a:custGeom>
                <a:avLst/>
                <a:gdLst>
                  <a:gd name="T0" fmla="*/ 42 w 100"/>
                  <a:gd name="T1" fmla="*/ 0 h 84"/>
                  <a:gd name="T2" fmla="*/ 100 w 100"/>
                  <a:gd name="T3" fmla="*/ 0 h 84"/>
                  <a:gd name="T4" fmla="*/ 100 w 100"/>
                  <a:gd name="T5" fmla="*/ 17 h 84"/>
                  <a:gd name="T6" fmla="*/ 44 w 100"/>
                  <a:gd name="T7" fmla="*/ 17 h 84"/>
                  <a:gd name="T8" fmla="*/ 32 w 100"/>
                  <a:gd name="T9" fmla="*/ 18 h 84"/>
                  <a:gd name="T10" fmla="*/ 23 w 100"/>
                  <a:gd name="T11" fmla="*/ 22 h 84"/>
                  <a:gd name="T12" fmla="*/ 17 w 100"/>
                  <a:gd name="T13" fmla="*/ 30 h 84"/>
                  <a:gd name="T14" fmla="*/ 15 w 100"/>
                  <a:gd name="T15" fmla="*/ 41 h 84"/>
                  <a:gd name="T16" fmla="*/ 17 w 100"/>
                  <a:gd name="T17" fmla="*/ 51 h 84"/>
                  <a:gd name="T18" fmla="*/ 23 w 100"/>
                  <a:gd name="T19" fmla="*/ 59 h 84"/>
                  <a:gd name="T20" fmla="*/ 32 w 100"/>
                  <a:gd name="T21" fmla="*/ 64 h 84"/>
                  <a:gd name="T22" fmla="*/ 37 w 100"/>
                  <a:gd name="T23" fmla="*/ 65 h 84"/>
                  <a:gd name="T24" fmla="*/ 41 w 100"/>
                  <a:gd name="T25" fmla="*/ 65 h 84"/>
                  <a:gd name="T26" fmla="*/ 100 w 100"/>
                  <a:gd name="T27" fmla="*/ 65 h 84"/>
                  <a:gd name="T28" fmla="*/ 100 w 100"/>
                  <a:gd name="T29" fmla="*/ 84 h 84"/>
                  <a:gd name="T30" fmla="*/ 29 w 100"/>
                  <a:gd name="T31" fmla="*/ 84 h 84"/>
                  <a:gd name="T32" fmla="*/ 14 w 100"/>
                  <a:gd name="T33" fmla="*/ 84 h 84"/>
                  <a:gd name="T34" fmla="*/ 2 w 100"/>
                  <a:gd name="T35" fmla="*/ 84 h 84"/>
                  <a:gd name="T36" fmla="*/ 2 w 100"/>
                  <a:gd name="T37" fmla="*/ 68 h 84"/>
                  <a:gd name="T38" fmla="*/ 18 w 100"/>
                  <a:gd name="T39" fmla="*/ 67 h 84"/>
                  <a:gd name="T40" fmla="*/ 18 w 100"/>
                  <a:gd name="T41" fmla="*/ 67 h 84"/>
                  <a:gd name="T42" fmla="*/ 11 w 100"/>
                  <a:gd name="T43" fmla="*/ 62 h 84"/>
                  <a:gd name="T44" fmla="*/ 6 w 100"/>
                  <a:gd name="T45" fmla="*/ 55 h 84"/>
                  <a:gd name="T46" fmla="*/ 1 w 100"/>
                  <a:gd name="T47" fmla="*/ 45 h 84"/>
                  <a:gd name="T48" fmla="*/ 0 w 100"/>
                  <a:gd name="T49" fmla="*/ 35 h 84"/>
                  <a:gd name="T50" fmla="*/ 1 w 100"/>
                  <a:gd name="T51" fmla="*/ 27 h 84"/>
                  <a:gd name="T52" fmla="*/ 3 w 100"/>
                  <a:gd name="T53" fmla="*/ 20 h 84"/>
                  <a:gd name="T54" fmla="*/ 8 w 100"/>
                  <a:gd name="T55" fmla="*/ 11 h 84"/>
                  <a:gd name="T56" fmla="*/ 16 w 100"/>
                  <a:gd name="T57" fmla="*/ 6 h 84"/>
                  <a:gd name="T58" fmla="*/ 27 w 100"/>
                  <a:gd name="T59" fmla="*/ 1 h 84"/>
                  <a:gd name="T60" fmla="*/ 42 w 100"/>
                  <a:gd name="T6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84">
                    <a:moveTo>
                      <a:pt x="42" y="0"/>
                    </a:moveTo>
                    <a:lnTo>
                      <a:pt x="100" y="0"/>
                    </a:lnTo>
                    <a:lnTo>
                      <a:pt x="100" y="17"/>
                    </a:lnTo>
                    <a:lnTo>
                      <a:pt x="44" y="17"/>
                    </a:lnTo>
                    <a:lnTo>
                      <a:pt x="32" y="18"/>
                    </a:lnTo>
                    <a:lnTo>
                      <a:pt x="23" y="22"/>
                    </a:lnTo>
                    <a:lnTo>
                      <a:pt x="17" y="30"/>
                    </a:lnTo>
                    <a:lnTo>
                      <a:pt x="15" y="41"/>
                    </a:lnTo>
                    <a:lnTo>
                      <a:pt x="17" y="51"/>
                    </a:lnTo>
                    <a:lnTo>
                      <a:pt x="23" y="59"/>
                    </a:lnTo>
                    <a:lnTo>
                      <a:pt x="32" y="64"/>
                    </a:lnTo>
                    <a:lnTo>
                      <a:pt x="37" y="65"/>
                    </a:lnTo>
                    <a:lnTo>
                      <a:pt x="41" y="65"/>
                    </a:lnTo>
                    <a:lnTo>
                      <a:pt x="100" y="65"/>
                    </a:lnTo>
                    <a:lnTo>
                      <a:pt x="100" y="84"/>
                    </a:lnTo>
                    <a:lnTo>
                      <a:pt x="29" y="84"/>
                    </a:lnTo>
                    <a:lnTo>
                      <a:pt x="14" y="84"/>
                    </a:lnTo>
                    <a:lnTo>
                      <a:pt x="2" y="84"/>
                    </a:lnTo>
                    <a:lnTo>
                      <a:pt x="2" y="68"/>
                    </a:lnTo>
                    <a:lnTo>
                      <a:pt x="18" y="67"/>
                    </a:lnTo>
                    <a:lnTo>
                      <a:pt x="18" y="67"/>
                    </a:lnTo>
                    <a:lnTo>
                      <a:pt x="11" y="62"/>
                    </a:lnTo>
                    <a:lnTo>
                      <a:pt x="6" y="55"/>
                    </a:lnTo>
                    <a:lnTo>
                      <a:pt x="1" y="45"/>
                    </a:lnTo>
                    <a:lnTo>
                      <a:pt x="0" y="35"/>
                    </a:lnTo>
                    <a:lnTo>
                      <a:pt x="1" y="27"/>
                    </a:lnTo>
                    <a:lnTo>
                      <a:pt x="3" y="20"/>
                    </a:lnTo>
                    <a:lnTo>
                      <a:pt x="8" y="11"/>
                    </a:lnTo>
                    <a:lnTo>
                      <a:pt x="16" y="6"/>
                    </a:lnTo>
                    <a:lnTo>
                      <a:pt x="27" y="1"/>
                    </a:lnTo>
                    <a:lnTo>
                      <a:pt x="4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7" name="Freeform 94"/>
              <p:cNvSpPr>
                <a:spLocks/>
              </p:cNvSpPr>
              <p:nvPr/>
            </p:nvSpPr>
            <p:spPr bwMode="auto">
              <a:xfrm>
                <a:off x="563563" y="2149475"/>
                <a:ext cx="117475" cy="55563"/>
              </a:xfrm>
              <a:custGeom>
                <a:avLst/>
                <a:gdLst>
                  <a:gd name="T0" fmla="*/ 0 w 148"/>
                  <a:gd name="T1" fmla="*/ 0 h 70"/>
                  <a:gd name="T2" fmla="*/ 148 w 148"/>
                  <a:gd name="T3" fmla="*/ 57 h 70"/>
                  <a:gd name="T4" fmla="*/ 148 w 148"/>
                  <a:gd name="T5" fmla="*/ 70 h 70"/>
                  <a:gd name="T6" fmla="*/ 0 w 148"/>
                  <a:gd name="T7" fmla="*/ 14 h 70"/>
                  <a:gd name="T8" fmla="*/ 0 w 148"/>
                  <a:gd name="T9" fmla="*/ 0 h 70"/>
                </a:gdLst>
                <a:ahLst/>
                <a:cxnLst>
                  <a:cxn ang="0">
                    <a:pos x="T0" y="T1"/>
                  </a:cxn>
                  <a:cxn ang="0">
                    <a:pos x="T2" y="T3"/>
                  </a:cxn>
                  <a:cxn ang="0">
                    <a:pos x="T4" y="T5"/>
                  </a:cxn>
                  <a:cxn ang="0">
                    <a:pos x="T6" y="T7"/>
                  </a:cxn>
                  <a:cxn ang="0">
                    <a:pos x="T8" y="T9"/>
                  </a:cxn>
                </a:cxnLst>
                <a:rect l="0" t="0" r="r" b="b"/>
                <a:pathLst>
                  <a:path w="148" h="70">
                    <a:moveTo>
                      <a:pt x="0" y="0"/>
                    </a:moveTo>
                    <a:lnTo>
                      <a:pt x="148" y="57"/>
                    </a:lnTo>
                    <a:lnTo>
                      <a:pt x="148" y="70"/>
                    </a:lnTo>
                    <a:lnTo>
                      <a:pt x="0" y="1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8" name="Freeform 95"/>
              <p:cNvSpPr>
                <a:spLocks/>
              </p:cNvSpPr>
              <p:nvPr/>
            </p:nvSpPr>
            <p:spPr bwMode="auto">
              <a:xfrm>
                <a:off x="565150" y="2087563"/>
                <a:ext cx="111125" cy="65088"/>
              </a:xfrm>
              <a:custGeom>
                <a:avLst/>
                <a:gdLst>
                  <a:gd name="T0" fmla="*/ 102 w 141"/>
                  <a:gd name="T1" fmla="*/ 0 h 82"/>
                  <a:gd name="T2" fmla="*/ 115 w 141"/>
                  <a:gd name="T3" fmla="*/ 2 h 82"/>
                  <a:gd name="T4" fmla="*/ 125 w 141"/>
                  <a:gd name="T5" fmla="*/ 8 h 82"/>
                  <a:gd name="T6" fmla="*/ 134 w 141"/>
                  <a:gd name="T7" fmla="*/ 17 h 82"/>
                  <a:gd name="T8" fmla="*/ 139 w 141"/>
                  <a:gd name="T9" fmla="*/ 30 h 82"/>
                  <a:gd name="T10" fmla="*/ 141 w 141"/>
                  <a:gd name="T11" fmla="*/ 47 h 82"/>
                  <a:gd name="T12" fmla="*/ 140 w 141"/>
                  <a:gd name="T13" fmla="*/ 61 h 82"/>
                  <a:gd name="T14" fmla="*/ 137 w 141"/>
                  <a:gd name="T15" fmla="*/ 73 h 82"/>
                  <a:gd name="T16" fmla="*/ 133 w 141"/>
                  <a:gd name="T17" fmla="*/ 82 h 82"/>
                  <a:gd name="T18" fmla="*/ 118 w 141"/>
                  <a:gd name="T19" fmla="*/ 78 h 82"/>
                  <a:gd name="T20" fmla="*/ 124 w 141"/>
                  <a:gd name="T21" fmla="*/ 64 h 82"/>
                  <a:gd name="T22" fmla="*/ 127 w 141"/>
                  <a:gd name="T23" fmla="*/ 46 h 82"/>
                  <a:gd name="T24" fmla="*/ 125 w 141"/>
                  <a:gd name="T25" fmla="*/ 35 h 82"/>
                  <a:gd name="T26" fmla="*/ 120 w 141"/>
                  <a:gd name="T27" fmla="*/ 25 h 82"/>
                  <a:gd name="T28" fmla="*/ 113 w 141"/>
                  <a:gd name="T29" fmla="*/ 20 h 82"/>
                  <a:gd name="T30" fmla="*/ 103 w 141"/>
                  <a:gd name="T31" fmla="*/ 18 h 82"/>
                  <a:gd name="T32" fmla="*/ 92 w 141"/>
                  <a:gd name="T33" fmla="*/ 21 h 82"/>
                  <a:gd name="T34" fmla="*/ 83 w 141"/>
                  <a:gd name="T35" fmla="*/ 29 h 82"/>
                  <a:gd name="T36" fmla="*/ 76 w 141"/>
                  <a:gd name="T37" fmla="*/ 44 h 82"/>
                  <a:gd name="T38" fmla="*/ 69 w 141"/>
                  <a:gd name="T39" fmla="*/ 59 h 82"/>
                  <a:gd name="T40" fmla="*/ 61 w 141"/>
                  <a:gd name="T41" fmla="*/ 71 h 82"/>
                  <a:gd name="T42" fmla="*/ 50 w 141"/>
                  <a:gd name="T43" fmla="*/ 78 h 82"/>
                  <a:gd name="T44" fmla="*/ 38 w 141"/>
                  <a:gd name="T45" fmla="*/ 80 h 82"/>
                  <a:gd name="T46" fmla="*/ 23 w 141"/>
                  <a:gd name="T47" fmla="*/ 77 h 82"/>
                  <a:gd name="T48" fmla="*/ 11 w 141"/>
                  <a:gd name="T49" fmla="*/ 67 h 82"/>
                  <a:gd name="T50" fmla="*/ 3 w 141"/>
                  <a:gd name="T51" fmla="*/ 53 h 82"/>
                  <a:gd name="T52" fmla="*/ 0 w 141"/>
                  <a:gd name="T53" fmla="*/ 36 h 82"/>
                  <a:gd name="T54" fmla="*/ 0 w 141"/>
                  <a:gd name="T55" fmla="*/ 23 h 82"/>
                  <a:gd name="T56" fmla="*/ 4 w 141"/>
                  <a:gd name="T57" fmla="*/ 13 h 82"/>
                  <a:gd name="T58" fmla="*/ 6 w 141"/>
                  <a:gd name="T59" fmla="*/ 6 h 82"/>
                  <a:gd name="T60" fmla="*/ 21 w 141"/>
                  <a:gd name="T61" fmla="*/ 10 h 82"/>
                  <a:gd name="T62" fmla="*/ 18 w 141"/>
                  <a:gd name="T63" fmla="*/ 16 h 82"/>
                  <a:gd name="T64" fmla="*/ 16 w 141"/>
                  <a:gd name="T65" fmla="*/ 25 h 82"/>
                  <a:gd name="T66" fmla="*/ 14 w 141"/>
                  <a:gd name="T67" fmla="*/ 36 h 82"/>
                  <a:gd name="T68" fmla="*/ 17 w 141"/>
                  <a:gd name="T69" fmla="*/ 49 h 82"/>
                  <a:gd name="T70" fmla="*/ 21 w 141"/>
                  <a:gd name="T71" fmla="*/ 56 h 82"/>
                  <a:gd name="T72" fmla="*/ 28 w 141"/>
                  <a:gd name="T73" fmla="*/ 60 h 82"/>
                  <a:gd name="T74" fmla="*/ 35 w 141"/>
                  <a:gd name="T75" fmla="*/ 61 h 82"/>
                  <a:gd name="T76" fmla="*/ 44 w 141"/>
                  <a:gd name="T77" fmla="*/ 60 h 82"/>
                  <a:gd name="T78" fmla="*/ 50 w 141"/>
                  <a:gd name="T79" fmla="*/ 56 h 82"/>
                  <a:gd name="T80" fmla="*/ 56 w 141"/>
                  <a:gd name="T81" fmla="*/ 47 h 82"/>
                  <a:gd name="T82" fmla="*/ 62 w 141"/>
                  <a:gd name="T83" fmla="*/ 35 h 82"/>
                  <a:gd name="T84" fmla="*/ 69 w 141"/>
                  <a:gd name="T85" fmla="*/ 20 h 82"/>
                  <a:gd name="T86" fmla="*/ 77 w 141"/>
                  <a:gd name="T87" fmla="*/ 9 h 82"/>
                  <a:gd name="T88" fmla="*/ 89 w 141"/>
                  <a:gd name="T89" fmla="*/ 2 h 82"/>
                  <a:gd name="T90" fmla="*/ 102 w 141"/>
                  <a:gd name="T9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1" h="82">
                    <a:moveTo>
                      <a:pt x="102" y="0"/>
                    </a:moveTo>
                    <a:lnTo>
                      <a:pt x="115" y="2"/>
                    </a:lnTo>
                    <a:lnTo>
                      <a:pt x="125" y="8"/>
                    </a:lnTo>
                    <a:lnTo>
                      <a:pt x="134" y="17"/>
                    </a:lnTo>
                    <a:lnTo>
                      <a:pt x="139" y="30"/>
                    </a:lnTo>
                    <a:lnTo>
                      <a:pt x="141" y="47"/>
                    </a:lnTo>
                    <a:lnTo>
                      <a:pt x="140" y="61"/>
                    </a:lnTo>
                    <a:lnTo>
                      <a:pt x="137" y="73"/>
                    </a:lnTo>
                    <a:lnTo>
                      <a:pt x="133" y="82"/>
                    </a:lnTo>
                    <a:lnTo>
                      <a:pt x="118" y="78"/>
                    </a:lnTo>
                    <a:lnTo>
                      <a:pt x="124" y="64"/>
                    </a:lnTo>
                    <a:lnTo>
                      <a:pt x="127" y="46"/>
                    </a:lnTo>
                    <a:lnTo>
                      <a:pt x="125" y="35"/>
                    </a:lnTo>
                    <a:lnTo>
                      <a:pt x="120" y="25"/>
                    </a:lnTo>
                    <a:lnTo>
                      <a:pt x="113" y="20"/>
                    </a:lnTo>
                    <a:lnTo>
                      <a:pt x="103" y="18"/>
                    </a:lnTo>
                    <a:lnTo>
                      <a:pt x="92" y="21"/>
                    </a:lnTo>
                    <a:lnTo>
                      <a:pt x="83" y="29"/>
                    </a:lnTo>
                    <a:lnTo>
                      <a:pt x="76" y="44"/>
                    </a:lnTo>
                    <a:lnTo>
                      <a:pt x="69" y="59"/>
                    </a:lnTo>
                    <a:lnTo>
                      <a:pt x="61" y="71"/>
                    </a:lnTo>
                    <a:lnTo>
                      <a:pt x="50" y="78"/>
                    </a:lnTo>
                    <a:lnTo>
                      <a:pt x="38" y="80"/>
                    </a:lnTo>
                    <a:lnTo>
                      <a:pt x="23" y="77"/>
                    </a:lnTo>
                    <a:lnTo>
                      <a:pt x="11" y="67"/>
                    </a:lnTo>
                    <a:lnTo>
                      <a:pt x="3" y="53"/>
                    </a:lnTo>
                    <a:lnTo>
                      <a:pt x="0" y="36"/>
                    </a:lnTo>
                    <a:lnTo>
                      <a:pt x="0" y="23"/>
                    </a:lnTo>
                    <a:lnTo>
                      <a:pt x="4" y="13"/>
                    </a:lnTo>
                    <a:lnTo>
                      <a:pt x="6" y="6"/>
                    </a:lnTo>
                    <a:lnTo>
                      <a:pt x="21" y="10"/>
                    </a:lnTo>
                    <a:lnTo>
                      <a:pt x="18" y="16"/>
                    </a:lnTo>
                    <a:lnTo>
                      <a:pt x="16" y="25"/>
                    </a:lnTo>
                    <a:lnTo>
                      <a:pt x="14" y="36"/>
                    </a:lnTo>
                    <a:lnTo>
                      <a:pt x="17" y="49"/>
                    </a:lnTo>
                    <a:lnTo>
                      <a:pt x="21" y="56"/>
                    </a:lnTo>
                    <a:lnTo>
                      <a:pt x="28" y="60"/>
                    </a:lnTo>
                    <a:lnTo>
                      <a:pt x="35" y="61"/>
                    </a:lnTo>
                    <a:lnTo>
                      <a:pt x="44" y="60"/>
                    </a:lnTo>
                    <a:lnTo>
                      <a:pt x="50" y="56"/>
                    </a:lnTo>
                    <a:lnTo>
                      <a:pt x="56" y="47"/>
                    </a:lnTo>
                    <a:lnTo>
                      <a:pt x="62" y="35"/>
                    </a:lnTo>
                    <a:lnTo>
                      <a:pt x="69" y="20"/>
                    </a:lnTo>
                    <a:lnTo>
                      <a:pt x="77" y="9"/>
                    </a:lnTo>
                    <a:lnTo>
                      <a:pt x="89" y="2"/>
                    </a:lnTo>
                    <a:lnTo>
                      <a:pt x="10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69" name="Freeform 96"/>
              <p:cNvSpPr>
                <a:spLocks/>
              </p:cNvSpPr>
              <p:nvPr/>
            </p:nvSpPr>
            <p:spPr bwMode="auto">
              <a:xfrm>
                <a:off x="577850" y="2003425"/>
                <a:ext cx="98425" cy="46038"/>
              </a:xfrm>
              <a:custGeom>
                <a:avLst/>
                <a:gdLst>
                  <a:gd name="T0" fmla="*/ 24 w 124"/>
                  <a:gd name="T1" fmla="*/ 0 h 58"/>
                  <a:gd name="T2" fmla="*/ 37 w 124"/>
                  <a:gd name="T3" fmla="*/ 0 h 58"/>
                  <a:gd name="T4" fmla="*/ 37 w 124"/>
                  <a:gd name="T5" fmla="*/ 25 h 58"/>
                  <a:gd name="T6" fmla="*/ 91 w 124"/>
                  <a:gd name="T7" fmla="*/ 25 h 58"/>
                  <a:gd name="T8" fmla="*/ 101 w 124"/>
                  <a:gd name="T9" fmla="*/ 24 h 58"/>
                  <a:gd name="T10" fmla="*/ 108 w 124"/>
                  <a:gd name="T11" fmla="*/ 20 h 58"/>
                  <a:gd name="T12" fmla="*/ 110 w 124"/>
                  <a:gd name="T13" fmla="*/ 11 h 58"/>
                  <a:gd name="T14" fmla="*/ 109 w 124"/>
                  <a:gd name="T15" fmla="*/ 7 h 58"/>
                  <a:gd name="T16" fmla="*/ 109 w 124"/>
                  <a:gd name="T17" fmla="*/ 4 h 58"/>
                  <a:gd name="T18" fmla="*/ 108 w 124"/>
                  <a:gd name="T19" fmla="*/ 1 h 58"/>
                  <a:gd name="T20" fmla="*/ 122 w 124"/>
                  <a:gd name="T21" fmla="*/ 1 h 58"/>
                  <a:gd name="T22" fmla="*/ 123 w 124"/>
                  <a:gd name="T23" fmla="*/ 4 h 58"/>
                  <a:gd name="T24" fmla="*/ 124 w 124"/>
                  <a:gd name="T25" fmla="*/ 10 h 58"/>
                  <a:gd name="T26" fmla="*/ 124 w 124"/>
                  <a:gd name="T27" fmla="*/ 16 h 58"/>
                  <a:gd name="T28" fmla="*/ 123 w 124"/>
                  <a:gd name="T29" fmla="*/ 28 h 58"/>
                  <a:gd name="T30" fmla="*/ 117 w 124"/>
                  <a:gd name="T31" fmla="*/ 36 h 58"/>
                  <a:gd name="T32" fmla="*/ 107 w 124"/>
                  <a:gd name="T33" fmla="*/ 41 h 58"/>
                  <a:gd name="T34" fmla="*/ 92 w 124"/>
                  <a:gd name="T35" fmla="*/ 43 h 58"/>
                  <a:gd name="T36" fmla="*/ 37 w 124"/>
                  <a:gd name="T37" fmla="*/ 43 h 58"/>
                  <a:gd name="T38" fmla="*/ 37 w 124"/>
                  <a:gd name="T39" fmla="*/ 58 h 58"/>
                  <a:gd name="T40" fmla="*/ 24 w 124"/>
                  <a:gd name="T41" fmla="*/ 58 h 58"/>
                  <a:gd name="T42" fmla="*/ 24 w 124"/>
                  <a:gd name="T43" fmla="*/ 43 h 58"/>
                  <a:gd name="T44" fmla="*/ 6 w 124"/>
                  <a:gd name="T45" fmla="*/ 43 h 58"/>
                  <a:gd name="T46" fmla="*/ 0 w 124"/>
                  <a:gd name="T47" fmla="*/ 25 h 58"/>
                  <a:gd name="T48" fmla="*/ 24 w 124"/>
                  <a:gd name="T49" fmla="*/ 25 h 58"/>
                  <a:gd name="T50" fmla="*/ 24 w 124"/>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58">
                    <a:moveTo>
                      <a:pt x="24" y="0"/>
                    </a:moveTo>
                    <a:lnTo>
                      <a:pt x="37" y="0"/>
                    </a:lnTo>
                    <a:lnTo>
                      <a:pt x="37" y="25"/>
                    </a:lnTo>
                    <a:lnTo>
                      <a:pt x="91" y="25"/>
                    </a:lnTo>
                    <a:lnTo>
                      <a:pt x="101" y="24"/>
                    </a:lnTo>
                    <a:lnTo>
                      <a:pt x="108" y="20"/>
                    </a:lnTo>
                    <a:lnTo>
                      <a:pt x="110" y="11"/>
                    </a:lnTo>
                    <a:lnTo>
                      <a:pt x="109" y="7"/>
                    </a:lnTo>
                    <a:lnTo>
                      <a:pt x="109" y="4"/>
                    </a:lnTo>
                    <a:lnTo>
                      <a:pt x="108" y="1"/>
                    </a:lnTo>
                    <a:lnTo>
                      <a:pt x="122" y="1"/>
                    </a:lnTo>
                    <a:lnTo>
                      <a:pt x="123" y="4"/>
                    </a:lnTo>
                    <a:lnTo>
                      <a:pt x="124" y="10"/>
                    </a:lnTo>
                    <a:lnTo>
                      <a:pt x="124" y="16"/>
                    </a:lnTo>
                    <a:lnTo>
                      <a:pt x="123" y="28"/>
                    </a:lnTo>
                    <a:lnTo>
                      <a:pt x="117" y="36"/>
                    </a:lnTo>
                    <a:lnTo>
                      <a:pt x="107" y="41"/>
                    </a:lnTo>
                    <a:lnTo>
                      <a:pt x="92" y="43"/>
                    </a:lnTo>
                    <a:lnTo>
                      <a:pt x="37" y="43"/>
                    </a:lnTo>
                    <a:lnTo>
                      <a:pt x="37" y="58"/>
                    </a:lnTo>
                    <a:lnTo>
                      <a:pt x="24" y="58"/>
                    </a:lnTo>
                    <a:lnTo>
                      <a:pt x="24" y="43"/>
                    </a:lnTo>
                    <a:lnTo>
                      <a:pt x="6" y="43"/>
                    </a:lnTo>
                    <a:lnTo>
                      <a:pt x="0" y="25"/>
                    </a:lnTo>
                    <a:lnTo>
                      <a:pt x="24" y="25"/>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0" name="Freeform 97"/>
              <p:cNvSpPr>
                <a:spLocks noEditPoints="1"/>
              </p:cNvSpPr>
              <p:nvPr/>
            </p:nvSpPr>
            <p:spPr bwMode="auto">
              <a:xfrm>
                <a:off x="595313" y="1939925"/>
                <a:ext cx="80963" cy="61913"/>
              </a:xfrm>
              <a:custGeom>
                <a:avLst/>
                <a:gdLst>
                  <a:gd name="T0" fmla="*/ 50 w 102"/>
                  <a:gd name="T1" fmla="*/ 19 h 78"/>
                  <a:gd name="T2" fmla="*/ 50 w 102"/>
                  <a:gd name="T3" fmla="*/ 31 h 78"/>
                  <a:gd name="T4" fmla="*/ 52 w 102"/>
                  <a:gd name="T5" fmla="*/ 42 h 78"/>
                  <a:gd name="T6" fmla="*/ 56 w 102"/>
                  <a:gd name="T7" fmla="*/ 52 h 78"/>
                  <a:gd name="T8" fmla="*/ 63 w 102"/>
                  <a:gd name="T9" fmla="*/ 59 h 78"/>
                  <a:gd name="T10" fmla="*/ 72 w 102"/>
                  <a:gd name="T11" fmla="*/ 61 h 78"/>
                  <a:gd name="T12" fmla="*/ 77 w 102"/>
                  <a:gd name="T13" fmla="*/ 60 h 78"/>
                  <a:gd name="T14" fmla="*/ 81 w 102"/>
                  <a:gd name="T15" fmla="*/ 59 h 78"/>
                  <a:gd name="T16" fmla="*/ 84 w 102"/>
                  <a:gd name="T17" fmla="*/ 57 h 78"/>
                  <a:gd name="T18" fmla="*/ 86 w 102"/>
                  <a:gd name="T19" fmla="*/ 54 h 78"/>
                  <a:gd name="T20" fmla="*/ 88 w 102"/>
                  <a:gd name="T21" fmla="*/ 52 h 78"/>
                  <a:gd name="T22" fmla="*/ 90 w 102"/>
                  <a:gd name="T23" fmla="*/ 48 h 78"/>
                  <a:gd name="T24" fmla="*/ 90 w 102"/>
                  <a:gd name="T25" fmla="*/ 45 h 78"/>
                  <a:gd name="T26" fmla="*/ 87 w 102"/>
                  <a:gd name="T27" fmla="*/ 33 h 78"/>
                  <a:gd name="T28" fmla="*/ 81 w 102"/>
                  <a:gd name="T29" fmla="*/ 25 h 78"/>
                  <a:gd name="T30" fmla="*/ 73 w 102"/>
                  <a:gd name="T31" fmla="*/ 20 h 78"/>
                  <a:gd name="T32" fmla="*/ 70 w 102"/>
                  <a:gd name="T33" fmla="*/ 19 h 78"/>
                  <a:gd name="T34" fmla="*/ 67 w 102"/>
                  <a:gd name="T35" fmla="*/ 19 h 78"/>
                  <a:gd name="T36" fmla="*/ 50 w 102"/>
                  <a:gd name="T37" fmla="*/ 19 h 78"/>
                  <a:gd name="T38" fmla="*/ 100 w 102"/>
                  <a:gd name="T39" fmla="*/ 0 h 78"/>
                  <a:gd name="T40" fmla="*/ 100 w 102"/>
                  <a:gd name="T41" fmla="*/ 17 h 78"/>
                  <a:gd name="T42" fmla="*/ 88 w 102"/>
                  <a:gd name="T43" fmla="*/ 18 h 78"/>
                  <a:gd name="T44" fmla="*/ 88 w 102"/>
                  <a:gd name="T45" fmla="*/ 19 h 78"/>
                  <a:gd name="T46" fmla="*/ 95 w 102"/>
                  <a:gd name="T47" fmla="*/ 26 h 78"/>
                  <a:gd name="T48" fmla="*/ 100 w 102"/>
                  <a:gd name="T49" fmla="*/ 35 h 78"/>
                  <a:gd name="T50" fmla="*/ 102 w 102"/>
                  <a:gd name="T51" fmla="*/ 48 h 78"/>
                  <a:gd name="T52" fmla="*/ 100 w 102"/>
                  <a:gd name="T53" fmla="*/ 62 h 78"/>
                  <a:gd name="T54" fmla="*/ 94 w 102"/>
                  <a:gd name="T55" fmla="*/ 71 h 78"/>
                  <a:gd name="T56" fmla="*/ 85 w 102"/>
                  <a:gd name="T57" fmla="*/ 77 h 78"/>
                  <a:gd name="T58" fmla="*/ 74 w 102"/>
                  <a:gd name="T59" fmla="*/ 78 h 78"/>
                  <a:gd name="T60" fmla="*/ 62 w 102"/>
                  <a:gd name="T61" fmla="*/ 76 h 78"/>
                  <a:gd name="T62" fmla="*/ 51 w 102"/>
                  <a:gd name="T63" fmla="*/ 69 h 78"/>
                  <a:gd name="T64" fmla="*/ 44 w 102"/>
                  <a:gd name="T65" fmla="*/ 56 h 78"/>
                  <a:gd name="T66" fmla="*/ 39 w 102"/>
                  <a:gd name="T67" fmla="*/ 40 h 78"/>
                  <a:gd name="T68" fmla="*/ 37 w 102"/>
                  <a:gd name="T69" fmla="*/ 19 h 78"/>
                  <a:gd name="T70" fmla="*/ 36 w 102"/>
                  <a:gd name="T71" fmla="*/ 19 h 78"/>
                  <a:gd name="T72" fmla="*/ 30 w 102"/>
                  <a:gd name="T73" fmla="*/ 20 h 78"/>
                  <a:gd name="T74" fmla="*/ 24 w 102"/>
                  <a:gd name="T75" fmla="*/ 21 h 78"/>
                  <a:gd name="T76" fmla="*/ 18 w 102"/>
                  <a:gd name="T77" fmla="*/ 25 h 78"/>
                  <a:gd name="T78" fmla="*/ 15 w 102"/>
                  <a:gd name="T79" fmla="*/ 32 h 78"/>
                  <a:gd name="T80" fmla="*/ 13 w 102"/>
                  <a:gd name="T81" fmla="*/ 42 h 78"/>
                  <a:gd name="T82" fmla="*/ 15 w 102"/>
                  <a:gd name="T83" fmla="*/ 56 h 78"/>
                  <a:gd name="T84" fmla="*/ 21 w 102"/>
                  <a:gd name="T85" fmla="*/ 68 h 78"/>
                  <a:gd name="T86" fmla="*/ 8 w 102"/>
                  <a:gd name="T87" fmla="*/ 71 h 78"/>
                  <a:gd name="T88" fmla="*/ 2 w 102"/>
                  <a:gd name="T89" fmla="*/ 57 h 78"/>
                  <a:gd name="T90" fmla="*/ 0 w 102"/>
                  <a:gd name="T91" fmla="*/ 39 h 78"/>
                  <a:gd name="T92" fmla="*/ 1 w 102"/>
                  <a:gd name="T93" fmla="*/ 26 h 78"/>
                  <a:gd name="T94" fmla="*/ 6 w 102"/>
                  <a:gd name="T95" fmla="*/ 17 h 78"/>
                  <a:gd name="T96" fmla="*/ 13 w 102"/>
                  <a:gd name="T97" fmla="*/ 10 h 78"/>
                  <a:gd name="T98" fmla="*/ 21 w 102"/>
                  <a:gd name="T99" fmla="*/ 5 h 78"/>
                  <a:gd name="T100" fmla="*/ 30 w 102"/>
                  <a:gd name="T101" fmla="*/ 3 h 78"/>
                  <a:gd name="T102" fmla="*/ 39 w 102"/>
                  <a:gd name="T103" fmla="*/ 2 h 78"/>
                  <a:gd name="T104" fmla="*/ 77 w 102"/>
                  <a:gd name="T105" fmla="*/ 2 h 78"/>
                  <a:gd name="T106" fmla="*/ 90 w 102"/>
                  <a:gd name="T107" fmla="*/ 2 h 78"/>
                  <a:gd name="T108" fmla="*/ 100 w 102"/>
                  <a:gd name="T10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8">
                    <a:moveTo>
                      <a:pt x="50" y="19"/>
                    </a:moveTo>
                    <a:lnTo>
                      <a:pt x="50" y="31"/>
                    </a:lnTo>
                    <a:lnTo>
                      <a:pt x="52" y="42"/>
                    </a:lnTo>
                    <a:lnTo>
                      <a:pt x="56" y="52"/>
                    </a:lnTo>
                    <a:lnTo>
                      <a:pt x="63" y="59"/>
                    </a:lnTo>
                    <a:lnTo>
                      <a:pt x="72" y="61"/>
                    </a:lnTo>
                    <a:lnTo>
                      <a:pt x="77" y="60"/>
                    </a:lnTo>
                    <a:lnTo>
                      <a:pt x="81" y="59"/>
                    </a:lnTo>
                    <a:lnTo>
                      <a:pt x="84" y="57"/>
                    </a:lnTo>
                    <a:lnTo>
                      <a:pt x="86" y="54"/>
                    </a:lnTo>
                    <a:lnTo>
                      <a:pt x="88" y="52"/>
                    </a:lnTo>
                    <a:lnTo>
                      <a:pt x="90" y="48"/>
                    </a:lnTo>
                    <a:lnTo>
                      <a:pt x="90" y="45"/>
                    </a:lnTo>
                    <a:lnTo>
                      <a:pt x="87" y="33"/>
                    </a:lnTo>
                    <a:lnTo>
                      <a:pt x="81" y="25"/>
                    </a:lnTo>
                    <a:lnTo>
                      <a:pt x="73" y="20"/>
                    </a:lnTo>
                    <a:lnTo>
                      <a:pt x="70" y="19"/>
                    </a:lnTo>
                    <a:lnTo>
                      <a:pt x="67" y="19"/>
                    </a:lnTo>
                    <a:lnTo>
                      <a:pt x="50" y="19"/>
                    </a:lnTo>
                    <a:close/>
                    <a:moveTo>
                      <a:pt x="100" y="0"/>
                    </a:moveTo>
                    <a:lnTo>
                      <a:pt x="100" y="17"/>
                    </a:lnTo>
                    <a:lnTo>
                      <a:pt x="88" y="18"/>
                    </a:lnTo>
                    <a:lnTo>
                      <a:pt x="88" y="19"/>
                    </a:lnTo>
                    <a:lnTo>
                      <a:pt x="95" y="26"/>
                    </a:lnTo>
                    <a:lnTo>
                      <a:pt x="100" y="35"/>
                    </a:lnTo>
                    <a:lnTo>
                      <a:pt x="102" y="48"/>
                    </a:lnTo>
                    <a:lnTo>
                      <a:pt x="100" y="62"/>
                    </a:lnTo>
                    <a:lnTo>
                      <a:pt x="94" y="71"/>
                    </a:lnTo>
                    <a:lnTo>
                      <a:pt x="85" y="77"/>
                    </a:lnTo>
                    <a:lnTo>
                      <a:pt x="74" y="78"/>
                    </a:lnTo>
                    <a:lnTo>
                      <a:pt x="62" y="76"/>
                    </a:lnTo>
                    <a:lnTo>
                      <a:pt x="51" y="69"/>
                    </a:lnTo>
                    <a:lnTo>
                      <a:pt x="44" y="56"/>
                    </a:lnTo>
                    <a:lnTo>
                      <a:pt x="39" y="40"/>
                    </a:lnTo>
                    <a:lnTo>
                      <a:pt x="37" y="19"/>
                    </a:lnTo>
                    <a:lnTo>
                      <a:pt x="36" y="19"/>
                    </a:lnTo>
                    <a:lnTo>
                      <a:pt x="30" y="20"/>
                    </a:lnTo>
                    <a:lnTo>
                      <a:pt x="24" y="21"/>
                    </a:lnTo>
                    <a:lnTo>
                      <a:pt x="18" y="25"/>
                    </a:lnTo>
                    <a:lnTo>
                      <a:pt x="15" y="32"/>
                    </a:lnTo>
                    <a:lnTo>
                      <a:pt x="13" y="42"/>
                    </a:lnTo>
                    <a:lnTo>
                      <a:pt x="15" y="56"/>
                    </a:lnTo>
                    <a:lnTo>
                      <a:pt x="21" y="68"/>
                    </a:lnTo>
                    <a:lnTo>
                      <a:pt x="8" y="71"/>
                    </a:lnTo>
                    <a:lnTo>
                      <a:pt x="2" y="57"/>
                    </a:lnTo>
                    <a:lnTo>
                      <a:pt x="0" y="39"/>
                    </a:lnTo>
                    <a:lnTo>
                      <a:pt x="1" y="26"/>
                    </a:lnTo>
                    <a:lnTo>
                      <a:pt x="6" y="17"/>
                    </a:lnTo>
                    <a:lnTo>
                      <a:pt x="13" y="10"/>
                    </a:lnTo>
                    <a:lnTo>
                      <a:pt x="21" y="5"/>
                    </a:lnTo>
                    <a:lnTo>
                      <a:pt x="30" y="3"/>
                    </a:lnTo>
                    <a:lnTo>
                      <a:pt x="39" y="2"/>
                    </a:lnTo>
                    <a:lnTo>
                      <a:pt x="77" y="2"/>
                    </a:lnTo>
                    <a:lnTo>
                      <a:pt x="90" y="2"/>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1" name="Freeform 98"/>
              <p:cNvSpPr>
                <a:spLocks/>
              </p:cNvSpPr>
              <p:nvPr/>
            </p:nvSpPr>
            <p:spPr bwMode="auto">
              <a:xfrm>
                <a:off x="577850" y="1868488"/>
                <a:ext cx="98425" cy="46038"/>
              </a:xfrm>
              <a:custGeom>
                <a:avLst/>
                <a:gdLst>
                  <a:gd name="T0" fmla="*/ 24 w 124"/>
                  <a:gd name="T1" fmla="*/ 0 h 58"/>
                  <a:gd name="T2" fmla="*/ 37 w 124"/>
                  <a:gd name="T3" fmla="*/ 0 h 58"/>
                  <a:gd name="T4" fmla="*/ 37 w 124"/>
                  <a:gd name="T5" fmla="*/ 25 h 58"/>
                  <a:gd name="T6" fmla="*/ 91 w 124"/>
                  <a:gd name="T7" fmla="*/ 25 h 58"/>
                  <a:gd name="T8" fmla="*/ 101 w 124"/>
                  <a:gd name="T9" fmla="*/ 24 h 58"/>
                  <a:gd name="T10" fmla="*/ 108 w 124"/>
                  <a:gd name="T11" fmla="*/ 20 h 58"/>
                  <a:gd name="T12" fmla="*/ 110 w 124"/>
                  <a:gd name="T13" fmla="*/ 13 h 58"/>
                  <a:gd name="T14" fmla="*/ 109 w 124"/>
                  <a:gd name="T15" fmla="*/ 8 h 58"/>
                  <a:gd name="T16" fmla="*/ 109 w 124"/>
                  <a:gd name="T17" fmla="*/ 4 h 58"/>
                  <a:gd name="T18" fmla="*/ 108 w 124"/>
                  <a:gd name="T19" fmla="*/ 2 h 58"/>
                  <a:gd name="T20" fmla="*/ 122 w 124"/>
                  <a:gd name="T21" fmla="*/ 1 h 58"/>
                  <a:gd name="T22" fmla="*/ 123 w 124"/>
                  <a:gd name="T23" fmla="*/ 4 h 58"/>
                  <a:gd name="T24" fmla="*/ 124 w 124"/>
                  <a:gd name="T25" fmla="*/ 10 h 58"/>
                  <a:gd name="T26" fmla="*/ 124 w 124"/>
                  <a:gd name="T27" fmla="*/ 17 h 58"/>
                  <a:gd name="T28" fmla="*/ 123 w 124"/>
                  <a:gd name="T29" fmla="*/ 28 h 58"/>
                  <a:gd name="T30" fmla="*/ 117 w 124"/>
                  <a:gd name="T31" fmla="*/ 36 h 58"/>
                  <a:gd name="T32" fmla="*/ 107 w 124"/>
                  <a:gd name="T33" fmla="*/ 42 h 58"/>
                  <a:gd name="T34" fmla="*/ 92 w 124"/>
                  <a:gd name="T35" fmla="*/ 43 h 58"/>
                  <a:gd name="T36" fmla="*/ 37 w 124"/>
                  <a:gd name="T37" fmla="*/ 43 h 58"/>
                  <a:gd name="T38" fmla="*/ 37 w 124"/>
                  <a:gd name="T39" fmla="*/ 58 h 58"/>
                  <a:gd name="T40" fmla="*/ 24 w 124"/>
                  <a:gd name="T41" fmla="*/ 58 h 58"/>
                  <a:gd name="T42" fmla="*/ 24 w 124"/>
                  <a:gd name="T43" fmla="*/ 43 h 58"/>
                  <a:gd name="T44" fmla="*/ 6 w 124"/>
                  <a:gd name="T45" fmla="*/ 43 h 58"/>
                  <a:gd name="T46" fmla="*/ 0 w 124"/>
                  <a:gd name="T47" fmla="*/ 25 h 58"/>
                  <a:gd name="T48" fmla="*/ 24 w 124"/>
                  <a:gd name="T49" fmla="*/ 25 h 58"/>
                  <a:gd name="T50" fmla="*/ 24 w 124"/>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58">
                    <a:moveTo>
                      <a:pt x="24" y="0"/>
                    </a:moveTo>
                    <a:lnTo>
                      <a:pt x="37" y="0"/>
                    </a:lnTo>
                    <a:lnTo>
                      <a:pt x="37" y="25"/>
                    </a:lnTo>
                    <a:lnTo>
                      <a:pt x="91" y="25"/>
                    </a:lnTo>
                    <a:lnTo>
                      <a:pt x="101" y="24"/>
                    </a:lnTo>
                    <a:lnTo>
                      <a:pt x="108" y="20"/>
                    </a:lnTo>
                    <a:lnTo>
                      <a:pt x="110" y="13"/>
                    </a:lnTo>
                    <a:lnTo>
                      <a:pt x="109" y="8"/>
                    </a:lnTo>
                    <a:lnTo>
                      <a:pt x="109" y="4"/>
                    </a:lnTo>
                    <a:lnTo>
                      <a:pt x="108" y="2"/>
                    </a:lnTo>
                    <a:lnTo>
                      <a:pt x="122" y="1"/>
                    </a:lnTo>
                    <a:lnTo>
                      <a:pt x="123" y="4"/>
                    </a:lnTo>
                    <a:lnTo>
                      <a:pt x="124" y="10"/>
                    </a:lnTo>
                    <a:lnTo>
                      <a:pt x="124" y="17"/>
                    </a:lnTo>
                    <a:lnTo>
                      <a:pt x="123" y="28"/>
                    </a:lnTo>
                    <a:lnTo>
                      <a:pt x="117" y="36"/>
                    </a:lnTo>
                    <a:lnTo>
                      <a:pt x="107" y="42"/>
                    </a:lnTo>
                    <a:lnTo>
                      <a:pt x="92" y="43"/>
                    </a:lnTo>
                    <a:lnTo>
                      <a:pt x="37" y="43"/>
                    </a:lnTo>
                    <a:lnTo>
                      <a:pt x="37" y="58"/>
                    </a:lnTo>
                    <a:lnTo>
                      <a:pt x="24" y="58"/>
                    </a:lnTo>
                    <a:lnTo>
                      <a:pt x="24" y="43"/>
                    </a:lnTo>
                    <a:lnTo>
                      <a:pt x="6" y="43"/>
                    </a:lnTo>
                    <a:lnTo>
                      <a:pt x="0" y="25"/>
                    </a:lnTo>
                    <a:lnTo>
                      <a:pt x="24" y="25"/>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2" name="Freeform 99"/>
              <p:cNvSpPr>
                <a:spLocks noEditPoints="1"/>
              </p:cNvSpPr>
              <p:nvPr/>
            </p:nvSpPr>
            <p:spPr bwMode="auto">
              <a:xfrm>
                <a:off x="595313" y="1797050"/>
                <a:ext cx="80963" cy="69850"/>
              </a:xfrm>
              <a:custGeom>
                <a:avLst/>
                <a:gdLst>
                  <a:gd name="T0" fmla="*/ 42 w 102"/>
                  <a:gd name="T1" fmla="*/ 18 h 87"/>
                  <a:gd name="T2" fmla="*/ 35 w 102"/>
                  <a:gd name="T3" fmla="*/ 19 h 87"/>
                  <a:gd name="T4" fmla="*/ 27 w 102"/>
                  <a:gd name="T5" fmla="*/ 21 h 87"/>
                  <a:gd name="T6" fmla="*/ 20 w 102"/>
                  <a:gd name="T7" fmla="*/ 26 h 87"/>
                  <a:gd name="T8" fmla="*/ 15 w 102"/>
                  <a:gd name="T9" fmla="*/ 33 h 87"/>
                  <a:gd name="T10" fmla="*/ 13 w 102"/>
                  <a:gd name="T11" fmla="*/ 43 h 87"/>
                  <a:gd name="T12" fmla="*/ 15 w 102"/>
                  <a:gd name="T13" fmla="*/ 52 h 87"/>
                  <a:gd name="T14" fmla="*/ 20 w 102"/>
                  <a:gd name="T15" fmla="*/ 59 h 87"/>
                  <a:gd name="T16" fmla="*/ 25 w 102"/>
                  <a:gd name="T17" fmla="*/ 65 h 87"/>
                  <a:gd name="T18" fmla="*/ 34 w 102"/>
                  <a:gd name="T19" fmla="*/ 69 h 87"/>
                  <a:gd name="T20" fmla="*/ 42 w 102"/>
                  <a:gd name="T21" fmla="*/ 70 h 87"/>
                  <a:gd name="T22" fmla="*/ 42 w 102"/>
                  <a:gd name="T23" fmla="*/ 18 h 87"/>
                  <a:gd name="T24" fmla="*/ 46 w 102"/>
                  <a:gd name="T25" fmla="*/ 0 h 87"/>
                  <a:gd name="T26" fmla="*/ 51 w 102"/>
                  <a:gd name="T27" fmla="*/ 1 h 87"/>
                  <a:gd name="T28" fmla="*/ 55 w 102"/>
                  <a:gd name="T29" fmla="*/ 1 h 87"/>
                  <a:gd name="T30" fmla="*/ 55 w 102"/>
                  <a:gd name="T31" fmla="*/ 70 h 87"/>
                  <a:gd name="T32" fmla="*/ 67 w 102"/>
                  <a:gd name="T33" fmla="*/ 69 h 87"/>
                  <a:gd name="T34" fmla="*/ 77 w 102"/>
                  <a:gd name="T35" fmla="*/ 64 h 87"/>
                  <a:gd name="T36" fmla="*/ 84 w 102"/>
                  <a:gd name="T37" fmla="*/ 56 h 87"/>
                  <a:gd name="T38" fmla="*/ 87 w 102"/>
                  <a:gd name="T39" fmla="*/ 47 h 87"/>
                  <a:gd name="T40" fmla="*/ 88 w 102"/>
                  <a:gd name="T41" fmla="*/ 36 h 87"/>
                  <a:gd name="T42" fmla="*/ 88 w 102"/>
                  <a:gd name="T43" fmla="*/ 26 h 87"/>
                  <a:gd name="T44" fmla="*/ 86 w 102"/>
                  <a:gd name="T45" fmla="*/ 16 h 87"/>
                  <a:gd name="T46" fmla="*/ 84 w 102"/>
                  <a:gd name="T47" fmla="*/ 9 h 87"/>
                  <a:gd name="T48" fmla="*/ 96 w 102"/>
                  <a:gd name="T49" fmla="*/ 6 h 87"/>
                  <a:gd name="T50" fmla="*/ 99 w 102"/>
                  <a:gd name="T51" fmla="*/ 14 h 87"/>
                  <a:gd name="T52" fmla="*/ 101 w 102"/>
                  <a:gd name="T53" fmla="*/ 25 h 87"/>
                  <a:gd name="T54" fmla="*/ 102 w 102"/>
                  <a:gd name="T55" fmla="*/ 38 h 87"/>
                  <a:gd name="T56" fmla="*/ 100 w 102"/>
                  <a:gd name="T57" fmla="*/ 56 h 87"/>
                  <a:gd name="T58" fmla="*/ 94 w 102"/>
                  <a:gd name="T59" fmla="*/ 69 h 87"/>
                  <a:gd name="T60" fmla="*/ 84 w 102"/>
                  <a:gd name="T61" fmla="*/ 79 h 87"/>
                  <a:gd name="T62" fmla="*/ 70 w 102"/>
                  <a:gd name="T63" fmla="*/ 85 h 87"/>
                  <a:gd name="T64" fmla="*/ 52 w 102"/>
                  <a:gd name="T65" fmla="*/ 87 h 87"/>
                  <a:gd name="T66" fmla="*/ 36 w 102"/>
                  <a:gd name="T67" fmla="*/ 85 h 87"/>
                  <a:gd name="T68" fmla="*/ 21 w 102"/>
                  <a:gd name="T69" fmla="*/ 79 h 87"/>
                  <a:gd name="T70" fmla="*/ 10 w 102"/>
                  <a:gd name="T71" fmla="*/ 70 h 87"/>
                  <a:gd name="T72" fmla="*/ 2 w 102"/>
                  <a:gd name="T73" fmla="*/ 57 h 87"/>
                  <a:gd name="T74" fmla="*/ 0 w 102"/>
                  <a:gd name="T75" fmla="*/ 41 h 87"/>
                  <a:gd name="T76" fmla="*/ 2 w 102"/>
                  <a:gd name="T77" fmla="*/ 27 h 87"/>
                  <a:gd name="T78" fmla="*/ 8 w 102"/>
                  <a:gd name="T79" fmla="*/ 16 h 87"/>
                  <a:gd name="T80" fmla="*/ 16 w 102"/>
                  <a:gd name="T81" fmla="*/ 9 h 87"/>
                  <a:gd name="T82" fmla="*/ 25 w 102"/>
                  <a:gd name="T83" fmla="*/ 4 h 87"/>
                  <a:gd name="T84" fmla="*/ 36 w 102"/>
                  <a:gd name="T85" fmla="*/ 1 h 87"/>
                  <a:gd name="T86" fmla="*/ 46 w 102"/>
                  <a:gd name="T8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87">
                    <a:moveTo>
                      <a:pt x="42" y="18"/>
                    </a:moveTo>
                    <a:lnTo>
                      <a:pt x="35" y="19"/>
                    </a:lnTo>
                    <a:lnTo>
                      <a:pt x="27" y="21"/>
                    </a:lnTo>
                    <a:lnTo>
                      <a:pt x="20" y="26"/>
                    </a:lnTo>
                    <a:lnTo>
                      <a:pt x="15" y="33"/>
                    </a:lnTo>
                    <a:lnTo>
                      <a:pt x="13" y="43"/>
                    </a:lnTo>
                    <a:lnTo>
                      <a:pt x="15" y="52"/>
                    </a:lnTo>
                    <a:lnTo>
                      <a:pt x="20" y="59"/>
                    </a:lnTo>
                    <a:lnTo>
                      <a:pt x="25" y="65"/>
                    </a:lnTo>
                    <a:lnTo>
                      <a:pt x="34" y="69"/>
                    </a:lnTo>
                    <a:lnTo>
                      <a:pt x="42" y="70"/>
                    </a:lnTo>
                    <a:lnTo>
                      <a:pt x="42" y="18"/>
                    </a:lnTo>
                    <a:close/>
                    <a:moveTo>
                      <a:pt x="46" y="0"/>
                    </a:moveTo>
                    <a:lnTo>
                      <a:pt x="51" y="1"/>
                    </a:lnTo>
                    <a:lnTo>
                      <a:pt x="55" y="1"/>
                    </a:lnTo>
                    <a:lnTo>
                      <a:pt x="55" y="70"/>
                    </a:lnTo>
                    <a:lnTo>
                      <a:pt x="67" y="69"/>
                    </a:lnTo>
                    <a:lnTo>
                      <a:pt x="77" y="64"/>
                    </a:lnTo>
                    <a:lnTo>
                      <a:pt x="84" y="56"/>
                    </a:lnTo>
                    <a:lnTo>
                      <a:pt x="87" y="47"/>
                    </a:lnTo>
                    <a:lnTo>
                      <a:pt x="88" y="36"/>
                    </a:lnTo>
                    <a:lnTo>
                      <a:pt x="88" y="26"/>
                    </a:lnTo>
                    <a:lnTo>
                      <a:pt x="86" y="16"/>
                    </a:lnTo>
                    <a:lnTo>
                      <a:pt x="84" y="9"/>
                    </a:lnTo>
                    <a:lnTo>
                      <a:pt x="96" y="6"/>
                    </a:lnTo>
                    <a:lnTo>
                      <a:pt x="99" y="14"/>
                    </a:lnTo>
                    <a:lnTo>
                      <a:pt x="101" y="25"/>
                    </a:lnTo>
                    <a:lnTo>
                      <a:pt x="102" y="38"/>
                    </a:lnTo>
                    <a:lnTo>
                      <a:pt x="100" y="56"/>
                    </a:lnTo>
                    <a:lnTo>
                      <a:pt x="94" y="69"/>
                    </a:lnTo>
                    <a:lnTo>
                      <a:pt x="84" y="79"/>
                    </a:lnTo>
                    <a:lnTo>
                      <a:pt x="70" y="85"/>
                    </a:lnTo>
                    <a:lnTo>
                      <a:pt x="52" y="87"/>
                    </a:lnTo>
                    <a:lnTo>
                      <a:pt x="36" y="85"/>
                    </a:lnTo>
                    <a:lnTo>
                      <a:pt x="21" y="79"/>
                    </a:lnTo>
                    <a:lnTo>
                      <a:pt x="10" y="70"/>
                    </a:lnTo>
                    <a:lnTo>
                      <a:pt x="2" y="57"/>
                    </a:lnTo>
                    <a:lnTo>
                      <a:pt x="0" y="41"/>
                    </a:lnTo>
                    <a:lnTo>
                      <a:pt x="2" y="27"/>
                    </a:lnTo>
                    <a:lnTo>
                      <a:pt x="8" y="16"/>
                    </a:lnTo>
                    <a:lnTo>
                      <a:pt x="16" y="9"/>
                    </a:lnTo>
                    <a:lnTo>
                      <a:pt x="25" y="4"/>
                    </a:lnTo>
                    <a:lnTo>
                      <a:pt x="36" y="1"/>
                    </a:lnTo>
                    <a:lnTo>
                      <a:pt x="4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3" name="Freeform 100"/>
              <p:cNvSpPr>
                <a:spLocks/>
              </p:cNvSpPr>
              <p:nvPr/>
            </p:nvSpPr>
            <p:spPr bwMode="auto">
              <a:xfrm>
                <a:off x="563563" y="1695450"/>
                <a:ext cx="130175" cy="31750"/>
              </a:xfrm>
              <a:custGeom>
                <a:avLst/>
                <a:gdLst>
                  <a:gd name="T0" fmla="*/ 0 w 165"/>
                  <a:gd name="T1" fmla="*/ 0 h 41"/>
                  <a:gd name="T2" fmla="*/ 16 w 165"/>
                  <a:gd name="T3" fmla="*/ 10 h 41"/>
                  <a:gd name="T4" fmla="*/ 35 w 165"/>
                  <a:gd name="T5" fmla="*/ 17 h 41"/>
                  <a:gd name="T6" fmla="*/ 57 w 165"/>
                  <a:gd name="T7" fmla="*/ 23 h 41"/>
                  <a:gd name="T8" fmla="*/ 84 w 165"/>
                  <a:gd name="T9" fmla="*/ 26 h 41"/>
                  <a:gd name="T10" fmla="*/ 108 w 165"/>
                  <a:gd name="T11" fmla="*/ 23 h 41"/>
                  <a:gd name="T12" fmla="*/ 131 w 165"/>
                  <a:gd name="T13" fmla="*/ 17 h 41"/>
                  <a:gd name="T14" fmla="*/ 149 w 165"/>
                  <a:gd name="T15" fmla="*/ 9 h 41"/>
                  <a:gd name="T16" fmla="*/ 165 w 165"/>
                  <a:gd name="T17" fmla="*/ 0 h 41"/>
                  <a:gd name="T18" fmla="*/ 165 w 165"/>
                  <a:gd name="T19" fmla="*/ 14 h 41"/>
                  <a:gd name="T20" fmla="*/ 155 w 165"/>
                  <a:gd name="T21" fmla="*/ 21 h 41"/>
                  <a:gd name="T22" fmla="*/ 141 w 165"/>
                  <a:gd name="T23" fmla="*/ 28 h 41"/>
                  <a:gd name="T24" fmla="*/ 125 w 165"/>
                  <a:gd name="T25" fmla="*/ 35 h 41"/>
                  <a:gd name="T26" fmla="*/ 106 w 165"/>
                  <a:gd name="T27" fmla="*/ 38 h 41"/>
                  <a:gd name="T28" fmla="*/ 84 w 165"/>
                  <a:gd name="T29" fmla="*/ 41 h 41"/>
                  <a:gd name="T30" fmla="*/ 61 w 165"/>
                  <a:gd name="T31" fmla="*/ 38 h 41"/>
                  <a:gd name="T32" fmla="*/ 42 w 165"/>
                  <a:gd name="T33" fmla="*/ 35 h 41"/>
                  <a:gd name="T34" fmla="*/ 26 w 165"/>
                  <a:gd name="T35" fmla="*/ 28 h 41"/>
                  <a:gd name="T36" fmla="*/ 12 w 165"/>
                  <a:gd name="T37" fmla="*/ 21 h 41"/>
                  <a:gd name="T38" fmla="*/ 0 w 165"/>
                  <a:gd name="T39" fmla="*/ 14 h 41"/>
                  <a:gd name="T40" fmla="*/ 0 w 165"/>
                  <a:gd name="T4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41">
                    <a:moveTo>
                      <a:pt x="0" y="0"/>
                    </a:moveTo>
                    <a:lnTo>
                      <a:pt x="16" y="10"/>
                    </a:lnTo>
                    <a:lnTo>
                      <a:pt x="35" y="17"/>
                    </a:lnTo>
                    <a:lnTo>
                      <a:pt x="57" y="23"/>
                    </a:lnTo>
                    <a:lnTo>
                      <a:pt x="84" y="26"/>
                    </a:lnTo>
                    <a:lnTo>
                      <a:pt x="108" y="23"/>
                    </a:lnTo>
                    <a:lnTo>
                      <a:pt x="131" y="17"/>
                    </a:lnTo>
                    <a:lnTo>
                      <a:pt x="149" y="9"/>
                    </a:lnTo>
                    <a:lnTo>
                      <a:pt x="165" y="0"/>
                    </a:lnTo>
                    <a:lnTo>
                      <a:pt x="165" y="14"/>
                    </a:lnTo>
                    <a:lnTo>
                      <a:pt x="155" y="21"/>
                    </a:lnTo>
                    <a:lnTo>
                      <a:pt x="141" y="28"/>
                    </a:lnTo>
                    <a:lnTo>
                      <a:pt x="125" y="35"/>
                    </a:lnTo>
                    <a:lnTo>
                      <a:pt x="106" y="38"/>
                    </a:lnTo>
                    <a:lnTo>
                      <a:pt x="84" y="41"/>
                    </a:lnTo>
                    <a:lnTo>
                      <a:pt x="61" y="38"/>
                    </a:lnTo>
                    <a:lnTo>
                      <a:pt x="42" y="35"/>
                    </a:lnTo>
                    <a:lnTo>
                      <a:pt x="26" y="28"/>
                    </a:lnTo>
                    <a:lnTo>
                      <a:pt x="12" y="21"/>
                    </a:lnTo>
                    <a:lnTo>
                      <a:pt x="0" y="1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4" name="Freeform 101"/>
              <p:cNvSpPr>
                <a:spLocks noEditPoints="1"/>
              </p:cNvSpPr>
              <p:nvPr/>
            </p:nvSpPr>
            <p:spPr bwMode="auto">
              <a:xfrm>
                <a:off x="595313" y="1616075"/>
                <a:ext cx="80963" cy="61913"/>
              </a:xfrm>
              <a:custGeom>
                <a:avLst/>
                <a:gdLst>
                  <a:gd name="T0" fmla="*/ 50 w 102"/>
                  <a:gd name="T1" fmla="*/ 18 h 79"/>
                  <a:gd name="T2" fmla="*/ 50 w 102"/>
                  <a:gd name="T3" fmla="*/ 30 h 79"/>
                  <a:gd name="T4" fmla="*/ 52 w 102"/>
                  <a:gd name="T5" fmla="*/ 42 h 79"/>
                  <a:gd name="T6" fmla="*/ 56 w 102"/>
                  <a:gd name="T7" fmla="*/ 51 h 79"/>
                  <a:gd name="T8" fmla="*/ 63 w 102"/>
                  <a:gd name="T9" fmla="*/ 58 h 79"/>
                  <a:gd name="T10" fmla="*/ 72 w 102"/>
                  <a:gd name="T11" fmla="*/ 60 h 79"/>
                  <a:gd name="T12" fmla="*/ 77 w 102"/>
                  <a:gd name="T13" fmla="*/ 60 h 79"/>
                  <a:gd name="T14" fmla="*/ 81 w 102"/>
                  <a:gd name="T15" fmla="*/ 59 h 79"/>
                  <a:gd name="T16" fmla="*/ 84 w 102"/>
                  <a:gd name="T17" fmla="*/ 57 h 79"/>
                  <a:gd name="T18" fmla="*/ 86 w 102"/>
                  <a:gd name="T19" fmla="*/ 55 h 79"/>
                  <a:gd name="T20" fmla="*/ 88 w 102"/>
                  <a:gd name="T21" fmla="*/ 51 h 79"/>
                  <a:gd name="T22" fmla="*/ 90 w 102"/>
                  <a:gd name="T23" fmla="*/ 48 h 79"/>
                  <a:gd name="T24" fmla="*/ 90 w 102"/>
                  <a:gd name="T25" fmla="*/ 44 h 79"/>
                  <a:gd name="T26" fmla="*/ 87 w 102"/>
                  <a:gd name="T27" fmla="*/ 32 h 79"/>
                  <a:gd name="T28" fmla="*/ 81 w 102"/>
                  <a:gd name="T29" fmla="*/ 24 h 79"/>
                  <a:gd name="T30" fmla="*/ 73 w 102"/>
                  <a:gd name="T31" fmla="*/ 20 h 79"/>
                  <a:gd name="T32" fmla="*/ 70 w 102"/>
                  <a:gd name="T33" fmla="*/ 18 h 79"/>
                  <a:gd name="T34" fmla="*/ 67 w 102"/>
                  <a:gd name="T35" fmla="*/ 18 h 79"/>
                  <a:gd name="T36" fmla="*/ 50 w 102"/>
                  <a:gd name="T37" fmla="*/ 18 h 79"/>
                  <a:gd name="T38" fmla="*/ 100 w 102"/>
                  <a:gd name="T39" fmla="*/ 0 h 79"/>
                  <a:gd name="T40" fmla="*/ 100 w 102"/>
                  <a:gd name="T41" fmla="*/ 16 h 79"/>
                  <a:gd name="T42" fmla="*/ 88 w 102"/>
                  <a:gd name="T43" fmla="*/ 17 h 79"/>
                  <a:gd name="T44" fmla="*/ 88 w 102"/>
                  <a:gd name="T45" fmla="*/ 18 h 79"/>
                  <a:gd name="T46" fmla="*/ 95 w 102"/>
                  <a:gd name="T47" fmla="*/ 25 h 79"/>
                  <a:gd name="T48" fmla="*/ 100 w 102"/>
                  <a:gd name="T49" fmla="*/ 36 h 79"/>
                  <a:gd name="T50" fmla="*/ 102 w 102"/>
                  <a:gd name="T51" fmla="*/ 49 h 79"/>
                  <a:gd name="T52" fmla="*/ 100 w 102"/>
                  <a:gd name="T53" fmla="*/ 62 h 79"/>
                  <a:gd name="T54" fmla="*/ 94 w 102"/>
                  <a:gd name="T55" fmla="*/ 71 h 79"/>
                  <a:gd name="T56" fmla="*/ 85 w 102"/>
                  <a:gd name="T57" fmla="*/ 77 h 79"/>
                  <a:gd name="T58" fmla="*/ 74 w 102"/>
                  <a:gd name="T59" fmla="*/ 79 h 79"/>
                  <a:gd name="T60" fmla="*/ 62 w 102"/>
                  <a:gd name="T61" fmla="*/ 75 h 79"/>
                  <a:gd name="T62" fmla="*/ 51 w 102"/>
                  <a:gd name="T63" fmla="*/ 68 h 79"/>
                  <a:gd name="T64" fmla="*/ 44 w 102"/>
                  <a:gd name="T65" fmla="*/ 57 h 79"/>
                  <a:gd name="T66" fmla="*/ 39 w 102"/>
                  <a:gd name="T67" fmla="*/ 41 h 79"/>
                  <a:gd name="T68" fmla="*/ 37 w 102"/>
                  <a:gd name="T69" fmla="*/ 20 h 79"/>
                  <a:gd name="T70" fmla="*/ 36 w 102"/>
                  <a:gd name="T71" fmla="*/ 20 h 79"/>
                  <a:gd name="T72" fmla="*/ 30 w 102"/>
                  <a:gd name="T73" fmla="*/ 20 h 79"/>
                  <a:gd name="T74" fmla="*/ 24 w 102"/>
                  <a:gd name="T75" fmla="*/ 21 h 79"/>
                  <a:gd name="T76" fmla="*/ 18 w 102"/>
                  <a:gd name="T77" fmla="*/ 25 h 79"/>
                  <a:gd name="T78" fmla="*/ 15 w 102"/>
                  <a:gd name="T79" fmla="*/ 31 h 79"/>
                  <a:gd name="T80" fmla="*/ 13 w 102"/>
                  <a:gd name="T81" fmla="*/ 42 h 79"/>
                  <a:gd name="T82" fmla="*/ 15 w 102"/>
                  <a:gd name="T83" fmla="*/ 56 h 79"/>
                  <a:gd name="T84" fmla="*/ 21 w 102"/>
                  <a:gd name="T85" fmla="*/ 67 h 79"/>
                  <a:gd name="T86" fmla="*/ 8 w 102"/>
                  <a:gd name="T87" fmla="*/ 72 h 79"/>
                  <a:gd name="T88" fmla="*/ 2 w 102"/>
                  <a:gd name="T89" fmla="*/ 57 h 79"/>
                  <a:gd name="T90" fmla="*/ 0 w 102"/>
                  <a:gd name="T91" fmla="*/ 39 h 79"/>
                  <a:gd name="T92" fmla="*/ 1 w 102"/>
                  <a:gd name="T93" fmla="*/ 25 h 79"/>
                  <a:gd name="T94" fmla="*/ 6 w 102"/>
                  <a:gd name="T95" fmla="*/ 16 h 79"/>
                  <a:gd name="T96" fmla="*/ 13 w 102"/>
                  <a:gd name="T97" fmla="*/ 9 h 79"/>
                  <a:gd name="T98" fmla="*/ 21 w 102"/>
                  <a:gd name="T99" fmla="*/ 4 h 79"/>
                  <a:gd name="T100" fmla="*/ 30 w 102"/>
                  <a:gd name="T101" fmla="*/ 2 h 79"/>
                  <a:gd name="T102" fmla="*/ 39 w 102"/>
                  <a:gd name="T103" fmla="*/ 1 h 79"/>
                  <a:gd name="T104" fmla="*/ 77 w 102"/>
                  <a:gd name="T105" fmla="*/ 1 h 79"/>
                  <a:gd name="T106" fmla="*/ 90 w 102"/>
                  <a:gd name="T107" fmla="*/ 1 h 79"/>
                  <a:gd name="T108" fmla="*/ 100 w 102"/>
                  <a:gd name="T109"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9">
                    <a:moveTo>
                      <a:pt x="50" y="18"/>
                    </a:moveTo>
                    <a:lnTo>
                      <a:pt x="50" y="30"/>
                    </a:lnTo>
                    <a:lnTo>
                      <a:pt x="52" y="42"/>
                    </a:lnTo>
                    <a:lnTo>
                      <a:pt x="56" y="51"/>
                    </a:lnTo>
                    <a:lnTo>
                      <a:pt x="63" y="58"/>
                    </a:lnTo>
                    <a:lnTo>
                      <a:pt x="72" y="60"/>
                    </a:lnTo>
                    <a:lnTo>
                      <a:pt x="77" y="60"/>
                    </a:lnTo>
                    <a:lnTo>
                      <a:pt x="81" y="59"/>
                    </a:lnTo>
                    <a:lnTo>
                      <a:pt x="84" y="57"/>
                    </a:lnTo>
                    <a:lnTo>
                      <a:pt x="86" y="55"/>
                    </a:lnTo>
                    <a:lnTo>
                      <a:pt x="88" y="51"/>
                    </a:lnTo>
                    <a:lnTo>
                      <a:pt x="90" y="48"/>
                    </a:lnTo>
                    <a:lnTo>
                      <a:pt x="90" y="44"/>
                    </a:lnTo>
                    <a:lnTo>
                      <a:pt x="87" y="32"/>
                    </a:lnTo>
                    <a:lnTo>
                      <a:pt x="81" y="24"/>
                    </a:lnTo>
                    <a:lnTo>
                      <a:pt x="73" y="20"/>
                    </a:lnTo>
                    <a:lnTo>
                      <a:pt x="70" y="18"/>
                    </a:lnTo>
                    <a:lnTo>
                      <a:pt x="67" y="18"/>
                    </a:lnTo>
                    <a:lnTo>
                      <a:pt x="50" y="18"/>
                    </a:lnTo>
                    <a:close/>
                    <a:moveTo>
                      <a:pt x="100" y="0"/>
                    </a:moveTo>
                    <a:lnTo>
                      <a:pt x="100" y="16"/>
                    </a:lnTo>
                    <a:lnTo>
                      <a:pt x="88" y="17"/>
                    </a:lnTo>
                    <a:lnTo>
                      <a:pt x="88" y="18"/>
                    </a:lnTo>
                    <a:lnTo>
                      <a:pt x="95" y="25"/>
                    </a:lnTo>
                    <a:lnTo>
                      <a:pt x="100" y="36"/>
                    </a:lnTo>
                    <a:lnTo>
                      <a:pt x="102" y="49"/>
                    </a:lnTo>
                    <a:lnTo>
                      <a:pt x="100" y="62"/>
                    </a:lnTo>
                    <a:lnTo>
                      <a:pt x="94" y="71"/>
                    </a:lnTo>
                    <a:lnTo>
                      <a:pt x="85" y="77"/>
                    </a:lnTo>
                    <a:lnTo>
                      <a:pt x="74" y="79"/>
                    </a:lnTo>
                    <a:lnTo>
                      <a:pt x="62" y="75"/>
                    </a:lnTo>
                    <a:lnTo>
                      <a:pt x="51" y="68"/>
                    </a:lnTo>
                    <a:lnTo>
                      <a:pt x="44" y="57"/>
                    </a:lnTo>
                    <a:lnTo>
                      <a:pt x="39" y="41"/>
                    </a:lnTo>
                    <a:lnTo>
                      <a:pt x="37" y="20"/>
                    </a:lnTo>
                    <a:lnTo>
                      <a:pt x="36" y="20"/>
                    </a:lnTo>
                    <a:lnTo>
                      <a:pt x="30" y="20"/>
                    </a:lnTo>
                    <a:lnTo>
                      <a:pt x="24" y="21"/>
                    </a:lnTo>
                    <a:lnTo>
                      <a:pt x="18" y="25"/>
                    </a:lnTo>
                    <a:lnTo>
                      <a:pt x="15" y="31"/>
                    </a:lnTo>
                    <a:lnTo>
                      <a:pt x="13" y="42"/>
                    </a:lnTo>
                    <a:lnTo>
                      <a:pt x="15" y="56"/>
                    </a:lnTo>
                    <a:lnTo>
                      <a:pt x="21" y="67"/>
                    </a:lnTo>
                    <a:lnTo>
                      <a:pt x="8" y="72"/>
                    </a:lnTo>
                    <a:lnTo>
                      <a:pt x="2" y="57"/>
                    </a:lnTo>
                    <a:lnTo>
                      <a:pt x="0" y="39"/>
                    </a:lnTo>
                    <a:lnTo>
                      <a:pt x="1" y="25"/>
                    </a:lnTo>
                    <a:lnTo>
                      <a:pt x="6" y="16"/>
                    </a:lnTo>
                    <a:lnTo>
                      <a:pt x="13" y="9"/>
                    </a:lnTo>
                    <a:lnTo>
                      <a:pt x="21" y="4"/>
                    </a:lnTo>
                    <a:lnTo>
                      <a:pt x="30" y="2"/>
                    </a:lnTo>
                    <a:lnTo>
                      <a:pt x="39" y="1"/>
                    </a:lnTo>
                    <a:lnTo>
                      <a:pt x="77" y="1"/>
                    </a:lnTo>
                    <a:lnTo>
                      <a:pt x="90" y="1"/>
                    </a:lnTo>
                    <a:lnTo>
                      <a:pt x="10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5" name="Freeform 102"/>
              <p:cNvSpPr>
                <a:spLocks/>
              </p:cNvSpPr>
              <p:nvPr/>
            </p:nvSpPr>
            <p:spPr bwMode="auto">
              <a:xfrm>
                <a:off x="655638" y="1566863"/>
                <a:ext cx="20638" cy="19050"/>
              </a:xfrm>
              <a:custGeom>
                <a:avLst/>
                <a:gdLst>
                  <a:gd name="T0" fmla="*/ 13 w 25"/>
                  <a:gd name="T1" fmla="*/ 0 h 23"/>
                  <a:gd name="T2" fmla="*/ 17 w 25"/>
                  <a:gd name="T3" fmla="*/ 0 h 23"/>
                  <a:gd name="T4" fmla="*/ 21 w 25"/>
                  <a:gd name="T5" fmla="*/ 1 h 23"/>
                  <a:gd name="T6" fmla="*/ 23 w 25"/>
                  <a:gd name="T7" fmla="*/ 5 h 23"/>
                  <a:gd name="T8" fmla="*/ 25 w 25"/>
                  <a:gd name="T9" fmla="*/ 8 h 23"/>
                  <a:gd name="T10" fmla="*/ 25 w 25"/>
                  <a:gd name="T11" fmla="*/ 12 h 23"/>
                  <a:gd name="T12" fmla="*/ 25 w 25"/>
                  <a:gd name="T13" fmla="*/ 16 h 23"/>
                  <a:gd name="T14" fmla="*/ 23 w 25"/>
                  <a:gd name="T15" fmla="*/ 19 h 23"/>
                  <a:gd name="T16" fmla="*/ 21 w 25"/>
                  <a:gd name="T17" fmla="*/ 22 h 23"/>
                  <a:gd name="T18" fmla="*/ 17 w 25"/>
                  <a:gd name="T19" fmla="*/ 23 h 23"/>
                  <a:gd name="T20" fmla="*/ 13 w 25"/>
                  <a:gd name="T21" fmla="*/ 23 h 23"/>
                  <a:gd name="T22" fmla="*/ 9 w 25"/>
                  <a:gd name="T23" fmla="*/ 23 h 23"/>
                  <a:gd name="T24" fmla="*/ 6 w 25"/>
                  <a:gd name="T25" fmla="*/ 21 h 23"/>
                  <a:gd name="T26" fmla="*/ 2 w 25"/>
                  <a:gd name="T27" fmla="*/ 19 h 23"/>
                  <a:gd name="T28" fmla="*/ 1 w 25"/>
                  <a:gd name="T29" fmla="*/ 15 h 23"/>
                  <a:gd name="T30" fmla="*/ 0 w 25"/>
                  <a:gd name="T31" fmla="*/ 12 h 23"/>
                  <a:gd name="T32" fmla="*/ 1 w 25"/>
                  <a:gd name="T33" fmla="*/ 7 h 23"/>
                  <a:gd name="T34" fmla="*/ 2 w 25"/>
                  <a:gd name="T35" fmla="*/ 5 h 23"/>
                  <a:gd name="T36" fmla="*/ 6 w 25"/>
                  <a:gd name="T37" fmla="*/ 1 h 23"/>
                  <a:gd name="T38" fmla="*/ 9 w 25"/>
                  <a:gd name="T39" fmla="*/ 0 h 23"/>
                  <a:gd name="T40" fmla="*/ 13 w 25"/>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3">
                    <a:moveTo>
                      <a:pt x="13" y="0"/>
                    </a:moveTo>
                    <a:lnTo>
                      <a:pt x="17" y="0"/>
                    </a:lnTo>
                    <a:lnTo>
                      <a:pt x="21" y="1"/>
                    </a:lnTo>
                    <a:lnTo>
                      <a:pt x="23" y="5"/>
                    </a:lnTo>
                    <a:lnTo>
                      <a:pt x="25" y="8"/>
                    </a:lnTo>
                    <a:lnTo>
                      <a:pt x="25" y="12"/>
                    </a:lnTo>
                    <a:lnTo>
                      <a:pt x="25" y="16"/>
                    </a:lnTo>
                    <a:lnTo>
                      <a:pt x="23" y="19"/>
                    </a:lnTo>
                    <a:lnTo>
                      <a:pt x="21" y="22"/>
                    </a:lnTo>
                    <a:lnTo>
                      <a:pt x="17" y="23"/>
                    </a:lnTo>
                    <a:lnTo>
                      <a:pt x="13" y="23"/>
                    </a:lnTo>
                    <a:lnTo>
                      <a:pt x="9" y="23"/>
                    </a:lnTo>
                    <a:lnTo>
                      <a:pt x="6" y="21"/>
                    </a:lnTo>
                    <a:lnTo>
                      <a:pt x="2" y="19"/>
                    </a:lnTo>
                    <a:lnTo>
                      <a:pt x="1" y="15"/>
                    </a:lnTo>
                    <a:lnTo>
                      <a:pt x="0" y="12"/>
                    </a:lnTo>
                    <a:lnTo>
                      <a:pt x="1" y="7"/>
                    </a:lnTo>
                    <a:lnTo>
                      <a:pt x="2" y="5"/>
                    </a:lnTo>
                    <a:lnTo>
                      <a:pt x="6" y="1"/>
                    </a:lnTo>
                    <a:lnTo>
                      <a:pt x="9" y="0"/>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6" name="Freeform 103"/>
              <p:cNvSpPr>
                <a:spLocks/>
              </p:cNvSpPr>
              <p:nvPr/>
            </p:nvSpPr>
            <p:spPr bwMode="auto">
              <a:xfrm>
                <a:off x="596900" y="1471613"/>
                <a:ext cx="79375" cy="66675"/>
              </a:xfrm>
              <a:custGeom>
                <a:avLst/>
                <a:gdLst>
                  <a:gd name="T0" fmla="*/ 98 w 100"/>
                  <a:gd name="T1" fmla="*/ 0 h 84"/>
                  <a:gd name="T2" fmla="*/ 98 w 100"/>
                  <a:gd name="T3" fmla="*/ 15 h 84"/>
                  <a:gd name="T4" fmla="*/ 83 w 100"/>
                  <a:gd name="T5" fmla="*/ 16 h 84"/>
                  <a:gd name="T6" fmla="*/ 83 w 100"/>
                  <a:gd name="T7" fmla="*/ 18 h 84"/>
                  <a:gd name="T8" fmla="*/ 89 w 100"/>
                  <a:gd name="T9" fmla="*/ 21 h 84"/>
                  <a:gd name="T10" fmla="*/ 94 w 100"/>
                  <a:gd name="T11" fmla="*/ 28 h 84"/>
                  <a:gd name="T12" fmla="*/ 99 w 100"/>
                  <a:gd name="T13" fmla="*/ 37 h 84"/>
                  <a:gd name="T14" fmla="*/ 100 w 100"/>
                  <a:gd name="T15" fmla="*/ 49 h 84"/>
                  <a:gd name="T16" fmla="*/ 100 w 100"/>
                  <a:gd name="T17" fmla="*/ 57 h 84"/>
                  <a:gd name="T18" fmla="*/ 97 w 100"/>
                  <a:gd name="T19" fmla="*/ 65 h 84"/>
                  <a:gd name="T20" fmla="*/ 92 w 100"/>
                  <a:gd name="T21" fmla="*/ 72 h 84"/>
                  <a:gd name="T22" fmla="*/ 84 w 100"/>
                  <a:gd name="T23" fmla="*/ 78 h 84"/>
                  <a:gd name="T24" fmla="*/ 72 w 100"/>
                  <a:gd name="T25" fmla="*/ 82 h 84"/>
                  <a:gd name="T26" fmla="*/ 57 w 100"/>
                  <a:gd name="T27" fmla="*/ 84 h 84"/>
                  <a:gd name="T28" fmla="*/ 0 w 100"/>
                  <a:gd name="T29" fmla="*/ 84 h 84"/>
                  <a:gd name="T30" fmla="*/ 0 w 100"/>
                  <a:gd name="T31" fmla="*/ 65 h 84"/>
                  <a:gd name="T32" fmla="*/ 54 w 100"/>
                  <a:gd name="T33" fmla="*/ 65 h 84"/>
                  <a:gd name="T34" fmla="*/ 67 w 100"/>
                  <a:gd name="T35" fmla="*/ 64 h 84"/>
                  <a:gd name="T36" fmla="*/ 77 w 100"/>
                  <a:gd name="T37" fmla="*/ 61 h 84"/>
                  <a:gd name="T38" fmla="*/ 84 w 100"/>
                  <a:gd name="T39" fmla="*/ 54 h 84"/>
                  <a:gd name="T40" fmla="*/ 86 w 100"/>
                  <a:gd name="T41" fmla="*/ 43 h 84"/>
                  <a:gd name="T42" fmla="*/ 83 w 100"/>
                  <a:gd name="T43" fmla="*/ 33 h 84"/>
                  <a:gd name="T44" fmla="*/ 77 w 100"/>
                  <a:gd name="T45" fmla="*/ 25 h 84"/>
                  <a:gd name="T46" fmla="*/ 69 w 100"/>
                  <a:gd name="T47" fmla="*/ 20 h 84"/>
                  <a:gd name="T48" fmla="*/ 65 w 100"/>
                  <a:gd name="T49" fmla="*/ 19 h 84"/>
                  <a:gd name="T50" fmla="*/ 60 w 100"/>
                  <a:gd name="T51" fmla="*/ 19 h 84"/>
                  <a:gd name="T52" fmla="*/ 0 w 100"/>
                  <a:gd name="T53" fmla="*/ 19 h 84"/>
                  <a:gd name="T54" fmla="*/ 0 w 100"/>
                  <a:gd name="T55" fmla="*/ 0 h 84"/>
                  <a:gd name="T56" fmla="*/ 71 w 100"/>
                  <a:gd name="T57" fmla="*/ 0 h 84"/>
                  <a:gd name="T58" fmla="*/ 86 w 100"/>
                  <a:gd name="T59" fmla="*/ 0 h 84"/>
                  <a:gd name="T60" fmla="*/ 98 w 100"/>
                  <a:gd name="T6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84">
                    <a:moveTo>
                      <a:pt x="98" y="0"/>
                    </a:moveTo>
                    <a:lnTo>
                      <a:pt x="98" y="15"/>
                    </a:lnTo>
                    <a:lnTo>
                      <a:pt x="83" y="16"/>
                    </a:lnTo>
                    <a:lnTo>
                      <a:pt x="83" y="18"/>
                    </a:lnTo>
                    <a:lnTo>
                      <a:pt x="89" y="21"/>
                    </a:lnTo>
                    <a:lnTo>
                      <a:pt x="94" y="28"/>
                    </a:lnTo>
                    <a:lnTo>
                      <a:pt x="99" y="37"/>
                    </a:lnTo>
                    <a:lnTo>
                      <a:pt x="100" y="49"/>
                    </a:lnTo>
                    <a:lnTo>
                      <a:pt x="100" y="57"/>
                    </a:lnTo>
                    <a:lnTo>
                      <a:pt x="97" y="65"/>
                    </a:lnTo>
                    <a:lnTo>
                      <a:pt x="92" y="72"/>
                    </a:lnTo>
                    <a:lnTo>
                      <a:pt x="84" y="78"/>
                    </a:lnTo>
                    <a:lnTo>
                      <a:pt x="72" y="82"/>
                    </a:lnTo>
                    <a:lnTo>
                      <a:pt x="57" y="84"/>
                    </a:lnTo>
                    <a:lnTo>
                      <a:pt x="0" y="84"/>
                    </a:lnTo>
                    <a:lnTo>
                      <a:pt x="0" y="65"/>
                    </a:lnTo>
                    <a:lnTo>
                      <a:pt x="54" y="65"/>
                    </a:lnTo>
                    <a:lnTo>
                      <a:pt x="67" y="64"/>
                    </a:lnTo>
                    <a:lnTo>
                      <a:pt x="77" y="61"/>
                    </a:lnTo>
                    <a:lnTo>
                      <a:pt x="84" y="54"/>
                    </a:lnTo>
                    <a:lnTo>
                      <a:pt x="86" y="43"/>
                    </a:lnTo>
                    <a:lnTo>
                      <a:pt x="83" y="33"/>
                    </a:lnTo>
                    <a:lnTo>
                      <a:pt x="77" y="25"/>
                    </a:lnTo>
                    <a:lnTo>
                      <a:pt x="69" y="20"/>
                    </a:lnTo>
                    <a:lnTo>
                      <a:pt x="65" y="19"/>
                    </a:lnTo>
                    <a:lnTo>
                      <a:pt x="60" y="19"/>
                    </a:lnTo>
                    <a:lnTo>
                      <a:pt x="0" y="19"/>
                    </a:lnTo>
                    <a:lnTo>
                      <a:pt x="0" y="0"/>
                    </a:lnTo>
                    <a:lnTo>
                      <a:pt x="71" y="0"/>
                    </a:lnTo>
                    <a:lnTo>
                      <a:pt x="86" y="0"/>
                    </a:lnTo>
                    <a:lnTo>
                      <a:pt x="9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7" name="Freeform 104"/>
              <p:cNvSpPr>
                <a:spLocks/>
              </p:cNvSpPr>
              <p:nvPr/>
            </p:nvSpPr>
            <p:spPr bwMode="auto">
              <a:xfrm>
                <a:off x="655638" y="1431925"/>
                <a:ext cx="20638" cy="19050"/>
              </a:xfrm>
              <a:custGeom>
                <a:avLst/>
                <a:gdLst>
                  <a:gd name="T0" fmla="*/ 13 w 25"/>
                  <a:gd name="T1" fmla="*/ 0 h 24"/>
                  <a:gd name="T2" fmla="*/ 17 w 25"/>
                  <a:gd name="T3" fmla="*/ 0 h 24"/>
                  <a:gd name="T4" fmla="*/ 21 w 25"/>
                  <a:gd name="T5" fmla="*/ 2 h 24"/>
                  <a:gd name="T6" fmla="*/ 23 w 25"/>
                  <a:gd name="T7" fmla="*/ 5 h 24"/>
                  <a:gd name="T8" fmla="*/ 25 w 25"/>
                  <a:gd name="T9" fmla="*/ 8 h 24"/>
                  <a:gd name="T10" fmla="*/ 25 w 25"/>
                  <a:gd name="T11" fmla="*/ 12 h 24"/>
                  <a:gd name="T12" fmla="*/ 25 w 25"/>
                  <a:gd name="T13" fmla="*/ 16 h 24"/>
                  <a:gd name="T14" fmla="*/ 23 w 25"/>
                  <a:gd name="T15" fmla="*/ 20 h 24"/>
                  <a:gd name="T16" fmla="*/ 21 w 25"/>
                  <a:gd name="T17" fmla="*/ 22 h 24"/>
                  <a:gd name="T18" fmla="*/ 17 w 25"/>
                  <a:gd name="T19" fmla="*/ 23 h 24"/>
                  <a:gd name="T20" fmla="*/ 13 w 25"/>
                  <a:gd name="T21" fmla="*/ 24 h 24"/>
                  <a:gd name="T22" fmla="*/ 9 w 25"/>
                  <a:gd name="T23" fmla="*/ 23 h 24"/>
                  <a:gd name="T24" fmla="*/ 6 w 25"/>
                  <a:gd name="T25" fmla="*/ 22 h 24"/>
                  <a:gd name="T26" fmla="*/ 2 w 25"/>
                  <a:gd name="T27" fmla="*/ 19 h 24"/>
                  <a:gd name="T28" fmla="*/ 1 w 25"/>
                  <a:gd name="T29" fmla="*/ 16 h 24"/>
                  <a:gd name="T30" fmla="*/ 0 w 25"/>
                  <a:gd name="T31" fmla="*/ 12 h 24"/>
                  <a:gd name="T32" fmla="*/ 1 w 25"/>
                  <a:gd name="T33" fmla="*/ 8 h 24"/>
                  <a:gd name="T34" fmla="*/ 2 w 25"/>
                  <a:gd name="T35" fmla="*/ 5 h 24"/>
                  <a:gd name="T36" fmla="*/ 6 w 25"/>
                  <a:gd name="T37" fmla="*/ 2 h 24"/>
                  <a:gd name="T38" fmla="*/ 9 w 25"/>
                  <a:gd name="T39" fmla="*/ 0 h 24"/>
                  <a:gd name="T40" fmla="*/ 13 w 25"/>
                  <a:gd name="T4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4">
                    <a:moveTo>
                      <a:pt x="13" y="0"/>
                    </a:moveTo>
                    <a:lnTo>
                      <a:pt x="17" y="0"/>
                    </a:lnTo>
                    <a:lnTo>
                      <a:pt x="21" y="2"/>
                    </a:lnTo>
                    <a:lnTo>
                      <a:pt x="23" y="5"/>
                    </a:lnTo>
                    <a:lnTo>
                      <a:pt x="25" y="8"/>
                    </a:lnTo>
                    <a:lnTo>
                      <a:pt x="25" y="12"/>
                    </a:lnTo>
                    <a:lnTo>
                      <a:pt x="25" y="16"/>
                    </a:lnTo>
                    <a:lnTo>
                      <a:pt x="23" y="20"/>
                    </a:lnTo>
                    <a:lnTo>
                      <a:pt x="21" y="22"/>
                    </a:lnTo>
                    <a:lnTo>
                      <a:pt x="17" y="23"/>
                    </a:lnTo>
                    <a:lnTo>
                      <a:pt x="13" y="24"/>
                    </a:lnTo>
                    <a:lnTo>
                      <a:pt x="9" y="23"/>
                    </a:lnTo>
                    <a:lnTo>
                      <a:pt x="6" y="22"/>
                    </a:lnTo>
                    <a:lnTo>
                      <a:pt x="2" y="19"/>
                    </a:lnTo>
                    <a:lnTo>
                      <a:pt x="1" y="16"/>
                    </a:lnTo>
                    <a:lnTo>
                      <a:pt x="0" y="12"/>
                    </a:lnTo>
                    <a:lnTo>
                      <a:pt x="1" y="8"/>
                    </a:lnTo>
                    <a:lnTo>
                      <a:pt x="2" y="5"/>
                    </a:lnTo>
                    <a:lnTo>
                      <a:pt x="6" y="2"/>
                    </a:lnTo>
                    <a:lnTo>
                      <a:pt x="9" y="0"/>
                    </a:lnTo>
                    <a:lnTo>
                      <a:pt x="1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178" name="Freeform 105"/>
              <p:cNvSpPr>
                <a:spLocks/>
              </p:cNvSpPr>
              <p:nvPr/>
            </p:nvSpPr>
            <p:spPr bwMode="auto">
              <a:xfrm>
                <a:off x="563563" y="1379538"/>
                <a:ext cx="130175" cy="31750"/>
              </a:xfrm>
              <a:custGeom>
                <a:avLst/>
                <a:gdLst>
                  <a:gd name="T0" fmla="*/ 83 w 165"/>
                  <a:gd name="T1" fmla="*/ 0 h 39"/>
                  <a:gd name="T2" fmla="*/ 105 w 165"/>
                  <a:gd name="T3" fmla="*/ 1 h 39"/>
                  <a:gd name="T4" fmla="*/ 125 w 165"/>
                  <a:gd name="T5" fmla="*/ 5 h 39"/>
                  <a:gd name="T6" fmla="*/ 141 w 165"/>
                  <a:gd name="T7" fmla="*/ 11 h 39"/>
                  <a:gd name="T8" fmla="*/ 155 w 165"/>
                  <a:gd name="T9" fmla="*/ 18 h 39"/>
                  <a:gd name="T10" fmla="*/ 165 w 165"/>
                  <a:gd name="T11" fmla="*/ 26 h 39"/>
                  <a:gd name="T12" fmla="*/ 165 w 165"/>
                  <a:gd name="T13" fmla="*/ 39 h 39"/>
                  <a:gd name="T14" fmla="*/ 149 w 165"/>
                  <a:gd name="T15" fmla="*/ 30 h 39"/>
                  <a:gd name="T16" fmla="*/ 131 w 165"/>
                  <a:gd name="T17" fmla="*/ 22 h 39"/>
                  <a:gd name="T18" fmla="*/ 108 w 165"/>
                  <a:gd name="T19" fmla="*/ 16 h 39"/>
                  <a:gd name="T20" fmla="*/ 83 w 165"/>
                  <a:gd name="T21" fmla="*/ 15 h 39"/>
                  <a:gd name="T22" fmla="*/ 57 w 165"/>
                  <a:gd name="T23" fmla="*/ 16 h 39"/>
                  <a:gd name="T24" fmla="*/ 35 w 165"/>
                  <a:gd name="T25" fmla="*/ 22 h 39"/>
                  <a:gd name="T26" fmla="*/ 16 w 165"/>
                  <a:gd name="T27" fmla="*/ 30 h 39"/>
                  <a:gd name="T28" fmla="*/ 0 w 165"/>
                  <a:gd name="T29" fmla="*/ 39 h 39"/>
                  <a:gd name="T30" fmla="*/ 0 w 165"/>
                  <a:gd name="T31" fmla="*/ 26 h 39"/>
                  <a:gd name="T32" fmla="*/ 12 w 165"/>
                  <a:gd name="T33" fmla="*/ 18 h 39"/>
                  <a:gd name="T34" fmla="*/ 25 w 165"/>
                  <a:gd name="T35" fmla="*/ 11 h 39"/>
                  <a:gd name="T36" fmla="*/ 41 w 165"/>
                  <a:gd name="T37" fmla="*/ 5 h 39"/>
                  <a:gd name="T38" fmla="*/ 61 w 165"/>
                  <a:gd name="T39" fmla="*/ 1 h 39"/>
                  <a:gd name="T40" fmla="*/ 83 w 165"/>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39">
                    <a:moveTo>
                      <a:pt x="83" y="0"/>
                    </a:moveTo>
                    <a:lnTo>
                      <a:pt x="105" y="1"/>
                    </a:lnTo>
                    <a:lnTo>
                      <a:pt x="125" y="5"/>
                    </a:lnTo>
                    <a:lnTo>
                      <a:pt x="141" y="11"/>
                    </a:lnTo>
                    <a:lnTo>
                      <a:pt x="155" y="18"/>
                    </a:lnTo>
                    <a:lnTo>
                      <a:pt x="165" y="26"/>
                    </a:lnTo>
                    <a:lnTo>
                      <a:pt x="165" y="39"/>
                    </a:lnTo>
                    <a:lnTo>
                      <a:pt x="149" y="30"/>
                    </a:lnTo>
                    <a:lnTo>
                      <a:pt x="131" y="22"/>
                    </a:lnTo>
                    <a:lnTo>
                      <a:pt x="108" y="16"/>
                    </a:lnTo>
                    <a:lnTo>
                      <a:pt x="83" y="15"/>
                    </a:lnTo>
                    <a:lnTo>
                      <a:pt x="57" y="16"/>
                    </a:lnTo>
                    <a:lnTo>
                      <a:pt x="35" y="22"/>
                    </a:lnTo>
                    <a:lnTo>
                      <a:pt x="16" y="30"/>
                    </a:lnTo>
                    <a:lnTo>
                      <a:pt x="0" y="39"/>
                    </a:lnTo>
                    <a:lnTo>
                      <a:pt x="0" y="26"/>
                    </a:lnTo>
                    <a:lnTo>
                      <a:pt x="12" y="18"/>
                    </a:lnTo>
                    <a:lnTo>
                      <a:pt x="25" y="11"/>
                    </a:lnTo>
                    <a:lnTo>
                      <a:pt x="41" y="5"/>
                    </a:lnTo>
                    <a:lnTo>
                      <a:pt x="61" y="1"/>
                    </a:lnTo>
                    <a:lnTo>
                      <a:pt x="8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8" name="Group 7"/>
          <p:cNvGrpSpPr/>
          <p:nvPr/>
        </p:nvGrpSpPr>
        <p:grpSpPr>
          <a:xfrm>
            <a:off x="2102713" y="3621025"/>
            <a:ext cx="4573586" cy="2840149"/>
            <a:chOff x="2102713" y="3621025"/>
            <a:chExt cx="4573586" cy="2840149"/>
          </a:xfrm>
        </p:grpSpPr>
        <p:pic>
          <p:nvPicPr>
            <p:cNvPr id="48132"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l="8392" t="54568"/>
            <a:stretch/>
          </p:blipFill>
          <p:spPr bwMode="auto">
            <a:xfrm>
              <a:off x="2189269" y="3728188"/>
              <a:ext cx="4487030" cy="2732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2102713" y="3621025"/>
              <a:ext cx="349250" cy="3072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06103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8130"/>
                                        </p:tgtEl>
                                        <p:attrNameLst>
                                          <p:attrName>style.visibility</p:attrName>
                                        </p:attrNameLst>
                                      </p:cBhvr>
                                      <p:to>
                                        <p:strVal val="visible"/>
                                      </p:to>
                                    </p:set>
                                    <p:animEffect transition="in" filter="fade">
                                      <p:cBhvr>
                                        <p:cTn id="19" dur="500"/>
                                        <p:tgtEl>
                                          <p:spTgt spid="48130"/>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800" dirty="0" smtClean="0"/>
              <a:t>State-space models suggest that error-sensitivity is fixed across error-magnitudes: </a:t>
            </a:r>
            <a:endParaRPr lang="en-US" sz="2800" dirty="0"/>
          </a:p>
        </p:txBody>
      </p:sp>
      <p:sp>
        <p:nvSpPr>
          <p:cNvPr id="3" name="Title 2"/>
          <p:cNvSpPr>
            <a:spLocks noGrp="1"/>
          </p:cNvSpPr>
          <p:nvPr>
            <p:ph type="title"/>
          </p:nvPr>
        </p:nvSpPr>
        <p:spPr/>
        <p:txBody>
          <a:bodyPr/>
          <a:lstStyle/>
          <a:p>
            <a:r>
              <a:rPr lang="en-US" sz="2400" dirty="0" smtClean="0"/>
              <a:t>Recent results suggest that error-sensitivity is not “fixed,” but varies as a function of error magnitude</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65</a:t>
            </a:fld>
            <a:endParaRPr lang="en-US"/>
          </a:p>
        </p:txBody>
      </p:sp>
      <p:grpSp>
        <p:nvGrpSpPr>
          <p:cNvPr id="18" name="Group 17"/>
          <p:cNvGrpSpPr/>
          <p:nvPr/>
        </p:nvGrpSpPr>
        <p:grpSpPr>
          <a:xfrm>
            <a:off x="538937" y="2438868"/>
            <a:ext cx="3398410" cy="3021469"/>
            <a:chOff x="538937" y="3351653"/>
            <a:chExt cx="3398410" cy="3021469"/>
          </a:xfrm>
        </p:grpSpPr>
        <p:sp>
          <p:nvSpPr>
            <p:cNvPr id="9" name="TextBox 8"/>
            <p:cNvSpPr txBox="1"/>
            <p:nvPr/>
          </p:nvSpPr>
          <p:spPr>
            <a:xfrm>
              <a:off x="1504343" y="3351653"/>
              <a:ext cx="1685077" cy="307777"/>
            </a:xfrm>
            <a:prstGeom prst="rect">
              <a:avLst/>
            </a:prstGeom>
            <a:noFill/>
          </p:spPr>
          <p:txBody>
            <a:bodyPr wrap="none" rtlCol="0">
              <a:spAutoFit/>
            </a:bodyPr>
            <a:lstStyle/>
            <a:p>
              <a:r>
                <a:rPr lang="en-US" sz="1400" dirty="0" smtClean="0"/>
                <a:t>Marko et al. (2012)</a:t>
              </a:r>
              <a:endParaRPr lang="en-US" sz="1400" dirty="0"/>
            </a:p>
          </p:txBody>
        </p:sp>
        <p:pic>
          <p:nvPicPr>
            <p:cNvPr id="119811" name="Picture 3"/>
            <p:cNvPicPr>
              <a:picLocks noChangeAspect="1" noChangeArrowheads="1"/>
            </p:cNvPicPr>
            <p:nvPr/>
          </p:nvPicPr>
          <p:blipFill>
            <a:blip r:embed="rId4" cstate="print"/>
            <a:srcRect/>
            <a:stretch>
              <a:fillRect/>
            </a:stretch>
          </p:blipFill>
          <p:spPr bwMode="auto">
            <a:xfrm>
              <a:off x="923525" y="3731110"/>
              <a:ext cx="3013822" cy="2334235"/>
            </a:xfrm>
            <a:prstGeom prst="rect">
              <a:avLst/>
            </a:prstGeom>
            <a:noFill/>
            <a:ln w="9525">
              <a:noFill/>
              <a:miter lim="800000"/>
              <a:headEnd/>
              <a:tailEnd/>
            </a:ln>
          </p:spPr>
        </p:pic>
        <p:sp>
          <p:nvSpPr>
            <p:cNvPr id="12" name="TextBox 11"/>
            <p:cNvSpPr txBox="1"/>
            <p:nvPr/>
          </p:nvSpPr>
          <p:spPr>
            <a:xfrm>
              <a:off x="1845245" y="6065345"/>
              <a:ext cx="989373" cy="307777"/>
            </a:xfrm>
            <a:prstGeom prst="rect">
              <a:avLst/>
            </a:prstGeom>
            <a:noFill/>
          </p:spPr>
          <p:txBody>
            <a:bodyPr wrap="none" rtlCol="0">
              <a:spAutoFit/>
            </a:bodyPr>
            <a:lstStyle/>
            <a:p>
              <a:pPr algn="ctr"/>
              <a:r>
                <a:rPr lang="en-US" sz="1400" dirty="0" smtClean="0"/>
                <a:t>Error (cm)</a:t>
              </a:r>
              <a:endParaRPr lang="en-US" sz="1400" dirty="0"/>
            </a:p>
          </p:txBody>
        </p:sp>
        <p:sp>
          <p:nvSpPr>
            <p:cNvPr id="13" name="TextBox 12"/>
            <p:cNvSpPr txBox="1"/>
            <p:nvPr/>
          </p:nvSpPr>
          <p:spPr>
            <a:xfrm rot="16200000">
              <a:off x="-96813" y="4717635"/>
              <a:ext cx="1579278" cy="307777"/>
            </a:xfrm>
            <a:prstGeom prst="rect">
              <a:avLst/>
            </a:prstGeom>
            <a:noFill/>
          </p:spPr>
          <p:txBody>
            <a:bodyPr wrap="none" rtlCol="0">
              <a:spAutoFit/>
            </a:bodyPr>
            <a:lstStyle/>
            <a:p>
              <a:pPr algn="ctr"/>
              <a:r>
                <a:rPr lang="en-US" sz="1400" dirty="0" smtClean="0"/>
                <a:t>Sensitivity (N/cm)</a:t>
              </a:r>
              <a:endParaRPr lang="en-US" sz="1400" dirty="0"/>
            </a:p>
          </p:txBody>
        </p:sp>
      </p:grpSp>
      <p:grpSp>
        <p:nvGrpSpPr>
          <p:cNvPr id="17" name="Group 16"/>
          <p:cNvGrpSpPr/>
          <p:nvPr/>
        </p:nvGrpSpPr>
        <p:grpSpPr>
          <a:xfrm>
            <a:off x="4449515" y="2284979"/>
            <a:ext cx="3226553" cy="3149210"/>
            <a:chOff x="4417847" y="3275380"/>
            <a:chExt cx="3226553" cy="3149210"/>
          </a:xfrm>
        </p:grpSpPr>
        <p:pic>
          <p:nvPicPr>
            <p:cNvPr id="119810" name="Picture 2"/>
            <p:cNvPicPr>
              <a:picLocks noChangeAspect="1" noChangeArrowheads="1"/>
            </p:cNvPicPr>
            <p:nvPr/>
          </p:nvPicPr>
          <p:blipFill>
            <a:blip r:embed="rId5" cstate="print"/>
            <a:srcRect l="15856" b="10064"/>
            <a:stretch>
              <a:fillRect/>
            </a:stretch>
          </p:blipFill>
          <p:spPr bwMode="auto">
            <a:xfrm>
              <a:off x="4722176" y="3566628"/>
              <a:ext cx="2649565" cy="2597940"/>
            </a:xfrm>
            <a:prstGeom prst="rect">
              <a:avLst/>
            </a:prstGeom>
            <a:noFill/>
            <a:ln w="9525">
              <a:noFill/>
              <a:miter lim="800000"/>
              <a:headEnd/>
              <a:tailEnd/>
            </a:ln>
          </p:spPr>
        </p:pic>
        <p:sp>
          <p:nvSpPr>
            <p:cNvPr id="14" name="TextBox 13"/>
            <p:cNvSpPr txBox="1"/>
            <p:nvPr/>
          </p:nvSpPr>
          <p:spPr>
            <a:xfrm>
              <a:off x="5449237" y="6116813"/>
              <a:ext cx="1503873" cy="307777"/>
            </a:xfrm>
            <a:prstGeom prst="rect">
              <a:avLst/>
            </a:prstGeom>
            <a:noFill/>
          </p:spPr>
          <p:txBody>
            <a:bodyPr wrap="none" rtlCol="0">
              <a:spAutoFit/>
            </a:bodyPr>
            <a:lstStyle/>
            <a:p>
              <a:pPr algn="ctr"/>
              <a:r>
                <a:rPr lang="en-US" sz="1400" dirty="0" smtClean="0"/>
                <a:t>Visual error (cm)</a:t>
              </a:r>
              <a:endParaRPr lang="en-US" sz="1400" dirty="0"/>
            </a:p>
          </p:txBody>
        </p:sp>
        <p:sp>
          <p:nvSpPr>
            <p:cNvPr id="15" name="TextBox 14"/>
            <p:cNvSpPr txBox="1"/>
            <p:nvPr/>
          </p:nvSpPr>
          <p:spPr>
            <a:xfrm rot="16200000">
              <a:off x="3687519" y="4679932"/>
              <a:ext cx="1768434" cy="307777"/>
            </a:xfrm>
            <a:prstGeom prst="rect">
              <a:avLst/>
            </a:prstGeom>
            <a:noFill/>
          </p:spPr>
          <p:txBody>
            <a:bodyPr wrap="none" rtlCol="0">
              <a:spAutoFit/>
            </a:bodyPr>
            <a:lstStyle/>
            <a:p>
              <a:pPr algn="ctr"/>
              <a:r>
                <a:rPr lang="en-US" sz="1400" dirty="0" smtClean="0"/>
                <a:t>Sensitivity (</a:t>
              </a:r>
              <a:r>
                <a:rPr lang="en-US" sz="1400" dirty="0" err="1" smtClean="0"/>
                <a:t>unitless</a:t>
              </a:r>
              <a:r>
                <a:rPr lang="en-US" sz="1400" dirty="0" smtClean="0"/>
                <a:t>)</a:t>
              </a:r>
              <a:endParaRPr lang="en-US" sz="1400" dirty="0"/>
            </a:p>
          </p:txBody>
        </p:sp>
        <p:sp>
          <p:nvSpPr>
            <p:cNvPr id="16" name="TextBox 15"/>
            <p:cNvSpPr txBox="1"/>
            <p:nvPr/>
          </p:nvSpPr>
          <p:spPr>
            <a:xfrm>
              <a:off x="4617674" y="3275380"/>
              <a:ext cx="3026726" cy="307777"/>
            </a:xfrm>
            <a:prstGeom prst="rect">
              <a:avLst/>
            </a:prstGeom>
            <a:noFill/>
          </p:spPr>
          <p:txBody>
            <a:bodyPr wrap="none" rtlCol="0">
              <a:spAutoFit/>
            </a:bodyPr>
            <a:lstStyle/>
            <a:p>
              <a:r>
                <a:rPr lang="en-US" sz="1400" dirty="0" smtClean="0"/>
                <a:t>Modified from Wei &amp; </a:t>
              </a:r>
              <a:r>
                <a:rPr lang="en-US" sz="1400" dirty="0" err="1" smtClean="0"/>
                <a:t>Körding</a:t>
              </a:r>
              <a:r>
                <a:rPr lang="en-US" sz="1400" dirty="0" smtClean="0"/>
                <a:t> (2009)</a:t>
              </a:r>
              <a:endParaRPr lang="en-US" sz="1400" dirty="0"/>
            </a:p>
          </p:txBody>
        </p:sp>
      </p:grpSp>
      <p:sp>
        <p:nvSpPr>
          <p:cNvPr id="19"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5" name="TextBox 4"/>
          <p:cNvSpPr txBox="1"/>
          <p:nvPr/>
        </p:nvSpPr>
        <p:spPr>
          <a:xfrm>
            <a:off x="513290" y="5656490"/>
            <a:ext cx="8250978" cy="646331"/>
          </a:xfrm>
          <a:prstGeom prst="rect">
            <a:avLst/>
          </a:prstGeom>
          <a:noFill/>
        </p:spPr>
        <p:txBody>
          <a:bodyPr wrap="none" rtlCol="0">
            <a:spAutoFit/>
          </a:bodyPr>
          <a:lstStyle/>
          <a:p>
            <a:pPr algn="ctr"/>
            <a:r>
              <a:rPr lang="en-US" b="1" dirty="0" smtClean="0"/>
              <a:t>Question: Does the brain change error-sensitivity within an experiment?</a:t>
            </a:r>
          </a:p>
          <a:p>
            <a:pPr algn="ctr"/>
            <a:r>
              <a:rPr lang="en-US" b="1" dirty="0" smtClean="0"/>
              <a:t>If so, does the brain use a systematic rule for modulating this sensitivity?</a:t>
            </a:r>
            <a:endParaRPr lang="en-US" b="1" dirty="0"/>
          </a:p>
        </p:txBody>
      </p:sp>
      <p:graphicFrame>
        <p:nvGraphicFramePr>
          <p:cNvPr id="7" name="Object 6"/>
          <p:cNvGraphicFramePr>
            <a:graphicFrameLocks noChangeAspect="1"/>
          </p:cNvGraphicFramePr>
          <p:nvPr>
            <p:extLst>
              <p:ext uri="{D42A27DB-BD31-4B8C-83A1-F6EECF244321}">
                <p14:modId xmlns:p14="http://schemas.microsoft.com/office/powerpoint/2010/main" val="4130008290"/>
              </p:ext>
            </p:extLst>
          </p:nvPr>
        </p:nvGraphicFramePr>
        <p:xfrm>
          <a:off x="4088441" y="1470345"/>
          <a:ext cx="2784927" cy="532478"/>
        </p:xfrm>
        <a:graphic>
          <a:graphicData uri="http://schemas.openxmlformats.org/presentationml/2006/ole">
            <mc:AlternateContent xmlns:mc="http://schemas.openxmlformats.org/markup-compatibility/2006">
              <mc:Choice xmlns:v="urn:schemas-microsoft-com:vml" Requires="v">
                <p:oleObj spid="_x0000_s65563" name="Equation" r:id="rId6" imgW="1193800" imgH="228600" progId="Equation.DSMT4">
                  <p:embed/>
                </p:oleObj>
              </mc:Choice>
              <mc:Fallback>
                <p:oleObj name="Equation" r:id="rId6" imgW="1193800" imgH="228600" progId="Equation.DSMT4">
                  <p:embed/>
                  <p:pic>
                    <p:nvPicPr>
                      <p:cNvPr id="0"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88441" y="1470345"/>
                        <a:ext cx="2784927" cy="532478"/>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356707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animEffect transition="in" filter="fade">
                                      <p:cBhvr>
                                        <p:cTn id="19" dur="500"/>
                                        <p:tgtEl>
                                          <p:spTgt spid="5">
                                            <p:txEl>
                                              <p:pRg st="0" end="0"/>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5">
                                            <p:txEl>
                                              <p:pRg st="1" end="1"/>
                                            </p:txEl>
                                          </p:spTgt>
                                        </p:tgtEl>
                                        <p:attrNameLst>
                                          <p:attrName>style.visibility</p:attrName>
                                        </p:attrNameLst>
                                      </p:cBhvr>
                                      <p:to>
                                        <p:strVal val="visible"/>
                                      </p:to>
                                    </p:set>
                                    <p:animEffect transition="in" filter="fade">
                                      <p:cBhvr>
                                        <p:cTn id="22"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304800" y="1066801"/>
            <a:ext cx="8382000" cy="1210050"/>
          </a:xfrm>
        </p:spPr>
        <p:txBody>
          <a:bodyPr/>
          <a:lstStyle/>
          <a:p>
            <a:pPr marL="0" indent="0">
              <a:buNone/>
            </a:pPr>
            <a:r>
              <a:rPr lang="en-US" dirty="0" smtClean="0"/>
              <a:t>Investigate factors that affect error-sensitivity</a:t>
            </a:r>
          </a:p>
          <a:p>
            <a:pPr marL="0" indent="0">
              <a:buNone/>
            </a:pPr>
            <a:r>
              <a:rPr lang="en-US" dirty="0" smtClean="0"/>
              <a:t>Our old ‘single-state’ model of motor learning:</a:t>
            </a:r>
            <a:endParaRPr lang="en-US" dirty="0"/>
          </a:p>
        </p:txBody>
      </p:sp>
      <p:sp>
        <p:nvSpPr>
          <p:cNvPr id="3" name="Title 2"/>
          <p:cNvSpPr>
            <a:spLocks noGrp="1"/>
          </p:cNvSpPr>
          <p:nvPr>
            <p:ph type="title"/>
          </p:nvPr>
        </p:nvSpPr>
        <p:spPr/>
        <p:txBody>
          <a:bodyPr/>
          <a:lstStyle/>
          <a:p>
            <a:r>
              <a:rPr lang="en-US" sz="2800" dirty="0" smtClean="0"/>
              <a:t>Do the statistics of the perturbation alter learning rates? </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66</a:t>
            </a:fld>
            <a:endParaRPr lang="en-US"/>
          </a:p>
        </p:txBody>
      </p:sp>
      <p:cxnSp>
        <p:nvCxnSpPr>
          <p:cNvPr id="8" name="Straight Arrow Connector 7"/>
          <p:cNvCxnSpPr/>
          <p:nvPr/>
        </p:nvCxnSpPr>
        <p:spPr>
          <a:xfrm>
            <a:off x="5470662" y="3198570"/>
            <a:ext cx="445513" cy="34813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a:off x="5698273" y="3711397"/>
            <a:ext cx="2378927" cy="982180"/>
            <a:chOff x="5698273" y="4005880"/>
            <a:chExt cx="2378927" cy="982180"/>
          </a:xfrm>
        </p:grpSpPr>
        <p:sp>
          <p:nvSpPr>
            <p:cNvPr id="10" name="Rectangle 9"/>
            <p:cNvSpPr/>
            <p:nvPr/>
          </p:nvSpPr>
          <p:spPr>
            <a:xfrm>
              <a:off x="5698273" y="4005880"/>
              <a:ext cx="2378927" cy="98218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6257526" y="4584538"/>
              <a:ext cx="1390124" cy="369332"/>
            </a:xfrm>
            <a:prstGeom prst="rect">
              <a:avLst/>
            </a:prstGeom>
            <a:noFill/>
          </p:spPr>
          <p:txBody>
            <a:bodyPr wrap="none" rtlCol="0">
              <a:spAutoFit/>
            </a:bodyPr>
            <a:lstStyle/>
            <a:p>
              <a:r>
                <a:rPr lang="en-US" b="1" dirty="0" smtClean="0"/>
                <a:t>Adaptation</a:t>
              </a:r>
              <a:endParaRPr lang="en-US" dirty="0"/>
            </a:p>
          </p:txBody>
        </p:sp>
      </p:grpSp>
      <p:sp>
        <p:nvSpPr>
          <p:cNvPr id="17" name="Content Placeholder 1"/>
          <p:cNvSpPr txBox="1">
            <a:spLocks/>
          </p:cNvSpPr>
          <p:nvPr/>
        </p:nvSpPr>
        <p:spPr bwMode="auto">
          <a:xfrm>
            <a:off x="304800" y="4888390"/>
            <a:ext cx="8382000" cy="12100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R="0" lvl="0" algn="l" defTabSz="914400" rtl="0" eaLnBrk="1" fontAlgn="base" latinLnBrk="0" hangingPunct="1">
              <a:lnSpc>
                <a:spcPct val="100000"/>
              </a:lnSpc>
              <a:spcBef>
                <a:spcPct val="20000"/>
              </a:spcBef>
              <a:spcAft>
                <a:spcPct val="0"/>
              </a:spcAft>
              <a:buClrTx/>
              <a:buSzPct val="60000"/>
              <a:tabLst/>
              <a:defRPr/>
            </a:pPr>
            <a:r>
              <a:rPr lang="en-US" sz="3200" noProof="0" dirty="0" smtClean="0">
                <a:latin typeface="+mn-lt"/>
                <a:cs typeface="+mn-cs"/>
              </a:rPr>
              <a:t>We manipulate the perturbation statistics (altering error history) and observe the change in error-sensitivity (   )</a:t>
            </a:r>
            <a:endParaRPr kumimoji="0" lang="en-US" sz="3200" b="0" i="0" u="none" strike="noStrike" kern="1200" cap="none" spc="0" normalizeH="0" baseline="0" noProof="0" dirty="0">
              <a:ln>
                <a:noFill/>
              </a:ln>
              <a:solidFill>
                <a:schemeClr val="tx1"/>
              </a:solidFill>
              <a:effectLst/>
              <a:uLnTx/>
              <a:uFillTx/>
              <a:latin typeface="+mn-lt"/>
              <a:ea typeface="+mn-ea"/>
              <a:cs typeface="+mn-cs"/>
            </a:endParaRPr>
          </a:p>
        </p:txBody>
      </p:sp>
      <p:pic>
        <p:nvPicPr>
          <p:cNvPr id="120898" name="Picture 66" descr="http://latex.codecogs.com/png.latex?%5Chuge%20%5Ceta"/>
          <p:cNvPicPr>
            <a:picLocks noChangeAspect="1" noChangeArrowheads="1"/>
          </p:cNvPicPr>
          <p:nvPr/>
        </p:nvPicPr>
        <p:blipFill>
          <a:blip r:embed="rId3" cstate="print"/>
          <a:srcRect/>
          <a:stretch>
            <a:fillRect/>
          </a:stretch>
        </p:blipFill>
        <p:spPr bwMode="auto">
          <a:xfrm>
            <a:off x="3266230" y="6098438"/>
            <a:ext cx="161925" cy="238125"/>
          </a:xfrm>
          <a:prstGeom prst="rect">
            <a:avLst/>
          </a:prstGeom>
          <a:noFill/>
        </p:spPr>
      </p:pic>
      <p:graphicFrame>
        <p:nvGraphicFramePr>
          <p:cNvPr id="116737" name="Object 1"/>
          <p:cNvGraphicFramePr>
            <a:graphicFrameLocks noChangeAspect="1"/>
          </p:cNvGraphicFramePr>
          <p:nvPr>
            <p:extLst>
              <p:ext uri="{D42A27DB-BD31-4B8C-83A1-F6EECF244321}">
                <p14:modId xmlns:p14="http://schemas.microsoft.com/office/powerpoint/2010/main" val="2415673870"/>
              </p:ext>
            </p:extLst>
          </p:nvPr>
        </p:nvGraphicFramePr>
        <p:xfrm>
          <a:off x="2595563" y="2562225"/>
          <a:ext cx="3679825" cy="636588"/>
        </p:xfrm>
        <a:graphic>
          <a:graphicData uri="http://schemas.openxmlformats.org/presentationml/2006/ole">
            <mc:AlternateContent xmlns:mc="http://schemas.openxmlformats.org/markup-compatibility/2006">
              <mc:Choice xmlns:v="urn:schemas-microsoft-com:vml" Requires="v">
                <p:oleObj spid="_x0000_s47343" name="Equation" r:id="rId4" imgW="1320480" imgH="228600" progId="Equation.DSMT4">
                  <p:embed/>
                </p:oleObj>
              </mc:Choice>
              <mc:Fallback>
                <p:oleObj name="Equation" r:id="rId4" imgW="1320480" imgH="228600" progId="Equation.DSMT4">
                  <p:embed/>
                  <p:pic>
                    <p:nvPicPr>
                      <p:cNvPr id="0" name=""/>
                      <p:cNvPicPr>
                        <a:picLocks noChangeAspect="1" noChangeArrowheads="1"/>
                      </p:cNvPicPr>
                      <p:nvPr/>
                    </p:nvPicPr>
                    <p:blipFill>
                      <a:blip r:embed="rId5"/>
                      <a:srcRect/>
                      <a:stretch>
                        <a:fillRect/>
                      </a:stretch>
                    </p:blipFill>
                    <p:spPr bwMode="auto">
                      <a:xfrm>
                        <a:off x="2595563" y="2562225"/>
                        <a:ext cx="3679825" cy="6365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17"/>
          <p:cNvGraphicFramePr>
            <a:graphicFrameLocks noChangeAspect="1"/>
          </p:cNvGraphicFramePr>
          <p:nvPr/>
        </p:nvGraphicFramePr>
        <p:xfrm>
          <a:off x="6492250" y="3346678"/>
          <a:ext cx="911798" cy="364719"/>
        </p:xfrm>
        <a:graphic>
          <a:graphicData uri="http://schemas.openxmlformats.org/presentationml/2006/ole">
            <mc:AlternateContent xmlns:mc="http://schemas.openxmlformats.org/markup-compatibility/2006">
              <mc:Choice xmlns:v="urn:schemas-microsoft-com:vml" Requires="v">
                <p:oleObj spid="_x0000_s47344" name="Equation" r:id="rId6" imgW="380880" imgH="152280" progId="Equation.DSMT4">
                  <p:embed/>
                </p:oleObj>
              </mc:Choice>
              <mc:Fallback>
                <p:oleObj name="Equation" r:id="rId6" imgW="380880" imgH="15228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92250" y="3346678"/>
                        <a:ext cx="911798" cy="36471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9" name="Object 18"/>
          <p:cNvGraphicFramePr>
            <a:graphicFrameLocks noChangeAspect="1"/>
          </p:cNvGraphicFramePr>
          <p:nvPr>
            <p:extLst>
              <p:ext uri="{D42A27DB-BD31-4B8C-83A1-F6EECF244321}">
                <p14:modId xmlns:p14="http://schemas.microsoft.com/office/powerpoint/2010/main" val="3067179114"/>
              </p:ext>
            </p:extLst>
          </p:nvPr>
        </p:nvGraphicFramePr>
        <p:xfrm>
          <a:off x="5811838" y="3813175"/>
          <a:ext cx="2205037" cy="446088"/>
        </p:xfrm>
        <a:graphic>
          <a:graphicData uri="http://schemas.openxmlformats.org/presentationml/2006/ole">
            <mc:AlternateContent xmlns:mc="http://schemas.openxmlformats.org/markup-compatibility/2006">
              <mc:Choice xmlns:v="urn:schemas-microsoft-com:vml" Requires="v">
                <p:oleObj spid="_x0000_s47345" name="Equation" r:id="rId8" imgW="1193760" imgH="241200" progId="Equation.DSMT4">
                  <p:embed/>
                </p:oleObj>
              </mc:Choice>
              <mc:Fallback>
                <p:oleObj name="Equation" r:id="rId8" imgW="1193760" imgH="241200" progId="Equation.DSMT4">
                  <p:embed/>
                  <p:pic>
                    <p:nvPicPr>
                      <p:cNvPr id="0" name=""/>
                      <p:cNvPicPr>
                        <a:picLocks noChangeAspect="1" noChangeArrowheads="1"/>
                      </p:cNvPicPr>
                      <p:nvPr/>
                    </p:nvPicPr>
                    <p:blipFill>
                      <a:blip r:embed="rId9"/>
                      <a:srcRect/>
                      <a:stretch>
                        <a:fillRect/>
                      </a:stretch>
                    </p:blipFill>
                    <p:spPr bwMode="auto">
                      <a:xfrm>
                        <a:off x="5811838" y="3813175"/>
                        <a:ext cx="2205037" cy="446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2159548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673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208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17"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Learning rate appears to be dependent on the statistics of the perturbation</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67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450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7450" y="2013980"/>
            <a:ext cx="4726273" cy="33776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11"/>
          <p:cNvSpPr txBox="1"/>
          <p:nvPr/>
        </p:nvSpPr>
        <p:spPr>
          <a:xfrm>
            <a:off x="7157702" y="6154242"/>
            <a:ext cx="1959191" cy="276999"/>
          </a:xfrm>
          <a:prstGeom prst="rect">
            <a:avLst/>
          </a:prstGeom>
          <a:noFill/>
        </p:spPr>
        <p:txBody>
          <a:bodyPr wrap="none" rtlCol="0">
            <a:spAutoFit/>
          </a:bodyPr>
          <a:lstStyle/>
          <a:p>
            <a:r>
              <a:rPr lang="en-US" sz="1200" dirty="0" smtClean="0"/>
              <a:t>Smith &amp; </a:t>
            </a:r>
            <a:r>
              <a:rPr lang="en-US" sz="1200" dirty="0" err="1" smtClean="0"/>
              <a:t>Shadmehr</a:t>
            </a:r>
            <a:r>
              <a:rPr lang="en-US" sz="1200" dirty="0"/>
              <a:t> </a:t>
            </a:r>
            <a:r>
              <a:rPr lang="en-US" sz="1200" dirty="0" smtClean="0"/>
              <a:t>(2004)</a:t>
            </a:r>
            <a:endParaRPr lang="en-US" sz="1200" dirty="0"/>
          </a:p>
        </p:txBody>
      </p:sp>
      <p:pic>
        <p:nvPicPr>
          <p:cNvPr id="450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0530" y="1777585"/>
            <a:ext cx="3443179" cy="3850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2420508" y="5771705"/>
            <a:ext cx="4737194" cy="369332"/>
          </a:xfrm>
          <a:prstGeom prst="rect">
            <a:avLst/>
          </a:prstGeom>
          <a:noFill/>
        </p:spPr>
        <p:txBody>
          <a:bodyPr wrap="none" rtlCol="0">
            <a:spAutoFit/>
          </a:bodyPr>
          <a:lstStyle/>
          <a:p>
            <a:r>
              <a:rPr lang="en-US" b="1" dirty="0" smtClean="0"/>
              <a:t>Can we conduct a more controlled study?</a:t>
            </a:r>
            <a:endParaRPr lang="en-US" b="1" dirty="0"/>
          </a:p>
        </p:txBody>
      </p:sp>
      <p:sp>
        <p:nvSpPr>
          <p:cNvPr id="10" name="TextBox 9"/>
          <p:cNvSpPr txBox="1"/>
          <p:nvPr/>
        </p:nvSpPr>
        <p:spPr>
          <a:xfrm>
            <a:off x="3458255" y="1201510"/>
            <a:ext cx="3057247" cy="369332"/>
          </a:xfrm>
          <a:prstGeom prst="rect">
            <a:avLst/>
          </a:prstGeom>
          <a:noFill/>
        </p:spPr>
        <p:txBody>
          <a:bodyPr wrap="none" rtlCol="0">
            <a:spAutoFit/>
          </a:bodyPr>
          <a:lstStyle/>
          <a:p>
            <a:r>
              <a:rPr lang="en-US" dirty="0" smtClean="0"/>
              <a:t>Good preliminary evidence: </a:t>
            </a:r>
            <a:endParaRPr lang="en-US" dirty="0"/>
          </a:p>
        </p:txBody>
      </p:sp>
    </p:spTree>
    <p:extLst>
      <p:ext uri="{BB962C8B-B14F-4D97-AF65-F5344CB8AC3E}">
        <p14:creationId xmlns:p14="http://schemas.microsoft.com/office/powerpoint/2010/main" val="1974531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5061"/>
                                        </p:tgtEl>
                                        <p:attrNameLst>
                                          <p:attrName>style.visibility</p:attrName>
                                        </p:attrNameLst>
                                      </p:cBhvr>
                                      <p:to>
                                        <p:strVal val="visible"/>
                                      </p:to>
                                    </p:set>
                                    <p:animEffect transition="in" filter="fade">
                                      <p:cBhvr>
                                        <p:cTn id="7" dur="500"/>
                                        <p:tgtEl>
                                          <p:spTgt spid="4506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Manip"/>
          <p:cNvGrpSpPr/>
          <p:nvPr/>
        </p:nvGrpSpPr>
        <p:grpSpPr>
          <a:xfrm>
            <a:off x="1792902" y="2312459"/>
            <a:ext cx="2223083" cy="3136900"/>
            <a:chOff x="1386588" y="2465387"/>
            <a:chExt cx="2223083" cy="3136900"/>
          </a:xfrm>
        </p:grpSpPr>
        <p:pic>
          <p:nvPicPr>
            <p:cNvPr id="7" name="Picture 3" descr="\\10.10.60.10\drobo\Documents\Research\old\Drawings\robot.png"/>
            <p:cNvPicPr>
              <a:picLocks noChangeAspect="1" noChangeArrowheads="1"/>
            </p:cNvPicPr>
            <p:nvPr/>
          </p:nvPicPr>
          <p:blipFill>
            <a:blip r:embed="rId3" cstate="print"/>
            <a:srcRect/>
            <a:stretch>
              <a:fillRect/>
            </a:stretch>
          </p:blipFill>
          <p:spPr bwMode="auto">
            <a:xfrm>
              <a:off x="1386588" y="2465387"/>
              <a:ext cx="2223083" cy="2286000"/>
            </a:xfrm>
            <a:prstGeom prst="rect">
              <a:avLst/>
            </a:prstGeom>
            <a:noFill/>
          </p:spPr>
        </p:pic>
        <p:pic>
          <p:nvPicPr>
            <p:cNvPr id="118806" name="Picture 22" descr="http://latex.codecogs.com/png.latex?%5Chuge%20F%20%3D%20%5Cbegin%7Bbmatrix%7D%200%20%26%20b%5C%5C%20-b%20%26%200%20%5Cend%7Bbmatrix%7D%20%5Cbegin%7Bbmatrix%7D%20V_x%5C%5C%20V_y%20%5Cend%7Bbmatrix%7D"/>
            <p:cNvPicPr>
              <a:picLocks noChangeAspect="1" noChangeArrowheads="1"/>
            </p:cNvPicPr>
            <p:nvPr/>
          </p:nvPicPr>
          <p:blipFill>
            <a:blip r:embed="rId4" cstate="print"/>
            <a:srcRect/>
            <a:stretch>
              <a:fillRect/>
            </a:stretch>
          </p:blipFill>
          <p:spPr bwMode="auto">
            <a:xfrm>
              <a:off x="1487082" y="4923426"/>
              <a:ext cx="2007067" cy="678861"/>
            </a:xfrm>
            <a:prstGeom prst="rect">
              <a:avLst/>
            </a:prstGeom>
            <a:noFill/>
          </p:spPr>
        </p:pic>
        <p:cxnSp>
          <p:nvCxnSpPr>
            <p:cNvPr id="209" name="Straight Arrow Connector 208"/>
            <p:cNvCxnSpPr/>
            <p:nvPr/>
          </p:nvCxnSpPr>
          <p:spPr>
            <a:xfrm flipV="1">
              <a:off x="2536535" y="3309937"/>
              <a:ext cx="0" cy="4127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8" name="Content Placeholder 1"/>
          <p:cNvSpPr>
            <a:spLocks noGrp="1"/>
          </p:cNvSpPr>
          <p:nvPr>
            <p:ph idx="1"/>
          </p:nvPr>
        </p:nvSpPr>
        <p:spPr/>
        <p:txBody>
          <a:bodyPr/>
          <a:lstStyle/>
          <a:p>
            <a:r>
              <a:rPr lang="en-US" dirty="0" smtClean="0"/>
              <a:t>Subjects (n=27) made out-and-back reaching movements in one of three environments</a:t>
            </a:r>
            <a:endParaRPr lang="en-US" dirty="0"/>
          </a:p>
        </p:txBody>
      </p:sp>
      <p:sp>
        <p:nvSpPr>
          <p:cNvPr id="3" name="Title 2"/>
          <p:cNvSpPr>
            <a:spLocks noGrp="1"/>
          </p:cNvSpPr>
          <p:nvPr>
            <p:ph type="title"/>
          </p:nvPr>
        </p:nvSpPr>
        <p:spPr/>
        <p:txBody>
          <a:bodyPr/>
          <a:lstStyle/>
          <a:p>
            <a:r>
              <a:rPr lang="en-US" sz="2800" dirty="0" smtClean="0"/>
              <a:t>Does error sensitivity change during an experiment?</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68</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grpSp>
        <p:nvGrpSpPr>
          <p:cNvPr id="182" name="Stable"/>
          <p:cNvGrpSpPr/>
          <p:nvPr/>
        </p:nvGrpSpPr>
        <p:grpSpPr>
          <a:xfrm>
            <a:off x="3514336" y="2046420"/>
            <a:ext cx="4187824" cy="939801"/>
            <a:chOff x="4713288" y="2230437"/>
            <a:chExt cx="4187824" cy="939801"/>
          </a:xfrm>
        </p:grpSpPr>
        <p:sp>
          <p:nvSpPr>
            <p:cNvPr id="96265" name="Line 9"/>
            <p:cNvSpPr>
              <a:spLocks noChangeShapeType="1"/>
            </p:cNvSpPr>
            <p:nvPr/>
          </p:nvSpPr>
          <p:spPr bwMode="auto">
            <a:xfrm>
              <a:off x="4795838" y="2801937"/>
              <a:ext cx="3849687" cy="1588"/>
            </a:xfrm>
            <a:prstGeom prst="line">
              <a:avLst/>
            </a:prstGeom>
            <a:noFill/>
            <a:ln w="14288" cap="sq">
              <a:solidFill>
                <a:srgbClr val="00000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80" name="Freeform 24"/>
            <p:cNvSpPr>
              <a:spLocks noEditPoints="1"/>
            </p:cNvSpPr>
            <p:nvPr/>
          </p:nvSpPr>
          <p:spPr bwMode="auto">
            <a:xfrm>
              <a:off x="4800600" y="2435225"/>
              <a:ext cx="1839912" cy="733425"/>
            </a:xfrm>
            <a:custGeom>
              <a:avLst/>
              <a:gdLst/>
              <a:ahLst/>
              <a:cxnLst>
                <a:cxn ang="0">
                  <a:pos x="528" y="231"/>
                </a:cxn>
                <a:cxn ang="0">
                  <a:pos x="549" y="0"/>
                </a:cxn>
                <a:cxn ang="0">
                  <a:pos x="571" y="0"/>
                </a:cxn>
                <a:cxn ang="0">
                  <a:pos x="592" y="0"/>
                </a:cxn>
                <a:cxn ang="0">
                  <a:pos x="613" y="0"/>
                </a:cxn>
                <a:cxn ang="0">
                  <a:pos x="634" y="0"/>
                </a:cxn>
                <a:cxn ang="0">
                  <a:pos x="653" y="0"/>
                </a:cxn>
                <a:cxn ang="0">
                  <a:pos x="674" y="0"/>
                </a:cxn>
                <a:cxn ang="0">
                  <a:pos x="695" y="462"/>
                </a:cxn>
                <a:cxn ang="0">
                  <a:pos x="674" y="462"/>
                </a:cxn>
                <a:cxn ang="0">
                  <a:pos x="716" y="462"/>
                </a:cxn>
                <a:cxn ang="0">
                  <a:pos x="738" y="462"/>
                </a:cxn>
                <a:cxn ang="0">
                  <a:pos x="759" y="462"/>
                </a:cxn>
                <a:cxn ang="0">
                  <a:pos x="780" y="462"/>
                </a:cxn>
                <a:cxn ang="0">
                  <a:pos x="801" y="462"/>
                </a:cxn>
                <a:cxn ang="0">
                  <a:pos x="823" y="462"/>
                </a:cxn>
                <a:cxn ang="0">
                  <a:pos x="844" y="462"/>
                </a:cxn>
                <a:cxn ang="0">
                  <a:pos x="865" y="462"/>
                </a:cxn>
                <a:cxn ang="0">
                  <a:pos x="886" y="462"/>
                </a:cxn>
                <a:cxn ang="0">
                  <a:pos x="908" y="462"/>
                </a:cxn>
                <a:cxn ang="0">
                  <a:pos x="929" y="462"/>
                </a:cxn>
                <a:cxn ang="0">
                  <a:pos x="950" y="462"/>
                </a:cxn>
                <a:cxn ang="0">
                  <a:pos x="971" y="462"/>
                </a:cxn>
                <a:cxn ang="0">
                  <a:pos x="993" y="0"/>
                </a:cxn>
                <a:cxn ang="0">
                  <a:pos x="971" y="0"/>
                </a:cxn>
                <a:cxn ang="0">
                  <a:pos x="1011" y="0"/>
                </a:cxn>
                <a:cxn ang="0">
                  <a:pos x="1032" y="0"/>
                </a:cxn>
                <a:cxn ang="0">
                  <a:pos x="1053" y="0"/>
                </a:cxn>
                <a:cxn ang="0">
                  <a:pos x="1074" y="0"/>
                </a:cxn>
                <a:cxn ang="0">
                  <a:pos x="1096" y="462"/>
                </a:cxn>
                <a:cxn ang="0">
                  <a:pos x="1074" y="462"/>
                </a:cxn>
                <a:cxn ang="0">
                  <a:pos x="1117" y="0"/>
                </a:cxn>
                <a:cxn ang="0">
                  <a:pos x="1096" y="0"/>
                </a:cxn>
                <a:cxn ang="0">
                  <a:pos x="1138" y="0"/>
                </a:cxn>
                <a:cxn ang="0">
                  <a:pos x="1159" y="0"/>
                </a:cxn>
              </a:cxnLst>
              <a:rect l="0" t="0" r="r" b="b"/>
              <a:pathLst>
                <a:path w="1159" h="462">
                  <a:moveTo>
                    <a:pt x="0" y="231"/>
                  </a:moveTo>
                  <a:lnTo>
                    <a:pt x="528" y="231"/>
                  </a:lnTo>
                  <a:lnTo>
                    <a:pt x="528" y="0"/>
                  </a:lnTo>
                  <a:lnTo>
                    <a:pt x="549" y="0"/>
                  </a:lnTo>
                  <a:moveTo>
                    <a:pt x="549" y="0"/>
                  </a:moveTo>
                  <a:lnTo>
                    <a:pt x="571" y="0"/>
                  </a:lnTo>
                  <a:moveTo>
                    <a:pt x="571" y="0"/>
                  </a:moveTo>
                  <a:lnTo>
                    <a:pt x="592" y="0"/>
                  </a:lnTo>
                  <a:moveTo>
                    <a:pt x="592" y="0"/>
                  </a:moveTo>
                  <a:lnTo>
                    <a:pt x="613" y="0"/>
                  </a:lnTo>
                  <a:moveTo>
                    <a:pt x="613" y="0"/>
                  </a:moveTo>
                  <a:lnTo>
                    <a:pt x="634" y="0"/>
                  </a:lnTo>
                  <a:moveTo>
                    <a:pt x="634" y="0"/>
                  </a:moveTo>
                  <a:lnTo>
                    <a:pt x="653" y="0"/>
                  </a:lnTo>
                  <a:moveTo>
                    <a:pt x="653" y="0"/>
                  </a:moveTo>
                  <a:lnTo>
                    <a:pt x="674" y="0"/>
                  </a:lnTo>
                  <a:moveTo>
                    <a:pt x="674" y="462"/>
                  </a:moveTo>
                  <a:lnTo>
                    <a:pt x="695" y="462"/>
                  </a:lnTo>
                  <a:moveTo>
                    <a:pt x="674" y="0"/>
                  </a:moveTo>
                  <a:lnTo>
                    <a:pt x="674" y="462"/>
                  </a:lnTo>
                  <a:moveTo>
                    <a:pt x="695" y="462"/>
                  </a:moveTo>
                  <a:lnTo>
                    <a:pt x="716" y="462"/>
                  </a:lnTo>
                  <a:moveTo>
                    <a:pt x="716" y="462"/>
                  </a:moveTo>
                  <a:lnTo>
                    <a:pt x="738" y="462"/>
                  </a:lnTo>
                  <a:moveTo>
                    <a:pt x="738" y="462"/>
                  </a:moveTo>
                  <a:lnTo>
                    <a:pt x="759" y="462"/>
                  </a:lnTo>
                  <a:moveTo>
                    <a:pt x="759" y="462"/>
                  </a:moveTo>
                  <a:lnTo>
                    <a:pt x="780" y="462"/>
                  </a:lnTo>
                  <a:moveTo>
                    <a:pt x="780" y="462"/>
                  </a:moveTo>
                  <a:lnTo>
                    <a:pt x="801" y="462"/>
                  </a:lnTo>
                  <a:moveTo>
                    <a:pt x="801" y="462"/>
                  </a:moveTo>
                  <a:lnTo>
                    <a:pt x="823" y="462"/>
                  </a:lnTo>
                  <a:moveTo>
                    <a:pt x="823" y="462"/>
                  </a:moveTo>
                  <a:lnTo>
                    <a:pt x="844" y="462"/>
                  </a:lnTo>
                  <a:moveTo>
                    <a:pt x="844" y="462"/>
                  </a:moveTo>
                  <a:lnTo>
                    <a:pt x="865" y="462"/>
                  </a:lnTo>
                  <a:moveTo>
                    <a:pt x="865" y="462"/>
                  </a:moveTo>
                  <a:lnTo>
                    <a:pt x="886" y="462"/>
                  </a:lnTo>
                  <a:moveTo>
                    <a:pt x="886" y="462"/>
                  </a:moveTo>
                  <a:lnTo>
                    <a:pt x="908" y="462"/>
                  </a:lnTo>
                  <a:moveTo>
                    <a:pt x="908" y="462"/>
                  </a:moveTo>
                  <a:lnTo>
                    <a:pt x="929" y="462"/>
                  </a:lnTo>
                  <a:moveTo>
                    <a:pt x="929" y="462"/>
                  </a:moveTo>
                  <a:lnTo>
                    <a:pt x="950" y="462"/>
                  </a:lnTo>
                  <a:moveTo>
                    <a:pt x="950" y="462"/>
                  </a:moveTo>
                  <a:lnTo>
                    <a:pt x="971" y="462"/>
                  </a:lnTo>
                  <a:moveTo>
                    <a:pt x="971" y="0"/>
                  </a:moveTo>
                  <a:lnTo>
                    <a:pt x="993" y="0"/>
                  </a:lnTo>
                  <a:moveTo>
                    <a:pt x="971" y="462"/>
                  </a:moveTo>
                  <a:lnTo>
                    <a:pt x="971" y="0"/>
                  </a:lnTo>
                  <a:moveTo>
                    <a:pt x="993" y="0"/>
                  </a:moveTo>
                  <a:lnTo>
                    <a:pt x="1011" y="0"/>
                  </a:lnTo>
                  <a:moveTo>
                    <a:pt x="1011" y="0"/>
                  </a:moveTo>
                  <a:lnTo>
                    <a:pt x="1032" y="0"/>
                  </a:lnTo>
                  <a:moveTo>
                    <a:pt x="1032" y="0"/>
                  </a:moveTo>
                  <a:lnTo>
                    <a:pt x="1053" y="0"/>
                  </a:lnTo>
                  <a:moveTo>
                    <a:pt x="1053" y="0"/>
                  </a:moveTo>
                  <a:lnTo>
                    <a:pt x="1074" y="0"/>
                  </a:lnTo>
                  <a:moveTo>
                    <a:pt x="1074" y="462"/>
                  </a:moveTo>
                  <a:lnTo>
                    <a:pt x="1096" y="462"/>
                  </a:lnTo>
                  <a:moveTo>
                    <a:pt x="1074" y="0"/>
                  </a:moveTo>
                  <a:lnTo>
                    <a:pt x="1074" y="462"/>
                  </a:lnTo>
                  <a:moveTo>
                    <a:pt x="1096" y="0"/>
                  </a:moveTo>
                  <a:lnTo>
                    <a:pt x="1117" y="0"/>
                  </a:lnTo>
                  <a:moveTo>
                    <a:pt x="1096" y="462"/>
                  </a:moveTo>
                  <a:lnTo>
                    <a:pt x="1096" y="0"/>
                  </a:lnTo>
                  <a:moveTo>
                    <a:pt x="1117" y="0"/>
                  </a:moveTo>
                  <a:lnTo>
                    <a:pt x="1138" y="0"/>
                  </a:lnTo>
                  <a:moveTo>
                    <a:pt x="1138" y="0"/>
                  </a:moveTo>
                  <a:lnTo>
                    <a:pt x="1159"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81" name="Freeform 25"/>
            <p:cNvSpPr>
              <a:spLocks noEditPoints="1"/>
            </p:cNvSpPr>
            <p:nvPr/>
          </p:nvSpPr>
          <p:spPr bwMode="auto">
            <a:xfrm>
              <a:off x="6723062" y="2801937"/>
              <a:ext cx="317500" cy="1588"/>
            </a:xfrm>
            <a:custGeom>
              <a:avLst/>
              <a:gdLst/>
              <a:ahLst/>
              <a:cxnLst>
                <a:cxn ang="0">
                  <a:pos x="0" y="0"/>
                </a:cxn>
                <a:cxn ang="0">
                  <a:pos x="21" y="0"/>
                </a:cxn>
                <a:cxn ang="0">
                  <a:pos x="21" y="0"/>
                </a:cxn>
                <a:cxn ang="0">
                  <a:pos x="39" y="0"/>
                </a:cxn>
                <a:cxn ang="0">
                  <a:pos x="39" y="0"/>
                </a:cxn>
                <a:cxn ang="0">
                  <a:pos x="61" y="0"/>
                </a:cxn>
                <a:cxn ang="0">
                  <a:pos x="61" y="0"/>
                </a:cxn>
                <a:cxn ang="0">
                  <a:pos x="79" y="0"/>
                </a:cxn>
                <a:cxn ang="0">
                  <a:pos x="79" y="0"/>
                </a:cxn>
                <a:cxn ang="0">
                  <a:pos x="100" y="0"/>
                </a:cxn>
                <a:cxn ang="0">
                  <a:pos x="100" y="0"/>
                </a:cxn>
                <a:cxn ang="0">
                  <a:pos x="121" y="0"/>
                </a:cxn>
                <a:cxn ang="0">
                  <a:pos x="121" y="0"/>
                </a:cxn>
                <a:cxn ang="0">
                  <a:pos x="140" y="0"/>
                </a:cxn>
                <a:cxn ang="0">
                  <a:pos x="140" y="0"/>
                </a:cxn>
                <a:cxn ang="0">
                  <a:pos x="161" y="0"/>
                </a:cxn>
                <a:cxn ang="0">
                  <a:pos x="161" y="0"/>
                </a:cxn>
                <a:cxn ang="0">
                  <a:pos x="182" y="0"/>
                </a:cxn>
                <a:cxn ang="0">
                  <a:pos x="182" y="0"/>
                </a:cxn>
                <a:cxn ang="0">
                  <a:pos x="200" y="0"/>
                </a:cxn>
              </a:cxnLst>
              <a:rect l="0" t="0" r="r" b="b"/>
              <a:pathLst>
                <a:path w="200">
                  <a:moveTo>
                    <a:pt x="0" y="0"/>
                  </a:moveTo>
                  <a:lnTo>
                    <a:pt x="21" y="0"/>
                  </a:lnTo>
                  <a:moveTo>
                    <a:pt x="21" y="0"/>
                  </a:moveTo>
                  <a:lnTo>
                    <a:pt x="39" y="0"/>
                  </a:lnTo>
                  <a:moveTo>
                    <a:pt x="39" y="0"/>
                  </a:moveTo>
                  <a:lnTo>
                    <a:pt x="61" y="0"/>
                  </a:lnTo>
                  <a:moveTo>
                    <a:pt x="61" y="0"/>
                  </a:moveTo>
                  <a:lnTo>
                    <a:pt x="79" y="0"/>
                  </a:lnTo>
                  <a:moveTo>
                    <a:pt x="79" y="0"/>
                  </a:moveTo>
                  <a:lnTo>
                    <a:pt x="100" y="0"/>
                  </a:lnTo>
                  <a:moveTo>
                    <a:pt x="100" y="0"/>
                  </a:moveTo>
                  <a:lnTo>
                    <a:pt x="121" y="0"/>
                  </a:lnTo>
                  <a:moveTo>
                    <a:pt x="121" y="0"/>
                  </a:moveTo>
                  <a:lnTo>
                    <a:pt x="140" y="0"/>
                  </a:lnTo>
                  <a:moveTo>
                    <a:pt x="140" y="0"/>
                  </a:moveTo>
                  <a:lnTo>
                    <a:pt x="161" y="0"/>
                  </a:lnTo>
                  <a:moveTo>
                    <a:pt x="161" y="0"/>
                  </a:moveTo>
                  <a:lnTo>
                    <a:pt x="182" y="0"/>
                  </a:lnTo>
                  <a:moveTo>
                    <a:pt x="182" y="0"/>
                  </a:moveTo>
                  <a:lnTo>
                    <a:pt x="200"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82" name="Freeform 26"/>
            <p:cNvSpPr>
              <a:spLocks noEditPoints="1"/>
            </p:cNvSpPr>
            <p:nvPr/>
          </p:nvSpPr>
          <p:spPr bwMode="auto">
            <a:xfrm>
              <a:off x="7142162" y="2435225"/>
              <a:ext cx="1001712" cy="733425"/>
            </a:xfrm>
            <a:custGeom>
              <a:avLst/>
              <a:gdLst/>
              <a:ahLst/>
              <a:cxnLst>
                <a:cxn ang="0">
                  <a:pos x="0" y="0"/>
                </a:cxn>
                <a:cxn ang="0">
                  <a:pos x="21" y="0"/>
                </a:cxn>
                <a:cxn ang="0">
                  <a:pos x="21" y="0"/>
                </a:cxn>
                <a:cxn ang="0">
                  <a:pos x="43" y="0"/>
                </a:cxn>
                <a:cxn ang="0">
                  <a:pos x="43" y="0"/>
                </a:cxn>
                <a:cxn ang="0">
                  <a:pos x="64" y="0"/>
                </a:cxn>
                <a:cxn ang="0">
                  <a:pos x="64" y="0"/>
                </a:cxn>
                <a:cxn ang="0">
                  <a:pos x="85" y="0"/>
                </a:cxn>
                <a:cxn ang="0">
                  <a:pos x="85" y="0"/>
                </a:cxn>
                <a:cxn ang="0">
                  <a:pos x="106" y="0"/>
                </a:cxn>
                <a:cxn ang="0">
                  <a:pos x="106" y="0"/>
                </a:cxn>
                <a:cxn ang="0">
                  <a:pos x="128" y="0"/>
                </a:cxn>
                <a:cxn ang="0">
                  <a:pos x="128" y="0"/>
                </a:cxn>
                <a:cxn ang="0">
                  <a:pos x="149" y="0"/>
                </a:cxn>
                <a:cxn ang="0">
                  <a:pos x="149" y="0"/>
                </a:cxn>
                <a:cxn ang="0">
                  <a:pos x="170" y="0"/>
                </a:cxn>
                <a:cxn ang="0">
                  <a:pos x="170" y="0"/>
                </a:cxn>
                <a:cxn ang="0">
                  <a:pos x="191" y="0"/>
                </a:cxn>
                <a:cxn ang="0">
                  <a:pos x="191" y="0"/>
                </a:cxn>
                <a:cxn ang="0">
                  <a:pos x="213" y="0"/>
                </a:cxn>
                <a:cxn ang="0">
                  <a:pos x="213" y="0"/>
                </a:cxn>
                <a:cxn ang="0">
                  <a:pos x="231" y="0"/>
                </a:cxn>
                <a:cxn ang="0">
                  <a:pos x="231" y="0"/>
                </a:cxn>
                <a:cxn ang="0">
                  <a:pos x="252" y="0"/>
                </a:cxn>
                <a:cxn ang="0">
                  <a:pos x="252" y="0"/>
                </a:cxn>
                <a:cxn ang="0">
                  <a:pos x="273" y="0"/>
                </a:cxn>
                <a:cxn ang="0">
                  <a:pos x="273" y="0"/>
                </a:cxn>
                <a:cxn ang="0">
                  <a:pos x="294" y="0"/>
                </a:cxn>
                <a:cxn ang="0">
                  <a:pos x="294" y="0"/>
                </a:cxn>
                <a:cxn ang="0">
                  <a:pos x="316" y="0"/>
                </a:cxn>
                <a:cxn ang="0">
                  <a:pos x="316" y="462"/>
                </a:cxn>
                <a:cxn ang="0">
                  <a:pos x="337" y="462"/>
                </a:cxn>
                <a:cxn ang="0">
                  <a:pos x="316" y="0"/>
                </a:cxn>
                <a:cxn ang="0">
                  <a:pos x="316" y="462"/>
                </a:cxn>
                <a:cxn ang="0">
                  <a:pos x="337" y="462"/>
                </a:cxn>
                <a:cxn ang="0">
                  <a:pos x="358" y="462"/>
                </a:cxn>
                <a:cxn ang="0">
                  <a:pos x="358" y="462"/>
                </a:cxn>
                <a:cxn ang="0">
                  <a:pos x="379" y="462"/>
                </a:cxn>
                <a:cxn ang="0">
                  <a:pos x="379" y="462"/>
                </a:cxn>
                <a:cxn ang="0">
                  <a:pos x="401" y="462"/>
                </a:cxn>
                <a:cxn ang="0">
                  <a:pos x="401" y="462"/>
                </a:cxn>
                <a:cxn ang="0">
                  <a:pos x="422" y="462"/>
                </a:cxn>
                <a:cxn ang="0">
                  <a:pos x="422" y="462"/>
                </a:cxn>
                <a:cxn ang="0">
                  <a:pos x="443" y="462"/>
                </a:cxn>
                <a:cxn ang="0">
                  <a:pos x="443" y="462"/>
                </a:cxn>
                <a:cxn ang="0">
                  <a:pos x="464" y="462"/>
                </a:cxn>
                <a:cxn ang="0">
                  <a:pos x="464" y="462"/>
                </a:cxn>
                <a:cxn ang="0">
                  <a:pos x="486" y="462"/>
                </a:cxn>
                <a:cxn ang="0">
                  <a:pos x="486" y="462"/>
                </a:cxn>
                <a:cxn ang="0">
                  <a:pos x="507" y="462"/>
                </a:cxn>
                <a:cxn ang="0">
                  <a:pos x="507" y="462"/>
                </a:cxn>
                <a:cxn ang="0">
                  <a:pos x="528" y="462"/>
                </a:cxn>
                <a:cxn ang="0">
                  <a:pos x="528" y="462"/>
                </a:cxn>
                <a:cxn ang="0">
                  <a:pos x="549" y="462"/>
                </a:cxn>
                <a:cxn ang="0">
                  <a:pos x="549" y="462"/>
                </a:cxn>
                <a:cxn ang="0">
                  <a:pos x="568" y="462"/>
                </a:cxn>
                <a:cxn ang="0">
                  <a:pos x="568" y="462"/>
                </a:cxn>
                <a:cxn ang="0">
                  <a:pos x="589" y="462"/>
                </a:cxn>
                <a:cxn ang="0">
                  <a:pos x="589" y="462"/>
                </a:cxn>
                <a:cxn ang="0">
                  <a:pos x="610" y="462"/>
                </a:cxn>
                <a:cxn ang="0">
                  <a:pos x="610" y="462"/>
                </a:cxn>
                <a:cxn ang="0">
                  <a:pos x="631" y="462"/>
                </a:cxn>
              </a:cxnLst>
              <a:rect l="0" t="0" r="r" b="b"/>
              <a:pathLst>
                <a:path w="631" h="462">
                  <a:moveTo>
                    <a:pt x="0" y="0"/>
                  </a:moveTo>
                  <a:lnTo>
                    <a:pt x="21" y="0"/>
                  </a:lnTo>
                  <a:moveTo>
                    <a:pt x="21" y="0"/>
                  </a:moveTo>
                  <a:lnTo>
                    <a:pt x="43" y="0"/>
                  </a:lnTo>
                  <a:moveTo>
                    <a:pt x="43" y="0"/>
                  </a:moveTo>
                  <a:lnTo>
                    <a:pt x="64" y="0"/>
                  </a:lnTo>
                  <a:moveTo>
                    <a:pt x="64" y="0"/>
                  </a:moveTo>
                  <a:lnTo>
                    <a:pt x="85" y="0"/>
                  </a:lnTo>
                  <a:moveTo>
                    <a:pt x="85" y="0"/>
                  </a:moveTo>
                  <a:lnTo>
                    <a:pt x="106" y="0"/>
                  </a:lnTo>
                  <a:moveTo>
                    <a:pt x="106" y="0"/>
                  </a:moveTo>
                  <a:lnTo>
                    <a:pt x="128" y="0"/>
                  </a:lnTo>
                  <a:moveTo>
                    <a:pt x="128" y="0"/>
                  </a:moveTo>
                  <a:lnTo>
                    <a:pt x="149" y="0"/>
                  </a:lnTo>
                  <a:moveTo>
                    <a:pt x="149" y="0"/>
                  </a:moveTo>
                  <a:lnTo>
                    <a:pt x="170" y="0"/>
                  </a:lnTo>
                  <a:moveTo>
                    <a:pt x="170" y="0"/>
                  </a:moveTo>
                  <a:lnTo>
                    <a:pt x="191" y="0"/>
                  </a:lnTo>
                  <a:moveTo>
                    <a:pt x="191" y="0"/>
                  </a:moveTo>
                  <a:lnTo>
                    <a:pt x="213" y="0"/>
                  </a:lnTo>
                  <a:moveTo>
                    <a:pt x="213" y="0"/>
                  </a:moveTo>
                  <a:lnTo>
                    <a:pt x="231" y="0"/>
                  </a:lnTo>
                  <a:moveTo>
                    <a:pt x="231" y="0"/>
                  </a:moveTo>
                  <a:lnTo>
                    <a:pt x="252" y="0"/>
                  </a:lnTo>
                  <a:moveTo>
                    <a:pt x="252" y="0"/>
                  </a:moveTo>
                  <a:lnTo>
                    <a:pt x="273" y="0"/>
                  </a:lnTo>
                  <a:moveTo>
                    <a:pt x="273" y="0"/>
                  </a:moveTo>
                  <a:lnTo>
                    <a:pt x="294" y="0"/>
                  </a:lnTo>
                  <a:moveTo>
                    <a:pt x="294" y="0"/>
                  </a:moveTo>
                  <a:lnTo>
                    <a:pt x="316" y="0"/>
                  </a:lnTo>
                  <a:moveTo>
                    <a:pt x="316" y="462"/>
                  </a:moveTo>
                  <a:lnTo>
                    <a:pt x="337" y="462"/>
                  </a:lnTo>
                  <a:moveTo>
                    <a:pt x="316" y="0"/>
                  </a:moveTo>
                  <a:lnTo>
                    <a:pt x="316" y="462"/>
                  </a:lnTo>
                  <a:moveTo>
                    <a:pt x="337" y="462"/>
                  </a:moveTo>
                  <a:lnTo>
                    <a:pt x="358" y="462"/>
                  </a:lnTo>
                  <a:moveTo>
                    <a:pt x="358" y="462"/>
                  </a:moveTo>
                  <a:lnTo>
                    <a:pt x="379" y="462"/>
                  </a:lnTo>
                  <a:moveTo>
                    <a:pt x="379" y="462"/>
                  </a:moveTo>
                  <a:lnTo>
                    <a:pt x="401" y="462"/>
                  </a:lnTo>
                  <a:moveTo>
                    <a:pt x="401" y="462"/>
                  </a:moveTo>
                  <a:lnTo>
                    <a:pt x="422" y="462"/>
                  </a:lnTo>
                  <a:moveTo>
                    <a:pt x="422" y="462"/>
                  </a:moveTo>
                  <a:lnTo>
                    <a:pt x="443" y="462"/>
                  </a:lnTo>
                  <a:moveTo>
                    <a:pt x="443" y="462"/>
                  </a:moveTo>
                  <a:lnTo>
                    <a:pt x="464" y="462"/>
                  </a:lnTo>
                  <a:moveTo>
                    <a:pt x="464" y="462"/>
                  </a:moveTo>
                  <a:lnTo>
                    <a:pt x="486" y="462"/>
                  </a:lnTo>
                  <a:moveTo>
                    <a:pt x="486" y="462"/>
                  </a:moveTo>
                  <a:lnTo>
                    <a:pt x="507" y="462"/>
                  </a:lnTo>
                  <a:moveTo>
                    <a:pt x="507" y="462"/>
                  </a:moveTo>
                  <a:lnTo>
                    <a:pt x="528" y="462"/>
                  </a:lnTo>
                  <a:moveTo>
                    <a:pt x="528" y="462"/>
                  </a:moveTo>
                  <a:lnTo>
                    <a:pt x="549" y="462"/>
                  </a:lnTo>
                  <a:moveTo>
                    <a:pt x="549" y="462"/>
                  </a:moveTo>
                  <a:lnTo>
                    <a:pt x="568" y="462"/>
                  </a:lnTo>
                  <a:moveTo>
                    <a:pt x="568" y="462"/>
                  </a:moveTo>
                  <a:lnTo>
                    <a:pt x="589" y="462"/>
                  </a:lnTo>
                  <a:moveTo>
                    <a:pt x="589" y="462"/>
                  </a:moveTo>
                  <a:lnTo>
                    <a:pt x="610" y="462"/>
                  </a:lnTo>
                  <a:moveTo>
                    <a:pt x="610" y="462"/>
                  </a:moveTo>
                  <a:lnTo>
                    <a:pt x="631" y="462"/>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83" name="Freeform 27"/>
            <p:cNvSpPr>
              <a:spLocks noEditPoints="1"/>
            </p:cNvSpPr>
            <p:nvPr/>
          </p:nvSpPr>
          <p:spPr bwMode="auto">
            <a:xfrm>
              <a:off x="8212137" y="2801937"/>
              <a:ext cx="336550" cy="1588"/>
            </a:xfrm>
            <a:custGeom>
              <a:avLst/>
              <a:gdLst/>
              <a:ahLst/>
              <a:cxnLst>
                <a:cxn ang="0">
                  <a:pos x="0" y="0"/>
                </a:cxn>
                <a:cxn ang="0">
                  <a:pos x="21" y="0"/>
                </a:cxn>
                <a:cxn ang="0">
                  <a:pos x="21" y="0"/>
                </a:cxn>
                <a:cxn ang="0">
                  <a:pos x="42" y="0"/>
                </a:cxn>
                <a:cxn ang="0">
                  <a:pos x="42" y="0"/>
                </a:cxn>
                <a:cxn ang="0">
                  <a:pos x="64" y="0"/>
                </a:cxn>
                <a:cxn ang="0">
                  <a:pos x="64" y="0"/>
                </a:cxn>
                <a:cxn ang="0">
                  <a:pos x="85" y="0"/>
                </a:cxn>
                <a:cxn ang="0">
                  <a:pos x="85" y="0"/>
                </a:cxn>
                <a:cxn ang="0">
                  <a:pos x="106" y="0"/>
                </a:cxn>
                <a:cxn ang="0">
                  <a:pos x="106" y="0"/>
                </a:cxn>
                <a:cxn ang="0">
                  <a:pos x="127" y="0"/>
                </a:cxn>
                <a:cxn ang="0">
                  <a:pos x="127" y="0"/>
                </a:cxn>
                <a:cxn ang="0">
                  <a:pos x="149" y="0"/>
                </a:cxn>
                <a:cxn ang="0">
                  <a:pos x="149" y="0"/>
                </a:cxn>
                <a:cxn ang="0">
                  <a:pos x="170" y="0"/>
                </a:cxn>
                <a:cxn ang="0">
                  <a:pos x="170" y="0"/>
                </a:cxn>
                <a:cxn ang="0">
                  <a:pos x="191" y="0"/>
                </a:cxn>
                <a:cxn ang="0">
                  <a:pos x="191" y="0"/>
                </a:cxn>
                <a:cxn ang="0">
                  <a:pos x="212" y="0"/>
                </a:cxn>
              </a:cxnLst>
              <a:rect l="0" t="0" r="r" b="b"/>
              <a:pathLst>
                <a:path w="212">
                  <a:moveTo>
                    <a:pt x="0" y="0"/>
                  </a:moveTo>
                  <a:lnTo>
                    <a:pt x="21" y="0"/>
                  </a:lnTo>
                  <a:moveTo>
                    <a:pt x="21" y="0"/>
                  </a:moveTo>
                  <a:lnTo>
                    <a:pt x="42" y="0"/>
                  </a:lnTo>
                  <a:moveTo>
                    <a:pt x="42" y="0"/>
                  </a:moveTo>
                  <a:lnTo>
                    <a:pt x="64" y="0"/>
                  </a:lnTo>
                  <a:moveTo>
                    <a:pt x="64" y="0"/>
                  </a:moveTo>
                  <a:lnTo>
                    <a:pt x="85" y="0"/>
                  </a:lnTo>
                  <a:moveTo>
                    <a:pt x="85" y="0"/>
                  </a:moveTo>
                  <a:lnTo>
                    <a:pt x="106" y="0"/>
                  </a:lnTo>
                  <a:moveTo>
                    <a:pt x="106" y="0"/>
                  </a:moveTo>
                  <a:lnTo>
                    <a:pt x="127" y="0"/>
                  </a:lnTo>
                  <a:moveTo>
                    <a:pt x="127" y="0"/>
                  </a:moveTo>
                  <a:lnTo>
                    <a:pt x="149" y="0"/>
                  </a:lnTo>
                  <a:moveTo>
                    <a:pt x="149" y="0"/>
                  </a:moveTo>
                  <a:lnTo>
                    <a:pt x="170" y="0"/>
                  </a:lnTo>
                  <a:moveTo>
                    <a:pt x="170" y="0"/>
                  </a:moveTo>
                  <a:lnTo>
                    <a:pt x="191" y="0"/>
                  </a:lnTo>
                  <a:moveTo>
                    <a:pt x="191" y="0"/>
                  </a:moveTo>
                  <a:lnTo>
                    <a:pt x="212"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94" name="Rectangle 38"/>
            <p:cNvSpPr>
              <a:spLocks noChangeArrowheads="1"/>
            </p:cNvSpPr>
            <p:nvPr/>
          </p:nvSpPr>
          <p:spPr bwMode="auto">
            <a:xfrm>
              <a:off x="5845175" y="2230437"/>
              <a:ext cx="481012"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ED1C24"/>
                  </a:solidFill>
                  <a:effectLst/>
                  <a:latin typeface="Arial" pitchFamily="34" charset="0"/>
                </a:rPr>
                <a:t>z=0.9</a:t>
              </a:r>
              <a:endParaRPr kumimoji="0" lang="en-US" sz="1800" b="0" i="0" u="none" strike="noStrike" cap="none" normalizeH="0" baseline="0" smtClean="0">
                <a:ln>
                  <a:noFill/>
                </a:ln>
                <a:solidFill>
                  <a:schemeClr val="tx1"/>
                </a:solidFill>
                <a:effectLst/>
                <a:latin typeface="Arial" pitchFamily="34" charset="0"/>
              </a:endParaRPr>
            </a:p>
          </p:txBody>
        </p:sp>
        <p:sp>
          <p:nvSpPr>
            <p:cNvPr id="96300" name="Oval 44"/>
            <p:cNvSpPr>
              <a:spLocks noChangeArrowheads="1"/>
            </p:cNvSpPr>
            <p:nvPr/>
          </p:nvSpPr>
          <p:spPr bwMode="auto">
            <a:xfrm>
              <a:off x="8669337" y="2778125"/>
              <a:ext cx="42862"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01" name="Oval 45"/>
            <p:cNvSpPr>
              <a:spLocks noChangeArrowheads="1"/>
            </p:cNvSpPr>
            <p:nvPr/>
          </p:nvSpPr>
          <p:spPr bwMode="auto">
            <a:xfrm>
              <a:off x="8858250" y="2778125"/>
              <a:ext cx="42862"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02" name="Oval 46"/>
            <p:cNvSpPr>
              <a:spLocks noChangeArrowheads="1"/>
            </p:cNvSpPr>
            <p:nvPr/>
          </p:nvSpPr>
          <p:spPr bwMode="auto">
            <a:xfrm>
              <a:off x="8761412" y="2778125"/>
              <a:ext cx="47625"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03" name="Line 47"/>
            <p:cNvSpPr>
              <a:spLocks noChangeShapeType="1"/>
            </p:cNvSpPr>
            <p:nvPr/>
          </p:nvSpPr>
          <p:spPr bwMode="auto">
            <a:xfrm>
              <a:off x="4772025" y="2430462"/>
              <a:ext cx="1587" cy="7381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04" name="Line 48"/>
            <p:cNvSpPr>
              <a:spLocks noChangeShapeType="1"/>
            </p:cNvSpPr>
            <p:nvPr/>
          </p:nvSpPr>
          <p:spPr bwMode="auto">
            <a:xfrm>
              <a:off x="4713288" y="3168650"/>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05" name="Line 49"/>
            <p:cNvSpPr>
              <a:spLocks noChangeShapeType="1"/>
            </p:cNvSpPr>
            <p:nvPr/>
          </p:nvSpPr>
          <p:spPr bwMode="auto">
            <a:xfrm>
              <a:off x="4713288" y="2435225"/>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06" name="Line 50"/>
            <p:cNvSpPr>
              <a:spLocks noChangeShapeType="1"/>
            </p:cNvSpPr>
            <p:nvPr/>
          </p:nvSpPr>
          <p:spPr bwMode="auto">
            <a:xfrm>
              <a:off x="4713288" y="2801937"/>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1" name="Rectangle 55"/>
            <p:cNvSpPr>
              <a:spLocks noChangeArrowheads="1"/>
            </p:cNvSpPr>
            <p:nvPr/>
          </p:nvSpPr>
          <p:spPr bwMode="auto">
            <a:xfrm>
              <a:off x="8553450" y="2435225"/>
              <a:ext cx="68262"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8" name="Rectangle 62"/>
            <p:cNvSpPr>
              <a:spLocks noChangeArrowheads="1"/>
            </p:cNvSpPr>
            <p:nvPr/>
          </p:nvSpPr>
          <p:spPr bwMode="auto">
            <a:xfrm>
              <a:off x="6640512" y="2435225"/>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9" name="Rectangle 63"/>
            <p:cNvSpPr>
              <a:spLocks noChangeArrowheads="1"/>
            </p:cNvSpPr>
            <p:nvPr/>
          </p:nvSpPr>
          <p:spPr bwMode="auto">
            <a:xfrm>
              <a:off x="7050087" y="2435225"/>
              <a:ext cx="68262"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0" name="Rectangle 64"/>
            <p:cNvSpPr>
              <a:spLocks noChangeArrowheads="1"/>
            </p:cNvSpPr>
            <p:nvPr/>
          </p:nvSpPr>
          <p:spPr bwMode="auto">
            <a:xfrm>
              <a:off x="8143875" y="2435225"/>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0" name="Freeform 154"/>
            <p:cNvSpPr>
              <a:spLocks/>
            </p:cNvSpPr>
            <p:nvPr/>
          </p:nvSpPr>
          <p:spPr bwMode="auto">
            <a:xfrm>
              <a:off x="5176838" y="2763837"/>
              <a:ext cx="158750" cy="80963"/>
            </a:xfrm>
            <a:custGeom>
              <a:avLst/>
              <a:gdLst/>
              <a:ahLst/>
              <a:cxnLst>
                <a:cxn ang="0">
                  <a:pos x="54" y="0"/>
                </a:cxn>
                <a:cxn ang="0">
                  <a:pos x="0" y="51"/>
                </a:cxn>
                <a:cxn ang="0">
                  <a:pos x="45" y="51"/>
                </a:cxn>
                <a:cxn ang="0">
                  <a:pos x="100" y="0"/>
                </a:cxn>
                <a:cxn ang="0">
                  <a:pos x="54" y="0"/>
                </a:cxn>
              </a:cxnLst>
              <a:rect l="0" t="0" r="r" b="b"/>
              <a:pathLst>
                <a:path w="100" h="51">
                  <a:moveTo>
                    <a:pt x="54" y="0"/>
                  </a:moveTo>
                  <a:lnTo>
                    <a:pt x="0" y="51"/>
                  </a:lnTo>
                  <a:lnTo>
                    <a:pt x="45" y="51"/>
                  </a:lnTo>
                  <a:lnTo>
                    <a:pt x="100" y="0"/>
                  </a:lnTo>
                  <a:lnTo>
                    <a:pt x="5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11" name="Line 155"/>
            <p:cNvSpPr>
              <a:spLocks noChangeShapeType="1"/>
            </p:cNvSpPr>
            <p:nvPr/>
          </p:nvSpPr>
          <p:spPr bwMode="auto">
            <a:xfrm flipH="1">
              <a:off x="5172075" y="2759075"/>
              <a:ext cx="85725" cy="7620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2" name="Line 156"/>
            <p:cNvSpPr>
              <a:spLocks noChangeShapeType="1"/>
            </p:cNvSpPr>
            <p:nvPr/>
          </p:nvSpPr>
          <p:spPr bwMode="auto">
            <a:xfrm flipH="1">
              <a:off x="5248275" y="2759075"/>
              <a:ext cx="87312" cy="7620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3" name="Rectangle 167"/>
            <p:cNvSpPr>
              <a:spLocks noChangeArrowheads="1"/>
            </p:cNvSpPr>
            <p:nvPr/>
          </p:nvSpPr>
          <p:spPr bwMode="auto">
            <a:xfrm>
              <a:off x="4964113" y="2435225"/>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4" name="Rectangle 168"/>
            <p:cNvSpPr>
              <a:spLocks noChangeArrowheads="1"/>
            </p:cNvSpPr>
            <p:nvPr/>
          </p:nvSpPr>
          <p:spPr bwMode="auto">
            <a:xfrm>
              <a:off x="5387975" y="2435225"/>
              <a:ext cx="58737"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5" name="Rectangle 169"/>
            <p:cNvSpPr>
              <a:spLocks noChangeArrowheads="1"/>
            </p:cNvSpPr>
            <p:nvPr/>
          </p:nvSpPr>
          <p:spPr bwMode="auto">
            <a:xfrm>
              <a:off x="7224712" y="2243137"/>
              <a:ext cx="129522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FF0000"/>
                  </a:solidFill>
                  <a:effectLst/>
                  <a:latin typeface="Arial" pitchFamily="34" charset="0"/>
                </a:rPr>
                <a:t>stable environment</a:t>
              </a:r>
              <a:endParaRPr kumimoji="0" lang="en-US" sz="1800" b="0" i="0" u="none" strike="noStrike" cap="none" normalizeH="0" baseline="0" dirty="0" smtClean="0">
                <a:ln>
                  <a:noFill/>
                </a:ln>
                <a:solidFill>
                  <a:srgbClr val="FF0000"/>
                </a:solidFill>
                <a:effectLst/>
                <a:latin typeface="Arial" pitchFamily="34" charset="0"/>
              </a:endParaRPr>
            </a:p>
          </p:txBody>
        </p:sp>
      </p:grpSp>
      <p:grpSp>
        <p:nvGrpSpPr>
          <p:cNvPr id="211" name="Transient"/>
          <p:cNvGrpSpPr/>
          <p:nvPr/>
        </p:nvGrpSpPr>
        <p:grpSpPr>
          <a:xfrm>
            <a:off x="3514336" y="3994283"/>
            <a:ext cx="4192587" cy="933450"/>
            <a:chOff x="4713288" y="4178300"/>
            <a:chExt cx="4192587" cy="933450"/>
          </a:xfrm>
        </p:grpSpPr>
        <p:sp>
          <p:nvSpPr>
            <p:cNvPr id="96296" name="Rectangle 40"/>
            <p:cNvSpPr>
              <a:spLocks noChangeArrowheads="1"/>
            </p:cNvSpPr>
            <p:nvPr/>
          </p:nvSpPr>
          <p:spPr bwMode="auto">
            <a:xfrm>
              <a:off x="5845175" y="4178300"/>
              <a:ext cx="481012" cy="2270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2E3192"/>
                  </a:solidFill>
                  <a:effectLst/>
                  <a:latin typeface="Arial" pitchFamily="34" charset="0"/>
                </a:rPr>
                <a:t>z=0.1</a:t>
              </a:r>
              <a:endParaRPr kumimoji="0" lang="en-US" sz="1800" b="0" i="0" u="none" strike="noStrike" cap="none" normalizeH="0" baseline="0" smtClean="0">
                <a:ln>
                  <a:noFill/>
                </a:ln>
                <a:solidFill>
                  <a:schemeClr val="tx1"/>
                </a:solidFill>
                <a:effectLst/>
                <a:latin typeface="Arial" pitchFamily="34" charset="0"/>
              </a:endParaRPr>
            </a:p>
          </p:txBody>
        </p:sp>
        <p:grpSp>
          <p:nvGrpSpPr>
            <p:cNvPr id="185" name="Group 184"/>
            <p:cNvGrpSpPr/>
            <p:nvPr/>
          </p:nvGrpSpPr>
          <p:grpSpPr>
            <a:xfrm>
              <a:off x="4713288" y="4378325"/>
              <a:ext cx="4192587" cy="733425"/>
              <a:chOff x="4713288" y="4378325"/>
              <a:chExt cx="4192587" cy="733425"/>
            </a:xfrm>
          </p:grpSpPr>
          <p:sp>
            <p:nvSpPr>
              <p:cNvPr id="96263" name="Freeform 7"/>
              <p:cNvSpPr>
                <a:spLocks noEditPoints="1"/>
              </p:cNvSpPr>
              <p:nvPr/>
            </p:nvSpPr>
            <p:spPr bwMode="auto">
              <a:xfrm>
                <a:off x="6708775" y="4743450"/>
                <a:ext cx="357187" cy="1588"/>
              </a:xfrm>
              <a:custGeom>
                <a:avLst/>
                <a:gdLst/>
                <a:ahLst/>
                <a:cxnLst>
                  <a:cxn ang="0">
                    <a:pos x="0" y="0"/>
                  </a:cxn>
                  <a:cxn ang="0">
                    <a:pos x="21" y="0"/>
                  </a:cxn>
                  <a:cxn ang="0">
                    <a:pos x="21" y="0"/>
                  </a:cxn>
                  <a:cxn ang="0">
                    <a:pos x="42" y="0"/>
                  </a:cxn>
                  <a:cxn ang="0">
                    <a:pos x="42" y="0"/>
                  </a:cxn>
                  <a:cxn ang="0">
                    <a:pos x="67" y="0"/>
                  </a:cxn>
                  <a:cxn ang="0">
                    <a:pos x="67" y="0"/>
                  </a:cxn>
                  <a:cxn ang="0">
                    <a:pos x="88" y="0"/>
                  </a:cxn>
                  <a:cxn ang="0">
                    <a:pos x="88" y="0"/>
                  </a:cxn>
                  <a:cxn ang="0">
                    <a:pos x="112" y="0"/>
                  </a:cxn>
                  <a:cxn ang="0">
                    <a:pos x="112" y="0"/>
                  </a:cxn>
                  <a:cxn ang="0">
                    <a:pos x="133" y="0"/>
                  </a:cxn>
                  <a:cxn ang="0">
                    <a:pos x="133" y="0"/>
                  </a:cxn>
                  <a:cxn ang="0">
                    <a:pos x="155" y="0"/>
                  </a:cxn>
                  <a:cxn ang="0">
                    <a:pos x="155" y="0"/>
                  </a:cxn>
                  <a:cxn ang="0">
                    <a:pos x="179" y="0"/>
                  </a:cxn>
                  <a:cxn ang="0">
                    <a:pos x="179" y="0"/>
                  </a:cxn>
                  <a:cxn ang="0">
                    <a:pos x="200" y="0"/>
                  </a:cxn>
                  <a:cxn ang="0">
                    <a:pos x="200" y="0"/>
                  </a:cxn>
                  <a:cxn ang="0">
                    <a:pos x="225" y="0"/>
                  </a:cxn>
                </a:cxnLst>
                <a:rect l="0" t="0" r="r" b="b"/>
                <a:pathLst>
                  <a:path w="225">
                    <a:moveTo>
                      <a:pt x="0" y="0"/>
                    </a:moveTo>
                    <a:lnTo>
                      <a:pt x="21" y="0"/>
                    </a:lnTo>
                    <a:moveTo>
                      <a:pt x="21" y="0"/>
                    </a:moveTo>
                    <a:lnTo>
                      <a:pt x="42" y="0"/>
                    </a:lnTo>
                    <a:moveTo>
                      <a:pt x="42" y="0"/>
                    </a:moveTo>
                    <a:lnTo>
                      <a:pt x="67" y="0"/>
                    </a:lnTo>
                    <a:moveTo>
                      <a:pt x="67" y="0"/>
                    </a:moveTo>
                    <a:lnTo>
                      <a:pt x="88" y="0"/>
                    </a:lnTo>
                    <a:moveTo>
                      <a:pt x="88" y="0"/>
                    </a:moveTo>
                    <a:lnTo>
                      <a:pt x="112" y="0"/>
                    </a:lnTo>
                    <a:moveTo>
                      <a:pt x="112" y="0"/>
                    </a:moveTo>
                    <a:lnTo>
                      <a:pt x="133" y="0"/>
                    </a:lnTo>
                    <a:moveTo>
                      <a:pt x="133" y="0"/>
                    </a:moveTo>
                    <a:lnTo>
                      <a:pt x="155" y="0"/>
                    </a:lnTo>
                    <a:moveTo>
                      <a:pt x="155" y="0"/>
                    </a:moveTo>
                    <a:lnTo>
                      <a:pt x="179" y="0"/>
                    </a:lnTo>
                    <a:moveTo>
                      <a:pt x="179" y="0"/>
                    </a:moveTo>
                    <a:lnTo>
                      <a:pt x="200" y="0"/>
                    </a:lnTo>
                    <a:moveTo>
                      <a:pt x="200" y="0"/>
                    </a:moveTo>
                    <a:lnTo>
                      <a:pt x="225" y="0"/>
                    </a:lnTo>
                  </a:path>
                </a:pathLst>
              </a:custGeom>
              <a:noFill/>
              <a:ln w="23813" cap="flat">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64" name="Line 8"/>
              <p:cNvSpPr>
                <a:spLocks noChangeShapeType="1"/>
              </p:cNvSpPr>
              <p:nvPr/>
            </p:nvSpPr>
            <p:spPr bwMode="auto">
              <a:xfrm>
                <a:off x="4795838" y="4743450"/>
                <a:ext cx="3849687" cy="1588"/>
              </a:xfrm>
              <a:prstGeom prst="line">
                <a:avLst/>
              </a:prstGeom>
              <a:noFill/>
              <a:ln w="14288" cap="sq">
                <a:solidFill>
                  <a:srgbClr val="00000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67" name="Oval 11"/>
              <p:cNvSpPr>
                <a:spLocks noChangeArrowheads="1"/>
              </p:cNvSpPr>
              <p:nvPr/>
            </p:nvSpPr>
            <p:spPr bwMode="auto">
              <a:xfrm>
                <a:off x="8669337" y="4729162"/>
                <a:ext cx="47625" cy="44450"/>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68" name="Oval 12"/>
              <p:cNvSpPr>
                <a:spLocks noChangeArrowheads="1"/>
              </p:cNvSpPr>
              <p:nvPr/>
            </p:nvSpPr>
            <p:spPr bwMode="auto">
              <a:xfrm>
                <a:off x="8858250" y="4729162"/>
                <a:ext cx="47625" cy="44450"/>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69" name="Oval 13"/>
              <p:cNvSpPr>
                <a:spLocks noChangeArrowheads="1"/>
              </p:cNvSpPr>
              <p:nvPr/>
            </p:nvSpPr>
            <p:spPr bwMode="auto">
              <a:xfrm>
                <a:off x="8766175" y="4729162"/>
                <a:ext cx="42862" cy="44450"/>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70" name="Freeform 14"/>
              <p:cNvSpPr>
                <a:spLocks noEditPoints="1"/>
              </p:cNvSpPr>
              <p:nvPr/>
            </p:nvSpPr>
            <p:spPr bwMode="auto">
              <a:xfrm>
                <a:off x="4805363" y="4378325"/>
                <a:ext cx="1835150" cy="731838"/>
              </a:xfrm>
              <a:custGeom>
                <a:avLst/>
                <a:gdLst/>
                <a:ahLst/>
                <a:cxnLst>
                  <a:cxn ang="0">
                    <a:pos x="525" y="233"/>
                  </a:cxn>
                  <a:cxn ang="0">
                    <a:pos x="546" y="461"/>
                  </a:cxn>
                  <a:cxn ang="0">
                    <a:pos x="568" y="0"/>
                  </a:cxn>
                  <a:cxn ang="0">
                    <a:pos x="546" y="0"/>
                  </a:cxn>
                  <a:cxn ang="0">
                    <a:pos x="589" y="461"/>
                  </a:cxn>
                  <a:cxn ang="0">
                    <a:pos x="568" y="461"/>
                  </a:cxn>
                  <a:cxn ang="0">
                    <a:pos x="610" y="0"/>
                  </a:cxn>
                  <a:cxn ang="0">
                    <a:pos x="589" y="0"/>
                  </a:cxn>
                  <a:cxn ang="0">
                    <a:pos x="631" y="461"/>
                  </a:cxn>
                  <a:cxn ang="0">
                    <a:pos x="610" y="461"/>
                  </a:cxn>
                  <a:cxn ang="0">
                    <a:pos x="650" y="0"/>
                  </a:cxn>
                  <a:cxn ang="0">
                    <a:pos x="631" y="0"/>
                  </a:cxn>
                  <a:cxn ang="0">
                    <a:pos x="671" y="461"/>
                  </a:cxn>
                  <a:cxn ang="0">
                    <a:pos x="650" y="461"/>
                  </a:cxn>
                  <a:cxn ang="0">
                    <a:pos x="692" y="0"/>
                  </a:cxn>
                  <a:cxn ang="0">
                    <a:pos x="671" y="0"/>
                  </a:cxn>
                  <a:cxn ang="0">
                    <a:pos x="713" y="461"/>
                  </a:cxn>
                  <a:cxn ang="0">
                    <a:pos x="692" y="461"/>
                  </a:cxn>
                  <a:cxn ang="0">
                    <a:pos x="735" y="0"/>
                  </a:cxn>
                  <a:cxn ang="0">
                    <a:pos x="713" y="0"/>
                  </a:cxn>
                  <a:cxn ang="0">
                    <a:pos x="756" y="461"/>
                  </a:cxn>
                  <a:cxn ang="0">
                    <a:pos x="735" y="461"/>
                  </a:cxn>
                  <a:cxn ang="0">
                    <a:pos x="777" y="0"/>
                  </a:cxn>
                  <a:cxn ang="0">
                    <a:pos x="756" y="0"/>
                  </a:cxn>
                  <a:cxn ang="0">
                    <a:pos x="798" y="461"/>
                  </a:cxn>
                  <a:cxn ang="0">
                    <a:pos x="777" y="461"/>
                  </a:cxn>
                  <a:cxn ang="0">
                    <a:pos x="820" y="0"/>
                  </a:cxn>
                  <a:cxn ang="0">
                    <a:pos x="798" y="0"/>
                  </a:cxn>
                  <a:cxn ang="0">
                    <a:pos x="841" y="461"/>
                  </a:cxn>
                  <a:cxn ang="0">
                    <a:pos x="820" y="461"/>
                  </a:cxn>
                  <a:cxn ang="0">
                    <a:pos x="862" y="0"/>
                  </a:cxn>
                  <a:cxn ang="0">
                    <a:pos x="841" y="0"/>
                  </a:cxn>
                  <a:cxn ang="0">
                    <a:pos x="883" y="461"/>
                  </a:cxn>
                  <a:cxn ang="0">
                    <a:pos x="862" y="461"/>
                  </a:cxn>
                  <a:cxn ang="0">
                    <a:pos x="905" y="0"/>
                  </a:cxn>
                  <a:cxn ang="0">
                    <a:pos x="883" y="0"/>
                  </a:cxn>
                  <a:cxn ang="0">
                    <a:pos x="926" y="461"/>
                  </a:cxn>
                  <a:cxn ang="0">
                    <a:pos x="905" y="461"/>
                  </a:cxn>
                  <a:cxn ang="0">
                    <a:pos x="947" y="0"/>
                  </a:cxn>
                  <a:cxn ang="0">
                    <a:pos x="926" y="0"/>
                  </a:cxn>
                  <a:cxn ang="0">
                    <a:pos x="968" y="0"/>
                  </a:cxn>
                  <a:cxn ang="0">
                    <a:pos x="990" y="461"/>
                  </a:cxn>
                  <a:cxn ang="0">
                    <a:pos x="968" y="461"/>
                  </a:cxn>
                  <a:cxn ang="0">
                    <a:pos x="1008" y="461"/>
                  </a:cxn>
                  <a:cxn ang="0">
                    <a:pos x="1029" y="0"/>
                  </a:cxn>
                  <a:cxn ang="0">
                    <a:pos x="1008" y="0"/>
                  </a:cxn>
                  <a:cxn ang="0">
                    <a:pos x="1050" y="461"/>
                  </a:cxn>
                  <a:cxn ang="0">
                    <a:pos x="1029" y="461"/>
                  </a:cxn>
                  <a:cxn ang="0">
                    <a:pos x="1071" y="0"/>
                  </a:cxn>
                  <a:cxn ang="0">
                    <a:pos x="1050" y="0"/>
                  </a:cxn>
                  <a:cxn ang="0">
                    <a:pos x="1093" y="461"/>
                  </a:cxn>
                  <a:cxn ang="0">
                    <a:pos x="1071" y="461"/>
                  </a:cxn>
                  <a:cxn ang="0">
                    <a:pos x="1114" y="0"/>
                  </a:cxn>
                  <a:cxn ang="0">
                    <a:pos x="1093" y="0"/>
                  </a:cxn>
                  <a:cxn ang="0">
                    <a:pos x="1135" y="461"/>
                  </a:cxn>
                  <a:cxn ang="0">
                    <a:pos x="1114" y="461"/>
                  </a:cxn>
                  <a:cxn ang="0">
                    <a:pos x="1156" y="0"/>
                  </a:cxn>
                  <a:cxn ang="0">
                    <a:pos x="1135" y="0"/>
                  </a:cxn>
                </a:cxnLst>
                <a:rect l="0" t="0" r="r" b="b"/>
                <a:pathLst>
                  <a:path w="1156" h="461">
                    <a:moveTo>
                      <a:pt x="0" y="233"/>
                    </a:moveTo>
                    <a:lnTo>
                      <a:pt x="525" y="233"/>
                    </a:lnTo>
                    <a:lnTo>
                      <a:pt x="525" y="461"/>
                    </a:lnTo>
                    <a:lnTo>
                      <a:pt x="546" y="461"/>
                    </a:lnTo>
                    <a:moveTo>
                      <a:pt x="546" y="0"/>
                    </a:moveTo>
                    <a:lnTo>
                      <a:pt x="568" y="0"/>
                    </a:lnTo>
                    <a:moveTo>
                      <a:pt x="546" y="461"/>
                    </a:moveTo>
                    <a:lnTo>
                      <a:pt x="546" y="0"/>
                    </a:lnTo>
                    <a:moveTo>
                      <a:pt x="568" y="461"/>
                    </a:moveTo>
                    <a:lnTo>
                      <a:pt x="589" y="461"/>
                    </a:lnTo>
                    <a:moveTo>
                      <a:pt x="568" y="0"/>
                    </a:moveTo>
                    <a:lnTo>
                      <a:pt x="568" y="461"/>
                    </a:lnTo>
                    <a:moveTo>
                      <a:pt x="589" y="0"/>
                    </a:moveTo>
                    <a:lnTo>
                      <a:pt x="610" y="0"/>
                    </a:lnTo>
                    <a:moveTo>
                      <a:pt x="589" y="461"/>
                    </a:moveTo>
                    <a:lnTo>
                      <a:pt x="589" y="0"/>
                    </a:lnTo>
                    <a:moveTo>
                      <a:pt x="610" y="461"/>
                    </a:moveTo>
                    <a:lnTo>
                      <a:pt x="631" y="461"/>
                    </a:lnTo>
                    <a:moveTo>
                      <a:pt x="610" y="0"/>
                    </a:moveTo>
                    <a:lnTo>
                      <a:pt x="610" y="461"/>
                    </a:lnTo>
                    <a:moveTo>
                      <a:pt x="631" y="0"/>
                    </a:moveTo>
                    <a:lnTo>
                      <a:pt x="650" y="0"/>
                    </a:lnTo>
                    <a:moveTo>
                      <a:pt x="631" y="461"/>
                    </a:moveTo>
                    <a:lnTo>
                      <a:pt x="631" y="0"/>
                    </a:lnTo>
                    <a:moveTo>
                      <a:pt x="650" y="461"/>
                    </a:moveTo>
                    <a:lnTo>
                      <a:pt x="671" y="461"/>
                    </a:lnTo>
                    <a:moveTo>
                      <a:pt x="650" y="0"/>
                    </a:moveTo>
                    <a:lnTo>
                      <a:pt x="650" y="461"/>
                    </a:lnTo>
                    <a:moveTo>
                      <a:pt x="671" y="0"/>
                    </a:moveTo>
                    <a:lnTo>
                      <a:pt x="692" y="0"/>
                    </a:lnTo>
                    <a:moveTo>
                      <a:pt x="671" y="461"/>
                    </a:moveTo>
                    <a:lnTo>
                      <a:pt x="671" y="0"/>
                    </a:lnTo>
                    <a:moveTo>
                      <a:pt x="692" y="461"/>
                    </a:moveTo>
                    <a:lnTo>
                      <a:pt x="713" y="461"/>
                    </a:lnTo>
                    <a:moveTo>
                      <a:pt x="692" y="0"/>
                    </a:moveTo>
                    <a:lnTo>
                      <a:pt x="692" y="461"/>
                    </a:lnTo>
                    <a:moveTo>
                      <a:pt x="713" y="0"/>
                    </a:moveTo>
                    <a:lnTo>
                      <a:pt x="735" y="0"/>
                    </a:lnTo>
                    <a:moveTo>
                      <a:pt x="713" y="461"/>
                    </a:moveTo>
                    <a:lnTo>
                      <a:pt x="713" y="0"/>
                    </a:lnTo>
                    <a:moveTo>
                      <a:pt x="735" y="461"/>
                    </a:moveTo>
                    <a:lnTo>
                      <a:pt x="756" y="461"/>
                    </a:lnTo>
                    <a:moveTo>
                      <a:pt x="735" y="0"/>
                    </a:moveTo>
                    <a:lnTo>
                      <a:pt x="735" y="461"/>
                    </a:lnTo>
                    <a:moveTo>
                      <a:pt x="756" y="0"/>
                    </a:moveTo>
                    <a:lnTo>
                      <a:pt x="777" y="0"/>
                    </a:lnTo>
                    <a:moveTo>
                      <a:pt x="756" y="461"/>
                    </a:moveTo>
                    <a:lnTo>
                      <a:pt x="756" y="0"/>
                    </a:lnTo>
                    <a:moveTo>
                      <a:pt x="777" y="461"/>
                    </a:moveTo>
                    <a:lnTo>
                      <a:pt x="798" y="461"/>
                    </a:lnTo>
                    <a:moveTo>
                      <a:pt x="777" y="0"/>
                    </a:moveTo>
                    <a:lnTo>
                      <a:pt x="777" y="461"/>
                    </a:lnTo>
                    <a:moveTo>
                      <a:pt x="798" y="0"/>
                    </a:moveTo>
                    <a:lnTo>
                      <a:pt x="820" y="0"/>
                    </a:lnTo>
                    <a:moveTo>
                      <a:pt x="798" y="461"/>
                    </a:moveTo>
                    <a:lnTo>
                      <a:pt x="798" y="0"/>
                    </a:lnTo>
                    <a:moveTo>
                      <a:pt x="820" y="461"/>
                    </a:moveTo>
                    <a:lnTo>
                      <a:pt x="841" y="461"/>
                    </a:lnTo>
                    <a:moveTo>
                      <a:pt x="820" y="0"/>
                    </a:moveTo>
                    <a:lnTo>
                      <a:pt x="820" y="461"/>
                    </a:lnTo>
                    <a:moveTo>
                      <a:pt x="841" y="0"/>
                    </a:moveTo>
                    <a:lnTo>
                      <a:pt x="862" y="0"/>
                    </a:lnTo>
                    <a:moveTo>
                      <a:pt x="841" y="461"/>
                    </a:moveTo>
                    <a:lnTo>
                      <a:pt x="841" y="0"/>
                    </a:lnTo>
                    <a:moveTo>
                      <a:pt x="862" y="461"/>
                    </a:moveTo>
                    <a:lnTo>
                      <a:pt x="883" y="461"/>
                    </a:lnTo>
                    <a:moveTo>
                      <a:pt x="862" y="0"/>
                    </a:moveTo>
                    <a:lnTo>
                      <a:pt x="862" y="461"/>
                    </a:lnTo>
                    <a:moveTo>
                      <a:pt x="883" y="0"/>
                    </a:moveTo>
                    <a:lnTo>
                      <a:pt x="905" y="0"/>
                    </a:lnTo>
                    <a:moveTo>
                      <a:pt x="883" y="461"/>
                    </a:moveTo>
                    <a:lnTo>
                      <a:pt x="883" y="0"/>
                    </a:lnTo>
                    <a:moveTo>
                      <a:pt x="905" y="461"/>
                    </a:moveTo>
                    <a:lnTo>
                      <a:pt x="926" y="461"/>
                    </a:lnTo>
                    <a:moveTo>
                      <a:pt x="905" y="0"/>
                    </a:moveTo>
                    <a:lnTo>
                      <a:pt x="905" y="461"/>
                    </a:lnTo>
                    <a:moveTo>
                      <a:pt x="926" y="0"/>
                    </a:moveTo>
                    <a:lnTo>
                      <a:pt x="947" y="0"/>
                    </a:lnTo>
                    <a:moveTo>
                      <a:pt x="926" y="461"/>
                    </a:moveTo>
                    <a:lnTo>
                      <a:pt x="926" y="0"/>
                    </a:lnTo>
                    <a:moveTo>
                      <a:pt x="947" y="0"/>
                    </a:moveTo>
                    <a:lnTo>
                      <a:pt x="968" y="0"/>
                    </a:lnTo>
                    <a:moveTo>
                      <a:pt x="968" y="461"/>
                    </a:moveTo>
                    <a:lnTo>
                      <a:pt x="990" y="461"/>
                    </a:lnTo>
                    <a:moveTo>
                      <a:pt x="968" y="0"/>
                    </a:moveTo>
                    <a:lnTo>
                      <a:pt x="968" y="461"/>
                    </a:lnTo>
                    <a:moveTo>
                      <a:pt x="990" y="461"/>
                    </a:moveTo>
                    <a:lnTo>
                      <a:pt x="1008" y="461"/>
                    </a:lnTo>
                    <a:moveTo>
                      <a:pt x="1008" y="0"/>
                    </a:moveTo>
                    <a:lnTo>
                      <a:pt x="1029" y="0"/>
                    </a:lnTo>
                    <a:moveTo>
                      <a:pt x="1008" y="461"/>
                    </a:moveTo>
                    <a:lnTo>
                      <a:pt x="1008" y="0"/>
                    </a:lnTo>
                    <a:moveTo>
                      <a:pt x="1029" y="461"/>
                    </a:moveTo>
                    <a:lnTo>
                      <a:pt x="1050" y="461"/>
                    </a:lnTo>
                    <a:moveTo>
                      <a:pt x="1029" y="0"/>
                    </a:moveTo>
                    <a:lnTo>
                      <a:pt x="1029" y="461"/>
                    </a:lnTo>
                    <a:moveTo>
                      <a:pt x="1050" y="0"/>
                    </a:moveTo>
                    <a:lnTo>
                      <a:pt x="1071" y="0"/>
                    </a:lnTo>
                    <a:moveTo>
                      <a:pt x="1050" y="461"/>
                    </a:moveTo>
                    <a:lnTo>
                      <a:pt x="1050" y="0"/>
                    </a:lnTo>
                    <a:moveTo>
                      <a:pt x="1071" y="461"/>
                    </a:moveTo>
                    <a:lnTo>
                      <a:pt x="1093" y="461"/>
                    </a:lnTo>
                    <a:moveTo>
                      <a:pt x="1071" y="0"/>
                    </a:moveTo>
                    <a:lnTo>
                      <a:pt x="1071" y="461"/>
                    </a:lnTo>
                    <a:moveTo>
                      <a:pt x="1093" y="0"/>
                    </a:moveTo>
                    <a:lnTo>
                      <a:pt x="1114" y="0"/>
                    </a:lnTo>
                    <a:moveTo>
                      <a:pt x="1093" y="461"/>
                    </a:moveTo>
                    <a:lnTo>
                      <a:pt x="1093" y="0"/>
                    </a:lnTo>
                    <a:moveTo>
                      <a:pt x="1114" y="461"/>
                    </a:moveTo>
                    <a:lnTo>
                      <a:pt x="1135" y="461"/>
                    </a:lnTo>
                    <a:moveTo>
                      <a:pt x="1114" y="0"/>
                    </a:moveTo>
                    <a:lnTo>
                      <a:pt x="1114" y="461"/>
                    </a:lnTo>
                    <a:moveTo>
                      <a:pt x="1135" y="0"/>
                    </a:moveTo>
                    <a:lnTo>
                      <a:pt x="1156" y="0"/>
                    </a:lnTo>
                    <a:moveTo>
                      <a:pt x="1135" y="461"/>
                    </a:moveTo>
                    <a:lnTo>
                      <a:pt x="1135"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1" name="Freeform 15"/>
              <p:cNvSpPr>
                <a:spLocks noEditPoints="1"/>
              </p:cNvSpPr>
              <p:nvPr/>
            </p:nvSpPr>
            <p:spPr bwMode="auto">
              <a:xfrm>
                <a:off x="7142162" y="4378325"/>
                <a:ext cx="1001712" cy="731838"/>
              </a:xfrm>
              <a:custGeom>
                <a:avLst/>
                <a:gdLst/>
                <a:ahLst/>
                <a:cxnLst>
                  <a:cxn ang="0">
                    <a:pos x="21" y="461"/>
                  </a:cxn>
                  <a:cxn ang="0">
                    <a:pos x="43" y="0"/>
                  </a:cxn>
                  <a:cxn ang="0">
                    <a:pos x="21" y="0"/>
                  </a:cxn>
                  <a:cxn ang="0">
                    <a:pos x="64" y="461"/>
                  </a:cxn>
                  <a:cxn ang="0">
                    <a:pos x="43" y="461"/>
                  </a:cxn>
                  <a:cxn ang="0">
                    <a:pos x="85" y="0"/>
                  </a:cxn>
                  <a:cxn ang="0">
                    <a:pos x="64" y="0"/>
                  </a:cxn>
                  <a:cxn ang="0">
                    <a:pos x="106" y="461"/>
                  </a:cxn>
                  <a:cxn ang="0">
                    <a:pos x="85" y="461"/>
                  </a:cxn>
                  <a:cxn ang="0">
                    <a:pos x="128" y="0"/>
                  </a:cxn>
                  <a:cxn ang="0">
                    <a:pos x="106" y="0"/>
                  </a:cxn>
                  <a:cxn ang="0">
                    <a:pos x="149" y="461"/>
                  </a:cxn>
                  <a:cxn ang="0">
                    <a:pos x="128" y="461"/>
                  </a:cxn>
                  <a:cxn ang="0">
                    <a:pos x="170" y="461"/>
                  </a:cxn>
                  <a:cxn ang="0">
                    <a:pos x="191" y="0"/>
                  </a:cxn>
                  <a:cxn ang="0">
                    <a:pos x="170" y="0"/>
                  </a:cxn>
                  <a:cxn ang="0">
                    <a:pos x="213" y="461"/>
                  </a:cxn>
                  <a:cxn ang="0">
                    <a:pos x="191" y="461"/>
                  </a:cxn>
                  <a:cxn ang="0">
                    <a:pos x="231" y="0"/>
                  </a:cxn>
                  <a:cxn ang="0">
                    <a:pos x="213" y="0"/>
                  </a:cxn>
                  <a:cxn ang="0">
                    <a:pos x="252" y="0"/>
                  </a:cxn>
                  <a:cxn ang="0">
                    <a:pos x="273" y="461"/>
                  </a:cxn>
                  <a:cxn ang="0">
                    <a:pos x="252" y="461"/>
                  </a:cxn>
                  <a:cxn ang="0">
                    <a:pos x="294" y="0"/>
                  </a:cxn>
                  <a:cxn ang="0">
                    <a:pos x="273" y="0"/>
                  </a:cxn>
                  <a:cxn ang="0">
                    <a:pos x="316" y="461"/>
                  </a:cxn>
                  <a:cxn ang="0">
                    <a:pos x="294" y="461"/>
                  </a:cxn>
                  <a:cxn ang="0">
                    <a:pos x="337" y="0"/>
                  </a:cxn>
                  <a:cxn ang="0">
                    <a:pos x="316" y="0"/>
                  </a:cxn>
                  <a:cxn ang="0">
                    <a:pos x="358" y="461"/>
                  </a:cxn>
                  <a:cxn ang="0">
                    <a:pos x="337" y="461"/>
                  </a:cxn>
                  <a:cxn ang="0">
                    <a:pos x="379" y="0"/>
                  </a:cxn>
                  <a:cxn ang="0">
                    <a:pos x="358" y="0"/>
                  </a:cxn>
                  <a:cxn ang="0">
                    <a:pos x="401" y="0"/>
                  </a:cxn>
                  <a:cxn ang="0">
                    <a:pos x="422" y="461"/>
                  </a:cxn>
                  <a:cxn ang="0">
                    <a:pos x="401" y="461"/>
                  </a:cxn>
                  <a:cxn ang="0">
                    <a:pos x="443" y="0"/>
                  </a:cxn>
                  <a:cxn ang="0">
                    <a:pos x="422" y="0"/>
                  </a:cxn>
                  <a:cxn ang="0">
                    <a:pos x="464" y="461"/>
                  </a:cxn>
                  <a:cxn ang="0">
                    <a:pos x="443" y="461"/>
                  </a:cxn>
                  <a:cxn ang="0">
                    <a:pos x="486" y="0"/>
                  </a:cxn>
                  <a:cxn ang="0">
                    <a:pos x="464" y="0"/>
                  </a:cxn>
                  <a:cxn ang="0">
                    <a:pos x="507" y="461"/>
                  </a:cxn>
                  <a:cxn ang="0">
                    <a:pos x="486" y="461"/>
                  </a:cxn>
                  <a:cxn ang="0">
                    <a:pos x="528" y="461"/>
                  </a:cxn>
                  <a:cxn ang="0">
                    <a:pos x="549" y="0"/>
                  </a:cxn>
                  <a:cxn ang="0">
                    <a:pos x="528" y="0"/>
                  </a:cxn>
                  <a:cxn ang="0">
                    <a:pos x="568" y="461"/>
                  </a:cxn>
                  <a:cxn ang="0">
                    <a:pos x="549" y="461"/>
                  </a:cxn>
                  <a:cxn ang="0">
                    <a:pos x="589" y="0"/>
                  </a:cxn>
                  <a:cxn ang="0">
                    <a:pos x="568" y="0"/>
                  </a:cxn>
                  <a:cxn ang="0">
                    <a:pos x="610" y="461"/>
                  </a:cxn>
                  <a:cxn ang="0">
                    <a:pos x="589" y="461"/>
                  </a:cxn>
                  <a:cxn ang="0">
                    <a:pos x="631" y="0"/>
                  </a:cxn>
                  <a:cxn ang="0">
                    <a:pos x="610" y="0"/>
                  </a:cxn>
                </a:cxnLst>
                <a:rect l="0" t="0" r="r" b="b"/>
                <a:pathLst>
                  <a:path w="631" h="461">
                    <a:moveTo>
                      <a:pt x="0" y="461"/>
                    </a:moveTo>
                    <a:lnTo>
                      <a:pt x="21" y="461"/>
                    </a:lnTo>
                    <a:moveTo>
                      <a:pt x="21" y="0"/>
                    </a:moveTo>
                    <a:lnTo>
                      <a:pt x="43" y="0"/>
                    </a:lnTo>
                    <a:moveTo>
                      <a:pt x="21" y="461"/>
                    </a:moveTo>
                    <a:lnTo>
                      <a:pt x="21" y="0"/>
                    </a:lnTo>
                    <a:moveTo>
                      <a:pt x="43" y="461"/>
                    </a:moveTo>
                    <a:lnTo>
                      <a:pt x="64" y="461"/>
                    </a:lnTo>
                    <a:moveTo>
                      <a:pt x="43" y="0"/>
                    </a:moveTo>
                    <a:lnTo>
                      <a:pt x="43" y="461"/>
                    </a:lnTo>
                    <a:moveTo>
                      <a:pt x="64" y="0"/>
                    </a:moveTo>
                    <a:lnTo>
                      <a:pt x="85" y="0"/>
                    </a:lnTo>
                    <a:moveTo>
                      <a:pt x="64" y="461"/>
                    </a:moveTo>
                    <a:lnTo>
                      <a:pt x="64" y="0"/>
                    </a:lnTo>
                    <a:moveTo>
                      <a:pt x="85" y="461"/>
                    </a:moveTo>
                    <a:lnTo>
                      <a:pt x="106" y="461"/>
                    </a:lnTo>
                    <a:moveTo>
                      <a:pt x="85" y="0"/>
                    </a:moveTo>
                    <a:lnTo>
                      <a:pt x="85" y="461"/>
                    </a:lnTo>
                    <a:moveTo>
                      <a:pt x="106" y="0"/>
                    </a:moveTo>
                    <a:lnTo>
                      <a:pt x="128" y="0"/>
                    </a:lnTo>
                    <a:moveTo>
                      <a:pt x="106" y="461"/>
                    </a:moveTo>
                    <a:lnTo>
                      <a:pt x="106" y="0"/>
                    </a:lnTo>
                    <a:moveTo>
                      <a:pt x="128" y="461"/>
                    </a:moveTo>
                    <a:lnTo>
                      <a:pt x="149" y="461"/>
                    </a:lnTo>
                    <a:moveTo>
                      <a:pt x="128" y="0"/>
                    </a:moveTo>
                    <a:lnTo>
                      <a:pt x="128" y="461"/>
                    </a:lnTo>
                    <a:moveTo>
                      <a:pt x="149" y="461"/>
                    </a:moveTo>
                    <a:lnTo>
                      <a:pt x="170" y="461"/>
                    </a:lnTo>
                    <a:moveTo>
                      <a:pt x="170" y="0"/>
                    </a:moveTo>
                    <a:lnTo>
                      <a:pt x="191" y="0"/>
                    </a:lnTo>
                    <a:moveTo>
                      <a:pt x="170" y="461"/>
                    </a:moveTo>
                    <a:lnTo>
                      <a:pt x="170" y="0"/>
                    </a:lnTo>
                    <a:moveTo>
                      <a:pt x="191" y="461"/>
                    </a:moveTo>
                    <a:lnTo>
                      <a:pt x="213" y="461"/>
                    </a:lnTo>
                    <a:moveTo>
                      <a:pt x="191" y="0"/>
                    </a:moveTo>
                    <a:lnTo>
                      <a:pt x="191" y="461"/>
                    </a:lnTo>
                    <a:moveTo>
                      <a:pt x="213" y="0"/>
                    </a:moveTo>
                    <a:lnTo>
                      <a:pt x="231" y="0"/>
                    </a:lnTo>
                    <a:moveTo>
                      <a:pt x="213" y="461"/>
                    </a:moveTo>
                    <a:lnTo>
                      <a:pt x="213" y="0"/>
                    </a:lnTo>
                    <a:moveTo>
                      <a:pt x="231" y="0"/>
                    </a:moveTo>
                    <a:lnTo>
                      <a:pt x="252" y="0"/>
                    </a:lnTo>
                    <a:moveTo>
                      <a:pt x="252" y="461"/>
                    </a:moveTo>
                    <a:lnTo>
                      <a:pt x="273" y="461"/>
                    </a:lnTo>
                    <a:moveTo>
                      <a:pt x="252" y="0"/>
                    </a:moveTo>
                    <a:lnTo>
                      <a:pt x="252" y="461"/>
                    </a:lnTo>
                    <a:moveTo>
                      <a:pt x="273" y="0"/>
                    </a:moveTo>
                    <a:lnTo>
                      <a:pt x="294" y="0"/>
                    </a:lnTo>
                    <a:moveTo>
                      <a:pt x="273" y="461"/>
                    </a:moveTo>
                    <a:lnTo>
                      <a:pt x="273" y="0"/>
                    </a:lnTo>
                    <a:moveTo>
                      <a:pt x="294" y="461"/>
                    </a:moveTo>
                    <a:lnTo>
                      <a:pt x="316" y="461"/>
                    </a:lnTo>
                    <a:moveTo>
                      <a:pt x="294" y="0"/>
                    </a:moveTo>
                    <a:lnTo>
                      <a:pt x="294" y="461"/>
                    </a:lnTo>
                    <a:moveTo>
                      <a:pt x="316" y="0"/>
                    </a:moveTo>
                    <a:lnTo>
                      <a:pt x="337" y="0"/>
                    </a:lnTo>
                    <a:moveTo>
                      <a:pt x="316" y="461"/>
                    </a:moveTo>
                    <a:lnTo>
                      <a:pt x="316" y="0"/>
                    </a:lnTo>
                    <a:moveTo>
                      <a:pt x="337" y="461"/>
                    </a:moveTo>
                    <a:lnTo>
                      <a:pt x="358" y="461"/>
                    </a:lnTo>
                    <a:moveTo>
                      <a:pt x="337" y="0"/>
                    </a:moveTo>
                    <a:lnTo>
                      <a:pt x="337" y="461"/>
                    </a:lnTo>
                    <a:moveTo>
                      <a:pt x="358" y="0"/>
                    </a:moveTo>
                    <a:lnTo>
                      <a:pt x="379" y="0"/>
                    </a:lnTo>
                    <a:moveTo>
                      <a:pt x="358" y="461"/>
                    </a:moveTo>
                    <a:lnTo>
                      <a:pt x="358" y="0"/>
                    </a:lnTo>
                    <a:moveTo>
                      <a:pt x="379" y="0"/>
                    </a:moveTo>
                    <a:lnTo>
                      <a:pt x="401" y="0"/>
                    </a:lnTo>
                    <a:moveTo>
                      <a:pt x="401" y="461"/>
                    </a:moveTo>
                    <a:lnTo>
                      <a:pt x="422" y="461"/>
                    </a:lnTo>
                    <a:moveTo>
                      <a:pt x="401" y="0"/>
                    </a:moveTo>
                    <a:lnTo>
                      <a:pt x="401" y="461"/>
                    </a:lnTo>
                    <a:moveTo>
                      <a:pt x="422" y="0"/>
                    </a:moveTo>
                    <a:lnTo>
                      <a:pt x="443" y="0"/>
                    </a:lnTo>
                    <a:moveTo>
                      <a:pt x="422" y="461"/>
                    </a:moveTo>
                    <a:lnTo>
                      <a:pt x="422" y="0"/>
                    </a:lnTo>
                    <a:moveTo>
                      <a:pt x="443" y="461"/>
                    </a:moveTo>
                    <a:lnTo>
                      <a:pt x="464" y="461"/>
                    </a:lnTo>
                    <a:moveTo>
                      <a:pt x="443" y="0"/>
                    </a:moveTo>
                    <a:lnTo>
                      <a:pt x="443" y="461"/>
                    </a:lnTo>
                    <a:moveTo>
                      <a:pt x="464" y="0"/>
                    </a:moveTo>
                    <a:lnTo>
                      <a:pt x="486" y="0"/>
                    </a:lnTo>
                    <a:moveTo>
                      <a:pt x="464" y="461"/>
                    </a:moveTo>
                    <a:lnTo>
                      <a:pt x="464" y="0"/>
                    </a:lnTo>
                    <a:moveTo>
                      <a:pt x="486" y="461"/>
                    </a:moveTo>
                    <a:lnTo>
                      <a:pt x="507" y="461"/>
                    </a:lnTo>
                    <a:moveTo>
                      <a:pt x="486" y="0"/>
                    </a:moveTo>
                    <a:lnTo>
                      <a:pt x="486" y="461"/>
                    </a:lnTo>
                    <a:moveTo>
                      <a:pt x="507" y="461"/>
                    </a:moveTo>
                    <a:lnTo>
                      <a:pt x="528" y="461"/>
                    </a:lnTo>
                    <a:moveTo>
                      <a:pt x="528" y="0"/>
                    </a:moveTo>
                    <a:lnTo>
                      <a:pt x="549" y="0"/>
                    </a:lnTo>
                    <a:moveTo>
                      <a:pt x="528" y="461"/>
                    </a:moveTo>
                    <a:lnTo>
                      <a:pt x="528" y="0"/>
                    </a:lnTo>
                    <a:moveTo>
                      <a:pt x="549" y="461"/>
                    </a:moveTo>
                    <a:lnTo>
                      <a:pt x="568" y="461"/>
                    </a:lnTo>
                    <a:moveTo>
                      <a:pt x="549" y="0"/>
                    </a:moveTo>
                    <a:lnTo>
                      <a:pt x="549" y="461"/>
                    </a:lnTo>
                    <a:moveTo>
                      <a:pt x="568" y="0"/>
                    </a:moveTo>
                    <a:lnTo>
                      <a:pt x="589" y="0"/>
                    </a:lnTo>
                    <a:moveTo>
                      <a:pt x="568" y="461"/>
                    </a:moveTo>
                    <a:lnTo>
                      <a:pt x="568" y="0"/>
                    </a:lnTo>
                    <a:moveTo>
                      <a:pt x="589" y="461"/>
                    </a:moveTo>
                    <a:lnTo>
                      <a:pt x="610" y="461"/>
                    </a:lnTo>
                    <a:moveTo>
                      <a:pt x="589" y="0"/>
                    </a:moveTo>
                    <a:lnTo>
                      <a:pt x="589" y="461"/>
                    </a:lnTo>
                    <a:moveTo>
                      <a:pt x="610" y="0"/>
                    </a:moveTo>
                    <a:lnTo>
                      <a:pt x="631" y="0"/>
                    </a:lnTo>
                    <a:moveTo>
                      <a:pt x="610" y="461"/>
                    </a:moveTo>
                    <a:lnTo>
                      <a:pt x="610"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2" name="Freeform 16"/>
              <p:cNvSpPr>
                <a:spLocks noEditPoints="1"/>
              </p:cNvSpPr>
              <p:nvPr/>
            </p:nvSpPr>
            <p:spPr bwMode="auto">
              <a:xfrm>
                <a:off x="8212137" y="4743450"/>
                <a:ext cx="336550" cy="1588"/>
              </a:xfrm>
              <a:custGeom>
                <a:avLst/>
                <a:gdLst/>
                <a:ahLst/>
                <a:cxnLst>
                  <a:cxn ang="0">
                    <a:pos x="0" y="0"/>
                  </a:cxn>
                  <a:cxn ang="0">
                    <a:pos x="21" y="0"/>
                  </a:cxn>
                  <a:cxn ang="0">
                    <a:pos x="21" y="0"/>
                  </a:cxn>
                  <a:cxn ang="0">
                    <a:pos x="42" y="0"/>
                  </a:cxn>
                  <a:cxn ang="0">
                    <a:pos x="42" y="0"/>
                  </a:cxn>
                  <a:cxn ang="0">
                    <a:pos x="64" y="0"/>
                  </a:cxn>
                  <a:cxn ang="0">
                    <a:pos x="64" y="0"/>
                  </a:cxn>
                  <a:cxn ang="0">
                    <a:pos x="85" y="0"/>
                  </a:cxn>
                  <a:cxn ang="0">
                    <a:pos x="85" y="0"/>
                  </a:cxn>
                  <a:cxn ang="0">
                    <a:pos x="106" y="0"/>
                  </a:cxn>
                  <a:cxn ang="0">
                    <a:pos x="106" y="0"/>
                  </a:cxn>
                  <a:cxn ang="0">
                    <a:pos x="127" y="0"/>
                  </a:cxn>
                  <a:cxn ang="0">
                    <a:pos x="127" y="0"/>
                  </a:cxn>
                  <a:cxn ang="0">
                    <a:pos x="149" y="0"/>
                  </a:cxn>
                  <a:cxn ang="0">
                    <a:pos x="149" y="0"/>
                  </a:cxn>
                  <a:cxn ang="0">
                    <a:pos x="170" y="0"/>
                  </a:cxn>
                  <a:cxn ang="0">
                    <a:pos x="170" y="0"/>
                  </a:cxn>
                  <a:cxn ang="0">
                    <a:pos x="191" y="0"/>
                  </a:cxn>
                  <a:cxn ang="0">
                    <a:pos x="191" y="0"/>
                  </a:cxn>
                  <a:cxn ang="0">
                    <a:pos x="212" y="0"/>
                  </a:cxn>
                </a:cxnLst>
                <a:rect l="0" t="0" r="r" b="b"/>
                <a:pathLst>
                  <a:path w="212">
                    <a:moveTo>
                      <a:pt x="0" y="0"/>
                    </a:moveTo>
                    <a:lnTo>
                      <a:pt x="21" y="0"/>
                    </a:lnTo>
                    <a:moveTo>
                      <a:pt x="21" y="0"/>
                    </a:moveTo>
                    <a:lnTo>
                      <a:pt x="42" y="0"/>
                    </a:lnTo>
                    <a:moveTo>
                      <a:pt x="42" y="0"/>
                    </a:moveTo>
                    <a:lnTo>
                      <a:pt x="64" y="0"/>
                    </a:lnTo>
                    <a:moveTo>
                      <a:pt x="64" y="0"/>
                    </a:moveTo>
                    <a:lnTo>
                      <a:pt x="85" y="0"/>
                    </a:lnTo>
                    <a:moveTo>
                      <a:pt x="85" y="0"/>
                    </a:moveTo>
                    <a:lnTo>
                      <a:pt x="106" y="0"/>
                    </a:lnTo>
                    <a:moveTo>
                      <a:pt x="106" y="0"/>
                    </a:moveTo>
                    <a:lnTo>
                      <a:pt x="127" y="0"/>
                    </a:lnTo>
                    <a:moveTo>
                      <a:pt x="127" y="0"/>
                    </a:moveTo>
                    <a:lnTo>
                      <a:pt x="149" y="0"/>
                    </a:lnTo>
                    <a:moveTo>
                      <a:pt x="149" y="0"/>
                    </a:moveTo>
                    <a:lnTo>
                      <a:pt x="170" y="0"/>
                    </a:lnTo>
                    <a:moveTo>
                      <a:pt x="170" y="0"/>
                    </a:moveTo>
                    <a:lnTo>
                      <a:pt x="191" y="0"/>
                    </a:lnTo>
                    <a:moveTo>
                      <a:pt x="191" y="0"/>
                    </a:moveTo>
                    <a:lnTo>
                      <a:pt x="212" y="0"/>
                    </a:lnTo>
                  </a:path>
                </a:pathLst>
              </a:custGeom>
              <a:noFill/>
              <a:ln w="23813" cap="flat">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07" name="Line 51"/>
              <p:cNvSpPr>
                <a:spLocks noChangeShapeType="1"/>
              </p:cNvSpPr>
              <p:nvPr/>
            </p:nvSpPr>
            <p:spPr bwMode="auto">
              <a:xfrm>
                <a:off x="4772025" y="4378325"/>
                <a:ext cx="1587" cy="73183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08" name="Line 52"/>
              <p:cNvSpPr>
                <a:spLocks noChangeShapeType="1"/>
              </p:cNvSpPr>
              <p:nvPr/>
            </p:nvSpPr>
            <p:spPr bwMode="auto">
              <a:xfrm>
                <a:off x="4713288" y="5110162"/>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09" name="Line 53"/>
              <p:cNvSpPr>
                <a:spLocks noChangeShapeType="1"/>
              </p:cNvSpPr>
              <p:nvPr/>
            </p:nvSpPr>
            <p:spPr bwMode="auto">
              <a:xfrm>
                <a:off x="4713288" y="4378325"/>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0" name="Line 54"/>
              <p:cNvSpPr>
                <a:spLocks noChangeShapeType="1"/>
              </p:cNvSpPr>
              <p:nvPr/>
            </p:nvSpPr>
            <p:spPr bwMode="auto">
              <a:xfrm>
                <a:off x="4713288" y="4743450"/>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3" name="Rectangle 57"/>
              <p:cNvSpPr>
                <a:spLocks noChangeArrowheads="1"/>
              </p:cNvSpPr>
              <p:nvPr/>
            </p:nvSpPr>
            <p:spPr bwMode="auto">
              <a:xfrm>
                <a:off x="6640512" y="4378325"/>
                <a:ext cx="68262" cy="731838"/>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4" name="Rectangle 58"/>
              <p:cNvSpPr>
                <a:spLocks noChangeArrowheads="1"/>
              </p:cNvSpPr>
              <p:nvPr/>
            </p:nvSpPr>
            <p:spPr bwMode="auto">
              <a:xfrm>
                <a:off x="7065962" y="4378325"/>
                <a:ext cx="57150" cy="731838"/>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5" name="Rectangle 59"/>
              <p:cNvSpPr>
                <a:spLocks noChangeArrowheads="1"/>
              </p:cNvSpPr>
              <p:nvPr/>
            </p:nvSpPr>
            <p:spPr bwMode="auto">
              <a:xfrm>
                <a:off x="8143875" y="4378325"/>
                <a:ext cx="68262" cy="731838"/>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1" name="Rectangle 65"/>
              <p:cNvSpPr>
                <a:spLocks noChangeArrowheads="1"/>
              </p:cNvSpPr>
              <p:nvPr/>
            </p:nvSpPr>
            <p:spPr bwMode="auto">
              <a:xfrm>
                <a:off x="8553450" y="4378325"/>
                <a:ext cx="68262" cy="731838"/>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6" name="Freeform 160"/>
              <p:cNvSpPr>
                <a:spLocks/>
              </p:cNvSpPr>
              <p:nvPr/>
            </p:nvSpPr>
            <p:spPr bwMode="auto">
              <a:xfrm>
                <a:off x="5176838" y="4700587"/>
                <a:ext cx="158750" cy="87313"/>
              </a:xfrm>
              <a:custGeom>
                <a:avLst/>
                <a:gdLst/>
                <a:ahLst/>
                <a:cxnLst>
                  <a:cxn ang="0">
                    <a:pos x="54" y="3"/>
                  </a:cxn>
                  <a:cxn ang="0">
                    <a:pos x="0" y="55"/>
                  </a:cxn>
                  <a:cxn ang="0">
                    <a:pos x="45" y="55"/>
                  </a:cxn>
                  <a:cxn ang="0">
                    <a:pos x="100" y="0"/>
                  </a:cxn>
                  <a:cxn ang="0">
                    <a:pos x="54" y="3"/>
                  </a:cxn>
                </a:cxnLst>
                <a:rect l="0" t="0" r="r" b="b"/>
                <a:pathLst>
                  <a:path w="100" h="55">
                    <a:moveTo>
                      <a:pt x="54" y="3"/>
                    </a:moveTo>
                    <a:lnTo>
                      <a:pt x="0" y="55"/>
                    </a:lnTo>
                    <a:lnTo>
                      <a:pt x="45" y="55"/>
                    </a:lnTo>
                    <a:lnTo>
                      <a:pt x="100" y="0"/>
                    </a:lnTo>
                    <a:lnTo>
                      <a:pt x="54" y="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17" name="Line 161"/>
              <p:cNvSpPr>
                <a:spLocks noChangeShapeType="1"/>
              </p:cNvSpPr>
              <p:nvPr/>
            </p:nvSpPr>
            <p:spPr bwMode="auto">
              <a:xfrm flipH="1">
                <a:off x="5172075" y="4695825"/>
                <a:ext cx="85725" cy="8255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8" name="Line 162"/>
              <p:cNvSpPr>
                <a:spLocks noChangeShapeType="1"/>
              </p:cNvSpPr>
              <p:nvPr/>
            </p:nvSpPr>
            <p:spPr bwMode="auto">
              <a:xfrm flipH="1">
                <a:off x="5248275" y="4695825"/>
                <a:ext cx="87312" cy="8255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9" name="Rectangle 163"/>
              <p:cNvSpPr>
                <a:spLocks noChangeArrowheads="1"/>
              </p:cNvSpPr>
              <p:nvPr/>
            </p:nvSpPr>
            <p:spPr bwMode="auto">
              <a:xfrm>
                <a:off x="4964113" y="4378325"/>
                <a:ext cx="68262" cy="731838"/>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0" name="Rectangle 164"/>
              <p:cNvSpPr>
                <a:spLocks noChangeArrowheads="1"/>
              </p:cNvSpPr>
              <p:nvPr/>
            </p:nvSpPr>
            <p:spPr bwMode="auto">
              <a:xfrm>
                <a:off x="5387975" y="4378325"/>
                <a:ext cx="58737" cy="731838"/>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96426" name="Rectangle 170"/>
            <p:cNvSpPr>
              <a:spLocks noChangeArrowheads="1"/>
            </p:cNvSpPr>
            <p:nvPr/>
          </p:nvSpPr>
          <p:spPr bwMode="auto">
            <a:xfrm>
              <a:off x="7135812" y="4191000"/>
              <a:ext cx="147476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3333B2"/>
                  </a:solidFill>
                  <a:effectLst/>
                  <a:latin typeface="Arial" pitchFamily="34" charset="0"/>
                </a:rPr>
                <a:t>transient environment</a:t>
              </a:r>
              <a:endParaRPr kumimoji="0" lang="en-US" sz="1800" b="0" i="0" u="none" strike="noStrike" cap="none" normalizeH="0" baseline="0" dirty="0" smtClean="0">
                <a:ln>
                  <a:noFill/>
                </a:ln>
                <a:solidFill>
                  <a:srgbClr val="3333B2"/>
                </a:solidFill>
                <a:effectLst/>
                <a:latin typeface="Arial" pitchFamily="34" charset="0"/>
              </a:endParaRPr>
            </a:p>
          </p:txBody>
        </p:sp>
      </p:grpSp>
      <p:grpSp>
        <p:nvGrpSpPr>
          <p:cNvPr id="183" name="Neutral"/>
          <p:cNvGrpSpPr/>
          <p:nvPr/>
        </p:nvGrpSpPr>
        <p:grpSpPr>
          <a:xfrm>
            <a:off x="2980936" y="2617920"/>
            <a:ext cx="4740274" cy="1971675"/>
            <a:chOff x="4179888" y="2801937"/>
            <a:chExt cx="4740274" cy="1971675"/>
          </a:xfrm>
        </p:grpSpPr>
        <p:sp>
          <p:nvSpPr>
            <p:cNvPr id="96266" name="Line 10"/>
            <p:cNvSpPr>
              <a:spLocks noChangeShapeType="1"/>
            </p:cNvSpPr>
            <p:nvPr/>
          </p:nvSpPr>
          <p:spPr bwMode="auto">
            <a:xfrm>
              <a:off x="4795838" y="3765550"/>
              <a:ext cx="3849687" cy="1588"/>
            </a:xfrm>
            <a:prstGeom prst="line">
              <a:avLst/>
            </a:prstGeom>
            <a:noFill/>
            <a:ln w="14288" cap="sq">
              <a:solidFill>
                <a:srgbClr val="00000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5" name="Freeform 19"/>
            <p:cNvSpPr>
              <a:spLocks noEditPoints="1"/>
            </p:cNvSpPr>
            <p:nvPr/>
          </p:nvSpPr>
          <p:spPr bwMode="auto">
            <a:xfrm>
              <a:off x="4800600" y="3409950"/>
              <a:ext cx="1839912" cy="731838"/>
            </a:xfrm>
            <a:custGeom>
              <a:avLst/>
              <a:gdLst/>
              <a:ahLst/>
              <a:cxnLst>
                <a:cxn ang="0">
                  <a:pos x="528" y="230"/>
                </a:cxn>
                <a:cxn ang="0">
                  <a:pos x="549" y="461"/>
                </a:cxn>
                <a:cxn ang="0">
                  <a:pos x="571" y="0"/>
                </a:cxn>
                <a:cxn ang="0">
                  <a:pos x="549" y="0"/>
                </a:cxn>
                <a:cxn ang="0">
                  <a:pos x="592" y="0"/>
                </a:cxn>
                <a:cxn ang="0">
                  <a:pos x="613" y="0"/>
                </a:cxn>
                <a:cxn ang="0">
                  <a:pos x="634" y="0"/>
                </a:cxn>
                <a:cxn ang="0">
                  <a:pos x="653" y="0"/>
                </a:cxn>
                <a:cxn ang="0">
                  <a:pos x="674" y="0"/>
                </a:cxn>
                <a:cxn ang="0">
                  <a:pos x="695" y="461"/>
                </a:cxn>
                <a:cxn ang="0">
                  <a:pos x="674" y="461"/>
                </a:cxn>
                <a:cxn ang="0">
                  <a:pos x="716" y="0"/>
                </a:cxn>
                <a:cxn ang="0">
                  <a:pos x="695" y="0"/>
                </a:cxn>
                <a:cxn ang="0">
                  <a:pos x="738" y="0"/>
                </a:cxn>
                <a:cxn ang="0">
                  <a:pos x="759" y="461"/>
                </a:cxn>
                <a:cxn ang="0">
                  <a:pos x="738" y="461"/>
                </a:cxn>
                <a:cxn ang="0">
                  <a:pos x="780" y="461"/>
                </a:cxn>
                <a:cxn ang="0">
                  <a:pos x="801" y="461"/>
                </a:cxn>
                <a:cxn ang="0">
                  <a:pos x="823" y="461"/>
                </a:cxn>
                <a:cxn ang="0">
                  <a:pos x="844" y="461"/>
                </a:cxn>
                <a:cxn ang="0">
                  <a:pos x="865" y="0"/>
                </a:cxn>
                <a:cxn ang="0">
                  <a:pos x="844" y="0"/>
                </a:cxn>
                <a:cxn ang="0">
                  <a:pos x="886" y="461"/>
                </a:cxn>
                <a:cxn ang="0">
                  <a:pos x="865" y="461"/>
                </a:cxn>
                <a:cxn ang="0">
                  <a:pos x="908" y="461"/>
                </a:cxn>
                <a:cxn ang="0">
                  <a:pos x="929" y="461"/>
                </a:cxn>
                <a:cxn ang="0">
                  <a:pos x="950" y="0"/>
                </a:cxn>
                <a:cxn ang="0">
                  <a:pos x="929" y="0"/>
                </a:cxn>
                <a:cxn ang="0">
                  <a:pos x="971" y="0"/>
                </a:cxn>
                <a:cxn ang="0">
                  <a:pos x="993" y="0"/>
                </a:cxn>
                <a:cxn ang="0">
                  <a:pos x="1011" y="461"/>
                </a:cxn>
                <a:cxn ang="0">
                  <a:pos x="993" y="461"/>
                </a:cxn>
                <a:cxn ang="0">
                  <a:pos x="1032" y="0"/>
                </a:cxn>
                <a:cxn ang="0">
                  <a:pos x="1011" y="0"/>
                </a:cxn>
                <a:cxn ang="0">
                  <a:pos x="1053" y="461"/>
                </a:cxn>
                <a:cxn ang="0">
                  <a:pos x="1032" y="461"/>
                </a:cxn>
                <a:cxn ang="0">
                  <a:pos x="1074" y="461"/>
                </a:cxn>
                <a:cxn ang="0">
                  <a:pos x="1096" y="0"/>
                </a:cxn>
                <a:cxn ang="0">
                  <a:pos x="1074" y="0"/>
                </a:cxn>
                <a:cxn ang="0">
                  <a:pos x="1117" y="0"/>
                </a:cxn>
                <a:cxn ang="0">
                  <a:pos x="1138" y="461"/>
                </a:cxn>
                <a:cxn ang="0">
                  <a:pos x="1117" y="461"/>
                </a:cxn>
                <a:cxn ang="0">
                  <a:pos x="1159" y="461"/>
                </a:cxn>
              </a:cxnLst>
              <a:rect l="0" t="0" r="r" b="b"/>
              <a:pathLst>
                <a:path w="1159" h="461">
                  <a:moveTo>
                    <a:pt x="0" y="230"/>
                  </a:moveTo>
                  <a:lnTo>
                    <a:pt x="528" y="230"/>
                  </a:lnTo>
                  <a:lnTo>
                    <a:pt x="528" y="461"/>
                  </a:lnTo>
                  <a:lnTo>
                    <a:pt x="549" y="461"/>
                  </a:lnTo>
                  <a:moveTo>
                    <a:pt x="549" y="0"/>
                  </a:moveTo>
                  <a:lnTo>
                    <a:pt x="571" y="0"/>
                  </a:lnTo>
                  <a:moveTo>
                    <a:pt x="549" y="461"/>
                  </a:moveTo>
                  <a:lnTo>
                    <a:pt x="549" y="0"/>
                  </a:lnTo>
                  <a:moveTo>
                    <a:pt x="571" y="0"/>
                  </a:moveTo>
                  <a:lnTo>
                    <a:pt x="592" y="0"/>
                  </a:lnTo>
                  <a:moveTo>
                    <a:pt x="592" y="0"/>
                  </a:moveTo>
                  <a:lnTo>
                    <a:pt x="613" y="0"/>
                  </a:lnTo>
                  <a:moveTo>
                    <a:pt x="613" y="0"/>
                  </a:moveTo>
                  <a:lnTo>
                    <a:pt x="634" y="0"/>
                  </a:lnTo>
                  <a:moveTo>
                    <a:pt x="634" y="0"/>
                  </a:moveTo>
                  <a:lnTo>
                    <a:pt x="653" y="0"/>
                  </a:lnTo>
                  <a:moveTo>
                    <a:pt x="653" y="0"/>
                  </a:moveTo>
                  <a:lnTo>
                    <a:pt x="674" y="0"/>
                  </a:lnTo>
                  <a:moveTo>
                    <a:pt x="674" y="461"/>
                  </a:moveTo>
                  <a:lnTo>
                    <a:pt x="695" y="461"/>
                  </a:lnTo>
                  <a:moveTo>
                    <a:pt x="674" y="0"/>
                  </a:moveTo>
                  <a:lnTo>
                    <a:pt x="674" y="461"/>
                  </a:lnTo>
                  <a:moveTo>
                    <a:pt x="695" y="0"/>
                  </a:moveTo>
                  <a:lnTo>
                    <a:pt x="716" y="0"/>
                  </a:lnTo>
                  <a:moveTo>
                    <a:pt x="695" y="461"/>
                  </a:moveTo>
                  <a:lnTo>
                    <a:pt x="695" y="0"/>
                  </a:lnTo>
                  <a:moveTo>
                    <a:pt x="716" y="0"/>
                  </a:moveTo>
                  <a:lnTo>
                    <a:pt x="738" y="0"/>
                  </a:lnTo>
                  <a:moveTo>
                    <a:pt x="738" y="461"/>
                  </a:moveTo>
                  <a:lnTo>
                    <a:pt x="759" y="461"/>
                  </a:lnTo>
                  <a:moveTo>
                    <a:pt x="738" y="0"/>
                  </a:moveTo>
                  <a:lnTo>
                    <a:pt x="738" y="461"/>
                  </a:lnTo>
                  <a:moveTo>
                    <a:pt x="759" y="461"/>
                  </a:moveTo>
                  <a:lnTo>
                    <a:pt x="780" y="461"/>
                  </a:lnTo>
                  <a:moveTo>
                    <a:pt x="780" y="461"/>
                  </a:moveTo>
                  <a:lnTo>
                    <a:pt x="801" y="461"/>
                  </a:lnTo>
                  <a:moveTo>
                    <a:pt x="801" y="461"/>
                  </a:moveTo>
                  <a:lnTo>
                    <a:pt x="823" y="461"/>
                  </a:lnTo>
                  <a:moveTo>
                    <a:pt x="823" y="461"/>
                  </a:moveTo>
                  <a:lnTo>
                    <a:pt x="844" y="461"/>
                  </a:lnTo>
                  <a:moveTo>
                    <a:pt x="844" y="0"/>
                  </a:moveTo>
                  <a:lnTo>
                    <a:pt x="865" y="0"/>
                  </a:lnTo>
                  <a:moveTo>
                    <a:pt x="844" y="461"/>
                  </a:moveTo>
                  <a:lnTo>
                    <a:pt x="844" y="0"/>
                  </a:lnTo>
                  <a:moveTo>
                    <a:pt x="865" y="461"/>
                  </a:moveTo>
                  <a:lnTo>
                    <a:pt x="886" y="461"/>
                  </a:lnTo>
                  <a:moveTo>
                    <a:pt x="865" y="0"/>
                  </a:moveTo>
                  <a:lnTo>
                    <a:pt x="865" y="461"/>
                  </a:lnTo>
                  <a:moveTo>
                    <a:pt x="886" y="461"/>
                  </a:moveTo>
                  <a:lnTo>
                    <a:pt x="908" y="461"/>
                  </a:lnTo>
                  <a:moveTo>
                    <a:pt x="908" y="461"/>
                  </a:moveTo>
                  <a:lnTo>
                    <a:pt x="929" y="461"/>
                  </a:lnTo>
                  <a:moveTo>
                    <a:pt x="929" y="0"/>
                  </a:moveTo>
                  <a:lnTo>
                    <a:pt x="950" y="0"/>
                  </a:lnTo>
                  <a:moveTo>
                    <a:pt x="929" y="461"/>
                  </a:moveTo>
                  <a:lnTo>
                    <a:pt x="929" y="0"/>
                  </a:lnTo>
                  <a:moveTo>
                    <a:pt x="950" y="0"/>
                  </a:moveTo>
                  <a:lnTo>
                    <a:pt x="971" y="0"/>
                  </a:lnTo>
                  <a:moveTo>
                    <a:pt x="971" y="0"/>
                  </a:moveTo>
                  <a:lnTo>
                    <a:pt x="993" y="0"/>
                  </a:lnTo>
                  <a:moveTo>
                    <a:pt x="993" y="461"/>
                  </a:moveTo>
                  <a:lnTo>
                    <a:pt x="1011" y="461"/>
                  </a:lnTo>
                  <a:moveTo>
                    <a:pt x="993" y="0"/>
                  </a:moveTo>
                  <a:lnTo>
                    <a:pt x="993" y="461"/>
                  </a:lnTo>
                  <a:moveTo>
                    <a:pt x="1011" y="0"/>
                  </a:moveTo>
                  <a:lnTo>
                    <a:pt x="1032" y="0"/>
                  </a:lnTo>
                  <a:moveTo>
                    <a:pt x="1011" y="461"/>
                  </a:moveTo>
                  <a:lnTo>
                    <a:pt x="1011" y="0"/>
                  </a:lnTo>
                  <a:moveTo>
                    <a:pt x="1032" y="461"/>
                  </a:moveTo>
                  <a:lnTo>
                    <a:pt x="1053" y="461"/>
                  </a:lnTo>
                  <a:moveTo>
                    <a:pt x="1032" y="0"/>
                  </a:moveTo>
                  <a:lnTo>
                    <a:pt x="1032" y="461"/>
                  </a:lnTo>
                  <a:moveTo>
                    <a:pt x="1053" y="461"/>
                  </a:moveTo>
                  <a:lnTo>
                    <a:pt x="1074" y="461"/>
                  </a:lnTo>
                  <a:moveTo>
                    <a:pt x="1074" y="0"/>
                  </a:moveTo>
                  <a:lnTo>
                    <a:pt x="1096" y="0"/>
                  </a:lnTo>
                  <a:moveTo>
                    <a:pt x="1074" y="461"/>
                  </a:moveTo>
                  <a:lnTo>
                    <a:pt x="1074" y="0"/>
                  </a:lnTo>
                  <a:moveTo>
                    <a:pt x="1096" y="0"/>
                  </a:moveTo>
                  <a:lnTo>
                    <a:pt x="1117" y="0"/>
                  </a:lnTo>
                  <a:moveTo>
                    <a:pt x="1117" y="461"/>
                  </a:moveTo>
                  <a:lnTo>
                    <a:pt x="1138" y="461"/>
                  </a:lnTo>
                  <a:moveTo>
                    <a:pt x="1117" y="0"/>
                  </a:moveTo>
                  <a:lnTo>
                    <a:pt x="1117" y="461"/>
                  </a:lnTo>
                  <a:moveTo>
                    <a:pt x="1138" y="461"/>
                  </a:moveTo>
                  <a:lnTo>
                    <a:pt x="1159" y="461"/>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6" name="Freeform 20"/>
            <p:cNvSpPr>
              <a:spLocks noEditPoints="1"/>
            </p:cNvSpPr>
            <p:nvPr/>
          </p:nvSpPr>
          <p:spPr bwMode="auto">
            <a:xfrm>
              <a:off x="6708775" y="3765550"/>
              <a:ext cx="357187" cy="1588"/>
            </a:xfrm>
            <a:custGeom>
              <a:avLst/>
              <a:gdLst/>
              <a:ahLst/>
              <a:cxnLst>
                <a:cxn ang="0">
                  <a:pos x="0" y="0"/>
                </a:cxn>
                <a:cxn ang="0">
                  <a:pos x="21" y="0"/>
                </a:cxn>
                <a:cxn ang="0">
                  <a:pos x="21" y="0"/>
                </a:cxn>
                <a:cxn ang="0">
                  <a:pos x="42" y="0"/>
                </a:cxn>
                <a:cxn ang="0">
                  <a:pos x="42" y="0"/>
                </a:cxn>
                <a:cxn ang="0">
                  <a:pos x="67" y="0"/>
                </a:cxn>
                <a:cxn ang="0">
                  <a:pos x="67" y="0"/>
                </a:cxn>
                <a:cxn ang="0">
                  <a:pos x="88" y="0"/>
                </a:cxn>
                <a:cxn ang="0">
                  <a:pos x="88" y="0"/>
                </a:cxn>
                <a:cxn ang="0">
                  <a:pos x="112" y="0"/>
                </a:cxn>
                <a:cxn ang="0">
                  <a:pos x="112" y="0"/>
                </a:cxn>
                <a:cxn ang="0">
                  <a:pos x="133" y="0"/>
                </a:cxn>
                <a:cxn ang="0">
                  <a:pos x="133" y="0"/>
                </a:cxn>
                <a:cxn ang="0">
                  <a:pos x="155" y="0"/>
                </a:cxn>
                <a:cxn ang="0">
                  <a:pos x="155" y="0"/>
                </a:cxn>
                <a:cxn ang="0">
                  <a:pos x="179" y="0"/>
                </a:cxn>
                <a:cxn ang="0">
                  <a:pos x="179" y="0"/>
                </a:cxn>
                <a:cxn ang="0">
                  <a:pos x="200" y="0"/>
                </a:cxn>
                <a:cxn ang="0">
                  <a:pos x="200" y="0"/>
                </a:cxn>
                <a:cxn ang="0">
                  <a:pos x="225" y="0"/>
                </a:cxn>
              </a:cxnLst>
              <a:rect l="0" t="0" r="r" b="b"/>
              <a:pathLst>
                <a:path w="225">
                  <a:moveTo>
                    <a:pt x="0" y="0"/>
                  </a:moveTo>
                  <a:lnTo>
                    <a:pt x="21" y="0"/>
                  </a:lnTo>
                  <a:moveTo>
                    <a:pt x="21" y="0"/>
                  </a:moveTo>
                  <a:lnTo>
                    <a:pt x="42" y="0"/>
                  </a:lnTo>
                  <a:moveTo>
                    <a:pt x="42" y="0"/>
                  </a:moveTo>
                  <a:lnTo>
                    <a:pt x="67" y="0"/>
                  </a:lnTo>
                  <a:moveTo>
                    <a:pt x="67" y="0"/>
                  </a:moveTo>
                  <a:lnTo>
                    <a:pt x="88" y="0"/>
                  </a:lnTo>
                  <a:moveTo>
                    <a:pt x="88" y="0"/>
                  </a:moveTo>
                  <a:lnTo>
                    <a:pt x="112" y="0"/>
                  </a:lnTo>
                  <a:moveTo>
                    <a:pt x="112" y="0"/>
                  </a:moveTo>
                  <a:lnTo>
                    <a:pt x="133" y="0"/>
                  </a:lnTo>
                  <a:moveTo>
                    <a:pt x="133" y="0"/>
                  </a:moveTo>
                  <a:lnTo>
                    <a:pt x="155" y="0"/>
                  </a:lnTo>
                  <a:moveTo>
                    <a:pt x="155" y="0"/>
                  </a:moveTo>
                  <a:lnTo>
                    <a:pt x="179" y="0"/>
                  </a:lnTo>
                  <a:moveTo>
                    <a:pt x="179" y="0"/>
                  </a:moveTo>
                  <a:lnTo>
                    <a:pt x="200" y="0"/>
                  </a:lnTo>
                  <a:moveTo>
                    <a:pt x="200" y="0"/>
                  </a:moveTo>
                  <a:lnTo>
                    <a:pt x="225"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7" name="Rectangle 21"/>
            <p:cNvSpPr>
              <a:spLocks noChangeArrowheads="1"/>
            </p:cNvSpPr>
            <p:nvPr/>
          </p:nvSpPr>
          <p:spPr bwMode="auto">
            <a:xfrm>
              <a:off x="7054850" y="3398837"/>
              <a:ext cx="68262"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78" name="Freeform 22"/>
            <p:cNvSpPr>
              <a:spLocks noEditPoints="1"/>
            </p:cNvSpPr>
            <p:nvPr/>
          </p:nvSpPr>
          <p:spPr bwMode="auto">
            <a:xfrm>
              <a:off x="7142162" y="3398837"/>
              <a:ext cx="1001712" cy="733425"/>
            </a:xfrm>
            <a:custGeom>
              <a:avLst/>
              <a:gdLst/>
              <a:ahLst/>
              <a:cxnLst>
                <a:cxn ang="0">
                  <a:pos x="21" y="462"/>
                </a:cxn>
                <a:cxn ang="0">
                  <a:pos x="43" y="462"/>
                </a:cxn>
                <a:cxn ang="0">
                  <a:pos x="64" y="0"/>
                </a:cxn>
                <a:cxn ang="0">
                  <a:pos x="43" y="0"/>
                </a:cxn>
                <a:cxn ang="0">
                  <a:pos x="85" y="462"/>
                </a:cxn>
                <a:cxn ang="0">
                  <a:pos x="64" y="462"/>
                </a:cxn>
                <a:cxn ang="0">
                  <a:pos x="106" y="462"/>
                </a:cxn>
                <a:cxn ang="0">
                  <a:pos x="128" y="462"/>
                </a:cxn>
                <a:cxn ang="0">
                  <a:pos x="149" y="0"/>
                </a:cxn>
                <a:cxn ang="0">
                  <a:pos x="128" y="0"/>
                </a:cxn>
                <a:cxn ang="0">
                  <a:pos x="170" y="0"/>
                </a:cxn>
                <a:cxn ang="0">
                  <a:pos x="191" y="0"/>
                </a:cxn>
                <a:cxn ang="0">
                  <a:pos x="213" y="0"/>
                </a:cxn>
                <a:cxn ang="0">
                  <a:pos x="231" y="0"/>
                </a:cxn>
                <a:cxn ang="0">
                  <a:pos x="252" y="462"/>
                </a:cxn>
                <a:cxn ang="0">
                  <a:pos x="231" y="462"/>
                </a:cxn>
                <a:cxn ang="0">
                  <a:pos x="273" y="462"/>
                </a:cxn>
                <a:cxn ang="0">
                  <a:pos x="294" y="0"/>
                </a:cxn>
                <a:cxn ang="0">
                  <a:pos x="273" y="0"/>
                </a:cxn>
                <a:cxn ang="0">
                  <a:pos x="316" y="462"/>
                </a:cxn>
                <a:cxn ang="0">
                  <a:pos x="294" y="462"/>
                </a:cxn>
                <a:cxn ang="0">
                  <a:pos x="337" y="462"/>
                </a:cxn>
                <a:cxn ang="0">
                  <a:pos x="358" y="0"/>
                </a:cxn>
                <a:cxn ang="0">
                  <a:pos x="337" y="0"/>
                </a:cxn>
                <a:cxn ang="0">
                  <a:pos x="379" y="0"/>
                </a:cxn>
                <a:cxn ang="0">
                  <a:pos x="401" y="462"/>
                </a:cxn>
                <a:cxn ang="0">
                  <a:pos x="379" y="462"/>
                </a:cxn>
                <a:cxn ang="0">
                  <a:pos x="422" y="0"/>
                </a:cxn>
                <a:cxn ang="0">
                  <a:pos x="401" y="0"/>
                </a:cxn>
                <a:cxn ang="0">
                  <a:pos x="443" y="462"/>
                </a:cxn>
                <a:cxn ang="0">
                  <a:pos x="422" y="462"/>
                </a:cxn>
                <a:cxn ang="0">
                  <a:pos x="464" y="462"/>
                </a:cxn>
                <a:cxn ang="0">
                  <a:pos x="486" y="462"/>
                </a:cxn>
                <a:cxn ang="0">
                  <a:pos x="507" y="0"/>
                </a:cxn>
                <a:cxn ang="0">
                  <a:pos x="486" y="0"/>
                </a:cxn>
                <a:cxn ang="0">
                  <a:pos x="528" y="462"/>
                </a:cxn>
                <a:cxn ang="0">
                  <a:pos x="507" y="462"/>
                </a:cxn>
                <a:cxn ang="0">
                  <a:pos x="549" y="0"/>
                </a:cxn>
                <a:cxn ang="0">
                  <a:pos x="528" y="0"/>
                </a:cxn>
                <a:cxn ang="0">
                  <a:pos x="568" y="462"/>
                </a:cxn>
                <a:cxn ang="0">
                  <a:pos x="549" y="462"/>
                </a:cxn>
                <a:cxn ang="0">
                  <a:pos x="589" y="0"/>
                </a:cxn>
                <a:cxn ang="0">
                  <a:pos x="568" y="0"/>
                </a:cxn>
                <a:cxn ang="0">
                  <a:pos x="610" y="0"/>
                </a:cxn>
                <a:cxn ang="0">
                  <a:pos x="631" y="0"/>
                </a:cxn>
              </a:cxnLst>
              <a:rect l="0" t="0" r="r" b="b"/>
              <a:pathLst>
                <a:path w="631" h="462">
                  <a:moveTo>
                    <a:pt x="0" y="462"/>
                  </a:moveTo>
                  <a:lnTo>
                    <a:pt x="21" y="462"/>
                  </a:lnTo>
                  <a:moveTo>
                    <a:pt x="21" y="462"/>
                  </a:moveTo>
                  <a:lnTo>
                    <a:pt x="43" y="462"/>
                  </a:lnTo>
                  <a:moveTo>
                    <a:pt x="43" y="0"/>
                  </a:moveTo>
                  <a:lnTo>
                    <a:pt x="64" y="0"/>
                  </a:lnTo>
                  <a:moveTo>
                    <a:pt x="43" y="462"/>
                  </a:moveTo>
                  <a:lnTo>
                    <a:pt x="43" y="0"/>
                  </a:lnTo>
                  <a:moveTo>
                    <a:pt x="64" y="462"/>
                  </a:moveTo>
                  <a:lnTo>
                    <a:pt x="85" y="462"/>
                  </a:lnTo>
                  <a:moveTo>
                    <a:pt x="64" y="0"/>
                  </a:moveTo>
                  <a:lnTo>
                    <a:pt x="64" y="462"/>
                  </a:lnTo>
                  <a:moveTo>
                    <a:pt x="85" y="462"/>
                  </a:moveTo>
                  <a:lnTo>
                    <a:pt x="106" y="462"/>
                  </a:lnTo>
                  <a:moveTo>
                    <a:pt x="106" y="462"/>
                  </a:moveTo>
                  <a:lnTo>
                    <a:pt x="128" y="462"/>
                  </a:lnTo>
                  <a:moveTo>
                    <a:pt x="128" y="0"/>
                  </a:moveTo>
                  <a:lnTo>
                    <a:pt x="149" y="0"/>
                  </a:lnTo>
                  <a:moveTo>
                    <a:pt x="128" y="462"/>
                  </a:moveTo>
                  <a:lnTo>
                    <a:pt x="128" y="0"/>
                  </a:lnTo>
                  <a:moveTo>
                    <a:pt x="149" y="0"/>
                  </a:moveTo>
                  <a:lnTo>
                    <a:pt x="170" y="0"/>
                  </a:lnTo>
                  <a:moveTo>
                    <a:pt x="170" y="0"/>
                  </a:moveTo>
                  <a:lnTo>
                    <a:pt x="191" y="0"/>
                  </a:lnTo>
                  <a:moveTo>
                    <a:pt x="191" y="0"/>
                  </a:moveTo>
                  <a:lnTo>
                    <a:pt x="213" y="0"/>
                  </a:lnTo>
                  <a:moveTo>
                    <a:pt x="213" y="0"/>
                  </a:moveTo>
                  <a:lnTo>
                    <a:pt x="231" y="0"/>
                  </a:lnTo>
                  <a:moveTo>
                    <a:pt x="231" y="462"/>
                  </a:moveTo>
                  <a:lnTo>
                    <a:pt x="252" y="462"/>
                  </a:lnTo>
                  <a:moveTo>
                    <a:pt x="231" y="0"/>
                  </a:moveTo>
                  <a:lnTo>
                    <a:pt x="231" y="462"/>
                  </a:lnTo>
                  <a:moveTo>
                    <a:pt x="252" y="462"/>
                  </a:moveTo>
                  <a:lnTo>
                    <a:pt x="273" y="462"/>
                  </a:lnTo>
                  <a:moveTo>
                    <a:pt x="273" y="0"/>
                  </a:moveTo>
                  <a:lnTo>
                    <a:pt x="294" y="0"/>
                  </a:lnTo>
                  <a:moveTo>
                    <a:pt x="273" y="462"/>
                  </a:moveTo>
                  <a:lnTo>
                    <a:pt x="273" y="0"/>
                  </a:lnTo>
                  <a:moveTo>
                    <a:pt x="294" y="462"/>
                  </a:moveTo>
                  <a:lnTo>
                    <a:pt x="316" y="462"/>
                  </a:lnTo>
                  <a:moveTo>
                    <a:pt x="294" y="0"/>
                  </a:moveTo>
                  <a:lnTo>
                    <a:pt x="294" y="462"/>
                  </a:lnTo>
                  <a:moveTo>
                    <a:pt x="316" y="462"/>
                  </a:moveTo>
                  <a:lnTo>
                    <a:pt x="337" y="462"/>
                  </a:lnTo>
                  <a:moveTo>
                    <a:pt x="337" y="0"/>
                  </a:moveTo>
                  <a:lnTo>
                    <a:pt x="358" y="0"/>
                  </a:lnTo>
                  <a:moveTo>
                    <a:pt x="337" y="462"/>
                  </a:moveTo>
                  <a:lnTo>
                    <a:pt x="337" y="0"/>
                  </a:lnTo>
                  <a:moveTo>
                    <a:pt x="358" y="0"/>
                  </a:moveTo>
                  <a:lnTo>
                    <a:pt x="379" y="0"/>
                  </a:lnTo>
                  <a:moveTo>
                    <a:pt x="379" y="462"/>
                  </a:moveTo>
                  <a:lnTo>
                    <a:pt x="401" y="462"/>
                  </a:lnTo>
                  <a:moveTo>
                    <a:pt x="379" y="0"/>
                  </a:moveTo>
                  <a:lnTo>
                    <a:pt x="379" y="462"/>
                  </a:lnTo>
                  <a:moveTo>
                    <a:pt x="401" y="0"/>
                  </a:moveTo>
                  <a:lnTo>
                    <a:pt x="422" y="0"/>
                  </a:lnTo>
                  <a:moveTo>
                    <a:pt x="401" y="462"/>
                  </a:moveTo>
                  <a:lnTo>
                    <a:pt x="401" y="0"/>
                  </a:lnTo>
                  <a:moveTo>
                    <a:pt x="422" y="462"/>
                  </a:moveTo>
                  <a:lnTo>
                    <a:pt x="443" y="462"/>
                  </a:lnTo>
                  <a:moveTo>
                    <a:pt x="422" y="0"/>
                  </a:moveTo>
                  <a:lnTo>
                    <a:pt x="422" y="462"/>
                  </a:lnTo>
                  <a:moveTo>
                    <a:pt x="443" y="462"/>
                  </a:moveTo>
                  <a:lnTo>
                    <a:pt x="464" y="462"/>
                  </a:lnTo>
                  <a:moveTo>
                    <a:pt x="464" y="462"/>
                  </a:moveTo>
                  <a:lnTo>
                    <a:pt x="486" y="462"/>
                  </a:lnTo>
                  <a:moveTo>
                    <a:pt x="486" y="0"/>
                  </a:moveTo>
                  <a:lnTo>
                    <a:pt x="507" y="0"/>
                  </a:lnTo>
                  <a:moveTo>
                    <a:pt x="486" y="462"/>
                  </a:moveTo>
                  <a:lnTo>
                    <a:pt x="486" y="0"/>
                  </a:lnTo>
                  <a:moveTo>
                    <a:pt x="507" y="462"/>
                  </a:moveTo>
                  <a:lnTo>
                    <a:pt x="528" y="462"/>
                  </a:lnTo>
                  <a:moveTo>
                    <a:pt x="507" y="0"/>
                  </a:moveTo>
                  <a:lnTo>
                    <a:pt x="507" y="462"/>
                  </a:lnTo>
                  <a:moveTo>
                    <a:pt x="528" y="0"/>
                  </a:moveTo>
                  <a:lnTo>
                    <a:pt x="549" y="0"/>
                  </a:lnTo>
                  <a:moveTo>
                    <a:pt x="528" y="462"/>
                  </a:moveTo>
                  <a:lnTo>
                    <a:pt x="528" y="0"/>
                  </a:lnTo>
                  <a:moveTo>
                    <a:pt x="549" y="462"/>
                  </a:moveTo>
                  <a:lnTo>
                    <a:pt x="568" y="462"/>
                  </a:lnTo>
                  <a:moveTo>
                    <a:pt x="549" y="0"/>
                  </a:moveTo>
                  <a:lnTo>
                    <a:pt x="549" y="462"/>
                  </a:lnTo>
                  <a:moveTo>
                    <a:pt x="568" y="0"/>
                  </a:moveTo>
                  <a:lnTo>
                    <a:pt x="589" y="0"/>
                  </a:lnTo>
                  <a:moveTo>
                    <a:pt x="568" y="462"/>
                  </a:moveTo>
                  <a:lnTo>
                    <a:pt x="568" y="0"/>
                  </a:lnTo>
                  <a:moveTo>
                    <a:pt x="589" y="0"/>
                  </a:moveTo>
                  <a:lnTo>
                    <a:pt x="610" y="0"/>
                  </a:lnTo>
                  <a:moveTo>
                    <a:pt x="610" y="0"/>
                  </a:moveTo>
                  <a:lnTo>
                    <a:pt x="631"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9" name="Freeform 23"/>
            <p:cNvSpPr>
              <a:spLocks noEditPoints="1"/>
            </p:cNvSpPr>
            <p:nvPr/>
          </p:nvSpPr>
          <p:spPr bwMode="auto">
            <a:xfrm>
              <a:off x="8212137" y="3765550"/>
              <a:ext cx="336550" cy="1588"/>
            </a:xfrm>
            <a:custGeom>
              <a:avLst/>
              <a:gdLst/>
              <a:ahLst/>
              <a:cxnLst>
                <a:cxn ang="0">
                  <a:pos x="0" y="0"/>
                </a:cxn>
                <a:cxn ang="0">
                  <a:pos x="21" y="0"/>
                </a:cxn>
                <a:cxn ang="0">
                  <a:pos x="21" y="0"/>
                </a:cxn>
                <a:cxn ang="0">
                  <a:pos x="42" y="0"/>
                </a:cxn>
                <a:cxn ang="0">
                  <a:pos x="42" y="0"/>
                </a:cxn>
                <a:cxn ang="0">
                  <a:pos x="64" y="0"/>
                </a:cxn>
                <a:cxn ang="0">
                  <a:pos x="64" y="0"/>
                </a:cxn>
                <a:cxn ang="0">
                  <a:pos x="85" y="0"/>
                </a:cxn>
                <a:cxn ang="0">
                  <a:pos x="85" y="0"/>
                </a:cxn>
                <a:cxn ang="0">
                  <a:pos x="106" y="0"/>
                </a:cxn>
                <a:cxn ang="0">
                  <a:pos x="106" y="0"/>
                </a:cxn>
                <a:cxn ang="0">
                  <a:pos x="127" y="0"/>
                </a:cxn>
                <a:cxn ang="0">
                  <a:pos x="127" y="0"/>
                </a:cxn>
                <a:cxn ang="0">
                  <a:pos x="149" y="0"/>
                </a:cxn>
                <a:cxn ang="0">
                  <a:pos x="149" y="0"/>
                </a:cxn>
                <a:cxn ang="0">
                  <a:pos x="170" y="0"/>
                </a:cxn>
                <a:cxn ang="0">
                  <a:pos x="170" y="0"/>
                </a:cxn>
                <a:cxn ang="0">
                  <a:pos x="191" y="0"/>
                </a:cxn>
                <a:cxn ang="0">
                  <a:pos x="191" y="0"/>
                </a:cxn>
                <a:cxn ang="0">
                  <a:pos x="212" y="0"/>
                </a:cxn>
              </a:cxnLst>
              <a:rect l="0" t="0" r="r" b="b"/>
              <a:pathLst>
                <a:path w="212">
                  <a:moveTo>
                    <a:pt x="0" y="0"/>
                  </a:moveTo>
                  <a:lnTo>
                    <a:pt x="21" y="0"/>
                  </a:lnTo>
                  <a:moveTo>
                    <a:pt x="21" y="0"/>
                  </a:moveTo>
                  <a:lnTo>
                    <a:pt x="42" y="0"/>
                  </a:lnTo>
                  <a:moveTo>
                    <a:pt x="42" y="0"/>
                  </a:moveTo>
                  <a:lnTo>
                    <a:pt x="64" y="0"/>
                  </a:lnTo>
                  <a:moveTo>
                    <a:pt x="64" y="0"/>
                  </a:moveTo>
                  <a:lnTo>
                    <a:pt x="85" y="0"/>
                  </a:lnTo>
                  <a:moveTo>
                    <a:pt x="85" y="0"/>
                  </a:moveTo>
                  <a:lnTo>
                    <a:pt x="106" y="0"/>
                  </a:lnTo>
                  <a:moveTo>
                    <a:pt x="106" y="0"/>
                  </a:moveTo>
                  <a:lnTo>
                    <a:pt x="127" y="0"/>
                  </a:lnTo>
                  <a:moveTo>
                    <a:pt x="127" y="0"/>
                  </a:moveTo>
                  <a:lnTo>
                    <a:pt x="149" y="0"/>
                  </a:lnTo>
                  <a:moveTo>
                    <a:pt x="149" y="0"/>
                  </a:moveTo>
                  <a:lnTo>
                    <a:pt x="170" y="0"/>
                  </a:lnTo>
                  <a:moveTo>
                    <a:pt x="170" y="0"/>
                  </a:moveTo>
                  <a:lnTo>
                    <a:pt x="191" y="0"/>
                  </a:lnTo>
                  <a:moveTo>
                    <a:pt x="191" y="0"/>
                  </a:moveTo>
                  <a:lnTo>
                    <a:pt x="212" y="0"/>
                  </a:lnTo>
                </a:path>
              </a:pathLst>
            </a:custGeom>
            <a:noFill/>
            <a:ln w="23813" cap="sq">
              <a:solidFill>
                <a:srgbClr val="80808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86" name="Rectangle 30"/>
            <p:cNvSpPr>
              <a:spLocks noChangeArrowheads="1"/>
            </p:cNvSpPr>
            <p:nvPr/>
          </p:nvSpPr>
          <p:spPr bwMode="auto">
            <a:xfrm>
              <a:off x="4456113" y="4037012"/>
              <a:ext cx="307975"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-13</a:t>
              </a:r>
              <a:endParaRPr kumimoji="0" lang="en-US" sz="1800" b="0" i="0" u="none" strike="noStrike" cap="none" normalizeH="0" baseline="0" smtClean="0">
                <a:ln>
                  <a:noFill/>
                </a:ln>
                <a:solidFill>
                  <a:schemeClr val="tx1"/>
                </a:solidFill>
                <a:effectLst/>
                <a:latin typeface="Arial" pitchFamily="34" charset="0"/>
              </a:endParaRPr>
            </a:p>
          </p:txBody>
        </p:sp>
        <p:sp>
          <p:nvSpPr>
            <p:cNvPr id="96287" name="Rectangle 31"/>
            <p:cNvSpPr>
              <a:spLocks noChangeArrowheads="1"/>
            </p:cNvSpPr>
            <p:nvPr/>
          </p:nvSpPr>
          <p:spPr bwMode="auto">
            <a:xfrm>
              <a:off x="4506913" y="3309937"/>
              <a:ext cx="255587"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13</a:t>
              </a:r>
              <a:endParaRPr kumimoji="0" lang="en-US" sz="1800" b="0" i="0" u="none" strike="noStrike" cap="none" normalizeH="0" baseline="0" smtClean="0">
                <a:ln>
                  <a:noFill/>
                </a:ln>
                <a:solidFill>
                  <a:schemeClr val="tx1"/>
                </a:solidFill>
                <a:effectLst/>
                <a:latin typeface="Arial" pitchFamily="34" charset="0"/>
              </a:endParaRPr>
            </a:p>
          </p:txBody>
        </p:sp>
        <p:sp>
          <p:nvSpPr>
            <p:cNvPr id="96288" name="Line 32"/>
            <p:cNvSpPr>
              <a:spLocks noChangeShapeType="1"/>
            </p:cNvSpPr>
            <p:nvPr/>
          </p:nvSpPr>
          <p:spPr bwMode="auto">
            <a:xfrm>
              <a:off x="4772025" y="3398837"/>
              <a:ext cx="1587" cy="7334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89" name="Line 33"/>
            <p:cNvSpPr>
              <a:spLocks noChangeShapeType="1"/>
            </p:cNvSpPr>
            <p:nvPr/>
          </p:nvSpPr>
          <p:spPr bwMode="auto">
            <a:xfrm>
              <a:off x="4713288" y="4132262"/>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90" name="Line 34"/>
            <p:cNvSpPr>
              <a:spLocks noChangeShapeType="1"/>
            </p:cNvSpPr>
            <p:nvPr/>
          </p:nvSpPr>
          <p:spPr bwMode="auto">
            <a:xfrm>
              <a:off x="4713288" y="3398837"/>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91" name="Line 35"/>
            <p:cNvSpPr>
              <a:spLocks noChangeShapeType="1"/>
            </p:cNvSpPr>
            <p:nvPr/>
          </p:nvSpPr>
          <p:spPr bwMode="auto">
            <a:xfrm>
              <a:off x="4713288" y="3765550"/>
              <a:ext cx="5873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92" name="Rectangle 36"/>
            <p:cNvSpPr>
              <a:spLocks noChangeArrowheads="1"/>
            </p:cNvSpPr>
            <p:nvPr/>
          </p:nvSpPr>
          <p:spPr bwMode="auto">
            <a:xfrm>
              <a:off x="4592638" y="3673475"/>
              <a:ext cx="163512"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96293" name="Rectangle 37"/>
            <p:cNvSpPr>
              <a:spLocks noChangeArrowheads="1"/>
            </p:cNvSpPr>
            <p:nvPr/>
          </p:nvSpPr>
          <p:spPr bwMode="auto">
            <a:xfrm rot="16200000">
              <a:off x="3286125" y="3695700"/>
              <a:ext cx="1971675" cy="18415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Perturbation (Ns/m)</a:t>
              </a:r>
              <a:endParaRPr kumimoji="0" lang="en-US" sz="1200" b="0" i="0" u="none" strike="noStrike" cap="none" normalizeH="0" baseline="0" dirty="0" smtClean="0">
                <a:ln>
                  <a:noFill/>
                </a:ln>
                <a:solidFill>
                  <a:schemeClr val="tx1"/>
                </a:solidFill>
                <a:effectLst/>
                <a:latin typeface="Arial" pitchFamily="34" charset="0"/>
              </a:endParaRPr>
            </a:p>
          </p:txBody>
        </p:sp>
        <p:sp>
          <p:nvSpPr>
            <p:cNvPr id="96295" name="Rectangle 39"/>
            <p:cNvSpPr>
              <a:spLocks noChangeArrowheads="1"/>
            </p:cNvSpPr>
            <p:nvPr/>
          </p:nvSpPr>
          <p:spPr bwMode="auto">
            <a:xfrm>
              <a:off x="5845175" y="3206750"/>
              <a:ext cx="481012" cy="2270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00A651"/>
                  </a:solidFill>
                  <a:effectLst/>
                  <a:latin typeface="Arial" pitchFamily="34" charset="0"/>
                </a:rPr>
                <a:t>z=0.5</a:t>
              </a:r>
              <a:endParaRPr kumimoji="0" lang="en-US" sz="1800" b="0" i="0" u="none" strike="noStrike" cap="none" normalizeH="0" baseline="0" smtClean="0">
                <a:ln>
                  <a:noFill/>
                </a:ln>
                <a:solidFill>
                  <a:schemeClr val="tx1"/>
                </a:solidFill>
                <a:effectLst/>
                <a:latin typeface="Arial" pitchFamily="34" charset="0"/>
              </a:endParaRPr>
            </a:p>
          </p:txBody>
        </p:sp>
        <p:sp>
          <p:nvSpPr>
            <p:cNvPr id="96297" name="Oval 41"/>
            <p:cNvSpPr>
              <a:spLocks noChangeArrowheads="1"/>
            </p:cNvSpPr>
            <p:nvPr/>
          </p:nvSpPr>
          <p:spPr bwMode="auto">
            <a:xfrm>
              <a:off x="8688387" y="3746500"/>
              <a:ext cx="44450"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98" name="Oval 42"/>
            <p:cNvSpPr>
              <a:spLocks noChangeArrowheads="1"/>
            </p:cNvSpPr>
            <p:nvPr/>
          </p:nvSpPr>
          <p:spPr bwMode="auto">
            <a:xfrm>
              <a:off x="8877300" y="3746500"/>
              <a:ext cx="42862"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99" name="Oval 43"/>
            <p:cNvSpPr>
              <a:spLocks noChangeArrowheads="1"/>
            </p:cNvSpPr>
            <p:nvPr/>
          </p:nvSpPr>
          <p:spPr bwMode="auto">
            <a:xfrm>
              <a:off x="8780462" y="3746500"/>
              <a:ext cx="47625" cy="42863"/>
            </a:xfrm>
            <a:prstGeom prst="ellipse">
              <a:avLst/>
            </a:prstGeom>
            <a:solidFill>
              <a:srgbClr val="93959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12" name="Rectangle 56"/>
            <p:cNvSpPr>
              <a:spLocks noChangeArrowheads="1"/>
            </p:cNvSpPr>
            <p:nvPr/>
          </p:nvSpPr>
          <p:spPr bwMode="auto">
            <a:xfrm>
              <a:off x="8553450" y="3398837"/>
              <a:ext cx="68262"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6" name="Rectangle 60"/>
            <p:cNvSpPr>
              <a:spLocks noChangeArrowheads="1"/>
            </p:cNvSpPr>
            <p:nvPr/>
          </p:nvSpPr>
          <p:spPr bwMode="auto">
            <a:xfrm>
              <a:off x="6640512" y="3398837"/>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17" name="Rectangle 61"/>
            <p:cNvSpPr>
              <a:spLocks noChangeArrowheads="1"/>
            </p:cNvSpPr>
            <p:nvPr/>
          </p:nvSpPr>
          <p:spPr bwMode="auto">
            <a:xfrm>
              <a:off x="8143875" y="3398837"/>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3" name="Freeform 157"/>
            <p:cNvSpPr>
              <a:spLocks/>
            </p:cNvSpPr>
            <p:nvPr/>
          </p:nvSpPr>
          <p:spPr bwMode="auto">
            <a:xfrm>
              <a:off x="5176838" y="3727450"/>
              <a:ext cx="158750" cy="80963"/>
            </a:xfrm>
            <a:custGeom>
              <a:avLst/>
              <a:gdLst/>
              <a:ahLst/>
              <a:cxnLst>
                <a:cxn ang="0">
                  <a:pos x="54" y="0"/>
                </a:cxn>
                <a:cxn ang="0">
                  <a:pos x="0" y="51"/>
                </a:cxn>
                <a:cxn ang="0">
                  <a:pos x="45" y="51"/>
                </a:cxn>
                <a:cxn ang="0">
                  <a:pos x="100" y="0"/>
                </a:cxn>
                <a:cxn ang="0">
                  <a:pos x="54" y="0"/>
                </a:cxn>
              </a:cxnLst>
              <a:rect l="0" t="0" r="r" b="b"/>
              <a:pathLst>
                <a:path w="100" h="51">
                  <a:moveTo>
                    <a:pt x="54" y="0"/>
                  </a:moveTo>
                  <a:lnTo>
                    <a:pt x="0" y="51"/>
                  </a:lnTo>
                  <a:lnTo>
                    <a:pt x="45" y="51"/>
                  </a:lnTo>
                  <a:lnTo>
                    <a:pt x="100" y="0"/>
                  </a:lnTo>
                  <a:lnTo>
                    <a:pt x="5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14" name="Line 158"/>
            <p:cNvSpPr>
              <a:spLocks noChangeShapeType="1"/>
            </p:cNvSpPr>
            <p:nvPr/>
          </p:nvSpPr>
          <p:spPr bwMode="auto">
            <a:xfrm flipH="1">
              <a:off x="5172075" y="3722687"/>
              <a:ext cx="85725" cy="7620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15" name="Line 159"/>
            <p:cNvSpPr>
              <a:spLocks noChangeShapeType="1"/>
            </p:cNvSpPr>
            <p:nvPr/>
          </p:nvSpPr>
          <p:spPr bwMode="auto">
            <a:xfrm flipH="1">
              <a:off x="5248275" y="3722687"/>
              <a:ext cx="87312" cy="76200"/>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1" name="Rectangle 165"/>
            <p:cNvSpPr>
              <a:spLocks noChangeArrowheads="1"/>
            </p:cNvSpPr>
            <p:nvPr/>
          </p:nvSpPr>
          <p:spPr bwMode="auto">
            <a:xfrm>
              <a:off x="4964113" y="3398837"/>
              <a:ext cx="68262" cy="733425"/>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2" name="Rectangle 166"/>
            <p:cNvSpPr>
              <a:spLocks noChangeArrowheads="1"/>
            </p:cNvSpPr>
            <p:nvPr/>
          </p:nvSpPr>
          <p:spPr bwMode="auto">
            <a:xfrm>
              <a:off x="5387975" y="3398837"/>
              <a:ext cx="58737" cy="733425"/>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27" name="Rectangle 171"/>
            <p:cNvSpPr>
              <a:spLocks noChangeArrowheads="1"/>
            </p:cNvSpPr>
            <p:nvPr/>
          </p:nvSpPr>
          <p:spPr bwMode="auto">
            <a:xfrm>
              <a:off x="7194550" y="3219450"/>
              <a:ext cx="135453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B050"/>
                  </a:solidFill>
                  <a:effectLst/>
                  <a:latin typeface="Arial" pitchFamily="34" charset="0"/>
                </a:rPr>
                <a:t>neutral environment</a:t>
              </a:r>
              <a:endParaRPr kumimoji="0" lang="en-US" sz="1800" b="0" i="0" u="none" strike="noStrike" cap="none" normalizeH="0" baseline="0" dirty="0" smtClean="0">
                <a:ln>
                  <a:noFill/>
                </a:ln>
                <a:solidFill>
                  <a:srgbClr val="00B050"/>
                </a:solidFill>
                <a:effectLst/>
                <a:latin typeface="Arial" pitchFamily="34" charset="0"/>
              </a:endParaRPr>
            </a:p>
          </p:txBody>
        </p:sp>
      </p:grpSp>
      <p:grpSp>
        <p:nvGrpSpPr>
          <p:cNvPr id="184" name="Probes"/>
          <p:cNvGrpSpPr/>
          <p:nvPr/>
        </p:nvGrpSpPr>
        <p:grpSpPr>
          <a:xfrm>
            <a:off x="4439848" y="4949958"/>
            <a:ext cx="3271837" cy="1069975"/>
            <a:chOff x="5638800" y="5133975"/>
            <a:chExt cx="3271837" cy="1069975"/>
          </a:xfrm>
        </p:grpSpPr>
        <p:sp>
          <p:nvSpPr>
            <p:cNvPr id="96261" name="Rectangle 5"/>
            <p:cNvSpPr>
              <a:spLocks noChangeArrowheads="1"/>
            </p:cNvSpPr>
            <p:nvPr/>
          </p:nvSpPr>
          <p:spPr bwMode="auto">
            <a:xfrm>
              <a:off x="7556500" y="5341937"/>
              <a:ext cx="1354137" cy="857250"/>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62" name="Rectangle 6"/>
            <p:cNvSpPr>
              <a:spLocks noChangeArrowheads="1"/>
            </p:cNvSpPr>
            <p:nvPr/>
          </p:nvSpPr>
          <p:spPr bwMode="auto">
            <a:xfrm>
              <a:off x="6526213" y="5341937"/>
              <a:ext cx="933450" cy="862013"/>
            </a:xfrm>
            <a:prstGeom prst="rect">
              <a:avLst/>
            </a:prstGeom>
            <a:solidFill>
              <a:srgbClr val="A3CD3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73" name="Line 17"/>
            <p:cNvSpPr>
              <a:spLocks noChangeShapeType="1"/>
            </p:cNvSpPr>
            <p:nvPr/>
          </p:nvSpPr>
          <p:spPr bwMode="auto">
            <a:xfrm flipH="1">
              <a:off x="5638800" y="5221287"/>
              <a:ext cx="992187" cy="1588"/>
            </a:xfrm>
            <a:prstGeom prst="line">
              <a:avLst/>
            </a:prstGeom>
            <a:noFill/>
            <a:ln w="14288" cap="sq">
              <a:solidFill>
                <a:srgbClr val="000000"/>
              </a:solidFill>
              <a:prstDash val="solid"/>
              <a:bevel/>
              <a:headEnd/>
              <a:tailEnd/>
            </a:ln>
          </p:spPr>
          <p:txBody>
            <a:bodyPr vert="horz" wrap="square" lIns="91440" tIns="45720" rIns="91440" bIns="45720" numCol="1" anchor="t" anchorCtr="0" compatLnSpc="1">
              <a:prstTxWarp prst="textNoShape">
                <a:avLst/>
              </a:prstTxWarp>
            </a:bodyPr>
            <a:lstStyle/>
            <a:p>
              <a:endParaRPr lang="en-US"/>
            </a:p>
          </p:txBody>
        </p:sp>
        <p:sp>
          <p:nvSpPr>
            <p:cNvPr id="96274" name="Rectangle 18"/>
            <p:cNvSpPr>
              <a:spLocks noChangeArrowheads="1"/>
            </p:cNvSpPr>
            <p:nvPr/>
          </p:nvSpPr>
          <p:spPr bwMode="auto">
            <a:xfrm>
              <a:off x="5681663" y="5241925"/>
              <a:ext cx="646112"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30 trials</a:t>
              </a:r>
              <a:endParaRPr kumimoji="0" lang="en-US" sz="1800" b="0" i="0" u="none" strike="noStrike" cap="none" normalizeH="0" baseline="0" smtClean="0">
                <a:ln>
                  <a:noFill/>
                </a:ln>
                <a:solidFill>
                  <a:schemeClr val="tx1"/>
                </a:solidFill>
                <a:effectLst/>
                <a:latin typeface="Arial" pitchFamily="34" charset="0"/>
              </a:endParaRPr>
            </a:p>
          </p:txBody>
        </p:sp>
        <p:sp>
          <p:nvSpPr>
            <p:cNvPr id="96284" name="Line 28"/>
            <p:cNvSpPr>
              <a:spLocks noChangeShapeType="1"/>
            </p:cNvSpPr>
            <p:nvPr/>
          </p:nvSpPr>
          <p:spPr bwMode="auto">
            <a:xfrm>
              <a:off x="5638800" y="5162550"/>
              <a:ext cx="1587" cy="1158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85" name="Line 29"/>
            <p:cNvSpPr>
              <a:spLocks noChangeShapeType="1"/>
            </p:cNvSpPr>
            <p:nvPr/>
          </p:nvSpPr>
          <p:spPr bwMode="auto">
            <a:xfrm>
              <a:off x="6640512" y="5162550"/>
              <a:ext cx="1587" cy="1158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2" name="Line 66"/>
            <p:cNvSpPr>
              <a:spLocks noChangeShapeType="1"/>
            </p:cNvSpPr>
            <p:nvPr/>
          </p:nvSpPr>
          <p:spPr bwMode="auto">
            <a:xfrm flipV="1">
              <a:off x="7797800" y="5476875"/>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3" name="Freeform 67"/>
            <p:cNvSpPr>
              <a:spLocks/>
            </p:cNvSpPr>
            <p:nvPr/>
          </p:nvSpPr>
          <p:spPr bwMode="auto">
            <a:xfrm>
              <a:off x="7729537" y="5389562"/>
              <a:ext cx="134937" cy="120650"/>
            </a:xfrm>
            <a:custGeom>
              <a:avLst/>
              <a:gdLst/>
              <a:ahLst/>
              <a:cxnLst>
                <a:cxn ang="0">
                  <a:pos x="14" y="0"/>
                </a:cxn>
                <a:cxn ang="0">
                  <a:pos x="28" y="25"/>
                </a:cxn>
                <a:cxn ang="0">
                  <a:pos x="14" y="20"/>
                </a:cxn>
                <a:cxn ang="0">
                  <a:pos x="0" y="25"/>
                </a:cxn>
                <a:cxn ang="0">
                  <a:pos x="14" y="0"/>
                </a:cxn>
              </a:cxnLst>
              <a:rect l="0" t="0" r="r" b="b"/>
              <a:pathLst>
                <a:path w="28" h="25">
                  <a:moveTo>
                    <a:pt x="14" y="0"/>
                  </a:moveTo>
                  <a:cubicBezTo>
                    <a:pt x="17" y="8"/>
                    <a:pt x="23" y="19"/>
                    <a:pt x="28" y="25"/>
                  </a:cubicBezTo>
                  <a:cubicBezTo>
                    <a:pt x="14" y="20"/>
                    <a:pt x="14" y="20"/>
                    <a:pt x="14" y="20"/>
                  </a:cubicBezTo>
                  <a:cubicBezTo>
                    <a:pt x="0" y="25"/>
                    <a:pt x="0" y="25"/>
                    <a:pt x="0" y="25"/>
                  </a:cubicBezTo>
                  <a:cubicBezTo>
                    <a:pt x="5" y="19"/>
                    <a:pt x="11" y="8"/>
                    <a:pt x="14"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24" name="Freeform 68"/>
            <p:cNvSpPr>
              <a:spLocks/>
            </p:cNvSpPr>
            <p:nvPr/>
          </p:nvSpPr>
          <p:spPr bwMode="auto">
            <a:xfrm>
              <a:off x="7729537" y="6011862"/>
              <a:ext cx="134937" cy="125413"/>
            </a:xfrm>
            <a:custGeom>
              <a:avLst/>
              <a:gdLst/>
              <a:ahLst/>
              <a:cxnLst>
                <a:cxn ang="0">
                  <a:pos x="14" y="26"/>
                </a:cxn>
                <a:cxn ang="0">
                  <a:pos x="0" y="0"/>
                </a:cxn>
                <a:cxn ang="0">
                  <a:pos x="14" y="5"/>
                </a:cxn>
                <a:cxn ang="0">
                  <a:pos x="28" y="0"/>
                </a:cxn>
                <a:cxn ang="0">
                  <a:pos x="14" y="26"/>
                </a:cxn>
              </a:cxnLst>
              <a:rect l="0" t="0" r="r" b="b"/>
              <a:pathLst>
                <a:path w="28" h="26">
                  <a:moveTo>
                    <a:pt x="14" y="26"/>
                  </a:moveTo>
                  <a:cubicBezTo>
                    <a:pt x="11" y="17"/>
                    <a:pt x="5" y="6"/>
                    <a:pt x="0" y="0"/>
                  </a:cubicBezTo>
                  <a:cubicBezTo>
                    <a:pt x="14" y="5"/>
                    <a:pt x="14" y="5"/>
                    <a:pt x="14" y="5"/>
                  </a:cubicBezTo>
                  <a:cubicBezTo>
                    <a:pt x="28" y="0"/>
                    <a:pt x="28" y="0"/>
                    <a:pt x="28" y="0"/>
                  </a:cubicBezTo>
                  <a:cubicBezTo>
                    <a:pt x="23" y="6"/>
                    <a:pt x="17" y="17"/>
                    <a:pt x="14"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25" name="Line 69"/>
            <p:cNvSpPr>
              <a:spLocks noChangeShapeType="1"/>
            </p:cNvSpPr>
            <p:nvPr/>
          </p:nvSpPr>
          <p:spPr bwMode="auto">
            <a:xfrm flipH="1">
              <a:off x="7864475" y="55483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6" name="Freeform 70"/>
            <p:cNvSpPr>
              <a:spLocks/>
            </p:cNvSpPr>
            <p:nvPr/>
          </p:nvSpPr>
          <p:spPr bwMode="auto">
            <a:xfrm>
              <a:off x="7821612" y="5514975"/>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5"/>
                    <a:pt x="9" y="2"/>
                    <a:pt x="13" y="0"/>
                  </a:cubicBezTo>
                  <a:cubicBezTo>
                    <a:pt x="10" y="7"/>
                    <a:pt x="10" y="7"/>
                    <a:pt x="10" y="7"/>
                  </a:cubicBezTo>
                  <a:cubicBezTo>
                    <a:pt x="13" y="14"/>
                    <a:pt x="13" y="14"/>
                    <a:pt x="13" y="14"/>
                  </a:cubicBezTo>
                  <a:cubicBezTo>
                    <a:pt x="9" y="11"/>
                    <a:pt x="4"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27" name="Line 71"/>
            <p:cNvSpPr>
              <a:spLocks noChangeShapeType="1"/>
            </p:cNvSpPr>
            <p:nvPr/>
          </p:nvSpPr>
          <p:spPr bwMode="auto">
            <a:xfrm flipH="1">
              <a:off x="7864475" y="56880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28" name="Freeform 72"/>
            <p:cNvSpPr>
              <a:spLocks/>
            </p:cNvSpPr>
            <p:nvPr/>
          </p:nvSpPr>
          <p:spPr bwMode="auto">
            <a:xfrm>
              <a:off x="7821612" y="5654675"/>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6"/>
                    <a:pt x="9" y="3"/>
                    <a:pt x="13" y="0"/>
                  </a:cubicBezTo>
                  <a:cubicBezTo>
                    <a:pt x="10" y="7"/>
                    <a:pt x="10" y="7"/>
                    <a:pt x="10" y="7"/>
                  </a:cubicBezTo>
                  <a:cubicBezTo>
                    <a:pt x="13" y="14"/>
                    <a:pt x="13" y="14"/>
                    <a:pt x="13" y="14"/>
                  </a:cubicBezTo>
                  <a:cubicBezTo>
                    <a:pt x="9" y="12"/>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29" name="Line 73"/>
            <p:cNvSpPr>
              <a:spLocks noChangeShapeType="1"/>
            </p:cNvSpPr>
            <p:nvPr/>
          </p:nvSpPr>
          <p:spPr bwMode="auto">
            <a:xfrm flipH="1">
              <a:off x="7864475" y="5832475"/>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30" name="Freeform 74"/>
            <p:cNvSpPr>
              <a:spLocks/>
            </p:cNvSpPr>
            <p:nvPr/>
          </p:nvSpPr>
          <p:spPr bwMode="auto">
            <a:xfrm>
              <a:off x="7821612" y="5799137"/>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5"/>
                    <a:pt x="9" y="3"/>
                    <a:pt x="13" y="0"/>
                  </a:cubicBezTo>
                  <a:cubicBezTo>
                    <a:pt x="10" y="7"/>
                    <a:pt x="10" y="7"/>
                    <a:pt x="10" y="7"/>
                  </a:cubicBezTo>
                  <a:cubicBezTo>
                    <a:pt x="13" y="14"/>
                    <a:pt x="13" y="14"/>
                    <a:pt x="13" y="14"/>
                  </a:cubicBezTo>
                  <a:cubicBezTo>
                    <a:pt x="9" y="11"/>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31" name="Line 75"/>
            <p:cNvSpPr>
              <a:spLocks noChangeShapeType="1"/>
            </p:cNvSpPr>
            <p:nvPr/>
          </p:nvSpPr>
          <p:spPr bwMode="auto">
            <a:xfrm flipH="1">
              <a:off x="7864475" y="597693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32" name="Freeform 76"/>
            <p:cNvSpPr>
              <a:spLocks/>
            </p:cNvSpPr>
            <p:nvPr/>
          </p:nvSpPr>
          <p:spPr bwMode="auto">
            <a:xfrm>
              <a:off x="7821612" y="5938837"/>
              <a:ext cx="61912" cy="73025"/>
            </a:xfrm>
            <a:custGeom>
              <a:avLst/>
              <a:gdLst/>
              <a:ahLst/>
              <a:cxnLst>
                <a:cxn ang="0">
                  <a:pos x="0" y="8"/>
                </a:cxn>
                <a:cxn ang="0">
                  <a:pos x="13" y="0"/>
                </a:cxn>
                <a:cxn ang="0">
                  <a:pos x="10" y="8"/>
                </a:cxn>
                <a:cxn ang="0">
                  <a:pos x="13" y="15"/>
                </a:cxn>
                <a:cxn ang="0">
                  <a:pos x="0" y="8"/>
                </a:cxn>
              </a:cxnLst>
              <a:rect l="0" t="0" r="r" b="b"/>
              <a:pathLst>
                <a:path w="13" h="15">
                  <a:moveTo>
                    <a:pt x="0" y="8"/>
                  </a:moveTo>
                  <a:cubicBezTo>
                    <a:pt x="4" y="6"/>
                    <a:pt x="9" y="3"/>
                    <a:pt x="13" y="0"/>
                  </a:cubicBezTo>
                  <a:cubicBezTo>
                    <a:pt x="10" y="8"/>
                    <a:pt x="10" y="8"/>
                    <a:pt x="10" y="8"/>
                  </a:cubicBezTo>
                  <a:cubicBezTo>
                    <a:pt x="13" y="15"/>
                    <a:pt x="13" y="15"/>
                    <a:pt x="13" y="15"/>
                  </a:cubicBezTo>
                  <a:cubicBezTo>
                    <a:pt x="9" y="12"/>
                    <a:pt x="4" y="9"/>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33" name="Line 77"/>
            <p:cNvSpPr>
              <a:spLocks noChangeShapeType="1"/>
            </p:cNvSpPr>
            <p:nvPr/>
          </p:nvSpPr>
          <p:spPr bwMode="auto">
            <a:xfrm>
              <a:off x="7620000" y="5548312"/>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34" name="Freeform 78"/>
            <p:cNvSpPr>
              <a:spLocks/>
            </p:cNvSpPr>
            <p:nvPr/>
          </p:nvSpPr>
          <p:spPr bwMode="auto">
            <a:xfrm>
              <a:off x="7720012" y="5514975"/>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8"/>
                    <a:pt x="4" y="11"/>
                    <a:pt x="0" y="14"/>
                  </a:cubicBezTo>
                  <a:cubicBezTo>
                    <a:pt x="3" y="7"/>
                    <a:pt x="3" y="7"/>
                    <a:pt x="3" y="7"/>
                  </a:cubicBezTo>
                  <a:cubicBezTo>
                    <a:pt x="0" y="0"/>
                    <a:pt x="0" y="0"/>
                    <a:pt x="0" y="0"/>
                  </a:cubicBezTo>
                  <a:cubicBezTo>
                    <a:pt x="4" y="2"/>
                    <a:pt x="9"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35" name="Line 79"/>
            <p:cNvSpPr>
              <a:spLocks noChangeShapeType="1"/>
            </p:cNvSpPr>
            <p:nvPr/>
          </p:nvSpPr>
          <p:spPr bwMode="auto">
            <a:xfrm>
              <a:off x="7620000" y="5688012"/>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36" name="Freeform 80"/>
            <p:cNvSpPr>
              <a:spLocks/>
            </p:cNvSpPr>
            <p:nvPr/>
          </p:nvSpPr>
          <p:spPr bwMode="auto">
            <a:xfrm>
              <a:off x="7720012" y="5654675"/>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9"/>
                    <a:pt x="4" y="12"/>
                    <a:pt x="0" y="14"/>
                  </a:cubicBezTo>
                  <a:cubicBezTo>
                    <a:pt x="3" y="7"/>
                    <a:pt x="3" y="7"/>
                    <a:pt x="3" y="7"/>
                  </a:cubicBezTo>
                  <a:cubicBezTo>
                    <a:pt x="0" y="0"/>
                    <a:pt x="0" y="0"/>
                    <a:pt x="0" y="0"/>
                  </a:cubicBezTo>
                  <a:cubicBezTo>
                    <a:pt x="4" y="3"/>
                    <a:pt x="9"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37" name="Line 81"/>
            <p:cNvSpPr>
              <a:spLocks noChangeShapeType="1"/>
            </p:cNvSpPr>
            <p:nvPr/>
          </p:nvSpPr>
          <p:spPr bwMode="auto">
            <a:xfrm>
              <a:off x="7620000" y="5832475"/>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38" name="Freeform 82"/>
            <p:cNvSpPr>
              <a:spLocks/>
            </p:cNvSpPr>
            <p:nvPr/>
          </p:nvSpPr>
          <p:spPr bwMode="auto">
            <a:xfrm>
              <a:off x="7720012" y="5799137"/>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9"/>
                    <a:pt x="4" y="11"/>
                    <a:pt x="0" y="14"/>
                  </a:cubicBezTo>
                  <a:cubicBezTo>
                    <a:pt x="3" y="7"/>
                    <a:pt x="3" y="7"/>
                    <a:pt x="3" y="7"/>
                  </a:cubicBezTo>
                  <a:cubicBezTo>
                    <a:pt x="0" y="0"/>
                    <a:pt x="0" y="0"/>
                    <a:pt x="0" y="0"/>
                  </a:cubicBezTo>
                  <a:cubicBezTo>
                    <a:pt x="4" y="3"/>
                    <a:pt x="9"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39" name="Line 83"/>
            <p:cNvSpPr>
              <a:spLocks noChangeShapeType="1"/>
            </p:cNvSpPr>
            <p:nvPr/>
          </p:nvSpPr>
          <p:spPr bwMode="auto">
            <a:xfrm>
              <a:off x="7620000" y="5976937"/>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40" name="Freeform 84"/>
            <p:cNvSpPr>
              <a:spLocks/>
            </p:cNvSpPr>
            <p:nvPr/>
          </p:nvSpPr>
          <p:spPr bwMode="auto">
            <a:xfrm>
              <a:off x="7720012" y="5938837"/>
              <a:ext cx="63500" cy="73025"/>
            </a:xfrm>
            <a:custGeom>
              <a:avLst/>
              <a:gdLst/>
              <a:ahLst/>
              <a:cxnLst>
                <a:cxn ang="0">
                  <a:pos x="13" y="8"/>
                </a:cxn>
                <a:cxn ang="0">
                  <a:pos x="0" y="15"/>
                </a:cxn>
                <a:cxn ang="0">
                  <a:pos x="3" y="8"/>
                </a:cxn>
                <a:cxn ang="0">
                  <a:pos x="0" y="0"/>
                </a:cxn>
                <a:cxn ang="0">
                  <a:pos x="13" y="8"/>
                </a:cxn>
              </a:cxnLst>
              <a:rect l="0" t="0" r="r" b="b"/>
              <a:pathLst>
                <a:path w="13" h="15">
                  <a:moveTo>
                    <a:pt x="13" y="8"/>
                  </a:moveTo>
                  <a:cubicBezTo>
                    <a:pt x="9" y="9"/>
                    <a:pt x="4" y="12"/>
                    <a:pt x="0" y="15"/>
                  </a:cubicBezTo>
                  <a:cubicBezTo>
                    <a:pt x="3" y="8"/>
                    <a:pt x="3" y="8"/>
                    <a:pt x="3" y="8"/>
                  </a:cubicBezTo>
                  <a:cubicBezTo>
                    <a:pt x="0" y="0"/>
                    <a:pt x="0" y="0"/>
                    <a:pt x="0" y="0"/>
                  </a:cubicBezTo>
                  <a:cubicBezTo>
                    <a:pt x="4" y="3"/>
                    <a:pt x="9" y="6"/>
                    <a:pt x="1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41" name="Line 85"/>
            <p:cNvSpPr>
              <a:spLocks noChangeShapeType="1"/>
            </p:cNvSpPr>
            <p:nvPr/>
          </p:nvSpPr>
          <p:spPr bwMode="auto">
            <a:xfrm flipV="1">
              <a:off x="8323262" y="5476875"/>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42" name="Freeform 86"/>
            <p:cNvSpPr>
              <a:spLocks/>
            </p:cNvSpPr>
            <p:nvPr/>
          </p:nvSpPr>
          <p:spPr bwMode="auto">
            <a:xfrm>
              <a:off x="8255000" y="6011862"/>
              <a:ext cx="134937" cy="125413"/>
            </a:xfrm>
            <a:custGeom>
              <a:avLst/>
              <a:gdLst/>
              <a:ahLst/>
              <a:cxnLst>
                <a:cxn ang="0">
                  <a:pos x="14" y="26"/>
                </a:cxn>
                <a:cxn ang="0">
                  <a:pos x="0" y="0"/>
                </a:cxn>
                <a:cxn ang="0">
                  <a:pos x="14" y="5"/>
                </a:cxn>
                <a:cxn ang="0">
                  <a:pos x="28" y="0"/>
                </a:cxn>
                <a:cxn ang="0">
                  <a:pos x="14" y="26"/>
                </a:cxn>
              </a:cxnLst>
              <a:rect l="0" t="0" r="r" b="b"/>
              <a:pathLst>
                <a:path w="28" h="26">
                  <a:moveTo>
                    <a:pt x="14" y="26"/>
                  </a:moveTo>
                  <a:cubicBezTo>
                    <a:pt x="11" y="17"/>
                    <a:pt x="6" y="6"/>
                    <a:pt x="0" y="0"/>
                  </a:cubicBezTo>
                  <a:cubicBezTo>
                    <a:pt x="14" y="5"/>
                    <a:pt x="14" y="5"/>
                    <a:pt x="14" y="5"/>
                  </a:cubicBezTo>
                  <a:cubicBezTo>
                    <a:pt x="28" y="0"/>
                    <a:pt x="28" y="0"/>
                    <a:pt x="28" y="0"/>
                  </a:cubicBezTo>
                  <a:cubicBezTo>
                    <a:pt x="23" y="6"/>
                    <a:pt x="17" y="17"/>
                    <a:pt x="14"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43" name="Freeform 87"/>
            <p:cNvSpPr>
              <a:spLocks/>
            </p:cNvSpPr>
            <p:nvPr/>
          </p:nvSpPr>
          <p:spPr bwMode="auto">
            <a:xfrm>
              <a:off x="7769225" y="5476875"/>
              <a:ext cx="554037" cy="568325"/>
            </a:xfrm>
            <a:custGeom>
              <a:avLst/>
              <a:gdLst/>
              <a:ahLst/>
              <a:cxnLst>
                <a:cxn ang="0">
                  <a:pos x="115" y="118"/>
                </a:cxn>
                <a:cxn ang="0">
                  <a:pos x="105" y="0"/>
                </a:cxn>
              </a:cxnLst>
              <a:rect l="0" t="0" r="r" b="b"/>
              <a:pathLst>
                <a:path w="115" h="118">
                  <a:moveTo>
                    <a:pt x="115" y="118"/>
                  </a:moveTo>
                  <a:cubicBezTo>
                    <a:pt x="115" y="16"/>
                    <a:pt x="0" y="0"/>
                    <a:pt x="105" y="0"/>
                  </a:cubicBezTo>
                </a:path>
              </a:pathLst>
            </a:cu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44" name="Freeform 88"/>
            <p:cNvSpPr>
              <a:spLocks/>
            </p:cNvSpPr>
            <p:nvPr/>
          </p:nvSpPr>
          <p:spPr bwMode="auto">
            <a:xfrm>
              <a:off x="8240712" y="5408612"/>
              <a:ext cx="120650" cy="134938"/>
            </a:xfrm>
            <a:custGeom>
              <a:avLst/>
              <a:gdLst/>
              <a:ahLst/>
              <a:cxnLst>
                <a:cxn ang="0">
                  <a:pos x="25" y="14"/>
                </a:cxn>
                <a:cxn ang="0">
                  <a:pos x="0" y="28"/>
                </a:cxn>
                <a:cxn ang="0">
                  <a:pos x="5" y="14"/>
                </a:cxn>
                <a:cxn ang="0">
                  <a:pos x="0" y="0"/>
                </a:cxn>
                <a:cxn ang="0">
                  <a:pos x="25" y="14"/>
                </a:cxn>
              </a:cxnLst>
              <a:rect l="0" t="0" r="r" b="b"/>
              <a:pathLst>
                <a:path w="25" h="28">
                  <a:moveTo>
                    <a:pt x="25" y="14"/>
                  </a:moveTo>
                  <a:cubicBezTo>
                    <a:pt x="17" y="17"/>
                    <a:pt x="6" y="22"/>
                    <a:pt x="0" y="28"/>
                  </a:cubicBezTo>
                  <a:cubicBezTo>
                    <a:pt x="5" y="14"/>
                    <a:pt x="5" y="14"/>
                    <a:pt x="5" y="14"/>
                  </a:cubicBezTo>
                  <a:cubicBezTo>
                    <a:pt x="0" y="0"/>
                    <a:pt x="0" y="0"/>
                    <a:pt x="0" y="0"/>
                  </a:cubicBezTo>
                  <a:cubicBezTo>
                    <a:pt x="6" y="5"/>
                    <a:pt x="17" y="11"/>
                    <a:pt x="25" y="1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45" name="Line 89"/>
            <p:cNvSpPr>
              <a:spLocks noChangeShapeType="1"/>
            </p:cNvSpPr>
            <p:nvPr/>
          </p:nvSpPr>
          <p:spPr bwMode="auto">
            <a:xfrm flipH="1">
              <a:off x="8110537" y="5548312"/>
              <a:ext cx="212725"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46" name="Freeform 90"/>
            <p:cNvSpPr>
              <a:spLocks/>
            </p:cNvSpPr>
            <p:nvPr/>
          </p:nvSpPr>
          <p:spPr bwMode="auto">
            <a:xfrm>
              <a:off x="8067675" y="5514975"/>
              <a:ext cx="57150" cy="68263"/>
            </a:xfrm>
            <a:custGeom>
              <a:avLst/>
              <a:gdLst/>
              <a:ahLst/>
              <a:cxnLst>
                <a:cxn ang="0">
                  <a:pos x="0" y="7"/>
                </a:cxn>
                <a:cxn ang="0">
                  <a:pos x="12" y="0"/>
                </a:cxn>
                <a:cxn ang="0">
                  <a:pos x="10" y="7"/>
                </a:cxn>
                <a:cxn ang="0">
                  <a:pos x="12" y="14"/>
                </a:cxn>
                <a:cxn ang="0">
                  <a:pos x="0" y="7"/>
                </a:cxn>
              </a:cxnLst>
              <a:rect l="0" t="0" r="r" b="b"/>
              <a:pathLst>
                <a:path w="12" h="14">
                  <a:moveTo>
                    <a:pt x="0" y="7"/>
                  </a:moveTo>
                  <a:cubicBezTo>
                    <a:pt x="4" y="5"/>
                    <a:pt x="9" y="2"/>
                    <a:pt x="12" y="0"/>
                  </a:cubicBezTo>
                  <a:cubicBezTo>
                    <a:pt x="10" y="7"/>
                    <a:pt x="10" y="7"/>
                    <a:pt x="10" y="7"/>
                  </a:cubicBezTo>
                  <a:cubicBezTo>
                    <a:pt x="12" y="14"/>
                    <a:pt x="12" y="14"/>
                    <a:pt x="12" y="14"/>
                  </a:cubicBezTo>
                  <a:cubicBezTo>
                    <a:pt x="9" y="11"/>
                    <a:pt x="4"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47" name="Line 91"/>
            <p:cNvSpPr>
              <a:spLocks noChangeShapeType="1"/>
            </p:cNvSpPr>
            <p:nvPr/>
          </p:nvSpPr>
          <p:spPr bwMode="auto">
            <a:xfrm flipH="1">
              <a:off x="8202612" y="564038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48" name="Freeform 92"/>
            <p:cNvSpPr>
              <a:spLocks/>
            </p:cNvSpPr>
            <p:nvPr/>
          </p:nvSpPr>
          <p:spPr bwMode="auto">
            <a:xfrm>
              <a:off x="8158162" y="5607050"/>
              <a:ext cx="63500" cy="71438"/>
            </a:xfrm>
            <a:custGeom>
              <a:avLst/>
              <a:gdLst/>
              <a:ahLst/>
              <a:cxnLst>
                <a:cxn ang="0">
                  <a:pos x="0" y="7"/>
                </a:cxn>
                <a:cxn ang="0">
                  <a:pos x="13" y="0"/>
                </a:cxn>
                <a:cxn ang="0">
                  <a:pos x="11" y="7"/>
                </a:cxn>
                <a:cxn ang="0">
                  <a:pos x="13" y="15"/>
                </a:cxn>
                <a:cxn ang="0">
                  <a:pos x="0" y="7"/>
                </a:cxn>
              </a:cxnLst>
              <a:rect l="0" t="0" r="r" b="b"/>
              <a:pathLst>
                <a:path w="13" h="15">
                  <a:moveTo>
                    <a:pt x="0" y="7"/>
                  </a:moveTo>
                  <a:cubicBezTo>
                    <a:pt x="5" y="6"/>
                    <a:pt x="10" y="3"/>
                    <a:pt x="13" y="0"/>
                  </a:cubicBezTo>
                  <a:cubicBezTo>
                    <a:pt x="11" y="7"/>
                    <a:pt x="11" y="7"/>
                    <a:pt x="11" y="7"/>
                  </a:cubicBezTo>
                  <a:cubicBezTo>
                    <a:pt x="13" y="15"/>
                    <a:pt x="13" y="15"/>
                    <a:pt x="13" y="15"/>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49" name="Line 93"/>
            <p:cNvSpPr>
              <a:spLocks noChangeShapeType="1"/>
            </p:cNvSpPr>
            <p:nvPr/>
          </p:nvSpPr>
          <p:spPr bwMode="auto">
            <a:xfrm flipH="1">
              <a:off x="8274050" y="5761037"/>
              <a:ext cx="4921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50" name="Freeform 94"/>
            <p:cNvSpPr>
              <a:spLocks/>
            </p:cNvSpPr>
            <p:nvPr/>
          </p:nvSpPr>
          <p:spPr bwMode="auto">
            <a:xfrm>
              <a:off x="8231187" y="5727700"/>
              <a:ext cx="61912" cy="66675"/>
            </a:xfrm>
            <a:custGeom>
              <a:avLst/>
              <a:gdLst/>
              <a:ahLst/>
              <a:cxnLst>
                <a:cxn ang="0">
                  <a:pos x="0" y="7"/>
                </a:cxn>
                <a:cxn ang="0">
                  <a:pos x="13" y="0"/>
                </a:cxn>
                <a:cxn ang="0">
                  <a:pos x="10" y="7"/>
                </a:cxn>
                <a:cxn ang="0">
                  <a:pos x="13" y="14"/>
                </a:cxn>
                <a:cxn ang="0">
                  <a:pos x="0" y="7"/>
                </a:cxn>
              </a:cxnLst>
              <a:rect l="0" t="0" r="r" b="b"/>
              <a:pathLst>
                <a:path w="13" h="14">
                  <a:moveTo>
                    <a:pt x="0" y="7"/>
                  </a:moveTo>
                  <a:cubicBezTo>
                    <a:pt x="4" y="6"/>
                    <a:pt x="10" y="3"/>
                    <a:pt x="13" y="0"/>
                  </a:cubicBezTo>
                  <a:cubicBezTo>
                    <a:pt x="10" y="7"/>
                    <a:pt x="10" y="7"/>
                    <a:pt x="10" y="7"/>
                  </a:cubicBezTo>
                  <a:cubicBezTo>
                    <a:pt x="13" y="14"/>
                    <a:pt x="13" y="14"/>
                    <a:pt x="13" y="14"/>
                  </a:cubicBezTo>
                  <a:cubicBezTo>
                    <a:pt x="10" y="11"/>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51" name="Line 95"/>
            <p:cNvSpPr>
              <a:spLocks noChangeShapeType="1"/>
            </p:cNvSpPr>
            <p:nvPr/>
          </p:nvSpPr>
          <p:spPr bwMode="auto">
            <a:xfrm flipV="1">
              <a:off x="8659812" y="5476875"/>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52" name="Freeform 96"/>
            <p:cNvSpPr>
              <a:spLocks/>
            </p:cNvSpPr>
            <p:nvPr/>
          </p:nvSpPr>
          <p:spPr bwMode="auto">
            <a:xfrm>
              <a:off x="8588375" y="5389562"/>
              <a:ext cx="139700" cy="120650"/>
            </a:xfrm>
            <a:custGeom>
              <a:avLst/>
              <a:gdLst/>
              <a:ahLst/>
              <a:cxnLst>
                <a:cxn ang="0">
                  <a:pos x="15" y="0"/>
                </a:cxn>
                <a:cxn ang="0">
                  <a:pos x="29" y="25"/>
                </a:cxn>
                <a:cxn ang="0">
                  <a:pos x="15" y="20"/>
                </a:cxn>
                <a:cxn ang="0">
                  <a:pos x="0" y="25"/>
                </a:cxn>
                <a:cxn ang="0">
                  <a:pos x="15" y="0"/>
                </a:cxn>
              </a:cxnLst>
              <a:rect l="0" t="0" r="r" b="b"/>
              <a:pathLst>
                <a:path w="29" h="25">
                  <a:moveTo>
                    <a:pt x="15" y="0"/>
                  </a:moveTo>
                  <a:cubicBezTo>
                    <a:pt x="18" y="8"/>
                    <a:pt x="23" y="19"/>
                    <a:pt x="29" y="25"/>
                  </a:cubicBezTo>
                  <a:cubicBezTo>
                    <a:pt x="15" y="20"/>
                    <a:pt x="15" y="20"/>
                    <a:pt x="15" y="20"/>
                  </a:cubicBezTo>
                  <a:cubicBezTo>
                    <a:pt x="0" y="25"/>
                    <a:pt x="0" y="25"/>
                    <a:pt x="0" y="25"/>
                  </a:cubicBezTo>
                  <a:cubicBezTo>
                    <a:pt x="6" y="19"/>
                    <a:pt x="11" y="8"/>
                    <a:pt x="1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53" name="Freeform 97"/>
            <p:cNvSpPr>
              <a:spLocks/>
            </p:cNvSpPr>
            <p:nvPr/>
          </p:nvSpPr>
          <p:spPr bwMode="auto">
            <a:xfrm>
              <a:off x="8588375" y="6011862"/>
              <a:ext cx="139700" cy="125413"/>
            </a:xfrm>
            <a:custGeom>
              <a:avLst/>
              <a:gdLst/>
              <a:ahLst/>
              <a:cxnLst>
                <a:cxn ang="0">
                  <a:pos x="15" y="26"/>
                </a:cxn>
                <a:cxn ang="0">
                  <a:pos x="0" y="0"/>
                </a:cxn>
                <a:cxn ang="0">
                  <a:pos x="15" y="5"/>
                </a:cxn>
                <a:cxn ang="0">
                  <a:pos x="29" y="0"/>
                </a:cxn>
                <a:cxn ang="0">
                  <a:pos x="15" y="26"/>
                </a:cxn>
              </a:cxnLst>
              <a:rect l="0" t="0" r="r" b="b"/>
              <a:pathLst>
                <a:path w="29" h="26">
                  <a:moveTo>
                    <a:pt x="15" y="26"/>
                  </a:moveTo>
                  <a:cubicBezTo>
                    <a:pt x="11" y="17"/>
                    <a:pt x="6" y="6"/>
                    <a:pt x="0" y="0"/>
                  </a:cubicBezTo>
                  <a:cubicBezTo>
                    <a:pt x="15" y="5"/>
                    <a:pt x="15" y="5"/>
                    <a:pt x="15" y="5"/>
                  </a:cubicBezTo>
                  <a:cubicBezTo>
                    <a:pt x="29" y="0"/>
                    <a:pt x="29" y="0"/>
                    <a:pt x="29" y="0"/>
                  </a:cubicBezTo>
                  <a:cubicBezTo>
                    <a:pt x="23" y="6"/>
                    <a:pt x="18" y="17"/>
                    <a:pt x="15"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54" name="Line 98"/>
            <p:cNvSpPr>
              <a:spLocks noChangeShapeType="1"/>
            </p:cNvSpPr>
            <p:nvPr/>
          </p:nvSpPr>
          <p:spPr bwMode="auto">
            <a:xfrm flipH="1">
              <a:off x="8723312" y="5548312"/>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55" name="Freeform 99"/>
            <p:cNvSpPr>
              <a:spLocks/>
            </p:cNvSpPr>
            <p:nvPr/>
          </p:nvSpPr>
          <p:spPr bwMode="auto">
            <a:xfrm>
              <a:off x="8674100" y="5514975"/>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5"/>
                    <a:pt x="10" y="2"/>
                    <a:pt x="13" y="0"/>
                  </a:cubicBezTo>
                  <a:cubicBezTo>
                    <a:pt x="11" y="7"/>
                    <a:pt x="11" y="7"/>
                    <a:pt x="11" y="7"/>
                  </a:cubicBezTo>
                  <a:cubicBezTo>
                    <a:pt x="13" y="14"/>
                    <a:pt x="13" y="14"/>
                    <a:pt x="13" y="14"/>
                  </a:cubicBezTo>
                  <a:cubicBezTo>
                    <a:pt x="10" y="11"/>
                    <a:pt x="5"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56" name="Line 100"/>
            <p:cNvSpPr>
              <a:spLocks noChangeShapeType="1"/>
            </p:cNvSpPr>
            <p:nvPr/>
          </p:nvSpPr>
          <p:spPr bwMode="auto">
            <a:xfrm flipH="1">
              <a:off x="8723312" y="5688012"/>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57" name="Freeform 101"/>
            <p:cNvSpPr>
              <a:spLocks/>
            </p:cNvSpPr>
            <p:nvPr/>
          </p:nvSpPr>
          <p:spPr bwMode="auto">
            <a:xfrm>
              <a:off x="8674100" y="5654675"/>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6"/>
                    <a:pt x="10" y="3"/>
                    <a:pt x="13" y="0"/>
                  </a:cubicBezTo>
                  <a:cubicBezTo>
                    <a:pt x="11" y="7"/>
                    <a:pt x="11" y="7"/>
                    <a:pt x="11" y="7"/>
                  </a:cubicBezTo>
                  <a:cubicBezTo>
                    <a:pt x="13" y="14"/>
                    <a:pt x="13" y="14"/>
                    <a:pt x="13" y="14"/>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58" name="Line 102"/>
            <p:cNvSpPr>
              <a:spLocks noChangeShapeType="1"/>
            </p:cNvSpPr>
            <p:nvPr/>
          </p:nvSpPr>
          <p:spPr bwMode="auto">
            <a:xfrm flipH="1">
              <a:off x="8723312" y="5832475"/>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59" name="Freeform 103"/>
            <p:cNvSpPr>
              <a:spLocks/>
            </p:cNvSpPr>
            <p:nvPr/>
          </p:nvSpPr>
          <p:spPr bwMode="auto">
            <a:xfrm>
              <a:off x="8674100" y="5799137"/>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5"/>
                    <a:pt x="10" y="3"/>
                    <a:pt x="13" y="0"/>
                  </a:cubicBezTo>
                  <a:cubicBezTo>
                    <a:pt x="11" y="7"/>
                    <a:pt x="11" y="7"/>
                    <a:pt x="11" y="7"/>
                  </a:cubicBezTo>
                  <a:cubicBezTo>
                    <a:pt x="13" y="14"/>
                    <a:pt x="13" y="14"/>
                    <a:pt x="13" y="14"/>
                  </a:cubicBezTo>
                  <a:cubicBezTo>
                    <a:pt x="10" y="11"/>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60" name="Line 104"/>
            <p:cNvSpPr>
              <a:spLocks noChangeShapeType="1"/>
            </p:cNvSpPr>
            <p:nvPr/>
          </p:nvSpPr>
          <p:spPr bwMode="auto">
            <a:xfrm flipH="1">
              <a:off x="8723312" y="5976937"/>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61" name="Freeform 105"/>
            <p:cNvSpPr>
              <a:spLocks/>
            </p:cNvSpPr>
            <p:nvPr/>
          </p:nvSpPr>
          <p:spPr bwMode="auto">
            <a:xfrm>
              <a:off x="8674100" y="5938837"/>
              <a:ext cx="63500" cy="73025"/>
            </a:xfrm>
            <a:custGeom>
              <a:avLst/>
              <a:gdLst/>
              <a:ahLst/>
              <a:cxnLst>
                <a:cxn ang="0">
                  <a:pos x="0" y="8"/>
                </a:cxn>
                <a:cxn ang="0">
                  <a:pos x="13" y="0"/>
                </a:cxn>
                <a:cxn ang="0">
                  <a:pos x="11" y="8"/>
                </a:cxn>
                <a:cxn ang="0">
                  <a:pos x="13" y="15"/>
                </a:cxn>
                <a:cxn ang="0">
                  <a:pos x="0" y="8"/>
                </a:cxn>
              </a:cxnLst>
              <a:rect l="0" t="0" r="r" b="b"/>
              <a:pathLst>
                <a:path w="13" h="15">
                  <a:moveTo>
                    <a:pt x="0" y="8"/>
                  </a:moveTo>
                  <a:cubicBezTo>
                    <a:pt x="5" y="6"/>
                    <a:pt x="10" y="3"/>
                    <a:pt x="13" y="0"/>
                  </a:cubicBezTo>
                  <a:cubicBezTo>
                    <a:pt x="11" y="8"/>
                    <a:pt x="11" y="8"/>
                    <a:pt x="11" y="8"/>
                  </a:cubicBezTo>
                  <a:cubicBezTo>
                    <a:pt x="13" y="15"/>
                    <a:pt x="13" y="15"/>
                    <a:pt x="13" y="15"/>
                  </a:cubicBezTo>
                  <a:cubicBezTo>
                    <a:pt x="10" y="12"/>
                    <a:pt x="5" y="9"/>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62" name="Line 106"/>
            <p:cNvSpPr>
              <a:spLocks noChangeShapeType="1"/>
            </p:cNvSpPr>
            <p:nvPr/>
          </p:nvSpPr>
          <p:spPr bwMode="auto">
            <a:xfrm>
              <a:off x="8477250" y="55483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63" name="Freeform 107"/>
            <p:cNvSpPr>
              <a:spLocks/>
            </p:cNvSpPr>
            <p:nvPr/>
          </p:nvSpPr>
          <p:spPr bwMode="auto">
            <a:xfrm>
              <a:off x="8577262" y="5514975"/>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8"/>
                    <a:pt x="3" y="11"/>
                    <a:pt x="0" y="14"/>
                  </a:cubicBezTo>
                  <a:cubicBezTo>
                    <a:pt x="2" y="7"/>
                    <a:pt x="2" y="7"/>
                    <a:pt x="2" y="7"/>
                  </a:cubicBezTo>
                  <a:cubicBezTo>
                    <a:pt x="0" y="0"/>
                    <a:pt x="0" y="0"/>
                    <a:pt x="0" y="0"/>
                  </a:cubicBezTo>
                  <a:cubicBezTo>
                    <a:pt x="3" y="2"/>
                    <a:pt x="8"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64" name="Line 108"/>
            <p:cNvSpPr>
              <a:spLocks noChangeShapeType="1"/>
            </p:cNvSpPr>
            <p:nvPr/>
          </p:nvSpPr>
          <p:spPr bwMode="auto">
            <a:xfrm>
              <a:off x="8477250" y="56880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65" name="Freeform 109"/>
            <p:cNvSpPr>
              <a:spLocks/>
            </p:cNvSpPr>
            <p:nvPr/>
          </p:nvSpPr>
          <p:spPr bwMode="auto">
            <a:xfrm>
              <a:off x="8577262" y="5654675"/>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9"/>
                    <a:pt x="3" y="12"/>
                    <a:pt x="0" y="14"/>
                  </a:cubicBezTo>
                  <a:cubicBezTo>
                    <a:pt x="2" y="7"/>
                    <a:pt x="2" y="7"/>
                    <a:pt x="2" y="7"/>
                  </a:cubicBezTo>
                  <a:cubicBezTo>
                    <a:pt x="0" y="0"/>
                    <a:pt x="0" y="0"/>
                    <a:pt x="0" y="0"/>
                  </a:cubicBezTo>
                  <a:cubicBezTo>
                    <a:pt x="3" y="3"/>
                    <a:pt x="8"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66" name="Line 110"/>
            <p:cNvSpPr>
              <a:spLocks noChangeShapeType="1"/>
            </p:cNvSpPr>
            <p:nvPr/>
          </p:nvSpPr>
          <p:spPr bwMode="auto">
            <a:xfrm>
              <a:off x="8477250" y="5832475"/>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67" name="Freeform 111"/>
            <p:cNvSpPr>
              <a:spLocks/>
            </p:cNvSpPr>
            <p:nvPr/>
          </p:nvSpPr>
          <p:spPr bwMode="auto">
            <a:xfrm>
              <a:off x="8577262" y="5799137"/>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9"/>
                    <a:pt x="3" y="11"/>
                    <a:pt x="0" y="14"/>
                  </a:cubicBezTo>
                  <a:cubicBezTo>
                    <a:pt x="2" y="7"/>
                    <a:pt x="2" y="7"/>
                    <a:pt x="2" y="7"/>
                  </a:cubicBezTo>
                  <a:cubicBezTo>
                    <a:pt x="0" y="0"/>
                    <a:pt x="0" y="0"/>
                    <a:pt x="0" y="0"/>
                  </a:cubicBezTo>
                  <a:cubicBezTo>
                    <a:pt x="3" y="3"/>
                    <a:pt x="8"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68" name="Line 112"/>
            <p:cNvSpPr>
              <a:spLocks noChangeShapeType="1"/>
            </p:cNvSpPr>
            <p:nvPr/>
          </p:nvSpPr>
          <p:spPr bwMode="auto">
            <a:xfrm>
              <a:off x="8477250" y="597693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69" name="Freeform 113"/>
            <p:cNvSpPr>
              <a:spLocks/>
            </p:cNvSpPr>
            <p:nvPr/>
          </p:nvSpPr>
          <p:spPr bwMode="auto">
            <a:xfrm>
              <a:off x="8577262" y="5938837"/>
              <a:ext cx="63500" cy="73025"/>
            </a:xfrm>
            <a:custGeom>
              <a:avLst/>
              <a:gdLst/>
              <a:ahLst/>
              <a:cxnLst>
                <a:cxn ang="0">
                  <a:pos x="13" y="8"/>
                </a:cxn>
                <a:cxn ang="0">
                  <a:pos x="0" y="15"/>
                </a:cxn>
                <a:cxn ang="0">
                  <a:pos x="2" y="8"/>
                </a:cxn>
                <a:cxn ang="0">
                  <a:pos x="0" y="0"/>
                </a:cxn>
                <a:cxn ang="0">
                  <a:pos x="13" y="8"/>
                </a:cxn>
              </a:cxnLst>
              <a:rect l="0" t="0" r="r" b="b"/>
              <a:pathLst>
                <a:path w="13" h="15">
                  <a:moveTo>
                    <a:pt x="13" y="8"/>
                  </a:moveTo>
                  <a:cubicBezTo>
                    <a:pt x="8" y="9"/>
                    <a:pt x="3" y="12"/>
                    <a:pt x="0" y="15"/>
                  </a:cubicBezTo>
                  <a:cubicBezTo>
                    <a:pt x="2" y="8"/>
                    <a:pt x="2" y="8"/>
                    <a:pt x="2" y="8"/>
                  </a:cubicBezTo>
                  <a:cubicBezTo>
                    <a:pt x="0" y="0"/>
                    <a:pt x="0" y="0"/>
                    <a:pt x="0" y="0"/>
                  </a:cubicBezTo>
                  <a:cubicBezTo>
                    <a:pt x="3" y="3"/>
                    <a:pt x="8" y="6"/>
                    <a:pt x="1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70" name="Freeform 114"/>
            <p:cNvSpPr>
              <a:spLocks/>
            </p:cNvSpPr>
            <p:nvPr/>
          </p:nvSpPr>
          <p:spPr bwMode="auto">
            <a:xfrm>
              <a:off x="7094537" y="5133975"/>
              <a:ext cx="1098550" cy="198438"/>
            </a:xfrm>
            <a:custGeom>
              <a:avLst/>
              <a:gdLst/>
              <a:ahLst/>
              <a:cxnLst>
                <a:cxn ang="0">
                  <a:pos x="0" y="0"/>
                </a:cxn>
                <a:cxn ang="0">
                  <a:pos x="0" y="40"/>
                </a:cxn>
                <a:cxn ang="0">
                  <a:pos x="692" y="40"/>
                </a:cxn>
                <a:cxn ang="0">
                  <a:pos x="692" y="125"/>
                </a:cxn>
              </a:cxnLst>
              <a:rect l="0" t="0" r="r" b="b"/>
              <a:pathLst>
                <a:path w="692" h="125">
                  <a:moveTo>
                    <a:pt x="0" y="0"/>
                  </a:moveTo>
                  <a:lnTo>
                    <a:pt x="0" y="40"/>
                  </a:lnTo>
                  <a:lnTo>
                    <a:pt x="692" y="40"/>
                  </a:lnTo>
                  <a:lnTo>
                    <a:pt x="692" y="125"/>
                  </a:lnTo>
                </a:path>
              </a:pathLst>
            </a:cu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1" name="Freeform 115"/>
            <p:cNvSpPr>
              <a:spLocks/>
            </p:cNvSpPr>
            <p:nvPr/>
          </p:nvSpPr>
          <p:spPr bwMode="auto">
            <a:xfrm>
              <a:off x="6689725" y="5133975"/>
              <a:ext cx="279400" cy="198438"/>
            </a:xfrm>
            <a:custGeom>
              <a:avLst/>
              <a:gdLst/>
              <a:ahLst/>
              <a:cxnLst>
                <a:cxn ang="0">
                  <a:pos x="0" y="0"/>
                </a:cxn>
                <a:cxn ang="0">
                  <a:pos x="0" y="40"/>
                </a:cxn>
                <a:cxn ang="0">
                  <a:pos x="176" y="40"/>
                </a:cxn>
                <a:cxn ang="0">
                  <a:pos x="176" y="125"/>
                </a:cxn>
              </a:cxnLst>
              <a:rect l="0" t="0" r="r" b="b"/>
              <a:pathLst>
                <a:path w="176" h="125">
                  <a:moveTo>
                    <a:pt x="0" y="0"/>
                  </a:moveTo>
                  <a:lnTo>
                    <a:pt x="0" y="40"/>
                  </a:lnTo>
                  <a:lnTo>
                    <a:pt x="176" y="40"/>
                  </a:lnTo>
                  <a:lnTo>
                    <a:pt x="176" y="125"/>
                  </a:lnTo>
                </a:path>
              </a:pathLst>
            </a:cu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2" name="Line 116"/>
            <p:cNvSpPr>
              <a:spLocks noChangeShapeType="1"/>
            </p:cNvSpPr>
            <p:nvPr/>
          </p:nvSpPr>
          <p:spPr bwMode="auto">
            <a:xfrm flipH="1">
              <a:off x="6829425" y="5562600"/>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3" name="Freeform 117"/>
            <p:cNvSpPr>
              <a:spLocks/>
            </p:cNvSpPr>
            <p:nvPr/>
          </p:nvSpPr>
          <p:spPr bwMode="auto">
            <a:xfrm>
              <a:off x="6784975" y="5529262"/>
              <a:ext cx="63500" cy="73025"/>
            </a:xfrm>
            <a:custGeom>
              <a:avLst/>
              <a:gdLst/>
              <a:ahLst/>
              <a:cxnLst>
                <a:cxn ang="0">
                  <a:pos x="0" y="7"/>
                </a:cxn>
                <a:cxn ang="0">
                  <a:pos x="13" y="0"/>
                </a:cxn>
                <a:cxn ang="0">
                  <a:pos x="10" y="7"/>
                </a:cxn>
                <a:cxn ang="0">
                  <a:pos x="13" y="15"/>
                </a:cxn>
                <a:cxn ang="0">
                  <a:pos x="0" y="7"/>
                </a:cxn>
              </a:cxnLst>
              <a:rect l="0" t="0" r="r" b="b"/>
              <a:pathLst>
                <a:path w="13" h="15">
                  <a:moveTo>
                    <a:pt x="0" y="7"/>
                  </a:moveTo>
                  <a:cubicBezTo>
                    <a:pt x="4" y="6"/>
                    <a:pt x="9" y="3"/>
                    <a:pt x="13" y="0"/>
                  </a:cubicBezTo>
                  <a:cubicBezTo>
                    <a:pt x="10" y="7"/>
                    <a:pt x="10" y="7"/>
                    <a:pt x="10" y="7"/>
                  </a:cubicBezTo>
                  <a:cubicBezTo>
                    <a:pt x="13" y="15"/>
                    <a:pt x="13" y="15"/>
                    <a:pt x="13" y="15"/>
                  </a:cubicBezTo>
                  <a:cubicBezTo>
                    <a:pt x="9" y="12"/>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74" name="Line 118"/>
            <p:cNvSpPr>
              <a:spLocks noChangeShapeType="1"/>
            </p:cNvSpPr>
            <p:nvPr/>
          </p:nvSpPr>
          <p:spPr bwMode="auto">
            <a:xfrm flipH="1">
              <a:off x="6829425" y="570706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5" name="Freeform 119"/>
            <p:cNvSpPr>
              <a:spLocks/>
            </p:cNvSpPr>
            <p:nvPr/>
          </p:nvSpPr>
          <p:spPr bwMode="auto">
            <a:xfrm>
              <a:off x="6784975" y="5673725"/>
              <a:ext cx="63500"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6"/>
                    <a:pt x="9" y="3"/>
                    <a:pt x="13" y="0"/>
                  </a:cubicBezTo>
                  <a:cubicBezTo>
                    <a:pt x="10" y="7"/>
                    <a:pt x="10" y="7"/>
                    <a:pt x="10" y="7"/>
                  </a:cubicBezTo>
                  <a:cubicBezTo>
                    <a:pt x="13" y="14"/>
                    <a:pt x="13" y="14"/>
                    <a:pt x="13" y="14"/>
                  </a:cubicBezTo>
                  <a:cubicBezTo>
                    <a:pt x="9" y="11"/>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76" name="Line 120"/>
            <p:cNvSpPr>
              <a:spLocks noChangeShapeType="1"/>
            </p:cNvSpPr>
            <p:nvPr/>
          </p:nvSpPr>
          <p:spPr bwMode="auto">
            <a:xfrm flipH="1">
              <a:off x="6829425" y="5851525"/>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7" name="Freeform 121"/>
            <p:cNvSpPr>
              <a:spLocks/>
            </p:cNvSpPr>
            <p:nvPr/>
          </p:nvSpPr>
          <p:spPr bwMode="auto">
            <a:xfrm>
              <a:off x="6784975" y="5818187"/>
              <a:ext cx="63500"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5"/>
                    <a:pt x="9" y="3"/>
                    <a:pt x="13" y="0"/>
                  </a:cubicBezTo>
                  <a:cubicBezTo>
                    <a:pt x="10" y="7"/>
                    <a:pt x="10" y="7"/>
                    <a:pt x="10" y="7"/>
                  </a:cubicBezTo>
                  <a:cubicBezTo>
                    <a:pt x="13" y="14"/>
                    <a:pt x="13" y="14"/>
                    <a:pt x="13" y="14"/>
                  </a:cubicBezTo>
                  <a:cubicBezTo>
                    <a:pt x="9" y="11"/>
                    <a:pt x="4"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78" name="Line 122"/>
            <p:cNvSpPr>
              <a:spLocks noChangeShapeType="1"/>
            </p:cNvSpPr>
            <p:nvPr/>
          </p:nvSpPr>
          <p:spPr bwMode="auto">
            <a:xfrm flipH="1">
              <a:off x="6829425" y="59928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79" name="Freeform 123"/>
            <p:cNvSpPr>
              <a:spLocks/>
            </p:cNvSpPr>
            <p:nvPr/>
          </p:nvSpPr>
          <p:spPr bwMode="auto">
            <a:xfrm>
              <a:off x="6784975" y="5957887"/>
              <a:ext cx="63500" cy="73025"/>
            </a:xfrm>
            <a:custGeom>
              <a:avLst/>
              <a:gdLst/>
              <a:ahLst/>
              <a:cxnLst>
                <a:cxn ang="0">
                  <a:pos x="0" y="7"/>
                </a:cxn>
                <a:cxn ang="0">
                  <a:pos x="13" y="0"/>
                </a:cxn>
                <a:cxn ang="0">
                  <a:pos x="10" y="7"/>
                </a:cxn>
                <a:cxn ang="0">
                  <a:pos x="13" y="15"/>
                </a:cxn>
                <a:cxn ang="0">
                  <a:pos x="0" y="7"/>
                </a:cxn>
              </a:cxnLst>
              <a:rect l="0" t="0" r="r" b="b"/>
              <a:pathLst>
                <a:path w="13" h="15">
                  <a:moveTo>
                    <a:pt x="0" y="7"/>
                  </a:moveTo>
                  <a:cubicBezTo>
                    <a:pt x="4" y="6"/>
                    <a:pt x="9" y="3"/>
                    <a:pt x="13" y="0"/>
                  </a:cubicBezTo>
                  <a:cubicBezTo>
                    <a:pt x="10" y="7"/>
                    <a:pt x="10" y="7"/>
                    <a:pt x="10" y="7"/>
                  </a:cubicBezTo>
                  <a:cubicBezTo>
                    <a:pt x="13" y="15"/>
                    <a:pt x="13" y="15"/>
                    <a:pt x="13" y="15"/>
                  </a:cubicBezTo>
                  <a:cubicBezTo>
                    <a:pt x="9" y="12"/>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80" name="Line 124"/>
            <p:cNvSpPr>
              <a:spLocks noChangeShapeType="1"/>
            </p:cNvSpPr>
            <p:nvPr/>
          </p:nvSpPr>
          <p:spPr bwMode="auto">
            <a:xfrm>
              <a:off x="6564312" y="5562600"/>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81" name="Freeform 125"/>
            <p:cNvSpPr>
              <a:spLocks/>
            </p:cNvSpPr>
            <p:nvPr/>
          </p:nvSpPr>
          <p:spPr bwMode="auto">
            <a:xfrm>
              <a:off x="6665912" y="5529262"/>
              <a:ext cx="61912" cy="73025"/>
            </a:xfrm>
            <a:custGeom>
              <a:avLst/>
              <a:gdLst/>
              <a:ahLst/>
              <a:cxnLst>
                <a:cxn ang="0">
                  <a:pos x="13" y="7"/>
                </a:cxn>
                <a:cxn ang="0">
                  <a:pos x="0" y="15"/>
                </a:cxn>
                <a:cxn ang="0">
                  <a:pos x="3" y="7"/>
                </a:cxn>
                <a:cxn ang="0">
                  <a:pos x="0" y="0"/>
                </a:cxn>
                <a:cxn ang="0">
                  <a:pos x="13" y="7"/>
                </a:cxn>
              </a:cxnLst>
              <a:rect l="0" t="0" r="r" b="b"/>
              <a:pathLst>
                <a:path w="13" h="15">
                  <a:moveTo>
                    <a:pt x="13" y="7"/>
                  </a:moveTo>
                  <a:cubicBezTo>
                    <a:pt x="9" y="9"/>
                    <a:pt x="4" y="12"/>
                    <a:pt x="0" y="15"/>
                  </a:cubicBezTo>
                  <a:cubicBezTo>
                    <a:pt x="3" y="7"/>
                    <a:pt x="3" y="7"/>
                    <a:pt x="3" y="7"/>
                  </a:cubicBezTo>
                  <a:cubicBezTo>
                    <a:pt x="0" y="0"/>
                    <a:pt x="0" y="0"/>
                    <a:pt x="0" y="0"/>
                  </a:cubicBezTo>
                  <a:cubicBezTo>
                    <a:pt x="4" y="3"/>
                    <a:pt x="9"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82" name="Line 126"/>
            <p:cNvSpPr>
              <a:spLocks noChangeShapeType="1"/>
            </p:cNvSpPr>
            <p:nvPr/>
          </p:nvSpPr>
          <p:spPr bwMode="auto">
            <a:xfrm>
              <a:off x="6564312" y="570706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83" name="Freeform 127"/>
            <p:cNvSpPr>
              <a:spLocks/>
            </p:cNvSpPr>
            <p:nvPr/>
          </p:nvSpPr>
          <p:spPr bwMode="auto">
            <a:xfrm>
              <a:off x="6665912" y="5673725"/>
              <a:ext cx="61912"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9"/>
                    <a:pt x="4" y="11"/>
                    <a:pt x="0" y="14"/>
                  </a:cubicBezTo>
                  <a:cubicBezTo>
                    <a:pt x="3" y="7"/>
                    <a:pt x="3" y="7"/>
                    <a:pt x="3" y="7"/>
                  </a:cubicBezTo>
                  <a:cubicBezTo>
                    <a:pt x="0" y="0"/>
                    <a:pt x="0" y="0"/>
                    <a:pt x="0" y="0"/>
                  </a:cubicBezTo>
                  <a:cubicBezTo>
                    <a:pt x="4" y="3"/>
                    <a:pt x="9"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84" name="Line 128"/>
            <p:cNvSpPr>
              <a:spLocks noChangeShapeType="1"/>
            </p:cNvSpPr>
            <p:nvPr/>
          </p:nvSpPr>
          <p:spPr bwMode="auto">
            <a:xfrm>
              <a:off x="6564312" y="5851525"/>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85" name="Freeform 129"/>
            <p:cNvSpPr>
              <a:spLocks/>
            </p:cNvSpPr>
            <p:nvPr/>
          </p:nvSpPr>
          <p:spPr bwMode="auto">
            <a:xfrm>
              <a:off x="6665912" y="5818187"/>
              <a:ext cx="61912"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8"/>
                    <a:pt x="4" y="11"/>
                    <a:pt x="0" y="14"/>
                  </a:cubicBezTo>
                  <a:cubicBezTo>
                    <a:pt x="3" y="7"/>
                    <a:pt x="3" y="7"/>
                    <a:pt x="3" y="7"/>
                  </a:cubicBezTo>
                  <a:cubicBezTo>
                    <a:pt x="0" y="0"/>
                    <a:pt x="0" y="0"/>
                    <a:pt x="0" y="0"/>
                  </a:cubicBezTo>
                  <a:cubicBezTo>
                    <a:pt x="4" y="3"/>
                    <a:pt x="9"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86" name="Line 130"/>
            <p:cNvSpPr>
              <a:spLocks noChangeShapeType="1"/>
            </p:cNvSpPr>
            <p:nvPr/>
          </p:nvSpPr>
          <p:spPr bwMode="auto">
            <a:xfrm>
              <a:off x="6564312" y="59928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87" name="Freeform 131"/>
            <p:cNvSpPr>
              <a:spLocks/>
            </p:cNvSpPr>
            <p:nvPr/>
          </p:nvSpPr>
          <p:spPr bwMode="auto">
            <a:xfrm>
              <a:off x="6665912" y="5957887"/>
              <a:ext cx="61912" cy="73025"/>
            </a:xfrm>
            <a:custGeom>
              <a:avLst/>
              <a:gdLst/>
              <a:ahLst/>
              <a:cxnLst>
                <a:cxn ang="0">
                  <a:pos x="13" y="7"/>
                </a:cxn>
                <a:cxn ang="0">
                  <a:pos x="0" y="15"/>
                </a:cxn>
                <a:cxn ang="0">
                  <a:pos x="3" y="7"/>
                </a:cxn>
                <a:cxn ang="0">
                  <a:pos x="0" y="0"/>
                </a:cxn>
                <a:cxn ang="0">
                  <a:pos x="13" y="7"/>
                </a:cxn>
              </a:cxnLst>
              <a:rect l="0" t="0" r="r" b="b"/>
              <a:pathLst>
                <a:path w="13" h="15">
                  <a:moveTo>
                    <a:pt x="13" y="7"/>
                  </a:moveTo>
                  <a:cubicBezTo>
                    <a:pt x="9" y="9"/>
                    <a:pt x="4" y="12"/>
                    <a:pt x="0" y="15"/>
                  </a:cubicBezTo>
                  <a:cubicBezTo>
                    <a:pt x="3" y="7"/>
                    <a:pt x="3" y="7"/>
                    <a:pt x="3" y="7"/>
                  </a:cubicBezTo>
                  <a:cubicBezTo>
                    <a:pt x="0" y="0"/>
                    <a:pt x="0" y="0"/>
                    <a:pt x="0" y="0"/>
                  </a:cubicBezTo>
                  <a:cubicBezTo>
                    <a:pt x="4" y="3"/>
                    <a:pt x="9"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88" name="Line 132"/>
            <p:cNvSpPr>
              <a:spLocks noChangeShapeType="1"/>
            </p:cNvSpPr>
            <p:nvPr/>
          </p:nvSpPr>
          <p:spPr bwMode="auto">
            <a:xfrm flipV="1">
              <a:off x="6756400" y="5495925"/>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89" name="Freeform 133"/>
            <p:cNvSpPr>
              <a:spLocks/>
            </p:cNvSpPr>
            <p:nvPr/>
          </p:nvSpPr>
          <p:spPr bwMode="auto">
            <a:xfrm>
              <a:off x="6684962" y="5408612"/>
              <a:ext cx="139700" cy="120650"/>
            </a:xfrm>
            <a:custGeom>
              <a:avLst/>
              <a:gdLst/>
              <a:ahLst/>
              <a:cxnLst>
                <a:cxn ang="0">
                  <a:pos x="15" y="0"/>
                </a:cxn>
                <a:cxn ang="0">
                  <a:pos x="29" y="25"/>
                </a:cxn>
                <a:cxn ang="0">
                  <a:pos x="15" y="20"/>
                </a:cxn>
                <a:cxn ang="0">
                  <a:pos x="0" y="25"/>
                </a:cxn>
                <a:cxn ang="0">
                  <a:pos x="15" y="0"/>
                </a:cxn>
              </a:cxnLst>
              <a:rect l="0" t="0" r="r" b="b"/>
              <a:pathLst>
                <a:path w="29" h="25">
                  <a:moveTo>
                    <a:pt x="15" y="0"/>
                  </a:moveTo>
                  <a:cubicBezTo>
                    <a:pt x="18" y="8"/>
                    <a:pt x="23" y="19"/>
                    <a:pt x="29" y="25"/>
                  </a:cubicBezTo>
                  <a:cubicBezTo>
                    <a:pt x="15" y="20"/>
                    <a:pt x="15" y="20"/>
                    <a:pt x="15" y="20"/>
                  </a:cubicBezTo>
                  <a:cubicBezTo>
                    <a:pt x="0" y="25"/>
                    <a:pt x="0" y="25"/>
                    <a:pt x="0" y="25"/>
                  </a:cubicBezTo>
                  <a:cubicBezTo>
                    <a:pt x="6" y="19"/>
                    <a:pt x="11" y="8"/>
                    <a:pt x="1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0" name="Freeform 134"/>
            <p:cNvSpPr>
              <a:spLocks/>
            </p:cNvSpPr>
            <p:nvPr/>
          </p:nvSpPr>
          <p:spPr bwMode="auto">
            <a:xfrm>
              <a:off x="6684962" y="6030912"/>
              <a:ext cx="139700" cy="120650"/>
            </a:xfrm>
            <a:custGeom>
              <a:avLst/>
              <a:gdLst/>
              <a:ahLst/>
              <a:cxnLst>
                <a:cxn ang="0">
                  <a:pos x="15" y="25"/>
                </a:cxn>
                <a:cxn ang="0">
                  <a:pos x="0" y="0"/>
                </a:cxn>
                <a:cxn ang="0">
                  <a:pos x="15" y="5"/>
                </a:cxn>
                <a:cxn ang="0">
                  <a:pos x="29" y="0"/>
                </a:cxn>
                <a:cxn ang="0">
                  <a:pos x="15" y="25"/>
                </a:cxn>
              </a:cxnLst>
              <a:rect l="0" t="0" r="r" b="b"/>
              <a:pathLst>
                <a:path w="29" h="25">
                  <a:moveTo>
                    <a:pt x="15" y="25"/>
                  </a:moveTo>
                  <a:cubicBezTo>
                    <a:pt x="11" y="17"/>
                    <a:pt x="6" y="6"/>
                    <a:pt x="0" y="0"/>
                  </a:cubicBezTo>
                  <a:cubicBezTo>
                    <a:pt x="15" y="5"/>
                    <a:pt x="15" y="5"/>
                    <a:pt x="15" y="5"/>
                  </a:cubicBezTo>
                  <a:cubicBezTo>
                    <a:pt x="29" y="0"/>
                    <a:pt x="29" y="0"/>
                    <a:pt x="29" y="0"/>
                  </a:cubicBezTo>
                  <a:cubicBezTo>
                    <a:pt x="23" y="6"/>
                    <a:pt x="18" y="17"/>
                    <a:pt x="15" y="2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1" name="Line 135"/>
            <p:cNvSpPr>
              <a:spLocks noChangeShapeType="1"/>
            </p:cNvSpPr>
            <p:nvPr/>
          </p:nvSpPr>
          <p:spPr bwMode="auto">
            <a:xfrm flipH="1">
              <a:off x="7300912" y="5562600"/>
              <a:ext cx="11588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92" name="Freeform 136"/>
            <p:cNvSpPr>
              <a:spLocks/>
            </p:cNvSpPr>
            <p:nvPr/>
          </p:nvSpPr>
          <p:spPr bwMode="auto">
            <a:xfrm>
              <a:off x="7253287" y="5529262"/>
              <a:ext cx="61912" cy="73025"/>
            </a:xfrm>
            <a:custGeom>
              <a:avLst/>
              <a:gdLst/>
              <a:ahLst/>
              <a:cxnLst>
                <a:cxn ang="0">
                  <a:pos x="0" y="7"/>
                </a:cxn>
                <a:cxn ang="0">
                  <a:pos x="13" y="0"/>
                </a:cxn>
                <a:cxn ang="0">
                  <a:pos x="11" y="7"/>
                </a:cxn>
                <a:cxn ang="0">
                  <a:pos x="13" y="15"/>
                </a:cxn>
                <a:cxn ang="0">
                  <a:pos x="0" y="7"/>
                </a:cxn>
              </a:cxnLst>
              <a:rect l="0" t="0" r="r" b="b"/>
              <a:pathLst>
                <a:path w="13" h="15">
                  <a:moveTo>
                    <a:pt x="0" y="7"/>
                  </a:moveTo>
                  <a:cubicBezTo>
                    <a:pt x="5" y="6"/>
                    <a:pt x="10" y="3"/>
                    <a:pt x="13" y="0"/>
                  </a:cubicBezTo>
                  <a:cubicBezTo>
                    <a:pt x="11" y="7"/>
                    <a:pt x="11" y="7"/>
                    <a:pt x="11" y="7"/>
                  </a:cubicBezTo>
                  <a:cubicBezTo>
                    <a:pt x="13" y="15"/>
                    <a:pt x="13" y="15"/>
                    <a:pt x="13" y="15"/>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3" name="Line 137"/>
            <p:cNvSpPr>
              <a:spLocks noChangeShapeType="1"/>
            </p:cNvSpPr>
            <p:nvPr/>
          </p:nvSpPr>
          <p:spPr bwMode="auto">
            <a:xfrm flipH="1">
              <a:off x="7300912" y="5707062"/>
              <a:ext cx="11588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94" name="Freeform 138"/>
            <p:cNvSpPr>
              <a:spLocks/>
            </p:cNvSpPr>
            <p:nvPr/>
          </p:nvSpPr>
          <p:spPr bwMode="auto">
            <a:xfrm>
              <a:off x="7253287" y="5673725"/>
              <a:ext cx="61912"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6"/>
                    <a:pt x="10" y="3"/>
                    <a:pt x="13" y="0"/>
                  </a:cubicBezTo>
                  <a:cubicBezTo>
                    <a:pt x="11" y="7"/>
                    <a:pt x="11" y="7"/>
                    <a:pt x="11" y="7"/>
                  </a:cubicBezTo>
                  <a:cubicBezTo>
                    <a:pt x="13" y="14"/>
                    <a:pt x="13" y="14"/>
                    <a:pt x="13" y="14"/>
                  </a:cubicBezTo>
                  <a:cubicBezTo>
                    <a:pt x="10" y="11"/>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5" name="Line 139"/>
            <p:cNvSpPr>
              <a:spLocks noChangeShapeType="1"/>
            </p:cNvSpPr>
            <p:nvPr/>
          </p:nvSpPr>
          <p:spPr bwMode="auto">
            <a:xfrm flipH="1">
              <a:off x="7300912" y="5851525"/>
              <a:ext cx="11588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96" name="Freeform 140"/>
            <p:cNvSpPr>
              <a:spLocks/>
            </p:cNvSpPr>
            <p:nvPr/>
          </p:nvSpPr>
          <p:spPr bwMode="auto">
            <a:xfrm>
              <a:off x="7253287" y="5818187"/>
              <a:ext cx="61912"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5"/>
                    <a:pt x="10" y="3"/>
                    <a:pt x="13" y="0"/>
                  </a:cubicBezTo>
                  <a:cubicBezTo>
                    <a:pt x="11" y="7"/>
                    <a:pt x="11" y="7"/>
                    <a:pt x="11" y="7"/>
                  </a:cubicBezTo>
                  <a:cubicBezTo>
                    <a:pt x="13" y="14"/>
                    <a:pt x="13" y="14"/>
                    <a:pt x="13" y="14"/>
                  </a:cubicBezTo>
                  <a:cubicBezTo>
                    <a:pt x="10" y="11"/>
                    <a:pt x="5"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7" name="Line 141"/>
            <p:cNvSpPr>
              <a:spLocks noChangeShapeType="1"/>
            </p:cNvSpPr>
            <p:nvPr/>
          </p:nvSpPr>
          <p:spPr bwMode="auto">
            <a:xfrm flipH="1">
              <a:off x="7300912" y="5992812"/>
              <a:ext cx="115887"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98" name="Freeform 142"/>
            <p:cNvSpPr>
              <a:spLocks/>
            </p:cNvSpPr>
            <p:nvPr/>
          </p:nvSpPr>
          <p:spPr bwMode="auto">
            <a:xfrm>
              <a:off x="7253287" y="5957887"/>
              <a:ext cx="61912" cy="73025"/>
            </a:xfrm>
            <a:custGeom>
              <a:avLst/>
              <a:gdLst/>
              <a:ahLst/>
              <a:cxnLst>
                <a:cxn ang="0">
                  <a:pos x="0" y="7"/>
                </a:cxn>
                <a:cxn ang="0">
                  <a:pos x="13" y="0"/>
                </a:cxn>
                <a:cxn ang="0">
                  <a:pos x="11" y="7"/>
                </a:cxn>
                <a:cxn ang="0">
                  <a:pos x="13" y="15"/>
                </a:cxn>
                <a:cxn ang="0">
                  <a:pos x="0" y="7"/>
                </a:cxn>
              </a:cxnLst>
              <a:rect l="0" t="0" r="r" b="b"/>
              <a:pathLst>
                <a:path w="13" h="15">
                  <a:moveTo>
                    <a:pt x="0" y="7"/>
                  </a:moveTo>
                  <a:cubicBezTo>
                    <a:pt x="5" y="6"/>
                    <a:pt x="10" y="3"/>
                    <a:pt x="13" y="0"/>
                  </a:cubicBezTo>
                  <a:cubicBezTo>
                    <a:pt x="11" y="7"/>
                    <a:pt x="11" y="7"/>
                    <a:pt x="11" y="7"/>
                  </a:cubicBezTo>
                  <a:cubicBezTo>
                    <a:pt x="13" y="15"/>
                    <a:pt x="13" y="15"/>
                    <a:pt x="13" y="15"/>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99" name="Line 143"/>
            <p:cNvSpPr>
              <a:spLocks noChangeShapeType="1"/>
            </p:cNvSpPr>
            <p:nvPr/>
          </p:nvSpPr>
          <p:spPr bwMode="auto">
            <a:xfrm>
              <a:off x="7054850" y="5562600"/>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00" name="Freeform 144"/>
            <p:cNvSpPr>
              <a:spLocks/>
            </p:cNvSpPr>
            <p:nvPr/>
          </p:nvSpPr>
          <p:spPr bwMode="auto">
            <a:xfrm>
              <a:off x="7156450" y="5529262"/>
              <a:ext cx="63500" cy="73025"/>
            </a:xfrm>
            <a:custGeom>
              <a:avLst/>
              <a:gdLst/>
              <a:ahLst/>
              <a:cxnLst>
                <a:cxn ang="0">
                  <a:pos x="13" y="7"/>
                </a:cxn>
                <a:cxn ang="0">
                  <a:pos x="0" y="15"/>
                </a:cxn>
                <a:cxn ang="0">
                  <a:pos x="2" y="7"/>
                </a:cxn>
                <a:cxn ang="0">
                  <a:pos x="0" y="0"/>
                </a:cxn>
                <a:cxn ang="0">
                  <a:pos x="13" y="7"/>
                </a:cxn>
              </a:cxnLst>
              <a:rect l="0" t="0" r="r" b="b"/>
              <a:pathLst>
                <a:path w="13" h="15">
                  <a:moveTo>
                    <a:pt x="13" y="7"/>
                  </a:moveTo>
                  <a:cubicBezTo>
                    <a:pt x="8" y="9"/>
                    <a:pt x="3" y="12"/>
                    <a:pt x="0" y="15"/>
                  </a:cubicBezTo>
                  <a:cubicBezTo>
                    <a:pt x="2" y="7"/>
                    <a:pt x="2" y="7"/>
                    <a:pt x="2" y="7"/>
                  </a:cubicBezTo>
                  <a:cubicBezTo>
                    <a:pt x="0" y="0"/>
                    <a:pt x="0" y="0"/>
                    <a:pt x="0" y="0"/>
                  </a:cubicBezTo>
                  <a:cubicBezTo>
                    <a:pt x="3" y="3"/>
                    <a:pt x="8"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01" name="Line 145"/>
            <p:cNvSpPr>
              <a:spLocks noChangeShapeType="1"/>
            </p:cNvSpPr>
            <p:nvPr/>
          </p:nvSpPr>
          <p:spPr bwMode="auto">
            <a:xfrm>
              <a:off x="7054850" y="570706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02" name="Freeform 146"/>
            <p:cNvSpPr>
              <a:spLocks/>
            </p:cNvSpPr>
            <p:nvPr/>
          </p:nvSpPr>
          <p:spPr bwMode="auto">
            <a:xfrm>
              <a:off x="7156450" y="5673725"/>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9"/>
                    <a:pt x="3" y="11"/>
                    <a:pt x="0" y="14"/>
                  </a:cubicBezTo>
                  <a:cubicBezTo>
                    <a:pt x="2" y="7"/>
                    <a:pt x="2" y="7"/>
                    <a:pt x="2" y="7"/>
                  </a:cubicBezTo>
                  <a:cubicBezTo>
                    <a:pt x="0" y="0"/>
                    <a:pt x="0" y="0"/>
                    <a:pt x="0" y="0"/>
                  </a:cubicBezTo>
                  <a:cubicBezTo>
                    <a:pt x="3" y="3"/>
                    <a:pt x="8"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03" name="Line 147"/>
            <p:cNvSpPr>
              <a:spLocks noChangeShapeType="1"/>
            </p:cNvSpPr>
            <p:nvPr/>
          </p:nvSpPr>
          <p:spPr bwMode="auto">
            <a:xfrm>
              <a:off x="7054850" y="5851525"/>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04" name="Freeform 148"/>
            <p:cNvSpPr>
              <a:spLocks/>
            </p:cNvSpPr>
            <p:nvPr/>
          </p:nvSpPr>
          <p:spPr bwMode="auto">
            <a:xfrm>
              <a:off x="7156450" y="5818187"/>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8"/>
                    <a:pt x="3" y="11"/>
                    <a:pt x="0" y="14"/>
                  </a:cubicBezTo>
                  <a:cubicBezTo>
                    <a:pt x="2" y="7"/>
                    <a:pt x="2" y="7"/>
                    <a:pt x="2" y="7"/>
                  </a:cubicBezTo>
                  <a:cubicBezTo>
                    <a:pt x="0" y="0"/>
                    <a:pt x="0" y="0"/>
                    <a:pt x="0" y="0"/>
                  </a:cubicBezTo>
                  <a:cubicBezTo>
                    <a:pt x="3" y="3"/>
                    <a:pt x="8"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05" name="Line 149"/>
            <p:cNvSpPr>
              <a:spLocks noChangeShapeType="1"/>
            </p:cNvSpPr>
            <p:nvPr/>
          </p:nvSpPr>
          <p:spPr bwMode="auto">
            <a:xfrm>
              <a:off x="7054850" y="599281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06" name="Freeform 150"/>
            <p:cNvSpPr>
              <a:spLocks/>
            </p:cNvSpPr>
            <p:nvPr/>
          </p:nvSpPr>
          <p:spPr bwMode="auto">
            <a:xfrm>
              <a:off x="7156450" y="5957887"/>
              <a:ext cx="63500" cy="73025"/>
            </a:xfrm>
            <a:custGeom>
              <a:avLst/>
              <a:gdLst/>
              <a:ahLst/>
              <a:cxnLst>
                <a:cxn ang="0">
                  <a:pos x="13" y="7"/>
                </a:cxn>
                <a:cxn ang="0">
                  <a:pos x="0" y="15"/>
                </a:cxn>
                <a:cxn ang="0">
                  <a:pos x="2" y="7"/>
                </a:cxn>
                <a:cxn ang="0">
                  <a:pos x="0" y="0"/>
                </a:cxn>
                <a:cxn ang="0">
                  <a:pos x="13" y="7"/>
                </a:cxn>
              </a:cxnLst>
              <a:rect l="0" t="0" r="r" b="b"/>
              <a:pathLst>
                <a:path w="13" h="15">
                  <a:moveTo>
                    <a:pt x="13" y="7"/>
                  </a:moveTo>
                  <a:cubicBezTo>
                    <a:pt x="8" y="9"/>
                    <a:pt x="3" y="12"/>
                    <a:pt x="0" y="15"/>
                  </a:cubicBezTo>
                  <a:cubicBezTo>
                    <a:pt x="2" y="7"/>
                    <a:pt x="2" y="7"/>
                    <a:pt x="2" y="7"/>
                  </a:cubicBezTo>
                  <a:cubicBezTo>
                    <a:pt x="0" y="0"/>
                    <a:pt x="0" y="0"/>
                    <a:pt x="0" y="0"/>
                  </a:cubicBezTo>
                  <a:cubicBezTo>
                    <a:pt x="3" y="3"/>
                    <a:pt x="8"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07" name="Line 151"/>
            <p:cNvSpPr>
              <a:spLocks noChangeShapeType="1"/>
            </p:cNvSpPr>
            <p:nvPr/>
          </p:nvSpPr>
          <p:spPr bwMode="auto">
            <a:xfrm flipV="1">
              <a:off x="7234237" y="5495925"/>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08" name="Freeform 152"/>
            <p:cNvSpPr>
              <a:spLocks/>
            </p:cNvSpPr>
            <p:nvPr/>
          </p:nvSpPr>
          <p:spPr bwMode="auto">
            <a:xfrm>
              <a:off x="7161212" y="5408612"/>
              <a:ext cx="139700" cy="120650"/>
            </a:xfrm>
            <a:custGeom>
              <a:avLst/>
              <a:gdLst/>
              <a:ahLst/>
              <a:cxnLst>
                <a:cxn ang="0">
                  <a:pos x="15" y="0"/>
                </a:cxn>
                <a:cxn ang="0">
                  <a:pos x="29" y="25"/>
                </a:cxn>
                <a:cxn ang="0">
                  <a:pos x="15" y="20"/>
                </a:cxn>
                <a:cxn ang="0">
                  <a:pos x="0" y="25"/>
                </a:cxn>
                <a:cxn ang="0">
                  <a:pos x="15" y="0"/>
                </a:cxn>
              </a:cxnLst>
              <a:rect l="0" t="0" r="r" b="b"/>
              <a:pathLst>
                <a:path w="29" h="25">
                  <a:moveTo>
                    <a:pt x="15" y="0"/>
                  </a:moveTo>
                  <a:cubicBezTo>
                    <a:pt x="18" y="8"/>
                    <a:pt x="23" y="19"/>
                    <a:pt x="29" y="25"/>
                  </a:cubicBezTo>
                  <a:cubicBezTo>
                    <a:pt x="15" y="20"/>
                    <a:pt x="15" y="20"/>
                    <a:pt x="15" y="20"/>
                  </a:cubicBezTo>
                  <a:cubicBezTo>
                    <a:pt x="0" y="25"/>
                    <a:pt x="0" y="25"/>
                    <a:pt x="0" y="25"/>
                  </a:cubicBezTo>
                  <a:cubicBezTo>
                    <a:pt x="6" y="19"/>
                    <a:pt x="11" y="8"/>
                    <a:pt x="1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09" name="Freeform 153"/>
            <p:cNvSpPr>
              <a:spLocks/>
            </p:cNvSpPr>
            <p:nvPr/>
          </p:nvSpPr>
          <p:spPr bwMode="auto">
            <a:xfrm>
              <a:off x="7161212" y="6030912"/>
              <a:ext cx="139700" cy="120650"/>
            </a:xfrm>
            <a:custGeom>
              <a:avLst/>
              <a:gdLst/>
              <a:ahLst/>
              <a:cxnLst>
                <a:cxn ang="0">
                  <a:pos x="15" y="25"/>
                </a:cxn>
                <a:cxn ang="0">
                  <a:pos x="0" y="0"/>
                </a:cxn>
                <a:cxn ang="0">
                  <a:pos x="15" y="5"/>
                </a:cxn>
                <a:cxn ang="0">
                  <a:pos x="29" y="0"/>
                </a:cxn>
                <a:cxn ang="0">
                  <a:pos x="15" y="25"/>
                </a:cxn>
              </a:cxnLst>
              <a:rect l="0" t="0" r="r" b="b"/>
              <a:pathLst>
                <a:path w="29" h="25">
                  <a:moveTo>
                    <a:pt x="15" y="25"/>
                  </a:moveTo>
                  <a:cubicBezTo>
                    <a:pt x="11" y="17"/>
                    <a:pt x="6" y="6"/>
                    <a:pt x="0" y="0"/>
                  </a:cubicBezTo>
                  <a:cubicBezTo>
                    <a:pt x="15" y="5"/>
                    <a:pt x="15" y="5"/>
                    <a:pt x="15" y="5"/>
                  </a:cubicBezTo>
                  <a:cubicBezTo>
                    <a:pt x="29" y="0"/>
                    <a:pt x="29" y="0"/>
                    <a:pt x="29" y="0"/>
                  </a:cubicBezTo>
                  <a:cubicBezTo>
                    <a:pt x="23" y="6"/>
                    <a:pt x="18" y="17"/>
                    <a:pt x="15" y="25"/>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28" name="Rectangle 172"/>
            <p:cNvSpPr>
              <a:spLocks noChangeArrowheads="1"/>
            </p:cNvSpPr>
            <p:nvPr/>
          </p:nvSpPr>
          <p:spPr bwMode="auto">
            <a:xfrm>
              <a:off x="5692775" y="5826125"/>
              <a:ext cx="881062"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probe trials</a:t>
              </a:r>
              <a:endParaRPr kumimoji="0" lang="en-US" sz="1800" b="0" i="0" u="none" strike="noStrike" cap="none" normalizeH="0" baseline="0" dirty="0" smtClean="0">
                <a:ln>
                  <a:noFill/>
                </a:ln>
                <a:solidFill>
                  <a:schemeClr val="tx1"/>
                </a:solidFill>
                <a:effectLst/>
                <a:latin typeface="Arial" pitchFamily="34" charset="0"/>
              </a:endParaRPr>
            </a:p>
          </p:txBody>
        </p:sp>
        <p:sp>
          <p:nvSpPr>
            <p:cNvPr id="96429" name="Line 173"/>
            <p:cNvSpPr>
              <a:spLocks noChangeShapeType="1"/>
            </p:cNvSpPr>
            <p:nvPr/>
          </p:nvSpPr>
          <p:spPr bwMode="auto">
            <a:xfrm>
              <a:off x="6997700" y="5341937"/>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30" name="Line 174"/>
            <p:cNvSpPr>
              <a:spLocks noChangeShapeType="1"/>
            </p:cNvSpPr>
            <p:nvPr/>
          </p:nvSpPr>
          <p:spPr bwMode="auto">
            <a:xfrm>
              <a:off x="8418512" y="5341937"/>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31" name="Line 175"/>
            <p:cNvSpPr>
              <a:spLocks noChangeShapeType="1"/>
            </p:cNvSpPr>
            <p:nvPr/>
          </p:nvSpPr>
          <p:spPr bwMode="auto">
            <a:xfrm>
              <a:off x="8027987" y="5341937"/>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18791" name="Oval 7"/>
          <p:cNvSpPr>
            <a:spLocks noChangeArrowheads="1"/>
          </p:cNvSpPr>
          <p:nvPr/>
        </p:nvSpPr>
        <p:spPr bwMode="auto">
          <a:xfrm>
            <a:off x="5922387" y="5520425"/>
            <a:ext cx="590950" cy="590950"/>
          </a:xfrm>
          <a:prstGeom prst="ellipse">
            <a:avLst/>
          </a:prstGeom>
          <a:noFill/>
          <a:ln w="1111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793" name="Freeform 9"/>
          <p:cNvSpPr>
            <a:spLocks/>
          </p:cNvSpPr>
          <p:nvPr/>
        </p:nvSpPr>
        <p:spPr bwMode="auto">
          <a:xfrm>
            <a:off x="5320692" y="5223158"/>
            <a:ext cx="845238" cy="290102"/>
          </a:xfrm>
          <a:custGeom>
            <a:avLst/>
            <a:gdLst/>
            <a:ahLst/>
            <a:cxnLst>
              <a:cxn ang="0">
                <a:pos x="0" y="34"/>
              </a:cxn>
              <a:cxn ang="0">
                <a:pos x="100" y="24"/>
              </a:cxn>
            </a:cxnLst>
            <a:rect l="0" t="0" r="r" b="b"/>
            <a:pathLst>
              <a:path w="100" h="34">
                <a:moveTo>
                  <a:pt x="0" y="34"/>
                </a:moveTo>
                <a:cubicBezTo>
                  <a:pt x="18" y="3"/>
                  <a:pt x="72" y="0"/>
                  <a:pt x="100" y="24"/>
                </a:cubicBezTo>
              </a:path>
            </a:pathLst>
          </a:custGeom>
          <a:noFill/>
          <a:ln w="19050" cap="flat">
            <a:solidFill>
              <a:schemeClr val="tx1">
                <a:lumMod val="75000"/>
                <a:lumOff val="25000"/>
                <a:alpha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794" name="Freeform 10"/>
          <p:cNvSpPr>
            <a:spLocks/>
          </p:cNvSpPr>
          <p:nvPr/>
        </p:nvSpPr>
        <p:spPr bwMode="auto">
          <a:xfrm>
            <a:off x="6097882" y="5359256"/>
            <a:ext cx="136098" cy="143260"/>
          </a:xfrm>
          <a:custGeom>
            <a:avLst/>
            <a:gdLst/>
            <a:ahLst/>
            <a:cxnLst>
              <a:cxn ang="0">
                <a:pos x="6" y="6"/>
              </a:cxn>
              <a:cxn ang="0">
                <a:pos x="7" y="0"/>
              </a:cxn>
              <a:cxn ang="0">
                <a:pos x="8" y="0"/>
              </a:cxn>
              <a:cxn ang="0">
                <a:pos x="11" y="9"/>
              </a:cxn>
              <a:cxn ang="0">
                <a:pos x="16" y="17"/>
              </a:cxn>
              <a:cxn ang="0">
                <a:pos x="8" y="12"/>
              </a:cxn>
              <a:cxn ang="0">
                <a:pos x="0" y="8"/>
              </a:cxn>
              <a:cxn ang="0">
                <a:pos x="0" y="8"/>
              </a:cxn>
              <a:cxn ang="0">
                <a:pos x="6" y="6"/>
              </a:cxn>
            </a:cxnLst>
            <a:rect l="0" t="0" r="r" b="b"/>
            <a:pathLst>
              <a:path w="16" h="17">
                <a:moveTo>
                  <a:pt x="6" y="6"/>
                </a:moveTo>
                <a:cubicBezTo>
                  <a:pt x="7" y="0"/>
                  <a:pt x="7" y="0"/>
                  <a:pt x="7" y="0"/>
                </a:cubicBezTo>
                <a:cubicBezTo>
                  <a:pt x="8" y="0"/>
                  <a:pt x="8" y="0"/>
                  <a:pt x="8" y="0"/>
                </a:cubicBezTo>
                <a:cubicBezTo>
                  <a:pt x="11" y="9"/>
                  <a:pt x="11" y="9"/>
                  <a:pt x="11" y="9"/>
                </a:cubicBezTo>
                <a:cubicBezTo>
                  <a:pt x="13" y="12"/>
                  <a:pt x="14" y="15"/>
                  <a:pt x="16" y="17"/>
                </a:cubicBezTo>
                <a:cubicBezTo>
                  <a:pt x="13" y="15"/>
                  <a:pt x="11" y="14"/>
                  <a:pt x="8" y="12"/>
                </a:cubicBezTo>
                <a:cubicBezTo>
                  <a:pt x="0" y="8"/>
                  <a:pt x="0" y="8"/>
                  <a:pt x="0" y="8"/>
                </a:cubicBezTo>
                <a:cubicBezTo>
                  <a:pt x="0" y="8"/>
                  <a:pt x="0" y="8"/>
                  <a:pt x="0" y="8"/>
                </a:cubicBezTo>
                <a:lnTo>
                  <a:pt x="6" y="6"/>
                </a:lnTo>
                <a:close/>
              </a:path>
            </a:pathLst>
          </a:custGeom>
          <a:solidFill>
            <a:schemeClr val="tx1">
              <a:lumMod val="50000"/>
              <a:lumOff val="50000"/>
            </a:schemeClr>
          </a:solidFill>
          <a:ln w="9525">
            <a:solidFill>
              <a:srgbClr val="000000">
                <a:alpha val="50000"/>
              </a:srgb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795" name="Freeform 11"/>
          <p:cNvSpPr>
            <a:spLocks/>
          </p:cNvSpPr>
          <p:nvPr/>
        </p:nvSpPr>
        <p:spPr bwMode="auto">
          <a:xfrm>
            <a:off x="5370834" y="6111374"/>
            <a:ext cx="863146" cy="297265"/>
          </a:xfrm>
          <a:custGeom>
            <a:avLst/>
            <a:gdLst/>
            <a:ahLst/>
            <a:cxnLst>
              <a:cxn ang="0">
                <a:pos x="102" y="0"/>
              </a:cxn>
              <a:cxn ang="0">
                <a:pos x="0" y="8"/>
              </a:cxn>
            </a:cxnLst>
            <a:rect l="0" t="0" r="r" b="b"/>
            <a:pathLst>
              <a:path w="102" h="35">
                <a:moveTo>
                  <a:pt x="102" y="0"/>
                </a:moveTo>
                <a:cubicBezTo>
                  <a:pt x="84" y="33"/>
                  <a:pt x="27" y="35"/>
                  <a:pt x="0" y="8"/>
                </a:cubicBezTo>
              </a:path>
            </a:pathLst>
          </a:custGeom>
          <a:noFill/>
          <a:ln w="19050" cap="flat">
            <a:solidFill>
              <a:schemeClr val="tx1">
                <a:lumMod val="75000"/>
                <a:lumOff val="25000"/>
                <a:alpha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796" name="Freeform 12"/>
          <p:cNvSpPr>
            <a:spLocks/>
          </p:cNvSpPr>
          <p:nvPr/>
        </p:nvSpPr>
        <p:spPr bwMode="auto">
          <a:xfrm>
            <a:off x="5320692" y="6122119"/>
            <a:ext cx="107446" cy="118190"/>
          </a:xfrm>
          <a:custGeom>
            <a:avLst/>
            <a:gdLst/>
            <a:ahLst/>
            <a:cxnLst>
              <a:cxn ang="0">
                <a:pos x="30" y="16"/>
              </a:cxn>
              <a:cxn ang="0">
                <a:pos x="16" y="21"/>
              </a:cxn>
              <a:cxn ang="0">
                <a:pos x="12" y="33"/>
              </a:cxn>
              <a:cxn ang="0">
                <a:pos x="0" y="0"/>
              </a:cxn>
              <a:cxn ang="0">
                <a:pos x="30" y="16"/>
              </a:cxn>
            </a:cxnLst>
            <a:rect l="0" t="0" r="r" b="b"/>
            <a:pathLst>
              <a:path w="30" h="33">
                <a:moveTo>
                  <a:pt x="30" y="16"/>
                </a:moveTo>
                <a:lnTo>
                  <a:pt x="16" y="21"/>
                </a:lnTo>
                <a:lnTo>
                  <a:pt x="12" y="33"/>
                </a:lnTo>
                <a:lnTo>
                  <a:pt x="0" y="0"/>
                </a:lnTo>
                <a:lnTo>
                  <a:pt x="30" y="16"/>
                </a:lnTo>
                <a:close/>
              </a:path>
            </a:pathLst>
          </a:custGeom>
          <a:solidFill>
            <a:schemeClr val="tx1">
              <a:lumMod val="50000"/>
              <a:lumOff val="50000"/>
            </a:schemeClr>
          </a:solidFill>
          <a:ln w="9525">
            <a:solidFill>
              <a:srgbClr val="000000">
                <a:alpha val="50000"/>
              </a:srgb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799" name="Freeform 15"/>
          <p:cNvSpPr>
            <a:spLocks/>
          </p:cNvSpPr>
          <p:nvPr/>
        </p:nvSpPr>
        <p:spPr bwMode="auto">
          <a:xfrm>
            <a:off x="6520501" y="5824853"/>
            <a:ext cx="390385" cy="379641"/>
          </a:xfrm>
          <a:custGeom>
            <a:avLst/>
            <a:gdLst/>
            <a:ahLst/>
            <a:cxnLst>
              <a:cxn ang="0">
                <a:pos x="0" y="0"/>
              </a:cxn>
              <a:cxn ang="0">
                <a:pos x="31" y="11"/>
              </a:cxn>
              <a:cxn ang="0">
                <a:pos x="38" y="37"/>
              </a:cxn>
              <a:cxn ang="0">
                <a:pos x="2" y="28"/>
              </a:cxn>
            </a:cxnLst>
            <a:rect l="0" t="0" r="r" b="b"/>
            <a:pathLst>
              <a:path w="46" h="45">
                <a:moveTo>
                  <a:pt x="0" y="0"/>
                </a:moveTo>
                <a:cubicBezTo>
                  <a:pt x="13" y="0"/>
                  <a:pt x="21" y="2"/>
                  <a:pt x="31" y="11"/>
                </a:cubicBezTo>
                <a:cubicBezTo>
                  <a:pt x="38" y="17"/>
                  <a:pt x="46" y="30"/>
                  <a:pt x="38" y="37"/>
                </a:cubicBezTo>
                <a:cubicBezTo>
                  <a:pt x="30" y="45"/>
                  <a:pt x="12" y="39"/>
                  <a:pt x="2" y="28"/>
                </a:cubicBezTo>
              </a:path>
            </a:pathLst>
          </a:custGeom>
          <a:noFill/>
          <a:ln w="19050" cap="flat">
            <a:solidFill>
              <a:schemeClr val="tx1">
                <a:lumMod val="75000"/>
                <a:lumOff val="25000"/>
                <a:alpha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800" name="Freeform 16"/>
          <p:cNvSpPr>
            <a:spLocks/>
          </p:cNvSpPr>
          <p:nvPr/>
        </p:nvSpPr>
        <p:spPr bwMode="auto">
          <a:xfrm>
            <a:off x="6488267" y="5968113"/>
            <a:ext cx="118190" cy="154005"/>
          </a:xfrm>
          <a:custGeom>
            <a:avLst/>
            <a:gdLst/>
            <a:ahLst/>
            <a:cxnLst>
              <a:cxn ang="0">
                <a:pos x="8" y="13"/>
              </a:cxn>
              <a:cxn ang="0">
                <a:pos x="5" y="18"/>
              </a:cxn>
              <a:cxn ang="0">
                <a:pos x="5" y="18"/>
              </a:cxn>
              <a:cxn ang="0">
                <a:pos x="3" y="9"/>
              </a:cxn>
              <a:cxn ang="0">
                <a:pos x="0" y="0"/>
              </a:cxn>
              <a:cxn ang="0">
                <a:pos x="7" y="7"/>
              </a:cxn>
              <a:cxn ang="0">
                <a:pos x="14" y="13"/>
              </a:cxn>
              <a:cxn ang="0">
                <a:pos x="14" y="13"/>
              </a:cxn>
              <a:cxn ang="0">
                <a:pos x="8" y="13"/>
              </a:cxn>
            </a:cxnLst>
            <a:rect l="0" t="0" r="r" b="b"/>
            <a:pathLst>
              <a:path w="14" h="18">
                <a:moveTo>
                  <a:pt x="8" y="13"/>
                </a:moveTo>
                <a:cubicBezTo>
                  <a:pt x="5" y="18"/>
                  <a:pt x="5" y="18"/>
                  <a:pt x="5" y="18"/>
                </a:cubicBezTo>
                <a:cubicBezTo>
                  <a:pt x="5" y="18"/>
                  <a:pt x="5" y="18"/>
                  <a:pt x="5" y="18"/>
                </a:cubicBezTo>
                <a:cubicBezTo>
                  <a:pt x="3" y="9"/>
                  <a:pt x="3" y="9"/>
                  <a:pt x="3" y="9"/>
                </a:cubicBezTo>
                <a:cubicBezTo>
                  <a:pt x="2" y="6"/>
                  <a:pt x="1" y="3"/>
                  <a:pt x="0" y="0"/>
                </a:cubicBezTo>
                <a:cubicBezTo>
                  <a:pt x="2" y="2"/>
                  <a:pt x="5" y="5"/>
                  <a:pt x="7" y="7"/>
                </a:cubicBezTo>
                <a:cubicBezTo>
                  <a:pt x="14" y="13"/>
                  <a:pt x="14" y="13"/>
                  <a:pt x="14" y="13"/>
                </a:cubicBezTo>
                <a:cubicBezTo>
                  <a:pt x="14" y="13"/>
                  <a:pt x="14" y="13"/>
                  <a:pt x="14" y="13"/>
                </a:cubicBezTo>
                <a:lnTo>
                  <a:pt x="8" y="13"/>
                </a:lnTo>
                <a:close/>
              </a:path>
            </a:pathLst>
          </a:custGeom>
          <a:solidFill>
            <a:schemeClr val="tx1">
              <a:lumMod val="50000"/>
              <a:lumOff val="50000"/>
            </a:schemeClr>
          </a:solidFill>
          <a:ln w="9525">
            <a:solidFill>
              <a:srgbClr val="000000">
                <a:alpha val="50000"/>
              </a:srgbClr>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801" name="Freeform 17"/>
          <p:cNvSpPr>
            <a:spLocks/>
          </p:cNvSpPr>
          <p:nvPr/>
        </p:nvSpPr>
        <p:spPr bwMode="auto">
          <a:xfrm>
            <a:off x="4683182" y="5359256"/>
            <a:ext cx="365315" cy="397548"/>
          </a:xfrm>
          <a:custGeom>
            <a:avLst/>
            <a:gdLst/>
            <a:ahLst/>
            <a:cxnLst>
              <a:cxn ang="0">
                <a:pos x="43" y="47"/>
              </a:cxn>
              <a:cxn ang="0">
                <a:pos x="13" y="34"/>
              </a:cxn>
              <a:cxn ang="0">
                <a:pos x="8" y="7"/>
              </a:cxn>
              <a:cxn ang="0">
                <a:pos x="43" y="20"/>
              </a:cxn>
            </a:cxnLst>
            <a:rect l="0" t="0" r="r" b="b"/>
            <a:pathLst>
              <a:path w="43" h="47">
                <a:moveTo>
                  <a:pt x="43" y="47"/>
                </a:moveTo>
                <a:cubicBezTo>
                  <a:pt x="30" y="46"/>
                  <a:pt x="22" y="44"/>
                  <a:pt x="13" y="34"/>
                </a:cubicBezTo>
                <a:cubicBezTo>
                  <a:pt x="7" y="28"/>
                  <a:pt x="0" y="14"/>
                  <a:pt x="8" y="7"/>
                </a:cubicBezTo>
                <a:cubicBezTo>
                  <a:pt x="17" y="0"/>
                  <a:pt x="35" y="8"/>
                  <a:pt x="43" y="20"/>
                </a:cubicBezTo>
              </a:path>
            </a:pathLst>
          </a:custGeom>
          <a:noFill/>
          <a:ln w="19050" cap="flat">
            <a:solidFill>
              <a:schemeClr val="tx1">
                <a:lumMod val="75000"/>
                <a:lumOff val="25000"/>
                <a:alpha val="5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802" name="Freeform 18"/>
          <p:cNvSpPr>
            <a:spLocks/>
          </p:cNvSpPr>
          <p:nvPr/>
        </p:nvSpPr>
        <p:spPr bwMode="auto">
          <a:xfrm>
            <a:off x="4980447" y="5470283"/>
            <a:ext cx="111027" cy="150423"/>
          </a:xfrm>
          <a:custGeom>
            <a:avLst/>
            <a:gdLst/>
            <a:ahLst/>
            <a:cxnLst>
              <a:cxn ang="0">
                <a:pos x="7" y="5"/>
              </a:cxn>
              <a:cxn ang="0">
                <a:pos x="10" y="0"/>
              </a:cxn>
              <a:cxn ang="0">
                <a:pos x="10" y="0"/>
              </a:cxn>
              <a:cxn ang="0">
                <a:pos x="11" y="9"/>
              </a:cxn>
              <a:cxn ang="0">
                <a:pos x="13" y="18"/>
              </a:cxn>
              <a:cxn ang="0">
                <a:pos x="7" y="11"/>
              </a:cxn>
              <a:cxn ang="0">
                <a:pos x="0" y="4"/>
              </a:cxn>
              <a:cxn ang="0">
                <a:pos x="0" y="4"/>
              </a:cxn>
              <a:cxn ang="0">
                <a:pos x="7" y="5"/>
              </a:cxn>
            </a:cxnLst>
            <a:rect l="0" t="0" r="r" b="b"/>
            <a:pathLst>
              <a:path w="13" h="18">
                <a:moveTo>
                  <a:pt x="7" y="5"/>
                </a:moveTo>
                <a:cubicBezTo>
                  <a:pt x="10" y="0"/>
                  <a:pt x="10" y="0"/>
                  <a:pt x="10" y="0"/>
                </a:cubicBezTo>
                <a:cubicBezTo>
                  <a:pt x="10" y="0"/>
                  <a:pt x="10" y="0"/>
                  <a:pt x="10" y="0"/>
                </a:cubicBezTo>
                <a:cubicBezTo>
                  <a:pt x="11" y="9"/>
                  <a:pt x="11" y="9"/>
                  <a:pt x="11" y="9"/>
                </a:cubicBezTo>
                <a:cubicBezTo>
                  <a:pt x="12" y="12"/>
                  <a:pt x="12" y="15"/>
                  <a:pt x="13" y="18"/>
                </a:cubicBezTo>
                <a:cubicBezTo>
                  <a:pt x="11" y="16"/>
                  <a:pt x="9" y="13"/>
                  <a:pt x="7" y="11"/>
                </a:cubicBezTo>
                <a:cubicBezTo>
                  <a:pt x="0" y="4"/>
                  <a:pt x="0" y="4"/>
                  <a:pt x="0" y="4"/>
                </a:cubicBezTo>
                <a:cubicBezTo>
                  <a:pt x="0" y="4"/>
                  <a:pt x="0" y="4"/>
                  <a:pt x="0" y="4"/>
                </a:cubicBezTo>
                <a:lnTo>
                  <a:pt x="7" y="5"/>
                </a:lnTo>
                <a:close/>
              </a:path>
            </a:pathLst>
          </a:custGeom>
          <a:solidFill>
            <a:schemeClr val="tx1">
              <a:lumMod val="50000"/>
              <a:lumOff val="50000"/>
            </a:schemeClr>
          </a:solidFill>
          <a:ln w="9525">
            <a:solidFill>
              <a:srgbClr val="000000">
                <a:alpha val="50000"/>
              </a:srgbClr>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2" name="Group 211"/>
          <p:cNvGrpSpPr/>
          <p:nvPr/>
        </p:nvGrpSpPr>
        <p:grpSpPr>
          <a:xfrm>
            <a:off x="4629459" y="4958127"/>
            <a:ext cx="1883878" cy="1153248"/>
            <a:chOff x="4629459" y="4958127"/>
            <a:chExt cx="1883878" cy="1153248"/>
          </a:xfrm>
        </p:grpSpPr>
        <p:sp>
          <p:nvSpPr>
            <p:cNvPr id="118789" name="Oval 5"/>
            <p:cNvSpPr>
              <a:spLocks noChangeArrowheads="1"/>
            </p:cNvSpPr>
            <p:nvPr/>
          </p:nvSpPr>
          <p:spPr bwMode="auto">
            <a:xfrm>
              <a:off x="5066405" y="5520425"/>
              <a:ext cx="601695" cy="590950"/>
            </a:xfrm>
            <a:prstGeom prst="ellipse">
              <a:avLst/>
            </a:prstGeom>
            <a:solidFill>
              <a:srgbClr val="FFF200"/>
            </a:solidFill>
            <a:ln w="1111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790" name="Oval 6"/>
            <p:cNvSpPr>
              <a:spLocks noChangeArrowheads="1"/>
            </p:cNvSpPr>
            <p:nvPr/>
          </p:nvSpPr>
          <p:spPr bwMode="auto">
            <a:xfrm>
              <a:off x="5922387" y="5520425"/>
              <a:ext cx="590950" cy="590950"/>
            </a:xfrm>
            <a:prstGeom prst="ellipse">
              <a:avLst/>
            </a:prstGeom>
            <a:solidFill>
              <a:srgbClr val="FFF200"/>
            </a:solidFill>
            <a:ln w="1111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797" name="Rectangle 13"/>
            <p:cNvSpPr>
              <a:spLocks noChangeArrowheads="1"/>
            </p:cNvSpPr>
            <p:nvPr/>
          </p:nvSpPr>
          <p:spPr bwMode="auto">
            <a:xfrm>
              <a:off x="6020765" y="5678011"/>
              <a:ext cx="393282" cy="27966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+13</a:t>
              </a:r>
              <a:endParaRPr kumimoji="0" lang="en-US" sz="3600" b="0" i="0" u="none" strike="noStrike" cap="none" normalizeH="0" baseline="0" dirty="0" smtClean="0">
                <a:ln>
                  <a:noFill/>
                </a:ln>
                <a:solidFill>
                  <a:schemeClr val="tx1"/>
                </a:solidFill>
                <a:effectLst/>
                <a:latin typeface="Arial" pitchFamily="34" charset="0"/>
              </a:endParaRPr>
            </a:p>
          </p:txBody>
        </p:sp>
        <p:sp>
          <p:nvSpPr>
            <p:cNvPr id="118798" name="Rectangle 14"/>
            <p:cNvSpPr>
              <a:spLocks noChangeArrowheads="1"/>
            </p:cNvSpPr>
            <p:nvPr/>
          </p:nvSpPr>
          <p:spPr bwMode="auto">
            <a:xfrm>
              <a:off x="5173257" y="5678011"/>
              <a:ext cx="335018" cy="27966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-13</a:t>
              </a:r>
              <a:endParaRPr kumimoji="0" lang="en-US" sz="3600" b="0" i="0" u="none" strike="noStrike" cap="none" normalizeH="0" baseline="0" dirty="0" smtClean="0">
                <a:ln>
                  <a:noFill/>
                </a:ln>
                <a:solidFill>
                  <a:schemeClr val="tx1"/>
                </a:solidFill>
                <a:effectLst/>
                <a:latin typeface="Arial" pitchFamily="34" charset="0"/>
              </a:endParaRPr>
            </a:p>
          </p:txBody>
        </p:sp>
        <p:sp>
          <p:nvSpPr>
            <p:cNvPr id="118803" name="Rectangle 19"/>
            <p:cNvSpPr>
              <a:spLocks noChangeArrowheads="1"/>
            </p:cNvSpPr>
            <p:nvPr/>
          </p:nvSpPr>
          <p:spPr bwMode="auto">
            <a:xfrm>
              <a:off x="4629459" y="5094225"/>
              <a:ext cx="116527" cy="27966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z</a:t>
              </a:r>
              <a:endParaRPr kumimoji="0" lang="en-US" sz="1400" b="0" i="0" u="none" strike="noStrike" cap="none" normalizeH="0" baseline="0" dirty="0" smtClean="0">
                <a:ln>
                  <a:noFill/>
                </a:ln>
                <a:solidFill>
                  <a:schemeClr val="tx1"/>
                </a:solidFill>
                <a:effectLst/>
                <a:latin typeface="Arial" pitchFamily="34" charset="0"/>
              </a:endParaRPr>
            </a:p>
          </p:txBody>
        </p:sp>
        <p:sp>
          <p:nvSpPr>
            <p:cNvPr id="118804" name="Rectangle 20"/>
            <p:cNvSpPr>
              <a:spLocks noChangeArrowheads="1"/>
            </p:cNvSpPr>
            <p:nvPr/>
          </p:nvSpPr>
          <p:spPr bwMode="auto">
            <a:xfrm>
              <a:off x="5610795" y="4958127"/>
              <a:ext cx="322533" cy="27966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1-z</a:t>
              </a:r>
              <a:endParaRPr kumimoji="0" lang="en-US" sz="3200" b="0" i="0" u="none" strike="noStrike" cap="none" normalizeH="0" baseline="0" dirty="0" smtClean="0">
                <a:ln>
                  <a:noFill/>
                </a:ln>
                <a:solidFill>
                  <a:schemeClr val="tx1"/>
                </a:solidFill>
                <a:effectLst/>
                <a:latin typeface="Arial" pitchFamily="34" charset="0"/>
              </a:endParaRPr>
            </a:p>
          </p:txBody>
        </p:sp>
      </p:grpSp>
      <p:pic>
        <p:nvPicPr>
          <p:cNvPr id="203" name="Picture 2" descr="http://www.designofsignage.com/application/symbol/hands/image/600x600/hand-stop-2.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43994" y="4822303"/>
            <a:ext cx="571446" cy="571446"/>
          </a:xfrm>
          <a:prstGeom prst="rect">
            <a:avLst/>
          </a:prstGeom>
          <a:noFill/>
          <a:extLst>
            <a:ext uri="{909E8E84-426E-40DD-AFC4-6F175D3DCCD1}">
              <a14:hiddenFill xmlns:a14="http://schemas.microsoft.com/office/drawing/2010/main">
                <a:solidFill>
                  <a:srgbClr val="FFFFFF"/>
                </a:solidFill>
              </a14:hiddenFill>
            </a:ext>
          </a:extLst>
        </p:spPr>
      </p:pic>
      <p:sp>
        <p:nvSpPr>
          <p:cNvPr id="204" name="Rounded Rectangle 203"/>
          <p:cNvSpPr/>
          <p:nvPr/>
        </p:nvSpPr>
        <p:spPr>
          <a:xfrm>
            <a:off x="4441435" y="2605013"/>
            <a:ext cx="3651799" cy="2788735"/>
          </a:xfrm>
          <a:prstGeom prst="roundRect">
            <a:avLst/>
          </a:prstGeom>
          <a:solidFill>
            <a:schemeClr val="bg1">
              <a:lumMod val="50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Oval 204"/>
          <p:cNvSpPr/>
          <p:nvPr/>
        </p:nvSpPr>
        <p:spPr>
          <a:xfrm>
            <a:off x="6069795" y="2986221"/>
            <a:ext cx="115185" cy="115185"/>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11258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03"/>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204"/>
                                        </p:tgtEl>
                                        <p:attrNameLst>
                                          <p:attrName>style.visibility</p:attrName>
                                        </p:attrNameLst>
                                      </p:cBhvr>
                                      <p:to>
                                        <p:strVal val="visible"/>
                                      </p:to>
                                    </p:set>
                                  </p:childTnLst>
                                </p:cTn>
                              </p:par>
                              <p:par>
                                <p:cTn id="9" presetID="1" presetClass="entr" presetSubtype="0" fill="hold" grpId="1" nodeType="withEffect">
                                  <p:stCondLst>
                                    <p:cond delay="0"/>
                                  </p:stCondLst>
                                  <p:childTnLst>
                                    <p:set>
                                      <p:cBhvr>
                                        <p:cTn id="10" dur="1" fill="hold">
                                          <p:stCondLst>
                                            <p:cond delay="0"/>
                                          </p:stCondLst>
                                        </p:cTn>
                                        <p:tgtEl>
                                          <p:spTgt spid="20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50" presetClass="path" presetSubtype="0" accel="50000" decel="50000" fill="remove" nodeType="clickEffect">
                                  <p:stCondLst>
                                    <p:cond delay="0"/>
                                  </p:stCondLst>
                                  <p:childTnLst>
                                    <p:animMotion origin="layout" path="M 2.77778E-6 2.59259E-6 L 0.00191 2.59259E-6 C 0.01041 -0.01158 0.01267 -0.06505 0.02239 -0.08496 C 0.03541 -0.11459 0.05746 -0.14792 0.07986 -0.17732 C 0.1026 -0.20695 0.17066 -0.24097 0.15816 -0.26204 L 0.00295 -0.30093 " pathEditMode="relative" rAng="0" ptsTypes="FfaaFF">
                                      <p:cBhvr>
                                        <p:cTn id="14" dur="3000" fill="hold"/>
                                        <p:tgtEl>
                                          <p:spTgt spid="203"/>
                                        </p:tgtEl>
                                        <p:attrNameLst>
                                          <p:attrName>ppt_x</p:attrName>
                                          <p:attrName>ppt_y</p:attrName>
                                        </p:attrNameLst>
                                      </p:cBhvr>
                                      <p:rCtr x="8524" y="-15046"/>
                                    </p:animMotion>
                                  </p:childTnLst>
                                </p:cTn>
                              </p:par>
                            </p:childTnLst>
                          </p:cTn>
                        </p:par>
                      </p:childTnLst>
                    </p:cTn>
                  </p:par>
                  <p:par>
                    <p:cTn id="15" fill="hold">
                      <p:stCondLst>
                        <p:cond delay="indefinite"/>
                      </p:stCondLst>
                      <p:childTnLst>
                        <p:par>
                          <p:cTn id="16" fill="hold">
                            <p:stCondLst>
                              <p:cond delay="0"/>
                            </p:stCondLst>
                            <p:childTnLst>
                              <p:par>
                                <p:cTn id="17" presetID="50" presetClass="path" presetSubtype="0" accel="50000" decel="50000" fill="hold" nodeType="clickEffect">
                                  <p:stCondLst>
                                    <p:cond delay="0"/>
                                  </p:stCondLst>
                                  <p:childTnLst>
                                    <p:animMotion origin="layout" path="M 2.77778E-6 2.59259E-6 L -0.00174 2.59259E-6 C -0.00868 -0.01898 0.00225 -0.06574 -0.00729 -0.09051 C -0.01684 -0.11551 -0.04306 -0.1338 -0.05938 -0.14954 C -0.0757 -0.16528 -0.08941 -0.16621 -0.10521 -0.18519 C -0.12101 -0.20417 -0.17118 -0.24375 -0.15417 -0.2632 L -0.00347 -0.30093 " pathEditMode="relative" rAng="0" ptsTypes="FfaaaFF">
                                      <p:cBhvr>
                                        <p:cTn id="18" dur="3000" fill="hold"/>
                                        <p:tgtEl>
                                          <p:spTgt spid="203"/>
                                        </p:tgtEl>
                                        <p:attrNameLst>
                                          <p:attrName>ppt_x</p:attrName>
                                          <p:attrName>ppt_y</p:attrName>
                                        </p:attrNameLst>
                                      </p:cBhvr>
                                      <p:rCtr x="-8455" y="-15046"/>
                                    </p:animMotion>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nodeType="clickEffect">
                                  <p:stCondLst>
                                    <p:cond delay="0"/>
                                  </p:stCondLst>
                                  <p:childTnLst>
                                    <p:animEffect transition="out" filter="fade">
                                      <p:cBhvr>
                                        <p:cTn id="22" dur="500"/>
                                        <p:tgtEl>
                                          <p:spTgt spid="203"/>
                                        </p:tgtEl>
                                      </p:cBhvr>
                                    </p:animEffect>
                                    <p:set>
                                      <p:cBhvr>
                                        <p:cTn id="23" dur="1" fill="hold">
                                          <p:stCondLst>
                                            <p:cond delay="499"/>
                                          </p:stCondLst>
                                        </p:cTn>
                                        <p:tgtEl>
                                          <p:spTgt spid="203"/>
                                        </p:tgtEl>
                                        <p:attrNameLst>
                                          <p:attrName>style.visibility</p:attrName>
                                        </p:attrNameLst>
                                      </p:cBhvr>
                                      <p:to>
                                        <p:strVal val="hidden"/>
                                      </p:to>
                                    </p:set>
                                  </p:childTnLst>
                                </p:cTn>
                              </p:par>
                              <p:par>
                                <p:cTn id="24" presetID="10" presetClass="exit" presetSubtype="0" fill="hold" grpId="0" nodeType="withEffect">
                                  <p:stCondLst>
                                    <p:cond delay="0"/>
                                  </p:stCondLst>
                                  <p:childTnLst>
                                    <p:animEffect transition="out" filter="fade">
                                      <p:cBhvr>
                                        <p:cTn id="25" dur="500"/>
                                        <p:tgtEl>
                                          <p:spTgt spid="204"/>
                                        </p:tgtEl>
                                      </p:cBhvr>
                                    </p:animEffect>
                                    <p:set>
                                      <p:cBhvr>
                                        <p:cTn id="26" dur="1" fill="hold">
                                          <p:stCondLst>
                                            <p:cond delay="499"/>
                                          </p:stCondLst>
                                        </p:cTn>
                                        <p:tgtEl>
                                          <p:spTgt spid="204"/>
                                        </p:tgtEl>
                                        <p:attrNameLst>
                                          <p:attrName>style.visibility</p:attrName>
                                        </p:attrNameLst>
                                      </p:cBhvr>
                                      <p:to>
                                        <p:strVal val="hidden"/>
                                      </p:to>
                                    </p:set>
                                  </p:childTnLst>
                                </p:cTn>
                              </p:par>
                              <p:par>
                                <p:cTn id="27" presetID="10" presetClass="exit" presetSubtype="0" fill="hold" grpId="0" nodeType="withEffect">
                                  <p:stCondLst>
                                    <p:cond delay="0"/>
                                  </p:stCondLst>
                                  <p:childTnLst>
                                    <p:animEffect transition="out" filter="fade">
                                      <p:cBhvr>
                                        <p:cTn id="28" dur="500"/>
                                        <p:tgtEl>
                                          <p:spTgt spid="205"/>
                                        </p:tgtEl>
                                      </p:cBhvr>
                                    </p:animEffect>
                                    <p:set>
                                      <p:cBhvr>
                                        <p:cTn id="29" dur="1" fill="hold">
                                          <p:stCondLst>
                                            <p:cond delay="499"/>
                                          </p:stCondLst>
                                        </p:cTn>
                                        <p:tgtEl>
                                          <p:spTgt spid="205"/>
                                        </p:tgtEl>
                                        <p:attrNameLst>
                                          <p:attrName>style.visibility</p:attrName>
                                        </p:attrNameLst>
                                      </p:cBhvr>
                                      <p:to>
                                        <p:strVal val="hidden"/>
                                      </p:to>
                                    </p:set>
                                  </p:childTnLst>
                                </p:cTn>
                              </p:par>
                              <p:par>
                                <p:cTn id="30" presetID="0" presetClass="path" presetSubtype="0" accel="50000" decel="50000" fill="hold" nodeType="withEffect">
                                  <p:stCondLst>
                                    <p:cond delay="0"/>
                                  </p:stCondLst>
                                  <p:childTnLst>
                                    <p:animMotion origin="layout" path="M -4.72222E-6 -2.22222E-6 L -0.14097 0.07408 " pathEditMode="relative" rAng="0" ptsTypes="AA">
                                      <p:cBhvr>
                                        <p:cTn id="31" dur="1000" fill="hold"/>
                                        <p:tgtEl>
                                          <p:spTgt spid="210"/>
                                        </p:tgtEl>
                                        <p:attrNameLst>
                                          <p:attrName>ppt_x</p:attrName>
                                          <p:attrName>ppt_y</p:attrName>
                                        </p:attrNameLst>
                                      </p:cBhvr>
                                      <p:rCtr x="-7049" y="3704"/>
                                    </p:animMotion>
                                  </p:childTnLst>
                                </p:cTn>
                              </p:par>
                              <p:par>
                                <p:cTn id="32" presetID="10" presetClass="entr" presetSubtype="0" fill="hold" nodeType="withEffect">
                                  <p:stCondLst>
                                    <p:cond delay="0"/>
                                  </p:stCondLst>
                                  <p:childTnLst>
                                    <p:set>
                                      <p:cBhvr>
                                        <p:cTn id="33" dur="1" fill="hold">
                                          <p:stCondLst>
                                            <p:cond delay="0"/>
                                          </p:stCondLst>
                                        </p:cTn>
                                        <p:tgtEl>
                                          <p:spTgt spid="183"/>
                                        </p:tgtEl>
                                        <p:attrNameLst>
                                          <p:attrName>style.visibility</p:attrName>
                                        </p:attrNameLst>
                                      </p:cBhvr>
                                      <p:to>
                                        <p:strVal val="visible"/>
                                      </p:to>
                                    </p:set>
                                    <p:animEffect transition="in" filter="fade">
                                      <p:cBhvr>
                                        <p:cTn id="34" dur="2000"/>
                                        <p:tgtEl>
                                          <p:spTgt spid="183"/>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18791"/>
                                        </p:tgtEl>
                                        <p:attrNameLst>
                                          <p:attrName>style.visibility</p:attrName>
                                        </p:attrNameLst>
                                      </p:cBhvr>
                                      <p:to>
                                        <p:strVal val="visible"/>
                                      </p:to>
                                    </p:set>
                                    <p:animEffect transition="in" filter="fade">
                                      <p:cBhvr>
                                        <p:cTn id="37" dur="2000"/>
                                        <p:tgtEl>
                                          <p:spTgt spid="11879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18793"/>
                                        </p:tgtEl>
                                        <p:attrNameLst>
                                          <p:attrName>style.visibility</p:attrName>
                                        </p:attrNameLst>
                                      </p:cBhvr>
                                      <p:to>
                                        <p:strVal val="visible"/>
                                      </p:to>
                                    </p:set>
                                    <p:animEffect transition="in" filter="fade">
                                      <p:cBhvr>
                                        <p:cTn id="40" dur="2000"/>
                                        <p:tgtEl>
                                          <p:spTgt spid="11879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18794"/>
                                        </p:tgtEl>
                                        <p:attrNameLst>
                                          <p:attrName>style.visibility</p:attrName>
                                        </p:attrNameLst>
                                      </p:cBhvr>
                                      <p:to>
                                        <p:strVal val="visible"/>
                                      </p:to>
                                    </p:set>
                                    <p:animEffect transition="in" filter="fade">
                                      <p:cBhvr>
                                        <p:cTn id="43" dur="2000"/>
                                        <p:tgtEl>
                                          <p:spTgt spid="11879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8796"/>
                                        </p:tgtEl>
                                        <p:attrNameLst>
                                          <p:attrName>style.visibility</p:attrName>
                                        </p:attrNameLst>
                                      </p:cBhvr>
                                      <p:to>
                                        <p:strVal val="visible"/>
                                      </p:to>
                                    </p:set>
                                    <p:animEffect transition="in" filter="fade">
                                      <p:cBhvr>
                                        <p:cTn id="46" dur="2000"/>
                                        <p:tgtEl>
                                          <p:spTgt spid="11879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18799"/>
                                        </p:tgtEl>
                                        <p:attrNameLst>
                                          <p:attrName>style.visibility</p:attrName>
                                        </p:attrNameLst>
                                      </p:cBhvr>
                                      <p:to>
                                        <p:strVal val="visible"/>
                                      </p:to>
                                    </p:set>
                                    <p:animEffect transition="in" filter="fade">
                                      <p:cBhvr>
                                        <p:cTn id="49" dur="2000"/>
                                        <p:tgtEl>
                                          <p:spTgt spid="11879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18800"/>
                                        </p:tgtEl>
                                        <p:attrNameLst>
                                          <p:attrName>style.visibility</p:attrName>
                                        </p:attrNameLst>
                                      </p:cBhvr>
                                      <p:to>
                                        <p:strVal val="visible"/>
                                      </p:to>
                                    </p:set>
                                    <p:animEffect transition="in" filter="fade">
                                      <p:cBhvr>
                                        <p:cTn id="52" dur="2000"/>
                                        <p:tgtEl>
                                          <p:spTgt spid="11880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18801"/>
                                        </p:tgtEl>
                                        <p:attrNameLst>
                                          <p:attrName>style.visibility</p:attrName>
                                        </p:attrNameLst>
                                      </p:cBhvr>
                                      <p:to>
                                        <p:strVal val="visible"/>
                                      </p:to>
                                    </p:set>
                                    <p:animEffect transition="in" filter="fade">
                                      <p:cBhvr>
                                        <p:cTn id="55" dur="2000"/>
                                        <p:tgtEl>
                                          <p:spTgt spid="11880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18802"/>
                                        </p:tgtEl>
                                        <p:attrNameLst>
                                          <p:attrName>style.visibility</p:attrName>
                                        </p:attrNameLst>
                                      </p:cBhvr>
                                      <p:to>
                                        <p:strVal val="visible"/>
                                      </p:to>
                                    </p:set>
                                    <p:animEffect transition="in" filter="fade">
                                      <p:cBhvr>
                                        <p:cTn id="58" dur="2000"/>
                                        <p:tgtEl>
                                          <p:spTgt spid="118802"/>
                                        </p:tgtEl>
                                      </p:cBhvr>
                                    </p:animEffect>
                                  </p:childTnLst>
                                </p:cTn>
                              </p:par>
                              <p:par>
                                <p:cTn id="59" presetID="10" presetClass="entr" presetSubtype="0" fill="hold" nodeType="withEffect">
                                  <p:stCondLst>
                                    <p:cond delay="0"/>
                                  </p:stCondLst>
                                  <p:childTnLst>
                                    <p:set>
                                      <p:cBhvr>
                                        <p:cTn id="60" dur="1" fill="hold">
                                          <p:stCondLst>
                                            <p:cond delay="0"/>
                                          </p:stCondLst>
                                        </p:cTn>
                                        <p:tgtEl>
                                          <p:spTgt spid="212"/>
                                        </p:tgtEl>
                                        <p:attrNameLst>
                                          <p:attrName>style.visibility</p:attrName>
                                        </p:attrNameLst>
                                      </p:cBhvr>
                                      <p:to>
                                        <p:strVal val="visible"/>
                                      </p:to>
                                    </p:set>
                                    <p:animEffect transition="in" filter="fade">
                                      <p:cBhvr>
                                        <p:cTn id="61" dur="2000"/>
                                        <p:tgtEl>
                                          <p:spTgt spid="212"/>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18795"/>
                                        </p:tgtEl>
                                        <p:attrNameLst>
                                          <p:attrName>style.visibility</p:attrName>
                                        </p:attrNameLst>
                                      </p:cBhvr>
                                      <p:to>
                                        <p:strVal val="visible"/>
                                      </p:to>
                                    </p:set>
                                    <p:animEffect transition="in" filter="fade">
                                      <p:cBhvr>
                                        <p:cTn id="64" dur="2000"/>
                                        <p:tgtEl>
                                          <p:spTgt spid="118795"/>
                                        </p:tgtEl>
                                      </p:cBhvr>
                                    </p:animEffec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182"/>
                                        </p:tgtEl>
                                        <p:attrNameLst>
                                          <p:attrName>style.visibility</p:attrName>
                                        </p:attrNameLst>
                                      </p:cBhvr>
                                      <p:to>
                                        <p:strVal val="visible"/>
                                      </p:to>
                                    </p:set>
                                  </p:childTnLst>
                                </p:cTn>
                              </p:par>
                              <p:par>
                                <p:cTn id="69" presetID="7" presetClass="emph" presetSubtype="2" fill="hold" nodeType="withEffect">
                                  <p:stCondLst>
                                    <p:cond delay="0"/>
                                  </p:stCondLst>
                                  <p:childTnLst>
                                    <p:animClr clrSpc="rgb" dir="cw">
                                      <p:cBhvr>
                                        <p:cTn id="70" dur="1000" fill="hold"/>
                                        <p:tgtEl>
                                          <p:spTgt spid="118799"/>
                                        </p:tgtEl>
                                        <p:attrNameLst>
                                          <p:attrName>stroke.color</p:attrName>
                                        </p:attrNameLst>
                                      </p:cBhvr>
                                      <p:to>
                                        <a:schemeClr val="tx1"/>
                                      </p:to>
                                    </p:animClr>
                                    <p:set>
                                      <p:cBhvr>
                                        <p:cTn id="71" dur="1000" fill="hold"/>
                                        <p:tgtEl>
                                          <p:spTgt spid="118799"/>
                                        </p:tgtEl>
                                        <p:attrNameLst>
                                          <p:attrName>stroke.on</p:attrName>
                                        </p:attrNameLst>
                                      </p:cBhvr>
                                      <p:to>
                                        <p:strVal val="true"/>
                                      </p:to>
                                    </p:set>
                                  </p:childTnLst>
                                </p:cTn>
                              </p:par>
                              <p:par>
                                <p:cTn id="72" presetID="7" presetClass="emph" presetSubtype="2" fill="hold" nodeType="withEffect">
                                  <p:stCondLst>
                                    <p:cond delay="0"/>
                                  </p:stCondLst>
                                  <p:childTnLst>
                                    <p:animClr clrSpc="rgb" dir="cw">
                                      <p:cBhvr>
                                        <p:cTn id="73" dur="1000" fill="hold"/>
                                        <p:tgtEl>
                                          <p:spTgt spid="118801"/>
                                        </p:tgtEl>
                                        <p:attrNameLst>
                                          <p:attrName>stroke.color</p:attrName>
                                        </p:attrNameLst>
                                      </p:cBhvr>
                                      <p:to>
                                        <a:schemeClr val="tx1"/>
                                      </p:to>
                                    </p:animClr>
                                    <p:set>
                                      <p:cBhvr>
                                        <p:cTn id="74" dur="1000" fill="hold"/>
                                        <p:tgtEl>
                                          <p:spTgt spid="118801"/>
                                        </p:tgtEl>
                                        <p:attrNameLst>
                                          <p:attrName>stroke.on</p:attrName>
                                        </p:attrNameLst>
                                      </p:cBhvr>
                                      <p:to>
                                        <p:strVal val="true"/>
                                      </p:to>
                                    </p:set>
                                  </p:childTnLst>
                                </p:cTn>
                              </p:par>
                              <p:par>
                                <p:cTn id="75" presetID="7" presetClass="emph" presetSubtype="2" fill="hold" nodeType="withEffect">
                                  <p:stCondLst>
                                    <p:cond delay="0"/>
                                  </p:stCondLst>
                                  <p:childTnLst>
                                    <p:animClr clrSpc="rgb" dir="cw">
                                      <p:cBhvr>
                                        <p:cTn id="76" dur="1000" fill="hold"/>
                                        <p:tgtEl>
                                          <p:spTgt spid="118795"/>
                                        </p:tgtEl>
                                        <p:attrNameLst>
                                          <p:attrName>stroke.color</p:attrName>
                                        </p:attrNameLst>
                                      </p:cBhvr>
                                      <p:to>
                                        <a:srgbClr val="C0C0C0"/>
                                      </p:to>
                                    </p:animClr>
                                    <p:set>
                                      <p:cBhvr>
                                        <p:cTn id="77" dur="1000" fill="hold"/>
                                        <p:tgtEl>
                                          <p:spTgt spid="118795"/>
                                        </p:tgtEl>
                                        <p:attrNameLst>
                                          <p:attrName>stroke.on</p:attrName>
                                        </p:attrNameLst>
                                      </p:cBhvr>
                                      <p:to>
                                        <p:strVal val="true"/>
                                      </p:to>
                                    </p:set>
                                  </p:childTnLst>
                                </p:cTn>
                              </p:par>
                              <p:par>
                                <p:cTn id="78" presetID="7" presetClass="emph" presetSubtype="2" fill="hold" nodeType="withEffect">
                                  <p:stCondLst>
                                    <p:cond delay="0"/>
                                  </p:stCondLst>
                                  <p:childTnLst>
                                    <p:animClr clrSpc="rgb" dir="cw">
                                      <p:cBhvr>
                                        <p:cTn id="79" dur="1000" fill="hold"/>
                                        <p:tgtEl>
                                          <p:spTgt spid="118793"/>
                                        </p:tgtEl>
                                        <p:attrNameLst>
                                          <p:attrName>stroke.color</p:attrName>
                                        </p:attrNameLst>
                                      </p:cBhvr>
                                      <p:to>
                                        <a:srgbClr val="C0C0C0"/>
                                      </p:to>
                                    </p:animClr>
                                    <p:set>
                                      <p:cBhvr>
                                        <p:cTn id="80" dur="1000" fill="hold"/>
                                        <p:tgtEl>
                                          <p:spTgt spid="118793"/>
                                        </p:tgtEl>
                                        <p:attrNameLst>
                                          <p:attrName>stroke.on</p:attrName>
                                        </p:attrNameLst>
                                      </p:cBhvr>
                                      <p:to>
                                        <p:strVal val="tru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211"/>
                                        </p:tgtEl>
                                        <p:attrNameLst>
                                          <p:attrName>style.visibility</p:attrName>
                                        </p:attrNameLst>
                                      </p:cBhvr>
                                      <p:to>
                                        <p:strVal val="visible"/>
                                      </p:to>
                                    </p:set>
                                  </p:childTnLst>
                                </p:cTn>
                              </p:par>
                              <p:par>
                                <p:cTn id="85" presetID="7" presetClass="emph" presetSubtype="2" fill="hold" nodeType="withEffect">
                                  <p:stCondLst>
                                    <p:cond delay="0"/>
                                  </p:stCondLst>
                                  <p:childTnLst>
                                    <p:animClr clrSpc="rgb" dir="cw">
                                      <p:cBhvr>
                                        <p:cTn id="86" dur="1000" fill="hold"/>
                                        <p:tgtEl>
                                          <p:spTgt spid="118793"/>
                                        </p:tgtEl>
                                        <p:attrNameLst>
                                          <p:attrName>stroke.color</p:attrName>
                                        </p:attrNameLst>
                                      </p:cBhvr>
                                      <p:to>
                                        <a:schemeClr val="tx1"/>
                                      </p:to>
                                    </p:animClr>
                                    <p:set>
                                      <p:cBhvr>
                                        <p:cTn id="87" dur="1000" fill="hold"/>
                                        <p:tgtEl>
                                          <p:spTgt spid="118793"/>
                                        </p:tgtEl>
                                        <p:attrNameLst>
                                          <p:attrName>stroke.on</p:attrName>
                                        </p:attrNameLst>
                                      </p:cBhvr>
                                      <p:to>
                                        <p:strVal val="true"/>
                                      </p:to>
                                    </p:set>
                                  </p:childTnLst>
                                </p:cTn>
                              </p:par>
                              <p:par>
                                <p:cTn id="88" presetID="7" presetClass="emph" presetSubtype="2" fill="hold" nodeType="withEffect">
                                  <p:stCondLst>
                                    <p:cond delay="0"/>
                                  </p:stCondLst>
                                  <p:childTnLst>
                                    <p:animClr clrSpc="rgb" dir="cw">
                                      <p:cBhvr>
                                        <p:cTn id="89" dur="1000" fill="hold"/>
                                        <p:tgtEl>
                                          <p:spTgt spid="118795"/>
                                        </p:tgtEl>
                                        <p:attrNameLst>
                                          <p:attrName>stroke.color</p:attrName>
                                        </p:attrNameLst>
                                      </p:cBhvr>
                                      <p:to>
                                        <a:schemeClr val="tx1"/>
                                      </p:to>
                                    </p:animClr>
                                    <p:set>
                                      <p:cBhvr>
                                        <p:cTn id="90" dur="1000" fill="hold"/>
                                        <p:tgtEl>
                                          <p:spTgt spid="118795"/>
                                        </p:tgtEl>
                                        <p:attrNameLst>
                                          <p:attrName>stroke.on</p:attrName>
                                        </p:attrNameLst>
                                      </p:cBhvr>
                                      <p:to>
                                        <p:strVal val="true"/>
                                      </p:to>
                                    </p:set>
                                  </p:childTnLst>
                                </p:cTn>
                              </p:par>
                              <p:par>
                                <p:cTn id="91" presetID="7" presetClass="emph" presetSubtype="2" fill="hold" nodeType="withEffect">
                                  <p:stCondLst>
                                    <p:cond delay="0"/>
                                  </p:stCondLst>
                                  <p:childTnLst>
                                    <p:animClr clrSpc="rgb" dir="cw">
                                      <p:cBhvr>
                                        <p:cTn id="92" dur="1000" fill="hold"/>
                                        <p:tgtEl>
                                          <p:spTgt spid="118799"/>
                                        </p:tgtEl>
                                        <p:attrNameLst>
                                          <p:attrName>stroke.color</p:attrName>
                                        </p:attrNameLst>
                                      </p:cBhvr>
                                      <p:to>
                                        <a:srgbClr val="C0C0C0"/>
                                      </p:to>
                                    </p:animClr>
                                    <p:set>
                                      <p:cBhvr>
                                        <p:cTn id="93" dur="1000" fill="hold"/>
                                        <p:tgtEl>
                                          <p:spTgt spid="118799"/>
                                        </p:tgtEl>
                                        <p:attrNameLst>
                                          <p:attrName>stroke.on</p:attrName>
                                        </p:attrNameLst>
                                      </p:cBhvr>
                                      <p:to>
                                        <p:strVal val="true"/>
                                      </p:to>
                                    </p:set>
                                  </p:childTnLst>
                                </p:cTn>
                              </p:par>
                              <p:par>
                                <p:cTn id="94" presetID="7" presetClass="emph" presetSubtype="2" fill="hold" nodeType="withEffect">
                                  <p:stCondLst>
                                    <p:cond delay="0"/>
                                  </p:stCondLst>
                                  <p:childTnLst>
                                    <p:animClr clrSpc="rgb" dir="cw">
                                      <p:cBhvr>
                                        <p:cTn id="95" dur="1000" fill="hold"/>
                                        <p:tgtEl>
                                          <p:spTgt spid="118801"/>
                                        </p:tgtEl>
                                        <p:attrNameLst>
                                          <p:attrName>stroke.color</p:attrName>
                                        </p:attrNameLst>
                                      </p:cBhvr>
                                      <p:to>
                                        <a:srgbClr val="C0C0C0"/>
                                      </p:to>
                                    </p:animClr>
                                    <p:set>
                                      <p:cBhvr>
                                        <p:cTn id="96" dur="1000" fill="hold"/>
                                        <p:tgtEl>
                                          <p:spTgt spid="118801"/>
                                        </p:tgtEl>
                                        <p:attrNameLst>
                                          <p:attrName>stroke.on</p:attrName>
                                        </p:attrNameLst>
                                      </p:cBhvr>
                                      <p:to>
                                        <p:strVal val="true"/>
                                      </p:to>
                                    </p:set>
                                  </p:childTnLst>
                                </p:cTn>
                              </p:par>
                            </p:childTnLst>
                          </p:cTn>
                        </p:par>
                      </p:childTnLst>
                    </p:cTn>
                  </p:par>
                  <p:par>
                    <p:cTn id="97" fill="hold">
                      <p:stCondLst>
                        <p:cond delay="indefinite"/>
                      </p:stCondLst>
                      <p:childTnLst>
                        <p:par>
                          <p:cTn id="98" fill="hold">
                            <p:stCondLst>
                              <p:cond delay="0"/>
                            </p:stCondLst>
                            <p:childTnLst>
                              <p:par>
                                <p:cTn id="99" presetID="10" presetClass="exit" presetSubtype="0" fill="hold" grpId="1" nodeType="clickEffect">
                                  <p:stCondLst>
                                    <p:cond delay="0"/>
                                  </p:stCondLst>
                                  <p:childTnLst>
                                    <p:animEffect transition="out" filter="fade">
                                      <p:cBhvr>
                                        <p:cTn id="100" dur="2000"/>
                                        <p:tgtEl>
                                          <p:spTgt spid="118791"/>
                                        </p:tgtEl>
                                      </p:cBhvr>
                                    </p:animEffect>
                                    <p:set>
                                      <p:cBhvr>
                                        <p:cTn id="101" dur="1" fill="hold">
                                          <p:stCondLst>
                                            <p:cond delay="1999"/>
                                          </p:stCondLst>
                                        </p:cTn>
                                        <p:tgtEl>
                                          <p:spTgt spid="118791"/>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2000"/>
                                        <p:tgtEl>
                                          <p:spTgt spid="118793"/>
                                        </p:tgtEl>
                                      </p:cBhvr>
                                    </p:animEffect>
                                    <p:set>
                                      <p:cBhvr>
                                        <p:cTn id="104" dur="1" fill="hold">
                                          <p:stCondLst>
                                            <p:cond delay="1999"/>
                                          </p:stCondLst>
                                        </p:cTn>
                                        <p:tgtEl>
                                          <p:spTgt spid="118793"/>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2000"/>
                                        <p:tgtEl>
                                          <p:spTgt spid="118794"/>
                                        </p:tgtEl>
                                      </p:cBhvr>
                                    </p:animEffect>
                                    <p:set>
                                      <p:cBhvr>
                                        <p:cTn id="107" dur="1" fill="hold">
                                          <p:stCondLst>
                                            <p:cond delay="1999"/>
                                          </p:stCondLst>
                                        </p:cTn>
                                        <p:tgtEl>
                                          <p:spTgt spid="118794"/>
                                        </p:tgtEl>
                                        <p:attrNameLst>
                                          <p:attrName>style.visibility</p:attrName>
                                        </p:attrNameLst>
                                      </p:cBhvr>
                                      <p:to>
                                        <p:strVal val="hidden"/>
                                      </p:to>
                                    </p:set>
                                  </p:childTnLst>
                                </p:cTn>
                              </p:par>
                              <p:par>
                                <p:cTn id="108" presetID="10" presetClass="exit" presetSubtype="0" fill="hold" grpId="1" nodeType="withEffect">
                                  <p:stCondLst>
                                    <p:cond delay="0"/>
                                  </p:stCondLst>
                                  <p:childTnLst>
                                    <p:animEffect transition="out" filter="fade">
                                      <p:cBhvr>
                                        <p:cTn id="109" dur="2000"/>
                                        <p:tgtEl>
                                          <p:spTgt spid="118795"/>
                                        </p:tgtEl>
                                      </p:cBhvr>
                                    </p:animEffect>
                                    <p:set>
                                      <p:cBhvr>
                                        <p:cTn id="110" dur="1" fill="hold">
                                          <p:stCondLst>
                                            <p:cond delay="1999"/>
                                          </p:stCondLst>
                                        </p:cTn>
                                        <p:tgtEl>
                                          <p:spTgt spid="118795"/>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2000"/>
                                        <p:tgtEl>
                                          <p:spTgt spid="118796"/>
                                        </p:tgtEl>
                                      </p:cBhvr>
                                    </p:animEffect>
                                    <p:set>
                                      <p:cBhvr>
                                        <p:cTn id="113" dur="1" fill="hold">
                                          <p:stCondLst>
                                            <p:cond delay="1999"/>
                                          </p:stCondLst>
                                        </p:cTn>
                                        <p:tgtEl>
                                          <p:spTgt spid="118796"/>
                                        </p:tgtEl>
                                        <p:attrNameLst>
                                          <p:attrName>style.visibility</p:attrName>
                                        </p:attrNameLst>
                                      </p:cBhvr>
                                      <p:to>
                                        <p:strVal val="hidden"/>
                                      </p:to>
                                    </p:set>
                                  </p:childTnLst>
                                </p:cTn>
                              </p:par>
                              <p:par>
                                <p:cTn id="114" presetID="10" presetClass="exit" presetSubtype="0" fill="hold" grpId="1" nodeType="withEffect">
                                  <p:stCondLst>
                                    <p:cond delay="0"/>
                                  </p:stCondLst>
                                  <p:childTnLst>
                                    <p:animEffect transition="out" filter="fade">
                                      <p:cBhvr>
                                        <p:cTn id="115" dur="2000"/>
                                        <p:tgtEl>
                                          <p:spTgt spid="118799"/>
                                        </p:tgtEl>
                                      </p:cBhvr>
                                    </p:animEffect>
                                    <p:set>
                                      <p:cBhvr>
                                        <p:cTn id="116" dur="1" fill="hold">
                                          <p:stCondLst>
                                            <p:cond delay="1999"/>
                                          </p:stCondLst>
                                        </p:cTn>
                                        <p:tgtEl>
                                          <p:spTgt spid="118799"/>
                                        </p:tgtEl>
                                        <p:attrNameLst>
                                          <p:attrName>style.visibility</p:attrName>
                                        </p:attrNameLst>
                                      </p:cBhvr>
                                      <p:to>
                                        <p:strVal val="hidden"/>
                                      </p:to>
                                    </p:set>
                                  </p:childTnLst>
                                </p:cTn>
                              </p:par>
                              <p:par>
                                <p:cTn id="117" presetID="10" presetClass="exit" presetSubtype="0" fill="hold" grpId="1" nodeType="withEffect">
                                  <p:stCondLst>
                                    <p:cond delay="0"/>
                                  </p:stCondLst>
                                  <p:childTnLst>
                                    <p:animEffect transition="out" filter="fade">
                                      <p:cBhvr>
                                        <p:cTn id="118" dur="2000"/>
                                        <p:tgtEl>
                                          <p:spTgt spid="118800"/>
                                        </p:tgtEl>
                                      </p:cBhvr>
                                    </p:animEffect>
                                    <p:set>
                                      <p:cBhvr>
                                        <p:cTn id="119" dur="1" fill="hold">
                                          <p:stCondLst>
                                            <p:cond delay="1999"/>
                                          </p:stCondLst>
                                        </p:cTn>
                                        <p:tgtEl>
                                          <p:spTgt spid="118800"/>
                                        </p:tgtEl>
                                        <p:attrNameLst>
                                          <p:attrName>style.visibility</p:attrName>
                                        </p:attrNameLst>
                                      </p:cBhvr>
                                      <p:to>
                                        <p:strVal val="hidden"/>
                                      </p:to>
                                    </p:set>
                                  </p:childTnLst>
                                </p:cTn>
                              </p:par>
                              <p:par>
                                <p:cTn id="120" presetID="10" presetClass="exit" presetSubtype="0" fill="hold" grpId="1" nodeType="withEffect">
                                  <p:stCondLst>
                                    <p:cond delay="0"/>
                                  </p:stCondLst>
                                  <p:childTnLst>
                                    <p:animEffect transition="out" filter="fade">
                                      <p:cBhvr>
                                        <p:cTn id="121" dur="2000"/>
                                        <p:tgtEl>
                                          <p:spTgt spid="118801"/>
                                        </p:tgtEl>
                                      </p:cBhvr>
                                    </p:animEffect>
                                    <p:set>
                                      <p:cBhvr>
                                        <p:cTn id="122" dur="1" fill="hold">
                                          <p:stCondLst>
                                            <p:cond delay="1999"/>
                                          </p:stCondLst>
                                        </p:cTn>
                                        <p:tgtEl>
                                          <p:spTgt spid="118801"/>
                                        </p:tgtEl>
                                        <p:attrNameLst>
                                          <p:attrName>style.visibility</p:attrName>
                                        </p:attrNameLst>
                                      </p:cBhvr>
                                      <p:to>
                                        <p:strVal val="hidden"/>
                                      </p:to>
                                    </p:set>
                                  </p:childTnLst>
                                </p:cTn>
                              </p:par>
                              <p:par>
                                <p:cTn id="123" presetID="10" presetClass="exit" presetSubtype="0" fill="hold" grpId="1" nodeType="withEffect">
                                  <p:stCondLst>
                                    <p:cond delay="0"/>
                                  </p:stCondLst>
                                  <p:childTnLst>
                                    <p:animEffect transition="out" filter="fade">
                                      <p:cBhvr>
                                        <p:cTn id="124" dur="2000"/>
                                        <p:tgtEl>
                                          <p:spTgt spid="118802"/>
                                        </p:tgtEl>
                                      </p:cBhvr>
                                    </p:animEffect>
                                    <p:set>
                                      <p:cBhvr>
                                        <p:cTn id="125" dur="1" fill="hold">
                                          <p:stCondLst>
                                            <p:cond delay="1999"/>
                                          </p:stCondLst>
                                        </p:cTn>
                                        <p:tgtEl>
                                          <p:spTgt spid="118802"/>
                                        </p:tgtEl>
                                        <p:attrNameLst>
                                          <p:attrName>style.visibility</p:attrName>
                                        </p:attrNameLst>
                                      </p:cBhvr>
                                      <p:to>
                                        <p:strVal val="hidden"/>
                                      </p:to>
                                    </p:set>
                                  </p:childTnLst>
                                </p:cTn>
                              </p:par>
                              <p:par>
                                <p:cTn id="126" presetID="10" presetClass="exit" presetSubtype="0" fill="hold" nodeType="withEffect">
                                  <p:stCondLst>
                                    <p:cond delay="0"/>
                                  </p:stCondLst>
                                  <p:childTnLst>
                                    <p:animEffect transition="out" filter="fade">
                                      <p:cBhvr>
                                        <p:cTn id="127" dur="2000"/>
                                        <p:tgtEl>
                                          <p:spTgt spid="212"/>
                                        </p:tgtEl>
                                      </p:cBhvr>
                                    </p:animEffect>
                                    <p:set>
                                      <p:cBhvr>
                                        <p:cTn id="128" dur="1" fill="hold">
                                          <p:stCondLst>
                                            <p:cond delay="1999"/>
                                          </p:stCondLst>
                                        </p:cTn>
                                        <p:tgtEl>
                                          <p:spTgt spid="212"/>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184"/>
                                        </p:tgtEl>
                                        <p:attrNameLst>
                                          <p:attrName>style.visibility</p:attrName>
                                        </p:attrNameLst>
                                      </p:cBhvr>
                                      <p:to>
                                        <p:strVal val="visible"/>
                                      </p:to>
                                    </p:set>
                                    <p:animEffect transition="in" filter="fade">
                                      <p:cBhvr>
                                        <p:cTn id="131" dur="2000"/>
                                        <p:tgtEl>
                                          <p:spTgt spid="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91" grpId="0" animBg="1"/>
      <p:bldP spid="118791" grpId="1" animBg="1"/>
      <p:bldP spid="118793" grpId="0" animBg="1"/>
      <p:bldP spid="118793" grpId="1" animBg="1"/>
      <p:bldP spid="118794" grpId="0" animBg="1"/>
      <p:bldP spid="118794" grpId="1" animBg="1"/>
      <p:bldP spid="118795" grpId="0" animBg="1"/>
      <p:bldP spid="118795" grpId="1" animBg="1"/>
      <p:bldP spid="118796" grpId="0" animBg="1"/>
      <p:bldP spid="118796" grpId="1" animBg="1"/>
      <p:bldP spid="118799" grpId="0" animBg="1"/>
      <p:bldP spid="118799" grpId="1" animBg="1"/>
      <p:bldP spid="118800" grpId="0" animBg="1"/>
      <p:bldP spid="118800" grpId="1" animBg="1"/>
      <p:bldP spid="118801" grpId="0" animBg="1"/>
      <p:bldP spid="118801" grpId="1" animBg="1"/>
      <p:bldP spid="118802" grpId="0" animBg="1"/>
      <p:bldP spid="118802" grpId="1" animBg="1"/>
      <p:bldP spid="204" grpId="0" animBg="1"/>
      <p:bldP spid="204" grpId="1" animBg="1"/>
      <p:bldP spid="205" grpId="0" animBg="1"/>
      <p:bldP spid="205" grpId="1"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600" dirty="0" smtClean="0"/>
              <a:t>Perturbation statistics modify error-sensitivity</a:t>
            </a:r>
            <a:endParaRPr lang="en-US" sz="36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69</a:t>
            </a:fld>
            <a:endParaRPr lang="en-US"/>
          </a:p>
        </p:txBody>
      </p:sp>
      <p:grpSp>
        <p:nvGrpSpPr>
          <p:cNvPr id="95616" name="Group 384"/>
          <p:cNvGrpSpPr>
            <a:grpSpLocks noChangeAspect="1"/>
          </p:cNvGrpSpPr>
          <p:nvPr/>
        </p:nvGrpSpPr>
        <p:grpSpPr bwMode="auto">
          <a:xfrm>
            <a:off x="6791328" y="1372394"/>
            <a:ext cx="2195513" cy="3659188"/>
            <a:chOff x="4298" y="1190"/>
            <a:chExt cx="1383" cy="2305"/>
          </a:xfrm>
        </p:grpSpPr>
        <p:sp>
          <p:nvSpPr>
            <p:cNvPr id="95615" name="AutoShape 383"/>
            <p:cNvSpPr>
              <a:spLocks noChangeAspect="1" noChangeArrowheads="1" noTextEdit="1"/>
            </p:cNvSpPr>
            <p:nvPr/>
          </p:nvSpPr>
          <p:spPr bwMode="auto">
            <a:xfrm>
              <a:off x="4298" y="1192"/>
              <a:ext cx="1318" cy="2289"/>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617" name="Rectangle 385"/>
            <p:cNvSpPr>
              <a:spLocks noChangeArrowheads="1"/>
            </p:cNvSpPr>
            <p:nvPr/>
          </p:nvSpPr>
          <p:spPr bwMode="auto">
            <a:xfrm>
              <a:off x="4373" y="2709"/>
              <a:ext cx="136" cy="1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95618" name="Rectangle 386"/>
            <p:cNvSpPr>
              <a:spLocks noChangeArrowheads="1"/>
            </p:cNvSpPr>
            <p:nvPr/>
          </p:nvSpPr>
          <p:spPr bwMode="auto">
            <a:xfrm>
              <a:off x="4373" y="2421"/>
              <a:ext cx="136" cy="1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sp>
          <p:nvSpPr>
            <p:cNvPr id="95619" name="Rectangle 387"/>
            <p:cNvSpPr>
              <a:spLocks noChangeArrowheads="1"/>
            </p:cNvSpPr>
            <p:nvPr/>
          </p:nvSpPr>
          <p:spPr bwMode="auto">
            <a:xfrm>
              <a:off x="4299" y="2133"/>
              <a:ext cx="215"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95620" name="Rectangle 388"/>
            <p:cNvSpPr>
              <a:spLocks noChangeArrowheads="1"/>
            </p:cNvSpPr>
            <p:nvPr/>
          </p:nvSpPr>
          <p:spPr bwMode="auto">
            <a:xfrm>
              <a:off x="4299" y="1845"/>
              <a:ext cx="215"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15</a:t>
              </a:r>
              <a:endParaRPr kumimoji="0" lang="en-US" sz="1800" b="0" i="0" u="none" strike="noStrike" cap="none" normalizeH="0" baseline="0" smtClean="0">
                <a:ln>
                  <a:noFill/>
                </a:ln>
                <a:solidFill>
                  <a:schemeClr val="tx1"/>
                </a:solidFill>
                <a:effectLst/>
                <a:latin typeface="Arial" pitchFamily="34" charset="0"/>
              </a:endParaRPr>
            </a:p>
          </p:txBody>
        </p:sp>
        <p:sp>
          <p:nvSpPr>
            <p:cNvPr id="95621" name="Rectangle 389"/>
            <p:cNvSpPr>
              <a:spLocks noChangeArrowheads="1"/>
            </p:cNvSpPr>
            <p:nvPr/>
          </p:nvSpPr>
          <p:spPr bwMode="auto">
            <a:xfrm>
              <a:off x="4543" y="1190"/>
              <a:ext cx="946" cy="16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dirty="0" smtClean="0">
                  <a:ln>
                    <a:noFill/>
                  </a:ln>
                  <a:solidFill>
                    <a:srgbClr val="000000"/>
                  </a:solidFill>
                  <a:effectLst/>
                  <a:latin typeface="Arial" pitchFamily="34" charset="0"/>
                </a:rPr>
                <a:t>Error-sensitivity</a:t>
              </a:r>
              <a:endParaRPr kumimoji="0" lang="en-US" sz="1800" b="0" i="0" u="none" strike="noStrike" cap="none" normalizeH="0" baseline="0" dirty="0" smtClean="0">
                <a:ln>
                  <a:noFill/>
                </a:ln>
                <a:solidFill>
                  <a:schemeClr val="tx1"/>
                </a:solidFill>
                <a:effectLst/>
                <a:latin typeface="Arial" pitchFamily="34" charset="0"/>
              </a:endParaRPr>
            </a:p>
          </p:txBody>
        </p:sp>
        <p:sp>
          <p:nvSpPr>
            <p:cNvPr id="95622" name="Rectangle 390"/>
            <p:cNvSpPr>
              <a:spLocks noChangeArrowheads="1"/>
            </p:cNvSpPr>
            <p:nvPr/>
          </p:nvSpPr>
          <p:spPr bwMode="auto">
            <a:xfrm>
              <a:off x="4619" y="1349"/>
              <a:ext cx="825"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 ideal/cm)</a:t>
              </a:r>
              <a:endParaRPr kumimoji="0" lang="en-US" sz="1800" b="0" i="0" u="none" strike="noStrike" cap="none" normalizeH="0" baseline="0" smtClean="0">
                <a:ln>
                  <a:noFill/>
                </a:ln>
                <a:solidFill>
                  <a:schemeClr val="tx1"/>
                </a:solidFill>
                <a:effectLst/>
                <a:latin typeface="Arial" pitchFamily="34" charset="0"/>
              </a:endParaRPr>
            </a:p>
          </p:txBody>
        </p:sp>
        <p:sp>
          <p:nvSpPr>
            <p:cNvPr id="95623" name="Line 391"/>
            <p:cNvSpPr>
              <a:spLocks noChangeShapeType="1"/>
            </p:cNvSpPr>
            <p:nvPr/>
          </p:nvSpPr>
          <p:spPr bwMode="auto">
            <a:xfrm>
              <a:off x="4555" y="3108"/>
              <a:ext cx="978"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24" name="Line 392"/>
            <p:cNvSpPr>
              <a:spLocks noChangeShapeType="1"/>
            </p:cNvSpPr>
            <p:nvPr/>
          </p:nvSpPr>
          <p:spPr bwMode="auto">
            <a:xfrm>
              <a:off x="4555"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25" name="Line 393"/>
            <p:cNvSpPr>
              <a:spLocks noChangeShapeType="1"/>
            </p:cNvSpPr>
            <p:nvPr/>
          </p:nvSpPr>
          <p:spPr bwMode="auto">
            <a:xfrm>
              <a:off x="4750"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26" name="Rectangle 394"/>
            <p:cNvSpPr>
              <a:spLocks noChangeArrowheads="1"/>
            </p:cNvSpPr>
            <p:nvPr/>
          </p:nvSpPr>
          <p:spPr bwMode="auto">
            <a:xfrm>
              <a:off x="4722" y="3159"/>
              <a:ext cx="137"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sp>
          <p:nvSpPr>
            <p:cNvPr id="95627" name="Line 395"/>
            <p:cNvSpPr>
              <a:spLocks noChangeShapeType="1"/>
            </p:cNvSpPr>
            <p:nvPr/>
          </p:nvSpPr>
          <p:spPr bwMode="auto">
            <a:xfrm>
              <a:off x="4949"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28" name="Line 396"/>
            <p:cNvSpPr>
              <a:spLocks noChangeShapeType="1"/>
            </p:cNvSpPr>
            <p:nvPr/>
          </p:nvSpPr>
          <p:spPr bwMode="auto">
            <a:xfrm>
              <a:off x="5143"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29" name="Rectangle 397"/>
            <p:cNvSpPr>
              <a:spLocks noChangeArrowheads="1"/>
            </p:cNvSpPr>
            <p:nvPr/>
          </p:nvSpPr>
          <p:spPr bwMode="auto">
            <a:xfrm>
              <a:off x="5061" y="3159"/>
              <a:ext cx="215"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15</a:t>
              </a:r>
              <a:endParaRPr kumimoji="0" lang="en-US" sz="1800" b="0" i="0" u="none" strike="noStrike" cap="none" normalizeH="0" baseline="0" smtClean="0">
                <a:ln>
                  <a:noFill/>
                </a:ln>
                <a:solidFill>
                  <a:schemeClr val="tx1"/>
                </a:solidFill>
                <a:effectLst/>
                <a:latin typeface="Arial" pitchFamily="34" charset="0"/>
              </a:endParaRPr>
            </a:p>
          </p:txBody>
        </p:sp>
        <p:sp>
          <p:nvSpPr>
            <p:cNvPr id="95630" name="Line 398"/>
            <p:cNvSpPr>
              <a:spLocks noChangeShapeType="1"/>
            </p:cNvSpPr>
            <p:nvPr/>
          </p:nvSpPr>
          <p:spPr bwMode="auto">
            <a:xfrm>
              <a:off x="5338"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1" name="Line 399"/>
            <p:cNvSpPr>
              <a:spLocks noChangeShapeType="1"/>
            </p:cNvSpPr>
            <p:nvPr/>
          </p:nvSpPr>
          <p:spPr bwMode="auto">
            <a:xfrm>
              <a:off x="5533" y="3108"/>
              <a:ext cx="1" cy="33"/>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2" name="Rectangle 400"/>
            <p:cNvSpPr>
              <a:spLocks noChangeArrowheads="1"/>
            </p:cNvSpPr>
            <p:nvPr/>
          </p:nvSpPr>
          <p:spPr bwMode="auto">
            <a:xfrm>
              <a:off x="5465" y="3159"/>
              <a:ext cx="216"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25</a:t>
              </a:r>
              <a:endParaRPr kumimoji="0" lang="en-US" sz="1800" b="0" i="0" u="none" strike="noStrike" cap="none" normalizeH="0" baseline="0" smtClean="0">
                <a:ln>
                  <a:noFill/>
                </a:ln>
                <a:solidFill>
                  <a:schemeClr val="tx1"/>
                </a:solidFill>
                <a:effectLst/>
                <a:latin typeface="Arial" pitchFamily="34" charset="0"/>
              </a:endParaRPr>
            </a:p>
          </p:txBody>
        </p:sp>
        <p:sp>
          <p:nvSpPr>
            <p:cNvPr id="95633" name="Rectangle 401"/>
            <p:cNvSpPr>
              <a:spLocks noChangeArrowheads="1"/>
            </p:cNvSpPr>
            <p:nvPr/>
          </p:nvSpPr>
          <p:spPr bwMode="auto">
            <a:xfrm>
              <a:off x="4679" y="3313"/>
              <a:ext cx="900"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Block number</a:t>
              </a:r>
              <a:endParaRPr kumimoji="0" lang="en-US" sz="1800" b="0" i="0" u="none" strike="noStrike" cap="none" normalizeH="0" baseline="0" smtClean="0">
                <a:ln>
                  <a:noFill/>
                </a:ln>
                <a:solidFill>
                  <a:schemeClr val="tx1"/>
                </a:solidFill>
                <a:effectLst/>
                <a:latin typeface="Arial" pitchFamily="34" charset="0"/>
              </a:endParaRPr>
            </a:p>
          </p:txBody>
        </p:sp>
        <p:sp>
          <p:nvSpPr>
            <p:cNvPr id="95634" name="Line 402"/>
            <p:cNvSpPr>
              <a:spLocks noChangeShapeType="1"/>
            </p:cNvSpPr>
            <p:nvPr/>
          </p:nvSpPr>
          <p:spPr bwMode="auto">
            <a:xfrm flipV="1">
              <a:off x="4522" y="1640"/>
              <a:ext cx="1" cy="1430"/>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5" name="Line 403"/>
            <p:cNvSpPr>
              <a:spLocks noChangeShapeType="1"/>
            </p:cNvSpPr>
            <p:nvPr/>
          </p:nvSpPr>
          <p:spPr bwMode="auto">
            <a:xfrm flipH="1">
              <a:off x="4485" y="2502"/>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6" name="Line 404"/>
            <p:cNvSpPr>
              <a:spLocks noChangeShapeType="1"/>
            </p:cNvSpPr>
            <p:nvPr/>
          </p:nvSpPr>
          <p:spPr bwMode="auto">
            <a:xfrm flipH="1">
              <a:off x="4485" y="2216"/>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7" name="Line 405"/>
            <p:cNvSpPr>
              <a:spLocks noChangeShapeType="1"/>
            </p:cNvSpPr>
            <p:nvPr/>
          </p:nvSpPr>
          <p:spPr bwMode="auto">
            <a:xfrm flipH="1">
              <a:off x="4485" y="1930"/>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8" name="Line 406"/>
            <p:cNvSpPr>
              <a:spLocks noChangeShapeType="1"/>
            </p:cNvSpPr>
            <p:nvPr/>
          </p:nvSpPr>
          <p:spPr bwMode="auto">
            <a:xfrm>
              <a:off x="4555" y="2448"/>
              <a:ext cx="1" cy="112"/>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39" name="Line 407"/>
            <p:cNvSpPr>
              <a:spLocks noChangeShapeType="1"/>
            </p:cNvSpPr>
            <p:nvPr/>
          </p:nvSpPr>
          <p:spPr bwMode="auto">
            <a:xfrm>
              <a:off x="4547" y="2448"/>
              <a:ext cx="16" cy="1"/>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0" name="Line 408"/>
            <p:cNvSpPr>
              <a:spLocks noChangeShapeType="1"/>
            </p:cNvSpPr>
            <p:nvPr/>
          </p:nvSpPr>
          <p:spPr bwMode="auto">
            <a:xfrm>
              <a:off x="4750" y="2382"/>
              <a:ext cx="1" cy="129"/>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1" name="Line 409"/>
            <p:cNvSpPr>
              <a:spLocks noChangeShapeType="1"/>
            </p:cNvSpPr>
            <p:nvPr/>
          </p:nvSpPr>
          <p:spPr bwMode="auto">
            <a:xfrm>
              <a:off x="4741" y="2382"/>
              <a:ext cx="21" cy="1"/>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2" name="Line 410"/>
            <p:cNvSpPr>
              <a:spLocks noChangeShapeType="1"/>
            </p:cNvSpPr>
            <p:nvPr/>
          </p:nvSpPr>
          <p:spPr bwMode="auto">
            <a:xfrm>
              <a:off x="4949" y="2258"/>
              <a:ext cx="1" cy="17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3" name="Line 411"/>
            <p:cNvSpPr>
              <a:spLocks noChangeShapeType="1"/>
            </p:cNvSpPr>
            <p:nvPr/>
          </p:nvSpPr>
          <p:spPr bwMode="auto">
            <a:xfrm>
              <a:off x="5143" y="2171"/>
              <a:ext cx="1" cy="16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4" name="Line 412"/>
            <p:cNvSpPr>
              <a:spLocks noChangeShapeType="1"/>
            </p:cNvSpPr>
            <p:nvPr/>
          </p:nvSpPr>
          <p:spPr bwMode="auto">
            <a:xfrm>
              <a:off x="5131" y="2336"/>
              <a:ext cx="21" cy="1"/>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5" name="Line 413"/>
            <p:cNvSpPr>
              <a:spLocks noChangeShapeType="1"/>
            </p:cNvSpPr>
            <p:nvPr/>
          </p:nvSpPr>
          <p:spPr bwMode="auto">
            <a:xfrm>
              <a:off x="5338" y="1992"/>
              <a:ext cx="1" cy="307"/>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6" name="Line 414"/>
            <p:cNvSpPr>
              <a:spLocks noChangeShapeType="1"/>
            </p:cNvSpPr>
            <p:nvPr/>
          </p:nvSpPr>
          <p:spPr bwMode="auto">
            <a:xfrm>
              <a:off x="5330" y="2299"/>
              <a:ext cx="17" cy="1"/>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7" name="Line 415"/>
            <p:cNvSpPr>
              <a:spLocks noChangeShapeType="1"/>
            </p:cNvSpPr>
            <p:nvPr/>
          </p:nvSpPr>
          <p:spPr bwMode="auto">
            <a:xfrm>
              <a:off x="5533" y="1752"/>
              <a:ext cx="1" cy="423"/>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8" name="Freeform 416"/>
            <p:cNvSpPr>
              <a:spLocks/>
            </p:cNvSpPr>
            <p:nvPr/>
          </p:nvSpPr>
          <p:spPr bwMode="auto">
            <a:xfrm>
              <a:off x="4555" y="1963"/>
              <a:ext cx="978" cy="544"/>
            </a:xfrm>
            <a:custGeom>
              <a:avLst/>
              <a:gdLst/>
              <a:ahLst/>
              <a:cxnLst>
                <a:cxn ang="0">
                  <a:pos x="0" y="544"/>
                </a:cxn>
                <a:cxn ang="0">
                  <a:pos x="195" y="485"/>
                </a:cxn>
                <a:cxn ang="0">
                  <a:pos x="394" y="386"/>
                </a:cxn>
                <a:cxn ang="0">
                  <a:pos x="588" y="291"/>
                </a:cxn>
                <a:cxn ang="0">
                  <a:pos x="783" y="183"/>
                </a:cxn>
                <a:cxn ang="0">
                  <a:pos x="978" y="0"/>
                </a:cxn>
              </a:cxnLst>
              <a:rect l="0" t="0" r="r" b="b"/>
              <a:pathLst>
                <a:path w="978" h="544">
                  <a:moveTo>
                    <a:pt x="0" y="544"/>
                  </a:moveTo>
                  <a:lnTo>
                    <a:pt x="195" y="485"/>
                  </a:lnTo>
                  <a:lnTo>
                    <a:pt x="394" y="386"/>
                  </a:lnTo>
                  <a:lnTo>
                    <a:pt x="588" y="291"/>
                  </a:lnTo>
                  <a:lnTo>
                    <a:pt x="783" y="183"/>
                  </a:lnTo>
                  <a:lnTo>
                    <a:pt x="978" y="0"/>
                  </a:lnTo>
                </a:path>
              </a:pathLst>
            </a:cu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49" name="Line 417"/>
            <p:cNvSpPr>
              <a:spLocks noChangeShapeType="1"/>
            </p:cNvSpPr>
            <p:nvPr/>
          </p:nvSpPr>
          <p:spPr bwMode="auto">
            <a:xfrm>
              <a:off x="4563" y="2303"/>
              <a:ext cx="1" cy="22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0" name="Line 418"/>
            <p:cNvSpPr>
              <a:spLocks noChangeShapeType="1"/>
            </p:cNvSpPr>
            <p:nvPr/>
          </p:nvSpPr>
          <p:spPr bwMode="auto">
            <a:xfrm>
              <a:off x="4762" y="2328"/>
              <a:ext cx="1" cy="154"/>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1" name="Line 419"/>
            <p:cNvSpPr>
              <a:spLocks noChangeShapeType="1"/>
            </p:cNvSpPr>
            <p:nvPr/>
          </p:nvSpPr>
          <p:spPr bwMode="auto">
            <a:xfrm>
              <a:off x="4957" y="2175"/>
              <a:ext cx="1" cy="390"/>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2" name="Line 420"/>
            <p:cNvSpPr>
              <a:spLocks noChangeShapeType="1"/>
            </p:cNvSpPr>
            <p:nvPr/>
          </p:nvSpPr>
          <p:spPr bwMode="auto">
            <a:xfrm>
              <a:off x="5152" y="2183"/>
              <a:ext cx="1" cy="245"/>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3" name="Line 421"/>
            <p:cNvSpPr>
              <a:spLocks noChangeShapeType="1"/>
            </p:cNvSpPr>
            <p:nvPr/>
          </p:nvSpPr>
          <p:spPr bwMode="auto">
            <a:xfrm>
              <a:off x="5347" y="2183"/>
              <a:ext cx="1" cy="236"/>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4" name="Line 422"/>
            <p:cNvSpPr>
              <a:spLocks noChangeShapeType="1"/>
            </p:cNvSpPr>
            <p:nvPr/>
          </p:nvSpPr>
          <p:spPr bwMode="auto">
            <a:xfrm>
              <a:off x="5545" y="2245"/>
              <a:ext cx="1" cy="237"/>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5" name="Freeform 423"/>
            <p:cNvSpPr>
              <a:spLocks/>
            </p:cNvSpPr>
            <p:nvPr/>
          </p:nvSpPr>
          <p:spPr bwMode="auto">
            <a:xfrm>
              <a:off x="4563" y="2303"/>
              <a:ext cx="982" cy="116"/>
            </a:xfrm>
            <a:custGeom>
              <a:avLst/>
              <a:gdLst/>
              <a:ahLst/>
              <a:cxnLst>
                <a:cxn ang="0">
                  <a:pos x="0" y="116"/>
                </a:cxn>
                <a:cxn ang="0">
                  <a:pos x="199" y="100"/>
                </a:cxn>
                <a:cxn ang="0">
                  <a:pos x="394" y="67"/>
                </a:cxn>
                <a:cxn ang="0">
                  <a:pos x="589" y="0"/>
                </a:cxn>
                <a:cxn ang="0">
                  <a:pos x="784" y="0"/>
                </a:cxn>
                <a:cxn ang="0">
                  <a:pos x="982" y="58"/>
                </a:cxn>
              </a:cxnLst>
              <a:rect l="0" t="0" r="r" b="b"/>
              <a:pathLst>
                <a:path w="982" h="116">
                  <a:moveTo>
                    <a:pt x="0" y="116"/>
                  </a:moveTo>
                  <a:lnTo>
                    <a:pt x="199" y="100"/>
                  </a:lnTo>
                  <a:lnTo>
                    <a:pt x="394" y="67"/>
                  </a:lnTo>
                  <a:lnTo>
                    <a:pt x="589" y="0"/>
                  </a:lnTo>
                  <a:lnTo>
                    <a:pt x="784" y="0"/>
                  </a:lnTo>
                  <a:lnTo>
                    <a:pt x="982" y="58"/>
                  </a:lnTo>
                </a:path>
              </a:pathLst>
            </a:cu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6" name="Freeform 424"/>
            <p:cNvSpPr>
              <a:spLocks noEditPoints="1"/>
            </p:cNvSpPr>
            <p:nvPr/>
          </p:nvSpPr>
          <p:spPr bwMode="auto">
            <a:xfrm>
              <a:off x="4576" y="2349"/>
              <a:ext cx="978" cy="676"/>
            </a:xfrm>
            <a:custGeom>
              <a:avLst/>
              <a:gdLst/>
              <a:ahLst/>
              <a:cxnLst>
                <a:cxn ang="0">
                  <a:pos x="0" y="29"/>
                </a:cxn>
                <a:cxn ang="0">
                  <a:pos x="0" y="236"/>
                </a:cxn>
                <a:cxn ang="0">
                  <a:pos x="195" y="75"/>
                </a:cxn>
                <a:cxn ang="0">
                  <a:pos x="195" y="207"/>
                </a:cxn>
                <a:cxn ang="0">
                  <a:pos x="389" y="33"/>
                </a:cxn>
                <a:cxn ang="0">
                  <a:pos x="389" y="676"/>
                </a:cxn>
                <a:cxn ang="0">
                  <a:pos x="588" y="0"/>
                </a:cxn>
                <a:cxn ang="0">
                  <a:pos x="588" y="427"/>
                </a:cxn>
                <a:cxn ang="0">
                  <a:pos x="783" y="104"/>
                </a:cxn>
                <a:cxn ang="0">
                  <a:pos x="783" y="551"/>
                </a:cxn>
                <a:cxn ang="0">
                  <a:pos x="978" y="62"/>
                </a:cxn>
                <a:cxn ang="0">
                  <a:pos x="978" y="514"/>
                </a:cxn>
                <a:cxn ang="0">
                  <a:pos x="0" y="133"/>
                </a:cxn>
                <a:cxn ang="0">
                  <a:pos x="195" y="141"/>
                </a:cxn>
                <a:cxn ang="0">
                  <a:pos x="389" y="352"/>
                </a:cxn>
                <a:cxn ang="0">
                  <a:pos x="588" y="216"/>
                </a:cxn>
                <a:cxn ang="0">
                  <a:pos x="783" y="328"/>
                </a:cxn>
                <a:cxn ang="0">
                  <a:pos x="978" y="290"/>
                </a:cxn>
              </a:cxnLst>
              <a:rect l="0" t="0" r="r" b="b"/>
              <a:pathLst>
                <a:path w="978" h="676">
                  <a:moveTo>
                    <a:pt x="0" y="29"/>
                  </a:moveTo>
                  <a:lnTo>
                    <a:pt x="0" y="236"/>
                  </a:lnTo>
                  <a:moveTo>
                    <a:pt x="195" y="75"/>
                  </a:moveTo>
                  <a:lnTo>
                    <a:pt x="195" y="207"/>
                  </a:lnTo>
                  <a:moveTo>
                    <a:pt x="389" y="33"/>
                  </a:moveTo>
                  <a:lnTo>
                    <a:pt x="389" y="676"/>
                  </a:lnTo>
                  <a:moveTo>
                    <a:pt x="588" y="0"/>
                  </a:moveTo>
                  <a:lnTo>
                    <a:pt x="588" y="427"/>
                  </a:lnTo>
                  <a:moveTo>
                    <a:pt x="783" y="104"/>
                  </a:moveTo>
                  <a:lnTo>
                    <a:pt x="783" y="551"/>
                  </a:lnTo>
                  <a:moveTo>
                    <a:pt x="978" y="62"/>
                  </a:moveTo>
                  <a:lnTo>
                    <a:pt x="978" y="514"/>
                  </a:lnTo>
                  <a:moveTo>
                    <a:pt x="0" y="133"/>
                  </a:moveTo>
                  <a:lnTo>
                    <a:pt x="195" y="141"/>
                  </a:lnTo>
                  <a:lnTo>
                    <a:pt x="389" y="352"/>
                  </a:lnTo>
                  <a:lnTo>
                    <a:pt x="588" y="216"/>
                  </a:lnTo>
                  <a:lnTo>
                    <a:pt x="783" y="328"/>
                  </a:lnTo>
                  <a:lnTo>
                    <a:pt x="978" y="290"/>
                  </a:lnTo>
                </a:path>
              </a:pathLst>
            </a:cu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7" name="Line 425"/>
            <p:cNvSpPr>
              <a:spLocks noChangeShapeType="1"/>
            </p:cNvSpPr>
            <p:nvPr/>
          </p:nvSpPr>
          <p:spPr bwMode="auto">
            <a:xfrm flipH="1">
              <a:off x="4485" y="1930"/>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8" name="Line 426"/>
            <p:cNvSpPr>
              <a:spLocks noChangeShapeType="1"/>
            </p:cNvSpPr>
            <p:nvPr/>
          </p:nvSpPr>
          <p:spPr bwMode="auto">
            <a:xfrm flipH="1">
              <a:off x="4485" y="1640"/>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59" name="Line 427"/>
            <p:cNvSpPr>
              <a:spLocks noChangeShapeType="1"/>
            </p:cNvSpPr>
            <p:nvPr/>
          </p:nvSpPr>
          <p:spPr bwMode="auto">
            <a:xfrm flipH="1">
              <a:off x="4485" y="3075"/>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60" name="Line 428"/>
            <p:cNvSpPr>
              <a:spLocks noChangeShapeType="1"/>
            </p:cNvSpPr>
            <p:nvPr/>
          </p:nvSpPr>
          <p:spPr bwMode="auto">
            <a:xfrm flipH="1">
              <a:off x="4485" y="2788"/>
              <a:ext cx="37" cy="1"/>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61" name="Rectangle 429"/>
            <p:cNvSpPr>
              <a:spLocks noChangeArrowheads="1"/>
            </p:cNvSpPr>
            <p:nvPr/>
          </p:nvSpPr>
          <p:spPr bwMode="auto">
            <a:xfrm>
              <a:off x="4299" y="1557"/>
              <a:ext cx="215" cy="18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95662" name="Rectangle 430"/>
            <p:cNvSpPr>
              <a:spLocks noChangeArrowheads="1"/>
            </p:cNvSpPr>
            <p:nvPr/>
          </p:nvSpPr>
          <p:spPr bwMode="auto">
            <a:xfrm>
              <a:off x="4329" y="2997"/>
              <a:ext cx="182" cy="1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7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grpSp>
      <p:sp>
        <p:nvSpPr>
          <p:cNvPr id="55" name="Content Placeholder 1"/>
          <p:cNvSpPr txBox="1">
            <a:spLocks/>
          </p:cNvSpPr>
          <p:nvPr/>
        </p:nvSpPr>
        <p:spPr bwMode="auto">
          <a:xfrm>
            <a:off x="304800" y="5464465"/>
            <a:ext cx="8382000" cy="96678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342900" marR="0" lvl="0" indent="-342900" algn="l" defTabSz="914400" rtl="0" eaLnBrk="1" fontAlgn="base" latinLnBrk="0" hangingPunct="1">
              <a:lnSpc>
                <a:spcPct val="100000"/>
              </a:lnSpc>
              <a:spcBef>
                <a:spcPct val="20000"/>
              </a:spcBef>
              <a:spcAft>
                <a:spcPct val="0"/>
              </a:spcAft>
              <a:buClrTx/>
              <a:buSzPct val="60000"/>
              <a:buFontTx/>
              <a:buBlip>
                <a:blip r:embed="rId3"/>
              </a:buBlip>
              <a:tabLst/>
              <a:defRPr/>
            </a:pPr>
            <a:r>
              <a:rPr lang="en-US" sz="2800" b="1" dirty="0" smtClean="0">
                <a:solidFill>
                  <a:srgbClr val="FF0000"/>
                </a:solidFill>
                <a:latin typeface="+mn-lt"/>
                <a:cs typeface="+mn-cs"/>
              </a:rPr>
              <a:t>Stable</a:t>
            </a:r>
            <a:r>
              <a:rPr lang="en-US" sz="2800" dirty="0" smtClean="0">
                <a:latin typeface="+mn-lt"/>
                <a:cs typeface="+mn-cs"/>
              </a:rPr>
              <a:t> environments </a:t>
            </a:r>
            <a:r>
              <a:rPr lang="en-US" sz="2800" b="1" dirty="0" smtClean="0">
                <a:solidFill>
                  <a:srgbClr val="FF0000"/>
                </a:solidFill>
                <a:latin typeface="+mn-lt"/>
                <a:cs typeface="+mn-cs"/>
              </a:rPr>
              <a:t>increase</a:t>
            </a:r>
            <a:r>
              <a:rPr lang="en-US" sz="2800" dirty="0" smtClean="0">
                <a:latin typeface="+mn-lt"/>
                <a:cs typeface="+mn-cs"/>
              </a:rPr>
              <a:t> error-sensitivity</a:t>
            </a:r>
          </a:p>
          <a:p>
            <a:pPr marL="342900" marR="0" lvl="0" indent="-342900" algn="l" defTabSz="914400" rtl="0" eaLnBrk="1" fontAlgn="base" latinLnBrk="0" hangingPunct="1">
              <a:lnSpc>
                <a:spcPct val="100000"/>
              </a:lnSpc>
              <a:spcBef>
                <a:spcPct val="20000"/>
              </a:spcBef>
              <a:spcAft>
                <a:spcPct val="0"/>
              </a:spcAft>
              <a:buClrTx/>
              <a:buSzPct val="60000"/>
              <a:buFontTx/>
              <a:buBlip>
                <a:blip r:embed="rId3"/>
              </a:buBlip>
              <a:tabLst/>
              <a:defRPr/>
            </a:pPr>
            <a:r>
              <a:rPr kumimoji="0" lang="en-US" sz="2800" b="1" i="0" u="none" strike="noStrike" kern="1200" cap="none" spc="0" normalizeH="0" baseline="0" noProof="0" dirty="0" smtClean="0">
                <a:ln>
                  <a:noFill/>
                </a:ln>
                <a:solidFill>
                  <a:srgbClr val="3333B2"/>
                </a:solidFill>
                <a:effectLst/>
                <a:uLnTx/>
                <a:uFillTx/>
                <a:latin typeface="+mn-lt"/>
                <a:cs typeface="+mn-cs"/>
              </a:rPr>
              <a:t>Transient</a:t>
            </a:r>
            <a:r>
              <a:rPr kumimoji="0" lang="en-US" sz="2800" b="0" i="0" u="none" strike="noStrike" kern="1200" cap="none" spc="0" normalizeH="0" noProof="0" dirty="0" smtClean="0">
                <a:ln>
                  <a:noFill/>
                </a:ln>
                <a:solidFill>
                  <a:schemeClr val="tx1"/>
                </a:solidFill>
                <a:effectLst/>
                <a:uLnTx/>
                <a:uFillTx/>
                <a:latin typeface="+mn-lt"/>
                <a:cs typeface="+mn-cs"/>
              </a:rPr>
              <a:t> environments </a:t>
            </a:r>
            <a:r>
              <a:rPr kumimoji="0" lang="en-US" sz="2800" b="1" i="0" u="none" strike="noStrike" kern="1200" cap="none" spc="0" normalizeH="0" noProof="0" dirty="0" smtClean="0">
                <a:ln>
                  <a:noFill/>
                </a:ln>
                <a:solidFill>
                  <a:srgbClr val="3333B2"/>
                </a:solidFill>
                <a:effectLst/>
                <a:uLnTx/>
                <a:uFillTx/>
                <a:latin typeface="+mn-lt"/>
                <a:cs typeface="+mn-cs"/>
              </a:rPr>
              <a:t>decrease</a:t>
            </a:r>
            <a:r>
              <a:rPr kumimoji="0" lang="en-US" sz="2800" b="0" i="0" u="none" strike="noStrike" kern="1200" cap="none" spc="0" normalizeH="0" noProof="0" dirty="0" smtClean="0">
                <a:ln>
                  <a:noFill/>
                </a:ln>
                <a:solidFill>
                  <a:schemeClr val="tx1"/>
                </a:solidFill>
                <a:effectLst/>
                <a:uLnTx/>
                <a:uFillTx/>
                <a:latin typeface="+mn-lt"/>
                <a:cs typeface="+mn-cs"/>
              </a:rPr>
              <a:t> error-sensitivity</a:t>
            </a:r>
            <a:endParaRPr kumimoji="0" lang="en-US" sz="2800" b="0" i="0" u="none" strike="noStrike" kern="1200" cap="none" spc="0" normalizeH="0" baseline="0" noProof="0" dirty="0">
              <a:ln>
                <a:noFill/>
              </a:ln>
              <a:solidFill>
                <a:schemeClr val="tx1"/>
              </a:solidFill>
              <a:effectLst/>
              <a:uLnTx/>
              <a:uFillTx/>
              <a:latin typeface="+mn-lt"/>
              <a:cs typeface="+mn-cs"/>
            </a:endParaRPr>
          </a:p>
        </p:txBody>
      </p:sp>
      <p:pic>
        <p:nvPicPr>
          <p:cNvPr id="57" name="Picture 3" descr="C:\Documents and Settings\David\Desktop\temp.png"/>
          <p:cNvPicPr>
            <a:picLocks noChangeAspect="1" noChangeArrowheads="1"/>
          </p:cNvPicPr>
          <p:nvPr/>
        </p:nvPicPr>
        <p:blipFill>
          <a:blip r:embed="rId4" cstate="print"/>
          <a:srcRect l="39491" r="30157" b="6510"/>
          <a:stretch>
            <a:fillRect/>
          </a:stretch>
        </p:blipFill>
        <p:spPr bwMode="auto">
          <a:xfrm>
            <a:off x="2882180" y="1047890"/>
            <a:ext cx="1881845" cy="4194382"/>
          </a:xfrm>
          <a:prstGeom prst="rect">
            <a:avLst/>
          </a:prstGeom>
          <a:noFill/>
        </p:spPr>
      </p:pic>
      <p:pic>
        <p:nvPicPr>
          <p:cNvPr id="58" name="Picture 3" descr="C:\Documents and Settings\David\Desktop\temp.png"/>
          <p:cNvPicPr>
            <a:picLocks noChangeAspect="1" noChangeArrowheads="1"/>
          </p:cNvPicPr>
          <p:nvPr/>
        </p:nvPicPr>
        <p:blipFill>
          <a:blip r:embed="rId4" cstate="print"/>
          <a:srcRect l="69843" r="-1920" b="6510"/>
          <a:stretch>
            <a:fillRect/>
          </a:stretch>
        </p:blipFill>
        <p:spPr bwMode="auto">
          <a:xfrm>
            <a:off x="4802430" y="1047890"/>
            <a:ext cx="1988896" cy="4194382"/>
          </a:xfrm>
          <a:prstGeom prst="rect">
            <a:avLst/>
          </a:prstGeom>
          <a:noFill/>
        </p:spPr>
      </p:pic>
      <p:grpSp>
        <p:nvGrpSpPr>
          <p:cNvPr id="2" name="Group 1"/>
          <p:cNvGrpSpPr/>
          <p:nvPr/>
        </p:nvGrpSpPr>
        <p:grpSpPr>
          <a:xfrm>
            <a:off x="7216104" y="2099469"/>
            <a:ext cx="1365758" cy="608578"/>
            <a:chOff x="7216104" y="2099469"/>
            <a:chExt cx="1365758" cy="608578"/>
          </a:xfrm>
        </p:grpSpPr>
        <p:sp>
          <p:nvSpPr>
            <p:cNvPr id="59" name="Rectangle 175"/>
            <p:cNvSpPr>
              <a:spLocks noChangeArrowheads="1"/>
            </p:cNvSpPr>
            <p:nvPr/>
          </p:nvSpPr>
          <p:spPr bwMode="auto">
            <a:xfrm>
              <a:off x="7216104" y="2296036"/>
              <a:ext cx="120706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54B948"/>
                  </a:solidFill>
                  <a:effectLst/>
                  <a:latin typeface="Arial" pitchFamily="34" charset="0"/>
                </a:rPr>
                <a:t>z=0.5 (neutral)</a:t>
              </a:r>
              <a:endParaRPr kumimoji="0" lang="en-US" sz="1800" b="0" i="0" u="none" strike="noStrike" cap="none" normalizeH="0" baseline="0" dirty="0" smtClean="0">
                <a:ln>
                  <a:noFill/>
                </a:ln>
                <a:solidFill>
                  <a:schemeClr val="tx1"/>
                </a:solidFill>
                <a:effectLst/>
                <a:latin typeface="Arial" pitchFamily="34" charset="0"/>
              </a:endParaRPr>
            </a:p>
          </p:txBody>
        </p:sp>
        <p:sp>
          <p:nvSpPr>
            <p:cNvPr id="60" name="Rectangle 173"/>
            <p:cNvSpPr>
              <a:spLocks noChangeArrowheads="1"/>
            </p:cNvSpPr>
            <p:nvPr/>
          </p:nvSpPr>
          <p:spPr bwMode="auto">
            <a:xfrm>
              <a:off x="7216104" y="2099469"/>
              <a:ext cx="112691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DD1F26"/>
                  </a:solidFill>
                  <a:effectLst/>
                  <a:latin typeface="Arial" pitchFamily="34" charset="0"/>
                </a:rPr>
                <a:t>z=0.9 (stable)</a:t>
              </a:r>
              <a:endParaRPr kumimoji="0" lang="en-US" sz="1800" b="0" i="0" u="none" strike="noStrike" cap="none" normalizeH="0" baseline="0" dirty="0" smtClean="0">
                <a:ln>
                  <a:noFill/>
                </a:ln>
                <a:solidFill>
                  <a:schemeClr val="tx1"/>
                </a:solidFill>
                <a:effectLst/>
                <a:latin typeface="Arial" pitchFamily="34" charset="0"/>
              </a:endParaRPr>
            </a:p>
          </p:txBody>
        </p:sp>
        <p:sp>
          <p:nvSpPr>
            <p:cNvPr id="61" name="Rectangle 174"/>
            <p:cNvSpPr>
              <a:spLocks noChangeArrowheads="1"/>
            </p:cNvSpPr>
            <p:nvPr/>
          </p:nvSpPr>
          <p:spPr bwMode="auto">
            <a:xfrm>
              <a:off x="7216104" y="2492603"/>
              <a:ext cx="1365758"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4053A4"/>
                  </a:solidFill>
                  <a:effectLst/>
                  <a:latin typeface="Arial" pitchFamily="34" charset="0"/>
                </a:rPr>
                <a:t>z=0.1 (transient)</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11" name="Group 10"/>
          <p:cNvGrpSpPr/>
          <p:nvPr/>
        </p:nvGrpSpPr>
        <p:grpSpPr>
          <a:xfrm>
            <a:off x="304800" y="1047890"/>
            <a:ext cx="3533260" cy="4570195"/>
            <a:chOff x="304800" y="1047890"/>
            <a:chExt cx="3533260" cy="4570195"/>
          </a:xfrm>
        </p:grpSpPr>
        <p:pic>
          <p:nvPicPr>
            <p:cNvPr id="56" name="Picture 3" descr="C:\Documents and Settings\David\Desktop\temp.png"/>
            <p:cNvPicPr>
              <a:picLocks noChangeAspect="1" noChangeArrowheads="1"/>
            </p:cNvPicPr>
            <p:nvPr/>
          </p:nvPicPr>
          <p:blipFill>
            <a:blip r:embed="rId4" cstate="print"/>
            <a:srcRect t="93577" r="43014" b="-2137"/>
            <a:stretch>
              <a:fillRect/>
            </a:stretch>
          </p:blipFill>
          <p:spPr bwMode="auto">
            <a:xfrm>
              <a:off x="304800" y="5234035"/>
              <a:ext cx="3533260" cy="384050"/>
            </a:xfrm>
            <a:prstGeom prst="rect">
              <a:avLst/>
            </a:prstGeom>
            <a:noFill/>
          </p:spPr>
        </p:pic>
        <p:grpSp>
          <p:nvGrpSpPr>
            <p:cNvPr id="10" name="Group 9"/>
            <p:cNvGrpSpPr/>
            <p:nvPr/>
          </p:nvGrpSpPr>
          <p:grpSpPr>
            <a:xfrm>
              <a:off x="336296" y="1047890"/>
              <a:ext cx="2507479" cy="4194382"/>
              <a:chOff x="336296" y="1047890"/>
              <a:chExt cx="2507479" cy="4194382"/>
            </a:xfrm>
          </p:grpSpPr>
          <p:grpSp>
            <p:nvGrpSpPr>
              <p:cNvPr id="9" name="Group 8"/>
              <p:cNvGrpSpPr/>
              <p:nvPr/>
            </p:nvGrpSpPr>
            <p:grpSpPr>
              <a:xfrm>
                <a:off x="336296" y="1047890"/>
                <a:ext cx="2507479" cy="4194382"/>
                <a:chOff x="336296" y="1047890"/>
                <a:chExt cx="2507479" cy="4194382"/>
              </a:xfrm>
            </p:grpSpPr>
            <p:pic>
              <p:nvPicPr>
                <p:cNvPr id="82947" name="Picture 3" descr="C:\Documents and Settings\David\Desktop\temp.png"/>
                <p:cNvPicPr>
                  <a:picLocks noChangeAspect="1" noChangeArrowheads="1"/>
                </p:cNvPicPr>
                <p:nvPr/>
              </p:nvPicPr>
              <p:blipFill>
                <a:blip r:embed="rId4" cstate="print"/>
                <a:srcRect r="59558" b="6510"/>
                <a:stretch>
                  <a:fillRect/>
                </a:stretch>
              </p:blipFill>
              <p:spPr bwMode="auto">
                <a:xfrm>
                  <a:off x="336296" y="1047890"/>
                  <a:ext cx="2507479" cy="4194382"/>
                </a:xfrm>
                <a:prstGeom prst="rect">
                  <a:avLst/>
                </a:prstGeom>
                <a:noFill/>
              </p:spPr>
            </p:pic>
            <p:sp>
              <p:nvSpPr>
                <p:cNvPr id="7" name="Rectangle 6"/>
                <p:cNvSpPr/>
                <p:nvPr/>
              </p:nvSpPr>
              <p:spPr>
                <a:xfrm>
                  <a:off x="1071563" y="3158332"/>
                  <a:ext cx="850492" cy="750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 name="Group 63"/>
              <p:cNvGrpSpPr/>
              <p:nvPr/>
            </p:nvGrpSpPr>
            <p:grpSpPr>
              <a:xfrm>
                <a:off x="1068430" y="3238781"/>
                <a:ext cx="1365758" cy="608578"/>
                <a:chOff x="7216104" y="2099469"/>
                <a:chExt cx="1365758" cy="608578"/>
              </a:xfrm>
            </p:grpSpPr>
            <p:sp>
              <p:nvSpPr>
                <p:cNvPr id="65" name="Rectangle 175"/>
                <p:cNvSpPr>
                  <a:spLocks noChangeArrowheads="1"/>
                </p:cNvSpPr>
                <p:nvPr/>
              </p:nvSpPr>
              <p:spPr bwMode="auto">
                <a:xfrm>
                  <a:off x="7216104" y="2296036"/>
                  <a:ext cx="120706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54B948"/>
                      </a:solidFill>
                      <a:effectLst/>
                      <a:latin typeface="Arial" pitchFamily="34" charset="0"/>
                    </a:rPr>
                    <a:t>z=0.5 (neutral)</a:t>
                  </a:r>
                  <a:endParaRPr kumimoji="0" lang="en-US" sz="1800" b="0" i="0" u="none" strike="noStrike" cap="none" normalizeH="0" baseline="0" dirty="0" smtClean="0">
                    <a:ln>
                      <a:noFill/>
                    </a:ln>
                    <a:solidFill>
                      <a:schemeClr val="tx1"/>
                    </a:solidFill>
                    <a:effectLst/>
                    <a:latin typeface="Arial" pitchFamily="34" charset="0"/>
                  </a:endParaRPr>
                </a:p>
              </p:txBody>
            </p:sp>
            <p:sp>
              <p:nvSpPr>
                <p:cNvPr id="66" name="Rectangle 173"/>
                <p:cNvSpPr>
                  <a:spLocks noChangeArrowheads="1"/>
                </p:cNvSpPr>
                <p:nvPr/>
              </p:nvSpPr>
              <p:spPr bwMode="auto">
                <a:xfrm>
                  <a:off x="7216104" y="2099469"/>
                  <a:ext cx="112691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DD1F26"/>
                      </a:solidFill>
                      <a:effectLst/>
                      <a:latin typeface="Arial" pitchFamily="34" charset="0"/>
                    </a:rPr>
                    <a:t>z=0.9 (stable)</a:t>
                  </a:r>
                  <a:endParaRPr kumimoji="0" lang="en-US" sz="1800" b="0" i="0" u="none" strike="noStrike" cap="none" normalizeH="0" baseline="0" dirty="0" smtClean="0">
                    <a:ln>
                      <a:noFill/>
                    </a:ln>
                    <a:solidFill>
                      <a:schemeClr val="tx1"/>
                    </a:solidFill>
                    <a:effectLst/>
                    <a:latin typeface="Arial" pitchFamily="34" charset="0"/>
                  </a:endParaRPr>
                </a:p>
              </p:txBody>
            </p:sp>
            <p:sp>
              <p:nvSpPr>
                <p:cNvPr id="67" name="Rectangle 174"/>
                <p:cNvSpPr>
                  <a:spLocks noChangeArrowheads="1"/>
                </p:cNvSpPr>
                <p:nvPr/>
              </p:nvSpPr>
              <p:spPr bwMode="auto">
                <a:xfrm>
                  <a:off x="7216104" y="2492603"/>
                  <a:ext cx="1365758"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4053A4"/>
                      </a:solidFill>
                      <a:effectLst/>
                      <a:latin typeface="Arial" pitchFamily="34" charset="0"/>
                    </a:rPr>
                    <a:t>z=0.1 (transient)</a:t>
                  </a:r>
                  <a:endParaRPr kumimoji="0" lang="en-US" sz="1800" b="0" i="0" u="none" strike="noStrike" cap="none" normalizeH="0" baseline="0" dirty="0" smtClean="0">
                    <a:ln>
                      <a:noFill/>
                    </a:ln>
                    <a:solidFill>
                      <a:schemeClr val="tx1"/>
                    </a:solidFill>
                    <a:effectLst/>
                    <a:latin typeface="Arial" pitchFamily="34" charset="0"/>
                  </a:endParaRPr>
                </a:p>
              </p:txBody>
            </p:sp>
          </p:grpSp>
        </p:grpSp>
      </p:grpSp>
      <p:sp>
        <p:nvSpPr>
          <p:cNvPr id="167" name="Line 173"/>
          <p:cNvSpPr>
            <a:spLocks noChangeShapeType="1"/>
          </p:cNvSpPr>
          <p:nvPr/>
        </p:nvSpPr>
        <p:spPr bwMode="auto">
          <a:xfrm>
            <a:off x="8031166" y="5242032"/>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8" name="Group 7"/>
          <p:cNvGrpSpPr/>
          <p:nvPr/>
        </p:nvGrpSpPr>
        <p:grpSpPr>
          <a:xfrm>
            <a:off x="182771" y="990133"/>
            <a:ext cx="1026887" cy="650081"/>
            <a:chOff x="8589966" y="5242032"/>
            <a:chExt cx="1354137" cy="857250"/>
          </a:xfrm>
        </p:grpSpPr>
        <p:sp>
          <p:nvSpPr>
            <p:cNvPr id="72" name="Rectangle 5"/>
            <p:cNvSpPr>
              <a:spLocks noChangeArrowheads="1"/>
            </p:cNvSpPr>
            <p:nvPr/>
          </p:nvSpPr>
          <p:spPr bwMode="auto">
            <a:xfrm>
              <a:off x="8589966" y="5242032"/>
              <a:ext cx="1354137" cy="857250"/>
            </a:xfrm>
            <a:prstGeom prst="rect">
              <a:avLst/>
            </a:prstGeom>
            <a:solidFill>
              <a:srgbClr val="D0BED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Line 66"/>
            <p:cNvSpPr>
              <a:spLocks noChangeShapeType="1"/>
            </p:cNvSpPr>
            <p:nvPr/>
          </p:nvSpPr>
          <p:spPr bwMode="auto">
            <a:xfrm flipV="1">
              <a:off x="8831266" y="5376970"/>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67"/>
            <p:cNvSpPr>
              <a:spLocks/>
            </p:cNvSpPr>
            <p:nvPr/>
          </p:nvSpPr>
          <p:spPr bwMode="auto">
            <a:xfrm>
              <a:off x="8763003" y="5289657"/>
              <a:ext cx="134937" cy="120650"/>
            </a:xfrm>
            <a:custGeom>
              <a:avLst/>
              <a:gdLst/>
              <a:ahLst/>
              <a:cxnLst>
                <a:cxn ang="0">
                  <a:pos x="14" y="0"/>
                </a:cxn>
                <a:cxn ang="0">
                  <a:pos x="28" y="25"/>
                </a:cxn>
                <a:cxn ang="0">
                  <a:pos x="14" y="20"/>
                </a:cxn>
                <a:cxn ang="0">
                  <a:pos x="0" y="25"/>
                </a:cxn>
                <a:cxn ang="0">
                  <a:pos x="14" y="0"/>
                </a:cxn>
              </a:cxnLst>
              <a:rect l="0" t="0" r="r" b="b"/>
              <a:pathLst>
                <a:path w="28" h="25">
                  <a:moveTo>
                    <a:pt x="14" y="0"/>
                  </a:moveTo>
                  <a:cubicBezTo>
                    <a:pt x="17" y="8"/>
                    <a:pt x="23" y="19"/>
                    <a:pt x="28" y="25"/>
                  </a:cubicBezTo>
                  <a:cubicBezTo>
                    <a:pt x="14" y="20"/>
                    <a:pt x="14" y="20"/>
                    <a:pt x="14" y="20"/>
                  </a:cubicBezTo>
                  <a:cubicBezTo>
                    <a:pt x="0" y="25"/>
                    <a:pt x="0" y="25"/>
                    <a:pt x="0" y="25"/>
                  </a:cubicBezTo>
                  <a:cubicBezTo>
                    <a:pt x="5" y="19"/>
                    <a:pt x="11" y="8"/>
                    <a:pt x="14"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68"/>
            <p:cNvSpPr>
              <a:spLocks/>
            </p:cNvSpPr>
            <p:nvPr/>
          </p:nvSpPr>
          <p:spPr bwMode="auto">
            <a:xfrm>
              <a:off x="8763003" y="5911957"/>
              <a:ext cx="134937" cy="125413"/>
            </a:xfrm>
            <a:custGeom>
              <a:avLst/>
              <a:gdLst/>
              <a:ahLst/>
              <a:cxnLst>
                <a:cxn ang="0">
                  <a:pos x="14" y="26"/>
                </a:cxn>
                <a:cxn ang="0">
                  <a:pos x="0" y="0"/>
                </a:cxn>
                <a:cxn ang="0">
                  <a:pos x="14" y="5"/>
                </a:cxn>
                <a:cxn ang="0">
                  <a:pos x="28" y="0"/>
                </a:cxn>
                <a:cxn ang="0">
                  <a:pos x="14" y="26"/>
                </a:cxn>
              </a:cxnLst>
              <a:rect l="0" t="0" r="r" b="b"/>
              <a:pathLst>
                <a:path w="28" h="26">
                  <a:moveTo>
                    <a:pt x="14" y="26"/>
                  </a:moveTo>
                  <a:cubicBezTo>
                    <a:pt x="11" y="17"/>
                    <a:pt x="5" y="6"/>
                    <a:pt x="0" y="0"/>
                  </a:cubicBezTo>
                  <a:cubicBezTo>
                    <a:pt x="14" y="5"/>
                    <a:pt x="14" y="5"/>
                    <a:pt x="14" y="5"/>
                  </a:cubicBezTo>
                  <a:cubicBezTo>
                    <a:pt x="28" y="0"/>
                    <a:pt x="28" y="0"/>
                    <a:pt x="28" y="0"/>
                  </a:cubicBezTo>
                  <a:cubicBezTo>
                    <a:pt x="23" y="6"/>
                    <a:pt x="17" y="17"/>
                    <a:pt x="14"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Line 69"/>
            <p:cNvSpPr>
              <a:spLocks noChangeShapeType="1"/>
            </p:cNvSpPr>
            <p:nvPr/>
          </p:nvSpPr>
          <p:spPr bwMode="auto">
            <a:xfrm flipH="1">
              <a:off x="8897941" y="544840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70"/>
            <p:cNvSpPr>
              <a:spLocks/>
            </p:cNvSpPr>
            <p:nvPr/>
          </p:nvSpPr>
          <p:spPr bwMode="auto">
            <a:xfrm>
              <a:off x="8855078" y="5415070"/>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5"/>
                    <a:pt x="9" y="2"/>
                    <a:pt x="13" y="0"/>
                  </a:cubicBezTo>
                  <a:cubicBezTo>
                    <a:pt x="10" y="7"/>
                    <a:pt x="10" y="7"/>
                    <a:pt x="10" y="7"/>
                  </a:cubicBezTo>
                  <a:cubicBezTo>
                    <a:pt x="13" y="14"/>
                    <a:pt x="13" y="14"/>
                    <a:pt x="13" y="14"/>
                  </a:cubicBezTo>
                  <a:cubicBezTo>
                    <a:pt x="9" y="11"/>
                    <a:pt x="4"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Line 71"/>
            <p:cNvSpPr>
              <a:spLocks noChangeShapeType="1"/>
            </p:cNvSpPr>
            <p:nvPr/>
          </p:nvSpPr>
          <p:spPr bwMode="auto">
            <a:xfrm flipH="1">
              <a:off x="8897941" y="558810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72"/>
            <p:cNvSpPr>
              <a:spLocks/>
            </p:cNvSpPr>
            <p:nvPr/>
          </p:nvSpPr>
          <p:spPr bwMode="auto">
            <a:xfrm>
              <a:off x="8855078" y="5554770"/>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6"/>
                    <a:pt x="9" y="3"/>
                    <a:pt x="13" y="0"/>
                  </a:cubicBezTo>
                  <a:cubicBezTo>
                    <a:pt x="10" y="7"/>
                    <a:pt x="10" y="7"/>
                    <a:pt x="10" y="7"/>
                  </a:cubicBezTo>
                  <a:cubicBezTo>
                    <a:pt x="13" y="14"/>
                    <a:pt x="13" y="14"/>
                    <a:pt x="13" y="14"/>
                  </a:cubicBezTo>
                  <a:cubicBezTo>
                    <a:pt x="9" y="12"/>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Line 73"/>
            <p:cNvSpPr>
              <a:spLocks noChangeShapeType="1"/>
            </p:cNvSpPr>
            <p:nvPr/>
          </p:nvSpPr>
          <p:spPr bwMode="auto">
            <a:xfrm flipH="1">
              <a:off x="8897941" y="5732570"/>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74"/>
            <p:cNvSpPr>
              <a:spLocks/>
            </p:cNvSpPr>
            <p:nvPr/>
          </p:nvSpPr>
          <p:spPr bwMode="auto">
            <a:xfrm>
              <a:off x="8855078" y="5699232"/>
              <a:ext cx="61912" cy="68263"/>
            </a:xfrm>
            <a:custGeom>
              <a:avLst/>
              <a:gdLst/>
              <a:ahLst/>
              <a:cxnLst>
                <a:cxn ang="0">
                  <a:pos x="0" y="7"/>
                </a:cxn>
                <a:cxn ang="0">
                  <a:pos x="13" y="0"/>
                </a:cxn>
                <a:cxn ang="0">
                  <a:pos x="10" y="7"/>
                </a:cxn>
                <a:cxn ang="0">
                  <a:pos x="13" y="14"/>
                </a:cxn>
                <a:cxn ang="0">
                  <a:pos x="0" y="7"/>
                </a:cxn>
              </a:cxnLst>
              <a:rect l="0" t="0" r="r" b="b"/>
              <a:pathLst>
                <a:path w="13" h="14">
                  <a:moveTo>
                    <a:pt x="0" y="7"/>
                  </a:moveTo>
                  <a:cubicBezTo>
                    <a:pt x="4" y="5"/>
                    <a:pt x="9" y="3"/>
                    <a:pt x="13" y="0"/>
                  </a:cubicBezTo>
                  <a:cubicBezTo>
                    <a:pt x="10" y="7"/>
                    <a:pt x="10" y="7"/>
                    <a:pt x="10" y="7"/>
                  </a:cubicBezTo>
                  <a:cubicBezTo>
                    <a:pt x="13" y="14"/>
                    <a:pt x="13" y="14"/>
                    <a:pt x="13" y="14"/>
                  </a:cubicBezTo>
                  <a:cubicBezTo>
                    <a:pt x="9" y="11"/>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Line 75"/>
            <p:cNvSpPr>
              <a:spLocks noChangeShapeType="1"/>
            </p:cNvSpPr>
            <p:nvPr/>
          </p:nvSpPr>
          <p:spPr bwMode="auto">
            <a:xfrm flipH="1">
              <a:off x="8897941" y="587703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76"/>
            <p:cNvSpPr>
              <a:spLocks/>
            </p:cNvSpPr>
            <p:nvPr/>
          </p:nvSpPr>
          <p:spPr bwMode="auto">
            <a:xfrm>
              <a:off x="8855078" y="5838932"/>
              <a:ext cx="61912" cy="73025"/>
            </a:xfrm>
            <a:custGeom>
              <a:avLst/>
              <a:gdLst/>
              <a:ahLst/>
              <a:cxnLst>
                <a:cxn ang="0">
                  <a:pos x="0" y="8"/>
                </a:cxn>
                <a:cxn ang="0">
                  <a:pos x="13" y="0"/>
                </a:cxn>
                <a:cxn ang="0">
                  <a:pos x="10" y="8"/>
                </a:cxn>
                <a:cxn ang="0">
                  <a:pos x="13" y="15"/>
                </a:cxn>
                <a:cxn ang="0">
                  <a:pos x="0" y="8"/>
                </a:cxn>
              </a:cxnLst>
              <a:rect l="0" t="0" r="r" b="b"/>
              <a:pathLst>
                <a:path w="13" h="15">
                  <a:moveTo>
                    <a:pt x="0" y="8"/>
                  </a:moveTo>
                  <a:cubicBezTo>
                    <a:pt x="4" y="6"/>
                    <a:pt x="9" y="3"/>
                    <a:pt x="13" y="0"/>
                  </a:cubicBezTo>
                  <a:cubicBezTo>
                    <a:pt x="10" y="8"/>
                    <a:pt x="10" y="8"/>
                    <a:pt x="10" y="8"/>
                  </a:cubicBezTo>
                  <a:cubicBezTo>
                    <a:pt x="13" y="15"/>
                    <a:pt x="13" y="15"/>
                    <a:pt x="13" y="15"/>
                  </a:cubicBezTo>
                  <a:cubicBezTo>
                    <a:pt x="9" y="12"/>
                    <a:pt x="4" y="9"/>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Line 77"/>
            <p:cNvSpPr>
              <a:spLocks noChangeShapeType="1"/>
            </p:cNvSpPr>
            <p:nvPr/>
          </p:nvSpPr>
          <p:spPr bwMode="auto">
            <a:xfrm>
              <a:off x="8653466" y="5448407"/>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78"/>
            <p:cNvSpPr>
              <a:spLocks/>
            </p:cNvSpPr>
            <p:nvPr/>
          </p:nvSpPr>
          <p:spPr bwMode="auto">
            <a:xfrm>
              <a:off x="8753478" y="5415070"/>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8"/>
                    <a:pt x="4" y="11"/>
                    <a:pt x="0" y="14"/>
                  </a:cubicBezTo>
                  <a:cubicBezTo>
                    <a:pt x="3" y="7"/>
                    <a:pt x="3" y="7"/>
                    <a:pt x="3" y="7"/>
                  </a:cubicBezTo>
                  <a:cubicBezTo>
                    <a:pt x="0" y="0"/>
                    <a:pt x="0" y="0"/>
                    <a:pt x="0" y="0"/>
                  </a:cubicBezTo>
                  <a:cubicBezTo>
                    <a:pt x="4" y="2"/>
                    <a:pt x="9"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Line 79"/>
            <p:cNvSpPr>
              <a:spLocks noChangeShapeType="1"/>
            </p:cNvSpPr>
            <p:nvPr/>
          </p:nvSpPr>
          <p:spPr bwMode="auto">
            <a:xfrm>
              <a:off x="8653466" y="5588107"/>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80"/>
            <p:cNvSpPr>
              <a:spLocks/>
            </p:cNvSpPr>
            <p:nvPr/>
          </p:nvSpPr>
          <p:spPr bwMode="auto">
            <a:xfrm>
              <a:off x="8753478" y="5554770"/>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9"/>
                    <a:pt x="4" y="12"/>
                    <a:pt x="0" y="14"/>
                  </a:cubicBezTo>
                  <a:cubicBezTo>
                    <a:pt x="3" y="7"/>
                    <a:pt x="3" y="7"/>
                    <a:pt x="3" y="7"/>
                  </a:cubicBezTo>
                  <a:cubicBezTo>
                    <a:pt x="0" y="0"/>
                    <a:pt x="0" y="0"/>
                    <a:pt x="0" y="0"/>
                  </a:cubicBezTo>
                  <a:cubicBezTo>
                    <a:pt x="4" y="3"/>
                    <a:pt x="9"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Line 81"/>
            <p:cNvSpPr>
              <a:spLocks noChangeShapeType="1"/>
            </p:cNvSpPr>
            <p:nvPr/>
          </p:nvSpPr>
          <p:spPr bwMode="auto">
            <a:xfrm>
              <a:off x="8653466" y="5732570"/>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82"/>
            <p:cNvSpPr>
              <a:spLocks/>
            </p:cNvSpPr>
            <p:nvPr/>
          </p:nvSpPr>
          <p:spPr bwMode="auto">
            <a:xfrm>
              <a:off x="8753478" y="5699232"/>
              <a:ext cx="63500" cy="68263"/>
            </a:xfrm>
            <a:custGeom>
              <a:avLst/>
              <a:gdLst/>
              <a:ahLst/>
              <a:cxnLst>
                <a:cxn ang="0">
                  <a:pos x="13" y="7"/>
                </a:cxn>
                <a:cxn ang="0">
                  <a:pos x="0" y="14"/>
                </a:cxn>
                <a:cxn ang="0">
                  <a:pos x="3" y="7"/>
                </a:cxn>
                <a:cxn ang="0">
                  <a:pos x="0" y="0"/>
                </a:cxn>
                <a:cxn ang="0">
                  <a:pos x="13" y="7"/>
                </a:cxn>
              </a:cxnLst>
              <a:rect l="0" t="0" r="r" b="b"/>
              <a:pathLst>
                <a:path w="13" h="14">
                  <a:moveTo>
                    <a:pt x="13" y="7"/>
                  </a:moveTo>
                  <a:cubicBezTo>
                    <a:pt x="9" y="9"/>
                    <a:pt x="4" y="11"/>
                    <a:pt x="0" y="14"/>
                  </a:cubicBezTo>
                  <a:cubicBezTo>
                    <a:pt x="3" y="7"/>
                    <a:pt x="3" y="7"/>
                    <a:pt x="3" y="7"/>
                  </a:cubicBezTo>
                  <a:cubicBezTo>
                    <a:pt x="0" y="0"/>
                    <a:pt x="0" y="0"/>
                    <a:pt x="0" y="0"/>
                  </a:cubicBezTo>
                  <a:cubicBezTo>
                    <a:pt x="4" y="3"/>
                    <a:pt x="9"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Line 83"/>
            <p:cNvSpPr>
              <a:spLocks noChangeShapeType="1"/>
            </p:cNvSpPr>
            <p:nvPr/>
          </p:nvSpPr>
          <p:spPr bwMode="auto">
            <a:xfrm>
              <a:off x="8653466" y="5877032"/>
              <a:ext cx="11906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84"/>
            <p:cNvSpPr>
              <a:spLocks/>
            </p:cNvSpPr>
            <p:nvPr/>
          </p:nvSpPr>
          <p:spPr bwMode="auto">
            <a:xfrm>
              <a:off x="8753478" y="5838932"/>
              <a:ext cx="63500" cy="73025"/>
            </a:xfrm>
            <a:custGeom>
              <a:avLst/>
              <a:gdLst/>
              <a:ahLst/>
              <a:cxnLst>
                <a:cxn ang="0">
                  <a:pos x="13" y="8"/>
                </a:cxn>
                <a:cxn ang="0">
                  <a:pos x="0" y="15"/>
                </a:cxn>
                <a:cxn ang="0">
                  <a:pos x="3" y="8"/>
                </a:cxn>
                <a:cxn ang="0">
                  <a:pos x="0" y="0"/>
                </a:cxn>
                <a:cxn ang="0">
                  <a:pos x="13" y="8"/>
                </a:cxn>
              </a:cxnLst>
              <a:rect l="0" t="0" r="r" b="b"/>
              <a:pathLst>
                <a:path w="13" h="15">
                  <a:moveTo>
                    <a:pt x="13" y="8"/>
                  </a:moveTo>
                  <a:cubicBezTo>
                    <a:pt x="9" y="9"/>
                    <a:pt x="4" y="12"/>
                    <a:pt x="0" y="15"/>
                  </a:cubicBezTo>
                  <a:cubicBezTo>
                    <a:pt x="3" y="8"/>
                    <a:pt x="3" y="8"/>
                    <a:pt x="3" y="8"/>
                  </a:cubicBezTo>
                  <a:cubicBezTo>
                    <a:pt x="0" y="0"/>
                    <a:pt x="0" y="0"/>
                    <a:pt x="0" y="0"/>
                  </a:cubicBezTo>
                  <a:cubicBezTo>
                    <a:pt x="4" y="3"/>
                    <a:pt x="9" y="6"/>
                    <a:pt x="1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Line 85"/>
            <p:cNvSpPr>
              <a:spLocks noChangeShapeType="1"/>
            </p:cNvSpPr>
            <p:nvPr/>
          </p:nvSpPr>
          <p:spPr bwMode="auto">
            <a:xfrm flipV="1">
              <a:off x="9356728" y="5376970"/>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86"/>
            <p:cNvSpPr>
              <a:spLocks/>
            </p:cNvSpPr>
            <p:nvPr/>
          </p:nvSpPr>
          <p:spPr bwMode="auto">
            <a:xfrm>
              <a:off x="9288466" y="5911957"/>
              <a:ext cx="134937" cy="125413"/>
            </a:xfrm>
            <a:custGeom>
              <a:avLst/>
              <a:gdLst/>
              <a:ahLst/>
              <a:cxnLst>
                <a:cxn ang="0">
                  <a:pos x="14" y="26"/>
                </a:cxn>
                <a:cxn ang="0">
                  <a:pos x="0" y="0"/>
                </a:cxn>
                <a:cxn ang="0">
                  <a:pos x="14" y="5"/>
                </a:cxn>
                <a:cxn ang="0">
                  <a:pos x="28" y="0"/>
                </a:cxn>
                <a:cxn ang="0">
                  <a:pos x="14" y="26"/>
                </a:cxn>
              </a:cxnLst>
              <a:rect l="0" t="0" r="r" b="b"/>
              <a:pathLst>
                <a:path w="28" h="26">
                  <a:moveTo>
                    <a:pt x="14" y="26"/>
                  </a:moveTo>
                  <a:cubicBezTo>
                    <a:pt x="11" y="17"/>
                    <a:pt x="6" y="6"/>
                    <a:pt x="0" y="0"/>
                  </a:cubicBezTo>
                  <a:cubicBezTo>
                    <a:pt x="14" y="5"/>
                    <a:pt x="14" y="5"/>
                    <a:pt x="14" y="5"/>
                  </a:cubicBezTo>
                  <a:cubicBezTo>
                    <a:pt x="28" y="0"/>
                    <a:pt x="28" y="0"/>
                    <a:pt x="28" y="0"/>
                  </a:cubicBezTo>
                  <a:cubicBezTo>
                    <a:pt x="23" y="6"/>
                    <a:pt x="17" y="17"/>
                    <a:pt x="14"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87"/>
            <p:cNvSpPr>
              <a:spLocks/>
            </p:cNvSpPr>
            <p:nvPr/>
          </p:nvSpPr>
          <p:spPr bwMode="auto">
            <a:xfrm>
              <a:off x="8802691" y="5376970"/>
              <a:ext cx="554037" cy="568325"/>
            </a:xfrm>
            <a:custGeom>
              <a:avLst/>
              <a:gdLst/>
              <a:ahLst/>
              <a:cxnLst>
                <a:cxn ang="0">
                  <a:pos x="115" y="118"/>
                </a:cxn>
                <a:cxn ang="0">
                  <a:pos x="105" y="0"/>
                </a:cxn>
              </a:cxnLst>
              <a:rect l="0" t="0" r="r" b="b"/>
              <a:pathLst>
                <a:path w="115" h="118">
                  <a:moveTo>
                    <a:pt x="115" y="118"/>
                  </a:moveTo>
                  <a:cubicBezTo>
                    <a:pt x="115" y="16"/>
                    <a:pt x="0" y="0"/>
                    <a:pt x="105" y="0"/>
                  </a:cubicBezTo>
                </a:path>
              </a:pathLst>
            </a:cu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88"/>
            <p:cNvSpPr>
              <a:spLocks/>
            </p:cNvSpPr>
            <p:nvPr/>
          </p:nvSpPr>
          <p:spPr bwMode="auto">
            <a:xfrm>
              <a:off x="9274178" y="5308707"/>
              <a:ext cx="120650" cy="134938"/>
            </a:xfrm>
            <a:custGeom>
              <a:avLst/>
              <a:gdLst/>
              <a:ahLst/>
              <a:cxnLst>
                <a:cxn ang="0">
                  <a:pos x="25" y="14"/>
                </a:cxn>
                <a:cxn ang="0">
                  <a:pos x="0" y="28"/>
                </a:cxn>
                <a:cxn ang="0">
                  <a:pos x="5" y="14"/>
                </a:cxn>
                <a:cxn ang="0">
                  <a:pos x="0" y="0"/>
                </a:cxn>
                <a:cxn ang="0">
                  <a:pos x="25" y="14"/>
                </a:cxn>
              </a:cxnLst>
              <a:rect l="0" t="0" r="r" b="b"/>
              <a:pathLst>
                <a:path w="25" h="28">
                  <a:moveTo>
                    <a:pt x="25" y="14"/>
                  </a:moveTo>
                  <a:cubicBezTo>
                    <a:pt x="17" y="17"/>
                    <a:pt x="6" y="22"/>
                    <a:pt x="0" y="28"/>
                  </a:cubicBezTo>
                  <a:cubicBezTo>
                    <a:pt x="5" y="14"/>
                    <a:pt x="5" y="14"/>
                    <a:pt x="5" y="14"/>
                  </a:cubicBezTo>
                  <a:cubicBezTo>
                    <a:pt x="0" y="0"/>
                    <a:pt x="0" y="0"/>
                    <a:pt x="0" y="0"/>
                  </a:cubicBezTo>
                  <a:cubicBezTo>
                    <a:pt x="6" y="5"/>
                    <a:pt x="17" y="11"/>
                    <a:pt x="25" y="14"/>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Line 89"/>
            <p:cNvSpPr>
              <a:spLocks noChangeShapeType="1"/>
            </p:cNvSpPr>
            <p:nvPr/>
          </p:nvSpPr>
          <p:spPr bwMode="auto">
            <a:xfrm flipH="1">
              <a:off x="9144003" y="5448407"/>
              <a:ext cx="212725"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90"/>
            <p:cNvSpPr>
              <a:spLocks/>
            </p:cNvSpPr>
            <p:nvPr/>
          </p:nvSpPr>
          <p:spPr bwMode="auto">
            <a:xfrm>
              <a:off x="9101141" y="5415070"/>
              <a:ext cx="57150" cy="68263"/>
            </a:xfrm>
            <a:custGeom>
              <a:avLst/>
              <a:gdLst/>
              <a:ahLst/>
              <a:cxnLst>
                <a:cxn ang="0">
                  <a:pos x="0" y="7"/>
                </a:cxn>
                <a:cxn ang="0">
                  <a:pos x="12" y="0"/>
                </a:cxn>
                <a:cxn ang="0">
                  <a:pos x="10" y="7"/>
                </a:cxn>
                <a:cxn ang="0">
                  <a:pos x="12" y="14"/>
                </a:cxn>
                <a:cxn ang="0">
                  <a:pos x="0" y="7"/>
                </a:cxn>
              </a:cxnLst>
              <a:rect l="0" t="0" r="r" b="b"/>
              <a:pathLst>
                <a:path w="12" h="14">
                  <a:moveTo>
                    <a:pt x="0" y="7"/>
                  </a:moveTo>
                  <a:cubicBezTo>
                    <a:pt x="4" y="5"/>
                    <a:pt x="9" y="2"/>
                    <a:pt x="12" y="0"/>
                  </a:cubicBezTo>
                  <a:cubicBezTo>
                    <a:pt x="10" y="7"/>
                    <a:pt x="10" y="7"/>
                    <a:pt x="10" y="7"/>
                  </a:cubicBezTo>
                  <a:cubicBezTo>
                    <a:pt x="12" y="14"/>
                    <a:pt x="12" y="14"/>
                    <a:pt x="12" y="14"/>
                  </a:cubicBezTo>
                  <a:cubicBezTo>
                    <a:pt x="9" y="11"/>
                    <a:pt x="4"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Line 91"/>
            <p:cNvSpPr>
              <a:spLocks noChangeShapeType="1"/>
            </p:cNvSpPr>
            <p:nvPr/>
          </p:nvSpPr>
          <p:spPr bwMode="auto">
            <a:xfrm flipH="1">
              <a:off x="9236078" y="554048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92"/>
            <p:cNvSpPr>
              <a:spLocks/>
            </p:cNvSpPr>
            <p:nvPr/>
          </p:nvSpPr>
          <p:spPr bwMode="auto">
            <a:xfrm>
              <a:off x="9191628" y="5507145"/>
              <a:ext cx="63500" cy="71438"/>
            </a:xfrm>
            <a:custGeom>
              <a:avLst/>
              <a:gdLst/>
              <a:ahLst/>
              <a:cxnLst>
                <a:cxn ang="0">
                  <a:pos x="0" y="7"/>
                </a:cxn>
                <a:cxn ang="0">
                  <a:pos x="13" y="0"/>
                </a:cxn>
                <a:cxn ang="0">
                  <a:pos x="11" y="7"/>
                </a:cxn>
                <a:cxn ang="0">
                  <a:pos x="13" y="15"/>
                </a:cxn>
                <a:cxn ang="0">
                  <a:pos x="0" y="7"/>
                </a:cxn>
              </a:cxnLst>
              <a:rect l="0" t="0" r="r" b="b"/>
              <a:pathLst>
                <a:path w="13" h="15">
                  <a:moveTo>
                    <a:pt x="0" y="7"/>
                  </a:moveTo>
                  <a:cubicBezTo>
                    <a:pt x="5" y="6"/>
                    <a:pt x="10" y="3"/>
                    <a:pt x="13" y="0"/>
                  </a:cubicBezTo>
                  <a:cubicBezTo>
                    <a:pt x="11" y="7"/>
                    <a:pt x="11" y="7"/>
                    <a:pt x="11" y="7"/>
                  </a:cubicBezTo>
                  <a:cubicBezTo>
                    <a:pt x="13" y="15"/>
                    <a:pt x="13" y="15"/>
                    <a:pt x="13" y="15"/>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Line 93"/>
            <p:cNvSpPr>
              <a:spLocks noChangeShapeType="1"/>
            </p:cNvSpPr>
            <p:nvPr/>
          </p:nvSpPr>
          <p:spPr bwMode="auto">
            <a:xfrm flipH="1">
              <a:off x="9307516" y="5661132"/>
              <a:ext cx="49212"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94"/>
            <p:cNvSpPr>
              <a:spLocks/>
            </p:cNvSpPr>
            <p:nvPr/>
          </p:nvSpPr>
          <p:spPr bwMode="auto">
            <a:xfrm>
              <a:off x="9264653" y="5627795"/>
              <a:ext cx="61912" cy="66675"/>
            </a:xfrm>
            <a:custGeom>
              <a:avLst/>
              <a:gdLst/>
              <a:ahLst/>
              <a:cxnLst>
                <a:cxn ang="0">
                  <a:pos x="0" y="7"/>
                </a:cxn>
                <a:cxn ang="0">
                  <a:pos x="13" y="0"/>
                </a:cxn>
                <a:cxn ang="0">
                  <a:pos x="10" y="7"/>
                </a:cxn>
                <a:cxn ang="0">
                  <a:pos x="13" y="14"/>
                </a:cxn>
                <a:cxn ang="0">
                  <a:pos x="0" y="7"/>
                </a:cxn>
              </a:cxnLst>
              <a:rect l="0" t="0" r="r" b="b"/>
              <a:pathLst>
                <a:path w="13" h="14">
                  <a:moveTo>
                    <a:pt x="0" y="7"/>
                  </a:moveTo>
                  <a:cubicBezTo>
                    <a:pt x="4" y="6"/>
                    <a:pt x="10" y="3"/>
                    <a:pt x="13" y="0"/>
                  </a:cubicBezTo>
                  <a:cubicBezTo>
                    <a:pt x="10" y="7"/>
                    <a:pt x="10" y="7"/>
                    <a:pt x="10" y="7"/>
                  </a:cubicBezTo>
                  <a:cubicBezTo>
                    <a:pt x="13" y="14"/>
                    <a:pt x="13" y="14"/>
                    <a:pt x="13" y="14"/>
                  </a:cubicBezTo>
                  <a:cubicBezTo>
                    <a:pt x="10" y="11"/>
                    <a:pt x="4"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Line 95"/>
            <p:cNvSpPr>
              <a:spLocks noChangeShapeType="1"/>
            </p:cNvSpPr>
            <p:nvPr/>
          </p:nvSpPr>
          <p:spPr bwMode="auto">
            <a:xfrm flipV="1">
              <a:off x="9693278" y="5376970"/>
              <a:ext cx="1587" cy="568325"/>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96"/>
            <p:cNvSpPr>
              <a:spLocks/>
            </p:cNvSpPr>
            <p:nvPr/>
          </p:nvSpPr>
          <p:spPr bwMode="auto">
            <a:xfrm>
              <a:off x="9621841" y="5289657"/>
              <a:ext cx="139700" cy="120650"/>
            </a:xfrm>
            <a:custGeom>
              <a:avLst/>
              <a:gdLst/>
              <a:ahLst/>
              <a:cxnLst>
                <a:cxn ang="0">
                  <a:pos x="15" y="0"/>
                </a:cxn>
                <a:cxn ang="0">
                  <a:pos x="29" y="25"/>
                </a:cxn>
                <a:cxn ang="0">
                  <a:pos x="15" y="20"/>
                </a:cxn>
                <a:cxn ang="0">
                  <a:pos x="0" y="25"/>
                </a:cxn>
                <a:cxn ang="0">
                  <a:pos x="15" y="0"/>
                </a:cxn>
              </a:cxnLst>
              <a:rect l="0" t="0" r="r" b="b"/>
              <a:pathLst>
                <a:path w="29" h="25">
                  <a:moveTo>
                    <a:pt x="15" y="0"/>
                  </a:moveTo>
                  <a:cubicBezTo>
                    <a:pt x="18" y="8"/>
                    <a:pt x="23" y="19"/>
                    <a:pt x="29" y="25"/>
                  </a:cubicBezTo>
                  <a:cubicBezTo>
                    <a:pt x="15" y="20"/>
                    <a:pt x="15" y="20"/>
                    <a:pt x="15" y="20"/>
                  </a:cubicBezTo>
                  <a:cubicBezTo>
                    <a:pt x="0" y="25"/>
                    <a:pt x="0" y="25"/>
                    <a:pt x="0" y="25"/>
                  </a:cubicBezTo>
                  <a:cubicBezTo>
                    <a:pt x="6" y="19"/>
                    <a:pt x="11" y="8"/>
                    <a:pt x="15" y="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97"/>
            <p:cNvSpPr>
              <a:spLocks/>
            </p:cNvSpPr>
            <p:nvPr/>
          </p:nvSpPr>
          <p:spPr bwMode="auto">
            <a:xfrm>
              <a:off x="9621841" y="5911957"/>
              <a:ext cx="139700" cy="125413"/>
            </a:xfrm>
            <a:custGeom>
              <a:avLst/>
              <a:gdLst/>
              <a:ahLst/>
              <a:cxnLst>
                <a:cxn ang="0">
                  <a:pos x="15" y="26"/>
                </a:cxn>
                <a:cxn ang="0">
                  <a:pos x="0" y="0"/>
                </a:cxn>
                <a:cxn ang="0">
                  <a:pos x="15" y="5"/>
                </a:cxn>
                <a:cxn ang="0">
                  <a:pos x="29" y="0"/>
                </a:cxn>
                <a:cxn ang="0">
                  <a:pos x="15" y="26"/>
                </a:cxn>
              </a:cxnLst>
              <a:rect l="0" t="0" r="r" b="b"/>
              <a:pathLst>
                <a:path w="29" h="26">
                  <a:moveTo>
                    <a:pt x="15" y="26"/>
                  </a:moveTo>
                  <a:cubicBezTo>
                    <a:pt x="11" y="17"/>
                    <a:pt x="6" y="6"/>
                    <a:pt x="0" y="0"/>
                  </a:cubicBezTo>
                  <a:cubicBezTo>
                    <a:pt x="15" y="5"/>
                    <a:pt x="15" y="5"/>
                    <a:pt x="15" y="5"/>
                  </a:cubicBezTo>
                  <a:cubicBezTo>
                    <a:pt x="29" y="0"/>
                    <a:pt x="29" y="0"/>
                    <a:pt x="29" y="0"/>
                  </a:cubicBezTo>
                  <a:cubicBezTo>
                    <a:pt x="23" y="6"/>
                    <a:pt x="18" y="17"/>
                    <a:pt x="15" y="26"/>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Line 98"/>
            <p:cNvSpPr>
              <a:spLocks noChangeShapeType="1"/>
            </p:cNvSpPr>
            <p:nvPr/>
          </p:nvSpPr>
          <p:spPr bwMode="auto">
            <a:xfrm flipH="1">
              <a:off x="9756778" y="5448407"/>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99"/>
            <p:cNvSpPr>
              <a:spLocks/>
            </p:cNvSpPr>
            <p:nvPr/>
          </p:nvSpPr>
          <p:spPr bwMode="auto">
            <a:xfrm>
              <a:off x="9707566" y="5415070"/>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5"/>
                    <a:pt x="10" y="2"/>
                    <a:pt x="13" y="0"/>
                  </a:cubicBezTo>
                  <a:cubicBezTo>
                    <a:pt x="11" y="7"/>
                    <a:pt x="11" y="7"/>
                    <a:pt x="11" y="7"/>
                  </a:cubicBezTo>
                  <a:cubicBezTo>
                    <a:pt x="13" y="14"/>
                    <a:pt x="13" y="14"/>
                    <a:pt x="13" y="14"/>
                  </a:cubicBezTo>
                  <a:cubicBezTo>
                    <a:pt x="10" y="11"/>
                    <a:pt x="5" y="8"/>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Line 100"/>
            <p:cNvSpPr>
              <a:spLocks noChangeShapeType="1"/>
            </p:cNvSpPr>
            <p:nvPr/>
          </p:nvSpPr>
          <p:spPr bwMode="auto">
            <a:xfrm flipH="1">
              <a:off x="9756778" y="5588107"/>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01"/>
            <p:cNvSpPr>
              <a:spLocks/>
            </p:cNvSpPr>
            <p:nvPr/>
          </p:nvSpPr>
          <p:spPr bwMode="auto">
            <a:xfrm>
              <a:off x="9707566" y="5554770"/>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6"/>
                    <a:pt x="10" y="3"/>
                    <a:pt x="13" y="0"/>
                  </a:cubicBezTo>
                  <a:cubicBezTo>
                    <a:pt x="11" y="7"/>
                    <a:pt x="11" y="7"/>
                    <a:pt x="11" y="7"/>
                  </a:cubicBezTo>
                  <a:cubicBezTo>
                    <a:pt x="13" y="14"/>
                    <a:pt x="13" y="14"/>
                    <a:pt x="13" y="14"/>
                  </a:cubicBezTo>
                  <a:cubicBezTo>
                    <a:pt x="10" y="12"/>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Line 102"/>
            <p:cNvSpPr>
              <a:spLocks noChangeShapeType="1"/>
            </p:cNvSpPr>
            <p:nvPr/>
          </p:nvSpPr>
          <p:spPr bwMode="auto">
            <a:xfrm flipH="1">
              <a:off x="9756778" y="5732570"/>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03"/>
            <p:cNvSpPr>
              <a:spLocks/>
            </p:cNvSpPr>
            <p:nvPr/>
          </p:nvSpPr>
          <p:spPr bwMode="auto">
            <a:xfrm>
              <a:off x="9707566" y="5699232"/>
              <a:ext cx="63500" cy="68263"/>
            </a:xfrm>
            <a:custGeom>
              <a:avLst/>
              <a:gdLst/>
              <a:ahLst/>
              <a:cxnLst>
                <a:cxn ang="0">
                  <a:pos x="0" y="7"/>
                </a:cxn>
                <a:cxn ang="0">
                  <a:pos x="13" y="0"/>
                </a:cxn>
                <a:cxn ang="0">
                  <a:pos x="11" y="7"/>
                </a:cxn>
                <a:cxn ang="0">
                  <a:pos x="13" y="14"/>
                </a:cxn>
                <a:cxn ang="0">
                  <a:pos x="0" y="7"/>
                </a:cxn>
              </a:cxnLst>
              <a:rect l="0" t="0" r="r" b="b"/>
              <a:pathLst>
                <a:path w="13" h="14">
                  <a:moveTo>
                    <a:pt x="0" y="7"/>
                  </a:moveTo>
                  <a:cubicBezTo>
                    <a:pt x="5" y="5"/>
                    <a:pt x="10" y="3"/>
                    <a:pt x="13" y="0"/>
                  </a:cubicBezTo>
                  <a:cubicBezTo>
                    <a:pt x="11" y="7"/>
                    <a:pt x="11" y="7"/>
                    <a:pt x="11" y="7"/>
                  </a:cubicBezTo>
                  <a:cubicBezTo>
                    <a:pt x="13" y="14"/>
                    <a:pt x="13" y="14"/>
                    <a:pt x="13" y="14"/>
                  </a:cubicBezTo>
                  <a:cubicBezTo>
                    <a:pt x="10" y="11"/>
                    <a:pt x="5" y="9"/>
                    <a:pt x="0"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Line 104"/>
            <p:cNvSpPr>
              <a:spLocks noChangeShapeType="1"/>
            </p:cNvSpPr>
            <p:nvPr/>
          </p:nvSpPr>
          <p:spPr bwMode="auto">
            <a:xfrm flipH="1">
              <a:off x="9756778" y="5877032"/>
              <a:ext cx="11430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05"/>
            <p:cNvSpPr>
              <a:spLocks/>
            </p:cNvSpPr>
            <p:nvPr/>
          </p:nvSpPr>
          <p:spPr bwMode="auto">
            <a:xfrm>
              <a:off x="9707566" y="5838932"/>
              <a:ext cx="63500" cy="73025"/>
            </a:xfrm>
            <a:custGeom>
              <a:avLst/>
              <a:gdLst/>
              <a:ahLst/>
              <a:cxnLst>
                <a:cxn ang="0">
                  <a:pos x="0" y="8"/>
                </a:cxn>
                <a:cxn ang="0">
                  <a:pos x="13" y="0"/>
                </a:cxn>
                <a:cxn ang="0">
                  <a:pos x="11" y="8"/>
                </a:cxn>
                <a:cxn ang="0">
                  <a:pos x="13" y="15"/>
                </a:cxn>
                <a:cxn ang="0">
                  <a:pos x="0" y="8"/>
                </a:cxn>
              </a:cxnLst>
              <a:rect l="0" t="0" r="r" b="b"/>
              <a:pathLst>
                <a:path w="13" h="15">
                  <a:moveTo>
                    <a:pt x="0" y="8"/>
                  </a:moveTo>
                  <a:cubicBezTo>
                    <a:pt x="5" y="6"/>
                    <a:pt x="10" y="3"/>
                    <a:pt x="13" y="0"/>
                  </a:cubicBezTo>
                  <a:cubicBezTo>
                    <a:pt x="11" y="8"/>
                    <a:pt x="11" y="8"/>
                    <a:pt x="11" y="8"/>
                  </a:cubicBezTo>
                  <a:cubicBezTo>
                    <a:pt x="13" y="15"/>
                    <a:pt x="13" y="15"/>
                    <a:pt x="13" y="15"/>
                  </a:cubicBezTo>
                  <a:cubicBezTo>
                    <a:pt x="10" y="12"/>
                    <a:pt x="5" y="9"/>
                    <a:pt x="0"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Line 106"/>
            <p:cNvSpPr>
              <a:spLocks noChangeShapeType="1"/>
            </p:cNvSpPr>
            <p:nvPr/>
          </p:nvSpPr>
          <p:spPr bwMode="auto">
            <a:xfrm>
              <a:off x="9510716" y="544840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07"/>
            <p:cNvSpPr>
              <a:spLocks/>
            </p:cNvSpPr>
            <p:nvPr/>
          </p:nvSpPr>
          <p:spPr bwMode="auto">
            <a:xfrm>
              <a:off x="9610728" y="5415070"/>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8"/>
                    <a:pt x="3" y="11"/>
                    <a:pt x="0" y="14"/>
                  </a:cubicBezTo>
                  <a:cubicBezTo>
                    <a:pt x="2" y="7"/>
                    <a:pt x="2" y="7"/>
                    <a:pt x="2" y="7"/>
                  </a:cubicBezTo>
                  <a:cubicBezTo>
                    <a:pt x="0" y="0"/>
                    <a:pt x="0" y="0"/>
                    <a:pt x="0" y="0"/>
                  </a:cubicBezTo>
                  <a:cubicBezTo>
                    <a:pt x="3" y="2"/>
                    <a:pt x="8"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Line 108"/>
            <p:cNvSpPr>
              <a:spLocks noChangeShapeType="1"/>
            </p:cNvSpPr>
            <p:nvPr/>
          </p:nvSpPr>
          <p:spPr bwMode="auto">
            <a:xfrm>
              <a:off x="9510716" y="5588107"/>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09"/>
            <p:cNvSpPr>
              <a:spLocks/>
            </p:cNvSpPr>
            <p:nvPr/>
          </p:nvSpPr>
          <p:spPr bwMode="auto">
            <a:xfrm>
              <a:off x="9610728" y="5554770"/>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9"/>
                    <a:pt x="3" y="12"/>
                    <a:pt x="0" y="14"/>
                  </a:cubicBezTo>
                  <a:cubicBezTo>
                    <a:pt x="2" y="7"/>
                    <a:pt x="2" y="7"/>
                    <a:pt x="2" y="7"/>
                  </a:cubicBezTo>
                  <a:cubicBezTo>
                    <a:pt x="0" y="0"/>
                    <a:pt x="0" y="0"/>
                    <a:pt x="0" y="0"/>
                  </a:cubicBezTo>
                  <a:cubicBezTo>
                    <a:pt x="3" y="3"/>
                    <a:pt x="8" y="6"/>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Line 110"/>
            <p:cNvSpPr>
              <a:spLocks noChangeShapeType="1"/>
            </p:cNvSpPr>
            <p:nvPr/>
          </p:nvSpPr>
          <p:spPr bwMode="auto">
            <a:xfrm>
              <a:off x="9510716" y="5732570"/>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11"/>
            <p:cNvSpPr>
              <a:spLocks/>
            </p:cNvSpPr>
            <p:nvPr/>
          </p:nvSpPr>
          <p:spPr bwMode="auto">
            <a:xfrm>
              <a:off x="9610728" y="5699232"/>
              <a:ext cx="63500" cy="68263"/>
            </a:xfrm>
            <a:custGeom>
              <a:avLst/>
              <a:gdLst/>
              <a:ahLst/>
              <a:cxnLst>
                <a:cxn ang="0">
                  <a:pos x="13" y="7"/>
                </a:cxn>
                <a:cxn ang="0">
                  <a:pos x="0" y="14"/>
                </a:cxn>
                <a:cxn ang="0">
                  <a:pos x="2" y="7"/>
                </a:cxn>
                <a:cxn ang="0">
                  <a:pos x="0" y="0"/>
                </a:cxn>
                <a:cxn ang="0">
                  <a:pos x="13" y="7"/>
                </a:cxn>
              </a:cxnLst>
              <a:rect l="0" t="0" r="r" b="b"/>
              <a:pathLst>
                <a:path w="13" h="14">
                  <a:moveTo>
                    <a:pt x="13" y="7"/>
                  </a:moveTo>
                  <a:cubicBezTo>
                    <a:pt x="8" y="9"/>
                    <a:pt x="3" y="11"/>
                    <a:pt x="0" y="14"/>
                  </a:cubicBezTo>
                  <a:cubicBezTo>
                    <a:pt x="2" y="7"/>
                    <a:pt x="2" y="7"/>
                    <a:pt x="2" y="7"/>
                  </a:cubicBezTo>
                  <a:cubicBezTo>
                    <a:pt x="0" y="0"/>
                    <a:pt x="0" y="0"/>
                    <a:pt x="0" y="0"/>
                  </a:cubicBezTo>
                  <a:cubicBezTo>
                    <a:pt x="3" y="3"/>
                    <a:pt x="8" y="5"/>
                    <a:pt x="13" y="7"/>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Line 112"/>
            <p:cNvSpPr>
              <a:spLocks noChangeShapeType="1"/>
            </p:cNvSpPr>
            <p:nvPr/>
          </p:nvSpPr>
          <p:spPr bwMode="auto">
            <a:xfrm>
              <a:off x="9510716" y="5877032"/>
              <a:ext cx="120650" cy="1588"/>
            </a:xfrm>
            <a:prstGeom prst="line">
              <a:avLst/>
            </a:prstGeom>
            <a:noFill/>
            <a:ln w="142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13"/>
            <p:cNvSpPr>
              <a:spLocks/>
            </p:cNvSpPr>
            <p:nvPr/>
          </p:nvSpPr>
          <p:spPr bwMode="auto">
            <a:xfrm>
              <a:off x="9610728" y="5838932"/>
              <a:ext cx="63500" cy="73025"/>
            </a:xfrm>
            <a:custGeom>
              <a:avLst/>
              <a:gdLst/>
              <a:ahLst/>
              <a:cxnLst>
                <a:cxn ang="0">
                  <a:pos x="13" y="8"/>
                </a:cxn>
                <a:cxn ang="0">
                  <a:pos x="0" y="15"/>
                </a:cxn>
                <a:cxn ang="0">
                  <a:pos x="2" y="8"/>
                </a:cxn>
                <a:cxn ang="0">
                  <a:pos x="0" y="0"/>
                </a:cxn>
                <a:cxn ang="0">
                  <a:pos x="13" y="8"/>
                </a:cxn>
              </a:cxnLst>
              <a:rect l="0" t="0" r="r" b="b"/>
              <a:pathLst>
                <a:path w="13" h="15">
                  <a:moveTo>
                    <a:pt x="13" y="8"/>
                  </a:moveTo>
                  <a:cubicBezTo>
                    <a:pt x="8" y="9"/>
                    <a:pt x="3" y="12"/>
                    <a:pt x="0" y="15"/>
                  </a:cubicBezTo>
                  <a:cubicBezTo>
                    <a:pt x="2" y="8"/>
                    <a:pt x="2" y="8"/>
                    <a:pt x="2" y="8"/>
                  </a:cubicBezTo>
                  <a:cubicBezTo>
                    <a:pt x="0" y="0"/>
                    <a:pt x="0" y="0"/>
                    <a:pt x="0" y="0"/>
                  </a:cubicBezTo>
                  <a:cubicBezTo>
                    <a:pt x="3" y="3"/>
                    <a:pt x="8" y="6"/>
                    <a:pt x="13" y="8"/>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Line 174"/>
            <p:cNvSpPr>
              <a:spLocks noChangeShapeType="1"/>
            </p:cNvSpPr>
            <p:nvPr/>
          </p:nvSpPr>
          <p:spPr bwMode="auto">
            <a:xfrm>
              <a:off x="9451978" y="5242032"/>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Line 175"/>
            <p:cNvSpPr>
              <a:spLocks noChangeShapeType="1"/>
            </p:cNvSpPr>
            <p:nvPr/>
          </p:nvSpPr>
          <p:spPr bwMode="auto">
            <a:xfrm>
              <a:off x="9061453" y="5242032"/>
              <a:ext cx="1587" cy="857250"/>
            </a:xfrm>
            <a:prstGeom prst="line">
              <a:avLst/>
            </a:prstGeom>
            <a:no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039463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5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5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95616"/>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2"/>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dirty="0" smtClean="0"/>
              <a:t>When an error is likely to persist, people increase their error-sensitivity, and learn more from that error (compared to their original error-sensitivity)</a:t>
            </a:r>
            <a:endParaRPr lang="en-US" dirty="0"/>
          </a:p>
          <a:p>
            <a:pPr marL="0" indent="0">
              <a:buNone/>
            </a:pPr>
            <a:endParaRPr lang="en-US" dirty="0" smtClean="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The role of error-sensitivity in motor adaptation</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70</a:t>
            </a:fld>
            <a:endParaRPr lang="en-US"/>
          </a:p>
        </p:txBody>
      </p:sp>
      <p:graphicFrame>
        <p:nvGraphicFramePr>
          <p:cNvPr id="7" name="Object 6"/>
          <p:cNvGraphicFramePr>
            <a:graphicFrameLocks noChangeAspect="1"/>
          </p:cNvGraphicFramePr>
          <p:nvPr>
            <p:extLst>
              <p:ext uri="{D42A27DB-BD31-4B8C-83A1-F6EECF244321}">
                <p14:modId xmlns:p14="http://schemas.microsoft.com/office/powerpoint/2010/main" val="3149369485"/>
              </p:ext>
            </p:extLst>
          </p:nvPr>
        </p:nvGraphicFramePr>
        <p:xfrm>
          <a:off x="2536535" y="3450265"/>
          <a:ext cx="3527425" cy="739775"/>
        </p:xfrm>
        <a:graphic>
          <a:graphicData uri="http://schemas.openxmlformats.org/presentationml/2006/ole">
            <mc:AlternateContent xmlns:mc="http://schemas.openxmlformats.org/markup-compatibility/2006">
              <mc:Choice xmlns:v="urn:schemas-microsoft-com:vml" Requires="v">
                <p:oleObj spid="_x0000_s16789" name="Equation" r:id="rId3" imgW="1091880" imgH="228600" progId="Equation.DSMT4">
                  <p:embed/>
                </p:oleObj>
              </mc:Choice>
              <mc:Fallback>
                <p:oleObj name="Equation" r:id="rId3" imgW="1091880" imgH="228600" progId="Equation.DSMT4">
                  <p:embed/>
                  <p:pic>
                    <p:nvPicPr>
                      <p:cNvPr id="0"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6535" y="3450265"/>
                        <a:ext cx="3527425"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19" name="Group 18"/>
          <p:cNvGrpSpPr/>
          <p:nvPr/>
        </p:nvGrpSpPr>
        <p:grpSpPr>
          <a:xfrm>
            <a:off x="5301695" y="2544075"/>
            <a:ext cx="3252197" cy="1076950"/>
            <a:chOff x="5301695" y="2544075"/>
            <a:chExt cx="3252197" cy="1076950"/>
          </a:xfrm>
        </p:grpSpPr>
        <p:cxnSp>
          <p:nvCxnSpPr>
            <p:cNvPr id="11" name="Straight Connector 10"/>
            <p:cNvCxnSpPr/>
            <p:nvPr/>
          </p:nvCxnSpPr>
          <p:spPr>
            <a:xfrm flipV="1">
              <a:off x="5301695" y="2968140"/>
              <a:ext cx="499265" cy="6528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5800960" y="2968140"/>
              <a:ext cx="6144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561039" y="2544075"/>
              <a:ext cx="1992853" cy="923330"/>
            </a:xfrm>
            <a:prstGeom prst="rect">
              <a:avLst/>
            </a:prstGeom>
            <a:noFill/>
          </p:spPr>
          <p:txBody>
            <a:bodyPr wrap="none" rtlCol="0">
              <a:spAutoFit/>
            </a:bodyPr>
            <a:lstStyle/>
            <a:p>
              <a:pPr algn="ctr"/>
              <a:r>
                <a:rPr lang="en-US" dirty="0" smtClean="0"/>
                <a:t>Increases if error </a:t>
              </a:r>
            </a:p>
            <a:p>
              <a:pPr algn="ctr"/>
              <a:r>
                <a:rPr lang="en-US" dirty="0" smtClean="0"/>
                <a:t>is likely to persist </a:t>
              </a:r>
            </a:p>
            <a:p>
              <a:pPr algn="ctr"/>
              <a:r>
                <a:rPr lang="en-US" dirty="0" smtClean="0"/>
                <a:t>(stable)</a:t>
              </a:r>
              <a:endParaRPr lang="en-US" dirty="0"/>
            </a:p>
          </p:txBody>
        </p:sp>
      </p:grpSp>
      <p:grpSp>
        <p:nvGrpSpPr>
          <p:cNvPr id="20" name="Group 19"/>
          <p:cNvGrpSpPr/>
          <p:nvPr/>
        </p:nvGrpSpPr>
        <p:grpSpPr>
          <a:xfrm>
            <a:off x="5301694" y="4190040"/>
            <a:ext cx="3354790" cy="1114550"/>
            <a:chOff x="5301694" y="4190040"/>
            <a:chExt cx="3354790" cy="1114550"/>
          </a:xfrm>
        </p:grpSpPr>
        <p:cxnSp>
          <p:nvCxnSpPr>
            <p:cNvPr id="15" name="Straight Connector 14"/>
            <p:cNvCxnSpPr/>
            <p:nvPr/>
          </p:nvCxnSpPr>
          <p:spPr>
            <a:xfrm flipH="1" flipV="1">
              <a:off x="5301694" y="4190040"/>
              <a:ext cx="499265" cy="6528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5804095" y="4842925"/>
              <a:ext cx="6144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561039" y="4381260"/>
              <a:ext cx="2095445" cy="923330"/>
            </a:xfrm>
            <a:prstGeom prst="rect">
              <a:avLst/>
            </a:prstGeom>
            <a:noFill/>
          </p:spPr>
          <p:txBody>
            <a:bodyPr wrap="none" rtlCol="0">
              <a:spAutoFit/>
            </a:bodyPr>
            <a:lstStyle/>
            <a:p>
              <a:pPr algn="ctr"/>
              <a:r>
                <a:rPr lang="en-US" dirty="0" smtClean="0"/>
                <a:t>Decreases if error</a:t>
              </a:r>
            </a:p>
            <a:p>
              <a:pPr algn="ctr"/>
              <a:r>
                <a:rPr lang="en-US" dirty="0"/>
                <a:t>i</a:t>
              </a:r>
              <a:r>
                <a:rPr lang="en-US" dirty="0" smtClean="0"/>
                <a:t>s unlike to persist </a:t>
              </a:r>
            </a:p>
            <a:p>
              <a:pPr algn="ctr"/>
              <a:r>
                <a:rPr lang="en-US" dirty="0" smtClean="0"/>
                <a:t>(transient)</a:t>
              </a:r>
              <a:endParaRPr lang="en-US" dirty="0"/>
            </a:p>
          </p:txBody>
        </p:sp>
      </p:grpSp>
      <p:sp>
        <p:nvSpPr>
          <p:cNvPr id="18" name="TextBox 17"/>
          <p:cNvSpPr txBox="1"/>
          <p:nvPr/>
        </p:nvSpPr>
        <p:spPr>
          <a:xfrm>
            <a:off x="323044" y="5915321"/>
            <a:ext cx="8640507" cy="400110"/>
          </a:xfrm>
          <a:prstGeom prst="rect">
            <a:avLst/>
          </a:prstGeom>
          <a:noFill/>
        </p:spPr>
        <p:txBody>
          <a:bodyPr wrap="none" rtlCol="0">
            <a:spAutoFit/>
          </a:bodyPr>
          <a:lstStyle/>
          <a:p>
            <a:r>
              <a:rPr lang="en-US" sz="2000" dirty="0" smtClean="0"/>
              <a:t>Question: When error-sensitivity changes, does it do so for all error sizes? </a:t>
            </a:r>
            <a:endParaRPr lang="en-US" sz="2000" dirty="0"/>
          </a:p>
        </p:txBody>
      </p:sp>
      <p:grpSp>
        <p:nvGrpSpPr>
          <p:cNvPr id="21" name="Group 20"/>
          <p:cNvGrpSpPr/>
          <p:nvPr/>
        </p:nvGrpSpPr>
        <p:grpSpPr>
          <a:xfrm>
            <a:off x="4689981" y="3057092"/>
            <a:ext cx="2918780" cy="2918780"/>
            <a:chOff x="5685745" y="3121760"/>
            <a:chExt cx="2918780" cy="2918780"/>
          </a:xfrm>
        </p:grpSpPr>
        <p:pic>
          <p:nvPicPr>
            <p:cNvPr id="22" name="Picture 30" descr="C:\Documents and Settings\Administrator\Desktop\Untitled.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85745" y="3121760"/>
              <a:ext cx="2918780" cy="29187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3" name="Object 22"/>
            <p:cNvGraphicFramePr>
              <a:graphicFrameLocks noChangeAspect="1"/>
            </p:cNvGraphicFramePr>
            <p:nvPr>
              <p:extLst>
                <p:ext uri="{D42A27DB-BD31-4B8C-83A1-F6EECF244321}">
                  <p14:modId xmlns:p14="http://schemas.microsoft.com/office/powerpoint/2010/main" val="553981094"/>
                </p:ext>
              </p:extLst>
            </p:nvPr>
          </p:nvGraphicFramePr>
          <p:xfrm>
            <a:off x="7337159" y="3192095"/>
            <a:ext cx="345645" cy="449339"/>
          </p:xfrm>
          <a:graphic>
            <a:graphicData uri="http://schemas.openxmlformats.org/presentationml/2006/ole">
              <mc:AlternateContent xmlns:mc="http://schemas.openxmlformats.org/markup-compatibility/2006">
                <mc:Choice xmlns:v="urn:schemas-microsoft-com:vml" Requires="v">
                  <p:oleObj spid="_x0000_s16790" name="Equation" r:id="rId6" imgW="126720" imgH="164880" progId="Equation.DSMT4">
                    <p:embed/>
                  </p:oleObj>
                </mc:Choice>
                <mc:Fallback>
                  <p:oleObj name="Equation" r:id="rId6" imgW="126720" imgH="164880" progId="Equation.DSMT4">
                    <p:embed/>
                    <p:pic>
                      <p:nvPicPr>
                        <p:cNvPr id="0" name=""/>
                        <p:cNvPicPr/>
                        <p:nvPr/>
                      </p:nvPicPr>
                      <p:blipFill>
                        <a:blip r:embed="rId7"/>
                        <a:stretch>
                          <a:fillRect/>
                        </a:stretch>
                      </p:blipFill>
                      <p:spPr>
                        <a:xfrm>
                          <a:off x="7337159" y="3192095"/>
                          <a:ext cx="345645" cy="449339"/>
                        </a:xfrm>
                        <a:prstGeom prst="rect">
                          <a:avLst/>
                        </a:prstGeom>
                      </p:spPr>
                    </p:pic>
                  </p:oleObj>
                </mc:Fallback>
              </mc:AlternateContent>
            </a:graphicData>
          </a:graphic>
        </p:graphicFrame>
      </p:grpSp>
      <p:grpSp>
        <p:nvGrpSpPr>
          <p:cNvPr id="24" name="Group 23"/>
          <p:cNvGrpSpPr/>
          <p:nvPr/>
        </p:nvGrpSpPr>
        <p:grpSpPr>
          <a:xfrm>
            <a:off x="1384385" y="2978832"/>
            <a:ext cx="2931730" cy="3002065"/>
            <a:chOff x="2792420" y="3121760"/>
            <a:chExt cx="2931730" cy="3002065"/>
          </a:xfrm>
        </p:grpSpPr>
        <p:pic>
          <p:nvPicPr>
            <p:cNvPr id="25" name="Picture 29"/>
            <p:cNvPicPr>
              <a:picLocks noChangeAspect="1" noChangeArrowheads="1"/>
            </p:cNvPicPr>
            <p:nvPr/>
          </p:nvPicPr>
          <p:blipFill>
            <a:blip r:embed="rId8" cstate="print">
              <a:extLst>
                <a:ext uri="{28A0092B-C50C-407E-A947-70E740481C1C}">
                  <a14:useLocalDpi xmlns:a14="http://schemas.microsoft.com/office/drawing/2010/main" val="0"/>
                </a:ext>
              </a:extLst>
            </a:blip>
            <a:stretch>
              <a:fillRect/>
            </a:stretch>
          </p:blipFill>
          <p:spPr bwMode="auto">
            <a:xfrm>
              <a:off x="2792420" y="3192095"/>
              <a:ext cx="2931730" cy="293173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6" name="Object 25"/>
            <p:cNvGraphicFramePr>
              <a:graphicFrameLocks noChangeAspect="1"/>
            </p:cNvGraphicFramePr>
            <p:nvPr>
              <p:extLst>
                <p:ext uri="{D42A27DB-BD31-4B8C-83A1-F6EECF244321}">
                  <p14:modId xmlns:p14="http://schemas.microsoft.com/office/powerpoint/2010/main" val="172366943"/>
                </p:ext>
              </p:extLst>
            </p:nvPr>
          </p:nvGraphicFramePr>
          <p:xfrm>
            <a:off x="3957520" y="3121760"/>
            <a:ext cx="1420985" cy="421033"/>
          </p:xfrm>
          <a:graphic>
            <a:graphicData uri="http://schemas.openxmlformats.org/presentationml/2006/ole">
              <mc:AlternateContent xmlns:mc="http://schemas.openxmlformats.org/markup-compatibility/2006">
                <mc:Choice xmlns:v="urn:schemas-microsoft-com:vml" Requires="v">
                  <p:oleObj spid="_x0000_s16791" name="Equation" r:id="rId9" imgW="685800" imgH="203040" progId="Equation.DSMT4">
                    <p:embed/>
                  </p:oleObj>
                </mc:Choice>
                <mc:Fallback>
                  <p:oleObj name="Equation" r:id="rId9" imgW="685800" imgH="203040" progId="Equation.DSMT4">
                    <p:embed/>
                    <p:pic>
                      <p:nvPicPr>
                        <p:cNvPr id="0" name=""/>
                        <p:cNvPicPr/>
                        <p:nvPr/>
                      </p:nvPicPr>
                      <p:blipFill>
                        <a:blip r:embed="rId10"/>
                        <a:stretch>
                          <a:fillRect/>
                        </a:stretch>
                      </p:blipFill>
                      <p:spPr>
                        <a:xfrm>
                          <a:off x="3957520" y="3121760"/>
                          <a:ext cx="1420985" cy="421033"/>
                        </a:xfrm>
                        <a:prstGeom prst="rect">
                          <a:avLst/>
                        </a:prstGeom>
                      </p:spPr>
                    </p:pic>
                  </p:oleObj>
                </mc:Fallback>
              </mc:AlternateContent>
            </a:graphicData>
          </a:graphic>
        </p:graphicFrame>
      </p:grpSp>
      <p:grpSp>
        <p:nvGrpSpPr>
          <p:cNvPr id="42" name="Group 41"/>
          <p:cNvGrpSpPr/>
          <p:nvPr/>
        </p:nvGrpSpPr>
        <p:grpSpPr>
          <a:xfrm>
            <a:off x="2766965" y="3492577"/>
            <a:ext cx="4570195" cy="1663543"/>
            <a:chOff x="2766965" y="3492577"/>
            <a:chExt cx="4570195" cy="1663543"/>
          </a:xfrm>
        </p:grpSpPr>
        <p:cxnSp>
          <p:nvCxnSpPr>
            <p:cNvPr id="28" name="Straight Connector 27"/>
            <p:cNvCxnSpPr/>
            <p:nvPr/>
          </p:nvCxnSpPr>
          <p:spPr>
            <a:xfrm>
              <a:off x="5551326" y="3851455"/>
              <a:ext cx="1785834"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6105900" y="3621025"/>
              <a:ext cx="619080" cy="276999"/>
            </a:xfrm>
            <a:prstGeom prst="rect">
              <a:avLst/>
            </a:prstGeom>
            <a:noFill/>
          </p:spPr>
          <p:txBody>
            <a:bodyPr wrap="none" rtlCol="0">
              <a:spAutoFit/>
            </a:bodyPr>
            <a:lstStyle/>
            <a:p>
              <a:r>
                <a:rPr lang="en-US" sz="1200" dirty="0" smtClean="0">
                  <a:solidFill>
                    <a:srgbClr val="FF0000"/>
                  </a:solidFill>
                </a:rPr>
                <a:t>Stable</a:t>
              </a:r>
              <a:endParaRPr lang="en-US" sz="1200" dirty="0">
                <a:solidFill>
                  <a:srgbClr val="FF0000"/>
                </a:solidFill>
              </a:endParaRPr>
            </a:p>
          </p:txBody>
        </p:sp>
        <p:cxnSp>
          <p:nvCxnSpPr>
            <p:cNvPr id="34" name="Straight Connector 33"/>
            <p:cNvCxnSpPr/>
            <p:nvPr/>
          </p:nvCxnSpPr>
          <p:spPr>
            <a:xfrm flipH="1" flipV="1">
              <a:off x="2766965" y="3492577"/>
              <a:ext cx="896491" cy="1657588"/>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3032292" y="4879121"/>
              <a:ext cx="619080" cy="276999"/>
            </a:xfrm>
            <a:prstGeom prst="rect">
              <a:avLst/>
            </a:prstGeom>
            <a:noFill/>
          </p:spPr>
          <p:txBody>
            <a:bodyPr wrap="none" rtlCol="0">
              <a:spAutoFit/>
            </a:bodyPr>
            <a:lstStyle/>
            <a:p>
              <a:r>
                <a:rPr lang="en-US" sz="1200" dirty="0" smtClean="0">
                  <a:solidFill>
                    <a:srgbClr val="FF0000"/>
                  </a:solidFill>
                </a:rPr>
                <a:t>Stable</a:t>
              </a:r>
              <a:endParaRPr lang="en-US" sz="1200" dirty="0">
                <a:solidFill>
                  <a:srgbClr val="FF0000"/>
                </a:solidFill>
              </a:endParaRPr>
            </a:p>
          </p:txBody>
        </p:sp>
      </p:grpSp>
      <p:grpSp>
        <p:nvGrpSpPr>
          <p:cNvPr id="43" name="Group 42"/>
          <p:cNvGrpSpPr/>
          <p:nvPr/>
        </p:nvGrpSpPr>
        <p:grpSpPr>
          <a:xfrm>
            <a:off x="2224194" y="3898024"/>
            <a:ext cx="5084163" cy="1190555"/>
            <a:chOff x="2224194" y="3898024"/>
            <a:chExt cx="5084163" cy="1190555"/>
          </a:xfrm>
        </p:grpSpPr>
        <p:cxnSp>
          <p:nvCxnSpPr>
            <p:cNvPr id="29" name="Straight Connector 28"/>
            <p:cNvCxnSpPr/>
            <p:nvPr/>
          </p:nvCxnSpPr>
          <p:spPr>
            <a:xfrm>
              <a:off x="5522523" y="4811580"/>
              <a:ext cx="1785834" cy="0"/>
            </a:xfrm>
            <a:prstGeom prst="line">
              <a:avLst/>
            </a:prstGeom>
            <a:ln w="25400">
              <a:solidFill>
                <a:srgbClr val="00B050"/>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6057743" y="4811580"/>
              <a:ext cx="818557" cy="276999"/>
            </a:xfrm>
            <a:prstGeom prst="rect">
              <a:avLst/>
            </a:prstGeom>
            <a:noFill/>
          </p:spPr>
          <p:txBody>
            <a:bodyPr wrap="none" rtlCol="0">
              <a:spAutoFit/>
            </a:bodyPr>
            <a:lstStyle/>
            <a:p>
              <a:r>
                <a:rPr lang="en-US" sz="1200" dirty="0" smtClean="0">
                  <a:solidFill>
                    <a:srgbClr val="00B050"/>
                  </a:solidFill>
                </a:rPr>
                <a:t>Transient</a:t>
              </a:r>
              <a:endParaRPr lang="en-US" sz="1200" dirty="0">
                <a:solidFill>
                  <a:srgbClr val="00B050"/>
                </a:solidFill>
              </a:endParaRPr>
            </a:p>
          </p:txBody>
        </p:sp>
        <p:cxnSp>
          <p:nvCxnSpPr>
            <p:cNvPr id="33" name="Straight Connector 32"/>
            <p:cNvCxnSpPr/>
            <p:nvPr/>
          </p:nvCxnSpPr>
          <p:spPr>
            <a:xfrm>
              <a:off x="2382915" y="3898024"/>
              <a:ext cx="1689819" cy="913556"/>
            </a:xfrm>
            <a:prstGeom prst="line">
              <a:avLst/>
            </a:prstGeom>
            <a:ln w="25400">
              <a:solidFill>
                <a:srgbClr val="00B050"/>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2224194" y="4190040"/>
              <a:ext cx="818557" cy="276999"/>
            </a:xfrm>
            <a:prstGeom prst="rect">
              <a:avLst/>
            </a:prstGeom>
            <a:noFill/>
          </p:spPr>
          <p:txBody>
            <a:bodyPr wrap="none" rtlCol="0">
              <a:spAutoFit/>
            </a:bodyPr>
            <a:lstStyle/>
            <a:p>
              <a:r>
                <a:rPr lang="en-US" sz="1200" dirty="0" smtClean="0">
                  <a:solidFill>
                    <a:srgbClr val="00B050"/>
                  </a:solidFill>
                </a:rPr>
                <a:t>Transient</a:t>
              </a:r>
              <a:endParaRPr lang="en-US" sz="1200" dirty="0">
                <a:solidFill>
                  <a:srgbClr val="00B050"/>
                </a:solidFill>
              </a:endParaRPr>
            </a:p>
          </p:txBody>
        </p:sp>
      </p:grpSp>
    </p:spTree>
    <p:extLst>
      <p:ext uri="{BB962C8B-B14F-4D97-AF65-F5344CB8AC3E}">
        <p14:creationId xmlns:p14="http://schemas.microsoft.com/office/powerpoint/2010/main" val="96288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7"/>
                                        </p:tgtEl>
                                      </p:cBhvr>
                                    </p:animEffect>
                                    <p:set>
                                      <p:cBhvr>
                                        <p:cTn id="25" dur="1" fill="hold">
                                          <p:stCondLst>
                                            <p:cond delay="499"/>
                                          </p:stCondLst>
                                        </p:cTn>
                                        <p:tgtEl>
                                          <p:spTgt spid="7"/>
                                        </p:tgtEl>
                                        <p:attrNameLst>
                                          <p:attrName>style.visibility</p:attrName>
                                        </p:attrNameLst>
                                      </p:cBhvr>
                                      <p:to>
                                        <p:strVal val="hidden"/>
                                      </p:to>
                                    </p:set>
                                  </p:childTnLst>
                                </p:cTn>
                              </p:par>
                              <p:par>
                                <p:cTn id="26" presetID="10" presetClass="exit" presetSubtype="0" fill="hold" nodeType="withEffect">
                                  <p:stCondLst>
                                    <p:cond delay="0"/>
                                  </p:stCondLst>
                                  <p:childTnLst>
                                    <p:animEffect transition="out" filter="fade">
                                      <p:cBhvr>
                                        <p:cTn id="27" dur="500"/>
                                        <p:tgtEl>
                                          <p:spTgt spid="19"/>
                                        </p:tgtEl>
                                      </p:cBhvr>
                                    </p:animEffect>
                                    <p:set>
                                      <p:cBhvr>
                                        <p:cTn id="28" dur="1" fill="hold">
                                          <p:stCondLst>
                                            <p:cond delay="499"/>
                                          </p:stCondLst>
                                        </p:cTn>
                                        <p:tgtEl>
                                          <p:spTgt spid="19"/>
                                        </p:tgtEl>
                                        <p:attrNameLst>
                                          <p:attrName>style.visibility</p:attrName>
                                        </p:attrNameLst>
                                      </p:cBhvr>
                                      <p:to>
                                        <p:strVal val="hidden"/>
                                      </p:to>
                                    </p:set>
                                  </p:childTnLst>
                                </p:cTn>
                              </p:par>
                              <p:par>
                                <p:cTn id="29" presetID="10" presetClass="exit" presetSubtype="0" fill="hold" nodeType="withEffect">
                                  <p:stCondLst>
                                    <p:cond delay="0"/>
                                  </p:stCondLst>
                                  <p:childTnLst>
                                    <p:animEffect transition="out" filter="fade">
                                      <p:cBhvr>
                                        <p:cTn id="30" dur="500"/>
                                        <p:tgtEl>
                                          <p:spTgt spid="20"/>
                                        </p:tgtEl>
                                      </p:cBhvr>
                                    </p:animEffect>
                                    <p:set>
                                      <p:cBhvr>
                                        <p:cTn id="31" dur="1" fill="hold">
                                          <p:stCondLst>
                                            <p:cond delay="499"/>
                                          </p:stCondLst>
                                        </p:cTn>
                                        <p:tgtEl>
                                          <p:spTgt spid="20"/>
                                        </p:tgtEl>
                                        <p:attrNameLst>
                                          <p:attrName>style.visibility</p:attrName>
                                        </p:attrNameLst>
                                      </p:cBhvr>
                                      <p:to>
                                        <p:strVal val="hidden"/>
                                      </p:to>
                                    </p:set>
                                  </p:childTnLst>
                                </p:cTn>
                              </p:par>
                              <p:par>
                                <p:cTn id="32" presetID="10" presetClass="entr" presetSubtype="0" fill="hold"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par>
                                <p:cTn id="35" presetID="10"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43"/>
                                        </p:tgtEl>
                                        <p:attrNameLst>
                                          <p:attrName>style.visibility</p:attrName>
                                        </p:attrNameLst>
                                      </p:cBhvr>
                                      <p:to>
                                        <p:strVal val="visible"/>
                                      </p:to>
                                    </p:set>
                                    <p:animEffect transition="in" filter="fade">
                                      <p:cBhvr>
                                        <p:cTn id="4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Is modulation of error-sensitivity local to experienced errors?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71</a:t>
            </a:fld>
            <a:endParaRPr lang="en-US"/>
          </a:p>
        </p:txBody>
      </p:sp>
      <p:sp>
        <p:nvSpPr>
          <p:cNvPr id="112725" name="AutoShape 85"/>
          <p:cNvSpPr>
            <a:spLocks noChangeAspect="1" noChangeArrowheads="1" noTextEdit="1"/>
          </p:cNvSpPr>
          <p:nvPr/>
        </p:nvSpPr>
        <p:spPr bwMode="auto">
          <a:xfrm>
            <a:off x="643730" y="3654426"/>
            <a:ext cx="2913063" cy="270827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09" name="Group 208"/>
          <p:cNvGrpSpPr/>
          <p:nvPr/>
        </p:nvGrpSpPr>
        <p:grpSpPr>
          <a:xfrm>
            <a:off x="1364455" y="3751263"/>
            <a:ext cx="2261162" cy="1924051"/>
            <a:chOff x="1364455" y="3751263"/>
            <a:chExt cx="2261162" cy="1924051"/>
          </a:xfrm>
        </p:grpSpPr>
        <p:sp>
          <p:nvSpPr>
            <p:cNvPr id="112757" name="Line 117"/>
            <p:cNvSpPr>
              <a:spLocks noChangeShapeType="1"/>
            </p:cNvSpPr>
            <p:nvPr/>
          </p:nvSpPr>
          <p:spPr bwMode="auto">
            <a:xfrm>
              <a:off x="1364455" y="3784601"/>
              <a:ext cx="1588" cy="17621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65" name="Line 125"/>
            <p:cNvSpPr>
              <a:spLocks noChangeShapeType="1"/>
            </p:cNvSpPr>
            <p:nvPr/>
          </p:nvSpPr>
          <p:spPr bwMode="auto">
            <a:xfrm>
              <a:off x="2426493" y="4694238"/>
              <a:ext cx="1588" cy="5556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75" name="Line 135"/>
            <p:cNvSpPr>
              <a:spLocks noChangeShapeType="1"/>
            </p:cNvSpPr>
            <p:nvPr/>
          </p:nvSpPr>
          <p:spPr bwMode="auto">
            <a:xfrm>
              <a:off x="1364455" y="3751263"/>
              <a:ext cx="1588" cy="215900"/>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76" name="Line 136"/>
            <p:cNvSpPr>
              <a:spLocks noChangeShapeType="1"/>
            </p:cNvSpPr>
            <p:nvPr/>
          </p:nvSpPr>
          <p:spPr bwMode="auto">
            <a:xfrm>
              <a:off x="1500980" y="3943351"/>
              <a:ext cx="1588" cy="13176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77" name="Line 137"/>
            <p:cNvSpPr>
              <a:spLocks noChangeShapeType="1"/>
            </p:cNvSpPr>
            <p:nvPr/>
          </p:nvSpPr>
          <p:spPr bwMode="auto">
            <a:xfrm>
              <a:off x="1631155" y="4154488"/>
              <a:ext cx="1588" cy="11271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78" name="Line 138"/>
            <p:cNvSpPr>
              <a:spLocks noChangeShapeType="1"/>
            </p:cNvSpPr>
            <p:nvPr/>
          </p:nvSpPr>
          <p:spPr bwMode="auto">
            <a:xfrm>
              <a:off x="1762918" y="4227513"/>
              <a:ext cx="1588" cy="12541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79" name="Line 139"/>
            <p:cNvSpPr>
              <a:spLocks noChangeShapeType="1"/>
            </p:cNvSpPr>
            <p:nvPr/>
          </p:nvSpPr>
          <p:spPr bwMode="auto">
            <a:xfrm>
              <a:off x="1897855" y="4381501"/>
              <a:ext cx="1588" cy="9048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0" name="Line 140"/>
            <p:cNvSpPr>
              <a:spLocks noChangeShapeType="1"/>
            </p:cNvSpPr>
            <p:nvPr/>
          </p:nvSpPr>
          <p:spPr bwMode="auto">
            <a:xfrm>
              <a:off x="1875630" y="4471988"/>
              <a:ext cx="39688" cy="158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1" name="Line 141"/>
            <p:cNvSpPr>
              <a:spLocks noChangeShapeType="1"/>
            </p:cNvSpPr>
            <p:nvPr/>
          </p:nvSpPr>
          <p:spPr bwMode="auto">
            <a:xfrm>
              <a:off x="2029618" y="4467226"/>
              <a:ext cx="1588" cy="10636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2" name="Line 142"/>
            <p:cNvSpPr>
              <a:spLocks noChangeShapeType="1"/>
            </p:cNvSpPr>
            <p:nvPr/>
          </p:nvSpPr>
          <p:spPr bwMode="auto">
            <a:xfrm>
              <a:off x="2166143" y="4568826"/>
              <a:ext cx="1588" cy="107950"/>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3" name="Line 143"/>
            <p:cNvSpPr>
              <a:spLocks noChangeShapeType="1"/>
            </p:cNvSpPr>
            <p:nvPr/>
          </p:nvSpPr>
          <p:spPr bwMode="auto">
            <a:xfrm>
              <a:off x="2296318" y="4591051"/>
              <a:ext cx="1588" cy="136525"/>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4" name="Line 144"/>
            <p:cNvSpPr>
              <a:spLocks noChangeShapeType="1"/>
            </p:cNvSpPr>
            <p:nvPr/>
          </p:nvSpPr>
          <p:spPr bwMode="auto">
            <a:xfrm>
              <a:off x="2426493" y="4681538"/>
              <a:ext cx="1588" cy="85725"/>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5" name="Line 145"/>
            <p:cNvSpPr>
              <a:spLocks noChangeShapeType="1"/>
            </p:cNvSpPr>
            <p:nvPr/>
          </p:nvSpPr>
          <p:spPr bwMode="auto">
            <a:xfrm>
              <a:off x="2563018" y="4727576"/>
              <a:ext cx="1588" cy="107950"/>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6" name="Line 146"/>
            <p:cNvSpPr>
              <a:spLocks noChangeShapeType="1"/>
            </p:cNvSpPr>
            <p:nvPr/>
          </p:nvSpPr>
          <p:spPr bwMode="auto">
            <a:xfrm>
              <a:off x="2693193" y="4841876"/>
              <a:ext cx="1588" cy="8413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7" name="Line 147"/>
            <p:cNvSpPr>
              <a:spLocks noChangeShapeType="1"/>
            </p:cNvSpPr>
            <p:nvPr/>
          </p:nvSpPr>
          <p:spPr bwMode="auto">
            <a:xfrm>
              <a:off x="2829718" y="4914901"/>
              <a:ext cx="1588" cy="9048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8" name="Line 148"/>
            <p:cNvSpPr>
              <a:spLocks noChangeShapeType="1"/>
            </p:cNvSpPr>
            <p:nvPr/>
          </p:nvSpPr>
          <p:spPr bwMode="auto">
            <a:xfrm>
              <a:off x="2807493" y="4914901"/>
              <a:ext cx="39688" cy="158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89" name="Line 149"/>
            <p:cNvSpPr>
              <a:spLocks noChangeShapeType="1"/>
            </p:cNvSpPr>
            <p:nvPr/>
          </p:nvSpPr>
          <p:spPr bwMode="auto">
            <a:xfrm>
              <a:off x="2959893" y="5011739"/>
              <a:ext cx="1588" cy="9683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90" name="Line 150"/>
            <p:cNvSpPr>
              <a:spLocks noChangeShapeType="1"/>
            </p:cNvSpPr>
            <p:nvPr/>
          </p:nvSpPr>
          <p:spPr bwMode="auto">
            <a:xfrm>
              <a:off x="3091655" y="5148264"/>
              <a:ext cx="1588" cy="11906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91" name="Line 151"/>
            <p:cNvSpPr>
              <a:spLocks noChangeShapeType="1"/>
            </p:cNvSpPr>
            <p:nvPr/>
          </p:nvSpPr>
          <p:spPr bwMode="auto">
            <a:xfrm>
              <a:off x="3228180" y="5318126"/>
              <a:ext cx="1588" cy="9048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92" name="Line 152"/>
            <p:cNvSpPr>
              <a:spLocks noChangeShapeType="1"/>
            </p:cNvSpPr>
            <p:nvPr/>
          </p:nvSpPr>
          <p:spPr bwMode="auto">
            <a:xfrm>
              <a:off x="3358355" y="5403851"/>
              <a:ext cx="1588" cy="107950"/>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93" name="Line 153"/>
            <p:cNvSpPr>
              <a:spLocks noChangeShapeType="1"/>
            </p:cNvSpPr>
            <p:nvPr/>
          </p:nvSpPr>
          <p:spPr bwMode="auto">
            <a:xfrm>
              <a:off x="3494880" y="5567364"/>
              <a:ext cx="1588" cy="107950"/>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94" name="Freeform 154"/>
            <p:cNvSpPr>
              <a:spLocks/>
            </p:cNvSpPr>
            <p:nvPr/>
          </p:nvSpPr>
          <p:spPr bwMode="auto">
            <a:xfrm>
              <a:off x="1364455" y="3859213"/>
              <a:ext cx="2130425" cy="1765301"/>
            </a:xfrm>
            <a:custGeom>
              <a:avLst/>
              <a:gdLst/>
              <a:ahLst/>
              <a:cxnLst>
                <a:cxn ang="0">
                  <a:pos x="0" y="0"/>
                </a:cxn>
                <a:cxn ang="0">
                  <a:pos x="86" y="93"/>
                </a:cxn>
                <a:cxn ang="0">
                  <a:pos x="168" y="222"/>
                </a:cxn>
                <a:cxn ang="0">
                  <a:pos x="251" y="272"/>
                </a:cxn>
                <a:cxn ang="0">
                  <a:pos x="336" y="357"/>
                </a:cxn>
                <a:cxn ang="0">
                  <a:pos x="419" y="415"/>
                </a:cxn>
                <a:cxn ang="0">
                  <a:pos x="505" y="479"/>
                </a:cxn>
                <a:cxn ang="0">
                  <a:pos x="587" y="504"/>
                </a:cxn>
                <a:cxn ang="0">
                  <a:pos x="669" y="543"/>
                </a:cxn>
                <a:cxn ang="0">
                  <a:pos x="755" y="579"/>
                </a:cxn>
                <a:cxn ang="0">
                  <a:pos x="837" y="647"/>
                </a:cxn>
                <a:cxn ang="0">
                  <a:pos x="923" y="694"/>
                </a:cxn>
                <a:cxn ang="0">
                  <a:pos x="1005" y="754"/>
                </a:cxn>
                <a:cxn ang="0">
                  <a:pos x="1088" y="851"/>
                </a:cxn>
                <a:cxn ang="0">
                  <a:pos x="1174" y="948"/>
                </a:cxn>
                <a:cxn ang="0">
                  <a:pos x="1256" y="1005"/>
                </a:cxn>
                <a:cxn ang="0">
                  <a:pos x="1342" y="1112"/>
                </a:cxn>
              </a:cxnLst>
              <a:rect l="0" t="0" r="r" b="b"/>
              <a:pathLst>
                <a:path w="1342" h="1112">
                  <a:moveTo>
                    <a:pt x="0" y="0"/>
                  </a:moveTo>
                  <a:lnTo>
                    <a:pt x="86" y="93"/>
                  </a:lnTo>
                  <a:lnTo>
                    <a:pt x="168" y="222"/>
                  </a:lnTo>
                  <a:lnTo>
                    <a:pt x="251" y="272"/>
                  </a:lnTo>
                  <a:lnTo>
                    <a:pt x="336" y="357"/>
                  </a:lnTo>
                  <a:lnTo>
                    <a:pt x="419" y="415"/>
                  </a:lnTo>
                  <a:lnTo>
                    <a:pt x="505" y="479"/>
                  </a:lnTo>
                  <a:lnTo>
                    <a:pt x="587" y="504"/>
                  </a:lnTo>
                  <a:lnTo>
                    <a:pt x="669" y="543"/>
                  </a:lnTo>
                  <a:lnTo>
                    <a:pt x="755" y="579"/>
                  </a:lnTo>
                  <a:lnTo>
                    <a:pt x="837" y="647"/>
                  </a:lnTo>
                  <a:lnTo>
                    <a:pt x="923" y="694"/>
                  </a:lnTo>
                  <a:lnTo>
                    <a:pt x="1005" y="754"/>
                  </a:lnTo>
                  <a:lnTo>
                    <a:pt x="1088" y="851"/>
                  </a:lnTo>
                  <a:lnTo>
                    <a:pt x="1174" y="948"/>
                  </a:lnTo>
                  <a:lnTo>
                    <a:pt x="1256" y="1005"/>
                  </a:lnTo>
                  <a:lnTo>
                    <a:pt x="1342" y="1112"/>
                  </a:lnTo>
                </a:path>
              </a:pathLst>
            </a:cu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15" name="Rectangle 175"/>
            <p:cNvSpPr>
              <a:spLocks noChangeArrowheads="1"/>
            </p:cNvSpPr>
            <p:nvPr/>
          </p:nvSpPr>
          <p:spPr bwMode="auto">
            <a:xfrm>
              <a:off x="2418555" y="4156076"/>
              <a:ext cx="120706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54B948"/>
                  </a:solidFill>
                  <a:effectLst/>
                  <a:latin typeface="Arial" pitchFamily="34" charset="0"/>
                </a:rPr>
                <a:t>z=0.5 (neutral)</a:t>
              </a:r>
              <a:endParaRPr kumimoji="0" lang="en-US" sz="1800" b="0" i="0" u="none" strike="noStrike" cap="none" normalizeH="0" baseline="0" dirty="0" smtClean="0">
                <a:ln>
                  <a:noFill/>
                </a:ln>
                <a:solidFill>
                  <a:schemeClr val="tx1"/>
                </a:solidFill>
                <a:effectLst/>
                <a:latin typeface="Arial" pitchFamily="34" charset="0"/>
              </a:endParaRPr>
            </a:p>
          </p:txBody>
        </p:sp>
      </p:grpSp>
      <p:pic>
        <p:nvPicPr>
          <p:cNvPr id="196" name="Picture 3" descr="C:\Documents and Settings\David\Desktop\temp.png"/>
          <p:cNvPicPr>
            <a:picLocks noChangeAspect="1" noChangeArrowheads="1"/>
          </p:cNvPicPr>
          <p:nvPr/>
        </p:nvPicPr>
        <p:blipFill>
          <a:blip r:embed="rId4" cstate="print"/>
          <a:srcRect l="14423" b="52543"/>
          <a:stretch>
            <a:fillRect/>
          </a:stretch>
        </p:blipFill>
        <p:spPr bwMode="auto">
          <a:xfrm>
            <a:off x="117020" y="1167121"/>
            <a:ext cx="4048509" cy="2207111"/>
          </a:xfrm>
          <a:prstGeom prst="rect">
            <a:avLst/>
          </a:prstGeom>
          <a:noFill/>
        </p:spPr>
      </p:pic>
      <p:pic>
        <p:nvPicPr>
          <p:cNvPr id="197" name="Picture 3" descr="C:\Documents and Settings\David\Desktop\temp.png"/>
          <p:cNvPicPr>
            <a:picLocks noChangeAspect="1" noChangeArrowheads="1"/>
          </p:cNvPicPr>
          <p:nvPr/>
        </p:nvPicPr>
        <p:blipFill>
          <a:blip r:embed="rId4" cstate="print"/>
          <a:srcRect t="46418" b="733"/>
          <a:stretch>
            <a:fillRect/>
          </a:stretch>
        </p:blipFill>
        <p:spPr bwMode="auto">
          <a:xfrm>
            <a:off x="3995925" y="803853"/>
            <a:ext cx="4947306" cy="2570379"/>
          </a:xfrm>
          <a:prstGeom prst="rect">
            <a:avLst/>
          </a:prstGeom>
          <a:noFill/>
        </p:spPr>
      </p:pic>
      <p:grpSp>
        <p:nvGrpSpPr>
          <p:cNvPr id="210" name="Group 209"/>
          <p:cNvGrpSpPr/>
          <p:nvPr/>
        </p:nvGrpSpPr>
        <p:grpSpPr>
          <a:xfrm>
            <a:off x="1364455" y="3870326"/>
            <a:ext cx="2176250" cy="1901825"/>
            <a:chOff x="1364455" y="3870326"/>
            <a:chExt cx="2176250" cy="1901825"/>
          </a:xfrm>
        </p:grpSpPr>
        <p:grpSp>
          <p:nvGrpSpPr>
            <p:cNvPr id="211" name="Group 203"/>
            <p:cNvGrpSpPr/>
            <p:nvPr/>
          </p:nvGrpSpPr>
          <p:grpSpPr>
            <a:xfrm>
              <a:off x="1364455" y="3870326"/>
              <a:ext cx="2132013" cy="1901825"/>
              <a:chOff x="1364455" y="3870326"/>
              <a:chExt cx="2132013" cy="1901825"/>
            </a:xfrm>
          </p:grpSpPr>
          <p:sp>
            <p:nvSpPr>
              <p:cNvPr id="213" name="Line 118"/>
              <p:cNvSpPr>
                <a:spLocks noChangeShapeType="1"/>
              </p:cNvSpPr>
              <p:nvPr/>
            </p:nvSpPr>
            <p:spPr bwMode="auto">
              <a:xfrm>
                <a:off x="1500980" y="4011613"/>
                <a:ext cx="1588" cy="13176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Line 119"/>
              <p:cNvSpPr>
                <a:spLocks noChangeShapeType="1"/>
              </p:cNvSpPr>
              <p:nvPr/>
            </p:nvSpPr>
            <p:spPr bwMode="auto">
              <a:xfrm>
                <a:off x="1631155" y="4051301"/>
                <a:ext cx="1588" cy="160338"/>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Line 120"/>
              <p:cNvSpPr>
                <a:spLocks noChangeShapeType="1"/>
              </p:cNvSpPr>
              <p:nvPr/>
            </p:nvSpPr>
            <p:spPr bwMode="auto">
              <a:xfrm>
                <a:off x="1762918" y="4057651"/>
                <a:ext cx="1588" cy="90488"/>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Line 121"/>
              <p:cNvSpPr>
                <a:spLocks noChangeShapeType="1"/>
              </p:cNvSpPr>
              <p:nvPr/>
            </p:nvSpPr>
            <p:spPr bwMode="auto">
              <a:xfrm>
                <a:off x="1897855" y="4194176"/>
                <a:ext cx="1588" cy="12541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Line 122"/>
              <p:cNvSpPr>
                <a:spLocks noChangeShapeType="1"/>
              </p:cNvSpPr>
              <p:nvPr/>
            </p:nvSpPr>
            <p:spPr bwMode="auto">
              <a:xfrm>
                <a:off x="2029618" y="4284663"/>
                <a:ext cx="1588" cy="11906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Line 123"/>
              <p:cNvSpPr>
                <a:spLocks noChangeShapeType="1"/>
              </p:cNvSpPr>
              <p:nvPr/>
            </p:nvSpPr>
            <p:spPr bwMode="auto">
              <a:xfrm>
                <a:off x="2166143" y="4375151"/>
                <a:ext cx="1588" cy="96838"/>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Line 124"/>
              <p:cNvSpPr>
                <a:spLocks noChangeShapeType="1"/>
              </p:cNvSpPr>
              <p:nvPr/>
            </p:nvSpPr>
            <p:spPr bwMode="auto">
              <a:xfrm>
                <a:off x="2296318" y="4494213"/>
                <a:ext cx="1588" cy="8572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Line 126"/>
              <p:cNvSpPr>
                <a:spLocks noChangeShapeType="1"/>
              </p:cNvSpPr>
              <p:nvPr/>
            </p:nvSpPr>
            <p:spPr bwMode="auto">
              <a:xfrm>
                <a:off x="2563018" y="4921251"/>
                <a:ext cx="1588" cy="5556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Line 127"/>
              <p:cNvSpPr>
                <a:spLocks noChangeShapeType="1"/>
              </p:cNvSpPr>
              <p:nvPr/>
            </p:nvSpPr>
            <p:spPr bwMode="auto">
              <a:xfrm>
                <a:off x="2693193" y="5016501"/>
                <a:ext cx="1588" cy="7461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Line 128"/>
              <p:cNvSpPr>
                <a:spLocks noChangeShapeType="1"/>
              </p:cNvSpPr>
              <p:nvPr/>
            </p:nvSpPr>
            <p:spPr bwMode="auto">
              <a:xfrm>
                <a:off x="2829718" y="5187951"/>
                <a:ext cx="1588" cy="6826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Line 129"/>
              <p:cNvSpPr>
                <a:spLocks noChangeShapeType="1"/>
              </p:cNvSpPr>
              <p:nvPr/>
            </p:nvSpPr>
            <p:spPr bwMode="auto">
              <a:xfrm>
                <a:off x="2959893" y="5311776"/>
                <a:ext cx="1588" cy="9207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Line 130"/>
              <p:cNvSpPr>
                <a:spLocks noChangeShapeType="1"/>
              </p:cNvSpPr>
              <p:nvPr/>
            </p:nvSpPr>
            <p:spPr bwMode="auto">
              <a:xfrm>
                <a:off x="3091655" y="5307014"/>
                <a:ext cx="1588" cy="7937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Line 131"/>
              <p:cNvSpPr>
                <a:spLocks noChangeShapeType="1"/>
              </p:cNvSpPr>
              <p:nvPr/>
            </p:nvSpPr>
            <p:spPr bwMode="auto">
              <a:xfrm>
                <a:off x="3228180" y="5443539"/>
                <a:ext cx="1588" cy="13017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Line 132"/>
              <p:cNvSpPr>
                <a:spLocks noChangeShapeType="1"/>
              </p:cNvSpPr>
              <p:nvPr/>
            </p:nvSpPr>
            <p:spPr bwMode="auto">
              <a:xfrm>
                <a:off x="3358355" y="5511801"/>
                <a:ext cx="1588" cy="12382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Line 133"/>
              <p:cNvSpPr>
                <a:spLocks noChangeShapeType="1"/>
              </p:cNvSpPr>
              <p:nvPr/>
            </p:nvSpPr>
            <p:spPr bwMode="auto">
              <a:xfrm>
                <a:off x="3494880" y="5635626"/>
                <a:ext cx="1588" cy="13652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34"/>
              <p:cNvSpPr>
                <a:spLocks/>
              </p:cNvSpPr>
              <p:nvPr/>
            </p:nvSpPr>
            <p:spPr bwMode="auto">
              <a:xfrm>
                <a:off x="1364455" y="3870326"/>
                <a:ext cx="2130425" cy="1833563"/>
              </a:xfrm>
              <a:custGeom>
                <a:avLst/>
                <a:gdLst/>
                <a:ahLst/>
                <a:cxnLst>
                  <a:cxn ang="0">
                    <a:pos x="0" y="0"/>
                  </a:cxn>
                  <a:cxn ang="0">
                    <a:pos x="86" y="129"/>
                  </a:cxn>
                  <a:cxn ang="0">
                    <a:pos x="168" y="165"/>
                  </a:cxn>
                  <a:cxn ang="0">
                    <a:pos x="251" y="147"/>
                  </a:cxn>
                  <a:cxn ang="0">
                    <a:pos x="336" y="243"/>
                  </a:cxn>
                  <a:cxn ang="0">
                    <a:pos x="419" y="297"/>
                  </a:cxn>
                  <a:cxn ang="0">
                    <a:pos x="505" y="350"/>
                  </a:cxn>
                  <a:cxn ang="0">
                    <a:pos x="587" y="418"/>
                  </a:cxn>
                  <a:cxn ang="0">
                    <a:pos x="669" y="536"/>
                  </a:cxn>
                  <a:cxn ang="0">
                    <a:pos x="755" y="680"/>
                  </a:cxn>
                  <a:cxn ang="0">
                    <a:pos x="837" y="747"/>
                  </a:cxn>
                  <a:cxn ang="0">
                    <a:pos x="923" y="851"/>
                  </a:cxn>
                  <a:cxn ang="0">
                    <a:pos x="1005" y="937"/>
                  </a:cxn>
                  <a:cxn ang="0">
                    <a:pos x="1088" y="930"/>
                  </a:cxn>
                  <a:cxn ang="0">
                    <a:pos x="1174" y="1034"/>
                  </a:cxn>
                  <a:cxn ang="0">
                    <a:pos x="1256" y="1073"/>
                  </a:cxn>
                  <a:cxn ang="0">
                    <a:pos x="1342" y="1155"/>
                  </a:cxn>
                </a:cxnLst>
                <a:rect l="0" t="0" r="r" b="b"/>
                <a:pathLst>
                  <a:path w="1342" h="1155">
                    <a:moveTo>
                      <a:pt x="0" y="0"/>
                    </a:moveTo>
                    <a:lnTo>
                      <a:pt x="86" y="129"/>
                    </a:lnTo>
                    <a:lnTo>
                      <a:pt x="168" y="165"/>
                    </a:lnTo>
                    <a:lnTo>
                      <a:pt x="251" y="147"/>
                    </a:lnTo>
                    <a:lnTo>
                      <a:pt x="336" y="243"/>
                    </a:lnTo>
                    <a:lnTo>
                      <a:pt x="419" y="297"/>
                    </a:lnTo>
                    <a:lnTo>
                      <a:pt x="505" y="350"/>
                    </a:lnTo>
                    <a:lnTo>
                      <a:pt x="587" y="418"/>
                    </a:lnTo>
                    <a:lnTo>
                      <a:pt x="669" y="536"/>
                    </a:lnTo>
                    <a:lnTo>
                      <a:pt x="755" y="680"/>
                    </a:lnTo>
                    <a:lnTo>
                      <a:pt x="837" y="747"/>
                    </a:lnTo>
                    <a:lnTo>
                      <a:pt x="923" y="851"/>
                    </a:lnTo>
                    <a:lnTo>
                      <a:pt x="1005" y="937"/>
                    </a:lnTo>
                    <a:lnTo>
                      <a:pt x="1088" y="930"/>
                    </a:lnTo>
                    <a:lnTo>
                      <a:pt x="1174" y="1034"/>
                    </a:lnTo>
                    <a:lnTo>
                      <a:pt x="1256" y="1073"/>
                    </a:lnTo>
                    <a:lnTo>
                      <a:pt x="1342" y="1155"/>
                    </a:lnTo>
                  </a:path>
                </a:pathLst>
              </a:cu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2" name="Rectangle 173"/>
            <p:cNvSpPr>
              <a:spLocks noChangeArrowheads="1"/>
            </p:cNvSpPr>
            <p:nvPr/>
          </p:nvSpPr>
          <p:spPr bwMode="auto">
            <a:xfrm>
              <a:off x="2413793" y="3937001"/>
              <a:ext cx="112691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DD1F26"/>
                  </a:solidFill>
                  <a:effectLst/>
                  <a:latin typeface="Arial" pitchFamily="34" charset="0"/>
                </a:rPr>
                <a:t>z=0.9 (stable)</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229" name="Group 228"/>
          <p:cNvGrpSpPr/>
          <p:nvPr/>
        </p:nvGrpSpPr>
        <p:grpSpPr>
          <a:xfrm>
            <a:off x="1364455" y="3824288"/>
            <a:ext cx="2432558" cy="1743076"/>
            <a:chOff x="1364455" y="3824288"/>
            <a:chExt cx="2432558" cy="1743076"/>
          </a:xfrm>
        </p:grpSpPr>
        <p:grpSp>
          <p:nvGrpSpPr>
            <p:cNvPr id="230" name="Group 204"/>
            <p:cNvGrpSpPr/>
            <p:nvPr/>
          </p:nvGrpSpPr>
          <p:grpSpPr>
            <a:xfrm>
              <a:off x="1364455" y="3824288"/>
              <a:ext cx="2132013" cy="1743076"/>
              <a:chOff x="1364455" y="3824288"/>
              <a:chExt cx="2132013" cy="1743076"/>
            </a:xfrm>
          </p:grpSpPr>
          <p:sp>
            <p:nvSpPr>
              <p:cNvPr id="232" name="Line 155"/>
              <p:cNvSpPr>
                <a:spLocks noChangeShapeType="1"/>
              </p:cNvSpPr>
              <p:nvPr/>
            </p:nvSpPr>
            <p:spPr bwMode="auto">
              <a:xfrm>
                <a:off x="1364455" y="3824288"/>
                <a:ext cx="1588" cy="14287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Line 156"/>
              <p:cNvSpPr>
                <a:spLocks noChangeShapeType="1"/>
              </p:cNvSpPr>
              <p:nvPr/>
            </p:nvSpPr>
            <p:spPr bwMode="auto">
              <a:xfrm>
                <a:off x="1500980" y="3916363"/>
                <a:ext cx="1588" cy="147638"/>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Line 157"/>
              <p:cNvSpPr>
                <a:spLocks noChangeShapeType="1"/>
              </p:cNvSpPr>
              <p:nvPr/>
            </p:nvSpPr>
            <p:spPr bwMode="auto">
              <a:xfrm>
                <a:off x="1631155" y="4057651"/>
                <a:ext cx="1588" cy="153988"/>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Line 158"/>
              <p:cNvSpPr>
                <a:spLocks noChangeShapeType="1"/>
              </p:cNvSpPr>
              <p:nvPr/>
            </p:nvSpPr>
            <p:spPr bwMode="auto">
              <a:xfrm>
                <a:off x="1762918" y="4251326"/>
                <a:ext cx="1588" cy="11906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Line 159"/>
              <p:cNvSpPr>
                <a:spLocks noChangeShapeType="1"/>
              </p:cNvSpPr>
              <p:nvPr/>
            </p:nvSpPr>
            <p:spPr bwMode="auto">
              <a:xfrm>
                <a:off x="1897855" y="4425951"/>
                <a:ext cx="1588" cy="103188"/>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Line 160"/>
              <p:cNvSpPr>
                <a:spLocks noChangeShapeType="1"/>
              </p:cNvSpPr>
              <p:nvPr/>
            </p:nvSpPr>
            <p:spPr bwMode="auto">
              <a:xfrm>
                <a:off x="2029618" y="4518026"/>
                <a:ext cx="1588" cy="11271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Line 161"/>
              <p:cNvSpPr>
                <a:spLocks noChangeShapeType="1"/>
              </p:cNvSpPr>
              <p:nvPr/>
            </p:nvSpPr>
            <p:spPr bwMode="auto">
              <a:xfrm>
                <a:off x="2166143" y="4681538"/>
                <a:ext cx="1588" cy="7937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Line 162"/>
              <p:cNvSpPr>
                <a:spLocks noChangeShapeType="1"/>
              </p:cNvSpPr>
              <p:nvPr/>
            </p:nvSpPr>
            <p:spPr bwMode="auto">
              <a:xfrm>
                <a:off x="2296318" y="4659313"/>
                <a:ext cx="1588" cy="17621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Line 163"/>
              <p:cNvSpPr>
                <a:spLocks noChangeShapeType="1"/>
              </p:cNvSpPr>
              <p:nvPr/>
            </p:nvSpPr>
            <p:spPr bwMode="auto">
              <a:xfrm>
                <a:off x="2426493" y="4687888"/>
                <a:ext cx="1588" cy="6826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Line 164"/>
              <p:cNvSpPr>
                <a:spLocks noChangeShapeType="1"/>
              </p:cNvSpPr>
              <p:nvPr/>
            </p:nvSpPr>
            <p:spPr bwMode="auto">
              <a:xfrm>
                <a:off x="2563018" y="4733926"/>
                <a:ext cx="1588" cy="147638"/>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Line 165"/>
              <p:cNvSpPr>
                <a:spLocks noChangeShapeType="1"/>
              </p:cNvSpPr>
              <p:nvPr/>
            </p:nvSpPr>
            <p:spPr bwMode="auto">
              <a:xfrm>
                <a:off x="2693193" y="4824413"/>
                <a:ext cx="1588" cy="57150"/>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Line 166"/>
              <p:cNvSpPr>
                <a:spLocks noChangeShapeType="1"/>
              </p:cNvSpPr>
              <p:nvPr/>
            </p:nvSpPr>
            <p:spPr bwMode="auto">
              <a:xfrm>
                <a:off x="2829718" y="4875213"/>
                <a:ext cx="1588" cy="7461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Line 167"/>
              <p:cNvSpPr>
                <a:spLocks noChangeShapeType="1"/>
              </p:cNvSpPr>
              <p:nvPr/>
            </p:nvSpPr>
            <p:spPr bwMode="auto">
              <a:xfrm>
                <a:off x="2959893" y="4886326"/>
                <a:ext cx="1588" cy="103188"/>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Line 168"/>
              <p:cNvSpPr>
                <a:spLocks noChangeShapeType="1"/>
              </p:cNvSpPr>
              <p:nvPr/>
            </p:nvSpPr>
            <p:spPr bwMode="auto">
              <a:xfrm>
                <a:off x="3091655" y="5022851"/>
                <a:ext cx="1588" cy="7302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Line 169"/>
              <p:cNvSpPr>
                <a:spLocks noChangeShapeType="1"/>
              </p:cNvSpPr>
              <p:nvPr/>
            </p:nvSpPr>
            <p:spPr bwMode="auto">
              <a:xfrm>
                <a:off x="3228180" y="5170489"/>
                <a:ext cx="1588" cy="101600"/>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Line 170"/>
              <p:cNvSpPr>
                <a:spLocks noChangeShapeType="1"/>
              </p:cNvSpPr>
              <p:nvPr/>
            </p:nvSpPr>
            <p:spPr bwMode="auto">
              <a:xfrm>
                <a:off x="3358355" y="5335589"/>
                <a:ext cx="1588" cy="13017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Line 171"/>
              <p:cNvSpPr>
                <a:spLocks noChangeShapeType="1"/>
              </p:cNvSpPr>
              <p:nvPr/>
            </p:nvSpPr>
            <p:spPr bwMode="auto">
              <a:xfrm>
                <a:off x="3494880" y="5448301"/>
                <a:ext cx="1588" cy="11906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72"/>
              <p:cNvSpPr>
                <a:spLocks/>
              </p:cNvSpPr>
              <p:nvPr/>
            </p:nvSpPr>
            <p:spPr bwMode="auto">
              <a:xfrm>
                <a:off x="1364455" y="3892551"/>
                <a:ext cx="2130425" cy="1619251"/>
              </a:xfrm>
              <a:custGeom>
                <a:avLst/>
                <a:gdLst/>
                <a:ahLst/>
                <a:cxnLst>
                  <a:cxn ang="0">
                    <a:pos x="0" y="0"/>
                  </a:cxn>
                  <a:cxn ang="0">
                    <a:pos x="86" y="61"/>
                  </a:cxn>
                  <a:cxn ang="0">
                    <a:pos x="168" y="151"/>
                  </a:cxn>
                  <a:cxn ang="0">
                    <a:pos x="251" y="265"/>
                  </a:cxn>
                  <a:cxn ang="0">
                    <a:pos x="336" y="369"/>
                  </a:cxn>
                  <a:cxn ang="0">
                    <a:pos x="419" y="429"/>
                  </a:cxn>
                  <a:cxn ang="0">
                    <a:pos x="505" y="522"/>
                  </a:cxn>
                  <a:cxn ang="0">
                    <a:pos x="587" y="537"/>
                  </a:cxn>
                  <a:cxn ang="0">
                    <a:pos x="669" y="522"/>
                  </a:cxn>
                  <a:cxn ang="0">
                    <a:pos x="755" y="576"/>
                  </a:cxn>
                  <a:cxn ang="0">
                    <a:pos x="837" y="605"/>
                  </a:cxn>
                  <a:cxn ang="0">
                    <a:pos x="923" y="640"/>
                  </a:cxn>
                  <a:cxn ang="0">
                    <a:pos x="1005" y="658"/>
                  </a:cxn>
                  <a:cxn ang="0">
                    <a:pos x="1088" y="737"/>
                  </a:cxn>
                  <a:cxn ang="0">
                    <a:pos x="1174" y="837"/>
                  </a:cxn>
                  <a:cxn ang="0">
                    <a:pos x="1256" y="952"/>
                  </a:cxn>
                  <a:cxn ang="0">
                    <a:pos x="1342" y="1020"/>
                  </a:cxn>
                </a:cxnLst>
                <a:rect l="0" t="0" r="r" b="b"/>
                <a:pathLst>
                  <a:path w="1342" h="1020">
                    <a:moveTo>
                      <a:pt x="0" y="0"/>
                    </a:moveTo>
                    <a:lnTo>
                      <a:pt x="86" y="61"/>
                    </a:lnTo>
                    <a:lnTo>
                      <a:pt x="168" y="151"/>
                    </a:lnTo>
                    <a:lnTo>
                      <a:pt x="251" y="265"/>
                    </a:lnTo>
                    <a:lnTo>
                      <a:pt x="336" y="369"/>
                    </a:lnTo>
                    <a:lnTo>
                      <a:pt x="419" y="429"/>
                    </a:lnTo>
                    <a:lnTo>
                      <a:pt x="505" y="522"/>
                    </a:lnTo>
                    <a:lnTo>
                      <a:pt x="587" y="537"/>
                    </a:lnTo>
                    <a:lnTo>
                      <a:pt x="669" y="522"/>
                    </a:lnTo>
                    <a:lnTo>
                      <a:pt x="755" y="576"/>
                    </a:lnTo>
                    <a:lnTo>
                      <a:pt x="837" y="605"/>
                    </a:lnTo>
                    <a:lnTo>
                      <a:pt x="923" y="640"/>
                    </a:lnTo>
                    <a:lnTo>
                      <a:pt x="1005" y="658"/>
                    </a:lnTo>
                    <a:lnTo>
                      <a:pt x="1088" y="737"/>
                    </a:lnTo>
                    <a:lnTo>
                      <a:pt x="1174" y="837"/>
                    </a:lnTo>
                    <a:lnTo>
                      <a:pt x="1256" y="952"/>
                    </a:lnTo>
                    <a:lnTo>
                      <a:pt x="1342" y="1020"/>
                    </a:lnTo>
                  </a:path>
                </a:pathLst>
              </a:cu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31" name="Rectangle 174"/>
            <p:cNvSpPr>
              <a:spLocks noChangeArrowheads="1"/>
            </p:cNvSpPr>
            <p:nvPr/>
          </p:nvSpPr>
          <p:spPr bwMode="auto">
            <a:xfrm>
              <a:off x="2431255" y="4373563"/>
              <a:ext cx="1365758"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4053A4"/>
                  </a:solidFill>
                  <a:effectLst/>
                  <a:latin typeface="Arial" pitchFamily="34" charset="0"/>
                </a:rPr>
                <a:t>z=0.1 (transient)</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9" name="Group 8"/>
          <p:cNvGrpSpPr/>
          <p:nvPr/>
        </p:nvGrpSpPr>
        <p:grpSpPr>
          <a:xfrm>
            <a:off x="4824413" y="3402805"/>
            <a:ext cx="3860911" cy="3144045"/>
            <a:chOff x="4824413" y="3402805"/>
            <a:chExt cx="3860911" cy="3144045"/>
          </a:xfrm>
        </p:grpSpPr>
        <p:grpSp>
          <p:nvGrpSpPr>
            <p:cNvPr id="8" name="Group 7"/>
            <p:cNvGrpSpPr/>
            <p:nvPr/>
          </p:nvGrpSpPr>
          <p:grpSpPr>
            <a:xfrm>
              <a:off x="4824413" y="3402805"/>
              <a:ext cx="3586798" cy="3144045"/>
              <a:chOff x="4824413" y="3402805"/>
              <a:chExt cx="3586798" cy="3144045"/>
            </a:xfrm>
          </p:grpSpPr>
          <p:grpSp>
            <p:nvGrpSpPr>
              <p:cNvPr id="273" name="Group 272"/>
              <p:cNvGrpSpPr/>
              <p:nvPr/>
            </p:nvGrpSpPr>
            <p:grpSpPr>
              <a:xfrm>
                <a:off x="5709443" y="3654425"/>
                <a:ext cx="2701768" cy="1871821"/>
                <a:chOff x="5709443" y="3654425"/>
                <a:chExt cx="2701768" cy="1871821"/>
              </a:xfrm>
            </p:grpSpPr>
            <p:sp>
              <p:nvSpPr>
                <p:cNvPr id="112825" name="Rectangle 185"/>
                <p:cNvSpPr>
                  <a:spLocks noChangeArrowheads="1"/>
                </p:cNvSpPr>
                <p:nvPr/>
              </p:nvSpPr>
              <p:spPr bwMode="auto">
                <a:xfrm>
                  <a:off x="7114381" y="5280025"/>
                  <a:ext cx="1296830"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DD1F26"/>
                      </a:solidFill>
                      <a:effectLst/>
                      <a:latin typeface="Arial" pitchFamily="34" charset="0"/>
                    </a:rPr>
                    <a:t>z=0.9 (stable)</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272" name="Group 271"/>
                <p:cNvGrpSpPr/>
                <p:nvPr/>
              </p:nvGrpSpPr>
              <p:grpSpPr>
                <a:xfrm>
                  <a:off x="5709443" y="3654425"/>
                  <a:ext cx="2306637" cy="1014412"/>
                  <a:chOff x="5709443" y="3654425"/>
                  <a:chExt cx="2306637" cy="1014412"/>
                </a:xfrm>
              </p:grpSpPr>
              <p:sp>
                <p:nvSpPr>
                  <p:cNvPr id="112858" name="Line 218"/>
                  <p:cNvSpPr>
                    <a:spLocks noChangeShapeType="1"/>
                  </p:cNvSpPr>
                  <p:nvPr/>
                </p:nvSpPr>
                <p:spPr bwMode="auto">
                  <a:xfrm>
                    <a:off x="5709443" y="4527550"/>
                    <a:ext cx="1587" cy="13493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9" name="Line 219"/>
                  <p:cNvSpPr>
                    <a:spLocks noChangeShapeType="1"/>
                  </p:cNvSpPr>
                  <p:nvPr/>
                </p:nvSpPr>
                <p:spPr bwMode="auto">
                  <a:xfrm>
                    <a:off x="5857081" y="4557712"/>
                    <a:ext cx="1587" cy="11112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0" name="Line 220"/>
                  <p:cNvSpPr>
                    <a:spLocks noChangeShapeType="1"/>
                  </p:cNvSpPr>
                  <p:nvPr/>
                </p:nvSpPr>
                <p:spPr bwMode="auto">
                  <a:xfrm>
                    <a:off x="5998368" y="4502150"/>
                    <a:ext cx="1587" cy="15398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1" name="Line 221"/>
                  <p:cNvSpPr>
                    <a:spLocks noChangeShapeType="1"/>
                  </p:cNvSpPr>
                  <p:nvPr/>
                </p:nvSpPr>
                <p:spPr bwMode="auto">
                  <a:xfrm>
                    <a:off x="6139656" y="4373562"/>
                    <a:ext cx="1587" cy="11112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2" name="Line 222"/>
                  <p:cNvSpPr>
                    <a:spLocks noChangeShapeType="1"/>
                  </p:cNvSpPr>
                  <p:nvPr/>
                </p:nvSpPr>
                <p:spPr bwMode="auto">
                  <a:xfrm>
                    <a:off x="6287293" y="4373562"/>
                    <a:ext cx="1587" cy="190500"/>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3" name="Line 223"/>
                  <p:cNvSpPr>
                    <a:spLocks noChangeShapeType="1"/>
                  </p:cNvSpPr>
                  <p:nvPr/>
                </p:nvSpPr>
                <p:spPr bwMode="auto">
                  <a:xfrm>
                    <a:off x="6428581" y="4294187"/>
                    <a:ext cx="1587" cy="239713"/>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4" name="Line 224"/>
                  <p:cNvSpPr>
                    <a:spLocks noChangeShapeType="1"/>
                  </p:cNvSpPr>
                  <p:nvPr/>
                </p:nvSpPr>
                <p:spPr bwMode="auto">
                  <a:xfrm>
                    <a:off x="6576218" y="4133850"/>
                    <a:ext cx="1587" cy="29527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5" name="Line 225"/>
                  <p:cNvSpPr>
                    <a:spLocks noChangeShapeType="1"/>
                  </p:cNvSpPr>
                  <p:nvPr/>
                </p:nvSpPr>
                <p:spPr bwMode="auto">
                  <a:xfrm>
                    <a:off x="6717506" y="3795712"/>
                    <a:ext cx="1587" cy="51593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6" name="Line 226"/>
                  <p:cNvSpPr>
                    <a:spLocks noChangeShapeType="1"/>
                  </p:cNvSpPr>
                  <p:nvPr/>
                </p:nvSpPr>
                <p:spPr bwMode="auto">
                  <a:xfrm>
                    <a:off x="7006431" y="3654425"/>
                    <a:ext cx="1587" cy="355600"/>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7" name="Line 227"/>
                  <p:cNvSpPr>
                    <a:spLocks noChangeShapeType="1"/>
                  </p:cNvSpPr>
                  <p:nvPr/>
                </p:nvSpPr>
                <p:spPr bwMode="auto">
                  <a:xfrm>
                    <a:off x="7147718" y="4065587"/>
                    <a:ext cx="1587" cy="228600"/>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8" name="Line 228"/>
                  <p:cNvSpPr>
                    <a:spLocks noChangeShapeType="1"/>
                  </p:cNvSpPr>
                  <p:nvPr/>
                </p:nvSpPr>
                <p:spPr bwMode="auto">
                  <a:xfrm>
                    <a:off x="7295356" y="4108450"/>
                    <a:ext cx="1587" cy="14128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69" name="Line 229"/>
                  <p:cNvSpPr>
                    <a:spLocks noChangeShapeType="1"/>
                  </p:cNvSpPr>
                  <p:nvPr/>
                </p:nvSpPr>
                <p:spPr bwMode="auto">
                  <a:xfrm>
                    <a:off x="7436643" y="4157662"/>
                    <a:ext cx="1587" cy="13652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0" name="Line 230"/>
                  <p:cNvSpPr>
                    <a:spLocks noChangeShapeType="1"/>
                  </p:cNvSpPr>
                  <p:nvPr/>
                </p:nvSpPr>
                <p:spPr bwMode="auto">
                  <a:xfrm>
                    <a:off x="7577931" y="4373562"/>
                    <a:ext cx="1587" cy="9842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1" name="Line 231"/>
                  <p:cNvSpPr>
                    <a:spLocks noChangeShapeType="1"/>
                  </p:cNvSpPr>
                  <p:nvPr/>
                </p:nvSpPr>
                <p:spPr bwMode="auto">
                  <a:xfrm>
                    <a:off x="7725568" y="4324350"/>
                    <a:ext cx="1587" cy="12223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2" name="Line 232"/>
                  <p:cNvSpPr>
                    <a:spLocks noChangeShapeType="1"/>
                  </p:cNvSpPr>
                  <p:nvPr/>
                </p:nvSpPr>
                <p:spPr bwMode="auto">
                  <a:xfrm>
                    <a:off x="7866856" y="4392612"/>
                    <a:ext cx="1587" cy="103188"/>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3" name="Line 233"/>
                  <p:cNvSpPr>
                    <a:spLocks noChangeShapeType="1"/>
                  </p:cNvSpPr>
                  <p:nvPr/>
                </p:nvSpPr>
                <p:spPr bwMode="auto">
                  <a:xfrm>
                    <a:off x="8014493" y="4386262"/>
                    <a:ext cx="1587" cy="104775"/>
                  </a:xfrm>
                  <a:prstGeom prst="line">
                    <a:avLst/>
                  </a:pr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4" name="Freeform 234"/>
                  <p:cNvSpPr>
                    <a:spLocks/>
                  </p:cNvSpPr>
                  <p:nvPr/>
                </p:nvSpPr>
                <p:spPr bwMode="auto">
                  <a:xfrm>
                    <a:off x="5709443" y="4052887"/>
                    <a:ext cx="1008062" cy="560388"/>
                  </a:xfrm>
                  <a:custGeom>
                    <a:avLst/>
                    <a:gdLst/>
                    <a:ahLst/>
                    <a:cxnLst>
                      <a:cxn ang="0">
                        <a:pos x="0" y="303"/>
                      </a:cxn>
                      <a:cxn ang="0">
                        <a:pos x="93" y="353"/>
                      </a:cxn>
                      <a:cxn ang="0">
                        <a:pos x="182" y="334"/>
                      </a:cxn>
                      <a:cxn ang="0">
                        <a:pos x="271" y="237"/>
                      </a:cxn>
                      <a:cxn ang="0">
                        <a:pos x="364" y="264"/>
                      </a:cxn>
                      <a:cxn ang="0">
                        <a:pos x="453" y="229"/>
                      </a:cxn>
                      <a:cxn ang="0">
                        <a:pos x="546" y="144"/>
                      </a:cxn>
                      <a:cxn ang="0">
                        <a:pos x="635" y="0"/>
                      </a:cxn>
                    </a:cxnLst>
                    <a:rect l="0" t="0" r="r" b="b"/>
                    <a:pathLst>
                      <a:path w="635" h="353">
                        <a:moveTo>
                          <a:pt x="0" y="303"/>
                        </a:moveTo>
                        <a:lnTo>
                          <a:pt x="93" y="353"/>
                        </a:lnTo>
                        <a:lnTo>
                          <a:pt x="182" y="334"/>
                        </a:lnTo>
                        <a:lnTo>
                          <a:pt x="271" y="237"/>
                        </a:lnTo>
                        <a:lnTo>
                          <a:pt x="364" y="264"/>
                        </a:lnTo>
                        <a:lnTo>
                          <a:pt x="453" y="229"/>
                        </a:lnTo>
                        <a:lnTo>
                          <a:pt x="546" y="144"/>
                        </a:lnTo>
                        <a:lnTo>
                          <a:pt x="635" y="0"/>
                        </a:lnTo>
                      </a:path>
                    </a:pathLst>
                  </a:cu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75" name="Freeform 235"/>
                  <p:cNvSpPr>
                    <a:spLocks/>
                  </p:cNvSpPr>
                  <p:nvPr/>
                </p:nvSpPr>
                <p:spPr bwMode="auto">
                  <a:xfrm>
                    <a:off x="7006431" y="3832225"/>
                    <a:ext cx="1008062" cy="614363"/>
                  </a:xfrm>
                  <a:custGeom>
                    <a:avLst/>
                    <a:gdLst/>
                    <a:ahLst/>
                    <a:cxnLst>
                      <a:cxn ang="0">
                        <a:pos x="0" y="0"/>
                      </a:cxn>
                      <a:cxn ang="0">
                        <a:pos x="89" y="217"/>
                      </a:cxn>
                      <a:cxn ang="0">
                        <a:pos x="182" y="221"/>
                      </a:cxn>
                      <a:cxn ang="0">
                        <a:pos x="271" y="248"/>
                      </a:cxn>
                      <a:cxn ang="0">
                        <a:pos x="360" y="372"/>
                      </a:cxn>
                      <a:cxn ang="0">
                        <a:pos x="453" y="349"/>
                      </a:cxn>
                      <a:cxn ang="0">
                        <a:pos x="542" y="387"/>
                      </a:cxn>
                      <a:cxn ang="0">
                        <a:pos x="635" y="380"/>
                      </a:cxn>
                    </a:cxnLst>
                    <a:rect l="0" t="0" r="r" b="b"/>
                    <a:pathLst>
                      <a:path w="635" h="387">
                        <a:moveTo>
                          <a:pt x="0" y="0"/>
                        </a:moveTo>
                        <a:lnTo>
                          <a:pt x="89" y="217"/>
                        </a:lnTo>
                        <a:lnTo>
                          <a:pt x="182" y="221"/>
                        </a:lnTo>
                        <a:lnTo>
                          <a:pt x="271" y="248"/>
                        </a:lnTo>
                        <a:lnTo>
                          <a:pt x="360" y="372"/>
                        </a:lnTo>
                        <a:lnTo>
                          <a:pt x="453" y="349"/>
                        </a:lnTo>
                        <a:lnTo>
                          <a:pt x="542" y="387"/>
                        </a:lnTo>
                        <a:lnTo>
                          <a:pt x="635" y="380"/>
                        </a:lnTo>
                      </a:path>
                    </a:pathLst>
                  </a:custGeom>
                  <a:noFill/>
                  <a:ln w="25400"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03" name="Group 202"/>
              <p:cNvGrpSpPr/>
              <p:nvPr/>
            </p:nvGrpSpPr>
            <p:grpSpPr>
              <a:xfrm>
                <a:off x="4824413" y="3402805"/>
                <a:ext cx="3490860" cy="3144045"/>
                <a:chOff x="4824413" y="3402805"/>
                <a:chExt cx="3490860" cy="3144045"/>
              </a:xfrm>
            </p:grpSpPr>
            <p:grpSp>
              <p:nvGrpSpPr>
                <p:cNvPr id="202" name="Group 201"/>
                <p:cNvGrpSpPr/>
                <p:nvPr/>
              </p:nvGrpSpPr>
              <p:grpSpPr>
                <a:xfrm>
                  <a:off x="4824413" y="3402805"/>
                  <a:ext cx="3336130" cy="3144045"/>
                  <a:chOff x="4824413" y="3402805"/>
                  <a:chExt cx="3336130" cy="3144045"/>
                </a:xfrm>
              </p:grpSpPr>
              <p:sp>
                <p:nvSpPr>
                  <p:cNvPr id="112824" name="Rectangle 184"/>
                  <p:cNvSpPr>
                    <a:spLocks noChangeArrowheads="1"/>
                  </p:cNvSpPr>
                  <p:nvPr/>
                </p:nvSpPr>
                <p:spPr bwMode="auto">
                  <a:xfrm rot="16200000">
                    <a:off x="3488531" y="4738687"/>
                    <a:ext cx="2887663" cy="21590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Sensitivity to error (</a:t>
                    </a:r>
                    <a:r>
                      <a:rPr kumimoji="0" lang="en-US" sz="1400" b="0" i="0" u="none" strike="noStrike" cap="none" normalizeH="0" baseline="0" dirty="0" err="1" smtClean="0">
                        <a:ln>
                          <a:noFill/>
                        </a:ln>
                        <a:solidFill>
                          <a:srgbClr val="000000"/>
                        </a:solidFill>
                        <a:effectLst/>
                        <a:latin typeface="Arial" pitchFamily="34" charset="0"/>
                      </a:rPr>
                      <a:t>unitless</a:t>
                    </a:r>
                    <a:r>
                      <a:rPr kumimoji="0" lang="en-US" sz="1400" b="0" i="0" u="none" strike="noStrike" cap="none" normalizeH="0" baseline="0" dirty="0" smtClean="0">
                        <a:ln>
                          <a:noFill/>
                        </a:ln>
                        <a:solidFill>
                          <a:srgbClr val="000000"/>
                        </a:solidFill>
                        <a:effectLst/>
                        <a:latin typeface="Arial" pitchFamily="34" charset="0"/>
                      </a:rPr>
                      <a:t>)</a:t>
                    </a:r>
                    <a:endParaRPr kumimoji="0" lang="en-US" sz="1400" b="0" i="0" u="none" strike="noStrike" cap="none" normalizeH="0" baseline="0" dirty="0" smtClean="0">
                      <a:ln>
                        <a:noFill/>
                      </a:ln>
                      <a:solidFill>
                        <a:schemeClr val="tx1"/>
                      </a:solidFill>
                      <a:effectLst/>
                      <a:latin typeface="Arial" pitchFamily="34" charset="0"/>
                    </a:endParaRPr>
                  </a:p>
                </p:txBody>
              </p:sp>
              <p:sp>
                <p:nvSpPr>
                  <p:cNvPr id="112829" name="Line 189"/>
                  <p:cNvSpPr>
                    <a:spLocks noChangeShapeType="1"/>
                  </p:cNvSpPr>
                  <p:nvPr/>
                </p:nvSpPr>
                <p:spPr bwMode="auto">
                  <a:xfrm flipV="1">
                    <a:off x="5615781" y="3622675"/>
                    <a:ext cx="1587" cy="23129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4" name="Line 204"/>
                  <p:cNvSpPr>
                    <a:spLocks noChangeShapeType="1"/>
                  </p:cNvSpPr>
                  <p:nvPr/>
                </p:nvSpPr>
                <p:spPr bwMode="auto">
                  <a:xfrm flipH="1">
                    <a:off x="5549106" y="5676900"/>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5" name="Rectangle 205"/>
                  <p:cNvSpPr>
                    <a:spLocks noChangeArrowheads="1"/>
                  </p:cNvSpPr>
                  <p:nvPr/>
                </p:nvSpPr>
                <p:spPr bwMode="auto">
                  <a:xfrm>
                    <a:off x="5163343" y="5549900"/>
                    <a:ext cx="442912" cy="27146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-0.4</a:t>
                    </a:r>
                    <a:endParaRPr kumimoji="0" lang="en-US" sz="1800" b="0" i="0" u="none" strike="noStrike" cap="none" normalizeH="0" baseline="0" smtClean="0">
                      <a:ln>
                        <a:noFill/>
                      </a:ln>
                      <a:solidFill>
                        <a:schemeClr val="tx1"/>
                      </a:solidFill>
                      <a:effectLst/>
                      <a:latin typeface="Arial" pitchFamily="34" charset="0"/>
                    </a:endParaRPr>
                  </a:p>
                </p:txBody>
              </p:sp>
              <p:sp>
                <p:nvSpPr>
                  <p:cNvPr id="112846" name="Line 206"/>
                  <p:cNvSpPr>
                    <a:spLocks noChangeShapeType="1"/>
                  </p:cNvSpPr>
                  <p:nvPr/>
                </p:nvSpPr>
                <p:spPr bwMode="auto">
                  <a:xfrm flipH="1">
                    <a:off x="5549106" y="5419725"/>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7" name="Line 207"/>
                  <p:cNvSpPr>
                    <a:spLocks noChangeShapeType="1"/>
                  </p:cNvSpPr>
                  <p:nvPr/>
                </p:nvSpPr>
                <p:spPr bwMode="auto">
                  <a:xfrm flipH="1">
                    <a:off x="5549106" y="5167312"/>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8" name="Rectangle 208"/>
                  <p:cNvSpPr>
                    <a:spLocks noChangeArrowheads="1"/>
                  </p:cNvSpPr>
                  <p:nvPr/>
                </p:nvSpPr>
                <p:spPr bwMode="auto">
                  <a:xfrm>
                    <a:off x="5384006" y="5033962"/>
                    <a:ext cx="203200" cy="27146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2849" name="Line 209"/>
                  <p:cNvSpPr>
                    <a:spLocks noChangeShapeType="1"/>
                  </p:cNvSpPr>
                  <p:nvPr/>
                </p:nvSpPr>
                <p:spPr bwMode="auto">
                  <a:xfrm flipH="1">
                    <a:off x="5549106" y="4908550"/>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0" name="Line 210"/>
                  <p:cNvSpPr>
                    <a:spLocks noChangeShapeType="1"/>
                  </p:cNvSpPr>
                  <p:nvPr/>
                </p:nvSpPr>
                <p:spPr bwMode="auto">
                  <a:xfrm flipH="1">
                    <a:off x="5549106" y="4649787"/>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1" name="Rectangle 211"/>
                  <p:cNvSpPr>
                    <a:spLocks noChangeArrowheads="1"/>
                  </p:cNvSpPr>
                  <p:nvPr/>
                </p:nvSpPr>
                <p:spPr bwMode="auto">
                  <a:xfrm>
                    <a:off x="5226843" y="4519612"/>
                    <a:ext cx="374650" cy="27146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0.4</a:t>
                    </a:r>
                    <a:endParaRPr kumimoji="0" lang="en-US" sz="1800" b="0" i="0" u="none" strike="noStrike" cap="none" normalizeH="0" baseline="0" smtClean="0">
                      <a:ln>
                        <a:noFill/>
                      </a:ln>
                      <a:solidFill>
                        <a:schemeClr val="tx1"/>
                      </a:solidFill>
                      <a:effectLst/>
                      <a:latin typeface="Arial" pitchFamily="34" charset="0"/>
                    </a:endParaRPr>
                  </a:p>
                </p:txBody>
              </p:sp>
              <p:sp>
                <p:nvSpPr>
                  <p:cNvPr id="112852" name="Line 212"/>
                  <p:cNvSpPr>
                    <a:spLocks noChangeShapeType="1"/>
                  </p:cNvSpPr>
                  <p:nvPr/>
                </p:nvSpPr>
                <p:spPr bwMode="auto">
                  <a:xfrm flipH="1">
                    <a:off x="5549106" y="4392612"/>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3" name="Line 213"/>
                  <p:cNvSpPr>
                    <a:spLocks noChangeShapeType="1"/>
                  </p:cNvSpPr>
                  <p:nvPr/>
                </p:nvSpPr>
                <p:spPr bwMode="auto">
                  <a:xfrm flipH="1">
                    <a:off x="5549106" y="4133850"/>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4" name="Rectangle 214"/>
                  <p:cNvSpPr>
                    <a:spLocks noChangeArrowheads="1"/>
                  </p:cNvSpPr>
                  <p:nvPr/>
                </p:nvSpPr>
                <p:spPr bwMode="auto">
                  <a:xfrm>
                    <a:off x="5226843" y="4005262"/>
                    <a:ext cx="374650" cy="27146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0.8</a:t>
                    </a:r>
                    <a:endParaRPr kumimoji="0" lang="en-US" sz="1800" b="0" i="0" u="none" strike="noStrike" cap="none" normalizeH="0" baseline="0" dirty="0" smtClean="0">
                      <a:ln>
                        <a:noFill/>
                      </a:ln>
                      <a:solidFill>
                        <a:schemeClr val="tx1"/>
                      </a:solidFill>
                      <a:effectLst/>
                      <a:latin typeface="Arial" pitchFamily="34" charset="0"/>
                    </a:endParaRPr>
                  </a:p>
                </p:txBody>
              </p:sp>
              <p:sp>
                <p:nvSpPr>
                  <p:cNvPr id="112855" name="Line 215"/>
                  <p:cNvSpPr>
                    <a:spLocks noChangeShapeType="1"/>
                  </p:cNvSpPr>
                  <p:nvPr/>
                </p:nvSpPr>
                <p:spPr bwMode="auto">
                  <a:xfrm flipH="1">
                    <a:off x="5549106" y="3875087"/>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6" name="Line 216"/>
                  <p:cNvSpPr>
                    <a:spLocks noChangeShapeType="1"/>
                  </p:cNvSpPr>
                  <p:nvPr/>
                </p:nvSpPr>
                <p:spPr bwMode="auto">
                  <a:xfrm flipH="1">
                    <a:off x="5549106" y="3622675"/>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57" name="Rectangle 217"/>
                  <p:cNvSpPr>
                    <a:spLocks noChangeArrowheads="1"/>
                  </p:cNvSpPr>
                  <p:nvPr/>
                </p:nvSpPr>
                <p:spPr bwMode="auto">
                  <a:xfrm>
                    <a:off x="5226843" y="3494087"/>
                    <a:ext cx="37465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1.2</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201" name="Group 200"/>
                  <p:cNvGrpSpPr/>
                  <p:nvPr/>
                </p:nvGrpSpPr>
                <p:grpSpPr>
                  <a:xfrm>
                    <a:off x="5531643" y="5935662"/>
                    <a:ext cx="2628900" cy="611188"/>
                    <a:chOff x="5531643" y="5935662"/>
                    <a:chExt cx="2628900" cy="611188"/>
                  </a:xfrm>
                </p:grpSpPr>
                <p:sp>
                  <p:nvSpPr>
                    <p:cNvPr id="112828" name="Line 188"/>
                    <p:cNvSpPr>
                      <a:spLocks noChangeShapeType="1"/>
                    </p:cNvSpPr>
                    <p:nvPr/>
                  </p:nvSpPr>
                  <p:spPr bwMode="auto">
                    <a:xfrm>
                      <a:off x="5684043" y="5942012"/>
                      <a:ext cx="2330450"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0" name="Line 190"/>
                    <p:cNvSpPr>
                      <a:spLocks noChangeShapeType="1"/>
                    </p:cNvSpPr>
                    <p:nvPr/>
                  </p:nvSpPr>
                  <p:spPr bwMode="auto">
                    <a:xfrm>
                      <a:off x="5684043"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1" name="Rectangle 191"/>
                    <p:cNvSpPr>
                      <a:spLocks noChangeArrowheads="1"/>
                    </p:cNvSpPr>
                    <p:nvPr/>
                  </p:nvSpPr>
                  <p:spPr bwMode="auto">
                    <a:xfrm>
                      <a:off x="5531643" y="6045200"/>
                      <a:ext cx="2544762" cy="2444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-2</a:t>
                      </a:r>
                      <a:endParaRPr kumimoji="0" lang="en-US" sz="1800" b="0" i="0" u="none" strike="noStrike" cap="none" normalizeH="0" baseline="0" dirty="0" smtClean="0">
                        <a:ln>
                          <a:noFill/>
                        </a:ln>
                        <a:solidFill>
                          <a:schemeClr val="tx1"/>
                        </a:solidFill>
                        <a:effectLst/>
                        <a:latin typeface="Arial" pitchFamily="34" charset="0"/>
                      </a:endParaRPr>
                    </a:p>
                  </p:txBody>
                </p:sp>
                <p:sp>
                  <p:nvSpPr>
                    <p:cNvPr id="112832" name="Line 192"/>
                    <p:cNvSpPr>
                      <a:spLocks noChangeShapeType="1"/>
                    </p:cNvSpPr>
                    <p:nvPr/>
                  </p:nvSpPr>
                  <p:spPr bwMode="auto">
                    <a:xfrm>
                      <a:off x="5998368"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3" name="Line 193"/>
                    <p:cNvSpPr>
                      <a:spLocks noChangeShapeType="1"/>
                    </p:cNvSpPr>
                    <p:nvPr/>
                  </p:nvSpPr>
                  <p:spPr bwMode="auto">
                    <a:xfrm>
                      <a:off x="6287293"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4" name="Rectangle 194"/>
                    <p:cNvSpPr>
                      <a:spLocks noChangeArrowheads="1"/>
                    </p:cNvSpPr>
                    <p:nvPr/>
                  </p:nvSpPr>
                  <p:spPr bwMode="auto">
                    <a:xfrm>
                      <a:off x="6176168" y="6045200"/>
                      <a:ext cx="269875"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2835" name="Line 195"/>
                    <p:cNvSpPr>
                      <a:spLocks noChangeShapeType="1"/>
                    </p:cNvSpPr>
                    <p:nvPr/>
                  </p:nvSpPr>
                  <p:spPr bwMode="auto">
                    <a:xfrm>
                      <a:off x="6576218"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6" name="Line 196"/>
                    <p:cNvSpPr>
                      <a:spLocks noChangeShapeType="1"/>
                    </p:cNvSpPr>
                    <p:nvPr/>
                  </p:nvSpPr>
                  <p:spPr bwMode="auto">
                    <a:xfrm>
                      <a:off x="6858793"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7" name="Rectangle 197"/>
                    <p:cNvSpPr>
                      <a:spLocks noChangeArrowheads="1"/>
                    </p:cNvSpPr>
                    <p:nvPr/>
                  </p:nvSpPr>
                  <p:spPr bwMode="auto">
                    <a:xfrm>
                      <a:off x="6792118" y="6045200"/>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2838" name="Line 198"/>
                    <p:cNvSpPr>
                      <a:spLocks noChangeShapeType="1"/>
                    </p:cNvSpPr>
                    <p:nvPr/>
                  </p:nvSpPr>
                  <p:spPr bwMode="auto">
                    <a:xfrm>
                      <a:off x="7147718"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39" name="Line 199"/>
                    <p:cNvSpPr>
                      <a:spLocks noChangeShapeType="1"/>
                    </p:cNvSpPr>
                    <p:nvPr/>
                  </p:nvSpPr>
                  <p:spPr bwMode="auto">
                    <a:xfrm>
                      <a:off x="7436643"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0" name="Rectangle 200"/>
                    <p:cNvSpPr>
                      <a:spLocks noChangeArrowheads="1"/>
                    </p:cNvSpPr>
                    <p:nvPr/>
                  </p:nvSpPr>
                  <p:spPr bwMode="auto">
                    <a:xfrm>
                      <a:off x="7374731" y="6045200"/>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2841" name="Line 201"/>
                    <p:cNvSpPr>
                      <a:spLocks noChangeShapeType="1"/>
                    </p:cNvSpPr>
                    <p:nvPr/>
                  </p:nvSpPr>
                  <p:spPr bwMode="auto">
                    <a:xfrm>
                      <a:off x="7725568"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2" name="Line 202"/>
                    <p:cNvSpPr>
                      <a:spLocks noChangeShapeType="1"/>
                    </p:cNvSpPr>
                    <p:nvPr/>
                  </p:nvSpPr>
                  <p:spPr bwMode="auto">
                    <a:xfrm>
                      <a:off x="8014493" y="5942012"/>
                      <a:ext cx="1587" cy="66675"/>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43" name="Rectangle 203"/>
                    <p:cNvSpPr>
                      <a:spLocks noChangeArrowheads="1"/>
                    </p:cNvSpPr>
                    <p:nvPr/>
                  </p:nvSpPr>
                  <p:spPr bwMode="auto">
                    <a:xfrm>
                      <a:off x="7958931" y="6045200"/>
                      <a:ext cx="201612"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12912" name="Rectangle 272"/>
                    <p:cNvSpPr>
                      <a:spLocks noChangeArrowheads="1"/>
                    </p:cNvSpPr>
                    <p:nvPr/>
                  </p:nvSpPr>
                  <p:spPr bwMode="auto">
                    <a:xfrm>
                      <a:off x="6431756" y="6275387"/>
                      <a:ext cx="1008062" cy="27146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Error (cm)</a:t>
                      </a:r>
                      <a:endParaRPr kumimoji="0" lang="en-US" sz="1800" b="0" i="0" u="none" strike="noStrike" cap="none" normalizeH="0" baseline="0" dirty="0" smtClean="0">
                        <a:ln>
                          <a:noFill/>
                        </a:ln>
                        <a:solidFill>
                          <a:schemeClr val="tx1"/>
                        </a:solidFill>
                        <a:effectLst/>
                        <a:latin typeface="Arial" pitchFamily="34" charset="0"/>
                      </a:endParaRPr>
                    </a:p>
                  </p:txBody>
                </p:sp>
                <p:sp>
                  <p:nvSpPr>
                    <p:cNvPr id="112913" name="Line 273"/>
                    <p:cNvSpPr>
                      <a:spLocks noChangeShapeType="1"/>
                    </p:cNvSpPr>
                    <p:nvPr/>
                  </p:nvSpPr>
                  <p:spPr bwMode="auto">
                    <a:xfrm flipH="1">
                      <a:off x="5549106" y="5935662"/>
                      <a:ext cx="66675" cy="1588"/>
                    </a:xfrm>
                    <a:prstGeom prst="line">
                      <a:avLst/>
                    </a:prstGeom>
                    <a:noFill/>
                    <a:ln w="19050"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aphicFrame>
              <p:nvGraphicFramePr>
                <p:cNvPr id="200" name="Object 199"/>
                <p:cNvGraphicFramePr>
                  <a:graphicFrameLocks noChangeAspect="1"/>
                </p:cNvGraphicFramePr>
                <p:nvPr/>
              </p:nvGraphicFramePr>
              <p:xfrm>
                <a:off x="7421612" y="3465908"/>
                <a:ext cx="893661" cy="659607"/>
              </p:xfrm>
              <a:graphic>
                <a:graphicData uri="http://schemas.openxmlformats.org/presentationml/2006/ole">
                  <mc:AlternateContent xmlns:mc="http://schemas.openxmlformats.org/markup-compatibility/2006">
                    <mc:Choice xmlns:v="urn:schemas-microsoft-com:vml" Requires="v">
                      <p:oleObj spid="_x0000_s3389" name="Equation" r:id="rId5" imgW="533160" imgH="393480" progId="Equation.DSMT4">
                        <p:embed/>
                      </p:oleObj>
                    </mc:Choice>
                    <mc:Fallback>
                      <p:oleObj name="Equation" r:id="rId5" imgW="533160" imgH="393480" progId="Equation.DSMT4">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21612" y="3465908"/>
                              <a:ext cx="893661" cy="65960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grpSp>
          <p:nvGrpSpPr>
            <p:cNvPr id="274" name="Group 273"/>
            <p:cNvGrpSpPr/>
            <p:nvPr/>
          </p:nvGrpSpPr>
          <p:grpSpPr>
            <a:xfrm>
              <a:off x="5709443" y="4392612"/>
              <a:ext cx="2793139" cy="1333659"/>
              <a:chOff x="5709443" y="4392612"/>
              <a:chExt cx="2793139" cy="1333659"/>
            </a:xfrm>
          </p:grpSpPr>
          <p:sp>
            <p:nvSpPr>
              <p:cNvPr id="275" name="Rectangle 187"/>
              <p:cNvSpPr>
                <a:spLocks noChangeArrowheads="1"/>
              </p:cNvSpPr>
              <p:nvPr/>
            </p:nvSpPr>
            <p:spPr bwMode="auto">
              <a:xfrm>
                <a:off x="7114381" y="5480050"/>
                <a:ext cx="1388201"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00A651"/>
                    </a:solidFill>
                    <a:effectLst/>
                    <a:latin typeface="Arial" pitchFamily="34" charset="0"/>
                  </a:rPr>
                  <a:t>z=0.5 (neutral)</a:t>
                </a:r>
                <a:endParaRPr kumimoji="0" lang="en-US" sz="1800" b="0" i="0" u="none" strike="noStrike" cap="none" normalizeH="0" baseline="0" dirty="0" smtClean="0">
                  <a:ln>
                    <a:noFill/>
                  </a:ln>
                  <a:solidFill>
                    <a:schemeClr val="tx1"/>
                  </a:solidFill>
                  <a:effectLst/>
                  <a:latin typeface="Arial" pitchFamily="34" charset="0"/>
                </a:endParaRPr>
              </a:p>
            </p:txBody>
          </p:sp>
          <p:sp>
            <p:nvSpPr>
              <p:cNvPr id="276" name="Line 236"/>
              <p:cNvSpPr>
                <a:spLocks noChangeShapeType="1"/>
              </p:cNvSpPr>
              <p:nvPr/>
            </p:nvSpPr>
            <p:spPr bwMode="auto">
              <a:xfrm>
                <a:off x="5709443" y="4450557"/>
                <a:ext cx="1587" cy="16668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Line 237"/>
              <p:cNvSpPr>
                <a:spLocks noChangeShapeType="1"/>
              </p:cNvSpPr>
              <p:nvPr/>
            </p:nvSpPr>
            <p:spPr bwMode="auto">
              <a:xfrm>
                <a:off x="5857081" y="4502150"/>
                <a:ext cx="1587" cy="111125"/>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Line 238"/>
              <p:cNvSpPr>
                <a:spLocks noChangeShapeType="1"/>
              </p:cNvSpPr>
              <p:nvPr/>
            </p:nvSpPr>
            <p:spPr bwMode="auto">
              <a:xfrm>
                <a:off x="5998368" y="4600575"/>
                <a:ext cx="1587" cy="111125"/>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Line 239"/>
              <p:cNvSpPr>
                <a:spLocks noChangeShapeType="1"/>
              </p:cNvSpPr>
              <p:nvPr/>
            </p:nvSpPr>
            <p:spPr bwMode="auto">
              <a:xfrm>
                <a:off x="6139656" y="4576762"/>
                <a:ext cx="1587" cy="14763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Line 240"/>
              <p:cNvSpPr>
                <a:spLocks noChangeShapeType="1"/>
              </p:cNvSpPr>
              <p:nvPr/>
            </p:nvSpPr>
            <p:spPr bwMode="auto">
              <a:xfrm>
                <a:off x="6287293" y="4656137"/>
                <a:ext cx="1587" cy="12858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Line 241"/>
              <p:cNvSpPr>
                <a:spLocks noChangeShapeType="1"/>
              </p:cNvSpPr>
              <p:nvPr/>
            </p:nvSpPr>
            <p:spPr bwMode="auto">
              <a:xfrm>
                <a:off x="6428581" y="4656137"/>
                <a:ext cx="1587" cy="209550"/>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Line 242"/>
              <p:cNvSpPr>
                <a:spLocks noChangeShapeType="1"/>
              </p:cNvSpPr>
              <p:nvPr/>
            </p:nvSpPr>
            <p:spPr bwMode="auto">
              <a:xfrm>
                <a:off x="6576218" y="4699000"/>
                <a:ext cx="1587" cy="327025"/>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Line 243"/>
              <p:cNvSpPr>
                <a:spLocks noChangeShapeType="1"/>
              </p:cNvSpPr>
              <p:nvPr/>
            </p:nvSpPr>
            <p:spPr bwMode="auto">
              <a:xfrm>
                <a:off x="6717506" y="4392612"/>
                <a:ext cx="1587" cy="804863"/>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Line 244"/>
              <p:cNvSpPr>
                <a:spLocks noChangeShapeType="1"/>
              </p:cNvSpPr>
              <p:nvPr/>
            </p:nvSpPr>
            <p:spPr bwMode="auto">
              <a:xfrm>
                <a:off x="7006431" y="4508500"/>
                <a:ext cx="1587" cy="646113"/>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Line 245"/>
              <p:cNvSpPr>
                <a:spLocks noChangeShapeType="1"/>
              </p:cNvSpPr>
              <p:nvPr/>
            </p:nvSpPr>
            <p:spPr bwMode="auto">
              <a:xfrm>
                <a:off x="7147718" y="4570412"/>
                <a:ext cx="1587" cy="239713"/>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Line 246"/>
              <p:cNvSpPr>
                <a:spLocks noChangeShapeType="1"/>
              </p:cNvSpPr>
              <p:nvPr/>
            </p:nvSpPr>
            <p:spPr bwMode="auto">
              <a:xfrm>
                <a:off x="7295356" y="4606925"/>
                <a:ext cx="1587" cy="177800"/>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Line 247"/>
              <p:cNvSpPr>
                <a:spLocks noChangeShapeType="1"/>
              </p:cNvSpPr>
              <p:nvPr/>
            </p:nvSpPr>
            <p:spPr bwMode="auto">
              <a:xfrm>
                <a:off x="7436643" y="4594225"/>
                <a:ext cx="1587" cy="14128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Line 248"/>
              <p:cNvSpPr>
                <a:spLocks noChangeShapeType="1"/>
              </p:cNvSpPr>
              <p:nvPr/>
            </p:nvSpPr>
            <p:spPr bwMode="auto">
              <a:xfrm>
                <a:off x="7577931" y="4521200"/>
                <a:ext cx="1587" cy="134938"/>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Line 249"/>
              <p:cNvSpPr>
                <a:spLocks noChangeShapeType="1"/>
              </p:cNvSpPr>
              <p:nvPr/>
            </p:nvSpPr>
            <p:spPr bwMode="auto">
              <a:xfrm>
                <a:off x="7725568" y="4491037"/>
                <a:ext cx="1587" cy="85725"/>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Line 250"/>
              <p:cNvSpPr>
                <a:spLocks noChangeShapeType="1"/>
              </p:cNvSpPr>
              <p:nvPr/>
            </p:nvSpPr>
            <p:spPr bwMode="auto">
              <a:xfrm>
                <a:off x="7866856" y="4495800"/>
                <a:ext cx="1587" cy="93663"/>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Line 251"/>
              <p:cNvSpPr>
                <a:spLocks noChangeShapeType="1"/>
              </p:cNvSpPr>
              <p:nvPr/>
            </p:nvSpPr>
            <p:spPr bwMode="auto">
              <a:xfrm>
                <a:off x="8014493" y="4459287"/>
                <a:ext cx="1587" cy="80963"/>
              </a:xfrm>
              <a:prstGeom prst="line">
                <a:avLst/>
              </a:pr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252"/>
              <p:cNvSpPr>
                <a:spLocks/>
              </p:cNvSpPr>
              <p:nvPr/>
            </p:nvSpPr>
            <p:spPr bwMode="auto">
              <a:xfrm>
                <a:off x="5709443" y="4521200"/>
                <a:ext cx="1008062" cy="344488"/>
              </a:xfrm>
              <a:custGeom>
                <a:avLst/>
                <a:gdLst/>
                <a:ahLst/>
                <a:cxnLst>
                  <a:cxn ang="0">
                    <a:pos x="0" y="0"/>
                  </a:cxn>
                  <a:cxn ang="0">
                    <a:pos x="93" y="23"/>
                  </a:cxn>
                  <a:cxn ang="0">
                    <a:pos x="182" y="85"/>
                  </a:cxn>
                  <a:cxn ang="0">
                    <a:pos x="271" y="81"/>
                  </a:cxn>
                  <a:cxn ang="0">
                    <a:pos x="364" y="128"/>
                  </a:cxn>
                  <a:cxn ang="0">
                    <a:pos x="453" y="151"/>
                  </a:cxn>
                  <a:cxn ang="0">
                    <a:pos x="546" y="217"/>
                  </a:cxn>
                  <a:cxn ang="0">
                    <a:pos x="635" y="170"/>
                  </a:cxn>
                </a:cxnLst>
                <a:rect l="0" t="0" r="r" b="b"/>
                <a:pathLst>
                  <a:path w="635" h="217">
                    <a:moveTo>
                      <a:pt x="0" y="0"/>
                    </a:moveTo>
                    <a:lnTo>
                      <a:pt x="93" y="23"/>
                    </a:lnTo>
                    <a:lnTo>
                      <a:pt x="182" y="85"/>
                    </a:lnTo>
                    <a:lnTo>
                      <a:pt x="271" y="81"/>
                    </a:lnTo>
                    <a:lnTo>
                      <a:pt x="364" y="128"/>
                    </a:lnTo>
                    <a:lnTo>
                      <a:pt x="453" y="151"/>
                    </a:lnTo>
                    <a:lnTo>
                      <a:pt x="546" y="217"/>
                    </a:lnTo>
                    <a:lnTo>
                      <a:pt x="635" y="170"/>
                    </a:lnTo>
                  </a:path>
                </a:pathLst>
              </a:cu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253"/>
              <p:cNvSpPr>
                <a:spLocks/>
              </p:cNvSpPr>
              <p:nvPr/>
            </p:nvSpPr>
            <p:spPr bwMode="auto">
              <a:xfrm>
                <a:off x="7006431" y="4495800"/>
                <a:ext cx="1008062" cy="333375"/>
              </a:xfrm>
              <a:custGeom>
                <a:avLst/>
                <a:gdLst/>
                <a:ahLst/>
                <a:cxnLst>
                  <a:cxn ang="0">
                    <a:pos x="0" y="210"/>
                  </a:cxn>
                  <a:cxn ang="0">
                    <a:pos x="89" y="121"/>
                  </a:cxn>
                  <a:cxn ang="0">
                    <a:pos x="182" y="128"/>
                  </a:cxn>
                  <a:cxn ang="0">
                    <a:pos x="271" y="109"/>
                  </a:cxn>
                  <a:cxn ang="0">
                    <a:pos x="360" y="59"/>
                  </a:cxn>
                  <a:cxn ang="0">
                    <a:pos x="453" y="24"/>
                  </a:cxn>
                  <a:cxn ang="0">
                    <a:pos x="542" y="31"/>
                  </a:cxn>
                  <a:cxn ang="0">
                    <a:pos x="635" y="0"/>
                  </a:cxn>
                </a:cxnLst>
                <a:rect l="0" t="0" r="r" b="b"/>
                <a:pathLst>
                  <a:path w="635" h="210">
                    <a:moveTo>
                      <a:pt x="0" y="210"/>
                    </a:moveTo>
                    <a:lnTo>
                      <a:pt x="89" y="121"/>
                    </a:lnTo>
                    <a:lnTo>
                      <a:pt x="182" y="128"/>
                    </a:lnTo>
                    <a:lnTo>
                      <a:pt x="271" y="109"/>
                    </a:lnTo>
                    <a:lnTo>
                      <a:pt x="360" y="59"/>
                    </a:lnTo>
                    <a:lnTo>
                      <a:pt x="453" y="24"/>
                    </a:lnTo>
                    <a:lnTo>
                      <a:pt x="542" y="31"/>
                    </a:lnTo>
                    <a:lnTo>
                      <a:pt x="635" y="0"/>
                    </a:lnTo>
                  </a:path>
                </a:pathLst>
              </a:custGeom>
              <a:noFill/>
              <a:ln w="25400"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4" name="Group 293"/>
            <p:cNvGrpSpPr/>
            <p:nvPr/>
          </p:nvGrpSpPr>
          <p:grpSpPr>
            <a:xfrm>
              <a:off x="5709443" y="4238625"/>
              <a:ext cx="2975881" cy="1686083"/>
              <a:chOff x="5709443" y="4238625"/>
              <a:chExt cx="2975881" cy="1686083"/>
            </a:xfrm>
          </p:grpSpPr>
          <p:sp>
            <p:nvSpPr>
              <p:cNvPr id="295" name="Rectangle 186"/>
              <p:cNvSpPr>
                <a:spLocks noChangeArrowheads="1"/>
              </p:cNvSpPr>
              <p:nvPr/>
            </p:nvSpPr>
            <p:spPr bwMode="auto">
              <a:xfrm>
                <a:off x="7114381" y="5678487"/>
                <a:ext cx="157094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4053A4"/>
                    </a:solidFill>
                    <a:effectLst/>
                    <a:latin typeface="Arial" pitchFamily="34" charset="0"/>
                  </a:rPr>
                  <a:t>z=0.1 (transient)</a:t>
                </a:r>
                <a:endParaRPr kumimoji="0" lang="en-US" sz="1800" b="0" i="0" u="none" strike="noStrike" cap="none" normalizeH="0" baseline="0" dirty="0" smtClean="0">
                  <a:ln>
                    <a:noFill/>
                  </a:ln>
                  <a:solidFill>
                    <a:schemeClr val="tx1"/>
                  </a:solidFill>
                  <a:effectLst/>
                  <a:latin typeface="Arial" pitchFamily="34" charset="0"/>
                </a:endParaRPr>
              </a:p>
            </p:txBody>
          </p:sp>
          <p:sp>
            <p:nvSpPr>
              <p:cNvPr id="296" name="Line 254"/>
              <p:cNvSpPr>
                <a:spLocks noChangeShapeType="1"/>
              </p:cNvSpPr>
              <p:nvPr/>
            </p:nvSpPr>
            <p:spPr bwMode="auto">
              <a:xfrm>
                <a:off x="5709443" y="4557712"/>
                <a:ext cx="1587" cy="104775"/>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Line 255"/>
              <p:cNvSpPr>
                <a:spLocks noChangeShapeType="1"/>
              </p:cNvSpPr>
              <p:nvPr/>
            </p:nvSpPr>
            <p:spPr bwMode="auto">
              <a:xfrm>
                <a:off x="5857081" y="4478337"/>
                <a:ext cx="1587" cy="12858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Line 256"/>
              <p:cNvSpPr>
                <a:spLocks noChangeShapeType="1"/>
              </p:cNvSpPr>
              <p:nvPr/>
            </p:nvSpPr>
            <p:spPr bwMode="auto">
              <a:xfrm>
                <a:off x="5998368" y="4502150"/>
                <a:ext cx="1587" cy="15398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Line 257"/>
              <p:cNvSpPr>
                <a:spLocks noChangeShapeType="1"/>
              </p:cNvSpPr>
              <p:nvPr/>
            </p:nvSpPr>
            <p:spPr bwMode="auto">
              <a:xfrm>
                <a:off x="6139656" y="4600575"/>
                <a:ext cx="1587" cy="14763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Line 258"/>
              <p:cNvSpPr>
                <a:spLocks noChangeShapeType="1"/>
              </p:cNvSpPr>
              <p:nvPr/>
            </p:nvSpPr>
            <p:spPr bwMode="auto">
              <a:xfrm>
                <a:off x="6287293" y="4718050"/>
                <a:ext cx="1587" cy="16033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Line 259"/>
              <p:cNvSpPr>
                <a:spLocks noChangeShapeType="1"/>
              </p:cNvSpPr>
              <p:nvPr/>
            </p:nvSpPr>
            <p:spPr bwMode="auto">
              <a:xfrm>
                <a:off x="6428581" y="4754562"/>
                <a:ext cx="1587" cy="222250"/>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Line 260"/>
              <p:cNvSpPr>
                <a:spLocks noChangeShapeType="1"/>
              </p:cNvSpPr>
              <p:nvPr/>
            </p:nvSpPr>
            <p:spPr bwMode="auto">
              <a:xfrm>
                <a:off x="6576218" y="5043487"/>
                <a:ext cx="1587" cy="239713"/>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Line 261"/>
              <p:cNvSpPr>
                <a:spLocks noChangeShapeType="1"/>
              </p:cNvSpPr>
              <p:nvPr/>
            </p:nvSpPr>
            <p:spPr bwMode="auto">
              <a:xfrm>
                <a:off x="6717506" y="4779962"/>
                <a:ext cx="1587" cy="1027113"/>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Line 262"/>
              <p:cNvSpPr>
                <a:spLocks noChangeShapeType="1"/>
              </p:cNvSpPr>
              <p:nvPr/>
            </p:nvSpPr>
            <p:spPr bwMode="auto">
              <a:xfrm>
                <a:off x="7006431" y="4238625"/>
                <a:ext cx="1587" cy="866775"/>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Line 263"/>
              <p:cNvSpPr>
                <a:spLocks noChangeShapeType="1"/>
              </p:cNvSpPr>
              <p:nvPr/>
            </p:nvSpPr>
            <p:spPr bwMode="auto">
              <a:xfrm>
                <a:off x="7147718" y="4705350"/>
                <a:ext cx="1587" cy="16668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Line 264"/>
              <p:cNvSpPr>
                <a:spLocks noChangeShapeType="1"/>
              </p:cNvSpPr>
              <p:nvPr/>
            </p:nvSpPr>
            <p:spPr bwMode="auto">
              <a:xfrm>
                <a:off x="7295356" y="4718050"/>
                <a:ext cx="1587" cy="15398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Line 265"/>
              <p:cNvSpPr>
                <a:spLocks noChangeShapeType="1"/>
              </p:cNvSpPr>
              <p:nvPr/>
            </p:nvSpPr>
            <p:spPr bwMode="auto">
              <a:xfrm>
                <a:off x="7436643" y="4767262"/>
                <a:ext cx="1587" cy="15398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Line 266"/>
              <p:cNvSpPr>
                <a:spLocks noChangeShapeType="1"/>
              </p:cNvSpPr>
              <p:nvPr/>
            </p:nvSpPr>
            <p:spPr bwMode="auto">
              <a:xfrm>
                <a:off x="7577931" y="4718050"/>
                <a:ext cx="1587" cy="85725"/>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Line 267"/>
              <p:cNvSpPr>
                <a:spLocks noChangeShapeType="1"/>
              </p:cNvSpPr>
              <p:nvPr/>
            </p:nvSpPr>
            <p:spPr bwMode="auto">
              <a:xfrm>
                <a:off x="7725568" y="4625975"/>
                <a:ext cx="1587" cy="98425"/>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Line 268"/>
              <p:cNvSpPr>
                <a:spLocks noChangeShapeType="1"/>
              </p:cNvSpPr>
              <p:nvPr/>
            </p:nvSpPr>
            <p:spPr bwMode="auto">
              <a:xfrm>
                <a:off x="7866856" y="4533900"/>
                <a:ext cx="1587" cy="109538"/>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Line 269"/>
              <p:cNvSpPr>
                <a:spLocks noChangeShapeType="1"/>
              </p:cNvSpPr>
              <p:nvPr/>
            </p:nvSpPr>
            <p:spPr bwMode="auto">
              <a:xfrm>
                <a:off x="8014493" y="4540250"/>
                <a:ext cx="1587" cy="85725"/>
              </a:xfrm>
              <a:prstGeom prst="line">
                <a:avLst/>
              </a:pr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270"/>
              <p:cNvSpPr>
                <a:spLocks/>
              </p:cNvSpPr>
              <p:nvPr/>
            </p:nvSpPr>
            <p:spPr bwMode="auto">
              <a:xfrm>
                <a:off x="5709443" y="4540250"/>
                <a:ext cx="1008062" cy="762000"/>
              </a:xfrm>
              <a:custGeom>
                <a:avLst/>
                <a:gdLst/>
                <a:ahLst/>
                <a:cxnLst>
                  <a:cxn ang="0">
                    <a:pos x="0" y="3"/>
                  </a:cxn>
                  <a:cxn ang="0">
                    <a:pos x="93" y="0"/>
                  </a:cxn>
                  <a:cxn ang="0">
                    <a:pos x="182" y="27"/>
                  </a:cxn>
                  <a:cxn ang="0">
                    <a:pos x="271" y="85"/>
                  </a:cxn>
                  <a:cxn ang="0">
                    <a:pos x="364" y="162"/>
                  </a:cxn>
                  <a:cxn ang="0">
                    <a:pos x="453" y="205"/>
                  </a:cxn>
                  <a:cxn ang="0">
                    <a:pos x="546" y="391"/>
                  </a:cxn>
                  <a:cxn ang="0">
                    <a:pos x="635" y="480"/>
                  </a:cxn>
                </a:cxnLst>
                <a:rect l="0" t="0" r="r" b="b"/>
                <a:pathLst>
                  <a:path w="635" h="480">
                    <a:moveTo>
                      <a:pt x="0" y="3"/>
                    </a:moveTo>
                    <a:lnTo>
                      <a:pt x="93" y="0"/>
                    </a:lnTo>
                    <a:lnTo>
                      <a:pt x="182" y="27"/>
                    </a:lnTo>
                    <a:lnTo>
                      <a:pt x="271" y="85"/>
                    </a:lnTo>
                    <a:lnTo>
                      <a:pt x="364" y="162"/>
                    </a:lnTo>
                    <a:lnTo>
                      <a:pt x="453" y="205"/>
                    </a:lnTo>
                    <a:lnTo>
                      <a:pt x="546" y="391"/>
                    </a:lnTo>
                    <a:lnTo>
                      <a:pt x="635" y="480"/>
                    </a:lnTo>
                  </a:path>
                </a:pathLst>
              </a:cu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271"/>
              <p:cNvSpPr>
                <a:spLocks/>
              </p:cNvSpPr>
              <p:nvPr/>
            </p:nvSpPr>
            <p:spPr bwMode="auto">
              <a:xfrm>
                <a:off x="7006431" y="4583112"/>
                <a:ext cx="1008062" cy="263525"/>
              </a:xfrm>
              <a:custGeom>
                <a:avLst/>
                <a:gdLst/>
                <a:ahLst/>
                <a:cxnLst>
                  <a:cxn ang="0">
                    <a:pos x="0" y="54"/>
                  </a:cxn>
                  <a:cxn ang="0">
                    <a:pos x="89" y="127"/>
                  </a:cxn>
                  <a:cxn ang="0">
                    <a:pos x="182" y="131"/>
                  </a:cxn>
                  <a:cxn ang="0">
                    <a:pos x="271" y="166"/>
                  </a:cxn>
                  <a:cxn ang="0">
                    <a:pos x="360" y="112"/>
                  </a:cxn>
                  <a:cxn ang="0">
                    <a:pos x="453" y="58"/>
                  </a:cxn>
                  <a:cxn ang="0">
                    <a:pos x="542" y="4"/>
                  </a:cxn>
                  <a:cxn ang="0">
                    <a:pos x="635" y="0"/>
                  </a:cxn>
                </a:cxnLst>
                <a:rect l="0" t="0" r="r" b="b"/>
                <a:pathLst>
                  <a:path w="635" h="166">
                    <a:moveTo>
                      <a:pt x="0" y="54"/>
                    </a:moveTo>
                    <a:lnTo>
                      <a:pt x="89" y="127"/>
                    </a:lnTo>
                    <a:lnTo>
                      <a:pt x="182" y="131"/>
                    </a:lnTo>
                    <a:lnTo>
                      <a:pt x="271" y="166"/>
                    </a:lnTo>
                    <a:lnTo>
                      <a:pt x="360" y="112"/>
                    </a:lnTo>
                    <a:lnTo>
                      <a:pt x="453" y="58"/>
                    </a:lnTo>
                    <a:lnTo>
                      <a:pt x="542" y="4"/>
                    </a:lnTo>
                    <a:lnTo>
                      <a:pt x="635" y="0"/>
                    </a:lnTo>
                  </a:path>
                </a:pathLst>
              </a:custGeom>
              <a:noFill/>
              <a:ln w="25400"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14" name="Rectangle 313"/>
          <p:cNvSpPr/>
          <p:nvPr/>
        </p:nvSpPr>
        <p:spPr>
          <a:xfrm>
            <a:off x="7673478" y="2430470"/>
            <a:ext cx="811673" cy="65405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Rectangle 314"/>
          <p:cNvSpPr/>
          <p:nvPr/>
        </p:nvSpPr>
        <p:spPr>
          <a:xfrm>
            <a:off x="5040313" y="1392368"/>
            <a:ext cx="818355" cy="65405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ectangle 315"/>
          <p:cNvSpPr/>
          <p:nvPr/>
        </p:nvSpPr>
        <p:spPr>
          <a:xfrm>
            <a:off x="6341862" y="2430470"/>
            <a:ext cx="807443" cy="654052"/>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Rectangle 316"/>
          <p:cNvSpPr/>
          <p:nvPr/>
        </p:nvSpPr>
        <p:spPr>
          <a:xfrm>
            <a:off x="5040313" y="2430470"/>
            <a:ext cx="807443" cy="654052"/>
          </a:xfrm>
          <a:prstGeom prst="rect">
            <a:avLst/>
          </a:prstGeom>
          <a:noFill/>
          <a:ln>
            <a:solidFill>
              <a:srgbClr val="3333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p:cNvSpPr/>
          <p:nvPr/>
        </p:nvSpPr>
        <p:spPr>
          <a:xfrm>
            <a:off x="6341862" y="1392368"/>
            <a:ext cx="807443" cy="654052"/>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Rectangle 318"/>
          <p:cNvSpPr/>
          <p:nvPr/>
        </p:nvSpPr>
        <p:spPr>
          <a:xfrm>
            <a:off x="7673478" y="1392368"/>
            <a:ext cx="807443" cy="654052"/>
          </a:xfrm>
          <a:prstGeom prst="rect">
            <a:avLst/>
          </a:prstGeom>
          <a:noFill/>
          <a:ln>
            <a:solidFill>
              <a:srgbClr val="3333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642936" y="3374232"/>
            <a:ext cx="3007519" cy="3028157"/>
            <a:chOff x="642936" y="3374232"/>
            <a:chExt cx="3007519" cy="3028157"/>
          </a:xfrm>
        </p:grpSpPr>
        <p:grpSp>
          <p:nvGrpSpPr>
            <p:cNvPr id="199" name="Group 198"/>
            <p:cNvGrpSpPr/>
            <p:nvPr/>
          </p:nvGrpSpPr>
          <p:grpSpPr>
            <a:xfrm>
              <a:off x="642936" y="3374232"/>
              <a:ext cx="3007519" cy="3028157"/>
              <a:chOff x="642936" y="3374232"/>
              <a:chExt cx="3007519" cy="3028157"/>
            </a:xfrm>
          </p:grpSpPr>
          <p:sp>
            <p:nvSpPr>
              <p:cNvPr id="112727" name="Line 87"/>
              <p:cNvSpPr>
                <a:spLocks noChangeShapeType="1"/>
              </p:cNvSpPr>
              <p:nvPr/>
            </p:nvSpPr>
            <p:spPr bwMode="auto">
              <a:xfrm>
                <a:off x="1296193" y="4749801"/>
                <a:ext cx="2198688" cy="1588"/>
              </a:xfrm>
              <a:prstGeom prst="line">
                <a:avLst/>
              </a:prstGeom>
              <a:noFill/>
              <a:ln w="174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742" name="Rectangle 102"/>
              <p:cNvSpPr>
                <a:spLocks noChangeArrowheads="1"/>
              </p:cNvSpPr>
              <p:nvPr/>
            </p:nvSpPr>
            <p:spPr bwMode="auto">
              <a:xfrm rot="16200000">
                <a:off x="-678658" y="4695826"/>
                <a:ext cx="2859088" cy="21590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400" dirty="0" smtClean="0">
                    <a:solidFill>
                      <a:srgbClr val="000000"/>
                    </a:solidFill>
                    <a:latin typeface="Arial" pitchFamily="34" charset="0"/>
                  </a:rPr>
                  <a:t>Adaptation </a:t>
                </a:r>
                <a:r>
                  <a:rPr kumimoji="0" lang="en-US" sz="1400" b="0" i="0" u="none" strike="noStrike" cap="none" normalizeH="0" baseline="0" dirty="0" smtClean="0">
                    <a:ln>
                      <a:noFill/>
                    </a:ln>
                    <a:solidFill>
                      <a:srgbClr val="000000"/>
                    </a:solidFill>
                    <a:effectLst/>
                    <a:latin typeface="Arial" pitchFamily="34" charset="0"/>
                  </a:rPr>
                  <a:t>(cm)</a:t>
                </a:r>
                <a:endParaRPr kumimoji="0" lang="en-US" sz="1400" b="0" i="0" u="none" strike="noStrike" cap="none" normalizeH="0" baseline="0" dirty="0" smtClean="0">
                  <a:ln>
                    <a:noFill/>
                  </a:ln>
                  <a:solidFill>
                    <a:schemeClr val="tx1"/>
                  </a:solidFill>
                  <a:effectLst/>
                  <a:latin typeface="Arial" pitchFamily="34" charset="0"/>
                </a:endParaRPr>
              </a:p>
            </p:txBody>
          </p:sp>
          <p:sp>
            <p:nvSpPr>
              <p:cNvPr id="112748" name="Rectangle 108"/>
              <p:cNvSpPr>
                <a:spLocks noChangeArrowheads="1"/>
              </p:cNvSpPr>
              <p:nvPr/>
            </p:nvSpPr>
            <p:spPr bwMode="auto">
              <a:xfrm>
                <a:off x="2024855" y="6146801"/>
                <a:ext cx="96043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Error (cm)</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98" name="Group 197"/>
              <p:cNvGrpSpPr/>
              <p:nvPr/>
            </p:nvGrpSpPr>
            <p:grpSpPr>
              <a:xfrm>
                <a:off x="892968" y="3660776"/>
                <a:ext cx="2757487" cy="2525713"/>
                <a:chOff x="892968" y="3660776"/>
                <a:chExt cx="2757487" cy="2525713"/>
              </a:xfrm>
            </p:grpSpPr>
            <p:sp>
              <p:nvSpPr>
                <p:cNvPr id="10" name="TextBox 9"/>
                <p:cNvSpPr txBox="1"/>
                <p:nvPr/>
              </p:nvSpPr>
              <p:spPr>
                <a:xfrm>
                  <a:off x="1366043" y="5402819"/>
                  <a:ext cx="832279" cy="369332"/>
                </a:xfrm>
                <a:prstGeom prst="rect">
                  <a:avLst/>
                </a:prstGeom>
                <a:noFill/>
              </p:spPr>
              <p:txBody>
                <a:bodyPr wrap="none" rtlCol="0">
                  <a:spAutoFit/>
                </a:bodyPr>
                <a:lstStyle/>
                <a:p>
                  <a:r>
                    <a:rPr lang="en-US" dirty="0" smtClean="0"/>
                    <a:t>n = 20</a:t>
                  </a:r>
                  <a:endParaRPr lang="en-US" dirty="0"/>
                </a:p>
              </p:txBody>
            </p:sp>
            <p:sp>
              <p:nvSpPr>
                <p:cNvPr id="112728" name="Line 88"/>
                <p:cNvSpPr>
                  <a:spLocks noChangeShapeType="1"/>
                </p:cNvSpPr>
                <p:nvPr/>
              </p:nvSpPr>
              <p:spPr bwMode="auto">
                <a:xfrm>
                  <a:off x="1364455" y="5834064"/>
                  <a:ext cx="2130425"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29" name="Line 89"/>
                <p:cNvSpPr>
                  <a:spLocks noChangeShapeType="1"/>
                </p:cNvSpPr>
                <p:nvPr/>
              </p:nvSpPr>
              <p:spPr bwMode="auto">
                <a:xfrm>
                  <a:off x="1631155"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0" name="Line 90"/>
                <p:cNvSpPr>
                  <a:spLocks noChangeShapeType="1"/>
                </p:cNvSpPr>
                <p:nvPr/>
              </p:nvSpPr>
              <p:spPr bwMode="auto">
                <a:xfrm>
                  <a:off x="1897855"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1" name="Line 91"/>
                <p:cNvSpPr>
                  <a:spLocks noChangeShapeType="1"/>
                </p:cNvSpPr>
                <p:nvPr/>
              </p:nvSpPr>
              <p:spPr bwMode="auto">
                <a:xfrm>
                  <a:off x="2166143"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2" name="Line 92"/>
                <p:cNvSpPr>
                  <a:spLocks noChangeShapeType="1"/>
                </p:cNvSpPr>
                <p:nvPr/>
              </p:nvSpPr>
              <p:spPr bwMode="auto">
                <a:xfrm>
                  <a:off x="2426493"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3" name="Line 93"/>
                <p:cNvSpPr>
                  <a:spLocks noChangeShapeType="1"/>
                </p:cNvSpPr>
                <p:nvPr/>
              </p:nvSpPr>
              <p:spPr bwMode="auto">
                <a:xfrm>
                  <a:off x="2693193"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4" name="Line 94"/>
                <p:cNvSpPr>
                  <a:spLocks noChangeShapeType="1"/>
                </p:cNvSpPr>
                <p:nvPr/>
              </p:nvSpPr>
              <p:spPr bwMode="auto">
                <a:xfrm>
                  <a:off x="2959893"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5" name="Line 95"/>
                <p:cNvSpPr>
                  <a:spLocks noChangeShapeType="1"/>
                </p:cNvSpPr>
                <p:nvPr/>
              </p:nvSpPr>
              <p:spPr bwMode="auto">
                <a:xfrm>
                  <a:off x="3228180"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6" name="Line 96"/>
                <p:cNvSpPr>
                  <a:spLocks noChangeShapeType="1"/>
                </p:cNvSpPr>
                <p:nvPr/>
              </p:nvSpPr>
              <p:spPr bwMode="auto">
                <a:xfrm>
                  <a:off x="3494880"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37" name="Rectangle 97"/>
                <p:cNvSpPr>
                  <a:spLocks noChangeArrowheads="1"/>
                </p:cNvSpPr>
                <p:nvPr/>
              </p:nvSpPr>
              <p:spPr bwMode="auto">
                <a:xfrm>
                  <a:off x="892968" y="5522914"/>
                  <a:ext cx="419100"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12738" name="Rectangle 98"/>
                <p:cNvSpPr>
                  <a:spLocks noChangeArrowheads="1"/>
                </p:cNvSpPr>
                <p:nvPr/>
              </p:nvSpPr>
              <p:spPr bwMode="auto">
                <a:xfrm>
                  <a:off x="892968" y="5087939"/>
                  <a:ext cx="419100"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12739" name="Rectangle 99"/>
                <p:cNvSpPr>
                  <a:spLocks noChangeArrowheads="1"/>
                </p:cNvSpPr>
                <p:nvPr/>
              </p:nvSpPr>
              <p:spPr bwMode="auto">
                <a:xfrm>
                  <a:off x="953293" y="4221163"/>
                  <a:ext cx="35718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12740" name="Rectangle 100"/>
                <p:cNvSpPr>
                  <a:spLocks noChangeArrowheads="1"/>
                </p:cNvSpPr>
                <p:nvPr/>
              </p:nvSpPr>
              <p:spPr bwMode="auto">
                <a:xfrm>
                  <a:off x="953293" y="3790951"/>
                  <a:ext cx="35718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12741" name="Line 101"/>
                <p:cNvSpPr>
                  <a:spLocks noChangeShapeType="1"/>
                </p:cNvSpPr>
                <p:nvPr/>
              </p:nvSpPr>
              <p:spPr bwMode="auto">
                <a:xfrm>
                  <a:off x="1364455" y="5834064"/>
                  <a:ext cx="1588" cy="6826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43" name="Rectangle 103"/>
                <p:cNvSpPr>
                  <a:spLocks noChangeArrowheads="1"/>
                </p:cNvSpPr>
                <p:nvPr/>
              </p:nvSpPr>
              <p:spPr bwMode="auto">
                <a:xfrm>
                  <a:off x="1272380" y="5930901"/>
                  <a:ext cx="25558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12744" name="Rectangle 104"/>
                <p:cNvSpPr>
                  <a:spLocks noChangeArrowheads="1"/>
                </p:cNvSpPr>
                <p:nvPr/>
              </p:nvSpPr>
              <p:spPr bwMode="auto">
                <a:xfrm>
                  <a:off x="1810543" y="5930901"/>
                  <a:ext cx="25558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2745" name="Rectangle 105"/>
                <p:cNvSpPr>
                  <a:spLocks noChangeArrowheads="1"/>
                </p:cNvSpPr>
                <p:nvPr/>
              </p:nvSpPr>
              <p:spPr bwMode="auto">
                <a:xfrm>
                  <a:off x="2380455" y="5930901"/>
                  <a:ext cx="192088"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2746" name="Rectangle 106"/>
                <p:cNvSpPr>
                  <a:spLocks noChangeArrowheads="1"/>
                </p:cNvSpPr>
                <p:nvPr/>
              </p:nvSpPr>
              <p:spPr bwMode="auto">
                <a:xfrm>
                  <a:off x="2918618" y="5930901"/>
                  <a:ext cx="193675"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2747" name="Rectangle 107"/>
                <p:cNvSpPr>
                  <a:spLocks noChangeArrowheads="1"/>
                </p:cNvSpPr>
                <p:nvPr/>
              </p:nvSpPr>
              <p:spPr bwMode="auto">
                <a:xfrm>
                  <a:off x="3456780" y="5930901"/>
                  <a:ext cx="193675"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12749" name="Line 109"/>
                <p:cNvSpPr>
                  <a:spLocks noChangeShapeType="1"/>
                </p:cNvSpPr>
                <p:nvPr/>
              </p:nvSpPr>
              <p:spPr bwMode="auto">
                <a:xfrm flipV="1">
                  <a:off x="1296193" y="3660776"/>
                  <a:ext cx="1588" cy="21732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0" name="Line 110"/>
                <p:cNvSpPr>
                  <a:spLocks noChangeShapeType="1"/>
                </p:cNvSpPr>
                <p:nvPr/>
              </p:nvSpPr>
              <p:spPr bwMode="auto">
                <a:xfrm flipH="1">
                  <a:off x="1251743" y="496570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1" name="Line 111"/>
                <p:cNvSpPr>
                  <a:spLocks noChangeShapeType="1"/>
                </p:cNvSpPr>
                <p:nvPr/>
              </p:nvSpPr>
              <p:spPr bwMode="auto">
                <a:xfrm flipH="1">
                  <a:off x="1251743" y="561975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2" name="Line 112"/>
                <p:cNvSpPr>
                  <a:spLocks noChangeShapeType="1"/>
                </p:cNvSpPr>
                <p:nvPr/>
              </p:nvSpPr>
              <p:spPr bwMode="auto">
                <a:xfrm flipH="1">
                  <a:off x="1251743" y="518795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3" name="Line 113"/>
                <p:cNvSpPr>
                  <a:spLocks noChangeShapeType="1"/>
                </p:cNvSpPr>
                <p:nvPr/>
              </p:nvSpPr>
              <p:spPr bwMode="auto">
                <a:xfrm flipH="1">
                  <a:off x="1251743" y="474980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4" name="Line 114"/>
                <p:cNvSpPr>
                  <a:spLocks noChangeShapeType="1"/>
                </p:cNvSpPr>
                <p:nvPr/>
              </p:nvSpPr>
              <p:spPr bwMode="auto">
                <a:xfrm flipH="1">
                  <a:off x="1251743" y="4319588"/>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5" name="Line 115"/>
                <p:cNvSpPr>
                  <a:spLocks noChangeShapeType="1"/>
                </p:cNvSpPr>
                <p:nvPr/>
              </p:nvSpPr>
              <p:spPr bwMode="auto">
                <a:xfrm flipH="1">
                  <a:off x="1251743" y="3881438"/>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56" name="Line 116"/>
                <p:cNvSpPr>
                  <a:spLocks noChangeShapeType="1"/>
                </p:cNvSpPr>
                <p:nvPr/>
              </p:nvSpPr>
              <p:spPr bwMode="auto">
                <a:xfrm flipH="1">
                  <a:off x="1251743" y="4103688"/>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16" name="Line 176"/>
                <p:cNvSpPr>
                  <a:spLocks noChangeShapeType="1"/>
                </p:cNvSpPr>
                <p:nvPr/>
              </p:nvSpPr>
              <p:spPr bwMode="auto">
                <a:xfrm flipH="1">
                  <a:off x="1251743" y="3665538"/>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17" name="Line 177"/>
                <p:cNvSpPr>
                  <a:spLocks noChangeShapeType="1"/>
                </p:cNvSpPr>
                <p:nvPr/>
              </p:nvSpPr>
              <p:spPr bwMode="auto">
                <a:xfrm flipH="1">
                  <a:off x="1251743" y="540385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18" name="Line 178"/>
                <p:cNvSpPr>
                  <a:spLocks noChangeShapeType="1"/>
                </p:cNvSpPr>
                <p:nvPr/>
              </p:nvSpPr>
              <p:spPr bwMode="auto">
                <a:xfrm flipH="1">
                  <a:off x="1251743" y="5834064"/>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19" name="Line 179"/>
                <p:cNvSpPr>
                  <a:spLocks noChangeShapeType="1"/>
                </p:cNvSpPr>
                <p:nvPr/>
              </p:nvSpPr>
              <p:spPr bwMode="auto">
                <a:xfrm flipH="1">
                  <a:off x="1251743" y="4533901"/>
                  <a:ext cx="44450" cy="1588"/>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20" name="Rectangle 180"/>
                <p:cNvSpPr>
                  <a:spLocks noChangeArrowheads="1"/>
                </p:cNvSpPr>
                <p:nvPr/>
              </p:nvSpPr>
              <p:spPr bwMode="auto">
                <a:xfrm>
                  <a:off x="1104105" y="4654551"/>
                  <a:ext cx="193675" cy="2555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grpSp>
        </p:grpSp>
        <p:graphicFrame>
          <p:nvGraphicFramePr>
            <p:cNvPr id="2" name="Object 1"/>
            <p:cNvGraphicFramePr>
              <a:graphicFrameLocks noChangeAspect="1"/>
            </p:cNvGraphicFramePr>
            <p:nvPr>
              <p:extLst>
                <p:ext uri="{D42A27DB-BD31-4B8C-83A1-F6EECF244321}">
                  <p14:modId xmlns:p14="http://schemas.microsoft.com/office/powerpoint/2010/main" val="1424952765"/>
                </p:ext>
              </p:extLst>
            </p:nvPr>
          </p:nvGraphicFramePr>
          <p:xfrm>
            <a:off x="686561" y="5772151"/>
            <a:ext cx="445326" cy="281258"/>
          </p:xfrm>
          <a:graphic>
            <a:graphicData uri="http://schemas.openxmlformats.org/presentationml/2006/ole">
              <mc:AlternateContent xmlns:mc="http://schemas.openxmlformats.org/markup-compatibility/2006">
                <mc:Choice xmlns:v="urn:schemas-microsoft-com:vml" Requires="v">
                  <p:oleObj spid="_x0000_s3390" name="Equation" r:id="rId7" imgW="241200" imgH="152280" progId="Equation.DSMT4">
                    <p:embed/>
                  </p:oleObj>
                </mc:Choice>
                <mc:Fallback>
                  <p:oleObj name="Equation" r:id="rId7" imgW="241200" imgH="152280" progId="Equation.DSMT4">
                    <p:embed/>
                    <p:pic>
                      <p:nvPicPr>
                        <p:cNvPr id="0" name=""/>
                        <p:cNvPicPr/>
                        <p:nvPr/>
                      </p:nvPicPr>
                      <p:blipFill>
                        <a:blip r:embed="rId8"/>
                        <a:stretch>
                          <a:fillRect/>
                        </a:stretch>
                      </p:blipFill>
                      <p:spPr>
                        <a:xfrm>
                          <a:off x="686561" y="5772151"/>
                          <a:ext cx="445326" cy="281258"/>
                        </a:xfrm>
                        <a:prstGeom prst="rect">
                          <a:avLst/>
                        </a:prstGeom>
                      </p:spPr>
                    </p:pic>
                  </p:oleObj>
                </mc:Fallback>
              </mc:AlternateContent>
            </a:graphicData>
          </a:graphic>
        </p:graphicFrame>
      </p:grpSp>
    </p:spTree>
    <p:extLst>
      <p:ext uri="{BB962C8B-B14F-4D97-AF65-F5344CB8AC3E}">
        <p14:creationId xmlns:p14="http://schemas.microsoft.com/office/powerpoint/2010/main" val="1391201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09"/>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1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14"/>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0"/>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316"/>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318"/>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2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1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19"/>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315"/>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3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 grpId="0" animBg="1"/>
      <p:bldP spid="314" grpId="1" animBg="1"/>
      <p:bldP spid="315" grpId="0" animBg="1"/>
      <p:bldP spid="315" grpId="1" animBg="1"/>
      <p:bldP spid="316" grpId="0" animBg="1"/>
      <p:bldP spid="316" grpId="1" animBg="1"/>
      <p:bldP spid="317" grpId="0" animBg="1"/>
      <p:bldP spid="318" grpId="0" animBg="1"/>
      <p:bldP spid="318" grpId="1" animBg="1"/>
      <p:bldP spid="319"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Error-sensitivity changes most for the most frequently experienced errors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72</a:t>
            </a:fld>
            <a:endParaRPr lang="en-US"/>
          </a:p>
        </p:txBody>
      </p:sp>
      <p:pic>
        <p:nvPicPr>
          <p:cNvPr id="140290" name="Picture 2" descr="C:\Users\herzfeldd\Desktop\Untitled-1.png"/>
          <p:cNvPicPr>
            <a:picLocks noChangeAspect="1" noChangeArrowheads="1"/>
          </p:cNvPicPr>
          <p:nvPr/>
        </p:nvPicPr>
        <p:blipFill rotWithShape="1">
          <a:blip r:embed="rId2">
            <a:extLst>
              <a:ext uri="{28A0092B-C50C-407E-A947-70E740481C1C}">
                <a14:useLocalDpi xmlns:a14="http://schemas.microsoft.com/office/drawing/2010/main" val="0"/>
              </a:ext>
            </a:extLst>
          </a:blip>
          <a:srcRect b="36834"/>
          <a:stretch/>
        </p:blipFill>
        <p:spPr bwMode="auto">
          <a:xfrm>
            <a:off x="2421319" y="1206627"/>
            <a:ext cx="4186145" cy="3212973"/>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C:\Users\herzfeldd\Desktop\Untitled-1.png"/>
          <p:cNvPicPr>
            <a:picLocks noChangeAspect="1" noChangeArrowheads="1"/>
          </p:cNvPicPr>
          <p:nvPr/>
        </p:nvPicPr>
        <p:blipFill rotWithShape="1">
          <a:blip r:embed="rId2">
            <a:extLst>
              <a:ext uri="{28A0092B-C50C-407E-A947-70E740481C1C}">
                <a14:useLocalDpi xmlns:a14="http://schemas.microsoft.com/office/drawing/2010/main" val="0"/>
              </a:ext>
            </a:extLst>
          </a:blip>
          <a:srcRect t="65038"/>
          <a:stretch/>
        </p:blipFill>
        <p:spPr bwMode="auto">
          <a:xfrm>
            <a:off x="2412709" y="4514850"/>
            <a:ext cx="4186145" cy="1778382"/>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descr="C:\Users\herzfeldd\Desktop\Untitled-1.png"/>
          <p:cNvPicPr>
            <a:picLocks noChangeAspect="1" noChangeArrowheads="1"/>
          </p:cNvPicPr>
          <p:nvPr/>
        </p:nvPicPr>
        <p:blipFill rotWithShape="1">
          <a:blip r:embed="rId2">
            <a:extLst>
              <a:ext uri="{28A0092B-C50C-407E-A947-70E740481C1C}">
                <a14:useLocalDpi xmlns:a14="http://schemas.microsoft.com/office/drawing/2010/main" val="0"/>
              </a:ext>
            </a:extLst>
          </a:blip>
          <a:srcRect l="12436" t="84427" r="-3436" b="-156"/>
          <a:stretch/>
        </p:blipFill>
        <p:spPr bwMode="auto">
          <a:xfrm>
            <a:off x="2867680" y="4423260"/>
            <a:ext cx="3809345" cy="8001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730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8"/>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smtClean="0"/>
              <a:t>A principled method for altering error-sensitivity</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73</a:t>
            </a:fld>
            <a:endParaRPr lang="en-US"/>
          </a:p>
        </p:txBody>
      </p:sp>
      <p:grpSp>
        <p:nvGrpSpPr>
          <p:cNvPr id="270" name="Group 269"/>
          <p:cNvGrpSpPr/>
          <p:nvPr/>
        </p:nvGrpSpPr>
        <p:grpSpPr>
          <a:xfrm>
            <a:off x="5640746" y="2551204"/>
            <a:ext cx="3230276" cy="667445"/>
            <a:chOff x="3518380" y="2551204"/>
            <a:chExt cx="3230276" cy="667445"/>
          </a:xfrm>
        </p:grpSpPr>
        <p:sp>
          <p:nvSpPr>
            <p:cNvPr id="109716" name="Freeform 148"/>
            <p:cNvSpPr>
              <a:spLocks/>
            </p:cNvSpPr>
            <p:nvPr/>
          </p:nvSpPr>
          <p:spPr bwMode="auto">
            <a:xfrm>
              <a:off x="3889561" y="2585257"/>
              <a:ext cx="187293" cy="187293"/>
            </a:xfrm>
            <a:custGeom>
              <a:avLst/>
              <a:gdLst/>
              <a:ahLst/>
              <a:cxnLst>
                <a:cxn ang="0">
                  <a:pos x="57" y="110"/>
                </a:cxn>
                <a:cxn ang="0">
                  <a:pos x="57" y="110"/>
                </a:cxn>
                <a:cxn ang="0">
                  <a:pos x="43" y="110"/>
                </a:cxn>
                <a:cxn ang="0">
                  <a:pos x="33" y="107"/>
                </a:cxn>
                <a:cxn ang="0">
                  <a:pos x="23" y="100"/>
                </a:cxn>
                <a:cxn ang="0">
                  <a:pos x="16" y="94"/>
                </a:cxn>
                <a:cxn ang="0">
                  <a:pos x="10" y="87"/>
                </a:cxn>
                <a:cxn ang="0">
                  <a:pos x="3" y="77"/>
                </a:cxn>
                <a:cxn ang="0">
                  <a:pos x="0" y="67"/>
                </a:cxn>
                <a:cxn ang="0">
                  <a:pos x="0" y="53"/>
                </a:cxn>
                <a:cxn ang="0">
                  <a:pos x="0" y="53"/>
                </a:cxn>
                <a:cxn ang="0">
                  <a:pos x="0" y="43"/>
                </a:cxn>
                <a:cxn ang="0">
                  <a:pos x="3" y="33"/>
                </a:cxn>
                <a:cxn ang="0">
                  <a:pos x="10" y="23"/>
                </a:cxn>
                <a:cxn ang="0">
                  <a:pos x="16" y="13"/>
                </a:cxn>
                <a:cxn ang="0">
                  <a:pos x="23" y="6"/>
                </a:cxn>
                <a:cxn ang="0">
                  <a:pos x="33" y="3"/>
                </a:cxn>
                <a:cxn ang="0">
                  <a:pos x="43" y="0"/>
                </a:cxn>
                <a:cxn ang="0">
                  <a:pos x="57" y="0"/>
                </a:cxn>
                <a:cxn ang="0">
                  <a:pos x="57" y="0"/>
                </a:cxn>
                <a:cxn ang="0">
                  <a:pos x="67" y="0"/>
                </a:cxn>
                <a:cxn ang="0">
                  <a:pos x="77" y="3"/>
                </a:cxn>
                <a:cxn ang="0">
                  <a:pos x="87" y="6"/>
                </a:cxn>
                <a:cxn ang="0">
                  <a:pos x="94" y="13"/>
                </a:cxn>
                <a:cxn ang="0">
                  <a:pos x="100" y="23"/>
                </a:cxn>
                <a:cxn ang="0">
                  <a:pos x="107" y="33"/>
                </a:cxn>
                <a:cxn ang="0">
                  <a:pos x="110" y="43"/>
                </a:cxn>
                <a:cxn ang="0">
                  <a:pos x="110" y="53"/>
                </a:cxn>
                <a:cxn ang="0">
                  <a:pos x="110" y="53"/>
                </a:cxn>
                <a:cxn ang="0">
                  <a:pos x="110" y="67"/>
                </a:cxn>
                <a:cxn ang="0">
                  <a:pos x="107" y="77"/>
                </a:cxn>
                <a:cxn ang="0">
                  <a:pos x="100" y="87"/>
                </a:cxn>
                <a:cxn ang="0">
                  <a:pos x="94" y="94"/>
                </a:cxn>
                <a:cxn ang="0">
                  <a:pos x="87" y="100"/>
                </a:cxn>
                <a:cxn ang="0">
                  <a:pos x="77" y="107"/>
                </a:cxn>
                <a:cxn ang="0">
                  <a:pos x="67" y="110"/>
                </a:cxn>
                <a:cxn ang="0">
                  <a:pos x="57" y="110"/>
                </a:cxn>
                <a:cxn ang="0">
                  <a:pos x="57" y="110"/>
                </a:cxn>
              </a:cxnLst>
              <a:rect l="0" t="0" r="r" b="b"/>
              <a:pathLst>
                <a:path w="110" h="110">
                  <a:moveTo>
                    <a:pt x="57" y="110"/>
                  </a:moveTo>
                  <a:lnTo>
                    <a:pt x="57" y="110"/>
                  </a:lnTo>
                  <a:lnTo>
                    <a:pt x="43" y="110"/>
                  </a:lnTo>
                  <a:lnTo>
                    <a:pt x="33" y="107"/>
                  </a:lnTo>
                  <a:lnTo>
                    <a:pt x="23" y="100"/>
                  </a:lnTo>
                  <a:lnTo>
                    <a:pt x="16" y="94"/>
                  </a:lnTo>
                  <a:lnTo>
                    <a:pt x="10" y="87"/>
                  </a:lnTo>
                  <a:lnTo>
                    <a:pt x="3" y="77"/>
                  </a:lnTo>
                  <a:lnTo>
                    <a:pt x="0" y="67"/>
                  </a:lnTo>
                  <a:lnTo>
                    <a:pt x="0" y="53"/>
                  </a:lnTo>
                  <a:lnTo>
                    <a:pt x="0" y="53"/>
                  </a:lnTo>
                  <a:lnTo>
                    <a:pt x="0" y="43"/>
                  </a:lnTo>
                  <a:lnTo>
                    <a:pt x="3" y="33"/>
                  </a:lnTo>
                  <a:lnTo>
                    <a:pt x="10" y="23"/>
                  </a:lnTo>
                  <a:lnTo>
                    <a:pt x="16" y="13"/>
                  </a:lnTo>
                  <a:lnTo>
                    <a:pt x="23" y="6"/>
                  </a:lnTo>
                  <a:lnTo>
                    <a:pt x="33" y="3"/>
                  </a:lnTo>
                  <a:lnTo>
                    <a:pt x="43" y="0"/>
                  </a:lnTo>
                  <a:lnTo>
                    <a:pt x="57" y="0"/>
                  </a:lnTo>
                  <a:lnTo>
                    <a:pt x="57" y="0"/>
                  </a:lnTo>
                  <a:lnTo>
                    <a:pt x="67" y="0"/>
                  </a:lnTo>
                  <a:lnTo>
                    <a:pt x="77" y="3"/>
                  </a:lnTo>
                  <a:lnTo>
                    <a:pt x="87" y="6"/>
                  </a:lnTo>
                  <a:lnTo>
                    <a:pt x="94" y="13"/>
                  </a:lnTo>
                  <a:lnTo>
                    <a:pt x="100" y="23"/>
                  </a:lnTo>
                  <a:lnTo>
                    <a:pt x="107" y="33"/>
                  </a:lnTo>
                  <a:lnTo>
                    <a:pt x="110" y="43"/>
                  </a:lnTo>
                  <a:lnTo>
                    <a:pt x="110" y="53"/>
                  </a:lnTo>
                  <a:lnTo>
                    <a:pt x="110" y="53"/>
                  </a:lnTo>
                  <a:lnTo>
                    <a:pt x="110" y="67"/>
                  </a:lnTo>
                  <a:lnTo>
                    <a:pt x="107" y="77"/>
                  </a:lnTo>
                  <a:lnTo>
                    <a:pt x="100" y="87"/>
                  </a:lnTo>
                  <a:lnTo>
                    <a:pt x="94" y="94"/>
                  </a:lnTo>
                  <a:lnTo>
                    <a:pt x="87" y="100"/>
                  </a:lnTo>
                  <a:lnTo>
                    <a:pt x="77" y="107"/>
                  </a:lnTo>
                  <a:lnTo>
                    <a:pt x="67" y="110"/>
                  </a:lnTo>
                  <a:lnTo>
                    <a:pt x="57" y="110"/>
                  </a:lnTo>
                  <a:lnTo>
                    <a:pt x="57" y="110"/>
                  </a:lnTo>
                  <a:close/>
                </a:path>
              </a:pathLst>
            </a:custGeom>
            <a:solidFill>
              <a:srgbClr val="FFF200"/>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7" name="Freeform 149"/>
            <p:cNvSpPr>
              <a:spLocks/>
            </p:cNvSpPr>
            <p:nvPr/>
          </p:nvSpPr>
          <p:spPr bwMode="auto">
            <a:xfrm>
              <a:off x="5333422" y="2585257"/>
              <a:ext cx="194104" cy="187293"/>
            </a:xfrm>
            <a:custGeom>
              <a:avLst/>
              <a:gdLst/>
              <a:ahLst/>
              <a:cxnLst>
                <a:cxn ang="0">
                  <a:pos x="57" y="110"/>
                </a:cxn>
                <a:cxn ang="0">
                  <a:pos x="57" y="110"/>
                </a:cxn>
                <a:cxn ang="0">
                  <a:pos x="47" y="110"/>
                </a:cxn>
                <a:cxn ang="0">
                  <a:pos x="34" y="107"/>
                </a:cxn>
                <a:cxn ang="0">
                  <a:pos x="27" y="100"/>
                </a:cxn>
                <a:cxn ang="0">
                  <a:pos x="17" y="94"/>
                </a:cxn>
                <a:cxn ang="0">
                  <a:pos x="10" y="87"/>
                </a:cxn>
                <a:cxn ang="0">
                  <a:pos x="7" y="77"/>
                </a:cxn>
                <a:cxn ang="0">
                  <a:pos x="4" y="67"/>
                </a:cxn>
                <a:cxn ang="0">
                  <a:pos x="0" y="53"/>
                </a:cxn>
                <a:cxn ang="0">
                  <a:pos x="0" y="53"/>
                </a:cxn>
                <a:cxn ang="0">
                  <a:pos x="4" y="43"/>
                </a:cxn>
                <a:cxn ang="0">
                  <a:pos x="7" y="33"/>
                </a:cxn>
                <a:cxn ang="0">
                  <a:pos x="10" y="23"/>
                </a:cxn>
                <a:cxn ang="0">
                  <a:pos x="17" y="13"/>
                </a:cxn>
                <a:cxn ang="0">
                  <a:pos x="27" y="6"/>
                </a:cxn>
                <a:cxn ang="0">
                  <a:pos x="34" y="3"/>
                </a:cxn>
                <a:cxn ang="0">
                  <a:pos x="47" y="0"/>
                </a:cxn>
                <a:cxn ang="0">
                  <a:pos x="57" y="0"/>
                </a:cxn>
                <a:cxn ang="0">
                  <a:pos x="57" y="0"/>
                </a:cxn>
                <a:cxn ang="0">
                  <a:pos x="67" y="0"/>
                </a:cxn>
                <a:cxn ang="0">
                  <a:pos x="78" y="3"/>
                </a:cxn>
                <a:cxn ang="0">
                  <a:pos x="88" y="6"/>
                </a:cxn>
                <a:cxn ang="0">
                  <a:pos x="98" y="13"/>
                </a:cxn>
                <a:cxn ang="0">
                  <a:pos x="104" y="23"/>
                </a:cxn>
                <a:cxn ang="0">
                  <a:pos x="108" y="33"/>
                </a:cxn>
                <a:cxn ang="0">
                  <a:pos x="111" y="43"/>
                </a:cxn>
                <a:cxn ang="0">
                  <a:pos x="114" y="53"/>
                </a:cxn>
                <a:cxn ang="0">
                  <a:pos x="114" y="53"/>
                </a:cxn>
                <a:cxn ang="0">
                  <a:pos x="111" y="67"/>
                </a:cxn>
                <a:cxn ang="0">
                  <a:pos x="108" y="77"/>
                </a:cxn>
                <a:cxn ang="0">
                  <a:pos x="104" y="87"/>
                </a:cxn>
                <a:cxn ang="0">
                  <a:pos x="98" y="94"/>
                </a:cxn>
                <a:cxn ang="0">
                  <a:pos x="88" y="100"/>
                </a:cxn>
                <a:cxn ang="0">
                  <a:pos x="78" y="107"/>
                </a:cxn>
                <a:cxn ang="0">
                  <a:pos x="67" y="110"/>
                </a:cxn>
                <a:cxn ang="0">
                  <a:pos x="57" y="110"/>
                </a:cxn>
                <a:cxn ang="0">
                  <a:pos x="57" y="110"/>
                </a:cxn>
              </a:cxnLst>
              <a:rect l="0" t="0" r="r" b="b"/>
              <a:pathLst>
                <a:path w="114" h="110">
                  <a:moveTo>
                    <a:pt x="57" y="110"/>
                  </a:moveTo>
                  <a:lnTo>
                    <a:pt x="57" y="110"/>
                  </a:lnTo>
                  <a:lnTo>
                    <a:pt x="47" y="110"/>
                  </a:lnTo>
                  <a:lnTo>
                    <a:pt x="34" y="107"/>
                  </a:lnTo>
                  <a:lnTo>
                    <a:pt x="27" y="100"/>
                  </a:lnTo>
                  <a:lnTo>
                    <a:pt x="17" y="94"/>
                  </a:lnTo>
                  <a:lnTo>
                    <a:pt x="10" y="87"/>
                  </a:lnTo>
                  <a:lnTo>
                    <a:pt x="7" y="77"/>
                  </a:lnTo>
                  <a:lnTo>
                    <a:pt x="4" y="67"/>
                  </a:lnTo>
                  <a:lnTo>
                    <a:pt x="0" y="53"/>
                  </a:lnTo>
                  <a:lnTo>
                    <a:pt x="0" y="53"/>
                  </a:lnTo>
                  <a:lnTo>
                    <a:pt x="4" y="43"/>
                  </a:lnTo>
                  <a:lnTo>
                    <a:pt x="7" y="33"/>
                  </a:lnTo>
                  <a:lnTo>
                    <a:pt x="10" y="23"/>
                  </a:lnTo>
                  <a:lnTo>
                    <a:pt x="17" y="13"/>
                  </a:lnTo>
                  <a:lnTo>
                    <a:pt x="27" y="6"/>
                  </a:lnTo>
                  <a:lnTo>
                    <a:pt x="34" y="3"/>
                  </a:lnTo>
                  <a:lnTo>
                    <a:pt x="47" y="0"/>
                  </a:lnTo>
                  <a:lnTo>
                    <a:pt x="57" y="0"/>
                  </a:lnTo>
                  <a:lnTo>
                    <a:pt x="57" y="0"/>
                  </a:lnTo>
                  <a:lnTo>
                    <a:pt x="67" y="0"/>
                  </a:lnTo>
                  <a:lnTo>
                    <a:pt x="78" y="3"/>
                  </a:lnTo>
                  <a:lnTo>
                    <a:pt x="88" y="6"/>
                  </a:lnTo>
                  <a:lnTo>
                    <a:pt x="98" y="13"/>
                  </a:lnTo>
                  <a:lnTo>
                    <a:pt x="104" y="23"/>
                  </a:lnTo>
                  <a:lnTo>
                    <a:pt x="108" y="33"/>
                  </a:lnTo>
                  <a:lnTo>
                    <a:pt x="111" y="43"/>
                  </a:lnTo>
                  <a:lnTo>
                    <a:pt x="114" y="53"/>
                  </a:lnTo>
                  <a:lnTo>
                    <a:pt x="114" y="53"/>
                  </a:lnTo>
                  <a:lnTo>
                    <a:pt x="111" y="67"/>
                  </a:lnTo>
                  <a:lnTo>
                    <a:pt x="108" y="77"/>
                  </a:lnTo>
                  <a:lnTo>
                    <a:pt x="104" y="87"/>
                  </a:lnTo>
                  <a:lnTo>
                    <a:pt x="98" y="94"/>
                  </a:lnTo>
                  <a:lnTo>
                    <a:pt x="88" y="100"/>
                  </a:lnTo>
                  <a:lnTo>
                    <a:pt x="78" y="107"/>
                  </a:lnTo>
                  <a:lnTo>
                    <a:pt x="67" y="110"/>
                  </a:lnTo>
                  <a:lnTo>
                    <a:pt x="57" y="110"/>
                  </a:lnTo>
                  <a:lnTo>
                    <a:pt x="57" y="110"/>
                  </a:lnTo>
                  <a:close/>
                </a:path>
              </a:pathLst>
            </a:custGeom>
            <a:solidFill>
              <a:srgbClr val="00A651"/>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8" name="Line 150"/>
            <p:cNvSpPr>
              <a:spLocks noChangeShapeType="1"/>
            </p:cNvSpPr>
            <p:nvPr/>
          </p:nvSpPr>
          <p:spPr bwMode="auto">
            <a:xfrm>
              <a:off x="4071746" y="2675498"/>
              <a:ext cx="589122" cy="1703"/>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9" name="Freeform 151"/>
            <p:cNvSpPr>
              <a:spLocks/>
            </p:cNvSpPr>
            <p:nvPr/>
          </p:nvSpPr>
          <p:spPr bwMode="auto">
            <a:xfrm>
              <a:off x="4614897" y="2612500"/>
              <a:ext cx="148132" cy="125997"/>
            </a:xfrm>
            <a:custGeom>
              <a:avLst/>
              <a:gdLst/>
              <a:ahLst/>
              <a:cxnLst>
                <a:cxn ang="0">
                  <a:pos x="0" y="74"/>
                </a:cxn>
                <a:cxn ang="0">
                  <a:pos x="16" y="37"/>
                </a:cxn>
                <a:cxn ang="0">
                  <a:pos x="0" y="0"/>
                </a:cxn>
                <a:cxn ang="0">
                  <a:pos x="87" y="37"/>
                </a:cxn>
                <a:cxn ang="0">
                  <a:pos x="0" y="74"/>
                </a:cxn>
              </a:cxnLst>
              <a:rect l="0" t="0" r="r" b="b"/>
              <a:pathLst>
                <a:path w="87" h="74">
                  <a:moveTo>
                    <a:pt x="0" y="74"/>
                  </a:moveTo>
                  <a:lnTo>
                    <a:pt x="16" y="37"/>
                  </a:lnTo>
                  <a:lnTo>
                    <a:pt x="0" y="0"/>
                  </a:lnTo>
                  <a:lnTo>
                    <a:pt x="87" y="37"/>
                  </a:lnTo>
                  <a:lnTo>
                    <a:pt x="0" y="7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0" name="Line 152"/>
            <p:cNvSpPr>
              <a:spLocks noChangeShapeType="1"/>
            </p:cNvSpPr>
            <p:nvPr/>
          </p:nvSpPr>
          <p:spPr bwMode="auto">
            <a:xfrm flipH="1">
              <a:off x="4791974" y="2595473"/>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1" name="Line 153"/>
            <p:cNvSpPr>
              <a:spLocks noChangeShapeType="1"/>
            </p:cNvSpPr>
            <p:nvPr/>
          </p:nvSpPr>
          <p:spPr bwMode="auto">
            <a:xfrm flipH="1" flipV="1">
              <a:off x="4791974" y="2595473"/>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2" name="Freeform 154"/>
            <p:cNvSpPr>
              <a:spLocks/>
            </p:cNvSpPr>
            <p:nvPr/>
          </p:nvSpPr>
          <p:spPr bwMode="auto">
            <a:xfrm>
              <a:off x="3889561" y="2978573"/>
              <a:ext cx="187293" cy="194104"/>
            </a:xfrm>
            <a:custGeom>
              <a:avLst/>
              <a:gdLst/>
              <a:ahLst/>
              <a:cxnLst>
                <a:cxn ang="0">
                  <a:pos x="57" y="114"/>
                </a:cxn>
                <a:cxn ang="0">
                  <a:pos x="57" y="114"/>
                </a:cxn>
                <a:cxn ang="0">
                  <a:pos x="43" y="111"/>
                </a:cxn>
                <a:cxn ang="0">
                  <a:pos x="33" y="108"/>
                </a:cxn>
                <a:cxn ang="0">
                  <a:pos x="23" y="104"/>
                </a:cxn>
                <a:cxn ang="0">
                  <a:pos x="16" y="97"/>
                </a:cxn>
                <a:cxn ang="0">
                  <a:pos x="10" y="87"/>
                </a:cxn>
                <a:cxn ang="0">
                  <a:pos x="3" y="77"/>
                </a:cxn>
                <a:cxn ang="0">
                  <a:pos x="0" y="67"/>
                </a:cxn>
                <a:cxn ang="0">
                  <a:pos x="0" y="57"/>
                </a:cxn>
                <a:cxn ang="0">
                  <a:pos x="0" y="57"/>
                </a:cxn>
                <a:cxn ang="0">
                  <a:pos x="0" y="47"/>
                </a:cxn>
                <a:cxn ang="0">
                  <a:pos x="3" y="37"/>
                </a:cxn>
                <a:cxn ang="0">
                  <a:pos x="10" y="27"/>
                </a:cxn>
                <a:cxn ang="0">
                  <a:pos x="16" y="17"/>
                </a:cxn>
                <a:cxn ang="0">
                  <a:pos x="23" y="10"/>
                </a:cxn>
                <a:cxn ang="0">
                  <a:pos x="33" y="7"/>
                </a:cxn>
                <a:cxn ang="0">
                  <a:pos x="43" y="4"/>
                </a:cxn>
                <a:cxn ang="0">
                  <a:pos x="57" y="0"/>
                </a:cxn>
                <a:cxn ang="0">
                  <a:pos x="57" y="0"/>
                </a:cxn>
                <a:cxn ang="0">
                  <a:pos x="67" y="4"/>
                </a:cxn>
                <a:cxn ang="0">
                  <a:pos x="77" y="7"/>
                </a:cxn>
                <a:cxn ang="0">
                  <a:pos x="87" y="10"/>
                </a:cxn>
                <a:cxn ang="0">
                  <a:pos x="94" y="17"/>
                </a:cxn>
                <a:cxn ang="0">
                  <a:pos x="100" y="27"/>
                </a:cxn>
                <a:cxn ang="0">
                  <a:pos x="107" y="37"/>
                </a:cxn>
                <a:cxn ang="0">
                  <a:pos x="110" y="47"/>
                </a:cxn>
                <a:cxn ang="0">
                  <a:pos x="110" y="57"/>
                </a:cxn>
                <a:cxn ang="0">
                  <a:pos x="110" y="57"/>
                </a:cxn>
                <a:cxn ang="0">
                  <a:pos x="110" y="67"/>
                </a:cxn>
                <a:cxn ang="0">
                  <a:pos x="107" y="77"/>
                </a:cxn>
                <a:cxn ang="0">
                  <a:pos x="100" y="87"/>
                </a:cxn>
                <a:cxn ang="0">
                  <a:pos x="94" y="97"/>
                </a:cxn>
                <a:cxn ang="0">
                  <a:pos x="87" y="104"/>
                </a:cxn>
                <a:cxn ang="0">
                  <a:pos x="77" y="108"/>
                </a:cxn>
                <a:cxn ang="0">
                  <a:pos x="67" y="111"/>
                </a:cxn>
                <a:cxn ang="0">
                  <a:pos x="57" y="114"/>
                </a:cxn>
                <a:cxn ang="0">
                  <a:pos x="57" y="114"/>
                </a:cxn>
              </a:cxnLst>
              <a:rect l="0" t="0" r="r" b="b"/>
              <a:pathLst>
                <a:path w="110" h="114">
                  <a:moveTo>
                    <a:pt x="57" y="114"/>
                  </a:moveTo>
                  <a:lnTo>
                    <a:pt x="57" y="114"/>
                  </a:lnTo>
                  <a:lnTo>
                    <a:pt x="43" y="111"/>
                  </a:lnTo>
                  <a:lnTo>
                    <a:pt x="33" y="108"/>
                  </a:lnTo>
                  <a:lnTo>
                    <a:pt x="23" y="104"/>
                  </a:lnTo>
                  <a:lnTo>
                    <a:pt x="16" y="97"/>
                  </a:lnTo>
                  <a:lnTo>
                    <a:pt x="10" y="87"/>
                  </a:lnTo>
                  <a:lnTo>
                    <a:pt x="3" y="77"/>
                  </a:lnTo>
                  <a:lnTo>
                    <a:pt x="0" y="67"/>
                  </a:lnTo>
                  <a:lnTo>
                    <a:pt x="0" y="57"/>
                  </a:lnTo>
                  <a:lnTo>
                    <a:pt x="0" y="57"/>
                  </a:lnTo>
                  <a:lnTo>
                    <a:pt x="0" y="47"/>
                  </a:lnTo>
                  <a:lnTo>
                    <a:pt x="3" y="37"/>
                  </a:lnTo>
                  <a:lnTo>
                    <a:pt x="10" y="27"/>
                  </a:lnTo>
                  <a:lnTo>
                    <a:pt x="16" y="17"/>
                  </a:lnTo>
                  <a:lnTo>
                    <a:pt x="23" y="10"/>
                  </a:lnTo>
                  <a:lnTo>
                    <a:pt x="33" y="7"/>
                  </a:lnTo>
                  <a:lnTo>
                    <a:pt x="43" y="4"/>
                  </a:lnTo>
                  <a:lnTo>
                    <a:pt x="57" y="0"/>
                  </a:lnTo>
                  <a:lnTo>
                    <a:pt x="57" y="0"/>
                  </a:lnTo>
                  <a:lnTo>
                    <a:pt x="67" y="4"/>
                  </a:lnTo>
                  <a:lnTo>
                    <a:pt x="77" y="7"/>
                  </a:lnTo>
                  <a:lnTo>
                    <a:pt x="87" y="10"/>
                  </a:lnTo>
                  <a:lnTo>
                    <a:pt x="94" y="17"/>
                  </a:lnTo>
                  <a:lnTo>
                    <a:pt x="100" y="27"/>
                  </a:lnTo>
                  <a:lnTo>
                    <a:pt x="107" y="37"/>
                  </a:lnTo>
                  <a:lnTo>
                    <a:pt x="110" y="47"/>
                  </a:lnTo>
                  <a:lnTo>
                    <a:pt x="110" y="57"/>
                  </a:lnTo>
                  <a:lnTo>
                    <a:pt x="110" y="57"/>
                  </a:lnTo>
                  <a:lnTo>
                    <a:pt x="110" y="67"/>
                  </a:lnTo>
                  <a:lnTo>
                    <a:pt x="107" y="77"/>
                  </a:lnTo>
                  <a:lnTo>
                    <a:pt x="100" y="87"/>
                  </a:lnTo>
                  <a:lnTo>
                    <a:pt x="94" y="97"/>
                  </a:lnTo>
                  <a:lnTo>
                    <a:pt x="87" y="104"/>
                  </a:lnTo>
                  <a:lnTo>
                    <a:pt x="77" y="108"/>
                  </a:lnTo>
                  <a:lnTo>
                    <a:pt x="67" y="111"/>
                  </a:lnTo>
                  <a:lnTo>
                    <a:pt x="57" y="114"/>
                  </a:lnTo>
                  <a:lnTo>
                    <a:pt x="57" y="114"/>
                  </a:lnTo>
                  <a:close/>
                </a:path>
              </a:pathLst>
            </a:custGeom>
            <a:solidFill>
              <a:srgbClr val="FFF200"/>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3" name="Freeform 155"/>
            <p:cNvSpPr>
              <a:spLocks/>
            </p:cNvSpPr>
            <p:nvPr/>
          </p:nvSpPr>
          <p:spPr bwMode="auto">
            <a:xfrm>
              <a:off x="5333422" y="2978573"/>
              <a:ext cx="194104" cy="194104"/>
            </a:xfrm>
            <a:custGeom>
              <a:avLst/>
              <a:gdLst/>
              <a:ahLst/>
              <a:cxnLst>
                <a:cxn ang="0">
                  <a:pos x="57" y="114"/>
                </a:cxn>
                <a:cxn ang="0">
                  <a:pos x="57" y="114"/>
                </a:cxn>
                <a:cxn ang="0">
                  <a:pos x="47" y="111"/>
                </a:cxn>
                <a:cxn ang="0">
                  <a:pos x="34" y="108"/>
                </a:cxn>
                <a:cxn ang="0">
                  <a:pos x="27" y="104"/>
                </a:cxn>
                <a:cxn ang="0">
                  <a:pos x="17" y="97"/>
                </a:cxn>
                <a:cxn ang="0">
                  <a:pos x="10" y="87"/>
                </a:cxn>
                <a:cxn ang="0">
                  <a:pos x="7" y="77"/>
                </a:cxn>
                <a:cxn ang="0">
                  <a:pos x="4" y="67"/>
                </a:cxn>
                <a:cxn ang="0">
                  <a:pos x="0" y="57"/>
                </a:cxn>
                <a:cxn ang="0">
                  <a:pos x="0" y="57"/>
                </a:cxn>
                <a:cxn ang="0">
                  <a:pos x="4" y="47"/>
                </a:cxn>
                <a:cxn ang="0">
                  <a:pos x="7" y="37"/>
                </a:cxn>
                <a:cxn ang="0">
                  <a:pos x="10" y="27"/>
                </a:cxn>
                <a:cxn ang="0">
                  <a:pos x="17" y="17"/>
                </a:cxn>
                <a:cxn ang="0">
                  <a:pos x="27" y="10"/>
                </a:cxn>
                <a:cxn ang="0">
                  <a:pos x="34" y="7"/>
                </a:cxn>
                <a:cxn ang="0">
                  <a:pos x="47" y="4"/>
                </a:cxn>
                <a:cxn ang="0">
                  <a:pos x="57" y="0"/>
                </a:cxn>
                <a:cxn ang="0">
                  <a:pos x="57" y="0"/>
                </a:cxn>
                <a:cxn ang="0">
                  <a:pos x="67" y="4"/>
                </a:cxn>
                <a:cxn ang="0">
                  <a:pos x="78" y="7"/>
                </a:cxn>
                <a:cxn ang="0">
                  <a:pos x="88" y="10"/>
                </a:cxn>
                <a:cxn ang="0">
                  <a:pos x="98" y="17"/>
                </a:cxn>
                <a:cxn ang="0">
                  <a:pos x="104" y="27"/>
                </a:cxn>
                <a:cxn ang="0">
                  <a:pos x="108" y="37"/>
                </a:cxn>
                <a:cxn ang="0">
                  <a:pos x="111" y="47"/>
                </a:cxn>
                <a:cxn ang="0">
                  <a:pos x="114" y="57"/>
                </a:cxn>
                <a:cxn ang="0">
                  <a:pos x="114" y="57"/>
                </a:cxn>
                <a:cxn ang="0">
                  <a:pos x="111" y="67"/>
                </a:cxn>
                <a:cxn ang="0">
                  <a:pos x="108" y="77"/>
                </a:cxn>
                <a:cxn ang="0">
                  <a:pos x="104" y="87"/>
                </a:cxn>
                <a:cxn ang="0">
                  <a:pos x="98" y="97"/>
                </a:cxn>
                <a:cxn ang="0">
                  <a:pos x="88" y="104"/>
                </a:cxn>
                <a:cxn ang="0">
                  <a:pos x="78" y="108"/>
                </a:cxn>
                <a:cxn ang="0">
                  <a:pos x="67" y="111"/>
                </a:cxn>
                <a:cxn ang="0">
                  <a:pos x="57" y="114"/>
                </a:cxn>
                <a:cxn ang="0">
                  <a:pos x="57" y="114"/>
                </a:cxn>
              </a:cxnLst>
              <a:rect l="0" t="0" r="r" b="b"/>
              <a:pathLst>
                <a:path w="114" h="114">
                  <a:moveTo>
                    <a:pt x="57" y="114"/>
                  </a:moveTo>
                  <a:lnTo>
                    <a:pt x="57" y="114"/>
                  </a:lnTo>
                  <a:lnTo>
                    <a:pt x="47" y="111"/>
                  </a:lnTo>
                  <a:lnTo>
                    <a:pt x="34" y="108"/>
                  </a:lnTo>
                  <a:lnTo>
                    <a:pt x="27" y="104"/>
                  </a:lnTo>
                  <a:lnTo>
                    <a:pt x="17" y="97"/>
                  </a:lnTo>
                  <a:lnTo>
                    <a:pt x="10" y="87"/>
                  </a:lnTo>
                  <a:lnTo>
                    <a:pt x="7" y="77"/>
                  </a:lnTo>
                  <a:lnTo>
                    <a:pt x="4" y="67"/>
                  </a:lnTo>
                  <a:lnTo>
                    <a:pt x="0" y="57"/>
                  </a:lnTo>
                  <a:lnTo>
                    <a:pt x="0" y="57"/>
                  </a:lnTo>
                  <a:lnTo>
                    <a:pt x="4" y="47"/>
                  </a:lnTo>
                  <a:lnTo>
                    <a:pt x="7" y="37"/>
                  </a:lnTo>
                  <a:lnTo>
                    <a:pt x="10" y="27"/>
                  </a:lnTo>
                  <a:lnTo>
                    <a:pt x="17" y="17"/>
                  </a:lnTo>
                  <a:lnTo>
                    <a:pt x="27" y="10"/>
                  </a:lnTo>
                  <a:lnTo>
                    <a:pt x="34" y="7"/>
                  </a:lnTo>
                  <a:lnTo>
                    <a:pt x="47" y="4"/>
                  </a:lnTo>
                  <a:lnTo>
                    <a:pt x="57" y="0"/>
                  </a:lnTo>
                  <a:lnTo>
                    <a:pt x="57" y="0"/>
                  </a:lnTo>
                  <a:lnTo>
                    <a:pt x="67" y="4"/>
                  </a:lnTo>
                  <a:lnTo>
                    <a:pt x="78" y="7"/>
                  </a:lnTo>
                  <a:lnTo>
                    <a:pt x="88" y="10"/>
                  </a:lnTo>
                  <a:lnTo>
                    <a:pt x="98" y="17"/>
                  </a:lnTo>
                  <a:lnTo>
                    <a:pt x="104" y="27"/>
                  </a:lnTo>
                  <a:lnTo>
                    <a:pt x="108" y="37"/>
                  </a:lnTo>
                  <a:lnTo>
                    <a:pt x="111" y="47"/>
                  </a:lnTo>
                  <a:lnTo>
                    <a:pt x="114" y="57"/>
                  </a:lnTo>
                  <a:lnTo>
                    <a:pt x="114" y="57"/>
                  </a:lnTo>
                  <a:lnTo>
                    <a:pt x="111" y="67"/>
                  </a:lnTo>
                  <a:lnTo>
                    <a:pt x="108" y="77"/>
                  </a:lnTo>
                  <a:lnTo>
                    <a:pt x="104" y="87"/>
                  </a:lnTo>
                  <a:lnTo>
                    <a:pt x="98" y="97"/>
                  </a:lnTo>
                  <a:lnTo>
                    <a:pt x="88" y="104"/>
                  </a:lnTo>
                  <a:lnTo>
                    <a:pt x="78" y="108"/>
                  </a:lnTo>
                  <a:lnTo>
                    <a:pt x="67" y="111"/>
                  </a:lnTo>
                  <a:lnTo>
                    <a:pt x="57" y="114"/>
                  </a:lnTo>
                  <a:lnTo>
                    <a:pt x="57" y="114"/>
                  </a:lnTo>
                  <a:close/>
                </a:path>
              </a:pathLst>
            </a:custGeom>
            <a:solidFill>
              <a:srgbClr val="00A651"/>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4" name="Line 156"/>
            <p:cNvSpPr>
              <a:spLocks noChangeShapeType="1"/>
            </p:cNvSpPr>
            <p:nvPr/>
          </p:nvSpPr>
          <p:spPr bwMode="auto">
            <a:xfrm>
              <a:off x="4071746" y="3075625"/>
              <a:ext cx="1542615" cy="1703"/>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5" name="Freeform 157"/>
            <p:cNvSpPr>
              <a:spLocks/>
            </p:cNvSpPr>
            <p:nvPr/>
          </p:nvSpPr>
          <p:spPr bwMode="auto">
            <a:xfrm>
              <a:off x="5568390" y="3012626"/>
              <a:ext cx="148132" cy="125997"/>
            </a:xfrm>
            <a:custGeom>
              <a:avLst/>
              <a:gdLst/>
              <a:ahLst/>
              <a:cxnLst>
                <a:cxn ang="0">
                  <a:pos x="0" y="74"/>
                </a:cxn>
                <a:cxn ang="0">
                  <a:pos x="13" y="37"/>
                </a:cxn>
                <a:cxn ang="0">
                  <a:pos x="0" y="0"/>
                </a:cxn>
                <a:cxn ang="0">
                  <a:pos x="87" y="37"/>
                </a:cxn>
                <a:cxn ang="0">
                  <a:pos x="0" y="74"/>
                </a:cxn>
              </a:cxnLst>
              <a:rect l="0" t="0" r="r" b="b"/>
              <a:pathLst>
                <a:path w="87" h="74">
                  <a:moveTo>
                    <a:pt x="0" y="74"/>
                  </a:moveTo>
                  <a:lnTo>
                    <a:pt x="13" y="37"/>
                  </a:lnTo>
                  <a:lnTo>
                    <a:pt x="0" y="0"/>
                  </a:lnTo>
                  <a:lnTo>
                    <a:pt x="87" y="37"/>
                  </a:lnTo>
                  <a:lnTo>
                    <a:pt x="0" y="7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6" name="Line 158"/>
            <p:cNvSpPr>
              <a:spLocks noChangeShapeType="1"/>
            </p:cNvSpPr>
            <p:nvPr/>
          </p:nvSpPr>
          <p:spPr bwMode="auto">
            <a:xfrm flipH="1">
              <a:off x="5716522" y="2995600"/>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7" name="Line 159"/>
            <p:cNvSpPr>
              <a:spLocks noChangeShapeType="1"/>
            </p:cNvSpPr>
            <p:nvPr/>
          </p:nvSpPr>
          <p:spPr bwMode="auto">
            <a:xfrm flipH="1" flipV="1">
              <a:off x="5716522" y="2995600"/>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30" name="Rectangle 162"/>
            <p:cNvSpPr>
              <a:spLocks noChangeArrowheads="1"/>
            </p:cNvSpPr>
            <p:nvPr/>
          </p:nvSpPr>
          <p:spPr bwMode="auto">
            <a:xfrm>
              <a:off x="3518380" y="2551204"/>
              <a:ext cx="354154" cy="25710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n-1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9731" name="Rectangle 163"/>
            <p:cNvSpPr>
              <a:spLocks noChangeArrowheads="1"/>
            </p:cNvSpPr>
            <p:nvPr/>
          </p:nvSpPr>
          <p:spPr bwMode="auto">
            <a:xfrm>
              <a:off x="3598405" y="2961546"/>
              <a:ext cx="188996" cy="25710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n</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9735" name="Rectangle 167"/>
            <p:cNvSpPr>
              <a:spLocks noChangeArrowheads="1"/>
            </p:cNvSpPr>
            <p:nvPr/>
          </p:nvSpPr>
          <p:spPr bwMode="auto">
            <a:xfrm>
              <a:off x="6041731" y="2687417"/>
              <a:ext cx="706925"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300" b="1" dirty="0" smtClean="0">
                  <a:solidFill>
                    <a:srgbClr val="2E3192"/>
                  </a:solidFill>
                  <a:latin typeface="Arial" pitchFamily="34" charset="0"/>
                  <a:cs typeface="Arial" pitchFamily="34" charset="0"/>
                </a:rPr>
                <a:t>transient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sp>
        <p:nvSpPr>
          <p:cNvPr id="109767" name="Freeform 199"/>
          <p:cNvSpPr>
            <a:spLocks/>
          </p:cNvSpPr>
          <p:nvPr/>
        </p:nvSpPr>
        <p:spPr bwMode="auto">
          <a:xfrm>
            <a:off x="6221356" y="3673475"/>
            <a:ext cx="1832068" cy="1889959"/>
          </a:xfrm>
          <a:custGeom>
            <a:avLst/>
            <a:gdLst/>
            <a:ahLst/>
            <a:cxnLst>
              <a:cxn ang="0">
                <a:pos x="0" y="0"/>
              </a:cxn>
              <a:cxn ang="0">
                <a:pos x="23" y="16"/>
              </a:cxn>
              <a:cxn ang="0">
                <a:pos x="77" y="60"/>
              </a:cxn>
              <a:cxn ang="0">
                <a:pos x="130" y="110"/>
              </a:cxn>
              <a:cxn ang="0">
                <a:pos x="184" y="171"/>
              </a:cxn>
              <a:cxn ang="0">
                <a:pos x="241" y="235"/>
              </a:cxn>
              <a:cxn ang="0">
                <a:pos x="295" y="305"/>
              </a:cxn>
              <a:cxn ang="0">
                <a:pos x="348" y="375"/>
              </a:cxn>
              <a:cxn ang="0">
                <a:pos x="402" y="446"/>
              </a:cxn>
              <a:cxn ang="0">
                <a:pos x="456" y="513"/>
              </a:cxn>
              <a:cxn ang="0">
                <a:pos x="513" y="577"/>
              </a:cxn>
              <a:cxn ang="0">
                <a:pos x="566" y="637"/>
              </a:cxn>
              <a:cxn ang="0">
                <a:pos x="620" y="694"/>
              </a:cxn>
              <a:cxn ang="0">
                <a:pos x="674" y="748"/>
              </a:cxn>
              <a:cxn ang="0">
                <a:pos x="728" y="798"/>
              </a:cxn>
              <a:cxn ang="0">
                <a:pos x="785" y="849"/>
              </a:cxn>
              <a:cxn ang="0">
                <a:pos x="838" y="899"/>
              </a:cxn>
              <a:cxn ang="0">
                <a:pos x="892" y="946"/>
              </a:cxn>
              <a:cxn ang="0">
                <a:pos x="946" y="993"/>
              </a:cxn>
              <a:cxn ang="0">
                <a:pos x="999" y="1040"/>
              </a:cxn>
              <a:cxn ang="0">
                <a:pos x="1056" y="1090"/>
              </a:cxn>
              <a:cxn ang="0">
                <a:pos x="1076" y="1110"/>
              </a:cxn>
            </a:cxnLst>
            <a:rect l="0" t="0" r="r" b="b"/>
            <a:pathLst>
              <a:path w="1076" h="1110">
                <a:moveTo>
                  <a:pt x="0" y="0"/>
                </a:moveTo>
                <a:lnTo>
                  <a:pt x="23" y="16"/>
                </a:lnTo>
                <a:lnTo>
                  <a:pt x="77" y="60"/>
                </a:lnTo>
                <a:lnTo>
                  <a:pt x="130" y="110"/>
                </a:lnTo>
                <a:lnTo>
                  <a:pt x="184" y="171"/>
                </a:lnTo>
                <a:lnTo>
                  <a:pt x="241" y="235"/>
                </a:lnTo>
                <a:lnTo>
                  <a:pt x="295" y="305"/>
                </a:lnTo>
                <a:lnTo>
                  <a:pt x="348" y="375"/>
                </a:lnTo>
                <a:lnTo>
                  <a:pt x="402" y="446"/>
                </a:lnTo>
                <a:lnTo>
                  <a:pt x="456" y="513"/>
                </a:lnTo>
                <a:lnTo>
                  <a:pt x="513" y="577"/>
                </a:lnTo>
                <a:lnTo>
                  <a:pt x="566" y="637"/>
                </a:lnTo>
                <a:lnTo>
                  <a:pt x="620" y="694"/>
                </a:lnTo>
                <a:lnTo>
                  <a:pt x="674" y="748"/>
                </a:lnTo>
                <a:lnTo>
                  <a:pt x="728" y="798"/>
                </a:lnTo>
                <a:lnTo>
                  <a:pt x="785" y="849"/>
                </a:lnTo>
                <a:lnTo>
                  <a:pt x="838" y="899"/>
                </a:lnTo>
                <a:lnTo>
                  <a:pt x="892" y="946"/>
                </a:lnTo>
                <a:lnTo>
                  <a:pt x="946" y="993"/>
                </a:lnTo>
                <a:lnTo>
                  <a:pt x="999" y="1040"/>
                </a:lnTo>
                <a:lnTo>
                  <a:pt x="1056" y="1090"/>
                </a:lnTo>
                <a:lnTo>
                  <a:pt x="1076" y="1110"/>
                </a:lnTo>
              </a:path>
            </a:pathLst>
          </a:custGeom>
          <a:noFill/>
          <a:ln w="20638">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68" name="Freeform 200"/>
          <p:cNvSpPr>
            <a:spLocks/>
          </p:cNvSpPr>
          <p:nvPr/>
        </p:nvSpPr>
        <p:spPr bwMode="auto">
          <a:xfrm>
            <a:off x="6221356" y="4037846"/>
            <a:ext cx="1832068" cy="1515372"/>
          </a:xfrm>
          <a:custGeom>
            <a:avLst/>
            <a:gdLst/>
            <a:ahLst/>
            <a:cxnLst>
              <a:cxn ang="0">
                <a:pos x="0" y="0"/>
              </a:cxn>
              <a:cxn ang="0">
                <a:pos x="23" y="24"/>
              </a:cxn>
              <a:cxn ang="0">
                <a:pos x="77" y="81"/>
              </a:cxn>
              <a:cxn ang="0">
                <a:pos x="130" y="131"/>
              </a:cxn>
              <a:cxn ang="0">
                <a:pos x="184" y="172"/>
              </a:cxn>
              <a:cxn ang="0">
                <a:pos x="241" y="208"/>
              </a:cxn>
              <a:cxn ang="0">
                <a:pos x="295" y="239"/>
              </a:cxn>
              <a:cxn ang="0">
                <a:pos x="348" y="269"/>
              </a:cxn>
              <a:cxn ang="0">
                <a:pos x="402" y="302"/>
              </a:cxn>
              <a:cxn ang="0">
                <a:pos x="456" y="336"/>
              </a:cxn>
              <a:cxn ang="0">
                <a:pos x="513" y="373"/>
              </a:cxn>
              <a:cxn ang="0">
                <a:pos x="566" y="413"/>
              </a:cxn>
              <a:cxn ang="0">
                <a:pos x="620" y="457"/>
              </a:cxn>
              <a:cxn ang="0">
                <a:pos x="674" y="504"/>
              </a:cxn>
              <a:cxn ang="0">
                <a:pos x="728" y="554"/>
              </a:cxn>
              <a:cxn ang="0">
                <a:pos x="785" y="604"/>
              </a:cxn>
              <a:cxn ang="0">
                <a:pos x="838" y="658"/>
              </a:cxn>
              <a:cxn ang="0">
                <a:pos x="892" y="712"/>
              </a:cxn>
              <a:cxn ang="0">
                <a:pos x="946" y="762"/>
              </a:cxn>
              <a:cxn ang="0">
                <a:pos x="999" y="816"/>
              </a:cxn>
              <a:cxn ang="0">
                <a:pos x="1056" y="866"/>
              </a:cxn>
              <a:cxn ang="0">
                <a:pos x="1076" y="890"/>
              </a:cxn>
            </a:cxnLst>
            <a:rect l="0" t="0" r="r" b="b"/>
            <a:pathLst>
              <a:path w="1076" h="890">
                <a:moveTo>
                  <a:pt x="0" y="0"/>
                </a:moveTo>
                <a:lnTo>
                  <a:pt x="23" y="24"/>
                </a:lnTo>
                <a:lnTo>
                  <a:pt x="77" y="81"/>
                </a:lnTo>
                <a:lnTo>
                  <a:pt x="130" y="131"/>
                </a:lnTo>
                <a:lnTo>
                  <a:pt x="184" y="172"/>
                </a:lnTo>
                <a:lnTo>
                  <a:pt x="241" y="208"/>
                </a:lnTo>
                <a:lnTo>
                  <a:pt x="295" y="239"/>
                </a:lnTo>
                <a:lnTo>
                  <a:pt x="348" y="269"/>
                </a:lnTo>
                <a:lnTo>
                  <a:pt x="402" y="302"/>
                </a:lnTo>
                <a:lnTo>
                  <a:pt x="456" y="336"/>
                </a:lnTo>
                <a:lnTo>
                  <a:pt x="513" y="373"/>
                </a:lnTo>
                <a:lnTo>
                  <a:pt x="566" y="413"/>
                </a:lnTo>
                <a:lnTo>
                  <a:pt x="620" y="457"/>
                </a:lnTo>
                <a:lnTo>
                  <a:pt x="674" y="504"/>
                </a:lnTo>
                <a:lnTo>
                  <a:pt x="728" y="554"/>
                </a:lnTo>
                <a:lnTo>
                  <a:pt x="785" y="604"/>
                </a:lnTo>
                <a:lnTo>
                  <a:pt x="838" y="658"/>
                </a:lnTo>
                <a:lnTo>
                  <a:pt x="892" y="712"/>
                </a:lnTo>
                <a:lnTo>
                  <a:pt x="946" y="762"/>
                </a:lnTo>
                <a:lnTo>
                  <a:pt x="999" y="816"/>
                </a:lnTo>
                <a:lnTo>
                  <a:pt x="1056" y="866"/>
                </a:lnTo>
                <a:lnTo>
                  <a:pt x="1076" y="890"/>
                </a:lnTo>
              </a:path>
            </a:pathLst>
          </a:custGeom>
          <a:noFill/>
          <a:ln w="20638">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98" name="Group 197"/>
          <p:cNvGrpSpPr/>
          <p:nvPr/>
        </p:nvGrpSpPr>
        <p:grpSpPr>
          <a:xfrm>
            <a:off x="5340100" y="3455534"/>
            <a:ext cx="2797295" cy="2969056"/>
            <a:chOff x="5340100" y="3455534"/>
            <a:chExt cx="2797295" cy="2969056"/>
          </a:xfrm>
        </p:grpSpPr>
        <p:sp>
          <p:nvSpPr>
            <p:cNvPr id="109736" name="Line 168"/>
            <p:cNvSpPr>
              <a:spLocks noChangeShapeType="1"/>
            </p:cNvSpPr>
            <p:nvPr/>
          </p:nvSpPr>
          <p:spPr bwMode="auto">
            <a:xfrm>
              <a:off x="6221356" y="5837564"/>
              <a:ext cx="1832068"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37" name="Line 169"/>
            <p:cNvSpPr>
              <a:spLocks noChangeShapeType="1"/>
            </p:cNvSpPr>
            <p:nvPr/>
          </p:nvSpPr>
          <p:spPr bwMode="auto">
            <a:xfrm flipV="1">
              <a:off x="6134520" y="3576424"/>
              <a:ext cx="1703" cy="2261140"/>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38" name="Line 170"/>
            <p:cNvSpPr>
              <a:spLocks noChangeShapeType="1"/>
            </p:cNvSpPr>
            <p:nvPr/>
          </p:nvSpPr>
          <p:spPr bwMode="auto">
            <a:xfrm>
              <a:off x="6221356"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39" name="Rectangle 171"/>
            <p:cNvSpPr>
              <a:spLocks noChangeArrowheads="1"/>
            </p:cNvSpPr>
            <p:nvPr/>
          </p:nvSpPr>
          <p:spPr bwMode="auto">
            <a:xfrm>
              <a:off x="6117493" y="5924400"/>
              <a:ext cx="205184"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-2</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40" name="Line 172"/>
            <p:cNvSpPr>
              <a:spLocks noChangeShapeType="1"/>
            </p:cNvSpPr>
            <p:nvPr/>
          </p:nvSpPr>
          <p:spPr bwMode="auto">
            <a:xfrm>
              <a:off x="6449513"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1" name="Line 173"/>
            <p:cNvSpPr>
              <a:spLocks noChangeShapeType="1"/>
            </p:cNvSpPr>
            <p:nvPr/>
          </p:nvSpPr>
          <p:spPr bwMode="auto">
            <a:xfrm>
              <a:off x="6682778"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2" name="Rectangle 174"/>
            <p:cNvSpPr>
              <a:spLocks noChangeArrowheads="1"/>
            </p:cNvSpPr>
            <p:nvPr/>
          </p:nvSpPr>
          <p:spPr bwMode="auto">
            <a:xfrm>
              <a:off x="6575510" y="5924400"/>
              <a:ext cx="205184"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-1</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43" name="Line 175"/>
            <p:cNvSpPr>
              <a:spLocks noChangeShapeType="1"/>
            </p:cNvSpPr>
            <p:nvPr/>
          </p:nvSpPr>
          <p:spPr bwMode="auto">
            <a:xfrm>
              <a:off x="6910936"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4" name="Line 176"/>
            <p:cNvSpPr>
              <a:spLocks noChangeShapeType="1"/>
            </p:cNvSpPr>
            <p:nvPr/>
          </p:nvSpPr>
          <p:spPr bwMode="auto">
            <a:xfrm>
              <a:off x="7140795"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5" name="Rectangle 177"/>
            <p:cNvSpPr>
              <a:spLocks noChangeArrowheads="1"/>
            </p:cNvSpPr>
            <p:nvPr/>
          </p:nvSpPr>
          <p:spPr bwMode="auto">
            <a:xfrm>
              <a:off x="7088013" y="5924400"/>
              <a:ext cx="12824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0</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46" name="Line 178"/>
            <p:cNvSpPr>
              <a:spLocks noChangeShapeType="1"/>
            </p:cNvSpPr>
            <p:nvPr/>
          </p:nvSpPr>
          <p:spPr bwMode="auto">
            <a:xfrm>
              <a:off x="7368953"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7" name="Line 179"/>
            <p:cNvSpPr>
              <a:spLocks noChangeShapeType="1"/>
            </p:cNvSpPr>
            <p:nvPr/>
          </p:nvSpPr>
          <p:spPr bwMode="auto">
            <a:xfrm>
              <a:off x="7597110"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48" name="Rectangle 180"/>
            <p:cNvSpPr>
              <a:spLocks noChangeArrowheads="1"/>
            </p:cNvSpPr>
            <p:nvPr/>
          </p:nvSpPr>
          <p:spPr bwMode="auto">
            <a:xfrm>
              <a:off x="7551138" y="5924400"/>
              <a:ext cx="12824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1</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49" name="Line 181"/>
            <p:cNvSpPr>
              <a:spLocks noChangeShapeType="1"/>
            </p:cNvSpPr>
            <p:nvPr/>
          </p:nvSpPr>
          <p:spPr bwMode="auto">
            <a:xfrm>
              <a:off x="7825267"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0" name="Line 182"/>
            <p:cNvSpPr>
              <a:spLocks noChangeShapeType="1"/>
            </p:cNvSpPr>
            <p:nvPr/>
          </p:nvSpPr>
          <p:spPr bwMode="auto">
            <a:xfrm>
              <a:off x="8053424" y="5837564"/>
              <a:ext cx="1703" cy="5278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1" name="Rectangle 183"/>
            <p:cNvSpPr>
              <a:spLocks noChangeArrowheads="1"/>
            </p:cNvSpPr>
            <p:nvPr/>
          </p:nvSpPr>
          <p:spPr bwMode="auto">
            <a:xfrm>
              <a:off x="8009155" y="5924400"/>
              <a:ext cx="12824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2</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52" name="Line 184"/>
            <p:cNvSpPr>
              <a:spLocks noChangeShapeType="1"/>
            </p:cNvSpPr>
            <p:nvPr/>
          </p:nvSpPr>
          <p:spPr bwMode="auto">
            <a:xfrm flipH="1">
              <a:off x="6083440" y="5837564"/>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3" name="Rectangle 185"/>
            <p:cNvSpPr>
              <a:spLocks noChangeArrowheads="1"/>
            </p:cNvSpPr>
            <p:nvPr/>
          </p:nvSpPr>
          <p:spPr bwMode="auto">
            <a:xfrm>
              <a:off x="5648014" y="5718377"/>
              <a:ext cx="39754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-0.4</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54" name="Line 186"/>
            <p:cNvSpPr>
              <a:spLocks noChangeShapeType="1"/>
            </p:cNvSpPr>
            <p:nvPr/>
          </p:nvSpPr>
          <p:spPr bwMode="auto">
            <a:xfrm flipH="1">
              <a:off x="6083440" y="5553218"/>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5" name="Line 187"/>
            <p:cNvSpPr>
              <a:spLocks noChangeShapeType="1"/>
            </p:cNvSpPr>
            <p:nvPr/>
          </p:nvSpPr>
          <p:spPr bwMode="auto">
            <a:xfrm flipH="1">
              <a:off x="6083440" y="5272279"/>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6" name="Rectangle 188"/>
            <p:cNvSpPr>
              <a:spLocks noChangeArrowheads="1"/>
            </p:cNvSpPr>
            <p:nvPr/>
          </p:nvSpPr>
          <p:spPr bwMode="auto">
            <a:xfrm>
              <a:off x="5648014" y="5153092"/>
              <a:ext cx="39754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-0.2</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57" name="Line 189"/>
            <p:cNvSpPr>
              <a:spLocks noChangeShapeType="1"/>
            </p:cNvSpPr>
            <p:nvPr/>
          </p:nvSpPr>
          <p:spPr bwMode="auto">
            <a:xfrm flipH="1">
              <a:off x="6083440" y="4986231"/>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8" name="Line 190"/>
            <p:cNvSpPr>
              <a:spLocks noChangeShapeType="1"/>
            </p:cNvSpPr>
            <p:nvPr/>
          </p:nvSpPr>
          <p:spPr bwMode="auto">
            <a:xfrm flipH="1">
              <a:off x="6083440" y="4706994"/>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59" name="Rectangle 191"/>
            <p:cNvSpPr>
              <a:spLocks noChangeArrowheads="1"/>
            </p:cNvSpPr>
            <p:nvPr/>
          </p:nvSpPr>
          <p:spPr bwMode="auto">
            <a:xfrm>
              <a:off x="5865955" y="4587807"/>
              <a:ext cx="12824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0</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60" name="Line 192"/>
            <p:cNvSpPr>
              <a:spLocks noChangeShapeType="1"/>
            </p:cNvSpPr>
            <p:nvPr/>
          </p:nvSpPr>
          <p:spPr bwMode="auto">
            <a:xfrm flipH="1">
              <a:off x="6083440" y="4420946"/>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61" name="Line 193"/>
            <p:cNvSpPr>
              <a:spLocks noChangeShapeType="1"/>
            </p:cNvSpPr>
            <p:nvPr/>
          </p:nvSpPr>
          <p:spPr bwMode="auto">
            <a:xfrm flipH="1">
              <a:off x="6083440" y="4141709"/>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62" name="Rectangle 194"/>
            <p:cNvSpPr>
              <a:spLocks noChangeArrowheads="1"/>
            </p:cNvSpPr>
            <p:nvPr/>
          </p:nvSpPr>
          <p:spPr bwMode="auto">
            <a:xfrm>
              <a:off x="5711012" y="4022522"/>
              <a:ext cx="32060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smtClean="0">
                  <a:ln>
                    <a:noFill/>
                  </a:ln>
                  <a:solidFill>
                    <a:srgbClr val="000000"/>
                  </a:solidFill>
                  <a:effectLst/>
                  <a:latin typeface="Arial" pitchFamily="34" charset="0"/>
                  <a:cs typeface="Arial" pitchFamily="34" charset="0"/>
                </a:rPr>
                <a:t>0.2</a:t>
              </a:r>
              <a:endParaRPr kumimoji="0" lang="en-US" b="0" i="0" u="none" strike="noStrike" cap="none" normalizeH="0" baseline="0" smtClean="0">
                <a:ln>
                  <a:noFill/>
                </a:ln>
                <a:solidFill>
                  <a:schemeClr val="tx1"/>
                </a:solidFill>
                <a:effectLst/>
                <a:latin typeface="Arial" pitchFamily="34" charset="0"/>
                <a:cs typeface="Arial" pitchFamily="34" charset="0"/>
              </a:endParaRPr>
            </a:p>
          </p:txBody>
        </p:sp>
        <p:sp>
          <p:nvSpPr>
            <p:cNvPr id="109763" name="Line 195"/>
            <p:cNvSpPr>
              <a:spLocks noChangeShapeType="1"/>
            </p:cNvSpPr>
            <p:nvPr/>
          </p:nvSpPr>
          <p:spPr bwMode="auto">
            <a:xfrm flipH="1">
              <a:off x="6083440" y="3855661"/>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64" name="Line 196"/>
            <p:cNvSpPr>
              <a:spLocks noChangeShapeType="1"/>
            </p:cNvSpPr>
            <p:nvPr/>
          </p:nvSpPr>
          <p:spPr bwMode="auto">
            <a:xfrm flipH="1">
              <a:off x="6083440" y="3576424"/>
              <a:ext cx="51080"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65" name="Rectangle 197"/>
            <p:cNvSpPr>
              <a:spLocks noChangeArrowheads="1"/>
            </p:cNvSpPr>
            <p:nvPr/>
          </p:nvSpPr>
          <p:spPr bwMode="auto">
            <a:xfrm>
              <a:off x="5711012" y="3455534"/>
              <a:ext cx="32060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cs typeface="Arial" pitchFamily="34" charset="0"/>
                </a:rPr>
                <a:t>0.4</a:t>
              </a:r>
              <a:endParaRPr kumimoji="0" lang="en-US" b="0" i="0" u="none" strike="noStrike" cap="none" normalizeH="0" baseline="0" dirty="0" smtClean="0">
                <a:ln>
                  <a:noFill/>
                </a:ln>
                <a:solidFill>
                  <a:schemeClr val="tx1"/>
                </a:solidFill>
                <a:effectLst/>
                <a:latin typeface="Arial" pitchFamily="34" charset="0"/>
                <a:cs typeface="Arial" pitchFamily="34" charset="0"/>
              </a:endParaRPr>
            </a:p>
          </p:txBody>
        </p:sp>
        <p:sp>
          <p:nvSpPr>
            <p:cNvPr id="109769" name="Rectangle 201"/>
            <p:cNvSpPr>
              <a:spLocks noChangeArrowheads="1"/>
            </p:cNvSpPr>
            <p:nvPr/>
          </p:nvSpPr>
          <p:spPr bwMode="auto">
            <a:xfrm>
              <a:off x="6546565" y="6147591"/>
              <a:ext cx="111569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cs typeface="Arial" pitchFamily="34" charset="0"/>
                </a:rPr>
                <a:t>Error (</a:t>
              </a:r>
              <a:r>
                <a:rPr kumimoji="0" lang="en-US" b="0" i="0" u="none" strike="noStrike" cap="none" normalizeH="0" baseline="0" dirty="0" err="1" smtClean="0">
                  <a:ln>
                    <a:noFill/>
                  </a:ln>
                  <a:solidFill>
                    <a:srgbClr val="000000"/>
                  </a:solidFill>
                  <a:effectLst/>
                  <a:latin typeface="Arial" pitchFamily="34" charset="0"/>
                  <a:cs typeface="Arial" pitchFamily="34" charset="0"/>
                </a:rPr>
                <a:t>a.u</a:t>
              </a:r>
              <a:r>
                <a:rPr kumimoji="0" lang="en-US" b="0" i="0" u="none" strike="noStrike" cap="none" normalizeH="0" baseline="0" dirty="0" smtClean="0">
                  <a:ln>
                    <a:noFill/>
                  </a:ln>
                  <a:solidFill>
                    <a:srgbClr val="000000"/>
                  </a:solidFill>
                  <a:effectLst/>
                  <a:latin typeface="Arial" pitchFamily="34" charset="0"/>
                  <a:cs typeface="Arial" pitchFamily="34" charset="0"/>
                </a:rPr>
                <a:t>.)</a:t>
              </a:r>
              <a:endParaRPr kumimoji="0" lang="en-US" b="0" i="0" u="none" strike="noStrike" cap="none" normalizeH="0" baseline="0" dirty="0" smtClean="0">
                <a:ln>
                  <a:noFill/>
                </a:ln>
                <a:solidFill>
                  <a:schemeClr val="tx1"/>
                </a:solidFill>
                <a:effectLst/>
                <a:latin typeface="Arial" pitchFamily="34" charset="0"/>
                <a:cs typeface="Arial" pitchFamily="34" charset="0"/>
              </a:endParaRPr>
            </a:p>
          </p:txBody>
        </p:sp>
        <p:sp>
          <p:nvSpPr>
            <p:cNvPr id="109770" name="Rectangle 202"/>
            <p:cNvSpPr>
              <a:spLocks noChangeArrowheads="1"/>
            </p:cNvSpPr>
            <p:nvPr/>
          </p:nvSpPr>
          <p:spPr bwMode="auto">
            <a:xfrm rot="16200000">
              <a:off x="4427030" y="4526779"/>
              <a:ext cx="2103140"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cs typeface="Arial" pitchFamily="34" charset="0"/>
                </a:rPr>
                <a:t>Adaptation (</a:t>
              </a:r>
              <a:r>
                <a:rPr kumimoji="0" lang="en-US" b="0" i="0" u="none" strike="noStrike" cap="none" normalizeH="0" baseline="0" dirty="0" err="1" smtClean="0">
                  <a:ln>
                    <a:noFill/>
                  </a:ln>
                  <a:solidFill>
                    <a:srgbClr val="000000"/>
                  </a:solidFill>
                  <a:effectLst/>
                  <a:latin typeface="Arial" pitchFamily="34" charset="0"/>
                  <a:cs typeface="Arial" pitchFamily="34" charset="0"/>
                </a:rPr>
                <a:t>unitless</a:t>
              </a:r>
              <a:r>
                <a:rPr kumimoji="0" lang="en-US" b="0" i="0" u="none" strike="noStrike" cap="none" normalizeH="0" baseline="0" dirty="0" smtClean="0">
                  <a:ln>
                    <a:noFill/>
                  </a:ln>
                  <a:solidFill>
                    <a:srgbClr val="000000"/>
                  </a:solidFill>
                  <a:effectLst/>
                  <a:latin typeface="Arial" pitchFamily="34" charset="0"/>
                  <a:cs typeface="Arial" pitchFamily="34" charset="0"/>
                </a:rPr>
                <a:t>)</a:t>
              </a:r>
              <a:endParaRPr kumimoji="0" lang="en-US" b="0" i="0" u="none" strike="noStrike" cap="none" normalizeH="0" baseline="0" dirty="0" smtClean="0">
                <a:ln>
                  <a:noFill/>
                </a:ln>
                <a:solidFill>
                  <a:schemeClr val="tx1"/>
                </a:solidFill>
                <a:effectLst/>
                <a:latin typeface="Arial" pitchFamily="34" charset="0"/>
                <a:cs typeface="Arial" pitchFamily="34" charset="0"/>
              </a:endParaRPr>
            </a:p>
          </p:txBody>
        </p:sp>
      </p:grpSp>
      <p:sp>
        <p:nvSpPr>
          <p:cNvPr id="109803" name="Line 235"/>
          <p:cNvSpPr>
            <a:spLocks noChangeShapeType="1"/>
          </p:cNvSpPr>
          <p:nvPr/>
        </p:nvSpPr>
        <p:spPr bwMode="auto">
          <a:xfrm>
            <a:off x="6129412" y="4706994"/>
            <a:ext cx="1924012" cy="1703"/>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13" name="Line 245"/>
          <p:cNvSpPr>
            <a:spLocks noChangeShapeType="1"/>
          </p:cNvSpPr>
          <p:nvPr/>
        </p:nvSpPr>
        <p:spPr bwMode="auto">
          <a:xfrm>
            <a:off x="5560721" y="2333263"/>
            <a:ext cx="3158445" cy="1703"/>
          </a:xfrm>
          <a:prstGeom prst="line">
            <a:avLst/>
          </a:prstGeom>
          <a:noFill/>
          <a:ln w="42863">
            <a:solidFill>
              <a:srgbClr val="939598"/>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14" name="Rectangle 246"/>
          <p:cNvSpPr>
            <a:spLocks noChangeArrowheads="1"/>
          </p:cNvSpPr>
          <p:nvPr/>
        </p:nvSpPr>
        <p:spPr bwMode="auto">
          <a:xfrm>
            <a:off x="7362142" y="4185978"/>
            <a:ext cx="484107"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300" b="1" dirty="0" smtClean="0">
                <a:solidFill>
                  <a:srgbClr val="ED1C24"/>
                </a:solidFill>
                <a:latin typeface="Arial" pitchFamily="34" charset="0"/>
                <a:cs typeface="Arial" pitchFamily="34" charset="0"/>
              </a:rPr>
              <a:t>stable</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09815" name="Rectangle 247"/>
          <p:cNvSpPr>
            <a:spLocks noChangeArrowheads="1"/>
          </p:cNvSpPr>
          <p:nvPr/>
        </p:nvSpPr>
        <p:spPr bwMode="auto">
          <a:xfrm>
            <a:off x="7362142" y="4415838"/>
            <a:ext cx="706925"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0" u="none" strike="noStrike" cap="none" normalizeH="0" baseline="0" dirty="0" smtClean="0">
                <a:ln>
                  <a:noFill/>
                </a:ln>
                <a:solidFill>
                  <a:srgbClr val="2E3192"/>
                </a:solidFill>
                <a:effectLst/>
                <a:latin typeface="Arial" pitchFamily="34" charset="0"/>
                <a:cs typeface="Arial" pitchFamily="34" charset="0"/>
              </a:rPr>
              <a:t>transient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nvGrpSpPr>
          <p:cNvPr id="230" name="Group 229"/>
          <p:cNvGrpSpPr/>
          <p:nvPr/>
        </p:nvGrpSpPr>
        <p:grpSpPr>
          <a:xfrm>
            <a:off x="6221356" y="3855661"/>
            <a:ext cx="1918904" cy="1702666"/>
            <a:chOff x="6221356" y="3855661"/>
            <a:chExt cx="1918904" cy="1702666"/>
          </a:xfrm>
        </p:grpSpPr>
        <p:sp>
          <p:nvSpPr>
            <p:cNvPr id="109766" name="Freeform 198"/>
            <p:cNvSpPr>
              <a:spLocks/>
            </p:cNvSpPr>
            <p:nvPr/>
          </p:nvSpPr>
          <p:spPr bwMode="auto">
            <a:xfrm>
              <a:off x="6221356" y="3855661"/>
              <a:ext cx="1832068" cy="1702666"/>
            </a:xfrm>
            <a:custGeom>
              <a:avLst/>
              <a:gdLst/>
              <a:ahLst/>
              <a:cxnLst>
                <a:cxn ang="0">
                  <a:pos x="0" y="0"/>
                </a:cxn>
                <a:cxn ang="0">
                  <a:pos x="23" y="20"/>
                </a:cxn>
                <a:cxn ang="0">
                  <a:pos x="77" y="70"/>
                </a:cxn>
                <a:cxn ang="0">
                  <a:pos x="130" y="121"/>
                </a:cxn>
                <a:cxn ang="0">
                  <a:pos x="184" y="171"/>
                </a:cxn>
                <a:cxn ang="0">
                  <a:pos x="241" y="221"/>
                </a:cxn>
                <a:cxn ang="0">
                  <a:pos x="295" y="272"/>
                </a:cxn>
                <a:cxn ang="0">
                  <a:pos x="348" y="322"/>
                </a:cxn>
                <a:cxn ang="0">
                  <a:pos x="402" y="372"/>
                </a:cxn>
                <a:cxn ang="0">
                  <a:pos x="456" y="423"/>
                </a:cxn>
                <a:cxn ang="0">
                  <a:pos x="513" y="473"/>
                </a:cxn>
                <a:cxn ang="0">
                  <a:pos x="566" y="523"/>
                </a:cxn>
                <a:cxn ang="0">
                  <a:pos x="620" y="574"/>
                </a:cxn>
                <a:cxn ang="0">
                  <a:pos x="674" y="624"/>
                </a:cxn>
                <a:cxn ang="0">
                  <a:pos x="728" y="674"/>
                </a:cxn>
                <a:cxn ang="0">
                  <a:pos x="785" y="725"/>
                </a:cxn>
                <a:cxn ang="0">
                  <a:pos x="838" y="778"/>
                </a:cxn>
                <a:cxn ang="0">
                  <a:pos x="892" y="829"/>
                </a:cxn>
                <a:cxn ang="0">
                  <a:pos x="946" y="879"/>
                </a:cxn>
                <a:cxn ang="0">
                  <a:pos x="999" y="929"/>
                </a:cxn>
                <a:cxn ang="0">
                  <a:pos x="1056" y="976"/>
                </a:cxn>
                <a:cxn ang="0">
                  <a:pos x="1076" y="1000"/>
                </a:cxn>
              </a:cxnLst>
              <a:rect l="0" t="0" r="r" b="b"/>
              <a:pathLst>
                <a:path w="1076" h="1000">
                  <a:moveTo>
                    <a:pt x="0" y="0"/>
                  </a:moveTo>
                  <a:lnTo>
                    <a:pt x="23" y="20"/>
                  </a:lnTo>
                  <a:lnTo>
                    <a:pt x="77" y="70"/>
                  </a:lnTo>
                  <a:lnTo>
                    <a:pt x="130" y="121"/>
                  </a:lnTo>
                  <a:lnTo>
                    <a:pt x="184" y="171"/>
                  </a:lnTo>
                  <a:lnTo>
                    <a:pt x="241" y="221"/>
                  </a:lnTo>
                  <a:lnTo>
                    <a:pt x="295" y="272"/>
                  </a:lnTo>
                  <a:lnTo>
                    <a:pt x="348" y="322"/>
                  </a:lnTo>
                  <a:lnTo>
                    <a:pt x="402" y="372"/>
                  </a:lnTo>
                  <a:lnTo>
                    <a:pt x="456" y="423"/>
                  </a:lnTo>
                  <a:lnTo>
                    <a:pt x="513" y="473"/>
                  </a:lnTo>
                  <a:lnTo>
                    <a:pt x="566" y="523"/>
                  </a:lnTo>
                  <a:lnTo>
                    <a:pt x="620" y="574"/>
                  </a:lnTo>
                  <a:lnTo>
                    <a:pt x="674" y="624"/>
                  </a:lnTo>
                  <a:lnTo>
                    <a:pt x="728" y="674"/>
                  </a:lnTo>
                  <a:lnTo>
                    <a:pt x="785" y="725"/>
                  </a:lnTo>
                  <a:lnTo>
                    <a:pt x="838" y="778"/>
                  </a:lnTo>
                  <a:lnTo>
                    <a:pt x="892" y="829"/>
                  </a:lnTo>
                  <a:lnTo>
                    <a:pt x="946" y="879"/>
                  </a:lnTo>
                  <a:lnTo>
                    <a:pt x="999" y="929"/>
                  </a:lnTo>
                  <a:lnTo>
                    <a:pt x="1056" y="976"/>
                  </a:lnTo>
                  <a:lnTo>
                    <a:pt x="1076" y="1000"/>
                  </a:lnTo>
                </a:path>
              </a:pathLst>
            </a:cu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16" name="Rectangle 248"/>
            <p:cNvSpPr>
              <a:spLocks noChangeArrowheads="1"/>
            </p:cNvSpPr>
            <p:nvPr/>
          </p:nvSpPr>
          <p:spPr bwMode="auto">
            <a:xfrm>
              <a:off x="7380871" y="3959523"/>
              <a:ext cx="759389" cy="25710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smtClean="0">
                  <a:ln>
                    <a:noFill/>
                  </a:ln>
                  <a:solidFill>
                    <a:srgbClr val="000000"/>
                  </a:solidFill>
                  <a:effectLst/>
                  <a:latin typeface="Arial" pitchFamily="34" charset="0"/>
                  <a:cs typeface="Arial" pitchFamily="34" charset="0"/>
                </a:rPr>
                <a:t>baseline</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grpSp>
        <p:nvGrpSpPr>
          <p:cNvPr id="225" name="Group 224"/>
          <p:cNvGrpSpPr/>
          <p:nvPr/>
        </p:nvGrpSpPr>
        <p:grpSpPr>
          <a:xfrm>
            <a:off x="5720771" y="1865030"/>
            <a:ext cx="1929121" cy="257103"/>
            <a:chOff x="5720771" y="1865030"/>
            <a:chExt cx="1929121" cy="257103"/>
          </a:xfrm>
        </p:grpSpPr>
        <p:sp>
          <p:nvSpPr>
            <p:cNvPr id="109710" name="Freeform 142"/>
            <p:cNvSpPr>
              <a:spLocks/>
            </p:cNvSpPr>
            <p:nvPr/>
          </p:nvSpPr>
          <p:spPr bwMode="auto">
            <a:xfrm>
              <a:off x="6011927" y="1893975"/>
              <a:ext cx="187293" cy="187293"/>
            </a:xfrm>
            <a:custGeom>
              <a:avLst/>
              <a:gdLst/>
              <a:ahLst/>
              <a:cxnLst>
                <a:cxn ang="0">
                  <a:pos x="57" y="110"/>
                </a:cxn>
                <a:cxn ang="0">
                  <a:pos x="57" y="110"/>
                </a:cxn>
                <a:cxn ang="0">
                  <a:pos x="43" y="110"/>
                </a:cxn>
                <a:cxn ang="0">
                  <a:pos x="33" y="107"/>
                </a:cxn>
                <a:cxn ang="0">
                  <a:pos x="23" y="104"/>
                </a:cxn>
                <a:cxn ang="0">
                  <a:pos x="16" y="97"/>
                </a:cxn>
                <a:cxn ang="0">
                  <a:pos x="10" y="87"/>
                </a:cxn>
                <a:cxn ang="0">
                  <a:pos x="3" y="77"/>
                </a:cxn>
                <a:cxn ang="0">
                  <a:pos x="0" y="67"/>
                </a:cxn>
                <a:cxn ang="0">
                  <a:pos x="0" y="57"/>
                </a:cxn>
                <a:cxn ang="0">
                  <a:pos x="0" y="57"/>
                </a:cxn>
                <a:cxn ang="0">
                  <a:pos x="0" y="43"/>
                </a:cxn>
                <a:cxn ang="0">
                  <a:pos x="3" y="33"/>
                </a:cxn>
                <a:cxn ang="0">
                  <a:pos x="10" y="23"/>
                </a:cxn>
                <a:cxn ang="0">
                  <a:pos x="16" y="16"/>
                </a:cxn>
                <a:cxn ang="0">
                  <a:pos x="23" y="10"/>
                </a:cxn>
                <a:cxn ang="0">
                  <a:pos x="33" y="3"/>
                </a:cxn>
                <a:cxn ang="0">
                  <a:pos x="43" y="0"/>
                </a:cxn>
                <a:cxn ang="0">
                  <a:pos x="57" y="0"/>
                </a:cxn>
                <a:cxn ang="0">
                  <a:pos x="57" y="0"/>
                </a:cxn>
                <a:cxn ang="0">
                  <a:pos x="67" y="0"/>
                </a:cxn>
                <a:cxn ang="0">
                  <a:pos x="77" y="3"/>
                </a:cxn>
                <a:cxn ang="0">
                  <a:pos x="87" y="10"/>
                </a:cxn>
                <a:cxn ang="0">
                  <a:pos x="94" y="16"/>
                </a:cxn>
                <a:cxn ang="0">
                  <a:pos x="100" y="23"/>
                </a:cxn>
                <a:cxn ang="0">
                  <a:pos x="107" y="33"/>
                </a:cxn>
                <a:cxn ang="0">
                  <a:pos x="110" y="43"/>
                </a:cxn>
                <a:cxn ang="0">
                  <a:pos x="110" y="57"/>
                </a:cxn>
                <a:cxn ang="0">
                  <a:pos x="110" y="57"/>
                </a:cxn>
                <a:cxn ang="0">
                  <a:pos x="110" y="67"/>
                </a:cxn>
                <a:cxn ang="0">
                  <a:pos x="107" y="77"/>
                </a:cxn>
                <a:cxn ang="0">
                  <a:pos x="100" y="87"/>
                </a:cxn>
                <a:cxn ang="0">
                  <a:pos x="94" y="97"/>
                </a:cxn>
                <a:cxn ang="0">
                  <a:pos x="87" y="104"/>
                </a:cxn>
                <a:cxn ang="0">
                  <a:pos x="77" y="107"/>
                </a:cxn>
                <a:cxn ang="0">
                  <a:pos x="67" y="110"/>
                </a:cxn>
                <a:cxn ang="0">
                  <a:pos x="57" y="110"/>
                </a:cxn>
                <a:cxn ang="0">
                  <a:pos x="57" y="110"/>
                </a:cxn>
              </a:cxnLst>
              <a:rect l="0" t="0" r="r" b="b"/>
              <a:pathLst>
                <a:path w="110" h="110">
                  <a:moveTo>
                    <a:pt x="57" y="110"/>
                  </a:moveTo>
                  <a:lnTo>
                    <a:pt x="57" y="110"/>
                  </a:lnTo>
                  <a:lnTo>
                    <a:pt x="43" y="110"/>
                  </a:lnTo>
                  <a:lnTo>
                    <a:pt x="33" y="107"/>
                  </a:lnTo>
                  <a:lnTo>
                    <a:pt x="23" y="104"/>
                  </a:lnTo>
                  <a:lnTo>
                    <a:pt x="16" y="97"/>
                  </a:lnTo>
                  <a:lnTo>
                    <a:pt x="10" y="87"/>
                  </a:lnTo>
                  <a:lnTo>
                    <a:pt x="3" y="77"/>
                  </a:lnTo>
                  <a:lnTo>
                    <a:pt x="0" y="67"/>
                  </a:lnTo>
                  <a:lnTo>
                    <a:pt x="0" y="57"/>
                  </a:lnTo>
                  <a:lnTo>
                    <a:pt x="0" y="57"/>
                  </a:lnTo>
                  <a:lnTo>
                    <a:pt x="0" y="43"/>
                  </a:lnTo>
                  <a:lnTo>
                    <a:pt x="3" y="33"/>
                  </a:lnTo>
                  <a:lnTo>
                    <a:pt x="10" y="23"/>
                  </a:lnTo>
                  <a:lnTo>
                    <a:pt x="16" y="16"/>
                  </a:lnTo>
                  <a:lnTo>
                    <a:pt x="23" y="10"/>
                  </a:lnTo>
                  <a:lnTo>
                    <a:pt x="33" y="3"/>
                  </a:lnTo>
                  <a:lnTo>
                    <a:pt x="43" y="0"/>
                  </a:lnTo>
                  <a:lnTo>
                    <a:pt x="57" y="0"/>
                  </a:lnTo>
                  <a:lnTo>
                    <a:pt x="57" y="0"/>
                  </a:lnTo>
                  <a:lnTo>
                    <a:pt x="67" y="0"/>
                  </a:lnTo>
                  <a:lnTo>
                    <a:pt x="77" y="3"/>
                  </a:lnTo>
                  <a:lnTo>
                    <a:pt x="87" y="10"/>
                  </a:lnTo>
                  <a:lnTo>
                    <a:pt x="94" y="16"/>
                  </a:lnTo>
                  <a:lnTo>
                    <a:pt x="100" y="23"/>
                  </a:lnTo>
                  <a:lnTo>
                    <a:pt x="107" y="33"/>
                  </a:lnTo>
                  <a:lnTo>
                    <a:pt x="110" y="43"/>
                  </a:lnTo>
                  <a:lnTo>
                    <a:pt x="110" y="57"/>
                  </a:lnTo>
                  <a:lnTo>
                    <a:pt x="110" y="57"/>
                  </a:lnTo>
                  <a:lnTo>
                    <a:pt x="110" y="67"/>
                  </a:lnTo>
                  <a:lnTo>
                    <a:pt x="107" y="77"/>
                  </a:lnTo>
                  <a:lnTo>
                    <a:pt x="100" y="87"/>
                  </a:lnTo>
                  <a:lnTo>
                    <a:pt x="94" y="97"/>
                  </a:lnTo>
                  <a:lnTo>
                    <a:pt x="87" y="104"/>
                  </a:lnTo>
                  <a:lnTo>
                    <a:pt x="77" y="107"/>
                  </a:lnTo>
                  <a:lnTo>
                    <a:pt x="67" y="110"/>
                  </a:lnTo>
                  <a:lnTo>
                    <a:pt x="57" y="110"/>
                  </a:lnTo>
                  <a:lnTo>
                    <a:pt x="57" y="110"/>
                  </a:lnTo>
                  <a:close/>
                </a:path>
              </a:pathLst>
            </a:custGeom>
            <a:solidFill>
              <a:srgbClr val="FFF200"/>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1" name="Freeform 143"/>
            <p:cNvSpPr>
              <a:spLocks/>
            </p:cNvSpPr>
            <p:nvPr/>
          </p:nvSpPr>
          <p:spPr bwMode="auto">
            <a:xfrm>
              <a:off x="7455788" y="1893975"/>
              <a:ext cx="194104" cy="187293"/>
            </a:xfrm>
            <a:custGeom>
              <a:avLst/>
              <a:gdLst/>
              <a:ahLst/>
              <a:cxnLst>
                <a:cxn ang="0">
                  <a:pos x="57" y="110"/>
                </a:cxn>
                <a:cxn ang="0">
                  <a:pos x="57" y="110"/>
                </a:cxn>
                <a:cxn ang="0">
                  <a:pos x="47" y="110"/>
                </a:cxn>
                <a:cxn ang="0">
                  <a:pos x="34" y="107"/>
                </a:cxn>
                <a:cxn ang="0">
                  <a:pos x="27" y="104"/>
                </a:cxn>
                <a:cxn ang="0">
                  <a:pos x="17" y="97"/>
                </a:cxn>
                <a:cxn ang="0">
                  <a:pos x="10" y="87"/>
                </a:cxn>
                <a:cxn ang="0">
                  <a:pos x="7" y="77"/>
                </a:cxn>
                <a:cxn ang="0">
                  <a:pos x="4" y="67"/>
                </a:cxn>
                <a:cxn ang="0">
                  <a:pos x="0" y="57"/>
                </a:cxn>
                <a:cxn ang="0">
                  <a:pos x="0" y="57"/>
                </a:cxn>
                <a:cxn ang="0">
                  <a:pos x="4" y="43"/>
                </a:cxn>
                <a:cxn ang="0">
                  <a:pos x="7" y="33"/>
                </a:cxn>
                <a:cxn ang="0">
                  <a:pos x="10" y="23"/>
                </a:cxn>
                <a:cxn ang="0">
                  <a:pos x="17" y="16"/>
                </a:cxn>
                <a:cxn ang="0">
                  <a:pos x="27" y="10"/>
                </a:cxn>
                <a:cxn ang="0">
                  <a:pos x="34" y="3"/>
                </a:cxn>
                <a:cxn ang="0">
                  <a:pos x="47" y="0"/>
                </a:cxn>
                <a:cxn ang="0">
                  <a:pos x="57" y="0"/>
                </a:cxn>
                <a:cxn ang="0">
                  <a:pos x="57" y="0"/>
                </a:cxn>
                <a:cxn ang="0">
                  <a:pos x="67" y="0"/>
                </a:cxn>
                <a:cxn ang="0">
                  <a:pos x="78" y="3"/>
                </a:cxn>
                <a:cxn ang="0">
                  <a:pos x="88" y="10"/>
                </a:cxn>
                <a:cxn ang="0">
                  <a:pos x="98" y="16"/>
                </a:cxn>
                <a:cxn ang="0">
                  <a:pos x="104" y="23"/>
                </a:cxn>
                <a:cxn ang="0">
                  <a:pos x="108" y="33"/>
                </a:cxn>
                <a:cxn ang="0">
                  <a:pos x="111" y="43"/>
                </a:cxn>
                <a:cxn ang="0">
                  <a:pos x="114" y="57"/>
                </a:cxn>
                <a:cxn ang="0">
                  <a:pos x="114" y="57"/>
                </a:cxn>
                <a:cxn ang="0">
                  <a:pos x="111" y="67"/>
                </a:cxn>
                <a:cxn ang="0">
                  <a:pos x="108" y="77"/>
                </a:cxn>
                <a:cxn ang="0">
                  <a:pos x="104" y="87"/>
                </a:cxn>
                <a:cxn ang="0">
                  <a:pos x="98" y="97"/>
                </a:cxn>
                <a:cxn ang="0">
                  <a:pos x="88" y="104"/>
                </a:cxn>
                <a:cxn ang="0">
                  <a:pos x="78" y="107"/>
                </a:cxn>
                <a:cxn ang="0">
                  <a:pos x="67" y="110"/>
                </a:cxn>
                <a:cxn ang="0">
                  <a:pos x="57" y="110"/>
                </a:cxn>
                <a:cxn ang="0">
                  <a:pos x="57" y="110"/>
                </a:cxn>
              </a:cxnLst>
              <a:rect l="0" t="0" r="r" b="b"/>
              <a:pathLst>
                <a:path w="114" h="110">
                  <a:moveTo>
                    <a:pt x="57" y="110"/>
                  </a:moveTo>
                  <a:lnTo>
                    <a:pt x="57" y="110"/>
                  </a:lnTo>
                  <a:lnTo>
                    <a:pt x="47" y="110"/>
                  </a:lnTo>
                  <a:lnTo>
                    <a:pt x="34" y="107"/>
                  </a:lnTo>
                  <a:lnTo>
                    <a:pt x="27" y="104"/>
                  </a:lnTo>
                  <a:lnTo>
                    <a:pt x="17" y="97"/>
                  </a:lnTo>
                  <a:lnTo>
                    <a:pt x="10" y="87"/>
                  </a:lnTo>
                  <a:lnTo>
                    <a:pt x="7" y="77"/>
                  </a:lnTo>
                  <a:lnTo>
                    <a:pt x="4" y="67"/>
                  </a:lnTo>
                  <a:lnTo>
                    <a:pt x="0" y="57"/>
                  </a:lnTo>
                  <a:lnTo>
                    <a:pt x="0" y="57"/>
                  </a:lnTo>
                  <a:lnTo>
                    <a:pt x="4" y="43"/>
                  </a:lnTo>
                  <a:lnTo>
                    <a:pt x="7" y="33"/>
                  </a:lnTo>
                  <a:lnTo>
                    <a:pt x="10" y="23"/>
                  </a:lnTo>
                  <a:lnTo>
                    <a:pt x="17" y="16"/>
                  </a:lnTo>
                  <a:lnTo>
                    <a:pt x="27" y="10"/>
                  </a:lnTo>
                  <a:lnTo>
                    <a:pt x="34" y="3"/>
                  </a:lnTo>
                  <a:lnTo>
                    <a:pt x="47" y="0"/>
                  </a:lnTo>
                  <a:lnTo>
                    <a:pt x="57" y="0"/>
                  </a:lnTo>
                  <a:lnTo>
                    <a:pt x="57" y="0"/>
                  </a:lnTo>
                  <a:lnTo>
                    <a:pt x="67" y="0"/>
                  </a:lnTo>
                  <a:lnTo>
                    <a:pt x="78" y="3"/>
                  </a:lnTo>
                  <a:lnTo>
                    <a:pt x="88" y="10"/>
                  </a:lnTo>
                  <a:lnTo>
                    <a:pt x="98" y="16"/>
                  </a:lnTo>
                  <a:lnTo>
                    <a:pt x="104" y="23"/>
                  </a:lnTo>
                  <a:lnTo>
                    <a:pt x="108" y="33"/>
                  </a:lnTo>
                  <a:lnTo>
                    <a:pt x="111" y="43"/>
                  </a:lnTo>
                  <a:lnTo>
                    <a:pt x="114" y="57"/>
                  </a:lnTo>
                  <a:lnTo>
                    <a:pt x="114" y="57"/>
                  </a:lnTo>
                  <a:lnTo>
                    <a:pt x="111" y="67"/>
                  </a:lnTo>
                  <a:lnTo>
                    <a:pt x="108" y="77"/>
                  </a:lnTo>
                  <a:lnTo>
                    <a:pt x="104" y="87"/>
                  </a:lnTo>
                  <a:lnTo>
                    <a:pt x="98" y="97"/>
                  </a:lnTo>
                  <a:lnTo>
                    <a:pt x="88" y="104"/>
                  </a:lnTo>
                  <a:lnTo>
                    <a:pt x="78" y="107"/>
                  </a:lnTo>
                  <a:lnTo>
                    <a:pt x="67" y="110"/>
                  </a:lnTo>
                  <a:lnTo>
                    <a:pt x="57" y="110"/>
                  </a:lnTo>
                  <a:lnTo>
                    <a:pt x="57" y="110"/>
                  </a:lnTo>
                  <a:close/>
                </a:path>
              </a:pathLst>
            </a:custGeom>
            <a:solidFill>
              <a:srgbClr val="00A651"/>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2" name="Line 144"/>
            <p:cNvSpPr>
              <a:spLocks noChangeShapeType="1"/>
            </p:cNvSpPr>
            <p:nvPr/>
          </p:nvSpPr>
          <p:spPr bwMode="auto">
            <a:xfrm>
              <a:off x="6194112" y="1991027"/>
              <a:ext cx="839414" cy="1703"/>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3" name="Freeform 145"/>
            <p:cNvSpPr>
              <a:spLocks/>
            </p:cNvSpPr>
            <p:nvPr/>
          </p:nvSpPr>
          <p:spPr bwMode="auto">
            <a:xfrm>
              <a:off x="6987555" y="1928028"/>
              <a:ext cx="149835" cy="125997"/>
            </a:xfrm>
            <a:custGeom>
              <a:avLst/>
              <a:gdLst/>
              <a:ahLst/>
              <a:cxnLst>
                <a:cxn ang="0">
                  <a:pos x="0" y="74"/>
                </a:cxn>
                <a:cxn ang="0">
                  <a:pos x="17" y="37"/>
                </a:cxn>
                <a:cxn ang="0">
                  <a:pos x="0" y="0"/>
                </a:cxn>
                <a:cxn ang="0">
                  <a:pos x="88" y="37"/>
                </a:cxn>
                <a:cxn ang="0">
                  <a:pos x="0" y="74"/>
                </a:cxn>
              </a:cxnLst>
              <a:rect l="0" t="0" r="r" b="b"/>
              <a:pathLst>
                <a:path w="88" h="74">
                  <a:moveTo>
                    <a:pt x="0" y="74"/>
                  </a:moveTo>
                  <a:lnTo>
                    <a:pt x="17" y="37"/>
                  </a:lnTo>
                  <a:lnTo>
                    <a:pt x="0" y="0"/>
                  </a:lnTo>
                  <a:lnTo>
                    <a:pt x="88" y="37"/>
                  </a:lnTo>
                  <a:lnTo>
                    <a:pt x="0" y="7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4" name="Line 146"/>
            <p:cNvSpPr>
              <a:spLocks noChangeShapeType="1"/>
            </p:cNvSpPr>
            <p:nvPr/>
          </p:nvSpPr>
          <p:spPr bwMode="auto">
            <a:xfrm flipH="1">
              <a:off x="7137389" y="1911002"/>
              <a:ext cx="158348"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15" name="Line 147"/>
            <p:cNvSpPr>
              <a:spLocks noChangeShapeType="1"/>
            </p:cNvSpPr>
            <p:nvPr/>
          </p:nvSpPr>
          <p:spPr bwMode="auto">
            <a:xfrm flipH="1" flipV="1">
              <a:off x="7137389" y="1911002"/>
              <a:ext cx="158348"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9" name="Rectangle 161"/>
            <p:cNvSpPr>
              <a:spLocks noChangeArrowheads="1"/>
            </p:cNvSpPr>
            <p:nvPr/>
          </p:nvSpPr>
          <p:spPr bwMode="auto">
            <a:xfrm>
              <a:off x="5720771" y="1865030"/>
              <a:ext cx="188996" cy="25710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n</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sp>
        <p:nvSpPr>
          <p:cNvPr id="109706" name="Line 138"/>
          <p:cNvSpPr>
            <a:spLocks noChangeShapeType="1"/>
          </p:cNvSpPr>
          <p:nvPr/>
        </p:nvSpPr>
        <p:spPr bwMode="auto">
          <a:xfrm>
            <a:off x="6194112" y="1590900"/>
            <a:ext cx="589122" cy="1703"/>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8"/>
          <p:cNvGrpSpPr/>
          <p:nvPr/>
        </p:nvGrpSpPr>
        <p:grpSpPr>
          <a:xfrm>
            <a:off x="5263290" y="1459795"/>
            <a:ext cx="2386602" cy="262211"/>
            <a:chOff x="5263290" y="1459795"/>
            <a:chExt cx="2386602" cy="262211"/>
          </a:xfrm>
        </p:grpSpPr>
        <p:sp>
          <p:nvSpPr>
            <p:cNvPr id="109733" name="Rectangle 165"/>
            <p:cNvSpPr>
              <a:spLocks noChangeArrowheads="1"/>
            </p:cNvSpPr>
            <p:nvPr/>
          </p:nvSpPr>
          <p:spPr bwMode="auto">
            <a:xfrm>
              <a:off x="5263290" y="1459795"/>
              <a:ext cx="319255"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smtClean="0">
                  <a:ln>
                    <a:noFill/>
                  </a:ln>
                  <a:solidFill>
                    <a:srgbClr val="000000"/>
                  </a:solidFill>
                  <a:effectLst/>
                  <a:latin typeface="Arial" pitchFamily="34" charset="0"/>
                  <a:cs typeface="Arial" pitchFamily="34" charset="0"/>
                </a:rPr>
                <a:t>Trial</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09704" name="Freeform 136"/>
            <p:cNvSpPr>
              <a:spLocks/>
            </p:cNvSpPr>
            <p:nvPr/>
          </p:nvSpPr>
          <p:spPr bwMode="auto">
            <a:xfrm>
              <a:off x="6011927" y="1493848"/>
              <a:ext cx="187293" cy="194104"/>
            </a:xfrm>
            <a:custGeom>
              <a:avLst/>
              <a:gdLst/>
              <a:ahLst/>
              <a:cxnLst>
                <a:cxn ang="0">
                  <a:pos x="57" y="114"/>
                </a:cxn>
                <a:cxn ang="0">
                  <a:pos x="57" y="114"/>
                </a:cxn>
                <a:cxn ang="0">
                  <a:pos x="43" y="110"/>
                </a:cxn>
                <a:cxn ang="0">
                  <a:pos x="33" y="107"/>
                </a:cxn>
                <a:cxn ang="0">
                  <a:pos x="23" y="104"/>
                </a:cxn>
                <a:cxn ang="0">
                  <a:pos x="16" y="97"/>
                </a:cxn>
                <a:cxn ang="0">
                  <a:pos x="10" y="87"/>
                </a:cxn>
                <a:cxn ang="0">
                  <a:pos x="3" y="77"/>
                </a:cxn>
                <a:cxn ang="0">
                  <a:pos x="0" y="67"/>
                </a:cxn>
                <a:cxn ang="0">
                  <a:pos x="0" y="57"/>
                </a:cxn>
                <a:cxn ang="0">
                  <a:pos x="0" y="57"/>
                </a:cxn>
                <a:cxn ang="0">
                  <a:pos x="0" y="47"/>
                </a:cxn>
                <a:cxn ang="0">
                  <a:pos x="3" y="37"/>
                </a:cxn>
                <a:cxn ang="0">
                  <a:pos x="10" y="27"/>
                </a:cxn>
                <a:cxn ang="0">
                  <a:pos x="16" y="17"/>
                </a:cxn>
                <a:cxn ang="0">
                  <a:pos x="23" y="10"/>
                </a:cxn>
                <a:cxn ang="0">
                  <a:pos x="33" y="6"/>
                </a:cxn>
                <a:cxn ang="0">
                  <a:pos x="43" y="3"/>
                </a:cxn>
                <a:cxn ang="0">
                  <a:pos x="57" y="0"/>
                </a:cxn>
                <a:cxn ang="0">
                  <a:pos x="57" y="0"/>
                </a:cxn>
                <a:cxn ang="0">
                  <a:pos x="67" y="3"/>
                </a:cxn>
                <a:cxn ang="0">
                  <a:pos x="77" y="6"/>
                </a:cxn>
                <a:cxn ang="0">
                  <a:pos x="87" y="10"/>
                </a:cxn>
                <a:cxn ang="0">
                  <a:pos x="94" y="17"/>
                </a:cxn>
                <a:cxn ang="0">
                  <a:pos x="100" y="27"/>
                </a:cxn>
                <a:cxn ang="0">
                  <a:pos x="107" y="37"/>
                </a:cxn>
                <a:cxn ang="0">
                  <a:pos x="110" y="47"/>
                </a:cxn>
                <a:cxn ang="0">
                  <a:pos x="110" y="57"/>
                </a:cxn>
                <a:cxn ang="0">
                  <a:pos x="110" y="57"/>
                </a:cxn>
                <a:cxn ang="0">
                  <a:pos x="110" y="67"/>
                </a:cxn>
                <a:cxn ang="0">
                  <a:pos x="107" y="77"/>
                </a:cxn>
                <a:cxn ang="0">
                  <a:pos x="100" y="87"/>
                </a:cxn>
                <a:cxn ang="0">
                  <a:pos x="94" y="97"/>
                </a:cxn>
                <a:cxn ang="0">
                  <a:pos x="87" y="104"/>
                </a:cxn>
                <a:cxn ang="0">
                  <a:pos x="77" y="107"/>
                </a:cxn>
                <a:cxn ang="0">
                  <a:pos x="67" y="110"/>
                </a:cxn>
                <a:cxn ang="0">
                  <a:pos x="57" y="114"/>
                </a:cxn>
                <a:cxn ang="0">
                  <a:pos x="57" y="114"/>
                </a:cxn>
              </a:cxnLst>
              <a:rect l="0" t="0" r="r" b="b"/>
              <a:pathLst>
                <a:path w="110" h="114">
                  <a:moveTo>
                    <a:pt x="57" y="114"/>
                  </a:moveTo>
                  <a:lnTo>
                    <a:pt x="57" y="114"/>
                  </a:lnTo>
                  <a:lnTo>
                    <a:pt x="43" y="110"/>
                  </a:lnTo>
                  <a:lnTo>
                    <a:pt x="33" y="107"/>
                  </a:lnTo>
                  <a:lnTo>
                    <a:pt x="23" y="104"/>
                  </a:lnTo>
                  <a:lnTo>
                    <a:pt x="16" y="97"/>
                  </a:lnTo>
                  <a:lnTo>
                    <a:pt x="10" y="87"/>
                  </a:lnTo>
                  <a:lnTo>
                    <a:pt x="3" y="77"/>
                  </a:lnTo>
                  <a:lnTo>
                    <a:pt x="0" y="67"/>
                  </a:lnTo>
                  <a:lnTo>
                    <a:pt x="0" y="57"/>
                  </a:lnTo>
                  <a:lnTo>
                    <a:pt x="0" y="57"/>
                  </a:lnTo>
                  <a:lnTo>
                    <a:pt x="0" y="47"/>
                  </a:lnTo>
                  <a:lnTo>
                    <a:pt x="3" y="37"/>
                  </a:lnTo>
                  <a:lnTo>
                    <a:pt x="10" y="27"/>
                  </a:lnTo>
                  <a:lnTo>
                    <a:pt x="16" y="17"/>
                  </a:lnTo>
                  <a:lnTo>
                    <a:pt x="23" y="10"/>
                  </a:lnTo>
                  <a:lnTo>
                    <a:pt x="33" y="6"/>
                  </a:lnTo>
                  <a:lnTo>
                    <a:pt x="43" y="3"/>
                  </a:lnTo>
                  <a:lnTo>
                    <a:pt x="57" y="0"/>
                  </a:lnTo>
                  <a:lnTo>
                    <a:pt x="57" y="0"/>
                  </a:lnTo>
                  <a:lnTo>
                    <a:pt x="67" y="3"/>
                  </a:lnTo>
                  <a:lnTo>
                    <a:pt x="77" y="6"/>
                  </a:lnTo>
                  <a:lnTo>
                    <a:pt x="87" y="10"/>
                  </a:lnTo>
                  <a:lnTo>
                    <a:pt x="94" y="17"/>
                  </a:lnTo>
                  <a:lnTo>
                    <a:pt x="100" y="27"/>
                  </a:lnTo>
                  <a:lnTo>
                    <a:pt x="107" y="37"/>
                  </a:lnTo>
                  <a:lnTo>
                    <a:pt x="110" y="47"/>
                  </a:lnTo>
                  <a:lnTo>
                    <a:pt x="110" y="57"/>
                  </a:lnTo>
                  <a:lnTo>
                    <a:pt x="110" y="57"/>
                  </a:lnTo>
                  <a:lnTo>
                    <a:pt x="110" y="67"/>
                  </a:lnTo>
                  <a:lnTo>
                    <a:pt x="107" y="77"/>
                  </a:lnTo>
                  <a:lnTo>
                    <a:pt x="100" y="87"/>
                  </a:lnTo>
                  <a:lnTo>
                    <a:pt x="94" y="97"/>
                  </a:lnTo>
                  <a:lnTo>
                    <a:pt x="87" y="104"/>
                  </a:lnTo>
                  <a:lnTo>
                    <a:pt x="77" y="107"/>
                  </a:lnTo>
                  <a:lnTo>
                    <a:pt x="67" y="110"/>
                  </a:lnTo>
                  <a:lnTo>
                    <a:pt x="57" y="114"/>
                  </a:lnTo>
                  <a:lnTo>
                    <a:pt x="57" y="114"/>
                  </a:lnTo>
                  <a:close/>
                </a:path>
              </a:pathLst>
            </a:custGeom>
            <a:solidFill>
              <a:srgbClr val="FFF200"/>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05" name="Freeform 137"/>
            <p:cNvSpPr>
              <a:spLocks/>
            </p:cNvSpPr>
            <p:nvPr/>
          </p:nvSpPr>
          <p:spPr bwMode="auto">
            <a:xfrm>
              <a:off x="7455788" y="1493848"/>
              <a:ext cx="194104" cy="194104"/>
            </a:xfrm>
            <a:custGeom>
              <a:avLst/>
              <a:gdLst/>
              <a:ahLst/>
              <a:cxnLst>
                <a:cxn ang="0">
                  <a:pos x="57" y="114"/>
                </a:cxn>
                <a:cxn ang="0">
                  <a:pos x="57" y="114"/>
                </a:cxn>
                <a:cxn ang="0">
                  <a:pos x="47" y="110"/>
                </a:cxn>
                <a:cxn ang="0">
                  <a:pos x="34" y="107"/>
                </a:cxn>
                <a:cxn ang="0">
                  <a:pos x="27" y="104"/>
                </a:cxn>
                <a:cxn ang="0">
                  <a:pos x="17" y="97"/>
                </a:cxn>
                <a:cxn ang="0">
                  <a:pos x="10" y="87"/>
                </a:cxn>
                <a:cxn ang="0">
                  <a:pos x="7" y="77"/>
                </a:cxn>
                <a:cxn ang="0">
                  <a:pos x="4" y="67"/>
                </a:cxn>
                <a:cxn ang="0">
                  <a:pos x="0" y="57"/>
                </a:cxn>
                <a:cxn ang="0">
                  <a:pos x="0" y="57"/>
                </a:cxn>
                <a:cxn ang="0">
                  <a:pos x="4" y="47"/>
                </a:cxn>
                <a:cxn ang="0">
                  <a:pos x="7" y="37"/>
                </a:cxn>
                <a:cxn ang="0">
                  <a:pos x="10" y="27"/>
                </a:cxn>
                <a:cxn ang="0">
                  <a:pos x="17" y="17"/>
                </a:cxn>
                <a:cxn ang="0">
                  <a:pos x="27" y="10"/>
                </a:cxn>
                <a:cxn ang="0">
                  <a:pos x="34" y="6"/>
                </a:cxn>
                <a:cxn ang="0">
                  <a:pos x="47" y="3"/>
                </a:cxn>
                <a:cxn ang="0">
                  <a:pos x="57" y="0"/>
                </a:cxn>
                <a:cxn ang="0">
                  <a:pos x="57" y="0"/>
                </a:cxn>
                <a:cxn ang="0">
                  <a:pos x="67" y="3"/>
                </a:cxn>
                <a:cxn ang="0">
                  <a:pos x="78" y="6"/>
                </a:cxn>
                <a:cxn ang="0">
                  <a:pos x="88" y="10"/>
                </a:cxn>
                <a:cxn ang="0">
                  <a:pos x="98" y="17"/>
                </a:cxn>
                <a:cxn ang="0">
                  <a:pos x="104" y="27"/>
                </a:cxn>
                <a:cxn ang="0">
                  <a:pos x="108" y="37"/>
                </a:cxn>
                <a:cxn ang="0">
                  <a:pos x="111" y="47"/>
                </a:cxn>
                <a:cxn ang="0">
                  <a:pos x="114" y="57"/>
                </a:cxn>
                <a:cxn ang="0">
                  <a:pos x="114" y="57"/>
                </a:cxn>
                <a:cxn ang="0">
                  <a:pos x="111" y="67"/>
                </a:cxn>
                <a:cxn ang="0">
                  <a:pos x="108" y="77"/>
                </a:cxn>
                <a:cxn ang="0">
                  <a:pos x="104" y="87"/>
                </a:cxn>
                <a:cxn ang="0">
                  <a:pos x="98" y="97"/>
                </a:cxn>
                <a:cxn ang="0">
                  <a:pos x="88" y="104"/>
                </a:cxn>
                <a:cxn ang="0">
                  <a:pos x="78" y="107"/>
                </a:cxn>
                <a:cxn ang="0">
                  <a:pos x="67" y="110"/>
                </a:cxn>
                <a:cxn ang="0">
                  <a:pos x="57" y="114"/>
                </a:cxn>
                <a:cxn ang="0">
                  <a:pos x="57" y="114"/>
                </a:cxn>
              </a:cxnLst>
              <a:rect l="0" t="0" r="r" b="b"/>
              <a:pathLst>
                <a:path w="114" h="114">
                  <a:moveTo>
                    <a:pt x="57" y="114"/>
                  </a:moveTo>
                  <a:lnTo>
                    <a:pt x="57" y="114"/>
                  </a:lnTo>
                  <a:lnTo>
                    <a:pt x="47" y="110"/>
                  </a:lnTo>
                  <a:lnTo>
                    <a:pt x="34" y="107"/>
                  </a:lnTo>
                  <a:lnTo>
                    <a:pt x="27" y="104"/>
                  </a:lnTo>
                  <a:lnTo>
                    <a:pt x="17" y="97"/>
                  </a:lnTo>
                  <a:lnTo>
                    <a:pt x="10" y="87"/>
                  </a:lnTo>
                  <a:lnTo>
                    <a:pt x="7" y="77"/>
                  </a:lnTo>
                  <a:lnTo>
                    <a:pt x="4" y="67"/>
                  </a:lnTo>
                  <a:lnTo>
                    <a:pt x="0" y="57"/>
                  </a:lnTo>
                  <a:lnTo>
                    <a:pt x="0" y="57"/>
                  </a:lnTo>
                  <a:lnTo>
                    <a:pt x="4" y="47"/>
                  </a:lnTo>
                  <a:lnTo>
                    <a:pt x="7" y="37"/>
                  </a:lnTo>
                  <a:lnTo>
                    <a:pt x="10" y="27"/>
                  </a:lnTo>
                  <a:lnTo>
                    <a:pt x="17" y="17"/>
                  </a:lnTo>
                  <a:lnTo>
                    <a:pt x="27" y="10"/>
                  </a:lnTo>
                  <a:lnTo>
                    <a:pt x="34" y="6"/>
                  </a:lnTo>
                  <a:lnTo>
                    <a:pt x="47" y="3"/>
                  </a:lnTo>
                  <a:lnTo>
                    <a:pt x="57" y="0"/>
                  </a:lnTo>
                  <a:lnTo>
                    <a:pt x="57" y="0"/>
                  </a:lnTo>
                  <a:lnTo>
                    <a:pt x="67" y="3"/>
                  </a:lnTo>
                  <a:lnTo>
                    <a:pt x="78" y="6"/>
                  </a:lnTo>
                  <a:lnTo>
                    <a:pt x="88" y="10"/>
                  </a:lnTo>
                  <a:lnTo>
                    <a:pt x="98" y="17"/>
                  </a:lnTo>
                  <a:lnTo>
                    <a:pt x="104" y="27"/>
                  </a:lnTo>
                  <a:lnTo>
                    <a:pt x="108" y="37"/>
                  </a:lnTo>
                  <a:lnTo>
                    <a:pt x="111" y="47"/>
                  </a:lnTo>
                  <a:lnTo>
                    <a:pt x="114" y="57"/>
                  </a:lnTo>
                  <a:lnTo>
                    <a:pt x="114" y="57"/>
                  </a:lnTo>
                  <a:lnTo>
                    <a:pt x="111" y="67"/>
                  </a:lnTo>
                  <a:lnTo>
                    <a:pt x="108" y="77"/>
                  </a:lnTo>
                  <a:lnTo>
                    <a:pt x="104" y="87"/>
                  </a:lnTo>
                  <a:lnTo>
                    <a:pt x="98" y="97"/>
                  </a:lnTo>
                  <a:lnTo>
                    <a:pt x="88" y="104"/>
                  </a:lnTo>
                  <a:lnTo>
                    <a:pt x="78" y="107"/>
                  </a:lnTo>
                  <a:lnTo>
                    <a:pt x="67" y="110"/>
                  </a:lnTo>
                  <a:lnTo>
                    <a:pt x="57" y="114"/>
                  </a:lnTo>
                  <a:lnTo>
                    <a:pt x="57" y="114"/>
                  </a:lnTo>
                  <a:close/>
                </a:path>
              </a:pathLst>
            </a:custGeom>
            <a:solidFill>
              <a:srgbClr val="00A651"/>
            </a:solid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28" name="Rectangle 160"/>
            <p:cNvSpPr>
              <a:spLocks noChangeArrowheads="1"/>
            </p:cNvSpPr>
            <p:nvPr/>
          </p:nvSpPr>
          <p:spPr bwMode="auto">
            <a:xfrm>
              <a:off x="5640746" y="1464903"/>
              <a:ext cx="354154" cy="25710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n-1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sp>
        <p:nvSpPr>
          <p:cNvPr id="109734" name="Rectangle 166"/>
          <p:cNvSpPr>
            <a:spLocks noChangeArrowheads="1"/>
          </p:cNvSpPr>
          <p:nvPr/>
        </p:nvSpPr>
        <p:spPr bwMode="auto">
          <a:xfrm>
            <a:off x="8164097" y="1652196"/>
            <a:ext cx="484107"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300" b="1" dirty="0" smtClean="0">
                <a:solidFill>
                  <a:srgbClr val="ED1C24"/>
                </a:solidFill>
                <a:latin typeface="Arial" pitchFamily="34" charset="0"/>
                <a:cs typeface="Arial" pitchFamily="34" charset="0"/>
              </a:rPr>
              <a:t>stable</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nvGrpSpPr>
          <p:cNvPr id="10" name="Group 9"/>
          <p:cNvGrpSpPr/>
          <p:nvPr/>
        </p:nvGrpSpPr>
        <p:grpSpPr>
          <a:xfrm>
            <a:off x="6480160" y="1424039"/>
            <a:ext cx="594231" cy="246887"/>
            <a:chOff x="6480160" y="1424039"/>
            <a:chExt cx="594231" cy="246887"/>
          </a:xfrm>
        </p:grpSpPr>
        <p:sp>
          <p:nvSpPr>
            <p:cNvPr id="109708" name="Line 140"/>
            <p:cNvSpPr>
              <a:spLocks noChangeShapeType="1"/>
            </p:cNvSpPr>
            <p:nvPr/>
          </p:nvSpPr>
          <p:spPr bwMode="auto">
            <a:xfrm flipH="1">
              <a:off x="6914340" y="1510875"/>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07" name="Freeform 139"/>
            <p:cNvSpPr>
              <a:spLocks/>
            </p:cNvSpPr>
            <p:nvPr/>
          </p:nvSpPr>
          <p:spPr bwMode="auto">
            <a:xfrm>
              <a:off x="6737263" y="1527902"/>
              <a:ext cx="148132" cy="125997"/>
            </a:xfrm>
            <a:custGeom>
              <a:avLst/>
              <a:gdLst/>
              <a:ahLst/>
              <a:cxnLst>
                <a:cxn ang="0">
                  <a:pos x="0" y="74"/>
                </a:cxn>
                <a:cxn ang="0">
                  <a:pos x="16" y="37"/>
                </a:cxn>
                <a:cxn ang="0">
                  <a:pos x="0" y="0"/>
                </a:cxn>
                <a:cxn ang="0">
                  <a:pos x="87" y="37"/>
                </a:cxn>
                <a:cxn ang="0">
                  <a:pos x="0" y="74"/>
                </a:cxn>
              </a:cxnLst>
              <a:rect l="0" t="0" r="r" b="b"/>
              <a:pathLst>
                <a:path w="87" h="74">
                  <a:moveTo>
                    <a:pt x="0" y="74"/>
                  </a:moveTo>
                  <a:lnTo>
                    <a:pt x="16" y="37"/>
                  </a:lnTo>
                  <a:lnTo>
                    <a:pt x="0" y="0"/>
                  </a:lnTo>
                  <a:lnTo>
                    <a:pt x="87" y="37"/>
                  </a:lnTo>
                  <a:lnTo>
                    <a:pt x="0" y="7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09" name="Line 141"/>
            <p:cNvSpPr>
              <a:spLocks noChangeShapeType="1"/>
            </p:cNvSpPr>
            <p:nvPr/>
          </p:nvSpPr>
          <p:spPr bwMode="auto">
            <a:xfrm flipH="1" flipV="1">
              <a:off x="6914340" y="1510875"/>
              <a:ext cx="160051" cy="160051"/>
            </a:xfrm>
            <a:prstGeom prst="line">
              <a:avLst/>
            </a:prstGeom>
            <a:noFill/>
            <a:ln w="206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29" name="Freeform 261"/>
            <p:cNvSpPr>
              <a:spLocks/>
            </p:cNvSpPr>
            <p:nvPr/>
          </p:nvSpPr>
          <p:spPr bwMode="auto">
            <a:xfrm>
              <a:off x="6480160" y="1424039"/>
              <a:ext cx="119187" cy="98755"/>
            </a:xfrm>
            <a:custGeom>
              <a:avLst/>
              <a:gdLst/>
              <a:ahLst/>
              <a:cxnLst>
                <a:cxn ang="0">
                  <a:pos x="43" y="44"/>
                </a:cxn>
                <a:cxn ang="0">
                  <a:pos x="33" y="54"/>
                </a:cxn>
                <a:cxn ang="0">
                  <a:pos x="30" y="54"/>
                </a:cxn>
                <a:cxn ang="0">
                  <a:pos x="20" y="44"/>
                </a:cxn>
                <a:cxn ang="0">
                  <a:pos x="23" y="31"/>
                </a:cxn>
                <a:cxn ang="0">
                  <a:pos x="27" y="17"/>
                </a:cxn>
                <a:cxn ang="0">
                  <a:pos x="30" y="11"/>
                </a:cxn>
                <a:cxn ang="0">
                  <a:pos x="27" y="4"/>
                </a:cxn>
                <a:cxn ang="0">
                  <a:pos x="16" y="0"/>
                </a:cxn>
                <a:cxn ang="0">
                  <a:pos x="3" y="11"/>
                </a:cxn>
                <a:cxn ang="0">
                  <a:pos x="0" y="21"/>
                </a:cxn>
                <a:cxn ang="0">
                  <a:pos x="3" y="21"/>
                </a:cxn>
                <a:cxn ang="0">
                  <a:pos x="3" y="21"/>
                </a:cxn>
                <a:cxn ang="0">
                  <a:pos x="16" y="4"/>
                </a:cxn>
                <a:cxn ang="0">
                  <a:pos x="20" y="4"/>
                </a:cxn>
                <a:cxn ang="0">
                  <a:pos x="20" y="7"/>
                </a:cxn>
                <a:cxn ang="0">
                  <a:pos x="16" y="17"/>
                </a:cxn>
                <a:cxn ang="0">
                  <a:pos x="10" y="41"/>
                </a:cxn>
                <a:cxn ang="0">
                  <a:pos x="13" y="51"/>
                </a:cxn>
                <a:cxn ang="0">
                  <a:pos x="23" y="58"/>
                </a:cxn>
                <a:cxn ang="0">
                  <a:pos x="27" y="58"/>
                </a:cxn>
                <a:cxn ang="0">
                  <a:pos x="40" y="54"/>
                </a:cxn>
                <a:cxn ang="0">
                  <a:pos x="43" y="51"/>
                </a:cxn>
                <a:cxn ang="0">
                  <a:pos x="57" y="58"/>
                </a:cxn>
                <a:cxn ang="0">
                  <a:pos x="63" y="54"/>
                </a:cxn>
                <a:cxn ang="0">
                  <a:pos x="67" y="51"/>
                </a:cxn>
                <a:cxn ang="0">
                  <a:pos x="70" y="37"/>
                </a:cxn>
                <a:cxn ang="0">
                  <a:pos x="67" y="37"/>
                </a:cxn>
                <a:cxn ang="0">
                  <a:pos x="67" y="41"/>
                </a:cxn>
                <a:cxn ang="0">
                  <a:pos x="60" y="54"/>
                </a:cxn>
                <a:cxn ang="0">
                  <a:pos x="57" y="54"/>
                </a:cxn>
                <a:cxn ang="0">
                  <a:pos x="53" y="47"/>
                </a:cxn>
                <a:cxn ang="0">
                  <a:pos x="53" y="37"/>
                </a:cxn>
                <a:cxn ang="0">
                  <a:pos x="57" y="24"/>
                </a:cxn>
                <a:cxn ang="0">
                  <a:pos x="60" y="14"/>
                </a:cxn>
                <a:cxn ang="0">
                  <a:pos x="63" y="4"/>
                </a:cxn>
                <a:cxn ang="0">
                  <a:pos x="60" y="0"/>
                </a:cxn>
                <a:cxn ang="0">
                  <a:pos x="60" y="0"/>
                </a:cxn>
                <a:cxn ang="0">
                  <a:pos x="53" y="7"/>
                </a:cxn>
              </a:cxnLst>
              <a:rect l="0" t="0" r="r" b="b"/>
              <a:pathLst>
                <a:path w="70" h="58">
                  <a:moveTo>
                    <a:pt x="43" y="44"/>
                  </a:moveTo>
                  <a:lnTo>
                    <a:pt x="43" y="44"/>
                  </a:lnTo>
                  <a:lnTo>
                    <a:pt x="40" y="51"/>
                  </a:lnTo>
                  <a:lnTo>
                    <a:pt x="33" y="54"/>
                  </a:lnTo>
                  <a:lnTo>
                    <a:pt x="30" y="54"/>
                  </a:lnTo>
                  <a:lnTo>
                    <a:pt x="30" y="54"/>
                  </a:lnTo>
                  <a:lnTo>
                    <a:pt x="23" y="51"/>
                  </a:lnTo>
                  <a:lnTo>
                    <a:pt x="20" y="44"/>
                  </a:lnTo>
                  <a:lnTo>
                    <a:pt x="20" y="44"/>
                  </a:lnTo>
                  <a:lnTo>
                    <a:pt x="23" y="31"/>
                  </a:lnTo>
                  <a:lnTo>
                    <a:pt x="27" y="17"/>
                  </a:lnTo>
                  <a:lnTo>
                    <a:pt x="27" y="17"/>
                  </a:lnTo>
                  <a:lnTo>
                    <a:pt x="30" y="11"/>
                  </a:lnTo>
                  <a:lnTo>
                    <a:pt x="30" y="11"/>
                  </a:lnTo>
                  <a:lnTo>
                    <a:pt x="27" y="7"/>
                  </a:lnTo>
                  <a:lnTo>
                    <a:pt x="27" y="4"/>
                  </a:lnTo>
                  <a:lnTo>
                    <a:pt x="16" y="0"/>
                  </a:lnTo>
                  <a:lnTo>
                    <a:pt x="16" y="0"/>
                  </a:lnTo>
                  <a:lnTo>
                    <a:pt x="10" y="4"/>
                  </a:lnTo>
                  <a:lnTo>
                    <a:pt x="3" y="11"/>
                  </a:lnTo>
                  <a:lnTo>
                    <a:pt x="0" y="21"/>
                  </a:lnTo>
                  <a:lnTo>
                    <a:pt x="0" y="21"/>
                  </a:lnTo>
                  <a:lnTo>
                    <a:pt x="3" y="21"/>
                  </a:lnTo>
                  <a:lnTo>
                    <a:pt x="3" y="21"/>
                  </a:lnTo>
                  <a:lnTo>
                    <a:pt x="3" y="21"/>
                  </a:lnTo>
                  <a:lnTo>
                    <a:pt x="3" y="21"/>
                  </a:lnTo>
                  <a:lnTo>
                    <a:pt x="10" y="7"/>
                  </a:lnTo>
                  <a:lnTo>
                    <a:pt x="16" y="4"/>
                  </a:lnTo>
                  <a:lnTo>
                    <a:pt x="16" y="4"/>
                  </a:lnTo>
                  <a:lnTo>
                    <a:pt x="20" y="4"/>
                  </a:lnTo>
                  <a:lnTo>
                    <a:pt x="20" y="7"/>
                  </a:lnTo>
                  <a:lnTo>
                    <a:pt x="20" y="7"/>
                  </a:lnTo>
                  <a:lnTo>
                    <a:pt x="16" y="17"/>
                  </a:lnTo>
                  <a:lnTo>
                    <a:pt x="16" y="17"/>
                  </a:lnTo>
                  <a:lnTo>
                    <a:pt x="13" y="34"/>
                  </a:lnTo>
                  <a:lnTo>
                    <a:pt x="10" y="41"/>
                  </a:lnTo>
                  <a:lnTo>
                    <a:pt x="10" y="41"/>
                  </a:lnTo>
                  <a:lnTo>
                    <a:pt x="13" y="51"/>
                  </a:lnTo>
                  <a:lnTo>
                    <a:pt x="16" y="54"/>
                  </a:lnTo>
                  <a:lnTo>
                    <a:pt x="23" y="58"/>
                  </a:lnTo>
                  <a:lnTo>
                    <a:pt x="27" y="58"/>
                  </a:lnTo>
                  <a:lnTo>
                    <a:pt x="27" y="58"/>
                  </a:lnTo>
                  <a:lnTo>
                    <a:pt x="33" y="58"/>
                  </a:lnTo>
                  <a:lnTo>
                    <a:pt x="40" y="54"/>
                  </a:lnTo>
                  <a:lnTo>
                    <a:pt x="43" y="51"/>
                  </a:lnTo>
                  <a:lnTo>
                    <a:pt x="43" y="51"/>
                  </a:lnTo>
                  <a:lnTo>
                    <a:pt x="50" y="58"/>
                  </a:lnTo>
                  <a:lnTo>
                    <a:pt x="57" y="58"/>
                  </a:lnTo>
                  <a:lnTo>
                    <a:pt x="57" y="58"/>
                  </a:lnTo>
                  <a:lnTo>
                    <a:pt x="63" y="54"/>
                  </a:lnTo>
                  <a:lnTo>
                    <a:pt x="67" y="51"/>
                  </a:lnTo>
                  <a:lnTo>
                    <a:pt x="67" y="51"/>
                  </a:lnTo>
                  <a:lnTo>
                    <a:pt x="70" y="37"/>
                  </a:lnTo>
                  <a:lnTo>
                    <a:pt x="70" y="37"/>
                  </a:lnTo>
                  <a:lnTo>
                    <a:pt x="67" y="37"/>
                  </a:lnTo>
                  <a:lnTo>
                    <a:pt x="67" y="37"/>
                  </a:lnTo>
                  <a:lnTo>
                    <a:pt x="67" y="41"/>
                  </a:lnTo>
                  <a:lnTo>
                    <a:pt x="67" y="41"/>
                  </a:lnTo>
                  <a:lnTo>
                    <a:pt x="63" y="51"/>
                  </a:lnTo>
                  <a:lnTo>
                    <a:pt x="60" y="54"/>
                  </a:lnTo>
                  <a:lnTo>
                    <a:pt x="57" y="54"/>
                  </a:lnTo>
                  <a:lnTo>
                    <a:pt x="57" y="54"/>
                  </a:lnTo>
                  <a:lnTo>
                    <a:pt x="53" y="54"/>
                  </a:lnTo>
                  <a:lnTo>
                    <a:pt x="53" y="47"/>
                  </a:lnTo>
                  <a:lnTo>
                    <a:pt x="53" y="47"/>
                  </a:lnTo>
                  <a:lnTo>
                    <a:pt x="53" y="37"/>
                  </a:lnTo>
                  <a:lnTo>
                    <a:pt x="53" y="37"/>
                  </a:lnTo>
                  <a:lnTo>
                    <a:pt x="57" y="24"/>
                  </a:lnTo>
                  <a:lnTo>
                    <a:pt x="57" y="24"/>
                  </a:lnTo>
                  <a:lnTo>
                    <a:pt x="60" y="14"/>
                  </a:lnTo>
                  <a:lnTo>
                    <a:pt x="60" y="14"/>
                  </a:lnTo>
                  <a:lnTo>
                    <a:pt x="63" y="4"/>
                  </a:lnTo>
                  <a:lnTo>
                    <a:pt x="63" y="4"/>
                  </a:lnTo>
                  <a:lnTo>
                    <a:pt x="60" y="0"/>
                  </a:lnTo>
                  <a:lnTo>
                    <a:pt x="60" y="0"/>
                  </a:lnTo>
                  <a:lnTo>
                    <a:pt x="60" y="0"/>
                  </a:lnTo>
                  <a:lnTo>
                    <a:pt x="57" y="4"/>
                  </a:lnTo>
                  <a:lnTo>
                    <a:pt x="53" y="7"/>
                  </a:lnTo>
                  <a:lnTo>
                    <a:pt x="43" y="44"/>
                  </a:lnTo>
                  <a:close/>
                </a:path>
              </a:pathLst>
            </a:custGeom>
            <a:solidFill>
              <a:srgbClr val="01010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71" name="Group 270"/>
          <p:cNvGrpSpPr/>
          <p:nvPr/>
        </p:nvGrpSpPr>
        <p:grpSpPr>
          <a:xfrm>
            <a:off x="7004581" y="913386"/>
            <a:ext cx="526124" cy="427223"/>
            <a:chOff x="4882215" y="913386"/>
            <a:chExt cx="526124" cy="427223"/>
          </a:xfrm>
        </p:grpSpPr>
        <p:sp>
          <p:nvSpPr>
            <p:cNvPr id="109817" name="Line 249"/>
            <p:cNvSpPr>
              <a:spLocks noChangeShapeType="1"/>
            </p:cNvSpPr>
            <p:nvPr/>
          </p:nvSpPr>
          <p:spPr bwMode="auto">
            <a:xfrm>
              <a:off x="4882215" y="1338906"/>
              <a:ext cx="526124" cy="1703"/>
            </a:xfrm>
            <a:prstGeom prst="line">
              <a:avLst/>
            </a:prstGeom>
            <a:noFill/>
            <a:ln w="12700">
              <a:solidFill>
                <a:srgbClr val="000000"/>
              </a:solidFill>
              <a:prstDash val="solid"/>
              <a:round/>
              <a:headEnd type="oval" w="sm" len="sm"/>
              <a:tailEnd type="oval" w="sm" len="sm"/>
            </a:ln>
          </p:spPr>
          <p:txBody>
            <a:bodyPr vert="horz" wrap="square" lIns="91440" tIns="45720" rIns="91440" bIns="45720" numCol="1" anchor="t" anchorCtr="0" compatLnSpc="1">
              <a:prstTxWarp prst="textNoShape">
                <a:avLst/>
              </a:prstTxWarp>
            </a:bodyPr>
            <a:lstStyle/>
            <a:p>
              <a:endParaRPr lang="en-US"/>
            </a:p>
          </p:txBody>
        </p:sp>
        <p:sp>
          <p:nvSpPr>
            <p:cNvPr id="267" name="TextBox 266"/>
            <p:cNvSpPr txBox="1"/>
            <p:nvPr/>
          </p:nvSpPr>
          <p:spPr>
            <a:xfrm>
              <a:off x="4943572" y="913386"/>
              <a:ext cx="184731" cy="369332"/>
            </a:xfrm>
            <a:prstGeom prst="rect">
              <a:avLst/>
            </a:prstGeom>
            <a:noFill/>
          </p:spPr>
          <p:txBody>
            <a:bodyPr wrap="none" rtlCol="0">
              <a:spAutoFit/>
            </a:bodyPr>
            <a:lstStyle/>
            <a:p>
              <a:endParaRPr lang="en-US" dirty="0"/>
            </a:p>
          </p:txBody>
        </p:sp>
      </p:grpSp>
      <p:grpSp>
        <p:nvGrpSpPr>
          <p:cNvPr id="233" name="Group 232"/>
          <p:cNvGrpSpPr/>
          <p:nvPr/>
        </p:nvGrpSpPr>
        <p:grpSpPr>
          <a:xfrm>
            <a:off x="1124432" y="4685268"/>
            <a:ext cx="2188074" cy="1093144"/>
            <a:chOff x="1124432" y="4685268"/>
            <a:chExt cx="2188074" cy="1093144"/>
          </a:xfrm>
        </p:grpSpPr>
        <p:sp>
          <p:nvSpPr>
            <p:cNvPr id="135207" name="Freeform 39"/>
            <p:cNvSpPr>
              <a:spLocks noEditPoints="1"/>
            </p:cNvSpPr>
            <p:nvPr/>
          </p:nvSpPr>
          <p:spPr bwMode="auto">
            <a:xfrm>
              <a:off x="1124432" y="4685268"/>
              <a:ext cx="2188074" cy="1093144"/>
            </a:xfrm>
            <a:custGeom>
              <a:avLst/>
              <a:gdLst/>
              <a:ahLst/>
              <a:cxnLst>
                <a:cxn ang="0">
                  <a:pos x="328" y="154"/>
                </a:cxn>
                <a:cxn ang="0">
                  <a:pos x="349" y="187"/>
                </a:cxn>
                <a:cxn ang="0">
                  <a:pos x="371" y="222"/>
                </a:cxn>
                <a:cxn ang="0">
                  <a:pos x="392" y="255"/>
                </a:cxn>
                <a:cxn ang="0">
                  <a:pos x="414" y="291"/>
                </a:cxn>
                <a:cxn ang="0">
                  <a:pos x="436" y="324"/>
                </a:cxn>
                <a:cxn ang="0">
                  <a:pos x="457" y="356"/>
                </a:cxn>
                <a:cxn ang="0">
                  <a:pos x="478" y="387"/>
                </a:cxn>
                <a:cxn ang="0">
                  <a:pos x="499" y="416"/>
                </a:cxn>
                <a:cxn ang="0">
                  <a:pos x="521" y="442"/>
                </a:cxn>
                <a:cxn ang="0">
                  <a:pos x="542" y="467"/>
                </a:cxn>
                <a:cxn ang="0">
                  <a:pos x="563" y="488"/>
                </a:cxn>
                <a:cxn ang="0">
                  <a:pos x="585" y="508"/>
                </a:cxn>
                <a:cxn ang="0">
                  <a:pos x="607" y="525"/>
                </a:cxn>
                <a:cxn ang="0">
                  <a:pos x="628" y="540"/>
                </a:cxn>
                <a:cxn ang="0">
                  <a:pos x="650" y="553"/>
                </a:cxn>
                <a:cxn ang="0">
                  <a:pos x="671" y="565"/>
                </a:cxn>
                <a:cxn ang="0">
                  <a:pos x="692" y="573"/>
                </a:cxn>
                <a:cxn ang="0">
                  <a:pos x="713" y="581"/>
                </a:cxn>
                <a:cxn ang="0">
                  <a:pos x="735" y="587"/>
                </a:cxn>
                <a:cxn ang="0">
                  <a:pos x="757" y="593"/>
                </a:cxn>
                <a:cxn ang="0">
                  <a:pos x="779" y="597"/>
                </a:cxn>
                <a:cxn ang="0">
                  <a:pos x="800" y="601"/>
                </a:cxn>
                <a:cxn ang="0">
                  <a:pos x="821" y="603"/>
                </a:cxn>
                <a:cxn ang="0">
                  <a:pos x="842" y="606"/>
                </a:cxn>
                <a:cxn ang="0">
                  <a:pos x="864" y="607"/>
                </a:cxn>
                <a:cxn ang="0">
                  <a:pos x="885" y="608"/>
                </a:cxn>
                <a:cxn ang="0">
                  <a:pos x="906" y="610"/>
                </a:cxn>
                <a:cxn ang="0">
                  <a:pos x="929" y="611"/>
                </a:cxn>
                <a:cxn ang="0">
                  <a:pos x="950" y="611"/>
                </a:cxn>
                <a:cxn ang="0">
                  <a:pos x="971" y="611"/>
                </a:cxn>
                <a:cxn ang="0">
                  <a:pos x="993" y="612"/>
                </a:cxn>
                <a:cxn ang="0">
                  <a:pos x="1014" y="612"/>
                </a:cxn>
                <a:cxn ang="0">
                  <a:pos x="1035" y="612"/>
                </a:cxn>
                <a:cxn ang="0">
                  <a:pos x="1056" y="612"/>
                </a:cxn>
                <a:cxn ang="0">
                  <a:pos x="1078" y="612"/>
                </a:cxn>
                <a:cxn ang="0">
                  <a:pos x="1099" y="612"/>
                </a:cxn>
                <a:cxn ang="0">
                  <a:pos x="1121" y="612"/>
                </a:cxn>
                <a:cxn ang="0">
                  <a:pos x="1143" y="612"/>
                </a:cxn>
                <a:cxn ang="0">
                  <a:pos x="1164" y="612"/>
                </a:cxn>
                <a:cxn ang="0">
                  <a:pos x="1185" y="612"/>
                </a:cxn>
                <a:cxn ang="0">
                  <a:pos x="1207" y="612"/>
                </a:cxn>
                <a:cxn ang="0">
                  <a:pos x="0" y="121"/>
                </a:cxn>
                <a:cxn ang="0">
                  <a:pos x="23" y="93"/>
                </a:cxn>
                <a:cxn ang="0">
                  <a:pos x="44" y="66"/>
                </a:cxn>
                <a:cxn ang="0">
                  <a:pos x="65" y="44"/>
                </a:cxn>
                <a:cxn ang="0">
                  <a:pos x="86" y="26"/>
                </a:cxn>
                <a:cxn ang="0">
                  <a:pos x="108" y="13"/>
                </a:cxn>
                <a:cxn ang="0">
                  <a:pos x="129" y="4"/>
                </a:cxn>
                <a:cxn ang="0">
                  <a:pos x="150" y="0"/>
                </a:cxn>
                <a:cxn ang="0">
                  <a:pos x="172" y="3"/>
                </a:cxn>
                <a:cxn ang="0">
                  <a:pos x="194" y="9"/>
                </a:cxn>
                <a:cxn ang="0">
                  <a:pos x="215" y="21"/>
                </a:cxn>
                <a:cxn ang="0">
                  <a:pos x="237" y="39"/>
                </a:cxn>
                <a:cxn ang="0">
                  <a:pos x="258" y="60"/>
                </a:cxn>
                <a:cxn ang="0">
                  <a:pos x="279" y="85"/>
                </a:cxn>
                <a:cxn ang="0">
                  <a:pos x="300" y="114"/>
                </a:cxn>
              </a:cxnLst>
              <a:rect l="0" t="0" r="r" b="b"/>
              <a:pathLst>
                <a:path w="1225" h="612">
                  <a:moveTo>
                    <a:pt x="309" y="127"/>
                  </a:moveTo>
                  <a:lnTo>
                    <a:pt x="313" y="130"/>
                  </a:lnTo>
                  <a:lnTo>
                    <a:pt x="316" y="135"/>
                  </a:lnTo>
                  <a:lnTo>
                    <a:pt x="319" y="140"/>
                  </a:lnTo>
                  <a:lnTo>
                    <a:pt x="322" y="144"/>
                  </a:lnTo>
                  <a:lnTo>
                    <a:pt x="326" y="149"/>
                  </a:lnTo>
                  <a:lnTo>
                    <a:pt x="328" y="154"/>
                  </a:lnTo>
                  <a:lnTo>
                    <a:pt x="332" y="158"/>
                  </a:lnTo>
                  <a:lnTo>
                    <a:pt x="334" y="163"/>
                  </a:lnTo>
                  <a:lnTo>
                    <a:pt x="337" y="168"/>
                  </a:lnTo>
                  <a:lnTo>
                    <a:pt x="341" y="173"/>
                  </a:lnTo>
                  <a:lnTo>
                    <a:pt x="343" y="178"/>
                  </a:lnTo>
                  <a:lnTo>
                    <a:pt x="347" y="182"/>
                  </a:lnTo>
                  <a:lnTo>
                    <a:pt x="349" y="187"/>
                  </a:lnTo>
                  <a:lnTo>
                    <a:pt x="353" y="192"/>
                  </a:lnTo>
                  <a:lnTo>
                    <a:pt x="356" y="197"/>
                  </a:lnTo>
                  <a:lnTo>
                    <a:pt x="359" y="202"/>
                  </a:lnTo>
                  <a:lnTo>
                    <a:pt x="362" y="207"/>
                  </a:lnTo>
                  <a:lnTo>
                    <a:pt x="364" y="212"/>
                  </a:lnTo>
                  <a:lnTo>
                    <a:pt x="368" y="217"/>
                  </a:lnTo>
                  <a:lnTo>
                    <a:pt x="371" y="222"/>
                  </a:lnTo>
                  <a:lnTo>
                    <a:pt x="374" y="227"/>
                  </a:lnTo>
                  <a:lnTo>
                    <a:pt x="377" y="232"/>
                  </a:lnTo>
                  <a:lnTo>
                    <a:pt x="381" y="237"/>
                  </a:lnTo>
                  <a:lnTo>
                    <a:pt x="383" y="242"/>
                  </a:lnTo>
                  <a:lnTo>
                    <a:pt x="387" y="245"/>
                  </a:lnTo>
                  <a:lnTo>
                    <a:pt x="389" y="250"/>
                  </a:lnTo>
                  <a:lnTo>
                    <a:pt x="392" y="255"/>
                  </a:lnTo>
                  <a:lnTo>
                    <a:pt x="396" y="260"/>
                  </a:lnTo>
                  <a:lnTo>
                    <a:pt x="398" y="265"/>
                  </a:lnTo>
                  <a:lnTo>
                    <a:pt x="402" y="270"/>
                  </a:lnTo>
                  <a:lnTo>
                    <a:pt x="404" y="275"/>
                  </a:lnTo>
                  <a:lnTo>
                    <a:pt x="408" y="280"/>
                  </a:lnTo>
                  <a:lnTo>
                    <a:pt x="411" y="285"/>
                  </a:lnTo>
                  <a:lnTo>
                    <a:pt x="414" y="291"/>
                  </a:lnTo>
                  <a:lnTo>
                    <a:pt x="417" y="296"/>
                  </a:lnTo>
                  <a:lnTo>
                    <a:pt x="419" y="301"/>
                  </a:lnTo>
                  <a:lnTo>
                    <a:pt x="423" y="304"/>
                  </a:lnTo>
                  <a:lnTo>
                    <a:pt x="426" y="309"/>
                  </a:lnTo>
                  <a:lnTo>
                    <a:pt x="429" y="314"/>
                  </a:lnTo>
                  <a:lnTo>
                    <a:pt x="432" y="319"/>
                  </a:lnTo>
                  <a:lnTo>
                    <a:pt x="436" y="324"/>
                  </a:lnTo>
                  <a:lnTo>
                    <a:pt x="438" y="328"/>
                  </a:lnTo>
                  <a:lnTo>
                    <a:pt x="442" y="333"/>
                  </a:lnTo>
                  <a:lnTo>
                    <a:pt x="444" y="338"/>
                  </a:lnTo>
                  <a:lnTo>
                    <a:pt x="447" y="342"/>
                  </a:lnTo>
                  <a:lnTo>
                    <a:pt x="451" y="347"/>
                  </a:lnTo>
                  <a:lnTo>
                    <a:pt x="453" y="352"/>
                  </a:lnTo>
                  <a:lnTo>
                    <a:pt x="457" y="356"/>
                  </a:lnTo>
                  <a:lnTo>
                    <a:pt x="459" y="361"/>
                  </a:lnTo>
                  <a:lnTo>
                    <a:pt x="463" y="366"/>
                  </a:lnTo>
                  <a:lnTo>
                    <a:pt x="466" y="369"/>
                  </a:lnTo>
                  <a:lnTo>
                    <a:pt x="469" y="374"/>
                  </a:lnTo>
                  <a:lnTo>
                    <a:pt x="472" y="378"/>
                  </a:lnTo>
                  <a:lnTo>
                    <a:pt x="474" y="383"/>
                  </a:lnTo>
                  <a:lnTo>
                    <a:pt x="478" y="387"/>
                  </a:lnTo>
                  <a:lnTo>
                    <a:pt x="481" y="391"/>
                  </a:lnTo>
                  <a:lnTo>
                    <a:pt x="484" y="396"/>
                  </a:lnTo>
                  <a:lnTo>
                    <a:pt x="487" y="399"/>
                  </a:lnTo>
                  <a:lnTo>
                    <a:pt x="491" y="403"/>
                  </a:lnTo>
                  <a:lnTo>
                    <a:pt x="493" y="408"/>
                  </a:lnTo>
                  <a:lnTo>
                    <a:pt x="497" y="412"/>
                  </a:lnTo>
                  <a:lnTo>
                    <a:pt x="499" y="416"/>
                  </a:lnTo>
                  <a:lnTo>
                    <a:pt x="502" y="419"/>
                  </a:lnTo>
                  <a:lnTo>
                    <a:pt x="506" y="423"/>
                  </a:lnTo>
                  <a:lnTo>
                    <a:pt x="508" y="427"/>
                  </a:lnTo>
                  <a:lnTo>
                    <a:pt x="512" y="431"/>
                  </a:lnTo>
                  <a:lnTo>
                    <a:pt x="514" y="434"/>
                  </a:lnTo>
                  <a:lnTo>
                    <a:pt x="518" y="438"/>
                  </a:lnTo>
                  <a:lnTo>
                    <a:pt x="521" y="442"/>
                  </a:lnTo>
                  <a:lnTo>
                    <a:pt x="525" y="446"/>
                  </a:lnTo>
                  <a:lnTo>
                    <a:pt x="527" y="449"/>
                  </a:lnTo>
                  <a:lnTo>
                    <a:pt x="530" y="453"/>
                  </a:lnTo>
                  <a:lnTo>
                    <a:pt x="533" y="456"/>
                  </a:lnTo>
                  <a:lnTo>
                    <a:pt x="536" y="460"/>
                  </a:lnTo>
                  <a:lnTo>
                    <a:pt x="540" y="463"/>
                  </a:lnTo>
                  <a:lnTo>
                    <a:pt x="542" y="467"/>
                  </a:lnTo>
                  <a:lnTo>
                    <a:pt x="546" y="470"/>
                  </a:lnTo>
                  <a:lnTo>
                    <a:pt x="548" y="473"/>
                  </a:lnTo>
                  <a:lnTo>
                    <a:pt x="552" y="476"/>
                  </a:lnTo>
                  <a:lnTo>
                    <a:pt x="555" y="480"/>
                  </a:lnTo>
                  <a:lnTo>
                    <a:pt x="557" y="482"/>
                  </a:lnTo>
                  <a:lnTo>
                    <a:pt x="561" y="486"/>
                  </a:lnTo>
                  <a:lnTo>
                    <a:pt x="563" y="488"/>
                  </a:lnTo>
                  <a:lnTo>
                    <a:pt x="567" y="491"/>
                  </a:lnTo>
                  <a:lnTo>
                    <a:pt x="570" y="495"/>
                  </a:lnTo>
                  <a:lnTo>
                    <a:pt x="573" y="497"/>
                  </a:lnTo>
                  <a:lnTo>
                    <a:pt x="576" y="500"/>
                  </a:lnTo>
                  <a:lnTo>
                    <a:pt x="580" y="502"/>
                  </a:lnTo>
                  <a:lnTo>
                    <a:pt x="582" y="505"/>
                  </a:lnTo>
                  <a:lnTo>
                    <a:pt x="585" y="508"/>
                  </a:lnTo>
                  <a:lnTo>
                    <a:pt x="588" y="511"/>
                  </a:lnTo>
                  <a:lnTo>
                    <a:pt x="591" y="513"/>
                  </a:lnTo>
                  <a:lnTo>
                    <a:pt x="595" y="516"/>
                  </a:lnTo>
                  <a:lnTo>
                    <a:pt x="597" y="518"/>
                  </a:lnTo>
                  <a:lnTo>
                    <a:pt x="601" y="521"/>
                  </a:lnTo>
                  <a:lnTo>
                    <a:pt x="603" y="523"/>
                  </a:lnTo>
                  <a:lnTo>
                    <a:pt x="607" y="525"/>
                  </a:lnTo>
                  <a:lnTo>
                    <a:pt x="610" y="527"/>
                  </a:lnTo>
                  <a:lnTo>
                    <a:pt x="613" y="530"/>
                  </a:lnTo>
                  <a:lnTo>
                    <a:pt x="616" y="532"/>
                  </a:lnTo>
                  <a:lnTo>
                    <a:pt x="618" y="535"/>
                  </a:lnTo>
                  <a:lnTo>
                    <a:pt x="622" y="536"/>
                  </a:lnTo>
                  <a:lnTo>
                    <a:pt x="625" y="538"/>
                  </a:lnTo>
                  <a:lnTo>
                    <a:pt x="628" y="540"/>
                  </a:lnTo>
                  <a:lnTo>
                    <a:pt x="631" y="542"/>
                  </a:lnTo>
                  <a:lnTo>
                    <a:pt x="635" y="543"/>
                  </a:lnTo>
                  <a:lnTo>
                    <a:pt x="637" y="546"/>
                  </a:lnTo>
                  <a:lnTo>
                    <a:pt x="641" y="548"/>
                  </a:lnTo>
                  <a:lnTo>
                    <a:pt x="643" y="550"/>
                  </a:lnTo>
                  <a:lnTo>
                    <a:pt x="646" y="551"/>
                  </a:lnTo>
                  <a:lnTo>
                    <a:pt x="650" y="553"/>
                  </a:lnTo>
                  <a:lnTo>
                    <a:pt x="652" y="555"/>
                  </a:lnTo>
                  <a:lnTo>
                    <a:pt x="656" y="556"/>
                  </a:lnTo>
                  <a:lnTo>
                    <a:pt x="658" y="558"/>
                  </a:lnTo>
                  <a:lnTo>
                    <a:pt x="662" y="560"/>
                  </a:lnTo>
                  <a:lnTo>
                    <a:pt x="665" y="561"/>
                  </a:lnTo>
                  <a:lnTo>
                    <a:pt x="668" y="562"/>
                  </a:lnTo>
                  <a:lnTo>
                    <a:pt x="671" y="565"/>
                  </a:lnTo>
                  <a:lnTo>
                    <a:pt x="673" y="566"/>
                  </a:lnTo>
                  <a:lnTo>
                    <a:pt x="677" y="567"/>
                  </a:lnTo>
                  <a:lnTo>
                    <a:pt x="680" y="568"/>
                  </a:lnTo>
                  <a:lnTo>
                    <a:pt x="683" y="570"/>
                  </a:lnTo>
                  <a:lnTo>
                    <a:pt x="686" y="571"/>
                  </a:lnTo>
                  <a:lnTo>
                    <a:pt x="690" y="572"/>
                  </a:lnTo>
                  <a:lnTo>
                    <a:pt x="692" y="573"/>
                  </a:lnTo>
                  <a:lnTo>
                    <a:pt x="696" y="575"/>
                  </a:lnTo>
                  <a:lnTo>
                    <a:pt x="698" y="576"/>
                  </a:lnTo>
                  <a:lnTo>
                    <a:pt x="702" y="577"/>
                  </a:lnTo>
                  <a:lnTo>
                    <a:pt x="705" y="578"/>
                  </a:lnTo>
                  <a:lnTo>
                    <a:pt x="707" y="580"/>
                  </a:lnTo>
                  <a:lnTo>
                    <a:pt x="711" y="580"/>
                  </a:lnTo>
                  <a:lnTo>
                    <a:pt x="713" y="581"/>
                  </a:lnTo>
                  <a:lnTo>
                    <a:pt x="717" y="582"/>
                  </a:lnTo>
                  <a:lnTo>
                    <a:pt x="720" y="583"/>
                  </a:lnTo>
                  <a:lnTo>
                    <a:pt x="724" y="585"/>
                  </a:lnTo>
                  <a:lnTo>
                    <a:pt x="726" y="585"/>
                  </a:lnTo>
                  <a:lnTo>
                    <a:pt x="730" y="586"/>
                  </a:lnTo>
                  <a:lnTo>
                    <a:pt x="732" y="587"/>
                  </a:lnTo>
                  <a:lnTo>
                    <a:pt x="735" y="587"/>
                  </a:lnTo>
                  <a:lnTo>
                    <a:pt x="739" y="588"/>
                  </a:lnTo>
                  <a:lnTo>
                    <a:pt x="741" y="590"/>
                  </a:lnTo>
                  <a:lnTo>
                    <a:pt x="745" y="590"/>
                  </a:lnTo>
                  <a:lnTo>
                    <a:pt x="747" y="591"/>
                  </a:lnTo>
                  <a:lnTo>
                    <a:pt x="751" y="592"/>
                  </a:lnTo>
                  <a:lnTo>
                    <a:pt x="754" y="592"/>
                  </a:lnTo>
                  <a:lnTo>
                    <a:pt x="757" y="593"/>
                  </a:lnTo>
                  <a:lnTo>
                    <a:pt x="760" y="593"/>
                  </a:lnTo>
                  <a:lnTo>
                    <a:pt x="762" y="595"/>
                  </a:lnTo>
                  <a:lnTo>
                    <a:pt x="766" y="595"/>
                  </a:lnTo>
                  <a:lnTo>
                    <a:pt x="769" y="596"/>
                  </a:lnTo>
                  <a:lnTo>
                    <a:pt x="772" y="596"/>
                  </a:lnTo>
                  <a:lnTo>
                    <a:pt x="775" y="597"/>
                  </a:lnTo>
                  <a:lnTo>
                    <a:pt x="779" y="597"/>
                  </a:lnTo>
                  <a:lnTo>
                    <a:pt x="781" y="598"/>
                  </a:lnTo>
                  <a:lnTo>
                    <a:pt x="785" y="598"/>
                  </a:lnTo>
                  <a:lnTo>
                    <a:pt x="787" y="598"/>
                  </a:lnTo>
                  <a:lnTo>
                    <a:pt x="791" y="600"/>
                  </a:lnTo>
                  <a:lnTo>
                    <a:pt x="794" y="600"/>
                  </a:lnTo>
                  <a:lnTo>
                    <a:pt x="796" y="600"/>
                  </a:lnTo>
                  <a:lnTo>
                    <a:pt x="800" y="601"/>
                  </a:lnTo>
                  <a:lnTo>
                    <a:pt x="802" y="601"/>
                  </a:lnTo>
                  <a:lnTo>
                    <a:pt x="806" y="602"/>
                  </a:lnTo>
                  <a:lnTo>
                    <a:pt x="809" y="602"/>
                  </a:lnTo>
                  <a:lnTo>
                    <a:pt x="812" y="602"/>
                  </a:lnTo>
                  <a:lnTo>
                    <a:pt x="815" y="603"/>
                  </a:lnTo>
                  <a:lnTo>
                    <a:pt x="819" y="603"/>
                  </a:lnTo>
                  <a:lnTo>
                    <a:pt x="821" y="603"/>
                  </a:lnTo>
                  <a:lnTo>
                    <a:pt x="824" y="603"/>
                  </a:lnTo>
                  <a:lnTo>
                    <a:pt x="827" y="605"/>
                  </a:lnTo>
                  <a:lnTo>
                    <a:pt x="830" y="605"/>
                  </a:lnTo>
                  <a:lnTo>
                    <a:pt x="834" y="605"/>
                  </a:lnTo>
                  <a:lnTo>
                    <a:pt x="836" y="605"/>
                  </a:lnTo>
                  <a:lnTo>
                    <a:pt x="840" y="606"/>
                  </a:lnTo>
                  <a:lnTo>
                    <a:pt x="842" y="606"/>
                  </a:lnTo>
                  <a:lnTo>
                    <a:pt x="846" y="606"/>
                  </a:lnTo>
                  <a:lnTo>
                    <a:pt x="849" y="606"/>
                  </a:lnTo>
                  <a:lnTo>
                    <a:pt x="851" y="606"/>
                  </a:lnTo>
                  <a:lnTo>
                    <a:pt x="855" y="607"/>
                  </a:lnTo>
                  <a:lnTo>
                    <a:pt x="857" y="607"/>
                  </a:lnTo>
                  <a:lnTo>
                    <a:pt x="861" y="607"/>
                  </a:lnTo>
                  <a:lnTo>
                    <a:pt x="864" y="607"/>
                  </a:lnTo>
                  <a:lnTo>
                    <a:pt x="867" y="607"/>
                  </a:lnTo>
                  <a:lnTo>
                    <a:pt x="870" y="607"/>
                  </a:lnTo>
                  <a:lnTo>
                    <a:pt x="874" y="608"/>
                  </a:lnTo>
                  <a:lnTo>
                    <a:pt x="876" y="608"/>
                  </a:lnTo>
                  <a:lnTo>
                    <a:pt x="879" y="608"/>
                  </a:lnTo>
                  <a:lnTo>
                    <a:pt x="882" y="608"/>
                  </a:lnTo>
                  <a:lnTo>
                    <a:pt x="885" y="608"/>
                  </a:lnTo>
                  <a:lnTo>
                    <a:pt x="889" y="608"/>
                  </a:lnTo>
                  <a:lnTo>
                    <a:pt x="891" y="608"/>
                  </a:lnTo>
                  <a:lnTo>
                    <a:pt x="895" y="610"/>
                  </a:lnTo>
                  <a:lnTo>
                    <a:pt x="897" y="610"/>
                  </a:lnTo>
                  <a:lnTo>
                    <a:pt x="901" y="610"/>
                  </a:lnTo>
                  <a:lnTo>
                    <a:pt x="904" y="610"/>
                  </a:lnTo>
                  <a:lnTo>
                    <a:pt x="906" y="610"/>
                  </a:lnTo>
                  <a:lnTo>
                    <a:pt x="910" y="610"/>
                  </a:lnTo>
                  <a:lnTo>
                    <a:pt x="912" y="610"/>
                  </a:lnTo>
                  <a:lnTo>
                    <a:pt x="916" y="610"/>
                  </a:lnTo>
                  <a:lnTo>
                    <a:pt x="919" y="610"/>
                  </a:lnTo>
                  <a:lnTo>
                    <a:pt x="922" y="610"/>
                  </a:lnTo>
                  <a:lnTo>
                    <a:pt x="925" y="610"/>
                  </a:lnTo>
                  <a:lnTo>
                    <a:pt x="929" y="611"/>
                  </a:lnTo>
                  <a:lnTo>
                    <a:pt x="931" y="611"/>
                  </a:lnTo>
                  <a:lnTo>
                    <a:pt x="934" y="611"/>
                  </a:lnTo>
                  <a:lnTo>
                    <a:pt x="938" y="611"/>
                  </a:lnTo>
                  <a:lnTo>
                    <a:pt x="940" y="611"/>
                  </a:lnTo>
                  <a:lnTo>
                    <a:pt x="944" y="611"/>
                  </a:lnTo>
                  <a:lnTo>
                    <a:pt x="946" y="611"/>
                  </a:lnTo>
                  <a:lnTo>
                    <a:pt x="950" y="611"/>
                  </a:lnTo>
                  <a:lnTo>
                    <a:pt x="953" y="611"/>
                  </a:lnTo>
                  <a:lnTo>
                    <a:pt x="956" y="611"/>
                  </a:lnTo>
                  <a:lnTo>
                    <a:pt x="959" y="611"/>
                  </a:lnTo>
                  <a:lnTo>
                    <a:pt x="961" y="611"/>
                  </a:lnTo>
                  <a:lnTo>
                    <a:pt x="965" y="611"/>
                  </a:lnTo>
                  <a:lnTo>
                    <a:pt x="968" y="611"/>
                  </a:lnTo>
                  <a:lnTo>
                    <a:pt x="971" y="611"/>
                  </a:lnTo>
                  <a:lnTo>
                    <a:pt x="974" y="611"/>
                  </a:lnTo>
                  <a:lnTo>
                    <a:pt x="978" y="611"/>
                  </a:lnTo>
                  <a:lnTo>
                    <a:pt x="980" y="611"/>
                  </a:lnTo>
                  <a:lnTo>
                    <a:pt x="984" y="611"/>
                  </a:lnTo>
                  <a:lnTo>
                    <a:pt x="986" y="612"/>
                  </a:lnTo>
                  <a:lnTo>
                    <a:pt x="989" y="612"/>
                  </a:lnTo>
                  <a:lnTo>
                    <a:pt x="993" y="612"/>
                  </a:lnTo>
                  <a:lnTo>
                    <a:pt x="995" y="612"/>
                  </a:lnTo>
                  <a:lnTo>
                    <a:pt x="999" y="612"/>
                  </a:lnTo>
                  <a:lnTo>
                    <a:pt x="1001" y="612"/>
                  </a:lnTo>
                  <a:lnTo>
                    <a:pt x="1005" y="612"/>
                  </a:lnTo>
                  <a:lnTo>
                    <a:pt x="1008" y="612"/>
                  </a:lnTo>
                  <a:lnTo>
                    <a:pt x="1011" y="612"/>
                  </a:lnTo>
                  <a:lnTo>
                    <a:pt x="1014" y="612"/>
                  </a:lnTo>
                  <a:lnTo>
                    <a:pt x="1016" y="612"/>
                  </a:lnTo>
                  <a:lnTo>
                    <a:pt x="1020" y="612"/>
                  </a:lnTo>
                  <a:lnTo>
                    <a:pt x="1023" y="612"/>
                  </a:lnTo>
                  <a:lnTo>
                    <a:pt x="1026" y="612"/>
                  </a:lnTo>
                  <a:lnTo>
                    <a:pt x="1029" y="612"/>
                  </a:lnTo>
                  <a:lnTo>
                    <a:pt x="1033" y="612"/>
                  </a:lnTo>
                  <a:lnTo>
                    <a:pt x="1035" y="612"/>
                  </a:lnTo>
                  <a:lnTo>
                    <a:pt x="1039" y="612"/>
                  </a:lnTo>
                  <a:lnTo>
                    <a:pt x="1041" y="612"/>
                  </a:lnTo>
                  <a:lnTo>
                    <a:pt x="1044" y="612"/>
                  </a:lnTo>
                  <a:lnTo>
                    <a:pt x="1048" y="612"/>
                  </a:lnTo>
                  <a:lnTo>
                    <a:pt x="1050" y="612"/>
                  </a:lnTo>
                  <a:lnTo>
                    <a:pt x="1054" y="612"/>
                  </a:lnTo>
                  <a:lnTo>
                    <a:pt x="1056" y="612"/>
                  </a:lnTo>
                  <a:lnTo>
                    <a:pt x="1060" y="612"/>
                  </a:lnTo>
                  <a:lnTo>
                    <a:pt x="1063" y="612"/>
                  </a:lnTo>
                  <a:lnTo>
                    <a:pt x="1066" y="612"/>
                  </a:lnTo>
                  <a:lnTo>
                    <a:pt x="1069" y="612"/>
                  </a:lnTo>
                  <a:lnTo>
                    <a:pt x="1071" y="612"/>
                  </a:lnTo>
                  <a:lnTo>
                    <a:pt x="1075" y="612"/>
                  </a:lnTo>
                  <a:lnTo>
                    <a:pt x="1078" y="612"/>
                  </a:lnTo>
                  <a:lnTo>
                    <a:pt x="1081" y="612"/>
                  </a:lnTo>
                  <a:lnTo>
                    <a:pt x="1084" y="612"/>
                  </a:lnTo>
                  <a:lnTo>
                    <a:pt x="1088" y="612"/>
                  </a:lnTo>
                  <a:lnTo>
                    <a:pt x="1090" y="612"/>
                  </a:lnTo>
                  <a:lnTo>
                    <a:pt x="1094" y="612"/>
                  </a:lnTo>
                  <a:lnTo>
                    <a:pt x="1096" y="612"/>
                  </a:lnTo>
                  <a:lnTo>
                    <a:pt x="1099" y="612"/>
                  </a:lnTo>
                  <a:lnTo>
                    <a:pt x="1103" y="612"/>
                  </a:lnTo>
                  <a:lnTo>
                    <a:pt x="1105" y="612"/>
                  </a:lnTo>
                  <a:lnTo>
                    <a:pt x="1109" y="612"/>
                  </a:lnTo>
                  <a:lnTo>
                    <a:pt x="1111" y="612"/>
                  </a:lnTo>
                  <a:lnTo>
                    <a:pt x="1115" y="612"/>
                  </a:lnTo>
                  <a:lnTo>
                    <a:pt x="1118" y="612"/>
                  </a:lnTo>
                  <a:lnTo>
                    <a:pt x="1121" y="612"/>
                  </a:lnTo>
                  <a:lnTo>
                    <a:pt x="1124" y="612"/>
                  </a:lnTo>
                  <a:lnTo>
                    <a:pt x="1126" y="612"/>
                  </a:lnTo>
                  <a:lnTo>
                    <a:pt x="1130" y="612"/>
                  </a:lnTo>
                  <a:lnTo>
                    <a:pt x="1133" y="612"/>
                  </a:lnTo>
                  <a:lnTo>
                    <a:pt x="1137" y="612"/>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121"/>
                  </a:moveTo>
                  <a:lnTo>
                    <a:pt x="4" y="118"/>
                  </a:lnTo>
                  <a:lnTo>
                    <a:pt x="6" y="114"/>
                  </a:lnTo>
                  <a:lnTo>
                    <a:pt x="10" y="109"/>
                  </a:lnTo>
                  <a:lnTo>
                    <a:pt x="13" y="105"/>
                  </a:lnTo>
                  <a:lnTo>
                    <a:pt x="16" y="101"/>
                  </a:lnTo>
                  <a:lnTo>
                    <a:pt x="19" y="96"/>
                  </a:lnTo>
                  <a:lnTo>
                    <a:pt x="23" y="93"/>
                  </a:lnTo>
                  <a:lnTo>
                    <a:pt x="25" y="89"/>
                  </a:lnTo>
                  <a:lnTo>
                    <a:pt x="28" y="85"/>
                  </a:lnTo>
                  <a:lnTo>
                    <a:pt x="31" y="81"/>
                  </a:lnTo>
                  <a:lnTo>
                    <a:pt x="34" y="78"/>
                  </a:lnTo>
                  <a:lnTo>
                    <a:pt x="38" y="74"/>
                  </a:lnTo>
                  <a:lnTo>
                    <a:pt x="40" y="70"/>
                  </a:lnTo>
                  <a:lnTo>
                    <a:pt x="44" y="66"/>
                  </a:lnTo>
                  <a:lnTo>
                    <a:pt x="46" y="63"/>
                  </a:lnTo>
                  <a:lnTo>
                    <a:pt x="50" y="60"/>
                  </a:lnTo>
                  <a:lnTo>
                    <a:pt x="53" y="56"/>
                  </a:lnTo>
                  <a:lnTo>
                    <a:pt x="56" y="54"/>
                  </a:lnTo>
                  <a:lnTo>
                    <a:pt x="59" y="50"/>
                  </a:lnTo>
                  <a:lnTo>
                    <a:pt x="61" y="48"/>
                  </a:lnTo>
                  <a:lnTo>
                    <a:pt x="65" y="44"/>
                  </a:lnTo>
                  <a:lnTo>
                    <a:pt x="68" y="41"/>
                  </a:lnTo>
                  <a:lnTo>
                    <a:pt x="71" y="39"/>
                  </a:lnTo>
                  <a:lnTo>
                    <a:pt x="74" y="35"/>
                  </a:lnTo>
                  <a:lnTo>
                    <a:pt x="78" y="33"/>
                  </a:lnTo>
                  <a:lnTo>
                    <a:pt x="80" y="30"/>
                  </a:lnTo>
                  <a:lnTo>
                    <a:pt x="84" y="28"/>
                  </a:lnTo>
                  <a:lnTo>
                    <a:pt x="86" y="26"/>
                  </a:lnTo>
                  <a:lnTo>
                    <a:pt x="89" y="24"/>
                  </a:lnTo>
                  <a:lnTo>
                    <a:pt x="93" y="21"/>
                  </a:lnTo>
                  <a:lnTo>
                    <a:pt x="95" y="19"/>
                  </a:lnTo>
                  <a:lnTo>
                    <a:pt x="99" y="18"/>
                  </a:lnTo>
                  <a:lnTo>
                    <a:pt x="101" y="15"/>
                  </a:lnTo>
                  <a:lnTo>
                    <a:pt x="105" y="14"/>
                  </a:lnTo>
                  <a:lnTo>
                    <a:pt x="108" y="13"/>
                  </a:lnTo>
                  <a:lnTo>
                    <a:pt x="112" y="11"/>
                  </a:lnTo>
                  <a:lnTo>
                    <a:pt x="114" y="9"/>
                  </a:lnTo>
                  <a:lnTo>
                    <a:pt x="117" y="8"/>
                  </a:lnTo>
                  <a:lnTo>
                    <a:pt x="120" y="6"/>
                  </a:lnTo>
                  <a:lnTo>
                    <a:pt x="123" y="5"/>
                  </a:lnTo>
                  <a:lnTo>
                    <a:pt x="127" y="5"/>
                  </a:lnTo>
                  <a:lnTo>
                    <a:pt x="129" y="4"/>
                  </a:lnTo>
                  <a:lnTo>
                    <a:pt x="133" y="3"/>
                  </a:lnTo>
                  <a:lnTo>
                    <a:pt x="135" y="3"/>
                  </a:lnTo>
                  <a:lnTo>
                    <a:pt x="139" y="1"/>
                  </a:lnTo>
                  <a:lnTo>
                    <a:pt x="142" y="1"/>
                  </a:lnTo>
                  <a:lnTo>
                    <a:pt x="144" y="0"/>
                  </a:lnTo>
                  <a:lnTo>
                    <a:pt x="148" y="0"/>
                  </a:lnTo>
                  <a:lnTo>
                    <a:pt x="150" y="0"/>
                  </a:lnTo>
                  <a:lnTo>
                    <a:pt x="154" y="0"/>
                  </a:lnTo>
                  <a:lnTo>
                    <a:pt x="157" y="0"/>
                  </a:lnTo>
                  <a:lnTo>
                    <a:pt x="160" y="0"/>
                  </a:lnTo>
                  <a:lnTo>
                    <a:pt x="163" y="0"/>
                  </a:lnTo>
                  <a:lnTo>
                    <a:pt x="167" y="1"/>
                  </a:lnTo>
                  <a:lnTo>
                    <a:pt x="169" y="1"/>
                  </a:lnTo>
                  <a:lnTo>
                    <a:pt x="172" y="3"/>
                  </a:lnTo>
                  <a:lnTo>
                    <a:pt x="175" y="3"/>
                  </a:lnTo>
                  <a:lnTo>
                    <a:pt x="178" y="4"/>
                  </a:lnTo>
                  <a:lnTo>
                    <a:pt x="182" y="5"/>
                  </a:lnTo>
                  <a:lnTo>
                    <a:pt x="184" y="5"/>
                  </a:lnTo>
                  <a:lnTo>
                    <a:pt x="188" y="6"/>
                  </a:lnTo>
                  <a:lnTo>
                    <a:pt x="190" y="8"/>
                  </a:lnTo>
                  <a:lnTo>
                    <a:pt x="194" y="9"/>
                  </a:lnTo>
                  <a:lnTo>
                    <a:pt x="197" y="11"/>
                  </a:lnTo>
                  <a:lnTo>
                    <a:pt x="199" y="13"/>
                  </a:lnTo>
                  <a:lnTo>
                    <a:pt x="203" y="14"/>
                  </a:lnTo>
                  <a:lnTo>
                    <a:pt x="205" y="15"/>
                  </a:lnTo>
                  <a:lnTo>
                    <a:pt x="209" y="18"/>
                  </a:lnTo>
                  <a:lnTo>
                    <a:pt x="212" y="19"/>
                  </a:lnTo>
                  <a:lnTo>
                    <a:pt x="215" y="21"/>
                  </a:lnTo>
                  <a:lnTo>
                    <a:pt x="218" y="24"/>
                  </a:lnTo>
                  <a:lnTo>
                    <a:pt x="222" y="26"/>
                  </a:lnTo>
                  <a:lnTo>
                    <a:pt x="224" y="28"/>
                  </a:lnTo>
                  <a:lnTo>
                    <a:pt x="227" y="30"/>
                  </a:lnTo>
                  <a:lnTo>
                    <a:pt x="230" y="33"/>
                  </a:lnTo>
                  <a:lnTo>
                    <a:pt x="233" y="35"/>
                  </a:lnTo>
                  <a:lnTo>
                    <a:pt x="237" y="39"/>
                  </a:lnTo>
                  <a:lnTo>
                    <a:pt x="239" y="41"/>
                  </a:lnTo>
                  <a:lnTo>
                    <a:pt x="243" y="44"/>
                  </a:lnTo>
                  <a:lnTo>
                    <a:pt x="245" y="48"/>
                  </a:lnTo>
                  <a:lnTo>
                    <a:pt x="249" y="50"/>
                  </a:lnTo>
                  <a:lnTo>
                    <a:pt x="252" y="54"/>
                  </a:lnTo>
                  <a:lnTo>
                    <a:pt x="254" y="56"/>
                  </a:lnTo>
                  <a:lnTo>
                    <a:pt x="258" y="60"/>
                  </a:lnTo>
                  <a:lnTo>
                    <a:pt x="260" y="63"/>
                  </a:lnTo>
                  <a:lnTo>
                    <a:pt x="264" y="66"/>
                  </a:lnTo>
                  <a:lnTo>
                    <a:pt x="267" y="70"/>
                  </a:lnTo>
                  <a:lnTo>
                    <a:pt x="270" y="74"/>
                  </a:lnTo>
                  <a:lnTo>
                    <a:pt x="273" y="78"/>
                  </a:lnTo>
                  <a:lnTo>
                    <a:pt x="277" y="81"/>
                  </a:lnTo>
                  <a:lnTo>
                    <a:pt x="279" y="85"/>
                  </a:lnTo>
                  <a:lnTo>
                    <a:pt x="282" y="89"/>
                  </a:lnTo>
                  <a:lnTo>
                    <a:pt x="285" y="93"/>
                  </a:lnTo>
                  <a:lnTo>
                    <a:pt x="288" y="96"/>
                  </a:lnTo>
                  <a:lnTo>
                    <a:pt x="292" y="101"/>
                  </a:lnTo>
                  <a:lnTo>
                    <a:pt x="294" y="105"/>
                  </a:lnTo>
                  <a:lnTo>
                    <a:pt x="298" y="109"/>
                  </a:lnTo>
                  <a:lnTo>
                    <a:pt x="300" y="114"/>
                  </a:lnTo>
                  <a:lnTo>
                    <a:pt x="304" y="118"/>
                  </a:lnTo>
                  <a:lnTo>
                    <a:pt x="307" y="121"/>
                  </a:lnTo>
                  <a:lnTo>
                    <a:pt x="309" y="127"/>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32" name="Group 231"/>
            <p:cNvGrpSpPr/>
            <p:nvPr/>
          </p:nvGrpSpPr>
          <p:grpSpPr>
            <a:xfrm>
              <a:off x="1124432" y="4685268"/>
              <a:ext cx="2188074" cy="1093144"/>
              <a:chOff x="1124432" y="4685268"/>
              <a:chExt cx="2188074" cy="1093144"/>
            </a:xfrm>
          </p:grpSpPr>
          <p:sp>
            <p:nvSpPr>
              <p:cNvPr id="135208" name="Freeform 40"/>
              <p:cNvSpPr>
                <a:spLocks noEditPoints="1"/>
              </p:cNvSpPr>
              <p:nvPr/>
            </p:nvSpPr>
            <p:spPr bwMode="auto">
              <a:xfrm>
                <a:off x="1124432" y="4685268"/>
                <a:ext cx="2188074" cy="1093144"/>
              </a:xfrm>
              <a:custGeom>
                <a:avLst/>
                <a:gdLst/>
                <a:ahLst/>
                <a:cxnLst>
                  <a:cxn ang="0">
                    <a:pos x="328" y="3"/>
                  </a:cxn>
                  <a:cxn ang="0">
                    <a:pos x="349" y="11"/>
                  </a:cxn>
                  <a:cxn ang="0">
                    <a:pos x="371" y="24"/>
                  </a:cxn>
                  <a:cxn ang="0">
                    <a:pos x="392" y="41"/>
                  </a:cxn>
                  <a:cxn ang="0">
                    <a:pos x="414" y="63"/>
                  </a:cxn>
                  <a:cxn ang="0">
                    <a:pos x="436" y="89"/>
                  </a:cxn>
                  <a:cxn ang="0">
                    <a:pos x="457" y="118"/>
                  </a:cxn>
                  <a:cxn ang="0">
                    <a:pos x="478" y="149"/>
                  </a:cxn>
                  <a:cxn ang="0">
                    <a:pos x="499" y="182"/>
                  </a:cxn>
                  <a:cxn ang="0">
                    <a:pos x="521" y="217"/>
                  </a:cxn>
                  <a:cxn ang="0">
                    <a:pos x="542" y="250"/>
                  </a:cxn>
                  <a:cxn ang="0">
                    <a:pos x="563" y="285"/>
                  </a:cxn>
                  <a:cxn ang="0">
                    <a:pos x="585" y="319"/>
                  </a:cxn>
                  <a:cxn ang="0">
                    <a:pos x="607" y="352"/>
                  </a:cxn>
                  <a:cxn ang="0">
                    <a:pos x="628" y="383"/>
                  </a:cxn>
                  <a:cxn ang="0">
                    <a:pos x="650" y="412"/>
                  </a:cxn>
                  <a:cxn ang="0">
                    <a:pos x="671" y="438"/>
                  </a:cxn>
                  <a:cxn ang="0">
                    <a:pos x="692" y="463"/>
                  </a:cxn>
                  <a:cxn ang="0">
                    <a:pos x="713" y="486"/>
                  </a:cxn>
                  <a:cxn ang="0">
                    <a:pos x="735" y="505"/>
                  </a:cxn>
                  <a:cxn ang="0">
                    <a:pos x="757" y="523"/>
                  </a:cxn>
                  <a:cxn ang="0">
                    <a:pos x="779" y="538"/>
                  </a:cxn>
                  <a:cxn ang="0">
                    <a:pos x="800" y="551"/>
                  </a:cxn>
                  <a:cxn ang="0">
                    <a:pos x="821" y="562"/>
                  </a:cxn>
                  <a:cxn ang="0">
                    <a:pos x="842" y="572"/>
                  </a:cxn>
                  <a:cxn ang="0">
                    <a:pos x="864" y="580"/>
                  </a:cxn>
                  <a:cxn ang="0">
                    <a:pos x="885" y="587"/>
                  </a:cxn>
                  <a:cxn ang="0">
                    <a:pos x="906" y="592"/>
                  </a:cxn>
                  <a:cxn ang="0">
                    <a:pos x="929" y="597"/>
                  </a:cxn>
                  <a:cxn ang="0">
                    <a:pos x="950" y="600"/>
                  </a:cxn>
                  <a:cxn ang="0">
                    <a:pos x="971" y="603"/>
                  </a:cxn>
                  <a:cxn ang="0">
                    <a:pos x="993" y="606"/>
                  </a:cxn>
                  <a:cxn ang="0">
                    <a:pos x="1014" y="607"/>
                  </a:cxn>
                  <a:cxn ang="0">
                    <a:pos x="1035" y="608"/>
                  </a:cxn>
                  <a:cxn ang="0">
                    <a:pos x="1056" y="610"/>
                  </a:cxn>
                  <a:cxn ang="0">
                    <a:pos x="1078" y="610"/>
                  </a:cxn>
                  <a:cxn ang="0">
                    <a:pos x="1099" y="611"/>
                  </a:cxn>
                  <a:cxn ang="0">
                    <a:pos x="1121" y="611"/>
                  </a:cxn>
                  <a:cxn ang="0">
                    <a:pos x="1143" y="612"/>
                  </a:cxn>
                  <a:cxn ang="0">
                    <a:pos x="1164" y="612"/>
                  </a:cxn>
                  <a:cxn ang="0">
                    <a:pos x="1185" y="612"/>
                  </a:cxn>
                  <a:cxn ang="0">
                    <a:pos x="1207" y="612"/>
                  </a:cxn>
                  <a:cxn ang="0">
                    <a:pos x="0" y="361"/>
                  </a:cxn>
                  <a:cxn ang="0">
                    <a:pos x="23" y="328"/>
                  </a:cxn>
                  <a:cxn ang="0">
                    <a:pos x="44" y="296"/>
                  </a:cxn>
                  <a:cxn ang="0">
                    <a:pos x="65" y="260"/>
                  </a:cxn>
                  <a:cxn ang="0">
                    <a:pos x="86" y="227"/>
                  </a:cxn>
                  <a:cxn ang="0">
                    <a:pos x="108" y="192"/>
                  </a:cxn>
                  <a:cxn ang="0">
                    <a:pos x="129" y="158"/>
                  </a:cxn>
                  <a:cxn ang="0">
                    <a:pos x="150" y="127"/>
                  </a:cxn>
                  <a:cxn ang="0">
                    <a:pos x="172" y="96"/>
                  </a:cxn>
                  <a:cxn ang="0">
                    <a:pos x="194" y="70"/>
                  </a:cxn>
                  <a:cxn ang="0">
                    <a:pos x="215" y="48"/>
                  </a:cxn>
                  <a:cxn ang="0">
                    <a:pos x="237" y="28"/>
                  </a:cxn>
                  <a:cxn ang="0">
                    <a:pos x="258" y="14"/>
                  </a:cxn>
                  <a:cxn ang="0">
                    <a:pos x="279" y="5"/>
                  </a:cxn>
                  <a:cxn ang="0">
                    <a:pos x="300" y="0"/>
                  </a:cxn>
                </a:cxnLst>
                <a:rect l="0" t="0" r="r" b="b"/>
                <a:pathLst>
                  <a:path w="1225" h="612">
                    <a:moveTo>
                      <a:pt x="309" y="0"/>
                    </a:moveTo>
                    <a:lnTo>
                      <a:pt x="313" y="0"/>
                    </a:lnTo>
                    <a:lnTo>
                      <a:pt x="316" y="0"/>
                    </a:lnTo>
                    <a:lnTo>
                      <a:pt x="319" y="1"/>
                    </a:lnTo>
                    <a:lnTo>
                      <a:pt x="322" y="1"/>
                    </a:lnTo>
                    <a:lnTo>
                      <a:pt x="326" y="3"/>
                    </a:lnTo>
                    <a:lnTo>
                      <a:pt x="328" y="3"/>
                    </a:lnTo>
                    <a:lnTo>
                      <a:pt x="332" y="4"/>
                    </a:lnTo>
                    <a:lnTo>
                      <a:pt x="334" y="5"/>
                    </a:lnTo>
                    <a:lnTo>
                      <a:pt x="337" y="5"/>
                    </a:lnTo>
                    <a:lnTo>
                      <a:pt x="341" y="6"/>
                    </a:lnTo>
                    <a:lnTo>
                      <a:pt x="343" y="8"/>
                    </a:lnTo>
                    <a:lnTo>
                      <a:pt x="347" y="9"/>
                    </a:lnTo>
                    <a:lnTo>
                      <a:pt x="349" y="11"/>
                    </a:lnTo>
                    <a:lnTo>
                      <a:pt x="353" y="13"/>
                    </a:lnTo>
                    <a:lnTo>
                      <a:pt x="356" y="14"/>
                    </a:lnTo>
                    <a:lnTo>
                      <a:pt x="359" y="15"/>
                    </a:lnTo>
                    <a:lnTo>
                      <a:pt x="362" y="18"/>
                    </a:lnTo>
                    <a:lnTo>
                      <a:pt x="364" y="19"/>
                    </a:lnTo>
                    <a:lnTo>
                      <a:pt x="368" y="21"/>
                    </a:lnTo>
                    <a:lnTo>
                      <a:pt x="371" y="24"/>
                    </a:lnTo>
                    <a:lnTo>
                      <a:pt x="374" y="26"/>
                    </a:lnTo>
                    <a:lnTo>
                      <a:pt x="377" y="28"/>
                    </a:lnTo>
                    <a:lnTo>
                      <a:pt x="381" y="30"/>
                    </a:lnTo>
                    <a:lnTo>
                      <a:pt x="383" y="33"/>
                    </a:lnTo>
                    <a:lnTo>
                      <a:pt x="387" y="35"/>
                    </a:lnTo>
                    <a:lnTo>
                      <a:pt x="389" y="39"/>
                    </a:lnTo>
                    <a:lnTo>
                      <a:pt x="392" y="41"/>
                    </a:lnTo>
                    <a:lnTo>
                      <a:pt x="396" y="44"/>
                    </a:lnTo>
                    <a:lnTo>
                      <a:pt x="398" y="48"/>
                    </a:lnTo>
                    <a:lnTo>
                      <a:pt x="402" y="50"/>
                    </a:lnTo>
                    <a:lnTo>
                      <a:pt x="404" y="54"/>
                    </a:lnTo>
                    <a:lnTo>
                      <a:pt x="408" y="56"/>
                    </a:lnTo>
                    <a:lnTo>
                      <a:pt x="411" y="60"/>
                    </a:lnTo>
                    <a:lnTo>
                      <a:pt x="414" y="63"/>
                    </a:lnTo>
                    <a:lnTo>
                      <a:pt x="417" y="66"/>
                    </a:lnTo>
                    <a:lnTo>
                      <a:pt x="419" y="70"/>
                    </a:lnTo>
                    <a:lnTo>
                      <a:pt x="423" y="74"/>
                    </a:lnTo>
                    <a:lnTo>
                      <a:pt x="426" y="78"/>
                    </a:lnTo>
                    <a:lnTo>
                      <a:pt x="429" y="81"/>
                    </a:lnTo>
                    <a:lnTo>
                      <a:pt x="432" y="85"/>
                    </a:lnTo>
                    <a:lnTo>
                      <a:pt x="436" y="89"/>
                    </a:lnTo>
                    <a:lnTo>
                      <a:pt x="438" y="93"/>
                    </a:lnTo>
                    <a:lnTo>
                      <a:pt x="442" y="96"/>
                    </a:lnTo>
                    <a:lnTo>
                      <a:pt x="444" y="101"/>
                    </a:lnTo>
                    <a:lnTo>
                      <a:pt x="447" y="105"/>
                    </a:lnTo>
                    <a:lnTo>
                      <a:pt x="451" y="109"/>
                    </a:lnTo>
                    <a:lnTo>
                      <a:pt x="453" y="114"/>
                    </a:lnTo>
                    <a:lnTo>
                      <a:pt x="457" y="118"/>
                    </a:lnTo>
                    <a:lnTo>
                      <a:pt x="459" y="121"/>
                    </a:lnTo>
                    <a:lnTo>
                      <a:pt x="463" y="127"/>
                    </a:lnTo>
                    <a:lnTo>
                      <a:pt x="466" y="130"/>
                    </a:lnTo>
                    <a:lnTo>
                      <a:pt x="469" y="135"/>
                    </a:lnTo>
                    <a:lnTo>
                      <a:pt x="472" y="140"/>
                    </a:lnTo>
                    <a:lnTo>
                      <a:pt x="474" y="144"/>
                    </a:lnTo>
                    <a:lnTo>
                      <a:pt x="478" y="149"/>
                    </a:lnTo>
                    <a:lnTo>
                      <a:pt x="481" y="154"/>
                    </a:lnTo>
                    <a:lnTo>
                      <a:pt x="484" y="158"/>
                    </a:lnTo>
                    <a:lnTo>
                      <a:pt x="487" y="163"/>
                    </a:lnTo>
                    <a:lnTo>
                      <a:pt x="491" y="168"/>
                    </a:lnTo>
                    <a:lnTo>
                      <a:pt x="493" y="173"/>
                    </a:lnTo>
                    <a:lnTo>
                      <a:pt x="497" y="178"/>
                    </a:lnTo>
                    <a:lnTo>
                      <a:pt x="499" y="182"/>
                    </a:lnTo>
                    <a:lnTo>
                      <a:pt x="502" y="187"/>
                    </a:lnTo>
                    <a:lnTo>
                      <a:pt x="506" y="192"/>
                    </a:lnTo>
                    <a:lnTo>
                      <a:pt x="508" y="197"/>
                    </a:lnTo>
                    <a:lnTo>
                      <a:pt x="512" y="202"/>
                    </a:lnTo>
                    <a:lnTo>
                      <a:pt x="514" y="207"/>
                    </a:lnTo>
                    <a:lnTo>
                      <a:pt x="518" y="212"/>
                    </a:lnTo>
                    <a:lnTo>
                      <a:pt x="521" y="217"/>
                    </a:lnTo>
                    <a:lnTo>
                      <a:pt x="525" y="222"/>
                    </a:lnTo>
                    <a:lnTo>
                      <a:pt x="527" y="227"/>
                    </a:lnTo>
                    <a:lnTo>
                      <a:pt x="530" y="232"/>
                    </a:lnTo>
                    <a:lnTo>
                      <a:pt x="533" y="237"/>
                    </a:lnTo>
                    <a:lnTo>
                      <a:pt x="536" y="242"/>
                    </a:lnTo>
                    <a:lnTo>
                      <a:pt x="540" y="245"/>
                    </a:lnTo>
                    <a:lnTo>
                      <a:pt x="542" y="250"/>
                    </a:lnTo>
                    <a:lnTo>
                      <a:pt x="546" y="255"/>
                    </a:lnTo>
                    <a:lnTo>
                      <a:pt x="548" y="260"/>
                    </a:lnTo>
                    <a:lnTo>
                      <a:pt x="552" y="265"/>
                    </a:lnTo>
                    <a:lnTo>
                      <a:pt x="555" y="270"/>
                    </a:lnTo>
                    <a:lnTo>
                      <a:pt x="557" y="275"/>
                    </a:lnTo>
                    <a:lnTo>
                      <a:pt x="561" y="280"/>
                    </a:lnTo>
                    <a:lnTo>
                      <a:pt x="563" y="285"/>
                    </a:lnTo>
                    <a:lnTo>
                      <a:pt x="567" y="291"/>
                    </a:lnTo>
                    <a:lnTo>
                      <a:pt x="570" y="296"/>
                    </a:lnTo>
                    <a:lnTo>
                      <a:pt x="573" y="301"/>
                    </a:lnTo>
                    <a:lnTo>
                      <a:pt x="576" y="304"/>
                    </a:lnTo>
                    <a:lnTo>
                      <a:pt x="580" y="309"/>
                    </a:lnTo>
                    <a:lnTo>
                      <a:pt x="582" y="314"/>
                    </a:lnTo>
                    <a:lnTo>
                      <a:pt x="585" y="319"/>
                    </a:lnTo>
                    <a:lnTo>
                      <a:pt x="588" y="324"/>
                    </a:lnTo>
                    <a:lnTo>
                      <a:pt x="591" y="328"/>
                    </a:lnTo>
                    <a:lnTo>
                      <a:pt x="595" y="333"/>
                    </a:lnTo>
                    <a:lnTo>
                      <a:pt x="597" y="338"/>
                    </a:lnTo>
                    <a:lnTo>
                      <a:pt x="601" y="342"/>
                    </a:lnTo>
                    <a:lnTo>
                      <a:pt x="603" y="347"/>
                    </a:lnTo>
                    <a:lnTo>
                      <a:pt x="607" y="352"/>
                    </a:lnTo>
                    <a:lnTo>
                      <a:pt x="610" y="356"/>
                    </a:lnTo>
                    <a:lnTo>
                      <a:pt x="613" y="361"/>
                    </a:lnTo>
                    <a:lnTo>
                      <a:pt x="616" y="366"/>
                    </a:lnTo>
                    <a:lnTo>
                      <a:pt x="618" y="369"/>
                    </a:lnTo>
                    <a:lnTo>
                      <a:pt x="622" y="374"/>
                    </a:lnTo>
                    <a:lnTo>
                      <a:pt x="625" y="378"/>
                    </a:lnTo>
                    <a:lnTo>
                      <a:pt x="628" y="383"/>
                    </a:lnTo>
                    <a:lnTo>
                      <a:pt x="631" y="387"/>
                    </a:lnTo>
                    <a:lnTo>
                      <a:pt x="635" y="391"/>
                    </a:lnTo>
                    <a:lnTo>
                      <a:pt x="637" y="396"/>
                    </a:lnTo>
                    <a:lnTo>
                      <a:pt x="641" y="399"/>
                    </a:lnTo>
                    <a:lnTo>
                      <a:pt x="643" y="403"/>
                    </a:lnTo>
                    <a:lnTo>
                      <a:pt x="646" y="408"/>
                    </a:lnTo>
                    <a:lnTo>
                      <a:pt x="650" y="412"/>
                    </a:lnTo>
                    <a:lnTo>
                      <a:pt x="652" y="416"/>
                    </a:lnTo>
                    <a:lnTo>
                      <a:pt x="656" y="419"/>
                    </a:lnTo>
                    <a:lnTo>
                      <a:pt x="658" y="423"/>
                    </a:lnTo>
                    <a:lnTo>
                      <a:pt x="662" y="427"/>
                    </a:lnTo>
                    <a:lnTo>
                      <a:pt x="665" y="431"/>
                    </a:lnTo>
                    <a:lnTo>
                      <a:pt x="668" y="434"/>
                    </a:lnTo>
                    <a:lnTo>
                      <a:pt x="671" y="438"/>
                    </a:lnTo>
                    <a:lnTo>
                      <a:pt x="673" y="442"/>
                    </a:lnTo>
                    <a:lnTo>
                      <a:pt x="677" y="446"/>
                    </a:lnTo>
                    <a:lnTo>
                      <a:pt x="680" y="449"/>
                    </a:lnTo>
                    <a:lnTo>
                      <a:pt x="683" y="453"/>
                    </a:lnTo>
                    <a:lnTo>
                      <a:pt x="686" y="456"/>
                    </a:lnTo>
                    <a:lnTo>
                      <a:pt x="690" y="460"/>
                    </a:lnTo>
                    <a:lnTo>
                      <a:pt x="692" y="463"/>
                    </a:lnTo>
                    <a:lnTo>
                      <a:pt x="696" y="467"/>
                    </a:lnTo>
                    <a:lnTo>
                      <a:pt x="698" y="470"/>
                    </a:lnTo>
                    <a:lnTo>
                      <a:pt x="702" y="473"/>
                    </a:lnTo>
                    <a:lnTo>
                      <a:pt x="705" y="476"/>
                    </a:lnTo>
                    <a:lnTo>
                      <a:pt x="707" y="480"/>
                    </a:lnTo>
                    <a:lnTo>
                      <a:pt x="711" y="482"/>
                    </a:lnTo>
                    <a:lnTo>
                      <a:pt x="713" y="486"/>
                    </a:lnTo>
                    <a:lnTo>
                      <a:pt x="717" y="488"/>
                    </a:lnTo>
                    <a:lnTo>
                      <a:pt x="720" y="491"/>
                    </a:lnTo>
                    <a:lnTo>
                      <a:pt x="724" y="495"/>
                    </a:lnTo>
                    <a:lnTo>
                      <a:pt x="726" y="497"/>
                    </a:lnTo>
                    <a:lnTo>
                      <a:pt x="730" y="500"/>
                    </a:lnTo>
                    <a:lnTo>
                      <a:pt x="732" y="502"/>
                    </a:lnTo>
                    <a:lnTo>
                      <a:pt x="735" y="505"/>
                    </a:lnTo>
                    <a:lnTo>
                      <a:pt x="739" y="508"/>
                    </a:lnTo>
                    <a:lnTo>
                      <a:pt x="741" y="511"/>
                    </a:lnTo>
                    <a:lnTo>
                      <a:pt x="745" y="513"/>
                    </a:lnTo>
                    <a:lnTo>
                      <a:pt x="747" y="516"/>
                    </a:lnTo>
                    <a:lnTo>
                      <a:pt x="751" y="518"/>
                    </a:lnTo>
                    <a:lnTo>
                      <a:pt x="754" y="521"/>
                    </a:lnTo>
                    <a:lnTo>
                      <a:pt x="757" y="523"/>
                    </a:lnTo>
                    <a:lnTo>
                      <a:pt x="760" y="525"/>
                    </a:lnTo>
                    <a:lnTo>
                      <a:pt x="762" y="527"/>
                    </a:lnTo>
                    <a:lnTo>
                      <a:pt x="766" y="530"/>
                    </a:lnTo>
                    <a:lnTo>
                      <a:pt x="769" y="532"/>
                    </a:lnTo>
                    <a:lnTo>
                      <a:pt x="772" y="535"/>
                    </a:lnTo>
                    <a:lnTo>
                      <a:pt x="775" y="536"/>
                    </a:lnTo>
                    <a:lnTo>
                      <a:pt x="779" y="538"/>
                    </a:lnTo>
                    <a:lnTo>
                      <a:pt x="781" y="540"/>
                    </a:lnTo>
                    <a:lnTo>
                      <a:pt x="785" y="542"/>
                    </a:lnTo>
                    <a:lnTo>
                      <a:pt x="787" y="543"/>
                    </a:lnTo>
                    <a:lnTo>
                      <a:pt x="791" y="546"/>
                    </a:lnTo>
                    <a:lnTo>
                      <a:pt x="794" y="548"/>
                    </a:lnTo>
                    <a:lnTo>
                      <a:pt x="796" y="550"/>
                    </a:lnTo>
                    <a:lnTo>
                      <a:pt x="800" y="551"/>
                    </a:lnTo>
                    <a:lnTo>
                      <a:pt x="802" y="553"/>
                    </a:lnTo>
                    <a:lnTo>
                      <a:pt x="806" y="555"/>
                    </a:lnTo>
                    <a:lnTo>
                      <a:pt x="809" y="556"/>
                    </a:lnTo>
                    <a:lnTo>
                      <a:pt x="812" y="558"/>
                    </a:lnTo>
                    <a:lnTo>
                      <a:pt x="815" y="560"/>
                    </a:lnTo>
                    <a:lnTo>
                      <a:pt x="819" y="561"/>
                    </a:lnTo>
                    <a:lnTo>
                      <a:pt x="821" y="562"/>
                    </a:lnTo>
                    <a:lnTo>
                      <a:pt x="824" y="565"/>
                    </a:lnTo>
                    <a:lnTo>
                      <a:pt x="827" y="566"/>
                    </a:lnTo>
                    <a:lnTo>
                      <a:pt x="830" y="567"/>
                    </a:lnTo>
                    <a:lnTo>
                      <a:pt x="834" y="568"/>
                    </a:lnTo>
                    <a:lnTo>
                      <a:pt x="836" y="570"/>
                    </a:lnTo>
                    <a:lnTo>
                      <a:pt x="840" y="571"/>
                    </a:lnTo>
                    <a:lnTo>
                      <a:pt x="842" y="572"/>
                    </a:lnTo>
                    <a:lnTo>
                      <a:pt x="846" y="573"/>
                    </a:lnTo>
                    <a:lnTo>
                      <a:pt x="849" y="575"/>
                    </a:lnTo>
                    <a:lnTo>
                      <a:pt x="851" y="576"/>
                    </a:lnTo>
                    <a:lnTo>
                      <a:pt x="855" y="577"/>
                    </a:lnTo>
                    <a:lnTo>
                      <a:pt x="857" y="578"/>
                    </a:lnTo>
                    <a:lnTo>
                      <a:pt x="861" y="580"/>
                    </a:lnTo>
                    <a:lnTo>
                      <a:pt x="864" y="580"/>
                    </a:lnTo>
                    <a:lnTo>
                      <a:pt x="867" y="581"/>
                    </a:lnTo>
                    <a:lnTo>
                      <a:pt x="870" y="582"/>
                    </a:lnTo>
                    <a:lnTo>
                      <a:pt x="874" y="583"/>
                    </a:lnTo>
                    <a:lnTo>
                      <a:pt x="876" y="585"/>
                    </a:lnTo>
                    <a:lnTo>
                      <a:pt x="879" y="585"/>
                    </a:lnTo>
                    <a:lnTo>
                      <a:pt x="882" y="586"/>
                    </a:lnTo>
                    <a:lnTo>
                      <a:pt x="885" y="587"/>
                    </a:lnTo>
                    <a:lnTo>
                      <a:pt x="889" y="587"/>
                    </a:lnTo>
                    <a:lnTo>
                      <a:pt x="891" y="588"/>
                    </a:lnTo>
                    <a:lnTo>
                      <a:pt x="895" y="590"/>
                    </a:lnTo>
                    <a:lnTo>
                      <a:pt x="897" y="590"/>
                    </a:lnTo>
                    <a:lnTo>
                      <a:pt x="901" y="591"/>
                    </a:lnTo>
                    <a:lnTo>
                      <a:pt x="904" y="592"/>
                    </a:lnTo>
                    <a:lnTo>
                      <a:pt x="906" y="592"/>
                    </a:lnTo>
                    <a:lnTo>
                      <a:pt x="910" y="593"/>
                    </a:lnTo>
                    <a:lnTo>
                      <a:pt x="912" y="593"/>
                    </a:lnTo>
                    <a:lnTo>
                      <a:pt x="916" y="595"/>
                    </a:lnTo>
                    <a:lnTo>
                      <a:pt x="919" y="595"/>
                    </a:lnTo>
                    <a:lnTo>
                      <a:pt x="922" y="596"/>
                    </a:lnTo>
                    <a:lnTo>
                      <a:pt x="925" y="596"/>
                    </a:lnTo>
                    <a:lnTo>
                      <a:pt x="929" y="597"/>
                    </a:lnTo>
                    <a:lnTo>
                      <a:pt x="931" y="597"/>
                    </a:lnTo>
                    <a:lnTo>
                      <a:pt x="934" y="598"/>
                    </a:lnTo>
                    <a:lnTo>
                      <a:pt x="938" y="598"/>
                    </a:lnTo>
                    <a:lnTo>
                      <a:pt x="940" y="598"/>
                    </a:lnTo>
                    <a:lnTo>
                      <a:pt x="944" y="600"/>
                    </a:lnTo>
                    <a:lnTo>
                      <a:pt x="946" y="600"/>
                    </a:lnTo>
                    <a:lnTo>
                      <a:pt x="950" y="600"/>
                    </a:lnTo>
                    <a:lnTo>
                      <a:pt x="953" y="601"/>
                    </a:lnTo>
                    <a:lnTo>
                      <a:pt x="956" y="601"/>
                    </a:lnTo>
                    <a:lnTo>
                      <a:pt x="959" y="602"/>
                    </a:lnTo>
                    <a:lnTo>
                      <a:pt x="961" y="602"/>
                    </a:lnTo>
                    <a:lnTo>
                      <a:pt x="965" y="602"/>
                    </a:lnTo>
                    <a:lnTo>
                      <a:pt x="968" y="603"/>
                    </a:lnTo>
                    <a:lnTo>
                      <a:pt x="971" y="603"/>
                    </a:lnTo>
                    <a:lnTo>
                      <a:pt x="974" y="603"/>
                    </a:lnTo>
                    <a:lnTo>
                      <a:pt x="978" y="603"/>
                    </a:lnTo>
                    <a:lnTo>
                      <a:pt x="980" y="605"/>
                    </a:lnTo>
                    <a:lnTo>
                      <a:pt x="984" y="605"/>
                    </a:lnTo>
                    <a:lnTo>
                      <a:pt x="986" y="605"/>
                    </a:lnTo>
                    <a:lnTo>
                      <a:pt x="989" y="605"/>
                    </a:lnTo>
                    <a:lnTo>
                      <a:pt x="993" y="606"/>
                    </a:lnTo>
                    <a:lnTo>
                      <a:pt x="995" y="606"/>
                    </a:lnTo>
                    <a:lnTo>
                      <a:pt x="999" y="606"/>
                    </a:lnTo>
                    <a:lnTo>
                      <a:pt x="1001" y="606"/>
                    </a:lnTo>
                    <a:lnTo>
                      <a:pt x="1005" y="606"/>
                    </a:lnTo>
                    <a:lnTo>
                      <a:pt x="1008" y="607"/>
                    </a:lnTo>
                    <a:lnTo>
                      <a:pt x="1011" y="607"/>
                    </a:lnTo>
                    <a:lnTo>
                      <a:pt x="1014" y="607"/>
                    </a:lnTo>
                    <a:lnTo>
                      <a:pt x="1016" y="607"/>
                    </a:lnTo>
                    <a:lnTo>
                      <a:pt x="1020" y="607"/>
                    </a:lnTo>
                    <a:lnTo>
                      <a:pt x="1023" y="607"/>
                    </a:lnTo>
                    <a:lnTo>
                      <a:pt x="1026" y="608"/>
                    </a:lnTo>
                    <a:lnTo>
                      <a:pt x="1029" y="608"/>
                    </a:lnTo>
                    <a:lnTo>
                      <a:pt x="1033" y="608"/>
                    </a:lnTo>
                    <a:lnTo>
                      <a:pt x="1035" y="608"/>
                    </a:lnTo>
                    <a:lnTo>
                      <a:pt x="1039" y="608"/>
                    </a:lnTo>
                    <a:lnTo>
                      <a:pt x="1041" y="608"/>
                    </a:lnTo>
                    <a:lnTo>
                      <a:pt x="1044" y="608"/>
                    </a:lnTo>
                    <a:lnTo>
                      <a:pt x="1048" y="610"/>
                    </a:lnTo>
                    <a:lnTo>
                      <a:pt x="1050" y="610"/>
                    </a:lnTo>
                    <a:lnTo>
                      <a:pt x="1054" y="610"/>
                    </a:lnTo>
                    <a:lnTo>
                      <a:pt x="1056" y="610"/>
                    </a:lnTo>
                    <a:lnTo>
                      <a:pt x="1060" y="610"/>
                    </a:lnTo>
                    <a:lnTo>
                      <a:pt x="1063" y="610"/>
                    </a:lnTo>
                    <a:lnTo>
                      <a:pt x="1066" y="610"/>
                    </a:lnTo>
                    <a:lnTo>
                      <a:pt x="1069" y="610"/>
                    </a:lnTo>
                    <a:lnTo>
                      <a:pt x="1071" y="610"/>
                    </a:lnTo>
                    <a:lnTo>
                      <a:pt x="1075" y="610"/>
                    </a:lnTo>
                    <a:lnTo>
                      <a:pt x="1078" y="610"/>
                    </a:lnTo>
                    <a:lnTo>
                      <a:pt x="1081" y="611"/>
                    </a:lnTo>
                    <a:lnTo>
                      <a:pt x="1084" y="611"/>
                    </a:lnTo>
                    <a:lnTo>
                      <a:pt x="1088" y="611"/>
                    </a:lnTo>
                    <a:lnTo>
                      <a:pt x="1090" y="611"/>
                    </a:lnTo>
                    <a:lnTo>
                      <a:pt x="1094" y="611"/>
                    </a:lnTo>
                    <a:lnTo>
                      <a:pt x="1096" y="611"/>
                    </a:lnTo>
                    <a:lnTo>
                      <a:pt x="1099" y="611"/>
                    </a:lnTo>
                    <a:lnTo>
                      <a:pt x="1103" y="611"/>
                    </a:lnTo>
                    <a:lnTo>
                      <a:pt x="1105" y="611"/>
                    </a:lnTo>
                    <a:lnTo>
                      <a:pt x="1109" y="611"/>
                    </a:lnTo>
                    <a:lnTo>
                      <a:pt x="1111" y="611"/>
                    </a:lnTo>
                    <a:lnTo>
                      <a:pt x="1115" y="611"/>
                    </a:lnTo>
                    <a:lnTo>
                      <a:pt x="1118" y="611"/>
                    </a:lnTo>
                    <a:lnTo>
                      <a:pt x="1121" y="611"/>
                    </a:lnTo>
                    <a:lnTo>
                      <a:pt x="1124" y="611"/>
                    </a:lnTo>
                    <a:lnTo>
                      <a:pt x="1126" y="611"/>
                    </a:lnTo>
                    <a:lnTo>
                      <a:pt x="1130" y="611"/>
                    </a:lnTo>
                    <a:lnTo>
                      <a:pt x="1133" y="611"/>
                    </a:lnTo>
                    <a:lnTo>
                      <a:pt x="1137" y="611"/>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361"/>
                    </a:moveTo>
                    <a:lnTo>
                      <a:pt x="4" y="356"/>
                    </a:lnTo>
                    <a:lnTo>
                      <a:pt x="6" y="352"/>
                    </a:lnTo>
                    <a:lnTo>
                      <a:pt x="10" y="347"/>
                    </a:lnTo>
                    <a:lnTo>
                      <a:pt x="13" y="342"/>
                    </a:lnTo>
                    <a:lnTo>
                      <a:pt x="16" y="338"/>
                    </a:lnTo>
                    <a:lnTo>
                      <a:pt x="19" y="333"/>
                    </a:lnTo>
                    <a:lnTo>
                      <a:pt x="23" y="328"/>
                    </a:lnTo>
                    <a:lnTo>
                      <a:pt x="25" y="324"/>
                    </a:lnTo>
                    <a:lnTo>
                      <a:pt x="28" y="319"/>
                    </a:lnTo>
                    <a:lnTo>
                      <a:pt x="31" y="314"/>
                    </a:lnTo>
                    <a:lnTo>
                      <a:pt x="34" y="309"/>
                    </a:lnTo>
                    <a:lnTo>
                      <a:pt x="38" y="304"/>
                    </a:lnTo>
                    <a:lnTo>
                      <a:pt x="40" y="301"/>
                    </a:lnTo>
                    <a:lnTo>
                      <a:pt x="44" y="296"/>
                    </a:lnTo>
                    <a:lnTo>
                      <a:pt x="46" y="291"/>
                    </a:lnTo>
                    <a:lnTo>
                      <a:pt x="50" y="285"/>
                    </a:lnTo>
                    <a:lnTo>
                      <a:pt x="53" y="280"/>
                    </a:lnTo>
                    <a:lnTo>
                      <a:pt x="56" y="275"/>
                    </a:lnTo>
                    <a:lnTo>
                      <a:pt x="59" y="270"/>
                    </a:lnTo>
                    <a:lnTo>
                      <a:pt x="61" y="265"/>
                    </a:lnTo>
                    <a:lnTo>
                      <a:pt x="65" y="260"/>
                    </a:lnTo>
                    <a:lnTo>
                      <a:pt x="68" y="255"/>
                    </a:lnTo>
                    <a:lnTo>
                      <a:pt x="71" y="250"/>
                    </a:lnTo>
                    <a:lnTo>
                      <a:pt x="74" y="245"/>
                    </a:lnTo>
                    <a:lnTo>
                      <a:pt x="78" y="242"/>
                    </a:lnTo>
                    <a:lnTo>
                      <a:pt x="80" y="237"/>
                    </a:lnTo>
                    <a:lnTo>
                      <a:pt x="84" y="232"/>
                    </a:lnTo>
                    <a:lnTo>
                      <a:pt x="86" y="227"/>
                    </a:lnTo>
                    <a:lnTo>
                      <a:pt x="89" y="222"/>
                    </a:lnTo>
                    <a:lnTo>
                      <a:pt x="93" y="217"/>
                    </a:lnTo>
                    <a:lnTo>
                      <a:pt x="95" y="212"/>
                    </a:lnTo>
                    <a:lnTo>
                      <a:pt x="99" y="207"/>
                    </a:lnTo>
                    <a:lnTo>
                      <a:pt x="101" y="202"/>
                    </a:lnTo>
                    <a:lnTo>
                      <a:pt x="105" y="197"/>
                    </a:lnTo>
                    <a:lnTo>
                      <a:pt x="108" y="192"/>
                    </a:lnTo>
                    <a:lnTo>
                      <a:pt x="112" y="187"/>
                    </a:lnTo>
                    <a:lnTo>
                      <a:pt x="114" y="182"/>
                    </a:lnTo>
                    <a:lnTo>
                      <a:pt x="117" y="178"/>
                    </a:lnTo>
                    <a:lnTo>
                      <a:pt x="120" y="173"/>
                    </a:lnTo>
                    <a:lnTo>
                      <a:pt x="123" y="168"/>
                    </a:lnTo>
                    <a:lnTo>
                      <a:pt x="127" y="163"/>
                    </a:lnTo>
                    <a:lnTo>
                      <a:pt x="129" y="158"/>
                    </a:lnTo>
                    <a:lnTo>
                      <a:pt x="133" y="154"/>
                    </a:lnTo>
                    <a:lnTo>
                      <a:pt x="135" y="149"/>
                    </a:lnTo>
                    <a:lnTo>
                      <a:pt x="139" y="144"/>
                    </a:lnTo>
                    <a:lnTo>
                      <a:pt x="142" y="140"/>
                    </a:lnTo>
                    <a:lnTo>
                      <a:pt x="144" y="135"/>
                    </a:lnTo>
                    <a:lnTo>
                      <a:pt x="148" y="130"/>
                    </a:lnTo>
                    <a:lnTo>
                      <a:pt x="150" y="127"/>
                    </a:lnTo>
                    <a:lnTo>
                      <a:pt x="154" y="121"/>
                    </a:lnTo>
                    <a:lnTo>
                      <a:pt x="157" y="118"/>
                    </a:lnTo>
                    <a:lnTo>
                      <a:pt x="160" y="114"/>
                    </a:lnTo>
                    <a:lnTo>
                      <a:pt x="163" y="109"/>
                    </a:lnTo>
                    <a:lnTo>
                      <a:pt x="167" y="105"/>
                    </a:lnTo>
                    <a:lnTo>
                      <a:pt x="169" y="101"/>
                    </a:lnTo>
                    <a:lnTo>
                      <a:pt x="172" y="96"/>
                    </a:lnTo>
                    <a:lnTo>
                      <a:pt x="175" y="93"/>
                    </a:lnTo>
                    <a:lnTo>
                      <a:pt x="178" y="89"/>
                    </a:lnTo>
                    <a:lnTo>
                      <a:pt x="182" y="85"/>
                    </a:lnTo>
                    <a:lnTo>
                      <a:pt x="184" y="81"/>
                    </a:lnTo>
                    <a:lnTo>
                      <a:pt x="188" y="78"/>
                    </a:lnTo>
                    <a:lnTo>
                      <a:pt x="190" y="74"/>
                    </a:lnTo>
                    <a:lnTo>
                      <a:pt x="194" y="70"/>
                    </a:lnTo>
                    <a:lnTo>
                      <a:pt x="197" y="66"/>
                    </a:lnTo>
                    <a:lnTo>
                      <a:pt x="199" y="63"/>
                    </a:lnTo>
                    <a:lnTo>
                      <a:pt x="203" y="60"/>
                    </a:lnTo>
                    <a:lnTo>
                      <a:pt x="205" y="56"/>
                    </a:lnTo>
                    <a:lnTo>
                      <a:pt x="209" y="54"/>
                    </a:lnTo>
                    <a:lnTo>
                      <a:pt x="212" y="50"/>
                    </a:lnTo>
                    <a:lnTo>
                      <a:pt x="215" y="48"/>
                    </a:lnTo>
                    <a:lnTo>
                      <a:pt x="218" y="44"/>
                    </a:lnTo>
                    <a:lnTo>
                      <a:pt x="222" y="41"/>
                    </a:lnTo>
                    <a:lnTo>
                      <a:pt x="224" y="39"/>
                    </a:lnTo>
                    <a:lnTo>
                      <a:pt x="227" y="35"/>
                    </a:lnTo>
                    <a:lnTo>
                      <a:pt x="230" y="33"/>
                    </a:lnTo>
                    <a:lnTo>
                      <a:pt x="233" y="30"/>
                    </a:lnTo>
                    <a:lnTo>
                      <a:pt x="237" y="28"/>
                    </a:lnTo>
                    <a:lnTo>
                      <a:pt x="239" y="26"/>
                    </a:lnTo>
                    <a:lnTo>
                      <a:pt x="243" y="24"/>
                    </a:lnTo>
                    <a:lnTo>
                      <a:pt x="245" y="21"/>
                    </a:lnTo>
                    <a:lnTo>
                      <a:pt x="249" y="19"/>
                    </a:lnTo>
                    <a:lnTo>
                      <a:pt x="252" y="18"/>
                    </a:lnTo>
                    <a:lnTo>
                      <a:pt x="254" y="15"/>
                    </a:lnTo>
                    <a:lnTo>
                      <a:pt x="258" y="14"/>
                    </a:lnTo>
                    <a:lnTo>
                      <a:pt x="260" y="13"/>
                    </a:lnTo>
                    <a:lnTo>
                      <a:pt x="264" y="11"/>
                    </a:lnTo>
                    <a:lnTo>
                      <a:pt x="267" y="9"/>
                    </a:lnTo>
                    <a:lnTo>
                      <a:pt x="270" y="8"/>
                    </a:lnTo>
                    <a:lnTo>
                      <a:pt x="273" y="6"/>
                    </a:lnTo>
                    <a:lnTo>
                      <a:pt x="277" y="5"/>
                    </a:lnTo>
                    <a:lnTo>
                      <a:pt x="279" y="5"/>
                    </a:lnTo>
                    <a:lnTo>
                      <a:pt x="282" y="4"/>
                    </a:lnTo>
                    <a:lnTo>
                      <a:pt x="285" y="3"/>
                    </a:lnTo>
                    <a:lnTo>
                      <a:pt x="288" y="3"/>
                    </a:lnTo>
                    <a:lnTo>
                      <a:pt x="292" y="1"/>
                    </a:lnTo>
                    <a:lnTo>
                      <a:pt x="294" y="1"/>
                    </a:lnTo>
                    <a:lnTo>
                      <a:pt x="298" y="0"/>
                    </a:lnTo>
                    <a:lnTo>
                      <a:pt x="300" y="0"/>
                    </a:lnTo>
                    <a:lnTo>
                      <a:pt x="304" y="0"/>
                    </a:lnTo>
                    <a:lnTo>
                      <a:pt x="307" y="0"/>
                    </a:lnTo>
                    <a:lnTo>
                      <a:pt x="309" y="0"/>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09" name="Freeform 41"/>
              <p:cNvSpPr>
                <a:spLocks noEditPoints="1"/>
              </p:cNvSpPr>
              <p:nvPr/>
            </p:nvSpPr>
            <p:spPr bwMode="auto">
              <a:xfrm>
                <a:off x="1124432" y="4685268"/>
                <a:ext cx="2188074" cy="1089572"/>
              </a:xfrm>
              <a:custGeom>
                <a:avLst/>
                <a:gdLst/>
                <a:ahLst/>
                <a:cxnLst>
                  <a:cxn ang="0">
                    <a:pos x="328" y="93"/>
                  </a:cxn>
                  <a:cxn ang="0">
                    <a:pos x="349" y="66"/>
                  </a:cxn>
                  <a:cxn ang="0">
                    <a:pos x="371" y="44"/>
                  </a:cxn>
                  <a:cxn ang="0">
                    <a:pos x="392" y="26"/>
                  </a:cxn>
                  <a:cxn ang="0">
                    <a:pos x="414" y="13"/>
                  </a:cxn>
                  <a:cxn ang="0">
                    <a:pos x="436" y="4"/>
                  </a:cxn>
                  <a:cxn ang="0">
                    <a:pos x="457" y="0"/>
                  </a:cxn>
                  <a:cxn ang="0">
                    <a:pos x="478" y="3"/>
                  </a:cxn>
                  <a:cxn ang="0">
                    <a:pos x="499" y="9"/>
                  </a:cxn>
                  <a:cxn ang="0">
                    <a:pos x="521" y="21"/>
                  </a:cxn>
                  <a:cxn ang="0">
                    <a:pos x="542" y="39"/>
                  </a:cxn>
                  <a:cxn ang="0">
                    <a:pos x="563" y="60"/>
                  </a:cxn>
                  <a:cxn ang="0">
                    <a:pos x="585" y="85"/>
                  </a:cxn>
                  <a:cxn ang="0">
                    <a:pos x="607" y="114"/>
                  </a:cxn>
                  <a:cxn ang="0">
                    <a:pos x="628" y="144"/>
                  </a:cxn>
                  <a:cxn ang="0">
                    <a:pos x="650" y="178"/>
                  </a:cxn>
                  <a:cxn ang="0">
                    <a:pos x="671" y="212"/>
                  </a:cxn>
                  <a:cxn ang="0">
                    <a:pos x="692" y="245"/>
                  </a:cxn>
                  <a:cxn ang="0">
                    <a:pos x="713" y="280"/>
                  </a:cxn>
                  <a:cxn ang="0">
                    <a:pos x="735" y="314"/>
                  </a:cxn>
                  <a:cxn ang="0">
                    <a:pos x="757" y="347"/>
                  </a:cxn>
                  <a:cxn ang="0">
                    <a:pos x="779" y="378"/>
                  </a:cxn>
                  <a:cxn ang="0">
                    <a:pos x="800" y="408"/>
                  </a:cxn>
                  <a:cxn ang="0">
                    <a:pos x="821" y="434"/>
                  </a:cxn>
                  <a:cxn ang="0">
                    <a:pos x="842" y="460"/>
                  </a:cxn>
                  <a:cxn ang="0">
                    <a:pos x="864" y="482"/>
                  </a:cxn>
                  <a:cxn ang="0">
                    <a:pos x="885" y="502"/>
                  </a:cxn>
                  <a:cxn ang="0">
                    <a:pos x="906" y="521"/>
                  </a:cxn>
                  <a:cxn ang="0">
                    <a:pos x="929" y="536"/>
                  </a:cxn>
                  <a:cxn ang="0">
                    <a:pos x="950" y="550"/>
                  </a:cxn>
                  <a:cxn ang="0">
                    <a:pos x="971" y="561"/>
                  </a:cxn>
                  <a:cxn ang="0">
                    <a:pos x="993" y="571"/>
                  </a:cxn>
                  <a:cxn ang="0">
                    <a:pos x="1014" y="580"/>
                  </a:cxn>
                  <a:cxn ang="0">
                    <a:pos x="1035" y="586"/>
                  </a:cxn>
                  <a:cxn ang="0">
                    <a:pos x="1056" y="592"/>
                  </a:cxn>
                  <a:cxn ang="0">
                    <a:pos x="1078" y="596"/>
                  </a:cxn>
                  <a:cxn ang="0">
                    <a:pos x="1099" y="600"/>
                  </a:cxn>
                  <a:cxn ang="0">
                    <a:pos x="1121" y="603"/>
                  </a:cxn>
                  <a:cxn ang="0">
                    <a:pos x="1143" y="605"/>
                  </a:cxn>
                  <a:cxn ang="0">
                    <a:pos x="1164" y="607"/>
                  </a:cxn>
                  <a:cxn ang="0">
                    <a:pos x="1185" y="608"/>
                  </a:cxn>
                  <a:cxn ang="0">
                    <a:pos x="1207" y="610"/>
                  </a:cxn>
                  <a:cxn ang="0">
                    <a:pos x="0" y="530"/>
                  </a:cxn>
                  <a:cxn ang="0">
                    <a:pos x="23" y="513"/>
                  </a:cxn>
                  <a:cxn ang="0">
                    <a:pos x="44" y="495"/>
                  </a:cxn>
                  <a:cxn ang="0">
                    <a:pos x="65" y="473"/>
                  </a:cxn>
                  <a:cxn ang="0">
                    <a:pos x="86" y="449"/>
                  </a:cxn>
                  <a:cxn ang="0">
                    <a:pos x="108" y="423"/>
                  </a:cxn>
                  <a:cxn ang="0">
                    <a:pos x="129" y="396"/>
                  </a:cxn>
                  <a:cxn ang="0">
                    <a:pos x="150" y="366"/>
                  </a:cxn>
                  <a:cxn ang="0">
                    <a:pos x="172" y="333"/>
                  </a:cxn>
                  <a:cxn ang="0">
                    <a:pos x="194" y="301"/>
                  </a:cxn>
                  <a:cxn ang="0">
                    <a:pos x="215" y="265"/>
                  </a:cxn>
                  <a:cxn ang="0">
                    <a:pos x="237" y="232"/>
                  </a:cxn>
                  <a:cxn ang="0">
                    <a:pos x="258" y="197"/>
                  </a:cxn>
                  <a:cxn ang="0">
                    <a:pos x="279" y="163"/>
                  </a:cxn>
                  <a:cxn ang="0">
                    <a:pos x="300" y="130"/>
                  </a:cxn>
                </a:cxnLst>
                <a:rect l="0" t="0" r="r" b="b"/>
                <a:pathLst>
                  <a:path w="1225" h="610">
                    <a:moveTo>
                      <a:pt x="309" y="118"/>
                    </a:moveTo>
                    <a:lnTo>
                      <a:pt x="313" y="114"/>
                    </a:lnTo>
                    <a:lnTo>
                      <a:pt x="316" y="109"/>
                    </a:lnTo>
                    <a:lnTo>
                      <a:pt x="319" y="105"/>
                    </a:lnTo>
                    <a:lnTo>
                      <a:pt x="322" y="101"/>
                    </a:lnTo>
                    <a:lnTo>
                      <a:pt x="326" y="96"/>
                    </a:lnTo>
                    <a:lnTo>
                      <a:pt x="328" y="93"/>
                    </a:lnTo>
                    <a:lnTo>
                      <a:pt x="332" y="89"/>
                    </a:lnTo>
                    <a:lnTo>
                      <a:pt x="334" y="85"/>
                    </a:lnTo>
                    <a:lnTo>
                      <a:pt x="337" y="81"/>
                    </a:lnTo>
                    <a:lnTo>
                      <a:pt x="341" y="78"/>
                    </a:lnTo>
                    <a:lnTo>
                      <a:pt x="343" y="74"/>
                    </a:lnTo>
                    <a:lnTo>
                      <a:pt x="347" y="70"/>
                    </a:lnTo>
                    <a:lnTo>
                      <a:pt x="349" y="66"/>
                    </a:lnTo>
                    <a:lnTo>
                      <a:pt x="353" y="63"/>
                    </a:lnTo>
                    <a:lnTo>
                      <a:pt x="356" y="60"/>
                    </a:lnTo>
                    <a:lnTo>
                      <a:pt x="359" y="56"/>
                    </a:lnTo>
                    <a:lnTo>
                      <a:pt x="362" y="54"/>
                    </a:lnTo>
                    <a:lnTo>
                      <a:pt x="364" y="50"/>
                    </a:lnTo>
                    <a:lnTo>
                      <a:pt x="368" y="48"/>
                    </a:lnTo>
                    <a:lnTo>
                      <a:pt x="371" y="44"/>
                    </a:lnTo>
                    <a:lnTo>
                      <a:pt x="374" y="41"/>
                    </a:lnTo>
                    <a:lnTo>
                      <a:pt x="377" y="39"/>
                    </a:lnTo>
                    <a:lnTo>
                      <a:pt x="381" y="35"/>
                    </a:lnTo>
                    <a:lnTo>
                      <a:pt x="383" y="33"/>
                    </a:lnTo>
                    <a:lnTo>
                      <a:pt x="387" y="30"/>
                    </a:lnTo>
                    <a:lnTo>
                      <a:pt x="389" y="28"/>
                    </a:lnTo>
                    <a:lnTo>
                      <a:pt x="392" y="26"/>
                    </a:lnTo>
                    <a:lnTo>
                      <a:pt x="396" y="24"/>
                    </a:lnTo>
                    <a:lnTo>
                      <a:pt x="398" y="21"/>
                    </a:lnTo>
                    <a:lnTo>
                      <a:pt x="402" y="19"/>
                    </a:lnTo>
                    <a:lnTo>
                      <a:pt x="404" y="18"/>
                    </a:lnTo>
                    <a:lnTo>
                      <a:pt x="408" y="15"/>
                    </a:lnTo>
                    <a:lnTo>
                      <a:pt x="411" y="14"/>
                    </a:lnTo>
                    <a:lnTo>
                      <a:pt x="414" y="13"/>
                    </a:lnTo>
                    <a:lnTo>
                      <a:pt x="417" y="11"/>
                    </a:lnTo>
                    <a:lnTo>
                      <a:pt x="419" y="9"/>
                    </a:lnTo>
                    <a:lnTo>
                      <a:pt x="423" y="8"/>
                    </a:lnTo>
                    <a:lnTo>
                      <a:pt x="426" y="6"/>
                    </a:lnTo>
                    <a:lnTo>
                      <a:pt x="429" y="5"/>
                    </a:lnTo>
                    <a:lnTo>
                      <a:pt x="432" y="5"/>
                    </a:lnTo>
                    <a:lnTo>
                      <a:pt x="436" y="4"/>
                    </a:lnTo>
                    <a:lnTo>
                      <a:pt x="438" y="3"/>
                    </a:lnTo>
                    <a:lnTo>
                      <a:pt x="442" y="3"/>
                    </a:lnTo>
                    <a:lnTo>
                      <a:pt x="444" y="1"/>
                    </a:lnTo>
                    <a:lnTo>
                      <a:pt x="447" y="1"/>
                    </a:lnTo>
                    <a:lnTo>
                      <a:pt x="451" y="0"/>
                    </a:lnTo>
                    <a:lnTo>
                      <a:pt x="453" y="0"/>
                    </a:lnTo>
                    <a:lnTo>
                      <a:pt x="457" y="0"/>
                    </a:lnTo>
                    <a:lnTo>
                      <a:pt x="459" y="0"/>
                    </a:lnTo>
                    <a:lnTo>
                      <a:pt x="463" y="0"/>
                    </a:lnTo>
                    <a:lnTo>
                      <a:pt x="466" y="0"/>
                    </a:lnTo>
                    <a:lnTo>
                      <a:pt x="469" y="0"/>
                    </a:lnTo>
                    <a:lnTo>
                      <a:pt x="472" y="1"/>
                    </a:lnTo>
                    <a:lnTo>
                      <a:pt x="474" y="1"/>
                    </a:lnTo>
                    <a:lnTo>
                      <a:pt x="478" y="3"/>
                    </a:lnTo>
                    <a:lnTo>
                      <a:pt x="481" y="3"/>
                    </a:lnTo>
                    <a:lnTo>
                      <a:pt x="484" y="4"/>
                    </a:lnTo>
                    <a:lnTo>
                      <a:pt x="487" y="5"/>
                    </a:lnTo>
                    <a:lnTo>
                      <a:pt x="491" y="5"/>
                    </a:lnTo>
                    <a:lnTo>
                      <a:pt x="493" y="6"/>
                    </a:lnTo>
                    <a:lnTo>
                      <a:pt x="497" y="8"/>
                    </a:lnTo>
                    <a:lnTo>
                      <a:pt x="499" y="9"/>
                    </a:lnTo>
                    <a:lnTo>
                      <a:pt x="502" y="11"/>
                    </a:lnTo>
                    <a:lnTo>
                      <a:pt x="506" y="13"/>
                    </a:lnTo>
                    <a:lnTo>
                      <a:pt x="508" y="14"/>
                    </a:lnTo>
                    <a:lnTo>
                      <a:pt x="512" y="15"/>
                    </a:lnTo>
                    <a:lnTo>
                      <a:pt x="514" y="18"/>
                    </a:lnTo>
                    <a:lnTo>
                      <a:pt x="518" y="19"/>
                    </a:lnTo>
                    <a:lnTo>
                      <a:pt x="521" y="21"/>
                    </a:lnTo>
                    <a:lnTo>
                      <a:pt x="525" y="24"/>
                    </a:lnTo>
                    <a:lnTo>
                      <a:pt x="527" y="26"/>
                    </a:lnTo>
                    <a:lnTo>
                      <a:pt x="530" y="28"/>
                    </a:lnTo>
                    <a:lnTo>
                      <a:pt x="533" y="30"/>
                    </a:lnTo>
                    <a:lnTo>
                      <a:pt x="536" y="33"/>
                    </a:lnTo>
                    <a:lnTo>
                      <a:pt x="540" y="35"/>
                    </a:lnTo>
                    <a:lnTo>
                      <a:pt x="542" y="39"/>
                    </a:lnTo>
                    <a:lnTo>
                      <a:pt x="546" y="41"/>
                    </a:lnTo>
                    <a:lnTo>
                      <a:pt x="548" y="44"/>
                    </a:lnTo>
                    <a:lnTo>
                      <a:pt x="552" y="48"/>
                    </a:lnTo>
                    <a:lnTo>
                      <a:pt x="555" y="50"/>
                    </a:lnTo>
                    <a:lnTo>
                      <a:pt x="557" y="54"/>
                    </a:lnTo>
                    <a:lnTo>
                      <a:pt x="561" y="56"/>
                    </a:lnTo>
                    <a:lnTo>
                      <a:pt x="563" y="60"/>
                    </a:lnTo>
                    <a:lnTo>
                      <a:pt x="567" y="63"/>
                    </a:lnTo>
                    <a:lnTo>
                      <a:pt x="570" y="66"/>
                    </a:lnTo>
                    <a:lnTo>
                      <a:pt x="573" y="70"/>
                    </a:lnTo>
                    <a:lnTo>
                      <a:pt x="576" y="74"/>
                    </a:lnTo>
                    <a:lnTo>
                      <a:pt x="580" y="78"/>
                    </a:lnTo>
                    <a:lnTo>
                      <a:pt x="582" y="81"/>
                    </a:lnTo>
                    <a:lnTo>
                      <a:pt x="585" y="85"/>
                    </a:lnTo>
                    <a:lnTo>
                      <a:pt x="588" y="89"/>
                    </a:lnTo>
                    <a:lnTo>
                      <a:pt x="591" y="93"/>
                    </a:lnTo>
                    <a:lnTo>
                      <a:pt x="595" y="96"/>
                    </a:lnTo>
                    <a:lnTo>
                      <a:pt x="597" y="101"/>
                    </a:lnTo>
                    <a:lnTo>
                      <a:pt x="601" y="105"/>
                    </a:lnTo>
                    <a:lnTo>
                      <a:pt x="603" y="109"/>
                    </a:lnTo>
                    <a:lnTo>
                      <a:pt x="607" y="114"/>
                    </a:lnTo>
                    <a:lnTo>
                      <a:pt x="610" y="118"/>
                    </a:lnTo>
                    <a:lnTo>
                      <a:pt x="613" y="121"/>
                    </a:lnTo>
                    <a:lnTo>
                      <a:pt x="616" y="127"/>
                    </a:lnTo>
                    <a:lnTo>
                      <a:pt x="618" y="130"/>
                    </a:lnTo>
                    <a:lnTo>
                      <a:pt x="622" y="135"/>
                    </a:lnTo>
                    <a:lnTo>
                      <a:pt x="625" y="140"/>
                    </a:lnTo>
                    <a:lnTo>
                      <a:pt x="628" y="144"/>
                    </a:lnTo>
                    <a:lnTo>
                      <a:pt x="631" y="149"/>
                    </a:lnTo>
                    <a:lnTo>
                      <a:pt x="635" y="154"/>
                    </a:lnTo>
                    <a:lnTo>
                      <a:pt x="637" y="158"/>
                    </a:lnTo>
                    <a:lnTo>
                      <a:pt x="641" y="163"/>
                    </a:lnTo>
                    <a:lnTo>
                      <a:pt x="643" y="168"/>
                    </a:lnTo>
                    <a:lnTo>
                      <a:pt x="646" y="173"/>
                    </a:lnTo>
                    <a:lnTo>
                      <a:pt x="650" y="178"/>
                    </a:lnTo>
                    <a:lnTo>
                      <a:pt x="652" y="182"/>
                    </a:lnTo>
                    <a:lnTo>
                      <a:pt x="656" y="187"/>
                    </a:lnTo>
                    <a:lnTo>
                      <a:pt x="658" y="192"/>
                    </a:lnTo>
                    <a:lnTo>
                      <a:pt x="662" y="197"/>
                    </a:lnTo>
                    <a:lnTo>
                      <a:pt x="665" y="202"/>
                    </a:lnTo>
                    <a:lnTo>
                      <a:pt x="668" y="207"/>
                    </a:lnTo>
                    <a:lnTo>
                      <a:pt x="671" y="212"/>
                    </a:lnTo>
                    <a:lnTo>
                      <a:pt x="673" y="217"/>
                    </a:lnTo>
                    <a:lnTo>
                      <a:pt x="677" y="222"/>
                    </a:lnTo>
                    <a:lnTo>
                      <a:pt x="680" y="227"/>
                    </a:lnTo>
                    <a:lnTo>
                      <a:pt x="683" y="232"/>
                    </a:lnTo>
                    <a:lnTo>
                      <a:pt x="686" y="237"/>
                    </a:lnTo>
                    <a:lnTo>
                      <a:pt x="690" y="242"/>
                    </a:lnTo>
                    <a:lnTo>
                      <a:pt x="692" y="245"/>
                    </a:lnTo>
                    <a:lnTo>
                      <a:pt x="696" y="250"/>
                    </a:lnTo>
                    <a:lnTo>
                      <a:pt x="698" y="255"/>
                    </a:lnTo>
                    <a:lnTo>
                      <a:pt x="702" y="260"/>
                    </a:lnTo>
                    <a:lnTo>
                      <a:pt x="705" y="265"/>
                    </a:lnTo>
                    <a:lnTo>
                      <a:pt x="707" y="270"/>
                    </a:lnTo>
                    <a:lnTo>
                      <a:pt x="711" y="275"/>
                    </a:lnTo>
                    <a:lnTo>
                      <a:pt x="713" y="280"/>
                    </a:lnTo>
                    <a:lnTo>
                      <a:pt x="717" y="285"/>
                    </a:lnTo>
                    <a:lnTo>
                      <a:pt x="720" y="291"/>
                    </a:lnTo>
                    <a:lnTo>
                      <a:pt x="724" y="296"/>
                    </a:lnTo>
                    <a:lnTo>
                      <a:pt x="726" y="301"/>
                    </a:lnTo>
                    <a:lnTo>
                      <a:pt x="730" y="304"/>
                    </a:lnTo>
                    <a:lnTo>
                      <a:pt x="732" y="309"/>
                    </a:lnTo>
                    <a:lnTo>
                      <a:pt x="735" y="314"/>
                    </a:lnTo>
                    <a:lnTo>
                      <a:pt x="739" y="319"/>
                    </a:lnTo>
                    <a:lnTo>
                      <a:pt x="741" y="324"/>
                    </a:lnTo>
                    <a:lnTo>
                      <a:pt x="745" y="328"/>
                    </a:lnTo>
                    <a:lnTo>
                      <a:pt x="747" y="333"/>
                    </a:lnTo>
                    <a:lnTo>
                      <a:pt x="751" y="338"/>
                    </a:lnTo>
                    <a:lnTo>
                      <a:pt x="754" y="342"/>
                    </a:lnTo>
                    <a:lnTo>
                      <a:pt x="757" y="347"/>
                    </a:lnTo>
                    <a:lnTo>
                      <a:pt x="760" y="352"/>
                    </a:lnTo>
                    <a:lnTo>
                      <a:pt x="762" y="356"/>
                    </a:lnTo>
                    <a:lnTo>
                      <a:pt x="766" y="361"/>
                    </a:lnTo>
                    <a:lnTo>
                      <a:pt x="769" y="366"/>
                    </a:lnTo>
                    <a:lnTo>
                      <a:pt x="772" y="369"/>
                    </a:lnTo>
                    <a:lnTo>
                      <a:pt x="775" y="374"/>
                    </a:lnTo>
                    <a:lnTo>
                      <a:pt x="779" y="378"/>
                    </a:lnTo>
                    <a:lnTo>
                      <a:pt x="781" y="383"/>
                    </a:lnTo>
                    <a:lnTo>
                      <a:pt x="785" y="387"/>
                    </a:lnTo>
                    <a:lnTo>
                      <a:pt x="787" y="391"/>
                    </a:lnTo>
                    <a:lnTo>
                      <a:pt x="791" y="396"/>
                    </a:lnTo>
                    <a:lnTo>
                      <a:pt x="794" y="399"/>
                    </a:lnTo>
                    <a:lnTo>
                      <a:pt x="796" y="403"/>
                    </a:lnTo>
                    <a:lnTo>
                      <a:pt x="800" y="408"/>
                    </a:lnTo>
                    <a:lnTo>
                      <a:pt x="802" y="412"/>
                    </a:lnTo>
                    <a:lnTo>
                      <a:pt x="806" y="416"/>
                    </a:lnTo>
                    <a:lnTo>
                      <a:pt x="809" y="419"/>
                    </a:lnTo>
                    <a:lnTo>
                      <a:pt x="812" y="423"/>
                    </a:lnTo>
                    <a:lnTo>
                      <a:pt x="815" y="427"/>
                    </a:lnTo>
                    <a:lnTo>
                      <a:pt x="819" y="431"/>
                    </a:lnTo>
                    <a:lnTo>
                      <a:pt x="821" y="434"/>
                    </a:lnTo>
                    <a:lnTo>
                      <a:pt x="824" y="438"/>
                    </a:lnTo>
                    <a:lnTo>
                      <a:pt x="827" y="442"/>
                    </a:lnTo>
                    <a:lnTo>
                      <a:pt x="830" y="446"/>
                    </a:lnTo>
                    <a:lnTo>
                      <a:pt x="834" y="449"/>
                    </a:lnTo>
                    <a:lnTo>
                      <a:pt x="836" y="453"/>
                    </a:lnTo>
                    <a:lnTo>
                      <a:pt x="840" y="456"/>
                    </a:lnTo>
                    <a:lnTo>
                      <a:pt x="842" y="460"/>
                    </a:lnTo>
                    <a:lnTo>
                      <a:pt x="846" y="463"/>
                    </a:lnTo>
                    <a:lnTo>
                      <a:pt x="849" y="467"/>
                    </a:lnTo>
                    <a:lnTo>
                      <a:pt x="851" y="470"/>
                    </a:lnTo>
                    <a:lnTo>
                      <a:pt x="855" y="473"/>
                    </a:lnTo>
                    <a:lnTo>
                      <a:pt x="857" y="476"/>
                    </a:lnTo>
                    <a:lnTo>
                      <a:pt x="861" y="480"/>
                    </a:lnTo>
                    <a:lnTo>
                      <a:pt x="864" y="482"/>
                    </a:lnTo>
                    <a:lnTo>
                      <a:pt x="867" y="486"/>
                    </a:lnTo>
                    <a:lnTo>
                      <a:pt x="870" y="488"/>
                    </a:lnTo>
                    <a:lnTo>
                      <a:pt x="874" y="491"/>
                    </a:lnTo>
                    <a:lnTo>
                      <a:pt x="876" y="495"/>
                    </a:lnTo>
                    <a:lnTo>
                      <a:pt x="879" y="497"/>
                    </a:lnTo>
                    <a:lnTo>
                      <a:pt x="882" y="500"/>
                    </a:lnTo>
                    <a:lnTo>
                      <a:pt x="885" y="502"/>
                    </a:lnTo>
                    <a:lnTo>
                      <a:pt x="889" y="505"/>
                    </a:lnTo>
                    <a:lnTo>
                      <a:pt x="891" y="508"/>
                    </a:lnTo>
                    <a:lnTo>
                      <a:pt x="895" y="511"/>
                    </a:lnTo>
                    <a:lnTo>
                      <a:pt x="897" y="513"/>
                    </a:lnTo>
                    <a:lnTo>
                      <a:pt x="901" y="516"/>
                    </a:lnTo>
                    <a:lnTo>
                      <a:pt x="904" y="518"/>
                    </a:lnTo>
                    <a:lnTo>
                      <a:pt x="906" y="521"/>
                    </a:lnTo>
                    <a:lnTo>
                      <a:pt x="910" y="523"/>
                    </a:lnTo>
                    <a:lnTo>
                      <a:pt x="912" y="525"/>
                    </a:lnTo>
                    <a:lnTo>
                      <a:pt x="916" y="527"/>
                    </a:lnTo>
                    <a:lnTo>
                      <a:pt x="919" y="530"/>
                    </a:lnTo>
                    <a:lnTo>
                      <a:pt x="922" y="532"/>
                    </a:lnTo>
                    <a:lnTo>
                      <a:pt x="925" y="535"/>
                    </a:lnTo>
                    <a:lnTo>
                      <a:pt x="929" y="536"/>
                    </a:lnTo>
                    <a:lnTo>
                      <a:pt x="931" y="538"/>
                    </a:lnTo>
                    <a:lnTo>
                      <a:pt x="934" y="540"/>
                    </a:lnTo>
                    <a:lnTo>
                      <a:pt x="938" y="542"/>
                    </a:lnTo>
                    <a:lnTo>
                      <a:pt x="940" y="543"/>
                    </a:lnTo>
                    <a:lnTo>
                      <a:pt x="944" y="546"/>
                    </a:lnTo>
                    <a:lnTo>
                      <a:pt x="946" y="548"/>
                    </a:lnTo>
                    <a:lnTo>
                      <a:pt x="950" y="550"/>
                    </a:lnTo>
                    <a:lnTo>
                      <a:pt x="953" y="551"/>
                    </a:lnTo>
                    <a:lnTo>
                      <a:pt x="956" y="553"/>
                    </a:lnTo>
                    <a:lnTo>
                      <a:pt x="959" y="555"/>
                    </a:lnTo>
                    <a:lnTo>
                      <a:pt x="961" y="556"/>
                    </a:lnTo>
                    <a:lnTo>
                      <a:pt x="965" y="558"/>
                    </a:lnTo>
                    <a:lnTo>
                      <a:pt x="968" y="560"/>
                    </a:lnTo>
                    <a:lnTo>
                      <a:pt x="971" y="561"/>
                    </a:lnTo>
                    <a:lnTo>
                      <a:pt x="974" y="562"/>
                    </a:lnTo>
                    <a:lnTo>
                      <a:pt x="978" y="565"/>
                    </a:lnTo>
                    <a:lnTo>
                      <a:pt x="980" y="566"/>
                    </a:lnTo>
                    <a:lnTo>
                      <a:pt x="984" y="567"/>
                    </a:lnTo>
                    <a:lnTo>
                      <a:pt x="986" y="568"/>
                    </a:lnTo>
                    <a:lnTo>
                      <a:pt x="989" y="570"/>
                    </a:lnTo>
                    <a:lnTo>
                      <a:pt x="993" y="571"/>
                    </a:lnTo>
                    <a:lnTo>
                      <a:pt x="995" y="572"/>
                    </a:lnTo>
                    <a:lnTo>
                      <a:pt x="999" y="573"/>
                    </a:lnTo>
                    <a:lnTo>
                      <a:pt x="1001" y="575"/>
                    </a:lnTo>
                    <a:lnTo>
                      <a:pt x="1005" y="576"/>
                    </a:lnTo>
                    <a:lnTo>
                      <a:pt x="1008" y="577"/>
                    </a:lnTo>
                    <a:lnTo>
                      <a:pt x="1011" y="578"/>
                    </a:lnTo>
                    <a:lnTo>
                      <a:pt x="1014" y="580"/>
                    </a:lnTo>
                    <a:lnTo>
                      <a:pt x="1016" y="580"/>
                    </a:lnTo>
                    <a:lnTo>
                      <a:pt x="1020" y="581"/>
                    </a:lnTo>
                    <a:lnTo>
                      <a:pt x="1023" y="582"/>
                    </a:lnTo>
                    <a:lnTo>
                      <a:pt x="1026" y="583"/>
                    </a:lnTo>
                    <a:lnTo>
                      <a:pt x="1029" y="585"/>
                    </a:lnTo>
                    <a:lnTo>
                      <a:pt x="1033" y="585"/>
                    </a:lnTo>
                    <a:lnTo>
                      <a:pt x="1035" y="586"/>
                    </a:lnTo>
                    <a:lnTo>
                      <a:pt x="1039" y="587"/>
                    </a:lnTo>
                    <a:lnTo>
                      <a:pt x="1041" y="587"/>
                    </a:lnTo>
                    <a:lnTo>
                      <a:pt x="1044" y="588"/>
                    </a:lnTo>
                    <a:lnTo>
                      <a:pt x="1048" y="590"/>
                    </a:lnTo>
                    <a:lnTo>
                      <a:pt x="1050" y="590"/>
                    </a:lnTo>
                    <a:lnTo>
                      <a:pt x="1054" y="591"/>
                    </a:lnTo>
                    <a:lnTo>
                      <a:pt x="1056" y="592"/>
                    </a:lnTo>
                    <a:lnTo>
                      <a:pt x="1060" y="592"/>
                    </a:lnTo>
                    <a:lnTo>
                      <a:pt x="1063" y="593"/>
                    </a:lnTo>
                    <a:lnTo>
                      <a:pt x="1066" y="593"/>
                    </a:lnTo>
                    <a:lnTo>
                      <a:pt x="1069" y="595"/>
                    </a:lnTo>
                    <a:lnTo>
                      <a:pt x="1071" y="595"/>
                    </a:lnTo>
                    <a:lnTo>
                      <a:pt x="1075" y="596"/>
                    </a:lnTo>
                    <a:lnTo>
                      <a:pt x="1078" y="596"/>
                    </a:lnTo>
                    <a:lnTo>
                      <a:pt x="1081" y="597"/>
                    </a:lnTo>
                    <a:lnTo>
                      <a:pt x="1084" y="597"/>
                    </a:lnTo>
                    <a:lnTo>
                      <a:pt x="1088" y="598"/>
                    </a:lnTo>
                    <a:lnTo>
                      <a:pt x="1090" y="598"/>
                    </a:lnTo>
                    <a:lnTo>
                      <a:pt x="1094" y="598"/>
                    </a:lnTo>
                    <a:lnTo>
                      <a:pt x="1096" y="600"/>
                    </a:lnTo>
                    <a:lnTo>
                      <a:pt x="1099" y="600"/>
                    </a:lnTo>
                    <a:lnTo>
                      <a:pt x="1103" y="600"/>
                    </a:lnTo>
                    <a:lnTo>
                      <a:pt x="1105" y="601"/>
                    </a:lnTo>
                    <a:lnTo>
                      <a:pt x="1109" y="601"/>
                    </a:lnTo>
                    <a:lnTo>
                      <a:pt x="1111" y="602"/>
                    </a:lnTo>
                    <a:lnTo>
                      <a:pt x="1115" y="602"/>
                    </a:lnTo>
                    <a:lnTo>
                      <a:pt x="1118" y="602"/>
                    </a:lnTo>
                    <a:lnTo>
                      <a:pt x="1121" y="603"/>
                    </a:lnTo>
                    <a:lnTo>
                      <a:pt x="1124" y="603"/>
                    </a:lnTo>
                    <a:lnTo>
                      <a:pt x="1126" y="603"/>
                    </a:lnTo>
                    <a:lnTo>
                      <a:pt x="1130" y="603"/>
                    </a:lnTo>
                    <a:lnTo>
                      <a:pt x="1133" y="605"/>
                    </a:lnTo>
                    <a:lnTo>
                      <a:pt x="1137" y="605"/>
                    </a:lnTo>
                    <a:lnTo>
                      <a:pt x="1139" y="605"/>
                    </a:lnTo>
                    <a:lnTo>
                      <a:pt x="1143" y="605"/>
                    </a:lnTo>
                    <a:lnTo>
                      <a:pt x="1145" y="606"/>
                    </a:lnTo>
                    <a:lnTo>
                      <a:pt x="1149" y="606"/>
                    </a:lnTo>
                    <a:lnTo>
                      <a:pt x="1152" y="606"/>
                    </a:lnTo>
                    <a:lnTo>
                      <a:pt x="1154" y="606"/>
                    </a:lnTo>
                    <a:lnTo>
                      <a:pt x="1158" y="606"/>
                    </a:lnTo>
                    <a:lnTo>
                      <a:pt x="1160" y="607"/>
                    </a:lnTo>
                    <a:lnTo>
                      <a:pt x="1164" y="607"/>
                    </a:lnTo>
                    <a:lnTo>
                      <a:pt x="1167" y="607"/>
                    </a:lnTo>
                    <a:lnTo>
                      <a:pt x="1170" y="607"/>
                    </a:lnTo>
                    <a:lnTo>
                      <a:pt x="1173" y="607"/>
                    </a:lnTo>
                    <a:lnTo>
                      <a:pt x="1177" y="607"/>
                    </a:lnTo>
                    <a:lnTo>
                      <a:pt x="1179" y="608"/>
                    </a:lnTo>
                    <a:lnTo>
                      <a:pt x="1182" y="608"/>
                    </a:lnTo>
                    <a:lnTo>
                      <a:pt x="1185" y="608"/>
                    </a:lnTo>
                    <a:lnTo>
                      <a:pt x="1188" y="608"/>
                    </a:lnTo>
                    <a:lnTo>
                      <a:pt x="1192" y="608"/>
                    </a:lnTo>
                    <a:lnTo>
                      <a:pt x="1194" y="608"/>
                    </a:lnTo>
                    <a:lnTo>
                      <a:pt x="1198" y="608"/>
                    </a:lnTo>
                    <a:lnTo>
                      <a:pt x="1200" y="610"/>
                    </a:lnTo>
                    <a:lnTo>
                      <a:pt x="1204" y="610"/>
                    </a:lnTo>
                    <a:lnTo>
                      <a:pt x="1207" y="610"/>
                    </a:lnTo>
                    <a:lnTo>
                      <a:pt x="1209" y="610"/>
                    </a:lnTo>
                    <a:lnTo>
                      <a:pt x="1213" y="610"/>
                    </a:lnTo>
                    <a:lnTo>
                      <a:pt x="1215" y="610"/>
                    </a:lnTo>
                    <a:lnTo>
                      <a:pt x="1219" y="610"/>
                    </a:lnTo>
                    <a:lnTo>
                      <a:pt x="1222" y="610"/>
                    </a:lnTo>
                    <a:lnTo>
                      <a:pt x="1225" y="610"/>
                    </a:lnTo>
                    <a:moveTo>
                      <a:pt x="0" y="530"/>
                    </a:moveTo>
                    <a:lnTo>
                      <a:pt x="4" y="527"/>
                    </a:lnTo>
                    <a:lnTo>
                      <a:pt x="6" y="525"/>
                    </a:lnTo>
                    <a:lnTo>
                      <a:pt x="10" y="523"/>
                    </a:lnTo>
                    <a:lnTo>
                      <a:pt x="13" y="521"/>
                    </a:lnTo>
                    <a:lnTo>
                      <a:pt x="16" y="518"/>
                    </a:lnTo>
                    <a:lnTo>
                      <a:pt x="19" y="516"/>
                    </a:lnTo>
                    <a:lnTo>
                      <a:pt x="23" y="513"/>
                    </a:lnTo>
                    <a:lnTo>
                      <a:pt x="25" y="511"/>
                    </a:lnTo>
                    <a:lnTo>
                      <a:pt x="28" y="508"/>
                    </a:lnTo>
                    <a:lnTo>
                      <a:pt x="31" y="505"/>
                    </a:lnTo>
                    <a:lnTo>
                      <a:pt x="34" y="502"/>
                    </a:lnTo>
                    <a:lnTo>
                      <a:pt x="38" y="500"/>
                    </a:lnTo>
                    <a:lnTo>
                      <a:pt x="40" y="497"/>
                    </a:lnTo>
                    <a:lnTo>
                      <a:pt x="44" y="495"/>
                    </a:lnTo>
                    <a:lnTo>
                      <a:pt x="46" y="491"/>
                    </a:lnTo>
                    <a:lnTo>
                      <a:pt x="50" y="488"/>
                    </a:lnTo>
                    <a:lnTo>
                      <a:pt x="53" y="486"/>
                    </a:lnTo>
                    <a:lnTo>
                      <a:pt x="56" y="482"/>
                    </a:lnTo>
                    <a:lnTo>
                      <a:pt x="59" y="480"/>
                    </a:lnTo>
                    <a:lnTo>
                      <a:pt x="61" y="476"/>
                    </a:lnTo>
                    <a:lnTo>
                      <a:pt x="65" y="473"/>
                    </a:lnTo>
                    <a:lnTo>
                      <a:pt x="68" y="470"/>
                    </a:lnTo>
                    <a:lnTo>
                      <a:pt x="71" y="467"/>
                    </a:lnTo>
                    <a:lnTo>
                      <a:pt x="74" y="463"/>
                    </a:lnTo>
                    <a:lnTo>
                      <a:pt x="78" y="460"/>
                    </a:lnTo>
                    <a:lnTo>
                      <a:pt x="80" y="456"/>
                    </a:lnTo>
                    <a:lnTo>
                      <a:pt x="84" y="453"/>
                    </a:lnTo>
                    <a:lnTo>
                      <a:pt x="86" y="449"/>
                    </a:lnTo>
                    <a:lnTo>
                      <a:pt x="89" y="446"/>
                    </a:lnTo>
                    <a:lnTo>
                      <a:pt x="93" y="442"/>
                    </a:lnTo>
                    <a:lnTo>
                      <a:pt x="95" y="438"/>
                    </a:lnTo>
                    <a:lnTo>
                      <a:pt x="99" y="434"/>
                    </a:lnTo>
                    <a:lnTo>
                      <a:pt x="101" y="431"/>
                    </a:lnTo>
                    <a:lnTo>
                      <a:pt x="105" y="427"/>
                    </a:lnTo>
                    <a:lnTo>
                      <a:pt x="108" y="423"/>
                    </a:lnTo>
                    <a:lnTo>
                      <a:pt x="112" y="419"/>
                    </a:lnTo>
                    <a:lnTo>
                      <a:pt x="114" y="416"/>
                    </a:lnTo>
                    <a:lnTo>
                      <a:pt x="117" y="412"/>
                    </a:lnTo>
                    <a:lnTo>
                      <a:pt x="120" y="408"/>
                    </a:lnTo>
                    <a:lnTo>
                      <a:pt x="123" y="403"/>
                    </a:lnTo>
                    <a:lnTo>
                      <a:pt x="127" y="399"/>
                    </a:lnTo>
                    <a:lnTo>
                      <a:pt x="129" y="396"/>
                    </a:lnTo>
                    <a:lnTo>
                      <a:pt x="133" y="391"/>
                    </a:lnTo>
                    <a:lnTo>
                      <a:pt x="135" y="387"/>
                    </a:lnTo>
                    <a:lnTo>
                      <a:pt x="139" y="383"/>
                    </a:lnTo>
                    <a:lnTo>
                      <a:pt x="142" y="378"/>
                    </a:lnTo>
                    <a:lnTo>
                      <a:pt x="144" y="374"/>
                    </a:lnTo>
                    <a:lnTo>
                      <a:pt x="148" y="369"/>
                    </a:lnTo>
                    <a:lnTo>
                      <a:pt x="150" y="366"/>
                    </a:lnTo>
                    <a:lnTo>
                      <a:pt x="154" y="361"/>
                    </a:lnTo>
                    <a:lnTo>
                      <a:pt x="157" y="356"/>
                    </a:lnTo>
                    <a:lnTo>
                      <a:pt x="160" y="352"/>
                    </a:lnTo>
                    <a:lnTo>
                      <a:pt x="163" y="347"/>
                    </a:lnTo>
                    <a:lnTo>
                      <a:pt x="167" y="342"/>
                    </a:lnTo>
                    <a:lnTo>
                      <a:pt x="169" y="338"/>
                    </a:lnTo>
                    <a:lnTo>
                      <a:pt x="172" y="333"/>
                    </a:lnTo>
                    <a:lnTo>
                      <a:pt x="175" y="328"/>
                    </a:lnTo>
                    <a:lnTo>
                      <a:pt x="178" y="324"/>
                    </a:lnTo>
                    <a:lnTo>
                      <a:pt x="182" y="319"/>
                    </a:lnTo>
                    <a:lnTo>
                      <a:pt x="184" y="314"/>
                    </a:lnTo>
                    <a:lnTo>
                      <a:pt x="188" y="309"/>
                    </a:lnTo>
                    <a:lnTo>
                      <a:pt x="190" y="304"/>
                    </a:lnTo>
                    <a:lnTo>
                      <a:pt x="194" y="301"/>
                    </a:lnTo>
                    <a:lnTo>
                      <a:pt x="197" y="296"/>
                    </a:lnTo>
                    <a:lnTo>
                      <a:pt x="199" y="291"/>
                    </a:lnTo>
                    <a:lnTo>
                      <a:pt x="203" y="285"/>
                    </a:lnTo>
                    <a:lnTo>
                      <a:pt x="205" y="280"/>
                    </a:lnTo>
                    <a:lnTo>
                      <a:pt x="209" y="275"/>
                    </a:lnTo>
                    <a:lnTo>
                      <a:pt x="212" y="270"/>
                    </a:lnTo>
                    <a:lnTo>
                      <a:pt x="215" y="265"/>
                    </a:lnTo>
                    <a:lnTo>
                      <a:pt x="218" y="260"/>
                    </a:lnTo>
                    <a:lnTo>
                      <a:pt x="222" y="255"/>
                    </a:lnTo>
                    <a:lnTo>
                      <a:pt x="224" y="250"/>
                    </a:lnTo>
                    <a:lnTo>
                      <a:pt x="227" y="245"/>
                    </a:lnTo>
                    <a:lnTo>
                      <a:pt x="230" y="242"/>
                    </a:lnTo>
                    <a:lnTo>
                      <a:pt x="233" y="237"/>
                    </a:lnTo>
                    <a:lnTo>
                      <a:pt x="237" y="232"/>
                    </a:lnTo>
                    <a:lnTo>
                      <a:pt x="239" y="227"/>
                    </a:lnTo>
                    <a:lnTo>
                      <a:pt x="243" y="222"/>
                    </a:lnTo>
                    <a:lnTo>
                      <a:pt x="245" y="217"/>
                    </a:lnTo>
                    <a:lnTo>
                      <a:pt x="249" y="212"/>
                    </a:lnTo>
                    <a:lnTo>
                      <a:pt x="252" y="207"/>
                    </a:lnTo>
                    <a:lnTo>
                      <a:pt x="254" y="202"/>
                    </a:lnTo>
                    <a:lnTo>
                      <a:pt x="258" y="197"/>
                    </a:lnTo>
                    <a:lnTo>
                      <a:pt x="260" y="192"/>
                    </a:lnTo>
                    <a:lnTo>
                      <a:pt x="264" y="187"/>
                    </a:lnTo>
                    <a:lnTo>
                      <a:pt x="267" y="182"/>
                    </a:lnTo>
                    <a:lnTo>
                      <a:pt x="270" y="178"/>
                    </a:lnTo>
                    <a:lnTo>
                      <a:pt x="273" y="173"/>
                    </a:lnTo>
                    <a:lnTo>
                      <a:pt x="277" y="168"/>
                    </a:lnTo>
                    <a:lnTo>
                      <a:pt x="279" y="163"/>
                    </a:lnTo>
                    <a:lnTo>
                      <a:pt x="282" y="158"/>
                    </a:lnTo>
                    <a:lnTo>
                      <a:pt x="285" y="154"/>
                    </a:lnTo>
                    <a:lnTo>
                      <a:pt x="288" y="149"/>
                    </a:lnTo>
                    <a:lnTo>
                      <a:pt x="292" y="144"/>
                    </a:lnTo>
                    <a:lnTo>
                      <a:pt x="294" y="140"/>
                    </a:lnTo>
                    <a:lnTo>
                      <a:pt x="298" y="135"/>
                    </a:lnTo>
                    <a:lnTo>
                      <a:pt x="300" y="130"/>
                    </a:lnTo>
                    <a:lnTo>
                      <a:pt x="304" y="127"/>
                    </a:lnTo>
                    <a:lnTo>
                      <a:pt x="307" y="121"/>
                    </a:lnTo>
                    <a:lnTo>
                      <a:pt x="309" y="118"/>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13" name="Group 212"/>
          <p:cNvGrpSpPr/>
          <p:nvPr/>
        </p:nvGrpSpPr>
        <p:grpSpPr>
          <a:xfrm>
            <a:off x="1124432" y="4642260"/>
            <a:ext cx="2188074" cy="1093144"/>
            <a:chOff x="1124432" y="4685268"/>
            <a:chExt cx="2188074" cy="1093144"/>
          </a:xfrm>
        </p:grpSpPr>
        <p:sp>
          <p:nvSpPr>
            <p:cNvPr id="135206" name="Freeform 38"/>
            <p:cNvSpPr>
              <a:spLocks noEditPoints="1"/>
            </p:cNvSpPr>
            <p:nvPr/>
          </p:nvSpPr>
          <p:spPr bwMode="auto">
            <a:xfrm>
              <a:off x="1124432" y="4685268"/>
              <a:ext cx="2188074" cy="1093144"/>
            </a:xfrm>
            <a:custGeom>
              <a:avLst/>
              <a:gdLst/>
              <a:ahLst/>
              <a:cxnLst>
                <a:cxn ang="0">
                  <a:pos x="328" y="391"/>
                </a:cxn>
                <a:cxn ang="0">
                  <a:pos x="349" y="419"/>
                </a:cxn>
                <a:cxn ang="0">
                  <a:pos x="371" y="446"/>
                </a:cxn>
                <a:cxn ang="0">
                  <a:pos x="392" y="470"/>
                </a:cxn>
                <a:cxn ang="0">
                  <a:pos x="414" y="491"/>
                </a:cxn>
                <a:cxn ang="0">
                  <a:pos x="436" y="511"/>
                </a:cxn>
                <a:cxn ang="0">
                  <a:pos x="457" y="527"/>
                </a:cxn>
                <a:cxn ang="0">
                  <a:pos x="478" y="542"/>
                </a:cxn>
                <a:cxn ang="0">
                  <a:pos x="499" y="555"/>
                </a:cxn>
                <a:cxn ang="0">
                  <a:pos x="521" y="566"/>
                </a:cxn>
                <a:cxn ang="0">
                  <a:pos x="542" y="575"/>
                </a:cxn>
                <a:cxn ang="0">
                  <a:pos x="563" y="582"/>
                </a:cxn>
                <a:cxn ang="0">
                  <a:pos x="585" y="588"/>
                </a:cxn>
                <a:cxn ang="0">
                  <a:pos x="607" y="593"/>
                </a:cxn>
                <a:cxn ang="0">
                  <a:pos x="628" y="598"/>
                </a:cxn>
                <a:cxn ang="0">
                  <a:pos x="650" y="601"/>
                </a:cxn>
                <a:cxn ang="0">
                  <a:pos x="671" y="603"/>
                </a:cxn>
                <a:cxn ang="0">
                  <a:pos x="692" y="606"/>
                </a:cxn>
                <a:cxn ang="0">
                  <a:pos x="713" y="607"/>
                </a:cxn>
                <a:cxn ang="0">
                  <a:pos x="735" y="608"/>
                </a:cxn>
                <a:cxn ang="0">
                  <a:pos x="757" y="610"/>
                </a:cxn>
                <a:cxn ang="0">
                  <a:pos x="779" y="611"/>
                </a:cxn>
                <a:cxn ang="0">
                  <a:pos x="800" y="611"/>
                </a:cxn>
                <a:cxn ang="0">
                  <a:pos x="821" y="611"/>
                </a:cxn>
                <a:cxn ang="0">
                  <a:pos x="842" y="612"/>
                </a:cxn>
                <a:cxn ang="0">
                  <a:pos x="864" y="612"/>
                </a:cxn>
                <a:cxn ang="0">
                  <a:pos x="885" y="612"/>
                </a:cxn>
                <a:cxn ang="0">
                  <a:pos x="906" y="612"/>
                </a:cxn>
                <a:cxn ang="0">
                  <a:pos x="929" y="612"/>
                </a:cxn>
                <a:cxn ang="0">
                  <a:pos x="950" y="612"/>
                </a:cxn>
                <a:cxn ang="0">
                  <a:pos x="971" y="612"/>
                </a:cxn>
                <a:cxn ang="0">
                  <a:pos x="993" y="612"/>
                </a:cxn>
                <a:cxn ang="0">
                  <a:pos x="1014" y="612"/>
                </a:cxn>
                <a:cxn ang="0">
                  <a:pos x="1035" y="612"/>
                </a:cxn>
                <a:cxn ang="0">
                  <a:pos x="1056" y="612"/>
                </a:cxn>
                <a:cxn ang="0">
                  <a:pos x="1078" y="612"/>
                </a:cxn>
                <a:cxn ang="0">
                  <a:pos x="1099" y="612"/>
                </a:cxn>
                <a:cxn ang="0">
                  <a:pos x="1121" y="612"/>
                </a:cxn>
                <a:cxn ang="0">
                  <a:pos x="1143" y="612"/>
                </a:cxn>
                <a:cxn ang="0">
                  <a:pos x="1164" y="612"/>
                </a:cxn>
                <a:cxn ang="0">
                  <a:pos x="1185" y="612"/>
                </a:cxn>
                <a:cxn ang="0">
                  <a:pos x="1207" y="612"/>
                </a:cxn>
                <a:cxn ang="0">
                  <a:pos x="0" y="0"/>
                </a:cxn>
                <a:cxn ang="0">
                  <a:pos x="23" y="3"/>
                </a:cxn>
                <a:cxn ang="0">
                  <a:pos x="44" y="11"/>
                </a:cxn>
                <a:cxn ang="0">
                  <a:pos x="65" y="24"/>
                </a:cxn>
                <a:cxn ang="0">
                  <a:pos x="86" y="41"/>
                </a:cxn>
                <a:cxn ang="0">
                  <a:pos x="108" y="63"/>
                </a:cxn>
                <a:cxn ang="0">
                  <a:pos x="129" y="89"/>
                </a:cxn>
                <a:cxn ang="0">
                  <a:pos x="150" y="118"/>
                </a:cxn>
                <a:cxn ang="0">
                  <a:pos x="172" y="149"/>
                </a:cxn>
                <a:cxn ang="0">
                  <a:pos x="194" y="182"/>
                </a:cxn>
                <a:cxn ang="0">
                  <a:pos x="215" y="217"/>
                </a:cxn>
                <a:cxn ang="0">
                  <a:pos x="237" y="250"/>
                </a:cxn>
                <a:cxn ang="0">
                  <a:pos x="258" y="285"/>
                </a:cxn>
                <a:cxn ang="0">
                  <a:pos x="279" y="319"/>
                </a:cxn>
                <a:cxn ang="0">
                  <a:pos x="300" y="352"/>
                </a:cxn>
              </a:cxnLst>
              <a:rect l="0" t="0" r="r" b="b"/>
              <a:pathLst>
                <a:path w="1225" h="612">
                  <a:moveTo>
                    <a:pt x="309" y="366"/>
                  </a:moveTo>
                  <a:lnTo>
                    <a:pt x="313" y="369"/>
                  </a:lnTo>
                  <a:lnTo>
                    <a:pt x="316" y="374"/>
                  </a:lnTo>
                  <a:lnTo>
                    <a:pt x="319" y="378"/>
                  </a:lnTo>
                  <a:lnTo>
                    <a:pt x="322" y="383"/>
                  </a:lnTo>
                  <a:lnTo>
                    <a:pt x="326" y="387"/>
                  </a:lnTo>
                  <a:lnTo>
                    <a:pt x="328" y="391"/>
                  </a:lnTo>
                  <a:lnTo>
                    <a:pt x="332" y="396"/>
                  </a:lnTo>
                  <a:lnTo>
                    <a:pt x="334" y="399"/>
                  </a:lnTo>
                  <a:lnTo>
                    <a:pt x="337" y="403"/>
                  </a:lnTo>
                  <a:lnTo>
                    <a:pt x="341" y="408"/>
                  </a:lnTo>
                  <a:lnTo>
                    <a:pt x="343" y="412"/>
                  </a:lnTo>
                  <a:lnTo>
                    <a:pt x="347" y="416"/>
                  </a:lnTo>
                  <a:lnTo>
                    <a:pt x="349" y="419"/>
                  </a:lnTo>
                  <a:lnTo>
                    <a:pt x="353" y="423"/>
                  </a:lnTo>
                  <a:lnTo>
                    <a:pt x="356" y="427"/>
                  </a:lnTo>
                  <a:lnTo>
                    <a:pt x="359" y="431"/>
                  </a:lnTo>
                  <a:lnTo>
                    <a:pt x="362" y="434"/>
                  </a:lnTo>
                  <a:lnTo>
                    <a:pt x="364" y="438"/>
                  </a:lnTo>
                  <a:lnTo>
                    <a:pt x="368" y="442"/>
                  </a:lnTo>
                  <a:lnTo>
                    <a:pt x="371" y="446"/>
                  </a:lnTo>
                  <a:lnTo>
                    <a:pt x="374" y="449"/>
                  </a:lnTo>
                  <a:lnTo>
                    <a:pt x="377" y="453"/>
                  </a:lnTo>
                  <a:lnTo>
                    <a:pt x="381" y="456"/>
                  </a:lnTo>
                  <a:lnTo>
                    <a:pt x="383" y="460"/>
                  </a:lnTo>
                  <a:lnTo>
                    <a:pt x="387" y="463"/>
                  </a:lnTo>
                  <a:lnTo>
                    <a:pt x="389" y="467"/>
                  </a:lnTo>
                  <a:lnTo>
                    <a:pt x="392" y="470"/>
                  </a:lnTo>
                  <a:lnTo>
                    <a:pt x="396" y="473"/>
                  </a:lnTo>
                  <a:lnTo>
                    <a:pt x="398" y="476"/>
                  </a:lnTo>
                  <a:lnTo>
                    <a:pt x="402" y="480"/>
                  </a:lnTo>
                  <a:lnTo>
                    <a:pt x="404" y="482"/>
                  </a:lnTo>
                  <a:lnTo>
                    <a:pt x="408" y="486"/>
                  </a:lnTo>
                  <a:lnTo>
                    <a:pt x="411" y="488"/>
                  </a:lnTo>
                  <a:lnTo>
                    <a:pt x="414" y="491"/>
                  </a:lnTo>
                  <a:lnTo>
                    <a:pt x="417" y="495"/>
                  </a:lnTo>
                  <a:lnTo>
                    <a:pt x="419" y="497"/>
                  </a:lnTo>
                  <a:lnTo>
                    <a:pt x="423" y="500"/>
                  </a:lnTo>
                  <a:lnTo>
                    <a:pt x="426" y="502"/>
                  </a:lnTo>
                  <a:lnTo>
                    <a:pt x="429" y="505"/>
                  </a:lnTo>
                  <a:lnTo>
                    <a:pt x="432" y="508"/>
                  </a:lnTo>
                  <a:lnTo>
                    <a:pt x="436" y="511"/>
                  </a:lnTo>
                  <a:lnTo>
                    <a:pt x="438" y="513"/>
                  </a:lnTo>
                  <a:lnTo>
                    <a:pt x="442" y="516"/>
                  </a:lnTo>
                  <a:lnTo>
                    <a:pt x="444" y="518"/>
                  </a:lnTo>
                  <a:lnTo>
                    <a:pt x="447" y="521"/>
                  </a:lnTo>
                  <a:lnTo>
                    <a:pt x="451" y="523"/>
                  </a:lnTo>
                  <a:lnTo>
                    <a:pt x="453" y="525"/>
                  </a:lnTo>
                  <a:lnTo>
                    <a:pt x="457" y="527"/>
                  </a:lnTo>
                  <a:lnTo>
                    <a:pt x="459" y="530"/>
                  </a:lnTo>
                  <a:lnTo>
                    <a:pt x="463" y="532"/>
                  </a:lnTo>
                  <a:lnTo>
                    <a:pt x="466" y="535"/>
                  </a:lnTo>
                  <a:lnTo>
                    <a:pt x="469" y="536"/>
                  </a:lnTo>
                  <a:lnTo>
                    <a:pt x="472" y="538"/>
                  </a:lnTo>
                  <a:lnTo>
                    <a:pt x="474" y="540"/>
                  </a:lnTo>
                  <a:lnTo>
                    <a:pt x="478" y="542"/>
                  </a:lnTo>
                  <a:lnTo>
                    <a:pt x="481" y="543"/>
                  </a:lnTo>
                  <a:lnTo>
                    <a:pt x="484" y="546"/>
                  </a:lnTo>
                  <a:lnTo>
                    <a:pt x="487" y="548"/>
                  </a:lnTo>
                  <a:lnTo>
                    <a:pt x="491" y="550"/>
                  </a:lnTo>
                  <a:lnTo>
                    <a:pt x="493" y="551"/>
                  </a:lnTo>
                  <a:lnTo>
                    <a:pt x="497" y="553"/>
                  </a:lnTo>
                  <a:lnTo>
                    <a:pt x="499" y="555"/>
                  </a:lnTo>
                  <a:lnTo>
                    <a:pt x="502" y="556"/>
                  </a:lnTo>
                  <a:lnTo>
                    <a:pt x="506" y="558"/>
                  </a:lnTo>
                  <a:lnTo>
                    <a:pt x="508" y="560"/>
                  </a:lnTo>
                  <a:lnTo>
                    <a:pt x="512" y="561"/>
                  </a:lnTo>
                  <a:lnTo>
                    <a:pt x="514" y="562"/>
                  </a:lnTo>
                  <a:lnTo>
                    <a:pt x="518" y="565"/>
                  </a:lnTo>
                  <a:lnTo>
                    <a:pt x="521" y="566"/>
                  </a:lnTo>
                  <a:lnTo>
                    <a:pt x="525" y="567"/>
                  </a:lnTo>
                  <a:lnTo>
                    <a:pt x="527" y="568"/>
                  </a:lnTo>
                  <a:lnTo>
                    <a:pt x="530" y="570"/>
                  </a:lnTo>
                  <a:lnTo>
                    <a:pt x="533" y="571"/>
                  </a:lnTo>
                  <a:lnTo>
                    <a:pt x="536" y="572"/>
                  </a:lnTo>
                  <a:lnTo>
                    <a:pt x="540" y="573"/>
                  </a:lnTo>
                  <a:lnTo>
                    <a:pt x="542" y="575"/>
                  </a:lnTo>
                  <a:lnTo>
                    <a:pt x="546" y="576"/>
                  </a:lnTo>
                  <a:lnTo>
                    <a:pt x="548" y="577"/>
                  </a:lnTo>
                  <a:lnTo>
                    <a:pt x="552" y="578"/>
                  </a:lnTo>
                  <a:lnTo>
                    <a:pt x="555" y="580"/>
                  </a:lnTo>
                  <a:lnTo>
                    <a:pt x="557" y="580"/>
                  </a:lnTo>
                  <a:lnTo>
                    <a:pt x="561" y="581"/>
                  </a:lnTo>
                  <a:lnTo>
                    <a:pt x="563" y="582"/>
                  </a:lnTo>
                  <a:lnTo>
                    <a:pt x="567" y="583"/>
                  </a:lnTo>
                  <a:lnTo>
                    <a:pt x="570" y="585"/>
                  </a:lnTo>
                  <a:lnTo>
                    <a:pt x="573" y="585"/>
                  </a:lnTo>
                  <a:lnTo>
                    <a:pt x="576" y="586"/>
                  </a:lnTo>
                  <a:lnTo>
                    <a:pt x="580" y="587"/>
                  </a:lnTo>
                  <a:lnTo>
                    <a:pt x="582" y="587"/>
                  </a:lnTo>
                  <a:lnTo>
                    <a:pt x="585" y="588"/>
                  </a:lnTo>
                  <a:lnTo>
                    <a:pt x="588" y="590"/>
                  </a:lnTo>
                  <a:lnTo>
                    <a:pt x="591" y="590"/>
                  </a:lnTo>
                  <a:lnTo>
                    <a:pt x="595" y="591"/>
                  </a:lnTo>
                  <a:lnTo>
                    <a:pt x="597" y="592"/>
                  </a:lnTo>
                  <a:lnTo>
                    <a:pt x="601" y="592"/>
                  </a:lnTo>
                  <a:lnTo>
                    <a:pt x="603" y="593"/>
                  </a:lnTo>
                  <a:lnTo>
                    <a:pt x="607" y="593"/>
                  </a:lnTo>
                  <a:lnTo>
                    <a:pt x="610" y="595"/>
                  </a:lnTo>
                  <a:lnTo>
                    <a:pt x="613" y="595"/>
                  </a:lnTo>
                  <a:lnTo>
                    <a:pt x="616" y="596"/>
                  </a:lnTo>
                  <a:lnTo>
                    <a:pt x="618" y="596"/>
                  </a:lnTo>
                  <a:lnTo>
                    <a:pt x="622" y="597"/>
                  </a:lnTo>
                  <a:lnTo>
                    <a:pt x="625" y="597"/>
                  </a:lnTo>
                  <a:lnTo>
                    <a:pt x="628" y="598"/>
                  </a:lnTo>
                  <a:lnTo>
                    <a:pt x="631" y="598"/>
                  </a:lnTo>
                  <a:lnTo>
                    <a:pt x="635" y="598"/>
                  </a:lnTo>
                  <a:lnTo>
                    <a:pt x="637" y="600"/>
                  </a:lnTo>
                  <a:lnTo>
                    <a:pt x="641" y="600"/>
                  </a:lnTo>
                  <a:lnTo>
                    <a:pt x="643" y="600"/>
                  </a:lnTo>
                  <a:lnTo>
                    <a:pt x="646" y="601"/>
                  </a:lnTo>
                  <a:lnTo>
                    <a:pt x="650" y="601"/>
                  </a:lnTo>
                  <a:lnTo>
                    <a:pt x="652" y="602"/>
                  </a:lnTo>
                  <a:lnTo>
                    <a:pt x="656" y="602"/>
                  </a:lnTo>
                  <a:lnTo>
                    <a:pt x="658" y="602"/>
                  </a:lnTo>
                  <a:lnTo>
                    <a:pt x="662" y="603"/>
                  </a:lnTo>
                  <a:lnTo>
                    <a:pt x="665" y="603"/>
                  </a:lnTo>
                  <a:lnTo>
                    <a:pt x="668" y="603"/>
                  </a:lnTo>
                  <a:lnTo>
                    <a:pt x="671" y="603"/>
                  </a:lnTo>
                  <a:lnTo>
                    <a:pt x="673" y="605"/>
                  </a:lnTo>
                  <a:lnTo>
                    <a:pt x="677" y="605"/>
                  </a:lnTo>
                  <a:lnTo>
                    <a:pt x="680" y="605"/>
                  </a:lnTo>
                  <a:lnTo>
                    <a:pt x="683" y="605"/>
                  </a:lnTo>
                  <a:lnTo>
                    <a:pt x="686" y="606"/>
                  </a:lnTo>
                  <a:lnTo>
                    <a:pt x="690" y="606"/>
                  </a:lnTo>
                  <a:lnTo>
                    <a:pt x="692" y="606"/>
                  </a:lnTo>
                  <a:lnTo>
                    <a:pt x="696" y="606"/>
                  </a:lnTo>
                  <a:lnTo>
                    <a:pt x="698" y="606"/>
                  </a:lnTo>
                  <a:lnTo>
                    <a:pt x="702" y="607"/>
                  </a:lnTo>
                  <a:lnTo>
                    <a:pt x="705" y="607"/>
                  </a:lnTo>
                  <a:lnTo>
                    <a:pt x="707" y="607"/>
                  </a:lnTo>
                  <a:lnTo>
                    <a:pt x="711" y="607"/>
                  </a:lnTo>
                  <a:lnTo>
                    <a:pt x="713" y="607"/>
                  </a:lnTo>
                  <a:lnTo>
                    <a:pt x="717" y="607"/>
                  </a:lnTo>
                  <a:lnTo>
                    <a:pt x="720" y="608"/>
                  </a:lnTo>
                  <a:lnTo>
                    <a:pt x="724" y="608"/>
                  </a:lnTo>
                  <a:lnTo>
                    <a:pt x="726" y="608"/>
                  </a:lnTo>
                  <a:lnTo>
                    <a:pt x="730" y="608"/>
                  </a:lnTo>
                  <a:lnTo>
                    <a:pt x="732" y="608"/>
                  </a:lnTo>
                  <a:lnTo>
                    <a:pt x="735" y="608"/>
                  </a:lnTo>
                  <a:lnTo>
                    <a:pt x="739" y="608"/>
                  </a:lnTo>
                  <a:lnTo>
                    <a:pt x="741" y="610"/>
                  </a:lnTo>
                  <a:lnTo>
                    <a:pt x="745" y="610"/>
                  </a:lnTo>
                  <a:lnTo>
                    <a:pt x="747" y="610"/>
                  </a:lnTo>
                  <a:lnTo>
                    <a:pt x="751" y="610"/>
                  </a:lnTo>
                  <a:lnTo>
                    <a:pt x="754" y="610"/>
                  </a:lnTo>
                  <a:lnTo>
                    <a:pt x="757" y="610"/>
                  </a:lnTo>
                  <a:lnTo>
                    <a:pt x="760" y="610"/>
                  </a:lnTo>
                  <a:lnTo>
                    <a:pt x="762" y="610"/>
                  </a:lnTo>
                  <a:lnTo>
                    <a:pt x="766" y="610"/>
                  </a:lnTo>
                  <a:lnTo>
                    <a:pt x="769" y="610"/>
                  </a:lnTo>
                  <a:lnTo>
                    <a:pt x="772" y="610"/>
                  </a:lnTo>
                  <a:lnTo>
                    <a:pt x="775" y="611"/>
                  </a:lnTo>
                  <a:lnTo>
                    <a:pt x="779" y="611"/>
                  </a:lnTo>
                  <a:lnTo>
                    <a:pt x="781" y="611"/>
                  </a:lnTo>
                  <a:lnTo>
                    <a:pt x="785" y="611"/>
                  </a:lnTo>
                  <a:lnTo>
                    <a:pt x="787" y="611"/>
                  </a:lnTo>
                  <a:lnTo>
                    <a:pt x="791" y="611"/>
                  </a:lnTo>
                  <a:lnTo>
                    <a:pt x="794" y="611"/>
                  </a:lnTo>
                  <a:lnTo>
                    <a:pt x="796" y="611"/>
                  </a:lnTo>
                  <a:lnTo>
                    <a:pt x="800" y="611"/>
                  </a:lnTo>
                  <a:lnTo>
                    <a:pt x="802" y="611"/>
                  </a:lnTo>
                  <a:lnTo>
                    <a:pt x="806" y="611"/>
                  </a:lnTo>
                  <a:lnTo>
                    <a:pt x="809" y="611"/>
                  </a:lnTo>
                  <a:lnTo>
                    <a:pt x="812" y="611"/>
                  </a:lnTo>
                  <a:lnTo>
                    <a:pt x="815" y="611"/>
                  </a:lnTo>
                  <a:lnTo>
                    <a:pt x="819" y="611"/>
                  </a:lnTo>
                  <a:lnTo>
                    <a:pt x="821" y="611"/>
                  </a:lnTo>
                  <a:lnTo>
                    <a:pt x="824" y="611"/>
                  </a:lnTo>
                  <a:lnTo>
                    <a:pt x="827" y="611"/>
                  </a:lnTo>
                  <a:lnTo>
                    <a:pt x="830" y="611"/>
                  </a:lnTo>
                  <a:lnTo>
                    <a:pt x="834" y="612"/>
                  </a:lnTo>
                  <a:lnTo>
                    <a:pt x="836" y="612"/>
                  </a:lnTo>
                  <a:lnTo>
                    <a:pt x="840" y="612"/>
                  </a:lnTo>
                  <a:lnTo>
                    <a:pt x="842" y="612"/>
                  </a:lnTo>
                  <a:lnTo>
                    <a:pt x="846" y="612"/>
                  </a:lnTo>
                  <a:lnTo>
                    <a:pt x="849" y="612"/>
                  </a:lnTo>
                  <a:lnTo>
                    <a:pt x="851" y="612"/>
                  </a:lnTo>
                  <a:lnTo>
                    <a:pt x="855" y="612"/>
                  </a:lnTo>
                  <a:lnTo>
                    <a:pt x="857" y="612"/>
                  </a:lnTo>
                  <a:lnTo>
                    <a:pt x="861" y="612"/>
                  </a:lnTo>
                  <a:lnTo>
                    <a:pt x="864" y="612"/>
                  </a:lnTo>
                  <a:lnTo>
                    <a:pt x="867" y="612"/>
                  </a:lnTo>
                  <a:lnTo>
                    <a:pt x="870" y="612"/>
                  </a:lnTo>
                  <a:lnTo>
                    <a:pt x="874" y="612"/>
                  </a:lnTo>
                  <a:lnTo>
                    <a:pt x="876" y="612"/>
                  </a:lnTo>
                  <a:lnTo>
                    <a:pt x="879" y="612"/>
                  </a:lnTo>
                  <a:lnTo>
                    <a:pt x="882" y="612"/>
                  </a:lnTo>
                  <a:lnTo>
                    <a:pt x="885" y="612"/>
                  </a:lnTo>
                  <a:lnTo>
                    <a:pt x="889" y="612"/>
                  </a:lnTo>
                  <a:lnTo>
                    <a:pt x="891" y="612"/>
                  </a:lnTo>
                  <a:lnTo>
                    <a:pt x="895" y="612"/>
                  </a:lnTo>
                  <a:lnTo>
                    <a:pt x="897" y="612"/>
                  </a:lnTo>
                  <a:lnTo>
                    <a:pt x="901" y="612"/>
                  </a:lnTo>
                  <a:lnTo>
                    <a:pt x="904" y="612"/>
                  </a:lnTo>
                  <a:lnTo>
                    <a:pt x="906" y="612"/>
                  </a:lnTo>
                  <a:lnTo>
                    <a:pt x="910" y="612"/>
                  </a:lnTo>
                  <a:lnTo>
                    <a:pt x="912" y="612"/>
                  </a:lnTo>
                  <a:lnTo>
                    <a:pt x="916" y="612"/>
                  </a:lnTo>
                  <a:lnTo>
                    <a:pt x="919" y="612"/>
                  </a:lnTo>
                  <a:lnTo>
                    <a:pt x="922" y="612"/>
                  </a:lnTo>
                  <a:lnTo>
                    <a:pt x="925" y="612"/>
                  </a:lnTo>
                  <a:lnTo>
                    <a:pt x="929" y="612"/>
                  </a:lnTo>
                  <a:lnTo>
                    <a:pt x="931" y="612"/>
                  </a:lnTo>
                  <a:lnTo>
                    <a:pt x="934" y="612"/>
                  </a:lnTo>
                  <a:lnTo>
                    <a:pt x="938" y="612"/>
                  </a:lnTo>
                  <a:lnTo>
                    <a:pt x="940" y="612"/>
                  </a:lnTo>
                  <a:lnTo>
                    <a:pt x="944" y="612"/>
                  </a:lnTo>
                  <a:lnTo>
                    <a:pt x="946" y="612"/>
                  </a:lnTo>
                  <a:lnTo>
                    <a:pt x="950" y="612"/>
                  </a:lnTo>
                  <a:lnTo>
                    <a:pt x="953" y="612"/>
                  </a:lnTo>
                  <a:lnTo>
                    <a:pt x="956" y="612"/>
                  </a:lnTo>
                  <a:lnTo>
                    <a:pt x="959" y="612"/>
                  </a:lnTo>
                  <a:lnTo>
                    <a:pt x="961" y="612"/>
                  </a:lnTo>
                  <a:lnTo>
                    <a:pt x="965" y="612"/>
                  </a:lnTo>
                  <a:lnTo>
                    <a:pt x="968" y="612"/>
                  </a:lnTo>
                  <a:lnTo>
                    <a:pt x="971" y="612"/>
                  </a:lnTo>
                  <a:lnTo>
                    <a:pt x="974" y="612"/>
                  </a:lnTo>
                  <a:lnTo>
                    <a:pt x="978" y="612"/>
                  </a:lnTo>
                  <a:lnTo>
                    <a:pt x="980" y="612"/>
                  </a:lnTo>
                  <a:lnTo>
                    <a:pt x="984" y="612"/>
                  </a:lnTo>
                  <a:lnTo>
                    <a:pt x="986" y="612"/>
                  </a:lnTo>
                  <a:lnTo>
                    <a:pt x="989" y="612"/>
                  </a:lnTo>
                  <a:lnTo>
                    <a:pt x="993" y="612"/>
                  </a:lnTo>
                  <a:lnTo>
                    <a:pt x="995" y="612"/>
                  </a:lnTo>
                  <a:lnTo>
                    <a:pt x="999" y="612"/>
                  </a:lnTo>
                  <a:lnTo>
                    <a:pt x="1001" y="612"/>
                  </a:lnTo>
                  <a:lnTo>
                    <a:pt x="1005" y="612"/>
                  </a:lnTo>
                  <a:lnTo>
                    <a:pt x="1008" y="612"/>
                  </a:lnTo>
                  <a:lnTo>
                    <a:pt x="1011" y="612"/>
                  </a:lnTo>
                  <a:lnTo>
                    <a:pt x="1014" y="612"/>
                  </a:lnTo>
                  <a:lnTo>
                    <a:pt x="1016" y="612"/>
                  </a:lnTo>
                  <a:lnTo>
                    <a:pt x="1020" y="612"/>
                  </a:lnTo>
                  <a:lnTo>
                    <a:pt x="1023" y="612"/>
                  </a:lnTo>
                  <a:lnTo>
                    <a:pt x="1026" y="612"/>
                  </a:lnTo>
                  <a:lnTo>
                    <a:pt x="1029" y="612"/>
                  </a:lnTo>
                  <a:lnTo>
                    <a:pt x="1033" y="612"/>
                  </a:lnTo>
                  <a:lnTo>
                    <a:pt x="1035" y="612"/>
                  </a:lnTo>
                  <a:lnTo>
                    <a:pt x="1039" y="612"/>
                  </a:lnTo>
                  <a:lnTo>
                    <a:pt x="1041" y="612"/>
                  </a:lnTo>
                  <a:lnTo>
                    <a:pt x="1044" y="612"/>
                  </a:lnTo>
                  <a:lnTo>
                    <a:pt x="1048" y="612"/>
                  </a:lnTo>
                  <a:lnTo>
                    <a:pt x="1050" y="612"/>
                  </a:lnTo>
                  <a:lnTo>
                    <a:pt x="1054" y="612"/>
                  </a:lnTo>
                  <a:lnTo>
                    <a:pt x="1056" y="612"/>
                  </a:lnTo>
                  <a:lnTo>
                    <a:pt x="1060" y="612"/>
                  </a:lnTo>
                  <a:lnTo>
                    <a:pt x="1063" y="612"/>
                  </a:lnTo>
                  <a:lnTo>
                    <a:pt x="1066" y="612"/>
                  </a:lnTo>
                  <a:lnTo>
                    <a:pt x="1069" y="612"/>
                  </a:lnTo>
                  <a:lnTo>
                    <a:pt x="1071" y="612"/>
                  </a:lnTo>
                  <a:lnTo>
                    <a:pt x="1075" y="612"/>
                  </a:lnTo>
                  <a:lnTo>
                    <a:pt x="1078" y="612"/>
                  </a:lnTo>
                  <a:lnTo>
                    <a:pt x="1081" y="612"/>
                  </a:lnTo>
                  <a:lnTo>
                    <a:pt x="1084" y="612"/>
                  </a:lnTo>
                  <a:lnTo>
                    <a:pt x="1088" y="612"/>
                  </a:lnTo>
                  <a:lnTo>
                    <a:pt x="1090" y="612"/>
                  </a:lnTo>
                  <a:lnTo>
                    <a:pt x="1094" y="612"/>
                  </a:lnTo>
                  <a:lnTo>
                    <a:pt x="1096" y="612"/>
                  </a:lnTo>
                  <a:lnTo>
                    <a:pt x="1099" y="612"/>
                  </a:lnTo>
                  <a:lnTo>
                    <a:pt x="1103" y="612"/>
                  </a:lnTo>
                  <a:lnTo>
                    <a:pt x="1105" y="612"/>
                  </a:lnTo>
                  <a:lnTo>
                    <a:pt x="1109" y="612"/>
                  </a:lnTo>
                  <a:lnTo>
                    <a:pt x="1111" y="612"/>
                  </a:lnTo>
                  <a:lnTo>
                    <a:pt x="1115" y="612"/>
                  </a:lnTo>
                  <a:lnTo>
                    <a:pt x="1118" y="612"/>
                  </a:lnTo>
                  <a:lnTo>
                    <a:pt x="1121" y="612"/>
                  </a:lnTo>
                  <a:lnTo>
                    <a:pt x="1124" y="612"/>
                  </a:lnTo>
                  <a:lnTo>
                    <a:pt x="1126" y="612"/>
                  </a:lnTo>
                  <a:lnTo>
                    <a:pt x="1130" y="612"/>
                  </a:lnTo>
                  <a:lnTo>
                    <a:pt x="1133" y="612"/>
                  </a:lnTo>
                  <a:lnTo>
                    <a:pt x="1137" y="612"/>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0"/>
                  </a:moveTo>
                  <a:lnTo>
                    <a:pt x="4" y="0"/>
                  </a:lnTo>
                  <a:lnTo>
                    <a:pt x="6" y="0"/>
                  </a:lnTo>
                  <a:lnTo>
                    <a:pt x="10" y="0"/>
                  </a:lnTo>
                  <a:lnTo>
                    <a:pt x="13" y="1"/>
                  </a:lnTo>
                  <a:lnTo>
                    <a:pt x="16" y="1"/>
                  </a:lnTo>
                  <a:lnTo>
                    <a:pt x="19" y="3"/>
                  </a:lnTo>
                  <a:lnTo>
                    <a:pt x="23" y="3"/>
                  </a:lnTo>
                  <a:lnTo>
                    <a:pt x="25" y="4"/>
                  </a:lnTo>
                  <a:lnTo>
                    <a:pt x="28" y="5"/>
                  </a:lnTo>
                  <a:lnTo>
                    <a:pt x="31" y="5"/>
                  </a:lnTo>
                  <a:lnTo>
                    <a:pt x="34" y="6"/>
                  </a:lnTo>
                  <a:lnTo>
                    <a:pt x="38" y="8"/>
                  </a:lnTo>
                  <a:lnTo>
                    <a:pt x="40" y="9"/>
                  </a:lnTo>
                  <a:lnTo>
                    <a:pt x="44" y="11"/>
                  </a:lnTo>
                  <a:lnTo>
                    <a:pt x="46" y="13"/>
                  </a:lnTo>
                  <a:lnTo>
                    <a:pt x="50" y="14"/>
                  </a:lnTo>
                  <a:lnTo>
                    <a:pt x="53" y="15"/>
                  </a:lnTo>
                  <a:lnTo>
                    <a:pt x="56" y="18"/>
                  </a:lnTo>
                  <a:lnTo>
                    <a:pt x="59" y="19"/>
                  </a:lnTo>
                  <a:lnTo>
                    <a:pt x="61" y="21"/>
                  </a:lnTo>
                  <a:lnTo>
                    <a:pt x="65" y="24"/>
                  </a:lnTo>
                  <a:lnTo>
                    <a:pt x="68" y="26"/>
                  </a:lnTo>
                  <a:lnTo>
                    <a:pt x="71" y="28"/>
                  </a:lnTo>
                  <a:lnTo>
                    <a:pt x="74" y="30"/>
                  </a:lnTo>
                  <a:lnTo>
                    <a:pt x="78" y="33"/>
                  </a:lnTo>
                  <a:lnTo>
                    <a:pt x="80" y="35"/>
                  </a:lnTo>
                  <a:lnTo>
                    <a:pt x="84" y="39"/>
                  </a:lnTo>
                  <a:lnTo>
                    <a:pt x="86" y="41"/>
                  </a:lnTo>
                  <a:lnTo>
                    <a:pt x="89" y="44"/>
                  </a:lnTo>
                  <a:lnTo>
                    <a:pt x="93" y="48"/>
                  </a:lnTo>
                  <a:lnTo>
                    <a:pt x="95" y="50"/>
                  </a:lnTo>
                  <a:lnTo>
                    <a:pt x="99" y="54"/>
                  </a:lnTo>
                  <a:lnTo>
                    <a:pt x="101" y="56"/>
                  </a:lnTo>
                  <a:lnTo>
                    <a:pt x="105" y="60"/>
                  </a:lnTo>
                  <a:lnTo>
                    <a:pt x="108" y="63"/>
                  </a:lnTo>
                  <a:lnTo>
                    <a:pt x="112" y="66"/>
                  </a:lnTo>
                  <a:lnTo>
                    <a:pt x="114" y="70"/>
                  </a:lnTo>
                  <a:lnTo>
                    <a:pt x="117" y="74"/>
                  </a:lnTo>
                  <a:lnTo>
                    <a:pt x="120" y="78"/>
                  </a:lnTo>
                  <a:lnTo>
                    <a:pt x="123" y="81"/>
                  </a:lnTo>
                  <a:lnTo>
                    <a:pt x="127" y="85"/>
                  </a:lnTo>
                  <a:lnTo>
                    <a:pt x="129" y="89"/>
                  </a:lnTo>
                  <a:lnTo>
                    <a:pt x="133" y="93"/>
                  </a:lnTo>
                  <a:lnTo>
                    <a:pt x="135" y="96"/>
                  </a:lnTo>
                  <a:lnTo>
                    <a:pt x="139" y="101"/>
                  </a:lnTo>
                  <a:lnTo>
                    <a:pt x="142" y="105"/>
                  </a:lnTo>
                  <a:lnTo>
                    <a:pt x="144" y="109"/>
                  </a:lnTo>
                  <a:lnTo>
                    <a:pt x="148" y="114"/>
                  </a:lnTo>
                  <a:lnTo>
                    <a:pt x="150" y="118"/>
                  </a:lnTo>
                  <a:lnTo>
                    <a:pt x="154" y="121"/>
                  </a:lnTo>
                  <a:lnTo>
                    <a:pt x="157" y="127"/>
                  </a:lnTo>
                  <a:lnTo>
                    <a:pt x="160" y="130"/>
                  </a:lnTo>
                  <a:lnTo>
                    <a:pt x="163" y="135"/>
                  </a:lnTo>
                  <a:lnTo>
                    <a:pt x="167" y="140"/>
                  </a:lnTo>
                  <a:lnTo>
                    <a:pt x="169" y="144"/>
                  </a:lnTo>
                  <a:lnTo>
                    <a:pt x="172" y="149"/>
                  </a:lnTo>
                  <a:lnTo>
                    <a:pt x="175" y="154"/>
                  </a:lnTo>
                  <a:lnTo>
                    <a:pt x="178" y="158"/>
                  </a:lnTo>
                  <a:lnTo>
                    <a:pt x="182" y="163"/>
                  </a:lnTo>
                  <a:lnTo>
                    <a:pt x="184" y="168"/>
                  </a:lnTo>
                  <a:lnTo>
                    <a:pt x="188" y="173"/>
                  </a:lnTo>
                  <a:lnTo>
                    <a:pt x="190" y="178"/>
                  </a:lnTo>
                  <a:lnTo>
                    <a:pt x="194" y="182"/>
                  </a:lnTo>
                  <a:lnTo>
                    <a:pt x="197" y="187"/>
                  </a:lnTo>
                  <a:lnTo>
                    <a:pt x="199" y="192"/>
                  </a:lnTo>
                  <a:lnTo>
                    <a:pt x="203" y="197"/>
                  </a:lnTo>
                  <a:lnTo>
                    <a:pt x="205" y="202"/>
                  </a:lnTo>
                  <a:lnTo>
                    <a:pt x="209" y="207"/>
                  </a:lnTo>
                  <a:lnTo>
                    <a:pt x="212" y="212"/>
                  </a:lnTo>
                  <a:lnTo>
                    <a:pt x="215" y="217"/>
                  </a:lnTo>
                  <a:lnTo>
                    <a:pt x="218" y="222"/>
                  </a:lnTo>
                  <a:lnTo>
                    <a:pt x="222" y="227"/>
                  </a:lnTo>
                  <a:lnTo>
                    <a:pt x="224" y="232"/>
                  </a:lnTo>
                  <a:lnTo>
                    <a:pt x="227" y="237"/>
                  </a:lnTo>
                  <a:lnTo>
                    <a:pt x="230" y="242"/>
                  </a:lnTo>
                  <a:lnTo>
                    <a:pt x="233" y="245"/>
                  </a:lnTo>
                  <a:lnTo>
                    <a:pt x="237" y="250"/>
                  </a:lnTo>
                  <a:lnTo>
                    <a:pt x="239" y="255"/>
                  </a:lnTo>
                  <a:lnTo>
                    <a:pt x="243" y="260"/>
                  </a:lnTo>
                  <a:lnTo>
                    <a:pt x="245" y="265"/>
                  </a:lnTo>
                  <a:lnTo>
                    <a:pt x="249" y="270"/>
                  </a:lnTo>
                  <a:lnTo>
                    <a:pt x="252" y="275"/>
                  </a:lnTo>
                  <a:lnTo>
                    <a:pt x="254" y="280"/>
                  </a:lnTo>
                  <a:lnTo>
                    <a:pt x="258" y="285"/>
                  </a:lnTo>
                  <a:lnTo>
                    <a:pt x="260" y="291"/>
                  </a:lnTo>
                  <a:lnTo>
                    <a:pt x="264" y="296"/>
                  </a:lnTo>
                  <a:lnTo>
                    <a:pt x="267" y="301"/>
                  </a:lnTo>
                  <a:lnTo>
                    <a:pt x="270" y="304"/>
                  </a:lnTo>
                  <a:lnTo>
                    <a:pt x="273" y="309"/>
                  </a:lnTo>
                  <a:lnTo>
                    <a:pt x="277" y="314"/>
                  </a:lnTo>
                  <a:lnTo>
                    <a:pt x="279" y="319"/>
                  </a:lnTo>
                  <a:lnTo>
                    <a:pt x="282" y="324"/>
                  </a:lnTo>
                  <a:lnTo>
                    <a:pt x="285" y="328"/>
                  </a:lnTo>
                  <a:lnTo>
                    <a:pt x="288" y="333"/>
                  </a:lnTo>
                  <a:lnTo>
                    <a:pt x="292" y="338"/>
                  </a:lnTo>
                  <a:lnTo>
                    <a:pt x="294" y="342"/>
                  </a:lnTo>
                  <a:lnTo>
                    <a:pt x="298" y="347"/>
                  </a:lnTo>
                  <a:lnTo>
                    <a:pt x="300" y="352"/>
                  </a:lnTo>
                  <a:lnTo>
                    <a:pt x="304" y="356"/>
                  </a:lnTo>
                  <a:lnTo>
                    <a:pt x="307" y="361"/>
                  </a:lnTo>
                  <a:lnTo>
                    <a:pt x="309" y="366"/>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10" name="Freeform 42"/>
            <p:cNvSpPr>
              <a:spLocks noEditPoints="1"/>
            </p:cNvSpPr>
            <p:nvPr/>
          </p:nvSpPr>
          <p:spPr bwMode="auto">
            <a:xfrm>
              <a:off x="1124432" y="4685268"/>
              <a:ext cx="2188074" cy="1062778"/>
            </a:xfrm>
            <a:custGeom>
              <a:avLst/>
              <a:gdLst/>
              <a:ahLst/>
              <a:cxnLst>
                <a:cxn ang="0">
                  <a:pos x="328" y="328"/>
                </a:cxn>
                <a:cxn ang="0">
                  <a:pos x="349" y="296"/>
                </a:cxn>
                <a:cxn ang="0">
                  <a:pos x="371" y="260"/>
                </a:cxn>
                <a:cxn ang="0">
                  <a:pos x="392" y="227"/>
                </a:cxn>
                <a:cxn ang="0">
                  <a:pos x="414" y="192"/>
                </a:cxn>
                <a:cxn ang="0">
                  <a:pos x="436" y="158"/>
                </a:cxn>
                <a:cxn ang="0">
                  <a:pos x="457" y="127"/>
                </a:cxn>
                <a:cxn ang="0">
                  <a:pos x="478" y="96"/>
                </a:cxn>
                <a:cxn ang="0">
                  <a:pos x="499" y="70"/>
                </a:cxn>
                <a:cxn ang="0">
                  <a:pos x="521" y="48"/>
                </a:cxn>
                <a:cxn ang="0">
                  <a:pos x="542" y="28"/>
                </a:cxn>
                <a:cxn ang="0">
                  <a:pos x="563" y="14"/>
                </a:cxn>
                <a:cxn ang="0">
                  <a:pos x="585" y="5"/>
                </a:cxn>
                <a:cxn ang="0">
                  <a:pos x="607" y="0"/>
                </a:cxn>
                <a:cxn ang="0">
                  <a:pos x="628" y="1"/>
                </a:cxn>
                <a:cxn ang="0">
                  <a:pos x="650" y="8"/>
                </a:cxn>
                <a:cxn ang="0">
                  <a:pos x="671" y="19"/>
                </a:cxn>
                <a:cxn ang="0">
                  <a:pos x="692" y="35"/>
                </a:cxn>
                <a:cxn ang="0">
                  <a:pos x="713" y="56"/>
                </a:cxn>
                <a:cxn ang="0">
                  <a:pos x="735" y="81"/>
                </a:cxn>
                <a:cxn ang="0">
                  <a:pos x="757" y="109"/>
                </a:cxn>
                <a:cxn ang="0">
                  <a:pos x="779" y="140"/>
                </a:cxn>
                <a:cxn ang="0">
                  <a:pos x="800" y="173"/>
                </a:cxn>
                <a:cxn ang="0">
                  <a:pos x="821" y="207"/>
                </a:cxn>
                <a:cxn ang="0">
                  <a:pos x="842" y="242"/>
                </a:cxn>
                <a:cxn ang="0">
                  <a:pos x="864" y="275"/>
                </a:cxn>
                <a:cxn ang="0">
                  <a:pos x="885" y="309"/>
                </a:cxn>
                <a:cxn ang="0">
                  <a:pos x="906" y="342"/>
                </a:cxn>
                <a:cxn ang="0">
                  <a:pos x="929" y="374"/>
                </a:cxn>
                <a:cxn ang="0">
                  <a:pos x="950" y="403"/>
                </a:cxn>
                <a:cxn ang="0">
                  <a:pos x="971" y="431"/>
                </a:cxn>
                <a:cxn ang="0">
                  <a:pos x="993" y="456"/>
                </a:cxn>
                <a:cxn ang="0">
                  <a:pos x="1014" y="480"/>
                </a:cxn>
                <a:cxn ang="0">
                  <a:pos x="1035" y="500"/>
                </a:cxn>
                <a:cxn ang="0">
                  <a:pos x="1056" y="518"/>
                </a:cxn>
                <a:cxn ang="0">
                  <a:pos x="1078" y="535"/>
                </a:cxn>
                <a:cxn ang="0">
                  <a:pos x="1099" y="548"/>
                </a:cxn>
                <a:cxn ang="0">
                  <a:pos x="1121" y="560"/>
                </a:cxn>
                <a:cxn ang="0">
                  <a:pos x="1143" y="570"/>
                </a:cxn>
                <a:cxn ang="0">
                  <a:pos x="1164" y="578"/>
                </a:cxn>
                <a:cxn ang="0">
                  <a:pos x="1185" y="585"/>
                </a:cxn>
                <a:cxn ang="0">
                  <a:pos x="1207" y="591"/>
                </a:cxn>
                <a:cxn ang="0">
                  <a:pos x="0" y="595"/>
                </a:cxn>
                <a:cxn ang="0">
                  <a:pos x="23" y="590"/>
                </a:cxn>
                <a:cxn ang="0">
                  <a:pos x="44" y="585"/>
                </a:cxn>
                <a:cxn ang="0">
                  <a:pos x="65" y="577"/>
                </a:cxn>
                <a:cxn ang="0">
                  <a:pos x="86" y="568"/>
                </a:cxn>
                <a:cxn ang="0">
                  <a:pos x="108" y="558"/>
                </a:cxn>
                <a:cxn ang="0">
                  <a:pos x="129" y="546"/>
                </a:cxn>
                <a:cxn ang="0">
                  <a:pos x="150" y="532"/>
                </a:cxn>
                <a:cxn ang="0">
                  <a:pos x="172" y="516"/>
                </a:cxn>
                <a:cxn ang="0">
                  <a:pos x="194" y="497"/>
                </a:cxn>
                <a:cxn ang="0">
                  <a:pos x="215" y="476"/>
                </a:cxn>
                <a:cxn ang="0">
                  <a:pos x="237" y="453"/>
                </a:cxn>
                <a:cxn ang="0">
                  <a:pos x="258" y="427"/>
                </a:cxn>
                <a:cxn ang="0">
                  <a:pos x="279" y="399"/>
                </a:cxn>
                <a:cxn ang="0">
                  <a:pos x="300" y="369"/>
                </a:cxn>
              </a:cxnLst>
              <a:rect l="0" t="0" r="r" b="b"/>
              <a:pathLst>
                <a:path w="1225" h="595">
                  <a:moveTo>
                    <a:pt x="309" y="356"/>
                  </a:moveTo>
                  <a:lnTo>
                    <a:pt x="313" y="352"/>
                  </a:lnTo>
                  <a:lnTo>
                    <a:pt x="316" y="347"/>
                  </a:lnTo>
                  <a:lnTo>
                    <a:pt x="319" y="342"/>
                  </a:lnTo>
                  <a:lnTo>
                    <a:pt x="322" y="338"/>
                  </a:lnTo>
                  <a:lnTo>
                    <a:pt x="326" y="333"/>
                  </a:lnTo>
                  <a:lnTo>
                    <a:pt x="328" y="328"/>
                  </a:lnTo>
                  <a:lnTo>
                    <a:pt x="332" y="324"/>
                  </a:lnTo>
                  <a:lnTo>
                    <a:pt x="334" y="319"/>
                  </a:lnTo>
                  <a:lnTo>
                    <a:pt x="337" y="314"/>
                  </a:lnTo>
                  <a:lnTo>
                    <a:pt x="341" y="309"/>
                  </a:lnTo>
                  <a:lnTo>
                    <a:pt x="343" y="304"/>
                  </a:lnTo>
                  <a:lnTo>
                    <a:pt x="347" y="301"/>
                  </a:lnTo>
                  <a:lnTo>
                    <a:pt x="349" y="296"/>
                  </a:lnTo>
                  <a:lnTo>
                    <a:pt x="353" y="291"/>
                  </a:lnTo>
                  <a:lnTo>
                    <a:pt x="356" y="285"/>
                  </a:lnTo>
                  <a:lnTo>
                    <a:pt x="359" y="280"/>
                  </a:lnTo>
                  <a:lnTo>
                    <a:pt x="362" y="275"/>
                  </a:lnTo>
                  <a:lnTo>
                    <a:pt x="364" y="270"/>
                  </a:lnTo>
                  <a:lnTo>
                    <a:pt x="368" y="265"/>
                  </a:lnTo>
                  <a:lnTo>
                    <a:pt x="371" y="260"/>
                  </a:lnTo>
                  <a:lnTo>
                    <a:pt x="374" y="255"/>
                  </a:lnTo>
                  <a:lnTo>
                    <a:pt x="377" y="250"/>
                  </a:lnTo>
                  <a:lnTo>
                    <a:pt x="381" y="245"/>
                  </a:lnTo>
                  <a:lnTo>
                    <a:pt x="383" y="242"/>
                  </a:lnTo>
                  <a:lnTo>
                    <a:pt x="387" y="237"/>
                  </a:lnTo>
                  <a:lnTo>
                    <a:pt x="389" y="232"/>
                  </a:lnTo>
                  <a:lnTo>
                    <a:pt x="392" y="227"/>
                  </a:lnTo>
                  <a:lnTo>
                    <a:pt x="396" y="222"/>
                  </a:lnTo>
                  <a:lnTo>
                    <a:pt x="398" y="217"/>
                  </a:lnTo>
                  <a:lnTo>
                    <a:pt x="402" y="212"/>
                  </a:lnTo>
                  <a:lnTo>
                    <a:pt x="404" y="207"/>
                  </a:lnTo>
                  <a:lnTo>
                    <a:pt x="408" y="202"/>
                  </a:lnTo>
                  <a:lnTo>
                    <a:pt x="411" y="197"/>
                  </a:lnTo>
                  <a:lnTo>
                    <a:pt x="414" y="192"/>
                  </a:lnTo>
                  <a:lnTo>
                    <a:pt x="417" y="187"/>
                  </a:lnTo>
                  <a:lnTo>
                    <a:pt x="419" y="182"/>
                  </a:lnTo>
                  <a:lnTo>
                    <a:pt x="423" y="178"/>
                  </a:lnTo>
                  <a:lnTo>
                    <a:pt x="426" y="173"/>
                  </a:lnTo>
                  <a:lnTo>
                    <a:pt x="429" y="168"/>
                  </a:lnTo>
                  <a:lnTo>
                    <a:pt x="432" y="163"/>
                  </a:lnTo>
                  <a:lnTo>
                    <a:pt x="436" y="158"/>
                  </a:lnTo>
                  <a:lnTo>
                    <a:pt x="438" y="154"/>
                  </a:lnTo>
                  <a:lnTo>
                    <a:pt x="442" y="149"/>
                  </a:lnTo>
                  <a:lnTo>
                    <a:pt x="444" y="144"/>
                  </a:lnTo>
                  <a:lnTo>
                    <a:pt x="447" y="140"/>
                  </a:lnTo>
                  <a:lnTo>
                    <a:pt x="451" y="135"/>
                  </a:lnTo>
                  <a:lnTo>
                    <a:pt x="453" y="130"/>
                  </a:lnTo>
                  <a:lnTo>
                    <a:pt x="457" y="127"/>
                  </a:lnTo>
                  <a:lnTo>
                    <a:pt x="459" y="121"/>
                  </a:lnTo>
                  <a:lnTo>
                    <a:pt x="463" y="118"/>
                  </a:lnTo>
                  <a:lnTo>
                    <a:pt x="466" y="114"/>
                  </a:lnTo>
                  <a:lnTo>
                    <a:pt x="469" y="109"/>
                  </a:lnTo>
                  <a:lnTo>
                    <a:pt x="472" y="105"/>
                  </a:lnTo>
                  <a:lnTo>
                    <a:pt x="474" y="101"/>
                  </a:lnTo>
                  <a:lnTo>
                    <a:pt x="478" y="96"/>
                  </a:lnTo>
                  <a:lnTo>
                    <a:pt x="481" y="93"/>
                  </a:lnTo>
                  <a:lnTo>
                    <a:pt x="484" y="89"/>
                  </a:lnTo>
                  <a:lnTo>
                    <a:pt x="487" y="85"/>
                  </a:lnTo>
                  <a:lnTo>
                    <a:pt x="491" y="81"/>
                  </a:lnTo>
                  <a:lnTo>
                    <a:pt x="493" y="78"/>
                  </a:lnTo>
                  <a:lnTo>
                    <a:pt x="497" y="74"/>
                  </a:lnTo>
                  <a:lnTo>
                    <a:pt x="499" y="70"/>
                  </a:lnTo>
                  <a:lnTo>
                    <a:pt x="502" y="66"/>
                  </a:lnTo>
                  <a:lnTo>
                    <a:pt x="506" y="63"/>
                  </a:lnTo>
                  <a:lnTo>
                    <a:pt x="508" y="60"/>
                  </a:lnTo>
                  <a:lnTo>
                    <a:pt x="512" y="56"/>
                  </a:lnTo>
                  <a:lnTo>
                    <a:pt x="514" y="54"/>
                  </a:lnTo>
                  <a:lnTo>
                    <a:pt x="518" y="50"/>
                  </a:lnTo>
                  <a:lnTo>
                    <a:pt x="521" y="48"/>
                  </a:lnTo>
                  <a:lnTo>
                    <a:pt x="525" y="44"/>
                  </a:lnTo>
                  <a:lnTo>
                    <a:pt x="527" y="41"/>
                  </a:lnTo>
                  <a:lnTo>
                    <a:pt x="530" y="39"/>
                  </a:lnTo>
                  <a:lnTo>
                    <a:pt x="533" y="35"/>
                  </a:lnTo>
                  <a:lnTo>
                    <a:pt x="536" y="33"/>
                  </a:lnTo>
                  <a:lnTo>
                    <a:pt x="540" y="30"/>
                  </a:lnTo>
                  <a:lnTo>
                    <a:pt x="542" y="28"/>
                  </a:lnTo>
                  <a:lnTo>
                    <a:pt x="546" y="26"/>
                  </a:lnTo>
                  <a:lnTo>
                    <a:pt x="548" y="24"/>
                  </a:lnTo>
                  <a:lnTo>
                    <a:pt x="552" y="21"/>
                  </a:lnTo>
                  <a:lnTo>
                    <a:pt x="555" y="19"/>
                  </a:lnTo>
                  <a:lnTo>
                    <a:pt x="557" y="18"/>
                  </a:lnTo>
                  <a:lnTo>
                    <a:pt x="561" y="15"/>
                  </a:lnTo>
                  <a:lnTo>
                    <a:pt x="563" y="14"/>
                  </a:lnTo>
                  <a:lnTo>
                    <a:pt x="567" y="13"/>
                  </a:lnTo>
                  <a:lnTo>
                    <a:pt x="570" y="11"/>
                  </a:lnTo>
                  <a:lnTo>
                    <a:pt x="573" y="9"/>
                  </a:lnTo>
                  <a:lnTo>
                    <a:pt x="576" y="8"/>
                  </a:lnTo>
                  <a:lnTo>
                    <a:pt x="580" y="6"/>
                  </a:lnTo>
                  <a:lnTo>
                    <a:pt x="582" y="5"/>
                  </a:lnTo>
                  <a:lnTo>
                    <a:pt x="585" y="5"/>
                  </a:lnTo>
                  <a:lnTo>
                    <a:pt x="588" y="4"/>
                  </a:lnTo>
                  <a:lnTo>
                    <a:pt x="591" y="3"/>
                  </a:lnTo>
                  <a:lnTo>
                    <a:pt x="595" y="3"/>
                  </a:lnTo>
                  <a:lnTo>
                    <a:pt x="597" y="1"/>
                  </a:lnTo>
                  <a:lnTo>
                    <a:pt x="601" y="1"/>
                  </a:lnTo>
                  <a:lnTo>
                    <a:pt x="603" y="0"/>
                  </a:lnTo>
                  <a:lnTo>
                    <a:pt x="607" y="0"/>
                  </a:lnTo>
                  <a:lnTo>
                    <a:pt x="610" y="0"/>
                  </a:lnTo>
                  <a:lnTo>
                    <a:pt x="613" y="0"/>
                  </a:lnTo>
                  <a:lnTo>
                    <a:pt x="616" y="0"/>
                  </a:lnTo>
                  <a:lnTo>
                    <a:pt x="618" y="0"/>
                  </a:lnTo>
                  <a:lnTo>
                    <a:pt x="622" y="0"/>
                  </a:lnTo>
                  <a:lnTo>
                    <a:pt x="625" y="1"/>
                  </a:lnTo>
                  <a:lnTo>
                    <a:pt x="628" y="1"/>
                  </a:lnTo>
                  <a:lnTo>
                    <a:pt x="631" y="3"/>
                  </a:lnTo>
                  <a:lnTo>
                    <a:pt x="635" y="3"/>
                  </a:lnTo>
                  <a:lnTo>
                    <a:pt x="637" y="4"/>
                  </a:lnTo>
                  <a:lnTo>
                    <a:pt x="641" y="5"/>
                  </a:lnTo>
                  <a:lnTo>
                    <a:pt x="643" y="5"/>
                  </a:lnTo>
                  <a:lnTo>
                    <a:pt x="646" y="6"/>
                  </a:lnTo>
                  <a:lnTo>
                    <a:pt x="650" y="8"/>
                  </a:lnTo>
                  <a:lnTo>
                    <a:pt x="652" y="9"/>
                  </a:lnTo>
                  <a:lnTo>
                    <a:pt x="656" y="11"/>
                  </a:lnTo>
                  <a:lnTo>
                    <a:pt x="658" y="13"/>
                  </a:lnTo>
                  <a:lnTo>
                    <a:pt x="662" y="14"/>
                  </a:lnTo>
                  <a:lnTo>
                    <a:pt x="665" y="15"/>
                  </a:lnTo>
                  <a:lnTo>
                    <a:pt x="668" y="18"/>
                  </a:lnTo>
                  <a:lnTo>
                    <a:pt x="671" y="19"/>
                  </a:lnTo>
                  <a:lnTo>
                    <a:pt x="673" y="21"/>
                  </a:lnTo>
                  <a:lnTo>
                    <a:pt x="677" y="24"/>
                  </a:lnTo>
                  <a:lnTo>
                    <a:pt x="680" y="26"/>
                  </a:lnTo>
                  <a:lnTo>
                    <a:pt x="683" y="28"/>
                  </a:lnTo>
                  <a:lnTo>
                    <a:pt x="686" y="30"/>
                  </a:lnTo>
                  <a:lnTo>
                    <a:pt x="690" y="33"/>
                  </a:lnTo>
                  <a:lnTo>
                    <a:pt x="692" y="35"/>
                  </a:lnTo>
                  <a:lnTo>
                    <a:pt x="696" y="39"/>
                  </a:lnTo>
                  <a:lnTo>
                    <a:pt x="698" y="41"/>
                  </a:lnTo>
                  <a:lnTo>
                    <a:pt x="702" y="44"/>
                  </a:lnTo>
                  <a:lnTo>
                    <a:pt x="705" y="48"/>
                  </a:lnTo>
                  <a:lnTo>
                    <a:pt x="707" y="50"/>
                  </a:lnTo>
                  <a:lnTo>
                    <a:pt x="711" y="54"/>
                  </a:lnTo>
                  <a:lnTo>
                    <a:pt x="713" y="56"/>
                  </a:lnTo>
                  <a:lnTo>
                    <a:pt x="717" y="60"/>
                  </a:lnTo>
                  <a:lnTo>
                    <a:pt x="720" y="63"/>
                  </a:lnTo>
                  <a:lnTo>
                    <a:pt x="724" y="66"/>
                  </a:lnTo>
                  <a:lnTo>
                    <a:pt x="726" y="70"/>
                  </a:lnTo>
                  <a:lnTo>
                    <a:pt x="730" y="74"/>
                  </a:lnTo>
                  <a:lnTo>
                    <a:pt x="732" y="78"/>
                  </a:lnTo>
                  <a:lnTo>
                    <a:pt x="735" y="81"/>
                  </a:lnTo>
                  <a:lnTo>
                    <a:pt x="739" y="85"/>
                  </a:lnTo>
                  <a:lnTo>
                    <a:pt x="741" y="89"/>
                  </a:lnTo>
                  <a:lnTo>
                    <a:pt x="745" y="93"/>
                  </a:lnTo>
                  <a:lnTo>
                    <a:pt x="747" y="96"/>
                  </a:lnTo>
                  <a:lnTo>
                    <a:pt x="751" y="101"/>
                  </a:lnTo>
                  <a:lnTo>
                    <a:pt x="754" y="105"/>
                  </a:lnTo>
                  <a:lnTo>
                    <a:pt x="757" y="109"/>
                  </a:lnTo>
                  <a:lnTo>
                    <a:pt x="760" y="114"/>
                  </a:lnTo>
                  <a:lnTo>
                    <a:pt x="762" y="118"/>
                  </a:lnTo>
                  <a:lnTo>
                    <a:pt x="766" y="121"/>
                  </a:lnTo>
                  <a:lnTo>
                    <a:pt x="769" y="127"/>
                  </a:lnTo>
                  <a:lnTo>
                    <a:pt x="772" y="130"/>
                  </a:lnTo>
                  <a:lnTo>
                    <a:pt x="775" y="135"/>
                  </a:lnTo>
                  <a:lnTo>
                    <a:pt x="779" y="140"/>
                  </a:lnTo>
                  <a:lnTo>
                    <a:pt x="781" y="144"/>
                  </a:lnTo>
                  <a:lnTo>
                    <a:pt x="785" y="149"/>
                  </a:lnTo>
                  <a:lnTo>
                    <a:pt x="787" y="154"/>
                  </a:lnTo>
                  <a:lnTo>
                    <a:pt x="791" y="158"/>
                  </a:lnTo>
                  <a:lnTo>
                    <a:pt x="794" y="163"/>
                  </a:lnTo>
                  <a:lnTo>
                    <a:pt x="796" y="168"/>
                  </a:lnTo>
                  <a:lnTo>
                    <a:pt x="800" y="173"/>
                  </a:lnTo>
                  <a:lnTo>
                    <a:pt x="802" y="178"/>
                  </a:lnTo>
                  <a:lnTo>
                    <a:pt x="806" y="182"/>
                  </a:lnTo>
                  <a:lnTo>
                    <a:pt x="809" y="187"/>
                  </a:lnTo>
                  <a:lnTo>
                    <a:pt x="812" y="192"/>
                  </a:lnTo>
                  <a:lnTo>
                    <a:pt x="815" y="197"/>
                  </a:lnTo>
                  <a:lnTo>
                    <a:pt x="819" y="202"/>
                  </a:lnTo>
                  <a:lnTo>
                    <a:pt x="821" y="207"/>
                  </a:lnTo>
                  <a:lnTo>
                    <a:pt x="824" y="212"/>
                  </a:lnTo>
                  <a:lnTo>
                    <a:pt x="827" y="217"/>
                  </a:lnTo>
                  <a:lnTo>
                    <a:pt x="830" y="222"/>
                  </a:lnTo>
                  <a:lnTo>
                    <a:pt x="834" y="227"/>
                  </a:lnTo>
                  <a:lnTo>
                    <a:pt x="836" y="232"/>
                  </a:lnTo>
                  <a:lnTo>
                    <a:pt x="840" y="237"/>
                  </a:lnTo>
                  <a:lnTo>
                    <a:pt x="842" y="242"/>
                  </a:lnTo>
                  <a:lnTo>
                    <a:pt x="846" y="245"/>
                  </a:lnTo>
                  <a:lnTo>
                    <a:pt x="849" y="250"/>
                  </a:lnTo>
                  <a:lnTo>
                    <a:pt x="851" y="255"/>
                  </a:lnTo>
                  <a:lnTo>
                    <a:pt x="855" y="260"/>
                  </a:lnTo>
                  <a:lnTo>
                    <a:pt x="857" y="265"/>
                  </a:lnTo>
                  <a:lnTo>
                    <a:pt x="861" y="270"/>
                  </a:lnTo>
                  <a:lnTo>
                    <a:pt x="864" y="275"/>
                  </a:lnTo>
                  <a:lnTo>
                    <a:pt x="867" y="280"/>
                  </a:lnTo>
                  <a:lnTo>
                    <a:pt x="870" y="285"/>
                  </a:lnTo>
                  <a:lnTo>
                    <a:pt x="874" y="291"/>
                  </a:lnTo>
                  <a:lnTo>
                    <a:pt x="876" y="296"/>
                  </a:lnTo>
                  <a:lnTo>
                    <a:pt x="879" y="301"/>
                  </a:lnTo>
                  <a:lnTo>
                    <a:pt x="882" y="304"/>
                  </a:lnTo>
                  <a:lnTo>
                    <a:pt x="885" y="309"/>
                  </a:lnTo>
                  <a:lnTo>
                    <a:pt x="889" y="314"/>
                  </a:lnTo>
                  <a:lnTo>
                    <a:pt x="891" y="319"/>
                  </a:lnTo>
                  <a:lnTo>
                    <a:pt x="895" y="324"/>
                  </a:lnTo>
                  <a:lnTo>
                    <a:pt x="897" y="328"/>
                  </a:lnTo>
                  <a:lnTo>
                    <a:pt x="901" y="333"/>
                  </a:lnTo>
                  <a:lnTo>
                    <a:pt x="904" y="338"/>
                  </a:lnTo>
                  <a:lnTo>
                    <a:pt x="906" y="342"/>
                  </a:lnTo>
                  <a:lnTo>
                    <a:pt x="910" y="347"/>
                  </a:lnTo>
                  <a:lnTo>
                    <a:pt x="912" y="352"/>
                  </a:lnTo>
                  <a:lnTo>
                    <a:pt x="916" y="356"/>
                  </a:lnTo>
                  <a:lnTo>
                    <a:pt x="919" y="361"/>
                  </a:lnTo>
                  <a:lnTo>
                    <a:pt x="922" y="366"/>
                  </a:lnTo>
                  <a:lnTo>
                    <a:pt x="925" y="369"/>
                  </a:lnTo>
                  <a:lnTo>
                    <a:pt x="929" y="374"/>
                  </a:lnTo>
                  <a:lnTo>
                    <a:pt x="931" y="378"/>
                  </a:lnTo>
                  <a:lnTo>
                    <a:pt x="934" y="383"/>
                  </a:lnTo>
                  <a:lnTo>
                    <a:pt x="938" y="387"/>
                  </a:lnTo>
                  <a:lnTo>
                    <a:pt x="940" y="391"/>
                  </a:lnTo>
                  <a:lnTo>
                    <a:pt x="944" y="396"/>
                  </a:lnTo>
                  <a:lnTo>
                    <a:pt x="946" y="399"/>
                  </a:lnTo>
                  <a:lnTo>
                    <a:pt x="950" y="403"/>
                  </a:lnTo>
                  <a:lnTo>
                    <a:pt x="953" y="408"/>
                  </a:lnTo>
                  <a:lnTo>
                    <a:pt x="956" y="412"/>
                  </a:lnTo>
                  <a:lnTo>
                    <a:pt x="959" y="416"/>
                  </a:lnTo>
                  <a:lnTo>
                    <a:pt x="961" y="419"/>
                  </a:lnTo>
                  <a:lnTo>
                    <a:pt x="965" y="423"/>
                  </a:lnTo>
                  <a:lnTo>
                    <a:pt x="968" y="427"/>
                  </a:lnTo>
                  <a:lnTo>
                    <a:pt x="971" y="431"/>
                  </a:lnTo>
                  <a:lnTo>
                    <a:pt x="974" y="434"/>
                  </a:lnTo>
                  <a:lnTo>
                    <a:pt x="978" y="438"/>
                  </a:lnTo>
                  <a:lnTo>
                    <a:pt x="980" y="442"/>
                  </a:lnTo>
                  <a:lnTo>
                    <a:pt x="984" y="446"/>
                  </a:lnTo>
                  <a:lnTo>
                    <a:pt x="986" y="449"/>
                  </a:lnTo>
                  <a:lnTo>
                    <a:pt x="989" y="453"/>
                  </a:lnTo>
                  <a:lnTo>
                    <a:pt x="993" y="456"/>
                  </a:lnTo>
                  <a:lnTo>
                    <a:pt x="995" y="460"/>
                  </a:lnTo>
                  <a:lnTo>
                    <a:pt x="999" y="463"/>
                  </a:lnTo>
                  <a:lnTo>
                    <a:pt x="1001" y="467"/>
                  </a:lnTo>
                  <a:lnTo>
                    <a:pt x="1005" y="470"/>
                  </a:lnTo>
                  <a:lnTo>
                    <a:pt x="1008" y="473"/>
                  </a:lnTo>
                  <a:lnTo>
                    <a:pt x="1011" y="476"/>
                  </a:lnTo>
                  <a:lnTo>
                    <a:pt x="1014" y="480"/>
                  </a:lnTo>
                  <a:lnTo>
                    <a:pt x="1016" y="482"/>
                  </a:lnTo>
                  <a:lnTo>
                    <a:pt x="1020" y="486"/>
                  </a:lnTo>
                  <a:lnTo>
                    <a:pt x="1023" y="488"/>
                  </a:lnTo>
                  <a:lnTo>
                    <a:pt x="1026" y="491"/>
                  </a:lnTo>
                  <a:lnTo>
                    <a:pt x="1029" y="495"/>
                  </a:lnTo>
                  <a:lnTo>
                    <a:pt x="1033" y="497"/>
                  </a:lnTo>
                  <a:lnTo>
                    <a:pt x="1035" y="500"/>
                  </a:lnTo>
                  <a:lnTo>
                    <a:pt x="1039" y="502"/>
                  </a:lnTo>
                  <a:lnTo>
                    <a:pt x="1041" y="505"/>
                  </a:lnTo>
                  <a:lnTo>
                    <a:pt x="1044" y="508"/>
                  </a:lnTo>
                  <a:lnTo>
                    <a:pt x="1048" y="511"/>
                  </a:lnTo>
                  <a:lnTo>
                    <a:pt x="1050" y="513"/>
                  </a:lnTo>
                  <a:lnTo>
                    <a:pt x="1054" y="516"/>
                  </a:lnTo>
                  <a:lnTo>
                    <a:pt x="1056" y="518"/>
                  </a:lnTo>
                  <a:lnTo>
                    <a:pt x="1060" y="521"/>
                  </a:lnTo>
                  <a:lnTo>
                    <a:pt x="1063" y="523"/>
                  </a:lnTo>
                  <a:lnTo>
                    <a:pt x="1066" y="525"/>
                  </a:lnTo>
                  <a:lnTo>
                    <a:pt x="1069" y="527"/>
                  </a:lnTo>
                  <a:lnTo>
                    <a:pt x="1071" y="530"/>
                  </a:lnTo>
                  <a:lnTo>
                    <a:pt x="1075" y="532"/>
                  </a:lnTo>
                  <a:lnTo>
                    <a:pt x="1078" y="535"/>
                  </a:lnTo>
                  <a:lnTo>
                    <a:pt x="1081" y="536"/>
                  </a:lnTo>
                  <a:lnTo>
                    <a:pt x="1084" y="538"/>
                  </a:lnTo>
                  <a:lnTo>
                    <a:pt x="1088" y="540"/>
                  </a:lnTo>
                  <a:lnTo>
                    <a:pt x="1090" y="542"/>
                  </a:lnTo>
                  <a:lnTo>
                    <a:pt x="1094" y="543"/>
                  </a:lnTo>
                  <a:lnTo>
                    <a:pt x="1096" y="546"/>
                  </a:lnTo>
                  <a:lnTo>
                    <a:pt x="1099" y="548"/>
                  </a:lnTo>
                  <a:lnTo>
                    <a:pt x="1103" y="550"/>
                  </a:lnTo>
                  <a:lnTo>
                    <a:pt x="1105" y="551"/>
                  </a:lnTo>
                  <a:lnTo>
                    <a:pt x="1109" y="553"/>
                  </a:lnTo>
                  <a:lnTo>
                    <a:pt x="1111" y="555"/>
                  </a:lnTo>
                  <a:lnTo>
                    <a:pt x="1115" y="556"/>
                  </a:lnTo>
                  <a:lnTo>
                    <a:pt x="1118" y="558"/>
                  </a:lnTo>
                  <a:lnTo>
                    <a:pt x="1121" y="560"/>
                  </a:lnTo>
                  <a:lnTo>
                    <a:pt x="1124" y="561"/>
                  </a:lnTo>
                  <a:lnTo>
                    <a:pt x="1126" y="562"/>
                  </a:lnTo>
                  <a:lnTo>
                    <a:pt x="1130" y="565"/>
                  </a:lnTo>
                  <a:lnTo>
                    <a:pt x="1133" y="566"/>
                  </a:lnTo>
                  <a:lnTo>
                    <a:pt x="1137" y="567"/>
                  </a:lnTo>
                  <a:lnTo>
                    <a:pt x="1139" y="568"/>
                  </a:lnTo>
                  <a:lnTo>
                    <a:pt x="1143" y="570"/>
                  </a:lnTo>
                  <a:lnTo>
                    <a:pt x="1145" y="571"/>
                  </a:lnTo>
                  <a:lnTo>
                    <a:pt x="1149" y="572"/>
                  </a:lnTo>
                  <a:lnTo>
                    <a:pt x="1152" y="573"/>
                  </a:lnTo>
                  <a:lnTo>
                    <a:pt x="1154" y="575"/>
                  </a:lnTo>
                  <a:lnTo>
                    <a:pt x="1158" y="576"/>
                  </a:lnTo>
                  <a:lnTo>
                    <a:pt x="1160" y="577"/>
                  </a:lnTo>
                  <a:lnTo>
                    <a:pt x="1164" y="578"/>
                  </a:lnTo>
                  <a:lnTo>
                    <a:pt x="1167" y="580"/>
                  </a:lnTo>
                  <a:lnTo>
                    <a:pt x="1170" y="580"/>
                  </a:lnTo>
                  <a:lnTo>
                    <a:pt x="1173" y="581"/>
                  </a:lnTo>
                  <a:lnTo>
                    <a:pt x="1177" y="582"/>
                  </a:lnTo>
                  <a:lnTo>
                    <a:pt x="1179" y="583"/>
                  </a:lnTo>
                  <a:lnTo>
                    <a:pt x="1182" y="585"/>
                  </a:lnTo>
                  <a:lnTo>
                    <a:pt x="1185" y="585"/>
                  </a:lnTo>
                  <a:lnTo>
                    <a:pt x="1188" y="586"/>
                  </a:lnTo>
                  <a:lnTo>
                    <a:pt x="1192" y="587"/>
                  </a:lnTo>
                  <a:lnTo>
                    <a:pt x="1194" y="587"/>
                  </a:lnTo>
                  <a:lnTo>
                    <a:pt x="1198" y="588"/>
                  </a:lnTo>
                  <a:lnTo>
                    <a:pt x="1200" y="590"/>
                  </a:lnTo>
                  <a:lnTo>
                    <a:pt x="1204" y="590"/>
                  </a:lnTo>
                  <a:lnTo>
                    <a:pt x="1207" y="591"/>
                  </a:lnTo>
                  <a:lnTo>
                    <a:pt x="1209" y="592"/>
                  </a:lnTo>
                  <a:lnTo>
                    <a:pt x="1213" y="592"/>
                  </a:lnTo>
                  <a:lnTo>
                    <a:pt x="1215" y="593"/>
                  </a:lnTo>
                  <a:lnTo>
                    <a:pt x="1219" y="593"/>
                  </a:lnTo>
                  <a:lnTo>
                    <a:pt x="1222" y="595"/>
                  </a:lnTo>
                  <a:lnTo>
                    <a:pt x="1225" y="595"/>
                  </a:lnTo>
                  <a:moveTo>
                    <a:pt x="0" y="595"/>
                  </a:moveTo>
                  <a:lnTo>
                    <a:pt x="4" y="595"/>
                  </a:lnTo>
                  <a:lnTo>
                    <a:pt x="6" y="593"/>
                  </a:lnTo>
                  <a:lnTo>
                    <a:pt x="10" y="593"/>
                  </a:lnTo>
                  <a:lnTo>
                    <a:pt x="13" y="592"/>
                  </a:lnTo>
                  <a:lnTo>
                    <a:pt x="16" y="592"/>
                  </a:lnTo>
                  <a:lnTo>
                    <a:pt x="19" y="591"/>
                  </a:lnTo>
                  <a:lnTo>
                    <a:pt x="23" y="590"/>
                  </a:lnTo>
                  <a:lnTo>
                    <a:pt x="25" y="590"/>
                  </a:lnTo>
                  <a:lnTo>
                    <a:pt x="28" y="588"/>
                  </a:lnTo>
                  <a:lnTo>
                    <a:pt x="31" y="587"/>
                  </a:lnTo>
                  <a:lnTo>
                    <a:pt x="34" y="587"/>
                  </a:lnTo>
                  <a:lnTo>
                    <a:pt x="38" y="586"/>
                  </a:lnTo>
                  <a:lnTo>
                    <a:pt x="40" y="585"/>
                  </a:lnTo>
                  <a:lnTo>
                    <a:pt x="44" y="585"/>
                  </a:lnTo>
                  <a:lnTo>
                    <a:pt x="46" y="583"/>
                  </a:lnTo>
                  <a:lnTo>
                    <a:pt x="50" y="582"/>
                  </a:lnTo>
                  <a:lnTo>
                    <a:pt x="53" y="581"/>
                  </a:lnTo>
                  <a:lnTo>
                    <a:pt x="56" y="580"/>
                  </a:lnTo>
                  <a:lnTo>
                    <a:pt x="59" y="580"/>
                  </a:lnTo>
                  <a:lnTo>
                    <a:pt x="61" y="578"/>
                  </a:lnTo>
                  <a:lnTo>
                    <a:pt x="65" y="577"/>
                  </a:lnTo>
                  <a:lnTo>
                    <a:pt x="68" y="576"/>
                  </a:lnTo>
                  <a:lnTo>
                    <a:pt x="71" y="575"/>
                  </a:lnTo>
                  <a:lnTo>
                    <a:pt x="74" y="573"/>
                  </a:lnTo>
                  <a:lnTo>
                    <a:pt x="78" y="572"/>
                  </a:lnTo>
                  <a:lnTo>
                    <a:pt x="80" y="571"/>
                  </a:lnTo>
                  <a:lnTo>
                    <a:pt x="84" y="570"/>
                  </a:lnTo>
                  <a:lnTo>
                    <a:pt x="86" y="568"/>
                  </a:lnTo>
                  <a:lnTo>
                    <a:pt x="89" y="567"/>
                  </a:lnTo>
                  <a:lnTo>
                    <a:pt x="93" y="566"/>
                  </a:lnTo>
                  <a:lnTo>
                    <a:pt x="95" y="565"/>
                  </a:lnTo>
                  <a:lnTo>
                    <a:pt x="99" y="562"/>
                  </a:lnTo>
                  <a:lnTo>
                    <a:pt x="101" y="561"/>
                  </a:lnTo>
                  <a:lnTo>
                    <a:pt x="105" y="560"/>
                  </a:lnTo>
                  <a:lnTo>
                    <a:pt x="108" y="558"/>
                  </a:lnTo>
                  <a:lnTo>
                    <a:pt x="112" y="556"/>
                  </a:lnTo>
                  <a:lnTo>
                    <a:pt x="114" y="555"/>
                  </a:lnTo>
                  <a:lnTo>
                    <a:pt x="117" y="553"/>
                  </a:lnTo>
                  <a:lnTo>
                    <a:pt x="120" y="551"/>
                  </a:lnTo>
                  <a:lnTo>
                    <a:pt x="123" y="550"/>
                  </a:lnTo>
                  <a:lnTo>
                    <a:pt x="127" y="548"/>
                  </a:lnTo>
                  <a:lnTo>
                    <a:pt x="129" y="546"/>
                  </a:lnTo>
                  <a:lnTo>
                    <a:pt x="133" y="543"/>
                  </a:lnTo>
                  <a:lnTo>
                    <a:pt x="135" y="542"/>
                  </a:lnTo>
                  <a:lnTo>
                    <a:pt x="139" y="540"/>
                  </a:lnTo>
                  <a:lnTo>
                    <a:pt x="142" y="538"/>
                  </a:lnTo>
                  <a:lnTo>
                    <a:pt x="144" y="536"/>
                  </a:lnTo>
                  <a:lnTo>
                    <a:pt x="148" y="535"/>
                  </a:lnTo>
                  <a:lnTo>
                    <a:pt x="150" y="532"/>
                  </a:lnTo>
                  <a:lnTo>
                    <a:pt x="154" y="530"/>
                  </a:lnTo>
                  <a:lnTo>
                    <a:pt x="157" y="527"/>
                  </a:lnTo>
                  <a:lnTo>
                    <a:pt x="160" y="525"/>
                  </a:lnTo>
                  <a:lnTo>
                    <a:pt x="163" y="523"/>
                  </a:lnTo>
                  <a:lnTo>
                    <a:pt x="167" y="521"/>
                  </a:lnTo>
                  <a:lnTo>
                    <a:pt x="169" y="518"/>
                  </a:lnTo>
                  <a:lnTo>
                    <a:pt x="172" y="516"/>
                  </a:lnTo>
                  <a:lnTo>
                    <a:pt x="175" y="513"/>
                  </a:lnTo>
                  <a:lnTo>
                    <a:pt x="178" y="511"/>
                  </a:lnTo>
                  <a:lnTo>
                    <a:pt x="182" y="508"/>
                  </a:lnTo>
                  <a:lnTo>
                    <a:pt x="184" y="505"/>
                  </a:lnTo>
                  <a:lnTo>
                    <a:pt x="188" y="502"/>
                  </a:lnTo>
                  <a:lnTo>
                    <a:pt x="190" y="500"/>
                  </a:lnTo>
                  <a:lnTo>
                    <a:pt x="194" y="497"/>
                  </a:lnTo>
                  <a:lnTo>
                    <a:pt x="197" y="495"/>
                  </a:lnTo>
                  <a:lnTo>
                    <a:pt x="199" y="491"/>
                  </a:lnTo>
                  <a:lnTo>
                    <a:pt x="203" y="488"/>
                  </a:lnTo>
                  <a:lnTo>
                    <a:pt x="205" y="486"/>
                  </a:lnTo>
                  <a:lnTo>
                    <a:pt x="209" y="482"/>
                  </a:lnTo>
                  <a:lnTo>
                    <a:pt x="212" y="480"/>
                  </a:lnTo>
                  <a:lnTo>
                    <a:pt x="215" y="476"/>
                  </a:lnTo>
                  <a:lnTo>
                    <a:pt x="218" y="473"/>
                  </a:lnTo>
                  <a:lnTo>
                    <a:pt x="222" y="470"/>
                  </a:lnTo>
                  <a:lnTo>
                    <a:pt x="224" y="467"/>
                  </a:lnTo>
                  <a:lnTo>
                    <a:pt x="227" y="463"/>
                  </a:lnTo>
                  <a:lnTo>
                    <a:pt x="230" y="460"/>
                  </a:lnTo>
                  <a:lnTo>
                    <a:pt x="233" y="456"/>
                  </a:lnTo>
                  <a:lnTo>
                    <a:pt x="237" y="453"/>
                  </a:lnTo>
                  <a:lnTo>
                    <a:pt x="239" y="449"/>
                  </a:lnTo>
                  <a:lnTo>
                    <a:pt x="243" y="446"/>
                  </a:lnTo>
                  <a:lnTo>
                    <a:pt x="245" y="442"/>
                  </a:lnTo>
                  <a:lnTo>
                    <a:pt x="249" y="438"/>
                  </a:lnTo>
                  <a:lnTo>
                    <a:pt x="252" y="434"/>
                  </a:lnTo>
                  <a:lnTo>
                    <a:pt x="254" y="431"/>
                  </a:lnTo>
                  <a:lnTo>
                    <a:pt x="258" y="427"/>
                  </a:lnTo>
                  <a:lnTo>
                    <a:pt x="260" y="423"/>
                  </a:lnTo>
                  <a:lnTo>
                    <a:pt x="264" y="419"/>
                  </a:lnTo>
                  <a:lnTo>
                    <a:pt x="267" y="416"/>
                  </a:lnTo>
                  <a:lnTo>
                    <a:pt x="270" y="412"/>
                  </a:lnTo>
                  <a:lnTo>
                    <a:pt x="273" y="408"/>
                  </a:lnTo>
                  <a:lnTo>
                    <a:pt x="277" y="403"/>
                  </a:lnTo>
                  <a:lnTo>
                    <a:pt x="279" y="399"/>
                  </a:lnTo>
                  <a:lnTo>
                    <a:pt x="282" y="396"/>
                  </a:lnTo>
                  <a:lnTo>
                    <a:pt x="285" y="391"/>
                  </a:lnTo>
                  <a:lnTo>
                    <a:pt x="288" y="387"/>
                  </a:lnTo>
                  <a:lnTo>
                    <a:pt x="292" y="383"/>
                  </a:lnTo>
                  <a:lnTo>
                    <a:pt x="294" y="378"/>
                  </a:lnTo>
                  <a:lnTo>
                    <a:pt x="298" y="374"/>
                  </a:lnTo>
                  <a:lnTo>
                    <a:pt x="300" y="369"/>
                  </a:lnTo>
                  <a:lnTo>
                    <a:pt x="304" y="366"/>
                  </a:lnTo>
                  <a:lnTo>
                    <a:pt x="307" y="361"/>
                  </a:lnTo>
                  <a:lnTo>
                    <a:pt x="309" y="356"/>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11" name="Freeform 43"/>
            <p:cNvSpPr>
              <a:spLocks noEditPoints="1"/>
            </p:cNvSpPr>
            <p:nvPr/>
          </p:nvSpPr>
          <p:spPr bwMode="auto">
            <a:xfrm>
              <a:off x="1124432" y="4685268"/>
              <a:ext cx="2188074" cy="1089572"/>
            </a:xfrm>
            <a:custGeom>
              <a:avLst/>
              <a:gdLst/>
              <a:ahLst/>
              <a:cxnLst>
                <a:cxn ang="0">
                  <a:pos x="328" y="513"/>
                </a:cxn>
                <a:cxn ang="0">
                  <a:pos x="349" y="495"/>
                </a:cxn>
                <a:cxn ang="0">
                  <a:pos x="371" y="473"/>
                </a:cxn>
                <a:cxn ang="0">
                  <a:pos x="392" y="449"/>
                </a:cxn>
                <a:cxn ang="0">
                  <a:pos x="414" y="423"/>
                </a:cxn>
                <a:cxn ang="0">
                  <a:pos x="436" y="396"/>
                </a:cxn>
                <a:cxn ang="0">
                  <a:pos x="457" y="366"/>
                </a:cxn>
                <a:cxn ang="0">
                  <a:pos x="478" y="333"/>
                </a:cxn>
                <a:cxn ang="0">
                  <a:pos x="499" y="301"/>
                </a:cxn>
                <a:cxn ang="0">
                  <a:pos x="521" y="265"/>
                </a:cxn>
                <a:cxn ang="0">
                  <a:pos x="542" y="232"/>
                </a:cxn>
                <a:cxn ang="0">
                  <a:pos x="563" y="197"/>
                </a:cxn>
                <a:cxn ang="0">
                  <a:pos x="585" y="163"/>
                </a:cxn>
                <a:cxn ang="0">
                  <a:pos x="607" y="130"/>
                </a:cxn>
                <a:cxn ang="0">
                  <a:pos x="628" y="101"/>
                </a:cxn>
                <a:cxn ang="0">
                  <a:pos x="650" y="74"/>
                </a:cxn>
                <a:cxn ang="0">
                  <a:pos x="671" y="50"/>
                </a:cxn>
                <a:cxn ang="0">
                  <a:pos x="692" y="30"/>
                </a:cxn>
                <a:cxn ang="0">
                  <a:pos x="713" y="15"/>
                </a:cxn>
                <a:cxn ang="0">
                  <a:pos x="735" y="5"/>
                </a:cxn>
                <a:cxn ang="0">
                  <a:pos x="757" y="0"/>
                </a:cxn>
                <a:cxn ang="0">
                  <a:pos x="779" y="1"/>
                </a:cxn>
                <a:cxn ang="0">
                  <a:pos x="800" y="6"/>
                </a:cxn>
                <a:cxn ang="0">
                  <a:pos x="821" y="18"/>
                </a:cxn>
                <a:cxn ang="0">
                  <a:pos x="842" y="33"/>
                </a:cxn>
                <a:cxn ang="0">
                  <a:pos x="864" y="54"/>
                </a:cxn>
                <a:cxn ang="0">
                  <a:pos x="885" y="78"/>
                </a:cxn>
                <a:cxn ang="0">
                  <a:pos x="906" y="105"/>
                </a:cxn>
                <a:cxn ang="0">
                  <a:pos x="929" y="135"/>
                </a:cxn>
                <a:cxn ang="0">
                  <a:pos x="950" y="168"/>
                </a:cxn>
                <a:cxn ang="0">
                  <a:pos x="971" y="202"/>
                </a:cxn>
                <a:cxn ang="0">
                  <a:pos x="993" y="237"/>
                </a:cxn>
                <a:cxn ang="0">
                  <a:pos x="1014" y="270"/>
                </a:cxn>
                <a:cxn ang="0">
                  <a:pos x="1035" y="304"/>
                </a:cxn>
                <a:cxn ang="0">
                  <a:pos x="1056" y="338"/>
                </a:cxn>
                <a:cxn ang="0">
                  <a:pos x="1078" y="369"/>
                </a:cxn>
                <a:cxn ang="0">
                  <a:pos x="1099" y="399"/>
                </a:cxn>
                <a:cxn ang="0">
                  <a:pos x="1121" y="427"/>
                </a:cxn>
                <a:cxn ang="0">
                  <a:pos x="1143" y="453"/>
                </a:cxn>
                <a:cxn ang="0">
                  <a:pos x="1164" y="476"/>
                </a:cxn>
                <a:cxn ang="0">
                  <a:pos x="1185" y="497"/>
                </a:cxn>
                <a:cxn ang="0">
                  <a:pos x="1207" y="516"/>
                </a:cxn>
                <a:cxn ang="0">
                  <a:pos x="0" y="610"/>
                </a:cxn>
                <a:cxn ang="0">
                  <a:pos x="23" y="610"/>
                </a:cxn>
                <a:cxn ang="0">
                  <a:pos x="44" y="608"/>
                </a:cxn>
                <a:cxn ang="0">
                  <a:pos x="65" y="607"/>
                </a:cxn>
                <a:cxn ang="0">
                  <a:pos x="86" y="605"/>
                </a:cxn>
                <a:cxn ang="0">
                  <a:pos x="108" y="602"/>
                </a:cxn>
                <a:cxn ang="0">
                  <a:pos x="129" y="600"/>
                </a:cxn>
                <a:cxn ang="0">
                  <a:pos x="150" y="596"/>
                </a:cxn>
                <a:cxn ang="0">
                  <a:pos x="172" y="591"/>
                </a:cxn>
                <a:cxn ang="0">
                  <a:pos x="194" y="585"/>
                </a:cxn>
                <a:cxn ang="0">
                  <a:pos x="215" y="578"/>
                </a:cxn>
                <a:cxn ang="0">
                  <a:pos x="237" y="570"/>
                </a:cxn>
                <a:cxn ang="0">
                  <a:pos x="258" y="560"/>
                </a:cxn>
                <a:cxn ang="0">
                  <a:pos x="279" y="548"/>
                </a:cxn>
                <a:cxn ang="0">
                  <a:pos x="300" y="535"/>
                </a:cxn>
              </a:cxnLst>
              <a:rect l="0" t="0" r="r" b="b"/>
              <a:pathLst>
                <a:path w="1225" h="610">
                  <a:moveTo>
                    <a:pt x="309" y="527"/>
                  </a:moveTo>
                  <a:lnTo>
                    <a:pt x="313" y="525"/>
                  </a:lnTo>
                  <a:lnTo>
                    <a:pt x="316" y="523"/>
                  </a:lnTo>
                  <a:lnTo>
                    <a:pt x="319" y="521"/>
                  </a:lnTo>
                  <a:lnTo>
                    <a:pt x="322" y="518"/>
                  </a:lnTo>
                  <a:lnTo>
                    <a:pt x="326" y="516"/>
                  </a:lnTo>
                  <a:lnTo>
                    <a:pt x="328" y="513"/>
                  </a:lnTo>
                  <a:lnTo>
                    <a:pt x="332" y="511"/>
                  </a:lnTo>
                  <a:lnTo>
                    <a:pt x="334" y="508"/>
                  </a:lnTo>
                  <a:lnTo>
                    <a:pt x="337" y="505"/>
                  </a:lnTo>
                  <a:lnTo>
                    <a:pt x="341" y="502"/>
                  </a:lnTo>
                  <a:lnTo>
                    <a:pt x="343" y="500"/>
                  </a:lnTo>
                  <a:lnTo>
                    <a:pt x="347" y="497"/>
                  </a:lnTo>
                  <a:lnTo>
                    <a:pt x="349" y="495"/>
                  </a:lnTo>
                  <a:lnTo>
                    <a:pt x="353" y="491"/>
                  </a:lnTo>
                  <a:lnTo>
                    <a:pt x="356" y="488"/>
                  </a:lnTo>
                  <a:lnTo>
                    <a:pt x="359" y="486"/>
                  </a:lnTo>
                  <a:lnTo>
                    <a:pt x="362" y="482"/>
                  </a:lnTo>
                  <a:lnTo>
                    <a:pt x="364" y="480"/>
                  </a:lnTo>
                  <a:lnTo>
                    <a:pt x="368" y="476"/>
                  </a:lnTo>
                  <a:lnTo>
                    <a:pt x="371" y="473"/>
                  </a:lnTo>
                  <a:lnTo>
                    <a:pt x="374" y="470"/>
                  </a:lnTo>
                  <a:lnTo>
                    <a:pt x="377" y="467"/>
                  </a:lnTo>
                  <a:lnTo>
                    <a:pt x="381" y="463"/>
                  </a:lnTo>
                  <a:lnTo>
                    <a:pt x="383" y="460"/>
                  </a:lnTo>
                  <a:lnTo>
                    <a:pt x="387" y="456"/>
                  </a:lnTo>
                  <a:lnTo>
                    <a:pt x="389" y="453"/>
                  </a:lnTo>
                  <a:lnTo>
                    <a:pt x="392" y="449"/>
                  </a:lnTo>
                  <a:lnTo>
                    <a:pt x="396" y="446"/>
                  </a:lnTo>
                  <a:lnTo>
                    <a:pt x="398" y="442"/>
                  </a:lnTo>
                  <a:lnTo>
                    <a:pt x="402" y="438"/>
                  </a:lnTo>
                  <a:lnTo>
                    <a:pt x="404" y="434"/>
                  </a:lnTo>
                  <a:lnTo>
                    <a:pt x="408" y="431"/>
                  </a:lnTo>
                  <a:lnTo>
                    <a:pt x="411" y="427"/>
                  </a:lnTo>
                  <a:lnTo>
                    <a:pt x="414" y="423"/>
                  </a:lnTo>
                  <a:lnTo>
                    <a:pt x="417" y="419"/>
                  </a:lnTo>
                  <a:lnTo>
                    <a:pt x="419" y="416"/>
                  </a:lnTo>
                  <a:lnTo>
                    <a:pt x="423" y="412"/>
                  </a:lnTo>
                  <a:lnTo>
                    <a:pt x="426" y="408"/>
                  </a:lnTo>
                  <a:lnTo>
                    <a:pt x="429" y="403"/>
                  </a:lnTo>
                  <a:lnTo>
                    <a:pt x="432" y="399"/>
                  </a:lnTo>
                  <a:lnTo>
                    <a:pt x="436" y="396"/>
                  </a:lnTo>
                  <a:lnTo>
                    <a:pt x="438" y="391"/>
                  </a:lnTo>
                  <a:lnTo>
                    <a:pt x="442" y="387"/>
                  </a:lnTo>
                  <a:lnTo>
                    <a:pt x="444" y="383"/>
                  </a:lnTo>
                  <a:lnTo>
                    <a:pt x="447" y="378"/>
                  </a:lnTo>
                  <a:lnTo>
                    <a:pt x="451" y="374"/>
                  </a:lnTo>
                  <a:lnTo>
                    <a:pt x="453" y="369"/>
                  </a:lnTo>
                  <a:lnTo>
                    <a:pt x="457" y="366"/>
                  </a:lnTo>
                  <a:lnTo>
                    <a:pt x="459" y="361"/>
                  </a:lnTo>
                  <a:lnTo>
                    <a:pt x="463" y="356"/>
                  </a:lnTo>
                  <a:lnTo>
                    <a:pt x="466" y="352"/>
                  </a:lnTo>
                  <a:lnTo>
                    <a:pt x="469" y="347"/>
                  </a:lnTo>
                  <a:lnTo>
                    <a:pt x="472" y="342"/>
                  </a:lnTo>
                  <a:lnTo>
                    <a:pt x="474" y="338"/>
                  </a:lnTo>
                  <a:lnTo>
                    <a:pt x="478" y="333"/>
                  </a:lnTo>
                  <a:lnTo>
                    <a:pt x="481" y="328"/>
                  </a:lnTo>
                  <a:lnTo>
                    <a:pt x="484" y="324"/>
                  </a:lnTo>
                  <a:lnTo>
                    <a:pt x="487" y="319"/>
                  </a:lnTo>
                  <a:lnTo>
                    <a:pt x="491" y="314"/>
                  </a:lnTo>
                  <a:lnTo>
                    <a:pt x="493" y="309"/>
                  </a:lnTo>
                  <a:lnTo>
                    <a:pt x="497" y="304"/>
                  </a:lnTo>
                  <a:lnTo>
                    <a:pt x="499" y="301"/>
                  </a:lnTo>
                  <a:lnTo>
                    <a:pt x="502" y="296"/>
                  </a:lnTo>
                  <a:lnTo>
                    <a:pt x="506" y="291"/>
                  </a:lnTo>
                  <a:lnTo>
                    <a:pt x="508" y="285"/>
                  </a:lnTo>
                  <a:lnTo>
                    <a:pt x="512" y="280"/>
                  </a:lnTo>
                  <a:lnTo>
                    <a:pt x="514" y="275"/>
                  </a:lnTo>
                  <a:lnTo>
                    <a:pt x="518" y="270"/>
                  </a:lnTo>
                  <a:lnTo>
                    <a:pt x="521" y="265"/>
                  </a:lnTo>
                  <a:lnTo>
                    <a:pt x="525" y="260"/>
                  </a:lnTo>
                  <a:lnTo>
                    <a:pt x="527" y="255"/>
                  </a:lnTo>
                  <a:lnTo>
                    <a:pt x="530" y="250"/>
                  </a:lnTo>
                  <a:lnTo>
                    <a:pt x="533" y="245"/>
                  </a:lnTo>
                  <a:lnTo>
                    <a:pt x="536" y="242"/>
                  </a:lnTo>
                  <a:lnTo>
                    <a:pt x="540" y="237"/>
                  </a:lnTo>
                  <a:lnTo>
                    <a:pt x="542" y="232"/>
                  </a:lnTo>
                  <a:lnTo>
                    <a:pt x="546" y="227"/>
                  </a:lnTo>
                  <a:lnTo>
                    <a:pt x="548" y="222"/>
                  </a:lnTo>
                  <a:lnTo>
                    <a:pt x="552" y="217"/>
                  </a:lnTo>
                  <a:lnTo>
                    <a:pt x="555" y="212"/>
                  </a:lnTo>
                  <a:lnTo>
                    <a:pt x="557" y="207"/>
                  </a:lnTo>
                  <a:lnTo>
                    <a:pt x="561" y="202"/>
                  </a:lnTo>
                  <a:lnTo>
                    <a:pt x="563" y="197"/>
                  </a:lnTo>
                  <a:lnTo>
                    <a:pt x="567" y="192"/>
                  </a:lnTo>
                  <a:lnTo>
                    <a:pt x="570" y="187"/>
                  </a:lnTo>
                  <a:lnTo>
                    <a:pt x="573" y="182"/>
                  </a:lnTo>
                  <a:lnTo>
                    <a:pt x="576" y="178"/>
                  </a:lnTo>
                  <a:lnTo>
                    <a:pt x="580" y="173"/>
                  </a:lnTo>
                  <a:lnTo>
                    <a:pt x="582" y="168"/>
                  </a:lnTo>
                  <a:lnTo>
                    <a:pt x="585" y="163"/>
                  </a:lnTo>
                  <a:lnTo>
                    <a:pt x="588" y="158"/>
                  </a:lnTo>
                  <a:lnTo>
                    <a:pt x="591" y="154"/>
                  </a:lnTo>
                  <a:lnTo>
                    <a:pt x="595" y="149"/>
                  </a:lnTo>
                  <a:lnTo>
                    <a:pt x="597" y="144"/>
                  </a:lnTo>
                  <a:lnTo>
                    <a:pt x="601" y="140"/>
                  </a:lnTo>
                  <a:lnTo>
                    <a:pt x="603" y="135"/>
                  </a:lnTo>
                  <a:lnTo>
                    <a:pt x="607" y="130"/>
                  </a:lnTo>
                  <a:lnTo>
                    <a:pt x="610" y="127"/>
                  </a:lnTo>
                  <a:lnTo>
                    <a:pt x="613" y="121"/>
                  </a:lnTo>
                  <a:lnTo>
                    <a:pt x="616" y="118"/>
                  </a:lnTo>
                  <a:lnTo>
                    <a:pt x="618" y="114"/>
                  </a:lnTo>
                  <a:lnTo>
                    <a:pt x="622" y="109"/>
                  </a:lnTo>
                  <a:lnTo>
                    <a:pt x="625" y="105"/>
                  </a:lnTo>
                  <a:lnTo>
                    <a:pt x="628" y="101"/>
                  </a:lnTo>
                  <a:lnTo>
                    <a:pt x="631" y="96"/>
                  </a:lnTo>
                  <a:lnTo>
                    <a:pt x="635" y="93"/>
                  </a:lnTo>
                  <a:lnTo>
                    <a:pt x="637" y="89"/>
                  </a:lnTo>
                  <a:lnTo>
                    <a:pt x="641" y="85"/>
                  </a:lnTo>
                  <a:lnTo>
                    <a:pt x="643" y="81"/>
                  </a:lnTo>
                  <a:lnTo>
                    <a:pt x="646" y="78"/>
                  </a:lnTo>
                  <a:lnTo>
                    <a:pt x="650" y="74"/>
                  </a:lnTo>
                  <a:lnTo>
                    <a:pt x="652" y="70"/>
                  </a:lnTo>
                  <a:lnTo>
                    <a:pt x="656" y="66"/>
                  </a:lnTo>
                  <a:lnTo>
                    <a:pt x="658" y="63"/>
                  </a:lnTo>
                  <a:lnTo>
                    <a:pt x="662" y="60"/>
                  </a:lnTo>
                  <a:lnTo>
                    <a:pt x="665" y="56"/>
                  </a:lnTo>
                  <a:lnTo>
                    <a:pt x="668" y="54"/>
                  </a:lnTo>
                  <a:lnTo>
                    <a:pt x="671" y="50"/>
                  </a:lnTo>
                  <a:lnTo>
                    <a:pt x="673" y="48"/>
                  </a:lnTo>
                  <a:lnTo>
                    <a:pt x="677" y="44"/>
                  </a:lnTo>
                  <a:lnTo>
                    <a:pt x="680" y="41"/>
                  </a:lnTo>
                  <a:lnTo>
                    <a:pt x="683" y="39"/>
                  </a:lnTo>
                  <a:lnTo>
                    <a:pt x="686" y="35"/>
                  </a:lnTo>
                  <a:lnTo>
                    <a:pt x="690" y="33"/>
                  </a:lnTo>
                  <a:lnTo>
                    <a:pt x="692" y="30"/>
                  </a:lnTo>
                  <a:lnTo>
                    <a:pt x="696" y="28"/>
                  </a:lnTo>
                  <a:lnTo>
                    <a:pt x="698" y="26"/>
                  </a:lnTo>
                  <a:lnTo>
                    <a:pt x="702" y="24"/>
                  </a:lnTo>
                  <a:lnTo>
                    <a:pt x="705" y="21"/>
                  </a:lnTo>
                  <a:lnTo>
                    <a:pt x="707" y="19"/>
                  </a:lnTo>
                  <a:lnTo>
                    <a:pt x="711" y="18"/>
                  </a:lnTo>
                  <a:lnTo>
                    <a:pt x="713" y="15"/>
                  </a:lnTo>
                  <a:lnTo>
                    <a:pt x="717" y="14"/>
                  </a:lnTo>
                  <a:lnTo>
                    <a:pt x="720" y="13"/>
                  </a:lnTo>
                  <a:lnTo>
                    <a:pt x="724" y="11"/>
                  </a:lnTo>
                  <a:lnTo>
                    <a:pt x="726" y="9"/>
                  </a:lnTo>
                  <a:lnTo>
                    <a:pt x="730" y="8"/>
                  </a:lnTo>
                  <a:lnTo>
                    <a:pt x="732" y="6"/>
                  </a:lnTo>
                  <a:lnTo>
                    <a:pt x="735" y="5"/>
                  </a:lnTo>
                  <a:lnTo>
                    <a:pt x="739" y="5"/>
                  </a:lnTo>
                  <a:lnTo>
                    <a:pt x="741" y="4"/>
                  </a:lnTo>
                  <a:lnTo>
                    <a:pt x="745" y="3"/>
                  </a:lnTo>
                  <a:lnTo>
                    <a:pt x="747" y="3"/>
                  </a:lnTo>
                  <a:lnTo>
                    <a:pt x="751" y="1"/>
                  </a:lnTo>
                  <a:lnTo>
                    <a:pt x="754" y="1"/>
                  </a:lnTo>
                  <a:lnTo>
                    <a:pt x="757" y="0"/>
                  </a:lnTo>
                  <a:lnTo>
                    <a:pt x="760" y="0"/>
                  </a:lnTo>
                  <a:lnTo>
                    <a:pt x="762" y="0"/>
                  </a:lnTo>
                  <a:lnTo>
                    <a:pt x="766" y="0"/>
                  </a:lnTo>
                  <a:lnTo>
                    <a:pt x="769" y="0"/>
                  </a:lnTo>
                  <a:lnTo>
                    <a:pt x="772" y="0"/>
                  </a:lnTo>
                  <a:lnTo>
                    <a:pt x="775" y="0"/>
                  </a:lnTo>
                  <a:lnTo>
                    <a:pt x="779" y="1"/>
                  </a:lnTo>
                  <a:lnTo>
                    <a:pt x="781" y="1"/>
                  </a:lnTo>
                  <a:lnTo>
                    <a:pt x="785" y="3"/>
                  </a:lnTo>
                  <a:lnTo>
                    <a:pt x="787" y="3"/>
                  </a:lnTo>
                  <a:lnTo>
                    <a:pt x="791" y="4"/>
                  </a:lnTo>
                  <a:lnTo>
                    <a:pt x="794" y="5"/>
                  </a:lnTo>
                  <a:lnTo>
                    <a:pt x="796" y="5"/>
                  </a:lnTo>
                  <a:lnTo>
                    <a:pt x="800" y="6"/>
                  </a:lnTo>
                  <a:lnTo>
                    <a:pt x="802" y="8"/>
                  </a:lnTo>
                  <a:lnTo>
                    <a:pt x="806" y="9"/>
                  </a:lnTo>
                  <a:lnTo>
                    <a:pt x="809" y="11"/>
                  </a:lnTo>
                  <a:lnTo>
                    <a:pt x="812" y="13"/>
                  </a:lnTo>
                  <a:lnTo>
                    <a:pt x="815" y="14"/>
                  </a:lnTo>
                  <a:lnTo>
                    <a:pt x="819" y="15"/>
                  </a:lnTo>
                  <a:lnTo>
                    <a:pt x="821" y="18"/>
                  </a:lnTo>
                  <a:lnTo>
                    <a:pt x="824" y="19"/>
                  </a:lnTo>
                  <a:lnTo>
                    <a:pt x="827" y="21"/>
                  </a:lnTo>
                  <a:lnTo>
                    <a:pt x="830" y="24"/>
                  </a:lnTo>
                  <a:lnTo>
                    <a:pt x="834" y="26"/>
                  </a:lnTo>
                  <a:lnTo>
                    <a:pt x="836" y="28"/>
                  </a:lnTo>
                  <a:lnTo>
                    <a:pt x="840" y="30"/>
                  </a:lnTo>
                  <a:lnTo>
                    <a:pt x="842" y="33"/>
                  </a:lnTo>
                  <a:lnTo>
                    <a:pt x="846" y="35"/>
                  </a:lnTo>
                  <a:lnTo>
                    <a:pt x="849" y="39"/>
                  </a:lnTo>
                  <a:lnTo>
                    <a:pt x="851" y="41"/>
                  </a:lnTo>
                  <a:lnTo>
                    <a:pt x="855" y="44"/>
                  </a:lnTo>
                  <a:lnTo>
                    <a:pt x="857" y="48"/>
                  </a:lnTo>
                  <a:lnTo>
                    <a:pt x="861" y="50"/>
                  </a:lnTo>
                  <a:lnTo>
                    <a:pt x="864" y="54"/>
                  </a:lnTo>
                  <a:lnTo>
                    <a:pt x="867" y="56"/>
                  </a:lnTo>
                  <a:lnTo>
                    <a:pt x="870" y="60"/>
                  </a:lnTo>
                  <a:lnTo>
                    <a:pt x="874" y="63"/>
                  </a:lnTo>
                  <a:lnTo>
                    <a:pt x="876" y="66"/>
                  </a:lnTo>
                  <a:lnTo>
                    <a:pt x="879" y="70"/>
                  </a:lnTo>
                  <a:lnTo>
                    <a:pt x="882" y="74"/>
                  </a:lnTo>
                  <a:lnTo>
                    <a:pt x="885" y="78"/>
                  </a:lnTo>
                  <a:lnTo>
                    <a:pt x="889" y="81"/>
                  </a:lnTo>
                  <a:lnTo>
                    <a:pt x="891" y="85"/>
                  </a:lnTo>
                  <a:lnTo>
                    <a:pt x="895" y="89"/>
                  </a:lnTo>
                  <a:lnTo>
                    <a:pt x="897" y="93"/>
                  </a:lnTo>
                  <a:lnTo>
                    <a:pt x="901" y="96"/>
                  </a:lnTo>
                  <a:lnTo>
                    <a:pt x="904" y="101"/>
                  </a:lnTo>
                  <a:lnTo>
                    <a:pt x="906" y="105"/>
                  </a:lnTo>
                  <a:lnTo>
                    <a:pt x="910" y="109"/>
                  </a:lnTo>
                  <a:lnTo>
                    <a:pt x="912" y="114"/>
                  </a:lnTo>
                  <a:lnTo>
                    <a:pt x="916" y="118"/>
                  </a:lnTo>
                  <a:lnTo>
                    <a:pt x="919" y="121"/>
                  </a:lnTo>
                  <a:lnTo>
                    <a:pt x="922" y="127"/>
                  </a:lnTo>
                  <a:lnTo>
                    <a:pt x="925" y="130"/>
                  </a:lnTo>
                  <a:lnTo>
                    <a:pt x="929" y="135"/>
                  </a:lnTo>
                  <a:lnTo>
                    <a:pt x="931" y="140"/>
                  </a:lnTo>
                  <a:lnTo>
                    <a:pt x="934" y="144"/>
                  </a:lnTo>
                  <a:lnTo>
                    <a:pt x="938" y="149"/>
                  </a:lnTo>
                  <a:lnTo>
                    <a:pt x="940" y="154"/>
                  </a:lnTo>
                  <a:lnTo>
                    <a:pt x="944" y="158"/>
                  </a:lnTo>
                  <a:lnTo>
                    <a:pt x="946" y="163"/>
                  </a:lnTo>
                  <a:lnTo>
                    <a:pt x="950" y="168"/>
                  </a:lnTo>
                  <a:lnTo>
                    <a:pt x="953" y="173"/>
                  </a:lnTo>
                  <a:lnTo>
                    <a:pt x="956" y="178"/>
                  </a:lnTo>
                  <a:lnTo>
                    <a:pt x="959" y="182"/>
                  </a:lnTo>
                  <a:lnTo>
                    <a:pt x="961" y="187"/>
                  </a:lnTo>
                  <a:lnTo>
                    <a:pt x="965" y="192"/>
                  </a:lnTo>
                  <a:lnTo>
                    <a:pt x="968" y="197"/>
                  </a:lnTo>
                  <a:lnTo>
                    <a:pt x="971" y="202"/>
                  </a:lnTo>
                  <a:lnTo>
                    <a:pt x="974" y="207"/>
                  </a:lnTo>
                  <a:lnTo>
                    <a:pt x="978" y="212"/>
                  </a:lnTo>
                  <a:lnTo>
                    <a:pt x="980" y="217"/>
                  </a:lnTo>
                  <a:lnTo>
                    <a:pt x="984" y="222"/>
                  </a:lnTo>
                  <a:lnTo>
                    <a:pt x="986" y="227"/>
                  </a:lnTo>
                  <a:lnTo>
                    <a:pt x="989" y="232"/>
                  </a:lnTo>
                  <a:lnTo>
                    <a:pt x="993" y="237"/>
                  </a:lnTo>
                  <a:lnTo>
                    <a:pt x="995" y="242"/>
                  </a:lnTo>
                  <a:lnTo>
                    <a:pt x="999" y="245"/>
                  </a:lnTo>
                  <a:lnTo>
                    <a:pt x="1001" y="250"/>
                  </a:lnTo>
                  <a:lnTo>
                    <a:pt x="1005" y="255"/>
                  </a:lnTo>
                  <a:lnTo>
                    <a:pt x="1008" y="260"/>
                  </a:lnTo>
                  <a:lnTo>
                    <a:pt x="1011" y="265"/>
                  </a:lnTo>
                  <a:lnTo>
                    <a:pt x="1014" y="270"/>
                  </a:lnTo>
                  <a:lnTo>
                    <a:pt x="1016" y="275"/>
                  </a:lnTo>
                  <a:lnTo>
                    <a:pt x="1020" y="280"/>
                  </a:lnTo>
                  <a:lnTo>
                    <a:pt x="1023" y="285"/>
                  </a:lnTo>
                  <a:lnTo>
                    <a:pt x="1026" y="291"/>
                  </a:lnTo>
                  <a:lnTo>
                    <a:pt x="1029" y="296"/>
                  </a:lnTo>
                  <a:lnTo>
                    <a:pt x="1033" y="301"/>
                  </a:lnTo>
                  <a:lnTo>
                    <a:pt x="1035" y="304"/>
                  </a:lnTo>
                  <a:lnTo>
                    <a:pt x="1039" y="309"/>
                  </a:lnTo>
                  <a:lnTo>
                    <a:pt x="1041" y="314"/>
                  </a:lnTo>
                  <a:lnTo>
                    <a:pt x="1044" y="319"/>
                  </a:lnTo>
                  <a:lnTo>
                    <a:pt x="1048" y="324"/>
                  </a:lnTo>
                  <a:lnTo>
                    <a:pt x="1050" y="328"/>
                  </a:lnTo>
                  <a:lnTo>
                    <a:pt x="1054" y="333"/>
                  </a:lnTo>
                  <a:lnTo>
                    <a:pt x="1056" y="338"/>
                  </a:lnTo>
                  <a:lnTo>
                    <a:pt x="1060" y="342"/>
                  </a:lnTo>
                  <a:lnTo>
                    <a:pt x="1063" y="347"/>
                  </a:lnTo>
                  <a:lnTo>
                    <a:pt x="1066" y="352"/>
                  </a:lnTo>
                  <a:lnTo>
                    <a:pt x="1069" y="356"/>
                  </a:lnTo>
                  <a:lnTo>
                    <a:pt x="1071" y="361"/>
                  </a:lnTo>
                  <a:lnTo>
                    <a:pt x="1075" y="366"/>
                  </a:lnTo>
                  <a:lnTo>
                    <a:pt x="1078" y="369"/>
                  </a:lnTo>
                  <a:lnTo>
                    <a:pt x="1081" y="374"/>
                  </a:lnTo>
                  <a:lnTo>
                    <a:pt x="1084" y="378"/>
                  </a:lnTo>
                  <a:lnTo>
                    <a:pt x="1088" y="383"/>
                  </a:lnTo>
                  <a:lnTo>
                    <a:pt x="1090" y="387"/>
                  </a:lnTo>
                  <a:lnTo>
                    <a:pt x="1094" y="391"/>
                  </a:lnTo>
                  <a:lnTo>
                    <a:pt x="1096" y="396"/>
                  </a:lnTo>
                  <a:lnTo>
                    <a:pt x="1099" y="399"/>
                  </a:lnTo>
                  <a:lnTo>
                    <a:pt x="1103" y="403"/>
                  </a:lnTo>
                  <a:lnTo>
                    <a:pt x="1105" y="408"/>
                  </a:lnTo>
                  <a:lnTo>
                    <a:pt x="1109" y="412"/>
                  </a:lnTo>
                  <a:lnTo>
                    <a:pt x="1111" y="416"/>
                  </a:lnTo>
                  <a:lnTo>
                    <a:pt x="1115" y="419"/>
                  </a:lnTo>
                  <a:lnTo>
                    <a:pt x="1118" y="423"/>
                  </a:lnTo>
                  <a:lnTo>
                    <a:pt x="1121" y="427"/>
                  </a:lnTo>
                  <a:lnTo>
                    <a:pt x="1124" y="431"/>
                  </a:lnTo>
                  <a:lnTo>
                    <a:pt x="1126" y="434"/>
                  </a:lnTo>
                  <a:lnTo>
                    <a:pt x="1130" y="438"/>
                  </a:lnTo>
                  <a:lnTo>
                    <a:pt x="1133" y="442"/>
                  </a:lnTo>
                  <a:lnTo>
                    <a:pt x="1137" y="446"/>
                  </a:lnTo>
                  <a:lnTo>
                    <a:pt x="1139" y="449"/>
                  </a:lnTo>
                  <a:lnTo>
                    <a:pt x="1143" y="453"/>
                  </a:lnTo>
                  <a:lnTo>
                    <a:pt x="1145" y="456"/>
                  </a:lnTo>
                  <a:lnTo>
                    <a:pt x="1149" y="460"/>
                  </a:lnTo>
                  <a:lnTo>
                    <a:pt x="1152" y="463"/>
                  </a:lnTo>
                  <a:lnTo>
                    <a:pt x="1154" y="467"/>
                  </a:lnTo>
                  <a:lnTo>
                    <a:pt x="1158" y="470"/>
                  </a:lnTo>
                  <a:lnTo>
                    <a:pt x="1160" y="473"/>
                  </a:lnTo>
                  <a:lnTo>
                    <a:pt x="1164" y="476"/>
                  </a:lnTo>
                  <a:lnTo>
                    <a:pt x="1167" y="480"/>
                  </a:lnTo>
                  <a:lnTo>
                    <a:pt x="1170" y="482"/>
                  </a:lnTo>
                  <a:lnTo>
                    <a:pt x="1173" y="486"/>
                  </a:lnTo>
                  <a:lnTo>
                    <a:pt x="1177" y="488"/>
                  </a:lnTo>
                  <a:lnTo>
                    <a:pt x="1179" y="491"/>
                  </a:lnTo>
                  <a:lnTo>
                    <a:pt x="1182" y="495"/>
                  </a:lnTo>
                  <a:lnTo>
                    <a:pt x="1185" y="497"/>
                  </a:lnTo>
                  <a:lnTo>
                    <a:pt x="1188" y="500"/>
                  </a:lnTo>
                  <a:lnTo>
                    <a:pt x="1192" y="502"/>
                  </a:lnTo>
                  <a:lnTo>
                    <a:pt x="1194" y="505"/>
                  </a:lnTo>
                  <a:lnTo>
                    <a:pt x="1198" y="508"/>
                  </a:lnTo>
                  <a:lnTo>
                    <a:pt x="1200" y="511"/>
                  </a:lnTo>
                  <a:lnTo>
                    <a:pt x="1204" y="513"/>
                  </a:lnTo>
                  <a:lnTo>
                    <a:pt x="1207" y="516"/>
                  </a:lnTo>
                  <a:lnTo>
                    <a:pt x="1209" y="518"/>
                  </a:lnTo>
                  <a:lnTo>
                    <a:pt x="1213" y="521"/>
                  </a:lnTo>
                  <a:lnTo>
                    <a:pt x="1215" y="523"/>
                  </a:lnTo>
                  <a:lnTo>
                    <a:pt x="1219" y="525"/>
                  </a:lnTo>
                  <a:lnTo>
                    <a:pt x="1222" y="527"/>
                  </a:lnTo>
                  <a:lnTo>
                    <a:pt x="1225" y="530"/>
                  </a:lnTo>
                  <a:moveTo>
                    <a:pt x="0" y="610"/>
                  </a:moveTo>
                  <a:lnTo>
                    <a:pt x="4" y="610"/>
                  </a:lnTo>
                  <a:lnTo>
                    <a:pt x="6" y="610"/>
                  </a:lnTo>
                  <a:lnTo>
                    <a:pt x="10" y="610"/>
                  </a:lnTo>
                  <a:lnTo>
                    <a:pt x="13" y="610"/>
                  </a:lnTo>
                  <a:lnTo>
                    <a:pt x="16" y="610"/>
                  </a:lnTo>
                  <a:lnTo>
                    <a:pt x="19" y="610"/>
                  </a:lnTo>
                  <a:lnTo>
                    <a:pt x="23" y="610"/>
                  </a:lnTo>
                  <a:lnTo>
                    <a:pt x="25" y="610"/>
                  </a:lnTo>
                  <a:lnTo>
                    <a:pt x="28" y="608"/>
                  </a:lnTo>
                  <a:lnTo>
                    <a:pt x="31" y="608"/>
                  </a:lnTo>
                  <a:lnTo>
                    <a:pt x="34" y="608"/>
                  </a:lnTo>
                  <a:lnTo>
                    <a:pt x="38" y="608"/>
                  </a:lnTo>
                  <a:lnTo>
                    <a:pt x="40" y="608"/>
                  </a:lnTo>
                  <a:lnTo>
                    <a:pt x="44" y="608"/>
                  </a:lnTo>
                  <a:lnTo>
                    <a:pt x="46" y="608"/>
                  </a:lnTo>
                  <a:lnTo>
                    <a:pt x="50" y="607"/>
                  </a:lnTo>
                  <a:lnTo>
                    <a:pt x="53" y="607"/>
                  </a:lnTo>
                  <a:lnTo>
                    <a:pt x="56" y="607"/>
                  </a:lnTo>
                  <a:lnTo>
                    <a:pt x="59" y="607"/>
                  </a:lnTo>
                  <a:lnTo>
                    <a:pt x="61" y="607"/>
                  </a:lnTo>
                  <a:lnTo>
                    <a:pt x="65" y="607"/>
                  </a:lnTo>
                  <a:lnTo>
                    <a:pt x="68" y="606"/>
                  </a:lnTo>
                  <a:lnTo>
                    <a:pt x="71" y="606"/>
                  </a:lnTo>
                  <a:lnTo>
                    <a:pt x="74" y="606"/>
                  </a:lnTo>
                  <a:lnTo>
                    <a:pt x="78" y="606"/>
                  </a:lnTo>
                  <a:lnTo>
                    <a:pt x="80" y="606"/>
                  </a:lnTo>
                  <a:lnTo>
                    <a:pt x="84" y="605"/>
                  </a:lnTo>
                  <a:lnTo>
                    <a:pt x="86" y="605"/>
                  </a:lnTo>
                  <a:lnTo>
                    <a:pt x="89" y="605"/>
                  </a:lnTo>
                  <a:lnTo>
                    <a:pt x="93" y="605"/>
                  </a:lnTo>
                  <a:lnTo>
                    <a:pt x="95" y="603"/>
                  </a:lnTo>
                  <a:lnTo>
                    <a:pt x="99" y="603"/>
                  </a:lnTo>
                  <a:lnTo>
                    <a:pt x="101" y="603"/>
                  </a:lnTo>
                  <a:lnTo>
                    <a:pt x="105" y="603"/>
                  </a:lnTo>
                  <a:lnTo>
                    <a:pt x="108" y="602"/>
                  </a:lnTo>
                  <a:lnTo>
                    <a:pt x="112" y="602"/>
                  </a:lnTo>
                  <a:lnTo>
                    <a:pt x="114" y="602"/>
                  </a:lnTo>
                  <a:lnTo>
                    <a:pt x="117" y="601"/>
                  </a:lnTo>
                  <a:lnTo>
                    <a:pt x="120" y="601"/>
                  </a:lnTo>
                  <a:lnTo>
                    <a:pt x="123" y="600"/>
                  </a:lnTo>
                  <a:lnTo>
                    <a:pt x="127" y="600"/>
                  </a:lnTo>
                  <a:lnTo>
                    <a:pt x="129" y="600"/>
                  </a:lnTo>
                  <a:lnTo>
                    <a:pt x="133" y="598"/>
                  </a:lnTo>
                  <a:lnTo>
                    <a:pt x="135" y="598"/>
                  </a:lnTo>
                  <a:lnTo>
                    <a:pt x="139" y="598"/>
                  </a:lnTo>
                  <a:lnTo>
                    <a:pt x="142" y="597"/>
                  </a:lnTo>
                  <a:lnTo>
                    <a:pt x="144" y="597"/>
                  </a:lnTo>
                  <a:lnTo>
                    <a:pt x="148" y="596"/>
                  </a:lnTo>
                  <a:lnTo>
                    <a:pt x="150" y="596"/>
                  </a:lnTo>
                  <a:lnTo>
                    <a:pt x="154" y="595"/>
                  </a:lnTo>
                  <a:lnTo>
                    <a:pt x="157" y="595"/>
                  </a:lnTo>
                  <a:lnTo>
                    <a:pt x="160" y="593"/>
                  </a:lnTo>
                  <a:lnTo>
                    <a:pt x="163" y="593"/>
                  </a:lnTo>
                  <a:lnTo>
                    <a:pt x="167" y="592"/>
                  </a:lnTo>
                  <a:lnTo>
                    <a:pt x="169" y="592"/>
                  </a:lnTo>
                  <a:lnTo>
                    <a:pt x="172" y="591"/>
                  </a:lnTo>
                  <a:lnTo>
                    <a:pt x="175" y="590"/>
                  </a:lnTo>
                  <a:lnTo>
                    <a:pt x="178" y="590"/>
                  </a:lnTo>
                  <a:lnTo>
                    <a:pt x="182" y="588"/>
                  </a:lnTo>
                  <a:lnTo>
                    <a:pt x="184" y="587"/>
                  </a:lnTo>
                  <a:lnTo>
                    <a:pt x="188" y="587"/>
                  </a:lnTo>
                  <a:lnTo>
                    <a:pt x="190" y="586"/>
                  </a:lnTo>
                  <a:lnTo>
                    <a:pt x="194" y="585"/>
                  </a:lnTo>
                  <a:lnTo>
                    <a:pt x="197" y="585"/>
                  </a:lnTo>
                  <a:lnTo>
                    <a:pt x="199" y="583"/>
                  </a:lnTo>
                  <a:lnTo>
                    <a:pt x="203" y="582"/>
                  </a:lnTo>
                  <a:lnTo>
                    <a:pt x="205" y="581"/>
                  </a:lnTo>
                  <a:lnTo>
                    <a:pt x="209" y="580"/>
                  </a:lnTo>
                  <a:lnTo>
                    <a:pt x="212" y="580"/>
                  </a:lnTo>
                  <a:lnTo>
                    <a:pt x="215" y="578"/>
                  </a:lnTo>
                  <a:lnTo>
                    <a:pt x="218" y="577"/>
                  </a:lnTo>
                  <a:lnTo>
                    <a:pt x="222" y="576"/>
                  </a:lnTo>
                  <a:lnTo>
                    <a:pt x="224" y="575"/>
                  </a:lnTo>
                  <a:lnTo>
                    <a:pt x="227" y="573"/>
                  </a:lnTo>
                  <a:lnTo>
                    <a:pt x="230" y="572"/>
                  </a:lnTo>
                  <a:lnTo>
                    <a:pt x="233" y="571"/>
                  </a:lnTo>
                  <a:lnTo>
                    <a:pt x="237" y="570"/>
                  </a:lnTo>
                  <a:lnTo>
                    <a:pt x="239" y="568"/>
                  </a:lnTo>
                  <a:lnTo>
                    <a:pt x="243" y="567"/>
                  </a:lnTo>
                  <a:lnTo>
                    <a:pt x="245" y="566"/>
                  </a:lnTo>
                  <a:lnTo>
                    <a:pt x="249" y="565"/>
                  </a:lnTo>
                  <a:lnTo>
                    <a:pt x="252" y="562"/>
                  </a:lnTo>
                  <a:lnTo>
                    <a:pt x="254" y="561"/>
                  </a:lnTo>
                  <a:lnTo>
                    <a:pt x="258" y="560"/>
                  </a:lnTo>
                  <a:lnTo>
                    <a:pt x="260" y="558"/>
                  </a:lnTo>
                  <a:lnTo>
                    <a:pt x="264" y="556"/>
                  </a:lnTo>
                  <a:lnTo>
                    <a:pt x="267" y="555"/>
                  </a:lnTo>
                  <a:lnTo>
                    <a:pt x="270" y="553"/>
                  </a:lnTo>
                  <a:lnTo>
                    <a:pt x="273" y="551"/>
                  </a:lnTo>
                  <a:lnTo>
                    <a:pt x="277" y="550"/>
                  </a:lnTo>
                  <a:lnTo>
                    <a:pt x="279" y="548"/>
                  </a:lnTo>
                  <a:lnTo>
                    <a:pt x="282" y="546"/>
                  </a:lnTo>
                  <a:lnTo>
                    <a:pt x="285" y="543"/>
                  </a:lnTo>
                  <a:lnTo>
                    <a:pt x="288" y="542"/>
                  </a:lnTo>
                  <a:lnTo>
                    <a:pt x="292" y="540"/>
                  </a:lnTo>
                  <a:lnTo>
                    <a:pt x="294" y="538"/>
                  </a:lnTo>
                  <a:lnTo>
                    <a:pt x="298" y="536"/>
                  </a:lnTo>
                  <a:lnTo>
                    <a:pt x="300" y="535"/>
                  </a:lnTo>
                  <a:lnTo>
                    <a:pt x="304" y="532"/>
                  </a:lnTo>
                  <a:lnTo>
                    <a:pt x="307" y="530"/>
                  </a:lnTo>
                  <a:lnTo>
                    <a:pt x="309" y="527"/>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12" name="Freeform 44"/>
            <p:cNvSpPr>
              <a:spLocks noEditPoints="1"/>
            </p:cNvSpPr>
            <p:nvPr/>
          </p:nvSpPr>
          <p:spPr bwMode="auto">
            <a:xfrm>
              <a:off x="1124432" y="4685268"/>
              <a:ext cx="2188074" cy="1093144"/>
            </a:xfrm>
            <a:custGeom>
              <a:avLst/>
              <a:gdLst/>
              <a:ahLst/>
              <a:cxnLst>
                <a:cxn ang="0">
                  <a:pos x="328" y="590"/>
                </a:cxn>
                <a:cxn ang="0">
                  <a:pos x="349" y="585"/>
                </a:cxn>
                <a:cxn ang="0">
                  <a:pos x="371" y="577"/>
                </a:cxn>
                <a:cxn ang="0">
                  <a:pos x="392" y="568"/>
                </a:cxn>
                <a:cxn ang="0">
                  <a:pos x="414" y="558"/>
                </a:cxn>
                <a:cxn ang="0">
                  <a:pos x="436" y="546"/>
                </a:cxn>
                <a:cxn ang="0">
                  <a:pos x="457" y="532"/>
                </a:cxn>
                <a:cxn ang="0">
                  <a:pos x="478" y="516"/>
                </a:cxn>
                <a:cxn ang="0">
                  <a:pos x="499" y="497"/>
                </a:cxn>
                <a:cxn ang="0">
                  <a:pos x="521" y="476"/>
                </a:cxn>
                <a:cxn ang="0">
                  <a:pos x="542" y="453"/>
                </a:cxn>
                <a:cxn ang="0">
                  <a:pos x="563" y="427"/>
                </a:cxn>
                <a:cxn ang="0">
                  <a:pos x="585" y="399"/>
                </a:cxn>
                <a:cxn ang="0">
                  <a:pos x="607" y="369"/>
                </a:cxn>
                <a:cxn ang="0">
                  <a:pos x="628" y="338"/>
                </a:cxn>
                <a:cxn ang="0">
                  <a:pos x="650" y="304"/>
                </a:cxn>
                <a:cxn ang="0">
                  <a:pos x="671" y="270"/>
                </a:cxn>
                <a:cxn ang="0">
                  <a:pos x="692" y="237"/>
                </a:cxn>
                <a:cxn ang="0">
                  <a:pos x="713" y="202"/>
                </a:cxn>
                <a:cxn ang="0">
                  <a:pos x="735" y="168"/>
                </a:cxn>
                <a:cxn ang="0">
                  <a:pos x="757" y="135"/>
                </a:cxn>
                <a:cxn ang="0">
                  <a:pos x="779" y="105"/>
                </a:cxn>
                <a:cxn ang="0">
                  <a:pos x="800" y="78"/>
                </a:cxn>
                <a:cxn ang="0">
                  <a:pos x="821" y="54"/>
                </a:cxn>
                <a:cxn ang="0">
                  <a:pos x="842" y="33"/>
                </a:cxn>
                <a:cxn ang="0">
                  <a:pos x="864" y="18"/>
                </a:cxn>
                <a:cxn ang="0">
                  <a:pos x="885" y="6"/>
                </a:cxn>
                <a:cxn ang="0">
                  <a:pos x="906" y="1"/>
                </a:cxn>
                <a:cxn ang="0">
                  <a:pos x="929" y="0"/>
                </a:cxn>
                <a:cxn ang="0">
                  <a:pos x="950" y="5"/>
                </a:cxn>
                <a:cxn ang="0">
                  <a:pos x="971" y="15"/>
                </a:cxn>
                <a:cxn ang="0">
                  <a:pos x="993" y="30"/>
                </a:cxn>
                <a:cxn ang="0">
                  <a:pos x="1014" y="50"/>
                </a:cxn>
                <a:cxn ang="0">
                  <a:pos x="1035" y="74"/>
                </a:cxn>
                <a:cxn ang="0">
                  <a:pos x="1056" y="101"/>
                </a:cxn>
                <a:cxn ang="0">
                  <a:pos x="1078" y="130"/>
                </a:cxn>
                <a:cxn ang="0">
                  <a:pos x="1099" y="163"/>
                </a:cxn>
                <a:cxn ang="0">
                  <a:pos x="1121" y="197"/>
                </a:cxn>
                <a:cxn ang="0">
                  <a:pos x="1143" y="232"/>
                </a:cxn>
                <a:cxn ang="0">
                  <a:pos x="1164" y="265"/>
                </a:cxn>
                <a:cxn ang="0">
                  <a:pos x="1185" y="301"/>
                </a:cxn>
                <a:cxn ang="0">
                  <a:pos x="1207" y="333"/>
                </a:cxn>
                <a:cxn ang="0">
                  <a:pos x="0" y="612"/>
                </a:cxn>
                <a:cxn ang="0">
                  <a:pos x="23" y="612"/>
                </a:cxn>
                <a:cxn ang="0">
                  <a:pos x="44" y="612"/>
                </a:cxn>
                <a:cxn ang="0">
                  <a:pos x="65" y="612"/>
                </a:cxn>
                <a:cxn ang="0">
                  <a:pos x="86" y="612"/>
                </a:cxn>
                <a:cxn ang="0">
                  <a:pos x="108" y="611"/>
                </a:cxn>
                <a:cxn ang="0">
                  <a:pos x="129" y="611"/>
                </a:cxn>
                <a:cxn ang="0">
                  <a:pos x="150" y="610"/>
                </a:cxn>
                <a:cxn ang="0">
                  <a:pos x="172" y="610"/>
                </a:cxn>
                <a:cxn ang="0">
                  <a:pos x="194" y="608"/>
                </a:cxn>
                <a:cxn ang="0">
                  <a:pos x="215" y="607"/>
                </a:cxn>
                <a:cxn ang="0">
                  <a:pos x="237" y="605"/>
                </a:cxn>
                <a:cxn ang="0">
                  <a:pos x="258" y="603"/>
                </a:cxn>
                <a:cxn ang="0">
                  <a:pos x="279" y="600"/>
                </a:cxn>
                <a:cxn ang="0">
                  <a:pos x="300" y="596"/>
                </a:cxn>
              </a:cxnLst>
              <a:rect l="0" t="0" r="r" b="b"/>
              <a:pathLst>
                <a:path w="1225" h="612">
                  <a:moveTo>
                    <a:pt x="309" y="595"/>
                  </a:moveTo>
                  <a:lnTo>
                    <a:pt x="313" y="593"/>
                  </a:lnTo>
                  <a:lnTo>
                    <a:pt x="316" y="593"/>
                  </a:lnTo>
                  <a:lnTo>
                    <a:pt x="319" y="592"/>
                  </a:lnTo>
                  <a:lnTo>
                    <a:pt x="322" y="592"/>
                  </a:lnTo>
                  <a:lnTo>
                    <a:pt x="326" y="591"/>
                  </a:lnTo>
                  <a:lnTo>
                    <a:pt x="328" y="590"/>
                  </a:lnTo>
                  <a:lnTo>
                    <a:pt x="332" y="590"/>
                  </a:lnTo>
                  <a:lnTo>
                    <a:pt x="334" y="588"/>
                  </a:lnTo>
                  <a:lnTo>
                    <a:pt x="337" y="587"/>
                  </a:lnTo>
                  <a:lnTo>
                    <a:pt x="341" y="587"/>
                  </a:lnTo>
                  <a:lnTo>
                    <a:pt x="343" y="586"/>
                  </a:lnTo>
                  <a:lnTo>
                    <a:pt x="347" y="585"/>
                  </a:lnTo>
                  <a:lnTo>
                    <a:pt x="349" y="585"/>
                  </a:lnTo>
                  <a:lnTo>
                    <a:pt x="353" y="583"/>
                  </a:lnTo>
                  <a:lnTo>
                    <a:pt x="356" y="582"/>
                  </a:lnTo>
                  <a:lnTo>
                    <a:pt x="359" y="581"/>
                  </a:lnTo>
                  <a:lnTo>
                    <a:pt x="362" y="580"/>
                  </a:lnTo>
                  <a:lnTo>
                    <a:pt x="364" y="580"/>
                  </a:lnTo>
                  <a:lnTo>
                    <a:pt x="368" y="578"/>
                  </a:lnTo>
                  <a:lnTo>
                    <a:pt x="371" y="577"/>
                  </a:lnTo>
                  <a:lnTo>
                    <a:pt x="374" y="576"/>
                  </a:lnTo>
                  <a:lnTo>
                    <a:pt x="377" y="575"/>
                  </a:lnTo>
                  <a:lnTo>
                    <a:pt x="381" y="573"/>
                  </a:lnTo>
                  <a:lnTo>
                    <a:pt x="383" y="572"/>
                  </a:lnTo>
                  <a:lnTo>
                    <a:pt x="387" y="571"/>
                  </a:lnTo>
                  <a:lnTo>
                    <a:pt x="389" y="570"/>
                  </a:lnTo>
                  <a:lnTo>
                    <a:pt x="392" y="568"/>
                  </a:lnTo>
                  <a:lnTo>
                    <a:pt x="396" y="567"/>
                  </a:lnTo>
                  <a:lnTo>
                    <a:pt x="398" y="566"/>
                  </a:lnTo>
                  <a:lnTo>
                    <a:pt x="402" y="565"/>
                  </a:lnTo>
                  <a:lnTo>
                    <a:pt x="404" y="562"/>
                  </a:lnTo>
                  <a:lnTo>
                    <a:pt x="408" y="561"/>
                  </a:lnTo>
                  <a:lnTo>
                    <a:pt x="411" y="560"/>
                  </a:lnTo>
                  <a:lnTo>
                    <a:pt x="414" y="558"/>
                  </a:lnTo>
                  <a:lnTo>
                    <a:pt x="417" y="556"/>
                  </a:lnTo>
                  <a:lnTo>
                    <a:pt x="419" y="555"/>
                  </a:lnTo>
                  <a:lnTo>
                    <a:pt x="423" y="553"/>
                  </a:lnTo>
                  <a:lnTo>
                    <a:pt x="426" y="551"/>
                  </a:lnTo>
                  <a:lnTo>
                    <a:pt x="429" y="550"/>
                  </a:lnTo>
                  <a:lnTo>
                    <a:pt x="432" y="548"/>
                  </a:lnTo>
                  <a:lnTo>
                    <a:pt x="436" y="546"/>
                  </a:lnTo>
                  <a:lnTo>
                    <a:pt x="438" y="543"/>
                  </a:lnTo>
                  <a:lnTo>
                    <a:pt x="442" y="542"/>
                  </a:lnTo>
                  <a:lnTo>
                    <a:pt x="444" y="540"/>
                  </a:lnTo>
                  <a:lnTo>
                    <a:pt x="447" y="538"/>
                  </a:lnTo>
                  <a:lnTo>
                    <a:pt x="451" y="536"/>
                  </a:lnTo>
                  <a:lnTo>
                    <a:pt x="453" y="535"/>
                  </a:lnTo>
                  <a:lnTo>
                    <a:pt x="457" y="532"/>
                  </a:lnTo>
                  <a:lnTo>
                    <a:pt x="459" y="530"/>
                  </a:lnTo>
                  <a:lnTo>
                    <a:pt x="463" y="527"/>
                  </a:lnTo>
                  <a:lnTo>
                    <a:pt x="466" y="525"/>
                  </a:lnTo>
                  <a:lnTo>
                    <a:pt x="469" y="523"/>
                  </a:lnTo>
                  <a:lnTo>
                    <a:pt x="472" y="521"/>
                  </a:lnTo>
                  <a:lnTo>
                    <a:pt x="474" y="518"/>
                  </a:lnTo>
                  <a:lnTo>
                    <a:pt x="478" y="516"/>
                  </a:lnTo>
                  <a:lnTo>
                    <a:pt x="481" y="513"/>
                  </a:lnTo>
                  <a:lnTo>
                    <a:pt x="484" y="511"/>
                  </a:lnTo>
                  <a:lnTo>
                    <a:pt x="487" y="508"/>
                  </a:lnTo>
                  <a:lnTo>
                    <a:pt x="491" y="505"/>
                  </a:lnTo>
                  <a:lnTo>
                    <a:pt x="493" y="502"/>
                  </a:lnTo>
                  <a:lnTo>
                    <a:pt x="497" y="500"/>
                  </a:lnTo>
                  <a:lnTo>
                    <a:pt x="499" y="497"/>
                  </a:lnTo>
                  <a:lnTo>
                    <a:pt x="502" y="495"/>
                  </a:lnTo>
                  <a:lnTo>
                    <a:pt x="506" y="491"/>
                  </a:lnTo>
                  <a:lnTo>
                    <a:pt x="508" y="488"/>
                  </a:lnTo>
                  <a:lnTo>
                    <a:pt x="512" y="486"/>
                  </a:lnTo>
                  <a:lnTo>
                    <a:pt x="514" y="482"/>
                  </a:lnTo>
                  <a:lnTo>
                    <a:pt x="518" y="480"/>
                  </a:lnTo>
                  <a:lnTo>
                    <a:pt x="521" y="476"/>
                  </a:lnTo>
                  <a:lnTo>
                    <a:pt x="525" y="473"/>
                  </a:lnTo>
                  <a:lnTo>
                    <a:pt x="527" y="470"/>
                  </a:lnTo>
                  <a:lnTo>
                    <a:pt x="530" y="467"/>
                  </a:lnTo>
                  <a:lnTo>
                    <a:pt x="533" y="463"/>
                  </a:lnTo>
                  <a:lnTo>
                    <a:pt x="536" y="460"/>
                  </a:lnTo>
                  <a:lnTo>
                    <a:pt x="540" y="456"/>
                  </a:lnTo>
                  <a:lnTo>
                    <a:pt x="542" y="453"/>
                  </a:lnTo>
                  <a:lnTo>
                    <a:pt x="546" y="449"/>
                  </a:lnTo>
                  <a:lnTo>
                    <a:pt x="548" y="446"/>
                  </a:lnTo>
                  <a:lnTo>
                    <a:pt x="552" y="442"/>
                  </a:lnTo>
                  <a:lnTo>
                    <a:pt x="555" y="438"/>
                  </a:lnTo>
                  <a:lnTo>
                    <a:pt x="557" y="434"/>
                  </a:lnTo>
                  <a:lnTo>
                    <a:pt x="561" y="431"/>
                  </a:lnTo>
                  <a:lnTo>
                    <a:pt x="563" y="427"/>
                  </a:lnTo>
                  <a:lnTo>
                    <a:pt x="567" y="423"/>
                  </a:lnTo>
                  <a:lnTo>
                    <a:pt x="570" y="419"/>
                  </a:lnTo>
                  <a:lnTo>
                    <a:pt x="573" y="416"/>
                  </a:lnTo>
                  <a:lnTo>
                    <a:pt x="576" y="412"/>
                  </a:lnTo>
                  <a:lnTo>
                    <a:pt x="580" y="408"/>
                  </a:lnTo>
                  <a:lnTo>
                    <a:pt x="582" y="403"/>
                  </a:lnTo>
                  <a:lnTo>
                    <a:pt x="585" y="399"/>
                  </a:lnTo>
                  <a:lnTo>
                    <a:pt x="588" y="396"/>
                  </a:lnTo>
                  <a:lnTo>
                    <a:pt x="591" y="391"/>
                  </a:lnTo>
                  <a:lnTo>
                    <a:pt x="595" y="387"/>
                  </a:lnTo>
                  <a:lnTo>
                    <a:pt x="597" y="383"/>
                  </a:lnTo>
                  <a:lnTo>
                    <a:pt x="601" y="378"/>
                  </a:lnTo>
                  <a:lnTo>
                    <a:pt x="603" y="374"/>
                  </a:lnTo>
                  <a:lnTo>
                    <a:pt x="607" y="369"/>
                  </a:lnTo>
                  <a:lnTo>
                    <a:pt x="610" y="366"/>
                  </a:lnTo>
                  <a:lnTo>
                    <a:pt x="613" y="361"/>
                  </a:lnTo>
                  <a:lnTo>
                    <a:pt x="616" y="356"/>
                  </a:lnTo>
                  <a:lnTo>
                    <a:pt x="618" y="352"/>
                  </a:lnTo>
                  <a:lnTo>
                    <a:pt x="622" y="347"/>
                  </a:lnTo>
                  <a:lnTo>
                    <a:pt x="625" y="342"/>
                  </a:lnTo>
                  <a:lnTo>
                    <a:pt x="628" y="338"/>
                  </a:lnTo>
                  <a:lnTo>
                    <a:pt x="631" y="333"/>
                  </a:lnTo>
                  <a:lnTo>
                    <a:pt x="635" y="328"/>
                  </a:lnTo>
                  <a:lnTo>
                    <a:pt x="637" y="324"/>
                  </a:lnTo>
                  <a:lnTo>
                    <a:pt x="641" y="319"/>
                  </a:lnTo>
                  <a:lnTo>
                    <a:pt x="643" y="314"/>
                  </a:lnTo>
                  <a:lnTo>
                    <a:pt x="646" y="309"/>
                  </a:lnTo>
                  <a:lnTo>
                    <a:pt x="650" y="304"/>
                  </a:lnTo>
                  <a:lnTo>
                    <a:pt x="652" y="301"/>
                  </a:lnTo>
                  <a:lnTo>
                    <a:pt x="656" y="296"/>
                  </a:lnTo>
                  <a:lnTo>
                    <a:pt x="658" y="291"/>
                  </a:lnTo>
                  <a:lnTo>
                    <a:pt x="662" y="285"/>
                  </a:lnTo>
                  <a:lnTo>
                    <a:pt x="665" y="280"/>
                  </a:lnTo>
                  <a:lnTo>
                    <a:pt x="668" y="275"/>
                  </a:lnTo>
                  <a:lnTo>
                    <a:pt x="671" y="270"/>
                  </a:lnTo>
                  <a:lnTo>
                    <a:pt x="673" y="265"/>
                  </a:lnTo>
                  <a:lnTo>
                    <a:pt x="677" y="260"/>
                  </a:lnTo>
                  <a:lnTo>
                    <a:pt x="680" y="255"/>
                  </a:lnTo>
                  <a:lnTo>
                    <a:pt x="683" y="250"/>
                  </a:lnTo>
                  <a:lnTo>
                    <a:pt x="686" y="245"/>
                  </a:lnTo>
                  <a:lnTo>
                    <a:pt x="690" y="242"/>
                  </a:lnTo>
                  <a:lnTo>
                    <a:pt x="692" y="237"/>
                  </a:lnTo>
                  <a:lnTo>
                    <a:pt x="696" y="232"/>
                  </a:lnTo>
                  <a:lnTo>
                    <a:pt x="698" y="227"/>
                  </a:lnTo>
                  <a:lnTo>
                    <a:pt x="702" y="222"/>
                  </a:lnTo>
                  <a:lnTo>
                    <a:pt x="705" y="217"/>
                  </a:lnTo>
                  <a:lnTo>
                    <a:pt x="707" y="212"/>
                  </a:lnTo>
                  <a:lnTo>
                    <a:pt x="711" y="207"/>
                  </a:lnTo>
                  <a:lnTo>
                    <a:pt x="713" y="202"/>
                  </a:lnTo>
                  <a:lnTo>
                    <a:pt x="717" y="197"/>
                  </a:lnTo>
                  <a:lnTo>
                    <a:pt x="720" y="192"/>
                  </a:lnTo>
                  <a:lnTo>
                    <a:pt x="724" y="187"/>
                  </a:lnTo>
                  <a:lnTo>
                    <a:pt x="726" y="182"/>
                  </a:lnTo>
                  <a:lnTo>
                    <a:pt x="730" y="178"/>
                  </a:lnTo>
                  <a:lnTo>
                    <a:pt x="732" y="173"/>
                  </a:lnTo>
                  <a:lnTo>
                    <a:pt x="735" y="168"/>
                  </a:lnTo>
                  <a:lnTo>
                    <a:pt x="739" y="163"/>
                  </a:lnTo>
                  <a:lnTo>
                    <a:pt x="741" y="158"/>
                  </a:lnTo>
                  <a:lnTo>
                    <a:pt x="745" y="154"/>
                  </a:lnTo>
                  <a:lnTo>
                    <a:pt x="747" y="149"/>
                  </a:lnTo>
                  <a:lnTo>
                    <a:pt x="751" y="144"/>
                  </a:lnTo>
                  <a:lnTo>
                    <a:pt x="754" y="140"/>
                  </a:lnTo>
                  <a:lnTo>
                    <a:pt x="757" y="135"/>
                  </a:lnTo>
                  <a:lnTo>
                    <a:pt x="760" y="130"/>
                  </a:lnTo>
                  <a:lnTo>
                    <a:pt x="762" y="127"/>
                  </a:lnTo>
                  <a:lnTo>
                    <a:pt x="766" y="121"/>
                  </a:lnTo>
                  <a:lnTo>
                    <a:pt x="769" y="118"/>
                  </a:lnTo>
                  <a:lnTo>
                    <a:pt x="772" y="114"/>
                  </a:lnTo>
                  <a:lnTo>
                    <a:pt x="775" y="109"/>
                  </a:lnTo>
                  <a:lnTo>
                    <a:pt x="779" y="105"/>
                  </a:lnTo>
                  <a:lnTo>
                    <a:pt x="781" y="101"/>
                  </a:lnTo>
                  <a:lnTo>
                    <a:pt x="785" y="96"/>
                  </a:lnTo>
                  <a:lnTo>
                    <a:pt x="787" y="93"/>
                  </a:lnTo>
                  <a:lnTo>
                    <a:pt x="791" y="89"/>
                  </a:lnTo>
                  <a:lnTo>
                    <a:pt x="794" y="85"/>
                  </a:lnTo>
                  <a:lnTo>
                    <a:pt x="796" y="81"/>
                  </a:lnTo>
                  <a:lnTo>
                    <a:pt x="800" y="78"/>
                  </a:lnTo>
                  <a:lnTo>
                    <a:pt x="802" y="74"/>
                  </a:lnTo>
                  <a:lnTo>
                    <a:pt x="806" y="70"/>
                  </a:lnTo>
                  <a:lnTo>
                    <a:pt x="809" y="66"/>
                  </a:lnTo>
                  <a:lnTo>
                    <a:pt x="812" y="63"/>
                  </a:lnTo>
                  <a:lnTo>
                    <a:pt x="815" y="60"/>
                  </a:lnTo>
                  <a:lnTo>
                    <a:pt x="819" y="56"/>
                  </a:lnTo>
                  <a:lnTo>
                    <a:pt x="821" y="54"/>
                  </a:lnTo>
                  <a:lnTo>
                    <a:pt x="824" y="50"/>
                  </a:lnTo>
                  <a:lnTo>
                    <a:pt x="827" y="48"/>
                  </a:lnTo>
                  <a:lnTo>
                    <a:pt x="830" y="44"/>
                  </a:lnTo>
                  <a:lnTo>
                    <a:pt x="834" y="41"/>
                  </a:lnTo>
                  <a:lnTo>
                    <a:pt x="836" y="39"/>
                  </a:lnTo>
                  <a:lnTo>
                    <a:pt x="840" y="35"/>
                  </a:lnTo>
                  <a:lnTo>
                    <a:pt x="842" y="33"/>
                  </a:lnTo>
                  <a:lnTo>
                    <a:pt x="846" y="30"/>
                  </a:lnTo>
                  <a:lnTo>
                    <a:pt x="849" y="28"/>
                  </a:lnTo>
                  <a:lnTo>
                    <a:pt x="851" y="26"/>
                  </a:lnTo>
                  <a:lnTo>
                    <a:pt x="855" y="24"/>
                  </a:lnTo>
                  <a:lnTo>
                    <a:pt x="857" y="21"/>
                  </a:lnTo>
                  <a:lnTo>
                    <a:pt x="861" y="19"/>
                  </a:lnTo>
                  <a:lnTo>
                    <a:pt x="864" y="18"/>
                  </a:lnTo>
                  <a:lnTo>
                    <a:pt x="867" y="15"/>
                  </a:lnTo>
                  <a:lnTo>
                    <a:pt x="870" y="14"/>
                  </a:lnTo>
                  <a:lnTo>
                    <a:pt x="874" y="13"/>
                  </a:lnTo>
                  <a:lnTo>
                    <a:pt x="876" y="11"/>
                  </a:lnTo>
                  <a:lnTo>
                    <a:pt x="879" y="9"/>
                  </a:lnTo>
                  <a:lnTo>
                    <a:pt x="882" y="8"/>
                  </a:lnTo>
                  <a:lnTo>
                    <a:pt x="885" y="6"/>
                  </a:lnTo>
                  <a:lnTo>
                    <a:pt x="889" y="5"/>
                  </a:lnTo>
                  <a:lnTo>
                    <a:pt x="891" y="5"/>
                  </a:lnTo>
                  <a:lnTo>
                    <a:pt x="895" y="4"/>
                  </a:lnTo>
                  <a:lnTo>
                    <a:pt x="897" y="3"/>
                  </a:lnTo>
                  <a:lnTo>
                    <a:pt x="901" y="3"/>
                  </a:lnTo>
                  <a:lnTo>
                    <a:pt x="904" y="1"/>
                  </a:lnTo>
                  <a:lnTo>
                    <a:pt x="906" y="1"/>
                  </a:lnTo>
                  <a:lnTo>
                    <a:pt x="910" y="0"/>
                  </a:lnTo>
                  <a:lnTo>
                    <a:pt x="912" y="0"/>
                  </a:lnTo>
                  <a:lnTo>
                    <a:pt x="916" y="0"/>
                  </a:lnTo>
                  <a:lnTo>
                    <a:pt x="919" y="0"/>
                  </a:lnTo>
                  <a:lnTo>
                    <a:pt x="922" y="0"/>
                  </a:lnTo>
                  <a:lnTo>
                    <a:pt x="925" y="0"/>
                  </a:lnTo>
                  <a:lnTo>
                    <a:pt x="929" y="0"/>
                  </a:lnTo>
                  <a:lnTo>
                    <a:pt x="931" y="1"/>
                  </a:lnTo>
                  <a:lnTo>
                    <a:pt x="934" y="1"/>
                  </a:lnTo>
                  <a:lnTo>
                    <a:pt x="938" y="3"/>
                  </a:lnTo>
                  <a:lnTo>
                    <a:pt x="940" y="3"/>
                  </a:lnTo>
                  <a:lnTo>
                    <a:pt x="944" y="4"/>
                  </a:lnTo>
                  <a:lnTo>
                    <a:pt x="946" y="5"/>
                  </a:lnTo>
                  <a:lnTo>
                    <a:pt x="950" y="5"/>
                  </a:lnTo>
                  <a:lnTo>
                    <a:pt x="953" y="6"/>
                  </a:lnTo>
                  <a:lnTo>
                    <a:pt x="956" y="8"/>
                  </a:lnTo>
                  <a:lnTo>
                    <a:pt x="959" y="9"/>
                  </a:lnTo>
                  <a:lnTo>
                    <a:pt x="961" y="11"/>
                  </a:lnTo>
                  <a:lnTo>
                    <a:pt x="965" y="13"/>
                  </a:lnTo>
                  <a:lnTo>
                    <a:pt x="968" y="14"/>
                  </a:lnTo>
                  <a:lnTo>
                    <a:pt x="971" y="15"/>
                  </a:lnTo>
                  <a:lnTo>
                    <a:pt x="974" y="18"/>
                  </a:lnTo>
                  <a:lnTo>
                    <a:pt x="978" y="19"/>
                  </a:lnTo>
                  <a:lnTo>
                    <a:pt x="980" y="21"/>
                  </a:lnTo>
                  <a:lnTo>
                    <a:pt x="984" y="24"/>
                  </a:lnTo>
                  <a:lnTo>
                    <a:pt x="986" y="26"/>
                  </a:lnTo>
                  <a:lnTo>
                    <a:pt x="989" y="28"/>
                  </a:lnTo>
                  <a:lnTo>
                    <a:pt x="993" y="30"/>
                  </a:lnTo>
                  <a:lnTo>
                    <a:pt x="995" y="33"/>
                  </a:lnTo>
                  <a:lnTo>
                    <a:pt x="999" y="35"/>
                  </a:lnTo>
                  <a:lnTo>
                    <a:pt x="1001" y="39"/>
                  </a:lnTo>
                  <a:lnTo>
                    <a:pt x="1005" y="41"/>
                  </a:lnTo>
                  <a:lnTo>
                    <a:pt x="1008" y="44"/>
                  </a:lnTo>
                  <a:lnTo>
                    <a:pt x="1011" y="48"/>
                  </a:lnTo>
                  <a:lnTo>
                    <a:pt x="1014" y="50"/>
                  </a:lnTo>
                  <a:lnTo>
                    <a:pt x="1016" y="54"/>
                  </a:lnTo>
                  <a:lnTo>
                    <a:pt x="1020" y="56"/>
                  </a:lnTo>
                  <a:lnTo>
                    <a:pt x="1023" y="60"/>
                  </a:lnTo>
                  <a:lnTo>
                    <a:pt x="1026" y="63"/>
                  </a:lnTo>
                  <a:lnTo>
                    <a:pt x="1029" y="66"/>
                  </a:lnTo>
                  <a:lnTo>
                    <a:pt x="1033" y="70"/>
                  </a:lnTo>
                  <a:lnTo>
                    <a:pt x="1035" y="74"/>
                  </a:lnTo>
                  <a:lnTo>
                    <a:pt x="1039" y="78"/>
                  </a:lnTo>
                  <a:lnTo>
                    <a:pt x="1041" y="81"/>
                  </a:lnTo>
                  <a:lnTo>
                    <a:pt x="1044" y="85"/>
                  </a:lnTo>
                  <a:lnTo>
                    <a:pt x="1048" y="89"/>
                  </a:lnTo>
                  <a:lnTo>
                    <a:pt x="1050" y="93"/>
                  </a:lnTo>
                  <a:lnTo>
                    <a:pt x="1054" y="96"/>
                  </a:lnTo>
                  <a:lnTo>
                    <a:pt x="1056" y="101"/>
                  </a:lnTo>
                  <a:lnTo>
                    <a:pt x="1060" y="105"/>
                  </a:lnTo>
                  <a:lnTo>
                    <a:pt x="1063" y="109"/>
                  </a:lnTo>
                  <a:lnTo>
                    <a:pt x="1066" y="114"/>
                  </a:lnTo>
                  <a:lnTo>
                    <a:pt x="1069" y="118"/>
                  </a:lnTo>
                  <a:lnTo>
                    <a:pt x="1071" y="121"/>
                  </a:lnTo>
                  <a:lnTo>
                    <a:pt x="1075" y="127"/>
                  </a:lnTo>
                  <a:lnTo>
                    <a:pt x="1078" y="130"/>
                  </a:lnTo>
                  <a:lnTo>
                    <a:pt x="1081" y="135"/>
                  </a:lnTo>
                  <a:lnTo>
                    <a:pt x="1084" y="140"/>
                  </a:lnTo>
                  <a:lnTo>
                    <a:pt x="1088" y="144"/>
                  </a:lnTo>
                  <a:lnTo>
                    <a:pt x="1090" y="149"/>
                  </a:lnTo>
                  <a:lnTo>
                    <a:pt x="1094" y="154"/>
                  </a:lnTo>
                  <a:lnTo>
                    <a:pt x="1096" y="158"/>
                  </a:lnTo>
                  <a:lnTo>
                    <a:pt x="1099" y="163"/>
                  </a:lnTo>
                  <a:lnTo>
                    <a:pt x="1103" y="168"/>
                  </a:lnTo>
                  <a:lnTo>
                    <a:pt x="1105" y="173"/>
                  </a:lnTo>
                  <a:lnTo>
                    <a:pt x="1109" y="178"/>
                  </a:lnTo>
                  <a:lnTo>
                    <a:pt x="1111" y="182"/>
                  </a:lnTo>
                  <a:lnTo>
                    <a:pt x="1115" y="187"/>
                  </a:lnTo>
                  <a:lnTo>
                    <a:pt x="1118" y="192"/>
                  </a:lnTo>
                  <a:lnTo>
                    <a:pt x="1121" y="197"/>
                  </a:lnTo>
                  <a:lnTo>
                    <a:pt x="1124" y="202"/>
                  </a:lnTo>
                  <a:lnTo>
                    <a:pt x="1126" y="207"/>
                  </a:lnTo>
                  <a:lnTo>
                    <a:pt x="1130" y="212"/>
                  </a:lnTo>
                  <a:lnTo>
                    <a:pt x="1133" y="217"/>
                  </a:lnTo>
                  <a:lnTo>
                    <a:pt x="1137" y="222"/>
                  </a:lnTo>
                  <a:lnTo>
                    <a:pt x="1139" y="227"/>
                  </a:lnTo>
                  <a:lnTo>
                    <a:pt x="1143" y="232"/>
                  </a:lnTo>
                  <a:lnTo>
                    <a:pt x="1145" y="237"/>
                  </a:lnTo>
                  <a:lnTo>
                    <a:pt x="1149" y="242"/>
                  </a:lnTo>
                  <a:lnTo>
                    <a:pt x="1152" y="245"/>
                  </a:lnTo>
                  <a:lnTo>
                    <a:pt x="1154" y="250"/>
                  </a:lnTo>
                  <a:lnTo>
                    <a:pt x="1158" y="255"/>
                  </a:lnTo>
                  <a:lnTo>
                    <a:pt x="1160" y="260"/>
                  </a:lnTo>
                  <a:lnTo>
                    <a:pt x="1164" y="265"/>
                  </a:lnTo>
                  <a:lnTo>
                    <a:pt x="1167" y="270"/>
                  </a:lnTo>
                  <a:lnTo>
                    <a:pt x="1170" y="275"/>
                  </a:lnTo>
                  <a:lnTo>
                    <a:pt x="1173" y="280"/>
                  </a:lnTo>
                  <a:lnTo>
                    <a:pt x="1177" y="285"/>
                  </a:lnTo>
                  <a:lnTo>
                    <a:pt x="1179" y="291"/>
                  </a:lnTo>
                  <a:lnTo>
                    <a:pt x="1182" y="296"/>
                  </a:lnTo>
                  <a:lnTo>
                    <a:pt x="1185" y="301"/>
                  </a:lnTo>
                  <a:lnTo>
                    <a:pt x="1188" y="304"/>
                  </a:lnTo>
                  <a:lnTo>
                    <a:pt x="1192" y="309"/>
                  </a:lnTo>
                  <a:lnTo>
                    <a:pt x="1194" y="314"/>
                  </a:lnTo>
                  <a:lnTo>
                    <a:pt x="1198" y="319"/>
                  </a:lnTo>
                  <a:lnTo>
                    <a:pt x="1200" y="324"/>
                  </a:lnTo>
                  <a:lnTo>
                    <a:pt x="1204" y="328"/>
                  </a:lnTo>
                  <a:lnTo>
                    <a:pt x="1207" y="333"/>
                  </a:lnTo>
                  <a:lnTo>
                    <a:pt x="1209" y="338"/>
                  </a:lnTo>
                  <a:lnTo>
                    <a:pt x="1213" y="342"/>
                  </a:lnTo>
                  <a:lnTo>
                    <a:pt x="1215" y="347"/>
                  </a:lnTo>
                  <a:lnTo>
                    <a:pt x="1219" y="352"/>
                  </a:lnTo>
                  <a:lnTo>
                    <a:pt x="1222" y="356"/>
                  </a:lnTo>
                  <a:lnTo>
                    <a:pt x="1225" y="361"/>
                  </a:lnTo>
                  <a:moveTo>
                    <a:pt x="0" y="612"/>
                  </a:moveTo>
                  <a:lnTo>
                    <a:pt x="4" y="612"/>
                  </a:lnTo>
                  <a:lnTo>
                    <a:pt x="6" y="612"/>
                  </a:lnTo>
                  <a:lnTo>
                    <a:pt x="10" y="612"/>
                  </a:lnTo>
                  <a:lnTo>
                    <a:pt x="13" y="612"/>
                  </a:lnTo>
                  <a:lnTo>
                    <a:pt x="16" y="612"/>
                  </a:lnTo>
                  <a:lnTo>
                    <a:pt x="19" y="612"/>
                  </a:lnTo>
                  <a:lnTo>
                    <a:pt x="23" y="612"/>
                  </a:lnTo>
                  <a:lnTo>
                    <a:pt x="25" y="612"/>
                  </a:lnTo>
                  <a:lnTo>
                    <a:pt x="28" y="612"/>
                  </a:lnTo>
                  <a:lnTo>
                    <a:pt x="31" y="612"/>
                  </a:lnTo>
                  <a:lnTo>
                    <a:pt x="34" y="612"/>
                  </a:lnTo>
                  <a:lnTo>
                    <a:pt x="38" y="612"/>
                  </a:lnTo>
                  <a:lnTo>
                    <a:pt x="40" y="612"/>
                  </a:lnTo>
                  <a:lnTo>
                    <a:pt x="44" y="612"/>
                  </a:lnTo>
                  <a:lnTo>
                    <a:pt x="46" y="612"/>
                  </a:lnTo>
                  <a:lnTo>
                    <a:pt x="50" y="612"/>
                  </a:lnTo>
                  <a:lnTo>
                    <a:pt x="53" y="612"/>
                  </a:lnTo>
                  <a:lnTo>
                    <a:pt x="56" y="612"/>
                  </a:lnTo>
                  <a:lnTo>
                    <a:pt x="59" y="612"/>
                  </a:lnTo>
                  <a:lnTo>
                    <a:pt x="61" y="612"/>
                  </a:lnTo>
                  <a:lnTo>
                    <a:pt x="65" y="612"/>
                  </a:lnTo>
                  <a:lnTo>
                    <a:pt x="68" y="612"/>
                  </a:lnTo>
                  <a:lnTo>
                    <a:pt x="71" y="612"/>
                  </a:lnTo>
                  <a:lnTo>
                    <a:pt x="74" y="612"/>
                  </a:lnTo>
                  <a:lnTo>
                    <a:pt x="78" y="612"/>
                  </a:lnTo>
                  <a:lnTo>
                    <a:pt x="80" y="612"/>
                  </a:lnTo>
                  <a:lnTo>
                    <a:pt x="84" y="612"/>
                  </a:lnTo>
                  <a:lnTo>
                    <a:pt x="86" y="612"/>
                  </a:lnTo>
                  <a:lnTo>
                    <a:pt x="89" y="611"/>
                  </a:lnTo>
                  <a:lnTo>
                    <a:pt x="93" y="611"/>
                  </a:lnTo>
                  <a:lnTo>
                    <a:pt x="95" y="611"/>
                  </a:lnTo>
                  <a:lnTo>
                    <a:pt x="99" y="611"/>
                  </a:lnTo>
                  <a:lnTo>
                    <a:pt x="101" y="611"/>
                  </a:lnTo>
                  <a:lnTo>
                    <a:pt x="105" y="611"/>
                  </a:lnTo>
                  <a:lnTo>
                    <a:pt x="108" y="611"/>
                  </a:lnTo>
                  <a:lnTo>
                    <a:pt x="112" y="611"/>
                  </a:lnTo>
                  <a:lnTo>
                    <a:pt x="114" y="611"/>
                  </a:lnTo>
                  <a:lnTo>
                    <a:pt x="117" y="611"/>
                  </a:lnTo>
                  <a:lnTo>
                    <a:pt x="120" y="611"/>
                  </a:lnTo>
                  <a:lnTo>
                    <a:pt x="123" y="611"/>
                  </a:lnTo>
                  <a:lnTo>
                    <a:pt x="127" y="611"/>
                  </a:lnTo>
                  <a:lnTo>
                    <a:pt x="129" y="611"/>
                  </a:lnTo>
                  <a:lnTo>
                    <a:pt x="133" y="611"/>
                  </a:lnTo>
                  <a:lnTo>
                    <a:pt x="135" y="611"/>
                  </a:lnTo>
                  <a:lnTo>
                    <a:pt x="139" y="611"/>
                  </a:lnTo>
                  <a:lnTo>
                    <a:pt x="142" y="611"/>
                  </a:lnTo>
                  <a:lnTo>
                    <a:pt x="144" y="611"/>
                  </a:lnTo>
                  <a:lnTo>
                    <a:pt x="148" y="610"/>
                  </a:lnTo>
                  <a:lnTo>
                    <a:pt x="150" y="610"/>
                  </a:lnTo>
                  <a:lnTo>
                    <a:pt x="154" y="610"/>
                  </a:lnTo>
                  <a:lnTo>
                    <a:pt x="157" y="610"/>
                  </a:lnTo>
                  <a:lnTo>
                    <a:pt x="160" y="610"/>
                  </a:lnTo>
                  <a:lnTo>
                    <a:pt x="163" y="610"/>
                  </a:lnTo>
                  <a:lnTo>
                    <a:pt x="167" y="610"/>
                  </a:lnTo>
                  <a:lnTo>
                    <a:pt x="169" y="610"/>
                  </a:lnTo>
                  <a:lnTo>
                    <a:pt x="172" y="610"/>
                  </a:lnTo>
                  <a:lnTo>
                    <a:pt x="175" y="610"/>
                  </a:lnTo>
                  <a:lnTo>
                    <a:pt x="178" y="610"/>
                  </a:lnTo>
                  <a:lnTo>
                    <a:pt x="182" y="608"/>
                  </a:lnTo>
                  <a:lnTo>
                    <a:pt x="184" y="608"/>
                  </a:lnTo>
                  <a:lnTo>
                    <a:pt x="188" y="608"/>
                  </a:lnTo>
                  <a:lnTo>
                    <a:pt x="190" y="608"/>
                  </a:lnTo>
                  <a:lnTo>
                    <a:pt x="194" y="608"/>
                  </a:lnTo>
                  <a:lnTo>
                    <a:pt x="197" y="608"/>
                  </a:lnTo>
                  <a:lnTo>
                    <a:pt x="199" y="608"/>
                  </a:lnTo>
                  <a:lnTo>
                    <a:pt x="203" y="607"/>
                  </a:lnTo>
                  <a:lnTo>
                    <a:pt x="205" y="607"/>
                  </a:lnTo>
                  <a:lnTo>
                    <a:pt x="209" y="607"/>
                  </a:lnTo>
                  <a:lnTo>
                    <a:pt x="212" y="607"/>
                  </a:lnTo>
                  <a:lnTo>
                    <a:pt x="215" y="607"/>
                  </a:lnTo>
                  <a:lnTo>
                    <a:pt x="218" y="607"/>
                  </a:lnTo>
                  <a:lnTo>
                    <a:pt x="222" y="606"/>
                  </a:lnTo>
                  <a:lnTo>
                    <a:pt x="224" y="606"/>
                  </a:lnTo>
                  <a:lnTo>
                    <a:pt x="227" y="606"/>
                  </a:lnTo>
                  <a:lnTo>
                    <a:pt x="230" y="606"/>
                  </a:lnTo>
                  <a:lnTo>
                    <a:pt x="233" y="606"/>
                  </a:lnTo>
                  <a:lnTo>
                    <a:pt x="237" y="605"/>
                  </a:lnTo>
                  <a:lnTo>
                    <a:pt x="239" y="605"/>
                  </a:lnTo>
                  <a:lnTo>
                    <a:pt x="243" y="605"/>
                  </a:lnTo>
                  <a:lnTo>
                    <a:pt x="245" y="605"/>
                  </a:lnTo>
                  <a:lnTo>
                    <a:pt x="249" y="603"/>
                  </a:lnTo>
                  <a:lnTo>
                    <a:pt x="252" y="603"/>
                  </a:lnTo>
                  <a:lnTo>
                    <a:pt x="254" y="603"/>
                  </a:lnTo>
                  <a:lnTo>
                    <a:pt x="258" y="603"/>
                  </a:lnTo>
                  <a:lnTo>
                    <a:pt x="260" y="602"/>
                  </a:lnTo>
                  <a:lnTo>
                    <a:pt x="264" y="602"/>
                  </a:lnTo>
                  <a:lnTo>
                    <a:pt x="267" y="602"/>
                  </a:lnTo>
                  <a:lnTo>
                    <a:pt x="270" y="601"/>
                  </a:lnTo>
                  <a:lnTo>
                    <a:pt x="273" y="601"/>
                  </a:lnTo>
                  <a:lnTo>
                    <a:pt x="277" y="600"/>
                  </a:lnTo>
                  <a:lnTo>
                    <a:pt x="279" y="600"/>
                  </a:lnTo>
                  <a:lnTo>
                    <a:pt x="282" y="600"/>
                  </a:lnTo>
                  <a:lnTo>
                    <a:pt x="285" y="598"/>
                  </a:lnTo>
                  <a:lnTo>
                    <a:pt x="288" y="598"/>
                  </a:lnTo>
                  <a:lnTo>
                    <a:pt x="292" y="598"/>
                  </a:lnTo>
                  <a:lnTo>
                    <a:pt x="294" y="597"/>
                  </a:lnTo>
                  <a:lnTo>
                    <a:pt x="298" y="597"/>
                  </a:lnTo>
                  <a:lnTo>
                    <a:pt x="300" y="596"/>
                  </a:lnTo>
                  <a:lnTo>
                    <a:pt x="304" y="596"/>
                  </a:lnTo>
                  <a:lnTo>
                    <a:pt x="307" y="595"/>
                  </a:lnTo>
                  <a:lnTo>
                    <a:pt x="309" y="595"/>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13" name="Freeform 45"/>
            <p:cNvSpPr>
              <a:spLocks noEditPoints="1"/>
            </p:cNvSpPr>
            <p:nvPr/>
          </p:nvSpPr>
          <p:spPr bwMode="auto">
            <a:xfrm>
              <a:off x="1124432" y="4685268"/>
              <a:ext cx="2188074" cy="1093144"/>
            </a:xfrm>
            <a:custGeom>
              <a:avLst/>
              <a:gdLst/>
              <a:ahLst/>
              <a:cxnLst>
                <a:cxn ang="0">
                  <a:pos x="328" y="610"/>
                </a:cxn>
                <a:cxn ang="0">
                  <a:pos x="349" y="608"/>
                </a:cxn>
                <a:cxn ang="0">
                  <a:pos x="371" y="607"/>
                </a:cxn>
                <a:cxn ang="0">
                  <a:pos x="392" y="605"/>
                </a:cxn>
                <a:cxn ang="0">
                  <a:pos x="414" y="602"/>
                </a:cxn>
                <a:cxn ang="0">
                  <a:pos x="436" y="600"/>
                </a:cxn>
                <a:cxn ang="0">
                  <a:pos x="457" y="596"/>
                </a:cxn>
                <a:cxn ang="0">
                  <a:pos x="478" y="591"/>
                </a:cxn>
                <a:cxn ang="0">
                  <a:pos x="499" y="585"/>
                </a:cxn>
                <a:cxn ang="0">
                  <a:pos x="521" y="578"/>
                </a:cxn>
                <a:cxn ang="0">
                  <a:pos x="542" y="570"/>
                </a:cxn>
                <a:cxn ang="0">
                  <a:pos x="563" y="560"/>
                </a:cxn>
                <a:cxn ang="0">
                  <a:pos x="585" y="548"/>
                </a:cxn>
                <a:cxn ang="0">
                  <a:pos x="607" y="535"/>
                </a:cxn>
                <a:cxn ang="0">
                  <a:pos x="628" y="518"/>
                </a:cxn>
                <a:cxn ang="0">
                  <a:pos x="650" y="500"/>
                </a:cxn>
                <a:cxn ang="0">
                  <a:pos x="671" y="480"/>
                </a:cxn>
                <a:cxn ang="0">
                  <a:pos x="692" y="456"/>
                </a:cxn>
                <a:cxn ang="0">
                  <a:pos x="713" y="431"/>
                </a:cxn>
                <a:cxn ang="0">
                  <a:pos x="735" y="403"/>
                </a:cxn>
                <a:cxn ang="0">
                  <a:pos x="757" y="374"/>
                </a:cxn>
                <a:cxn ang="0">
                  <a:pos x="779" y="342"/>
                </a:cxn>
                <a:cxn ang="0">
                  <a:pos x="800" y="309"/>
                </a:cxn>
                <a:cxn ang="0">
                  <a:pos x="821" y="275"/>
                </a:cxn>
                <a:cxn ang="0">
                  <a:pos x="842" y="242"/>
                </a:cxn>
                <a:cxn ang="0">
                  <a:pos x="864" y="207"/>
                </a:cxn>
                <a:cxn ang="0">
                  <a:pos x="885" y="173"/>
                </a:cxn>
                <a:cxn ang="0">
                  <a:pos x="906" y="140"/>
                </a:cxn>
                <a:cxn ang="0">
                  <a:pos x="929" y="109"/>
                </a:cxn>
                <a:cxn ang="0">
                  <a:pos x="950" y="81"/>
                </a:cxn>
                <a:cxn ang="0">
                  <a:pos x="971" y="56"/>
                </a:cxn>
                <a:cxn ang="0">
                  <a:pos x="993" y="35"/>
                </a:cxn>
                <a:cxn ang="0">
                  <a:pos x="1014" y="19"/>
                </a:cxn>
                <a:cxn ang="0">
                  <a:pos x="1035" y="8"/>
                </a:cxn>
                <a:cxn ang="0">
                  <a:pos x="1056" y="1"/>
                </a:cxn>
                <a:cxn ang="0">
                  <a:pos x="1078" y="0"/>
                </a:cxn>
                <a:cxn ang="0">
                  <a:pos x="1099" y="5"/>
                </a:cxn>
                <a:cxn ang="0">
                  <a:pos x="1121" y="14"/>
                </a:cxn>
                <a:cxn ang="0">
                  <a:pos x="1143" y="28"/>
                </a:cxn>
                <a:cxn ang="0">
                  <a:pos x="1164" y="48"/>
                </a:cxn>
                <a:cxn ang="0">
                  <a:pos x="1185" y="70"/>
                </a:cxn>
                <a:cxn ang="0">
                  <a:pos x="1207" y="96"/>
                </a:cxn>
                <a:cxn ang="0">
                  <a:pos x="0" y="612"/>
                </a:cxn>
                <a:cxn ang="0">
                  <a:pos x="23" y="612"/>
                </a:cxn>
                <a:cxn ang="0">
                  <a:pos x="44" y="612"/>
                </a:cxn>
                <a:cxn ang="0">
                  <a:pos x="65" y="612"/>
                </a:cxn>
                <a:cxn ang="0">
                  <a:pos x="86" y="612"/>
                </a:cxn>
                <a:cxn ang="0">
                  <a:pos x="108" y="612"/>
                </a:cxn>
                <a:cxn ang="0">
                  <a:pos x="129" y="612"/>
                </a:cxn>
                <a:cxn ang="0">
                  <a:pos x="150" y="612"/>
                </a:cxn>
                <a:cxn ang="0">
                  <a:pos x="172" y="612"/>
                </a:cxn>
                <a:cxn ang="0">
                  <a:pos x="194" y="612"/>
                </a:cxn>
                <a:cxn ang="0">
                  <a:pos x="215" y="612"/>
                </a:cxn>
                <a:cxn ang="0">
                  <a:pos x="237" y="612"/>
                </a:cxn>
                <a:cxn ang="0">
                  <a:pos x="258" y="611"/>
                </a:cxn>
                <a:cxn ang="0">
                  <a:pos x="279" y="611"/>
                </a:cxn>
                <a:cxn ang="0">
                  <a:pos x="300" y="610"/>
                </a:cxn>
              </a:cxnLst>
              <a:rect l="0" t="0" r="r" b="b"/>
              <a:pathLst>
                <a:path w="1225" h="612">
                  <a:moveTo>
                    <a:pt x="309" y="610"/>
                  </a:moveTo>
                  <a:lnTo>
                    <a:pt x="313" y="610"/>
                  </a:lnTo>
                  <a:lnTo>
                    <a:pt x="316" y="610"/>
                  </a:lnTo>
                  <a:lnTo>
                    <a:pt x="319" y="610"/>
                  </a:lnTo>
                  <a:lnTo>
                    <a:pt x="322" y="610"/>
                  </a:lnTo>
                  <a:lnTo>
                    <a:pt x="326" y="610"/>
                  </a:lnTo>
                  <a:lnTo>
                    <a:pt x="328" y="610"/>
                  </a:lnTo>
                  <a:lnTo>
                    <a:pt x="332" y="610"/>
                  </a:lnTo>
                  <a:lnTo>
                    <a:pt x="334" y="608"/>
                  </a:lnTo>
                  <a:lnTo>
                    <a:pt x="337" y="608"/>
                  </a:lnTo>
                  <a:lnTo>
                    <a:pt x="341" y="608"/>
                  </a:lnTo>
                  <a:lnTo>
                    <a:pt x="343" y="608"/>
                  </a:lnTo>
                  <a:lnTo>
                    <a:pt x="347" y="608"/>
                  </a:lnTo>
                  <a:lnTo>
                    <a:pt x="349" y="608"/>
                  </a:lnTo>
                  <a:lnTo>
                    <a:pt x="353" y="608"/>
                  </a:lnTo>
                  <a:lnTo>
                    <a:pt x="356" y="607"/>
                  </a:lnTo>
                  <a:lnTo>
                    <a:pt x="359" y="607"/>
                  </a:lnTo>
                  <a:lnTo>
                    <a:pt x="362" y="607"/>
                  </a:lnTo>
                  <a:lnTo>
                    <a:pt x="364" y="607"/>
                  </a:lnTo>
                  <a:lnTo>
                    <a:pt x="368" y="607"/>
                  </a:lnTo>
                  <a:lnTo>
                    <a:pt x="371" y="607"/>
                  </a:lnTo>
                  <a:lnTo>
                    <a:pt x="374" y="606"/>
                  </a:lnTo>
                  <a:lnTo>
                    <a:pt x="377" y="606"/>
                  </a:lnTo>
                  <a:lnTo>
                    <a:pt x="381" y="606"/>
                  </a:lnTo>
                  <a:lnTo>
                    <a:pt x="383" y="606"/>
                  </a:lnTo>
                  <a:lnTo>
                    <a:pt x="387" y="606"/>
                  </a:lnTo>
                  <a:lnTo>
                    <a:pt x="389" y="605"/>
                  </a:lnTo>
                  <a:lnTo>
                    <a:pt x="392" y="605"/>
                  </a:lnTo>
                  <a:lnTo>
                    <a:pt x="396" y="605"/>
                  </a:lnTo>
                  <a:lnTo>
                    <a:pt x="398" y="605"/>
                  </a:lnTo>
                  <a:lnTo>
                    <a:pt x="402" y="603"/>
                  </a:lnTo>
                  <a:lnTo>
                    <a:pt x="404" y="603"/>
                  </a:lnTo>
                  <a:lnTo>
                    <a:pt x="408" y="603"/>
                  </a:lnTo>
                  <a:lnTo>
                    <a:pt x="411" y="603"/>
                  </a:lnTo>
                  <a:lnTo>
                    <a:pt x="414" y="602"/>
                  </a:lnTo>
                  <a:lnTo>
                    <a:pt x="417" y="602"/>
                  </a:lnTo>
                  <a:lnTo>
                    <a:pt x="419" y="602"/>
                  </a:lnTo>
                  <a:lnTo>
                    <a:pt x="423" y="601"/>
                  </a:lnTo>
                  <a:lnTo>
                    <a:pt x="426" y="601"/>
                  </a:lnTo>
                  <a:lnTo>
                    <a:pt x="429" y="600"/>
                  </a:lnTo>
                  <a:lnTo>
                    <a:pt x="432" y="600"/>
                  </a:lnTo>
                  <a:lnTo>
                    <a:pt x="436" y="600"/>
                  </a:lnTo>
                  <a:lnTo>
                    <a:pt x="438" y="598"/>
                  </a:lnTo>
                  <a:lnTo>
                    <a:pt x="442" y="598"/>
                  </a:lnTo>
                  <a:lnTo>
                    <a:pt x="444" y="598"/>
                  </a:lnTo>
                  <a:lnTo>
                    <a:pt x="447" y="597"/>
                  </a:lnTo>
                  <a:lnTo>
                    <a:pt x="451" y="597"/>
                  </a:lnTo>
                  <a:lnTo>
                    <a:pt x="453" y="596"/>
                  </a:lnTo>
                  <a:lnTo>
                    <a:pt x="457" y="596"/>
                  </a:lnTo>
                  <a:lnTo>
                    <a:pt x="459" y="595"/>
                  </a:lnTo>
                  <a:lnTo>
                    <a:pt x="463" y="595"/>
                  </a:lnTo>
                  <a:lnTo>
                    <a:pt x="466" y="593"/>
                  </a:lnTo>
                  <a:lnTo>
                    <a:pt x="469" y="593"/>
                  </a:lnTo>
                  <a:lnTo>
                    <a:pt x="472" y="592"/>
                  </a:lnTo>
                  <a:lnTo>
                    <a:pt x="474" y="592"/>
                  </a:lnTo>
                  <a:lnTo>
                    <a:pt x="478" y="591"/>
                  </a:lnTo>
                  <a:lnTo>
                    <a:pt x="481" y="590"/>
                  </a:lnTo>
                  <a:lnTo>
                    <a:pt x="484" y="590"/>
                  </a:lnTo>
                  <a:lnTo>
                    <a:pt x="487" y="588"/>
                  </a:lnTo>
                  <a:lnTo>
                    <a:pt x="491" y="587"/>
                  </a:lnTo>
                  <a:lnTo>
                    <a:pt x="493" y="587"/>
                  </a:lnTo>
                  <a:lnTo>
                    <a:pt x="497" y="586"/>
                  </a:lnTo>
                  <a:lnTo>
                    <a:pt x="499" y="585"/>
                  </a:lnTo>
                  <a:lnTo>
                    <a:pt x="502" y="585"/>
                  </a:lnTo>
                  <a:lnTo>
                    <a:pt x="506" y="583"/>
                  </a:lnTo>
                  <a:lnTo>
                    <a:pt x="508" y="582"/>
                  </a:lnTo>
                  <a:lnTo>
                    <a:pt x="512" y="581"/>
                  </a:lnTo>
                  <a:lnTo>
                    <a:pt x="514" y="580"/>
                  </a:lnTo>
                  <a:lnTo>
                    <a:pt x="518" y="580"/>
                  </a:lnTo>
                  <a:lnTo>
                    <a:pt x="521" y="578"/>
                  </a:lnTo>
                  <a:lnTo>
                    <a:pt x="525" y="577"/>
                  </a:lnTo>
                  <a:lnTo>
                    <a:pt x="527" y="576"/>
                  </a:lnTo>
                  <a:lnTo>
                    <a:pt x="530" y="575"/>
                  </a:lnTo>
                  <a:lnTo>
                    <a:pt x="533" y="573"/>
                  </a:lnTo>
                  <a:lnTo>
                    <a:pt x="536" y="572"/>
                  </a:lnTo>
                  <a:lnTo>
                    <a:pt x="540" y="571"/>
                  </a:lnTo>
                  <a:lnTo>
                    <a:pt x="542" y="570"/>
                  </a:lnTo>
                  <a:lnTo>
                    <a:pt x="546" y="568"/>
                  </a:lnTo>
                  <a:lnTo>
                    <a:pt x="548" y="567"/>
                  </a:lnTo>
                  <a:lnTo>
                    <a:pt x="552" y="566"/>
                  </a:lnTo>
                  <a:lnTo>
                    <a:pt x="555" y="565"/>
                  </a:lnTo>
                  <a:lnTo>
                    <a:pt x="557" y="562"/>
                  </a:lnTo>
                  <a:lnTo>
                    <a:pt x="561" y="561"/>
                  </a:lnTo>
                  <a:lnTo>
                    <a:pt x="563" y="560"/>
                  </a:lnTo>
                  <a:lnTo>
                    <a:pt x="567" y="558"/>
                  </a:lnTo>
                  <a:lnTo>
                    <a:pt x="570" y="556"/>
                  </a:lnTo>
                  <a:lnTo>
                    <a:pt x="573" y="555"/>
                  </a:lnTo>
                  <a:lnTo>
                    <a:pt x="576" y="553"/>
                  </a:lnTo>
                  <a:lnTo>
                    <a:pt x="580" y="551"/>
                  </a:lnTo>
                  <a:lnTo>
                    <a:pt x="582" y="550"/>
                  </a:lnTo>
                  <a:lnTo>
                    <a:pt x="585" y="548"/>
                  </a:lnTo>
                  <a:lnTo>
                    <a:pt x="588" y="546"/>
                  </a:lnTo>
                  <a:lnTo>
                    <a:pt x="591" y="543"/>
                  </a:lnTo>
                  <a:lnTo>
                    <a:pt x="595" y="542"/>
                  </a:lnTo>
                  <a:lnTo>
                    <a:pt x="597" y="540"/>
                  </a:lnTo>
                  <a:lnTo>
                    <a:pt x="601" y="538"/>
                  </a:lnTo>
                  <a:lnTo>
                    <a:pt x="603" y="536"/>
                  </a:lnTo>
                  <a:lnTo>
                    <a:pt x="607" y="535"/>
                  </a:lnTo>
                  <a:lnTo>
                    <a:pt x="610" y="532"/>
                  </a:lnTo>
                  <a:lnTo>
                    <a:pt x="613" y="530"/>
                  </a:lnTo>
                  <a:lnTo>
                    <a:pt x="616" y="527"/>
                  </a:lnTo>
                  <a:lnTo>
                    <a:pt x="618" y="525"/>
                  </a:lnTo>
                  <a:lnTo>
                    <a:pt x="622" y="523"/>
                  </a:lnTo>
                  <a:lnTo>
                    <a:pt x="625" y="521"/>
                  </a:lnTo>
                  <a:lnTo>
                    <a:pt x="628" y="518"/>
                  </a:lnTo>
                  <a:lnTo>
                    <a:pt x="631" y="516"/>
                  </a:lnTo>
                  <a:lnTo>
                    <a:pt x="635" y="513"/>
                  </a:lnTo>
                  <a:lnTo>
                    <a:pt x="637" y="511"/>
                  </a:lnTo>
                  <a:lnTo>
                    <a:pt x="641" y="508"/>
                  </a:lnTo>
                  <a:lnTo>
                    <a:pt x="643" y="505"/>
                  </a:lnTo>
                  <a:lnTo>
                    <a:pt x="646" y="502"/>
                  </a:lnTo>
                  <a:lnTo>
                    <a:pt x="650" y="500"/>
                  </a:lnTo>
                  <a:lnTo>
                    <a:pt x="652" y="497"/>
                  </a:lnTo>
                  <a:lnTo>
                    <a:pt x="656" y="495"/>
                  </a:lnTo>
                  <a:lnTo>
                    <a:pt x="658" y="491"/>
                  </a:lnTo>
                  <a:lnTo>
                    <a:pt x="662" y="488"/>
                  </a:lnTo>
                  <a:lnTo>
                    <a:pt x="665" y="486"/>
                  </a:lnTo>
                  <a:lnTo>
                    <a:pt x="668" y="482"/>
                  </a:lnTo>
                  <a:lnTo>
                    <a:pt x="671" y="480"/>
                  </a:lnTo>
                  <a:lnTo>
                    <a:pt x="673" y="476"/>
                  </a:lnTo>
                  <a:lnTo>
                    <a:pt x="677" y="473"/>
                  </a:lnTo>
                  <a:lnTo>
                    <a:pt x="680" y="470"/>
                  </a:lnTo>
                  <a:lnTo>
                    <a:pt x="683" y="467"/>
                  </a:lnTo>
                  <a:lnTo>
                    <a:pt x="686" y="463"/>
                  </a:lnTo>
                  <a:lnTo>
                    <a:pt x="690" y="460"/>
                  </a:lnTo>
                  <a:lnTo>
                    <a:pt x="692" y="456"/>
                  </a:lnTo>
                  <a:lnTo>
                    <a:pt x="696" y="453"/>
                  </a:lnTo>
                  <a:lnTo>
                    <a:pt x="698" y="449"/>
                  </a:lnTo>
                  <a:lnTo>
                    <a:pt x="702" y="446"/>
                  </a:lnTo>
                  <a:lnTo>
                    <a:pt x="705" y="442"/>
                  </a:lnTo>
                  <a:lnTo>
                    <a:pt x="707" y="438"/>
                  </a:lnTo>
                  <a:lnTo>
                    <a:pt x="711" y="434"/>
                  </a:lnTo>
                  <a:lnTo>
                    <a:pt x="713" y="431"/>
                  </a:lnTo>
                  <a:lnTo>
                    <a:pt x="717" y="427"/>
                  </a:lnTo>
                  <a:lnTo>
                    <a:pt x="720" y="423"/>
                  </a:lnTo>
                  <a:lnTo>
                    <a:pt x="724" y="419"/>
                  </a:lnTo>
                  <a:lnTo>
                    <a:pt x="726" y="416"/>
                  </a:lnTo>
                  <a:lnTo>
                    <a:pt x="730" y="412"/>
                  </a:lnTo>
                  <a:lnTo>
                    <a:pt x="732" y="408"/>
                  </a:lnTo>
                  <a:lnTo>
                    <a:pt x="735" y="403"/>
                  </a:lnTo>
                  <a:lnTo>
                    <a:pt x="739" y="399"/>
                  </a:lnTo>
                  <a:lnTo>
                    <a:pt x="741" y="396"/>
                  </a:lnTo>
                  <a:lnTo>
                    <a:pt x="745" y="391"/>
                  </a:lnTo>
                  <a:lnTo>
                    <a:pt x="747" y="387"/>
                  </a:lnTo>
                  <a:lnTo>
                    <a:pt x="751" y="383"/>
                  </a:lnTo>
                  <a:lnTo>
                    <a:pt x="754" y="378"/>
                  </a:lnTo>
                  <a:lnTo>
                    <a:pt x="757" y="374"/>
                  </a:lnTo>
                  <a:lnTo>
                    <a:pt x="760" y="369"/>
                  </a:lnTo>
                  <a:lnTo>
                    <a:pt x="762" y="366"/>
                  </a:lnTo>
                  <a:lnTo>
                    <a:pt x="766" y="361"/>
                  </a:lnTo>
                  <a:lnTo>
                    <a:pt x="769" y="356"/>
                  </a:lnTo>
                  <a:lnTo>
                    <a:pt x="772" y="352"/>
                  </a:lnTo>
                  <a:lnTo>
                    <a:pt x="775" y="347"/>
                  </a:lnTo>
                  <a:lnTo>
                    <a:pt x="779" y="342"/>
                  </a:lnTo>
                  <a:lnTo>
                    <a:pt x="781" y="338"/>
                  </a:lnTo>
                  <a:lnTo>
                    <a:pt x="785" y="333"/>
                  </a:lnTo>
                  <a:lnTo>
                    <a:pt x="787" y="328"/>
                  </a:lnTo>
                  <a:lnTo>
                    <a:pt x="791" y="324"/>
                  </a:lnTo>
                  <a:lnTo>
                    <a:pt x="794" y="319"/>
                  </a:lnTo>
                  <a:lnTo>
                    <a:pt x="796" y="314"/>
                  </a:lnTo>
                  <a:lnTo>
                    <a:pt x="800" y="309"/>
                  </a:lnTo>
                  <a:lnTo>
                    <a:pt x="802" y="304"/>
                  </a:lnTo>
                  <a:lnTo>
                    <a:pt x="806" y="301"/>
                  </a:lnTo>
                  <a:lnTo>
                    <a:pt x="809" y="296"/>
                  </a:lnTo>
                  <a:lnTo>
                    <a:pt x="812" y="291"/>
                  </a:lnTo>
                  <a:lnTo>
                    <a:pt x="815" y="285"/>
                  </a:lnTo>
                  <a:lnTo>
                    <a:pt x="819" y="280"/>
                  </a:lnTo>
                  <a:lnTo>
                    <a:pt x="821" y="275"/>
                  </a:lnTo>
                  <a:lnTo>
                    <a:pt x="824" y="270"/>
                  </a:lnTo>
                  <a:lnTo>
                    <a:pt x="827" y="265"/>
                  </a:lnTo>
                  <a:lnTo>
                    <a:pt x="830" y="260"/>
                  </a:lnTo>
                  <a:lnTo>
                    <a:pt x="834" y="255"/>
                  </a:lnTo>
                  <a:lnTo>
                    <a:pt x="836" y="250"/>
                  </a:lnTo>
                  <a:lnTo>
                    <a:pt x="840" y="245"/>
                  </a:lnTo>
                  <a:lnTo>
                    <a:pt x="842" y="242"/>
                  </a:lnTo>
                  <a:lnTo>
                    <a:pt x="846" y="237"/>
                  </a:lnTo>
                  <a:lnTo>
                    <a:pt x="849" y="232"/>
                  </a:lnTo>
                  <a:lnTo>
                    <a:pt x="851" y="227"/>
                  </a:lnTo>
                  <a:lnTo>
                    <a:pt x="855" y="222"/>
                  </a:lnTo>
                  <a:lnTo>
                    <a:pt x="857" y="217"/>
                  </a:lnTo>
                  <a:lnTo>
                    <a:pt x="861" y="212"/>
                  </a:lnTo>
                  <a:lnTo>
                    <a:pt x="864" y="207"/>
                  </a:lnTo>
                  <a:lnTo>
                    <a:pt x="867" y="202"/>
                  </a:lnTo>
                  <a:lnTo>
                    <a:pt x="870" y="197"/>
                  </a:lnTo>
                  <a:lnTo>
                    <a:pt x="874" y="192"/>
                  </a:lnTo>
                  <a:lnTo>
                    <a:pt x="876" y="187"/>
                  </a:lnTo>
                  <a:lnTo>
                    <a:pt x="879" y="182"/>
                  </a:lnTo>
                  <a:lnTo>
                    <a:pt x="882" y="178"/>
                  </a:lnTo>
                  <a:lnTo>
                    <a:pt x="885" y="173"/>
                  </a:lnTo>
                  <a:lnTo>
                    <a:pt x="889" y="168"/>
                  </a:lnTo>
                  <a:lnTo>
                    <a:pt x="891" y="163"/>
                  </a:lnTo>
                  <a:lnTo>
                    <a:pt x="895" y="158"/>
                  </a:lnTo>
                  <a:lnTo>
                    <a:pt x="897" y="154"/>
                  </a:lnTo>
                  <a:lnTo>
                    <a:pt x="901" y="149"/>
                  </a:lnTo>
                  <a:lnTo>
                    <a:pt x="904" y="144"/>
                  </a:lnTo>
                  <a:lnTo>
                    <a:pt x="906" y="140"/>
                  </a:lnTo>
                  <a:lnTo>
                    <a:pt x="910" y="135"/>
                  </a:lnTo>
                  <a:lnTo>
                    <a:pt x="912" y="130"/>
                  </a:lnTo>
                  <a:lnTo>
                    <a:pt x="916" y="127"/>
                  </a:lnTo>
                  <a:lnTo>
                    <a:pt x="919" y="121"/>
                  </a:lnTo>
                  <a:lnTo>
                    <a:pt x="922" y="118"/>
                  </a:lnTo>
                  <a:lnTo>
                    <a:pt x="925" y="114"/>
                  </a:lnTo>
                  <a:lnTo>
                    <a:pt x="929" y="109"/>
                  </a:lnTo>
                  <a:lnTo>
                    <a:pt x="931" y="105"/>
                  </a:lnTo>
                  <a:lnTo>
                    <a:pt x="934" y="101"/>
                  </a:lnTo>
                  <a:lnTo>
                    <a:pt x="938" y="96"/>
                  </a:lnTo>
                  <a:lnTo>
                    <a:pt x="940" y="93"/>
                  </a:lnTo>
                  <a:lnTo>
                    <a:pt x="944" y="89"/>
                  </a:lnTo>
                  <a:lnTo>
                    <a:pt x="946" y="85"/>
                  </a:lnTo>
                  <a:lnTo>
                    <a:pt x="950" y="81"/>
                  </a:lnTo>
                  <a:lnTo>
                    <a:pt x="953" y="78"/>
                  </a:lnTo>
                  <a:lnTo>
                    <a:pt x="956" y="74"/>
                  </a:lnTo>
                  <a:lnTo>
                    <a:pt x="959" y="70"/>
                  </a:lnTo>
                  <a:lnTo>
                    <a:pt x="961" y="66"/>
                  </a:lnTo>
                  <a:lnTo>
                    <a:pt x="965" y="63"/>
                  </a:lnTo>
                  <a:lnTo>
                    <a:pt x="968" y="60"/>
                  </a:lnTo>
                  <a:lnTo>
                    <a:pt x="971" y="56"/>
                  </a:lnTo>
                  <a:lnTo>
                    <a:pt x="974" y="54"/>
                  </a:lnTo>
                  <a:lnTo>
                    <a:pt x="978" y="50"/>
                  </a:lnTo>
                  <a:lnTo>
                    <a:pt x="980" y="48"/>
                  </a:lnTo>
                  <a:lnTo>
                    <a:pt x="984" y="44"/>
                  </a:lnTo>
                  <a:lnTo>
                    <a:pt x="986" y="41"/>
                  </a:lnTo>
                  <a:lnTo>
                    <a:pt x="989" y="39"/>
                  </a:lnTo>
                  <a:lnTo>
                    <a:pt x="993" y="35"/>
                  </a:lnTo>
                  <a:lnTo>
                    <a:pt x="995" y="33"/>
                  </a:lnTo>
                  <a:lnTo>
                    <a:pt x="999" y="30"/>
                  </a:lnTo>
                  <a:lnTo>
                    <a:pt x="1001" y="28"/>
                  </a:lnTo>
                  <a:lnTo>
                    <a:pt x="1005" y="26"/>
                  </a:lnTo>
                  <a:lnTo>
                    <a:pt x="1008" y="24"/>
                  </a:lnTo>
                  <a:lnTo>
                    <a:pt x="1011" y="21"/>
                  </a:lnTo>
                  <a:lnTo>
                    <a:pt x="1014" y="19"/>
                  </a:lnTo>
                  <a:lnTo>
                    <a:pt x="1016" y="18"/>
                  </a:lnTo>
                  <a:lnTo>
                    <a:pt x="1020" y="15"/>
                  </a:lnTo>
                  <a:lnTo>
                    <a:pt x="1023" y="14"/>
                  </a:lnTo>
                  <a:lnTo>
                    <a:pt x="1026" y="13"/>
                  </a:lnTo>
                  <a:lnTo>
                    <a:pt x="1029" y="11"/>
                  </a:lnTo>
                  <a:lnTo>
                    <a:pt x="1033" y="9"/>
                  </a:lnTo>
                  <a:lnTo>
                    <a:pt x="1035" y="8"/>
                  </a:lnTo>
                  <a:lnTo>
                    <a:pt x="1039" y="6"/>
                  </a:lnTo>
                  <a:lnTo>
                    <a:pt x="1041" y="5"/>
                  </a:lnTo>
                  <a:lnTo>
                    <a:pt x="1044" y="5"/>
                  </a:lnTo>
                  <a:lnTo>
                    <a:pt x="1048" y="4"/>
                  </a:lnTo>
                  <a:lnTo>
                    <a:pt x="1050" y="3"/>
                  </a:lnTo>
                  <a:lnTo>
                    <a:pt x="1054" y="3"/>
                  </a:lnTo>
                  <a:lnTo>
                    <a:pt x="1056" y="1"/>
                  </a:lnTo>
                  <a:lnTo>
                    <a:pt x="1060" y="1"/>
                  </a:lnTo>
                  <a:lnTo>
                    <a:pt x="1063" y="0"/>
                  </a:lnTo>
                  <a:lnTo>
                    <a:pt x="1066" y="0"/>
                  </a:lnTo>
                  <a:lnTo>
                    <a:pt x="1069" y="0"/>
                  </a:lnTo>
                  <a:lnTo>
                    <a:pt x="1071" y="0"/>
                  </a:lnTo>
                  <a:lnTo>
                    <a:pt x="1075" y="0"/>
                  </a:lnTo>
                  <a:lnTo>
                    <a:pt x="1078" y="0"/>
                  </a:lnTo>
                  <a:lnTo>
                    <a:pt x="1081" y="0"/>
                  </a:lnTo>
                  <a:lnTo>
                    <a:pt x="1084" y="1"/>
                  </a:lnTo>
                  <a:lnTo>
                    <a:pt x="1088" y="1"/>
                  </a:lnTo>
                  <a:lnTo>
                    <a:pt x="1090" y="3"/>
                  </a:lnTo>
                  <a:lnTo>
                    <a:pt x="1094" y="3"/>
                  </a:lnTo>
                  <a:lnTo>
                    <a:pt x="1096" y="4"/>
                  </a:lnTo>
                  <a:lnTo>
                    <a:pt x="1099" y="5"/>
                  </a:lnTo>
                  <a:lnTo>
                    <a:pt x="1103" y="5"/>
                  </a:lnTo>
                  <a:lnTo>
                    <a:pt x="1105" y="6"/>
                  </a:lnTo>
                  <a:lnTo>
                    <a:pt x="1109" y="8"/>
                  </a:lnTo>
                  <a:lnTo>
                    <a:pt x="1111" y="9"/>
                  </a:lnTo>
                  <a:lnTo>
                    <a:pt x="1115" y="11"/>
                  </a:lnTo>
                  <a:lnTo>
                    <a:pt x="1118" y="13"/>
                  </a:lnTo>
                  <a:lnTo>
                    <a:pt x="1121" y="14"/>
                  </a:lnTo>
                  <a:lnTo>
                    <a:pt x="1124" y="15"/>
                  </a:lnTo>
                  <a:lnTo>
                    <a:pt x="1126" y="18"/>
                  </a:lnTo>
                  <a:lnTo>
                    <a:pt x="1130" y="19"/>
                  </a:lnTo>
                  <a:lnTo>
                    <a:pt x="1133" y="21"/>
                  </a:lnTo>
                  <a:lnTo>
                    <a:pt x="1137" y="24"/>
                  </a:lnTo>
                  <a:lnTo>
                    <a:pt x="1139" y="26"/>
                  </a:lnTo>
                  <a:lnTo>
                    <a:pt x="1143" y="28"/>
                  </a:lnTo>
                  <a:lnTo>
                    <a:pt x="1145" y="30"/>
                  </a:lnTo>
                  <a:lnTo>
                    <a:pt x="1149" y="33"/>
                  </a:lnTo>
                  <a:lnTo>
                    <a:pt x="1152" y="35"/>
                  </a:lnTo>
                  <a:lnTo>
                    <a:pt x="1154" y="39"/>
                  </a:lnTo>
                  <a:lnTo>
                    <a:pt x="1158" y="41"/>
                  </a:lnTo>
                  <a:lnTo>
                    <a:pt x="1160" y="44"/>
                  </a:lnTo>
                  <a:lnTo>
                    <a:pt x="1164" y="48"/>
                  </a:lnTo>
                  <a:lnTo>
                    <a:pt x="1167" y="50"/>
                  </a:lnTo>
                  <a:lnTo>
                    <a:pt x="1170" y="54"/>
                  </a:lnTo>
                  <a:lnTo>
                    <a:pt x="1173" y="56"/>
                  </a:lnTo>
                  <a:lnTo>
                    <a:pt x="1177" y="60"/>
                  </a:lnTo>
                  <a:lnTo>
                    <a:pt x="1179" y="63"/>
                  </a:lnTo>
                  <a:lnTo>
                    <a:pt x="1182" y="66"/>
                  </a:lnTo>
                  <a:lnTo>
                    <a:pt x="1185" y="70"/>
                  </a:lnTo>
                  <a:lnTo>
                    <a:pt x="1188" y="74"/>
                  </a:lnTo>
                  <a:lnTo>
                    <a:pt x="1192" y="78"/>
                  </a:lnTo>
                  <a:lnTo>
                    <a:pt x="1194" y="81"/>
                  </a:lnTo>
                  <a:lnTo>
                    <a:pt x="1198" y="85"/>
                  </a:lnTo>
                  <a:lnTo>
                    <a:pt x="1200" y="89"/>
                  </a:lnTo>
                  <a:lnTo>
                    <a:pt x="1204" y="93"/>
                  </a:lnTo>
                  <a:lnTo>
                    <a:pt x="1207" y="96"/>
                  </a:lnTo>
                  <a:lnTo>
                    <a:pt x="1209" y="101"/>
                  </a:lnTo>
                  <a:lnTo>
                    <a:pt x="1213" y="105"/>
                  </a:lnTo>
                  <a:lnTo>
                    <a:pt x="1215" y="109"/>
                  </a:lnTo>
                  <a:lnTo>
                    <a:pt x="1219" y="114"/>
                  </a:lnTo>
                  <a:lnTo>
                    <a:pt x="1222" y="118"/>
                  </a:lnTo>
                  <a:lnTo>
                    <a:pt x="1225" y="121"/>
                  </a:lnTo>
                  <a:moveTo>
                    <a:pt x="0" y="612"/>
                  </a:moveTo>
                  <a:lnTo>
                    <a:pt x="4" y="612"/>
                  </a:lnTo>
                  <a:lnTo>
                    <a:pt x="6" y="612"/>
                  </a:lnTo>
                  <a:lnTo>
                    <a:pt x="10" y="612"/>
                  </a:lnTo>
                  <a:lnTo>
                    <a:pt x="13" y="612"/>
                  </a:lnTo>
                  <a:lnTo>
                    <a:pt x="16" y="612"/>
                  </a:lnTo>
                  <a:lnTo>
                    <a:pt x="19" y="612"/>
                  </a:lnTo>
                  <a:lnTo>
                    <a:pt x="23" y="612"/>
                  </a:lnTo>
                  <a:lnTo>
                    <a:pt x="25" y="612"/>
                  </a:lnTo>
                  <a:lnTo>
                    <a:pt x="28" y="612"/>
                  </a:lnTo>
                  <a:lnTo>
                    <a:pt x="31" y="612"/>
                  </a:lnTo>
                  <a:lnTo>
                    <a:pt x="34" y="612"/>
                  </a:lnTo>
                  <a:lnTo>
                    <a:pt x="38" y="612"/>
                  </a:lnTo>
                  <a:lnTo>
                    <a:pt x="40" y="612"/>
                  </a:lnTo>
                  <a:lnTo>
                    <a:pt x="44" y="612"/>
                  </a:lnTo>
                  <a:lnTo>
                    <a:pt x="46" y="612"/>
                  </a:lnTo>
                  <a:lnTo>
                    <a:pt x="50" y="612"/>
                  </a:lnTo>
                  <a:lnTo>
                    <a:pt x="53" y="612"/>
                  </a:lnTo>
                  <a:lnTo>
                    <a:pt x="56" y="612"/>
                  </a:lnTo>
                  <a:lnTo>
                    <a:pt x="59" y="612"/>
                  </a:lnTo>
                  <a:lnTo>
                    <a:pt x="61" y="612"/>
                  </a:lnTo>
                  <a:lnTo>
                    <a:pt x="65" y="612"/>
                  </a:lnTo>
                  <a:lnTo>
                    <a:pt x="68" y="612"/>
                  </a:lnTo>
                  <a:lnTo>
                    <a:pt x="71" y="612"/>
                  </a:lnTo>
                  <a:lnTo>
                    <a:pt x="74" y="612"/>
                  </a:lnTo>
                  <a:lnTo>
                    <a:pt x="78" y="612"/>
                  </a:lnTo>
                  <a:lnTo>
                    <a:pt x="80" y="612"/>
                  </a:lnTo>
                  <a:lnTo>
                    <a:pt x="84" y="612"/>
                  </a:lnTo>
                  <a:lnTo>
                    <a:pt x="86" y="612"/>
                  </a:lnTo>
                  <a:lnTo>
                    <a:pt x="89" y="612"/>
                  </a:lnTo>
                  <a:lnTo>
                    <a:pt x="93" y="612"/>
                  </a:lnTo>
                  <a:lnTo>
                    <a:pt x="95" y="612"/>
                  </a:lnTo>
                  <a:lnTo>
                    <a:pt x="99" y="612"/>
                  </a:lnTo>
                  <a:lnTo>
                    <a:pt x="101" y="612"/>
                  </a:lnTo>
                  <a:lnTo>
                    <a:pt x="105" y="612"/>
                  </a:lnTo>
                  <a:lnTo>
                    <a:pt x="108" y="612"/>
                  </a:lnTo>
                  <a:lnTo>
                    <a:pt x="112" y="612"/>
                  </a:lnTo>
                  <a:lnTo>
                    <a:pt x="114" y="612"/>
                  </a:lnTo>
                  <a:lnTo>
                    <a:pt x="117" y="612"/>
                  </a:lnTo>
                  <a:lnTo>
                    <a:pt x="120" y="612"/>
                  </a:lnTo>
                  <a:lnTo>
                    <a:pt x="123" y="612"/>
                  </a:lnTo>
                  <a:lnTo>
                    <a:pt x="127" y="612"/>
                  </a:lnTo>
                  <a:lnTo>
                    <a:pt x="129" y="612"/>
                  </a:lnTo>
                  <a:lnTo>
                    <a:pt x="133" y="612"/>
                  </a:lnTo>
                  <a:lnTo>
                    <a:pt x="135" y="612"/>
                  </a:lnTo>
                  <a:lnTo>
                    <a:pt x="139" y="612"/>
                  </a:lnTo>
                  <a:lnTo>
                    <a:pt x="142" y="612"/>
                  </a:lnTo>
                  <a:lnTo>
                    <a:pt x="144" y="612"/>
                  </a:lnTo>
                  <a:lnTo>
                    <a:pt x="148" y="612"/>
                  </a:lnTo>
                  <a:lnTo>
                    <a:pt x="150" y="612"/>
                  </a:lnTo>
                  <a:lnTo>
                    <a:pt x="154" y="612"/>
                  </a:lnTo>
                  <a:lnTo>
                    <a:pt x="157" y="612"/>
                  </a:lnTo>
                  <a:lnTo>
                    <a:pt x="160" y="612"/>
                  </a:lnTo>
                  <a:lnTo>
                    <a:pt x="163" y="612"/>
                  </a:lnTo>
                  <a:lnTo>
                    <a:pt x="167" y="612"/>
                  </a:lnTo>
                  <a:lnTo>
                    <a:pt x="169" y="612"/>
                  </a:lnTo>
                  <a:lnTo>
                    <a:pt x="172" y="612"/>
                  </a:lnTo>
                  <a:lnTo>
                    <a:pt x="175" y="612"/>
                  </a:lnTo>
                  <a:lnTo>
                    <a:pt x="178" y="612"/>
                  </a:lnTo>
                  <a:lnTo>
                    <a:pt x="182" y="612"/>
                  </a:lnTo>
                  <a:lnTo>
                    <a:pt x="184" y="612"/>
                  </a:lnTo>
                  <a:lnTo>
                    <a:pt x="188" y="612"/>
                  </a:lnTo>
                  <a:lnTo>
                    <a:pt x="190" y="612"/>
                  </a:lnTo>
                  <a:lnTo>
                    <a:pt x="194" y="612"/>
                  </a:lnTo>
                  <a:lnTo>
                    <a:pt x="197" y="612"/>
                  </a:lnTo>
                  <a:lnTo>
                    <a:pt x="199" y="612"/>
                  </a:lnTo>
                  <a:lnTo>
                    <a:pt x="203" y="612"/>
                  </a:lnTo>
                  <a:lnTo>
                    <a:pt x="205" y="612"/>
                  </a:lnTo>
                  <a:lnTo>
                    <a:pt x="209" y="612"/>
                  </a:lnTo>
                  <a:lnTo>
                    <a:pt x="212" y="612"/>
                  </a:lnTo>
                  <a:lnTo>
                    <a:pt x="215" y="612"/>
                  </a:lnTo>
                  <a:lnTo>
                    <a:pt x="218" y="612"/>
                  </a:lnTo>
                  <a:lnTo>
                    <a:pt x="222" y="612"/>
                  </a:lnTo>
                  <a:lnTo>
                    <a:pt x="224" y="612"/>
                  </a:lnTo>
                  <a:lnTo>
                    <a:pt x="227" y="612"/>
                  </a:lnTo>
                  <a:lnTo>
                    <a:pt x="230" y="612"/>
                  </a:lnTo>
                  <a:lnTo>
                    <a:pt x="233" y="612"/>
                  </a:lnTo>
                  <a:lnTo>
                    <a:pt x="237" y="612"/>
                  </a:lnTo>
                  <a:lnTo>
                    <a:pt x="239" y="612"/>
                  </a:lnTo>
                  <a:lnTo>
                    <a:pt x="243" y="611"/>
                  </a:lnTo>
                  <a:lnTo>
                    <a:pt x="245" y="611"/>
                  </a:lnTo>
                  <a:lnTo>
                    <a:pt x="249" y="611"/>
                  </a:lnTo>
                  <a:lnTo>
                    <a:pt x="252" y="611"/>
                  </a:lnTo>
                  <a:lnTo>
                    <a:pt x="254" y="611"/>
                  </a:lnTo>
                  <a:lnTo>
                    <a:pt x="258" y="611"/>
                  </a:lnTo>
                  <a:lnTo>
                    <a:pt x="260" y="611"/>
                  </a:lnTo>
                  <a:lnTo>
                    <a:pt x="264" y="611"/>
                  </a:lnTo>
                  <a:lnTo>
                    <a:pt x="267" y="611"/>
                  </a:lnTo>
                  <a:lnTo>
                    <a:pt x="270" y="611"/>
                  </a:lnTo>
                  <a:lnTo>
                    <a:pt x="273" y="611"/>
                  </a:lnTo>
                  <a:lnTo>
                    <a:pt x="277" y="611"/>
                  </a:lnTo>
                  <a:lnTo>
                    <a:pt x="279" y="611"/>
                  </a:lnTo>
                  <a:lnTo>
                    <a:pt x="282" y="611"/>
                  </a:lnTo>
                  <a:lnTo>
                    <a:pt x="285" y="611"/>
                  </a:lnTo>
                  <a:lnTo>
                    <a:pt x="288" y="611"/>
                  </a:lnTo>
                  <a:lnTo>
                    <a:pt x="292" y="611"/>
                  </a:lnTo>
                  <a:lnTo>
                    <a:pt x="294" y="611"/>
                  </a:lnTo>
                  <a:lnTo>
                    <a:pt x="298" y="611"/>
                  </a:lnTo>
                  <a:lnTo>
                    <a:pt x="300" y="610"/>
                  </a:lnTo>
                  <a:lnTo>
                    <a:pt x="304" y="610"/>
                  </a:lnTo>
                  <a:lnTo>
                    <a:pt x="307" y="610"/>
                  </a:lnTo>
                  <a:lnTo>
                    <a:pt x="309" y="610"/>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14" name="Freeform 46"/>
            <p:cNvSpPr>
              <a:spLocks noEditPoints="1"/>
            </p:cNvSpPr>
            <p:nvPr/>
          </p:nvSpPr>
          <p:spPr bwMode="auto">
            <a:xfrm>
              <a:off x="1124432" y="4685268"/>
              <a:ext cx="2188074" cy="1093144"/>
            </a:xfrm>
            <a:custGeom>
              <a:avLst/>
              <a:gdLst/>
              <a:ahLst/>
              <a:cxnLst>
                <a:cxn ang="0">
                  <a:pos x="328" y="612"/>
                </a:cxn>
                <a:cxn ang="0">
                  <a:pos x="349" y="612"/>
                </a:cxn>
                <a:cxn ang="0">
                  <a:pos x="371" y="612"/>
                </a:cxn>
                <a:cxn ang="0">
                  <a:pos x="392" y="612"/>
                </a:cxn>
                <a:cxn ang="0">
                  <a:pos x="414" y="611"/>
                </a:cxn>
                <a:cxn ang="0">
                  <a:pos x="436" y="611"/>
                </a:cxn>
                <a:cxn ang="0">
                  <a:pos x="457" y="610"/>
                </a:cxn>
                <a:cxn ang="0">
                  <a:pos x="478" y="610"/>
                </a:cxn>
                <a:cxn ang="0">
                  <a:pos x="499" y="608"/>
                </a:cxn>
                <a:cxn ang="0">
                  <a:pos x="521" y="607"/>
                </a:cxn>
                <a:cxn ang="0">
                  <a:pos x="542" y="605"/>
                </a:cxn>
                <a:cxn ang="0">
                  <a:pos x="563" y="603"/>
                </a:cxn>
                <a:cxn ang="0">
                  <a:pos x="585" y="600"/>
                </a:cxn>
                <a:cxn ang="0">
                  <a:pos x="607" y="596"/>
                </a:cxn>
                <a:cxn ang="0">
                  <a:pos x="628" y="592"/>
                </a:cxn>
                <a:cxn ang="0">
                  <a:pos x="650" y="586"/>
                </a:cxn>
                <a:cxn ang="0">
                  <a:pos x="671" y="580"/>
                </a:cxn>
                <a:cxn ang="0">
                  <a:pos x="692" y="571"/>
                </a:cxn>
                <a:cxn ang="0">
                  <a:pos x="713" y="561"/>
                </a:cxn>
                <a:cxn ang="0">
                  <a:pos x="735" y="550"/>
                </a:cxn>
                <a:cxn ang="0">
                  <a:pos x="757" y="536"/>
                </a:cxn>
                <a:cxn ang="0">
                  <a:pos x="779" y="521"/>
                </a:cxn>
                <a:cxn ang="0">
                  <a:pos x="800" y="502"/>
                </a:cxn>
                <a:cxn ang="0">
                  <a:pos x="821" y="482"/>
                </a:cxn>
                <a:cxn ang="0">
                  <a:pos x="842" y="460"/>
                </a:cxn>
                <a:cxn ang="0">
                  <a:pos x="864" y="434"/>
                </a:cxn>
                <a:cxn ang="0">
                  <a:pos x="885" y="408"/>
                </a:cxn>
                <a:cxn ang="0">
                  <a:pos x="906" y="378"/>
                </a:cxn>
                <a:cxn ang="0">
                  <a:pos x="929" y="347"/>
                </a:cxn>
                <a:cxn ang="0">
                  <a:pos x="950" y="314"/>
                </a:cxn>
                <a:cxn ang="0">
                  <a:pos x="971" y="280"/>
                </a:cxn>
                <a:cxn ang="0">
                  <a:pos x="993" y="245"/>
                </a:cxn>
                <a:cxn ang="0">
                  <a:pos x="1014" y="212"/>
                </a:cxn>
                <a:cxn ang="0">
                  <a:pos x="1035" y="178"/>
                </a:cxn>
                <a:cxn ang="0">
                  <a:pos x="1056" y="144"/>
                </a:cxn>
                <a:cxn ang="0">
                  <a:pos x="1078" y="114"/>
                </a:cxn>
                <a:cxn ang="0">
                  <a:pos x="1099" y="85"/>
                </a:cxn>
                <a:cxn ang="0">
                  <a:pos x="1121" y="60"/>
                </a:cxn>
                <a:cxn ang="0">
                  <a:pos x="1143" y="39"/>
                </a:cxn>
                <a:cxn ang="0">
                  <a:pos x="1164" y="21"/>
                </a:cxn>
                <a:cxn ang="0">
                  <a:pos x="1185" y="9"/>
                </a:cxn>
                <a:cxn ang="0">
                  <a:pos x="1207" y="3"/>
                </a:cxn>
                <a:cxn ang="0">
                  <a:pos x="0" y="612"/>
                </a:cxn>
                <a:cxn ang="0">
                  <a:pos x="23" y="612"/>
                </a:cxn>
                <a:cxn ang="0">
                  <a:pos x="44" y="612"/>
                </a:cxn>
                <a:cxn ang="0">
                  <a:pos x="65" y="612"/>
                </a:cxn>
                <a:cxn ang="0">
                  <a:pos x="86" y="612"/>
                </a:cxn>
                <a:cxn ang="0">
                  <a:pos x="108" y="612"/>
                </a:cxn>
                <a:cxn ang="0">
                  <a:pos x="129" y="612"/>
                </a:cxn>
                <a:cxn ang="0">
                  <a:pos x="150" y="612"/>
                </a:cxn>
                <a:cxn ang="0">
                  <a:pos x="172" y="612"/>
                </a:cxn>
                <a:cxn ang="0">
                  <a:pos x="194" y="612"/>
                </a:cxn>
                <a:cxn ang="0">
                  <a:pos x="215" y="612"/>
                </a:cxn>
                <a:cxn ang="0">
                  <a:pos x="237" y="612"/>
                </a:cxn>
                <a:cxn ang="0">
                  <a:pos x="258" y="612"/>
                </a:cxn>
                <a:cxn ang="0">
                  <a:pos x="279" y="612"/>
                </a:cxn>
                <a:cxn ang="0">
                  <a:pos x="300" y="612"/>
                </a:cxn>
              </a:cxnLst>
              <a:rect l="0" t="0" r="r" b="b"/>
              <a:pathLst>
                <a:path w="1225" h="612">
                  <a:moveTo>
                    <a:pt x="309" y="612"/>
                  </a:moveTo>
                  <a:lnTo>
                    <a:pt x="313" y="612"/>
                  </a:lnTo>
                  <a:lnTo>
                    <a:pt x="316" y="612"/>
                  </a:lnTo>
                  <a:lnTo>
                    <a:pt x="319" y="612"/>
                  </a:lnTo>
                  <a:lnTo>
                    <a:pt x="322" y="612"/>
                  </a:lnTo>
                  <a:lnTo>
                    <a:pt x="326" y="612"/>
                  </a:lnTo>
                  <a:lnTo>
                    <a:pt x="328" y="612"/>
                  </a:lnTo>
                  <a:lnTo>
                    <a:pt x="332" y="612"/>
                  </a:lnTo>
                  <a:lnTo>
                    <a:pt x="334" y="612"/>
                  </a:lnTo>
                  <a:lnTo>
                    <a:pt x="337" y="612"/>
                  </a:lnTo>
                  <a:lnTo>
                    <a:pt x="341" y="612"/>
                  </a:lnTo>
                  <a:lnTo>
                    <a:pt x="343" y="612"/>
                  </a:lnTo>
                  <a:lnTo>
                    <a:pt x="347" y="612"/>
                  </a:lnTo>
                  <a:lnTo>
                    <a:pt x="349" y="612"/>
                  </a:lnTo>
                  <a:lnTo>
                    <a:pt x="353" y="612"/>
                  </a:lnTo>
                  <a:lnTo>
                    <a:pt x="356" y="612"/>
                  </a:lnTo>
                  <a:lnTo>
                    <a:pt x="359" y="612"/>
                  </a:lnTo>
                  <a:lnTo>
                    <a:pt x="362" y="612"/>
                  </a:lnTo>
                  <a:lnTo>
                    <a:pt x="364" y="612"/>
                  </a:lnTo>
                  <a:lnTo>
                    <a:pt x="368" y="612"/>
                  </a:lnTo>
                  <a:lnTo>
                    <a:pt x="371" y="612"/>
                  </a:lnTo>
                  <a:lnTo>
                    <a:pt x="374" y="612"/>
                  </a:lnTo>
                  <a:lnTo>
                    <a:pt x="377" y="612"/>
                  </a:lnTo>
                  <a:lnTo>
                    <a:pt x="381" y="612"/>
                  </a:lnTo>
                  <a:lnTo>
                    <a:pt x="383" y="612"/>
                  </a:lnTo>
                  <a:lnTo>
                    <a:pt x="387" y="612"/>
                  </a:lnTo>
                  <a:lnTo>
                    <a:pt x="389" y="612"/>
                  </a:lnTo>
                  <a:lnTo>
                    <a:pt x="392" y="612"/>
                  </a:lnTo>
                  <a:lnTo>
                    <a:pt x="396" y="611"/>
                  </a:lnTo>
                  <a:lnTo>
                    <a:pt x="398" y="611"/>
                  </a:lnTo>
                  <a:lnTo>
                    <a:pt x="402" y="611"/>
                  </a:lnTo>
                  <a:lnTo>
                    <a:pt x="404" y="611"/>
                  </a:lnTo>
                  <a:lnTo>
                    <a:pt x="408" y="611"/>
                  </a:lnTo>
                  <a:lnTo>
                    <a:pt x="411" y="611"/>
                  </a:lnTo>
                  <a:lnTo>
                    <a:pt x="414" y="611"/>
                  </a:lnTo>
                  <a:lnTo>
                    <a:pt x="417" y="611"/>
                  </a:lnTo>
                  <a:lnTo>
                    <a:pt x="419" y="611"/>
                  </a:lnTo>
                  <a:lnTo>
                    <a:pt x="423" y="611"/>
                  </a:lnTo>
                  <a:lnTo>
                    <a:pt x="426" y="611"/>
                  </a:lnTo>
                  <a:lnTo>
                    <a:pt x="429" y="611"/>
                  </a:lnTo>
                  <a:lnTo>
                    <a:pt x="432" y="611"/>
                  </a:lnTo>
                  <a:lnTo>
                    <a:pt x="436" y="611"/>
                  </a:lnTo>
                  <a:lnTo>
                    <a:pt x="438" y="611"/>
                  </a:lnTo>
                  <a:lnTo>
                    <a:pt x="442" y="611"/>
                  </a:lnTo>
                  <a:lnTo>
                    <a:pt x="444" y="611"/>
                  </a:lnTo>
                  <a:lnTo>
                    <a:pt x="447" y="611"/>
                  </a:lnTo>
                  <a:lnTo>
                    <a:pt x="451" y="611"/>
                  </a:lnTo>
                  <a:lnTo>
                    <a:pt x="453" y="610"/>
                  </a:lnTo>
                  <a:lnTo>
                    <a:pt x="457" y="610"/>
                  </a:lnTo>
                  <a:lnTo>
                    <a:pt x="459" y="610"/>
                  </a:lnTo>
                  <a:lnTo>
                    <a:pt x="463" y="610"/>
                  </a:lnTo>
                  <a:lnTo>
                    <a:pt x="466" y="610"/>
                  </a:lnTo>
                  <a:lnTo>
                    <a:pt x="469" y="610"/>
                  </a:lnTo>
                  <a:lnTo>
                    <a:pt x="472" y="610"/>
                  </a:lnTo>
                  <a:lnTo>
                    <a:pt x="474" y="610"/>
                  </a:lnTo>
                  <a:lnTo>
                    <a:pt x="478" y="610"/>
                  </a:lnTo>
                  <a:lnTo>
                    <a:pt x="481" y="610"/>
                  </a:lnTo>
                  <a:lnTo>
                    <a:pt x="484" y="610"/>
                  </a:lnTo>
                  <a:lnTo>
                    <a:pt x="487" y="608"/>
                  </a:lnTo>
                  <a:lnTo>
                    <a:pt x="491" y="608"/>
                  </a:lnTo>
                  <a:lnTo>
                    <a:pt x="493" y="608"/>
                  </a:lnTo>
                  <a:lnTo>
                    <a:pt x="497" y="608"/>
                  </a:lnTo>
                  <a:lnTo>
                    <a:pt x="499" y="608"/>
                  </a:lnTo>
                  <a:lnTo>
                    <a:pt x="502" y="608"/>
                  </a:lnTo>
                  <a:lnTo>
                    <a:pt x="506" y="608"/>
                  </a:lnTo>
                  <a:lnTo>
                    <a:pt x="508" y="607"/>
                  </a:lnTo>
                  <a:lnTo>
                    <a:pt x="512" y="607"/>
                  </a:lnTo>
                  <a:lnTo>
                    <a:pt x="514" y="607"/>
                  </a:lnTo>
                  <a:lnTo>
                    <a:pt x="518" y="607"/>
                  </a:lnTo>
                  <a:lnTo>
                    <a:pt x="521" y="607"/>
                  </a:lnTo>
                  <a:lnTo>
                    <a:pt x="525" y="607"/>
                  </a:lnTo>
                  <a:lnTo>
                    <a:pt x="527" y="606"/>
                  </a:lnTo>
                  <a:lnTo>
                    <a:pt x="530" y="606"/>
                  </a:lnTo>
                  <a:lnTo>
                    <a:pt x="533" y="606"/>
                  </a:lnTo>
                  <a:lnTo>
                    <a:pt x="536" y="606"/>
                  </a:lnTo>
                  <a:lnTo>
                    <a:pt x="540" y="606"/>
                  </a:lnTo>
                  <a:lnTo>
                    <a:pt x="542" y="605"/>
                  </a:lnTo>
                  <a:lnTo>
                    <a:pt x="546" y="605"/>
                  </a:lnTo>
                  <a:lnTo>
                    <a:pt x="548" y="605"/>
                  </a:lnTo>
                  <a:lnTo>
                    <a:pt x="552" y="605"/>
                  </a:lnTo>
                  <a:lnTo>
                    <a:pt x="555" y="603"/>
                  </a:lnTo>
                  <a:lnTo>
                    <a:pt x="557" y="603"/>
                  </a:lnTo>
                  <a:lnTo>
                    <a:pt x="561" y="603"/>
                  </a:lnTo>
                  <a:lnTo>
                    <a:pt x="563" y="603"/>
                  </a:lnTo>
                  <a:lnTo>
                    <a:pt x="567" y="602"/>
                  </a:lnTo>
                  <a:lnTo>
                    <a:pt x="570" y="602"/>
                  </a:lnTo>
                  <a:lnTo>
                    <a:pt x="573" y="602"/>
                  </a:lnTo>
                  <a:lnTo>
                    <a:pt x="576" y="601"/>
                  </a:lnTo>
                  <a:lnTo>
                    <a:pt x="580" y="601"/>
                  </a:lnTo>
                  <a:lnTo>
                    <a:pt x="582" y="600"/>
                  </a:lnTo>
                  <a:lnTo>
                    <a:pt x="585" y="600"/>
                  </a:lnTo>
                  <a:lnTo>
                    <a:pt x="588" y="600"/>
                  </a:lnTo>
                  <a:lnTo>
                    <a:pt x="591" y="598"/>
                  </a:lnTo>
                  <a:lnTo>
                    <a:pt x="595" y="598"/>
                  </a:lnTo>
                  <a:lnTo>
                    <a:pt x="597" y="598"/>
                  </a:lnTo>
                  <a:lnTo>
                    <a:pt x="601" y="597"/>
                  </a:lnTo>
                  <a:lnTo>
                    <a:pt x="603" y="597"/>
                  </a:lnTo>
                  <a:lnTo>
                    <a:pt x="607" y="596"/>
                  </a:lnTo>
                  <a:lnTo>
                    <a:pt x="610" y="596"/>
                  </a:lnTo>
                  <a:lnTo>
                    <a:pt x="613" y="595"/>
                  </a:lnTo>
                  <a:lnTo>
                    <a:pt x="616" y="595"/>
                  </a:lnTo>
                  <a:lnTo>
                    <a:pt x="618" y="593"/>
                  </a:lnTo>
                  <a:lnTo>
                    <a:pt x="622" y="593"/>
                  </a:lnTo>
                  <a:lnTo>
                    <a:pt x="625" y="592"/>
                  </a:lnTo>
                  <a:lnTo>
                    <a:pt x="628" y="592"/>
                  </a:lnTo>
                  <a:lnTo>
                    <a:pt x="631" y="591"/>
                  </a:lnTo>
                  <a:lnTo>
                    <a:pt x="635" y="590"/>
                  </a:lnTo>
                  <a:lnTo>
                    <a:pt x="637" y="590"/>
                  </a:lnTo>
                  <a:lnTo>
                    <a:pt x="641" y="588"/>
                  </a:lnTo>
                  <a:lnTo>
                    <a:pt x="643" y="587"/>
                  </a:lnTo>
                  <a:lnTo>
                    <a:pt x="646" y="587"/>
                  </a:lnTo>
                  <a:lnTo>
                    <a:pt x="650" y="586"/>
                  </a:lnTo>
                  <a:lnTo>
                    <a:pt x="652" y="585"/>
                  </a:lnTo>
                  <a:lnTo>
                    <a:pt x="656" y="585"/>
                  </a:lnTo>
                  <a:lnTo>
                    <a:pt x="658" y="583"/>
                  </a:lnTo>
                  <a:lnTo>
                    <a:pt x="662" y="582"/>
                  </a:lnTo>
                  <a:lnTo>
                    <a:pt x="665" y="581"/>
                  </a:lnTo>
                  <a:lnTo>
                    <a:pt x="668" y="580"/>
                  </a:lnTo>
                  <a:lnTo>
                    <a:pt x="671" y="580"/>
                  </a:lnTo>
                  <a:lnTo>
                    <a:pt x="673" y="578"/>
                  </a:lnTo>
                  <a:lnTo>
                    <a:pt x="677" y="577"/>
                  </a:lnTo>
                  <a:lnTo>
                    <a:pt x="680" y="576"/>
                  </a:lnTo>
                  <a:lnTo>
                    <a:pt x="683" y="575"/>
                  </a:lnTo>
                  <a:lnTo>
                    <a:pt x="686" y="573"/>
                  </a:lnTo>
                  <a:lnTo>
                    <a:pt x="690" y="572"/>
                  </a:lnTo>
                  <a:lnTo>
                    <a:pt x="692" y="571"/>
                  </a:lnTo>
                  <a:lnTo>
                    <a:pt x="696" y="570"/>
                  </a:lnTo>
                  <a:lnTo>
                    <a:pt x="698" y="568"/>
                  </a:lnTo>
                  <a:lnTo>
                    <a:pt x="702" y="567"/>
                  </a:lnTo>
                  <a:lnTo>
                    <a:pt x="705" y="566"/>
                  </a:lnTo>
                  <a:lnTo>
                    <a:pt x="707" y="565"/>
                  </a:lnTo>
                  <a:lnTo>
                    <a:pt x="711" y="562"/>
                  </a:lnTo>
                  <a:lnTo>
                    <a:pt x="713" y="561"/>
                  </a:lnTo>
                  <a:lnTo>
                    <a:pt x="717" y="560"/>
                  </a:lnTo>
                  <a:lnTo>
                    <a:pt x="720" y="558"/>
                  </a:lnTo>
                  <a:lnTo>
                    <a:pt x="724" y="556"/>
                  </a:lnTo>
                  <a:lnTo>
                    <a:pt x="726" y="555"/>
                  </a:lnTo>
                  <a:lnTo>
                    <a:pt x="730" y="553"/>
                  </a:lnTo>
                  <a:lnTo>
                    <a:pt x="732" y="551"/>
                  </a:lnTo>
                  <a:lnTo>
                    <a:pt x="735" y="550"/>
                  </a:lnTo>
                  <a:lnTo>
                    <a:pt x="739" y="548"/>
                  </a:lnTo>
                  <a:lnTo>
                    <a:pt x="741" y="546"/>
                  </a:lnTo>
                  <a:lnTo>
                    <a:pt x="745" y="543"/>
                  </a:lnTo>
                  <a:lnTo>
                    <a:pt x="747" y="542"/>
                  </a:lnTo>
                  <a:lnTo>
                    <a:pt x="751" y="540"/>
                  </a:lnTo>
                  <a:lnTo>
                    <a:pt x="754" y="538"/>
                  </a:lnTo>
                  <a:lnTo>
                    <a:pt x="757" y="536"/>
                  </a:lnTo>
                  <a:lnTo>
                    <a:pt x="760" y="535"/>
                  </a:lnTo>
                  <a:lnTo>
                    <a:pt x="762" y="532"/>
                  </a:lnTo>
                  <a:lnTo>
                    <a:pt x="766" y="530"/>
                  </a:lnTo>
                  <a:lnTo>
                    <a:pt x="769" y="527"/>
                  </a:lnTo>
                  <a:lnTo>
                    <a:pt x="772" y="525"/>
                  </a:lnTo>
                  <a:lnTo>
                    <a:pt x="775" y="523"/>
                  </a:lnTo>
                  <a:lnTo>
                    <a:pt x="779" y="521"/>
                  </a:lnTo>
                  <a:lnTo>
                    <a:pt x="781" y="518"/>
                  </a:lnTo>
                  <a:lnTo>
                    <a:pt x="785" y="516"/>
                  </a:lnTo>
                  <a:lnTo>
                    <a:pt x="787" y="513"/>
                  </a:lnTo>
                  <a:lnTo>
                    <a:pt x="791" y="511"/>
                  </a:lnTo>
                  <a:lnTo>
                    <a:pt x="794" y="508"/>
                  </a:lnTo>
                  <a:lnTo>
                    <a:pt x="796" y="505"/>
                  </a:lnTo>
                  <a:lnTo>
                    <a:pt x="800" y="502"/>
                  </a:lnTo>
                  <a:lnTo>
                    <a:pt x="802" y="500"/>
                  </a:lnTo>
                  <a:lnTo>
                    <a:pt x="806" y="497"/>
                  </a:lnTo>
                  <a:lnTo>
                    <a:pt x="809" y="495"/>
                  </a:lnTo>
                  <a:lnTo>
                    <a:pt x="812" y="491"/>
                  </a:lnTo>
                  <a:lnTo>
                    <a:pt x="815" y="488"/>
                  </a:lnTo>
                  <a:lnTo>
                    <a:pt x="819" y="486"/>
                  </a:lnTo>
                  <a:lnTo>
                    <a:pt x="821" y="482"/>
                  </a:lnTo>
                  <a:lnTo>
                    <a:pt x="824" y="480"/>
                  </a:lnTo>
                  <a:lnTo>
                    <a:pt x="827" y="476"/>
                  </a:lnTo>
                  <a:lnTo>
                    <a:pt x="830" y="473"/>
                  </a:lnTo>
                  <a:lnTo>
                    <a:pt x="834" y="470"/>
                  </a:lnTo>
                  <a:lnTo>
                    <a:pt x="836" y="467"/>
                  </a:lnTo>
                  <a:lnTo>
                    <a:pt x="840" y="463"/>
                  </a:lnTo>
                  <a:lnTo>
                    <a:pt x="842" y="460"/>
                  </a:lnTo>
                  <a:lnTo>
                    <a:pt x="846" y="456"/>
                  </a:lnTo>
                  <a:lnTo>
                    <a:pt x="849" y="453"/>
                  </a:lnTo>
                  <a:lnTo>
                    <a:pt x="851" y="449"/>
                  </a:lnTo>
                  <a:lnTo>
                    <a:pt x="855" y="446"/>
                  </a:lnTo>
                  <a:lnTo>
                    <a:pt x="857" y="442"/>
                  </a:lnTo>
                  <a:lnTo>
                    <a:pt x="861" y="438"/>
                  </a:lnTo>
                  <a:lnTo>
                    <a:pt x="864" y="434"/>
                  </a:lnTo>
                  <a:lnTo>
                    <a:pt x="867" y="431"/>
                  </a:lnTo>
                  <a:lnTo>
                    <a:pt x="870" y="427"/>
                  </a:lnTo>
                  <a:lnTo>
                    <a:pt x="874" y="423"/>
                  </a:lnTo>
                  <a:lnTo>
                    <a:pt x="876" y="419"/>
                  </a:lnTo>
                  <a:lnTo>
                    <a:pt x="879" y="416"/>
                  </a:lnTo>
                  <a:lnTo>
                    <a:pt x="882" y="412"/>
                  </a:lnTo>
                  <a:lnTo>
                    <a:pt x="885" y="408"/>
                  </a:lnTo>
                  <a:lnTo>
                    <a:pt x="889" y="403"/>
                  </a:lnTo>
                  <a:lnTo>
                    <a:pt x="891" y="399"/>
                  </a:lnTo>
                  <a:lnTo>
                    <a:pt x="895" y="396"/>
                  </a:lnTo>
                  <a:lnTo>
                    <a:pt x="897" y="391"/>
                  </a:lnTo>
                  <a:lnTo>
                    <a:pt x="901" y="387"/>
                  </a:lnTo>
                  <a:lnTo>
                    <a:pt x="904" y="383"/>
                  </a:lnTo>
                  <a:lnTo>
                    <a:pt x="906" y="378"/>
                  </a:lnTo>
                  <a:lnTo>
                    <a:pt x="910" y="374"/>
                  </a:lnTo>
                  <a:lnTo>
                    <a:pt x="912" y="369"/>
                  </a:lnTo>
                  <a:lnTo>
                    <a:pt x="916" y="366"/>
                  </a:lnTo>
                  <a:lnTo>
                    <a:pt x="919" y="361"/>
                  </a:lnTo>
                  <a:lnTo>
                    <a:pt x="922" y="356"/>
                  </a:lnTo>
                  <a:lnTo>
                    <a:pt x="925" y="352"/>
                  </a:lnTo>
                  <a:lnTo>
                    <a:pt x="929" y="347"/>
                  </a:lnTo>
                  <a:lnTo>
                    <a:pt x="931" y="342"/>
                  </a:lnTo>
                  <a:lnTo>
                    <a:pt x="934" y="338"/>
                  </a:lnTo>
                  <a:lnTo>
                    <a:pt x="938" y="333"/>
                  </a:lnTo>
                  <a:lnTo>
                    <a:pt x="940" y="328"/>
                  </a:lnTo>
                  <a:lnTo>
                    <a:pt x="944" y="324"/>
                  </a:lnTo>
                  <a:lnTo>
                    <a:pt x="946" y="319"/>
                  </a:lnTo>
                  <a:lnTo>
                    <a:pt x="950" y="314"/>
                  </a:lnTo>
                  <a:lnTo>
                    <a:pt x="953" y="309"/>
                  </a:lnTo>
                  <a:lnTo>
                    <a:pt x="956" y="304"/>
                  </a:lnTo>
                  <a:lnTo>
                    <a:pt x="959" y="301"/>
                  </a:lnTo>
                  <a:lnTo>
                    <a:pt x="961" y="296"/>
                  </a:lnTo>
                  <a:lnTo>
                    <a:pt x="965" y="291"/>
                  </a:lnTo>
                  <a:lnTo>
                    <a:pt x="968" y="285"/>
                  </a:lnTo>
                  <a:lnTo>
                    <a:pt x="971" y="280"/>
                  </a:lnTo>
                  <a:lnTo>
                    <a:pt x="974" y="275"/>
                  </a:lnTo>
                  <a:lnTo>
                    <a:pt x="978" y="270"/>
                  </a:lnTo>
                  <a:lnTo>
                    <a:pt x="980" y="265"/>
                  </a:lnTo>
                  <a:lnTo>
                    <a:pt x="984" y="260"/>
                  </a:lnTo>
                  <a:lnTo>
                    <a:pt x="986" y="255"/>
                  </a:lnTo>
                  <a:lnTo>
                    <a:pt x="989" y="250"/>
                  </a:lnTo>
                  <a:lnTo>
                    <a:pt x="993" y="245"/>
                  </a:lnTo>
                  <a:lnTo>
                    <a:pt x="995" y="242"/>
                  </a:lnTo>
                  <a:lnTo>
                    <a:pt x="999" y="237"/>
                  </a:lnTo>
                  <a:lnTo>
                    <a:pt x="1001" y="232"/>
                  </a:lnTo>
                  <a:lnTo>
                    <a:pt x="1005" y="227"/>
                  </a:lnTo>
                  <a:lnTo>
                    <a:pt x="1008" y="222"/>
                  </a:lnTo>
                  <a:lnTo>
                    <a:pt x="1011" y="217"/>
                  </a:lnTo>
                  <a:lnTo>
                    <a:pt x="1014" y="212"/>
                  </a:lnTo>
                  <a:lnTo>
                    <a:pt x="1016" y="207"/>
                  </a:lnTo>
                  <a:lnTo>
                    <a:pt x="1020" y="202"/>
                  </a:lnTo>
                  <a:lnTo>
                    <a:pt x="1023" y="197"/>
                  </a:lnTo>
                  <a:lnTo>
                    <a:pt x="1026" y="192"/>
                  </a:lnTo>
                  <a:lnTo>
                    <a:pt x="1029" y="187"/>
                  </a:lnTo>
                  <a:lnTo>
                    <a:pt x="1033" y="182"/>
                  </a:lnTo>
                  <a:lnTo>
                    <a:pt x="1035" y="178"/>
                  </a:lnTo>
                  <a:lnTo>
                    <a:pt x="1039" y="173"/>
                  </a:lnTo>
                  <a:lnTo>
                    <a:pt x="1041" y="168"/>
                  </a:lnTo>
                  <a:lnTo>
                    <a:pt x="1044" y="163"/>
                  </a:lnTo>
                  <a:lnTo>
                    <a:pt x="1048" y="158"/>
                  </a:lnTo>
                  <a:lnTo>
                    <a:pt x="1050" y="154"/>
                  </a:lnTo>
                  <a:lnTo>
                    <a:pt x="1054" y="149"/>
                  </a:lnTo>
                  <a:lnTo>
                    <a:pt x="1056" y="144"/>
                  </a:lnTo>
                  <a:lnTo>
                    <a:pt x="1060" y="140"/>
                  </a:lnTo>
                  <a:lnTo>
                    <a:pt x="1063" y="135"/>
                  </a:lnTo>
                  <a:lnTo>
                    <a:pt x="1066" y="130"/>
                  </a:lnTo>
                  <a:lnTo>
                    <a:pt x="1069" y="127"/>
                  </a:lnTo>
                  <a:lnTo>
                    <a:pt x="1071" y="121"/>
                  </a:lnTo>
                  <a:lnTo>
                    <a:pt x="1075" y="118"/>
                  </a:lnTo>
                  <a:lnTo>
                    <a:pt x="1078" y="114"/>
                  </a:lnTo>
                  <a:lnTo>
                    <a:pt x="1081" y="109"/>
                  </a:lnTo>
                  <a:lnTo>
                    <a:pt x="1084" y="105"/>
                  </a:lnTo>
                  <a:lnTo>
                    <a:pt x="1088" y="101"/>
                  </a:lnTo>
                  <a:lnTo>
                    <a:pt x="1090" y="96"/>
                  </a:lnTo>
                  <a:lnTo>
                    <a:pt x="1094" y="93"/>
                  </a:lnTo>
                  <a:lnTo>
                    <a:pt x="1096" y="89"/>
                  </a:lnTo>
                  <a:lnTo>
                    <a:pt x="1099" y="85"/>
                  </a:lnTo>
                  <a:lnTo>
                    <a:pt x="1103" y="81"/>
                  </a:lnTo>
                  <a:lnTo>
                    <a:pt x="1105" y="78"/>
                  </a:lnTo>
                  <a:lnTo>
                    <a:pt x="1109" y="74"/>
                  </a:lnTo>
                  <a:lnTo>
                    <a:pt x="1111" y="70"/>
                  </a:lnTo>
                  <a:lnTo>
                    <a:pt x="1115" y="66"/>
                  </a:lnTo>
                  <a:lnTo>
                    <a:pt x="1118" y="63"/>
                  </a:lnTo>
                  <a:lnTo>
                    <a:pt x="1121" y="60"/>
                  </a:lnTo>
                  <a:lnTo>
                    <a:pt x="1124" y="56"/>
                  </a:lnTo>
                  <a:lnTo>
                    <a:pt x="1126" y="54"/>
                  </a:lnTo>
                  <a:lnTo>
                    <a:pt x="1130" y="50"/>
                  </a:lnTo>
                  <a:lnTo>
                    <a:pt x="1133" y="48"/>
                  </a:lnTo>
                  <a:lnTo>
                    <a:pt x="1137" y="44"/>
                  </a:lnTo>
                  <a:lnTo>
                    <a:pt x="1139" y="41"/>
                  </a:lnTo>
                  <a:lnTo>
                    <a:pt x="1143" y="39"/>
                  </a:lnTo>
                  <a:lnTo>
                    <a:pt x="1145" y="35"/>
                  </a:lnTo>
                  <a:lnTo>
                    <a:pt x="1149" y="33"/>
                  </a:lnTo>
                  <a:lnTo>
                    <a:pt x="1152" y="30"/>
                  </a:lnTo>
                  <a:lnTo>
                    <a:pt x="1154" y="28"/>
                  </a:lnTo>
                  <a:lnTo>
                    <a:pt x="1158" y="26"/>
                  </a:lnTo>
                  <a:lnTo>
                    <a:pt x="1160" y="24"/>
                  </a:lnTo>
                  <a:lnTo>
                    <a:pt x="1164" y="21"/>
                  </a:lnTo>
                  <a:lnTo>
                    <a:pt x="1167" y="19"/>
                  </a:lnTo>
                  <a:lnTo>
                    <a:pt x="1170" y="18"/>
                  </a:lnTo>
                  <a:lnTo>
                    <a:pt x="1173" y="15"/>
                  </a:lnTo>
                  <a:lnTo>
                    <a:pt x="1177" y="14"/>
                  </a:lnTo>
                  <a:lnTo>
                    <a:pt x="1179" y="13"/>
                  </a:lnTo>
                  <a:lnTo>
                    <a:pt x="1182" y="11"/>
                  </a:lnTo>
                  <a:lnTo>
                    <a:pt x="1185" y="9"/>
                  </a:lnTo>
                  <a:lnTo>
                    <a:pt x="1188" y="8"/>
                  </a:lnTo>
                  <a:lnTo>
                    <a:pt x="1192" y="6"/>
                  </a:lnTo>
                  <a:lnTo>
                    <a:pt x="1194" y="5"/>
                  </a:lnTo>
                  <a:lnTo>
                    <a:pt x="1198" y="5"/>
                  </a:lnTo>
                  <a:lnTo>
                    <a:pt x="1200" y="4"/>
                  </a:lnTo>
                  <a:lnTo>
                    <a:pt x="1204" y="3"/>
                  </a:lnTo>
                  <a:lnTo>
                    <a:pt x="1207" y="3"/>
                  </a:lnTo>
                  <a:lnTo>
                    <a:pt x="1209" y="1"/>
                  </a:lnTo>
                  <a:lnTo>
                    <a:pt x="1213" y="1"/>
                  </a:lnTo>
                  <a:lnTo>
                    <a:pt x="1215" y="0"/>
                  </a:lnTo>
                  <a:lnTo>
                    <a:pt x="1219" y="0"/>
                  </a:lnTo>
                  <a:lnTo>
                    <a:pt x="1222" y="0"/>
                  </a:lnTo>
                  <a:lnTo>
                    <a:pt x="1225" y="0"/>
                  </a:lnTo>
                  <a:moveTo>
                    <a:pt x="0" y="612"/>
                  </a:moveTo>
                  <a:lnTo>
                    <a:pt x="4" y="612"/>
                  </a:lnTo>
                  <a:lnTo>
                    <a:pt x="6" y="612"/>
                  </a:lnTo>
                  <a:lnTo>
                    <a:pt x="10" y="612"/>
                  </a:lnTo>
                  <a:lnTo>
                    <a:pt x="13" y="612"/>
                  </a:lnTo>
                  <a:lnTo>
                    <a:pt x="16" y="612"/>
                  </a:lnTo>
                  <a:lnTo>
                    <a:pt x="19" y="612"/>
                  </a:lnTo>
                  <a:lnTo>
                    <a:pt x="23" y="612"/>
                  </a:lnTo>
                  <a:lnTo>
                    <a:pt x="25" y="612"/>
                  </a:lnTo>
                  <a:lnTo>
                    <a:pt x="28" y="612"/>
                  </a:lnTo>
                  <a:lnTo>
                    <a:pt x="31" y="612"/>
                  </a:lnTo>
                  <a:lnTo>
                    <a:pt x="34" y="612"/>
                  </a:lnTo>
                  <a:lnTo>
                    <a:pt x="38" y="612"/>
                  </a:lnTo>
                  <a:lnTo>
                    <a:pt x="40" y="612"/>
                  </a:lnTo>
                  <a:lnTo>
                    <a:pt x="44" y="612"/>
                  </a:lnTo>
                  <a:lnTo>
                    <a:pt x="46" y="612"/>
                  </a:lnTo>
                  <a:lnTo>
                    <a:pt x="50" y="612"/>
                  </a:lnTo>
                  <a:lnTo>
                    <a:pt x="53" y="612"/>
                  </a:lnTo>
                  <a:lnTo>
                    <a:pt x="56" y="612"/>
                  </a:lnTo>
                  <a:lnTo>
                    <a:pt x="59" y="612"/>
                  </a:lnTo>
                  <a:lnTo>
                    <a:pt x="61" y="612"/>
                  </a:lnTo>
                  <a:lnTo>
                    <a:pt x="65" y="612"/>
                  </a:lnTo>
                  <a:lnTo>
                    <a:pt x="68" y="612"/>
                  </a:lnTo>
                  <a:lnTo>
                    <a:pt x="71" y="612"/>
                  </a:lnTo>
                  <a:lnTo>
                    <a:pt x="74" y="612"/>
                  </a:lnTo>
                  <a:lnTo>
                    <a:pt x="78" y="612"/>
                  </a:lnTo>
                  <a:lnTo>
                    <a:pt x="80" y="612"/>
                  </a:lnTo>
                  <a:lnTo>
                    <a:pt x="84" y="612"/>
                  </a:lnTo>
                  <a:lnTo>
                    <a:pt x="86" y="612"/>
                  </a:lnTo>
                  <a:lnTo>
                    <a:pt x="89" y="612"/>
                  </a:lnTo>
                  <a:lnTo>
                    <a:pt x="93" y="612"/>
                  </a:lnTo>
                  <a:lnTo>
                    <a:pt x="95" y="612"/>
                  </a:lnTo>
                  <a:lnTo>
                    <a:pt x="99" y="612"/>
                  </a:lnTo>
                  <a:lnTo>
                    <a:pt x="101" y="612"/>
                  </a:lnTo>
                  <a:lnTo>
                    <a:pt x="105" y="612"/>
                  </a:lnTo>
                  <a:lnTo>
                    <a:pt x="108" y="612"/>
                  </a:lnTo>
                  <a:lnTo>
                    <a:pt x="112" y="612"/>
                  </a:lnTo>
                  <a:lnTo>
                    <a:pt x="114" y="612"/>
                  </a:lnTo>
                  <a:lnTo>
                    <a:pt x="117" y="612"/>
                  </a:lnTo>
                  <a:lnTo>
                    <a:pt x="120" y="612"/>
                  </a:lnTo>
                  <a:lnTo>
                    <a:pt x="123" y="612"/>
                  </a:lnTo>
                  <a:lnTo>
                    <a:pt x="127" y="612"/>
                  </a:lnTo>
                  <a:lnTo>
                    <a:pt x="129" y="612"/>
                  </a:lnTo>
                  <a:lnTo>
                    <a:pt x="133" y="612"/>
                  </a:lnTo>
                  <a:lnTo>
                    <a:pt x="135" y="612"/>
                  </a:lnTo>
                  <a:lnTo>
                    <a:pt x="139" y="612"/>
                  </a:lnTo>
                  <a:lnTo>
                    <a:pt x="142" y="612"/>
                  </a:lnTo>
                  <a:lnTo>
                    <a:pt x="144" y="612"/>
                  </a:lnTo>
                  <a:lnTo>
                    <a:pt x="148" y="612"/>
                  </a:lnTo>
                  <a:lnTo>
                    <a:pt x="150" y="612"/>
                  </a:lnTo>
                  <a:lnTo>
                    <a:pt x="154" y="612"/>
                  </a:lnTo>
                  <a:lnTo>
                    <a:pt x="157" y="612"/>
                  </a:lnTo>
                  <a:lnTo>
                    <a:pt x="160" y="612"/>
                  </a:lnTo>
                  <a:lnTo>
                    <a:pt x="163" y="612"/>
                  </a:lnTo>
                  <a:lnTo>
                    <a:pt x="167" y="612"/>
                  </a:lnTo>
                  <a:lnTo>
                    <a:pt x="169" y="612"/>
                  </a:lnTo>
                  <a:lnTo>
                    <a:pt x="172" y="612"/>
                  </a:lnTo>
                  <a:lnTo>
                    <a:pt x="175" y="612"/>
                  </a:lnTo>
                  <a:lnTo>
                    <a:pt x="178" y="612"/>
                  </a:lnTo>
                  <a:lnTo>
                    <a:pt x="182" y="612"/>
                  </a:lnTo>
                  <a:lnTo>
                    <a:pt x="184" y="612"/>
                  </a:lnTo>
                  <a:lnTo>
                    <a:pt x="188" y="612"/>
                  </a:lnTo>
                  <a:lnTo>
                    <a:pt x="190" y="612"/>
                  </a:lnTo>
                  <a:lnTo>
                    <a:pt x="194" y="612"/>
                  </a:lnTo>
                  <a:lnTo>
                    <a:pt x="197" y="612"/>
                  </a:lnTo>
                  <a:lnTo>
                    <a:pt x="199" y="612"/>
                  </a:lnTo>
                  <a:lnTo>
                    <a:pt x="203" y="612"/>
                  </a:lnTo>
                  <a:lnTo>
                    <a:pt x="205" y="612"/>
                  </a:lnTo>
                  <a:lnTo>
                    <a:pt x="209" y="612"/>
                  </a:lnTo>
                  <a:lnTo>
                    <a:pt x="212" y="612"/>
                  </a:lnTo>
                  <a:lnTo>
                    <a:pt x="215" y="612"/>
                  </a:lnTo>
                  <a:lnTo>
                    <a:pt x="218" y="612"/>
                  </a:lnTo>
                  <a:lnTo>
                    <a:pt x="222" y="612"/>
                  </a:lnTo>
                  <a:lnTo>
                    <a:pt x="224" y="612"/>
                  </a:lnTo>
                  <a:lnTo>
                    <a:pt x="227" y="612"/>
                  </a:lnTo>
                  <a:lnTo>
                    <a:pt x="230" y="612"/>
                  </a:lnTo>
                  <a:lnTo>
                    <a:pt x="233" y="612"/>
                  </a:lnTo>
                  <a:lnTo>
                    <a:pt x="237" y="612"/>
                  </a:lnTo>
                  <a:lnTo>
                    <a:pt x="239" y="612"/>
                  </a:lnTo>
                  <a:lnTo>
                    <a:pt x="243" y="612"/>
                  </a:lnTo>
                  <a:lnTo>
                    <a:pt x="245" y="612"/>
                  </a:lnTo>
                  <a:lnTo>
                    <a:pt x="249" y="612"/>
                  </a:lnTo>
                  <a:lnTo>
                    <a:pt x="252" y="612"/>
                  </a:lnTo>
                  <a:lnTo>
                    <a:pt x="254" y="612"/>
                  </a:lnTo>
                  <a:lnTo>
                    <a:pt x="258" y="612"/>
                  </a:lnTo>
                  <a:lnTo>
                    <a:pt x="260" y="612"/>
                  </a:lnTo>
                  <a:lnTo>
                    <a:pt x="264" y="612"/>
                  </a:lnTo>
                  <a:lnTo>
                    <a:pt x="267" y="612"/>
                  </a:lnTo>
                  <a:lnTo>
                    <a:pt x="270" y="612"/>
                  </a:lnTo>
                  <a:lnTo>
                    <a:pt x="273" y="612"/>
                  </a:lnTo>
                  <a:lnTo>
                    <a:pt x="277" y="612"/>
                  </a:lnTo>
                  <a:lnTo>
                    <a:pt x="279" y="612"/>
                  </a:lnTo>
                  <a:lnTo>
                    <a:pt x="282" y="612"/>
                  </a:lnTo>
                  <a:lnTo>
                    <a:pt x="285" y="612"/>
                  </a:lnTo>
                  <a:lnTo>
                    <a:pt x="288" y="612"/>
                  </a:lnTo>
                  <a:lnTo>
                    <a:pt x="292" y="612"/>
                  </a:lnTo>
                  <a:lnTo>
                    <a:pt x="294" y="612"/>
                  </a:lnTo>
                  <a:lnTo>
                    <a:pt x="298" y="612"/>
                  </a:lnTo>
                  <a:lnTo>
                    <a:pt x="300" y="612"/>
                  </a:lnTo>
                  <a:lnTo>
                    <a:pt x="304" y="612"/>
                  </a:lnTo>
                  <a:lnTo>
                    <a:pt x="307" y="612"/>
                  </a:lnTo>
                  <a:lnTo>
                    <a:pt x="309" y="612"/>
                  </a:lnTo>
                </a:path>
              </a:pathLst>
            </a:custGeom>
            <a:noFill/>
            <a:ln w="22225" cap="flat">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2" name="Group 181"/>
          <p:cNvGrpSpPr/>
          <p:nvPr/>
        </p:nvGrpSpPr>
        <p:grpSpPr>
          <a:xfrm>
            <a:off x="210729" y="3452802"/>
            <a:ext cx="3280395" cy="2922193"/>
            <a:chOff x="800038" y="3777846"/>
            <a:chExt cx="2915507" cy="2597149"/>
          </a:xfrm>
        </p:grpSpPr>
        <p:sp>
          <p:nvSpPr>
            <p:cNvPr id="135173" name="Line 5"/>
            <p:cNvSpPr>
              <a:spLocks noChangeShapeType="1"/>
            </p:cNvSpPr>
            <p:nvPr/>
          </p:nvSpPr>
          <p:spPr bwMode="auto">
            <a:xfrm>
              <a:off x="1612107" y="5844770"/>
              <a:ext cx="1944688" cy="1587"/>
            </a:xfrm>
            <a:prstGeom prst="line">
              <a:avLst/>
            </a:prstGeom>
            <a:noFill/>
            <a:ln w="222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74" name="Line 6"/>
            <p:cNvSpPr>
              <a:spLocks noChangeShapeType="1"/>
            </p:cNvSpPr>
            <p:nvPr/>
          </p:nvSpPr>
          <p:spPr bwMode="auto">
            <a:xfrm flipV="1">
              <a:off x="1532732" y="3901671"/>
              <a:ext cx="1588" cy="1943099"/>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75" name="Line 7"/>
            <p:cNvSpPr>
              <a:spLocks noChangeShapeType="1"/>
            </p:cNvSpPr>
            <p:nvPr/>
          </p:nvSpPr>
          <p:spPr bwMode="auto">
            <a:xfrm>
              <a:off x="1612107"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76" name="Rectangle 8"/>
            <p:cNvSpPr>
              <a:spLocks noChangeArrowheads="1"/>
            </p:cNvSpPr>
            <p:nvPr/>
          </p:nvSpPr>
          <p:spPr bwMode="auto">
            <a:xfrm>
              <a:off x="1521619" y="5908270"/>
              <a:ext cx="182563" cy="24606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dirty="0" smtClean="0">
                  <a:solidFill>
                    <a:srgbClr val="000000"/>
                  </a:solidFill>
                  <a:latin typeface="Arial" pitchFamily="34" charset="0"/>
                  <a:cs typeface="Arial" pitchFamily="34" charset="0"/>
                </a:rPr>
                <a:t>-</a:t>
              </a:r>
              <a:r>
                <a:rPr kumimoji="0" lang="en-US" sz="1600" b="0" i="0" u="none" strike="noStrike" cap="none" normalizeH="0" baseline="0" dirty="0" smtClean="0">
                  <a:ln>
                    <a:noFill/>
                  </a:ln>
                  <a:solidFill>
                    <a:srgbClr val="000000"/>
                  </a:solidFill>
                  <a:effectLst/>
                  <a:latin typeface="Arial" pitchFamily="34" charset="0"/>
                  <a:cs typeface="Arial" pitchFamily="34" charset="0"/>
                </a:rPr>
                <a:t>2</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35177" name="Line 9"/>
            <p:cNvSpPr>
              <a:spLocks noChangeShapeType="1"/>
            </p:cNvSpPr>
            <p:nvPr/>
          </p:nvSpPr>
          <p:spPr bwMode="auto">
            <a:xfrm>
              <a:off x="1856582"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78" name="Line 10"/>
            <p:cNvSpPr>
              <a:spLocks noChangeShapeType="1"/>
            </p:cNvSpPr>
            <p:nvPr/>
          </p:nvSpPr>
          <p:spPr bwMode="auto">
            <a:xfrm>
              <a:off x="2099469"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79" name="Rectangle 11"/>
            <p:cNvSpPr>
              <a:spLocks noChangeArrowheads="1"/>
            </p:cNvSpPr>
            <p:nvPr/>
          </p:nvSpPr>
          <p:spPr bwMode="auto">
            <a:xfrm>
              <a:off x="2007394" y="5908270"/>
              <a:ext cx="182563" cy="24606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dirty="0" smtClean="0">
                  <a:solidFill>
                    <a:srgbClr val="000000"/>
                  </a:solidFill>
                  <a:latin typeface="Arial" pitchFamily="34" charset="0"/>
                  <a:cs typeface="Arial" pitchFamily="34" charset="0"/>
                </a:rPr>
                <a:t>-</a:t>
              </a:r>
              <a:r>
                <a:rPr kumimoji="0" lang="en-US" sz="1600" b="0" i="0" u="none" strike="noStrike" cap="none" normalizeH="0" baseline="0" dirty="0" smtClean="0">
                  <a:ln>
                    <a:noFill/>
                  </a:ln>
                  <a:solidFill>
                    <a:srgbClr val="000000"/>
                  </a:solidFill>
                  <a:effectLst/>
                  <a:latin typeface="Arial" pitchFamily="34" charset="0"/>
                  <a:cs typeface="Arial" pitchFamily="34" charset="0"/>
                </a:rPr>
                <a:t>1</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35180" name="Line 12"/>
            <p:cNvSpPr>
              <a:spLocks noChangeShapeType="1"/>
            </p:cNvSpPr>
            <p:nvPr/>
          </p:nvSpPr>
          <p:spPr bwMode="auto">
            <a:xfrm>
              <a:off x="2340770"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1" name="Line 13"/>
            <p:cNvSpPr>
              <a:spLocks noChangeShapeType="1"/>
            </p:cNvSpPr>
            <p:nvPr/>
          </p:nvSpPr>
          <p:spPr bwMode="auto">
            <a:xfrm>
              <a:off x="2585245"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2" name="Rectangle 14"/>
            <p:cNvSpPr>
              <a:spLocks noChangeArrowheads="1"/>
            </p:cNvSpPr>
            <p:nvPr/>
          </p:nvSpPr>
          <p:spPr bwMode="auto">
            <a:xfrm>
              <a:off x="2540795" y="5908270"/>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83" name="Line 15"/>
            <p:cNvSpPr>
              <a:spLocks noChangeShapeType="1"/>
            </p:cNvSpPr>
            <p:nvPr/>
          </p:nvSpPr>
          <p:spPr bwMode="auto">
            <a:xfrm>
              <a:off x="2828132"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4" name="Line 16"/>
            <p:cNvSpPr>
              <a:spLocks noChangeShapeType="1"/>
            </p:cNvSpPr>
            <p:nvPr/>
          </p:nvSpPr>
          <p:spPr bwMode="auto">
            <a:xfrm>
              <a:off x="3071020"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5" name="Rectangle 17"/>
            <p:cNvSpPr>
              <a:spLocks noChangeArrowheads="1"/>
            </p:cNvSpPr>
            <p:nvPr/>
          </p:nvSpPr>
          <p:spPr bwMode="auto">
            <a:xfrm>
              <a:off x="3026570" y="5908270"/>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86" name="Line 18"/>
            <p:cNvSpPr>
              <a:spLocks noChangeShapeType="1"/>
            </p:cNvSpPr>
            <p:nvPr/>
          </p:nvSpPr>
          <p:spPr bwMode="auto">
            <a:xfrm>
              <a:off x="3312320"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7" name="Line 19"/>
            <p:cNvSpPr>
              <a:spLocks noChangeShapeType="1"/>
            </p:cNvSpPr>
            <p:nvPr/>
          </p:nvSpPr>
          <p:spPr bwMode="auto">
            <a:xfrm>
              <a:off x="3556795" y="5844770"/>
              <a:ext cx="1588" cy="44450"/>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88" name="Rectangle 20"/>
            <p:cNvSpPr>
              <a:spLocks noChangeArrowheads="1"/>
            </p:cNvSpPr>
            <p:nvPr/>
          </p:nvSpPr>
          <p:spPr bwMode="auto">
            <a:xfrm>
              <a:off x="3512345" y="5908270"/>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89" name="Line 21"/>
            <p:cNvSpPr>
              <a:spLocks noChangeShapeType="1"/>
            </p:cNvSpPr>
            <p:nvPr/>
          </p:nvSpPr>
          <p:spPr bwMode="auto">
            <a:xfrm flipH="1">
              <a:off x="1489869" y="5844770"/>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0" name="Rectangle 22"/>
            <p:cNvSpPr>
              <a:spLocks noChangeArrowheads="1"/>
            </p:cNvSpPr>
            <p:nvPr/>
          </p:nvSpPr>
          <p:spPr bwMode="auto">
            <a:xfrm>
              <a:off x="1283494" y="5722533"/>
              <a:ext cx="203200"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91" name="Line 23"/>
            <p:cNvSpPr>
              <a:spLocks noChangeShapeType="1"/>
            </p:cNvSpPr>
            <p:nvPr/>
          </p:nvSpPr>
          <p:spPr bwMode="auto">
            <a:xfrm flipH="1">
              <a:off x="1489869" y="5651095"/>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2" name="Line 24"/>
            <p:cNvSpPr>
              <a:spLocks noChangeShapeType="1"/>
            </p:cNvSpPr>
            <p:nvPr/>
          </p:nvSpPr>
          <p:spPr bwMode="auto">
            <a:xfrm flipH="1">
              <a:off x="1489869" y="5457420"/>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3" name="Rectangle 25"/>
            <p:cNvSpPr>
              <a:spLocks noChangeArrowheads="1"/>
            </p:cNvSpPr>
            <p:nvPr/>
          </p:nvSpPr>
          <p:spPr bwMode="auto">
            <a:xfrm>
              <a:off x="1061244" y="5333595"/>
              <a:ext cx="484188"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0.04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94" name="Line 26"/>
            <p:cNvSpPr>
              <a:spLocks noChangeShapeType="1"/>
            </p:cNvSpPr>
            <p:nvPr/>
          </p:nvSpPr>
          <p:spPr bwMode="auto">
            <a:xfrm flipH="1">
              <a:off x="1489869" y="5262158"/>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5" name="Line 27"/>
            <p:cNvSpPr>
              <a:spLocks noChangeShapeType="1"/>
            </p:cNvSpPr>
            <p:nvPr/>
          </p:nvSpPr>
          <p:spPr bwMode="auto">
            <a:xfrm flipH="1">
              <a:off x="1489869" y="5068483"/>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6" name="Rectangle 28"/>
            <p:cNvSpPr>
              <a:spLocks noChangeArrowheads="1"/>
            </p:cNvSpPr>
            <p:nvPr/>
          </p:nvSpPr>
          <p:spPr bwMode="auto">
            <a:xfrm>
              <a:off x="1061244" y="4944658"/>
              <a:ext cx="484188"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0.08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97" name="Line 29"/>
            <p:cNvSpPr>
              <a:spLocks noChangeShapeType="1"/>
            </p:cNvSpPr>
            <p:nvPr/>
          </p:nvSpPr>
          <p:spPr bwMode="auto">
            <a:xfrm flipH="1">
              <a:off x="1489869" y="4873221"/>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8" name="Line 30"/>
            <p:cNvSpPr>
              <a:spLocks noChangeShapeType="1"/>
            </p:cNvSpPr>
            <p:nvPr/>
          </p:nvSpPr>
          <p:spPr bwMode="auto">
            <a:xfrm flipH="1">
              <a:off x="1489869" y="4677958"/>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99" name="Rectangle 31"/>
            <p:cNvSpPr>
              <a:spLocks noChangeArrowheads="1"/>
            </p:cNvSpPr>
            <p:nvPr/>
          </p:nvSpPr>
          <p:spPr bwMode="auto">
            <a:xfrm>
              <a:off x="1061244" y="4555721"/>
              <a:ext cx="484188"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200" name="Line 32"/>
            <p:cNvSpPr>
              <a:spLocks noChangeShapeType="1"/>
            </p:cNvSpPr>
            <p:nvPr/>
          </p:nvSpPr>
          <p:spPr bwMode="auto">
            <a:xfrm flipH="1">
              <a:off x="1489869" y="4484283"/>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01" name="Line 33"/>
            <p:cNvSpPr>
              <a:spLocks noChangeShapeType="1"/>
            </p:cNvSpPr>
            <p:nvPr/>
          </p:nvSpPr>
          <p:spPr bwMode="auto">
            <a:xfrm flipH="1">
              <a:off x="1489869" y="4290608"/>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02" name="Rectangle 34"/>
            <p:cNvSpPr>
              <a:spLocks noChangeArrowheads="1"/>
            </p:cNvSpPr>
            <p:nvPr/>
          </p:nvSpPr>
          <p:spPr bwMode="auto">
            <a:xfrm>
              <a:off x="1061244" y="4165196"/>
              <a:ext cx="484188"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cs typeface="Arial" pitchFamily="34" charset="0"/>
                </a:rPr>
                <a:t>0.16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203" name="Line 35"/>
            <p:cNvSpPr>
              <a:spLocks noChangeShapeType="1"/>
            </p:cNvSpPr>
            <p:nvPr/>
          </p:nvSpPr>
          <p:spPr bwMode="auto">
            <a:xfrm flipH="1">
              <a:off x="1489869" y="4096933"/>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04" name="Line 36"/>
            <p:cNvSpPr>
              <a:spLocks noChangeShapeType="1"/>
            </p:cNvSpPr>
            <p:nvPr/>
          </p:nvSpPr>
          <p:spPr bwMode="auto">
            <a:xfrm flipH="1">
              <a:off x="1489869" y="3901671"/>
              <a:ext cx="42863" cy="1587"/>
            </a:xfrm>
            <a:prstGeom prst="line">
              <a:avLst/>
            </a:prstGeom>
            <a:noFill/>
            <a:ln w="1587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05" name="Rectangle 37"/>
            <p:cNvSpPr>
              <a:spLocks noChangeArrowheads="1"/>
            </p:cNvSpPr>
            <p:nvPr/>
          </p:nvSpPr>
          <p:spPr bwMode="auto">
            <a:xfrm>
              <a:off x="1150144" y="3777846"/>
              <a:ext cx="371475"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cs typeface="Arial" pitchFamily="34" charset="0"/>
                </a:rPr>
                <a:t>0.2</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35215" name="Rectangle 47"/>
            <p:cNvSpPr>
              <a:spLocks noChangeArrowheads="1"/>
            </p:cNvSpPr>
            <p:nvPr/>
          </p:nvSpPr>
          <p:spPr bwMode="auto">
            <a:xfrm>
              <a:off x="2199482" y="6105120"/>
              <a:ext cx="1074738" cy="2698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cs typeface="Arial" pitchFamily="34" charset="0"/>
                </a:rPr>
                <a:t>Error (</a:t>
              </a:r>
              <a:r>
                <a:rPr kumimoji="0" lang="en-US" sz="1600" b="0" i="0" u="none" strike="noStrike" cap="none" normalizeH="0" baseline="0" dirty="0" err="1" smtClean="0">
                  <a:ln>
                    <a:noFill/>
                  </a:ln>
                  <a:solidFill>
                    <a:srgbClr val="000000"/>
                  </a:solidFill>
                  <a:effectLst/>
                  <a:latin typeface="Arial" pitchFamily="34" charset="0"/>
                  <a:cs typeface="Arial" pitchFamily="34" charset="0"/>
                </a:rPr>
                <a:t>a.u</a:t>
              </a:r>
              <a:r>
                <a:rPr kumimoji="0" lang="en-US" sz="1600" b="0" i="0" u="none" strike="noStrike" cap="none" normalizeH="0" baseline="0" dirty="0" smtClean="0">
                  <a:ln>
                    <a:noFill/>
                  </a:ln>
                  <a:solidFill>
                    <a:srgbClr val="000000"/>
                  </a:solidFill>
                  <a:effectLst/>
                  <a:latin typeface="Arial" pitchFamily="34" charset="0"/>
                  <a:cs typeface="Arial" pitchFamily="34" charset="0"/>
                </a:rPr>
                <a: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35216" name="Rectangle 48"/>
            <p:cNvSpPr>
              <a:spLocks noChangeArrowheads="1"/>
            </p:cNvSpPr>
            <p:nvPr/>
          </p:nvSpPr>
          <p:spPr bwMode="auto">
            <a:xfrm rot="16200000">
              <a:off x="350044" y="4889826"/>
              <a:ext cx="1146175" cy="2461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smtClean="0">
                  <a:ln>
                    <a:noFill/>
                  </a:ln>
                  <a:solidFill>
                    <a:srgbClr val="000000"/>
                  </a:solidFill>
                  <a:effectLst/>
                  <a:latin typeface="Arial" pitchFamily="34" charset="0"/>
                  <a:cs typeface="Arial" pitchFamily="34" charset="0"/>
                </a:rPr>
                <a:t>Activation</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grpSp>
        <p:nvGrpSpPr>
          <p:cNvPr id="214" name="Group 213"/>
          <p:cNvGrpSpPr/>
          <p:nvPr/>
        </p:nvGrpSpPr>
        <p:grpSpPr>
          <a:xfrm>
            <a:off x="1124432" y="4345420"/>
            <a:ext cx="2190754" cy="1434778"/>
            <a:chOff x="1124432" y="4345420"/>
            <a:chExt cx="2190754" cy="1434778"/>
          </a:xfrm>
        </p:grpSpPr>
        <p:sp>
          <p:nvSpPr>
            <p:cNvPr id="215" name="Freeform 40"/>
            <p:cNvSpPr>
              <a:spLocks noEditPoints="1"/>
            </p:cNvSpPr>
            <p:nvPr/>
          </p:nvSpPr>
          <p:spPr bwMode="auto">
            <a:xfrm>
              <a:off x="1127112" y="4345420"/>
              <a:ext cx="2188074" cy="1434778"/>
            </a:xfrm>
            <a:custGeom>
              <a:avLst/>
              <a:gdLst/>
              <a:ahLst/>
              <a:cxnLst>
                <a:cxn ang="0">
                  <a:pos x="328" y="3"/>
                </a:cxn>
                <a:cxn ang="0">
                  <a:pos x="349" y="11"/>
                </a:cxn>
                <a:cxn ang="0">
                  <a:pos x="371" y="24"/>
                </a:cxn>
                <a:cxn ang="0">
                  <a:pos x="392" y="41"/>
                </a:cxn>
                <a:cxn ang="0">
                  <a:pos x="414" y="63"/>
                </a:cxn>
                <a:cxn ang="0">
                  <a:pos x="436" y="89"/>
                </a:cxn>
                <a:cxn ang="0">
                  <a:pos x="457" y="118"/>
                </a:cxn>
                <a:cxn ang="0">
                  <a:pos x="478" y="149"/>
                </a:cxn>
                <a:cxn ang="0">
                  <a:pos x="499" y="182"/>
                </a:cxn>
                <a:cxn ang="0">
                  <a:pos x="521" y="217"/>
                </a:cxn>
                <a:cxn ang="0">
                  <a:pos x="542" y="250"/>
                </a:cxn>
                <a:cxn ang="0">
                  <a:pos x="563" y="285"/>
                </a:cxn>
                <a:cxn ang="0">
                  <a:pos x="585" y="319"/>
                </a:cxn>
                <a:cxn ang="0">
                  <a:pos x="607" y="352"/>
                </a:cxn>
                <a:cxn ang="0">
                  <a:pos x="628" y="383"/>
                </a:cxn>
                <a:cxn ang="0">
                  <a:pos x="650" y="412"/>
                </a:cxn>
                <a:cxn ang="0">
                  <a:pos x="671" y="438"/>
                </a:cxn>
                <a:cxn ang="0">
                  <a:pos x="692" y="463"/>
                </a:cxn>
                <a:cxn ang="0">
                  <a:pos x="713" y="486"/>
                </a:cxn>
                <a:cxn ang="0">
                  <a:pos x="735" y="505"/>
                </a:cxn>
                <a:cxn ang="0">
                  <a:pos x="757" y="523"/>
                </a:cxn>
                <a:cxn ang="0">
                  <a:pos x="779" y="538"/>
                </a:cxn>
                <a:cxn ang="0">
                  <a:pos x="800" y="551"/>
                </a:cxn>
                <a:cxn ang="0">
                  <a:pos x="821" y="562"/>
                </a:cxn>
                <a:cxn ang="0">
                  <a:pos x="842" y="572"/>
                </a:cxn>
                <a:cxn ang="0">
                  <a:pos x="864" y="580"/>
                </a:cxn>
                <a:cxn ang="0">
                  <a:pos x="885" y="587"/>
                </a:cxn>
                <a:cxn ang="0">
                  <a:pos x="906" y="592"/>
                </a:cxn>
                <a:cxn ang="0">
                  <a:pos x="929" y="597"/>
                </a:cxn>
                <a:cxn ang="0">
                  <a:pos x="950" y="600"/>
                </a:cxn>
                <a:cxn ang="0">
                  <a:pos x="971" y="603"/>
                </a:cxn>
                <a:cxn ang="0">
                  <a:pos x="993" y="606"/>
                </a:cxn>
                <a:cxn ang="0">
                  <a:pos x="1014" y="607"/>
                </a:cxn>
                <a:cxn ang="0">
                  <a:pos x="1035" y="608"/>
                </a:cxn>
                <a:cxn ang="0">
                  <a:pos x="1056" y="610"/>
                </a:cxn>
                <a:cxn ang="0">
                  <a:pos x="1078" y="610"/>
                </a:cxn>
                <a:cxn ang="0">
                  <a:pos x="1099" y="611"/>
                </a:cxn>
                <a:cxn ang="0">
                  <a:pos x="1121" y="611"/>
                </a:cxn>
                <a:cxn ang="0">
                  <a:pos x="1143" y="612"/>
                </a:cxn>
                <a:cxn ang="0">
                  <a:pos x="1164" y="612"/>
                </a:cxn>
                <a:cxn ang="0">
                  <a:pos x="1185" y="612"/>
                </a:cxn>
                <a:cxn ang="0">
                  <a:pos x="1207" y="612"/>
                </a:cxn>
                <a:cxn ang="0">
                  <a:pos x="0" y="361"/>
                </a:cxn>
                <a:cxn ang="0">
                  <a:pos x="23" y="328"/>
                </a:cxn>
                <a:cxn ang="0">
                  <a:pos x="44" y="296"/>
                </a:cxn>
                <a:cxn ang="0">
                  <a:pos x="65" y="260"/>
                </a:cxn>
                <a:cxn ang="0">
                  <a:pos x="86" y="227"/>
                </a:cxn>
                <a:cxn ang="0">
                  <a:pos x="108" y="192"/>
                </a:cxn>
                <a:cxn ang="0">
                  <a:pos x="129" y="158"/>
                </a:cxn>
                <a:cxn ang="0">
                  <a:pos x="150" y="127"/>
                </a:cxn>
                <a:cxn ang="0">
                  <a:pos x="172" y="96"/>
                </a:cxn>
                <a:cxn ang="0">
                  <a:pos x="194" y="70"/>
                </a:cxn>
                <a:cxn ang="0">
                  <a:pos x="215" y="48"/>
                </a:cxn>
                <a:cxn ang="0">
                  <a:pos x="237" y="28"/>
                </a:cxn>
                <a:cxn ang="0">
                  <a:pos x="258" y="14"/>
                </a:cxn>
                <a:cxn ang="0">
                  <a:pos x="279" y="5"/>
                </a:cxn>
                <a:cxn ang="0">
                  <a:pos x="300" y="0"/>
                </a:cxn>
              </a:cxnLst>
              <a:rect l="0" t="0" r="r" b="b"/>
              <a:pathLst>
                <a:path w="1225" h="612">
                  <a:moveTo>
                    <a:pt x="309" y="0"/>
                  </a:moveTo>
                  <a:lnTo>
                    <a:pt x="313" y="0"/>
                  </a:lnTo>
                  <a:lnTo>
                    <a:pt x="316" y="0"/>
                  </a:lnTo>
                  <a:lnTo>
                    <a:pt x="319" y="1"/>
                  </a:lnTo>
                  <a:lnTo>
                    <a:pt x="322" y="1"/>
                  </a:lnTo>
                  <a:lnTo>
                    <a:pt x="326" y="3"/>
                  </a:lnTo>
                  <a:lnTo>
                    <a:pt x="328" y="3"/>
                  </a:lnTo>
                  <a:lnTo>
                    <a:pt x="332" y="4"/>
                  </a:lnTo>
                  <a:lnTo>
                    <a:pt x="334" y="5"/>
                  </a:lnTo>
                  <a:lnTo>
                    <a:pt x="337" y="5"/>
                  </a:lnTo>
                  <a:lnTo>
                    <a:pt x="341" y="6"/>
                  </a:lnTo>
                  <a:lnTo>
                    <a:pt x="343" y="8"/>
                  </a:lnTo>
                  <a:lnTo>
                    <a:pt x="347" y="9"/>
                  </a:lnTo>
                  <a:lnTo>
                    <a:pt x="349" y="11"/>
                  </a:lnTo>
                  <a:lnTo>
                    <a:pt x="353" y="13"/>
                  </a:lnTo>
                  <a:lnTo>
                    <a:pt x="356" y="14"/>
                  </a:lnTo>
                  <a:lnTo>
                    <a:pt x="359" y="15"/>
                  </a:lnTo>
                  <a:lnTo>
                    <a:pt x="362" y="18"/>
                  </a:lnTo>
                  <a:lnTo>
                    <a:pt x="364" y="19"/>
                  </a:lnTo>
                  <a:lnTo>
                    <a:pt x="368" y="21"/>
                  </a:lnTo>
                  <a:lnTo>
                    <a:pt x="371" y="24"/>
                  </a:lnTo>
                  <a:lnTo>
                    <a:pt x="374" y="26"/>
                  </a:lnTo>
                  <a:lnTo>
                    <a:pt x="377" y="28"/>
                  </a:lnTo>
                  <a:lnTo>
                    <a:pt x="381" y="30"/>
                  </a:lnTo>
                  <a:lnTo>
                    <a:pt x="383" y="33"/>
                  </a:lnTo>
                  <a:lnTo>
                    <a:pt x="387" y="35"/>
                  </a:lnTo>
                  <a:lnTo>
                    <a:pt x="389" y="39"/>
                  </a:lnTo>
                  <a:lnTo>
                    <a:pt x="392" y="41"/>
                  </a:lnTo>
                  <a:lnTo>
                    <a:pt x="396" y="44"/>
                  </a:lnTo>
                  <a:lnTo>
                    <a:pt x="398" y="48"/>
                  </a:lnTo>
                  <a:lnTo>
                    <a:pt x="402" y="50"/>
                  </a:lnTo>
                  <a:lnTo>
                    <a:pt x="404" y="54"/>
                  </a:lnTo>
                  <a:lnTo>
                    <a:pt x="408" y="56"/>
                  </a:lnTo>
                  <a:lnTo>
                    <a:pt x="411" y="60"/>
                  </a:lnTo>
                  <a:lnTo>
                    <a:pt x="414" y="63"/>
                  </a:lnTo>
                  <a:lnTo>
                    <a:pt x="417" y="66"/>
                  </a:lnTo>
                  <a:lnTo>
                    <a:pt x="419" y="70"/>
                  </a:lnTo>
                  <a:lnTo>
                    <a:pt x="423" y="74"/>
                  </a:lnTo>
                  <a:lnTo>
                    <a:pt x="426" y="78"/>
                  </a:lnTo>
                  <a:lnTo>
                    <a:pt x="429" y="81"/>
                  </a:lnTo>
                  <a:lnTo>
                    <a:pt x="432" y="85"/>
                  </a:lnTo>
                  <a:lnTo>
                    <a:pt x="436" y="89"/>
                  </a:lnTo>
                  <a:lnTo>
                    <a:pt x="438" y="93"/>
                  </a:lnTo>
                  <a:lnTo>
                    <a:pt x="442" y="96"/>
                  </a:lnTo>
                  <a:lnTo>
                    <a:pt x="444" y="101"/>
                  </a:lnTo>
                  <a:lnTo>
                    <a:pt x="447" y="105"/>
                  </a:lnTo>
                  <a:lnTo>
                    <a:pt x="451" y="109"/>
                  </a:lnTo>
                  <a:lnTo>
                    <a:pt x="453" y="114"/>
                  </a:lnTo>
                  <a:lnTo>
                    <a:pt x="457" y="118"/>
                  </a:lnTo>
                  <a:lnTo>
                    <a:pt x="459" y="121"/>
                  </a:lnTo>
                  <a:lnTo>
                    <a:pt x="463" y="127"/>
                  </a:lnTo>
                  <a:lnTo>
                    <a:pt x="466" y="130"/>
                  </a:lnTo>
                  <a:lnTo>
                    <a:pt x="469" y="135"/>
                  </a:lnTo>
                  <a:lnTo>
                    <a:pt x="472" y="140"/>
                  </a:lnTo>
                  <a:lnTo>
                    <a:pt x="474" y="144"/>
                  </a:lnTo>
                  <a:lnTo>
                    <a:pt x="478" y="149"/>
                  </a:lnTo>
                  <a:lnTo>
                    <a:pt x="481" y="154"/>
                  </a:lnTo>
                  <a:lnTo>
                    <a:pt x="484" y="158"/>
                  </a:lnTo>
                  <a:lnTo>
                    <a:pt x="487" y="163"/>
                  </a:lnTo>
                  <a:lnTo>
                    <a:pt x="491" y="168"/>
                  </a:lnTo>
                  <a:lnTo>
                    <a:pt x="493" y="173"/>
                  </a:lnTo>
                  <a:lnTo>
                    <a:pt x="497" y="178"/>
                  </a:lnTo>
                  <a:lnTo>
                    <a:pt x="499" y="182"/>
                  </a:lnTo>
                  <a:lnTo>
                    <a:pt x="502" y="187"/>
                  </a:lnTo>
                  <a:lnTo>
                    <a:pt x="506" y="192"/>
                  </a:lnTo>
                  <a:lnTo>
                    <a:pt x="508" y="197"/>
                  </a:lnTo>
                  <a:lnTo>
                    <a:pt x="512" y="202"/>
                  </a:lnTo>
                  <a:lnTo>
                    <a:pt x="514" y="207"/>
                  </a:lnTo>
                  <a:lnTo>
                    <a:pt x="518" y="212"/>
                  </a:lnTo>
                  <a:lnTo>
                    <a:pt x="521" y="217"/>
                  </a:lnTo>
                  <a:lnTo>
                    <a:pt x="525" y="222"/>
                  </a:lnTo>
                  <a:lnTo>
                    <a:pt x="527" y="227"/>
                  </a:lnTo>
                  <a:lnTo>
                    <a:pt x="530" y="232"/>
                  </a:lnTo>
                  <a:lnTo>
                    <a:pt x="533" y="237"/>
                  </a:lnTo>
                  <a:lnTo>
                    <a:pt x="536" y="242"/>
                  </a:lnTo>
                  <a:lnTo>
                    <a:pt x="540" y="245"/>
                  </a:lnTo>
                  <a:lnTo>
                    <a:pt x="542" y="250"/>
                  </a:lnTo>
                  <a:lnTo>
                    <a:pt x="546" y="255"/>
                  </a:lnTo>
                  <a:lnTo>
                    <a:pt x="548" y="260"/>
                  </a:lnTo>
                  <a:lnTo>
                    <a:pt x="552" y="265"/>
                  </a:lnTo>
                  <a:lnTo>
                    <a:pt x="555" y="270"/>
                  </a:lnTo>
                  <a:lnTo>
                    <a:pt x="557" y="275"/>
                  </a:lnTo>
                  <a:lnTo>
                    <a:pt x="561" y="280"/>
                  </a:lnTo>
                  <a:lnTo>
                    <a:pt x="563" y="285"/>
                  </a:lnTo>
                  <a:lnTo>
                    <a:pt x="567" y="291"/>
                  </a:lnTo>
                  <a:lnTo>
                    <a:pt x="570" y="296"/>
                  </a:lnTo>
                  <a:lnTo>
                    <a:pt x="573" y="301"/>
                  </a:lnTo>
                  <a:lnTo>
                    <a:pt x="576" y="304"/>
                  </a:lnTo>
                  <a:lnTo>
                    <a:pt x="580" y="309"/>
                  </a:lnTo>
                  <a:lnTo>
                    <a:pt x="582" y="314"/>
                  </a:lnTo>
                  <a:lnTo>
                    <a:pt x="585" y="319"/>
                  </a:lnTo>
                  <a:lnTo>
                    <a:pt x="588" y="324"/>
                  </a:lnTo>
                  <a:lnTo>
                    <a:pt x="591" y="328"/>
                  </a:lnTo>
                  <a:lnTo>
                    <a:pt x="595" y="333"/>
                  </a:lnTo>
                  <a:lnTo>
                    <a:pt x="597" y="338"/>
                  </a:lnTo>
                  <a:lnTo>
                    <a:pt x="601" y="342"/>
                  </a:lnTo>
                  <a:lnTo>
                    <a:pt x="603" y="347"/>
                  </a:lnTo>
                  <a:lnTo>
                    <a:pt x="607" y="352"/>
                  </a:lnTo>
                  <a:lnTo>
                    <a:pt x="610" y="356"/>
                  </a:lnTo>
                  <a:lnTo>
                    <a:pt x="613" y="361"/>
                  </a:lnTo>
                  <a:lnTo>
                    <a:pt x="616" y="366"/>
                  </a:lnTo>
                  <a:lnTo>
                    <a:pt x="618" y="369"/>
                  </a:lnTo>
                  <a:lnTo>
                    <a:pt x="622" y="374"/>
                  </a:lnTo>
                  <a:lnTo>
                    <a:pt x="625" y="378"/>
                  </a:lnTo>
                  <a:lnTo>
                    <a:pt x="628" y="383"/>
                  </a:lnTo>
                  <a:lnTo>
                    <a:pt x="631" y="387"/>
                  </a:lnTo>
                  <a:lnTo>
                    <a:pt x="635" y="391"/>
                  </a:lnTo>
                  <a:lnTo>
                    <a:pt x="637" y="396"/>
                  </a:lnTo>
                  <a:lnTo>
                    <a:pt x="641" y="399"/>
                  </a:lnTo>
                  <a:lnTo>
                    <a:pt x="643" y="403"/>
                  </a:lnTo>
                  <a:lnTo>
                    <a:pt x="646" y="408"/>
                  </a:lnTo>
                  <a:lnTo>
                    <a:pt x="650" y="412"/>
                  </a:lnTo>
                  <a:lnTo>
                    <a:pt x="652" y="416"/>
                  </a:lnTo>
                  <a:lnTo>
                    <a:pt x="656" y="419"/>
                  </a:lnTo>
                  <a:lnTo>
                    <a:pt x="658" y="423"/>
                  </a:lnTo>
                  <a:lnTo>
                    <a:pt x="662" y="427"/>
                  </a:lnTo>
                  <a:lnTo>
                    <a:pt x="665" y="431"/>
                  </a:lnTo>
                  <a:lnTo>
                    <a:pt x="668" y="434"/>
                  </a:lnTo>
                  <a:lnTo>
                    <a:pt x="671" y="438"/>
                  </a:lnTo>
                  <a:lnTo>
                    <a:pt x="673" y="442"/>
                  </a:lnTo>
                  <a:lnTo>
                    <a:pt x="677" y="446"/>
                  </a:lnTo>
                  <a:lnTo>
                    <a:pt x="680" y="449"/>
                  </a:lnTo>
                  <a:lnTo>
                    <a:pt x="683" y="453"/>
                  </a:lnTo>
                  <a:lnTo>
                    <a:pt x="686" y="456"/>
                  </a:lnTo>
                  <a:lnTo>
                    <a:pt x="690" y="460"/>
                  </a:lnTo>
                  <a:lnTo>
                    <a:pt x="692" y="463"/>
                  </a:lnTo>
                  <a:lnTo>
                    <a:pt x="696" y="467"/>
                  </a:lnTo>
                  <a:lnTo>
                    <a:pt x="698" y="470"/>
                  </a:lnTo>
                  <a:lnTo>
                    <a:pt x="702" y="473"/>
                  </a:lnTo>
                  <a:lnTo>
                    <a:pt x="705" y="476"/>
                  </a:lnTo>
                  <a:lnTo>
                    <a:pt x="707" y="480"/>
                  </a:lnTo>
                  <a:lnTo>
                    <a:pt x="711" y="482"/>
                  </a:lnTo>
                  <a:lnTo>
                    <a:pt x="713" y="486"/>
                  </a:lnTo>
                  <a:lnTo>
                    <a:pt x="717" y="488"/>
                  </a:lnTo>
                  <a:lnTo>
                    <a:pt x="720" y="491"/>
                  </a:lnTo>
                  <a:lnTo>
                    <a:pt x="724" y="495"/>
                  </a:lnTo>
                  <a:lnTo>
                    <a:pt x="726" y="497"/>
                  </a:lnTo>
                  <a:lnTo>
                    <a:pt x="730" y="500"/>
                  </a:lnTo>
                  <a:lnTo>
                    <a:pt x="732" y="502"/>
                  </a:lnTo>
                  <a:lnTo>
                    <a:pt x="735" y="505"/>
                  </a:lnTo>
                  <a:lnTo>
                    <a:pt x="739" y="508"/>
                  </a:lnTo>
                  <a:lnTo>
                    <a:pt x="741" y="511"/>
                  </a:lnTo>
                  <a:lnTo>
                    <a:pt x="745" y="513"/>
                  </a:lnTo>
                  <a:lnTo>
                    <a:pt x="747" y="516"/>
                  </a:lnTo>
                  <a:lnTo>
                    <a:pt x="751" y="518"/>
                  </a:lnTo>
                  <a:lnTo>
                    <a:pt x="754" y="521"/>
                  </a:lnTo>
                  <a:lnTo>
                    <a:pt x="757" y="523"/>
                  </a:lnTo>
                  <a:lnTo>
                    <a:pt x="760" y="525"/>
                  </a:lnTo>
                  <a:lnTo>
                    <a:pt x="762" y="527"/>
                  </a:lnTo>
                  <a:lnTo>
                    <a:pt x="766" y="530"/>
                  </a:lnTo>
                  <a:lnTo>
                    <a:pt x="769" y="532"/>
                  </a:lnTo>
                  <a:lnTo>
                    <a:pt x="772" y="535"/>
                  </a:lnTo>
                  <a:lnTo>
                    <a:pt x="775" y="536"/>
                  </a:lnTo>
                  <a:lnTo>
                    <a:pt x="779" y="538"/>
                  </a:lnTo>
                  <a:lnTo>
                    <a:pt x="781" y="540"/>
                  </a:lnTo>
                  <a:lnTo>
                    <a:pt x="785" y="542"/>
                  </a:lnTo>
                  <a:lnTo>
                    <a:pt x="787" y="543"/>
                  </a:lnTo>
                  <a:lnTo>
                    <a:pt x="791" y="546"/>
                  </a:lnTo>
                  <a:lnTo>
                    <a:pt x="794" y="548"/>
                  </a:lnTo>
                  <a:lnTo>
                    <a:pt x="796" y="550"/>
                  </a:lnTo>
                  <a:lnTo>
                    <a:pt x="800" y="551"/>
                  </a:lnTo>
                  <a:lnTo>
                    <a:pt x="802" y="553"/>
                  </a:lnTo>
                  <a:lnTo>
                    <a:pt x="806" y="555"/>
                  </a:lnTo>
                  <a:lnTo>
                    <a:pt x="809" y="556"/>
                  </a:lnTo>
                  <a:lnTo>
                    <a:pt x="812" y="558"/>
                  </a:lnTo>
                  <a:lnTo>
                    <a:pt x="815" y="560"/>
                  </a:lnTo>
                  <a:lnTo>
                    <a:pt x="819" y="561"/>
                  </a:lnTo>
                  <a:lnTo>
                    <a:pt x="821" y="562"/>
                  </a:lnTo>
                  <a:lnTo>
                    <a:pt x="824" y="565"/>
                  </a:lnTo>
                  <a:lnTo>
                    <a:pt x="827" y="566"/>
                  </a:lnTo>
                  <a:lnTo>
                    <a:pt x="830" y="567"/>
                  </a:lnTo>
                  <a:lnTo>
                    <a:pt x="834" y="568"/>
                  </a:lnTo>
                  <a:lnTo>
                    <a:pt x="836" y="570"/>
                  </a:lnTo>
                  <a:lnTo>
                    <a:pt x="840" y="571"/>
                  </a:lnTo>
                  <a:lnTo>
                    <a:pt x="842" y="572"/>
                  </a:lnTo>
                  <a:lnTo>
                    <a:pt x="846" y="573"/>
                  </a:lnTo>
                  <a:lnTo>
                    <a:pt x="849" y="575"/>
                  </a:lnTo>
                  <a:lnTo>
                    <a:pt x="851" y="576"/>
                  </a:lnTo>
                  <a:lnTo>
                    <a:pt x="855" y="577"/>
                  </a:lnTo>
                  <a:lnTo>
                    <a:pt x="857" y="578"/>
                  </a:lnTo>
                  <a:lnTo>
                    <a:pt x="861" y="580"/>
                  </a:lnTo>
                  <a:lnTo>
                    <a:pt x="864" y="580"/>
                  </a:lnTo>
                  <a:lnTo>
                    <a:pt x="867" y="581"/>
                  </a:lnTo>
                  <a:lnTo>
                    <a:pt x="870" y="582"/>
                  </a:lnTo>
                  <a:lnTo>
                    <a:pt x="874" y="583"/>
                  </a:lnTo>
                  <a:lnTo>
                    <a:pt x="876" y="585"/>
                  </a:lnTo>
                  <a:lnTo>
                    <a:pt x="879" y="585"/>
                  </a:lnTo>
                  <a:lnTo>
                    <a:pt x="882" y="586"/>
                  </a:lnTo>
                  <a:lnTo>
                    <a:pt x="885" y="587"/>
                  </a:lnTo>
                  <a:lnTo>
                    <a:pt x="889" y="587"/>
                  </a:lnTo>
                  <a:lnTo>
                    <a:pt x="891" y="588"/>
                  </a:lnTo>
                  <a:lnTo>
                    <a:pt x="895" y="590"/>
                  </a:lnTo>
                  <a:lnTo>
                    <a:pt x="897" y="590"/>
                  </a:lnTo>
                  <a:lnTo>
                    <a:pt x="901" y="591"/>
                  </a:lnTo>
                  <a:lnTo>
                    <a:pt x="904" y="592"/>
                  </a:lnTo>
                  <a:lnTo>
                    <a:pt x="906" y="592"/>
                  </a:lnTo>
                  <a:lnTo>
                    <a:pt x="910" y="593"/>
                  </a:lnTo>
                  <a:lnTo>
                    <a:pt x="912" y="593"/>
                  </a:lnTo>
                  <a:lnTo>
                    <a:pt x="916" y="595"/>
                  </a:lnTo>
                  <a:lnTo>
                    <a:pt x="919" y="595"/>
                  </a:lnTo>
                  <a:lnTo>
                    <a:pt x="922" y="596"/>
                  </a:lnTo>
                  <a:lnTo>
                    <a:pt x="925" y="596"/>
                  </a:lnTo>
                  <a:lnTo>
                    <a:pt x="929" y="597"/>
                  </a:lnTo>
                  <a:lnTo>
                    <a:pt x="931" y="597"/>
                  </a:lnTo>
                  <a:lnTo>
                    <a:pt x="934" y="598"/>
                  </a:lnTo>
                  <a:lnTo>
                    <a:pt x="938" y="598"/>
                  </a:lnTo>
                  <a:lnTo>
                    <a:pt x="940" y="598"/>
                  </a:lnTo>
                  <a:lnTo>
                    <a:pt x="944" y="600"/>
                  </a:lnTo>
                  <a:lnTo>
                    <a:pt x="946" y="600"/>
                  </a:lnTo>
                  <a:lnTo>
                    <a:pt x="950" y="600"/>
                  </a:lnTo>
                  <a:lnTo>
                    <a:pt x="953" y="601"/>
                  </a:lnTo>
                  <a:lnTo>
                    <a:pt x="956" y="601"/>
                  </a:lnTo>
                  <a:lnTo>
                    <a:pt x="959" y="602"/>
                  </a:lnTo>
                  <a:lnTo>
                    <a:pt x="961" y="602"/>
                  </a:lnTo>
                  <a:lnTo>
                    <a:pt x="965" y="602"/>
                  </a:lnTo>
                  <a:lnTo>
                    <a:pt x="968" y="603"/>
                  </a:lnTo>
                  <a:lnTo>
                    <a:pt x="971" y="603"/>
                  </a:lnTo>
                  <a:lnTo>
                    <a:pt x="974" y="603"/>
                  </a:lnTo>
                  <a:lnTo>
                    <a:pt x="978" y="603"/>
                  </a:lnTo>
                  <a:lnTo>
                    <a:pt x="980" y="605"/>
                  </a:lnTo>
                  <a:lnTo>
                    <a:pt x="984" y="605"/>
                  </a:lnTo>
                  <a:lnTo>
                    <a:pt x="986" y="605"/>
                  </a:lnTo>
                  <a:lnTo>
                    <a:pt x="989" y="605"/>
                  </a:lnTo>
                  <a:lnTo>
                    <a:pt x="993" y="606"/>
                  </a:lnTo>
                  <a:lnTo>
                    <a:pt x="995" y="606"/>
                  </a:lnTo>
                  <a:lnTo>
                    <a:pt x="999" y="606"/>
                  </a:lnTo>
                  <a:lnTo>
                    <a:pt x="1001" y="606"/>
                  </a:lnTo>
                  <a:lnTo>
                    <a:pt x="1005" y="606"/>
                  </a:lnTo>
                  <a:lnTo>
                    <a:pt x="1008" y="607"/>
                  </a:lnTo>
                  <a:lnTo>
                    <a:pt x="1011" y="607"/>
                  </a:lnTo>
                  <a:lnTo>
                    <a:pt x="1014" y="607"/>
                  </a:lnTo>
                  <a:lnTo>
                    <a:pt x="1016" y="607"/>
                  </a:lnTo>
                  <a:lnTo>
                    <a:pt x="1020" y="607"/>
                  </a:lnTo>
                  <a:lnTo>
                    <a:pt x="1023" y="607"/>
                  </a:lnTo>
                  <a:lnTo>
                    <a:pt x="1026" y="608"/>
                  </a:lnTo>
                  <a:lnTo>
                    <a:pt x="1029" y="608"/>
                  </a:lnTo>
                  <a:lnTo>
                    <a:pt x="1033" y="608"/>
                  </a:lnTo>
                  <a:lnTo>
                    <a:pt x="1035" y="608"/>
                  </a:lnTo>
                  <a:lnTo>
                    <a:pt x="1039" y="608"/>
                  </a:lnTo>
                  <a:lnTo>
                    <a:pt x="1041" y="608"/>
                  </a:lnTo>
                  <a:lnTo>
                    <a:pt x="1044" y="608"/>
                  </a:lnTo>
                  <a:lnTo>
                    <a:pt x="1048" y="610"/>
                  </a:lnTo>
                  <a:lnTo>
                    <a:pt x="1050" y="610"/>
                  </a:lnTo>
                  <a:lnTo>
                    <a:pt x="1054" y="610"/>
                  </a:lnTo>
                  <a:lnTo>
                    <a:pt x="1056" y="610"/>
                  </a:lnTo>
                  <a:lnTo>
                    <a:pt x="1060" y="610"/>
                  </a:lnTo>
                  <a:lnTo>
                    <a:pt x="1063" y="610"/>
                  </a:lnTo>
                  <a:lnTo>
                    <a:pt x="1066" y="610"/>
                  </a:lnTo>
                  <a:lnTo>
                    <a:pt x="1069" y="610"/>
                  </a:lnTo>
                  <a:lnTo>
                    <a:pt x="1071" y="610"/>
                  </a:lnTo>
                  <a:lnTo>
                    <a:pt x="1075" y="610"/>
                  </a:lnTo>
                  <a:lnTo>
                    <a:pt x="1078" y="610"/>
                  </a:lnTo>
                  <a:lnTo>
                    <a:pt x="1081" y="611"/>
                  </a:lnTo>
                  <a:lnTo>
                    <a:pt x="1084" y="611"/>
                  </a:lnTo>
                  <a:lnTo>
                    <a:pt x="1088" y="611"/>
                  </a:lnTo>
                  <a:lnTo>
                    <a:pt x="1090" y="611"/>
                  </a:lnTo>
                  <a:lnTo>
                    <a:pt x="1094" y="611"/>
                  </a:lnTo>
                  <a:lnTo>
                    <a:pt x="1096" y="611"/>
                  </a:lnTo>
                  <a:lnTo>
                    <a:pt x="1099" y="611"/>
                  </a:lnTo>
                  <a:lnTo>
                    <a:pt x="1103" y="611"/>
                  </a:lnTo>
                  <a:lnTo>
                    <a:pt x="1105" y="611"/>
                  </a:lnTo>
                  <a:lnTo>
                    <a:pt x="1109" y="611"/>
                  </a:lnTo>
                  <a:lnTo>
                    <a:pt x="1111" y="611"/>
                  </a:lnTo>
                  <a:lnTo>
                    <a:pt x="1115" y="611"/>
                  </a:lnTo>
                  <a:lnTo>
                    <a:pt x="1118" y="611"/>
                  </a:lnTo>
                  <a:lnTo>
                    <a:pt x="1121" y="611"/>
                  </a:lnTo>
                  <a:lnTo>
                    <a:pt x="1124" y="611"/>
                  </a:lnTo>
                  <a:lnTo>
                    <a:pt x="1126" y="611"/>
                  </a:lnTo>
                  <a:lnTo>
                    <a:pt x="1130" y="611"/>
                  </a:lnTo>
                  <a:lnTo>
                    <a:pt x="1133" y="611"/>
                  </a:lnTo>
                  <a:lnTo>
                    <a:pt x="1137" y="611"/>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361"/>
                  </a:moveTo>
                  <a:lnTo>
                    <a:pt x="4" y="356"/>
                  </a:lnTo>
                  <a:lnTo>
                    <a:pt x="6" y="352"/>
                  </a:lnTo>
                  <a:lnTo>
                    <a:pt x="10" y="347"/>
                  </a:lnTo>
                  <a:lnTo>
                    <a:pt x="13" y="342"/>
                  </a:lnTo>
                  <a:lnTo>
                    <a:pt x="16" y="338"/>
                  </a:lnTo>
                  <a:lnTo>
                    <a:pt x="19" y="333"/>
                  </a:lnTo>
                  <a:lnTo>
                    <a:pt x="23" y="328"/>
                  </a:lnTo>
                  <a:lnTo>
                    <a:pt x="25" y="324"/>
                  </a:lnTo>
                  <a:lnTo>
                    <a:pt x="28" y="319"/>
                  </a:lnTo>
                  <a:lnTo>
                    <a:pt x="31" y="314"/>
                  </a:lnTo>
                  <a:lnTo>
                    <a:pt x="34" y="309"/>
                  </a:lnTo>
                  <a:lnTo>
                    <a:pt x="38" y="304"/>
                  </a:lnTo>
                  <a:lnTo>
                    <a:pt x="40" y="301"/>
                  </a:lnTo>
                  <a:lnTo>
                    <a:pt x="44" y="296"/>
                  </a:lnTo>
                  <a:lnTo>
                    <a:pt x="46" y="291"/>
                  </a:lnTo>
                  <a:lnTo>
                    <a:pt x="50" y="285"/>
                  </a:lnTo>
                  <a:lnTo>
                    <a:pt x="53" y="280"/>
                  </a:lnTo>
                  <a:lnTo>
                    <a:pt x="56" y="275"/>
                  </a:lnTo>
                  <a:lnTo>
                    <a:pt x="59" y="270"/>
                  </a:lnTo>
                  <a:lnTo>
                    <a:pt x="61" y="265"/>
                  </a:lnTo>
                  <a:lnTo>
                    <a:pt x="65" y="260"/>
                  </a:lnTo>
                  <a:lnTo>
                    <a:pt x="68" y="255"/>
                  </a:lnTo>
                  <a:lnTo>
                    <a:pt x="71" y="250"/>
                  </a:lnTo>
                  <a:lnTo>
                    <a:pt x="74" y="245"/>
                  </a:lnTo>
                  <a:lnTo>
                    <a:pt x="78" y="242"/>
                  </a:lnTo>
                  <a:lnTo>
                    <a:pt x="80" y="237"/>
                  </a:lnTo>
                  <a:lnTo>
                    <a:pt x="84" y="232"/>
                  </a:lnTo>
                  <a:lnTo>
                    <a:pt x="86" y="227"/>
                  </a:lnTo>
                  <a:lnTo>
                    <a:pt x="89" y="222"/>
                  </a:lnTo>
                  <a:lnTo>
                    <a:pt x="93" y="217"/>
                  </a:lnTo>
                  <a:lnTo>
                    <a:pt x="95" y="212"/>
                  </a:lnTo>
                  <a:lnTo>
                    <a:pt x="99" y="207"/>
                  </a:lnTo>
                  <a:lnTo>
                    <a:pt x="101" y="202"/>
                  </a:lnTo>
                  <a:lnTo>
                    <a:pt x="105" y="197"/>
                  </a:lnTo>
                  <a:lnTo>
                    <a:pt x="108" y="192"/>
                  </a:lnTo>
                  <a:lnTo>
                    <a:pt x="112" y="187"/>
                  </a:lnTo>
                  <a:lnTo>
                    <a:pt x="114" y="182"/>
                  </a:lnTo>
                  <a:lnTo>
                    <a:pt x="117" y="178"/>
                  </a:lnTo>
                  <a:lnTo>
                    <a:pt x="120" y="173"/>
                  </a:lnTo>
                  <a:lnTo>
                    <a:pt x="123" y="168"/>
                  </a:lnTo>
                  <a:lnTo>
                    <a:pt x="127" y="163"/>
                  </a:lnTo>
                  <a:lnTo>
                    <a:pt x="129" y="158"/>
                  </a:lnTo>
                  <a:lnTo>
                    <a:pt x="133" y="154"/>
                  </a:lnTo>
                  <a:lnTo>
                    <a:pt x="135" y="149"/>
                  </a:lnTo>
                  <a:lnTo>
                    <a:pt x="139" y="144"/>
                  </a:lnTo>
                  <a:lnTo>
                    <a:pt x="142" y="140"/>
                  </a:lnTo>
                  <a:lnTo>
                    <a:pt x="144" y="135"/>
                  </a:lnTo>
                  <a:lnTo>
                    <a:pt x="148" y="130"/>
                  </a:lnTo>
                  <a:lnTo>
                    <a:pt x="150" y="127"/>
                  </a:lnTo>
                  <a:lnTo>
                    <a:pt x="154" y="121"/>
                  </a:lnTo>
                  <a:lnTo>
                    <a:pt x="157" y="118"/>
                  </a:lnTo>
                  <a:lnTo>
                    <a:pt x="160" y="114"/>
                  </a:lnTo>
                  <a:lnTo>
                    <a:pt x="163" y="109"/>
                  </a:lnTo>
                  <a:lnTo>
                    <a:pt x="167" y="105"/>
                  </a:lnTo>
                  <a:lnTo>
                    <a:pt x="169" y="101"/>
                  </a:lnTo>
                  <a:lnTo>
                    <a:pt x="172" y="96"/>
                  </a:lnTo>
                  <a:lnTo>
                    <a:pt x="175" y="93"/>
                  </a:lnTo>
                  <a:lnTo>
                    <a:pt x="178" y="89"/>
                  </a:lnTo>
                  <a:lnTo>
                    <a:pt x="182" y="85"/>
                  </a:lnTo>
                  <a:lnTo>
                    <a:pt x="184" y="81"/>
                  </a:lnTo>
                  <a:lnTo>
                    <a:pt x="188" y="78"/>
                  </a:lnTo>
                  <a:lnTo>
                    <a:pt x="190" y="74"/>
                  </a:lnTo>
                  <a:lnTo>
                    <a:pt x="194" y="70"/>
                  </a:lnTo>
                  <a:lnTo>
                    <a:pt x="197" y="66"/>
                  </a:lnTo>
                  <a:lnTo>
                    <a:pt x="199" y="63"/>
                  </a:lnTo>
                  <a:lnTo>
                    <a:pt x="203" y="60"/>
                  </a:lnTo>
                  <a:lnTo>
                    <a:pt x="205" y="56"/>
                  </a:lnTo>
                  <a:lnTo>
                    <a:pt x="209" y="54"/>
                  </a:lnTo>
                  <a:lnTo>
                    <a:pt x="212" y="50"/>
                  </a:lnTo>
                  <a:lnTo>
                    <a:pt x="215" y="48"/>
                  </a:lnTo>
                  <a:lnTo>
                    <a:pt x="218" y="44"/>
                  </a:lnTo>
                  <a:lnTo>
                    <a:pt x="222" y="41"/>
                  </a:lnTo>
                  <a:lnTo>
                    <a:pt x="224" y="39"/>
                  </a:lnTo>
                  <a:lnTo>
                    <a:pt x="227" y="35"/>
                  </a:lnTo>
                  <a:lnTo>
                    <a:pt x="230" y="33"/>
                  </a:lnTo>
                  <a:lnTo>
                    <a:pt x="233" y="30"/>
                  </a:lnTo>
                  <a:lnTo>
                    <a:pt x="237" y="28"/>
                  </a:lnTo>
                  <a:lnTo>
                    <a:pt x="239" y="26"/>
                  </a:lnTo>
                  <a:lnTo>
                    <a:pt x="243" y="24"/>
                  </a:lnTo>
                  <a:lnTo>
                    <a:pt x="245" y="21"/>
                  </a:lnTo>
                  <a:lnTo>
                    <a:pt x="249" y="19"/>
                  </a:lnTo>
                  <a:lnTo>
                    <a:pt x="252" y="18"/>
                  </a:lnTo>
                  <a:lnTo>
                    <a:pt x="254" y="15"/>
                  </a:lnTo>
                  <a:lnTo>
                    <a:pt x="258" y="14"/>
                  </a:lnTo>
                  <a:lnTo>
                    <a:pt x="260" y="13"/>
                  </a:lnTo>
                  <a:lnTo>
                    <a:pt x="264" y="11"/>
                  </a:lnTo>
                  <a:lnTo>
                    <a:pt x="267" y="9"/>
                  </a:lnTo>
                  <a:lnTo>
                    <a:pt x="270" y="8"/>
                  </a:lnTo>
                  <a:lnTo>
                    <a:pt x="273" y="6"/>
                  </a:lnTo>
                  <a:lnTo>
                    <a:pt x="277" y="5"/>
                  </a:lnTo>
                  <a:lnTo>
                    <a:pt x="279" y="5"/>
                  </a:lnTo>
                  <a:lnTo>
                    <a:pt x="282" y="4"/>
                  </a:lnTo>
                  <a:lnTo>
                    <a:pt x="285" y="3"/>
                  </a:lnTo>
                  <a:lnTo>
                    <a:pt x="288" y="3"/>
                  </a:lnTo>
                  <a:lnTo>
                    <a:pt x="292" y="1"/>
                  </a:lnTo>
                  <a:lnTo>
                    <a:pt x="294" y="1"/>
                  </a:lnTo>
                  <a:lnTo>
                    <a:pt x="298" y="0"/>
                  </a:lnTo>
                  <a:lnTo>
                    <a:pt x="300" y="0"/>
                  </a:lnTo>
                  <a:lnTo>
                    <a:pt x="304" y="0"/>
                  </a:lnTo>
                  <a:lnTo>
                    <a:pt x="307" y="0"/>
                  </a:lnTo>
                  <a:lnTo>
                    <a:pt x="309" y="0"/>
                  </a:lnTo>
                </a:path>
              </a:pathLst>
            </a:custGeom>
            <a:noFill/>
            <a:ln w="2222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39"/>
            <p:cNvSpPr>
              <a:spLocks noEditPoints="1"/>
            </p:cNvSpPr>
            <p:nvPr/>
          </p:nvSpPr>
          <p:spPr bwMode="auto">
            <a:xfrm>
              <a:off x="1124432" y="4486275"/>
              <a:ext cx="2188074" cy="1235674"/>
            </a:xfrm>
            <a:custGeom>
              <a:avLst/>
              <a:gdLst/>
              <a:ahLst/>
              <a:cxnLst>
                <a:cxn ang="0">
                  <a:pos x="328" y="154"/>
                </a:cxn>
                <a:cxn ang="0">
                  <a:pos x="349" y="187"/>
                </a:cxn>
                <a:cxn ang="0">
                  <a:pos x="371" y="222"/>
                </a:cxn>
                <a:cxn ang="0">
                  <a:pos x="392" y="255"/>
                </a:cxn>
                <a:cxn ang="0">
                  <a:pos x="414" y="291"/>
                </a:cxn>
                <a:cxn ang="0">
                  <a:pos x="436" y="324"/>
                </a:cxn>
                <a:cxn ang="0">
                  <a:pos x="457" y="356"/>
                </a:cxn>
                <a:cxn ang="0">
                  <a:pos x="478" y="387"/>
                </a:cxn>
                <a:cxn ang="0">
                  <a:pos x="499" y="416"/>
                </a:cxn>
                <a:cxn ang="0">
                  <a:pos x="521" y="442"/>
                </a:cxn>
                <a:cxn ang="0">
                  <a:pos x="542" y="467"/>
                </a:cxn>
                <a:cxn ang="0">
                  <a:pos x="563" y="488"/>
                </a:cxn>
                <a:cxn ang="0">
                  <a:pos x="585" y="508"/>
                </a:cxn>
                <a:cxn ang="0">
                  <a:pos x="607" y="525"/>
                </a:cxn>
                <a:cxn ang="0">
                  <a:pos x="628" y="540"/>
                </a:cxn>
                <a:cxn ang="0">
                  <a:pos x="650" y="553"/>
                </a:cxn>
                <a:cxn ang="0">
                  <a:pos x="671" y="565"/>
                </a:cxn>
                <a:cxn ang="0">
                  <a:pos x="692" y="573"/>
                </a:cxn>
                <a:cxn ang="0">
                  <a:pos x="713" y="581"/>
                </a:cxn>
                <a:cxn ang="0">
                  <a:pos x="735" y="587"/>
                </a:cxn>
                <a:cxn ang="0">
                  <a:pos x="757" y="593"/>
                </a:cxn>
                <a:cxn ang="0">
                  <a:pos x="779" y="597"/>
                </a:cxn>
                <a:cxn ang="0">
                  <a:pos x="800" y="601"/>
                </a:cxn>
                <a:cxn ang="0">
                  <a:pos x="821" y="603"/>
                </a:cxn>
                <a:cxn ang="0">
                  <a:pos x="842" y="606"/>
                </a:cxn>
                <a:cxn ang="0">
                  <a:pos x="864" y="607"/>
                </a:cxn>
                <a:cxn ang="0">
                  <a:pos x="885" y="608"/>
                </a:cxn>
                <a:cxn ang="0">
                  <a:pos x="906" y="610"/>
                </a:cxn>
                <a:cxn ang="0">
                  <a:pos x="929" y="611"/>
                </a:cxn>
                <a:cxn ang="0">
                  <a:pos x="950" y="611"/>
                </a:cxn>
                <a:cxn ang="0">
                  <a:pos x="971" y="611"/>
                </a:cxn>
                <a:cxn ang="0">
                  <a:pos x="993" y="612"/>
                </a:cxn>
                <a:cxn ang="0">
                  <a:pos x="1014" y="612"/>
                </a:cxn>
                <a:cxn ang="0">
                  <a:pos x="1035" y="612"/>
                </a:cxn>
                <a:cxn ang="0">
                  <a:pos x="1056" y="612"/>
                </a:cxn>
                <a:cxn ang="0">
                  <a:pos x="1078" y="612"/>
                </a:cxn>
                <a:cxn ang="0">
                  <a:pos x="1099" y="612"/>
                </a:cxn>
                <a:cxn ang="0">
                  <a:pos x="1121" y="612"/>
                </a:cxn>
                <a:cxn ang="0">
                  <a:pos x="1143" y="612"/>
                </a:cxn>
                <a:cxn ang="0">
                  <a:pos x="1164" y="612"/>
                </a:cxn>
                <a:cxn ang="0">
                  <a:pos x="1185" y="612"/>
                </a:cxn>
                <a:cxn ang="0">
                  <a:pos x="1207" y="612"/>
                </a:cxn>
                <a:cxn ang="0">
                  <a:pos x="0" y="121"/>
                </a:cxn>
                <a:cxn ang="0">
                  <a:pos x="23" y="93"/>
                </a:cxn>
                <a:cxn ang="0">
                  <a:pos x="44" y="66"/>
                </a:cxn>
                <a:cxn ang="0">
                  <a:pos x="65" y="44"/>
                </a:cxn>
                <a:cxn ang="0">
                  <a:pos x="86" y="26"/>
                </a:cxn>
                <a:cxn ang="0">
                  <a:pos x="108" y="13"/>
                </a:cxn>
                <a:cxn ang="0">
                  <a:pos x="129" y="4"/>
                </a:cxn>
                <a:cxn ang="0">
                  <a:pos x="150" y="0"/>
                </a:cxn>
                <a:cxn ang="0">
                  <a:pos x="172" y="3"/>
                </a:cxn>
                <a:cxn ang="0">
                  <a:pos x="194" y="9"/>
                </a:cxn>
                <a:cxn ang="0">
                  <a:pos x="215" y="21"/>
                </a:cxn>
                <a:cxn ang="0">
                  <a:pos x="237" y="39"/>
                </a:cxn>
                <a:cxn ang="0">
                  <a:pos x="258" y="60"/>
                </a:cxn>
                <a:cxn ang="0">
                  <a:pos x="279" y="85"/>
                </a:cxn>
                <a:cxn ang="0">
                  <a:pos x="300" y="114"/>
                </a:cxn>
              </a:cxnLst>
              <a:rect l="0" t="0" r="r" b="b"/>
              <a:pathLst>
                <a:path w="1225" h="612">
                  <a:moveTo>
                    <a:pt x="309" y="127"/>
                  </a:moveTo>
                  <a:lnTo>
                    <a:pt x="313" y="130"/>
                  </a:lnTo>
                  <a:lnTo>
                    <a:pt x="316" y="135"/>
                  </a:lnTo>
                  <a:lnTo>
                    <a:pt x="319" y="140"/>
                  </a:lnTo>
                  <a:lnTo>
                    <a:pt x="322" y="144"/>
                  </a:lnTo>
                  <a:lnTo>
                    <a:pt x="326" y="149"/>
                  </a:lnTo>
                  <a:lnTo>
                    <a:pt x="328" y="154"/>
                  </a:lnTo>
                  <a:lnTo>
                    <a:pt x="332" y="158"/>
                  </a:lnTo>
                  <a:lnTo>
                    <a:pt x="334" y="163"/>
                  </a:lnTo>
                  <a:lnTo>
                    <a:pt x="337" y="168"/>
                  </a:lnTo>
                  <a:lnTo>
                    <a:pt x="341" y="173"/>
                  </a:lnTo>
                  <a:lnTo>
                    <a:pt x="343" y="178"/>
                  </a:lnTo>
                  <a:lnTo>
                    <a:pt x="347" y="182"/>
                  </a:lnTo>
                  <a:lnTo>
                    <a:pt x="349" y="187"/>
                  </a:lnTo>
                  <a:lnTo>
                    <a:pt x="353" y="192"/>
                  </a:lnTo>
                  <a:lnTo>
                    <a:pt x="356" y="197"/>
                  </a:lnTo>
                  <a:lnTo>
                    <a:pt x="359" y="202"/>
                  </a:lnTo>
                  <a:lnTo>
                    <a:pt x="362" y="207"/>
                  </a:lnTo>
                  <a:lnTo>
                    <a:pt x="364" y="212"/>
                  </a:lnTo>
                  <a:lnTo>
                    <a:pt x="368" y="217"/>
                  </a:lnTo>
                  <a:lnTo>
                    <a:pt x="371" y="222"/>
                  </a:lnTo>
                  <a:lnTo>
                    <a:pt x="374" y="227"/>
                  </a:lnTo>
                  <a:lnTo>
                    <a:pt x="377" y="232"/>
                  </a:lnTo>
                  <a:lnTo>
                    <a:pt x="381" y="237"/>
                  </a:lnTo>
                  <a:lnTo>
                    <a:pt x="383" y="242"/>
                  </a:lnTo>
                  <a:lnTo>
                    <a:pt x="387" y="245"/>
                  </a:lnTo>
                  <a:lnTo>
                    <a:pt x="389" y="250"/>
                  </a:lnTo>
                  <a:lnTo>
                    <a:pt x="392" y="255"/>
                  </a:lnTo>
                  <a:lnTo>
                    <a:pt x="396" y="260"/>
                  </a:lnTo>
                  <a:lnTo>
                    <a:pt x="398" y="265"/>
                  </a:lnTo>
                  <a:lnTo>
                    <a:pt x="402" y="270"/>
                  </a:lnTo>
                  <a:lnTo>
                    <a:pt x="404" y="275"/>
                  </a:lnTo>
                  <a:lnTo>
                    <a:pt x="408" y="280"/>
                  </a:lnTo>
                  <a:lnTo>
                    <a:pt x="411" y="285"/>
                  </a:lnTo>
                  <a:lnTo>
                    <a:pt x="414" y="291"/>
                  </a:lnTo>
                  <a:lnTo>
                    <a:pt x="417" y="296"/>
                  </a:lnTo>
                  <a:lnTo>
                    <a:pt x="419" y="301"/>
                  </a:lnTo>
                  <a:lnTo>
                    <a:pt x="423" y="304"/>
                  </a:lnTo>
                  <a:lnTo>
                    <a:pt x="426" y="309"/>
                  </a:lnTo>
                  <a:lnTo>
                    <a:pt x="429" y="314"/>
                  </a:lnTo>
                  <a:lnTo>
                    <a:pt x="432" y="319"/>
                  </a:lnTo>
                  <a:lnTo>
                    <a:pt x="436" y="324"/>
                  </a:lnTo>
                  <a:lnTo>
                    <a:pt x="438" y="328"/>
                  </a:lnTo>
                  <a:lnTo>
                    <a:pt x="442" y="333"/>
                  </a:lnTo>
                  <a:lnTo>
                    <a:pt x="444" y="338"/>
                  </a:lnTo>
                  <a:lnTo>
                    <a:pt x="447" y="342"/>
                  </a:lnTo>
                  <a:lnTo>
                    <a:pt x="451" y="347"/>
                  </a:lnTo>
                  <a:lnTo>
                    <a:pt x="453" y="352"/>
                  </a:lnTo>
                  <a:lnTo>
                    <a:pt x="457" y="356"/>
                  </a:lnTo>
                  <a:lnTo>
                    <a:pt x="459" y="361"/>
                  </a:lnTo>
                  <a:lnTo>
                    <a:pt x="463" y="366"/>
                  </a:lnTo>
                  <a:lnTo>
                    <a:pt x="466" y="369"/>
                  </a:lnTo>
                  <a:lnTo>
                    <a:pt x="469" y="374"/>
                  </a:lnTo>
                  <a:lnTo>
                    <a:pt x="472" y="378"/>
                  </a:lnTo>
                  <a:lnTo>
                    <a:pt x="474" y="383"/>
                  </a:lnTo>
                  <a:lnTo>
                    <a:pt x="478" y="387"/>
                  </a:lnTo>
                  <a:lnTo>
                    <a:pt x="481" y="391"/>
                  </a:lnTo>
                  <a:lnTo>
                    <a:pt x="484" y="396"/>
                  </a:lnTo>
                  <a:lnTo>
                    <a:pt x="487" y="399"/>
                  </a:lnTo>
                  <a:lnTo>
                    <a:pt x="491" y="403"/>
                  </a:lnTo>
                  <a:lnTo>
                    <a:pt x="493" y="408"/>
                  </a:lnTo>
                  <a:lnTo>
                    <a:pt x="497" y="412"/>
                  </a:lnTo>
                  <a:lnTo>
                    <a:pt x="499" y="416"/>
                  </a:lnTo>
                  <a:lnTo>
                    <a:pt x="502" y="419"/>
                  </a:lnTo>
                  <a:lnTo>
                    <a:pt x="506" y="423"/>
                  </a:lnTo>
                  <a:lnTo>
                    <a:pt x="508" y="427"/>
                  </a:lnTo>
                  <a:lnTo>
                    <a:pt x="512" y="431"/>
                  </a:lnTo>
                  <a:lnTo>
                    <a:pt x="514" y="434"/>
                  </a:lnTo>
                  <a:lnTo>
                    <a:pt x="518" y="438"/>
                  </a:lnTo>
                  <a:lnTo>
                    <a:pt x="521" y="442"/>
                  </a:lnTo>
                  <a:lnTo>
                    <a:pt x="525" y="446"/>
                  </a:lnTo>
                  <a:lnTo>
                    <a:pt x="527" y="449"/>
                  </a:lnTo>
                  <a:lnTo>
                    <a:pt x="530" y="453"/>
                  </a:lnTo>
                  <a:lnTo>
                    <a:pt x="533" y="456"/>
                  </a:lnTo>
                  <a:lnTo>
                    <a:pt x="536" y="460"/>
                  </a:lnTo>
                  <a:lnTo>
                    <a:pt x="540" y="463"/>
                  </a:lnTo>
                  <a:lnTo>
                    <a:pt x="542" y="467"/>
                  </a:lnTo>
                  <a:lnTo>
                    <a:pt x="546" y="470"/>
                  </a:lnTo>
                  <a:lnTo>
                    <a:pt x="548" y="473"/>
                  </a:lnTo>
                  <a:lnTo>
                    <a:pt x="552" y="476"/>
                  </a:lnTo>
                  <a:lnTo>
                    <a:pt x="555" y="480"/>
                  </a:lnTo>
                  <a:lnTo>
                    <a:pt x="557" y="482"/>
                  </a:lnTo>
                  <a:lnTo>
                    <a:pt x="561" y="486"/>
                  </a:lnTo>
                  <a:lnTo>
                    <a:pt x="563" y="488"/>
                  </a:lnTo>
                  <a:lnTo>
                    <a:pt x="567" y="491"/>
                  </a:lnTo>
                  <a:lnTo>
                    <a:pt x="570" y="495"/>
                  </a:lnTo>
                  <a:lnTo>
                    <a:pt x="573" y="497"/>
                  </a:lnTo>
                  <a:lnTo>
                    <a:pt x="576" y="500"/>
                  </a:lnTo>
                  <a:lnTo>
                    <a:pt x="580" y="502"/>
                  </a:lnTo>
                  <a:lnTo>
                    <a:pt x="582" y="505"/>
                  </a:lnTo>
                  <a:lnTo>
                    <a:pt x="585" y="508"/>
                  </a:lnTo>
                  <a:lnTo>
                    <a:pt x="588" y="511"/>
                  </a:lnTo>
                  <a:lnTo>
                    <a:pt x="591" y="513"/>
                  </a:lnTo>
                  <a:lnTo>
                    <a:pt x="595" y="516"/>
                  </a:lnTo>
                  <a:lnTo>
                    <a:pt x="597" y="518"/>
                  </a:lnTo>
                  <a:lnTo>
                    <a:pt x="601" y="521"/>
                  </a:lnTo>
                  <a:lnTo>
                    <a:pt x="603" y="523"/>
                  </a:lnTo>
                  <a:lnTo>
                    <a:pt x="607" y="525"/>
                  </a:lnTo>
                  <a:lnTo>
                    <a:pt x="610" y="527"/>
                  </a:lnTo>
                  <a:lnTo>
                    <a:pt x="613" y="530"/>
                  </a:lnTo>
                  <a:lnTo>
                    <a:pt x="616" y="532"/>
                  </a:lnTo>
                  <a:lnTo>
                    <a:pt x="618" y="535"/>
                  </a:lnTo>
                  <a:lnTo>
                    <a:pt x="622" y="536"/>
                  </a:lnTo>
                  <a:lnTo>
                    <a:pt x="625" y="538"/>
                  </a:lnTo>
                  <a:lnTo>
                    <a:pt x="628" y="540"/>
                  </a:lnTo>
                  <a:lnTo>
                    <a:pt x="631" y="542"/>
                  </a:lnTo>
                  <a:lnTo>
                    <a:pt x="635" y="543"/>
                  </a:lnTo>
                  <a:lnTo>
                    <a:pt x="637" y="546"/>
                  </a:lnTo>
                  <a:lnTo>
                    <a:pt x="641" y="548"/>
                  </a:lnTo>
                  <a:lnTo>
                    <a:pt x="643" y="550"/>
                  </a:lnTo>
                  <a:lnTo>
                    <a:pt x="646" y="551"/>
                  </a:lnTo>
                  <a:lnTo>
                    <a:pt x="650" y="553"/>
                  </a:lnTo>
                  <a:lnTo>
                    <a:pt x="652" y="555"/>
                  </a:lnTo>
                  <a:lnTo>
                    <a:pt x="656" y="556"/>
                  </a:lnTo>
                  <a:lnTo>
                    <a:pt x="658" y="558"/>
                  </a:lnTo>
                  <a:lnTo>
                    <a:pt x="662" y="560"/>
                  </a:lnTo>
                  <a:lnTo>
                    <a:pt x="665" y="561"/>
                  </a:lnTo>
                  <a:lnTo>
                    <a:pt x="668" y="562"/>
                  </a:lnTo>
                  <a:lnTo>
                    <a:pt x="671" y="565"/>
                  </a:lnTo>
                  <a:lnTo>
                    <a:pt x="673" y="566"/>
                  </a:lnTo>
                  <a:lnTo>
                    <a:pt x="677" y="567"/>
                  </a:lnTo>
                  <a:lnTo>
                    <a:pt x="680" y="568"/>
                  </a:lnTo>
                  <a:lnTo>
                    <a:pt x="683" y="570"/>
                  </a:lnTo>
                  <a:lnTo>
                    <a:pt x="686" y="571"/>
                  </a:lnTo>
                  <a:lnTo>
                    <a:pt x="690" y="572"/>
                  </a:lnTo>
                  <a:lnTo>
                    <a:pt x="692" y="573"/>
                  </a:lnTo>
                  <a:lnTo>
                    <a:pt x="696" y="575"/>
                  </a:lnTo>
                  <a:lnTo>
                    <a:pt x="698" y="576"/>
                  </a:lnTo>
                  <a:lnTo>
                    <a:pt x="702" y="577"/>
                  </a:lnTo>
                  <a:lnTo>
                    <a:pt x="705" y="578"/>
                  </a:lnTo>
                  <a:lnTo>
                    <a:pt x="707" y="580"/>
                  </a:lnTo>
                  <a:lnTo>
                    <a:pt x="711" y="580"/>
                  </a:lnTo>
                  <a:lnTo>
                    <a:pt x="713" y="581"/>
                  </a:lnTo>
                  <a:lnTo>
                    <a:pt x="717" y="582"/>
                  </a:lnTo>
                  <a:lnTo>
                    <a:pt x="720" y="583"/>
                  </a:lnTo>
                  <a:lnTo>
                    <a:pt x="724" y="585"/>
                  </a:lnTo>
                  <a:lnTo>
                    <a:pt x="726" y="585"/>
                  </a:lnTo>
                  <a:lnTo>
                    <a:pt x="730" y="586"/>
                  </a:lnTo>
                  <a:lnTo>
                    <a:pt x="732" y="587"/>
                  </a:lnTo>
                  <a:lnTo>
                    <a:pt x="735" y="587"/>
                  </a:lnTo>
                  <a:lnTo>
                    <a:pt x="739" y="588"/>
                  </a:lnTo>
                  <a:lnTo>
                    <a:pt x="741" y="590"/>
                  </a:lnTo>
                  <a:lnTo>
                    <a:pt x="745" y="590"/>
                  </a:lnTo>
                  <a:lnTo>
                    <a:pt x="747" y="591"/>
                  </a:lnTo>
                  <a:lnTo>
                    <a:pt x="751" y="592"/>
                  </a:lnTo>
                  <a:lnTo>
                    <a:pt x="754" y="592"/>
                  </a:lnTo>
                  <a:lnTo>
                    <a:pt x="757" y="593"/>
                  </a:lnTo>
                  <a:lnTo>
                    <a:pt x="760" y="593"/>
                  </a:lnTo>
                  <a:lnTo>
                    <a:pt x="762" y="595"/>
                  </a:lnTo>
                  <a:lnTo>
                    <a:pt x="766" y="595"/>
                  </a:lnTo>
                  <a:lnTo>
                    <a:pt x="769" y="596"/>
                  </a:lnTo>
                  <a:lnTo>
                    <a:pt x="772" y="596"/>
                  </a:lnTo>
                  <a:lnTo>
                    <a:pt x="775" y="597"/>
                  </a:lnTo>
                  <a:lnTo>
                    <a:pt x="779" y="597"/>
                  </a:lnTo>
                  <a:lnTo>
                    <a:pt x="781" y="598"/>
                  </a:lnTo>
                  <a:lnTo>
                    <a:pt x="785" y="598"/>
                  </a:lnTo>
                  <a:lnTo>
                    <a:pt x="787" y="598"/>
                  </a:lnTo>
                  <a:lnTo>
                    <a:pt x="791" y="600"/>
                  </a:lnTo>
                  <a:lnTo>
                    <a:pt x="794" y="600"/>
                  </a:lnTo>
                  <a:lnTo>
                    <a:pt x="796" y="600"/>
                  </a:lnTo>
                  <a:lnTo>
                    <a:pt x="800" y="601"/>
                  </a:lnTo>
                  <a:lnTo>
                    <a:pt x="802" y="601"/>
                  </a:lnTo>
                  <a:lnTo>
                    <a:pt x="806" y="602"/>
                  </a:lnTo>
                  <a:lnTo>
                    <a:pt x="809" y="602"/>
                  </a:lnTo>
                  <a:lnTo>
                    <a:pt x="812" y="602"/>
                  </a:lnTo>
                  <a:lnTo>
                    <a:pt x="815" y="603"/>
                  </a:lnTo>
                  <a:lnTo>
                    <a:pt x="819" y="603"/>
                  </a:lnTo>
                  <a:lnTo>
                    <a:pt x="821" y="603"/>
                  </a:lnTo>
                  <a:lnTo>
                    <a:pt x="824" y="603"/>
                  </a:lnTo>
                  <a:lnTo>
                    <a:pt x="827" y="605"/>
                  </a:lnTo>
                  <a:lnTo>
                    <a:pt x="830" y="605"/>
                  </a:lnTo>
                  <a:lnTo>
                    <a:pt x="834" y="605"/>
                  </a:lnTo>
                  <a:lnTo>
                    <a:pt x="836" y="605"/>
                  </a:lnTo>
                  <a:lnTo>
                    <a:pt x="840" y="606"/>
                  </a:lnTo>
                  <a:lnTo>
                    <a:pt x="842" y="606"/>
                  </a:lnTo>
                  <a:lnTo>
                    <a:pt x="846" y="606"/>
                  </a:lnTo>
                  <a:lnTo>
                    <a:pt x="849" y="606"/>
                  </a:lnTo>
                  <a:lnTo>
                    <a:pt x="851" y="606"/>
                  </a:lnTo>
                  <a:lnTo>
                    <a:pt x="855" y="607"/>
                  </a:lnTo>
                  <a:lnTo>
                    <a:pt x="857" y="607"/>
                  </a:lnTo>
                  <a:lnTo>
                    <a:pt x="861" y="607"/>
                  </a:lnTo>
                  <a:lnTo>
                    <a:pt x="864" y="607"/>
                  </a:lnTo>
                  <a:lnTo>
                    <a:pt x="867" y="607"/>
                  </a:lnTo>
                  <a:lnTo>
                    <a:pt x="870" y="607"/>
                  </a:lnTo>
                  <a:lnTo>
                    <a:pt x="874" y="608"/>
                  </a:lnTo>
                  <a:lnTo>
                    <a:pt x="876" y="608"/>
                  </a:lnTo>
                  <a:lnTo>
                    <a:pt x="879" y="608"/>
                  </a:lnTo>
                  <a:lnTo>
                    <a:pt x="882" y="608"/>
                  </a:lnTo>
                  <a:lnTo>
                    <a:pt x="885" y="608"/>
                  </a:lnTo>
                  <a:lnTo>
                    <a:pt x="889" y="608"/>
                  </a:lnTo>
                  <a:lnTo>
                    <a:pt x="891" y="608"/>
                  </a:lnTo>
                  <a:lnTo>
                    <a:pt x="895" y="610"/>
                  </a:lnTo>
                  <a:lnTo>
                    <a:pt x="897" y="610"/>
                  </a:lnTo>
                  <a:lnTo>
                    <a:pt x="901" y="610"/>
                  </a:lnTo>
                  <a:lnTo>
                    <a:pt x="904" y="610"/>
                  </a:lnTo>
                  <a:lnTo>
                    <a:pt x="906" y="610"/>
                  </a:lnTo>
                  <a:lnTo>
                    <a:pt x="910" y="610"/>
                  </a:lnTo>
                  <a:lnTo>
                    <a:pt x="912" y="610"/>
                  </a:lnTo>
                  <a:lnTo>
                    <a:pt x="916" y="610"/>
                  </a:lnTo>
                  <a:lnTo>
                    <a:pt x="919" y="610"/>
                  </a:lnTo>
                  <a:lnTo>
                    <a:pt x="922" y="610"/>
                  </a:lnTo>
                  <a:lnTo>
                    <a:pt x="925" y="610"/>
                  </a:lnTo>
                  <a:lnTo>
                    <a:pt x="929" y="611"/>
                  </a:lnTo>
                  <a:lnTo>
                    <a:pt x="931" y="611"/>
                  </a:lnTo>
                  <a:lnTo>
                    <a:pt x="934" y="611"/>
                  </a:lnTo>
                  <a:lnTo>
                    <a:pt x="938" y="611"/>
                  </a:lnTo>
                  <a:lnTo>
                    <a:pt x="940" y="611"/>
                  </a:lnTo>
                  <a:lnTo>
                    <a:pt x="944" y="611"/>
                  </a:lnTo>
                  <a:lnTo>
                    <a:pt x="946" y="611"/>
                  </a:lnTo>
                  <a:lnTo>
                    <a:pt x="950" y="611"/>
                  </a:lnTo>
                  <a:lnTo>
                    <a:pt x="953" y="611"/>
                  </a:lnTo>
                  <a:lnTo>
                    <a:pt x="956" y="611"/>
                  </a:lnTo>
                  <a:lnTo>
                    <a:pt x="959" y="611"/>
                  </a:lnTo>
                  <a:lnTo>
                    <a:pt x="961" y="611"/>
                  </a:lnTo>
                  <a:lnTo>
                    <a:pt x="965" y="611"/>
                  </a:lnTo>
                  <a:lnTo>
                    <a:pt x="968" y="611"/>
                  </a:lnTo>
                  <a:lnTo>
                    <a:pt x="971" y="611"/>
                  </a:lnTo>
                  <a:lnTo>
                    <a:pt x="974" y="611"/>
                  </a:lnTo>
                  <a:lnTo>
                    <a:pt x="978" y="611"/>
                  </a:lnTo>
                  <a:lnTo>
                    <a:pt x="980" y="611"/>
                  </a:lnTo>
                  <a:lnTo>
                    <a:pt x="984" y="611"/>
                  </a:lnTo>
                  <a:lnTo>
                    <a:pt x="986" y="612"/>
                  </a:lnTo>
                  <a:lnTo>
                    <a:pt x="989" y="612"/>
                  </a:lnTo>
                  <a:lnTo>
                    <a:pt x="993" y="612"/>
                  </a:lnTo>
                  <a:lnTo>
                    <a:pt x="995" y="612"/>
                  </a:lnTo>
                  <a:lnTo>
                    <a:pt x="999" y="612"/>
                  </a:lnTo>
                  <a:lnTo>
                    <a:pt x="1001" y="612"/>
                  </a:lnTo>
                  <a:lnTo>
                    <a:pt x="1005" y="612"/>
                  </a:lnTo>
                  <a:lnTo>
                    <a:pt x="1008" y="612"/>
                  </a:lnTo>
                  <a:lnTo>
                    <a:pt x="1011" y="612"/>
                  </a:lnTo>
                  <a:lnTo>
                    <a:pt x="1014" y="612"/>
                  </a:lnTo>
                  <a:lnTo>
                    <a:pt x="1016" y="612"/>
                  </a:lnTo>
                  <a:lnTo>
                    <a:pt x="1020" y="612"/>
                  </a:lnTo>
                  <a:lnTo>
                    <a:pt x="1023" y="612"/>
                  </a:lnTo>
                  <a:lnTo>
                    <a:pt x="1026" y="612"/>
                  </a:lnTo>
                  <a:lnTo>
                    <a:pt x="1029" y="612"/>
                  </a:lnTo>
                  <a:lnTo>
                    <a:pt x="1033" y="612"/>
                  </a:lnTo>
                  <a:lnTo>
                    <a:pt x="1035" y="612"/>
                  </a:lnTo>
                  <a:lnTo>
                    <a:pt x="1039" y="612"/>
                  </a:lnTo>
                  <a:lnTo>
                    <a:pt x="1041" y="612"/>
                  </a:lnTo>
                  <a:lnTo>
                    <a:pt x="1044" y="612"/>
                  </a:lnTo>
                  <a:lnTo>
                    <a:pt x="1048" y="612"/>
                  </a:lnTo>
                  <a:lnTo>
                    <a:pt x="1050" y="612"/>
                  </a:lnTo>
                  <a:lnTo>
                    <a:pt x="1054" y="612"/>
                  </a:lnTo>
                  <a:lnTo>
                    <a:pt x="1056" y="612"/>
                  </a:lnTo>
                  <a:lnTo>
                    <a:pt x="1060" y="612"/>
                  </a:lnTo>
                  <a:lnTo>
                    <a:pt x="1063" y="612"/>
                  </a:lnTo>
                  <a:lnTo>
                    <a:pt x="1066" y="612"/>
                  </a:lnTo>
                  <a:lnTo>
                    <a:pt x="1069" y="612"/>
                  </a:lnTo>
                  <a:lnTo>
                    <a:pt x="1071" y="612"/>
                  </a:lnTo>
                  <a:lnTo>
                    <a:pt x="1075" y="612"/>
                  </a:lnTo>
                  <a:lnTo>
                    <a:pt x="1078" y="612"/>
                  </a:lnTo>
                  <a:lnTo>
                    <a:pt x="1081" y="612"/>
                  </a:lnTo>
                  <a:lnTo>
                    <a:pt x="1084" y="612"/>
                  </a:lnTo>
                  <a:lnTo>
                    <a:pt x="1088" y="612"/>
                  </a:lnTo>
                  <a:lnTo>
                    <a:pt x="1090" y="612"/>
                  </a:lnTo>
                  <a:lnTo>
                    <a:pt x="1094" y="612"/>
                  </a:lnTo>
                  <a:lnTo>
                    <a:pt x="1096" y="612"/>
                  </a:lnTo>
                  <a:lnTo>
                    <a:pt x="1099" y="612"/>
                  </a:lnTo>
                  <a:lnTo>
                    <a:pt x="1103" y="612"/>
                  </a:lnTo>
                  <a:lnTo>
                    <a:pt x="1105" y="612"/>
                  </a:lnTo>
                  <a:lnTo>
                    <a:pt x="1109" y="612"/>
                  </a:lnTo>
                  <a:lnTo>
                    <a:pt x="1111" y="612"/>
                  </a:lnTo>
                  <a:lnTo>
                    <a:pt x="1115" y="612"/>
                  </a:lnTo>
                  <a:lnTo>
                    <a:pt x="1118" y="612"/>
                  </a:lnTo>
                  <a:lnTo>
                    <a:pt x="1121" y="612"/>
                  </a:lnTo>
                  <a:lnTo>
                    <a:pt x="1124" y="612"/>
                  </a:lnTo>
                  <a:lnTo>
                    <a:pt x="1126" y="612"/>
                  </a:lnTo>
                  <a:lnTo>
                    <a:pt x="1130" y="612"/>
                  </a:lnTo>
                  <a:lnTo>
                    <a:pt x="1133" y="612"/>
                  </a:lnTo>
                  <a:lnTo>
                    <a:pt x="1137" y="612"/>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121"/>
                  </a:moveTo>
                  <a:lnTo>
                    <a:pt x="4" y="118"/>
                  </a:lnTo>
                  <a:lnTo>
                    <a:pt x="6" y="114"/>
                  </a:lnTo>
                  <a:lnTo>
                    <a:pt x="10" y="109"/>
                  </a:lnTo>
                  <a:lnTo>
                    <a:pt x="13" y="105"/>
                  </a:lnTo>
                  <a:lnTo>
                    <a:pt x="16" y="101"/>
                  </a:lnTo>
                  <a:lnTo>
                    <a:pt x="19" y="96"/>
                  </a:lnTo>
                  <a:lnTo>
                    <a:pt x="23" y="93"/>
                  </a:lnTo>
                  <a:lnTo>
                    <a:pt x="25" y="89"/>
                  </a:lnTo>
                  <a:lnTo>
                    <a:pt x="28" y="85"/>
                  </a:lnTo>
                  <a:lnTo>
                    <a:pt x="31" y="81"/>
                  </a:lnTo>
                  <a:lnTo>
                    <a:pt x="34" y="78"/>
                  </a:lnTo>
                  <a:lnTo>
                    <a:pt x="38" y="74"/>
                  </a:lnTo>
                  <a:lnTo>
                    <a:pt x="40" y="70"/>
                  </a:lnTo>
                  <a:lnTo>
                    <a:pt x="44" y="66"/>
                  </a:lnTo>
                  <a:lnTo>
                    <a:pt x="46" y="63"/>
                  </a:lnTo>
                  <a:lnTo>
                    <a:pt x="50" y="60"/>
                  </a:lnTo>
                  <a:lnTo>
                    <a:pt x="53" y="56"/>
                  </a:lnTo>
                  <a:lnTo>
                    <a:pt x="56" y="54"/>
                  </a:lnTo>
                  <a:lnTo>
                    <a:pt x="59" y="50"/>
                  </a:lnTo>
                  <a:lnTo>
                    <a:pt x="61" y="48"/>
                  </a:lnTo>
                  <a:lnTo>
                    <a:pt x="65" y="44"/>
                  </a:lnTo>
                  <a:lnTo>
                    <a:pt x="68" y="41"/>
                  </a:lnTo>
                  <a:lnTo>
                    <a:pt x="71" y="39"/>
                  </a:lnTo>
                  <a:lnTo>
                    <a:pt x="74" y="35"/>
                  </a:lnTo>
                  <a:lnTo>
                    <a:pt x="78" y="33"/>
                  </a:lnTo>
                  <a:lnTo>
                    <a:pt x="80" y="30"/>
                  </a:lnTo>
                  <a:lnTo>
                    <a:pt x="84" y="28"/>
                  </a:lnTo>
                  <a:lnTo>
                    <a:pt x="86" y="26"/>
                  </a:lnTo>
                  <a:lnTo>
                    <a:pt x="89" y="24"/>
                  </a:lnTo>
                  <a:lnTo>
                    <a:pt x="93" y="21"/>
                  </a:lnTo>
                  <a:lnTo>
                    <a:pt x="95" y="19"/>
                  </a:lnTo>
                  <a:lnTo>
                    <a:pt x="99" y="18"/>
                  </a:lnTo>
                  <a:lnTo>
                    <a:pt x="101" y="15"/>
                  </a:lnTo>
                  <a:lnTo>
                    <a:pt x="105" y="14"/>
                  </a:lnTo>
                  <a:lnTo>
                    <a:pt x="108" y="13"/>
                  </a:lnTo>
                  <a:lnTo>
                    <a:pt x="112" y="11"/>
                  </a:lnTo>
                  <a:lnTo>
                    <a:pt x="114" y="9"/>
                  </a:lnTo>
                  <a:lnTo>
                    <a:pt x="117" y="8"/>
                  </a:lnTo>
                  <a:lnTo>
                    <a:pt x="120" y="6"/>
                  </a:lnTo>
                  <a:lnTo>
                    <a:pt x="123" y="5"/>
                  </a:lnTo>
                  <a:lnTo>
                    <a:pt x="127" y="5"/>
                  </a:lnTo>
                  <a:lnTo>
                    <a:pt x="129" y="4"/>
                  </a:lnTo>
                  <a:lnTo>
                    <a:pt x="133" y="3"/>
                  </a:lnTo>
                  <a:lnTo>
                    <a:pt x="135" y="3"/>
                  </a:lnTo>
                  <a:lnTo>
                    <a:pt x="139" y="1"/>
                  </a:lnTo>
                  <a:lnTo>
                    <a:pt x="142" y="1"/>
                  </a:lnTo>
                  <a:lnTo>
                    <a:pt x="144" y="0"/>
                  </a:lnTo>
                  <a:lnTo>
                    <a:pt x="148" y="0"/>
                  </a:lnTo>
                  <a:lnTo>
                    <a:pt x="150" y="0"/>
                  </a:lnTo>
                  <a:lnTo>
                    <a:pt x="154" y="0"/>
                  </a:lnTo>
                  <a:lnTo>
                    <a:pt x="157" y="0"/>
                  </a:lnTo>
                  <a:lnTo>
                    <a:pt x="160" y="0"/>
                  </a:lnTo>
                  <a:lnTo>
                    <a:pt x="163" y="0"/>
                  </a:lnTo>
                  <a:lnTo>
                    <a:pt x="167" y="1"/>
                  </a:lnTo>
                  <a:lnTo>
                    <a:pt x="169" y="1"/>
                  </a:lnTo>
                  <a:lnTo>
                    <a:pt x="172" y="3"/>
                  </a:lnTo>
                  <a:lnTo>
                    <a:pt x="175" y="3"/>
                  </a:lnTo>
                  <a:lnTo>
                    <a:pt x="178" y="4"/>
                  </a:lnTo>
                  <a:lnTo>
                    <a:pt x="182" y="5"/>
                  </a:lnTo>
                  <a:lnTo>
                    <a:pt x="184" y="5"/>
                  </a:lnTo>
                  <a:lnTo>
                    <a:pt x="188" y="6"/>
                  </a:lnTo>
                  <a:lnTo>
                    <a:pt x="190" y="8"/>
                  </a:lnTo>
                  <a:lnTo>
                    <a:pt x="194" y="9"/>
                  </a:lnTo>
                  <a:lnTo>
                    <a:pt x="197" y="11"/>
                  </a:lnTo>
                  <a:lnTo>
                    <a:pt x="199" y="13"/>
                  </a:lnTo>
                  <a:lnTo>
                    <a:pt x="203" y="14"/>
                  </a:lnTo>
                  <a:lnTo>
                    <a:pt x="205" y="15"/>
                  </a:lnTo>
                  <a:lnTo>
                    <a:pt x="209" y="18"/>
                  </a:lnTo>
                  <a:lnTo>
                    <a:pt x="212" y="19"/>
                  </a:lnTo>
                  <a:lnTo>
                    <a:pt x="215" y="21"/>
                  </a:lnTo>
                  <a:lnTo>
                    <a:pt x="218" y="24"/>
                  </a:lnTo>
                  <a:lnTo>
                    <a:pt x="222" y="26"/>
                  </a:lnTo>
                  <a:lnTo>
                    <a:pt x="224" y="28"/>
                  </a:lnTo>
                  <a:lnTo>
                    <a:pt x="227" y="30"/>
                  </a:lnTo>
                  <a:lnTo>
                    <a:pt x="230" y="33"/>
                  </a:lnTo>
                  <a:lnTo>
                    <a:pt x="233" y="35"/>
                  </a:lnTo>
                  <a:lnTo>
                    <a:pt x="237" y="39"/>
                  </a:lnTo>
                  <a:lnTo>
                    <a:pt x="239" y="41"/>
                  </a:lnTo>
                  <a:lnTo>
                    <a:pt x="243" y="44"/>
                  </a:lnTo>
                  <a:lnTo>
                    <a:pt x="245" y="48"/>
                  </a:lnTo>
                  <a:lnTo>
                    <a:pt x="249" y="50"/>
                  </a:lnTo>
                  <a:lnTo>
                    <a:pt x="252" y="54"/>
                  </a:lnTo>
                  <a:lnTo>
                    <a:pt x="254" y="56"/>
                  </a:lnTo>
                  <a:lnTo>
                    <a:pt x="258" y="60"/>
                  </a:lnTo>
                  <a:lnTo>
                    <a:pt x="260" y="63"/>
                  </a:lnTo>
                  <a:lnTo>
                    <a:pt x="264" y="66"/>
                  </a:lnTo>
                  <a:lnTo>
                    <a:pt x="267" y="70"/>
                  </a:lnTo>
                  <a:lnTo>
                    <a:pt x="270" y="74"/>
                  </a:lnTo>
                  <a:lnTo>
                    <a:pt x="273" y="78"/>
                  </a:lnTo>
                  <a:lnTo>
                    <a:pt x="277" y="81"/>
                  </a:lnTo>
                  <a:lnTo>
                    <a:pt x="279" y="85"/>
                  </a:lnTo>
                  <a:lnTo>
                    <a:pt x="282" y="89"/>
                  </a:lnTo>
                  <a:lnTo>
                    <a:pt x="285" y="93"/>
                  </a:lnTo>
                  <a:lnTo>
                    <a:pt x="288" y="96"/>
                  </a:lnTo>
                  <a:lnTo>
                    <a:pt x="292" y="101"/>
                  </a:lnTo>
                  <a:lnTo>
                    <a:pt x="294" y="105"/>
                  </a:lnTo>
                  <a:lnTo>
                    <a:pt x="298" y="109"/>
                  </a:lnTo>
                  <a:lnTo>
                    <a:pt x="300" y="114"/>
                  </a:lnTo>
                  <a:lnTo>
                    <a:pt x="304" y="118"/>
                  </a:lnTo>
                  <a:lnTo>
                    <a:pt x="307" y="121"/>
                  </a:lnTo>
                  <a:lnTo>
                    <a:pt x="309" y="127"/>
                  </a:lnTo>
                </a:path>
              </a:pathLst>
            </a:custGeom>
            <a:noFill/>
            <a:ln w="2222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41"/>
            <p:cNvSpPr>
              <a:spLocks noEditPoints="1"/>
            </p:cNvSpPr>
            <p:nvPr/>
          </p:nvSpPr>
          <p:spPr bwMode="auto">
            <a:xfrm>
              <a:off x="1124432" y="4486741"/>
              <a:ext cx="2188074" cy="1231636"/>
            </a:xfrm>
            <a:custGeom>
              <a:avLst/>
              <a:gdLst/>
              <a:ahLst/>
              <a:cxnLst>
                <a:cxn ang="0">
                  <a:pos x="328" y="93"/>
                </a:cxn>
                <a:cxn ang="0">
                  <a:pos x="349" y="66"/>
                </a:cxn>
                <a:cxn ang="0">
                  <a:pos x="371" y="44"/>
                </a:cxn>
                <a:cxn ang="0">
                  <a:pos x="392" y="26"/>
                </a:cxn>
                <a:cxn ang="0">
                  <a:pos x="414" y="13"/>
                </a:cxn>
                <a:cxn ang="0">
                  <a:pos x="436" y="4"/>
                </a:cxn>
                <a:cxn ang="0">
                  <a:pos x="457" y="0"/>
                </a:cxn>
                <a:cxn ang="0">
                  <a:pos x="478" y="3"/>
                </a:cxn>
                <a:cxn ang="0">
                  <a:pos x="499" y="9"/>
                </a:cxn>
                <a:cxn ang="0">
                  <a:pos x="521" y="21"/>
                </a:cxn>
                <a:cxn ang="0">
                  <a:pos x="542" y="39"/>
                </a:cxn>
                <a:cxn ang="0">
                  <a:pos x="563" y="60"/>
                </a:cxn>
                <a:cxn ang="0">
                  <a:pos x="585" y="85"/>
                </a:cxn>
                <a:cxn ang="0">
                  <a:pos x="607" y="114"/>
                </a:cxn>
                <a:cxn ang="0">
                  <a:pos x="628" y="144"/>
                </a:cxn>
                <a:cxn ang="0">
                  <a:pos x="650" y="178"/>
                </a:cxn>
                <a:cxn ang="0">
                  <a:pos x="671" y="212"/>
                </a:cxn>
                <a:cxn ang="0">
                  <a:pos x="692" y="245"/>
                </a:cxn>
                <a:cxn ang="0">
                  <a:pos x="713" y="280"/>
                </a:cxn>
                <a:cxn ang="0">
                  <a:pos x="735" y="314"/>
                </a:cxn>
                <a:cxn ang="0">
                  <a:pos x="757" y="347"/>
                </a:cxn>
                <a:cxn ang="0">
                  <a:pos x="779" y="378"/>
                </a:cxn>
                <a:cxn ang="0">
                  <a:pos x="800" y="408"/>
                </a:cxn>
                <a:cxn ang="0">
                  <a:pos x="821" y="434"/>
                </a:cxn>
                <a:cxn ang="0">
                  <a:pos x="842" y="460"/>
                </a:cxn>
                <a:cxn ang="0">
                  <a:pos x="864" y="482"/>
                </a:cxn>
                <a:cxn ang="0">
                  <a:pos x="885" y="502"/>
                </a:cxn>
                <a:cxn ang="0">
                  <a:pos x="906" y="521"/>
                </a:cxn>
                <a:cxn ang="0">
                  <a:pos x="929" y="536"/>
                </a:cxn>
                <a:cxn ang="0">
                  <a:pos x="950" y="550"/>
                </a:cxn>
                <a:cxn ang="0">
                  <a:pos x="971" y="561"/>
                </a:cxn>
                <a:cxn ang="0">
                  <a:pos x="993" y="571"/>
                </a:cxn>
                <a:cxn ang="0">
                  <a:pos x="1014" y="580"/>
                </a:cxn>
                <a:cxn ang="0">
                  <a:pos x="1035" y="586"/>
                </a:cxn>
                <a:cxn ang="0">
                  <a:pos x="1056" y="592"/>
                </a:cxn>
                <a:cxn ang="0">
                  <a:pos x="1078" y="596"/>
                </a:cxn>
                <a:cxn ang="0">
                  <a:pos x="1099" y="600"/>
                </a:cxn>
                <a:cxn ang="0">
                  <a:pos x="1121" y="603"/>
                </a:cxn>
                <a:cxn ang="0">
                  <a:pos x="1143" y="605"/>
                </a:cxn>
                <a:cxn ang="0">
                  <a:pos x="1164" y="607"/>
                </a:cxn>
                <a:cxn ang="0">
                  <a:pos x="1185" y="608"/>
                </a:cxn>
                <a:cxn ang="0">
                  <a:pos x="1207" y="610"/>
                </a:cxn>
                <a:cxn ang="0">
                  <a:pos x="0" y="530"/>
                </a:cxn>
                <a:cxn ang="0">
                  <a:pos x="23" y="513"/>
                </a:cxn>
                <a:cxn ang="0">
                  <a:pos x="44" y="495"/>
                </a:cxn>
                <a:cxn ang="0">
                  <a:pos x="65" y="473"/>
                </a:cxn>
                <a:cxn ang="0">
                  <a:pos x="86" y="449"/>
                </a:cxn>
                <a:cxn ang="0">
                  <a:pos x="108" y="423"/>
                </a:cxn>
                <a:cxn ang="0">
                  <a:pos x="129" y="396"/>
                </a:cxn>
                <a:cxn ang="0">
                  <a:pos x="150" y="366"/>
                </a:cxn>
                <a:cxn ang="0">
                  <a:pos x="172" y="333"/>
                </a:cxn>
                <a:cxn ang="0">
                  <a:pos x="194" y="301"/>
                </a:cxn>
                <a:cxn ang="0">
                  <a:pos x="215" y="265"/>
                </a:cxn>
                <a:cxn ang="0">
                  <a:pos x="237" y="232"/>
                </a:cxn>
                <a:cxn ang="0">
                  <a:pos x="258" y="197"/>
                </a:cxn>
                <a:cxn ang="0">
                  <a:pos x="279" y="163"/>
                </a:cxn>
                <a:cxn ang="0">
                  <a:pos x="300" y="130"/>
                </a:cxn>
              </a:cxnLst>
              <a:rect l="0" t="0" r="r" b="b"/>
              <a:pathLst>
                <a:path w="1225" h="610">
                  <a:moveTo>
                    <a:pt x="309" y="118"/>
                  </a:moveTo>
                  <a:lnTo>
                    <a:pt x="313" y="114"/>
                  </a:lnTo>
                  <a:lnTo>
                    <a:pt x="316" y="109"/>
                  </a:lnTo>
                  <a:lnTo>
                    <a:pt x="319" y="105"/>
                  </a:lnTo>
                  <a:lnTo>
                    <a:pt x="322" y="101"/>
                  </a:lnTo>
                  <a:lnTo>
                    <a:pt x="326" y="96"/>
                  </a:lnTo>
                  <a:lnTo>
                    <a:pt x="328" y="93"/>
                  </a:lnTo>
                  <a:lnTo>
                    <a:pt x="332" y="89"/>
                  </a:lnTo>
                  <a:lnTo>
                    <a:pt x="334" y="85"/>
                  </a:lnTo>
                  <a:lnTo>
                    <a:pt x="337" y="81"/>
                  </a:lnTo>
                  <a:lnTo>
                    <a:pt x="341" y="78"/>
                  </a:lnTo>
                  <a:lnTo>
                    <a:pt x="343" y="74"/>
                  </a:lnTo>
                  <a:lnTo>
                    <a:pt x="347" y="70"/>
                  </a:lnTo>
                  <a:lnTo>
                    <a:pt x="349" y="66"/>
                  </a:lnTo>
                  <a:lnTo>
                    <a:pt x="353" y="63"/>
                  </a:lnTo>
                  <a:lnTo>
                    <a:pt x="356" y="60"/>
                  </a:lnTo>
                  <a:lnTo>
                    <a:pt x="359" y="56"/>
                  </a:lnTo>
                  <a:lnTo>
                    <a:pt x="362" y="54"/>
                  </a:lnTo>
                  <a:lnTo>
                    <a:pt x="364" y="50"/>
                  </a:lnTo>
                  <a:lnTo>
                    <a:pt x="368" y="48"/>
                  </a:lnTo>
                  <a:lnTo>
                    <a:pt x="371" y="44"/>
                  </a:lnTo>
                  <a:lnTo>
                    <a:pt x="374" y="41"/>
                  </a:lnTo>
                  <a:lnTo>
                    <a:pt x="377" y="39"/>
                  </a:lnTo>
                  <a:lnTo>
                    <a:pt x="381" y="35"/>
                  </a:lnTo>
                  <a:lnTo>
                    <a:pt x="383" y="33"/>
                  </a:lnTo>
                  <a:lnTo>
                    <a:pt x="387" y="30"/>
                  </a:lnTo>
                  <a:lnTo>
                    <a:pt x="389" y="28"/>
                  </a:lnTo>
                  <a:lnTo>
                    <a:pt x="392" y="26"/>
                  </a:lnTo>
                  <a:lnTo>
                    <a:pt x="396" y="24"/>
                  </a:lnTo>
                  <a:lnTo>
                    <a:pt x="398" y="21"/>
                  </a:lnTo>
                  <a:lnTo>
                    <a:pt x="402" y="19"/>
                  </a:lnTo>
                  <a:lnTo>
                    <a:pt x="404" y="18"/>
                  </a:lnTo>
                  <a:lnTo>
                    <a:pt x="408" y="15"/>
                  </a:lnTo>
                  <a:lnTo>
                    <a:pt x="411" y="14"/>
                  </a:lnTo>
                  <a:lnTo>
                    <a:pt x="414" y="13"/>
                  </a:lnTo>
                  <a:lnTo>
                    <a:pt x="417" y="11"/>
                  </a:lnTo>
                  <a:lnTo>
                    <a:pt x="419" y="9"/>
                  </a:lnTo>
                  <a:lnTo>
                    <a:pt x="423" y="8"/>
                  </a:lnTo>
                  <a:lnTo>
                    <a:pt x="426" y="6"/>
                  </a:lnTo>
                  <a:lnTo>
                    <a:pt x="429" y="5"/>
                  </a:lnTo>
                  <a:lnTo>
                    <a:pt x="432" y="5"/>
                  </a:lnTo>
                  <a:lnTo>
                    <a:pt x="436" y="4"/>
                  </a:lnTo>
                  <a:lnTo>
                    <a:pt x="438" y="3"/>
                  </a:lnTo>
                  <a:lnTo>
                    <a:pt x="442" y="3"/>
                  </a:lnTo>
                  <a:lnTo>
                    <a:pt x="444" y="1"/>
                  </a:lnTo>
                  <a:lnTo>
                    <a:pt x="447" y="1"/>
                  </a:lnTo>
                  <a:lnTo>
                    <a:pt x="451" y="0"/>
                  </a:lnTo>
                  <a:lnTo>
                    <a:pt x="453" y="0"/>
                  </a:lnTo>
                  <a:lnTo>
                    <a:pt x="457" y="0"/>
                  </a:lnTo>
                  <a:lnTo>
                    <a:pt x="459" y="0"/>
                  </a:lnTo>
                  <a:lnTo>
                    <a:pt x="463" y="0"/>
                  </a:lnTo>
                  <a:lnTo>
                    <a:pt x="466" y="0"/>
                  </a:lnTo>
                  <a:lnTo>
                    <a:pt x="469" y="0"/>
                  </a:lnTo>
                  <a:lnTo>
                    <a:pt x="472" y="1"/>
                  </a:lnTo>
                  <a:lnTo>
                    <a:pt x="474" y="1"/>
                  </a:lnTo>
                  <a:lnTo>
                    <a:pt x="478" y="3"/>
                  </a:lnTo>
                  <a:lnTo>
                    <a:pt x="481" y="3"/>
                  </a:lnTo>
                  <a:lnTo>
                    <a:pt x="484" y="4"/>
                  </a:lnTo>
                  <a:lnTo>
                    <a:pt x="487" y="5"/>
                  </a:lnTo>
                  <a:lnTo>
                    <a:pt x="491" y="5"/>
                  </a:lnTo>
                  <a:lnTo>
                    <a:pt x="493" y="6"/>
                  </a:lnTo>
                  <a:lnTo>
                    <a:pt x="497" y="8"/>
                  </a:lnTo>
                  <a:lnTo>
                    <a:pt x="499" y="9"/>
                  </a:lnTo>
                  <a:lnTo>
                    <a:pt x="502" y="11"/>
                  </a:lnTo>
                  <a:lnTo>
                    <a:pt x="506" y="13"/>
                  </a:lnTo>
                  <a:lnTo>
                    <a:pt x="508" y="14"/>
                  </a:lnTo>
                  <a:lnTo>
                    <a:pt x="512" y="15"/>
                  </a:lnTo>
                  <a:lnTo>
                    <a:pt x="514" y="18"/>
                  </a:lnTo>
                  <a:lnTo>
                    <a:pt x="518" y="19"/>
                  </a:lnTo>
                  <a:lnTo>
                    <a:pt x="521" y="21"/>
                  </a:lnTo>
                  <a:lnTo>
                    <a:pt x="525" y="24"/>
                  </a:lnTo>
                  <a:lnTo>
                    <a:pt x="527" y="26"/>
                  </a:lnTo>
                  <a:lnTo>
                    <a:pt x="530" y="28"/>
                  </a:lnTo>
                  <a:lnTo>
                    <a:pt x="533" y="30"/>
                  </a:lnTo>
                  <a:lnTo>
                    <a:pt x="536" y="33"/>
                  </a:lnTo>
                  <a:lnTo>
                    <a:pt x="540" y="35"/>
                  </a:lnTo>
                  <a:lnTo>
                    <a:pt x="542" y="39"/>
                  </a:lnTo>
                  <a:lnTo>
                    <a:pt x="546" y="41"/>
                  </a:lnTo>
                  <a:lnTo>
                    <a:pt x="548" y="44"/>
                  </a:lnTo>
                  <a:lnTo>
                    <a:pt x="552" y="48"/>
                  </a:lnTo>
                  <a:lnTo>
                    <a:pt x="555" y="50"/>
                  </a:lnTo>
                  <a:lnTo>
                    <a:pt x="557" y="54"/>
                  </a:lnTo>
                  <a:lnTo>
                    <a:pt x="561" y="56"/>
                  </a:lnTo>
                  <a:lnTo>
                    <a:pt x="563" y="60"/>
                  </a:lnTo>
                  <a:lnTo>
                    <a:pt x="567" y="63"/>
                  </a:lnTo>
                  <a:lnTo>
                    <a:pt x="570" y="66"/>
                  </a:lnTo>
                  <a:lnTo>
                    <a:pt x="573" y="70"/>
                  </a:lnTo>
                  <a:lnTo>
                    <a:pt x="576" y="74"/>
                  </a:lnTo>
                  <a:lnTo>
                    <a:pt x="580" y="78"/>
                  </a:lnTo>
                  <a:lnTo>
                    <a:pt x="582" y="81"/>
                  </a:lnTo>
                  <a:lnTo>
                    <a:pt x="585" y="85"/>
                  </a:lnTo>
                  <a:lnTo>
                    <a:pt x="588" y="89"/>
                  </a:lnTo>
                  <a:lnTo>
                    <a:pt x="591" y="93"/>
                  </a:lnTo>
                  <a:lnTo>
                    <a:pt x="595" y="96"/>
                  </a:lnTo>
                  <a:lnTo>
                    <a:pt x="597" y="101"/>
                  </a:lnTo>
                  <a:lnTo>
                    <a:pt x="601" y="105"/>
                  </a:lnTo>
                  <a:lnTo>
                    <a:pt x="603" y="109"/>
                  </a:lnTo>
                  <a:lnTo>
                    <a:pt x="607" y="114"/>
                  </a:lnTo>
                  <a:lnTo>
                    <a:pt x="610" y="118"/>
                  </a:lnTo>
                  <a:lnTo>
                    <a:pt x="613" y="121"/>
                  </a:lnTo>
                  <a:lnTo>
                    <a:pt x="616" y="127"/>
                  </a:lnTo>
                  <a:lnTo>
                    <a:pt x="618" y="130"/>
                  </a:lnTo>
                  <a:lnTo>
                    <a:pt x="622" y="135"/>
                  </a:lnTo>
                  <a:lnTo>
                    <a:pt x="625" y="140"/>
                  </a:lnTo>
                  <a:lnTo>
                    <a:pt x="628" y="144"/>
                  </a:lnTo>
                  <a:lnTo>
                    <a:pt x="631" y="149"/>
                  </a:lnTo>
                  <a:lnTo>
                    <a:pt x="635" y="154"/>
                  </a:lnTo>
                  <a:lnTo>
                    <a:pt x="637" y="158"/>
                  </a:lnTo>
                  <a:lnTo>
                    <a:pt x="641" y="163"/>
                  </a:lnTo>
                  <a:lnTo>
                    <a:pt x="643" y="168"/>
                  </a:lnTo>
                  <a:lnTo>
                    <a:pt x="646" y="173"/>
                  </a:lnTo>
                  <a:lnTo>
                    <a:pt x="650" y="178"/>
                  </a:lnTo>
                  <a:lnTo>
                    <a:pt x="652" y="182"/>
                  </a:lnTo>
                  <a:lnTo>
                    <a:pt x="656" y="187"/>
                  </a:lnTo>
                  <a:lnTo>
                    <a:pt x="658" y="192"/>
                  </a:lnTo>
                  <a:lnTo>
                    <a:pt x="662" y="197"/>
                  </a:lnTo>
                  <a:lnTo>
                    <a:pt x="665" y="202"/>
                  </a:lnTo>
                  <a:lnTo>
                    <a:pt x="668" y="207"/>
                  </a:lnTo>
                  <a:lnTo>
                    <a:pt x="671" y="212"/>
                  </a:lnTo>
                  <a:lnTo>
                    <a:pt x="673" y="217"/>
                  </a:lnTo>
                  <a:lnTo>
                    <a:pt x="677" y="222"/>
                  </a:lnTo>
                  <a:lnTo>
                    <a:pt x="680" y="227"/>
                  </a:lnTo>
                  <a:lnTo>
                    <a:pt x="683" y="232"/>
                  </a:lnTo>
                  <a:lnTo>
                    <a:pt x="686" y="237"/>
                  </a:lnTo>
                  <a:lnTo>
                    <a:pt x="690" y="242"/>
                  </a:lnTo>
                  <a:lnTo>
                    <a:pt x="692" y="245"/>
                  </a:lnTo>
                  <a:lnTo>
                    <a:pt x="696" y="250"/>
                  </a:lnTo>
                  <a:lnTo>
                    <a:pt x="698" y="255"/>
                  </a:lnTo>
                  <a:lnTo>
                    <a:pt x="702" y="260"/>
                  </a:lnTo>
                  <a:lnTo>
                    <a:pt x="705" y="265"/>
                  </a:lnTo>
                  <a:lnTo>
                    <a:pt x="707" y="270"/>
                  </a:lnTo>
                  <a:lnTo>
                    <a:pt x="711" y="275"/>
                  </a:lnTo>
                  <a:lnTo>
                    <a:pt x="713" y="280"/>
                  </a:lnTo>
                  <a:lnTo>
                    <a:pt x="717" y="285"/>
                  </a:lnTo>
                  <a:lnTo>
                    <a:pt x="720" y="291"/>
                  </a:lnTo>
                  <a:lnTo>
                    <a:pt x="724" y="296"/>
                  </a:lnTo>
                  <a:lnTo>
                    <a:pt x="726" y="301"/>
                  </a:lnTo>
                  <a:lnTo>
                    <a:pt x="730" y="304"/>
                  </a:lnTo>
                  <a:lnTo>
                    <a:pt x="732" y="309"/>
                  </a:lnTo>
                  <a:lnTo>
                    <a:pt x="735" y="314"/>
                  </a:lnTo>
                  <a:lnTo>
                    <a:pt x="739" y="319"/>
                  </a:lnTo>
                  <a:lnTo>
                    <a:pt x="741" y="324"/>
                  </a:lnTo>
                  <a:lnTo>
                    <a:pt x="745" y="328"/>
                  </a:lnTo>
                  <a:lnTo>
                    <a:pt x="747" y="333"/>
                  </a:lnTo>
                  <a:lnTo>
                    <a:pt x="751" y="338"/>
                  </a:lnTo>
                  <a:lnTo>
                    <a:pt x="754" y="342"/>
                  </a:lnTo>
                  <a:lnTo>
                    <a:pt x="757" y="347"/>
                  </a:lnTo>
                  <a:lnTo>
                    <a:pt x="760" y="352"/>
                  </a:lnTo>
                  <a:lnTo>
                    <a:pt x="762" y="356"/>
                  </a:lnTo>
                  <a:lnTo>
                    <a:pt x="766" y="361"/>
                  </a:lnTo>
                  <a:lnTo>
                    <a:pt x="769" y="366"/>
                  </a:lnTo>
                  <a:lnTo>
                    <a:pt x="772" y="369"/>
                  </a:lnTo>
                  <a:lnTo>
                    <a:pt x="775" y="374"/>
                  </a:lnTo>
                  <a:lnTo>
                    <a:pt x="779" y="378"/>
                  </a:lnTo>
                  <a:lnTo>
                    <a:pt x="781" y="383"/>
                  </a:lnTo>
                  <a:lnTo>
                    <a:pt x="785" y="387"/>
                  </a:lnTo>
                  <a:lnTo>
                    <a:pt x="787" y="391"/>
                  </a:lnTo>
                  <a:lnTo>
                    <a:pt x="791" y="396"/>
                  </a:lnTo>
                  <a:lnTo>
                    <a:pt x="794" y="399"/>
                  </a:lnTo>
                  <a:lnTo>
                    <a:pt x="796" y="403"/>
                  </a:lnTo>
                  <a:lnTo>
                    <a:pt x="800" y="408"/>
                  </a:lnTo>
                  <a:lnTo>
                    <a:pt x="802" y="412"/>
                  </a:lnTo>
                  <a:lnTo>
                    <a:pt x="806" y="416"/>
                  </a:lnTo>
                  <a:lnTo>
                    <a:pt x="809" y="419"/>
                  </a:lnTo>
                  <a:lnTo>
                    <a:pt x="812" y="423"/>
                  </a:lnTo>
                  <a:lnTo>
                    <a:pt x="815" y="427"/>
                  </a:lnTo>
                  <a:lnTo>
                    <a:pt x="819" y="431"/>
                  </a:lnTo>
                  <a:lnTo>
                    <a:pt x="821" y="434"/>
                  </a:lnTo>
                  <a:lnTo>
                    <a:pt x="824" y="438"/>
                  </a:lnTo>
                  <a:lnTo>
                    <a:pt x="827" y="442"/>
                  </a:lnTo>
                  <a:lnTo>
                    <a:pt x="830" y="446"/>
                  </a:lnTo>
                  <a:lnTo>
                    <a:pt x="834" y="449"/>
                  </a:lnTo>
                  <a:lnTo>
                    <a:pt x="836" y="453"/>
                  </a:lnTo>
                  <a:lnTo>
                    <a:pt x="840" y="456"/>
                  </a:lnTo>
                  <a:lnTo>
                    <a:pt x="842" y="460"/>
                  </a:lnTo>
                  <a:lnTo>
                    <a:pt x="846" y="463"/>
                  </a:lnTo>
                  <a:lnTo>
                    <a:pt x="849" y="467"/>
                  </a:lnTo>
                  <a:lnTo>
                    <a:pt x="851" y="470"/>
                  </a:lnTo>
                  <a:lnTo>
                    <a:pt x="855" y="473"/>
                  </a:lnTo>
                  <a:lnTo>
                    <a:pt x="857" y="476"/>
                  </a:lnTo>
                  <a:lnTo>
                    <a:pt x="861" y="480"/>
                  </a:lnTo>
                  <a:lnTo>
                    <a:pt x="864" y="482"/>
                  </a:lnTo>
                  <a:lnTo>
                    <a:pt x="867" y="486"/>
                  </a:lnTo>
                  <a:lnTo>
                    <a:pt x="870" y="488"/>
                  </a:lnTo>
                  <a:lnTo>
                    <a:pt x="874" y="491"/>
                  </a:lnTo>
                  <a:lnTo>
                    <a:pt x="876" y="495"/>
                  </a:lnTo>
                  <a:lnTo>
                    <a:pt x="879" y="497"/>
                  </a:lnTo>
                  <a:lnTo>
                    <a:pt x="882" y="500"/>
                  </a:lnTo>
                  <a:lnTo>
                    <a:pt x="885" y="502"/>
                  </a:lnTo>
                  <a:lnTo>
                    <a:pt x="889" y="505"/>
                  </a:lnTo>
                  <a:lnTo>
                    <a:pt x="891" y="508"/>
                  </a:lnTo>
                  <a:lnTo>
                    <a:pt x="895" y="511"/>
                  </a:lnTo>
                  <a:lnTo>
                    <a:pt x="897" y="513"/>
                  </a:lnTo>
                  <a:lnTo>
                    <a:pt x="901" y="516"/>
                  </a:lnTo>
                  <a:lnTo>
                    <a:pt x="904" y="518"/>
                  </a:lnTo>
                  <a:lnTo>
                    <a:pt x="906" y="521"/>
                  </a:lnTo>
                  <a:lnTo>
                    <a:pt x="910" y="523"/>
                  </a:lnTo>
                  <a:lnTo>
                    <a:pt x="912" y="525"/>
                  </a:lnTo>
                  <a:lnTo>
                    <a:pt x="916" y="527"/>
                  </a:lnTo>
                  <a:lnTo>
                    <a:pt x="919" y="530"/>
                  </a:lnTo>
                  <a:lnTo>
                    <a:pt x="922" y="532"/>
                  </a:lnTo>
                  <a:lnTo>
                    <a:pt x="925" y="535"/>
                  </a:lnTo>
                  <a:lnTo>
                    <a:pt x="929" y="536"/>
                  </a:lnTo>
                  <a:lnTo>
                    <a:pt x="931" y="538"/>
                  </a:lnTo>
                  <a:lnTo>
                    <a:pt x="934" y="540"/>
                  </a:lnTo>
                  <a:lnTo>
                    <a:pt x="938" y="542"/>
                  </a:lnTo>
                  <a:lnTo>
                    <a:pt x="940" y="543"/>
                  </a:lnTo>
                  <a:lnTo>
                    <a:pt x="944" y="546"/>
                  </a:lnTo>
                  <a:lnTo>
                    <a:pt x="946" y="548"/>
                  </a:lnTo>
                  <a:lnTo>
                    <a:pt x="950" y="550"/>
                  </a:lnTo>
                  <a:lnTo>
                    <a:pt x="953" y="551"/>
                  </a:lnTo>
                  <a:lnTo>
                    <a:pt x="956" y="553"/>
                  </a:lnTo>
                  <a:lnTo>
                    <a:pt x="959" y="555"/>
                  </a:lnTo>
                  <a:lnTo>
                    <a:pt x="961" y="556"/>
                  </a:lnTo>
                  <a:lnTo>
                    <a:pt x="965" y="558"/>
                  </a:lnTo>
                  <a:lnTo>
                    <a:pt x="968" y="560"/>
                  </a:lnTo>
                  <a:lnTo>
                    <a:pt x="971" y="561"/>
                  </a:lnTo>
                  <a:lnTo>
                    <a:pt x="974" y="562"/>
                  </a:lnTo>
                  <a:lnTo>
                    <a:pt x="978" y="565"/>
                  </a:lnTo>
                  <a:lnTo>
                    <a:pt x="980" y="566"/>
                  </a:lnTo>
                  <a:lnTo>
                    <a:pt x="984" y="567"/>
                  </a:lnTo>
                  <a:lnTo>
                    <a:pt x="986" y="568"/>
                  </a:lnTo>
                  <a:lnTo>
                    <a:pt x="989" y="570"/>
                  </a:lnTo>
                  <a:lnTo>
                    <a:pt x="993" y="571"/>
                  </a:lnTo>
                  <a:lnTo>
                    <a:pt x="995" y="572"/>
                  </a:lnTo>
                  <a:lnTo>
                    <a:pt x="999" y="573"/>
                  </a:lnTo>
                  <a:lnTo>
                    <a:pt x="1001" y="575"/>
                  </a:lnTo>
                  <a:lnTo>
                    <a:pt x="1005" y="576"/>
                  </a:lnTo>
                  <a:lnTo>
                    <a:pt x="1008" y="577"/>
                  </a:lnTo>
                  <a:lnTo>
                    <a:pt x="1011" y="578"/>
                  </a:lnTo>
                  <a:lnTo>
                    <a:pt x="1014" y="580"/>
                  </a:lnTo>
                  <a:lnTo>
                    <a:pt x="1016" y="580"/>
                  </a:lnTo>
                  <a:lnTo>
                    <a:pt x="1020" y="581"/>
                  </a:lnTo>
                  <a:lnTo>
                    <a:pt x="1023" y="582"/>
                  </a:lnTo>
                  <a:lnTo>
                    <a:pt x="1026" y="583"/>
                  </a:lnTo>
                  <a:lnTo>
                    <a:pt x="1029" y="585"/>
                  </a:lnTo>
                  <a:lnTo>
                    <a:pt x="1033" y="585"/>
                  </a:lnTo>
                  <a:lnTo>
                    <a:pt x="1035" y="586"/>
                  </a:lnTo>
                  <a:lnTo>
                    <a:pt x="1039" y="587"/>
                  </a:lnTo>
                  <a:lnTo>
                    <a:pt x="1041" y="587"/>
                  </a:lnTo>
                  <a:lnTo>
                    <a:pt x="1044" y="588"/>
                  </a:lnTo>
                  <a:lnTo>
                    <a:pt x="1048" y="590"/>
                  </a:lnTo>
                  <a:lnTo>
                    <a:pt x="1050" y="590"/>
                  </a:lnTo>
                  <a:lnTo>
                    <a:pt x="1054" y="591"/>
                  </a:lnTo>
                  <a:lnTo>
                    <a:pt x="1056" y="592"/>
                  </a:lnTo>
                  <a:lnTo>
                    <a:pt x="1060" y="592"/>
                  </a:lnTo>
                  <a:lnTo>
                    <a:pt x="1063" y="593"/>
                  </a:lnTo>
                  <a:lnTo>
                    <a:pt x="1066" y="593"/>
                  </a:lnTo>
                  <a:lnTo>
                    <a:pt x="1069" y="595"/>
                  </a:lnTo>
                  <a:lnTo>
                    <a:pt x="1071" y="595"/>
                  </a:lnTo>
                  <a:lnTo>
                    <a:pt x="1075" y="596"/>
                  </a:lnTo>
                  <a:lnTo>
                    <a:pt x="1078" y="596"/>
                  </a:lnTo>
                  <a:lnTo>
                    <a:pt x="1081" y="597"/>
                  </a:lnTo>
                  <a:lnTo>
                    <a:pt x="1084" y="597"/>
                  </a:lnTo>
                  <a:lnTo>
                    <a:pt x="1088" y="598"/>
                  </a:lnTo>
                  <a:lnTo>
                    <a:pt x="1090" y="598"/>
                  </a:lnTo>
                  <a:lnTo>
                    <a:pt x="1094" y="598"/>
                  </a:lnTo>
                  <a:lnTo>
                    <a:pt x="1096" y="600"/>
                  </a:lnTo>
                  <a:lnTo>
                    <a:pt x="1099" y="600"/>
                  </a:lnTo>
                  <a:lnTo>
                    <a:pt x="1103" y="600"/>
                  </a:lnTo>
                  <a:lnTo>
                    <a:pt x="1105" y="601"/>
                  </a:lnTo>
                  <a:lnTo>
                    <a:pt x="1109" y="601"/>
                  </a:lnTo>
                  <a:lnTo>
                    <a:pt x="1111" y="602"/>
                  </a:lnTo>
                  <a:lnTo>
                    <a:pt x="1115" y="602"/>
                  </a:lnTo>
                  <a:lnTo>
                    <a:pt x="1118" y="602"/>
                  </a:lnTo>
                  <a:lnTo>
                    <a:pt x="1121" y="603"/>
                  </a:lnTo>
                  <a:lnTo>
                    <a:pt x="1124" y="603"/>
                  </a:lnTo>
                  <a:lnTo>
                    <a:pt x="1126" y="603"/>
                  </a:lnTo>
                  <a:lnTo>
                    <a:pt x="1130" y="603"/>
                  </a:lnTo>
                  <a:lnTo>
                    <a:pt x="1133" y="605"/>
                  </a:lnTo>
                  <a:lnTo>
                    <a:pt x="1137" y="605"/>
                  </a:lnTo>
                  <a:lnTo>
                    <a:pt x="1139" y="605"/>
                  </a:lnTo>
                  <a:lnTo>
                    <a:pt x="1143" y="605"/>
                  </a:lnTo>
                  <a:lnTo>
                    <a:pt x="1145" y="606"/>
                  </a:lnTo>
                  <a:lnTo>
                    <a:pt x="1149" y="606"/>
                  </a:lnTo>
                  <a:lnTo>
                    <a:pt x="1152" y="606"/>
                  </a:lnTo>
                  <a:lnTo>
                    <a:pt x="1154" y="606"/>
                  </a:lnTo>
                  <a:lnTo>
                    <a:pt x="1158" y="606"/>
                  </a:lnTo>
                  <a:lnTo>
                    <a:pt x="1160" y="607"/>
                  </a:lnTo>
                  <a:lnTo>
                    <a:pt x="1164" y="607"/>
                  </a:lnTo>
                  <a:lnTo>
                    <a:pt x="1167" y="607"/>
                  </a:lnTo>
                  <a:lnTo>
                    <a:pt x="1170" y="607"/>
                  </a:lnTo>
                  <a:lnTo>
                    <a:pt x="1173" y="607"/>
                  </a:lnTo>
                  <a:lnTo>
                    <a:pt x="1177" y="607"/>
                  </a:lnTo>
                  <a:lnTo>
                    <a:pt x="1179" y="608"/>
                  </a:lnTo>
                  <a:lnTo>
                    <a:pt x="1182" y="608"/>
                  </a:lnTo>
                  <a:lnTo>
                    <a:pt x="1185" y="608"/>
                  </a:lnTo>
                  <a:lnTo>
                    <a:pt x="1188" y="608"/>
                  </a:lnTo>
                  <a:lnTo>
                    <a:pt x="1192" y="608"/>
                  </a:lnTo>
                  <a:lnTo>
                    <a:pt x="1194" y="608"/>
                  </a:lnTo>
                  <a:lnTo>
                    <a:pt x="1198" y="608"/>
                  </a:lnTo>
                  <a:lnTo>
                    <a:pt x="1200" y="610"/>
                  </a:lnTo>
                  <a:lnTo>
                    <a:pt x="1204" y="610"/>
                  </a:lnTo>
                  <a:lnTo>
                    <a:pt x="1207" y="610"/>
                  </a:lnTo>
                  <a:lnTo>
                    <a:pt x="1209" y="610"/>
                  </a:lnTo>
                  <a:lnTo>
                    <a:pt x="1213" y="610"/>
                  </a:lnTo>
                  <a:lnTo>
                    <a:pt x="1215" y="610"/>
                  </a:lnTo>
                  <a:lnTo>
                    <a:pt x="1219" y="610"/>
                  </a:lnTo>
                  <a:lnTo>
                    <a:pt x="1222" y="610"/>
                  </a:lnTo>
                  <a:lnTo>
                    <a:pt x="1225" y="610"/>
                  </a:lnTo>
                  <a:moveTo>
                    <a:pt x="0" y="530"/>
                  </a:moveTo>
                  <a:lnTo>
                    <a:pt x="4" y="527"/>
                  </a:lnTo>
                  <a:lnTo>
                    <a:pt x="6" y="525"/>
                  </a:lnTo>
                  <a:lnTo>
                    <a:pt x="10" y="523"/>
                  </a:lnTo>
                  <a:lnTo>
                    <a:pt x="13" y="521"/>
                  </a:lnTo>
                  <a:lnTo>
                    <a:pt x="16" y="518"/>
                  </a:lnTo>
                  <a:lnTo>
                    <a:pt x="19" y="516"/>
                  </a:lnTo>
                  <a:lnTo>
                    <a:pt x="23" y="513"/>
                  </a:lnTo>
                  <a:lnTo>
                    <a:pt x="25" y="511"/>
                  </a:lnTo>
                  <a:lnTo>
                    <a:pt x="28" y="508"/>
                  </a:lnTo>
                  <a:lnTo>
                    <a:pt x="31" y="505"/>
                  </a:lnTo>
                  <a:lnTo>
                    <a:pt x="34" y="502"/>
                  </a:lnTo>
                  <a:lnTo>
                    <a:pt x="38" y="500"/>
                  </a:lnTo>
                  <a:lnTo>
                    <a:pt x="40" y="497"/>
                  </a:lnTo>
                  <a:lnTo>
                    <a:pt x="44" y="495"/>
                  </a:lnTo>
                  <a:lnTo>
                    <a:pt x="46" y="491"/>
                  </a:lnTo>
                  <a:lnTo>
                    <a:pt x="50" y="488"/>
                  </a:lnTo>
                  <a:lnTo>
                    <a:pt x="53" y="486"/>
                  </a:lnTo>
                  <a:lnTo>
                    <a:pt x="56" y="482"/>
                  </a:lnTo>
                  <a:lnTo>
                    <a:pt x="59" y="480"/>
                  </a:lnTo>
                  <a:lnTo>
                    <a:pt x="61" y="476"/>
                  </a:lnTo>
                  <a:lnTo>
                    <a:pt x="65" y="473"/>
                  </a:lnTo>
                  <a:lnTo>
                    <a:pt x="68" y="470"/>
                  </a:lnTo>
                  <a:lnTo>
                    <a:pt x="71" y="467"/>
                  </a:lnTo>
                  <a:lnTo>
                    <a:pt x="74" y="463"/>
                  </a:lnTo>
                  <a:lnTo>
                    <a:pt x="78" y="460"/>
                  </a:lnTo>
                  <a:lnTo>
                    <a:pt x="80" y="456"/>
                  </a:lnTo>
                  <a:lnTo>
                    <a:pt x="84" y="453"/>
                  </a:lnTo>
                  <a:lnTo>
                    <a:pt x="86" y="449"/>
                  </a:lnTo>
                  <a:lnTo>
                    <a:pt x="89" y="446"/>
                  </a:lnTo>
                  <a:lnTo>
                    <a:pt x="93" y="442"/>
                  </a:lnTo>
                  <a:lnTo>
                    <a:pt x="95" y="438"/>
                  </a:lnTo>
                  <a:lnTo>
                    <a:pt x="99" y="434"/>
                  </a:lnTo>
                  <a:lnTo>
                    <a:pt x="101" y="431"/>
                  </a:lnTo>
                  <a:lnTo>
                    <a:pt x="105" y="427"/>
                  </a:lnTo>
                  <a:lnTo>
                    <a:pt x="108" y="423"/>
                  </a:lnTo>
                  <a:lnTo>
                    <a:pt x="112" y="419"/>
                  </a:lnTo>
                  <a:lnTo>
                    <a:pt x="114" y="416"/>
                  </a:lnTo>
                  <a:lnTo>
                    <a:pt x="117" y="412"/>
                  </a:lnTo>
                  <a:lnTo>
                    <a:pt x="120" y="408"/>
                  </a:lnTo>
                  <a:lnTo>
                    <a:pt x="123" y="403"/>
                  </a:lnTo>
                  <a:lnTo>
                    <a:pt x="127" y="399"/>
                  </a:lnTo>
                  <a:lnTo>
                    <a:pt x="129" y="396"/>
                  </a:lnTo>
                  <a:lnTo>
                    <a:pt x="133" y="391"/>
                  </a:lnTo>
                  <a:lnTo>
                    <a:pt x="135" y="387"/>
                  </a:lnTo>
                  <a:lnTo>
                    <a:pt x="139" y="383"/>
                  </a:lnTo>
                  <a:lnTo>
                    <a:pt x="142" y="378"/>
                  </a:lnTo>
                  <a:lnTo>
                    <a:pt x="144" y="374"/>
                  </a:lnTo>
                  <a:lnTo>
                    <a:pt x="148" y="369"/>
                  </a:lnTo>
                  <a:lnTo>
                    <a:pt x="150" y="366"/>
                  </a:lnTo>
                  <a:lnTo>
                    <a:pt x="154" y="361"/>
                  </a:lnTo>
                  <a:lnTo>
                    <a:pt x="157" y="356"/>
                  </a:lnTo>
                  <a:lnTo>
                    <a:pt x="160" y="352"/>
                  </a:lnTo>
                  <a:lnTo>
                    <a:pt x="163" y="347"/>
                  </a:lnTo>
                  <a:lnTo>
                    <a:pt x="167" y="342"/>
                  </a:lnTo>
                  <a:lnTo>
                    <a:pt x="169" y="338"/>
                  </a:lnTo>
                  <a:lnTo>
                    <a:pt x="172" y="333"/>
                  </a:lnTo>
                  <a:lnTo>
                    <a:pt x="175" y="328"/>
                  </a:lnTo>
                  <a:lnTo>
                    <a:pt x="178" y="324"/>
                  </a:lnTo>
                  <a:lnTo>
                    <a:pt x="182" y="319"/>
                  </a:lnTo>
                  <a:lnTo>
                    <a:pt x="184" y="314"/>
                  </a:lnTo>
                  <a:lnTo>
                    <a:pt x="188" y="309"/>
                  </a:lnTo>
                  <a:lnTo>
                    <a:pt x="190" y="304"/>
                  </a:lnTo>
                  <a:lnTo>
                    <a:pt x="194" y="301"/>
                  </a:lnTo>
                  <a:lnTo>
                    <a:pt x="197" y="296"/>
                  </a:lnTo>
                  <a:lnTo>
                    <a:pt x="199" y="291"/>
                  </a:lnTo>
                  <a:lnTo>
                    <a:pt x="203" y="285"/>
                  </a:lnTo>
                  <a:lnTo>
                    <a:pt x="205" y="280"/>
                  </a:lnTo>
                  <a:lnTo>
                    <a:pt x="209" y="275"/>
                  </a:lnTo>
                  <a:lnTo>
                    <a:pt x="212" y="270"/>
                  </a:lnTo>
                  <a:lnTo>
                    <a:pt x="215" y="265"/>
                  </a:lnTo>
                  <a:lnTo>
                    <a:pt x="218" y="260"/>
                  </a:lnTo>
                  <a:lnTo>
                    <a:pt x="222" y="255"/>
                  </a:lnTo>
                  <a:lnTo>
                    <a:pt x="224" y="250"/>
                  </a:lnTo>
                  <a:lnTo>
                    <a:pt x="227" y="245"/>
                  </a:lnTo>
                  <a:lnTo>
                    <a:pt x="230" y="242"/>
                  </a:lnTo>
                  <a:lnTo>
                    <a:pt x="233" y="237"/>
                  </a:lnTo>
                  <a:lnTo>
                    <a:pt x="237" y="232"/>
                  </a:lnTo>
                  <a:lnTo>
                    <a:pt x="239" y="227"/>
                  </a:lnTo>
                  <a:lnTo>
                    <a:pt x="243" y="222"/>
                  </a:lnTo>
                  <a:lnTo>
                    <a:pt x="245" y="217"/>
                  </a:lnTo>
                  <a:lnTo>
                    <a:pt x="249" y="212"/>
                  </a:lnTo>
                  <a:lnTo>
                    <a:pt x="252" y="207"/>
                  </a:lnTo>
                  <a:lnTo>
                    <a:pt x="254" y="202"/>
                  </a:lnTo>
                  <a:lnTo>
                    <a:pt x="258" y="197"/>
                  </a:lnTo>
                  <a:lnTo>
                    <a:pt x="260" y="192"/>
                  </a:lnTo>
                  <a:lnTo>
                    <a:pt x="264" y="187"/>
                  </a:lnTo>
                  <a:lnTo>
                    <a:pt x="267" y="182"/>
                  </a:lnTo>
                  <a:lnTo>
                    <a:pt x="270" y="178"/>
                  </a:lnTo>
                  <a:lnTo>
                    <a:pt x="273" y="173"/>
                  </a:lnTo>
                  <a:lnTo>
                    <a:pt x="277" y="168"/>
                  </a:lnTo>
                  <a:lnTo>
                    <a:pt x="279" y="163"/>
                  </a:lnTo>
                  <a:lnTo>
                    <a:pt x="282" y="158"/>
                  </a:lnTo>
                  <a:lnTo>
                    <a:pt x="285" y="154"/>
                  </a:lnTo>
                  <a:lnTo>
                    <a:pt x="288" y="149"/>
                  </a:lnTo>
                  <a:lnTo>
                    <a:pt x="292" y="144"/>
                  </a:lnTo>
                  <a:lnTo>
                    <a:pt x="294" y="140"/>
                  </a:lnTo>
                  <a:lnTo>
                    <a:pt x="298" y="135"/>
                  </a:lnTo>
                  <a:lnTo>
                    <a:pt x="300" y="130"/>
                  </a:lnTo>
                  <a:lnTo>
                    <a:pt x="304" y="127"/>
                  </a:lnTo>
                  <a:lnTo>
                    <a:pt x="307" y="121"/>
                  </a:lnTo>
                  <a:lnTo>
                    <a:pt x="309" y="118"/>
                  </a:lnTo>
                </a:path>
              </a:pathLst>
            </a:custGeom>
            <a:noFill/>
            <a:ln w="2222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18" name="Group 217"/>
          <p:cNvGrpSpPr/>
          <p:nvPr/>
        </p:nvGrpSpPr>
        <p:grpSpPr>
          <a:xfrm>
            <a:off x="1127112" y="4801734"/>
            <a:ext cx="2190754" cy="983764"/>
            <a:chOff x="1124432" y="4345420"/>
            <a:chExt cx="2190754" cy="1434778"/>
          </a:xfrm>
        </p:grpSpPr>
        <p:sp>
          <p:nvSpPr>
            <p:cNvPr id="219" name="Freeform 40"/>
            <p:cNvSpPr>
              <a:spLocks noEditPoints="1"/>
            </p:cNvSpPr>
            <p:nvPr/>
          </p:nvSpPr>
          <p:spPr bwMode="auto">
            <a:xfrm>
              <a:off x="1127112" y="4345420"/>
              <a:ext cx="2188074" cy="1434778"/>
            </a:xfrm>
            <a:custGeom>
              <a:avLst/>
              <a:gdLst/>
              <a:ahLst/>
              <a:cxnLst>
                <a:cxn ang="0">
                  <a:pos x="328" y="3"/>
                </a:cxn>
                <a:cxn ang="0">
                  <a:pos x="349" y="11"/>
                </a:cxn>
                <a:cxn ang="0">
                  <a:pos x="371" y="24"/>
                </a:cxn>
                <a:cxn ang="0">
                  <a:pos x="392" y="41"/>
                </a:cxn>
                <a:cxn ang="0">
                  <a:pos x="414" y="63"/>
                </a:cxn>
                <a:cxn ang="0">
                  <a:pos x="436" y="89"/>
                </a:cxn>
                <a:cxn ang="0">
                  <a:pos x="457" y="118"/>
                </a:cxn>
                <a:cxn ang="0">
                  <a:pos x="478" y="149"/>
                </a:cxn>
                <a:cxn ang="0">
                  <a:pos x="499" y="182"/>
                </a:cxn>
                <a:cxn ang="0">
                  <a:pos x="521" y="217"/>
                </a:cxn>
                <a:cxn ang="0">
                  <a:pos x="542" y="250"/>
                </a:cxn>
                <a:cxn ang="0">
                  <a:pos x="563" y="285"/>
                </a:cxn>
                <a:cxn ang="0">
                  <a:pos x="585" y="319"/>
                </a:cxn>
                <a:cxn ang="0">
                  <a:pos x="607" y="352"/>
                </a:cxn>
                <a:cxn ang="0">
                  <a:pos x="628" y="383"/>
                </a:cxn>
                <a:cxn ang="0">
                  <a:pos x="650" y="412"/>
                </a:cxn>
                <a:cxn ang="0">
                  <a:pos x="671" y="438"/>
                </a:cxn>
                <a:cxn ang="0">
                  <a:pos x="692" y="463"/>
                </a:cxn>
                <a:cxn ang="0">
                  <a:pos x="713" y="486"/>
                </a:cxn>
                <a:cxn ang="0">
                  <a:pos x="735" y="505"/>
                </a:cxn>
                <a:cxn ang="0">
                  <a:pos x="757" y="523"/>
                </a:cxn>
                <a:cxn ang="0">
                  <a:pos x="779" y="538"/>
                </a:cxn>
                <a:cxn ang="0">
                  <a:pos x="800" y="551"/>
                </a:cxn>
                <a:cxn ang="0">
                  <a:pos x="821" y="562"/>
                </a:cxn>
                <a:cxn ang="0">
                  <a:pos x="842" y="572"/>
                </a:cxn>
                <a:cxn ang="0">
                  <a:pos x="864" y="580"/>
                </a:cxn>
                <a:cxn ang="0">
                  <a:pos x="885" y="587"/>
                </a:cxn>
                <a:cxn ang="0">
                  <a:pos x="906" y="592"/>
                </a:cxn>
                <a:cxn ang="0">
                  <a:pos x="929" y="597"/>
                </a:cxn>
                <a:cxn ang="0">
                  <a:pos x="950" y="600"/>
                </a:cxn>
                <a:cxn ang="0">
                  <a:pos x="971" y="603"/>
                </a:cxn>
                <a:cxn ang="0">
                  <a:pos x="993" y="606"/>
                </a:cxn>
                <a:cxn ang="0">
                  <a:pos x="1014" y="607"/>
                </a:cxn>
                <a:cxn ang="0">
                  <a:pos x="1035" y="608"/>
                </a:cxn>
                <a:cxn ang="0">
                  <a:pos x="1056" y="610"/>
                </a:cxn>
                <a:cxn ang="0">
                  <a:pos x="1078" y="610"/>
                </a:cxn>
                <a:cxn ang="0">
                  <a:pos x="1099" y="611"/>
                </a:cxn>
                <a:cxn ang="0">
                  <a:pos x="1121" y="611"/>
                </a:cxn>
                <a:cxn ang="0">
                  <a:pos x="1143" y="612"/>
                </a:cxn>
                <a:cxn ang="0">
                  <a:pos x="1164" y="612"/>
                </a:cxn>
                <a:cxn ang="0">
                  <a:pos x="1185" y="612"/>
                </a:cxn>
                <a:cxn ang="0">
                  <a:pos x="1207" y="612"/>
                </a:cxn>
                <a:cxn ang="0">
                  <a:pos x="0" y="361"/>
                </a:cxn>
                <a:cxn ang="0">
                  <a:pos x="23" y="328"/>
                </a:cxn>
                <a:cxn ang="0">
                  <a:pos x="44" y="296"/>
                </a:cxn>
                <a:cxn ang="0">
                  <a:pos x="65" y="260"/>
                </a:cxn>
                <a:cxn ang="0">
                  <a:pos x="86" y="227"/>
                </a:cxn>
                <a:cxn ang="0">
                  <a:pos x="108" y="192"/>
                </a:cxn>
                <a:cxn ang="0">
                  <a:pos x="129" y="158"/>
                </a:cxn>
                <a:cxn ang="0">
                  <a:pos x="150" y="127"/>
                </a:cxn>
                <a:cxn ang="0">
                  <a:pos x="172" y="96"/>
                </a:cxn>
                <a:cxn ang="0">
                  <a:pos x="194" y="70"/>
                </a:cxn>
                <a:cxn ang="0">
                  <a:pos x="215" y="48"/>
                </a:cxn>
                <a:cxn ang="0">
                  <a:pos x="237" y="28"/>
                </a:cxn>
                <a:cxn ang="0">
                  <a:pos x="258" y="14"/>
                </a:cxn>
                <a:cxn ang="0">
                  <a:pos x="279" y="5"/>
                </a:cxn>
                <a:cxn ang="0">
                  <a:pos x="300" y="0"/>
                </a:cxn>
              </a:cxnLst>
              <a:rect l="0" t="0" r="r" b="b"/>
              <a:pathLst>
                <a:path w="1225" h="612">
                  <a:moveTo>
                    <a:pt x="309" y="0"/>
                  </a:moveTo>
                  <a:lnTo>
                    <a:pt x="313" y="0"/>
                  </a:lnTo>
                  <a:lnTo>
                    <a:pt x="316" y="0"/>
                  </a:lnTo>
                  <a:lnTo>
                    <a:pt x="319" y="1"/>
                  </a:lnTo>
                  <a:lnTo>
                    <a:pt x="322" y="1"/>
                  </a:lnTo>
                  <a:lnTo>
                    <a:pt x="326" y="3"/>
                  </a:lnTo>
                  <a:lnTo>
                    <a:pt x="328" y="3"/>
                  </a:lnTo>
                  <a:lnTo>
                    <a:pt x="332" y="4"/>
                  </a:lnTo>
                  <a:lnTo>
                    <a:pt x="334" y="5"/>
                  </a:lnTo>
                  <a:lnTo>
                    <a:pt x="337" y="5"/>
                  </a:lnTo>
                  <a:lnTo>
                    <a:pt x="341" y="6"/>
                  </a:lnTo>
                  <a:lnTo>
                    <a:pt x="343" y="8"/>
                  </a:lnTo>
                  <a:lnTo>
                    <a:pt x="347" y="9"/>
                  </a:lnTo>
                  <a:lnTo>
                    <a:pt x="349" y="11"/>
                  </a:lnTo>
                  <a:lnTo>
                    <a:pt x="353" y="13"/>
                  </a:lnTo>
                  <a:lnTo>
                    <a:pt x="356" y="14"/>
                  </a:lnTo>
                  <a:lnTo>
                    <a:pt x="359" y="15"/>
                  </a:lnTo>
                  <a:lnTo>
                    <a:pt x="362" y="18"/>
                  </a:lnTo>
                  <a:lnTo>
                    <a:pt x="364" y="19"/>
                  </a:lnTo>
                  <a:lnTo>
                    <a:pt x="368" y="21"/>
                  </a:lnTo>
                  <a:lnTo>
                    <a:pt x="371" y="24"/>
                  </a:lnTo>
                  <a:lnTo>
                    <a:pt x="374" y="26"/>
                  </a:lnTo>
                  <a:lnTo>
                    <a:pt x="377" y="28"/>
                  </a:lnTo>
                  <a:lnTo>
                    <a:pt x="381" y="30"/>
                  </a:lnTo>
                  <a:lnTo>
                    <a:pt x="383" y="33"/>
                  </a:lnTo>
                  <a:lnTo>
                    <a:pt x="387" y="35"/>
                  </a:lnTo>
                  <a:lnTo>
                    <a:pt x="389" y="39"/>
                  </a:lnTo>
                  <a:lnTo>
                    <a:pt x="392" y="41"/>
                  </a:lnTo>
                  <a:lnTo>
                    <a:pt x="396" y="44"/>
                  </a:lnTo>
                  <a:lnTo>
                    <a:pt x="398" y="48"/>
                  </a:lnTo>
                  <a:lnTo>
                    <a:pt x="402" y="50"/>
                  </a:lnTo>
                  <a:lnTo>
                    <a:pt x="404" y="54"/>
                  </a:lnTo>
                  <a:lnTo>
                    <a:pt x="408" y="56"/>
                  </a:lnTo>
                  <a:lnTo>
                    <a:pt x="411" y="60"/>
                  </a:lnTo>
                  <a:lnTo>
                    <a:pt x="414" y="63"/>
                  </a:lnTo>
                  <a:lnTo>
                    <a:pt x="417" y="66"/>
                  </a:lnTo>
                  <a:lnTo>
                    <a:pt x="419" y="70"/>
                  </a:lnTo>
                  <a:lnTo>
                    <a:pt x="423" y="74"/>
                  </a:lnTo>
                  <a:lnTo>
                    <a:pt x="426" y="78"/>
                  </a:lnTo>
                  <a:lnTo>
                    <a:pt x="429" y="81"/>
                  </a:lnTo>
                  <a:lnTo>
                    <a:pt x="432" y="85"/>
                  </a:lnTo>
                  <a:lnTo>
                    <a:pt x="436" y="89"/>
                  </a:lnTo>
                  <a:lnTo>
                    <a:pt x="438" y="93"/>
                  </a:lnTo>
                  <a:lnTo>
                    <a:pt x="442" y="96"/>
                  </a:lnTo>
                  <a:lnTo>
                    <a:pt x="444" y="101"/>
                  </a:lnTo>
                  <a:lnTo>
                    <a:pt x="447" y="105"/>
                  </a:lnTo>
                  <a:lnTo>
                    <a:pt x="451" y="109"/>
                  </a:lnTo>
                  <a:lnTo>
                    <a:pt x="453" y="114"/>
                  </a:lnTo>
                  <a:lnTo>
                    <a:pt x="457" y="118"/>
                  </a:lnTo>
                  <a:lnTo>
                    <a:pt x="459" y="121"/>
                  </a:lnTo>
                  <a:lnTo>
                    <a:pt x="463" y="127"/>
                  </a:lnTo>
                  <a:lnTo>
                    <a:pt x="466" y="130"/>
                  </a:lnTo>
                  <a:lnTo>
                    <a:pt x="469" y="135"/>
                  </a:lnTo>
                  <a:lnTo>
                    <a:pt x="472" y="140"/>
                  </a:lnTo>
                  <a:lnTo>
                    <a:pt x="474" y="144"/>
                  </a:lnTo>
                  <a:lnTo>
                    <a:pt x="478" y="149"/>
                  </a:lnTo>
                  <a:lnTo>
                    <a:pt x="481" y="154"/>
                  </a:lnTo>
                  <a:lnTo>
                    <a:pt x="484" y="158"/>
                  </a:lnTo>
                  <a:lnTo>
                    <a:pt x="487" y="163"/>
                  </a:lnTo>
                  <a:lnTo>
                    <a:pt x="491" y="168"/>
                  </a:lnTo>
                  <a:lnTo>
                    <a:pt x="493" y="173"/>
                  </a:lnTo>
                  <a:lnTo>
                    <a:pt x="497" y="178"/>
                  </a:lnTo>
                  <a:lnTo>
                    <a:pt x="499" y="182"/>
                  </a:lnTo>
                  <a:lnTo>
                    <a:pt x="502" y="187"/>
                  </a:lnTo>
                  <a:lnTo>
                    <a:pt x="506" y="192"/>
                  </a:lnTo>
                  <a:lnTo>
                    <a:pt x="508" y="197"/>
                  </a:lnTo>
                  <a:lnTo>
                    <a:pt x="512" y="202"/>
                  </a:lnTo>
                  <a:lnTo>
                    <a:pt x="514" y="207"/>
                  </a:lnTo>
                  <a:lnTo>
                    <a:pt x="518" y="212"/>
                  </a:lnTo>
                  <a:lnTo>
                    <a:pt x="521" y="217"/>
                  </a:lnTo>
                  <a:lnTo>
                    <a:pt x="525" y="222"/>
                  </a:lnTo>
                  <a:lnTo>
                    <a:pt x="527" y="227"/>
                  </a:lnTo>
                  <a:lnTo>
                    <a:pt x="530" y="232"/>
                  </a:lnTo>
                  <a:lnTo>
                    <a:pt x="533" y="237"/>
                  </a:lnTo>
                  <a:lnTo>
                    <a:pt x="536" y="242"/>
                  </a:lnTo>
                  <a:lnTo>
                    <a:pt x="540" y="245"/>
                  </a:lnTo>
                  <a:lnTo>
                    <a:pt x="542" y="250"/>
                  </a:lnTo>
                  <a:lnTo>
                    <a:pt x="546" y="255"/>
                  </a:lnTo>
                  <a:lnTo>
                    <a:pt x="548" y="260"/>
                  </a:lnTo>
                  <a:lnTo>
                    <a:pt x="552" y="265"/>
                  </a:lnTo>
                  <a:lnTo>
                    <a:pt x="555" y="270"/>
                  </a:lnTo>
                  <a:lnTo>
                    <a:pt x="557" y="275"/>
                  </a:lnTo>
                  <a:lnTo>
                    <a:pt x="561" y="280"/>
                  </a:lnTo>
                  <a:lnTo>
                    <a:pt x="563" y="285"/>
                  </a:lnTo>
                  <a:lnTo>
                    <a:pt x="567" y="291"/>
                  </a:lnTo>
                  <a:lnTo>
                    <a:pt x="570" y="296"/>
                  </a:lnTo>
                  <a:lnTo>
                    <a:pt x="573" y="301"/>
                  </a:lnTo>
                  <a:lnTo>
                    <a:pt x="576" y="304"/>
                  </a:lnTo>
                  <a:lnTo>
                    <a:pt x="580" y="309"/>
                  </a:lnTo>
                  <a:lnTo>
                    <a:pt x="582" y="314"/>
                  </a:lnTo>
                  <a:lnTo>
                    <a:pt x="585" y="319"/>
                  </a:lnTo>
                  <a:lnTo>
                    <a:pt x="588" y="324"/>
                  </a:lnTo>
                  <a:lnTo>
                    <a:pt x="591" y="328"/>
                  </a:lnTo>
                  <a:lnTo>
                    <a:pt x="595" y="333"/>
                  </a:lnTo>
                  <a:lnTo>
                    <a:pt x="597" y="338"/>
                  </a:lnTo>
                  <a:lnTo>
                    <a:pt x="601" y="342"/>
                  </a:lnTo>
                  <a:lnTo>
                    <a:pt x="603" y="347"/>
                  </a:lnTo>
                  <a:lnTo>
                    <a:pt x="607" y="352"/>
                  </a:lnTo>
                  <a:lnTo>
                    <a:pt x="610" y="356"/>
                  </a:lnTo>
                  <a:lnTo>
                    <a:pt x="613" y="361"/>
                  </a:lnTo>
                  <a:lnTo>
                    <a:pt x="616" y="366"/>
                  </a:lnTo>
                  <a:lnTo>
                    <a:pt x="618" y="369"/>
                  </a:lnTo>
                  <a:lnTo>
                    <a:pt x="622" y="374"/>
                  </a:lnTo>
                  <a:lnTo>
                    <a:pt x="625" y="378"/>
                  </a:lnTo>
                  <a:lnTo>
                    <a:pt x="628" y="383"/>
                  </a:lnTo>
                  <a:lnTo>
                    <a:pt x="631" y="387"/>
                  </a:lnTo>
                  <a:lnTo>
                    <a:pt x="635" y="391"/>
                  </a:lnTo>
                  <a:lnTo>
                    <a:pt x="637" y="396"/>
                  </a:lnTo>
                  <a:lnTo>
                    <a:pt x="641" y="399"/>
                  </a:lnTo>
                  <a:lnTo>
                    <a:pt x="643" y="403"/>
                  </a:lnTo>
                  <a:lnTo>
                    <a:pt x="646" y="408"/>
                  </a:lnTo>
                  <a:lnTo>
                    <a:pt x="650" y="412"/>
                  </a:lnTo>
                  <a:lnTo>
                    <a:pt x="652" y="416"/>
                  </a:lnTo>
                  <a:lnTo>
                    <a:pt x="656" y="419"/>
                  </a:lnTo>
                  <a:lnTo>
                    <a:pt x="658" y="423"/>
                  </a:lnTo>
                  <a:lnTo>
                    <a:pt x="662" y="427"/>
                  </a:lnTo>
                  <a:lnTo>
                    <a:pt x="665" y="431"/>
                  </a:lnTo>
                  <a:lnTo>
                    <a:pt x="668" y="434"/>
                  </a:lnTo>
                  <a:lnTo>
                    <a:pt x="671" y="438"/>
                  </a:lnTo>
                  <a:lnTo>
                    <a:pt x="673" y="442"/>
                  </a:lnTo>
                  <a:lnTo>
                    <a:pt x="677" y="446"/>
                  </a:lnTo>
                  <a:lnTo>
                    <a:pt x="680" y="449"/>
                  </a:lnTo>
                  <a:lnTo>
                    <a:pt x="683" y="453"/>
                  </a:lnTo>
                  <a:lnTo>
                    <a:pt x="686" y="456"/>
                  </a:lnTo>
                  <a:lnTo>
                    <a:pt x="690" y="460"/>
                  </a:lnTo>
                  <a:lnTo>
                    <a:pt x="692" y="463"/>
                  </a:lnTo>
                  <a:lnTo>
                    <a:pt x="696" y="467"/>
                  </a:lnTo>
                  <a:lnTo>
                    <a:pt x="698" y="470"/>
                  </a:lnTo>
                  <a:lnTo>
                    <a:pt x="702" y="473"/>
                  </a:lnTo>
                  <a:lnTo>
                    <a:pt x="705" y="476"/>
                  </a:lnTo>
                  <a:lnTo>
                    <a:pt x="707" y="480"/>
                  </a:lnTo>
                  <a:lnTo>
                    <a:pt x="711" y="482"/>
                  </a:lnTo>
                  <a:lnTo>
                    <a:pt x="713" y="486"/>
                  </a:lnTo>
                  <a:lnTo>
                    <a:pt x="717" y="488"/>
                  </a:lnTo>
                  <a:lnTo>
                    <a:pt x="720" y="491"/>
                  </a:lnTo>
                  <a:lnTo>
                    <a:pt x="724" y="495"/>
                  </a:lnTo>
                  <a:lnTo>
                    <a:pt x="726" y="497"/>
                  </a:lnTo>
                  <a:lnTo>
                    <a:pt x="730" y="500"/>
                  </a:lnTo>
                  <a:lnTo>
                    <a:pt x="732" y="502"/>
                  </a:lnTo>
                  <a:lnTo>
                    <a:pt x="735" y="505"/>
                  </a:lnTo>
                  <a:lnTo>
                    <a:pt x="739" y="508"/>
                  </a:lnTo>
                  <a:lnTo>
                    <a:pt x="741" y="511"/>
                  </a:lnTo>
                  <a:lnTo>
                    <a:pt x="745" y="513"/>
                  </a:lnTo>
                  <a:lnTo>
                    <a:pt x="747" y="516"/>
                  </a:lnTo>
                  <a:lnTo>
                    <a:pt x="751" y="518"/>
                  </a:lnTo>
                  <a:lnTo>
                    <a:pt x="754" y="521"/>
                  </a:lnTo>
                  <a:lnTo>
                    <a:pt x="757" y="523"/>
                  </a:lnTo>
                  <a:lnTo>
                    <a:pt x="760" y="525"/>
                  </a:lnTo>
                  <a:lnTo>
                    <a:pt x="762" y="527"/>
                  </a:lnTo>
                  <a:lnTo>
                    <a:pt x="766" y="530"/>
                  </a:lnTo>
                  <a:lnTo>
                    <a:pt x="769" y="532"/>
                  </a:lnTo>
                  <a:lnTo>
                    <a:pt x="772" y="535"/>
                  </a:lnTo>
                  <a:lnTo>
                    <a:pt x="775" y="536"/>
                  </a:lnTo>
                  <a:lnTo>
                    <a:pt x="779" y="538"/>
                  </a:lnTo>
                  <a:lnTo>
                    <a:pt x="781" y="540"/>
                  </a:lnTo>
                  <a:lnTo>
                    <a:pt x="785" y="542"/>
                  </a:lnTo>
                  <a:lnTo>
                    <a:pt x="787" y="543"/>
                  </a:lnTo>
                  <a:lnTo>
                    <a:pt x="791" y="546"/>
                  </a:lnTo>
                  <a:lnTo>
                    <a:pt x="794" y="548"/>
                  </a:lnTo>
                  <a:lnTo>
                    <a:pt x="796" y="550"/>
                  </a:lnTo>
                  <a:lnTo>
                    <a:pt x="800" y="551"/>
                  </a:lnTo>
                  <a:lnTo>
                    <a:pt x="802" y="553"/>
                  </a:lnTo>
                  <a:lnTo>
                    <a:pt x="806" y="555"/>
                  </a:lnTo>
                  <a:lnTo>
                    <a:pt x="809" y="556"/>
                  </a:lnTo>
                  <a:lnTo>
                    <a:pt x="812" y="558"/>
                  </a:lnTo>
                  <a:lnTo>
                    <a:pt x="815" y="560"/>
                  </a:lnTo>
                  <a:lnTo>
                    <a:pt x="819" y="561"/>
                  </a:lnTo>
                  <a:lnTo>
                    <a:pt x="821" y="562"/>
                  </a:lnTo>
                  <a:lnTo>
                    <a:pt x="824" y="565"/>
                  </a:lnTo>
                  <a:lnTo>
                    <a:pt x="827" y="566"/>
                  </a:lnTo>
                  <a:lnTo>
                    <a:pt x="830" y="567"/>
                  </a:lnTo>
                  <a:lnTo>
                    <a:pt x="834" y="568"/>
                  </a:lnTo>
                  <a:lnTo>
                    <a:pt x="836" y="570"/>
                  </a:lnTo>
                  <a:lnTo>
                    <a:pt x="840" y="571"/>
                  </a:lnTo>
                  <a:lnTo>
                    <a:pt x="842" y="572"/>
                  </a:lnTo>
                  <a:lnTo>
                    <a:pt x="846" y="573"/>
                  </a:lnTo>
                  <a:lnTo>
                    <a:pt x="849" y="575"/>
                  </a:lnTo>
                  <a:lnTo>
                    <a:pt x="851" y="576"/>
                  </a:lnTo>
                  <a:lnTo>
                    <a:pt x="855" y="577"/>
                  </a:lnTo>
                  <a:lnTo>
                    <a:pt x="857" y="578"/>
                  </a:lnTo>
                  <a:lnTo>
                    <a:pt x="861" y="580"/>
                  </a:lnTo>
                  <a:lnTo>
                    <a:pt x="864" y="580"/>
                  </a:lnTo>
                  <a:lnTo>
                    <a:pt x="867" y="581"/>
                  </a:lnTo>
                  <a:lnTo>
                    <a:pt x="870" y="582"/>
                  </a:lnTo>
                  <a:lnTo>
                    <a:pt x="874" y="583"/>
                  </a:lnTo>
                  <a:lnTo>
                    <a:pt x="876" y="585"/>
                  </a:lnTo>
                  <a:lnTo>
                    <a:pt x="879" y="585"/>
                  </a:lnTo>
                  <a:lnTo>
                    <a:pt x="882" y="586"/>
                  </a:lnTo>
                  <a:lnTo>
                    <a:pt x="885" y="587"/>
                  </a:lnTo>
                  <a:lnTo>
                    <a:pt x="889" y="587"/>
                  </a:lnTo>
                  <a:lnTo>
                    <a:pt x="891" y="588"/>
                  </a:lnTo>
                  <a:lnTo>
                    <a:pt x="895" y="590"/>
                  </a:lnTo>
                  <a:lnTo>
                    <a:pt x="897" y="590"/>
                  </a:lnTo>
                  <a:lnTo>
                    <a:pt x="901" y="591"/>
                  </a:lnTo>
                  <a:lnTo>
                    <a:pt x="904" y="592"/>
                  </a:lnTo>
                  <a:lnTo>
                    <a:pt x="906" y="592"/>
                  </a:lnTo>
                  <a:lnTo>
                    <a:pt x="910" y="593"/>
                  </a:lnTo>
                  <a:lnTo>
                    <a:pt x="912" y="593"/>
                  </a:lnTo>
                  <a:lnTo>
                    <a:pt x="916" y="595"/>
                  </a:lnTo>
                  <a:lnTo>
                    <a:pt x="919" y="595"/>
                  </a:lnTo>
                  <a:lnTo>
                    <a:pt x="922" y="596"/>
                  </a:lnTo>
                  <a:lnTo>
                    <a:pt x="925" y="596"/>
                  </a:lnTo>
                  <a:lnTo>
                    <a:pt x="929" y="597"/>
                  </a:lnTo>
                  <a:lnTo>
                    <a:pt x="931" y="597"/>
                  </a:lnTo>
                  <a:lnTo>
                    <a:pt x="934" y="598"/>
                  </a:lnTo>
                  <a:lnTo>
                    <a:pt x="938" y="598"/>
                  </a:lnTo>
                  <a:lnTo>
                    <a:pt x="940" y="598"/>
                  </a:lnTo>
                  <a:lnTo>
                    <a:pt x="944" y="600"/>
                  </a:lnTo>
                  <a:lnTo>
                    <a:pt x="946" y="600"/>
                  </a:lnTo>
                  <a:lnTo>
                    <a:pt x="950" y="600"/>
                  </a:lnTo>
                  <a:lnTo>
                    <a:pt x="953" y="601"/>
                  </a:lnTo>
                  <a:lnTo>
                    <a:pt x="956" y="601"/>
                  </a:lnTo>
                  <a:lnTo>
                    <a:pt x="959" y="602"/>
                  </a:lnTo>
                  <a:lnTo>
                    <a:pt x="961" y="602"/>
                  </a:lnTo>
                  <a:lnTo>
                    <a:pt x="965" y="602"/>
                  </a:lnTo>
                  <a:lnTo>
                    <a:pt x="968" y="603"/>
                  </a:lnTo>
                  <a:lnTo>
                    <a:pt x="971" y="603"/>
                  </a:lnTo>
                  <a:lnTo>
                    <a:pt x="974" y="603"/>
                  </a:lnTo>
                  <a:lnTo>
                    <a:pt x="978" y="603"/>
                  </a:lnTo>
                  <a:lnTo>
                    <a:pt x="980" y="605"/>
                  </a:lnTo>
                  <a:lnTo>
                    <a:pt x="984" y="605"/>
                  </a:lnTo>
                  <a:lnTo>
                    <a:pt x="986" y="605"/>
                  </a:lnTo>
                  <a:lnTo>
                    <a:pt x="989" y="605"/>
                  </a:lnTo>
                  <a:lnTo>
                    <a:pt x="993" y="606"/>
                  </a:lnTo>
                  <a:lnTo>
                    <a:pt x="995" y="606"/>
                  </a:lnTo>
                  <a:lnTo>
                    <a:pt x="999" y="606"/>
                  </a:lnTo>
                  <a:lnTo>
                    <a:pt x="1001" y="606"/>
                  </a:lnTo>
                  <a:lnTo>
                    <a:pt x="1005" y="606"/>
                  </a:lnTo>
                  <a:lnTo>
                    <a:pt x="1008" y="607"/>
                  </a:lnTo>
                  <a:lnTo>
                    <a:pt x="1011" y="607"/>
                  </a:lnTo>
                  <a:lnTo>
                    <a:pt x="1014" y="607"/>
                  </a:lnTo>
                  <a:lnTo>
                    <a:pt x="1016" y="607"/>
                  </a:lnTo>
                  <a:lnTo>
                    <a:pt x="1020" y="607"/>
                  </a:lnTo>
                  <a:lnTo>
                    <a:pt x="1023" y="607"/>
                  </a:lnTo>
                  <a:lnTo>
                    <a:pt x="1026" y="608"/>
                  </a:lnTo>
                  <a:lnTo>
                    <a:pt x="1029" y="608"/>
                  </a:lnTo>
                  <a:lnTo>
                    <a:pt x="1033" y="608"/>
                  </a:lnTo>
                  <a:lnTo>
                    <a:pt x="1035" y="608"/>
                  </a:lnTo>
                  <a:lnTo>
                    <a:pt x="1039" y="608"/>
                  </a:lnTo>
                  <a:lnTo>
                    <a:pt x="1041" y="608"/>
                  </a:lnTo>
                  <a:lnTo>
                    <a:pt x="1044" y="608"/>
                  </a:lnTo>
                  <a:lnTo>
                    <a:pt x="1048" y="610"/>
                  </a:lnTo>
                  <a:lnTo>
                    <a:pt x="1050" y="610"/>
                  </a:lnTo>
                  <a:lnTo>
                    <a:pt x="1054" y="610"/>
                  </a:lnTo>
                  <a:lnTo>
                    <a:pt x="1056" y="610"/>
                  </a:lnTo>
                  <a:lnTo>
                    <a:pt x="1060" y="610"/>
                  </a:lnTo>
                  <a:lnTo>
                    <a:pt x="1063" y="610"/>
                  </a:lnTo>
                  <a:lnTo>
                    <a:pt x="1066" y="610"/>
                  </a:lnTo>
                  <a:lnTo>
                    <a:pt x="1069" y="610"/>
                  </a:lnTo>
                  <a:lnTo>
                    <a:pt x="1071" y="610"/>
                  </a:lnTo>
                  <a:lnTo>
                    <a:pt x="1075" y="610"/>
                  </a:lnTo>
                  <a:lnTo>
                    <a:pt x="1078" y="610"/>
                  </a:lnTo>
                  <a:lnTo>
                    <a:pt x="1081" y="611"/>
                  </a:lnTo>
                  <a:lnTo>
                    <a:pt x="1084" y="611"/>
                  </a:lnTo>
                  <a:lnTo>
                    <a:pt x="1088" y="611"/>
                  </a:lnTo>
                  <a:lnTo>
                    <a:pt x="1090" y="611"/>
                  </a:lnTo>
                  <a:lnTo>
                    <a:pt x="1094" y="611"/>
                  </a:lnTo>
                  <a:lnTo>
                    <a:pt x="1096" y="611"/>
                  </a:lnTo>
                  <a:lnTo>
                    <a:pt x="1099" y="611"/>
                  </a:lnTo>
                  <a:lnTo>
                    <a:pt x="1103" y="611"/>
                  </a:lnTo>
                  <a:lnTo>
                    <a:pt x="1105" y="611"/>
                  </a:lnTo>
                  <a:lnTo>
                    <a:pt x="1109" y="611"/>
                  </a:lnTo>
                  <a:lnTo>
                    <a:pt x="1111" y="611"/>
                  </a:lnTo>
                  <a:lnTo>
                    <a:pt x="1115" y="611"/>
                  </a:lnTo>
                  <a:lnTo>
                    <a:pt x="1118" y="611"/>
                  </a:lnTo>
                  <a:lnTo>
                    <a:pt x="1121" y="611"/>
                  </a:lnTo>
                  <a:lnTo>
                    <a:pt x="1124" y="611"/>
                  </a:lnTo>
                  <a:lnTo>
                    <a:pt x="1126" y="611"/>
                  </a:lnTo>
                  <a:lnTo>
                    <a:pt x="1130" y="611"/>
                  </a:lnTo>
                  <a:lnTo>
                    <a:pt x="1133" y="611"/>
                  </a:lnTo>
                  <a:lnTo>
                    <a:pt x="1137" y="611"/>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361"/>
                  </a:moveTo>
                  <a:lnTo>
                    <a:pt x="4" y="356"/>
                  </a:lnTo>
                  <a:lnTo>
                    <a:pt x="6" y="352"/>
                  </a:lnTo>
                  <a:lnTo>
                    <a:pt x="10" y="347"/>
                  </a:lnTo>
                  <a:lnTo>
                    <a:pt x="13" y="342"/>
                  </a:lnTo>
                  <a:lnTo>
                    <a:pt x="16" y="338"/>
                  </a:lnTo>
                  <a:lnTo>
                    <a:pt x="19" y="333"/>
                  </a:lnTo>
                  <a:lnTo>
                    <a:pt x="23" y="328"/>
                  </a:lnTo>
                  <a:lnTo>
                    <a:pt x="25" y="324"/>
                  </a:lnTo>
                  <a:lnTo>
                    <a:pt x="28" y="319"/>
                  </a:lnTo>
                  <a:lnTo>
                    <a:pt x="31" y="314"/>
                  </a:lnTo>
                  <a:lnTo>
                    <a:pt x="34" y="309"/>
                  </a:lnTo>
                  <a:lnTo>
                    <a:pt x="38" y="304"/>
                  </a:lnTo>
                  <a:lnTo>
                    <a:pt x="40" y="301"/>
                  </a:lnTo>
                  <a:lnTo>
                    <a:pt x="44" y="296"/>
                  </a:lnTo>
                  <a:lnTo>
                    <a:pt x="46" y="291"/>
                  </a:lnTo>
                  <a:lnTo>
                    <a:pt x="50" y="285"/>
                  </a:lnTo>
                  <a:lnTo>
                    <a:pt x="53" y="280"/>
                  </a:lnTo>
                  <a:lnTo>
                    <a:pt x="56" y="275"/>
                  </a:lnTo>
                  <a:lnTo>
                    <a:pt x="59" y="270"/>
                  </a:lnTo>
                  <a:lnTo>
                    <a:pt x="61" y="265"/>
                  </a:lnTo>
                  <a:lnTo>
                    <a:pt x="65" y="260"/>
                  </a:lnTo>
                  <a:lnTo>
                    <a:pt x="68" y="255"/>
                  </a:lnTo>
                  <a:lnTo>
                    <a:pt x="71" y="250"/>
                  </a:lnTo>
                  <a:lnTo>
                    <a:pt x="74" y="245"/>
                  </a:lnTo>
                  <a:lnTo>
                    <a:pt x="78" y="242"/>
                  </a:lnTo>
                  <a:lnTo>
                    <a:pt x="80" y="237"/>
                  </a:lnTo>
                  <a:lnTo>
                    <a:pt x="84" y="232"/>
                  </a:lnTo>
                  <a:lnTo>
                    <a:pt x="86" y="227"/>
                  </a:lnTo>
                  <a:lnTo>
                    <a:pt x="89" y="222"/>
                  </a:lnTo>
                  <a:lnTo>
                    <a:pt x="93" y="217"/>
                  </a:lnTo>
                  <a:lnTo>
                    <a:pt x="95" y="212"/>
                  </a:lnTo>
                  <a:lnTo>
                    <a:pt x="99" y="207"/>
                  </a:lnTo>
                  <a:lnTo>
                    <a:pt x="101" y="202"/>
                  </a:lnTo>
                  <a:lnTo>
                    <a:pt x="105" y="197"/>
                  </a:lnTo>
                  <a:lnTo>
                    <a:pt x="108" y="192"/>
                  </a:lnTo>
                  <a:lnTo>
                    <a:pt x="112" y="187"/>
                  </a:lnTo>
                  <a:lnTo>
                    <a:pt x="114" y="182"/>
                  </a:lnTo>
                  <a:lnTo>
                    <a:pt x="117" y="178"/>
                  </a:lnTo>
                  <a:lnTo>
                    <a:pt x="120" y="173"/>
                  </a:lnTo>
                  <a:lnTo>
                    <a:pt x="123" y="168"/>
                  </a:lnTo>
                  <a:lnTo>
                    <a:pt x="127" y="163"/>
                  </a:lnTo>
                  <a:lnTo>
                    <a:pt x="129" y="158"/>
                  </a:lnTo>
                  <a:lnTo>
                    <a:pt x="133" y="154"/>
                  </a:lnTo>
                  <a:lnTo>
                    <a:pt x="135" y="149"/>
                  </a:lnTo>
                  <a:lnTo>
                    <a:pt x="139" y="144"/>
                  </a:lnTo>
                  <a:lnTo>
                    <a:pt x="142" y="140"/>
                  </a:lnTo>
                  <a:lnTo>
                    <a:pt x="144" y="135"/>
                  </a:lnTo>
                  <a:lnTo>
                    <a:pt x="148" y="130"/>
                  </a:lnTo>
                  <a:lnTo>
                    <a:pt x="150" y="127"/>
                  </a:lnTo>
                  <a:lnTo>
                    <a:pt x="154" y="121"/>
                  </a:lnTo>
                  <a:lnTo>
                    <a:pt x="157" y="118"/>
                  </a:lnTo>
                  <a:lnTo>
                    <a:pt x="160" y="114"/>
                  </a:lnTo>
                  <a:lnTo>
                    <a:pt x="163" y="109"/>
                  </a:lnTo>
                  <a:lnTo>
                    <a:pt x="167" y="105"/>
                  </a:lnTo>
                  <a:lnTo>
                    <a:pt x="169" y="101"/>
                  </a:lnTo>
                  <a:lnTo>
                    <a:pt x="172" y="96"/>
                  </a:lnTo>
                  <a:lnTo>
                    <a:pt x="175" y="93"/>
                  </a:lnTo>
                  <a:lnTo>
                    <a:pt x="178" y="89"/>
                  </a:lnTo>
                  <a:lnTo>
                    <a:pt x="182" y="85"/>
                  </a:lnTo>
                  <a:lnTo>
                    <a:pt x="184" y="81"/>
                  </a:lnTo>
                  <a:lnTo>
                    <a:pt x="188" y="78"/>
                  </a:lnTo>
                  <a:lnTo>
                    <a:pt x="190" y="74"/>
                  </a:lnTo>
                  <a:lnTo>
                    <a:pt x="194" y="70"/>
                  </a:lnTo>
                  <a:lnTo>
                    <a:pt x="197" y="66"/>
                  </a:lnTo>
                  <a:lnTo>
                    <a:pt x="199" y="63"/>
                  </a:lnTo>
                  <a:lnTo>
                    <a:pt x="203" y="60"/>
                  </a:lnTo>
                  <a:lnTo>
                    <a:pt x="205" y="56"/>
                  </a:lnTo>
                  <a:lnTo>
                    <a:pt x="209" y="54"/>
                  </a:lnTo>
                  <a:lnTo>
                    <a:pt x="212" y="50"/>
                  </a:lnTo>
                  <a:lnTo>
                    <a:pt x="215" y="48"/>
                  </a:lnTo>
                  <a:lnTo>
                    <a:pt x="218" y="44"/>
                  </a:lnTo>
                  <a:lnTo>
                    <a:pt x="222" y="41"/>
                  </a:lnTo>
                  <a:lnTo>
                    <a:pt x="224" y="39"/>
                  </a:lnTo>
                  <a:lnTo>
                    <a:pt x="227" y="35"/>
                  </a:lnTo>
                  <a:lnTo>
                    <a:pt x="230" y="33"/>
                  </a:lnTo>
                  <a:lnTo>
                    <a:pt x="233" y="30"/>
                  </a:lnTo>
                  <a:lnTo>
                    <a:pt x="237" y="28"/>
                  </a:lnTo>
                  <a:lnTo>
                    <a:pt x="239" y="26"/>
                  </a:lnTo>
                  <a:lnTo>
                    <a:pt x="243" y="24"/>
                  </a:lnTo>
                  <a:lnTo>
                    <a:pt x="245" y="21"/>
                  </a:lnTo>
                  <a:lnTo>
                    <a:pt x="249" y="19"/>
                  </a:lnTo>
                  <a:lnTo>
                    <a:pt x="252" y="18"/>
                  </a:lnTo>
                  <a:lnTo>
                    <a:pt x="254" y="15"/>
                  </a:lnTo>
                  <a:lnTo>
                    <a:pt x="258" y="14"/>
                  </a:lnTo>
                  <a:lnTo>
                    <a:pt x="260" y="13"/>
                  </a:lnTo>
                  <a:lnTo>
                    <a:pt x="264" y="11"/>
                  </a:lnTo>
                  <a:lnTo>
                    <a:pt x="267" y="9"/>
                  </a:lnTo>
                  <a:lnTo>
                    <a:pt x="270" y="8"/>
                  </a:lnTo>
                  <a:lnTo>
                    <a:pt x="273" y="6"/>
                  </a:lnTo>
                  <a:lnTo>
                    <a:pt x="277" y="5"/>
                  </a:lnTo>
                  <a:lnTo>
                    <a:pt x="279" y="5"/>
                  </a:lnTo>
                  <a:lnTo>
                    <a:pt x="282" y="4"/>
                  </a:lnTo>
                  <a:lnTo>
                    <a:pt x="285" y="3"/>
                  </a:lnTo>
                  <a:lnTo>
                    <a:pt x="288" y="3"/>
                  </a:lnTo>
                  <a:lnTo>
                    <a:pt x="292" y="1"/>
                  </a:lnTo>
                  <a:lnTo>
                    <a:pt x="294" y="1"/>
                  </a:lnTo>
                  <a:lnTo>
                    <a:pt x="298" y="0"/>
                  </a:lnTo>
                  <a:lnTo>
                    <a:pt x="300" y="0"/>
                  </a:lnTo>
                  <a:lnTo>
                    <a:pt x="304" y="0"/>
                  </a:lnTo>
                  <a:lnTo>
                    <a:pt x="307" y="0"/>
                  </a:lnTo>
                  <a:lnTo>
                    <a:pt x="309" y="0"/>
                  </a:lnTo>
                </a:path>
              </a:pathLst>
            </a:custGeom>
            <a:noFill/>
            <a:ln w="22225" cap="flat">
              <a:solidFill>
                <a:srgbClr val="3333B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39"/>
            <p:cNvSpPr>
              <a:spLocks noEditPoints="1"/>
            </p:cNvSpPr>
            <p:nvPr/>
          </p:nvSpPr>
          <p:spPr bwMode="auto">
            <a:xfrm>
              <a:off x="1124432" y="4486275"/>
              <a:ext cx="2188074" cy="1235674"/>
            </a:xfrm>
            <a:custGeom>
              <a:avLst/>
              <a:gdLst/>
              <a:ahLst/>
              <a:cxnLst>
                <a:cxn ang="0">
                  <a:pos x="328" y="154"/>
                </a:cxn>
                <a:cxn ang="0">
                  <a:pos x="349" y="187"/>
                </a:cxn>
                <a:cxn ang="0">
                  <a:pos x="371" y="222"/>
                </a:cxn>
                <a:cxn ang="0">
                  <a:pos x="392" y="255"/>
                </a:cxn>
                <a:cxn ang="0">
                  <a:pos x="414" y="291"/>
                </a:cxn>
                <a:cxn ang="0">
                  <a:pos x="436" y="324"/>
                </a:cxn>
                <a:cxn ang="0">
                  <a:pos x="457" y="356"/>
                </a:cxn>
                <a:cxn ang="0">
                  <a:pos x="478" y="387"/>
                </a:cxn>
                <a:cxn ang="0">
                  <a:pos x="499" y="416"/>
                </a:cxn>
                <a:cxn ang="0">
                  <a:pos x="521" y="442"/>
                </a:cxn>
                <a:cxn ang="0">
                  <a:pos x="542" y="467"/>
                </a:cxn>
                <a:cxn ang="0">
                  <a:pos x="563" y="488"/>
                </a:cxn>
                <a:cxn ang="0">
                  <a:pos x="585" y="508"/>
                </a:cxn>
                <a:cxn ang="0">
                  <a:pos x="607" y="525"/>
                </a:cxn>
                <a:cxn ang="0">
                  <a:pos x="628" y="540"/>
                </a:cxn>
                <a:cxn ang="0">
                  <a:pos x="650" y="553"/>
                </a:cxn>
                <a:cxn ang="0">
                  <a:pos x="671" y="565"/>
                </a:cxn>
                <a:cxn ang="0">
                  <a:pos x="692" y="573"/>
                </a:cxn>
                <a:cxn ang="0">
                  <a:pos x="713" y="581"/>
                </a:cxn>
                <a:cxn ang="0">
                  <a:pos x="735" y="587"/>
                </a:cxn>
                <a:cxn ang="0">
                  <a:pos x="757" y="593"/>
                </a:cxn>
                <a:cxn ang="0">
                  <a:pos x="779" y="597"/>
                </a:cxn>
                <a:cxn ang="0">
                  <a:pos x="800" y="601"/>
                </a:cxn>
                <a:cxn ang="0">
                  <a:pos x="821" y="603"/>
                </a:cxn>
                <a:cxn ang="0">
                  <a:pos x="842" y="606"/>
                </a:cxn>
                <a:cxn ang="0">
                  <a:pos x="864" y="607"/>
                </a:cxn>
                <a:cxn ang="0">
                  <a:pos x="885" y="608"/>
                </a:cxn>
                <a:cxn ang="0">
                  <a:pos x="906" y="610"/>
                </a:cxn>
                <a:cxn ang="0">
                  <a:pos x="929" y="611"/>
                </a:cxn>
                <a:cxn ang="0">
                  <a:pos x="950" y="611"/>
                </a:cxn>
                <a:cxn ang="0">
                  <a:pos x="971" y="611"/>
                </a:cxn>
                <a:cxn ang="0">
                  <a:pos x="993" y="612"/>
                </a:cxn>
                <a:cxn ang="0">
                  <a:pos x="1014" y="612"/>
                </a:cxn>
                <a:cxn ang="0">
                  <a:pos x="1035" y="612"/>
                </a:cxn>
                <a:cxn ang="0">
                  <a:pos x="1056" y="612"/>
                </a:cxn>
                <a:cxn ang="0">
                  <a:pos x="1078" y="612"/>
                </a:cxn>
                <a:cxn ang="0">
                  <a:pos x="1099" y="612"/>
                </a:cxn>
                <a:cxn ang="0">
                  <a:pos x="1121" y="612"/>
                </a:cxn>
                <a:cxn ang="0">
                  <a:pos x="1143" y="612"/>
                </a:cxn>
                <a:cxn ang="0">
                  <a:pos x="1164" y="612"/>
                </a:cxn>
                <a:cxn ang="0">
                  <a:pos x="1185" y="612"/>
                </a:cxn>
                <a:cxn ang="0">
                  <a:pos x="1207" y="612"/>
                </a:cxn>
                <a:cxn ang="0">
                  <a:pos x="0" y="121"/>
                </a:cxn>
                <a:cxn ang="0">
                  <a:pos x="23" y="93"/>
                </a:cxn>
                <a:cxn ang="0">
                  <a:pos x="44" y="66"/>
                </a:cxn>
                <a:cxn ang="0">
                  <a:pos x="65" y="44"/>
                </a:cxn>
                <a:cxn ang="0">
                  <a:pos x="86" y="26"/>
                </a:cxn>
                <a:cxn ang="0">
                  <a:pos x="108" y="13"/>
                </a:cxn>
                <a:cxn ang="0">
                  <a:pos x="129" y="4"/>
                </a:cxn>
                <a:cxn ang="0">
                  <a:pos x="150" y="0"/>
                </a:cxn>
                <a:cxn ang="0">
                  <a:pos x="172" y="3"/>
                </a:cxn>
                <a:cxn ang="0">
                  <a:pos x="194" y="9"/>
                </a:cxn>
                <a:cxn ang="0">
                  <a:pos x="215" y="21"/>
                </a:cxn>
                <a:cxn ang="0">
                  <a:pos x="237" y="39"/>
                </a:cxn>
                <a:cxn ang="0">
                  <a:pos x="258" y="60"/>
                </a:cxn>
                <a:cxn ang="0">
                  <a:pos x="279" y="85"/>
                </a:cxn>
                <a:cxn ang="0">
                  <a:pos x="300" y="114"/>
                </a:cxn>
              </a:cxnLst>
              <a:rect l="0" t="0" r="r" b="b"/>
              <a:pathLst>
                <a:path w="1225" h="612">
                  <a:moveTo>
                    <a:pt x="309" y="127"/>
                  </a:moveTo>
                  <a:lnTo>
                    <a:pt x="313" y="130"/>
                  </a:lnTo>
                  <a:lnTo>
                    <a:pt x="316" y="135"/>
                  </a:lnTo>
                  <a:lnTo>
                    <a:pt x="319" y="140"/>
                  </a:lnTo>
                  <a:lnTo>
                    <a:pt x="322" y="144"/>
                  </a:lnTo>
                  <a:lnTo>
                    <a:pt x="326" y="149"/>
                  </a:lnTo>
                  <a:lnTo>
                    <a:pt x="328" y="154"/>
                  </a:lnTo>
                  <a:lnTo>
                    <a:pt x="332" y="158"/>
                  </a:lnTo>
                  <a:lnTo>
                    <a:pt x="334" y="163"/>
                  </a:lnTo>
                  <a:lnTo>
                    <a:pt x="337" y="168"/>
                  </a:lnTo>
                  <a:lnTo>
                    <a:pt x="341" y="173"/>
                  </a:lnTo>
                  <a:lnTo>
                    <a:pt x="343" y="178"/>
                  </a:lnTo>
                  <a:lnTo>
                    <a:pt x="347" y="182"/>
                  </a:lnTo>
                  <a:lnTo>
                    <a:pt x="349" y="187"/>
                  </a:lnTo>
                  <a:lnTo>
                    <a:pt x="353" y="192"/>
                  </a:lnTo>
                  <a:lnTo>
                    <a:pt x="356" y="197"/>
                  </a:lnTo>
                  <a:lnTo>
                    <a:pt x="359" y="202"/>
                  </a:lnTo>
                  <a:lnTo>
                    <a:pt x="362" y="207"/>
                  </a:lnTo>
                  <a:lnTo>
                    <a:pt x="364" y="212"/>
                  </a:lnTo>
                  <a:lnTo>
                    <a:pt x="368" y="217"/>
                  </a:lnTo>
                  <a:lnTo>
                    <a:pt x="371" y="222"/>
                  </a:lnTo>
                  <a:lnTo>
                    <a:pt x="374" y="227"/>
                  </a:lnTo>
                  <a:lnTo>
                    <a:pt x="377" y="232"/>
                  </a:lnTo>
                  <a:lnTo>
                    <a:pt x="381" y="237"/>
                  </a:lnTo>
                  <a:lnTo>
                    <a:pt x="383" y="242"/>
                  </a:lnTo>
                  <a:lnTo>
                    <a:pt x="387" y="245"/>
                  </a:lnTo>
                  <a:lnTo>
                    <a:pt x="389" y="250"/>
                  </a:lnTo>
                  <a:lnTo>
                    <a:pt x="392" y="255"/>
                  </a:lnTo>
                  <a:lnTo>
                    <a:pt x="396" y="260"/>
                  </a:lnTo>
                  <a:lnTo>
                    <a:pt x="398" y="265"/>
                  </a:lnTo>
                  <a:lnTo>
                    <a:pt x="402" y="270"/>
                  </a:lnTo>
                  <a:lnTo>
                    <a:pt x="404" y="275"/>
                  </a:lnTo>
                  <a:lnTo>
                    <a:pt x="408" y="280"/>
                  </a:lnTo>
                  <a:lnTo>
                    <a:pt x="411" y="285"/>
                  </a:lnTo>
                  <a:lnTo>
                    <a:pt x="414" y="291"/>
                  </a:lnTo>
                  <a:lnTo>
                    <a:pt x="417" y="296"/>
                  </a:lnTo>
                  <a:lnTo>
                    <a:pt x="419" y="301"/>
                  </a:lnTo>
                  <a:lnTo>
                    <a:pt x="423" y="304"/>
                  </a:lnTo>
                  <a:lnTo>
                    <a:pt x="426" y="309"/>
                  </a:lnTo>
                  <a:lnTo>
                    <a:pt x="429" y="314"/>
                  </a:lnTo>
                  <a:lnTo>
                    <a:pt x="432" y="319"/>
                  </a:lnTo>
                  <a:lnTo>
                    <a:pt x="436" y="324"/>
                  </a:lnTo>
                  <a:lnTo>
                    <a:pt x="438" y="328"/>
                  </a:lnTo>
                  <a:lnTo>
                    <a:pt x="442" y="333"/>
                  </a:lnTo>
                  <a:lnTo>
                    <a:pt x="444" y="338"/>
                  </a:lnTo>
                  <a:lnTo>
                    <a:pt x="447" y="342"/>
                  </a:lnTo>
                  <a:lnTo>
                    <a:pt x="451" y="347"/>
                  </a:lnTo>
                  <a:lnTo>
                    <a:pt x="453" y="352"/>
                  </a:lnTo>
                  <a:lnTo>
                    <a:pt x="457" y="356"/>
                  </a:lnTo>
                  <a:lnTo>
                    <a:pt x="459" y="361"/>
                  </a:lnTo>
                  <a:lnTo>
                    <a:pt x="463" y="366"/>
                  </a:lnTo>
                  <a:lnTo>
                    <a:pt x="466" y="369"/>
                  </a:lnTo>
                  <a:lnTo>
                    <a:pt x="469" y="374"/>
                  </a:lnTo>
                  <a:lnTo>
                    <a:pt x="472" y="378"/>
                  </a:lnTo>
                  <a:lnTo>
                    <a:pt x="474" y="383"/>
                  </a:lnTo>
                  <a:lnTo>
                    <a:pt x="478" y="387"/>
                  </a:lnTo>
                  <a:lnTo>
                    <a:pt x="481" y="391"/>
                  </a:lnTo>
                  <a:lnTo>
                    <a:pt x="484" y="396"/>
                  </a:lnTo>
                  <a:lnTo>
                    <a:pt x="487" y="399"/>
                  </a:lnTo>
                  <a:lnTo>
                    <a:pt x="491" y="403"/>
                  </a:lnTo>
                  <a:lnTo>
                    <a:pt x="493" y="408"/>
                  </a:lnTo>
                  <a:lnTo>
                    <a:pt x="497" y="412"/>
                  </a:lnTo>
                  <a:lnTo>
                    <a:pt x="499" y="416"/>
                  </a:lnTo>
                  <a:lnTo>
                    <a:pt x="502" y="419"/>
                  </a:lnTo>
                  <a:lnTo>
                    <a:pt x="506" y="423"/>
                  </a:lnTo>
                  <a:lnTo>
                    <a:pt x="508" y="427"/>
                  </a:lnTo>
                  <a:lnTo>
                    <a:pt x="512" y="431"/>
                  </a:lnTo>
                  <a:lnTo>
                    <a:pt x="514" y="434"/>
                  </a:lnTo>
                  <a:lnTo>
                    <a:pt x="518" y="438"/>
                  </a:lnTo>
                  <a:lnTo>
                    <a:pt x="521" y="442"/>
                  </a:lnTo>
                  <a:lnTo>
                    <a:pt x="525" y="446"/>
                  </a:lnTo>
                  <a:lnTo>
                    <a:pt x="527" y="449"/>
                  </a:lnTo>
                  <a:lnTo>
                    <a:pt x="530" y="453"/>
                  </a:lnTo>
                  <a:lnTo>
                    <a:pt x="533" y="456"/>
                  </a:lnTo>
                  <a:lnTo>
                    <a:pt x="536" y="460"/>
                  </a:lnTo>
                  <a:lnTo>
                    <a:pt x="540" y="463"/>
                  </a:lnTo>
                  <a:lnTo>
                    <a:pt x="542" y="467"/>
                  </a:lnTo>
                  <a:lnTo>
                    <a:pt x="546" y="470"/>
                  </a:lnTo>
                  <a:lnTo>
                    <a:pt x="548" y="473"/>
                  </a:lnTo>
                  <a:lnTo>
                    <a:pt x="552" y="476"/>
                  </a:lnTo>
                  <a:lnTo>
                    <a:pt x="555" y="480"/>
                  </a:lnTo>
                  <a:lnTo>
                    <a:pt x="557" y="482"/>
                  </a:lnTo>
                  <a:lnTo>
                    <a:pt x="561" y="486"/>
                  </a:lnTo>
                  <a:lnTo>
                    <a:pt x="563" y="488"/>
                  </a:lnTo>
                  <a:lnTo>
                    <a:pt x="567" y="491"/>
                  </a:lnTo>
                  <a:lnTo>
                    <a:pt x="570" y="495"/>
                  </a:lnTo>
                  <a:lnTo>
                    <a:pt x="573" y="497"/>
                  </a:lnTo>
                  <a:lnTo>
                    <a:pt x="576" y="500"/>
                  </a:lnTo>
                  <a:lnTo>
                    <a:pt x="580" y="502"/>
                  </a:lnTo>
                  <a:lnTo>
                    <a:pt x="582" y="505"/>
                  </a:lnTo>
                  <a:lnTo>
                    <a:pt x="585" y="508"/>
                  </a:lnTo>
                  <a:lnTo>
                    <a:pt x="588" y="511"/>
                  </a:lnTo>
                  <a:lnTo>
                    <a:pt x="591" y="513"/>
                  </a:lnTo>
                  <a:lnTo>
                    <a:pt x="595" y="516"/>
                  </a:lnTo>
                  <a:lnTo>
                    <a:pt x="597" y="518"/>
                  </a:lnTo>
                  <a:lnTo>
                    <a:pt x="601" y="521"/>
                  </a:lnTo>
                  <a:lnTo>
                    <a:pt x="603" y="523"/>
                  </a:lnTo>
                  <a:lnTo>
                    <a:pt x="607" y="525"/>
                  </a:lnTo>
                  <a:lnTo>
                    <a:pt x="610" y="527"/>
                  </a:lnTo>
                  <a:lnTo>
                    <a:pt x="613" y="530"/>
                  </a:lnTo>
                  <a:lnTo>
                    <a:pt x="616" y="532"/>
                  </a:lnTo>
                  <a:lnTo>
                    <a:pt x="618" y="535"/>
                  </a:lnTo>
                  <a:lnTo>
                    <a:pt x="622" y="536"/>
                  </a:lnTo>
                  <a:lnTo>
                    <a:pt x="625" y="538"/>
                  </a:lnTo>
                  <a:lnTo>
                    <a:pt x="628" y="540"/>
                  </a:lnTo>
                  <a:lnTo>
                    <a:pt x="631" y="542"/>
                  </a:lnTo>
                  <a:lnTo>
                    <a:pt x="635" y="543"/>
                  </a:lnTo>
                  <a:lnTo>
                    <a:pt x="637" y="546"/>
                  </a:lnTo>
                  <a:lnTo>
                    <a:pt x="641" y="548"/>
                  </a:lnTo>
                  <a:lnTo>
                    <a:pt x="643" y="550"/>
                  </a:lnTo>
                  <a:lnTo>
                    <a:pt x="646" y="551"/>
                  </a:lnTo>
                  <a:lnTo>
                    <a:pt x="650" y="553"/>
                  </a:lnTo>
                  <a:lnTo>
                    <a:pt x="652" y="555"/>
                  </a:lnTo>
                  <a:lnTo>
                    <a:pt x="656" y="556"/>
                  </a:lnTo>
                  <a:lnTo>
                    <a:pt x="658" y="558"/>
                  </a:lnTo>
                  <a:lnTo>
                    <a:pt x="662" y="560"/>
                  </a:lnTo>
                  <a:lnTo>
                    <a:pt x="665" y="561"/>
                  </a:lnTo>
                  <a:lnTo>
                    <a:pt x="668" y="562"/>
                  </a:lnTo>
                  <a:lnTo>
                    <a:pt x="671" y="565"/>
                  </a:lnTo>
                  <a:lnTo>
                    <a:pt x="673" y="566"/>
                  </a:lnTo>
                  <a:lnTo>
                    <a:pt x="677" y="567"/>
                  </a:lnTo>
                  <a:lnTo>
                    <a:pt x="680" y="568"/>
                  </a:lnTo>
                  <a:lnTo>
                    <a:pt x="683" y="570"/>
                  </a:lnTo>
                  <a:lnTo>
                    <a:pt x="686" y="571"/>
                  </a:lnTo>
                  <a:lnTo>
                    <a:pt x="690" y="572"/>
                  </a:lnTo>
                  <a:lnTo>
                    <a:pt x="692" y="573"/>
                  </a:lnTo>
                  <a:lnTo>
                    <a:pt x="696" y="575"/>
                  </a:lnTo>
                  <a:lnTo>
                    <a:pt x="698" y="576"/>
                  </a:lnTo>
                  <a:lnTo>
                    <a:pt x="702" y="577"/>
                  </a:lnTo>
                  <a:lnTo>
                    <a:pt x="705" y="578"/>
                  </a:lnTo>
                  <a:lnTo>
                    <a:pt x="707" y="580"/>
                  </a:lnTo>
                  <a:lnTo>
                    <a:pt x="711" y="580"/>
                  </a:lnTo>
                  <a:lnTo>
                    <a:pt x="713" y="581"/>
                  </a:lnTo>
                  <a:lnTo>
                    <a:pt x="717" y="582"/>
                  </a:lnTo>
                  <a:lnTo>
                    <a:pt x="720" y="583"/>
                  </a:lnTo>
                  <a:lnTo>
                    <a:pt x="724" y="585"/>
                  </a:lnTo>
                  <a:lnTo>
                    <a:pt x="726" y="585"/>
                  </a:lnTo>
                  <a:lnTo>
                    <a:pt x="730" y="586"/>
                  </a:lnTo>
                  <a:lnTo>
                    <a:pt x="732" y="587"/>
                  </a:lnTo>
                  <a:lnTo>
                    <a:pt x="735" y="587"/>
                  </a:lnTo>
                  <a:lnTo>
                    <a:pt x="739" y="588"/>
                  </a:lnTo>
                  <a:lnTo>
                    <a:pt x="741" y="590"/>
                  </a:lnTo>
                  <a:lnTo>
                    <a:pt x="745" y="590"/>
                  </a:lnTo>
                  <a:lnTo>
                    <a:pt x="747" y="591"/>
                  </a:lnTo>
                  <a:lnTo>
                    <a:pt x="751" y="592"/>
                  </a:lnTo>
                  <a:lnTo>
                    <a:pt x="754" y="592"/>
                  </a:lnTo>
                  <a:lnTo>
                    <a:pt x="757" y="593"/>
                  </a:lnTo>
                  <a:lnTo>
                    <a:pt x="760" y="593"/>
                  </a:lnTo>
                  <a:lnTo>
                    <a:pt x="762" y="595"/>
                  </a:lnTo>
                  <a:lnTo>
                    <a:pt x="766" y="595"/>
                  </a:lnTo>
                  <a:lnTo>
                    <a:pt x="769" y="596"/>
                  </a:lnTo>
                  <a:lnTo>
                    <a:pt x="772" y="596"/>
                  </a:lnTo>
                  <a:lnTo>
                    <a:pt x="775" y="597"/>
                  </a:lnTo>
                  <a:lnTo>
                    <a:pt x="779" y="597"/>
                  </a:lnTo>
                  <a:lnTo>
                    <a:pt x="781" y="598"/>
                  </a:lnTo>
                  <a:lnTo>
                    <a:pt x="785" y="598"/>
                  </a:lnTo>
                  <a:lnTo>
                    <a:pt x="787" y="598"/>
                  </a:lnTo>
                  <a:lnTo>
                    <a:pt x="791" y="600"/>
                  </a:lnTo>
                  <a:lnTo>
                    <a:pt x="794" y="600"/>
                  </a:lnTo>
                  <a:lnTo>
                    <a:pt x="796" y="600"/>
                  </a:lnTo>
                  <a:lnTo>
                    <a:pt x="800" y="601"/>
                  </a:lnTo>
                  <a:lnTo>
                    <a:pt x="802" y="601"/>
                  </a:lnTo>
                  <a:lnTo>
                    <a:pt x="806" y="602"/>
                  </a:lnTo>
                  <a:lnTo>
                    <a:pt x="809" y="602"/>
                  </a:lnTo>
                  <a:lnTo>
                    <a:pt x="812" y="602"/>
                  </a:lnTo>
                  <a:lnTo>
                    <a:pt x="815" y="603"/>
                  </a:lnTo>
                  <a:lnTo>
                    <a:pt x="819" y="603"/>
                  </a:lnTo>
                  <a:lnTo>
                    <a:pt x="821" y="603"/>
                  </a:lnTo>
                  <a:lnTo>
                    <a:pt x="824" y="603"/>
                  </a:lnTo>
                  <a:lnTo>
                    <a:pt x="827" y="605"/>
                  </a:lnTo>
                  <a:lnTo>
                    <a:pt x="830" y="605"/>
                  </a:lnTo>
                  <a:lnTo>
                    <a:pt x="834" y="605"/>
                  </a:lnTo>
                  <a:lnTo>
                    <a:pt x="836" y="605"/>
                  </a:lnTo>
                  <a:lnTo>
                    <a:pt x="840" y="606"/>
                  </a:lnTo>
                  <a:lnTo>
                    <a:pt x="842" y="606"/>
                  </a:lnTo>
                  <a:lnTo>
                    <a:pt x="846" y="606"/>
                  </a:lnTo>
                  <a:lnTo>
                    <a:pt x="849" y="606"/>
                  </a:lnTo>
                  <a:lnTo>
                    <a:pt x="851" y="606"/>
                  </a:lnTo>
                  <a:lnTo>
                    <a:pt x="855" y="607"/>
                  </a:lnTo>
                  <a:lnTo>
                    <a:pt x="857" y="607"/>
                  </a:lnTo>
                  <a:lnTo>
                    <a:pt x="861" y="607"/>
                  </a:lnTo>
                  <a:lnTo>
                    <a:pt x="864" y="607"/>
                  </a:lnTo>
                  <a:lnTo>
                    <a:pt x="867" y="607"/>
                  </a:lnTo>
                  <a:lnTo>
                    <a:pt x="870" y="607"/>
                  </a:lnTo>
                  <a:lnTo>
                    <a:pt x="874" y="608"/>
                  </a:lnTo>
                  <a:lnTo>
                    <a:pt x="876" y="608"/>
                  </a:lnTo>
                  <a:lnTo>
                    <a:pt x="879" y="608"/>
                  </a:lnTo>
                  <a:lnTo>
                    <a:pt x="882" y="608"/>
                  </a:lnTo>
                  <a:lnTo>
                    <a:pt x="885" y="608"/>
                  </a:lnTo>
                  <a:lnTo>
                    <a:pt x="889" y="608"/>
                  </a:lnTo>
                  <a:lnTo>
                    <a:pt x="891" y="608"/>
                  </a:lnTo>
                  <a:lnTo>
                    <a:pt x="895" y="610"/>
                  </a:lnTo>
                  <a:lnTo>
                    <a:pt x="897" y="610"/>
                  </a:lnTo>
                  <a:lnTo>
                    <a:pt x="901" y="610"/>
                  </a:lnTo>
                  <a:lnTo>
                    <a:pt x="904" y="610"/>
                  </a:lnTo>
                  <a:lnTo>
                    <a:pt x="906" y="610"/>
                  </a:lnTo>
                  <a:lnTo>
                    <a:pt x="910" y="610"/>
                  </a:lnTo>
                  <a:lnTo>
                    <a:pt x="912" y="610"/>
                  </a:lnTo>
                  <a:lnTo>
                    <a:pt x="916" y="610"/>
                  </a:lnTo>
                  <a:lnTo>
                    <a:pt x="919" y="610"/>
                  </a:lnTo>
                  <a:lnTo>
                    <a:pt x="922" y="610"/>
                  </a:lnTo>
                  <a:lnTo>
                    <a:pt x="925" y="610"/>
                  </a:lnTo>
                  <a:lnTo>
                    <a:pt x="929" y="611"/>
                  </a:lnTo>
                  <a:lnTo>
                    <a:pt x="931" y="611"/>
                  </a:lnTo>
                  <a:lnTo>
                    <a:pt x="934" y="611"/>
                  </a:lnTo>
                  <a:lnTo>
                    <a:pt x="938" y="611"/>
                  </a:lnTo>
                  <a:lnTo>
                    <a:pt x="940" y="611"/>
                  </a:lnTo>
                  <a:lnTo>
                    <a:pt x="944" y="611"/>
                  </a:lnTo>
                  <a:lnTo>
                    <a:pt x="946" y="611"/>
                  </a:lnTo>
                  <a:lnTo>
                    <a:pt x="950" y="611"/>
                  </a:lnTo>
                  <a:lnTo>
                    <a:pt x="953" y="611"/>
                  </a:lnTo>
                  <a:lnTo>
                    <a:pt x="956" y="611"/>
                  </a:lnTo>
                  <a:lnTo>
                    <a:pt x="959" y="611"/>
                  </a:lnTo>
                  <a:lnTo>
                    <a:pt x="961" y="611"/>
                  </a:lnTo>
                  <a:lnTo>
                    <a:pt x="965" y="611"/>
                  </a:lnTo>
                  <a:lnTo>
                    <a:pt x="968" y="611"/>
                  </a:lnTo>
                  <a:lnTo>
                    <a:pt x="971" y="611"/>
                  </a:lnTo>
                  <a:lnTo>
                    <a:pt x="974" y="611"/>
                  </a:lnTo>
                  <a:lnTo>
                    <a:pt x="978" y="611"/>
                  </a:lnTo>
                  <a:lnTo>
                    <a:pt x="980" y="611"/>
                  </a:lnTo>
                  <a:lnTo>
                    <a:pt x="984" y="611"/>
                  </a:lnTo>
                  <a:lnTo>
                    <a:pt x="986" y="612"/>
                  </a:lnTo>
                  <a:lnTo>
                    <a:pt x="989" y="612"/>
                  </a:lnTo>
                  <a:lnTo>
                    <a:pt x="993" y="612"/>
                  </a:lnTo>
                  <a:lnTo>
                    <a:pt x="995" y="612"/>
                  </a:lnTo>
                  <a:lnTo>
                    <a:pt x="999" y="612"/>
                  </a:lnTo>
                  <a:lnTo>
                    <a:pt x="1001" y="612"/>
                  </a:lnTo>
                  <a:lnTo>
                    <a:pt x="1005" y="612"/>
                  </a:lnTo>
                  <a:lnTo>
                    <a:pt x="1008" y="612"/>
                  </a:lnTo>
                  <a:lnTo>
                    <a:pt x="1011" y="612"/>
                  </a:lnTo>
                  <a:lnTo>
                    <a:pt x="1014" y="612"/>
                  </a:lnTo>
                  <a:lnTo>
                    <a:pt x="1016" y="612"/>
                  </a:lnTo>
                  <a:lnTo>
                    <a:pt x="1020" y="612"/>
                  </a:lnTo>
                  <a:lnTo>
                    <a:pt x="1023" y="612"/>
                  </a:lnTo>
                  <a:lnTo>
                    <a:pt x="1026" y="612"/>
                  </a:lnTo>
                  <a:lnTo>
                    <a:pt x="1029" y="612"/>
                  </a:lnTo>
                  <a:lnTo>
                    <a:pt x="1033" y="612"/>
                  </a:lnTo>
                  <a:lnTo>
                    <a:pt x="1035" y="612"/>
                  </a:lnTo>
                  <a:lnTo>
                    <a:pt x="1039" y="612"/>
                  </a:lnTo>
                  <a:lnTo>
                    <a:pt x="1041" y="612"/>
                  </a:lnTo>
                  <a:lnTo>
                    <a:pt x="1044" y="612"/>
                  </a:lnTo>
                  <a:lnTo>
                    <a:pt x="1048" y="612"/>
                  </a:lnTo>
                  <a:lnTo>
                    <a:pt x="1050" y="612"/>
                  </a:lnTo>
                  <a:lnTo>
                    <a:pt x="1054" y="612"/>
                  </a:lnTo>
                  <a:lnTo>
                    <a:pt x="1056" y="612"/>
                  </a:lnTo>
                  <a:lnTo>
                    <a:pt x="1060" y="612"/>
                  </a:lnTo>
                  <a:lnTo>
                    <a:pt x="1063" y="612"/>
                  </a:lnTo>
                  <a:lnTo>
                    <a:pt x="1066" y="612"/>
                  </a:lnTo>
                  <a:lnTo>
                    <a:pt x="1069" y="612"/>
                  </a:lnTo>
                  <a:lnTo>
                    <a:pt x="1071" y="612"/>
                  </a:lnTo>
                  <a:lnTo>
                    <a:pt x="1075" y="612"/>
                  </a:lnTo>
                  <a:lnTo>
                    <a:pt x="1078" y="612"/>
                  </a:lnTo>
                  <a:lnTo>
                    <a:pt x="1081" y="612"/>
                  </a:lnTo>
                  <a:lnTo>
                    <a:pt x="1084" y="612"/>
                  </a:lnTo>
                  <a:lnTo>
                    <a:pt x="1088" y="612"/>
                  </a:lnTo>
                  <a:lnTo>
                    <a:pt x="1090" y="612"/>
                  </a:lnTo>
                  <a:lnTo>
                    <a:pt x="1094" y="612"/>
                  </a:lnTo>
                  <a:lnTo>
                    <a:pt x="1096" y="612"/>
                  </a:lnTo>
                  <a:lnTo>
                    <a:pt x="1099" y="612"/>
                  </a:lnTo>
                  <a:lnTo>
                    <a:pt x="1103" y="612"/>
                  </a:lnTo>
                  <a:lnTo>
                    <a:pt x="1105" y="612"/>
                  </a:lnTo>
                  <a:lnTo>
                    <a:pt x="1109" y="612"/>
                  </a:lnTo>
                  <a:lnTo>
                    <a:pt x="1111" y="612"/>
                  </a:lnTo>
                  <a:lnTo>
                    <a:pt x="1115" y="612"/>
                  </a:lnTo>
                  <a:lnTo>
                    <a:pt x="1118" y="612"/>
                  </a:lnTo>
                  <a:lnTo>
                    <a:pt x="1121" y="612"/>
                  </a:lnTo>
                  <a:lnTo>
                    <a:pt x="1124" y="612"/>
                  </a:lnTo>
                  <a:lnTo>
                    <a:pt x="1126" y="612"/>
                  </a:lnTo>
                  <a:lnTo>
                    <a:pt x="1130" y="612"/>
                  </a:lnTo>
                  <a:lnTo>
                    <a:pt x="1133" y="612"/>
                  </a:lnTo>
                  <a:lnTo>
                    <a:pt x="1137" y="612"/>
                  </a:lnTo>
                  <a:lnTo>
                    <a:pt x="1139" y="612"/>
                  </a:lnTo>
                  <a:lnTo>
                    <a:pt x="1143" y="612"/>
                  </a:lnTo>
                  <a:lnTo>
                    <a:pt x="1145" y="612"/>
                  </a:lnTo>
                  <a:lnTo>
                    <a:pt x="1149" y="612"/>
                  </a:lnTo>
                  <a:lnTo>
                    <a:pt x="1152" y="612"/>
                  </a:lnTo>
                  <a:lnTo>
                    <a:pt x="1154" y="612"/>
                  </a:lnTo>
                  <a:lnTo>
                    <a:pt x="1158" y="612"/>
                  </a:lnTo>
                  <a:lnTo>
                    <a:pt x="1160" y="612"/>
                  </a:lnTo>
                  <a:lnTo>
                    <a:pt x="1164" y="612"/>
                  </a:lnTo>
                  <a:lnTo>
                    <a:pt x="1167" y="612"/>
                  </a:lnTo>
                  <a:lnTo>
                    <a:pt x="1170" y="612"/>
                  </a:lnTo>
                  <a:lnTo>
                    <a:pt x="1173" y="612"/>
                  </a:lnTo>
                  <a:lnTo>
                    <a:pt x="1177" y="612"/>
                  </a:lnTo>
                  <a:lnTo>
                    <a:pt x="1179" y="612"/>
                  </a:lnTo>
                  <a:lnTo>
                    <a:pt x="1182" y="612"/>
                  </a:lnTo>
                  <a:lnTo>
                    <a:pt x="1185" y="612"/>
                  </a:lnTo>
                  <a:lnTo>
                    <a:pt x="1188" y="612"/>
                  </a:lnTo>
                  <a:lnTo>
                    <a:pt x="1192" y="612"/>
                  </a:lnTo>
                  <a:lnTo>
                    <a:pt x="1194" y="612"/>
                  </a:lnTo>
                  <a:lnTo>
                    <a:pt x="1198" y="612"/>
                  </a:lnTo>
                  <a:lnTo>
                    <a:pt x="1200" y="612"/>
                  </a:lnTo>
                  <a:lnTo>
                    <a:pt x="1204" y="612"/>
                  </a:lnTo>
                  <a:lnTo>
                    <a:pt x="1207" y="612"/>
                  </a:lnTo>
                  <a:lnTo>
                    <a:pt x="1209" y="612"/>
                  </a:lnTo>
                  <a:lnTo>
                    <a:pt x="1213" y="612"/>
                  </a:lnTo>
                  <a:lnTo>
                    <a:pt x="1215" y="612"/>
                  </a:lnTo>
                  <a:lnTo>
                    <a:pt x="1219" y="612"/>
                  </a:lnTo>
                  <a:lnTo>
                    <a:pt x="1222" y="612"/>
                  </a:lnTo>
                  <a:lnTo>
                    <a:pt x="1225" y="612"/>
                  </a:lnTo>
                  <a:moveTo>
                    <a:pt x="0" y="121"/>
                  </a:moveTo>
                  <a:lnTo>
                    <a:pt x="4" y="118"/>
                  </a:lnTo>
                  <a:lnTo>
                    <a:pt x="6" y="114"/>
                  </a:lnTo>
                  <a:lnTo>
                    <a:pt x="10" y="109"/>
                  </a:lnTo>
                  <a:lnTo>
                    <a:pt x="13" y="105"/>
                  </a:lnTo>
                  <a:lnTo>
                    <a:pt x="16" y="101"/>
                  </a:lnTo>
                  <a:lnTo>
                    <a:pt x="19" y="96"/>
                  </a:lnTo>
                  <a:lnTo>
                    <a:pt x="23" y="93"/>
                  </a:lnTo>
                  <a:lnTo>
                    <a:pt x="25" y="89"/>
                  </a:lnTo>
                  <a:lnTo>
                    <a:pt x="28" y="85"/>
                  </a:lnTo>
                  <a:lnTo>
                    <a:pt x="31" y="81"/>
                  </a:lnTo>
                  <a:lnTo>
                    <a:pt x="34" y="78"/>
                  </a:lnTo>
                  <a:lnTo>
                    <a:pt x="38" y="74"/>
                  </a:lnTo>
                  <a:lnTo>
                    <a:pt x="40" y="70"/>
                  </a:lnTo>
                  <a:lnTo>
                    <a:pt x="44" y="66"/>
                  </a:lnTo>
                  <a:lnTo>
                    <a:pt x="46" y="63"/>
                  </a:lnTo>
                  <a:lnTo>
                    <a:pt x="50" y="60"/>
                  </a:lnTo>
                  <a:lnTo>
                    <a:pt x="53" y="56"/>
                  </a:lnTo>
                  <a:lnTo>
                    <a:pt x="56" y="54"/>
                  </a:lnTo>
                  <a:lnTo>
                    <a:pt x="59" y="50"/>
                  </a:lnTo>
                  <a:lnTo>
                    <a:pt x="61" y="48"/>
                  </a:lnTo>
                  <a:lnTo>
                    <a:pt x="65" y="44"/>
                  </a:lnTo>
                  <a:lnTo>
                    <a:pt x="68" y="41"/>
                  </a:lnTo>
                  <a:lnTo>
                    <a:pt x="71" y="39"/>
                  </a:lnTo>
                  <a:lnTo>
                    <a:pt x="74" y="35"/>
                  </a:lnTo>
                  <a:lnTo>
                    <a:pt x="78" y="33"/>
                  </a:lnTo>
                  <a:lnTo>
                    <a:pt x="80" y="30"/>
                  </a:lnTo>
                  <a:lnTo>
                    <a:pt x="84" y="28"/>
                  </a:lnTo>
                  <a:lnTo>
                    <a:pt x="86" y="26"/>
                  </a:lnTo>
                  <a:lnTo>
                    <a:pt x="89" y="24"/>
                  </a:lnTo>
                  <a:lnTo>
                    <a:pt x="93" y="21"/>
                  </a:lnTo>
                  <a:lnTo>
                    <a:pt x="95" y="19"/>
                  </a:lnTo>
                  <a:lnTo>
                    <a:pt x="99" y="18"/>
                  </a:lnTo>
                  <a:lnTo>
                    <a:pt x="101" y="15"/>
                  </a:lnTo>
                  <a:lnTo>
                    <a:pt x="105" y="14"/>
                  </a:lnTo>
                  <a:lnTo>
                    <a:pt x="108" y="13"/>
                  </a:lnTo>
                  <a:lnTo>
                    <a:pt x="112" y="11"/>
                  </a:lnTo>
                  <a:lnTo>
                    <a:pt x="114" y="9"/>
                  </a:lnTo>
                  <a:lnTo>
                    <a:pt x="117" y="8"/>
                  </a:lnTo>
                  <a:lnTo>
                    <a:pt x="120" y="6"/>
                  </a:lnTo>
                  <a:lnTo>
                    <a:pt x="123" y="5"/>
                  </a:lnTo>
                  <a:lnTo>
                    <a:pt x="127" y="5"/>
                  </a:lnTo>
                  <a:lnTo>
                    <a:pt x="129" y="4"/>
                  </a:lnTo>
                  <a:lnTo>
                    <a:pt x="133" y="3"/>
                  </a:lnTo>
                  <a:lnTo>
                    <a:pt x="135" y="3"/>
                  </a:lnTo>
                  <a:lnTo>
                    <a:pt x="139" y="1"/>
                  </a:lnTo>
                  <a:lnTo>
                    <a:pt x="142" y="1"/>
                  </a:lnTo>
                  <a:lnTo>
                    <a:pt x="144" y="0"/>
                  </a:lnTo>
                  <a:lnTo>
                    <a:pt x="148" y="0"/>
                  </a:lnTo>
                  <a:lnTo>
                    <a:pt x="150" y="0"/>
                  </a:lnTo>
                  <a:lnTo>
                    <a:pt x="154" y="0"/>
                  </a:lnTo>
                  <a:lnTo>
                    <a:pt x="157" y="0"/>
                  </a:lnTo>
                  <a:lnTo>
                    <a:pt x="160" y="0"/>
                  </a:lnTo>
                  <a:lnTo>
                    <a:pt x="163" y="0"/>
                  </a:lnTo>
                  <a:lnTo>
                    <a:pt x="167" y="1"/>
                  </a:lnTo>
                  <a:lnTo>
                    <a:pt x="169" y="1"/>
                  </a:lnTo>
                  <a:lnTo>
                    <a:pt x="172" y="3"/>
                  </a:lnTo>
                  <a:lnTo>
                    <a:pt x="175" y="3"/>
                  </a:lnTo>
                  <a:lnTo>
                    <a:pt x="178" y="4"/>
                  </a:lnTo>
                  <a:lnTo>
                    <a:pt x="182" y="5"/>
                  </a:lnTo>
                  <a:lnTo>
                    <a:pt x="184" y="5"/>
                  </a:lnTo>
                  <a:lnTo>
                    <a:pt x="188" y="6"/>
                  </a:lnTo>
                  <a:lnTo>
                    <a:pt x="190" y="8"/>
                  </a:lnTo>
                  <a:lnTo>
                    <a:pt x="194" y="9"/>
                  </a:lnTo>
                  <a:lnTo>
                    <a:pt x="197" y="11"/>
                  </a:lnTo>
                  <a:lnTo>
                    <a:pt x="199" y="13"/>
                  </a:lnTo>
                  <a:lnTo>
                    <a:pt x="203" y="14"/>
                  </a:lnTo>
                  <a:lnTo>
                    <a:pt x="205" y="15"/>
                  </a:lnTo>
                  <a:lnTo>
                    <a:pt x="209" y="18"/>
                  </a:lnTo>
                  <a:lnTo>
                    <a:pt x="212" y="19"/>
                  </a:lnTo>
                  <a:lnTo>
                    <a:pt x="215" y="21"/>
                  </a:lnTo>
                  <a:lnTo>
                    <a:pt x="218" y="24"/>
                  </a:lnTo>
                  <a:lnTo>
                    <a:pt x="222" y="26"/>
                  </a:lnTo>
                  <a:lnTo>
                    <a:pt x="224" y="28"/>
                  </a:lnTo>
                  <a:lnTo>
                    <a:pt x="227" y="30"/>
                  </a:lnTo>
                  <a:lnTo>
                    <a:pt x="230" y="33"/>
                  </a:lnTo>
                  <a:lnTo>
                    <a:pt x="233" y="35"/>
                  </a:lnTo>
                  <a:lnTo>
                    <a:pt x="237" y="39"/>
                  </a:lnTo>
                  <a:lnTo>
                    <a:pt x="239" y="41"/>
                  </a:lnTo>
                  <a:lnTo>
                    <a:pt x="243" y="44"/>
                  </a:lnTo>
                  <a:lnTo>
                    <a:pt x="245" y="48"/>
                  </a:lnTo>
                  <a:lnTo>
                    <a:pt x="249" y="50"/>
                  </a:lnTo>
                  <a:lnTo>
                    <a:pt x="252" y="54"/>
                  </a:lnTo>
                  <a:lnTo>
                    <a:pt x="254" y="56"/>
                  </a:lnTo>
                  <a:lnTo>
                    <a:pt x="258" y="60"/>
                  </a:lnTo>
                  <a:lnTo>
                    <a:pt x="260" y="63"/>
                  </a:lnTo>
                  <a:lnTo>
                    <a:pt x="264" y="66"/>
                  </a:lnTo>
                  <a:lnTo>
                    <a:pt x="267" y="70"/>
                  </a:lnTo>
                  <a:lnTo>
                    <a:pt x="270" y="74"/>
                  </a:lnTo>
                  <a:lnTo>
                    <a:pt x="273" y="78"/>
                  </a:lnTo>
                  <a:lnTo>
                    <a:pt x="277" y="81"/>
                  </a:lnTo>
                  <a:lnTo>
                    <a:pt x="279" y="85"/>
                  </a:lnTo>
                  <a:lnTo>
                    <a:pt x="282" y="89"/>
                  </a:lnTo>
                  <a:lnTo>
                    <a:pt x="285" y="93"/>
                  </a:lnTo>
                  <a:lnTo>
                    <a:pt x="288" y="96"/>
                  </a:lnTo>
                  <a:lnTo>
                    <a:pt x="292" y="101"/>
                  </a:lnTo>
                  <a:lnTo>
                    <a:pt x="294" y="105"/>
                  </a:lnTo>
                  <a:lnTo>
                    <a:pt x="298" y="109"/>
                  </a:lnTo>
                  <a:lnTo>
                    <a:pt x="300" y="114"/>
                  </a:lnTo>
                  <a:lnTo>
                    <a:pt x="304" y="118"/>
                  </a:lnTo>
                  <a:lnTo>
                    <a:pt x="307" y="121"/>
                  </a:lnTo>
                  <a:lnTo>
                    <a:pt x="309" y="127"/>
                  </a:lnTo>
                </a:path>
              </a:pathLst>
            </a:custGeom>
            <a:noFill/>
            <a:ln w="22225" cap="flat">
              <a:solidFill>
                <a:srgbClr val="3333B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41"/>
            <p:cNvSpPr>
              <a:spLocks noEditPoints="1"/>
            </p:cNvSpPr>
            <p:nvPr/>
          </p:nvSpPr>
          <p:spPr bwMode="auto">
            <a:xfrm>
              <a:off x="1124432" y="4486741"/>
              <a:ext cx="2188074" cy="1231636"/>
            </a:xfrm>
            <a:custGeom>
              <a:avLst/>
              <a:gdLst/>
              <a:ahLst/>
              <a:cxnLst>
                <a:cxn ang="0">
                  <a:pos x="328" y="93"/>
                </a:cxn>
                <a:cxn ang="0">
                  <a:pos x="349" y="66"/>
                </a:cxn>
                <a:cxn ang="0">
                  <a:pos x="371" y="44"/>
                </a:cxn>
                <a:cxn ang="0">
                  <a:pos x="392" y="26"/>
                </a:cxn>
                <a:cxn ang="0">
                  <a:pos x="414" y="13"/>
                </a:cxn>
                <a:cxn ang="0">
                  <a:pos x="436" y="4"/>
                </a:cxn>
                <a:cxn ang="0">
                  <a:pos x="457" y="0"/>
                </a:cxn>
                <a:cxn ang="0">
                  <a:pos x="478" y="3"/>
                </a:cxn>
                <a:cxn ang="0">
                  <a:pos x="499" y="9"/>
                </a:cxn>
                <a:cxn ang="0">
                  <a:pos x="521" y="21"/>
                </a:cxn>
                <a:cxn ang="0">
                  <a:pos x="542" y="39"/>
                </a:cxn>
                <a:cxn ang="0">
                  <a:pos x="563" y="60"/>
                </a:cxn>
                <a:cxn ang="0">
                  <a:pos x="585" y="85"/>
                </a:cxn>
                <a:cxn ang="0">
                  <a:pos x="607" y="114"/>
                </a:cxn>
                <a:cxn ang="0">
                  <a:pos x="628" y="144"/>
                </a:cxn>
                <a:cxn ang="0">
                  <a:pos x="650" y="178"/>
                </a:cxn>
                <a:cxn ang="0">
                  <a:pos x="671" y="212"/>
                </a:cxn>
                <a:cxn ang="0">
                  <a:pos x="692" y="245"/>
                </a:cxn>
                <a:cxn ang="0">
                  <a:pos x="713" y="280"/>
                </a:cxn>
                <a:cxn ang="0">
                  <a:pos x="735" y="314"/>
                </a:cxn>
                <a:cxn ang="0">
                  <a:pos x="757" y="347"/>
                </a:cxn>
                <a:cxn ang="0">
                  <a:pos x="779" y="378"/>
                </a:cxn>
                <a:cxn ang="0">
                  <a:pos x="800" y="408"/>
                </a:cxn>
                <a:cxn ang="0">
                  <a:pos x="821" y="434"/>
                </a:cxn>
                <a:cxn ang="0">
                  <a:pos x="842" y="460"/>
                </a:cxn>
                <a:cxn ang="0">
                  <a:pos x="864" y="482"/>
                </a:cxn>
                <a:cxn ang="0">
                  <a:pos x="885" y="502"/>
                </a:cxn>
                <a:cxn ang="0">
                  <a:pos x="906" y="521"/>
                </a:cxn>
                <a:cxn ang="0">
                  <a:pos x="929" y="536"/>
                </a:cxn>
                <a:cxn ang="0">
                  <a:pos x="950" y="550"/>
                </a:cxn>
                <a:cxn ang="0">
                  <a:pos x="971" y="561"/>
                </a:cxn>
                <a:cxn ang="0">
                  <a:pos x="993" y="571"/>
                </a:cxn>
                <a:cxn ang="0">
                  <a:pos x="1014" y="580"/>
                </a:cxn>
                <a:cxn ang="0">
                  <a:pos x="1035" y="586"/>
                </a:cxn>
                <a:cxn ang="0">
                  <a:pos x="1056" y="592"/>
                </a:cxn>
                <a:cxn ang="0">
                  <a:pos x="1078" y="596"/>
                </a:cxn>
                <a:cxn ang="0">
                  <a:pos x="1099" y="600"/>
                </a:cxn>
                <a:cxn ang="0">
                  <a:pos x="1121" y="603"/>
                </a:cxn>
                <a:cxn ang="0">
                  <a:pos x="1143" y="605"/>
                </a:cxn>
                <a:cxn ang="0">
                  <a:pos x="1164" y="607"/>
                </a:cxn>
                <a:cxn ang="0">
                  <a:pos x="1185" y="608"/>
                </a:cxn>
                <a:cxn ang="0">
                  <a:pos x="1207" y="610"/>
                </a:cxn>
                <a:cxn ang="0">
                  <a:pos x="0" y="530"/>
                </a:cxn>
                <a:cxn ang="0">
                  <a:pos x="23" y="513"/>
                </a:cxn>
                <a:cxn ang="0">
                  <a:pos x="44" y="495"/>
                </a:cxn>
                <a:cxn ang="0">
                  <a:pos x="65" y="473"/>
                </a:cxn>
                <a:cxn ang="0">
                  <a:pos x="86" y="449"/>
                </a:cxn>
                <a:cxn ang="0">
                  <a:pos x="108" y="423"/>
                </a:cxn>
                <a:cxn ang="0">
                  <a:pos x="129" y="396"/>
                </a:cxn>
                <a:cxn ang="0">
                  <a:pos x="150" y="366"/>
                </a:cxn>
                <a:cxn ang="0">
                  <a:pos x="172" y="333"/>
                </a:cxn>
                <a:cxn ang="0">
                  <a:pos x="194" y="301"/>
                </a:cxn>
                <a:cxn ang="0">
                  <a:pos x="215" y="265"/>
                </a:cxn>
                <a:cxn ang="0">
                  <a:pos x="237" y="232"/>
                </a:cxn>
                <a:cxn ang="0">
                  <a:pos x="258" y="197"/>
                </a:cxn>
                <a:cxn ang="0">
                  <a:pos x="279" y="163"/>
                </a:cxn>
                <a:cxn ang="0">
                  <a:pos x="300" y="130"/>
                </a:cxn>
              </a:cxnLst>
              <a:rect l="0" t="0" r="r" b="b"/>
              <a:pathLst>
                <a:path w="1225" h="610">
                  <a:moveTo>
                    <a:pt x="309" y="118"/>
                  </a:moveTo>
                  <a:lnTo>
                    <a:pt x="313" y="114"/>
                  </a:lnTo>
                  <a:lnTo>
                    <a:pt x="316" y="109"/>
                  </a:lnTo>
                  <a:lnTo>
                    <a:pt x="319" y="105"/>
                  </a:lnTo>
                  <a:lnTo>
                    <a:pt x="322" y="101"/>
                  </a:lnTo>
                  <a:lnTo>
                    <a:pt x="326" y="96"/>
                  </a:lnTo>
                  <a:lnTo>
                    <a:pt x="328" y="93"/>
                  </a:lnTo>
                  <a:lnTo>
                    <a:pt x="332" y="89"/>
                  </a:lnTo>
                  <a:lnTo>
                    <a:pt x="334" y="85"/>
                  </a:lnTo>
                  <a:lnTo>
                    <a:pt x="337" y="81"/>
                  </a:lnTo>
                  <a:lnTo>
                    <a:pt x="341" y="78"/>
                  </a:lnTo>
                  <a:lnTo>
                    <a:pt x="343" y="74"/>
                  </a:lnTo>
                  <a:lnTo>
                    <a:pt x="347" y="70"/>
                  </a:lnTo>
                  <a:lnTo>
                    <a:pt x="349" y="66"/>
                  </a:lnTo>
                  <a:lnTo>
                    <a:pt x="353" y="63"/>
                  </a:lnTo>
                  <a:lnTo>
                    <a:pt x="356" y="60"/>
                  </a:lnTo>
                  <a:lnTo>
                    <a:pt x="359" y="56"/>
                  </a:lnTo>
                  <a:lnTo>
                    <a:pt x="362" y="54"/>
                  </a:lnTo>
                  <a:lnTo>
                    <a:pt x="364" y="50"/>
                  </a:lnTo>
                  <a:lnTo>
                    <a:pt x="368" y="48"/>
                  </a:lnTo>
                  <a:lnTo>
                    <a:pt x="371" y="44"/>
                  </a:lnTo>
                  <a:lnTo>
                    <a:pt x="374" y="41"/>
                  </a:lnTo>
                  <a:lnTo>
                    <a:pt x="377" y="39"/>
                  </a:lnTo>
                  <a:lnTo>
                    <a:pt x="381" y="35"/>
                  </a:lnTo>
                  <a:lnTo>
                    <a:pt x="383" y="33"/>
                  </a:lnTo>
                  <a:lnTo>
                    <a:pt x="387" y="30"/>
                  </a:lnTo>
                  <a:lnTo>
                    <a:pt x="389" y="28"/>
                  </a:lnTo>
                  <a:lnTo>
                    <a:pt x="392" y="26"/>
                  </a:lnTo>
                  <a:lnTo>
                    <a:pt x="396" y="24"/>
                  </a:lnTo>
                  <a:lnTo>
                    <a:pt x="398" y="21"/>
                  </a:lnTo>
                  <a:lnTo>
                    <a:pt x="402" y="19"/>
                  </a:lnTo>
                  <a:lnTo>
                    <a:pt x="404" y="18"/>
                  </a:lnTo>
                  <a:lnTo>
                    <a:pt x="408" y="15"/>
                  </a:lnTo>
                  <a:lnTo>
                    <a:pt x="411" y="14"/>
                  </a:lnTo>
                  <a:lnTo>
                    <a:pt x="414" y="13"/>
                  </a:lnTo>
                  <a:lnTo>
                    <a:pt x="417" y="11"/>
                  </a:lnTo>
                  <a:lnTo>
                    <a:pt x="419" y="9"/>
                  </a:lnTo>
                  <a:lnTo>
                    <a:pt x="423" y="8"/>
                  </a:lnTo>
                  <a:lnTo>
                    <a:pt x="426" y="6"/>
                  </a:lnTo>
                  <a:lnTo>
                    <a:pt x="429" y="5"/>
                  </a:lnTo>
                  <a:lnTo>
                    <a:pt x="432" y="5"/>
                  </a:lnTo>
                  <a:lnTo>
                    <a:pt x="436" y="4"/>
                  </a:lnTo>
                  <a:lnTo>
                    <a:pt x="438" y="3"/>
                  </a:lnTo>
                  <a:lnTo>
                    <a:pt x="442" y="3"/>
                  </a:lnTo>
                  <a:lnTo>
                    <a:pt x="444" y="1"/>
                  </a:lnTo>
                  <a:lnTo>
                    <a:pt x="447" y="1"/>
                  </a:lnTo>
                  <a:lnTo>
                    <a:pt x="451" y="0"/>
                  </a:lnTo>
                  <a:lnTo>
                    <a:pt x="453" y="0"/>
                  </a:lnTo>
                  <a:lnTo>
                    <a:pt x="457" y="0"/>
                  </a:lnTo>
                  <a:lnTo>
                    <a:pt x="459" y="0"/>
                  </a:lnTo>
                  <a:lnTo>
                    <a:pt x="463" y="0"/>
                  </a:lnTo>
                  <a:lnTo>
                    <a:pt x="466" y="0"/>
                  </a:lnTo>
                  <a:lnTo>
                    <a:pt x="469" y="0"/>
                  </a:lnTo>
                  <a:lnTo>
                    <a:pt x="472" y="1"/>
                  </a:lnTo>
                  <a:lnTo>
                    <a:pt x="474" y="1"/>
                  </a:lnTo>
                  <a:lnTo>
                    <a:pt x="478" y="3"/>
                  </a:lnTo>
                  <a:lnTo>
                    <a:pt x="481" y="3"/>
                  </a:lnTo>
                  <a:lnTo>
                    <a:pt x="484" y="4"/>
                  </a:lnTo>
                  <a:lnTo>
                    <a:pt x="487" y="5"/>
                  </a:lnTo>
                  <a:lnTo>
                    <a:pt x="491" y="5"/>
                  </a:lnTo>
                  <a:lnTo>
                    <a:pt x="493" y="6"/>
                  </a:lnTo>
                  <a:lnTo>
                    <a:pt x="497" y="8"/>
                  </a:lnTo>
                  <a:lnTo>
                    <a:pt x="499" y="9"/>
                  </a:lnTo>
                  <a:lnTo>
                    <a:pt x="502" y="11"/>
                  </a:lnTo>
                  <a:lnTo>
                    <a:pt x="506" y="13"/>
                  </a:lnTo>
                  <a:lnTo>
                    <a:pt x="508" y="14"/>
                  </a:lnTo>
                  <a:lnTo>
                    <a:pt x="512" y="15"/>
                  </a:lnTo>
                  <a:lnTo>
                    <a:pt x="514" y="18"/>
                  </a:lnTo>
                  <a:lnTo>
                    <a:pt x="518" y="19"/>
                  </a:lnTo>
                  <a:lnTo>
                    <a:pt x="521" y="21"/>
                  </a:lnTo>
                  <a:lnTo>
                    <a:pt x="525" y="24"/>
                  </a:lnTo>
                  <a:lnTo>
                    <a:pt x="527" y="26"/>
                  </a:lnTo>
                  <a:lnTo>
                    <a:pt x="530" y="28"/>
                  </a:lnTo>
                  <a:lnTo>
                    <a:pt x="533" y="30"/>
                  </a:lnTo>
                  <a:lnTo>
                    <a:pt x="536" y="33"/>
                  </a:lnTo>
                  <a:lnTo>
                    <a:pt x="540" y="35"/>
                  </a:lnTo>
                  <a:lnTo>
                    <a:pt x="542" y="39"/>
                  </a:lnTo>
                  <a:lnTo>
                    <a:pt x="546" y="41"/>
                  </a:lnTo>
                  <a:lnTo>
                    <a:pt x="548" y="44"/>
                  </a:lnTo>
                  <a:lnTo>
                    <a:pt x="552" y="48"/>
                  </a:lnTo>
                  <a:lnTo>
                    <a:pt x="555" y="50"/>
                  </a:lnTo>
                  <a:lnTo>
                    <a:pt x="557" y="54"/>
                  </a:lnTo>
                  <a:lnTo>
                    <a:pt x="561" y="56"/>
                  </a:lnTo>
                  <a:lnTo>
                    <a:pt x="563" y="60"/>
                  </a:lnTo>
                  <a:lnTo>
                    <a:pt x="567" y="63"/>
                  </a:lnTo>
                  <a:lnTo>
                    <a:pt x="570" y="66"/>
                  </a:lnTo>
                  <a:lnTo>
                    <a:pt x="573" y="70"/>
                  </a:lnTo>
                  <a:lnTo>
                    <a:pt x="576" y="74"/>
                  </a:lnTo>
                  <a:lnTo>
                    <a:pt x="580" y="78"/>
                  </a:lnTo>
                  <a:lnTo>
                    <a:pt x="582" y="81"/>
                  </a:lnTo>
                  <a:lnTo>
                    <a:pt x="585" y="85"/>
                  </a:lnTo>
                  <a:lnTo>
                    <a:pt x="588" y="89"/>
                  </a:lnTo>
                  <a:lnTo>
                    <a:pt x="591" y="93"/>
                  </a:lnTo>
                  <a:lnTo>
                    <a:pt x="595" y="96"/>
                  </a:lnTo>
                  <a:lnTo>
                    <a:pt x="597" y="101"/>
                  </a:lnTo>
                  <a:lnTo>
                    <a:pt x="601" y="105"/>
                  </a:lnTo>
                  <a:lnTo>
                    <a:pt x="603" y="109"/>
                  </a:lnTo>
                  <a:lnTo>
                    <a:pt x="607" y="114"/>
                  </a:lnTo>
                  <a:lnTo>
                    <a:pt x="610" y="118"/>
                  </a:lnTo>
                  <a:lnTo>
                    <a:pt x="613" y="121"/>
                  </a:lnTo>
                  <a:lnTo>
                    <a:pt x="616" y="127"/>
                  </a:lnTo>
                  <a:lnTo>
                    <a:pt x="618" y="130"/>
                  </a:lnTo>
                  <a:lnTo>
                    <a:pt x="622" y="135"/>
                  </a:lnTo>
                  <a:lnTo>
                    <a:pt x="625" y="140"/>
                  </a:lnTo>
                  <a:lnTo>
                    <a:pt x="628" y="144"/>
                  </a:lnTo>
                  <a:lnTo>
                    <a:pt x="631" y="149"/>
                  </a:lnTo>
                  <a:lnTo>
                    <a:pt x="635" y="154"/>
                  </a:lnTo>
                  <a:lnTo>
                    <a:pt x="637" y="158"/>
                  </a:lnTo>
                  <a:lnTo>
                    <a:pt x="641" y="163"/>
                  </a:lnTo>
                  <a:lnTo>
                    <a:pt x="643" y="168"/>
                  </a:lnTo>
                  <a:lnTo>
                    <a:pt x="646" y="173"/>
                  </a:lnTo>
                  <a:lnTo>
                    <a:pt x="650" y="178"/>
                  </a:lnTo>
                  <a:lnTo>
                    <a:pt x="652" y="182"/>
                  </a:lnTo>
                  <a:lnTo>
                    <a:pt x="656" y="187"/>
                  </a:lnTo>
                  <a:lnTo>
                    <a:pt x="658" y="192"/>
                  </a:lnTo>
                  <a:lnTo>
                    <a:pt x="662" y="197"/>
                  </a:lnTo>
                  <a:lnTo>
                    <a:pt x="665" y="202"/>
                  </a:lnTo>
                  <a:lnTo>
                    <a:pt x="668" y="207"/>
                  </a:lnTo>
                  <a:lnTo>
                    <a:pt x="671" y="212"/>
                  </a:lnTo>
                  <a:lnTo>
                    <a:pt x="673" y="217"/>
                  </a:lnTo>
                  <a:lnTo>
                    <a:pt x="677" y="222"/>
                  </a:lnTo>
                  <a:lnTo>
                    <a:pt x="680" y="227"/>
                  </a:lnTo>
                  <a:lnTo>
                    <a:pt x="683" y="232"/>
                  </a:lnTo>
                  <a:lnTo>
                    <a:pt x="686" y="237"/>
                  </a:lnTo>
                  <a:lnTo>
                    <a:pt x="690" y="242"/>
                  </a:lnTo>
                  <a:lnTo>
                    <a:pt x="692" y="245"/>
                  </a:lnTo>
                  <a:lnTo>
                    <a:pt x="696" y="250"/>
                  </a:lnTo>
                  <a:lnTo>
                    <a:pt x="698" y="255"/>
                  </a:lnTo>
                  <a:lnTo>
                    <a:pt x="702" y="260"/>
                  </a:lnTo>
                  <a:lnTo>
                    <a:pt x="705" y="265"/>
                  </a:lnTo>
                  <a:lnTo>
                    <a:pt x="707" y="270"/>
                  </a:lnTo>
                  <a:lnTo>
                    <a:pt x="711" y="275"/>
                  </a:lnTo>
                  <a:lnTo>
                    <a:pt x="713" y="280"/>
                  </a:lnTo>
                  <a:lnTo>
                    <a:pt x="717" y="285"/>
                  </a:lnTo>
                  <a:lnTo>
                    <a:pt x="720" y="291"/>
                  </a:lnTo>
                  <a:lnTo>
                    <a:pt x="724" y="296"/>
                  </a:lnTo>
                  <a:lnTo>
                    <a:pt x="726" y="301"/>
                  </a:lnTo>
                  <a:lnTo>
                    <a:pt x="730" y="304"/>
                  </a:lnTo>
                  <a:lnTo>
                    <a:pt x="732" y="309"/>
                  </a:lnTo>
                  <a:lnTo>
                    <a:pt x="735" y="314"/>
                  </a:lnTo>
                  <a:lnTo>
                    <a:pt x="739" y="319"/>
                  </a:lnTo>
                  <a:lnTo>
                    <a:pt x="741" y="324"/>
                  </a:lnTo>
                  <a:lnTo>
                    <a:pt x="745" y="328"/>
                  </a:lnTo>
                  <a:lnTo>
                    <a:pt x="747" y="333"/>
                  </a:lnTo>
                  <a:lnTo>
                    <a:pt x="751" y="338"/>
                  </a:lnTo>
                  <a:lnTo>
                    <a:pt x="754" y="342"/>
                  </a:lnTo>
                  <a:lnTo>
                    <a:pt x="757" y="347"/>
                  </a:lnTo>
                  <a:lnTo>
                    <a:pt x="760" y="352"/>
                  </a:lnTo>
                  <a:lnTo>
                    <a:pt x="762" y="356"/>
                  </a:lnTo>
                  <a:lnTo>
                    <a:pt x="766" y="361"/>
                  </a:lnTo>
                  <a:lnTo>
                    <a:pt x="769" y="366"/>
                  </a:lnTo>
                  <a:lnTo>
                    <a:pt x="772" y="369"/>
                  </a:lnTo>
                  <a:lnTo>
                    <a:pt x="775" y="374"/>
                  </a:lnTo>
                  <a:lnTo>
                    <a:pt x="779" y="378"/>
                  </a:lnTo>
                  <a:lnTo>
                    <a:pt x="781" y="383"/>
                  </a:lnTo>
                  <a:lnTo>
                    <a:pt x="785" y="387"/>
                  </a:lnTo>
                  <a:lnTo>
                    <a:pt x="787" y="391"/>
                  </a:lnTo>
                  <a:lnTo>
                    <a:pt x="791" y="396"/>
                  </a:lnTo>
                  <a:lnTo>
                    <a:pt x="794" y="399"/>
                  </a:lnTo>
                  <a:lnTo>
                    <a:pt x="796" y="403"/>
                  </a:lnTo>
                  <a:lnTo>
                    <a:pt x="800" y="408"/>
                  </a:lnTo>
                  <a:lnTo>
                    <a:pt x="802" y="412"/>
                  </a:lnTo>
                  <a:lnTo>
                    <a:pt x="806" y="416"/>
                  </a:lnTo>
                  <a:lnTo>
                    <a:pt x="809" y="419"/>
                  </a:lnTo>
                  <a:lnTo>
                    <a:pt x="812" y="423"/>
                  </a:lnTo>
                  <a:lnTo>
                    <a:pt x="815" y="427"/>
                  </a:lnTo>
                  <a:lnTo>
                    <a:pt x="819" y="431"/>
                  </a:lnTo>
                  <a:lnTo>
                    <a:pt x="821" y="434"/>
                  </a:lnTo>
                  <a:lnTo>
                    <a:pt x="824" y="438"/>
                  </a:lnTo>
                  <a:lnTo>
                    <a:pt x="827" y="442"/>
                  </a:lnTo>
                  <a:lnTo>
                    <a:pt x="830" y="446"/>
                  </a:lnTo>
                  <a:lnTo>
                    <a:pt x="834" y="449"/>
                  </a:lnTo>
                  <a:lnTo>
                    <a:pt x="836" y="453"/>
                  </a:lnTo>
                  <a:lnTo>
                    <a:pt x="840" y="456"/>
                  </a:lnTo>
                  <a:lnTo>
                    <a:pt x="842" y="460"/>
                  </a:lnTo>
                  <a:lnTo>
                    <a:pt x="846" y="463"/>
                  </a:lnTo>
                  <a:lnTo>
                    <a:pt x="849" y="467"/>
                  </a:lnTo>
                  <a:lnTo>
                    <a:pt x="851" y="470"/>
                  </a:lnTo>
                  <a:lnTo>
                    <a:pt x="855" y="473"/>
                  </a:lnTo>
                  <a:lnTo>
                    <a:pt x="857" y="476"/>
                  </a:lnTo>
                  <a:lnTo>
                    <a:pt x="861" y="480"/>
                  </a:lnTo>
                  <a:lnTo>
                    <a:pt x="864" y="482"/>
                  </a:lnTo>
                  <a:lnTo>
                    <a:pt x="867" y="486"/>
                  </a:lnTo>
                  <a:lnTo>
                    <a:pt x="870" y="488"/>
                  </a:lnTo>
                  <a:lnTo>
                    <a:pt x="874" y="491"/>
                  </a:lnTo>
                  <a:lnTo>
                    <a:pt x="876" y="495"/>
                  </a:lnTo>
                  <a:lnTo>
                    <a:pt x="879" y="497"/>
                  </a:lnTo>
                  <a:lnTo>
                    <a:pt x="882" y="500"/>
                  </a:lnTo>
                  <a:lnTo>
                    <a:pt x="885" y="502"/>
                  </a:lnTo>
                  <a:lnTo>
                    <a:pt x="889" y="505"/>
                  </a:lnTo>
                  <a:lnTo>
                    <a:pt x="891" y="508"/>
                  </a:lnTo>
                  <a:lnTo>
                    <a:pt x="895" y="511"/>
                  </a:lnTo>
                  <a:lnTo>
                    <a:pt x="897" y="513"/>
                  </a:lnTo>
                  <a:lnTo>
                    <a:pt x="901" y="516"/>
                  </a:lnTo>
                  <a:lnTo>
                    <a:pt x="904" y="518"/>
                  </a:lnTo>
                  <a:lnTo>
                    <a:pt x="906" y="521"/>
                  </a:lnTo>
                  <a:lnTo>
                    <a:pt x="910" y="523"/>
                  </a:lnTo>
                  <a:lnTo>
                    <a:pt x="912" y="525"/>
                  </a:lnTo>
                  <a:lnTo>
                    <a:pt x="916" y="527"/>
                  </a:lnTo>
                  <a:lnTo>
                    <a:pt x="919" y="530"/>
                  </a:lnTo>
                  <a:lnTo>
                    <a:pt x="922" y="532"/>
                  </a:lnTo>
                  <a:lnTo>
                    <a:pt x="925" y="535"/>
                  </a:lnTo>
                  <a:lnTo>
                    <a:pt x="929" y="536"/>
                  </a:lnTo>
                  <a:lnTo>
                    <a:pt x="931" y="538"/>
                  </a:lnTo>
                  <a:lnTo>
                    <a:pt x="934" y="540"/>
                  </a:lnTo>
                  <a:lnTo>
                    <a:pt x="938" y="542"/>
                  </a:lnTo>
                  <a:lnTo>
                    <a:pt x="940" y="543"/>
                  </a:lnTo>
                  <a:lnTo>
                    <a:pt x="944" y="546"/>
                  </a:lnTo>
                  <a:lnTo>
                    <a:pt x="946" y="548"/>
                  </a:lnTo>
                  <a:lnTo>
                    <a:pt x="950" y="550"/>
                  </a:lnTo>
                  <a:lnTo>
                    <a:pt x="953" y="551"/>
                  </a:lnTo>
                  <a:lnTo>
                    <a:pt x="956" y="553"/>
                  </a:lnTo>
                  <a:lnTo>
                    <a:pt x="959" y="555"/>
                  </a:lnTo>
                  <a:lnTo>
                    <a:pt x="961" y="556"/>
                  </a:lnTo>
                  <a:lnTo>
                    <a:pt x="965" y="558"/>
                  </a:lnTo>
                  <a:lnTo>
                    <a:pt x="968" y="560"/>
                  </a:lnTo>
                  <a:lnTo>
                    <a:pt x="971" y="561"/>
                  </a:lnTo>
                  <a:lnTo>
                    <a:pt x="974" y="562"/>
                  </a:lnTo>
                  <a:lnTo>
                    <a:pt x="978" y="565"/>
                  </a:lnTo>
                  <a:lnTo>
                    <a:pt x="980" y="566"/>
                  </a:lnTo>
                  <a:lnTo>
                    <a:pt x="984" y="567"/>
                  </a:lnTo>
                  <a:lnTo>
                    <a:pt x="986" y="568"/>
                  </a:lnTo>
                  <a:lnTo>
                    <a:pt x="989" y="570"/>
                  </a:lnTo>
                  <a:lnTo>
                    <a:pt x="993" y="571"/>
                  </a:lnTo>
                  <a:lnTo>
                    <a:pt x="995" y="572"/>
                  </a:lnTo>
                  <a:lnTo>
                    <a:pt x="999" y="573"/>
                  </a:lnTo>
                  <a:lnTo>
                    <a:pt x="1001" y="575"/>
                  </a:lnTo>
                  <a:lnTo>
                    <a:pt x="1005" y="576"/>
                  </a:lnTo>
                  <a:lnTo>
                    <a:pt x="1008" y="577"/>
                  </a:lnTo>
                  <a:lnTo>
                    <a:pt x="1011" y="578"/>
                  </a:lnTo>
                  <a:lnTo>
                    <a:pt x="1014" y="580"/>
                  </a:lnTo>
                  <a:lnTo>
                    <a:pt x="1016" y="580"/>
                  </a:lnTo>
                  <a:lnTo>
                    <a:pt x="1020" y="581"/>
                  </a:lnTo>
                  <a:lnTo>
                    <a:pt x="1023" y="582"/>
                  </a:lnTo>
                  <a:lnTo>
                    <a:pt x="1026" y="583"/>
                  </a:lnTo>
                  <a:lnTo>
                    <a:pt x="1029" y="585"/>
                  </a:lnTo>
                  <a:lnTo>
                    <a:pt x="1033" y="585"/>
                  </a:lnTo>
                  <a:lnTo>
                    <a:pt x="1035" y="586"/>
                  </a:lnTo>
                  <a:lnTo>
                    <a:pt x="1039" y="587"/>
                  </a:lnTo>
                  <a:lnTo>
                    <a:pt x="1041" y="587"/>
                  </a:lnTo>
                  <a:lnTo>
                    <a:pt x="1044" y="588"/>
                  </a:lnTo>
                  <a:lnTo>
                    <a:pt x="1048" y="590"/>
                  </a:lnTo>
                  <a:lnTo>
                    <a:pt x="1050" y="590"/>
                  </a:lnTo>
                  <a:lnTo>
                    <a:pt x="1054" y="591"/>
                  </a:lnTo>
                  <a:lnTo>
                    <a:pt x="1056" y="592"/>
                  </a:lnTo>
                  <a:lnTo>
                    <a:pt x="1060" y="592"/>
                  </a:lnTo>
                  <a:lnTo>
                    <a:pt x="1063" y="593"/>
                  </a:lnTo>
                  <a:lnTo>
                    <a:pt x="1066" y="593"/>
                  </a:lnTo>
                  <a:lnTo>
                    <a:pt x="1069" y="595"/>
                  </a:lnTo>
                  <a:lnTo>
                    <a:pt x="1071" y="595"/>
                  </a:lnTo>
                  <a:lnTo>
                    <a:pt x="1075" y="596"/>
                  </a:lnTo>
                  <a:lnTo>
                    <a:pt x="1078" y="596"/>
                  </a:lnTo>
                  <a:lnTo>
                    <a:pt x="1081" y="597"/>
                  </a:lnTo>
                  <a:lnTo>
                    <a:pt x="1084" y="597"/>
                  </a:lnTo>
                  <a:lnTo>
                    <a:pt x="1088" y="598"/>
                  </a:lnTo>
                  <a:lnTo>
                    <a:pt x="1090" y="598"/>
                  </a:lnTo>
                  <a:lnTo>
                    <a:pt x="1094" y="598"/>
                  </a:lnTo>
                  <a:lnTo>
                    <a:pt x="1096" y="600"/>
                  </a:lnTo>
                  <a:lnTo>
                    <a:pt x="1099" y="600"/>
                  </a:lnTo>
                  <a:lnTo>
                    <a:pt x="1103" y="600"/>
                  </a:lnTo>
                  <a:lnTo>
                    <a:pt x="1105" y="601"/>
                  </a:lnTo>
                  <a:lnTo>
                    <a:pt x="1109" y="601"/>
                  </a:lnTo>
                  <a:lnTo>
                    <a:pt x="1111" y="602"/>
                  </a:lnTo>
                  <a:lnTo>
                    <a:pt x="1115" y="602"/>
                  </a:lnTo>
                  <a:lnTo>
                    <a:pt x="1118" y="602"/>
                  </a:lnTo>
                  <a:lnTo>
                    <a:pt x="1121" y="603"/>
                  </a:lnTo>
                  <a:lnTo>
                    <a:pt x="1124" y="603"/>
                  </a:lnTo>
                  <a:lnTo>
                    <a:pt x="1126" y="603"/>
                  </a:lnTo>
                  <a:lnTo>
                    <a:pt x="1130" y="603"/>
                  </a:lnTo>
                  <a:lnTo>
                    <a:pt x="1133" y="605"/>
                  </a:lnTo>
                  <a:lnTo>
                    <a:pt x="1137" y="605"/>
                  </a:lnTo>
                  <a:lnTo>
                    <a:pt x="1139" y="605"/>
                  </a:lnTo>
                  <a:lnTo>
                    <a:pt x="1143" y="605"/>
                  </a:lnTo>
                  <a:lnTo>
                    <a:pt x="1145" y="606"/>
                  </a:lnTo>
                  <a:lnTo>
                    <a:pt x="1149" y="606"/>
                  </a:lnTo>
                  <a:lnTo>
                    <a:pt x="1152" y="606"/>
                  </a:lnTo>
                  <a:lnTo>
                    <a:pt x="1154" y="606"/>
                  </a:lnTo>
                  <a:lnTo>
                    <a:pt x="1158" y="606"/>
                  </a:lnTo>
                  <a:lnTo>
                    <a:pt x="1160" y="607"/>
                  </a:lnTo>
                  <a:lnTo>
                    <a:pt x="1164" y="607"/>
                  </a:lnTo>
                  <a:lnTo>
                    <a:pt x="1167" y="607"/>
                  </a:lnTo>
                  <a:lnTo>
                    <a:pt x="1170" y="607"/>
                  </a:lnTo>
                  <a:lnTo>
                    <a:pt x="1173" y="607"/>
                  </a:lnTo>
                  <a:lnTo>
                    <a:pt x="1177" y="607"/>
                  </a:lnTo>
                  <a:lnTo>
                    <a:pt x="1179" y="608"/>
                  </a:lnTo>
                  <a:lnTo>
                    <a:pt x="1182" y="608"/>
                  </a:lnTo>
                  <a:lnTo>
                    <a:pt x="1185" y="608"/>
                  </a:lnTo>
                  <a:lnTo>
                    <a:pt x="1188" y="608"/>
                  </a:lnTo>
                  <a:lnTo>
                    <a:pt x="1192" y="608"/>
                  </a:lnTo>
                  <a:lnTo>
                    <a:pt x="1194" y="608"/>
                  </a:lnTo>
                  <a:lnTo>
                    <a:pt x="1198" y="608"/>
                  </a:lnTo>
                  <a:lnTo>
                    <a:pt x="1200" y="610"/>
                  </a:lnTo>
                  <a:lnTo>
                    <a:pt x="1204" y="610"/>
                  </a:lnTo>
                  <a:lnTo>
                    <a:pt x="1207" y="610"/>
                  </a:lnTo>
                  <a:lnTo>
                    <a:pt x="1209" y="610"/>
                  </a:lnTo>
                  <a:lnTo>
                    <a:pt x="1213" y="610"/>
                  </a:lnTo>
                  <a:lnTo>
                    <a:pt x="1215" y="610"/>
                  </a:lnTo>
                  <a:lnTo>
                    <a:pt x="1219" y="610"/>
                  </a:lnTo>
                  <a:lnTo>
                    <a:pt x="1222" y="610"/>
                  </a:lnTo>
                  <a:lnTo>
                    <a:pt x="1225" y="610"/>
                  </a:lnTo>
                  <a:moveTo>
                    <a:pt x="0" y="530"/>
                  </a:moveTo>
                  <a:lnTo>
                    <a:pt x="4" y="527"/>
                  </a:lnTo>
                  <a:lnTo>
                    <a:pt x="6" y="525"/>
                  </a:lnTo>
                  <a:lnTo>
                    <a:pt x="10" y="523"/>
                  </a:lnTo>
                  <a:lnTo>
                    <a:pt x="13" y="521"/>
                  </a:lnTo>
                  <a:lnTo>
                    <a:pt x="16" y="518"/>
                  </a:lnTo>
                  <a:lnTo>
                    <a:pt x="19" y="516"/>
                  </a:lnTo>
                  <a:lnTo>
                    <a:pt x="23" y="513"/>
                  </a:lnTo>
                  <a:lnTo>
                    <a:pt x="25" y="511"/>
                  </a:lnTo>
                  <a:lnTo>
                    <a:pt x="28" y="508"/>
                  </a:lnTo>
                  <a:lnTo>
                    <a:pt x="31" y="505"/>
                  </a:lnTo>
                  <a:lnTo>
                    <a:pt x="34" y="502"/>
                  </a:lnTo>
                  <a:lnTo>
                    <a:pt x="38" y="500"/>
                  </a:lnTo>
                  <a:lnTo>
                    <a:pt x="40" y="497"/>
                  </a:lnTo>
                  <a:lnTo>
                    <a:pt x="44" y="495"/>
                  </a:lnTo>
                  <a:lnTo>
                    <a:pt x="46" y="491"/>
                  </a:lnTo>
                  <a:lnTo>
                    <a:pt x="50" y="488"/>
                  </a:lnTo>
                  <a:lnTo>
                    <a:pt x="53" y="486"/>
                  </a:lnTo>
                  <a:lnTo>
                    <a:pt x="56" y="482"/>
                  </a:lnTo>
                  <a:lnTo>
                    <a:pt x="59" y="480"/>
                  </a:lnTo>
                  <a:lnTo>
                    <a:pt x="61" y="476"/>
                  </a:lnTo>
                  <a:lnTo>
                    <a:pt x="65" y="473"/>
                  </a:lnTo>
                  <a:lnTo>
                    <a:pt x="68" y="470"/>
                  </a:lnTo>
                  <a:lnTo>
                    <a:pt x="71" y="467"/>
                  </a:lnTo>
                  <a:lnTo>
                    <a:pt x="74" y="463"/>
                  </a:lnTo>
                  <a:lnTo>
                    <a:pt x="78" y="460"/>
                  </a:lnTo>
                  <a:lnTo>
                    <a:pt x="80" y="456"/>
                  </a:lnTo>
                  <a:lnTo>
                    <a:pt x="84" y="453"/>
                  </a:lnTo>
                  <a:lnTo>
                    <a:pt x="86" y="449"/>
                  </a:lnTo>
                  <a:lnTo>
                    <a:pt x="89" y="446"/>
                  </a:lnTo>
                  <a:lnTo>
                    <a:pt x="93" y="442"/>
                  </a:lnTo>
                  <a:lnTo>
                    <a:pt x="95" y="438"/>
                  </a:lnTo>
                  <a:lnTo>
                    <a:pt x="99" y="434"/>
                  </a:lnTo>
                  <a:lnTo>
                    <a:pt x="101" y="431"/>
                  </a:lnTo>
                  <a:lnTo>
                    <a:pt x="105" y="427"/>
                  </a:lnTo>
                  <a:lnTo>
                    <a:pt x="108" y="423"/>
                  </a:lnTo>
                  <a:lnTo>
                    <a:pt x="112" y="419"/>
                  </a:lnTo>
                  <a:lnTo>
                    <a:pt x="114" y="416"/>
                  </a:lnTo>
                  <a:lnTo>
                    <a:pt x="117" y="412"/>
                  </a:lnTo>
                  <a:lnTo>
                    <a:pt x="120" y="408"/>
                  </a:lnTo>
                  <a:lnTo>
                    <a:pt x="123" y="403"/>
                  </a:lnTo>
                  <a:lnTo>
                    <a:pt x="127" y="399"/>
                  </a:lnTo>
                  <a:lnTo>
                    <a:pt x="129" y="396"/>
                  </a:lnTo>
                  <a:lnTo>
                    <a:pt x="133" y="391"/>
                  </a:lnTo>
                  <a:lnTo>
                    <a:pt x="135" y="387"/>
                  </a:lnTo>
                  <a:lnTo>
                    <a:pt x="139" y="383"/>
                  </a:lnTo>
                  <a:lnTo>
                    <a:pt x="142" y="378"/>
                  </a:lnTo>
                  <a:lnTo>
                    <a:pt x="144" y="374"/>
                  </a:lnTo>
                  <a:lnTo>
                    <a:pt x="148" y="369"/>
                  </a:lnTo>
                  <a:lnTo>
                    <a:pt x="150" y="366"/>
                  </a:lnTo>
                  <a:lnTo>
                    <a:pt x="154" y="361"/>
                  </a:lnTo>
                  <a:lnTo>
                    <a:pt x="157" y="356"/>
                  </a:lnTo>
                  <a:lnTo>
                    <a:pt x="160" y="352"/>
                  </a:lnTo>
                  <a:lnTo>
                    <a:pt x="163" y="347"/>
                  </a:lnTo>
                  <a:lnTo>
                    <a:pt x="167" y="342"/>
                  </a:lnTo>
                  <a:lnTo>
                    <a:pt x="169" y="338"/>
                  </a:lnTo>
                  <a:lnTo>
                    <a:pt x="172" y="333"/>
                  </a:lnTo>
                  <a:lnTo>
                    <a:pt x="175" y="328"/>
                  </a:lnTo>
                  <a:lnTo>
                    <a:pt x="178" y="324"/>
                  </a:lnTo>
                  <a:lnTo>
                    <a:pt x="182" y="319"/>
                  </a:lnTo>
                  <a:lnTo>
                    <a:pt x="184" y="314"/>
                  </a:lnTo>
                  <a:lnTo>
                    <a:pt x="188" y="309"/>
                  </a:lnTo>
                  <a:lnTo>
                    <a:pt x="190" y="304"/>
                  </a:lnTo>
                  <a:lnTo>
                    <a:pt x="194" y="301"/>
                  </a:lnTo>
                  <a:lnTo>
                    <a:pt x="197" y="296"/>
                  </a:lnTo>
                  <a:lnTo>
                    <a:pt x="199" y="291"/>
                  </a:lnTo>
                  <a:lnTo>
                    <a:pt x="203" y="285"/>
                  </a:lnTo>
                  <a:lnTo>
                    <a:pt x="205" y="280"/>
                  </a:lnTo>
                  <a:lnTo>
                    <a:pt x="209" y="275"/>
                  </a:lnTo>
                  <a:lnTo>
                    <a:pt x="212" y="270"/>
                  </a:lnTo>
                  <a:lnTo>
                    <a:pt x="215" y="265"/>
                  </a:lnTo>
                  <a:lnTo>
                    <a:pt x="218" y="260"/>
                  </a:lnTo>
                  <a:lnTo>
                    <a:pt x="222" y="255"/>
                  </a:lnTo>
                  <a:lnTo>
                    <a:pt x="224" y="250"/>
                  </a:lnTo>
                  <a:lnTo>
                    <a:pt x="227" y="245"/>
                  </a:lnTo>
                  <a:lnTo>
                    <a:pt x="230" y="242"/>
                  </a:lnTo>
                  <a:lnTo>
                    <a:pt x="233" y="237"/>
                  </a:lnTo>
                  <a:lnTo>
                    <a:pt x="237" y="232"/>
                  </a:lnTo>
                  <a:lnTo>
                    <a:pt x="239" y="227"/>
                  </a:lnTo>
                  <a:lnTo>
                    <a:pt x="243" y="222"/>
                  </a:lnTo>
                  <a:lnTo>
                    <a:pt x="245" y="217"/>
                  </a:lnTo>
                  <a:lnTo>
                    <a:pt x="249" y="212"/>
                  </a:lnTo>
                  <a:lnTo>
                    <a:pt x="252" y="207"/>
                  </a:lnTo>
                  <a:lnTo>
                    <a:pt x="254" y="202"/>
                  </a:lnTo>
                  <a:lnTo>
                    <a:pt x="258" y="197"/>
                  </a:lnTo>
                  <a:lnTo>
                    <a:pt x="260" y="192"/>
                  </a:lnTo>
                  <a:lnTo>
                    <a:pt x="264" y="187"/>
                  </a:lnTo>
                  <a:lnTo>
                    <a:pt x="267" y="182"/>
                  </a:lnTo>
                  <a:lnTo>
                    <a:pt x="270" y="178"/>
                  </a:lnTo>
                  <a:lnTo>
                    <a:pt x="273" y="173"/>
                  </a:lnTo>
                  <a:lnTo>
                    <a:pt x="277" y="168"/>
                  </a:lnTo>
                  <a:lnTo>
                    <a:pt x="279" y="163"/>
                  </a:lnTo>
                  <a:lnTo>
                    <a:pt x="282" y="158"/>
                  </a:lnTo>
                  <a:lnTo>
                    <a:pt x="285" y="154"/>
                  </a:lnTo>
                  <a:lnTo>
                    <a:pt x="288" y="149"/>
                  </a:lnTo>
                  <a:lnTo>
                    <a:pt x="292" y="144"/>
                  </a:lnTo>
                  <a:lnTo>
                    <a:pt x="294" y="140"/>
                  </a:lnTo>
                  <a:lnTo>
                    <a:pt x="298" y="135"/>
                  </a:lnTo>
                  <a:lnTo>
                    <a:pt x="300" y="130"/>
                  </a:lnTo>
                  <a:lnTo>
                    <a:pt x="304" y="127"/>
                  </a:lnTo>
                  <a:lnTo>
                    <a:pt x="307" y="121"/>
                  </a:lnTo>
                  <a:lnTo>
                    <a:pt x="309" y="118"/>
                  </a:lnTo>
                </a:path>
              </a:pathLst>
            </a:custGeom>
            <a:noFill/>
            <a:ln w="22225" cap="flat">
              <a:solidFill>
                <a:srgbClr val="3333B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aphicFrame>
        <p:nvGraphicFramePr>
          <p:cNvPr id="223" name="Object 222"/>
          <p:cNvGraphicFramePr>
            <a:graphicFrameLocks noChangeAspect="1"/>
          </p:cNvGraphicFramePr>
          <p:nvPr>
            <p:extLst>
              <p:ext uri="{D42A27DB-BD31-4B8C-83A1-F6EECF244321}">
                <p14:modId xmlns:p14="http://schemas.microsoft.com/office/powerpoint/2010/main" val="2609020776"/>
              </p:ext>
            </p:extLst>
          </p:nvPr>
        </p:nvGraphicFramePr>
        <p:xfrm>
          <a:off x="506947" y="1680448"/>
          <a:ext cx="2556744" cy="780480"/>
        </p:xfrm>
        <a:graphic>
          <a:graphicData uri="http://schemas.openxmlformats.org/presentationml/2006/ole">
            <mc:AlternateContent xmlns:mc="http://schemas.openxmlformats.org/markup-compatibility/2006">
              <mc:Choice xmlns:v="urn:schemas-microsoft-com:vml" Requires="v">
                <p:oleObj spid="_x0000_s69723" name="Equation" r:id="rId4" imgW="1206360" imgH="368280" progId="Equation.DSMT4">
                  <p:embed/>
                </p:oleObj>
              </mc:Choice>
              <mc:Fallback>
                <p:oleObj name="Equation" r:id="rId4" imgW="1206360" imgH="368280" progId="Equation.DSMT4">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947" y="1680448"/>
                        <a:ext cx="2556744" cy="78048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5224" name="Object 56"/>
          <p:cNvGraphicFramePr>
            <a:graphicFrameLocks noChangeAspect="1"/>
          </p:cNvGraphicFramePr>
          <p:nvPr>
            <p:extLst>
              <p:ext uri="{D42A27DB-BD31-4B8C-83A1-F6EECF244321}">
                <p14:modId xmlns:p14="http://schemas.microsoft.com/office/powerpoint/2010/main" val="3484186751"/>
              </p:ext>
            </p:extLst>
          </p:nvPr>
        </p:nvGraphicFramePr>
        <p:xfrm>
          <a:off x="234492" y="1133470"/>
          <a:ext cx="3266230" cy="570452"/>
        </p:xfrm>
        <a:graphic>
          <a:graphicData uri="http://schemas.openxmlformats.org/presentationml/2006/ole">
            <mc:AlternateContent xmlns:mc="http://schemas.openxmlformats.org/markup-compatibility/2006">
              <mc:Choice xmlns:v="urn:schemas-microsoft-com:vml" Requires="v">
                <p:oleObj spid="_x0000_s69724" name="Equation" r:id="rId6" imgW="1307880" imgH="228600" progId="Equation.DSMT4">
                  <p:embed/>
                </p:oleObj>
              </mc:Choice>
              <mc:Fallback>
                <p:oleObj name="Equation" r:id="rId6" imgW="1307880" imgH="22860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4492" y="1133470"/>
                        <a:ext cx="3266230" cy="57045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35225" name="Object 57"/>
          <p:cNvGraphicFramePr>
            <a:graphicFrameLocks noChangeAspect="1"/>
          </p:cNvGraphicFramePr>
          <p:nvPr>
            <p:extLst>
              <p:ext uri="{D42A27DB-BD31-4B8C-83A1-F6EECF244321}">
                <p14:modId xmlns:p14="http://schemas.microsoft.com/office/powerpoint/2010/main" val="1610092036"/>
              </p:ext>
            </p:extLst>
          </p:nvPr>
        </p:nvGraphicFramePr>
        <p:xfrm>
          <a:off x="173321" y="2354718"/>
          <a:ext cx="5085199" cy="767557"/>
        </p:xfrm>
        <a:graphic>
          <a:graphicData uri="http://schemas.openxmlformats.org/presentationml/2006/ole">
            <mc:AlternateContent xmlns:mc="http://schemas.openxmlformats.org/markup-compatibility/2006">
              <mc:Choice xmlns:v="urn:schemas-microsoft-com:vml" Requires="v">
                <p:oleObj spid="_x0000_s69725" name="Equation" r:id="rId8" imgW="2946240" imgH="444240" progId="Equation.DSMT4">
                  <p:embed/>
                </p:oleObj>
              </mc:Choice>
              <mc:Fallback>
                <p:oleObj name="Equation" r:id="rId8" imgW="2946240" imgH="444240" progId="Equation.DSMT4">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3321" y="2354718"/>
                        <a:ext cx="5085199" cy="76755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 name="Object 1"/>
          <p:cNvGraphicFramePr>
            <a:graphicFrameLocks noChangeAspect="1"/>
          </p:cNvGraphicFramePr>
          <p:nvPr>
            <p:extLst>
              <p:ext uri="{D42A27DB-BD31-4B8C-83A1-F6EECF244321}">
                <p14:modId xmlns:p14="http://schemas.microsoft.com/office/powerpoint/2010/main" val="3847175688"/>
              </p:ext>
            </p:extLst>
          </p:nvPr>
        </p:nvGraphicFramePr>
        <p:xfrm>
          <a:off x="6696357" y="913386"/>
          <a:ext cx="1302582" cy="359333"/>
        </p:xfrm>
        <a:graphic>
          <a:graphicData uri="http://schemas.openxmlformats.org/presentationml/2006/ole">
            <mc:AlternateContent xmlns:mc="http://schemas.openxmlformats.org/markup-compatibility/2006">
              <mc:Choice xmlns:v="urn:schemas-microsoft-com:vml" Requires="v">
                <p:oleObj spid="_x0000_s69726" name="Equation" r:id="rId10" imgW="736560" imgH="203040" progId="Equation.DSMT4">
                  <p:embed/>
                </p:oleObj>
              </mc:Choice>
              <mc:Fallback>
                <p:oleObj name="Equation" r:id="rId10" imgW="736560" imgH="203040" progId="Equation.DSMT4">
                  <p:embed/>
                  <p:pic>
                    <p:nvPicPr>
                      <p:cNvPr id="0" name=""/>
                      <p:cNvPicPr/>
                      <p:nvPr/>
                    </p:nvPicPr>
                    <p:blipFill>
                      <a:blip r:embed="rId11"/>
                      <a:stretch>
                        <a:fillRect/>
                      </a:stretch>
                    </p:blipFill>
                    <p:spPr>
                      <a:xfrm>
                        <a:off x="6696357" y="913386"/>
                        <a:ext cx="1302582" cy="359333"/>
                      </a:xfrm>
                      <a:prstGeom prst="rect">
                        <a:avLst/>
                      </a:prstGeom>
                    </p:spPr>
                  </p:pic>
                </p:oleObj>
              </mc:Fallback>
            </mc:AlternateContent>
          </a:graphicData>
        </a:graphic>
      </p:graphicFrame>
      <p:graphicFrame>
        <p:nvGraphicFramePr>
          <p:cNvPr id="7" name="Object 6"/>
          <p:cNvGraphicFramePr>
            <a:graphicFrameLocks noChangeAspect="1"/>
          </p:cNvGraphicFramePr>
          <p:nvPr>
            <p:extLst>
              <p:ext uri="{D42A27DB-BD31-4B8C-83A1-F6EECF244321}">
                <p14:modId xmlns:p14="http://schemas.microsoft.com/office/powerpoint/2010/main" val="1597634181"/>
              </p:ext>
            </p:extLst>
          </p:nvPr>
        </p:nvGraphicFramePr>
        <p:xfrm>
          <a:off x="5384800" y="3251200"/>
          <a:ext cx="914400" cy="209550"/>
        </p:xfrm>
        <a:graphic>
          <a:graphicData uri="http://schemas.openxmlformats.org/presentationml/2006/ole">
            <mc:AlternateContent xmlns:mc="http://schemas.openxmlformats.org/markup-compatibility/2006">
              <mc:Choice xmlns:v="urn:schemas-microsoft-com:vml" Requires="v">
                <p:oleObj spid="_x0000_s69727" name="Equation" r:id="rId12" imgW="914400" imgH="210240" progId="Equation.DSMT4">
                  <p:embed/>
                </p:oleObj>
              </mc:Choice>
              <mc:Fallback>
                <p:oleObj name="Equation" r:id="rId12" imgW="914400" imgH="210240" progId="Equation.DSMT4">
                  <p:embed/>
                  <p:pic>
                    <p:nvPicPr>
                      <p:cNvPr id="0" name=""/>
                      <p:cNvPicPr/>
                      <p:nvPr/>
                    </p:nvPicPr>
                    <p:blipFill>
                      <a:blip r:embed="rId13"/>
                      <a:stretch>
                        <a:fillRect/>
                      </a:stretch>
                    </p:blipFill>
                    <p:spPr>
                      <a:xfrm>
                        <a:off x="5384800" y="3251200"/>
                        <a:ext cx="914400" cy="209550"/>
                      </a:xfrm>
                      <a:prstGeom prst="rect">
                        <a:avLst/>
                      </a:prstGeom>
                    </p:spPr>
                  </p:pic>
                </p:oleObj>
              </mc:Fallback>
            </mc:AlternateContent>
          </a:graphicData>
        </a:graphic>
      </p:graphicFrame>
      <p:graphicFrame>
        <p:nvGraphicFramePr>
          <p:cNvPr id="8" name="Object 7"/>
          <p:cNvGraphicFramePr>
            <a:graphicFrameLocks noChangeAspect="1"/>
          </p:cNvGraphicFramePr>
          <p:nvPr>
            <p:extLst>
              <p:ext uri="{D42A27DB-BD31-4B8C-83A1-F6EECF244321}">
                <p14:modId xmlns:p14="http://schemas.microsoft.com/office/powerpoint/2010/main" val="2026576746"/>
              </p:ext>
            </p:extLst>
          </p:nvPr>
        </p:nvGraphicFramePr>
        <p:xfrm>
          <a:off x="59177" y="5461187"/>
          <a:ext cx="695515" cy="388670"/>
        </p:xfrm>
        <a:graphic>
          <a:graphicData uri="http://schemas.openxmlformats.org/presentationml/2006/ole">
            <mc:AlternateContent xmlns:mc="http://schemas.openxmlformats.org/markup-compatibility/2006">
              <mc:Choice xmlns:v="urn:schemas-microsoft-com:vml" Requires="v">
                <p:oleObj spid="_x0000_s69728" name="Equation" r:id="rId14" imgW="431640" imgH="241200" progId="Equation.DSMT4">
                  <p:embed/>
                </p:oleObj>
              </mc:Choice>
              <mc:Fallback>
                <p:oleObj name="Equation" r:id="rId14" imgW="431640" imgH="241200" progId="Equation.DSMT4">
                  <p:embed/>
                  <p:pic>
                    <p:nvPicPr>
                      <p:cNvPr id="0" name=""/>
                      <p:cNvPicPr/>
                      <p:nvPr/>
                    </p:nvPicPr>
                    <p:blipFill>
                      <a:blip r:embed="rId15"/>
                      <a:stretch>
                        <a:fillRect/>
                      </a:stretch>
                    </p:blipFill>
                    <p:spPr>
                      <a:xfrm>
                        <a:off x="59177" y="5461187"/>
                        <a:ext cx="695515" cy="388670"/>
                      </a:xfrm>
                      <a:prstGeom prst="rect">
                        <a:avLst/>
                      </a:prstGeom>
                    </p:spPr>
                  </p:pic>
                </p:oleObj>
              </mc:Fallback>
            </mc:AlternateContent>
          </a:graphicData>
        </a:graphic>
      </p:graphicFrame>
      <p:grpSp>
        <p:nvGrpSpPr>
          <p:cNvPr id="14" name="Group 13"/>
          <p:cNvGrpSpPr/>
          <p:nvPr/>
        </p:nvGrpSpPr>
        <p:grpSpPr>
          <a:xfrm>
            <a:off x="3500722" y="4088074"/>
            <a:ext cx="1647353" cy="370095"/>
            <a:chOff x="3500722" y="4088074"/>
            <a:chExt cx="1647353" cy="370095"/>
          </a:xfrm>
        </p:grpSpPr>
        <p:cxnSp>
          <p:nvCxnSpPr>
            <p:cNvPr id="12" name="Straight Arrow Connector 11"/>
            <p:cNvCxnSpPr/>
            <p:nvPr/>
          </p:nvCxnSpPr>
          <p:spPr>
            <a:xfrm>
              <a:off x="3500722" y="4088074"/>
              <a:ext cx="1647353"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13" name="Object 12"/>
            <p:cNvGraphicFramePr>
              <a:graphicFrameLocks noChangeAspect="1"/>
            </p:cNvGraphicFramePr>
            <p:nvPr>
              <p:extLst>
                <p:ext uri="{D42A27DB-BD31-4B8C-83A1-F6EECF244321}">
                  <p14:modId xmlns:p14="http://schemas.microsoft.com/office/powerpoint/2010/main" val="2716859046"/>
                </p:ext>
              </p:extLst>
            </p:nvPr>
          </p:nvGraphicFramePr>
          <p:xfrm>
            <a:off x="4201821" y="4140873"/>
            <a:ext cx="370179" cy="317296"/>
          </p:xfrm>
          <a:graphic>
            <a:graphicData uri="http://schemas.openxmlformats.org/presentationml/2006/ole">
              <mc:AlternateContent xmlns:mc="http://schemas.openxmlformats.org/markup-compatibility/2006">
                <mc:Choice xmlns:v="urn:schemas-microsoft-com:vml" Requires="v">
                  <p:oleObj spid="_x0000_s69729" name="Equation" r:id="rId16" imgW="177480" imgH="152280" progId="Equation.DSMT4">
                    <p:embed/>
                  </p:oleObj>
                </mc:Choice>
                <mc:Fallback>
                  <p:oleObj name="Equation" r:id="rId16" imgW="177480" imgH="152280" progId="Equation.DSMT4">
                    <p:embed/>
                    <p:pic>
                      <p:nvPicPr>
                        <p:cNvPr id="0" name=""/>
                        <p:cNvPicPr/>
                        <p:nvPr/>
                      </p:nvPicPr>
                      <p:blipFill>
                        <a:blip r:embed="rId17"/>
                        <a:stretch>
                          <a:fillRect/>
                        </a:stretch>
                      </p:blipFill>
                      <p:spPr>
                        <a:xfrm>
                          <a:off x="4201821" y="4140873"/>
                          <a:ext cx="370179" cy="317296"/>
                        </a:xfrm>
                        <a:prstGeom prst="rect">
                          <a:avLst/>
                        </a:prstGeom>
                      </p:spPr>
                    </p:pic>
                  </p:oleObj>
                </mc:Fallback>
              </mc:AlternateContent>
            </a:graphicData>
          </a:graphic>
        </p:graphicFrame>
      </p:grpSp>
    </p:spTree>
    <p:extLst>
      <p:ext uri="{BB962C8B-B14F-4D97-AF65-F5344CB8AC3E}">
        <p14:creationId xmlns:p14="http://schemas.microsoft.com/office/powerpoint/2010/main" val="3981104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970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7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522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8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8"/>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1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3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9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3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09803"/>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225"/>
                                        </p:tgtEl>
                                        <p:attrNameLst>
                                          <p:attrName>style.visibility</p:attrName>
                                        </p:attrNameLst>
                                      </p:cBhvr>
                                      <p:to>
                                        <p:strVal val="visible"/>
                                      </p:to>
                                    </p:set>
                                  </p:childTnLst>
                                </p:cTn>
                              </p:par>
                              <p:par>
                                <p:cTn id="51" presetID="10" presetClass="entr" presetSubtype="0" fill="hold" nodeType="withEffect">
                                  <p:stCondLst>
                                    <p:cond delay="0"/>
                                  </p:stCondLst>
                                  <p:childTnLst>
                                    <p:set>
                                      <p:cBhvr>
                                        <p:cTn id="52" dur="1" fill="hold">
                                          <p:stCondLst>
                                            <p:cond delay="0"/>
                                          </p:stCondLst>
                                        </p:cTn>
                                        <p:tgtEl>
                                          <p:spTgt spid="214"/>
                                        </p:tgtEl>
                                        <p:attrNameLst>
                                          <p:attrName>style.visibility</p:attrName>
                                        </p:attrNameLst>
                                      </p:cBhvr>
                                      <p:to>
                                        <p:strVal val="visible"/>
                                      </p:to>
                                    </p:set>
                                    <p:animEffect transition="in" filter="fade">
                                      <p:cBhvr>
                                        <p:cTn id="53" dur="2000"/>
                                        <p:tgtEl>
                                          <p:spTgt spid="21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09767"/>
                                        </p:tgtEl>
                                        <p:attrNameLst>
                                          <p:attrName>style.visibility</p:attrName>
                                        </p:attrNameLst>
                                      </p:cBhvr>
                                      <p:to>
                                        <p:strVal val="visible"/>
                                      </p:to>
                                    </p:set>
                                    <p:animEffect transition="in" filter="fade">
                                      <p:cBhvr>
                                        <p:cTn id="56" dur="2000"/>
                                        <p:tgtEl>
                                          <p:spTgt spid="10976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09814"/>
                                        </p:tgtEl>
                                        <p:attrNameLst>
                                          <p:attrName>style.visibility</p:attrName>
                                        </p:attrNameLst>
                                      </p:cBhvr>
                                      <p:to>
                                        <p:strVal val="visible"/>
                                      </p:to>
                                    </p:set>
                                    <p:animEffect transition="in" filter="fade">
                                      <p:cBhvr>
                                        <p:cTn id="59" dur="2000"/>
                                        <p:tgtEl>
                                          <p:spTgt spid="109814"/>
                                        </p:tgtEl>
                                      </p:cBhvr>
                                    </p:animEffect>
                                  </p:childTnLst>
                                </p:cTn>
                              </p:par>
                              <p:par>
                                <p:cTn id="60" presetID="10" presetClass="exit" presetSubtype="0" fill="hold" nodeType="withEffect">
                                  <p:stCondLst>
                                    <p:cond delay="0"/>
                                  </p:stCondLst>
                                  <p:childTnLst>
                                    <p:animEffect transition="out" filter="fade">
                                      <p:cBhvr>
                                        <p:cTn id="61" dur="500"/>
                                        <p:tgtEl>
                                          <p:spTgt spid="233"/>
                                        </p:tgtEl>
                                      </p:cBhvr>
                                    </p:animEffect>
                                    <p:set>
                                      <p:cBhvr>
                                        <p:cTn id="62" dur="1" fill="hold">
                                          <p:stCondLst>
                                            <p:cond delay="499"/>
                                          </p:stCondLst>
                                        </p:cTn>
                                        <p:tgtEl>
                                          <p:spTgt spid="233"/>
                                        </p:tgtEl>
                                        <p:attrNameLst>
                                          <p:attrName>style.visibility</p:attrName>
                                        </p:attrNameLst>
                                      </p:cBhvr>
                                      <p:to>
                                        <p:strVal val="hidden"/>
                                      </p:to>
                                    </p:set>
                                  </p:childTnLst>
                                </p:cTn>
                              </p:par>
                              <p:par>
                                <p:cTn id="63" presetID="1" presetClass="entr" presetSubtype="0" fill="hold" grpId="0" nodeType="withEffect">
                                  <p:stCondLst>
                                    <p:cond delay="0"/>
                                  </p:stCondLst>
                                  <p:childTnLst>
                                    <p:set>
                                      <p:cBhvr>
                                        <p:cTn id="64" dur="1" fill="hold">
                                          <p:stCondLst>
                                            <p:cond delay="0"/>
                                          </p:stCondLst>
                                        </p:cTn>
                                        <p:tgtEl>
                                          <p:spTgt spid="109734"/>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270"/>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233"/>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09813"/>
                                        </p:tgtEl>
                                        <p:attrNameLst>
                                          <p:attrName>style.visibility</p:attrName>
                                        </p:attrNameLst>
                                      </p:cBhvr>
                                      <p:to>
                                        <p:strVal val="visible"/>
                                      </p:to>
                                    </p:set>
                                  </p:childTnLst>
                                </p:cTn>
                              </p:par>
                              <p:par>
                                <p:cTn id="73" presetID="1" presetClass="exit" presetSubtype="0" fill="hold" nodeType="withEffect">
                                  <p:stCondLst>
                                    <p:cond delay="0"/>
                                  </p:stCondLst>
                                  <p:childTnLst>
                                    <p:set>
                                      <p:cBhvr>
                                        <p:cTn id="74" dur="1" fill="hold">
                                          <p:stCondLst>
                                            <p:cond delay="0"/>
                                          </p:stCondLst>
                                        </p:cTn>
                                        <p:tgtEl>
                                          <p:spTgt spid="214"/>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18"/>
                                        </p:tgtEl>
                                        <p:attrNameLst>
                                          <p:attrName>style.visibility</p:attrName>
                                        </p:attrNameLst>
                                      </p:cBhvr>
                                      <p:to>
                                        <p:strVal val="visible"/>
                                      </p:to>
                                    </p:set>
                                    <p:animEffect transition="in" filter="fade">
                                      <p:cBhvr>
                                        <p:cTn id="79" dur="2000"/>
                                        <p:tgtEl>
                                          <p:spTgt spid="218"/>
                                        </p:tgtEl>
                                      </p:cBhvr>
                                    </p:animEffect>
                                  </p:childTnLst>
                                </p:cTn>
                              </p:par>
                              <p:par>
                                <p:cTn id="80" presetID="10" presetClass="exit" presetSubtype="0" fill="hold" nodeType="withEffect">
                                  <p:stCondLst>
                                    <p:cond delay="0"/>
                                  </p:stCondLst>
                                  <p:childTnLst>
                                    <p:animEffect transition="out" filter="fade">
                                      <p:cBhvr>
                                        <p:cTn id="81" dur="500"/>
                                        <p:tgtEl>
                                          <p:spTgt spid="233"/>
                                        </p:tgtEl>
                                      </p:cBhvr>
                                    </p:animEffect>
                                    <p:set>
                                      <p:cBhvr>
                                        <p:cTn id="82" dur="1" fill="hold">
                                          <p:stCondLst>
                                            <p:cond delay="499"/>
                                          </p:stCondLst>
                                        </p:cTn>
                                        <p:tgtEl>
                                          <p:spTgt spid="233"/>
                                        </p:tgtEl>
                                        <p:attrNameLst>
                                          <p:attrName>style.visibility</p:attrName>
                                        </p:attrNameLst>
                                      </p:cBhvr>
                                      <p:to>
                                        <p:strVal val="hidden"/>
                                      </p:to>
                                    </p:set>
                                  </p:childTnLst>
                                </p:cTn>
                              </p:par>
                              <p:par>
                                <p:cTn id="83" presetID="10" presetClass="entr" presetSubtype="0" fill="hold" grpId="0" nodeType="withEffect">
                                  <p:stCondLst>
                                    <p:cond delay="0"/>
                                  </p:stCondLst>
                                  <p:childTnLst>
                                    <p:set>
                                      <p:cBhvr>
                                        <p:cTn id="84" dur="1" fill="hold">
                                          <p:stCondLst>
                                            <p:cond delay="0"/>
                                          </p:stCondLst>
                                        </p:cTn>
                                        <p:tgtEl>
                                          <p:spTgt spid="109815"/>
                                        </p:tgtEl>
                                        <p:attrNameLst>
                                          <p:attrName>style.visibility</p:attrName>
                                        </p:attrNameLst>
                                      </p:cBhvr>
                                      <p:to>
                                        <p:strVal val="visible"/>
                                      </p:to>
                                    </p:set>
                                    <p:animEffect transition="in" filter="fade">
                                      <p:cBhvr>
                                        <p:cTn id="85" dur="2000"/>
                                        <p:tgtEl>
                                          <p:spTgt spid="109815"/>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109768"/>
                                        </p:tgtEl>
                                        <p:attrNameLst>
                                          <p:attrName>style.visibility</p:attrName>
                                        </p:attrNameLst>
                                      </p:cBhvr>
                                      <p:to>
                                        <p:strVal val="visible"/>
                                      </p:to>
                                    </p:set>
                                    <p:animEffect transition="in" filter="fade">
                                      <p:cBhvr>
                                        <p:cTn id="88" dur="2000"/>
                                        <p:tgtEl>
                                          <p:spTgt spid="109768"/>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135225"/>
                                        </p:tgtEl>
                                        <p:attrNameLst>
                                          <p:attrName>style.visibility</p:attrName>
                                        </p:attrNameLst>
                                      </p:cBhvr>
                                      <p:to>
                                        <p:strVal val="visible"/>
                                      </p:to>
                                    </p:set>
                                    <p:animEffect transition="in" filter="fade">
                                      <p:cBhvr>
                                        <p:cTn id="93" dur="500"/>
                                        <p:tgtEl>
                                          <p:spTgt spid="135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767" grpId="0" animBg="1"/>
      <p:bldP spid="109768" grpId="0" animBg="1"/>
      <p:bldP spid="109803" grpId="0" animBg="1"/>
      <p:bldP spid="109813" grpId="0" animBg="1"/>
      <p:bldP spid="109814" grpId="0"/>
      <p:bldP spid="109815" grpId="0"/>
      <p:bldP spid="109706" grpId="0" animBg="1"/>
      <p:bldP spid="109734"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1" y="0"/>
            <a:ext cx="9024755" cy="762000"/>
          </a:xfrm>
        </p:spPr>
        <p:txBody>
          <a:bodyPr/>
          <a:lstStyle/>
          <a:p>
            <a:r>
              <a:rPr lang="en-US" sz="2800" dirty="0" smtClean="0"/>
              <a:t>Can the model account for environment-specific changes in error-sensitivity?</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dirty="0"/>
              <a:t>The role of error-sensitivity in motor adaptation</a:t>
            </a:r>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74</a:t>
            </a:fld>
            <a:endParaRPr lang="en-US"/>
          </a:p>
        </p:txBody>
      </p:sp>
      <p:sp>
        <p:nvSpPr>
          <p:cNvPr id="111622" name="Freeform 6"/>
          <p:cNvSpPr>
            <a:spLocks/>
          </p:cNvSpPr>
          <p:nvPr/>
        </p:nvSpPr>
        <p:spPr bwMode="auto">
          <a:xfrm>
            <a:off x="4819651" y="3016250"/>
            <a:ext cx="1490663" cy="1471613"/>
          </a:xfrm>
          <a:custGeom>
            <a:avLst/>
            <a:gdLst/>
            <a:ahLst/>
            <a:cxnLst>
              <a:cxn ang="0">
                <a:pos x="0" y="0"/>
              </a:cxn>
              <a:cxn ang="0">
                <a:pos x="18" y="20"/>
              </a:cxn>
              <a:cxn ang="0">
                <a:pos x="67" y="67"/>
              </a:cxn>
              <a:cxn ang="0">
                <a:pos x="113" y="115"/>
              </a:cxn>
              <a:cxn ang="0">
                <a:pos x="162" y="162"/>
              </a:cxn>
              <a:cxn ang="0">
                <a:pos x="208" y="210"/>
              </a:cxn>
              <a:cxn ang="0">
                <a:pos x="257" y="259"/>
              </a:cxn>
              <a:cxn ang="0">
                <a:pos x="303" y="305"/>
              </a:cxn>
              <a:cxn ang="0">
                <a:pos x="352" y="352"/>
              </a:cxn>
              <a:cxn ang="0">
                <a:pos x="398" y="398"/>
              </a:cxn>
              <a:cxn ang="0">
                <a:pos x="447" y="441"/>
              </a:cxn>
              <a:cxn ang="0">
                <a:pos x="493" y="487"/>
              </a:cxn>
              <a:cxn ang="0">
                <a:pos x="542" y="533"/>
              </a:cxn>
              <a:cxn ang="0">
                <a:pos x="588" y="576"/>
              </a:cxn>
              <a:cxn ang="0">
                <a:pos x="637" y="622"/>
              </a:cxn>
              <a:cxn ang="0">
                <a:pos x="683" y="668"/>
              </a:cxn>
              <a:cxn ang="0">
                <a:pos x="732" y="717"/>
              </a:cxn>
              <a:cxn ang="0">
                <a:pos x="778" y="763"/>
              </a:cxn>
              <a:cxn ang="0">
                <a:pos x="827" y="812"/>
              </a:cxn>
              <a:cxn ang="0">
                <a:pos x="873" y="858"/>
              </a:cxn>
              <a:cxn ang="0">
                <a:pos x="922" y="907"/>
              </a:cxn>
              <a:cxn ang="0">
                <a:pos x="939" y="927"/>
              </a:cxn>
            </a:cxnLst>
            <a:rect l="0" t="0" r="r" b="b"/>
            <a:pathLst>
              <a:path w="939" h="927">
                <a:moveTo>
                  <a:pt x="0" y="0"/>
                </a:moveTo>
                <a:lnTo>
                  <a:pt x="18" y="20"/>
                </a:lnTo>
                <a:lnTo>
                  <a:pt x="67" y="67"/>
                </a:lnTo>
                <a:lnTo>
                  <a:pt x="113" y="115"/>
                </a:lnTo>
                <a:lnTo>
                  <a:pt x="162" y="162"/>
                </a:lnTo>
                <a:lnTo>
                  <a:pt x="208" y="210"/>
                </a:lnTo>
                <a:lnTo>
                  <a:pt x="257" y="259"/>
                </a:lnTo>
                <a:lnTo>
                  <a:pt x="303" y="305"/>
                </a:lnTo>
                <a:lnTo>
                  <a:pt x="352" y="352"/>
                </a:lnTo>
                <a:lnTo>
                  <a:pt x="398" y="398"/>
                </a:lnTo>
                <a:lnTo>
                  <a:pt x="447" y="441"/>
                </a:lnTo>
                <a:lnTo>
                  <a:pt x="493" y="487"/>
                </a:lnTo>
                <a:lnTo>
                  <a:pt x="542" y="533"/>
                </a:lnTo>
                <a:lnTo>
                  <a:pt x="588" y="576"/>
                </a:lnTo>
                <a:lnTo>
                  <a:pt x="637" y="622"/>
                </a:lnTo>
                <a:lnTo>
                  <a:pt x="683" y="668"/>
                </a:lnTo>
                <a:lnTo>
                  <a:pt x="732" y="717"/>
                </a:lnTo>
                <a:lnTo>
                  <a:pt x="778" y="763"/>
                </a:lnTo>
                <a:lnTo>
                  <a:pt x="827" y="812"/>
                </a:lnTo>
                <a:lnTo>
                  <a:pt x="873" y="858"/>
                </a:lnTo>
                <a:lnTo>
                  <a:pt x="922" y="907"/>
                </a:lnTo>
                <a:lnTo>
                  <a:pt x="939" y="927"/>
                </a:lnTo>
              </a:path>
            </a:pathLst>
          </a:cu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23" name="Line 7"/>
          <p:cNvSpPr>
            <a:spLocks noChangeShapeType="1"/>
          </p:cNvSpPr>
          <p:nvPr/>
        </p:nvSpPr>
        <p:spPr bwMode="auto">
          <a:xfrm>
            <a:off x="4746626" y="3752850"/>
            <a:ext cx="154146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24" name="Line 8"/>
          <p:cNvSpPr>
            <a:spLocks noChangeShapeType="1"/>
          </p:cNvSpPr>
          <p:nvPr/>
        </p:nvSpPr>
        <p:spPr bwMode="auto">
          <a:xfrm flipV="1">
            <a:off x="547688" y="2070100"/>
            <a:ext cx="1588" cy="768350"/>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25" name="Line 9"/>
          <p:cNvSpPr>
            <a:spLocks noChangeShapeType="1"/>
          </p:cNvSpPr>
          <p:nvPr/>
        </p:nvSpPr>
        <p:spPr bwMode="auto">
          <a:xfrm flipH="1">
            <a:off x="506413" y="283845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26" name="Rectangle 10"/>
          <p:cNvSpPr>
            <a:spLocks noChangeArrowheads="1"/>
          </p:cNvSpPr>
          <p:nvPr/>
        </p:nvSpPr>
        <p:spPr bwMode="auto">
          <a:xfrm>
            <a:off x="387351" y="2728913"/>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27" name="Line 11"/>
          <p:cNvSpPr>
            <a:spLocks noChangeShapeType="1"/>
          </p:cNvSpPr>
          <p:nvPr/>
        </p:nvSpPr>
        <p:spPr bwMode="auto">
          <a:xfrm flipH="1">
            <a:off x="506413" y="207010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28" name="Rectangle 12"/>
          <p:cNvSpPr>
            <a:spLocks noChangeArrowheads="1"/>
          </p:cNvSpPr>
          <p:nvPr/>
        </p:nvSpPr>
        <p:spPr bwMode="auto">
          <a:xfrm>
            <a:off x="387351" y="19621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29" name="Freeform 13"/>
          <p:cNvSpPr>
            <a:spLocks/>
          </p:cNvSpPr>
          <p:nvPr/>
        </p:nvSpPr>
        <p:spPr bwMode="auto">
          <a:xfrm>
            <a:off x="633413" y="2070100"/>
            <a:ext cx="3108325" cy="768350"/>
          </a:xfrm>
          <a:custGeom>
            <a:avLst/>
            <a:gdLst/>
            <a:ahLst/>
            <a:cxnLst>
              <a:cxn ang="0">
                <a:pos x="20" y="484"/>
              </a:cxn>
              <a:cxn ang="0">
                <a:pos x="58" y="484"/>
              </a:cxn>
              <a:cxn ang="0">
                <a:pos x="98" y="484"/>
              </a:cxn>
              <a:cxn ang="0">
                <a:pos x="139" y="0"/>
              </a:cxn>
              <a:cxn ang="0">
                <a:pos x="179" y="0"/>
              </a:cxn>
              <a:cxn ang="0">
                <a:pos x="216" y="0"/>
              </a:cxn>
              <a:cxn ang="0">
                <a:pos x="257" y="0"/>
              </a:cxn>
              <a:cxn ang="0">
                <a:pos x="297" y="484"/>
              </a:cxn>
              <a:cxn ang="0">
                <a:pos x="337" y="484"/>
              </a:cxn>
              <a:cxn ang="0">
                <a:pos x="375" y="0"/>
              </a:cxn>
              <a:cxn ang="0">
                <a:pos x="415" y="0"/>
              </a:cxn>
              <a:cxn ang="0">
                <a:pos x="455" y="0"/>
              </a:cxn>
              <a:cxn ang="0">
                <a:pos x="496" y="0"/>
              </a:cxn>
              <a:cxn ang="0">
                <a:pos x="533" y="0"/>
              </a:cxn>
              <a:cxn ang="0">
                <a:pos x="573" y="0"/>
              </a:cxn>
              <a:cxn ang="0">
                <a:pos x="614" y="0"/>
              </a:cxn>
              <a:cxn ang="0">
                <a:pos x="654" y="0"/>
              </a:cxn>
              <a:cxn ang="0">
                <a:pos x="691" y="484"/>
              </a:cxn>
              <a:cxn ang="0">
                <a:pos x="732" y="484"/>
              </a:cxn>
              <a:cxn ang="0">
                <a:pos x="772" y="484"/>
              </a:cxn>
              <a:cxn ang="0">
                <a:pos x="812" y="484"/>
              </a:cxn>
              <a:cxn ang="0">
                <a:pos x="850" y="484"/>
              </a:cxn>
              <a:cxn ang="0">
                <a:pos x="890" y="484"/>
              </a:cxn>
              <a:cxn ang="0">
                <a:pos x="930" y="484"/>
              </a:cxn>
              <a:cxn ang="0">
                <a:pos x="971" y="0"/>
              </a:cxn>
              <a:cxn ang="0">
                <a:pos x="1008" y="0"/>
              </a:cxn>
              <a:cxn ang="0">
                <a:pos x="1048" y="484"/>
              </a:cxn>
              <a:cxn ang="0">
                <a:pos x="1089" y="484"/>
              </a:cxn>
              <a:cxn ang="0">
                <a:pos x="1126" y="484"/>
              </a:cxn>
              <a:cxn ang="0">
                <a:pos x="1166" y="0"/>
              </a:cxn>
              <a:cxn ang="0">
                <a:pos x="1207" y="484"/>
              </a:cxn>
              <a:cxn ang="0">
                <a:pos x="1247" y="484"/>
              </a:cxn>
              <a:cxn ang="0">
                <a:pos x="1284" y="484"/>
              </a:cxn>
              <a:cxn ang="0">
                <a:pos x="1325" y="484"/>
              </a:cxn>
              <a:cxn ang="0">
                <a:pos x="1365" y="484"/>
              </a:cxn>
              <a:cxn ang="0">
                <a:pos x="1405" y="0"/>
              </a:cxn>
              <a:cxn ang="0">
                <a:pos x="1443" y="0"/>
              </a:cxn>
              <a:cxn ang="0">
                <a:pos x="1483" y="0"/>
              </a:cxn>
              <a:cxn ang="0">
                <a:pos x="1523" y="0"/>
              </a:cxn>
              <a:cxn ang="0">
                <a:pos x="1564" y="0"/>
              </a:cxn>
              <a:cxn ang="0">
                <a:pos x="1601" y="0"/>
              </a:cxn>
              <a:cxn ang="0">
                <a:pos x="1641" y="0"/>
              </a:cxn>
              <a:cxn ang="0">
                <a:pos x="1682" y="0"/>
              </a:cxn>
              <a:cxn ang="0">
                <a:pos x="1722" y="0"/>
              </a:cxn>
              <a:cxn ang="0">
                <a:pos x="1759" y="0"/>
              </a:cxn>
              <a:cxn ang="0">
                <a:pos x="1800" y="0"/>
              </a:cxn>
              <a:cxn ang="0">
                <a:pos x="1840" y="484"/>
              </a:cxn>
              <a:cxn ang="0">
                <a:pos x="1880" y="484"/>
              </a:cxn>
              <a:cxn ang="0">
                <a:pos x="1918" y="484"/>
              </a:cxn>
              <a:cxn ang="0">
                <a:pos x="1958" y="484"/>
              </a:cxn>
            </a:cxnLst>
            <a:rect l="0" t="0" r="r" b="b"/>
            <a:pathLst>
              <a:path w="1958" h="484">
                <a:moveTo>
                  <a:pt x="0" y="484"/>
                </a:moveTo>
                <a:lnTo>
                  <a:pt x="20" y="484"/>
                </a:lnTo>
                <a:lnTo>
                  <a:pt x="41" y="484"/>
                </a:lnTo>
                <a:lnTo>
                  <a:pt x="58" y="484"/>
                </a:lnTo>
                <a:lnTo>
                  <a:pt x="78" y="484"/>
                </a:lnTo>
                <a:lnTo>
                  <a:pt x="98" y="484"/>
                </a:lnTo>
                <a:lnTo>
                  <a:pt x="118" y="0"/>
                </a:lnTo>
                <a:lnTo>
                  <a:pt x="139" y="0"/>
                </a:lnTo>
                <a:lnTo>
                  <a:pt x="159" y="0"/>
                </a:lnTo>
                <a:lnTo>
                  <a:pt x="179" y="0"/>
                </a:lnTo>
                <a:lnTo>
                  <a:pt x="199" y="0"/>
                </a:lnTo>
                <a:lnTo>
                  <a:pt x="216" y="0"/>
                </a:lnTo>
                <a:lnTo>
                  <a:pt x="236" y="0"/>
                </a:lnTo>
                <a:lnTo>
                  <a:pt x="257" y="0"/>
                </a:lnTo>
                <a:lnTo>
                  <a:pt x="277" y="484"/>
                </a:lnTo>
                <a:lnTo>
                  <a:pt x="297" y="484"/>
                </a:lnTo>
                <a:lnTo>
                  <a:pt x="317" y="484"/>
                </a:lnTo>
                <a:lnTo>
                  <a:pt x="337" y="484"/>
                </a:lnTo>
                <a:lnTo>
                  <a:pt x="357" y="484"/>
                </a:lnTo>
                <a:lnTo>
                  <a:pt x="375" y="0"/>
                </a:lnTo>
                <a:lnTo>
                  <a:pt x="395" y="0"/>
                </a:lnTo>
                <a:lnTo>
                  <a:pt x="415" y="0"/>
                </a:lnTo>
                <a:lnTo>
                  <a:pt x="435" y="0"/>
                </a:lnTo>
                <a:lnTo>
                  <a:pt x="455" y="0"/>
                </a:lnTo>
                <a:lnTo>
                  <a:pt x="475" y="0"/>
                </a:lnTo>
                <a:lnTo>
                  <a:pt x="496" y="0"/>
                </a:lnTo>
                <a:lnTo>
                  <a:pt x="513" y="484"/>
                </a:lnTo>
                <a:lnTo>
                  <a:pt x="533" y="0"/>
                </a:lnTo>
                <a:lnTo>
                  <a:pt x="553" y="0"/>
                </a:lnTo>
                <a:lnTo>
                  <a:pt x="573" y="0"/>
                </a:lnTo>
                <a:lnTo>
                  <a:pt x="593" y="0"/>
                </a:lnTo>
                <a:lnTo>
                  <a:pt x="614" y="0"/>
                </a:lnTo>
                <a:lnTo>
                  <a:pt x="634" y="0"/>
                </a:lnTo>
                <a:lnTo>
                  <a:pt x="654" y="0"/>
                </a:lnTo>
                <a:lnTo>
                  <a:pt x="671" y="484"/>
                </a:lnTo>
                <a:lnTo>
                  <a:pt x="691" y="484"/>
                </a:lnTo>
                <a:lnTo>
                  <a:pt x="711" y="484"/>
                </a:lnTo>
                <a:lnTo>
                  <a:pt x="732" y="484"/>
                </a:lnTo>
                <a:lnTo>
                  <a:pt x="752" y="484"/>
                </a:lnTo>
                <a:lnTo>
                  <a:pt x="772" y="484"/>
                </a:lnTo>
                <a:lnTo>
                  <a:pt x="792" y="484"/>
                </a:lnTo>
                <a:lnTo>
                  <a:pt x="812" y="484"/>
                </a:lnTo>
                <a:lnTo>
                  <a:pt x="829" y="484"/>
                </a:lnTo>
                <a:lnTo>
                  <a:pt x="850" y="484"/>
                </a:lnTo>
                <a:lnTo>
                  <a:pt x="870" y="484"/>
                </a:lnTo>
                <a:lnTo>
                  <a:pt x="890" y="484"/>
                </a:lnTo>
                <a:lnTo>
                  <a:pt x="910" y="484"/>
                </a:lnTo>
                <a:lnTo>
                  <a:pt x="930" y="484"/>
                </a:lnTo>
                <a:lnTo>
                  <a:pt x="950" y="0"/>
                </a:lnTo>
                <a:lnTo>
                  <a:pt x="971" y="0"/>
                </a:lnTo>
                <a:lnTo>
                  <a:pt x="988" y="0"/>
                </a:lnTo>
                <a:lnTo>
                  <a:pt x="1008" y="0"/>
                </a:lnTo>
                <a:lnTo>
                  <a:pt x="1028" y="0"/>
                </a:lnTo>
                <a:lnTo>
                  <a:pt x="1048" y="484"/>
                </a:lnTo>
                <a:lnTo>
                  <a:pt x="1068" y="484"/>
                </a:lnTo>
                <a:lnTo>
                  <a:pt x="1089" y="484"/>
                </a:lnTo>
                <a:lnTo>
                  <a:pt x="1109" y="484"/>
                </a:lnTo>
                <a:lnTo>
                  <a:pt x="1126" y="484"/>
                </a:lnTo>
                <a:lnTo>
                  <a:pt x="1146" y="484"/>
                </a:lnTo>
                <a:lnTo>
                  <a:pt x="1166" y="0"/>
                </a:lnTo>
                <a:lnTo>
                  <a:pt x="1186" y="484"/>
                </a:lnTo>
                <a:lnTo>
                  <a:pt x="1207" y="484"/>
                </a:lnTo>
                <a:lnTo>
                  <a:pt x="1227" y="484"/>
                </a:lnTo>
                <a:lnTo>
                  <a:pt x="1247" y="484"/>
                </a:lnTo>
                <a:lnTo>
                  <a:pt x="1267" y="484"/>
                </a:lnTo>
                <a:lnTo>
                  <a:pt x="1284" y="484"/>
                </a:lnTo>
                <a:lnTo>
                  <a:pt x="1304" y="484"/>
                </a:lnTo>
                <a:lnTo>
                  <a:pt x="1325" y="484"/>
                </a:lnTo>
                <a:lnTo>
                  <a:pt x="1345" y="484"/>
                </a:lnTo>
                <a:lnTo>
                  <a:pt x="1365" y="484"/>
                </a:lnTo>
                <a:lnTo>
                  <a:pt x="1385" y="484"/>
                </a:lnTo>
                <a:lnTo>
                  <a:pt x="1405" y="0"/>
                </a:lnTo>
                <a:lnTo>
                  <a:pt x="1425" y="0"/>
                </a:lnTo>
                <a:lnTo>
                  <a:pt x="1443" y="0"/>
                </a:lnTo>
                <a:lnTo>
                  <a:pt x="1463" y="0"/>
                </a:lnTo>
                <a:lnTo>
                  <a:pt x="1483" y="0"/>
                </a:lnTo>
                <a:lnTo>
                  <a:pt x="1503" y="0"/>
                </a:lnTo>
                <a:lnTo>
                  <a:pt x="1523" y="0"/>
                </a:lnTo>
                <a:lnTo>
                  <a:pt x="1543" y="0"/>
                </a:lnTo>
                <a:lnTo>
                  <a:pt x="1564" y="0"/>
                </a:lnTo>
                <a:lnTo>
                  <a:pt x="1584" y="0"/>
                </a:lnTo>
                <a:lnTo>
                  <a:pt x="1601" y="0"/>
                </a:lnTo>
                <a:lnTo>
                  <a:pt x="1621" y="0"/>
                </a:lnTo>
                <a:lnTo>
                  <a:pt x="1641" y="0"/>
                </a:lnTo>
                <a:lnTo>
                  <a:pt x="1661" y="0"/>
                </a:lnTo>
                <a:lnTo>
                  <a:pt x="1682" y="0"/>
                </a:lnTo>
                <a:lnTo>
                  <a:pt x="1702" y="0"/>
                </a:lnTo>
                <a:lnTo>
                  <a:pt x="1722" y="0"/>
                </a:lnTo>
                <a:lnTo>
                  <a:pt x="1742" y="0"/>
                </a:lnTo>
                <a:lnTo>
                  <a:pt x="1759" y="0"/>
                </a:lnTo>
                <a:lnTo>
                  <a:pt x="1780" y="0"/>
                </a:lnTo>
                <a:lnTo>
                  <a:pt x="1800" y="0"/>
                </a:lnTo>
                <a:lnTo>
                  <a:pt x="1820" y="0"/>
                </a:lnTo>
                <a:lnTo>
                  <a:pt x="1840" y="484"/>
                </a:lnTo>
                <a:lnTo>
                  <a:pt x="1860" y="484"/>
                </a:lnTo>
                <a:lnTo>
                  <a:pt x="1880" y="484"/>
                </a:lnTo>
                <a:lnTo>
                  <a:pt x="1898" y="484"/>
                </a:lnTo>
                <a:lnTo>
                  <a:pt x="1918" y="484"/>
                </a:lnTo>
                <a:lnTo>
                  <a:pt x="1938" y="484"/>
                </a:lnTo>
                <a:lnTo>
                  <a:pt x="1958" y="484"/>
                </a:lnTo>
              </a:path>
            </a:pathLst>
          </a:cu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0" name="Freeform 14"/>
          <p:cNvSpPr>
            <a:spLocks/>
          </p:cNvSpPr>
          <p:nvPr/>
        </p:nvSpPr>
        <p:spPr bwMode="auto">
          <a:xfrm>
            <a:off x="633413" y="2089150"/>
            <a:ext cx="3108325" cy="749300"/>
          </a:xfrm>
          <a:custGeom>
            <a:avLst/>
            <a:gdLst/>
            <a:ahLst/>
            <a:cxnLst>
              <a:cxn ang="0">
                <a:pos x="20" y="472"/>
              </a:cxn>
              <a:cxn ang="0">
                <a:pos x="58" y="472"/>
              </a:cxn>
              <a:cxn ang="0">
                <a:pos x="98" y="472"/>
              </a:cxn>
              <a:cxn ang="0">
                <a:pos x="139" y="423"/>
              </a:cxn>
              <a:cxn ang="0">
                <a:pos x="179" y="340"/>
              </a:cxn>
              <a:cxn ang="0">
                <a:pos x="216" y="270"/>
              </a:cxn>
              <a:cxn ang="0">
                <a:pos x="257" y="213"/>
              </a:cxn>
              <a:cxn ang="0">
                <a:pos x="297" y="219"/>
              </a:cxn>
              <a:cxn ang="0">
                <a:pos x="337" y="268"/>
              </a:cxn>
              <a:cxn ang="0">
                <a:pos x="375" y="311"/>
              </a:cxn>
              <a:cxn ang="0">
                <a:pos x="415" y="245"/>
              </a:cxn>
              <a:cxn ang="0">
                <a:pos x="455" y="190"/>
              </a:cxn>
              <a:cxn ang="0">
                <a:pos x="496" y="147"/>
              </a:cxn>
              <a:cxn ang="0">
                <a:pos x="533" y="167"/>
              </a:cxn>
              <a:cxn ang="0">
                <a:pos x="573" y="129"/>
              </a:cxn>
              <a:cxn ang="0">
                <a:pos x="614" y="98"/>
              </a:cxn>
              <a:cxn ang="0">
                <a:pos x="654" y="75"/>
              </a:cxn>
              <a:cxn ang="0">
                <a:pos x="691" y="109"/>
              </a:cxn>
              <a:cxn ang="0">
                <a:pos x="732" y="184"/>
              </a:cxn>
              <a:cxn ang="0">
                <a:pos x="772" y="247"/>
              </a:cxn>
              <a:cxn ang="0">
                <a:pos x="812" y="296"/>
              </a:cxn>
              <a:cxn ang="0">
                <a:pos x="850" y="337"/>
              </a:cxn>
              <a:cxn ang="0">
                <a:pos x="890" y="368"/>
              </a:cxn>
              <a:cxn ang="0">
                <a:pos x="930" y="391"/>
              </a:cxn>
              <a:cxn ang="0">
                <a:pos x="971" y="351"/>
              </a:cxn>
              <a:cxn ang="0">
                <a:pos x="1008" y="268"/>
              </a:cxn>
              <a:cxn ang="0">
                <a:pos x="1048" y="199"/>
              </a:cxn>
              <a:cxn ang="0">
                <a:pos x="1089" y="265"/>
              </a:cxn>
              <a:cxn ang="0">
                <a:pos x="1126" y="314"/>
              </a:cxn>
              <a:cxn ang="0">
                <a:pos x="1166" y="354"/>
              </a:cxn>
              <a:cxn ang="0">
                <a:pos x="1207" y="328"/>
              </a:cxn>
              <a:cxn ang="0">
                <a:pos x="1247" y="363"/>
              </a:cxn>
              <a:cxn ang="0">
                <a:pos x="1284" y="389"/>
              </a:cxn>
              <a:cxn ang="0">
                <a:pos x="1325" y="412"/>
              </a:cxn>
              <a:cxn ang="0">
                <a:pos x="1365" y="426"/>
              </a:cxn>
              <a:cxn ang="0">
                <a:pos x="1405" y="437"/>
              </a:cxn>
              <a:cxn ang="0">
                <a:pos x="1443" y="328"/>
              </a:cxn>
              <a:cxn ang="0">
                <a:pos x="1483" y="242"/>
              </a:cxn>
              <a:cxn ang="0">
                <a:pos x="1523" y="175"/>
              </a:cxn>
              <a:cxn ang="0">
                <a:pos x="1564" y="124"/>
              </a:cxn>
              <a:cxn ang="0">
                <a:pos x="1601" y="86"/>
              </a:cxn>
              <a:cxn ang="0">
                <a:pos x="1641" y="60"/>
              </a:cxn>
              <a:cxn ang="0">
                <a:pos x="1682" y="40"/>
              </a:cxn>
              <a:cxn ang="0">
                <a:pos x="1722" y="26"/>
              </a:cxn>
              <a:cxn ang="0">
                <a:pos x="1759" y="14"/>
              </a:cxn>
              <a:cxn ang="0">
                <a:pos x="1800" y="6"/>
              </a:cxn>
              <a:cxn ang="0">
                <a:pos x="1840" y="0"/>
              </a:cxn>
              <a:cxn ang="0">
                <a:pos x="1880" y="124"/>
              </a:cxn>
              <a:cxn ang="0">
                <a:pos x="1918" y="222"/>
              </a:cxn>
              <a:cxn ang="0">
                <a:pos x="1958" y="294"/>
              </a:cxn>
            </a:cxnLst>
            <a:rect l="0" t="0" r="r" b="b"/>
            <a:pathLst>
              <a:path w="1958" h="472">
                <a:moveTo>
                  <a:pt x="0" y="472"/>
                </a:moveTo>
                <a:lnTo>
                  <a:pt x="20" y="472"/>
                </a:lnTo>
                <a:lnTo>
                  <a:pt x="41" y="472"/>
                </a:lnTo>
                <a:lnTo>
                  <a:pt x="58" y="472"/>
                </a:lnTo>
                <a:lnTo>
                  <a:pt x="78" y="472"/>
                </a:lnTo>
                <a:lnTo>
                  <a:pt x="98" y="472"/>
                </a:lnTo>
                <a:lnTo>
                  <a:pt x="118" y="472"/>
                </a:lnTo>
                <a:lnTo>
                  <a:pt x="139" y="423"/>
                </a:lnTo>
                <a:lnTo>
                  <a:pt x="159" y="377"/>
                </a:lnTo>
                <a:lnTo>
                  <a:pt x="179" y="340"/>
                </a:lnTo>
                <a:lnTo>
                  <a:pt x="199" y="302"/>
                </a:lnTo>
                <a:lnTo>
                  <a:pt x="216" y="270"/>
                </a:lnTo>
                <a:lnTo>
                  <a:pt x="236" y="242"/>
                </a:lnTo>
                <a:lnTo>
                  <a:pt x="257" y="213"/>
                </a:lnTo>
                <a:lnTo>
                  <a:pt x="277" y="190"/>
                </a:lnTo>
                <a:lnTo>
                  <a:pt x="297" y="219"/>
                </a:lnTo>
                <a:lnTo>
                  <a:pt x="317" y="245"/>
                </a:lnTo>
                <a:lnTo>
                  <a:pt x="337" y="268"/>
                </a:lnTo>
                <a:lnTo>
                  <a:pt x="357" y="291"/>
                </a:lnTo>
                <a:lnTo>
                  <a:pt x="375" y="311"/>
                </a:lnTo>
                <a:lnTo>
                  <a:pt x="395" y="273"/>
                </a:lnTo>
                <a:lnTo>
                  <a:pt x="415" y="245"/>
                </a:lnTo>
                <a:lnTo>
                  <a:pt x="435" y="216"/>
                </a:lnTo>
                <a:lnTo>
                  <a:pt x="455" y="190"/>
                </a:lnTo>
                <a:lnTo>
                  <a:pt x="475" y="167"/>
                </a:lnTo>
                <a:lnTo>
                  <a:pt x="496" y="147"/>
                </a:lnTo>
                <a:lnTo>
                  <a:pt x="513" y="129"/>
                </a:lnTo>
                <a:lnTo>
                  <a:pt x="533" y="167"/>
                </a:lnTo>
                <a:lnTo>
                  <a:pt x="553" y="147"/>
                </a:lnTo>
                <a:lnTo>
                  <a:pt x="573" y="129"/>
                </a:lnTo>
                <a:lnTo>
                  <a:pt x="593" y="112"/>
                </a:lnTo>
                <a:lnTo>
                  <a:pt x="614" y="98"/>
                </a:lnTo>
                <a:lnTo>
                  <a:pt x="634" y="86"/>
                </a:lnTo>
                <a:lnTo>
                  <a:pt x="654" y="75"/>
                </a:lnTo>
                <a:lnTo>
                  <a:pt x="671" y="63"/>
                </a:lnTo>
                <a:lnTo>
                  <a:pt x="691" y="109"/>
                </a:lnTo>
                <a:lnTo>
                  <a:pt x="711" y="150"/>
                </a:lnTo>
                <a:lnTo>
                  <a:pt x="732" y="184"/>
                </a:lnTo>
                <a:lnTo>
                  <a:pt x="752" y="219"/>
                </a:lnTo>
                <a:lnTo>
                  <a:pt x="772" y="247"/>
                </a:lnTo>
                <a:lnTo>
                  <a:pt x="792" y="273"/>
                </a:lnTo>
                <a:lnTo>
                  <a:pt x="812" y="296"/>
                </a:lnTo>
                <a:lnTo>
                  <a:pt x="829" y="317"/>
                </a:lnTo>
                <a:lnTo>
                  <a:pt x="850" y="337"/>
                </a:lnTo>
                <a:lnTo>
                  <a:pt x="870" y="354"/>
                </a:lnTo>
                <a:lnTo>
                  <a:pt x="890" y="368"/>
                </a:lnTo>
                <a:lnTo>
                  <a:pt x="910" y="380"/>
                </a:lnTo>
                <a:lnTo>
                  <a:pt x="930" y="391"/>
                </a:lnTo>
                <a:lnTo>
                  <a:pt x="950" y="403"/>
                </a:lnTo>
                <a:lnTo>
                  <a:pt x="971" y="351"/>
                </a:lnTo>
                <a:lnTo>
                  <a:pt x="988" y="305"/>
                </a:lnTo>
                <a:lnTo>
                  <a:pt x="1008" y="268"/>
                </a:lnTo>
                <a:lnTo>
                  <a:pt x="1028" y="230"/>
                </a:lnTo>
                <a:lnTo>
                  <a:pt x="1048" y="199"/>
                </a:lnTo>
                <a:lnTo>
                  <a:pt x="1068" y="233"/>
                </a:lnTo>
                <a:lnTo>
                  <a:pt x="1089" y="265"/>
                </a:lnTo>
                <a:lnTo>
                  <a:pt x="1109" y="291"/>
                </a:lnTo>
                <a:lnTo>
                  <a:pt x="1126" y="314"/>
                </a:lnTo>
                <a:lnTo>
                  <a:pt x="1146" y="334"/>
                </a:lnTo>
                <a:lnTo>
                  <a:pt x="1166" y="354"/>
                </a:lnTo>
                <a:lnTo>
                  <a:pt x="1186" y="305"/>
                </a:lnTo>
                <a:lnTo>
                  <a:pt x="1207" y="328"/>
                </a:lnTo>
                <a:lnTo>
                  <a:pt x="1227" y="345"/>
                </a:lnTo>
                <a:lnTo>
                  <a:pt x="1247" y="363"/>
                </a:lnTo>
                <a:lnTo>
                  <a:pt x="1267" y="377"/>
                </a:lnTo>
                <a:lnTo>
                  <a:pt x="1284" y="389"/>
                </a:lnTo>
                <a:lnTo>
                  <a:pt x="1304" y="400"/>
                </a:lnTo>
                <a:lnTo>
                  <a:pt x="1325" y="412"/>
                </a:lnTo>
                <a:lnTo>
                  <a:pt x="1345" y="420"/>
                </a:lnTo>
                <a:lnTo>
                  <a:pt x="1365" y="426"/>
                </a:lnTo>
                <a:lnTo>
                  <a:pt x="1385" y="432"/>
                </a:lnTo>
                <a:lnTo>
                  <a:pt x="1405" y="437"/>
                </a:lnTo>
                <a:lnTo>
                  <a:pt x="1425" y="380"/>
                </a:lnTo>
                <a:lnTo>
                  <a:pt x="1443" y="328"/>
                </a:lnTo>
                <a:lnTo>
                  <a:pt x="1463" y="282"/>
                </a:lnTo>
                <a:lnTo>
                  <a:pt x="1483" y="242"/>
                </a:lnTo>
                <a:lnTo>
                  <a:pt x="1503" y="204"/>
                </a:lnTo>
                <a:lnTo>
                  <a:pt x="1523" y="175"/>
                </a:lnTo>
                <a:lnTo>
                  <a:pt x="1543" y="147"/>
                </a:lnTo>
                <a:lnTo>
                  <a:pt x="1564" y="124"/>
                </a:lnTo>
                <a:lnTo>
                  <a:pt x="1584" y="104"/>
                </a:lnTo>
                <a:lnTo>
                  <a:pt x="1601" y="86"/>
                </a:lnTo>
                <a:lnTo>
                  <a:pt x="1621" y="72"/>
                </a:lnTo>
                <a:lnTo>
                  <a:pt x="1641" y="60"/>
                </a:lnTo>
                <a:lnTo>
                  <a:pt x="1661" y="49"/>
                </a:lnTo>
                <a:lnTo>
                  <a:pt x="1682" y="40"/>
                </a:lnTo>
                <a:lnTo>
                  <a:pt x="1702" y="32"/>
                </a:lnTo>
                <a:lnTo>
                  <a:pt x="1722" y="26"/>
                </a:lnTo>
                <a:lnTo>
                  <a:pt x="1742" y="20"/>
                </a:lnTo>
                <a:lnTo>
                  <a:pt x="1759" y="14"/>
                </a:lnTo>
                <a:lnTo>
                  <a:pt x="1780" y="8"/>
                </a:lnTo>
                <a:lnTo>
                  <a:pt x="1800" y="6"/>
                </a:lnTo>
                <a:lnTo>
                  <a:pt x="1820" y="3"/>
                </a:lnTo>
                <a:lnTo>
                  <a:pt x="1840" y="0"/>
                </a:lnTo>
                <a:lnTo>
                  <a:pt x="1860" y="66"/>
                </a:lnTo>
                <a:lnTo>
                  <a:pt x="1880" y="124"/>
                </a:lnTo>
                <a:lnTo>
                  <a:pt x="1898" y="175"/>
                </a:lnTo>
                <a:lnTo>
                  <a:pt x="1918" y="222"/>
                </a:lnTo>
                <a:lnTo>
                  <a:pt x="1938" y="259"/>
                </a:lnTo>
                <a:lnTo>
                  <a:pt x="1958" y="294"/>
                </a:lnTo>
              </a:path>
            </a:pathLst>
          </a:custGeom>
          <a:noFill/>
          <a:ln w="31750">
            <a:solidFill>
              <a:srgbClr val="939598"/>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2" name="Line 16"/>
          <p:cNvSpPr>
            <a:spLocks noChangeShapeType="1"/>
          </p:cNvSpPr>
          <p:nvPr/>
        </p:nvSpPr>
        <p:spPr bwMode="auto">
          <a:xfrm flipH="1">
            <a:off x="506413" y="393065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4" name="Line 18"/>
          <p:cNvSpPr>
            <a:spLocks noChangeShapeType="1"/>
          </p:cNvSpPr>
          <p:nvPr/>
        </p:nvSpPr>
        <p:spPr bwMode="auto">
          <a:xfrm flipH="1">
            <a:off x="506413" y="316230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37" name="Group 136"/>
          <p:cNvGrpSpPr/>
          <p:nvPr/>
        </p:nvGrpSpPr>
        <p:grpSpPr>
          <a:xfrm>
            <a:off x="387351" y="3059113"/>
            <a:ext cx="3354387" cy="969962"/>
            <a:chOff x="387351" y="3059113"/>
            <a:chExt cx="3354387" cy="969962"/>
          </a:xfrm>
        </p:grpSpPr>
        <p:sp>
          <p:nvSpPr>
            <p:cNvPr id="111631" name="Line 15"/>
            <p:cNvSpPr>
              <a:spLocks noChangeShapeType="1"/>
            </p:cNvSpPr>
            <p:nvPr/>
          </p:nvSpPr>
          <p:spPr bwMode="auto">
            <a:xfrm flipV="1">
              <a:off x="547688" y="3162300"/>
              <a:ext cx="1588" cy="768350"/>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3" name="Rectangle 17"/>
            <p:cNvSpPr>
              <a:spLocks noChangeArrowheads="1"/>
            </p:cNvSpPr>
            <p:nvPr/>
          </p:nvSpPr>
          <p:spPr bwMode="auto">
            <a:xfrm>
              <a:off x="387351" y="382270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35" name="Rectangle 19"/>
            <p:cNvSpPr>
              <a:spLocks noChangeArrowheads="1"/>
            </p:cNvSpPr>
            <p:nvPr/>
          </p:nvSpPr>
          <p:spPr bwMode="auto">
            <a:xfrm>
              <a:off x="387351" y="3059113"/>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36" name="Freeform 20"/>
            <p:cNvSpPr>
              <a:spLocks/>
            </p:cNvSpPr>
            <p:nvPr/>
          </p:nvSpPr>
          <p:spPr bwMode="auto">
            <a:xfrm>
              <a:off x="633413" y="3162300"/>
              <a:ext cx="3108325" cy="768350"/>
            </a:xfrm>
            <a:custGeom>
              <a:avLst/>
              <a:gdLst/>
              <a:ahLst/>
              <a:cxnLst>
                <a:cxn ang="0">
                  <a:pos x="20" y="0"/>
                </a:cxn>
                <a:cxn ang="0">
                  <a:pos x="58" y="484"/>
                </a:cxn>
                <a:cxn ang="0">
                  <a:pos x="98" y="0"/>
                </a:cxn>
                <a:cxn ang="0">
                  <a:pos x="139" y="484"/>
                </a:cxn>
                <a:cxn ang="0">
                  <a:pos x="179" y="0"/>
                </a:cxn>
                <a:cxn ang="0">
                  <a:pos x="216" y="484"/>
                </a:cxn>
                <a:cxn ang="0">
                  <a:pos x="257" y="0"/>
                </a:cxn>
                <a:cxn ang="0">
                  <a:pos x="297" y="484"/>
                </a:cxn>
                <a:cxn ang="0">
                  <a:pos x="337" y="0"/>
                </a:cxn>
                <a:cxn ang="0">
                  <a:pos x="375" y="0"/>
                </a:cxn>
                <a:cxn ang="0">
                  <a:pos x="415" y="484"/>
                </a:cxn>
                <a:cxn ang="0">
                  <a:pos x="455" y="0"/>
                </a:cxn>
                <a:cxn ang="0">
                  <a:pos x="496" y="484"/>
                </a:cxn>
                <a:cxn ang="0">
                  <a:pos x="533" y="484"/>
                </a:cxn>
                <a:cxn ang="0">
                  <a:pos x="573" y="484"/>
                </a:cxn>
                <a:cxn ang="0">
                  <a:pos x="614" y="0"/>
                </a:cxn>
                <a:cxn ang="0">
                  <a:pos x="654" y="0"/>
                </a:cxn>
                <a:cxn ang="0">
                  <a:pos x="691" y="0"/>
                </a:cxn>
                <a:cxn ang="0">
                  <a:pos x="732" y="484"/>
                </a:cxn>
                <a:cxn ang="0">
                  <a:pos x="772" y="484"/>
                </a:cxn>
                <a:cxn ang="0">
                  <a:pos x="812" y="484"/>
                </a:cxn>
                <a:cxn ang="0">
                  <a:pos x="850" y="484"/>
                </a:cxn>
                <a:cxn ang="0">
                  <a:pos x="890" y="0"/>
                </a:cxn>
                <a:cxn ang="0">
                  <a:pos x="930" y="0"/>
                </a:cxn>
                <a:cxn ang="0">
                  <a:pos x="971" y="0"/>
                </a:cxn>
                <a:cxn ang="0">
                  <a:pos x="1008" y="0"/>
                </a:cxn>
                <a:cxn ang="0">
                  <a:pos x="1048" y="484"/>
                </a:cxn>
                <a:cxn ang="0">
                  <a:pos x="1089" y="484"/>
                </a:cxn>
                <a:cxn ang="0">
                  <a:pos x="1126" y="484"/>
                </a:cxn>
                <a:cxn ang="0">
                  <a:pos x="1166" y="0"/>
                </a:cxn>
                <a:cxn ang="0">
                  <a:pos x="1207" y="484"/>
                </a:cxn>
                <a:cxn ang="0">
                  <a:pos x="1247" y="484"/>
                </a:cxn>
                <a:cxn ang="0">
                  <a:pos x="1284" y="0"/>
                </a:cxn>
                <a:cxn ang="0">
                  <a:pos x="1325" y="0"/>
                </a:cxn>
                <a:cxn ang="0">
                  <a:pos x="1365" y="0"/>
                </a:cxn>
                <a:cxn ang="0">
                  <a:pos x="1405" y="0"/>
                </a:cxn>
                <a:cxn ang="0">
                  <a:pos x="1443" y="484"/>
                </a:cxn>
                <a:cxn ang="0">
                  <a:pos x="1483" y="0"/>
                </a:cxn>
                <a:cxn ang="0">
                  <a:pos x="1523" y="484"/>
                </a:cxn>
                <a:cxn ang="0">
                  <a:pos x="1564" y="0"/>
                </a:cxn>
                <a:cxn ang="0">
                  <a:pos x="1601" y="0"/>
                </a:cxn>
                <a:cxn ang="0">
                  <a:pos x="1641" y="0"/>
                </a:cxn>
                <a:cxn ang="0">
                  <a:pos x="1682" y="484"/>
                </a:cxn>
                <a:cxn ang="0">
                  <a:pos x="1722" y="0"/>
                </a:cxn>
                <a:cxn ang="0">
                  <a:pos x="1759" y="484"/>
                </a:cxn>
                <a:cxn ang="0">
                  <a:pos x="1800" y="484"/>
                </a:cxn>
                <a:cxn ang="0">
                  <a:pos x="1840" y="484"/>
                </a:cxn>
                <a:cxn ang="0">
                  <a:pos x="1880" y="0"/>
                </a:cxn>
                <a:cxn ang="0">
                  <a:pos x="1918" y="484"/>
                </a:cxn>
                <a:cxn ang="0">
                  <a:pos x="1958" y="484"/>
                </a:cxn>
              </a:cxnLst>
              <a:rect l="0" t="0" r="r" b="b"/>
              <a:pathLst>
                <a:path w="1958" h="484">
                  <a:moveTo>
                    <a:pt x="0" y="484"/>
                  </a:moveTo>
                  <a:lnTo>
                    <a:pt x="20" y="0"/>
                  </a:lnTo>
                  <a:lnTo>
                    <a:pt x="41" y="484"/>
                  </a:lnTo>
                  <a:lnTo>
                    <a:pt x="58" y="484"/>
                  </a:lnTo>
                  <a:lnTo>
                    <a:pt x="78" y="0"/>
                  </a:lnTo>
                  <a:lnTo>
                    <a:pt x="98" y="0"/>
                  </a:lnTo>
                  <a:lnTo>
                    <a:pt x="118" y="0"/>
                  </a:lnTo>
                  <a:lnTo>
                    <a:pt x="139" y="484"/>
                  </a:lnTo>
                  <a:lnTo>
                    <a:pt x="159" y="484"/>
                  </a:lnTo>
                  <a:lnTo>
                    <a:pt x="179" y="0"/>
                  </a:lnTo>
                  <a:lnTo>
                    <a:pt x="199" y="0"/>
                  </a:lnTo>
                  <a:lnTo>
                    <a:pt x="216" y="484"/>
                  </a:lnTo>
                  <a:lnTo>
                    <a:pt x="236" y="0"/>
                  </a:lnTo>
                  <a:lnTo>
                    <a:pt x="257" y="0"/>
                  </a:lnTo>
                  <a:lnTo>
                    <a:pt x="277" y="0"/>
                  </a:lnTo>
                  <a:lnTo>
                    <a:pt x="297" y="484"/>
                  </a:lnTo>
                  <a:lnTo>
                    <a:pt x="317" y="484"/>
                  </a:lnTo>
                  <a:lnTo>
                    <a:pt x="337" y="0"/>
                  </a:lnTo>
                  <a:lnTo>
                    <a:pt x="357" y="484"/>
                  </a:lnTo>
                  <a:lnTo>
                    <a:pt x="375" y="0"/>
                  </a:lnTo>
                  <a:lnTo>
                    <a:pt x="395" y="484"/>
                  </a:lnTo>
                  <a:lnTo>
                    <a:pt x="415" y="484"/>
                  </a:lnTo>
                  <a:lnTo>
                    <a:pt x="435" y="0"/>
                  </a:lnTo>
                  <a:lnTo>
                    <a:pt x="455" y="0"/>
                  </a:lnTo>
                  <a:lnTo>
                    <a:pt x="475" y="0"/>
                  </a:lnTo>
                  <a:lnTo>
                    <a:pt x="496" y="484"/>
                  </a:lnTo>
                  <a:lnTo>
                    <a:pt x="513" y="484"/>
                  </a:lnTo>
                  <a:lnTo>
                    <a:pt x="533" y="484"/>
                  </a:lnTo>
                  <a:lnTo>
                    <a:pt x="553" y="484"/>
                  </a:lnTo>
                  <a:lnTo>
                    <a:pt x="573" y="484"/>
                  </a:lnTo>
                  <a:lnTo>
                    <a:pt x="593" y="0"/>
                  </a:lnTo>
                  <a:lnTo>
                    <a:pt x="614" y="0"/>
                  </a:lnTo>
                  <a:lnTo>
                    <a:pt x="634" y="0"/>
                  </a:lnTo>
                  <a:lnTo>
                    <a:pt x="654" y="0"/>
                  </a:lnTo>
                  <a:lnTo>
                    <a:pt x="671" y="484"/>
                  </a:lnTo>
                  <a:lnTo>
                    <a:pt x="691" y="0"/>
                  </a:lnTo>
                  <a:lnTo>
                    <a:pt x="711" y="484"/>
                  </a:lnTo>
                  <a:lnTo>
                    <a:pt x="732" y="484"/>
                  </a:lnTo>
                  <a:lnTo>
                    <a:pt x="752" y="0"/>
                  </a:lnTo>
                  <a:lnTo>
                    <a:pt x="772" y="484"/>
                  </a:lnTo>
                  <a:lnTo>
                    <a:pt x="792" y="0"/>
                  </a:lnTo>
                  <a:lnTo>
                    <a:pt x="812" y="484"/>
                  </a:lnTo>
                  <a:lnTo>
                    <a:pt x="829" y="0"/>
                  </a:lnTo>
                  <a:lnTo>
                    <a:pt x="850" y="484"/>
                  </a:lnTo>
                  <a:lnTo>
                    <a:pt x="870" y="484"/>
                  </a:lnTo>
                  <a:lnTo>
                    <a:pt x="890" y="0"/>
                  </a:lnTo>
                  <a:lnTo>
                    <a:pt x="910" y="0"/>
                  </a:lnTo>
                  <a:lnTo>
                    <a:pt x="930" y="0"/>
                  </a:lnTo>
                  <a:lnTo>
                    <a:pt x="950" y="0"/>
                  </a:lnTo>
                  <a:lnTo>
                    <a:pt x="971" y="0"/>
                  </a:lnTo>
                  <a:lnTo>
                    <a:pt x="988" y="484"/>
                  </a:lnTo>
                  <a:lnTo>
                    <a:pt x="1008" y="0"/>
                  </a:lnTo>
                  <a:lnTo>
                    <a:pt x="1028" y="484"/>
                  </a:lnTo>
                  <a:lnTo>
                    <a:pt x="1048" y="484"/>
                  </a:lnTo>
                  <a:lnTo>
                    <a:pt x="1068" y="484"/>
                  </a:lnTo>
                  <a:lnTo>
                    <a:pt x="1089" y="484"/>
                  </a:lnTo>
                  <a:lnTo>
                    <a:pt x="1109" y="484"/>
                  </a:lnTo>
                  <a:lnTo>
                    <a:pt x="1126" y="484"/>
                  </a:lnTo>
                  <a:lnTo>
                    <a:pt x="1146" y="484"/>
                  </a:lnTo>
                  <a:lnTo>
                    <a:pt x="1166" y="0"/>
                  </a:lnTo>
                  <a:lnTo>
                    <a:pt x="1186" y="484"/>
                  </a:lnTo>
                  <a:lnTo>
                    <a:pt x="1207" y="484"/>
                  </a:lnTo>
                  <a:lnTo>
                    <a:pt x="1227" y="0"/>
                  </a:lnTo>
                  <a:lnTo>
                    <a:pt x="1247" y="484"/>
                  </a:lnTo>
                  <a:lnTo>
                    <a:pt x="1267" y="484"/>
                  </a:lnTo>
                  <a:lnTo>
                    <a:pt x="1284" y="0"/>
                  </a:lnTo>
                  <a:lnTo>
                    <a:pt x="1304" y="484"/>
                  </a:lnTo>
                  <a:lnTo>
                    <a:pt x="1325" y="0"/>
                  </a:lnTo>
                  <a:lnTo>
                    <a:pt x="1345" y="0"/>
                  </a:lnTo>
                  <a:lnTo>
                    <a:pt x="1365" y="0"/>
                  </a:lnTo>
                  <a:lnTo>
                    <a:pt x="1385" y="484"/>
                  </a:lnTo>
                  <a:lnTo>
                    <a:pt x="1405" y="0"/>
                  </a:lnTo>
                  <a:lnTo>
                    <a:pt x="1425" y="0"/>
                  </a:lnTo>
                  <a:lnTo>
                    <a:pt x="1443" y="484"/>
                  </a:lnTo>
                  <a:lnTo>
                    <a:pt x="1463" y="0"/>
                  </a:lnTo>
                  <a:lnTo>
                    <a:pt x="1483" y="0"/>
                  </a:lnTo>
                  <a:lnTo>
                    <a:pt x="1503" y="0"/>
                  </a:lnTo>
                  <a:lnTo>
                    <a:pt x="1523" y="484"/>
                  </a:lnTo>
                  <a:lnTo>
                    <a:pt x="1543" y="484"/>
                  </a:lnTo>
                  <a:lnTo>
                    <a:pt x="1564" y="0"/>
                  </a:lnTo>
                  <a:lnTo>
                    <a:pt x="1584" y="484"/>
                  </a:lnTo>
                  <a:lnTo>
                    <a:pt x="1601" y="0"/>
                  </a:lnTo>
                  <a:lnTo>
                    <a:pt x="1621" y="0"/>
                  </a:lnTo>
                  <a:lnTo>
                    <a:pt x="1641" y="0"/>
                  </a:lnTo>
                  <a:lnTo>
                    <a:pt x="1661" y="0"/>
                  </a:lnTo>
                  <a:lnTo>
                    <a:pt x="1682" y="484"/>
                  </a:lnTo>
                  <a:lnTo>
                    <a:pt x="1702" y="484"/>
                  </a:lnTo>
                  <a:lnTo>
                    <a:pt x="1722" y="0"/>
                  </a:lnTo>
                  <a:lnTo>
                    <a:pt x="1742" y="484"/>
                  </a:lnTo>
                  <a:lnTo>
                    <a:pt x="1759" y="484"/>
                  </a:lnTo>
                  <a:lnTo>
                    <a:pt x="1780" y="0"/>
                  </a:lnTo>
                  <a:lnTo>
                    <a:pt x="1800" y="484"/>
                  </a:lnTo>
                  <a:lnTo>
                    <a:pt x="1820" y="0"/>
                  </a:lnTo>
                  <a:lnTo>
                    <a:pt x="1840" y="484"/>
                  </a:lnTo>
                  <a:lnTo>
                    <a:pt x="1860" y="0"/>
                  </a:lnTo>
                  <a:lnTo>
                    <a:pt x="1880" y="0"/>
                  </a:lnTo>
                  <a:lnTo>
                    <a:pt x="1898" y="0"/>
                  </a:lnTo>
                  <a:lnTo>
                    <a:pt x="1918" y="484"/>
                  </a:lnTo>
                  <a:lnTo>
                    <a:pt x="1938" y="484"/>
                  </a:lnTo>
                  <a:lnTo>
                    <a:pt x="1958" y="484"/>
                  </a:lnTo>
                </a:path>
              </a:pathLst>
            </a:cu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1637" name="Freeform 21"/>
          <p:cNvSpPr>
            <a:spLocks/>
          </p:cNvSpPr>
          <p:nvPr/>
        </p:nvSpPr>
        <p:spPr bwMode="auto">
          <a:xfrm>
            <a:off x="633413" y="3414713"/>
            <a:ext cx="3108325" cy="515938"/>
          </a:xfrm>
          <a:custGeom>
            <a:avLst/>
            <a:gdLst/>
            <a:ahLst/>
            <a:cxnLst>
              <a:cxn ang="0">
                <a:pos x="20" y="325"/>
              </a:cxn>
              <a:cxn ang="0">
                <a:pos x="58" y="282"/>
              </a:cxn>
              <a:cxn ang="0">
                <a:pos x="98" y="242"/>
              </a:cxn>
              <a:cxn ang="0">
                <a:pos x="139" y="167"/>
              </a:cxn>
              <a:cxn ang="0">
                <a:pos x="179" y="196"/>
              </a:cxn>
              <a:cxn ang="0">
                <a:pos x="216" y="129"/>
              </a:cxn>
              <a:cxn ang="0">
                <a:pos x="257" y="118"/>
              </a:cxn>
              <a:cxn ang="0">
                <a:pos x="297" y="66"/>
              </a:cxn>
              <a:cxn ang="0">
                <a:pos x="337" y="115"/>
              </a:cxn>
              <a:cxn ang="0">
                <a:pos x="375" y="112"/>
              </a:cxn>
              <a:cxn ang="0">
                <a:pos x="415" y="106"/>
              </a:cxn>
              <a:cxn ang="0">
                <a:pos x="455" y="101"/>
              </a:cxn>
              <a:cxn ang="0">
                <a:pos x="496" y="52"/>
              </a:cxn>
              <a:cxn ang="0">
                <a:pos x="533" y="103"/>
              </a:cxn>
              <a:cxn ang="0">
                <a:pos x="573" y="147"/>
              </a:cxn>
              <a:cxn ang="0">
                <a:pos x="614" y="132"/>
              </a:cxn>
              <a:cxn ang="0">
                <a:pos x="654" y="75"/>
              </a:cxn>
              <a:cxn ang="0">
                <a:pos x="691" y="80"/>
              </a:cxn>
              <a:cxn ang="0">
                <a:pos x="732" y="83"/>
              </a:cxn>
              <a:cxn ang="0">
                <a:pos x="772" y="80"/>
              </a:cxn>
              <a:cxn ang="0">
                <a:pos x="812" y="78"/>
              </a:cxn>
              <a:cxn ang="0">
                <a:pos x="850" y="78"/>
              </a:cxn>
              <a:cxn ang="0">
                <a:pos x="890" y="124"/>
              </a:cxn>
              <a:cxn ang="0">
                <a:pos x="930" y="72"/>
              </a:cxn>
              <a:cxn ang="0">
                <a:pos x="971" y="29"/>
              </a:cxn>
              <a:cxn ang="0">
                <a:pos x="1008" y="40"/>
              </a:cxn>
              <a:cxn ang="0">
                <a:pos x="1048" y="52"/>
              </a:cxn>
              <a:cxn ang="0">
                <a:pos x="1089" y="103"/>
              </a:cxn>
              <a:cxn ang="0">
                <a:pos x="1126" y="144"/>
              </a:cxn>
              <a:cxn ang="0">
                <a:pos x="1166" y="178"/>
              </a:cxn>
              <a:cxn ang="0">
                <a:pos x="1207" y="164"/>
              </a:cxn>
              <a:cxn ang="0">
                <a:pos x="1247" y="147"/>
              </a:cxn>
              <a:cxn ang="0">
                <a:pos x="1284" y="181"/>
              </a:cxn>
              <a:cxn ang="0">
                <a:pos x="1325" y="164"/>
              </a:cxn>
              <a:cxn ang="0">
                <a:pos x="1365" y="103"/>
              </a:cxn>
              <a:cxn ang="0">
                <a:pos x="1405" y="103"/>
              </a:cxn>
              <a:cxn ang="0">
                <a:pos x="1443" y="54"/>
              </a:cxn>
              <a:cxn ang="0">
                <a:pos x="1483" y="57"/>
              </a:cxn>
              <a:cxn ang="0">
                <a:pos x="1523" y="17"/>
              </a:cxn>
              <a:cxn ang="0">
                <a:pos x="1564" y="75"/>
              </a:cxn>
              <a:cxn ang="0">
                <a:pos x="1601" y="80"/>
              </a:cxn>
              <a:cxn ang="0">
                <a:pos x="1641" y="34"/>
              </a:cxn>
              <a:cxn ang="0">
                <a:pos x="1682" y="0"/>
              </a:cxn>
              <a:cxn ang="0">
                <a:pos x="1722" y="60"/>
              </a:cxn>
              <a:cxn ang="0">
                <a:pos x="1759" y="66"/>
              </a:cxn>
              <a:cxn ang="0">
                <a:pos x="1800" y="69"/>
              </a:cxn>
              <a:cxn ang="0">
                <a:pos x="1840" y="69"/>
              </a:cxn>
              <a:cxn ang="0">
                <a:pos x="1880" y="69"/>
              </a:cxn>
              <a:cxn ang="0">
                <a:pos x="1918" y="29"/>
              </a:cxn>
              <a:cxn ang="0">
                <a:pos x="1958" y="83"/>
              </a:cxn>
            </a:cxnLst>
            <a:rect l="0" t="0" r="r" b="b"/>
            <a:pathLst>
              <a:path w="1958" h="325">
                <a:moveTo>
                  <a:pt x="0" y="325"/>
                </a:moveTo>
                <a:lnTo>
                  <a:pt x="20" y="325"/>
                </a:lnTo>
                <a:lnTo>
                  <a:pt x="41" y="276"/>
                </a:lnTo>
                <a:lnTo>
                  <a:pt x="58" y="282"/>
                </a:lnTo>
                <a:lnTo>
                  <a:pt x="78" y="285"/>
                </a:lnTo>
                <a:lnTo>
                  <a:pt x="98" y="242"/>
                </a:lnTo>
                <a:lnTo>
                  <a:pt x="118" y="201"/>
                </a:lnTo>
                <a:lnTo>
                  <a:pt x="139" y="167"/>
                </a:lnTo>
                <a:lnTo>
                  <a:pt x="159" y="181"/>
                </a:lnTo>
                <a:lnTo>
                  <a:pt x="179" y="196"/>
                </a:lnTo>
                <a:lnTo>
                  <a:pt x="199" y="161"/>
                </a:lnTo>
                <a:lnTo>
                  <a:pt x="216" y="129"/>
                </a:lnTo>
                <a:lnTo>
                  <a:pt x="236" y="149"/>
                </a:lnTo>
                <a:lnTo>
                  <a:pt x="257" y="118"/>
                </a:lnTo>
                <a:lnTo>
                  <a:pt x="277" y="89"/>
                </a:lnTo>
                <a:lnTo>
                  <a:pt x="297" y="66"/>
                </a:lnTo>
                <a:lnTo>
                  <a:pt x="317" y="92"/>
                </a:lnTo>
                <a:lnTo>
                  <a:pt x="337" y="115"/>
                </a:lnTo>
                <a:lnTo>
                  <a:pt x="357" y="86"/>
                </a:lnTo>
                <a:lnTo>
                  <a:pt x="375" y="112"/>
                </a:lnTo>
                <a:lnTo>
                  <a:pt x="395" y="83"/>
                </a:lnTo>
                <a:lnTo>
                  <a:pt x="415" y="106"/>
                </a:lnTo>
                <a:lnTo>
                  <a:pt x="435" y="129"/>
                </a:lnTo>
                <a:lnTo>
                  <a:pt x="455" y="101"/>
                </a:lnTo>
                <a:lnTo>
                  <a:pt x="475" y="75"/>
                </a:lnTo>
                <a:lnTo>
                  <a:pt x="496" y="52"/>
                </a:lnTo>
                <a:lnTo>
                  <a:pt x="513" y="80"/>
                </a:lnTo>
                <a:lnTo>
                  <a:pt x="533" y="103"/>
                </a:lnTo>
                <a:lnTo>
                  <a:pt x="553" y="126"/>
                </a:lnTo>
                <a:lnTo>
                  <a:pt x="573" y="147"/>
                </a:lnTo>
                <a:lnTo>
                  <a:pt x="593" y="164"/>
                </a:lnTo>
                <a:lnTo>
                  <a:pt x="614" y="132"/>
                </a:lnTo>
                <a:lnTo>
                  <a:pt x="634" y="103"/>
                </a:lnTo>
                <a:lnTo>
                  <a:pt x="654" y="75"/>
                </a:lnTo>
                <a:lnTo>
                  <a:pt x="671" y="52"/>
                </a:lnTo>
                <a:lnTo>
                  <a:pt x="691" y="80"/>
                </a:lnTo>
                <a:lnTo>
                  <a:pt x="711" y="54"/>
                </a:lnTo>
                <a:lnTo>
                  <a:pt x="732" y="83"/>
                </a:lnTo>
                <a:lnTo>
                  <a:pt x="752" y="106"/>
                </a:lnTo>
                <a:lnTo>
                  <a:pt x="772" y="80"/>
                </a:lnTo>
                <a:lnTo>
                  <a:pt x="792" y="103"/>
                </a:lnTo>
                <a:lnTo>
                  <a:pt x="812" y="78"/>
                </a:lnTo>
                <a:lnTo>
                  <a:pt x="829" y="103"/>
                </a:lnTo>
                <a:lnTo>
                  <a:pt x="850" y="78"/>
                </a:lnTo>
                <a:lnTo>
                  <a:pt x="870" y="101"/>
                </a:lnTo>
                <a:lnTo>
                  <a:pt x="890" y="124"/>
                </a:lnTo>
                <a:lnTo>
                  <a:pt x="910" y="95"/>
                </a:lnTo>
                <a:lnTo>
                  <a:pt x="930" y="72"/>
                </a:lnTo>
                <a:lnTo>
                  <a:pt x="950" y="49"/>
                </a:lnTo>
                <a:lnTo>
                  <a:pt x="971" y="29"/>
                </a:lnTo>
                <a:lnTo>
                  <a:pt x="988" y="8"/>
                </a:lnTo>
                <a:lnTo>
                  <a:pt x="1008" y="40"/>
                </a:lnTo>
                <a:lnTo>
                  <a:pt x="1028" y="20"/>
                </a:lnTo>
                <a:lnTo>
                  <a:pt x="1048" y="52"/>
                </a:lnTo>
                <a:lnTo>
                  <a:pt x="1068" y="78"/>
                </a:lnTo>
                <a:lnTo>
                  <a:pt x="1089" y="103"/>
                </a:lnTo>
                <a:lnTo>
                  <a:pt x="1109" y="124"/>
                </a:lnTo>
                <a:lnTo>
                  <a:pt x="1126" y="144"/>
                </a:lnTo>
                <a:lnTo>
                  <a:pt x="1146" y="164"/>
                </a:lnTo>
                <a:lnTo>
                  <a:pt x="1166" y="178"/>
                </a:lnTo>
                <a:lnTo>
                  <a:pt x="1186" y="144"/>
                </a:lnTo>
                <a:lnTo>
                  <a:pt x="1207" y="164"/>
                </a:lnTo>
                <a:lnTo>
                  <a:pt x="1227" y="178"/>
                </a:lnTo>
                <a:lnTo>
                  <a:pt x="1247" y="147"/>
                </a:lnTo>
                <a:lnTo>
                  <a:pt x="1267" y="164"/>
                </a:lnTo>
                <a:lnTo>
                  <a:pt x="1284" y="181"/>
                </a:lnTo>
                <a:lnTo>
                  <a:pt x="1304" y="147"/>
                </a:lnTo>
                <a:lnTo>
                  <a:pt x="1325" y="164"/>
                </a:lnTo>
                <a:lnTo>
                  <a:pt x="1345" y="132"/>
                </a:lnTo>
                <a:lnTo>
                  <a:pt x="1365" y="103"/>
                </a:lnTo>
                <a:lnTo>
                  <a:pt x="1385" y="78"/>
                </a:lnTo>
                <a:lnTo>
                  <a:pt x="1405" y="103"/>
                </a:lnTo>
                <a:lnTo>
                  <a:pt x="1425" y="78"/>
                </a:lnTo>
                <a:lnTo>
                  <a:pt x="1443" y="54"/>
                </a:lnTo>
                <a:lnTo>
                  <a:pt x="1463" y="80"/>
                </a:lnTo>
                <a:lnTo>
                  <a:pt x="1483" y="57"/>
                </a:lnTo>
                <a:lnTo>
                  <a:pt x="1503" y="37"/>
                </a:lnTo>
                <a:lnTo>
                  <a:pt x="1523" y="17"/>
                </a:lnTo>
                <a:lnTo>
                  <a:pt x="1543" y="49"/>
                </a:lnTo>
                <a:lnTo>
                  <a:pt x="1564" y="75"/>
                </a:lnTo>
                <a:lnTo>
                  <a:pt x="1584" y="52"/>
                </a:lnTo>
                <a:lnTo>
                  <a:pt x="1601" y="80"/>
                </a:lnTo>
                <a:lnTo>
                  <a:pt x="1621" y="54"/>
                </a:lnTo>
                <a:lnTo>
                  <a:pt x="1641" y="34"/>
                </a:lnTo>
                <a:lnTo>
                  <a:pt x="1661" y="17"/>
                </a:lnTo>
                <a:lnTo>
                  <a:pt x="1682" y="0"/>
                </a:lnTo>
                <a:lnTo>
                  <a:pt x="1702" y="31"/>
                </a:lnTo>
                <a:lnTo>
                  <a:pt x="1722" y="60"/>
                </a:lnTo>
                <a:lnTo>
                  <a:pt x="1742" y="37"/>
                </a:lnTo>
                <a:lnTo>
                  <a:pt x="1759" y="66"/>
                </a:lnTo>
                <a:lnTo>
                  <a:pt x="1780" y="92"/>
                </a:lnTo>
                <a:lnTo>
                  <a:pt x="1800" y="69"/>
                </a:lnTo>
                <a:lnTo>
                  <a:pt x="1820" y="92"/>
                </a:lnTo>
                <a:lnTo>
                  <a:pt x="1840" y="69"/>
                </a:lnTo>
                <a:lnTo>
                  <a:pt x="1860" y="92"/>
                </a:lnTo>
                <a:lnTo>
                  <a:pt x="1880" y="69"/>
                </a:lnTo>
                <a:lnTo>
                  <a:pt x="1898" y="49"/>
                </a:lnTo>
                <a:lnTo>
                  <a:pt x="1918" y="29"/>
                </a:lnTo>
                <a:lnTo>
                  <a:pt x="1938" y="57"/>
                </a:lnTo>
                <a:lnTo>
                  <a:pt x="1958" y="83"/>
                </a:lnTo>
              </a:path>
            </a:pathLst>
          </a:custGeom>
          <a:noFill/>
          <a:ln w="31750">
            <a:solidFill>
              <a:srgbClr val="939598"/>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8" name="Line 22"/>
          <p:cNvSpPr>
            <a:spLocks noChangeShapeType="1"/>
          </p:cNvSpPr>
          <p:nvPr/>
        </p:nvSpPr>
        <p:spPr bwMode="auto">
          <a:xfrm>
            <a:off x="601663" y="4991100"/>
            <a:ext cx="31400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39" name="Line 23"/>
          <p:cNvSpPr>
            <a:spLocks noChangeShapeType="1"/>
          </p:cNvSpPr>
          <p:nvPr/>
        </p:nvSpPr>
        <p:spPr bwMode="auto">
          <a:xfrm flipV="1">
            <a:off x="547688" y="4222750"/>
            <a:ext cx="1588" cy="768350"/>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0" name="Line 24"/>
          <p:cNvSpPr>
            <a:spLocks noChangeShapeType="1"/>
          </p:cNvSpPr>
          <p:nvPr/>
        </p:nvSpPr>
        <p:spPr bwMode="auto">
          <a:xfrm>
            <a:off x="601663"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1" name="Rectangle 25"/>
          <p:cNvSpPr>
            <a:spLocks noChangeArrowheads="1"/>
          </p:cNvSpPr>
          <p:nvPr/>
        </p:nvSpPr>
        <p:spPr bwMode="auto">
          <a:xfrm>
            <a:off x="560388" y="5037138"/>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42" name="Line 26"/>
          <p:cNvSpPr>
            <a:spLocks noChangeShapeType="1"/>
          </p:cNvSpPr>
          <p:nvPr/>
        </p:nvSpPr>
        <p:spPr bwMode="auto">
          <a:xfrm>
            <a:off x="917576"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3" name="Line 27"/>
          <p:cNvSpPr>
            <a:spLocks noChangeShapeType="1"/>
          </p:cNvSpPr>
          <p:nvPr/>
        </p:nvSpPr>
        <p:spPr bwMode="auto">
          <a:xfrm>
            <a:off x="1228726"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4" name="Rectangle 28"/>
          <p:cNvSpPr>
            <a:spLocks noChangeArrowheads="1"/>
          </p:cNvSpPr>
          <p:nvPr/>
        </p:nvSpPr>
        <p:spPr bwMode="auto">
          <a:xfrm>
            <a:off x="1146176" y="5037138"/>
            <a:ext cx="23336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45" name="Line 29"/>
          <p:cNvSpPr>
            <a:spLocks noChangeShapeType="1"/>
          </p:cNvSpPr>
          <p:nvPr/>
        </p:nvSpPr>
        <p:spPr bwMode="auto">
          <a:xfrm>
            <a:off x="1543051"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6" name="Line 30"/>
          <p:cNvSpPr>
            <a:spLocks noChangeShapeType="1"/>
          </p:cNvSpPr>
          <p:nvPr/>
        </p:nvSpPr>
        <p:spPr bwMode="auto">
          <a:xfrm>
            <a:off x="1858963"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7" name="Rectangle 31"/>
          <p:cNvSpPr>
            <a:spLocks noChangeArrowheads="1"/>
          </p:cNvSpPr>
          <p:nvPr/>
        </p:nvSpPr>
        <p:spPr bwMode="auto">
          <a:xfrm>
            <a:off x="1776413" y="5037138"/>
            <a:ext cx="23336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40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48" name="Line 32"/>
          <p:cNvSpPr>
            <a:spLocks noChangeShapeType="1"/>
          </p:cNvSpPr>
          <p:nvPr/>
        </p:nvSpPr>
        <p:spPr bwMode="auto">
          <a:xfrm>
            <a:off x="2174876"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49" name="Line 33"/>
          <p:cNvSpPr>
            <a:spLocks noChangeShapeType="1"/>
          </p:cNvSpPr>
          <p:nvPr/>
        </p:nvSpPr>
        <p:spPr bwMode="auto">
          <a:xfrm>
            <a:off x="2484438"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0" name="Rectangle 34"/>
          <p:cNvSpPr>
            <a:spLocks noChangeArrowheads="1"/>
          </p:cNvSpPr>
          <p:nvPr/>
        </p:nvSpPr>
        <p:spPr bwMode="auto">
          <a:xfrm>
            <a:off x="2401888" y="5037138"/>
            <a:ext cx="23336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60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51" name="Line 35"/>
          <p:cNvSpPr>
            <a:spLocks noChangeShapeType="1"/>
          </p:cNvSpPr>
          <p:nvPr/>
        </p:nvSpPr>
        <p:spPr bwMode="auto">
          <a:xfrm>
            <a:off x="2800351"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2" name="Line 36"/>
          <p:cNvSpPr>
            <a:spLocks noChangeShapeType="1"/>
          </p:cNvSpPr>
          <p:nvPr/>
        </p:nvSpPr>
        <p:spPr bwMode="auto">
          <a:xfrm>
            <a:off x="3116263"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3" name="Rectangle 37"/>
          <p:cNvSpPr>
            <a:spLocks noChangeArrowheads="1"/>
          </p:cNvSpPr>
          <p:nvPr/>
        </p:nvSpPr>
        <p:spPr bwMode="auto">
          <a:xfrm>
            <a:off x="3028951" y="5037138"/>
            <a:ext cx="23336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80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54" name="Line 38"/>
          <p:cNvSpPr>
            <a:spLocks noChangeShapeType="1"/>
          </p:cNvSpPr>
          <p:nvPr/>
        </p:nvSpPr>
        <p:spPr bwMode="auto">
          <a:xfrm>
            <a:off x="3425826"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5" name="Line 39"/>
          <p:cNvSpPr>
            <a:spLocks noChangeShapeType="1"/>
          </p:cNvSpPr>
          <p:nvPr/>
        </p:nvSpPr>
        <p:spPr bwMode="auto">
          <a:xfrm>
            <a:off x="3741738" y="4991100"/>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6" name="Line 40"/>
          <p:cNvSpPr>
            <a:spLocks noChangeShapeType="1"/>
          </p:cNvSpPr>
          <p:nvPr/>
        </p:nvSpPr>
        <p:spPr bwMode="auto">
          <a:xfrm flipH="1">
            <a:off x="506413" y="499110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7" name="Rectangle 41"/>
          <p:cNvSpPr>
            <a:spLocks noChangeArrowheads="1"/>
          </p:cNvSpPr>
          <p:nvPr/>
        </p:nvSpPr>
        <p:spPr bwMode="auto">
          <a:xfrm>
            <a:off x="387351" y="4881563"/>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58" name="Line 42"/>
          <p:cNvSpPr>
            <a:spLocks noChangeShapeType="1"/>
          </p:cNvSpPr>
          <p:nvPr/>
        </p:nvSpPr>
        <p:spPr bwMode="auto">
          <a:xfrm flipH="1">
            <a:off x="506413" y="422275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59" name="Rectangle 43"/>
          <p:cNvSpPr>
            <a:spLocks noChangeArrowheads="1"/>
          </p:cNvSpPr>
          <p:nvPr/>
        </p:nvSpPr>
        <p:spPr bwMode="auto">
          <a:xfrm>
            <a:off x="387351" y="411480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60" name="Freeform 44"/>
          <p:cNvSpPr>
            <a:spLocks/>
          </p:cNvSpPr>
          <p:nvPr/>
        </p:nvSpPr>
        <p:spPr bwMode="auto">
          <a:xfrm>
            <a:off x="633413" y="4222750"/>
            <a:ext cx="3108325" cy="768350"/>
          </a:xfrm>
          <a:custGeom>
            <a:avLst/>
            <a:gdLst/>
            <a:ahLst/>
            <a:cxnLst>
              <a:cxn ang="0">
                <a:pos x="20" y="0"/>
              </a:cxn>
              <a:cxn ang="0">
                <a:pos x="58" y="0"/>
              </a:cxn>
              <a:cxn ang="0">
                <a:pos x="98" y="0"/>
              </a:cxn>
              <a:cxn ang="0">
                <a:pos x="139" y="0"/>
              </a:cxn>
              <a:cxn ang="0">
                <a:pos x="179" y="0"/>
              </a:cxn>
              <a:cxn ang="0">
                <a:pos x="216" y="0"/>
              </a:cxn>
              <a:cxn ang="0">
                <a:pos x="257" y="0"/>
              </a:cxn>
              <a:cxn ang="0">
                <a:pos x="297" y="0"/>
              </a:cxn>
              <a:cxn ang="0">
                <a:pos x="337" y="0"/>
              </a:cxn>
              <a:cxn ang="0">
                <a:pos x="375" y="0"/>
              </a:cxn>
              <a:cxn ang="0">
                <a:pos x="415" y="0"/>
              </a:cxn>
              <a:cxn ang="0">
                <a:pos x="455" y="0"/>
              </a:cxn>
              <a:cxn ang="0">
                <a:pos x="496" y="0"/>
              </a:cxn>
              <a:cxn ang="0">
                <a:pos x="533" y="484"/>
              </a:cxn>
              <a:cxn ang="0">
                <a:pos x="573" y="484"/>
              </a:cxn>
              <a:cxn ang="0">
                <a:pos x="614" y="0"/>
              </a:cxn>
              <a:cxn ang="0">
                <a:pos x="654" y="0"/>
              </a:cxn>
              <a:cxn ang="0">
                <a:pos x="691" y="0"/>
              </a:cxn>
              <a:cxn ang="0">
                <a:pos x="732" y="0"/>
              </a:cxn>
              <a:cxn ang="0">
                <a:pos x="772" y="0"/>
              </a:cxn>
              <a:cxn ang="0">
                <a:pos x="812" y="0"/>
              </a:cxn>
              <a:cxn ang="0">
                <a:pos x="850" y="0"/>
              </a:cxn>
              <a:cxn ang="0">
                <a:pos x="890" y="0"/>
              </a:cxn>
              <a:cxn ang="0">
                <a:pos x="930" y="0"/>
              </a:cxn>
              <a:cxn ang="0">
                <a:pos x="971" y="0"/>
              </a:cxn>
              <a:cxn ang="0">
                <a:pos x="1008" y="0"/>
              </a:cxn>
              <a:cxn ang="0">
                <a:pos x="1048" y="0"/>
              </a:cxn>
              <a:cxn ang="0">
                <a:pos x="1089" y="0"/>
              </a:cxn>
              <a:cxn ang="0">
                <a:pos x="1126" y="0"/>
              </a:cxn>
              <a:cxn ang="0">
                <a:pos x="1166" y="484"/>
              </a:cxn>
              <a:cxn ang="0">
                <a:pos x="1207" y="0"/>
              </a:cxn>
              <a:cxn ang="0">
                <a:pos x="1247" y="0"/>
              </a:cxn>
              <a:cxn ang="0">
                <a:pos x="1284" y="484"/>
              </a:cxn>
              <a:cxn ang="0">
                <a:pos x="1325" y="484"/>
              </a:cxn>
              <a:cxn ang="0">
                <a:pos x="1365" y="484"/>
              </a:cxn>
              <a:cxn ang="0">
                <a:pos x="1405" y="484"/>
              </a:cxn>
              <a:cxn ang="0">
                <a:pos x="1443" y="484"/>
              </a:cxn>
              <a:cxn ang="0">
                <a:pos x="1483" y="484"/>
              </a:cxn>
              <a:cxn ang="0">
                <a:pos x="1523" y="484"/>
              </a:cxn>
              <a:cxn ang="0">
                <a:pos x="1564" y="0"/>
              </a:cxn>
              <a:cxn ang="0">
                <a:pos x="1601" y="0"/>
              </a:cxn>
              <a:cxn ang="0">
                <a:pos x="1641" y="0"/>
              </a:cxn>
              <a:cxn ang="0">
                <a:pos x="1682" y="0"/>
              </a:cxn>
              <a:cxn ang="0">
                <a:pos x="1722" y="484"/>
              </a:cxn>
              <a:cxn ang="0">
                <a:pos x="1759" y="484"/>
              </a:cxn>
              <a:cxn ang="0">
                <a:pos x="1800" y="484"/>
              </a:cxn>
              <a:cxn ang="0">
                <a:pos x="1840" y="484"/>
              </a:cxn>
              <a:cxn ang="0">
                <a:pos x="1880" y="484"/>
              </a:cxn>
              <a:cxn ang="0">
                <a:pos x="1918" y="484"/>
              </a:cxn>
              <a:cxn ang="0">
                <a:pos x="1958" y="484"/>
              </a:cxn>
            </a:cxnLst>
            <a:rect l="0" t="0" r="r" b="b"/>
            <a:pathLst>
              <a:path w="1958" h="484">
                <a:moveTo>
                  <a:pt x="0" y="484"/>
                </a:moveTo>
                <a:lnTo>
                  <a:pt x="20" y="0"/>
                </a:lnTo>
                <a:lnTo>
                  <a:pt x="41" y="484"/>
                </a:lnTo>
                <a:lnTo>
                  <a:pt x="58" y="0"/>
                </a:lnTo>
                <a:lnTo>
                  <a:pt x="78" y="484"/>
                </a:lnTo>
                <a:lnTo>
                  <a:pt x="98" y="0"/>
                </a:lnTo>
                <a:lnTo>
                  <a:pt x="118" y="484"/>
                </a:lnTo>
                <a:lnTo>
                  <a:pt x="139" y="0"/>
                </a:lnTo>
                <a:lnTo>
                  <a:pt x="159" y="484"/>
                </a:lnTo>
                <a:lnTo>
                  <a:pt x="179" y="0"/>
                </a:lnTo>
                <a:lnTo>
                  <a:pt x="199" y="484"/>
                </a:lnTo>
                <a:lnTo>
                  <a:pt x="216" y="0"/>
                </a:lnTo>
                <a:lnTo>
                  <a:pt x="236" y="484"/>
                </a:lnTo>
                <a:lnTo>
                  <a:pt x="257" y="0"/>
                </a:lnTo>
                <a:lnTo>
                  <a:pt x="277" y="484"/>
                </a:lnTo>
                <a:lnTo>
                  <a:pt x="297" y="0"/>
                </a:lnTo>
                <a:lnTo>
                  <a:pt x="317" y="484"/>
                </a:lnTo>
                <a:lnTo>
                  <a:pt x="337" y="0"/>
                </a:lnTo>
                <a:lnTo>
                  <a:pt x="357" y="484"/>
                </a:lnTo>
                <a:lnTo>
                  <a:pt x="375" y="0"/>
                </a:lnTo>
                <a:lnTo>
                  <a:pt x="395" y="484"/>
                </a:lnTo>
                <a:lnTo>
                  <a:pt x="415" y="0"/>
                </a:lnTo>
                <a:lnTo>
                  <a:pt x="435" y="484"/>
                </a:lnTo>
                <a:lnTo>
                  <a:pt x="455" y="0"/>
                </a:lnTo>
                <a:lnTo>
                  <a:pt x="475" y="484"/>
                </a:lnTo>
                <a:lnTo>
                  <a:pt x="496" y="0"/>
                </a:lnTo>
                <a:lnTo>
                  <a:pt x="513" y="0"/>
                </a:lnTo>
                <a:lnTo>
                  <a:pt x="533" y="484"/>
                </a:lnTo>
                <a:lnTo>
                  <a:pt x="553" y="0"/>
                </a:lnTo>
                <a:lnTo>
                  <a:pt x="573" y="484"/>
                </a:lnTo>
                <a:lnTo>
                  <a:pt x="593" y="0"/>
                </a:lnTo>
                <a:lnTo>
                  <a:pt x="614" y="0"/>
                </a:lnTo>
                <a:lnTo>
                  <a:pt x="634" y="484"/>
                </a:lnTo>
                <a:lnTo>
                  <a:pt x="654" y="0"/>
                </a:lnTo>
                <a:lnTo>
                  <a:pt x="671" y="484"/>
                </a:lnTo>
                <a:lnTo>
                  <a:pt x="691" y="0"/>
                </a:lnTo>
                <a:lnTo>
                  <a:pt x="711" y="484"/>
                </a:lnTo>
                <a:lnTo>
                  <a:pt x="732" y="0"/>
                </a:lnTo>
                <a:lnTo>
                  <a:pt x="752" y="484"/>
                </a:lnTo>
                <a:lnTo>
                  <a:pt x="772" y="0"/>
                </a:lnTo>
                <a:lnTo>
                  <a:pt x="792" y="484"/>
                </a:lnTo>
                <a:lnTo>
                  <a:pt x="812" y="0"/>
                </a:lnTo>
                <a:lnTo>
                  <a:pt x="829" y="484"/>
                </a:lnTo>
                <a:lnTo>
                  <a:pt x="850" y="0"/>
                </a:lnTo>
                <a:lnTo>
                  <a:pt x="870" y="484"/>
                </a:lnTo>
                <a:lnTo>
                  <a:pt x="890" y="0"/>
                </a:lnTo>
                <a:lnTo>
                  <a:pt x="910" y="484"/>
                </a:lnTo>
                <a:lnTo>
                  <a:pt x="930" y="0"/>
                </a:lnTo>
                <a:lnTo>
                  <a:pt x="950" y="484"/>
                </a:lnTo>
                <a:lnTo>
                  <a:pt x="971" y="0"/>
                </a:lnTo>
                <a:lnTo>
                  <a:pt x="988" y="484"/>
                </a:lnTo>
                <a:lnTo>
                  <a:pt x="1008" y="0"/>
                </a:lnTo>
                <a:lnTo>
                  <a:pt x="1028" y="484"/>
                </a:lnTo>
                <a:lnTo>
                  <a:pt x="1048" y="0"/>
                </a:lnTo>
                <a:lnTo>
                  <a:pt x="1068" y="484"/>
                </a:lnTo>
                <a:lnTo>
                  <a:pt x="1089" y="0"/>
                </a:lnTo>
                <a:lnTo>
                  <a:pt x="1109" y="484"/>
                </a:lnTo>
                <a:lnTo>
                  <a:pt x="1126" y="0"/>
                </a:lnTo>
                <a:lnTo>
                  <a:pt x="1146" y="484"/>
                </a:lnTo>
                <a:lnTo>
                  <a:pt x="1166" y="484"/>
                </a:lnTo>
                <a:lnTo>
                  <a:pt x="1186" y="0"/>
                </a:lnTo>
                <a:lnTo>
                  <a:pt x="1207" y="0"/>
                </a:lnTo>
                <a:lnTo>
                  <a:pt x="1227" y="484"/>
                </a:lnTo>
                <a:lnTo>
                  <a:pt x="1247" y="0"/>
                </a:lnTo>
                <a:lnTo>
                  <a:pt x="1267" y="484"/>
                </a:lnTo>
                <a:lnTo>
                  <a:pt x="1284" y="484"/>
                </a:lnTo>
                <a:lnTo>
                  <a:pt x="1304" y="0"/>
                </a:lnTo>
                <a:lnTo>
                  <a:pt x="1325" y="484"/>
                </a:lnTo>
                <a:lnTo>
                  <a:pt x="1345" y="0"/>
                </a:lnTo>
                <a:lnTo>
                  <a:pt x="1365" y="484"/>
                </a:lnTo>
                <a:lnTo>
                  <a:pt x="1385" y="0"/>
                </a:lnTo>
                <a:lnTo>
                  <a:pt x="1405" y="484"/>
                </a:lnTo>
                <a:lnTo>
                  <a:pt x="1425" y="0"/>
                </a:lnTo>
                <a:lnTo>
                  <a:pt x="1443" y="484"/>
                </a:lnTo>
                <a:lnTo>
                  <a:pt x="1463" y="0"/>
                </a:lnTo>
                <a:lnTo>
                  <a:pt x="1483" y="484"/>
                </a:lnTo>
                <a:lnTo>
                  <a:pt x="1503" y="0"/>
                </a:lnTo>
                <a:lnTo>
                  <a:pt x="1523" y="484"/>
                </a:lnTo>
                <a:lnTo>
                  <a:pt x="1543" y="484"/>
                </a:lnTo>
                <a:lnTo>
                  <a:pt x="1564" y="0"/>
                </a:lnTo>
                <a:lnTo>
                  <a:pt x="1584" y="484"/>
                </a:lnTo>
                <a:lnTo>
                  <a:pt x="1601" y="0"/>
                </a:lnTo>
                <a:lnTo>
                  <a:pt x="1621" y="484"/>
                </a:lnTo>
                <a:lnTo>
                  <a:pt x="1641" y="0"/>
                </a:lnTo>
                <a:lnTo>
                  <a:pt x="1661" y="484"/>
                </a:lnTo>
                <a:lnTo>
                  <a:pt x="1682" y="0"/>
                </a:lnTo>
                <a:lnTo>
                  <a:pt x="1702" y="0"/>
                </a:lnTo>
                <a:lnTo>
                  <a:pt x="1722" y="484"/>
                </a:lnTo>
                <a:lnTo>
                  <a:pt x="1742" y="0"/>
                </a:lnTo>
                <a:lnTo>
                  <a:pt x="1759" y="484"/>
                </a:lnTo>
                <a:lnTo>
                  <a:pt x="1780" y="0"/>
                </a:lnTo>
                <a:lnTo>
                  <a:pt x="1800" y="484"/>
                </a:lnTo>
                <a:lnTo>
                  <a:pt x="1820" y="0"/>
                </a:lnTo>
                <a:lnTo>
                  <a:pt x="1840" y="484"/>
                </a:lnTo>
                <a:lnTo>
                  <a:pt x="1860" y="0"/>
                </a:lnTo>
                <a:lnTo>
                  <a:pt x="1880" y="484"/>
                </a:lnTo>
                <a:lnTo>
                  <a:pt x="1898" y="0"/>
                </a:lnTo>
                <a:lnTo>
                  <a:pt x="1918" y="484"/>
                </a:lnTo>
                <a:lnTo>
                  <a:pt x="1938" y="0"/>
                </a:lnTo>
                <a:lnTo>
                  <a:pt x="1958" y="484"/>
                </a:lnTo>
              </a:path>
            </a:pathLst>
          </a:cu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1" name="Freeform 45"/>
          <p:cNvSpPr>
            <a:spLocks/>
          </p:cNvSpPr>
          <p:nvPr/>
        </p:nvSpPr>
        <p:spPr bwMode="auto">
          <a:xfrm>
            <a:off x="633413" y="4565650"/>
            <a:ext cx="3108325" cy="425450"/>
          </a:xfrm>
          <a:custGeom>
            <a:avLst/>
            <a:gdLst/>
            <a:ahLst/>
            <a:cxnLst>
              <a:cxn ang="0">
                <a:pos x="20" y="268"/>
              </a:cxn>
              <a:cxn ang="0">
                <a:pos x="58" y="222"/>
              </a:cxn>
              <a:cxn ang="0">
                <a:pos x="98" y="187"/>
              </a:cxn>
              <a:cxn ang="0">
                <a:pos x="139" y="159"/>
              </a:cxn>
              <a:cxn ang="0">
                <a:pos x="179" y="138"/>
              </a:cxn>
              <a:cxn ang="0">
                <a:pos x="216" y="118"/>
              </a:cxn>
              <a:cxn ang="0">
                <a:pos x="257" y="104"/>
              </a:cxn>
              <a:cxn ang="0">
                <a:pos x="297" y="92"/>
              </a:cxn>
              <a:cxn ang="0">
                <a:pos x="337" y="84"/>
              </a:cxn>
              <a:cxn ang="0">
                <a:pos x="375" y="75"/>
              </a:cxn>
              <a:cxn ang="0">
                <a:pos x="415" y="69"/>
              </a:cxn>
              <a:cxn ang="0">
                <a:pos x="455" y="64"/>
              </a:cxn>
              <a:cxn ang="0">
                <a:pos x="496" y="61"/>
              </a:cxn>
              <a:cxn ang="0">
                <a:pos x="533" y="18"/>
              </a:cxn>
              <a:cxn ang="0">
                <a:pos x="573" y="18"/>
              </a:cxn>
              <a:cxn ang="0">
                <a:pos x="614" y="18"/>
              </a:cxn>
              <a:cxn ang="0">
                <a:pos x="654" y="20"/>
              </a:cxn>
              <a:cxn ang="0">
                <a:pos x="691" y="23"/>
              </a:cxn>
              <a:cxn ang="0">
                <a:pos x="732" y="26"/>
              </a:cxn>
              <a:cxn ang="0">
                <a:pos x="772" y="26"/>
              </a:cxn>
              <a:cxn ang="0">
                <a:pos x="812" y="29"/>
              </a:cxn>
              <a:cxn ang="0">
                <a:pos x="850" y="29"/>
              </a:cxn>
              <a:cxn ang="0">
                <a:pos x="890" y="29"/>
              </a:cxn>
              <a:cxn ang="0">
                <a:pos x="930" y="32"/>
              </a:cxn>
              <a:cxn ang="0">
                <a:pos x="971" y="32"/>
              </a:cxn>
              <a:cxn ang="0">
                <a:pos x="1008" y="32"/>
              </a:cxn>
              <a:cxn ang="0">
                <a:pos x="1048" y="32"/>
              </a:cxn>
              <a:cxn ang="0">
                <a:pos x="1089" y="32"/>
              </a:cxn>
              <a:cxn ang="0">
                <a:pos x="1126" y="32"/>
              </a:cxn>
              <a:cxn ang="0">
                <a:pos x="1166" y="32"/>
              </a:cxn>
              <a:cxn ang="0">
                <a:pos x="1207" y="32"/>
              </a:cxn>
              <a:cxn ang="0">
                <a:pos x="1247" y="32"/>
              </a:cxn>
              <a:cxn ang="0">
                <a:pos x="1284" y="32"/>
              </a:cxn>
              <a:cxn ang="0">
                <a:pos x="1325" y="32"/>
              </a:cxn>
              <a:cxn ang="0">
                <a:pos x="1365" y="29"/>
              </a:cxn>
              <a:cxn ang="0">
                <a:pos x="1405" y="29"/>
              </a:cxn>
              <a:cxn ang="0">
                <a:pos x="1443" y="29"/>
              </a:cxn>
              <a:cxn ang="0">
                <a:pos x="1483" y="29"/>
              </a:cxn>
              <a:cxn ang="0">
                <a:pos x="1523" y="29"/>
              </a:cxn>
              <a:cxn ang="0">
                <a:pos x="1564" y="49"/>
              </a:cxn>
              <a:cxn ang="0">
                <a:pos x="1601" y="49"/>
              </a:cxn>
              <a:cxn ang="0">
                <a:pos x="1641" y="46"/>
              </a:cxn>
              <a:cxn ang="0">
                <a:pos x="1682" y="46"/>
              </a:cxn>
              <a:cxn ang="0">
                <a:pos x="1722" y="26"/>
              </a:cxn>
              <a:cxn ang="0">
                <a:pos x="1759" y="26"/>
              </a:cxn>
              <a:cxn ang="0">
                <a:pos x="1800" y="26"/>
              </a:cxn>
              <a:cxn ang="0">
                <a:pos x="1840" y="26"/>
              </a:cxn>
              <a:cxn ang="0">
                <a:pos x="1880" y="26"/>
              </a:cxn>
              <a:cxn ang="0">
                <a:pos x="1918" y="26"/>
              </a:cxn>
              <a:cxn ang="0">
                <a:pos x="1958" y="26"/>
              </a:cxn>
            </a:cxnLst>
            <a:rect l="0" t="0" r="r" b="b"/>
            <a:pathLst>
              <a:path w="1958" h="268">
                <a:moveTo>
                  <a:pt x="0" y="268"/>
                </a:moveTo>
                <a:lnTo>
                  <a:pt x="20" y="268"/>
                </a:lnTo>
                <a:lnTo>
                  <a:pt x="41" y="219"/>
                </a:lnTo>
                <a:lnTo>
                  <a:pt x="58" y="222"/>
                </a:lnTo>
                <a:lnTo>
                  <a:pt x="78" y="179"/>
                </a:lnTo>
                <a:lnTo>
                  <a:pt x="98" y="187"/>
                </a:lnTo>
                <a:lnTo>
                  <a:pt x="118" y="147"/>
                </a:lnTo>
                <a:lnTo>
                  <a:pt x="139" y="159"/>
                </a:lnTo>
                <a:lnTo>
                  <a:pt x="159" y="124"/>
                </a:lnTo>
                <a:lnTo>
                  <a:pt x="179" y="138"/>
                </a:lnTo>
                <a:lnTo>
                  <a:pt x="199" y="104"/>
                </a:lnTo>
                <a:lnTo>
                  <a:pt x="216" y="118"/>
                </a:lnTo>
                <a:lnTo>
                  <a:pt x="236" y="87"/>
                </a:lnTo>
                <a:lnTo>
                  <a:pt x="257" y="104"/>
                </a:lnTo>
                <a:lnTo>
                  <a:pt x="277" y="75"/>
                </a:lnTo>
                <a:lnTo>
                  <a:pt x="297" y="92"/>
                </a:lnTo>
                <a:lnTo>
                  <a:pt x="317" y="67"/>
                </a:lnTo>
                <a:lnTo>
                  <a:pt x="337" y="84"/>
                </a:lnTo>
                <a:lnTo>
                  <a:pt x="357" y="58"/>
                </a:lnTo>
                <a:lnTo>
                  <a:pt x="375" y="75"/>
                </a:lnTo>
                <a:lnTo>
                  <a:pt x="395" y="49"/>
                </a:lnTo>
                <a:lnTo>
                  <a:pt x="415" y="69"/>
                </a:lnTo>
                <a:lnTo>
                  <a:pt x="435" y="46"/>
                </a:lnTo>
                <a:lnTo>
                  <a:pt x="455" y="64"/>
                </a:lnTo>
                <a:lnTo>
                  <a:pt x="475" y="41"/>
                </a:lnTo>
                <a:lnTo>
                  <a:pt x="496" y="61"/>
                </a:lnTo>
                <a:lnTo>
                  <a:pt x="513" y="38"/>
                </a:lnTo>
                <a:lnTo>
                  <a:pt x="533" y="18"/>
                </a:lnTo>
                <a:lnTo>
                  <a:pt x="553" y="38"/>
                </a:lnTo>
                <a:lnTo>
                  <a:pt x="573" y="18"/>
                </a:lnTo>
                <a:lnTo>
                  <a:pt x="593" y="38"/>
                </a:lnTo>
                <a:lnTo>
                  <a:pt x="614" y="18"/>
                </a:lnTo>
                <a:lnTo>
                  <a:pt x="634" y="0"/>
                </a:lnTo>
                <a:lnTo>
                  <a:pt x="654" y="20"/>
                </a:lnTo>
                <a:lnTo>
                  <a:pt x="671" y="3"/>
                </a:lnTo>
                <a:lnTo>
                  <a:pt x="691" y="23"/>
                </a:lnTo>
                <a:lnTo>
                  <a:pt x="711" y="6"/>
                </a:lnTo>
                <a:lnTo>
                  <a:pt x="732" y="26"/>
                </a:lnTo>
                <a:lnTo>
                  <a:pt x="752" y="9"/>
                </a:lnTo>
                <a:lnTo>
                  <a:pt x="772" y="26"/>
                </a:lnTo>
                <a:lnTo>
                  <a:pt x="792" y="9"/>
                </a:lnTo>
                <a:lnTo>
                  <a:pt x="812" y="29"/>
                </a:lnTo>
                <a:lnTo>
                  <a:pt x="829" y="12"/>
                </a:lnTo>
                <a:lnTo>
                  <a:pt x="850" y="29"/>
                </a:lnTo>
                <a:lnTo>
                  <a:pt x="870" y="12"/>
                </a:lnTo>
                <a:lnTo>
                  <a:pt x="890" y="29"/>
                </a:lnTo>
                <a:lnTo>
                  <a:pt x="910" y="15"/>
                </a:lnTo>
                <a:lnTo>
                  <a:pt x="930" y="32"/>
                </a:lnTo>
                <a:lnTo>
                  <a:pt x="950" y="15"/>
                </a:lnTo>
                <a:lnTo>
                  <a:pt x="971" y="32"/>
                </a:lnTo>
                <a:lnTo>
                  <a:pt x="988" y="15"/>
                </a:lnTo>
                <a:lnTo>
                  <a:pt x="1008" y="32"/>
                </a:lnTo>
                <a:lnTo>
                  <a:pt x="1028" y="18"/>
                </a:lnTo>
                <a:lnTo>
                  <a:pt x="1048" y="32"/>
                </a:lnTo>
                <a:lnTo>
                  <a:pt x="1068" y="18"/>
                </a:lnTo>
                <a:lnTo>
                  <a:pt x="1089" y="32"/>
                </a:lnTo>
                <a:lnTo>
                  <a:pt x="1109" y="18"/>
                </a:lnTo>
                <a:lnTo>
                  <a:pt x="1126" y="32"/>
                </a:lnTo>
                <a:lnTo>
                  <a:pt x="1146" y="18"/>
                </a:lnTo>
                <a:lnTo>
                  <a:pt x="1166" y="32"/>
                </a:lnTo>
                <a:lnTo>
                  <a:pt x="1186" y="46"/>
                </a:lnTo>
                <a:lnTo>
                  <a:pt x="1207" y="32"/>
                </a:lnTo>
                <a:lnTo>
                  <a:pt x="1227" y="18"/>
                </a:lnTo>
                <a:lnTo>
                  <a:pt x="1247" y="32"/>
                </a:lnTo>
                <a:lnTo>
                  <a:pt x="1267" y="18"/>
                </a:lnTo>
                <a:lnTo>
                  <a:pt x="1284" y="32"/>
                </a:lnTo>
                <a:lnTo>
                  <a:pt x="1304" y="46"/>
                </a:lnTo>
                <a:lnTo>
                  <a:pt x="1325" y="32"/>
                </a:lnTo>
                <a:lnTo>
                  <a:pt x="1345" y="43"/>
                </a:lnTo>
                <a:lnTo>
                  <a:pt x="1365" y="29"/>
                </a:lnTo>
                <a:lnTo>
                  <a:pt x="1385" y="43"/>
                </a:lnTo>
                <a:lnTo>
                  <a:pt x="1405" y="29"/>
                </a:lnTo>
                <a:lnTo>
                  <a:pt x="1425" y="41"/>
                </a:lnTo>
                <a:lnTo>
                  <a:pt x="1443" y="29"/>
                </a:lnTo>
                <a:lnTo>
                  <a:pt x="1463" y="41"/>
                </a:lnTo>
                <a:lnTo>
                  <a:pt x="1483" y="29"/>
                </a:lnTo>
                <a:lnTo>
                  <a:pt x="1503" y="41"/>
                </a:lnTo>
                <a:lnTo>
                  <a:pt x="1523" y="29"/>
                </a:lnTo>
                <a:lnTo>
                  <a:pt x="1543" y="41"/>
                </a:lnTo>
                <a:lnTo>
                  <a:pt x="1564" y="49"/>
                </a:lnTo>
                <a:lnTo>
                  <a:pt x="1584" y="38"/>
                </a:lnTo>
                <a:lnTo>
                  <a:pt x="1601" y="49"/>
                </a:lnTo>
                <a:lnTo>
                  <a:pt x="1621" y="38"/>
                </a:lnTo>
                <a:lnTo>
                  <a:pt x="1641" y="46"/>
                </a:lnTo>
                <a:lnTo>
                  <a:pt x="1661" y="35"/>
                </a:lnTo>
                <a:lnTo>
                  <a:pt x="1682" y="46"/>
                </a:lnTo>
                <a:lnTo>
                  <a:pt x="1702" y="35"/>
                </a:lnTo>
                <a:lnTo>
                  <a:pt x="1722" y="26"/>
                </a:lnTo>
                <a:lnTo>
                  <a:pt x="1742" y="35"/>
                </a:lnTo>
                <a:lnTo>
                  <a:pt x="1759" y="26"/>
                </a:lnTo>
                <a:lnTo>
                  <a:pt x="1780" y="35"/>
                </a:lnTo>
                <a:lnTo>
                  <a:pt x="1800" y="26"/>
                </a:lnTo>
                <a:lnTo>
                  <a:pt x="1820" y="35"/>
                </a:lnTo>
                <a:lnTo>
                  <a:pt x="1840" y="26"/>
                </a:lnTo>
                <a:lnTo>
                  <a:pt x="1860" y="35"/>
                </a:lnTo>
                <a:lnTo>
                  <a:pt x="1880" y="26"/>
                </a:lnTo>
                <a:lnTo>
                  <a:pt x="1898" y="35"/>
                </a:lnTo>
                <a:lnTo>
                  <a:pt x="1918" y="26"/>
                </a:lnTo>
                <a:lnTo>
                  <a:pt x="1938" y="35"/>
                </a:lnTo>
                <a:lnTo>
                  <a:pt x="1958" y="26"/>
                </a:lnTo>
              </a:path>
            </a:pathLst>
          </a:custGeom>
          <a:noFill/>
          <a:ln w="31750">
            <a:solidFill>
              <a:srgbClr val="939598"/>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2" name="Line 46"/>
          <p:cNvSpPr>
            <a:spLocks noChangeShapeType="1"/>
          </p:cNvSpPr>
          <p:nvPr/>
        </p:nvSpPr>
        <p:spPr bwMode="auto">
          <a:xfrm>
            <a:off x="7392988" y="4675188"/>
            <a:ext cx="149066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3" name="Line 47"/>
          <p:cNvSpPr>
            <a:spLocks noChangeShapeType="1"/>
          </p:cNvSpPr>
          <p:nvPr/>
        </p:nvSpPr>
        <p:spPr bwMode="auto">
          <a:xfrm flipV="1">
            <a:off x="7315201" y="2828925"/>
            <a:ext cx="1588" cy="18462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4" name="Line 48"/>
          <p:cNvSpPr>
            <a:spLocks noChangeShapeType="1"/>
          </p:cNvSpPr>
          <p:nvPr/>
        </p:nvSpPr>
        <p:spPr bwMode="auto">
          <a:xfrm>
            <a:off x="7392988"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5" name="Rectangle 49"/>
          <p:cNvSpPr>
            <a:spLocks noChangeArrowheads="1"/>
          </p:cNvSpPr>
          <p:nvPr/>
        </p:nvSpPr>
        <p:spPr bwMode="auto">
          <a:xfrm>
            <a:off x="7324726" y="4718050"/>
            <a:ext cx="2016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66" name="Line 50"/>
          <p:cNvSpPr>
            <a:spLocks noChangeShapeType="1"/>
          </p:cNvSpPr>
          <p:nvPr/>
        </p:nvSpPr>
        <p:spPr bwMode="auto">
          <a:xfrm>
            <a:off x="7580313"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7" name="Line 51"/>
          <p:cNvSpPr>
            <a:spLocks noChangeShapeType="1"/>
          </p:cNvSpPr>
          <p:nvPr/>
        </p:nvSpPr>
        <p:spPr bwMode="auto">
          <a:xfrm>
            <a:off x="7764463"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68" name="Rectangle 52"/>
          <p:cNvSpPr>
            <a:spLocks noChangeArrowheads="1"/>
          </p:cNvSpPr>
          <p:nvPr/>
        </p:nvSpPr>
        <p:spPr bwMode="auto">
          <a:xfrm>
            <a:off x="7694613" y="4718050"/>
            <a:ext cx="2016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69" name="Line 53"/>
          <p:cNvSpPr>
            <a:spLocks noChangeShapeType="1"/>
          </p:cNvSpPr>
          <p:nvPr/>
        </p:nvSpPr>
        <p:spPr bwMode="auto">
          <a:xfrm>
            <a:off x="7951788"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0" name="Line 54"/>
          <p:cNvSpPr>
            <a:spLocks noChangeShapeType="1"/>
          </p:cNvSpPr>
          <p:nvPr/>
        </p:nvSpPr>
        <p:spPr bwMode="auto">
          <a:xfrm>
            <a:off x="8139113"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1" name="Rectangle 55"/>
          <p:cNvSpPr>
            <a:spLocks noChangeArrowheads="1"/>
          </p:cNvSpPr>
          <p:nvPr/>
        </p:nvSpPr>
        <p:spPr bwMode="auto">
          <a:xfrm>
            <a:off x="8093076"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72" name="Line 56"/>
          <p:cNvSpPr>
            <a:spLocks noChangeShapeType="1"/>
          </p:cNvSpPr>
          <p:nvPr/>
        </p:nvSpPr>
        <p:spPr bwMode="auto">
          <a:xfrm>
            <a:off x="8326438"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3" name="Line 57"/>
          <p:cNvSpPr>
            <a:spLocks noChangeShapeType="1"/>
          </p:cNvSpPr>
          <p:nvPr/>
        </p:nvSpPr>
        <p:spPr bwMode="auto">
          <a:xfrm>
            <a:off x="8513763"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4" name="Rectangle 58"/>
          <p:cNvSpPr>
            <a:spLocks noChangeArrowheads="1"/>
          </p:cNvSpPr>
          <p:nvPr/>
        </p:nvSpPr>
        <p:spPr bwMode="auto">
          <a:xfrm>
            <a:off x="8462963"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75" name="Line 59"/>
          <p:cNvSpPr>
            <a:spLocks noChangeShapeType="1"/>
          </p:cNvSpPr>
          <p:nvPr/>
        </p:nvSpPr>
        <p:spPr bwMode="auto">
          <a:xfrm>
            <a:off x="8696326"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6" name="Line 60"/>
          <p:cNvSpPr>
            <a:spLocks noChangeShapeType="1"/>
          </p:cNvSpPr>
          <p:nvPr/>
        </p:nvSpPr>
        <p:spPr bwMode="auto">
          <a:xfrm>
            <a:off x="8883651"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7" name="Rectangle 61"/>
          <p:cNvSpPr>
            <a:spLocks noChangeArrowheads="1"/>
          </p:cNvSpPr>
          <p:nvPr/>
        </p:nvSpPr>
        <p:spPr bwMode="auto">
          <a:xfrm>
            <a:off x="8832851"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78" name="Line 62"/>
          <p:cNvSpPr>
            <a:spLocks noChangeShapeType="1"/>
          </p:cNvSpPr>
          <p:nvPr/>
        </p:nvSpPr>
        <p:spPr bwMode="auto">
          <a:xfrm flipH="1">
            <a:off x="7273926" y="4675188"/>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79" name="Rectangle 63"/>
          <p:cNvSpPr>
            <a:spLocks noChangeArrowheads="1"/>
          </p:cNvSpPr>
          <p:nvPr/>
        </p:nvSpPr>
        <p:spPr bwMode="auto">
          <a:xfrm>
            <a:off x="6908801" y="4579938"/>
            <a:ext cx="4064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80" name="Line 64"/>
          <p:cNvSpPr>
            <a:spLocks noChangeShapeType="1"/>
          </p:cNvSpPr>
          <p:nvPr/>
        </p:nvSpPr>
        <p:spPr bwMode="auto">
          <a:xfrm flipH="1">
            <a:off x="7273926" y="4365625"/>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81" name="Rectangle 65"/>
          <p:cNvSpPr>
            <a:spLocks noChangeArrowheads="1"/>
          </p:cNvSpPr>
          <p:nvPr/>
        </p:nvSpPr>
        <p:spPr bwMode="auto">
          <a:xfrm>
            <a:off x="6908801" y="4270375"/>
            <a:ext cx="4064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82" name="Line 66"/>
          <p:cNvSpPr>
            <a:spLocks noChangeShapeType="1"/>
          </p:cNvSpPr>
          <p:nvPr/>
        </p:nvSpPr>
        <p:spPr bwMode="auto">
          <a:xfrm flipH="1">
            <a:off x="7273926" y="4059238"/>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83" name="Rectangle 67"/>
          <p:cNvSpPr>
            <a:spLocks noChangeArrowheads="1"/>
          </p:cNvSpPr>
          <p:nvPr/>
        </p:nvSpPr>
        <p:spPr bwMode="auto">
          <a:xfrm>
            <a:off x="6908801" y="3963988"/>
            <a:ext cx="4064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84" name="Line 68"/>
          <p:cNvSpPr>
            <a:spLocks noChangeShapeType="1"/>
          </p:cNvSpPr>
          <p:nvPr/>
        </p:nvSpPr>
        <p:spPr bwMode="auto">
          <a:xfrm flipH="1">
            <a:off x="7273926" y="3752850"/>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85" name="Rectangle 69"/>
          <p:cNvSpPr>
            <a:spLocks noChangeArrowheads="1"/>
          </p:cNvSpPr>
          <p:nvPr/>
        </p:nvSpPr>
        <p:spPr bwMode="auto">
          <a:xfrm>
            <a:off x="7159626" y="365760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86" name="Line 70"/>
          <p:cNvSpPr>
            <a:spLocks noChangeShapeType="1"/>
          </p:cNvSpPr>
          <p:nvPr/>
        </p:nvSpPr>
        <p:spPr bwMode="auto">
          <a:xfrm flipH="1">
            <a:off x="7273926" y="3446463"/>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87" name="Rectangle 71"/>
          <p:cNvSpPr>
            <a:spLocks noChangeArrowheads="1"/>
          </p:cNvSpPr>
          <p:nvPr/>
        </p:nvSpPr>
        <p:spPr bwMode="auto">
          <a:xfrm>
            <a:off x="6954838" y="3351213"/>
            <a:ext cx="357188"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88" name="Line 72"/>
          <p:cNvSpPr>
            <a:spLocks noChangeShapeType="1"/>
          </p:cNvSpPr>
          <p:nvPr/>
        </p:nvSpPr>
        <p:spPr bwMode="auto">
          <a:xfrm flipH="1">
            <a:off x="7273926" y="3140075"/>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89" name="Rectangle 73"/>
          <p:cNvSpPr>
            <a:spLocks noChangeArrowheads="1"/>
          </p:cNvSpPr>
          <p:nvPr/>
        </p:nvSpPr>
        <p:spPr bwMode="auto">
          <a:xfrm>
            <a:off x="6954838" y="3044825"/>
            <a:ext cx="357188"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90" name="Line 74"/>
          <p:cNvSpPr>
            <a:spLocks noChangeShapeType="1"/>
          </p:cNvSpPr>
          <p:nvPr/>
        </p:nvSpPr>
        <p:spPr bwMode="auto">
          <a:xfrm flipH="1">
            <a:off x="7273926" y="2828925"/>
            <a:ext cx="41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1" name="Rectangle 75"/>
          <p:cNvSpPr>
            <a:spLocks noChangeArrowheads="1"/>
          </p:cNvSpPr>
          <p:nvPr/>
        </p:nvSpPr>
        <p:spPr bwMode="auto">
          <a:xfrm>
            <a:off x="6954838" y="2733675"/>
            <a:ext cx="357188"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0.06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92" name="Freeform 76"/>
          <p:cNvSpPr>
            <a:spLocks/>
          </p:cNvSpPr>
          <p:nvPr/>
        </p:nvSpPr>
        <p:spPr bwMode="auto">
          <a:xfrm>
            <a:off x="7392988" y="3040063"/>
            <a:ext cx="1490663" cy="1370013"/>
          </a:xfrm>
          <a:custGeom>
            <a:avLst/>
            <a:gdLst/>
            <a:ahLst/>
            <a:cxnLst>
              <a:cxn ang="0">
                <a:pos x="0" y="126"/>
              </a:cxn>
              <a:cxn ang="0">
                <a:pos x="18" y="103"/>
              </a:cxn>
              <a:cxn ang="0">
                <a:pos x="67" y="52"/>
              </a:cxn>
              <a:cxn ang="0">
                <a:pos x="113" y="17"/>
              </a:cxn>
              <a:cxn ang="0">
                <a:pos x="162" y="0"/>
              </a:cxn>
              <a:cxn ang="0">
                <a:pos x="208" y="5"/>
              </a:cxn>
              <a:cxn ang="0">
                <a:pos x="257" y="31"/>
              </a:cxn>
              <a:cxn ang="0">
                <a:pos x="303" y="83"/>
              </a:cxn>
              <a:cxn ang="0">
                <a:pos x="352" y="164"/>
              </a:cxn>
              <a:cxn ang="0">
                <a:pos x="398" y="265"/>
              </a:cxn>
              <a:cxn ang="0">
                <a:pos x="447" y="385"/>
              </a:cxn>
              <a:cxn ang="0">
                <a:pos x="493" y="512"/>
              </a:cxn>
              <a:cxn ang="0">
                <a:pos x="542" y="630"/>
              </a:cxn>
              <a:cxn ang="0">
                <a:pos x="588" y="728"/>
              </a:cxn>
              <a:cxn ang="0">
                <a:pos x="637" y="800"/>
              </a:cxn>
              <a:cxn ang="0">
                <a:pos x="683" y="843"/>
              </a:cxn>
              <a:cxn ang="0">
                <a:pos x="732" y="863"/>
              </a:cxn>
              <a:cxn ang="0">
                <a:pos x="778" y="863"/>
              </a:cxn>
              <a:cxn ang="0">
                <a:pos x="827" y="843"/>
              </a:cxn>
              <a:cxn ang="0">
                <a:pos x="873" y="806"/>
              </a:cxn>
              <a:cxn ang="0">
                <a:pos x="922" y="757"/>
              </a:cxn>
              <a:cxn ang="0">
                <a:pos x="939" y="734"/>
              </a:cxn>
            </a:cxnLst>
            <a:rect l="0" t="0" r="r" b="b"/>
            <a:pathLst>
              <a:path w="939" h="863">
                <a:moveTo>
                  <a:pt x="0" y="126"/>
                </a:moveTo>
                <a:lnTo>
                  <a:pt x="18" y="103"/>
                </a:lnTo>
                <a:lnTo>
                  <a:pt x="67" y="52"/>
                </a:lnTo>
                <a:lnTo>
                  <a:pt x="113" y="17"/>
                </a:lnTo>
                <a:lnTo>
                  <a:pt x="162" y="0"/>
                </a:lnTo>
                <a:lnTo>
                  <a:pt x="208" y="5"/>
                </a:lnTo>
                <a:lnTo>
                  <a:pt x="257" y="31"/>
                </a:lnTo>
                <a:lnTo>
                  <a:pt x="303" y="83"/>
                </a:lnTo>
                <a:lnTo>
                  <a:pt x="352" y="164"/>
                </a:lnTo>
                <a:lnTo>
                  <a:pt x="398" y="265"/>
                </a:lnTo>
                <a:lnTo>
                  <a:pt x="447" y="385"/>
                </a:lnTo>
                <a:lnTo>
                  <a:pt x="493" y="512"/>
                </a:lnTo>
                <a:lnTo>
                  <a:pt x="542" y="630"/>
                </a:lnTo>
                <a:lnTo>
                  <a:pt x="588" y="728"/>
                </a:lnTo>
                <a:lnTo>
                  <a:pt x="637" y="800"/>
                </a:lnTo>
                <a:lnTo>
                  <a:pt x="683" y="843"/>
                </a:lnTo>
                <a:lnTo>
                  <a:pt x="732" y="863"/>
                </a:lnTo>
                <a:lnTo>
                  <a:pt x="778" y="863"/>
                </a:lnTo>
                <a:lnTo>
                  <a:pt x="827" y="843"/>
                </a:lnTo>
                <a:lnTo>
                  <a:pt x="873" y="806"/>
                </a:lnTo>
                <a:lnTo>
                  <a:pt x="922" y="757"/>
                </a:lnTo>
                <a:lnTo>
                  <a:pt x="939" y="734"/>
                </a:lnTo>
              </a:path>
            </a:pathLst>
          </a:custGeom>
          <a:noFill/>
          <a:ln w="19050">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3" name="Freeform 77"/>
          <p:cNvSpPr>
            <a:spLocks/>
          </p:cNvSpPr>
          <p:nvPr/>
        </p:nvSpPr>
        <p:spPr bwMode="auto">
          <a:xfrm>
            <a:off x="7392988" y="3702050"/>
            <a:ext cx="1490663" cy="96838"/>
          </a:xfrm>
          <a:custGeom>
            <a:avLst/>
            <a:gdLst/>
            <a:ahLst/>
            <a:cxnLst>
              <a:cxn ang="0">
                <a:pos x="0" y="46"/>
              </a:cxn>
              <a:cxn ang="0">
                <a:pos x="18" y="49"/>
              </a:cxn>
              <a:cxn ang="0">
                <a:pos x="67" y="52"/>
              </a:cxn>
              <a:cxn ang="0">
                <a:pos x="113" y="55"/>
              </a:cxn>
              <a:cxn ang="0">
                <a:pos x="162" y="58"/>
              </a:cxn>
              <a:cxn ang="0">
                <a:pos x="208" y="61"/>
              </a:cxn>
              <a:cxn ang="0">
                <a:pos x="257" y="61"/>
              </a:cxn>
              <a:cxn ang="0">
                <a:pos x="303" y="58"/>
              </a:cxn>
              <a:cxn ang="0">
                <a:pos x="352" y="52"/>
              </a:cxn>
              <a:cxn ang="0">
                <a:pos x="398" y="46"/>
              </a:cxn>
              <a:cxn ang="0">
                <a:pos x="447" y="38"/>
              </a:cxn>
              <a:cxn ang="0">
                <a:pos x="493" y="26"/>
              </a:cxn>
              <a:cxn ang="0">
                <a:pos x="542" y="17"/>
              </a:cxn>
              <a:cxn ang="0">
                <a:pos x="588" y="9"/>
              </a:cxn>
              <a:cxn ang="0">
                <a:pos x="637" y="3"/>
              </a:cxn>
              <a:cxn ang="0">
                <a:pos x="683" y="0"/>
              </a:cxn>
              <a:cxn ang="0">
                <a:pos x="732" y="0"/>
              </a:cxn>
              <a:cxn ang="0">
                <a:pos x="778" y="0"/>
              </a:cxn>
              <a:cxn ang="0">
                <a:pos x="827" y="3"/>
              </a:cxn>
              <a:cxn ang="0">
                <a:pos x="873" y="6"/>
              </a:cxn>
              <a:cxn ang="0">
                <a:pos x="922" y="9"/>
              </a:cxn>
              <a:cxn ang="0">
                <a:pos x="939" y="12"/>
              </a:cxn>
            </a:cxnLst>
            <a:rect l="0" t="0" r="r" b="b"/>
            <a:pathLst>
              <a:path w="939" h="61">
                <a:moveTo>
                  <a:pt x="0" y="46"/>
                </a:moveTo>
                <a:lnTo>
                  <a:pt x="18" y="49"/>
                </a:lnTo>
                <a:lnTo>
                  <a:pt x="67" y="52"/>
                </a:lnTo>
                <a:lnTo>
                  <a:pt x="113" y="55"/>
                </a:lnTo>
                <a:lnTo>
                  <a:pt x="162" y="58"/>
                </a:lnTo>
                <a:lnTo>
                  <a:pt x="208" y="61"/>
                </a:lnTo>
                <a:lnTo>
                  <a:pt x="257" y="61"/>
                </a:lnTo>
                <a:lnTo>
                  <a:pt x="303" y="58"/>
                </a:lnTo>
                <a:lnTo>
                  <a:pt x="352" y="52"/>
                </a:lnTo>
                <a:lnTo>
                  <a:pt x="398" y="46"/>
                </a:lnTo>
                <a:lnTo>
                  <a:pt x="447" y="38"/>
                </a:lnTo>
                <a:lnTo>
                  <a:pt x="493" y="26"/>
                </a:lnTo>
                <a:lnTo>
                  <a:pt x="542" y="17"/>
                </a:lnTo>
                <a:lnTo>
                  <a:pt x="588" y="9"/>
                </a:lnTo>
                <a:lnTo>
                  <a:pt x="637" y="3"/>
                </a:lnTo>
                <a:lnTo>
                  <a:pt x="683" y="0"/>
                </a:lnTo>
                <a:lnTo>
                  <a:pt x="732" y="0"/>
                </a:lnTo>
                <a:lnTo>
                  <a:pt x="778" y="0"/>
                </a:lnTo>
                <a:lnTo>
                  <a:pt x="827" y="3"/>
                </a:lnTo>
                <a:lnTo>
                  <a:pt x="873" y="6"/>
                </a:lnTo>
                <a:lnTo>
                  <a:pt x="922" y="9"/>
                </a:lnTo>
                <a:lnTo>
                  <a:pt x="939" y="12"/>
                </a:lnTo>
              </a:path>
            </a:pathLst>
          </a:cu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4" name="Freeform 78"/>
          <p:cNvSpPr>
            <a:spLocks/>
          </p:cNvSpPr>
          <p:nvPr/>
        </p:nvSpPr>
        <p:spPr bwMode="auto">
          <a:xfrm>
            <a:off x="7392988" y="2947988"/>
            <a:ext cx="1490663" cy="1695450"/>
          </a:xfrm>
          <a:custGeom>
            <a:avLst/>
            <a:gdLst/>
            <a:ahLst/>
            <a:cxnLst>
              <a:cxn ang="0">
                <a:pos x="0" y="919"/>
              </a:cxn>
              <a:cxn ang="0">
                <a:pos x="18" y="947"/>
              </a:cxn>
              <a:cxn ang="0">
                <a:pos x="67" y="1011"/>
              </a:cxn>
              <a:cxn ang="0">
                <a:pos x="113" y="1051"/>
              </a:cxn>
              <a:cxn ang="0">
                <a:pos x="162" y="1068"/>
              </a:cxn>
              <a:cxn ang="0">
                <a:pos x="208" y="1057"/>
              </a:cxn>
              <a:cxn ang="0">
                <a:pos x="257" y="1019"/>
              </a:cxn>
              <a:cxn ang="0">
                <a:pos x="303" y="950"/>
              </a:cxn>
              <a:cxn ang="0">
                <a:pos x="352" y="852"/>
              </a:cxn>
              <a:cxn ang="0">
                <a:pos x="398" y="729"/>
              </a:cxn>
              <a:cxn ang="0">
                <a:pos x="447" y="582"/>
              </a:cxn>
              <a:cxn ang="0">
                <a:pos x="493" y="432"/>
              </a:cxn>
              <a:cxn ang="0">
                <a:pos x="542" y="291"/>
              </a:cxn>
              <a:cxn ang="0">
                <a:pos x="588" y="173"/>
              </a:cxn>
              <a:cxn ang="0">
                <a:pos x="637" y="84"/>
              </a:cxn>
              <a:cxn ang="0">
                <a:pos x="683" y="26"/>
              </a:cxn>
              <a:cxn ang="0">
                <a:pos x="732" y="0"/>
              </a:cxn>
              <a:cxn ang="0">
                <a:pos x="778" y="0"/>
              </a:cxn>
              <a:cxn ang="0">
                <a:pos x="827" y="20"/>
              </a:cxn>
              <a:cxn ang="0">
                <a:pos x="873" y="63"/>
              </a:cxn>
              <a:cxn ang="0">
                <a:pos x="922" y="124"/>
              </a:cxn>
              <a:cxn ang="0">
                <a:pos x="939" y="153"/>
              </a:cxn>
            </a:cxnLst>
            <a:rect l="0" t="0" r="r" b="b"/>
            <a:pathLst>
              <a:path w="939" h="1068">
                <a:moveTo>
                  <a:pt x="0" y="919"/>
                </a:moveTo>
                <a:lnTo>
                  <a:pt x="18" y="947"/>
                </a:lnTo>
                <a:lnTo>
                  <a:pt x="67" y="1011"/>
                </a:lnTo>
                <a:lnTo>
                  <a:pt x="113" y="1051"/>
                </a:lnTo>
                <a:lnTo>
                  <a:pt x="162" y="1068"/>
                </a:lnTo>
                <a:lnTo>
                  <a:pt x="208" y="1057"/>
                </a:lnTo>
                <a:lnTo>
                  <a:pt x="257" y="1019"/>
                </a:lnTo>
                <a:lnTo>
                  <a:pt x="303" y="950"/>
                </a:lnTo>
                <a:lnTo>
                  <a:pt x="352" y="852"/>
                </a:lnTo>
                <a:lnTo>
                  <a:pt x="398" y="729"/>
                </a:lnTo>
                <a:lnTo>
                  <a:pt x="447" y="582"/>
                </a:lnTo>
                <a:lnTo>
                  <a:pt x="493" y="432"/>
                </a:lnTo>
                <a:lnTo>
                  <a:pt x="542" y="291"/>
                </a:lnTo>
                <a:lnTo>
                  <a:pt x="588" y="173"/>
                </a:lnTo>
                <a:lnTo>
                  <a:pt x="637" y="84"/>
                </a:lnTo>
                <a:lnTo>
                  <a:pt x="683" y="26"/>
                </a:lnTo>
                <a:lnTo>
                  <a:pt x="732" y="0"/>
                </a:lnTo>
                <a:lnTo>
                  <a:pt x="778" y="0"/>
                </a:lnTo>
                <a:lnTo>
                  <a:pt x="827" y="20"/>
                </a:lnTo>
                <a:lnTo>
                  <a:pt x="873" y="63"/>
                </a:lnTo>
                <a:lnTo>
                  <a:pt x="922" y="124"/>
                </a:lnTo>
                <a:lnTo>
                  <a:pt x="939" y="153"/>
                </a:lnTo>
              </a:path>
            </a:pathLst>
          </a:custGeom>
          <a:noFill/>
          <a:ln w="19050">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5" name="Line 79"/>
          <p:cNvSpPr>
            <a:spLocks noChangeShapeType="1"/>
          </p:cNvSpPr>
          <p:nvPr/>
        </p:nvSpPr>
        <p:spPr bwMode="auto">
          <a:xfrm>
            <a:off x="4819651" y="4675188"/>
            <a:ext cx="149066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6" name="Line 80"/>
          <p:cNvSpPr>
            <a:spLocks noChangeShapeType="1"/>
          </p:cNvSpPr>
          <p:nvPr/>
        </p:nvSpPr>
        <p:spPr bwMode="auto">
          <a:xfrm flipV="1">
            <a:off x="4743451" y="2833688"/>
            <a:ext cx="1588" cy="1841500"/>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7" name="Line 81"/>
          <p:cNvSpPr>
            <a:spLocks noChangeShapeType="1"/>
          </p:cNvSpPr>
          <p:nvPr/>
        </p:nvSpPr>
        <p:spPr bwMode="auto">
          <a:xfrm>
            <a:off x="4819651"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98" name="Rectangle 82"/>
          <p:cNvSpPr>
            <a:spLocks noChangeArrowheads="1"/>
          </p:cNvSpPr>
          <p:nvPr/>
        </p:nvSpPr>
        <p:spPr bwMode="auto">
          <a:xfrm>
            <a:off x="4751388" y="4718050"/>
            <a:ext cx="2016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699" name="Line 83"/>
          <p:cNvSpPr>
            <a:spLocks noChangeShapeType="1"/>
          </p:cNvSpPr>
          <p:nvPr/>
        </p:nvSpPr>
        <p:spPr bwMode="auto">
          <a:xfrm>
            <a:off x="5006976"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0" name="Line 84"/>
          <p:cNvSpPr>
            <a:spLocks noChangeShapeType="1"/>
          </p:cNvSpPr>
          <p:nvPr/>
        </p:nvSpPr>
        <p:spPr bwMode="auto">
          <a:xfrm>
            <a:off x="5191126"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1" name="Rectangle 85"/>
          <p:cNvSpPr>
            <a:spLocks noChangeArrowheads="1"/>
          </p:cNvSpPr>
          <p:nvPr/>
        </p:nvSpPr>
        <p:spPr bwMode="auto">
          <a:xfrm>
            <a:off x="5121276" y="4718050"/>
            <a:ext cx="2016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02" name="Line 86"/>
          <p:cNvSpPr>
            <a:spLocks noChangeShapeType="1"/>
          </p:cNvSpPr>
          <p:nvPr/>
        </p:nvSpPr>
        <p:spPr bwMode="auto">
          <a:xfrm>
            <a:off x="5378451"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3" name="Line 87"/>
          <p:cNvSpPr>
            <a:spLocks noChangeShapeType="1"/>
          </p:cNvSpPr>
          <p:nvPr/>
        </p:nvSpPr>
        <p:spPr bwMode="auto">
          <a:xfrm>
            <a:off x="5565776"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4" name="Rectangle 88"/>
          <p:cNvSpPr>
            <a:spLocks noChangeArrowheads="1"/>
          </p:cNvSpPr>
          <p:nvPr/>
        </p:nvSpPr>
        <p:spPr bwMode="auto">
          <a:xfrm>
            <a:off x="5524501"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05" name="Line 89"/>
          <p:cNvSpPr>
            <a:spLocks noChangeShapeType="1"/>
          </p:cNvSpPr>
          <p:nvPr/>
        </p:nvSpPr>
        <p:spPr bwMode="auto">
          <a:xfrm>
            <a:off x="5753101"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6" name="Line 90"/>
          <p:cNvSpPr>
            <a:spLocks noChangeShapeType="1"/>
          </p:cNvSpPr>
          <p:nvPr/>
        </p:nvSpPr>
        <p:spPr bwMode="auto">
          <a:xfrm>
            <a:off x="5940426"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7" name="Rectangle 91"/>
          <p:cNvSpPr>
            <a:spLocks noChangeArrowheads="1"/>
          </p:cNvSpPr>
          <p:nvPr/>
        </p:nvSpPr>
        <p:spPr bwMode="auto">
          <a:xfrm>
            <a:off x="5894388"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08" name="Line 92"/>
          <p:cNvSpPr>
            <a:spLocks noChangeShapeType="1"/>
          </p:cNvSpPr>
          <p:nvPr/>
        </p:nvSpPr>
        <p:spPr bwMode="auto">
          <a:xfrm>
            <a:off x="6127751"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09" name="Line 93"/>
          <p:cNvSpPr>
            <a:spLocks noChangeShapeType="1"/>
          </p:cNvSpPr>
          <p:nvPr/>
        </p:nvSpPr>
        <p:spPr bwMode="auto">
          <a:xfrm>
            <a:off x="6310313" y="4675188"/>
            <a:ext cx="1588" cy="3651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0" name="Rectangle 94"/>
          <p:cNvSpPr>
            <a:spLocks noChangeArrowheads="1"/>
          </p:cNvSpPr>
          <p:nvPr/>
        </p:nvSpPr>
        <p:spPr bwMode="auto">
          <a:xfrm>
            <a:off x="6269038" y="471805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11" name="Line 95"/>
          <p:cNvSpPr>
            <a:spLocks noChangeShapeType="1"/>
          </p:cNvSpPr>
          <p:nvPr/>
        </p:nvSpPr>
        <p:spPr bwMode="auto">
          <a:xfrm flipH="1">
            <a:off x="4705351" y="4675188"/>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2" name="Line 96"/>
          <p:cNvSpPr>
            <a:spLocks noChangeShapeType="1"/>
          </p:cNvSpPr>
          <p:nvPr/>
        </p:nvSpPr>
        <p:spPr bwMode="auto">
          <a:xfrm flipH="1">
            <a:off x="4705351" y="4487863"/>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3" name="Rectangle 97"/>
          <p:cNvSpPr>
            <a:spLocks noChangeArrowheads="1"/>
          </p:cNvSpPr>
          <p:nvPr/>
        </p:nvSpPr>
        <p:spPr bwMode="auto">
          <a:xfrm>
            <a:off x="4427538" y="4392613"/>
            <a:ext cx="32385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14" name="Line 98"/>
          <p:cNvSpPr>
            <a:spLocks noChangeShapeType="1"/>
          </p:cNvSpPr>
          <p:nvPr/>
        </p:nvSpPr>
        <p:spPr bwMode="auto">
          <a:xfrm flipH="1">
            <a:off x="4705351" y="4305300"/>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5" name="Line 99"/>
          <p:cNvSpPr>
            <a:spLocks noChangeShapeType="1"/>
          </p:cNvSpPr>
          <p:nvPr/>
        </p:nvSpPr>
        <p:spPr bwMode="auto">
          <a:xfrm flipH="1">
            <a:off x="4705351" y="4122738"/>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6" name="Rectangle 100"/>
          <p:cNvSpPr>
            <a:spLocks noChangeArrowheads="1"/>
          </p:cNvSpPr>
          <p:nvPr/>
        </p:nvSpPr>
        <p:spPr bwMode="auto">
          <a:xfrm>
            <a:off x="4427538" y="4027488"/>
            <a:ext cx="32385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cs typeface="Arial" pitchFamily="34" charset="0"/>
              </a:rPr>
              <a:t>-0.1</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17" name="Line 101"/>
          <p:cNvSpPr>
            <a:spLocks noChangeShapeType="1"/>
          </p:cNvSpPr>
          <p:nvPr/>
        </p:nvSpPr>
        <p:spPr bwMode="auto">
          <a:xfrm flipH="1">
            <a:off x="4705351" y="3935413"/>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8" name="Line 102"/>
          <p:cNvSpPr>
            <a:spLocks noChangeShapeType="1"/>
          </p:cNvSpPr>
          <p:nvPr/>
        </p:nvSpPr>
        <p:spPr bwMode="auto">
          <a:xfrm flipH="1">
            <a:off x="4705351" y="3752850"/>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19" name="Rectangle 103"/>
          <p:cNvSpPr>
            <a:spLocks noChangeArrowheads="1"/>
          </p:cNvSpPr>
          <p:nvPr/>
        </p:nvSpPr>
        <p:spPr bwMode="auto">
          <a:xfrm>
            <a:off x="4595813" y="3657600"/>
            <a:ext cx="1508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20" name="Line 104"/>
          <p:cNvSpPr>
            <a:spLocks noChangeShapeType="1"/>
          </p:cNvSpPr>
          <p:nvPr/>
        </p:nvSpPr>
        <p:spPr bwMode="auto">
          <a:xfrm flipH="1">
            <a:off x="4705351" y="3570288"/>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1" name="Line 105"/>
          <p:cNvSpPr>
            <a:spLocks noChangeShapeType="1"/>
          </p:cNvSpPr>
          <p:nvPr/>
        </p:nvSpPr>
        <p:spPr bwMode="auto">
          <a:xfrm flipH="1">
            <a:off x="4705351" y="3387725"/>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2" name="Rectangle 106"/>
          <p:cNvSpPr>
            <a:spLocks noChangeArrowheads="1"/>
          </p:cNvSpPr>
          <p:nvPr/>
        </p:nvSpPr>
        <p:spPr bwMode="auto">
          <a:xfrm>
            <a:off x="4473576" y="3292475"/>
            <a:ext cx="274638"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23" name="Line 107"/>
          <p:cNvSpPr>
            <a:spLocks noChangeShapeType="1"/>
          </p:cNvSpPr>
          <p:nvPr/>
        </p:nvSpPr>
        <p:spPr bwMode="auto">
          <a:xfrm flipH="1">
            <a:off x="4705351" y="3198813"/>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4" name="Line 108"/>
          <p:cNvSpPr>
            <a:spLocks noChangeShapeType="1"/>
          </p:cNvSpPr>
          <p:nvPr/>
        </p:nvSpPr>
        <p:spPr bwMode="auto">
          <a:xfrm flipH="1">
            <a:off x="4705351" y="3016250"/>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5" name="Rectangle 109"/>
          <p:cNvSpPr>
            <a:spLocks noChangeArrowheads="1"/>
          </p:cNvSpPr>
          <p:nvPr/>
        </p:nvSpPr>
        <p:spPr bwMode="auto">
          <a:xfrm>
            <a:off x="4473576" y="2921000"/>
            <a:ext cx="274638"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0.2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26" name="Line 110"/>
          <p:cNvSpPr>
            <a:spLocks noChangeShapeType="1"/>
          </p:cNvSpPr>
          <p:nvPr/>
        </p:nvSpPr>
        <p:spPr bwMode="auto">
          <a:xfrm flipH="1">
            <a:off x="4705351" y="2833688"/>
            <a:ext cx="3810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7" name="Freeform 111"/>
          <p:cNvSpPr>
            <a:spLocks/>
          </p:cNvSpPr>
          <p:nvPr/>
        </p:nvSpPr>
        <p:spPr bwMode="auto">
          <a:xfrm>
            <a:off x="4819651" y="2889250"/>
            <a:ext cx="1490663" cy="1712913"/>
          </a:xfrm>
          <a:custGeom>
            <a:avLst/>
            <a:gdLst/>
            <a:ahLst/>
            <a:cxnLst>
              <a:cxn ang="0">
                <a:pos x="0" y="0"/>
              </a:cxn>
              <a:cxn ang="0">
                <a:pos x="18" y="14"/>
              </a:cxn>
              <a:cxn ang="0">
                <a:pos x="67" y="49"/>
              </a:cxn>
              <a:cxn ang="0">
                <a:pos x="113" y="86"/>
              </a:cxn>
              <a:cxn ang="0">
                <a:pos x="162" y="129"/>
              </a:cxn>
              <a:cxn ang="0">
                <a:pos x="208" y="178"/>
              </a:cxn>
              <a:cxn ang="0">
                <a:pos x="257" y="233"/>
              </a:cxn>
              <a:cxn ang="0">
                <a:pos x="303" y="290"/>
              </a:cxn>
              <a:cxn ang="0">
                <a:pos x="352" y="357"/>
              </a:cxn>
              <a:cxn ang="0">
                <a:pos x="398" y="429"/>
              </a:cxn>
              <a:cxn ang="0">
                <a:pos x="447" y="506"/>
              </a:cxn>
              <a:cxn ang="0">
                <a:pos x="493" y="584"/>
              </a:cxn>
              <a:cxn ang="0">
                <a:pos x="542" y="659"/>
              </a:cxn>
              <a:cxn ang="0">
                <a:pos x="588" y="728"/>
              </a:cxn>
              <a:cxn ang="0">
                <a:pos x="637" y="794"/>
              </a:cxn>
              <a:cxn ang="0">
                <a:pos x="683" y="852"/>
              </a:cxn>
              <a:cxn ang="0">
                <a:pos x="732" y="904"/>
              </a:cxn>
              <a:cxn ang="0">
                <a:pos x="778" y="950"/>
              </a:cxn>
              <a:cxn ang="0">
                <a:pos x="827" y="993"/>
              </a:cxn>
              <a:cxn ang="0">
                <a:pos x="873" y="1030"/>
              </a:cxn>
              <a:cxn ang="0">
                <a:pos x="922" y="1068"/>
              </a:cxn>
              <a:cxn ang="0">
                <a:pos x="939" y="1079"/>
              </a:cxn>
            </a:cxnLst>
            <a:rect l="0" t="0" r="r" b="b"/>
            <a:pathLst>
              <a:path w="939" h="1079">
                <a:moveTo>
                  <a:pt x="0" y="0"/>
                </a:moveTo>
                <a:lnTo>
                  <a:pt x="18" y="14"/>
                </a:lnTo>
                <a:lnTo>
                  <a:pt x="67" y="49"/>
                </a:lnTo>
                <a:lnTo>
                  <a:pt x="113" y="86"/>
                </a:lnTo>
                <a:lnTo>
                  <a:pt x="162" y="129"/>
                </a:lnTo>
                <a:lnTo>
                  <a:pt x="208" y="178"/>
                </a:lnTo>
                <a:lnTo>
                  <a:pt x="257" y="233"/>
                </a:lnTo>
                <a:lnTo>
                  <a:pt x="303" y="290"/>
                </a:lnTo>
                <a:lnTo>
                  <a:pt x="352" y="357"/>
                </a:lnTo>
                <a:lnTo>
                  <a:pt x="398" y="429"/>
                </a:lnTo>
                <a:lnTo>
                  <a:pt x="447" y="506"/>
                </a:lnTo>
                <a:lnTo>
                  <a:pt x="493" y="584"/>
                </a:lnTo>
                <a:lnTo>
                  <a:pt x="542" y="659"/>
                </a:lnTo>
                <a:lnTo>
                  <a:pt x="588" y="728"/>
                </a:lnTo>
                <a:lnTo>
                  <a:pt x="637" y="794"/>
                </a:lnTo>
                <a:lnTo>
                  <a:pt x="683" y="852"/>
                </a:lnTo>
                <a:lnTo>
                  <a:pt x="732" y="904"/>
                </a:lnTo>
                <a:lnTo>
                  <a:pt x="778" y="950"/>
                </a:lnTo>
                <a:lnTo>
                  <a:pt x="827" y="993"/>
                </a:lnTo>
                <a:lnTo>
                  <a:pt x="873" y="1030"/>
                </a:lnTo>
                <a:lnTo>
                  <a:pt x="922" y="1068"/>
                </a:lnTo>
                <a:lnTo>
                  <a:pt x="939" y="1079"/>
                </a:lnTo>
              </a:path>
            </a:pathLst>
          </a:custGeom>
          <a:noFill/>
          <a:ln w="19050">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8" name="Freeform 112"/>
          <p:cNvSpPr>
            <a:spLocks/>
          </p:cNvSpPr>
          <p:nvPr/>
        </p:nvSpPr>
        <p:spPr bwMode="auto">
          <a:xfrm>
            <a:off x="4819651" y="3167063"/>
            <a:ext cx="1490663" cy="1193800"/>
          </a:xfrm>
          <a:custGeom>
            <a:avLst/>
            <a:gdLst/>
            <a:ahLst/>
            <a:cxnLst>
              <a:cxn ang="0">
                <a:pos x="0" y="0"/>
              </a:cxn>
              <a:cxn ang="0">
                <a:pos x="18" y="26"/>
              </a:cxn>
              <a:cxn ang="0">
                <a:pos x="67" y="90"/>
              </a:cxn>
              <a:cxn ang="0">
                <a:pos x="113" y="144"/>
              </a:cxn>
              <a:cxn ang="0">
                <a:pos x="162" y="196"/>
              </a:cxn>
              <a:cxn ang="0">
                <a:pos x="208" y="242"/>
              </a:cxn>
              <a:cxn ang="0">
                <a:pos x="257" y="280"/>
              </a:cxn>
              <a:cxn ang="0">
                <a:pos x="303" y="311"/>
              </a:cxn>
              <a:cxn ang="0">
                <a:pos x="352" y="334"/>
              </a:cxn>
              <a:cxn ang="0">
                <a:pos x="398" y="352"/>
              </a:cxn>
              <a:cxn ang="0">
                <a:pos x="447" y="363"/>
              </a:cxn>
              <a:cxn ang="0">
                <a:pos x="493" y="375"/>
              </a:cxn>
              <a:cxn ang="0">
                <a:pos x="542" y="389"/>
              </a:cxn>
              <a:cxn ang="0">
                <a:pos x="588" y="406"/>
              </a:cxn>
              <a:cxn ang="0">
                <a:pos x="637" y="432"/>
              </a:cxn>
              <a:cxn ang="0">
                <a:pos x="683" y="467"/>
              </a:cxn>
              <a:cxn ang="0">
                <a:pos x="732" y="507"/>
              </a:cxn>
              <a:cxn ang="0">
                <a:pos x="778" y="556"/>
              </a:cxn>
              <a:cxn ang="0">
                <a:pos x="827" y="608"/>
              </a:cxn>
              <a:cxn ang="0">
                <a:pos x="873" y="665"/>
              </a:cxn>
              <a:cxn ang="0">
                <a:pos x="922" y="726"/>
              </a:cxn>
              <a:cxn ang="0">
                <a:pos x="939" y="752"/>
              </a:cxn>
            </a:cxnLst>
            <a:rect l="0" t="0" r="r" b="b"/>
            <a:pathLst>
              <a:path w="939" h="752">
                <a:moveTo>
                  <a:pt x="0" y="0"/>
                </a:moveTo>
                <a:lnTo>
                  <a:pt x="18" y="26"/>
                </a:lnTo>
                <a:lnTo>
                  <a:pt x="67" y="90"/>
                </a:lnTo>
                <a:lnTo>
                  <a:pt x="113" y="144"/>
                </a:lnTo>
                <a:lnTo>
                  <a:pt x="162" y="196"/>
                </a:lnTo>
                <a:lnTo>
                  <a:pt x="208" y="242"/>
                </a:lnTo>
                <a:lnTo>
                  <a:pt x="257" y="280"/>
                </a:lnTo>
                <a:lnTo>
                  <a:pt x="303" y="311"/>
                </a:lnTo>
                <a:lnTo>
                  <a:pt x="352" y="334"/>
                </a:lnTo>
                <a:lnTo>
                  <a:pt x="398" y="352"/>
                </a:lnTo>
                <a:lnTo>
                  <a:pt x="447" y="363"/>
                </a:lnTo>
                <a:lnTo>
                  <a:pt x="493" y="375"/>
                </a:lnTo>
                <a:lnTo>
                  <a:pt x="542" y="389"/>
                </a:lnTo>
                <a:lnTo>
                  <a:pt x="588" y="406"/>
                </a:lnTo>
                <a:lnTo>
                  <a:pt x="637" y="432"/>
                </a:lnTo>
                <a:lnTo>
                  <a:pt x="683" y="467"/>
                </a:lnTo>
                <a:lnTo>
                  <a:pt x="732" y="507"/>
                </a:lnTo>
                <a:lnTo>
                  <a:pt x="778" y="556"/>
                </a:lnTo>
                <a:lnTo>
                  <a:pt x="827" y="608"/>
                </a:lnTo>
                <a:lnTo>
                  <a:pt x="873" y="665"/>
                </a:lnTo>
                <a:lnTo>
                  <a:pt x="922" y="726"/>
                </a:lnTo>
                <a:lnTo>
                  <a:pt x="939" y="752"/>
                </a:lnTo>
              </a:path>
            </a:pathLst>
          </a:custGeom>
          <a:noFill/>
          <a:ln w="19050">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29" name="Rectangle 113"/>
          <p:cNvSpPr>
            <a:spLocks noChangeArrowheads="1"/>
          </p:cNvSpPr>
          <p:nvPr/>
        </p:nvSpPr>
        <p:spPr bwMode="auto">
          <a:xfrm>
            <a:off x="3617913" y="5037138"/>
            <a:ext cx="3159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100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30" name="Rectangle 114"/>
          <p:cNvSpPr>
            <a:spLocks noChangeArrowheads="1"/>
          </p:cNvSpPr>
          <p:nvPr/>
        </p:nvSpPr>
        <p:spPr bwMode="auto">
          <a:xfrm>
            <a:off x="3803900" y="2368550"/>
            <a:ext cx="44403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ED1C24"/>
                </a:solidFill>
                <a:latin typeface="Arial" pitchFamily="34" charset="0"/>
                <a:cs typeface="Arial" pitchFamily="34" charset="0"/>
              </a:rPr>
              <a:t>stable</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31" name="Rectangle 115"/>
          <p:cNvSpPr>
            <a:spLocks noChangeArrowheads="1"/>
          </p:cNvSpPr>
          <p:nvPr/>
        </p:nvSpPr>
        <p:spPr bwMode="auto">
          <a:xfrm>
            <a:off x="3803900" y="3387725"/>
            <a:ext cx="51296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00A651"/>
                </a:solidFill>
                <a:latin typeface="Arial" pitchFamily="34" charset="0"/>
                <a:cs typeface="Arial" pitchFamily="34" charset="0"/>
              </a:rPr>
              <a:t>neutral</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32" name="Rectangle 116"/>
          <p:cNvSpPr>
            <a:spLocks noChangeArrowheads="1"/>
          </p:cNvSpPr>
          <p:nvPr/>
        </p:nvSpPr>
        <p:spPr bwMode="auto">
          <a:xfrm>
            <a:off x="3803900" y="4484688"/>
            <a:ext cx="64921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2E3192"/>
                </a:solidFill>
                <a:latin typeface="Arial" pitchFamily="34" charset="0"/>
                <a:cs typeface="Arial" pitchFamily="34" charset="0"/>
              </a:rPr>
              <a:t>transient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33" name="Rectangle 117"/>
          <p:cNvSpPr>
            <a:spLocks noChangeArrowheads="1"/>
          </p:cNvSpPr>
          <p:nvPr/>
        </p:nvSpPr>
        <p:spPr bwMode="auto">
          <a:xfrm rot="16200000">
            <a:off x="-547687" y="3402013"/>
            <a:ext cx="1508125"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Perturbation (unitless)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nvGrpSpPr>
          <p:cNvPr id="136" name="Group 135"/>
          <p:cNvGrpSpPr/>
          <p:nvPr/>
        </p:nvGrpSpPr>
        <p:grpSpPr>
          <a:xfrm>
            <a:off x="3965576" y="5037138"/>
            <a:ext cx="342900" cy="206375"/>
            <a:chOff x="3965576" y="5037138"/>
            <a:chExt cx="342900" cy="206375"/>
          </a:xfrm>
        </p:grpSpPr>
        <p:sp>
          <p:nvSpPr>
            <p:cNvPr id="111734" name="Rectangle 118"/>
            <p:cNvSpPr>
              <a:spLocks noChangeArrowheads="1"/>
            </p:cNvSpPr>
            <p:nvPr/>
          </p:nvSpPr>
          <p:spPr bwMode="auto">
            <a:xfrm>
              <a:off x="3965576" y="5037138"/>
              <a:ext cx="1651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35" name="Rectangle 119"/>
            <p:cNvSpPr>
              <a:spLocks noChangeArrowheads="1"/>
            </p:cNvSpPr>
            <p:nvPr/>
          </p:nvSpPr>
          <p:spPr bwMode="auto">
            <a:xfrm>
              <a:off x="4048126" y="5037138"/>
              <a:ext cx="26035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err="1" smtClean="0">
                  <a:ln>
                    <a:noFill/>
                  </a:ln>
                  <a:solidFill>
                    <a:srgbClr val="000000"/>
                  </a:solidFill>
                  <a:effectLst/>
                  <a:latin typeface="Arial" pitchFamily="34" charset="0"/>
                  <a:cs typeface="Arial" pitchFamily="34" charset="0"/>
                </a:rPr>
                <a:t>rial</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sp>
        <p:nvSpPr>
          <p:cNvPr id="111736" name="Rectangle 120"/>
          <p:cNvSpPr>
            <a:spLocks noChangeArrowheads="1"/>
          </p:cNvSpPr>
          <p:nvPr/>
        </p:nvSpPr>
        <p:spPr bwMode="auto">
          <a:xfrm>
            <a:off x="5738813" y="2898775"/>
            <a:ext cx="4429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ED1C24"/>
                </a:solidFill>
                <a:effectLst/>
                <a:latin typeface="Arial" pitchFamily="34" charset="0"/>
                <a:cs typeface="Arial" pitchFamily="34" charset="0"/>
              </a:rPr>
              <a:t>z=0.9</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37" name="Rectangle 121"/>
          <p:cNvSpPr>
            <a:spLocks noChangeArrowheads="1"/>
          </p:cNvSpPr>
          <p:nvPr/>
        </p:nvSpPr>
        <p:spPr bwMode="auto">
          <a:xfrm>
            <a:off x="5738813" y="3071813"/>
            <a:ext cx="4429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00A651"/>
                </a:solidFill>
                <a:effectLst/>
                <a:latin typeface="Arial" pitchFamily="34" charset="0"/>
                <a:cs typeface="Arial" pitchFamily="34" charset="0"/>
              </a:rPr>
              <a:t>z=0.5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38" name="Rectangle 122"/>
          <p:cNvSpPr>
            <a:spLocks noChangeArrowheads="1"/>
          </p:cNvSpPr>
          <p:nvPr/>
        </p:nvSpPr>
        <p:spPr bwMode="auto">
          <a:xfrm>
            <a:off x="5738813" y="3246438"/>
            <a:ext cx="442913"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2E3192"/>
                </a:solidFill>
                <a:effectLst/>
                <a:latin typeface="Arial" pitchFamily="34" charset="0"/>
                <a:cs typeface="Arial" pitchFamily="34" charset="0"/>
              </a:rPr>
              <a:t>z=0.1</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39" name="Line 123"/>
          <p:cNvSpPr>
            <a:spLocks noChangeShapeType="1"/>
          </p:cNvSpPr>
          <p:nvPr/>
        </p:nvSpPr>
        <p:spPr bwMode="auto">
          <a:xfrm>
            <a:off x="7307263" y="3752850"/>
            <a:ext cx="15525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41" name="Rectangle 125"/>
          <p:cNvSpPr>
            <a:spLocks noChangeArrowheads="1"/>
          </p:cNvSpPr>
          <p:nvPr/>
        </p:nvSpPr>
        <p:spPr bwMode="auto">
          <a:xfrm>
            <a:off x="4783907" y="2614613"/>
            <a:ext cx="139781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cs typeface="Arial" pitchFamily="34" charset="0"/>
              </a:rPr>
              <a:t>Adaptation (</a:t>
            </a:r>
            <a:r>
              <a:rPr kumimoji="0" lang="en-US" sz="1200" b="0" i="0" u="none" strike="noStrike" cap="none" normalizeH="0" baseline="0" dirty="0" err="1" smtClean="0">
                <a:ln>
                  <a:noFill/>
                </a:ln>
                <a:solidFill>
                  <a:srgbClr val="000000"/>
                </a:solidFill>
                <a:effectLst/>
                <a:latin typeface="Arial" pitchFamily="34" charset="0"/>
                <a:cs typeface="Arial" pitchFamily="34" charset="0"/>
              </a:rPr>
              <a:t>unitless</a:t>
            </a:r>
            <a:r>
              <a:rPr kumimoji="0" lang="en-US" sz="1200" b="0" i="0" u="none" strike="noStrike" cap="none" normalizeH="0" baseline="0" dirty="0" smtClean="0">
                <a:ln>
                  <a:noFill/>
                </a:ln>
                <a:solidFill>
                  <a:srgbClr val="000000"/>
                </a:solidFill>
                <a:effectLst/>
                <a:latin typeface="Arial" pitchFamily="34" charset="0"/>
                <a:cs typeface="Arial" pitchFamily="34" charset="0"/>
              </a:rPr>
              <a: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42" name="Rectangle 126"/>
          <p:cNvSpPr>
            <a:spLocks noChangeArrowheads="1"/>
          </p:cNvSpPr>
          <p:nvPr/>
        </p:nvSpPr>
        <p:spPr bwMode="auto">
          <a:xfrm>
            <a:off x="5076826" y="4895850"/>
            <a:ext cx="10414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Error (unitless)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43" name="Rectangle 127"/>
          <p:cNvSpPr>
            <a:spLocks noChangeArrowheads="1"/>
          </p:cNvSpPr>
          <p:nvPr/>
        </p:nvSpPr>
        <p:spPr bwMode="auto">
          <a:xfrm>
            <a:off x="4833938" y="4456113"/>
            <a:ext cx="384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Symbol" pitchFamily="18" charset="2"/>
                <a:cs typeface="Arial" pitchFamily="34" charset="0"/>
              </a:rPr>
              <a:t> </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45" name="Rectangle 129"/>
          <p:cNvSpPr>
            <a:spLocks noChangeArrowheads="1"/>
          </p:cNvSpPr>
          <p:nvPr/>
        </p:nvSpPr>
        <p:spPr bwMode="auto">
          <a:xfrm>
            <a:off x="7645401" y="4895850"/>
            <a:ext cx="10414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cs typeface="Arial" pitchFamily="34" charset="0"/>
              </a:rPr>
              <a:t>Error (unitless)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1746" name="Rectangle 130"/>
          <p:cNvSpPr>
            <a:spLocks noChangeArrowheads="1"/>
          </p:cNvSpPr>
          <p:nvPr/>
        </p:nvSpPr>
        <p:spPr bwMode="auto">
          <a:xfrm>
            <a:off x="7791451" y="2441575"/>
            <a:ext cx="736600" cy="20637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cs typeface="Arial" pitchFamily="34" charset="0"/>
              </a:rPr>
              <a:t>Change in</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1747" name="Rectangle 131"/>
          <p:cNvSpPr>
            <a:spLocks noChangeArrowheads="1"/>
          </p:cNvSpPr>
          <p:nvPr/>
        </p:nvSpPr>
        <p:spPr bwMode="auto">
          <a:xfrm>
            <a:off x="7449020" y="2614613"/>
            <a:ext cx="138018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cs typeface="Arial" pitchFamily="34" charset="0"/>
              </a:rPr>
              <a:t>adaptation (</a:t>
            </a:r>
            <a:r>
              <a:rPr kumimoji="0" lang="en-US" sz="1200" b="0" i="0" u="none" strike="noStrike" cap="none" normalizeH="0" baseline="0" dirty="0" err="1" smtClean="0">
                <a:ln>
                  <a:noFill/>
                </a:ln>
                <a:solidFill>
                  <a:srgbClr val="000000"/>
                </a:solidFill>
                <a:effectLst/>
                <a:latin typeface="Arial" pitchFamily="34" charset="0"/>
                <a:cs typeface="Arial" pitchFamily="34" charset="0"/>
              </a:rPr>
              <a:t>unitless</a:t>
            </a:r>
            <a:r>
              <a:rPr kumimoji="0" lang="en-US" sz="1200" b="0" i="0" u="none" strike="noStrike" cap="none" normalizeH="0" baseline="0" dirty="0" smtClean="0">
                <a:ln>
                  <a:noFill/>
                </a:ln>
                <a:solidFill>
                  <a:srgbClr val="000000"/>
                </a:solidFill>
                <a:effectLst/>
                <a:latin typeface="Arial" pitchFamily="34" charset="0"/>
                <a:cs typeface="Arial" pitchFamily="34" charset="0"/>
              </a:rPr>
              <a:t>)</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nvGrpSpPr>
          <p:cNvPr id="134" name="Group 86"/>
          <p:cNvGrpSpPr>
            <a:grpSpLocks noChangeAspect="1"/>
          </p:cNvGrpSpPr>
          <p:nvPr/>
        </p:nvGrpSpPr>
        <p:grpSpPr bwMode="auto">
          <a:xfrm>
            <a:off x="6412216" y="2371212"/>
            <a:ext cx="2792409" cy="2813051"/>
            <a:chOff x="406" y="2104"/>
            <a:chExt cx="1894" cy="1908"/>
          </a:xfrm>
        </p:grpSpPr>
        <p:sp>
          <p:nvSpPr>
            <p:cNvPr id="135" name="AutoShape 85"/>
            <p:cNvSpPr>
              <a:spLocks noChangeAspect="1" noChangeArrowheads="1" noTextEdit="1"/>
            </p:cNvSpPr>
            <p:nvPr/>
          </p:nvSpPr>
          <p:spPr bwMode="auto">
            <a:xfrm>
              <a:off x="406" y="2281"/>
              <a:ext cx="1835" cy="170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Line 87"/>
            <p:cNvSpPr>
              <a:spLocks noChangeShapeType="1"/>
            </p:cNvSpPr>
            <p:nvPr/>
          </p:nvSpPr>
          <p:spPr bwMode="auto">
            <a:xfrm>
              <a:off x="817" y="2971"/>
              <a:ext cx="1385" cy="1"/>
            </a:xfrm>
            <a:prstGeom prst="line">
              <a:avLst/>
            </a:prstGeom>
            <a:noFill/>
            <a:ln w="17463"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Line 88"/>
            <p:cNvSpPr>
              <a:spLocks noChangeShapeType="1"/>
            </p:cNvSpPr>
            <p:nvPr/>
          </p:nvSpPr>
          <p:spPr bwMode="auto">
            <a:xfrm>
              <a:off x="860" y="3654"/>
              <a:ext cx="1342"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Line 89"/>
            <p:cNvSpPr>
              <a:spLocks noChangeShapeType="1"/>
            </p:cNvSpPr>
            <p:nvPr/>
          </p:nvSpPr>
          <p:spPr bwMode="auto">
            <a:xfrm>
              <a:off x="1028"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Line 90"/>
            <p:cNvSpPr>
              <a:spLocks noChangeShapeType="1"/>
            </p:cNvSpPr>
            <p:nvPr/>
          </p:nvSpPr>
          <p:spPr bwMode="auto">
            <a:xfrm>
              <a:off x="1196"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Line 91"/>
            <p:cNvSpPr>
              <a:spLocks noChangeShapeType="1"/>
            </p:cNvSpPr>
            <p:nvPr/>
          </p:nvSpPr>
          <p:spPr bwMode="auto">
            <a:xfrm>
              <a:off x="1365"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Line 92"/>
            <p:cNvSpPr>
              <a:spLocks noChangeShapeType="1"/>
            </p:cNvSpPr>
            <p:nvPr/>
          </p:nvSpPr>
          <p:spPr bwMode="auto">
            <a:xfrm>
              <a:off x="1529"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Line 93"/>
            <p:cNvSpPr>
              <a:spLocks noChangeShapeType="1"/>
            </p:cNvSpPr>
            <p:nvPr/>
          </p:nvSpPr>
          <p:spPr bwMode="auto">
            <a:xfrm>
              <a:off x="1697"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Line 94"/>
            <p:cNvSpPr>
              <a:spLocks noChangeShapeType="1"/>
            </p:cNvSpPr>
            <p:nvPr/>
          </p:nvSpPr>
          <p:spPr bwMode="auto">
            <a:xfrm>
              <a:off x="1865"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Line 95"/>
            <p:cNvSpPr>
              <a:spLocks noChangeShapeType="1"/>
            </p:cNvSpPr>
            <p:nvPr/>
          </p:nvSpPr>
          <p:spPr bwMode="auto">
            <a:xfrm>
              <a:off x="2034"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Line 96"/>
            <p:cNvSpPr>
              <a:spLocks noChangeShapeType="1"/>
            </p:cNvSpPr>
            <p:nvPr/>
          </p:nvSpPr>
          <p:spPr bwMode="auto">
            <a:xfrm>
              <a:off x="2202"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Rectangle 97"/>
            <p:cNvSpPr>
              <a:spLocks noChangeArrowheads="1"/>
            </p:cNvSpPr>
            <p:nvPr/>
          </p:nvSpPr>
          <p:spPr bwMode="auto">
            <a:xfrm>
              <a:off x="563" y="3458"/>
              <a:ext cx="264"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49" name="Rectangle 98"/>
            <p:cNvSpPr>
              <a:spLocks noChangeArrowheads="1"/>
            </p:cNvSpPr>
            <p:nvPr/>
          </p:nvSpPr>
          <p:spPr bwMode="auto">
            <a:xfrm>
              <a:off x="563" y="3184"/>
              <a:ext cx="264"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50" name="Rectangle 99"/>
            <p:cNvSpPr>
              <a:spLocks noChangeArrowheads="1"/>
            </p:cNvSpPr>
            <p:nvPr/>
          </p:nvSpPr>
          <p:spPr bwMode="auto">
            <a:xfrm>
              <a:off x="601" y="2638"/>
              <a:ext cx="225"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51" name="Rectangle 100"/>
            <p:cNvSpPr>
              <a:spLocks noChangeArrowheads="1"/>
            </p:cNvSpPr>
            <p:nvPr/>
          </p:nvSpPr>
          <p:spPr bwMode="auto">
            <a:xfrm>
              <a:off x="601" y="2367"/>
              <a:ext cx="225"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52" name="Line 101"/>
            <p:cNvSpPr>
              <a:spLocks noChangeShapeType="1"/>
            </p:cNvSpPr>
            <p:nvPr/>
          </p:nvSpPr>
          <p:spPr bwMode="auto">
            <a:xfrm>
              <a:off x="860" y="3654"/>
              <a:ext cx="1" cy="43"/>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Rectangle 102"/>
            <p:cNvSpPr>
              <a:spLocks noChangeArrowheads="1"/>
            </p:cNvSpPr>
            <p:nvPr/>
          </p:nvSpPr>
          <p:spPr bwMode="auto">
            <a:xfrm rot="16200000">
              <a:off x="-427" y="2937"/>
              <a:ext cx="1801" cy="13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400" dirty="0" smtClean="0">
                  <a:solidFill>
                    <a:srgbClr val="000000"/>
                  </a:solidFill>
                  <a:latin typeface="Arial" pitchFamily="34" charset="0"/>
                </a:rPr>
                <a:t>Adaptation </a:t>
              </a:r>
              <a:r>
                <a:rPr kumimoji="0" lang="en-US" sz="1400" b="0" i="0" u="none" strike="noStrike" cap="none" normalizeH="0" baseline="0" dirty="0" smtClean="0">
                  <a:ln>
                    <a:noFill/>
                  </a:ln>
                  <a:solidFill>
                    <a:srgbClr val="000000"/>
                  </a:solidFill>
                  <a:effectLst/>
                  <a:latin typeface="Arial" pitchFamily="34" charset="0"/>
                </a:rPr>
                <a:t>(cm)</a:t>
              </a:r>
              <a:endParaRPr kumimoji="0" lang="en-US" sz="1400" b="0" i="0" u="none" strike="noStrike" cap="none" normalizeH="0" baseline="0" dirty="0" smtClean="0">
                <a:ln>
                  <a:noFill/>
                </a:ln>
                <a:solidFill>
                  <a:schemeClr val="tx1"/>
                </a:solidFill>
                <a:effectLst/>
                <a:latin typeface="Arial" pitchFamily="34" charset="0"/>
              </a:endParaRPr>
            </a:p>
          </p:txBody>
        </p:sp>
        <p:sp>
          <p:nvSpPr>
            <p:cNvPr id="154" name="Rectangle 103"/>
            <p:cNvSpPr>
              <a:spLocks noChangeArrowheads="1"/>
            </p:cNvSpPr>
            <p:nvPr/>
          </p:nvSpPr>
          <p:spPr bwMode="auto">
            <a:xfrm>
              <a:off x="802" y="3715"/>
              <a:ext cx="161"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55" name="Rectangle 104"/>
            <p:cNvSpPr>
              <a:spLocks noChangeArrowheads="1"/>
            </p:cNvSpPr>
            <p:nvPr/>
          </p:nvSpPr>
          <p:spPr bwMode="auto">
            <a:xfrm>
              <a:off x="1141" y="3715"/>
              <a:ext cx="161"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56" name="Rectangle 105"/>
            <p:cNvSpPr>
              <a:spLocks noChangeArrowheads="1"/>
            </p:cNvSpPr>
            <p:nvPr/>
          </p:nvSpPr>
          <p:spPr bwMode="auto">
            <a:xfrm>
              <a:off x="1500" y="3715"/>
              <a:ext cx="121"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57" name="Rectangle 106"/>
            <p:cNvSpPr>
              <a:spLocks noChangeArrowheads="1"/>
            </p:cNvSpPr>
            <p:nvPr/>
          </p:nvSpPr>
          <p:spPr bwMode="auto">
            <a:xfrm>
              <a:off x="1839" y="3715"/>
              <a:ext cx="12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58" name="Rectangle 107"/>
            <p:cNvSpPr>
              <a:spLocks noChangeArrowheads="1"/>
            </p:cNvSpPr>
            <p:nvPr/>
          </p:nvSpPr>
          <p:spPr bwMode="auto">
            <a:xfrm>
              <a:off x="2178" y="3715"/>
              <a:ext cx="12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59" name="Rectangle 108"/>
            <p:cNvSpPr>
              <a:spLocks noChangeArrowheads="1"/>
            </p:cNvSpPr>
            <p:nvPr/>
          </p:nvSpPr>
          <p:spPr bwMode="auto">
            <a:xfrm>
              <a:off x="1276" y="3851"/>
              <a:ext cx="605"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rPr>
                <a:t>Error (cm)</a:t>
              </a:r>
              <a:endParaRPr kumimoji="0" lang="en-US" sz="1800" b="0" i="0" u="none" strike="noStrike" cap="none" normalizeH="0" baseline="0" dirty="0" smtClean="0">
                <a:ln>
                  <a:noFill/>
                </a:ln>
                <a:solidFill>
                  <a:schemeClr val="tx1"/>
                </a:solidFill>
                <a:effectLst/>
                <a:latin typeface="Arial" pitchFamily="34" charset="0"/>
              </a:endParaRPr>
            </a:p>
          </p:txBody>
        </p:sp>
        <p:sp>
          <p:nvSpPr>
            <p:cNvPr id="160" name="Line 109"/>
            <p:cNvSpPr>
              <a:spLocks noChangeShapeType="1"/>
            </p:cNvSpPr>
            <p:nvPr/>
          </p:nvSpPr>
          <p:spPr bwMode="auto">
            <a:xfrm flipV="1">
              <a:off x="817" y="2285"/>
              <a:ext cx="1" cy="1369"/>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Line 110"/>
            <p:cNvSpPr>
              <a:spLocks noChangeShapeType="1"/>
            </p:cNvSpPr>
            <p:nvPr/>
          </p:nvSpPr>
          <p:spPr bwMode="auto">
            <a:xfrm flipH="1">
              <a:off x="789" y="3107"/>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Line 111"/>
            <p:cNvSpPr>
              <a:spLocks noChangeShapeType="1"/>
            </p:cNvSpPr>
            <p:nvPr/>
          </p:nvSpPr>
          <p:spPr bwMode="auto">
            <a:xfrm flipH="1">
              <a:off x="789" y="3519"/>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Line 112"/>
            <p:cNvSpPr>
              <a:spLocks noChangeShapeType="1"/>
            </p:cNvSpPr>
            <p:nvPr/>
          </p:nvSpPr>
          <p:spPr bwMode="auto">
            <a:xfrm flipH="1">
              <a:off x="789" y="3247"/>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Line 113"/>
            <p:cNvSpPr>
              <a:spLocks noChangeShapeType="1"/>
            </p:cNvSpPr>
            <p:nvPr/>
          </p:nvSpPr>
          <p:spPr bwMode="auto">
            <a:xfrm flipH="1">
              <a:off x="789" y="2971"/>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Line 114"/>
            <p:cNvSpPr>
              <a:spLocks noChangeShapeType="1"/>
            </p:cNvSpPr>
            <p:nvPr/>
          </p:nvSpPr>
          <p:spPr bwMode="auto">
            <a:xfrm flipH="1">
              <a:off x="789" y="2700"/>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Line 115"/>
            <p:cNvSpPr>
              <a:spLocks noChangeShapeType="1"/>
            </p:cNvSpPr>
            <p:nvPr/>
          </p:nvSpPr>
          <p:spPr bwMode="auto">
            <a:xfrm flipH="1">
              <a:off x="789" y="2424"/>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Line 116"/>
            <p:cNvSpPr>
              <a:spLocks noChangeShapeType="1"/>
            </p:cNvSpPr>
            <p:nvPr/>
          </p:nvSpPr>
          <p:spPr bwMode="auto">
            <a:xfrm flipH="1">
              <a:off x="789" y="2564"/>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Line 117"/>
            <p:cNvSpPr>
              <a:spLocks noChangeShapeType="1"/>
            </p:cNvSpPr>
            <p:nvPr/>
          </p:nvSpPr>
          <p:spPr bwMode="auto">
            <a:xfrm>
              <a:off x="860" y="2363"/>
              <a:ext cx="1" cy="111"/>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Line 118"/>
            <p:cNvSpPr>
              <a:spLocks noChangeShapeType="1"/>
            </p:cNvSpPr>
            <p:nvPr/>
          </p:nvSpPr>
          <p:spPr bwMode="auto">
            <a:xfrm>
              <a:off x="946" y="2506"/>
              <a:ext cx="1" cy="8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Line 119"/>
            <p:cNvSpPr>
              <a:spLocks noChangeShapeType="1"/>
            </p:cNvSpPr>
            <p:nvPr/>
          </p:nvSpPr>
          <p:spPr bwMode="auto">
            <a:xfrm>
              <a:off x="1028" y="2531"/>
              <a:ext cx="1" cy="101"/>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Line 120"/>
            <p:cNvSpPr>
              <a:spLocks noChangeShapeType="1"/>
            </p:cNvSpPr>
            <p:nvPr/>
          </p:nvSpPr>
          <p:spPr bwMode="auto">
            <a:xfrm>
              <a:off x="1111" y="2535"/>
              <a:ext cx="1" cy="57"/>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Line 121"/>
            <p:cNvSpPr>
              <a:spLocks noChangeShapeType="1"/>
            </p:cNvSpPr>
            <p:nvPr/>
          </p:nvSpPr>
          <p:spPr bwMode="auto">
            <a:xfrm>
              <a:off x="1196" y="2621"/>
              <a:ext cx="1" cy="79"/>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Line 122"/>
            <p:cNvSpPr>
              <a:spLocks noChangeShapeType="1"/>
            </p:cNvSpPr>
            <p:nvPr/>
          </p:nvSpPr>
          <p:spPr bwMode="auto">
            <a:xfrm>
              <a:off x="1279" y="2678"/>
              <a:ext cx="1" cy="7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Line 123"/>
            <p:cNvSpPr>
              <a:spLocks noChangeShapeType="1"/>
            </p:cNvSpPr>
            <p:nvPr/>
          </p:nvSpPr>
          <p:spPr bwMode="auto">
            <a:xfrm>
              <a:off x="1365" y="2735"/>
              <a:ext cx="1" cy="61"/>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Line 124"/>
            <p:cNvSpPr>
              <a:spLocks noChangeShapeType="1"/>
            </p:cNvSpPr>
            <p:nvPr/>
          </p:nvSpPr>
          <p:spPr bwMode="auto">
            <a:xfrm>
              <a:off x="1447" y="2810"/>
              <a:ext cx="1" cy="54"/>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Line 125"/>
            <p:cNvSpPr>
              <a:spLocks noChangeShapeType="1"/>
            </p:cNvSpPr>
            <p:nvPr/>
          </p:nvSpPr>
          <p:spPr bwMode="auto">
            <a:xfrm>
              <a:off x="1529" y="2936"/>
              <a:ext cx="1" cy="3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Line 126"/>
            <p:cNvSpPr>
              <a:spLocks noChangeShapeType="1"/>
            </p:cNvSpPr>
            <p:nvPr/>
          </p:nvSpPr>
          <p:spPr bwMode="auto">
            <a:xfrm>
              <a:off x="1615" y="3079"/>
              <a:ext cx="1" cy="35"/>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Line 127"/>
            <p:cNvSpPr>
              <a:spLocks noChangeShapeType="1"/>
            </p:cNvSpPr>
            <p:nvPr/>
          </p:nvSpPr>
          <p:spPr bwMode="auto">
            <a:xfrm>
              <a:off x="1697" y="3139"/>
              <a:ext cx="1" cy="47"/>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Line 128"/>
            <p:cNvSpPr>
              <a:spLocks noChangeShapeType="1"/>
            </p:cNvSpPr>
            <p:nvPr/>
          </p:nvSpPr>
          <p:spPr bwMode="auto">
            <a:xfrm>
              <a:off x="1783" y="3247"/>
              <a:ext cx="1" cy="43"/>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Line 129"/>
            <p:cNvSpPr>
              <a:spLocks noChangeShapeType="1"/>
            </p:cNvSpPr>
            <p:nvPr/>
          </p:nvSpPr>
          <p:spPr bwMode="auto">
            <a:xfrm>
              <a:off x="1865" y="3325"/>
              <a:ext cx="1" cy="58"/>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Line 130"/>
            <p:cNvSpPr>
              <a:spLocks noChangeShapeType="1"/>
            </p:cNvSpPr>
            <p:nvPr/>
          </p:nvSpPr>
          <p:spPr bwMode="auto">
            <a:xfrm>
              <a:off x="1948" y="3322"/>
              <a:ext cx="1" cy="50"/>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Line 131"/>
            <p:cNvSpPr>
              <a:spLocks noChangeShapeType="1"/>
            </p:cNvSpPr>
            <p:nvPr/>
          </p:nvSpPr>
          <p:spPr bwMode="auto">
            <a:xfrm>
              <a:off x="2034" y="3408"/>
              <a:ext cx="1" cy="82"/>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Line 132"/>
            <p:cNvSpPr>
              <a:spLocks noChangeShapeType="1"/>
            </p:cNvSpPr>
            <p:nvPr/>
          </p:nvSpPr>
          <p:spPr bwMode="auto">
            <a:xfrm>
              <a:off x="2116" y="3451"/>
              <a:ext cx="1" cy="78"/>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Line 133"/>
            <p:cNvSpPr>
              <a:spLocks noChangeShapeType="1"/>
            </p:cNvSpPr>
            <p:nvPr/>
          </p:nvSpPr>
          <p:spPr bwMode="auto">
            <a:xfrm>
              <a:off x="2202" y="3529"/>
              <a:ext cx="1" cy="86"/>
            </a:xfrm>
            <a:prstGeom prst="line">
              <a:avLst/>
            </a:pr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34"/>
            <p:cNvSpPr>
              <a:spLocks/>
            </p:cNvSpPr>
            <p:nvPr/>
          </p:nvSpPr>
          <p:spPr bwMode="auto">
            <a:xfrm>
              <a:off x="860" y="2417"/>
              <a:ext cx="1342" cy="1155"/>
            </a:xfrm>
            <a:custGeom>
              <a:avLst/>
              <a:gdLst/>
              <a:ahLst/>
              <a:cxnLst>
                <a:cxn ang="0">
                  <a:pos x="0" y="0"/>
                </a:cxn>
                <a:cxn ang="0">
                  <a:pos x="86" y="129"/>
                </a:cxn>
                <a:cxn ang="0">
                  <a:pos x="168" y="165"/>
                </a:cxn>
                <a:cxn ang="0">
                  <a:pos x="251" y="147"/>
                </a:cxn>
                <a:cxn ang="0">
                  <a:pos x="336" y="243"/>
                </a:cxn>
                <a:cxn ang="0">
                  <a:pos x="419" y="297"/>
                </a:cxn>
                <a:cxn ang="0">
                  <a:pos x="505" y="350"/>
                </a:cxn>
                <a:cxn ang="0">
                  <a:pos x="587" y="418"/>
                </a:cxn>
                <a:cxn ang="0">
                  <a:pos x="669" y="536"/>
                </a:cxn>
                <a:cxn ang="0">
                  <a:pos x="755" y="680"/>
                </a:cxn>
                <a:cxn ang="0">
                  <a:pos x="837" y="747"/>
                </a:cxn>
                <a:cxn ang="0">
                  <a:pos x="923" y="851"/>
                </a:cxn>
                <a:cxn ang="0">
                  <a:pos x="1005" y="937"/>
                </a:cxn>
                <a:cxn ang="0">
                  <a:pos x="1088" y="930"/>
                </a:cxn>
                <a:cxn ang="0">
                  <a:pos x="1174" y="1034"/>
                </a:cxn>
                <a:cxn ang="0">
                  <a:pos x="1256" y="1073"/>
                </a:cxn>
                <a:cxn ang="0">
                  <a:pos x="1342" y="1155"/>
                </a:cxn>
              </a:cxnLst>
              <a:rect l="0" t="0" r="r" b="b"/>
              <a:pathLst>
                <a:path w="1342" h="1155">
                  <a:moveTo>
                    <a:pt x="0" y="0"/>
                  </a:moveTo>
                  <a:lnTo>
                    <a:pt x="86" y="129"/>
                  </a:lnTo>
                  <a:lnTo>
                    <a:pt x="168" y="165"/>
                  </a:lnTo>
                  <a:lnTo>
                    <a:pt x="251" y="147"/>
                  </a:lnTo>
                  <a:lnTo>
                    <a:pt x="336" y="243"/>
                  </a:lnTo>
                  <a:lnTo>
                    <a:pt x="419" y="297"/>
                  </a:lnTo>
                  <a:lnTo>
                    <a:pt x="505" y="350"/>
                  </a:lnTo>
                  <a:lnTo>
                    <a:pt x="587" y="418"/>
                  </a:lnTo>
                  <a:lnTo>
                    <a:pt x="669" y="536"/>
                  </a:lnTo>
                  <a:lnTo>
                    <a:pt x="755" y="680"/>
                  </a:lnTo>
                  <a:lnTo>
                    <a:pt x="837" y="747"/>
                  </a:lnTo>
                  <a:lnTo>
                    <a:pt x="923" y="851"/>
                  </a:lnTo>
                  <a:lnTo>
                    <a:pt x="1005" y="937"/>
                  </a:lnTo>
                  <a:lnTo>
                    <a:pt x="1088" y="930"/>
                  </a:lnTo>
                  <a:lnTo>
                    <a:pt x="1174" y="1034"/>
                  </a:lnTo>
                  <a:lnTo>
                    <a:pt x="1256" y="1073"/>
                  </a:lnTo>
                  <a:lnTo>
                    <a:pt x="1342" y="1155"/>
                  </a:lnTo>
                </a:path>
              </a:pathLst>
            </a:custGeom>
            <a:noFill/>
            <a:ln w="22225" cap="flat">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Line 135"/>
            <p:cNvSpPr>
              <a:spLocks noChangeShapeType="1"/>
            </p:cNvSpPr>
            <p:nvPr/>
          </p:nvSpPr>
          <p:spPr bwMode="auto">
            <a:xfrm>
              <a:off x="860" y="2342"/>
              <a:ext cx="1" cy="136"/>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Line 136"/>
            <p:cNvSpPr>
              <a:spLocks noChangeShapeType="1"/>
            </p:cNvSpPr>
            <p:nvPr/>
          </p:nvSpPr>
          <p:spPr bwMode="auto">
            <a:xfrm>
              <a:off x="946" y="2463"/>
              <a:ext cx="1" cy="8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Line 137"/>
            <p:cNvSpPr>
              <a:spLocks noChangeShapeType="1"/>
            </p:cNvSpPr>
            <p:nvPr/>
          </p:nvSpPr>
          <p:spPr bwMode="auto">
            <a:xfrm>
              <a:off x="1028" y="2596"/>
              <a:ext cx="1" cy="71"/>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Line 138"/>
            <p:cNvSpPr>
              <a:spLocks noChangeShapeType="1"/>
            </p:cNvSpPr>
            <p:nvPr/>
          </p:nvSpPr>
          <p:spPr bwMode="auto">
            <a:xfrm>
              <a:off x="1111" y="2642"/>
              <a:ext cx="1" cy="79"/>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Line 139"/>
            <p:cNvSpPr>
              <a:spLocks noChangeShapeType="1"/>
            </p:cNvSpPr>
            <p:nvPr/>
          </p:nvSpPr>
          <p:spPr bwMode="auto">
            <a:xfrm>
              <a:off x="1196" y="2739"/>
              <a:ext cx="1" cy="57"/>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Line 140"/>
            <p:cNvSpPr>
              <a:spLocks noChangeShapeType="1"/>
            </p:cNvSpPr>
            <p:nvPr/>
          </p:nvSpPr>
          <p:spPr bwMode="auto">
            <a:xfrm>
              <a:off x="1182" y="2796"/>
              <a:ext cx="25" cy="1"/>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Line 141"/>
            <p:cNvSpPr>
              <a:spLocks noChangeShapeType="1"/>
            </p:cNvSpPr>
            <p:nvPr/>
          </p:nvSpPr>
          <p:spPr bwMode="auto">
            <a:xfrm>
              <a:off x="1279" y="2793"/>
              <a:ext cx="1" cy="67"/>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Line 142"/>
            <p:cNvSpPr>
              <a:spLocks noChangeShapeType="1"/>
            </p:cNvSpPr>
            <p:nvPr/>
          </p:nvSpPr>
          <p:spPr bwMode="auto">
            <a:xfrm>
              <a:off x="1365" y="2857"/>
              <a:ext cx="1" cy="6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Line 143"/>
            <p:cNvSpPr>
              <a:spLocks noChangeShapeType="1"/>
            </p:cNvSpPr>
            <p:nvPr/>
          </p:nvSpPr>
          <p:spPr bwMode="auto">
            <a:xfrm>
              <a:off x="1447" y="2871"/>
              <a:ext cx="1" cy="86"/>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Line 144"/>
            <p:cNvSpPr>
              <a:spLocks noChangeShapeType="1"/>
            </p:cNvSpPr>
            <p:nvPr/>
          </p:nvSpPr>
          <p:spPr bwMode="auto">
            <a:xfrm>
              <a:off x="1529" y="2928"/>
              <a:ext cx="1" cy="54"/>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Line 145"/>
            <p:cNvSpPr>
              <a:spLocks noChangeShapeType="1"/>
            </p:cNvSpPr>
            <p:nvPr/>
          </p:nvSpPr>
          <p:spPr bwMode="auto">
            <a:xfrm>
              <a:off x="1615" y="2957"/>
              <a:ext cx="1" cy="6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Line 146"/>
            <p:cNvSpPr>
              <a:spLocks noChangeShapeType="1"/>
            </p:cNvSpPr>
            <p:nvPr/>
          </p:nvSpPr>
          <p:spPr bwMode="auto">
            <a:xfrm>
              <a:off x="1697" y="3029"/>
              <a:ext cx="1" cy="53"/>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Line 147"/>
            <p:cNvSpPr>
              <a:spLocks noChangeShapeType="1"/>
            </p:cNvSpPr>
            <p:nvPr/>
          </p:nvSpPr>
          <p:spPr bwMode="auto">
            <a:xfrm>
              <a:off x="1783" y="3075"/>
              <a:ext cx="1" cy="57"/>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Line 148"/>
            <p:cNvSpPr>
              <a:spLocks noChangeShapeType="1"/>
            </p:cNvSpPr>
            <p:nvPr/>
          </p:nvSpPr>
          <p:spPr bwMode="auto">
            <a:xfrm>
              <a:off x="1769" y="3075"/>
              <a:ext cx="25" cy="1"/>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Line 149"/>
            <p:cNvSpPr>
              <a:spLocks noChangeShapeType="1"/>
            </p:cNvSpPr>
            <p:nvPr/>
          </p:nvSpPr>
          <p:spPr bwMode="auto">
            <a:xfrm>
              <a:off x="1865" y="3136"/>
              <a:ext cx="1" cy="61"/>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Line 150"/>
            <p:cNvSpPr>
              <a:spLocks noChangeShapeType="1"/>
            </p:cNvSpPr>
            <p:nvPr/>
          </p:nvSpPr>
          <p:spPr bwMode="auto">
            <a:xfrm>
              <a:off x="1948" y="3222"/>
              <a:ext cx="1" cy="75"/>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Line 151"/>
            <p:cNvSpPr>
              <a:spLocks noChangeShapeType="1"/>
            </p:cNvSpPr>
            <p:nvPr/>
          </p:nvSpPr>
          <p:spPr bwMode="auto">
            <a:xfrm>
              <a:off x="2034" y="3329"/>
              <a:ext cx="1" cy="57"/>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Line 152"/>
            <p:cNvSpPr>
              <a:spLocks noChangeShapeType="1"/>
            </p:cNvSpPr>
            <p:nvPr/>
          </p:nvSpPr>
          <p:spPr bwMode="auto">
            <a:xfrm>
              <a:off x="2116" y="3383"/>
              <a:ext cx="1" cy="6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Line 153"/>
            <p:cNvSpPr>
              <a:spLocks noChangeShapeType="1"/>
            </p:cNvSpPr>
            <p:nvPr/>
          </p:nvSpPr>
          <p:spPr bwMode="auto">
            <a:xfrm>
              <a:off x="2202" y="3486"/>
              <a:ext cx="1" cy="68"/>
            </a:xfrm>
            <a:prstGeom prst="line">
              <a:avLst/>
            </a:pr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54"/>
            <p:cNvSpPr>
              <a:spLocks/>
            </p:cNvSpPr>
            <p:nvPr/>
          </p:nvSpPr>
          <p:spPr bwMode="auto">
            <a:xfrm>
              <a:off x="860" y="2410"/>
              <a:ext cx="1342" cy="1112"/>
            </a:xfrm>
            <a:custGeom>
              <a:avLst/>
              <a:gdLst/>
              <a:ahLst/>
              <a:cxnLst>
                <a:cxn ang="0">
                  <a:pos x="0" y="0"/>
                </a:cxn>
                <a:cxn ang="0">
                  <a:pos x="86" y="93"/>
                </a:cxn>
                <a:cxn ang="0">
                  <a:pos x="168" y="222"/>
                </a:cxn>
                <a:cxn ang="0">
                  <a:pos x="251" y="272"/>
                </a:cxn>
                <a:cxn ang="0">
                  <a:pos x="336" y="357"/>
                </a:cxn>
                <a:cxn ang="0">
                  <a:pos x="419" y="415"/>
                </a:cxn>
                <a:cxn ang="0">
                  <a:pos x="505" y="479"/>
                </a:cxn>
                <a:cxn ang="0">
                  <a:pos x="587" y="504"/>
                </a:cxn>
                <a:cxn ang="0">
                  <a:pos x="669" y="543"/>
                </a:cxn>
                <a:cxn ang="0">
                  <a:pos x="755" y="579"/>
                </a:cxn>
                <a:cxn ang="0">
                  <a:pos x="837" y="647"/>
                </a:cxn>
                <a:cxn ang="0">
                  <a:pos x="923" y="694"/>
                </a:cxn>
                <a:cxn ang="0">
                  <a:pos x="1005" y="754"/>
                </a:cxn>
                <a:cxn ang="0">
                  <a:pos x="1088" y="851"/>
                </a:cxn>
                <a:cxn ang="0">
                  <a:pos x="1174" y="948"/>
                </a:cxn>
                <a:cxn ang="0">
                  <a:pos x="1256" y="1005"/>
                </a:cxn>
                <a:cxn ang="0">
                  <a:pos x="1342" y="1112"/>
                </a:cxn>
              </a:cxnLst>
              <a:rect l="0" t="0" r="r" b="b"/>
              <a:pathLst>
                <a:path w="1342" h="1112">
                  <a:moveTo>
                    <a:pt x="0" y="0"/>
                  </a:moveTo>
                  <a:lnTo>
                    <a:pt x="86" y="93"/>
                  </a:lnTo>
                  <a:lnTo>
                    <a:pt x="168" y="222"/>
                  </a:lnTo>
                  <a:lnTo>
                    <a:pt x="251" y="272"/>
                  </a:lnTo>
                  <a:lnTo>
                    <a:pt x="336" y="357"/>
                  </a:lnTo>
                  <a:lnTo>
                    <a:pt x="419" y="415"/>
                  </a:lnTo>
                  <a:lnTo>
                    <a:pt x="505" y="479"/>
                  </a:lnTo>
                  <a:lnTo>
                    <a:pt x="587" y="504"/>
                  </a:lnTo>
                  <a:lnTo>
                    <a:pt x="669" y="543"/>
                  </a:lnTo>
                  <a:lnTo>
                    <a:pt x="755" y="579"/>
                  </a:lnTo>
                  <a:lnTo>
                    <a:pt x="837" y="647"/>
                  </a:lnTo>
                  <a:lnTo>
                    <a:pt x="923" y="694"/>
                  </a:lnTo>
                  <a:lnTo>
                    <a:pt x="1005" y="754"/>
                  </a:lnTo>
                  <a:lnTo>
                    <a:pt x="1088" y="851"/>
                  </a:lnTo>
                  <a:lnTo>
                    <a:pt x="1174" y="948"/>
                  </a:lnTo>
                  <a:lnTo>
                    <a:pt x="1256" y="1005"/>
                  </a:lnTo>
                  <a:lnTo>
                    <a:pt x="1342" y="1112"/>
                  </a:lnTo>
                </a:path>
              </a:pathLst>
            </a:custGeom>
            <a:noFill/>
            <a:ln w="22225" cap="flat">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Line 155"/>
            <p:cNvSpPr>
              <a:spLocks noChangeShapeType="1"/>
            </p:cNvSpPr>
            <p:nvPr/>
          </p:nvSpPr>
          <p:spPr bwMode="auto">
            <a:xfrm>
              <a:off x="860" y="2388"/>
              <a:ext cx="1" cy="90"/>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Line 156"/>
            <p:cNvSpPr>
              <a:spLocks noChangeShapeType="1"/>
            </p:cNvSpPr>
            <p:nvPr/>
          </p:nvSpPr>
          <p:spPr bwMode="auto">
            <a:xfrm>
              <a:off x="946" y="2446"/>
              <a:ext cx="1" cy="9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Line 157"/>
            <p:cNvSpPr>
              <a:spLocks noChangeShapeType="1"/>
            </p:cNvSpPr>
            <p:nvPr/>
          </p:nvSpPr>
          <p:spPr bwMode="auto">
            <a:xfrm>
              <a:off x="1028" y="2535"/>
              <a:ext cx="1" cy="97"/>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Line 158"/>
            <p:cNvSpPr>
              <a:spLocks noChangeShapeType="1"/>
            </p:cNvSpPr>
            <p:nvPr/>
          </p:nvSpPr>
          <p:spPr bwMode="auto">
            <a:xfrm>
              <a:off x="1111" y="2657"/>
              <a:ext cx="1" cy="7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Line 159"/>
            <p:cNvSpPr>
              <a:spLocks noChangeShapeType="1"/>
            </p:cNvSpPr>
            <p:nvPr/>
          </p:nvSpPr>
          <p:spPr bwMode="auto">
            <a:xfrm>
              <a:off x="1196" y="2767"/>
              <a:ext cx="1" cy="6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Line 160"/>
            <p:cNvSpPr>
              <a:spLocks noChangeShapeType="1"/>
            </p:cNvSpPr>
            <p:nvPr/>
          </p:nvSpPr>
          <p:spPr bwMode="auto">
            <a:xfrm>
              <a:off x="1279" y="2825"/>
              <a:ext cx="1" cy="71"/>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Line 161"/>
            <p:cNvSpPr>
              <a:spLocks noChangeShapeType="1"/>
            </p:cNvSpPr>
            <p:nvPr/>
          </p:nvSpPr>
          <p:spPr bwMode="auto">
            <a:xfrm>
              <a:off x="1365" y="2928"/>
              <a:ext cx="1" cy="50"/>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Line 162"/>
            <p:cNvSpPr>
              <a:spLocks noChangeShapeType="1"/>
            </p:cNvSpPr>
            <p:nvPr/>
          </p:nvSpPr>
          <p:spPr bwMode="auto">
            <a:xfrm>
              <a:off x="1447" y="2914"/>
              <a:ext cx="1" cy="111"/>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Line 163"/>
            <p:cNvSpPr>
              <a:spLocks noChangeShapeType="1"/>
            </p:cNvSpPr>
            <p:nvPr/>
          </p:nvSpPr>
          <p:spPr bwMode="auto">
            <a:xfrm>
              <a:off x="1529" y="2932"/>
              <a:ext cx="1" cy="4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Line 164"/>
            <p:cNvSpPr>
              <a:spLocks noChangeShapeType="1"/>
            </p:cNvSpPr>
            <p:nvPr/>
          </p:nvSpPr>
          <p:spPr bwMode="auto">
            <a:xfrm>
              <a:off x="1615" y="2961"/>
              <a:ext cx="1" cy="93"/>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Line 165"/>
            <p:cNvSpPr>
              <a:spLocks noChangeShapeType="1"/>
            </p:cNvSpPr>
            <p:nvPr/>
          </p:nvSpPr>
          <p:spPr bwMode="auto">
            <a:xfrm>
              <a:off x="1697" y="3018"/>
              <a:ext cx="1" cy="36"/>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Line 166"/>
            <p:cNvSpPr>
              <a:spLocks noChangeShapeType="1"/>
            </p:cNvSpPr>
            <p:nvPr/>
          </p:nvSpPr>
          <p:spPr bwMode="auto">
            <a:xfrm>
              <a:off x="1783" y="3050"/>
              <a:ext cx="1" cy="47"/>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Line 167"/>
            <p:cNvSpPr>
              <a:spLocks noChangeShapeType="1"/>
            </p:cNvSpPr>
            <p:nvPr/>
          </p:nvSpPr>
          <p:spPr bwMode="auto">
            <a:xfrm>
              <a:off x="1865" y="3057"/>
              <a:ext cx="1" cy="6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Line 168"/>
            <p:cNvSpPr>
              <a:spLocks noChangeShapeType="1"/>
            </p:cNvSpPr>
            <p:nvPr/>
          </p:nvSpPr>
          <p:spPr bwMode="auto">
            <a:xfrm>
              <a:off x="1948" y="3143"/>
              <a:ext cx="1" cy="46"/>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Line 169"/>
            <p:cNvSpPr>
              <a:spLocks noChangeShapeType="1"/>
            </p:cNvSpPr>
            <p:nvPr/>
          </p:nvSpPr>
          <p:spPr bwMode="auto">
            <a:xfrm>
              <a:off x="2034" y="3236"/>
              <a:ext cx="1" cy="64"/>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Line 170"/>
            <p:cNvSpPr>
              <a:spLocks noChangeShapeType="1"/>
            </p:cNvSpPr>
            <p:nvPr/>
          </p:nvSpPr>
          <p:spPr bwMode="auto">
            <a:xfrm>
              <a:off x="2116" y="3340"/>
              <a:ext cx="1" cy="82"/>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Line 171"/>
            <p:cNvSpPr>
              <a:spLocks noChangeShapeType="1"/>
            </p:cNvSpPr>
            <p:nvPr/>
          </p:nvSpPr>
          <p:spPr bwMode="auto">
            <a:xfrm>
              <a:off x="2202" y="3411"/>
              <a:ext cx="1" cy="75"/>
            </a:xfrm>
            <a:prstGeom prst="line">
              <a:avLst/>
            </a:pr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72"/>
            <p:cNvSpPr>
              <a:spLocks/>
            </p:cNvSpPr>
            <p:nvPr/>
          </p:nvSpPr>
          <p:spPr bwMode="auto">
            <a:xfrm>
              <a:off x="860" y="2431"/>
              <a:ext cx="1342" cy="1020"/>
            </a:xfrm>
            <a:custGeom>
              <a:avLst/>
              <a:gdLst/>
              <a:ahLst/>
              <a:cxnLst>
                <a:cxn ang="0">
                  <a:pos x="0" y="0"/>
                </a:cxn>
                <a:cxn ang="0">
                  <a:pos x="86" y="61"/>
                </a:cxn>
                <a:cxn ang="0">
                  <a:pos x="168" y="151"/>
                </a:cxn>
                <a:cxn ang="0">
                  <a:pos x="251" y="265"/>
                </a:cxn>
                <a:cxn ang="0">
                  <a:pos x="336" y="369"/>
                </a:cxn>
                <a:cxn ang="0">
                  <a:pos x="419" y="429"/>
                </a:cxn>
                <a:cxn ang="0">
                  <a:pos x="505" y="522"/>
                </a:cxn>
                <a:cxn ang="0">
                  <a:pos x="587" y="537"/>
                </a:cxn>
                <a:cxn ang="0">
                  <a:pos x="669" y="522"/>
                </a:cxn>
                <a:cxn ang="0">
                  <a:pos x="755" y="576"/>
                </a:cxn>
                <a:cxn ang="0">
                  <a:pos x="837" y="605"/>
                </a:cxn>
                <a:cxn ang="0">
                  <a:pos x="923" y="640"/>
                </a:cxn>
                <a:cxn ang="0">
                  <a:pos x="1005" y="658"/>
                </a:cxn>
                <a:cxn ang="0">
                  <a:pos x="1088" y="737"/>
                </a:cxn>
                <a:cxn ang="0">
                  <a:pos x="1174" y="837"/>
                </a:cxn>
                <a:cxn ang="0">
                  <a:pos x="1256" y="952"/>
                </a:cxn>
                <a:cxn ang="0">
                  <a:pos x="1342" y="1020"/>
                </a:cxn>
              </a:cxnLst>
              <a:rect l="0" t="0" r="r" b="b"/>
              <a:pathLst>
                <a:path w="1342" h="1020">
                  <a:moveTo>
                    <a:pt x="0" y="0"/>
                  </a:moveTo>
                  <a:lnTo>
                    <a:pt x="86" y="61"/>
                  </a:lnTo>
                  <a:lnTo>
                    <a:pt x="168" y="151"/>
                  </a:lnTo>
                  <a:lnTo>
                    <a:pt x="251" y="265"/>
                  </a:lnTo>
                  <a:lnTo>
                    <a:pt x="336" y="369"/>
                  </a:lnTo>
                  <a:lnTo>
                    <a:pt x="419" y="429"/>
                  </a:lnTo>
                  <a:lnTo>
                    <a:pt x="505" y="522"/>
                  </a:lnTo>
                  <a:lnTo>
                    <a:pt x="587" y="537"/>
                  </a:lnTo>
                  <a:lnTo>
                    <a:pt x="669" y="522"/>
                  </a:lnTo>
                  <a:lnTo>
                    <a:pt x="755" y="576"/>
                  </a:lnTo>
                  <a:lnTo>
                    <a:pt x="837" y="605"/>
                  </a:lnTo>
                  <a:lnTo>
                    <a:pt x="923" y="640"/>
                  </a:lnTo>
                  <a:lnTo>
                    <a:pt x="1005" y="658"/>
                  </a:lnTo>
                  <a:lnTo>
                    <a:pt x="1088" y="737"/>
                  </a:lnTo>
                  <a:lnTo>
                    <a:pt x="1174" y="837"/>
                  </a:lnTo>
                  <a:lnTo>
                    <a:pt x="1256" y="952"/>
                  </a:lnTo>
                  <a:lnTo>
                    <a:pt x="1342" y="1020"/>
                  </a:lnTo>
                </a:path>
              </a:pathLst>
            </a:custGeom>
            <a:noFill/>
            <a:ln w="22225" cap="flat">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Rectangle 173"/>
            <p:cNvSpPr>
              <a:spLocks noChangeArrowheads="1"/>
            </p:cNvSpPr>
            <p:nvPr/>
          </p:nvSpPr>
          <p:spPr bwMode="auto">
            <a:xfrm>
              <a:off x="1521" y="2459"/>
              <a:ext cx="358" cy="16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DD1F26"/>
                  </a:solidFill>
                  <a:effectLst/>
                  <a:latin typeface="Arial" pitchFamily="34" charset="0"/>
                </a:rPr>
                <a:t>z=0.9</a:t>
              </a:r>
              <a:endParaRPr kumimoji="0" lang="en-US" sz="1800" b="0" i="0" u="none" strike="noStrike" cap="none" normalizeH="0" baseline="0" dirty="0" smtClean="0">
                <a:ln>
                  <a:noFill/>
                </a:ln>
                <a:solidFill>
                  <a:schemeClr val="tx1"/>
                </a:solidFill>
                <a:effectLst/>
                <a:latin typeface="Arial" pitchFamily="34" charset="0"/>
              </a:endParaRPr>
            </a:p>
          </p:txBody>
        </p:sp>
        <p:sp>
          <p:nvSpPr>
            <p:cNvPr id="225" name="Rectangle 174"/>
            <p:cNvSpPr>
              <a:spLocks noChangeArrowheads="1"/>
            </p:cNvSpPr>
            <p:nvPr/>
          </p:nvSpPr>
          <p:spPr bwMode="auto">
            <a:xfrm>
              <a:off x="1532" y="2734"/>
              <a:ext cx="358" cy="16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solidFill>
                    <a:srgbClr val="4053A4"/>
                  </a:solidFill>
                  <a:effectLst/>
                  <a:latin typeface="Arial" pitchFamily="34" charset="0"/>
                </a:rPr>
                <a:t>z=0.1</a:t>
              </a:r>
              <a:endParaRPr kumimoji="0" lang="en-US" sz="1800" b="0" i="0" u="none" strike="noStrike" cap="none" normalizeH="0" baseline="0" smtClean="0">
                <a:ln>
                  <a:noFill/>
                </a:ln>
                <a:solidFill>
                  <a:schemeClr val="tx1"/>
                </a:solidFill>
                <a:effectLst/>
                <a:latin typeface="Arial" pitchFamily="34" charset="0"/>
              </a:endParaRPr>
            </a:p>
          </p:txBody>
        </p:sp>
        <p:sp>
          <p:nvSpPr>
            <p:cNvPr id="226" name="Rectangle 175"/>
            <p:cNvSpPr>
              <a:spLocks noChangeArrowheads="1"/>
            </p:cNvSpPr>
            <p:nvPr/>
          </p:nvSpPr>
          <p:spPr bwMode="auto">
            <a:xfrm>
              <a:off x="1524" y="2597"/>
              <a:ext cx="358" cy="16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54B948"/>
                  </a:solidFill>
                  <a:effectLst/>
                  <a:latin typeface="Arial" pitchFamily="34" charset="0"/>
                </a:rPr>
                <a:t>z=0.5</a:t>
              </a:r>
              <a:endParaRPr kumimoji="0" lang="en-US" sz="1800" b="0" i="0" u="none" strike="noStrike" cap="none" normalizeH="0" baseline="0" dirty="0" smtClean="0">
                <a:ln>
                  <a:noFill/>
                </a:ln>
                <a:solidFill>
                  <a:schemeClr val="tx1"/>
                </a:solidFill>
                <a:effectLst/>
                <a:latin typeface="Arial" pitchFamily="34" charset="0"/>
              </a:endParaRPr>
            </a:p>
          </p:txBody>
        </p:sp>
        <p:sp>
          <p:nvSpPr>
            <p:cNvPr id="227" name="Line 176"/>
            <p:cNvSpPr>
              <a:spLocks noChangeShapeType="1"/>
            </p:cNvSpPr>
            <p:nvPr/>
          </p:nvSpPr>
          <p:spPr bwMode="auto">
            <a:xfrm flipH="1">
              <a:off x="789" y="2288"/>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Line 177"/>
            <p:cNvSpPr>
              <a:spLocks noChangeShapeType="1"/>
            </p:cNvSpPr>
            <p:nvPr/>
          </p:nvSpPr>
          <p:spPr bwMode="auto">
            <a:xfrm flipH="1">
              <a:off x="789" y="3383"/>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Line 178"/>
            <p:cNvSpPr>
              <a:spLocks noChangeShapeType="1"/>
            </p:cNvSpPr>
            <p:nvPr/>
          </p:nvSpPr>
          <p:spPr bwMode="auto">
            <a:xfrm flipH="1">
              <a:off x="789" y="3654"/>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Line 179"/>
            <p:cNvSpPr>
              <a:spLocks noChangeShapeType="1"/>
            </p:cNvSpPr>
            <p:nvPr/>
          </p:nvSpPr>
          <p:spPr bwMode="auto">
            <a:xfrm flipH="1">
              <a:off x="789" y="2835"/>
              <a:ext cx="28" cy="1"/>
            </a:xfrm>
            <a:prstGeom prst="line">
              <a:avLst/>
            </a:prstGeom>
            <a:noFill/>
            <a:ln w="17463"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Rectangle 180"/>
            <p:cNvSpPr>
              <a:spLocks noChangeArrowheads="1"/>
            </p:cNvSpPr>
            <p:nvPr/>
          </p:nvSpPr>
          <p:spPr bwMode="auto">
            <a:xfrm>
              <a:off x="696" y="2911"/>
              <a:ext cx="12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9" name="Group 8"/>
          <p:cNvGrpSpPr/>
          <p:nvPr/>
        </p:nvGrpSpPr>
        <p:grpSpPr>
          <a:xfrm>
            <a:off x="917576" y="1431940"/>
            <a:ext cx="1719014" cy="530210"/>
            <a:chOff x="917576" y="1431940"/>
            <a:chExt cx="1719014" cy="530210"/>
          </a:xfrm>
        </p:grpSpPr>
        <p:cxnSp>
          <p:nvCxnSpPr>
            <p:cNvPr id="7" name="Straight Connector 6"/>
            <p:cNvCxnSpPr/>
            <p:nvPr/>
          </p:nvCxnSpPr>
          <p:spPr>
            <a:xfrm>
              <a:off x="917576" y="1585560"/>
              <a:ext cx="2286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1153955" y="1431940"/>
              <a:ext cx="1159292" cy="307777"/>
            </a:xfrm>
            <a:prstGeom prst="rect">
              <a:avLst/>
            </a:prstGeom>
            <a:noFill/>
          </p:spPr>
          <p:txBody>
            <a:bodyPr wrap="none" rtlCol="0">
              <a:spAutoFit/>
            </a:bodyPr>
            <a:lstStyle/>
            <a:p>
              <a:r>
                <a:rPr lang="en-US" sz="1400" dirty="0" smtClean="0"/>
                <a:t>Perturbation</a:t>
              </a:r>
              <a:endParaRPr lang="en-US" sz="1400" dirty="0"/>
            </a:p>
          </p:txBody>
        </p:sp>
        <p:cxnSp>
          <p:nvCxnSpPr>
            <p:cNvPr id="232" name="Straight Connector 231"/>
            <p:cNvCxnSpPr/>
            <p:nvPr/>
          </p:nvCxnSpPr>
          <p:spPr>
            <a:xfrm>
              <a:off x="923525" y="1807993"/>
              <a:ext cx="2286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3" name="TextBox 232"/>
            <p:cNvSpPr txBox="1"/>
            <p:nvPr/>
          </p:nvSpPr>
          <p:spPr>
            <a:xfrm>
              <a:off x="1159904" y="1654373"/>
              <a:ext cx="1476686" cy="307777"/>
            </a:xfrm>
            <a:prstGeom prst="rect">
              <a:avLst/>
            </a:prstGeom>
            <a:noFill/>
          </p:spPr>
          <p:txBody>
            <a:bodyPr wrap="none" rtlCol="0">
              <a:spAutoFit/>
            </a:bodyPr>
            <a:lstStyle/>
            <a:p>
              <a:r>
                <a:rPr lang="en-US" sz="1400" dirty="0" smtClean="0"/>
                <a:t>Motor command</a:t>
              </a:r>
              <a:endParaRPr lang="en-US" sz="1400" dirty="0"/>
            </a:p>
          </p:txBody>
        </p:sp>
      </p:grpSp>
    </p:spTree>
    <p:extLst>
      <p:ext uri="{BB962C8B-B14F-4D97-AF65-F5344CB8AC3E}">
        <p14:creationId xmlns:p14="http://schemas.microsoft.com/office/powerpoint/2010/main" val="3869504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637"/>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11163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162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162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169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169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169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169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169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170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170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1170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1170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170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1170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1170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1170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1170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1170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11710"/>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11711"/>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1171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1171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171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1171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11718"/>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11719"/>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11720"/>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11721"/>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111722"/>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11723"/>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11724"/>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11725"/>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111726"/>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111737"/>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11741"/>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11742"/>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11743"/>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11716"/>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111713"/>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111662"/>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111663"/>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111664"/>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11665"/>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111666"/>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111667"/>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111668"/>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111669"/>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11670"/>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11671"/>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111672"/>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111673"/>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111674"/>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111675"/>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111676"/>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111677"/>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11678"/>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111679"/>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111680"/>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111681"/>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11682"/>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111683"/>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111684"/>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111685"/>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111686"/>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111687"/>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11688"/>
                                        </p:tgtEl>
                                        <p:attrNameLst>
                                          <p:attrName>style.visibility</p:attrName>
                                        </p:attrNameLst>
                                      </p:cBhvr>
                                      <p:to>
                                        <p:strVal val="visible"/>
                                      </p:to>
                                    </p:set>
                                  </p:childTnLst>
                                </p:cTn>
                              </p:par>
                              <p:par>
                                <p:cTn id="143" presetID="1" presetClass="entr" presetSubtype="0" fill="hold" grpId="0" nodeType="withEffect">
                                  <p:stCondLst>
                                    <p:cond delay="0"/>
                                  </p:stCondLst>
                                  <p:childTnLst>
                                    <p:set>
                                      <p:cBhvr>
                                        <p:cTn id="144" dur="1" fill="hold">
                                          <p:stCondLst>
                                            <p:cond delay="0"/>
                                          </p:stCondLst>
                                        </p:cTn>
                                        <p:tgtEl>
                                          <p:spTgt spid="111689"/>
                                        </p:tgtEl>
                                        <p:attrNameLst>
                                          <p:attrName>style.visibility</p:attrName>
                                        </p:attrNameLst>
                                      </p:cBhvr>
                                      <p:to>
                                        <p:strVal val="visible"/>
                                      </p:to>
                                    </p:set>
                                  </p:childTnLst>
                                </p:cTn>
                              </p:par>
                              <p:par>
                                <p:cTn id="145" presetID="1" presetClass="entr" presetSubtype="0" fill="hold" grpId="0" nodeType="withEffect">
                                  <p:stCondLst>
                                    <p:cond delay="0"/>
                                  </p:stCondLst>
                                  <p:childTnLst>
                                    <p:set>
                                      <p:cBhvr>
                                        <p:cTn id="146" dur="1" fill="hold">
                                          <p:stCondLst>
                                            <p:cond delay="0"/>
                                          </p:stCondLst>
                                        </p:cTn>
                                        <p:tgtEl>
                                          <p:spTgt spid="111690"/>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111691"/>
                                        </p:tgtEl>
                                        <p:attrNameLst>
                                          <p:attrName>style.visibility</p:attrName>
                                        </p:attrNameLst>
                                      </p:cBhvr>
                                      <p:to>
                                        <p:strVal val="visible"/>
                                      </p:to>
                                    </p:set>
                                  </p:childTnLst>
                                </p:cTn>
                              </p:par>
                              <p:par>
                                <p:cTn id="149" presetID="1" presetClass="entr" presetSubtype="0" fill="hold" grpId="0" nodeType="withEffect">
                                  <p:stCondLst>
                                    <p:cond delay="0"/>
                                  </p:stCondLst>
                                  <p:childTnLst>
                                    <p:set>
                                      <p:cBhvr>
                                        <p:cTn id="150" dur="1" fill="hold">
                                          <p:stCondLst>
                                            <p:cond delay="0"/>
                                          </p:stCondLst>
                                        </p:cTn>
                                        <p:tgtEl>
                                          <p:spTgt spid="111693"/>
                                        </p:tgtEl>
                                        <p:attrNameLst>
                                          <p:attrName>style.visibility</p:attrName>
                                        </p:attrNameLst>
                                      </p:cBhvr>
                                      <p:to>
                                        <p:strVal val="visible"/>
                                      </p:to>
                                    </p:set>
                                  </p:childTnLst>
                                </p:cTn>
                              </p:par>
                              <p:par>
                                <p:cTn id="151" presetID="1" presetClass="entr" presetSubtype="0" fill="hold" grpId="0" nodeType="withEffect">
                                  <p:stCondLst>
                                    <p:cond delay="0"/>
                                  </p:stCondLst>
                                  <p:childTnLst>
                                    <p:set>
                                      <p:cBhvr>
                                        <p:cTn id="152" dur="1" fill="hold">
                                          <p:stCondLst>
                                            <p:cond delay="0"/>
                                          </p:stCondLst>
                                        </p:cTn>
                                        <p:tgtEl>
                                          <p:spTgt spid="111739"/>
                                        </p:tgtEl>
                                        <p:attrNameLst>
                                          <p:attrName>style.visibility</p:attrName>
                                        </p:attrNameLst>
                                      </p:cBhvr>
                                      <p:to>
                                        <p:strVal val="visible"/>
                                      </p:to>
                                    </p:set>
                                  </p:childTnLst>
                                </p:cTn>
                              </p:par>
                              <p:par>
                                <p:cTn id="153" presetID="1" presetClass="entr" presetSubtype="0" fill="hold" grpId="0" nodeType="withEffect">
                                  <p:stCondLst>
                                    <p:cond delay="0"/>
                                  </p:stCondLst>
                                  <p:childTnLst>
                                    <p:set>
                                      <p:cBhvr>
                                        <p:cTn id="154" dur="1" fill="hold">
                                          <p:stCondLst>
                                            <p:cond delay="0"/>
                                          </p:stCondLst>
                                        </p:cTn>
                                        <p:tgtEl>
                                          <p:spTgt spid="111745"/>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111746"/>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11747"/>
                                        </p:tgtEl>
                                        <p:attrNameLst>
                                          <p:attrName>style.visibility</p:attrName>
                                        </p:attrNameLst>
                                      </p:cBhvr>
                                      <p:to>
                                        <p:strVal val="visible"/>
                                      </p:to>
                                    </p:set>
                                  </p:childTnLst>
                                </p:cTn>
                              </p:par>
                            </p:childTnLst>
                          </p:cTn>
                        </p:par>
                      </p:childTnLst>
                    </p:cTn>
                  </p:par>
                  <p:par>
                    <p:cTn id="159" fill="hold">
                      <p:stCondLst>
                        <p:cond delay="indefinite"/>
                      </p:stCondLst>
                      <p:childTnLst>
                        <p:par>
                          <p:cTn id="160" fill="hold">
                            <p:stCondLst>
                              <p:cond delay="0"/>
                            </p:stCondLst>
                            <p:childTnLst>
                              <p:par>
                                <p:cTn id="161" presetID="1" presetClass="entr" presetSubtype="0" fill="hold" grpId="0" nodeType="clickEffect">
                                  <p:stCondLst>
                                    <p:cond delay="0"/>
                                  </p:stCondLst>
                                  <p:childTnLst>
                                    <p:set>
                                      <p:cBhvr>
                                        <p:cTn id="162" dur="1" fill="hold">
                                          <p:stCondLst>
                                            <p:cond delay="0"/>
                                          </p:stCondLst>
                                        </p:cTn>
                                        <p:tgtEl>
                                          <p:spTgt spid="111624"/>
                                        </p:tgtEl>
                                        <p:attrNameLst>
                                          <p:attrName>style.visibility</p:attrName>
                                        </p:attrNameLst>
                                      </p:cBhvr>
                                      <p:to>
                                        <p:strVal val="visible"/>
                                      </p:to>
                                    </p:set>
                                  </p:childTnLst>
                                </p:cTn>
                              </p:par>
                              <p:par>
                                <p:cTn id="163" presetID="1" presetClass="entr" presetSubtype="0" fill="hold" grpId="0" nodeType="withEffect">
                                  <p:stCondLst>
                                    <p:cond delay="0"/>
                                  </p:stCondLst>
                                  <p:childTnLst>
                                    <p:set>
                                      <p:cBhvr>
                                        <p:cTn id="164" dur="1" fill="hold">
                                          <p:stCondLst>
                                            <p:cond delay="0"/>
                                          </p:stCondLst>
                                        </p:cTn>
                                        <p:tgtEl>
                                          <p:spTgt spid="111625"/>
                                        </p:tgtEl>
                                        <p:attrNameLst>
                                          <p:attrName>style.visibility</p:attrName>
                                        </p:attrNameLst>
                                      </p:cBhvr>
                                      <p:to>
                                        <p:strVal val="visible"/>
                                      </p:to>
                                    </p:set>
                                  </p:childTnLst>
                                </p:cTn>
                              </p:par>
                              <p:par>
                                <p:cTn id="165" presetID="1" presetClass="entr" presetSubtype="0" fill="hold" grpId="0" nodeType="withEffect">
                                  <p:stCondLst>
                                    <p:cond delay="0"/>
                                  </p:stCondLst>
                                  <p:childTnLst>
                                    <p:set>
                                      <p:cBhvr>
                                        <p:cTn id="166" dur="1" fill="hold">
                                          <p:stCondLst>
                                            <p:cond delay="0"/>
                                          </p:stCondLst>
                                        </p:cTn>
                                        <p:tgtEl>
                                          <p:spTgt spid="111626"/>
                                        </p:tgtEl>
                                        <p:attrNameLst>
                                          <p:attrName>style.visibility</p:attrName>
                                        </p:attrNameLst>
                                      </p:cBhvr>
                                      <p:to>
                                        <p:strVal val="visible"/>
                                      </p:to>
                                    </p:set>
                                  </p:childTnLst>
                                </p:cTn>
                              </p:par>
                              <p:par>
                                <p:cTn id="167" presetID="1" presetClass="entr" presetSubtype="0" fill="hold" grpId="0" nodeType="withEffect">
                                  <p:stCondLst>
                                    <p:cond delay="0"/>
                                  </p:stCondLst>
                                  <p:childTnLst>
                                    <p:set>
                                      <p:cBhvr>
                                        <p:cTn id="168" dur="1" fill="hold">
                                          <p:stCondLst>
                                            <p:cond delay="0"/>
                                          </p:stCondLst>
                                        </p:cTn>
                                        <p:tgtEl>
                                          <p:spTgt spid="111627"/>
                                        </p:tgtEl>
                                        <p:attrNameLst>
                                          <p:attrName>style.visibility</p:attrName>
                                        </p:attrNameLst>
                                      </p:cBhvr>
                                      <p:to>
                                        <p:strVal val="visible"/>
                                      </p:to>
                                    </p:set>
                                  </p:childTnLst>
                                </p:cTn>
                              </p:par>
                              <p:par>
                                <p:cTn id="169" presetID="1" presetClass="entr" presetSubtype="0" fill="hold" grpId="0" nodeType="withEffect">
                                  <p:stCondLst>
                                    <p:cond delay="0"/>
                                  </p:stCondLst>
                                  <p:childTnLst>
                                    <p:set>
                                      <p:cBhvr>
                                        <p:cTn id="170" dur="1" fill="hold">
                                          <p:stCondLst>
                                            <p:cond delay="0"/>
                                          </p:stCondLst>
                                        </p:cTn>
                                        <p:tgtEl>
                                          <p:spTgt spid="111628"/>
                                        </p:tgtEl>
                                        <p:attrNameLst>
                                          <p:attrName>style.visibility</p:attrName>
                                        </p:attrNameLst>
                                      </p:cBhvr>
                                      <p:to>
                                        <p:strVal val="visible"/>
                                      </p:to>
                                    </p:set>
                                  </p:childTnLst>
                                </p:cTn>
                              </p:par>
                              <p:par>
                                <p:cTn id="171" presetID="1" presetClass="entr" presetSubtype="0" fill="hold" grpId="0" nodeType="withEffect">
                                  <p:stCondLst>
                                    <p:cond delay="0"/>
                                  </p:stCondLst>
                                  <p:childTnLst>
                                    <p:set>
                                      <p:cBhvr>
                                        <p:cTn id="172" dur="1" fill="hold">
                                          <p:stCondLst>
                                            <p:cond delay="0"/>
                                          </p:stCondLst>
                                        </p:cTn>
                                        <p:tgtEl>
                                          <p:spTgt spid="111629"/>
                                        </p:tgtEl>
                                        <p:attrNameLst>
                                          <p:attrName>style.visibility</p:attrName>
                                        </p:attrNameLst>
                                      </p:cBhvr>
                                      <p:to>
                                        <p:strVal val="visible"/>
                                      </p:to>
                                    </p:set>
                                  </p:childTnLst>
                                </p:cTn>
                              </p:par>
                              <p:par>
                                <p:cTn id="173" presetID="1" presetClass="entr" presetSubtype="0" fill="hold" grpId="0" nodeType="withEffect">
                                  <p:stCondLst>
                                    <p:cond delay="0"/>
                                  </p:stCondLst>
                                  <p:childTnLst>
                                    <p:set>
                                      <p:cBhvr>
                                        <p:cTn id="174" dur="1" fill="hold">
                                          <p:stCondLst>
                                            <p:cond delay="0"/>
                                          </p:stCondLst>
                                        </p:cTn>
                                        <p:tgtEl>
                                          <p:spTgt spid="111630"/>
                                        </p:tgtEl>
                                        <p:attrNameLst>
                                          <p:attrName>style.visibility</p:attrName>
                                        </p:attrNameLst>
                                      </p:cBhvr>
                                      <p:to>
                                        <p:strVal val="visible"/>
                                      </p:to>
                                    </p:set>
                                  </p:childTnLst>
                                </p:cTn>
                              </p:par>
                              <p:par>
                                <p:cTn id="175" presetID="1" presetClass="entr" presetSubtype="0" fill="hold" grpId="0" nodeType="withEffect">
                                  <p:stCondLst>
                                    <p:cond delay="0"/>
                                  </p:stCondLst>
                                  <p:childTnLst>
                                    <p:set>
                                      <p:cBhvr>
                                        <p:cTn id="176" dur="1" fill="hold">
                                          <p:stCondLst>
                                            <p:cond delay="0"/>
                                          </p:stCondLst>
                                        </p:cTn>
                                        <p:tgtEl>
                                          <p:spTgt spid="111730"/>
                                        </p:tgtEl>
                                        <p:attrNameLst>
                                          <p:attrName>style.visibility</p:attrName>
                                        </p:attrNameLst>
                                      </p:cBhvr>
                                      <p:to>
                                        <p:strVal val="visible"/>
                                      </p:to>
                                    </p:set>
                                  </p:childTnLst>
                                </p:cTn>
                              </p:par>
                            </p:childTnLst>
                          </p:cTn>
                        </p:par>
                      </p:childTnLst>
                    </p:cTn>
                  </p:par>
                  <p:par>
                    <p:cTn id="177" fill="hold">
                      <p:stCondLst>
                        <p:cond delay="indefinite"/>
                      </p:stCondLst>
                      <p:childTnLst>
                        <p:par>
                          <p:cTn id="178" fill="hold">
                            <p:stCondLst>
                              <p:cond delay="0"/>
                            </p:stCondLst>
                            <p:childTnLst>
                              <p:par>
                                <p:cTn id="179" presetID="1" presetClass="entr" presetSubtype="0" fill="hold" grpId="0" nodeType="clickEffect">
                                  <p:stCondLst>
                                    <p:cond delay="0"/>
                                  </p:stCondLst>
                                  <p:childTnLst>
                                    <p:set>
                                      <p:cBhvr>
                                        <p:cTn id="180" dur="1" fill="hold">
                                          <p:stCondLst>
                                            <p:cond delay="0"/>
                                          </p:stCondLst>
                                        </p:cTn>
                                        <p:tgtEl>
                                          <p:spTgt spid="111736"/>
                                        </p:tgtEl>
                                        <p:attrNameLst>
                                          <p:attrName>style.visibility</p:attrName>
                                        </p:attrNameLst>
                                      </p:cBhvr>
                                      <p:to>
                                        <p:strVal val="visible"/>
                                      </p:to>
                                    </p:set>
                                  </p:childTnLst>
                                </p:cTn>
                              </p:par>
                              <p:par>
                                <p:cTn id="181" presetID="1" presetClass="entr" presetSubtype="0" fill="hold" grpId="0" nodeType="withEffect">
                                  <p:stCondLst>
                                    <p:cond delay="0"/>
                                  </p:stCondLst>
                                  <p:childTnLst>
                                    <p:set>
                                      <p:cBhvr>
                                        <p:cTn id="182" dur="1" fill="hold">
                                          <p:stCondLst>
                                            <p:cond delay="0"/>
                                          </p:stCondLst>
                                        </p:cTn>
                                        <p:tgtEl>
                                          <p:spTgt spid="111727"/>
                                        </p:tgtEl>
                                        <p:attrNameLst>
                                          <p:attrName>style.visibility</p:attrName>
                                        </p:attrNameLst>
                                      </p:cBhvr>
                                      <p:to>
                                        <p:strVal val="visible"/>
                                      </p:to>
                                    </p:set>
                                  </p:childTnLst>
                                </p:cTn>
                              </p:par>
                              <p:par>
                                <p:cTn id="183" presetID="1" presetClass="entr" presetSubtype="0" fill="hold" grpId="0" nodeType="withEffect">
                                  <p:stCondLst>
                                    <p:cond delay="0"/>
                                  </p:stCondLst>
                                  <p:childTnLst>
                                    <p:set>
                                      <p:cBhvr>
                                        <p:cTn id="184" dur="1" fill="hold">
                                          <p:stCondLst>
                                            <p:cond delay="0"/>
                                          </p:stCondLst>
                                        </p:cTn>
                                        <p:tgtEl>
                                          <p:spTgt spid="111692"/>
                                        </p:tgtEl>
                                        <p:attrNameLst>
                                          <p:attrName>style.visibility</p:attrName>
                                        </p:attrNameLst>
                                      </p:cBhvr>
                                      <p:to>
                                        <p:strVal val="visible"/>
                                      </p:to>
                                    </p:set>
                                  </p:childTnLst>
                                </p:cTn>
                              </p:par>
                            </p:childTnLst>
                          </p:cTn>
                        </p:par>
                      </p:childTnLst>
                    </p:cTn>
                  </p:par>
                  <p:par>
                    <p:cTn id="185" fill="hold">
                      <p:stCondLst>
                        <p:cond delay="indefinite"/>
                      </p:stCondLst>
                      <p:childTnLst>
                        <p:par>
                          <p:cTn id="186" fill="hold">
                            <p:stCondLst>
                              <p:cond delay="0"/>
                            </p:stCondLst>
                            <p:childTnLst>
                              <p:par>
                                <p:cTn id="187" presetID="1" presetClass="entr" presetSubtype="0" fill="hold" grpId="0" nodeType="clickEffect">
                                  <p:stCondLst>
                                    <p:cond delay="0"/>
                                  </p:stCondLst>
                                  <p:childTnLst>
                                    <p:set>
                                      <p:cBhvr>
                                        <p:cTn id="188" dur="1" fill="hold">
                                          <p:stCondLst>
                                            <p:cond delay="0"/>
                                          </p:stCondLst>
                                        </p:cTn>
                                        <p:tgtEl>
                                          <p:spTgt spid="111638"/>
                                        </p:tgtEl>
                                        <p:attrNameLst>
                                          <p:attrName>style.visibility</p:attrName>
                                        </p:attrNameLst>
                                      </p:cBhvr>
                                      <p:to>
                                        <p:strVal val="visible"/>
                                      </p:to>
                                    </p:set>
                                  </p:childTnLst>
                                </p:cTn>
                              </p:par>
                              <p:par>
                                <p:cTn id="189" presetID="1" presetClass="entr" presetSubtype="0" fill="hold" grpId="0" nodeType="withEffect">
                                  <p:stCondLst>
                                    <p:cond delay="0"/>
                                  </p:stCondLst>
                                  <p:childTnLst>
                                    <p:set>
                                      <p:cBhvr>
                                        <p:cTn id="190" dur="1" fill="hold">
                                          <p:stCondLst>
                                            <p:cond delay="0"/>
                                          </p:stCondLst>
                                        </p:cTn>
                                        <p:tgtEl>
                                          <p:spTgt spid="111639"/>
                                        </p:tgtEl>
                                        <p:attrNameLst>
                                          <p:attrName>style.visibility</p:attrName>
                                        </p:attrNameLst>
                                      </p:cBhvr>
                                      <p:to>
                                        <p:strVal val="visible"/>
                                      </p:to>
                                    </p:set>
                                  </p:childTnLst>
                                </p:cTn>
                              </p:par>
                              <p:par>
                                <p:cTn id="191" presetID="1" presetClass="entr" presetSubtype="0" fill="hold" grpId="0" nodeType="withEffect">
                                  <p:stCondLst>
                                    <p:cond delay="0"/>
                                  </p:stCondLst>
                                  <p:childTnLst>
                                    <p:set>
                                      <p:cBhvr>
                                        <p:cTn id="192" dur="1" fill="hold">
                                          <p:stCondLst>
                                            <p:cond delay="0"/>
                                          </p:stCondLst>
                                        </p:cTn>
                                        <p:tgtEl>
                                          <p:spTgt spid="111640"/>
                                        </p:tgtEl>
                                        <p:attrNameLst>
                                          <p:attrName>style.visibility</p:attrName>
                                        </p:attrNameLst>
                                      </p:cBhvr>
                                      <p:to>
                                        <p:strVal val="visible"/>
                                      </p:to>
                                    </p:set>
                                  </p:childTnLst>
                                </p:cTn>
                              </p:par>
                              <p:par>
                                <p:cTn id="193" presetID="1" presetClass="entr" presetSubtype="0" fill="hold" grpId="0" nodeType="withEffect">
                                  <p:stCondLst>
                                    <p:cond delay="0"/>
                                  </p:stCondLst>
                                  <p:childTnLst>
                                    <p:set>
                                      <p:cBhvr>
                                        <p:cTn id="194" dur="1" fill="hold">
                                          <p:stCondLst>
                                            <p:cond delay="0"/>
                                          </p:stCondLst>
                                        </p:cTn>
                                        <p:tgtEl>
                                          <p:spTgt spid="111641"/>
                                        </p:tgtEl>
                                        <p:attrNameLst>
                                          <p:attrName>style.visibility</p:attrName>
                                        </p:attrNameLst>
                                      </p:cBhvr>
                                      <p:to>
                                        <p:strVal val="visible"/>
                                      </p:to>
                                    </p:set>
                                  </p:childTnLst>
                                </p:cTn>
                              </p:par>
                              <p:par>
                                <p:cTn id="195" presetID="1" presetClass="entr" presetSubtype="0" fill="hold" grpId="0" nodeType="withEffect">
                                  <p:stCondLst>
                                    <p:cond delay="0"/>
                                  </p:stCondLst>
                                  <p:childTnLst>
                                    <p:set>
                                      <p:cBhvr>
                                        <p:cTn id="196" dur="1" fill="hold">
                                          <p:stCondLst>
                                            <p:cond delay="0"/>
                                          </p:stCondLst>
                                        </p:cTn>
                                        <p:tgtEl>
                                          <p:spTgt spid="111642"/>
                                        </p:tgtEl>
                                        <p:attrNameLst>
                                          <p:attrName>style.visibility</p:attrName>
                                        </p:attrNameLst>
                                      </p:cBhvr>
                                      <p:to>
                                        <p:strVal val="visible"/>
                                      </p:to>
                                    </p:set>
                                  </p:childTnLst>
                                </p:cTn>
                              </p:par>
                              <p:par>
                                <p:cTn id="197" presetID="1" presetClass="entr" presetSubtype="0" fill="hold" grpId="0" nodeType="withEffect">
                                  <p:stCondLst>
                                    <p:cond delay="0"/>
                                  </p:stCondLst>
                                  <p:childTnLst>
                                    <p:set>
                                      <p:cBhvr>
                                        <p:cTn id="198" dur="1" fill="hold">
                                          <p:stCondLst>
                                            <p:cond delay="0"/>
                                          </p:stCondLst>
                                        </p:cTn>
                                        <p:tgtEl>
                                          <p:spTgt spid="111643"/>
                                        </p:tgtEl>
                                        <p:attrNameLst>
                                          <p:attrName>style.visibility</p:attrName>
                                        </p:attrNameLst>
                                      </p:cBhvr>
                                      <p:to>
                                        <p:strVal val="visible"/>
                                      </p:to>
                                    </p:set>
                                  </p:childTnLst>
                                </p:cTn>
                              </p:par>
                              <p:par>
                                <p:cTn id="199" presetID="1" presetClass="entr" presetSubtype="0" fill="hold" grpId="0" nodeType="withEffect">
                                  <p:stCondLst>
                                    <p:cond delay="0"/>
                                  </p:stCondLst>
                                  <p:childTnLst>
                                    <p:set>
                                      <p:cBhvr>
                                        <p:cTn id="200" dur="1" fill="hold">
                                          <p:stCondLst>
                                            <p:cond delay="0"/>
                                          </p:stCondLst>
                                        </p:cTn>
                                        <p:tgtEl>
                                          <p:spTgt spid="111644"/>
                                        </p:tgtEl>
                                        <p:attrNameLst>
                                          <p:attrName>style.visibility</p:attrName>
                                        </p:attrNameLst>
                                      </p:cBhvr>
                                      <p:to>
                                        <p:strVal val="visible"/>
                                      </p:to>
                                    </p:set>
                                  </p:childTnLst>
                                </p:cTn>
                              </p:par>
                              <p:par>
                                <p:cTn id="201" presetID="1" presetClass="entr" presetSubtype="0" fill="hold" grpId="0" nodeType="withEffect">
                                  <p:stCondLst>
                                    <p:cond delay="0"/>
                                  </p:stCondLst>
                                  <p:childTnLst>
                                    <p:set>
                                      <p:cBhvr>
                                        <p:cTn id="202" dur="1" fill="hold">
                                          <p:stCondLst>
                                            <p:cond delay="0"/>
                                          </p:stCondLst>
                                        </p:cTn>
                                        <p:tgtEl>
                                          <p:spTgt spid="111645"/>
                                        </p:tgtEl>
                                        <p:attrNameLst>
                                          <p:attrName>style.visibility</p:attrName>
                                        </p:attrNameLst>
                                      </p:cBhvr>
                                      <p:to>
                                        <p:strVal val="visible"/>
                                      </p:to>
                                    </p:set>
                                  </p:childTnLst>
                                </p:cTn>
                              </p:par>
                              <p:par>
                                <p:cTn id="203" presetID="1" presetClass="entr" presetSubtype="0" fill="hold" grpId="0" nodeType="withEffect">
                                  <p:stCondLst>
                                    <p:cond delay="0"/>
                                  </p:stCondLst>
                                  <p:childTnLst>
                                    <p:set>
                                      <p:cBhvr>
                                        <p:cTn id="204" dur="1" fill="hold">
                                          <p:stCondLst>
                                            <p:cond delay="0"/>
                                          </p:stCondLst>
                                        </p:cTn>
                                        <p:tgtEl>
                                          <p:spTgt spid="111646"/>
                                        </p:tgtEl>
                                        <p:attrNameLst>
                                          <p:attrName>style.visibility</p:attrName>
                                        </p:attrNameLst>
                                      </p:cBhvr>
                                      <p:to>
                                        <p:strVal val="visible"/>
                                      </p:to>
                                    </p:set>
                                  </p:childTnLst>
                                </p:cTn>
                              </p:par>
                              <p:par>
                                <p:cTn id="205" presetID="1" presetClass="entr" presetSubtype="0" fill="hold" grpId="0" nodeType="withEffect">
                                  <p:stCondLst>
                                    <p:cond delay="0"/>
                                  </p:stCondLst>
                                  <p:childTnLst>
                                    <p:set>
                                      <p:cBhvr>
                                        <p:cTn id="206" dur="1" fill="hold">
                                          <p:stCondLst>
                                            <p:cond delay="0"/>
                                          </p:stCondLst>
                                        </p:cTn>
                                        <p:tgtEl>
                                          <p:spTgt spid="111647"/>
                                        </p:tgtEl>
                                        <p:attrNameLst>
                                          <p:attrName>style.visibility</p:attrName>
                                        </p:attrNameLst>
                                      </p:cBhvr>
                                      <p:to>
                                        <p:strVal val="visible"/>
                                      </p:to>
                                    </p:set>
                                  </p:childTnLst>
                                </p:cTn>
                              </p:par>
                              <p:par>
                                <p:cTn id="207" presetID="1" presetClass="entr" presetSubtype="0" fill="hold" grpId="0" nodeType="withEffect">
                                  <p:stCondLst>
                                    <p:cond delay="0"/>
                                  </p:stCondLst>
                                  <p:childTnLst>
                                    <p:set>
                                      <p:cBhvr>
                                        <p:cTn id="208" dur="1" fill="hold">
                                          <p:stCondLst>
                                            <p:cond delay="0"/>
                                          </p:stCondLst>
                                        </p:cTn>
                                        <p:tgtEl>
                                          <p:spTgt spid="111648"/>
                                        </p:tgtEl>
                                        <p:attrNameLst>
                                          <p:attrName>style.visibility</p:attrName>
                                        </p:attrNameLst>
                                      </p:cBhvr>
                                      <p:to>
                                        <p:strVal val="visible"/>
                                      </p:to>
                                    </p:set>
                                  </p:childTnLst>
                                </p:cTn>
                              </p:par>
                              <p:par>
                                <p:cTn id="209" presetID="1" presetClass="entr" presetSubtype="0" fill="hold" grpId="0" nodeType="withEffect">
                                  <p:stCondLst>
                                    <p:cond delay="0"/>
                                  </p:stCondLst>
                                  <p:childTnLst>
                                    <p:set>
                                      <p:cBhvr>
                                        <p:cTn id="210" dur="1" fill="hold">
                                          <p:stCondLst>
                                            <p:cond delay="0"/>
                                          </p:stCondLst>
                                        </p:cTn>
                                        <p:tgtEl>
                                          <p:spTgt spid="111649"/>
                                        </p:tgtEl>
                                        <p:attrNameLst>
                                          <p:attrName>style.visibility</p:attrName>
                                        </p:attrNameLst>
                                      </p:cBhvr>
                                      <p:to>
                                        <p:strVal val="visible"/>
                                      </p:to>
                                    </p:set>
                                  </p:childTnLst>
                                </p:cTn>
                              </p:par>
                              <p:par>
                                <p:cTn id="211" presetID="1" presetClass="entr" presetSubtype="0" fill="hold" grpId="0" nodeType="withEffect">
                                  <p:stCondLst>
                                    <p:cond delay="0"/>
                                  </p:stCondLst>
                                  <p:childTnLst>
                                    <p:set>
                                      <p:cBhvr>
                                        <p:cTn id="212" dur="1" fill="hold">
                                          <p:stCondLst>
                                            <p:cond delay="0"/>
                                          </p:stCondLst>
                                        </p:cTn>
                                        <p:tgtEl>
                                          <p:spTgt spid="111650"/>
                                        </p:tgtEl>
                                        <p:attrNameLst>
                                          <p:attrName>style.visibility</p:attrName>
                                        </p:attrNameLst>
                                      </p:cBhvr>
                                      <p:to>
                                        <p:strVal val="visible"/>
                                      </p:to>
                                    </p:set>
                                  </p:childTnLst>
                                </p:cTn>
                              </p:par>
                              <p:par>
                                <p:cTn id="213" presetID="1" presetClass="entr" presetSubtype="0" fill="hold" grpId="0" nodeType="withEffect">
                                  <p:stCondLst>
                                    <p:cond delay="0"/>
                                  </p:stCondLst>
                                  <p:childTnLst>
                                    <p:set>
                                      <p:cBhvr>
                                        <p:cTn id="214" dur="1" fill="hold">
                                          <p:stCondLst>
                                            <p:cond delay="0"/>
                                          </p:stCondLst>
                                        </p:cTn>
                                        <p:tgtEl>
                                          <p:spTgt spid="111651"/>
                                        </p:tgtEl>
                                        <p:attrNameLst>
                                          <p:attrName>style.visibility</p:attrName>
                                        </p:attrNameLst>
                                      </p:cBhvr>
                                      <p:to>
                                        <p:strVal val="visible"/>
                                      </p:to>
                                    </p:set>
                                  </p:childTnLst>
                                </p:cTn>
                              </p:par>
                              <p:par>
                                <p:cTn id="215" presetID="1" presetClass="entr" presetSubtype="0" fill="hold" grpId="0" nodeType="withEffect">
                                  <p:stCondLst>
                                    <p:cond delay="0"/>
                                  </p:stCondLst>
                                  <p:childTnLst>
                                    <p:set>
                                      <p:cBhvr>
                                        <p:cTn id="216" dur="1" fill="hold">
                                          <p:stCondLst>
                                            <p:cond delay="0"/>
                                          </p:stCondLst>
                                        </p:cTn>
                                        <p:tgtEl>
                                          <p:spTgt spid="111652"/>
                                        </p:tgtEl>
                                        <p:attrNameLst>
                                          <p:attrName>style.visibility</p:attrName>
                                        </p:attrNameLst>
                                      </p:cBhvr>
                                      <p:to>
                                        <p:strVal val="visible"/>
                                      </p:to>
                                    </p:set>
                                  </p:childTnLst>
                                </p:cTn>
                              </p:par>
                              <p:par>
                                <p:cTn id="217" presetID="1" presetClass="entr" presetSubtype="0" fill="hold" grpId="0" nodeType="withEffect">
                                  <p:stCondLst>
                                    <p:cond delay="0"/>
                                  </p:stCondLst>
                                  <p:childTnLst>
                                    <p:set>
                                      <p:cBhvr>
                                        <p:cTn id="218" dur="1" fill="hold">
                                          <p:stCondLst>
                                            <p:cond delay="0"/>
                                          </p:stCondLst>
                                        </p:cTn>
                                        <p:tgtEl>
                                          <p:spTgt spid="111653"/>
                                        </p:tgtEl>
                                        <p:attrNameLst>
                                          <p:attrName>style.visibility</p:attrName>
                                        </p:attrNameLst>
                                      </p:cBhvr>
                                      <p:to>
                                        <p:strVal val="visible"/>
                                      </p:to>
                                    </p:set>
                                  </p:childTnLst>
                                </p:cTn>
                              </p:par>
                              <p:par>
                                <p:cTn id="219" presetID="1" presetClass="entr" presetSubtype="0" fill="hold" grpId="0" nodeType="withEffect">
                                  <p:stCondLst>
                                    <p:cond delay="0"/>
                                  </p:stCondLst>
                                  <p:childTnLst>
                                    <p:set>
                                      <p:cBhvr>
                                        <p:cTn id="220" dur="1" fill="hold">
                                          <p:stCondLst>
                                            <p:cond delay="0"/>
                                          </p:stCondLst>
                                        </p:cTn>
                                        <p:tgtEl>
                                          <p:spTgt spid="111654"/>
                                        </p:tgtEl>
                                        <p:attrNameLst>
                                          <p:attrName>style.visibility</p:attrName>
                                        </p:attrNameLst>
                                      </p:cBhvr>
                                      <p:to>
                                        <p:strVal val="visible"/>
                                      </p:to>
                                    </p:set>
                                  </p:childTnLst>
                                </p:cTn>
                              </p:par>
                              <p:par>
                                <p:cTn id="221" presetID="1" presetClass="entr" presetSubtype="0" fill="hold" grpId="0" nodeType="withEffect">
                                  <p:stCondLst>
                                    <p:cond delay="0"/>
                                  </p:stCondLst>
                                  <p:childTnLst>
                                    <p:set>
                                      <p:cBhvr>
                                        <p:cTn id="222" dur="1" fill="hold">
                                          <p:stCondLst>
                                            <p:cond delay="0"/>
                                          </p:stCondLst>
                                        </p:cTn>
                                        <p:tgtEl>
                                          <p:spTgt spid="111655"/>
                                        </p:tgtEl>
                                        <p:attrNameLst>
                                          <p:attrName>style.visibility</p:attrName>
                                        </p:attrNameLst>
                                      </p:cBhvr>
                                      <p:to>
                                        <p:strVal val="visible"/>
                                      </p:to>
                                    </p:set>
                                  </p:childTnLst>
                                </p:cTn>
                              </p:par>
                              <p:par>
                                <p:cTn id="223" presetID="1" presetClass="entr" presetSubtype="0" fill="hold" grpId="0" nodeType="withEffect">
                                  <p:stCondLst>
                                    <p:cond delay="0"/>
                                  </p:stCondLst>
                                  <p:childTnLst>
                                    <p:set>
                                      <p:cBhvr>
                                        <p:cTn id="224" dur="1" fill="hold">
                                          <p:stCondLst>
                                            <p:cond delay="0"/>
                                          </p:stCondLst>
                                        </p:cTn>
                                        <p:tgtEl>
                                          <p:spTgt spid="111656"/>
                                        </p:tgtEl>
                                        <p:attrNameLst>
                                          <p:attrName>style.visibility</p:attrName>
                                        </p:attrNameLst>
                                      </p:cBhvr>
                                      <p:to>
                                        <p:strVal val="visible"/>
                                      </p:to>
                                    </p:set>
                                  </p:childTnLst>
                                </p:cTn>
                              </p:par>
                              <p:par>
                                <p:cTn id="225" presetID="1" presetClass="entr" presetSubtype="0" fill="hold" grpId="0" nodeType="withEffect">
                                  <p:stCondLst>
                                    <p:cond delay="0"/>
                                  </p:stCondLst>
                                  <p:childTnLst>
                                    <p:set>
                                      <p:cBhvr>
                                        <p:cTn id="226" dur="1" fill="hold">
                                          <p:stCondLst>
                                            <p:cond delay="0"/>
                                          </p:stCondLst>
                                        </p:cTn>
                                        <p:tgtEl>
                                          <p:spTgt spid="111657"/>
                                        </p:tgtEl>
                                        <p:attrNameLst>
                                          <p:attrName>style.visibility</p:attrName>
                                        </p:attrNameLst>
                                      </p:cBhvr>
                                      <p:to>
                                        <p:strVal val="visible"/>
                                      </p:to>
                                    </p:set>
                                  </p:childTnLst>
                                </p:cTn>
                              </p:par>
                              <p:par>
                                <p:cTn id="227" presetID="1" presetClass="entr" presetSubtype="0" fill="hold" grpId="0" nodeType="withEffect">
                                  <p:stCondLst>
                                    <p:cond delay="0"/>
                                  </p:stCondLst>
                                  <p:childTnLst>
                                    <p:set>
                                      <p:cBhvr>
                                        <p:cTn id="228" dur="1" fill="hold">
                                          <p:stCondLst>
                                            <p:cond delay="0"/>
                                          </p:stCondLst>
                                        </p:cTn>
                                        <p:tgtEl>
                                          <p:spTgt spid="111658"/>
                                        </p:tgtEl>
                                        <p:attrNameLst>
                                          <p:attrName>style.visibility</p:attrName>
                                        </p:attrNameLst>
                                      </p:cBhvr>
                                      <p:to>
                                        <p:strVal val="visible"/>
                                      </p:to>
                                    </p:set>
                                  </p:childTnLst>
                                </p:cTn>
                              </p:par>
                              <p:par>
                                <p:cTn id="229" presetID="1" presetClass="entr" presetSubtype="0" fill="hold" grpId="0" nodeType="withEffect">
                                  <p:stCondLst>
                                    <p:cond delay="0"/>
                                  </p:stCondLst>
                                  <p:childTnLst>
                                    <p:set>
                                      <p:cBhvr>
                                        <p:cTn id="230" dur="1" fill="hold">
                                          <p:stCondLst>
                                            <p:cond delay="0"/>
                                          </p:stCondLst>
                                        </p:cTn>
                                        <p:tgtEl>
                                          <p:spTgt spid="111659"/>
                                        </p:tgtEl>
                                        <p:attrNameLst>
                                          <p:attrName>style.visibility</p:attrName>
                                        </p:attrNameLst>
                                      </p:cBhvr>
                                      <p:to>
                                        <p:strVal val="visible"/>
                                      </p:to>
                                    </p:set>
                                  </p:childTnLst>
                                </p:cTn>
                              </p:par>
                              <p:par>
                                <p:cTn id="231" presetID="1" presetClass="entr" presetSubtype="0" fill="hold" grpId="0" nodeType="withEffect">
                                  <p:stCondLst>
                                    <p:cond delay="0"/>
                                  </p:stCondLst>
                                  <p:childTnLst>
                                    <p:set>
                                      <p:cBhvr>
                                        <p:cTn id="232" dur="1" fill="hold">
                                          <p:stCondLst>
                                            <p:cond delay="0"/>
                                          </p:stCondLst>
                                        </p:cTn>
                                        <p:tgtEl>
                                          <p:spTgt spid="111660"/>
                                        </p:tgtEl>
                                        <p:attrNameLst>
                                          <p:attrName>style.visibility</p:attrName>
                                        </p:attrNameLst>
                                      </p:cBhvr>
                                      <p:to>
                                        <p:strVal val="visible"/>
                                      </p:to>
                                    </p:set>
                                  </p:childTnLst>
                                </p:cTn>
                              </p:par>
                              <p:par>
                                <p:cTn id="233" presetID="1" presetClass="entr" presetSubtype="0" fill="hold" grpId="0" nodeType="withEffect">
                                  <p:stCondLst>
                                    <p:cond delay="0"/>
                                  </p:stCondLst>
                                  <p:childTnLst>
                                    <p:set>
                                      <p:cBhvr>
                                        <p:cTn id="234" dur="1" fill="hold">
                                          <p:stCondLst>
                                            <p:cond delay="0"/>
                                          </p:stCondLst>
                                        </p:cTn>
                                        <p:tgtEl>
                                          <p:spTgt spid="111661"/>
                                        </p:tgtEl>
                                        <p:attrNameLst>
                                          <p:attrName>style.visibility</p:attrName>
                                        </p:attrNameLst>
                                      </p:cBhvr>
                                      <p:to>
                                        <p:strVal val="visible"/>
                                      </p:to>
                                    </p:set>
                                  </p:childTnLst>
                                </p:cTn>
                              </p:par>
                              <p:par>
                                <p:cTn id="235" presetID="1" presetClass="entr" presetSubtype="0" fill="hold" grpId="0" nodeType="withEffect">
                                  <p:stCondLst>
                                    <p:cond delay="0"/>
                                  </p:stCondLst>
                                  <p:childTnLst>
                                    <p:set>
                                      <p:cBhvr>
                                        <p:cTn id="236" dur="1" fill="hold">
                                          <p:stCondLst>
                                            <p:cond delay="0"/>
                                          </p:stCondLst>
                                        </p:cTn>
                                        <p:tgtEl>
                                          <p:spTgt spid="111729"/>
                                        </p:tgtEl>
                                        <p:attrNameLst>
                                          <p:attrName>style.visibility</p:attrName>
                                        </p:attrNameLst>
                                      </p:cBhvr>
                                      <p:to>
                                        <p:strVal val="visible"/>
                                      </p:to>
                                    </p:set>
                                  </p:childTnLst>
                                </p:cTn>
                              </p:par>
                              <p:par>
                                <p:cTn id="237" presetID="1" presetClass="entr" presetSubtype="0" fill="hold" grpId="0" nodeType="withEffect">
                                  <p:stCondLst>
                                    <p:cond delay="0"/>
                                  </p:stCondLst>
                                  <p:childTnLst>
                                    <p:set>
                                      <p:cBhvr>
                                        <p:cTn id="238" dur="1" fill="hold">
                                          <p:stCondLst>
                                            <p:cond delay="0"/>
                                          </p:stCondLst>
                                        </p:cTn>
                                        <p:tgtEl>
                                          <p:spTgt spid="111732"/>
                                        </p:tgtEl>
                                        <p:attrNameLst>
                                          <p:attrName>style.visibility</p:attrName>
                                        </p:attrNameLst>
                                      </p:cBhvr>
                                      <p:to>
                                        <p:strVal val="visible"/>
                                      </p:to>
                                    </p:set>
                                  </p:childTnLst>
                                </p:cTn>
                              </p:par>
                              <p:par>
                                <p:cTn id="239" presetID="1" presetClass="entr" presetSubtype="0" fill="hold" nodeType="withEffect">
                                  <p:stCondLst>
                                    <p:cond delay="0"/>
                                  </p:stCondLst>
                                  <p:childTnLst>
                                    <p:set>
                                      <p:cBhvr>
                                        <p:cTn id="240" dur="1" fill="hold">
                                          <p:stCondLst>
                                            <p:cond delay="0"/>
                                          </p:stCondLst>
                                        </p:cTn>
                                        <p:tgtEl>
                                          <p:spTgt spid="136"/>
                                        </p:tgtEl>
                                        <p:attrNameLst>
                                          <p:attrName>style.visibility</p:attrName>
                                        </p:attrNameLst>
                                      </p:cBhvr>
                                      <p:to>
                                        <p:strVal val="visible"/>
                                      </p:to>
                                    </p:set>
                                  </p:childTnLst>
                                </p:cTn>
                              </p:par>
                            </p:childTnLst>
                          </p:cTn>
                        </p:par>
                      </p:childTnLst>
                    </p:cTn>
                  </p:par>
                  <p:par>
                    <p:cTn id="241" fill="hold">
                      <p:stCondLst>
                        <p:cond delay="indefinite"/>
                      </p:stCondLst>
                      <p:childTnLst>
                        <p:par>
                          <p:cTn id="242" fill="hold">
                            <p:stCondLst>
                              <p:cond delay="0"/>
                            </p:stCondLst>
                            <p:childTnLst>
                              <p:par>
                                <p:cTn id="243" presetID="1" presetClass="entr" presetSubtype="0" fill="hold" grpId="0" nodeType="clickEffect">
                                  <p:stCondLst>
                                    <p:cond delay="0"/>
                                  </p:stCondLst>
                                  <p:childTnLst>
                                    <p:set>
                                      <p:cBhvr>
                                        <p:cTn id="244" dur="1" fill="hold">
                                          <p:stCondLst>
                                            <p:cond delay="0"/>
                                          </p:stCondLst>
                                        </p:cTn>
                                        <p:tgtEl>
                                          <p:spTgt spid="111728"/>
                                        </p:tgtEl>
                                        <p:attrNameLst>
                                          <p:attrName>style.visibility</p:attrName>
                                        </p:attrNameLst>
                                      </p:cBhvr>
                                      <p:to>
                                        <p:strVal val="visible"/>
                                      </p:to>
                                    </p:set>
                                  </p:childTnLst>
                                </p:cTn>
                              </p:par>
                              <p:par>
                                <p:cTn id="245" presetID="1" presetClass="entr" presetSubtype="0" fill="hold" grpId="0" nodeType="withEffect">
                                  <p:stCondLst>
                                    <p:cond delay="0"/>
                                  </p:stCondLst>
                                  <p:childTnLst>
                                    <p:set>
                                      <p:cBhvr>
                                        <p:cTn id="246" dur="1" fill="hold">
                                          <p:stCondLst>
                                            <p:cond delay="0"/>
                                          </p:stCondLst>
                                        </p:cTn>
                                        <p:tgtEl>
                                          <p:spTgt spid="111694"/>
                                        </p:tgtEl>
                                        <p:attrNameLst>
                                          <p:attrName>style.visibility</p:attrName>
                                        </p:attrNameLst>
                                      </p:cBhvr>
                                      <p:to>
                                        <p:strVal val="visible"/>
                                      </p:to>
                                    </p:set>
                                  </p:childTnLst>
                                </p:cTn>
                              </p:par>
                              <p:par>
                                <p:cTn id="247" presetID="1" presetClass="entr" presetSubtype="0" fill="hold" grpId="0" nodeType="withEffect">
                                  <p:stCondLst>
                                    <p:cond delay="0"/>
                                  </p:stCondLst>
                                  <p:childTnLst>
                                    <p:set>
                                      <p:cBhvr>
                                        <p:cTn id="248" dur="1" fill="hold">
                                          <p:stCondLst>
                                            <p:cond delay="0"/>
                                          </p:stCondLst>
                                        </p:cTn>
                                        <p:tgtEl>
                                          <p:spTgt spid="111738"/>
                                        </p:tgtEl>
                                        <p:attrNameLst>
                                          <p:attrName>style.visibility</p:attrName>
                                        </p:attrNameLst>
                                      </p:cBhvr>
                                      <p:to>
                                        <p:strVal val="visible"/>
                                      </p:to>
                                    </p:set>
                                  </p:childTnLst>
                                </p:cTn>
                              </p:par>
                            </p:childTnLst>
                          </p:cTn>
                        </p:par>
                      </p:childTnLst>
                    </p:cTn>
                  </p:par>
                  <p:par>
                    <p:cTn id="249" fill="hold">
                      <p:stCondLst>
                        <p:cond delay="indefinite"/>
                      </p:stCondLst>
                      <p:childTnLst>
                        <p:par>
                          <p:cTn id="250" fill="hold">
                            <p:stCondLst>
                              <p:cond delay="0"/>
                            </p:stCondLst>
                            <p:childTnLst>
                              <p:par>
                                <p:cTn id="251" presetID="1" presetClass="exit" presetSubtype="0" fill="hold" grpId="1" nodeType="clickEffect">
                                  <p:stCondLst>
                                    <p:cond delay="0"/>
                                  </p:stCondLst>
                                  <p:childTnLst>
                                    <p:set>
                                      <p:cBhvr>
                                        <p:cTn id="252" dur="1" fill="hold">
                                          <p:stCondLst>
                                            <p:cond delay="0"/>
                                          </p:stCondLst>
                                        </p:cTn>
                                        <p:tgtEl>
                                          <p:spTgt spid="111662"/>
                                        </p:tgtEl>
                                        <p:attrNameLst>
                                          <p:attrName>style.visibility</p:attrName>
                                        </p:attrNameLst>
                                      </p:cBhvr>
                                      <p:to>
                                        <p:strVal val="hidden"/>
                                      </p:to>
                                    </p:set>
                                  </p:childTnLst>
                                </p:cTn>
                              </p:par>
                              <p:par>
                                <p:cTn id="253" presetID="1" presetClass="exit" presetSubtype="0" fill="hold" grpId="1" nodeType="withEffect">
                                  <p:stCondLst>
                                    <p:cond delay="0"/>
                                  </p:stCondLst>
                                  <p:childTnLst>
                                    <p:set>
                                      <p:cBhvr>
                                        <p:cTn id="254" dur="1" fill="hold">
                                          <p:stCondLst>
                                            <p:cond delay="0"/>
                                          </p:stCondLst>
                                        </p:cTn>
                                        <p:tgtEl>
                                          <p:spTgt spid="111663"/>
                                        </p:tgtEl>
                                        <p:attrNameLst>
                                          <p:attrName>style.visibility</p:attrName>
                                        </p:attrNameLst>
                                      </p:cBhvr>
                                      <p:to>
                                        <p:strVal val="hidden"/>
                                      </p:to>
                                    </p:set>
                                  </p:childTnLst>
                                </p:cTn>
                              </p:par>
                              <p:par>
                                <p:cTn id="255" presetID="1" presetClass="exit" presetSubtype="0" fill="hold" grpId="1" nodeType="withEffect">
                                  <p:stCondLst>
                                    <p:cond delay="0"/>
                                  </p:stCondLst>
                                  <p:childTnLst>
                                    <p:set>
                                      <p:cBhvr>
                                        <p:cTn id="256" dur="1" fill="hold">
                                          <p:stCondLst>
                                            <p:cond delay="0"/>
                                          </p:stCondLst>
                                        </p:cTn>
                                        <p:tgtEl>
                                          <p:spTgt spid="111664"/>
                                        </p:tgtEl>
                                        <p:attrNameLst>
                                          <p:attrName>style.visibility</p:attrName>
                                        </p:attrNameLst>
                                      </p:cBhvr>
                                      <p:to>
                                        <p:strVal val="hidden"/>
                                      </p:to>
                                    </p:set>
                                  </p:childTnLst>
                                </p:cTn>
                              </p:par>
                              <p:par>
                                <p:cTn id="257" presetID="1" presetClass="exit" presetSubtype="0" fill="hold" grpId="1" nodeType="withEffect">
                                  <p:stCondLst>
                                    <p:cond delay="0"/>
                                  </p:stCondLst>
                                  <p:childTnLst>
                                    <p:set>
                                      <p:cBhvr>
                                        <p:cTn id="258" dur="1" fill="hold">
                                          <p:stCondLst>
                                            <p:cond delay="0"/>
                                          </p:stCondLst>
                                        </p:cTn>
                                        <p:tgtEl>
                                          <p:spTgt spid="111665"/>
                                        </p:tgtEl>
                                        <p:attrNameLst>
                                          <p:attrName>style.visibility</p:attrName>
                                        </p:attrNameLst>
                                      </p:cBhvr>
                                      <p:to>
                                        <p:strVal val="hidden"/>
                                      </p:to>
                                    </p:set>
                                  </p:childTnLst>
                                </p:cTn>
                              </p:par>
                              <p:par>
                                <p:cTn id="259" presetID="1" presetClass="exit" presetSubtype="0" fill="hold" grpId="1" nodeType="withEffect">
                                  <p:stCondLst>
                                    <p:cond delay="0"/>
                                  </p:stCondLst>
                                  <p:childTnLst>
                                    <p:set>
                                      <p:cBhvr>
                                        <p:cTn id="260" dur="1" fill="hold">
                                          <p:stCondLst>
                                            <p:cond delay="0"/>
                                          </p:stCondLst>
                                        </p:cTn>
                                        <p:tgtEl>
                                          <p:spTgt spid="111666"/>
                                        </p:tgtEl>
                                        <p:attrNameLst>
                                          <p:attrName>style.visibility</p:attrName>
                                        </p:attrNameLst>
                                      </p:cBhvr>
                                      <p:to>
                                        <p:strVal val="hidden"/>
                                      </p:to>
                                    </p:set>
                                  </p:childTnLst>
                                </p:cTn>
                              </p:par>
                              <p:par>
                                <p:cTn id="261" presetID="1" presetClass="exit" presetSubtype="0" fill="hold" grpId="1" nodeType="withEffect">
                                  <p:stCondLst>
                                    <p:cond delay="0"/>
                                  </p:stCondLst>
                                  <p:childTnLst>
                                    <p:set>
                                      <p:cBhvr>
                                        <p:cTn id="262" dur="1" fill="hold">
                                          <p:stCondLst>
                                            <p:cond delay="0"/>
                                          </p:stCondLst>
                                        </p:cTn>
                                        <p:tgtEl>
                                          <p:spTgt spid="111667"/>
                                        </p:tgtEl>
                                        <p:attrNameLst>
                                          <p:attrName>style.visibility</p:attrName>
                                        </p:attrNameLst>
                                      </p:cBhvr>
                                      <p:to>
                                        <p:strVal val="hidden"/>
                                      </p:to>
                                    </p:set>
                                  </p:childTnLst>
                                </p:cTn>
                              </p:par>
                              <p:par>
                                <p:cTn id="263" presetID="1" presetClass="exit" presetSubtype="0" fill="hold" grpId="1" nodeType="withEffect">
                                  <p:stCondLst>
                                    <p:cond delay="0"/>
                                  </p:stCondLst>
                                  <p:childTnLst>
                                    <p:set>
                                      <p:cBhvr>
                                        <p:cTn id="264" dur="1" fill="hold">
                                          <p:stCondLst>
                                            <p:cond delay="0"/>
                                          </p:stCondLst>
                                        </p:cTn>
                                        <p:tgtEl>
                                          <p:spTgt spid="111668"/>
                                        </p:tgtEl>
                                        <p:attrNameLst>
                                          <p:attrName>style.visibility</p:attrName>
                                        </p:attrNameLst>
                                      </p:cBhvr>
                                      <p:to>
                                        <p:strVal val="hidden"/>
                                      </p:to>
                                    </p:set>
                                  </p:childTnLst>
                                </p:cTn>
                              </p:par>
                              <p:par>
                                <p:cTn id="265" presetID="1" presetClass="exit" presetSubtype="0" fill="hold" grpId="1" nodeType="withEffect">
                                  <p:stCondLst>
                                    <p:cond delay="0"/>
                                  </p:stCondLst>
                                  <p:childTnLst>
                                    <p:set>
                                      <p:cBhvr>
                                        <p:cTn id="266" dur="1" fill="hold">
                                          <p:stCondLst>
                                            <p:cond delay="0"/>
                                          </p:stCondLst>
                                        </p:cTn>
                                        <p:tgtEl>
                                          <p:spTgt spid="111669"/>
                                        </p:tgtEl>
                                        <p:attrNameLst>
                                          <p:attrName>style.visibility</p:attrName>
                                        </p:attrNameLst>
                                      </p:cBhvr>
                                      <p:to>
                                        <p:strVal val="hidden"/>
                                      </p:to>
                                    </p:set>
                                  </p:childTnLst>
                                </p:cTn>
                              </p:par>
                              <p:par>
                                <p:cTn id="267" presetID="1" presetClass="exit" presetSubtype="0" fill="hold" grpId="1" nodeType="withEffect">
                                  <p:stCondLst>
                                    <p:cond delay="0"/>
                                  </p:stCondLst>
                                  <p:childTnLst>
                                    <p:set>
                                      <p:cBhvr>
                                        <p:cTn id="268" dur="1" fill="hold">
                                          <p:stCondLst>
                                            <p:cond delay="0"/>
                                          </p:stCondLst>
                                        </p:cTn>
                                        <p:tgtEl>
                                          <p:spTgt spid="111670"/>
                                        </p:tgtEl>
                                        <p:attrNameLst>
                                          <p:attrName>style.visibility</p:attrName>
                                        </p:attrNameLst>
                                      </p:cBhvr>
                                      <p:to>
                                        <p:strVal val="hidden"/>
                                      </p:to>
                                    </p:set>
                                  </p:childTnLst>
                                </p:cTn>
                              </p:par>
                              <p:par>
                                <p:cTn id="269" presetID="1" presetClass="exit" presetSubtype="0" fill="hold" grpId="1" nodeType="withEffect">
                                  <p:stCondLst>
                                    <p:cond delay="0"/>
                                  </p:stCondLst>
                                  <p:childTnLst>
                                    <p:set>
                                      <p:cBhvr>
                                        <p:cTn id="270" dur="1" fill="hold">
                                          <p:stCondLst>
                                            <p:cond delay="0"/>
                                          </p:stCondLst>
                                        </p:cTn>
                                        <p:tgtEl>
                                          <p:spTgt spid="111671"/>
                                        </p:tgtEl>
                                        <p:attrNameLst>
                                          <p:attrName>style.visibility</p:attrName>
                                        </p:attrNameLst>
                                      </p:cBhvr>
                                      <p:to>
                                        <p:strVal val="hidden"/>
                                      </p:to>
                                    </p:set>
                                  </p:childTnLst>
                                </p:cTn>
                              </p:par>
                              <p:par>
                                <p:cTn id="271" presetID="1" presetClass="exit" presetSubtype="0" fill="hold" grpId="1" nodeType="withEffect">
                                  <p:stCondLst>
                                    <p:cond delay="0"/>
                                  </p:stCondLst>
                                  <p:childTnLst>
                                    <p:set>
                                      <p:cBhvr>
                                        <p:cTn id="272" dur="1" fill="hold">
                                          <p:stCondLst>
                                            <p:cond delay="0"/>
                                          </p:stCondLst>
                                        </p:cTn>
                                        <p:tgtEl>
                                          <p:spTgt spid="111672"/>
                                        </p:tgtEl>
                                        <p:attrNameLst>
                                          <p:attrName>style.visibility</p:attrName>
                                        </p:attrNameLst>
                                      </p:cBhvr>
                                      <p:to>
                                        <p:strVal val="hidden"/>
                                      </p:to>
                                    </p:set>
                                  </p:childTnLst>
                                </p:cTn>
                              </p:par>
                              <p:par>
                                <p:cTn id="273" presetID="1" presetClass="exit" presetSubtype="0" fill="hold" grpId="1" nodeType="withEffect">
                                  <p:stCondLst>
                                    <p:cond delay="0"/>
                                  </p:stCondLst>
                                  <p:childTnLst>
                                    <p:set>
                                      <p:cBhvr>
                                        <p:cTn id="274" dur="1" fill="hold">
                                          <p:stCondLst>
                                            <p:cond delay="0"/>
                                          </p:stCondLst>
                                        </p:cTn>
                                        <p:tgtEl>
                                          <p:spTgt spid="111673"/>
                                        </p:tgtEl>
                                        <p:attrNameLst>
                                          <p:attrName>style.visibility</p:attrName>
                                        </p:attrNameLst>
                                      </p:cBhvr>
                                      <p:to>
                                        <p:strVal val="hidden"/>
                                      </p:to>
                                    </p:set>
                                  </p:childTnLst>
                                </p:cTn>
                              </p:par>
                              <p:par>
                                <p:cTn id="275" presetID="1" presetClass="exit" presetSubtype="0" fill="hold" grpId="1" nodeType="withEffect">
                                  <p:stCondLst>
                                    <p:cond delay="0"/>
                                  </p:stCondLst>
                                  <p:childTnLst>
                                    <p:set>
                                      <p:cBhvr>
                                        <p:cTn id="276" dur="1" fill="hold">
                                          <p:stCondLst>
                                            <p:cond delay="0"/>
                                          </p:stCondLst>
                                        </p:cTn>
                                        <p:tgtEl>
                                          <p:spTgt spid="111674"/>
                                        </p:tgtEl>
                                        <p:attrNameLst>
                                          <p:attrName>style.visibility</p:attrName>
                                        </p:attrNameLst>
                                      </p:cBhvr>
                                      <p:to>
                                        <p:strVal val="hidden"/>
                                      </p:to>
                                    </p:set>
                                  </p:childTnLst>
                                </p:cTn>
                              </p:par>
                              <p:par>
                                <p:cTn id="277" presetID="1" presetClass="exit" presetSubtype="0" fill="hold" grpId="1" nodeType="withEffect">
                                  <p:stCondLst>
                                    <p:cond delay="0"/>
                                  </p:stCondLst>
                                  <p:childTnLst>
                                    <p:set>
                                      <p:cBhvr>
                                        <p:cTn id="278" dur="1" fill="hold">
                                          <p:stCondLst>
                                            <p:cond delay="0"/>
                                          </p:stCondLst>
                                        </p:cTn>
                                        <p:tgtEl>
                                          <p:spTgt spid="111675"/>
                                        </p:tgtEl>
                                        <p:attrNameLst>
                                          <p:attrName>style.visibility</p:attrName>
                                        </p:attrNameLst>
                                      </p:cBhvr>
                                      <p:to>
                                        <p:strVal val="hidden"/>
                                      </p:to>
                                    </p:set>
                                  </p:childTnLst>
                                </p:cTn>
                              </p:par>
                              <p:par>
                                <p:cTn id="279" presetID="1" presetClass="exit" presetSubtype="0" fill="hold" grpId="1" nodeType="withEffect">
                                  <p:stCondLst>
                                    <p:cond delay="0"/>
                                  </p:stCondLst>
                                  <p:childTnLst>
                                    <p:set>
                                      <p:cBhvr>
                                        <p:cTn id="280" dur="1" fill="hold">
                                          <p:stCondLst>
                                            <p:cond delay="0"/>
                                          </p:stCondLst>
                                        </p:cTn>
                                        <p:tgtEl>
                                          <p:spTgt spid="111676"/>
                                        </p:tgtEl>
                                        <p:attrNameLst>
                                          <p:attrName>style.visibility</p:attrName>
                                        </p:attrNameLst>
                                      </p:cBhvr>
                                      <p:to>
                                        <p:strVal val="hidden"/>
                                      </p:to>
                                    </p:set>
                                  </p:childTnLst>
                                </p:cTn>
                              </p:par>
                              <p:par>
                                <p:cTn id="281" presetID="1" presetClass="exit" presetSubtype="0" fill="hold" grpId="1" nodeType="withEffect">
                                  <p:stCondLst>
                                    <p:cond delay="0"/>
                                  </p:stCondLst>
                                  <p:childTnLst>
                                    <p:set>
                                      <p:cBhvr>
                                        <p:cTn id="282" dur="1" fill="hold">
                                          <p:stCondLst>
                                            <p:cond delay="0"/>
                                          </p:stCondLst>
                                        </p:cTn>
                                        <p:tgtEl>
                                          <p:spTgt spid="111677"/>
                                        </p:tgtEl>
                                        <p:attrNameLst>
                                          <p:attrName>style.visibility</p:attrName>
                                        </p:attrNameLst>
                                      </p:cBhvr>
                                      <p:to>
                                        <p:strVal val="hidden"/>
                                      </p:to>
                                    </p:set>
                                  </p:childTnLst>
                                </p:cTn>
                              </p:par>
                              <p:par>
                                <p:cTn id="283" presetID="1" presetClass="exit" presetSubtype="0" fill="hold" grpId="1" nodeType="withEffect">
                                  <p:stCondLst>
                                    <p:cond delay="0"/>
                                  </p:stCondLst>
                                  <p:childTnLst>
                                    <p:set>
                                      <p:cBhvr>
                                        <p:cTn id="284" dur="1" fill="hold">
                                          <p:stCondLst>
                                            <p:cond delay="0"/>
                                          </p:stCondLst>
                                        </p:cTn>
                                        <p:tgtEl>
                                          <p:spTgt spid="111678"/>
                                        </p:tgtEl>
                                        <p:attrNameLst>
                                          <p:attrName>style.visibility</p:attrName>
                                        </p:attrNameLst>
                                      </p:cBhvr>
                                      <p:to>
                                        <p:strVal val="hidden"/>
                                      </p:to>
                                    </p:set>
                                  </p:childTnLst>
                                </p:cTn>
                              </p:par>
                              <p:par>
                                <p:cTn id="285" presetID="1" presetClass="exit" presetSubtype="0" fill="hold" grpId="1" nodeType="withEffect">
                                  <p:stCondLst>
                                    <p:cond delay="0"/>
                                  </p:stCondLst>
                                  <p:childTnLst>
                                    <p:set>
                                      <p:cBhvr>
                                        <p:cTn id="286" dur="1" fill="hold">
                                          <p:stCondLst>
                                            <p:cond delay="0"/>
                                          </p:stCondLst>
                                        </p:cTn>
                                        <p:tgtEl>
                                          <p:spTgt spid="111679"/>
                                        </p:tgtEl>
                                        <p:attrNameLst>
                                          <p:attrName>style.visibility</p:attrName>
                                        </p:attrNameLst>
                                      </p:cBhvr>
                                      <p:to>
                                        <p:strVal val="hidden"/>
                                      </p:to>
                                    </p:set>
                                  </p:childTnLst>
                                </p:cTn>
                              </p:par>
                              <p:par>
                                <p:cTn id="287" presetID="1" presetClass="exit" presetSubtype="0" fill="hold" grpId="1" nodeType="withEffect">
                                  <p:stCondLst>
                                    <p:cond delay="0"/>
                                  </p:stCondLst>
                                  <p:childTnLst>
                                    <p:set>
                                      <p:cBhvr>
                                        <p:cTn id="288" dur="1" fill="hold">
                                          <p:stCondLst>
                                            <p:cond delay="0"/>
                                          </p:stCondLst>
                                        </p:cTn>
                                        <p:tgtEl>
                                          <p:spTgt spid="111680"/>
                                        </p:tgtEl>
                                        <p:attrNameLst>
                                          <p:attrName>style.visibility</p:attrName>
                                        </p:attrNameLst>
                                      </p:cBhvr>
                                      <p:to>
                                        <p:strVal val="hidden"/>
                                      </p:to>
                                    </p:set>
                                  </p:childTnLst>
                                </p:cTn>
                              </p:par>
                              <p:par>
                                <p:cTn id="289" presetID="1" presetClass="exit" presetSubtype="0" fill="hold" grpId="1" nodeType="withEffect">
                                  <p:stCondLst>
                                    <p:cond delay="0"/>
                                  </p:stCondLst>
                                  <p:childTnLst>
                                    <p:set>
                                      <p:cBhvr>
                                        <p:cTn id="290" dur="1" fill="hold">
                                          <p:stCondLst>
                                            <p:cond delay="0"/>
                                          </p:stCondLst>
                                        </p:cTn>
                                        <p:tgtEl>
                                          <p:spTgt spid="111681"/>
                                        </p:tgtEl>
                                        <p:attrNameLst>
                                          <p:attrName>style.visibility</p:attrName>
                                        </p:attrNameLst>
                                      </p:cBhvr>
                                      <p:to>
                                        <p:strVal val="hidden"/>
                                      </p:to>
                                    </p:set>
                                  </p:childTnLst>
                                </p:cTn>
                              </p:par>
                              <p:par>
                                <p:cTn id="291" presetID="1" presetClass="exit" presetSubtype="0" fill="hold" grpId="1" nodeType="withEffect">
                                  <p:stCondLst>
                                    <p:cond delay="0"/>
                                  </p:stCondLst>
                                  <p:childTnLst>
                                    <p:set>
                                      <p:cBhvr>
                                        <p:cTn id="292" dur="1" fill="hold">
                                          <p:stCondLst>
                                            <p:cond delay="0"/>
                                          </p:stCondLst>
                                        </p:cTn>
                                        <p:tgtEl>
                                          <p:spTgt spid="111682"/>
                                        </p:tgtEl>
                                        <p:attrNameLst>
                                          <p:attrName>style.visibility</p:attrName>
                                        </p:attrNameLst>
                                      </p:cBhvr>
                                      <p:to>
                                        <p:strVal val="hidden"/>
                                      </p:to>
                                    </p:set>
                                  </p:childTnLst>
                                </p:cTn>
                              </p:par>
                              <p:par>
                                <p:cTn id="293" presetID="1" presetClass="exit" presetSubtype="0" fill="hold" grpId="1" nodeType="withEffect">
                                  <p:stCondLst>
                                    <p:cond delay="0"/>
                                  </p:stCondLst>
                                  <p:childTnLst>
                                    <p:set>
                                      <p:cBhvr>
                                        <p:cTn id="294" dur="1" fill="hold">
                                          <p:stCondLst>
                                            <p:cond delay="0"/>
                                          </p:stCondLst>
                                        </p:cTn>
                                        <p:tgtEl>
                                          <p:spTgt spid="111683"/>
                                        </p:tgtEl>
                                        <p:attrNameLst>
                                          <p:attrName>style.visibility</p:attrName>
                                        </p:attrNameLst>
                                      </p:cBhvr>
                                      <p:to>
                                        <p:strVal val="hidden"/>
                                      </p:to>
                                    </p:set>
                                  </p:childTnLst>
                                </p:cTn>
                              </p:par>
                              <p:par>
                                <p:cTn id="295" presetID="1" presetClass="exit" presetSubtype="0" fill="hold" grpId="1" nodeType="withEffect">
                                  <p:stCondLst>
                                    <p:cond delay="0"/>
                                  </p:stCondLst>
                                  <p:childTnLst>
                                    <p:set>
                                      <p:cBhvr>
                                        <p:cTn id="296" dur="1" fill="hold">
                                          <p:stCondLst>
                                            <p:cond delay="0"/>
                                          </p:stCondLst>
                                        </p:cTn>
                                        <p:tgtEl>
                                          <p:spTgt spid="111684"/>
                                        </p:tgtEl>
                                        <p:attrNameLst>
                                          <p:attrName>style.visibility</p:attrName>
                                        </p:attrNameLst>
                                      </p:cBhvr>
                                      <p:to>
                                        <p:strVal val="hidden"/>
                                      </p:to>
                                    </p:set>
                                  </p:childTnLst>
                                </p:cTn>
                              </p:par>
                              <p:par>
                                <p:cTn id="297" presetID="1" presetClass="exit" presetSubtype="0" fill="hold" grpId="1" nodeType="withEffect">
                                  <p:stCondLst>
                                    <p:cond delay="0"/>
                                  </p:stCondLst>
                                  <p:childTnLst>
                                    <p:set>
                                      <p:cBhvr>
                                        <p:cTn id="298" dur="1" fill="hold">
                                          <p:stCondLst>
                                            <p:cond delay="0"/>
                                          </p:stCondLst>
                                        </p:cTn>
                                        <p:tgtEl>
                                          <p:spTgt spid="111685"/>
                                        </p:tgtEl>
                                        <p:attrNameLst>
                                          <p:attrName>style.visibility</p:attrName>
                                        </p:attrNameLst>
                                      </p:cBhvr>
                                      <p:to>
                                        <p:strVal val="hidden"/>
                                      </p:to>
                                    </p:set>
                                  </p:childTnLst>
                                </p:cTn>
                              </p:par>
                              <p:par>
                                <p:cTn id="299" presetID="1" presetClass="exit" presetSubtype="0" fill="hold" grpId="1" nodeType="withEffect">
                                  <p:stCondLst>
                                    <p:cond delay="0"/>
                                  </p:stCondLst>
                                  <p:childTnLst>
                                    <p:set>
                                      <p:cBhvr>
                                        <p:cTn id="300" dur="1" fill="hold">
                                          <p:stCondLst>
                                            <p:cond delay="0"/>
                                          </p:stCondLst>
                                        </p:cTn>
                                        <p:tgtEl>
                                          <p:spTgt spid="111686"/>
                                        </p:tgtEl>
                                        <p:attrNameLst>
                                          <p:attrName>style.visibility</p:attrName>
                                        </p:attrNameLst>
                                      </p:cBhvr>
                                      <p:to>
                                        <p:strVal val="hidden"/>
                                      </p:to>
                                    </p:set>
                                  </p:childTnLst>
                                </p:cTn>
                              </p:par>
                              <p:par>
                                <p:cTn id="301" presetID="1" presetClass="exit" presetSubtype="0" fill="hold" grpId="1" nodeType="withEffect">
                                  <p:stCondLst>
                                    <p:cond delay="0"/>
                                  </p:stCondLst>
                                  <p:childTnLst>
                                    <p:set>
                                      <p:cBhvr>
                                        <p:cTn id="302" dur="1" fill="hold">
                                          <p:stCondLst>
                                            <p:cond delay="0"/>
                                          </p:stCondLst>
                                        </p:cTn>
                                        <p:tgtEl>
                                          <p:spTgt spid="111687"/>
                                        </p:tgtEl>
                                        <p:attrNameLst>
                                          <p:attrName>style.visibility</p:attrName>
                                        </p:attrNameLst>
                                      </p:cBhvr>
                                      <p:to>
                                        <p:strVal val="hidden"/>
                                      </p:to>
                                    </p:set>
                                  </p:childTnLst>
                                </p:cTn>
                              </p:par>
                              <p:par>
                                <p:cTn id="303" presetID="1" presetClass="exit" presetSubtype="0" fill="hold" grpId="1" nodeType="withEffect">
                                  <p:stCondLst>
                                    <p:cond delay="0"/>
                                  </p:stCondLst>
                                  <p:childTnLst>
                                    <p:set>
                                      <p:cBhvr>
                                        <p:cTn id="304" dur="1" fill="hold">
                                          <p:stCondLst>
                                            <p:cond delay="0"/>
                                          </p:stCondLst>
                                        </p:cTn>
                                        <p:tgtEl>
                                          <p:spTgt spid="111688"/>
                                        </p:tgtEl>
                                        <p:attrNameLst>
                                          <p:attrName>style.visibility</p:attrName>
                                        </p:attrNameLst>
                                      </p:cBhvr>
                                      <p:to>
                                        <p:strVal val="hidden"/>
                                      </p:to>
                                    </p:set>
                                  </p:childTnLst>
                                </p:cTn>
                              </p:par>
                              <p:par>
                                <p:cTn id="305" presetID="1" presetClass="exit" presetSubtype="0" fill="hold" grpId="1" nodeType="withEffect">
                                  <p:stCondLst>
                                    <p:cond delay="0"/>
                                  </p:stCondLst>
                                  <p:childTnLst>
                                    <p:set>
                                      <p:cBhvr>
                                        <p:cTn id="306" dur="1" fill="hold">
                                          <p:stCondLst>
                                            <p:cond delay="0"/>
                                          </p:stCondLst>
                                        </p:cTn>
                                        <p:tgtEl>
                                          <p:spTgt spid="111689"/>
                                        </p:tgtEl>
                                        <p:attrNameLst>
                                          <p:attrName>style.visibility</p:attrName>
                                        </p:attrNameLst>
                                      </p:cBhvr>
                                      <p:to>
                                        <p:strVal val="hidden"/>
                                      </p:to>
                                    </p:set>
                                  </p:childTnLst>
                                </p:cTn>
                              </p:par>
                              <p:par>
                                <p:cTn id="307" presetID="1" presetClass="exit" presetSubtype="0" fill="hold" grpId="1" nodeType="withEffect">
                                  <p:stCondLst>
                                    <p:cond delay="0"/>
                                  </p:stCondLst>
                                  <p:childTnLst>
                                    <p:set>
                                      <p:cBhvr>
                                        <p:cTn id="308" dur="1" fill="hold">
                                          <p:stCondLst>
                                            <p:cond delay="0"/>
                                          </p:stCondLst>
                                        </p:cTn>
                                        <p:tgtEl>
                                          <p:spTgt spid="111690"/>
                                        </p:tgtEl>
                                        <p:attrNameLst>
                                          <p:attrName>style.visibility</p:attrName>
                                        </p:attrNameLst>
                                      </p:cBhvr>
                                      <p:to>
                                        <p:strVal val="hidden"/>
                                      </p:to>
                                    </p:set>
                                  </p:childTnLst>
                                </p:cTn>
                              </p:par>
                              <p:par>
                                <p:cTn id="309" presetID="1" presetClass="exit" presetSubtype="0" fill="hold" grpId="1" nodeType="withEffect">
                                  <p:stCondLst>
                                    <p:cond delay="0"/>
                                  </p:stCondLst>
                                  <p:childTnLst>
                                    <p:set>
                                      <p:cBhvr>
                                        <p:cTn id="310" dur="1" fill="hold">
                                          <p:stCondLst>
                                            <p:cond delay="0"/>
                                          </p:stCondLst>
                                        </p:cTn>
                                        <p:tgtEl>
                                          <p:spTgt spid="111691"/>
                                        </p:tgtEl>
                                        <p:attrNameLst>
                                          <p:attrName>style.visibility</p:attrName>
                                        </p:attrNameLst>
                                      </p:cBhvr>
                                      <p:to>
                                        <p:strVal val="hidden"/>
                                      </p:to>
                                    </p:set>
                                  </p:childTnLst>
                                </p:cTn>
                              </p:par>
                              <p:par>
                                <p:cTn id="311" presetID="1" presetClass="exit" presetSubtype="0" fill="hold" grpId="1" nodeType="withEffect">
                                  <p:stCondLst>
                                    <p:cond delay="0"/>
                                  </p:stCondLst>
                                  <p:childTnLst>
                                    <p:set>
                                      <p:cBhvr>
                                        <p:cTn id="312" dur="1" fill="hold">
                                          <p:stCondLst>
                                            <p:cond delay="0"/>
                                          </p:stCondLst>
                                        </p:cTn>
                                        <p:tgtEl>
                                          <p:spTgt spid="111692"/>
                                        </p:tgtEl>
                                        <p:attrNameLst>
                                          <p:attrName>style.visibility</p:attrName>
                                        </p:attrNameLst>
                                      </p:cBhvr>
                                      <p:to>
                                        <p:strVal val="hidden"/>
                                      </p:to>
                                    </p:set>
                                  </p:childTnLst>
                                </p:cTn>
                              </p:par>
                              <p:par>
                                <p:cTn id="313" presetID="1" presetClass="exit" presetSubtype="0" fill="hold" grpId="1" nodeType="withEffect">
                                  <p:stCondLst>
                                    <p:cond delay="0"/>
                                  </p:stCondLst>
                                  <p:childTnLst>
                                    <p:set>
                                      <p:cBhvr>
                                        <p:cTn id="314" dur="1" fill="hold">
                                          <p:stCondLst>
                                            <p:cond delay="0"/>
                                          </p:stCondLst>
                                        </p:cTn>
                                        <p:tgtEl>
                                          <p:spTgt spid="111693"/>
                                        </p:tgtEl>
                                        <p:attrNameLst>
                                          <p:attrName>style.visibility</p:attrName>
                                        </p:attrNameLst>
                                      </p:cBhvr>
                                      <p:to>
                                        <p:strVal val="hidden"/>
                                      </p:to>
                                    </p:set>
                                  </p:childTnLst>
                                </p:cTn>
                              </p:par>
                              <p:par>
                                <p:cTn id="315" presetID="1" presetClass="exit" presetSubtype="0" fill="hold" grpId="1" nodeType="withEffect">
                                  <p:stCondLst>
                                    <p:cond delay="0"/>
                                  </p:stCondLst>
                                  <p:childTnLst>
                                    <p:set>
                                      <p:cBhvr>
                                        <p:cTn id="316" dur="1" fill="hold">
                                          <p:stCondLst>
                                            <p:cond delay="0"/>
                                          </p:stCondLst>
                                        </p:cTn>
                                        <p:tgtEl>
                                          <p:spTgt spid="111694"/>
                                        </p:tgtEl>
                                        <p:attrNameLst>
                                          <p:attrName>style.visibility</p:attrName>
                                        </p:attrNameLst>
                                      </p:cBhvr>
                                      <p:to>
                                        <p:strVal val="hidden"/>
                                      </p:to>
                                    </p:set>
                                  </p:childTnLst>
                                </p:cTn>
                              </p:par>
                              <p:par>
                                <p:cTn id="317" presetID="1" presetClass="exit" presetSubtype="0" fill="hold" grpId="1" nodeType="withEffect">
                                  <p:stCondLst>
                                    <p:cond delay="0"/>
                                  </p:stCondLst>
                                  <p:childTnLst>
                                    <p:set>
                                      <p:cBhvr>
                                        <p:cTn id="318" dur="1" fill="hold">
                                          <p:stCondLst>
                                            <p:cond delay="0"/>
                                          </p:stCondLst>
                                        </p:cTn>
                                        <p:tgtEl>
                                          <p:spTgt spid="111739"/>
                                        </p:tgtEl>
                                        <p:attrNameLst>
                                          <p:attrName>style.visibility</p:attrName>
                                        </p:attrNameLst>
                                      </p:cBhvr>
                                      <p:to>
                                        <p:strVal val="hidden"/>
                                      </p:to>
                                    </p:set>
                                  </p:childTnLst>
                                </p:cTn>
                              </p:par>
                              <p:par>
                                <p:cTn id="319" presetID="1" presetClass="exit" presetSubtype="0" fill="hold" grpId="1" nodeType="withEffect">
                                  <p:stCondLst>
                                    <p:cond delay="0"/>
                                  </p:stCondLst>
                                  <p:childTnLst>
                                    <p:set>
                                      <p:cBhvr>
                                        <p:cTn id="320" dur="1" fill="hold">
                                          <p:stCondLst>
                                            <p:cond delay="0"/>
                                          </p:stCondLst>
                                        </p:cTn>
                                        <p:tgtEl>
                                          <p:spTgt spid="111745"/>
                                        </p:tgtEl>
                                        <p:attrNameLst>
                                          <p:attrName>style.visibility</p:attrName>
                                        </p:attrNameLst>
                                      </p:cBhvr>
                                      <p:to>
                                        <p:strVal val="hidden"/>
                                      </p:to>
                                    </p:set>
                                  </p:childTnLst>
                                </p:cTn>
                              </p:par>
                              <p:par>
                                <p:cTn id="321" presetID="1" presetClass="exit" presetSubtype="0" fill="hold" grpId="1" nodeType="withEffect">
                                  <p:stCondLst>
                                    <p:cond delay="0"/>
                                  </p:stCondLst>
                                  <p:childTnLst>
                                    <p:set>
                                      <p:cBhvr>
                                        <p:cTn id="322" dur="1" fill="hold">
                                          <p:stCondLst>
                                            <p:cond delay="0"/>
                                          </p:stCondLst>
                                        </p:cTn>
                                        <p:tgtEl>
                                          <p:spTgt spid="111746"/>
                                        </p:tgtEl>
                                        <p:attrNameLst>
                                          <p:attrName>style.visibility</p:attrName>
                                        </p:attrNameLst>
                                      </p:cBhvr>
                                      <p:to>
                                        <p:strVal val="hidden"/>
                                      </p:to>
                                    </p:set>
                                  </p:childTnLst>
                                </p:cTn>
                              </p:par>
                              <p:par>
                                <p:cTn id="323" presetID="1" presetClass="exit" presetSubtype="0" fill="hold" grpId="1" nodeType="withEffect">
                                  <p:stCondLst>
                                    <p:cond delay="0"/>
                                  </p:stCondLst>
                                  <p:childTnLst>
                                    <p:set>
                                      <p:cBhvr>
                                        <p:cTn id="324" dur="1" fill="hold">
                                          <p:stCondLst>
                                            <p:cond delay="0"/>
                                          </p:stCondLst>
                                        </p:cTn>
                                        <p:tgtEl>
                                          <p:spTgt spid="111747"/>
                                        </p:tgtEl>
                                        <p:attrNameLst>
                                          <p:attrName>style.visibility</p:attrName>
                                        </p:attrNameLst>
                                      </p:cBhvr>
                                      <p:to>
                                        <p:strVal val="hidden"/>
                                      </p:to>
                                    </p:set>
                                  </p:childTnLst>
                                </p:cTn>
                              </p:par>
                              <p:par>
                                <p:cTn id="325" presetID="1" presetClass="entr" presetSubtype="0" fill="hold" nodeType="withEffect">
                                  <p:stCondLst>
                                    <p:cond delay="0"/>
                                  </p:stCondLst>
                                  <p:childTnLst>
                                    <p:set>
                                      <p:cBhvr>
                                        <p:cTn id="326" dur="1" fill="hold">
                                          <p:stCondLst>
                                            <p:cond delay="0"/>
                                          </p:stCondLst>
                                        </p:cTn>
                                        <p:tgtEl>
                                          <p:spTgt spid="1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22" grpId="0" animBg="1"/>
      <p:bldP spid="111623" grpId="0" animBg="1"/>
      <p:bldP spid="111624" grpId="0" animBg="1"/>
      <p:bldP spid="111625" grpId="0" animBg="1"/>
      <p:bldP spid="111626" grpId="0"/>
      <p:bldP spid="111627" grpId="0" animBg="1"/>
      <p:bldP spid="111628" grpId="0"/>
      <p:bldP spid="111629" grpId="0" animBg="1"/>
      <p:bldP spid="111630" grpId="0" animBg="1"/>
      <p:bldP spid="111637" grpId="0" animBg="1"/>
      <p:bldP spid="111637" grpId="1" animBg="1"/>
      <p:bldP spid="111638" grpId="0" animBg="1"/>
      <p:bldP spid="111639" grpId="0" animBg="1"/>
      <p:bldP spid="111640" grpId="0" animBg="1"/>
      <p:bldP spid="111641" grpId="0"/>
      <p:bldP spid="111642" grpId="0" animBg="1"/>
      <p:bldP spid="111643" grpId="0" animBg="1"/>
      <p:bldP spid="111644" grpId="0"/>
      <p:bldP spid="111645" grpId="0" animBg="1"/>
      <p:bldP spid="111646" grpId="0" animBg="1"/>
      <p:bldP spid="111647" grpId="0"/>
      <p:bldP spid="111648" grpId="0" animBg="1"/>
      <p:bldP spid="111649" grpId="0" animBg="1"/>
      <p:bldP spid="111650" grpId="0"/>
      <p:bldP spid="111651" grpId="0" animBg="1"/>
      <p:bldP spid="111652" grpId="0" animBg="1"/>
      <p:bldP spid="111653" grpId="0"/>
      <p:bldP spid="111654" grpId="0" animBg="1"/>
      <p:bldP spid="111655" grpId="0" animBg="1"/>
      <p:bldP spid="111656" grpId="0" animBg="1"/>
      <p:bldP spid="111657" grpId="0"/>
      <p:bldP spid="111658" grpId="0" animBg="1"/>
      <p:bldP spid="111659" grpId="0"/>
      <p:bldP spid="111660" grpId="0" animBg="1"/>
      <p:bldP spid="111661" grpId="0" animBg="1"/>
      <p:bldP spid="111662" grpId="0" animBg="1"/>
      <p:bldP spid="111662" grpId="1" animBg="1"/>
      <p:bldP spid="111663" grpId="0" animBg="1"/>
      <p:bldP spid="111663" grpId="1" animBg="1"/>
      <p:bldP spid="111664" grpId="0" animBg="1"/>
      <p:bldP spid="111664" grpId="1" animBg="1"/>
      <p:bldP spid="111665" grpId="0"/>
      <p:bldP spid="111665" grpId="1"/>
      <p:bldP spid="111666" grpId="0" animBg="1"/>
      <p:bldP spid="111666" grpId="1" animBg="1"/>
      <p:bldP spid="111667" grpId="0" animBg="1"/>
      <p:bldP spid="111667" grpId="1" animBg="1"/>
      <p:bldP spid="111668" grpId="0"/>
      <p:bldP spid="111668" grpId="1"/>
      <p:bldP spid="111669" grpId="0" animBg="1"/>
      <p:bldP spid="111669" grpId="1" animBg="1"/>
      <p:bldP spid="111670" grpId="0" animBg="1"/>
      <p:bldP spid="111670" grpId="1" animBg="1"/>
      <p:bldP spid="111671" grpId="0"/>
      <p:bldP spid="111671" grpId="1"/>
      <p:bldP spid="111672" grpId="0" animBg="1"/>
      <p:bldP spid="111672" grpId="1" animBg="1"/>
      <p:bldP spid="111673" grpId="0" animBg="1"/>
      <p:bldP spid="111673" grpId="1" animBg="1"/>
      <p:bldP spid="111674" grpId="0"/>
      <p:bldP spid="111674" grpId="1"/>
      <p:bldP spid="111675" grpId="0" animBg="1"/>
      <p:bldP spid="111675" grpId="1" animBg="1"/>
      <p:bldP spid="111676" grpId="0" animBg="1"/>
      <p:bldP spid="111676" grpId="1" animBg="1"/>
      <p:bldP spid="111677" grpId="0"/>
      <p:bldP spid="111677" grpId="1"/>
      <p:bldP spid="111678" grpId="0" animBg="1"/>
      <p:bldP spid="111678" grpId="1" animBg="1"/>
      <p:bldP spid="111679" grpId="0"/>
      <p:bldP spid="111679" grpId="1"/>
      <p:bldP spid="111680" grpId="0" animBg="1"/>
      <p:bldP spid="111680" grpId="1" animBg="1"/>
      <p:bldP spid="111681" grpId="0"/>
      <p:bldP spid="111681" grpId="1"/>
      <p:bldP spid="111682" grpId="0" animBg="1"/>
      <p:bldP spid="111682" grpId="1" animBg="1"/>
      <p:bldP spid="111683" grpId="0"/>
      <p:bldP spid="111683" grpId="1"/>
      <p:bldP spid="111684" grpId="0" animBg="1"/>
      <p:bldP spid="111684" grpId="1" animBg="1"/>
      <p:bldP spid="111685" grpId="0"/>
      <p:bldP spid="111685" grpId="1"/>
      <p:bldP spid="111686" grpId="0" animBg="1"/>
      <p:bldP spid="111686" grpId="1" animBg="1"/>
      <p:bldP spid="111687" grpId="0"/>
      <p:bldP spid="111687" grpId="1"/>
      <p:bldP spid="111688" grpId="0" animBg="1"/>
      <p:bldP spid="111688" grpId="1" animBg="1"/>
      <p:bldP spid="111689" grpId="0"/>
      <p:bldP spid="111689" grpId="1"/>
      <p:bldP spid="111690" grpId="0" animBg="1"/>
      <p:bldP spid="111690" grpId="1" animBg="1"/>
      <p:bldP spid="111691" grpId="0"/>
      <p:bldP spid="111691" grpId="1"/>
      <p:bldP spid="111692" grpId="0" animBg="1"/>
      <p:bldP spid="111692" grpId="1" animBg="1"/>
      <p:bldP spid="111693" grpId="0" animBg="1"/>
      <p:bldP spid="111693" grpId="1" animBg="1"/>
      <p:bldP spid="111694" grpId="0" animBg="1"/>
      <p:bldP spid="111694" grpId="1" animBg="1"/>
      <p:bldP spid="111695" grpId="0" animBg="1"/>
      <p:bldP spid="111696" grpId="0" animBg="1"/>
      <p:bldP spid="111697" grpId="0" animBg="1"/>
      <p:bldP spid="111698" grpId="0"/>
      <p:bldP spid="111699" grpId="0" animBg="1"/>
      <p:bldP spid="111700" grpId="0" animBg="1"/>
      <p:bldP spid="111701" grpId="0"/>
      <p:bldP spid="111702" grpId="0" animBg="1"/>
      <p:bldP spid="111703" grpId="0" animBg="1"/>
      <p:bldP spid="111704" grpId="0"/>
      <p:bldP spid="111705" grpId="0" animBg="1"/>
      <p:bldP spid="111706" grpId="0" animBg="1"/>
      <p:bldP spid="111707" grpId="0"/>
      <p:bldP spid="111708" grpId="0" animBg="1"/>
      <p:bldP spid="111709" grpId="0" animBg="1"/>
      <p:bldP spid="111710" grpId="0"/>
      <p:bldP spid="111711" grpId="0" animBg="1"/>
      <p:bldP spid="111712" grpId="0" animBg="1"/>
      <p:bldP spid="111713" grpId="0"/>
      <p:bldP spid="111714" grpId="0" animBg="1"/>
      <p:bldP spid="111715" grpId="0" animBg="1"/>
      <p:bldP spid="111716" grpId="0"/>
      <p:bldP spid="111717" grpId="0" animBg="1"/>
      <p:bldP spid="111718" grpId="0" animBg="1"/>
      <p:bldP spid="111719" grpId="0"/>
      <p:bldP spid="111720" grpId="0" animBg="1"/>
      <p:bldP spid="111721" grpId="0" animBg="1"/>
      <p:bldP spid="111722" grpId="0"/>
      <p:bldP spid="111723" grpId="0" animBg="1"/>
      <p:bldP spid="111724" grpId="0" animBg="1"/>
      <p:bldP spid="111725" grpId="0"/>
      <p:bldP spid="111726" grpId="0" animBg="1"/>
      <p:bldP spid="111727" grpId="0" animBg="1"/>
      <p:bldP spid="111728" grpId="0" animBg="1"/>
      <p:bldP spid="111729" grpId="0"/>
      <p:bldP spid="111730" grpId="0"/>
      <p:bldP spid="111732" grpId="0"/>
      <p:bldP spid="111736" grpId="0"/>
      <p:bldP spid="111737" grpId="0"/>
      <p:bldP spid="111738" grpId="0"/>
      <p:bldP spid="111739" grpId="0" animBg="1"/>
      <p:bldP spid="111739" grpId="1" animBg="1"/>
      <p:bldP spid="111741" grpId="0"/>
      <p:bldP spid="111742" grpId="0"/>
      <p:bldP spid="111743" grpId="0"/>
      <p:bldP spid="111745" grpId="0"/>
      <p:bldP spid="111745" grpId="1"/>
      <p:bldP spid="111746" grpId="0"/>
      <p:bldP spid="111746" grpId="1"/>
      <p:bldP spid="111747" grpId="0"/>
      <p:bldP spid="111747" grpId="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dirty="0" smtClean="0"/>
              <a:t>If error-sensitivity is </a:t>
            </a:r>
            <a:r>
              <a:rPr lang="en-US" b="1" dirty="0" smtClean="0"/>
              <a:t>local</a:t>
            </a:r>
            <a:r>
              <a:rPr lang="en-US" dirty="0" smtClean="0"/>
              <a:t> to the experienced error (not global to all errors), then</a:t>
            </a:r>
            <a:endParaRPr lang="en-US" dirty="0"/>
          </a:p>
          <a:p>
            <a:pPr lvl="1"/>
            <a:r>
              <a:rPr lang="en-US" dirty="0"/>
              <a:t>w</a:t>
            </a:r>
            <a:r>
              <a:rPr lang="en-US" dirty="0" smtClean="0"/>
              <a:t>e should be able to simultaneously increase error-sensitivity at one error magnitude while decreasing it for a different magnitude.</a:t>
            </a:r>
          </a:p>
          <a:p>
            <a:pPr marL="0" indent="0">
              <a:buNone/>
            </a:pPr>
            <a:r>
              <a:rPr lang="en-US" dirty="0" smtClean="0"/>
              <a:t>If error-sensitivity depends on the </a:t>
            </a:r>
            <a:r>
              <a:rPr lang="en-US" b="1" dirty="0" smtClean="0"/>
              <a:t>history of errors</a:t>
            </a:r>
            <a:r>
              <a:rPr lang="en-US" dirty="0" smtClean="0"/>
              <a:t> not the history of perturbations/actions, then</a:t>
            </a:r>
          </a:p>
          <a:p>
            <a:pPr lvl="1"/>
            <a:r>
              <a:rPr lang="en-US" dirty="0" smtClean="0"/>
              <a:t>adaptation to a stable perturbation followed by washout should increase error-sensitivity to the opposite perturbation</a:t>
            </a:r>
          </a:p>
        </p:txBody>
      </p:sp>
      <p:sp>
        <p:nvSpPr>
          <p:cNvPr id="3" name="Title 2"/>
          <p:cNvSpPr>
            <a:spLocks noGrp="1"/>
          </p:cNvSpPr>
          <p:nvPr>
            <p:ph type="title"/>
          </p:nvPr>
        </p:nvSpPr>
        <p:spPr/>
        <p:txBody>
          <a:bodyPr/>
          <a:lstStyle/>
          <a:p>
            <a:r>
              <a:rPr lang="en-US" dirty="0" smtClean="0"/>
              <a:t>Model Predictions</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75</a:t>
            </a:fld>
            <a:endParaRPr lang="en-US"/>
          </a:p>
        </p:txBody>
      </p:sp>
    </p:spTree>
    <p:extLst>
      <p:ext uri="{BB962C8B-B14F-4D97-AF65-F5344CB8AC3E}">
        <p14:creationId xmlns:p14="http://schemas.microsoft.com/office/powerpoint/2010/main" val="39331984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fade">
                                      <p:cBhvr>
                                        <p:cTn id="7" dur="500"/>
                                        <p:tgtEl>
                                          <p:spTgt spid="2">
                                            <p:txEl>
                                              <p:pRg st="2" end="2"/>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
                                            <p:txEl>
                                              <p:pRg st="3" end="3"/>
                                            </p:txEl>
                                          </p:spTgt>
                                        </p:tgtEl>
                                        <p:attrNameLst>
                                          <p:attrName>style.visibility</p:attrName>
                                        </p:attrNameLst>
                                      </p:cBhvr>
                                      <p:to>
                                        <p:strVal val="visible"/>
                                      </p:to>
                                    </p:set>
                                    <p:animEffect transition="in" filter="fade">
                                      <p:cBhvr>
                                        <p:cTn id="10" dur="500"/>
                                        <p:tgtEl>
                                          <p:spTgt spid="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Adaptation and washout result in positive and negative errors (and associated error memories)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76</a:t>
            </a:fld>
            <a:endParaRPr lang="en-US"/>
          </a:p>
        </p:txBody>
      </p:sp>
      <p:sp>
        <p:nvSpPr>
          <p:cNvPr id="114693" name="Line 5"/>
          <p:cNvSpPr>
            <a:spLocks noChangeShapeType="1"/>
          </p:cNvSpPr>
          <p:nvPr/>
        </p:nvSpPr>
        <p:spPr bwMode="auto">
          <a:xfrm flipV="1">
            <a:off x="893763" y="1479550"/>
            <a:ext cx="1588" cy="1797050"/>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94" name="Line 6"/>
          <p:cNvSpPr>
            <a:spLocks noChangeShapeType="1"/>
          </p:cNvSpPr>
          <p:nvPr/>
        </p:nvSpPr>
        <p:spPr bwMode="auto">
          <a:xfrm flipH="1">
            <a:off x="831851" y="3276600"/>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95" name="Rectangle 7"/>
          <p:cNvSpPr>
            <a:spLocks noChangeArrowheads="1"/>
          </p:cNvSpPr>
          <p:nvPr/>
        </p:nvSpPr>
        <p:spPr bwMode="auto">
          <a:xfrm>
            <a:off x="641351" y="3138488"/>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4696" name="Line 8"/>
          <p:cNvSpPr>
            <a:spLocks noChangeShapeType="1"/>
          </p:cNvSpPr>
          <p:nvPr/>
        </p:nvSpPr>
        <p:spPr bwMode="auto">
          <a:xfrm flipH="1">
            <a:off x="831851" y="1479550"/>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97" name="Rectangle 9"/>
          <p:cNvSpPr>
            <a:spLocks noChangeArrowheads="1"/>
          </p:cNvSpPr>
          <p:nvPr/>
        </p:nvSpPr>
        <p:spPr bwMode="auto">
          <a:xfrm>
            <a:off x="641351" y="1338263"/>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4698" name="Freeform 10"/>
          <p:cNvSpPr>
            <a:spLocks/>
          </p:cNvSpPr>
          <p:nvPr/>
        </p:nvSpPr>
        <p:spPr bwMode="auto">
          <a:xfrm>
            <a:off x="1014413" y="1479550"/>
            <a:ext cx="4610100" cy="1797050"/>
          </a:xfrm>
          <a:custGeom>
            <a:avLst/>
            <a:gdLst/>
            <a:ahLst/>
            <a:cxnLst>
              <a:cxn ang="0">
                <a:pos x="45" y="0"/>
              </a:cxn>
              <a:cxn ang="0">
                <a:pos x="102" y="0"/>
              </a:cxn>
              <a:cxn ang="0">
                <a:pos x="162" y="0"/>
              </a:cxn>
              <a:cxn ang="0">
                <a:pos x="220" y="0"/>
              </a:cxn>
              <a:cxn ang="0">
                <a:pos x="277" y="0"/>
              </a:cxn>
              <a:cxn ang="0">
                <a:pos x="337" y="1132"/>
              </a:cxn>
              <a:cxn ang="0">
                <a:pos x="395" y="1132"/>
              </a:cxn>
              <a:cxn ang="0">
                <a:pos x="452" y="1132"/>
              </a:cxn>
              <a:cxn ang="0">
                <a:pos x="513" y="1132"/>
              </a:cxn>
              <a:cxn ang="0">
                <a:pos x="570" y="1132"/>
              </a:cxn>
              <a:cxn ang="0">
                <a:pos x="628" y="0"/>
              </a:cxn>
              <a:cxn ang="0">
                <a:pos x="688" y="0"/>
              </a:cxn>
              <a:cxn ang="0">
                <a:pos x="745" y="0"/>
              </a:cxn>
              <a:cxn ang="0">
                <a:pos x="803" y="0"/>
              </a:cxn>
              <a:cxn ang="0">
                <a:pos x="863" y="0"/>
              </a:cxn>
              <a:cxn ang="0">
                <a:pos x="920" y="1132"/>
              </a:cxn>
              <a:cxn ang="0">
                <a:pos x="978" y="1132"/>
              </a:cxn>
              <a:cxn ang="0">
                <a:pos x="1038" y="1132"/>
              </a:cxn>
              <a:cxn ang="0">
                <a:pos x="1095" y="1132"/>
              </a:cxn>
              <a:cxn ang="0">
                <a:pos x="1153" y="1132"/>
              </a:cxn>
              <a:cxn ang="0">
                <a:pos x="1213" y="0"/>
              </a:cxn>
              <a:cxn ang="0">
                <a:pos x="1271" y="0"/>
              </a:cxn>
              <a:cxn ang="0">
                <a:pos x="1328" y="0"/>
              </a:cxn>
              <a:cxn ang="0">
                <a:pos x="1388" y="0"/>
              </a:cxn>
              <a:cxn ang="0">
                <a:pos x="1446" y="0"/>
              </a:cxn>
              <a:cxn ang="0">
                <a:pos x="1503" y="1132"/>
              </a:cxn>
              <a:cxn ang="0">
                <a:pos x="1561" y="1132"/>
              </a:cxn>
              <a:cxn ang="0">
                <a:pos x="1621" y="1132"/>
              </a:cxn>
              <a:cxn ang="0">
                <a:pos x="1678" y="1132"/>
              </a:cxn>
              <a:cxn ang="0">
                <a:pos x="1736" y="1132"/>
              </a:cxn>
              <a:cxn ang="0">
                <a:pos x="1796" y="0"/>
              </a:cxn>
              <a:cxn ang="0">
                <a:pos x="1853" y="0"/>
              </a:cxn>
              <a:cxn ang="0">
                <a:pos x="1911" y="0"/>
              </a:cxn>
              <a:cxn ang="0">
                <a:pos x="1971" y="0"/>
              </a:cxn>
              <a:cxn ang="0">
                <a:pos x="2029" y="0"/>
              </a:cxn>
              <a:cxn ang="0">
                <a:pos x="2086" y="1132"/>
              </a:cxn>
              <a:cxn ang="0">
                <a:pos x="2146" y="1132"/>
              </a:cxn>
              <a:cxn ang="0">
                <a:pos x="2204" y="1132"/>
              </a:cxn>
              <a:cxn ang="0">
                <a:pos x="2261" y="1132"/>
              </a:cxn>
              <a:cxn ang="0">
                <a:pos x="2321" y="1132"/>
              </a:cxn>
              <a:cxn ang="0">
                <a:pos x="2379" y="0"/>
              </a:cxn>
              <a:cxn ang="0">
                <a:pos x="2436" y="0"/>
              </a:cxn>
              <a:cxn ang="0">
                <a:pos x="2496" y="0"/>
              </a:cxn>
              <a:cxn ang="0">
                <a:pos x="2554" y="0"/>
              </a:cxn>
              <a:cxn ang="0">
                <a:pos x="2611" y="0"/>
              </a:cxn>
              <a:cxn ang="0">
                <a:pos x="2672" y="1132"/>
              </a:cxn>
              <a:cxn ang="0">
                <a:pos x="2729" y="1132"/>
              </a:cxn>
              <a:cxn ang="0">
                <a:pos x="2787" y="1132"/>
              </a:cxn>
              <a:cxn ang="0">
                <a:pos x="2847" y="1132"/>
              </a:cxn>
              <a:cxn ang="0">
                <a:pos x="2904" y="1132"/>
              </a:cxn>
            </a:cxnLst>
            <a:rect l="0" t="0" r="r" b="b"/>
            <a:pathLst>
              <a:path w="2904" h="1132">
                <a:moveTo>
                  <a:pt x="0" y="0"/>
                </a:moveTo>
                <a:lnTo>
                  <a:pt x="16" y="0"/>
                </a:lnTo>
                <a:lnTo>
                  <a:pt x="32" y="0"/>
                </a:lnTo>
                <a:lnTo>
                  <a:pt x="45" y="0"/>
                </a:lnTo>
                <a:lnTo>
                  <a:pt x="60" y="0"/>
                </a:lnTo>
                <a:lnTo>
                  <a:pt x="73" y="0"/>
                </a:lnTo>
                <a:lnTo>
                  <a:pt x="89" y="0"/>
                </a:lnTo>
                <a:lnTo>
                  <a:pt x="102" y="0"/>
                </a:lnTo>
                <a:lnTo>
                  <a:pt x="118" y="0"/>
                </a:lnTo>
                <a:lnTo>
                  <a:pt x="134" y="0"/>
                </a:lnTo>
                <a:lnTo>
                  <a:pt x="147" y="0"/>
                </a:lnTo>
                <a:lnTo>
                  <a:pt x="162" y="0"/>
                </a:lnTo>
                <a:lnTo>
                  <a:pt x="175" y="0"/>
                </a:lnTo>
                <a:lnTo>
                  <a:pt x="191" y="0"/>
                </a:lnTo>
                <a:lnTo>
                  <a:pt x="207" y="0"/>
                </a:lnTo>
                <a:lnTo>
                  <a:pt x="220" y="0"/>
                </a:lnTo>
                <a:lnTo>
                  <a:pt x="236" y="0"/>
                </a:lnTo>
                <a:lnTo>
                  <a:pt x="249" y="0"/>
                </a:lnTo>
                <a:lnTo>
                  <a:pt x="264" y="0"/>
                </a:lnTo>
                <a:lnTo>
                  <a:pt x="277" y="0"/>
                </a:lnTo>
                <a:lnTo>
                  <a:pt x="293" y="1132"/>
                </a:lnTo>
                <a:lnTo>
                  <a:pt x="309" y="1132"/>
                </a:lnTo>
                <a:lnTo>
                  <a:pt x="322" y="1132"/>
                </a:lnTo>
                <a:lnTo>
                  <a:pt x="337" y="1132"/>
                </a:lnTo>
                <a:lnTo>
                  <a:pt x="351" y="1132"/>
                </a:lnTo>
                <a:lnTo>
                  <a:pt x="366" y="1132"/>
                </a:lnTo>
                <a:lnTo>
                  <a:pt x="379" y="1132"/>
                </a:lnTo>
                <a:lnTo>
                  <a:pt x="395" y="1132"/>
                </a:lnTo>
                <a:lnTo>
                  <a:pt x="411" y="1132"/>
                </a:lnTo>
                <a:lnTo>
                  <a:pt x="424" y="1132"/>
                </a:lnTo>
                <a:lnTo>
                  <a:pt x="439" y="1132"/>
                </a:lnTo>
                <a:lnTo>
                  <a:pt x="452" y="1132"/>
                </a:lnTo>
                <a:lnTo>
                  <a:pt x="468" y="1132"/>
                </a:lnTo>
                <a:lnTo>
                  <a:pt x="484" y="1132"/>
                </a:lnTo>
                <a:lnTo>
                  <a:pt x="497" y="1132"/>
                </a:lnTo>
                <a:lnTo>
                  <a:pt x="513" y="1132"/>
                </a:lnTo>
                <a:lnTo>
                  <a:pt x="526" y="1132"/>
                </a:lnTo>
                <a:lnTo>
                  <a:pt x="541" y="1132"/>
                </a:lnTo>
                <a:lnTo>
                  <a:pt x="554" y="1132"/>
                </a:lnTo>
                <a:lnTo>
                  <a:pt x="570" y="1132"/>
                </a:lnTo>
                <a:lnTo>
                  <a:pt x="586" y="0"/>
                </a:lnTo>
                <a:lnTo>
                  <a:pt x="599" y="0"/>
                </a:lnTo>
                <a:lnTo>
                  <a:pt x="615" y="0"/>
                </a:lnTo>
                <a:lnTo>
                  <a:pt x="628" y="0"/>
                </a:lnTo>
                <a:lnTo>
                  <a:pt x="643" y="0"/>
                </a:lnTo>
                <a:lnTo>
                  <a:pt x="659" y="0"/>
                </a:lnTo>
                <a:lnTo>
                  <a:pt x="672" y="0"/>
                </a:lnTo>
                <a:lnTo>
                  <a:pt x="688" y="0"/>
                </a:lnTo>
                <a:lnTo>
                  <a:pt x="701" y="0"/>
                </a:lnTo>
                <a:lnTo>
                  <a:pt x="716" y="0"/>
                </a:lnTo>
                <a:lnTo>
                  <a:pt x="730" y="0"/>
                </a:lnTo>
                <a:lnTo>
                  <a:pt x="745" y="0"/>
                </a:lnTo>
                <a:lnTo>
                  <a:pt x="761" y="0"/>
                </a:lnTo>
                <a:lnTo>
                  <a:pt x="774" y="0"/>
                </a:lnTo>
                <a:lnTo>
                  <a:pt x="790" y="0"/>
                </a:lnTo>
                <a:lnTo>
                  <a:pt x="803" y="0"/>
                </a:lnTo>
                <a:lnTo>
                  <a:pt x="818" y="0"/>
                </a:lnTo>
                <a:lnTo>
                  <a:pt x="831" y="0"/>
                </a:lnTo>
                <a:lnTo>
                  <a:pt x="847" y="0"/>
                </a:lnTo>
                <a:lnTo>
                  <a:pt x="863" y="0"/>
                </a:lnTo>
                <a:lnTo>
                  <a:pt x="876" y="1132"/>
                </a:lnTo>
                <a:lnTo>
                  <a:pt x="892" y="1132"/>
                </a:lnTo>
                <a:lnTo>
                  <a:pt x="905" y="1132"/>
                </a:lnTo>
                <a:lnTo>
                  <a:pt x="920" y="1132"/>
                </a:lnTo>
                <a:lnTo>
                  <a:pt x="936" y="1132"/>
                </a:lnTo>
                <a:lnTo>
                  <a:pt x="949" y="1132"/>
                </a:lnTo>
                <a:lnTo>
                  <a:pt x="965" y="1132"/>
                </a:lnTo>
                <a:lnTo>
                  <a:pt x="978" y="1132"/>
                </a:lnTo>
                <a:lnTo>
                  <a:pt x="994" y="1132"/>
                </a:lnTo>
                <a:lnTo>
                  <a:pt x="1007" y="1132"/>
                </a:lnTo>
                <a:lnTo>
                  <a:pt x="1022" y="1132"/>
                </a:lnTo>
                <a:lnTo>
                  <a:pt x="1038" y="1132"/>
                </a:lnTo>
                <a:lnTo>
                  <a:pt x="1051" y="1132"/>
                </a:lnTo>
                <a:lnTo>
                  <a:pt x="1067" y="1132"/>
                </a:lnTo>
                <a:lnTo>
                  <a:pt x="1080" y="1132"/>
                </a:lnTo>
                <a:lnTo>
                  <a:pt x="1095" y="1132"/>
                </a:lnTo>
                <a:lnTo>
                  <a:pt x="1109" y="1132"/>
                </a:lnTo>
                <a:lnTo>
                  <a:pt x="1124" y="1132"/>
                </a:lnTo>
                <a:lnTo>
                  <a:pt x="1140" y="1132"/>
                </a:lnTo>
                <a:lnTo>
                  <a:pt x="1153" y="1132"/>
                </a:lnTo>
                <a:lnTo>
                  <a:pt x="1169" y="0"/>
                </a:lnTo>
                <a:lnTo>
                  <a:pt x="1182" y="0"/>
                </a:lnTo>
                <a:lnTo>
                  <a:pt x="1197" y="0"/>
                </a:lnTo>
                <a:lnTo>
                  <a:pt x="1213" y="0"/>
                </a:lnTo>
                <a:lnTo>
                  <a:pt x="1226" y="0"/>
                </a:lnTo>
                <a:lnTo>
                  <a:pt x="1242" y="0"/>
                </a:lnTo>
                <a:lnTo>
                  <a:pt x="1255" y="0"/>
                </a:lnTo>
                <a:lnTo>
                  <a:pt x="1271" y="0"/>
                </a:lnTo>
                <a:lnTo>
                  <a:pt x="1284" y="0"/>
                </a:lnTo>
                <a:lnTo>
                  <a:pt x="1299" y="0"/>
                </a:lnTo>
                <a:lnTo>
                  <a:pt x="1315" y="0"/>
                </a:lnTo>
                <a:lnTo>
                  <a:pt x="1328" y="0"/>
                </a:lnTo>
                <a:lnTo>
                  <a:pt x="1344" y="0"/>
                </a:lnTo>
                <a:lnTo>
                  <a:pt x="1357" y="0"/>
                </a:lnTo>
                <a:lnTo>
                  <a:pt x="1373" y="0"/>
                </a:lnTo>
                <a:lnTo>
                  <a:pt x="1388" y="0"/>
                </a:lnTo>
                <a:lnTo>
                  <a:pt x="1401" y="0"/>
                </a:lnTo>
                <a:lnTo>
                  <a:pt x="1417" y="0"/>
                </a:lnTo>
                <a:lnTo>
                  <a:pt x="1430" y="0"/>
                </a:lnTo>
                <a:lnTo>
                  <a:pt x="1446" y="0"/>
                </a:lnTo>
                <a:lnTo>
                  <a:pt x="1459" y="1132"/>
                </a:lnTo>
                <a:lnTo>
                  <a:pt x="1474" y="1132"/>
                </a:lnTo>
                <a:lnTo>
                  <a:pt x="1490" y="1132"/>
                </a:lnTo>
                <a:lnTo>
                  <a:pt x="1503" y="1132"/>
                </a:lnTo>
                <a:lnTo>
                  <a:pt x="1519" y="1132"/>
                </a:lnTo>
                <a:lnTo>
                  <a:pt x="1532" y="1132"/>
                </a:lnTo>
                <a:lnTo>
                  <a:pt x="1548" y="1132"/>
                </a:lnTo>
                <a:lnTo>
                  <a:pt x="1561" y="1132"/>
                </a:lnTo>
                <a:lnTo>
                  <a:pt x="1576" y="1132"/>
                </a:lnTo>
                <a:lnTo>
                  <a:pt x="1592" y="1132"/>
                </a:lnTo>
                <a:lnTo>
                  <a:pt x="1605" y="1132"/>
                </a:lnTo>
                <a:lnTo>
                  <a:pt x="1621" y="1132"/>
                </a:lnTo>
                <a:lnTo>
                  <a:pt x="1634" y="1132"/>
                </a:lnTo>
                <a:lnTo>
                  <a:pt x="1650" y="1132"/>
                </a:lnTo>
                <a:lnTo>
                  <a:pt x="1665" y="1132"/>
                </a:lnTo>
                <a:lnTo>
                  <a:pt x="1678" y="1132"/>
                </a:lnTo>
                <a:lnTo>
                  <a:pt x="1694" y="1132"/>
                </a:lnTo>
                <a:lnTo>
                  <a:pt x="1707" y="1132"/>
                </a:lnTo>
                <a:lnTo>
                  <a:pt x="1723" y="1132"/>
                </a:lnTo>
                <a:lnTo>
                  <a:pt x="1736" y="1132"/>
                </a:lnTo>
                <a:lnTo>
                  <a:pt x="1752" y="0"/>
                </a:lnTo>
                <a:lnTo>
                  <a:pt x="1767" y="0"/>
                </a:lnTo>
                <a:lnTo>
                  <a:pt x="1780" y="0"/>
                </a:lnTo>
                <a:lnTo>
                  <a:pt x="1796" y="0"/>
                </a:lnTo>
                <a:lnTo>
                  <a:pt x="1809" y="0"/>
                </a:lnTo>
                <a:lnTo>
                  <a:pt x="1825" y="0"/>
                </a:lnTo>
                <a:lnTo>
                  <a:pt x="1838" y="0"/>
                </a:lnTo>
                <a:lnTo>
                  <a:pt x="1853" y="0"/>
                </a:lnTo>
                <a:lnTo>
                  <a:pt x="1869" y="0"/>
                </a:lnTo>
                <a:lnTo>
                  <a:pt x="1882" y="0"/>
                </a:lnTo>
                <a:lnTo>
                  <a:pt x="1898" y="0"/>
                </a:lnTo>
                <a:lnTo>
                  <a:pt x="1911" y="0"/>
                </a:lnTo>
                <a:lnTo>
                  <a:pt x="1927" y="0"/>
                </a:lnTo>
                <a:lnTo>
                  <a:pt x="1942" y="0"/>
                </a:lnTo>
                <a:lnTo>
                  <a:pt x="1955" y="0"/>
                </a:lnTo>
                <a:lnTo>
                  <a:pt x="1971" y="0"/>
                </a:lnTo>
                <a:lnTo>
                  <a:pt x="1984" y="0"/>
                </a:lnTo>
                <a:lnTo>
                  <a:pt x="2000" y="0"/>
                </a:lnTo>
                <a:lnTo>
                  <a:pt x="2013" y="0"/>
                </a:lnTo>
                <a:lnTo>
                  <a:pt x="2029" y="0"/>
                </a:lnTo>
                <a:lnTo>
                  <a:pt x="2044" y="1132"/>
                </a:lnTo>
                <a:lnTo>
                  <a:pt x="2057" y="1132"/>
                </a:lnTo>
                <a:lnTo>
                  <a:pt x="2073" y="1132"/>
                </a:lnTo>
                <a:lnTo>
                  <a:pt x="2086" y="1132"/>
                </a:lnTo>
                <a:lnTo>
                  <a:pt x="2102" y="1132"/>
                </a:lnTo>
                <a:lnTo>
                  <a:pt x="2117" y="1132"/>
                </a:lnTo>
                <a:lnTo>
                  <a:pt x="2131" y="1132"/>
                </a:lnTo>
                <a:lnTo>
                  <a:pt x="2146" y="1132"/>
                </a:lnTo>
                <a:lnTo>
                  <a:pt x="2159" y="1132"/>
                </a:lnTo>
                <a:lnTo>
                  <a:pt x="2175" y="1132"/>
                </a:lnTo>
                <a:lnTo>
                  <a:pt x="2188" y="1132"/>
                </a:lnTo>
                <a:lnTo>
                  <a:pt x="2204" y="1132"/>
                </a:lnTo>
                <a:lnTo>
                  <a:pt x="2219" y="1132"/>
                </a:lnTo>
                <a:lnTo>
                  <a:pt x="2232" y="1132"/>
                </a:lnTo>
                <a:lnTo>
                  <a:pt x="2248" y="1132"/>
                </a:lnTo>
                <a:lnTo>
                  <a:pt x="2261" y="1132"/>
                </a:lnTo>
                <a:lnTo>
                  <a:pt x="2277" y="1132"/>
                </a:lnTo>
                <a:lnTo>
                  <a:pt x="2290" y="1132"/>
                </a:lnTo>
                <a:lnTo>
                  <a:pt x="2306" y="1132"/>
                </a:lnTo>
                <a:lnTo>
                  <a:pt x="2321" y="1132"/>
                </a:lnTo>
                <a:lnTo>
                  <a:pt x="2334" y="0"/>
                </a:lnTo>
                <a:lnTo>
                  <a:pt x="2350" y="0"/>
                </a:lnTo>
                <a:lnTo>
                  <a:pt x="2363" y="0"/>
                </a:lnTo>
                <a:lnTo>
                  <a:pt x="2379" y="0"/>
                </a:lnTo>
                <a:lnTo>
                  <a:pt x="2395" y="0"/>
                </a:lnTo>
                <a:lnTo>
                  <a:pt x="2408" y="0"/>
                </a:lnTo>
                <a:lnTo>
                  <a:pt x="2423" y="0"/>
                </a:lnTo>
                <a:lnTo>
                  <a:pt x="2436" y="0"/>
                </a:lnTo>
                <a:lnTo>
                  <a:pt x="2452" y="0"/>
                </a:lnTo>
                <a:lnTo>
                  <a:pt x="2465" y="0"/>
                </a:lnTo>
                <a:lnTo>
                  <a:pt x="2481" y="0"/>
                </a:lnTo>
                <a:lnTo>
                  <a:pt x="2496" y="0"/>
                </a:lnTo>
                <a:lnTo>
                  <a:pt x="2510" y="0"/>
                </a:lnTo>
                <a:lnTo>
                  <a:pt x="2525" y="0"/>
                </a:lnTo>
                <a:lnTo>
                  <a:pt x="2538" y="0"/>
                </a:lnTo>
                <a:lnTo>
                  <a:pt x="2554" y="0"/>
                </a:lnTo>
                <a:lnTo>
                  <a:pt x="2567" y="0"/>
                </a:lnTo>
                <a:lnTo>
                  <a:pt x="2583" y="0"/>
                </a:lnTo>
                <a:lnTo>
                  <a:pt x="2598" y="0"/>
                </a:lnTo>
                <a:lnTo>
                  <a:pt x="2611" y="0"/>
                </a:lnTo>
                <a:lnTo>
                  <a:pt x="2627" y="1132"/>
                </a:lnTo>
                <a:lnTo>
                  <a:pt x="2640" y="1132"/>
                </a:lnTo>
                <a:lnTo>
                  <a:pt x="2656" y="1132"/>
                </a:lnTo>
                <a:lnTo>
                  <a:pt x="2672" y="1132"/>
                </a:lnTo>
                <a:lnTo>
                  <a:pt x="2685" y="1132"/>
                </a:lnTo>
                <a:lnTo>
                  <a:pt x="2700" y="1132"/>
                </a:lnTo>
                <a:lnTo>
                  <a:pt x="2713" y="1132"/>
                </a:lnTo>
                <a:lnTo>
                  <a:pt x="2729" y="1132"/>
                </a:lnTo>
                <a:lnTo>
                  <a:pt x="2742" y="1132"/>
                </a:lnTo>
                <a:lnTo>
                  <a:pt x="2758" y="1132"/>
                </a:lnTo>
                <a:lnTo>
                  <a:pt x="2774" y="1132"/>
                </a:lnTo>
                <a:lnTo>
                  <a:pt x="2787" y="1132"/>
                </a:lnTo>
                <a:lnTo>
                  <a:pt x="2802" y="1132"/>
                </a:lnTo>
                <a:lnTo>
                  <a:pt x="2815" y="1132"/>
                </a:lnTo>
                <a:lnTo>
                  <a:pt x="2831" y="1132"/>
                </a:lnTo>
                <a:lnTo>
                  <a:pt x="2847" y="1132"/>
                </a:lnTo>
                <a:lnTo>
                  <a:pt x="2860" y="1132"/>
                </a:lnTo>
                <a:lnTo>
                  <a:pt x="2875" y="1132"/>
                </a:lnTo>
                <a:lnTo>
                  <a:pt x="2889" y="1132"/>
                </a:lnTo>
                <a:lnTo>
                  <a:pt x="2904" y="1132"/>
                </a:lnTo>
              </a:path>
            </a:pathLst>
          </a:cu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99" name="Freeform 11"/>
          <p:cNvSpPr>
            <a:spLocks/>
          </p:cNvSpPr>
          <p:nvPr/>
        </p:nvSpPr>
        <p:spPr bwMode="auto">
          <a:xfrm>
            <a:off x="1014413" y="1479550"/>
            <a:ext cx="4610100" cy="1797050"/>
          </a:xfrm>
          <a:custGeom>
            <a:avLst/>
            <a:gdLst/>
            <a:ahLst/>
            <a:cxnLst>
              <a:cxn ang="0">
                <a:pos x="45" y="813"/>
              </a:cxn>
              <a:cxn ang="0">
                <a:pos x="102" y="489"/>
              </a:cxn>
              <a:cxn ang="0">
                <a:pos x="162" y="272"/>
              </a:cxn>
              <a:cxn ang="0">
                <a:pos x="220" y="142"/>
              </a:cxn>
              <a:cxn ang="0">
                <a:pos x="277" y="68"/>
              </a:cxn>
              <a:cxn ang="0">
                <a:pos x="337" y="416"/>
              </a:cxn>
              <a:cxn ang="0">
                <a:pos x="395" y="774"/>
              </a:cxn>
              <a:cxn ang="0">
                <a:pos x="452" y="980"/>
              </a:cxn>
              <a:cxn ang="0">
                <a:pos x="513" y="1075"/>
              </a:cxn>
              <a:cxn ang="0">
                <a:pos x="570" y="1114"/>
              </a:cxn>
              <a:cxn ang="0">
                <a:pos x="628" y="560"/>
              </a:cxn>
              <a:cxn ang="0">
                <a:pos x="688" y="170"/>
              </a:cxn>
              <a:cxn ang="0">
                <a:pos x="745" y="45"/>
              </a:cxn>
              <a:cxn ang="0">
                <a:pos x="803" y="11"/>
              </a:cxn>
              <a:cxn ang="0">
                <a:pos x="863" y="3"/>
              </a:cxn>
              <a:cxn ang="0">
                <a:pos x="920" y="617"/>
              </a:cxn>
              <a:cxn ang="0">
                <a:pos x="978" y="1022"/>
              </a:cxn>
              <a:cxn ang="0">
                <a:pos x="1038" y="1114"/>
              </a:cxn>
              <a:cxn ang="0">
                <a:pos x="1095" y="1129"/>
              </a:cxn>
              <a:cxn ang="0">
                <a:pos x="1153" y="1132"/>
              </a:cxn>
              <a:cxn ang="0">
                <a:pos x="1213" y="364"/>
              </a:cxn>
              <a:cxn ang="0">
                <a:pos x="1271" y="42"/>
              </a:cxn>
              <a:cxn ang="0">
                <a:pos x="1328" y="3"/>
              </a:cxn>
              <a:cxn ang="0">
                <a:pos x="1388" y="0"/>
              </a:cxn>
              <a:cxn ang="0">
                <a:pos x="1446" y="0"/>
              </a:cxn>
              <a:cxn ang="0">
                <a:pos x="1503" y="821"/>
              </a:cxn>
              <a:cxn ang="0">
                <a:pos x="1561" y="1114"/>
              </a:cxn>
              <a:cxn ang="0">
                <a:pos x="1621" y="1132"/>
              </a:cxn>
              <a:cxn ang="0">
                <a:pos x="1678" y="1132"/>
              </a:cxn>
              <a:cxn ang="0">
                <a:pos x="1736" y="1132"/>
              </a:cxn>
              <a:cxn ang="0">
                <a:pos x="1796" y="194"/>
              </a:cxn>
              <a:cxn ang="0">
                <a:pos x="1853" y="6"/>
              </a:cxn>
              <a:cxn ang="0">
                <a:pos x="1911" y="0"/>
              </a:cxn>
              <a:cxn ang="0">
                <a:pos x="1971" y="0"/>
              </a:cxn>
              <a:cxn ang="0">
                <a:pos x="2029" y="0"/>
              </a:cxn>
              <a:cxn ang="0">
                <a:pos x="2086" y="980"/>
              </a:cxn>
              <a:cxn ang="0">
                <a:pos x="2146" y="1132"/>
              </a:cxn>
              <a:cxn ang="0">
                <a:pos x="2204" y="1132"/>
              </a:cxn>
              <a:cxn ang="0">
                <a:pos x="2261" y="1132"/>
              </a:cxn>
              <a:cxn ang="0">
                <a:pos x="2321" y="1132"/>
              </a:cxn>
              <a:cxn ang="0">
                <a:pos x="2379" y="76"/>
              </a:cxn>
              <a:cxn ang="0">
                <a:pos x="2436" y="0"/>
              </a:cxn>
              <a:cxn ang="0">
                <a:pos x="2496" y="0"/>
              </a:cxn>
              <a:cxn ang="0">
                <a:pos x="2554" y="0"/>
              </a:cxn>
              <a:cxn ang="0">
                <a:pos x="2611" y="0"/>
              </a:cxn>
              <a:cxn ang="0">
                <a:pos x="2672" y="1085"/>
              </a:cxn>
              <a:cxn ang="0">
                <a:pos x="2729" y="1132"/>
              </a:cxn>
              <a:cxn ang="0">
                <a:pos x="2787" y="1132"/>
              </a:cxn>
              <a:cxn ang="0">
                <a:pos x="2847" y="1132"/>
              </a:cxn>
              <a:cxn ang="0">
                <a:pos x="2904" y="1132"/>
              </a:cxn>
            </a:cxnLst>
            <a:rect l="0" t="0" r="r" b="b"/>
            <a:pathLst>
              <a:path w="2904" h="1132">
                <a:moveTo>
                  <a:pt x="0" y="1132"/>
                </a:moveTo>
                <a:lnTo>
                  <a:pt x="16" y="1014"/>
                </a:lnTo>
                <a:lnTo>
                  <a:pt x="32" y="910"/>
                </a:lnTo>
                <a:lnTo>
                  <a:pt x="45" y="813"/>
                </a:lnTo>
                <a:lnTo>
                  <a:pt x="60" y="722"/>
                </a:lnTo>
                <a:lnTo>
                  <a:pt x="73" y="635"/>
                </a:lnTo>
                <a:lnTo>
                  <a:pt x="89" y="560"/>
                </a:lnTo>
                <a:lnTo>
                  <a:pt x="102" y="489"/>
                </a:lnTo>
                <a:lnTo>
                  <a:pt x="118" y="426"/>
                </a:lnTo>
                <a:lnTo>
                  <a:pt x="134" y="369"/>
                </a:lnTo>
                <a:lnTo>
                  <a:pt x="147" y="319"/>
                </a:lnTo>
                <a:lnTo>
                  <a:pt x="162" y="272"/>
                </a:lnTo>
                <a:lnTo>
                  <a:pt x="175" y="233"/>
                </a:lnTo>
                <a:lnTo>
                  <a:pt x="191" y="199"/>
                </a:lnTo>
                <a:lnTo>
                  <a:pt x="207" y="168"/>
                </a:lnTo>
                <a:lnTo>
                  <a:pt x="220" y="142"/>
                </a:lnTo>
                <a:lnTo>
                  <a:pt x="236" y="118"/>
                </a:lnTo>
                <a:lnTo>
                  <a:pt x="249" y="100"/>
                </a:lnTo>
                <a:lnTo>
                  <a:pt x="264" y="81"/>
                </a:lnTo>
                <a:lnTo>
                  <a:pt x="277" y="68"/>
                </a:lnTo>
                <a:lnTo>
                  <a:pt x="293" y="55"/>
                </a:lnTo>
                <a:lnTo>
                  <a:pt x="309" y="186"/>
                </a:lnTo>
                <a:lnTo>
                  <a:pt x="322" y="304"/>
                </a:lnTo>
                <a:lnTo>
                  <a:pt x="337" y="416"/>
                </a:lnTo>
                <a:lnTo>
                  <a:pt x="351" y="520"/>
                </a:lnTo>
                <a:lnTo>
                  <a:pt x="366" y="615"/>
                </a:lnTo>
                <a:lnTo>
                  <a:pt x="379" y="698"/>
                </a:lnTo>
                <a:lnTo>
                  <a:pt x="395" y="774"/>
                </a:lnTo>
                <a:lnTo>
                  <a:pt x="411" y="839"/>
                </a:lnTo>
                <a:lnTo>
                  <a:pt x="424" y="894"/>
                </a:lnTo>
                <a:lnTo>
                  <a:pt x="439" y="941"/>
                </a:lnTo>
                <a:lnTo>
                  <a:pt x="452" y="980"/>
                </a:lnTo>
                <a:lnTo>
                  <a:pt x="468" y="1012"/>
                </a:lnTo>
                <a:lnTo>
                  <a:pt x="484" y="1038"/>
                </a:lnTo>
                <a:lnTo>
                  <a:pt x="497" y="1059"/>
                </a:lnTo>
                <a:lnTo>
                  <a:pt x="513" y="1075"/>
                </a:lnTo>
                <a:lnTo>
                  <a:pt x="526" y="1088"/>
                </a:lnTo>
                <a:lnTo>
                  <a:pt x="541" y="1098"/>
                </a:lnTo>
                <a:lnTo>
                  <a:pt x="554" y="1106"/>
                </a:lnTo>
                <a:lnTo>
                  <a:pt x="570" y="1114"/>
                </a:lnTo>
                <a:lnTo>
                  <a:pt x="586" y="1119"/>
                </a:lnTo>
                <a:lnTo>
                  <a:pt x="599" y="910"/>
                </a:lnTo>
                <a:lnTo>
                  <a:pt x="615" y="724"/>
                </a:lnTo>
                <a:lnTo>
                  <a:pt x="628" y="560"/>
                </a:lnTo>
                <a:lnTo>
                  <a:pt x="643" y="426"/>
                </a:lnTo>
                <a:lnTo>
                  <a:pt x="659" y="317"/>
                </a:lnTo>
                <a:lnTo>
                  <a:pt x="672" y="233"/>
                </a:lnTo>
                <a:lnTo>
                  <a:pt x="688" y="170"/>
                </a:lnTo>
                <a:lnTo>
                  <a:pt x="701" y="123"/>
                </a:lnTo>
                <a:lnTo>
                  <a:pt x="716" y="89"/>
                </a:lnTo>
                <a:lnTo>
                  <a:pt x="730" y="63"/>
                </a:lnTo>
                <a:lnTo>
                  <a:pt x="745" y="45"/>
                </a:lnTo>
                <a:lnTo>
                  <a:pt x="761" y="32"/>
                </a:lnTo>
                <a:lnTo>
                  <a:pt x="774" y="21"/>
                </a:lnTo>
                <a:lnTo>
                  <a:pt x="790" y="16"/>
                </a:lnTo>
                <a:lnTo>
                  <a:pt x="803" y="11"/>
                </a:lnTo>
                <a:lnTo>
                  <a:pt x="818" y="8"/>
                </a:lnTo>
                <a:lnTo>
                  <a:pt x="831" y="6"/>
                </a:lnTo>
                <a:lnTo>
                  <a:pt x="847" y="3"/>
                </a:lnTo>
                <a:lnTo>
                  <a:pt x="863" y="3"/>
                </a:lnTo>
                <a:lnTo>
                  <a:pt x="876" y="0"/>
                </a:lnTo>
                <a:lnTo>
                  <a:pt x="892" y="225"/>
                </a:lnTo>
                <a:lnTo>
                  <a:pt x="905" y="432"/>
                </a:lnTo>
                <a:lnTo>
                  <a:pt x="920" y="617"/>
                </a:lnTo>
                <a:lnTo>
                  <a:pt x="936" y="769"/>
                </a:lnTo>
                <a:lnTo>
                  <a:pt x="949" y="884"/>
                </a:lnTo>
                <a:lnTo>
                  <a:pt x="965" y="965"/>
                </a:lnTo>
                <a:lnTo>
                  <a:pt x="978" y="1022"/>
                </a:lnTo>
                <a:lnTo>
                  <a:pt x="994" y="1061"/>
                </a:lnTo>
                <a:lnTo>
                  <a:pt x="1007" y="1088"/>
                </a:lnTo>
                <a:lnTo>
                  <a:pt x="1022" y="1103"/>
                </a:lnTo>
                <a:lnTo>
                  <a:pt x="1038" y="1114"/>
                </a:lnTo>
                <a:lnTo>
                  <a:pt x="1051" y="1122"/>
                </a:lnTo>
                <a:lnTo>
                  <a:pt x="1067" y="1124"/>
                </a:lnTo>
                <a:lnTo>
                  <a:pt x="1080" y="1127"/>
                </a:lnTo>
                <a:lnTo>
                  <a:pt x="1095" y="1129"/>
                </a:lnTo>
                <a:lnTo>
                  <a:pt x="1109" y="1132"/>
                </a:lnTo>
                <a:lnTo>
                  <a:pt x="1124" y="1132"/>
                </a:lnTo>
                <a:lnTo>
                  <a:pt x="1140" y="1132"/>
                </a:lnTo>
                <a:lnTo>
                  <a:pt x="1153" y="1132"/>
                </a:lnTo>
                <a:lnTo>
                  <a:pt x="1169" y="1132"/>
                </a:lnTo>
                <a:lnTo>
                  <a:pt x="1182" y="839"/>
                </a:lnTo>
                <a:lnTo>
                  <a:pt x="1197" y="575"/>
                </a:lnTo>
                <a:lnTo>
                  <a:pt x="1213" y="364"/>
                </a:lnTo>
                <a:lnTo>
                  <a:pt x="1226" y="217"/>
                </a:lnTo>
                <a:lnTo>
                  <a:pt x="1242" y="126"/>
                </a:lnTo>
                <a:lnTo>
                  <a:pt x="1255" y="74"/>
                </a:lnTo>
                <a:lnTo>
                  <a:pt x="1271" y="42"/>
                </a:lnTo>
                <a:lnTo>
                  <a:pt x="1284" y="24"/>
                </a:lnTo>
                <a:lnTo>
                  <a:pt x="1299" y="13"/>
                </a:lnTo>
                <a:lnTo>
                  <a:pt x="1315" y="8"/>
                </a:lnTo>
                <a:lnTo>
                  <a:pt x="1328" y="3"/>
                </a:lnTo>
                <a:lnTo>
                  <a:pt x="1344" y="3"/>
                </a:lnTo>
                <a:lnTo>
                  <a:pt x="1357" y="0"/>
                </a:lnTo>
                <a:lnTo>
                  <a:pt x="1373" y="0"/>
                </a:lnTo>
                <a:lnTo>
                  <a:pt x="1388" y="0"/>
                </a:lnTo>
                <a:lnTo>
                  <a:pt x="1401" y="0"/>
                </a:lnTo>
                <a:lnTo>
                  <a:pt x="1417" y="0"/>
                </a:lnTo>
                <a:lnTo>
                  <a:pt x="1430" y="0"/>
                </a:lnTo>
                <a:lnTo>
                  <a:pt x="1446" y="0"/>
                </a:lnTo>
                <a:lnTo>
                  <a:pt x="1459" y="0"/>
                </a:lnTo>
                <a:lnTo>
                  <a:pt x="1474" y="306"/>
                </a:lnTo>
                <a:lnTo>
                  <a:pt x="1490" y="594"/>
                </a:lnTo>
                <a:lnTo>
                  <a:pt x="1503" y="821"/>
                </a:lnTo>
                <a:lnTo>
                  <a:pt x="1519" y="967"/>
                </a:lnTo>
                <a:lnTo>
                  <a:pt x="1532" y="1051"/>
                </a:lnTo>
                <a:lnTo>
                  <a:pt x="1548" y="1093"/>
                </a:lnTo>
                <a:lnTo>
                  <a:pt x="1561" y="1114"/>
                </a:lnTo>
                <a:lnTo>
                  <a:pt x="1576" y="1124"/>
                </a:lnTo>
                <a:lnTo>
                  <a:pt x="1592" y="1127"/>
                </a:lnTo>
                <a:lnTo>
                  <a:pt x="1605" y="1129"/>
                </a:lnTo>
                <a:lnTo>
                  <a:pt x="1621" y="1132"/>
                </a:lnTo>
                <a:lnTo>
                  <a:pt x="1634" y="1132"/>
                </a:lnTo>
                <a:lnTo>
                  <a:pt x="1650" y="1132"/>
                </a:lnTo>
                <a:lnTo>
                  <a:pt x="1665" y="1132"/>
                </a:lnTo>
                <a:lnTo>
                  <a:pt x="1678" y="1132"/>
                </a:lnTo>
                <a:lnTo>
                  <a:pt x="1694" y="1132"/>
                </a:lnTo>
                <a:lnTo>
                  <a:pt x="1707" y="1132"/>
                </a:lnTo>
                <a:lnTo>
                  <a:pt x="1723" y="1132"/>
                </a:lnTo>
                <a:lnTo>
                  <a:pt x="1736" y="1132"/>
                </a:lnTo>
                <a:lnTo>
                  <a:pt x="1752" y="1132"/>
                </a:lnTo>
                <a:lnTo>
                  <a:pt x="1767" y="758"/>
                </a:lnTo>
                <a:lnTo>
                  <a:pt x="1780" y="421"/>
                </a:lnTo>
                <a:lnTo>
                  <a:pt x="1796" y="194"/>
                </a:lnTo>
                <a:lnTo>
                  <a:pt x="1809" y="81"/>
                </a:lnTo>
                <a:lnTo>
                  <a:pt x="1825" y="34"/>
                </a:lnTo>
                <a:lnTo>
                  <a:pt x="1838" y="13"/>
                </a:lnTo>
                <a:lnTo>
                  <a:pt x="1853" y="6"/>
                </a:lnTo>
                <a:lnTo>
                  <a:pt x="1869" y="3"/>
                </a:lnTo>
                <a:lnTo>
                  <a:pt x="1882" y="0"/>
                </a:lnTo>
                <a:lnTo>
                  <a:pt x="1898" y="0"/>
                </a:lnTo>
                <a:lnTo>
                  <a:pt x="1911" y="0"/>
                </a:lnTo>
                <a:lnTo>
                  <a:pt x="1927" y="0"/>
                </a:lnTo>
                <a:lnTo>
                  <a:pt x="1942" y="0"/>
                </a:lnTo>
                <a:lnTo>
                  <a:pt x="1955" y="0"/>
                </a:lnTo>
                <a:lnTo>
                  <a:pt x="1971" y="0"/>
                </a:lnTo>
                <a:lnTo>
                  <a:pt x="1984" y="0"/>
                </a:lnTo>
                <a:lnTo>
                  <a:pt x="2000" y="0"/>
                </a:lnTo>
                <a:lnTo>
                  <a:pt x="2013" y="0"/>
                </a:lnTo>
                <a:lnTo>
                  <a:pt x="2029" y="0"/>
                </a:lnTo>
                <a:lnTo>
                  <a:pt x="2044" y="0"/>
                </a:lnTo>
                <a:lnTo>
                  <a:pt x="2057" y="387"/>
                </a:lnTo>
                <a:lnTo>
                  <a:pt x="2073" y="748"/>
                </a:lnTo>
                <a:lnTo>
                  <a:pt x="2086" y="980"/>
                </a:lnTo>
                <a:lnTo>
                  <a:pt x="2102" y="1080"/>
                </a:lnTo>
                <a:lnTo>
                  <a:pt x="2117" y="1116"/>
                </a:lnTo>
                <a:lnTo>
                  <a:pt x="2131" y="1127"/>
                </a:lnTo>
                <a:lnTo>
                  <a:pt x="2146" y="1132"/>
                </a:lnTo>
                <a:lnTo>
                  <a:pt x="2159" y="1132"/>
                </a:lnTo>
                <a:lnTo>
                  <a:pt x="2175" y="1132"/>
                </a:lnTo>
                <a:lnTo>
                  <a:pt x="2188" y="1132"/>
                </a:lnTo>
                <a:lnTo>
                  <a:pt x="2204" y="1132"/>
                </a:lnTo>
                <a:lnTo>
                  <a:pt x="2219" y="1132"/>
                </a:lnTo>
                <a:lnTo>
                  <a:pt x="2232" y="1132"/>
                </a:lnTo>
                <a:lnTo>
                  <a:pt x="2248" y="1132"/>
                </a:lnTo>
                <a:lnTo>
                  <a:pt x="2261" y="1132"/>
                </a:lnTo>
                <a:lnTo>
                  <a:pt x="2277" y="1132"/>
                </a:lnTo>
                <a:lnTo>
                  <a:pt x="2290" y="1132"/>
                </a:lnTo>
                <a:lnTo>
                  <a:pt x="2306" y="1132"/>
                </a:lnTo>
                <a:lnTo>
                  <a:pt x="2321" y="1132"/>
                </a:lnTo>
                <a:lnTo>
                  <a:pt x="2334" y="1132"/>
                </a:lnTo>
                <a:lnTo>
                  <a:pt x="2350" y="680"/>
                </a:lnTo>
                <a:lnTo>
                  <a:pt x="2363" y="280"/>
                </a:lnTo>
                <a:lnTo>
                  <a:pt x="2379" y="76"/>
                </a:lnTo>
                <a:lnTo>
                  <a:pt x="2395" y="19"/>
                </a:lnTo>
                <a:lnTo>
                  <a:pt x="2408" y="6"/>
                </a:lnTo>
                <a:lnTo>
                  <a:pt x="2423" y="0"/>
                </a:lnTo>
                <a:lnTo>
                  <a:pt x="2436" y="0"/>
                </a:lnTo>
                <a:lnTo>
                  <a:pt x="2452" y="0"/>
                </a:lnTo>
                <a:lnTo>
                  <a:pt x="2465" y="0"/>
                </a:lnTo>
                <a:lnTo>
                  <a:pt x="2481" y="0"/>
                </a:lnTo>
                <a:lnTo>
                  <a:pt x="2496" y="0"/>
                </a:lnTo>
                <a:lnTo>
                  <a:pt x="2510" y="0"/>
                </a:lnTo>
                <a:lnTo>
                  <a:pt x="2525" y="0"/>
                </a:lnTo>
                <a:lnTo>
                  <a:pt x="2538" y="0"/>
                </a:lnTo>
                <a:lnTo>
                  <a:pt x="2554" y="0"/>
                </a:lnTo>
                <a:lnTo>
                  <a:pt x="2567" y="0"/>
                </a:lnTo>
                <a:lnTo>
                  <a:pt x="2583" y="0"/>
                </a:lnTo>
                <a:lnTo>
                  <a:pt x="2598" y="0"/>
                </a:lnTo>
                <a:lnTo>
                  <a:pt x="2611" y="0"/>
                </a:lnTo>
                <a:lnTo>
                  <a:pt x="2627" y="0"/>
                </a:lnTo>
                <a:lnTo>
                  <a:pt x="2640" y="466"/>
                </a:lnTo>
                <a:lnTo>
                  <a:pt x="2656" y="892"/>
                </a:lnTo>
                <a:lnTo>
                  <a:pt x="2672" y="1085"/>
                </a:lnTo>
                <a:lnTo>
                  <a:pt x="2685" y="1124"/>
                </a:lnTo>
                <a:lnTo>
                  <a:pt x="2700" y="1132"/>
                </a:lnTo>
                <a:lnTo>
                  <a:pt x="2713" y="1132"/>
                </a:lnTo>
                <a:lnTo>
                  <a:pt x="2729" y="1132"/>
                </a:lnTo>
                <a:lnTo>
                  <a:pt x="2742" y="1132"/>
                </a:lnTo>
                <a:lnTo>
                  <a:pt x="2758" y="1132"/>
                </a:lnTo>
                <a:lnTo>
                  <a:pt x="2774" y="1132"/>
                </a:lnTo>
                <a:lnTo>
                  <a:pt x="2787" y="1132"/>
                </a:lnTo>
                <a:lnTo>
                  <a:pt x="2802" y="1132"/>
                </a:lnTo>
                <a:lnTo>
                  <a:pt x="2815" y="1132"/>
                </a:lnTo>
                <a:lnTo>
                  <a:pt x="2831" y="1132"/>
                </a:lnTo>
                <a:lnTo>
                  <a:pt x="2847" y="1132"/>
                </a:lnTo>
                <a:lnTo>
                  <a:pt x="2860" y="1132"/>
                </a:lnTo>
                <a:lnTo>
                  <a:pt x="2875" y="1132"/>
                </a:lnTo>
                <a:lnTo>
                  <a:pt x="2889" y="1132"/>
                </a:lnTo>
                <a:lnTo>
                  <a:pt x="2904" y="1132"/>
                </a:lnTo>
              </a:path>
            </a:pathLst>
          </a:custGeom>
          <a:noFill/>
          <a:ln w="25400">
            <a:solidFill>
              <a:srgbClr val="80828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0" name="Line 12"/>
          <p:cNvSpPr>
            <a:spLocks noChangeShapeType="1"/>
          </p:cNvSpPr>
          <p:nvPr/>
        </p:nvSpPr>
        <p:spPr bwMode="auto">
          <a:xfrm>
            <a:off x="6567488" y="4665663"/>
            <a:ext cx="228600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1" name="Line 13"/>
          <p:cNvSpPr>
            <a:spLocks noChangeShapeType="1"/>
          </p:cNvSpPr>
          <p:nvPr/>
        </p:nvSpPr>
        <p:spPr bwMode="auto">
          <a:xfrm flipV="1">
            <a:off x="6475413" y="2381250"/>
            <a:ext cx="1588" cy="2284412"/>
          </a:xfrm>
          <a:prstGeom prst="line">
            <a:avLst/>
          </a:prstGeom>
          <a:noFill/>
          <a:ln w="127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2" name="Line 14"/>
          <p:cNvSpPr>
            <a:spLocks noChangeShapeType="1"/>
          </p:cNvSpPr>
          <p:nvPr/>
        </p:nvSpPr>
        <p:spPr bwMode="auto">
          <a:xfrm>
            <a:off x="6567488" y="4665663"/>
            <a:ext cx="1588" cy="7143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3" name="Freeform 15"/>
          <p:cNvSpPr>
            <a:spLocks/>
          </p:cNvSpPr>
          <p:nvPr/>
        </p:nvSpPr>
        <p:spPr bwMode="auto">
          <a:xfrm>
            <a:off x="6450013" y="4873625"/>
            <a:ext cx="92075" cy="17462"/>
          </a:xfrm>
          <a:custGeom>
            <a:avLst/>
            <a:gdLst/>
            <a:ahLst/>
            <a:cxnLst>
              <a:cxn ang="0">
                <a:pos x="58" y="0"/>
              </a:cxn>
              <a:cxn ang="0">
                <a:pos x="0" y="0"/>
              </a:cxn>
              <a:cxn ang="0">
                <a:pos x="0" y="11"/>
              </a:cxn>
              <a:cxn ang="0">
                <a:pos x="58" y="11"/>
              </a:cxn>
              <a:cxn ang="0">
                <a:pos x="58" y="0"/>
              </a:cxn>
              <a:cxn ang="0">
                <a:pos x="58" y="0"/>
              </a:cxn>
            </a:cxnLst>
            <a:rect l="0" t="0" r="r" b="b"/>
            <a:pathLst>
              <a:path w="58" h="11">
                <a:moveTo>
                  <a:pt x="58" y="0"/>
                </a:moveTo>
                <a:lnTo>
                  <a:pt x="0" y="0"/>
                </a:lnTo>
                <a:lnTo>
                  <a:pt x="0" y="11"/>
                </a:lnTo>
                <a:lnTo>
                  <a:pt x="58" y="11"/>
                </a:lnTo>
                <a:lnTo>
                  <a:pt x="58" y="0"/>
                </a:lnTo>
                <a:lnTo>
                  <a:pt x="58"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4" name="Freeform 16"/>
          <p:cNvSpPr>
            <a:spLocks/>
          </p:cNvSpPr>
          <p:nvPr/>
        </p:nvSpPr>
        <p:spPr bwMode="auto">
          <a:xfrm>
            <a:off x="6562726" y="4811713"/>
            <a:ext cx="90488" cy="141287"/>
          </a:xfrm>
          <a:custGeom>
            <a:avLst/>
            <a:gdLst/>
            <a:ahLst/>
            <a:cxnLst>
              <a:cxn ang="0">
                <a:pos x="13" y="78"/>
              </a:cxn>
              <a:cxn ang="0">
                <a:pos x="13" y="78"/>
              </a:cxn>
              <a:cxn ang="0">
                <a:pos x="18" y="73"/>
              </a:cxn>
              <a:cxn ang="0">
                <a:pos x="18" y="73"/>
              </a:cxn>
              <a:cxn ang="0">
                <a:pos x="31" y="60"/>
              </a:cxn>
              <a:cxn ang="0">
                <a:pos x="31" y="60"/>
              </a:cxn>
              <a:cxn ang="0">
                <a:pos x="50" y="44"/>
              </a:cxn>
              <a:cxn ang="0">
                <a:pos x="50" y="44"/>
              </a:cxn>
              <a:cxn ang="0">
                <a:pos x="55" y="34"/>
              </a:cxn>
              <a:cxn ang="0">
                <a:pos x="55" y="34"/>
              </a:cxn>
              <a:cxn ang="0">
                <a:pos x="57" y="23"/>
              </a:cxn>
              <a:cxn ang="0">
                <a:pos x="57" y="23"/>
              </a:cxn>
              <a:cxn ang="0">
                <a:pos x="55" y="13"/>
              </a:cxn>
              <a:cxn ang="0">
                <a:pos x="50" y="5"/>
              </a:cxn>
              <a:cxn ang="0">
                <a:pos x="50" y="5"/>
              </a:cxn>
              <a:cxn ang="0">
                <a:pos x="42" y="0"/>
              </a:cxn>
              <a:cxn ang="0">
                <a:pos x="29" y="0"/>
              </a:cxn>
              <a:cxn ang="0">
                <a:pos x="29" y="0"/>
              </a:cxn>
              <a:cxn ang="0">
                <a:pos x="18" y="0"/>
              </a:cxn>
              <a:cxn ang="0">
                <a:pos x="10" y="5"/>
              </a:cxn>
              <a:cxn ang="0">
                <a:pos x="10" y="5"/>
              </a:cxn>
              <a:cxn ang="0">
                <a:pos x="3" y="13"/>
              </a:cxn>
              <a:cxn ang="0">
                <a:pos x="0" y="23"/>
              </a:cxn>
              <a:cxn ang="0">
                <a:pos x="13" y="26"/>
              </a:cxn>
              <a:cxn ang="0">
                <a:pos x="13" y="26"/>
              </a:cxn>
              <a:cxn ang="0">
                <a:pos x="13" y="18"/>
              </a:cxn>
              <a:cxn ang="0">
                <a:pos x="16" y="13"/>
              </a:cxn>
              <a:cxn ang="0">
                <a:pos x="16" y="13"/>
              </a:cxn>
              <a:cxn ang="0">
                <a:pos x="23" y="8"/>
              </a:cxn>
              <a:cxn ang="0">
                <a:pos x="29" y="8"/>
              </a:cxn>
              <a:cxn ang="0">
                <a:pos x="29" y="8"/>
              </a:cxn>
              <a:cxn ang="0">
                <a:pos x="37" y="8"/>
              </a:cxn>
              <a:cxn ang="0">
                <a:pos x="42" y="13"/>
              </a:cxn>
              <a:cxn ang="0">
                <a:pos x="42" y="13"/>
              </a:cxn>
              <a:cxn ang="0">
                <a:pos x="44" y="18"/>
              </a:cxn>
              <a:cxn ang="0">
                <a:pos x="47" y="23"/>
              </a:cxn>
              <a:cxn ang="0">
                <a:pos x="47" y="23"/>
              </a:cxn>
              <a:cxn ang="0">
                <a:pos x="44" y="29"/>
              </a:cxn>
              <a:cxn ang="0">
                <a:pos x="42" y="37"/>
              </a:cxn>
              <a:cxn ang="0">
                <a:pos x="42" y="37"/>
              </a:cxn>
              <a:cxn ang="0">
                <a:pos x="21" y="55"/>
              </a:cxn>
              <a:cxn ang="0">
                <a:pos x="21" y="55"/>
              </a:cxn>
              <a:cxn ang="0">
                <a:pos x="8" y="71"/>
              </a:cxn>
              <a:cxn ang="0">
                <a:pos x="8" y="71"/>
              </a:cxn>
              <a:cxn ang="0">
                <a:pos x="0" y="81"/>
              </a:cxn>
              <a:cxn ang="0">
                <a:pos x="0" y="81"/>
              </a:cxn>
              <a:cxn ang="0">
                <a:pos x="0" y="89"/>
              </a:cxn>
              <a:cxn ang="0">
                <a:pos x="57" y="89"/>
              </a:cxn>
              <a:cxn ang="0">
                <a:pos x="57" y="78"/>
              </a:cxn>
              <a:cxn ang="0">
                <a:pos x="13" y="78"/>
              </a:cxn>
              <a:cxn ang="0">
                <a:pos x="13" y="78"/>
              </a:cxn>
            </a:cxnLst>
            <a:rect l="0" t="0" r="r" b="b"/>
            <a:pathLst>
              <a:path w="57" h="89">
                <a:moveTo>
                  <a:pt x="13" y="78"/>
                </a:moveTo>
                <a:lnTo>
                  <a:pt x="13" y="78"/>
                </a:lnTo>
                <a:lnTo>
                  <a:pt x="18" y="73"/>
                </a:lnTo>
                <a:lnTo>
                  <a:pt x="18" y="73"/>
                </a:lnTo>
                <a:lnTo>
                  <a:pt x="31" y="60"/>
                </a:lnTo>
                <a:lnTo>
                  <a:pt x="31" y="60"/>
                </a:lnTo>
                <a:lnTo>
                  <a:pt x="50" y="44"/>
                </a:lnTo>
                <a:lnTo>
                  <a:pt x="50" y="44"/>
                </a:lnTo>
                <a:lnTo>
                  <a:pt x="55" y="34"/>
                </a:lnTo>
                <a:lnTo>
                  <a:pt x="55" y="34"/>
                </a:lnTo>
                <a:lnTo>
                  <a:pt x="57" y="23"/>
                </a:lnTo>
                <a:lnTo>
                  <a:pt x="57" y="23"/>
                </a:lnTo>
                <a:lnTo>
                  <a:pt x="55" y="13"/>
                </a:lnTo>
                <a:lnTo>
                  <a:pt x="50" y="5"/>
                </a:lnTo>
                <a:lnTo>
                  <a:pt x="50" y="5"/>
                </a:lnTo>
                <a:lnTo>
                  <a:pt x="42" y="0"/>
                </a:lnTo>
                <a:lnTo>
                  <a:pt x="29" y="0"/>
                </a:lnTo>
                <a:lnTo>
                  <a:pt x="29" y="0"/>
                </a:lnTo>
                <a:lnTo>
                  <a:pt x="18" y="0"/>
                </a:lnTo>
                <a:lnTo>
                  <a:pt x="10" y="5"/>
                </a:lnTo>
                <a:lnTo>
                  <a:pt x="10" y="5"/>
                </a:lnTo>
                <a:lnTo>
                  <a:pt x="3" y="13"/>
                </a:lnTo>
                <a:lnTo>
                  <a:pt x="0" y="23"/>
                </a:lnTo>
                <a:lnTo>
                  <a:pt x="13" y="26"/>
                </a:lnTo>
                <a:lnTo>
                  <a:pt x="13" y="26"/>
                </a:lnTo>
                <a:lnTo>
                  <a:pt x="13" y="18"/>
                </a:lnTo>
                <a:lnTo>
                  <a:pt x="16" y="13"/>
                </a:lnTo>
                <a:lnTo>
                  <a:pt x="16" y="13"/>
                </a:lnTo>
                <a:lnTo>
                  <a:pt x="23" y="8"/>
                </a:lnTo>
                <a:lnTo>
                  <a:pt x="29" y="8"/>
                </a:lnTo>
                <a:lnTo>
                  <a:pt x="29" y="8"/>
                </a:lnTo>
                <a:lnTo>
                  <a:pt x="37" y="8"/>
                </a:lnTo>
                <a:lnTo>
                  <a:pt x="42" y="13"/>
                </a:lnTo>
                <a:lnTo>
                  <a:pt x="42" y="13"/>
                </a:lnTo>
                <a:lnTo>
                  <a:pt x="44" y="18"/>
                </a:lnTo>
                <a:lnTo>
                  <a:pt x="47" y="23"/>
                </a:lnTo>
                <a:lnTo>
                  <a:pt x="47" y="23"/>
                </a:lnTo>
                <a:lnTo>
                  <a:pt x="44" y="29"/>
                </a:lnTo>
                <a:lnTo>
                  <a:pt x="42" y="37"/>
                </a:lnTo>
                <a:lnTo>
                  <a:pt x="42" y="37"/>
                </a:lnTo>
                <a:lnTo>
                  <a:pt x="21" y="55"/>
                </a:lnTo>
                <a:lnTo>
                  <a:pt x="21" y="55"/>
                </a:lnTo>
                <a:lnTo>
                  <a:pt x="8" y="71"/>
                </a:lnTo>
                <a:lnTo>
                  <a:pt x="8" y="71"/>
                </a:lnTo>
                <a:lnTo>
                  <a:pt x="0" y="81"/>
                </a:lnTo>
                <a:lnTo>
                  <a:pt x="0" y="81"/>
                </a:lnTo>
                <a:lnTo>
                  <a:pt x="0" y="89"/>
                </a:lnTo>
                <a:lnTo>
                  <a:pt x="57" y="89"/>
                </a:lnTo>
                <a:lnTo>
                  <a:pt x="57" y="78"/>
                </a:lnTo>
                <a:lnTo>
                  <a:pt x="13" y="78"/>
                </a:lnTo>
                <a:lnTo>
                  <a:pt x="13" y="7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5" name="Line 17"/>
          <p:cNvSpPr>
            <a:spLocks noChangeShapeType="1"/>
          </p:cNvSpPr>
          <p:nvPr/>
        </p:nvSpPr>
        <p:spPr bwMode="auto">
          <a:xfrm>
            <a:off x="7138988" y="4665663"/>
            <a:ext cx="1588" cy="7143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6" name="Freeform 18"/>
          <p:cNvSpPr>
            <a:spLocks/>
          </p:cNvSpPr>
          <p:nvPr/>
        </p:nvSpPr>
        <p:spPr bwMode="auto">
          <a:xfrm>
            <a:off x="7023101" y="4873625"/>
            <a:ext cx="92075" cy="17462"/>
          </a:xfrm>
          <a:custGeom>
            <a:avLst/>
            <a:gdLst/>
            <a:ahLst/>
            <a:cxnLst>
              <a:cxn ang="0">
                <a:pos x="58" y="0"/>
              </a:cxn>
              <a:cxn ang="0">
                <a:pos x="0" y="0"/>
              </a:cxn>
              <a:cxn ang="0">
                <a:pos x="0" y="11"/>
              </a:cxn>
              <a:cxn ang="0">
                <a:pos x="58" y="11"/>
              </a:cxn>
              <a:cxn ang="0">
                <a:pos x="58" y="0"/>
              </a:cxn>
              <a:cxn ang="0">
                <a:pos x="58" y="0"/>
              </a:cxn>
            </a:cxnLst>
            <a:rect l="0" t="0" r="r" b="b"/>
            <a:pathLst>
              <a:path w="58" h="11">
                <a:moveTo>
                  <a:pt x="58" y="0"/>
                </a:moveTo>
                <a:lnTo>
                  <a:pt x="0" y="0"/>
                </a:lnTo>
                <a:lnTo>
                  <a:pt x="0" y="11"/>
                </a:lnTo>
                <a:lnTo>
                  <a:pt x="58" y="11"/>
                </a:lnTo>
                <a:lnTo>
                  <a:pt x="58" y="0"/>
                </a:lnTo>
                <a:lnTo>
                  <a:pt x="58"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7" name="Freeform 19"/>
          <p:cNvSpPr>
            <a:spLocks/>
          </p:cNvSpPr>
          <p:nvPr/>
        </p:nvSpPr>
        <p:spPr bwMode="auto">
          <a:xfrm>
            <a:off x="7148513" y="4811713"/>
            <a:ext cx="52388" cy="141287"/>
          </a:xfrm>
          <a:custGeom>
            <a:avLst/>
            <a:gdLst/>
            <a:ahLst/>
            <a:cxnLst>
              <a:cxn ang="0">
                <a:pos x="33" y="0"/>
              </a:cxn>
              <a:cxn ang="0">
                <a:pos x="26" y="0"/>
              </a:cxn>
              <a:cxn ang="0">
                <a:pos x="26" y="0"/>
              </a:cxn>
              <a:cxn ang="0">
                <a:pos x="15" y="10"/>
              </a:cxn>
              <a:cxn ang="0">
                <a:pos x="15" y="10"/>
              </a:cxn>
              <a:cxn ang="0">
                <a:pos x="0" y="21"/>
              </a:cxn>
              <a:cxn ang="0">
                <a:pos x="0" y="31"/>
              </a:cxn>
              <a:cxn ang="0">
                <a:pos x="0" y="31"/>
              </a:cxn>
              <a:cxn ang="0">
                <a:pos x="13" y="26"/>
              </a:cxn>
              <a:cxn ang="0">
                <a:pos x="13" y="26"/>
              </a:cxn>
              <a:cxn ang="0">
                <a:pos x="23" y="18"/>
              </a:cxn>
              <a:cxn ang="0">
                <a:pos x="23" y="89"/>
              </a:cxn>
              <a:cxn ang="0">
                <a:pos x="33" y="89"/>
              </a:cxn>
              <a:cxn ang="0">
                <a:pos x="33" y="0"/>
              </a:cxn>
              <a:cxn ang="0">
                <a:pos x="33" y="0"/>
              </a:cxn>
            </a:cxnLst>
            <a:rect l="0" t="0" r="r" b="b"/>
            <a:pathLst>
              <a:path w="33" h="89">
                <a:moveTo>
                  <a:pt x="33" y="0"/>
                </a:moveTo>
                <a:lnTo>
                  <a:pt x="26" y="0"/>
                </a:lnTo>
                <a:lnTo>
                  <a:pt x="26" y="0"/>
                </a:lnTo>
                <a:lnTo>
                  <a:pt x="15" y="10"/>
                </a:lnTo>
                <a:lnTo>
                  <a:pt x="15" y="10"/>
                </a:lnTo>
                <a:lnTo>
                  <a:pt x="0" y="21"/>
                </a:lnTo>
                <a:lnTo>
                  <a:pt x="0" y="31"/>
                </a:lnTo>
                <a:lnTo>
                  <a:pt x="0" y="31"/>
                </a:lnTo>
                <a:lnTo>
                  <a:pt x="13" y="26"/>
                </a:lnTo>
                <a:lnTo>
                  <a:pt x="13" y="26"/>
                </a:lnTo>
                <a:lnTo>
                  <a:pt x="23" y="18"/>
                </a:lnTo>
                <a:lnTo>
                  <a:pt x="23" y="89"/>
                </a:lnTo>
                <a:lnTo>
                  <a:pt x="33" y="89"/>
                </a:lnTo>
                <a:lnTo>
                  <a:pt x="33" y="0"/>
                </a:lnTo>
                <a:lnTo>
                  <a:pt x="33"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8" name="Line 20"/>
          <p:cNvSpPr>
            <a:spLocks noChangeShapeType="1"/>
          </p:cNvSpPr>
          <p:nvPr/>
        </p:nvSpPr>
        <p:spPr bwMode="auto">
          <a:xfrm>
            <a:off x="7712076" y="4665663"/>
            <a:ext cx="1588" cy="7143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09" name="Rectangle 21"/>
          <p:cNvSpPr>
            <a:spLocks noChangeArrowheads="1"/>
          </p:cNvSpPr>
          <p:nvPr/>
        </p:nvSpPr>
        <p:spPr bwMode="auto">
          <a:xfrm>
            <a:off x="7658101" y="4765675"/>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4710" name="Line 22"/>
          <p:cNvSpPr>
            <a:spLocks noChangeShapeType="1"/>
          </p:cNvSpPr>
          <p:nvPr/>
        </p:nvSpPr>
        <p:spPr bwMode="auto">
          <a:xfrm>
            <a:off x="8280401" y="4665663"/>
            <a:ext cx="1588" cy="7143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1" name="Rectangle 23"/>
          <p:cNvSpPr>
            <a:spLocks noChangeArrowheads="1"/>
          </p:cNvSpPr>
          <p:nvPr/>
        </p:nvSpPr>
        <p:spPr bwMode="auto">
          <a:xfrm>
            <a:off x="8226426" y="4765675"/>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4712" name="Line 24"/>
          <p:cNvSpPr>
            <a:spLocks noChangeShapeType="1"/>
          </p:cNvSpPr>
          <p:nvPr/>
        </p:nvSpPr>
        <p:spPr bwMode="auto">
          <a:xfrm>
            <a:off x="8853488" y="4665663"/>
            <a:ext cx="1588" cy="7143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3" name="Rectangle 25"/>
          <p:cNvSpPr>
            <a:spLocks noChangeArrowheads="1"/>
          </p:cNvSpPr>
          <p:nvPr/>
        </p:nvSpPr>
        <p:spPr bwMode="auto">
          <a:xfrm>
            <a:off x="8799513" y="4765675"/>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14714" name="Line 26"/>
          <p:cNvSpPr>
            <a:spLocks noChangeShapeType="1"/>
          </p:cNvSpPr>
          <p:nvPr/>
        </p:nvSpPr>
        <p:spPr bwMode="auto">
          <a:xfrm flipH="1">
            <a:off x="6405563" y="4665663"/>
            <a:ext cx="6985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5" name="Freeform 27"/>
          <p:cNvSpPr>
            <a:spLocks/>
          </p:cNvSpPr>
          <p:nvPr/>
        </p:nvSpPr>
        <p:spPr bwMode="auto">
          <a:xfrm>
            <a:off x="5973763" y="4637088"/>
            <a:ext cx="95250" cy="17462"/>
          </a:xfrm>
          <a:custGeom>
            <a:avLst/>
            <a:gdLst/>
            <a:ahLst/>
            <a:cxnLst>
              <a:cxn ang="0">
                <a:pos x="60" y="0"/>
              </a:cxn>
              <a:cxn ang="0">
                <a:pos x="0" y="0"/>
              </a:cxn>
              <a:cxn ang="0">
                <a:pos x="0" y="11"/>
              </a:cxn>
              <a:cxn ang="0">
                <a:pos x="60" y="11"/>
              </a:cxn>
              <a:cxn ang="0">
                <a:pos x="60" y="0"/>
              </a:cxn>
              <a:cxn ang="0">
                <a:pos x="60" y="0"/>
              </a:cxn>
            </a:cxnLst>
            <a:rect l="0" t="0" r="r" b="b"/>
            <a:pathLst>
              <a:path w="60" h="11">
                <a:moveTo>
                  <a:pt x="60" y="0"/>
                </a:moveTo>
                <a:lnTo>
                  <a:pt x="0" y="0"/>
                </a:lnTo>
                <a:lnTo>
                  <a:pt x="0" y="11"/>
                </a:lnTo>
                <a:lnTo>
                  <a:pt x="60" y="11"/>
                </a:lnTo>
                <a:lnTo>
                  <a:pt x="60" y="0"/>
                </a:lnTo>
                <a:lnTo>
                  <a:pt x="6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6" name="Freeform 28"/>
          <p:cNvSpPr>
            <a:spLocks noEditPoints="1"/>
          </p:cNvSpPr>
          <p:nvPr/>
        </p:nvSpPr>
        <p:spPr bwMode="auto">
          <a:xfrm>
            <a:off x="6084888" y="4570413"/>
            <a:ext cx="95250" cy="146050"/>
          </a:xfrm>
          <a:custGeom>
            <a:avLst/>
            <a:gdLst/>
            <a:ahLst/>
            <a:cxnLst>
              <a:cxn ang="0">
                <a:pos x="11" y="84"/>
              </a:cxn>
              <a:cxn ang="0">
                <a:pos x="32" y="92"/>
              </a:cxn>
              <a:cxn ang="0">
                <a:pos x="40" y="92"/>
              </a:cxn>
              <a:cxn ang="0">
                <a:pos x="47" y="87"/>
              </a:cxn>
              <a:cxn ang="0">
                <a:pos x="58" y="71"/>
              </a:cxn>
              <a:cxn ang="0">
                <a:pos x="58" y="60"/>
              </a:cxn>
              <a:cxn ang="0">
                <a:pos x="60" y="47"/>
              </a:cxn>
              <a:cxn ang="0">
                <a:pos x="58" y="27"/>
              </a:cxn>
              <a:cxn ang="0">
                <a:pos x="53" y="11"/>
              </a:cxn>
              <a:cxn ang="0">
                <a:pos x="42" y="3"/>
              </a:cxn>
              <a:cxn ang="0">
                <a:pos x="37" y="0"/>
              </a:cxn>
              <a:cxn ang="0">
                <a:pos x="32" y="0"/>
              </a:cxn>
              <a:cxn ang="0">
                <a:pos x="13" y="6"/>
              </a:cxn>
              <a:cxn ang="0">
                <a:pos x="8" y="13"/>
              </a:cxn>
              <a:cxn ang="0">
                <a:pos x="6" y="21"/>
              </a:cxn>
              <a:cxn ang="0">
                <a:pos x="0" y="47"/>
              </a:cxn>
              <a:cxn ang="0">
                <a:pos x="3" y="68"/>
              </a:cxn>
              <a:cxn ang="0">
                <a:pos x="11" y="84"/>
              </a:cxn>
              <a:cxn ang="0">
                <a:pos x="11" y="84"/>
              </a:cxn>
              <a:cxn ang="0">
                <a:pos x="19" y="16"/>
              </a:cxn>
              <a:cxn ang="0">
                <a:pos x="32" y="11"/>
              </a:cxn>
              <a:cxn ang="0">
                <a:pos x="37" y="11"/>
              </a:cxn>
              <a:cxn ang="0">
                <a:pos x="42" y="16"/>
              </a:cxn>
              <a:cxn ang="0">
                <a:pos x="47" y="47"/>
              </a:cxn>
              <a:cxn ang="0">
                <a:pos x="47" y="66"/>
              </a:cxn>
              <a:cxn ang="0">
                <a:pos x="42" y="76"/>
              </a:cxn>
              <a:cxn ang="0">
                <a:pos x="32" y="84"/>
              </a:cxn>
              <a:cxn ang="0">
                <a:pos x="24" y="81"/>
              </a:cxn>
              <a:cxn ang="0">
                <a:pos x="19" y="76"/>
              </a:cxn>
              <a:cxn ang="0">
                <a:pos x="13" y="47"/>
              </a:cxn>
              <a:cxn ang="0">
                <a:pos x="13" y="29"/>
              </a:cxn>
              <a:cxn ang="0">
                <a:pos x="19" y="16"/>
              </a:cxn>
            </a:cxnLst>
            <a:rect l="0" t="0" r="r" b="b"/>
            <a:pathLst>
              <a:path w="60" h="92">
                <a:moveTo>
                  <a:pt x="11" y="84"/>
                </a:moveTo>
                <a:lnTo>
                  <a:pt x="11" y="84"/>
                </a:lnTo>
                <a:lnTo>
                  <a:pt x="19" y="89"/>
                </a:lnTo>
                <a:lnTo>
                  <a:pt x="32" y="92"/>
                </a:lnTo>
                <a:lnTo>
                  <a:pt x="32" y="92"/>
                </a:lnTo>
                <a:lnTo>
                  <a:pt x="40" y="92"/>
                </a:lnTo>
                <a:lnTo>
                  <a:pt x="47" y="87"/>
                </a:lnTo>
                <a:lnTo>
                  <a:pt x="47" y="87"/>
                </a:lnTo>
                <a:lnTo>
                  <a:pt x="53" y="81"/>
                </a:lnTo>
                <a:lnTo>
                  <a:pt x="58" y="71"/>
                </a:lnTo>
                <a:lnTo>
                  <a:pt x="58" y="71"/>
                </a:lnTo>
                <a:lnTo>
                  <a:pt x="58" y="60"/>
                </a:lnTo>
                <a:lnTo>
                  <a:pt x="60" y="47"/>
                </a:lnTo>
                <a:lnTo>
                  <a:pt x="60" y="47"/>
                </a:lnTo>
                <a:lnTo>
                  <a:pt x="58" y="27"/>
                </a:lnTo>
                <a:lnTo>
                  <a:pt x="58" y="27"/>
                </a:lnTo>
                <a:lnTo>
                  <a:pt x="53" y="11"/>
                </a:lnTo>
                <a:lnTo>
                  <a:pt x="53" y="11"/>
                </a:lnTo>
                <a:lnTo>
                  <a:pt x="47" y="8"/>
                </a:lnTo>
                <a:lnTo>
                  <a:pt x="42" y="3"/>
                </a:lnTo>
                <a:lnTo>
                  <a:pt x="42" y="3"/>
                </a:lnTo>
                <a:lnTo>
                  <a:pt x="37" y="0"/>
                </a:lnTo>
                <a:lnTo>
                  <a:pt x="32" y="0"/>
                </a:lnTo>
                <a:lnTo>
                  <a:pt x="32" y="0"/>
                </a:lnTo>
                <a:lnTo>
                  <a:pt x="21" y="3"/>
                </a:lnTo>
                <a:lnTo>
                  <a:pt x="13" y="6"/>
                </a:lnTo>
                <a:lnTo>
                  <a:pt x="13" y="6"/>
                </a:lnTo>
                <a:lnTo>
                  <a:pt x="8" y="13"/>
                </a:lnTo>
                <a:lnTo>
                  <a:pt x="6" y="21"/>
                </a:lnTo>
                <a:lnTo>
                  <a:pt x="6" y="21"/>
                </a:lnTo>
                <a:lnTo>
                  <a:pt x="3" y="32"/>
                </a:lnTo>
                <a:lnTo>
                  <a:pt x="0" y="47"/>
                </a:lnTo>
                <a:lnTo>
                  <a:pt x="0" y="47"/>
                </a:lnTo>
                <a:lnTo>
                  <a:pt x="3" y="68"/>
                </a:lnTo>
                <a:lnTo>
                  <a:pt x="6" y="76"/>
                </a:lnTo>
                <a:lnTo>
                  <a:pt x="11" y="84"/>
                </a:lnTo>
                <a:lnTo>
                  <a:pt x="11" y="84"/>
                </a:lnTo>
                <a:lnTo>
                  <a:pt x="11" y="84"/>
                </a:lnTo>
                <a:close/>
                <a:moveTo>
                  <a:pt x="19" y="16"/>
                </a:moveTo>
                <a:lnTo>
                  <a:pt x="19" y="16"/>
                </a:lnTo>
                <a:lnTo>
                  <a:pt x="24" y="11"/>
                </a:lnTo>
                <a:lnTo>
                  <a:pt x="32" y="11"/>
                </a:lnTo>
                <a:lnTo>
                  <a:pt x="32" y="11"/>
                </a:lnTo>
                <a:lnTo>
                  <a:pt x="37" y="11"/>
                </a:lnTo>
                <a:lnTo>
                  <a:pt x="42" y="16"/>
                </a:lnTo>
                <a:lnTo>
                  <a:pt x="42" y="16"/>
                </a:lnTo>
                <a:lnTo>
                  <a:pt x="47" y="29"/>
                </a:lnTo>
                <a:lnTo>
                  <a:pt x="47" y="47"/>
                </a:lnTo>
                <a:lnTo>
                  <a:pt x="47" y="47"/>
                </a:lnTo>
                <a:lnTo>
                  <a:pt x="47" y="66"/>
                </a:lnTo>
                <a:lnTo>
                  <a:pt x="42" y="76"/>
                </a:lnTo>
                <a:lnTo>
                  <a:pt x="42" y="76"/>
                </a:lnTo>
                <a:lnTo>
                  <a:pt x="37" y="81"/>
                </a:lnTo>
                <a:lnTo>
                  <a:pt x="32" y="84"/>
                </a:lnTo>
                <a:lnTo>
                  <a:pt x="32" y="84"/>
                </a:lnTo>
                <a:lnTo>
                  <a:pt x="24" y="81"/>
                </a:lnTo>
                <a:lnTo>
                  <a:pt x="19" y="76"/>
                </a:lnTo>
                <a:lnTo>
                  <a:pt x="19" y="76"/>
                </a:lnTo>
                <a:lnTo>
                  <a:pt x="13" y="66"/>
                </a:lnTo>
                <a:lnTo>
                  <a:pt x="13" y="47"/>
                </a:lnTo>
                <a:lnTo>
                  <a:pt x="13" y="47"/>
                </a:lnTo>
                <a:lnTo>
                  <a:pt x="13" y="29"/>
                </a:lnTo>
                <a:lnTo>
                  <a:pt x="19" y="16"/>
                </a:lnTo>
                <a:lnTo>
                  <a:pt x="19" y="16"/>
                </a:lnTo>
                <a:lnTo>
                  <a:pt x="19" y="1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7" name="Freeform 29"/>
          <p:cNvSpPr>
            <a:spLocks/>
          </p:cNvSpPr>
          <p:nvPr/>
        </p:nvSpPr>
        <p:spPr bwMode="auto">
          <a:xfrm>
            <a:off x="6205538" y="4695825"/>
            <a:ext cx="20638" cy="20637"/>
          </a:xfrm>
          <a:custGeom>
            <a:avLst/>
            <a:gdLst/>
            <a:ahLst/>
            <a:cxnLst>
              <a:cxn ang="0">
                <a:pos x="13" y="13"/>
              </a:cxn>
              <a:cxn ang="0">
                <a:pos x="13" y="0"/>
              </a:cxn>
              <a:cxn ang="0">
                <a:pos x="0" y="0"/>
              </a:cxn>
              <a:cxn ang="0">
                <a:pos x="0" y="13"/>
              </a:cxn>
              <a:cxn ang="0">
                <a:pos x="13" y="13"/>
              </a:cxn>
              <a:cxn ang="0">
                <a:pos x="13" y="13"/>
              </a:cxn>
            </a:cxnLst>
            <a:rect l="0" t="0" r="r" b="b"/>
            <a:pathLst>
              <a:path w="13" h="13">
                <a:moveTo>
                  <a:pt x="13" y="13"/>
                </a:moveTo>
                <a:lnTo>
                  <a:pt x="13" y="0"/>
                </a:lnTo>
                <a:lnTo>
                  <a:pt x="0" y="0"/>
                </a:lnTo>
                <a:lnTo>
                  <a:pt x="0" y="13"/>
                </a:lnTo>
                <a:lnTo>
                  <a:pt x="13" y="13"/>
                </a:lnTo>
                <a:lnTo>
                  <a:pt x="13"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8" name="Freeform 30"/>
          <p:cNvSpPr>
            <a:spLocks/>
          </p:cNvSpPr>
          <p:nvPr/>
        </p:nvSpPr>
        <p:spPr bwMode="auto">
          <a:xfrm>
            <a:off x="6251576" y="4575175"/>
            <a:ext cx="95250" cy="141287"/>
          </a:xfrm>
          <a:custGeom>
            <a:avLst/>
            <a:gdLst/>
            <a:ahLst/>
            <a:cxnLst>
              <a:cxn ang="0">
                <a:pos x="10" y="84"/>
              </a:cxn>
              <a:cxn ang="0">
                <a:pos x="10" y="84"/>
              </a:cxn>
              <a:cxn ang="0">
                <a:pos x="18" y="89"/>
              </a:cxn>
              <a:cxn ang="0">
                <a:pos x="29" y="89"/>
              </a:cxn>
              <a:cxn ang="0">
                <a:pos x="29" y="89"/>
              </a:cxn>
              <a:cxn ang="0">
                <a:pos x="44" y="86"/>
              </a:cxn>
              <a:cxn ang="0">
                <a:pos x="52" y="78"/>
              </a:cxn>
              <a:cxn ang="0">
                <a:pos x="52" y="78"/>
              </a:cxn>
              <a:cxn ang="0">
                <a:pos x="57" y="68"/>
              </a:cxn>
              <a:cxn ang="0">
                <a:pos x="60" y="57"/>
              </a:cxn>
              <a:cxn ang="0">
                <a:pos x="60" y="57"/>
              </a:cxn>
              <a:cxn ang="0">
                <a:pos x="57" y="47"/>
              </a:cxn>
              <a:cxn ang="0">
                <a:pos x="52" y="37"/>
              </a:cxn>
              <a:cxn ang="0">
                <a:pos x="52" y="37"/>
              </a:cxn>
              <a:cxn ang="0">
                <a:pos x="44" y="31"/>
              </a:cxn>
              <a:cxn ang="0">
                <a:pos x="31" y="29"/>
              </a:cxn>
              <a:cxn ang="0">
                <a:pos x="31" y="29"/>
              </a:cxn>
              <a:cxn ang="0">
                <a:pos x="23" y="29"/>
              </a:cxn>
              <a:cxn ang="0">
                <a:pos x="16" y="34"/>
              </a:cxn>
              <a:cxn ang="0">
                <a:pos x="21" y="10"/>
              </a:cxn>
              <a:cxn ang="0">
                <a:pos x="57" y="10"/>
              </a:cxn>
              <a:cxn ang="0">
                <a:pos x="57" y="0"/>
              </a:cxn>
              <a:cxn ang="0">
                <a:pos x="10" y="0"/>
              </a:cxn>
              <a:cxn ang="0">
                <a:pos x="3" y="44"/>
              </a:cxn>
              <a:cxn ang="0">
                <a:pos x="13" y="47"/>
              </a:cxn>
              <a:cxn ang="0">
                <a:pos x="13" y="47"/>
              </a:cxn>
              <a:cxn ang="0">
                <a:pos x="21" y="39"/>
              </a:cxn>
              <a:cxn ang="0">
                <a:pos x="21" y="39"/>
              </a:cxn>
              <a:cxn ang="0">
                <a:pos x="29" y="39"/>
              </a:cxn>
              <a:cxn ang="0">
                <a:pos x="29" y="39"/>
              </a:cxn>
              <a:cxn ang="0">
                <a:pos x="37" y="39"/>
              </a:cxn>
              <a:cxn ang="0">
                <a:pos x="44" y="44"/>
              </a:cxn>
              <a:cxn ang="0">
                <a:pos x="44" y="44"/>
              </a:cxn>
              <a:cxn ang="0">
                <a:pos x="47" y="50"/>
              </a:cxn>
              <a:cxn ang="0">
                <a:pos x="50" y="57"/>
              </a:cxn>
              <a:cxn ang="0">
                <a:pos x="50" y="57"/>
              </a:cxn>
              <a:cxn ang="0">
                <a:pos x="47" y="68"/>
              </a:cxn>
              <a:cxn ang="0">
                <a:pos x="44" y="73"/>
              </a:cxn>
              <a:cxn ang="0">
                <a:pos x="44" y="73"/>
              </a:cxn>
              <a:cxn ang="0">
                <a:pos x="37" y="78"/>
              </a:cxn>
              <a:cxn ang="0">
                <a:pos x="29" y="81"/>
              </a:cxn>
              <a:cxn ang="0">
                <a:pos x="29" y="81"/>
              </a:cxn>
              <a:cxn ang="0">
                <a:pos x="23" y="78"/>
              </a:cxn>
              <a:cxn ang="0">
                <a:pos x="18" y="76"/>
              </a:cxn>
              <a:cxn ang="0">
                <a:pos x="18" y="76"/>
              </a:cxn>
              <a:cxn ang="0">
                <a:pos x="16" y="71"/>
              </a:cxn>
              <a:cxn ang="0">
                <a:pos x="13" y="63"/>
              </a:cxn>
              <a:cxn ang="0">
                <a:pos x="0" y="65"/>
              </a:cxn>
              <a:cxn ang="0">
                <a:pos x="0" y="65"/>
              </a:cxn>
              <a:cxn ang="0">
                <a:pos x="3" y="76"/>
              </a:cxn>
              <a:cxn ang="0">
                <a:pos x="10" y="84"/>
              </a:cxn>
              <a:cxn ang="0">
                <a:pos x="10" y="84"/>
              </a:cxn>
            </a:cxnLst>
            <a:rect l="0" t="0" r="r" b="b"/>
            <a:pathLst>
              <a:path w="60" h="89">
                <a:moveTo>
                  <a:pt x="10" y="84"/>
                </a:moveTo>
                <a:lnTo>
                  <a:pt x="10" y="84"/>
                </a:lnTo>
                <a:lnTo>
                  <a:pt x="18" y="89"/>
                </a:lnTo>
                <a:lnTo>
                  <a:pt x="29" y="89"/>
                </a:lnTo>
                <a:lnTo>
                  <a:pt x="29" y="89"/>
                </a:lnTo>
                <a:lnTo>
                  <a:pt x="44" y="86"/>
                </a:lnTo>
                <a:lnTo>
                  <a:pt x="52" y="78"/>
                </a:lnTo>
                <a:lnTo>
                  <a:pt x="52" y="78"/>
                </a:lnTo>
                <a:lnTo>
                  <a:pt x="57" y="68"/>
                </a:lnTo>
                <a:lnTo>
                  <a:pt x="60" y="57"/>
                </a:lnTo>
                <a:lnTo>
                  <a:pt x="60" y="57"/>
                </a:lnTo>
                <a:lnTo>
                  <a:pt x="57" y="47"/>
                </a:lnTo>
                <a:lnTo>
                  <a:pt x="52" y="37"/>
                </a:lnTo>
                <a:lnTo>
                  <a:pt x="52" y="37"/>
                </a:lnTo>
                <a:lnTo>
                  <a:pt x="44" y="31"/>
                </a:lnTo>
                <a:lnTo>
                  <a:pt x="31" y="29"/>
                </a:lnTo>
                <a:lnTo>
                  <a:pt x="31" y="29"/>
                </a:lnTo>
                <a:lnTo>
                  <a:pt x="23" y="29"/>
                </a:lnTo>
                <a:lnTo>
                  <a:pt x="16" y="34"/>
                </a:lnTo>
                <a:lnTo>
                  <a:pt x="21" y="10"/>
                </a:lnTo>
                <a:lnTo>
                  <a:pt x="57" y="10"/>
                </a:lnTo>
                <a:lnTo>
                  <a:pt x="57" y="0"/>
                </a:lnTo>
                <a:lnTo>
                  <a:pt x="10" y="0"/>
                </a:lnTo>
                <a:lnTo>
                  <a:pt x="3" y="44"/>
                </a:lnTo>
                <a:lnTo>
                  <a:pt x="13" y="47"/>
                </a:lnTo>
                <a:lnTo>
                  <a:pt x="13" y="47"/>
                </a:lnTo>
                <a:lnTo>
                  <a:pt x="21" y="39"/>
                </a:lnTo>
                <a:lnTo>
                  <a:pt x="21" y="39"/>
                </a:lnTo>
                <a:lnTo>
                  <a:pt x="29" y="39"/>
                </a:lnTo>
                <a:lnTo>
                  <a:pt x="29" y="39"/>
                </a:lnTo>
                <a:lnTo>
                  <a:pt x="37" y="39"/>
                </a:lnTo>
                <a:lnTo>
                  <a:pt x="44" y="44"/>
                </a:lnTo>
                <a:lnTo>
                  <a:pt x="44" y="44"/>
                </a:lnTo>
                <a:lnTo>
                  <a:pt x="47" y="50"/>
                </a:lnTo>
                <a:lnTo>
                  <a:pt x="50" y="57"/>
                </a:lnTo>
                <a:lnTo>
                  <a:pt x="50" y="57"/>
                </a:lnTo>
                <a:lnTo>
                  <a:pt x="47" y="68"/>
                </a:lnTo>
                <a:lnTo>
                  <a:pt x="44" y="73"/>
                </a:lnTo>
                <a:lnTo>
                  <a:pt x="44" y="73"/>
                </a:lnTo>
                <a:lnTo>
                  <a:pt x="37" y="78"/>
                </a:lnTo>
                <a:lnTo>
                  <a:pt x="29" y="81"/>
                </a:lnTo>
                <a:lnTo>
                  <a:pt x="29" y="81"/>
                </a:lnTo>
                <a:lnTo>
                  <a:pt x="23" y="78"/>
                </a:lnTo>
                <a:lnTo>
                  <a:pt x="18" y="76"/>
                </a:lnTo>
                <a:lnTo>
                  <a:pt x="18" y="76"/>
                </a:lnTo>
                <a:lnTo>
                  <a:pt x="16" y="71"/>
                </a:lnTo>
                <a:lnTo>
                  <a:pt x="13" y="63"/>
                </a:lnTo>
                <a:lnTo>
                  <a:pt x="0" y="65"/>
                </a:lnTo>
                <a:lnTo>
                  <a:pt x="0" y="65"/>
                </a:lnTo>
                <a:lnTo>
                  <a:pt x="3" y="76"/>
                </a:lnTo>
                <a:lnTo>
                  <a:pt x="10" y="84"/>
                </a:lnTo>
                <a:lnTo>
                  <a:pt x="10" y="8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19" name="Line 31"/>
          <p:cNvSpPr>
            <a:spLocks noChangeShapeType="1"/>
          </p:cNvSpPr>
          <p:nvPr/>
        </p:nvSpPr>
        <p:spPr bwMode="auto">
          <a:xfrm flipH="1">
            <a:off x="6405563" y="3521075"/>
            <a:ext cx="6985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0" name="Rectangle 32"/>
          <p:cNvSpPr>
            <a:spLocks noChangeArrowheads="1"/>
          </p:cNvSpPr>
          <p:nvPr/>
        </p:nvSpPr>
        <p:spPr bwMode="auto">
          <a:xfrm>
            <a:off x="6243638" y="3384550"/>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4721" name="Line 33"/>
          <p:cNvSpPr>
            <a:spLocks noChangeShapeType="1"/>
          </p:cNvSpPr>
          <p:nvPr/>
        </p:nvSpPr>
        <p:spPr bwMode="auto">
          <a:xfrm flipH="1">
            <a:off x="6405563" y="2381250"/>
            <a:ext cx="6985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2" name="Rectangle 34"/>
          <p:cNvSpPr>
            <a:spLocks noChangeArrowheads="1"/>
          </p:cNvSpPr>
          <p:nvPr/>
        </p:nvSpPr>
        <p:spPr bwMode="auto">
          <a:xfrm>
            <a:off x="6076951" y="2238375"/>
            <a:ext cx="37306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14723" name="Freeform 35"/>
          <p:cNvSpPr>
            <a:spLocks/>
          </p:cNvSpPr>
          <p:nvPr/>
        </p:nvSpPr>
        <p:spPr bwMode="auto">
          <a:xfrm>
            <a:off x="6567488" y="2438400"/>
            <a:ext cx="2289175" cy="2132012"/>
          </a:xfrm>
          <a:custGeom>
            <a:avLst/>
            <a:gdLst/>
            <a:ahLst/>
            <a:cxnLst>
              <a:cxn ang="0">
                <a:pos x="10" y="282"/>
              </a:cxn>
              <a:cxn ang="0">
                <a:pos x="54" y="261"/>
              </a:cxn>
              <a:cxn ang="0">
                <a:pos x="99" y="235"/>
              </a:cxn>
              <a:cxn ang="0">
                <a:pos x="141" y="201"/>
              </a:cxn>
              <a:cxn ang="0">
                <a:pos x="185" y="162"/>
              </a:cxn>
              <a:cxn ang="0">
                <a:pos x="230" y="120"/>
              </a:cxn>
              <a:cxn ang="0">
                <a:pos x="274" y="76"/>
              </a:cxn>
              <a:cxn ang="0">
                <a:pos x="316" y="39"/>
              </a:cxn>
              <a:cxn ang="0">
                <a:pos x="360" y="11"/>
              </a:cxn>
              <a:cxn ang="0">
                <a:pos x="405" y="0"/>
              </a:cxn>
              <a:cxn ang="0">
                <a:pos x="447" y="11"/>
              </a:cxn>
              <a:cxn ang="0">
                <a:pos x="491" y="50"/>
              </a:cxn>
              <a:cxn ang="0">
                <a:pos x="535" y="118"/>
              </a:cxn>
              <a:cxn ang="0">
                <a:pos x="580" y="214"/>
              </a:cxn>
              <a:cxn ang="0">
                <a:pos x="622" y="340"/>
              </a:cxn>
              <a:cxn ang="0">
                <a:pos x="666" y="486"/>
              </a:cxn>
              <a:cxn ang="0">
                <a:pos x="711" y="643"/>
              </a:cxn>
              <a:cxn ang="0">
                <a:pos x="752" y="802"/>
              </a:cxn>
              <a:cxn ang="0">
                <a:pos x="797" y="954"/>
              </a:cxn>
              <a:cxn ang="0">
                <a:pos x="841" y="1087"/>
              </a:cxn>
              <a:cxn ang="0">
                <a:pos x="883" y="1194"/>
              </a:cxn>
              <a:cxn ang="0">
                <a:pos x="927" y="1273"/>
              </a:cxn>
              <a:cxn ang="0">
                <a:pos x="972" y="1322"/>
              </a:cxn>
              <a:cxn ang="0">
                <a:pos x="1014" y="1343"/>
              </a:cxn>
              <a:cxn ang="0">
                <a:pos x="1058" y="1341"/>
              </a:cxn>
              <a:cxn ang="0">
                <a:pos x="1103" y="1317"/>
              </a:cxn>
              <a:cxn ang="0">
                <a:pos x="1144" y="1286"/>
              </a:cxn>
              <a:cxn ang="0">
                <a:pos x="1189" y="1247"/>
              </a:cxn>
              <a:cxn ang="0">
                <a:pos x="1233" y="1202"/>
              </a:cxn>
              <a:cxn ang="0">
                <a:pos x="1275" y="1166"/>
              </a:cxn>
              <a:cxn ang="0">
                <a:pos x="1320" y="1132"/>
              </a:cxn>
              <a:cxn ang="0">
                <a:pos x="1364" y="1103"/>
              </a:cxn>
              <a:cxn ang="0">
                <a:pos x="1408" y="1082"/>
              </a:cxn>
              <a:cxn ang="0">
                <a:pos x="1442" y="1072"/>
              </a:cxn>
            </a:cxnLst>
            <a:rect l="0" t="0" r="r" b="b"/>
            <a:pathLst>
              <a:path w="1442" h="1343">
                <a:moveTo>
                  <a:pt x="0" y="285"/>
                </a:moveTo>
                <a:lnTo>
                  <a:pt x="10" y="282"/>
                </a:lnTo>
                <a:lnTo>
                  <a:pt x="34" y="272"/>
                </a:lnTo>
                <a:lnTo>
                  <a:pt x="54" y="261"/>
                </a:lnTo>
                <a:lnTo>
                  <a:pt x="75" y="248"/>
                </a:lnTo>
                <a:lnTo>
                  <a:pt x="99" y="235"/>
                </a:lnTo>
                <a:lnTo>
                  <a:pt x="120" y="220"/>
                </a:lnTo>
                <a:lnTo>
                  <a:pt x="141" y="201"/>
                </a:lnTo>
                <a:lnTo>
                  <a:pt x="164" y="183"/>
                </a:lnTo>
                <a:lnTo>
                  <a:pt x="185" y="162"/>
                </a:lnTo>
                <a:lnTo>
                  <a:pt x="206" y="141"/>
                </a:lnTo>
                <a:lnTo>
                  <a:pt x="230" y="120"/>
                </a:lnTo>
                <a:lnTo>
                  <a:pt x="251" y="99"/>
                </a:lnTo>
                <a:lnTo>
                  <a:pt x="274" y="76"/>
                </a:lnTo>
                <a:lnTo>
                  <a:pt x="295" y="58"/>
                </a:lnTo>
                <a:lnTo>
                  <a:pt x="316" y="39"/>
                </a:lnTo>
                <a:lnTo>
                  <a:pt x="339" y="24"/>
                </a:lnTo>
                <a:lnTo>
                  <a:pt x="360" y="11"/>
                </a:lnTo>
                <a:lnTo>
                  <a:pt x="381" y="5"/>
                </a:lnTo>
                <a:lnTo>
                  <a:pt x="405" y="0"/>
                </a:lnTo>
                <a:lnTo>
                  <a:pt x="426" y="3"/>
                </a:lnTo>
                <a:lnTo>
                  <a:pt x="447" y="11"/>
                </a:lnTo>
                <a:lnTo>
                  <a:pt x="470" y="26"/>
                </a:lnTo>
                <a:lnTo>
                  <a:pt x="491" y="50"/>
                </a:lnTo>
                <a:lnTo>
                  <a:pt x="515" y="78"/>
                </a:lnTo>
                <a:lnTo>
                  <a:pt x="535" y="118"/>
                </a:lnTo>
                <a:lnTo>
                  <a:pt x="556" y="162"/>
                </a:lnTo>
                <a:lnTo>
                  <a:pt x="580" y="214"/>
                </a:lnTo>
                <a:lnTo>
                  <a:pt x="601" y="275"/>
                </a:lnTo>
                <a:lnTo>
                  <a:pt x="622" y="340"/>
                </a:lnTo>
                <a:lnTo>
                  <a:pt x="645" y="410"/>
                </a:lnTo>
                <a:lnTo>
                  <a:pt x="666" y="486"/>
                </a:lnTo>
                <a:lnTo>
                  <a:pt x="687" y="562"/>
                </a:lnTo>
                <a:lnTo>
                  <a:pt x="711" y="643"/>
                </a:lnTo>
                <a:lnTo>
                  <a:pt x="731" y="724"/>
                </a:lnTo>
                <a:lnTo>
                  <a:pt x="752" y="802"/>
                </a:lnTo>
                <a:lnTo>
                  <a:pt x="776" y="881"/>
                </a:lnTo>
                <a:lnTo>
                  <a:pt x="797" y="954"/>
                </a:lnTo>
                <a:lnTo>
                  <a:pt x="818" y="1022"/>
                </a:lnTo>
                <a:lnTo>
                  <a:pt x="841" y="1087"/>
                </a:lnTo>
                <a:lnTo>
                  <a:pt x="862" y="1145"/>
                </a:lnTo>
                <a:lnTo>
                  <a:pt x="883" y="1194"/>
                </a:lnTo>
                <a:lnTo>
                  <a:pt x="907" y="1239"/>
                </a:lnTo>
                <a:lnTo>
                  <a:pt x="927" y="1273"/>
                </a:lnTo>
                <a:lnTo>
                  <a:pt x="948" y="1302"/>
                </a:lnTo>
                <a:lnTo>
                  <a:pt x="972" y="1322"/>
                </a:lnTo>
                <a:lnTo>
                  <a:pt x="993" y="1336"/>
                </a:lnTo>
                <a:lnTo>
                  <a:pt x="1014" y="1343"/>
                </a:lnTo>
                <a:lnTo>
                  <a:pt x="1037" y="1343"/>
                </a:lnTo>
                <a:lnTo>
                  <a:pt x="1058" y="1341"/>
                </a:lnTo>
                <a:lnTo>
                  <a:pt x="1079" y="1330"/>
                </a:lnTo>
                <a:lnTo>
                  <a:pt x="1103" y="1317"/>
                </a:lnTo>
                <a:lnTo>
                  <a:pt x="1124" y="1304"/>
                </a:lnTo>
                <a:lnTo>
                  <a:pt x="1144" y="1286"/>
                </a:lnTo>
                <a:lnTo>
                  <a:pt x="1168" y="1265"/>
                </a:lnTo>
                <a:lnTo>
                  <a:pt x="1189" y="1247"/>
                </a:lnTo>
                <a:lnTo>
                  <a:pt x="1210" y="1223"/>
                </a:lnTo>
                <a:lnTo>
                  <a:pt x="1233" y="1202"/>
                </a:lnTo>
                <a:lnTo>
                  <a:pt x="1254" y="1184"/>
                </a:lnTo>
                <a:lnTo>
                  <a:pt x="1275" y="1166"/>
                </a:lnTo>
                <a:lnTo>
                  <a:pt x="1299" y="1147"/>
                </a:lnTo>
                <a:lnTo>
                  <a:pt x="1320" y="1132"/>
                </a:lnTo>
                <a:lnTo>
                  <a:pt x="1343" y="1116"/>
                </a:lnTo>
                <a:lnTo>
                  <a:pt x="1364" y="1103"/>
                </a:lnTo>
                <a:lnTo>
                  <a:pt x="1385" y="1092"/>
                </a:lnTo>
                <a:lnTo>
                  <a:pt x="1408" y="1082"/>
                </a:lnTo>
                <a:lnTo>
                  <a:pt x="1429" y="1074"/>
                </a:lnTo>
                <a:lnTo>
                  <a:pt x="1442" y="1072"/>
                </a:lnTo>
              </a:path>
            </a:pathLst>
          </a:custGeom>
          <a:noFill/>
          <a:ln w="25400">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4" name="Freeform 36"/>
          <p:cNvSpPr>
            <a:spLocks/>
          </p:cNvSpPr>
          <p:nvPr/>
        </p:nvSpPr>
        <p:spPr bwMode="auto">
          <a:xfrm>
            <a:off x="6567488" y="3065463"/>
            <a:ext cx="2289175" cy="915987"/>
          </a:xfrm>
          <a:custGeom>
            <a:avLst/>
            <a:gdLst/>
            <a:ahLst/>
            <a:cxnLst>
              <a:cxn ang="0">
                <a:pos x="10" y="5"/>
              </a:cxn>
              <a:cxn ang="0">
                <a:pos x="54" y="23"/>
              </a:cxn>
              <a:cxn ang="0">
                <a:pos x="99" y="39"/>
              </a:cxn>
              <a:cxn ang="0">
                <a:pos x="141" y="57"/>
              </a:cxn>
              <a:cxn ang="0">
                <a:pos x="185" y="76"/>
              </a:cxn>
              <a:cxn ang="0">
                <a:pos x="230" y="91"/>
              </a:cxn>
              <a:cxn ang="0">
                <a:pos x="274" y="109"/>
              </a:cxn>
              <a:cxn ang="0">
                <a:pos x="316" y="128"/>
              </a:cxn>
              <a:cxn ang="0">
                <a:pos x="360" y="143"/>
              </a:cxn>
              <a:cxn ang="0">
                <a:pos x="405" y="162"/>
              </a:cxn>
              <a:cxn ang="0">
                <a:pos x="447" y="180"/>
              </a:cxn>
              <a:cxn ang="0">
                <a:pos x="491" y="196"/>
              </a:cxn>
              <a:cxn ang="0">
                <a:pos x="535" y="214"/>
              </a:cxn>
              <a:cxn ang="0">
                <a:pos x="580" y="232"/>
              </a:cxn>
              <a:cxn ang="0">
                <a:pos x="622" y="248"/>
              </a:cxn>
              <a:cxn ang="0">
                <a:pos x="666" y="266"/>
              </a:cxn>
              <a:cxn ang="0">
                <a:pos x="711" y="285"/>
              </a:cxn>
              <a:cxn ang="0">
                <a:pos x="752" y="300"/>
              </a:cxn>
              <a:cxn ang="0">
                <a:pos x="797" y="319"/>
              </a:cxn>
              <a:cxn ang="0">
                <a:pos x="841" y="337"/>
              </a:cxn>
              <a:cxn ang="0">
                <a:pos x="883" y="355"/>
              </a:cxn>
              <a:cxn ang="0">
                <a:pos x="927" y="371"/>
              </a:cxn>
              <a:cxn ang="0">
                <a:pos x="972" y="389"/>
              </a:cxn>
              <a:cxn ang="0">
                <a:pos x="1014" y="405"/>
              </a:cxn>
              <a:cxn ang="0">
                <a:pos x="1058" y="423"/>
              </a:cxn>
              <a:cxn ang="0">
                <a:pos x="1103" y="441"/>
              </a:cxn>
              <a:cxn ang="0">
                <a:pos x="1144" y="457"/>
              </a:cxn>
              <a:cxn ang="0">
                <a:pos x="1189" y="475"/>
              </a:cxn>
              <a:cxn ang="0">
                <a:pos x="1233" y="494"/>
              </a:cxn>
              <a:cxn ang="0">
                <a:pos x="1275" y="509"/>
              </a:cxn>
              <a:cxn ang="0">
                <a:pos x="1320" y="528"/>
              </a:cxn>
              <a:cxn ang="0">
                <a:pos x="1364" y="546"/>
              </a:cxn>
              <a:cxn ang="0">
                <a:pos x="1408" y="564"/>
              </a:cxn>
              <a:cxn ang="0">
                <a:pos x="1442" y="577"/>
              </a:cxn>
            </a:cxnLst>
            <a:rect l="0" t="0" r="r" b="b"/>
            <a:pathLst>
              <a:path w="1442" h="577">
                <a:moveTo>
                  <a:pt x="0" y="0"/>
                </a:moveTo>
                <a:lnTo>
                  <a:pt x="10" y="5"/>
                </a:lnTo>
                <a:lnTo>
                  <a:pt x="34" y="13"/>
                </a:lnTo>
                <a:lnTo>
                  <a:pt x="54" y="23"/>
                </a:lnTo>
                <a:lnTo>
                  <a:pt x="75" y="31"/>
                </a:lnTo>
                <a:lnTo>
                  <a:pt x="99" y="39"/>
                </a:lnTo>
                <a:lnTo>
                  <a:pt x="120" y="47"/>
                </a:lnTo>
                <a:lnTo>
                  <a:pt x="141" y="57"/>
                </a:lnTo>
                <a:lnTo>
                  <a:pt x="164" y="65"/>
                </a:lnTo>
                <a:lnTo>
                  <a:pt x="185" y="76"/>
                </a:lnTo>
                <a:lnTo>
                  <a:pt x="206" y="83"/>
                </a:lnTo>
                <a:lnTo>
                  <a:pt x="230" y="91"/>
                </a:lnTo>
                <a:lnTo>
                  <a:pt x="251" y="99"/>
                </a:lnTo>
                <a:lnTo>
                  <a:pt x="274" y="109"/>
                </a:lnTo>
                <a:lnTo>
                  <a:pt x="295" y="117"/>
                </a:lnTo>
                <a:lnTo>
                  <a:pt x="316" y="128"/>
                </a:lnTo>
                <a:lnTo>
                  <a:pt x="339" y="136"/>
                </a:lnTo>
                <a:lnTo>
                  <a:pt x="360" y="143"/>
                </a:lnTo>
                <a:lnTo>
                  <a:pt x="381" y="154"/>
                </a:lnTo>
                <a:lnTo>
                  <a:pt x="405" y="162"/>
                </a:lnTo>
                <a:lnTo>
                  <a:pt x="426" y="170"/>
                </a:lnTo>
                <a:lnTo>
                  <a:pt x="447" y="180"/>
                </a:lnTo>
                <a:lnTo>
                  <a:pt x="470" y="188"/>
                </a:lnTo>
                <a:lnTo>
                  <a:pt x="491" y="196"/>
                </a:lnTo>
                <a:lnTo>
                  <a:pt x="515" y="206"/>
                </a:lnTo>
                <a:lnTo>
                  <a:pt x="535" y="214"/>
                </a:lnTo>
                <a:lnTo>
                  <a:pt x="556" y="222"/>
                </a:lnTo>
                <a:lnTo>
                  <a:pt x="580" y="232"/>
                </a:lnTo>
                <a:lnTo>
                  <a:pt x="601" y="240"/>
                </a:lnTo>
                <a:lnTo>
                  <a:pt x="622" y="248"/>
                </a:lnTo>
                <a:lnTo>
                  <a:pt x="645" y="258"/>
                </a:lnTo>
                <a:lnTo>
                  <a:pt x="666" y="266"/>
                </a:lnTo>
                <a:lnTo>
                  <a:pt x="687" y="274"/>
                </a:lnTo>
                <a:lnTo>
                  <a:pt x="711" y="285"/>
                </a:lnTo>
                <a:lnTo>
                  <a:pt x="731" y="292"/>
                </a:lnTo>
                <a:lnTo>
                  <a:pt x="752" y="300"/>
                </a:lnTo>
                <a:lnTo>
                  <a:pt x="776" y="311"/>
                </a:lnTo>
                <a:lnTo>
                  <a:pt x="797" y="319"/>
                </a:lnTo>
                <a:lnTo>
                  <a:pt x="818" y="326"/>
                </a:lnTo>
                <a:lnTo>
                  <a:pt x="841" y="337"/>
                </a:lnTo>
                <a:lnTo>
                  <a:pt x="862" y="345"/>
                </a:lnTo>
                <a:lnTo>
                  <a:pt x="883" y="355"/>
                </a:lnTo>
                <a:lnTo>
                  <a:pt x="907" y="363"/>
                </a:lnTo>
                <a:lnTo>
                  <a:pt x="927" y="371"/>
                </a:lnTo>
                <a:lnTo>
                  <a:pt x="948" y="379"/>
                </a:lnTo>
                <a:lnTo>
                  <a:pt x="972" y="389"/>
                </a:lnTo>
                <a:lnTo>
                  <a:pt x="993" y="397"/>
                </a:lnTo>
                <a:lnTo>
                  <a:pt x="1014" y="405"/>
                </a:lnTo>
                <a:lnTo>
                  <a:pt x="1037" y="415"/>
                </a:lnTo>
                <a:lnTo>
                  <a:pt x="1058" y="423"/>
                </a:lnTo>
                <a:lnTo>
                  <a:pt x="1079" y="434"/>
                </a:lnTo>
                <a:lnTo>
                  <a:pt x="1103" y="441"/>
                </a:lnTo>
                <a:lnTo>
                  <a:pt x="1124" y="449"/>
                </a:lnTo>
                <a:lnTo>
                  <a:pt x="1144" y="457"/>
                </a:lnTo>
                <a:lnTo>
                  <a:pt x="1168" y="468"/>
                </a:lnTo>
                <a:lnTo>
                  <a:pt x="1189" y="475"/>
                </a:lnTo>
                <a:lnTo>
                  <a:pt x="1210" y="486"/>
                </a:lnTo>
                <a:lnTo>
                  <a:pt x="1233" y="494"/>
                </a:lnTo>
                <a:lnTo>
                  <a:pt x="1254" y="501"/>
                </a:lnTo>
                <a:lnTo>
                  <a:pt x="1275" y="509"/>
                </a:lnTo>
                <a:lnTo>
                  <a:pt x="1299" y="520"/>
                </a:lnTo>
                <a:lnTo>
                  <a:pt x="1320" y="528"/>
                </a:lnTo>
                <a:lnTo>
                  <a:pt x="1343" y="538"/>
                </a:lnTo>
                <a:lnTo>
                  <a:pt x="1364" y="546"/>
                </a:lnTo>
                <a:lnTo>
                  <a:pt x="1385" y="554"/>
                </a:lnTo>
                <a:lnTo>
                  <a:pt x="1408" y="564"/>
                </a:lnTo>
                <a:lnTo>
                  <a:pt x="1429" y="572"/>
                </a:lnTo>
                <a:lnTo>
                  <a:pt x="1442" y="577"/>
                </a:lnTo>
              </a:path>
            </a:pathLst>
          </a:cu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5" name="Line 37"/>
          <p:cNvSpPr>
            <a:spLocks noChangeShapeType="1"/>
          </p:cNvSpPr>
          <p:nvPr/>
        </p:nvSpPr>
        <p:spPr bwMode="auto">
          <a:xfrm>
            <a:off x="993776" y="5454650"/>
            <a:ext cx="4630738"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6" name="Line 38"/>
          <p:cNvSpPr>
            <a:spLocks noChangeShapeType="1"/>
          </p:cNvSpPr>
          <p:nvPr/>
        </p:nvSpPr>
        <p:spPr bwMode="auto">
          <a:xfrm flipV="1">
            <a:off x="893763" y="3533775"/>
            <a:ext cx="1588" cy="1800225"/>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7" name="Line 39"/>
          <p:cNvSpPr>
            <a:spLocks noChangeShapeType="1"/>
          </p:cNvSpPr>
          <p:nvPr/>
        </p:nvSpPr>
        <p:spPr bwMode="auto">
          <a:xfrm>
            <a:off x="993776"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28" name="Rectangle 40"/>
          <p:cNvSpPr>
            <a:spLocks noChangeArrowheads="1"/>
          </p:cNvSpPr>
          <p:nvPr/>
        </p:nvSpPr>
        <p:spPr bwMode="auto">
          <a:xfrm>
            <a:off x="906463" y="5524500"/>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4729" name="Line 41"/>
          <p:cNvSpPr>
            <a:spLocks noChangeShapeType="1"/>
          </p:cNvSpPr>
          <p:nvPr/>
        </p:nvSpPr>
        <p:spPr bwMode="auto">
          <a:xfrm>
            <a:off x="1454151"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30" name="Rectangle 42"/>
          <p:cNvSpPr>
            <a:spLocks noChangeArrowheads="1"/>
          </p:cNvSpPr>
          <p:nvPr/>
        </p:nvSpPr>
        <p:spPr bwMode="auto">
          <a:xfrm>
            <a:off x="1330326" y="5524500"/>
            <a:ext cx="31591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14731" name="Line 43"/>
          <p:cNvSpPr>
            <a:spLocks noChangeShapeType="1"/>
          </p:cNvSpPr>
          <p:nvPr/>
        </p:nvSpPr>
        <p:spPr bwMode="auto">
          <a:xfrm>
            <a:off x="1919288"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32" name="Rectangle 44"/>
          <p:cNvSpPr>
            <a:spLocks noChangeArrowheads="1"/>
          </p:cNvSpPr>
          <p:nvPr/>
        </p:nvSpPr>
        <p:spPr bwMode="auto">
          <a:xfrm>
            <a:off x="1795463" y="5524500"/>
            <a:ext cx="31591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114733" name="Line 45"/>
          <p:cNvSpPr>
            <a:spLocks noChangeShapeType="1"/>
          </p:cNvSpPr>
          <p:nvPr/>
        </p:nvSpPr>
        <p:spPr bwMode="auto">
          <a:xfrm>
            <a:off x="2384426"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34" name="Rectangle 46"/>
          <p:cNvSpPr>
            <a:spLocks noChangeArrowheads="1"/>
          </p:cNvSpPr>
          <p:nvPr/>
        </p:nvSpPr>
        <p:spPr bwMode="auto">
          <a:xfrm>
            <a:off x="2255838" y="5524500"/>
            <a:ext cx="31591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114735" name="Line 47"/>
          <p:cNvSpPr>
            <a:spLocks noChangeShapeType="1"/>
          </p:cNvSpPr>
          <p:nvPr/>
        </p:nvSpPr>
        <p:spPr bwMode="auto">
          <a:xfrm>
            <a:off x="2844801"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36" name="Rectangle 48"/>
          <p:cNvSpPr>
            <a:spLocks noChangeArrowheads="1"/>
          </p:cNvSpPr>
          <p:nvPr/>
        </p:nvSpPr>
        <p:spPr bwMode="auto">
          <a:xfrm>
            <a:off x="2720976" y="5524500"/>
            <a:ext cx="31591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114737" name="Line 49"/>
          <p:cNvSpPr>
            <a:spLocks noChangeShapeType="1"/>
          </p:cNvSpPr>
          <p:nvPr/>
        </p:nvSpPr>
        <p:spPr bwMode="auto">
          <a:xfrm>
            <a:off x="3309938"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38" name="Rectangle 50"/>
          <p:cNvSpPr>
            <a:spLocks noChangeArrowheads="1"/>
          </p:cNvSpPr>
          <p:nvPr/>
        </p:nvSpPr>
        <p:spPr bwMode="auto">
          <a:xfrm>
            <a:off x="3148013"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14739" name="Line 51"/>
          <p:cNvSpPr>
            <a:spLocks noChangeShapeType="1"/>
          </p:cNvSpPr>
          <p:nvPr/>
        </p:nvSpPr>
        <p:spPr bwMode="auto">
          <a:xfrm>
            <a:off x="3770313"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40" name="Rectangle 52"/>
          <p:cNvSpPr>
            <a:spLocks noChangeArrowheads="1"/>
          </p:cNvSpPr>
          <p:nvPr/>
        </p:nvSpPr>
        <p:spPr bwMode="auto">
          <a:xfrm>
            <a:off x="3608388"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sp>
        <p:nvSpPr>
          <p:cNvPr id="114741" name="Line 53"/>
          <p:cNvSpPr>
            <a:spLocks noChangeShapeType="1"/>
          </p:cNvSpPr>
          <p:nvPr/>
        </p:nvSpPr>
        <p:spPr bwMode="auto">
          <a:xfrm>
            <a:off x="4235451"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42" name="Rectangle 54"/>
          <p:cNvSpPr>
            <a:spLocks noChangeArrowheads="1"/>
          </p:cNvSpPr>
          <p:nvPr/>
        </p:nvSpPr>
        <p:spPr bwMode="auto">
          <a:xfrm>
            <a:off x="4073526"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140</a:t>
            </a:r>
            <a:endParaRPr kumimoji="0" lang="en-US" sz="1800" b="0" i="0" u="none" strike="noStrike" cap="none" normalizeH="0" baseline="0" smtClean="0">
              <a:ln>
                <a:noFill/>
              </a:ln>
              <a:solidFill>
                <a:schemeClr val="tx1"/>
              </a:solidFill>
              <a:effectLst/>
              <a:latin typeface="Arial" pitchFamily="34" charset="0"/>
            </a:endParaRPr>
          </a:p>
        </p:txBody>
      </p:sp>
      <p:sp>
        <p:nvSpPr>
          <p:cNvPr id="114743" name="Line 55"/>
          <p:cNvSpPr>
            <a:spLocks noChangeShapeType="1"/>
          </p:cNvSpPr>
          <p:nvPr/>
        </p:nvSpPr>
        <p:spPr bwMode="auto">
          <a:xfrm>
            <a:off x="4699001"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44" name="Rectangle 56"/>
          <p:cNvSpPr>
            <a:spLocks noChangeArrowheads="1"/>
          </p:cNvSpPr>
          <p:nvPr/>
        </p:nvSpPr>
        <p:spPr bwMode="auto">
          <a:xfrm>
            <a:off x="4533901"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160</a:t>
            </a:r>
            <a:endParaRPr kumimoji="0" lang="en-US" sz="1800" b="0" i="0" u="none" strike="noStrike" cap="none" normalizeH="0" baseline="0" smtClean="0">
              <a:ln>
                <a:noFill/>
              </a:ln>
              <a:solidFill>
                <a:schemeClr val="tx1"/>
              </a:solidFill>
              <a:effectLst/>
              <a:latin typeface="Arial" pitchFamily="34" charset="0"/>
            </a:endParaRPr>
          </a:p>
        </p:txBody>
      </p:sp>
      <p:sp>
        <p:nvSpPr>
          <p:cNvPr id="114745" name="Line 57"/>
          <p:cNvSpPr>
            <a:spLocks noChangeShapeType="1"/>
          </p:cNvSpPr>
          <p:nvPr/>
        </p:nvSpPr>
        <p:spPr bwMode="auto">
          <a:xfrm>
            <a:off x="5159376"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46" name="Rectangle 58"/>
          <p:cNvSpPr>
            <a:spLocks noChangeArrowheads="1"/>
          </p:cNvSpPr>
          <p:nvPr/>
        </p:nvSpPr>
        <p:spPr bwMode="auto">
          <a:xfrm>
            <a:off x="4999038"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180</a:t>
            </a:r>
            <a:endParaRPr kumimoji="0" lang="en-US" sz="1800" b="0" i="0" u="none" strike="noStrike" cap="none" normalizeH="0" baseline="0" smtClean="0">
              <a:ln>
                <a:noFill/>
              </a:ln>
              <a:solidFill>
                <a:schemeClr val="tx1"/>
              </a:solidFill>
              <a:effectLst/>
              <a:latin typeface="Arial" pitchFamily="34" charset="0"/>
            </a:endParaRPr>
          </a:p>
        </p:txBody>
      </p:sp>
      <p:sp>
        <p:nvSpPr>
          <p:cNvPr id="114747" name="Line 59"/>
          <p:cNvSpPr>
            <a:spLocks noChangeShapeType="1"/>
          </p:cNvSpPr>
          <p:nvPr/>
        </p:nvSpPr>
        <p:spPr bwMode="auto">
          <a:xfrm>
            <a:off x="5624513" y="5454650"/>
            <a:ext cx="1588" cy="61912"/>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48" name="Rectangle 60"/>
          <p:cNvSpPr>
            <a:spLocks noChangeArrowheads="1"/>
          </p:cNvSpPr>
          <p:nvPr/>
        </p:nvSpPr>
        <p:spPr bwMode="auto">
          <a:xfrm>
            <a:off x="5462588" y="5524500"/>
            <a:ext cx="427038"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200</a:t>
            </a:r>
            <a:endParaRPr kumimoji="0" lang="en-US" sz="1800" b="0" i="0" u="none" strike="noStrike" cap="none" normalizeH="0" baseline="0" smtClean="0">
              <a:ln>
                <a:noFill/>
              </a:ln>
              <a:solidFill>
                <a:schemeClr val="tx1"/>
              </a:solidFill>
              <a:effectLst/>
              <a:latin typeface="Arial" pitchFamily="34" charset="0"/>
            </a:endParaRPr>
          </a:p>
        </p:txBody>
      </p:sp>
      <p:sp>
        <p:nvSpPr>
          <p:cNvPr id="114749" name="Line 61"/>
          <p:cNvSpPr>
            <a:spLocks noChangeShapeType="1"/>
          </p:cNvSpPr>
          <p:nvPr/>
        </p:nvSpPr>
        <p:spPr bwMode="auto">
          <a:xfrm flipH="1">
            <a:off x="831851" y="5334000"/>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0" name="Freeform 62"/>
          <p:cNvSpPr>
            <a:spLocks/>
          </p:cNvSpPr>
          <p:nvPr/>
        </p:nvSpPr>
        <p:spPr bwMode="auto">
          <a:xfrm>
            <a:off x="541338" y="5300663"/>
            <a:ext cx="92075" cy="17462"/>
          </a:xfrm>
          <a:custGeom>
            <a:avLst/>
            <a:gdLst/>
            <a:ahLst/>
            <a:cxnLst>
              <a:cxn ang="0">
                <a:pos x="58" y="0"/>
              </a:cxn>
              <a:cxn ang="0">
                <a:pos x="0" y="0"/>
              </a:cxn>
              <a:cxn ang="0">
                <a:pos x="0" y="11"/>
              </a:cxn>
              <a:cxn ang="0">
                <a:pos x="58" y="11"/>
              </a:cxn>
              <a:cxn ang="0">
                <a:pos x="58" y="0"/>
              </a:cxn>
              <a:cxn ang="0">
                <a:pos x="58" y="0"/>
              </a:cxn>
            </a:cxnLst>
            <a:rect l="0" t="0" r="r" b="b"/>
            <a:pathLst>
              <a:path w="58" h="11">
                <a:moveTo>
                  <a:pt x="58" y="0"/>
                </a:moveTo>
                <a:lnTo>
                  <a:pt x="0" y="0"/>
                </a:lnTo>
                <a:lnTo>
                  <a:pt x="0" y="11"/>
                </a:lnTo>
                <a:lnTo>
                  <a:pt x="58" y="11"/>
                </a:lnTo>
                <a:lnTo>
                  <a:pt x="58" y="0"/>
                </a:lnTo>
                <a:lnTo>
                  <a:pt x="58"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1" name="Freeform 63"/>
          <p:cNvSpPr>
            <a:spLocks/>
          </p:cNvSpPr>
          <p:nvPr/>
        </p:nvSpPr>
        <p:spPr bwMode="auto">
          <a:xfrm>
            <a:off x="666751" y="5238750"/>
            <a:ext cx="53975" cy="141287"/>
          </a:xfrm>
          <a:custGeom>
            <a:avLst/>
            <a:gdLst/>
            <a:ahLst/>
            <a:cxnLst>
              <a:cxn ang="0">
                <a:pos x="34" y="0"/>
              </a:cxn>
              <a:cxn ang="0">
                <a:pos x="26" y="0"/>
              </a:cxn>
              <a:cxn ang="0">
                <a:pos x="26" y="0"/>
              </a:cxn>
              <a:cxn ang="0">
                <a:pos x="15" y="13"/>
              </a:cxn>
              <a:cxn ang="0">
                <a:pos x="15" y="13"/>
              </a:cxn>
              <a:cxn ang="0">
                <a:pos x="0" y="24"/>
              </a:cxn>
              <a:cxn ang="0">
                <a:pos x="0" y="34"/>
              </a:cxn>
              <a:cxn ang="0">
                <a:pos x="0" y="34"/>
              </a:cxn>
              <a:cxn ang="0">
                <a:pos x="13" y="26"/>
              </a:cxn>
              <a:cxn ang="0">
                <a:pos x="13" y="26"/>
              </a:cxn>
              <a:cxn ang="0">
                <a:pos x="23" y="21"/>
              </a:cxn>
              <a:cxn ang="0">
                <a:pos x="23" y="89"/>
              </a:cxn>
              <a:cxn ang="0">
                <a:pos x="34" y="89"/>
              </a:cxn>
              <a:cxn ang="0">
                <a:pos x="34" y="0"/>
              </a:cxn>
              <a:cxn ang="0">
                <a:pos x="34" y="0"/>
              </a:cxn>
            </a:cxnLst>
            <a:rect l="0" t="0" r="r" b="b"/>
            <a:pathLst>
              <a:path w="34" h="89">
                <a:moveTo>
                  <a:pt x="34" y="0"/>
                </a:moveTo>
                <a:lnTo>
                  <a:pt x="26" y="0"/>
                </a:lnTo>
                <a:lnTo>
                  <a:pt x="26" y="0"/>
                </a:lnTo>
                <a:lnTo>
                  <a:pt x="15" y="13"/>
                </a:lnTo>
                <a:lnTo>
                  <a:pt x="15" y="13"/>
                </a:lnTo>
                <a:lnTo>
                  <a:pt x="0" y="24"/>
                </a:lnTo>
                <a:lnTo>
                  <a:pt x="0" y="34"/>
                </a:lnTo>
                <a:lnTo>
                  <a:pt x="0" y="34"/>
                </a:lnTo>
                <a:lnTo>
                  <a:pt x="13" y="26"/>
                </a:lnTo>
                <a:lnTo>
                  <a:pt x="13" y="26"/>
                </a:lnTo>
                <a:lnTo>
                  <a:pt x="23" y="21"/>
                </a:lnTo>
                <a:lnTo>
                  <a:pt x="23" y="89"/>
                </a:lnTo>
                <a:lnTo>
                  <a:pt x="34" y="89"/>
                </a:lnTo>
                <a:lnTo>
                  <a:pt x="34" y="0"/>
                </a:lnTo>
                <a:lnTo>
                  <a:pt x="34"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2" name="Line 64"/>
          <p:cNvSpPr>
            <a:spLocks noChangeShapeType="1"/>
          </p:cNvSpPr>
          <p:nvPr/>
        </p:nvSpPr>
        <p:spPr bwMode="auto">
          <a:xfrm flipH="1">
            <a:off x="831851" y="4881563"/>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3" name="Freeform 65"/>
          <p:cNvSpPr>
            <a:spLocks/>
          </p:cNvSpPr>
          <p:nvPr/>
        </p:nvSpPr>
        <p:spPr bwMode="auto">
          <a:xfrm>
            <a:off x="376238" y="4852988"/>
            <a:ext cx="90488" cy="17462"/>
          </a:xfrm>
          <a:custGeom>
            <a:avLst/>
            <a:gdLst/>
            <a:ahLst/>
            <a:cxnLst>
              <a:cxn ang="0">
                <a:pos x="57" y="0"/>
              </a:cxn>
              <a:cxn ang="0">
                <a:pos x="0" y="0"/>
              </a:cxn>
              <a:cxn ang="0">
                <a:pos x="0" y="11"/>
              </a:cxn>
              <a:cxn ang="0">
                <a:pos x="57" y="11"/>
              </a:cxn>
              <a:cxn ang="0">
                <a:pos x="57" y="0"/>
              </a:cxn>
              <a:cxn ang="0">
                <a:pos x="57" y="0"/>
              </a:cxn>
            </a:cxnLst>
            <a:rect l="0" t="0" r="r" b="b"/>
            <a:pathLst>
              <a:path w="57" h="11">
                <a:moveTo>
                  <a:pt x="57" y="0"/>
                </a:moveTo>
                <a:lnTo>
                  <a:pt x="0" y="0"/>
                </a:lnTo>
                <a:lnTo>
                  <a:pt x="0" y="11"/>
                </a:lnTo>
                <a:lnTo>
                  <a:pt x="57" y="11"/>
                </a:lnTo>
                <a:lnTo>
                  <a:pt x="57" y="0"/>
                </a:lnTo>
                <a:lnTo>
                  <a:pt x="57"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4" name="Freeform 66"/>
          <p:cNvSpPr>
            <a:spLocks noEditPoints="1"/>
          </p:cNvSpPr>
          <p:nvPr/>
        </p:nvSpPr>
        <p:spPr bwMode="auto">
          <a:xfrm>
            <a:off x="487363" y="4791075"/>
            <a:ext cx="92075" cy="144462"/>
          </a:xfrm>
          <a:custGeom>
            <a:avLst/>
            <a:gdLst/>
            <a:ahLst/>
            <a:cxnLst>
              <a:cxn ang="0">
                <a:pos x="8" y="81"/>
              </a:cxn>
              <a:cxn ang="0">
                <a:pos x="29" y="91"/>
              </a:cxn>
              <a:cxn ang="0">
                <a:pos x="40" y="89"/>
              </a:cxn>
              <a:cxn ang="0">
                <a:pos x="45" y="86"/>
              </a:cxn>
              <a:cxn ang="0">
                <a:pos x="55" y="70"/>
              </a:cxn>
              <a:cxn ang="0">
                <a:pos x="58" y="60"/>
              </a:cxn>
              <a:cxn ang="0">
                <a:pos x="58" y="44"/>
              </a:cxn>
              <a:cxn ang="0">
                <a:pos x="58" y="23"/>
              </a:cxn>
              <a:cxn ang="0">
                <a:pos x="50" y="10"/>
              </a:cxn>
              <a:cxn ang="0">
                <a:pos x="42" y="3"/>
              </a:cxn>
              <a:cxn ang="0">
                <a:pos x="37" y="0"/>
              </a:cxn>
              <a:cxn ang="0">
                <a:pos x="29" y="0"/>
              </a:cxn>
              <a:cxn ang="0">
                <a:pos x="13" y="5"/>
              </a:cxn>
              <a:cxn ang="0">
                <a:pos x="8" y="10"/>
              </a:cxn>
              <a:cxn ang="0">
                <a:pos x="3" y="18"/>
              </a:cxn>
              <a:cxn ang="0">
                <a:pos x="0" y="44"/>
              </a:cxn>
              <a:cxn ang="0">
                <a:pos x="3" y="65"/>
              </a:cxn>
              <a:cxn ang="0">
                <a:pos x="8" y="81"/>
              </a:cxn>
              <a:cxn ang="0">
                <a:pos x="8" y="81"/>
              </a:cxn>
              <a:cxn ang="0">
                <a:pos x="16" y="13"/>
              </a:cxn>
              <a:cxn ang="0">
                <a:pos x="29" y="8"/>
              </a:cxn>
              <a:cxn ang="0">
                <a:pos x="37" y="10"/>
              </a:cxn>
              <a:cxn ang="0">
                <a:pos x="42" y="16"/>
              </a:cxn>
              <a:cxn ang="0">
                <a:pos x="47" y="44"/>
              </a:cxn>
              <a:cxn ang="0">
                <a:pos x="45" y="63"/>
              </a:cxn>
              <a:cxn ang="0">
                <a:pos x="42" y="73"/>
              </a:cxn>
              <a:cxn ang="0">
                <a:pos x="29" y="81"/>
              </a:cxn>
              <a:cxn ang="0">
                <a:pos x="21" y="78"/>
              </a:cxn>
              <a:cxn ang="0">
                <a:pos x="16" y="73"/>
              </a:cxn>
              <a:cxn ang="0">
                <a:pos x="11" y="44"/>
              </a:cxn>
              <a:cxn ang="0">
                <a:pos x="13" y="26"/>
              </a:cxn>
              <a:cxn ang="0">
                <a:pos x="16" y="13"/>
              </a:cxn>
            </a:cxnLst>
            <a:rect l="0" t="0" r="r" b="b"/>
            <a:pathLst>
              <a:path w="58" h="91">
                <a:moveTo>
                  <a:pt x="8" y="81"/>
                </a:moveTo>
                <a:lnTo>
                  <a:pt x="8" y="81"/>
                </a:lnTo>
                <a:lnTo>
                  <a:pt x="19" y="89"/>
                </a:lnTo>
                <a:lnTo>
                  <a:pt x="29" y="91"/>
                </a:lnTo>
                <a:lnTo>
                  <a:pt x="29" y="91"/>
                </a:lnTo>
                <a:lnTo>
                  <a:pt x="40" y="89"/>
                </a:lnTo>
                <a:lnTo>
                  <a:pt x="45" y="86"/>
                </a:lnTo>
                <a:lnTo>
                  <a:pt x="45" y="86"/>
                </a:lnTo>
                <a:lnTo>
                  <a:pt x="53" y="78"/>
                </a:lnTo>
                <a:lnTo>
                  <a:pt x="55" y="70"/>
                </a:lnTo>
                <a:lnTo>
                  <a:pt x="55" y="70"/>
                </a:lnTo>
                <a:lnTo>
                  <a:pt x="58" y="60"/>
                </a:lnTo>
                <a:lnTo>
                  <a:pt x="58" y="44"/>
                </a:lnTo>
                <a:lnTo>
                  <a:pt x="58" y="44"/>
                </a:lnTo>
                <a:lnTo>
                  <a:pt x="58" y="23"/>
                </a:lnTo>
                <a:lnTo>
                  <a:pt x="58" y="23"/>
                </a:lnTo>
                <a:lnTo>
                  <a:pt x="50" y="10"/>
                </a:lnTo>
                <a:lnTo>
                  <a:pt x="50" y="10"/>
                </a:lnTo>
                <a:lnTo>
                  <a:pt x="47" y="5"/>
                </a:lnTo>
                <a:lnTo>
                  <a:pt x="42" y="3"/>
                </a:lnTo>
                <a:lnTo>
                  <a:pt x="42" y="3"/>
                </a:lnTo>
                <a:lnTo>
                  <a:pt x="37" y="0"/>
                </a:lnTo>
                <a:lnTo>
                  <a:pt x="29" y="0"/>
                </a:lnTo>
                <a:lnTo>
                  <a:pt x="29" y="0"/>
                </a:lnTo>
                <a:lnTo>
                  <a:pt x="21" y="0"/>
                </a:lnTo>
                <a:lnTo>
                  <a:pt x="13" y="5"/>
                </a:lnTo>
                <a:lnTo>
                  <a:pt x="13" y="5"/>
                </a:lnTo>
                <a:lnTo>
                  <a:pt x="8" y="10"/>
                </a:lnTo>
                <a:lnTo>
                  <a:pt x="3" y="18"/>
                </a:lnTo>
                <a:lnTo>
                  <a:pt x="3" y="18"/>
                </a:lnTo>
                <a:lnTo>
                  <a:pt x="0" y="31"/>
                </a:lnTo>
                <a:lnTo>
                  <a:pt x="0" y="44"/>
                </a:lnTo>
                <a:lnTo>
                  <a:pt x="0" y="44"/>
                </a:lnTo>
                <a:lnTo>
                  <a:pt x="3" y="65"/>
                </a:lnTo>
                <a:lnTo>
                  <a:pt x="6" y="76"/>
                </a:lnTo>
                <a:lnTo>
                  <a:pt x="8" y="81"/>
                </a:lnTo>
                <a:lnTo>
                  <a:pt x="8" y="81"/>
                </a:lnTo>
                <a:lnTo>
                  <a:pt x="8" y="81"/>
                </a:lnTo>
                <a:close/>
                <a:moveTo>
                  <a:pt x="16" y="13"/>
                </a:moveTo>
                <a:lnTo>
                  <a:pt x="16" y="13"/>
                </a:lnTo>
                <a:lnTo>
                  <a:pt x="21" y="10"/>
                </a:lnTo>
                <a:lnTo>
                  <a:pt x="29" y="8"/>
                </a:lnTo>
                <a:lnTo>
                  <a:pt x="29" y="8"/>
                </a:lnTo>
                <a:lnTo>
                  <a:pt x="37" y="10"/>
                </a:lnTo>
                <a:lnTo>
                  <a:pt x="42" y="16"/>
                </a:lnTo>
                <a:lnTo>
                  <a:pt x="42" y="16"/>
                </a:lnTo>
                <a:lnTo>
                  <a:pt x="45" y="26"/>
                </a:lnTo>
                <a:lnTo>
                  <a:pt x="47" y="44"/>
                </a:lnTo>
                <a:lnTo>
                  <a:pt x="47" y="44"/>
                </a:lnTo>
                <a:lnTo>
                  <a:pt x="45" y="63"/>
                </a:lnTo>
                <a:lnTo>
                  <a:pt x="42" y="73"/>
                </a:lnTo>
                <a:lnTo>
                  <a:pt x="42" y="73"/>
                </a:lnTo>
                <a:lnTo>
                  <a:pt x="37" y="78"/>
                </a:lnTo>
                <a:lnTo>
                  <a:pt x="29" y="81"/>
                </a:lnTo>
                <a:lnTo>
                  <a:pt x="29" y="81"/>
                </a:lnTo>
                <a:lnTo>
                  <a:pt x="21" y="78"/>
                </a:lnTo>
                <a:lnTo>
                  <a:pt x="16" y="73"/>
                </a:lnTo>
                <a:lnTo>
                  <a:pt x="16" y="73"/>
                </a:lnTo>
                <a:lnTo>
                  <a:pt x="13" y="63"/>
                </a:lnTo>
                <a:lnTo>
                  <a:pt x="11" y="44"/>
                </a:lnTo>
                <a:lnTo>
                  <a:pt x="11" y="44"/>
                </a:lnTo>
                <a:lnTo>
                  <a:pt x="13" y="26"/>
                </a:lnTo>
                <a:lnTo>
                  <a:pt x="16" y="13"/>
                </a:lnTo>
                <a:lnTo>
                  <a:pt x="16" y="13"/>
                </a:lnTo>
                <a:lnTo>
                  <a:pt x="16"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5" name="Freeform 67"/>
          <p:cNvSpPr>
            <a:spLocks/>
          </p:cNvSpPr>
          <p:nvPr/>
        </p:nvSpPr>
        <p:spPr bwMode="auto">
          <a:xfrm>
            <a:off x="608013" y="4911725"/>
            <a:ext cx="20638" cy="20637"/>
          </a:xfrm>
          <a:custGeom>
            <a:avLst/>
            <a:gdLst/>
            <a:ahLst/>
            <a:cxnLst>
              <a:cxn ang="0">
                <a:pos x="13" y="13"/>
              </a:cxn>
              <a:cxn ang="0">
                <a:pos x="13" y="0"/>
              </a:cxn>
              <a:cxn ang="0">
                <a:pos x="0" y="0"/>
              </a:cxn>
              <a:cxn ang="0">
                <a:pos x="0" y="13"/>
              </a:cxn>
              <a:cxn ang="0">
                <a:pos x="13" y="13"/>
              </a:cxn>
              <a:cxn ang="0">
                <a:pos x="13" y="13"/>
              </a:cxn>
            </a:cxnLst>
            <a:rect l="0" t="0" r="r" b="b"/>
            <a:pathLst>
              <a:path w="13" h="13">
                <a:moveTo>
                  <a:pt x="13" y="13"/>
                </a:moveTo>
                <a:lnTo>
                  <a:pt x="13" y="0"/>
                </a:lnTo>
                <a:lnTo>
                  <a:pt x="0" y="0"/>
                </a:lnTo>
                <a:lnTo>
                  <a:pt x="0" y="13"/>
                </a:lnTo>
                <a:lnTo>
                  <a:pt x="13" y="13"/>
                </a:lnTo>
                <a:lnTo>
                  <a:pt x="13"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6" name="Freeform 68"/>
          <p:cNvSpPr>
            <a:spLocks/>
          </p:cNvSpPr>
          <p:nvPr/>
        </p:nvSpPr>
        <p:spPr bwMode="auto">
          <a:xfrm>
            <a:off x="654051" y="4791075"/>
            <a:ext cx="95250" cy="144462"/>
          </a:xfrm>
          <a:custGeom>
            <a:avLst/>
            <a:gdLst/>
            <a:ahLst/>
            <a:cxnLst>
              <a:cxn ang="0">
                <a:pos x="8" y="84"/>
              </a:cxn>
              <a:cxn ang="0">
                <a:pos x="8" y="84"/>
              </a:cxn>
              <a:cxn ang="0">
                <a:pos x="18" y="89"/>
              </a:cxn>
              <a:cxn ang="0">
                <a:pos x="29" y="91"/>
              </a:cxn>
              <a:cxn ang="0">
                <a:pos x="29" y="91"/>
              </a:cxn>
              <a:cxn ang="0">
                <a:pos x="42" y="89"/>
              </a:cxn>
              <a:cxn ang="0">
                <a:pos x="52" y="78"/>
              </a:cxn>
              <a:cxn ang="0">
                <a:pos x="52" y="78"/>
              </a:cxn>
              <a:cxn ang="0">
                <a:pos x="57" y="70"/>
              </a:cxn>
              <a:cxn ang="0">
                <a:pos x="60" y="57"/>
              </a:cxn>
              <a:cxn ang="0">
                <a:pos x="60" y="57"/>
              </a:cxn>
              <a:cxn ang="0">
                <a:pos x="57" y="47"/>
              </a:cxn>
              <a:cxn ang="0">
                <a:pos x="52" y="36"/>
              </a:cxn>
              <a:cxn ang="0">
                <a:pos x="52" y="36"/>
              </a:cxn>
              <a:cxn ang="0">
                <a:pos x="42" y="31"/>
              </a:cxn>
              <a:cxn ang="0">
                <a:pos x="31" y="29"/>
              </a:cxn>
              <a:cxn ang="0">
                <a:pos x="31" y="29"/>
              </a:cxn>
              <a:cxn ang="0">
                <a:pos x="23" y="31"/>
              </a:cxn>
              <a:cxn ang="0">
                <a:pos x="16" y="34"/>
              </a:cxn>
              <a:cxn ang="0">
                <a:pos x="18" y="10"/>
              </a:cxn>
              <a:cxn ang="0">
                <a:pos x="55" y="10"/>
              </a:cxn>
              <a:cxn ang="0">
                <a:pos x="55" y="0"/>
              </a:cxn>
              <a:cxn ang="0">
                <a:pos x="10" y="0"/>
              </a:cxn>
              <a:cxn ang="0">
                <a:pos x="2" y="47"/>
              </a:cxn>
              <a:cxn ang="0">
                <a:pos x="13" y="47"/>
              </a:cxn>
              <a:cxn ang="0">
                <a:pos x="13" y="47"/>
              </a:cxn>
              <a:cxn ang="0">
                <a:pos x="18" y="42"/>
              </a:cxn>
              <a:cxn ang="0">
                <a:pos x="18" y="42"/>
              </a:cxn>
              <a:cxn ang="0">
                <a:pos x="29" y="39"/>
              </a:cxn>
              <a:cxn ang="0">
                <a:pos x="29" y="39"/>
              </a:cxn>
              <a:cxn ang="0">
                <a:pos x="36" y="42"/>
              </a:cxn>
              <a:cxn ang="0">
                <a:pos x="42" y="44"/>
              </a:cxn>
              <a:cxn ang="0">
                <a:pos x="42" y="44"/>
              </a:cxn>
              <a:cxn ang="0">
                <a:pos x="47" y="52"/>
              </a:cxn>
              <a:cxn ang="0">
                <a:pos x="47" y="60"/>
              </a:cxn>
              <a:cxn ang="0">
                <a:pos x="47" y="60"/>
              </a:cxn>
              <a:cxn ang="0">
                <a:pos x="47" y="68"/>
              </a:cxn>
              <a:cxn ang="0">
                <a:pos x="42" y="76"/>
              </a:cxn>
              <a:cxn ang="0">
                <a:pos x="42" y="76"/>
              </a:cxn>
              <a:cxn ang="0">
                <a:pos x="36" y="81"/>
              </a:cxn>
              <a:cxn ang="0">
                <a:pos x="29" y="81"/>
              </a:cxn>
              <a:cxn ang="0">
                <a:pos x="29" y="81"/>
              </a:cxn>
              <a:cxn ang="0">
                <a:pos x="23" y="81"/>
              </a:cxn>
              <a:cxn ang="0">
                <a:pos x="18" y="78"/>
              </a:cxn>
              <a:cxn ang="0">
                <a:pos x="18" y="78"/>
              </a:cxn>
              <a:cxn ang="0">
                <a:pos x="13" y="70"/>
              </a:cxn>
              <a:cxn ang="0">
                <a:pos x="10" y="65"/>
              </a:cxn>
              <a:cxn ang="0">
                <a:pos x="0" y="65"/>
              </a:cxn>
              <a:cxn ang="0">
                <a:pos x="0" y="65"/>
              </a:cxn>
              <a:cxn ang="0">
                <a:pos x="2" y="76"/>
              </a:cxn>
              <a:cxn ang="0">
                <a:pos x="8" y="84"/>
              </a:cxn>
              <a:cxn ang="0">
                <a:pos x="8" y="84"/>
              </a:cxn>
            </a:cxnLst>
            <a:rect l="0" t="0" r="r" b="b"/>
            <a:pathLst>
              <a:path w="60" h="91">
                <a:moveTo>
                  <a:pt x="8" y="84"/>
                </a:moveTo>
                <a:lnTo>
                  <a:pt x="8" y="84"/>
                </a:lnTo>
                <a:lnTo>
                  <a:pt x="18" y="89"/>
                </a:lnTo>
                <a:lnTo>
                  <a:pt x="29" y="91"/>
                </a:lnTo>
                <a:lnTo>
                  <a:pt x="29" y="91"/>
                </a:lnTo>
                <a:lnTo>
                  <a:pt x="42" y="89"/>
                </a:lnTo>
                <a:lnTo>
                  <a:pt x="52" y="78"/>
                </a:lnTo>
                <a:lnTo>
                  <a:pt x="52" y="78"/>
                </a:lnTo>
                <a:lnTo>
                  <a:pt x="57" y="70"/>
                </a:lnTo>
                <a:lnTo>
                  <a:pt x="60" y="57"/>
                </a:lnTo>
                <a:lnTo>
                  <a:pt x="60" y="57"/>
                </a:lnTo>
                <a:lnTo>
                  <a:pt x="57" y="47"/>
                </a:lnTo>
                <a:lnTo>
                  <a:pt x="52" y="36"/>
                </a:lnTo>
                <a:lnTo>
                  <a:pt x="52" y="36"/>
                </a:lnTo>
                <a:lnTo>
                  <a:pt x="42" y="31"/>
                </a:lnTo>
                <a:lnTo>
                  <a:pt x="31" y="29"/>
                </a:lnTo>
                <a:lnTo>
                  <a:pt x="31" y="29"/>
                </a:lnTo>
                <a:lnTo>
                  <a:pt x="23" y="31"/>
                </a:lnTo>
                <a:lnTo>
                  <a:pt x="16" y="34"/>
                </a:lnTo>
                <a:lnTo>
                  <a:pt x="18" y="10"/>
                </a:lnTo>
                <a:lnTo>
                  <a:pt x="55" y="10"/>
                </a:lnTo>
                <a:lnTo>
                  <a:pt x="55" y="0"/>
                </a:lnTo>
                <a:lnTo>
                  <a:pt x="10" y="0"/>
                </a:lnTo>
                <a:lnTo>
                  <a:pt x="2" y="47"/>
                </a:lnTo>
                <a:lnTo>
                  <a:pt x="13" y="47"/>
                </a:lnTo>
                <a:lnTo>
                  <a:pt x="13" y="47"/>
                </a:lnTo>
                <a:lnTo>
                  <a:pt x="18" y="42"/>
                </a:lnTo>
                <a:lnTo>
                  <a:pt x="18" y="42"/>
                </a:lnTo>
                <a:lnTo>
                  <a:pt x="29" y="39"/>
                </a:lnTo>
                <a:lnTo>
                  <a:pt x="29" y="39"/>
                </a:lnTo>
                <a:lnTo>
                  <a:pt x="36" y="42"/>
                </a:lnTo>
                <a:lnTo>
                  <a:pt x="42" y="44"/>
                </a:lnTo>
                <a:lnTo>
                  <a:pt x="42" y="44"/>
                </a:lnTo>
                <a:lnTo>
                  <a:pt x="47" y="52"/>
                </a:lnTo>
                <a:lnTo>
                  <a:pt x="47" y="60"/>
                </a:lnTo>
                <a:lnTo>
                  <a:pt x="47" y="60"/>
                </a:lnTo>
                <a:lnTo>
                  <a:pt x="47" y="68"/>
                </a:lnTo>
                <a:lnTo>
                  <a:pt x="42" y="76"/>
                </a:lnTo>
                <a:lnTo>
                  <a:pt x="42" y="76"/>
                </a:lnTo>
                <a:lnTo>
                  <a:pt x="36" y="81"/>
                </a:lnTo>
                <a:lnTo>
                  <a:pt x="29" y="81"/>
                </a:lnTo>
                <a:lnTo>
                  <a:pt x="29" y="81"/>
                </a:lnTo>
                <a:lnTo>
                  <a:pt x="23" y="81"/>
                </a:lnTo>
                <a:lnTo>
                  <a:pt x="18" y="78"/>
                </a:lnTo>
                <a:lnTo>
                  <a:pt x="18" y="78"/>
                </a:lnTo>
                <a:lnTo>
                  <a:pt x="13" y="70"/>
                </a:lnTo>
                <a:lnTo>
                  <a:pt x="10" y="65"/>
                </a:lnTo>
                <a:lnTo>
                  <a:pt x="0" y="65"/>
                </a:lnTo>
                <a:lnTo>
                  <a:pt x="0" y="65"/>
                </a:lnTo>
                <a:lnTo>
                  <a:pt x="2" y="76"/>
                </a:lnTo>
                <a:lnTo>
                  <a:pt x="8" y="84"/>
                </a:lnTo>
                <a:lnTo>
                  <a:pt x="8" y="8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7" name="Line 69"/>
          <p:cNvSpPr>
            <a:spLocks noChangeShapeType="1"/>
          </p:cNvSpPr>
          <p:nvPr/>
        </p:nvSpPr>
        <p:spPr bwMode="auto">
          <a:xfrm flipH="1">
            <a:off x="831851" y="4433888"/>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58" name="Rectangle 70"/>
          <p:cNvSpPr>
            <a:spLocks noChangeArrowheads="1"/>
          </p:cNvSpPr>
          <p:nvPr/>
        </p:nvSpPr>
        <p:spPr bwMode="auto">
          <a:xfrm>
            <a:off x="641351" y="4292600"/>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14759" name="Line 71"/>
          <p:cNvSpPr>
            <a:spLocks noChangeShapeType="1"/>
          </p:cNvSpPr>
          <p:nvPr/>
        </p:nvSpPr>
        <p:spPr bwMode="auto">
          <a:xfrm flipH="1">
            <a:off x="831851" y="3986213"/>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0" name="Rectangle 72"/>
          <p:cNvSpPr>
            <a:spLocks noChangeArrowheads="1"/>
          </p:cNvSpPr>
          <p:nvPr/>
        </p:nvSpPr>
        <p:spPr bwMode="auto">
          <a:xfrm>
            <a:off x="474663" y="3844925"/>
            <a:ext cx="37306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14761" name="Line 73"/>
          <p:cNvSpPr>
            <a:spLocks noChangeShapeType="1"/>
          </p:cNvSpPr>
          <p:nvPr/>
        </p:nvSpPr>
        <p:spPr bwMode="auto">
          <a:xfrm flipH="1">
            <a:off x="831851" y="3533775"/>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2" name="Rectangle 74"/>
          <p:cNvSpPr>
            <a:spLocks noChangeArrowheads="1"/>
          </p:cNvSpPr>
          <p:nvPr/>
        </p:nvSpPr>
        <p:spPr bwMode="auto">
          <a:xfrm>
            <a:off x="641351" y="3395663"/>
            <a:ext cx="20320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14763" name="Freeform 75"/>
          <p:cNvSpPr>
            <a:spLocks/>
          </p:cNvSpPr>
          <p:nvPr/>
        </p:nvSpPr>
        <p:spPr bwMode="auto">
          <a:xfrm>
            <a:off x="1014413" y="3533775"/>
            <a:ext cx="4610100" cy="1800225"/>
          </a:xfrm>
          <a:custGeom>
            <a:avLst/>
            <a:gdLst/>
            <a:ahLst/>
            <a:cxnLst>
              <a:cxn ang="0">
                <a:pos x="45" y="972"/>
              </a:cxn>
              <a:cxn ang="0">
                <a:pos x="102" y="813"/>
              </a:cxn>
              <a:cxn ang="0">
                <a:pos x="162" y="703"/>
              </a:cxn>
              <a:cxn ang="0">
                <a:pos x="220" y="638"/>
              </a:cxn>
              <a:cxn ang="0">
                <a:pos x="277" y="601"/>
              </a:cxn>
              <a:cxn ang="0">
                <a:pos x="337" y="209"/>
              </a:cxn>
              <a:cxn ang="0">
                <a:pos x="395" y="389"/>
              </a:cxn>
              <a:cxn ang="0">
                <a:pos x="452" y="491"/>
              </a:cxn>
              <a:cxn ang="0">
                <a:pos x="513" y="538"/>
              </a:cxn>
              <a:cxn ang="0">
                <a:pos x="570" y="557"/>
              </a:cxn>
              <a:cxn ang="0">
                <a:pos x="628" y="847"/>
              </a:cxn>
              <a:cxn ang="0">
                <a:pos x="688" y="653"/>
              </a:cxn>
              <a:cxn ang="0">
                <a:pos x="745" y="591"/>
              </a:cxn>
              <a:cxn ang="0">
                <a:pos x="803" y="572"/>
              </a:cxn>
              <a:cxn ang="0">
                <a:pos x="863" y="567"/>
              </a:cxn>
              <a:cxn ang="0">
                <a:pos x="920" y="308"/>
              </a:cxn>
              <a:cxn ang="0">
                <a:pos x="978" y="512"/>
              </a:cxn>
              <a:cxn ang="0">
                <a:pos x="1038" y="557"/>
              </a:cxn>
              <a:cxn ang="0">
                <a:pos x="1095" y="565"/>
              </a:cxn>
              <a:cxn ang="0">
                <a:pos x="1153" y="567"/>
              </a:cxn>
              <a:cxn ang="0">
                <a:pos x="1213" y="747"/>
              </a:cxn>
              <a:cxn ang="0">
                <a:pos x="1271" y="588"/>
              </a:cxn>
              <a:cxn ang="0">
                <a:pos x="1328" y="570"/>
              </a:cxn>
              <a:cxn ang="0">
                <a:pos x="1388" y="567"/>
              </a:cxn>
              <a:cxn ang="0">
                <a:pos x="1446" y="567"/>
              </a:cxn>
              <a:cxn ang="0">
                <a:pos x="1503" y="413"/>
              </a:cxn>
              <a:cxn ang="0">
                <a:pos x="1561" y="557"/>
              </a:cxn>
              <a:cxn ang="0">
                <a:pos x="1621" y="567"/>
              </a:cxn>
              <a:cxn ang="0">
                <a:pos x="1678" y="567"/>
              </a:cxn>
              <a:cxn ang="0">
                <a:pos x="1736" y="567"/>
              </a:cxn>
              <a:cxn ang="0">
                <a:pos x="1796" y="664"/>
              </a:cxn>
              <a:cxn ang="0">
                <a:pos x="1853" y="570"/>
              </a:cxn>
              <a:cxn ang="0">
                <a:pos x="1911" y="567"/>
              </a:cxn>
              <a:cxn ang="0">
                <a:pos x="1971" y="567"/>
              </a:cxn>
              <a:cxn ang="0">
                <a:pos x="2029" y="567"/>
              </a:cxn>
              <a:cxn ang="0">
                <a:pos x="2086" y="491"/>
              </a:cxn>
              <a:cxn ang="0">
                <a:pos x="2146" y="567"/>
              </a:cxn>
              <a:cxn ang="0">
                <a:pos x="2204" y="567"/>
              </a:cxn>
              <a:cxn ang="0">
                <a:pos x="2261" y="567"/>
              </a:cxn>
              <a:cxn ang="0">
                <a:pos x="2321" y="567"/>
              </a:cxn>
              <a:cxn ang="0">
                <a:pos x="2379" y="606"/>
              </a:cxn>
              <a:cxn ang="0">
                <a:pos x="2436" y="567"/>
              </a:cxn>
              <a:cxn ang="0">
                <a:pos x="2496" y="567"/>
              </a:cxn>
              <a:cxn ang="0">
                <a:pos x="2554" y="567"/>
              </a:cxn>
              <a:cxn ang="0">
                <a:pos x="2611" y="567"/>
              </a:cxn>
              <a:cxn ang="0">
                <a:pos x="2672" y="544"/>
              </a:cxn>
              <a:cxn ang="0">
                <a:pos x="2729" y="567"/>
              </a:cxn>
              <a:cxn ang="0">
                <a:pos x="2787" y="567"/>
              </a:cxn>
              <a:cxn ang="0">
                <a:pos x="2847" y="567"/>
              </a:cxn>
              <a:cxn ang="0">
                <a:pos x="2904" y="567"/>
              </a:cxn>
            </a:cxnLst>
            <a:rect l="0" t="0" r="r" b="b"/>
            <a:pathLst>
              <a:path w="2904" h="1134">
                <a:moveTo>
                  <a:pt x="0" y="1134"/>
                </a:moveTo>
                <a:lnTo>
                  <a:pt x="16" y="1074"/>
                </a:lnTo>
                <a:lnTo>
                  <a:pt x="32" y="1022"/>
                </a:lnTo>
                <a:lnTo>
                  <a:pt x="45" y="972"/>
                </a:lnTo>
                <a:lnTo>
                  <a:pt x="60" y="928"/>
                </a:lnTo>
                <a:lnTo>
                  <a:pt x="73" y="886"/>
                </a:lnTo>
                <a:lnTo>
                  <a:pt x="89" y="847"/>
                </a:lnTo>
                <a:lnTo>
                  <a:pt x="102" y="813"/>
                </a:lnTo>
                <a:lnTo>
                  <a:pt x="118" y="779"/>
                </a:lnTo>
                <a:lnTo>
                  <a:pt x="134" y="753"/>
                </a:lnTo>
                <a:lnTo>
                  <a:pt x="147" y="727"/>
                </a:lnTo>
                <a:lnTo>
                  <a:pt x="162" y="703"/>
                </a:lnTo>
                <a:lnTo>
                  <a:pt x="175" y="685"/>
                </a:lnTo>
                <a:lnTo>
                  <a:pt x="191" y="666"/>
                </a:lnTo>
                <a:lnTo>
                  <a:pt x="207" y="651"/>
                </a:lnTo>
                <a:lnTo>
                  <a:pt x="220" y="638"/>
                </a:lnTo>
                <a:lnTo>
                  <a:pt x="236" y="627"/>
                </a:lnTo>
                <a:lnTo>
                  <a:pt x="249" y="617"/>
                </a:lnTo>
                <a:lnTo>
                  <a:pt x="264" y="609"/>
                </a:lnTo>
                <a:lnTo>
                  <a:pt x="277" y="601"/>
                </a:lnTo>
                <a:lnTo>
                  <a:pt x="293" y="29"/>
                </a:lnTo>
                <a:lnTo>
                  <a:pt x="309" y="94"/>
                </a:lnTo>
                <a:lnTo>
                  <a:pt x="322" y="154"/>
                </a:lnTo>
                <a:lnTo>
                  <a:pt x="337" y="209"/>
                </a:lnTo>
                <a:lnTo>
                  <a:pt x="351" y="261"/>
                </a:lnTo>
                <a:lnTo>
                  <a:pt x="366" y="308"/>
                </a:lnTo>
                <a:lnTo>
                  <a:pt x="379" y="350"/>
                </a:lnTo>
                <a:lnTo>
                  <a:pt x="395" y="389"/>
                </a:lnTo>
                <a:lnTo>
                  <a:pt x="411" y="421"/>
                </a:lnTo>
                <a:lnTo>
                  <a:pt x="424" y="450"/>
                </a:lnTo>
                <a:lnTo>
                  <a:pt x="439" y="470"/>
                </a:lnTo>
                <a:lnTo>
                  <a:pt x="452" y="491"/>
                </a:lnTo>
                <a:lnTo>
                  <a:pt x="468" y="507"/>
                </a:lnTo>
                <a:lnTo>
                  <a:pt x="484" y="520"/>
                </a:lnTo>
                <a:lnTo>
                  <a:pt x="497" y="531"/>
                </a:lnTo>
                <a:lnTo>
                  <a:pt x="513" y="538"/>
                </a:lnTo>
                <a:lnTo>
                  <a:pt x="526" y="546"/>
                </a:lnTo>
                <a:lnTo>
                  <a:pt x="541" y="551"/>
                </a:lnTo>
                <a:lnTo>
                  <a:pt x="554" y="554"/>
                </a:lnTo>
                <a:lnTo>
                  <a:pt x="570" y="557"/>
                </a:lnTo>
                <a:lnTo>
                  <a:pt x="586" y="1126"/>
                </a:lnTo>
                <a:lnTo>
                  <a:pt x="599" y="1022"/>
                </a:lnTo>
                <a:lnTo>
                  <a:pt x="615" y="928"/>
                </a:lnTo>
                <a:lnTo>
                  <a:pt x="628" y="847"/>
                </a:lnTo>
                <a:lnTo>
                  <a:pt x="643" y="779"/>
                </a:lnTo>
                <a:lnTo>
                  <a:pt x="659" y="727"/>
                </a:lnTo>
                <a:lnTo>
                  <a:pt x="672" y="685"/>
                </a:lnTo>
                <a:lnTo>
                  <a:pt x="688" y="653"/>
                </a:lnTo>
                <a:lnTo>
                  <a:pt x="701" y="630"/>
                </a:lnTo>
                <a:lnTo>
                  <a:pt x="716" y="612"/>
                </a:lnTo>
                <a:lnTo>
                  <a:pt x="730" y="598"/>
                </a:lnTo>
                <a:lnTo>
                  <a:pt x="745" y="591"/>
                </a:lnTo>
                <a:lnTo>
                  <a:pt x="761" y="583"/>
                </a:lnTo>
                <a:lnTo>
                  <a:pt x="774" y="578"/>
                </a:lnTo>
                <a:lnTo>
                  <a:pt x="790" y="575"/>
                </a:lnTo>
                <a:lnTo>
                  <a:pt x="803" y="572"/>
                </a:lnTo>
                <a:lnTo>
                  <a:pt x="818" y="570"/>
                </a:lnTo>
                <a:lnTo>
                  <a:pt x="831" y="570"/>
                </a:lnTo>
                <a:lnTo>
                  <a:pt x="847" y="570"/>
                </a:lnTo>
                <a:lnTo>
                  <a:pt x="863" y="567"/>
                </a:lnTo>
                <a:lnTo>
                  <a:pt x="876" y="3"/>
                </a:lnTo>
                <a:lnTo>
                  <a:pt x="892" y="115"/>
                </a:lnTo>
                <a:lnTo>
                  <a:pt x="905" y="217"/>
                </a:lnTo>
                <a:lnTo>
                  <a:pt x="920" y="308"/>
                </a:lnTo>
                <a:lnTo>
                  <a:pt x="936" y="384"/>
                </a:lnTo>
                <a:lnTo>
                  <a:pt x="949" y="442"/>
                </a:lnTo>
                <a:lnTo>
                  <a:pt x="965" y="484"/>
                </a:lnTo>
                <a:lnTo>
                  <a:pt x="978" y="512"/>
                </a:lnTo>
                <a:lnTo>
                  <a:pt x="994" y="531"/>
                </a:lnTo>
                <a:lnTo>
                  <a:pt x="1007" y="544"/>
                </a:lnTo>
                <a:lnTo>
                  <a:pt x="1022" y="551"/>
                </a:lnTo>
                <a:lnTo>
                  <a:pt x="1038" y="557"/>
                </a:lnTo>
                <a:lnTo>
                  <a:pt x="1051" y="562"/>
                </a:lnTo>
                <a:lnTo>
                  <a:pt x="1067" y="565"/>
                </a:lnTo>
                <a:lnTo>
                  <a:pt x="1080" y="565"/>
                </a:lnTo>
                <a:lnTo>
                  <a:pt x="1095" y="565"/>
                </a:lnTo>
                <a:lnTo>
                  <a:pt x="1109" y="567"/>
                </a:lnTo>
                <a:lnTo>
                  <a:pt x="1124" y="567"/>
                </a:lnTo>
                <a:lnTo>
                  <a:pt x="1140" y="567"/>
                </a:lnTo>
                <a:lnTo>
                  <a:pt x="1153" y="567"/>
                </a:lnTo>
                <a:lnTo>
                  <a:pt x="1169" y="1134"/>
                </a:lnTo>
                <a:lnTo>
                  <a:pt x="1182" y="988"/>
                </a:lnTo>
                <a:lnTo>
                  <a:pt x="1197" y="855"/>
                </a:lnTo>
                <a:lnTo>
                  <a:pt x="1213" y="747"/>
                </a:lnTo>
                <a:lnTo>
                  <a:pt x="1226" y="677"/>
                </a:lnTo>
                <a:lnTo>
                  <a:pt x="1242" y="630"/>
                </a:lnTo>
                <a:lnTo>
                  <a:pt x="1255" y="604"/>
                </a:lnTo>
                <a:lnTo>
                  <a:pt x="1271" y="588"/>
                </a:lnTo>
                <a:lnTo>
                  <a:pt x="1284" y="578"/>
                </a:lnTo>
                <a:lnTo>
                  <a:pt x="1299" y="572"/>
                </a:lnTo>
                <a:lnTo>
                  <a:pt x="1315" y="570"/>
                </a:lnTo>
                <a:lnTo>
                  <a:pt x="1328" y="570"/>
                </a:lnTo>
                <a:lnTo>
                  <a:pt x="1344" y="567"/>
                </a:lnTo>
                <a:lnTo>
                  <a:pt x="1357" y="567"/>
                </a:lnTo>
                <a:lnTo>
                  <a:pt x="1373" y="567"/>
                </a:lnTo>
                <a:lnTo>
                  <a:pt x="1388" y="567"/>
                </a:lnTo>
                <a:lnTo>
                  <a:pt x="1401" y="567"/>
                </a:lnTo>
                <a:lnTo>
                  <a:pt x="1417" y="567"/>
                </a:lnTo>
                <a:lnTo>
                  <a:pt x="1430" y="567"/>
                </a:lnTo>
                <a:lnTo>
                  <a:pt x="1446" y="567"/>
                </a:lnTo>
                <a:lnTo>
                  <a:pt x="1459" y="0"/>
                </a:lnTo>
                <a:lnTo>
                  <a:pt x="1474" y="154"/>
                </a:lnTo>
                <a:lnTo>
                  <a:pt x="1490" y="298"/>
                </a:lnTo>
                <a:lnTo>
                  <a:pt x="1503" y="413"/>
                </a:lnTo>
                <a:lnTo>
                  <a:pt x="1519" y="486"/>
                </a:lnTo>
                <a:lnTo>
                  <a:pt x="1532" y="525"/>
                </a:lnTo>
                <a:lnTo>
                  <a:pt x="1548" y="546"/>
                </a:lnTo>
                <a:lnTo>
                  <a:pt x="1561" y="557"/>
                </a:lnTo>
                <a:lnTo>
                  <a:pt x="1576" y="562"/>
                </a:lnTo>
                <a:lnTo>
                  <a:pt x="1592" y="565"/>
                </a:lnTo>
                <a:lnTo>
                  <a:pt x="1605" y="567"/>
                </a:lnTo>
                <a:lnTo>
                  <a:pt x="1621" y="567"/>
                </a:lnTo>
                <a:lnTo>
                  <a:pt x="1634" y="567"/>
                </a:lnTo>
                <a:lnTo>
                  <a:pt x="1650" y="567"/>
                </a:lnTo>
                <a:lnTo>
                  <a:pt x="1665" y="567"/>
                </a:lnTo>
                <a:lnTo>
                  <a:pt x="1678" y="567"/>
                </a:lnTo>
                <a:lnTo>
                  <a:pt x="1694" y="567"/>
                </a:lnTo>
                <a:lnTo>
                  <a:pt x="1707" y="567"/>
                </a:lnTo>
                <a:lnTo>
                  <a:pt x="1723" y="567"/>
                </a:lnTo>
                <a:lnTo>
                  <a:pt x="1736" y="567"/>
                </a:lnTo>
                <a:lnTo>
                  <a:pt x="1752" y="1134"/>
                </a:lnTo>
                <a:lnTo>
                  <a:pt x="1767" y="946"/>
                </a:lnTo>
                <a:lnTo>
                  <a:pt x="1780" y="779"/>
                </a:lnTo>
                <a:lnTo>
                  <a:pt x="1796" y="664"/>
                </a:lnTo>
                <a:lnTo>
                  <a:pt x="1809" y="609"/>
                </a:lnTo>
                <a:lnTo>
                  <a:pt x="1825" y="583"/>
                </a:lnTo>
                <a:lnTo>
                  <a:pt x="1838" y="575"/>
                </a:lnTo>
                <a:lnTo>
                  <a:pt x="1853" y="570"/>
                </a:lnTo>
                <a:lnTo>
                  <a:pt x="1869" y="567"/>
                </a:lnTo>
                <a:lnTo>
                  <a:pt x="1882" y="567"/>
                </a:lnTo>
                <a:lnTo>
                  <a:pt x="1898" y="567"/>
                </a:lnTo>
                <a:lnTo>
                  <a:pt x="1911" y="567"/>
                </a:lnTo>
                <a:lnTo>
                  <a:pt x="1927" y="567"/>
                </a:lnTo>
                <a:lnTo>
                  <a:pt x="1942" y="567"/>
                </a:lnTo>
                <a:lnTo>
                  <a:pt x="1955" y="567"/>
                </a:lnTo>
                <a:lnTo>
                  <a:pt x="1971" y="567"/>
                </a:lnTo>
                <a:lnTo>
                  <a:pt x="1984" y="567"/>
                </a:lnTo>
                <a:lnTo>
                  <a:pt x="2000" y="567"/>
                </a:lnTo>
                <a:lnTo>
                  <a:pt x="2013" y="567"/>
                </a:lnTo>
                <a:lnTo>
                  <a:pt x="2029" y="567"/>
                </a:lnTo>
                <a:lnTo>
                  <a:pt x="2044" y="0"/>
                </a:lnTo>
                <a:lnTo>
                  <a:pt x="2057" y="196"/>
                </a:lnTo>
                <a:lnTo>
                  <a:pt x="2073" y="374"/>
                </a:lnTo>
                <a:lnTo>
                  <a:pt x="2086" y="491"/>
                </a:lnTo>
                <a:lnTo>
                  <a:pt x="2102" y="541"/>
                </a:lnTo>
                <a:lnTo>
                  <a:pt x="2117" y="559"/>
                </a:lnTo>
                <a:lnTo>
                  <a:pt x="2131" y="565"/>
                </a:lnTo>
                <a:lnTo>
                  <a:pt x="2146" y="567"/>
                </a:lnTo>
                <a:lnTo>
                  <a:pt x="2159" y="567"/>
                </a:lnTo>
                <a:lnTo>
                  <a:pt x="2175" y="567"/>
                </a:lnTo>
                <a:lnTo>
                  <a:pt x="2188" y="567"/>
                </a:lnTo>
                <a:lnTo>
                  <a:pt x="2204" y="567"/>
                </a:lnTo>
                <a:lnTo>
                  <a:pt x="2219" y="567"/>
                </a:lnTo>
                <a:lnTo>
                  <a:pt x="2232" y="567"/>
                </a:lnTo>
                <a:lnTo>
                  <a:pt x="2248" y="567"/>
                </a:lnTo>
                <a:lnTo>
                  <a:pt x="2261" y="567"/>
                </a:lnTo>
                <a:lnTo>
                  <a:pt x="2277" y="567"/>
                </a:lnTo>
                <a:lnTo>
                  <a:pt x="2290" y="567"/>
                </a:lnTo>
                <a:lnTo>
                  <a:pt x="2306" y="567"/>
                </a:lnTo>
                <a:lnTo>
                  <a:pt x="2321" y="567"/>
                </a:lnTo>
                <a:lnTo>
                  <a:pt x="2334" y="1134"/>
                </a:lnTo>
                <a:lnTo>
                  <a:pt x="2350" y="907"/>
                </a:lnTo>
                <a:lnTo>
                  <a:pt x="2363" y="706"/>
                </a:lnTo>
                <a:lnTo>
                  <a:pt x="2379" y="606"/>
                </a:lnTo>
                <a:lnTo>
                  <a:pt x="2395" y="578"/>
                </a:lnTo>
                <a:lnTo>
                  <a:pt x="2408" y="570"/>
                </a:lnTo>
                <a:lnTo>
                  <a:pt x="2423" y="567"/>
                </a:lnTo>
                <a:lnTo>
                  <a:pt x="2436" y="567"/>
                </a:lnTo>
                <a:lnTo>
                  <a:pt x="2452" y="567"/>
                </a:lnTo>
                <a:lnTo>
                  <a:pt x="2465" y="567"/>
                </a:lnTo>
                <a:lnTo>
                  <a:pt x="2481" y="567"/>
                </a:lnTo>
                <a:lnTo>
                  <a:pt x="2496" y="567"/>
                </a:lnTo>
                <a:lnTo>
                  <a:pt x="2510" y="567"/>
                </a:lnTo>
                <a:lnTo>
                  <a:pt x="2525" y="567"/>
                </a:lnTo>
                <a:lnTo>
                  <a:pt x="2538" y="567"/>
                </a:lnTo>
                <a:lnTo>
                  <a:pt x="2554" y="567"/>
                </a:lnTo>
                <a:lnTo>
                  <a:pt x="2567" y="567"/>
                </a:lnTo>
                <a:lnTo>
                  <a:pt x="2583" y="567"/>
                </a:lnTo>
                <a:lnTo>
                  <a:pt x="2598" y="567"/>
                </a:lnTo>
                <a:lnTo>
                  <a:pt x="2611" y="567"/>
                </a:lnTo>
                <a:lnTo>
                  <a:pt x="2627" y="0"/>
                </a:lnTo>
                <a:lnTo>
                  <a:pt x="2640" y="235"/>
                </a:lnTo>
                <a:lnTo>
                  <a:pt x="2656" y="447"/>
                </a:lnTo>
                <a:lnTo>
                  <a:pt x="2672" y="544"/>
                </a:lnTo>
                <a:lnTo>
                  <a:pt x="2685" y="565"/>
                </a:lnTo>
                <a:lnTo>
                  <a:pt x="2700" y="567"/>
                </a:lnTo>
                <a:lnTo>
                  <a:pt x="2713" y="567"/>
                </a:lnTo>
                <a:lnTo>
                  <a:pt x="2729" y="567"/>
                </a:lnTo>
                <a:lnTo>
                  <a:pt x="2742" y="567"/>
                </a:lnTo>
                <a:lnTo>
                  <a:pt x="2758" y="567"/>
                </a:lnTo>
                <a:lnTo>
                  <a:pt x="2774" y="567"/>
                </a:lnTo>
                <a:lnTo>
                  <a:pt x="2787" y="567"/>
                </a:lnTo>
                <a:lnTo>
                  <a:pt x="2802" y="567"/>
                </a:lnTo>
                <a:lnTo>
                  <a:pt x="2815" y="567"/>
                </a:lnTo>
                <a:lnTo>
                  <a:pt x="2831" y="567"/>
                </a:lnTo>
                <a:lnTo>
                  <a:pt x="2847" y="567"/>
                </a:lnTo>
                <a:lnTo>
                  <a:pt x="2860" y="567"/>
                </a:lnTo>
                <a:lnTo>
                  <a:pt x="2875" y="567"/>
                </a:lnTo>
                <a:lnTo>
                  <a:pt x="2889" y="567"/>
                </a:lnTo>
                <a:lnTo>
                  <a:pt x="2904" y="567"/>
                </a:lnTo>
              </a:path>
            </a:pathLst>
          </a:cu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4" name="Rectangle 76"/>
          <p:cNvSpPr>
            <a:spLocks noChangeArrowheads="1"/>
          </p:cNvSpPr>
          <p:nvPr/>
        </p:nvSpPr>
        <p:spPr bwMode="auto">
          <a:xfrm>
            <a:off x="2744788" y="5748338"/>
            <a:ext cx="1216025"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Trial number</a:t>
            </a:r>
            <a:endParaRPr kumimoji="0" lang="en-US" sz="1800" b="0" i="0" u="none" strike="noStrike" cap="none" normalizeH="0" baseline="0" smtClean="0">
              <a:ln>
                <a:noFill/>
              </a:ln>
              <a:solidFill>
                <a:schemeClr val="tx1"/>
              </a:solidFill>
              <a:effectLst/>
              <a:latin typeface="Arial" pitchFamily="34" charset="0"/>
            </a:endParaRPr>
          </a:p>
        </p:txBody>
      </p:sp>
      <p:sp>
        <p:nvSpPr>
          <p:cNvPr id="114765" name="Line 77"/>
          <p:cNvSpPr>
            <a:spLocks noChangeShapeType="1"/>
          </p:cNvSpPr>
          <p:nvPr/>
        </p:nvSpPr>
        <p:spPr bwMode="auto">
          <a:xfrm>
            <a:off x="1014413" y="4433888"/>
            <a:ext cx="50800"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6" name="Line 78"/>
          <p:cNvSpPr>
            <a:spLocks noChangeShapeType="1"/>
          </p:cNvSpPr>
          <p:nvPr/>
        </p:nvSpPr>
        <p:spPr bwMode="auto">
          <a:xfrm>
            <a:off x="1163638"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7" name="Line 79"/>
          <p:cNvSpPr>
            <a:spLocks noChangeShapeType="1"/>
          </p:cNvSpPr>
          <p:nvPr/>
        </p:nvSpPr>
        <p:spPr bwMode="auto">
          <a:xfrm>
            <a:off x="1363663"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8" name="Line 80"/>
          <p:cNvSpPr>
            <a:spLocks noChangeShapeType="1"/>
          </p:cNvSpPr>
          <p:nvPr/>
        </p:nvSpPr>
        <p:spPr bwMode="auto">
          <a:xfrm>
            <a:off x="1562101"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69" name="Line 81"/>
          <p:cNvSpPr>
            <a:spLocks noChangeShapeType="1"/>
          </p:cNvSpPr>
          <p:nvPr/>
        </p:nvSpPr>
        <p:spPr bwMode="auto">
          <a:xfrm>
            <a:off x="1762126"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0" name="Line 82"/>
          <p:cNvSpPr>
            <a:spLocks noChangeShapeType="1"/>
          </p:cNvSpPr>
          <p:nvPr/>
        </p:nvSpPr>
        <p:spPr bwMode="auto">
          <a:xfrm>
            <a:off x="1960563"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1" name="Line 83"/>
          <p:cNvSpPr>
            <a:spLocks noChangeShapeType="1"/>
          </p:cNvSpPr>
          <p:nvPr/>
        </p:nvSpPr>
        <p:spPr bwMode="auto">
          <a:xfrm>
            <a:off x="2160588" y="4433888"/>
            <a:ext cx="98425"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2" name="Line 84"/>
          <p:cNvSpPr>
            <a:spLocks noChangeShapeType="1"/>
          </p:cNvSpPr>
          <p:nvPr/>
        </p:nvSpPr>
        <p:spPr bwMode="auto">
          <a:xfrm>
            <a:off x="2359026"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3" name="Line 85"/>
          <p:cNvSpPr>
            <a:spLocks noChangeShapeType="1"/>
          </p:cNvSpPr>
          <p:nvPr/>
        </p:nvSpPr>
        <p:spPr bwMode="auto">
          <a:xfrm>
            <a:off x="2559051" y="4433888"/>
            <a:ext cx="98425"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4" name="Line 86"/>
          <p:cNvSpPr>
            <a:spLocks noChangeShapeType="1"/>
          </p:cNvSpPr>
          <p:nvPr/>
        </p:nvSpPr>
        <p:spPr bwMode="auto">
          <a:xfrm>
            <a:off x="2757488"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5" name="Line 87"/>
          <p:cNvSpPr>
            <a:spLocks noChangeShapeType="1"/>
          </p:cNvSpPr>
          <p:nvPr/>
        </p:nvSpPr>
        <p:spPr bwMode="auto">
          <a:xfrm>
            <a:off x="2957513" y="4433888"/>
            <a:ext cx="98425"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6" name="Line 88"/>
          <p:cNvSpPr>
            <a:spLocks noChangeShapeType="1"/>
          </p:cNvSpPr>
          <p:nvPr/>
        </p:nvSpPr>
        <p:spPr bwMode="auto">
          <a:xfrm>
            <a:off x="3155951"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7" name="Line 89"/>
          <p:cNvSpPr>
            <a:spLocks noChangeShapeType="1"/>
          </p:cNvSpPr>
          <p:nvPr/>
        </p:nvSpPr>
        <p:spPr bwMode="auto">
          <a:xfrm>
            <a:off x="3354388"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8" name="Line 90"/>
          <p:cNvSpPr>
            <a:spLocks noChangeShapeType="1"/>
          </p:cNvSpPr>
          <p:nvPr/>
        </p:nvSpPr>
        <p:spPr bwMode="auto">
          <a:xfrm>
            <a:off x="3554413"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79" name="Line 91"/>
          <p:cNvSpPr>
            <a:spLocks noChangeShapeType="1"/>
          </p:cNvSpPr>
          <p:nvPr/>
        </p:nvSpPr>
        <p:spPr bwMode="auto">
          <a:xfrm>
            <a:off x="3752851"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0" name="Line 92"/>
          <p:cNvSpPr>
            <a:spLocks noChangeShapeType="1"/>
          </p:cNvSpPr>
          <p:nvPr/>
        </p:nvSpPr>
        <p:spPr bwMode="auto">
          <a:xfrm>
            <a:off x="3952876"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1" name="Line 93"/>
          <p:cNvSpPr>
            <a:spLocks noChangeShapeType="1"/>
          </p:cNvSpPr>
          <p:nvPr/>
        </p:nvSpPr>
        <p:spPr bwMode="auto">
          <a:xfrm>
            <a:off x="4151313"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2" name="Line 94"/>
          <p:cNvSpPr>
            <a:spLocks noChangeShapeType="1"/>
          </p:cNvSpPr>
          <p:nvPr/>
        </p:nvSpPr>
        <p:spPr bwMode="auto">
          <a:xfrm>
            <a:off x="4351338"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3" name="Line 95"/>
          <p:cNvSpPr>
            <a:spLocks noChangeShapeType="1"/>
          </p:cNvSpPr>
          <p:nvPr/>
        </p:nvSpPr>
        <p:spPr bwMode="auto">
          <a:xfrm>
            <a:off x="4549776"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4" name="Line 96"/>
          <p:cNvSpPr>
            <a:spLocks noChangeShapeType="1"/>
          </p:cNvSpPr>
          <p:nvPr/>
        </p:nvSpPr>
        <p:spPr bwMode="auto">
          <a:xfrm>
            <a:off x="4749801" y="4433888"/>
            <a:ext cx="98425"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5" name="Line 97"/>
          <p:cNvSpPr>
            <a:spLocks noChangeShapeType="1"/>
          </p:cNvSpPr>
          <p:nvPr/>
        </p:nvSpPr>
        <p:spPr bwMode="auto">
          <a:xfrm>
            <a:off x="4948238"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6" name="Line 98"/>
          <p:cNvSpPr>
            <a:spLocks noChangeShapeType="1"/>
          </p:cNvSpPr>
          <p:nvPr/>
        </p:nvSpPr>
        <p:spPr bwMode="auto">
          <a:xfrm>
            <a:off x="5148263" y="4433888"/>
            <a:ext cx="98425"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7" name="Line 99"/>
          <p:cNvSpPr>
            <a:spLocks noChangeShapeType="1"/>
          </p:cNvSpPr>
          <p:nvPr/>
        </p:nvSpPr>
        <p:spPr bwMode="auto">
          <a:xfrm>
            <a:off x="5346701" y="4433888"/>
            <a:ext cx="1000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8" name="Line 100"/>
          <p:cNvSpPr>
            <a:spLocks noChangeShapeType="1"/>
          </p:cNvSpPr>
          <p:nvPr/>
        </p:nvSpPr>
        <p:spPr bwMode="auto">
          <a:xfrm>
            <a:off x="5575301" y="4433888"/>
            <a:ext cx="49213" cy="158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89" name="Line 101"/>
          <p:cNvSpPr>
            <a:spLocks noChangeShapeType="1"/>
          </p:cNvSpPr>
          <p:nvPr/>
        </p:nvSpPr>
        <p:spPr bwMode="auto">
          <a:xfrm flipH="1">
            <a:off x="831851" y="2381250"/>
            <a:ext cx="61913"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90" name="Rectangle 102"/>
          <p:cNvSpPr>
            <a:spLocks noChangeArrowheads="1"/>
          </p:cNvSpPr>
          <p:nvPr/>
        </p:nvSpPr>
        <p:spPr bwMode="auto">
          <a:xfrm>
            <a:off x="474663" y="2238375"/>
            <a:ext cx="37306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0.5</a:t>
            </a:r>
            <a:endParaRPr kumimoji="0" lang="en-US" sz="1800" b="0" i="0" u="none" strike="noStrike" cap="none" normalizeH="0" baseline="0" smtClean="0">
              <a:ln>
                <a:noFill/>
              </a:ln>
              <a:solidFill>
                <a:schemeClr val="tx1"/>
              </a:solidFill>
              <a:effectLst/>
              <a:latin typeface="Arial" pitchFamily="34" charset="0"/>
            </a:endParaRPr>
          </a:p>
        </p:txBody>
      </p:sp>
      <p:sp>
        <p:nvSpPr>
          <p:cNvPr id="114791" name="Rectangle 103"/>
          <p:cNvSpPr>
            <a:spLocks noChangeArrowheads="1"/>
          </p:cNvSpPr>
          <p:nvPr/>
        </p:nvSpPr>
        <p:spPr bwMode="auto">
          <a:xfrm rot="16200000">
            <a:off x="-765174" y="2178050"/>
            <a:ext cx="2066925" cy="2778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Perturbation (unitless)</a:t>
            </a:r>
            <a:endParaRPr kumimoji="0" lang="en-US" sz="1800" b="0" i="0" u="none" strike="noStrike" cap="none" normalizeH="0" baseline="0" smtClean="0">
              <a:ln>
                <a:noFill/>
              </a:ln>
              <a:solidFill>
                <a:schemeClr val="tx1"/>
              </a:solidFill>
              <a:effectLst/>
              <a:latin typeface="Arial" pitchFamily="34" charset="0"/>
            </a:endParaRPr>
          </a:p>
        </p:txBody>
      </p:sp>
      <p:sp>
        <p:nvSpPr>
          <p:cNvPr id="114792" name="Rectangle 104"/>
          <p:cNvSpPr>
            <a:spLocks noChangeArrowheads="1"/>
          </p:cNvSpPr>
          <p:nvPr/>
        </p:nvSpPr>
        <p:spPr bwMode="auto">
          <a:xfrm rot="16200000">
            <a:off x="-439737" y="4237038"/>
            <a:ext cx="1414462" cy="2778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Error (unitless)</a:t>
            </a:r>
            <a:endParaRPr kumimoji="0" lang="en-US" sz="1800" b="0" i="0" u="none" strike="noStrike" cap="none" normalizeH="0" baseline="0" smtClean="0">
              <a:ln>
                <a:noFill/>
              </a:ln>
              <a:solidFill>
                <a:schemeClr val="tx1"/>
              </a:solidFill>
              <a:effectLst/>
              <a:latin typeface="Arial" pitchFamily="34" charset="0"/>
            </a:endParaRPr>
          </a:p>
        </p:txBody>
      </p:sp>
      <p:sp>
        <p:nvSpPr>
          <p:cNvPr id="114793" name="Line 105"/>
          <p:cNvSpPr>
            <a:spLocks noChangeShapeType="1"/>
          </p:cNvSpPr>
          <p:nvPr/>
        </p:nvSpPr>
        <p:spPr bwMode="auto">
          <a:xfrm flipH="1">
            <a:off x="6405563" y="4094163"/>
            <a:ext cx="6985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94" name="Line 106"/>
          <p:cNvSpPr>
            <a:spLocks noChangeShapeType="1"/>
          </p:cNvSpPr>
          <p:nvPr/>
        </p:nvSpPr>
        <p:spPr bwMode="auto">
          <a:xfrm flipH="1">
            <a:off x="6405563" y="2952750"/>
            <a:ext cx="69850" cy="1587"/>
          </a:xfrm>
          <a:prstGeom prst="line">
            <a:avLst/>
          </a:prstGeom>
          <a:noFill/>
          <a:ln w="158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95" name="Rectangle 107"/>
          <p:cNvSpPr>
            <a:spLocks noChangeArrowheads="1"/>
          </p:cNvSpPr>
          <p:nvPr/>
        </p:nvSpPr>
        <p:spPr bwMode="auto">
          <a:xfrm>
            <a:off x="5965826" y="2806700"/>
            <a:ext cx="485775"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0.25</a:t>
            </a:r>
            <a:endParaRPr kumimoji="0" lang="en-US" sz="1800" b="0" i="0" u="none" strike="noStrike" cap="none" normalizeH="0" baseline="0" smtClean="0">
              <a:ln>
                <a:noFill/>
              </a:ln>
              <a:solidFill>
                <a:schemeClr val="tx1"/>
              </a:solidFill>
              <a:effectLst/>
              <a:latin typeface="Arial" pitchFamily="34" charset="0"/>
            </a:endParaRPr>
          </a:p>
        </p:txBody>
      </p:sp>
      <p:sp>
        <p:nvSpPr>
          <p:cNvPr id="114796" name="Rectangle 108"/>
          <p:cNvSpPr>
            <a:spLocks noChangeArrowheads="1"/>
          </p:cNvSpPr>
          <p:nvPr/>
        </p:nvSpPr>
        <p:spPr bwMode="auto">
          <a:xfrm>
            <a:off x="5899151" y="3940175"/>
            <a:ext cx="552450"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-0.25</a:t>
            </a:r>
            <a:endParaRPr kumimoji="0" lang="en-US" sz="1800" b="0" i="0" u="none" strike="noStrike" cap="none" normalizeH="0" baseline="0" smtClean="0">
              <a:ln>
                <a:noFill/>
              </a:ln>
              <a:solidFill>
                <a:schemeClr val="tx1"/>
              </a:solidFill>
              <a:effectLst/>
              <a:latin typeface="Arial" pitchFamily="34" charset="0"/>
            </a:endParaRPr>
          </a:p>
        </p:txBody>
      </p:sp>
      <p:sp>
        <p:nvSpPr>
          <p:cNvPr id="114797" name="Rectangle 109"/>
          <p:cNvSpPr>
            <a:spLocks noChangeArrowheads="1"/>
          </p:cNvSpPr>
          <p:nvPr/>
        </p:nvSpPr>
        <p:spPr bwMode="auto">
          <a:xfrm>
            <a:off x="7231063" y="4976813"/>
            <a:ext cx="1414463" cy="2778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Error (unitless)</a:t>
            </a:r>
            <a:endParaRPr kumimoji="0" lang="en-US" sz="1800" b="0" i="0" u="none" strike="noStrike" cap="none" normalizeH="0" baseline="0" smtClean="0">
              <a:ln>
                <a:noFill/>
              </a:ln>
              <a:solidFill>
                <a:schemeClr val="tx1"/>
              </a:solidFill>
              <a:effectLst/>
              <a:latin typeface="Arial" pitchFamily="34" charset="0"/>
            </a:endParaRPr>
          </a:p>
        </p:txBody>
      </p:sp>
      <p:sp>
        <p:nvSpPr>
          <p:cNvPr id="114798" name="Rectangle 110"/>
          <p:cNvSpPr>
            <a:spLocks noChangeArrowheads="1"/>
          </p:cNvSpPr>
          <p:nvPr/>
        </p:nvSpPr>
        <p:spPr bwMode="auto">
          <a:xfrm rot="16200000">
            <a:off x="4418013" y="3213100"/>
            <a:ext cx="2689225" cy="2778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Learning from error (</a:t>
            </a:r>
            <a:r>
              <a:rPr kumimoji="0" lang="en-US" sz="1600" b="0" i="0" u="none" strike="noStrike" cap="none" normalizeH="0" baseline="0" dirty="0" err="1" smtClean="0">
                <a:ln>
                  <a:noFill/>
                </a:ln>
                <a:solidFill>
                  <a:srgbClr val="000000"/>
                </a:solidFill>
                <a:effectLst/>
                <a:latin typeface="Arial" pitchFamily="34" charset="0"/>
              </a:rPr>
              <a:t>unitless</a:t>
            </a:r>
            <a:r>
              <a:rPr kumimoji="0" lang="en-US" sz="16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sp>
        <p:nvSpPr>
          <p:cNvPr id="114799" name="Line 111"/>
          <p:cNvSpPr>
            <a:spLocks noChangeShapeType="1"/>
          </p:cNvSpPr>
          <p:nvPr/>
        </p:nvSpPr>
        <p:spPr bwMode="auto">
          <a:xfrm flipV="1">
            <a:off x="7189788" y="2616200"/>
            <a:ext cx="1588" cy="644525"/>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00" name="Freeform 112"/>
          <p:cNvSpPr>
            <a:spLocks/>
          </p:cNvSpPr>
          <p:nvPr/>
        </p:nvSpPr>
        <p:spPr bwMode="auto">
          <a:xfrm>
            <a:off x="7131051" y="2541588"/>
            <a:ext cx="115888" cy="104775"/>
          </a:xfrm>
          <a:custGeom>
            <a:avLst/>
            <a:gdLst/>
            <a:ahLst/>
            <a:cxnLst>
              <a:cxn ang="0">
                <a:pos x="37" y="0"/>
              </a:cxn>
              <a:cxn ang="0">
                <a:pos x="37" y="0"/>
              </a:cxn>
              <a:cxn ang="0">
                <a:pos x="52" y="34"/>
              </a:cxn>
              <a:cxn ang="0">
                <a:pos x="63" y="53"/>
              </a:cxn>
              <a:cxn ang="0">
                <a:pos x="73" y="66"/>
              </a:cxn>
              <a:cxn ang="0">
                <a:pos x="37" y="53"/>
              </a:cxn>
              <a:cxn ang="0">
                <a:pos x="0" y="66"/>
              </a:cxn>
              <a:cxn ang="0">
                <a:pos x="0" y="66"/>
              </a:cxn>
              <a:cxn ang="0">
                <a:pos x="11" y="53"/>
              </a:cxn>
              <a:cxn ang="0">
                <a:pos x="21" y="34"/>
              </a:cxn>
              <a:cxn ang="0">
                <a:pos x="37" y="0"/>
              </a:cxn>
              <a:cxn ang="0">
                <a:pos x="37" y="0"/>
              </a:cxn>
            </a:cxnLst>
            <a:rect l="0" t="0" r="r" b="b"/>
            <a:pathLst>
              <a:path w="73" h="66">
                <a:moveTo>
                  <a:pt x="37" y="0"/>
                </a:moveTo>
                <a:lnTo>
                  <a:pt x="37" y="0"/>
                </a:lnTo>
                <a:lnTo>
                  <a:pt x="52" y="34"/>
                </a:lnTo>
                <a:lnTo>
                  <a:pt x="63" y="53"/>
                </a:lnTo>
                <a:lnTo>
                  <a:pt x="73" y="66"/>
                </a:lnTo>
                <a:lnTo>
                  <a:pt x="37" y="53"/>
                </a:lnTo>
                <a:lnTo>
                  <a:pt x="0" y="66"/>
                </a:lnTo>
                <a:lnTo>
                  <a:pt x="0" y="66"/>
                </a:lnTo>
                <a:lnTo>
                  <a:pt x="11" y="53"/>
                </a:lnTo>
                <a:lnTo>
                  <a:pt x="21" y="34"/>
                </a:lnTo>
                <a:lnTo>
                  <a:pt x="37" y="0"/>
                </a:lnTo>
                <a:lnTo>
                  <a:pt x="37"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01" name="Line 113"/>
          <p:cNvSpPr>
            <a:spLocks noChangeShapeType="1"/>
          </p:cNvSpPr>
          <p:nvPr/>
        </p:nvSpPr>
        <p:spPr bwMode="auto">
          <a:xfrm>
            <a:off x="8280401" y="3770313"/>
            <a:ext cx="1588" cy="642937"/>
          </a:xfrm>
          <a:prstGeom prst="line">
            <a:avLst/>
          </a:prstGeom>
          <a:noFill/>
          <a:ln w="2540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02" name="Freeform 114"/>
          <p:cNvSpPr>
            <a:spLocks/>
          </p:cNvSpPr>
          <p:nvPr/>
        </p:nvSpPr>
        <p:spPr bwMode="auto">
          <a:xfrm>
            <a:off x="8221663" y="4379913"/>
            <a:ext cx="120650" cy="107950"/>
          </a:xfrm>
          <a:custGeom>
            <a:avLst/>
            <a:gdLst/>
            <a:ahLst/>
            <a:cxnLst>
              <a:cxn ang="0">
                <a:pos x="37" y="68"/>
              </a:cxn>
              <a:cxn ang="0">
                <a:pos x="37" y="68"/>
              </a:cxn>
              <a:cxn ang="0">
                <a:pos x="21" y="34"/>
              </a:cxn>
              <a:cxn ang="0">
                <a:pos x="11" y="16"/>
              </a:cxn>
              <a:cxn ang="0">
                <a:pos x="0" y="0"/>
              </a:cxn>
              <a:cxn ang="0">
                <a:pos x="37" y="16"/>
              </a:cxn>
              <a:cxn ang="0">
                <a:pos x="76" y="0"/>
              </a:cxn>
              <a:cxn ang="0">
                <a:pos x="76" y="0"/>
              </a:cxn>
              <a:cxn ang="0">
                <a:pos x="66" y="16"/>
              </a:cxn>
              <a:cxn ang="0">
                <a:pos x="55" y="34"/>
              </a:cxn>
              <a:cxn ang="0">
                <a:pos x="37" y="68"/>
              </a:cxn>
              <a:cxn ang="0">
                <a:pos x="37" y="68"/>
              </a:cxn>
            </a:cxnLst>
            <a:rect l="0" t="0" r="r" b="b"/>
            <a:pathLst>
              <a:path w="76" h="68">
                <a:moveTo>
                  <a:pt x="37" y="68"/>
                </a:moveTo>
                <a:lnTo>
                  <a:pt x="37" y="68"/>
                </a:lnTo>
                <a:lnTo>
                  <a:pt x="21" y="34"/>
                </a:lnTo>
                <a:lnTo>
                  <a:pt x="11" y="16"/>
                </a:lnTo>
                <a:lnTo>
                  <a:pt x="0" y="0"/>
                </a:lnTo>
                <a:lnTo>
                  <a:pt x="37" y="16"/>
                </a:lnTo>
                <a:lnTo>
                  <a:pt x="76" y="0"/>
                </a:lnTo>
                <a:lnTo>
                  <a:pt x="76" y="0"/>
                </a:lnTo>
                <a:lnTo>
                  <a:pt x="66" y="16"/>
                </a:lnTo>
                <a:lnTo>
                  <a:pt x="55" y="34"/>
                </a:lnTo>
                <a:lnTo>
                  <a:pt x="37" y="68"/>
                </a:lnTo>
                <a:lnTo>
                  <a:pt x="37" y="6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8" name="Group 127"/>
          <p:cNvGrpSpPr/>
          <p:nvPr/>
        </p:nvGrpSpPr>
        <p:grpSpPr>
          <a:xfrm>
            <a:off x="6542088" y="4325144"/>
            <a:ext cx="630467" cy="214313"/>
            <a:chOff x="6513513" y="5734051"/>
            <a:chExt cx="630467" cy="214313"/>
          </a:xfrm>
        </p:grpSpPr>
        <p:sp>
          <p:nvSpPr>
            <p:cNvPr id="125" name="Rectangle 127"/>
            <p:cNvSpPr>
              <a:spLocks noChangeArrowheads="1"/>
            </p:cNvSpPr>
            <p:nvPr/>
          </p:nvSpPr>
          <p:spPr bwMode="auto">
            <a:xfrm>
              <a:off x="6513513" y="5734051"/>
              <a:ext cx="209550" cy="21431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Symbol" pitchFamily="18" charset="2"/>
                  <a:cs typeface="Arial" pitchFamily="34" charset="0"/>
                </a:rPr>
                <a:t> b</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26" name="Rectangle 128"/>
            <p:cNvSpPr>
              <a:spLocks noChangeArrowheads="1"/>
            </p:cNvSpPr>
            <p:nvPr/>
          </p:nvSpPr>
          <p:spPr bwMode="auto">
            <a:xfrm>
              <a:off x="6627813" y="5748338"/>
              <a:ext cx="51616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cs typeface="Arial" pitchFamily="34" charset="0"/>
                </a:rPr>
                <a:t>= 0.005</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spTree>
    <p:extLst>
      <p:ext uri="{BB962C8B-B14F-4D97-AF65-F5344CB8AC3E}">
        <p14:creationId xmlns:p14="http://schemas.microsoft.com/office/powerpoint/2010/main" val="1334519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476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469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470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470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470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470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470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470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470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470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470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1470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147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471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1471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1471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1471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1471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1471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1471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1471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1471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1472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472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14722"/>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1472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14798"/>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1479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14794"/>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114795"/>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14796"/>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14797"/>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4723"/>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11480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14801"/>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1479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14800"/>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1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9" grpId="0" animBg="1"/>
      <p:bldP spid="114700" grpId="0" animBg="1"/>
      <p:bldP spid="114701" grpId="0" animBg="1"/>
      <p:bldP spid="114702" grpId="0" animBg="1"/>
      <p:bldP spid="114703" grpId="0" animBg="1"/>
      <p:bldP spid="114704" grpId="0" animBg="1"/>
      <p:bldP spid="114705" grpId="0" animBg="1"/>
      <p:bldP spid="114706" grpId="0" animBg="1"/>
      <p:bldP spid="114707" grpId="0" animBg="1"/>
      <p:bldP spid="114708" grpId="0" animBg="1"/>
      <p:bldP spid="114709" grpId="0"/>
      <p:bldP spid="114710" grpId="0" animBg="1"/>
      <p:bldP spid="114711" grpId="0"/>
      <p:bldP spid="114712" grpId="0" animBg="1"/>
      <p:bldP spid="114713" grpId="0"/>
      <p:bldP spid="114714" grpId="0" animBg="1"/>
      <p:bldP spid="114715" grpId="0" animBg="1"/>
      <p:bldP spid="114716" grpId="0" animBg="1"/>
      <p:bldP spid="114717" grpId="0" animBg="1"/>
      <p:bldP spid="114718" grpId="0" animBg="1"/>
      <p:bldP spid="114719" grpId="0" animBg="1"/>
      <p:bldP spid="114720" grpId="0"/>
      <p:bldP spid="114721" grpId="0" animBg="1"/>
      <p:bldP spid="114722" grpId="0"/>
      <p:bldP spid="114723" grpId="0" animBg="1"/>
      <p:bldP spid="114724" grpId="0" animBg="1"/>
      <p:bldP spid="114763" grpId="0" animBg="1"/>
      <p:bldP spid="114793" grpId="0" animBg="1"/>
      <p:bldP spid="114794" grpId="0" animBg="1"/>
      <p:bldP spid="114795" grpId="0"/>
      <p:bldP spid="114796" grpId="0"/>
      <p:bldP spid="114797" grpId="0"/>
      <p:bldP spid="114798" grpId="0"/>
      <p:bldP spid="114799" grpId="0" animBg="1"/>
      <p:bldP spid="114800" grpId="0" animBg="1"/>
      <p:bldP spid="114801" grpId="0" animBg="1"/>
      <p:bldP spid="11480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Can error-sensitivity be simultaneously modulated for two different error magnitudes?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77</a:t>
            </a:fld>
            <a:endParaRPr lang="en-US"/>
          </a:p>
        </p:txBody>
      </p:sp>
      <p:grpSp>
        <p:nvGrpSpPr>
          <p:cNvPr id="1112" name="Group 1111"/>
          <p:cNvGrpSpPr/>
          <p:nvPr/>
        </p:nvGrpSpPr>
        <p:grpSpPr>
          <a:xfrm>
            <a:off x="5696842" y="2231158"/>
            <a:ext cx="2688447" cy="2887662"/>
            <a:chOff x="5696842" y="771768"/>
            <a:chExt cx="2688447" cy="2887662"/>
          </a:xfrm>
        </p:grpSpPr>
        <p:sp>
          <p:nvSpPr>
            <p:cNvPr id="140021" name="Rectangle 757"/>
            <p:cNvSpPr>
              <a:spLocks noChangeArrowheads="1"/>
            </p:cNvSpPr>
            <p:nvPr/>
          </p:nvSpPr>
          <p:spPr bwMode="auto">
            <a:xfrm>
              <a:off x="7050201" y="3437180"/>
              <a:ext cx="701675"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smtClean="0">
                  <a:ln>
                    <a:noFill/>
                  </a:ln>
                  <a:solidFill>
                    <a:srgbClr val="000000"/>
                  </a:solidFill>
                  <a:effectLst/>
                  <a:latin typeface="Arial" pitchFamily="34" charset="0"/>
                </a:rPr>
                <a:t>Error (N)</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109" name="Group 1108"/>
            <p:cNvGrpSpPr/>
            <p:nvPr/>
          </p:nvGrpSpPr>
          <p:grpSpPr>
            <a:xfrm>
              <a:off x="5696842" y="771768"/>
              <a:ext cx="2688447" cy="2689225"/>
              <a:chOff x="5696842" y="771768"/>
              <a:chExt cx="2688447" cy="2689225"/>
            </a:xfrm>
          </p:grpSpPr>
          <p:sp>
            <p:nvSpPr>
              <p:cNvPr id="139874" name="Line 610"/>
              <p:cNvSpPr>
                <a:spLocks noChangeShapeType="1"/>
              </p:cNvSpPr>
              <p:nvPr/>
            </p:nvSpPr>
            <p:spPr bwMode="auto">
              <a:xfrm>
                <a:off x="6381863"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75" name="Line 611"/>
              <p:cNvSpPr>
                <a:spLocks noChangeShapeType="1"/>
              </p:cNvSpPr>
              <p:nvPr/>
            </p:nvSpPr>
            <p:spPr bwMode="auto">
              <a:xfrm>
                <a:off x="6481876"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76" name="Line 612"/>
              <p:cNvSpPr>
                <a:spLocks noChangeShapeType="1"/>
              </p:cNvSpPr>
              <p:nvPr/>
            </p:nvSpPr>
            <p:spPr bwMode="auto">
              <a:xfrm>
                <a:off x="6580301"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77" name="Line 613"/>
              <p:cNvSpPr>
                <a:spLocks noChangeShapeType="1"/>
              </p:cNvSpPr>
              <p:nvPr/>
            </p:nvSpPr>
            <p:spPr bwMode="auto">
              <a:xfrm>
                <a:off x="6678726"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78" name="Line 614"/>
              <p:cNvSpPr>
                <a:spLocks noChangeShapeType="1"/>
              </p:cNvSpPr>
              <p:nvPr/>
            </p:nvSpPr>
            <p:spPr bwMode="auto">
              <a:xfrm>
                <a:off x="6777151"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79" name="Line 615"/>
              <p:cNvSpPr>
                <a:spLocks noChangeShapeType="1"/>
              </p:cNvSpPr>
              <p:nvPr/>
            </p:nvSpPr>
            <p:spPr bwMode="auto">
              <a:xfrm>
                <a:off x="6877163"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0" name="Line 616"/>
              <p:cNvSpPr>
                <a:spLocks noChangeShapeType="1"/>
              </p:cNvSpPr>
              <p:nvPr/>
            </p:nvSpPr>
            <p:spPr bwMode="auto">
              <a:xfrm>
                <a:off x="6975588"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1" name="Line 617"/>
              <p:cNvSpPr>
                <a:spLocks noChangeShapeType="1"/>
              </p:cNvSpPr>
              <p:nvPr/>
            </p:nvSpPr>
            <p:spPr bwMode="auto">
              <a:xfrm>
                <a:off x="7074013"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2" name="Line 618"/>
              <p:cNvSpPr>
                <a:spLocks noChangeShapeType="1"/>
              </p:cNvSpPr>
              <p:nvPr/>
            </p:nvSpPr>
            <p:spPr bwMode="auto">
              <a:xfrm>
                <a:off x="7174026"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3" name="Line 619"/>
              <p:cNvSpPr>
                <a:spLocks noChangeShapeType="1"/>
              </p:cNvSpPr>
              <p:nvPr/>
            </p:nvSpPr>
            <p:spPr bwMode="auto">
              <a:xfrm>
                <a:off x="7272451"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4" name="Line 620"/>
              <p:cNvSpPr>
                <a:spLocks noChangeShapeType="1"/>
              </p:cNvSpPr>
              <p:nvPr/>
            </p:nvSpPr>
            <p:spPr bwMode="auto">
              <a:xfrm>
                <a:off x="7370876"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5" name="Line 621"/>
              <p:cNvSpPr>
                <a:spLocks noChangeShapeType="1"/>
              </p:cNvSpPr>
              <p:nvPr/>
            </p:nvSpPr>
            <p:spPr bwMode="auto">
              <a:xfrm>
                <a:off x="7469301"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6" name="Line 622"/>
              <p:cNvSpPr>
                <a:spLocks noChangeShapeType="1"/>
              </p:cNvSpPr>
              <p:nvPr/>
            </p:nvSpPr>
            <p:spPr bwMode="auto">
              <a:xfrm>
                <a:off x="7569313"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7" name="Line 623"/>
              <p:cNvSpPr>
                <a:spLocks noChangeShapeType="1"/>
              </p:cNvSpPr>
              <p:nvPr/>
            </p:nvSpPr>
            <p:spPr bwMode="auto">
              <a:xfrm>
                <a:off x="7667738"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8" name="Line 624"/>
              <p:cNvSpPr>
                <a:spLocks noChangeShapeType="1"/>
              </p:cNvSpPr>
              <p:nvPr/>
            </p:nvSpPr>
            <p:spPr bwMode="auto">
              <a:xfrm>
                <a:off x="7766163"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89" name="Line 625"/>
              <p:cNvSpPr>
                <a:spLocks noChangeShapeType="1"/>
              </p:cNvSpPr>
              <p:nvPr/>
            </p:nvSpPr>
            <p:spPr bwMode="auto">
              <a:xfrm>
                <a:off x="7866176"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90" name="Line 626"/>
              <p:cNvSpPr>
                <a:spLocks noChangeShapeType="1"/>
              </p:cNvSpPr>
              <p:nvPr/>
            </p:nvSpPr>
            <p:spPr bwMode="auto">
              <a:xfrm>
                <a:off x="7964601" y="2214805"/>
                <a:ext cx="58738"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91" name="Line 627"/>
              <p:cNvSpPr>
                <a:spLocks noChangeShapeType="1"/>
              </p:cNvSpPr>
              <p:nvPr/>
            </p:nvSpPr>
            <p:spPr bwMode="auto">
              <a:xfrm>
                <a:off x="8063026"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92" name="Line 628"/>
              <p:cNvSpPr>
                <a:spLocks noChangeShapeType="1"/>
              </p:cNvSpPr>
              <p:nvPr/>
            </p:nvSpPr>
            <p:spPr bwMode="auto">
              <a:xfrm>
                <a:off x="8161451" y="2214805"/>
                <a:ext cx="6032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93" name="Line 629"/>
              <p:cNvSpPr>
                <a:spLocks noChangeShapeType="1"/>
              </p:cNvSpPr>
              <p:nvPr/>
            </p:nvSpPr>
            <p:spPr bwMode="auto">
              <a:xfrm>
                <a:off x="8261463" y="2214805"/>
                <a:ext cx="23813"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52" name="Line 688"/>
              <p:cNvSpPr>
                <a:spLocks noChangeShapeType="1"/>
              </p:cNvSpPr>
              <p:nvPr/>
            </p:nvSpPr>
            <p:spPr bwMode="auto">
              <a:xfrm flipV="1">
                <a:off x="6308838" y="895593"/>
                <a:ext cx="1588" cy="23129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53" name="Line 689"/>
              <p:cNvSpPr>
                <a:spLocks noChangeShapeType="1"/>
              </p:cNvSpPr>
              <p:nvPr/>
            </p:nvSpPr>
            <p:spPr bwMode="auto">
              <a:xfrm flipH="1">
                <a:off x="6258038" y="3208580"/>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54" name="Rectangle 690"/>
              <p:cNvSpPr>
                <a:spLocks noChangeArrowheads="1"/>
              </p:cNvSpPr>
              <p:nvPr/>
            </p:nvSpPr>
            <p:spPr bwMode="auto">
              <a:xfrm>
                <a:off x="5927838" y="3105393"/>
                <a:ext cx="35083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-0.6</a:t>
                </a:r>
                <a:endParaRPr kumimoji="0" lang="en-US" sz="1800" b="0" i="0" u="none" strike="noStrike" cap="none" normalizeH="0" baseline="0" smtClean="0">
                  <a:ln>
                    <a:noFill/>
                  </a:ln>
                  <a:solidFill>
                    <a:schemeClr val="tx1"/>
                  </a:solidFill>
                  <a:effectLst/>
                  <a:latin typeface="Arial" pitchFamily="34" charset="0"/>
                </a:endParaRPr>
              </a:p>
            </p:txBody>
          </p:sp>
          <p:sp>
            <p:nvSpPr>
              <p:cNvPr id="139955" name="Line 691"/>
              <p:cNvSpPr>
                <a:spLocks noChangeShapeType="1"/>
              </p:cNvSpPr>
              <p:nvPr/>
            </p:nvSpPr>
            <p:spPr bwMode="auto">
              <a:xfrm flipH="1">
                <a:off x="6258038" y="2876793"/>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56" name="Rectangle 692"/>
              <p:cNvSpPr>
                <a:spLocks noChangeArrowheads="1"/>
              </p:cNvSpPr>
              <p:nvPr/>
            </p:nvSpPr>
            <p:spPr bwMode="auto">
              <a:xfrm>
                <a:off x="5927838" y="2768843"/>
                <a:ext cx="35083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-0.4</a:t>
                </a:r>
                <a:endParaRPr kumimoji="0" lang="en-US" sz="1800" b="0" i="0" u="none" strike="noStrike" cap="none" normalizeH="0" baseline="0" smtClean="0">
                  <a:ln>
                    <a:noFill/>
                  </a:ln>
                  <a:solidFill>
                    <a:schemeClr val="tx1"/>
                  </a:solidFill>
                  <a:effectLst/>
                  <a:latin typeface="Arial" pitchFamily="34" charset="0"/>
                </a:endParaRPr>
              </a:p>
            </p:txBody>
          </p:sp>
          <p:sp>
            <p:nvSpPr>
              <p:cNvPr id="139957" name="Line 693"/>
              <p:cNvSpPr>
                <a:spLocks noChangeShapeType="1"/>
              </p:cNvSpPr>
              <p:nvPr/>
            </p:nvSpPr>
            <p:spPr bwMode="auto">
              <a:xfrm flipH="1">
                <a:off x="6258038" y="2546593"/>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58" name="Rectangle 694"/>
              <p:cNvSpPr>
                <a:spLocks noChangeArrowheads="1"/>
              </p:cNvSpPr>
              <p:nvPr/>
            </p:nvSpPr>
            <p:spPr bwMode="auto">
              <a:xfrm>
                <a:off x="5927838" y="2438643"/>
                <a:ext cx="35083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-0.2</a:t>
                </a:r>
                <a:endParaRPr kumimoji="0" lang="en-US" sz="1800" b="0" i="0" u="none" strike="noStrike" cap="none" normalizeH="0" baseline="0" smtClean="0">
                  <a:ln>
                    <a:noFill/>
                  </a:ln>
                  <a:solidFill>
                    <a:schemeClr val="tx1"/>
                  </a:solidFill>
                  <a:effectLst/>
                  <a:latin typeface="Arial" pitchFamily="34" charset="0"/>
                </a:endParaRPr>
              </a:p>
            </p:txBody>
          </p:sp>
          <p:sp>
            <p:nvSpPr>
              <p:cNvPr id="139959" name="Line 695"/>
              <p:cNvSpPr>
                <a:spLocks noChangeShapeType="1"/>
              </p:cNvSpPr>
              <p:nvPr/>
            </p:nvSpPr>
            <p:spPr bwMode="auto">
              <a:xfrm flipH="1">
                <a:off x="6258038" y="2214805"/>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60" name="Rectangle 696"/>
              <p:cNvSpPr>
                <a:spLocks noChangeArrowheads="1"/>
              </p:cNvSpPr>
              <p:nvPr/>
            </p:nvSpPr>
            <p:spPr bwMode="auto">
              <a:xfrm>
                <a:off x="6110401" y="2106855"/>
                <a:ext cx="16351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9961" name="Line 697"/>
              <p:cNvSpPr>
                <a:spLocks noChangeShapeType="1"/>
              </p:cNvSpPr>
              <p:nvPr/>
            </p:nvSpPr>
            <p:spPr bwMode="auto">
              <a:xfrm flipH="1">
                <a:off x="6258038" y="1884605"/>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62" name="Rectangle 698"/>
              <p:cNvSpPr>
                <a:spLocks noChangeArrowheads="1"/>
              </p:cNvSpPr>
              <p:nvPr/>
            </p:nvSpPr>
            <p:spPr bwMode="auto">
              <a:xfrm>
                <a:off x="5977051" y="1770305"/>
                <a:ext cx="29686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0.2</a:t>
                </a:r>
                <a:endParaRPr kumimoji="0" lang="en-US" sz="1800" b="0" i="0" u="none" strike="noStrike" cap="none" normalizeH="0" baseline="0" smtClean="0">
                  <a:ln>
                    <a:noFill/>
                  </a:ln>
                  <a:solidFill>
                    <a:schemeClr val="tx1"/>
                  </a:solidFill>
                  <a:effectLst/>
                  <a:latin typeface="Arial" pitchFamily="34" charset="0"/>
                </a:endParaRPr>
              </a:p>
            </p:txBody>
          </p:sp>
          <p:sp>
            <p:nvSpPr>
              <p:cNvPr id="139963" name="Line 699"/>
              <p:cNvSpPr>
                <a:spLocks noChangeShapeType="1"/>
              </p:cNvSpPr>
              <p:nvPr/>
            </p:nvSpPr>
            <p:spPr bwMode="auto">
              <a:xfrm flipH="1">
                <a:off x="6258038" y="1557580"/>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64" name="Rectangle 700"/>
              <p:cNvSpPr>
                <a:spLocks noChangeArrowheads="1"/>
              </p:cNvSpPr>
              <p:nvPr/>
            </p:nvSpPr>
            <p:spPr bwMode="auto">
              <a:xfrm>
                <a:off x="5977051" y="1440105"/>
                <a:ext cx="29686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0.4</a:t>
                </a:r>
                <a:endParaRPr kumimoji="0" lang="en-US" sz="1800" b="0" i="0" u="none" strike="noStrike" cap="none" normalizeH="0" baseline="0" smtClean="0">
                  <a:ln>
                    <a:noFill/>
                  </a:ln>
                  <a:solidFill>
                    <a:schemeClr val="tx1"/>
                  </a:solidFill>
                  <a:effectLst/>
                  <a:latin typeface="Arial" pitchFamily="34" charset="0"/>
                </a:endParaRPr>
              </a:p>
            </p:txBody>
          </p:sp>
          <p:sp>
            <p:nvSpPr>
              <p:cNvPr id="139965" name="Line 701"/>
              <p:cNvSpPr>
                <a:spLocks noChangeShapeType="1"/>
              </p:cNvSpPr>
              <p:nvPr/>
            </p:nvSpPr>
            <p:spPr bwMode="auto">
              <a:xfrm flipH="1">
                <a:off x="6258038" y="1225793"/>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66" name="Rectangle 702"/>
              <p:cNvSpPr>
                <a:spLocks noChangeArrowheads="1"/>
              </p:cNvSpPr>
              <p:nvPr/>
            </p:nvSpPr>
            <p:spPr bwMode="auto">
              <a:xfrm>
                <a:off x="5977051" y="1108318"/>
                <a:ext cx="29686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0.6</a:t>
                </a:r>
                <a:endParaRPr kumimoji="0" lang="en-US" sz="1800" b="0" i="0" u="none" strike="noStrike" cap="none" normalizeH="0" baseline="0" smtClean="0">
                  <a:ln>
                    <a:noFill/>
                  </a:ln>
                  <a:solidFill>
                    <a:schemeClr val="tx1"/>
                  </a:solidFill>
                  <a:effectLst/>
                  <a:latin typeface="Arial" pitchFamily="34" charset="0"/>
                </a:endParaRPr>
              </a:p>
            </p:txBody>
          </p:sp>
          <p:sp>
            <p:nvSpPr>
              <p:cNvPr id="139967" name="Line 703"/>
              <p:cNvSpPr>
                <a:spLocks noChangeShapeType="1"/>
              </p:cNvSpPr>
              <p:nvPr/>
            </p:nvSpPr>
            <p:spPr bwMode="auto">
              <a:xfrm flipH="1">
                <a:off x="6258038" y="895593"/>
                <a:ext cx="50800"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68" name="Rectangle 704"/>
              <p:cNvSpPr>
                <a:spLocks noChangeArrowheads="1"/>
              </p:cNvSpPr>
              <p:nvPr/>
            </p:nvSpPr>
            <p:spPr bwMode="auto">
              <a:xfrm>
                <a:off x="5977051" y="771768"/>
                <a:ext cx="29686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0.8</a:t>
                </a:r>
                <a:endParaRPr kumimoji="0" lang="en-US" sz="1800" b="0" i="0" u="none" strike="noStrike" cap="none" normalizeH="0" baseline="0" smtClean="0">
                  <a:ln>
                    <a:noFill/>
                  </a:ln>
                  <a:solidFill>
                    <a:schemeClr val="tx1"/>
                  </a:solidFill>
                  <a:effectLst/>
                  <a:latin typeface="Arial" pitchFamily="34" charset="0"/>
                </a:endParaRPr>
              </a:p>
            </p:txBody>
          </p:sp>
          <p:sp>
            <p:nvSpPr>
              <p:cNvPr id="139969" name="Line 705"/>
              <p:cNvSpPr>
                <a:spLocks noChangeShapeType="1"/>
              </p:cNvSpPr>
              <p:nvPr/>
            </p:nvSpPr>
            <p:spPr bwMode="auto">
              <a:xfrm>
                <a:off x="6421551" y="2111618"/>
                <a:ext cx="1588" cy="647700"/>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0" name="Line 706"/>
              <p:cNvSpPr>
                <a:spLocks noChangeShapeType="1"/>
              </p:cNvSpPr>
              <p:nvPr/>
            </p:nvSpPr>
            <p:spPr bwMode="auto">
              <a:xfrm>
                <a:off x="6531088" y="2462455"/>
                <a:ext cx="1588" cy="376237"/>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1" name="Line 707"/>
              <p:cNvSpPr>
                <a:spLocks noChangeShapeType="1"/>
              </p:cNvSpPr>
              <p:nvPr/>
            </p:nvSpPr>
            <p:spPr bwMode="auto">
              <a:xfrm>
                <a:off x="6643801" y="2090980"/>
                <a:ext cx="1588" cy="647700"/>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2" name="Line 708"/>
              <p:cNvSpPr>
                <a:spLocks noChangeShapeType="1"/>
              </p:cNvSpPr>
              <p:nvPr/>
            </p:nvSpPr>
            <p:spPr bwMode="auto">
              <a:xfrm>
                <a:off x="6758101" y="1983030"/>
                <a:ext cx="1588" cy="409575"/>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3" name="Line 709"/>
              <p:cNvSpPr>
                <a:spLocks noChangeShapeType="1"/>
              </p:cNvSpPr>
              <p:nvPr/>
            </p:nvSpPr>
            <p:spPr bwMode="auto">
              <a:xfrm>
                <a:off x="6872401" y="1473443"/>
                <a:ext cx="1588" cy="400050"/>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4" name="Line 710"/>
              <p:cNvSpPr>
                <a:spLocks noChangeShapeType="1"/>
              </p:cNvSpPr>
              <p:nvPr/>
            </p:nvSpPr>
            <p:spPr bwMode="auto">
              <a:xfrm>
                <a:off x="6985113" y="1132130"/>
                <a:ext cx="1588" cy="395287"/>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5" name="Line 711"/>
              <p:cNvSpPr>
                <a:spLocks noChangeShapeType="1"/>
              </p:cNvSpPr>
              <p:nvPr/>
            </p:nvSpPr>
            <p:spPr bwMode="auto">
              <a:xfrm>
                <a:off x="7094651" y="1340093"/>
                <a:ext cx="1588" cy="271462"/>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6" name="Line 712"/>
              <p:cNvSpPr>
                <a:spLocks noChangeShapeType="1"/>
              </p:cNvSpPr>
              <p:nvPr/>
            </p:nvSpPr>
            <p:spPr bwMode="auto">
              <a:xfrm>
                <a:off x="7207363" y="1809993"/>
                <a:ext cx="1588" cy="147637"/>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7" name="Line 713"/>
              <p:cNvSpPr>
                <a:spLocks noChangeShapeType="1"/>
              </p:cNvSpPr>
              <p:nvPr/>
            </p:nvSpPr>
            <p:spPr bwMode="auto">
              <a:xfrm>
                <a:off x="7321663" y="2195755"/>
                <a:ext cx="1588" cy="168275"/>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8" name="Line 714"/>
              <p:cNvSpPr>
                <a:spLocks noChangeShapeType="1"/>
              </p:cNvSpPr>
              <p:nvPr/>
            </p:nvSpPr>
            <p:spPr bwMode="auto">
              <a:xfrm>
                <a:off x="7435963" y="2525955"/>
                <a:ext cx="1588" cy="144462"/>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79" name="Line 715"/>
              <p:cNvSpPr>
                <a:spLocks noChangeShapeType="1"/>
              </p:cNvSpPr>
              <p:nvPr/>
            </p:nvSpPr>
            <p:spPr bwMode="auto">
              <a:xfrm>
                <a:off x="7548676" y="2778368"/>
                <a:ext cx="1588" cy="242887"/>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0" name="Line 716"/>
              <p:cNvSpPr>
                <a:spLocks noChangeShapeType="1"/>
              </p:cNvSpPr>
              <p:nvPr/>
            </p:nvSpPr>
            <p:spPr bwMode="auto">
              <a:xfrm>
                <a:off x="7662976" y="2897430"/>
                <a:ext cx="1588" cy="247650"/>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1" name="Line 717"/>
              <p:cNvSpPr>
                <a:spLocks noChangeShapeType="1"/>
              </p:cNvSpPr>
              <p:nvPr/>
            </p:nvSpPr>
            <p:spPr bwMode="auto">
              <a:xfrm>
                <a:off x="7770926" y="2591043"/>
                <a:ext cx="1588" cy="425450"/>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2" name="Line 718"/>
              <p:cNvSpPr>
                <a:spLocks noChangeShapeType="1"/>
              </p:cNvSpPr>
              <p:nvPr/>
            </p:nvSpPr>
            <p:spPr bwMode="auto">
              <a:xfrm>
                <a:off x="7885226" y="2422768"/>
                <a:ext cx="1588" cy="519112"/>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3" name="Line 719"/>
              <p:cNvSpPr>
                <a:spLocks noChangeShapeType="1"/>
              </p:cNvSpPr>
              <p:nvPr/>
            </p:nvSpPr>
            <p:spPr bwMode="auto">
              <a:xfrm>
                <a:off x="7999526" y="1760780"/>
                <a:ext cx="1588" cy="631825"/>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4" name="Line 720"/>
              <p:cNvSpPr>
                <a:spLocks noChangeShapeType="1"/>
              </p:cNvSpPr>
              <p:nvPr/>
            </p:nvSpPr>
            <p:spPr bwMode="auto">
              <a:xfrm>
                <a:off x="8112238" y="1592505"/>
                <a:ext cx="1588" cy="390525"/>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5" name="Line 721"/>
              <p:cNvSpPr>
                <a:spLocks noChangeShapeType="1"/>
              </p:cNvSpPr>
              <p:nvPr/>
            </p:nvSpPr>
            <p:spPr bwMode="auto">
              <a:xfrm>
                <a:off x="8226538" y="1295643"/>
                <a:ext cx="1588" cy="390525"/>
              </a:xfrm>
              <a:prstGeom prst="line">
                <a:avLst/>
              </a:pr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6" name="Freeform 722"/>
              <p:cNvSpPr>
                <a:spLocks/>
              </p:cNvSpPr>
              <p:nvPr/>
            </p:nvSpPr>
            <p:spPr bwMode="auto">
              <a:xfrm>
                <a:off x="6421551" y="1330568"/>
                <a:ext cx="1804988" cy="1690687"/>
              </a:xfrm>
              <a:custGeom>
                <a:avLst/>
                <a:gdLst/>
                <a:ahLst/>
                <a:cxnLst>
                  <a:cxn ang="0">
                    <a:pos x="0" y="697"/>
                  </a:cxn>
                  <a:cxn ang="0">
                    <a:pos x="69" y="831"/>
                  </a:cxn>
                  <a:cxn ang="0">
                    <a:pos x="140" y="685"/>
                  </a:cxn>
                  <a:cxn ang="0">
                    <a:pos x="212" y="542"/>
                  </a:cxn>
                  <a:cxn ang="0">
                    <a:pos x="284" y="215"/>
                  </a:cxn>
                  <a:cxn ang="0">
                    <a:pos x="355" y="0"/>
                  </a:cxn>
                  <a:cxn ang="0">
                    <a:pos x="424" y="90"/>
                  </a:cxn>
                  <a:cxn ang="0">
                    <a:pos x="495" y="349"/>
                  </a:cxn>
                  <a:cxn ang="0">
                    <a:pos x="567" y="598"/>
                  </a:cxn>
                  <a:cxn ang="0">
                    <a:pos x="639" y="797"/>
                  </a:cxn>
                  <a:cxn ang="0">
                    <a:pos x="710" y="987"/>
                  </a:cxn>
                  <a:cxn ang="0">
                    <a:pos x="782" y="1065"/>
                  </a:cxn>
                  <a:cxn ang="0">
                    <a:pos x="850" y="928"/>
                  </a:cxn>
                  <a:cxn ang="0">
                    <a:pos x="922" y="850"/>
                  </a:cxn>
                  <a:cxn ang="0">
                    <a:pos x="994" y="470"/>
                  </a:cxn>
                  <a:cxn ang="0">
                    <a:pos x="1065" y="286"/>
                  </a:cxn>
                  <a:cxn ang="0">
                    <a:pos x="1137" y="99"/>
                  </a:cxn>
                </a:cxnLst>
                <a:rect l="0" t="0" r="r" b="b"/>
                <a:pathLst>
                  <a:path w="1137" h="1065">
                    <a:moveTo>
                      <a:pt x="0" y="697"/>
                    </a:moveTo>
                    <a:lnTo>
                      <a:pt x="69" y="831"/>
                    </a:lnTo>
                    <a:lnTo>
                      <a:pt x="140" y="685"/>
                    </a:lnTo>
                    <a:lnTo>
                      <a:pt x="212" y="542"/>
                    </a:lnTo>
                    <a:lnTo>
                      <a:pt x="284" y="215"/>
                    </a:lnTo>
                    <a:lnTo>
                      <a:pt x="355" y="0"/>
                    </a:lnTo>
                    <a:lnTo>
                      <a:pt x="424" y="90"/>
                    </a:lnTo>
                    <a:lnTo>
                      <a:pt x="495" y="349"/>
                    </a:lnTo>
                    <a:lnTo>
                      <a:pt x="567" y="598"/>
                    </a:lnTo>
                    <a:lnTo>
                      <a:pt x="639" y="797"/>
                    </a:lnTo>
                    <a:lnTo>
                      <a:pt x="710" y="987"/>
                    </a:lnTo>
                    <a:lnTo>
                      <a:pt x="782" y="1065"/>
                    </a:lnTo>
                    <a:lnTo>
                      <a:pt x="850" y="928"/>
                    </a:lnTo>
                    <a:lnTo>
                      <a:pt x="922" y="850"/>
                    </a:lnTo>
                    <a:lnTo>
                      <a:pt x="994" y="470"/>
                    </a:lnTo>
                    <a:lnTo>
                      <a:pt x="1065" y="286"/>
                    </a:lnTo>
                    <a:lnTo>
                      <a:pt x="1137" y="99"/>
                    </a:lnTo>
                  </a:path>
                </a:pathLst>
              </a:custGeom>
              <a:noFill/>
              <a:ln w="19050">
                <a:solidFill>
                  <a:srgbClr val="3953A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5" name="Freeform 731"/>
              <p:cNvSpPr>
                <a:spLocks/>
              </p:cNvSpPr>
              <p:nvPr/>
            </p:nvSpPr>
            <p:spPr bwMode="auto">
              <a:xfrm>
                <a:off x="7316901" y="2210043"/>
                <a:ext cx="9525" cy="9525"/>
              </a:xfrm>
              <a:custGeom>
                <a:avLst/>
                <a:gdLst/>
                <a:ahLst/>
                <a:cxnLst>
                  <a:cxn ang="0">
                    <a:pos x="6" y="3"/>
                  </a:cxn>
                  <a:cxn ang="0">
                    <a:pos x="6" y="3"/>
                  </a:cxn>
                  <a:cxn ang="0">
                    <a:pos x="3" y="6"/>
                  </a:cxn>
                  <a:cxn ang="0">
                    <a:pos x="3" y="6"/>
                  </a:cxn>
                  <a:cxn ang="0">
                    <a:pos x="0" y="3"/>
                  </a:cxn>
                  <a:cxn ang="0">
                    <a:pos x="0" y="3"/>
                  </a:cxn>
                  <a:cxn ang="0">
                    <a:pos x="3" y="0"/>
                  </a:cxn>
                  <a:cxn ang="0">
                    <a:pos x="3" y="0"/>
                  </a:cxn>
                  <a:cxn ang="0">
                    <a:pos x="6" y="3"/>
                  </a:cxn>
                </a:cxnLst>
                <a:rect l="0" t="0" r="r" b="b"/>
                <a:pathLst>
                  <a:path w="6" h="6">
                    <a:moveTo>
                      <a:pt x="6" y="3"/>
                    </a:moveTo>
                    <a:lnTo>
                      <a:pt x="6" y="3"/>
                    </a:lnTo>
                    <a:lnTo>
                      <a:pt x="3" y="6"/>
                    </a:lnTo>
                    <a:lnTo>
                      <a:pt x="3" y="6"/>
                    </a:lnTo>
                    <a:lnTo>
                      <a:pt x="0" y="3"/>
                    </a:lnTo>
                    <a:lnTo>
                      <a:pt x="0" y="3"/>
                    </a:lnTo>
                    <a:lnTo>
                      <a:pt x="3" y="0"/>
                    </a:lnTo>
                    <a:lnTo>
                      <a:pt x="3" y="0"/>
                    </a:lnTo>
                    <a:lnTo>
                      <a:pt x="6" y="3"/>
                    </a:lnTo>
                    <a:close/>
                  </a:path>
                </a:pathLst>
              </a:custGeom>
              <a:solidFill>
                <a:srgbClr val="69BD4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6" name="Freeform 732"/>
              <p:cNvSpPr>
                <a:spLocks/>
              </p:cNvSpPr>
              <p:nvPr/>
            </p:nvSpPr>
            <p:spPr bwMode="auto">
              <a:xfrm>
                <a:off x="7316901" y="2210043"/>
                <a:ext cx="9525" cy="9525"/>
              </a:xfrm>
              <a:custGeom>
                <a:avLst/>
                <a:gdLst/>
                <a:ahLst/>
                <a:cxnLst>
                  <a:cxn ang="0">
                    <a:pos x="6" y="3"/>
                  </a:cxn>
                  <a:cxn ang="0">
                    <a:pos x="6" y="3"/>
                  </a:cxn>
                  <a:cxn ang="0">
                    <a:pos x="3" y="6"/>
                  </a:cxn>
                  <a:cxn ang="0">
                    <a:pos x="3" y="6"/>
                  </a:cxn>
                  <a:cxn ang="0">
                    <a:pos x="0" y="3"/>
                  </a:cxn>
                  <a:cxn ang="0">
                    <a:pos x="0" y="3"/>
                  </a:cxn>
                  <a:cxn ang="0">
                    <a:pos x="3" y="0"/>
                  </a:cxn>
                  <a:cxn ang="0">
                    <a:pos x="3" y="0"/>
                  </a:cxn>
                  <a:cxn ang="0">
                    <a:pos x="6" y="3"/>
                  </a:cxn>
                </a:cxnLst>
                <a:rect l="0" t="0" r="r" b="b"/>
                <a:pathLst>
                  <a:path w="6" h="6">
                    <a:moveTo>
                      <a:pt x="6" y="3"/>
                    </a:moveTo>
                    <a:lnTo>
                      <a:pt x="6" y="3"/>
                    </a:lnTo>
                    <a:lnTo>
                      <a:pt x="3" y="6"/>
                    </a:lnTo>
                    <a:lnTo>
                      <a:pt x="3" y="6"/>
                    </a:lnTo>
                    <a:lnTo>
                      <a:pt x="0" y="3"/>
                    </a:lnTo>
                    <a:lnTo>
                      <a:pt x="0" y="3"/>
                    </a:lnTo>
                    <a:lnTo>
                      <a:pt x="3" y="0"/>
                    </a:lnTo>
                    <a:lnTo>
                      <a:pt x="3" y="0"/>
                    </a:lnTo>
                    <a:lnTo>
                      <a:pt x="6" y="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6" name="Line 742"/>
              <p:cNvSpPr>
                <a:spLocks noChangeShapeType="1"/>
              </p:cNvSpPr>
              <p:nvPr/>
            </p:nvSpPr>
            <p:spPr bwMode="auto">
              <a:xfrm>
                <a:off x="6421551" y="3189530"/>
                <a:ext cx="1844675" cy="1587"/>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7" name="Line 743"/>
              <p:cNvSpPr>
                <a:spLocks noChangeShapeType="1"/>
              </p:cNvSpPr>
              <p:nvPr/>
            </p:nvSpPr>
            <p:spPr bwMode="auto">
              <a:xfrm>
                <a:off x="6421551"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8" name="Rectangle 744"/>
              <p:cNvSpPr>
                <a:spLocks noChangeArrowheads="1"/>
              </p:cNvSpPr>
              <p:nvPr/>
            </p:nvSpPr>
            <p:spPr bwMode="auto">
              <a:xfrm>
                <a:off x="6346938" y="3238743"/>
                <a:ext cx="21748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-8</a:t>
                </a:r>
                <a:endParaRPr kumimoji="0" lang="en-US" sz="1800" b="0" i="0" u="none" strike="noStrike" cap="none" normalizeH="0" baseline="0" smtClean="0">
                  <a:ln>
                    <a:noFill/>
                  </a:ln>
                  <a:solidFill>
                    <a:schemeClr val="tx1"/>
                  </a:solidFill>
                  <a:effectLst/>
                  <a:latin typeface="Arial" pitchFamily="34" charset="0"/>
                </a:endParaRPr>
              </a:p>
            </p:txBody>
          </p:sp>
          <p:sp>
            <p:nvSpPr>
              <p:cNvPr id="140009" name="Line 745"/>
              <p:cNvSpPr>
                <a:spLocks noChangeShapeType="1"/>
              </p:cNvSpPr>
              <p:nvPr/>
            </p:nvSpPr>
            <p:spPr bwMode="auto">
              <a:xfrm>
                <a:off x="6648563"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0" name="Line 746"/>
              <p:cNvSpPr>
                <a:spLocks noChangeShapeType="1"/>
              </p:cNvSpPr>
              <p:nvPr/>
            </p:nvSpPr>
            <p:spPr bwMode="auto">
              <a:xfrm>
                <a:off x="6881926"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1" name="Rectangle 747"/>
              <p:cNvSpPr>
                <a:spLocks noChangeArrowheads="1"/>
              </p:cNvSpPr>
              <p:nvPr/>
            </p:nvSpPr>
            <p:spPr bwMode="auto">
              <a:xfrm>
                <a:off x="6807313" y="3238743"/>
                <a:ext cx="21748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40012" name="Line 748"/>
              <p:cNvSpPr>
                <a:spLocks noChangeShapeType="1"/>
              </p:cNvSpPr>
              <p:nvPr/>
            </p:nvSpPr>
            <p:spPr bwMode="auto">
              <a:xfrm>
                <a:off x="7113701"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3" name="Line 749"/>
              <p:cNvSpPr>
                <a:spLocks noChangeShapeType="1"/>
              </p:cNvSpPr>
              <p:nvPr/>
            </p:nvSpPr>
            <p:spPr bwMode="auto">
              <a:xfrm>
                <a:off x="7340713"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4" name="Rectangle 750"/>
              <p:cNvSpPr>
                <a:spLocks noChangeArrowheads="1"/>
              </p:cNvSpPr>
              <p:nvPr/>
            </p:nvSpPr>
            <p:spPr bwMode="auto">
              <a:xfrm>
                <a:off x="7296263" y="3238743"/>
                <a:ext cx="16351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0015" name="Line 751"/>
              <p:cNvSpPr>
                <a:spLocks noChangeShapeType="1"/>
              </p:cNvSpPr>
              <p:nvPr/>
            </p:nvSpPr>
            <p:spPr bwMode="auto">
              <a:xfrm>
                <a:off x="7574076"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6" name="Line 752"/>
              <p:cNvSpPr>
                <a:spLocks noChangeShapeType="1"/>
              </p:cNvSpPr>
              <p:nvPr/>
            </p:nvSpPr>
            <p:spPr bwMode="auto">
              <a:xfrm>
                <a:off x="7805851"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7" name="Rectangle 753"/>
              <p:cNvSpPr>
                <a:spLocks noChangeArrowheads="1"/>
              </p:cNvSpPr>
              <p:nvPr/>
            </p:nvSpPr>
            <p:spPr bwMode="auto">
              <a:xfrm>
                <a:off x="7761401" y="3238743"/>
                <a:ext cx="16351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smtClean="0">
                    <a:ln>
                      <a:noFill/>
                    </a:ln>
                    <a:solidFill>
                      <a:srgbClr val="000000"/>
                    </a:solidFill>
                    <a:effectLst/>
                    <a:latin typeface="Arial" pitchFamily="34" charset="0"/>
                  </a:rPr>
                  <a:t>4</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018" name="Line 754"/>
              <p:cNvSpPr>
                <a:spLocks noChangeShapeType="1"/>
              </p:cNvSpPr>
              <p:nvPr/>
            </p:nvSpPr>
            <p:spPr bwMode="auto">
              <a:xfrm>
                <a:off x="8032863"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19" name="Line 755"/>
              <p:cNvSpPr>
                <a:spLocks noChangeShapeType="1"/>
              </p:cNvSpPr>
              <p:nvPr/>
            </p:nvSpPr>
            <p:spPr bwMode="auto">
              <a:xfrm>
                <a:off x="8266226" y="3189530"/>
                <a:ext cx="1588" cy="53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20" name="Rectangle 756"/>
              <p:cNvSpPr>
                <a:spLocks noChangeArrowheads="1"/>
              </p:cNvSpPr>
              <p:nvPr/>
            </p:nvSpPr>
            <p:spPr bwMode="auto">
              <a:xfrm>
                <a:off x="8221776" y="3238743"/>
                <a:ext cx="16351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rPr>
                  <a:t>8</a:t>
                </a:r>
                <a:endParaRPr kumimoji="0" lang="en-US" sz="1800" b="0" i="0" u="none" strike="noStrike" cap="none" normalizeH="0" baseline="0" smtClean="0">
                  <a:ln>
                    <a:noFill/>
                  </a:ln>
                  <a:solidFill>
                    <a:schemeClr val="tx1"/>
                  </a:solidFill>
                  <a:effectLst/>
                  <a:latin typeface="Arial" pitchFamily="34" charset="0"/>
                </a:endParaRPr>
              </a:p>
            </p:txBody>
          </p:sp>
          <p:sp>
            <p:nvSpPr>
              <p:cNvPr id="140022" name="Rectangle 758"/>
              <p:cNvSpPr>
                <a:spLocks noChangeArrowheads="1"/>
              </p:cNvSpPr>
              <p:nvPr/>
            </p:nvSpPr>
            <p:spPr bwMode="auto">
              <a:xfrm rot="16200000">
                <a:off x="4844686" y="2003652"/>
                <a:ext cx="1904367" cy="20005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smtClean="0">
                    <a:ln>
                      <a:noFill/>
                    </a:ln>
                    <a:solidFill>
                      <a:srgbClr val="000000"/>
                    </a:solidFill>
                    <a:effectLst/>
                    <a:latin typeface="Arial" pitchFamily="34" charset="0"/>
                  </a:rPr>
                  <a:t>Change in adaptation (N)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023" name="Rectangle 759"/>
              <p:cNvSpPr>
                <a:spLocks noChangeArrowheads="1"/>
              </p:cNvSpPr>
              <p:nvPr/>
            </p:nvSpPr>
            <p:spPr bwMode="auto">
              <a:xfrm>
                <a:off x="7277213" y="1024180"/>
                <a:ext cx="839788"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0" u="none" strike="noStrike" cap="none" normalizeH="0" baseline="0" smtClean="0">
                    <a:ln>
                      <a:noFill/>
                    </a:ln>
                    <a:solidFill>
                      <a:srgbClr val="34409A"/>
                    </a:solidFill>
                    <a:effectLst/>
                    <a:latin typeface="Arial" pitchFamily="34" charset="0"/>
                  </a:rPr>
                  <a:t>Measured</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1110" name="Group 1109"/>
          <p:cNvGrpSpPr/>
          <p:nvPr/>
        </p:nvGrpSpPr>
        <p:grpSpPr>
          <a:xfrm>
            <a:off x="6421551" y="2656608"/>
            <a:ext cx="1806575" cy="1943099"/>
            <a:chOff x="6421551" y="1197218"/>
            <a:chExt cx="1806575" cy="1943099"/>
          </a:xfrm>
        </p:grpSpPr>
        <p:grpSp>
          <p:nvGrpSpPr>
            <p:cNvPr id="1108" name="Group 1107"/>
            <p:cNvGrpSpPr/>
            <p:nvPr/>
          </p:nvGrpSpPr>
          <p:grpSpPr>
            <a:xfrm>
              <a:off x="6421551" y="1197218"/>
              <a:ext cx="1806575" cy="1943099"/>
              <a:chOff x="6421551" y="1197218"/>
              <a:chExt cx="1806575" cy="1943099"/>
            </a:xfrm>
          </p:grpSpPr>
          <p:sp>
            <p:nvSpPr>
              <p:cNvPr id="139997" name="Line 733"/>
              <p:cNvSpPr>
                <a:spLocks noChangeShapeType="1"/>
              </p:cNvSpPr>
              <p:nvPr/>
            </p:nvSpPr>
            <p:spPr bwMode="auto">
              <a:xfrm>
                <a:off x="7435963" y="2492618"/>
                <a:ext cx="1588" cy="7778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107" name="Group 1106"/>
              <p:cNvGrpSpPr/>
              <p:nvPr/>
            </p:nvGrpSpPr>
            <p:grpSpPr>
              <a:xfrm>
                <a:off x="6421551" y="1197218"/>
                <a:ext cx="1806575" cy="1943099"/>
                <a:chOff x="6421551" y="1197218"/>
                <a:chExt cx="1806575" cy="1943099"/>
              </a:xfrm>
            </p:grpSpPr>
            <p:sp>
              <p:nvSpPr>
                <p:cNvPr id="139987" name="Line 723"/>
                <p:cNvSpPr>
                  <a:spLocks noChangeShapeType="1"/>
                </p:cNvSpPr>
                <p:nvPr/>
              </p:nvSpPr>
              <p:spPr bwMode="auto">
                <a:xfrm>
                  <a:off x="6421551" y="2799005"/>
                  <a:ext cx="1588" cy="341312"/>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8" name="Line 724"/>
                <p:cNvSpPr>
                  <a:spLocks noChangeShapeType="1"/>
                </p:cNvSpPr>
                <p:nvPr/>
              </p:nvSpPr>
              <p:spPr bwMode="auto">
                <a:xfrm>
                  <a:off x="6531088" y="2437055"/>
                  <a:ext cx="1588" cy="277812"/>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89" name="Line 725"/>
                <p:cNvSpPr>
                  <a:spLocks noChangeShapeType="1"/>
                </p:cNvSpPr>
                <p:nvPr/>
              </p:nvSpPr>
              <p:spPr bwMode="auto">
                <a:xfrm>
                  <a:off x="6643801" y="2313230"/>
                  <a:ext cx="1588" cy="273050"/>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0" name="Line 726"/>
                <p:cNvSpPr>
                  <a:spLocks noChangeShapeType="1"/>
                </p:cNvSpPr>
                <p:nvPr/>
              </p:nvSpPr>
              <p:spPr bwMode="auto">
                <a:xfrm>
                  <a:off x="6758101" y="2130668"/>
                  <a:ext cx="1588" cy="311150"/>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1" name="Line 727"/>
                <p:cNvSpPr>
                  <a:spLocks noChangeShapeType="1"/>
                </p:cNvSpPr>
                <p:nvPr/>
              </p:nvSpPr>
              <p:spPr bwMode="auto">
                <a:xfrm>
                  <a:off x="6872401" y="1824280"/>
                  <a:ext cx="1588" cy="26193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2" name="Line 728"/>
                <p:cNvSpPr>
                  <a:spLocks noChangeShapeType="1"/>
                </p:cNvSpPr>
                <p:nvPr/>
              </p:nvSpPr>
              <p:spPr bwMode="auto">
                <a:xfrm>
                  <a:off x="6985113" y="1548055"/>
                  <a:ext cx="1588" cy="36988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3" name="Line 729"/>
                <p:cNvSpPr>
                  <a:spLocks noChangeShapeType="1"/>
                </p:cNvSpPr>
                <p:nvPr/>
              </p:nvSpPr>
              <p:spPr bwMode="auto">
                <a:xfrm>
                  <a:off x="7094651" y="1513130"/>
                  <a:ext cx="1588" cy="26193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4" name="Line 730"/>
                <p:cNvSpPr>
                  <a:spLocks noChangeShapeType="1"/>
                </p:cNvSpPr>
                <p:nvPr/>
              </p:nvSpPr>
              <p:spPr bwMode="auto">
                <a:xfrm>
                  <a:off x="7207363" y="1859205"/>
                  <a:ext cx="1588" cy="107950"/>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8" name="Line 734"/>
                <p:cNvSpPr>
                  <a:spLocks noChangeShapeType="1"/>
                </p:cNvSpPr>
                <p:nvPr/>
              </p:nvSpPr>
              <p:spPr bwMode="auto">
                <a:xfrm>
                  <a:off x="7548676" y="2799005"/>
                  <a:ext cx="1588" cy="241300"/>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99" name="Line 735"/>
                <p:cNvSpPr>
                  <a:spLocks noChangeShapeType="1"/>
                </p:cNvSpPr>
                <p:nvPr/>
              </p:nvSpPr>
              <p:spPr bwMode="auto">
                <a:xfrm>
                  <a:off x="7662976" y="2714868"/>
                  <a:ext cx="1588" cy="32543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0" name="Line 736"/>
                <p:cNvSpPr>
                  <a:spLocks noChangeShapeType="1"/>
                </p:cNvSpPr>
                <p:nvPr/>
              </p:nvSpPr>
              <p:spPr bwMode="auto">
                <a:xfrm>
                  <a:off x="7770926" y="2502143"/>
                  <a:ext cx="1588" cy="346075"/>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1" name="Line 737"/>
                <p:cNvSpPr>
                  <a:spLocks noChangeShapeType="1"/>
                </p:cNvSpPr>
                <p:nvPr/>
              </p:nvSpPr>
              <p:spPr bwMode="auto">
                <a:xfrm>
                  <a:off x="7885226" y="2333868"/>
                  <a:ext cx="1588" cy="30638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2" name="Line 738"/>
                <p:cNvSpPr>
                  <a:spLocks noChangeShapeType="1"/>
                </p:cNvSpPr>
                <p:nvPr/>
              </p:nvSpPr>
              <p:spPr bwMode="auto">
                <a:xfrm>
                  <a:off x="7999526" y="1929055"/>
                  <a:ext cx="1588" cy="355600"/>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3" name="Line 739"/>
                <p:cNvSpPr>
                  <a:spLocks noChangeShapeType="1"/>
                </p:cNvSpPr>
                <p:nvPr/>
              </p:nvSpPr>
              <p:spPr bwMode="auto">
                <a:xfrm>
                  <a:off x="8112238" y="1459155"/>
                  <a:ext cx="1588" cy="271462"/>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4" name="Line 740"/>
                <p:cNvSpPr>
                  <a:spLocks noChangeShapeType="1"/>
                </p:cNvSpPr>
                <p:nvPr/>
              </p:nvSpPr>
              <p:spPr bwMode="auto">
                <a:xfrm>
                  <a:off x="8226538" y="1197218"/>
                  <a:ext cx="1588" cy="395287"/>
                </a:xfrm>
                <a:prstGeom prst="line">
                  <a:avLst/>
                </a:pr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05" name="Freeform 741"/>
                <p:cNvSpPr>
                  <a:spLocks/>
                </p:cNvSpPr>
                <p:nvPr/>
              </p:nvSpPr>
              <p:spPr bwMode="auto">
                <a:xfrm>
                  <a:off x="6421551" y="1394068"/>
                  <a:ext cx="1804988" cy="1577975"/>
                </a:xfrm>
                <a:custGeom>
                  <a:avLst/>
                  <a:gdLst/>
                  <a:ahLst/>
                  <a:cxnLst>
                    <a:cxn ang="0">
                      <a:pos x="0" y="994"/>
                    </a:cxn>
                    <a:cxn ang="0">
                      <a:pos x="69" y="745"/>
                    </a:cxn>
                    <a:cxn ang="0">
                      <a:pos x="140" y="667"/>
                    </a:cxn>
                    <a:cxn ang="0">
                      <a:pos x="212" y="561"/>
                    </a:cxn>
                    <a:cxn ang="0">
                      <a:pos x="284" y="355"/>
                    </a:cxn>
                    <a:cxn ang="0">
                      <a:pos x="355" y="212"/>
                    </a:cxn>
                    <a:cxn ang="0">
                      <a:pos x="424" y="156"/>
                    </a:cxn>
                    <a:cxn ang="0">
                      <a:pos x="495" y="327"/>
                    </a:cxn>
                    <a:cxn ang="0">
                      <a:pos x="567" y="517"/>
                    </a:cxn>
                    <a:cxn ang="0">
                      <a:pos x="639" y="716"/>
                    </a:cxn>
                    <a:cxn ang="0">
                      <a:pos x="710" y="959"/>
                    </a:cxn>
                    <a:cxn ang="0">
                      <a:pos x="782" y="934"/>
                    </a:cxn>
                    <a:cxn ang="0">
                      <a:pos x="850" y="807"/>
                    </a:cxn>
                    <a:cxn ang="0">
                      <a:pos x="922" y="688"/>
                    </a:cxn>
                    <a:cxn ang="0">
                      <a:pos x="994" y="449"/>
                    </a:cxn>
                    <a:cxn ang="0">
                      <a:pos x="1065" y="125"/>
                    </a:cxn>
                    <a:cxn ang="0">
                      <a:pos x="1137" y="0"/>
                    </a:cxn>
                  </a:cxnLst>
                  <a:rect l="0" t="0" r="r" b="b"/>
                  <a:pathLst>
                    <a:path w="1137" h="994">
                      <a:moveTo>
                        <a:pt x="0" y="994"/>
                      </a:moveTo>
                      <a:lnTo>
                        <a:pt x="69" y="745"/>
                      </a:lnTo>
                      <a:lnTo>
                        <a:pt x="140" y="667"/>
                      </a:lnTo>
                      <a:lnTo>
                        <a:pt x="212" y="561"/>
                      </a:lnTo>
                      <a:lnTo>
                        <a:pt x="284" y="355"/>
                      </a:lnTo>
                      <a:lnTo>
                        <a:pt x="355" y="212"/>
                      </a:lnTo>
                      <a:lnTo>
                        <a:pt x="424" y="156"/>
                      </a:lnTo>
                      <a:lnTo>
                        <a:pt x="495" y="327"/>
                      </a:lnTo>
                      <a:lnTo>
                        <a:pt x="567" y="517"/>
                      </a:lnTo>
                      <a:lnTo>
                        <a:pt x="639" y="716"/>
                      </a:lnTo>
                      <a:lnTo>
                        <a:pt x="710" y="959"/>
                      </a:lnTo>
                      <a:lnTo>
                        <a:pt x="782" y="934"/>
                      </a:lnTo>
                      <a:lnTo>
                        <a:pt x="850" y="807"/>
                      </a:lnTo>
                      <a:lnTo>
                        <a:pt x="922" y="688"/>
                      </a:lnTo>
                      <a:lnTo>
                        <a:pt x="994" y="449"/>
                      </a:lnTo>
                      <a:lnTo>
                        <a:pt x="1065" y="125"/>
                      </a:lnTo>
                      <a:lnTo>
                        <a:pt x="1137" y="0"/>
                      </a:lnTo>
                    </a:path>
                  </a:pathLst>
                </a:custGeom>
                <a:noFill/>
                <a:ln w="19050">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140024" name="Rectangle 760"/>
            <p:cNvSpPr>
              <a:spLocks noChangeArrowheads="1"/>
            </p:cNvSpPr>
            <p:nvPr/>
          </p:nvSpPr>
          <p:spPr bwMode="auto">
            <a:xfrm>
              <a:off x="7277213" y="1211505"/>
              <a:ext cx="811213" cy="2222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0" u="none" strike="noStrike" cap="none" normalizeH="0" baseline="0" dirty="0" smtClean="0">
                  <a:ln>
                    <a:noFill/>
                  </a:ln>
                  <a:solidFill>
                    <a:srgbClr val="00A651"/>
                  </a:solidFill>
                  <a:effectLst/>
                  <a:latin typeface="Arial" pitchFamily="34" charset="0"/>
                </a:rPr>
                <a:t>Predicted</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1101" name="Group 1100"/>
          <p:cNvGrpSpPr/>
          <p:nvPr/>
        </p:nvGrpSpPr>
        <p:grpSpPr>
          <a:xfrm>
            <a:off x="2092326" y="4584701"/>
            <a:ext cx="152400" cy="1328737"/>
            <a:chOff x="2092326" y="4584701"/>
            <a:chExt cx="152400" cy="1328737"/>
          </a:xfrm>
        </p:grpSpPr>
        <p:sp>
          <p:nvSpPr>
            <p:cNvPr id="140059" name="Line 795"/>
            <p:cNvSpPr>
              <a:spLocks noChangeShapeType="1"/>
            </p:cNvSpPr>
            <p:nvPr/>
          </p:nvSpPr>
          <p:spPr bwMode="auto">
            <a:xfrm>
              <a:off x="2159001" y="5635626"/>
              <a:ext cx="23813" cy="1588"/>
            </a:xfrm>
            <a:prstGeom prst="line">
              <a:avLst/>
            </a:pr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0" name="Line 796"/>
            <p:cNvSpPr>
              <a:spLocks noChangeShapeType="1"/>
            </p:cNvSpPr>
            <p:nvPr/>
          </p:nvSpPr>
          <p:spPr bwMode="auto">
            <a:xfrm>
              <a:off x="2168526" y="4584701"/>
              <a:ext cx="1588" cy="1050925"/>
            </a:xfrm>
            <a:prstGeom prst="line">
              <a:avLst/>
            </a:pr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1" name="Rectangle 797"/>
            <p:cNvSpPr>
              <a:spLocks noChangeArrowheads="1"/>
            </p:cNvSpPr>
            <p:nvPr/>
          </p:nvSpPr>
          <p:spPr bwMode="auto">
            <a:xfrm>
              <a:off x="2092326" y="5110163"/>
              <a:ext cx="152400" cy="803275"/>
            </a:xfrm>
            <a:prstGeom prst="rect">
              <a:avLst/>
            </a:prstGeom>
            <a:solidFill>
              <a:srgbClr val="C000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00" name="Group 1099"/>
          <p:cNvGrpSpPr/>
          <p:nvPr/>
        </p:nvGrpSpPr>
        <p:grpSpPr>
          <a:xfrm>
            <a:off x="2382838" y="4016376"/>
            <a:ext cx="153988" cy="1897062"/>
            <a:chOff x="2382838" y="4016376"/>
            <a:chExt cx="153988" cy="1897062"/>
          </a:xfrm>
        </p:grpSpPr>
        <p:sp>
          <p:nvSpPr>
            <p:cNvPr id="140063" name="Line 799"/>
            <p:cNvSpPr>
              <a:spLocks noChangeShapeType="1"/>
            </p:cNvSpPr>
            <p:nvPr/>
          </p:nvSpPr>
          <p:spPr bwMode="auto">
            <a:xfrm>
              <a:off x="2460626" y="4016376"/>
              <a:ext cx="1588" cy="841375"/>
            </a:xfrm>
            <a:prstGeom prst="line">
              <a:avLst/>
            </a:pr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4" name="Rectangle 800"/>
            <p:cNvSpPr>
              <a:spLocks noChangeArrowheads="1"/>
            </p:cNvSpPr>
            <p:nvPr/>
          </p:nvSpPr>
          <p:spPr bwMode="auto">
            <a:xfrm>
              <a:off x="2382838" y="4437063"/>
              <a:ext cx="153988" cy="1476375"/>
            </a:xfrm>
            <a:prstGeom prst="rect">
              <a:avLst/>
            </a:prstGeom>
            <a:solidFill>
              <a:srgbClr val="C000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03" name="Group 1102"/>
          <p:cNvGrpSpPr/>
          <p:nvPr/>
        </p:nvGrpSpPr>
        <p:grpSpPr>
          <a:xfrm>
            <a:off x="887413" y="3983038"/>
            <a:ext cx="153988" cy="1725613"/>
            <a:chOff x="887413" y="3983038"/>
            <a:chExt cx="153988" cy="1725613"/>
          </a:xfrm>
        </p:grpSpPr>
        <p:sp>
          <p:nvSpPr>
            <p:cNvPr id="140082" name="Line 818"/>
            <p:cNvSpPr>
              <a:spLocks noChangeShapeType="1"/>
            </p:cNvSpPr>
            <p:nvPr/>
          </p:nvSpPr>
          <p:spPr bwMode="auto">
            <a:xfrm>
              <a:off x="963613" y="5268913"/>
              <a:ext cx="1588" cy="439738"/>
            </a:xfrm>
            <a:prstGeom prst="line">
              <a:avLst/>
            </a:pr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83" name="Freeform 819"/>
            <p:cNvSpPr>
              <a:spLocks/>
            </p:cNvSpPr>
            <p:nvPr/>
          </p:nvSpPr>
          <p:spPr bwMode="auto">
            <a:xfrm>
              <a:off x="954088" y="5268913"/>
              <a:ext cx="23813" cy="1588"/>
            </a:xfrm>
            <a:custGeom>
              <a:avLst/>
              <a:gdLst/>
              <a:ahLst/>
              <a:cxnLst>
                <a:cxn ang="0">
                  <a:pos x="0" y="0"/>
                </a:cxn>
                <a:cxn ang="0">
                  <a:pos x="15" y="0"/>
                </a:cxn>
                <a:cxn ang="0">
                  <a:pos x="0" y="0"/>
                </a:cxn>
              </a:cxnLst>
              <a:rect l="0" t="0" r="r" b="b"/>
              <a:pathLst>
                <a:path w="15">
                  <a:moveTo>
                    <a:pt x="0" y="0"/>
                  </a:moveTo>
                  <a:lnTo>
                    <a:pt x="15" y="0"/>
                  </a:lnTo>
                  <a:lnTo>
                    <a:pt x="0" y="0"/>
                  </a:lnTo>
                  <a:close/>
                </a:path>
              </a:pathLst>
            </a:custGeom>
            <a:solidFill>
              <a:srgbClr val="ED1C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84" name="Line 820"/>
            <p:cNvSpPr>
              <a:spLocks noChangeShapeType="1"/>
            </p:cNvSpPr>
            <p:nvPr/>
          </p:nvSpPr>
          <p:spPr bwMode="auto">
            <a:xfrm>
              <a:off x="954088" y="5268913"/>
              <a:ext cx="23813" cy="1588"/>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85" name="Rectangle 821"/>
            <p:cNvSpPr>
              <a:spLocks noChangeArrowheads="1"/>
            </p:cNvSpPr>
            <p:nvPr/>
          </p:nvSpPr>
          <p:spPr bwMode="auto">
            <a:xfrm>
              <a:off x="887413" y="3983038"/>
              <a:ext cx="153988" cy="1504950"/>
            </a:xfrm>
            <a:prstGeom prst="rect">
              <a:avLst/>
            </a:prstGeom>
            <a:solidFill>
              <a:srgbClr val="3333B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02" name="Group 1101"/>
          <p:cNvGrpSpPr/>
          <p:nvPr/>
        </p:nvGrpSpPr>
        <p:grpSpPr>
          <a:xfrm>
            <a:off x="1184276" y="3983038"/>
            <a:ext cx="152400" cy="658813"/>
            <a:chOff x="1184276" y="3983038"/>
            <a:chExt cx="152400" cy="658813"/>
          </a:xfrm>
        </p:grpSpPr>
        <p:sp>
          <p:nvSpPr>
            <p:cNvPr id="140087" name="Line 823"/>
            <p:cNvSpPr>
              <a:spLocks noChangeShapeType="1"/>
            </p:cNvSpPr>
            <p:nvPr/>
          </p:nvSpPr>
          <p:spPr bwMode="auto">
            <a:xfrm>
              <a:off x="1260476" y="4064001"/>
              <a:ext cx="1588" cy="577850"/>
            </a:xfrm>
            <a:prstGeom prst="line">
              <a:avLst/>
            </a:pr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88" name="Rectangle 824"/>
            <p:cNvSpPr>
              <a:spLocks noChangeArrowheads="1"/>
            </p:cNvSpPr>
            <p:nvPr/>
          </p:nvSpPr>
          <p:spPr bwMode="auto">
            <a:xfrm>
              <a:off x="1184276" y="3983038"/>
              <a:ext cx="152400" cy="368300"/>
            </a:xfrm>
            <a:prstGeom prst="rect">
              <a:avLst/>
            </a:prstGeom>
            <a:solidFill>
              <a:srgbClr val="3333B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11" name="Group 1110"/>
          <p:cNvGrpSpPr/>
          <p:nvPr/>
        </p:nvGrpSpPr>
        <p:grpSpPr>
          <a:xfrm>
            <a:off x="2752470" y="3878263"/>
            <a:ext cx="2837119" cy="2508251"/>
            <a:chOff x="2752470" y="3878263"/>
            <a:chExt cx="2837119" cy="2508251"/>
          </a:xfrm>
        </p:grpSpPr>
        <p:grpSp>
          <p:nvGrpSpPr>
            <p:cNvPr id="1106" name="Group 1105"/>
            <p:cNvGrpSpPr/>
            <p:nvPr/>
          </p:nvGrpSpPr>
          <p:grpSpPr>
            <a:xfrm>
              <a:off x="2752470" y="3878263"/>
              <a:ext cx="2837119" cy="2508251"/>
              <a:chOff x="2752470" y="3878263"/>
              <a:chExt cx="2837119" cy="2508251"/>
            </a:xfrm>
          </p:grpSpPr>
          <p:sp>
            <p:nvSpPr>
              <p:cNvPr id="140101" name="Line 837"/>
              <p:cNvSpPr>
                <a:spLocks noChangeShapeType="1"/>
              </p:cNvSpPr>
              <p:nvPr/>
            </p:nvSpPr>
            <p:spPr bwMode="auto">
              <a:xfrm flipV="1">
                <a:off x="3473451" y="3973513"/>
                <a:ext cx="1588" cy="19446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02" name="Line 838"/>
              <p:cNvSpPr>
                <a:spLocks noChangeShapeType="1"/>
              </p:cNvSpPr>
              <p:nvPr/>
            </p:nvSpPr>
            <p:spPr bwMode="auto">
              <a:xfrm>
                <a:off x="3984626" y="5918201"/>
                <a:ext cx="1588" cy="4762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03" name="Rectangle 839"/>
              <p:cNvSpPr>
                <a:spLocks noChangeArrowheads="1"/>
              </p:cNvSpPr>
              <p:nvPr/>
            </p:nvSpPr>
            <p:spPr bwMode="auto">
              <a:xfrm>
                <a:off x="3941763" y="598011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sp>
            <p:nvSpPr>
              <p:cNvPr id="140104" name="Line 840"/>
              <p:cNvSpPr>
                <a:spLocks noChangeShapeType="1"/>
              </p:cNvSpPr>
              <p:nvPr/>
            </p:nvSpPr>
            <p:spPr bwMode="auto">
              <a:xfrm>
                <a:off x="4467226" y="5918201"/>
                <a:ext cx="1588" cy="4762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05" name="Rectangle 841"/>
              <p:cNvSpPr>
                <a:spLocks noChangeArrowheads="1"/>
              </p:cNvSpPr>
              <p:nvPr/>
            </p:nvSpPr>
            <p:spPr bwMode="auto">
              <a:xfrm>
                <a:off x="4381501" y="5980113"/>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40106" name="Line 842"/>
              <p:cNvSpPr>
                <a:spLocks noChangeShapeType="1"/>
              </p:cNvSpPr>
              <p:nvPr/>
            </p:nvSpPr>
            <p:spPr bwMode="auto">
              <a:xfrm>
                <a:off x="4945063" y="5918201"/>
                <a:ext cx="1588" cy="4762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07" name="Rectangle 843"/>
              <p:cNvSpPr>
                <a:spLocks noChangeArrowheads="1"/>
              </p:cNvSpPr>
              <p:nvPr/>
            </p:nvSpPr>
            <p:spPr bwMode="auto">
              <a:xfrm>
                <a:off x="4859338" y="5980113"/>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15</a:t>
                </a:r>
                <a:endParaRPr kumimoji="0" lang="en-US" sz="1800" b="0" i="0" u="none" strike="noStrike" cap="none" normalizeH="0" baseline="0" smtClean="0">
                  <a:ln>
                    <a:noFill/>
                  </a:ln>
                  <a:solidFill>
                    <a:schemeClr val="tx1"/>
                  </a:solidFill>
                  <a:effectLst/>
                  <a:latin typeface="Arial" pitchFamily="34" charset="0"/>
                </a:endParaRPr>
              </a:p>
            </p:txBody>
          </p:sp>
          <p:sp>
            <p:nvSpPr>
              <p:cNvPr id="140108" name="Line 844"/>
              <p:cNvSpPr>
                <a:spLocks noChangeShapeType="1"/>
              </p:cNvSpPr>
              <p:nvPr/>
            </p:nvSpPr>
            <p:spPr bwMode="auto">
              <a:xfrm>
                <a:off x="5422901" y="5918201"/>
                <a:ext cx="1588" cy="4762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09" name="Rectangle 845"/>
              <p:cNvSpPr>
                <a:spLocks noChangeArrowheads="1"/>
              </p:cNvSpPr>
              <p:nvPr/>
            </p:nvSpPr>
            <p:spPr bwMode="auto">
              <a:xfrm>
                <a:off x="5337176" y="5980113"/>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40110" name="Line 846"/>
              <p:cNvSpPr>
                <a:spLocks noChangeShapeType="1"/>
              </p:cNvSpPr>
              <p:nvPr/>
            </p:nvSpPr>
            <p:spPr bwMode="auto">
              <a:xfrm flipH="1">
                <a:off x="3425826" y="5918201"/>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1" name="Rectangle 847"/>
              <p:cNvSpPr>
                <a:spLocks noChangeArrowheads="1"/>
              </p:cNvSpPr>
              <p:nvPr/>
            </p:nvSpPr>
            <p:spPr bwMode="auto">
              <a:xfrm>
                <a:off x="3148013" y="5832476"/>
                <a:ext cx="2921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40112" name="Line 848"/>
              <p:cNvSpPr>
                <a:spLocks noChangeShapeType="1"/>
              </p:cNvSpPr>
              <p:nvPr/>
            </p:nvSpPr>
            <p:spPr bwMode="auto">
              <a:xfrm flipH="1">
                <a:off x="3425826" y="5737226"/>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3" name="Line 849"/>
              <p:cNvSpPr>
                <a:spLocks noChangeShapeType="1"/>
              </p:cNvSpPr>
              <p:nvPr/>
            </p:nvSpPr>
            <p:spPr bwMode="auto">
              <a:xfrm flipH="1">
                <a:off x="3425826" y="5540376"/>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4" name="Rectangle 850"/>
              <p:cNvSpPr>
                <a:spLocks noChangeArrowheads="1"/>
              </p:cNvSpPr>
              <p:nvPr/>
            </p:nvSpPr>
            <p:spPr bwMode="auto">
              <a:xfrm>
                <a:off x="3281363" y="544036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0115" name="Line 851"/>
              <p:cNvSpPr>
                <a:spLocks noChangeShapeType="1"/>
              </p:cNvSpPr>
              <p:nvPr/>
            </p:nvSpPr>
            <p:spPr bwMode="auto">
              <a:xfrm flipH="1">
                <a:off x="3425826" y="5345113"/>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6" name="Line 852"/>
              <p:cNvSpPr>
                <a:spLocks noChangeShapeType="1"/>
              </p:cNvSpPr>
              <p:nvPr/>
            </p:nvSpPr>
            <p:spPr bwMode="auto">
              <a:xfrm flipH="1">
                <a:off x="3425826" y="5148263"/>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7" name="Rectangle 853"/>
              <p:cNvSpPr>
                <a:spLocks noChangeArrowheads="1"/>
              </p:cNvSpPr>
              <p:nvPr/>
            </p:nvSpPr>
            <p:spPr bwMode="auto">
              <a:xfrm>
                <a:off x="3195638" y="5048251"/>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40118" name="Line 854"/>
              <p:cNvSpPr>
                <a:spLocks noChangeShapeType="1"/>
              </p:cNvSpPr>
              <p:nvPr/>
            </p:nvSpPr>
            <p:spPr bwMode="auto">
              <a:xfrm flipH="1">
                <a:off x="3425826" y="4953001"/>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19" name="Line 855"/>
              <p:cNvSpPr>
                <a:spLocks noChangeShapeType="1"/>
              </p:cNvSpPr>
              <p:nvPr/>
            </p:nvSpPr>
            <p:spPr bwMode="auto">
              <a:xfrm flipH="1">
                <a:off x="3425826" y="4757738"/>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0" name="Rectangle 856"/>
              <p:cNvSpPr>
                <a:spLocks noChangeArrowheads="1"/>
              </p:cNvSpPr>
              <p:nvPr/>
            </p:nvSpPr>
            <p:spPr bwMode="auto">
              <a:xfrm>
                <a:off x="3195638" y="4657726"/>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140121" name="Line 857"/>
              <p:cNvSpPr>
                <a:spLocks noChangeShapeType="1"/>
              </p:cNvSpPr>
              <p:nvPr/>
            </p:nvSpPr>
            <p:spPr bwMode="auto">
              <a:xfrm flipH="1">
                <a:off x="3425826" y="4560888"/>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2" name="Line 858"/>
              <p:cNvSpPr>
                <a:spLocks noChangeShapeType="1"/>
              </p:cNvSpPr>
              <p:nvPr/>
            </p:nvSpPr>
            <p:spPr bwMode="auto">
              <a:xfrm flipH="1">
                <a:off x="3425826" y="4365626"/>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3" name="Rectangle 859"/>
              <p:cNvSpPr>
                <a:spLocks noChangeArrowheads="1"/>
              </p:cNvSpPr>
              <p:nvPr/>
            </p:nvSpPr>
            <p:spPr bwMode="auto">
              <a:xfrm>
                <a:off x="3195638" y="4270376"/>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140124" name="Line 860"/>
              <p:cNvSpPr>
                <a:spLocks noChangeShapeType="1"/>
              </p:cNvSpPr>
              <p:nvPr/>
            </p:nvSpPr>
            <p:spPr bwMode="auto">
              <a:xfrm flipH="1">
                <a:off x="3425826" y="4168776"/>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5" name="Line 861"/>
              <p:cNvSpPr>
                <a:spLocks noChangeShapeType="1"/>
              </p:cNvSpPr>
              <p:nvPr/>
            </p:nvSpPr>
            <p:spPr bwMode="auto">
              <a:xfrm flipH="1">
                <a:off x="3425826" y="3973513"/>
                <a:ext cx="4762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6" name="Rectangle 862"/>
              <p:cNvSpPr>
                <a:spLocks noChangeArrowheads="1"/>
              </p:cNvSpPr>
              <p:nvPr/>
            </p:nvSpPr>
            <p:spPr bwMode="auto">
              <a:xfrm>
                <a:off x="3195638" y="3878263"/>
                <a:ext cx="239713"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140237" name="Rectangle 973"/>
              <p:cNvSpPr>
                <a:spLocks noChangeArrowheads="1"/>
              </p:cNvSpPr>
              <p:nvPr/>
            </p:nvSpPr>
            <p:spPr bwMode="auto">
              <a:xfrm>
                <a:off x="3984626" y="6181726"/>
                <a:ext cx="993775"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Block number</a:t>
                </a:r>
                <a:endParaRPr kumimoji="0" lang="en-US" sz="1800" b="0" i="0" u="none" strike="noStrike" cap="none" normalizeH="0" baseline="0" smtClean="0">
                  <a:ln>
                    <a:noFill/>
                  </a:ln>
                  <a:solidFill>
                    <a:schemeClr val="tx1"/>
                  </a:solidFill>
                  <a:effectLst/>
                  <a:latin typeface="Arial" pitchFamily="34" charset="0"/>
                </a:endParaRPr>
              </a:p>
            </p:txBody>
          </p:sp>
          <p:sp>
            <p:nvSpPr>
              <p:cNvPr id="140238" name="Rectangle 974"/>
              <p:cNvSpPr>
                <a:spLocks noChangeArrowheads="1"/>
              </p:cNvSpPr>
              <p:nvPr/>
            </p:nvSpPr>
            <p:spPr bwMode="auto">
              <a:xfrm rot="16200000">
                <a:off x="2478516" y="4794787"/>
                <a:ext cx="7325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Adaptation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239" name="Rectangle 975"/>
              <p:cNvSpPr>
                <a:spLocks noChangeArrowheads="1"/>
              </p:cNvSpPr>
              <p:nvPr/>
            </p:nvSpPr>
            <p:spPr bwMode="auto">
              <a:xfrm rot="16200000">
                <a:off x="2043113" y="4797426"/>
                <a:ext cx="19685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(normalized, % perturbation)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240" name="Rectangle 976"/>
              <p:cNvSpPr>
                <a:spLocks noChangeArrowheads="1"/>
              </p:cNvSpPr>
              <p:nvPr/>
            </p:nvSpPr>
            <p:spPr bwMode="auto">
              <a:xfrm>
                <a:off x="5235576" y="5646738"/>
                <a:ext cx="354013" cy="2095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2E3192"/>
                    </a:solidFill>
                    <a:effectLst/>
                    <a:latin typeface="Arial" pitchFamily="34" charset="0"/>
                  </a:rPr>
                  <a:t>+8N</a:t>
                </a:r>
                <a:endParaRPr kumimoji="0" lang="en-US" sz="1800" b="0" i="0" u="none" strike="noStrike" cap="none" normalizeH="0" baseline="0" smtClean="0">
                  <a:ln>
                    <a:noFill/>
                  </a:ln>
                  <a:solidFill>
                    <a:schemeClr val="tx1"/>
                  </a:solidFill>
                  <a:effectLst/>
                  <a:latin typeface="Arial" pitchFamily="34" charset="0"/>
                </a:endParaRPr>
              </a:p>
            </p:txBody>
          </p:sp>
          <p:sp>
            <p:nvSpPr>
              <p:cNvPr id="140241" name="Line 977"/>
              <p:cNvSpPr>
                <a:spLocks noChangeShapeType="1"/>
              </p:cNvSpPr>
              <p:nvPr/>
            </p:nvSpPr>
            <p:spPr bwMode="auto">
              <a:xfrm>
                <a:off x="3587751" y="5918201"/>
                <a:ext cx="1588" cy="4762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2" name="Rectangle 978"/>
              <p:cNvSpPr>
                <a:spLocks noChangeArrowheads="1"/>
              </p:cNvSpPr>
              <p:nvPr/>
            </p:nvSpPr>
            <p:spPr bwMode="auto">
              <a:xfrm>
                <a:off x="3544888" y="598011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105" name="Group 1104"/>
            <p:cNvGrpSpPr/>
            <p:nvPr/>
          </p:nvGrpSpPr>
          <p:grpSpPr>
            <a:xfrm>
              <a:off x="3573463" y="4002088"/>
              <a:ext cx="1858963" cy="1917701"/>
              <a:chOff x="3573463" y="4002088"/>
              <a:chExt cx="1858963" cy="1917701"/>
            </a:xfrm>
          </p:grpSpPr>
          <p:sp>
            <p:nvSpPr>
              <p:cNvPr id="140100" name="Line 836"/>
              <p:cNvSpPr>
                <a:spLocks noChangeShapeType="1"/>
              </p:cNvSpPr>
              <p:nvPr/>
            </p:nvSpPr>
            <p:spPr bwMode="auto">
              <a:xfrm>
                <a:off x="3587751" y="5918201"/>
                <a:ext cx="1835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7" name="Line 863"/>
              <p:cNvSpPr>
                <a:spLocks noChangeShapeType="1"/>
              </p:cNvSpPr>
              <p:nvPr/>
            </p:nvSpPr>
            <p:spPr bwMode="auto">
              <a:xfrm>
                <a:off x="3587751" y="4910138"/>
                <a:ext cx="28575" cy="1588"/>
              </a:xfrm>
              <a:prstGeom prst="line">
                <a:avLst/>
              </a:prstGeom>
              <a:noFill/>
              <a:ln w="14288">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8" name="Line 864"/>
              <p:cNvSpPr>
                <a:spLocks noChangeShapeType="1"/>
              </p:cNvSpPr>
              <p:nvPr/>
            </p:nvSpPr>
            <p:spPr bwMode="auto">
              <a:xfrm>
                <a:off x="4165601" y="5445126"/>
                <a:ext cx="23813" cy="1588"/>
              </a:xfrm>
              <a:prstGeom prst="line">
                <a:avLst/>
              </a:prstGeom>
              <a:noFill/>
              <a:ln w="14288">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29" name="Line 865"/>
              <p:cNvSpPr>
                <a:spLocks noChangeShapeType="1"/>
              </p:cNvSpPr>
              <p:nvPr/>
            </p:nvSpPr>
            <p:spPr bwMode="auto">
              <a:xfrm>
                <a:off x="4357688" y="5540376"/>
                <a:ext cx="23813" cy="1588"/>
              </a:xfrm>
              <a:prstGeom prst="line">
                <a:avLst/>
              </a:prstGeom>
              <a:noFill/>
              <a:ln w="14288">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0" name="Freeform 866"/>
              <p:cNvSpPr>
                <a:spLocks/>
              </p:cNvSpPr>
              <p:nvPr/>
            </p:nvSpPr>
            <p:spPr bwMode="auto">
              <a:xfrm>
                <a:off x="3573463" y="4910138"/>
                <a:ext cx="19050" cy="615950"/>
              </a:xfrm>
              <a:custGeom>
                <a:avLst/>
                <a:gdLst/>
                <a:ahLst/>
                <a:cxnLst>
                  <a:cxn ang="0">
                    <a:pos x="12" y="0"/>
                  </a:cxn>
                  <a:cxn ang="0">
                    <a:pos x="0" y="0"/>
                  </a:cxn>
                  <a:cxn ang="0">
                    <a:pos x="0" y="388"/>
                  </a:cxn>
                  <a:cxn ang="0">
                    <a:pos x="12" y="388"/>
                  </a:cxn>
                  <a:cxn ang="0">
                    <a:pos x="12" y="199"/>
                  </a:cxn>
                  <a:cxn ang="0">
                    <a:pos x="9" y="202"/>
                  </a:cxn>
                  <a:cxn ang="0">
                    <a:pos x="6" y="190"/>
                  </a:cxn>
                  <a:cxn ang="0">
                    <a:pos x="12" y="187"/>
                  </a:cxn>
                  <a:cxn ang="0">
                    <a:pos x="12" y="0"/>
                  </a:cxn>
                </a:cxnLst>
                <a:rect l="0" t="0" r="r" b="b"/>
                <a:pathLst>
                  <a:path w="12" h="388">
                    <a:moveTo>
                      <a:pt x="12" y="0"/>
                    </a:moveTo>
                    <a:lnTo>
                      <a:pt x="0" y="0"/>
                    </a:lnTo>
                    <a:lnTo>
                      <a:pt x="0" y="388"/>
                    </a:lnTo>
                    <a:lnTo>
                      <a:pt x="12" y="388"/>
                    </a:lnTo>
                    <a:lnTo>
                      <a:pt x="12" y="199"/>
                    </a:lnTo>
                    <a:lnTo>
                      <a:pt x="9" y="202"/>
                    </a:lnTo>
                    <a:lnTo>
                      <a:pt x="6" y="190"/>
                    </a:lnTo>
                    <a:lnTo>
                      <a:pt x="12" y="187"/>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1" name="Freeform 867"/>
              <p:cNvSpPr>
                <a:spLocks/>
              </p:cNvSpPr>
              <p:nvPr/>
            </p:nvSpPr>
            <p:spPr bwMode="auto">
              <a:xfrm>
                <a:off x="3573463" y="4910138"/>
                <a:ext cx="19050" cy="615950"/>
              </a:xfrm>
              <a:custGeom>
                <a:avLst/>
                <a:gdLst/>
                <a:ahLst/>
                <a:cxnLst>
                  <a:cxn ang="0">
                    <a:pos x="12" y="0"/>
                  </a:cxn>
                  <a:cxn ang="0">
                    <a:pos x="0" y="0"/>
                  </a:cxn>
                  <a:cxn ang="0">
                    <a:pos x="0" y="388"/>
                  </a:cxn>
                  <a:cxn ang="0">
                    <a:pos x="12" y="388"/>
                  </a:cxn>
                  <a:cxn ang="0">
                    <a:pos x="12" y="199"/>
                  </a:cxn>
                  <a:cxn ang="0">
                    <a:pos x="9" y="202"/>
                  </a:cxn>
                  <a:cxn ang="0">
                    <a:pos x="6" y="190"/>
                  </a:cxn>
                  <a:cxn ang="0">
                    <a:pos x="12" y="187"/>
                  </a:cxn>
                  <a:cxn ang="0">
                    <a:pos x="12" y="0"/>
                  </a:cxn>
                </a:cxnLst>
                <a:rect l="0" t="0" r="r" b="b"/>
                <a:pathLst>
                  <a:path w="12" h="388">
                    <a:moveTo>
                      <a:pt x="12" y="0"/>
                    </a:moveTo>
                    <a:lnTo>
                      <a:pt x="0" y="0"/>
                    </a:lnTo>
                    <a:lnTo>
                      <a:pt x="0" y="388"/>
                    </a:lnTo>
                    <a:lnTo>
                      <a:pt x="12" y="388"/>
                    </a:lnTo>
                    <a:lnTo>
                      <a:pt x="12" y="199"/>
                    </a:lnTo>
                    <a:lnTo>
                      <a:pt x="9" y="202"/>
                    </a:lnTo>
                    <a:lnTo>
                      <a:pt x="6" y="190"/>
                    </a:lnTo>
                    <a:lnTo>
                      <a:pt x="12" y="18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2" name="Freeform 868"/>
              <p:cNvSpPr>
                <a:spLocks noEditPoints="1"/>
              </p:cNvSpPr>
              <p:nvPr/>
            </p:nvSpPr>
            <p:spPr bwMode="auto">
              <a:xfrm>
                <a:off x="3668713" y="4848226"/>
                <a:ext cx="19050" cy="682625"/>
              </a:xfrm>
              <a:custGeom>
                <a:avLst/>
                <a:gdLst/>
                <a:ahLst/>
                <a:cxnLst>
                  <a:cxn ang="0">
                    <a:pos x="12" y="216"/>
                  </a:cxn>
                  <a:cxn ang="0">
                    <a:pos x="12" y="216"/>
                  </a:cxn>
                  <a:cxn ang="0">
                    <a:pos x="12" y="216"/>
                  </a:cxn>
                  <a:cxn ang="0">
                    <a:pos x="9" y="222"/>
                  </a:cxn>
                  <a:cxn ang="0">
                    <a:pos x="0" y="222"/>
                  </a:cxn>
                  <a:cxn ang="0">
                    <a:pos x="0" y="430"/>
                  </a:cxn>
                  <a:cxn ang="0">
                    <a:pos x="12" y="430"/>
                  </a:cxn>
                  <a:cxn ang="0">
                    <a:pos x="12" y="216"/>
                  </a:cxn>
                  <a:cxn ang="0">
                    <a:pos x="12" y="0"/>
                  </a:cxn>
                  <a:cxn ang="0">
                    <a:pos x="0" y="0"/>
                  </a:cxn>
                  <a:cxn ang="0">
                    <a:pos x="0" y="210"/>
                  </a:cxn>
                  <a:cxn ang="0">
                    <a:pos x="3" y="210"/>
                  </a:cxn>
                  <a:cxn ang="0">
                    <a:pos x="12" y="177"/>
                  </a:cxn>
                  <a:cxn ang="0">
                    <a:pos x="12" y="0"/>
                  </a:cxn>
                </a:cxnLst>
                <a:rect l="0" t="0" r="r" b="b"/>
                <a:pathLst>
                  <a:path w="12" h="430">
                    <a:moveTo>
                      <a:pt x="12" y="216"/>
                    </a:moveTo>
                    <a:lnTo>
                      <a:pt x="12" y="216"/>
                    </a:lnTo>
                    <a:lnTo>
                      <a:pt x="12" y="216"/>
                    </a:lnTo>
                    <a:lnTo>
                      <a:pt x="9" y="222"/>
                    </a:lnTo>
                    <a:lnTo>
                      <a:pt x="0" y="222"/>
                    </a:lnTo>
                    <a:lnTo>
                      <a:pt x="0" y="430"/>
                    </a:lnTo>
                    <a:lnTo>
                      <a:pt x="12" y="430"/>
                    </a:lnTo>
                    <a:lnTo>
                      <a:pt x="12" y="216"/>
                    </a:lnTo>
                    <a:close/>
                    <a:moveTo>
                      <a:pt x="12" y="0"/>
                    </a:moveTo>
                    <a:lnTo>
                      <a:pt x="0" y="0"/>
                    </a:lnTo>
                    <a:lnTo>
                      <a:pt x="0" y="210"/>
                    </a:lnTo>
                    <a:lnTo>
                      <a:pt x="3" y="210"/>
                    </a:lnTo>
                    <a:lnTo>
                      <a:pt x="12" y="177"/>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3" name="Freeform 869"/>
              <p:cNvSpPr>
                <a:spLocks/>
              </p:cNvSpPr>
              <p:nvPr/>
            </p:nvSpPr>
            <p:spPr bwMode="auto">
              <a:xfrm>
                <a:off x="3668713" y="5191126"/>
                <a:ext cx="19050" cy="339725"/>
              </a:xfrm>
              <a:custGeom>
                <a:avLst/>
                <a:gdLst/>
                <a:ahLst/>
                <a:cxnLst>
                  <a:cxn ang="0">
                    <a:pos x="12" y="0"/>
                  </a:cxn>
                  <a:cxn ang="0">
                    <a:pos x="12" y="0"/>
                  </a:cxn>
                  <a:cxn ang="0">
                    <a:pos x="12" y="0"/>
                  </a:cxn>
                  <a:cxn ang="0">
                    <a:pos x="9" y="6"/>
                  </a:cxn>
                  <a:cxn ang="0">
                    <a:pos x="0" y="6"/>
                  </a:cxn>
                  <a:cxn ang="0">
                    <a:pos x="0" y="214"/>
                  </a:cxn>
                  <a:cxn ang="0">
                    <a:pos x="12" y="214"/>
                  </a:cxn>
                  <a:cxn ang="0">
                    <a:pos x="12" y="0"/>
                  </a:cxn>
                </a:cxnLst>
                <a:rect l="0" t="0" r="r" b="b"/>
                <a:pathLst>
                  <a:path w="12" h="214">
                    <a:moveTo>
                      <a:pt x="12" y="0"/>
                    </a:moveTo>
                    <a:lnTo>
                      <a:pt x="12" y="0"/>
                    </a:lnTo>
                    <a:lnTo>
                      <a:pt x="12" y="0"/>
                    </a:lnTo>
                    <a:lnTo>
                      <a:pt x="9" y="6"/>
                    </a:lnTo>
                    <a:lnTo>
                      <a:pt x="0" y="6"/>
                    </a:lnTo>
                    <a:lnTo>
                      <a:pt x="0" y="214"/>
                    </a:lnTo>
                    <a:lnTo>
                      <a:pt x="12" y="214"/>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4" name="Freeform 870"/>
              <p:cNvSpPr>
                <a:spLocks/>
              </p:cNvSpPr>
              <p:nvPr/>
            </p:nvSpPr>
            <p:spPr bwMode="auto">
              <a:xfrm>
                <a:off x="3668713" y="4848226"/>
                <a:ext cx="19050" cy="333375"/>
              </a:xfrm>
              <a:custGeom>
                <a:avLst/>
                <a:gdLst/>
                <a:ahLst/>
                <a:cxnLst>
                  <a:cxn ang="0">
                    <a:pos x="12" y="0"/>
                  </a:cxn>
                  <a:cxn ang="0">
                    <a:pos x="0" y="0"/>
                  </a:cxn>
                  <a:cxn ang="0">
                    <a:pos x="0" y="210"/>
                  </a:cxn>
                  <a:cxn ang="0">
                    <a:pos x="3" y="210"/>
                  </a:cxn>
                  <a:cxn ang="0">
                    <a:pos x="12" y="177"/>
                  </a:cxn>
                  <a:cxn ang="0">
                    <a:pos x="12" y="0"/>
                  </a:cxn>
                </a:cxnLst>
                <a:rect l="0" t="0" r="r" b="b"/>
                <a:pathLst>
                  <a:path w="12" h="210">
                    <a:moveTo>
                      <a:pt x="12" y="0"/>
                    </a:moveTo>
                    <a:lnTo>
                      <a:pt x="0" y="0"/>
                    </a:lnTo>
                    <a:lnTo>
                      <a:pt x="0" y="210"/>
                    </a:lnTo>
                    <a:lnTo>
                      <a:pt x="3" y="210"/>
                    </a:lnTo>
                    <a:lnTo>
                      <a:pt x="12" y="17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5" name="Freeform 871"/>
              <p:cNvSpPr>
                <a:spLocks noEditPoints="1"/>
              </p:cNvSpPr>
              <p:nvPr/>
            </p:nvSpPr>
            <p:spPr bwMode="auto">
              <a:xfrm>
                <a:off x="3763963" y="4603751"/>
                <a:ext cx="19050" cy="608013"/>
              </a:xfrm>
              <a:custGeom>
                <a:avLst/>
                <a:gdLst/>
                <a:ahLst/>
                <a:cxnLst>
                  <a:cxn ang="0">
                    <a:pos x="6" y="214"/>
                  </a:cxn>
                  <a:cxn ang="0">
                    <a:pos x="0" y="229"/>
                  </a:cxn>
                  <a:cxn ang="0">
                    <a:pos x="0" y="383"/>
                  </a:cxn>
                  <a:cxn ang="0">
                    <a:pos x="12" y="383"/>
                  </a:cxn>
                  <a:cxn ang="0">
                    <a:pos x="12" y="241"/>
                  </a:cxn>
                  <a:cxn ang="0">
                    <a:pos x="6" y="214"/>
                  </a:cxn>
                  <a:cxn ang="0">
                    <a:pos x="12" y="0"/>
                  </a:cxn>
                  <a:cxn ang="0">
                    <a:pos x="0" y="0"/>
                  </a:cxn>
                  <a:cxn ang="0">
                    <a:pos x="0" y="190"/>
                  </a:cxn>
                  <a:cxn ang="0">
                    <a:pos x="0" y="190"/>
                  </a:cxn>
                  <a:cxn ang="0">
                    <a:pos x="0" y="190"/>
                  </a:cxn>
                  <a:cxn ang="0">
                    <a:pos x="3" y="187"/>
                  </a:cxn>
                  <a:cxn ang="0">
                    <a:pos x="6" y="184"/>
                  </a:cxn>
                  <a:cxn ang="0">
                    <a:pos x="6" y="184"/>
                  </a:cxn>
                  <a:cxn ang="0">
                    <a:pos x="6" y="184"/>
                  </a:cxn>
                  <a:cxn ang="0">
                    <a:pos x="6" y="184"/>
                  </a:cxn>
                  <a:cxn ang="0">
                    <a:pos x="12" y="187"/>
                  </a:cxn>
                  <a:cxn ang="0">
                    <a:pos x="12" y="190"/>
                  </a:cxn>
                  <a:cxn ang="0">
                    <a:pos x="12" y="190"/>
                  </a:cxn>
                  <a:cxn ang="0">
                    <a:pos x="12" y="0"/>
                  </a:cxn>
                </a:cxnLst>
                <a:rect l="0" t="0" r="r" b="b"/>
                <a:pathLst>
                  <a:path w="12" h="383">
                    <a:moveTo>
                      <a:pt x="6" y="214"/>
                    </a:moveTo>
                    <a:lnTo>
                      <a:pt x="0" y="229"/>
                    </a:lnTo>
                    <a:lnTo>
                      <a:pt x="0" y="383"/>
                    </a:lnTo>
                    <a:lnTo>
                      <a:pt x="12" y="383"/>
                    </a:lnTo>
                    <a:lnTo>
                      <a:pt x="12" y="241"/>
                    </a:lnTo>
                    <a:lnTo>
                      <a:pt x="6" y="214"/>
                    </a:lnTo>
                    <a:close/>
                    <a:moveTo>
                      <a:pt x="12" y="0"/>
                    </a:moveTo>
                    <a:lnTo>
                      <a:pt x="0" y="0"/>
                    </a:lnTo>
                    <a:lnTo>
                      <a:pt x="0" y="190"/>
                    </a:lnTo>
                    <a:lnTo>
                      <a:pt x="0" y="190"/>
                    </a:lnTo>
                    <a:lnTo>
                      <a:pt x="0" y="190"/>
                    </a:lnTo>
                    <a:lnTo>
                      <a:pt x="3" y="187"/>
                    </a:lnTo>
                    <a:lnTo>
                      <a:pt x="6" y="184"/>
                    </a:lnTo>
                    <a:lnTo>
                      <a:pt x="6" y="184"/>
                    </a:lnTo>
                    <a:lnTo>
                      <a:pt x="6" y="184"/>
                    </a:lnTo>
                    <a:lnTo>
                      <a:pt x="6" y="184"/>
                    </a:lnTo>
                    <a:lnTo>
                      <a:pt x="12" y="187"/>
                    </a:lnTo>
                    <a:lnTo>
                      <a:pt x="12" y="190"/>
                    </a:lnTo>
                    <a:lnTo>
                      <a:pt x="12" y="190"/>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6" name="Freeform 872"/>
              <p:cNvSpPr>
                <a:spLocks/>
              </p:cNvSpPr>
              <p:nvPr/>
            </p:nvSpPr>
            <p:spPr bwMode="auto">
              <a:xfrm>
                <a:off x="3763963" y="4943476"/>
                <a:ext cx="19050" cy="268288"/>
              </a:xfrm>
              <a:custGeom>
                <a:avLst/>
                <a:gdLst/>
                <a:ahLst/>
                <a:cxnLst>
                  <a:cxn ang="0">
                    <a:pos x="6" y="0"/>
                  </a:cxn>
                  <a:cxn ang="0">
                    <a:pos x="0" y="15"/>
                  </a:cxn>
                  <a:cxn ang="0">
                    <a:pos x="0" y="169"/>
                  </a:cxn>
                  <a:cxn ang="0">
                    <a:pos x="12" y="169"/>
                  </a:cxn>
                  <a:cxn ang="0">
                    <a:pos x="12" y="27"/>
                  </a:cxn>
                  <a:cxn ang="0">
                    <a:pos x="6" y="0"/>
                  </a:cxn>
                </a:cxnLst>
                <a:rect l="0" t="0" r="r" b="b"/>
                <a:pathLst>
                  <a:path w="12" h="169">
                    <a:moveTo>
                      <a:pt x="6" y="0"/>
                    </a:moveTo>
                    <a:lnTo>
                      <a:pt x="0" y="15"/>
                    </a:lnTo>
                    <a:lnTo>
                      <a:pt x="0" y="169"/>
                    </a:lnTo>
                    <a:lnTo>
                      <a:pt x="12" y="169"/>
                    </a:lnTo>
                    <a:lnTo>
                      <a:pt x="12" y="27"/>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7" name="Freeform 873"/>
              <p:cNvSpPr>
                <a:spLocks/>
              </p:cNvSpPr>
              <p:nvPr/>
            </p:nvSpPr>
            <p:spPr bwMode="auto">
              <a:xfrm>
                <a:off x="3763963" y="4603751"/>
                <a:ext cx="19050" cy="301625"/>
              </a:xfrm>
              <a:custGeom>
                <a:avLst/>
                <a:gdLst/>
                <a:ahLst/>
                <a:cxnLst>
                  <a:cxn ang="0">
                    <a:pos x="12" y="0"/>
                  </a:cxn>
                  <a:cxn ang="0">
                    <a:pos x="0" y="0"/>
                  </a:cxn>
                  <a:cxn ang="0">
                    <a:pos x="0" y="190"/>
                  </a:cxn>
                  <a:cxn ang="0">
                    <a:pos x="0" y="190"/>
                  </a:cxn>
                  <a:cxn ang="0">
                    <a:pos x="0" y="190"/>
                  </a:cxn>
                  <a:cxn ang="0">
                    <a:pos x="3" y="187"/>
                  </a:cxn>
                  <a:cxn ang="0">
                    <a:pos x="6" y="184"/>
                  </a:cxn>
                  <a:cxn ang="0">
                    <a:pos x="6" y="184"/>
                  </a:cxn>
                  <a:cxn ang="0">
                    <a:pos x="6" y="184"/>
                  </a:cxn>
                  <a:cxn ang="0">
                    <a:pos x="6" y="184"/>
                  </a:cxn>
                  <a:cxn ang="0">
                    <a:pos x="12" y="187"/>
                  </a:cxn>
                  <a:cxn ang="0">
                    <a:pos x="12" y="190"/>
                  </a:cxn>
                  <a:cxn ang="0">
                    <a:pos x="12" y="190"/>
                  </a:cxn>
                  <a:cxn ang="0">
                    <a:pos x="12" y="0"/>
                  </a:cxn>
                </a:cxnLst>
                <a:rect l="0" t="0" r="r" b="b"/>
                <a:pathLst>
                  <a:path w="12" h="190">
                    <a:moveTo>
                      <a:pt x="12" y="0"/>
                    </a:moveTo>
                    <a:lnTo>
                      <a:pt x="0" y="0"/>
                    </a:lnTo>
                    <a:lnTo>
                      <a:pt x="0" y="190"/>
                    </a:lnTo>
                    <a:lnTo>
                      <a:pt x="0" y="190"/>
                    </a:lnTo>
                    <a:lnTo>
                      <a:pt x="0" y="190"/>
                    </a:lnTo>
                    <a:lnTo>
                      <a:pt x="3" y="187"/>
                    </a:lnTo>
                    <a:lnTo>
                      <a:pt x="6" y="184"/>
                    </a:lnTo>
                    <a:lnTo>
                      <a:pt x="6" y="184"/>
                    </a:lnTo>
                    <a:lnTo>
                      <a:pt x="6" y="184"/>
                    </a:lnTo>
                    <a:lnTo>
                      <a:pt x="6" y="184"/>
                    </a:lnTo>
                    <a:lnTo>
                      <a:pt x="12" y="187"/>
                    </a:lnTo>
                    <a:lnTo>
                      <a:pt x="12" y="190"/>
                    </a:lnTo>
                    <a:lnTo>
                      <a:pt x="12" y="19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8" name="Freeform 874"/>
              <p:cNvSpPr>
                <a:spLocks noEditPoints="1"/>
              </p:cNvSpPr>
              <p:nvPr/>
            </p:nvSpPr>
            <p:spPr bwMode="auto">
              <a:xfrm>
                <a:off x="3860801" y="4905376"/>
                <a:ext cx="19050" cy="788988"/>
              </a:xfrm>
              <a:custGeom>
                <a:avLst/>
                <a:gdLst/>
                <a:ahLst/>
                <a:cxnLst>
                  <a:cxn ang="0">
                    <a:pos x="0" y="250"/>
                  </a:cxn>
                  <a:cxn ang="0">
                    <a:pos x="0" y="497"/>
                  </a:cxn>
                  <a:cxn ang="0">
                    <a:pos x="12" y="497"/>
                  </a:cxn>
                  <a:cxn ang="0">
                    <a:pos x="12" y="253"/>
                  </a:cxn>
                  <a:cxn ang="0">
                    <a:pos x="9" y="253"/>
                  </a:cxn>
                  <a:cxn ang="0">
                    <a:pos x="9" y="253"/>
                  </a:cxn>
                  <a:cxn ang="0">
                    <a:pos x="6" y="253"/>
                  </a:cxn>
                  <a:cxn ang="0">
                    <a:pos x="6" y="253"/>
                  </a:cxn>
                  <a:cxn ang="0">
                    <a:pos x="6" y="253"/>
                  </a:cxn>
                  <a:cxn ang="0">
                    <a:pos x="6" y="253"/>
                  </a:cxn>
                  <a:cxn ang="0">
                    <a:pos x="3" y="250"/>
                  </a:cxn>
                  <a:cxn ang="0">
                    <a:pos x="0" y="250"/>
                  </a:cxn>
                  <a:cxn ang="0">
                    <a:pos x="12" y="0"/>
                  </a:cxn>
                  <a:cxn ang="0">
                    <a:pos x="0" y="0"/>
                  </a:cxn>
                  <a:cxn ang="0">
                    <a:pos x="0" y="199"/>
                  </a:cxn>
                  <a:cxn ang="0">
                    <a:pos x="12" y="241"/>
                  </a:cxn>
                  <a:cxn ang="0">
                    <a:pos x="12" y="238"/>
                  </a:cxn>
                  <a:cxn ang="0">
                    <a:pos x="12" y="0"/>
                  </a:cxn>
                </a:cxnLst>
                <a:rect l="0" t="0" r="r" b="b"/>
                <a:pathLst>
                  <a:path w="12" h="497">
                    <a:moveTo>
                      <a:pt x="0" y="250"/>
                    </a:moveTo>
                    <a:lnTo>
                      <a:pt x="0" y="497"/>
                    </a:lnTo>
                    <a:lnTo>
                      <a:pt x="12" y="497"/>
                    </a:lnTo>
                    <a:lnTo>
                      <a:pt x="12" y="253"/>
                    </a:lnTo>
                    <a:lnTo>
                      <a:pt x="9" y="253"/>
                    </a:lnTo>
                    <a:lnTo>
                      <a:pt x="9" y="253"/>
                    </a:lnTo>
                    <a:lnTo>
                      <a:pt x="6" y="253"/>
                    </a:lnTo>
                    <a:lnTo>
                      <a:pt x="6" y="253"/>
                    </a:lnTo>
                    <a:lnTo>
                      <a:pt x="6" y="253"/>
                    </a:lnTo>
                    <a:lnTo>
                      <a:pt x="6" y="253"/>
                    </a:lnTo>
                    <a:lnTo>
                      <a:pt x="3" y="250"/>
                    </a:lnTo>
                    <a:lnTo>
                      <a:pt x="0" y="250"/>
                    </a:lnTo>
                    <a:close/>
                    <a:moveTo>
                      <a:pt x="12" y="0"/>
                    </a:moveTo>
                    <a:lnTo>
                      <a:pt x="0" y="0"/>
                    </a:lnTo>
                    <a:lnTo>
                      <a:pt x="0" y="199"/>
                    </a:lnTo>
                    <a:lnTo>
                      <a:pt x="12" y="241"/>
                    </a:lnTo>
                    <a:lnTo>
                      <a:pt x="12" y="238"/>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39" name="Freeform 875"/>
              <p:cNvSpPr>
                <a:spLocks/>
              </p:cNvSpPr>
              <p:nvPr/>
            </p:nvSpPr>
            <p:spPr bwMode="auto">
              <a:xfrm>
                <a:off x="3860801" y="5302251"/>
                <a:ext cx="19050" cy="392113"/>
              </a:xfrm>
              <a:custGeom>
                <a:avLst/>
                <a:gdLst/>
                <a:ahLst/>
                <a:cxnLst>
                  <a:cxn ang="0">
                    <a:pos x="0" y="0"/>
                  </a:cxn>
                  <a:cxn ang="0">
                    <a:pos x="0" y="247"/>
                  </a:cxn>
                  <a:cxn ang="0">
                    <a:pos x="12" y="247"/>
                  </a:cxn>
                  <a:cxn ang="0">
                    <a:pos x="12" y="3"/>
                  </a:cxn>
                  <a:cxn ang="0">
                    <a:pos x="9" y="3"/>
                  </a:cxn>
                  <a:cxn ang="0">
                    <a:pos x="9" y="3"/>
                  </a:cxn>
                  <a:cxn ang="0">
                    <a:pos x="6" y="3"/>
                  </a:cxn>
                  <a:cxn ang="0">
                    <a:pos x="6" y="3"/>
                  </a:cxn>
                  <a:cxn ang="0">
                    <a:pos x="6" y="3"/>
                  </a:cxn>
                  <a:cxn ang="0">
                    <a:pos x="6" y="3"/>
                  </a:cxn>
                  <a:cxn ang="0">
                    <a:pos x="3" y="0"/>
                  </a:cxn>
                  <a:cxn ang="0">
                    <a:pos x="0" y="0"/>
                  </a:cxn>
                </a:cxnLst>
                <a:rect l="0" t="0" r="r" b="b"/>
                <a:pathLst>
                  <a:path w="12" h="247">
                    <a:moveTo>
                      <a:pt x="0" y="0"/>
                    </a:moveTo>
                    <a:lnTo>
                      <a:pt x="0" y="247"/>
                    </a:lnTo>
                    <a:lnTo>
                      <a:pt x="12" y="247"/>
                    </a:lnTo>
                    <a:lnTo>
                      <a:pt x="12" y="3"/>
                    </a:lnTo>
                    <a:lnTo>
                      <a:pt x="9" y="3"/>
                    </a:lnTo>
                    <a:lnTo>
                      <a:pt x="9" y="3"/>
                    </a:lnTo>
                    <a:lnTo>
                      <a:pt x="6" y="3"/>
                    </a:lnTo>
                    <a:lnTo>
                      <a:pt x="6" y="3"/>
                    </a:lnTo>
                    <a:lnTo>
                      <a:pt x="6" y="3"/>
                    </a:lnTo>
                    <a:lnTo>
                      <a:pt x="6" y="3"/>
                    </a:lnTo>
                    <a:lnTo>
                      <a:pt x="3"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0" name="Freeform 876"/>
              <p:cNvSpPr>
                <a:spLocks/>
              </p:cNvSpPr>
              <p:nvPr/>
            </p:nvSpPr>
            <p:spPr bwMode="auto">
              <a:xfrm>
                <a:off x="3860801" y="4905376"/>
                <a:ext cx="19050" cy="382588"/>
              </a:xfrm>
              <a:custGeom>
                <a:avLst/>
                <a:gdLst/>
                <a:ahLst/>
                <a:cxnLst>
                  <a:cxn ang="0">
                    <a:pos x="12" y="0"/>
                  </a:cxn>
                  <a:cxn ang="0">
                    <a:pos x="0" y="0"/>
                  </a:cxn>
                  <a:cxn ang="0">
                    <a:pos x="0" y="199"/>
                  </a:cxn>
                  <a:cxn ang="0">
                    <a:pos x="12" y="241"/>
                  </a:cxn>
                  <a:cxn ang="0">
                    <a:pos x="12" y="238"/>
                  </a:cxn>
                  <a:cxn ang="0">
                    <a:pos x="12" y="0"/>
                  </a:cxn>
                </a:cxnLst>
                <a:rect l="0" t="0" r="r" b="b"/>
                <a:pathLst>
                  <a:path w="12" h="241">
                    <a:moveTo>
                      <a:pt x="12" y="0"/>
                    </a:moveTo>
                    <a:lnTo>
                      <a:pt x="0" y="0"/>
                    </a:lnTo>
                    <a:lnTo>
                      <a:pt x="0" y="199"/>
                    </a:lnTo>
                    <a:lnTo>
                      <a:pt x="12" y="241"/>
                    </a:lnTo>
                    <a:lnTo>
                      <a:pt x="12" y="23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1" name="Freeform 877"/>
              <p:cNvSpPr>
                <a:spLocks noEditPoints="1"/>
              </p:cNvSpPr>
              <p:nvPr/>
            </p:nvSpPr>
            <p:spPr bwMode="auto">
              <a:xfrm>
                <a:off x="3960813" y="4957763"/>
                <a:ext cx="19050" cy="592138"/>
              </a:xfrm>
              <a:custGeom>
                <a:avLst/>
                <a:gdLst/>
                <a:ahLst/>
                <a:cxnLst>
                  <a:cxn ang="0">
                    <a:pos x="12" y="187"/>
                  </a:cxn>
                  <a:cxn ang="0">
                    <a:pos x="9" y="187"/>
                  </a:cxn>
                  <a:cxn ang="0">
                    <a:pos x="9" y="187"/>
                  </a:cxn>
                  <a:cxn ang="0">
                    <a:pos x="6" y="193"/>
                  </a:cxn>
                  <a:cxn ang="0">
                    <a:pos x="0" y="196"/>
                  </a:cxn>
                  <a:cxn ang="0">
                    <a:pos x="0" y="373"/>
                  </a:cxn>
                  <a:cxn ang="0">
                    <a:pos x="12" y="373"/>
                  </a:cxn>
                  <a:cxn ang="0">
                    <a:pos x="12" y="187"/>
                  </a:cxn>
                  <a:cxn ang="0">
                    <a:pos x="12" y="0"/>
                  </a:cxn>
                  <a:cxn ang="0">
                    <a:pos x="0" y="0"/>
                  </a:cxn>
                  <a:cxn ang="0">
                    <a:pos x="0" y="184"/>
                  </a:cxn>
                  <a:cxn ang="0">
                    <a:pos x="0" y="184"/>
                  </a:cxn>
                  <a:cxn ang="0">
                    <a:pos x="12" y="111"/>
                  </a:cxn>
                  <a:cxn ang="0">
                    <a:pos x="12" y="0"/>
                  </a:cxn>
                </a:cxnLst>
                <a:rect l="0" t="0" r="r" b="b"/>
                <a:pathLst>
                  <a:path w="12" h="373">
                    <a:moveTo>
                      <a:pt x="12" y="187"/>
                    </a:moveTo>
                    <a:lnTo>
                      <a:pt x="9" y="187"/>
                    </a:lnTo>
                    <a:lnTo>
                      <a:pt x="9" y="187"/>
                    </a:lnTo>
                    <a:lnTo>
                      <a:pt x="6" y="193"/>
                    </a:lnTo>
                    <a:lnTo>
                      <a:pt x="0" y="196"/>
                    </a:lnTo>
                    <a:lnTo>
                      <a:pt x="0" y="373"/>
                    </a:lnTo>
                    <a:lnTo>
                      <a:pt x="12" y="373"/>
                    </a:lnTo>
                    <a:lnTo>
                      <a:pt x="12" y="187"/>
                    </a:lnTo>
                    <a:close/>
                    <a:moveTo>
                      <a:pt x="12" y="0"/>
                    </a:moveTo>
                    <a:lnTo>
                      <a:pt x="0" y="0"/>
                    </a:lnTo>
                    <a:lnTo>
                      <a:pt x="0" y="184"/>
                    </a:lnTo>
                    <a:lnTo>
                      <a:pt x="0" y="184"/>
                    </a:lnTo>
                    <a:lnTo>
                      <a:pt x="12" y="111"/>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2" name="Freeform 878"/>
              <p:cNvSpPr>
                <a:spLocks/>
              </p:cNvSpPr>
              <p:nvPr/>
            </p:nvSpPr>
            <p:spPr bwMode="auto">
              <a:xfrm>
                <a:off x="3960813" y="5254626"/>
                <a:ext cx="19050" cy="295275"/>
              </a:xfrm>
              <a:custGeom>
                <a:avLst/>
                <a:gdLst/>
                <a:ahLst/>
                <a:cxnLst>
                  <a:cxn ang="0">
                    <a:pos x="12" y="0"/>
                  </a:cxn>
                  <a:cxn ang="0">
                    <a:pos x="9" y="0"/>
                  </a:cxn>
                  <a:cxn ang="0">
                    <a:pos x="9" y="0"/>
                  </a:cxn>
                  <a:cxn ang="0">
                    <a:pos x="6" y="6"/>
                  </a:cxn>
                  <a:cxn ang="0">
                    <a:pos x="0" y="9"/>
                  </a:cxn>
                  <a:cxn ang="0">
                    <a:pos x="0" y="186"/>
                  </a:cxn>
                  <a:cxn ang="0">
                    <a:pos x="12" y="186"/>
                  </a:cxn>
                  <a:cxn ang="0">
                    <a:pos x="12" y="0"/>
                  </a:cxn>
                </a:cxnLst>
                <a:rect l="0" t="0" r="r" b="b"/>
                <a:pathLst>
                  <a:path w="12" h="186">
                    <a:moveTo>
                      <a:pt x="12" y="0"/>
                    </a:moveTo>
                    <a:lnTo>
                      <a:pt x="9" y="0"/>
                    </a:lnTo>
                    <a:lnTo>
                      <a:pt x="9" y="0"/>
                    </a:lnTo>
                    <a:lnTo>
                      <a:pt x="6" y="6"/>
                    </a:lnTo>
                    <a:lnTo>
                      <a:pt x="0" y="9"/>
                    </a:lnTo>
                    <a:lnTo>
                      <a:pt x="0" y="186"/>
                    </a:lnTo>
                    <a:lnTo>
                      <a:pt x="12" y="186"/>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3" name="Freeform 879"/>
              <p:cNvSpPr>
                <a:spLocks/>
              </p:cNvSpPr>
              <p:nvPr/>
            </p:nvSpPr>
            <p:spPr bwMode="auto">
              <a:xfrm>
                <a:off x="3960813" y="4957763"/>
                <a:ext cx="19050" cy="292100"/>
              </a:xfrm>
              <a:custGeom>
                <a:avLst/>
                <a:gdLst/>
                <a:ahLst/>
                <a:cxnLst>
                  <a:cxn ang="0">
                    <a:pos x="12" y="0"/>
                  </a:cxn>
                  <a:cxn ang="0">
                    <a:pos x="0" y="0"/>
                  </a:cxn>
                  <a:cxn ang="0">
                    <a:pos x="0" y="184"/>
                  </a:cxn>
                  <a:cxn ang="0">
                    <a:pos x="0" y="184"/>
                  </a:cxn>
                  <a:cxn ang="0">
                    <a:pos x="12" y="111"/>
                  </a:cxn>
                  <a:cxn ang="0">
                    <a:pos x="12" y="0"/>
                  </a:cxn>
                </a:cxnLst>
                <a:rect l="0" t="0" r="r" b="b"/>
                <a:pathLst>
                  <a:path w="12" h="184">
                    <a:moveTo>
                      <a:pt x="12" y="0"/>
                    </a:moveTo>
                    <a:lnTo>
                      <a:pt x="0" y="0"/>
                    </a:lnTo>
                    <a:lnTo>
                      <a:pt x="0" y="184"/>
                    </a:lnTo>
                    <a:lnTo>
                      <a:pt x="0" y="184"/>
                    </a:lnTo>
                    <a:lnTo>
                      <a:pt x="12" y="11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4" name="Freeform 880"/>
              <p:cNvSpPr>
                <a:spLocks noEditPoints="1"/>
              </p:cNvSpPr>
              <p:nvPr/>
            </p:nvSpPr>
            <p:spPr bwMode="auto">
              <a:xfrm>
                <a:off x="4056063" y="4356101"/>
                <a:ext cx="19050" cy="625475"/>
              </a:xfrm>
              <a:custGeom>
                <a:avLst/>
                <a:gdLst/>
                <a:ahLst/>
                <a:cxnLst>
                  <a:cxn ang="0">
                    <a:pos x="6" y="228"/>
                  </a:cxn>
                  <a:cxn ang="0">
                    <a:pos x="0" y="271"/>
                  </a:cxn>
                  <a:cxn ang="0">
                    <a:pos x="0" y="394"/>
                  </a:cxn>
                  <a:cxn ang="0">
                    <a:pos x="12" y="394"/>
                  </a:cxn>
                  <a:cxn ang="0">
                    <a:pos x="12" y="250"/>
                  </a:cxn>
                  <a:cxn ang="0">
                    <a:pos x="6" y="228"/>
                  </a:cxn>
                  <a:cxn ang="0">
                    <a:pos x="12" y="0"/>
                  </a:cxn>
                  <a:cxn ang="0">
                    <a:pos x="0" y="0"/>
                  </a:cxn>
                  <a:cxn ang="0">
                    <a:pos x="0" y="195"/>
                  </a:cxn>
                  <a:cxn ang="0">
                    <a:pos x="0" y="195"/>
                  </a:cxn>
                  <a:cxn ang="0">
                    <a:pos x="0" y="195"/>
                  </a:cxn>
                  <a:cxn ang="0">
                    <a:pos x="0" y="192"/>
                  </a:cxn>
                  <a:cxn ang="0">
                    <a:pos x="3" y="189"/>
                  </a:cxn>
                  <a:cxn ang="0">
                    <a:pos x="3" y="189"/>
                  </a:cxn>
                  <a:cxn ang="0">
                    <a:pos x="6" y="189"/>
                  </a:cxn>
                  <a:cxn ang="0">
                    <a:pos x="6" y="189"/>
                  </a:cxn>
                  <a:cxn ang="0">
                    <a:pos x="9" y="192"/>
                  </a:cxn>
                  <a:cxn ang="0">
                    <a:pos x="9" y="195"/>
                  </a:cxn>
                  <a:cxn ang="0">
                    <a:pos x="12" y="195"/>
                  </a:cxn>
                  <a:cxn ang="0">
                    <a:pos x="12" y="0"/>
                  </a:cxn>
                </a:cxnLst>
                <a:rect l="0" t="0" r="r" b="b"/>
                <a:pathLst>
                  <a:path w="12" h="394">
                    <a:moveTo>
                      <a:pt x="6" y="228"/>
                    </a:moveTo>
                    <a:lnTo>
                      <a:pt x="0" y="271"/>
                    </a:lnTo>
                    <a:lnTo>
                      <a:pt x="0" y="394"/>
                    </a:lnTo>
                    <a:lnTo>
                      <a:pt x="12" y="394"/>
                    </a:lnTo>
                    <a:lnTo>
                      <a:pt x="12" y="250"/>
                    </a:lnTo>
                    <a:lnTo>
                      <a:pt x="6" y="228"/>
                    </a:lnTo>
                    <a:close/>
                    <a:moveTo>
                      <a:pt x="12" y="0"/>
                    </a:moveTo>
                    <a:lnTo>
                      <a:pt x="0" y="0"/>
                    </a:lnTo>
                    <a:lnTo>
                      <a:pt x="0" y="195"/>
                    </a:lnTo>
                    <a:lnTo>
                      <a:pt x="0" y="195"/>
                    </a:lnTo>
                    <a:lnTo>
                      <a:pt x="0" y="195"/>
                    </a:lnTo>
                    <a:lnTo>
                      <a:pt x="0" y="192"/>
                    </a:lnTo>
                    <a:lnTo>
                      <a:pt x="3" y="189"/>
                    </a:lnTo>
                    <a:lnTo>
                      <a:pt x="3" y="189"/>
                    </a:lnTo>
                    <a:lnTo>
                      <a:pt x="6" y="189"/>
                    </a:lnTo>
                    <a:lnTo>
                      <a:pt x="6" y="189"/>
                    </a:lnTo>
                    <a:lnTo>
                      <a:pt x="9" y="192"/>
                    </a:lnTo>
                    <a:lnTo>
                      <a:pt x="9" y="195"/>
                    </a:lnTo>
                    <a:lnTo>
                      <a:pt x="12" y="195"/>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5" name="Freeform 881"/>
              <p:cNvSpPr>
                <a:spLocks/>
              </p:cNvSpPr>
              <p:nvPr/>
            </p:nvSpPr>
            <p:spPr bwMode="auto">
              <a:xfrm>
                <a:off x="4056063" y="4718051"/>
                <a:ext cx="19050" cy="263525"/>
              </a:xfrm>
              <a:custGeom>
                <a:avLst/>
                <a:gdLst/>
                <a:ahLst/>
                <a:cxnLst>
                  <a:cxn ang="0">
                    <a:pos x="6" y="0"/>
                  </a:cxn>
                  <a:cxn ang="0">
                    <a:pos x="0" y="43"/>
                  </a:cxn>
                  <a:cxn ang="0">
                    <a:pos x="0" y="166"/>
                  </a:cxn>
                  <a:cxn ang="0">
                    <a:pos x="12" y="166"/>
                  </a:cxn>
                  <a:cxn ang="0">
                    <a:pos x="12" y="22"/>
                  </a:cxn>
                  <a:cxn ang="0">
                    <a:pos x="6" y="0"/>
                  </a:cxn>
                </a:cxnLst>
                <a:rect l="0" t="0" r="r" b="b"/>
                <a:pathLst>
                  <a:path w="12" h="166">
                    <a:moveTo>
                      <a:pt x="6" y="0"/>
                    </a:moveTo>
                    <a:lnTo>
                      <a:pt x="0" y="43"/>
                    </a:lnTo>
                    <a:lnTo>
                      <a:pt x="0" y="166"/>
                    </a:lnTo>
                    <a:lnTo>
                      <a:pt x="12" y="166"/>
                    </a:lnTo>
                    <a:lnTo>
                      <a:pt x="12" y="22"/>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6" name="Freeform 882"/>
              <p:cNvSpPr>
                <a:spLocks/>
              </p:cNvSpPr>
              <p:nvPr/>
            </p:nvSpPr>
            <p:spPr bwMode="auto">
              <a:xfrm>
                <a:off x="4056063" y="4356101"/>
                <a:ext cx="19050" cy="309563"/>
              </a:xfrm>
              <a:custGeom>
                <a:avLst/>
                <a:gdLst/>
                <a:ahLst/>
                <a:cxnLst>
                  <a:cxn ang="0">
                    <a:pos x="12" y="0"/>
                  </a:cxn>
                  <a:cxn ang="0">
                    <a:pos x="0" y="0"/>
                  </a:cxn>
                  <a:cxn ang="0">
                    <a:pos x="0" y="195"/>
                  </a:cxn>
                  <a:cxn ang="0">
                    <a:pos x="0" y="195"/>
                  </a:cxn>
                  <a:cxn ang="0">
                    <a:pos x="0" y="195"/>
                  </a:cxn>
                  <a:cxn ang="0">
                    <a:pos x="0" y="192"/>
                  </a:cxn>
                  <a:cxn ang="0">
                    <a:pos x="3" y="189"/>
                  </a:cxn>
                  <a:cxn ang="0">
                    <a:pos x="3" y="189"/>
                  </a:cxn>
                  <a:cxn ang="0">
                    <a:pos x="6" y="189"/>
                  </a:cxn>
                  <a:cxn ang="0">
                    <a:pos x="6" y="189"/>
                  </a:cxn>
                  <a:cxn ang="0">
                    <a:pos x="9" y="192"/>
                  </a:cxn>
                  <a:cxn ang="0">
                    <a:pos x="9" y="195"/>
                  </a:cxn>
                  <a:cxn ang="0">
                    <a:pos x="12" y="195"/>
                  </a:cxn>
                  <a:cxn ang="0">
                    <a:pos x="12" y="0"/>
                  </a:cxn>
                </a:cxnLst>
                <a:rect l="0" t="0" r="r" b="b"/>
                <a:pathLst>
                  <a:path w="12" h="195">
                    <a:moveTo>
                      <a:pt x="12" y="0"/>
                    </a:moveTo>
                    <a:lnTo>
                      <a:pt x="0" y="0"/>
                    </a:lnTo>
                    <a:lnTo>
                      <a:pt x="0" y="195"/>
                    </a:lnTo>
                    <a:lnTo>
                      <a:pt x="0" y="195"/>
                    </a:lnTo>
                    <a:lnTo>
                      <a:pt x="0" y="195"/>
                    </a:lnTo>
                    <a:lnTo>
                      <a:pt x="0" y="192"/>
                    </a:lnTo>
                    <a:lnTo>
                      <a:pt x="3" y="189"/>
                    </a:lnTo>
                    <a:lnTo>
                      <a:pt x="3" y="189"/>
                    </a:lnTo>
                    <a:lnTo>
                      <a:pt x="6" y="189"/>
                    </a:lnTo>
                    <a:lnTo>
                      <a:pt x="6" y="189"/>
                    </a:lnTo>
                    <a:lnTo>
                      <a:pt x="9" y="192"/>
                    </a:lnTo>
                    <a:lnTo>
                      <a:pt x="9" y="195"/>
                    </a:lnTo>
                    <a:lnTo>
                      <a:pt x="12" y="195"/>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7" name="Freeform 883"/>
              <p:cNvSpPr>
                <a:spLocks noEditPoints="1"/>
              </p:cNvSpPr>
              <p:nvPr/>
            </p:nvSpPr>
            <p:spPr bwMode="auto">
              <a:xfrm>
                <a:off x="4151313" y="4748213"/>
                <a:ext cx="19050" cy="696913"/>
              </a:xfrm>
              <a:custGeom>
                <a:avLst/>
                <a:gdLst/>
                <a:ahLst/>
                <a:cxnLst>
                  <a:cxn ang="0">
                    <a:pos x="0" y="219"/>
                  </a:cxn>
                  <a:cxn ang="0">
                    <a:pos x="0" y="439"/>
                  </a:cxn>
                  <a:cxn ang="0">
                    <a:pos x="12" y="439"/>
                  </a:cxn>
                  <a:cxn ang="0">
                    <a:pos x="12" y="252"/>
                  </a:cxn>
                  <a:cxn ang="0">
                    <a:pos x="0" y="222"/>
                  </a:cxn>
                  <a:cxn ang="0">
                    <a:pos x="0" y="219"/>
                  </a:cxn>
                  <a:cxn ang="0">
                    <a:pos x="0" y="219"/>
                  </a:cxn>
                  <a:cxn ang="0">
                    <a:pos x="12" y="0"/>
                  </a:cxn>
                  <a:cxn ang="0">
                    <a:pos x="0" y="0"/>
                  </a:cxn>
                  <a:cxn ang="0">
                    <a:pos x="0" y="165"/>
                  </a:cxn>
                  <a:cxn ang="0">
                    <a:pos x="9" y="216"/>
                  </a:cxn>
                  <a:cxn ang="0">
                    <a:pos x="12" y="219"/>
                  </a:cxn>
                  <a:cxn ang="0">
                    <a:pos x="12" y="0"/>
                  </a:cxn>
                </a:cxnLst>
                <a:rect l="0" t="0" r="r" b="b"/>
                <a:pathLst>
                  <a:path w="12" h="439">
                    <a:moveTo>
                      <a:pt x="0" y="219"/>
                    </a:moveTo>
                    <a:lnTo>
                      <a:pt x="0" y="439"/>
                    </a:lnTo>
                    <a:lnTo>
                      <a:pt x="12" y="439"/>
                    </a:lnTo>
                    <a:lnTo>
                      <a:pt x="12" y="252"/>
                    </a:lnTo>
                    <a:lnTo>
                      <a:pt x="0" y="222"/>
                    </a:lnTo>
                    <a:lnTo>
                      <a:pt x="0" y="219"/>
                    </a:lnTo>
                    <a:lnTo>
                      <a:pt x="0" y="219"/>
                    </a:lnTo>
                    <a:close/>
                    <a:moveTo>
                      <a:pt x="12" y="0"/>
                    </a:moveTo>
                    <a:lnTo>
                      <a:pt x="0" y="0"/>
                    </a:lnTo>
                    <a:lnTo>
                      <a:pt x="0" y="165"/>
                    </a:lnTo>
                    <a:lnTo>
                      <a:pt x="9" y="216"/>
                    </a:lnTo>
                    <a:lnTo>
                      <a:pt x="12" y="219"/>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8" name="Freeform 884"/>
              <p:cNvSpPr>
                <a:spLocks/>
              </p:cNvSpPr>
              <p:nvPr/>
            </p:nvSpPr>
            <p:spPr bwMode="auto">
              <a:xfrm>
                <a:off x="4151313" y="5095876"/>
                <a:ext cx="19050" cy="349250"/>
              </a:xfrm>
              <a:custGeom>
                <a:avLst/>
                <a:gdLst/>
                <a:ahLst/>
                <a:cxnLst>
                  <a:cxn ang="0">
                    <a:pos x="0" y="0"/>
                  </a:cxn>
                  <a:cxn ang="0">
                    <a:pos x="0" y="220"/>
                  </a:cxn>
                  <a:cxn ang="0">
                    <a:pos x="12" y="220"/>
                  </a:cxn>
                  <a:cxn ang="0">
                    <a:pos x="12" y="33"/>
                  </a:cxn>
                  <a:cxn ang="0">
                    <a:pos x="0" y="3"/>
                  </a:cxn>
                  <a:cxn ang="0">
                    <a:pos x="0" y="0"/>
                  </a:cxn>
                  <a:cxn ang="0">
                    <a:pos x="0" y="0"/>
                  </a:cxn>
                </a:cxnLst>
                <a:rect l="0" t="0" r="r" b="b"/>
                <a:pathLst>
                  <a:path w="12" h="220">
                    <a:moveTo>
                      <a:pt x="0" y="0"/>
                    </a:moveTo>
                    <a:lnTo>
                      <a:pt x="0" y="220"/>
                    </a:lnTo>
                    <a:lnTo>
                      <a:pt x="12" y="220"/>
                    </a:lnTo>
                    <a:lnTo>
                      <a:pt x="12" y="33"/>
                    </a:ln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49" name="Freeform 885"/>
              <p:cNvSpPr>
                <a:spLocks/>
              </p:cNvSpPr>
              <p:nvPr/>
            </p:nvSpPr>
            <p:spPr bwMode="auto">
              <a:xfrm>
                <a:off x="4151313" y="4748213"/>
                <a:ext cx="19050" cy="347663"/>
              </a:xfrm>
              <a:custGeom>
                <a:avLst/>
                <a:gdLst/>
                <a:ahLst/>
                <a:cxnLst>
                  <a:cxn ang="0">
                    <a:pos x="12" y="0"/>
                  </a:cxn>
                  <a:cxn ang="0">
                    <a:pos x="0" y="0"/>
                  </a:cxn>
                  <a:cxn ang="0">
                    <a:pos x="0" y="165"/>
                  </a:cxn>
                  <a:cxn ang="0">
                    <a:pos x="9" y="216"/>
                  </a:cxn>
                  <a:cxn ang="0">
                    <a:pos x="12" y="219"/>
                  </a:cxn>
                  <a:cxn ang="0">
                    <a:pos x="12" y="0"/>
                  </a:cxn>
                </a:cxnLst>
                <a:rect l="0" t="0" r="r" b="b"/>
                <a:pathLst>
                  <a:path w="12" h="219">
                    <a:moveTo>
                      <a:pt x="12" y="0"/>
                    </a:moveTo>
                    <a:lnTo>
                      <a:pt x="0" y="0"/>
                    </a:lnTo>
                    <a:lnTo>
                      <a:pt x="0" y="165"/>
                    </a:lnTo>
                    <a:lnTo>
                      <a:pt x="9" y="216"/>
                    </a:lnTo>
                    <a:lnTo>
                      <a:pt x="12" y="21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0" name="Freeform 886"/>
              <p:cNvSpPr>
                <a:spLocks noEditPoints="1"/>
              </p:cNvSpPr>
              <p:nvPr/>
            </p:nvSpPr>
            <p:spPr bwMode="auto">
              <a:xfrm>
                <a:off x="4246563" y="5010151"/>
                <a:ext cx="19050" cy="674688"/>
              </a:xfrm>
              <a:custGeom>
                <a:avLst/>
                <a:gdLst/>
                <a:ahLst/>
                <a:cxnLst>
                  <a:cxn ang="0">
                    <a:pos x="12" y="214"/>
                  </a:cxn>
                  <a:cxn ang="0">
                    <a:pos x="12" y="214"/>
                  </a:cxn>
                  <a:cxn ang="0">
                    <a:pos x="12" y="214"/>
                  </a:cxn>
                  <a:cxn ang="0">
                    <a:pos x="9" y="217"/>
                  </a:cxn>
                  <a:cxn ang="0">
                    <a:pos x="6" y="217"/>
                  </a:cxn>
                  <a:cxn ang="0">
                    <a:pos x="6" y="217"/>
                  </a:cxn>
                  <a:cxn ang="0">
                    <a:pos x="6" y="217"/>
                  </a:cxn>
                  <a:cxn ang="0">
                    <a:pos x="6" y="217"/>
                  </a:cxn>
                  <a:cxn ang="0">
                    <a:pos x="0" y="217"/>
                  </a:cxn>
                  <a:cxn ang="0">
                    <a:pos x="0" y="214"/>
                  </a:cxn>
                  <a:cxn ang="0">
                    <a:pos x="0" y="214"/>
                  </a:cxn>
                  <a:cxn ang="0">
                    <a:pos x="0" y="425"/>
                  </a:cxn>
                  <a:cxn ang="0">
                    <a:pos x="12" y="425"/>
                  </a:cxn>
                  <a:cxn ang="0">
                    <a:pos x="12" y="214"/>
                  </a:cxn>
                  <a:cxn ang="0">
                    <a:pos x="12" y="0"/>
                  </a:cxn>
                  <a:cxn ang="0">
                    <a:pos x="0" y="0"/>
                  </a:cxn>
                  <a:cxn ang="0">
                    <a:pos x="0" y="181"/>
                  </a:cxn>
                  <a:cxn ang="0">
                    <a:pos x="3" y="193"/>
                  </a:cxn>
                  <a:cxn ang="0">
                    <a:pos x="12" y="169"/>
                  </a:cxn>
                  <a:cxn ang="0">
                    <a:pos x="12" y="0"/>
                  </a:cxn>
                </a:cxnLst>
                <a:rect l="0" t="0" r="r" b="b"/>
                <a:pathLst>
                  <a:path w="12" h="425">
                    <a:moveTo>
                      <a:pt x="12" y="214"/>
                    </a:moveTo>
                    <a:lnTo>
                      <a:pt x="12" y="214"/>
                    </a:lnTo>
                    <a:lnTo>
                      <a:pt x="12" y="214"/>
                    </a:lnTo>
                    <a:lnTo>
                      <a:pt x="9" y="217"/>
                    </a:lnTo>
                    <a:lnTo>
                      <a:pt x="6" y="217"/>
                    </a:lnTo>
                    <a:lnTo>
                      <a:pt x="6" y="217"/>
                    </a:lnTo>
                    <a:lnTo>
                      <a:pt x="6" y="217"/>
                    </a:lnTo>
                    <a:lnTo>
                      <a:pt x="6" y="217"/>
                    </a:lnTo>
                    <a:lnTo>
                      <a:pt x="0" y="217"/>
                    </a:lnTo>
                    <a:lnTo>
                      <a:pt x="0" y="214"/>
                    </a:lnTo>
                    <a:lnTo>
                      <a:pt x="0" y="214"/>
                    </a:lnTo>
                    <a:lnTo>
                      <a:pt x="0" y="425"/>
                    </a:lnTo>
                    <a:lnTo>
                      <a:pt x="12" y="425"/>
                    </a:lnTo>
                    <a:lnTo>
                      <a:pt x="12" y="214"/>
                    </a:lnTo>
                    <a:close/>
                    <a:moveTo>
                      <a:pt x="12" y="0"/>
                    </a:moveTo>
                    <a:lnTo>
                      <a:pt x="0" y="0"/>
                    </a:lnTo>
                    <a:lnTo>
                      <a:pt x="0" y="181"/>
                    </a:lnTo>
                    <a:lnTo>
                      <a:pt x="3" y="193"/>
                    </a:lnTo>
                    <a:lnTo>
                      <a:pt x="12" y="169"/>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1" name="Freeform 887"/>
              <p:cNvSpPr>
                <a:spLocks/>
              </p:cNvSpPr>
              <p:nvPr/>
            </p:nvSpPr>
            <p:spPr bwMode="auto">
              <a:xfrm>
                <a:off x="4246563" y="5349876"/>
                <a:ext cx="19050" cy="334963"/>
              </a:xfrm>
              <a:custGeom>
                <a:avLst/>
                <a:gdLst/>
                <a:ahLst/>
                <a:cxnLst>
                  <a:cxn ang="0">
                    <a:pos x="12" y="0"/>
                  </a:cxn>
                  <a:cxn ang="0">
                    <a:pos x="12" y="0"/>
                  </a:cxn>
                  <a:cxn ang="0">
                    <a:pos x="12" y="0"/>
                  </a:cxn>
                  <a:cxn ang="0">
                    <a:pos x="9" y="3"/>
                  </a:cxn>
                  <a:cxn ang="0">
                    <a:pos x="6" y="3"/>
                  </a:cxn>
                  <a:cxn ang="0">
                    <a:pos x="6" y="3"/>
                  </a:cxn>
                  <a:cxn ang="0">
                    <a:pos x="6" y="3"/>
                  </a:cxn>
                  <a:cxn ang="0">
                    <a:pos x="6" y="3"/>
                  </a:cxn>
                  <a:cxn ang="0">
                    <a:pos x="0" y="3"/>
                  </a:cxn>
                  <a:cxn ang="0">
                    <a:pos x="0" y="0"/>
                  </a:cxn>
                  <a:cxn ang="0">
                    <a:pos x="0" y="0"/>
                  </a:cxn>
                  <a:cxn ang="0">
                    <a:pos x="0" y="211"/>
                  </a:cxn>
                  <a:cxn ang="0">
                    <a:pos x="12" y="211"/>
                  </a:cxn>
                  <a:cxn ang="0">
                    <a:pos x="12" y="0"/>
                  </a:cxn>
                </a:cxnLst>
                <a:rect l="0" t="0" r="r" b="b"/>
                <a:pathLst>
                  <a:path w="12" h="211">
                    <a:moveTo>
                      <a:pt x="12" y="0"/>
                    </a:moveTo>
                    <a:lnTo>
                      <a:pt x="12" y="0"/>
                    </a:lnTo>
                    <a:lnTo>
                      <a:pt x="12" y="0"/>
                    </a:lnTo>
                    <a:lnTo>
                      <a:pt x="9" y="3"/>
                    </a:lnTo>
                    <a:lnTo>
                      <a:pt x="6" y="3"/>
                    </a:lnTo>
                    <a:lnTo>
                      <a:pt x="6" y="3"/>
                    </a:lnTo>
                    <a:lnTo>
                      <a:pt x="6" y="3"/>
                    </a:lnTo>
                    <a:lnTo>
                      <a:pt x="6" y="3"/>
                    </a:lnTo>
                    <a:lnTo>
                      <a:pt x="0" y="3"/>
                    </a:lnTo>
                    <a:lnTo>
                      <a:pt x="0" y="0"/>
                    </a:lnTo>
                    <a:lnTo>
                      <a:pt x="0" y="0"/>
                    </a:lnTo>
                    <a:lnTo>
                      <a:pt x="0" y="211"/>
                    </a:lnTo>
                    <a:lnTo>
                      <a:pt x="12" y="21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2" name="Freeform 888"/>
              <p:cNvSpPr>
                <a:spLocks/>
              </p:cNvSpPr>
              <p:nvPr/>
            </p:nvSpPr>
            <p:spPr bwMode="auto">
              <a:xfrm>
                <a:off x="4246563" y="5010151"/>
                <a:ext cx="19050" cy="306388"/>
              </a:xfrm>
              <a:custGeom>
                <a:avLst/>
                <a:gdLst/>
                <a:ahLst/>
                <a:cxnLst>
                  <a:cxn ang="0">
                    <a:pos x="12" y="0"/>
                  </a:cxn>
                  <a:cxn ang="0">
                    <a:pos x="0" y="0"/>
                  </a:cxn>
                  <a:cxn ang="0">
                    <a:pos x="0" y="181"/>
                  </a:cxn>
                  <a:cxn ang="0">
                    <a:pos x="3" y="193"/>
                  </a:cxn>
                  <a:cxn ang="0">
                    <a:pos x="12" y="169"/>
                  </a:cxn>
                  <a:cxn ang="0">
                    <a:pos x="12" y="0"/>
                  </a:cxn>
                </a:cxnLst>
                <a:rect l="0" t="0" r="r" b="b"/>
                <a:pathLst>
                  <a:path w="12" h="193">
                    <a:moveTo>
                      <a:pt x="12" y="0"/>
                    </a:moveTo>
                    <a:lnTo>
                      <a:pt x="0" y="0"/>
                    </a:lnTo>
                    <a:lnTo>
                      <a:pt x="0" y="181"/>
                    </a:lnTo>
                    <a:lnTo>
                      <a:pt x="3" y="193"/>
                    </a:lnTo>
                    <a:lnTo>
                      <a:pt x="12" y="16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3" name="Freeform 889"/>
              <p:cNvSpPr>
                <a:spLocks noEditPoints="1"/>
              </p:cNvSpPr>
              <p:nvPr/>
            </p:nvSpPr>
            <p:spPr bwMode="auto">
              <a:xfrm>
                <a:off x="4343401" y="4489451"/>
                <a:ext cx="19050" cy="1050925"/>
              </a:xfrm>
              <a:custGeom>
                <a:avLst/>
                <a:gdLst/>
                <a:ahLst/>
                <a:cxnLst>
                  <a:cxn ang="0">
                    <a:pos x="12" y="331"/>
                  </a:cxn>
                  <a:cxn ang="0">
                    <a:pos x="12" y="331"/>
                  </a:cxn>
                  <a:cxn ang="0">
                    <a:pos x="12" y="331"/>
                  </a:cxn>
                  <a:cxn ang="0">
                    <a:pos x="0" y="373"/>
                  </a:cxn>
                  <a:cxn ang="0">
                    <a:pos x="0" y="662"/>
                  </a:cxn>
                  <a:cxn ang="0">
                    <a:pos x="12" y="662"/>
                  </a:cxn>
                  <a:cxn ang="0">
                    <a:pos x="12" y="331"/>
                  </a:cxn>
                  <a:cxn ang="0">
                    <a:pos x="12" y="0"/>
                  </a:cxn>
                  <a:cxn ang="0">
                    <a:pos x="0" y="0"/>
                  </a:cxn>
                  <a:cxn ang="0">
                    <a:pos x="0" y="328"/>
                  </a:cxn>
                  <a:cxn ang="0">
                    <a:pos x="0" y="328"/>
                  </a:cxn>
                  <a:cxn ang="0">
                    <a:pos x="12" y="241"/>
                  </a:cxn>
                  <a:cxn ang="0">
                    <a:pos x="12" y="0"/>
                  </a:cxn>
                </a:cxnLst>
                <a:rect l="0" t="0" r="r" b="b"/>
                <a:pathLst>
                  <a:path w="12" h="662">
                    <a:moveTo>
                      <a:pt x="12" y="331"/>
                    </a:moveTo>
                    <a:lnTo>
                      <a:pt x="12" y="331"/>
                    </a:lnTo>
                    <a:lnTo>
                      <a:pt x="12" y="331"/>
                    </a:lnTo>
                    <a:lnTo>
                      <a:pt x="0" y="373"/>
                    </a:lnTo>
                    <a:lnTo>
                      <a:pt x="0" y="662"/>
                    </a:lnTo>
                    <a:lnTo>
                      <a:pt x="12" y="662"/>
                    </a:lnTo>
                    <a:lnTo>
                      <a:pt x="12" y="331"/>
                    </a:lnTo>
                    <a:close/>
                    <a:moveTo>
                      <a:pt x="12" y="0"/>
                    </a:moveTo>
                    <a:lnTo>
                      <a:pt x="0" y="0"/>
                    </a:lnTo>
                    <a:lnTo>
                      <a:pt x="0" y="328"/>
                    </a:lnTo>
                    <a:lnTo>
                      <a:pt x="0" y="328"/>
                    </a:lnTo>
                    <a:lnTo>
                      <a:pt x="12" y="241"/>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4" name="Freeform 890"/>
              <p:cNvSpPr>
                <a:spLocks/>
              </p:cNvSpPr>
              <p:nvPr/>
            </p:nvSpPr>
            <p:spPr bwMode="auto">
              <a:xfrm>
                <a:off x="4343401" y="5014913"/>
                <a:ext cx="19050" cy="525463"/>
              </a:xfrm>
              <a:custGeom>
                <a:avLst/>
                <a:gdLst/>
                <a:ahLst/>
                <a:cxnLst>
                  <a:cxn ang="0">
                    <a:pos x="12" y="0"/>
                  </a:cxn>
                  <a:cxn ang="0">
                    <a:pos x="12" y="0"/>
                  </a:cxn>
                  <a:cxn ang="0">
                    <a:pos x="12" y="0"/>
                  </a:cxn>
                  <a:cxn ang="0">
                    <a:pos x="0" y="42"/>
                  </a:cxn>
                  <a:cxn ang="0">
                    <a:pos x="0" y="331"/>
                  </a:cxn>
                  <a:cxn ang="0">
                    <a:pos x="12" y="331"/>
                  </a:cxn>
                  <a:cxn ang="0">
                    <a:pos x="12" y="0"/>
                  </a:cxn>
                </a:cxnLst>
                <a:rect l="0" t="0" r="r" b="b"/>
                <a:pathLst>
                  <a:path w="12" h="331">
                    <a:moveTo>
                      <a:pt x="12" y="0"/>
                    </a:moveTo>
                    <a:lnTo>
                      <a:pt x="12" y="0"/>
                    </a:lnTo>
                    <a:lnTo>
                      <a:pt x="12" y="0"/>
                    </a:lnTo>
                    <a:lnTo>
                      <a:pt x="0" y="42"/>
                    </a:lnTo>
                    <a:lnTo>
                      <a:pt x="0" y="331"/>
                    </a:lnTo>
                    <a:lnTo>
                      <a:pt x="12" y="33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5" name="Freeform 891"/>
              <p:cNvSpPr>
                <a:spLocks/>
              </p:cNvSpPr>
              <p:nvPr/>
            </p:nvSpPr>
            <p:spPr bwMode="auto">
              <a:xfrm>
                <a:off x="4343401" y="4489451"/>
                <a:ext cx="19050" cy="520700"/>
              </a:xfrm>
              <a:custGeom>
                <a:avLst/>
                <a:gdLst/>
                <a:ahLst/>
                <a:cxnLst>
                  <a:cxn ang="0">
                    <a:pos x="12" y="0"/>
                  </a:cxn>
                  <a:cxn ang="0">
                    <a:pos x="0" y="0"/>
                  </a:cxn>
                  <a:cxn ang="0">
                    <a:pos x="0" y="328"/>
                  </a:cxn>
                  <a:cxn ang="0">
                    <a:pos x="0" y="328"/>
                  </a:cxn>
                  <a:cxn ang="0">
                    <a:pos x="12" y="241"/>
                  </a:cxn>
                  <a:cxn ang="0">
                    <a:pos x="12" y="0"/>
                  </a:cxn>
                </a:cxnLst>
                <a:rect l="0" t="0" r="r" b="b"/>
                <a:pathLst>
                  <a:path w="12" h="328">
                    <a:moveTo>
                      <a:pt x="12" y="0"/>
                    </a:moveTo>
                    <a:lnTo>
                      <a:pt x="0" y="0"/>
                    </a:lnTo>
                    <a:lnTo>
                      <a:pt x="0" y="328"/>
                    </a:lnTo>
                    <a:lnTo>
                      <a:pt x="0" y="328"/>
                    </a:lnTo>
                    <a:lnTo>
                      <a:pt x="12" y="24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6" name="Freeform 892"/>
              <p:cNvSpPr>
                <a:spLocks noEditPoints="1"/>
              </p:cNvSpPr>
              <p:nvPr/>
            </p:nvSpPr>
            <p:spPr bwMode="auto">
              <a:xfrm>
                <a:off x="4438651" y="4002088"/>
                <a:ext cx="19050" cy="611188"/>
              </a:xfrm>
              <a:custGeom>
                <a:avLst/>
                <a:gdLst/>
                <a:ahLst/>
                <a:cxnLst>
                  <a:cxn ang="0">
                    <a:pos x="6" y="238"/>
                  </a:cxn>
                  <a:cxn ang="0">
                    <a:pos x="0" y="283"/>
                  </a:cxn>
                  <a:cxn ang="0">
                    <a:pos x="0" y="385"/>
                  </a:cxn>
                  <a:cxn ang="0">
                    <a:pos x="12" y="385"/>
                  </a:cxn>
                  <a:cxn ang="0">
                    <a:pos x="12" y="286"/>
                  </a:cxn>
                  <a:cxn ang="0">
                    <a:pos x="6" y="238"/>
                  </a:cxn>
                  <a:cxn ang="0">
                    <a:pos x="12" y="0"/>
                  </a:cxn>
                  <a:cxn ang="0">
                    <a:pos x="0" y="0"/>
                  </a:cxn>
                  <a:cxn ang="0">
                    <a:pos x="0" y="193"/>
                  </a:cxn>
                  <a:cxn ang="0">
                    <a:pos x="0" y="193"/>
                  </a:cxn>
                  <a:cxn ang="0">
                    <a:pos x="0" y="193"/>
                  </a:cxn>
                  <a:cxn ang="0">
                    <a:pos x="0" y="190"/>
                  </a:cxn>
                  <a:cxn ang="0">
                    <a:pos x="6" y="187"/>
                  </a:cxn>
                  <a:cxn ang="0">
                    <a:pos x="6" y="187"/>
                  </a:cxn>
                  <a:cxn ang="0">
                    <a:pos x="6" y="187"/>
                  </a:cxn>
                  <a:cxn ang="0">
                    <a:pos x="6" y="187"/>
                  </a:cxn>
                  <a:cxn ang="0">
                    <a:pos x="9" y="190"/>
                  </a:cxn>
                  <a:cxn ang="0">
                    <a:pos x="12" y="193"/>
                  </a:cxn>
                  <a:cxn ang="0">
                    <a:pos x="12" y="193"/>
                  </a:cxn>
                  <a:cxn ang="0">
                    <a:pos x="12" y="0"/>
                  </a:cxn>
                </a:cxnLst>
                <a:rect l="0" t="0" r="r" b="b"/>
                <a:pathLst>
                  <a:path w="12" h="385">
                    <a:moveTo>
                      <a:pt x="6" y="238"/>
                    </a:moveTo>
                    <a:lnTo>
                      <a:pt x="0" y="283"/>
                    </a:lnTo>
                    <a:lnTo>
                      <a:pt x="0" y="385"/>
                    </a:lnTo>
                    <a:lnTo>
                      <a:pt x="12" y="385"/>
                    </a:lnTo>
                    <a:lnTo>
                      <a:pt x="12" y="286"/>
                    </a:lnTo>
                    <a:lnTo>
                      <a:pt x="6" y="238"/>
                    </a:lnTo>
                    <a:close/>
                    <a:moveTo>
                      <a:pt x="12" y="0"/>
                    </a:moveTo>
                    <a:lnTo>
                      <a:pt x="0" y="0"/>
                    </a:lnTo>
                    <a:lnTo>
                      <a:pt x="0" y="193"/>
                    </a:lnTo>
                    <a:lnTo>
                      <a:pt x="0" y="193"/>
                    </a:lnTo>
                    <a:lnTo>
                      <a:pt x="0" y="193"/>
                    </a:lnTo>
                    <a:lnTo>
                      <a:pt x="0" y="190"/>
                    </a:lnTo>
                    <a:lnTo>
                      <a:pt x="6" y="187"/>
                    </a:lnTo>
                    <a:lnTo>
                      <a:pt x="6" y="187"/>
                    </a:lnTo>
                    <a:lnTo>
                      <a:pt x="6" y="187"/>
                    </a:lnTo>
                    <a:lnTo>
                      <a:pt x="6" y="187"/>
                    </a:lnTo>
                    <a:lnTo>
                      <a:pt x="9" y="190"/>
                    </a:lnTo>
                    <a:lnTo>
                      <a:pt x="12" y="193"/>
                    </a:lnTo>
                    <a:lnTo>
                      <a:pt x="12" y="193"/>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7" name="Freeform 893"/>
              <p:cNvSpPr>
                <a:spLocks/>
              </p:cNvSpPr>
              <p:nvPr/>
            </p:nvSpPr>
            <p:spPr bwMode="auto">
              <a:xfrm>
                <a:off x="4438651" y="4379913"/>
                <a:ext cx="19050" cy="233363"/>
              </a:xfrm>
              <a:custGeom>
                <a:avLst/>
                <a:gdLst/>
                <a:ahLst/>
                <a:cxnLst>
                  <a:cxn ang="0">
                    <a:pos x="6" y="0"/>
                  </a:cxn>
                  <a:cxn ang="0">
                    <a:pos x="0" y="45"/>
                  </a:cxn>
                  <a:cxn ang="0">
                    <a:pos x="0" y="147"/>
                  </a:cxn>
                  <a:cxn ang="0">
                    <a:pos x="12" y="147"/>
                  </a:cxn>
                  <a:cxn ang="0">
                    <a:pos x="12" y="48"/>
                  </a:cxn>
                  <a:cxn ang="0">
                    <a:pos x="6" y="0"/>
                  </a:cxn>
                </a:cxnLst>
                <a:rect l="0" t="0" r="r" b="b"/>
                <a:pathLst>
                  <a:path w="12" h="147">
                    <a:moveTo>
                      <a:pt x="6" y="0"/>
                    </a:moveTo>
                    <a:lnTo>
                      <a:pt x="0" y="45"/>
                    </a:lnTo>
                    <a:lnTo>
                      <a:pt x="0" y="147"/>
                    </a:lnTo>
                    <a:lnTo>
                      <a:pt x="12" y="147"/>
                    </a:lnTo>
                    <a:lnTo>
                      <a:pt x="12" y="48"/>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8" name="Freeform 894"/>
              <p:cNvSpPr>
                <a:spLocks/>
              </p:cNvSpPr>
              <p:nvPr/>
            </p:nvSpPr>
            <p:spPr bwMode="auto">
              <a:xfrm>
                <a:off x="4438651" y="4002088"/>
                <a:ext cx="19050" cy="306388"/>
              </a:xfrm>
              <a:custGeom>
                <a:avLst/>
                <a:gdLst/>
                <a:ahLst/>
                <a:cxnLst>
                  <a:cxn ang="0">
                    <a:pos x="12" y="0"/>
                  </a:cxn>
                  <a:cxn ang="0">
                    <a:pos x="0" y="0"/>
                  </a:cxn>
                  <a:cxn ang="0">
                    <a:pos x="0" y="193"/>
                  </a:cxn>
                  <a:cxn ang="0">
                    <a:pos x="0" y="193"/>
                  </a:cxn>
                  <a:cxn ang="0">
                    <a:pos x="0" y="193"/>
                  </a:cxn>
                  <a:cxn ang="0">
                    <a:pos x="0" y="190"/>
                  </a:cxn>
                  <a:cxn ang="0">
                    <a:pos x="6" y="187"/>
                  </a:cxn>
                  <a:cxn ang="0">
                    <a:pos x="6" y="187"/>
                  </a:cxn>
                  <a:cxn ang="0">
                    <a:pos x="6" y="187"/>
                  </a:cxn>
                  <a:cxn ang="0">
                    <a:pos x="6" y="187"/>
                  </a:cxn>
                  <a:cxn ang="0">
                    <a:pos x="9" y="190"/>
                  </a:cxn>
                  <a:cxn ang="0">
                    <a:pos x="12" y="193"/>
                  </a:cxn>
                  <a:cxn ang="0">
                    <a:pos x="12" y="193"/>
                  </a:cxn>
                  <a:cxn ang="0">
                    <a:pos x="12" y="0"/>
                  </a:cxn>
                </a:cxnLst>
                <a:rect l="0" t="0" r="r" b="b"/>
                <a:pathLst>
                  <a:path w="12" h="193">
                    <a:moveTo>
                      <a:pt x="12" y="0"/>
                    </a:moveTo>
                    <a:lnTo>
                      <a:pt x="0" y="0"/>
                    </a:lnTo>
                    <a:lnTo>
                      <a:pt x="0" y="193"/>
                    </a:lnTo>
                    <a:lnTo>
                      <a:pt x="0" y="193"/>
                    </a:lnTo>
                    <a:lnTo>
                      <a:pt x="0" y="193"/>
                    </a:lnTo>
                    <a:lnTo>
                      <a:pt x="0" y="190"/>
                    </a:lnTo>
                    <a:lnTo>
                      <a:pt x="6" y="187"/>
                    </a:lnTo>
                    <a:lnTo>
                      <a:pt x="6" y="187"/>
                    </a:lnTo>
                    <a:lnTo>
                      <a:pt x="6" y="187"/>
                    </a:lnTo>
                    <a:lnTo>
                      <a:pt x="6" y="187"/>
                    </a:lnTo>
                    <a:lnTo>
                      <a:pt x="9" y="190"/>
                    </a:lnTo>
                    <a:lnTo>
                      <a:pt x="12" y="193"/>
                    </a:lnTo>
                    <a:lnTo>
                      <a:pt x="12" y="193"/>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59" name="Freeform 895"/>
              <p:cNvSpPr>
                <a:spLocks noEditPoints="1"/>
              </p:cNvSpPr>
              <p:nvPr/>
            </p:nvSpPr>
            <p:spPr bwMode="auto">
              <a:xfrm>
                <a:off x="4533901" y="4713288"/>
                <a:ext cx="19050" cy="655638"/>
              </a:xfrm>
              <a:custGeom>
                <a:avLst/>
                <a:gdLst/>
                <a:ahLst/>
                <a:cxnLst>
                  <a:cxn ang="0">
                    <a:pos x="0" y="208"/>
                  </a:cxn>
                  <a:cxn ang="0">
                    <a:pos x="0" y="413"/>
                  </a:cxn>
                  <a:cxn ang="0">
                    <a:pos x="12" y="413"/>
                  </a:cxn>
                  <a:cxn ang="0">
                    <a:pos x="12" y="208"/>
                  </a:cxn>
                  <a:cxn ang="0">
                    <a:pos x="12" y="208"/>
                  </a:cxn>
                  <a:cxn ang="0">
                    <a:pos x="12" y="208"/>
                  </a:cxn>
                  <a:cxn ang="0">
                    <a:pos x="9" y="211"/>
                  </a:cxn>
                  <a:cxn ang="0">
                    <a:pos x="6" y="214"/>
                  </a:cxn>
                  <a:cxn ang="0">
                    <a:pos x="6" y="214"/>
                  </a:cxn>
                  <a:cxn ang="0">
                    <a:pos x="3" y="214"/>
                  </a:cxn>
                  <a:cxn ang="0">
                    <a:pos x="3" y="214"/>
                  </a:cxn>
                  <a:cxn ang="0">
                    <a:pos x="0" y="211"/>
                  </a:cxn>
                  <a:cxn ang="0">
                    <a:pos x="0" y="208"/>
                  </a:cxn>
                  <a:cxn ang="0">
                    <a:pos x="0" y="208"/>
                  </a:cxn>
                  <a:cxn ang="0">
                    <a:pos x="12" y="0"/>
                  </a:cxn>
                  <a:cxn ang="0">
                    <a:pos x="0" y="0"/>
                  </a:cxn>
                  <a:cxn ang="0">
                    <a:pos x="0" y="115"/>
                  </a:cxn>
                  <a:cxn ang="0">
                    <a:pos x="9" y="184"/>
                  </a:cxn>
                  <a:cxn ang="0">
                    <a:pos x="12" y="178"/>
                  </a:cxn>
                  <a:cxn ang="0">
                    <a:pos x="12" y="0"/>
                  </a:cxn>
                </a:cxnLst>
                <a:rect l="0" t="0" r="r" b="b"/>
                <a:pathLst>
                  <a:path w="12" h="413">
                    <a:moveTo>
                      <a:pt x="0" y="208"/>
                    </a:moveTo>
                    <a:lnTo>
                      <a:pt x="0" y="413"/>
                    </a:lnTo>
                    <a:lnTo>
                      <a:pt x="12" y="413"/>
                    </a:lnTo>
                    <a:lnTo>
                      <a:pt x="12" y="208"/>
                    </a:lnTo>
                    <a:lnTo>
                      <a:pt x="12" y="208"/>
                    </a:lnTo>
                    <a:lnTo>
                      <a:pt x="12" y="208"/>
                    </a:lnTo>
                    <a:lnTo>
                      <a:pt x="9" y="211"/>
                    </a:lnTo>
                    <a:lnTo>
                      <a:pt x="6" y="214"/>
                    </a:lnTo>
                    <a:lnTo>
                      <a:pt x="6" y="214"/>
                    </a:lnTo>
                    <a:lnTo>
                      <a:pt x="3" y="214"/>
                    </a:lnTo>
                    <a:lnTo>
                      <a:pt x="3" y="214"/>
                    </a:lnTo>
                    <a:lnTo>
                      <a:pt x="0" y="211"/>
                    </a:lnTo>
                    <a:lnTo>
                      <a:pt x="0" y="208"/>
                    </a:lnTo>
                    <a:lnTo>
                      <a:pt x="0" y="208"/>
                    </a:lnTo>
                    <a:close/>
                    <a:moveTo>
                      <a:pt x="12" y="0"/>
                    </a:moveTo>
                    <a:lnTo>
                      <a:pt x="0" y="0"/>
                    </a:lnTo>
                    <a:lnTo>
                      <a:pt x="0" y="115"/>
                    </a:lnTo>
                    <a:lnTo>
                      <a:pt x="9" y="184"/>
                    </a:lnTo>
                    <a:lnTo>
                      <a:pt x="12" y="178"/>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0" name="Freeform 896"/>
              <p:cNvSpPr>
                <a:spLocks/>
              </p:cNvSpPr>
              <p:nvPr/>
            </p:nvSpPr>
            <p:spPr bwMode="auto">
              <a:xfrm>
                <a:off x="4533901" y="5043488"/>
                <a:ext cx="19050" cy="325438"/>
              </a:xfrm>
              <a:custGeom>
                <a:avLst/>
                <a:gdLst/>
                <a:ahLst/>
                <a:cxnLst>
                  <a:cxn ang="0">
                    <a:pos x="0" y="0"/>
                  </a:cxn>
                  <a:cxn ang="0">
                    <a:pos x="0" y="205"/>
                  </a:cxn>
                  <a:cxn ang="0">
                    <a:pos x="12" y="205"/>
                  </a:cxn>
                  <a:cxn ang="0">
                    <a:pos x="12" y="0"/>
                  </a:cxn>
                  <a:cxn ang="0">
                    <a:pos x="12" y="0"/>
                  </a:cxn>
                  <a:cxn ang="0">
                    <a:pos x="12" y="0"/>
                  </a:cxn>
                  <a:cxn ang="0">
                    <a:pos x="9" y="3"/>
                  </a:cxn>
                  <a:cxn ang="0">
                    <a:pos x="6" y="6"/>
                  </a:cxn>
                  <a:cxn ang="0">
                    <a:pos x="6" y="6"/>
                  </a:cxn>
                  <a:cxn ang="0">
                    <a:pos x="3" y="6"/>
                  </a:cxn>
                  <a:cxn ang="0">
                    <a:pos x="3" y="6"/>
                  </a:cxn>
                  <a:cxn ang="0">
                    <a:pos x="0" y="3"/>
                  </a:cxn>
                  <a:cxn ang="0">
                    <a:pos x="0" y="0"/>
                  </a:cxn>
                  <a:cxn ang="0">
                    <a:pos x="0" y="0"/>
                  </a:cxn>
                </a:cxnLst>
                <a:rect l="0" t="0" r="r" b="b"/>
                <a:pathLst>
                  <a:path w="12" h="205">
                    <a:moveTo>
                      <a:pt x="0" y="0"/>
                    </a:moveTo>
                    <a:lnTo>
                      <a:pt x="0" y="205"/>
                    </a:lnTo>
                    <a:lnTo>
                      <a:pt x="12" y="205"/>
                    </a:lnTo>
                    <a:lnTo>
                      <a:pt x="12" y="0"/>
                    </a:lnTo>
                    <a:lnTo>
                      <a:pt x="12" y="0"/>
                    </a:lnTo>
                    <a:lnTo>
                      <a:pt x="12" y="0"/>
                    </a:lnTo>
                    <a:lnTo>
                      <a:pt x="9" y="3"/>
                    </a:lnTo>
                    <a:lnTo>
                      <a:pt x="6" y="6"/>
                    </a:lnTo>
                    <a:lnTo>
                      <a:pt x="6" y="6"/>
                    </a:lnTo>
                    <a:lnTo>
                      <a:pt x="3" y="6"/>
                    </a:lnTo>
                    <a:lnTo>
                      <a:pt x="3" y="6"/>
                    </a:ln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1" name="Freeform 897"/>
              <p:cNvSpPr>
                <a:spLocks/>
              </p:cNvSpPr>
              <p:nvPr/>
            </p:nvSpPr>
            <p:spPr bwMode="auto">
              <a:xfrm>
                <a:off x="4533901" y="4713288"/>
                <a:ext cx="19050" cy="292100"/>
              </a:xfrm>
              <a:custGeom>
                <a:avLst/>
                <a:gdLst/>
                <a:ahLst/>
                <a:cxnLst>
                  <a:cxn ang="0">
                    <a:pos x="12" y="0"/>
                  </a:cxn>
                  <a:cxn ang="0">
                    <a:pos x="0" y="0"/>
                  </a:cxn>
                  <a:cxn ang="0">
                    <a:pos x="0" y="115"/>
                  </a:cxn>
                  <a:cxn ang="0">
                    <a:pos x="9" y="184"/>
                  </a:cxn>
                  <a:cxn ang="0">
                    <a:pos x="12" y="178"/>
                  </a:cxn>
                  <a:cxn ang="0">
                    <a:pos x="12" y="0"/>
                  </a:cxn>
                </a:cxnLst>
                <a:rect l="0" t="0" r="r" b="b"/>
                <a:pathLst>
                  <a:path w="12" h="184">
                    <a:moveTo>
                      <a:pt x="12" y="0"/>
                    </a:moveTo>
                    <a:lnTo>
                      <a:pt x="0" y="0"/>
                    </a:lnTo>
                    <a:lnTo>
                      <a:pt x="0" y="115"/>
                    </a:lnTo>
                    <a:lnTo>
                      <a:pt x="9" y="184"/>
                    </a:lnTo>
                    <a:lnTo>
                      <a:pt x="12" y="17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2" name="Freeform 898"/>
              <p:cNvSpPr>
                <a:spLocks noEditPoints="1"/>
              </p:cNvSpPr>
              <p:nvPr/>
            </p:nvSpPr>
            <p:spPr bwMode="auto">
              <a:xfrm>
                <a:off x="4629151" y="4579938"/>
                <a:ext cx="19050" cy="482600"/>
              </a:xfrm>
              <a:custGeom>
                <a:avLst/>
                <a:gdLst/>
                <a:ahLst/>
                <a:cxnLst>
                  <a:cxn ang="0">
                    <a:pos x="12" y="154"/>
                  </a:cxn>
                  <a:cxn ang="0">
                    <a:pos x="9" y="157"/>
                  </a:cxn>
                  <a:cxn ang="0">
                    <a:pos x="0" y="181"/>
                  </a:cxn>
                  <a:cxn ang="0">
                    <a:pos x="0" y="304"/>
                  </a:cxn>
                  <a:cxn ang="0">
                    <a:pos x="12" y="304"/>
                  </a:cxn>
                  <a:cxn ang="0">
                    <a:pos x="12" y="154"/>
                  </a:cxn>
                  <a:cxn ang="0">
                    <a:pos x="12" y="0"/>
                  </a:cxn>
                  <a:cxn ang="0">
                    <a:pos x="0" y="0"/>
                  </a:cxn>
                  <a:cxn ang="0">
                    <a:pos x="0" y="151"/>
                  </a:cxn>
                  <a:cxn ang="0">
                    <a:pos x="0" y="151"/>
                  </a:cxn>
                  <a:cxn ang="0">
                    <a:pos x="0" y="148"/>
                  </a:cxn>
                  <a:cxn ang="0">
                    <a:pos x="12" y="139"/>
                  </a:cxn>
                  <a:cxn ang="0">
                    <a:pos x="12" y="0"/>
                  </a:cxn>
                </a:cxnLst>
                <a:rect l="0" t="0" r="r" b="b"/>
                <a:pathLst>
                  <a:path w="12" h="304">
                    <a:moveTo>
                      <a:pt x="12" y="154"/>
                    </a:moveTo>
                    <a:lnTo>
                      <a:pt x="9" y="157"/>
                    </a:lnTo>
                    <a:lnTo>
                      <a:pt x="0" y="181"/>
                    </a:lnTo>
                    <a:lnTo>
                      <a:pt x="0" y="304"/>
                    </a:lnTo>
                    <a:lnTo>
                      <a:pt x="12" y="304"/>
                    </a:lnTo>
                    <a:lnTo>
                      <a:pt x="12" y="154"/>
                    </a:lnTo>
                    <a:close/>
                    <a:moveTo>
                      <a:pt x="12" y="0"/>
                    </a:moveTo>
                    <a:lnTo>
                      <a:pt x="0" y="0"/>
                    </a:lnTo>
                    <a:lnTo>
                      <a:pt x="0" y="151"/>
                    </a:lnTo>
                    <a:lnTo>
                      <a:pt x="0" y="151"/>
                    </a:lnTo>
                    <a:lnTo>
                      <a:pt x="0" y="148"/>
                    </a:lnTo>
                    <a:lnTo>
                      <a:pt x="12" y="139"/>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3" name="Freeform 899"/>
              <p:cNvSpPr>
                <a:spLocks/>
              </p:cNvSpPr>
              <p:nvPr/>
            </p:nvSpPr>
            <p:spPr bwMode="auto">
              <a:xfrm>
                <a:off x="4629151" y="4824413"/>
                <a:ext cx="19050" cy="238125"/>
              </a:xfrm>
              <a:custGeom>
                <a:avLst/>
                <a:gdLst/>
                <a:ahLst/>
                <a:cxnLst>
                  <a:cxn ang="0">
                    <a:pos x="12" y="0"/>
                  </a:cxn>
                  <a:cxn ang="0">
                    <a:pos x="9" y="3"/>
                  </a:cxn>
                  <a:cxn ang="0">
                    <a:pos x="0" y="27"/>
                  </a:cxn>
                  <a:cxn ang="0">
                    <a:pos x="0" y="150"/>
                  </a:cxn>
                  <a:cxn ang="0">
                    <a:pos x="12" y="150"/>
                  </a:cxn>
                  <a:cxn ang="0">
                    <a:pos x="12" y="0"/>
                  </a:cxn>
                </a:cxnLst>
                <a:rect l="0" t="0" r="r" b="b"/>
                <a:pathLst>
                  <a:path w="12" h="150">
                    <a:moveTo>
                      <a:pt x="12" y="0"/>
                    </a:moveTo>
                    <a:lnTo>
                      <a:pt x="9" y="3"/>
                    </a:lnTo>
                    <a:lnTo>
                      <a:pt x="0" y="27"/>
                    </a:lnTo>
                    <a:lnTo>
                      <a:pt x="0" y="150"/>
                    </a:lnTo>
                    <a:lnTo>
                      <a:pt x="12" y="15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4" name="Freeform 900"/>
              <p:cNvSpPr>
                <a:spLocks/>
              </p:cNvSpPr>
              <p:nvPr/>
            </p:nvSpPr>
            <p:spPr bwMode="auto">
              <a:xfrm>
                <a:off x="4629151" y="4579938"/>
                <a:ext cx="19050" cy="239713"/>
              </a:xfrm>
              <a:custGeom>
                <a:avLst/>
                <a:gdLst/>
                <a:ahLst/>
                <a:cxnLst>
                  <a:cxn ang="0">
                    <a:pos x="12" y="0"/>
                  </a:cxn>
                  <a:cxn ang="0">
                    <a:pos x="0" y="0"/>
                  </a:cxn>
                  <a:cxn ang="0">
                    <a:pos x="0" y="151"/>
                  </a:cxn>
                  <a:cxn ang="0">
                    <a:pos x="0" y="151"/>
                  </a:cxn>
                  <a:cxn ang="0">
                    <a:pos x="0" y="148"/>
                  </a:cxn>
                  <a:cxn ang="0">
                    <a:pos x="12" y="139"/>
                  </a:cxn>
                  <a:cxn ang="0">
                    <a:pos x="12" y="0"/>
                  </a:cxn>
                </a:cxnLst>
                <a:rect l="0" t="0" r="r" b="b"/>
                <a:pathLst>
                  <a:path w="12" h="151">
                    <a:moveTo>
                      <a:pt x="12" y="0"/>
                    </a:moveTo>
                    <a:lnTo>
                      <a:pt x="0" y="0"/>
                    </a:lnTo>
                    <a:lnTo>
                      <a:pt x="0" y="151"/>
                    </a:lnTo>
                    <a:lnTo>
                      <a:pt x="0" y="151"/>
                    </a:lnTo>
                    <a:lnTo>
                      <a:pt x="0" y="148"/>
                    </a:lnTo>
                    <a:lnTo>
                      <a:pt x="12" y="13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5" name="Freeform 901"/>
              <p:cNvSpPr>
                <a:spLocks noEditPoints="1"/>
              </p:cNvSpPr>
              <p:nvPr/>
            </p:nvSpPr>
            <p:spPr bwMode="auto">
              <a:xfrm>
                <a:off x="4724401" y="4275138"/>
                <a:ext cx="19050" cy="925513"/>
              </a:xfrm>
              <a:custGeom>
                <a:avLst/>
                <a:gdLst/>
                <a:ahLst/>
                <a:cxnLst>
                  <a:cxn ang="0">
                    <a:pos x="12" y="292"/>
                  </a:cxn>
                  <a:cxn ang="0">
                    <a:pos x="12" y="292"/>
                  </a:cxn>
                  <a:cxn ang="0">
                    <a:pos x="12" y="292"/>
                  </a:cxn>
                  <a:cxn ang="0">
                    <a:pos x="9" y="295"/>
                  </a:cxn>
                  <a:cxn ang="0">
                    <a:pos x="0" y="304"/>
                  </a:cxn>
                  <a:cxn ang="0">
                    <a:pos x="0" y="583"/>
                  </a:cxn>
                  <a:cxn ang="0">
                    <a:pos x="12" y="583"/>
                  </a:cxn>
                  <a:cxn ang="0">
                    <a:pos x="12" y="292"/>
                  </a:cxn>
                  <a:cxn ang="0">
                    <a:pos x="12" y="0"/>
                  </a:cxn>
                  <a:cxn ang="0">
                    <a:pos x="0" y="0"/>
                  </a:cxn>
                  <a:cxn ang="0">
                    <a:pos x="0" y="288"/>
                  </a:cxn>
                  <a:cxn ang="0">
                    <a:pos x="0" y="288"/>
                  </a:cxn>
                  <a:cxn ang="0">
                    <a:pos x="12" y="240"/>
                  </a:cxn>
                  <a:cxn ang="0">
                    <a:pos x="12" y="0"/>
                  </a:cxn>
                </a:cxnLst>
                <a:rect l="0" t="0" r="r" b="b"/>
                <a:pathLst>
                  <a:path w="12" h="583">
                    <a:moveTo>
                      <a:pt x="12" y="292"/>
                    </a:moveTo>
                    <a:lnTo>
                      <a:pt x="12" y="292"/>
                    </a:lnTo>
                    <a:lnTo>
                      <a:pt x="12" y="292"/>
                    </a:lnTo>
                    <a:lnTo>
                      <a:pt x="9" y="295"/>
                    </a:lnTo>
                    <a:lnTo>
                      <a:pt x="0" y="304"/>
                    </a:lnTo>
                    <a:lnTo>
                      <a:pt x="0" y="583"/>
                    </a:lnTo>
                    <a:lnTo>
                      <a:pt x="12" y="583"/>
                    </a:lnTo>
                    <a:lnTo>
                      <a:pt x="12" y="292"/>
                    </a:lnTo>
                    <a:close/>
                    <a:moveTo>
                      <a:pt x="12" y="0"/>
                    </a:moveTo>
                    <a:lnTo>
                      <a:pt x="0" y="0"/>
                    </a:lnTo>
                    <a:lnTo>
                      <a:pt x="0" y="288"/>
                    </a:lnTo>
                    <a:lnTo>
                      <a:pt x="0" y="288"/>
                    </a:lnTo>
                    <a:lnTo>
                      <a:pt x="12" y="240"/>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6" name="Freeform 902"/>
              <p:cNvSpPr>
                <a:spLocks/>
              </p:cNvSpPr>
              <p:nvPr/>
            </p:nvSpPr>
            <p:spPr bwMode="auto">
              <a:xfrm>
                <a:off x="4724401" y="4738688"/>
                <a:ext cx="19050" cy="461963"/>
              </a:xfrm>
              <a:custGeom>
                <a:avLst/>
                <a:gdLst/>
                <a:ahLst/>
                <a:cxnLst>
                  <a:cxn ang="0">
                    <a:pos x="12" y="0"/>
                  </a:cxn>
                  <a:cxn ang="0">
                    <a:pos x="12" y="0"/>
                  </a:cxn>
                  <a:cxn ang="0">
                    <a:pos x="12" y="0"/>
                  </a:cxn>
                  <a:cxn ang="0">
                    <a:pos x="9" y="3"/>
                  </a:cxn>
                  <a:cxn ang="0">
                    <a:pos x="0" y="12"/>
                  </a:cxn>
                  <a:cxn ang="0">
                    <a:pos x="0" y="291"/>
                  </a:cxn>
                  <a:cxn ang="0">
                    <a:pos x="12" y="291"/>
                  </a:cxn>
                  <a:cxn ang="0">
                    <a:pos x="12" y="0"/>
                  </a:cxn>
                </a:cxnLst>
                <a:rect l="0" t="0" r="r" b="b"/>
                <a:pathLst>
                  <a:path w="12" h="291">
                    <a:moveTo>
                      <a:pt x="12" y="0"/>
                    </a:moveTo>
                    <a:lnTo>
                      <a:pt x="12" y="0"/>
                    </a:lnTo>
                    <a:lnTo>
                      <a:pt x="12" y="0"/>
                    </a:lnTo>
                    <a:lnTo>
                      <a:pt x="9" y="3"/>
                    </a:lnTo>
                    <a:lnTo>
                      <a:pt x="0" y="12"/>
                    </a:lnTo>
                    <a:lnTo>
                      <a:pt x="0" y="291"/>
                    </a:lnTo>
                    <a:lnTo>
                      <a:pt x="12" y="29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7" name="Freeform 903"/>
              <p:cNvSpPr>
                <a:spLocks/>
              </p:cNvSpPr>
              <p:nvPr/>
            </p:nvSpPr>
            <p:spPr bwMode="auto">
              <a:xfrm>
                <a:off x="4724401" y="4275138"/>
                <a:ext cx="19050" cy="457200"/>
              </a:xfrm>
              <a:custGeom>
                <a:avLst/>
                <a:gdLst/>
                <a:ahLst/>
                <a:cxnLst>
                  <a:cxn ang="0">
                    <a:pos x="12" y="0"/>
                  </a:cxn>
                  <a:cxn ang="0">
                    <a:pos x="0" y="0"/>
                  </a:cxn>
                  <a:cxn ang="0">
                    <a:pos x="0" y="288"/>
                  </a:cxn>
                  <a:cxn ang="0">
                    <a:pos x="0" y="288"/>
                  </a:cxn>
                  <a:cxn ang="0">
                    <a:pos x="12" y="240"/>
                  </a:cxn>
                  <a:cxn ang="0">
                    <a:pos x="12" y="0"/>
                  </a:cxn>
                </a:cxnLst>
                <a:rect l="0" t="0" r="r" b="b"/>
                <a:pathLst>
                  <a:path w="12" h="288">
                    <a:moveTo>
                      <a:pt x="12" y="0"/>
                    </a:moveTo>
                    <a:lnTo>
                      <a:pt x="0" y="0"/>
                    </a:lnTo>
                    <a:lnTo>
                      <a:pt x="0" y="288"/>
                    </a:lnTo>
                    <a:lnTo>
                      <a:pt x="0" y="288"/>
                    </a:lnTo>
                    <a:lnTo>
                      <a:pt x="12" y="24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8" name="Freeform 904"/>
              <p:cNvSpPr>
                <a:spLocks noEditPoints="1"/>
              </p:cNvSpPr>
              <p:nvPr/>
            </p:nvSpPr>
            <p:spPr bwMode="auto">
              <a:xfrm>
                <a:off x="4821238" y="4097338"/>
                <a:ext cx="19050" cy="473075"/>
              </a:xfrm>
              <a:custGeom>
                <a:avLst/>
                <a:gdLst/>
                <a:ahLst/>
                <a:cxnLst>
                  <a:cxn ang="0">
                    <a:pos x="3" y="184"/>
                  </a:cxn>
                  <a:cxn ang="0">
                    <a:pos x="0" y="199"/>
                  </a:cxn>
                  <a:cxn ang="0">
                    <a:pos x="0" y="298"/>
                  </a:cxn>
                  <a:cxn ang="0">
                    <a:pos x="12" y="298"/>
                  </a:cxn>
                  <a:cxn ang="0">
                    <a:pos x="12" y="250"/>
                  </a:cxn>
                  <a:cxn ang="0">
                    <a:pos x="3" y="184"/>
                  </a:cxn>
                  <a:cxn ang="0">
                    <a:pos x="12" y="0"/>
                  </a:cxn>
                  <a:cxn ang="0">
                    <a:pos x="0" y="0"/>
                  </a:cxn>
                  <a:cxn ang="0">
                    <a:pos x="0" y="148"/>
                  </a:cxn>
                  <a:cxn ang="0">
                    <a:pos x="0" y="148"/>
                  </a:cxn>
                  <a:cxn ang="0">
                    <a:pos x="0" y="148"/>
                  </a:cxn>
                  <a:cxn ang="0">
                    <a:pos x="3" y="145"/>
                  </a:cxn>
                  <a:cxn ang="0">
                    <a:pos x="6" y="142"/>
                  </a:cxn>
                  <a:cxn ang="0">
                    <a:pos x="6" y="142"/>
                  </a:cxn>
                  <a:cxn ang="0">
                    <a:pos x="6" y="142"/>
                  </a:cxn>
                  <a:cxn ang="0">
                    <a:pos x="6" y="142"/>
                  </a:cxn>
                  <a:cxn ang="0">
                    <a:pos x="9" y="145"/>
                  </a:cxn>
                  <a:cxn ang="0">
                    <a:pos x="12" y="148"/>
                  </a:cxn>
                  <a:cxn ang="0">
                    <a:pos x="12" y="148"/>
                  </a:cxn>
                  <a:cxn ang="0">
                    <a:pos x="12" y="0"/>
                  </a:cxn>
                </a:cxnLst>
                <a:rect l="0" t="0" r="r" b="b"/>
                <a:pathLst>
                  <a:path w="12" h="298">
                    <a:moveTo>
                      <a:pt x="3" y="184"/>
                    </a:moveTo>
                    <a:lnTo>
                      <a:pt x="0" y="199"/>
                    </a:lnTo>
                    <a:lnTo>
                      <a:pt x="0" y="298"/>
                    </a:lnTo>
                    <a:lnTo>
                      <a:pt x="12" y="298"/>
                    </a:lnTo>
                    <a:lnTo>
                      <a:pt x="12" y="250"/>
                    </a:lnTo>
                    <a:lnTo>
                      <a:pt x="3" y="184"/>
                    </a:lnTo>
                    <a:close/>
                    <a:moveTo>
                      <a:pt x="12" y="0"/>
                    </a:moveTo>
                    <a:lnTo>
                      <a:pt x="0" y="0"/>
                    </a:lnTo>
                    <a:lnTo>
                      <a:pt x="0" y="148"/>
                    </a:lnTo>
                    <a:lnTo>
                      <a:pt x="0" y="148"/>
                    </a:lnTo>
                    <a:lnTo>
                      <a:pt x="0" y="148"/>
                    </a:lnTo>
                    <a:lnTo>
                      <a:pt x="3" y="145"/>
                    </a:lnTo>
                    <a:lnTo>
                      <a:pt x="6" y="142"/>
                    </a:lnTo>
                    <a:lnTo>
                      <a:pt x="6" y="142"/>
                    </a:lnTo>
                    <a:lnTo>
                      <a:pt x="6" y="142"/>
                    </a:lnTo>
                    <a:lnTo>
                      <a:pt x="6" y="142"/>
                    </a:lnTo>
                    <a:lnTo>
                      <a:pt x="9" y="145"/>
                    </a:lnTo>
                    <a:lnTo>
                      <a:pt x="12" y="148"/>
                    </a:lnTo>
                    <a:lnTo>
                      <a:pt x="12" y="148"/>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69" name="Freeform 905"/>
              <p:cNvSpPr>
                <a:spLocks/>
              </p:cNvSpPr>
              <p:nvPr/>
            </p:nvSpPr>
            <p:spPr bwMode="auto">
              <a:xfrm>
                <a:off x="4821238" y="4389438"/>
                <a:ext cx="19050" cy="180975"/>
              </a:xfrm>
              <a:custGeom>
                <a:avLst/>
                <a:gdLst/>
                <a:ahLst/>
                <a:cxnLst>
                  <a:cxn ang="0">
                    <a:pos x="3" y="0"/>
                  </a:cxn>
                  <a:cxn ang="0">
                    <a:pos x="0" y="15"/>
                  </a:cxn>
                  <a:cxn ang="0">
                    <a:pos x="0" y="114"/>
                  </a:cxn>
                  <a:cxn ang="0">
                    <a:pos x="12" y="114"/>
                  </a:cxn>
                  <a:cxn ang="0">
                    <a:pos x="12" y="66"/>
                  </a:cxn>
                  <a:cxn ang="0">
                    <a:pos x="3" y="0"/>
                  </a:cxn>
                </a:cxnLst>
                <a:rect l="0" t="0" r="r" b="b"/>
                <a:pathLst>
                  <a:path w="12" h="114">
                    <a:moveTo>
                      <a:pt x="3" y="0"/>
                    </a:moveTo>
                    <a:lnTo>
                      <a:pt x="0" y="15"/>
                    </a:lnTo>
                    <a:lnTo>
                      <a:pt x="0" y="114"/>
                    </a:lnTo>
                    <a:lnTo>
                      <a:pt x="12" y="114"/>
                    </a:lnTo>
                    <a:lnTo>
                      <a:pt x="12" y="66"/>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0" name="Freeform 906"/>
              <p:cNvSpPr>
                <a:spLocks/>
              </p:cNvSpPr>
              <p:nvPr/>
            </p:nvSpPr>
            <p:spPr bwMode="auto">
              <a:xfrm>
                <a:off x="4821238" y="4097338"/>
                <a:ext cx="19050" cy="234950"/>
              </a:xfrm>
              <a:custGeom>
                <a:avLst/>
                <a:gdLst/>
                <a:ahLst/>
                <a:cxnLst>
                  <a:cxn ang="0">
                    <a:pos x="12" y="0"/>
                  </a:cxn>
                  <a:cxn ang="0">
                    <a:pos x="0" y="0"/>
                  </a:cxn>
                  <a:cxn ang="0">
                    <a:pos x="0" y="148"/>
                  </a:cxn>
                  <a:cxn ang="0">
                    <a:pos x="0" y="148"/>
                  </a:cxn>
                  <a:cxn ang="0">
                    <a:pos x="0" y="148"/>
                  </a:cxn>
                  <a:cxn ang="0">
                    <a:pos x="3" y="145"/>
                  </a:cxn>
                  <a:cxn ang="0">
                    <a:pos x="6" y="142"/>
                  </a:cxn>
                  <a:cxn ang="0">
                    <a:pos x="6" y="142"/>
                  </a:cxn>
                  <a:cxn ang="0">
                    <a:pos x="6" y="142"/>
                  </a:cxn>
                  <a:cxn ang="0">
                    <a:pos x="6" y="142"/>
                  </a:cxn>
                  <a:cxn ang="0">
                    <a:pos x="9" y="145"/>
                  </a:cxn>
                  <a:cxn ang="0">
                    <a:pos x="12" y="148"/>
                  </a:cxn>
                  <a:cxn ang="0">
                    <a:pos x="12" y="148"/>
                  </a:cxn>
                  <a:cxn ang="0">
                    <a:pos x="12" y="0"/>
                  </a:cxn>
                </a:cxnLst>
                <a:rect l="0" t="0" r="r" b="b"/>
                <a:pathLst>
                  <a:path w="12" h="148">
                    <a:moveTo>
                      <a:pt x="12" y="0"/>
                    </a:moveTo>
                    <a:lnTo>
                      <a:pt x="0" y="0"/>
                    </a:lnTo>
                    <a:lnTo>
                      <a:pt x="0" y="148"/>
                    </a:lnTo>
                    <a:lnTo>
                      <a:pt x="0" y="148"/>
                    </a:lnTo>
                    <a:lnTo>
                      <a:pt x="0" y="148"/>
                    </a:lnTo>
                    <a:lnTo>
                      <a:pt x="3" y="145"/>
                    </a:lnTo>
                    <a:lnTo>
                      <a:pt x="6" y="142"/>
                    </a:lnTo>
                    <a:lnTo>
                      <a:pt x="6" y="142"/>
                    </a:lnTo>
                    <a:lnTo>
                      <a:pt x="6" y="142"/>
                    </a:lnTo>
                    <a:lnTo>
                      <a:pt x="6" y="142"/>
                    </a:lnTo>
                    <a:lnTo>
                      <a:pt x="9" y="145"/>
                    </a:lnTo>
                    <a:lnTo>
                      <a:pt x="12" y="148"/>
                    </a:lnTo>
                    <a:lnTo>
                      <a:pt x="12" y="14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1" name="Freeform 907"/>
              <p:cNvSpPr>
                <a:spLocks/>
              </p:cNvSpPr>
              <p:nvPr/>
            </p:nvSpPr>
            <p:spPr bwMode="auto">
              <a:xfrm>
                <a:off x="4916488" y="4876801"/>
                <a:ext cx="19050" cy="534988"/>
              </a:xfrm>
              <a:custGeom>
                <a:avLst/>
                <a:gdLst/>
                <a:ahLst/>
                <a:cxnLst>
                  <a:cxn ang="0">
                    <a:pos x="12" y="0"/>
                  </a:cxn>
                  <a:cxn ang="0">
                    <a:pos x="0" y="0"/>
                  </a:cxn>
                  <a:cxn ang="0">
                    <a:pos x="0" y="66"/>
                  </a:cxn>
                  <a:cxn ang="0">
                    <a:pos x="12" y="168"/>
                  </a:cxn>
                  <a:cxn ang="0">
                    <a:pos x="0" y="168"/>
                  </a:cxn>
                  <a:cxn ang="0">
                    <a:pos x="0" y="168"/>
                  </a:cxn>
                  <a:cxn ang="0">
                    <a:pos x="0" y="337"/>
                  </a:cxn>
                  <a:cxn ang="0">
                    <a:pos x="12" y="337"/>
                  </a:cxn>
                  <a:cxn ang="0">
                    <a:pos x="12" y="0"/>
                  </a:cxn>
                </a:cxnLst>
                <a:rect l="0" t="0" r="r" b="b"/>
                <a:pathLst>
                  <a:path w="12" h="337">
                    <a:moveTo>
                      <a:pt x="12" y="0"/>
                    </a:moveTo>
                    <a:lnTo>
                      <a:pt x="0" y="0"/>
                    </a:lnTo>
                    <a:lnTo>
                      <a:pt x="0" y="66"/>
                    </a:lnTo>
                    <a:lnTo>
                      <a:pt x="12" y="168"/>
                    </a:lnTo>
                    <a:lnTo>
                      <a:pt x="0" y="168"/>
                    </a:lnTo>
                    <a:lnTo>
                      <a:pt x="0" y="168"/>
                    </a:lnTo>
                    <a:lnTo>
                      <a:pt x="0" y="337"/>
                    </a:lnTo>
                    <a:lnTo>
                      <a:pt x="12" y="337"/>
                    </a:lnTo>
                    <a:lnTo>
                      <a:pt x="12"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2" name="Freeform 908"/>
              <p:cNvSpPr>
                <a:spLocks/>
              </p:cNvSpPr>
              <p:nvPr/>
            </p:nvSpPr>
            <p:spPr bwMode="auto">
              <a:xfrm>
                <a:off x="4916488" y="4876801"/>
                <a:ext cx="19050" cy="534988"/>
              </a:xfrm>
              <a:custGeom>
                <a:avLst/>
                <a:gdLst/>
                <a:ahLst/>
                <a:cxnLst>
                  <a:cxn ang="0">
                    <a:pos x="12" y="0"/>
                  </a:cxn>
                  <a:cxn ang="0">
                    <a:pos x="0" y="0"/>
                  </a:cxn>
                  <a:cxn ang="0">
                    <a:pos x="0" y="66"/>
                  </a:cxn>
                  <a:cxn ang="0">
                    <a:pos x="12" y="168"/>
                  </a:cxn>
                  <a:cxn ang="0">
                    <a:pos x="0" y="168"/>
                  </a:cxn>
                  <a:cxn ang="0">
                    <a:pos x="0" y="168"/>
                  </a:cxn>
                  <a:cxn ang="0">
                    <a:pos x="0" y="337"/>
                  </a:cxn>
                  <a:cxn ang="0">
                    <a:pos x="12" y="337"/>
                  </a:cxn>
                  <a:cxn ang="0">
                    <a:pos x="12" y="0"/>
                  </a:cxn>
                </a:cxnLst>
                <a:rect l="0" t="0" r="r" b="b"/>
                <a:pathLst>
                  <a:path w="12" h="337">
                    <a:moveTo>
                      <a:pt x="12" y="0"/>
                    </a:moveTo>
                    <a:lnTo>
                      <a:pt x="0" y="0"/>
                    </a:lnTo>
                    <a:lnTo>
                      <a:pt x="0" y="66"/>
                    </a:lnTo>
                    <a:lnTo>
                      <a:pt x="12" y="168"/>
                    </a:lnTo>
                    <a:lnTo>
                      <a:pt x="0" y="168"/>
                    </a:lnTo>
                    <a:lnTo>
                      <a:pt x="0" y="168"/>
                    </a:lnTo>
                    <a:lnTo>
                      <a:pt x="0" y="337"/>
                    </a:lnTo>
                    <a:lnTo>
                      <a:pt x="12" y="33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3" name="Freeform 909"/>
              <p:cNvSpPr>
                <a:spLocks/>
              </p:cNvSpPr>
              <p:nvPr/>
            </p:nvSpPr>
            <p:spPr bwMode="auto">
              <a:xfrm>
                <a:off x="3582988" y="4298951"/>
                <a:ext cx="1352550" cy="1055688"/>
              </a:xfrm>
              <a:custGeom>
                <a:avLst/>
                <a:gdLst/>
                <a:ahLst/>
                <a:cxnLst>
                  <a:cxn ang="0">
                    <a:pos x="539" y="3"/>
                  </a:cxn>
                  <a:cxn ang="0">
                    <a:pos x="491" y="361"/>
                  </a:cxn>
                  <a:cxn ang="0">
                    <a:pos x="430" y="617"/>
                  </a:cxn>
                  <a:cxn ang="0">
                    <a:pos x="370" y="502"/>
                  </a:cxn>
                  <a:cxn ang="0">
                    <a:pos x="310" y="231"/>
                  </a:cxn>
                  <a:cxn ang="0">
                    <a:pos x="307" y="228"/>
                  </a:cxn>
                  <a:cxn ang="0">
                    <a:pos x="301" y="225"/>
                  </a:cxn>
                  <a:cxn ang="0">
                    <a:pos x="298" y="231"/>
                  </a:cxn>
                  <a:cxn ang="0">
                    <a:pos x="238" y="599"/>
                  </a:cxn>
                  <a:cxn ang="0">
                    <a:pos x="187" y="623"/>
                  </a:cxn>
                  <a:cxn ang="0">
                    <a:pos x="126" y="382"/>
                  </a:cxn>
                  <a:cxn ang="0">
                    <a:pos x="120" y="376"/>
                  </a:cxn>
                  <a:cxn ang="0">
                    <a:pos x="120" y="376"/>
                  </a:cxn>
                  <a:cxn ang="0">
                    <a:pos x="114" y="382"/>
                  </a:cxn>
                  <a:cxn ang="0">
                    <a:pos x="54" y="556"/>
                  </a:cxn>
                  <a:cxn ang="0">
                    <a:pos x="3" y="587"/>
                  </a:cxn>
                  <a:cxn ang="0">
                    <a:pos x="63" y="568"/>
                  </a:cxn>
                  <a:cxn ang="0">
                    <a:pos x="66" y="562"/>
                  </a:cxn>
                  <a:cxn ang="0">
                    <a:pos x="126" y="433"/>
                  </a:cxn>
                  <a:cxn ang="0">
                    <a:pos x="178" y="632"/>
                  </a:cxn>
                  <a:cxn ang="0">
                    <a:pos x="181" y="635"/>
                  </a:cxn>
                  <a:cxn ang="0">
                    <a:pos x="187" y="635"/>
                  </a:cxn>
                  <a:cxn ang="0">
                    <a:pos x="244" y="608"/>
                  </a:cxn>
                  <a:cxn ang="0">
                    <a:pos x="298" y="307"/>
                  </a:cxn>
                  <a:cxn ang="0">
                    <a:pos x="358" y="502"/>
                  </a:cxn>
                  <a:cxn ang="0">
                    <a:pos x="370" y="535"/>
                  </a:cxn>
                  <a:cxn ang="0">
                    <a:pos x="418" y="662"/>
                  </a:cxn>
                  <a:cxn ang="0">
                    <a:pos x="424" y="665"/>
                  </a:cxn>
                  <a:cxn ang="0">
                    <a:pos x="427" y="665"/>
                  </a:cxn>
                  <a:cxn ang="0">
                    <a:pos x="479" y="493"/>
                  </a:cxn>
                  <a:cxn ang="0">
                    <a:pos x="491" y="451"/>
                  </a:cxn>
                  <a:cxn ang="0">
                    <a:pos x="551" y="99"/>
                  </a:cxn>
                  <a:cxn ang="0">
                    <a:pos x="599" y="469"/>
                  </a:cxn>
                  <a:cxn ang="0">
                    <a:pos x="602" y="475"/>
                  </a:cxn>
                  <a:cxn ang="0">
                    <a:pos x="608" y="472"/>
                  </a:cxn>
                  <a:cxn ang="0">
                    <a:pos x="659" y="358"/>
                  </a:cxn>
                  <a:cxn ang="0">
                    <a:pos x="719" y="289"/>
                  </a:cxn>
                  <a:cxn ang="0">
                    <a:pos x="731" y="277"/>
                  </a:cxn>
                  <a:cxn ang="0">
                    <a:pos x="783" y="57"/>
                  </a:cxn>
                  <a:cxn ang="0">
                    <a:pos x="840" y="532"/>
                  </a:cxn>
                  <a:cxn ang="0">
                    <a:pos x="792" y="21"/>
                  </a:cxn>
                  <a:cxn ang="0">
                    <a:pos x="789" y="18"/>
                  </a:cxn>
                  <a:cxn ang="0">
                    <a:pos x="786" y="15"/>
                  </a:cxn>
                  <a:cxn ang="0">
                    <a:pos x="780" y="21"/>
                  </a:cxn>
                  <a:cxn ang="0">
                    <a:pos x="719" y="273"/>
                  </a:cxn>
                  <a:cxn ang="0">
                    <a:pos x="659" y="325"/>
                  </a:cxn>
                  <a:cxn ang="0">
                    <a:pos x="611" y="439"/>
                  </a:cxn>
                  <a:cxn ang="0">
                    <a:pos x="551" y="6"/>
                  </a:cxn>
                  <a:cxn ang="0">
                    <a:pos x="548" y="3"/>
                  </a:cxn>
                  <a:cxn ang="0">
                    <a:pos x="545" y="0"/>
                  </a:cxn>
                </a:cxnLst>
                <a:rect l="0" t="0" r="r" b="b"/>
                <a:pathLst>
                  <a:path w="852" h="665">
                    <a:moveTo>
                      <a:pt x="545" y="0"/>
                    </a:moveTo>
                    <a:lnTo>
                      <a:pt x="545" y="0"/>
                    </a:lnTo>
                    <a:lnTo>
                      <a:pt x="539" y="3"/>
                    </a:lnTo>
                    <a:lnTo>
                      <a:pt x="539" y="6"/>
                    </a:lnTo>
                    <a:lnTo>
                      <a:pt x="539" y="6"/>
                    </a:lnTo>
                    <a:lnTo>
                      <a:pt x="491" y="361"/>
                    </a:lnTo>
                    <a:lnTo>
                      <a:pt x="479" y="448"/>
                    </a:lnTo>
                    <a:lnTo>
                      <a:pt x="479" y="448"/>
                    </a:lnTo>
                    <a:lnTo>
                      <a:pt x="430" y="617"/>
                    </a:lnTo>
                    <a:lnTo>
                      <a:pt x="421" y="641"/>
                    </a:lnTo>
                    <a:lnTo>
                      <a:pt x="418" y="629"/>
                    </a:lnTo>
                    <a:lnTo>
                      <a:pt x="370" y="502"/>
                    </a:lnTo>
                    <a:lnTo>
                      <a:pt x="367" y="499"/>
                    </a:lnTo>
                    <a:lnTo>
                      <a:pt x="358" y="448"/>
                    </a:lnTo>
                    <a:lnTo>
                      <a:pt x="310" y="231"/>
                    </a:lnTo>
                    <a:lnTo>
                      <a:pt x="307" y="231"/>
                    </a:lnTo>
                    <a:lnTo>
                      <a:pt x="307" y="231"/>
                    </a:lnTo>
                    <a:lnTo>
                      <a:pt x="307" y="228"/>
                    </a:lnTo>
                    <a:lnTo>
                      <a:pt x="304" y="225"/>
                    </a:lnTo>
                    <a:lnTo>
                      <a:pt x="304" y="225"/>
                    </a:lnTo>
                    <a:lnTo>
                      <a:pt x="301" y="225"/>
                    </a:lnTo>
                    <a:lnTo>
                      <a:pt x="301" y="225"/>
                    </a:lnTo>
                    <a:lnTo>
                      <a:pt x="298" y="228"/>
                    </a:lnTo>
                    <a:lnTo>
                      <a:pt x="298" y="231"/>
                    </a:lnTo>
                    <a:lnTo>
                      <a:pt x="298" y="231"/>
                    </a:lnTo>
                    <a:lnTo>
                      <a:pt x="250" y="526"/>
                    </a:lnTo>
                    <a:lnTo>
                      <a:pt x="238" y="599"/>
                    </a:lnTo>
                    <a:lnTo>
                      <a:pt x="238" y="599"/>
                    </a:lnTo>
                    <a:lnTo>
                      <a:pt x="187" y="620"/>
                    </a:lnTo>
                    <a:lnTo>
                      <a:pt x="187" y="623"/>
                    </a:lnTo>
                    <a:lnTo>
                      <a:pt x="175" y="581"/>
                    </a:lnTo>
                    <a:lnTo>
                      <a:pt x="126" y="382"/>
                    </a:lnTo>
                    <a:lnTo>
                      <a:pt x="126" y="382"/>
                    </a:lnTo>
                    <a:lnTo>
                      <a:pt x="126" y="382"/>
                    </a:lnTo>
                    <a:lnTo>
                      <a:pt x="126" y="379"/>
                    </a:lnTo>
                    <a:lnTo>
                      <a:pt x="120" y="376"/>
                    </a:lnTo>
                    <a:lnTo>
                      <a:pt x="120" y="376"/>
                    </a:lnTo>
                    <a:lnTo>
                      <a:pt x="120" y="376"/>
                    </a:lnTo>
                    <a:lnTo>
                      <a:pt x="120" y="376"/>
                    </a:lnTo>
                    <a:lnTo>
                      <a:pt x="117" y="379"/>
                    </a:lnTo>
                    <a:lnTo>
                      <a:pt x="114" y="382"/>
                    </a:lnTo>
                    <a:lnTo>
                      <a:pt x="114" y="382"/>
                    </a:lnTo>
                    <a:lnTo>
                      <a:pt x="66" y="523"/>
                    </a:lnTo>
                    <a:lnTo>
                      <a:pt x="57" y="556"/>
                    </a:lnTo>
                    <a:lnTo>
                      <a:pt x="54" y="556"/>
                    </a:lnTo>
                    <a:lnTo>
                      <a:pt x="6" y="572"/>
                    </a:lnTo>
                    <a:lnTo>
                      <a:pt x="0" y="575"/>
                    </a:lnTo>
                    <a:lnTo>
                      <a:pt x="3" y="587"/>
                    </a:lnTo>
                    <a:lnTo>
                      <a:pt x="6" y="584"/>
                    </a:lnTo>
                    <a:lnTo>
                      <a:pt x="54" y="568"/>
                    </a:lnTo>
                    <a:lnTo>
                      <a:pt x="63" y="568"/>
                    </a:lnTo>
                    <a:lnTo>
                      <a:pt x="63" y="568"/>
                    </a:lnTo>
                    <a:lnTo>
                      <a:pt x="66" y="562"/>
                    </a:lnTo>
                    <a:lnTo>
                      <a:pt x="66" y="562"/>
                    </a:lnTo>
                    <a:lnTo>
                      <a:pt x="114" y="421"/>
                    </a:lnTo>
                    <a:lnTo>
                      <a:pt x="120" y="406"/>
                    </a:lnTo>
                    <a:lnTo>
                      <a:pt x="126" y="433"/>
                    </a:lnTo>
                    <a:lnTo>
                      <a:pt x="175" y="632"/>
                    </a:lnTo>
                    <a:lnTo>
                      <a:pt x="178" y="632"/>
                    </a:lnTo>
                    <a:lnTo>
                      <a:pt x="178" y="632"/>
                    </a:lnTo>
                    <a:lnTo>
                      <a:pt x="181" y="635"/>
                    </a:lnTo>
                    <a:lnTo>
                      <a:pt x="181" y="635"/>
                    </a:lnTo>
                    <a:lnTo>
                      <a:pt x="181" y="635"/>
                    </a:lnTo>
                    <a:lnTo>
                      <a:pt x="181" y="635"/>
                    </a:lnTo>
                    <a:lnTo>
                      <a:pt x="184" y="635"/>
                    </a:lnTo>
                    <a:lnTo>
                      <a:pt x="187" y="635"/>
                    </a:lnTo>
                    <a:lnTo>
                      <a:pt x="238" y="611"/>
                    </a:lnTo>
                    <a:lnTo>
                      <a:pt x="244" y="608"/>
                    </a:lnTo>
                    <a:lnTo>
                      <a:pt x="244" y="608"/>
                    </a:lnTo>
                    <a:lnTo>
                      <a:pt x="247" y="602"/>
                    </a:lnTo>
                    <a:lnTo>
                      <a:pt x="250" y="602"/>
                    </a:lnTo>
                    <a:lnTo>
                      <a:pt x="298" y="307"/>
                    </a:lnTo>
                    <a:lnTo>
                      <a:pt x="304" y="264"/>
                    </a:lnTo>
                    <a:lnTo>
                      <a:pt x="310" y="286"/>
                    </a:lnTo>
                    <a:lnTo>
                      <a:pt x="358" y="502"/>
                    </a:lnTo>
                    <a:lnTo>
                      <a:pt x="358" y="502"/>
                    </a:lnTo>
                    <a:lnTo>
                      <a:pt x="358" y="505"/>
                    </a:lnTo>
                    <a:lnTo>
                      <a:pt x="370" y="535"/>
                    </a:lnTo>
                    <a:lnTo>
                      <a:pt x="418" y="662"/>
                    </a:lnTo>
                    <a:lnTo>
                      <a:pt x="418" y="662"/>
                    </a:lnTo>
                    <a:lnTo>
                      <a:pt x="418" y="662"/>
                    </a:lnTo>
                    <a:lnTo>
                      <a:pt x="418" y="665"/>
                    </a:lnTo>
                    <a:lnTo>
                      <a:pt x="424" y="665"/>
                    </a:lnTo>
                    <a:lnTo>
                      <a:pt x="424" y="665"/>
                    </a:lnTo>
                    <a:lnTo>
                      <a:pt x="424" y="665"/>
                    </a:lnTo>
                    <a:lnTo>
                      <a:pt x="424" y="665"/>
                    </a:lnTo>
                    <a:lnTo>
                      <a:pt x="427" y="665"/>
                    </a:lnTo>
                    <a:lnTo>
                      <a:pt x="430" y="662"/>
                    </a:lnTo>
                    <a:lnTo>
                      <a:pt x="430" y="662"/>
                    </a:lnTo>
                    <a:lnTo>
                      <a:pt x="479" y="493"/>
                    </a:lnTo>
                    <a:lnTo>
                      <a:pt x="491" y="451"/>
                    </a:lnTo>
                    <a:lnTo>
                      <a:pt x="491" y="451"/>
                    </a:lnTo>
                    <a:lnTo>
                      <a:pt x="491" y="451"/>
                    </a:lnTo>
                    <a:lnTo>
                      <a:pt x="539" y="96"/>
                    </a:lnTo>
                    <a:lnTo>
                      <a:pt x="545" y="51"/>
                    </a:lnTo>
                    <a:lnTo>
                      <a:pt x="551" y="99"/>
                    </a:lnTo>
                    <a:lnTo>
                      <a:pt x="599" y="469"/>
                    </a:lnTo>
                    <a:lnTo>
                      <a:pt x="599" y="469"/>
                    </a:lnTo>
                    <a:lnTo>
                      <a:pt x="599" y="469"/>
                    </a:lnTo>
                    <a:lnTo>
                      <a:pt x="599" y="472"/>
                    </a:lnTo>
                    <a:lnTo>
                      <a:pt x="602" y="475"/>
                    </a:lnTo>
                    <a:lnTo>
                      <a:pt x="602" y="475"/>
                    </a:lnTo>
                    <a:lnTo>
                      <a:pt x="605" y="475"/>
                    </a:lnTo>
                    <a:lnTo>
                      <a:pt x="605" y="475"/>
                    </a:lnTo>
                    <a:lnTo>
                      <a:pt x="608" y="472"/>
                    </a:lnTo>
                    <a:lnTo>
                      <a:pt x="611" y="469"/>
                    </a:lnTo>
                    <a:lnTo>
                      <a:pt x="611" y="469"/>
                    </a:lnTo>
                    <a:lnTo>
                      <a:pt x="659" y="358"/>
                    </a:lnTo>
                    <a:lnTo>
                      <a:pt x="668" y="334"/>
                    </a:lnTo>
                    <a:lnTo>
                      <a:pt x="671" y="331"/>
                    </a:lnTo>
                    <a:lnTo>
                      <a:pt x="719" y="289"/>
                    </a:lnTo>
                    <a:lnTo>
                      <a:pt x="728" y="280"/>
                    </a:lnTo>
                    <a:lnTo>
                      <a:pt x="728" y="280"/>
                    </a:lnTo>
                    <a:lnTo>
                      <a:pt x="731" y="277"/>
                    </a:lnTo>
                    <a:lnTo>
                      <a:pt x="731" y="277"/>
                    </a:lnTo>
                    <a:lnTo>
                      <a:pt x="780" y="72"/>
                    </a:lnTo>
                    <a:lnTo>
                      <a:pt x="783" y="57"/>
                    </a:lnTo>
                    <a:lnTo>
                      <a:pt x="792" y="123"/>
                    </a:lnTo>
                    <a:lnTo>
                      <a:pt x="840" y="532"/>
                    </a:lnTo>
                    <a:lnTo>
                      <a:pt x="840" y="532"/>
                    </a:lnTo>
                    <a:lnTo>
                      <a:pt x="852" y="532"/>
                    </a:lnTo>
                    <a:lnTo>
                      <a:pt x="840" y="430"/>
                    </a:lnTo>
                    <a:lnTo>
                      <a:pt x="792" y="21"/>
                    </a:lnTo>
                    <a:lnTo>
                      <a:pt x="792" y="21"/>
                    </a:lnTo>
                    <a:lnTo>
                      <a:pt x="792" y="21"/>
                    </a:lnTo>
                    <a:lnTo>
                      <a:pt x="789" y="18"/>
                    </a:lnTo>
                    <a:lnTo>
                      <a:pt x="786" y="15"/>
                    </a:lnTo>
                    <a:lnTo>
                      <a:pt x="786" y="15"/>
                    </a:lnTo>
                    <a:lnTo>
                      <a:pt x="786" y="15"/>
                    </a:lnTo>
                    <a:lnTo>
                      <a:pt x="786" y="15"/>
                    </a:lnTo>
                    <a:lnTo>
                      <a:pt x="783" y="18"/>
                    </a:lnTo>
                    <a:lnTo>
                      <a:pt x="780" y="21"/>
                    </a:lnTo>
                    <a:lnTo>
                      <a:pt x="780" y="21"/>
                    </a:lnTo>
                    <a:lnTo>
                      <a:pt x="731" y="225"/>
                    </a:lnTo>
                    <a:lnTo>
                      <a:pt x="719" y="273"/>
                    </a:lnTo>
                    <a:lnTo>
                      <a:pt x="719" y="273"/>
                    </a:lnTo>
                    <a:lnTo>
                      <a:pt x="671" y="316"/>
                    </a:lnTo>
                    <a:lnTo>
                      <a:pt x="659" y="325"/>
                    </a:lnTo>
                    <a:lnTo>
                      <a:pt x="659" y="328"/>
                    </a:lnTo>
                    <a:lnTo>
                      <a:pt x="659" y="328"/>
                    </a:lnTo>
                    <a:lnTo>
                      <a:pt x="611" y="439"/>
                    </a:lnTo>
                    <a:lnTo>
                      <a:pt x="608" y="445"/>
                    </a:lnTo>
                    <a:lnTo>
                      <a:pt x="599" y="376"/>
                    </a:lnTo>
                    <a:lnTo>
                      <a:pt x="551" y="6"/>
                    </a:lnTo>
                    <a:lnTo>
                      <a:pt x="551" y="6"/>
                    </a:lnTo>
                    <a:lnTo>
                      <a:pt x="551" y="6"/>
                    </a:lnTo>
                    <a:lnTo>
                      <a:pt x="548" y="3"/>
                    </a:lnTo>
                    <a:lnTo>
                      <a:pt x="545" y="0"/>
                    </a:lnTo>
                    <a:lnTo>
                      <a:pt x="545" y="0"/>
                    </a:lnTo>
                    <a:lnTo>
                      <a:pt x="545" y="0"/>
                    </a:lnTo>
                    <a:close/>
                  </a:path>
                </a:pathLst>
              </a:custGeom>
              <a:solidFill>
                <a:srgbClr val="F696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4" name="Freeform 910"/>
              <p:cNvSpPr>
                <a:spLocks/>
              </p:cNvSpPr>
              <p:nvPr/>
            </p:nvSpPr>
            <p:spPr bwMode="auto">
              <a:xfrm>
                <a:off x="3582988" y="4298951"/>
                <a:ext cx="1352550" cy="1055688"/>
              </a:xfrm>
              <a:custGeom>
                <a:avLst/>
                <a:gdLst/>
                <a:ahLst/>
                <a:cxnLst>
                  <a:cxn ang="0">
                    <a:pos x="539" y="3"/>
                  </a:cxn>
                  <a:cxn ang="0">
                    <a:pos x="491" y="361"/>
                  </a:cxn>
                  <a:cxn ang="0">
                    <a:pos x="430" y="617"/>
                  </a:cxn>
                  <a:cxn ang="0">
                    <a:pos x="370" y="502"/>
                  </a:cxn>
                  <a:cxn ang="0">
                    <a:pos x="310" y="231"/>
                  </a:cxn>
                  <a:cxn ang="0">
                    <a:pos x="307" y="228"/>
                  </a:cxn>
                  <a:cxn ang="0">
                    <a:pos x="301" y="225"/>
                  </a:cxn>
                  <a:cxn ang="0">
                    <a:pos x="298" y="231"/>
                  </a:cxn>
                  <a:cxn ang="0">
                    <a:pos x="238" y="599"/>
                  </a:cxn>
                  <a:cxn ang="0">
                    <a:pos x="187" y="623"/>
                  </a:cxn>
                  <a:cxn ang="0">
                    <a:pos x="126" y="382"/>
                  </a:cxn>
                  <a:cxn ang="0">
                    <a:pos x="120" y="376"/>
                  </a:cxn>
                  <a:cxn ang="0">
                    <a:pos x="120" y="376"/>
                  </a:cxn>
                  <a:cxn ang="0">
                    <a:pos x="114" y="382"/>
                  </a:cxn>
                  <a:cxn ang="0">
                    <a:pos x="54" y="556"/>
                  </a:cxn>
                  <a:cxn ang="0">
                    <a:pos x="3" y="587"/>
                  </a:cxn>
                  <a:cxn ang="0">
                    <a:pos x="63" y="568"/>
                  </a:cxn>
                  <a:cxn ang="0">
                    <a:pos x="66" y="562"/>
                  </a:cxn>
                  <a:cxn ang="0">
                    <a:pos x="126" y="433"/>
                  </a:cxn>
                  <a:cxn ang="0">
                    <a:pos x="178" y="632"/>
                  </a:cxn>
                  <a:cxn ang="0">
                    <a:pos x="181" y="635"/>
                  </a:cxn>
                  <a:cxn ang="0">
                    <a:pos x="187" y="635"/>
                  </a:cxn>
                  <a:cxn ang="0">
                    <a:pos x="244" y="608"/>
                  </a:cxn>
                  <a:cxn ang="0">
                    <a:pos x="298" y="307"/>
                  </a:cxn>
                  <a:cxn ang="0">
                    <a:pos x="358" y="502"/>
                  </a:cxn>
                  <a:cxn ang="0">
                    <a:pos x="370" y="535"/>
                  </a:cxn>
                  <a:cxn ang="0">
                    <a:pos x="418" y="662"/>
                  </a:cxn>
                  <a:cxn ang="0">
                    <a:pos x="424" y="665"/>
                  </a:cxn>
                  <a:cxn ang="0">
                    <a:pos x="427" y="665"/>
                  </a:cxn>
                  <a:cxn ang="0">
                    <a:pos x="479" y="493"/>
                  </a:cxn>
                  <a:cxn ang="0">
                    <a:pos x="491" y="451"/>
                  </a:cxn>
                  <a:cxn ang="0">
                    <a:pos x="551" y="99"/>
                  </a:cxn>
                  <a:cxn ang="0">
                    <a:pos x="599" y="469"/>
                  </a:cxn>
                  <a:cxn ang="0">
                    <a:pos x="602" y="475"/>
                  </a:cxn>
                  <a:cxn ang="0">
                    <a:pos x="608" y="472"/>
                  </a:cxn>
                  <a:cxn ang="0">
                    <a:pos x="659" y="358"/>
                  </a:cxn>
                  <a:cxn ang="0">
                    <a:pos x="719" y="289"/>
                  </a:cxn>
                  <a:cxn ang="0">
                    <a:pos x="731" y="277"/>
                  </a:cxn>
                  <a:cxn ang="0">
                    <a:pos x="783" y="57"/>
                  </a:cxn>
                  <a:cxn ang="0">
                    <a:pos x="840" y="532"/>
                  </a:cxn>
                  <a:cxn ang="0">
                    <a:pos x="792" y="21"/>
                  </a:cxn>
                  <a:cxn ang="0">
                    <a:pos x="789" y="18"/>
                  </a:cxn>
                  <a:cxn ang="0">
                    <a:pos x="786" y="15"/>
                  </a:cxn>
                  <a:cxn ang="0">
                    <a:pos x="780" y="21"/>
                  </a:cxn>
                  <a:cxn ang="0">
                    <a:pos x="719" y="273"/>
                  </a:cxn>
                  <a:cxn ang="0">
                    <a:pos x="659" y="325"/>
                  </a:cxn>
                  <a:cxn ang="0">
                    <a:pos x="611" y="439"/>
                  </a:cxn>
                  <a:cxn ang="0">
                    <a:pos x="551" y="6"/>
                  </a:cxn>
                  <a:cxn ang="0">
                    <a:pos x="548" y="3"/>
                  </a:cxn>
                  <a:cxn ang="0">
                    <a:pos x="545" y="0"/>
                  </a:cxn>
                </a:cxnLst>
                <a:rect l="0" t="0" r="r" b="b"/>
                <a:pathLst>
                  <a:path w="852" h="665">
                    <a:moveTo>
                      <a:pt x="545" y="0"/>
                    </a:moveTo>
                    <a:lnTo>
                      <a:pt x="545" y="0"/>
                    </a:lnTo>
                    <a:lnTo>
                      <a:pt x="539" y="3"/>
                    </a:lnTo>
                    <a:lnTo>
                      <a:pt x="539" y="6"/>
                    </a:lnTo>
                    <a:lnTo>
                      <a:pt x="539" y="6"/>
                    </a:lnTo>
                    <a:lnTo>
                      <a:pt x="491" y="361"/>
                    </a:lnTo>
                    <a:lnTo>
                      <a:pt x="479" y="448"/>
                    </a:lnTo>
                    <a:lnTo>
                      <a:pt x="479" y="448"/>
                    </a:lnTo>
                    <a:lnTo>
                      <a:pt x="430" y="617"/>
                    </a:lnTo>
                    <a:lnTo>
                      <a:pt x="421" y="641"/>
                    </a:lnTo>
                    <a:lnTo>
                      <a:pt x="418" y="629"/>
                    </a:lnTo>
                    <a:lnTo>
                      <a:pt x="370" y="502"/>
                    </a:lnTo>
                    <a:lnTo>
                      <a:pt x="367" y="499"/>
                    </a:lnTo>
                    <a:lnTo>
                      <a:pt x="358" y="448"/>
                    </a:lnTo>
                    <a:lnTo>
                      <a:pt x="310" y="231"/>
                    </a:lnTo>
                    <a:lnTo>
                      <a:pt x="307" y="231"/>
                    </a:lnTo>
                    <a:lnTo>
                      <a:pt x="307" y="231"/>
                    </a:lnTo>
                    <a:lnTo>
                      <a:pt x="307" y="228"/>
                    </a:lnTo>
                    <a:lnTo>
                      <a:pt x="304" y="225"/>
                    </a:lnTo>
                    <a:lnTo>
                      <a:pt x="304" y="225"/>
                    </a:lnTo>
                    <a:lnTo>
                      <a:pt x="301" y="225"/>
                    </a:lnTo>
                    <a:lnTo>
                      <a:pt x="301" y="225"/>
                    </a:lnTo>
                    <a:lnTo>
                      <a:pt x="298" y="228"/>
                    </a:lnTo>
                    <a:lnTo>
                      <a:pt x="298" y="231"/>
                    </a:lnTo>
                    <a:lnTo>
                      <a:pt x="298" y="231"/>
                    </a:lnTo>
                    <a:lnTo>
                      <a:pt x="250" y="526"/>
                    </a:lnTo>
                    <a:lnTo>
                      <a:pt x="238" y="599"/>
                    </a:lnTo>
                    <a:lnTo>
                      <a:pt x="238" y="599"/>
                    </a:lnTo>
                    <a:lnTo>
                      <a:pt x="187" y="620"/>
                    </a:lnTo>
                    <a:lnTo>
                      <a:pt x="187" y="623"/>
                    </a:lnTo>
                    <a:lnTo>
                      <a:pt x="175" y="581"/>
                    </a:lnTo>
                    <a:lnTo>
                      <a:pt x="126" y="382"/>
                    </a:lnTo>
                    <a:lnTo>
                      <a:pt x="126" y="382"/>
                    </a:lnTo>
                    <a:lnTo>
                      <a:pt x="126" y="382"/>
                    </a:lnTo>
                    <a:lnTo>
                      <a:pt x="126" y="379"/>
                    </a:lnTo>
                    <a:lnTo>
                      <a:pt x="120" y="376"/>
                    </a:lnTo>
                    <a:lnTo>
                      <a:pt x="120" y="376"/>
                    </a:lnTo>
                    <a:lnTo>
                      <a:pt x="120" y="376"/>
                    </a:lnTo>
                    <a:lnTo>
                      <a:pt x="120" y="376"/>
                    </a:lnTo>
                    <a:lnTo>
                      <a:pt x="117" y="379"/>
                    </a:lnTo>
                    <a:lnTo>
                      <a:pt x="114" y="382"/>
                    </a:lnTo>
                    <a:lnTo>
                      <a:pt x="114" y="382"/>
                    </a:lnTo>
                    <a:lnTo>
                      <a:pt x="66" y="523"/>
                    </a:lnTo>
                    <a:lnTo>
                      <a:pt x="57" y="556"/>
                    </a:lnTo>
                    <a:lnTo>
                      <a:pt x="54" y="556"/>
                    </a:lnTo>
                    <a:lnTo>
                      <a:pt x="6" y="572"/>
                    </a:lnTo>
                    <a:lnTo>
                      <a:pt x="0" y="575"/>
                    </a:lnTo>
                    <a:lnTo>
                      <a:pt x="3" y="587"/>
                    </a:lnTo>
                    <a:lnTo>
                      <a:pt x="6" y="584"/>
                    </a:lnTo>
                    <a:lnTo>
                      <a:pt x="54" y="568"/>
                    </a:lnTo>
                    <a:lnTo>
                      <a:pt x="63" y="568"/>
                    </a:lnTo>
                    <a:lnTo>
                      <a:pt x="63" y="568"/>
                    </a:lnTo>
                    <a:lnTo>
                      <a:pt x="66" y="562"/>
                    </a:lnTo>
                    <a:lnTo>
                      <a:pt x="66" y="562"/>
                    </a:lnTo>
                    <a:lnTo>
                      <a:pt x="114" y="421"/>
                    </a:lnTo>
                    <a:lnTo>
                      <a:pt x="120" y="406"/>
                    </a:lnTo>
                    <a:lnTo>
                      <a:pt x="126" y="433"/>
                    </a:lnTo>
                    <a:lnTo>
                      <a:pt x="175" y="632"/>
                    </a:lnTo>
                    <a:lnTo>
                      <a:pt x="178" y="632"/>
                    </a:lnTo>
                    <a:lnTo>
                      <a:pt x="178" y="632"/>
                    </a:lnTo>
                    <a:lnTo>
                      <a:pt x="181" y="635"/>
                    </a:lnTo>
                    <a:lnTo>
                      <a:pt x="181" y="635"/>
                    </a:lnTo>
                    <a:lnTo>
                      <a:pt x="181" y="635"/>
                    </a:lnTo>
                    <a:lnTo>
                      <a:pt x="181" y="635"/>
                    </a:lnTo>
                    <a:lnTo>
                      <a:pt x="184" y="635"/>
                    </a:lnTo>
                    <a:lnTo>
                      <a:pt x="187" y="635"/>
                    </a:lnTo>
                    <a:lnTo>
                      <a:pt x="238" y="611"/>
                    </a:lnTo>
                    <a:lnTo>
                      <a:pt x="244" y="608"/>
                    </a:lnTo>
                    <a:lnTo>
                      <a:pt x="244" y="608"/>
                    </a:lnTo>
                    <a:lnTo>
                      <a:pt x="247" y="602"/>
                    </a:lnTo>
                    <a:lnTo>
                      <a:pt x="250" y="602"/>
                    </a:lnTo>
                    <a:lnTo>
                      <a:pt x="298" y="307"/>
                    </a:lnTo>
                    <a:lnTo>
                      <a:pt x="304" y="264"/>
                    </a:lnTo>
                    <a:lnTo>
                      <a:pt x="310" y="286"/>
                    </a:lnTo>
                    <a:lnTo>
                      <a:pt x="358" y="502"/>
                    </a:lnTo>
                    <a:lnTo>
                      <a:pt x="358" y="502"/>
                    </a:lnTo>
                    <a:lnTo>
                      <a:pt x="358" y="505"/>
                    </a:lnTo>
                    <a:lnTo>
                      <a:pt x="370" y="535"/>
                    </a:lnTo>
                    <a:lnTo>
                      <a:pt x="418" y="662"/>
                    </a:lnTo>
                    <a:lnTo>
                      <a:pt x="418" y="662"/>
                    </a:lnTo>
                    <a:lnTo>
                      <a:pt x="418" y="662"/>
                    </a:lnTo>
                    <a:lnTo>
                      <a:pt x="418" y="665"/>
                    </a:lnTo>
                    <a:lnTo>
                      <a:pt x="424" y="665"/>
                    </a:lnTo>
                    <a:lnTo>
                      <a:pt x="424" y="665"/>
                    </a:lnTo>
                    <a:lnTo>
                      <a:pt x="424" y="665"/>
                    </a:lnTo>
                    <a:lnTo>
                      <a:pt x="424" y="665"/>
                    </a:lnTo>
                    <a:lnTo>
                      <a:pt x="427" y="665"/>
                    </a:lnTo>
                    <a:lnTo>
                      <a:pt x="430" y="662"/>
                    </a:lnTo>
                    <a:lnTo>
                      <a:pt x="430" y="662"/>
                    </a:lnTo>
                    <a:lnTo>
                      <a:pt x="479" y="493"/>
                    </a:lnTo>
                    <a:lnTo>
                      <a:pt x="491" y="451"/>
                    </a:lnTo>
                    <a:lnTo>
                      <a:pt x="491" y="451"/>
                    </a:lnTo>
                    <a:lnTo>
                      <a:pt x="491" y="451"/>
                    </a:lnTo>
                    <a:lnTo>
                      <a:pt x="539" y="96"/>
                    </a:lnTo>
                    <a:lnTo>
                      <a:pt x="545" y="51"/>
                    </a:lnTo>
                    <a:lnTo>
                      <a:pt x="551" y="99"/>
                    </a:lnTo>
                    <a:lnTo>
                      <a:pt x="599" y="469"/>
                    </a:lnTo>
                    <a:lnTo>
                      <a:pt x="599" y="469"/>
                    </a:lnTo>
                    <a:lnTo>
                      <a:pt x="599" y="469"/>
                    </a:lnTo>
                    <a:lnTo>
                      <a:pt x="599" y="472"/>
                    </a:lnTo>
                    <a:lnTo>
                      <a:pt x="602" y="475"/>
                    </a:lnTo>
                    <a:lnTo>
                      <a:pt x="602" y="475"/>
                    </a:lnTo>
                    <a:lnTo>
                      <a:pt x="605" y="475"/>
                    </a:lnTo>
                    <a:lnTo>
                      <a:pt x="605" y="475"/>
                    </a:lnTo>
                    <a:lnTo>
                      <a:pt x="608" y="472"/>
                    </a:lnTo>
                    <a:lnTo>
                      <a:pt x="611" y="469"/>
                    </a:lnTo>
                    <a:lnTo>
                      <a:pt x="611" y="469"/>
                    </a:lnTo>
                    <a:lnTo>
                      <a:pt x="659" y="358"/>
                    </a:lnTo>
                    <a:lnTo>
                      <a:pt x="668" y="334"/>
                    </a:lnTo>
                    <a:lnTo>
                      <a:pt x="671" y="331"/>
                    </a:lnTo>
                    <a:lnTo>
                      <a:pt x="719" y="289"/>
                    </a:lnTo>
                    <a:lnTo>
                      <a:pt x="728" y="280"/>
                    </a:lnTo>
                    <a:lnTo>
                      <a:pt x="728" y="280"/>
                    </a:lnTo>
                    <a:lnTo>
                      <a:pt x="731" y="277"/>
                    </a:lnTo>
                    <a:lnTo>
                      <a:pt x="731" y="277"/>
                    </a:lnTo>
                    <a:lnTo>
                      <a:pt x="780" y="72"/>
                    </a:lnTo>
                    <a:lnTo>
                      <a:pt x="783" y="57"/>
                    </a:lnTo>
                    <a:lnTo>
                      <a:pt x="792" y="123"/>
                    </a:lnTo>
                    <a:lnTo>
                      <a:pt x="840" y="532"/>
                    </a:lnTo>
                    <a:lnTo>
                      <a:pt x="840" y="532"/>
                    </a:lnTo>
                    <a:lnTo>
                      <a:pt x="852" y="532"/>
                    </a:lnTo>
                    <a:lnTo>
                      <a:pt x="840" y="430"/>
                    </a:lnTo>
                    <a:lnTo>
                      <a:pt x="792" y="21"/>
                    </a:lnTo>
                    <a:lnTo>
                      <a:pt x="792" y="21"/>
                    </a:lnTo>
                    <a:lnTo>
                      <a:pt x="792" y="21"/>
                    </a:lnTo>
                    <a:lnTo>
                      <a:pt x="789" y="18"/>
                    </a:lnTo>
                    <a:lnTo>
                      <a:pt x="786" y="15"/>
                    </a:lnTo>
                    <a:lnTo>
                      <a:pt x="786" y="15"/>
                    </a:lnTo>
                    <a:lnTo>
                      <a:pt x="786" y="15"/>
                    </a:lnTo>
                    <a:lnTo>
                      <a:pt x="786" y="15"/>
                    </a:lnTo>
                    <a:lnTo>
                      <a:pt x="783" y="18"/>
                    </a:lnTo>
                    <a:lnTo>
                      <a:pt x="780" y="21"/>
                    </a:lnTo>
                    <a:lnTo>
                      <a:pt x="780" y="21"/>
                    </a:lnTo>
                    <a:lnTo>
                      <a:pt x="731" y="225"/>
                    </a:lnTo>
                    <a:lnTo>
                      <a:pt x="719" y="273"/>
                    </a:lnTo>
                    <a:lnTo>
                      <a:pt x="719" y="273"/>
                    </a:lnTo>
                    <a:lnTo>
                      <a:pt x="671" y="316"/>
                    </a:lnTo>
                    <a:lnTo>
                      <a:pt x="659" y="325"/>
                    </a:lnTo>
                    <a:lnTo>
                      <a:pt x="659" y="328"/>
                    </a:lnTo>
                    <a:lnTo>
                      <a:pt x="659" y="328"/>
                    </a:lnTo>
                    <a:lnTo>
                      <a:pt x="611" y="439"/>
                    </a:lnTo>
                    <a:lnTo>
                      <a:pt x="608" y="445"/>
                    </a:lnTo>
                    <a:lnTo>
                      <a:pt x="599" y="376"/>
                    </a:lnTo>
                    <a:lnTo>
                      <a:pt x="551" y="6"/>
                    </a:lnTo>
                    <a:lnTo>
                      <a:pt x="551" y="6"/>
                    </a:lnTo>
                    <a:lnTo>
                      <a:pt x="551" y="6"/>
                    </a:lnTo>
                    <a:lnTo>
                      <a:pt x="548" y="3"/>
                    </a:lnTo>
                    <a:lnTo>
                      <a:pt x="545" y="0"/>
                    </a:lnTo>
                    <a:lnTo>
                      <a:pt x="545" y="0"/>
                    </a:lnTo>
                    <a:lnTo>
                      <a:pt x="54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5" name="Freeform 911"/>
              <p:cNvSpPr>
                <a:spLocks/>
              </p:cNvSpPr>
              <p:nvPr/>
            </p:nvSpPr>
            <p:spPr bwMode="auto">
              <a:xfrm>
                <a:off x="3582988" y="4708526"/>
                <a:ext cx="1343025" cy="498475"/>
              </a:xfrm>
              <a:custGeom>
                <a:avLst/>
                <a:gdLst/>
                <a:ahLst/>
                <a:cxnLst>
                  <a:cxn ang="0">
                    <a:pos x="0" y="314"/>
                  </a:cxn>
                  <a:cxn ang="0">
                    <a:pos x="60" y="289"/>
                  </a:cxn>
                  <a:cxn ang="0">
                    <a:pos x="120" y="268"/>
                  </a:cxn>
                  <a:cxn ang="0">
                    <a:pos x="181" y="247"/>
                  </a:cxn>
                  <a:cxn ang="0">
                    <a:pos x="244" y="223"/>
                  </a:cxn>
                  <a:cxn ang="0">
                    <a:pos x="304" y="202"/>
                  </a:cxn>
                  <a:cxn ang="0">
                    <a:pos x="364" y="181"/>
                  </a:cxn>
                  <a:cxn ang="0">
                    <a:pos x="424" y="157"/>
                  </a:cxn>
                  <a:cxn ang="0">
                    <a:pos x="485" y="136"/>
                  </a:cxn>
                  <a:cxn ang="0">
                    <a:pos x="545" y="112"/>
                  </a:cxn>
                  <a:cxn ang="0">
                    <a:pos x="605" y="91"/>
                  </a:cxn>
                  <a:cxn ang="0">
                    <a:pos x="665" y="70"/>
                  </a:cxn>
                  <a:cxn ang="0">
                    <a:pos x="725" y="46"/>
                  </a:cxn>
                  <a:cxn ang="0">
                    <a:pos x="786" y="25"/>
                  </a:cxn>
                  <a:cxn ang="0">
                    <a:pos x="846" y="0"/>
                  </a:cxn>
                </a:cxnLst>
                <a:rect l="0" t="0" r="r" b="b"/>
                <a:pathLst>
                  <a:path w="846" h="314">
                    <a:moveTo>
                      <a:pt x="0" y="314"/>
                    </a:moveTo>
                    <a:lnTo>
                      <a:pt x="60" y="289"/>
                    </a:lnTo>
                    <a:lnTo>
                      <a:pt x="120" y="268"/>
                    </a:lnTo>
                    <a:lnTo>
                      <a:pt x="181" y="247"/>
                    </a:lnTo>
                    <a:lnTo>
                      <a:pt x="244" y="223"/>
                    </a:lnTo>
                    <a:lnTo>
                      <a:pt x="304" y="202"/>
                    </a:lnTo>
                    <a:lnTo>
                      <a:pt x="364" y="181"/>
                    </a:lnTo>
                    <a:lnTo>
                      <a:pt x="424" y="157"/>
                    </a:lnTo>
                    <a:lnTo>
                      <a:pt x="485" y="136"/>
                    </a:lnTo>
                    <a:lnTo>
                      <a:pt x="545" y="112"/>
                    </a:lnTo>
                    <a:lnTo>
                      <a:pt x="605" y="91"/>
                    </a:lnTo>
                    <a:lnTo>
                      <a:pt x="665" y="70"/>
                    </a:lnTo>
                    <a:lnTo>
                      <a:pt x="725" y="46"/>
                    </a:lnTo>
                    <a:lnTo>
                      <a:pt x="786" y="25"/>
                    </a:lnTo>
                    <a:lnTo>
                      <a:pt x="846" y="0"/>
                    </a:lnTo>
                  </a:path>
                </a:pathLst>
              </a:custGeom>
              <a:noFill/>
              <a:ln w="38100">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6" name="Freeform 912"/>
              <p:cNvSpPr>
                <a:spLocks/>
              </p:cNvSpPr>
              <p:nvPr/>
            </p:nvSpPr>
            <p:spPr bwMode="auto">
              <a:xfrm>
                <a:off x="3592513" y="4508501"/>
                <a:ext cx="19050" cy="254000"/>
              </a:xfrm>
              <a:custGeom>
                <a:avLst/>
                <a:gdLst/>
                <a:ahLst/>
                <a:cxnLst>
                  <a:cxn ang="0">
                    <a:pos x="12" y="0"/>
                  </a:cxn>
                  <a:cxn ang="0">
                    <a:pos x="0" y="0"/>
                  </a:cxn>
                  <a:cxn ang="0">
                    <a:pos x="0" y="160"/>
                  </a:cxn>
                  <a:cxn ang="0">
                    <a:pos x="12" y="160"/>
                  </a:cxn>
                  <a:cxn ang="0">
                    <a:pos x="12" y="135"/>
                  </a:cxn>
                  <a:cxn ang="0">
                    <a:pos x="0" y="81"/>
                  </a:cxn>
                  <a:cxn ang="0">
                    <a:pos x="0" y="81"/>
                  </a:cxn>
                  <a:cxn ang="0">
                    <a:pos x="12" y="78"/>
                  </a:cxn>
                  <a:cxn ang="0">
                    <a:pos x="12" y="78"/>
                  </a:cxn>
                  <a:cxn ang="0">
                    <a:pos x="12" y="0"/>
                  </a:cxn>
                </a:cxnLst>
                <a:rect l="0" t="0" r="r" b="b"/>
                <a:pathLst>
                  <a:path w="12" h="160">
                    <a:moveTo>
                      <a:pt x="12" y="0"/>
                    </a:moveTo>
                    <a:lnTo>
                      <a:pt x="0" y="0"/>
                    </a:lnTo>
                    <a:lnTo>
                      <a:pt x="0" y="160"/>
                    </a:lnTo>
                    <a:lnTo>
                      <a:pt x="12" y="160"/>
                    </a:lnTo>
                    <a:lnTo>
                      <a:pt x="12" y="135"/>
                    </a:lnTo>
                    <a:lnTo>
                      <a:pt x="0" y="81"/>
                    </a:lnTo>
                    <a:lnTo>
                      <a:pt x="0" y="81"/>
                    </a:lnTo>
                    <a:lnTo>
                      <a:pt x="12" y="78"/>
                    </a:lnTo>
                    <a:lnTo>
                      <a:pt x="12" y="78"/>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7" name="Freeform 913"/>
              <p:cNvSpPr>
                <a:spLocks/>
              </p:cNvSpPr>
              <p:nvPr/>
            </p:nvSpPr>
            <p:spPr bwMode="auto">
              <a:xfrm>
                <a:off x="3592513" y="4508501"/>
                <a:ext cx="19050" cy="254000"/>
              </a:xfrm>
              <a:custGeom>
                <a:avLst/>
                <a:gdLst/>
                <a:ahLst/>
                <a:cxnLst>
                  <a:cxn ang="0">
                    <a:pos x="12" y="0"/>
                  </a:cxn>
                  <a:cxn ang="0">
                    <a:pos x="0" y="0"/>
                  </a:cxn>
                  <a:cxn ang="0">
                    <a:pos x="0" y="160"/>
                  </a:cxn>
                  <a:cxn ang="0">
                    <a:pos x="12" y="160"/>
                  </a:cxn>
                  <a:cxn ang="0">
                    <a:pos x="12" y="135"/>
                  </a:cxn>
                  <a:cxn ang="0">
                    <a:pos x="0" y="81"/>
                  </a:cxn>
                  <a:cxn ang="0">
                    <a:pos x="0" y="81"/>
                  </a:cxn>
                  <a:cxn ang="0">
                    <a:pos x="12" y="78"/>
                  </a:cxn>
                  <a:cxn ang="0">
                    <a:pos x="12" y="78"/>
                  </a:cxn>
                  <a:cxn ang="0">
                    <a:pos x="12" y="0"/>
                  </a:cxn>
                </a:cxnLst>
                <a:rect l="0" t="0" r="r" b="b"/>
                <a:pathLst>
                  <a:path w="12" h="160">
                    <a:moveTo>
                      <a:pt x="12" y="0"/>
                    </a:moveTo>
                    <a:lnTo>
                      <a:pt x="0" y="0"/>
                    </a:lnTo>
                    <a:lnTo>
                      <a:pt x="0" y="160"/>
                    </a:lnTo>
                    <a:lnTo>
                      <a:pt x="12" y="160"/>
                    </a:lnTo>
                    <a:lnTo>
                      <a:pt x="12" y="135"/>
                    </a:lnTo>
                    <a:lnTo>
                      <a:pt x="0" y="81"/>
                    </a:lnTo>
                    <a:lnTo>
                      <a:pt x="0" y="81"/>
                    </a:lnTo>
                    <a:lnTo>
                      <a:pt x="12" y="78"/>
                    </a:lnTo>
                    <a:lnTo>
                      <a:pt x="12" y="7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8" name="Freeform 914"/>
              <p:cNvSpPr>
                <a:spLocks noEditPoints="1"/>
              </p:cNvSpPr>
              <p:nvPr/>
            </p:nvSpPr>
            <p:spPr bwMode="auto">
              <a:xfrm>
                <a:off x="3687763" y="4938713"/>
                <a:ext cx="19050" cy="292100"/>
              </a:xfrm>
              <a:custGeom>
                <a:avLst/>
                <a:gdLst/>
                <a:ahLst/>
                <a:cxnLst>
                  <a:cxn ang="0">
                    <a:pos x="0" y="93"/>
                  </a:cxn>
                  <a:cxn ang="0">
                    <a:pos x="0" y="184"/>
                  </a:cxn>
                  <a:cxn ang="0">
                    <a:pos x="12" y="184"/>
                  </a:cxn>
                  <a:cxn ang="0">
                    <a:pos x="12" y="93"/>
                  </a:cxn>
                  <a:cxn ang="0">
                    <a:pos x="12" y="96"/>
                  </a:cxn>
                  <a:cxn ang="0">
                    <a:pos x="12" y="96"/>
                  </a:cxn>
                  <a:cxn ang="0">
                    <a:pos x="6" y="99"/>
                  </a:cxn>
                  <a:cxn ang="0">
                    <a:pos x="6" y="99"/>
                  </a:cxn>
                  <a:cxn ang="0">
                    <a:pos x="6" y="99"/>
                  </a:cxn>
                  <a:cxn ang="0">
                    <a:pos x="6" y="99"/>
                  </a:cxn>
                  <a:cxn ang="0">
                    <a:pos x="3" y="96"/>
                  </a:cxn>
                  <a:cxn ang="0">
                    <a:pos x="0" y="93"/>
                  </a:cxn>
                  <a:cxn ang="0">
                    <a:pos x="0" y="93"/>
                  </a:cxn>
                  <a:cxn ang="0">
                    <a:pos x="12" y="0"/>
                  </a:cxn>
                  <a:cxn ang="0">
                    <a:pos x="0" y="0"/>
                  </a:cxn>
                  <a:cxn ang="0">
                    <a:pos x="0" y="36"/>
                  </a:cxn>
                  <a:cxn ang="0">
                    <a:pos x="9" y="75"/>
                  </a:cxn>
                  <a:cxn ang="0">
                    <a:pos x="12" y="69"/>
                  </a:cxn>
                  <a:cxn ang="0">
                    <a:pos x="12" y="0"/>
                  </a:cxn>
                </a:cxnLst>
                <a:rect l="0" t="0" r="r" b="b"/>
                <a:pathLst>
                  <a:path w="12" h="184">
                    <a:moveTo>
                      <a:pt x="0" y="93"/>
                    </a:moveTo>
                    <a:lnTo>
                      <a:pt x="0" y="184"/>
                    </a:lnTo>
                    <a:lnTo>
                      <a:pt x="12" y="184"/>
                    </a:lnTo>
                    <a:lnTo>
                      <a:pt x="12" y="93"/>
                    </a:lnTo>
                    <a:lnTo>
                      <a:pt x="12" y="96"/>
                    </a:lnTo>
                    <a:lnTo>
                      <a:pt x="12" y="96"/>
                    </a:lnTo>
                    <a:lnTo>
                      <a:pt x="6" y="99"/>
                    </a:lnTo>
                    <a:lnTo>
                      <a:pt x="6" y="99"/>
                    </a:lnTo>
                    <a:lnTo>
                      <a:pt x="6" y="99"/>
                    </a:lnTo>
                    <a:lnTo>
                      <a:pt x="6" y="99"/>
                    </a:lnTo>
                    <a:lnTo>
                      <a:pt x="3" y="96"/>
                    </a:lnTo>
                    <a:lnTo>
                      <a:pt x="0" y="93"/>
                    </a:lnTo>
                    <a:lnTo>
                      <a:pt x="0" y="93"/>
                    </a:lnTo>
                    <a:close/>
                    <a:moveTo>
                      <a:pt x="12" y="0"/>
                    </a:moveTo>
                    <a:lnTo>
                      <a:pt x="0" y="0"/>
                    </a:lnTo>
                    <a:lnTo>
                      <a:pt x="0" y="36"/>
                    </a:lnTo>
                    <a:lnTo>
                      <a:pt x="9" y="75"/>
                    </a:lnTo>
                    <a:lnTo>
                      <a:pt x="12" y="69"/>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79" name="Freeform 915"/>
              <p:cNvSpPr>
                <a:spLocks/>
              </p:cNvSpPr>
              <p:nvPr/>
            </p:nvSpPr>
            <p:spPr bwMode="auto">
              <a:xfrm>
                <a:off x="3687763" y="5086351"/>
                <a:ext cx="19050" cy="144463"/>
              </a:xfrm>
              <a:custGeom>
                <a:avLst/>
                <a:gdLst/>
                <a:ahLst/>
                <a:cxnLst>
                  <a:cxn ang="0">
                    <a:pos x="0" y="0"/>
                  </a:cxn>
                  <a:cxn ang="0">
                    <a:pos x="0" y="91"/>
                  </a:cxn>
                  <a:cxn ang="0">
                    <a:pos x="12" y="91"/>
                  </a:cxn>
                  <a:cxn ang="0">
                    <a:pos x="12" y="0"/>
                  </a:cxn>
                  <a:cxn ang="0">
                    <a:pos x="12" y="3"/>
                  </a:cxn>
                  <a:cxn ang="0">
                    <a:pos x="12" y="3"/>
                  </a:cxn>
                  <a:cxn ang="0">
                    <a:pos x="6" y="6"/>
                  </a:cxn>
                  <a:cxn ang="0">
                    <a:pos x="6" y="6"/>
                  </a:cxn>
                  <a:cxn ang="0">
                    <a:pos x="6" y="6"/>
                  </a:cxn>
                  <a:cxn ang="0">
                    <a:pos x="6" y="6"/>
                  </a:cxn>
                  <a:cxn ang="0">
                    <a:pos x="3" y="3"/>
                  </a:cxn>
                  <a:cxn ang="0">
                    <a:pos x="0" y="0"/>
                  </a:cxn>
                  <a:cxn ang="0">
                    <a:pos x="0" y="0"/>
                  </a:cxn>
                </a:cxnLst>
                <a:rect l="0" t="0" r="r" b="b"/>
                <a:pathLst>
                  <a:path w="12" h="91">
                    <a:moveTo>
                      <a:pt x="0" y="0"/>
                    </a:moveTo>
                    <a:lnTo>
                      <a:pt x="0" y="91"/>
                    </a:lnTo>
                    <a:lnTo>
                      <a:pt x="12" y="91"/>
                    </a:lnTo>
                    <a:lnTo>
                      <a:pt x="12" y="0"/>
                    </a:lnTo>
                    <a:lnTo>
                      <a:pt x="12" y="3"/>
                    </a:lnTo>
                    <a:lnTo>
                      <a:pt x="12" y="3"/>
                    </a:lnTo>
                    <a:lnTo>
                      <a:pt x="6" y="6"/>
                    </a:lnTo>
                    <a:lnTo>
                      <a:pt x="6" y="6"/>
                    </a:lnTo>
                    <a:lnTo>
                      <a:pt x="6" y="6"/>
                    </a:lnTo>
                    <a:lnTo>
                      <a:pt x="6" y="6"/>
                    </a:lnTo>
                    <a:lnTo>
                      <a:pt x="3"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0" name="Freeform 916"/>
              <p:cNvSpPr>
                <a:spLocks/>
              </p:cNvSpPr>
              <p:nvPr/>
            </p:nvSpPr>
            <p:spPr bwMode="auto">
              <a:xfrm>
                <a:off x="3687763" y="4938713"/>
                <a:ext cx="19050" cy="119063"/>
              </a:xfrm>
              <a:custGeom>
                <a:avLst/>
                <a:gdLst/>
                <a:ahLst/>
                <a:cxnLst>
                  <a:cxn ang="0">
                    <a:pos x="12" y="0"/>
                  </a:cxn>
                  <a:cxn ang="0">
                    <a:pos x="0" y="0"/>
                  </a:cxn>
                  <a:cxn ang="0">
                    <a:pos x="0" y="36"/>
                  </a:cxn>
                  <a:cxn ang="0">
                    <a:pos x="9" y="75"/>
                  </a:cxn>
                  <a:cxn ang="0">
                    <a:pos x="12" y="69"/>
                  </a:cxn>
                  <a:cxn ang="0">
                    <a:pos x="12" y="0"/>
                  </a:cxn>
                </a:cxnLst>
                <a:rect l="0" t="0" r="r" b="b"/>
                <a:pathLst>
                  <a:path w="12" h="75">
                    <a:moveTo>
                      <a:pt x="12" y="0"/>
                    </a:moveTo>
                    <a:lnTo>
                      <a:pt x="0" y="0"/>
                    </a:lnTo>
                    <a:lnTo>
                      <a:pt x="0" y="36"/>
                    </a:lnTo>
                    <a:lnTo>
                      <a:pt x="9" y="75"/>
                    </a:lnTo>
                    <a:lnTo>
                      <a:pt x="12" y="6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1" name="Freeform 917"/>
              <p:cNvSpPr>
                <a:spLocks noEditPoints="1"/>
              </p:cNvSpPr>
              <p:nvPr/>
            </p:nvSpPr>
            <p:spPr bwMode="auto">
              <a:xfrm>
                <a:off x="3783013" y="4748213"/>
                <a:ext cx="19050" cy="347663"/>
              </a:xfrm>
              <a:custGeom>
                <a:avLst/>
                <a:gdLst/>
                <a:ahLst/>
                <a:cxnLst>
                  <a:cxn ang="0">
                    <a:pos x="12" y="111"/>
                  </a:cxn>
                  <a:cxn ang="0">
                    <a:pos x="12" y="111"/>
                  </a:cxn>
                  <a:cxn ang="0">
                    <a:pos x="0" y="132"/>
                  </a:cxn>
                  <a:cxn ang="0">
                    <a:pos x="0" y="219"/>
                  </a:cxn>
                  <a:cxn ang="0">
                    <a:pos x="12" y="219"/>
                  </a:cxn>
                  <a:cxn ang="0">
                    <a:pos x="12" y="111"/>
                  </a:cxn>
                  <a:cxn ang="0">
                    <a:pos x="12" y="0"/>
                  </a:cxn>
                  <a:cxn ang="0">
                    <a:pos x="0" y="0"/>
                  </a:cxn>
                  <a:cxn ang="0">
                    <a:pos x="0" y="108"/>
                  </a:cxn>
                  <a:cxn ang="0">
                    <a:pos x="3" y="105"/>
                  </a:cxn>
                  <a:cxn ang="0">
                    <a:pos x="3" y="105"/>
                  </a:cxn>
                  <a:cxn ang="0">
                    <a:pos x="12" y="87"/>
                  </a:cxn>
                  <a:cxn ang="0">
                    <a:pos x="12" y="0"/>
                  </a:cxn>
                </a:cxnLst>
                <a:rect l="0" t="0" r="r" b="b"/>
                <a:pathLst>
                  <a:path w="12" h="219">
                    <a:moveTo>
                      <a:pt x="12" y="111"/>
                    </a:moveTo>
                    <a:lnTo>
                      <a:pt x="12" y="111"/>
                    </a:lnTo>
                    <a:lnTo>
                      <a:pt x="0" y="132"/>
                    </a:lnTo>
                    <a:lnTo>
                      <a:pt x="0" y="219"/>
                    </a:lnTo>
                    <a:lnTo>
                      <a:pt x="12" y="219"/>
                    </a:lnTo>
                    <a:lnTo>
                      <a:pt x="12" y="111"/>
                    </a:lnTo>
                    <a:close/>
                    <a:moveTo>
                      <a:pt x="12" y="0"/>
                    </a:moveTo>
                    <a:lnTo>
                      <a:pt x="0" y="0"/>
                    </a:lnTo>
                    <a:lnTo>
                      <a:pt x="0" y="108"/>
                    </a:lnTo>
                    <a:lnTo>
                      <a:pt x="3" y="105"/>
                    </a:lnTo>
                    <a:lnTo>
                      <a:pt x="3" y="105"/>
                    </a:lnTo>
                    <a:lnTo>
                      <a:pt x="12" y="87"/>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2" name="Freeform 918"/>
              <p:cNvSpPr>
                <a:spLocks/>
              </p:cNvSpPr>
              <p:nvPr/>
            </p:nvSpPr>
            <p:spPr bwMode="auto">
              <a:xfrm>
                <a:off x="3783013" y="4924426"/>
                <a:ext cx="19050" cy="171450"/>
              </a:xfrm>
              <a:custGeom>
                <a:avLst/>
                <a:gdLst/>
                <a:ahLst/>
                <a:cxnLst>
                  <a:cxn ang="0">
                    <a:pos x="12" y="0"/>
                  </a:cxn>
                  <a:cxn ang="0">
                    <a:pos x="12" y="0"/>
                  </a:cxn>
                  <a:cxn ang="0">
                    <a:pos x="0" y="21"/>
                  </a:cxn>
                  <a:cxn ang="0">
                    <a:pos x="0" y="108"/>
                  </a:cxn>
                  <a:cxn ang="0">
                    <a:pos x="12" y="108"/>
                  </a:cxn>
                  <a:cxn ang="0">
                    <a:pos x="12" y="0"/>
                  </a:cxn>
                </a:cxnLst>
                <a:rect l="0" t="0" r="r" b="b"/>
                <a:pathLst>
                  <a:path w="12" h="108">
                    <a:moveTo>
                      <a:pt x="12" y="0"/>
                    </a:moveTo>
                    <a:lnTo>
                      <a:pt x="12" y="0"/>
                    </a:lnTo>
                    <a:lnTo>
                      <a:pt x="0" y="21"/>
                    </a:lnTo>
                    <a:lnTo>
                      <a:pt x="0" y="108"/>
                    </a:lnTo>
                    <a:lnTo>
                      <a:pt x="12" y="10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3" name="Freeform 919"/>
              <p:cNvSpPr>
                <a:spLocks/>
              </p:cNvSpPr>
              <p:nvPr/>
            </p:nvSpPr>
            <p:spPr bwMode="auto">
              <a:xfrm>
                <a:off x="3783013" y="4748213"/>
                <a:ext cx="19050" cy="171450"/>
              </a:xfrm>
              <a:custGeom>
                <a:avLst/>
                <a:gdLst/>
                <a:ahLst/>
                <a:cxnLst>
                  <a:cxn ang="0">
                    <a:pos x="12" y="0"/>
                  </a:cxn>
                  <a:cxn ang="0">
                    <a:pos x="0" y="0"/>
                  </a:cxn>
                  <a:cxn ang="0">
                    <a:pos x="0" y="108"/>
                  </a:cxn>
                  <a:cxn ang="0">
                    <a:pos x="3" y="105"/>
                  </a:cxn>
                  <a:cxn ang="0">
                    <a:pos x="3" y="105"/>
                  </a:cxn>
                  <a:cxn ang="0">
                    <a:pos x="12" y="87"/>
                  </a:cxn>
                  <a:cxn ang="0">
                    <a:pos x="12" y="0"/>
                  </a:cxn>
                </a:cxnLst>
                <a:rect l="0" t="0" r="r" b="b"/>
                <a:pathLst>
                  <a:path w="12" h="108">
                    <a:moveTo>
                      <a:pt x="12" y="0"/>
                    </a:moveTo>
                    <a:lnTo>
                      <a:pt x="0" y="0"/>
                    </a:lnTo>
                    <a:lnTo>
                      <a:pt x="0" y="108"/>
                    </a:lnTo>
                    <a:lnTo>
                      <a:pt x="3" y="105"/>
                    </a:lnTo>
                    <a:lnTo>
                      <a:pt x="3" y="105"/>
                    </a:lnTo>
                    <a:lnTo>
                      <a:pt x="12" y="8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4" name="Freeform 920"/>
              <p:cNvSpPr>
                <a:spLocks noEditPoints="1"/>
              </p:cNvSpPr>
              <p:nvPr/>
            </p:nvSpPr>
            <p:spPr bwMode="auto">
              <a:xfrm>
                <a:off x="3879851" y="4575176"/>
                <a:ext cx="19050" cy="368300"/>
              </a:xfrm>
              <a:custGeom>
                <a:avLst/>
                <a:gdLst/>
                <a:ahLst/>
                <a:cxnLst>
                  <a:cxn ang="0">
                    <a:pos x="6" y="130"/>
                  </a:cxn>
                  <a:cxn ang="0">
                    <a:pos x="0" y="139"/>
                  </a:cxn>
                  <a:cxn ang="0">
                    <a:pos x="0" y="232"/>
                  </a:cxn>
                  <a:cxn ang="0">
                    <a:pos x="12" y="232"/>
                  </a:cxn>
                  <a:cxn ang="0">
                    <a:pos x="12" y="151"/>
                  </a:cxn>
                  <a:cxn ang="0">
                    <a:pos x="6" y="130"/>
                  </a:cxn>
                  <a:cxn ang="0">
                    <a:pos x="12" y="0"/>
                  </a:cxn>
                  <a:cxn ang="0">
                    <a:pos x="0" y="0"/>
                  </a:cxn>
                  <a:cxn ang="0">
                    <a:pos x="0" y="115"/>
                  </a:cxn>
                  <a:cxn ang="0">
                    <a:pos x="3" y="112"/>
                  </a:cxn>
                  <a:cxn ang="0">
                    <a:pos x="3" y="112"/>
                  </a:cxn>
                  <a:cxn ang="0">
                    <a:pos x="6" y="109"/>
                  </a:cxn>
                  <a:cxn ang="0">
                    <a:pos x="6" y="109"/>
                  </a:cxn>
                  <a:cxn ang="0">
                    <a:pos x="6" y="109"/>
                  </a:cxn>
                  <a:cxn ang="0">
                    <a:pos x="6" y="109"/>
                  </a:cxn>
                  <a:cxn ang="0">
                    <a:pos x="12" y="112"/>
                  </a:cxn>
                  <a:cxn ang="0">
                    <a:pos x="12" y="115"/>
                  </a:cxn>
                  <a:cxn ang="0">
                    <a:pos x="12" y="115"/>
                  </a:cxn>
                  <a:cxn ang="0">
                    <a:pos x="12" y="0"/>
                  </a:cxn>
                </a:cxnLst>
                <a:rect l="0" t="0" r="r" b="b"/>
                <a:pathLst>
                  <a:path w="12" h="232">
                    <a:moveTo>
                      <a:pt x="6" y="130"/>
                    </a:moveTo>
                    <a:lnTo>
                      <a:pt x="0" y="139"/>
                    </a:lnTo>
                    <a:lnTo>
                      <a:pt x="0" y="232"/>
                    </a:lnTo>
                    <a:lnTo>
                      <a:pt x="12" y="232"/>
                    </a:lnTo>
                    <a:lnTo>
                      <a:pt x="12" y="151"/>
                    </a:lnTo>
                    <a:lnTo>
                      <a:pt x="6" y="130"/>
                    </a:lnTo>
                    <a:close/>
                    <a:moveTo>
                      <a:pt x="12" y="0"/>
                    </a:moveTo>
                    <a:lnTo>
                      <a:pt x="0" y="0"/>
                    </a:lnTo>
                    <a:lnTo>
                      <a:pt x="0" y="115"/>
                    </a:lnTo>
                    <a:lnTo>
                      <a:pt x="3" y="112"/>
                    </a:lnTo>
                    <a:lnTo>
                      <a:pt x="3" y="112"/>
                    </a:lnTo>
                    <a:lnTo>
                      <a:pt x="6" y="109"/>
                    </a:lnTo>
                    <a:lnTo>
                      <a:pt x="6" y="109"/>
                    </a:lnTo>
                    <a:lnTo>
                      <a:pt x="6" y="109"/>
                    </a:lnTo>
                    <a:lnTo>
                      <a:pt x="6" y="109"/>
                    </a:lnTo>
                    <a:lnTo>
                      <a:pt x="12" y="112"/>
                    </a:lnTo>
                    <a:lnTo>
                      <a:pt x="12" y="115"/>
                    </a:lnTo>
                    <a:lnTo>
                      <a:pt x="12" y="115"/>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5" name="Freeform 921"/>
              <p:cNvSpPr>
                <a:spLocks/>
              </p:cNvSpPr>
              <p:nvPr/>
            </p:nvSpPr>
            <p:spPr bwMode="auto">
              <a:xfrm>
                <a:off x="3879851" y="4781551"/>
                <a:ext cx="19050" cy="161925"/>
              </a:xfrm>
              <a:custGeom>
                <a:avLst/>
                <a:gdLst/>
                <a:ahLst/>
                <a:cxnLst>
                  <a:cxn ang="0">
                    <a:pos x="6" y="0"/>
                  </a:cxn>
                  <a:cxn ang="0">
                    <a:pos x="0" y="9"/>
                  </a:cxn>
                  <a:cxn ang="0">
                    <a:pos x="0" y="102"/>
                  </a:cxn>
                  <a:cxn ang="0">
                    <a:pos x="12" y="102"/>
                  </a:cxn>
                  <a:cxn ang="0">
                    <a:pos x="12" y="21"/>
                  </a:cxn>
                  <a:cxn ang="0">
                    <a:pos x="6" y="0"/>
                  </a:cxn>
                </a:cxnLst>
                <a:rect l="0" t="0" r="r" b="b"/>
                <a:pathLst>
                  <a:path w="12" h="102">
                    <a:moveTo>
                      <a:pt x="6" y="0"/>
                    </a:moveTo>
                    <a:lnTo>
                      <a:pt x="0" y="9"/>
                    </a:lnTo>
                    <a:lnTo>
                      <a:pt x="0" y="102"/>
                    </a:lnTo>
                    <a:lnTo>
                      <a:pt x="12" y="102"/>
                    </a:lnTo>
                    <a:lnTo>
                      <a:pt x="12" y="21"/>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6" name="Freeform 922"/>
              <p:cNvSpPr>
                <a:spLocks/>
              </p:cNvSpPr>
              <p:nvPr/>
            </p:nvSpPr>
            <p:spPr bwMode="auto">
              <a:xfrm>
                <a:off x="3879851" y="4575176"/>
                <a:ext cx="19050" cy="182563"/>
              </a:xfrm>
              <a:custGeom>
                <a:avLst/>
                <a:gdLst/>
                <a:ahLst/>
                <a:cxnLst>
                  <a:cxn ang="0">
                    <a:pos x="12" y="0"/>
                  </a:cxn>
                  <a:cxn ang="0">
                    <a:pos x="0" y="0"/>
                  </a:cxn>
                  <a:cxn ang="0">
                    <a:pos x="0" y="115"/>
                  </a:cxn>
                  <a:cxn ang="0">
                    <a:pos x="3" y="112"/>
                  </a:cxn>
                  <a:cxn ang="0">
                    <a:pos x="3" y="112"/>
                  </a:cxn>
                  <a:cxn ang="0">
                    <a:pos x="6" y="109"/>
                  </a:cxn>
                  <a:cxn ang="0">
                    <a:pos x="6" y="109"/>
                  </a:cxn>
                  <a:cxn ang="0">
                    <a:pos x="6" y="109"/>
                  </a:cxn>
                  <a:cxn ang="0">
                    <a:pos x="6" y="109"/>
                  </a:cxn>
                  <a:cxn ang="0">
                    <a:pos x="12" y="112"/>
                  </a:cxn>
                  <a:cxn ang="0">
                    <a:pos x="12" y="115"/>
                  </a:cxn>
                  <a:cxn ang="0">
                    <a:pos x="12" y="115"/>
                  </a:cxn>
                  <a:cxn ang="0">
                    <a:pos x="12" y="0"/>
                  </a:cxn>
                </a:cxnLst>
                <a:rect l="0" t="0" r="r" b="b"/>
                <a:pathLst>
                  <a:path w="12" h="115">
                    <a:moveTo>
                      <a:pt x="12" y="0"/>
                    </a:moveTo>
                    <a:lnTo>
                      <a:pt x="0" y="0"/>
                    </a:lnTo>
                    <a:lnTo>
                      <a:pt x="0" y="115"/>
                    </a:lnTo>
                    <a:lnTo>
                      <a:pt x="3" y="112"/>
                    </a:lnTo>
                    <a:lnTo>
                      <a:pt x="3" y="112"/>
                    </a:lnTo>
                    <a:lnTo>
                      <a:pt x="6" y="109"/>
                    </a:lnTo>
                    <a:lnTo>
                      <a:pt x="6" y="109"/>
                    </a:lnTo>
                    <a:lnTo>
                      <a:pt x="6" y="109"/>
                    </a:lnTo>
                    <a:lnTo>
                      <a:pt x="6" y="109"/>
                    </a:lnTo>
                    <a:lnTo>
                      <a:pt x="12" y="112"/>
                    </a:lnTo>
                    <a:lnTo>
                      <a:pt x="12" y="115"/>
                    </a:lnTo>
                    <a:lnTo>
                      <a:pt x="12" y="115"/>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7" name="Freeform 923"/>
              <p:cNvSpPr>
                <a:spLocks noEditPoints="1"/>
              </p:cNvSpPr>
              <p:nvPr/>
            </p:nvSpPr>
            <p:spPr bwMode="auto">
              <a:xfrm>
                <a:off x="3975101" y="4891088"/>
                <a:ext cx="19050" cy="261938"/>
              </a:xfrm>
              <a:custGeom>
                <a:avLst/>
                <a:gdLst/>
                <a:ahLst/>
                <a:cxnLst>
                  <a:cxn ang="0">
                    <a:pos x="0" y="84"/>
                  </a:cxn>
                  <a:cxn ang="0">
                    <a:pos x="0" y="165"/>
                  </a:cxn>
                  <a:cxn ang="0">
                    <a:pos x="12" y="165"/>
                  </a:cxn>
                  <a:cxn ang="0">
                    <a:pos x="12" y="93"/>
                  </a:cxn>
                  <a:cxn ang="0">
                    <a:pos x="3" y="87"/>
                  </a:cxn>
                  <a:cxn ang="0">
                    <a:pos x="3" y="87"/>
                  </a:cxn>
                  <a:cxn ang="0">
                    <a:pos x="0" y="84"/>
                  </a:cxn>
                  <a:cxn ang="0">
                    <a:pos x="0" y="84"/>
                  </a:cxn>
                  <a:cxn ang="0">
                    <a:pos x="12" y="0"/>
                  </a:cxn>
                  <a:cxn ang="0">
                    <a:pos x="0" y="0"/>
                  </a:cxn>
                  <a:cxn ang="0">
                    <a:pos x="0" y="48"/>
                  </a:cxn>
                  <a:cxn ang="0">
                    <a:pos x="12" y="78"/>
                  </a:cxn>
                  <a:cxn ang="0">
                    <a:pos x="12" y="78"/>
                  </a:cxn>
                  <a:cxn ang="0">
                    <a:pos x="12" y="0"/>
                  </a:cxn>
                </a:cxnLst>
                <a:rect l="0" t="0" r="r" b="b"/>
                <a:pathLst>
                  <a:path w="12" h="165">
                    <a:moveTo>
                      <a:pt x="0" y="84"/>
                    </a:moveTo>
                    <a:lnTo>
                      <a:pt x="0" y="165"/>
                    </a:lnTo>
                    <a:lnTo>
                      <a:pt x="12" y="165"/>
                    </a:lnTo>
                    <a:lnTo>
                      <a:pt x="12" y="93"/>
                    </a:lnTo>
                    <a:lnTo>
                      <a:pt x="3" y="87"/>
                    </a:lnTo>
                    <a:lnTo>
                      <a:pt x="3" y="87"/>
                    </a:lnTo>
                    <a:lnTo>
                      <a:pt x="0" y="84"/>
                    </a:lnTo>
                    <a:lnTo>
                      <a:pt x="0" y="84"/>
                    </a:lnTo>
                    <a:close/>
                    <a:moveTo>
                      <a:pt x="12" y="0"/>
                    </a:moveTo>
                    <a:lnTo>
                      <a:pt x="0" y="0"/>
                    </a:lnTo>
                    <a:lnTo>
                      <a:pt x="0" y="48"/>
                    </a:lnTo>
                    <a:lnTo>
                      <a:pt x="12" y="78"/>
                    </a:lnTo>
                    <a:lnTo>
                      <a:pt x="12" y="78"/>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8" name="Freeform 924"/>
              <p:cNvSpPr>
                <a:spLocks/>
              </p:cNvSpPr>
              <p:nvPr/>
            </p:nvSpPr>
            <p:spPr bwMode="auto">
              <a:xfrm>
                <a:off x="3975101" y="5024438"/>
                <a:ext cx="19050" cy="128588"/>
              </a:xfrm>
              <a:custGeom>
                <a:avLst/>
                <a:gdLst/>
                <a:ahLst/>
                <a:cxnLst>
                  <a:cxn ang="0">
                    <a:pos x="0" y="0"/>
                  </a:cxn>
                  <a:cxn ang="0">
                    <a:pos x="0" y="81"/>
                  </a:cxn>
                  <a:cxn ang="0">
                    <a:pos x="12" y="81"/>
                  </a:cxn>
                  <a:cxn ang="0">
                    <a:pos x="12" y="9"/>
                  </a:cxn>
                  <a:cxn ang="0">
                    <a:pos x="3" y="3"/>
                  </a:cxn>
                  <a:cxn ang="0">
                    <a:pos x="3" y="3"/>
                  </a:cxn>
                  <a:cxn ang="0">
                    <a:pos x="0" y="0"/>
                  </a:cxn>
                  <a:cxn ang="0">
                    <a:pos x="0" y="0"/>
                  </a:cxn>
                </a:cxnLst>
                <a:rect l="0" t="0" r="r" b="b"/>
                <a:pathLst>
                  <a:path w="12" h="81">
                    <a:moveTo>
                      <a:pt x="0" y="0"/>
                    </a:moveTo>
                    <a:lnTo>
                      <a:pt x="0" y="81"/>
                    </a:lnTo>
                    <a:lnTo>
                      <a:pt x="12" y="81"/>
                    </a:lnTo>
                    <a:lnTo>
                      <a:pt x="12" y="9"/>
                    </a:lnTo>
                    <a:lnTo>
                      <a:pt x="3" y="3"/>
                    </a:lnTo>
                    <a:lnTo>
                      <a:pt x="3"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89" name="Freeform 925"/>
              <p:cNvSpPr>
                <a:spLocks/>
              </p:cNvSpPr>
              <p:nvPr/>
            </p:nvSpPr>
            <p:spPr bwMode="auto">
              <a:xfrm>
                <a:off x="3975101" y="4891088"/>
                <a:ext cx="19050" cy="123825"/>
              </a:xfrm>
              <a:custGeom>
                <a:avLst/>
                <a:gdLst/>
                <a:ahLst/>
                <a:cxnLst>
                  <a:cxn ang="0">
                    <a:pos x="12" y="0"/>
                  </a:cxn>
                  <a:cxn ang="0">
                    <a:pos x="0" y="0"/>
                  </a:cxn>
                  <a:cxn ang="0">
                    <a:pos x="0" y="48"/>
                  </a:cxn>
                  <a:cxn ang="0">
                    <a:pos x="12" y="78"/>
                  </a:cxn>
                  <a:cxn ang="0">
                    <a:pos x="12" y="78"/>
                  </a:cxn>
                  <a:cxn ang="0">
                    <a:pos x="12" y="0"/>
                  </a:cxn>
                </a:cxnLst>
                <a:rect l="0" t="0" r="r" b="b"/>
                <a:pathLst>
                  <a:path w="12" h="78">
                    <a:moveTo>
                      <a:pt x="12" y="0"/>
                    </a:moveTo>
                    <a:lnTo>
                      <a:pt x="0" y="0"/>
                    </a:lnTo>
                    <a:lnTo>
                      <a:pt x="0" y="48"/>
                    </a:lnTo>
                    <a:lnTo>
                      <a:pt x="12" y="78"/>
                    </a:lnTo>
                    <a:lnTo>
                      <a:pt x="12" y="7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0" name="Freeform 926"/>
              <p:cNvSpPr>
                <a:spLocks noEditPoints="1"/>
              </p:cNvSpPr>
              <p:nvPr/>
            </p:nvSpPr>
            <p:spPr bwMode="auto">
              <a:xfrm>
                <a:off x="4070351" y="4929188"/>
                <a:ext cx="19050" cy="311150"/>
              </a:xfrm>
              <a:custGeom>
                <a:avLst/>
                <a:gdLst/>
                <a:ahLst/>
                <a:cxnLst>
                  <a:cxn ang="0">
                    <a:pos x="0" y="102"/>
                  </a:cxn>
                  <a:cxn ang="0">
                    <a:pos x="0" y="196"/>
                  </a:cxn>
                  <a:cxn ang="0">
                    <a:pos x="12" y="196"/>
                  </a:cxn>
                  <a:cxn ang="0">
                    <a:pos x="12" y="150"/>
                  </a:cxn>
                  <a:cxn ang="0">
                    <a:pos x="3" y="102"/>
                  </a:cxn>
                  <a:cxn ang="0">
                    <a:pos x="0" y="102"/>
                  </a:cxn>
                  <a:cxn ang="0">
                    <a:pos x="12" y="0"/>
                  </a:cxn>
                  <a:cxn ang="0">
                    <a:pos x="0" y="0"/>
                  </a:cxn>
                  <a:cxn ang="0">
                    <a:pos x="0" y="87"/>
                  </a:cxn>
                  <a:cxn ang="0">
                    <a:pos x="9" y="93"/>
                  </a:cxn>
                  <a:cxn ang="0">
                    <a:pos x="9" y="93"/>
                  </a:cxn>
                  <a:cxn ang="0">
                    <a:pos x="12" y="96"/>
                  </a:cxn>
                  <a:cxn ang="0">
                    <a:pos x="12" y="96"/>
                  </a:cxn>
                  <a:cxn ang="0">
                    <a:pos x="12" y="0"/>
                  </a:cxn>
                </a:cxnLst>
                <a:rect l="0" t="0" r="r" b="b"/>
                <a:pathLst>
                  <a:path w="12" h="196">
                    <a:moveTo>
                      <a:pt x="0" y="102"/>
                    </a:moveTo>
                    <a:lnTo>
                      <a:pt x="0" y="196"/>
                    </a:lnTo>
                    <a:lnTo>
                      <a:pt x="12" y="196"/>
                    </a:lnTo>
                    <a:lnTo>
                      <a:pt x="12" y="150"/>
                    </a:lnTo>
                    <a:lnTo>
                      <a:pt x="3" y="102"/>
                    </a:lnTo>
                    <a:lnTo>
                      <a:pt x="0" y="102"/>
                    </a:lnTo>
                    <a:close/>
                    <a:moveTo>
                      <a:pt x="12" y="0"/>
                    </a:moveTo>
                    <a:lnTo>
                      <a:pt x="0" y="0"/>
                    </a:lnTo>
                    <a:lnTo>
                      <a:pt x="0" y="87"/>
                    </a:lnTo>
                    <a:lnTo>
                      <a:pt x="9" y="93"/>
                    </a:lnTo>
                    <a:lnTo>
                      <a:pt x="9" y="93"/>
                    </a:lnTo>
                    <a:lnTo>
                      <a:pt x="12" y="96"/>
                    </a:lnTo>
                    <a:lnTo>
                      <a:pt x="12" y="96"/>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1" name="Freeform 927"/>
              <p:cNvSpPr>
                <a:spLocks/>
              </p:cNvSpPr>
              <p:nvPr/>
            </p:nvSpPr>
            <p:spPr bwMode="auto">
              <a:xfrm>
                <a:off x="4070351" y="5091113"/>
                <a:ext cx="19050" cy="149225"/>
              </a:xfrm>
              <a:custGeom>
                <a:avLst/>
                <a:gdLst/>
                <a:ahLst/>
                <a:cxnLst>
                  <a:cxn ang="0">
                    <a:pos x="0" y="0"/>
                  </a:cxn>
                  <a:cxn ang="0">
                    <a:pos x="0" y="94"/>
                  </a:cxn>
                  <a:cxn ang="0">
                    <a:pos x="12" y="94"/>
                  </a:cxn>
                  <a:cxn ang="0">
                    <a:pos x="12" y="48"/>
                  </a:cxn>
                  <a:cxn ang="0">
                    <a:pos x="3" y="0"/>
                  </a:cxn>
                  <a:cxn ang="0">
                    <a:pos x="0" y="0"/>
                  </a:cxn>
                </a:cxnLst>
                <a:rect l="0" t="0" r="r" b="b"/>
                <a:pathLst>
                  <a:path w="12" h="94">
                    <a:moveTo>
                      <a:pt x="0" y="0"/>
                    </a:moveTo>
                    <a:lnTo>
                      <a:pt x="0" y="94"/>
                    </a:lnTo>
                    <a:lnTo>
                      <a:pt x="12" y="94"/>
                    </a:lnTo>
                    <a:lnTo>
                      <a:pt x="12" y="48"/>
                    </a:lnTo>
                    <a:lnTo>
                      <a:pt x="3"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2" name="Freeform 928"/>
              <p:cNvSpPr>
                <a:spLocks/>
              </p:cNvSpPr>
              <p:nvPr/>
            </p:nvSpPr>
            <p:spPr bwMode="auto">
              <a:xfrm>
                <a:off x="4070351" y="4929188"/>
                <a:ext cx="19050" cy="152400"/>
              </a:xfrm>
              <a:custGeom>
                <a:avLst/>
                <a:gdLst/>
                <a:ahLst/>
                <a:cxnLst>
                  <a:cxn ang="0">
                    <a:pos x="12" y="0"/>
                  </a:cxn>
                  <a:cxn ang="0">
                    <a:pos x="0" y="0"/>
                  </a:cxn>
                  <a:cxn ang="0">
                    <a:pos x="0" y="87"/>
                  </a:cxn>
                  <a:cxn ang="0">
                    <a:pos x="9" y="93"/>
                  </a:cxn>
                  <a:cxn ang="0">
                    <a:pos x="9" y="93"/>
                  </a:cxn>
                  <a:cxn ang="0">
                    <a:pos x="12" y="96"/>
                  </a:cxn>
                  <a:cxn ang="0">
                    <a:pos x="12" y="96"/>
                  </a:cxn>
                  <a:cxn ang="0">
                    <a:pos x="12" y="0"/>
                  </a:cxn>
                </a:cxnLst>
                <a:rect l="0" t="0" r="r" b="b"/>
                <a:pathLst>
                  <a:path w="12" h="96">
                    <a:moveTo>
                      <a:pt x="12" y="0"/>
                    </a:moveTo>
                    <a:lnTo>
                      <a:pt x="0" y="0"/>
                    </a:lnTo>
                    <a:lnTo>
                      <a:pt x="0" y="87"/>
                    </a:lnTo>
                    <a:lnTo>
                      <a:pt x="9" y="93"/>
                    </a:lnTo>
                    <a:lnTo>
                      <a:pt x="9" y="93"/>
                    </a:lnTo>
                    <a:lnTo>
                      <a:pt x="12" y="96"/>
                    </a:lnTo>
                    <a:lnTo>
                      <a:pt x="12" y="96"/>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3" name="Freeform 929"/>
              <p:cNvSpPr>
                <a:spLocks noEditPoints="1"/>
              </p:cNvSpPr>
              <p:nvPr/>
            </p:nvSpPr>
            <p:spPr bwMode="auto">
              <a:xfrm>
                <a:off x="4165601" y="5254626"/>
                <a:ext cx="19050" cy="492125"/>
              </a:xfrm>
              <a:custGeom>
                <a:avLst/>
                <a:gdLst/>
                <a:ahLst/>
                <a:cxnLst>
                  <a:cxn ang="0">
                    <a:pos x="12" y="156"/>
                  </a:cxn>
                  <a:cxn ang="0">
                    <a:pos x="12" y="156"/>
                  </a:cxn>
                  <a:cxn ang="0">
                    <a:pos x="12" y="156"/>
                  </a:cxn>
                  <a:cxn ang="0">
                    <a:pos x="12" y="159"/>
                  </a:cxn>
                  <a:cxn ang="0">
                    <a:pos x="6" y="159"/>
                  </a:cxn>
                  <a:cxn ang="0">
                    <a:pos x="6" y="159"/>
                  </a:cxn>
                  <a:cxn ang="0">
                    <a:pos x="6" y="159"/>
                  </a:cxn>
                  <a:cxn ang="0">
                    <a:pos x="6" y="159"/>
                  </a:cxn>
                  <a:cxn ang="0">
                    <a:pos x="3" y="159"/>
                  </a:cxn>
                  <a:cxn ang="0">
                    <a:pos x="0" y="156"/>
                  </a:cxn>
                  <a:cxn ang="0">
                    <a:pos x="0" y="156"/>
                  </a:cxn>
                  <a:cxn ang="0">
                    <a:pos x="0" y="310"/>
                  </a:cxn>
                  <a:cxn ang="0">
                    <a:pos x="12" y="310"/>
                  </a:cxn>
                  <a:cxn ang="0">
                    <a:pos x="12" y="156"/>
                  </a:cxn>
                  <a:cxn ang="0">
                    <a:pos x="12" y="0"/>
                  </a:cxn>
                  <a:cxn ang="0">
                    <a:pos x="0" y="0"/>
                  </a:cxn>
                  <a:cxn ang="0">
                    <a:pos x="0" y="102"/>
                  </a:cxn>
                  <a:cxn ang="0">
                    <a:pos x="6" y="126"/>
                  </a:cxn>
                  <a:cxn ang="0">
                    <a:pos x="12" y="93"/>
                  </a:cxn>
                  <a:cxn ang="0">
                    <a:pos x="12" y="0"/>
                  </a:cxn>
                </a:cxnLst>
                <a:rect l="0" t="0" r="r" b="b"/>
                <a:pathLst>
                  <a:path w="12" h="310">
                    <a:moveTo>
                      <a:pt x="12" y="156"/>
                    </a:moveTo>
                    <a:lnTo>
                      <a:pt x="12" y="156"/>
                    </a:lnTo>
                    <a:lnTo>
                      <a:pt x="12" y="156"/>
                    </a:lnTo>
                    <a:lnTo>
                      <a:pt x="12" y="159"/>
                    </a:lnTo>
                    <a:lnTo>
                      <a:pt x="6" y="159"/>
                    </a:lnTo>
                    <a:lnTo>
                      <a:pt x="6" y="159"/>
                    </a:lnTo>
                    <a:lnTo>
                      <a:pt x="6" y="159"/>
                    </a:lnTo>
                    <a:lnTo>
                      <a:pt x="6" y="159"/>
                    </a:lnTo>
                    <a:lnTo>
                      <a:pt x="3" y="159"/>
                    </a:lnTo>
                    <a:lnTo>
                      <a:pt x="0" y="156"/>
                    </a:lnTo>
                    <a:lnTo>
                      <a:pt x="0" y="156"/>
                    </a:lnTo>
                    <a:lnTo>
                      <a:pt x="0" y="310"/>
                    </a:lnTo>
                    <a:lnTo>
                      <a:pt x="12" y="310"/>
                    </a:lnTo>
                    <a:lnTo>
                      <a:pt x="12" y="156"/>
                    </a:lnTo>
                    <a:close/>
                    <a:moveTo>
                      <a:pt x="12" y="0"/>
                    </a:moveTo>
                    <a:lnTo>
                      <a:pt x="0" y="0"/>
                    </a:lnTo>
                    <a:lnTo>
                      <a:pt x="0" y="102"/>
                    </a:lnTo>
                    <a:lnTo>
                      <a:pt x="6" y="126"/>
                    </a:lnTo>
                    <a:lnTo>
                      <a:pt x="12" y="93"/>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4" name="Freeform 930"/>
              <p:cNvSpPr>
                <a:spLocks/>
              </p:cNvSpPr>
              <p:nvPr/>
            </p:nvSpPr>
            <p:spPr bwMode="auto">
              <a:xfrm>
                <a:off x="4165601" y="5502276"/>
                <a:ext cx="19050" cy="244475"/>
              </a:xfrm>
              <a:custGeom>
                <a:avLst/>
                <a:gdLst/>
                <a:ahLst/>
                <a:cxnLst>
                  <a:cxn ang="0">
                    <a:pos x="12" y="0"/>
                  </a:cxn>
                  <a:cxn ang="0">
                    <a:pos x="12" y="0"/>
                  </a:cxn>
                  <a:cxn ang="0">
                    <a:pos x="12" y="0"/>
                  </a:cxn>
                  <a:cxn ang="0">
                    <a:pos x="12" y="3"/>
                  </a:cxn>
                  <a:cxn ang="0">
                    <a:pos x="6" y="3"/>
                  </a:cxn>
                  <a:cxn ang="0">
                    <a:pos x="6" y="3"/>
                  </a:cxn>
                  <a:cxn ang="0">
                    <a:pos x="6" y="3"/>
                  </a:cxn>
                  <a:cxn ang="0">
                    <a:pos x="6" y="3"/>
                  </a:cxn>
                  <a:cxn ang="0">
                    <a:pos x="3" y="3"/>
                  </a:cxn>
                  <a:cxn ang="0">
                    <a:pos x="0" y="0"/>
                  </a:cxn>
                  <a:cxn ang="0">
                    <a:pos x="0" y="0"/>
                  </a:cxn>
                  <a:cxn ang="0">
                    <a:pos x="0" y="154"/>
                  </a:cxn>
                  <a:cxn ang="0">
                    <a:pos x="12" y="154"/>
                  </a:cxn>
                  <a:cxn ang="0">
                    <a:pos x="12" y="0"/>
                  </a:cxn>
                </a:cxnLst>
                <a:rect l="0" t="0" r="r" b="b"/>
                <a:pathLst>
                  <a:path w="12" h="154">
                    <a:moveTo>
                      <a:pt x="12" y="0"/>
                    </a:moveTo>
                    <a:lnTo>
                      <a:pt x="12" y="0"/>
                    </a:lnTo>
                    <a:lnTo>
                      <a:pt x="12" y="0"/>
                    </a:lnTo>
                    <a:lnTo>
                      <a:pt x="12" y="3"/>
                    </a:lnTo>
                    <a:lnTo>
                      <a:pt x="6" y="3"/>
                    </a:lnTo>
                    <a:lnTo>
                      <a:pt x="6" y="3"/>
                    </a:lnTo>
                    <a:lnTo>
                      <a:pt x="6" y="3"/>
                    </a:lnTo>
                    <a:lnTo>
                      <a:pt x="6" y="3"/>
                    </a:lnTo>
                    <a:lnTo>
                      <a:pt x="3" y="3"/>
                    </a:lnTo>
                    <a:lnTo>
                      <a:pt x="0" y="0"/>
                    </a:lnTo>
                    <a:lnTo>
                      <a:pt x="0" y="0"/>
                    </a:lnTo>
                    <a:lnTo>
                      <a:pt x="0" y="154"/>
                    </a:lnTo>
                    <a:lnTo>
                      <a:pt x="12" y="154"/>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5" name="Freeform 931"/>
              <p:cNvSpPr>
                <a:spLocks/>
              </p:cNvSpPr>
              <p:nvPr/>
            </p:nvSpPr>
            <p:spPr bwMode="auto">
              <a:xfrm>
                <a:off x="4165601" y="5254626"/>
                <a:ext cx="19050" cy="200025"/>
              </a:xfrm>
              <a:custGeom>
                <a:avLst/>
                <a:gdLst/>
                <a:ahLst/>
                <a:cxnLst>
                  <a:cxn ang="0">
                    <a:pos x="12" y="0"/>
                  </a:cxn>
                  <a:cxn ang="0">
                    <a:pos x="0" y="0"/>
                  </a:cxn>
                  <a:cxn ang="0">
                    <a:pos x="0" y="102"/>
                  </a:cxn>
                  <a:cxn ang="0">
                    <a:pos x="6" y="126"/>
                  </a:cxn>
                  <a:cxn ang="0">
                    <a:pos x="12" y="93"/>
                  </a:cxn>
                  <a:cxn ang="0">
                    <a:pos x="12" y="0"/>
                  </a:cxn>
                </a:cxnLst>
                <a:rect l="0" t="0" r="r" b="b"/>
                <a:pathLst>
                  <a:path w="12" h="126">
                    <a:moveTo>
                      <a:pt x="12" y="0"/>
                    </a:moveTo>
                    <a:lnTo>
                      <a:pt x="0" y="0"/>
                    </a:lnTo>
                    <a:lnTo>
                      <a:pt x="0" y="102"/>
                    </a:lnTo>
                    <a:lnTo>
                      <a:pt x="6" y="126"/>
                    </a:lnTo>
                    <a:lnTo>
                      <a:pt x="12" y="93"/>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6" name="Freeform 932"/>
              <p:cNvSpPr>
                <a:spLocks noEditPoints="1"/>
              </p:cNvSpPr>
              <p:nvPr/>
            </p:nvSpPr>
            <p:spPr bwMode="auto">
              <a:xfrm>
                <a:off x="4260851" y="4895851"/>
                <a:ext cx="19050" cy="242888"/>
              </a:xfrm>
              <a:custGeom>
                <a:avLst/>
                <a:gdLst/>
                <a:ahLst/>
                <a:cxnLst>
                  <a:cxn ang="0">
                    <a:pos x="12" y="90"/>
                  </a:cxn>
                  <a:cxn ang="0">
                    <a:pos x="0" y="138"/>
                  </a:cxn>
                  <a:cxn ang="0">
                    <a:pos x="0" y="153"/>
                  </a:cxn>
                  <a:cxn ang="0">
                    <a:pos x="12" y="153"/>
                  </a:cxn>
                  <a:cxn ang="0">
                    <a:pos x="12" y="93"/>
                  </a:cxn>
                  <a:cxn ang="0">
                    <a:pos x="12" y="90"/>
                  </a:cxn>
                  <a:cxn ang="0">
                    <a:pos x="12" y="0"/>
                  </a:cxn>
                  <a:cxn ang="0">
                    <a:pos x="0" y="0"/>
                  </a:cxn>
                  <a:cxn ang="0">
                    <a:pos x="0" y="75"/>
                  </a:cxn>
                  <a:cxn ang="0">
                    <a:pos x="3" y="75"/>
                  </a:cxn>
                  <a:cxn ang="0">
                    <a:pos x="3" y="75"/>
                  </a:cxn>
                  <a:cxn ang="0">
                    <a:pos x="6" y="72"/>
                  </a:cxn>
                  <a:cxn ang="0">
                    <a:pos x="6" y="72"/>
                  </a:cxn>
                  <a:cxn ang="0">
                    <a:pos x="6" y="72"/>
                  </a:cxn>
                  <a:cxn ang="0">
                    <a:pos x="6" y="72"/>
                  </a:cxn>
                  <a:cxn ang="0">
                    <a:pos x="12" y="72"/>
                  </a:cxn>
                  <a:cxn ang="0">
                    <a:pos x="12" y="75"/>
                  </a:cxn>
                  <a:cxn ang="0">
                    <a:pos x="12" y="0"/>
                  </a:cxn>
                </a:cxnLst>
                <a:rect l="0" t="0" r="r" b="b"/>
                <a:pathLst>
                  <a:path w="12" h="153">
                    <a:moveTo>
                      <a:pt x="12" y="90"/>
                    </a:moveTo>
                    <a:lnTo>
                      <a:pt x="0" y="138"/>
                    </a:lnTo>
                    <a:lnTo>
                      <a:pt x="0" y="153"/>
                    </a:lnTo>
                    <a:lnTo>
                      <a:pt x="12" y="153"/>
                    </a:lnTo>
                    <a:lnTo>
                      <a:pt x="12" y="93"/>
                    </a:lnTo>
                    <a:lnTo>
                      <a:pt x="12" y="90"/>
                    </a:lnTo>
                    <a:close/>
                    <a:moveTo>
                      <a:pt x="12" y="0"/>
                    </a:moveTo>
                    <a:lnTo>
                      <a:pt x="0" y="0"/>
                    </a:lnTo>
                    <a:lnTo>
                      <a:pt x="0" y="75"/>
                    </a:lnTo>
                    <a:lnTo>
                      <a:pt x="3" y="75"/>
                    </a:lnTo>
                    <a:lnTo>
                      <a:pt x="3" y="75"/>
                    </a:lnTo>
                    <a:lnTo>
                      <a:pt x="6" y="72"/>
                    </a:lnTo>
                    <a:lnTo>
                      <a:pt x="6" y="72"/>
                    </a:lnTo>
                    <a:lnTo>
                      <a:pt x="6" y="72"/>
                    </a:lnTo>
                    <a:lnTo>
                      <a:pt x="6" y="72"/>
                    </a:lnTo>
                    <a:lnTo>
                      <a:pt x="12" y="72"/>
                    </a:lnTo>
                    <a:lnTo>
                      <a:pt x="12" y="75"/>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7" name="Freeform 933"/>
              <p:cNvSpPr>
                <a:spLocks/>
              </p:cNvSpPr>
              <p:nvPr/>
            </p:nvSpPr>
            <p:spPr bwMode="auto">
              <a:xfrm>
                <a:off x="4260851" y="5038726"/>
                <a:ext cx="19050" cy="100013"/>
              </a:xfrm>
              <a:custGeom>
                <a:avLst/>
                <a:gdLst/>
                <a:ahLst/>
                <a:cxnLst>
                  <a:cxn ang="0">
                    <a:pos x="12" y="0"/>
                  </a:cxn>
                  <a:cxn ang="0">
                    <a:pos x="0" y="48"/>
                  </a:cxn>
                  <a:cxn ang="0">
                    <a:pos x="0" y="63"/>
                  </a:cxn>
                  <a:cxn ang="0">
                    <a:pos x="12" y="63"/>
                  </a:cxn>
                  <a:cxn ang="0">
                    <a:pos x="12" y="3"/>
                  </a:cxn>
                  <a:cxn ang="0">
                    <a:pos x="12" y="0"/>
                  </a:cxn>
                </a:cxnLst>
                <a:rect l="0" t="0" r="r" b="b"/>
                <a:pathLst>
                  <a:path w="12" h="63">
                    <a:moveTo>
                      <a:pt x="12" y="0"/>
                    </a:moveTo>
                    <a:lnTo>
                      <a:pt x="0" y="48"/>
                    </a:lnTo>
                    <a:lnTo>
                      <a:pt x="0" y="63"/>
                    </a:lnTo>
                    <a:lnTo>
                      <a:pt x="12" y="63"/>
                    </a:lnTo>
                    <a:lnTo>
                      <a:pt x="12" y="3"/>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8" name="Freeform 934"/>
              <p:cNvSpPr>
                <a:spLocks/>
              </p:cNvSpPr>
              <p:nvPr/>
            </p:nvSpPr>
            <p:spPr bwMode="auto">
              <a:xfrm>
                <a:off x="4260851" y="4895851"/>
                <a:ext cx="19050" cy="119063"/>
              </a:xfrm>
              <a:custGeom>
                <a:avLst/>
                <a:gdLst/>
                <a:ahLst/>
                <a:cxnLst>
                  <a:cxn ang="0">
                    <a:pos x="12" y="0"/>
                  </a:cxn>
                  <a:cxn ang="0">
                    <a:pos x="0" y="0"/>
                  </a:cxn>
                  <a:cxn ang="0">
                    <a:pos x="0" y="75"/>
                  </a:cxn>
                  <a:cxn ang="0">
                    <a:pos x="3" y="75"/>
                  </a:cxn>
                  <a:cxn ang="0">
                    <a:pos x="3" y="75"/>
                  </a:cxn>
                  <a:cxn ang="0">
                    <a:pos x="6" y="72"/>
                  </a:cxn>
                  <a:cxn ang="0">
                    <a:pos x="6" y="72"/>
                  </a:cxn>
                  <a:cxn ang="0">
                    <a:pos x="6" y="72"/>
                  </a:cxn>
                  <a:cxn ang="0">
                    <a:pos x="6" y="72"/>
                  </a:cxn>
                  <a:cxn ang="0">
                    <a:pos x="12" y="72"/>
                  </a:cxn>
                  <a:cxn ang="0">
                    <a:pos x="12" y="75"/>
                  </a:cxn>
                  <a:cxn ang="0">
                    <a:pos x="12" y="0"/>
                  </a:cxn>
                </a:cxnLst>
                <a:rect l="0" t="0" r="r" b="b"/>
                <a:pathLst>
                  <a:path w="12" h="75">
                    <a:moveTo>
                      <a:pt x="12" y="0"/>
                    </a:moveTo>
                    <a:lnTo>
                      <a:pt x="0" y="0"/>
                    </a:lnTo>
                    <a:lnTo>
                      <a:pt x="0" y="75"/>
                    </a:lnTo>
                    <a:lnTo>
                      <a:pt x="3" y="75"/>
                    </a:lnTo>
                    <a:lnTo>
                      <a:pt x="3" y="75"/>
                    </a:lnTo>
                    <a:lnTo>
                      <a:pt x="6" y="72"/>
                    </a:lnTo>
                    <a:lnTo>
                      <a:pt x="6" y="72"/>
                    </a:lnTo>
                    <a:lnTo>
                      <a:pt x="6" y="72"/>
                    </a:lnTo>
                    <a:lnTo>
                      <a:pt x="6" y="72"/>
                    </a:lnTo>
                    <a:lnTo>
                      <a:pt x="12" y="72"/>
                    </a:lnTo>
                    <a:lnTo>
                      <a:pt x="12" y="75"/>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99" name="Freeform 935"/>
              <p:cNvSpPr>
                <a:spLocks noEditPoints="1"/>
              </p:cNvSpPr>
              <p:nvPr/>
            </p:nvSpPr>
            <p:spPr bwMode="auto">
              <a:xfrm>
                <a:off x="4357688" y="4881563"/>
                <a:ext cx="19050" cy="468313"/>
              </a:xfrm>
              <a:custGeom>
                <a:avLst/>
                <a:gdLst/>
                <a:ahLst/>
                <a:cxnLst>
                  <a:cxn ang="0">
                    <a:pos x="0" y="150"/>
                  </a:cxn>
                  <a:cxn ang="0">
                    <a:pos x="0" y="295"/>
                  </a:cxn>
                  <a:cxn ang="0">
                    <a:pos x="12" y="295"/>
                  </a:cxn>
                  <a:cxn ang="0">
                    <a:pos x="12" y="168"/>
                  </a:cxn>
                  <a:cxn ang="0">
                    <a:pos x="3" y="153"/>
                  </a:cxn>
                  <a:cxn ang="0">
                    <a:pos x="0" y="150"/>
                  </a:cxn>
                  <a:cxn ang="0">
                    <a:pos x="12" y="0"/>
                  </a:cxn>
                  <a:cxn ang="0">
                    <a:pos x="0" y="0"/>
                  </a:cxn>
                  <a:cxn ang="0">
                    <a:pos x="0" y="132"/>
                  </a:cxn>
                  <a:cxn ang="0">
                    <a:pos x="12" y="144"/>
                  </a:cxn>
                  <a:cxn ang="0">
                    <a:pos x="12" y="144"/>
                  </a:cxn>
                  <a:cxn ang="0">
                    <a:pos x="12" y="147"/>
                  </a:cxn>
                  <a:cxn ang="0">
                    <a:pos x="12" y="0"/>
                  </a:cxn>
                </a:cxnLst>
                <a:rect l="0" t="0" r="r" b="b"/>
                <a:pathLst>
                  <a:path w="12" h="295">
                    <a:moveTo>
                      <a:pt x="0" y="150"/>
                    </a:moveTo>
                    <a:lnTo>
                      <a:pt x="0" y="295"/>
                    </a:lnTo>
                    <a:lnTo>
                      <a:pt x="12" y="295"/>
                    </a:lnTo>
                    <a:lnTo>
                      <a:pt x="12" y="168"/>
                    </a:lnTo>
                    <a:lnTo>
                      <a:pt x="3" y="153"/>
                    </a:lnTo>
                    <a:lnTo>
                      <a:pt x="0" y="150"/>
                    </a:lnTo>
                    <a:close/>
                    <a:moveTo>
                      <a:pt x="12" y="0"/>
                    </a:moveTo>
                    <a:lnTo>
                      <a:pt x="0" y="0"/>
                    </a:lnTo>
                    <a:lnTo>
                      <a:pt x="0" y="132"/>
                    </a:lnTo>
                    <a:lnTo>
                      <a:pt x="12" y="144"/>
                    </a:lnTo>
                    <a:lnTo>
                      <a:pt x="12" y="144"/>
                    </a:lnTo>
                    <a:lnTo>
                      <a:pt x="12" y="147"/>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0" name="Freeform 936"/>
              <p:cNvSpPr>
                <a:spLocks/>
              </p:cNvSpPr>
              <p:nvPr/>
            </p:nvSpPr>
            <p:spPr bwMode="auto">
              <a:xfrm>
                <a:off x="4357688" y="5119688"/>
                <a:ext cx="19050" cy="230188"/>
              </a:xfrm>
              <a:custGeom>
                <a:avLst/>
                <a:gdLst/>
                <a:ahLst/>
                <a:cxnLst>
                  <a:cxn ang="0">
                    <a:pos x="0" y="0"/>
                  </a:cxn>
                  <a:cxn ang="0">
                    <a:pos x="0" y="145"/>
                  </a:cxn>
                  <a:cxn ang="0">
                    <a:pos x="12" y="145"/>
                  </a:cxn>
                  <a:cxn ang="0">
                    <a:pos x="12" y="18"/>
                  </a:cxn>
                  <a:cxn ang="0">
                    <a:pos x="3" y="3"/>
                  </a:cxn>
                  <a:cxn ang="0">
                    <a:pos x="0" y="0"/>
                  </a:cxn>
                </a:cxnLst>
                <a:rect l="0" t="0" r="r" b="b"/>
                <a:pathLst>
                  <a:path w="12" h="145">
                    <a:moveTo>
                      <a:pt x="0" y="0"/>
                    </a:moveTo>
                    <a:lnTo>
                      <a:pt x="0" y="145"/>
                    </a:lnTo>
                    <a:lnTo>
                      <a:pt x="12" y="145"/>
                    </a:lnTo>
                    <a:lnTo>
                      <a:pt x="12" y="18"/>
                    </a:lnTo>
                    <a:lnTo>
                      <a:pt x="3"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1" name="Freeform 937"/>
              <p:cNvSpPr>
                <a:spLocks/>
              </p:cNvSpPr>
              <p:nvPr/>
            </p:nvSpPr>
            <p:spPr bwMode="auto">
              <a:xfrm>
                <a:off x="4357688" y="4881563"/>
                <a:ext cx="19050" cy="233363"/>
              </a:xfrm>
              <a:custGeom>
                <a:avLst/>
                <a:gdLst/>
                <a:ahLst/>
                <a:cxnLst>
                  <a:cxn ang="0">
                    <a:pos x="12" y="0"/>
                  </a:cxn>
                  <a:cxn ang="0">
                    <a:pos x="0" y="0"/>
                  </a:cxn>
                  <a:cxn ang="0">
                    <a:pos x="0" y="132"/>
                  </a:cxn>
                  <a:cxn ang="0">
                    <a:pos x="12" y="144"/>
                  </a:cxn>
                  <a:cxn ang="0">
                    <a:pos x="12" y="144"/>
                  </a:cxn>
                  <a:cxn ang="0">
                    <a:pos x="12" y="147"/>
                  </a:cxn>
                  <a:cxn ang="0">
                    <a:pos x="12" y="0"/>
                  </a:cxn>
                </a:cxnLst>
                <a:rect l="0" t="0" r="r" b="b"/>
                <a:pathLst>
                  <a:path w="12" h="147">
                    <a:moveTo>
                      <a:pt x="12" y="0"/>
                    </a:moveTo>
                    <a:lnTo>
                      <a:pt x="0" y="0"/>
                    </a:lnTo>
                    <a:lnTo>
                      <a:pt x="0" y="132"/>
                    </a:lnTo>
                    <a:lnTo>
                      <a:pt x="12" y="144"/>
                    </a:lnTo>
                    <a:lnTo>
                      <a:pt x="12" y="144"/>
                    </a:lnTo>
                    <a:lnTo>
                      <a:pt x="12" y="14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2" name="Freeform 938"/>
              <p:cNvSpPr>
                <a:spLocks noEditPoints="1"/>
              </p:cNvSpPr>
              <p:nvPr/>
            </p:nvSpPr>
            <p:spPr bwMode="auto">
              <a:xfrm>
                <a:off x="4457701" y="5014913"/>
                <a:ext cx="19050" cy="492125"/>
              </a:xfrm>
              <a:custGeom>
                <a:avLst/>
                <a:gdLst/>
                <a:ahLst/>
                <a:cxnLst>
                  <a:cxn ang="0">
                    <a:pos x="0" y="157"/>
                  </a:cxn>
                  <a:cxn ang="0">
                    <a:pos x="0" y="310"/>
                  </a:cxn>
                  <a:cxn ang="0">
                    <a:pos x="12" y="310"/>
                  </a:cxn>
                  <a:cxn ang="0">
                    <a:pos x="12" y="187"/>
                  </a:cxn>
                  <a:cxn ang="0">
                    <a:pos x="0" y="160"/>
                  </a:cxn>
                  <a:cxn ang="0">
                    <a:pos x="0" y="157"/>
                  </a:cxn>
                  <a:cxn ang="0">
                    <a:pos x="12" y="0"/>
                  </a:cxn>
                  <a:cxn ang="0">
                    <a:pos x="0" y="0"/>
                  </a:cxn>
                  <a:cxn ang="0">
                    <a:pos x="0" y="136"/>
                  </a:cxn>
                  <a:cxn ang="0">
                    <a:pos x="9" y="154"/>
                  </a:cxn>
                  <a:cxn ang="0">
                    <a:pos x="9" y="154"/>
                  </a:cxn>
                  <a:cxn ang="0">
                    <a:pos x="12" y="154"/>
                  </a:cxn>
                  <a:cxn ang="0">
                    <a:pos x="12" y="0"/>
                  </a:cxn>
                </a:cxnLst>
                <a:rect l="0" t="0" r="r" b="b"/>
                <a:pathLst>
                  <a:path w="12" h="310">
                    <a:moveTo>
                      <a:pt x="0" y="157"/>
                    </a:moveTo>
                    <a:lnTo>
                      <a:pt x="0" y="310"/>
                    </a:lnTo>
                    <a:lnTo>
                      <a:pt x="12" y="310"/>
                    </a:lnTo>
                    <a:lnTo>
                      <a:pt x="12" y="187"/>
                    </a:lnTo>
                    <a:lnTo>
                      <a:pt x="0" y="160"/>
                    </a:lnTo>
                    <a:lnTo>
                      <a:pt x="0" y="157"/>
                    </a:lnTo>
                    <a:close/>
                    <a:moveTo>
                      <a:pt x="12" y="0"/>
                    </a:moveTo>
                    <a:lnTo>
                      <a:pt x="0" y="0"/>
                    </a:lnTo>
                    <a:lnTo>
                      <a:pt x="0" y="136"/>
                    </a:lnTo>
                    <a:lnTo>
                      <a:pt x="9" y="154"/>
                    </a:lnTo>
                    <a:lnTo>
                      <a:pt x="9" y="154"/>
                    </a:lnTo>
                    <a:lnTo>
                      <a:pt x="12" y="154"/>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3" name="Freeform 939"/>
              <p:cNvSpPr>
                <a:spLocks/>
              </p:cNvSpPr>
              <p:nvPr/>
            </p:nvSpPr>
            <p:spPr bwMode="auto">
              <a:xfrm>
                <a:off x="4457701" y="5264151"/>
                <a:ext cx="19050" cy="242888"/>
              </a:xfrm>
              <a:custGeom>
                <a:avLst/>
                <a:gdLst/>
                <a:ahLst/>
                <a:cxnLst>
                  <a:cxn ang="0">
                    <a:pos x="0" y="0"/>
                  </a:cxn>
                  <a:cxn ang="0">
                    <a:pos x="0" y="153"/>
                  </a:cxn>
                  <a:cxn ang="0">
                    <a:pos x="12" y="153"/>
                  </a:cxn>
                  <a:cxn ang="0">
                    <a:pos x="12" y="30"/>
                  </a:cxn>
                  <a:cxn ang="0">
                    <a:pos x="0" y="3"/>
                  </a:cxn>
                  <a:cxn ang="0">
                    <a:pos x="0" y="0"/>
                  </a:cxn>
                </a:cxnLst>
                <a:rect l="0" t="0" r="r" b="b"/>
                <a:pathLst>
                  <a:path w="12" h="153">
                    <a:moveTo>
                      <a:pt x="0" y="0"/>
                    </a:moveTo>
                    <a:lnTo>
                      <a:pt x="0" y="153"/>
                    </a:lnTo>
                    <a:lnTo>
                      <a:pt x="12" y="153"/>
                    </a:lnTo>
                    <a:lnTo>
                      <a:pt x="12" y="30"/>
                    </a:lnTo>
                    <a:lnTo>
                      <a:pt x="0"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4" name="Freeform 940"/>
              <p:cNvSpPr>
                <a:spLocks/>
              </p:cNvSpPr>
              <p:nvPr/>
            </p:nvSpPr>
            <p:spPr bwMode="auto">
              <a:xfrm>
                <a:off x="4457701" y="5014913"/>
                <a:ext cx="19050" cy="244475"/>
              </a:xfrm>
              <a:custGeom>
                <a:avLst/>
                <a:gdLst/>
                <a:ahLst/>
                <a:cxnLst>
                  <a:cxn ang="0">
                    <a:pos x="12" y="0"/>
                  </a:cxn>
                  <a:cxn ang="0">
                    <a:pos x="0" y="0"/>
                  </a:cxn>
                  <a:cxn ang="0">
                    <a:pos x="0" y="136"/>
                  </a:cxn>
                  <a:cxn ang="0">
                    <a:pos x="9" y="154"/>
                  </a:cxn>
                  <a:cxn ang="0">
                    <a:pos x="9" y="154"/>
                  </a:cxn>
                  <a:cxn ang="0">
                    <a:pos x="12" y="154"/>
                  </a:cxn>
                  <a:cxn ang="0">
                    <a:pos x="12" y="0"/>
                  </a:cxn>
                </a:cxnLst>
                <a:rect l="0" t="0" r="r" b="b"/>
                <a:pathLst>
                  <a:path w="12" h="154">
                    <a:moveTo>
                      <a:pt x="12" y="0"/>
                    </a:moveTo>
                    <a:lnTo>
                      <a:pt x="0" y="0"/>
                    </a:lnTo>
                    <a:lnTo>
                      <a:pt x="0" y="136"/>
                    </a:lnTo>
                    <a:lnTo>
                      <a:pt x="9" y="154"/>
                    </a:lnTo>
                    <a:lnTo>
                      <a:pt x="9" y="154"/>
                    </a:lnTo>
                    <a:lnTo>
                      <a:pt x="12" y="154"/>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5" name="Freeform 941"/>
              <p:cNvSpPr>
                <a:spLocks noEditPoints="1"/>
              </p:cNvSpPr>
              <p:nvPr/>
            </p:nvSpPr>
            <p:spPr bwMode="auto">
              <a:xfrm>
                <a:off x="4552951" y="5230813"/>
                <a:ext cx="19050" cy="525463"/>
              </a:xfrm>
              <a:custGeom>
                <a:avLst/>
                <a:gdLst/>
                <a:ahLst/>
                <a:cxnLst>
                  <a:cxn ang="0">
                    <a:pos x="0" y="168"/>
                  </a:cxn>
                  <a:cxn ang="0">
                    <a:pos x="0" y="331"/>
                  </a:cxn>
                  <a:cxn ang="0">
                    <a:pos x="12" y="331"/>
                  </a:cxn>
                  <a:cxn ang="0">
                    <a:pos x="12" y="171"/>
                  </a:cxn>
                  <a:cxn ang="0">
                    <a:pos x="6" y="171"/>
                  </a:cxn>
                  <a:cxn ang="0">
                    <a:pos x="6" y="171"/>
                  </a:cxn>
                  <a:cxn ang="0">
                    <a:pos x="6" y="171"/>
                  </a:cxn>
                  <a:cxn ang="0">
                    <a:pos x="6" y="171"/>
                  </a:cxn>
                  <a:cxn ang="0">
                    <a:pos x="0" y="171"/>
                  </a:cxn>
                  <a:cxn ang="0">
                    <a:pos x="0" y="168"/>
                  </a:cxn>
                  <a:cxn ang="0">
                    <a:pos x="0" y="168"/>
                  </a:cxn>
                  <a:cxn ang="0">
                    <a:pos x="12" y="0"/>
                  </a:cxn>
                  <a:cxn ang="0">
                    <a:pos x="0" y="0"/>
                  </a:cxn>
                  <a:cxn ang="0">
                    <a:pos x="0" y="135"/>
                  </a:cxn>
                  <a:cxn ang="0">
                    <a:pos x="9" y="159"/>
                  </a:cxn>
                  <a:cxn ang="0">
                    <a:pos x="12" y="156"/>
                  </a:cxn>
                  <a:cxn ang="0">
                    <a:pos x="12" y="0"/>
                  </a:cxn>
                </a:cxnLst>
                <a:rect l="0" t="0" r="r" b="b"/>
                <a:pathLst>
                  <a:path w="12" h="331">
                    <a:moveTo>
                      <a:pt x="0" y="168"/>
                    </a:moveTo>
                    <a:lnTo>
                      <a:pt x="0" y="331"/>
                    </a:lnTo>
                    <a:lnTo>
                      <a:pt x="12" y="331"/>
                    </a:lnTo>
                    <a:lnTo>
                      <a:pt x="12" y="171"/>
                    </a:lnTo>
                    <a:lnTo>
                      <a:pt x="6" y="171"/>
                    </a:lnTo>
                    <a:lnTo>
                      <a:pt x="6" y="171"/>
                    </a:lnTo>
                    <a:lnTo>
                      <a:pt x="6" y="171"/>
                    </a:lnTo>
                    <a:lnTo>
                      <a:pt x="6" y="171"/>
                    </a:lnTo>
                    <a:lnTo>
                      <a:pt x="0" y="171"/>
                    </a:lnTo>
                    <a:lnTo>
                      <a:pt x="0" y="168"/>
                    </a:lnTo>
                    <a:lnTo>
                      <a:pt x="0" y="168"/>
                    </a:lnTo>
                    <a:close/>
                    <a:moveTo>
                      <a:pt x="12" y="0"/>
                    </a:moveTo>
                    <a:lnTo>
                      <a:pt x="0" y="0"/>
                    </a:lnTo>
                    <a:lnTo>
                      <a:pt x="0" y="135"/>
                    </a:lnTo>
                    <a:lnTo>
                      <a:pt x="9" y="159"/>
                    </a:lnTo>
                    <a:lnTo>
                      <a:pt x="12" y="156"/>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6" name="Freeform 942"/>
              <p:cNvSpPr>
                <a:spLocks/>
              </p:cNvSpPr>
              <p:nvPr/>
            </p:nvSpPr>
            <p:spPr bwMode="auto">
              <a:xfrm>
                <a:off x="4552951" y="5497513"/>
                <a:ext cx="19050" cy="258763"/>
              </a:xfrm>
              <a:custGeom>
                <a:avLst/>
                <a:gdLst/>
                <a:ahLst/>
                <a:cxnLst>
                  <a:cxn ang="0">
                    <a:pos x="0" y="0"/>
                  </a:cxn>
                  <a:cxn ang="0">
                    <a:pos x="0" y="163"/>
                  </a:cxn>
                  <a:cxn ang="0">
                    <a:pos x="12" y="163"/>
                  </a:cxn>
                  <a:cxn ang="0">
                    <a:pos x="12" y="3"/>
                  </a:cxn>
                  <a:cxn ang="0">
                    <a:pos x="6" y="3"/>
                  </a:cxn>
                  <a:cxn ang="0">
                    <a:pos x="6" y="3"/>
                  </a:cxn>
                  <a:cxn ang="0">
                    <a:pos x="6" y="3"/>
                  </a:cxn>
                  <a:cxn ang="0">
                    <a:pos x="6" y="3"/>
                  </a:cxn>
                  <a:cxn ang="0">
                    <a:pos x="0" y="3"/>
                  </a:cxn>
                  <a:cxn ang="0">
                    <a:pos x="0" y="0"/>
                  </a:cxn>
                  <a:cxn ang="0">
                    <a:pos x="0" y="0"/>
                  </a:cxn>
                </a:cxnLst>
                <a:rect l="0" t="0" r="r" b="b"/>
                <a:pathLst>
                  <a:path w="12" h="163">
                    <a:moveTo>
                      <a:pt x="0" y="0"/>
                    </a:moveTo>
                    <a:lnTo>
                      <a:pt x="0" y="163"/>
                    </a:lnTo>
                    <a:lnTo>
                      <a:pt x="12" y="163"/>
                    </a:lnTo>
                    <a:lnTo>
                      <a:pt x="12" y="3"/>
                    </a:lnTo>
                    <a:lnTo>
                      <a:pt x="6" y="3"/>
                    </a:lnTo>
                    <a:lnTo>
                      <a:pt x="6" y="3"/>
                    </a:lnTo>
                    <a:lnTo>
                      <a:pt x="6" y="3"/>
                    </a:lnTo>
                    <a:lnTo>
                      <a:pt x="6" y="3"/>
                    </a:ln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7" name="Freeform 943"/>
              <p:cNvSpPr>
                <a:spLocks/>
              </p:cNvSpPr>
              <p:nvPr/>
            </p:nvSpPr>
            <p:spPr bwMode="auto">
              <a:xfrm>
                <a:off x="4552951" y="5230813"/>
                <a:ext cx="19050" cy="252413"/>
              </a:xfrm>
              <a:custGeom>
                <a:avLst/>
                <a:gdLst/>
                <a:ahLst/>
                <a:cxnLst>
                  <a:cxn ang="0">
                    <a:pos x="12" y="0"/>
                  </a:cxn>
                  <a:cxn ang="0">
                    <a:pos x="0" y="0"/>
                  </a:cxn>
                  <a:cxn ang="0">
                    <a:pos x="0" y="135"/>
                  </a:cxn>
                  <a:cxn ang="0">
                    <a:pos x="9" y="159"/>
                  </a:cxn>
                  <a:cxn ang="0">
                    <a:pos x="12" y="156"/>
                  </a:cxn>
                  <a:cxn ang="0">
                    <a:pos x="12" y="0"/>
                  </a:cxn>
                </a:cxnLst>
                <a:rect l="0" t="0" r="r" b="b"/>
                <a:pathLst>
                  <a:path w="12" h="159">
                    <a:moveTo>
                      <a:pt x="12" y="0"/>
                    </a:moveTo>
                    <a:lnTo>
                      <a:pt x="0" y="0"/>
                    </a:lnTo>
                    <a:lnTo>
                      <a:pt x="0" y="135"/>
                    </a:lnTo>
                    <a:lnTo>
                      <a:pt x="9" y="159"/>
                    </a:lnTo>
                    <a:lnTo>
                      <a:pt x="12" y="156"/>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8" name="Freeform 944"/>
              <p:cNvSpPr>
                <a:spLocks noEditPoints="1"/>
              </p:cNvSpPr>
              <p:nvPr/>
            </p:nvSpPr>
            <p:spPr bwMode="auto">
              <a:xfrm>
                <a:off x="4648201" y="5143501"/>
                <a:ext cx="19050" cy="631825"/>
              </a:xfrm>
              <a:custGeom>
                <a:avLst/>
                <a:gdLst/>
                <a:ahLst/>
                <a:cxnLst>
                  <a:cxn ang="0">
                    <a:pos x="12" y="199"/>
                  </a:cxn>
                  <a:cxn ang="0">
                    <a:pos x="12" y="202"/>
                  </a:cxn>
                  <a:cxn ang="0">
                    <a:pos x="12" y="202"/>
                  </a:cxn>
                  <a:cxn ang="0">
                    <a:pos x="6" y="205"/>
                  </a:cxn>
                  <a:cxn ang="0">
                    <a:pos x="0" y="208"/>
                  </a:cxn>
                  <a:cxn ang="0">
                    <a:pos x="0" y="398"/>
                  </a:cxn>
                  <a:cxn ang="0">
                    <a:pos x="12" y="398"/>
                  </a:cxn>
                  <a:cxn ang="0">
                    <a:pos x="12" y="199"/>
                  </a:cxn>
                  <a:cxn ang="0">
                    <a:pos x="12" y="0"/>
                  </a:cxn>
                  <a:cxn ang="0">
                    <a:pos x="0" y="0"/>
                  </a:cxn>
                  <a:cxn ang="0">
                    <a:pos x="0" y="196"/>
                  </a:cxn>
                  <a:cxn ang="0">
                    <a:pos x="0" y="196"/>
                  </a:cxn>
                  <a:cxn ang="0">
                    <a:pos x="12" y="136"/>
                  </a:cxn>
                  <a:cxn ang="0">
                    <a:pos x="12" y="0"/>
                  </a:cxn>
                </a:cxnLst>
                <a:rect l="0" t="0" r="r" b="b"/>
                <a:pathLst>
                  <a:path w="12" h="398">
                    <a:moveTo>
                      <a:pt x="12" y="199"/>
                    </a:moveTo>
                    <a:lnTo>
                      <a:pt x="12" y="202"/>
                    </a:lnTo>
                    <a:lnTo>
                      <a:pt x="12" y="202"/>
                    </a:lnTo>
                    <a:lnTo>
                      <a:pt x="6" y="205"/>
                    </a:lnTo>
                    <a:lnTo>
                      <a:pt x="0" y="208"/>
                    </a:lnTo>
                    <a:lnTo>
                      <a:pt x="0" y="398"/>
                    </a:lnTo>
                    <a:lnTo>
                      <a:pt x="12" y="398"/>
                    </a:lnTo>
                    <a:lnTo>
                      <a:pt x="12" y="199"/>
                    </a:lnTo>
                    <a:close/>
                    <a:moveTo>
                      <a:pt x="12" y="0"/>
                    </a:moveTo>
                    <a:lnTo>
                      <a:pt x="0" y="0"/>
                    </a:lnTo>
                    <a:lnTo>
                      <a:pt x="0" y="196"/>
                    </a:lnTo>
                    <a:lnTo>
                      <a:pt x="0" y="196"/>
                    </a:lnTo>
                    <a:lnTo>
                      <a:pt x="12" y="136"/>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09" name="Freeform 945"/>
              <p:cNvSpPr>
                <a:spLocks/>
              </p:cNvSpPr>
              <p:nvPr/>
            </p:nvSpPr>
            <p:spPr bwMode="auto">
              <a:xfrm>
                <a:off x="4648201" y="5459413"/>
                <a:ext cx="19050" cy="315913"/>
              </a:xfrm>
              <a:custGeom>
                <a:avLst/>
                <a:gdLst/>
                <a:ahLst/>
                <a:cxnLst>
                  <a:cxn ang="0">
                    <a:pos x="12" y="0"/>
                  </a:cxn>
                  <a:cxn ang="0">
                    <a:pos x="12" y="3"/>
                  </a:cxn>
                  <a:cxn ang="0">
                    <a:pos x="12" y="3"/>
                  </a:cxn>
                  <a:cxn ang="0">
                    <a:pos x="6" y="6"/>
                  </a:cxn>
                  <a:cxn ang="0">
                    <a:pos x="0" y="9"/>
                  </a:cxn>
                  <a:cxn ang="0">
                    <a:pos x="0" y="199"/>
                  </a:cxn>
                  <a:cxn ang="0">
                    <a:pos x="12" y="199"/>
                  </a:cxn>
                  <a:cxn ang="0">
                    <a:pos x="12" y="0"/>
                  </a:cxn>
                </a:cxnLst>
                <a:rect l="0" t="0" r="r" b="b"/>
                <a:pathLst>
                  <a:path w="12" h="199">
                    <a:moveTo>
                      <a:pt x="12" y="0"/>
                    </a:moveTo>
                    <a:lnTo>
                      <a:pt x="12" y="3"/>
                    </a:lnTo>
                    <a:lnTo>
                      <a:pt x="12" y="3"/>
                    </a:lnTo>
                    <a:lnTo>
                      <a:pt x="6" y="6"/>
                    </a:lnTo>
                    <a:lnTo>
                      <a:pt x="0" y="9"/>
                    </a:lnTo>
                    <a:lnTo>
                      <a:pt x="0" y="199"/>
                    </a:lnTo>
                    <a:lnTo>
                      <a:pt x="12" y="19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0" name="Freeform 946"/>
              <p:cNvSpPr>
                <a:spLocks/>
              </p:cNvSpPr>
              <p:nvPr/>
            </p:nvSpPr>
            <p:spPr bwMode="auto">
              <a:xfrm>
                <a:off x="4648201" y="5143501"/>
                <a:ext cx="19050" cy="311150"/>
              </a:xfrm>
              <a:custGeom>
                <a:avLst/>
                <a:gdLst/>
                <a:ahLst/>
                <a:cxnLst>
                  <a:cxn ang="0">
                    <a:pos x="12" y="0"/>
                  </a:cxn>
                  <a:cxn ang="0">
                    <a:pos x="0" y="0"/>
                  </a:cxn>
                  <a:cxn ang="0">
                    <a:pos x="0" y="196"/>
                  </a:cxn>
                  <a:cxn ang="0">
                    <a:pos x="0" y="196"/>
                  </a:cxn>
                  <a:cxn ang="0">
                    <a:pos x="12" y="136"/>
                  </a:cxn>
                  <a:cxn ang="0">
                    <a:pos x="12" y="0"/>
                  </a:cxn>
                </a:cxnLst>
                <a:rect l="0" t="0" r="r" b="b"/>
                <a:pathLst>
                  <a:path w="12" h="196">
                    <a:moveTo>
                      <a:pt x="12" y="0"/>
                    </a:moveTo>
                    <a:lnTo>
                      <a:pt x="0" y="0"/>
                    </a:lnTo>
                    <a:lnTo>
                      <a:pt x="0" y="196"/>
                    </a:lnTo>
                    <a:lnTo>
                      <a:pt x="0" y="196"/>
                    </a:lnTo>
                    <a:lnTo>
                      <a:pt x="12" y="136"/>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1" name="Freeform 947"/>
              <p:cNvSpPr>
                <a:spLocks noEditPoints="1"/>
              </p:cNvSpPr>
              <p:nvPr/>
            </p:nvSpPr>
            <p:spPr bwMode="auto">
              <a:xfrm>
                <a:off x="4743451" y="4767263"/>
                <a:ext cx="19050" cy="371475"/>
              </a:xfrm>
              <a:custGeom>
                <a:avLst/>
                <a:gdLst/>
                <a:ahLst/>
                <a:cxnLst>
                  <a:cxn ang="0">
                    <a:pos x="6" y="144"/>
                  </a:cxn>
                  <a:cxn ang="0">
                    <a:pos x="0" y="180"/>
                  </a:cxn>
                  <a:cxn ang="0">
                    <a:pos x="0" y="234"/>
                  </a:cxn>
                  <a:cxn ang="0">
                    <a:pos x="12" y="234"/>
                  </a:cxn>
                  <a:cxn ang="0">
                    <a:pos x="12" y="162"/>
                  </a:cxn>
                  <a:cxn ang="0">
                    <a:pos x="6" y="144"/>
                  </a:cxn>
                  <a:cxn ang="0">
                    <a:pos x="12" y="0"/>
                  </a:cxn>
                  <a:cxn ang="0">
                    <a:pos x="0" y="0"/>
                  </a:cxn>
                  <a:cxn ang="0">
                    <a:pos x="0" y="117"/>
                  </a:cxn>
                  <a:cxn ang="0">
                    <a:pos x="0" y="117"/>
                  </a:cxn>
                  <a:cxn ang="0">
                    <a:pos x="0" y="117"/>
                  </a:cxn>
                  <a:cxn ang="0">
                    <a:pos x="0" y="111"/>
                  </a:cxn>
                  <a:cxn ang="0">
                    <a:pos x="6" y="111"/>
                  </a:cxn>
                  <a:cxn ang="0">
                    <a:pos x="6" y="111"/>
                  </a:cxn>
                  <a:cxn ang="0">
                    <a:pos x="6" y="111"/>
                  </a:cxn>
                  <a:cxn ang="0">
                    <a:pos x="6" y="111"/>
                  </a:cxn>
                  <a:cxn ang="0">
                    <a:pos x="9" y="111"/>
                  </a:cxn>
                  <a:cxn ang="0">
                    <a:pos x="12" y="114"/>
                  </a:cxn>
                  <a:cxn ang="0">
                    <a:pos x="12" y="117"/>
                  </a:cxn>
                  <a:cxn ang="0">
                    <a:pos x="12" y="0"/>
                  </a:cxn>
                </a:cxnLst>
                <a:rect l="0" t="0" r="r" b="b"/>
                <a:pathLst>
                  <a:path w="12" h="234">
                    <a:moveTo>
                      <a:pt x="6" y="144"/>
                    </a:moveTo>
                    <a:lnTo>
                      <a:pt x="0" y="180"/>
                    </a:lnTo>
                    <a:lnTo>
                      <a:pt x="0" y="234"/>
                    </a:lnTo>
                    <a:lnTo>
                      <a:pt x="12" y="234"/>
                    </a:lnTo>
                    <a:lnTo>
                      <a:pt x="12" y="162"/>
                    </a:lnTo>
                    <a:lnTo>
                      <a:pt x="6" y="144"/>
                    </a:lnTo>
                    <a:close/>
                    <a:moveTo>
                      <a:pt x="12" y="0"/>
                    </a:moveTo>
                    <a:lnTo>
                      <a:pt x="0" y="0"/>
                    </a:lnTo>
                    <a:lnTo>
                      <a:pt x="0" y="117"/>
                    </a:lnTo>
                    <a:lnTo>
                      <a:pt x="0" y="117"/>
                    </a:lnTo>
                    <a:lnTo>
                      <a:pt x="0" y="117"/>
                    </a:lnTo>
                    <a:lnTo>
                      <a:pt x="0" y="111"/>
                    </a:lnTo>
                    <a:lnTo>
                      <a:pt x="6" y="111"/>
                    </a:lnTo>
                    <a:lnTo>
                      <a:pt x="6" y="111"/>
                    </a:lnTo>
                    <a:lnTo>
                      <a:pt x="6" y="111"/>
                    </a:lnTo>
                    <a:lnTo>
                      <a:pt x="6" y="111"/>
                    </a:lnTo>
                    <a:lnTo>
                      <a:pt x="9" y="111"/>
                    </a:lnTo>
                    <a:lnTo>
                      <a:pt x="12" y="114"/>
                    </a:lnTo>
                    <a:lnTo>
                      <a:pt x="12" y="117"/>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2" name="Freeform 948"/>
              <p:cNvSpPr>
                <a:spLocks/>
              </p:cNvSpPr>
              <p:nvPr/>
            </p:nvSpPr>
            <p:spPr bwMode="auto">
              <a:xfrm>
                <a:off x="4743451" y="4995863"/>
                <a:ext cx="19050" cy="142875"/>
              </a:xfrm>
              <a:custGeom>
                <a:avLst/>
                <a:gdLst/>
                <a:ahLst/>
                <a:cxnLst>
                  <a:cxn ang="0">
                    <a:pos x="6" y="0"/>
                  </a:cxn>
                  <a:cxn ang="0">
                    <a:pos x="0" y="36"/>
                  </a:cxn>
                  <a:cxn ang="0">
                    <a:pos x="0" y="90"/>
                  </a:cxn>
                  <a:cxn ang="0">
                    <a:pos x="12" y="90"/>
                  </a:cxn>
                  <a:cxn ang="0">
                    <a:pos x="12" y="18"/>
                  </a:cxn>
                  <a:cxn ang="0">
                    <a:pos x="6" y="0"/>
                  </a:cxn>
                </a:cxnLst>
                <a:rect l="0" t="0" r="r" b="b"/>
                <a:pathLst>
                  <a:path w="12" h="90">
                    <a:moveTo>
                      <a:pt x="6" y="0"/>
                    </a:moveTo>
                    <a:lnTo>
                      <a:pt x="0" y="36"/>
                    </a:lnTo>
                    <a:lnTo>
                      <a:pt x="0" y="90"/>
                    </a:lnTo>
                    <a:lnTo>
                      <a:pt x="12" y="90"/>
                    </a:lnTo>
                    <a:lnTo>
                      <a:pt x="12" y="18"/>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3" name="Freeform 949"/>
              <p:cNvSpPr>
                <a:spLocks/>
              </p:cNvSpPr>
              <p:nvPr/>
            </p:nvSpPr>
            <p:spPr bwMode="auto">
              <a:xfrm>
                <a:off x="4743451" y="4767263"/>
                <a:ext cx="19050" cy="185738"/>
              </a:xfrm>
              <a:custGeom>
                <a:avLst/>
                <a:gdLst/>
                <a:ahLst/>
                <a:cxnLst>
                  <a:cxn ang="0">
                    <a:pos x="12" y="0"/>
                  </a:cxn>
                  <a:cxn ang="0">
                    <a:pos x="0" y="0"/>
                  </a:cxn>
                  <a:cxn ang="0">
                    <a:pos x="0" y="117"/>
                  </a:cxn>
                  <a:cxn ang="0">
                    <a:pos x="0" y="117"/>
                  </a:cxn>
                  <a:cxn ang="0">
                    <a:pos x="0" y="117"/>
                  </a:cxn>
                  <a:cxn ang="0">
                    <a:pos x="0" y="111"/>
                  </a:cxn>
                  <a:cxn ang="0">
                    <a:pos x="6" y="111"/>
                  </a:cxn>
                  <a:cxn ang="0">
                    <a:pos x="6" y="111"/>
                  </a:cxn>
                  <a:cxn ang="0">
                    <a:pos x="6" y="111"/>
                  </a:cxn>
                  <a:cxn ang="0">
                    <a:pos x="6" y="111"/>
                  </a:cxn>
                  <a:cxn ang="0">
                    <a:pos x="9" y="111"/>
                  </a:cxn>
                  <a:cxn ang="0">
                    <a:pos x="12" y="114"/>
                  </a:cxn>
                  <a:cxn ang="0">
                    <a:pos x="12" y="117"/>
                  </a:cxn>
                  <a:cxn ang="0">
                    <a:pos x="12" y="0"/>
                  </a:cxn>
                </a:cxnLst>
                <a:rect l="0" t="0" r="r" b="b"/>
                <a:pathLst>
                  <a:path w="12" h="117">
                    <a:moveTo>
                      <a:pt x="12" y="0"/>
                    </a:moveTo>
                    <a:lnTo>
                      <a:pt x="0" y="0"/>
                    </a:lnTo>
                    <a:lnTo>
                      <a:pt x="0" y="117"/>
                    </a:lnTo>
                    <a:lnTo>
                      <a:pt x="0" y="117"/>
                    </a:lnTo>
                    <a:lnTo>
                      <a:pt x="0" y="117"/>
                    </a:lnTo>
                    <a:lnTo>
                      <a:pt x="0" y="111"/>
                    </a:lnTo>
                    <a:lnTo>
                      <a:pt x="6" y="111"/>
                    </a:lnTo>
                    <a:lnTo>
                      <a:pt x="6" y="111"/>
                    </a:lnTo>
                    <a:lnTo>
                      <a:pt x="6" y="111"/>
                    </a:lnTo>
                    <a:lnTo>
                      <a:pt x="6" y="111"/>
                    </a:lnTo>
                    <a:lnTo>
                      <a:pt x="9" y="111"/>
                    </a:lnTo>
                    <a:lnTo>
                      <a:pt x="12" y="114"/>
                    </a:lnTo>
                    <a:lnTo>
                      <a:pt x="12" y="11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4" name="Freeform 950"/>
              <p:cNvSpPr>
                <a:spLocks noEditPoints="1"/>
              </p:cNvSpPr>
              <p:nvPr/>
            </p:nvSpPr>
            <p:spPr bwMode="auto">
              <a:xfrm>
                <a:off x="4840288" y="5081588"/>
                <a:ext cx="19050" cy="425450"/>
              </a:xfrm>
              <a:custGeom>
                <a:avLst/>
                <a:gdLst/>
                <a:ahLst/>
                <a:cxnLst>
                  <a:cxn ang="0">
                    <a:pos x="0" y="136"/>
                  </a:cxn>
                  <a:cxn ang="0">
                    <a:pos x="0" y="268"/>
                  </a:cxn>
                  <a:cxn ang="0">
                    <a:pos x="12" y="268"/>
                  </a:cxn>
                  <a:cxn ang="0">
                    <a:pos x="12" y="136"/>
                  </a:cxn>
                  <a:cxn ang="0">
                    <a:pos x="12" y="136"/>
                  </a:cxn>
                  <a:cxn ang="0">
                    <a:pos x="12" y="136"/>
                  </a:cxn>
                  <a:cxn ang="0">
                    <a:pos x="9" y="139"/>
                  </a:cxn>
                  <a:cxn ang="0">
                    <a:pos x="6" y="139"/>
                  </a:cxn>
                  <a:cxn ang="0">
                    <a:pos x="6" y="139"/>
                  </a:cxn>
                  <a:cxn ang="0">
                    <a:pos x="6" y="139"/>
                  </a:cxn>
                  <a:cxn ang="0">
                    <a:pos x="6" y="139"/>
                  </a:cxn>
                  <a:cxn ang="0">
                    <a:pos x="0" y="139"/>
                  </a:cxn>
                  <a:cxn ang="0">
                    <a:pos x="0" y="136"/>
                  </a:cxn>
                  <a:cxn ang="0">
                    <a:pos x="0" y="136"/>
                  </a:cxn>
                  <a:cxn ang="0">
                    <a:pos x="12" y="0"/>
                  </a:cxn>
                  <a:cxn ang="0">
                    <a:pos x="0" y="0"/>
                  </a:cxn>
                  <a:cxn ang="0">
                    <a:pos x="0" y="91"/>
                  </a:cxn>
                  <a:cxn ang="0">
                    <a:pos x="6" y="115"/>
                  </a:cxn>
                  <a:cxn ang="0">
                    <a:pos x="12" y="100"/>
                  </a:cxn>
                  <a:cxn ang="0">
                    <a:pos x="12" y="0"/>
                  </a:cxn>
                </a:cxnLst>
                <a:rect l="0" t="0" r="r" b="b"/>
                <a:pathLst>
                  <a:path w="12" h="268">
                    <a:moveTo>
                      <a:pt x="0" y="136"/>
                    </a:moveTo>
                    <a:lnTo>
                      <a:pt x="0" y="268"/>
                    </a:lnTo>
                    <a:lnTo>
                      <a:pt x="12" y="268"/>
                    </a:lnTo>
                    <a:lnTo>
                      <a:pt x="12" y="136"/>
                    </a:lnTo>
                    <a:lnTo>
                      <a:pt x="12" y="136"/>
                    </a:lnTo>
                    <a:lnTo>
                      <a:pt x="12" y="136"/>
                    </a:lnTo>
                    <a:lnTo>
                      <a:pt x="9" y="139"/>
                    </a:lnTo>
                    <a:lnTo>
                      <a:pt x="6" y="139"/>
                    </a:lnTo>
                    <a:lnTo>
                      <a:pt x="6" y="139"/>
                    </a:lnTo>
                    <a:lnTo>
                      <a:pt x="6" y="139"/>
                    </a:lnTo>
                    <a:lnTo>
                      <a:pt x="6" y="139"/>
                    </a:lnTo>
                    <a:lnTo>
                      <a:pt x="0" y="139"/>
                    </a:lnTo>
                    <a:lnTo>
                      <a:pt x="0" y="136"/>
                    </a:lnTo>
                    <a:lnTo>
                      <a:pt x="0" y="136"/>
                    </a:lnTo>
                    <a:close/>
                    <a:moveTo>
                      <a:pt x="12" y="0"/>
                    </a:moveTo>
                    <a:lnTo>
                      <a:pt x="0" y="0"/>
                    </a:lnTo>
                    <a:lnTo>
                      <a:pt x="0" y="91"/>
                    </a:lnTo>
                    <a:lnTo>
                      <a:pt x="6" y="115"/>
                    </a:lnTo>
                    <a:lnTo>
                      <a:pt x="12" y="100"/>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5" name="Freeform 951"/>
              <p:cNvSpPr>
                <a:spLocks/>
              </p:cNvSpPr>
              <p:nvPr/>
            </p:nvSpPr>
            <p:spPr bwMode="auto">
              <a:xfrm>
                <a:off x="4840288" y="5297488"/>
                <a:ext cx="19050" cy="209550"/>
              </a:xfrm>
              <a:custGeom>
                <a:avLst/>
                <a:gdLst/>
                <a:ahLst/>
                <a:cxnLst>
                  <a:cxn ang="0">
                    <a:pos x="0" y="0"/>
                  </a:cxn>
                  <a:cxn ang="0">
                    <a:pos x="0" y="132"/>
                  </a:cxn>
                  <a:cxn ang="0">
                    <a:pos x="12" y="132"/>
                  </a:cxn>
                  <a:cxn ang="0">
                    <a:pos x="12" y="0"/>
                  </a:cxn>
                  <a:cxn ang="0">
                    <a:pos x="12" y="0"/>
                  </a:cxn>
                  <a:cxn ang="0">
                    <a:pos x="12" y="0"/>
                  </a:cxn>
                  <a:cxn ang="0">
                    <a:pos x="9" y="3"/>
                  </a:cxn>
                  <a:cxn ang="0">
                    <a:pos x="6" y="3"/>
                  </a:cxn>
                  <a:cxn ang="0">
                    <a:pos x="6" y="3"/>
                  </a:cxn>
                  <a:cxn ang="0">
                    <a:pos x="6" y="3"/>
                  </a:cxn>
                  <a:cxn ang="0">
                    <a:pos x="6" y="3"/>
                  </a:cxn>
                  <a:cxn ang="0">
                    <a:pos x="0" y="3"/>
                  </a:cxn>
                  <a:cxn ang="0">
                    <a:pos x="0" y="0"/>
                  </a:cxn>
                  <a:cxn ang="0">
                    <a:pos x="0" y="0"/>
                  </a:cxn>
                </a:cxnLst>
                <a:rect l="0" t="0" r="r" b="b"/>
                <a:pathLst>
                  <a:path w="12" h="132">
                    <a:moveTo>
                      <a:pt x="0" y="0"/>
                    </a:moveTo>
                    <a:lnTo>
                      <a:pt x="0" y="132"/>
                    </a:lnTo>
                    <a:lnTo>
                      <a:pt x="12" y="132"/>
                    </a:lnTo>
                    <a:lnTo>
                      <a:pt x="12" y="0"/>
                    </a:lnTo>
                    <a:lnTo>
                      <a:pt x="12" y="0"/>
                    </a:lnTo>
                    <a:lnTo>
                      <a:pt x="12" y="0"/>
                    </a:lnTo>
                    <a:lnTo>
                      <a:pt x="9" y="3"/>
                    </a:lnTo>
                    <a:lnTo>
                      <a:pt x="6" y="3"/>
                    </a:lnTo>
                    <a:lnTo>
                      <a:pt x="6" y="3"/>
                    </a:lnTo>
                    <a:lnTo>
                      <a:pt x="6" y="3"/>
                    </a:lnTo>
                    <a:lnTo>
                      <a:pt x="6" y="3"/>
                    </a:ln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6" name="Freeform 952"/>
              <p:cNvSpPr>
                <a:spLocks/>
              </p:cNvSpPr>
              <p:nvPr/>
            </p:nvSpPr>
            <p:spPr bwMode="auto">
              <a:xfrm>
                <a:off x="4840288" y="5081588"/>
                <a:ext cx="19050" cy="182563"/>
              </a:xfrm>
              <a:custGeom>
                <a:avLst/>
                <a:gdLst/>
                <a:ahLst/>
                <a:cxnLst>
                  <a:cxn ang="0">
                    <a:pos x="12" y="0"/>
                  </a:cxn>
                  <a:cxn ang="0">
                    <a:pos x="0" y="0"/>
                  </a:cxn>
                  <a:cxn ang="0">
                    <a:pos x="0" y="91"/>
                  </a:cxn>
                  <a:cxn ang="0">
                    <a:pos x="6" y="115"/>
                  </a:cxn>
                  <a:cxn ang="0">
                    <a:pos x="12" y="100"/>
                  </a:cxn>
                  <a:cxn ang="0">
                    <a:pos x="12" y="0"/>
                  </a:cxn>
                </a:cxnLst>
                <a:rect l="0" t="0" r="r" b="b"/>
                <a:pathLst>
                  <a:path w="12" h="115">
                    <a:moveTo>
                      <a:pt x="12" y="0"/>
                    </a:moveTo>
                    <a:lnTo>
                      <a:pt x="0" y="0"/>
                    </a:lnTo>
                    <a:lnTo>
                      <a:pt x="0" y="91"/>
                    </a:lnTo>
                    <a:lnTo>
                      <a:pt x="6" y="115"/>
                    </a:lnTo>
                    <a:lnTo>
                      <a:pt x="12" y="10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7" name="Freeform 953"/>
              <p:cNvSpPr>
                <a:spLocks noEditPoints="1"/>
              </p:cNvSpPr>
              <p:nvPr/>
            </p:nvSpPr>
            <p:spPr bwMode="auto">
              <a:xfrm>
                <a:off x="4935538" y="4833938"/>
                <a:ext cx="19050" cy="373063"/>
              </a:xfrm>
              <a:custGeom>
                <a:avLst/>
                <a:gdLst/>
                <a:ahLst/>
                <a:cxnLst>
                  <a:cxn ang="0">
                    <a:pos x="6" y="135"/>
                  </a:cxn>
                  <a:cxn ang="0">
                    <a:pos x="0" y="153"/>
                  </a:cxn>
                  <a:cxn ang="0">
                    <a:pos x="0" y="235"/>
                  </a:cxn>
                  <a:cxn ang="0">
                    <a:pos x="12" y="235"/>
                  </a:cxn>
                  <a:cxn ang="0">
                    <a:pos x="12" y="156"/>
                  </a:cxn>
                  <a:cxn ang="0">
                    <a:pos x="6" y="135"/>
                  </a:cxn>
                  <a:cxn ang="0">
                    <a:pos x="12" y="0"/>
                  </a:cxn>
                  <a:cxn ang="0">
                    <a:pos x="0" y="0"/>
                  </a:cxn>
                  <a:cxn ang="0">
                    <a:pos x="0" y="117"/>
                  </a:cxn>
                  <a:cxn ang="0">
                    <a:pos x="0" y="114"/>
                  </a:cxn>
                  <a:cxn ang="0">
                    <a:pos x="0" y="114"/>
                  </a:cxn>
                  <a:cxn ang="0">
                    <a:pos x="3" y="111"/>
                  </a:cxn>
                  <a:cxn ang="0">
                    <a:pos x="6" y="111"/>
                  </a:cxn>
                  <a:cxn ang="0">
                    <a:pos x="6" y="111"/>
                  </a:cxn>
                  <a:cxn ang="0">
                    <a:pos x="6" y="111"/>
                  </a:cxn>
                  <a:cxn ang="0">
                    <a:pos x="6" y="111"/>
                  </a:cxn>
                  <a:cxn ang="0">
                    <a:pos x="9" y="111"/>
                  </a:cxn>
                  <a:cxn ang="0">
                    <a:pos x="12" y="114"/>
                  </a:cxn>
                  <a:cxn ang="0">
                    <a:pos x="12" y="117"/>
                  </a:cxn>
                  <a:cxn ang="0">
                    <a:pos x="12" y="0"/>
                  </a:cxn>
                </a:cxnLst>
                <a:rect l="0" t="0" r="r" b="b"/>
                <a:pathLst>
                  <a:path w="12" h="235">
                    <a:moveTo>
                      <a:pt x="6" y="135"/>
                    </a:moveTo>
                    <a:lnTo>
                      <a:pt x="0" y="153"/>
                    </a:lnTo>
                    <a:lnTo>
                      <a:pt x="0" y="235"/>
                    </a:lnTo>
                    <a:lnTo>
                      <a:pt x="12" y="235"/>
                    </a:lnTo>
                    <a:lnTo>
                      <a:pt x="12" y="156"/>
                    </a:lnTo>
                    <a:lnTo>
                      <a:pt x="6" y="135"/>
                    </a:lnTo>
                    <a:close/>
                    <a:moveTo>
                      <a:pt x="12" y="0"/>
                    </a:moveTo>
                    <a:lnTo>
                      <a:pt x="0" y="0"/>
                    </a:lnTo>
                    <a:lnTo>
                      <a:pt x="0" y="117"/>
                    </a:lnTo>
                    <a:lnTo>
                      <a:pt x="0" y="114"/>
                    </a:lnTo>
                    <a:lnTo>
                      <a:pt x="0" y="114"/>
                    </a:lnTo>
                    <a:lnTo>
                      <a:pt x="3" y="111"/>
                    </a:lnTo>
                    <a:lnTo>
                      <a:pt x="6" y="111"/>
                    </a:lnTo>
                    <a:lnTo>
                      <a:pt x="6" y="111"/>
                    </a:lnTo>
                    <a:lnTo>
                      <a:pt x="6" y="111"/>
                    </a:lnTo>
                    <a:lnTo>
                      <a:pt x="6" y="111"/>
                    </a:lnTo>
                    <a:lnTo>
                      <a:pt x="9" y="111"/>
                    </a:lnTo>
                    <a:lnTo>
                      <a:pt x="12" y="114"/>
                    </a:lnTo>
                    <a:lnTo>
                      <a:pt x="12" y="117"/>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8" name="Freeform 954"/>
              <p:cNvSpPr>
                <a:spLocks/>
              </p:cNvSpPr>
              <p:nvPr/>
            </p:nvSpPr>
            <p:spPr bwMode="auto">
              <a:xfrm>
                <a:off x="4935538" y="5048251"/>
                <a:ext cx="19050" cy="158750"/>
              </a:xfrm>
              <a:custGeom>
                <a:avLst/>
                <a:gdLst/>
                <a:ahLst/>
                <a:cxnLst>
                  <a:cxn ang="0">
                    <a:pos x="6" y="0"/>
                  </a:cxn>
                  <a:cxn ang="0">
                    <a:pos x="0" y="18"/>
                  </a:cxn>
                  <a:cxn ang="0">
                    <a:pos x="0" y="100"/>
                  </a:cxn>
                  <a:cxn ang="0">
                    <a:pos x="12" y="100"/>
                  </a:cxn>
                  <a:cxn ang="0">
                    <a:pos x="12" y="21"/>
                  </a:cxn>
                  <a:cxn ang="0">
                    <a:pos x="6" y="0"/>
                  </a:cxn>
                </a:cxnLst>
                <a:rect l="0" t="0" r="r" b="b"/>
                <a:pathLst>
                  <a:path w="12" h="100">
                    <a:moveTo>
                      <a:pt x="6" y="0"/>
                    </a:moveTo>
                    <a:lnTo>
                      <a:pt x="0" y="18"/>
                    </a:lnTo>
                    <a:lnTo>
                      <a:pt x="0" y="100"/>
                    </a:lnTo>
                    <a:lnTo>
                      <a:pt x="12" y="100"/>
                    </a:lnTo>
                    <a:lnTo>
                      <a:pt x="12" y="21"/>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19" name="Freeform 955"/>
              <p:cNvSpPr>
                <a:spLocks/>
              </p:cNvSpPr>
              <p:nvPr/>
            </p:nvSpPr>
            <p:spPr bwMode="auto">
              <a:xfrm>
                <a:off x="4935538" y="4833938"/>
                <a:ext cx="19050" cy="185738"/>
              </a:xfrm>
              <a:custGeom>
                <a:avLst/>
                <a:gdLst/>
                <a:ahLst/>
                <a:cxnLst>
                  <a:cxn ang="0">
                    <a:pos x="12" y="0"/>
                  </a:cxn>
                  <a:cxn ang="0">
                    <a:pos x="0" y="0"/>
                  </a:cxn>
                  <a:cxn ang="0">
                    <a:pos x="0" y="117"/>
                  </a:cxn>
                  <a:cxn ang="0">
                    <a:pos x="0" y="114"/>
                  </a:cxn>
                  <a:cxn ang="0">
                    <a:pos x="0" y="114"/>
                  </a:cxn>
                  <a:cxn ang="0">
                    <a:pos x="3" y="111"/>
                  </a:cxn>
                  <a:cxn ang="0">
                    <a:pos x="6" y="111"/>
                  </a:cxn>
                  <a:cxn ang="0">
                    <a:pos x="6" y="111"/>
                  </a:cxn>
                  <a:cxn ang="0">
                    <a:pos x="6" y="111"/>
                  </a:cxn>
                  <a:cxn ang="0">
                    <a:pos x="6" y="111"/>
                  </a:cxn>
                  <a:cxn ang="0">
                    <a:pos x="9" y="111"/>
                  </a:cxn>
                  <a:cxn ang="0">
                    <a:pos x="12" y="114"/>
                  </a:cxn>
                  <a:cxn ang="0">
                    <a:pos x="12" y="117"/>
                  </a:cxn>
                  <a:cxn ang="0">
                    <a:pos x="12" y="0"/>
                  </a:cxn>
                </a:cxnLst>
                <a:rect l="0" t="0" r="r" b="b"/>
                <a:pathLst>
                  <a:path w="12" h="117">
                    <a:moveTo>
                      <a:pt x="12" y="0"/>
                    </a:moveTo>
                    <a:lnTo>
                      <a:pt x="0" y="0"/>
                    </a:lnTo>
                    <a:lnTo>
                      <a:pt x="0" y="117"/>
                    </a:lnTo>
                    <a:lnTo>
                      <a:pt x="0" y="114"/>
                    </a:lnTo>
                    <a:lnTo>
                      <a:pt x="0" y="114"/>
                    </a:lnTo>
                    <a:lnTo>
                      <a:pt x="3" y="111"/>
                    </a:lnTo>
                    <a:lnTo>
                      <a:pt x="6" y="111"/>
                    </a:lnTo>
                    <a:lnTo>
                      <a:pt x="6" y="111"/>
                    </a:lnTo>
                    <a:lnTo>
                      <a:pt x="6" y="111"/>
                    </a:lnTo>
                    <a:lnTo>
                      <a:pt x="6" y="111"/>
                    </a:lnTo>
                    <a:lnTo>
                      <a:pt x="9" y="111"/>
                    </a:lnTo>
                    <a:lnTo>
                      <a:pt x="12" y="114"/>
                    </a:lnTo>
                    <a:lnTo>
                      <a:pt x="12" y="117"/>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0" name="Freeform 956"/>
              <p:cNvSpPr>
                <a:spLocks noEditPoints="1"/>
              </p:cNvSpPr>
              <p:nvPr/>
            </p:nvSpPr>
            <p:spPr bwMode="auto">
              <a:xfrm>
                <a:off x="5030788" y="5024438"/>
                <a:ext cx="19050" cy="577850"/>
              </a:xfrm>
              <a:custGeom>
                <a:avLst/>
                <a:gdLst/>
                <a:ahLst/>
                <a:cxnLst>
                  <a:cxn ang="0">
                    <a:pos x="0" y="184"/>
                  </a:cxn>
                  <a:cxn ang="0">
                    <a:pos x="0" y="364"/>
                  </a:cxn>
                  <a:cxn ang="0">
                    <a:pos x="12" y="364"/>
                  </a:cxn>
                  <a:cxn ang="0">
                    <a:pos x="12" y="226"/>
                  </a:cxn>
                  <a:cxn ang="0">
                    <a:pos x="0" y="184"/>
                  </a:cxn>
                  <a:cxn ang="0">
                    <a:pos x="0" y="184"/>
                  </a:cxn>
                  <a:cxn ang="0">
                    <a:pos x="12" y="0"/>
                  </a:cxn>
                  <a:cxn ang="0">
                    <a:pos x="0" y="0"/>
                  </a:cxn>
                  <a:cxn ang="0">
                    <a:pos x="0" y="145"/>
                  </a:cxn>
                  <a:cxn ang="0">
                    <a:pos x="12" y="181"/>
                  </a:cxn>
                  <a:cxn ang="0">
                    <a:pos x="12" y="181"/>
                  </a:cxn>
                  <a:cxn ang="0">
                    <a:pos x="12" y="181"/>
                  </a:cxn>
                  <a:cxn ang="0">
                    <a:pos x="12" y="0"/>
                  </a:cxn>
                </a:cxnLst>
                <a:rect l="0" t="0" r="r" b="b"/>
                <a:pathLst>
                  <a:path w="12" h="364">
                    <a:moveTo>
                      <a:pt x="0" y="184"/>
                    </a:moveTo>
                    <a:lnTo>
                      <a:pt x="0" y="364"/>
                    </a:lnTo>
                    <a:lnTo>
                      <a:pt x="12" y="364"/>
                    </a:lnTo>
                    <a:lnTo>
                      <a:pt x="12" y="226"/>
                    </a:lnTo>
                    <a:lnTo>
                      <a:pt x="0" y="184"/>
                    </a:lnTo>
                    <a:lnTo>
                      <a:pt x="0" y="184"/>
                    </a:lnTo>
                    <a:close/>
                    <a:moveTo>
                      <a:pt x="12" y="0"/>
                    </a:moveTo>
                    <a:lnTo>
                      <a:pt x="0" y="0"/>
                    </a:lnTo>
                    <a:lnTo>
                      <a:pt x="0" y="145"/>
                    </a:lnTo>
                    <a:lnTo>
                      <a:pt x="12" y="181"/>
                    </a:lnTo>
                    <a:lnTo>
                      <a:pt x="12" y="181"/>
                    </a:lnTo>
                    <a:lnTo>
                      <a:pt x="12" y="181"/>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1" name="Freeform 957"/>
              <p:cNvSpPr>
                <a:spLocks/>
              </p:cNvSpPr>
              <p:nvPr/>
            </p:nvSpPr>
            <p:spPr bwMode="auto">
              <a:xfrm>
                <a:off x="5030788" y="5316538"/>
                <a:ext cx="19050" cy="285750"/>
              </a:xfrm>
              <a:custGeom>
                <a:avLst/>
                <a:gdLst/>
                <a:ahLst/>
                <a:cxnLst>
                  <a:cxn ang="0">
                    <a:pos x="0" y="0"/>
                  </a:cxn>
                  <a:cxn ang="0">
                    <a:pos x="0" y="180"/>
                  </a:cxn>
                  <a:cxn ang="0">
                    <a:pos x="12" y="180"/>
                  </a:cxn>
                  <a:cxn ang="0">
                    <a:pos x="12" y="42"/>
                  </a:cxn>
                  <a:cxn ang="0">
                    <a:pos x="0" y="0"/>
                  </a:cxn>
                  <a:cxn ang="0">
                    <a:pos x="0" y="0"/>
                  </a:cxn>
                </a:cxnLst>
                <a:rect l="0" t="0" r="r" b="b"/>
                <a:pathLst>
                  <a:path w="12" h="180">
                    <a:moveTo>
                      <a:pt x="0" y="0"/>
                    </a:moveTo>
                    <a:lnTo>
                      <a:pt x="0" y="180"/>
                    </a:lnTo>
                    <a:lnTo>
                      <a:pt x="12" y="180"/>
                    </a:lnTo>
                    <a:lnTo>
                      <a:pt x="12" y="42"/>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2" name="Freeform 958"/>
              <p:cNvSpPr>
                <a:spLocks/>
              </p:cNvSpPr>
              <p:nvPr/>
            </p:nvSpPr>
            <p:spPr bwMode="auto">
              <a:xfrm>
                <a:off x="5030788" y="5024438"/>
                <a:ext cx="19050" cy="287338"/>
              </a:xfrm>
              <a:custGeom>
                <a:avLst/>
                <a:gdLst/>
                <a:ahLst/>
                <a:cxnLst>
                  <a:cxn ang="0">
                    <a:pos x="12" y="0"/>
                  </a:cxn>
                  <a:cxn ang="0">
                    <a:pos x="0" y="0"/>
                  </a:cxn>
                  <a:cxn ang="0">
                    <a:pos x="0" y="145"/>
                  </a:cxn>
                  <a:cxn ang="0">
                    <a:pos x="12" y="181"/>
                  </a:cxn>
                  <a:cxn ang="0">
                    <a:pos x="12" y="181"/>
                  </a:cxn>
                  <a:cxn ang="0">
                    <a:pos x="12" y="181"/>
                  </a:cxn>
                  <a:cxn ang="0">
                    <a:pos x="12" y="0"/>
                  </a:cxn>
                </a:cxnLst>
                <a:rect l="0" t="0" r="r" b="b"/>
                <a:pathLst>
                  <a:path w="12" h="181">
                    <a:moveTo>
                      <a:pt x="12" y="0"/>
                    </a:moveTo>
                    <a:lnTo>
                      <a:pt x="0" y="0"/>
                    </a:lnTo>
                    <a:lnTo>
                      <a:pt x="0" y="145"/>
                    </a:lnTo>
                    <a:lnTo>
                      <a:pt x="12" y="181"/>
                    </a:lnTo>
                    <a:lnTo>
                      <a:pt x="12" y="181"/>
                    </a:lnTo>
                    <a:lnTo>
                      <a:pt x="12" y="18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3" name="Freeform 959"/>
              <p:cNvSpPr>
                <a:spLocks noEditPoints="1"/>
              </p:cNvSpPr>
              <p:nvPr/>
            </p:nvSpPr>
            <p:spPr bwMode="auto">
              <a:xfrm>
                <a:off x="5126038" y="5373688"/>
                <a:ext cx="19050" cy="534988"/>
              </a:xfrm>
              <a:custGeom>
                <a:avLst/>
                <a:gdLst/>
                <a:ahLst/>
                <a:cxnLst>
                  <a:cxn ang="0">
                    <a:pos x="0" y="171"/>
                  </a:cxn>
                  <a:cxn ang="0">
                    <a:pos x="0" y="337"/>
                  </a:cxn>
                  <a:cxn ang="0">
                    <a:pos x="12" y="337"/>
                  </a:cxn>
                  <a:cxn ang="0">
                    <a:pos x="12" y="171"/>
                  </a:cxn>
                  <a:cxn ang="0">
                    <a:pos x="12" y="171"/>
                  </a:cxn>
                  <a:cxn ang="0">
                    <a:pos x="12" y="171"/>
                  </a:cxn>
                  <a:cxn ang="0">
                    <a:pos x="6" y="174"/>
                  </a:cxn>
                  <a:cxn ang="0">
                    <a:pos x="6" y="174"/>
                  </a:cxn>
                  <a:cxn ang="0">
                    <a:pos x="6" y="174"/>
                  </a:cxn>
                  <a:cxn ang="0">
                    <a:pos x="6" y="174"/>
                  </a:cxn>
                  <a:cxn ang="0">
                    <a:pos x="0" y="174"/>
                  </a:cxn>
                  <a:cxn ang="0">
                    <a:pos x="0" y="171"/>
                  </a:cxn>
                  <a:cxn ang="0">
                    <a:pos x="0" y="171"/>
                  </a:cxn>
                  <a:cxn ang="0">
                    <a:pos x="12" y="0"/>
                  </a:cxn>
                  <a:cxn ang="0">
                    <a:pos x="0" y="0"/>
                  </a:cxn>
                  <a:cxn ang="0">
                    <a:pos x="0" y="126"/>
                  </a:cxn>
                  <a:cxn ang="0">
                    <a:pos x="6" y="153"/>
                  </a:cxn>
                  <a:cxn ang="0">
                    <a:pos x="12" y="144"/>
                  </a:cxn>
                  <a:cxn ang="0">
                    <a:pos x="12" y="0"/>
                  </a:cxn>
                </a:cxnLst>
                <a:rect l="0" t="0" r="r" b="b"/>
                <a:pathLst>
                  <a:path w="12" h="337">
                    <a:moveTo>
                      <a:pt x="0" y="171"/>
                    </a:moveTo>
                    <a:lnTo>
                      <a:pt x="0" y="337"/>
                    </a:lnTo>
                    <a:lnTo>
                      <a:pt x="12" y="337"/>
                    </a:lnTo>
                    <a:lnTo>
                      <a:pt x="12" y="171"/>
                    </a:lnTo>
                    <a:lnTo>
                      <a:pt x="12" y="171"/>
                    </a:lnTo>
                    <a:lnTo>
                      <a:pt x="12" y="171"/>
                    </a:lnTo>
                    <a:lnTo>
                      <a:pt x="6" y="174"/>
                    </a:lnTo>
                    <a:lnTo>
                      <a:pt x="6" y="174"/>
                    </a:lnTo>
                    <a:lnTo>
                      <a:pt x="6" y="174"/>
                    </a:lnTo>
                    <a:lnTo>
                      <a:pt x="6" y="174"/>
                    </a:lnTo>
                    <a:lnTo>
                      <a:pt x="0" y="174"/>
                    </a:lnTo>
                    <a:lnTo>
                      <a:pt x="0" y="171"/>
                    </a:lnTo>
                    <a:lnTo>
                      <a:pt x="0" y="171"/>
                    </a:lnTo>
                    <a:close/>
                    <a:moveTo>
                      <a:pt x="12" y="0"/>
                    </a:moveTo>
                    <a:lnTo>
                      <a:pt x="0" y="0"/>
                    </a:lnTo>
                    <a:lnTo>
                      <a:pt x="0" y="126"/>
                    </a:lnTo>
                    <a:lnTo>
                      <a:pt x="6" y="153"/>
                    </a:lnTo>
                    <a:lnTo>
                      <a:pt x="12" y="144"/>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4" name="Freeform 960"/>
              <p:cNvSpPr>
                <a:spLocks/>
              </p:cNvSpPr>
              <p:nvPr/>
            </p:nvSpPr>
            <p:spPr bwMode="auto">
              <a:xfrm>
                <a:off x="5126038" y="5645151"/>
                <a:ext cx="19050" cy="263525"/>
              </a:xfrm>
              <a:custGeom>
                <a:avLst/>
                <a:gdLst/>
                <a:ahLst/>
                <a:cxnLst>
                  <a:cxn ang="0">
                    <a:pos x="0" y="0"/>
                  </a:cxn>
                  <a:cxn ang="0">
                    <a:pos x="0" y="166"/>
                  </a:cxn>
                  <a:cxn ang="0">
                    <a:pos x="12" y="166"/>
                  </a:cxn>
                  <a:cxn ang="0">
                    <a:pos x="12" y="0"/>
                  </a:cxn>
                  <a:cxn ang="0">
                    <a:pos x="12" y="0"/>
                  </a:cxn>
                  <a:cxn ang="0">
                    <a:pos x="12" y="0"/>
                  </a:cxn>
                  <a:cxn ang="0">
                    <a:pos x="6" y="3"/>
                  </a:cxn>
                  <a:cxn ang="0">
                    <a:pos x="6" y="3"/>
                  </a:cxn>
                  <a:cxn ang="0">
                    <a:pos x="6" y="3"/>
                  </a:cxn>
                  <a:cxn ang="0">
                    <a:pos x="6" y="3"/>
                  </a:cxn>
                  <a:cxn ang="0">
                    <a:pos x="0" y="3"/>
                  </a:cxn>
                  <a:cxn ang="0">
                    <a:pos x="0" y="0"/>
                  </a:cxn>
                  <a:cxn ang="0">
                    <a:pos x="0" y="0"/>
                  </a:cxn>
                </a:cxnLst>
                <a:rect l="0" t="0" r="r" b="b"/>
                <a:pathLst>
                  <a:path w="12" h="166">
                    <a:moveTo>
                      <a:pt x="0" y="0"/>
                    </a:moveTo>
                    <a:lnTo>
                      <a:pt x="0" y="166"/>
                    </a:lnTo>
                    <a:lnTo>
                      <a:pt x="12" y="166"/>
                    </a:lnTo>
                    <a:lnTo>
                      <a:pt x="12" y="0"/>
                    </a:lnTo>
                    <a:lnTo>
                      <a:pt x="12" y="0"/>
                    </a:lnTo>
                    <a:lnTo>
                      <a:pt x="12" y="0"/>
                    </a:lnTo>
                    <a:lnTo>
                      <a:pt x="6" y="3"/>
                    </a:lnTo>
                    <a:lnTo>
                      <a:pt x="6" y="3"/>
                    </a:lnTo>
                    <a:lnTo>
                      <a:pt x="6" y="3"/>
                    </a:lnTo>
                    <a:lnTo>
                      <a:pt x="6" y="3"/>
                    </a:ln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5" name="Freeform 961"/>
              <p:cNvSpPr>
                <a:spLocks/>
              </p:cNvSpPr>
              <p:nvPr/>
            </p:nvSpPr>
            <p:spPr bwMode="auto">
              <a:xfrm>
                <a:off x="5126038" y="5373688"/>
                <a:ext cx="19050" cy="242888"/>
              </a:xfrm>
              <a:custGeom>
                <a:avLst/>
                <a:gdLst/>
                <a:ahLst/>
                <a:cxnLst>
                  <a:cxn ang="0">
                    <a:pos x="12" y="0"/>
                  </a:cxn>
                  <a:cxn ang="0">
                    <a:pos x="0" y="0"/>
                  </a:cxn>
                  <a:cxn ang="0">
                    <a:pos x="0" y="126"/>
                  </a:cxn>
                  <a:cxn ang="0">
                    <a:pos x="6" y="153"/>
                  </a:cxn>
                  <a:cxn ang="0">
                    <a:pos x="12" y="144"/>
                  </a:cxn>
                  <a:cxn ang="0">
                    <a:pos x="12" y="0"/>
                  </a:cxn>
                </a:cxnLst>
                <a:rect l="0" t="0" r="r" b="b"/>
                <a:pathLst>
                  <a:path w="12" h="153">
                    <a:moveTo>
                      <a:pt x="12" y="0"/>
                    </a:moveTo>
                    <a:lnTo>
                      <a:pt x="0" y="0"/>
                    </a:lnTo>
                    <a:lnTo>
                      <a:pt x="0" y="126"/>
                    </a:lnTo>
                    <a:lnTo>
                      <a:pt x="6" y="153"/>
                    </a:lnTo>
                    <a:lnTo>
                      <a:pt x="12" y="144"/>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6" name="Freeform 962"/>
              <p:cNvSpPr>
                <a:spLocks noEditPoints="1"/>
              </p:cNvSpPr>
              <p:nvPr/>
            </p:nvSpPr>
            <p:spPr bwMode="auto">
              <a:xfrm>
                <a:off x="5221288" y="5245101"/>
                <a:ext cx="19050" cy="423863"/>
              </a:xfrm>
              <a:custGeom>
                <a:avLst/>
                <a:gdLst/>
                <a:ahLst/>
                <a:cxnLst>
                  <a:cxn ang="0">
                    <a:pos x="9" y="141"/>
                  </a:cxn>
                  <a:cxn ang="0">
                    <a:pos x="0" y="159"/>
                  </a:cxn>
                  <a:cxn ang="0">
                    <a:pos x="0" y="267"/>
                  </a:cxn>
                  <a:cxn ang="0">
                    <a:pos x="12" y="267"/>
                  </a:cxn>
                  <a:cxn ang="0">
                    <a:pos x="12" y="144"/>
                  </a:cxn>
                  <a:cxn ang="0">
                    <a:pos x="9" y="141"/>
                  </a:cxn>
                  <a:cxn ang="0">
                    <a:pos x="12" y="0"/>
                  </a:cxn>
                  <a:cxn ang="0">
                    <a:pos x="0" y="0"/>
                  </a:cxn>
                  <a:cxn ang="0">
                    <a:pos x="0" y="132"/>
                  </a:cxn>
                  <a:cxn ang="0">
                    <a:pos x="0" y="132"/>
                  </a:cxn>
                  <a:cxn ang="0">
                    <a:pos x="0" y="132"/>
                  </a:cxn>
                  <a:cxn ang="0">
                    <a:pos x="3" y="129"/>
                  </a:cxn>
                  <a:cxn ang="0">
                    <a:pos x="6" y="126"/>
                  </a:cxn>
                  <a:cxn ang="0">
                    <a:pos x="6" y="126"/>
                  </a:cxn>
                  <a:cxn ang="0">
                    <a:pos x="9" y="129"/>
                  </a:cxn>
                  <a:cxn ang="0">
                    <a:pos x="12" y="129"/>
                  </a:cxn>
                  <a:cxn ang="0">
                    <a:pos x="12" y="0"/>
                  </a:cxn>
                </a:cxnLst>
                <a:rect l="0" t="0" r="r" b="b"/>
                <a:pathLst>
                  <a:path w="12" h="267">
                    <a:moveTo>
                      <a:pt x="9" y="141"/>
                    </a:moveTo>
                    <a:lnTo>
                      <a:pt x="0" y="159"/>
                    </a:lnTo>
                    <a:lnTo>
                      <a:pt x="0" y="267"/>
                    </a:lnTo>
                    <a:lnTo>
                      <a:pt x="12" y="267"/>
                    </a:lnTo>
                    <a:lnTo>
                      <a:pt x="12" y="144"/>
                    </a:lnTo>
                    <a:lnTo>
                      <a:pt x="9" y="141"/>
                    </a:lnTo>
                    <a:close/>
                    <a:moveTo>
                      <a:pt x="12" y="0"/>
                    </a:moveTo>
                    <a:lnTo>
                      <a:pt x="0" y="0"/>
                    </a:lnTo>
                    <a:lnTo>
                      <a:pt x="0" y="132"/>
                    </a:lnTo>
                    <a:lnTo>
                      <a:pt x="0" y="132"/>
                    </a:lnTo>
                    <a:lnTo>
                      <a:pt x="0" y="132"/>
                    </a:lnTo>
                    <a:lnTo>
                      <a:pt x="3" y="129"/>
                    </a:lnTo>
                    <a:lnTo>
                      <a:pt x="6" y="126"/>
                    </a:lnTo>
                    <a:lnTo>
                      <a:pt x="6" y="126"/>
                    </a:lnTo>
                    <a:lnTo>
                      <a:pt x="9" y="129"/>
                    </a:lnTo>
                    <a:lnTo>
                      <a:pt x="12" y="129"/>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7" name="Freeform 963"/>
              <p:cNvSpPr>
                <a:spLocks/>
              </p:cNvSpPr>
              <p:nvPr/>
            </p:nvSpPr>
            <p:spPr bwMode="auto">
              <a:xfrm>
                <a:off x="5221288" y="5468938"/>
                <a:ext cx="19050" cy="200025"/>
              </a:xfrm>
              <a:custGeom>
                <a:avLst/>
                <a:gdLst/>
                <a:ahLst/>
                <a:cxnLst>
                  <a:cxn ang="0">
                    <a:pos x="9" y="0"/>
                  </a:cxn>
                  <a:cxn ang="0">
                    <a:pos x="0" y="18"/>
                  </a:cxn>
                  <a:cxn ang="0">
                    <a:pos x="0" y="126"/>
                  </a:cxn>
                  <a:cxn ang="0">
                    <a:pos x="12" y="126"/>
                  </a:cxn>
                  <a:cxn ang="0">
                    <a:pos x="12" y="3"/>
                  </a:cxn>
                  <a:cxn ang="0">
                    <a:pos x="9" y="0"/>
                  </a:cxn>
                </a:cxnLst>
                <a:rect l="0" t="0" r="r" b="b"/>
                <a:pathLst>
                  <a:path w="12" h="126">
                    <a:moveTo>
                      <a:pt x="9" y="0"/>
                    </a:moveTo>
                    <a:lnTo>
                      <a:pt x="0" y="18"/>
                    </a:lnTo>
                    <a:lnTo>
                      <a:pt x="0" y="126"/>
                    </a:lnTo>
                    <a:lnTo>
                      <a:pt x="12" y="126"/>
                    </a:lnTo>
                    <a:lnTo>
                      <a:pt x="12" y="3"/>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8" name="Freeform 964"/>
              <p:cNvSpPr>
                <a:spLocks/>
              </p:cNvSpPr>
              <p:nvPr/>
            </p:nvSpPr>
            <p:spPr bwMode="auto">
              <a:xfrm>
                <a:off x="5221288" y="5245101"/>
                <a:ext cx="19050" cy="209550"/>
              </a:xfrm>
              <a:custGeom>
                <a:avLst/>
                <a:gdLst/>
                <a:ahLst/>
                <a:cxnLst>
                  <a:cxn ang="0">
                    <a:pos x="12" y="0"/>
                  </a:cxn>
                  <a:cxn ang="0">
                    <a:pos x="0" y="0"/>
                  </a:cxn>
                  <a:cxn ang="0">
                    <a:pos x="0" y="132"/>
                  </a:cxn>
                  <a:cxn ang="0">
                    <a:pos x="0" y="132"/>
                  </a:cxn>
                  <a:cxn ang="0">
                    <a:pos x="0" y="132"/>
                  </a:cxn>
                  <a:cxn ang="0">
                    <a:pos x="3" y="129"/>
                  </a:cxn>
                  <a:cxn ang="0">
                    <a:pos x="6" y="126"/>
                  </a:cxn>
                  <a:cxn ang="0">
                    <a:pos x="6" y="126"/>
                  </a:cxn>
                  <a:cxn ang="0">
                    <a:pos x="9" y="129"/>
                  </a:cxn>
                  <a:cxn ang="0">
                    <a:pos x="12" y="129"/>
                  </a:cxn>
                  <a:cxn ang="0">
                    <a:pos x="12" y="0"/>
                  </a:cxn>
                </a:cxnLst>
                <a:rect l="0" t="0" r="r" b="b"/>
                <a:pathLst>
                  <a:path w="12" h="132">
                    <a:moveTo>
                      <a:pt x="12" y="0"/>
                    </a:moveTo>
                    <a:lnTo>
                      <a:pt x="0" y="0"/>
                    </a:lnTo>
                    <a:lnTo>
                      <a:pt x="0" y="132"/>
                    </a:lnTo>
                    <a:lnTo>
                      <a:pt x="0" y="132"/>
                    </a:lnTo>
                    <a:lnTo>
                      <a:pt x="0" y="132"/>
                    </a:lnTo>
                    <a:lnTo>
                      <a:pt x="3" y="129"/>
                    </a:lnTo>
                    <a:lnTo>
                      <a:pt x="6" y="126"/>
                    </a:lnTo>
                    <a:lnTo>
                      <a:pt x="6" y="126"/>
                    </a:lnTo>
                    <a:lnTo>
                      <a:pt x="9" y="129"/>
                    </a:lnTo>
                    <a:lnTo>
                      <a:pt x="12" y="12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29" name="Freeform 965"/>
              <p:cNvSpPr>
                <a:spLocks noEditPoints="1"/>
              </p:cNvSpPr>
              <p:nvPr/>
            </p:nvSpPr>
            <p:spPr bwMode="auto">
              <a:xfrm>
                <a:off x="5318126" y="5235576"/>
                <a:ext cx="19050" cy="544513"/>
              </a:xfrm>
              <a:custGeom>
                <a:avLst/>
                <a:gdLst/>
                <a:ahLst/>
                <a:cxnLst>
                  <a:cxn ang="0">
                    <a:pos x="12" y="171"/>
                  </a:cxn>
                  <a:cxn ang="0">
                    <a:pos x="12" y="171"/>
                  </a:cxn>
                  <a:cxn ang="0">
                    <a:pos x="12" y="171"/>
                  </a:cxn>
                  <a:cxn ang="0">
                    <a:pos x="9" y="177"/>
                  </a:cxn>
                  <a:cxn ang="0">
                    <a:pos x="9" y="177"/>
                  </a:cxn>
                  <a:cxn ang="0">
                    <a:pos x="6" y="177"/>
                  </a:cxn>
                  <a:cxn ang="0">
                    <a:pos x="6" y="177"/>
                  </a:cxn>
                  <a:cxn ang="0">
                    <a:pos x="3" y="174"/>
                  </a:cxn>
                  <a:cxn ang="0">
                    <a:pos x="0" y="174"/>
                  </a:cxn>
                  <a:cxn ang="0">
                    <a:pos x="0" y="343"/>
                  </a:cxn>
                  <a:cxn ang="0">
                    <a:pos x="12" y="343"/>
                  </a:cxn>
                  <a:cxn ang="0">
                    <a:pos x="12" y="171"/>
                  </a:cxn>
                  <a:cxn ang="0">
                    <a:pos x="12" y="0"/>
                  </a:cxn>
                  <a:cxn ang="0">
                    <a:pos x="0" y="0"/>
                  </a:cxn>
                  <a:cxn ang="0">
                    <a:pos x="0" y="159"/>
                  </a:cxn>
                  <a:cxn ang="0">
                    <a:pos x="3" y="162"/>
                  </a:cxn>
                  <a:cxn ang="0">
                    <a:pos x="12" y="138"/>
                  </a:cxn>
                  <a:cxn ang="0">
                    <a:pos x="12" y="0"/>
                  </a:cxn>
                </a:cxnLst>
                <a:rect l="0" t="0" r="r" b="b"/>
                <a:pathLst>
                  <a:path w="12" h="343">
                    <a:moveTo>
                      <a:pt x="12" y="171"/>
                    </a:moveTo>
                    <a:lnTo>
                      <a:pt x="12" y="171"/>
                    </a:lnTo>
                    <a:lnTo>
                      <a:pt x="12" y="171"/>
                    </a:lnTo>
                    <a:lnTo>
                      <a:pt x="9" y="177"/>
                    </a:lnTo>
                    <a:lnTo>
                      <a:pt x="9" y="177"/>
                    </a:lnTo>
                    <a:lnTo>
                      <a:pt x="6" y="177"/>
                    </a:lnTo>
                    <a:lnTo>
                      <a:pt x="6" y="177"/>
                    </a:lnTo>
                    <a:lnTo>
                      <a:pt x="3" y="174"/>
                    </a:lnTo>
                    <a:lnTo>
                      <a:pt x="0" y="174"/>
                    </a:lnTo>
                    <a:lnTo>
                      <a:pt x="0" y="343"/>
                    </a:lnTo>
                    <a:lnTo>
                      <a:pt x="12" y="343"/>
                    </a:lnTo>
                    <a:lnTo>
                      <a:pt x="12" y="171"/>
                    </a:lnTo>
                    <a:close/>
                    <a:moveTo>
                      <a:pt x="12" y="0"/>
                    </a:moveTo>
                    <a:lnTo>
                      <a:pt x="0" y="0"/>
                    </a:lnTo>
                    <a:lnTo>
                      <a:pt x="0" y="159"/>
                    </a:lnTo>
                    <a:lnTo>
                      <a:pt x="3" y="162"/>
                    </a:lnTo>
                    <a:lnTo>
                      <a:pt x="12" y="138"/>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0" name="Freeform 966"/>
              <p:cNvSpPr>
                <a:spLocks/>
              </p:cNvSpPr>
              <p:nvPr/>
            </p:nvSpPr>
            <p:spPr bwMode="auto">
              <a:xfrm>
                <a:off x="5318126" y="5507038"/>
                <a:ext cx="19050" cy="273050"/>
              </a:xfrm>
              <a:custGeom>
                <a:avLst/>
                <a:gdLst/>
                <a:ahLst/>
                <a:cxnLst>
                  <a:cxn ang="0">
                    <a:pos x="12" y="0"/>
                  </a:cxn>
                  <a:cxn ang="0">
                    <a:pos x="12" y="0"/>
                  </a:cxn>
                  <a:cxn ang="0">
                    <a:pos x="12" y="0"/>
                  </a:cxn>
                  <a:cxn ang="0">
                    <a:pos x="9" y="6"/>
                  </a:cxn>
                  <a:cxn ang="0">
                    <a:pos x="9" y="6"/>
                  </a:cxn>
                  <a:cxn ang="0">
                    <a:pos x="6" y="6"/>
                  </a:cxn>
                  <a:cxn ang="0">
                    <a:pos x="6" y="6"/>
                  </a:cxn>
                  <a:cxn ang="0">
                    <a:pos x="3" y="3"/>
                  </a:cxn>
                  <a:cxn ang="0">
                    <a:pos x="0" y="3"/>
                  </a:cxn>
                  <a:cxn ang="0">
                    <a:pos x="0" y="172"/>
                  </a:cxn>
                  <a:cxn ang="0">
                    <a:pos x="12" y="172"/>
                  </a:cxn>
                  <a:cxn ang="0">
                    <a:pos x="12" y="0"/>
                  </a:cxn>
                </a:cxnLst>
                <a:rect l="0" t="0" r="r" b="b"/>
                <a:pathLst>
                  <a:path w="12" h="172">
                    <a:moveTo>
                      <a:pt x="12" y="0"/>
                    </a:moveTo>
                    <a:lnTo>
                      <a:pt x="12" y="0"/>
                    </a:lnTo>
                    <a:lnTo>
                      <a:pt x="12" y="0"/>
                    </a:lnTo>
                    <a:lnTo>
                      <a:pt x="9" y="6"/>
                    </a:lnTo>
                    <a:lnTo>
                      <a:pt x="9" y="6"/>
                    </a:lnTo>
                    <a:lnTo>
                      <a:pt x="6" y="6"/>
                    </a:lnTo>
                    <a:lnTo>
                      <a:pt x="6" y="6"/>
                    </a:lnTo>
                    <a:lnTo>
                      <a:pt x="3" y="3"/>
                    </a:lnTo>
                    <a:lnTo>
                      <a:pt x="0" y="3"/>
                    </a:lnTo>
                    <a:lnTo>
                      <a:pt x="0" y="172"/>
                    </a:lnTo>
                    <a:lnTo>
                      <a:pt x="12" y="172"/>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1" name="Freeform 967"/>
              <p:cNvSpPr>
                <a:spLocks/>
              </p:cNvSpPr>
              <p:nvPr/>
            </p:nvSpPr>
            <p:spPr bwMode="auto">
              <a:xfrm>
                <a:off x="5318126" y="5235576"/>
                <a:ext cx="19050" cy="257175"/>
              </a:xfrm>
              <a:custGeom>
                <a:avLst/>
                <a:gdLst/>
                <a:ahLst/>
                <a:cxnLst>
                  <a:cxn ang="0">
                    <a:pos x="12" y="0"/>
                  </a:cxn>
                  <a:cxn ang="0">
                    <a:pos x="0" y="0"/>
                  </a:cxn>
                  <a:cxn ang="0">
                    <a:pos x="0" y="159"/>
                  </a:cxn>
                  <a:cxn ang="0">
                    <a:pos x="3" y="162"/>
                  </a:cxn>
                  <a:cxn ang="0">
                    <a:pos x="12" y="138"/>
                  </a:cxn>
                  <a:cxn ang="0">
                    <a:pos x="12" y="0"/>
                  </a:cxn>
                </a:cxnLst>
                <a:rect l="0" t="0" r="r" b="b"/>
                <a:pathLst>
                  <a:path w="12" h="162">
                    <a:moveTo>
                      <a:pt x="12" y="0"/>
                    </a:moveTo>
                    <a:lnTo>
                      <a:pt x="0" y="0"/>
                    </a:lnTo>
                    <a:lnTo>
                      <a:pt x="0" y="159"/>
                    </a:lnTo>
                    <a:lnTo>
                      <a:pt x="3" y="162"/>
                    </a:lnTo>
                    <a:lnTo>
                      <a:pt x="12" y="138"/>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2" name="Freeform 968"/>
              <p:cNvSpPr>
                <a:spLocks/>
              </p:cNvSpPr>
              <p:nvPr/>
            </p:nvSpPr>
            <p:spPr bwMode="auto">
              <a:xfrm>
                <a:off x="5413376" y="5076826"/>
                <a:ext cx="19050" cy="363538"/>
              </a:xfrm>
              <a:custGeom>
                <a:avLst/>
                <a:gdLst/>
                <a:ahLst/>
                <a:cxnLst>
                  <a:cxn ang="0">
                    <a:pos x="12" y="0"/>
                  </a:cxn>
                  <a:cxn ang="0">
                    <a:pos x="0" y="0"/>
                  </a:cxn>
                  <a:cxn ang="0">
                    <a:pos x="0" y="115"/>
                  </a:cxn>
                  <a:cxn ang="0">
                    <a:pos x="0" y="115"/>
                  </a:cxn>
                  <a:cxn ang="0">
                    <a:pos x="12" y="118"/>
                  </a:cxn>
                  <a:cxn ang="0">
                    <a:pos x="0" y="148"/>
                  </a:cxn>
                  <a:cxn ang="0">
                    <a:pos x="0" y="229"/>
                  </a:cxn>
                  <a:cxn ang="0">
                    <a:pos x="12" y="229"/>
                  </a:cxn>
                  <a:cxn ang="0">
                    <a:pos x="12" y="0"/>
                  </a:cxn>
                </a:cxnLst>
                <a:rect l="0" t="0" r="r" b="b"/>
                <a:pathLst>
                  <a:path w="12" h="229">
                    <a:moveTo>
                      <a:pt x="12" y="0"/>
                    </a:moveTo>
                    <a:lnTo>
                      <a:pt x="0" y="0"/>
                    </a:lnTo>
                    <a:lnTo>
                      <a:pt x="0" y="115"/>
                    </a:lnTo>
                    <a:lnTo>
                      <a:pt x="0" y="115"/>
                    </a:lnTo>
                    <a:lnTo>
                      <a:pt x="12" y="118"/>
                    </a:lnTo>
                    <a:lnTo>
                      <a:pt x="0" y="148"/>
                    </a:lnTo>
                    <a:lnTo>
                      <a:pt x="0" y="229"/>
                    </a:lnTo>
                    <a:lnTo>
                      <a:pt x="12" y="229"/>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3" name="Freeform 969"/>
              <p:cNvSpPr>
                <a:spLocks/>
              </p:cNvSpPr>
              <p:nvPr/>
            </p:nvSpPr>
            <p:spPr bwMode="auto">
              <a:xfrm>
                <a:off x="5413376" y="5076826"/>
                <a:ext cx="19050" cy="363538"/>
              </a:xfrm>
              <a:custGeom>
                <a:avLst/>
                <a:gdLst/>
                <a:ahLst/>
                <a:cxnLst>
                  <a:cxn ang="0">
                    <a:pos x="12" y="0"/>
                  </a:cxn>
                  <a:cxn ang="0">
                    <a:pos x="0" y="0"/>
                  </a:cxn>
                  <a:cxn ang="0">
                    <a:pos x="0" y="115"/>
                  </a:cxn>
                  <a:cxn ang="0">
                    <a:pos x="0" y="115"/>
                  </a:cxn>
                  <a:cxn ang="0">
                    <a:pos x="12" y="118"/>
                  </a:cxn>
                  <a:cxn ang="0">
                    <a:pos x="0" y="148"/>
                  </a:cxn>
                  <a:cxn ang="0">
                    <a:pos x="0" y="229"/>
                  </a:cxn>
                  <a:cxn ang="0">
                    <a:pos x="12" y="229"/>
                  </a:cxn>
                  <a:cxn ang="0">
                    <a:pos x="12" y="0"/>
                  </a:cxn>
                </a:cxnLst>
                <a:rect l="0" t="0" r="r" b="b"/>
                <a:pathLst>
                  <a:path w="12" h="229">
                    <a:moveTo>
                      <a:pt x="12" y="0"/>
                    </a:moveTo>
                    <a:lnTo>
                      <a:pt x="0" y="0"/>
                    </a:lnTo>
                    <a:lnTo>
                      <a:pt x="0" y="115"/>
                    </a:lnTo>
                    <a:lnTo>
                      <a:pt x="0" y="115"/>
                    </a:lnTo>
                    <a:lnTo>
                      <a:pt x="12" y="118"/>
                    </a:lnTo>
                    <a:lnTo>
                      <a:pt x="0" y="148"/>
                    </a:lnTo>
                    <a:lnTo>
                      <a:pt x="0" y="229"/>
                    </a:lnTo>
                    <a:lnTo>
                      <a:pt x="12" y="229"/>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4" name="Freeform 970"/>
              <p:cNvSpPr>
                <a:spLocks/>
              </p:cNvSpPr>
              <p:nvPr/>
            </p:nvSpPr>
            <p:spPr bwMode="auto">
              <a:xfrm>
                <a:off x="3592513" y="4632326"/>
                <a:ext cx="1839913" cy="1017588"/>
              </a:xfrm>
              <a:custGeom>
                <a:avLst/>
                <a:gdLst/>
                <a:ahLst/>
                <a:cxnLst>
                  <a:cxn ang="0">
                    <a:pos x="12" y="57"/>
                  </a:cxn>
                  <a:cxn ang="0">
                    <a:pos x="63" y="289"/>
                  </a:cxn>
                  <a:cxn ang="0">
                    <a:pos x="66" y="292"/>
                  </a:cxn>
                  <a:cxn ang="0">
                    <a:pos x="132" y="184"/>
                  </a:cxn>
                  <a:cxn ang="0">
                    <a:pos x="193" y="115"/>
                  </a:cxn>
                  <a:cxn ang="0">
                    <a:pos x="244" y="250"/>
                  </a:cxn>
                  <a:cxn ang="0">
                    <a:pos x="313" y="337"/>
                  </a:cxn>
                  <a:cxn ang="0">
                    <a:pos x="364" y="551"/>
                  </a:cxn>
                  <a:cxn ang="0">
                    <a:pos x="367" y="551"/>
                  </a:cxn>
                  <a:cxn ang="0">
                    <a:pos x="421" y="304"/>
                  </a:cxn>
                  <a:cxn ang="0">
                    <a:pos x="485" y="310"/>
                  </a:cxn>
                  <a:cxn ang="0">
                    <a:pos x="557" y="428"/>
                  </a:cxn>
                  <a:cxn ang="0">
                    <a:pos x="605" y="548"/>
                  </a:cxn>
                  <a:cxn ang="0">
                    <a:pos x="617" y="548"/>
                  </a:cxn>
                  <a:cxn ang="0">
                    <a:pos x="677" y="524"/>
                  </a:cxn>
                  <a:cxn ang="0">
                    <a:pos x="737" y="247"/>
                  </a:cxn>
                  <a:cxn ang="0">
                    <a:pos x="786" y="422"/>
                  </a:cxn>
                  <a:cxn ang="0">
                    <a:pos x="792" y="422"/>
                  </a:cxn>
                  <a:cxn ang="0">
                    <a:pos x="846" y="280"/>
                  </a:cxn>
                  <a:cxn ang="0">
                    <a:pos x="906" y="431"/>
                  </a:cxn>
                  <a:cxn ang="0">
                    <a:pos x="966" y="638"/>
                  </a:cxn>
                  <a:cxn ang="0">
                    <a:pos x="972" y="641"/>
                  </a:cxn>
                  <a:cxn ang="0">
                    <a:pos x="1026" y="545"/>
                  </a:cxn>
                  <a:cxn ang="0">
                    <a:pos x="1090" y="554"/>
                  </a:cxn>
                  <a:cxn ang="0">
                    <a:pos x="1096" y="557"/>
                  </a:cxn>
                  <a:cxn ang="0">
                    <a:pos x="1147" y="428"/>
                  </a:cxn>
                  <a:cxn ang="0">
                    <a:pos x="1099" y="518"/>
                  </a:cxn>
                  <a:cxn ang="0">
                    <a:pos x="1035" y="515"/>
                  </a:cxn>
                  <a:cxn ang="0">
                    <a:pos x="1029" y="515"/>
                  </a:cxn>
                  <a:cxn ang="0">
                    <a:pos x="972" y="620"/>
                  </a:cxn>
                  <a:cxn ang="0">
                    <a:pos x="918" y="428"/>
                  </a:cxn>
                  <a:cxn ang="0">
                    <a:pos x="858" y="241"/>
                  </a:cxn>
                  <a:cxn ang="0">
                    <a:pos x="852" y="238"/>
                  </a:cxn>
                  <a:cxn ang="0">
                    <a:pos x="846" y="244"/>
                  </a:cxn>
                  <a:cxn ang="0">
                    <a:pos x="737" y="202"/>
                  </a:cxn>
                  <a:cxn ang="0">
                    <a:pos x="731" y="196"/>
                  </a:cxn>
                  <a:cxn ang="0">
                    <a:pos x="725" y="196"/>
                  </a:cxn>
                  <a:cxn ang="0">
                    <a:pos x="665" y="518"/>
                  </a:cxn>
                  <a:cxn ang="0">
                    <a:pos x="605" y="512"/>
                  </a:cxn>
                  <a:cxn ang="0">
                    <a:pos x="545" y="377"/>
                  </a:cxn>
                  <a:cxn ang="0">
                    <a:pos x="482" y="289"/>
                  </a:cxn>
                  <a:cxn ang="0">
                    <a:pos x="427" y="238"/>
                  </a:cxn>
                  <a:cxn ang="0">
                    <a:pos x="424" y="241"/>
                  </a:cxn>
                  <a:cxn ang="0">
                    <a:pos x="361" y="494"/>
                  </a:cxn>
                  <a:cxn ang="0">
                    <a:pos x="310" y="280"/>
                  </a:cxn>
                  <a:cxn ang="0">
                    <a:pos x="241" y="211"/>
                  </a:cxn>
                  <a:cxn ang="0">
                    <a:pos x="193" y="76"/>
                  </a:cxn>
                  <a:cxn ang="0">
                    <a:pos x="187" y="73"/>
                  </a:cxn>
                  <a:cxn ang="0">
                    <a:pos x="123" y="178"/>
                  </a:cxn>
                  <a:cxn ang="0">
                    <a:pos x="69" y="268"/>
                  </a:cxn>
                </a:cxnLst>
                <a:rect l="0" t="0" r="r" b="b"/>
                <a:pathLst>
                  <a:path w="1159" h="641">
                    <a:moveTo>
                      <a:pt x="12" y="0"/>
                    </a:moveTo>
                    <a:lnTo>
                      <a:pt x="0" y="3"/>
                    </a:lnTo>
                    <a:lnTo>
                      <a:pt x="0" y="3"/>
                    </a:lnTo>
                    <a:lnTo>
                      <a:pt x="12" y="57"/>
                    </a:lnTo>
                    <a:lnTo>
                      <a:pt x="60" y="286"/>
                    </a:lnTo>
                    <a:lnTo>
                      <a:pt x="60" y="286"/>
                    </a:lnTo>
                    <a:lnTo>
                      <a:pt x="60" y="286"/>
                    </a:lnTo>
                    <a:lnTo>
                      <a:pt x="63" y="289"/>
                    </a:lnTo>
                    <a:lnTo>
                      <a:pt x="66" y="292"/>
                    </a:lnTo>
                    <a:lnTo>
                      <a:pt x="66" y="292"/>
                    </a:lnTo>
                    <a:lnTo>
                      <a:pt x="66" y="292"/>
                    </a:lnTo>
                    <a:lnTo>
                      <a:pt x="66" y="292"/>
                    </a:lnTo>
                    <a:lnTo>
                      <a:pt x="72" y="289"/>
                    </a:lnTo>
                    <a:lnTo>
                      <a:pt x="72" y="286"/>
                    </a:lnTo>
                    <a:lnTo>
                      <a:pt x="120" y="205"/>
                    </a:lnTo>
                    <a:lnTo>
                      <a:pt x="132" y="184"/>
                    </a:lnTo>
                    <a:lnTo>
                      <a:pt x="132" y="184"/>
                    </a:lnTo>
                    <a:lnTo>
                      <a:pt x="181" y="103"/>
                    </a:lnTo>
                    <a:lnTo>
                      <a:pt x="187" y="94"/>
                    </a:lnTo>
                    <a:lnTo>
                      <a:pt x="193" y="115"/>
                    </a:lnTo>
                    <a:lnTo>
                      <a:pt x="241" y="247"/>
                    </a:lnTo>
                    <a:lnTo>
                      <a:pt x="241" y="247"/>
                    </a:lnTo>
                    <a:lnTo>
                      <a:pt x="241" y="247"/>
                    </a:lnTo>
                    <a:lnTo>
                      <a:pt x="244" y="250"/>
                    </a:lnTo>
                    <a:lnTo>
                      <a:pt x="253" y="256"/>
                    </a:lnTo>
                    <a:lnTo>
                      <a:pt x="301" y="289"/>
                    </a:lnTo>
                    <a:lnTo>
                      <a:pt x="304" y="289"/>
                    </a:lnTo>
                    <a:lnTo>
                      <a:pt x="313" y="337"/>
                    </a:lnTo>
                    <a:lnTo>
                      <a:pt x="361" y="548"/>
                    </a:lnTo>
                    <a:lnTo>
                      <a:pt x="361" y="548"/>
                    </a:lnTo>
                    <a:lnTo>
                      <a:pt x="361" y="548"/>
                    </a:lnTo>
                    <a:lnTo>
                      <a:pt x="364" y="551"/>
                    </a:lnTo>
                    <a:lnTo>
                      <a:pt x="367" y="551"/>
                    </a:lnTo>
                    <a:lnTo>
                      <a:pt x="367" y="551"/>
                    </a:lnTo>
                    <a:lnTo>
                      <a:pt x="367" y="551"/>
                    </a:lnTo>
                    <a:lnTo>
                      <a:pt x="367" y="551"/>
                    </a:lnTo>
                    <a:lnTo>
                      <a:pt x="373" y="551"/>
                    </a:lnTo>
                    <a:lnTo>
                      <a:pt x="373" y="548"/>
                    </a:lnTo>
                    <a:lnTo>
                      <a:pt x="373" y="548"/>
                    </a:lnTo>
                    <a:lnTo>
                      <a:pt x="421" y="304"/>
                    </a:lnTo>
                    <a:lnTo>
                      <a:pt x="433" y="256"/>
                    </a:lnTo>
                    <a:lnTo>
                      <a:pt x="433" y="259"/>
                    </a:lnTo>
                    <a:lnTo>
                      <a:pt x="482" y="307"/>
                    </a:lnTo>
                    <a:lnTo>
                      <a:pt x="485" y="310"/>
                    </a:lnTo>
                    <a:lnTo>
                      <a:pt x="494" y="325"/>
                    </a:lnTo>
                    <a:lnTo>
                      <a:pt x="545" y="398"/>
                    </a:lnTo>
                    <a:lnTo>
                      <a:pt x="545" y="401"/>
                    </a:lnTo>
                    <a:lnTo>
                      <a:pt x="557" y="428"/>
                    </a:lnTo>
                    <a:lnTo>
                      <a:pt x="605" y="545"/>
                    </a:lnTo>
                    <a:lnTo>
                      <a:pt x="605" y="545"/>
                    </a:lnTo>
                    <a:lnTo>
                      <a:pt x="605" y="545"/>
                    </a:lnTo>
                    <a:lnTo>
                      <a:pt x="605" y="548"/>
                    </a:lnTo>
                    <a:lnTo>
                      <a:pt x="611" y="548"/>
                    </a:lnTo>
                    <a:lnTo>
                      <a:pt x="611" y="548"/>
                    </a:lnTo>
                    <a:lnTo>
                      <a:pt x="611" y="548"/>
                    </a:lnTo>
                    <a:lnTo>
                      <a:pt x="617" y="548"/>
                    </a:lnTo>
                    <a:lnTo>
                      <a:pt x="665" y="530"/>
                    </a:lnTo>
                    <a:lnTo>
                      <a:pt x="671" y="527"/>
                    </a:lnTo>
                    <a:lnTo>
                      <a:pt x="671" y="527"/>
                    </a:lnTo>
                    <a:lnTo>
                      <a:pt x="677" y="524"/>
                    </a:lnTo>
                    <a:lnTo>
                      <a:pt x="677" y="521"/>
                    </a:lnTo>
                    <a:lnTo>
                      <a:pt x="725" y="265"/>
                    </a:lnTo>
                    <a:lnTo>
                      <a:pt x="731" y="229"/>
                    </a:lnTo>
                    <a:lnTo>
                      <a:pt x="737" y="247"/>
                    </a:lnTo>
                    <a:lnTo>
                      <a:pt x="786" y="419"/>
                    </a:lnTo>
                    <a:lnTo>
                      <a:pt x="786" y="419"/>
                    </a:lnTo>
                    <a:lnTo>
                      <a:pt x="786" y="419"/>
                    </a:lnTo>
                    <a:lnTo>
                      <a:pt x="786" y="422"/>
                    </a:lnTo>
                    <a:lnTo>
                      <a:pt x="792" y="422"/>
                    </a:lnTo>
                    <a:lnTo>
                      <a:pt x="792" y="422"/>
                    </a:lnTo>
                    <a:lnTo>
                      <a:pt x="792" y="422"/>
                    </a:lnTo>
                    <a:lnTo>
                      <a:pt x="792" y="422"/>
                    </a:lnTo>
                    <a:lnTo>
                      <a:pt x="795" y="422"/>
                    </a:lnTo>
                    <a:lnTo>
                      <a:pt x="798" y="419"/>
                    </a:lnTo>
                    <a:lnTo>
                      <a:pt x="798" y="419"/>
                    </a:lnTo>
                    <a:lnTo>
                      <a:pt x="846" y="280"/>
                    </a:lnTo>
                    <a:lnTo>
                      <a:pt x="852" y="262"/>
                    </a:lnTo>
                    <a:lnTo>
                      <a:pt x="858" y="283"/>
                    </a:lnTo>
                    <a:lnTo>
                      <a:pt x="906" y="431"/>
                    </a:lnTo>
                    <a:lnTo>
                      <a:pt x="906" y="431"/>
                    </a:lnTo>
                    <a:lnTo>
                      <a:pt x="918" y="473"/>
                    </a:lnTo>
                    <a:lnTo>
                      <a:pt x="966" y="638"/>
                    </a:lnTo>
                    <a:lnTo>
                      <a:pt x="966" y="638"/>
                    </a:lnTo>
                    <a:lnTo>
                      <a:pt x="966" y="638"/>
                    </a:lnTo>
                    <a:lnTo>
                      <a:pt x="966" y="641"/>
                    </a:lnTo>
                    <a:lnTo>
                      <a:pt x="972" y="641"/>
                    </a:lnTo>
                    <a:lnTo>
                      <a:pt x="972" y="641"/>
                    </a:lnTo>
                    <a:lnTo>
                      <a:pt x="972" y="641"/>
                    </a:lnTo>
                    <a:lnTo>
                      <a:pt x="972" y="641"/>
                    </a:lnTo>
                    <a:lnTo>
                      <a:pt x="978" y="638"/>
                    </a:lnTo>
                    <a:lnTo>
                      <a:pt x="978" y="638"/>
                    </a:lnTo>
                    <a:lnTo>
                      <a:pt x="1026" y="545"/>
                    </a:lnTo>
                    <a:lnTo>
                      <a:pt x="1035" y="527"/>
                    </a:lnTo>
                    <a:lnTo>
                      <a:pt x="1038" y="530"/>
                    </a:lnTo>
                    <a:lnTo>
                      <a:pt x="1087" y="554"/>
                    </a:lnTo>
                    <a:lnTo>
                      <a:pt x="1090" y="554"/>
                    </a:lnTo>
                    <a:lnTo>
                      <a:pt x="1090" y="554"/>
                    </a:lnTo>
                    <a:lnTo>
                      <a:pt x="1093" y="557"/>
                    </a:lnTo>
                    <a:lnTo>
                      <a:pt x="1093" y="557"/>
                    </a:lnTo>
                    <a:lnTo>
                      <a:pt x="1096" y="557"/>
                    </a:lnTo>
                    <a:lnTo>
                      <a:pt x="1096" y="557"/>
                    </a:lnTo>
                    <a:lnTo>
                      <a:pt x="1099" y="551"/>
                    </a:lnTo>
                    <a:lnTo>
                      <a:pt x="1099" y="551"/>
                    </a:lnTo>
                    <a:lnTo>
                      <a:pt x="1147" y="428"/>
                    </a:lnTo>
                    <a:lnTo>
                      <a:pt x="1159" y="398"/>
                    </a:lnTo>
                    <a:lnTo>
                      <a:pt x="1147" y="395"/>
                    </a:lnTo>
                    <a:lnTo>
                      <a:pt x="1147" y="395"/>
                    </a:lnTo>
                    <a:lnTo>
                      <a:pt x="1099" y="518"/>
                    </a:lnTo>
                    <a:lnTo>
                      <a:pt x="1090" y="542"/>
                    </a:lnTo>
                    <a:lnTo>
                      <a:pt x="1087" y="539"/>
                    </a:lnTo>
                    <a:lnTo>
                      <a:pt x="1038" y="515"/>
                    </a:lnTo>
                    <a:lnTo>
                      <a:pt x="1035" y="515"/>
                    </a:lnTo>
                    <a:lnTo>
                      <a:pt x="1035" y="515"/>
                    </a:lnTo>
                    <a:lnTo>
                      <a:pt x="1032" y="512"/>
                    </a:lnTo>
                    <a:lnTo>
                      <a:pt x="1032" y="512"/>
                    </a:lnTo>
                    <a:lnTo>
                      <a:pt x="1029" y="515"/>
                    </a:lnTo>
                    <a:lnTo>
                      <a:pt x="1026" y="518"/>
                    </a:lnTo>
                    <a:lnTo>
                      <a:pt x="1026" y="518"/>
                    </a:lnTo>
                    <a:lnTo>
                      <a:pt x="978" y="611"/>
                    </a:lnTo>
                    <a:lnTo>
                      <a:pt x="972" y="620"/>
                    </a:lnTo>
                    <a:lnTo>
                      <a:pt x="966" y="593"/>
                    </a:lnTo>
                    <a:lnTo>
                      <a:pt x="918" y="428"/>
                    </a:lnTo>
                    <a:lnTo>
                      <a:pt x="918" y="428"/>
                    </a:lnTo>
                    <a:lnTo>
                      <a:pt x="918" y="428"/>
                    </a:lnTo>
                    <a:lnTo>
                      <a:pt x="906" y="392"/>
                    </a:lnTo>
                    <a:lnTo>
                      <a:pt x="858" y="244"/>
                    </a:lnTo>
                    <a:lnTo>
                      <a:pt x="858" y="241"/>
                    </a:lnTo>
                    <a:lnTo>
                      <a:pt x="858" y="241"/>
                    </a:lnTo>
                    <a:lnTo>
                      <a:pt x="855" y="238"/>
                    </a:lnTo>
                    <a:lnTo>
                      <a:pt x="852" y="238"/>
                    </a:lnTo>
                    <a:lnTo>
                      <a:pt x="852" y="238"/>
                    </a:lnTo>
                    <a:lnTo>
                      <a:pt x="852" y="238"/>
                    </a:lnTo>
                    <a:lnTo>
                      <a:pt x="852" y="238"/>
                    </a:lnTo>
                    <a:lnTo>
                      <a:pt x="849" y="238"/>
                    </a:lnTo>
                    <a:lnTo>
                      <a:pt x="846" y="241"/>
                    </a:lnTo>
                    <a:lnTo>
                      <a:pt x="846" y="244"/>
                    </a:lnTo>
                    <a:lnTo>
                      <a:pt x="798" y="383"/>
                    </a:lnTo>
                    <a:lnTo>
                      <a:pt x="792" y="398"/>
                    </a:lnTo>
                    <a:lnTo>
                      <a:pt x="786" y="374"/>
                    </a:lnTo>
                    <a:lnTo>
                      <a:pt x="737" y="202"/>
                    </a:lnTo>
                    <a:lnTo>
                      <a:pt x="737" y="199"/>
                    </a:lnTo>
                    <a:lnTo>
                      <a:pt x="737" y="199"/>
                    </a:lnTo>
                    <a:lnTo>
                      <a:pt x="734" y="196"/>
                    </a:lnTo>
                    <a:lnTo>
                      <a:pt x="731" y="196"/>
                    </a:lnTo>
                    <a:lnTo>
                      <a:pt x="731" y="196"/>
                    </a:lnTo>
                    <a:lnTo>
                      <a:pt x="731" y="196"/>
                    </a:lnTo>
                    <a:lnTo>
                      <a:pt x="731" y="196"/>
                    </a:lnTo>
                    <a:lnTo>
                      <a:pt x="725" y="196"/>
                    </a:lnTo>
                    <a:lnTo>
                      <a:pt x="725" y="202"/>
                    </a:lnTo>
                    <a:lnTo>
                      <a:pt x="725" y="202"/>
                    </a:lnTo>
                    <a:lnTo>
                      <a:pt x="677" y="458"/>
                    </a:lnTo>
                    <a:lnTo>
                      <a:pt x="665" y="518"/>
                    </a:lnTo>
                    <a:lnTo>
                      <a:pt x="665" y="518"/>
                    </a:lnTo>
                    <a:lnTo>
                      <a:pt x="617" y="533"/>
                    </a:lnTo>
                    <a:lnTo>
                      <a:pt x="614" y="536"/>
                    </a:lnTo>
                    <a:lnTo>
                      <a:pt x="605" y="512"/>
                    </a:lnTo>
                    <a:lnTo>
                      <a:pt x="557" y="395"/>
                    </a:lnTo>
                    <a:lnTo>
                      <a:pt x="554" y="395"/>
                    </a:lnTo>
                    <a:lnTo>
                      <a:pt x="554" y="395"/>
                    </a:lnTo>
                    <a:lnTo>
                      <a:pt x="545" y="377"/>
                    </a:lnTo>
                    <a:lnTo>
                      <a:pt x="494" y="304"/>
                    </a:lnTo>
                    <a:lnTo>
                      <a:pt x="494" y="301"/>
                    </a:lnTo>
                    <a:lnTo>
                      <a:pt x="494" y="301"/>
                    </a:lnTo>
                    <a:lnTo>
                      <a:pt x="482" y="289"/>
                    </a:lnTo>
                    <a:lnTo>
                      <a:pt x="433" y="241"/>
                    </a:lnTo>
                    <a:lnTo>
                      <a:pt x="433" y="238"/>
                    </a:lnTo>
                    <a:lnTo>
                      <a:pt x="433" y="238"/>
                    </a:lnTo>
                    <a:lnTo>
                      <a:pt x="427" y="238"/>
                    </a:lnTo>
                    <a:lnTo>
                      <a:pt x="427" y="238"/>
                    </a:lnTo>
                    <a:lnTo>
                      <a:pt x="427" y="238"/>
                    </a:lnTo>
                    <a:lnTo>
                      <a:pt x="427" y="238"/>
                    </a:lnTo>
                    <a:lnTo>
                      <a:pt x="424" y="241"/>
                    </a:lnTo>
                    <a:lnTo>
                      <a:pt x="421" y="241"/>
                    </a:lnTo>
                    <a:lnTo>
                      <a:pt x="373" y="485"/>
                    </a:lnTo>
                    <a:lnTo>
                      <a:pt x="367" y="518"/>
                    </a:lnTo>
                    <a:lnTo>
                      <a:pt x="361" y="494"/>
                    </a:lnTo>
                    <a:lnTo>
                      <a:pt x="313" y="283"/>
                    </a:lnTo>
                    <a:lnTo>
                      <a:pt x="313" y="283"/>
                    </a:lnTo>
                    <a:lnTo>
                      <a:pt x="313" y="283"/>
                    </a:lnTo>
                    <a:lnTo>
                      <a:pt x="310" y="280"/>
                    </a:lnTo>
                    <a:lnTo>
                      <a:pt x="301" y="274"/>
                    </a:lnTo>
                    <a:lnTo>
                      <a:pt x="253" y="241"/>
                    </a:lnTo>
                    <a:lnTo>
                      <a:pt x="253" y="241"/>
                    </a:lnTo>
                    <a:lnTo>
                      <a:pt x="241" y="211"/>
                    </a:lnTo>
                    <a:lnTo>
                      <a:pt x="193" y="79"/>
                    </a:lnTo>
                    <a:lnTo>
                      <a:pt x="193" y="79"/>
                    </a:lnTo>
                    <a:lnTo>
                      <a:pt x="193" y="79"/>
                    </a:lnTo>
                    <a:lnTo>
                      <a:pt x="193" y="76"/>
                    </a:lnTo>
                    <a:lnTo>
                      <a:pt x="187" y="73"/>
                    </a:lnTo>
                    <a:lnTo>
                      <a:pt x="187" y="73"/>
                    </a:lnTo>
                    <a:lnTo>
                      <a:pt x="187" y="73"/>
                    </a:lnTo>
                    <a:lnTo>
                      <a:pt x="187" y="73"/>
                    </a:lnTo>
                    <a:lnTo>
                      <a:pt x="184" y="76"/>
                    </a:lnTo>
                    <a:lnTo>
                      <a:pt x="181" y="79"/>
                    </a:lnTo>
                    <a:lnTo>
                      <a:pt x="132" y="160"/>
                    </a:lnTo>
                    <a:lnTo>
                      <a:pt x="123" y="178"/>
                    </a:lnTo>
                    <a:lnTo>
                      <a:pt x="123" y="178"/>
                    </a:lnTo>
                    <a:lnTo>
                      <a:pt x="120" y="181"/>
                    </a:lnTo>
                    <a:lnTo>
                      <a:pt x="72" y="262"/>
                    </a:lnTo>
                    <a:lnTo>
                      <a:pt x="69" y="268"/>
                    </a:lnTo>
                    <a:lnTo>
                      <a:pt x="60" y="229"/>
                    </a:lnTo>
                    <a:lnTo>
                      <a:pt x="12" y="0"/>
                    </a:lnTo>
                    <a:lnTo>
                      <a:pt x="12" y="0"/>
                    </a:lnTo>
                    <a:close/>
                  </a:path>
                </a:pathLst>
              </a:custGeom>
              <a:solidFill>
                <a:srgbClr val="8781B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5" name="Freeform 971"/>
              <p:cNvSpPr>
                <a:spLocks/>
              </p:cNvSpPr>
              <p:nvPr/>
            </p:nvSpPr>
            <p:spPr bwMode="auto">
              <a:xfrm>
                <a:off x="3592513" y="4632326"/>
                <a:ext cx="1839913" cy="1017588"/>
              </a:xfrm>
              <a:custGeom>
                <a:avLst/>
                <a:gdLst/>
                <a:ahLst/>
                <a:cxnLst>
                  <a:cxn ang="0">
                    <a:pos x="12" y="57"/>
                  </a:cxn>
                  <a:cxn ang="0">
                    <a:pos x="63" y="289"/>
                  </a:cxn>
                  <a:cxn ang="0">
                    <a:pos x="66" y="292"/>
                  </a:cxn>
                  <a:cxn ang="0">
                    <a:pos x="132" y="184"/>
                  </a:cxn>
                  <a:cxn ang="0">
                    <a:pos x="193" y="115"/>
                  </a:cxn>
                  <a:cxn ang="0">
                    <a:pos x="244" y="250"/>
                  </a:cxn>
                  <a:cxn ang="0">
                    <a:pos x="313" y="337"/>
                  </a:cxn>
                  <a:cxn ang="0">
                    <a:pos x="364" y="551"/>
                  </a:cxn>
                  <a:cxn ang="0">
                    <a:pos x="367" y="551"/>
                  </a:cxn>
                  <a:cxn ang="0">
                    <a:pos x="421" y="304"/>
                  </a:cxn>
                  <a:cxn ang="0">
                    <a:pos x="485" y="310"/>
                  </a:cxn>
                  <a:cxn ang="0">
                    <a:pos x="557" y="428"/>
                  </a:cxn>
                  <a:cxn ang="0">
                    <a:pos x="605" y="548"/>
                  </a:cxn>
                  <a:cxn ang="0">
                    <a:pos x="617" y="548"/>
                  </a:cxn>
                  <a:cxn ang="0">
                    <a:pos x="677" y="524"/>
                  </a:cxn>
                  <a:cxn ang="0">
                    <a:pos x="737" y="247"/>
                  </a:cxn>
                  <a:cxn ang="0">
                    <a:pos x="786" y="422"/>
                  </a:cxn>
                  <a:cxn ang="0">
                    <a:pos x="792" y="422"/>
                  </a:cxn>
                  <a:cxn ang="0">
                    <a:pos x="846" y="280"/>
                  </a:cxn>
                  <a:cxn ang="0">
                    <a:pos x="906" y="431"/>
                  </a:cxn>
                  <a:cxn ang="0">
                    <a:pos x="966" y="638"/>
                  </a:cxn>
                  <a:cxn ang="0">
                    <a:pos x="972" y="641"/>
                  </a:cxn>
                  <a:cxn ang="0">
                    <a:pos x="1026" y="545"/>
                  </a:cxn>
                  <a:cxn ang="0">
                    <a:pos x="1090" y="554"/>
                  </a:cxn>
                  <a:cxn ang="0">
                    <a:pos x="1096" y="557"/>
                  </a:cxn>
                  <a:cxn ang="0">
                    <a:pos x="1147" y="428"/>
                  </a:cxn>
                  <a:cxn ang="0">
                    <a:pos x="1099" y="518"/>
                  </a:cxn>
                  <a:cxn ang="0">
                    <a:pos x="1035" y="515"/>
                  </a:cxn>
                  <a:cxn ang="0">
                    <a:pos x="1029" y="515"/>
                  </a:cxn>
                  <a:cxn ang="0">
                    <a:pos x="972" y="620"/>
                  </a:cxn>
                  <a:cxn ang="0">
                    <a:pos x="918" y="428"/>
                  </a:cxn>
                  <a:cxn ang="0">
                    <a:pos x="858" y="241"/>
                  </a:cxn>
                  <a:cxn ang="0">
                    <a:pos x="852" y="238"/>
                  </a:cxn>
                  <a:cxn ang="0">
                    <a:pos x="846" y="244"/>
                  </a:cxn>
                  <a:cxn ang="0">
                    <a:pos x="737" y="202"/>
                  </a:cxn>
                  <a:cxn ang="0">
                    <a:pos x="731" y="196"/>
                  </a:cxn>
                  <a:cxn ang="0">
                    <a:pos x="725" y="196"/>
                  </a:cxn>
                  <a:cxn ang="0">
                    <a:pos x="665" y="518"/>
                  </a:cxn>
                  <a:cxn ang="0">
                    <a:pos x="605" y="512"/>
                  </a:cxn>
                  <a:cxn ang="0">
                    <a:pos x="545" y="377"/>
                  </a:cxn>
                  <a:cxn ang="0">
                    <a:pos x="482" y="289"/>
                  </a:cxn>
                  <a:cxn ang="0">
                    <a:pos x="427" y="238"/>
                  </a:cxn>
                  <a:cxn ang="0">
                    <a:pos x="424" y="241"/>
                  </a:cxn>
                  <a:cxn ang="0">
                    <a:pos x="361" y="494"/>
                  </a:cxn>
                  <a:cxn ang="0">
                    <a:pos x="310" y="280"/>
                  </a:cxn>
                  <a:cxn ang="0">
                    <a:pos x="241" y="211"/>
                  </a:cxn>
                  <a:cxn ang="0">
                    <a:pos x="193" y="76"/>
                  </a:cxn>
                  <a:cxn ang="0">
                    <a:pos x="187" y="73"/>
                  </a:cxn>
                  <a:cxn ang="0">
                    <a:pos x="123" y="178"/>
                  </a:cxn>
                  <a:cxn ang="0">
                    <a:pos x="69" y="268"/>
                  </a:cxn>
                </a:cxnLst>
                <a:rect l="0" t="0" r="r" b="b"/>
                <a:pathLst>
                  <a:path w="1159" h="641">
                    <a:moveTo>
                      <a:pt x="12" y="0"/>
                    </a:moveTo>
                    <a:lnTo>
                      <a:pt x="0" y="3"/>
                    </a:lnTo>
                    <a:lnTo>
                      <a:pt x="0" y="3"/>
                    </a:lnTo>
                    <a:lnTo>
                      <a:pt x="12" y="57"/>
                    </a:lnTo>
                    <a:lnTo>
                      <a:pt x="60" y="286"/>
                    </a:lnTo>
                    <a:lnTo>
                      <a:pt x="60" y="286"/>
                    </a:lnTo>
                    <a:lnTo>
                      <a:pt x="60" y="286"/>
                    </a:lnTo>
                    <a:lnTo>
                      <a:pt x="63" y="289"/>
                    </a:lnTo>
                    <a:lnTo>
                      <a:pt x="66" y="292"/>
                    </a:lnTo>
                    <a:lnTo>
                      <a:pt x="66" y="292"/>
                    </a:lnTo>
                    <a:lnTo>
                      <a:pt x="66" y="292"/>
                    </a:lnTo>
                    <a:lnTo>
                      <a:pt x="66" y="292"/>
                    </a:lnTo>
                    <a:lnTo>
                      <a:pt x="72" y="289"/>
                    </a:lnTo>
                    <a:lnTo>
                      <a:pt x="72" y="286"/>
                    </a:lnTo>
                    <a:lnTo>
                      <a:pt x="120" y="205"/>
                    </a:lnTo>
                    <a:lnTo>
                      <a:pt x="132" y="184"/>
                    </a:lnTo>
                    <a:lnTo>
                      <a:pt x="132" y="184"/>
                    </a:lnTo>
                    <a:lnTo>
                      <a:pt x="181" y="103"/>
                    </a:lnTo>
                    <a:lnTo>
                      <a:pt x="187" y="94"/>
                    </a:lnTo>
                    <a:lnTo>
                      <a:pt x="193" y="115"/>
                    </a:lnTo>
                    <a:lnTo>
                      <a:pt x="241" y="247"/>
                    </a:lnTo>
                    <a:lnTo>
                      <a:pt x="241" y="247"/>
                    </a:lnTo>
                    <a:lnTo>
                      <a:pt x="241" y="247"/>
                    </a:lnTo>
                    <a:lnTo>
                      <a:pt x="244" y="250"/>
                    </a:lnTo>
                    <a:lnTo>
                      <a:pt x="253" y="256"/>
                    </a:lnTo>
                    <a:lnTo>
                      <a:pt x="301" y="289"/>
                    </a:lnTo>
                    <a:lnTo>
                      <a:pt x="304" y="289"/>
                    </a:lnTo>
                    <a:lnTo>
                      <a:pt x="313" y="337"/>
                    </a:lnTo>
                    <a:lnTo>
                      <a:pt x="361" y="548"/>
                    </a:lnTo>
                    <a:lnTo>
                      <a:pt x="361" y="548"/>
                    </a:lnTo>
                    <a:lnTo>
                      <a:pt x="361" y="548"/>
                    </a:lnTo>
                    <a:lnTo>
                      <a:pt x="364" y="551"/>
                    </a:lnTo>
                    <a:lnTo>
                      <a:pt x="367" y="551"/>
                    </a:lnTo>
                    <a:lnTo>
                      <a:pt x="367" y="551"/>
                    </a:lnTo>
                    <a:lnTo>
                      <a:pt x="367" y="551"/>
                    </a:lnTo>
                    <a:lnTo>
                      <a:pt x="367" y="551"/>
                    </a:lnTo>
                    <a:lnTo>
                      <a:pt x="373" y="551"/>
                    </a:lnTo>
                    <a:lnTo>
                      <a:pt x="373" y="548"/>
                    </a:lnTo>
                    <a:lnTo>
                      <a:pt x="373" y="548"/>
                    </a:lnTo>
                    <a:lnTo>
                      <a:pt x="421" y="304"/>
                    </a:lnTo>
                    <a:lnTo>
                      <a:pt x="433" y="256"/>
                    </a:lnTo>
                    <a:lnTo>
                      <a:pt x="433" y="259"/>
                    </a:lnTo>
                    <a:lnTo>
                      <a:pt x="482" y="307"/>
                    </a:lnTo>
                    <a:lnTo>
                      <a:pt x="485" y="310"/>
                    </a:lnTo>
                    <a:lnTo>
                      <a:pt x="494" y="325"/>
                    </a:lnTo>
                    <a:lnTo>
                      <a:pt x="545" y="398"/>
                    </a:lnTo>
                    <a:lnTo>
                      <a:pt x="545" y="401"/>
                    </a:lnTo>
                    <a:lnTo>
                      <a:pt x="557" y="428"/>
                    </a:lnTo>
                    <a:lnTo>
                      <a:pt x="605" y="545"/>
                    </a:lnTo>
                    <a:lnTo>
                      <a:pt x="605" y="545"/>
                    </a:lnTo>
                    <a:lnTo>
                      <a:pt x="605" y="545"/>
                    </a:lnTo>
                    <a:lnTo>
                      <a:pt x="605" y="548"/>
                    </a:lnTo>
                    <a:lnTo>
                      <a:pt x="611" y="548"/>
                    </a:lnTo>
                    <a:lnTo>
                      <a:pt x="611" y="548"/>
                    </a:lnTo>
                    <a:lnTo>
                      <a:pt x="611" y="548"/>
                    </a:lnTo>
                    <a:lnTo>
                      <a:pt x="617" y="548"/>
                    </a:lnTo>
                    <a:lnTo>
                      <a:pt x="665" y="530"/>
                    </a:lnTo>
                    <a:lnTo>
                      <a:pt x="671" y="527"/>
                    </a:lnTo>
                    <a:lnTo>
                      <a:pt x="671" y="527"/>
                    </a:lnTo>
                    <a:lnTo>
                      <a:pt x="677" y="524"/>
                    </a:lnTo>
                    <a:lnTo>
                      <a:pt x="677" y="521"/>
                    </a:lnTo>
                    <a:lnTo>
                      <a:pt x="725" y="265"/>
                    </a:lnTo>
                    <a:lnTo>
                      <a:pt x="731" y="229"/>
                    </a:lnTo>
                    <a:lnTo>
                      <a:pt x="737" y="247"/>
                    </a:lnTo>
                    <a:lnTo>
                      <a:pt x="786" y="419"/>
                    </a:lnTo>
                    <a:lnTo>
                      <a:pt x="786" y="419"/>
                    </a:lnTo>
                    <a:lnTo>
                      <a:pt x="786" y="419"/>
                    </a:lnTo>
                    <a:lnTo>
                      <a:pt x="786" y="422"/>
                    </a:lnTo>
                    <a:lnTo>
                      <a:pt x="792" y="422"/>
                    </a:lnTo>
                    <a:lnTo>
                      <a:pt x="792" y="422"/>
                    </a:lnTo>
                    <a:lnTo>
                      <a:pt x="792" y="422"/>
                    </a:lnTo>
                    <a:lnTo>
                      <a:pt x="792" y="422"/>
                    </a:lnTo>
                    <a:lnTo>
                      <a:pt x="795" y="422"/>
                    </a:lnTo>
                    <a:lnTo>
                      <a:pt x="798" y="419"/>
                    </a:lnTo>
                    <a:lnTo>
                      <a:pt x="798" y="419"/>
                    </a:lnTo>
                    <a:lnTo>
                      <a:pt x="846" y="280"/>
                    </a:lnTo>
                    <a:lnTo>
                      <a:pt x="852" y="262"/>
                    </a:lnTo>
                    <a:lnTo>
                      <a:pt x="858" y="283"/>
                    </a:lnTo>
                    <a:lnTo>
                      <a:pt x="906" y="431"/>
                    </a:lnTo>
                    <a:lnTo>
                      <a:pt x="906" y="431"/>
                    </a:lnTo>
                    <a:lnTo>
                      <a:pt x="918" y="473"/>
                    </a:lnTo>
                    <a:lnTo>
                      <a:pt x="966" y="638"/>
                    </a:lnTo>
                    <a:lnTo>
                      <a:pt x="966" y="638"/>
                    </a:lnTo>
                    <a:lnTo>
                      <a:pt x="966" y="638"/>
                    </a:lnTo>
                    <a:lnTo>
                      <a:pt x="966" y="641"/>
                    </a:lnTo>
                    <a:lnTo>
                      <a:pt x="972" y="641"/>
                    </a:lnTo>
                    <a:lnTo>
                      <a:pt x="972" y="641"/>
                    </a:lnTo>
                    <a:lnTo>
                      <a:pt x="972" y="641"/>
                    </a:lnTo>
                    <a:lnTo>
                      <a:pt x="972" y="641"/>
                    </a:lnTo>
                    <a:lnTo>
                      <a:pt x="978" y="638"/>
                    </a:lnTo>
                    <a:lnTo>
                      <a:pt x="978" y="638"/>
                    </a:lnTo>
                    <a:lnTo>
                      <a:pt x="1026" y="545"/>
                    </a:lnTo>
                    <a:lnTo>
                      <a:pt x="1035" y="527"/>
                    </a:lnTo>
                    <a:lnTo>
                      <a:pt x="1038" y="530"/>
                    </a:lnTo>
                    <a:lnTo>
                      <a:pt x="1087" y="554"/>
                    </a:lnTo>
                    <a:lnTo>
                      <a:pt x="1090" y="554"/>
                    </a:lnTo>
                    <a:lnTo>
                      <a:pt x="1090" y="554"/>
                    </a:lnTo>
                    <a:lnTo>
                      <a:pt x="1093" y="557"/>
                    </a:lnTo>
                    <a:lnTo>
                      <a:pt x="1093" y="557"/>
                    </a:lnTo>
                    <a:lnTo>
                      <a:pt x="1096" y="557"/>
                    </a:lnTo>
                    <a:lnTo>
                      <a:pt x="1096" y="557"/>
                    </a:lnTo>
                    <a:lnTo>
                      <a:pt x="1099" y="551"/>
                    </a:lnTo>
                    <a:lnTo>
                      <a:pt x="1099" y="551"/>
                    </a:lnTo>
                    <a:lnTo>
                      <a:pt x="1147" y="428"/>
                    </a:lnTo>
                    <a:lnTo>
                      <a:pt x="1159" y="398"/>
                    </a:lnTo>
                    <a:lnTo>
                      <a:pt x="1147" y="395"/>
                    </a:lnTo>
                    <a:lnTo>
                      <a:pt x="1147" y="395"/>
                    </a:lnTo>
                    <a:lnTo>
                      <a:pt x="1099" y="518"/>
                    </a:lnTo>
                    <a:lnTo>
                      <a:pt x="1090" y="542"/>
                    </a:lnTo>
                    <a:lnTo>
                      <a:pt x="1087" y="539"/>
                    </a:lnTo>
                    <a:lnTo>
                      <a:pt x="1038" y="515"/>
                    </a:lnTo>
                    <a:lnTo>
                      <a:pt x="1035" y="515"/>
                    </a:lnTo>
                    <a:lnTo>
                      <a:pt x="1035" y="515"/>
                    </a:lnTo>
                    <a:lnTo>
                      <a:pt x="1032" y="512"/>
                    </a:lnTo>
                    <a:lnTo>
                      <a:pt x="1032" y="512"/>
                    </a:lnTo>
                    <a:lnTo>
                      <a:pt x="1029" y="515"/>
                    </a:lnTo>
                    <a:lnTo>
                      <a:pt x="1026" y="518"/>
                    </a:lnTo>
                    <a:lnTo>
                      <a:pt x="1026" y="518"/>
                    </a:lnTo>
                    <a:lnTo>
                      <a:pt x="978" y="611"/>
                    </a:lnTo>
                    <a:lnTo>
                      <a:pt x="972" y="620"/>
                    </a:lnTo>
                    <a:lnTo>
                      <a:pt x="966" y="593"/>
                    </a:lnTo>
                    <a:lnTo>
                      <a:pt x="918" y="428"/>
                    </a:lnTo>
                    <a:lnTo>
                      <a:pt x="918" y="428"/>
                    </a:lnTo>
                    <a:lnTo>
                      <a:pt x="918" y="428"/>
                    </a:lnTo>
                    <a:lnTo>
                      <a:pt x="906" y="392"/>
                    </a:lnTo>
                    <a:lnTo>
                      <a:pt x="858" y="244"/>
                    </a:lnTo>
                    <a:lnTo>
                      <a:pt x="858" y="241"/>
                    </a:lnTo>
                    <a:lnTo>
                      <a:pt x="858" y="241"/>
                    </a:lnTo>
                    <a:lnTo>
                      <a:pt x="855" y="238"/>
                    </a:lnTo>
                    <a:lnTo>
                      <a:pt x="852" y="238"/>
                    </a:lnTo>
                    <a:lnTo>
                      <a:pt x="852" y="238"/>
                    </a:lnTo>
                    <a:lnTo>
                      <a:pt x="852" y="238"/>
                    </a:lnTo>
                    <a:lnTo>
                      <a:pt x="852" y="238"/>
                    </a:lnTo>
                    <a:lnTo>
                      <a:pt x="849" y="238"/>
                    </a:lnTo>
                    <a:lnTo>
                      <a:pt x="846" y="241"/>
                    </a:lnTo>
                    <a:lnTo>
                      <a:pt x="846" y="244"/>
                    </a:lnTo>
                    <a:lnTo>
                      <a:pt x="798" y="383"/>
                    </a:lnTo>
                    <a:lnTo>
                      <a:pt x="792" y="398"/>
                    </a:lnTo>
                    <a:lnTo>
                      <a:pt x="786" y="374"/>
                    </a:lnTo>
                    <a:lnTo>
                      <a:pt x="737" y="202"/>
                    </a:lnTo>
                    <a:lnTo>
                      <a:pt x="737" y="199"/>
                    </a:lnTo>
                    <a:lnTo>
                      <a:pt x="737" y="199"/>
                    </a:lnTo>
                    <a:lnTo>
                      <a:pt x="734" y="196"/>
                    </a:lnTo>
                    <a:lnTo>
                      <a:pt x="731" y="196"/>
                    </a:lnTo>
                    <a:lnTo>
                      <a:pt x="731" y="196"/>
                    </a:lnTo>
                    <a:lnTo>
                      <a:pt x="731" y="196"/>
                    </a:lnTo>
                    <a:lnTo>
                      <a:pt x="731" y="196"/>
                    </a:lnTo>
                    <a:lnTo>
                      <a:pt x="725" y="196"/>
                    </a:lnTo>
                    <a:lnTo>
                      <a:pt x="725" y="202"/>
                    </a:lnTo>
                    <a:lnTo>
                      <a:pt x="725" y="202"/>
                    </a:lnTo>
                    <a:lnTo>
                      <a:pt x="677" y="458"/>
                    </a:lnTo>
                    <a:lnTo>
                      <a:pt x="665" y="518"/>
                    </a:lnTo>
                    <a:lnTo>
                      <a:pt x="665" y="518"/>
                    </a:lnTo>
                    <a:lnTo>
                      <a:pt x="617" y="533"/>
                    </a:lnTo>
                    <a:lnTo>
                      <a:pt x="614" y="536"/>
                    </a:lnTo>
                    <a:lnTo>
                      <a:pt x="605" y="512"/>
                    </a:lnTo>
                    <a:lnTo>
                      <a:pt x="557" y="395"/>
                    </a:lnTo>
                    <a:lnTo>
                      <a:pt x="554" y="395"/>
                    </a:lnTo>
                    <a:lnTo>
                      <a:pt x="554" y="395"/>
                    </a:lnTo>
                    <a:lnTo>
                      <a:pt x="545" y="377"/>
                    </a:lnTo>
                    <a:lnTo>
                      <a:pt x="494" y="304"/>
                    </a:lnTo>
                    <a:lnTo>
                      <a:pt x="494" y="301"/>
                    </a:lnTo>
                    <a:lnTo>
                      <a:pt x="494" y="301"/>
                    </a:lnTo>
                    <a:lnTo>
                      <a:pt x="482" y="289"/>
                    </a:lnTo>
                    <a:lnTo>
                      <a:pt x="433" y="241"/>
                    </a:lnTo>
                    <a:lnTo>
                      <a:pt x="433" y="238"/>
                    </a:lnTo>
                    <a:lnTo>
                      <a:pt x="433" y="238"/>
                    </a:lnTo>
                    <a:lnTo>
                      <a:pt x="427" y="238"/>
                    </a:lnTo>
                    <a:lnTo>
                      <a:pt x="427" y="238"/>
                    </a:lnTo>
                    <a:lnTo>
                      <a:pt x="427" y="238"/>
                    </a:lnTo>
                    <a:lnTo>
                      <a:pt x="427" y="238"/>
                    </a:lnTo>
                    <a:lnTo>
                      <a:pt x="424" y="241"/>
                    </a:lnTo>
                    <a:lnTo>
                      <a:pt x="421" y="241"/>
                    </a:lnTo>
                    <a:lnTo>
                      <a:pt x="373" y="485"/>
                    </a:lnTo>
                    <a:lnTo>
                      <a:pt x="367" y="518"/>
                    </a:lnTo>
                    <a:lnTo>
                      <a:pt x="361" y="494"/>
                    </a:lnTo>
                    <a:lnTo>
                      <a:pt x="313" y="283"/>
                    </a:lnTo>
                    <a:lnTo>
                      <a:pt x="313" y="283"/>
                    </a:lnTo>
                    <a:lnTo>
                      <a:pt x="313" y="283"/>
                    </a:lnTo>
                    <a:lnTo>
                      <a:pt x="310" y="280"/>
                    </a:lnTo>
                    <a:lnTo>
                      <a:pt x="301" y="274"/>
                    </a:lnTo>
                    <a:lnTo>
                      <a:pt x="253" y="241"/>
                    </a:lnTo>
                    <a:lnTo>
                      <a:pt x="253" y="241"/>
                    </a:lnTo>
                    <a:lnTo>
                      <a:pt x="241" y="211"/>
                    </a:lnTo>
                    <a:lnTo>
                      <a:pt x="193" y="79"/>
                    </a:lnTo>
                    <a:lnTo>
                      <a:pt x="193" y="79"/>
                    </a:lnTo>
                    <a:lnTo>
                      <a:pt x="193" y="79"/>
                    </a:lnTo>
                    <a:lnTo>
                      <a:pt x="193" y="76"/>
                    </a:lnTo>
                    <a:lnTo>
                      <a:pt x="187" y="73"/>
                    </a:lnTo>
                    <a:lnTo>
                      <a:pt x="187" y="73"/>
                    </a:lnTo>
                    <a:lnTo>
                      <a:pt x="187" y="73"/>
                    </a:lnTo>
                    <a:lnTo>
                      <a:pt x="187" y="73"/>
                    </a:lnTo>
                    <a:lnTo>
                      <a:pt x="184" y="76"/>
                    </a:lnTo>
                    <a:lnTo>
                      <a:pt x="181" y="79"/>
                    </a:lnTo>
                    <a:lnTo>
                      <a:pt x="132" y="160"/>
                    </a:lnTo>
                    <a:lnTo>
                      <a:pt x="123" y="178"/>
                    </a:lnTo>
                    <a:lnTo>
                      <a:pt x="123" y="178"/>
                    </a:lnTo>
                    <a:lnTo>
                      <a:pt x="120" y="181"/>
                    </a:lnTo>
                    <a:lnTo>
                      <a:pt x="72" y="262"/>
                    </a:lnTo>
                    <a:lnTo>
                      <a:pt x="69" y="268"/>
                    </a:lnTo>
                    <a:lnTo>
                      <a:pt x="60" y="229"/>
                    </a:lnTo>
                    <a:lnTo>
                      <a:pt x="12"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36" name="Freeform 972"/>
              <p:cNvSpPr>
                <a:spLocks/>
              </p:cNvSpPr>
              <p:nvPr/>
            </p:nvSpPr>
            <p:spPr bwMode="auto">
              <a:xfrm>
                <a:off x="3602038" y="4900613"/>
                <a:ext cx="1820863" cy="582613"/>
              </a:xfrm>
              <a:custGeom>
                <a:avLst/>
                <a:gdLst/>
                <a:ahLst/>
                <a:cxnLst>
                  <a:cxn ang="0">
                    <a:pos x="0" y="0"/>
                  </a:cxn>
                  <a:cxn ang="0">
                    <a:pos x="60" y="18"/>
                  </a:cxn>
                  <a:cxn ang="0">
                    <a:pos x="120" y="39"/>
                  </a:cxn>
                  <a:cxn ang="0">
                    <a:pos x="181" y="57"/>
                  </a:cxn>
                  <a:cxn ang="0">
                    <a:pos x="241" y="75"/>
                  </a:cxn>
                  <a:cxn ang="0">
                    <a:pos x="301" y="96"/>
                  </a:cxn>
                  <a:cxn ang="0">
                    <a:pos x="361" y="114"/>
                  </a:cxn>
                  <a:cxn ang="0">
                    <a:pos x="421" y="135"/>
                  </a:cxn>
                  <a:cxn ang="0">
                    <a:pos x="482" y="153"/>
                  </a:cxn>
                  <a:cxn ang="0">
                    <a:pos x="545" y="171"/>
                  </a:cxn>
                  <a:cxn ang="0">
                    <a:pos x="605" y="193"/>
                  </a:cxn>
                  <a:cxn ang="0">
                    <a:pos x="665" y="211"/>
                  </a:cxn>
                  <a:cxn ang="0">
                    <a:pos x="725" y="232"/>
                  </a:cxn>
                  <a:cxn ang="0">
                    <a:pos x="786" y="250"/>
                  </a:cxn>
                  <a:cxn ang="0">
                    <a:pos x="846" y="268"/>
                  </a:cxn>
                  <a:cxn ang="0">
                    <a:pos x="906" y="289"/>
                  </a:cxn>
                  <a:cxn ang="0">
                    <a:pos x="966" y="307"/>
                  </a:cxn>
                  <a:cxn ang="0">
                    <a:pos x="1026" y="328"/>
                  </a:cxn>
                  <a:cxn ang="0">
                    <a:pos x="1087" y="346"/>
                  </a:cxn>
                  <a:cxn ang="0">
                    <a:pos x="1147" y="367"/>
                  </a:cxn>
                </a:cxnLst>
                <a:rect l="0" t="0" r="r" b="b"/>
                <a:pathLst>
                  <a:path w="1147" h="367">
                    <a:moveTo>
                      <a:pt x="0" y="0"/>
                    </a:moveTo>
                    <a:lnTo>
                      <a:pt x="60" y="18"/>
                    </a:lnTo>
                    <a:lnTo>
                      <a:pt x="120" y="39"/>
                    </a:lnTo>
                    <a:lnTo>
                      <a:pt x="181" y="57"/>
                    </a:lnTo>
                    <a:lnTo>
                      <a:pt x="241" y="75"/>
                    </a:lnTo>
                    <a:lnTo>
                      <a:pt x="301" y="96"/>
                    </a:lnTo>
                    <a:lnTo>
                      <a:pt x="361" y="114"/>
                    </a:lnTo>
                    <a:lnTo>
                      <a:pt x="421" y="135"/>
                    </a:lnTo>
                    <a:lnTo>
                      <a:pt x="482" y="153"/>
                    </a:lnTo>
                    <a:lnTo>
                      <a:pt x="545" y="171"/>
                    </a:lnTo>
                    <a:lnTo>
                      <a:pt x="605" y="193"/>
                    </a:lnTo>
                    <a:lnTo>
                      <a:pt x="665" y="211"/>
                    </a:lnTo>
                    <a:lnTo>
                      <a:pt x="725" y="232"/>
                    </a:lnTo>
                    <a:lnTo>
                      <a:pt x="786" y="250"/>
                    </a:lnTo>
                    <a:lnTo>
                      <a:pt x="846" y="268"/>
                    </a:lnTo>
                    <a:lnTo>
                      <a:pt x="906" y="289"/>
                    </a:lnTo>
                    <a:lnTo>
                      <a:pt x="966" y="307"/>
                    </a:lnTo>
                    <a:lnTo>
                      <a:pt x="1026" y="328"/>
                    </a:lnTo>
                    <a:lnTo>
                      <a:pt x="1087" y="346"/>
                    </a:lnTo>
                    <a:lnTo>
                      <a:pt x="1147" y="367"/>
                    </a:lnTo>
                  </a:path>
                </a:pathLst>
              </a:custGeom>
              <a:noFill/>
              <a:ln w="38100">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3" name="Line 979"/>
              <p:cNvSpPr>
                <a:spLocks noChangeShapeType="1"/>
              </p:cNvSpPr>
              <p:nvPr/>
            </p:nvSpPr>
            <p:spPr bwMode="auto">
              <a:xfrm>
                <a:off x="3587751"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4" name="Line 980"/>
              <p:cNvSpPr>
                <a:spLocks noChangeShapeType="1"/>
              </p:cNvSpPr>
              <p:nvPr/>
            </p:nvSpPr>
            <p:spPr bwMode="auto">
              <a:xfrm>
                <a:off x="3683001"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5" name="Line 981"/>
              <p:cNvSpPr>
                <a:spLocks noChangeShapeType="1"/>
              </p:cNvSpPr>
              <p:nvPr/>
            </p:nvSpPr>
            <p:spPr bwMode="auto">
              <a:xfrm>
                <a:off x="3778251"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6" name="Line 982"/>
              <p:cNvSpPr>
                <a:spLocks noChangeShapeType="1"/>
              </p:cNvSpPr>
              <p:nvPr/>
            </p:nvSpPr>
            <p:spPr bwMode="auto">
              <a:xfrm>
                <a:off x="3875088"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8" name="Line 984"/>
              <p:cNvSpPr>
                <a:spLocks noChangeShapeType="1"/>
              </p:cNvSpPr>
              <p:nvPr/>
            </p:nvSpPr>
            <p:spPr bwMode="auto">
              <a:xfrm>
                <a:off x="3970338"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49" name="Line 985"/>
              <p:cNvSpPr>
                <a:spLocks noChangeShapeType="1"/>
              </p:cNvSpPr>
              <p:nvPr/>
            </p:nvSpPr>
            <p:spPr bwMode="auto">
              <a:xfrm>
                <a:off x="4065588"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0" name="Line 986"/>
              <p:cNvSpPr>
                <a:spLocks noChangeShapeType="1"/>
              </p:cNvSpPr>
              <p:nvPr/>
            </p:nvSpPr>
            <p:spPr bwMode="auto">
              <a:xfrm>
                <a:off x="4160838"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1" name="Line 987"/>
              <p:cNvSpPr>
                <a:spLocks noChangeShapeType="1"/>
              </p:cNvSpPr>
              <p:nvPr/>
            </p:nvSpPr>
            <p:spPr bwMode="auto">
              <a:xfrm>
                <a:off x="4256088"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2" name="Line 988"/>
              <p:cNvSpPr>
                <a:spLocks noChangeShapeType="1"/>
              </p:cNvSpPr>
              <p:nvPr/>
            </p:nvSpPr>
            <p:spPr bwMode="auto">
              <a:xfrm>
                <a:off x="4352926"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3" name="Line 989"/>
              <p:cNvSpPr>
                <a:spLocks noChangeShapeType="1"/>
              </p:cNvSpPr>
              <p:nvPr/>
            </p:nvSpPr>
            <p:spPr bwMode="auto">
              <a:xfrm>
                <a:off x="4448176"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4" name="Line 990"/>
              <p:cNvSpPr>
                <a:spLocks noChangeShapeType="1"/>
              </p:cNvSpPr>
              <p:nvPr/>
            </p:nvSpPr>
            <p:spPr bwMode="auto">
              <a:xfrm>
                <a:off x="4543426"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5" name="Line 991"/>
              <p:cNvSpPr>
                <a:spLocks noChangeShapeType="1"/>
              </p:cNvSpPr>
              <p:nvPr/>
            </p:nvSpPr>
            <p:spPr bwMode="auto">
              <a:xfrm>
                <a:off x="4638676"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6" name="Line 992"/>
              <p:cNvSpPr>
                <a:spLocks noChangeShapeType="1"/>
              </p:cNvSpPr>
              <p:nvPr/>
            </p:nvSpPr>
            <p:spPr bwMode="auto">
              <a:xfrm>
                <a:off x="4733926"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7" name="Line 993"/>
              <p:cNvSpPr>
                <a:spLocks noChangeShapeType="1"/>
              </p:cNvSpPr>
              <p:nvPr/>
            </p:nvSpPr>
            <p:spPr bwMode="auto">
              <a:xfrm>
                <a:off x="4830763"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8" name="Line 994"/>
              <p:cNvSpPr>
                <a:spLocks noChangeShapeType="1"/>
              </p:cNvSpPr>
              <p:nvPr/>
            </p:nvSpPr>
            <p:spPr bwMode="auto">
              <a:xfrm>
                <a:off x="4926013"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59" name="Line 995"/>
              <p:cNvSpPr>
                <a:spLocks noChangeShapeType="1"/>
              </p:cNvSpPr>
              <p:nvPr/>
            </p:nvSpPr>
            <p:spPr bwMode="auto">
              <a:xfrm>
                <a:off x="5021263"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60" name="Line 996"/>
              <p:cNvSpPr>
                <a:spLocks noChangeShapeType="1"/>
              </p:cNvSpPr>
              <p:nvPr/>
            </p:nvSpPr>
            <p:spPr bwMode="auto">
              <a:xfrm>
                <a:off x="5116513"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61" name="Line 997"/>
              <p:cNvSpPr>
                <a:spLocks noChangeShapeType="1"/>
              </p:cNvSpPr>
              <p:nvPr/>
            </p:nvSpPr>
            <p:spPr bwMode="auto">
              <a:xfrm>
                <a:off x="5211763"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62" name="Line 998"/>
              <p:cNvSpPr>
                <a:spLocks noChangeShapeType="1"/>
              </p:cNvSpPr>
              <p:nvPr/>
            </p:nvSpPr>
            <p:spPr bwMode="auto">
              <a:xfrm>
                <a:off x="5308601" y="5540376"/>
                <a:ext cx="571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63" name="Line 999"/>
              <p:cNvSpPr>
                <a:spLocks noChangeShapeType="1"/>
              </p:cNvSpPr>
              <p:nvPr/>
            </p:nvSpPr>
            <p:spPr bwMode="auto">
              <a:xfrm>
                <a:off x="5403851" y="5540376"/>
                <a:ext cx="190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65" name="Rectangle 1001"/>
              <p:cNvSpPr>
                <a:spLocks noChangeArrowheads="1"/>
              </p:cNvSpPr>
              <p:nvPr/>
            </p:nvSpPr>
            <p:spPr bwMode="auto">
              <a:xfrm>
                <a:off x="4987926" y="4584701"/>
                <a:ext cx="354013" cy="2095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smtClean="0">
                    <a:ln>
                      <a:noFill/>
                    </a:ln>
                    <a:solidFill>
                      <a:srgbClr val="ED1C24"/>
                    </a:solidFill>
                    <a:effectLst/>
                    <a:latin typeface="Arial" pitchFamily="34" charset="0"/>
                  </a:rPr>
                  <a:t>+4N</a:t>
                </a:r>
                <a:endParaRPr kumimoji="0" lang="en-US" sz="1800" b="0" i="0" u="none" strike="noStrike" cap="none" normalizeH="0" baseline="0" smtClean="0">
                  <a:ln>
                    <a:noFill/>
                  </a:ln>
                  <a:solidFill>
                    <a:schemeClr val="tx1"/>
                  </a:solidFill>
                  <a:effectLst/>
                  <a:latin typeface="Arial" pitchFamily="34" charset="0"/>
                </a:endParaRPr>
              </a:p>
            </p:txBody>
          </p:sp>
        </p:grpSp>
      </p:grpSp>
      <p:grpSp>
        <p:nvGrpSpPr>
          <p:cNvPr id="1104" name="Group 1103"/>
          <p:cNvGrpSpPr/>
          <p:nvPr/>
        </p:nvGrpSpPr>
        <p:grpSpPr>
          <a:xfrm>
            <a:off x="266445" y="3557588"/>
            <a:ext cx="2337056" cy="2828926"/>
            <a:chOff x="266445" y="3557588"/>
            <a:chExt cx="2337056" cy="2828926"/>
          </a:xfrm>
        </p:grpSpPr>
        <p:sp>
          <p:nvSpPr>
            <p:cNvPr id="140047" name="Line 783"/>
            <p:cNvSpPr>
              <a:spLocks noChangeShapeType="1"/>
            </p:cNvSpPr>
            <p:nvPr/>
          </p:nvSpPr>
          <p:spPr bwMode="auto">
            <a:xfrm flipV="1">
              <a:off x="1978026" y="3954463"/>
              <a:ext cx="1588" cy="1958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48" name="Line 784"/>
            <p:cNvSpPr>
              <a:spLocks noChangeShapeType="1"/>
            </p:cNvSpPr>
            <p:nvPr/>
          </p:nvSpPr>
          <p:spPr bwMode="auto">
            <a:xfrm>
              <a:off x="2168526" y="591343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49" name="Line 785"/>
            <p:cNvSpPr>
              <a:spLocks noChangeShapeType="1"/>
            </p:cNvSpPr>
            <p:nvPr/>
          </p:nvSpPr>
          <p:spPr bwMode="auto">
            <a:xfrm flipH="1">
              <a:off x="1924051" y="5913438"/>
              <a:ext cx="539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50" name="Rectangle 786"/>
            <p:cNvSpPr>
              <a:spLocks noChangeArrowheads="1"/>
            </p:cNvSpPr>
            <p:nvPr/>
          </p:nvSpPr>
          <p:spPr bwMode="auto">
            <a:xfrm>
              <a:off x="1795463" y="5813426"/>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0051" name="Line 787"/>
            <p:cNvSpPr>
              <a:spLocks noChangeShapeType="1"/>
            </p:cNvSpPr>
            <p:nvPr/>
          </p:nvSpPr>
          <p:spPr bwMode="auto">
            <a:xfrm flipH="1">
              <a:off x="1924051" y="5421313"/>
              <a:ext cx="539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52" name="Rectangle 788"/>
            <p:cNvSpPr>
              <a:spLocks noChangeArrowheads="1"/>
            </p:cNvSpPr>
            <p:nvPr/>
          </p:nvSpPr>
          <p:spPr bwMode="auto">
            <a:xfrm>
              <a:off x="1795463" y="532606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40053" name="Line 789"/>
            <p:cNvSpPr>
              <a:spLocks noChangeShapeType="1"/>
            </p:cNvSpPr>
            <p:nvPr/>
          </p:nvSpPr>
          <p:spPr bwMode="auto">
            <a:xfrm flipH="1">
              <a:off x="1924051" y="4933951"/>
              <a:ext cx="539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54" name="Rectangle 790"/>
            <p:cNvSpPr>
              <a:spLocks noChangeArrowheads="1"/>
            </p:cNvSpPr>
            <p:nvPr/>
          </p:nvSpPr>
          <p:spPr bwMode="auto">
            <a:xfrm>
              <a:off x="1795463" y="4838701"/>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40055" name="Line 791"/>
            <p:cNvSpPr>
              <a:spLocks noChangeShapeType="1"/>
            </p:cNvSpPr>
            <p:nvPr/>
          </p:nvSpPr>
          <p:spPr bwMode="auto">
            <a:xfrm flipH="1">
              <a:off x="1924051" y="4446588"/>
              <a:ext cx="539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56" name="Rectangle 792"/>
            <p:cNvSpPr>
              <a:spLocks noChangeArrowheads="1"/>
            </p:cNvSpPr>
            <p:nvPr/>
          </p:nvSpPr>
          <p:spPr bwMode="auto">
            <a:xfrm>
              <a:off x="1795463" y="4346576"/>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140057" name="Line 793"/>
            <p:cNvSpPr>
              <a:spLocks noChangeShapeType="1"/>
            </p:cNvSpPr>
            <p:nvPr/>
          </p:nvSpPr>
          <p:spPr bwMode="auto">
            <a:xfrm flipH="1">
              <a:off x="1924051" y="3954463"/>
              <a:ext cx="539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58" name="Rectangle 794"/>
            <p:cNvSpPr>
              <a:spLocks noChangeArrowheads="1"/>
            </p:cNvSpPr>
            <p:nvPr/>
          </p:nvSpPr>
          <p:spPr bwMode="auto">
            <a:xfrm>
              <a:off x="1795463" y="385921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40066" name="Line 802"/>
            <p:cNvSpPr>
              <a:spLocks noChangeShapeType="1"/>
            </p:cNvSpPr>
            <p:nvPr/>
          </p:nvSpPr>
          <p:spPr bwMode="auto">
            <a:xfrm>
              <a:off x="2044701" y="5913438"/>
              <a:ext cx="5349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7" name="Line 803"/>
            <p:cNvSpPr>
              <a:spLocks noChangeShapeType="1"/>
            </p:cNvSpPr>
            <p:nvPr/>
          </p:nvSpPr>
          <p:spPr bwMode="auto">
            <a:xfrm flipV="1">
              <a:off x="777876" y="3983038"/>
              <a:ext cx="1588" cy="1958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8" name="Line 804"/>
            <p:cNvSpPr>
              <a:spLocks noChangeShapeType="1"/>
            </p:cNvSpPr>
            <p:nvPr/>
          </p:nvSpPr>
          <p:spPr bwMode="auto">
            <a:xfrm flipH="1">
              <a:off x="725488" y="5942013"/>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69" name="Rectangle 805"/>
            <p:cNvSpPr>
              <a:spLocks noChangeArrowheads="1"/>
            </p:cNvSpPr>
            <p:nvPr/>
          </p:nvSpPr>
          <p:spPr bwMode="auto">
            <a:xfrm>
              <a:off x="549276" y="5856288"/>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-6</a:t>
              </a:r>
              <a:endParaRPr kumimoji="0" lang="en-US" sz="1800" b="0" i="0" u="none" strike="noStrike" cap="none" normalizeH="0" baseline="0" smtClean="0">
                <a:ln>
                  <a:noFill/>
                </a:ln>
                <a:solidFill>
                  <a:schemeClr val="tx1"/>
                </a:solidFill>
                <a:effectLst/>
                <a:latin typeface="Arial" pitchFamily="34" charset="0"/>
              </a:endParaRPr>
            </a:p>
          </p:txBody>
        </p:sp>
        <p:sp>
          <p:nvSpPr>
            <p:cNvPr id="140070" name="Line 806"/>
            <p:cNvSpPr>
              <a:spLocks noChangeShapeType="1"/>
            </p:cNvSpPr>
            <p:nvPr/>
          </p:nvSpPr>
          <p:spPr bwMode="auto">
            <a:xfrm flipH="1">
              <a:off x="725488" y="5611813"/>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71" name="Rectangle 807"/>
            <p:cNvSpPr>
              <a:spLocks noChangeArrowheads="1"/>
            </p:cNvSpPr>
            <p:nvPr/>
          </p:nvSpPr>
          <p:spPr bwMode="auto">
            <a:xfrm>
              <a:off x="549276" y="5530851"/>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sp>
          <p:nvSpPr>
            <p:cNvPr id="140072" name="Line 808"/>
            <p:cNvSpPr>
              <a:spLocks noChangeShapeType="1"/>
            </p:cNvSpPr>
            <p:nvPr/>
          </p:nvSpPr>
          <p:spPr bwMode="auto">
            <a:xfrm flipH="1">
              <a:off x="725488" y="5287963"/>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73" name="Rectangle 809"/>
            <p:cNvSpPr>
              <a:spLocks noChangeArrowheads="1"/>
            </p:cNvSpPr>
            <p:nvPr/>
          </p:nvSpPr>
          <p:spPr bwMode="auto">
            <a:xfrm>
              <a:off x="549276" y="5207001"/>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40074" name="Line 810"/>
            <p:cNvSpPr>
              <a:spLocks noChangeShapeType="1"/>
            </p:cNvSpPr>
            <p:nvPr/>
          </p:nvSpPr>
          <p:spPr bwMode="auto">
            <a:xfrm flipH="1">
              <a:off x="725488" y="4962526"/>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75" name="Rectangle 811"/>
            <p:cNvSpPr>
              <a:spLocks noChangeArrowheads="1"/>
            </p:cNvSpPr>
            <p:nvPr/>
          </p:nvSpPr>
          <p:spPr bwMode="auto">
            <a:xfrm>
              <a:off x="549276" y="4881563"/>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140076" name="Line 812"/>
            <p:cNvSpPr>
              <a:spLocks noChangeShapeType="1"/>
            </p:cNvSpPr>
            <p:nvPr/>
          </p:nvSpPr>
          <p:spPr bwMode="auto">
            <a:xfrm flipH="1">
              <a:off x="725488" y="4637088"/>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77" name="Rectangle 813"/>
            <p:cNvSpPr>
              <a:spLocks noChangeArrowheads="1"/>
            </p:cNvSpPr>
            <p:nvPr/>
          </p:nvSpPr>
          <p:spPr bwMode="auto">
            <a:xfrm>
              <a:off x="549276" y="4551363"/>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40078" name="Line 814"/>
            <p:cNvSpPr>
              <a:spLocks noChangeShapeType="1"/>
            </p:cNvSpPr>
            <p:nvPr/>
          </p:nvSpPr>
          <p:spPr bwMode="auto">
            <a:xfrm flipH="1">
              <a:off x="725488" y="4313238"/>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79" name="Rectangle 815"/>
            <p:cNvSpPr>
              <a:spLocks noChangeArrowheads="1"/>
            </p:cNvSpPr>
            <p:nvPr/>
          </p:nvSpPr>
          <p:spPr bwMode="auto">
            <a:xfrm>
              <a:off x="549276" y="4227513"/>
              <a:ext cx="204788"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40080" name="Line 816"/>
            <p:cNvSpPr>
              <a:spLocks noChangeShapeType="1"/>
            </p:cNvSpPr>
            <p:nvPr/>
          </p:nvSpPr>
          <p:spPr bwMode="auto">
            <a:xfrm flipH="1">
              <a:off x="725488" y="3983038"/>
              <a:ext cx="52388"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81" name="Rectangle 817"/>
            <p:cNvSpPr>
              <a:spLocks noChangeArrowheads="1"/>
            </p:cNvSpPr>
            <p:nvPr/>
          </p:nvSpPr>
          <p:spPr bwMode="auto">
            <a:xfrm>
              <a:off x="601663" y="3902076"/>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0090" name="Rectangle 826"/>
            <p:cNvSpPr>
              <a:spLocks noChangeArrowheads="1"/>
            </p:cNvSpPr>
            <p:nvPr/>
          </p:nvSpPr>
          <p:spPr bwMode="auto">
            <a:xfrm rot="16200000">
              <a:off x="-816223" y="4780499"/>
              <a:ext cx="235000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Adaptation to +8N perturbation (N)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091" name="Line 827"/>
            <p:cNvSpPr>
              <a:spLocks noChangeShapeType="1"/>
            </p:cNvSpPr>
            <p:nvPr/>
          </p:nvSpPr>
          <p:spPr bwMode="auto">
            <a:xfrm>
              <a:off x="2460626" y="591343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92" name="Line 828"/>
            <p:cNvSpPr>
              <a:spLocks noChangeShapeType="1"/>
            </p:cNvSpPr>
            <p:nvPr/>
          </p:nvSpPr>
          <p:spPr bwMode="auto">
            <a:xfrm>
              <a:off x="963613" y="3940176"/>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93" name="Line 829"/>
            <p:cNvSpPr>
              <a:spLocks noChangeShapeType="1"/>
            </p:cNvSpPr>
            <p:nvPr/>
          </p:nvSpPr>
          <p:spPr bwMode="auto">
            <a:xfrm>
              <a:off x="1260476" y="3940176"/>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94" name="Rectangle 830"/>
            <p:cNvSpPr>
              <a:spLocks noChangeArrowheads="1"/>
            </p:cNvSpPr>
            <p:nvPr/>
          </p:nvSpPr>
          <p:spPr bwMode="auto">
            <a:xfrm>
              <a:off x="2139951" y="6181726"/>
              <a:ext cx="46355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Probe</a:t>
              </a:r>
              <a:endParaRPr kumimoji="0" lang="en-US" sz="1800" b="0" i="0" u="none" strike="noStrike" cap="none" normalizeH="0" baseline="0" smtClean="0">
                <a:ln>
                  <a:noFill/>
                </a:ln>
                <a:solidFill>
                  <a:schemeClr val="tx1"/>
                </a:solidFill>
                <a:effectLst/>
                <a:latin typeface="Arial" pitchFamily="34" charset="0"/>
              </a:endParaRPr>
            </a:p>
          </p:txBody>
        </p:sp>
        <p:sp>
          <p:nvSpPr>
            <p:cNvPr id="140095" name="Rectangle 831"/>
            <p:cNvSpPr>
              <a:spLocks noChangeArrowheads="1"/>
            </p:cNvSpPr>
            <p:nvPr/>
          </p:nvSpPr>
          <p:spPr bwMode="auto">
            <a:xfrm>
              <a:off x="2116138" y="598011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40096" name="Rectangle 832"/>
            <p:cNvSpPr>
              <a:spLocks noChangeArrowheads="1"/>
            </p:cNvSpPr>
            <p:nvPr/>
          </p:nvSpPr>
          <p:spPr bwMode="auto">
            <a:xfrm>
              <a:off x="2411413" y="5980113"/>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40097" name="Rectangle 833"/>
            <p:cNvSpPr>
              <a:spLocks noChangeArrowheads="1"/>
            </p:cNvSpPr>
            <p:nvPr/>
          </p:nvSpPr>
          <p:spPr bwMode="auto">
            <a:xfrm>
              <a:off x="939801" y="3557588"/>
              <a:ext cx="46355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Probe</a:t>
              </a:r>
              <a:endParaRPr kumimoji="0" lang="en-US" sz="1800" b="0" i="0" u="none" strike="noStrike" cap="none" normalizeH="0" baseline="0" smtClean="0">
                <a:ln>
                  <a:noFill/>
                </a:ln>
                <a:solidFill>
                  <a:schemeClr val="tx1"/>
                </a:solidFill>
                <a:effectLst/>
                <a:latin typeface="Arial" pitchFamily="34" charset="0"/>
              </a:endParaRPr>
            </a:p>
          </p:txBody>
        </p:sp>
        <p:sp>
          <p:nvSpPr>
            <p:cNvPr id="140098" name="Rectangle 834"/>
            <p:cNvSpPr>
              <a:spLocks noChangeArrowheads="1"/>
            </p:cNvSpPr>
            <p:nvPr/>
          </p:nvSpPr>
          <p:spPr bwMode="auto">
            <a:xfrm>
              <a:off x="906463" y="3730626"/>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40099" name="Rectangle 835"/>
            <p:cNvSpPr>
              <a:spLocks noChangeArrowheads="1"/>
            </p:cNvSpPr>
            <p:nvPr/>
          </p:nvSpPr>
          <p:spPr bwMode="auto">
            <a:xfrm>
              <a:off x="1203326" y="3730626"/>
              <a:ext cx="152400" cy="2047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40264" name="Rectangle 1000"/>
            <p:cNvSpPr>
              <a:spLocks noChangeArrowheads="1"/>
            </p:cNvSpPr>
            <p:nvPr/>
          </p:nvSpPr>
          <p:spPr bwMode="auto">
            <a:xfrm rot="16200000">
              <a:off x="479364" y="4828124"/>
              <a:ext cx="231153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Adaptation to -4N perturbation (N)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266" name="Line 1002"/>
            <p:cNvSpPr>
              <a:spLocks noChangeShapeType="1"/>
            </p:cNvSpPr>
            <p:nvPr/>
          </p:nvSpPr>
          <p:spPr bwMode="auto">
            <a:xfrm>
              <a:off x="830263" y="3983038"/>
              <a:ext cx="5492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98" name="Group 1097"/>
          <p:cNvGrpSpPr/>
          <p:nvPr/>
        </p:nvGrpSpPr>
        <p:grpSpPr>
          <a:xfrm>
            <a:off x="2149475" y="1176338"/>
            <a:ext cx="765175" cy="1831975"/>
            <a:chOff x="2149475" y="1176338"/>
            <a:chExt cx="765175" cy="1831975"/>
          </a:xfrm>
        </p:grpSpPr>
        <p:sp>
          <p:nvSpPr>
            <p:cNvPr id="140271" name="Line 1007"/>
            <p:cNvSpPr>
              <a:spLocks noChangeShapeType="1"/>
            </p:cNvSpPr>
            <p:nvPr/>
          </p:nvSpPr>
          <p:spPr bwMode="auto">
            <a:xfrm flipH="1">
              <a:off x="2444750" y="2043113"/>
              <a:ext cx="96838"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72" name="Line 1008"/>
            <p:cNvSpPr>
              <a:spLocks noChangeShapeType="1"/>
            </p:cNvSpPr>
            <p:nvPr/>
          </p:nvSpPr>
          <p:spPr bwMode="auto">
            <a:xfrm flipH="1">
              <a:off x="2517775" y="2043113"/>
              <a:ext cx="98425"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91" name="Rectangle 1027"/>
            <p:cNvSpPr>
              <a:spLocks noChangeArrowheads="1"/>
            </p:cNvSpPr>
            <p:nvPr/>
          </p:nvSpPr>
          <p:spPr bwMode="auto">
            <a:xfrm>
              <a:off x="2149475" y="1176338"/>
              <a:ext cx="128588" cy="1831975"/>
            </a:xfrm>
            <a:prstGeom prst="rect">
              <a:avLst/>
            </a:prstGeom>
            <a:solidFill>
              <a:srgbClr val="D1D3D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292" name="Rectangle 1028"/>
            <p:cNvSpPr>
              <a:spLocks noChangeArrowheads="1"/>
            </p:cNvSpPr>
            <p:nvPr/>
          </p:nvSpPr>
          <p:spPr bwMode="auto">
            <a:xfrm>
              <a:off x="2320925" y="1176338"/>
              <a:ext cx="128588" cy="1831975"/>
            </a:xfrm>
            <a:prstGeom prst="rect">
              <a:avLst/>
            </a:prstGeom>
            <a:solidFill>
              <a:srgbClr val="D1D3D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293" name="Rectangle 1029"/>
            <p:cNvSpPr>
              <a:spLocks noChangeArrowheads="1"/>
            </p:cNvSpPr>
            <p:nvPr/>
          </p:nvSpPr>
          <p:spPr bwMode="auto">
            <a:xfrm>
              <a:off x="2787650" y="1176338"/>
              <a:ext cx="127000" cy="1831975"/>
            </a:xfrm>
            <a:prstGeom prst="rect">
              <a:avLst/>
            </a:prstGeom>
            <a:solidFill>
              <a:srgbClr val="D1D3D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294" name="Rectangle 1030"/>
            <p:cNvSpPr>
              <a:spLocks noChangeArrowheads="1"/>
            </p:cNvSpPr>
            <p:nvPr/>
          </p:nvSpPr>
          <p:spPr bwMode="auto">
            <a:xfrm>
              <a:off x="2616200" y="1176338"/>
              <a:ext cx="127000" cy="1831975"/>
            </a:xfrm>
            <a:prstGeom prst="rect">
              <a:avLst/>
            </a:prstGeom>
            <a:solidFill>
              <a:srgbClr val="D1D3D4"/>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302" name="Freeform 1038"/>
            <p:cNvSpPr>
              <a:spLocks/>
            </p:cNvSpPr>
            <p:nvPr/>
          </p:nvSpPr>
          <p:spPr bwMode="auto">
            <a:xfrm>
              <a:off x="2738438" y="2092325"/>
              <a:ext cx="44450" cy="1588"/>
            </a:xfrm>
            <a:custGeom>
              <a:avLst/>
              <a:gdLst/>
              <a:ahLst/>
              <a:cxnLst>
                <a:cxn ang="0">
                  <a:pos x="0" y="0"/>
                </a:cxn>
                <a:cxn ang="0">
                  <a:pos x="6" y="0"/>
                </a:cxn>
                <a:cxn ang="0">
                  <a:pos x="12" y="0"/>
                </a:cxn>
                <a:cxn ang="0">
                  <a:pos x="21" y="0"/>
                </a:cxn>
                <a:cxn ang="0">
                  <a:pos x="28" y="0"/>
                </a:cxn>
              </a:cxnLst>
              <a:rect l="0" t="0" r="r" b="b"/>
              <a:pathLst>
                <a:path w="28">
                  <a:moveTo>
                    <a:pt x="0" y="0"/>
                  </a:moveTo>
                  <a:lnTo>
                    <a:pt x="6" y="0"/>
                  </a:lnTo>
                  <a:lnTo>
                    <a:pt x="12" y="0"/>
                  </a:lnTo>
                  <a:lnTo>
                    <a:pt x="21" y="0"/>
                  </a:lnTo>
                  <a:lnTo>
                    <a:pt x="28" y="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08" name="Freeform 1044"/>
            <p:cNvSpPr>
              <a:spLocks/>
            </p:cNvSpPr>
            <p:nvPr/>
          </p:nvSpPr>
          <p:spPr bwMode="auto">
            <a:xfrm>
              <a:off x="2566988" y="2092325"/>
              <a:ext cx="44450" cy="1588"/>
            </a:xfrm>
            <a:custGeom>
              <a:avLst/>
              <a:gdLst/>
              <a:ahLst/>
              <a:cxnLst>
                <a:cxn ang="0">
                  <a:pos x="0" y="0"/>
                </a:cxn>
                <a:cxn ang="0">
                  <a:pos x="6" y="0"/>
                </a:cxn>
                <a:cxn ang="0">
                  <a:pos x="15" y="0"/>
                </a:cxn>
                <a:cxn ang="0">
                  <a:pos x="21" y="0"/>
                </a:cxn>
                <a:cxn ang="0">
                  <a:pos x="28" y="0"/>
                </a:cxn>
              </a:cxnLst>
              <a:rect l="0" t="0" r="r" b="b"/>
              <a:pathLst>
                <a:path w="28">
                  <a:moveTo>
                    <a:pt x="0" y="0"/>
                  </a:moveTo>
                  <a:lnTo>
                    <a:pt x="6" y="0"/>
                  </a:lnTo>
                  <a:lnTo>
                    <a:pt x="15" y="0"/>
                  </a:lnTo>
                  <a:lnTo>
                    <a:pt x="21" y="0"/>
                  </a:lnTo>
                  <a:lnTo>
                    <a:pt x="28" y="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09" name="Freeform 1045"/>
            <p:cNvSpPr>
              <a:spLocks/>
            </p:cNvSpPr>
            <p:nvPr/>
          </p:nvSpPr>
          <p:spPr bwMode="auto">
            <a:xfrm>
              <a:off x="2444750" y="2092325"/>
              <a:ext cx="42863" cy="1588"/>
            </a:xfrm>
            <a:custGeom>
              <a:avLst/>
              <a:gdLst/>
              <a:ahLst/>
              <a:cxnLst>
                <a:cxn ang="0">
                  <a:pos x="0" y="0"/>
                </a:cxn>
                <a:cxn ang="0">
                  <a:pos x="6" y="0"/>
                </a:cxn>
                <a:cxn ang="0">
                  <a:pos x="15" y="0"/>
                </a:cxn>
                <a:cxn ang="0">
                  <a:pos x="21" y="0"/>
                </a:cxn>
                <a:cxn ang="0">
                  <a:pos x="27" y="0"/>
                </a:cxn>
              </a:cxnLst>
              <a:rect l="0" t="0" r="r" b="b"/>
              <a:pathLst>
                <a:path w="27">
                  <a:moveTo>
                    <a:pt x="0" y="0"/>
                  </a:moveTo>
                  <a:lnTo>
                    <a:pt x="6" y="0"/>
                  </a:lnTo>
                  <a:lnTo>
                    <a:pt x="15" y="0"/>
                  </a:lnTo>
                  <a:lnTo>
                    <a:pt x="21" y="0"/>
                  </a:lnTo>
                  <a:lnTo>
                    <a:pt x="27" y="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15" name="Freeform 1051"/>
            <p:cNvSpPr>
              <a:spLocks/>
            </p:cNvSpPr>
            <p:nvPr/>
          </p:nvSpPr>
          <p:spPr bwMode="auto">
            <a:xfrm>
              <a:off x="2273300" y="2092325"/>
              <a:ext cx="42863" cy="1588"/>
            </a:xfrm>
            <a:custGeom>
              <a:avLst/>
              <a:gdLst/>
              <a:ahLst/>
              <a:cxnLst>
                <a:cxn ang="0">
                  <a:pos x="0" y="0"/>
                </a:cxn>
                <a:cxn ang="0">
                  <a:pos x="9" y="0"/>
                </a:cxn>
                <a:cxn ang="0">
                  <a:pos x="15" y="0"/>
                </a:cxn>
                <a:cxn ang="0">
                  <a:pos x="21" y="0"/>
                </a:cxn>
                <a:cxn ang="0">
                  <a:pos x="27" y="0"/>
                </a:cxn>
              </a:cxnLst>
              <a:rect l="0" t="0" r="r" b="b"/>
              <a:pathLst>
                <a:path w="27">
                  <a:moveTo>
                    <a:pt x="0" y="0"/>
                  </a:moveTo>
                  <a:lnTo>
                    <a:pt x="9" y="0"/>
                  </a:lnTo>
                  <a:lnTo>
                    <a:pt x="15" y="0"/>
                  </a:lnTo>
                  <a:lnTo>
                    <a:pt x="21" y="0"/>
                  </a:lnTo>
                  <a:lnTo>
                    <a:pt x="27" y="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99" name="Group 1098"/>
          <p:cNvGrpSpPr/>
          <p:nvPr/>
        </p:nvGrpSpPr>
        <p:grpSpPr>
          <a:xfrm>
            <a:off x="2905125" y="1631950"/>
            <a:ext cx="1827213" cy="503238"/>
            <a:chOff x="2905125" y="1631950"/>
            <a:chExt cx="1827213" cy="503238"/>
          </a:xfrm>
        </p:grpSpPr>
        <p:sp>
          <p:nvSpPr>
            <p:cNvPr id="140295" name="Freeform 1031"/>
            <p:cNvSpPr>
              <a:spLocks/>
            </p:cNvSpPr>
            <p:nvPr/>
          </p:nvSpPr>
          <p:spPr bwMode="auto">
            <a:xfrm>
              <a:off x="3746500" y="1631950"/>
              <a:ext cx="985838" cy="460375"/>
            </a:xfrm>
            <a:custGeom>
              <a:avLst/>
              <a:gdLst/>
              <a:ahLst/>
              <a:cxnLst>
                <a:cxn ang="0">
                  <a:pos x="10" y="290"/>
                </a:cxn>
                <a:cxn ang="0">
                  <a:pos x="22" y="290"/>
                </a:cxn>
                <a:cxn ang="0">
                  <a:pos x="37" y="290"/>
                </a:cxn>
                <a:cxn ang="0">
                  <a:pos x="50" y="290"/>
                </a:cxn>
                <a:cxn ang="0">
                  <a:pos x="65" y="290"/>
                </a:cxn>
                <a:cxn ang="0">
                  <a:pos x="81" y="0"/>
                </a:cxn>
                <a:cxn ang="0">
                  <a:pos x="93" y="0"/>
                </a:cxn>
                <a:cxn ang="0">
                  <a:pos x="108" y="0"/>
                </a:cxn>
                <a:cxn ang="0">
                  <a:pos x="124" y="0"/>
                </a:cxn>
                <a:cxn ang="0">
                  <a:pos x="136" y="0"/>
                </a:cxn>
                <a:cxn ang="0">
                  <a:pos x="152" y="290"/>
                </a:cxn>
                <a:cxn ang="0">
                  <a:pos x="164" y="290"/>
                </a:cxn>
                <a:cxn ang="0">
                  <a:pos x="179" y="290"/>
                </a:cxn>
                <a:cxn ang="0">
                  <a:pos x="192" y="290"/>
                </a:cxn>
                <a:cxn ang="0">
                  <a:pos x="207" y="290"/>
                </a:cxn>
                <a:cxn ang="0">
                  <a:pos x="223" y="290"/>
                </a:cxn>
                <a:cxn ang="0">
                  <a:pos x="238" y="290"/>
                </a:cxn>
                <a:cxn ang="0">
                  <a:pos x="250" y="0"/>
                </a:cxn>
                <a:cxn ang="0">
                  <a:pos x="266" y="0"/>
                </a:cxn>
                <a:cxn ang="0">
                  <a:pos x="278" y="0"/>
                </a:cxn>
                <a:cxn ang="0">
                  <a:pos x="294" y="0"/>
                </a:cxn>
                <a:cxn ang="0">
                  <a:pos x="309" y="0"/>
                </a:cxn>
                <a:cxn ang="0">
                  <a:pos x="321" y="290"/>
                </a:cxn>
                <a:cxn ang="0">
                  <a:pos x="337" y="290"/>
                </a:cxn>
                <a:cxn ang="0">
                  <a:pos x="349" y="290"/>
                </a:cxn>
                <a:cxn ang="0">
                  <a:pos x="365" y="290"/>
                </a:cxn>
                <a:cxn ang="0">
                  <a:pos x="380" y="290"/>
                </a:cxn>
                <a:cxn ang="0">
                  <a:pos x="392" y="290"/>
                </a:cxn>
                <a:cxn ang="0">
                  <a:pos x="408" y="290"/>
                </a:cxn>
                <a:cxn ang="0">
                  <a:pos x="423" y="290"/>
                </a:cxn>
                <a:cxn ang="0">
                  <a:pos x="436" y="290"/>
                </a:cxn>
                <a:cxn ang="0">
                  <a:pos x="451" y="290"/>
                </a:cxn>
                <a:cxn ang="0">
                  <a:pos x="463" y="290"/>
                </a:cxn>
                <a:cxn ang="0">
                  <a:pos x="479" y="290"/>
                </a:cxn>
                <a:cxn ang="0">
                  <a:pos x="491" y="290"/>
                </a:cxn>
                <a:cxn ang="0">
                  <a:pos x="507" y="290"/>
                </a:cxn>
                <a:cxn ang="0">
                  <a:pos x="522" y="290"/>
                </a:cxn>
                <a:cxn ang="0">
                  <a:pos x="534" y="290"/>
                </a:cxn>
                <a:cxn ang="0">
                  <a:pos x="550" y="290"/>
                </a:cxn>
                <a:cxn ang="0">
                  <a:pos x="565" y="290"/>
                </a:cxn>
                <a:cxn ang="0">
                  <a:pos x="577" y="290"/>
                </a:cxn>
                <a:cxn ang="0">
                  <a:pos x="593" y="290"/>
                </a:cxn>
                <a:cxn ang="0">
                  <a:pos x="605" y="290"/>
                </a:cxn>
                <a:cxn ang="0">
                  <a:pos x="621" y="290"/>
                </a:cxn>
              </a:cxnLst>
              <a:rect l="0" t="0" r="r" b="b"/>
              <a:pathLst>
                <a:path w="621" h="290">
                  <a:moveTo>
                    <a:pt x="0" y="290"/>
                  </a:moveTo>
                  <a:lnTo>
                    <a:pt x="10" y="290"/>
                  </a:lnTo>
                  <a:lnTo>
                    <a:pt x="16" y="290"/>
                  </a:lnTo>
                  <a:lnTo>
                    <a:pt x="22" y="290"/>
                  </a:lnTo>
                  <a:lnTo>
                    <a:pt x="28" y="290"/>
                  </a:lnTo>
                  <a:lnTo>
                    <a:pt x="37" y="290"/>
                  </a:lnTo>
                  <a:lnTo>
                    <a:pt x="44" y="290"/>
                  </a:lnTo>
                  <a:lnTo>
                    <a:pt x="50" y="290"/>
                  </a:lnTo>
                  <a:lnTo>
                    <a:pt x="59" y="290"/>
                  </a:lnTo>
                  <a:lnTo>
                    <a:pt x="65" y="290"/>
                  </a:lnTo>
                  <a:lnTo>
                    <a:pt x="71" y="0"/>
                  </a:lnTo>
                  <a:lnTo>
                    <a:pt x="81" y="0"/>
                  </a:lnTo>
                  <a:lnTo>
                    <a:pt x="87" y="0"/>
                  </a:lnTo>
                  <a:lnTo>
                    <a:pt x="93" y="0"/>
                  </a:lnTo>
                  <a:lnTo>
                    <a:pt x="102" y="0"/>
                  </a:lnTo>
                  <a:lnTo>
                    <a:pt x="108" y="0"/>
                  </a:lnTo>
                  <a:lnTo>
                    <a:pt x="115" y="0"/>
                  </a:lnTo>
                  <a:lnTo>
                    <a:pt x="124" y="0"/>
                  </a:lnTo>
                  <a:lnTo>
                    <a:pt x="130" y="0"/>
                  </a:lnTo>
                  <a:lnTo>
                    <a:pt x="136" y="0"/>
                  </a:lnTo>
                  <a:lnTo>
                    <a:pt x="145" y="290"/>
                  </a:lnTo>
                  <a:lnTo>
                    <a:pt x="152" y="290"/>
                  </a:lnTo>
                  <a:lnTo>
                    <a:pt x="158" y="290"/>
                  </a:lnTo>
                  <a:lnTo>
                    <a:pt x="164" y="290"/>
                  </a:lnTo>
                  <a:lnTo>
                    <a:pt x="173" y="290"/>
                  </a:lnTo>
                  <a:lnTo>
                    <a:pt x="179" y="290"/>
                  </a:lnTo>
                  <a:lnTo>
                    <a:pt x="186" y="290"/>
                  </a:lnTo>
                  <a:lnTo>
                    <a:pt x="192" y="290"/>
                  </a:lnTo>
                  <a:lnTo>
                    <a:pt x="201" y="290"/>
                  </a:lnTo>
                  <a:lnTo>
                    <a:pt x="207" y="290"/>
                  </a:lnTo>
                  <a:lnTo>
                    <a:pt x="213" y="290"/>
                  </a:lnTo>
                  <a:lnTo>
                    <a:pt x="223" y="290"/>
                  </a:lnTo>
                  <a:lnTo>
                    <a:pt x="229" y="290"/>
                  </a:lnTo>
                  <a:lnTo>
                    <a:pt x="238" y="290"/>
                  </a:lnTo>
                  <a:lnTo>
                    <a:pt x="244" y="290"/>
                  </a:lnTo>
                  <a:lnTo>
                    <a:pt x="250" y="0"/>
                  </a:lnTo>
                  <a:lnTo>
                    <a:pt x="260" y="0"/>
                  </a:lnTo>
                  <a:lnTo>
                    <a:pt x="266" y="0"/>
                  </a:lnTo>
                  <a:lnTo>
                    <a:pt x="272" y="0"/>
                  </a:lnTo>
                  <a:lnTo>
                    <a:pt x="278" y="0"/>
                  </a:lnTo>
                  <a:lnTo>
                    <a:pt x="287" y="0"/>
                  </a:lnTo>
                  <a:lnTo>
                    <a:pt x="294" y="0"/>
                  </a:lnTo>
                  <a:lnTo>
                    <a:pt x="300" y="0"/>
                  </a:lnTo>
                  <a:lnTo>
                    <a:pt x="309" y="0"/>
                  </a:lnTo>
                  <a:lnTo>
                    <a:pt x="315" y="0"/>
                  </a:lnTo>
                  <a:lnTo>
                    <a:pt x="321" y="290"/>
                  </a:lnTo>
                  <a:lnTo>
                    <a:pt x="328" y="290"/>
                  </a:lnTo>
                  <a:lnTo>
                    <a:pt x="337" y="290"/>
                  </a:lnTo>
                  <a:lnTo>
                    <a:pt x="343" y="290"/>
                  </a:lnTo>
                  <a:lnTo>
                    <a:pt x="349" y="290"/>
                  </a:lnTo>
                  <a:lnTo>
                    <a:pt x="358" y="290"/>
                  </a:lnTo>
                  <a:lnTo>
                    <a:pt x="365" y="290"/>
                  </a:lnTo>
                  <a:lnTo>
                    <a:pt x="371" y="290"/>
                  </a:lnTo>
                  <a:lnTo>
                    <a:pt x="380" y="290"/>
                  </a:lnTo>
                  <a:lnTo>
                    <a:pt x="386" y="290"/>
                  </a:lnTo>
                  <a:lnTo>
                    <a:pt x="392" y="290"/>
                  </a:lnTo>
                  <a:lnTo>
                    <a:pt x="402" y="290"/>
                  </a:lnTo>
                  <a:lnTo>
                    <a:pt x="408" y="290"/>
                  </a:lnTo>
                  <a:lnTo>
                    <a:pt x="414" y="290"/>
                  </a:lnTo>
                  <a:lnTo>
                    <a:pt x="423" y="290"/>
                  </a:lnTo>
                  <a:lnTo>
                    <a:pt x="429" y="290"/>
                  </a:lnTo>
                  <a:lnTo>
                    <a:pt x="436" y="290"/>
                  </a:lnTo>
                  <a:lnTo>
                    <a:pt x="442" y="290"/>
                  </a:lnTo>
                  <a:lnTo>
                    <a:pt x="451" y="290"/>
                  </a:lnTo>
                  <a:lnTo>
                    <a:pt x="457" y="290"/>
                  </a:lnTo>
                  <a:lnTo>
                    <a:pt x="463" y="290"/>
                  </a:lnTo>
                  <a:lnTo>
                    <a:pt x="473" y="290"/>
                  </a:lnTo>
                  <a:lnTo>
                    <a:pt x="479" y="290"/>
                  </a:lnTo>
                  <a:lnTo>
                    <a:pt x="485" y="290"/>
                  </a:lnTo>
                  <a:lnTo>
                    <a:pt x="491" y="290"/>
                  </a:lnTo>
                  <a:lnTo>
                    <a:pt x="500" y="290"/>
                  </a:lnTo>
                  <a:lnTo>
                    <a:pt x="507" y="290"/>
                  </a:lnTo>
                  <a:lnTo>
                    <a:pt x="513" y="290"/>
                  </a:lnTo>
                  <a:lnTo>
                    <a:pt x="522" y="290"/>
                  </a:lnTo>
                  <a:lnTo>
                    <a:pt x="528" y="290"/>
                  </a:lnTo>
                  <a:lnTo>
                    <a:pt x="534" y="290"/>
                  </a:lnTo>
                  <a:lnTo>
                    <a:pt x="544" y="290"/>
                  </a:lnTo>
                  <a:lnTo>
                    <a:pt x="550" y="290"/>
                  </a:lnTo>
                  <a:lnTo>
                    <a:pt x="559" y="290"/>
                  </a:lnTo>
                  <a:lnTo>
                    <a:pt x="565" y="290"/>
                  </a:lnTo>
                  <a:lnTo>
                    <a:pt x="571" y="290"/>
                  </a:lnTo>
                  <a:lnTo>
                    <a:pt x="577" y="290"/>
                  </a:lnTo>
                  <a:lnTo>
                    <a:pt x="587" y="290"/>
                  </a:lnTo>
                  <a:lnTo>
                    <a:pt x="593" y="290"/>
                  </a:lnTo>
                  <a:lnTo>
                    <a:pt x="599" y="290"/>
                  </a:lnTo>
                  <a:lnTo>
                    <a:pt x="605" y="290"/>
                  </a:lnTo>
                  <a:lnTo>
                    <a:pt x="615" y="290"/>
                  </a:lnTo>
                  <a:lnTo>
                    <a:pt x="621" y="29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96" name="Freeform 1032"/>
            <p:cNvSpPr>
              <a:spLocks/>
            </p:cNvSpPr>
            <p:nvPr/>
          </p:nvSpPr>
          <p:spPr bwMode="auto">
            <a:xfrm>
              <a:off x="2905125" y="1631950"/>
              <a:ext cx="758825" cy="460375"/>
            </a:xfrm>
            <a:custGeom>
              <a:avLst/>
              <a:gdLst/>
              <a:ahLst/>
              <a:cxnLst>
                <a:cxn ang="0">
                  <a:pos x="9" y="290"/>
                </a:cxn>
                <a:cxn ang="0">
                  <a:pos x="24" y="290"/>
                </a:cxn>
                <a:cxn ang="0">
                  <a:pos x="37" y="290"/>
                </a:cxn>
                <a:cxn ang="0">
                  <a:pos x="52" y="290"/>
                </a:cxn>
                <a:cxn ang="0">
                  <a:pos x="64" y="290"/>
                </a:cxn>
                <a:cxn ang="0">
                  <a:pos x="80" y="290"/>
                </a:cxn>
                <a:cxn ang="0">
                  <a:pos x="92" y="290"/>
                </a:cxn>
                <a:cxn ang="0">
                  <a:pos x="108" y="290"/>
                </a:cxn>
                <a:cxn ang="0">
                  <a:pos x="123" y="290"/>
                </a:cxn>
                <a:cxn ang="0">
                  <a:pos x="135" y="290"/>
                </a:cxn>
                <a:cxn ang="0">
                  <a:pos x="151" y="0"/>
                </a:cxn>
                <a:cxn ang="0">
                  <a:pos x="166" y="0"/>
                </a:cxn>
                <a:cxn ang="0">
                  <a:pos x="179" y="0"/>
                </a:cxn>
                <a:cxn ang="0">
                  <a:pos x="194" y="0"/>
                </a:cxn>
                <a:cxn ang="0">
                  <a:pos x="206" y="0"/>
                </a:cxn>
                <a:cxn ang="0">
                  <a:pos x="222" y="290"/>
                </a:cxn>
                <a:cxn ang="0">
                  <a:pos x="234" y="290"/>
                </a:cxn>
                <a:cxn ang="0">
                  <a:pos x="250" y="290"/>
                </a:cxn>
                <a:cxn ang="0">
                  <a:pos x="265" y="290"/>
                </a:cxn>
                <a:cxn ang="0">
                  <a:pos x="277" y="290"/>
                </a:cxn>
                <a:cxn ang="0">
                  <a:pos x="293" y="290"/>
                </a:cxn>
                <a:cxn ang="0">
                  <a:pos x="308" y="290"/>
                </a:cxn>
                <a:cxn ang="0">
                  <a:pos x="321" y="0"/>
                </a:cxn>
                <a:cxn ang="0">
                  <a:pos x="336" y="0"/>
                </a:cxn>
                <a:cxn ang="0">
                  <a:pos x="348" y="0"/>
                </a:cxn>
                <a:cxn ang="0">
                  <a:pos x="364" y="0"/>
                </a:cxn>
                <a:cxn ang="0">
                  <a:pos x="379" y="0"/>
                </a:cxn>
                <a:cxn ang="0">
                  <a:pos x="392" y="290"/>
                </a:cxn>
                <a:cxn ang="0">
                  <a:pos x="407" y="290"/>
                </a:cxn>
                <a:cxn ang="0">
                  <a:pos x="422" y="290"/>
                </a:cxn>
                <a:cxn ang="0">
                  <a:pos x="435" y="290"/>
                </a:cxn>
                <a:cxn ang="0">
                  <a:pos x="450" y="290"/>
                </a:cxn>
                <a:cxn ang="0">
                  <a:pos x="466" y="290"/>
                </a:cxn>
                <a:cxn ang="0">
                  <a:pos x="478" y="290"/>
                </a:cxn>
              </a:cxnLst>
              <a:rect l="0" t="0" r="r" b="b"/>
              <a:pathLst>
                <a:path w="478" h="290">
                  <a:moveTo>
                    <a:pt x="0" y="290"/>
                  </a:moveTo>
                  <a:lnTo>
                    <a:pt x="9" y="290"/>
                  </a:lnTo>
                  <a:lnTo>
                    <a:pt x="15" y="290"/>
                  </a:lnTo>
                  <a:lnTo>
                    <a:pt x="24" y="290"/>
                  </a:lnTo>
                  <a:lnTo>
                    <a:pt x="31" y="290"/>
                  </a:lnTo>
                  <a:lnTo>
                    <a:pt x="37" y="290"/>
                  </a:lnTo>
                  <a:lnTo>
                    <a:pt x="43" y="290"/>
                  </a:lnTo>
                  <a:lnTo>
                    <a:pt x="52" y="290"/>
                  </a:lnTo>
                  <a:lnTo>
                    <a:pt x="58" y="290"/>
                  </a:lnTo>
                  <a:lnTo>
                    <a:pt x="64" y="290"/>
                  </a:lnTo>
                  <a:lnTo>
                    <a:pt x="71" y="290"/>
                  </a:lnTo>
                  <a:lnTo>
                    <a:pt x="80" y="290"/>
                  </a:lnTo>
                  <a:lnTo>
                    <a:pt x="86" y="290"/>
                  </a:lnTo>
                  <a:lnTo>
                    <a:pt x="92" y="290"/>
                  </a:lnTo>
                  <a:lnTo>
                    <a:pt x="101" y="290"/>
                  </a:lnTo>
                  <a:lnTo>
                    <a:pt x="108" y="290"/>
                  </a:lnTo>
                  <a:lnTo>
                    <a:pt x="114" y="290"/>
                  </a:lnTo>
                  <a:lnTo>
                    <a:pt x="123" y="290"/>
                  </a:lnTo>
                  <a:lnTo>
                    <a:pt x="129" y="290"/>
                  </a:lnTo>
                  <a:lnTo>
                    <a:pt x="135" y="290"/>
                  </a:lnTo>
                  <a:lnTo>
                    <a:pt x="145" y="0"/>
                  </a:lnTo>
                  <a:lnTo>
                    <a:pt x="151" y="0"/>
                  </a:lnTo>
                  <a:lnTo>
                    <a:pt x="157" y="0"/>
                  </a:lnTo>
                  <a:lnTo>
                    <a:pt x="166" y="0"/>
                  </a:lnTo>
                  <a:lnTo>
                    <a:pt x="172" y="0"/>
                  </a:lnTo>
                  <a:lnTo>
                    <a:pt x="179" y="0"/>
                  </a:lnTo>
                  <a:lnTo>
                    <a:pt x="188" y="0"/>
                  </a:lnTo>
                  <a:lnTo>
                    <a:pt x="194" y="0"/>
                  </a:lnTo>
                  <a:lnTo>
                    <a:pt x="200" y="0"/>
                  </a:lnTo>
                  <a:lnTo>
                    <a:pt x="206" y="0"/>
                  </a:lnTo>
                  <a:lnTo>
                    <a:pt x="216" y="290"/>
                  </a:lnTo>
                  <a:lnTo>
                    <a:pt x="222" y="290"/>
                  </a:lnTo>
                  <a:lnTo>
                    <a:pt x="228" y="290"/>
                  </a:lnTo>
                  <a:lnTo>
                    <a:pt x="234" y="290"/>
                  </a:lnTo>
                  <a:lnTo>
                    <a:pt x="243" y="290"/>
                  </a:lnTo>
                  <a:lnTo>
                    <a:pt x="250" y="290"/>
                  </a:lnTo>
                  <a:lnTo>
                    <a:pt x="256" y="290"/>
                  </a:lnTo>
                  <a:lnTo>
                    <a:pt x="265" y="290"/>
                  </a:lnTo>
                  <a:lnTo>
                    <a:pt x="271" y="290"/>
                  </a:lnTo>
                  <a:lnTo>
                    <a:pt x="277" y="290"/>
                  </a:lnTo>
                  <a:lnTo>
                    <a:pt x="287" y="290"/>
                  </a:lnTo>
                  <a:lnTo>
                    <a:pt x="293" y="290"/>
                  </a:lnTo>
                  <a:lnTo>
                    <a:pt x="299" y="290"/>
                  </a:lnTo>
                  <a:lnTo>
                    <a:pt x="308" y="290"/>
                  </a:lnTo>
                  <a:lnTo>
                    <a:pt x="314" y="290"/>
                  </a:lnTo>
                  <a:lnTo>
                    <a:pt x="321" y="0"/>
                  </a:lnTo>
                  <a:lnTo>
                    <a:pt x="330" y="0"/>
                  </a:lnTo>
                  <a:lnTo>
                    <a:pt x="336" y="0"/>
                  </a:lnTo>
                  <a:lnTo>
                    <a:pt x="342" y="0"/>
                  </a:lnTo>
                  <a:lnTo>
                    <a:pt x="348" y="0"/>
                  </a:lnTo>
                  <a:lnTo>
                    <a:pt x="358" y="0"/>
                  </a:lnTo>
                  <a:lnTo>
                    <a:pt x="364" y="0"/>
                  </a:lnTo>
                  <a:lnTo>
                    <a:pt x="370" y="0"/>
                  </a:lnTo>
                  <a:lnTo>
                    <a:pt x="379" y="0"/>
                  </a:lnTo>
                  <a:lnTo>
                    <a:pt x="385" y="0"/>
                  </a:lnTo>
                  <a:lnTo>
                    <a:pt x="392" y="290"/>
                  </a:lnTo>
                  <a:lnTo>
                    <a:pt x="398" y="290"/>
                  </a:lnTo>
                  <a:lnTo>
                    <a:pt x="407" y="290"/>
                  </a:lnTo>
                  <a:lnTo>
                    <a:pt x="413" y="290"/>
                  </a:lnTo>
                  <a:lnTo>
                    <a:pt x="422" y="290"/>
                  </a:lnTo>
                  <a:lnTo>
                    <a:pt x="429" y="290"/>
                  </a:lnTo>
                  <a:lnTo>
                    <a:pt x="435" y="290"/>
                  </a:lnTo>
                  <a:lnTo>
                    <a:pt x="444" y="290"/>
                  </a:lnTo>
                  <a:lnTo>
                    <a:pt x="450" y="290"/>
                  </a:lnTo>
                  <a:lnTo>
                    <a:pt x="456" y="290"/>
                  </a:lnTo>
                  <a:lnTo>
                    <a:pt x="466" y="290"/>
                  </a:lnTo>
                  <a:lnTo>
                    <a:pt x="472" y="290"/>
                  </a:lnTo>
                  <a:lnTo>
                    <a:pt x="478" y="29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23" name="Line 1059"/>
            <p:cNvSpPr>
              <a:spLocks noChangeShapeType="1"/>
            </p:cNvSpPr>
            <p:nvPr/>
          </p:nvSpPr>
          <p:spPr bwMode="auto">
            <a:xfrm flipH="1">
              <a:off x="3624263" y="2043113"/>
              <a:ext cx="93663"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24" name="Line 1060"/>
            <p:cNvSpPr>
              <a:spLocks noChangeShapeType="1"/>
            </p:cNvSpPr>
            <p:nvPr/>
          </p:nvSpPr>
          <p:spPr bwMode="auto">
            <a:xfrm flipH="1">
              <a:off x="3698875" y="2043113"/>
              <a:ext cx="92075"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96" name="Group 1095"/>
          <p:cNvGrpSpPr/>
          <p:nvPr/>
        </p:nvGrpSpPr>
        <p:grpSpPr>
          <a:xfrm>
            <a:off x="793750" y="1176338"/>
            <a:ext cx="1355726" cy="1892816"/>
            <a:chOff x="793750" y="1176338"/>
            <a:chExt cx="1355726" cy="1892816"/>
          </a:xfrm>
        </p:grpSpPr>
        <p:sp>
          <p:nvSpPr>
            <p:cNvPr id="140326" name="Freeform 1062"/>
            <p:cNvSpPr>
              <a:spLocks/>
            </p:cNvSpPr>
            <p:nvPr/>
          </p:nvSpPr>
          <p:spPr bwMode="auto">
            <a:xfrm>
              <a:off x="1042988" y="2120900"/>
              <a:ext cx="58738" cy="88900"/>
            </a:xfrm>
            <a:custGeom>
              <a:avLst/>
              <a:gdLst/>
              <a:ahLst/>
              <a:cxnLst>
                <a:cxn ang="0">
                  <a:pos x="19" y="46"/>
                </a:cxn>
                <a:cxn ang="0">
                  <a:pos x="3" y="56"/>
                </a:cxn>
                <a:cxn ang="0">
                  <a:pos x="0" y="56"/>
                </a:cxn>
                <a:cxn ang="0">
                  <a:pos x="12" y="28"/>
                </a:cxn>
                <a:cxn ang="0">
                  <a:pos x="12" y="28"/>
                </a:cxn>
                <a:cxn ang="0">
                  <a:pos x="19" y="0"/>
                </a:cxn>
                <a:cxn ang="0">
                  <a:pos x="19" y="0"/>
                </a:cxn>
                <a:cxn ang="0">
                  <a:pos x="25" y="28"/>
                </a:cxn>
                <a:cxn ang="0">
                  <a:pos x="37" y="56"/>
                </a:cxn>
                <a:cxn ang="0">
                  <a:pos x="34" y="56"/>
                </a:cxn>
                <a:cxn ang="0">
                  <a:pos x="19" y="46"/>
                </a:cxn>
              </a:cxnLst>
              <a:rect l="0" t="0" r="r" b="b"/>
              <a:pathLst>
                <a:path w="37" h="56">
                  <a:moveTo>
                    <a:pt x="19" y="46"/>
                  </a:moveTo>
                  <a:lnTo>
                    <a:pt x="3" y="56"/>
                  </a:lnTo>
                  <a:lnTo>
                    <a:pt x="0" y="56"/>
                  </a:lnTo>
                  <a:lnTo>
                    <a:pt x="12" y="28"/>
                  </a:lnTo>
                  <a:lnTo>
                    <a:pt x="12" y="28"/>
                  </a:lnTo>
                  <a:lnTo>
                    <a:pt x="19" y="0"/>
                  </a:lnTo>
                  <a:lnTo>
                    <a:pt x="19" y="0"/>
                  </a:lnTo>
                  <a:lnTo>
                    <a:pt x="25" y="28"/>
                  </a:lnTo>
                  <a:lnTo>
                    <a:pt x="37" y="56"/>
                  </a:lnTo>
                  <a:lnTo>
                    <a:pt x="34" y="56"/>
                  </a:lnTo>
                  <a:lnTo>
                    <a:pt x="19" y="46"/>
                  </a:lnTo>
                  <a:close/>
                </a:path>
              </a:pathLst>
            </a:custGeom>
            <a:solidFill>
              <a:srgbClr val="3333B2"/>
            </a:solidFill>
            <a:ln w="19050">
              <a:solidFill>
                <a:srgbClr val="3333B2"/>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95" name="Group 1094"/>
            <p:cNvGrpSpPr/>
            <p:nvPr/>
          </p:nvGrpSpPr>
          <p:grpSpPr>
            <a:xfrm>
              <a:off x="793750" y="1176338"/>
              <a:ext cx="1355726" cy="1892816"/>
              <a:chOff x="793750" y="1176338"/>
              <a:chExt cx="1355726" cy="1892816"/>
            </a:xfrm>
          </p:grpSpPr>
          <p:sp>
            <p:nvSpPr>
              <p:cNvPr id="140273" name="Rectangle 1009"/>
              <p:cNvSpPr>
                <a:spLocks noChangeArrowheads="1"/>
              </p:cNvSpPr>
              <p:nvPr/>
            </p:nvSpPr>
            <p:spPr bwMode="auto">
              <a:xfrm>
                <a:off x="998538" y="2884488"/>
                <a:ext cx="56425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effectLst/>
                    <a:latin typeface="Arial" pitchFamily="34" charset="0"/>
                  </a:rPr>
                  <a:t>Probe 1</a:t>
                </a:r>
                <a:endParaRPr kumimoji="0" lang="en-US" sz="1800" b="0" i="0" u="none" strike="noStrike" cap="none" normalizeH="0" baseline="0" dirty="0" smtClean="0">
                  <a:ln>
                    <a:noFill/>
                  </a:ln>
                  <a:effectLst/>
                  <a:latin typeface="Arial" pitchFamily="34" charset="0"/>
                </a:endParaRPr>
              </a:p>
            </p:txBody>
          </p:sp>
          <p:sp>
            <p:nvSpPr>
              <p:cNvPr id="140321" name="Freeform 1057"/>
              <p:cNvSpPr>
                <a:spLocks/>
              </p:cNvSpPr>
              <p:nvPr/>
            </p:nvSpPr>
            <p:spPr bwMode="auto">
              <a:xfrm>
                <a:off x="998538" y="1176338"/>
                <a:ext cx="1150938" cy="1376363"/>
              </a:xfrm>
              <a:custGeom>
                <a:avLst/>
                <a:gdLst/>
                <a:ahLst/>
                <a:cxnLst>
                  <a:cxn ang="0">
                    <a:pos x="6" y="577"/>
                  </a:cxn>
                  <a:cxn ang="0">
                    <a:pos x="22" y="577"/>
                  </a:cxn>
                  <a:cxn ang="0">
                    <a:pos x="34" y="577"/>
                  </a:cxn>
                  <a:cxn ang="0">
                    <a:pos x="50" y="577"/>
                  </a:cxn>
                  <a:cxn ang="0">
                    <a:pos x="62" y="0"/>
                  </a:cxn>
                  <a:cxn ang="0">
                    <a:pos x="77" y="0"/>
                  </a:cxn>
                  <a:cxn ang="0">
                    <a:pos x="93" y="0"/>
                  </a:cxn>
                  <a:cxn ang="0">
                    <a:pos x="105" y="0"/>
                  </a:cxn>
                  <a:cxn ang="0">
                    <a:pos x="121" y="0"/>
                  </a:cxn>
                  <a:cxn ang="0">
                    <a:pos x="136" y="577"/>
                  </a:cxn>
                  <a:cxn ang="0">
                    <a:pos x="148" y="577"/>
                  </a:cxn>
                  <a:cxn ang="0">
                    <a:pos x="164" y="577"/>
                  </a:cxn>
                  <a:cxn ang="0">
                    <a:pos x="179" y="577"/>
                  </a:cxn>
                  <a:cxn ang="0">
                    <a:pos x="192" y="577"/>
                  </a:cxn>
                  <a:cxn ang="0">
                    <a:pos x="207" y="577"/>
                  </a:cxn>
                  <a:cxn ang="0">
                    <a:pos x="219" y="577"/>
                  </a:cxn>
                  <a:cxn ang="0">
                    <a:pos x="235" y="577"/>
                  </a:cxn>
                  <a:cxn ang="0">
                    <a:pos x="247" y="577"/>
                  </a:cxn>
                  <a:cxn ang="0">
                    <a:pos x="263" y="577"/>
                  </a:cxn>
                  <a:cxn ang="0">
                    <a:pos x="278" y="577"/>
                  </a:cxn>
                  <a:cxn ang="0">
                    <a:pos x="290" y="577"/>
                  </a:cxn>
                  <a:cxn ang="0">
                    <a:pos x="306" y="867"/>
                  </a:cxn>
                  <a:cxn ang="0">
                    <a:pos x="321" y="867"/>
                  </a:cxn>
                  <a:cxn ang="0">
                    <a:pos x="334" y="867"/>
                  </a:cxn>
                  <a:cxn ang="0">
                    <a:pos x="349" y="867"/>
                  </a:cxn>
                  <a:cxn ang="0">
                    <a:pos x="361" y="867"/>
                  </a:cxn>
                  <a:cxn ang="0">
                    <a:pos x="377" y="577"/>
                  </a:cxn>
                  <a:cxn ang="0">
                    <a:pos x="389" y="577"/>
                  </a:cxn>
                  <a:cxn ang="0">
                    <a:pos x="405" y="577"/>
                  </a:cxn>
                  <a:cxn ang="0">
                    <a:pos x="420" y="577"/>
                  </a:cxn>
                  <a:cxn ang="0">
                    <a:pos x="435" y="577"/>
                  </a:cxn>
                  <a:cxn ang="0">
                    <a:pos x="448" y="577"/>
                  </a:cxn>
                  <a:cxn ang="0">
                    <a:pos x="463" y="577"/>
                  </a:cxn>
                  <a:cxn ang="0">
                    <a:pos x="475" y="577"/>
                  </a:cxn>
                  <a:cxn ang="0">
                    <a:pos x="491" y="577"/>
                  </a:cxn>
                  <a:cxn ang="0">
                    <a:pos x="503" y="577"/>
                  </a:cxn>
                  <a:cxn ang="0">
                    <a:pos x="519" y="577"/>
                  </a:cxn>
                  <a:cxn ang="0">
                    <a:pos x="534" y="577"/>
                  </a:cxn>
                  <a:cxn ang="0">
                    <a:pos x="546" y="577"/>
                  </a:cxn>
                  <a:cxn ang="0">
                    <a:pos x="562" y="577"/>
                  </a:cxn>
                  <a:cxn ang="0">
                    <a:pos x="577" y="577"/>
                  </a:cxn>
                  <a:cxn ang="0">
                    <a:pos x="590" y="577"/>
                  </a:cxn>
                  <a:cxn ang="0">
                    <a:pos x="605" y="577"/>
                  </a:cxn>
                  <a:cxn ang="0">
                    <a:pos x="621" y="577"/>
                  </a:cxn>
                  <a:cxn ang="0">
                    <a:pos x="633" y="577"/>
                  </a:cxn>
                  <a:cxn ang="0">
                    <a:pos x="648" y="577"/>
                  </a:cxn>
                  <a:cxn ang="0">
                    <a:pos x="661" y="577"/>
                  </a:cxn>
                  <a:cxn ang="0">
                    <a:pos x="676" y="577"/>
                  </a:cxn>
                  <a:cxn ang="0">
                    <a:pos x="688" y="577"/>
                  </a:cxn>
                  <a:cxn ang="0">
                    <a:pos x="704" y="577"/>
                  </a:cxn>
                  <a:cxn ang="0">
                    <a:pos x="719" y="577"/>
                  </a:cxn>
                </a:cxnLst>
                <a:rect l="0" t="0" r="r" b="b"/>
                <a:pathLst>
                  <a:path w="725" h="867">
                    <a:moveTo>
                      <a:pt x="0" y="577"/>
                    </a:moveTo>
                    <a:lnTo>
                      <a:pt x="6" y="577"/>
                    </a:lnTo>
                    <a:lnTo>
                      <a:pt x="16" y="577"/>
                    </a:lnTo>
                    <a:lnTo>
                      <a:pt x="22" y="577"/>
                    </a:lnTo>
                    <a:lnTo>
                      <a:pt x="28" y="577"/>
                    </a:lnTo>
                    <a:lnTo>
                      <a:pt x="34" y="577"/>
                    </a:lnTo>
                    <a:lnTo>
                      <a:pt x="43" y="577"/>
                    </a:lnTo>
                    <a:lnTo>
                      <a:pt x="50" y="577"/>
                    </a:lnTo>
                    <a:lnTo>
                      <a:pt x="56" y="0"/>
                    </a:lnTo>
                    <a:lnTo>
                      <a:pt x="62" y="0"/>
                    </a:lnTo>
                    <a:lnTo>
                      <a:pt x="71" y="0"/>
                    </a:lnTo>
                    <a:lnTo>
                      <a:pt x="77" y="0"/>
                    </a:lnTo>
                    <a:lnTo>
                      <a:pt x="84" y="0"/>
                    </a:lnTo>
                    <a:lnTo>
                      <a:pt x="93" y="0"/>
                    </a:lnTo>
                    <a:lnTo>
                      <a:pt x="99" y="0"/>
                    </a:lnTo>
                    <a:lnTo>
                      <a:pt x="105" y="0"/>
                    </a:lnTo>
                    <a:lnTo>
                      <a:pt x="114" y="0"/>
                    </a:lnTo>
                    <a:lnTo>
                      <a:pt x="121" y="0"/>
                    </a:lnTo>
                    <a:lnTo>
                      <a:pt x="127" y="577"/>
                    </a:lnTo>
                    <a:lnTo>
                      <a:pt x="136" y="577"/>
                    </a:lnTo>
                    <a:lnTo>
                      <a:pt x="142" y="577"/>
                    </a:lnTo>
                    <a:lnTo>
                      <a:pt x="148" y="577"/>
                    </a:lnTo>
                    <a:lnTo>
                      <a:pt x="158" y="577"/>
                    </a:lnTo>
                    <a:lnTo>
                      <a:pt x="164" y="577"/>
                    </a:lnTo>
                    <a:lnTo>
                      <a:pt x="170" y="577"/>
                    </a:lnTo>
                    <a:lnTo>
                      <a:pt x="179" y="577"/>
                    </a:lnTo>
                    <a:lnTo>
                      <a:pt x="185" y="577"/>
                    </a:lnTo>
                    <a:lnTo>
                      <a:pt x="192" y="577"/>
                    </a:lnTo>
                    <a:lnTo>
                      <a:pt x="198" y="577"/>
                    </a:lnTo>
                    <a:lnTo>
                      <a:pt x="207" y="577"/>
                    </a:lnTo>
                    <a:lnTo>
                      <a:pt x="213" y="577"/>
                    </a:lnTo>
                    <a:lnTo>
                      <a:pt x="219" y="577"/>
                    </a:lnTo>
                    <a:lnTo>
                      <a:pt x="226" y="577"/>
                    </a:lnTo>
                    <a:lnTo>
                      <a:pt x="235" y="577"/>
                    </a:lnTo>
                    <a:lnTo>
                      <a:pt x="241" y="577"/>
                    </a:lnTo>
                    <a:lnTo>
                      <a:pt x="247" y="577"/>
                    </a:lnTo>
                    <a:lnTo>
                      <a:pt x="256" y="577"/>
                    </a:lnTo>
                    <a:lnTo>
                      <a:pt x="263" y="577"/>
                    </a:lnTo>
                    <a:lnTo>
                      <a:pt x="269" y="577"/>
                    </a:lnTo>
                    <a:lnTo>
                      <a:pt x="278" y="577"/>
                    </a:lnTo>
                    <a:lnTo>
                      <a:pt x="284" y="577"/>
                    </a:lnTo>
                    <a:lnTo>
                      <a:pt x="290" y="577"/>
                    </a:lnTo>
                    <a:lnTo>
                      <a:pt x="300" y="577"/>
                    </a:lnTo>
                    <a:lnTo>
                      <a:pt x="306" y="867"/>
                    </a:lnTo>
                    <a:lnTo>
                      <a:pt x="312" y="867"/>
                    </a:lnTo>
                    <a:lnTo>
                      <a:pt x="321" y="867"/>
                    </a:lnTo>
                    <a:lnTo>
                      <a:pt x="327" y="867"/>
                    </a:lnTo>
                    <a:lnTo>
                      <a:pt x="334" y="867"/>
                    </a:lnTo>
                    <a:lnTo>
                      <a:pt x="343" y="867"/>
                    </a:lnTo>
                    <a:lnTo>
                      <a:pt x="349" y="867"/>
                    </a:lnTo>
                    <a:lnTo>
                      <a:pt x="355" y="867"/>
                    </a:lnTo>
                    <a:lnTo>
                      <a:pt x="361" y="867"/>
                    </a:lnTo>
                    <a:lnTo>
                      <a:pt x="371" y="867"/>
                    </a:lnTo>
                    <a:lnTo>
                      <a:pt x="377" y="577"/>
                    </a:lnTo>
                    <a:lnTo>
                      <a:pt x="383" y="577"/>
                    </a:lnTo>
                    <a:lnTo>
                      <a:pt x="389" y="577"/>
                    </a:lnTo>
                    <a:lnTo>
                      <a:pt x="398" y="577"/>
                    </a:lnTo>
                    <a:lnTo>
                      <a:pt x="405" y="577"/>
                    </a:lnTo>
                    <a:lnTo>
                      <a:pt x="411" y="577"/>
                    </a:lnTo>
                    <a:lnTo>
                      <a:pt x="420" y="577"/>
                    </a:lnTo>
                    <a:lnTo>
                      <a:pt x="426" y="577"/>
                    </a:lnTo>
                    <a:lnTo>
                      <a:pt x="435" y="577"/>
                    </a:lnTo>
                    <a:lnTo>
                      <a:pt x="442" y="577"/>
                    </a:lnTo>
                    <a:lnTo>
                      <a:pt x="448" y="577"/>
                    </a:lnTo>
                    <a:lnTo>
                      <a:pt x="457" y="577"/>
                    </a:lnTo>
                    <a:lnTo>
                      <a:pt x="463" y="577"/>
                    </a:lnTo>
                    <a:lnTo>
                      <a:pt x="469" y="577"/>
                    </a:lnTo>
                    <a:lnTo>
                      <a:pt x="475" y="577"/>
                    </a:lnTo>
                    <a:lnTo>
                      <a:pt x="485" y="577"/>
                    </a:lnTo>
                    <a:lnTo>
                      <a:pt x="491" y="577"/>
                    </a:lnTo>
                    <a:lnTo>
                      <a:pt x="497" y="577"/>
                    </a:lnTo>
                    <a:lnTo>
                      <a:pt x="503" y="577"/>
                    </a:lnTo>
                    <a:lnTo>
                      <a:pt x="513" y="577"/>
                    </a:lnTo>
                    <a:lnTo>
                      <a:pt x="519" y="577"/>
                    </a:lnTo>
                    <a:lnTo>
                      <a:pt x="525" y="577"/>
                    </a:lnTo>
                    <a:lnTo>
                      <a:pt x="534" y="577"/>
                    </a:lnTo>
                    <a:lnTo>
                      <a:pt x="540" y="577"/>
                    </a:lnTo>
                    <a:lnTo>
                      <a:pt x="546" y="577"/>
                    </a:lnTo>
                    <a:lnTo>
                      <a:pt x="556" y="577"/>
                    </a:lnTo>
                    <a:lnTo>
                      <a:pt x="562" y="577"/>
                    </a:lnTo>
                    <a:lnTo>
                      <a:pt x="568" y="577"/>
                    </a:lnTo>
                    <a:lnTo>
                      <a:pt x="577" y="577"/>
                    </a:lnTo>
                    <a:lnTo>
                      <a:pt x="583" y="577"/>
                    </a:lnTo>
                    <a:lnTo>
                      <a:pt x="590" y="577"/>
                    </a:lnTo>
                    <a:lnTo>
                      <a:pt x="599" y="577"/>
                    </a:lnTo>
                    <a:lnTo>
                      <a:pt x="605" y="577"/>
                    </a:lnTo>
                    <a:lnTo>
                      <a:pt x="611" y="577"/>
                    </a:lnTo>
                    <a:lnTo>
                      <a:pt x="621" y="577"/>
                    </a:lnTo>
                    <a:lnTo>
                      <a:pt x="627" y="577"/>
                    </a:lnTo>
                    <a:lnTo>
                      <a:pt x="633" y="577"/>
                    </a:lnTo>
                    <a:lnTo>
                      <a:pt x="639" y="577"/>
                    </a:lnTo>
                    <a:lnTo>
                      <a:pt x="648" y="577"/>
                    </a:lnTo>
                    <a:lnTo>
                      <a:pt x="654" y="577"/>
                    </a:lnTo>
                    <a:lnTo>
                      <a:pt x="661" y="577"/>
                    </a:lnTo>
                    <a:lnTo>
                      <a:pt x="667" y="577"/>
                    </a:lnTo>
                    <a:lnTo>
                      <a:pt x="676" y="577"/>
                    </a:lnTo>
                    <a:lnTo>
                      <a:pt x="682" y="577"/>
                    </a:lnTo>
                    <a:lnTo>
                      <a:pt x="688" y="577"/>
                    </a:lnTo>
                    <a:lnTo>
                      <a:pt x="698" y="577"/>
                    </a:lnTo>
                    <a:lnTo>
                      <a:pt x="704" y="577"/>
                    </a:lnTo>
                    <a:lnTo>
                      <a:pt x="710" y="577"/>
                    </a:lnTo>
                    <a:lnTo>
                      <a:pt x="719" y="577"/>
                    </a:lnTo>
                    <a:lnTo>
                      <a:pt x="725" y="577"/>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22" name="Freeform 1058"/>
              <p:cNvSpPr>
                <a:spLocks/>
              </p:cNvSpPr>
              <p:nvPr/>
            </p:nvSpPr>
            <p:spPr bwMode="auto">
              <a:xfrm>
                <a:off x="793750" y="2092325"/>
                <a:ext cx="204788" cy="1588"/>
              </a:xfrm>
              <a:custGeom>
                <a:avLst/>
                <a:gdLst/>
                <a:ahLst/>
                <a:cxnLst>
                  <a:cxn ang="0">
                    <a:pos x="0" y="0"/>
                  </a:cxn>
                  <a:cxn ang="0">
                    <a:pos x="9" y="0"/>
                  </a:cxn>
                  <a:cxn ang="0">
                    <a:pos x="15" y="0"/>
                  </a:cxn>
                  <a:cxn ang="0">
                    <a:pos x="21" y="0"/>
                  </a:cxn>
                  <a:cxn ang="0">
                    <a:pos x="27" y="0"/>
                  </a:cxn>
                  <a:cxn ang="0">
                    <a:pos x="37" y="0"/>
                  </a:cxn>
                  <a:cxn ang="0">
                    <a:pos x="43" y="0"/>
                  </a:cxn>
                  <a:cxn ang="0">
                    <a:pos x="49" y="0"/>
                  </a:cxn>
                  <a:cxn ang="0">
                    <a:pos x="58" y="0"/>
                  </a:cxn>
                  <a:cxn ang="0">
                    <a:pos x="64" y="0"/>
                  </a:cxn>
                  <a:cxn ang="0">
                    <a:pos x="71" y="0"/>
                  </a:cxn>
                  <a:cxn ang="0">
                    <a:pos x="77" y="0"/>
                  </a:cxn>
                  <a:cxn ang="0">
                    <a:pos x="86" y="0"/>
                  </a:cxn>
                  <a:cxn ang="0">
                    <a:pos x="92" y="0"/>
                  </a:cxn>
                  <a:cxn ang="0">
                    <a:pos x="98" y="0"/>
                  </a:cxn>
                  <a:cxn ang="0">
                    <a:pos x="108" y="0"/>
                  </a:cxn>
                  <a:cxn ang="0">
                    <a:pos x="114" y="0"/>
                  </a:cxn>
                  <a:cxn ang="0">
                    <a:pos x="120" y="0"/>
                  </a:cxn>
                  <a:cxn ang="0">
                    <a:pos x="129" y="0"/>
                  </a:cxn>
                </a:cxnLst>
                <a:rect l="0" t="0" r="r" b="b"/>
                <a:pathLst>
                  <a:path w="129">
                    <a:moveTo>
                      <a:pt x="0" y="0"/>
                    </a:moveTo>
                    <a:lnTo>
                      <a:pt x="9" y="0"/>
                    </a:lnTo>
                    <a:lnTo>
                      <a:pt x="15" y="0"/>
                    </a:lnTo>
                    <a:lnTo>
                      <a:pt x="21" y="0"/>
                    </a:lnTo>
                    <a:lnTo>
                      <a:pt x="27" y="0"/>
                    </a:lnTo>
                    <a:lnTo>
                      <a:pt x="37" y="0"/>
                    </a:lnTo>
                    <a:lnTo>
                      <a:pt x="43" y="0"/>
                    </a:lnTo>
                    <a:lnTo>
                      <a:pt x="49" y="0"/>
                    </a:lnTo>
                    <a:lnTo>
                      <a:pt x="58" y="0"/>
                    </a:lnTo>
                    <a:lnTo>
                      <a:pt x="64" y="0"/>
                    </a:lnTo>
                    <a:lnTo>
                      <a:pt x="71" y="0"/>
                    </a:lnTo>
                    <a:lnTo>
                      <a:pt x="77" y="0"/>
                    </a:lnTo>
                    <a:lnTo>
                      <a:pt x="86" y="0"/>
                    </a:lnTo>
                    <a:lnTo>
                      <a:pt x="92" y="0"/>
                    </a:lnTo>
                    <a:lnTo>
                      <a:pt x="98" y="0"/>
                    </a:lnTo>
                    <a:lnTo>
                      <a:pt x="108" y="0"/>
                    </a:lnTo>
                    <a:lnTo>
                      <a:pt x="114" y="0"/>
                    </a:lnTo>
                    <a:lnTo>
                      <a:pt x="120" y="0"/>
                    </a:lnTo>
                    <a:lnTo>
                      <a:pt x="129" y="0"/>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25" name="Line 1061"/>
              <p:cNvSpPr>
                <a:spLocks noChangeShapeType="1"/>
              </p:cNvSpPr>
              <p:nvPr/>
            </p:nvSpPr>
            <p:spPr bwMode="auto">
              <a:xfrm flipV="1">
                <a:off x="1073150" y="2179638"/>
                <a:ext cx="1588" cy="161925"/>
              </a:xfrm>
              <a:prstGeom prst="line">
                <a:avLst/>
              </a:prstGeom>
              <a:noFill/>
              <a:ln w="19050">
                <a:solidFill>
                  <a:srgbClr val="3333B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27" name="Line 1063"/>
              <p:cNvSpPr>
                <a:spLocks noChangeShapeType="1"/>
              </p:cNvSpPr>
              <p:nvPr/>
            </p:nvSpPr>
            <p:spPr bwMode="auto">
              <a:xfrm flipV="1">
                <a:off x="1484313" y="2644775"/>
                <a:ext cx="1588" cy="196850"/>
              </a:xfrm>
              <a:prstGeom prst="line">
                <a:avLst/>
              </a:prstGeom>
              <a:solidFill>
                <a:srgbClr val="C00000"/>
              </a:solidFill>
              <a:ln w="190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0328" name="Freeform 1064"/>
            <p:cNvSpPr>
              <a:spLocks/>
            </p:cNvSpPr>
            <p:nvPr/>
          </p:nvSpPr>
          <p:spPr bwMode="auto">
            <a:xfrm>
              <a:off x="1454150" y="2586038"/>
              <a:ext cx="53975" cy="88900"/>
            </a:xfrm>
            <a:custGeom>
              <a:avLst/>
              <a:gdLst/>
              <a:ahLst/>
              <a:cxnLst>
                <a:cxn ang="0">
                  <a:pos x="19" y="47"/>
                </a:cxn>
                <a:cxn ang="0">
                  <a:pos x="0" y="56"/>
                </a:cxn>
                <a:cxn ang="0">
                  <a:pos x="0" y="56"/>
                </a:cxn>
                <a:cxn ang="0">
                  <a:pos x="13" y="28"/>
                </a:cxn>
                <a:cxn ang="0">
                  <a:pos x="13" y="28"/>
                </a:cxn>
                <a:cxn ang="0">
                  <a:pos x="19" y="0"/>
                </a:cxn>
                <a:cxn ang="0">
                  <a:pos x="19" y="0"/>
                </a:cxn>
                <a:cxn ang="0">
                  <a:pos x="25" y="28"/>
                </a:cxn>
                <a:cxn ang="0">
                  <a:pos x="34" y="56"/>
                </a:cxn>
                <a:cxn ang="0">
                  <a:pos x="34" y="56"/>
                </a:cxn>
                <a:cxn ang="0">
                  <a:pos x="19" y="47"/>
                </a:cxn>
              </a:cxnLst>
              <a:rect l="0" t="0" r="r" b="b"/>
              <a:pathLst>
                <a:path w="34" h="56">
                  <a:moveTo>
                    <a:pt x="19" y="47"/>
                  </a:moveTo>
                  <a:lnTo>
                    <a:pt x="0" y="56"/>
                  </a:lnTo>
                  <a:lnTo>
                    <a:pt x="0" y="56"/>
                  </a:lnTo>
                  <a:lnTo>
                    <a:pt x="13" y="28"/>
                  </a:lnTo>
                  <a:lnTo>
                    <a:pt x="13" y="28"/>
                  </a:lnTo>
                  <a:lnTo>
                    <a:pt x="19" y="0"/>
                  </a:lnTo>
                  <a:lnTo>
                    <a:pt x="19" y="0"/>
                  </a:lnTo>
                  <a:lnTo>
                    <a:pt x="25" y="28"/>
                  </a:lnTo>
                  <a:lnTo>
                    <a:pt x="34" y="56"/>
                  </a:lnTo>
                  <a:lnTo>
                    <a:pt x="34" y="56"/>
                  </a:lnTo>
                  <a:lnTo>
                    <a:pt x="19" y="47"/>
                  </a:lnTo>
                  <a:close/>
                </a:path>
              </a:pathLst>
            </a:custGeom>
            <a:solidFill>
              <a:srgbClr val="C00000"/>
            </a:solidFill>
            <a:ln w="19050">
              <a:solidFill>
                <a:srgbClr val="C00000"/>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94" name="Group 1093"/>
          <p:cNvGrpSpPr/>
          <p:nvPr/>
        </p:nvGrpSpPr>
        <p:grpSpPr>
          <a:xfrm>
            <a:off x="167481" y="1073150"/>
            <a:ext cx="5323682" cy="2444750"/>
            <a:chOff x="167481" y="1073150"/>
            <a:chExt cx="5323682" cy="2444750"/>
          </a:xfrm>
        </p:grpSpPr>
        <p:sp>
          <p:nvSpPr>
            <p:cNvPr id="140289" name="Rectangle 1025"/>
            <p:cNvSpPr>
              <a:spLocks noChangeArrowheads="1"/>
            </p:cNvSpPr>
            <p:nvPr/>
          </p:nvSpPr>
          <p:spPr bwMode="auto">
            <a:xfrm>
              <a:off x="455613" y="2905125"/>
              <a:ext cx="220663"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-8</a:t>
              </a:r>
              <a:endParaRPr kumimoji="0" lang="en-US" sz="1800" b="0" i="0" u="none" strike="noStrike" cap="none" normalizeH="0" baseline="0" smtClean="0">
                <a:ln>
                  <a:noFill/>
                </a:ln>
                <a:solidFill>
                  <a:schemeClr val="tx1"/>
                </a:solidFill>
                <a:effectLst/>
                <a:latin typeface="Arial" pitchFamily="34" charset="0"/>
              </a:endParaRPr>
            </a:p>
          </p:txBody>
        </p:sp>
        <p:grpSp>
          <p:nvGrpSpPr>
            <p:cNvPr id="1093" name="Group 1092"/>
            <p:cNvGrpSpPr/>
            <p:nvPr/>
          </p:nvGrpSpPr>
          <p:grpSpPr>
            <a:xfrm>
              <a:off x="167481" y="1073150"/>
              <a:ext cx="5323682" cy="2444750"/>
              <a:chOff x="167481" y="1073150"/>
              <a:chExt cx="5323682" cy="2444750"/>
            </a:xfrm>
          </p:grpSpPr>
          <p:grpSp>
            <p:nvGrpSpPr>
              <p:cNvPr id="1091" name="Group 1090"/>
              <p:cNvGrpSpPr/>
              <p:nvPr/>
            </p:nvGrpSpPr>
            <p:grpSpPr>
              <a:xfrm>
                <a:off x="167481" y="1073150"/>
                <a:ext cx="548482" cy="1936751"/>
                <a:chOff x="167481" y="1073150"/>
                <a:chExt cx="548482" cy="1936751"/>
              </a:xfrm>
            </p:grpSpPr>
            <p:sp>
              <p:nvSpPr>
                <p:cNvPr id="140275" name="Line 1011"/>
                <p:cNvSpPr>
                  <a:spLocks noChangeShapeType="1"/>
                </p:cNvSpPr>
                <p:nvPr/>
              </p:nvSpPr>
              <p:spPr bwMode="auto">
                <a:xfrm flipV="1">
                  <a:off x="714375" y="1176338"/>
                  <a:ext cx="1588" cy="18319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76" name="Line 1012"/>
                <p:cNvSpPr>
                  <a:spLocks noChangeShapeType="1"/>
                </p:cNvSpPr>
                <p:nvPr/>
              </p:nvSpPr>
              <p:spPr bwMode="auto">
                <a:xfrm flipH="1">
                  <a:off x="665163" y="3008313"/>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77" name="Line 1013"/>
                <p:cNvSpPr>
                  <a:spLocks noChangeShapeType="1"/>
                </p:cNvSpPr>
                <p:nvPr/>
              </p:nvSpPr>
              <p:spPr bwMode="auto">
                <a:xfrm flipH="1">
                  <a:off x="665163" y="2778125"/>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78" name="Line 1014"/>
                <p:cNvSpPr>
                  <a:spLocks noChangeShapeType="1"/>
                </p:cNvSpPr>
                <p:nvPr/>
              </p:nvSpPr>
              <p:spPr bwMode="auto">
                <a:xfrm flipH="1">
                  <a:off x="665163" y="2547938"/>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79" name="Line 1015"/>
                <p:cNvSpPr>
                  <a:spLocks noChangeShapeType="1"/>
                </p:cNvSpPr>
                <p:nvPr/>
              </p:nvSpPr>
              <p:spPr bwMode="auto">
                <a:xfrm flipH="1">
                  <a:off x="665163" y="2322513"/>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0" name="Line 1016"/>
                <p:cNvSpPr>
                  <a:spLocks noChangeShapeType="1"/>
                </p:cNvSpPr>
                <p:nvPr/>
              </p:nvSpPr>
              <p:spPr bwMode="auto">
                <a:xfrm flipH="1">
                  <a:off x="665163" y="2092325"/>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1" name="Line 1017"/>
                <p:cNvSpPr>
                  <a:spLocks noChangeShapeType="1"/>
                </p:cNvSpPr>
                <p:nvPr/>
              </p:nvSpPr>
              <p:spPr bwMode="auto">
                <a:xfrm flipH="1">
                  <a:off x="665163" y="1862138"/>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2" name="Line 1018"/>
                <p:cNvSpPr>
                  <a:spLocks noChangeShapeType="1"/>
                </p:cNvSpPr>
                <p:nvPr/>
              </p:nvSpPr>
              <p:spPr bwMode="auto">
                <a:xfrm flipH="1">
                  <a:off x="665163" y="1631950"/>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3" name="Line 1019"/>
                <p:cNvSpPr>
                  <a:spLocks noChangeShapeType="1"/>
                </p:cNvSpPr>
                <p:nvPr/>
              </p:nvSpPr>
              <p:spPr bwMode="auto">
                <a:xfrm flipH="1">
                  <a:off x="665163" y="1406525"/>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4" name="Line 1020"/>
                <p:cNvSpPr>
                  <a:spLocks noChangeShapeType="1"/>
                </p:cNvSpPr>
                <p:nvPr/>
              </p:nvSpPr>
              <p:spPr bwMode="auto">
                <a:xfrm flipH="1">
                  <a:off x="665163" y="1176338"/>
                  <a:ext cx="49213"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85" name="Rectangle 1021"/>
                <p:cNvSpPr>
                  <a:spLocks noChangeArrowheads="1"/>
                </p:cNvSpPr>
                <p:nvPr/>
              </p:nvSpPr>
              <p:spPr bwMode="auto">
                <a:xfrm>
                  <a:off x="509588" y="1073150"/>
                  <a:ext cx="166688"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000000"/>
                      </a:solidFill>
                      <a:effectLst/>
                      <a:latin typeface="Arial" pitchFamily="34" charset="0"/>
                    </a:rPr>
                    <a:t>8</a:t>
                  </a:r>
                  <a:endParaRPr kumimoji="0" lang="en-US" sz="1800" b="0" i="0" u="none" strike="noStrike" cap="none" normalizeH="0" baseline="0" dirty="0" smtClean="0">
                    <a:ln>
                      <a:noFill/>
                    </a:ln>
                    <a:solidFill>
                      <a:schemeClr val="tx1"/>
                    </a:solidFill>
                    <a:effectLst/>
                    <a:latin typeface="Arial" pitchFamily="34" charset="0"/>
                  </a:endParaRPr>
                </a:p>
              </p:txBody>
            </p:sp>
            <p:sp>
              <p:nvSpPr>
                <p:cNvPr id="140286" name="Rectangle 1022"/>
                <p:cNvSpPr>
                  <a:spLocks noChangeArrowheads="1"/>
                </p:cNvSpPr>
                <p:nvPr/>
              </p:nvSpPr>
              <p:spPr bwMode="auto">
                <a:xfrm>
                  <a:off x="509588" y="1528763"/>
                  <a:ext cx="166688"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40287" name="Rectangle 1023"/>
                <p:cNvSpPr>
                  <a:spLocks noChangeArrowheads="1"/>
                </p:cNvSpPr>
                <p:nvPr/>
              </p:nvSpPr>
              <p:spPr bwMode="auto">
                <a:xfrm>
                  <a:off x="509588" y="1989138"/>
                  <a:ext cx="166688"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0288" name="Rectangle 1024"/>
                <p:cNvSpPr>
                  <a:spLocks noChangeArrowheads="1"/>
                </p:cNvSpPr>
                <p:nvPr/>
              </p:nvSpPr>
              <p:spPr bwMode="auto">
                <a:xfrm>
                  <a:off x="455613" y="2444750"/>
                  <a:ext cx="220663"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40290" name="Rectangle 1026"/>
                <p:cNvSpPr>
                  <a:spLocks noChangeArrowheads="1"/>
                </p:cNvSpPr>
                <p:nvPr/>
              </p:nvSpPr>
              <p:spPr bwMode="auto">
                <a:xfrm rot="16200000">
                  <a:off x="-334963" y="1916113"/>
                  <a:ext cx="1230313"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Perturbation (N)</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092" name="Group 1091"/>
              <p:cNvGrpSpPr/>
              <p:nvPr/>
            </p:nvGrpSpPr>
            <p:grpSpPr>
              <a:xfrm>
                <a:off x="719138" y="3071813"/>
                <a:ext cx="4772025" cy="446087"/>
                <a:chOff x="719138" y="3071813"/>
                <a:chExt cx="4772025" cy="446087"/>
              </a:xfrm>
            </p:grpSpPr>
            <p:sp>
              <p:nvSpPr>
                <p:cNvPr id="140331" name="Line 1067"/>
                <p:cNvSpPr>
                  <a:spLocks noChangeShapeType="1"/>
                </p:cNvSpPr>
                <p:nvPr/>
              </p:nvSpPr>
              <p:spPr bwMode="auto">
                <a:xfrm>
                  <a:off x="3732213" y="3125788"/>
                  <a:ext cx="17589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2" name="Line 1068"/>
                <p:cNvSpPr>
                  <a:spLocks noChangeShapeType="1"/>
                </p:cNvSpPr>
                <p:nvPr/>
              </p:nvSpPr>
              <p:spPr bwMode="auto">
                <a:xfrm>
                  <a:off x="4021138"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3" name="Line 1069"/>
                <p:cNvSpPr>
                  <a:spLocks noChangeShapeType="1"/>
                </p:cNvSpPr>
                <p:nvPr/>
              </p:nvSpPr>
              <p:spPr bwMode="auto">
                <a:xfrm>
                  <a:off x="5153025"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4" name="Rectangle 1070"/>
                <p:cNvSpPr>
                  <a:spLocks noChangeArrowheads="1"/>
                </p:cNvSpPr>
                <p:nvPr/>
              </p:nvSpPr>
              <p:spPr bwMode="auto">
                <a:xfrm>
                  <a:off x="3889375"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800</a:t>
                  </a:r>
                  <a:endParaRPr kumimoji="0" lang="en-US" sz="1800" b="0" i="0" u="none" strike="noStrike" cap="none" normalizeH="0" baseline="0" smtClean="0">
                    <a:ln>
                      <a:noFill/>
                    </a:ln>
                    <a:solidFill>
                      <a:schemeClr val="tx1"/>
                    </a:solidFill>
                    <a:effectLst/>
                    <a:latin typeface="Arial" pitchFamily="34" charset="0"/>
                  </a:endParaRPr>
                </a:p>
              </p:txBody>
            </p:sp>
            <p:sp>
              <p:nvSpPr>
                <p:cNvPr id="140335" name="Rectangle 1071"/>
                <p:cNvSpPr>
                  <a:spLocks noChangeArrowheads="1"/>
                </p:cNvSpPr>
                <p:nvPr/>
              </p:nvSpPr>
              <p:spPr bwMode="auto">
                <a:xfrm>
                  <a:off x="5021263"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900</a:t>
                  </a:r>
                  <a:endParaRPr kumimoji="0" lang="en-US" sz="1800" b="0" i="0" u="none" strike="noStrike" cap="none" normalizeH="0" baseline="0" smtClean="0">
                    <a:ln>
                      <a:noFill/>
                    </a:ln>
                    <a:solidFill>
                      <a:schemeClr val="tx1"/>
                    </a:solidFill>
                    <a:effectLst/>
                    <a:latin typeface="Arial" pitchFamily="34" charset="0"/>
                  </a:endParaRPr>
                </a:p>
              </p:txBody>
            </p:sp>
            <p:sp>
              <p:nvSpPr>
                <p:cNvPr id="140336" name="Line 1072"/>
                <p:cNvSpPr>
                  <a:spLocks noChangeShapeType="1"/>
                </p:cNvSpPr>
                <p:nvPr/>
              </p:nvSpPr>
              <p:spPr bwMode="auto">
                <a:xfrm flipH="1">
                  <a:off x="3624263" y="3071813"/>
                  <a:ext cx="93663"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7" name="Line 1073"/>
                <p:cNvSpPr>
                  <a:spLocks noChangeShapeType="1"/>
                </p:cNvSpPr>
                <p:nvPr/>
              </p:nvSpPr>
              <p:spPr bwMode="auto">
                <a:xfrm flipH="1">
                  <a:off x="3698875" y="3071813"/>
                  <a:ext cx="92075"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8" name="Line 1074"/>
                <p:cNvSpPr>
                  <a:spLocks noChangeShapeType="1"/>
                </p:cNvSpPr>
                <p:nvPr/>
              </p:nvSpPr>
              <p:spPr bwMode="auto">
                <a:xfrm>
                  <a:off x="3570288"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9" name="Rectangle 1075"/>
                <p:cNvSpPr>
                  <a:spLocks noChangeArrowheads="1"/>
                </p:cNvSpPr>
                <p:nvPr/>
              </p:nvSpPr>
              <p:spPr bwMode="auto">
                <a:xfrm>
                  <a:off x="3433763"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500</a:t>
                  </a:r>
                  <a:endParaRPr kumimoji="0" lang="en-US" sz="1800" b="0" i="0" u="none" strike="noStrike" cap="none" normalizeH="0" baseline="0" smtClean="0">
                    <a:ln>
                      <a:noFill/>
                    </a:ln>
                    <a:solidFill>
                      <a:schemeClr val="tx1"/>
                    </a:solidFill>
                    <a:effectLst/>
                    <a:latin typeface="Arial" pitchFamily="34" charset="0"/>
                  </a:endParaRPr>
                </a:p>
              </p:txBody>
            </p:sp>
            <p:sp>
              <p:nvSpPr>
                <p:cNvPr id="140340" name="Line 1076"/>
                <p:cNvSpPr>
                  <a:spLocks noChangeShapeType="1"/>
                </p:cNvSpPr>
                <p:nvPr/>
              </p:nvSpPr>
              <p:spPr bwMode="auto">
                <a:xfrm>
                  <a:off x="2586038" y="3125788"/>
                  <a:ext cx="1082675"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1" name="Line 1077"/>
                <p:cNvSpPr>
                  <a:spLocks noChangeShapeType="1"/>
                </p:cNvSpPr>
                <p:nvPr/>
              </p:nvSpPr>
              <p:spPr bwMode="auto">
                <a:xfrm>
                  <a:off x="3001963"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2" name="Rectangle 1078"/>
                <p:cNvSpPr>
                  <a:spLocks noChangeArrowheads="1"/>
                </p:cNvSpPr>
                <p:nvPr/>
              </p:nvSpPr>
              <p:spPr bwMode="auto">
                <a:xfrm>
                  <a:off x="2879725"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450</a:t>
                  </a:r>
                  <a:endParaRPr kumimoji="0" lang="en-US" sz="1800" b="0" i="0" u="none" strike="noStrike" cap="none" normalizeH="0" baseline="0" smtClean="0">
                    <a:ln>
                      <a:noFill/>
                    </a:ln>
                    <a:solidFill>
                      <a:schemeClr val="tx1"/>
                    </a:solidFill>
                    <a:effectLst/>
                    <a:latin typeface="Arial" pitchFamily="34" charset="0"/>
                  </a:endParaRPr>
                </a:p>
              </p:txBody>
            </p:sp>
            <p:sp>
              <p:nvSpPr>
                <p:cNvPr id="140343" name="Line 1079"/>
                <p:cNvSpPr>
                  <a:spLocks noChangeShapeType="1"/>
                </p:cNvSpPr>
                <p:nvPr/>
              </p:nvSpPr>
              <p:spPr bwMode="auto">
                <a:xfrm flipH="1">
                  <a:off x="2463800" y="3071813"/>
                  <a:ext cx="98425"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4" name="Line 1080"/>
                <p:cNvSpPr>
                  <a:spLocks noChangeShapeType="1"/>
                </p:cNvSpPr>
                <p:nvPr/>
              </p:nvSpPr>
              <p:spPr bwMode="auto">
                <a:xfrm flipH="1">
                  <a:off x="2536825" y="3071813"/>
                  <a:ext cx="98425" cy="92075"/>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5" name="Line 1081"/>
                <p:cNvSpPr>
                  <a:spLocks noChangeShapeType="1"/>
                </p:cNvSpPr>
                <p:nvPr/>
              </p:nvSpPr>
              <p:spPr bwMode="auto">
                <a:xfrm>
                  <a:off x="782638" y="3125788"/>
                  <a:ext cx="1720850" cy="1588"/>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6" name="Line 1082"/>
                <p:cNvSpPr>
                  <a:spLocks noChangeShapeType="1"/>
                </p:cNvSpPr>
                <p:nvPr/>
              </p:nvSpPr>
              <p:spPr bwMode="auto">
                <a:xfrm>
                  <a:off x="1641475"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7" name="Line 1083"/>
                <p:cNvSpPr>
                  <a:spLocks noChangeShapeType="1"/>
                </p:cNvSpPr>
                <p:nvPr/>
              </p:nvSpPr>
              <p:spPr bwMode="auto">
                <a:xfrm>
                  <a:off x="793750"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48" name="Rectangle 1084"/>
                <p:cNvSpPr>
                  <a:spLocks noChangeArrowheads="1"/>
                </p:cNvSpPr>
                <p:nvPr/>
              </p:nvSpPr>
              <p:spPr bwMode="auto">
                <a:xfrm>
                  <a:off x="1533525"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40349" name="Rectangle 1085"/>
                <p:cNvSpPr>
                  <a:spLocks noChangeArrowheads="1"/>
                </p:cNvSpPr>
                <p:nvPr/>
              </p:nvSpPr>
              <p:spPr bwMode="auto">
                <a:xfrm>
                  <a:off x="2057400"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150</a:t>
                  </a:r>
                  <a:endParaRPr kumimoji="0" lang="en-US" sz="1800" b="0" i="0" u="none" strike="noStrike" cap="none" normalizeH="0" baseline="0" smtClean="0">
                    <a:ln>
                      <a:noFill/>
                    </a:ln>
                    <a:solidFill>
                      <a:schemeClr val="tx1"/>
                    </a:solidFill>
                    <a:effectLst/>
                    <a:latin typeface="Arial" pitchFamily="34" charset="0"/>
                  </a:endParaRPr>
                </a:p>
              </p:txBody>
            </p:sp>
            <p:sp>
              <p:nvSpPr>
                <p:cNvPr id="140350" name="Rectangle 1086"/>
                <p:cNvSpPr>
                  <a:spLocks noChangeArrowheads="1"/>
                </p:cNvSpPr>
                <p:nvPr/>
              </p:nvSpPr>
              <p:spPr bwMode="auto">
                <a:xfrm>
                  <a:off x="719138" y="3194050"/>
                  <a:ext cx="260350"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25</a:t>
                  </a:r>
                  <a:endParaRPr kumimoji="0" lang="en-US" sz="1800" b="0" i="0" u="none" strike="noStrike" cap="none" normalizeH="0" baseline="0" smtClean="0">
                    <a:ln>
                      <a:noFill/>
                    </a:ln>
                    <a:solidFill>
                      <a:schemeClr val="tx1"/>
                    </a:solidFill>
                    <a:effectLst/>
                    <a:latin typeface="Arial" pitchFamily="34" charset="0"/>
                  </a:endParaRPr>
                </a:p>
              </p:txBody>
            </p:sp>
            <p:sp>
              <p:nvSpPr>
                <p:cNvPr id="140351" name="Line 1087"/>
                <p:cNvSpPr>
                  <a:spLocks noChangeShapeType="1"/>
                </p:cNvSpPr>
                <p:nvPr/>
              </p:nvSpPr>
              <p:spPr bwMode="auto">
                <a:xfrm>
                  <a:off x="2203450"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52" name="Line 1088"/>
                <p:cNvSpPr>
                  <a:spLocks noChangeShapeType="1"/>
                </p:cNvSpPr>
                <p:nvPr/>
              </p:nvSpPr>
              <p:spPr bwMode="auto">
                <a:xfrm>
                  <a:off x="4589463" y="3125788"/>
                  <a:ext cx="1588" cy="42863"/>
                </a:xfrm>
                <a:prstGeom prst="line">
                  <a:avLst/>
                </a:prstGeom>
                <a:noFill/>
                <a:ln w="1428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53" name="Rectangle 1089"/>
                <p:cNvSpPr>
                  <a:spLocks noChangeArrowheads="1"/>
                </p:cNvSpPr>
                <p:nvPr/>
              </p:nvSpPr>
              <p:spPr bwMode="auto">
                <a:xfrm>
                  <a:off x="4457700" y="3194050"/>
                  <a:ext cx="352425"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850</a:t>
                  </a:r>
                  <a:endParaRPr kumimoji="0" lang="en-US" sz="1800" b="0" i="0" u="none" strike="noStrike" cap="none" normalizeH="0" baseline="0" smtClean="0">
                    <a:ln>
                      <a:noFill/>
                    </a:ln>
                    <a:solidFill>
                      <a:schemeClr val="tx1"/>
                    </a:solidFill>
                    <a:effectLst/>
                    <a:latin typeface="Arial" pitchFamily="34" charset="0"/>
                  </a:endParaRPr>
                </a:p>
              </p:txBody>
            </p:sp>
            <p:sp>
              <p:nvSpPr>
                <p:cNvPr id="140354" name="Rectangle 1090"/>
                <p:cNvSpPr>
                  <a:spLocks noChangeArrowheads="1"/>
                </p:cNvSpPr>
                <p:nvPr/>
              </p:nvSpPr>
              <p:spPr bwMode="auto">
                <a:xfrm>
                  <a:off x="1101725" y="3292475"/>
                  <a:ext cx="328613" cy="2254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000000"/>
                      </a:solidFill>
                      <a:effectLst/>
                      <a:latin typeface="Arial" pitchFamily="34" charset="0"/>
                    </a:rPr>
                    <a:t>trial</a:t>
                  </a:r>
                  <a:endParaRPr kumimoji="0" lang="en-US" sz="1800" b="0" i="0" u="none" strike="noStrike" cap="none" normalizeH="0" baseline="0" smtClean="0">
                    <a:ln>
                      <a:noFill/>
                    </a:ln>
                    <a:solidFill>
                      <a:schemeClr val="tx1"/>
                    </a:solidFill>
                    <a:effectLst/>
                    <a:latin typeface="Arial" pitchFamily="34" charset="0"/>
                  </a:endParaRPr>
                </a:p>
              </p:txBody>
            </p:sp>
          </p:grpSp>
        </p:grpSp>
      </p:grpSp>
      <p:grpSp>
        <p:nvGrpSpPr>
          <p:cNvPr id="1097" name="Group 1096"/>
          <p:cNvGrpSpPr/>
          <p:nvPr/>
        </p:nvGrpSpPr>
        <p:grpSpPr>
          <a:xfrm>
            <a:off x="4697413" y="1176338"/>
            <a:ext cx="754063" cy="1892816"/>
            <a:chOff x="4697413" y="1176338"/>
            <a:chExt cx="754063" cy="1892816"/>
          </a:xfrm>
        </p:grpSpPr>
        <p:sp>
          <p:nvSpPr>
            <p:cNvPr id="140274" name="Rectangle 1010"/>
            <p:cNvSpPr>
              <a:spLocks noChangeArrowheads="1"/>
            </p:cNvSpPr>
            <p:nvPr/>
          </p:nvSpPr>
          <p:spPr bwMode="auto">
            <a:xfrm>
              <a:off x="4716463" y="2884488"/>
              <a:ext cx="56425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effectLst/>
                  <a:latin typeface="Arial" pitchFamily="34" charset="0"/>
                </a:rPr>
                <a:t>Probe 2</a:t>
              </a:r>
              <a:endParaRPr kumimoji="0" lang="en-US" sz="1800" b="0" i="0" u="none" strike="noStrike" cap="none" normalizeH="0" baseline="0" dirty="0" smtClean="0">
                <a:ln>
                  <a:noFill/>
                </a:ln>
                <a:effectLst/>
                <a:latin typeface="Arial" pitchFamily="34" charset="0"/>
              </a:endParaRPr>
            </a:p>
          </p:txBody>
        </p:sp>
        <p:sp>
          <p:nvSpPr>
            <p:cNvPr id="140329" name="Line 1065"/>
            <p:cNvSpPr>
              <a:spLocks noChangeShapeType="1"/>
            </p:cNvSpPr>
            <p:nvPr/>
          </p:nvSpPr>
          <p:spPr bwMode="auto">
            <a:xfrm flipV="1">
              <a:off x="4775200" y="2189163"/>
              <a:ext cx="1588" cy="196850"/>
            </a:xfrm>
            <a:prstGeom prst="line">
              <a:avLst/>
            </a:prstGeom>
            <a:solidFill>
              <a:srgbClr val="3333B2"/>
            </a:solidFill>
            <a:ln w="19050">
              <a:solidFill>
                <a:srgbClr val="3333B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30" name="Freeform 1066"/>
            <p:cNvSpPr>
              <a:spLocks/>
            </p:cNvSpPr>
            <p:nvPr/>
          </p:nvSpPr>
          <p:spPr bwMode="auto">
            <a:xfrm>
              <a:off x="4746625" y="2130425"/>
              <a:ext cx="53975" cy="88900"/>
            </a:xfrm>
            <a:custGeom>
              <a:avLst/>
              <a:gdLst/>
              <a:ahLst/>
              <a:cxnLst>
                <a:cxn ang="0">
                  <a:pos x="18" y="47"/>
                </a:cxn>
                <a:cxn ang="0">
                  <a:pos x="0" y="56"/>
                </a:cxn>
                <a:cxn ang="0">
                  <a:pos x="0" y="56"/>
                </a:cxn>
                <a:cxn ang="0">
                  <a:pos x="12" y="28"/>
                </a:cxn>
                <a:cxn ang="0">
                  <a:pos x="12" y="28"/>
                </a:cxn>
                <a:cxn ang="0">
                  <a:pos x="18" y="0"/>
                </a:cxn>
                <a:cxn ang="0">
                  <a:pos x="18" y="0"/>
                </a:cxn>
                <a:cxn ang="0">
                  <a:pos x="25" y="28"/>
                </a:cxn>
                <a:cxn ang="0">
                  <a:pos x="34" y="56"/>
                </a:cxn>
                <a:cxn ang="0">
                  <a:pos x="34" y="56"/>
                </a:cxn>
                <a:cxn ang="0">
                  <a:pos x="18" y="47"/>
                </a:cxn>
              </a:cxnLst>
              <a:rect l="0" t="0" r="r" b="b"/>
              <a:pathLst>
                <a:path w="34" h="56">
                  <a:moveTo>
                    <a:pt x="18" y="47"/>
                  </a:moveTo>
                  <a:lnTo>
                    <a:pt x="0" y="56"/>
                  </a:lnTo>
                  <a:lnTo>
                    <a:pt x="0" y="56"/>
                  </a:lnTo>
                  <a:lnTo>
                    <a:pt x="12" y="28"/>
                  </a:lnTo>
                  <a:lnTo>
                    <a:pt x="12" y="28"/>
                  </a:lnTo>
                  <a:lnTo>
                    <a:pt x="18" y="0"/>
                  </a:lnTo>
                  <a:lnTo>
                    <a:pt x="18" y="0"/>
                  </a:lnTo>
                  <a:lnTo>
                    <a:pt x="25" y="28"/>
                  </a:lnTo>
                  <a:lnTo>
                    <a:pt x="34" y="56"/>
                  </a:lnTo>
                  <a:lnTo>
                    <a:pt x="34" y="56"/>
                  </a:lnTo>
                  <a:lnTo>
                    <a:pt x="18" y="47"/>
                  </a:lnTo>
                  <a:close/>
                </a:path>
              </a:pathLst>
            </a:custGeom>
            <a:solidFill>
              <a:srgbClr val="3333B2"/>
            </a:solidFill>
            <a:ln w="19050">
              <a:solidFill>
                <a:srgbClr val="3333B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55" name="Line 1091"/>
            <p:cNvSpPr>
              <a:spLocks noChangeShapeType="1"/>
            </p:cNvSpPr>
            <p:nvPr/>
          </p:nvSpPr>
          <p:spPr bwMode="auto">
            <a:xfrm flipV="1">
              <a:off x="5178425" y="2654300"/>
              <a:ext cx="1588" cy="161925"/>
            </a:xfrm>
            <a:prstGeom prst="line">
              <a:avLst/>
            </a:prstGeom>
            <a:solidFill>
              <a:srgbClr val="C00000"/>
            </a:solidFill>
            <a:ln w="190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56" name="Freeform 1092"/>
            <p:cNvSpPr>
              <a:spLocks/>
            </p:cNvSpPr>
            <p:nvPr/>
          </p:nvSpPr>
          <p:spPr bwMode="auto">
            <a:xfrm>
              <a:off x="5148263" y="2595563"/>
              <a:ext cx="58738" cy="88900"/>
            </a:xfrm>
            <a:custGeom>
              <a:avLst/>
              <a:gdLst/>
              <a:ahLst/>
              <a:cxnLst>
                <a:cxn ang="0">
                  <a:pos x="19" y="47"/>
                </a:cxn>
                <a:cxn ang="0">
                  <a:pos x="3" y="56"/>
                </a:cxn>
                <a:cxn ang="0">
                  <a:pos x="0" y="56"/>
                </a:cxn>
                <a:cxn ang="0">
                  <a:pos x="12" y="28"/>
                </a:cxn>
                <a:cxn ang="0">
                  <a:pos x="12" y="28"/>
                </a:cxn>
                <a:cxn ang="0">
                  <a:pos x="19" y="0"/>
                </a:cxn>
                <a:cxn ang="0">
                  <a:pos x="19" y="0"/>
                </a:cxn>
                <a:cxn ang="0">
                  <a:pos x="25" y="28"/>
                </a:cxn>
                <a:cxn ang="0">
                  <a:pos x="37" y="56"/>
                </a:cxn>
                <a:cxn ang="0">
                  <a:pos x="34" y="56"/>
                </a:cxn>
                <a:cxn ang="0">
                  <a:pos x="19" y="47"/>
                </a:cxn>
              </a:cxnLst>
              <a:rect l="0" t="0" r="r" b="b"/>
              <a:pathLst>
                <a:path w="37" h="56">
                  <a:moveTo>
                    <a:pt x="19" y="47"/>
                  </a:moveTo>
                  <a:lnTo>
                    <a:pt x="3" y="56"/>
                  </a:lnTo>
                  <a:lnTo>
                    <a:pt x="0" y="56"/>
                  </a:lnTo>
                  <a:lnTo>
                    <a:pt x="12" y="28"/>
                  </a:lnTo>
                  <a:lnTo>
                    <a:pt x="12" y="28"/>
                  </a:lnTo>
                  <a:lnTo>
                    <a:pt x="19" y="0"/>
                  </a:lnTo>
                  <a:lnTo>
                    <a:pt x="19" y="0"/>
                  </a:lnTo>
                  <a:lnTo>
                    <a:pt x="25" y="28"/>
                  </a:lnTo>
                  <a:lnTo>
                    <a:pt x="37" y="56"/>
                  </a:lnTo>
                  <a:lnTo>
                    <a:pt x="34" y="56"/>
                  </a:lnTo>
                  <a:lnTo>
                    <a:pt x="19" y="47"/>
                  </a:lnTo>
                  <a:close/>
                </a:path>
              </a:pathLst>
            </a:custGeom>
            <a:solidFill>
              <a:srgbClr val="C00000"/>
            </a:solidFill>
            <a:ln w="19050">
              <a:solidFill>
                <a:srgbClr val="C0000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57" name="Freeform 1093"/>
            <p:cNvSpPr>
              <a:spLocks/>
            </p:cNvSpPr>
            <p:nvPr/>
          </p:nvSpPr>
          <p:spPr bwMode="auto">
            <a:xfrm>
              <a:off x="4697413" y="1176338"/>
              <a:ext cx="754063" cy="1371600"/>
            </a:xfrm>
            <a:custGeom>
              <a:avLst/>
              <a:gdLst/>
              <a:ahLst/>
              <a:cxnLst>
                <a:cxn ang="0">
                  <a:pos x="6" y="577"/>
                </a:cxn>
                <a:cxn ang="0">
                  <a:pos x="22" y="577"/>
                </a:cxn>
                <a:cxn ang="0">
                  <a:pos x="34" y="577"/>
                </a:cxn>
                <a:cxn ang="0">
                  <a:pos x="49" y="577"/>
                </a:cxn>
                <a:cxn ang="0">
                  <a:pos x="62" y="0"/>
                </a:cxn>
                <a:cxn ang="0">
                  <a:pos x="77" y="0"/>
                </a:cxn>
                <a:cxn ang="0">
                  <a:pos x="90" y="0"/>
                </a:cxn>
                <a:cxn ang="0">
                  <a:pos x="105" y="0"/>
                </a:cxn>
                <a:cxn ang="0">
                  <a:pos x="120" y="0"/>
                </a:cxn>
                <a:cxn ang="0">
                  <a:pos x="136" y="577"/>
                </a:cxn>
                <a:cxn ang="0">
                  <a:pos x="148" y="577"/>
                </a:cxn>
                <a:cxn ang="0">
                  <a:pos x="164" y="577"/>
                </a:cxn>
                <a:cxn ang="0">
                  <a:pos x="176" y="577"/>
                </a:cxn>
                <a:cxn ang="0">
                  <a:pos x="191" y="577"/>
                </a:cxn>
                <a:cxn ang="0">
                  <a:pos x="204" y="577"/>
                </a:cxn>
                <a:cxn ang="0">
                  <a:pos x="219" y="577"/>
                </a:cxn>
                <a:cxn ang="0">
                  <a:pos x="235" y="577"/>
                </a:cxn>
                <a:cxn ang="0">
                  <a:pos x="247" y="577"/>
                </a:cxn>
                <a:cxn ang="0">
                  <a:pos x="262" y="577"/>
                </a:cxn>
                <a:cxn ang="0">
                  <a:pos x="278" y="577"/>
                </a:cxn>
                <a:cxn ang="0">
                  <a:pos x="290" y="577"/>
                </a:cxn>
                <a:cxn ang="0">
                  <a:pos x="306" y="864"/>
                </a:cxn>
                <a:cxn ang="0">
                  <a:pos x="321" y="864"/>
                </a:cxn>
                <a:cxn ang="0">
                  <a:pos x="333" y="864"/>
                </a:cxn>
                <a:cxn ang="0">
                  <a:pos x="349" y="864"/>
                </a:cxn>
                <a:cxn ang="0">
                  <a:pos x="361" y="864"/>
                </a:cxn>
                <a:cxn ang="0">
                  <a:pos x="377" y="577"/>
                </a:cxn>
                <a:cxn ang="0">
                  <a:pos x="389" y="577"/>
                </a:cxn>
                <a:cxn ang="0">
                  <a:pos x="404" y="577"/>
                </a:cxn>
                <a:cxn ang="0">
                  <a:pos x="420" y="577"/>
                </a:cxn>
                <a:cxn ang="0">
                  <a:pos x="435" y="577"/>
                </a:cxn>
                <a:cxn ang="0">
                  <a:pos x="448" y="577"/>
                </a:cxn>
                <a:cxn ang="0">
                  <a:pos x="463" y="577"/>
                </a:cxn>
                <a:cxn ang="0">
                  <a:pos x="475" y="577"/>
                </a:cxn>
              </a:cxnLst>
              <a:rect l="0" t="0" r="r" b="b"/>
              <a:pathLst>
                <a:path w="475" h="864">
                  <a:moveTo>
                    <a:pt x="0" y="577"/>
                  </a:moveTo>
                  <a:lnTo>
                    <a:pt x="6" y="577"/>
                  </a:lnTo>
                  <a:lnTo>
                    <a:pt x="12" y="577"/>
                  </a:lnTo>
                  <a:lnTo>
                    <a:pt x="22" y="577"/>
                  </a:lnTo>
                  <a:lnTo>
                    <a:pt x="28" y="577"/>
                  </a:lnTo>
                  <a:lnTo>
                    <a:pt x="34" y="577"/>
                  </a:lnTo>
                  <a:lnTo>
                    <a:pt x="40" y="577"/>
                  </a:lnTo>
                  <a:lnTo>
                    <a:pt x="49" y="577"/>
                  </a:lnTo>
                  <a:lnTo>
                    <a:pt x="56" y="0"/>
                  </a:lnTo>
                  <a:lnTo>
                    <a:pt x="62" y="0"/>
                  </a:lnTo>
                  <a:lnTo>
                    <a:pt x="71" y="0"/>
                  </a:lnTo>
                  <a:lnTo>
                    <a:pt x="77" y="0"/>
                  </a:lnTo>
                  <a:lnTo>
                    <a:pt x="83" y="0"/>
                  </a:lnTo>
                  <a:lnTo>
                    <a:pt x="90" y="0"/>
                  </a:lnTo>
                  <a:lnTo>
                    <a:pt x="99" y="0"/>
                  </a:lnTo>
                  <a:lnTo>
                    <a:pt x="105" y="0"/>
                  </a:lnTo>
                  <a:lnTo>
                    <a:pt x="114" y="0"/>
                  </a:lnTo>
                  <a:lnTo>
                    <a:pt x="120" y="0"/>
                  </a:lnTo>
                  <a:lnTo>
                    <a:pt x="127" y="577"/>
                  </a:lnTo>
                  <a:lnTo>
                    <a:pt x="136" y="577"/>
                  </a:lnTo>
                  <a:lnTo>
                    <a:pt x="142" y="577"/>
                  </a:lnTo>
                  <a:lnTo>
                    <a:pt x="148" y="577"/>
                  </a:lnTo>
                  <a:lnTo>
                    <a:pt x="157" y="577"/>
                  </a:lnTo>
                  <a:lnTo>
                    <a:pt x="164" y="577"/>
                  </a:lnTo>
                  <a:lnTo>
                    <a:pt x="170" y="577"/>
                  </a:lnTo>
                  <a:lnTo>
                    <a:pt x="176" y="577"/>
                  </a:lnTo>
                  <a:lnTo>
                    <a:pt x="185" y="577"/>
                  </a:lnTo>
                  <a:lnTo>
                    <a:pt x="191" y="577"/>
                  </a:lnTo>
                  <a:lnTo>
                    <a:pt x="198" y="577"/>
                  </a:lnTo>
                  <a:lnTo>
                    <a:pt x="204" y="577"/>
                  </a:lnTo>
                  <a:lnTo>
                    <a:pt x="213" y="577"/>
                  </a:lnTo>
                  <a:lnTo>
                    <a:pt x="219" y="577"/>
                  </a:lnTo>
                  <a:lnTo>
                    <a:pt x="225" y="577"/>
                  </a:lnTo>
                  <a:lnTo>
                    <a:pt x="235" y="577"/>
                  </a:lnTo>
                  <a:lnTo>
                    <a:pt x="241" y="577"/>
                  </a:lnTo>
                  <a:lnTo>
                    <a:pt x="247" y="577"/>
                  </a:lnTo>
                  <a:lnTo>
                    <a:pt x="256" y="577"/>
                  </a:lnTo>
                  <a:lnTo>
                    <a:pt x="262" y="577"/>
                  </a:lnTo>
                  <a:lnTo>
                    <a:pt x="269" y="577"/>
                  </a:lnTo>
                  <a:lnTo>
                    <a:pt x="278" y="577"/>
                  </a:lnTo>
                  <a:lnTo>
                    <a:pt x="284" y="577"/>
                  </a:lnTo>
                  <a:lnTo>
                    <a:pt x="290" y="577"/>
                  </a:lnTo>
                  <a:lnTo>
                    <a:pt x="299" y="577"/>
                  </a:lnTo>
                  <a:lnTo>
                    <a:pt x="306" y="864"/>
                  </a:lnTo>
                  <a:lnTo>
                    <a:pt x="312" y="864"/>
                  </a:lnTo>
                  <a:lnTo>
                    <a:pt x="321" y="864"/>
                  </a:lnTo>
                  <a:lnTo>
                    <a:pt x="327" y="864"/>
                  </a:lnTo>
                  <a:lnTo>
                    <a:pt x="333" y="864"/>
                  </a:lnTo>
                  <a:lnTo>
                    <a:pt x="340" y="864"/>
                  </a:lnTo>
                  <a:lnTo>
                    <a:pt x="349" y="864"/>
                  </a:lnTo>
                  <a:lnTo>
                    <a:pt x="355" y="864"/>
                  </a:lnTo>
                  <a:lnTo>
                    <a:pt x="361" y="864"/>
                  </a:lnTo>
                  <a:lnTo>
                    <a:pt x="367" y="864"/>
                  </a:lnTo>
                  <a:lnTo>
                    <a:pt x="377" y="577"/>
                  </a:lnTo>
                  <a:lnTo>
                    <a:pt x="383" y="577"/>
                  </a:lnTo>
                  <a:lnTo>
                    <a:pt x="389" y="577"/>
                  </a:lnTo>
                  <a:lnTo>
                    <a:pt x="398" y="577"/>
                  </a:lnTo>
                  <a:lnTo>
                    <a:pt x="404" y="577"/>
                  </a:lnTo>
                  <a:lnTo>
                    <a:pt x="411" y="577"/>
                  </a:lnTo>
                  <a:lnTo>
                    <a:pt x="420" y="577"/>
                  </a:lnTo>
                  <a:lnTo>
                    <a:pt x="426" y="577"/>
                  </a:lnTo>
                  <a:lnTo>
                    <a:pt x="435" y="577"/>
                  </a:lnTo>
                  <a:lnTo>
                    <a:pt x="441" y="577"/>
                  </a:lnTo>
                  <a:lnTo>
                    <a:pt x="448" y="577"/>
                  </a:lnTo>
                  <a:lnTo>
                    <a:pt x="454" y="577"/>
                  </a:lnTo>
                  <a:lnTo>
                    <a:pt x="463" y="577"/>
                  </a:lnTo>
                  <a:lnTo>
                    <a:pt x="469" y="577"/>
                  </a:lnTo>
                  <a:lnTo>
                    <a:pt x="475" y="577"/>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 name="Group 5"/>
          <p:cNvGrpSpPr>
            <a:grpSpLocks noChangeAspect="1"/>
          </p:cNvGrpSpPr>
          <p:nvPr/>
        </p:nvGrpSpPr>
        <p:grpSpPr bwMode="auto">
          <a:xfrm>
            <a:off x="1481138" y="1009650"/>
            <a:ext cx="747712" cy="715963"/>
            <a:chOff x="933" y="636"/>
            <a:chExt cx="471" cy="451"/>
          </a:xfrm>
        </p:grpSpPr>
        <p:sp>
          <p:nvSpPr>
            <p:cNvPr id="7" name="AutoShape 4"/>
            <p:cNvSpPr>
              <a:spLocks noChangeAspect="1" noChangeArrowheads="1" noTextEdit="1"/>
            </p:cNvSpPr>
            <p:nvPr/>
          </p:nvSpPr>
          <p:spPr bwMode="auto">
            <a:xfrm>
              <a:off x="933" y="636"/>
              <a:ext cx="47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1163" y="639"/>
              <a:ext cx="238" cy="91"/>
            </a:xfrm>
            <a:custGeom>
              <a:avLst/>
              <a:gdLst>
                <a:gd name="T0" fmla="*/ 0 w 238"/>
                <a:gd name="T1" fmla="*/ 91 h 91"/>
                <a:gd name="T2" fmla="*/ 0 w 238"/>
                <a:gd name="T3" fmla="*/ 0 h 91"/>
                <a:gd name="T4" fmla="*/ 238 w 238"/>
                <a:gd name="T5" fmla="*/ 0 h 91"/>
                <a:gd name="T6" fmla="*/ 238 w 238"/>
                <a:gd name="T7" fmla="*/ 91 h 91"/>
              </a:gdLst>
              <a:ahLst/>
              <a:cxnLst>
                <a:cxn ang="0">
                  <a:pos x="T0" y="T1"/>
                </a:cxn>
                <a:cxn ang="0">
                  <a:pos x="T2" y="T3"/>
                </a:cxn>
                <a:cxn ang="0">
                  <a:pos x="T4" y="T5"/>
                </a:cxn>
                <a:cxn ang="0">
                  <a:pos x="T6" y="T7"/>
                </a:cxn>
              </a:cxnLst>
              <a:rect l="0" t="0" r="r" b="b"/>
              <a:pathLst>
                <a:path w="238" h="91">
                  <a:moveTo>
                    <a:pt x="0" y="91"/>
                  </a:moveTo>
                  <a:lnTo>
                    <a:pt x="0" y="0"/>
                  </a:lnTo>
                  <a:lnTo>
                    <a:pt x="238" y="0"/>
                  </a:lnTo>
                  <a:lnTo>
                    <a:pt x="238" y="91"/>
                  </a:lnTo>
                </a:path>
              </a:pathLst>
            </a:custGeom>
            <a:noFill/>
            <a:ln w="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Rectangle 7"/>
            <p:cNvSpPr>
              <a:spLocks noChangeArrowheads="1"/>
            </p:cNvSpPr>
            <p:nvPr/>
          </p:nvSpPr>
          <p:spPr bwMode="auto">
            <a:xfrm>
              <a:off x="1055" y="753"/>
              <a:ext cx="219" cy="297"/>
            </a:xfrm>
            <a:prstGeom prst="rect">
              <a:avLst/>
            </a:prstGeom>
            <a:solidFill>
              <a:srgbClr val="2E319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1072" y="786"/>
              <a:ext cx="183" cy="231"/>
            </a:xfrm>
            <a:custGeom>
              <a:avLst/>
              <a:gdLst>
                <a:gd name="T0" fmla="*/ 0 w 183"/>
                <a:gd name="T1" fmla="*/ 0 h 231"/>
                <a:gd name="T2" fmla="*/ 14 w 183"/>
                <a:gd name="T3" fmla="*/ 231 h 231"/>
                <a:gd name="T4" fmla="*/ 28 w 183"/>
                <a:gd name="T5" fmla="*/ 0 h 231"/>
                <a:gd name="T6" fmla="*/ 42 w 183"/>
                <a:gd name="T7" fmla="*/ 231 h 231"/>
                <a:gd name="T8" fmla="*/ 56 w 183"/>
                <a:gd name="T9" fmla="*/ 0 h 231"/>
                <a:gd name="T10" fmla="*/ 70 w 183"/>
                <a:gd name="T11" fmla="*/ 231 h 231"/>
                <a:gd name="T12" fmla="*/ 84 w 183"/>
                <a:gd name="T13" fmla="*/ 0 h 231"/>
                <a:gd name="T14" fmla="*/ 98 w 183"/>
                <a:gd name="T15" fmla="*/ 231 h 231"/>
                <a:gd name="T16" fmla="*/ 112 w 183"/>
                <a:gd name="T17" fmla="*/ 0 h 231"/>
                <a:gd name="T18" fmla="*/ 126 w 183"/>
                <a:gd name="T19" fmla="*/ 231 h 231"/>
                <a:gd name="T20" fmla="*/ 140 w 183"/>
                <a:gd name="T21" fmla="*/ 0 h 231"/>
                <a:gd name="T22" fmla="*/ 154 w 183"/>
                <a:gd name="T23" fmla="*/ 231 h 231"/>
                <a:gd name="T24" fmla="*/ 168 w 183"/>
                <a:gd name="T25" fmla="*/ 0 h 231"/>
                <a:gd name="T26" fmla="*/ 183 w 183"/>
                <a:gd name="T2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3" h="231">
                  <a:moveTo>
                    <a:pt x="0" y="0"/>
                  </a:moveTo>
                  <a:lnTo>
                    <a:pt x="14" y="231"/>
                  </a:lnTo>
                  <a:lnTo>
                    <a:pt x="28" y="0"/>
                  </a:lnTo>
                  <a:lnTo>
                    <a:pt x="42" y="231"/>
                  </a:lnTo>
                  <a:lnTo>
                    <a:pt x="56" y="0"/>
                  </a:lnTo>
                  <a:lnTo>
                    <a:pt x="70" y="231"/>
                  </a:lnTo>
                  <a:lnTo>
                    <a:pt x="84" y="0"/>
                  </a:lnTo>
                  <a:lnTo>
                    <a:pt x="98" y="231"/>
                  </a:lnTo>
                  <a:lnTo>
                    <a:pt x="112" y="0"/>
                  </a:lnTo>
                  <a:lnTo>
                    <a:pt x="126" y="231"/>
                  </a:lnTo>
                  <a:lnTo>
                    <a:pt x="140" y="0"/>
                  </a:lnTo>
                  <a:lnTo>
                    <a:pt x="154" y="231"/>
                  </a:lnTo>
                  <a:lnTo>
                    <a:pt x="168" y="0"/>
                  </a:lnTo>
                  <a:lnTo>
                    <a:pt x="183" y="231"/>
                  </a:lnTo>
                </a:path>
              </a:pathLst>
            </a:custGeom>
            <a:noFill/>
            <a:ln w="8" cap="flat">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H="1">
              <a:off x="1034" y="1017"/>
              <a:ext cx="21" cy="0"/>
            </a:xfrm>
            <a:prstGeom prst="line">
              <a:avLst/>
            </a:prstGeom>
            <a:noFill/>
            <a:ln w="8"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0"/>
            <p:cNvSpPr>
              <a:spLocks noChangeShapeType="1"/>
            </p:cNvSpPr>
            <p:nvPr/>
          </p:nvSpPr>
          <p:spPr bwMode="auto">
            <a:xfrm flipH="1">
              <a:off x="1035" y="790"/>
              <a:ext cx="21" cy="0"/>
            </a:xfrm>
            <a:prstGeom prst="line">
              <a:avLst/>
            </a:prstGeom>
            <a:noFill/>
            <a:ln w="8"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Rectangle 11"/>
            <p:cNvSpPr>
              <a:spLocks noChangeArrowheads="1"/>
            </p:cNvSpPr>
            <p:nvPr/>
          </p:nvSpPr>
          <p:spPr bwMode="auto">
            <a:xfrm>
              <a:off x="966" y="736"/>
              <a:ext cx="112"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 name="Rectangle 12"/>
            <p:cNvSpPr>
              <a:spLocks noChangeArrowheads="1"/>
            </p:cNvSpPr>
            <p:nvPr/>
          </p:nvSpPr>
          <p:spPr bwMode="auto">
            <a:xfrm>
              <a:off x="933" y="959"/>
              <a:ext cx="149"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000000"/>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spTree>
    <p:extLst>
      <p:ext uri="{BB962C8B-B14F-4D97-AF65-F5344CB8AC3E}">
        <p14:creationId xmlns:p14="http://schemas.microsoft.com/office/powerpoint/2010/main" val="2442347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9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0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0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10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9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09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11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09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100"/>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10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11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000" dirty="0" smtClean="0"/>
              <a:t>Error-sensitivity is not “fixed,” but </a:t>
            </a:r>
            <a:r>
              <a:rPr lang="en-US" sz="2000" u="sng" dirty="0" smtClean="0"/>
              <a:t>varies</a:t>
            </a:r>
            <a:r>
              <a:rPr lang="en-US" sz="2000" dirty="0" smtClean="0"/>
              <a:t> as a function of error magnitude.</a:t>
            </a:r>
          </a:p>
          <a:p>
            <a:pPr marL="0" indent="0">
              <a:buNone/>
            </a:pPr>
            <a:endParaRPr lang="en-US" sz="2000" dirty="0"/>
          </a:p>
          <a:p>
            <a:pPr marL="0" indent="0">
              <a:buNone/>
            </a:pPr>
            <a:r>
              <a:rPr lang="en-US" sz="2000" dirty="0" smtClean="0"/>
              <a:t>The brain uses a principled rule for modulating error-sensitivity, based on the history of previous errors. When experienced errors are “</a:t>
            </a:r>
            <a:r>
              <a:rPr lang="en-US" sz="2000" u="sng" dirty="0" smtClean="0"/>
              <a:t>stable</a:t>
            </a:r>
            <a:r>
              <a:rPr lang="en-US" sz="2000" dirty="0" smtClean="0"/>
              <a:t>” (of the same sign) on two consecutive trials, error-sensitivity </a:t>
            </a:r>
            <a:r>
              <a:rPr lang="en-US" sz="2000" u="sng" dirty="0" smtClean="0"/>
              <a:t>increases</a:t>
            </a:r>
            <a:r>
              <a:rPr lang="en-US" sz="2000" dirty="0" smtClean="0"/>
              <a:t>. However, if the errors are “</a:t>
            </a:r>
            <a:r>
              <a:rPr lang="en-US" sz="2000" u="sng" dirty="0" smtClean="0"/>
              <a:t>transient</a:t>
            </a:r>
            <a:r>
              <a:rPr lang="en-US" sz="2000" dirty="0" smtClean="0"/>
              <a:t>” (of opposite signs), then error-sensitivity </a:t>
            </a:r>
            <a:r>
              <a:rPr lang="en-US" sz="2000" u="sng" dirty="0" smtClean="0"/>
              <a:t>decreases</a:t>
            </a:r>
            <a:r>
              <a:rPr lang="en-US" sz="2000" dirty="0" smtClean="0"/>
              <a:t>.</a:t>
            </a:r>
          </a:p>
          <a:p>
            <a:pPr marL="0" indent="0">
              <a:buNone/>
            </a:pPr>
            <a:endParaRPr lang="en-US" sz="2000" dirty="0"/>
          </a:p>
          <a:p>
            <a:pPr marL="0" indent="0">
              <a:buNone/>
            </a:pPr>
            <a:r>
              <a:rPr lang="en-US" sz="2000" dirty="0" smtClean="0"/>
              <a:t>Why is this important? </a:t>
            </a:r>
          </a:p>
          <a:p>
            <a:pPr marL="0" indent="0">
              <a:buNone/>
            </a:pPr>
            <a:endParaRPr lang="en-US" sz="2000" dirty="0"/>
          </a:p>
          <a:p>
            <a:pPr marL="0" indent="0">
              <a:buNone/>
            </a:pPr>
            <a:r>
              <a:rPr lang="en-US" sz="2000" dirty="0" smtClean="0"/>
              <a:t>Understanding error-sensitivity may help us understand other motor phenomena, such as “savings,” faster re-learning of a previously learned motor task.</a:t>
            </a:r>
            <a:endParaRPr lang="en-US" sz="2000" dirty="0"/>
          </a:p>
        </p:txBody>
      </p:sp>
      <p:sp>
        <p:nvSpPr>
          <p:cNvPr id="3" name="Title 2"/>
          <p:cNvSpPr>
            <a:spLocks noGrp="1"/>
          </p:cNvSpPr>
          <p:nvPr>
            <p:ph type="title"/>
          </p:nvPr>
        </p:nvSpPr>
        <p:spPr/>
        <p:txBody>
          <a:bodyPr/>
          <a:lstStyle/>
          <a:p>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The role of error-sensitivity in motor adaptation</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78</a:t>
            </a:fld>
            <a:endParaRPr lang="en-US"/>
          </a:p>
        </p:txBody>
      </p:sp>
    </p:spTree>
    <p:extLst>
      <p:ext uri="{BB962C8B-B14F-4D97-AF65-F5344CB8AC3E}">
        <p14:creationId xmlns:p14="http://schemas.microsoft.com/office/powerpoint/2010/main" val="385293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xEl>
                                              <p:pRg st="6" end="6"/>
                                            </p:txEl>
                                          </p:spTgt>
                                        </p:tgtEl>
                                        <p:attrNameLst>
                                          <p:attrName>style.visibility</p:attrName>
                                        </p:attrNameLst>
                                      </p:cBhvr>
                                      <p:to>
                                        <p:strVal val="visible"/>
                                      </p:to>
                                    </p:set>
                                    <p:animEffect transition="in" filter="fade">
                                      <p:cBhvr>
                                        <p:cTn id="22" dur="500"/>
                                        <p:tgtEl>
                                          <p:spTgt spid="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4" name="Picture 2" descr="http://www.designofsignage.com/application/symbol/hands/image/600x600/hand-stop-2.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08200" y="4728348"/>
            <a:ext cx="721170" cy="721170"/>
          </a:xfrm>
          <a:prstGeom prst="rect">
            <a:avLst/>
          </a:prstGeom>
          <a:noFill/>
          <a:extLst>
            <a:ext uri="{909E8E84-426E-40DD-AFC4-6F175D3DCCD1}">
              <a14:hiddenFill xmlns:a14="http://schemas.microsoft.com/office/drawing/2010/main">
                <a:solidFill>
                  <a:srgbClr val="FFFFFF"/>
                </a:solidFill>
              </a14:hiddenFill>
            </a:ext>
          </a:extLst>
        </p:spPr>
      </p:pic>
      <p:sp>
        <p:nvSpPr>
          <p:cNvPr id="7" name="Rounded Rectangle 6"/>
          <p:cNvSpPr/>
          <p:nvPr/>
        </p:nvSpPr>
        <p:spPr>
          <a:xfrm>
            <a:off x="4147510" y="1930112"/>
            <a:ext cx="4608600" cy="3519406"/>
          </a:xfrm>
          <a:prstGeom prst="roundRect">
            <a:avLst/>
          </a:prstGeom>
          <a:solidFill>
            <a:schemeClr val="bg1">
              <a:lumMod val="50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p:cNvSpPr>
            <a:spLocks noGrp="1"/>
          </p:cNvSpPr>
          <p:nvPr>
            <p:ph type="title"/>
          </p:nvPr>
        </p:nvSpPr>
        <p:spPr/>
        <p:txBody>
          <a:bodyPr/>
          <a:lstStyle/>
          <a:p>
            <a:r>
              <a:rPr lang="en-US" sz="2800" dirty="0" smtClean="0"/>
              <a:t>Why do we learn faster the second time around?</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79</a:t>
            </a:fld>
            <a:endParaRPr lang="en-US"/>
          </a:p>
        </p:txBody>
      </p:sp>
      <p:sp>
        <p:nvSpPr>
          <p:cNvPr id="8" name="Rectangle 40"/>
          <p:cNvSpPr>
            <a:spLocks noChangeArrowheads="1"/>
          </p:cNvSpPr>
          <p:nvPr/>
        </p:nvSpPr>
        <p:spPr bwMode="auto">
          <a:xfrm rot="16200000">
            <a:off x="-545256" y="2198206"/>
            <a:ext cx="19895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Perturbation (</a:t>
            </a:r>
            <a:r>
              <a:rPr kumimoji="0" lang="en-US" sz="1600" b="0" i="0" u="none" strike="noStrike" cap="none" normalizeH="0" baseline="0" dirty="0" err="1" smtClean="0">
                <a:ln>
                  <a:noFill/>
                </a:ln>
                <a:solidFill>
                  <a:srgbClr val="000000"/>
                </a:solidFill>
                <a:effectLst/>
                <a:latin typeface="Arial" pitchFamily="34" charset="0"/>
              </a:rPr>
              <a:t>deg</a:t>
            </a:r>
            <a:r>
              <a:rPr kumimoji="0" lang="en-US" sz="1600" b="0" i="0" u="none" strike="noStrike" cap="none" normalizeH="0" baseline="0" dirty="0" smtClean="0">
                <a:ln>
                  <a:noFill/>
                </a:ln>
                <a:solidFill>
                  <a:srgbClr val="000000"/>
                </a:solidFill>
                <a:effectLst/>
                <a:latin typeface="Arial" pitchFamily="34" charset="0"/>
              </a:rPr>
              <a:t>)</a:t>
            </a:r>
            <a:endParaRPr kumimoji="0" lang="en-US" sz="1600" b="0" i="0" u="none" strike="noStrike" cap="none" normalizeH="0" baseline="0" dirty="0" smtClean="0">
              <a:ln>
                <a:noFill/>
              </a:ln>
              <a:solidFill>
                <a:schemeClr val="tx1"/>
              </a:solidFill>
              <a:effectLst/>
              <a:latin typeface="Arial" pitchFamily="34" charset="0"/>
            </a:endParaRPr>
          </a:p>
        </p:txBody>
      </p:sp>
      <p:sp>
        <p:nvSpPr>
          <p:cNvPr id="15" name="Rectangle 10"/>
          <p:cNvSpPr>
            <a:spLocks noChangeArrowheads="1"/>
          </p:cNvSpPr>
          <p:nvPr/>
        </p:nvSpPr>
        <p:spPr bwMode="auto">
          <a:xfrm>
            <a:off x="1092385" y="1927144"/>
            <a:ext cx="22270" cy="89083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1"/>
          <p:cNvSpPr>
            <a:spLocks/>
          </p:cNvSpPr>
          <p:nvPr/>
        </p:nvSpPr>
        <p:spPr bwMode="auto">
          <a:xfrm>
            <a:off x="1092385" y="1927144"/>
            <a:ext cx="22270" cy="890839"/>
          </a:xfrm>
          <a:custGeom>
            <a:avLst/>
            <a:gdLst>
              <a:gd name="T0" fmla="*/ 6 w 6"/>
              <a:gd name="T1" fmla="*/ 240 h 240"/>
              <a:gd name="T2" fmla="*/ 6 w 6"/>
              <a:gd name="T3" fmla="*/ 0 h 240"/>
              <a:gd name="T4" fmla="*/ 0 w 6"/>
              <a:gd name="T5" fmla="*/ 0 h 240"/>
              <a:gd name="T6" fmla="*/ 0 w 6"/>
              <a:gd name="T7" fmla="*/ 240 h 240"/>
            </a:gdLst>
            <a:ahLst/>
            <a:cxnLst>
              <a:cxn ang="0">
                <a:pos x="T0" y="T1"/>
              </a:cxn>
              <a:cxn ang="0">
                <a:pos x="T2" y="T3"/>
              </a:cxn>
              <a:cxn ang="0">
                <a:pos x="T4" y="T5"/>
              </a:cxn>
              <a:cxn ang="0">
                <a:pos x="T6" y="T7"/>
              </a:cxn>
            </a:cxnLst>
            <a:rect l="0" t="0" r="r" b="b"/>
            <a:pathLst>
              <a:path w="6" h="240">
                <a:moveTo>
                  <a:pt x="6" y="240"/>
                </a:moveTo>
                <a:lnTo>
                  <a:pt x="6" y="0"/>
                </a:lnTo>
                <a:lnTo>
                  <a:pt x="0" y="0"/>
                </a:lnTo>
                <a:lnTo>
                  <a:pt x="0"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Rectangle 12"/>
          <p:cNvSpPr>
            <a:spLocks noChangeArrowheads="1"/>
          </p:cNvSpPr>
          <p:nvPr/>
        </p:nvSpPr>
        <p:spPr bwMode="auto">
          <a:xfrm>
            <a:off x="780591" y="2662088"/>
            <a:ext cx="113815"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000000"/>
                </a:solidFill>
                <a:effectLst/>
                <a:latin typeface="Arial" pitchFamily="34" charset="0"/>
              </a:rPr>
              <a:t>0</a:t>
            </a:r>
            <a:endParaRPr kumimoji="0" lang="en-US" sz="4400" b="0" i="0" u="none" strike="noStrike" cap="none" normalizeH="0" baseline="0" dirty="0" smtClean="0">
              <a:ln>
                <a:noFill/>
              </a:ln>
              <a:solidFill>
                <a:schemeClr val="tx1"/>
              </a:solidFill>
              <a:effectLst/>
              <a:latin typeface="Arial" pitchFamily="34" charset="0"/>
            </a:endParaRPr>
          </a:p>
        </p:txBody>
      </p:sp>
      <p:sp>
        <p:nvSpPr>
          <p:cNvPr id="18" name="Rectangle 13"/>
          <p:cNvSpPr>
            <a:spLocks noChangeArrowheads="1"/>
          </p:cNvSpPr>
          <p:nvPr/>
        </p:nvSpPr>
        <p:spPr bwMode="auto">
          <a:xfrm>
            <a:off x="981030" y="1919720"/>
            <a:ext cx="118778" cy="22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4"/>
          <p:cNvSpPr>
            <a:spLocks/>
          </p:cNvSpPr>
          <p:nvPr/>
        </p:nvSpPr>
        <p:spPr bwMode="auto">
          <a:xfrm>
            <a:off x="981030" y="1919720"/>
            <a:ext cx="118778" cy="22270"/>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15"/>
          <p:cNvSpPr>
            <a:spLocks noChangeArrowheads="1"/>
          </p:cNvSpPr>
          <p:nvPr/>
        </p:nvSpPr>
        <p:spPr bwMode="auto">
          <a:xfrm>
            <a:off x="646964" y="1771247"/>
            <a:ext cx="227626"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000000"/>
                </a:solidFill>
                <a:effectLst/>
                <a:latin typeface="Arial" pitchFamily="34" charset="0"/>
              </a:rPr>
              <a:t>30</a:t>
            </a:r>
            <a:endParaRPr kumimoji="0" lang="en-US" sz="4400" b="0" i="0" u="none" strike="noStrike" cap="none" normalizeH="0" baseline="0" smtClean="0">
              <a:ln>
                <a:noFill/>
              </a:ln>
              <a:solidFill>
                <a:schemeClr val="tx1"/>
              </a:solidFill>
              <a:effectLst/>
              <a:latin typeface="Arial" pitchFamily="34" charset="0"/>
            </a:endParaRPr>
          </a:p>
        </p:txBody>
      </p:sp>
      <p:sp>
        <p:nvSpPr>
          <p:cNvPr id="21" name="Rectangle 16"/>
          <p:cNvSpPr>
            <a:spLocks noChangeArrowheads="1"/>
          </p:cNvSpPr>
          <p:nvPr/>
        </p:nvSpPr>
        <p:spPr bwMode="auto">
          <a:xfrm>
            <a:off x="981030" y="2803136"/>
            <a:ext cx="118778" cy="22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p:cNvSpPr>
          <p:nvPr/>
        </p:nvSpPr>
        <p:spPr bwMode="auto">
          <a:xfrm>
            <a:off x="981030" y="2803136"/>
            <a:ext cx="118778" cy="22270"/>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5"/>
          <p:cNvSpPr>
            <a:spLocks/>
          </p:cNvSpPr>
          <p:nvPr/>
        </p:nvSpPr>
        <p:spPr bwMode="auto">
          <a:xfrm>
            <a:off x="1879295" y="1637622"/>
            <a:ext cx="29696" cy="178167"/>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8"/>
          <p:cNvSpPr>
            <a:spLocks/>
          </p:cNvSpPr>
          <p:nvPr/>
        </p:nvSpPr>
        <p:spPr bwMode="auto">
          <a:xfrm>
            <a:off x="2413798" y="1637622"/>
            <a:ext cx="29696" cy="178167"/>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71"/>
          <p:cNvSpPr>
            <a:spLocks noChangeArrowheads="1"/>
          </p:cNvSpPr>
          <p:nvPr/>
        </p:nvSpPr>
        <p:spPr bwMode="auto">
          <a:xfrm>
            <a:off x="1181469" y="1763823"/>
            <a:ext cx="616165" cy="326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ANA</a:t>
            </a:r>
            <a:endParaRPr kumimoji="0" lang="en-US" sz="1800" b="0" i="0" u="none" strike="noStrike" cap="none" normalizeH="0" baseline="0" smtClean="0">
              <a:ln>
                <a:noFill/>
              </a:ln>
              <a:solidFill>
                <a:schemeClr val="tx1"/>
              </a:solidFill>
              <a:effectLst/>
              <a:latin typeface="Arial" pitchFamily="34" charset="0"/>
            </a:endParaRPr>
          </a:p>
        </p:txBody>
      </p:sp>
      <p:sp>
        <p:nvSpPr>
          <p:cNvPr id="136192" name="Oval 136191"/>
          <p:cNvSpPr/>
          <p:nvPr/>
        </p:nvSpPr>
        <p:spPr>
          <a:xfrm>
            <a:off x="6421824" y="5003605"/>
            <a:ext cx="145364" cy="14536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379128" y="2372025"/>
            <a:ext cx="145364" cy="145364"/>
          </a:xfrm>
          <a:prstGeom prst="ellips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 name="Picture 8011" descr="C:\Documents and Settings\David\Desktop\Untitled-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2808" y="3689815"/>
            <a:ext cx="3326287" cy="1993745"/>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8010" descr="C:\Documents and Settings\David\Desktop\Untitled-1.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808" y="3689815"/>
            <a:ext cx="3326289" cy="1993745"/>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837498" y="5800618"/>
            <a:ext cx="8227887" cy="646331"/>
          </a:xfrm>
          <a:prstGeom prst="rect">
            <a:avLst/>
          </a:prstGeom>
          <a:noFill/>
        </p:spPr>
        <p:txBody>
          <a:bodyPr wrap="square" rtlCol="0">
            <a:spAutoFit/>
          </a:bodyPr>
          <a:lstStyle/>
          <a:p>
            <a:pPr algn="ctr"/>
            <a:r>
              <a:rPr lang="en-US" b="1" dirty="0" smtClean="0"/>
              <a:t>Upon re-exposure to a task, the brain learns faster due to a memory of the previously experienced errors.</a:t>
            </a:r>
            <a:endParaRPr lang="en-US" b="1" dirty="0"/>
          </a:p>
        </p:txBody>
      </p:sp>
      <p:grpSp>
        <p:nvGrpSpPr>
          <p:cNvPr id="11" name="Group 10"/>
          <p:cNvGrpSpPr/>
          <p:nvPr/>
        </p:nvGrpSpPr>
        <p:grpSpPr>
          <a:xfrm>
            <a:off x="1255706" y="2840256"/>
            <a:ext cx="616165" cy="375831"/>
            <a:chOff x="1255706" y="2840256"/>
            <a:chExt cx="616165" cy="375831"/>
          </a:xfrm>
        </p:grpSpPr>
        <p:cxnSp>
          <p:nvCxnSpPr>
            <p:cNvPr id="136195" name="Straight Connector 136194"/>
            <p:cNvCxnSpPr/>
            <p:nvPr/>
          </p:nvCxnSpPr>
          <p:spPr>
            <a:xfrm>
              <a:off x="1255706" y="2840256"/>
              <a:ext cx="6161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1303588" y="2908310"/>
              <a:ext cx="494046" cy="307777"/>
            </a:xfrm>
            <a:prstGeom prst="rect">
              <a:avLst/>
            </a:prstGeom>
            <a:noFill/>
          </p:spPr>
          <p:txBody>
            <a:bodyPr wrap="none" rtlCol="0">
              <a:spAutoFit/>
            </a:bodyPr>
            <a:lstStyle/>
            <a:p>
              <a:r>
                <a:rPr lang="en-US" sz="1400" dirty="0" smtClean="0"/>
                <a:t>Null</a:t>
              </a:r>
              <a:endParaRPr lang="en-US" sz="1400" dirty="0"/>
            </a:p>
          </p:txBody>
        </p:sp>
      </p:grpSp>
      <p:grpSp>
        <p:nvGrpSpPr>
          <p:cNvPr id="23" name="Group 22"/>
          <p:cNvGrpSpPr/>
          <p:nvPr/>
        </p:nvGrpSpPr>
        <p:grpSpPr>
          <a:xfrm>
            <a:off x="2500125" y="1919720"/>
            <a:ext cx="671105" cy="1294878"/>
            <a:chOff x="2500125" y="1919720"/>
            <a:chExt cx="671105" cy="1294878"/>
          </a:xfrm>
        </p:grpSpPr>
        <p:cxnSp>
          <p:nvCxnSpPr>
            <p:cNvPr id="28" name="Straight Connector 27"/>
            <p:cNvCxnSpPr/>
            <p:nvPr/>
          </p:nvCxnSpPr>
          <p:spPr>
            <a:xfrm>
              <a:off x="2500125" y="1919720"/>
              <a:ext cx="0" cy="92053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500125" y="2840256"/>
              <a:ext cx="6711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2588654" y="2906821"/>
              <a:ext cx="494046" cy="307777"/>
            </a:xfrm>
            <a:prstGeom prst="rect">
              <a:avLst/>
            </a:prstGeom>
            <a:noFill/>
          </p:spPr>
          <p:txBody>
            <a:bodyPr wrap="none" rtlCol="0">
              <a:spAutoFit/>
            </a:bodyPr>
            <a:lstStyle/>
            <a:p>
              <a:r>
                <a:rPr lang="en-US" sz="1400" dirty="0" smtClean="0"/>
                <a:t>Null</a:t>
              </a:r>
              <a:endParaRPr lang="en-US" sz="1400" dirty="0"/>
            </a:p>
          </p:txBody>
        </p:sp>
      </p:grpSp>
      <p:grpSp>
        <p:nvGrpSpPr>
          <p:cNvPr id="12" name="Group 11"/>
          <p:cNvGrpSpPr/>
          <p:nvPr/>
        </p:nvGrpSpPr>
        <p:grpSpPr>
          <a:xfrm>
            <a:off x="1871871" y="1586581"/>
            <a:ext cx="628254" cy="1253675"/>
            <a:chOff x="1871871" y="1586581"/>
            <a:chExt cx="628254" cy="1253675"/>
          </a:xfrm>
        </p:grpSpPr>
        <p:grpSp>
          <p:nvGrpSpPr>
            <p:cNvPr id="136201" name="Group 136200"/>
            <p:cNvGrpSpPr/>
            <p:nvPr/>
          </p:nvGrpSpPr>
          <p:grpSpPr>
            <a:xfrm>
              <a:off x="1871871" y="1919720"/>
              <a:ext cx="628254" cy="920536"/>
              <a:chOff x="1890061" y="3222251"/>
              <a:chExt cx="628254" cy="920536"/>
            </a:xfrm>
          </p:grpSpPr>
          <p:cxnSp>
            <p:nvCxnSpPr>
              <p:cNvPr id="13" name="Straight Connector 12"/>
              <p:cNvCxnSpPr/>
              <p:nvPr/>
            </p:nvCxnSpPr>
            <p:spPr>
              <a:xfrm flipV="1">
                <a:off x="1897485" y="3222251"/>
                <a:ext cx="0" cy="92053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890061" y="3222251"/>
                <a:ext cx="6282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TextBox 35"/>
            <p:cNvSpPr txBox="1"/>
            <p:nvPr/>
          </p:nvSpPr>
          <p:spPr>
            <a:xfrm>
              <a:off x="2061803" y="1586581"/>
              <a:ext cx="304892" cy="307777"/>
            </a:xfrm>
            <a:prstGeom prst="rect">
              <a:avLst/>
            </a:prstGeom>
            <a:noFill/>
          </p:spPr>
          <p:txBody>
            <a:bodyPr wrap="none" rtlCol="0">
              <a:spAutoFit/>
            </a:bodyPr>
            <a:lstStyle/>
            <a:p>
              <a:r>
                <a:rPr lang="en-US" sz="1400" dirty="0" smtClean="0"/>
                <a:t>A</a:t>
              </a:r>
              <a:endParaRPr lang="en-US" sz="1400" dirty="0"/>
            </a:p>
          </p:txBody>
        </p:sp>
      </p:grpSp>
      <p:grpSp>
        <p:nvGrpSpPr>
          <p:cNvPr id="26" name="Group 25"/>
          <p:cNvGrpSpPr/>
          <p:nvPr/>
        </p:nvGrpSpPr>
        <p:grpSpPr>
          <a:xfrm>
            <a:off x="3171230" y="1611943"/>
            <a:ext cx="652885" cy="1228313"/>
            <a:chOff x="3171230" y="1611943"/>
            <a:chExt cx="652885" cy="1228313"/>
          </a:xfrm>
        </p:grpSpPr>
        <p:cxnSp>
          <p:nvCxnSpPr>
            <p:cNvPr id="136193" name="Straight Connector 136192"/>
            <p:cNvCxnSpPr/>
            <p:nvPr/>
          </p:nvCxnSpPr>
          <p:spPr>
            <a:xfrm flipV="1">
              <a:off x="3171230" y="1919720"/>
              <a:ext cx="0" cy="92053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199" name="Straight Connector 136198"/>
            <p:cNvCxnSpPr/>
            <p:nvPr/>
          </p:nvCxnSpPr>
          <p:spPr>
            <a:xfrm>
              <a:off x="3171230" y="1919720"/>
              <a:ext cx="6528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45226" y="1611943"/>
              <a:ext cx="304892" cy="307777"/>
            </a:xfrm>
            <a:prstGeom prst="rect">
              <a:avLst/>
            </a:prstGeom>
            <a:noFill/>
          </p:spPr>
          <p:txBody>
            <a:bodyPr wrap="none" rtlCol="0">
              <a:spAutoFit/>
            </a:bodyPr>
            <a:lstStyle/>
            <a:p>
              <a:r>
                <a:rPr lang="en-US" sz="1400" dirty="0" smtClean="0"/>
                <a:t>A</a:t>
              </a:r>
              <a:endParaRPr lang="en-US" sz="1400" dirty="0"/>
            </a:p>
          </p:txBody>
        </p:sp>
      </p:grpSp>
      <p:sp>
        <p:nvSpPr>
          <p:cNvPr id="29" name="TextBox 28"/>
          <p:cNvSpPr txBox="1"/>
          <p:nvPr/>
        </p:nvSpPr>
        <p:spPr>
          <a:xfrm>
            <a:off x="2214249" y="5529671"/>
            <a:ext cx="525850" cy="307777"/>
          </a:xfrm>
          <a:prstGeom prst="rect">
            <a:avLst/>
          </a:prstGeom>
          <a:noFill/>
        </p:spPr>
        <p:txBody>
          <a:bodyPr wrap="none" rtlCol="0">
            <a:spAutoFit/>
          </a:bodyPr>
          <a:lstStyle/>
          <a:p>
            <a:r>
              <a:rPr lang="en-US" sz="1400" dirty="0" smtClean="0"/>
              <a:t>Trial</a:t>
            </a:r>
            <a:endParaRPr lang="en-US" sz="1400" dirty="0"/>
          </a:p>
        </p:txBody>
      </p:sp>
    </p:spTree>
    <p:extLst>
      <p:ext uri="{BB962C8B-B14F-4D97-AF65-F5344CB8AC3E}">
        <p14:creationId xmlns:p14="http://schemas.microsoft.com/office/powerpoint/2010/main" val="1188414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path" presetSubtype="0" accel="50000" decel="50000" fill="hold" nodeType="clickEffect">
                                  <p:stCondLst>
                                    <p:cond delay="0"/>
                                  </p:stCondLst>
                                  <p:childTnLst>
                                    <p:animMotion origin="layout" path="M 4.72222E-6 1.85185E-6 L 4.72222E-6 -0.3875 " pathEditMode="relative" rAng="0" ptsTypes="AA">
                                      <p:cBhvr>
                                        <p:cTn id="10" dur="2000" fill="hold"/>
                                        <p:tgtEl>
                                          <p:spTgt spid="136194"/>
                                        </p:tgtEl>
                                        <p:attrNameLst>
                                          <p:attrName>ppt_x</p:attrName>
                                          <p:attrName>ppt_y</p:attrName>
                                        </p:attrNameLst>
                                      </p:cBhvr>
                                      <p:rCtr x="0" y="-19375"/>
                                    </p:animMotion>
                                  </p:childTnLst>
                                </p:cTn>
                              </p:par>
                              <p:par>
                                <p:cTn id="11" presetID="42" presetClass="path" presetSubtype="0" accel="50000" decel="50000" fill="hold" grpId="0" nodeType="withEffect">
                                  <p:stCondLst>
                                    <p:cond delay="0"/>
                                  </p:stCondLst>
                                  <p:childTnLst>
                                    <p:animMotion origin="layout" path="M -3.05556E-6 -3.84081E-6 L -3.05556E-6 -0.38547 " pathEditMode="relative" rAng="0" ptsTypes="AA">
                                      <p:cBhvr>
                                        <p:cTn id="12" dur="2000" fill="hold"/>
                                        <p:tgtEl>
                                          <p:spTgt spid="136192"/>
                                        </p:tgtEl>
                                        <p:attrNameLst>
                                          <p:attrName>ppt_x</p:attrName>
                                          <p:attrName>ppt_y</p:attrName>
                                        </p:attrNameLst>
                                      </p:cBhvr>
                                      <p:rCtr x="0" y="-19273"/>
                                    </p:animMotion>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50000" decel="50000" fill="hold" nodeType="clickEffect">
                                  <p:stCondLst>
                                    <p:cond delay="0"/>
                                  </p:stCondLst>
                                  <p:childTnLst>
                                    <p:animMotion origin="layout" path="M 4.72222E-6 1.85185E-6 L 4.72222E-6 -0.3875 " pathEditMode="relative" rAng="0" ptsTypes="AA">
                                      <p:cBhvr>
                                        <p:cTn id="20" dur="2000" fill="hold"/>
                                        <p:tgtEl>
                                          <p:spTgt spid="136194"/>
                                        </p:tgtEl>
                                        <p:attrNameLst>
                                          <p:attrName>ppt_x</p:attrName>
                                          <p:attrName>ppt_y</p:attrName>
                                        </p:attrNameLst>
                                      </p:cBhvr>
                                      <p:rCtr x="0" y="-19375"/>
                                    </p:animMotion>
                                  </p:childTnLst>
                                </p:cTn>
                              </p:par>
                              <p:par>
                                <p:cTn id="21" presetID="42" presetClass="path" presetSubtype="0" accel="50000" decel="50000" fill="hold" grpId="1" nodeType="withEffect">
                                  <p:stCondLst>
                                    <p:cond delay="0"/>
                                  </p:stCondLst>
                                  <p:childTnLst>
                                    <p:animMotion origin="layout" path="M -3.05556E-6 -2.96296E-6 L -0.17882 -0.35694 " pathEditMode="relative" rAng="0" ptsTypes="AA">
                                      <p:cBhvr>
                                        <p:cTn id="22" dur="2000" fill="hold"/>
                                        <p:tgtEl>
                                          <p:spTgt spid="136192"/>
                                        </p:tgtEl>
                                        <p:attrNameLst>
                                          <p:attrName>ppt_x</p:attrName>
                                          <p:attrName>ppt_y</p:attrName>
                                        </p:attrNameLst>
                                      </p:cBhvr>
                                      <p:rCtr x="-8941" y="-17847"/>
                                    </p:animMotion>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4.72222E-6 1.85185E-6 L 0.16666 -0.36273 " pathEditMode="relative" rAng="0" ptsTypes="AA">
                                      <p:cBhvr>
                                        <p:cTn id="32" dur="2000" fill="hold"/>
                                        <p:tgtEl>
                                          <p:spTgt spid="136194"/>
                                        </p:tgtEl>
                                        <p:attrNameLst>
                                          <p:attrName>ppt_x</p:attrName>
                                          <p:attrName>ppt_y</p:attrName>
                                        </p:attrNameLst>
                                      </p:cBhvr>
                                      <p:rCtr x="8333" y="-18148"/>
                                    </p:animMotion>
                                  </p:childTnLst>
                                </p:cTn>
                              </p:par>
                              <p:par>
                                <p:cTn id="33" presetID="42" presetClass="path" presetSubtype="0" accel="50000" decel="50000" fill="hold" grpId="2" nodeType="withEffect">
                                  <p:stCondLst>
                                    <p:cond delay="0"/>
                                  </p:stCondLst>
                                  <p:childTnLst>
                                    <p:animMotion origin="layout" path="M -3.05556E-6 3.7037E-6 L -0.00156 -0.38172 " pathEditMode="relative" rAng="0" ptsTypes="AA">
                                      <p:cBhvr>
                                        <p:cTn id="34" dur="2000" fill="hold"/>
                                        <p:tgtEl>
                                          <p:spTgt spid="136192"/>
                                        </p:tgtEl>
                                        <p:attrNameLst>
                                          <p:attrName>ppt_x</p:attrName>
                                          <p:attrName>ppt_y</p:attrName>
                                        </p:attrNameLst>
                                      </p:cBhvr>
                                      <p:rCtr x="-87" y="-19097"/>
                                    </p:animMotion>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nodeType="clickEffect">
                                  <p:stCondLst>
                                    <p:cond delay="0"/>
                                  </p:stCondLst>
                                  <p:childTnLst>
                                    <p:animMotion origin="layout" path="M 4.72222E-6 1.85185E-6 L 0.16666 -0.36273 " pathEditMode="relative" rAng="0" ptsTypes="AA">
                                      <p:cBhvr>
                                        <p:cTn id="42" dur="2000" fill="hold"/>
                                        <p:tgtEl>
                                          <p:spTgt spid="136194"/>
                                        </p:tgtEl>
                                        <p:attrNameLst>
                                          <p:attrName>ppt_x</p:attrName>
                                          <p:attrName>ppt_y</p:attrName>
                                        </p:attrNameLst>
                                      </p:cBhvr>
                                      <p:rCtr x="8333" y="-18148"/>
                                    </p:animMotion>
                                  </p:childTnLst>
                                </p:cTn>
                              </p:par>
                              <p:par>
                                <p:cTn id="43" presetID="42" presetClass="path" presetSubtype="0" accel="50000" decel="50000" fill="hold" grpId="3" nodeType="withEffect">
                                  <p:stCondLst>
                                    <p:cond delay="0"/>
                                  </p:stCondLst>
                                  <p:childTnLst>
                                    <p:animMotion origin="layout" path="M -3.05556E-6 3.7037E-6 L 0.16389 -0.36088 " pathEditMode="relative" rAng="0" ptsTypes="AA">
                                      <p:cBhvr>
                                        <p:cTn id="44" dur="2000" fill="hold"/>
                                        <p:tgtEl>
                                          <p:spTgt spid="136192"/>
                                        </p:tgtEl>
                                        <p:attrNameLst>
                                          <p:attrName>ppt_x</p:attrName>
                                          <p:attrName>ppt_y</p:attrName>
                                        </p:attrNameLst>
                                      </p:cBhvr>
                                      <p:rCtr x="8194" y="-18056"/>
                                    </p:animMotion>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grpId="4" nodeType="clickEffect">
                                  <p:stCondLst>
                                    <p:cond delay="0"/>
                                  </p:stCondLst>
                                  <p:childTnLst>
                                    <p:animMotion origin="layout" path="M -3.05556E-6 3.7037E-6 L -0.00156 -0.38172 " pathEditMode="relative" rAng="0" ptsTypes="AA">
                                      <p:cBhvr>
                                        <p:cTn id="48" dur="2000" fill="hold"/>
                                        <p:tgtEl>
                                          <p:spTgt spid="136192"/>
                                        </p:tgtEl>
                                        <p:attrNameLst>
                                          <p:attrName>ppt_x</p:attrName>
                                          <p:attrName>ppt_y</p:attrName>
                                        </p:attrNameLst>
                                      </p:cBhvr>
                                      <p:rCtr x="-87" y="-19097"/>
                                    </p:animMotion>
                                  </p:childTnLst>
                                </p:cTn>
                              </p:par>
                              <p:par>
                                <p:cTn id="49" presetID="42" presetClass="path" presetSubtype="0" accel="50000" decel="50000" fill="hold" nodeType="withEffect">
                                  <p:stCondLst>
                                    <p:cond delay="0"/>
                                  </p:stCondLst>
                                  <p:childTnLst>
                                    <p:animMotion origin="layout" path="M 4.72222E-6 1.85185E-6 L 0.00121 -0.38889 " pathEditMode="relative" rAng="0" ptsTypes="AA">
                                      <p:cBhvr>
                                        <p:cTn id="50" dur="2000" fill="hold"/>
                                        <p:tgtEl>
                                          <p:spTgt spid="136194"/>
                                        </p:tgtEl>
                                        <p:attrNameLst>
                                          <p:attrName>ppt_x</p:attrName>
                                          <p:attrName>ppt_y</p:attrName>
                                        </p:attrNameLst>
                                      </p:cBhvr>
                                      <p:rCtr x="52" y="-19444"/>
                                    </p:animMotion>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42" presetClass="path" presetSubtype="0" accel="50000" decel="50000" fill="hold" grpId="5" nodeType="clickEffect">
                                  <p:stCondLst>
                                    <p:cond delay="0"/>
                                  </p:stCondLst>
                                  <p:childTnLst>
                                    <p:animMotion origin="layout" path="M -3.05556E-6 3.7037E-6 L -0.17482 -0.35024 " pathEditMode="relative" rAng="0" ptsTypes="AA">
                                      <p:cBhvr>
                                        <p:cTn id="58" dur="2000" fill="hold"/>
                                        <p:tgtEl>
                                          <p:spTgt spid="136192"/>
                                        </p:tgtEl>
                                        <p:attrNameLst>
                                          <p:attrName>ppt_x</p:attrName>
                                          <p:attrName>ppt_y</p:attrName>
                                        </p:attrNameLst>
                                      </p:cBhvr>
                                      <p:rCtr x="-8750" y="-17523"/>
                                    </p:animMotion>
                                  </p:childTnLst>
                                </p:cTn>
                              </p:par>
                              <p:par>
                                <p:cTn id="59" presetID="42" presetClass="path" presetSubtype="0" accel="50000" decel="50000" fill="hold" nodeType="withEffect">
                                  <p:stCondLst>
                                    <p:cond delay="0"/>
                                  </p:stCondLst>
                                  <p:childTnLst>
                                    <p:animMotion origin="layout" path="M 4.72222E-6 1.85185E-6 L 0.00121 -0.38889 " pathEditMode="relative" rAng="0" ptsTypes="AA">
                                      <p:cBhvr>
                                        <p:cTn id="60" dur="2000" fill="hold"/>
                                        <p:tgtEl>
                                          <p:spTgt spid="136194"/>
                                        </p:tgtEl>
                                        <p:attrNameLst>
                                          <p:attrName>ppt_x</p:attrName>
                                          <p:attrName>ppt_y</p:attrName>
                                        </p:attrNameLst>
                                      </p:cBhvr>
                                      <p:rCtr x="52" y="-19444"/>
                                    </p:animMotion>
                                  </p:childTnLst>
                                </p:cTn>
                              </p:par>
                            </p:childTnLst>
                          </p:cTn>
                        </p:par>
                      </p:childTnLst>
                    </p:cTn>
                  </p:par>
                  <p:par>
                    <p:cTn id="61" fill="hold">
                      <p:stCondLst>
                        <p:cond delay="indefinite"/>
                      </p:stCondLst>
                      <p:childTnLst>
                        <p:par>
                          <p:cTn id="62" fill="hold">
                            <p:stCondLst>
                              <p:cond delay="0"/>
                            </p:stCondLst>
                            <p:childTnLst>
                              <p:par>
                                <p:cTn id="63" presetID="1" presetClass="exit" presetSubtype="0" fill="hold" nodeType="clickEffect">
                                  <p:stCondLst>
                                    <p:cond delay="0"/>
                                  </p:stCondLst>
                                  <p:childTnLst>
                                    <p:set>
                                      <p:cBhvr>
                                        <p:cTn id="64" dur="1" fill="hold">
                                          <p:stCondLst>
                                            <p:cond delay="0"/>
                                          </p:stCondLst>
                                        </p:cTn>
                                        <p:tgtEl>
                                          <p:spTgt spid="34"/>
                                        </p:tgtEl>
                                        <p:attrNameLst>
                                          <p:attrName>style.visibility</p:attrName>
                                        </p:attrNameLst>
                                      </p:cBhvr>
                                      <p:to>
                                        <p:strVal val="hidden"/>
                                      </p:to>
                                    </p:set>
                                  </p:childTnLst>
                                </p:cTn>
                              </p:par>
                              <p:par>
                                <p:cTn id="65" presetID="1" presetClass="entr" presetSubtype="0" fill="hold" nodeType="withEffect">
                                  <p:stCondLst>
                                    <p:cond delay="0"/>
                                  </p:stCondLst>
                                  <p:childTnLst>
                                    <p:set>
                                      <p:cBhvr>
                                        <p:cTn id="66" dur="1" fill="hold">
                                          <p:stCondLst>
                                            <p:cond delay="0"/>
                                          </p:stCondLst>
                                        </p:cTn>
                                        <p:tgtEl>
                                          <p:spTgt spid="33"/>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192" grpId="0" animBg="1"/>
      <p:bldP spid="136192" grpId="1" animBg="1"/>
      <p:bldP spid="136192" grpId="2" animBg="1"/>
      <p:bldP spid="136192" grpId="3" animBg="1"/>
      <p:bldP spid="136192" grpId="4" animBg="1"/>
      <p:bldP spid="136192" grpId="5" animBg="1"/>
      <p:bldP spid="2" grpId="0"/>
      <p:bldP spid="29"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207" name="Picture 8015" descr="C:\Documents and Settings\David\Desktop\Untitled-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57375" y="3703733"/>
            <a:ext cx="3441899" cy="2123336"/>
          </a:xfrm>
          <a:prstGeom prst="rect">
            <a:avLst/>
          </a:prstGeom>
          <a:noFill/>
          <a:extLst>
            <a:ext uri="{909E8E84-426E-40DD-AFC4-6F175D3DCCD1}">
              <a14:hiddenFill xmlns:a14="http://schemas.microsoft.com/office/drawing/2010/main">
                <a:solidFill>
                  <a:srgbClr val="FFFFFF"/>
                </a:solidFill>
              </a14:hiddenFill>
            </a:ext>
          </a:extLst>
        </p:spPr>
      </p:pic>
      <p:pic>
        <p:nvPicPr>
          <p:cNvPr id="144203" name="Picture 8011" descr="C:\Documents and Settings\David\Desktop\Untitled-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57375" y="1586051"/>
            <a:ext cx="3326287" cy="1993745"/>
          </a:xfrm>
          <a:prstGeom prst="rect">
            <a:avLst/>
          </a:prstGeom>
          <a:noFill/>
          <a:extLst>
            <a:ext uri="{909E8E84-426E-40DD-AFC4-6F175D3DCCD1}">
              <a14:hiddenFill xmlns:a14="http://schemas.microsoft.com/office/drawing/2010/main">
                <a:solidFill>
                  <a:srgbClr val="FFFFFF"/>
                </a:solidFill>
              </a14:hiddenFill>
            </a:ext>
          </a:extLst>
        </p:spPr>
      </p:pic>
      <p:pic>
        <p:nvPicPr>
          <p:cNvPr id="144204" name="Picture 8012" descr="C:\Documents and Settings\David\Desktop\Untitled-1.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457375" y="1580977"/>
            <a:ext cx="3326288" cy="2024146"/>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p:cNvSpPr>
          <p:nvPr>
            <p:ph type="title"/>
          </p:nvPr>
        </p:nvSpPr>
        <p:spPr/>
        <p:txBody>
          <a:bodyPr/>
          <a:lstStyle/>
          <a:p>
            <a:r>
              <a:rPr lang="en-US" dirty="0" smtClean="0"/>
              <a:t>Preventing savings and meta-learning </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80</a:t>
            </a:fld>
            <a:endParaRPr lang="en-US"/>
          </a:p>
        </p:txBody>
      </p:sp>
      <p:sp>
        <p:nvSpPr>
          <p:cNvPr id="138912" name="Rectangle 40"/>
          <p:cNvSpPr>
            <a:spLocks noChangeArrowheads="1"/>
          </p:cNvSpPr>
          <p:nvPr/>
        </p:nvSpPr>
        <p:spPr bwMode="auto">
          <a:xfrm rot="16200000">
            <a:off x="-50660" y="1851777"/>
            <a:ext cx="975291"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rgbClr val="000000"/>
                </a:solidFill>
                <a:effectLst/>
                <a:latin typeface="Arial" pitchFamily="34" charset="0"/>
              </a:rPr>
              <a:t>Perturbation (</a:t>
            </a:r>
            <a:r>
              <a:rPr kumimoji="0" lang="en-US" sz="800" b="0" i="0" u="none" strike="noStrike" cap="none" normalizeH="0" baseline="0" dirty="0" err="1" smtClean="0">
                <a:ln>
                  <a:noFill/>
                </a:ln>
                <a:solidFill>
                  <a:srgbClr val="000000"/>
                </a:solidFill>
                <a:effectLst/>
                <a:latin typeface="Arial" pitchFamily="34" charset="0"/>
              </a:rPr>
              <a:t>deg</a:t>
            </a:r>
            <a:r>
              <a:rPr kumimoji="0" lang="en-US" sz="8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39078" name="Group 139077"/>
          <p:cNvGrpSpPr/>
          <p:nvPr/>
        </p:nvGrpSpPr>
        <p:grpSpPr>
          <a:xfrm>
            <a:off x="1803485" y="1274972"/>
            <a:ext cx="458532" cy="167401"/>
            <a:chOff x="1750719" y="1326410"/>
            <a:chExt cx="458532" cy="167401"/>
          </a:xfrm>
        </p:grpSpPr>
        <p:sp>
          <p:nvSpPr>
            <p:cNvPr id="138913" name="Rectangle 41"/>
            <p:cNvSpPr>
              <a:spLocks noChangeArrowheads="1"/>
            </p:cNvSpPr>
            <p:nvPr/>
          </p:nvSpPr>
          <p:spPr bwMode="auto">
            <a:xfrm>
              <a:off x="1830780" y="1464698"/>
              <a:ext cx="251101" cy="29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4" name="Freeform 42"/>
            <p:cNvSpPr>
              <a:spLocks/>
            </p:cNvSpPr>
            <p:nvPr/>
          </p:nvSpPr>
          <p:spPr bwMode="auto">
            <a:xfrm>
              <a:off x="1830780" y="1464698"/>
              <a:ext cx="251101" cy="29113"/>
            </a:xfrm>
            <a:custGeom>
              <a:avLst/>
              <a:gdLst>
                <a:gd name="T0" fmla="*/ 0 w 138"/>
                <a:gd name="T1" fmla="*/ 16 h 16"/>
                <a:gd name="T2" fmla="*/ 138 w 138"/>
                <a:gd name="T3" fmla="*/ 16 h 16"/>
                <a:gd name="T4" fmla="*/ 138 w 138"/>
                <a:gd name="T5" fmla="*/ 0 h 16"/>
                <a:gd name="T6" fmla="*/ 0 w 138"/>
                <a:gd name="T7" fmla="*/ 0 h 16"/>
              </a:gdLst>
              <a:ahLst/>
              <a:cxnLst>
                <a:cxn ang="0">
                  <a:pos x="T0" y="T1"/>
                </a:cxn>
                <a:cxn ang="0">
                  <a:pos x="T2" y="T3"/>
                </a:cxn>
                <a:cxn ang="0">
                  <a:pos x="T4" y="T5"/>
                </a:cxn>
                <a:cxn ang="0">
                  <a:pos x="T6" y="T7"/>
                </a:cxn>
              </a:cxnLst>
              <a:rect l="0" t="0" r="r" b="b"/>
              <a:pathLst>
                <a:path w="138" h="16">
                  <a:moveTo>
                    <a:pt x="0" y="16"/>
                  </a:moveTo>
                  <a:lnTo>
                    <a:pt x="138" y="16"/>
                  </a:lnTo>
                  <a:lnTo>
                    <a:pt x="13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5" name="Rectangle 43"/>
            <p:cNvSpPr>
              <a:spLocks noChangeArrowheads="1"/>
            </p:cNvSpPr>
            <p:nvPr/>
          </p:nvSpPr>
          <p:spPr bwMode="auto">
            <a:xfrm>
              <a:off x="1750719" y="1326410"/>
              <a:ext cx="45853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rgbClr val="000000"/>
                  </a:solidFill>
                  <a:effectLst/>
                  <a:latin typeface="Arial" pitchFamily="34" charset="0"/>
                </a:rPr>
                <a:t>80 trials</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139079" name="Group 139078"/>
          <p:cNvGrpSpPr/>
          <p:nvPr/>
        </p:nvGrpSpPr>
        <p:grpSpPr>
          <a:xfrm>
            <a:off x="606205" y="1586051"/>
            <a:ext cx="1550277" cy="658685"/>
            <a:chOff x="684448" y="1568414"/>
            <a:chExt cx="1550277" cy="658685"/>
          </a:xfrm>
        </p:grpSpPr>
        <p:sp>
          <p:nvSpPr>
            <p:cNvPr id="138878" name="Freeform 6"/>
            <p:cNvSpPr>
              <a:spLocks noEditPoints="1"/>
            </p:cNvSpPr>
            <p:nvPr/>
          </p:nvSpPr>
          <p:spPr bwMode="auto">
            <a:xfrm>
              <a:off x="964663" y="1699423"/>
              <a:ext cx="1270062" cy="458532"/>
            </a:xfrm>
            <a:custGeom>
              <a:avLst/>
              <a:gdLst>
                <a:gd name="T0" fmla="*/ 388 w 698"/>
                <a:gd name="T1" fmla="*/ 252 h 252"/>
                <a:gd name="T2" fmla="*/ 412 w 698"/>
                <a:gd name="T3" fmla="*/ 252 h 252"/>
                <a:gd name="T4" fmla="*/ 436 w 698"/>
                <a:gd name="T5" fmla="*/ 252 h 252"/>
                <a:gd name="T6" fmla="*/ 460 w 698"/>
                <a:gd name="T7" fmla="*/ 252 h 252"/>
                <a:gd name="T8" fmla="*/ 484 w 698"/>
                <a:gd name="T9" fmla="*/ 252 h 252"/>
                <a:gd name="T10" fmla="*/ 508 w 698"/>
                <a:gd name="T11" fmla="*/ 252 h 252"/>
                <a:gd name="T12" fmla="*/ 532 w 698"/>
                <a:gd name="T13" fmla="*/ 252 h 252"/>
                <a:gd name="T14" fmla="*/ 556 w 698"/>
                <a:gd name="T15" fmla="*/ 6 h 252"/>
                <a:gd name="T16" fmla="*/ 572 w 698"/>
                <a:gd name="T17" fmla="*/ 12 h 252"/>
                <a:gd name="T18" fmla="*/ 596 w 698"/>
                <a:gd name="T19" fmla="*/ 12 h 252"/>
                <a:gd name="T20" fmla="*/ 620 w 698"/>
                <a:gd name="T21" fmla="*/ 12 h 252"/>
                <a:gd name="T22" fmla="*/ 644 w 698"/>
                <a:gd name="T23" fmla="*/ 12 h 252"/>
                <a:gd name="T24" fmla="*/ 668 w 698"/>
                <a:gd name="T25" fmla="*/ 12 h 252"/>
                <a:gd name="T26" fmla="*/ 692 w 698"/>
                <a:gd name="T27" fmla="*/ 12 h 252"/>
                <a:gd name="T28" fmla="*/ 680 w 698"/>
                <a:gd name="T29" fmla="*/ 0 h 252"/>
                <a:gd name="T30" fmla="*/ 656 w 698"/>
                <a:gd name="T31" fmla="*/ 0 h 252"/>
                <a:gd name="T32" fmla="*/ 632 w 698"/>
                <a:gd name="T33" fmla="*/ 0 h 252"/>
                <a:gd name="T34" fmla="*/ 608 w 698"/>
                <a:gd name="T35" fmla="*/ 0 h 252"/>
                <a:gd name="T36" fmla="*/ 584 w 698"/>
                <a:gd name="T37" fmla="*/ 0 h 252"/>
                <a:gd name="T38" fmla="*/ 560 w 698"/>
                <a:gd name="T39" fmla="*/ 0 h 252"/>
                <a:gd name="T40" fmla="*/ 546 w 698"/>
                <a:gd name="T41" fmla="*/ 240 h 252"/>
                <a:gd name="T42" fmla="*/ 520 w 698"/>
                <a:gd name="T43" fmla="*/ 240 h 252"/>
                <a:gd name="T44" fmla="*/ 496 w 698"/>
                <a:gd name="T45" fmla="*/ 240 h 252"/>
                <a:gd name="T46" fmla="*/ 472 w 698"/>
                <a:gd name="T47" fmla="*/ 240 h 252"/>
                <a:gd name="T48" fmla="*/ 448 w 698"/>
                <a:gd name="T49" fmla="*/ 240 h 252"/>
                <a:gd name="T50" fmla="*/ 424 w 698"/>
                <a:gd name="T51" fmla="*/ 240 h 252"/>
                <a:gd name="T52" fmla="*/ 400 w 698"/>
                <a:gd name="T53" fmla="*/ 240 h 252"/>
                <a:gd name="T54" fmla="*/ 376 w 698"/>
                <a:gd name="T55" fmla="*/ 240 h 252"/>
                <a:gd name="T56" fmla="*/ 10 w 698"/>
                <a:gd name="T57" fmla="*/ 252 h 252"/>
                <a:gd name="T58" fmla="*/ 34 w 698"/>
                <a:gd name="T59" fmla="*/ 252 h 252"/>
                <a:gd name="T60" fmla="*/ 58 w 698"/>
                <a:gd name="T61" fmla="*/ 252 h 252"/>
                <a:gd name="T62" fmla="*/ 82 w 698"/>
                <a:gd name="T63" fmla="*/ 252 h 252"/>
                <a:gd name="T64" fmla="*/ 106 w 698"/>
                <a:gd name="T65" fmla="*/ 252 h 252"/>
                <a:gd name="T66" fmla="*/ 130 w 698"/>
                <a:gd name="T67" fmla="*/ 252 h 252"/>
                <a:gd name="T68" fmla="*/ 154 w 698"/>
                <a:gd name="T69" fmla="*/ 252 h 252"/>
                <a:gd name="T70" fmla="*/ 176 w 698"/>
                <a:gd name="T71" fmla="*/ 252 h 252"/>
                <a:gd name="T72" fmla="*/ 194 w 698"/>
                <a:gd name="T73" fmla="*/ 12 h 252"/>
                <a:gd name="T74" fmla="*/ 218 w 698"/>
                <a:gd name="T75" fmla="*/ 12 h 252"/>
                <a:gd name="T76" fmla="*/ 242 w 698"/>
                <a:gd name="T77" fmla="*/ 12 h 252"/>
                <a:gd name="T78" fmla="*/ 266 w 698"/>
                <a:gd name="T79" fmla="*/ 12 h 252"/>
                <a:gd name="T80" fmla="*/ 290 w 698"/>
                <a:gd name="T81" fmla="*/ 12 h 252"/>
                <a:gd name="T82" fmla="*/ 314 w 698"/>
                <a:gd name="T83" fmla="*/ 12 h 252"/>
                <a:gd name="T84" fmla="*/ 330 w 698"/>
                <a:gd name="T85" fmla="*/ 252 h 252"/>
                <a:gd name="T86" fmla="*/ 354 w 698"/>
                <a:gd name="T87" fmla="*/ 252 h 252"/>
                <a:gd name="T88" fmla="*/ 354 w 698"/>
                <a:gd name="T89" fmla="*/ 240 h 252"/>
                <a:gd name="T90" fmla="*/ 330 w 698"/>
                <a:gd name="T91" fmla="*/ 240 h 252"/>
                <a:gd name="T92" fmla="*/ 314 w 698"/>
                <a:gd name="T93" fmla="*/ 0 h 252"/>
                <a:gd name="T94" fmla="*/ 290 w 698"/>
                <a:gd name="T95" fmla="*/ 0 h 252"/>
                <a:gd name="T96" fmla="*/ 266 w 698"/>
                <a:gd name="T97" fmla="*/ 0 h 252"/>
                <a:gd name="T98" fmla="*/ 242 w 698"/>
                <a:gd name="T99" fmla="*/ 0 h 252"/>
                <a:gd name="T100" fmla="*/ 218 w 698"/>
                <a:gd name="T101" fmla="*/ 0 h 252"/>
                <a:gd name="T102" fmla="*/ 194 w 698"/>
                <a:gd name="T103" fmla="*/ 0 h 252"/>
                <a:gd name="T104" fmla="*/ 176 w 698"/>
                <a:gd name="T105" fmla="*/ 246 h 252"/>
                <a:gd name="T106" fmla="*/ 154 w 698"/>
                <a:gd name="T107" fmla="*/ 240 h 252"/>
                <a:gd name="T108" fmla="*/ 130 w 698"/>
                <a:gd name="T109" fmla="*/ 240 h 252"/>
                <a:gd name="T110" fmla="*/ 106 w 698"/>
                <a:gd name="T111" fmla="*/ 240 h 252"/>
                <a:gd name="T112" fmla="*/ 82 w 698"/>
                <a:gd name="T113" fmla="*/ 240 h 252"/>
                <a:gd name="T114" fmla="*/ 58 w 698"/>
                <a:gd name="T115" fmla="*/ 240 h 252"/>
                <a:gd name="T116" fmla="*/ 34 w 698"/>
                <a:gd name="T117" fmla="*/ 240 h 252"/>
                <a:gd name="T118" fmla="*/ 10 w 698"/>
                <a:gd name="T119" fmla="*/ 24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8" h="252">
                  <a:moveTo>
                    <a:pt x="364" y="252"/>
                  </a:moveTo>
                  <a:lnTo>
                    <a:pt x="366" y="252"/>
                  </a:lnTo>
                  <a:lnTo>
                    <a:pt x="368" y="252"/>
                  </a:lnTo>
                  <a:lnTo>
                    <a:pt x="370" y="252"/>
                  </a:lnTo>
                  <a:lnTo>
                    <a:pt x="372" y="252"/>
                  </a:lnTo>
                  <a:lnTo>
                    <a:pt x="374" y="252"/>
                  </a:lnTo>
                  <a:lnTo>
                    <a:pt x="376" y="252"/>
                  </a:lnTo>
                  <a:lnTo>
                    <a:pt x="378" y="252"/>
                  </a:lnTo>
                  <a:lnTo>
                    <a:pt x="380" y="252"/>
                  </a:lnTo>
                  <a:lnTo>
                    <a:pt x="382" y="252"/>
                  </a:lnTo>
                  <a:lnTo>
                    <a:pt x="384" y="252"/>
                  </a:lnTo>
                  <a:lnTo>
                    <a:pt x="386" y="252"/>
                  </a:lnTo>
                  <a:lnTo>
                    <a:pt x="388" y="252"/>
                  </a:lnTo>
                  <a:lnTo>
                    <a:pt x="388" y="252"/>
                  </a:lnTo>
                  <a:lnTo>
                    <a:pt x="390" y="252"/>
                  </a:lnTo>
                  <a:lnTo>
                    <a:pt x="392" y="252"/>
                  </a:lnTo>
                  <a:lnTo>
                    <a:pt x="394" y="252"/>
                  </a:lnTo>
                  <a:lnTo>
                    <a:pt x="396" y="252"/>
                  </a:lnTo>
                  <a:lnTo>
                    <a:pt x="398" y="252"/>
                  </a:lnTo>
                  <a:lnTo>
                    <a:pt x="400" y="252"/>
                  </a:lnTo>
                  <a:lnTo>
                    <a:pt x="402" y="252"/>
                  </a:lnTo>
                  <a:lnTo>
                    <a:pt x="404" y="252"/>
                  </a:lnTo>
                  <a:lnTo>
                    <a:pt x="406" y="252"/>
                  </a:lnTo>
                  <a:lnTo>
                    <a:pt x="408" y="252"/>
                  </a:lnTo>
                  <a:lnTo>
                    <a:pt x="410" y="252"/>
                  </a:lnTo>
                  <a:lnTo>
                    <a:pt x="412" y="252"/>
                  </a:lnTo>
                  <a:lnTo>
                    <a:pt x="414" y="252"/>
                  </a:lnTo>
                  <a:lnTo>
                    <a:pt x="414" y="252"/>
                  </a:lnTo>
                  <a:lnTo>
                    <a:pt x="416" y="252"/>
                  </a:lnTo>
                  <a:lnTo>
                    <a:pt x="418" y="252"/>
                  </a:lnTo>
                  <a:lnTo>
                    <a:pt x="420" y="252"/>
                  </a:lnTo>
                  <a:lnTo>
                    <a:pt x="422" y="252"/>
                  </a:lnTo>
                  <a:lnTo>
                    <a:pt x="424" y="252"/>
                  </a:lnTo>
                  <a:lnTo>
                    <a:pt x="426" y="252"/>
                  </a:lnTo>
                  <a:lnTo>
                    <a:pt x="428" y="252"/>
                  </a:lnTo>
                  <a:lnTo>
                    <a:pt x="430" y="252"/>
                  </a:lnTo>
                  <a:lnTo>
                    <a:pt x="432" y="252"/>
                  </a:lnTo>
                  <a:lnTo>
                    <a:pt x="434" y="252"/>
                  </a:lnTo>
                  <a:lnTo>
                    <a:pt x="436" y="252"/>
                  </a:lnTo>
                  <a:lnTo>
                    <a:pt x="438" y="252"/>
                  </a:lnTo>
                  <a:lnTo>
                    <a:pt x="440" y="252"/>
                  </a:lnTo>
                  <a:lnTo>
                    <a:pt x="442" y="252"/>
                  </a:lnTo>
                  <a:lnTo>
                    <a:pt x="442" y="252"/>
                  </a:lnTo>
                  <a:lnTo>
                    <a:pt x="444" y="252"/>
                  </a:lnTo>
                  <a:lnTo>
                    <a:pt x="446" y="252"/>
                  </a:lnTo>
                  <a:lnTo>
                    <a:pt x="448" y="252"/>
                  </a:lnTo>
                  <a:lnTo>
                    <a:pt x="450" y="252"/>
                  </a:lnTo>
                  <a:lnTo>
                    <a:pt x="452" y="252"/>
                  </a:lnTo>
                  <a:lnTo>
                    <a:pt x="454" y="252"/>
                  </a:lnTo>
                  <a:lnTo>
                    <a:pt x="456" y="252"/>
                  </a:lnTo>
                  <a:lnTo>
                    <a:pt x="458" y="252"/>
                  </a:lnTo>
                  <a:lnTo>
                    <a:pt x="460" y="252"/>
                  </a:lnTo>
                  <a:lnTo>
                    <a:pt x="462" y="252"/>
                  </a:lnTo>
                  <a:lnTo>
                    <a:pt x="464" y="252"/>
                  </a:lnTo>
                  <a:lnTo>
                    <a:pt x="466" y="252"/>
                  </a:lnTo>
                  <a:lnTo>
                    <a:pt x="468" y="252"/>
                  </a:lnTo>
                  <a:lnTo>
                    <a:pt x="468" y="252"/>
                  </a:lnTo>
                  <a:lnTo>
                    <a:pt x="470" y="252"/>
                  </a:lnTo>
                  <a:lnTo>
                    <a:pt x="472" y="252"/>
                  </a:lnTo>
                  <a:lnTo>
                    <a:pt x="474" y="252"/>
                  </a:lnTo>
                  <a:lnTo>
                    <a:pt x="476" y="252"/>
                  </a:lnTo>
                  <a:lnTo>
                    <a:pt x="478" y="252"/>
                  </a:lnTo>
                  <a:lnTo>
                    <a:pt x="480" y="252"/>
                  </a:lnTo>
                  <a:lnTo>
                    <a:pt x="482" y="252"/>
                  </a:lnTo>
                  <a:lnTo>
                    <a:pt x="484" y="252"/>
                  </a:lnTo>
                  <a:lnTo>
                    <a:pt x="486" y="252"/>
                  </a:lnTo>
                  <a:lnTo>
                    <a:pt x="488" y="252"/>
                  </a:lnTo>
                  <a:lnTo>
                    <a:pt x="490" y="252"/>
                  </a:lnTo>
                  <a:lnTo>
                    <a:pt x="492" y="252"/>
                  </a:lnTo>
                  <a:lnTo>
                    <a:pt x="494" y="252"/>
                  </a:lnTo>
                  <a:lnTo>
                    <a:pt x="494" y="252"/>
                  </a:lnTo>
                  <a:lnTo>
                    <a:pt x="496" y="252"/>
                  </a:lnTo>
                  <a:lnTo>
                    <a:pt x="498" y="252"/>
                  </a:lnTo>
                  <a:lnTo>
                    <a:pt x="500" y="252"/>
                  </a:lnTo>
                  <a:lnTo>
                    <a:pt x="502" y="252"/>
                  </a:lnTo>
                  <a:lnTo>
                    <a:pt x="504" y="252"/>
                  </a:lnTo>
                  <a:lnTo>
                    <a:pt x="506" y="252"/>
                  </a:lnTo>
                  <a:lnTo>
                    <a:pt x="508" y="252"/>
                  </a:lnTo>
                  <a:lnTo>
                    <a:pt x="510" y="252"/>
                  </a:lnTo>
                  <a:lnTo>
                    <a:pt x="512" y="252"/>
                  </a:lnTo>
                  <a:lnTo>
                    <a:pt x="514" y="252"/>
                  </a:lnTo>
                  <a:lnTo>
                    <a:pt x="516" y="252"/>
                  </a:lnTo>
                  <a:lnTo>
                    <a:pt x="518" y="252"/>
                  </a:lnTo>
                  <a:lnTo>
                    <a:pt x="520" y="252"/>
                  </a:lnTo>
                  <a:lnTo>
                    <a:pt x="520" y="252"/>
                  </a:lnTo>
                  <a:lnTo>
                    <a:pt x="522" y="252"/>
                  </a:lnTo>
                  <a:lnTo>
                    <a:pt x="524" y="252"/>
                  </a:lnTo>
                  <a:lnTo>
                    <a:pt x="526" y="252"/>
                  </a:lnTo>
                  <a:lnTo>
                    <a:pt x="528" y="252"/>
                  </a:lnTo>
                  <a:lnTo>
                    <a:pt x="530" y="252"/>
                  </a:lnTo>
                  <a:lnTo>
                    <a:pt x="532" y="252"/>
                  </a:lnTo>
                  <a:lnTo>
                    <a:pt x="534" y="252"/>
                  </a:lnTo>
                  <a:lnTo>
                    <a:pt x="536" y="252"/>
                  </a:lnTo>
                  <a:lnTo>
                    <a:pt x="538" y="252"/>
                  </a:lnTo>
                  <a:lnTo>
                    <a:pt x="540" y="252"/>
                  </a:lnTo>
                  <a:lnTo>
                    <a:pt x="542" y="252"/>
                  </a:lnTo>
                  <a:lnTo>
                    <a:pt x="544" y="252"/>
                  </a:lnTo>
                  <a:lnTo>
                    <a:pt x="546" y="252"/>
                  </a:lnTo>
                  <a:lnTo>
                    <a:pt x="548" y="252"/>
                  </a:lnTo>
                  <a:lnTo>
                    <a:pt x="548" y="252"/>
                  </a:lnTo>
                  <a:lnTo>
                    <a:pt x="548" y="252"/>
                  </a:lnTo>
                  <a:lnTo>
                    <a:pt x="554" y="250"/>
                  </a:lnTo>
                  <a:lnTo>
                    <a:pt x="554" y="246"/>
                  </a:lnTo>
                  <a:lnTo>
                    <a:pt x="556" y="6"/>
                  </a:lnTo>
                  <a:lnTo>
                    <a:pt x="550" y="6"/>
                  </a:lnTo>
                  <a:lnTo>
                    <a:pt x="550" y="12"/>
                  </a:lnTo>
                  <a:lnTo>
                    <a:pt x="552" y="12"/>
                  </a:lnTo>
                  <a:lnTo>
                    <a:pt x="554" y="12"/>
                  </a:lnTo>
                  <a:lnTo>
                    <a:pt x="556" y="12"/>
                  </a:lnTo>
                  <a:lnTo>
                    <a:pt x="558" y="12"/>
                  </a:lnTo>
                  <a:lnTo>
                    <a:pt x="560" y="12"/>
                  </a:lnTo>
                  <a:lnTo>
                    <a:pt x="562" y="12"/>
                  </a:lnTo>
                  <a:lnTo>
                    <a:pt x="564" y="12"/>
                  </a:lnTo>
                  <a:lnTo>
                    <a:pt x="566" y="12"/>
                  </a:lnTo>
                  <a:lnTo>
                    <a:pt x="568" y="12"/>
                  </a:lnTo>
                  <a:lnTo>
                    <a:pt x="570" y="12"/>
                  </a:lnTo>
                  <a:lnTo>
                    <a:pt x="572" y="12"/>
                  </a:lnTo>
                  <a:lnTo>
                    <a:pt x="574" y="12"/>
                  </a:lnTo>
                  <a:lnTo>
                    <a:pt x="574" y="12"/>
                  </a:lnTo>
                  <a:lnTo>
                    <a:pt x="576" y="12"/>
                  </a:lnTo>
                  <a:lnTo>
                    <a:pt x="578" y="12"/>
                  </a:lnTo>
                  <a:lnTo>
                    <a:pt x="580" y="12"/>
                  </a:lnTo>
                  <a:lnTo>
                    <a:pt x="582" y="12"/>
                  </a:lnTo>
                  <a:lnTo>
                    <a:pt x="584" y="12"/>
                  </a:lnTo>
                  <a:lnTo>
                    <a:pt x="586" y="12"/>
                  </a:lnTo>
                  <a:lnTo>
                    <a:pt x="588" y="12"/>
                  </a:lnTo>
                  <a:lnTo>
                    <a:pt x="590" y="12"/>
                  </a:lnTo>
                  <a:lnTo>
                    <a:pt x="592" y="12"/>
                  </a:lnTo>
                  <a:lnTo>
                    <a:pt x="594" y="12"/>
                  </a:lnTo>
                  <a:lnTo>
                    <a:pt x="596" y="12"/>
                  </a:lnTo>
                  <a:lnTo>
                    <a:pt x="598" y="12"/>
                  </a:lnTo>
                  <a:lnTo>
                    <a:pt x="600" y="12"/>
                  </a:lnTo>
                  <a:lnTo>
                    <a:pt x="600" y="12"/>
                  </a:lnTo>
                  <a:lnTo>
                    <a:pt x="602" y="12"/>
                  </a:lnTo>
                  <a:lnTo>
                    <a:pt x="604" y="12"/>
                  </a:lnTo>
                  <a:lnTo>
                    <a:pt x="606" y="12"/>
                  </a:lnTo>
                  <a:lnTo>
                    <a:pt x="608" y="12"/>
                  </a:lnTo>
                  <a:lnTo>
                    <a:pt x="610" y="12"/>
                  </a:lnTo>
                  <a:lnTo>
                    <a:pt x="612" y="12"/>
                  </a:lnTo>
                  <a:lnTo>
                    <a:pt x="614" y="12"/>
                  </a:lnTo>
                  <a:lnTo>
                    <a:pt x="616" y="12"/>
                  </a:lnTo>
                  <a:lnTo>
                    <a:pt x="618" y="12"/>
                  </a:lnTo>
                  <a:lnTo>
                    <a:pt x="620" y="12"/>
                  </a:lnTo>
                  <a:lnTo>
                    <a:pt x="622" y="12"/>
                  </a:lnTo>
                  <a:lnTo>
                    <a:pt x="624" y="12"/>
                  </a:lnTo>
                  <a:lnTo>
                    <a:pt x="626" y="12"/>
                  </a:lnTo>
                  <a:lnTo>
                    <a:pt x="628" y="12"/>
                  </a:lnTo>
                  <a:lnTo>
                    <a:pt x="628" y="12"/>
                  </a:lnTo>
                  <a:lnTo>
                    <a:pt x="630" y="12"/>
                  </a:lnTo>
                  <a:lnTo>
                    <a:pt x="632" y="12"/>
                  </a:lnTo>
                  <a:lnTo>
                    <a:pt x="634" y="12"/>
                  </a:lnTo>
                  <a:lnTo>
                    <a:pt x="636" y="12"/>
                  </a:lnTo>
                  <a:lnTo>
                    <a:pt x="638" y="12"/>
                  </a:lnTo>
                  <a:lnTo>
                    <a:pt x="640" y="12"/>
                  </a:lnTo>
                  <a:lnTo>
                    <a:pt x="642" y="12"/>
                  </a:lnTo>
                  <a:lnTo>
                    <a:pt x="644" y="12"/>
                  </a:lnTo>
                  <a:lnTo>
                    <a:pt x="646" y="12"/>
                  </a:lnTo>
                  <a:lnTo>
                    <a:pt x="648" y="12"/>
                  </a:lnTo>
                  <a:lnTo>
                    <a:pt x="650" y="12"/>
                  </a:lnTo>
                  <a:lnTo>
                    <a:pt x="652" y="12"/>
                  </a:lnTo>
                  <a:lnTo>
                    <a:pt x="654" y="12"/>
                  </a:lnTo>
                  <a:lnTo>
                    <a:pt x="654" y="12"/>
                  </a:lnTo>
                  <a:lnTo>
                    <a:pt x="656" y="12"/>
                  </a:lnTo>
                  <a:lnTo>
                    <a:pt x="658" y="12"/>
                  </a:lnTo>
                  <a:lnTo>
                    <a:pt x="660" y="12"/>
                  </a:lnTo>
                  <a:lnTo>
                    <a:pt x="662" y="12"/>
                  </a:lnTo>
                  <a:lnTo>
                    <a:pt x="664" y="12"/>
                  </a:lnTo>
                  <a:lnTo>
                    <a:pt x="666" y="12"/>
                  </a:lnTo>
                  <a:lnTo>
                    <a:pt x="668" y="12"/>
                  </a:lnTo>
                  <a:lnTo>
                    <a:pt x="670" y="12"/>
                  </a:lnTo>
                  <a:lnTo>
                    <a:pt x="672" y="12"/>
                  </a:lnTo>
                  <a:lnTo>
                    <a:pt x="674" y="12"/>
                  </a:lnTo>
                  <a:lnTo>
                    <a:pt x="676" y="12"/>
                  </a:lnTo>
                  <a:lnTo>
                    <a:pt x="678" y="12"/>
                  </a:lnTo>
                  <a:lnTo>
                    <a:pt x="680" y="12"/>
                  </a:lnTo>
                  <a:lnTo>
                    <a:pt x="680" y="12"/>
                  </a:lnTo>
                  <a:lnTo>
                    <a:pt x="682" y="12"/>
                  </a:lnTo>
                  <a:lnTo>
                    <a:pt x="684" y="12"/>
                  </a:lnTo>
                  <a:lnTo>
                    <a:pt x="686" y="12"/>
                  </a:lnTo>
                  <a:lnTo>
                    <a:pt x="688" y="12"/>
                  </a:lnTo>
                  <a:lnTo>
                    <a:pt x="690" y="12"/>
                  </a:lnTo>
                  <a:lnTo>
                    <a:pt x="692" y="12"/>
                  </a:lnTo>
                  <a:lnTo>
                    <a:pt x="694" y="12"/>
                  </a:lnTo>
                  <a:lnTo>
                    <a:pt x="696" y="12"/>
                  </a:lnTo>
                  <a:lnTo>
                    <a:pt x="698" y="12"/>
                  </a:lnTo>
                  <a:lnTo>
                    <a:pt x="698" y="0"/>
                  </a:lnTo>
                  <a:lnTo>
                    <a:pt x="696" y="0"/>
                  </a:lnTo>
                  <a:lnTo>
                    <a:pt x="694" y="0"/>
                  </a:lnTo>
                  <a:lnTo>
                    <a:pt x="692" y="0"/>
                  </a:lnTo>
                  <a:lnTo>
                    <a:pt x="690" y="0"/>
                  </a:lnTo>
                  <a:lnTo>
                    <a:pt x="688" y="0"/>
                  </a:lnTo>
                  <a:lnTo>
                    <a:pt x="686" y="0"/>
                  </a:lnTo>
                  <a:lnTo>
                    <a:pt x="684" y="0"/>
                  </a:lnTo>
                  <a:lnTo>
                    <a:pt x="682" y="0"/>
                  </a:lnTo>
                  <a:lnTo>
                    <a:pt x="680" y="0"/>
                  </a:lnTo>
                  <a:lnTo>
                    <a:pt x="680" y="0"/>
                  </a:lnTo>
                  <a:lnTo>
                    <a:pt x="678" y="0"/>
                  </a:lnTo>
                  <a:lnTo>
                    <a:pt x="676" y="0"/>
                  </a:lnTo>
                  <a:lnTo>
                    <a:pt x="674" y="0"/>
                  </a:lnTo>
                  <a:lnTo>
                    <a:pt x="672" y="0"/>
                  </a:lnTo>
                  <a:lnTo>
                    <a:pt x="670" y="0"/>
                  </a:lnTo>
                  <a:lnTo>
                    <a:pt x="668" y="0"/>
                  </a:lnTo>
                  <a:lnTo>
                    <a:pt x="666" y="0"/>
                  </a:lnTo>
                  <a:lnTo>
                    <a:pt x="664" y="0"/>
                  </a:lnTo>
                  <a:lnTo>
                    <a:pt x="662" y="0"/>
                  </a:lnTo>
                  <a:lnTo>
                    <a:pt x="660" y="0"/>
                  </a:lnTo>
                  <a:lnTo>
                    <a:pt x="658" y="0"/>
                  </a:lnTo>
                  <a:lnTo>
                    <a:pt x="656" y="0"/>
                  </a:lnTo>
                  <a:lnTo>
                    <a:pt x="654" y="0"/>
                  </a:lnTo>
                  <a:lnTo>
                    <a:pt x="654" y="0"/>
                  </a:lnTo>
                  <a:lnTo>
                    <a:pt x="652" y="0"/>
                  </a:lnTo>
                  <a:lnTo>
                    <a:pt x="650" y="0"/>
                  </a:lnTo>
                  <a:lnTo>
                    <a:pt x="648" y="0"/>
                  </a:lnTo>
                  <a:lnTo>
                    <a:pt x="646" y="0"/>
                  </a:lnTo>
                  <a:lnTo>
                    <a:pt x="644" y="0"/>
                  </a:lnTo>
                  <a:lnTo>
                    <a:pt x="642" y="0"/>
                  </a:lnTo>
                  <a:lnTo>
                    <a:pt x="640" y="0"/>
                  </a:lnTo>
                  <a:lnTo>
                    <a:pt x="638" y="0"/>
                  </a:lnTo>
                  <a:lnTo>
                    <a:pt x="636" y="0"/>
                  </a:lnTo>
                  <a:lnTo>
                    <a:pt x="634" y="0"/>
                  </a:lnTo>
                  <a:lnTo>
                    <a:pt x="632" y="0"/>
                  </a:lnTo>
                  <a:lnTo>
                    <a:pt x="630" y="0"/>
                  </a:lnTo>
                  <a:lnTo>
                    <a:pt x="628" y="0"/>
                  </a:lnTo>
                  <a:lnTo>
                    <a:pt x="628" y="0"/>
                  </a:lnTo>
                  <a:lnTo>
                    <a:pt x="626" y="0"/>
                  </a:lnTo>
                  <a:lnTo>
                    <a:pt x="624" y="0"/>
                  </a:lnTo>
                  <a:lnTo>
                    <a:pt x="622" y="0"/>
                  </a:lnTo>
                  <a:lnTo>
                    <a:pt x="620" y="0"/>
                  </a:lnTo>
                  <a:lnTo>
                    <a:pt x="618" y="0"/>
                  </a:lnTo>
                  <a:lnTo>
                    <a:pt x="616" y="0"/>
                  </a:lnTo>
                  <a:lnTo>
                    <a:pt x="614" y="0"/>
                  </a:lnTo>
                  <a:lnTo>
                    <a:pt x="612" y="0"/>
                  </a:lnTo>
                  <a:lnTo>
                    <a:pt x="610" y="0"/>
                  </a:lnTo>
                  <a:lnTo>
                    <a:pt x="608" y="0"/>
                  </a:lnTo>
                  <a:lnTo>
                    <a:pt x="606" y="0"/>
                  </a:lnTo>
                  <a:lnTo>
                    <a:pt x="604" y="0"/>
                  </a:lnTo>
                  <a:lnTo>
                    <a:pt x="602" y="0"/>
                  </a:lnTo>
                  <a:lnTo>
                    <a:pt x="600" y="0"/>
                  </a:lnTo>
                  <a:lnTo>
                    <a:pt x="600" y="0"/>
                  </a:lnTo>
                  <a:lnTo>
                    <a:pt x="598" y="0"/>
                  </a:lnTo>
                  <a:lnTo>
                    <a:pt x="596" y="0"/>
                  </a:lnTo>
                  <a:lnTo>
                    <a:pt x="594" y="0"/>
                  </a:lnTo>
                  <a:lnTo>
                    <a:pt x="592" y="0"/>
                  </a:lnTo>
                  <a:lnTo>
                    <a:pt x="590" y="0"/>
                  </a:lnTo>
                  <a:lnTo>
                    <a:pt x="588" y="0"/>
                  </a:lnTo>
                  <a:lnTo>
                    <a:pt x="586" y="0"/>
                  </a:lnTo>
                  <a:lnTo>
                    <a:pt x="584" y="0"/>
                  </a:lnTo>
                  <a:lnTo>
                    <a:pt x="582" y="0"/>
                  </a:lnTo>
                  <a:lnTo>
                    <a:pt x="580" y="0"/>
                  </a:lnTo>
                  <a:lnTo>
                    <a:pt x="578" y="0"/>
                  </a:lnTo>
                  <a:lnTo>
                    <a:pt x="576" y="0"/>
                  </a:lnTo>
                  <a:lnTo>
                    <a:pt x="574" y="0"/>
                  </a:lnTo>
                  <a:lnTo>
                    <a:pt x="574" y="0"/>
                  </a:lnTo>
                  <a:lnTo>
                    <a:pt x="572" y="0"/>
                  </a:lnTo>
                  <a:lnTo>
                    <a:pt x="570" y="0"/>
                  </a:lnTo>
                  <a:lnTo>
                    <a:pt x="568" y="0"/>
                  </a:lnTo>
                  <a:lnTo>
                    <a:pt x="566" y="0"/>
                  </a:lnTo>
                  <a:lnTo>
                    <a:pt x="564" y="0"/>
                  </a:lnTo>
                  <a:lnTo>
                    <a:pt x="562" y="0"/>
                  </a:lnTo>
                  <a:lnTo>
                    <a:pt x="560" y="0"/>
                  </a:lnTo>
                  <a:lnTo>
                    <a:pt x="558" y="0"/>
                  </a:lnTo>
                  <a:lnTo>
                    <a:pt x="556" y="0"/>
                  </a:lnTo>
                  <a:lnTo>
                    <a:pt x="554" y="0"/>
                  </a:lnTo>
                  <a:lnTo>
                    <a:pt x="552" y="0"/>
                  </a:lnTo>
                  <a:lnTo>
                    <a:pt x="550" y="0"/>
                  </a:lnTo>
                  <a:lnTo>
                    <a:pt x="550" y="0"/>
                  </a:lnTo>
                  <a:lnTo>
                    <a:pt x="546" y="2"/>
                  </a:lnTo>
                  <a:lnTo>
                    <a:pt x="544" y="6"/>
                  </a:lnTo>
                  <a:lnTo>
                    <a:pt x="542" y="246"/>
                  </a:lnTo>
                  <a:lnTo>
                    <a:pt x="548" y="246"/>
                  </a:lnTo>
                  <a:lnTo>
                    <a:pt x="548" y="240"/>
                  </a:lnTo>
                  <a:lnTo>
                    <a:pt x="548" y="240"/>
                  </a:lnTo>
                  <a:lnTo>
                    <a:pt x="546" y="240"/>
                  </a:lnTo>
                  <a:lnTo>
                    <a:pt x="544" y="240"/>
                  </a:lnTo>
                  <a:lnTo>
                    <a:pt x="542" y="240"/>
                  </a:lnTo>
                  <a:lnTo>
                    <a:pt x="540" y="240"/>
                  </a:lnTo>
                  <a:lnTo>
                    <a:pt x="538" y="240"/>
                  </a:lnTo>
                  <a:lnTo>
                    <a:pt x="536" y="240"/>
                  </a:lnTo>
                  <a:lnTo>
                    <a:pt x="534" y="240"/>
                  </a:lnTo>
                  <a:lnTo>
                    <a:pt x="532" y="240"/>
                  </a:lnTo>
                  <a:lnTo>
                    <a:pt x="530" y="240"/>
                  </a:lnTo>
                  <a:lnTo>
                    <a:pt x="528" y="240"/>
                  </a:lnTo>
                  <a:lnTo>
                    <a:pt x="526" y="240"/>
                  </a:lnTo>
                  <a:lnTo>
                    <a:pt x="524" y="240"/>
                  </a:lnTo>
                  <a:lnTo>
                    <a:pt x="522" y="240"/>
                  </a:lnTo>
                  <a:lnTo>
                    <a:pt x="520" y="240"/>
                  </a:lnTo>
                  <a:lnTo>
                    <a:pt x="520" y="240"/>
                  </a:lnTo>
                  <a:lnTo>
                    <a:pt x="518" y="240"/>
                  </a:lnTo>
                  <a:lnTo>
                    <a:pt x="516" y="240"/>
                  </a:lnTo>
                  <a:lnTo>
                    <a:pt x="514" y="240"/>
                  </a:lnTo>
                  <a:lnTo>
                    <a:pt x="512" y="240"/>
                  </a:lnTo>
                  <a:lnTo>
                    <a:pt x="510" y="240"/>
                  </a:lnTo>
                  <a:lnTo>
                    <a:pt x="508" y="240"/>
                  </a:lnTo>
                  <a:lnTo>
                    <a:pt x="506" y="240"/>
                  </a:lnTo>
                  <a:lnTo>
                    <a:pt x="504" y="240"/>
                  </a:lnTo>
                  <a:lnTo>
                    <a:pt x="502" y="240"/>
                  </a:lnTo>
                  <a:lnTo>
                    <a:pt x="500" y="240"/>
                  </a:lnTo>
                  <a:lnTo>
                    <a:pt x="498" y="240"/>
                  </a:lnTo>
                  <a:lnTo>
                    <a:pt x="496" y="240"/>
                  </a:lnTo>
                  <a:lnTo>
                    <a:pt x="494" y="240"/>
                  </a:lnTo>
                  <a:lnTo>
                    <a:pt x="494" y="240"/>
                  </a:lnTo>
                  <a:lnTo>
                    <a:pt x="492" y="240"/>
                  </a:lnTo>
                  <a:lnTo>
                    <a:pt x="490" y="240"/>
                  </a:lnTo>
                  <a:lnTo>
                    <a:pt x="488" y="240"/>
                  </a:lnTo>
                  <a:lnTo>
                    <a:pt x="486" y="240"/>
                  </a:lnTo>
                  <a:lnTo>
                    <a:pt x="484" y="240"/>
                  </a:lnTo>
                  <a:lnTo>
                    <a:pt x="482" y="240"/>
                  </a:lnTo>
                  <a:lnTo>
                    <a:pt x="480" y="240"/>
                  </a:lnTo>
                  <a:lnTo>
                    <a:pt x="478" y="240"/>
                  </a:lnTo>
                  <a:lnTo>
                    <a:pt x="476" y="240"/>
                  </a:lnTo>
                  <a:lnTo>
                    <a:pt x="474" y="240"/>
                  </a:lnTo>
                  <a:lnTo>
                    <a:pt x="472" y="240"/>
                  </a:lnTo>
                  <a:lnTo>
                    <a:pt x="470" y="240"/>
                  </a:lnTo>
                  <a:lnTo>
                    <a:pt x="468" y="240"/>
                  </a:lnTo>
                  <a:lnTo>
                    <a:pt x="468" y="240"/>
                  </a:lnTo>
                  <a:lnTo>
                    <a:pt x="466" y="240"/>
                  </a:lnTo>
                  <a:lnTo>
                    <a:pt x="464" y="240"/>
                  </a:lnTo>
                  <a:lnTo>
                    <a:pt x="462" y="240"/>
                  </a:lnTo>
                  <a:lnTo>
                    <a:pt x="460" y="240"/>
                  </a:lnTo>
                  <a:lnTo>
                    <a:pt x="458" y="240"/>
                  </a:lnTo>
                  <a:lnTo>
                    <a:pt x="456" y="240"/>
                  </a:lnTo>
                  <a:lnTo>
                    <a:pt x="454" y="240"/>
                  </a:lnTo>
                  <a:lnTo>
                    <a:pt x="452" y="240"/>
                  </a:lnTo>
                  <a:lnTo>
                    <a:pt x="450" y="240"/>
                  </a:lnTo>
                  <a:lnTo>
                    <a:pt x="448" y="240"/>
                  </a:lnTo>
                  <a:lnTo>
                    <a:pt x="446" y="240"/>
                  </a:lnTo>
                  <a:lnTo>
                    <a:pt x="444" y="240"/>
                  </a:lnTo>
                  <a:lnTo>
                    <a:pt x="442" y="240"/>
                  </a:lnTo>
                  <a:lnTo>
                    <a:pt x="442" y="240"/>
                  </a:lnTo>
                  <a:lnTo>
                    <a:pt x="440" y="240"/>
                  </a:lnTo>
                  <a:lnTo>
                    <a:pt x="438" y="240"/>
                  </a:lnTo>
                  <a:lnTo>
                    <a:pt x="436" y="240"/>
                  </a:lnTo>
                  <a:lnTo>
                    <a:pt x="434" y="240"/>
                  </a:lnTo>
                  <a:lnTo>
                    <a:pt x="432" y="240"/>
                  </a:lnTo>
                  <a:lnTo>
                    <a:pt x="430" y="240"/>
                  </a:lnTo>
                  <a:lnTo>
                    <a:pt x="428" y="240"/>
                  </a:lnTo>
                  <a:lnTo>
                    <a:pt x="426" y="240"/>
                  </a:lnTo>
                  <a:lnTo>
                    <a:pt x="424" y="240"/>
                  </a:lnTo>
                  <a:lnTo>
                    <a:pt x="422" y="240"/>
                  </a:lnTo>
                  <a:lnTo>
                    <a:pt x="420" y="240"/>
                  </a:lnTo>
                  <a:lnTo>
                    <a:pt x="418" y="240"/>
                  </a:lnTo>
                  <a:lnTo>
                    <a:pt x="416" y="240"/>
                  </a:lnTo>
                  <a:lnTo>
                    <a:pt x="414" y="240"/>
                  </a:lnTo>
                  <a:lnTo>
                    <a:pt x="414" y="240"/>
                  </a:lnTo>
                  <a:lnTo>
                    <a:pt x="412" y="240"/>
                  </a:lnTo>
                  <a:lnTo>
                    <a:pt x="410" y="240"/>
                  </a:lnTo>
                  <a:lnTo>
                    <a:pt x="408" y="240"/>
                  </a:lnTo>
                  <a:lnTo>
                    <a:pt x="406" y="240"/>
                  </a:lnTo>
                  <a:lnTo>
                    <a:pt x="404" y="240"/>
                  </a:lnTo>
                  <a:lnTo>
                    <a:pt x="402" y="240"/>
                  </a:lnTo>
                  <a:lnTo>
                    <a:pt x="400" y="240"/>
                  </a:lnTo>
                  <a:lnTo>
                    <a:pt x="398" y="240"/>
                  </a:lnTo>
                  <a:lnTo>
                    <a:pt x="396" y="240"/>
                  </a:lnTo>
                  <a:lnTo>
                    <a:pt x="394" y="240"/>
                  </a:lnTo>
                  <a:lnTo>
                    <a:pt x="392" y="240"/>
                  </a:lnTo>
                  <a:lnTo>
                    <a:pt x="390" y="240"/>
                  </a:lnTo>
                  <a:lnTo>
                    <a:pt x="388" y="240"/>
                  </a:lnTo>
                  <a:lnTo>
                    <a:pt x="388" y="240"/>
                  </a:lnTo>
                  <a:lnTo>
                    <a:pt x="386" y="240"/>
                  </a:lnTo>
                  <a:lnTo>
                    <a:pt x="384" y="240"/>
                  </a:lnTo>
                  <a:lnTo>
                    <a:pt x="382" y="240"/>
                  </a:lnTo>
                  <a:lnTo>
                    <a:pt x="380" y="240"/>
                  </a:lnTo>
                  <a:lnTo>
                    <a:pt x="378" y="240"/>
                  </a:lnTo>
                  <a:lnTo>
                    <a:pt x="376" y="240"/>
                  </a:lnTo>
                  <a:lnTo>
                    <a:pt x="374" y="240"/>
                  </a:lnTo>
                  <a:lnTo>
                    <a:pt x="372" y="240"/>
                  </a:lnTo>
                  <a:lnTo>
                    <a:pt x="370" y="240"/>
                  </a:lnTo>
                  <a:lnTo>
                    <a:pt x="368" y="240"/>
                  </a:lnTo>
                  <a:lnTo>
                    <a:pt x="366" y="240"/>
                  </a:lnTo>
                  <a:lnTo>
                    <a:pt x="364" y="240"/>
                  </a:lnTo>
                  <a:lnTo>
                    <a:pt x="364" y="252"/>
                  </a:lnTo>
                  <a:close/>
                  <a:moveTo>
                    <a:pt x="0" y="252"/>
                  </a:moveTo>
                  <a:lnTo>
                    <a:pt x="2" y="252"/>
                  </a:lnTo>
                  <a:lnTo>
                    <a:pt x="4" y="252"/>
                  </a:lnTo>
                  <a:lnTo>
                    <a:pt x="6" y="252"/>
                  </a:lnTo>
                  <a:lnTo>
                    <a:pt x="8" y="252"/>
                  </a:lnTo>
                  <a:lnTo>
                    <a:pt x="10" y="252"/>
                  </a:lnTo>
                  <a:lnTo>
                    <a:pt x="12" y="252"/>
                  </a:lnTo>
                  <a:lnTo>
                    <a:pt x="14" y="252"/>
                  </a:lnTo>
                  <a:lnTo>
                    <a:pt x="16" y="252"/>
                  </a:lnTo>
                  <a:lnTo>
                    <a:pt x="16" y="252"/>
                  </a:lnTo>
                  <a:lnTo>
                    <a:pt x="18" y="252"/>
                  </a:lnTo>
                  <a:lnTo>
                    <a:pt x="20" y="252"/>
                  </a:lnTo>
                  <a:lnTo>
                    <a:pt x="22" y="252"/>
                  </a:lnTo>
                  <a:lnTo>
                    <a:pt x="24" y="252"/>
                  </a:lnTo>
                  <a:lnTo>
                    <a:pt x="26" y="252"/>
                  </a:lnTo>
                  <a:lnTo>
                    <a:pt x="28" y="252"/>
                  </a:lnTo>
                  <a:lnTo>
                    <a:pt x="30" y="252"/>
                  </a:lnTo>
                  <a:lnTo>
                    <a:pt x="32" y="252"/>
                  </a:lnTo>
                  <a:lnTo>
                    <a:pt x="34" y="252"/>
                  </a:lnTo>
                  <a:lnTo>
                    <a:pt x="36" y="252"/>
                  </a:lnTo>
                  <a:lnTo>
                    <a:pt x="38" y="252"/>
                  </a:lnTo>
                  <a:lnTo>
                    <a:pt x="40" y="252"/>
                  </a:lnTo>
                  <a:lnTo>
                    <a:pt x="42" y="252"/>
                  </a:lnTo>
                  <a:lnTo>
                    <a:pt x="42" y="252"/>
                  </a:lnTo>
                  <a:lnTo>
                    <a:pt x="44" y="252"/>
                  </a:lnTo>
                  <a:lnTo>
                    <a:pt x="46" y="252"/>
                  </a:lnTo>
                  <a:lnTo>
                    <a:pt x="48" y="252"/>
                  </a:lnTo>
                  <a:lnTo>
                    <a:pt x="50" y="252"/>
                  </a:lnTo>
                  <a:lnTo>
                    <a:pt x="52" y="252"/>
                  </a:lnTo>
                  <a:lnTo>
                    <a:pt x="54" y="252"/>
                  </a:lnTo>
                  <a:lnTo>
                    <a:pt x="56" y="252"/>
                  </a:lnTo>
                  <a:lnTo>
                    <a:pt x="58" y="252"/>
                  </a:lnTo>
                  <a:lnTo>
                    <a:pt x="60" y="252"/>
                  </a:lnTo>
                  <a:lnTo>
                    <a:pt x="62" y="252"/>
                  </a:lnTo>
                  <a:lnTo>
                    <a:pt x="64" y="252"/>
                  </a:lnTo>
                  <a:lnTo>
                    <a:pt x="66" y="252"/>
                  </a:lnTo>
                  <a:lnTo>
                    <a:pt x="68" y="252"/>
                  </a:lnTo>
                  <a:lnTo>
                    <a:pt x="70" y="252"/>
                  </a:lnTo>
                  <a:lnTo>
                    <a:pt x="70" y="252"/>
                  </a:lnTo>
                  <a:lnTo>
                    <a:pt x="72" y="252"/>
                  </a:lnTo>
                  <a:lnTo>
                    <a:pt x="74" y="252"/>
                  </a:lnTo>
                  <a:lnTo>
                    <a:pt x="76" y="252"/>
                  </a:lnTo>
                  <a:lnTo>
                    <a:pt x="78" y="252"/>
                  </a:lnTo>
                  <a:lnTo>
                    <a:pt x="80" y="252"/>
                  </a:lnTo>
                  <a:lnTo>
                    <a:pt x="82" y="252"/>
                  </a:lnTo>
                  <a:lnTo>
                    <a:pt x="84" y="252"/>
                  </a:lnTo>
                  <a:lnTo>
                    <a:pt x="86" y="252"/>
                  </a:lnTo>
                  <a:lnTo>
                    <a:pt x="88" y="252"/>
                  </a:lnTo>
                  <a:lnTo>
                    <a:pt x="90" y="252"/>
                  </a:lnTo>
                  <a:lnTo>
                    <a:pt x="92" y="252"/>
                  </a:lnTo>
                  <a:lnTo>
                    <a:pt x="94" y="252"/>
                  </a:lnTo>
                  <a:lnTo>
                    <a:pt x="96" y="252"/>
                  </a:lnTo>
                  <a:lnTo>
                    <a:pt x="96" y="252"/>
                  </a:lnTo>
                  <a:lnTo>
                    <a:pt x="98" y="252"/>
                  </a:lnTo>
                  <a:lnTo>
                    <a:pt x="100" y="252"/>
                  </a:lnTo>
                  <a:lnTo>
                    <a:pt x="102" y="252"/>
                  </a:lnTo>
                  <a:lnTo>
                    <a:pt x="104" y="252"/>
                  </a:lnTo>
                  <a:lnTo>
                    <a:pt x="106" y="252"/>
                  </a:lnTo>
                  <a:lnTo>
                    <a:pt x="108" y="252"/>
                  </a:lnTo>
                  <a:lnTo>
                    <a:pt x="110" y="252"/>
                  </a:lnTo>
                  <a:lnTo>
                    <a:pt x="112" y="252"/>
                  </a:lnTo>
                  <a:lnTo>
                    <a:pt x="114" y="252"/>
                  </a:lnTo>
                  <a:lnTo>
                    <a:pt x="116" y="252"/>
                  </a:lnTo>
                  <a:lnTo>
                    <a:pt x="118" y="252"/>
                  </a:lnTo>
                  <a:lnTo>
                    <a:pt x="120" y="252"/>
                  </a:lnTo>
                  <a:lnTo>
                    <a:pt x="122" y="252"/>
                  </a:lnTo>
                  <a:lnTo>
                    <a:pt x="122" y="252"/>
                  </a:lnTo>
                  <a:lnTo>
                    <a:pt x="124" y="252"/>
                  </a:lnTo>
                  <a:lnTo>
                    <a:pt x="126" y="252"/>
                  </a:lnTo>
                  <a:lnTo>
                    <a:pt x="128" y="252"/>
                  </a:lnTo>
                  <a:lnTo>
                    <a:pt x="130" y="252"/>
                  </a:lnTo>
                  <a:lnTo>
                    <a:pt x="132" y="252"/>
                  </a:lnTo>
                  <a:lnTo>
                    <a:pt x="134" y="252"/>
                  </a:lnTo>
                  <a:lnTo>
                    <a:pt x="136" y="252"/>
                  </a:lnTo>
                  <a:lnTo>
                    <a:pt x="138" y="252"/>
                  </a:lnTo>
                  <a:lnTo>
                    <a:pt x="140" y="252"/>
                  </a:lnTo>
                  <a:lnTo>
                    <a:pt x="142" y="252"/>
                  </a:lnTo>
                  <a:lnTo>
                    <a:pt x="144" y="252"/>
                  </a:lnTo>
                  <a:lnTo>
                    <a:pt x="146" y="252"/>
                  </a:lnTo>
                  <a:lnTo>
                    <a:pt x="148" y="252"/>
                  </a:lnTo>
                  <a:lnTo>
                    <a:pt x="148" y="252"/>
                  </a:lnTo>
                  <a:lnTo>
                    <a:pt x="150" y="252"/>
                  </a:lnTo>
                  <a:lnTo>
                    <a:pt x="152" y="252"/>
                  </a:lnTo>
                  <a:lnTo>
                    <a:pt x="154" y="252"/>
                  </a:lnTo>
                  <a:lnTo>
                    <a:pt x="156" y="252"/>
                  </a:lnTo>
                  <a:lnTo>
                    <a:pt x="158" y="252"/>
                  </a:lnTo>
                  <a:lnTo>
                    <a:pt x="160" y="252"/>
                  </a:lnTo>
                  <a:lnTo>
                    <a:pt x="162" y="252"/>
                  </a:lnTo>
                  <a:lnTo>
                    <a:pt x="164" y="252"/>
                  </a:lnTo>
                  <a:lnTo>
                    <a:pt x="166" y="252"/>
                  </a:lnTo>
                  <a:lnTo>
                    <a:pt x="168" y="252"/>
                  </a:lnTo>
                  <a:lnTo>
                    <a:pt x="170" y="252"/>
                  </a:lnTo>
                  <a:lnTo>
                    <a:pt x="172" y="252"/>
                  </a:lnTo>
                  <a:lnTo>
                    <a:pt x="174" y="252"/>
                  </a:lnTo>
                  <a:lnTo>
                    <a:pt x="176" y="252"/>
                  </a:lnTo>
                  <a:lnTo>
                    <a:pt x="176" y="252"/>
                  </a:lnTo>
                  <a:lnTo>
                    <a:pt x="176" y="252"/>
                  </a:lnTo>
                  <a:lnTo>
                    <a:pt x="182" y="250"/>
                  </a:lnTo>
                  <a:lnTo>
                    <a:pt x="182" y="246"/>
                  </a:lnTo>
                  <a:lnTo>
                    <a:pt x="184" y="6"/>
                  </a:lnTo>
                  <a:lnTo>
                    <a:pt x="178" y="6"/>
                  </a:lnTo>
                  <a:lnTo>
                    <a:pt x="178" y="12"/>
                  </a:lnTo>
                  <a:lnTo>
                    <a:pt x="180" y="12"/>
                  </a:lnTo>
                  <a:lnTo>
                    <a:pt x="182" y="12"/>
                  </a:lnTo>
                  <a:lnTo>
                    <a:pt x="184" y="12"/>
                  </a:lnTo>
                  <a:lnTo>
                    <a:pt x="186" y="12"/>
                  </a:lnTo>
                  <a:lnTo>
                    <a:pt x="188" y="12"/>
                  </a:lnTo>
                  <a:lnTo>
                    <a:pt x="190" y="12"/>
                  </a:lnTo>
                  <a:lnTo>
                    <a:pt x="192" y="12"/>
                  </a:lnTo>
                  <a:lnTo>
                    <a:pt x="194" y="12"/>
                  </a:lnTo>
                  <a:lnTo>
                    <a:pt x="196" y="12"/>
                  </a:lnTo>
                  <a:lnTo>
                    <a:pt x="198" y="12"/>
                  </a:lnTo>
                  <a:lnTo>
                    <a:pt x="200" y="12"/>
                  </a:lnTo>
                  <a:lnTo>
                    <a:pt x="202" y="12"/>
                  </a:lnTo>
                  <a:lnTo>
                    <a:pt x="202" y="12"/>
                  </a:lnTo>
                  <a:lnTo>
                    <a:pt x="204" y="12"/>
                  </a:lnTo>
                  <a:lnTo>
                    <a:pt x="206" y="12"/>
                  </a:lnTo>
                  <a:lnTo>
                    <a:pt x="208" y="12"/>
                  </a:lnTo>
                  <a:lnTo>
                    <a:pt x="210" y="12"/>
                  </a:lnTo>
                  <a:lnTo>
                    <a:pt x="212" y="12"/>
                  </a:lnTo>
                  <a:lnTo>
                    <a:pt x="214" y="12"/>
                  </a:lnTo>
                  <a:lnTo>
                    <a:pt x="216" y="12"/>
                  </a:lnTo>
                  <a:lnTo>
                    <a:pt x="218" y="12"/>
                  </a:lnTo>
                  <a:lnTo>
                    <a:pt x="220" y="12"/>
                  </a:lnTo>
                  <a:lnTo>
                    <a:pt x="222" y="12"/>
                  </a:lnTo>
                  <a:lnTo>
                    <a:pt x="224" y="12"/>
                  </a:lnTo>
                  <a:lnTo>
                    <a:pt x="226" y="12"/>
                  </a:lnTo>
                  <a:lnTo>
                    <a:pt x="228" y="12"/>
                  </a:lnTo>
                  <a:lnTo>
                    <a:pt x="228" y="12"/>
                  </a:lnTo>
                  <a:lnTo>
                    <a:pt x="230" y="12"/>
                  </a:lnTo>
                  <a:lnTo>
                    <a:pt x="232" y="12"/>
                  </a:lnTo>
                  <a:lnTo>
                    <a:pt x="234" y="12"/>
                  </a:lnTo>
                  <a:lnTo>
                    <a:pt x="236" y="12"/>
                  </a:lnTo>
                  <a:lnTo>
                    <a:pt x="238" y="12"/>
                  </a:lnTo>
                  <a:lnTo>
                    <a:pt x="240" y="12"/>
                  </a:lnTo>
                  <a:lnTo>
                    <a:pt x="242" y="12"/>
                  </a:lnTo>
                  <a:lnTo>
                    <a:pt x="244" y="12"/>
                  </a:lnTo>
                  <a:lnTo>
                    <a:pt x="246" y="12"/>
                  </a:lnTo>
                  <a:lnTo>
                    <a:pt x="248" y="12"/>
                  </a:lnTo>
                  <a:lnTo>
                    <a:pt x="250" y="12"/>
                  </a:lnTo>
                  <a:lnTo>
                    <a:pt x="252" y="12"/>
                  </a:lnTo>
                  <a:lnTo>
                    <a:pt x="254" y="12"/>
                  </a:lnTo>
                  <a:lnTo>
                    <a:pt x="256" y="12"/>
                  </a:lnTo>
                  <a:lnTo>
                    <a:pt x="256" y="12"/>
                  </a:lnTo>
                  <a:lnTo>
                    <a:pt x="258" y="12"/>
                  </a:lnTo>
                  <a:lnTo>
                    <a:pt x="260" y="12"/>
                  </a:lnTo>
                  <a:lnTo>
                    <a:pt x="262" y="12"/>
                  </a:lnTo>
                  <a:lnTo>
                    <a:pt x="264" y="12"/>
                  </a:lnTo>
                  <a:lnTo>
                    <a:pt x="266" y="12"/>
                  </a:lnTo>
                  <a:lnTo>
                    <a:pt x="268" y="12"/>
                  </a:lnTo>
                  <a:lnTo>
                    <a:pt x="270" y="12"/>
                  </a:lnTo>
                  <a:lnTo>
                    <a:pt x="272" y="12"/>
                  </a:lnTo>
                  <a:lnTo>
                    <a:pt x="274" y="12"/>
                  </a:lnTo>
                  <a:lnTo>
                    <a:pt x="276" y="12"/>
                  </a:lnTo>
                  <a:lnTo>
                    <a:pt x="278" y="12"/>
                  </a:lnTo>
                  <a:lnTo>
                    <a:pt x="280" y="12"/>
                  </a:lnTo>
                  <a:lnTo>
                    <a:pt x="282" y="12"/>
                  </a:lnTo>
                  <a:lnTo>
                    <a:pt x="282" y="12"/>
                  </a:lnTo>
                  <a:lnTo>
                    <a:pt x="284" y="12"/>
                  </a:lnTo>
                  <a:lnTo>
                    <a:pt x="286" y="12"/>
                  </a:lnTo>
                  <a:lnTo>
                    <a:pt x="288" y="12"/>
                  </a:lnTo>
                  <a:lnTo>
                    <a:pt x="290" y="12"/>
                  </a:lnTo>
                  <a:lnTo>
                    <a:pt x="292" y="12"/>
                  </a:lnTo>
                  <a:lnTo>
                    <a:pt x="294" y="12"/>
                  </a:lnTo>
                  <a:lnTo>
                    <a:pt x="296" y="12"/>
                  </a:lnTo>
                  <a:lnTo>
                    <a:pt x="298" y="12"/>
                  </a:lnTo>
                  <a:lnTo>
                    <a:pt x="300" y="12"/>
                  </a:lnTo>
                  <a:lnTo>
                    <a:pt x="302" y="12"/>
                  </a:lnTo>
                  <a:lnTo>
                    <a:pt x="304" y="12"/>
                  </a:lnTo>
                  <a:lnTo>
                    <a:pt x="306" y="12"/>
                  </a:lnTo>
                  <a:lnTo>
                    <a:pt x="308" y="12"/>
                  </a:lnTo>
                  <a:lnTo>
                    <a:pt x="308" y="12"/>
                  </a:lnTo>
                  <a:lnTo>
                    <a:pt x="310" y="12"/>
                  </a:lnTo>
                  <a:lnTo>
                    <a:pt x="312" y="12"/>
                  </a:lnTo>
                  <a:lnTo>
                    <a:pt x="314" y="12"/>
                  </a:lnTo>
                  <a:lnTo>
                    <a:pt x="316" y="12"/>
                  </a:lnTo>
                  <a:lnTo>
                    <a:pt x="318" y="12"/>
                  </a:lnTo>
                  <a:lnTo>
                    <a:pt x="320" y="12"/>
                  </a:lnTo>
                  <a:lnTo>
                    <a:pt x="322" y="12"/>
                  </a:lnTo>
                  <a:lnTo>
                    <a:pt x="324" y="12"/>
                  </a:lnTo>
                  <a:lnTo>
                    <a:pt x="326" y="12"/>
                  </a:lnTo>
                  <a:lnTo>
                    <a:pt x="326" y="6"/>
                  </a:lnTo>
                  <a:lnTo>
                    <a:pt x="320" y="6"/>
                  </a:lnTo>
                  <a:lnTo>
                    <a:pt x="322" y="246"/>
                  </a:lnTo>
                  <a:lnTo>
                    <a:pt x="322" y="246"/>
                  </a:lnTo>
                  <a:lnTo>
                    <a:pt x="324" y="250"/>
                  </a:lnTo>
                  <a:lnTo>
                    <a:pt x="328" y="252"/>
                  </a:lnTo>
                  <a:lnTo>
                    <a:pt x="330" y="252"/>
                  </a:lnTo>
                  <a:lnTo>
                    <a:pt x="332" y="252"/>
                  </a:lnTo>
                  <a:lnTo>
                    <a:pt x="334" y="252"/>
                  </a:lnTo>
                  <a:lnTo>
                    <a:pt x="334" y="252"/>
                  </a:lnTo>
                  <a:lnTo>
                    <a:pt x="336" y="252"/>
                  </a:lnTo>
                  <a:lnTo>
                    <a:pt x="338" y="252"/>
                  </a:lnTo>
                  <a:lnTo>
                    <a:pt x="340" y="252"/>
                  </a:lnTo>
                  <a:lnTo>
                    <a:pt x="342" y="252"/>
                  </a:lnTo>
                  <a:lnTo>
                    <a:pt x="344" y="252"/>
                  </a:lnTo>
                  <a:lnTo>
                    <a:pt x="346" y="252"/>
                  </a:lnTo>
                  <a:lnTo>
                    <a:pt x="348" y="252"/>
                  </a:lnTo>
                  <a:lnTo>
                    <a:pt x="350" y="252"/>
                  </a:lnTo>
                  <a:lnTo>
                    <a:pt x="352" y="252"/>
                  </a:lnTo>
                  <a:lnTo>
                    <a:pt x="354" y="252"/>
                  </a:lnTo>
                  <a:lnTo>
                    <a:pt x="356" y="252"/>
                  </a:lnTo>
                  <a:lnTo>
                    <a:pt x="358" y="252"/>
                  </a:lnTo>
                  <a:lnTo>
                    <a:pt x="360" y="252"/>
                  </a:lnTo>
                  <a:lnTo>
                    <a:pt x="362" y="252"/>
                  </a:lnTo>
                  <a:lnTo>
                    <a:pt x="362" y="252"/>
                  </a:lnTo>
                  <a:lnTo>
                    <a:pt x="364" y="252"/>
                  </a:lnTo>
                  <a:lnTo>
                    <a:pt x="364" y="240"/>
                  </a:lnTo>
                  <a:lnTo>
                    <a:pt x="362" y="240"/>
                  </a:lnTo>
                  <a:lnTo>
                    <a:pt x="362" y="240"/>
                  </a:lnTo>
                  <a:lnTo>
                    <a:pt x="360" y="240"/>
                  </a:lnTo>
                  <a:lnTo>
                    <a:pt x="358" y="240"/>
                  </a:lnTo>
                  <a:lnTo>
                    <a:pt x="356" y="240"/>
                  </a:lnTo>
                  <a:lnTo>
                    <a:pt x="354" y="240"/>
                  </a:lnTo>
                  <a:lnTo>
                    <a:pt x="352" y="240"/>
                  </a:lnTo>
                  <a:lnTo>
                    <a:pt x="350" y="240"/>
                  </a:lnTo>
                  <a:lnTo>
                    <a:pt x="348" y="240"/>
                  </a:lnTo>
                  <a:lnTo>
                    <a:pt x="346" y="240"/>
                  </a:lnTo>
                  <a:lnTo>
                    <a:pt x="344" y="240"/>
                  </a:lnTo>
                  <a:lnTo>
                    <a:pt x="342" y="240"/>
                  </a:lnTo>
                  <a:lnTo>
                    <a:pt x="340" y="240"/>
                  </a:lnTo>
                  <a:lnTo>
                    <a:pt x="338" y="240"/>
                  </a:lnTo>
                  <a:lnTo>
                    <a:pt x="336" y="240"/>
                  </a:lnTo>
                  <a:lnTo>
                    <a:pt x="334" y="240"/>
                  </a:lnTo>
                  <a:lnTo>
                    <a:pt x="334" y="240"/>
                  </a:lnTo>
                  <a:lnTo>
                    <a:pt x="332" y="240"/>
                  </a:lnTo>
                  <a:lnTo>
                    <a:pt x="330" y="240"/>
                  </a:lnTo>
                  <a:lnTo>
                    <a:pt x="328" y="240"/>
                  </a:lnTo>
                  <a:lnTo>
                    <a:pt x="328" y="246"/>
                  </a:lnTo>
                  <a:lnTo>
                    <a:pt x="334" y="246"/>
                  </a:lnTo>
                  <a:lnTo>
                    <a:pt x="332" y="6"/>
                  </a:lnTo>
                  <a:lnTo>
                    <a:pt x="332" y="6"/>
                  </a:lnTo>
                  <a:lnTo>
                    <a:pt x="330" y="2"/>
                  </a:lnTo>
                  <a:lnTo>
                    <a:pt x="326" y="0"/>
                  </a:lnTo>
                  <a:lnTo>
                    <a:pt x="324" y="0"/>
                  </a:lnTo>
                  <a:lnTo>
                    <a:pt x="322" y="0"/>
                  </a:lnTo>
                  <a:lnTo>
                    <a:pt x="320" y="0"/>
                  </a:lnTo>
                  <a:lnTo>
                    <a:pt x="318" y="0"/>
                  </a:lnTo>
                  <a:lnTo>
                    <a:pt x="316" y="0"/>
                  </a:lnTo>
                  <a:lnTo>
                    <a:pt x="314" y="0"/>
                  </a:lnTo>
                  <a:lnTo>
                    <a:pt x="312" y="0"/>
                  </a:lnTo>
                  <a:lnTo>
                    <a:pt x="310" y="0"/>
                  </a:lnTo>
                  <a:lnTo>
                    <a:pt x="308" y="0"/>
                  </a:lnTo>
                  <a:lnTo>
                    <a:pt x="308" y="0"/>
                  </a:lnTo>
                  <a:lnTo>
                    <a:pt x="306" y="0"/>
                  </a:lnTo>
                  <a:lnTo>
                    <a:pt x="304" y="0"/>
                  </a:lnTo>
                  <a:lnTo>
                    <a:pt x="302" y="0"/>
                  </a:lnTo>
                  <a:lnTo>
                    <a:pt x="300" y="0"/>
                  </a:lnTo>
                  <a:lnTo>
                    <a:pt x="298" y="0"/>
                  </a:lnTo>
                  <a:lnTo>
                    <a:pt x="296" y="0"/>
                  </a:lnTo>
                  <a:lnTo>
                    <a:pt x="294" y="0"/>
                  </a:lnTo>
                  <a:lnTo>
                    <a:pt x="292" y="0"/>
                  </a:lnTo>
                  <a:lnTo>
                    <a:pt x="290" y="0"/>
                  </a:lnTo>
                  <a:lnTo>
                    <a:pt x="288" y="0"/>
                  </a:lnTo>
                  <a:lnTo>
                    <a:pt x="286" y="0"/>
                  </a:lnTo>
                  <a:lnTo>
                    <a:pt x="284" y="0"/>
                  </a:lnTo>
                  <a:lnTo>
                    <a:pt x="282" y="0"/>
                  </a:lnTo>
                  <a:lnTo>
                    <a:pt x="282" y="0"/>
                  </a:lnTo>
                  <a:lnTo>
                    <a:pt x="280" y="0"/>
                  </a:lnTo>
                  <a:lnTo>
                    <a:pt x="278" y="0"/>
                  </a:lnTo>
                  <a:lnTo>
                    <a:pt x="276" y="0"/>
                  </a:lnTo>
                  <a:lnTo>
                    <a:pt x="274" y="0"/>
                  </a:lnTo>
                  <a:lnTo>
                    <a:pt x="272" y="0"/>
                  </a:lnTo>
                  <a:lnTo>
                    <a:pt x="270" y="0"/>
                  </a:lnTo>
                  <a:lnTo>
                    <a:pt x="268" y="0"/>
                  </a:lnTo>
                  <a:lnTo>
                    <a:pt x="266" y="0"/>
                  </a:lnTo>
                  <a:lnTo>
                    <a:pt x="264" y="0"/>
                  </a:lnTo>
                  <a:lnTo>
                    <a:pt x="262" y="0"/>
                  </a:lnTo>
                  <a:lnTo>
                    <a:pt x="260" y="0"/>
                  </a:lnTo>
                  <a:lnTo>
                    <a:pt x="258" y="0"/>
                  </a:lnTo>
                  <a:lnTo>
                    <a:pt x="256" y="0"/>
                  </a:lnTo>
                  <a:lnTo>
                    <a:pt x="256" y="0"/>
                  </a:lnTo>
                  <a:lnTo>
                    <a:pt x="254" y="0"/>
                  </a:lnTo>
                  <a:lnTo>
                    <a:pt x="252" y="0"/>
                  </a:lnTo>
                  <a:lnTo>
                    <a:pt x="250" y="0"/>
                  </a:lnTo>
                  <a:lnTo>
                    <a:pt x="248" y="0"/>
                  </a:lnTo>
                  <a:lnTo>
                    <a:pt x="246" y="0"/>
                  </a:lnTo>
                  <a:lnTo>
                    <a:pt x="244" y="0"/>
                  </a:lnTo>
                  <a:lnTo>
                    <a:pt x="242" y="0"/>
                  </a:lnTo>
                  <a:lnTo>
                    <a:pt x="240" y="0"/>
                  </a:lnTo>
                  <a:lnTo>
                    <a:pt x="238" y="0"/>
                  </a:lnTo>
                  <a:lnTo>
                    <a:pt x="236" y="0"/>
                  </a:lnTo>
                  <a:lnTo>
                    <a:pt x="234" y="0"/>
                  </a:lnTo>
                  <a:lnTo>
                    <a:pt x="232" y="0"/>
                  </a:lnTo>
                  <a:lnTo>
                    <a:pt x="230" y="0"/>
                  </a:lnTo>
                  <a:lnTo>
                    <a:pt x="228" y="0"/>
                  </a:lnTo>
                  <a:lnTo>
                    <a:pt x="228" y="0"/>
                  </a:lnTo>
                  <a:lnTo>
                    <a:pt x="226" y="0"/>
                  </a:lnTo>
                  <a:lnTo>
                    <a:pt x="224" y="0"/>
                  </a:lnTo>
                  <a:lnTo>
                    <a:pt x="222" y="0"/>
                  </a:lnTo>
                  <a:lnTo>
                    <a:pt x="220" y="0"/>
                  </a:lnTo>
                  <a:lnTo>
                    <a:pt x="218" y="0"/>
                  </a:lnTo>
                  <a:lnTo>
                    <a:pt x="216" y="0"/>
                  </a:lnTo>
                  <a:lnTo>
                    <a:pt x="214" y="0"/>
                  </a:lnTo>
                  <a:lnTo>
                    <a:pt x="212" y="0"/>
                  </a:lnTo>
                  <a:lnTo>
                    <a:pt x="210" y="0"/>
                  </a:lnTo>
                  <a:lnTo>
                    <a:pt x="208" y="0"/>
                  </a:lnTo>
                  <a:lnTo>
                    <a:pt x="206" y="0"/>
                  </a:lnTo>
                  <a:lnTo>
                    <a:pt x="204" y="0"/>
                  </a:lnTo>
                  <a:lnTo>
                    <a:pt x="202" y="0"/>
                  </a:lnTo>
                  <a:lnTo>
                    <a:pt x="202" y="0"/>
                  </a:lnTo>
                  <a:lnTo>
                    <a:pt x="200" y="0"/>
                  </a:lnTo>
                  <a:lnTo>
                    <a:pt x="198" y="0"/>
                  </a:lnTo>
                  <a:lnTo>
                    <a:pt x="196" y="0"/>
                  </a:lnTo>
                  <a:lnTo>
                    <a:pt x="194" y="0"/>
                  </a:lnTo>
                  <a:lnTo>
                    <a:pt x="192" y="0"/>
                  </a:lnTo>
                  <a:lnTo>
                    <a:pt x="190" y="0"/>
                  </a:lnTo>
                  <a:lnTo>
                    <a:pt x="188" y="0"/>
                  </a:lnTo>
                  <a:lnTo>
                    <a:pt x="186" y="0"/>
                  </a:lnTo>
                  <a:lnTo>
                    <a:pt x="184" y="0"/>
                  </a:lnTo>
                  <a:lnTo>
                    <a:pt x="182" y="0"/>
                  </a:lnTo>
                  <a:lnTo>
                    <a:pt x="180" y="0"/>
                  </a:lnTo>
                  <a:lnTo>
                    <a:pt x="178" y="0"/>
                  </a:lnTo>
                  <a:lnTo>
                    <a:pt x="178" y="0"/>
                  </a:lnTo>
                  <a:lnTo>
                    <a:pt x="174" y="2"/>
                  </a:lnTo>
                  <a:lnTo>
                    <a:pt x="172" y="6"/>
                  </a:lnTo>
                  <a:lnTo>
                    <a:pt x="170" y="246"/>
                  </a:lnTo>
                  <a:lnTo>
                    <a:pt x="176" y="246"/>
                  </a:lnTo>
                  <a:lnTo>
                    <a:pt x="176" y="240"/>
                  </a:lnTo>
                  <a:lnTo>
                    <a:pt x="176" y="240"/>
                  </a:lnTo>
                  <a:lnTo>
                    <a:pt x="174" y="240"/>
                  </a:lnTo>
                  <a:lnTo>
                    <a:pt x="172" y="240"/>
                  </a:lnTo>
                  <a:lnTo>
                    <a:pt x="170" y="240"/>
                  </a:lnTo>
                  <a:lnTo>
                    <a:pt x="168" y="240"/>
                  </a:lnTo>
                  <a:lnTo>
                    <a:pt x="166" y="240"/>
                  </a:lnTo>
                  <a:lnTo>
                    <a:pt x="164" y="240"/>
                  </a:lnTo>
                  <a:lnTo>
                    <a:pt x="162" y="240"/>
                  </a:lnTo>
                  <a:lnTo>
                    <a:pt x="160" y="240"/>
                  </a:lnTo>
                  <a:lnTo>
                    <a:pt x="158" y="240"/>
                  </a:lnTo>
                  <a:lnTo>
                    <a:pt x="156" y="240"/>
                  </a:lnTo>
                  <a:lnTo>
                    <a:pt x="154" y="240"/>
                  </a:lnTo>
                  <a:lnTo>
                    <a:pt x="152" y="240"/>
                  </a:lnTo>
                  <a:lnTo>
                    <a:pt x="150" y="240"/>
                  </a:lnTo>
                  <a:lnTo>
                    <a:pt x="148" y="240"/>
                  </a:lnTo>
                  <a:lnTo>
                    <a:pt x="148" y="240"/>
                  </a:lnTo>
                  <a:lnTo>
                    <a:pt x="146" y="240"/>
                  </a:lnTo>
                  <a:lnTo>
                    <a:pt x="144" y="240"/>
                  </a:lnTo>
                  <a:lnTo>
                    <a:pt x="142" y="240"/>
                  </a:lnTo>
                  <a:lnTo>
                    <a:pt x="140" y="240"/>
                  </a:lnTo>
                  <a:lnTo>
                    <a:pt x="138" y="240"/>
                  </a:lnTo>
                  <a:lnTo>
                    <a:pt x="136" y="240"/>
                  </a:lnTo>
                  <a:lnTo>
                    <a:pt x="134" y="240"/>
                  </a:lnTo>
                  <a:lnTo>
                    <a:pt x="132" y="240"/>
                  </a:lnTo>
                  <a:lnTo>
                    <a:pt x="130" y="240"/>
                  </a:lnTo>
                  <a:lnTo>
                    <a:pt x="128" y="240"/>
                  </a:lnTo>
                  <a:lnTo>
                    <a:pt x="126" y="240"/>
                  </a:lnTo>
                  <a:lnTo>
                    <a:pt x="124" y="240"/>
                  </a:lnTo>
                  <a:lnTo>
                    <a:pt x="122" y="240"/>
                  </a:lnTo>
                  <a:lnTo>
                    <a:pt x="122" y="240"/>
                  </a:lnTo>
                  <a:lnTo>
                    <a:pt x="120" y="240"/>
                  </a:lnTo>
                  <a:lnTo>
                    <a:pt x="118" y="240"/>
                  </a:lnTo>
                  <a:lnTo>
                    <a:pt x="116" y="240"/>
                  </a:lnTo>
                  <a:lnTo>
                    <a:pt x="114" y="240"/>
                  </a:lnTo>
                  <a:lnTo>
                    <a:pt x="112" y="240"/>
                  </a:lnTo>
                  <a:lnTo>
                    <a:pt x="110" y="240"/>
                  </a:lnTo>
                  <a:lnTo>
                    <a:pt x="108" y="240"/>
                  </a:lnTo>
                  <a:lnTo>
                    <a:pt x="106" y="240"/>
                  </a:lnTo>
                  <a:lnTo>
                    <a:pt x="104" y="240"/>
                  </a:lnTo>
                  <a:lnTo>
                    <a:pt x="102" y="240"/>
                  </a:lnTo>
                  <a:lnTo>
                    <a:pt x="100" y="240"/>
                  </a:lnTo>
                  <a:lnTo>
                    <a:pt x="98" y="240"/>
                  </a:lnTo>
                  <a:lnTo>
                    <a:pt x="96" y="240"/>
                  </a:lnTo>
                  <a:lnTo>
                    <a:pt x="96" y="240"/>
                  </a:lnTo>
                  <a:lnTo>
                    <a:pt x="94" y="240"/>
                  </a:lnTo>
                  <a:lnTo>
                    <a:pt x="92" y="240"/>
                  </a:lnTo>
                  <a:lnTo>
                    <a:pt x="90" y="240"/>
                  </a:lnTo>
                  <a:lnTo>
                    <a:pt x="88" y="240"/>
                  </a:lnTo>
                  <a:lnTo>
                    <a:pt x="86" y="240"/>
                  </a:lnTo>
                  <a:lnTo>
                    <a:pt x="84" y="240"/>
                  </a:lnTo>
                  <a:lnTo>
                    <a:pt x="82" y="240"/>
                  </a:lnTo>
                  <a:lnTo>
                    <a:pt x="80" y="240"/>
                  </a:lnTo>
                  <a:lnTo>
                    <a:pt x="78" y="240"/>
                  </a:lnTo>
                  <a:lnTo>
                    <a:pt x="76" y="240"/>
                  </a:lnTo>
                  <a:lnTo>
                    <a:pt x="74" y="240"/>
                  </a:lnTo>
                  <a:lnTo>
                    <a:pt x="72" y="240"/>
                  </a:lnTo>
                  <a:lnTo>
                    <a:pt x="70" y="240"/>
                  </a:lnTo>
                  <a:lnTo>
                    <a:pt x="70" y="240"/>
                  </a:lnTo>
                  <a:lnTo>
                    <a:pt x="68" y="240"/>
                  </a:lnTo>
                  <a:lnTo>
                    <a:pt x="66" y="240"/>
                  </a:lnTo>
                  <a:lnTo>
                    <a:pt x="64" y="240"/>
                  </a:lnTo>
                  <a:lnTo>
                    <a:pt x="62" y="240"/>
                  </a:lnTo>
                  <a:lnTo>
                    <a:pt x="60" y="240"/>
                  </a:lnTo>
                  <a:lnTo>
                    <a:pt x="58" y="240"/>
                  </a:lnTo>
                  <a:lnTo>
                    <a:pt x="56" y="240"/>
                  </a:lnTo>
                  <a:lnTo>
                    <a:pt x="54" y="240"/>
                  </a:lnTo>
                  <a:lnTo>
                    <a:pt x="52" y="240"/>
                  </a:lnTo>
                  <a:lnTo>
                    <a:pt x="50" y="240"/>
                  </a:lnTo>
                  <a:lnTo>
                    <a:pt x="48" y="240"/>
                  </a:lnTo>
                  <a:lnTo>
                    <a:pt x="46" y="240"/>
                  </a:lnTo>
                  <a:lnTo>
                    <a:pt x="44" y="240"/>
                  </a:lnTo>
                  <a:lnTo>
                    <a:pt x="42" y="240"/>
                  </a:lnTo>
                  <a:lnTo>
                    <a:pt x="42" y="240"/>
                  </a:lnTo>
                  <a:lnTo>
                    <a:pt x="40" y="240"/>
                  </a:lnTo>
                  <a:lnTo>
                    <a:pt x="38" y="240"/>
                  </a:lnTo>
                  <a:lnTo>
                    <a:pt x="36" y="240"/>
                  </a:lnTo>
                  <a:lnTo>
                    <a:pt x="34" y="240"/>
                  </a:lnTo>
                  <a:lnTo>
                    <a:pt x="32" y="240"/>
                  </a:lnTo>
                  <a:lnTo>
                    <a:pt x="30" y="240"/>
                  </a:lnTo>
                  <a:lnTo>
                    <a:pt x="28" y="240"/>
                  </a:lnTo>
                  <a:lnTo>
                    <a:pt x="26" y="240"/>
                  </a:lnTo>
                  <a:lnTo>
                    <a:pt x="24" y="240"/>
                  </a:lnTo>
                  <a:lnTo>
                    <a:pt x="22" y="240"/>
                  </a:lnTo>
                  <a:lnTo>
                    <a:pt x="20" y="240"/>
                  </a:lnTo>
                  <a:lnTo>
                    <a:pt x="18" y="240"/>
                  </a:lnTo>
                  <a:lnTo>
                    <a:pt x="16" y="240"/>
                  </a:lnTo>
                  <a:lnTo>
                    <a:pt x="16" y="240"/>
                  </a:lnTo>
                  <a:lnTo>
                    <a:pt x="14" y="240"/>
                  </a:lnTo>
                  <a:lnTo>
                    <a:pt x="12" y="240"/>
                  </a:lnTo>
                  <a:lnTo>
                    <a:pt x="10" y="240"/>
                  </a:lnTo>
                  <a:lnTo>
                    <a:pt x="8" y="240"/>
                  </a:lnTo>
                  <a:lnTo>
                    <a:pt x="6" y="240"/>
                  </a:lnTo>
                  <a:lnTo>
                    <a:pt x="4" y="240"/>
                  </a:lnTo>
                  <a:lnTo>
                    <a:pt x="2" y="240"/>
                  </a:lnTo>
                  <a:lnTo>
                    <a:pt x="0" y="240"/>
                  </a:lnTo>
                  <a:lnTo>
                    <a:pt x="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2" name="Rectangle 10"/>
            <p:cNvSpPr>
              <a:spLocks noChangeArrowheads="1"/>
            </p:cNvSpPr>
            <p:nvPr/>
          </p:nvSpPr>
          <p:spPr bwMode="auto">
            <a:xfrm>
              <a:off x="902797" y="1710340"/>
              <a:ext cx="10917" cy="43669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3" name="Freeform 11"/>
            <p:cNvSpPr>
              <a:spLocks/>
            </p:cNvSpPr>
            <p:nvPr/>
          </p:nvSpPr>
          <p:spPr bwMode="auto">
            <a:xfrm>
              <a:off x="902797" y="1710340"/>
              <a:ext cx="10917" cy="436697"/>
            </a:xfrm>
            <a:custGeom>
              <a:avLst/>
              <a:gdLst>
                <a:gd name="T0" fmla="*/ 6 w 6"/>
                <a:gd name="T1" fmla="*/ 240 h 240"/>
                <a:gd name="T2" fmla="*/ 6 w 6"/>
                <a:gd name="T3" fmla="*/ 0 h 240"/>
                <a:gd name="T4" fmla="*/ 0 w 6"/>
                <a:gd name="T5" fmla="*/ 0 h 240"/>
                <a:gd name="T6" fmla="*/ 0 w 6"/>
                <a:gd name="T7" fmla="*/ 240 h 240"/>
              </a:gdLst>
              <a:ahLst/>
              <a:cxnLst>
                <a:cxn ang="0">
                  <a:pos x="T0" y="T1"/>
                </a:cxn>
                <a:cxn ang="0">
                  <a:pos x="T2" y="T3"/>
                </a:cxn>
                <a:cxn ang="0">
                  <a:pos x="T4" y="T5"/>
                </a:cxn>
                <a:cxn ang="0">
                  <a:pos x="T6" y="T7"/>
                </a:cxn>
              </a:cxnLst>
              <a:rect l="0" t="0" r="r" b="b"/>
              <a:pathLst>
                <a:path w="6" h="240">
                  <a:moveTo>
                    <a:pt x="6" y="240"/>
                  </a:moveTo>
                  <a:lnTo>
                    <a:pt x="6" y="0"/>
                  </a:lnTo>
                  <a:lnTo>
                    <a:pt x="0" y="0"/>
                  </a:lnTo>
                  <a:lnTo>
                    <a:pt x="0"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4" name="Rectangle 12"/>
            <p:cNvSpPr>
              <a:spLocks noChangeArrowheads="1"/>
            </p:cNvSpPr>
            <p:nvPr/>
          </p:nvSpPr>
          <p:spPr bwMode="auto">
            <a:xfrm>
              <a:off x="749953" y="2070616"/>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8885" name="Rectangle 13"/>
            <p:cNvSpPr>
              <a:spLocks noChangeArrowheads="1"/>
            </p:cNvSpPr>
            <p:nvPr/>
          </p:nvSpPr>
          <p:spPr bwMode="auto">
            <a:xfrm>
              <a:off x="848210" y="1706701"/>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6" name="Freeform 14"/>
            <p:cNvSpPr>
              <a:spLocks/>
            </p:cNvSpPr>
            <p:nvPr/>
          </p:nvSpPr>
          <p:spPr bwMode="auto">
            <a:xfrm>
              <a:off x="848210" y="1706701"/>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7" name="Rectangle 15"/>
            <p:cNvSpPr>
              <a:spLocks noChangeArrowheads="1"/>
            </p:cNvSpPr>
            <p:nvPr/>
          </p:nvSpPr>
          <p:spPr bwMode="auto">
            <a:xfrm>
              <a:off x="684448" y="1633918"/>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888" name="Rectangle 16"/>
            <p:cNvSpPr>
              <a:spLocks noChangeArrowheads="1"/>
            </p:cNvSpPr>
            <p:nvPr/>
          </p:nvSpPr>
          <p:spPr bwMode="auto">
            <a:xfrm>
              <a:off x="848210" y="2139759"/>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9" name="Freeform 17"/>
            <p:cNvSpPr>
              <a:spLocks/>
            </p:cNvSpPr>
            <p:nvPr/>
          </p:nvSpPr>
          <p:spPr bwMode="auto">
            <a:xfrm>
              <a:off x="848210" y="2139759"/>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6" name="Rectangle 44"/>
            <p:cNvSpPr>
              <a:spLocks noChangeArrowheads="1"/>
            </p:cNvSpPr>
            <p:nvPr/>
          </p:nvSpPr>
          <p:spPr bwMode="auto">
            <a:xfrm>
              <a:off x="1288547" y="1568414"/>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7" name="Freeform 45"/>
            <p:cNvSpPr>
              <a:spLocks/>
            </p:cNvSpPr>
            <p:nvPr/>
          </p:nvSpPr>
          <p:spPr bwMode="auto">
            <a:xfrm>
              <a:off x="1288547" y="1568414"/>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8" name="Freeform 46"/>
            <p:cNvSpPr>
              <a:spLocks/>
            </p:cNvSpPr>
            <p:nvPr/>
          </p:nvSpPr>
          <p:spPr bwMode="auto">
            <a:xfrm>
              <a:off x="1263073" y="1637557"/>
              <a:ext cx="69144" cy="61865"/>
            </a:xfrm>
            <a:custGeom>
              <a:avLst/>
              <a:gdLst>
                <a:gd name="T0" fmla="*/ 18 w 38"/>
                <a:gd name="T1" fmla="*/ 34 h 34"/>
                <a:gd name="T2" fmla="*/ 18 w 38"/>
                <a:gd name="T3" fmla="*/ 34 h 34"/>
                <a:gd name="T4" fmla="*/ 10 w 38"/>
                <a:gd name="T5" fmla="*/ 16 h 34"/>
                <a:gd name="T6" fmla="*/ 0 w 38"/>
                <a:gd name="T7" fmla="*/ 0 h 34"/>
                <a:gd name="T8" fmla="*/ 18 w 38"/>
                <a:gd name="T9" fmla="*/ 6 h 34"/>
                <a:gd name="T10" fmla="*/ 38 w 38"/>
                <a:gd name="T11" fmla="*/ 0 h 34"/>
                <a:gd name="T12" fmla="*/ 38 w 38"/>
                <a:gd name="T13" fmla="*/ 0 h 34"/>
                <a:gd name="T14" fmla="*/ 26 w 38"/>
                <a:gd name="T15" fmla="*/ 16 h 34"/>
                <a:gd name="T16" fmla="*/ 18 w 38"/>
                <a:gd name="T17" fmla="*/ 34 h 34"/>
                <a:gd name="T18" fmla="*/ 18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18" y="34"/>
                  </a:moveTo>
                  <a:lnTo>
                    <a:pt x="18" y="34"/>
                  </a:lnTo>
                  <a:lnTo>
                    <a:pt x="10" y="16"/>
                  </a:lnTo>
                  <a:lnTo>
                    <a:pt x="0" y="0"/>
                  </a:lnTo>
                  <a:lnTo>
                    <a:pt x="18" y="6"/>
                  </a:lnTo>
                  <a:lnTo>
                    <a:pt x="38" y="0"/>
                  </a:lnTo>
                  <a:lnTo>
                    <a:pt x="38" y="0"/>
                  </a:lnTo>
                  <a:lnTo>
                    <a:pt x="26" y="16"/>
                  </a:lnTo>
                  <a:lnTo>
                    <a:pt x="18" y="34"/>
                  </a:lnTo>
                  <a:lnTo>
                    <a:pt x="18"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9" name="Rectangle 47"/>
            <p:cNvSpPr>
              <a:spLocks noChangeArrowheads="1"/>
            </p:cNvSpPr>
            <p:nvPr/>
          </p:nvSpPr>
          <p:spPr bwMode="auto">
            <a:xfrm>
              <a:off x="1550565" y="1568414"/>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0" name="Freeform 48"/>
            <p:cNvSpPr>
              <a:spLocks/>
            </p:cNvSpPr>
            <p:nvPr/>
          </p:nvSpPr>
          <p:spPr bwMode="auto">
            <a:xfrm>
              <a:off x="1550565" y="1568414"/>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1" name="Freeform 49"/>
            <p:cNvSpPr>
              <a:spLocks/>
            </p:cNvSpPr>
            <p:nvPr/>
          </p:nvSpPr>
          <p:spPr bwMode="auto">
            <a:xfrm>
              <a:off x="1525091" y="1637557"/>
              <a:ext cx="69144" cy="61865"/>
            </a:xfrm>
            <a:custGeom>
              <a:avLst/>
              <a:gdLst>
                <a:gd name="T0" fmla="*/ 18 w 38"/>
                <a:gd name="T1" fmla="*/ 34 h 34"/>
                <a:gd name="T2" fmla="*/ 18 w 38"/>
                <a:gd name="T3" fmla="*/ 34 h 34"/>
                <a:gd name="T4" fmla="*/ 10 w 38"/>
                <a:gd name="T5" fmla="*/ 16 h 34"/>
                <a:gd name="T6" fmla="*/ 0 w 38"/>
                <a:gd name="T7" fmla="*/ 0 h 34"/>
                <a:gd name="T8" fmla="*/ 18 w 38"/>
                <a:gd name="T9" fmla="*/ 6 h 34"/>
                <a:gd name="T10" fmla="*/ 38 w 38"/>
                <a:gd name="T11" fmla="*/ 0 h 34"/>
                <a:gd name="T12" fmla="*/ 38 w 38"/>
                <a:gd name="T13" fmla="*/ 0 h 34"/>
                <a:gd name="T14" fmla="*/ 26 w 38"/>
                <a:gd name="T15" fmla="*/ 16 h 34"/>
                <a:gd name="T16" fmla="*/ 18 w 38"/>
                <a:gd name="T17" fmla="*/ 34 h 34"/>
                <a:gd name="T18" fmla="*/ 18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18" y="34"/>
                  </a:moveTo>
                  <a:lnTo>
                    <a:pt x="18" y="34"/>
                  </a:lnTo>
                  <a:lnTo>
                    <a:pt x="10" y="16"/>
                  </a:lnTo>
                  <a:lnTo>
                    <a:pt x="0" y="0"/>
                  </a:lnTo>
                  <a:lnTo>
                    <a:pt x="18" y="6"/>
                  </a:lnTo>
                  <a:lnTo>
                    <a:pt x="38" y="0"/>
                  </a:lnTo>
                  <a:lnTo>
                    <a:pt x="38" y="0"/>
                  </a:lnTo>
                  <a:lnTo>
                    <a:pt x="26" y="16"/>
                  </a:lnTo>
                  <a:lnTo>
                    <a:pt x="18" y="34"/>
                  </a:lnTo>
                  <a:lnTo>
                    <a:pt x="18"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2" name="Rectangle 50"/>
            <p:cNvSpPr>
              <a:spLocks noChangeArrowheads="1"/>
            </p:cNvSpPr>
            <p:nvPr/>
          </p:nvSpPr>
          <p:spPr bwMode="auto">
            <a:xfrm>
              <a:off x="1965428" y="1568414"/>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3" name="Freeform 51"/>
            <p:cNvSpPr>
              <a:spLocks/>
            </p:cNvSpPr>
            <p:nvPr/>
          </p:nvSpPr>
          <p:spPr bwMode="auto">
            <a:xfrm>
              <a:off x="1965428" y="1568414"/>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4" name="Freeform 52"/>
            <p:cNvSpPr>
              <a:spLocks/>
            </p:cNvSpPr>
            <p:nvPr/>
          </p:nvSpPr>
          <p:spPr bwMode="auto">
            <a:xfrm>
              <a:off x="1936315" y="1637557"/>
              <a:ext cx="69144" cy="61865"/>
            </a:xfrm>
            <a:custGeom>
              <a:avLst/>
              <a:gdLst>
                <a:gd name="T0" fmla="*/ 20 w 38"/>
                <a:gd name="T1" fmla="*/ 34 h 34"/>
                <a:gd name="T2" fmla="*/ 20 w 38"/>
                <a:gd name="T3" fmla="*/ 34 h 34"/>
                <a:gd name="T4" fmla="*/ 12 w 38"/>
                <a:gd name="T5" fmla="*/ 16 h 34"/>
                <a:gd name="T6" fmla="*/ 0 w 38"/>
                <a:gd name="T7" fmla="*/ 0 h 34"/>
                <a:gd name="T8" fmla="*/ 20 w 38"/>
                <a:gd name="T9" fmla="*/ 6 h 34"/>
                <a:gd name="T10" fmla="*/ 38 w 38"/>
                <a:gd name="T11" fmla="*/ 0 h 34"/>
                <a:gd name="T12" fmla="*/ 38 w 38"/>
                <a:gd name="T13" fmla="*/ 0 h 34"/>
                <a:gd name="T14" fmla="*/ 28 w 38"/>
                <a:gd name="T15" fmla="*/ 16 h 34"/>
                <a:gd name="T16" fmla="*/ 20 w 38"/>
                <a:gd name="T17" fmla="*/ 34 h 34"/>
                <a:gd name="T18" fmla="*/ 20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20" y="34"/>
                  </a:moveTo>
                  <a:lnTo>
                    <a:pt x="20" y="34"/>
                  </a:lnTo>
                  <a:lnTo>
                    <a:pt x="12" y="16"/>
                  </a:lnTo>
                  <a:lnTo>
                    <a:pt x="0" y="0"/>
                  </a:lnTo>
                  <a:lnTo>
                    <a:pt x="20" y="6"/>
                  </a:lnTo>
                  <a:lnTo>
                    <a:pt x="38" y="0"/>
                  </a:lnTo>
                  <a:lnTo>
                    <a:pt x="38"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3" name="Rectangle 71"/>
            <p:cNvSpPr>
              <a:spLocks noChangeArrowheads="1"/>
            </p:cNvSpPr>
            <p:nvPr/>
          </p:nvSpPr>
          <p:spPr bwMode="auto">
            <a:xfrm>
              <a:off x="946467" y="1630279"/>
              <a:ext cx="302049"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ANA</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39080" name="Group 139079"/>
          <p:cNvGrpSpPr/>
          <p:nvPr/>
        </p:nvGrpSpPr>
        <p:grpSpPr>
          <a:xfrm>
            <a:off x="569814" y="2459446"/>
            <a:ext cx="1586667" cy="1029877"/>
            <a:chOff x="648057" y="2441809"/>
            <a:chExt cx="1586667" cy="1029877"/>
          </a:xfrm>
        </p:grpSpPr>
        <p:sp>
          <p:nvSpPr>
            <p:cNvPr id="138881" name="Freeform 9"/>
            <p:cNvSpPr>
              <a:spLocks noEditPoints="1"/>
            </p:cNvSpPr>
            <p:nvPr/>
          </p:nvSpPr>
          <p:spPr bwMode="auto">
            <a:xfrm>
              <a:off x="975580" y="2510952"/>
              <a:ext cx="1259144" cy="891591"/>
            </a:xfrm>
            <a:custGeom>
              <a:avLst/>
              <a:gdLst>
                <a:gd name="T0" fmla="*/ 380 w 692"/>
                <a:gd name="T1" fmla="*/ 252 h 490"/>
                <a:gd name="T2" fmla="*/ 404 w 692"/>
                <a:gd name="T3" fmla="*/ 252 h 490"/>
                <a:gd name="T4" fmla="*/ 428 w 692"/>
                <a:gd name="T5" fmla="*/ 252 h 490"/>
                <a:gd name="T6" fmla="*/ 452 w 692"/>
                <a:gd name="T7" fmla="*/ 252 h 490"/>
                <a:gd name="T8" fmla="*/ 476 w 692"/>
                <a:gd name="T9" fmla="*/ 252 h 490"/>
                <a:gd name="T10" fmla="*/ 500 w 692"/>
                <a:gd name="T11" fmla="*/ 252 h 490"/>
                <a:gd name="T12" fmla="*/ 524 w 692"/>
                <a:gd name="T13" fmla="*/ 252 h 490"/>
                <a:gd name="T14" fmla="*/ 548 w 692"/>
                <a:gd name="T15" fmla="*/ 252 h 490"/>
                <a:gd name="T16" fmla="*/ 564 w 692"/>
                <a:gd name="T17" fmla="*/ 12 h 490"/>
                <a:gd name="T18" fmla="*/ 588 w 692"/>
                <a:gd name="T19" fmla="*/ 12 h 490"/>
                <a:gd name="T20" fmla="*/ 612 w 692"/>
                <a:gd name="T21" fmla="*/ 12 h 490"/>
                <a:gd name="T22" fmla="*/ 636 w 692"/>
                <a:gd name="T23" fmla="*/ 12 h 490"/>
                <a:gd name="T24" fmla="*/ 660 w 692"/>
                <a:gd name="T25" fmla="*/ 12 h 490"/>
                <a:gd name="T26" fmla="*/ 684 w 692"/>
                <a:gd name="T27" fmla="*/ 12 h 490"/>
                <a:gd name="T28" fmla="*/ 678 w 692"/>
                <a:gd name="T29" fmla="*/ 0 h 490"/>
                <a:gd name="T30" fmla="*/ 654 w 692"/>
                <a:gd name="T31" fmla="*/ 0 h 490"/>
                <a:gd name="T32" fmla="*/ 628 w 692"/>
                <a:gd name="T33" fmla="*/ 0 h 490"/>
                <a:gd name="T34" fmla="*/ 604 w 692"/>
                <a:gd name="T35" fmla="*/ 0 h 490"/>
                <a:gd name="T36" fmla="*/ 580 w 692"/>
                <a:gd name="T37" fmla="*/ 0 h 490"/>
                <a:gd name="T38" fmla="*/ 556 w 692"/>
                <a:gd name="T39" fmla="*/ 0 h 490"/>
                <a:gd name="T40" fmla="*/ 542 w 692"/>
                <a:gd name="T41" fmla="*/ 240 h 490"/>
                <a:gd name="T42" fmla="*/ 518 w 692"/>
                <a:gd name="T43" fmla="*/ 240 h 490"/>
                <a:gd name="T44" fmla="*/ 494 w 692"/>
                <a:gd name="T45" fmla="*/ 240 h 490"/>
                <a:gd name="T46" fmla="*/ 468 w 692"/>
                <a:gd name="T47" fmla="*/ 240 h 490"/>
                <a:gd name="T48" fmla="*/ 444 w 692"/>
                <a:gd name="T49" fmla="*/ 240 h 490"/>
                <a:gd name="T50" fmla="*/ 420 w 692"/>
                <a:gd name="T51" fmla="*/ 240 h 490"/>
                <a:gd name="T52" fmla="*/ 396 w 692"/>
                <a:gd name="T53" fmla="*/ 240 h 490"/>
                <a:gd name="T54" fmla="*/ 372 w 692"/>
                <a:gd name="T55" fmla="*/ 240 h 490"/>
                <a:gd name="T56" fmla="*/ 6 w 692"/>
                <a:gd name="T57" fmla="*/ 252 h 490"/>
                <a:gd name="T58" fmla="*/ 30 w 692"/>
                <a:gd name="T59" fmla="*/ 252 h 490"/>
                <a:gd name="T60" fmla="*/ 54 w 692"/>
                <a:gd name="T61" fmla="*/ 252 h 490"/>
                <a:gd name="T62" fmla="*/ 78 w 692"/>
                <a:gd name="T63" fmla="*/ 252 h 490"/>
                <a:gd name="T64" fmla="*/ 102 w 692"/>
                <a:gd name="T65" fmla="*/ 252 h 490"/>
                <a:gd name="T66" fmla="*/ 126 w 692"/>
                <a:gd name="T67" fmla="*/ 252 h 490"/>
                <a:gd name="T68" fmla="*/ 150 w 692"/>
                <a:gd name="T69" fmla="*/ 252 h 490"/>
                <a:gd name="T70" fmla="*/ 176 w 692"/>
                <a:gd name="T71" fmla="*/ 252 h 490"/>
                <a:gd name="T72" fmla="*/ 190 w 692"/>
                <a:gd name="T73" fmla="*/ 490 h 490"/>
                <a:gd name="T74" fmla="*/ 214 w 692"/>
                <a:gd name="T75" fmla="*/ 490 h 490"/>
                <a:gd name="T76" fmla="*/ 238 w 692"/>
                <a:gd name="T77" fmla="*/ 490 h 490"/>
                <a:gd name="T78" fmla="*/ 262 w 692"/>
                <a:gd name="T79" fmla="*/ 490 h 490"/>
                <a:gd name="T80" fmla="*/ 286 w 692"/>
                <a:gd name="T81" fmla="*/ 490 h 490"/>
                <a:gd name="T82" fmla="*/ 310 w 692"/>
                <a:gd name="T83" fmla="*/ 490 h 490"/>
                <a:gd name="T84" fmla="*/ 326 w 692"/>
                <a:gd name="T85" fmla="*/ 252 h 490"/>
                <a:gd name="T86" fmla="*/ 350 w 692"/>
                <a:gd name="T87" fmla="*/ 252 h 490"/>
                <a:gd name="T88" fmla="*/ 342 w 692"/>
                <a:gd name="T89" fmla="*/ 240 h 490"/>
                <a:gd name="T90" fmla="*/ 318 w 692"/>
                <a:gd name="T91" fmla="*/ 484 h 490"/>
                <a:gd name="T92" fmla="*/ 304 w 692"/>
                <a:gd name="T93" fmla="*/ 478 h 490"/>
                <a:gd name="T94" fmla="*/ 280 w 692"/>
                <a:gd name="T95" fmla="*/ 478 h 490"/>
                <a:gd name="T96" fmla="*/ 256 w 692"/>
                <a:gd name="T97" fmla="*/ 478 h 490"/>
                <a:gd name="T98" fmla="*/ 230 w 692"/>
                <a:gd name="T99" fmla="*/ 478 h 490"/>
                <a:gd name="T100" fmla="*/ 206 w 692"/>
                <a:gd name="T101" fmla="*/ 478 h 490"/>
                <a:gd name="T102" fmla="*/ 182 w 692"/>
                <a:gd name="T103" fmla="*/ 478 h 490"/>
                <a:gd name="T104" fmla="*/ 168 w 692"/>
                <a:gd name="T105" fmla="*/ 240 h 490"/>
                <a:gd name="T106" fmla="*/ 144 w 692"/>
                <a:gd name="T107" fmla="*/ 240 h 490"/>
                <a:gd name="T108" fmla="*/ 120 w 692"/>
                <a:gd name="T109" fmla="*/ 240 h 490"/>
                <a:gd name="T110" fmla="*/ 96 w 692"/>
                <a:gd name="T111" fmla="*/ 240 h 490"/>
                <a:gd name="T112" fmla="*/ 70 w 692"/>
                <a:gd name="T113" fmla="*/ 240 h 490"/>
                <a:gd name="T114" fmla="*/ 46 w 692"/>
                <a:gd name="T115" fmla="*/ 240 h 490"/>
                <a:gd name="T116" fmla="*/ 22 w 692"/>
                <a:gd name="T117" fmla="*/ 240 h 490"/>
                <a:gd name="T118" fmla="*/ 0 w 692"/>
                <a:gd name="T119" fmla="*/ 25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2" h="490">
                  <a:moveTo>
                    <a:pt x="358" y="252"/>
                  </a:moveTo>
                  <a:lnTo>
                    <a:pt x="360" y="252"/>
                  </a:lnTo>
                  <a:lnTo>
                    <a:pt x="362" y="252"/>
                  </a:lnTo>
                  <a:lnTo>
                    <a:pt x="362" y="252"/>
                  </a:lnTo>
                  <a:lnTo>
                    <a:pt x="364" y="252"/>
                  </a:lnTo>
                  <a:lnTo>
                    <a:pt x="366" y="252"/>
                  </a:lnTo>
                  <a:lnTo>
                    <a:pt x="368" y="252"/>
                  </a:lnTo>
                  <a:lnTo>
                    <a:pt x="370" y="252"/>
                  </a:lnTo>
                  <a:lnTo>
                    <a:pt x="372" y="252"/>
                  </a:lnTo>
                  <a:lnTo>
                    <a:pt x="374" y="252"/>
                  </a:lnTo>
                  <a:lnTo>
                    <a:pt x="376" y="252"/>
                  </a:lnTo>
                  <a:lnTo>
                    <a:pt x="378" y="252"/>
                  </a:lnTo>
                  <a:lnTo>
                    <a:pt x="380" y="252"/>
                  </a:lnTo>
                  <a:lnTo>
                    <a:pt x="382" y="252"/>
                  </a:lnTo>
                  <a:lnTo>
                    <a:pt x="384" y="252"/>
                  </a:lnTo>
                  <a:lnTo>
                    <a:pt x="386" y="252"/>
                  </a:lnTo>
                  <a:lnTo>
                    <a:pt x="388" y="252"/>
                  </a:lnTo>
                  <a:lnTo>
                    <a:pt x="388" y="252"/>
                  </a:lnTo>
                  <a:lnTo>
                    <a:pt x="390" y="252"/>
                  </a:lnTo>
                  <a:lnTo>
                    <a:pt x="392" y="252"/>
                  </a:lnTo>
                  <a:lnTo>
                    <a:pt x="394" y="252"/>
                  </a:lnTo>
                  <a:lnTo>
                    <a:pt x="396" y="252"/>
                  </a:lnTo>
                  <a:lnTo>
                    <a:pt x="398" y="252"/>
                  </a:lnTo>
                  <a:lnTo>
                    <a:pt x="400" y="252"/>
                  </a:lnTo>
                  <a:lnTo>
                    <a:pt x="402" y="252"/>
                  </a:lnTo>
                  <a:lnTo>
                    <a:pt x="404" y="252"/>
                  </a:lnTo>
                  <a:lnTo>
                    <a:pt x="406" y="252"/>
                  </a:lnTo>
                  <a:lnTo>
                    <a:pt x="408" y="252"/>
                  </a:lnTo>
                  <a:lnTo>
                    <a:pt x="410" y="252"/>
                  </a:lnTo>
                  <a:lnTo>
                    <a:pt x="412" y="252"/>
                  </a:lnTo>
                  <a:lnTo>
                    <a:pt x="414" y="252"/>
                  </a:lnTo>
                  <a:lnTo>
                    <a:pt x="414" y="252"/>
                  </a:lnTo>
                  <a:lnTo>
                    <a:pt x="416" y="252"/>
                  </a:lnTo>
                  <a:lnTo>
                    <a:pt x="418" y="252"/>
                  </a:lnTo>
                  <a:lnTo>
                    <a:pt x="420" y="252"/>
                  </a:lnTo>
                  <a:lnTo>
                    <a:pt x="422" y="252"/>
                  </a:lnTo>
                  <a:lnTo>
                    <a:pt x="424" y="252"/>
                  </a:lnTo>
                  <a:lnTo>
                    <a:pt x="426" y="252"/>
                  </a:lnTo>
                  <a:lnTo>
                    <a:pt x="428" y="252"/>
                  </a:lnTo>
                  <a:lnTo>
                    <a:pt x="430" y="252"/>
                  </a:lnTo>
                  <a:lnTo>
                    <a:pt x="432" y="252"/>
                  </a:lnTo>
                  <a:lnTo>
                    <a:pt x="434" y="252"/>
                  </a:lnTo>
                  <a:lnTo>
                    <a:pt x="436" y="252"/>
                  </a:lnTo>
                  <a:lnTo>
                    <a:pt x="438" y="252"/>
                  </a:lnTo>
                  <a:lnTo>
                    <a:pt x="440" y="252"/>
                  </a:lnTo>
                  <a:lnTo>
                    <a:pt x="442" y="252"/>
                  </a:lnTo>
                  <a:lnTo>
                    <a:pt x="442" y="252"/>
                  </a:lnTo>
                  <a:lnTo>
                    <a:pt x="444" y="252"/>
                  </a:lnTo>
                  <a:lnTo>
                    <a:pt x="446" y="252"/>
                  </a:lnTo>
                  <a:lnTo>
                    <a:pt x="448" y="252"/>
                  </a:lnTo>
                  <a:lnTo>
                    <a:pt x="450" y="252"/>
                  </a:lnTo>
                  <a:lnTo>
                    <a:pt x="452" y="252"/>
                  </a:lnTo>
                  <a:lnTo>
                    <a:pt x="454" y="252"/>
                  </a:lnTo>
                  <a:lnTo>
                    <a:pt x="456" y="252"/>
                  </a:lnTo>
                  <a:lnTo>
                    <a:pt x="458" y="252"/>
                  </a:lnTo>
                  <a:lnTo>
                    <a:pt x="460" y="252"/>
                  </a:lnTo>
                  <a:lnTo>
                    <a:pt x="462" y="252"/>
                  </a:lnTo>
                  <a:lnTo>
                    <a:pt x="464" y="252"/>
                  </a:lnTo>
                  <a:lnTo>
                    <a:pt x="466" y="252"/>
                  </a:lnTo>
                  <a:lnTo>
                    <a:pt x="468" y="252"/>
                  </a:lnTo>
                  <a:lnTo>
                    <a:pt x="468" y="252"/>
                  </a:lnTo>
                  <a:lnTo>
                    <a:pt x="470" y="252"/>
                  </a:lnTo>
                  <a:lnTo>
                    <a:pt x="472" y="252"/>
                  </a:lnTo>
                  <a:lnTo>
                    <a:pt x="474" y="252"/>
                  </a:lnTo>
                  <a:lnTo>
                    <a:pt x="476" y="252"/>
                  </a:lnTo>
                  <a:lnTo>
                    <a:pt x="478" y="252"/>
                  </a:lnTo>
                  <a:lnTo>
                    <a:pt x="480" y="252"/>
                  </a:lnTo>
                  <a:lnTo>
                    <a:pt x="482" y="252"/>
                  </a:lnTo>
                  <a:lnTo>
                    <a:pt x="484" y="252"/>
                  </a:lnTo>
                  <a:lnTo>
                    <a:pt x="486" y="252"/>
                  </a:lnTo>
                  <a:lnTo>
                    <a:pt x="488" y="252"/>
                  </a:lnTo>
                  <a:lnTo>
                    <a:pt x="490" y="252"/>
                  </a:lnTo>
                  <a:lnTo>
                    <a:pt x="492" y="252"/>
                  </a:lnTo>
                  <a:lnTo>
                    <a:pt x="494" y="252"/>
                  </a:lnTo>
                  <a:lnTo>
                    <a:pt x="494" y="252"/>
                  </a:lnTo>
                  <a:lnTo>
                    <a:pt x="496" y="252"/>
                  </a:lnTo>
                  <a:lnTo>
                    <a:pt x="498" y="252"/>
                  </a:lnTo>
                  <a:lnTo>
                    <a:pt x="500" y="252"/>
                  </a:lnTo>
                  <a:lnTo>
                    <a:pt x="502" y="252"/>
                  </a:lnTo>
                  <a:lnTo>
                    <a:pt x="504" y="252"/>
                  </a:lnTo>
                  <a:lnTo>
                    <a:pt x="506" y="252"/>
                  </a:lnTo>
                  <a:lnTo>
                    <a:pt x="508" y="252"/>
                  </a:lnTo>
                  <a:lnTo>
                    <a:pt x="510" y="252"/>
                  </a:lnTo>
                  <a:lnTo>
                    <a:pt x="512" y="252"/>
                  </a:lnTo>
                  <a:lnTo>
                    <a:pt x="514" y="252"/>
                  </a:lnTo>
                  <a:lnTo>
                    <a:pt x="516" y="252"/>
                  </a:lnTo>
                  <a:lnTo>
                    <a:pt x="518" y="252"/>
                  </a:lnTo>
                  <a:lnTo>
                    <a:pt x="520" y="252"/>
                  </a:lnTo>
                  <a:lnTo>
                    <a:pt x="520" y="252"/>
                  </a:lnTo>
                  <a:lnTo>
                    <a:pt x="522" y="252"/>
                  </a:lnTo>
                  <a:lnTo>
                    <a:pt x="524" y="252"/>
                  </a:lnTo>
                  <a:lnTo>
                    <a:pt x="526" y="252"/>
                  </a:lnTo>
                  <a:lnTo>
                    <a:pt x="528" y="252"/>
                  </a:lnTo>
                  <a:lnTo>
                    <a:pt x="530" y="252"/>
                  </a:lnTo>
                  <a:lnTo>
                    <a:pt x="532" y="252"/>
                  </a:lnTo>
                  <a:lnTo>
                    <a:pt x="534" y="252"/>
                  </a:lnTo>
                  <a:lnTo>
                    <a:pt x="536" y="252"/>
                  </a:lnTo>
                  <a:lnTo>
                    <a:pt x="538" y="252"/>
                  </a:lnTo>
                  <a:lnTo>
                    <a:pt x="540" y="252"/>
                  </a:lnTo>
                  <a:lnTo>
                    <a:pt x="542" y="252"/>
                  </a:lnTo>
                  <a:lnTo>
                    <a:pt x="544" y="252"/>
                  </a:lnTo>
                  <a:lnTo>
                    <a:pt x="546" y="252"/>
                  </a:lnTo>
                  <a:lnTo>
                    <a:pt x="548" y="252"/>
                  </a:lnTo>
                  <a:lnTo>
                    <a:pt x="548" y="252"/>
                  </a:lnTo>
                  <a:lnTo>
                    <a:pt x="552" y="250"/>
                  </a:lnTo>
                  <a:lnTo>
                    <a:pt x="554" y="246"/>
                  </a:lnTo>
                  <a:lnTo>
                    <a:pt x="554" y="6"/>
                  </a:lnTo>
                  <a:lnTo>
                    <a:pt x="548" y="6"/>
                  </a:lnTo>
                  <a:lnTo>
                    <a:pt x="548" y="12"/>
                  </a:lnTo>
                  <a:lnTo>
                    <a:pt x="550" y="12"/>
                  </a:lnTo>
                  <a:lnTo>
                    <a:pt x="552" y="12"/>
                  </a:lnTo>
                  <a:lnTo>
                    <a:pt x="554" y="12"/>
                  </a:lnTo>
                  <a:lnTo>
                    <a:pt x="556" y="12"/>
                  </a:lnTo>
                  <a:lnTo>
                    <a:pt x="558" y="12"/>
                  </a:lnTo>
                  <a:lnTo>
                    <a:pt x="560" y="12"/>
                  </a:lnTo>
                  <a:lnTo>
                    <a:pt x="562" y="12"/>
                  </a:lnTo>
                  <a:lnTo>
                    <a:pt x="564" y="12"/>
                  </a:lnTo>
                  <a:lnTo>
                    <a:pt x="566" y="12"/>
                  </a:lnTo>
                  <a:lnTo>
                    <a:pt x="568" y="12"/>
                  </a:lnTo>
                  <a:lnTo>
                    <a:pt x="570" y="12"/>
                  </a:lnTo>
                  <a:lnTo>
                    <a:pt x="572" y="12"/>
                  </a:lnTo>
                  <a:lnTo>
                    <a:pt x="574" y="12"/>
                  </a:lnTo>
                  <a:lnTo>
                    <a:pt x="574" y="12"/>
                  </a:lnTo>
                  <a:lnTo>
                    <a:pt x="576" y="12"/>
                  </a:lnTo>
                  <a:lnTo>
                    <a:pt x="578" y="12"/>
                  </a:lnTo>
                  <a:lnTo>
                    <a:pt x="580" y="12"/>
                  </a:lnTo>
                  <a:lnTo>
                    <a:pt x="582" y="12"/>
                  </a:lnTo>
                  <a:lnTo>
                    <a:pt x="584" y="12"/>
                  </a:lnTo>
                  <a:lnTo>
                    <a:pt x="586" y="12"/>
                  </a:lnTo>
                  <a:lnTo>
                    <a:pt x="588" y="12"/>
                  </a:lnTo>
                  <a:lnTo>
                    <a:pt x="590" y="12"/>
                  </a:lnTo>
                  <a:lnTo>
                    <a:pt x="592" y="12"/>
                  </a:lnTo>
                  <a:lnTo>
                    <a:pt x="594" y="12"/>
                  </a:lnTo>
                  <a:lnTo>
                    <a:pt x="596" y="12"/>
                  </a:lnTo>
                  <a:lnTo>
                    <a:pt x="598" y="12"/>
                  </a:lnTo>
                  <a:lnTo>
                    <a:pt x="600" y="12"/>
                  </a:lnTo>
                  <a:lnTo>
                    <a:pt x="600" y="12"/>
                  </a:lnTo>
                  <a:lnTo>
                    <a:pt x="602" y="12"/>
                  </a:lnTo>
                  <a:lnTo>
                    <a:pt x="604" y="12"/>
                  </a:lnTo>
                  <a:lnTo>
                    <a:pt x="606" y="12"/>
                  </a:lnTo>
                  <a:lnTo>
                    <a:pt x="608" y="12"/>
                  </a:lnTo>
                  <a:lnTo>
                    <a:pt x="610" y="12"/>
                  </a:lnTo>
                  <a:lnTo>
                    <a:pt x="612" y="12"/>
                  </a:lnTo>
                  <a:lnTo>
                    <a:pt x="614" y="12"/>
                  </a:lnTo>
                  <a:lnTo>
                    <a:pt x="616" y="12"/>
                  </a:lnTo>
                  <a:lnTo>
                    <a:pt x="618" y="12"/>
                  </a:lnTo>
                  <a:lnTo>
                    <a:pt x="620" y="12"/>
                  </a:lnTo>
                  <a:lnTo>
                    <a:pt x="622" y="12"/>
                  </a:lnTo>
                  <a:lnTo>
                    <a:pt x="624" y="12"/>
                  </a:lnTo>
                  <a:lnTo>
                    <a:pt x="626" y="12"/>
                  </a:lnTo>
                  <a:lnTo>
                    <a:pt x="628" y="12"/>
                  </a:lnTo>
                  <a:lnTo>
                    <a:pt x="628" y="12"/>
                  </a:lnTo>
                  <a:lnTo>
                    <a:pt x="630" y="12"/>
                  </a:lnTo>
                  <a:lnTo>
                    <a:pt x="632" y="12"/>
                  </a:lnTo>
                  <a:lnTo>
                    <a:pt x="634" y="12"/>
                  </a:lnTo>
                  <a:lnTo>
                    <a:pt x="636" y="12"/>
                  </a:lnTo>
                  <a:lnTo>
                    <a:pt x="638" y="12"/>
                  </a:lnTo>
                  <a:lnTo>
                    <a:pt x="640" y="12"/>
                  </a:lnTo>
                  <a:lnTo>
                    <a:pt x="642" y="12"/>
                  </a:lnTo>
                  <a:lnTo>
                    <a:pt x="644" y="12"/>
                  </a:lnTo>
                  <a:lnTo>
                    <a:pt x="646" y="12"/>
                  </a:lnTo>
                  <a:lnTo>
                    <a:pt x="648" y="12"/>
                  </a:lnTo>
                  <a:lnTo>
                    <a:pt x="650" y="12"/>
                  </a:lnTo>
                  <a:lnTo>
                    <a:pt x="652" y="12"/>
                  </a:lnTo>
                  <a:lnTo>
                    <a:pt x="654" y="12"/>
                  </a:lnTo>
                  <a:lnTo>
                    <a:pt x="654" y="12"/>
                  </a:lnTo>
                  <a:lnTo>
                    <a:pt x="656" y="12"/>
                  </a:lnTo>
                  <a:lnTo>
                    <a:pt x="658" y="12"/>
                  </a:lnTo>
                  <a:lnTo>
                    <a:pt x="660" y="12"/>
                  </a:lnTo>
                  <a:lnTo>
                    <a:pt x="662" y="12"/>
                  </a:lnTo>
                  <a:lnTo>
                    <a:pt x="664" y="12"/>
                  </a:lnTo>
                  <a:lnTo>
                    <a:pt x="666" y="12"/>
                  </a:lnTo>
                  <a:lnTo>
                    <a:pt x="668" y="12"/>
                  </a:lnTo>
                  <a:lnTo>
                    <a:pt x="670" y="12"/>
                  </a:lnTo>
                  <a:lnTo>
                    <a:pt x="672" y="12"/>
                  </a:lnTo>
                  <a:lnTo>
                    <a:pt x="674" y="12"/>
                  </a:lnTo>
                  <a:lnTo>
                    <a:pt x="676" y="12"/>
                  </a:lnTo>
                  <a:lnTo>
                    <a:pt x="678" y="12"/>
                  </a:lnTo>
                  <a:lnTo>
                    <a:pt x="680" y="12"/>
                  </a:lnTo>
                  <a:lnTo>
                    <a:pt x="680" y="12"/>
                  </a:lnTo>
                  <a:lnTo>
                    <a:pt x="682" y="12"/>
                  </a:lnTo>
                  <a:lnTo>
                    <a:pt x="684" y="12"/>
                  </a:lnTo>
                  <a:lnTo>
                    <a:pt x="686" y="12"/>
                  </a:lnTo>
                  <a:lnTo>
                    <a:pt x="688" y="12"/>
                  </a:lnTo>
                  <a:lnTo>
                    <a:pt x="690" y="12"/>
                  </a:lnTo>
                  <a:lnTo>
                    <a:pt x="692" y="12"/>
                  </a:lnTo>
                  <a:lnTo>
                    <a:pt x="692" y="0"/>
                  </a:lnTo>
                  <a:lnTo>
                    <a:pt x="690" y="0"/>
                  </a:lnTo>
                  <a:lnTo>
                    <a:pt x="688" y="0"/>
                  </a:lnTo>
                  <a:lnTo>
                    <a:pt x="686" y="0"/>
                  </a:lnTo>
                  <a:lnTo>
                    <a:pt x="684" y="0"/>
                  </a:lnTo>
                  <a:lnTo>
                    <a:pt x="682" y="0"/>
                  </a:lnTo>
                  <a:lnTo>
                    <a:pt x="680" y="0"/>
                  </a:lnTo>
                  <a:lnTo>
                    <a:pt x="680" y="0"/>
                  </a:lnTo>
                  <a:lnTo>
                    <a:pt x="678" y="0"/>
                  </a:lnTo>
                  <a:lnTo>
                    <a:pt x="676" y="0"/>
                  </a:lnTo>
                  <a:lnTo>
                    <a:pt x="674" y="0"/>
                  </a:lnTo>
                  <a:lnTo>
                    <a:pt x="672" y="0"/>
                  </a:lnTo>
                  <a:lnTo>
                    <a:pt x="670" y="0"/>
                  </a:lnTo>
                  <a:lnTo>
                    <a:pt x="668" y="0"/>
                  </a:lnTo>
                  <a:lnTo>
                    <a:pt x="666" y="0"/>
                  </a:lnTo>
                  <a:lnTo>
                    <a:pt x="664" y="0"/>
                  </a:lnTo>
                  <a:lnTo>
                    <a:pt x="662" y="0"/>
                  </a:lnTo>
                  <a:lnTo>
                    <a:pt x="660" y="0"/>
                  </a:lnTo>
                  <a:lnTo>
                    <a:pt x="658" y="0"/>
                  </a:lnTo>
                  <a:lnTo>
                    <a:pt x="656" y="0"/>
                  </a:lnTo>
                  <a:lnTo>
                    <a:pt x="654" y="0"/>
                  </a:lnTo>
                  <a:lnTo>
                    <a:pt x="654" y="0"/>
                  </a:lnTo>
                  <a:lnTo>
                    <a:pt x="652" y="0"/>
                  </a:lnTo>
                  <a:lnTo>
                    <a:pt x="650" y="0"/>
                  </a:lnTo>
                  <a:lnTo>
                    <a:pt x="648" y="0"/>
                  </a:lnTo>
                  <a:lnTo>
                    <a:pt x="646" y="0"/>
                  </a:lnTo>
                  <a:lnTo>
                    <a:pt x="644" y="0"/>
                  </a:lnTo>
                  <a:lnTo>
                    <a:pt x="642" y="0"/>
                  </a:lnTo>
                  <a:lnTo>
                    <a:pt x="640" y="0"/>
                  </a:lnTo>
                  <a:lnTo>
                    <a:pt x="638" y="0"/>
                  </a:lnTo>
                  <a:lnTo>
                    <a:pt x="636" y="0"/>
                  </a:lnTo>
                  <a:lnTo>
                    <a:pt x="634" y="0"/>
                  </a:lnTo>
                  <a:lnTo>
                    <a:pt x="632" y="0"/>
                  </a:lnTo>
                  <a:lnTo>
                    <a:pt x="630" y="0"/>
                  </a:lnTo>
                  <a:lnTo>
                    <a:pt x="628" y="0"/>
                  </a:lnTo>
                  <a:lnTo>
                    <a:pt x="628" y="0"/>
                  </a:lnTo>
                  <a:lnTo>
                    <a:pt x="626" y="0"/>
                  </a:lnTo>
                  <a:lnTo>
                    <a:pt x="624" y="0"/>
                  </a:lnTo>
                  <a:lnTo>
                    <a:pt x="622" y="0"/>
                  </a:lnTo>
                  <a:lnTo>
                    <a:pt x="620" y="0"/>
                  </a:lnTo>
                  <a:lnTo>
                    <a:pt x="618" y="0"/>
                  </a:lnTo>
                  <a:lnTo>
                    <a:pt x="616" y="0"/>
                  </a:lnTo>
                  <a:lnTo>
                    <a:pt x="614" y="0"/>
                  </a:lnTo>
                  <a:lnTo>
                    <a:pt x="612" y="0"/>
                  </a:lnTo>
                  <a:lnTo>
                    <a:pt x="610" y="0"/>
                  </a:lnTo>
                  <a:lnTo>
                    <a:pt x="608" y="0"/>
                  </a:lnTo>
                  <a:lnTo>
                    <a:pt x="606" y="0"/>
                  </a:lnTo>
                  <a:lnTo>
                    <a:pt x="604" y="0"/>
                  </a:lnTo>
                  <a:lnTo>
                    <a:pt x="602" y="0"/>
                  </a:lnTo>
                  <a:lnTo>
                    <a:pt x="600" y="0"/>
                  </a:lnTo>
                  <a:lnTo>
                    <a:pt x="600" y="0"/>
                  </a:lnTo>
                  <a:lnTo>
                    <a:pt x="598" y="0"/>
                  </a:lnTo>
                  <a:lnTo>
                    <a:pt x="596" y="0"/>
                  </a:lnTo>
                  <a:lnTo>
                    <a:pt x="594" y="0"/>
                  </a:lnTo>
                  <a:lnTo>
                    <a:pt x="592" y="0"/>
                  </a:lnTo>
                  <a:lnTo>
                    <a:pt x="590" y="0"/>
                  </a:lnTo>
                  <a:lnTo>
                    <a:pt x="588" y="0"/>
                  </a:lnTo>
                  <a:lnTo>
                    <a:pt x="586" y="0"/>
                  </a:lnTo>
                  <a:lnTo>
                    <a:pt x="584" y="0"/>
                  </a:lnTo>
                  <a:lnTo>
                    <a:pt x="582" y="0"/>
                  </a:lnTo>
                  <a:lnTo>
                    <a:pt x="580" y="0"/>
                  </a:lnTo>
                  <a:lnTo>
                    <a:pt x="578" y="0"/>
                  </a:lnTo>
                  <a:lnTo>
                    <a:pt x="576" y="0"/>
                  </a:lnTo>
                  <a:lnTo>
                    <a:pt x="574" y="0"/>
                  </a:lnTo>
                  <a:lnTo>
                    <a:pt x="574" y="0"/>
                  </a:lnTo>
                  <a:lnTo>
                    <a:pt x="572" y="0"/>
                  </a:lnTo>
                  <a:lnTo>
                    <a:pt x="570" y="0"/>
                  </a:lnTo>
                  <a:lnTo>
                    <a:pt x="568" y="0"/>
                  </a:lnTo>
                  <a:lnTo>
                    <a:pt x="566" y="0"/>
                  </a:lnTo>
                  <a:lnTo>
                    <a:pt x="564" y="0"/>
                  </a:lnTo>
                  <a:lnTo>
                    <a:pt x="562" y="0"/>
                  </a:lnTo>
                  <a:lnTo>
                    <a:pt x="560" y="0"/>
                  </a:lnTo>
                  <a:lnTo>
                    <a:pt x="558" y="0"/>
                  </a:lnTo>
                  <a:lnTo>
                    <a:pt x="556" y="0"/>
                  </a:lnTo>
                  <a:lnTo>
                    <a:pt x="554" y="0"/>
                  </a:lnTo>
                  <a:lnTo>
                    <a:pt x="552" y="0"/>
                  </a:lnTo>
                  <a:lnTo>
                    <a:pt x="550" y="0"/>
                  </a:lnTo>
                  <a:lnTo>
                    <a:pt x="548" y="0"/>
                  </a:lnTo>
                  <a:lnTo>
                    <a:pt x="548" y="0"/>
                  </a:lnTo>
                  <a:lnTo>
                    <a:pt x="544" y="2"/>
                  </a:lnTo>
                  <a:lnTo>
                    <a:pt x="542" y="6"/>
                  </a:lnTo>
                  <a:lnTo>
                    <a:pt x="542" y="246"/>
                  </a:lnTo>
                  <a:lnTo>
                    <a:pt x="548" y="246"/>
                  </a:lnTo>
                  <a:lnTo>
                    <a:pt x="548" y="240"/>
                  </a:lnTo>
                  <a:lnTo>
                    <a:pt x="546" y="240"/>
                  </a:lnTo>
                  <a:lnTo>
                    <a:pt x="544" y="240"/>
                  </a:lnTo>
                  <a:lnTo>
                    <a:pt x="542" y="240"/>
                  </a:lnTo>
                  <a:lnTo>
                    <a:pt x="540" y="240"/>
                  </a:lnTo>
                  <a:lnTo>
                    <a:pt x="538" y="240"/>
                  </a:lnTo>
                  <a:lnTo>
                    <a:pt x="536" y="240"/>
                  </a:lnTo>
                  <a:lnTo>
                    <a:pt x="534" y="240"/>
                  </a:lnTo>
                  <a:lnTo>
                    <a:pt x="532" y="240"/>
                  </a:lnTo>
                  <a:lnTo>
                    <a:pt x="530" y="240"/>
                  </a:lnTo>
                  <a:lnTo>
                    <a:pt x="528" y="240"/>
                  </a:lnTo>
                  <a:lnTo>
                    <a:pt x="526" y="240"/>
                  </a:lnTo>
                  <a:lnTo>
                    <a:pt x="524" y="240"/>
                  </a:lnTo>
                  <a:lnTo>
                    <a:pt x="522" y="240"/>
                  </a:lnTo>
                  <a:lnTo>
                    <a:pt x="520" y="240"/>
                  </a:lnTo>
                  <a:lnTo>
                    <a:pt x="520" y="240"/>
                  </a:lnTo>
                  <a:lnTo>
                    <a:pt x="518" y="240"/>
                  </a:lnTo>
                  <a:lnTo>
                    <a:pt x="516" y="240"/>
                  </a:lnTo>
                  <a:lnTo>
                    <a:pt x="514" y="240"/>
                  </a:lnTo>
                  <a:lnTo>
                    <a:pt x="512" y="240"/>
                  </a:lnTo>
                  <a:lnTo>
                    <a:pt x="510" y="240"/>
                  </a:lnTo>
                  <a:lnTo>
                    <a:pt x="508" y="240"/>
                  </a:lnTo>
                  <a:lnTo>
                    <a:pt x="506" y="240"/>
                  </a:lnTo>
                  <a:lnTo>
                    <a:pt x="504" y="240"/>
                  </a:lnTo>
                  <a:lnTo>
                    <a:pt x="502" y="240"/>
                  </a:lnTo>
                  <a:lnTo>
                    <a:pt x="500" y="240"/>
                  </a:lnTo>
                  <a:lnTo>
                    <a:pt x="498" y="240"/>
                  </a:lnTo>
                  <a:lnTo>
                    <a:pt x="496" y="240"/>
                  </a:lnTo>
                  <a:lnTo>
                    <a:pt x="494" y="240"/>
                  </a:lnTo>
                  <a:lnTo>
                    <a:pt x="494" y="240"/>
                  </a:lnTo>
                  <a:lnTo>
                    <a:pt x="492" y="240"/>
                  </a:lnTo>
                  <a:lnTo>
                    <a:pt x="490" y="240"/>
                  </a:lnTo>
                  <a:lnTo>
                    <a:pt x="488" y="240"/>
                  </a:lnTo>
                  <a:lnTo>
                    <a:pt x="486" y="240"/>
                  </a:lnTo>
                  <a:lnTo>
                    <a:pt x="484" y="240"/>
                  </a:lnTo>
                  <a:lnTo>
                    <a:pt x="482" y="240"/>
                  </a:lnTo>
                  <a:lnTo>
                    <a:pt x="480" y="240"/>
                  </a:lnTo>
                  <a:lnTo>
                    <a:pt x="478" y="240"/>
                  </a:lnTo>
                  <a:lnTo>
                    <a:pt x="476" y="240"/>
                  </a:lnTo>
                  <a:lnTo>
                    <a:pt x="474" y="240"/>
                  </a:lnTo>
                  <a:lnTo>
                    <a:pt x="472" y="240"/>
                  </a:lnTo>
                  <a:lnTo>
                    <a:pt x="470" y="240"/>
                  </a:lnTo>
                  <a:lnTo>
                    <a:pt x="468" y="240"/>
                  </a:lnTo>
                  <a:lnTo>
                    <a:pt x="468" y="240"/>
                  </a:lnTo>
                  <a:lnTo>
                    <a:pt x="466" y="240"/>
                  </a:lnTo>
                  <a:lnTo>
                    <a:pt x="464" y="240"/>
                  </a:lnTo>
                  <a:lnTo>
                    <a:pt x="462" y="240"/>
                  </a:lnTo>
                  <a:lnTo>
                    <a:pt x="460" y="240"/>
                  </a:lnTo>
                  <a:lnTo>
                    <a:pt x="458" y="240"/>
                  </a:lnTo>
                  <a:lnTo>
                    <a:pt x="456" y="240"/>
                  </a:lnTo>
                  <a:lnTo>
                    <a:pt x="454" y="240"/>
                  </a:lnTo>
                  <a:lnTo>
                    <a:pt x="452" y="240"/>
                  </a:lnTo>
                  <a:lnTo>
                    <a:pt x="450" y="240"/>
                  </a:lnTo>
                  <a:lnTo>
                    <a:pt x="448" y="240"/>
                  </a:lnTo>
                  <a:lnTo>
                    <a:pt x="446" y="240"/>
                  </a:lnTo>
                  <a:lnTo>
                    <a:pt x="444" y="240"/>
                  </a:lnTo>
                  <a:lnTo>
                    <a:pt x="442" y="240"/>
                  </a:lnTo>
                  <a:lnTo>
                    <a:pt x="442" y="240"/>
                  </a:lnTo>
                  <a:lnTo>
                    <a:pt x="440" y="240"/>
                  </a:lnTo>
                  <a:lnTo>
                    <a:pt x="438" y="240"/>
                  </a:lnTo>
                  <a:lnTo>
                    <a:pt x="436" y="240"/>
                  </a:lnTo>
                  <a:lnTo>
                    <a:pt x="434" y="240"/>
                  </a:lnTo>
                  <a:lnTo>
                    <a:pt x="432" y="240"/>
                  </a:lnTo>
                  <a:lnTo>
                    <a:pt x="430" y="240"/>
                  </a:lnTo>
                  <a:lnTo>
                    <a:pt x="428" y="240"/>
                  </a:lnTo>
                  <a:lnTo>
                    <a:pt x="426" y="240"/>
                  </a:lnTo>
                  <a:lnTo>
                    <a:pt x="424" y="240"/>
                  </a:lnTo>
                  <a:lnTo>
                    <a:pt x="422" y="240"/>
                  </a:lnTo>
                  <a:lnTo>
                    <a:pt x="420" y="240"/>
                  </a:lnTo>
                  <a:lnTo>
                    <a:pt x="418" y="240"/>
                  </a:lnTo>
                  <a:lnTo>
                    <a:pt x="416" y="240"/>
                  </a:lnTo>
                  <a:lnTo>
                    <a:pt x="414" y="240"/>
                  </a:lnTo>
                  <a:lnTo>
                    <a:pt x="414" y="240"/>
                  </a:lnTo>
                  <a:lnTo>
                    <a:pt x="412" y="240"/>
                  </a:lnTo>
                  <a:lnTo>
                    <a:pt x="410" y="240"/>
                  </a:lnTo>
                  <a:lnTo>
                    <a:pt x="408" y="240"/>
                  </a:lnTo>
                  <a:lnTo>
                    <a:pt x="406" y="240"/>
                  </a:lnTo>
                  <a:lnTo>
                    <a:pt x="404" y="240"/>
                  </a:lnTo>
                  <a:lnTo>
                    <a:pt x="402" y="240"/>
                  </a:lnTo>
                  <a:lnTo>
                    <a:pt x="400" y="240"/>
                  </a:lnTo>
                  <a:lnTo>
                    <a:pt x="398" y="240"/>
                  </a:lnTo>
                  <a:lnTo>
                    <a:pt x="396" y="240"/>
                  </a:lnTo>
                  <a:lnTo>
                    <a:pt x="394" y="240"/>
                  </a:lnTo>
                  <a:lnTo>
                    <a:pt x="392" y="240"/>
                  </a:lnTo>
                  <a:lnTo>
                    <a:pt x="390" y="240"/>
                  </a:lnTo>
                  <a:lnTo>
                    <a:pt x="388" y="240"/>
                  </a:lnTo>
                  <a:lnTo>
                    <a:pt x="388" y="240"/>
                  </a:lnTo>
                  <a:lnTo>
                    <a:pt x="386" y="240"/>
                  </a:lnTo>
                  <a:lnTo>
                    <a:pt x="384" y="240"/>
                  </a:lnTo>
                  <a:lnTo>
                    <a:pt x="382" y="240"/>
                  </a:lnTo>
                  <a:lnTo>
                    <a:pt x="380" y="240"/>
                  </a:lnTo>
                  <a:lnTo>
                    <a:pt x="378" y="240"/>
                  </a:lnTo>
                  <a:lnTo>
                    <a:pt x="376" y="240"/>
                  </a:lnTo>
                  <a:lnTo>
                    <a:pt x="374" y="240"/>
                  </a:lnTo>
                  <a:lnTo>
                    <a:pt x="372" y="240"/>
                  </a:lnTo>
                  <a:lnTo>
                    <a:pt x="370" y="240"/>
                  </a:lnTo>
                  <a:lnTo>
                    <a:pt x="368" y="240"/>
                  </a:lnTo>
                  <a:lnTo>
                    <a:pt x="366" y="240"/>
                  </a:lnTo>
                  <a:lnTo>
                    <a:pt x="364" y="240"/>
                  </a:lnTo>
                  <a:lnTo>
                    <a:pt x="362" y="240"/>
                  </a:lnTo>
                  <a:lnTo>
                    <a:pt x="362" y="240"/>
                  </a:lnTo>
                  <a:lnTo>
                    <a:pt x="360" y="240"/>
                  </a:lnTo>
                  <a:lnTo>
                    <a:pt x="358" y="240"/>
                  </a:lnTo>
                  <a:lnTo>
                    <a:pt x="358" y="252"/>
                  </a:lnTo>
                  <a:close/>
                  <a:moveTo>
                    <a:pt x="0" y="252"/>
                  </a:moveTo>
                  <a:lnTo>
                    <a:pt x="2" y="252"/>
                  </a:lnTo>
                  <a:lnTo>
                    <a:pt x="4" y="252"/>
                  </a:lnTo>
                  <a:lnTo>
                    <a:pt x="6" y="252"/>
                  </a:lnTo>
                  <a:lnTo>
                    <a:pt x="8" y="252"/>
                  </a:lnTo>
                  <a:lnTo>
                    <a:pt x="10" y="252"/>
                  </a:lnTo>
                  <a:lnTo>
                    <a:pt x="12" y="252"/>
                  </a:lnTo>
                  <a:lnTo>
                    <a:pt x="14" y="252"/>
                  </a:lnTo>
                  <a:lnTo>
                    <a:pt x="16" y="252"/>
                  </a:lnTo>
                  <a:lnTo>
                    <a:pt x="16" y="252"/>
                  </a:lnTo>
                  <a:lnTo>
                    <a:pt x="18" y="252"/>
                  </a:lnTo>
                  <a:lnTo>
                    <a:pt x="20" y="252"/>
                  </a:lnTo>
                  <a:lnTo>
                    <a:pt x="22" y="252"/>
                  </a:lnTo>
                  <a:lnTo>
                    <a:pt x="24" y="252"/>
                  </a:lnTo>
                  <a:lnTo>
                    <a:pt x="26" y="252"/>
                  </a:lnTo>
                  <a:lnTo>
                    <a:pt x="28" y="252"/>
                  </a:lnTo>
                  <a:lnTo>
                    <a:pt x="30" y="252"/>
                  </a:lnTo>
                  <a:lnTo>
                    <a:pt x="32" y="252"/>
                  </a:lnTo>
                  <a:lnTo>
                    <a:pt x="34" y="252"/>
                  </a:lnTo>
                  <a:lnTo>
                    <a:pt x="36" y="252"/>
                  </a:lnTo>
                  <a:lnTo>
                    <a:pt x="38" y="252"/>
                  </a:lnTo>
                  <a:lnTo>
                    <a:pt x="40" y="252"/>
                  </a:lnTo>
                  <a:lnTo>
                    <a:pt x="42" y="252"/>
                  </a:lnTo>
                  <a:lnTo>
                    <a:pt x="42" y="252"/>
                  </a:lnTo>
                  <a:lnTo>
                    <a:pt x="44" y="252"/>
                  </a:lnTo>
                  <a:lnTo>
                    <a:pt x="46" y="252"/>
                  </a:lnTo>
                  <a:lnTo>
                    <a:pt x="48" y="252"/>
                  </a:lnTo>
                  <a:lnTo>
                    <a:pt x="50" y="252"/>
                  </a:lnTo>
                  <a:lnTo>
                    <a:pt x="52" y="252"/>
                  </a:lnTo>
                  <a:lnTo>
                    <a:pt x="54" y="252"/>
                  </a:lnTo>
                  <a:lnTo>
                    <a:pt x="56" y="252"/>
                  </a:lnTo>
                  <a:lnTo>
                    <a:pt x="58" y="252"/>
                  </a:lnTo>
                  <a:lnTo>
                    <a:pt x="60" y="252"/>
                  </a:lnTo>
                  <a:lnTo>
                    <a:pt x="62" y="252"/>
                  </a:lnTo>
                  <a:lnTo>
                    <a:pt x="64" y="252"/>
                  </a:lnTo>
                  <a:lnTo>
                    <a:pt x="66" y="252"/>
                  </a:lnTo>
                  <a:lnTo>
                    <a:pt x="68" y="252"/>
                  </a:lnTo>
                  <a:lnTo>
                    <a:pt x="70" y="252"/>
                  </a:lnTo>
                  <a:lnTo>
                    <a:pt x="70" y="252"/>
                  </a:lnTo>
                  <a:lnTo>
                    <a:pt x="72" y="252"/>
                  </a:lnTo>
                  <a:lnTo>
                    <a:pt x="74" y="252"/>
                  </a:lnTo>
                  <a:lnTo>
                    <a:pt x="76" y="252"/>
                  </a:lnTo>
                  <a:lnTo>
                    <a:pt x="78" y="252"/>
                  </a:lnTo>
                  <a:lnTo>
                    <a:pt x="80" y="252"/>
                  </a:lnTo>
                  <a:lnTo>
                    <a:pt x="82" y="252"/>
                  </a:lnTo>
                  <a:lnTo>
                    <a:pt x="84" y="252"/>
                  </a:lnTo>
                  <a:lnTo>
                    <a:pt x="86" y="252"/>
                  </a:lnTo>
                  <a:lnTo>
                    <a:pt x="88" y="252"/>
                  </a:lnTo>
                  <a:lnTo>
                    <a:pt x="90" y="252"/>
                  </a:lnTo>
                  <a:lnTo>
                    <a:pt x="92" y="252"/>
                  </a:lnTo>
                  <a:lnTo>
                    <a:pt x="94" y="252"/>
                  </a:lnTo>
                  <a:lnTo>
                    <a:pt x="96" y="252"/>
                  </a:lnTo>
                  <a:lnTo>
                    <a:pt x="96" y="252"/>
                  </a:lnTo>
                  <a:lnTo>
                    <a:pt x="98" y="252"/>
                  </a:lnTo>
                  <a:lnTo>
                    <a:pt x="100" y="252"/>
                  </a:lnTo>
                  <a:lnTo>
                    <a:pt x="102" y="252"/>
                  </a:lnTo>
                  <a:lnTo>
                    <a:pt x="104" y="252"/>
                  </a:lnTo>
                  <a:lnTo>
                    <a:pt x="106" y="252"/>
                  </a:lnTo>
                  <a:lnTo>
                    <a:pt x="108" y="252"/>
                  </a:lnTo>
                  <a:lnTo>
                    <a:pt x="110" y="252"/>
                  </a:lnTo>
                  <a:lnTo>
                    <a:pt x="112" y="252"/>
                  </a:lnTo>
                  <a:lnTo>
                    <a:pt x="114" y="252"/>
                  </a:lnTo>
                  <a:lnTo>
                    <a:pt x="116" y="252"/>
                  </a:lnTo>
                  <a:lnTo>
                    <a:pt x="118" y="252"/>
                  </a:lnTo>
                  <a:lnTo>
                    <a:pt x="120" y="252"/>
                  </a:lnTo>
                  <a:lnTo>
                    <a:pt x="122" y="252"/>
                  </a:lnTo>
                  <a:lnTo>
                    <a:pt x="122" y="252"/>
                  </a:lnTo>
                  <a:lnTo>
                    <a:pt x="124" y="252"/>
                  </a:lnTo>
                  <a:lnTo>
                    <a:pt x="126" y="252"/>
                  </a:lnTo>
                  <a:lnTo>
                    <a:pt x="128" y="252"/>
                  </a:lnTo>
                  <a:lnTo>
                    <a:pt x="130" y="252"/>
                  </a:lnTo>
                  <a:lnTo>
                    <a:pt x="132" y="252"/>
                  </a:lnTo>
                  <a:lnTo>
                    <a:pt x="134" y="252"/>
                  </a:lnTo>
                  <a:lnTo>
                    <a:pt x="136" y="252"/>
                  </a:lnTo>
                  <a:lnTo>
                    <a:pt x="138" y="252"/>
                  </a:lnTo>
                  <a:lnTo>
                    <a:pt x="140" y="252"/>
                  </a:lnTo>
                  <a:lnTo>
                    <a:pt x="142" y="252"/>
                  </a:lnTo>
                  <a:lnTo>
                    <a:pt x="144" y="252"/>
                  </a:lnTo>
                  <a:lnTo>
                    <a:pt x="146" y="252"/>
                  </a:lnTo>
                  <a:lnTo>
                    <a:pt x="148" y="252"/>
                  </a:lnTo>
                  <a:lnTo>
                    <a:pt x="148" y="252"/>
                  </a:lnTo>
                  <a:lnTo>
                    <a:pt x="150" y="252"/>
                  </a:lnTo>
                  <a:lnTo>
                    <a:pt x="152" y="252"/>
                  </a:lnTo>
                  <a:lnTo>
                    <a:pt x="154" y="252"/>
                  </a:lnTo>
                  <a:lnTo>
                    <a:pt x="156" y="252"/>
                  </a:lnTo>
                  <a:lnTo>
                    <a:pt x="158" y="252"/>
                  </a:lnTo>
                  <a:lnTo>
                    <a:pt x="160" y="252"/>
                  </a:lnTo>
                  <a:lnTo>
                    <a:pt x="162" y="252"/>
                  </a:lnTo>
                  <a:lnTo>
                    <a:pt x="164" y="252"/>
                  </a:lnTo>
                  <a:lnTo>
                    <a:pt x="166" y="252"/>
                  </a:lnTo>
                  <a:lnTo>
                    <a:pt x="168" y="252"/>
                  </a:lnTo>
                  <a:lnTo>
                    <a:pt x="170" y="252"/>
                  </a:lnTo>
                  <a:lnTo>
                    <a:pt x="172" y="252"/>
                  </a:lnTo>
                  <a:lnTo>
                    <a:pt x="174" y="252"/>
                  </a:lnTo>
                  <a:lnTo>
                    <a:pt x="176" y="252"/>
                  </a:lnTo>
                  <a:lnTo>
                    <a:pt x="176" y="252"/>
                  </a:lnTo>
                  <a:lnTo>
                    <a:pt x="176" y="246"/>
                  </a:lnTo>
                  <a:lnTo>
                    <a:pt x="170" y="246"/>
                  </a:lnTo>
                  <a:lnTo>
                    <a:pt x="172" y="484"/>
                  </a:lnTo>
                  <a:lnTo>
                    <a:pt x="172" y="484"/>
                  </a:lnTo>
                  <a:lnTo>
                    <a:pt x="174" y="488"/>
                  </a:lnTo>
                  <a:lnTo>
                    <a:pt x="178" y="490"/>
                  </a:lnTo>
                  <a:lnTo>
                    <a:pt x="180" y="490"/>
                  </a:lnTo>
                  <a:lnTo>
                    <a:pt x="182" y="490"/>
                  </a:lnTo>
                  <a:lnTo>
                    <a:pt x="184" y="490"/>
                  </a:lnTo>
                  <a:lnTo>
                    <a:pt x="186" y="490"/>
                  </a:lnTo>
                  <a:lnTo>
                    <a:pt x="188" y="490"/>
                  </a:lnTo>
                  <a:lnTo>
                    <a:pt x="190" y="490"/>
                  </a:lnTo>
                  <a:lnTo>
                    <a:pt x="192" y="490"/>
                  </a:lnTo>
                  <a:lnTo>
                    <a:pt x="194" y="490"/>
                  </a:lnTo>
                  <a:lnTo>
                    <a:pt x="196" y="490"/>
                  </a:lnTo>
                  <a:lnTo>
                    <a:pt x="198" y="490"/>
                  </a:lnTo>
                  <a:lnTo>
                    <a:pt x="200" y="490"/>
                  </a:lnTo>
                  <a:lnTo>
                    <a:pt x="202" y="490"/>
                  </a:lnTo>
                  <a:lnTo>
                    <a:pt x="202" y="490"/>
                  </a:lnTo>
                  <a:lnTo>
                    <a:pt x="204" y="490"/>
                  </a:lnTo>
                  <a:lnTo>
                    <a:pt x="206" y="490"/>
                  </a:lnTo>
                  <a:lnTo>
                    <a:pt x="208" y="490"/>
                  </a:lnTo>
                  <a:lnTo>
                    <a:pt x="210" y="490"/>
                  </a:lnTo>
                  <a:lnTo>
                    <a:pt x="212" y="490"/>
                  </a:lnTo>
                  <a:lnTo>
                    <a:pt x="214" y="490"/>
                  </a:lnTo>
                  <a:lnTo>
                    <a:pt x="216" y="490"/>
                  </a:lnTo>
                  <a:lnTo>
                    <a:pt x="218" y="490"/>
                  </a:lnTo>
                  <a:lnTo>
                    <a:pt x="220" y="490"/>
                  </a:lnTo>
                  <a:lnTo>
                    <a:pt x="222" y="490"/>
                  </a:lnTo>
                  <a:lnTo>
                    <a:pt x="224" y="490"/>
                  </a:lnTo>
                  <a:lnTo>
                    <a:pt x="226" y="490"/>
                  </a:lnTo>
                  <a:lnTo>
                    <a:pt x="228" y="490"/>
                  </a:lnTo>
                  <a:lnTo>
                    <a:pt x="228" y="490"/>
                  </a:lnTo>
                  <a:lnTo>
                    <a:pt x="230" y="490"/>
                  </a:lnTo>
                  <a:lnTo>
                    <a:pt x="232" y="490"/>
                  </a:lnTo>
                  <a:lnTo>
                    <a:pt x="234" y="490"/>
                  </a:lnTo>
                  <a:lnTo>
                    <a:pt x="236" y="490"/>
                  </a:lnTo>
                  <a:lnTo>
                    <a:pt x="238" y="490"/>
                  </a:lnTo>
                  <a:lnTo>
                    <a:pt x="240" y="490"/>
                  </a:lnTo>
                  <a:lnTo>
                    <a:pt x="242" y="490"/>
                  </a:lnTo>
                  <a:lnTo>
                    <a:pt x="244" y="490"/>
                  </a:lnTo>
                  <a:lnTo>
                    <a:pt x="246" y="490"/>
                  </a:lnTo>
                  <a:lnTo>
                    <a:pt x="248" y="490"/>
                  </a:lnTo>
                  <a:lnTo>
                    <a:pt x="250" y="490"/>
                  </a:lnTo>
                  <a:lnTo>
                    <a:pt x="252" y="490"/>
                  </a:lnTo>
                  <a:lnTo>
                    <a:pt x="254" y="490"/>
                  </a:lnTo>
                  <a:lnTo>
                    <a:pt x="256" y="490"/>
                  </a:lnTo>
                  <a:lnTo>
                    <a:pt x="256" y="490"/>
                  </a:lnTo>
                  <a:lnTo>
                    <a:pt x="258" y="490"/>
                  </a:lnTo>
                  <a:lnTo>
                    <a:pt x="260" y="490"/>
                  </a:lnTo>
                  <a:lnTo>
                    <a:pt x="262" y="490"/>
                  </a:lnTo>
                  <a:lnTo>
                    <a:pt x="264" y="490"/>
                  </a:lnTo>
                  <a:lnTo>
                    <a:pt x="266" y="490"/>
                  </a:lnTo>
                  <a:lnTo>
                    <a:pt x="268" y="490"/>
                  </a:lnTo>
                  <a:lnTo>
                    <a:pt x="270" y="490"/>
                  </a:lnTo>
                  <a:lnTo>
                    <a:pt x="272" y="490"/>
                  </a:lnTo>
                  <a:lnTo>
                    <a:pt x="274" y="490"/>
                  </a:lnTo>
                  <a:lnTo>
                    <a:pt x="276" y="490"/>
                  </a:lnTo>
                  <a:lnTo>
                    <a:pt x="278" y="490"/>
                  </a:lnTo>
                  <a:lnTo>
                    <a:pt x="280" y="490"/>
                  </a:lnTo>
                  <a:lnTo>
                    <a:pt x="282" y="490"/>
                  </a:lnTo>
                  <a:lnTo>
                    <a:pt x="282" y="490"/>
                  </a:lnTo>
                  <a:lnTo>
                    <a:pt x="284" y="490"/>
                  </a:lnTo>
                  <a:lnTo>
                    <a:pt x="286" y="490"/>
                  </a:lnTo>
                  <a:lnTo>
                    <a:pt x="288" y="490"/>
                  </a:lnTo>
                  <a:lnTo>
                    <a:pt x="290" y="490"/>
                  </a:lnTo>
                  <a:lnTo>
                    <a:pt x="292" y="490"/>
                  </a:lnTo>
                  <a:lnTo>
                    <a:pt x="294" y="490"/>
                  </a:lnTo>
                  <a:lnTo>
                    <a:pt x="296" y="490"/>
                  </a:lnTo>
                  <a:lnTo>
                    <a:pt x="298" y="490"/>
                  </a:lnTo>
                  <a:lnTo>
                    <a:pt x="300" y="490"/>
                  </a:lnTo>
                  <a:lnTo>
                    <a:pt x="302" y="490"/>
                  </a:lnTo>
                  <a:lnTo>
                    <a:pt x="304" y="490"/>
                  </a:lnTo>
                  <a:lnTo>
                    <a:pt x="306" y="490"/>
                  </a:lnTo>
                  <a:lnTo>
                    <a:pt x="308" y="490"/>
                  </a:lnTo>
                  <a:lnTo>
                    <a:pt x="308" y="490"/>
                  </a:lnTo>
                  <a:lnTo>
                    <a:pt x="310" y="490"/>
                  </a:lnTo>
                  <a:lnTo>
                    <a:pt x="312" y="490"/>
                  </a:lnTo>
                  <a:lnTo>
                    <a:pt x="314" y="490"/>
                  </a:lnTo>
                  <a:lnTo>
                    <a:pt x="316" y="490"/>
                  </a:lnTo>
                  <a:lnTo>
                    <a:pt x="318" y="490"/>
                  </a:lnTo>
                  <a:lnTo>
                    <a:pt x="320" y="490"/>
                  </a:lnTo>
                  <a:lnTo>
                    <a:pt x="322" y="490"/>
                  </a:lnTo>
                  <a:lnTo>
                    <a:pt x="324" y="490"/>
                  </a:lnTo>
                  <a:lnTo>
                    <a:pt x="324" y="490"/>
                  </a:lnTo>
                  <a:lnTo>
                    <a:pt x="328" y="488"/>
                  </a:lnTo>
                  <a:lnTo>
                    <a:pt x="330" y="484"/>
                  </a:lnTo>
                  <a:lnTo>
                    <a:pt x="332" y="246"/>
                  </a:lnTo>
                  <a:lnTo>
                    <a:pt x="326" y="246"/>
                  </a:lnTo>
                  <a:lnTo>
                    <a:pt x="326" y="252"/>
                  </a:lnTo>
                  <a:lnTo>
                    <a:pt x="328" y="252"/>
                  </a:lnTo>
                  <a:lnTo>
                    <a:pt x="330" y="252"/>
                  </a:lnTo>
                  <a:lnTo>
                    <a:pt x="332" y="252"/>
                  </a:lnTo>
                  <a:lnTo>
                    <a:pt x="334" y="252"/>
                  </a:lnTo>
                  <a:lnTo>
                    <a:pt x="334" y="252"/>
                  </a:lnTo>
                  <a:lnTo>
                    <a:pt x="336" y="252"/>
                  </a:lnTo>
                  <a:lnTo>
                    <a:pt x="338" y="252"/>
                  </a:lnTo>
                  <a:lnTo>
                    <a:pt x="340" y="252"/>
                  </a:lnTo>
                  <a:lnTo>
                    <a:pt x="342" y="252"/>
                  </a:lnTo>
                  <a:lnTo>
                    <a:pt x="344" y="252"/>
                  </a:lnTo>
                  <a:lnTo>
                    <a:pt x="346" y="252"/>
                  </a:lnTo>
                  <a:lnTo>
                    <a:pt x="348" y="252"/>
                  </a:lnTo>
                  <a:lnTo>
                    <a:pt x="350" y="252"/>
                  </a:lnTo>
                  <a:lnTo>
                    <a:pt x="352" y="252"/>
                  </a:lnTo>
                  <a:lnTo>
                    <a:pt x="354" y="252"/>
                  </a:lnTo>
                  <a:lnTo>
                    <a:pt x="356" y="252"/>
                  </a:lnTo>
                  <a:lnTo>
                    <a:pt x="358" y="252"/>
                  </a:lnTo>
                  <a:lnTo>
                    <a:pt x="358" y="240"/>
                  </a:lnTo>
                  <a:lnTo>
                    <a:pt x="356" y="240"/>
                  </a:lnTo>
                  <a:lnTo>
                    <a:pt x="354" y="240"/>
                  </a:lnTo>
                  <a:lnTo>
                    <a:pt x="352" y="240"/>
                  </a:lnTo>
                  <a:lnTo>
                    <a:pt x="350" y="240"/>
                  </a:lnTo>
                  <a:lnTo>
                    <a:pt x="348" y="240"/>
                  </a:lnTo>
                  <a:lnTo>
                    <a:pt x="346" y="240"/>
                  </a:lnTo>
                  <a:lnTo>
                    <a:pt x="344" y="240"/>
                  </a:lnTo>
                  <a:lnTo>
                    <a:pt x="342" y="240"/>
                  </a:lnTo>
                  <a:lnTo>
                    <a:pt x="340" y="240"/>
                  </a:lnTo>
                  <a:lnTo>
                    <a:pt x="338" y="240"/>
                  </a:lnTo>
                  <a:lnTo>
                    <a:pt x="336" y="240"/>
                  </a:lnTo>
                  <a:lnTo>
                    <a:pt x="334" y="240"/>
                  </a:lnTo>
                  <a:lnTo>
                    <a:pt x="334" y="240"/>
                  </a:lnTo>
                  <a:lnTo>
                    <a:pt x="332" y="240"/>
                  </a:lnTo>
                  <a:lnTo>
                    <a:pt x="330" y="240"/>
                  </a:lnTo>
                  <a:lnTo>
                    <a:pt x="328" y="240"/>
                  </a:lnTo>
                  <a:lnTo>
                    <a:pt x="326" y="240"/>
                  </a:lnTo>
                  <a:lnTo>
                    <a:pt x="326" y="240"/>
                  </a:lnTo>
                  <a:lnTo>
                    <a:pt x="322" y="240"/>
                  </a:lnTo>
                  <a:lnTo>
                    <a:pt x="320" y="246"/>
                  </a:lnTo>
                  <a:lnTo>
                    <a:pt x="318" y="484"/>
                  </a:lnTo>
                  <a:lnTo>
                    <a:pt x="324" y="484"/>
                  </a:lnTo>
                  <a:lnTo>
                    <a:pt x="324" y="478"/>
                  </a:lnTo>
                  <a:lnTo>
                    <a:pt x="322" y="478"/>
                  </a:lnTo>
                  <a:lnTo>
                    <a:pt x="320" y="478"/>
                  </a:lnTo>
                  <a:lnTo>
                    <a:pt x="318" y="478"/>
                  </a:lnTo>
                  <a:lnTo>
                    <a:pt x="316" y="478"/>
                  </a:lnTo>
                  <a:lnTo>
                    <a:pt x="314" y="478"/>
                  </a:lnTo>
                  <a:lnTo>
                    <a:pt x="312" y="478"/>
                  </a:lnTo>
                  <a:lnTo>
                    <a:pt x="310" y="478"/>
                  </a:lnTo>
                  <a:lnTo>
                    <a:pt x="308" y="478"/>
                  </a:lnTo>
                  <a:lnTo>
                    <a:pt x="308" y="478"/>
                  </a:lnTo>
                  <a:lnTo>
                    <a:pt x="306" y="478"/>
                  </a:lnTo>
                  <a:lnTo>
                    <a:pt x="304" y="478"/>
                  </a:lnTo>
                  <a:lnTo>
                    <a:pt x="302" y="478"/>
                  </a:lnTo>
                  <a:lnTo>
                    <a:pt x="300" y="478"/>
                  </a:lnTo>
                  <a:lnTo>
                    <a:pt x="298" y="478"/>
                  </a:lnTo>
                  <a:lnTo>
                    <a:pt x="296" y="478"/>
                  </a:lnTo>
                  <a:lnTo>
                    <a:pt x="294" y="478"/>
                  </a:lnTo>
                  <a:lnTo>
                    <a:pt x="292" y="478"/>
                  </a:lnTo>
                  <a:lnTo>
                    <a:pt x="290" y="478"/>
                  </a:lnTo>
                  <a:lnTo>
                    <a:pt x="288" y="478"/>
                  </a:lnTo>
                  <a:lnTo>
                    <a:pt x="286" y="478"/>
                  </a:lnTo>
                  <a:lnTo>
                    <a:pt x="284" y="478"/>
                  </a:lnTo>
                  <a:lnTo>
                    <a:pt x="282" y="478"/>
                  </a:lnTo>
                  <a:lnTo>
                    <a:pt x="282" y="478"/>
                  </a:lnTo>
                  <a:lnTo>
                    <a:pt x="280" y="478"/>
                  </a:lnTo>
                  <a:lnTo>
                    <a:pt x="278" y="478"/>
                  </a:lnTo>
                  <a:lnTo>
                    <a:pt x="276" y="478"/>
                  </a:lnTo>
                  <a:lnTo>
                    <a:pt x="274" y="478"/>
                  </a:lnTo>
                  <a:lnTo>
                    <a:pt x="272" y="478"/>
                  </a:lnTo>
                  <a:lnTo>
                    <a:pt x="270" y="478"/>
                  </a:lnTo>
                  <a:lnTo>
                    <a:pt x="268" y="478"/>
                  </a:lnTo>
                  <a:lnTo>
                    <a:pt x="266" y="478"/>
                  </a:lnTo>
                  <a:lnTo>
                    <a:pt x="264" y="478"/>
                  </a:lnTo>
                  <a:lnTo>
                    <a:pt x="262" y="478"/>
                  </a:lnTo>
                  <a:lnTo>
                    <a:pt x="260" y="478"/>
                  </a:lnTo>
                  <a:lnTo>
                    <a:pt x="258" y="478"/>
                  </a:lnTo>
                  <a:lnTo>
                    <a:pt x="256" y="478"/>
                  </a:lnTo>
                  <a:lnTo>
                    <a:pt x="256" y="478"/>
                  </a:lnTo>
                  <a:lnTo>
                    <a:pt x="254" y="478"/>
                  </a:lnTo>
                  <a:lnTo>
                    <a:pt x="252" y="478"/>
                  </a:lnTo>
                  <a:lnTo>
                    <a:pt x="250" y="478"/>
                  </a:lnTo>
                  <a:lnTo>
                    <a:pt x="248" y="478"/>
                  </a:lnTo>
                  <a:lnTo>
                    <a:pt x="246" y="478"/>
                  </a:lnTo>
                  <a:lnTo>
                    <a:pt x="244" y="478"/>
                  </a:lnTo>
                  <a:lnTo>
                    <a:pt x="242" y="478"/>
                  </a:lnTo>
                  <a:lnTo>
                    <a:pt x="240" y="478"/>
                  </a:lnTo>
                  <a:lnTo>
                    <a:pt x="238" y="478"/>
                  </a:lnTo>
                  <a:lnTo>
                    <a:pt x="236" y="478"/>
                  </a:lnTo>
                  <a:lnTo>
                    <a:pt x="234" y="478"/>
                  </a:lnTo>
                  <a:lnTo>
                    <a:pt x="232" y="478"/>
                  </a:lnTo>
                  <a:lnTo>
                    <a:pt x="230" y="478"/>
                  </a:lnTo>
                  <a:lnTo>
                    <a:pt x="228" y="478"/>
                  </a:lnTo>
                  <a:lnTo>
                    <a:pt x="228" y="478"/>
                  </a:lnTo>
                  <a:lnTo>
                    <a:pt x="226" y="478"/>
                  </a:lnTo>
                  <a:lnTo>
                    <a:pt x="224" y="478"/>
                  </a:lnTo>
                  <a:lnTo>
                    <a:pt x="222" y="478"/>
                  </a:lnTo>
                  <a:lnTo>
                    <a:pt x="220" y="478"/>
                  </a:lnTo>
                  <a:lnTo>
                    <a:pt x="218" y="478"/>
                  </a:lnTo>
                  <a:lnTo>
                    <a:pt x="216" y="478"/>
                  </a:lnTo>
                  <a:lnTo>
                    <a:pt x="214" y="478"/>
                  </a:lnTo>
                  <a:lnTo>
                    <a:pt x="212" y="478"/>
                  </a:lnTo>
                  <a:lnTo>
                    <a:pt x="210" y="478"/>
                  </a:lnTo>
                  <a:lnTo>
                    <a:pt x="208" y="478"/>
                  </a:lnTo>
                  <a:lnTo>
                    <a:pt x="206" y="478"/>
                  </a:lnTo>
                  <a:lnTo>
                    <a:pt x="204" y="478"/>
                  </a:lnTo>
                  <a:lnTo>
                    <a:pt x="202" y="478"/>
                  </a:lnTo>
                  <a:lnTo>
                    <a:pt x="202" y="478"/>
                  </a:lnTo>
                  <a:lnTo>
                    <a:pt x="200" y="478"/>
                  </a:lnTo>
                  <a:lnTo>
                    <a:pt x="198" y="478"/>
                  </a:lnTo>
                  <a:lnTo>
                    <a:pt x="196" y="478"/>
                  </a:lnTo>
                  <a:lnTo>
                    <a:pt x="194" y="478"/>
                  </a:lnTo>
                  <a:lnTo>
                    <a:pt x="192" y="478"/>
                  </a:lnTo>
                  <a:lnTo>
                    <a:pt x="190" y="478"/>
                  </a:lnTo>
                  <a:lnTo>
                    <a:pt x="188" y="478"/>
                  </a:lnTo>
                  <a:lnTo>
                    <a:pt x="186" y="478"/>
                  </a:lnTo>
                  <a:lnTo>
                    <a:pt x="184" y="478"/>
                  </a:lnTo>
                  <a:lnTo>
                    <a:pt x="182" y="478"/>
                  </a:lnTo>
                  <a:lnTo>
                    <a:pt x="180" y="478"/>
                  </a:lnTo>
                  <a:lnTo>
                    <a:pt x="178" y="478"/>
                  </a:lnTo>
                  <a:lnTo>
                    <a:pt x="178" y="484"/>
                  </a:lnTo>
                  <a:lnTo>
                    <a:pt x="184" y="484"/>
                  </a:lnTo>
                  <a:lnTo>
                    <a:pt x="182" y="246"/>
                  </a:lnTo>
                  <a:lnTo>
                    <a:pt x="182" y="246"/>
                  </a:lnTo>
                  <a:lnTo>
                    <a:pt x="182" y="240"/>
                  </a:lnTo>
                  <a:lnTo>
                    <a:pt x="176" y="240"/>
                  </a:lnTo>
                  <a:lnTo>
                    <a:pt x="176" y="240"/>
                  </a:lnTo>
                  <a:lnTo>
                    <a:pt x="174" y="240"/>
                  </a:lnTo>
                  <a:lnTo>
                    <a:pt x="172" y="240"/>
                  </a:lnTo>
                  <a:lnTo>
                    <a:pt x="170" y="240"/>
                  </a:lnTo>
                  <a:lnTo>
                    <a:pt x="168" y="240"/>
                  </a:lnTo>
                  <a:lnTo>
                    <a:pt x="166" y="240"/>
                  </a:lnTo>
                  <a:lnTo>
                    <a:pt x="164" y="240"/>
                  </a:lnTo>
                  <a:lnTo>
                    <a:pt x="162" y="240"/>
                  </a:lnTo>
                  <a:lnTo>
                    <a:pt x="160" y="240"/>
                  </a:lnTo>
                  <a:lnTo>
                    <a:pt x="158" y="240"/>
                  </a:lnTo>
                  <a:lnTo>
                    <a:pt x="156" y="240"/>
                  </a:lnTo>
                  <a:lnTo>
                    <a:pt x="154" y="240"/>
                  </a:lnTo>
                  <a:lnTo>
                    <a:pt x="152" y="240"/>
                  </a:lnTo>
                  <a:lnTo>
                    <a:pt x="150" y="240"/>
                  </a:lnTo>
                  <a:lnTo>
                    <a:pt x="148" y="240"/>
                  </a:lnTo>
                  <a:lnTo>
                    <a:pt x="148" y="240"/>
                  </a:lnTo>
                  <a:lnTo>
                    <a:pt x="146" y="240"/>
                  </a:lnTo>
                  <a:lnTo>
                    <a:pt x="144" y="240"/>
                  </a:lnTo>
                  <a:lnTo>
                    <a:pt x="142" y="240"/>
                  </a:lnTo>
                  <a:lnTo>
                    <a:pt x="140" y="240"/>
                  </a:lnTo>
                  <a:lnTo>
                    <a:pt x="138" y="240"/>
                  </a:lnTo>
                  <a:lnTo>
                    <a:pt x="136" y="240"/>
                  </a:lnTo>
                  <a:lnTo>
                    <a:pt x="134" y="240"/>
                  </a:lnTo>
                  <a:lnTo>
                    <a:pt x="132" y="240"/>
                  </a:lnTo>
                  <a:lnTo>
                    <a:pt x="130" y="240"/>
                  </a:lnTo>
                  <a:lnTo>
                    <a:pt x="128" y="240"/>
                  </a:lnTo>
                  <a:lnTo>
                    <a:pt x="126" y="240"/>
                  </a:lnTo>
                  <a:lnTo>
                    <a:pt x="124" y="240"/>
                  </a:lnTo>
                  <a:lnTo>
                    <a:pt x="122" y="240"/>
                  </a:lnTo>
                  <a:lnTo>
                    <a:pt x="122" y="240"/>
                  </a:lnTo>
                  <a:lnTo>
                    <a:pt x="120" y="240"/>
                  </a:lnTo>
                  <a:lnTo>
                    <a:pt x="118" y="240"/>
                  </a:lnTo>
                  <a:lnTo>
                    <a:pt x="116" y="240"/>
                  </a:lnTo>
                  <a:lnTo>
                    <a:pt x="114" y="240"/>
                  </a:lnTo>
                  <a:lnTo>
                    <a:pt x="112" y="240"/>
                  </a:lnTo>
                  <a:lnTo>
                    <a:pt x="110" y="240"/>
                  </a:lnTo>
                  <a:lnTo>
                    <a:pt x="108" y="240"/>
                  </a:lnTo>
                  <a:lnTo>
                    <a:pt x="106" y="240"/>
                  </a:lnTo>
                  <a:lnTo>
                    <a:pt x="104" y="240"/>
                  </a:lnTo>
                  <a:lnTo>
                    <a:pt x="102" y="240"/>
                  </a:lnTo>
                  <a:lnTo>
                    <a:pt x="100" y="240"/>
                  </a:lnTo>
                  <a:lnTo>
                    <a:pt x="98" y="240"/>
                  </a:lnTo>
                  <a:lnTo>
                    <a:pt x="96" y="240"/>
                  </a:lnTo>
                  <a:lnTo>
                    <a:pt x="96" y="240"/>
                  </a:lnTo>
                  <a:lnTo>
                    <a:pt x="94" y="240"/>
                  </a:lnTo>
                  <a:lnTo>
                    <a:pt x="92" y="240"/>
                  </a:lnTo>
                  <a:lnTo>
                    <a:pt x="90" y="240"/>
                  </a:lnTo>
                  <a:lnTo>
                    <a:pt x="88" y="240"/>
                  </a:lnTo>
                  <a:lnTo>
                    <a:pt x="86" y="240"/>
                  </a:lnTo>
                  <a:lnTo>
                    <a:pt x="84" y="240"/>
                  </a:lnTo>
                  <a:lnTo>
                    <a:pt x="82" y="240"/>
                  </a:lnTo>
                  <a:lnTo>
                    <a:pt x="80" y="240"/>
                  </a:lnTo>
                  <a:lnTo>
                    <a:pt x="78" y="240"/>
                  </a:lnTo>
                  <a:lnTo>
                    <a:pt x="76" y="240"/>
                  </a:lnTo>
                  <a:lnTo>
                    <a:pt x="74" y="240"/>
                  </a:lnTo>
                  <a:lnTo>
                    <a:pt x="72" y="240"/>
                  </a:lnTo>
                  <a:lnTo>
                    <a:pt x="70" y="240"/>
                  </a:lnTo>
                  <a:lnTo>
                    <a:pt x="70" y="240"/>
                  </a:lnTo>
                  <a:lnTo>
                    <a:pt x="68" y="240"/>
                  </a:lnTo>
                  <a:lnTo>
                    <a:pt x="66" y="240"/>
                  </a:lnTo>
                  <a:lnTo>
                    <a:pt x="64" y="240"/>
                  </a:lnTo>
                  <a:lnTo>
                    <a:pt x="62" y="240"/>
                  </a:lnTo>
                  <a:lnTo>
                    <a:pt x="60" y="240"/>
                  </a:lnTo>
                  <a:lnTo>
                    <a:pt x="58" y="240"/>
                  </a:lnTo>
                  <a:lnTo>
                    <a:pt x="56" y="240"/>
                  </a:lnTo>
                  <a:lnTo>
                    <a:pt x="54" y="240"/>
                  </a:lnTo>
                  <a:lnTo>
                    <a:pt x="52" y="240"/>
                  </a:lnTo>
                  <a:lnTo>
                    <a:pt x="50" y="240"/>
                  </a:lnTo>
                  <a:lnTo>
                    <a:pt x="48" y="240"/>
                  </a:lnTo>
                  <a:lnTo>
                    <a:pt x="46" y="240"/>
                  </a:lnTo>
                  <a:lnTo>
                    <a:pt x="44" y="240"/>
                  </a:lnTo>
                  <a:lnTo>
                    <a:pt x="42" y="240"/>
                  </a:lnTo>
                  <a:lnTo>
                    <a:pt x="42" y="240"/>
                  </a:lnTo>
                  <a:lnTo>
                    <a:pt x="40" y="240"/>
                  </a:lnTo>
                  <a:lnTo>
                    <a:pt x="38" y="240"/>
                  </a:lnTo>
                  <a:lnTo>
                    <a:pt x="36" y="240"/>
                  </a:lnTo>
                  <a:lnTo>
                    <a:pt x="34" y="240"/>
                  </a:lnTo>
                  <a:lnTo>
                    <a:pt x="32" y="240"/>
                  </a:lnTo>
                  <a:lnTo>
                    <a:pt x="30" y="240"/>
                  </a:lnTo>
                  <a:lnTo>
                    <a:pt x="28" y="240"/>
                  </a:lnTo>
                  <a:lnTo>
                    <a:pt x="26" y="240"/>
                  </a:lnTo>
                  <a:lnTo>
                    <a:pt x="24" y="240"/>
                  </a:lnTo>
                  <a:lnTo>
                    <a:pt x="22" y="240"/>
                  </a:lnTo>
                  <a:lnTo>
                    <a:pt x="20" y="240"/>
                  </a:lnTo>
                  <a:lnTo>
                    <a:pt x="18" y="240"/>
                  </a:lnTo>
                  <a:lnTo>
                    <a:pt x="16" y="240"/>
                  </a:lnTo>
                  <a:lnTo>
                    <a:pt x="16" y="240"/>
                  </a:lnTo>
                  <a:lnTo>
                    <a:pt x="14" y="240"/>
                  </a:lnTo>
                  <a:lnTo>
                    <a:pt x="12" y="240"/>
                  </a:lnTo>
                  <a:lnTo>
                    <a:pt x="10" y="240"/>
                  </a:lnTo>
                  <a:lnTo>
                    <a:pt x="8" y="240"/>
                  </a:lnTo>
                  <a:lnTo>
                    <a:pt x="6" y="240"/>
                  </a:lnTo>
                  <a:lnTo>
                    <a:pt x="4" y="240"/>
                  </a:lnTo>
                  <a:lnTo>
                    <a:pt x="2" y="240"/>
                  </a:lnTo>
                  <a:lnTo>
                    <a:pt x="0" y="240"/>
                  </a:lnTo>
                  <a:lnTo>
                    <a:pt x="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1" name="Rectangle 29"/>
            <p:cNvSpPr>
              <a:spLocks noChangeArrowheads="1"/>
            </p:cNvSpPr>
            <p:nvPr/>
          </p:nvSpPr>
          <p:spPr bwMode="auto">
            <a:xfrm>
              <a:off x="902797" y="2521870"/>
              <a:ext cx="10917" cy="86975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2" name="Freeform 30"/>
            <p:cNvSpPr>
              <a:spLocks/>
            </p:cNvSpPr>
            <p:nvPr/>
          </p:nvSpPr>
          <p:spPr bwMode="auto">
            <a:xfrm>
              <a:off x="902797" y="2521870"/>
              <a:ext cx="10917" cy="869756"/>
            </a:xfrm>
            <a:custGeom>
              <a:avLst/>
              <a:gdLst>
                <a:gd name="T0" fmla="*/ 6 w 6"/>
                <a:gd name="T1" fmla="*/ 478 h 478"/>
                <a:gd name="T2" fmla="*/ 6 w 6"/>
                <a:gd name="T3" fmla="*/ 0 h 478"/>
                <a:gd name="T4" fmla="*/ 0 w 6"/>
                <a:gd name="T5" fmla="*/ 0 h 478"/>
                <a:gd name="T6" fmla="*/ 0 w 6"/>
                <a:gd name="T7" fmla="*/ 478 h 478"/>
              </a:gdLst>
              <a:ahLst/>
              <a:cxnLst>
                <a:cxn ang="0">
                  <a:pos x="T0" y="T1"/>
                </a:cxn>
                <a:cxn ang="0">
                  <a:pos x="T2" y="T3"/>
                </a:cxn>
                <a:cxn ang="0">
                  <a:pos x="T4" y="T5"/>
                </a:cxn>
                <a:cxn ang="0">
                  <a:pos x="T6" y="T7"/>
                </a:cxn>
              </a:cxnLst>
              <a:rect l="0" t="0" r="r" b="b"/>
              <a:pathLst>
                <a:path w="6" h="478">
                  <a:moveTo>
                    <a:pt x="6" y="478"/>
                  </a:moveTo>
                  <a:lnTo>
                    <a:pt x="6" y="0"/>
                  </a:lnTo>
                  <a:lnTo>
                    <a:pt x="0" y="0"/>
                  </a:lnTo>
                  <a:lnTo>
                    <a:pt x="0" y="4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3" name="Rectangle 31"/>
            <p:cNvSpPr>
              <a:spLocks noChangeArrowheads="1"/>
            </p:cNvSpPr>
            <p:nvPr/>
          </p:nvSpPr>
          <p:spPr bwMode="auto">
            <a:xfrm>
              <a:off x="749953" y="2882145"/>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8904" name="Rectangle 32"/>
            <p:cNvSpPr>
              <a:spLocks noChangeArrowheads="1"/>
            </p:cNvSpPr>
            <p:nvPr/>
          </p:nvSpPr>
          <p:spPr bwMode="auto">
            <a:xfrm>
              <a:off x="848210" y="2514591"/>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5" name="Freeform 33"/>
            <p:cNvSpPr>
              <a:spLocks/>
            </p:cNvSpPr>
            <p:nvPr/>
          </p:nvSpPr>
          <p:spPr bwMode="auto">
            <a:xfrm>
              <a:off x="848210" y="2514591"/>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6" name="Rectangle 34"/>
            <p:cNvSpPr>
              <a:spLocks noChangeArrowheads="1"/>
            </p:cNvSpPr>
            <p:nvPr/>
          </p:nvSpPr>
          <p:spPr bwMode="auto">
            <a:xfrm>
              <a:off x="684448" y="2445448"/>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907" name="Rectangle 35"/>
            <p:cNvSpPr>
              <a:spLocks noChangeArrowheads="1"/>
            </p:cNvSpPr>
            <p:nvPr/>
          </p:nvSpPr>
          <p:spPr bwMode="auto">
            <a:xfrm>
              <a:off x="848210" y="2951289"/>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8" name="Freeform 36"/>
            <p:cNvSpPr>
              <a:spLocks/>
            </p:cNvSpPr>
            <p:nvPr/>
          </p:nvSpPr>
          <p:spPr bwMode="auto">
            <a:xfrm>
              <a:off x="848210" y="2951289"/>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9" name="Rectangle 37"/>
            <p:cNvSpPr>
              <a:spLocks noChangeArrowheads="1"/>
            </p:cNvSpPr>
            <p:nvPr/>
          </p:nvSpPr>
          <p:spPr bwMode="auto">
            <a:xfrm>
              <a:off x="848210" y="3387986"/>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0" name="Freeform 38"/>
            <p:cNvSpPr>
              <a:spLocks/>
            </p:cNvSpPr>
            <p:nvPr/>
          </p:nvSpPr>
          <p:spPr bwMode="auto">
            <a:xfrm>
              <a:off x="848210" y="3387986"/>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11" name="Rectangle 39"/>
            <p:cNvSpPr>
              <a:spLocks noChangeArrowheads="1"/>
            </p:cNvSpPr>
            <p:nvPr/>
          </p:nvSpPr>
          <p:spPr bwMode="auto">
            <a:xfrm>
              <a:off x="648057" y="3315203"/>
              <a:ext cx="221988"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934" name="Rectangle 62"/>
            <p:cNvSpPr>
              <a:spLocks noChangeArrowheads="1"/>
            </p:cNvSpPr>
            <p:nvPr/>
          </p:nvSpPr>
          <p:spPr bwMode="auto">
            <a:xfrm>
              <a:off x="1284907" y="2805723"/>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5" name="Freeform 63"/>
            <p:cNvSpPr>
              <a:spLocks/>
            </p:cNvSpPr>
            <p:nvPr/>
          </p:nvSpPr>
          <p:spPr bwMode="auto">
            <a:xfrm>
              <a:off x="1284907" y="2805723"/>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6" name="Freeform 64"/>
            <p:cNvSpPr>
              <a:spLocks/>
            </p:cNvSpPr>
            <p:nvPr/>
          </p:nvSpPr>
          <p:spPr bwMode="auto">
            <a:xfrm>
              <a:off x="1255794" y="2874867"/>
              <a:ext cx="72783" cy="61865"/>
            </a:xfrm>
            <a:custGeom>
              <a:avLst/>
              <a:gdLst>
                <a:gd name="T0" fmla="*/ 20 w 40"/>
                <a:gd name="T1" fmla="*/ 34 h 34"/>
                <a:gd name="T2" fmla="*/ 20 w 40"/>
                <a:gd name="T3" fmla="*/ 34 h 34"/>
                <a:gd name="T4" fmla="*/ 12 w 40"/>
                <a:gd name="T5" fmla="*/ 16 h 34"/>
                <a:gd name="T6" fmla="*/ 0 w 40"/>
                <a:gd name="T7" fmla="*/ 0 h 34"/>
                <a:gd name="T8" fmla="*/ 20 w 40"/>
                <a:gd name="T9" fmla="*/ 6 h 34"/>
                <a:gd name="T10" fmla="*/ 40 w 40"/>
                <a:gd name="T11" fmla="*/ 0 h 34"/>
                <a:gd name="T12" fmla="*/ 40 w 40"/>
                <a:gd name="T13" fmla="*/ 0 h 34"/>
                <a:gd name="T14" fmla="*/ 28 w 40"/>
                <a:gd name="T15" fmla="*/ 16 h 34"/>
                <a:gd name="T16" fmla="*/ 20 w 40"/>
                <a:gd name="T17" fmla="*/ 34 h 34"/>
                <a:gd name="T18" fmla="*/ 20 w 40"/>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4">
                  <a:moveTo>
                    <a:pt x="20" y="34"/>
                  </a:moveTo>
                  <a:lnTo>
                    <a:pt x="20" y="34"/>
                  </a:lnTo>
                  <a:lnTo>
                    <a:pt x="12" y="16"/>
                  </a:lnTo>
                  <a:lnTo>
                    <a:pt x="0" y="0"/>
                  </a:lnTo>
                  <a:lnTo>
                    <a:pt x="20" y="6"/>
                  </a:lnTo>
                  <a:lnTo>
                    <a:pt x="40" y="0"/>
                  </a:lnTo>
                  <a:lnTo>
                    <a:pt x="40"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7" name="Rectangle 65"/>
            <p:cNvSpPr>
              <a:spLocks noChangeArrowheads="1"/>
            </p:cNvSpPr>
            <p:nvPr/>
          </p:nvSpPr>
          <p:spPr bwMode="auto">
            <a:xfrm>
              <a:off x="1663379" y="2805723"/>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8" name="Freeform 66"/>
            <p:cNvSpPr>
              <a:spLocks/>
            </p:cNvSpPr>
            <p:nvPr/>
          </p:nvSpPr>
          <p:spPr bwMode="auto">
            <a:xfrm>
              <a:off x="1663379" y="2805723"/>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9" name="Freeform 67"/>
            <p:cNvSpPr>
              <a:spLocks/>
            </p:cNvSpPr>
            <p:nvPr/>
          </p:nvSpPr>
          <p:spPr bwMode="auto">
            <a:xfrm>
              <a:off x="1634265" y="2874867"/>
              <a:ext cx="72783" cy="61865"/>
            </a:xfrm>
            <a:custGeom>
              <a:avLst/>
              <a:gdLst>
                <a:gd name="T0" fmla="*/ 20 w 40"/>
                <a:gd name="T1" fmla="*/ 34 h 34"/>
                <a:gd name="T2" fmla="*/ 20 w 40"/>
                <a:gd name="T3" fmla="*/ 34 h 34"/>
                <a:gd name="T4" fmla="*/ 12 w 40"/>
                <a:gd name="T5" fmla="*/ 16 h 34"/>
                <a:gd name="T6" fmla="*/ 0 w 40"/>
                <a:gd name="T7" fmla="*/ 0 h 34"/>
                <a:gd name="T8" fmla="*/ 20 w 40"/>
                <a:gd name="T9" fmla="*/ 6 h 34"/>
                <a:gd name="T10" fmla="*/ 40 w 40"/>
                <a:gd name="T11" fmla="*/ 0 h 34"/>
                <a:gd name="T12" fmla="*/ 40 w 40"/>
                <a:gd name="T13" fmla="*/ 0 h 34"/>
                <a:gd name="T14" fmla="*/ 28 w 40"/>
                <a:gd name="T15" fmla="*/ 16 h 34"/>
                <a:gd name="T16" fmla="*/ 20 w 40"/>
                <a:gd name="T17" fmla="*/ 34 h 34"/>
                <a:gd name="T18" fmla="*/ 20 w 40"/>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4">
                  <a:moveTo>
                    <a:pt x="20" y="34"/>
                  </a:moveTo>
                  <a:lnTo>
                    <a:pt x="20" y="34"/>
                  </a:lnTo>
                  <a:lnTo>
                    <a:pt x="12" y="16"/>
                  </a:lnTo>
                  <a:lnTo>
                    <a:pt x="0" y="0"/>
                  </a:lnTo>
                  <a:lnTo>
                    <a:pt x="20" y="6"/>
                  </a:lnTo>
                  <a:lnTo>
                    <a:pt x="40" y="0"/>
                  </a:lnTo>
                  <a:lnTo>
                    <a:pt x="40"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0" name="Rectangle 68"/>
            <p:cNvSpPr>
              <a:spLocks noChangeArrowheads="1"/>
            </p:cNvSpPr>
            <p:nvPr/>
          </p:nvSpPr>
          <p:spPr bwMode="auto">
            <a:xfrm>
              <a:off x="1870810" y="2805723"/>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1" name="Freeform 69"/>
            <p:cNvSpPr>
              <a:spLocks/>
            </p:cNvSpPr>
            <p:nvPr/>
          </p:nvSpPr>
          <p:spPr bwMode="auto">
            <a:xfrm>
              <a:off x="1870810" y="2805723"/>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2" name="Freeform 70"/>
            <p:cNvSpPr>
              <a:spLocks/>
            </p:cNvSpPr>
            <p:nvPr/>
          </p:nvSpPr>
          <p:spPr bwMode="auto">
            <a:xfrm>
              <a:off x="1845336" y="2874867"/>
              <a:ext cx="69144" cy="61865"/>
            </a:xfrm>
            <a:custGeom>
              <a:avLst/>
              <a:gdLst>
                <a:gd name="T0" fmla="*/ 18 w 38"/>
                <a:gd name="T1" fmla="*/ 34 h 34"/>
                <a:gd name="T2" fmla="*/ 18 w 38"/>
                <a:gd name="T3" fmla="*/ 34 h 34"/>
                <a:gd name="T4" fmla="*/ 10 w 38"/>
                <a:gd name="T5" fmla="*/ 16 h 34"/>
                <a:gd name="T6" fmla="*/ 0 w 38"/>
                <a:gd name="T7" fmla="*/ 0 h 34"/>
                <a:gd name="T8" fmla="*/ 18 w 38"/>
                <a:gd name="T9" fmla="*/ 6 h 34"/>
                <a:gd name="T10" fmla="*/ 38 w 38"/>
                <a:gd name="T11" fmla="*/ 0 h 34"/>
                <a:gd name="T12" fmla="*/ 38 w 38"/>
                <a:gd name="T13" fmla="*/ 0 h 34"/>
                <a:gd name="T14" fmla="*/ 26 w 38"/>
                <a:gd name="T15" fmla="*/ 16 h 34"/>
                <a:gd name="T16" fmla="*/ 18 w 38"/>
                <a:gd name="T17" fmla="*/ 34 h 34"/>
                <a:gd name="T18" fmla="*/ 18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18" y="34"/>
                  </a:moveTo>
                  <a:lnTo>
                    <a:pt x="18" y="34"/>
                  </a:lnTo>
                  <a:lnTo>
                    <a:pt x="10" y="16"/>
                  </a:lnTo>
                  <a:lnTo>
                    <a:pt x="0" y="0"/>
                  </a:lnTo>
                  <a:lnTo>
                    <a:pt x="18" y="6"/>
                  </a:lnTo>
                  <a:lnTo>
                    <a:pt x="38" y="0"/>
                  </a:lnTo>
                  <a:lnTo>
                    <a:pt x="38" y="0"/>
                  </a:lnTo>
                  <a:lnTo>
                    <a:pt x="26" y="16"/>
                  </a:lnTo>
                  <a:lnTo>
                    <a:pt x="18" y="34"/>
                  </a:lnTo>
                  <a:lnTo>
                    <a:pt x="18"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7" name="Rectangle 75"/>
            <p:cNvSpPr>
              <a:spLocks noChangeArrowheads="1"/>
            </p:cNvSpPr>
            <p:nvPr/>
          </p:nvSpPr>
          <p:spPr bwMode="auto">
            <a:xfrm>
              <a:off x="946467" y="2441809"/>
              <a:ext cx="298410"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BNA</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39081" name="Group 139080"/>
          <p:cNvGrpSpPr/>
          <p:nvPr/>
        </p:nvGrpSpPr>
        <p:grpSpPr>
          <a:xfrm>
            <a:off x="569814" y="3594859"/>
            <a:ext cx="1644894" cy="1095383"/>
            <a:chOff x="648057" y="3577222"/>
            <a:chExt cx="1644894" cy="1095383"/>
          </a:xfrm>
        </p:grpSpPr>
        <p:sp>
          <p:nvSpPr>
            <p:cNvPr id="138879" name="Freeform 7"/>
            <p:cNvSpPr>
              <a:spLocks/>
            </p:cNvSpPr>
            <p:nvPr/>
          </p:nvSpPr>
          <p:spPr bwMode="auto">
            <a:xfrm>
              <a:off x="1656100" y="3711870"/>
              <a:ext cx="636851" cy="454893"/>
            </a:xfrm>
            <a:custGeom>
              <a:avLst/>
              <a:gdLst>
                <a:gd name="T0" fmla="*/ 24 w 350"/>
                <a:gd name="T1" fmla="*/ 250 h 250"/>
                <a:gd name="T2" fmla="*/ 36 w 350"/>
                <a:gd name="T3" fmla="*/ 250 h 250"/>
                <a:gd name="T4" fmla="*/ 46 w 350"/>
                <a:gd name="T5" fmla="*/ 250 h 250"/>
                <a:gd name="T6" fmla="*/ 58 w 350"/>
                <a:gd name="T7" fmla="*/ 250 h 250"/>
                <a:gd name="T8" fmla="*/ 70 w 350"/>
                <a:gd name="T9" fmla="*/ 250 h 250"/>
                <a:gd name="T10" fmla="*/ 80 w 350"/>
                <a:gd name="T11" fmla="*/ 250 h 250"/>
                <a:gd name="T12" fmla="*/ 92 w 350"/>
                <a:gd name="T13" fmla="*/ 250 h 250"/>
                <a:gd name="T14" fmla="*/ 102 w 350"/>
                <a:gd name="T15" fmla="*/ 250 h 250"/>
                <a:gd name="T16" fmla="*/ 114 w 350"/>
                <a:gd name="T17" fmla="*/ 250 h 250"/>
                <a:gd name="T18" fmla="*/ 126 w 350"/>
                <a:gd name="T19" fmla="*/ 250 h 250"/>
                <a:gd name="T20" fmla="*/ 136 w 350"/>
                <a:gd name="T21" fmla="*/ 250 h 250"/>
                <a:gd name="T22" fmla="*/ 148 w 350"/>
                <a:gd name="T23" fmla="*/ 250 h 250"/>
                <a:gd name="T24" fmla="*/ 158 w 350"/>
                <a:gd name="T25" fmla="*/ 250 h 250"/>
                <a:gd name="T26" fmla="*/ 170 w 350"/>
                <a:gd name="T27" fmla="*/ 250 h 250"/>
                <a:gd name="T28" fmla="*/ 180 w 350"/>
                <a:gd name="T29" fmla="*/ 250 h 250"/>
                <a:gd name="T30" fmla="*/ 192 w 350"/>
                <a:gd name="T31" fmla="*/ 250 h 250"/>
                <a:gd name="T32" fmla="*/ 204 w 350"/>
                <a:gd name="T33" fmla="*/ 250 h 250"/>
                <a:gd name="T34" fmla="*/ 206 w 350"/>
                <a:gd name="T35" fmla="*/ 6 h 250"/>
                <a:gd name="T36" fmla="*/ 216 w 350"/>
                <a:gd name="T37" fmla="*/ 12 h 250"/>
                <a:gd name="T38" fmla="*/ 228 w 350"/>
                <a:gd name="T39" fmla="*/ 12 h 250"/>
                <a:gd name="T40" fmla="*/ 238 w 350"/>
                <a:gd name="T41" fmla="*/ 12 h 250"/>
                <a:gd name="T42" fmla="*/ 250 w 350"/>
                <a:gd name="T43" fmla="*/ 12 h 250"/>
                <a:gd name="T44" fmla="*/ 260 w 350"/>
                <a:gd name="T45" fmla="*/ 12 h 250"/>
                <a:gd name="T46" fmla="*/ 272 w 350"/>
                <a:gd name="T47" fmla="*/ 12 h 250"/>
                <a:gd name="T48" fmla="*/ 284 w 350"/>
                <a:gd name="T49" fmla="*/ 12 h 250"/>
                <a:gd name="T50" fmla="*/ 294 w 350"/>
                <a:gd name="T51" fmla="*/ 12 h 250"/>
                <a:gd name="T52" fmla="*/ 306 w 350"/>
                <a:gd name="T53" fmla="*/ 12 h 250"/>
                <a:gd name="T54" fmla="*/ 316 w 350"/>
                <a:gd name="T55" fmla="*/ 12 h 250"/>
                <a:gd name="T56" fmla="*/ 328 w 350"/>
                <a:gd name="T57" fmla="*/ 12 h 250"/>
                <a:gd name="T58" fmla="*/ 338 w 350"/>
                <a:gd name="T59" fmla="*/ 12 h 250"/>
                <a:gd name="T60" fmla="*/ 350 w 350"/>
                <a:gd name="T61" fmla="*/ 12 h 250"/>
                <a:gd name="T62" fmla="*/ 340 w 350"/>
                <a:gd name="T63" fmla="*/ 0 h 250"/>
                <a:gd name="T64" fmla="*/ 330 w 350"/>
                <a:gd name="T65" fmla="*/ 0 h 250"/>
                <a:gd name="T66" fmla="*/ 318 w 350"/>
                <a:gd name="T67" fmla="*/ 0 h 250"/>
                <a:gd name="T68" fmla="*/ 308 w 350"/>
                <a:gd name="T69" fmla="*/ 0 h 250"/>
                <a:gd name="T70" fmla="*/ 296 w 350"/>
                <a:gd name="T71" fmla="*/ 0 h 250"/>
                <a:gd name="T72" fmla="*/ 286 w 350"/>
                <a:gd name="T73" fmla="*/ 0 h 250"/>
                <a:gd name="T74" fmla="*/ 274 w 350"/>
                <a:gd name="T75" fmla="*/ 0 h 250"/>
                <a:gd name="T76" fmla="*/ 262 w 350"/>
                <a:gd name="T77" fmla="*/ 0 h 250"/>
                <a:gd name="T78" fmla="*/ 252 w 350"/>
                <a:gd name="T79" fmla="*/ 0 h 250"/>
                <a:gd name="T80" fmla="*/ 240 w 350"/>
                <a:gd name="T81" fmla="*/ 0 h 250"/>
                <a:gd name="T82" fmla="*/ 230 w 350"/>
                <a:gd name="T83" fmla="*/ 0 h 250"/>
                <a:gd name="T84" fmla="*/ 218 w 350"/>
                <a:gd name="T85" fmla="*/ 0 h 250"/>
                <a:gd name="T86" fmla="*/ 206 w 350"/>
                <a:gd name="T87" fmla="*/ 0 h 250"/>
                <a:gd name="T88" fmla="*/ 206 w 350"/>
                <a:gd name="T89" fmla="*/ 238 h 250"/>
                <a:gd name="T90" fmla="*/ 194 w 350"/>
                <a:gd name="T91" fmla="*/ 238 h 250"/>
                <a:gd name="T92" fmla="*/ 182 w 350"/>
                <a:gd name="T93" fmla="*/ 238 h 250"/>
                <a:gd name="T94" fmla="*/ 172 w 350"/>
                <a:gd name="T95" fmla="*/ 238 h 250"/>
                <a:gd name="T96" fmla="*/ 160 w 350"/>
                <a:gd name="T97" fmla="*/ 238 h 250"/>
                <a:gd name="T98" fmla="*/ 150 w 350"/>
                <a:gd name="T99" fmla="*/ 238 h 250"/>
                <a:gd name="T100" fmla="*/ 138 w 350"/>
                <a:gd name="T101" fmla="*/ 238 h 250"/>
                <a:gd name="T102" fmla="*/ 126 w 350"/>
                <a:gd name="T103" fmla="*/ 238 h 250"/>
                <a:gd name="T104" fmla="*/ 116 w 350"/>
                <a:gd name="T105" fmla="*/ 238 h 250"/>
                <a:gd name="T106" fmla="*/ 104 w 350"/>
                <a:gd name="T107" fmla="*/ 238 h 250"/>
                <a:gd name="T108" fmla="*/ 94 w 350"/>
                <a:gd name="T109" fmla="*/ 238 h 250"/>
                <a:gd name="T110" fmla="*/ 82 w 350"/>
                <a:gd name="T111" fmla="*/ 238 h 250"/>
                <a:gd name="T112" fmla="*/ 72 w 350"/>
                <a:gd name="T113" fmla="*/ 238 h 250"/>
                <a:gd name="T114" fmla="*/ 60 w 350"/>
                <a:gd name="T115" fmla="*/ 238 h 250"/>
                <a:gd name="T116" fmla="*/ 48 w 350"/>
                <a:gd name="T117" fmla="*/ 238 h 250"/>
                <a:gd name="T118" fmla="*/ 38 w 350"/>
                <a:gd name="T119" fmla="*/ 238 h 250"/>
                <a:gd name="T120" fmla="*/ 26 w 350"/>
                <a:gd name="T121" fmla="*/ 238 h 250"/>
                <a:gd name="T122" fmla="*/ 0 w 350"/>
                <a:gd name="T123" fmla="*/ 238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 h="250">
                  <a:moveTo>
                    <a:pt x="0" y="250"/>
                  </a:moveTo>
                  <a:lnTo>
                    <a:pt x="18" y="250"/>
                  </a:lnTo>
                  <a:lnTo>
                    <a:pt x="20" y="250"/>
                  </a:lnTo>
                  <a:lnTo>
                    <a:pt x="20" y="250"/>
                  </a:lnTo>
                  <a:lnTo>
                    <a:pt x="22" y="250"/>
                  </a:lnTo>
                  <a:lnTo>
                    <a:pt x="24" y="250"/>
                  </a:lnTo>
                  <a:lnTo>
                    <a:pt x="26" y="250"/>
                  </a:lnTo>
                  <a:lnTo>
                    <a:pt x="28" y="250"/>
                  </a:lnTo>
                  <a:lnTo>
                    <a:pt x="30" y="250"/>
                  </a:lnTo>
                  <a:lnTo>
                    <a:pt x="32" y="250"/>
                  </a:lnTo>
                  <a:lnTo>
                    <a:pt x="34" y="250"/>
                  </a:lnTo>
                  <a:lnTo>
                    <a:pt x="36" y="250"/>
                  </a:lnTo>
                  <a:lnTo>
                    <a:pt x="38" y="250"/>
                  </a:lnTo>
                  <a:lnTo>
                    <a:pt x="40" y="250"/>
                  </a:lnTo>
                  <a:lnTo>
                    <a:pt x="42" y="250"/>
                  </a:lnTo>
                  <a:lnTo>
                    <a:pt x="44" y="250"/>
                  </a:lnTo>
                  <a:lnTo>
                    <a:pt x="46" y="250"/>
                  </a:lnTo>
                  <a:lnTo>
                    <a:pt x="46" y="250"/>
                  </a:lnTo>
                  <a:lnTo>
                    <a:pt x="48" y="250"/>
                  </a:lnTo>
                  <a:lnTo>
                    <a:pt x="50" y="250"/>
                  </a:lnTo>
                  <a:lnTo>
                    <a:pt x="52" y="250"/>
                  </a:lnTo>
                  <a:lnTo>
                    <a:pt x="54" y="250"/>
                  </a:lnTo>
                  <a:lnTo>
                    <a:pt x="56" y="250"/>
                  </a:lnTo>
                  <a:lnTo>
                    <a:pt x="58" y="250"/>
                  </a:lnTo>
                  <a:lnTo>
                    <a:pt x="60" y="250"/>
                  </a:lnTo>
                  <a:lnTo>
                    <a:pt x="62" y="250"/>
                  </a:lnTo>
                  <a:lnTo>
                    <a:pt x="64" y="250"/>
                  </a:lnTo>
                  <a:lnTo>
                    <a:pt x="66" y="250"/>
                  </a:lnTo>
                  <a:lnTo>
                    <a:pt x="68" y="250"/>
                  </a:lnTo>
                  <a:lnTo>
                    <a:pt x="70" y="250"/>
                  </a:lnTo>
                  <a:lnTo>
                    <a:pt x="72" y="250"/>
                  </a:lnTo>
                  <a:lnTo>
                    <a:pt x="72" y="250"/>
                  </a:lnTo>
                  <a:lnTo>
                    <a:pt x="74" y="250"/>
                  </a:lnTo>
                  <a:lnTo>
                    <a:pt x="76" y="250"/>
                  </a:lnTo>
                  <a:lnTo>
                    <a:pt x="78" y="250"/>
                  </a:lnTo>
                  <a:lnTo>
                    <a:pt x="80" y="250"/>
                  </a:lnTo>
                  <a:lnTo>
                    <a:pt x="82" y="250"/>
                  </a:lnTo>
                  <a:lnTo>
                    <a:pt x="84" y="250"/>
                  </a:lnTo>
                  <a:lnTo>
                    <a:pt x="86" y="250"/>
                  </a:lnTo>
                  <a:lnTo>
                    <a:pt x="88" y="250"/>
                  </a:lnTo>
                  <a:lnTo>
                    <a:pt x="90" y="250"/>
                  </a:lnTo>
                  <a:lnTo>
                    <a:pt x="92" y="250"/>
                  </a:lnTo>
                  <a:lnTo>
                    <a:pt x="94" y="250"/>
                  </a:lnTo>
                  <a:lnTo>
                    <a:pt x="96" y="250"/>
                  </a:lnTo>
                  <a:lnTo>
                    <a:pt x="98" y="250"/>
                  </a:lnTo>
                  <a:lnTo>
                    <a:pt x="100" y="250"/>
                  </a:lnTo>
                  <a:lnTo>
                    <a:pt x="100" y="250"/>
                  </a:lnTo>
                  <a:lnTo>
                    <a:pt x="102" y="250"/>
                  </a:lnTo>
                  <a:lnTo>
                    <a:pt x="104" y="250"/>
                  </a:lnTo>
                  <a:lnTo>
                    <a:pt x="106" y="250"/>
                  </a:lnTo>
                  <a:lnTo>
                    <a:pt x="108" y="250"/>
                  </a:lnTo>
                  <a:lnTo>
                    <a:pt x="110" y="250"/>
                  </a:lnTo>
                  <a:lnTo>
                    <a:pt x="112" y="250"/>
                  </a:lnTo>
                  <a:lnTo>
                    <a:pt x="114" y="250"/>
                  </a:lnTo>
                  <a:lnTo>
                    <a:pt x="116" y="250"/>
                  </a:lnTo>
                  <a:lnTo>
                    <a:pt x="118" y="250"/>
                  </a:lnTo>
                  <a:lnTo>
                    <a:pt x="120" y="250"/>
                  </a:lnTo>
                  <a:lnTo>
                    <a:pt x="122" y="250"/>
                  </a:lnTo>
                  <a:lnTo>
                    <a:pt x="124" y="250"/>
                  </a:lnTo>
                  <a:lnTo>
                    <a:pt x="126" y="250"/>
                  </a:lnTo>
                  <a:lnTo>
                    <a:pt x="126" y="250"/>
                  </a:lnTo>
                  <a:lnTo>
                    <a:pt x="128" y="250"/>
                  </a:lnTo>
                  <a:lnTo>
                    <a:pt x="130" y="250"/>
                  </a:lnTo>
                  <a:lnTo>
                    <a:pt x="132" y="250"/>
                  </a:lnTo>
                  <a:lnTo>
                    <a:pt x="134" y="250"/>
                  </a:lnTo>
                  <a:lnTo>
                    <a:pt x="136" y="250"/>
                  </a:lnTo>
                  <a:lnTo>
                    <a:pt x="138" y="250"/>
                  </a:lnTo>
                  <a:lnTo>
                    <a:pt x="140" y="250"/>
                  </a:lnTo>
                  <a:lnTo>
                    <a:pt x="142" y="250"/>
                  </a:lnTo>
                  <a:lnTo>
                    <a:pt x="144" y="250"/>
                  </a:lnTo>
                  <a:lnTo>
                    <a:pt x="146" y="250"/>
                  </a:lnTo>
                  <a:lnTo>
                    <a:pt x="148" y="250"/>
                  </a:lnTo>
                  <a:lnTo>
                    <a:pt x="150" y="250"/>
                  </a:lnTo>
                  <a:lnTo>
                    <a:pt x="152" y="250"/>
                  </a:lnTo>
                  <a:lnTo>
                    <a:pt x="152" y="250"/>
                  </a:lnTo>
                  <a:lnTo>
                    <a:pt x="154" y="250"/>
                  </a:lnTo>
                  <a:lnTo>
                    <a:pt x="156" y="250"/>
                  </a:lnTo>
                  <a:lnTo>
                    <a:pt x="158" y="250"/>
                  </a:lnTo>
                  <a:lnTo>
                    <a:pt x="160" y="250"/>
                  </a:lnTo>
                  <a:lnTo>
                    <a:pt x="162" y="250"/>
                  </a:lnTo>
                  <a:lnTo>
                    <a:pt x="164" y="250"/>
                  </a:lnTo>
                  <a:lnTo>
                    <a:pt x="166" y="250"/>
                  </a:lnTo>
                  <a:lnTo>
                    <a:pt x="168" y="250"/>
                  </a:lnTo>
                  <a:lnTo>
                    <a:pt x="170" y="250"/>
                  </a:lnTo>
                  <a:lnTo>
                    <a:pt x="172" y="250"/>
                  </a:lnTo>
                  <a:lnTo>
                    <a:pt x="174" y="250"/>
                  </a:lnTo>
                  <a:lnTo>
                    <a:pt x="176" y="250"/>
                  </a:lnTo>
                  <a:lnTo>
                    <a:pt x="178" y="250"/>
                  </a:lnTo>
                  <a:lnTo>
                    <a:pt x="178" y="250"/>
                  </a:lnTo>
                  <a:lnTo>
                    <a:pt x="180" y="250"/>
                  </a:lnTo>
                  <a:lnTo>
                    <a:pt x="182" y="250"/>
                  </a:lnTo>
                  <a:lnTo>
                    <a:pt x="184" y="250"/>
                  </a:lnTo>
                  <a:lnTo>
                    <a:pt x="186" y="250"/>
                  </a:lnTo>
                  <a:lnTo>
                    <a:pt x="188" y="250"/>
                  </a:lnTo>
                  <a:lnTo>
                    <a:pt x="190" y="250"/>
                  </a:lnTo>
                  <a:lnTo>
                    <a:pt x="192" y="250"/>
                  </a:lnTo>
                  <a:lnTo>
                    <a:pt x="194" y="250"/>
                  </a:lnTo>
                  <a:lnTo>
                    <a:pt x="196" y="250"/>
                  </a:lnTo>
                  <a:lnTo>
                    <a:pt x="198" y="250"/>
                  </a:lnTo>
                  <a:lnTo>
                    <a:pt x="200" y="250"/>
                  </a:lnTo>
                  <a:lnTo>
                    <a:pt x="202" y="250"/>
                  </a:lnTo>
                  <a:lnTo>
                    <a:pt x="204" y="250"/>
                  </a:lnTo>
                  <a:lnTo>
                    <a:pt x="206" y="250"/>
                  </a:lnTo>
                  <a:lnTo>
                    <a:pt x="206" y="250"/>
                  </a:lnTo>
                  <a:lnTo>
                    <a:pt x="210" y="248"/>
                  </a:lnTo>
                  <a:lnTo>
                    <a:pt x="212" y="244"/>
                  </a:lnTo>
                  <a:lnTo>
                    <a:pt x="212" y="6"/>
                  </a:lnTo>
                  <a:lnTo>
                    <a:pt x="206" y="6"/>
                  </a:lnTo>
                  <a:lnTo>
                    <a:pt x="206" y="12"/>
                  </a:lnTo>
                  <a:lnTo>
                    <a:pt x="208" y="12"/>
                  </a:lnTo>
                  <a:lnTo>
                    <a:pt x="210" y="12"/>
                  </a:lnTo>
                  <a:lnTo>
                    <a:pt x="212" y="12"/>
                  </a:lnTo>
                  <a:lnTo>
                    <a:pt x="214" y="12"/>
                  </a:lnTo>
                  <a:lnTo>
                    <a:pt x="216" y="12"/>
                  </a:lnTo>
                  <a:lnTo>
                    <a:pt x="218" y="12"/>
                  </a:lnTo>
                  <a:lnTo>
                    <a:pt x="220" y="12"/>
                  </a:lnTo>
                  <a:lnTo>
                    <a:pt x="222" y="12"/>
                  </a:lnTo>
                  <a:lnTo>
                    <a:pt x="224" y="12"/>
                  </a:lnTo>
                  <a:lnTo>
                    <a:pt x="226" y="12"/>
                  </a:lnTo>
                  <a:lnTo>
                    <a:pt x="228" y="12"/>
                  </a:lnTo>
                  <a:lnTo>
                    <a:pt x="230" y="12"/>
                  </a:lnTo>
                  <a:lnTo>
                    <a:pt x="232" y="12"/>
                  </a:lnTo>
                  <a:lnTo>
                    <a:pt x="232" y="12"/>
                  </a:lnTo>
                  <a:lnTo>
                    <a:pt x="234" y="12"/>
                  </a:lnTo>
                  <a:lnTo>
                    <a:pt x="236" y="12"/>
                  </a:lnTo>
                  <a:lnTo>
                    <a:pt x="238" y="12"/>
                  </a:lnTo>
                  <a:lnTo>
                    <a:pt x="240" y="12"/>
                  </a:lnTo>
                  <a:lnTo>
                    <a:pt x="242" y="12"/>
                  </a:lnTo>
                  <a:lnTo>
                    <a:pt x="244" y="12"/>
                  </a:lnTo>
                  <a:lnTo>
                    <a:pt x="246" y="12"/>
                  </a:lnTo>
                  <a:lnTo>
                    <a:pt x="248" y="12"/>
                  </a:lnTo>
                  <a:lnTo>
                    <a:pt x="250" y="12"/>
                  </a:lnTo>
                  <a:lnTo>
                    <a:pt x="252" y="12"/>
                  </a:lnTo>
                  <a:lnTo>
                    <a:pt x="254" y="12"/>
                  </a:lnTo>
                  <a:lnTo>
                    <a:pt x="256" y="12"/>
                  </a:lnTo>
                  <a:lnTo>
                    <a:pt x="258" y="12"/>
                  </a:lnTo>
                  <a:lnTo>
                    <a:pt x="258" y="12"/>
                  </a:lnTo>
                  <a:lnTo>
                    <a:pt x="260" y="12"/>
                  </a:lnTo>
                  <a:lnTo>
                    <a:pt x="262" y="12"/>
                  </a:lnTo>
                  <a:lnTo>
                    <a:pt x="264" y="12"/>
                  </a:lnTo>
                  <a:lnTo>
                    <a:pt x="266" y="12"/>
                  </a:lnTo>
                  <a:lnTo>
                    <a:pt x="268" y="12"/>
                  </a:lnTo>
                  <a:lnTo>
                    <a:pt x="270" y="12"/>
                  </a:lnTo>
                  <a:lnTo>
                    <a:pt x="272" y="12"/>
                  </a:lnTo>
                  <a:lnTo>
                    <a:pt x="274" y="12"/>
                  </a:lnTo>
                  <a:lnTo>
                    <a:pt x="276" y="12"/>
                  </a:lnTo>
                  <a:lnTo>
                    <a:pt x="278" y="12"/>
                  </a:lnTo>
                  <a:lnTo>
                    <a:pt x="280" y="12"/>
                  </a:lnTo>
                  <a:lnTo>
                    <a:pt x="282" y="12"/>
                  </a:lnTo>
                  <a:lnTo>
                    <a:pt x="284" y="12"/>
                  </a:lnTo>
                  <a:lnTo>
                    <a:pt x="286" y="12"/>
                  </a:lnTo>
                  <a:lnTo>
                    <a:pt x="286" y="12"/>
                  </a:lnTo>
                  <a:lnTo>
                    <a:pt x="288" y="12"/>
                  </a:lnTo>
                  <a:lnTo>
                    <a:pt x="290" y="12"/>
                  </a:lnTo>
                  <a:lnTo>
                    <a:pt x="292" y="12"/>
                  </a:lnTo>
                  <a:lnTo>
                    <a:pt x="294" y="12"/>
                  </a:lnTo>
                  <a:lnTo>
                    <a:pt x="296" y="12"/>
                  </a:lnTo>
                  <a:lnTo>
                    <a:pt x="298" y="12"/>
                  </a:lnTo>
                  <a:lnTo>
                    <a:pt x="300" y="12"/>
                  </a:lnTo>
                  <a:lnTo>
                    <a:pt x="302" y="12"/>
                  </a:lnTo>
                  <a:lnTo>
                    <a:pt x="304" y="12"/>
                  </a:lnTo>
                  <a:lnTo>
                    <a:pt x="306" y="12"/>
                  </a:lnTo>
                  <a:lnTo>
                    <a:pt x="308" y="12"/>
                  </a:lnTo>
                  <a:lnTo>
                    <a:pt x="310" y="12"/>
                  </a:lnTo>
                  <a:lnTo>
                    <a:pt x="312" y="12"/>
                  </a:lnTo>
                  <a:lnTo>
                    <a:pt x="312" y="12"/>
                  </a:lnTo>
                  <a:lnTo>
                    <a:pt x="314" y="12"/>
                  </a:lnTo>
                  <a:lnTo>
                    <a:pt x="316" y="12"/>
                  </a:lnTo>
                  <a:lnTo>
                    <a:pt x="318" y="12"/>
                  </a:lnTo>
                  <a:lnTo>
                    <a:pt x="320" y="12"/>
                  </a:lnTo>
                  <a:lnTo>
                    <a:pt x="322" y="12"/>
                  </a:lnTo>
                  <a:lnTo>
                    <a:pt x="324" y="12"/>
                  </a:lnTo>
                  <a:lnTo>
                    <a:pt x="326" y="12"/>
                  </a:lnTo>
                  <a:lnTo>
                    <a:pt x="328" y="12"/>
                  </a:lnTo>
                  <a:lnTo>
                    <a:pt x="330" y="12"/>
                  </a:lnTo>
                  <a:lnTo>
                    <a:pt x="332" y="12"/>
                  </a:lnTo>
                  <a:lnTo>
                    <a:pt x="334" y="12"/>
                  </a:lnTo>
                  <a:lnTo>
                    <a:pt x="336" y="12"/>
                  </a:lnTo>
                  <a:lnTo>
                    <a:pt x="338" y="12"/>
                  </a:lnTo>
                  <a:lnTo>
                    <a:pt x="338" y="12"/>
                  </a:lnTo>
                  <a:lnTo>
                    <a:pt x="340" y="12"/>
                  </a:lnTo>
                  <a:lnTo>
                    <a:pt x="342" y="12"/>
                  </a:lnTo>
                  <a:lnTo>
                    <a:pt x="344" y="12"/>
                  </a:lnTo>
                  <a:lnTo>
                    <a:pt x="346" y="12"/>
                  </a:lnTo>
                  <a:lnTo>
                    <a:pt x="348" y="12"/>
                  </a:lnTo>
                  <a:lnTo>
                    <a:pt x="350" y="12"/>
                  </a:lnTo>
                  <a:lnTo>
                    <a:pt x="350" y="0"/>
                  </a:lnTo>
                  <a:lnTo>
                    <a:pt x="348" y="0"/>
                  </a:lnTo>
                  <a:lnTo>
                    <a:pt x="346" y="0"/>
                  </a:lnTo>
                  <a:lnTo>
                    <a:pt x="344" y="0"/>
                  </a:lnTo>
                  <a:lnTo>
                    <a:pt x="342" y="0"/>
                  </a:lnTo>
                  <a:lnTo>
                    <a:pt x="340" y="0"/>
                  </a:lnTo>
                  <a:lnTo>
                    <a:pt x="338" y="0"/>
                  </a:lnTo>
                  <a:lnTo>
                    <a:pt x="338" y="0"/>
                  </a:lnTo>
                  <a:lnTo>
                    <a:pt x="336" y="0"/>
                  </a:lnTo>
                  <a:lnTo>
                    <a:pt x="334" y="0"/>
                  </a:lnTo>
                  <a:lnTo>
                    <a:pt x="332" y="0"/>
                  </a:lnTo>
                  <a:lnTo>
                    <a:pt x="330" y="0"/>
                  </a:lnTo>
                  <a:lnTo>
                    <a:pt x="328" y="0"/>
                  </a:lnTo>
                  <a:lnTo>
                    <a:pt x="326" y="0"/>
                  </a:lnTo>
                  <a:lnTo>
                    <a:pt x="324" y="0"/>
                  </a:lnTo>
                  <a:lnTo>
                    <a:pt x="322" y="0"/>
                  </a:lnTo>
                  <a:lnTo>
                    <a:pt x="320" y="0"/>
                  </a:lnTo>
                  <a:lnTo>
                    <a:pt x="318" y="0"/>
                  </a:lnTo>
                  <a:lnTo>
                    <a:pt x="316" y="0"/>
                  </a:lnTo>
                  <a:lnTo>
                    <a:pt x="314" y="0"/>
                  </a:lnTo>
                  <a:lnTo>
                    <a:pt x="312" y="0"/>
                  </a:lnTo>
                  <a:lnTo>
                    <a:pt x="312" y="0"/>
                  </a:lnTo>
                  <a:lnTo>
                    <a:pt x="310" y="0"/>
                  </a:lnTo>
                  <a:lnTo>
                    <a:pt x="308" y="0"/>
                  </a:lnTo>
                  <a:lnTo>
                    <a:pt x="306" y="0"/>
                  </a:lnTo>
                  <a:lnTo>
                    <a:pt x="304" y="0"/>
                  </a:lnTo>
                  <a:lnTo>
                    <a:pt x="302" y="0"/>
                  </a:lnTo>
                  <a:lnTo>
                    <a:pt x="300" y="0"/>
                  </a:lnTo>
                  <a:lnTo>
                    <a:pt x="298" y="0"/>
                  </a:lnTo>
                  <a:lnTo>
                    <a:pt x="296" y="0"/>
                  </a:lnTo>
                  <a:lnTo>
                    <a:pt x="294" y="0"/>
                  </a:lnTo>
                  <a:lnTo>
                    <a:pt x="292" y="0"/>
                  </a:lnTo>
                  <a:lnTo>
                    <a:pt x="290" y="0"/>
                  </a:lnTo>
                  <a:lnTo>
                    <a:pt x="288" y="0"/>
                  </a:lnTo>
                  <a:lnTo>
                    <a:pt x="286" y="0"/>
                  </a:lnTo>
                  <a:lnTo>
                    <a:pt x="286" y="0"/>
                  </a:lnTo>
                  <a:lnTo>
                    <a:pt x="284" y="0"/>
                  </a:lnTo>
                  <a:lnTo>
                    <a:pt x="282" y="0"/>
                  </a:lnTo>
                  <a:lnTo>
                    <a:pt x="280" y="0"/>
                  </a:lnTo>
                  <a:lnTo>
                    <a:pt x="278" y="0"/>
                  </a:lnTo>
                  <a:lnTo>
                    <a:pt x="276" y="0"/>
                  </a:lnTo>
                  <a:lnTo>
                    <a:pt x="274" y="0"/>
                  </a:lnTo>
                  <a:lnTo>
                    <a:pt x="272" y="0"/>
                  </a:lnTo>
                  <a:lnTo>
                    <a:pt x="270" y="0"/>
                  </a:lnTo>
                  <a:lnTo>
                    <a:pt x="268" y="0"/>
                  </a:lnTo>
                  <a:lnTo>
                    <a:pt x="266" y="0"/>
                  </a:lnTo>
                  <a:lnTo>
                    <a:pt x="264" y="0"/>
                  </a:lnTo>
                  <a:lnTo>
                    <a:pt x="262" y="0"/>
                  </a:lnTo>
                  <a:lnTo>
                    <a:pt x="260" y="0"/>
                  </a:lnTo>
                  <a:lnTo>
                    <a:pt x="258" y="0"/>
                  </a:lnTo>
                  <a:lnTo>
                    <a:pt x="258" y="0"/>
                  </a:lnTo>
                  <a:lnTo>
                    <a:pt x="256" y="0"/>
                  </a:lnTo>
                  <a:lnTo>
                    <a:pt x="254" y="0"/>
                  </a:lnTo>
                  <a:lnTo>
                    <a:pt x="252" y="0"/>
                  </a:lnTo>
                  <a:lnTo>
                    <a:pt x="250" y="0"/>
                  </a:lnTo>
                  <a:lnTo>
                    <a:pt x="248" y="0"/>
                  </a:lnTo>
                  <a:lnTo>
                    <a:pt x="246" y="0"/>
                  </a:lnTo>
                  <a:lnTo>
                    <a:pt x="244" y="0"/>
                  </a:lnTo>
                  <a:lnTo>
                    <a:pt x="242" y="0"/>
                  </a:lnTo>
                  <a:lnTo>
                    <a:pt x="240" y="0"/>
                  </a:lnTo>
                  <a:lnTo>
                    <a:pt x="238" y="0"/>
                  </a:lnTo>
                  <a:lnTo>
                    <a:pt x="236" y="0"/>
                  </a:lnTo>
                  <a:lnTo>
                    <a:pt x="234" y="0"/>
                  </a:lnTo>
                  <a:lnTo>
                    <a:pt x="232" y="0"/>
                  </a:lnTo>
                  <a:lnTo>
                    <a:pt x="232" y="0"/>
                  </a:lnTo>
                  <a:lnTo>
                    <a:pt x="230" y="0"/>
                  </a:lnTo>
                  <a:lnTo>
                    <a:pt x="228" y="0"/>
                  </a:lnTo>
                  <a:lnTo>
                    <a:pt x="226" y="0"/>
                  </a:lnTo>
                  <a:lnTo>
                    <a:pt x="224" y="0"/>
                  </a:lnTo>
                  <a:lnTo>
                    <a:pt x="222" y="0"/>
                  </a:lnTo>
                  <a:lnTo>
                    <a:pt x="220" y="0"/>
                  </a:lnTo>
                  <a:lnTo>
                    <a:pt x="218" y="0"/>
                  </a:lnTo>
                  <a:lnTo>
                    <a:pt x="216" y="0"/>
                  </a:lnTo>
                  <a:lnTo>
                    <a:pt x="214" y="0"/>
                  </a:lnTo>
                  <a:lnTo>
                    <a:pt x="212" y="0"/>
                  </a:lnTo>
                  <a:lnTo>
                    <a:pt x="210" y="0"/>
                  </a:lnTo>
                  <a:lnTo>
                    <a:pt x="208" y="0"/>
                  </a:lnTo>
                  <a:lnTo>
                    <a:pt x="206" y="0"/>
                  </a:lnTo>
                  <a:lnTo>
                    <a:pt x="206" y="0"/>
                  </a:lnTo>
                  <a:lnTo>
                    <a:pt x="202" y="0"/>
                  </a:lnTo>
                  <a:lnTo>
                    <a:pt x="200" y="6"/>
                  </a:lnTo>
                  <a:lnTo>
                    <a:pt x="200" y="244"/>
                  </a:lnTo>
                  <a:lnTo>
                    <a:pt x="206" y="244"/>
                  </a:lnTo>
                  <a:lnTo>
                    <a:pt x="206" y="238"/>
                  </a:lnTo>
                  <a:lnTo>
                    <a:pt x="204" y="238"/>
                  </a:lnTo>
                  <a:lnTo>
                    <a:pt x="202" y="238"/>
                  </a:lnTo>
                  <a:lnTo>
                    <a:pt x="200" y="238"/>
                  </a:lnTo>
                  <a:lnTo>
                    <a:pt x="198" y="238"/>
                  </a:lnTo>
                  <a:lnTo>
                    <a:pt x="196" y="238"/>
                  </a:lnTo>
                  <a:lnTo>
                    <a:pt x="194" y="238"/>
                  </a:lnTo>
                  <a:lnTo>
                    <a:pt x="192" y="238"/>
                  </a:lnTo>
                  <a:lnTo>
                    <a:pt x="190" y="238"/>
                  </a:lnTo>
                  <a:lnTo>
                    <a:pt x="188" y="238"/>
                  </a:lnTo>
                  <a:lnTo>
                    <a:pt x="186" y="238"/>
                  </a:lnTo>
                  <a:lnTo>
                    <a:pt x="184" y="238"/>
                  </a:lnTo>
                  <a:lnTo>
                    <a:pt x="182" y="238"/>
                  </a:lnTo>
                  <a:lnTo>
                    <a:pt x="180" y="238"/>
                  </a:lnTo>
                  <a:lnTo>
                    <a:pt x="178" y="238"/>
                  </a:lnTo>
                  <a:lnTo>
                    <a:pt x="178" y="238"/>
                  </a:lnTo>
                  <a:lnTo>
                    <a:pt x="176" y="238"/>
                  </a:lnTo>
                  <a:lnTo>
                    <a:pt x="174" y="238"/>
                  </a:lnTo>
                  <a:lnTo>
                    <a:pt x="172" y="238"/>
                  </a:lnTo>
                  <a:lnTo>
                    <a:pt x="170" y="238"/>
                  </a:lnTo>
                  <a:lnTo>
                    <a:pt x="168" y="238"/>
                  </a:lnTo>
                  <a:lnTo>
                    <a:pt x="166" y="238"/>
                  </a:lnTo>
                  <a:lnTo>
                    <a:pt x="164" y="238"/>
                  </a:lnTo>
                  <a:lnTo>
                    <a:pt x="162" y="238"/>
                  </a:lnTo>
                  <a:lnTo>
                    <a:pt x="160" y="238"/>
                  </a:lnTo>
                  <a:lnTo>
                    <a:pt x="158" y="238"/>
                  </a:lnTo>
                  <a:lnTo>
                    <a:pt x="156" y="238"/>
                  </a:lnTo>
                  <a:lnTo>
                    <a:pt x="154" y="238"/>
                  </a:lnTo>
                  <a:lnTo>
                    <a:pt x="152" y="238"/>
                  </a:lnTo>
                  <a:lnTo>
                    <a:pt x="152" y="238"/>
                  </a:lnTo>
                  <a:lnTo>
                    <a:pt x="150" y="238"/>
                  </a:lnTo>
                  <a:lnTo>
                    <a:pt x="148" y="238"/>
                  </a:lnTo>
                  <a:lnTo>
                    <a:pt x="146" y="238"/>
                  </a:lnTo>
                  <a:lnTo>
                    <a:pt x="144" y="238"/>
                  </a:lnTo>
                  <a:lnTo>
                    <a:pt x="142" y="238"/>
                  </a:lnTo>
                  <a:lnTo>
                    <a:pt x="140" y="238"/>
                  </a:lnTo>
                  <a:lnTo>
                    <a:pt x="138" y="238"/>
                  </a:lnTo>
                  <a:lnTo>
                    <a:pt x="136" y="238"/>
                  </a:lnTo>
                  <a:lnTo>
                    <a:pt x="134" y="238"/>
                  </a:lnTo>
                  <a:lnTo>
                    <a:pt x="132" y="238"/>
                  </a:lnTo>
                  <a:lnTo>
                    <a:pt x="130" y="238"/>
                  </a:lnTo>
                  <a:lnTo>
                    <a:pt x="128" y="238"/>
                  </a:lnTo>
                  <a:lnTo>
                    <a:pt x="126" y="238"/>
                  </a:lnTo>
                  <a:lnTo>
                    <a:pt x="126" y="238"/>
                  </a:lnTo>
                  <a:lnTo>
                    <a:pt x="124" y="238"/>
                  </a:lnTo>
                  <a:lnTo>
                    <a:pt x="122" y="238"/>
                  </a:lnTo>
                  <a:lnTo>
                    <a:pt x="120" y="238"/>
                  </a:lnTo>
                  <a:lnTo>
                    <a:pt x="118" y="238"/>
                  </a:lnTo>
                  <a:lnTo>
                    <a:pt x="116" y="238"/>
                  </a:lnTo>
                  <a:lnTo>
                    <a:pt x="114" y="238"/>
                  </a:lnTo>
                  <a:lnTo>
                    <a:pt x="112" y="238"/>
                  </a:lnTo>
                  <a:lnTo>
                    <a:pt x="110" y="238"/>
                  </a:lnTo>
                  <a:lnTo>
                    <a:pt x="108" y="238"/>
                  </a:lnTo>
                  <a:lnTo>
                    <a:pt x="106" y="238"/>
                  </a:lnTo>
                  <a:lnTo>
                    <a:pt x="104" y="238"/>
                  </a:lnTo>
                  <a:lnTo>
                    <a:pt x="102" y="238"/>
                  </a:lnTo>
                  <a:lnTo>
                    <a:pt x="100" y="238"/>
                  </a:lnTo>
                  <a:lnTo>
                    <a:pt x="100" y="238"/>
                  </a:lnTo>
                  <a:lnTo>
                    <a:pt x="98" y="238"/>
                  </a:lnTo>
                  <a:lnTo>
                    <a:pt x="96" y="238"/>
                  </a:lnTo>
                  <a:lnTo>
                    <a:pt x="94" y="238"/>
                  </a:lnTo>
                  <a:lnTo>
                    <a:pt x="92" y="238"/>
                  </a:lnTo>
                  <a:lnTo>
                    <a:pt x="90" y="238"/>
                  </a:lnTo>
                  <a:lnTo>
                    <a:pt x="88" y="238"/>
                  </a:lnTo>
                  <a:lnTo>
                    <a:pt x="86" y="238"/>
                  </a:lnTo>
                  <a:lnTo>
                    <a:pt x="84" y="238"/>
                  </a:lnTo>
                  <a:lnTo>
                    <a:pt x="82" y="238"/>
                  </a:lnTo>
                  <a:lnTo>
                    <a:pt x="80" y="238"/>
                  </a:lnTo>
                  <a:lnTo>
                    <a:pt x="78" y="238"/>
                  </a:lnTo>
                  <a:lnTo>
                    <a:pt x="76" y="238"/>
                  </a:lnTo>
                  <a:lnTo>
                    <a:pt x="74" y="238"/>
                  </a:lnTo>
                  <a:lnTo>
                    <a:pt x="72" y="238"/>
                  </a:lnTo>
                  <a:lnTo>
                    <a:pt x="72" y="238"/>
                  </a:lnTo>
                  <a:lnTo>
                    <a:pt x="70" y="238"/>
                  </a:lnTo>
                  <a:lnTo>
                    <a:pt x="68" y="238"/>
                  </a:lnTo>
                  <a:lnTo>
                    <a:pt x="66" y="238"/>
                  </a:lnTo>
                  <a:lnTo>
                    <a:pt x="64" y="238"/>
                  </a:lnTo>
                  <a:lnTo>
                    <a:pt x="62" y="238"/>
                  </a:lnTo>
                  <a:lnTo>
                    <a:pt x="60" y="238"/>
                  </a:lnTo>
                  <a:lnTo>
                    <a:pt x="58" y="238"/>
                  </a:lnTo>
                  <a:lnTo>
                    <a:pt x="56" y="238"/>
                  </a:lnTo>
                  <a:lnTo>
                    <a:pt x="54" y="238"/>
                  </a:lnTo>
                  <a:lnTo>
                    <a:pt x="52" y="238"/>
                  </a:lnTo>
                  <a:lnTo>
                    <a:pt x="50" y="238"/>
                  </a:lnTo>
                  <a:lnTo>
                    <a:pt x="48" y="238"/>
                  </a:lnTo>
                  <a:lnTo>
                    <a:pt x="46" y="238"/>
                  </a:lnTo>
                  <a:lnTo>
                    <a:pt x="46" y="238"/>
                  </a:lnTo>
                  <a:lnTo>
                    <a:pt x="44" y="238"/>
                  </a:lnTo>
                  <a:lnTo>
                    <a:pt x="42" y="238"/>
                  </a:lnTo>
                  <a:lnTo>
                    <a:pt x="40" y="238"/>
                  </a:lnTo>
                  <a:lnTo>
                    <a:pt x="38" y="238"/>
                  </a:lnTo>
                  <a:lnTo>
                    <a:pt x="36" y="238"/>
                  </a:lnTo>
                  <a:lnTo>
                    <a:pt x="34" y="238"/>
                  </a:lnTo>
                  <a:lnTo>
                    <a:pt x="32" y="238"/>
                  </a:lnTo>
                  <a:lnTo>
                    <a:pt x="30" y="238"/>
                  </a:lnTo>
                  <a:lnTo>
                    <a:pt x="28" y="238"/>
                  </a:lnTo>
                  <a:lnTo>
                    <a:pt x="26" y="238"/>
                  </a:lnTo>
                  <a:lnTo>
                    <a:pt x="24" y="238"/>
                  </a:lnTo>
                  <a:lnTo>
                    <a:pt x="22" y="238"/>
                  </a:lnTo>
                  <a:lnTo>
                    <a:pt x="20" y="238"/>
                  </a:lnTo>
                  <a:lnTo>
                    <a:pt x="20" y="238"/>
                  </a:lnTo>
                  <a:lnTo>
                    <a:pt x="18" y="238"/>
                  </a:lnTo>
                  <a:lnTo>
                    <a:pt x="0" y="238"/>
                  </a:lnTo>
                  <a:lnTo>
                    <a:pt x="0" y="2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80" name="Freeform 8"/>
            <p:cNvSpPr>
              <a:spLocks/>
            </p:cNvSpPr>
            <p:nvPr/>
          </p:nvSpPr>
          <p:spPr bwMode="auto">
            <a:xfrm>
              <a:off x="975580" y="4144929"/>
              <a:ext cx="589542" cy="458532"/>
            </a:xfrm>
            <a:custGeom>
              <a:avLst/>
              <a:gdLst>
                <a:gd name="T0" fmla="*/ 10 w 324"/>
                <a:gd name="T1" fmla="*/ 12 h 252"/>
                <a:gd name="T2" fmla="*/ 20 w 324"/>
                <a:gd name="T3" fmla="*/ 12 h 252"/>
                <a:gd name="T4" fmla="*/ 32 w 324"/>
                <a:gd name="T5" fmla="*/ 12 h 252"/>
                <a:gd name="T6" fmla="*/ 42 w 324"/>
                <a:gd name="T7" fmla="*/ 12 h 252"/>
                <a:gd name="T8" fmla="*/ 54 w 324"/>
                <a:gd name="T9" fmla="*/ 12 h 252"/>
                <a:gd name="T10" fmla="*/ 66 w 324"/>
                <a:gd name="T11" fmla="*/ 12 h 252"/>
                <a:gd name="T12" fmla="*/ 76 w 324"/>
                <a:gd name="T13" fmla="*/ 12 h 252"/>
                <a:gd name="T14" fmla="*/ 88 w 324"/>
                <a:gd name="T15" fmla="*/ 12 h 252"/>
                <a:gd name="T16" fmla="*/ 98 w 324"/>
                <a:gd name="T17" fmla="*/ 12 h 252"/>
                <a:gd name="T18" fmla="*/ 110 w 324"/>
                <a:gd name="T19" fmla="*/ 12 h 252"/>
                <a:gd name="T20" fmla="*/ 122 w 324"/>
                <a:gd name="T21" fmla="*/ 12 h 252"/>
                <a:gd name="T22" fmla="*/ 132 w 324"/>
                <a:gd name="T23" fmla="*/ 12 h 252"/>
                <a:gd name="T24" fmla="*/ 144 w 324"/>
                <a:gd name="T25" fmla="*/ 12 h 252"/>
                <a:gd name="T26" fmla="*/ 154 w 324"/>
                <a:gd name="T27" fmla="*/ 12 h 252"/>
                <a:gd name="T28" fmla="*/ 166 w 324"/>
                <a:gd name="T29" fmla="*/ 12 h 252"/>
                <a:gd name="T30" fmla="*/ 176 w 324"/>
                <a:gd name="T31" fmla="*/ 12 h 252"/>
                <a:gd name="T32" fmla="*/ 178 w 324"/>
                <a:gd name="T33" fmla="*/ 252 h 252"/>
                <a:gd name="T34" fmla="*/ 190 w 324"/>
                <a:gd name="T35" fmla="*/ 252 h 252"/>
                <a:gd name="T36" fmla="*/ 202 w 324"/>
                <a:gd name="T37" fmla="*/ 252 h 252"/>
                <a:gd name="T38" fmla="*/ 212 w 324"/>
                <a:gd name="T39" fmla="*/ 252 h 252"/>
                <a:gd name="T40" fmla="*/ 224 w 324"/>
                <a:gd name="T41" fmla="*/ 252 h 252"/>
                <a:gd name="T42" fmla="*/ 234 w 324"/>
                <a:gd name="T43" fmla="*/ 252 h 252"/>
                <a:gd name="T44" fmla="*/ 246 w 324"/>
                <a:gd name="T45" fmla="*/ 252 h 252"/>
                <a:gd name="T46" fmla="*/ 256 w 324"/>
                <a:gd name="T47" fmla="*/ 252 h 252"/>
                <a:gd name="T48" fmla="*/ 268 w 324"/>
                <a:gd name="T49" fmla="*/ 252 h 252"/>
                <a:gd name="T50" fmla="*/ 280 w 324"/>
                <a:gd name="T51" fmla="*/ 252 h 252"/>
                <a:gd name="T52" fmla="*/ 290 w 324"/>
                <a:gd name="T53" fmla="*/ 252 h 252"/>
                <a:gd name="T54" fmla="*/ 302 w 324"/>
                <a:gd name="T55" fmla="*/ 252 h 252"/>
                <a:gd name="T56" fmla="*/ 312 w 324"/>
                <a:gd name="T57" fmla="*/ 252 h 252"/>
                <a:gd name="T58" fmla="*/ 324 w 324"/>
                <a:gd name="T59" fmla="*/ 252 h 252"/>
                <a:gd name="T60" fmla="*/ 314 w 324"/>
                <a:gd name="T61" fmla="*/ 240 h 252"/>
                <a:gd name="T62" fmla="*/ 304 w 324"/>
                <a:gd name="T63" fmla="*/ 240 h 252"/>
                <a:gd name="T64" fmla="*/ 292 w 324"/>
                <a:gd name="T65" fmla="*/ 240 h 252"/>
                <a:gd name="T66" fmla="*/ 282 w 324"/>
                <a:gd name="T67" fmla="*/ 240 h 252"/>
                <a:gd name="T68" fmla="*/ 270 w 324"/>
                <a:gd name="T69" fmla="*/ 240 h 252"/>
                <a:gd name="T70" fmla="*/ 258 w 324"/>
                <a:gd name="T71" fmla="*/ 240 h 252"/>
                <a:gd name="T72" fmla="*/ 248 w 324"/>
                <a:gd name="T73" fmla="*/ 240 h 252"/>
                <a:gd name="T74" fmla="*/ 236 w 324"/>
                <a:gd name="T75" fmla="*/ 240 h 252"/>
                <a:gd name="T76" fmla="*/ 226 w 324"/>
                <a:gd name="T77" fmla="*/ 240 h 252"/>
                <a:gd name="T78" fmla="*/ 214 w 324"/>
                <a:gd name="T79" fmla="*/ 240 h 252"/>
                <a:gd name="T80" fmla="*/ 202 w 324"/>
                <a:gd name="T81" fmla="*/ 240 h 252"/>
                <a:gd name="T82" fmla="*/ 192 w 324"/>
                <a:gd name="T83" fmla="*/ 240 h 252"/>
                <a:gd name="T84" fmla="*/ 180 w 324"/>
                <a:gd name="T85" fmla="*/ 240 h 252"/>
                <a:gd name="T86" fmla="*/ 182 w 324"/>
                <a:gd name="T87" fmla="*/ 2 h 252"/>
                <a:gd name="T88" fmla="*/ 168 w 324"/>
                <a:gd name="T89" fmla="*/ 0 h 252"/>
                <a:gd name="T90" fmla="*/ 156 w 324"/>
                <a:gd name="T91" fmla="*/ 0 h 252"/>
                <a:gd name="T92" fmla="*/ 146 w 324"/>
                <a:gd name="T93" fmla="*/ 0 h 252"/>
                <a:gd name="T94" fmla="*/ 134 w 324"/>
                <a:gd name="T95" fmla="*/ 0 h 252"/>
                <a:gd name="T96" fmla="*/ 122 w 324"/>
                <a:gd name="T97" fmla="*/ 0 h 252"/>
                <a:gd name="T98" fmla="*/ 112 w 324"/>
                <a:gd name="T99" fmla="*/ 0 h 252"/>
                <a:gd name="T100" fmla="*/ 100 w 324"/>
                <a:gd name="T101" fmla="*/ 0 h 252"/>
                <a:gd name="T102" fmla="*/ 90 w 324"/>
                <a:gd name="T103" fmla="*/ 0 h 252"/>
                <a:gd name="T104" fmla="*/ 78 w 324"/>
                <a:gd name="T105" fmla="*/ 0 h 252"/>
                <a:gd name="T106" fmla="*/ 68 w 324"/>
                <a:gd name="T107" fmla="*/ 0 h 252"/>
                <a:gd name="T108" fmla="*/ 56 w 324"/>
                <a:gd name="T109" fmla="*/ 0 h 252"/>
                <a:gd name="T110" fmla="*/ 44 w 324"/>
                <a:gd name="T111" fmla="*/ 0 h 252"/>
                <a:gd name="T112" fmla="*/ 34 w 324"/>
                <a:gd name="T113" fmla="*/ 0 h 252"/>
                <a:gd name="T114" fmla="*/ 22 w 324"/>
                <a:gd name="T115" fmla="*/ 0 h 252"/>
                <a:gd name="T116" fmla="*/ 12 w 324"/>
                <a:gd name="T117" fmla="*/ 0 h 252"/>
                <a:gd name="T118" fmla="*/ 0 w 324"/>
                <a:gd name="T119"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4" h="252">
                  <a:moveTo>
                    <a:pt x="0" y="12"/>
                  </a:moveTo>
                  <a:lnTo>
                    <a:pt x="2" y="12"/>
                  </a:lnTo>
                  <a:lnTo>
                    <a:pt x="4" y="12"/>
                  </a:lnTo>
                  <a:lnTo>
                    <a:pt x="6" y="12"/>
                  </a:lnTo>
                  <a:lnTo>
                    <a:pt x="8" y="12"/>
                  </a:lnTo>
                  <a:lnTo>
                    <a:pt x="10" y="12"/>
                  </a:lnTo>
                  <a:lnTo>
                    <a:pt x="12" y="12"/>
                  </a:lnTo>
                  <a:lnTo>
                    <a:pt x="14" y="12"/>
                  </a:lnTo>
                  <a:lnTo>
                    <a:pt x="16" y="12"/>
                  </a:lnTo>
                  <a:lnTo>
                    <a:pt x="16" y="12"/>
                  </a:lnTo>
                  <a:lnTo>
                    <a:pt x="18" y="12"/>
                  </a:lnTo>
                  <a:lnTo>
                    <a:pt x="20" y="12"/>
                  </a:lnTo>
                  <a:lnTo>
                    <a:pt x="22" y="12"/>
                  </a:lnTo>
                  <a:lnTo>
                    <a:pt x="24" y="12"/>
                  </a:lnTo>
                  <a:lnTo>
                    <a:pt x="26" y="12"/>
                  </a:lnTo>
                  <a:lnTo>
                    <a:pt x="28" y="12"/>
                  </a:lnTo>
                  <a:lnTo>
                    <a:pt x="30" y="12"/>
                  </a:lnTo>
                  <a:lnTo>
                    <a:pt x="32" y="12"/>
                  </a:lnTo>
                  <a:lnTo>
                    <a:pt x="34" y="12"/>
                  </a:lnTo>
                  <a:lnTo>
                    <a:pt x="36" y="12"/>
                  </a:lnTo>
                  <a:lnTo>
                    <a:pt x="38" y="12"/>
                  </a:lnTo>
                  <a:lnTo>
                    <a:pt x="40" y="12"/>
                  </a:lnTo>
                  <a:lnTo>
                    <a:pt x="42" y="12"/>
                  </a:lnTo>
                  <a:lnTo>
                    <a:pt x="42" y="12"/>
                  </a:lnTo>
                  <a:lnTo>
                    <a:pt x="44" y="12"/>
                  </a:lnTo>
                  <a:lnTo>
                    <a:pt x="46" y="12"/>
                  </a:lnTo>
                  <a:lnTo>
                    <a:pt x="48" y="12"/>
                  </a:lnTo>
                  <a:lnTo>
                    <a:pt x="50" y="12"/>
                  </a:lnTo>
                  <a:lnTo>
                    <a:pt x="52" y="12"/>
                  </a:lnTo>
                  <a:lnTo>
                    <a:pt x="54" y="12"/>
                  </a:lnTo>
                  <a:lnTo>
                    <a:pt x="56" y="12"/>
                  </a:lnTo>
                  <a:lnTo>
                    <a:pt x="58" y="12"/>
                  </a:lnTo>
                  <a:lnTo>
                    <a:pt x="60" y="12"/>
                  </a:lnTo>
                  <a:lnTo>
                    <a:pt x="62" y="12"/>
                  </a:lnTo>
                  <a:lnTo>
                    <a:pt x="64" y="12"/>
                  </a:lnTo>
                  <a:lnTo>
                    <a:pt x="66" y="12"/>
                  </a:lnTo>
                  <a:lnTo>
                    <a:pt x="68" y="12"/>
                  </a:lnTo>
                  <a:lnTo>
                    <a:pt x="70" y="12"/>
                  </a:lnTo>
                  <a:lnTo>
                    <a:pt x="70" y="12"/>
                  </a:lnTo>
                  <a:lnTo>
                    <a:pt x="72" y="12"/>
                  </a:lnTo>
                  <a:lnTo>
                    <a:pt x="74" y="12"/>
                  </a:lnTo>
                  <a:lnTo>
                    <a:pt x="76" y="12"/>
                  </a:lnTo>
                  <a:lnTo>
                    <a:pt x="78" y="12"/>
                  </a:lnTo>
                  <a:lnTo>
                    <a:pt x="80" y="12"/>
                  </a:lnTo>
                  <a:lnTo>
                    <a:pt x="82" y="12"/>
                  </a:lnTo>
                  <a:lnTo>
                    <a:pt x="84" y="12"/>
                  </a:lnTo>
                  <a:lnTo>
                    <a:pt x="86" y="12"/>
                  </a:lnTo>
                  <a:lnTo>
                    <a:pt x="88" y="12"/>
                  </a:lnTo>
                  <a:lnTo>
                    <a:pt x="90" y="12"/>
                  </a:lnTo>
                  <a:lnTo>
                    <a:pt x="92" y="12"/>
                  </a:lnTo>
                  <a:lnTo>
                    <a:pt x="94" y="12"/>
                  </a:lnTo>
                  <a:lnTo>
                    <a:pt x="96" y="12"/>
                  </a:lnTo>
                  <a:lnTo>
                    <a:pt x="96" y="12"/>
                  </a:lnTo>
                  <a:lnTo>
                    <a:pt x="98" y="12"/>
                  </a:lnTo>
                  <a:lnTo>
                    <a:pt x="100" y="12"/>
                  </a:lnTo>
                  <a:lnTo>
                    <a:pt x="102" y="12"/>
                  </a:lnTo>
                  <a:lnTo>
                    <a:pt x="104" y="12"/>
                  </a:lnTo>
                  <a:lnTo>
                    <a:pt x="106" y="12"/>
                  </a:lnTo>
                  <a:lnTo>
                    <a:pt x="108" y="12"/>
                  </a:lnTo>
                  <a:lnTo>
                    <a:pt x="110" y="12"/>
                  </a:lnTo>
                  <a:lnTo>
                    <a:pt x="112" y="12"/>
                  </a:lnTo>
                  <a:lnTo>
                    <a:pt x="114" y="12"/>
                  </a:lnTo>
                  <a:lnTo>
                    <a:pt x="116" y="12"/>
                  </a:lnTo>
                  <a:lnTo>
                    <a:pt x="118" y="12"/>
                  </a:lnTo>
                  <a:lnTo>
                    <a:pt x="120" y="12"/>
                  </a:lnTo>
                  <a:lnTo>
                    <a:pt x="122" y="12"/>
                  </a:lnTo>
                  <a:lnTo>
                    <a:pt x="122" y="12"/>
                  </a:lnTo>
                  <a:lnTo>
                    <a:pt x="124" y="12"/>
                  </a:lnTo>
                  <a:lnTo>
                    <a:pt x="126" y="12"/>
                  </a:lnTo>
                  <a:lnTo>
                    <a:pt x="128" y="12"/>
                  </a:lnTo>
                  <a:lnTo>
                    <a:pt x="130" y="12"/>
                  </a:lnTo>
                  <a:lnTo>
                    <a:pt x="132" y="12"/>
                  </a:lnTo>
                  <a:lnTo>
                    <a:pt x="134" y="12"/>
                  </a:lnTo>
                  <a:lnTo>
                    <a:pt x="136" y="12"/>
                  </a:lnTo>
                  <a:lnTo>
                    <a:pt x="138" y="12"/>
                  </a:lnTo>
                  <a:lnTo>
                    <a:pt x="140" y="12"/>
                  </a:lnTo>
                  <a:lnTo>
                    <a:pt x="142" y="12"/>
                  </a:lnTo>
                  <a:lnTo>
                    <a:pt x="144" y="12"/>
                  </a:lnTo>
                  <a:lnTo>
                    <a:pt x="146" y="12"/>
                  </a:lnTo>
                  <a:lnTo>
                    <a:pt x="148" y="12"/>
                  </a:lnTo>
                  <a:lnTo>
                    <a:pt x="148" y="12"/>
                  </a:lnTo>
                  <a:lnTo>
                    <a:pt x="150" y="12"/>
                  </a:lnTo>
                  <a:lnTo>
                    <a:pt x="152" y="12"/>
                  </a:lnTo>
                  <a:lnTo>
                    <a:pt x="154" y="12"/>
                  </a:lnTo>
                  <a:lnTo>
                    <a:pt x="156" y="12"/>
                  </a:lnTo>
                  <a:lnTo>
                    <a:pt x="158" y="12"/>
                  </a:lnTo>
                  <a:lnTo>
                    <a:pt x="160" y="12"/>
                  </a:lnTo>
                  <a:lnTo>
                    <a:pt x="162" y="12"/>
                  </a:lnTo>
                  <a:lnTo>
                    <a:pt x="164" y="12"/>
                  </a:lnTo>
                  <a:lnTo>
                    <a:pt x="166" y="12"/>
                  </a:lnTo>
                  <a:lnTo>
                    <a:pt x="168" y="12"/>
                  </a:lnTo>
                  <a:lnTo>
                    <a:pt x="170" y="12"/>
                  </a:lnTo>
                  <a:lnTo>
                    <a:pt x="172" y="12"/>
                  </a:lnTo>
                  <a:lnTo>
                    <a:pt x="174" y="12"/>
                  </a:lnTo>
                  <a:lnTo>
                    <a:pt x="176" y="12"/>
                  </a:lnTo>
                  <a:lnTo>
                    <a:pt x="176" y="12"/>
                  </a:lnTo>
                  <a:lnTo>
                    <a:pt x="176" y="6"/>
                  </a:lnTo>
                  <a:lnTo>
                    <a:pt x="170" y="6"/>
                  </a:lnTo>
                  <a:lnTo>
                    <a:pt x="172" y="246"/>
                  </a:lnTo>
                  <a:lnTo>
                    <a:pt x="172" y="246"/>
                  </a:lnTo>
                  <a:lnTo>
                    <a:pt x="174" y="250"/>
                  </a:lnTo>
                  <a:lnTo>
                    <a:pt x="178" y="252"/>
                  </a:lnTo>
                  <a:lnTo>
                    <a:pt x="180" y="252"/>
                  </a:lnTo>
                  <a:lnTo>
                    <a:pt x="182" y="252"/>
                  </a:lnTo>
                  <a:lnTo>
                    <a:pt x="184" y="252"/>
                  </a:lnTo>
                  <a:lnTo>
                    <a:pt x="186" y="252"/>
                  </a:lnTo>
                  <a:lnTo>
                    <a:pt x="188" y="252"/>
                  </a:lnTo>
                  <a:lnTo>
                    <a:pt x="190" y="252"/>
                  </a:lnTo>
                  <a:lnTo>
                    <a:pt x="192" y="252"/>
                  </a:lnTo>
                  <a:lnTo>
                    <a:pt x="194" y="252"/>
                  </a:lnTo>
                  <a:lnTo>
                    <a:pt x="196" y="252"/>
                  </a:lnTo>
                  <a:lnTo>
                    <a:pt x="198" y="252"/>
                  </a:lnTo>
                  <a:lnTo>
                    <a:pt x="200" y="252"/>
                  </a:lnTo>
                  <a:lnTo>
                    <a:pt x="202" y="252"/>
                  </a:lnTo>
                  <a:lnTo>
                    <a:pt x="202" y="252"/>
                  </a:lnTo>
                  <a:lnTo>
                    <a:pt x="204" y="252"/>
                  </a:lnTo>
                  <a:lnTo>
                    <a:pt x="206" y="252"/>
                  </a:lnTo>
                  <a:lnTo>
                    <a:pt x="208" y="252"/>
                  </a:lnTo>
                  <a:lnTo>
                    <a:pt x="210" y="252"/>
                  </a:lnTo>
                  <a:lnTo>
                    <a:pt x="212" y="252"/>
                  </a:lnTo>
                  <a:lnTo>
                    <a:pt x="214" y="252"/>
                  </a:lnTo>
                  <a:lnTo>
                    <a:pt x="216" y="252"/>
                  </a:lnTo>
                  <a:lnTo>
                    <a:pt x="218" y="252"/>
                  </a:lnTo>
                  <a:lnTo>
                    <a:pt x="220" y="252"/>
                  </a:lnTo>
                  <a:lnTo>
                    <a:pt x="222" y="252"/>
                  </a:lnTo>
                  <a:lnTo>
                    <a:pt x="224" y="252"/>
                  </a:lnTo>
                  <a:lnTo>
                    <a:pt x="226" y="252"/>
                  </a:lnTo>
                  <a:lnTo>
                    <a:pt x="228" y="252"/>
                  </a:lnTo>
                  <a:lnTo>
                    <a:pt x="228" y="252"/>
                  </a:lnTo>
                  <a:lnTo>
                    <a:pt x="230" y="252"/>
                  </a:lnTo>
                  <a:lnTo>
                    <a:pt x="232" y="252"/>
                  </a:lnTo>
                  <a:lnTo>
                    <a:pt x="234" y="252"/>
                  </a:lnTo>
                  <a:lnTo>
                    <a:pt x="236" y="252"/>
                  </a:lnTo>
                  <a:lnTo>
                    <a:pt x="238" y="252"/>
                  </a:lnTo>
                  <a:lnTo>
                    <a:pt x="240" y="252"/>
                  </a:lnTo>
                  <a:lnTo>
                    <a:pt x="242" y="252"/>
                  </a:lnTo>
                  <a:lnTo>
                    <a:pt x="244" y="252"/>
                  </a:lnTo>
                  <a:lnTo>
                    <a:pt x="246" y="252"/>
                  </a:lnTo>
                  <a:lnTo>
                    <a:pt x="248" y="252"/>
                  </a:lnTo>
                  <a:lnTo>
                    <a:pt x="250" y="252"/>
                  </a:lnTo>
                  <a:lnTo>
                    <a:pt x="252" y="252"/>
                  </a:lnTo>
                  <a:lnTo>
                    <a:pt x="254" y="252"/>
                  </a:lnTo>
                  <a:lnTo>
                    <a:pt x="256" y="252"/>
                  </a:lnTo>
                  <a:lnTo>
                    <a:pt x="256" y="252"/>
                  </a:lnTo>
                  <a:lnTo>
                    <a:pt x="258" y="252"/>
                  </a:lnTo>
                  <a:lnTo>
                    <a:pt x="260" y="252"/>
                  </a:lnTo>
                  <a:lnTo>
                    <a:pt x="262" y="252"/>
                  </a:lnTo>
                  <a:lnTo>
                    <a:pt x="264" y="252"/>
                  </a:lnTo>
                  <a:lnTo>
                    <a:pt x="266" y="252"/>
                  </a:lnTo>
                  <a:lnTo>
                    <a:pt x="268" y="252"/>
                  </a:lnTo>
                  <a:lnTo>
                    <a:pt x="270" y="252"/>
                  </a:lnTo>
                  <a:lnTo>
                    <a:pt x="272" y="252"/>
                  </a:lnTo>
                  <a:lnTo>
                    <a:pt x="274" y="252"/>
                  </a:lnTo>
                  <a:lnTo>
                    <a:pt x="276" y="252"/>
                  </a:lnTo>
                  <a:lnTo>
                    <a:pt x="278" y="252"/>
                  </a:lnTo>
                  <a:lnTo>
                    <a:pt x="280" y="252"/>
                  </a:lnTo>
                  <a:lnTo>
                    <a:pt x="282" y="252"/>
                  </a:lnTo>
                  <a:lnTo>
                    <a:pt x="282" y="252"/>
                  </a:lnTo>
                  <a:lnTo>
                    <a:pt x="284" y="252"/>
                  </a:lnTo>
                  <a:lnTo>
                    <a:pt x="286" y="252"/>
                  </a:lnTo>
                  <a:lnTo>
                    <a:pt x="288" y="252"/>
                  </a:lnTo>
                  <a:lnTo>
                    <a:pt x="290" y="252"/>
                  </a:lnTo>
                  <a:lnTo>
                    <a:pt x="292" y="252"/>
                  </a:lnTo>
                  <a:lnTo>
                    <a:pt x="294" y="252"/>
                  </a:lnTo>
                  <a:lnTo>
                    <a:pt x="296" y="252"/>
                  </a:lnTo>
                  <a:lnTo>
                    <a:pt x="298" y="252"/>
                  </a:lnTo>
                  <a:lnTo>
                    <a:pt x="300" y="252"/>
                  </a:lnTo>
                  <a:lnTo>
                    <a:pt x="302" y="252"/>
                  </a:lnTo>
                  <a:lnTo>
                    <a:pt x="304" y="252"/>
                  </a:lnTo>
                  <a:lnTo>
                    <a:pt x="306" y="252"/>
                  </a:lnTo>
                  <a:lnTo>
                    <a:pt x="308" y="252"/>
                  </a:lnTo>
                  <a:lnTo>
                    <a:pt x="308" y="252"/>
                  </a:lnTo>
                  <a:lnTo>
                    <a:pt x="310" y="252"/>
                  </a:lnTo>
                  <a:lnTo>
                    <a:pt x="312" y="252"/>
                  </a:lnTo>
                  <a:lnTo>
                    <a:pt x="314" y="252"/>
                  </a:lnTo>
                  <a:lnTo>
                    <a:pt x="316" y="252"/>
                  </a:lnTo>
                  <a:lnTo>
                    <a:pt x="318" y="252"/>
                  </a:lnTo>
                  <a:lnTo>
                    <a:pt x="320" y="252"/>
                  </a:lnTo>
                  <a:lnTo>
                    <a:pt x="322" y="252"/>
                  </a:lnTo>
                  <a:lnTo>
                    <a:pt x="324" y="252"/>
                  </a:lnTo>
                  <a:lnTo>
                    <a:pt x="324" y="240"/>
                  </a:lnTo>
                  <a:lnTo>
                    <a:pt x="322" y="240"/>
                  </a:lnTo>
                  <a:lnTo>
                    <a:pt x="320" y="240"/>
                  </a:lnTo>
                  <a:lnTo>
                    <a:pt x="318" y="240"/>
                  </a:lnTo>
                  <a:lnTo>
                    <a:pt x="316" y="240"/>
                  </a:lnTo>
                  <a:lnTo>
                    <a:pt x="314" y="240"/>
                  </a:lnTo>
                  <a:lnTo>
                    <a:pt x="312" y="240"/>
                  </a:lnTo>
                  <a:lnTo>
                    <a:pt x="310" y="240"/>
                  </a:lnTo>
                  <a:lnTo>
                    <a:pt x="308" y="240"/>
                  </a:lnTo>
                  <a:lnTo>
                    <a:pt x="308" y="240"/>
                  </a:lnTo>
                  <a:lnTo>
                    <a:pt x="306" y="240"/>
                  </a:lnTo>
                  <a:lnTo>
                    <a:pt x="304" y="240"/>
                  </a:lnTo>
                  <a:lnTo>
                    <a:pt x="302" y="240"/>
                  </a:lnTo>
                  <a:lnTo>
                    <a:pt x="300" y="240"/>
                  </a:lnTo>
                  <a:lnTo>
                    <a:pt x="298" y="240"/>
                  </a:lnTo>
                  <a:lnTo>
                    <a:pt x="296" y="240"/>
                  </a:lnTo>
                  <a:lnTo>
                    <a:pt x="294" y="240"/>
                  </a:lnTo>
                  <a:lnTo>
                    <a:pt x="292" y="240"/>
                  </a:lnTo>
                  <a:lnTo>
                    <a:pt x="290" y="240"/>
                  </a:lnTo>
                  <a:lnTo>
                    <a:pt x="288" y="240"/>
                  </a:lnTo>
                  <a:lnTo>
                    <a:pt x="286" y="240"/>
                  </a:lnTo>
                  <a:lnTo>
                    <a:pt x="284" y="240"/>
                  </a:lnTo>
                  <a:lnTo>
                    <a:pt x="282" y="240"/>
                  </a:lnTo>
                  <a:lnTo>
                    <a:pt x="282" y="240"/>
                  </a:lnTo>
                  <a:lnTo>
                    <a:pt x="280" y="240"/>
                  </a:lnTo>
                  <a:lnTo>
                    <a:pt x="278" y="240"/>
                  </a:lnTo>
                  <a:lnTo>
                    <a:pt x="276" y="240"/>
                  </a:lnTo>
                  <a:lnTo>
                    <a:pt x="274" y="240"/>
                  </a:lnTo>
                  <a:lnTo>
                    <a:pt x="272" y="240"/>
                  </a:lnTo>
                  <a:lnTo>
                    <a:pt x="270" y="240"/>
                  </a:lnTo>
                  <a:lnTo>
                    <a:pt x="268" y="240"/>
                  </a:lnTo>
                  <a:lnTo>
                    <a:pt x="266" y="240"/>
                  </a:lnTo>
                  <a:lnTo>
                    <a:pt x="264" y="240"/>
                  </a:lnTo>
                  <a:lnTo>
                    <a:pt x="262" y="240"/>
                  </a:lnTo>
                  <a:lnTo>
                    <a:pt x="260" y="240"/>
                  </a:lnTo>
                  <a:lnTo>
                    <a:pt x="258" y="240"/>
                  </a:lnTo>
                  <a:lnTo>
                    <a:pt x="256" y="240"/>
                  </a:lnTo>
                  <a:lnTo>
                    <a:pt x="256" y="240"/>
                  </a:lnTo>
                  <a:lnTo>
                    <a:pt x="254" y="240"/>
                  </a:lnTo>
                  <a:lnTo>
                    <a:pt x="252" y="240"/>
                  </a:lnTo>
                  <a:lnTo>
                    <a:pt x="250" y="240"/>
                  </a:lnTo>
                  <a:lnTo>
                    <a:pt x="248" y="240"/>
                  </a:lnTo>
                  <a:lnTo>
                    <a:pt x="246" y="240"/>
                  </a:lnTo>
                  <a:lnTo>
                    <a:pt x="244" y="240"/>
                  </a:lnTo>
                  <a:lnTo>
                    <a:pt x="242" y="240"/>
                  </a:lnTo>
                  <a:lnTo>
                    <a:pt x="240" y="240"/>
                  </a:lnTo>
                  <a:lnTo>
                    <a:pt x="238" y="240"/>
                  </a:lnTo>
                  <a:lnTo>
                    <a:pt x="236" y="240"/>
                  </a:lnTo>
                  <a:lnTo>
                    <a:pt x="234" y="240"/>
                  </a:lnTo>
                  <a:lnTo>
                    <a:pt x="232" y="240"/>
                  </a:lnTo>
                  <a:lnTo>
                    <a:pt x="230" y="240"/>
                  </a:lnTo>
                  <a:lnTo>
                    <a:pt x="228" y="240"/>
                  </a:lnTo>
                  <a:lnTo>
                    <a:pt x="228" y="240"/>
                  </a:lnTo>
                  <a:lnTo>
                    <a:pt x="226" y="240"/>
                  </a:lnTo>
                  <a:lnTo>
                    <a:pt x="224" y="240"/>
                  </a:lnTo>
                  <a:lnTo>
                    <a:pt x="222" y="240"/>
                  </a:lnTo>
                  <a:lnTo>
                    <a:pt x="220" y="240"/>
                  </a:lnTo>
                  <a:lnTo>
                    <a:pt x="218" y="240"/>
                  </a:lnTo>
                  <a:lnTo>
                    <a:pt x="216" y="240"/>
                  </a:lnTo>
                  <a:lnTo>
                    <a:pt x="214" y="240"/>
                  </a:lnTo>
                  <a:lnTo>
                    <a:pt x="212" y="240"/>
                  </a:lnTo>
                  <a:lnTo>
                    <a:pt x="210" y="240"/>
                  </a:lnTo>
                  <a:lnTo>
                    <a:pt x="208" y="240"/>
                  </a:lnTo>
                  <a:lnTo>
                    <a:pt x="206" y="240"/>
                  </a:lnTo>
                  <a:lnTo>
                    <a:pt x="204" y="240"/>
                  </a:lnTo>
                  <a:lnTo>
                    <a:pt x="202" y="240"/>
                  </a:lnTo>
                  <a:lnTo>
                    <a:pt x="202" y="240"/>
                  </a:lnTo>
                  <a:lnTo>
                    <a:pt x="200" y="240"/>
                  </a:lnTo>
                  <a:lnTo>
                    <a:pt x="198" y="240"/>
                  </a:lnTo>
                  <a:lnTo>
                    <a:pt x="196" y="240"/>
                  </a:lnTo>
                  <a:lnTo>
                    <a:pt x="194" y="240"/>
                  </a:lnTo>
                  <a:lnTo>
                    <a:pt x="192" y="240"/>
                  </a:lnTo>
                  <a:lnTo>
                    <a:pt x="190" y="240"/>
                  </a:lnTo>
                  <a:lnTo>
                    <a:pt x="188" y="240"/>
                  </a:lnTo>
                  <a:lnTo>
                    <a:pt x="186" y="240"/>
                  </a:lnTo>
                  <a:lnTo>
                    <a:pt x="184" y="240"/>
                  </a:lnTo>
                  <a:lnTo>
                    <a:pt x="182" y="240"/>
                  </a:lnTo>
                  <a:lnTo>
                    <a:pt x="180" y="240"/>
                  </a:lnTo>
                  <a:lnTo>
                    <a:pt x="178" y="240"/>
                  </a:lnTo>
                  <a:lnTo>
                    <a:pt x="178" y="246"/>
                  </a:lnTo>
                  <a:lnTo>
                    <a:pt x="184" y="246"/>
                  </a:lnTo>
                  <a:lnTo>
                    <a:pt x="182" y="6"/>
                  </a:lnTo>
                  <a:lnTo>
                    <a:pt x="182" y="6"/>
                  </a:lnTo>
                  <a:lnTo>
                    <a:pt x="182" y="2"/>
                  </a:lnTo>
                  <a:lnTo>
                    <a:pt x="176" y="0"/>
                  </a:lnTo>
                  <a:lnTo>
                    <a:pt x="176" y="0"/>
                  </a:lnTo>
                  <a:lnTo>
                    <a:pt x="174" y="0"/>
                  </a:lnTo>
                  <a:lnTo>
                    <a:pt x="172" y="0"/>
                  </a:lnTo>
                  <a:lnTo>
                    <a:pt x="170" y="0"/>
                  </a:lnTo>
                  <a:lnTo>
                    <a:pt x="168" y="0"/>
                  </a:lnTo>
                  <a:lnTo>
                    <a:pt x="166" y="0"/>
                  </a:lnTo>
                  <a:lnTo>
                    <a:pt x="164" y="0"/>
                  </a:lnTo>
                  <a:lnTo>
                    <a:pt x="162" y="0"/>
                  </a:lnTo>
                  <a:lnTo>
                    <a:pt x="160" y="0"/>
                  </a:lnTo>
                  <a:lnTo>
                    <a:pt x="158" y="0"/>
                  </a:lnTo>
                  <a:lnTo>
                    <a:pt x="156" y="0"/>
                  </a:lnTo>
                  <a:lnTo>
                    <a:pt x="154" y="0"/>
                  </a:lnTo>
                  <a:lnTo>
                    <a:pt x="152" y="0"/>
                  </a:lnTo>
                  <a:lnTo>
                    <a:pt x="150" y="0"/>
                  </a:lnTo>
                  <a:lnTo>
                    <a:pt x="148" y="0"/>
                  </a:lnTo>
                  <a:lnTo>
                    <a:pt x="148" y="0"/>
                  </a:lnTo>
                  <a:lnTo>
                    <a:pt x="146" y="0"/>
                  </a:lnTo>
                  <a:lnTo>
                    <a:pt x="144" y="0"/>
                  </a:lnTo>
                  <a:lnTo>
                    <a:pt x="142" y="0"/>
                  </a:lnTo>
                  <a:lnTo>
                    <a:pt x="140" y="0"/>
                  </a:lnTo>
                  <a:lnTo>
                    <a:pt x="138" y="0"/>
                  </a:lnTo>
                  <a:lnTo>
                    <a:pt x="136" y="0"/>
                  </a:lnTo>
                  <a:lnTo>
                    <a:pt x="134" y="0"/>
                  </a:lnTo>
                  <a:lnTo>
                    <a:pt x="132" y="0"/>
                  </a:lnTo>
                  <a:lnTo>
                    <a:pt x="130" y="0"/>
                  </a:lnTo>
                  <a:lnTo>
                    <a:pt x="128" y="0"/>
                  </a:lnTo>
                  <a:lnTo>
                    <a:pt x="126" y="0"/>
                  </a:lnTo>
                  <a:lnTo>
                    <a:pt x="124" y="0"/>
                  </a:lnTo>
                  <a:lnTo>
                    <a:pt x="122" y="0"/>
                  </a:lnTo>
                  <a:lnTo>
                    <a:pt x="122" y="0"/>
                  </a:lnTo>
                  <a:lnTo>
                    <a:pt x="120" y="0"/>
                  </a:lnTo>
                  <a:lnTo>
                    <a:pt x="118" y="0"/>
                  </a:lnTo>
                  <a:lnTo>
                    <a:pt x="116" y="0"/>
                  </a:lnTo>
                  <a:lnTo>
                    <a:pt x="114" y="0"/>
                  </a:lnTo>
                  <a:lnTo>
                    <a:pt x="112" y="0"/>
                  </a:lnTo>
                  <a:lnTo>
                    <a:pt x="110" y="0"/>
                  </a:lnTo>
                  <a:lnTo>
                    <a:pt x="108" y="0"/>
                  </a:lnTo>
                  <a:lnTo>
                    <a:pt x="106" y="0"/>
                  </a:lnTo>
                  <a:lnTo>
                    <a:pt x="104" y="0"/>
                  </a:lnTo>
                  <a:lnTo>
                    <a:pt x="102" y="0"/>
                  </a:lnTo>
                  <a:lnTo>
                    <a:pt x="100" y="0"/>
                  </a:lnTo>
                  <a:lnTo>
                    <a:pt x="98" y="0"/>
                  </a:lnTo>
                  <a:lnTo>
                    <a:pt x="96" y="0"/>
                  </a:lnTo>
                  <a:lnTo>
                    <a:pt x="96" y="0"/>
                  </a:lnTo>
                  <a:lnTo>
                    <a:pt x="94" y="0"/>
                  </a:lnTo>
                  <a:lnTo>
                    <a:pt x="92" y="0"/>
                  </a:lnTo>
                  <a:lnTo>
                    <a:pt x="90" y="0"/>
                  </a:lnTo>
                  <a:lnTo>
                    <a:pt x="88" y="0"/>
                  </a:lnTo>
                  <a:lnTo>
                    <a:pt x="86" y="0"/>
                  </a:lnTo>
                  <a:lnTo>
                    <a:pt x="84" y="0"/>
                  </a:lnTo>
                  <a:lnTo>
                    <a:pt x="82" y="0"/>
                  </a:lnTo>
                  <a:lnTo>
                    <a:pt x="80" y="0"/>
                  </a:lnTo>
                  <a:lnTo>
                    <a:pt x="78" y="0"/>
                  </a:lnTo>
                  <a:lnTo>
                    <a:pt x="76" y="0"/>
                  </a:lnTo>
                  <a:lnTo>
                    <a:pt x="74" y="0"/>
                  </a:lnTo>
                  <a:lnTo>
                    <a:pt x="72" y="0"/>
                  </a:lnTo>
                  <a:lnTo>
                    <a:pt x="70" y="0"/>
                  </a:lnTo>
                  <a:lnTo>
                    <a:pt x="70" y="0"/>
                  </a:lnTo>
                  <a:lnTo>
                    <a:pt x="68" y="0"/>
                  </a:lnTo>
                  <a:lnTo>
                    <a:pt x="66" y="0"/>
                  </a:lnTo>
                  <a:lnTo>
                    <a:pt x="64" y="0"/>
                  </a:lnTo>
                  <a:lnTo>
                    <a:pt x="62" y="0"/>
                  </a:lnTo>
                  <a:lnTo>
                    <a:pt x="60" y="0"/>
                  </a:lnTo>
                  <a:lnTo>
                    <a:pt x="58" y="0"/>
                  </a:lnTo>
                  <a:lnTo>
                    <a:pt x="56" y="0"/>
                  </a:lnTo>
                  <a:lnTo>
                    <a:pt x="54" y="0"/>
                  </a:lnTo>
                  <a:lnTo>
                    <a:pt x="52" y="0"/>
                  </a:lnTo>
                  <a:lnTo>
                    <a:pt x="50" y="0"/>
                  </a:lnTo>
                  <a:lnTo>
                    <a:pt x="48" y="0"/>
                  </a:lnTo>
                  <a:lnTo>
                    <a:pt x="46" y="0"/>
                  </a:lnTo>
                  <a:lnTo>
                    <a:pt x="44" y="0"/>
                  </a:lnTo>
                  <a:lnTo>
                    <a:pt x="42" y="0"/>
                  </a:lnTo>
                  <a:lnTo>
                    <a:pt x="42" y="0"/>
                  </a:lnTo>
                  <a:lnTo>
                    <a:pt x="40" y="0"/>
                  </a:lnTo>
                  <a:lnTo>
                    <a:pt x="38" y="0"/>
                  </a:lnTo>
                  <a:lnTo>
                    <a:pt x="36" y="0"/>
                  </a:lnTo>
                  <a:lnTo>
                    <a:pt x="34" y="0"/>
                  </a:lnTo>
                  <a:lnTo>
                    <a:pt x="32" y="0"/>
                  </a:lnTo>
                  <a:lnTo>
                    <a:pt x="30" y="0"/>
                  </a:lnTo>
                  <a:lnTo>
                    <a:pt x="28" y="0"/>
                  </a:lnTo>
                  <a:lnTo>
                    <a:pt x="26" y="0"/>
                  </a:lnTo>
                  <a:lnTo>
                    <a:pt x="24" y="0"/>
                  </a:lnTo>
                  <a:lnTo>
                    <a:pt x="22" y="0"/>
                  </a:lnTo>
                  <a:lnTo>
                    <a:pt x="20" y="0"/>
                  </a:lnTo>
                  <a:lnTo>
                    <a:pt x="18" y="0"/>
                  </a:lnTo>
                  <a:lnTo>
                    <a:pt x="16" y="0"/>
                  </a:lnTo>
                  <a:lnTo>
                    <a:pt x="16" y="0"/>
                  </a:lnTo>
                  <a:lnTo>
                    <a:pt x="14" y="0"/>
                  </a:lnTo>
                  <a:lnTo>
                    <a:pt x="12" y="0"/>
                  </a:lnTo>
                  <a:lnTo>
                    <a:pt x="10" y="0"/>
                  </a:lnTo>
                  <a:lnTo>
                    <a:pt x="8" y="0"/>
                  </a:lnTo>
                  <a:lnTo>
                    <a:pt x="6" y="0"/>
                  </a:lnTo>
                  <a:lnTo>
                    <a:pt x="4" y="0"/>
                  </a:lnTo>
                  <a:lnTo>
                    <a:pt x="2" y="0"/>
                  </a:lnTo>
                  <a:lnTo>
                    <a:pt x="0"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0" name="Rectangle 18"/>
            <p:cNvSpPr>
              <a:spLocks noChangeArrowheads="1"/>
            </p:cNvSpPr>
            <p:nvPr/>
          </p:nvSpPr>
          <p:spPr bwMode="auto">
            <a:xfrm>
              <a:off x="902797" y="3722788"/>
              <a:ext cx="10917" cy="86975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1" name="Freeform 19"/>
            <p:cNvSpPr>
              <a:spLocks/>
            </p:cNvSpPr>
            <p:nvPr/>
          </p:nvSpPr>
          <p:spPr bwMode="auto">
            <a:xfrm>
              <a:off x="902797" y="3722788"/>
              <a:ext cx="10917" cy="869756"/>
            </a:xfrm>
            <a:custGeom>
              <a:avLst/>
              <a:gdLst>
                <a:gd name="T0" fmla="*/ 6 w 6"/>
                <a:gd name="T1" fmla="*/ 478 h 478"/>
                <a:gd name="T2" fmla="*/ 6 w 6"/>
                <a:gd name="T3" fmla="*/ 0 h 478"/>
                <a:gd name="T4" fmla="*/ 0 w 6"/>
                <a:gd name="T5" fmla="*/ 0 h 478"/>
                <a:gd name="T6" fmla="*/ 0 w 6"/>
                <a:gd name="T7" fmla="*/ 478 h 478"/>
              </a:gdLst>
              <a:ahLst/>
              <a:cxnLst>
                <a:cxn ang="0">
                  <a:pos x="T0" y="T1"/>
                </a:cxn>
                <a:cxn ang="0">
                  <a:pos x="T2" y="T3"/>
                </a:cxn>
                <a:cxn ang="0">
                  <a:pos x="T4" y="T5"/>
                </a:cxn>
                <a:cxn ang="0">
                  <a:pos x="T6" y="T7"/>
                </a:cxn>
              </a:cxnLst>
              <a:rect l="0" t="0" r="r" b="b"/>
              <a:pathLst>
                <a:path w="6" h="478">
                  <a:moveTo>
                    <a:pt x="6" y="478"/>
                  </a:moveTo>
                  <a:lnTo>
                    <a:pt x="6" y="0"/>
                  </a:lnTo>
                  <a:lnTo>
                    <a:pt x="0" y="0"/>
                  </a:lnTo>
                  <a:lnTo>
                    <a:pt x="0" y="4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2" name="Rectangle 20"/>
            <p:cNvSpPr>
              <a:spLocks noChangeArrowheads="1"/>
            </p:cNvSpPr>
            <p:nvPr/>
          </p:nvSpPr>
          <p:spPr bwMode="auto">
            <a:xfrm>
              <a:off x="749953" y="4079424"/>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8893" name="Rectangle 21"/>
            <p:cNvSpPr>
              <a:spLocks noChangeArrowheads="1"/>
            </p:cNvSpPr>
            <p:nvPr/>
          </p:nvSpPr>
          <p:spPr bwMode="auto">
            <a:xfrm>
              <a:off x="848210" y="3715510"/>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4" name="Freeform 22"/>
            <p:cNvSpPr>
              <a:spLocks/>
            </p:cNvSpPr>
            <p:nvPr/>
          </p:nvSpPr>
          <p:spPr bwMode="auto">
            <a:xfrm>
              <a:off x="848210" y="3715510"/>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5" name="Rectangle 23"/>
            <p:cNvSpPr>
              <a:spLocks noChangeArrowheads="1"/>
            </p:cNvSpPr>
            <p:nvPr/>
          </p:nvSpPr>
          <p:spPr bwMode="auto">
            <a:xfrm>
              <a:off x="684448" y="3646366"/>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896" name="Rectangle 24"/>
            <p:cNvSpPr>
              <a:spLocks noChangeArrowheads="1"/>
            </p:cNvSpPr>
            <p:nvPr/>
          </p:nvSpPr>
          <p:spPr bwMode="auto">
            <a:xfrm>
              <a:off x="848210" y="4152207"/>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7" name="Freeform 25"/>
            <p:cNvSpPr>
              <a:spLocks/>
            </p:cNvSpPr>
            <p:nvPr/>
          </p:nvSpPr>
          <p:spPr bwMode="auto">
            <a:xfrm>
              <a:off x="848210" y="4152207"/>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8" name="Rectangle 26"/>
            <p:cNvSpPr>
              <a:spLocks noChangeArrowheads="1"/>
            </p:cNvSpPr>
            <p:nvPr/>
          </p:nvSpPr>
          <p:spPr bwMode="auto">
            <a:xfrm>
              <a:off x="848210" y="4585265"/>
              <a:ext cx="58226"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99" name="Freeform 27"/>
            <p:cNvSpPr>
              <a:spLocks/>
            </p:cNvSpPr>
            <p:nvPr/>
          </p:nvSpPr>
          <p:spPr bwMode="auto">
            <a:xfrm>
              <a:off x="848210" y="4585265"/>
              <a:ext cx="58226" cy="10917"/>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00" name="Rectangle 28"/>
            <p:cNvSpPr>
              <a:spLocks noChangeArrowheads="1"/>
            </p:cNvSpPr>
            <p:nvPr/>
          </p:nvSpPr>
          <p:spPr bwMode="auto">
            <a:xfrm>
              <a:off x="648057" y="4516122"/>
              <a:ext cx="221988"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925" name="Rectangle 53"/>
            <p:cNvSpPr>
              <a:spLocks noChangeArrowheads="1"/>
            </p:cNvSpPr>
            <p:nvPr/>
          </p:nvSpPr>
          <p:spPr bwMode="auto">
            <a:xfrm>
              <a:off x="2023654" y="3577222"/>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6" name="Freeform 54"/>
            <p:cNvSpPr>
              <a:spLocks/>
            </p:cNvSpPr>
            <p:nvPr/>
          </p:nvSpPr>
          <p:spPr bwMode="auto">
            <a:xfrm>
              <a:off x="2023654" y="3577222"/>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7" name="Freeform 55"/>
            <p:cNvSpPr>
              <a:spLocks/>
            </p:cNvSpPr>
            <p:nvPr/>
          </p:nvSpPr>
          <p:spPr bwMode="auto">
            <a:xfrm>
              <a:off x="1994541" y="3646366"/>
              <a:ext cx="69144" cy="61865"/>
            </a:xfrm>
            <a:custGeom>
              <a:avLst/>
              <a:gdLst>
                <a:gd name="T0" fmla="*/ 20 w 38"/>
                <a:gd name="T1" fmla="*/ 34 h 34"/>
                <a:gd name="T2" fmla="*/ 20 w 38"/>
                <a:gd name="T3" fmla="*/ 34 h 34"/>
                <a:gd name="T4" fmla="*/ 12 w 38"/>
                <a:gd name="T5" fmla="*/ 16 h 34"/>
                <a:gd name="T6" fmla="*/ 0 w 38"/>
                <a:gd name="T7" fmla="*/ 0 h 34"/>
                <a:gd name="T8" fmla="*/ 20 w 38"/>
                <a:gd name="T9" fmla="*/ 6 h 34"/>
                <a:gd name="T10" fmla="*/ 38 w 38"/>
                <a:gd name="T11" fmla="*/ 0 h 34"/>
                <a:gd name="T12" fmla="*/ 38 w 38"/>
                <a:gd name="T13" fmla="*/ 0 h 34"/>
                <a:gd name="T14" fmla="*/ 28 w 38"/>
                <a:gd name="T15" fmla="*/ 16 h 34"/>
                <a:gd name="T16" fmla="*/ 20 w 38"/>
                <a:gd name="T17" fmla="*/ 34 h 34"/>
                <a:gd name="T18" fmla="*/ 20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20" y="34"/>
                  </a:moveTo>
                  <a:lnTo>
                    <a:pt x="20" y="34"/>
                  </a:lnTo>
                  <a:lnTo>
                    <a:pt x="12" y="16"/>
                  </a:lnTo>
                  <a:lnTo>
                    <a:pt x="0" y="0"/>
                  </a:lnTo>
                  <a:lnTo>
                    <a:pt x="20" y="6"/>
                  </a:lnTo>
                  <a:lnTo>
                    <a:pt x="38" y="0"/>
                  </a:lnTo>
                  <a:lnTo>
                    <a:pt x="38"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8" name="Rectangle 56"/>
            <p:cNvSpPr>
              <a:spLocks noChangeArrowheads="1"/>
            </p:cNvSpPr>
            <p:nvPr/>
          </p:nvSpPr>
          <p:spPr bwMode="auto">
            <a:xfrm>
              <a:off x="1594235" y="4003002"/>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29" name="Freeform 57"/>
            <p:cNvSpPr>
              <a:spLocks/>
            </p:cNvSpPr>
            <p:nvPr/>
          </p:nvSpPr>
          <p:spPr bwMode="auto">
            <a:xfrm>
              <a:off x="1594235" y="4003002"/>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0" name="Freeform 58"/>
            <p:cNvSpPr>
              <a:spLocks/>
            </p:cNvSpPr>
            <p:nvPr/>
          </p:nvSpPr>
          <p:spPr bwMode="auto">
            <a:xfrm>
              <a:off x="1568761" y="4072146"/>
              <a:ext cx="69144" cy="61865"/>
            </a:xfrm>
            <a:custGeom>
              <a:avLst/>
              <a:gdLst>
                <a:gd name="T0" fmla="*/ 18 w 38"/>
                <a:gd name="T1" fmla="*/ 34 h 34"/>
                <a:gd name="T2" fmla="*/ 18 w 38"/>
                <a:gd name="T3" fmla="*/ 34 h 34"/>
                <a:gd name="T4" fmla="*/ 10 w 38"/>
                <a:gd name="T5" fmla="*/ 16 h 34"/>
                <a:gd name="T6" fmla="*/ 0 w 38"/>
                <a:gd name="T7" fmla="*/ 0 h 34"/>
                <a:gd name="T8" fmla="*/ 18 w 38"/>
                <a:gd name="T9" fmla="*/ 6 h 34"/>
                <a:gd name="T10" fmla="*/ 38 w 38"/>
                <a:gd name="T11" fmla="*/ 0 h 34"/>
                <a:gd name="T12" fmla="*/ 38 w 38"/>
                <a:gd name="T13" fmla="*/ 0 h 34"/>
                <a:gd name="T14" fmla="*/ 26 w 38"/>
                <a:gd name="T15" fmla="*/ 16 h 34"/>
                <a:gd name="T16" fmla="*/ 18 w 38"/>
                <a:gd name="T17" fmla="*/ 34 h 34"/>
                <a:gd name="T18" fmla="*/ 18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18" y="34"/>
                  </a:moveTo>
                  <a:lnTo>
                    <a:pt x="18" y="34"/>
                  </a:lnTo>
                  <a:lnTo>
                    <a:pt x="10" y="16"/>
                  </a:lnTo>
                  <a:lnTo>
                    <a:pt x="0" y="0"/>
                  </a:lnTo>
                  <a:lnTo>
                    <a:pt x="18" y="6"/>
                  </a:lnTo>
                  <a:lnTo>
                    <a:pt x="38" y="0"/>
                  </a:lnTo>
                  <a:lnTo>
                    <a:pt x="38" y="0"/>
                  </a:lnTo>
                  <a:lnTo>
                    <a:pt x="26" y="16"/>
                  </a:lnTo>
                  <a:lnTo>
                    <a:pt x="18" y="34"/>
                  </a:lnTo>
                  <a:lnTo>
                    <a:pt x="18"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1" name="Rectangle 59"/>
            <p:cNvSpPr>
              <a:spLocks noChangeArrowheads="1"/>
            </p:cNvSpPr>
            <p:nvPr/>
          </p:nvSpPr>
          <p:spPr bwMode="auto">
            <a:xfrm>
              <a:off x="1284907" y="4003002"/>
              <a:ext cx="14557" cy="87339"/>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2" name="Freeform 60"/>
            <p:cNvSpPr>
              <a:spLocks/>
            </p:cNvSpPr>
            <p:nvPr/>
          </p:nvSpPr>
          <p:spPr bwMode="auto">
            <a:xfrm>
              <a:off x="1284907" y="4003002"/>
              <a:ext cx="14557" cy="87339"/>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33" name="Freeform 61"/>
            <p:cNvSpPr>
              <a:spLocks/>
            </p:cNvSpPr>
            <p:nvPr/>
          </p:nvSpPr>
          <p:spPr bwMode="auto">
            <a:xfrm>
              <a:off x="1255794" y="4072146"/>
              <a:ext cx="72783" cy="61865"/>
            </a:xfrm>
            <a:custGeom>
              <a:avLst/>
              <a:gdLst>
                <a:gd name="T0" fmla="*/ 20 w 40"/>
                <a:gd name="T1" fmla="*/ 34 h 34"/>
                <a:gd name="T2" fmla="*/ 20 w 40"/>
                <a:gd name="T3" fmla="*/ 34 h 34"/>
                <a:gd name="T4" fmla="*/ 12 w 40"/>
                <a:gd name="T5" fmla="*/ 16 h 34"/>
                <a:gd name="T6" fmla="*/ 0 w 40"/>
                <a:gd name="T7" fmla="*/ 0 h 34"/>
                <a:gd name="T8" fmla="*/ 20 w 40"/>
                <a:gd name="T9" fmla="*/ 6 h 34"/>
                <a:gd name="T10" fmla="*/ 40 w 40"/>
                <a:gd name="T11" fmla="*/ 0 h 34"/>
                <a:gd name="T12" fmla="*/ 40 w 40"/>
                <a:gd name="T13" fmla="*/ 0 h 34"/>
                <a:gd name="T14" fmla="*/ 28 w 40"/>
                <a:gd name="T15" fmla="*/ 16 h 34"/>
                <a:gd name="T16" fmla="*/ 20 w 40"/>
                <a:gd name="T17" fmla="*/ 34 h 34"/>
                <a:gd name="T18" fmla="*/ 20 w 40"/>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4">
                  <a:moveTo>
                    <a:pt x="20" y="34"/>
                  </a:moveTo>
                  <a:lnTo>
                    <a:pt x="20" y="34"/>
                  </a:lnTo>
                  <a:lnTo>
                    <a:pt x="12" y="16"/>
                  </a:lnTo>
                  <a:lnTo>
                    <a:pt x="0" y="0"/>
                  </a:lnTo>
                  <a:lnTo>
                    <a:pt x="20" y="6"/>
                  </a:lnTo>
                  <a:lnTo>
                    <a:pt x="40" y="0"/>
                  </a:lnTo>
                  <a:lnTo>
                    <a:pt x="40"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44" name="Rectangle 72"/>
            <p:cNvSpPr>
              <a:spLocks noChangeArrowheads="1"/>
            </p:cNvSpPr>
            <p:nvPr/>
          </p:nvSpPr>
          <p:spPr bwMode="auto">
            <a:xfrm>
              <a:off x="946467" y="3642727"/>
              <a:ext cx="134648"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B</a:t>
              </a:r>
              <a:endParaRPr kumimoji="0" lang="en-US" sz="1800" b="0" i="0" u="none" strike="noStrike" cap="none" normalizeH="0" baseline="0" smtClean="0">
                <a:ln>
                  <a:noFill/>
                </a:ln>
                <a:solidFill>
                  <a:schemeClr val="tx1"/>
                </a:solidFill>
                <a:effectLst/>
                <a:latin typeface="Arial" pitchFamily="34" charset="0"/>
              </a:endParaRPr>
            </a:p>
          </p:txBody>
        </p:sp>
        <p:sp>
          <p:nvSpPr>
            <p:cNvPr id="138945" name="Rectangle 73"/>
            <p:cNvSpPr>
              <a:spLocks noChangeArrowheads="1"/>
            </p:cNvSpPr>
            <p:nvPr/>
          </p:nvSpPr>
          <p:spPr bwMode="auto">
            <a:xfrm>
              <a:off x="1030167" y="3719149"/>
              <a:ext cx="174679" cy="105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500" b="1" i="0" u="none" strike="noStrike" cap="none" normalizeH="0" baseline="0" smtClean="0">
                  <a:ln>
                    <a:noFill/>
                  </a:ln>
                  <a:solidFill>
                    <a:srgbClr val="000000"/>
                  </a:solidFill>
                  <a:effectLst/>
                  <a:latin typeface="Arial" pitchFamily="34" charset="0"/>
                </a:rPr>
                <a:t>wait</a:t>
              </a:r>
              <a:endParaRPr kumimoji="0" lang="en-US" sz="1800" b="0" i="0" u="none" strike="noStrike" cap="none" normalizeH="0" baseline="0" smtClean="0">
                <a:ln>
                  <a:noFill/>
                </a:ln>
                <a:solidFill>
                  <a:schemeClr val="tx1"/>
                </a:solidFill>
                <a:effectLst/>
                <a:latin typeface="Arial" pitchFamily="34" charset="0"/>
              </a:endParaRPr>
            </a:p>
          </p:txBody>
        </p:sp>
        <p:sp>
          <p:nvSpPr>
            <p:cNvPr id="138946" name="Rectangle 74"/>
            <p:cNvSpPr>
              <a:spLocks noChangeArrowheads="1"/>
            </p:cNvSpPr>
            <p:nvPr/>
          </p:nvSpPr>
          <p:spPr bwMode="auto">
            <a:xfrm>
              <a:off x="1161176" y="3642727"/>
              <a:ext cx="218349"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NA</a:t>
              </a:r>
              <a:endParaRPr kumimoji="0" lang="en-US" sz="1800" b="0" i="0" u="none" strike="noStrike" cap="none" normalizeH="0" baseline="0" smtClean="0">
                <a:ln>
                  <a:noFill/>
                </a:ln>
                <a:solidFill>
                  <a:schemeClr val="tx1"/>
                </a:solidFill>
                <a:effectLst/>
                <a:latin typeface="Arial" pitchFamily="34" charset="0"/>
              </a:endParaRPr>
            </a:p>
          </p:txBody>
        </p:sp>
        <p:sp>
          <p:nvSpPr>
            <p:cNvPr id="138950" name="Rectangle 78"/>
            <p:cNvSpPr>
              <a:spLocks noChangeArrowheads="1"/>
            </p:cNvSpPr>
            <p:nvPr/>
          </p:nvSpPr>
          <p:spPr bwMode="auto">
            <a:xfrm>
              <a:off x="1565122" y="3715510"/>
              <a:ext cx="101896" cy="909786"/>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1" name="Freeform 79"/>
            <p:cNvSpPr>
              <a:spLocks/>
            </p:cNvSpPr>
            <p:nvPr/>
          </p:nvSpPr>
          <p:spPr bwMode="auto">
            <a:xfrm>
              <a:off x="1557843" y="3708231"/>
              <a:ext cx="116453" cy="924343"/>
            </a:xfrm>
            <a:custGeom>
              <a:avLst/>
              <a:gdLst>
                <a:gd name="T0" fmla="*/ 60 w 64"/>
                <a:gd name="T1" fmla="*/ 4 h 508"/>
                <a:gd name="T2" fmla="*/ 60 w 64"/>
                <a:gd name="T3" fmla="*/ 0 h 508"/>
                <a:gd name="T4" fmla="*/ 0 w 64"/>
                <a:gd name="T5" fmla="*/ 0 h 508"/>
                <a:gd name="T6" fmla="*/ 0 w 64"/>
                <a:gd name="T7" fmla="*/ 508 h 508"/>
                <a:gd name="T8" fmla="*/ 64 w 64"/>
                <a:gd name="T9" fmla="*/ 508 h 508"/>
                <a:gd name="T10" fmla="*/ 64 w 64"/>
                <a:gd name="T11" fmla="*/ 0 h 508"/>
                <a:gd name="T12" fmla="*/ 60 w 64"/>
                <a:gd name="T13" fmla="*/ 0 h 508"/>
                <a:gd name="T14" fmla="*/ 60 w 64"/>
                <a:gd name="T15" fmla="*/ 4 h 508"/>
                <a:gd name="T16" fmla="*/ 56 w 64"/>
                <a:gd name="T17" fmla="*/ 4 h 508"/>
                <a:gd name="T18" fmla="*/ 56 w 64"/>
                <a:gd name="T19" fmla="*/ 500 h 508"/>
                <a:gd name="T20" fmla="*/ 8 w 64"/>
                <a:gd name="T21" fmla="*/ 500 h 508"/>
                <a:gd name="T22" fmla="*/ 8 w 64"/>
                <a:gd name="T23" fmla="*/ 8 h 508"/>
                <a:gd name="T24" fmla="*/ 60 w 64"/>
                <a:gd name="T25" fmla="*/ 8 h 508"/>
                <a:gd name="T26" fmla="*/ 60 w 64"/>
                <a:gd name="T27" fmla="*/ 4 h 508"/>
                <a:gd name="T28" fmla="*/ 56 w 64"/>
                <a:gd name="T29" fmla="*/ 4 h 508"/>
                <a:gd name="T30" fmla="*/ 60 w 64"/>
                <a:gd name="T31" fmla="*/ 4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508">
                  <a:moveTo>
                    <a:pt x="60" y="4"/>
                  </a:moveTo>
                  <a:lnTo>
                    <a:pt x="60" y="0"/>
                  </a:lnTo>
                  <a:lnTo>
                    <a:pt x="0" y="0"/>
                  </a:lnTo>
                  <a:lnTo>
                    <a:pt x="0" y="508"/>
                  </a:lnTo>
                  <a:lnTo>
                    <a:pt x="64" y="508"/>
                  </a:lnTo>
                  <a:lnTo>
                    <a:pt x="64" y="0"/>
                  </a:lnTo>
                  <a:lnTo>
                    <a:pt x="60" y="0"/>
                  </a:lnTo>
                  <a:lnTo>
                    <a:pt x="60" y="4"/>
                  </a:lnTo>
                  <a:lnTo>
                    <a:pt x="56" y="4"/>
                  </a:lnTo>
                  <a:lnTo>
                    <a:pt x="56" y="500"/>
                  </a:lnTo>
                  <a:lnTo>
                    <a:pt x="8" y="500"/>
                  </a:lnTo>
                  <a:lnTo>
                    <a:pt x="8" y="8"/>
                  </a:lnTo>
                  <a:lnTo>
                    <a:pt x="60" y="8"/>
                  </a:lnTo>
                  <a:lnTo>
                    <a:pt x="60" y="4"/>
                  </a:lnTo>
                  <a:lnTo>
                    <a:pt x="56" y="4"/>
                  </a:lnTo>
                  <a:lnTo>
                    <a:pt x="60" y="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2" name="Rectangle 80"/>
            <p:cNvSpPr>
              <a:spLocks noChangeArrowheads="1"/>
            </p:cNvSpPr>
            <p:nvPr/>
          </p:nvSpPr>
          <p:spPr bwMode="auto">
            <a:xfrm rot="16200000">
              <a:off x="1412278" y="4186779"/>
              <a:ext cx="425780"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  90sec</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39083" name="Group 139082"/>
          <p:cNvGrpSpPr/>
          <p:nvPr/>
        </p:nvGrpSpPr>
        <p:grpSpPr>
          <a:xfrm>
            <a:off x="6014885" y="4194056"/>
            <a:ext cx="2514650" cy="1743151"/>
            <a:chOff x="6013065" y="4043033"/>
            <a:chExt cx="2514650" cy="1743151"/>
          </a:xfrm>
        </p:grpSpPr>
        <p:sp>
          <p:nvSpPr>
            <p:cNvPr id="138953" name="Rectangle 81"/>
            <p:cNvSpPr>
              <a:spLocks noChangeArrowheads="1"/>
            </p:cNvSpPr>
            <p:nvPr/>
          </p:nvSpPr>
          <p:spPr bwMode="auto">
            <a:xfrm>
              <a:off x="6427928" y="4119455"/>
              <a:ext cx="10917" cy="127734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4" name="Freeform 82"/>
            <p:cNvSpPr>
              <a:spLocks/>
            </p:cNvSpPr>
            <p:nvPr/>
          </p:nvSpPr>
          <p:spPr bwMode="auto">
            <a:xfrm>
              <a:off x="6427928" y="4119455"/>
              <a:ext cx="10917" cy="1277340"/>
            </a:xfrm>
            <a:custGeom>
              <a:avLst/>
              <a:gdLst>
                <a:gd name="T0" fmla="*/ 6 w 6"/>
                <a:gd name="T1" fmla="*/ 702 h 702"/>
                <a:gd name="T2" fmla="*/ 6 w 6"/>
                <a:gd name="T3" fmla="*/ 0 h 702"/>
                <a:gd name="T4" fmla="*/ 0 w 6"/>
                <a:gd name="T5" fmla="*/ 0 h 702"/>
                <a:gd name="T6" fmla="*/ 0 w 6"/>
                <a:gd name="T7" fmla="*/ 702 h 702"/>
              </a:gdLst>
              <a:ahLst/>
              <a:cxnLst>
                <a:cxn ang="0">
                  <a:pos x="T0" y="T1"/>
                </a:cxn>
                <a:cxn ang="0">
                  <a:pos x="T2" y="T3"/>
                </a:cxn>
                <a:cxn ang="0">
                  <a:pos x="T4" y="T5"/>
                </a:cxn>
                <a:cxn ang="0">
                  <a:pos x="T6" y="T7"/>
                </a:cxn>
              </a:cxnLst>
              <a:rect l="0" t="0" r="r" b="b"/>
              <a:pathLst>
                <a:path w="6" h="702">
                  <a:moveTo>
                    <a:pt x="6" y="702"/>
                  </a:moveTo>
                  <a:lnTo>
                    <a:pt x="6" y="0"/>
                  </a:lnTo>
                  <a:lnTo>
                    <a:pt x="0" y="0"/>
                  </a:lnTo>
                  <a:lnTo>
                    <a:pt x="0" y="7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5" name="Rectangle 83"/>
            <p:cNvSpPr>
              <a:spLocks noChangeArrowheads="1"/>
            </p:cNvSpPr>
            <p:nvPr/>
          </p:nvSpPr>
          <p:spPr bwMode="auto">
            <a:xfrm>
              <a:off x="6507989" y="5378599"/>
              <a:ext cx="1870521"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6" name="Rectangle 84"/>
            <p:cNvSpPr>
              <a:spLocks noChangeArrowheads="1"/>
            </p:cNvSpPr>
            <p:nvPr/>
          </p:nvSpPr>
          <p:spPr bwMode="auto">
            <a:xfrm>
              <a:off x="6507989" y="5378599"/>
              <a:ext cx="1870521" cy="10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7" name="Rectangle 85"/>
            <p:cNvSpPr>
              <a:spLocks noChangeArrowheads="1"/>
            </p:cNvSpPr>
            <p:nvPr/>
          </p:nvSpPr>
          <p:spPr bwMode="auto">
            <a:xfrm>
              <a:off x="6500711"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8" name="Freeform 86"/>
            <p:cNvSpPr>
              <a:spLocks/>
            </p:cNvSpPr>
            <p:nvPr/>
          </p:nvSpPr>
          <p:spPr bwMode="auto">
            <a:xfrm>
              <a:off x="6500711"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59" name="Rectangle 87"/>
            <p:cNvSpPr>
              <a:spLocks noChangeArrowheads="1"/>
            </p:cNvSpPr>
            <p:nvPr/>
          </p:nvSpPr>
          <p:spPr bwMode="auto">
            <a:xfrm>
              <a:off x="6409732"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rgbClr val="000000"/>
                  </a:solidFill>
                  <a:effectLst/>
                  <a:latin typeface="Arial" pitchFamily="34" charset="0"/>
                </a:rPr>
                <a:t>165</a:t>
              </a:r>
              <a:endParaRPr kumimoji="0" lang="en-US" sz="1800" b="0" i="0" u="none" strike="noStrike" cap="none" normalizeH="0" baseline="0" dirty="0" smtClean="0">
                <a:ln>
                  <a:noFill/>
                </a:ln>
                <a:solidFill>
                  <a:schemeClr val="tx1"/>
                </a:solidFill>
                <a:effectLst/>
                <a:latin typeface="Arial" pitchFamily="34" charset="0"/>
              </a:endParaRPr>
            </a:p>
          </p:txBody>
        </p:sp>
        <p:sp>
          <p:nvSpPr>
            <p:cNvPr id="138960" name="Rectangle 88"/>
            <p:cNvSpPr>
              <a:spLocks noChangeArrowheads="1"/>
            </p:cNvSpPr>
            <p:nvPr/>
          </p:nvSpPr>
          <p:spPr bwMode="auto">
            <a:xfrm>
              <a:off x="6875543"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1" name="Freeform 89"/>
            <p:cNvSpPr>
              <a:spLocks/>
            </p:cNvSpPr>
            <p:nvPr/>
          </p:nvSpPr>
          <p:spPr bwMode="auto">
            <a:xfrm>
              <a:off x="6875543"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2" name="Rectangle 90"/>
            <p:cNvSpPr>
              <a:spLocks noChangeArrowheads="1"/>
            </p:cNvSpPr>
            <p:nvPr/>
          </p:nvSpPr>
          <p:spPr bwMode="auto">
            <a:xfrm>
              <a:off x="6784564"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170</a:t>
              </a:r>
              <a:endParaRPr kumimoji="0" lang="en-US" sz="1800" b="0" i="0" u="none" strike="noStrike" cap="none" normalizeH="0" baseline="0" smtClean="0">
                <a:ln>
                  <a:noFill/>
                </a:ln>
                <a:solidFill>
                  <a:schemeClr val="tx1"/>
                </a:solidFill>
                <a:effectLst/>
                <a:latin typeface="Arial" pitchFamily="34" charset="0"/>
              </a:endParaRPr>
            </a:p>
          </p:txBody>
        </p:sp>
        <p:sp>
          <p:nvSpPr>
            <p:cNvPr id="138963" name="Rectangle 91"/>
            <p:cNvSpPr>
              <a:spLocks noChangeArrowheads="1"/>
            </p:cNvSpPr>
            <p:nvPr/>
          </p:nvSpPr>
          <p:spPr bwMode="auto">
            <a:xfrm>
              <a:off x="7250375"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4" name="Freeform 92"/>
            <p:cNvSpPr>
              <a:spLocks/>
            </p:cNvSpPr>
            <p:nvPr/>
          </p:nvSpPr>
          <p:spPr bwMode="auto">
            <a:xfrm>
              <a:off x="7250375"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5" name="Rectangle 93"/>
            <p:cNvSpPr>
              <a:spLocks noChangeArrowheads="1"/>
            </p:cNvSpPr>
            <p:nvPr/>
          </p:nvSpPr>
          <p:spPr bwMode="auto">
            <a:xfrm>
              <a:off x="7155757"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175</a:t>
              </a:r>
              <a:endParaRPr kumimoji="0" lang="en-US" sz="1800" b="0" i="0" u="none" strike="noStrike" cap="none" normalizeH="0" baseline="0" smtClean="0">
                <a:ln>
                  <a:noFill/>
                </a:ln>
                <a:solidFill>
                  <a:schemeClr val="tx1"/>
                </a:solidFill>
                <a:effectLst/>
                <a:latin typeface="Arial" pitchFamily="34" charset="0"/>
              </a:endParaRPr>
            </a:p>
          </p:txBody>
        </p:sp>
        <p:sp>
          <p:nvSpPr>
            <p:cNvPr id="138966" name="Rectangle 94"/>
            <p:cNvSpPr>
              <a:spLocks noChangeArrowheads="1"/>
            </p:cNvSpPr>
            <p:nvPr/>
          </p:nvSpPr>
          <p:spPr bwMode="auto">
            <a:xfrm>
              <a:off x="7625207"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7" name="Freeform 95"/>
            <p:cNvSpPr>
              <a:spLocks/>
            </p:cNvSpPr>
            <p:nvPr/>
          </p:nvSpPr>
          <p:spPr bwMode="auto">
            <a:xfrm>
              <a:off x="7625207"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68" name="Rectangle 96"/>
            <p:cNvSpPr>
              <a:spLocks noChangeArrowheads="1"/>
            </p:cNvSpPr>
            <p:nvPr/>
          </p:nvSpPr>
          <p:spPr bwMode="auto">
            <a:xfrm>
              <a:off x="7530589"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180</a:t>
              </a:r>
              <a:endParaRPr kumimoji="0" lang="en-US" sz="1800" b="0" i="0" u="none" strike="noStrike" cap="none" normalizeH="0" baseline="0" smtClean="0">
                <a:ln>
                  <a:noFill/>
                </a:ln>
                <a:solidFill>
                  <a:schemeClr val="tx1"/>
                </a:solidFill>
                <a:effectLst/>
                <a:latin typeface="Arial" pitchFamily="34" charset="0"/>
              </a:endParaRPr>
            </a:p>
          </p:txBody>
        </p:sp>
        <p:sp>
          <p:nvSpPr>
            <p:cNvPr id="138969" name="Rectangle 97"/>
            <p:cNvSpPr>
              <a:spLocks noChangeArrowheads="1"/>
            </p:cNvSpPr>
            <p:nvPr/>
          </p:nvSpPr>
          <p:spPr bwMode="auto">
            <a:xfrm>
              <a:off x="7996400"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0" name="Freeform 98"/>
            <p:cNvSpPr>
              <a:spLocks/>
            </p:cNvSpPr>
            <p:nvPr/>
          </p:nvSpPr>
          <p:spPr bwMode="auto">
            <a:xfrm>
              <a:off x="7996400"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1" name="Rectangle 99"/>
            <p:cNvSpPr>
              <a:spLocks noChangeArrowheads="1"/>
            </p:cNvSpPr>
            <p:nvPr/>
          </p:nvSpPr>
          <p:spPr bwMode="auto">
            <a:xfrm>
              <a:off x="7905421"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185</a:t>
              </a:r>
              <a:endParaRPr kumimoji="0" lang="en-US" sz="1800" b="0" i="0" u="none" strike="noStrike" cap="none" normalizeH="0" baseline="0" smtClean="0">
                <a:ln>
                  <a:noFill/>
                </a:ln>
                <a:solidFill>
                  <a:schemeClr val="tx1"/>
                </a:solidFill>
                <a:effectLst/>
                <a:latin typeface="Arial" pitchFamily="34" charset="0"/>
              </a:endParaRPr>
            </a:p>
          </p:txBody>
        </p:sp>
        <p:sp>
          <p:nvSpPr>
            <p:cNvPr id="138972" name="Rectangle 100"/>
            <p:cNvSpPr>
              <a:spLocks noChangeArrowheads="1"/>
            </p:cNvSpPr>
            <p:nvPr/>
          </p:nvSpPr>
          <p:spPr bwMode="auto">
            <a:xfrm>
              <a:off x="8371232" y="5385878"/>
              <a:ext cx="10917" cy="54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3" name="Freeform 101"/>
            <p:cNvSpPr>
              <a:spLocks/>
            </p:cNvSpPr>
            <p:nvPr/>
          </p:nvSpPr>
          <p:spPr bwMode="auto">
            <a:xfrm>
              <a:off x="8371232" y="5385878"/>
              <a:ext cx="10917" cy="54587"/>
            </a:xfrm>
            <a:custGeom>
              <a:avLst/>
              <a:gdLst>
                <a:gd name="T0" fmla="*/ 0 w 6"/>
                <a:gd name="T1" fmla="*/ 0 h 30"/>
                <a:gd name="T2" fmla="*/ 0 w 6"/>
                <a:gd name="T3" fmla="*/ 30 h 30"/>
                <a:gd name="T4" fmla="*/ 6 w 6"/>
                <a:gd name="T5" fmla="*/ 30 h 30"/>
                <a:gd name="T6" fmla="*/ 6 w 6"/>
                <a:gd name="T7" fmla="*/ 0 h 30"/>
              </a:gdLst>
              <a:ahLst/>
              <a:cxnLst>
                <a:cxn ang="0">
                  <a:pos x="T0" y="T1"/>
                </a:cxn>
                <a:cxn ang="0">
                  <a:pos x="T2" y="T3"/>
                </a:cxn>
                <a:cxn ang="0">
                  <a:pos x="T4" y="T5"/>
                </a:cxn>
                <a:cxn ang="0">
                  <a:pos x="T6" y="T7"/>
                </a:cxn>
              </a:cxnLst>
              <a:rect l="0" t="0" r="r" b="b"/>
              <a:pathLst>
                <a:path w="6" h="30">
                  <a:moveTo>
                    <a:pt x="0" y="0"/>
                  </a:moveTo>
                  <a:lnTo>
                    <a:pt x="0" y="30"/>
                  </a:lnTo>
                  <a:lnTo>
                    <a:pt x="6" y="30"/>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4" name="Rectangle 102"/>
            <p:cNvSpPr>
              <a:spLocks noChangeArrowheads="1"/>
            </p:cNvSpPr>
            <p:nvPr/>
          </p:nvSpPr>
          <p:spPr bwMode="auto">
            <a:xfrm>
              <a:off x="8280253" y="5484134"/>
              <a:ext cx="24746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190</a:t>
              </a:r>
              <a:endParaRPr kumimoji="0" lang="en-US" sz="1800" b="0" i="0" u="none" strike="noStrike" cap="none" normalizeH="0" baseline="0" smtClean="0">
                <a:ln>
                  <a:noFill/>
                </a:ln>
                <a:solidFill>
                  <a:schemeClr val="tx1"/>
                </a:solidFill>
                <a:effectLst/>
                <a:latin typeface="Arial" pitchFamily="34" charset="0"/>
              </a:endParaRPr>
            </a:p>
          </p:txBody>
        </p:sp>
        <p:sp>
          <p:nvSpPr>
            <p:cNvPr id="138975" name="Rectangle 103"/>
            <p:cNvSpPr>
              <a:spLocks noChangeArrowheads="1"/>
            </p:cNvSpPr>
            <p:nvPr/>
          </p:nvSpPr>
          <p:spPr bwMode="auto">
            <a:xfrm>
              <a:off x="6380619" y="5389517"/>
              <a:ext cx="54587"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6" name="Freeform 104"/>
            <p:cNvSpPr>
              <a:spLocks/>
            </p:cNvSpPr>
            <p:nvPr/>
          </p:nvSpPr>
          <p:spPr bwMode="auto">
            <a:xfrm>
              <a:off x="6380619" y="5389517"/>
              <a:ext cx="54587" cy="10917"/>
            </a:xfrm>
            <a:custGeom>
              <a:avLst/>
              <a:gdLst>
                <a:gd name="T0" fmla="*/ 30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0" y="0"/>
                  </a:lnTo>
                  <a:lnTo>
                    <a:pt x="0" y="6"/>
                  </a:lnTo>
                  <a:lnTo>
                    <a:pt x="3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7" name="Freeform 105"/>
            <p:cNvSpPr>
              <a:spLocks/>
            </p:cNvSpPr>
            <p:nvPr/>
          </p:nvSpPr>
          <p:spPr bwMode="auto">
            <a:xfrm>
              <a:off x="6147714" y="5389517"/>
              <a:ext cx="54587" cy="10917"/>
            </a:xfrm>
            <a:custGeom>
              <a:avLst/>
              <a:gdLst>
                <a:gd name="T0" fmla="*/ 30 w 30"/>
                <a:gd name="T1" fmla="*/ 0 h 6"/>
                <a:gd name="T2" fmla="*/ 0 w 30"/>
                <a:gd name="T3" fmla="*/ 0 h 6"/>
                <a:gd name="T4" fmla="*/ 0 w 30"/>
                <a:gd name="T5" fmla="*/ 6 h 6"/>
                <a:gd name="T6" fmla="*/ 30 w 30"/>
                <a:gd name="T7" fmla="*/ 6 h 6"/>
                <a:gd name="T8" fmla="*/ 30 w 30"/>
                <a:gd name="T9" fmla="*/ 0 h 6"/>
                <a:gd name="T10" fmla="*/ 30 w 30"/>
                <a:gd name="T11" fmla="*/ 0 h 6"/>
              </a:gdLst>
              <a:ahLst/>
              <a:cxnLst>
                <a:cxn ang="0">
                  <a:pos x="T0" y="T1"/>
                </a:cxn>
                <a:cxn ang="0">
                  <a:pos x="T2" y="T3"/>
                </a:cxn>
                <a:cxn ang="0">
                  <a:pos x="T4" y="T5"/>
                </a:cxn>
                <a:cxn ang="0">
                  <a:pos x="T6" y="T7"/>
                </a:cxn>
                <a:cxn ang="0">
                  <a:pos x="T8" y="T9"/>
                </a:cxn>
                <a:cxn ang="0">
                  <a:pos x="T10" y="T11"/>
                </a:cxn>
              </a:cxnLst>
              <a:rect l="0" t="0" r="r" b="b"/>
              <a:pathLst>
                <a:path w="30" h="6">
                  <a:moveTo>
                    <a:pt x="30" y="0"/>
                  </a:moveTo>
                  <a:lnTo>
                    <a:pt x="0" y="0"/>
                  </a:lnTo>
                  <a:lnTo>
                    <a:pt x="0" y="6"/>
                  </a:lnTo>
                  <a:lnTo>
                    <a:pt x="30" y="6"/>
                  </a:lnTo>
                  <a:lnTo>
                    <a:pt x="30" y="0"/>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8" name="Freeform 106"/>
            <p:cNvSpPr>
              <a:spLocks/>
            </p:cNvSpPr>
            <p:nvPr/>
          </p:nvSpPr>
          <p:spPr bwMode="auto">
            <a:xfrm>
              <a:off x="6220497" y="5353125"/>
              <a:ext cx="32752" cy="83700"/>
            </a:xfrm>
            <a:custGeom>
              <a:avLst/>
              <a:gdLst>
                <a:gd name="T0" fmla="*/ 18 w 18"/>
                <a:gd name="T1" fmla="*/ 0 h 46"/>
                <a:gd name="T2" fmla="*/ 14 w 18"/>
                <a:gd name="T3" fmla="*/ 0 h 46"/>
                <a:gd name="T4" fmla="*/ 14 w 18"/>
                <a:gd name="T5" fmla="*/ 0 h 46"/>
                <a:gd name="T6" fmla="*/ 10 w 18"/>
                <a:gd name="T7" fmla="*/ 6 h 46"/>
                <a:gd name="T8" fmla="*/ 10 w 18"/>
                <a:gd name="T9" fmla="*/ 6 h 46"/>
                <a:gd name="T10" fmla="*/ 0 w 18"/>
                <a:gd name="T11" fmla="*/ 12 h 46"/>
                <a:gd name="T12" fmla="*/ 0 w 18"/>
                <a:gd name="T13" fmla="*/ 16 h 46"/>
                <a:gd name="T14" fmla="*/ 0 w 18"/>
                <a:gd name="T15" fmla="*/ 16 h 46"/>
                <a:gd name="T16" fmla="*/ 6 w 18"/>
                <a:gd name="T17" fmla="*/ 14 h 46"/>
                <a:gd name="T18" fmla="*/ 6 w 18"/>
                <a:gd name="T19" fmla="*/ 14 h 46"/>
                <a:gd name="T20" fmla="*/ 12 w 18"/>
                <a:gd name="T21" fmla="*/ 10 h 46"/>
                <a:gd name="T22" fmla="*/ 12 w 18"/>
                <a:gd name="T23" fmla="*/ 46 h 46"/>
                <a:gd name="T24" fmla="*/ 18 w 18"/>
                <a:gd name="T25" fmla="*/ 46 h 46"/>
                <a:gd name="T26" fmla="*/ 18 w 18"/>
                <a:gd name="T27" fmla="*/ 0 h 46"/>
                <a:gd name="T28" fmla="*/ 18 w 18"/>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46">
                  <a:moveTo>
                    <a:pt x="18" y="0"/>
                  </a:moveTo>
                  <a:lnTo>
                    <a:pt x="14" y="0"/>
                  </a:lnTo>
                  <a:lnTo>
                    <a:pt x="14" y="0"/>
                  </a:lnTo>
                  <a:lnTo>
                    <a:pt x="10" y="6"/>
                  </a:lnTo>
                  <a:lnTo>
                    <a:pt x="10" y="6"/>
                  </a:lnTo>
                  <a:lnTo>
                    <a:pt x="0" y="12"/>
                  </a:lnTo>
                  <a:lnTo>
                    <a:pt x="0" y="16"/>
                  </a:lnTo>
                  <a:lnTo>
                    <a:pt x="0" y="16"/>
                  </a:lnTo>
                  <a:lnTo>
                    <a:pt x="6" y="14"/>
                  </a:lnTo>
                  <a:lnTo>
                    <a:pt x="6" y="14"/>
                  </a:lnTo>
                  <a:lnTo>
                    <a:pt x="12" y="10"/>
                  </a:lnTo>
                  <a:lnTo>
                    <a:pt x="12" y="46"/>
                  </a:lnTo>
                  <a:lnTo>
                    <a:pt x="18" y="46"/>
                  </a:lnTo>
                  <a:lnTo>
                    <a:pt x="18" y="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79" name="Freeform 107"/>
            <p:cNvSpPr>
              <a:spLocks noEditPoints="1"/>
            </p:cNvSpPr>
            <p:nvPr/>
          </p:nvSpPr>
          <p:spPr bwMode="auto">
            <a:xfrm>
              <a:off x="6278723" y="5353125"/>
              <a:ext cx="54587" cy="83700"/>
            </a:xfrm>
            <a:custGeom>
              <a:avLst/>
              <a:gdLst>
                <a:gd name="T0" fmla="*/ 4 w 30"/>
                <a:gd name="T1" fmla="*/ 42 h 46"/>
                <a:gd name="T2" fmla="*/ 4 w 30"/>
                <a:gd name="T3" fmla="*/ 42 h 46"/>
                <a:gd name="T4" fmla="*/ 10 w 30"/>
                <a:gd name="T5" fmla="*/ 46 h 46"/>
                <a:gd name="T6" fmla="*/ 16 w 30"/>
                <a:gd name="T7" fmla="*/ 46 h 46"/>
                <a:gd name="T8" fmla="*/ 16 w 30"/>
                <a:gd name="T9" fmla="*/ 46 h 46"/>
                <a:gd name="T10" fmla="*/ 20 w 30"/>
                <a:gd name="T11" fmla="*/ 46 h 46"/>
                <a:gd name="T12" fmla="*/ 24 w 30"/>
                <a:gd name="T13" fmla="*/ 44 h 46"/>
                <a:gd name="T14" fmla="*/ 24 w 30"/>
                <a:gd name="T15" fmla="*/ 44 h 46"/>
                <a:gd name="T16" fmla="*/ 26 w 30"/>
                <a:gd name="T17" fmla="*/ 40 h 46"/>
                <a:gd name="T18" fmla="*/ 28 w 30"/>
                <a:gd name="T19" fmla="*/ 36 h 46"/>
                <a:gd name="T20" fmla="*/ 28 w 30"/>
                <a:gd name="T21" fmla="*/ 36 h 46"/>
                <a:gd name="T22" fmla="*/ 30 w 30"/>
                <a:gd name="T23" fmla="*/ 24 h 46"/>
                <a:gd name="T24" fmla="*/ 30 w 30"/>
                <a:gd name="T25" fmla="*/ 24 h 46"/>
                <a:gd name="T26" fmla="*/ 30 w 30"/>
                <a:gd name="T27" fmla="*/ 12 h 46"/>
                <a:gd name="T28" fmla="*/ 30 w 30"/>
                <a:gd name="T29" fmla="*/ 12 h 46"/>
                <a:gd name="T30" fmla="*/ 26 w 30"/>
                <a:gd name="T31" fmla="*/ 6 h 46"/>
                <a:gd name="T32" fmla="*/ 26 w 30"/>
                <a:gd name="T33" fmla="*/ 6 h 46"/>
                <a:gd name="T34" fmla="*/ 22 w 30"/>
                <a:gd name="T35" fmla="*/ 2 h 46"/>
                <a:gd name="T36" fmla="*/ 22 w 30"/>
                <a:gd name="T37" fmla="*/ 2 h 46"/>
                <a:gd name="T38" fmla="*/ 16 w 30"/>
                <a:gd name="T39" fmla="*/ 0 h 46"/>
                <a:gd name="T40" fmla="*/ 16 w 30"/>
                <a:gd name="T41" fmla="*/ 0 h 46"/>
                <a:gd name="T42" fmla="*/ 10 w 30"/>
                <a:gd name="T43" fmla="*/ 0 h 46"/>
                <a:gd name="T44" fmla="*/ 6 w 30"/>
                <a:gd name="T45" fmla="*/ 2 h 46"/>
                <a:gd name="T46" fmla="*/ 6 w 30"/>
                <a:gd name="T47" fmla="*/ 2 h 46"/>
                <a:gd name="T48" fmla="*/ 4 w 30"/>
                <a:gd name="T49" fmla="*/ 6 h 46"/>
                <a:gd name="T50" fmla="*/ 2 w 30"/>
                <a:gd name="T51" fmla="*/ 10 h 46"/>
                <a:gd name="T52" fmla="*/ 2 w 30"/>
                <a:gd name="T53" fmla="*/ 10 h 46"/>
                <a:gd name="T54" fmla="*/ 0 w 30"/>
                <a:gd name="T55" fmla="*/ 24 h 46"/>
                <a:gd name="T56" fmla="*/ 0 w 30"/>
                <a:gd name="T57" fmla="*/ 24 h 46"/>
                <a:gd name="T58" fmla="*/ 2 w 30"/>
                <a:gd name="T59" fmla="*/ 34 h 46"/>
                <a:gd name="T60" fmla="*/ 4 w 30"/>
                <a:gd name="T61" fmla="*/ 42 h 46"/>
                <a:gd name="T62" fmla="*/ 4 w 30"/>
                <a:gd name="T63" fmla="*/ 42 h 46"/>
                <a:gd name="T64" fmla="*/ 4 w 30"/>
                <a:gd name="T65" fmla="*/ 42 h 46"/>
                <a:gd name="T66" fmla="*/ 8 w 30"/>
                <a:gd name="T67" fmla="*/ 8 h 46"/>
                <a:gd name="T68" fmla="*/ 8 w 30"/>
                <a:gd name="T69" fmla="*/ 8 h 46"/>
                <a:gd name="T70" fmla="*/ 12 w 30"/>
                <a:gd name="T71" fmla="*/ 6 h 46"/>
                <a:gd name="T72" fmla="*/ 16 w 30"/>
                <a:gd name="T73" fmla="*/ 4 h 46"/>
                <a:gd name="T74" fmla="*/ 16 w 30"/>
                <a:gd name="T75" fmla="*/ 4 h 46"/>
                <a:gd name="T76" fmla="*/ 18 w 30"/>
                <a:gd name="T77" fmla="*/ 6 h 46"/>
                <a:gd name="T78" fmla="*/ 22 w 30"/>
                <a:gd name="T79" fmla="*/ 8 h 46"/>
                <a:gd name="T80" fmla="*/ 22 w 30"/>
                <a:gd name="T81" fmla="*/ 8 h 46"/>
                <a:gd name="T82" fmla="*/ 24 w 30"/>
                <a:gd name="T83" fmla="*/ 14 h 46"/>
                <a:gd name="T84" fmla="*/ 24 w 30"/>
                <a:gd name="T85" fmla="*/ 24 h 46"/>
                <a:gd name="T86" fmla="*/ 24 w 30"/>
                <a:gd name="T87" fmla="*/ 24 h 46"/>
                <a:gd name="T88" fmla="*/ 24 w 30"/>
                <a:gd name="T89" fmla="*/ 32 h 46"/>
                <a:gd name="T90" fmla="*/ 22 w 30"/>
                <a:gd name="T91" fmla="*/ 38 h 46"/>
                <a:gd name="T92" fmla="*/ 22 w 30"/>
                <a:gd name="T93" fmla="*/ 38 h 46"/>
                <a:gd name="T94" fmla="*/ 18 w 30"/>
                <a:gd name="T95" fmla="*/ 40 h 46"/>
                <a:gd name="T96" fmla="*/ 16 w 30"/>
                <a:gd name="T97" fmla="*/ 42 h 46"/>
                <a:gd name="T98" fmla="*/ 16 w 30"/>
                <a:gd name="T99" fmla="*/ 42 h 46"/>
                <a:gd name="T100" fmla="*/ 12 w 30"/>
                <a:gd name="T101" fmla="*/ 40 h 46"/>
                <a:gd name="T102" fmla="*/ 8 w 30"/>
                <a:gd name="T103" fmla="*/ 38 h 46"/>
                <a:gd name="T104" fmla="*/ 8 w 30"/>
                <a:gd name="T105" fmla="*/ 38 h 46"/>
                <a:gd name="T106" fmla="*/ 6 w 30"/>
                <a:gd name="T107" fmla="*/ 32 h 46"/>
                <a:gd name="T108" fmla="*/ 6 w 30"/>
                <a:gd name="T109" fmla="*/ 24 h 46"/>
                <a:gd name="T110" fmla="*/ 6 w 30"/>
                <a:gd name="T111" fmla="*/ 24 h 46"/>
                <a:gd name="T112" fmla="*/ 6 w 30"/>
                <a:gd name="T113" fmla="*/ 14 h 46"/>
                <a:gd name="T114" fmla="*/ 8 w 30"/>
                <a:gd name="T115" fmla="*/ 8 h 46"/>
                <a:gd name="T116" fmla="*/ 8 w 30"/>
                <a:gd name="T117" fmla="*/ 8 h 46"/>
                <a:gd name="T118" fmla="*/ 8 w 30"/>
                <a:gd name="T119"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 h="46">
                  <a:moveTo>
                    <a:pt x="4" y="42"/>
                  </a:moveTo>
                  <a:lnTo>
                    <a:pt x="4" y="42"/>
                  </a:lnTo>
                  <a:lnTo>
                    <a:pt x="10" y="46"/>
                  </a:lnTo>
                  <a:lnTo>
                    <a:pt x="16" y="46"/>
                  </a:lnTo>
                  <a:lnTo>
                    <a:pt x="16" y="46"/>
                  </a:lnTo>
                  <a:lnTo>
                    <a:pt x="20" y="46"/>
                  </a:lnTo>
                  <a:lnTo>
                    <a:pt x="24" y="44"/>
                  </a:lnTo>
                  <a:lnTo>
                    <a:pt x="24" y="44"/>
                  </a:lnTo>
                  <a:lnTo>
                    <a:pt x="26" y="40"/>
                  </a:lnTo>
                  <a:lnTo>
                    <a:pt x="28" y="36"/>
                  </a:lnTo>
                  <a:lnTo>
                    <a:pt x="28" y="36"/>
                  </a:lnTo>
                  <a:lnTo>
                    <a:pt x="30" y="24"/>
                  </a:lnTo>
                  <a:lnTo>
                    <a:pt x="30" y="24"/>
                  </a:lnTo>
                  <a:lnTo>
                    <a:pt x="30" y="12"/>
                  </a:lnTo>
                  <a:lnTo>
                    <a:pt x="30" y="12"/>
                  </a:lnTo>
                  <a:lnTo>
                    <a:pt x="26" y="6"/>
                  </a:lnTo>
                  <a:lnTo>
                    <a:pt x="26" y="6"/>
                  </a:lnTo>
                  <a:lnTo>
                    <a:pt x="22" y="2"/>
                  </a:lnTo>
                  <a:lnTo>
                    <a:pt x="22" y="2"/>
                  </a:lnTo>
                  <a:lnTo>
                    <a:pt x="16" y="0"/>
                  </a:lnTo>
                  <a:lnTo>
                    <a:pt x="16" y="0"/>
                  </a:lnTo>
                  <a:lnTo>
                    <a:pt x="10" y="0"/>
                  </a:lnTo>
                  <a:lnTo>
                    <a:pt x="6" y="2"/>
                  </a:lnTo>
                  <a:lnTo>
                    <a:pt x="6" y="2"/>
                  </a:lnTo>
                  <a:lnTo>
                    <a:pt x="4" y="6"/>
                  </a:lnTo>
                  <a:lnTo>
                    <a:pt x="2" y="10"/>
                  </a:lnTo>
                  <a:lnTo>
                    <a:pt x="2" y="10"/>
                  </a:lnTo>
                  <a:lnTo>
                    <a:pt x="0" y="24"/>
                  </a:lnTo>
                  <a:lnTo>
                    <a:pt x="0" y="24"/>
                  </a:lnTo>
                  <a:lnTo>
                    <a:pt x="2" y="34"/>
                  </a:lnTo>
                  <a:lnTo>
                    <a:pt x="4" y="42"/>
                  </a:lnTo>
                  <a:lnTo>
                    <a:pt x="4" y="42"/>
                  </a:lnTo>
                  <a:lnTo>
                    <a:pt x="4" y="42"/>
                  </a:lnTo>
                  <a:close/>
                  <a:moveTo>
                    <a:pt x="8" y="8"/>
                  </a:moveTo>
                  <a:lnTo>
                    <a:pt x="8" y="8"/>
                  </a:lnTo>
                  <a:lnTo>
                    <a:pt x="12" y="6"/>
                  </a:lnTo>
                  <a:lnTo>
                    <a:pt x="16" y="4"/>
                  </a:lnTo>
                  <a:lnTo>
                    <a:pt x="16" y="4"/>
                  </a:lnTo>
                  <a:lnTo>
                    <a:pt x="18" y="6"/>
                  </a:lnTo>
                  <a:lnTo>
                    <a:pt x="22" y="8"/>
                  </a:lnTo>
                  <a:lnTo>
                    <a:pt x="22" y="8"/>
                  </a:lnTo>
                  <a:lnTo>
                    <a:pt x="24" y="14"/>
                  </a:lnTo>
                  <a:lnTo>
                    <a:pt x="24" y="24"/>
                  </a:lnTo>
                  <a:lnTo>
                    <a:pt x="24" y="24"/>
                  </a:lnTo>
                  <a:lnTo>
                    <a:pt x="24" y="32"/>
                  </a:lnTo>
                  <a:lnTo>
                    <a:pt x="22" y="38"/>
                  </a:lnTo>
                  <a:lnTo>
                    <a:pt x="22" y="38"/>
                  </a:lnTo>
                  <a:lnTo>
                    <a:pt x="18" y="40"/>
                  </a:lnTo>
                  <a:lnTo>
                    <a:pt x="16" y="42"/>
                  </a:lnTo>
                  <a:lnTo>
                    <a:pt x="16" y="42"/>
                  </a:lnTo>
                  <a:lnTo>
                    <a:pt x="12" y="40"/>
                  </a:lnTo>
                  <a:lnTo>
                    <a:pt x="8" y="38"/>
                  </a:lnTo>
                  <a:lnTo>
                    <a:pt x="8" y="38"/>
                  </a:lnTo>
                  <a:lnTo>
                    <a:pt x="6" y="32"/>
                  </a:lnTo>
                  <a:lnTo>
                    <a:pt x="6" y="24"/>
                  </a:lnTo>
                  <a:lnTo>
                    <a:pt x="6" y="24"/>
                  </a:lnTo>
                  <a:lnTo>
                    <a:pt x="6" y="14"/>
                  </a:lnTo>
                  <a:lnTo>
                    <a:pt x="8" y="8"/>
                  </a:lnTo>
                  <a:lnTo>
                    <a:pt x="8" y="8"/>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0" name="Rectangle 108"/>
            <p:cNvSpPr>
              <a:spLocks noChangeArrowheads="1"/>
            </p:cNvSpPr>
            <p:nvPr/>
          </p:nvSpPr>
          <p:spPr bwMode="auto">
            <a:xfrm>
              <a:off x="6380619" y="5072911"/>
              <a:ext cx="54587"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1" name="Freeform 109"/>
            <p:cNvSpPr>
              <a:spLocks/>
            </p:cNvSpPr>
            <p:nvPr/>
          </p:nvSpPr>
          <p:spPr bwMode="auto">
            <a:xfrm>
              <a:off x="6380619" y="5072911"/>
              <a:ext cx="54587" cy="10917"/>
            </a:xfrm>
            <a:custGeom>
              <a:avLst/>
              <a:gdLst>
                <a:gd name="T0" fmla="*/ 30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0" y="0"/>
                  </a:lnTo>
                  <a:lnTo>
                    <a:pt x="0" y="6"/>
                  </a:lnTo>
                  <a:lnTo>
                    <a:pt x="3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2" name="Rectangle 110"/>
            <p:cNvSpPr>
              <a:spLocks noChangeArrowheads="1"/>
            </p:cNvSpPr>
            <p:nvPr/>
          </p:nvSpPr>
          <p:spPr bwMode="auto">
            <a:xfrm>
              <a:off x="6271445" y="5000128"/>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8983" name="Rectangle 111"/>
            <p:cNvSpPr>
              <a:spLocks noChangeArrowheads="1"/>
            </p:cNvSpPr>
            <p:nvPr/>
          </p:nvSpPr>
          <p:spPr bwMode="auto">
            <a:xfrm>
              <a:off x="6380619" y="4752666"/>
              <a:ext cx="54587"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4" name="Freeform 112"/>
            <p:cNvSpPr>
              <a:spLocks/>
            </p:cNvSpPr>
            <p:nvPr/>
          </p:nvSpPr>
          <p:spPr bwMode="auto">
            <a:xfrm>
              <a:off x="6380619" y="4752666"/>
              <a:ext cx="54587" cy="10917"/>
            </a:xfrm>
            <a:custGeom>
              <a:avLst/>
              <a:gdLst>
                <a:gd name="T0" fmla="*/ 30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0" y="0"/>
                  </a:lnTo>
                  <a:lnTo>
                    <a:pt x="0" y="6"/>
                  </a:lnTo>
                  <a:lnTo>
                    <a:pt x="3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5" name="Rectangle 113"/>
            <p:cNvSpPr>
              <a:spLocks noChangeArrowheads="1"/>
            </p:cNvSpPr>
            <p:nvPr/>
          </p:nvSpPr>
          <p:spPr bwMode="auto">
            <a:xfrm>
              <a:off x="6205940" y="4683522"/>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38986" name="Rectangle 114"/>
            <p:cNvSpPr>
              <a:spLocks noChangeArrowheads="1"/>
            </p:cNvSpPr>
            <p:nvPr/>
          </p:nvSpPr>
          <p:spPr bwMode="auto">
            <a:xfrm>
              <a:off x="6380619" y="4436060"/>
              <a:ext cx="54587"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7" name="Freeform 115"/>
            <p:cNvSpPr>
              <a:spLocks/>
            </p:cNvSpPr>
            <p:nvPr/>
          </p:nvSpPr>
          <p:spPr bwMode="auto">
            <a:xfrm>
              <a:off x="6380619" y="4436060"/>
              <a:ext cx="54587" cy="10917"/>
            </a:xfrm>
            <a:custGeom>
              <a:avLst/>
              <a:gdLst>
                <a:gd name="T0" fmla="*/ 30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0" y="0"/>
                  </a:lnTo>
                  <a:lnTo>
                    <a:pt x="0" y="6"/>
                  </a:lnTo>
                  <a:lnTo>
                    <a:pt x="3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88" name="Rectangle 116"/>
            <p:cNvSpPr>
              <a:spLocks noChangeArrowheads="1"/>
            </p:cNvSpPr>
            <p:nvPr/>
          </p:nvSpPr>
          <p:spPr bwMode="auto">
            <a:xfrm>
              <a:off x="6205940" y="4363278"/>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38989" name="Rectangle 117"/>
            <p:cNvSpPr>
              <a:spLocks noChangeArrowheads="1"/>
            </p:cNvSpPr>
            <p:nvPr/>
          </p:nvSpPr>
          <p:spPr bwMode="auto">
            <a:xfrm>
              <a:off x="6380619" y="4115816"/>
              <a:ext cx="54587"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0" name="Freeform 118"/>
            <p:cNvSpPr>
              <a:spLocks/>
            </p:cNvSpPr>
            <p:nvPr/>
          </p:nvSpPr>
          <p:spPr bwMode="auto">
            <a:xfrm>
              <a:off x="6380619" y="4115816"/>
              <a:ext cx="54587" cy="10917"/>
            </a:xfrm>
            <a:custGeom>
              <a:avLst/>
              <a:gdLst>
                <a:gd name="T0" fmla="*/ 30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0" y="0"/>
                  </a:lnTo>
                  <a:lnTo>
                    <a:pt x="0" y="6"/>
                  </a:lnTo>
                  <a:lnTo>
                    <a:pt x="3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1" name="Rectangle 119"/>
            <p:cNvSpPr>
              <a:spLocks noChangeArrowheads="1"/>
            </p:cNvSpPr>
            <p:nvPr/>
          </p:nvSpPr>
          <p:spPr bwMode="auto">
            <a:xfrm>
              <a:off x="6205940" y="4043033"/>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992" name="Rectangle 120"/>
            <p:cNvSpPr>
              <a:spLocks noChangeArrowheads="1"/>
            </p:cNvSpPr>
            <p:nvPr/>
          </p:nvSpPr>
          <p:spPr bwMode="auto">
            <a:xfrm>
              <a:off x="6507989" y="4112177"/>
              <a:ext cx="14557" cy="1455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3" name="Freeform 121"/>
            <p:cNvSpPr>
              <a:spLocks/>
            </p:cNvSpPr>
            <p:nvPr/>
          </p:nvSpPr>
          <p:spPr bwMode="auto">
            <a:xfrm>
              <a:off x="6507989" y="4112177"/>
              <a:ext cx="14557" cy="14557"/>
            </a:xfrm>
            <a:custGeom>
              <a:avLst/>
              <a:gdLst>
                <a:gd name="T0" fmla="*/ 0 w 8"/>
                <a:gd name="T1" fmla="*/ 8 h 8"/>
                <a:gd name="T2" fmla="*/ 8 w 8"/>
                <a:gd name="T3" fmla="*/ 8 h 8"/>
                <a:gd name="T4" fmla="*/ 8 w 8"/>
                <a:gd name="T5" fmla="*/ 0 h 8"/>
                <a:gd name="T6" fmla="*/ 0 w 8"/>
                <a:gd name="T7" fmla="*/ 0 h 8"/>
              </a:gdLst>
              <a:ahLst/>
              <a:cxnLst>
                <a:cxn ang="0">
                  <a:pos x="T0" y="T1"/>
                </a:cxn>
                <a:cxn ang="0">
                  <a:pos x="T2" y="T3"/>
                </a:cxn>
                <a:cxn ang="0">
                  <a:pos x="T4" y="T5"/>
                </a:cxn>
                <a:cxn ang="0">
                  <a:pos x="T6" y="T7"/>
                </a:cxn>
              </a:cxnLst>
              <a:rect l="0" t="0" r="r" b="b"/>
              <a:pathLst>
                <a:path w="8" h="8">
                  <a:moveTo>
                    <a:pt x="0" y="8"/>
                  </a:moveTo>
                  <a:lnTo>
                    <a:pt x="8" y="8"/>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4" name="Freeform 122"/>
            <p:cNvSpPr>
              <a:spLocks noEditPoints="1"/>
            </p:cNvSpPr>
            <p:nvPr/>
          </p:nvSpPr>
          <p:spPr bwMode="auto">
            <a:xfrm>
              <a:off x="6551659" y="4112177"/>
              <a:ext cx="778777" cy="14557"/>
            </a:xfrm>
            <a:custGeom>
              <a:avLst/>
              <a:gdLst>
                <a:gd name="T0" fmla="*/ 428 w 428"/>
                <a:gd name="T1" fmla="*/ 8 h 8"/>
                <a:gd name="T2" fmla="*/ 412 w 428"/>
                <a:gd name="T3" fmla="*/ 0 h 8"/>
                <a:gd name="T4" fmla="*/ 380 w 428"/>
                <a:gd name="T5" fmla="*/ 8 h 8"/>
                <a:gd name="T6" fmla="*/ 396 w 428"/>
                <a:gd name="T7" fmla="*/ 8 h 8"/>
                <a:gd name="T8" fmla="*/ 388 w 428"/>
                <a:gd name="T9" fmla="*/ 0 h 8"/>
                <a:gd name="T10" fmla="*/ 380 w 428"/>
                <a:gd name="T11" fmla="*/ 8 h 8"/>
                <a:gd name="T12" fmla="*/ 364 w 428"/>
                <a:gd name="T13" fmla="*/ 8 h 8"/>
                <a:gd name="T14" fmla="*/ 348 w 428"/>
                <a:gd name="T15" fmla="*/ 0 h 8"/>
                <a:gd name="T16" fmla="*/ 316 w 428"/>
                <a:gd name="T17" fmla="*/ 8 h 8"/>
                <a:gd name="T18" fmla="*/ 332 w 428"/>
                <a:gd name="T19" fmla="*/ 0 h 8"/>
                <a:gd name="T20" fmla="*/ 316 w 428"/>
                <a:gd name="T21" fmla="*/ 8 h 8"/>
                <a:gd name="T22" fmla="*/ 300 w 428"/>
                <a:gd name="T23" fmla="*/ 8 h 8"/>
                <a:gd name="T24" fmla="*/ 284 w 428"/>
                <a:gd name="T25" fmla="*/ 0 h 8"/>
                <a:gd name="T26" fmla="*/ 252 w 428"/>
                <a:gd name="T27" fmla="*/ 8 h 8"/>
                <a:gd name="T28" fmla="*/ 268 w 428"/>
                <a:gd name="T29" fmla="*/ 8 h 8"/>
                <a:gd name="T30" fmla="*/ 264 w 428"/>
                <a:gd name="T31" fmla="*/ 0 h 8"/>
                <a:gd name="T32" fmla="*/ 252 w 428"/>
                <a:gd name="T33" fmla="*/ 8 h 8"/>
                <a:gd name="T34" fmla="*/ 238 w 428"/>
                <a:gd name="T35" fmla="*/ 8 h 8"/>
                <a:gd name="T36" fmla="*/ 222 w 428"/>
                <a:gd name="T37" fmla="*/ 0 h 8"/>
                <a:gd name="T38" fmla="*/ 190 w 428"/>
                <a:gd name="T39" fmla="*/ 8 h 8"/>
                <a:gd name="T40" fmla="*/ 206 w 428"/>
                <a:gd name="T41" fmla="*/ 0 h 8"/>
                <a:gd name="T42" fmla="*/ 190 w 428"/>
                <a:gd name="T43" fmla="*/ 8 h 8"/>
                <a:gd name="T44" fmla="*/ 174 w 428"/>
                <a:gd name="T45" fmla="*/ 8 h 8"/>
                <a:gd name="T46" fmla="*/ 158 w 428"/>
                <a:gd name="T47" fmla="*/ 0 h 8"/>
                <a:gd name="T48" fmla="*/ 126 w 428"/>
                <a:gd name="T49" fmla="*/ 8 h 8"/>
                <a:gd name="T50" fmla="*/ 142 w 428"/>
                <a:gd name="T51" fmla="*/ 8 h 8"/>
                <a:gd name="T52" fmla="*/ 140 w 428"/>
                <a:gd name="T53" fmla="*/ 0 h 8"/>
                <a:gd name="T54" fmla="*/ 126 w 428"/>
                <a:gd name="T55" fmla="*/ 8 h 8"/>
                <a:gd name="T56" fmla="*/ 100 w 428"/>
                <a:gd name="T57" fmla="*/ 8 h 8"/>
                <a:gd name="T58" fmla="*/ 110 w 428"/>
                <a:gd name="T59" fmla="*/ 0 h 8"/>
                <a:gd name="T60" fmla="*/ 94 w 428"/>
                <a:gd name="T61" fmla="*/ 0 h 8"/>
                <a:gd name="T62" fmla="*/ 64 w 428"/>
                <a:gd name="T63" fmla="*/ 8 h 8"/>
                <a:gd name="T64" fmla="*/ 78 w 428"/>
                <a:gd name="T65" fmla="*/ 0 h 8"/>
                <a:gd name="T66" fmla="*/ 64 w 428"/>
                <a:gd name="T67" fmla="*/ 8 h 8"/>
                <a:gd name="T68" fmla="*/ 48 w 428"/>
                <a:gd name="T69" fmla="*/ 8 h 8"/>
                <a:gd name="T70" fmla="*/ 32 w 428"/>
                <a:gd name="T71" fmla="*/ 0 h 8"/>
                <a:gd name="T72" fmla="*/ 0 w 428"/>
                <a:gd name="T73" fmla="*/ 8 h 8"/>
                <a:gd name="T74" fmla="*/ 16 w 428"/>
                <a:gd name="T75" fmla="*/ 0 h 8"/>
                <a:gd name="T76" fmla="*/ 0 w 428"/>
                <a:gd name="T7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8" h="8">
                  <a:moveTo>
                    <a:pt x="412" y="8"/>
                  </a:moveTo>
                  <a:lnTo>
                    <a:pt x="428" y="8"/>
                  </a:lnTo>
                  <a:lnTo>
                    <a:pt x="428" y="0"/>
                  </a:lnTo>
                  <a:lnTo>
                    <a:pt x="412" y="0"/>
                  </a:lnTo>
                  <a:lnTo>
                    <a:pt x="412" y="8"/>
                  </a:lnTo>
                  <a:close/>
                  <a:moveTo>
                    <a:pt x="380" y="8"/>
                  </a:moveTo>
                  <a:lnTo>
                    <a:pt x="388" y="8"/>
                  </a:lnTo>
                  <a:lnTo>
                    <a:pt x="396" y="8"/>
                  </a:lnTo>
                  <a:lnTo>
                    <a:pt x="396" y="0"/>
                  </a:lnTo>
                  <a:lnTo>
                    <a:pt x="388" y="0"/>
                  </a:lnTo>
                  <a:lnTo>
                    <a:pt x="380" y="0"/>
                  </a:lnTo>
                  <a:lnTo>
                    <a:pt x="380" y="8"/>
                  </a:lnTo>
                  <a:close/>
                  <a:moveTo>
                    <a:pt x="348" y="8"/>
                  </a:moveTo>
                  <a:lnTo>
                    <a:pt x="364" y="8"/>
                  </a:lnTo>
                  <a:lnTo>
                    <a:pt x="364" y="0"/>
                  </a:lnTo>
                  <a:lnTo>
                    <a:pt x="348" y="0"/>
                  </a:lnTo>
                  <a:lnTo>
                    <a:pt x="348" y="8"/>
                  </a:lnTo>
                  <a:close/>
                  <a:moveTo>
                    <a:pt x="316" y="8"/>
                  </a:moveTo>
                  <a:lnTo>
                    <a:pt x="332" y="8"/>
                  </a:lnTo>
                  <a:lnTo>
                    <a:pt x="332" y="0"/>
                  </a:lnTo>
                  <a:lnTo>
                    <a:pt x="316" y="0"/>
                  </a:lnTo>
                  <a:lnTo>
                    <a:pt x="316" y="8"/>
                  </a:lnTo>
                  <a:close/>
                  <a:moveTo>
                    <a:pt x="284" y="8"/>
                  </a:moveTo>
                  <a:lnTo>
                    <a:pt x="300" y="8"/>
                  </a:lnTo>
                  <a:lnTo>
                    <a:pt x="300" y="0"/>
                  </a:lnTo>
                  <a:lnTo>
                    <a:pt x="284" y="0"/>
                  </a:lnTo>
                  <a:lnTo>
                    <a:pt x="284" y="8"/>
                  </a:lnTo>
                  <a:close/>
                  <a:moveTo>
                    <a:pt x="252" y="8"/>
                  </a:moveTo>
                  <a:lnTo>
                    <a:pt x="264" y="8"/>
                  </a:lnTo>
                  <a:lnTo>
                    <a:pt x="268" y="8"/>
                  </a:lnTo>
                  <a:lnTo>
                    <a:pt x="268" y="0"/>
                  </a:lnTo>
                  <a:lnTo>
                    <a:pt x="264" y="0"/>
                  </a:lnTo>
                  <a:lnTo>
                    <a:pt x="252" y="0"/>
                  </a:lnTo>
                  <a:lnTo>
                    <a:pt x="252" y="8"/>
                  </a:lnTo>
                  <a:close/>
                  <a:moveTo>
                    <a:pt x="222" y="8"/>
                  </a:moveTo>
                  <a:lnTo>
                    <a:pt x="238" y="8"/>
                  </a:lnTo>
                  <a:lnTo>
                    <a:pt x="238" y="0"/>
                  </a:lnTo>
                  <a:lnTo>
                    <a:pt x="222" y="0"/>
                  </a:lnTo>
                  <a:lnTo>
                    <a:pt x="222" y="8"/>
                  </a:lnTo>
                  <a:close/>
                  <a:moveTo>
                    <a:pt x="190" y="8"/>
                  </a:moveTo>
                  <a:lnTo>
                    <a:pt x="206" y="8"/>
                  </a:lnTo>
                  <a:lnTo>
                    <a:pt x="206" y="0"/>
                  </a:lnTo>
                  <a:lnTo>
                    <a:pt x="190" y="0"/>
                  </a:lnTo>
                  <a:lnTo>
                    <a:pt x="190" y="8"/>
                  </a:lnTo>
                  <a:close/>
                  <a:moveTo>
                    <a:pt x="158" y="8"/>
                  </a:moveTo>
                  <a:lnTo>
                    <a:pt x="174" y="8"/>
                  </a:lnTo>
                  <a:lnTo>
                    <a:pt x="174" y="0"/>
                  </a:lnTo>
                  <a:lnTo>
                    <a:pt x="158" y="0"/>
                  </a:lnTo>
                  <a:lnTo>
                    <a:pt x="158" y="8"/>
                  </a:lnTo>
                  <a:close/>
                  <a:moveTo>
                    <a:pt x="126" y="8"/>
                  </a:moveTo>
                  <a:lnTo>
                    <a:pt x="140" y="8"/>
                  </a:lnTo>
                  <a:lnTo>
                    <a:pt x="142" y="8"/>
                  </a:lnTo>
                  <a:lnTo>
                    <a:pt x="142" y="0"/>
                  </a:lnTo>
                  <a:lnTo>
                    <a:pt x="140" y="0"/>
                  </a:lnTo>
                  <a:lnTo>
                    <a:pt x="126" y="0"/>
                  </a:lnTo>
                  <a:lnTo>
                    <a:pt x="126" y="8"/>
                  </a:lnTo>
                  <a:close/>
                  <a:moveTo>
                    <a:pt x="94" y="8"/>
                  </a:moveTo>
                  <a:lnTo>
                    <a:pt x="100" y="8"/>
                  </a:lnTo>
                  <a:lnTo>
                    <a:pt x="110" y="8"/>
                  </a:lnTo>
                  <a:lnTo>
                    <a:pt x="110" y="0"/>
                  </a:lnTo>
                  <a:lnTo>
                    <a:pt x="100" y="0"/>
                  </a:lnTo>
                  <a:lnTo>
                    <a:pt x="94" y="0"/>
                  </a:lnTo>
                  <a:lnTo>
                    <a:pt x="94" y="8"/>
                  </a:lnTo>
                  <a:close/>
                  <a:moveTo>
                    <a:pt x="64" y="8"/>
                  </a:moveTo>
                  <a:lnTo>
                    <a:pt x="78" y="8"/>
                  </a:lnTo>
                  <a:lnTo>
                    <a:pt x="78" y="0"/>
                  </a:lnTo>
                  <a:lnTo>
                    <a:pt x="64" y="0"/>
                  </a:lnTo>
                  <a:lnTo>
                    <a:pt x="64" y="8"/>
                  </a:lnTo>
                  <a:close/>
                  <a:moveTo>
                    <a:pt x="32" y="8"/>
                  </a:moveTo>
                  <a:lnTo>
                    <a:pt x="48" y="8"/>
                  </a:lnTo>
                  <a:lnTo>
                    <a:pt x="48" y="0"/>
                  </a:lnTo>
                  <a:lnTo>
                    <a:pt x="32" y="0"/>
                  </a:lnTo>
                  <a:lnTo>
                    <a:pt x="32" y="8"/>
                  </a:lnTo>
                  <a:close/>
                  <a:moveTo>
                    <a:pt x="0" y="8"/>
                  </a:moveTo>
                  <a:lnTo>
                    <a:pt x="16" y="8"/>
                  </a:lnTo>
                  <a:lnTo>
                    <a:pt x="16" y="0"/>
                  </a:lnTo>
                  <a:lnTo>
                    <a:pt x="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5" name="Freeform 123"/>
            <p:cNvSpPr>
              <a:spLocks/>
            </p:cNvSpPr>
            <p:nvPr/>
          </p:nvSpPr>
          <p:spPr bwMode="auto">
            <a:xfrm>
              <a:off x="7355910" y="4112177"/>
              <a:ext cx="25474" cy="21835"/>
            </a:xfrm>
            <a:custGeom>
              <a:avLst/>
              <a:gdLst>
                <a:gd name="T0" fmla="*/ 0 w 14"/>
                <a:gd name="T1" fmla="*/ 8 h 12"/>
                <a:gd name="T2" fmla="*/ 6 w 14"/>
                <a:gd name="T3" fmla="*/ 8 h 12"/>
                <a:gd name="T4" fmla="*/ 6 w 14"/>
                <a:gd name="T5" fmla="*/ 12 h 12"/>
                <a:gd name="T6" fmla="*/ 14 w 14"/>
                <a:gd name="T7" fmla="*/ 12 h 12"/>
                <a:gd name="T8" fmla="*/ 12 w 14"/>
                <a:gd name="T9" fmla="*/ 4 h 12"/>
                <a:gd name="T10" fmla="*/ 12 w 14"/>
                <a:gd name="T11" fmla="*/ 4 h 12"/>
                <a:gd name="T12" fmla="*/ 12 w 14"/>
                <a:gd name="T13" fmla="*/ 2 h 12"/>
                <a:gd name="T14" fmla="*/ 8 w 14"/>
                <a:gd name="T15" fmla="*/ 0 h 12"/>
                <a:gd name="T16" fmla="*/ 0 w 14"/>
                <a:gd name="T17" fmla="*/ 0 h 12"/>
                <a:gd name="T18" fmla="*/ 0 w 14"/>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0" y="8"/>
                  </a:moveTo>
                  <a:lnTo>
                    <a:pt x="6" y="8"/>
                  </a:lnTo>
                  <a:lnTo>
                    <a:pt x="6" y="12"/>
                  </a:lnTo>
                  <a:lnTo>
                    <a:pt x="14" y="12"/>
                  </a:lnTo>
                  <a:lnTo>
                    <a:pt x="12" y="4"/>
                  </a:lnTo>
                  <a:lnTo>
                    <a:pt x="12" y="4"/>
                  </a:lnTo>
                  <a:lnTo>
                    <a:pt x="12" y="2"/>
                  </a:lnTo>
                  <a:lnTo>
                    <a:pt x="8" y="0"/>
                  </a:lnTo>
                  <a:lnTo>
                    <a:pt x="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6" name="Freeform 124"/>
            <p:cNvSpPr>
              <a:spLocks noEditPoints="1"/>
            </p:cNvSpPr>
            <p:nvPr/>
          </p:nvSpPr>
          <p:spPr bwMode="auto">
            <a:xfrm>
              <a:off x="7366828" y="4166764"/>
              <a:ext cx="43670" cy="866117"/>
            </a:xfrm>
            <a:custGeom>
              <a:avLst/>
              <a:gdLst>
                <a:gd name="T0" fmla="*/ 16 w 24"/>
                <a:gd name="T1" fmla="*/ 476 h 476"/>
                <a:gd name="T2" fmla="*/ 24 w 24"/>
                <a:gd name="T3" fmla="*/ 460 h 476"/>
                <a:gd name="T4" fmla="*/ 14 w 24"/>
                <a:gd name="T5" fmla="*/ 426 h 476"/>
                <a:gd name="T6" fmla="*/ 24 w 24"/>
                <a:gd name="T7" fmla="*/ 444 h 476"/>
                <a:gd name="T8" fmla="*/ 14 w 24"/>
                <a:gd name="T9" fmla="*/ 426 h 476"/>
                <a:gd name="T10" fmla="*/ 14 w 24"/>
                <a:gd name="T11" fmla="*/ 410 h 476"/>
                <a:gd name="T12" fmla="*/ 22 w 24"/>
                <a:gd name="T13" fmla="*/ 394 h 476"/>
                <a:gd name="T14" fmla="*/ 12 w 24"/>
                <a:gd name="T15" fmla="*/ 362 h 476"/>
                <a:gd name="T16" fmla="*/ 20 w 24"/>
                <a:gd name="T17" fmla="*/ 378 h 476"/>
                <a:gd name="T18" fmla="*/ 12 w 24"/>
                <a:gd name="T19" fmla="*/ 362 h 476"/>
                <a:gd name="T20" fmla="*/ 12 w 24"/>
                <a:gd name="T21" fmla="*/ 344 h 476"/>
                <a:gd name="T22" fmla="*/ 20 w 24"/>
                <a:gd name="T23" fmla="*/ 328 h 476"/>
                <a:gd name="T24" fmla="*/ 10 w 24"/>
                <a:gd name="T25" fmla="*/ 296 h 476"/>
                <a:gd name="T26" fmla="*/ 18 w 24"/>
                <a:gd name="T27" fmla="*/ 312 h 476"/>
                <a:gd name="T28" fmla="*/ 10 w 24"/>
                <a:gd name="T29" fmla="*/ 296 h 476"/>
                <a:gd name="T30" fmla="*/ 10 w 24"/>
                <a:gd name="T31" fmla="*/ 278 h 476"/>
                <a:gd name="T32" fmla="*/ 16 w 24"/>
                <a:gd name="T33" fmla="*/ 262 h 476"/>
                <a:gd name="T34" fmla="*/ 8 w 24"/>
                <a:gd name="T35" fmla="*/ 230 h 476"/>
                <a:gd name="T36" fmla="*/ 16 w 24"/>
                <a:gd name="T37" fmla="*/ 246 h 476"/>
                <a:gd name="T38" fmla="*/ 8 w 24"/>
                <a:gd name="T39" fmla="*/ 230 h 476"/>
                <a:gd name="T40" fmla="*/ 8 w 24"/>
                <a:gd name="T41" fmla="*/ 214 h 476"/>
                <a:gd name="T42" fmla="*/ 14 w 24"/>
                <a:gd name="T43" fmla="*/ 196 h 476"/>
                <a:gd name="T44" fmla="*/ 6 w 24"/>
                <a:gd name="T45" fmla="*/ 164 h 476"/>
                <a:gd name="T46" fmla="*/ 14 w 24"/>
                <a:gd name="T47" fmla="*/ 180 h 476"/>
                <a:gd name="T48" fmla="*/ 6 w 24"/>
                <a:gd name="T49" fmla="*/ 164 h 476"/>
                <a:gd name="T50" fmla="*/ 4 w 24"/>
                <a:gd name="T51" fmla="*/ 148 h 476"/>
                <a:gd name="T52" fmla="*/ 12 w 24"/>
                <a:gd name="T53" fmla="*/ 130 h 476"/>
                <a:gd name="T54" fmla="*/ 4 w 24"/>
                <a:gd name="T55" fmla="*/ 98 h 476"/>
                <a:gd name="T56" fmla="*/ 12 w 24"/>
                <a:gd name="T57" fmla="*/ 114 h 476"/>
                <a:gd name="T58" fmla="*/ 4 w 24"/>
                <a:gd name="T59" fmla="*/ 98 h 476"/>
                <a:gd name="T60" fmla="*/ 2 w 24"/>
                <a:gd name="T61" fmla="*/ 82 h 476"/>
                <a:gd name="T62" fmla="*/ 10 w 24"/>
                <a:gd name="T63" fmla="*/ 64 h 476"/>
                <a:gd name="T64" fmla="*/ 0 w 24"/>
                <a:gd name="T65" fmla="*/ 32 h 476"/>
                <a:gd name="T66" fmla="*/ 10 w 24"/>
                <a:gd name="T67" fmla="*/ 48 h 476"/>
                <a:gd name="T68" fmla="*/ 0 w 24"/>
                <a:gd name="T69" fmla="*/ 32 h 476"/>
                <a:gd name="T70" fmla="*/ 0 w 24"/>
                <a:gd name="T71" fmla="*/ 16 h 476"/>
                <a:gd name="T72" fmla="*/ 8 w 24"/>
                <a:gd name="T73" fmla="*/ 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476">
                  <a:moveTo>
                    <a:pt x="16" y="460"/>
                  </a:moveTo>
                  <a:lnTo>
                    <a:pt x="16" y="476"/>
                  </a:lnTo>
                  <a:lnTo>
                    <a:pt x="24" y="476"/>
                  </a:lnTo>
                  <a:lnTo>
                    <a:pt x="24" y="460"/>
                  </a:lnTo>
                  <a:lnTo>
                    <a:pt x="16" y="460"/>
                  </a:lnTo>
                  <a:close/>
                  <a:moveTo>
                    <a:pt x="14" y="426"/>
                  </a:moveTo>
                  <a:lnTo>
                    <a:pt x="16" y="444"/>
                  </a:lnTo>
                  <a:lnTo>
                    <a:pt x="24" y="444"/>
                  </a:lnTo>
                  <a:lnTo>
                    <a:pt x="22" y="426"/>
                  </a:lnTo>
                  <a:lnTo>
                    <a:pt x="14" y="426"/>
                  </a:lnTo>
                  <a:close/>
                  <a:moveTo>
                    <a:pt x="14" y="394"/>
                  </a:moveTo>
                  <a:lnTo>
                    <a:pt x="14" y="410"/>
                  </a:lnTo>
                  <a:lnTo>
                    <a:pt x="22" y="410"/>
                  </a:lnTo>
                  <a:lnTo>
                    <a:pt x="22" y="394"/>
                  </a:lnTo>
                  <a:lnTo>
                    <a:pt x="14" y="394"/>
                  </a:lnTo>
                  <a:close/>
                  <a:moveTo>
                    <a:pt x="12" y="362"/>
                  </a:moveTo>
                  <a:lnTo>
                    <a:pt x="12" y="378"/>
                  </a:lnTo>
                  <a:lnTo>
                    <a:pt x="20" y="378"/>
                  </a:lnTo>
                  <a:lnTo>
                    <a:pt x="20" y="360"/>
                  </a:lnTo>
                  <a:lnTo>
                    <a:pt x="12" y="362"/>
                  </a:lnTo>
                  <a:close/>
                  <a:moveTo>
                    <a:pt x="12" y="328"/>
                  </a:moveTo>
                  <a:lnTo>
                    <a:pt x="12" y="344"/>
                  </a:lnTo>
                  <a:lnTo>
                    <a:pt x="20" y="344"/>
                  </a:lnTo>
                  <a:lnTo>
                    <a:pt x="20" y="328"/>
                  </a:lnTo>
                  <a:lnTo>
                    <a:pt x="12" y="328"/>
                  </a:lnTo>
                  <a:close/>
                  <a:moveTo>
                    <a:pt x="10" y="296"/>
                  </a:moveTo>
                  <a:lnTo>
                    <a:pt x="10" y="312"/>
                  </a:lnTo>
                  <a:lnTo>
                    <a:pt x="18" y="312"/>
                  </a:lnTo>
                  <a:lnTo>
                    <a:pt x="18" y="296"/>
                  </a:lnTo>
                  <a:lnTo>
                    <a:pt x="10" y="296"/>
                  </a:lnTo>
                  <a:close/>
                  <a:moveTo>
                    <a:pt x="8" y="262"/>
                  </a:moveTo>
                  <a:lnTo>
                    <a:pt x="10" y="278"/>
                  </a:lnTo>
                  <a:lnTo>
                    <a:pt x="18" y="278"/>
                  </a:lnTo>
                  <a:lnTo>
                    <a:pt x="16" y="262"/>
                  </a:lnTo>
                  <a:lnTo>
                    <a:pt x="8" y="262"/>
                  </a:lnTo>
                  <a:close/>
                  <a:moveTo>
                    <a:pt x="8" y="230"/>
                  </a:moveTo>
                  <a:lnTo>
                    <a:pt x="8" y="246"/>
                  </a:lnTo>
                  <a:lnTo>
                    <a:pt x="16" y="246"/>
                  </a:lnTo>
                  <a:lnTo>
                    <a:pt x="16" y="230"/>
                  </a:lnTo>
                  <a:lnTo>
                    <a:pt x="8" y="230"/>
                  </a:lnTo>
                  <a:close/>
                  <a:moveTo>
                    <a:pt x="6" y="196"/>
                  </a:moveTo>
                  <a:lnTo>
                    <a:pt x="8" y="214"/>
                  </a:lnTo>
                  <a:lnTo>
                    <a:pt x="16" y="212"/>
                  </a:lnTo>
                  <a:lnTo>
                    <a:pt x="14" y="196"/>
                  </a:lnTo>
                  <a:lnTo>
                    <a:pt x="6" y="196"/>
                  </a:lnTo>
                  <a:close/>
                  <a:moveTo>
                    <a:pt x="6" y="164"/>
                  </a:moveTo>
                  <a:lnTo>
                    <a:pt x="6" y="180"/>
                  </a:lnTo>
                  <a:lnTo>
                    <a:pt x="14" y="180"/>
                  </a:lnTo>
                  <a:lnTo>
                    <a:pt x="14" y="164"/>
                  </a:lnTo>
                  <a:lnTo>
                    <a:pt x="6" y="164"/>
                  </a:lnTo>
                  <a:close/>
                  <a:moveTo>
                    <a:pt x="4" y="130"/>
                  </a:moveTo>
                  <a:lnTo>
                    <a:pt x="4" y="148"/>
                  </a:lnTo>
                  <a:lnTo>
                    <a:pt x="12" y="148"/>
                  </a:lnTo>
                  <a:lnTo>
                    <a:pt x="12" y="130"/>
                  </a:lnTo>
                  <a:lnTo>
                    <a:pt x="4" y="130"/>
                  </a:lnTo>
                  <a:close/>
                  <a:moveTo>
                    <a:pt x="4" y="98"/>
                  </a:moveTo>
                  <a:lnTo>
                    <a:pt x="4" y="114"/>
                  </a:lnTo>
                  <a:lnTo>
                    <a:pt x="12" y="114"/>
                  </a:lnTo>
                  <a:lnTo>
                    <a:pt x="12" y="98"/>
                  </a:lnTo>
                  <a:lnTo>
                    <a:pt x="4" y="98"/>
                  </a:lnTo>
                  <a:close/>
                  <a:moveTo>
                    <a:pt x="2" y="66"/>
                  </a:moveTo>
                  <a:lnTo>
                    <a:pt x="2" y="82"/>
                  </a:lnTo>
                  <a:lnTo>
                    <a:pt x="10" y="82"/>
                  </a:lnTo>
                  <a:lnTo>
                    <a:pt x="10" y="64"/>
                  </a:lnTo>
                  <a:lnTo>
                    <a:pt x="2" y="66"/>
                  </a:lnTo>
                  <a:close/>
                  <a:moveTo>
                    <a:pt x="0" y="32"/>
                  </a:moveTo>
                  <a:lnTo>
                    <a:pt x="2" y="48"/>
                  </a:lnTo>
                  <a:lnTo>
                    <a:pt x="10" y="48"/>
                  </a:lnTo>
                  <a:lnTo>
                    <a:pt x="8" y="32"/>
                  </a:lnTo>
                  <a:lnTo>
                    <a:pt x="0" y="32"/>
                  </a:lnTo>
                  <a:close/>
                  <a:moveTo>
                    <a:pt x="0" y="0"/>
                  </a:moveTo>
                  <a:lnTo>
                    <a:pt x="0" y="16"/>
                  </a:lnTo>
                  <a:lnTo>
                    <a:pt x="8" y="16"/>
                  </a:lnTo>
                  <a:lnTo>
                    <a:pt x="8"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7" name="Rectangle 125"/>
            <p:cNvSpPr>
              <a:spLocks noChangeArrowheads="1"/>
            </p:cNvSpPr>
            <p:nvPr/>
          </p:nvSpPr>
          <p:spPr bwMode="auto">
            <a:xfrm>
              <a:off x="7395941" y="5003767"/>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8" name="Freeform 126"/>
            <p:cNvSpPr>
              <a:spLocks/>
            </p:cNvSpPr>
            <p:nvPr/>
          </p:nvSpPr>
          <p:spPr bwMode="auto">
            <a:xfrm>
              <a:off x="7392302" y="4941902"/>
              <a:ext cx="18196" cy="32752"/>
            </a:xfrm>
            <a:custGeom>
              <a:avLst/>
              <a:gdLst>
                <a:gd name="T0" fmla="*/ 0 w 10"/>
                <a:gd name="T1" fmla="*/ 0 h 18"/>
                <a:gd name="T2" fmla="*/ 2 w 10"/>
                <a:gd name="T3" fmla="*/ 18 h 18"/>
                <a:gd name="T4" fmla="*/ 10 w 10"/>
                <a:gd name="T5" fmla="*/ 18 h 18"/>
                <a:gd name="T6" fmla="*/ 8 w 10"/>
                <a:gd name="T7" fmla="*/ 0 h 18"/>
                <a:gd name="T8" fmla="*/ 0 w 10"/>
                <a:gd name="T9" fmla="*/ 0 h 18"/>
              </a:gdLst>
              <a:ahLst/>
              <a:cxnLst>
                <a:cxn ang="0">
                  <a:pos x="T0" y="T1"/>
                </a:cxn>
                <a:cxn ang="0">
                  <a:pos x="T2" y="T3"/>
                </a:cxn>
                <a:cxn ang="0">
                  <a:pos x="T4" y="T5"/>
                </a:cxn>
                <a:cxn ang="0">
                  <a:pos x="T6" y="T7"/>
                </a:cxn>
                <a:cxn ang="0">
                  <a:pos x="T8" y="T9"/>
                </a:cxn>
              </a:cxnLst>
              <a:rect l="0" t="0" r="r" b="b"/>
              <a:pathLst>
                <a:path w="10" h="18">
                  <a:moveTo>
                    <a:pt x="0" y="0"/>
                  </a:moveTo>
                  <a:lnTo>
                    <a:pt x="2" y="18"/>
                  </a:lnTo>
                  <a:lnTo>
                    <a:pt x="10" y="18"/>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99" name="Rectangle 127"/>
            <p:cNvSpPr>
              <a:spLocks noChangeArrowheads="1"/>
            </p:cNvSpPr>
            <p:nvPr/>
          </p:nvSpPr>
          <p:spPr bwMode="auto">
            <a:xfrm>
              <a:off x="7392302" y="4883675"/>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0" name="Freeform 128"/>
            <p:cNvSpPr>
              <a:spLocks/>
            </p:cNvSpPr>
            <p:nvPr/>
          </p:nvSpPr>
          <p:spPr bwMode="auto">
            <a:xfrm>
              <a:off x="7388662" y="4821810"/>
              <a:ext cx="14557" cy="32752"/>
            </a:xfrm>
            <a:custGeom>
              <a:avLst/>
              <a:gdLst>
                <a:gd name="T0" fmla="*/ 0 w 8"/>
                <a:gd name="T1" fmla="*/ 2 h 18"/>
                <a:gd name="T2" fmla="*/ 0 w 8"/>
                <a:gd name="T3" fmla="*/ 18 h 18"/>
                <a:gd name="T4" fmla="*/ 8 w 8"/>
                <a:gd name="T5" fmla="*/ 18 h 18"/>
                <a:gd name="T6" fmla="*/ 8 w 8"/>
                <a:gd name="T7" fmla="*/ 0 h 18"/>
                <a:gd name="T8" fmla="*/ 0 w 8"/>
                <a:gd name="T9" fmla="*/ 2 h 18"/>
              </a:gdLst>
              <a:ahLst/>
              <a:cxnLst>
                <a:cxn ang="0">
                  <a:pos x="T0" y="T1"/>
                </a:cxn>
                <a:cxn ang="0">
                  <a:pos x="T2" y="T3"/>
                </a:cxn>
                <a:cxn ang="0">
                  <a:pos x="T4" y="T5"/>
                </a:cxn>
                <a:cxn ang="0">
                  <a:pos x="T6" y="T7"/>
                </a:cxn>
                <a:cxn ang="0">
                  <a:pos x="T8" y="T9"/>
                </a:cxn>
              </a:cxnLst>
              <a:rect l="0" t="0" r="r" b="b"/>
              <a:pathLst>
                <a:path w="8" h="18">
                  <a:moveTo>
                    <a:pt x="0" y="2"/>
                  </a:moveTo>
                  <a:lnTo>
                    <a:pt x="0" y="18"/>
                  </a:lnTo>
                  <a:lnTo>
                    <a:pt x="8" y="18"/>
                  </a:lnTo>
                  <a:lnTo>
                    <a:pt x="8"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1" name="Rectangle 129"/>
            <p:cNvSpPr>
              <a:spLocks noChangeArrowheads="1"/>
            </p:cNvSpPr>
            <p:nvPr/>
          </p:nvSpPr>
          <p:spPr bwMode="auto">
            <a:xfrm>
              <a:off x="7388662" y="4763584"/>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2" name="Rectangle 130"/>
            <p:cNvSpPr>
              <a:spLocks noChangeArrowheads="1"/>
            </p:cNvSpPr>
            <p:nvPr/>
          </p:nvSpPr>
          <p:spPr bwMode="auto">
            <a:xfrm>
              <a:off x="7385023" y="4705357"/>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3" name="Freeform 131"/>
            <p:cNvSpPr>
              <a:spLocks/>
            </p:cNvSpPr>
            <p:nvPr/>
          </p:nvSpPr>
          <p:spPr bwMode="auto">
            <a:xfrm>
              <a:off x="7381384" y="4643492"/>
              <a:ext cx="18196" cy="29113"/>
            </a:xfrm>
            <a:custGeom>
              <a:avLst/>
              <a:gdLst>
                <a:gd name="T0" fmla="*/ 0 w 10"/>
                <a:gd name="T1" fmla="*/ 0 h 16"/>
                <a:gd name="T2" fmla="*/ 2 w 10"/>
                <a:gd name="T3" fmla="*/ 16 h 16"/>
                <a:gd name="T4" fmla="*/ 10 w 10"/>
                <a:gd name="T5" fmla="*/ 16 h 16"/>
                <a:gd name="T6" fmla="*/ 8 w 10"/>
                <a:gd name="T7" fmla="*/ 0 h 16"/>
                <a:gd name="T8" fmla="*/ 0 w 10"/>
                <a:gd name="T9" fmla="*/ 0 h 16"/>
              </a:gdLst>
              <a:ahLst/>
              <a:cxnLst>
                <a:cxn ang="0">
                  <a:pos x="T0" y="T1"/>
                </a:cxn>
                <a:cxn ang="0">
                  <a:pos x="T2" y="T3"/>
                </a:cxn>
                <a:cxn ang="0">
                  <a:pos x="T4" y="T5"/>
                </a:cxn>
                <a:cxn ang="0">
                  <a:pos x="T6" y="T7"/>
                </a:cxn>
                <a:cxn ang="0">
                  <a:pos x="T8" y="T9"/>
                </a:cxn>
              </a:cxnLst>
              <a:rect l="0" t="0" r="r" b="b"/>
              <a:pathLst>
                <a:path w="10" h="16">
                  <a:moveTo>
                    <a:pt x="0" y="0"/>
                  </a:moveTo>
                  <a:lnTo>
                    <a:pt x="2" y="16"/>
                  </a:lnTo>
                  <a:lnTo>
                    <a:pt x="10" y="16"/>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4" name="Rectangle 132"/>
            <p:cNvSpPr>
              <a:spLocks noChangeArrowheads="1"/>
            </p:cNvSpPr>
            <p:nvPr/>
          </p:nvSpPr>
          <p:spPr bwMode="auto">
            <a:xfrm>
              <a:off x="7381384" y="4585265"/>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5" name="Freeform 133"/>
            <p:cNvSpPr>
              <a:spLocks/>
            </p:cNvSpPr>
            <p:nvPr/>
          </p:nvSpPr>
          <p:spPr bwMode="auto">
            <a:xfrm>
              <a:off x="7377745" y="4523400"/>
              <a:ext cx="18196" cy="32752"/>
            </a:xfrm>
            <a:custGeom>
              <a:avLst/>
              <a:gdLst>
                <a:gd name="T0" fmla="*/ 0 w 10"/>
                <a:gd name="T1" fmla="*/ 0 h 18"/>
                <a:gd name="T2" fmla="*/ 2 w 10"/>
                <a:gd name="T3" fmla="*/ 18 h 18"/>
                <a:gd name="T4" fmla="*/ 10 w 10"/>
                <a:gd name="T5" fmla="*/ 16 h 18"/>
                <a:gd name="T6" fmla="*/ 8 w 10"/>
                <a:gd name="T7" fmla="*/ 0 h 18"/>
                <a:gd name="T8" fmla="*/ 0 w 10"/>
                <a:gd name="T9" fmla="*/ 0 h 18"/>
              </a:gdLst>
              <a:ahLst/>
              <a:cxnLst>
                <a:cxn ang="0">
                  <a:pos x="T0" y="T1"/>
                </a:cxn>
                <a:cxn ang="0">
                  <a:pos x="T2" y="T3"/>
                </a:cxn>
                <a:cxn ang="0">
                  <a:pos x="T4" y="T5"/>
                </a:cxn>
                <a:cxn ang="0">
                  <a:pos x="T6" y="T7"/>
                </a:cxn>
                <a:cxn ang="0">
                  <a:pos x="T8" y="T9"/>
                </a:cxn>
              </a:cxnLst>
              <a:rect l="0" t="0" r="r" b="b"/>
              <a:pathLst>
                <a:path w="10" h="18">
                  <a:moveTo>
                    <a:pt x="0" y="0"/>
                  </a:moveTo>
                  <a:lnTo>
                    <a:pt x="2" y="18"/>
                  </a:lnTo>
                  <a:lnTo>
                    <a:pt x="10" y="16"/>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6" name="Rectangle 134"/>
            <p:cNvSpPr>
              <a:spLocks noChangeArrowheads="1"/>
            </p:cNvSpPr>
            <p:nvPr/>
          </p:nvSpPr>
          <p:spPr bwMode="auto">
            <a:xfrm>
              <a:off x="7377745" y="4465174"/>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7" name="Rectangle 135"/>
            <p:cNvSpPr>
              <a:spLocks noChangeArrowheads="1"/>
            </p:cNvSpPr>
            <p:nvPr/>
          </p:nvSpPr>
          <p:spPr bwMode="auto">
            <a:xfrm>
              <a:off x="7374106" y="4403308"/>
              <a:ext cx="14557" cy="32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8" name="Rectangle 136"/>
            <p:cNvSpPr>
              <a:spLocks noChangeArrowheads="1"/>
            </p:cNvSpPr>
            <p:nvPr/>
          </p:nvSpPr>
          <p:spPr bwMode="auto">
            <a:xfrm>
              <a:off x="7374106" y="4345082"/>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09" name="Freeform 137"/>
            <p:cNvSpPr>
              <a:spLocks/>
            </p:cNvSpPr>
            <p:nvPr/>
          </p:nvSpPr>
          <p:spPr bwMode="auto">
            <a:xfrm>
              <a:off x="7370467" y="4283216"/>
              <a:ext cx="14557" cy="32752"/>
            </a:xfrm>
            <a:custGeom>
              <a:avLst/>
              <a:gdLst>
                <a:gd name="T0" fmla="*/ 0 w 8"/>
                <a:gd name="T1" fmla="*/ 2 h 18"/>
                <a:gd name="T2" fmla="*/ 0 w 8"/>
                <a:gd name="T3" fmla="*/ 18 h 18"/>
                <a:gd name="T4" fmla="*/ 8 w 8"/>
                <a:gd name="T5" fmla="*/ 18 h 18"/>
                <a:gd name="T6" fmla="*/ 8 w 8"/>
                <a:gd name="T7" fmla="*/ 0 h 18"/>
                <a:gd name="T8" fmla="*/ 0 w 8"/>
                <a:gd name="T9" fmla="*/ 2 h 18"/>
              </a:gdLst>
              <a:ahLst/>
              <a:cxnLst>
                <a:cxn ang="0">
                  <a:pos x="T0" y="T1"/>
                </a:cxn>
                <a:cxn ang="0">
                  <a:pos x="T2" y="T3"/>
                </a:cxn>
                <a:cxn ang="0">
                  <a:pos x="T4" y="T5"/>
                </a:cxn>
                <a:cxn ang="0">
                  <a:pos x="T6" y="T7"/>
                </a:cxn>
                <a:cxn ang="0">
                  <a:pos x="T8" y="T9"/>
                </a:cxn>
              </a:cxnLst>
              <a:rect l="0" t="0" r="r" b="b"/>
              <a:pathLst>
                <a:path w="8" h="18">
                  <a:moveTo>
                    <a:pt x="0" y="2"/>
                  </a:moveTo>
                  <a:lnTo>
                    <a:pt x="0" y="18"/>
                  </a:lnTo>
                  <a:lnTo>
                    <a:pt x="8" y="18"/>
                  </a:lnTo>
                  <a:lnTo>
                    <a:pt x="8" y="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0" name="Freeform 138"/>
            <p:cNvSpPr>
              <a:spLocks/>
            </p:cNvSpPr>
            <p:nvPr/>
          </p:nvSpPr>
          <p:spPr bwMode="auto">
            <a:xfrm>
              <a:off x="7366828" y="4224990"/>
              <a:ext cx="18196" cy="29113"/>
            </a:xfrm>
            <a:custGeom>
              <a:avLst/>
              <a:gdLst>
                <a:gd name="T0" fmla="*/ 0 w 10"/>
                <a:gd name="T1" fmla="*/ 0 h 16"/>
                <a:gd name="T2" fmla="*/ 2 w 10"/>
                <a:gd name="T3" fmla="*/ 16 h 16"/>
                <a:gd name="T4" fmla="*/ 10 w 10"/>
                <a:gd name="T5" fmla="*/ 16 h 16"/>
                <a:gd name="T6" fmla="*/ 8 w 10"/>
                <a:gd name="T7" fmla="*/ 0 h 16"/>
                <a:gd name="T8" fmla="*/ 0 w 10"/>
                <a:gd name="T9" fmla="*/ 0 h 16"/>
              </a:gdLst>
              <a:ahLst/>
              <a:cxnLst>
                <a:cxn ang="0">
                  <a:pos x="T0" y="T1"/>
                </a:cxn>
                <a:cxn ang="0">
                  <a:pos x="T2" y="T3"/>
                </a:cxn>
                <a:cxn ang="0">
                  <a:pos x="T4" y="T5"/>
                </a:cxn>
                <a:cxn ang="0">
                  <a:pos x="T6" y="T7"/>
                </a:cxn>
                <a:cxn ang="0">
                  <a:pos x="T8" y="T9"/>
                </a:cxn>
              </a:cxnLst>
              <a:rect l="0" t="0" r="r" b="b"/>
              <a:pathLst>
                <a:path w="10" h="16">
                  <a:moveTo>
                    <a:pt x="0" y="0"/>
                  </a:moveTo>
                  <a:lnTo>
                    <a:pt x="2" y="16"/>
                  </a:lnTo>
                  <a:lnTo>
                    <a:pt x="10" y="16"/>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1" name="Rectangle 139"/>
            <p:cNvSpPr>
              <a:spLocks noChangeArrowheads="1"/>
            </p:cNvSpPr>
            <p:nvPr/>
          </p:nvSpPr>
          <p:spPr bwMode="auto">
            <a:xfrm>
              <a:off x="7366828" y="4166764"/>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2" name="Freeform 140"/>
            <p:cNvSpPr>
              <a:spLocks/>
            </p:cNvSpPr>
            <p:nvPr/>
          </p:nvSpPr>
          <p:spPr bwMode="auto">
            <a:xfrm>
              <a:off x="7395941" y="5061994"/>
              <a:ext cx="25474" cy="21835"/>
            </a:xfrm>
            <a:custGeom>
              <a:avLst/>
              <a:gdLst>
                <a:gd name="T0" fmla="*/ 0 w 14"/>
                <a:gd name="T1" fmla="*/ 0 h 12"/>
                <a:gd name="T2" fmla="*/ 2 w 14"/>
                <a:gd name="T3" fmla="*/ 8 h 12"/>
                <a:gd name="T4" fmla="*/ 2 w 14"/>
                <a:gd name="T5" fmla="*/ 8 h 12"/>
                <a:gd name="T6" fmla="*/ 2 w 14"/>
                <a:gd name="T7" fmla="*/ 12 h 12"/>
                <a:gd name="T8" fmla="*/ 6 w 14"/>
                <a:gd name="T9" fmla="*/ 12 h 12"/>
                <a:gd name="T10" fmla="*/ 14 w 14"/>
                <a:gd name="T11" fmla="*/ 12 h 12"/>
                <a:gd name="T12" fmla="*/ 14 w 14"/>
                <a:gd name="T13" fmla="*/ 4 h 12"/>
                <a:gd name="T14" fmla="*/ 10 w 14"/>
                <a:gd name="T15" fmla="*/ 4 h 12"/>
                <a:gd name="T16" fmla="*/ 8 w 14"/>
                <a:gd name="T17" fmla="*/ 0 h 12"/>
                <a:gd name="T18" fmla="*/ 0 w 1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0" y="0"/>
                  </a:moveTo>
                  <a:lnTo>
                    <a:pt x="2" y="8"/>
                  </a:lnTo>
                  <a:lnTo>
                    <a:pt x="2" y="8"/>
                  </a:lnTo>
                  <a:lnTo>
                    <a:pt x="2" y="12"/>
                  </a:lnTo>
                  <a:lnTo>
                    <a:pt x="6" y="12"/>
                  </a:lnTo>
                  <a:lnTo>
                    <a:pt x="14" y="12"/>
                  </a:lnTo>
                  <a:lnTo>
                    <a:pt x="14" y="4"/>
                  </a:lnTo>
                  <a:lnTo>
                    <a:pt x="10" y="4"/>
                  </a:lnTo>
                  <a:lnTo>
                    <a:pt x="8"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3" name="Freeform 141"/>
            <p:cNvSpPr>
              <a:spLocks noEditPoints="1"/>
            </p:cNvSpPr>
            <p:nvPr/>
          </p:nvSpPr>
          <p:spPr bwMode="auto">
            <a:xfrm>
              <a:off x="7446889" y="5069272"/>
              <a:ext cx="887952" cy="14557"/>
            </a:xfrm>
            <a:custGeom>
              <a:avLst/>
              <a:gdLst>
                <a:gd name="T0" fmla="*/ 488 w 488"/>
                <a:gd name="T1" fmla="*/ 8 h 8"/>
                <a:gd name="T2" fmla="*/ 474 w 488"/>
                <a:gd name="T3" fmla="*/ 0 h 8"/>
                <a:gd name="T4" fmla="*/ 442 w 488"/>
                <a:gd name="T5" fmla="*/ 8 h 8"/>
                <a:gd name="T6" fmla="*/ 458 w 488"/>
                <a:gd name="T7" fmla="*/ 0 h 8"/>
                <a:gd name="T8" fmla="*/ 442 w 488"/>
                <a:gd name="T9" fmla="*/ 8 h 8"/>
                <a:gd name="T10" fmla="*/ 426 w 488"/>
                <a:gd name="T11" fmla="*/ 8 h 8"/>
                <a:gd name="T12" fmla="*/ 410 w 488"/>
                <a:gd name="T13" fmla="*/ 0 h 8"/>
                <a:gd name="T14" fmla="*/ 378 w 488"/>
                <a:gd name="T15" fmla="*/ 8 h 8"/>
                <a:gd name="T16" fmla="*/ 394 w 488"/>
                <a:gd name="T17" fmla="*/ 8 h 8"/>
                <a:gd name="T18" fmla="*/ 388 w 488"/>
                <a:gd name="T19" fmla="*/ 0 h 8"/>
                <a:gd name="T20" fmla="*/ 378 w 488"/>
                <a:gd name="T21" fmla="*/ 8 h 8"/>
                <a:gd name="T22" fmla="*/ 348 w 488"/>
                <a:gd name="T23" fmla="*/ 8 h 8"/>
                <a:gd name="T24" fmla="*/ 362 w 488"/>
                <a:gd name="T25" fmla="*/ 0 h 8"/>
                <a:gd name="T26" fmla="*/ 348 w 488"/>
                <a:gd name="T27" fmla="*/ 0 h 8"/>
                <a:gd name="T28" fmla="*/ 316 w 488"/>
                <a:gd name="T29" fmla="*/ 8 h 8"/>
                <a:gd name="T30" fmla="*/ 332 w 488"/>
                <a:gd name="T31" fmla="*/ 0 h 8"/>
                <a:gd name="T32" fmla="*/ 316 w 488"/>
                <a:gd name="T33" fmla="*/ 8 h 8"/>
                <a:gd name="T34" fmla="*/ 300 w 488"/>
                <a:gd name="T35" fmla="*/ 8 h 8"/>
                <a:gd name="T36" fmla="*/ 284 w 488"/>
                <a:gd name="T37" fmla="*/ 0 h 8"/>
                <a:gd name="T38" fmla="*/ 252 w 488"/>
                <a:gd name="T39" fmla="*/ 8 h 8"/>
                <a:gd name="T40" fmla="*/ 268 w 488"/>
                <a:gd name="T41" fmla="*/ 8 h 8"/>
                <a:gd name="T42" fmla="*/ 266 w 488"/>
                <a:gd name="T43" fmla="*/ 0 h 8"/>
                <a:gd name="T44" fmla="*/ 252 w 488"/>
                <a:gd name="T45" fmla="*/ 8 h 8"/>
                <a:gd name="T46" fmla="*/ 224 w 488"/>
                <a:gd name="T47" fmla="*/ 8 h 8"/>
                <a:gd name="T48" fmla="*/ 238 w 488"/>
                <a:gd name="T49" fmla="*/ 0 h 8"/>
                <a:gd name="T50" fmla="*/ 222 w 488"/>
                <a:gd name="T51" fmla="*/ 0 h 8"/>
                <a:gd name="T52" fmla="*/ 190 w 488"/>
                <a:gd name="T53" fmla="*/ 8 h 8"/>
                <a:gd name="T54" fmla="*/ 206 w 488"/>
                <a:gd name="T55" fmla="*/ 0 h 8"/>
                <a:gd name="T56" fmla="*/ 190 w 488"/>
                <a:gd name="T57" fmla="*/ 8 h 8"/>
                <a:gd name="T58" fmla="*/ 174 w 488"/>
                <a:gd name="T59" fmla="*/ 8 h 8"/>
                <a:gd name="T60" fmla="*/ 158 w 488"/>
                <a:gd name="T61" fmla="*/ 0 h 8"/>
                <a:gd name="T62" fmla="*/ 126 w 488"/>
                <a:gd name="T63" fmla="*/ 8 h 8"/>
                <a:gd name="T64" fmla="*/ 142 w 488"/>
                <a:gd name="T65" fmla="*/ 8 h 8"/>
                <a:gd name="T66" fmla="*/ 142 w 488"/>
                <a:gd name="T67" fmla="*/ 0 h 8"/>
                <a:gd name="T68" fmla="*/ 126 w 488"/>
                <a:gd name="T69" fmla="*/ 8 h 8"/>
                <a:gd name="T70" fmla="*/ 100 w 488"/>
                <a:gd name="T71" fmla="*/ 8 h 8"/>
                <a:gd name="T72" fmla="*/ 112 w 488"/>
                <a:gd name="T73" fmla="*/ 0 h 8"/>
                <a:gd name="T74" fmla="*/ 96 w 488"/>
                <a:gd name="T75" fmla="*/ 0 h 8"/>
                <a:gd name="T76" fmla="*/ 64 w 488"/>
                <a:gd name="T77" fmla="*/ 8 h 8"/>
                <a:gd name="T78" fmla="*/ 80 w 488"/>
                <a:gd name="T79" fmla="*/ 0 h 8"/>
                <a:gd name="T80" fmla="*/ 64 w 488"/>
                <a:gd name="T81" fmla="*/ 8 h 8"/>
                <a:gd name="T82" fmla="*/ 48 w 488"/>
                <a:gd name="T83" fmla="*/ 8 h 8"/>
                <a:gd name="T84" fmla="*/ 32 w 488"/>
                <a:gd name="T85" fmla="*/ 0 h 8"/>
                <a:gd name="T86" fmla="*/ 0 w 488"/>
                <a:gd name="T87" fmla="*/ 8 h 8"/>
                <a:gd name="T88" fmla="*/ 16 w 488"/>
                <a:gd name="T89" fmla="*/ 0 h 8"/>
                <a:gd name="T90" fmla="*/ 0 w 488"/>
                <a:gd name="T9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8" h="8">
                  <a:moveTo>
                    <a:pt x="474" y="8"/>
                  </a:moveTo>
                  <a:lnTo>
                    <a:pt x="488" y="8"/>
                  </a:lnTo>
                  <a:lnTo>
                    <a:pt x="488" y="0"/>
                  </a:lnTo>
                  <a:lnTo>
                    <a:pt x="474" y="0"/>
                  </a:lnTo>
                  <a:lnTo>
                    <a:pt x="474" y="8"/>
                  </a:lnTo>
                  <a:close/>
                  <a:moveTo>
                    <a:pt x="442" y="8"/>
                  </a:moveTo>
                  <a:lnTo>
                    <a:pt x="458" y="8"/>
                  </a:lnTo>
                  <a:lnTo>
                    <a:pt x="458" y="0"/>
                  </a:lnTo>
                  <a:lnTo>
                    <a:pt x="442" y="0"/>
                  </a:lnTo>
                  <a:lnTo>
                    <a:pt x="442" y="8"/>
                  </a:lnTo>
                  <a:close/>
                  <a:moveTo>
                    <a:pt x="410" y="8"/>
                  </a:moveTo>
                  <a:lnTo>
                    <a:pt x="426" y="8"/>
                  </a:lnTo>
                  <a:lnTo>
                    <a:pt x="426" y="0"/>
                  </a:lnTo>
                  <a:lnTo>
                    <a:pt x="410" y="0"/>
                  </a:lnTo>
                  <a:lnTo>
                    <a:pt x="410" y="8"/>
                  </a:lnTo>
                  <a:close/>
                  <a:moveTo>
                    <a:pt x="378" y="8"/>
                  </a:moveTo>
                  <a:lnTo>
                    <a:pt x="388" y="8"/>
                  </a:lnTo>
                  <a:lnTo>
                    <a:pt x="394" y="8"/>
                  </a:lnTo>
                  <a:lnTo>
                    <a:pt x="394" y="0"/>
                  </a:lnTo>
                  <a:lnTo>
                    <a:pt x="388" y="0"/>
                  </a:lnTo>
                  <a:lnTo>
                    <a:pt x="378" y="0"/>
                  </a:lnTo>
                  <a:lnTo>
                    <a:pt x="378" y="8"/>
                  </a:lnTo>
                  <a:close/>
                  <a:moveTo>
                    <a:pt x="348" y="8"/>
                  </a:moveTo>
                  <a:lnTo>
                    <a:pt x="348" y="8"/>
                  </a:lnTo>
                  <a:lnTo>
                    <a:pt x="362" y="8"/>
                  </a:lnTo>
                  <a:lnTo>
                    <a:pt x="362" y="0"/>
                  </a:lnTo>
                  <a:lnTo>
                    <a:pt x="348" y="0"/>
                  </a:lnTo>
                  <a:lnTo>
                    <a:pt x="348" y="0"/>
                  </a:lnTo>
                  <a:lnTo>
                    <a:pt x="348" y="8"/>
                  </a:lnTo>
                  <a:close/>
                  <a:moveTo>
                    <a:pt x="316" y="8"/>
                  </a:moveTo>
                  <a:lnTo>
                    <a:pt x="332" y="8"/>
                  </a:lnTo>
                  <a:lnTo>
                    <a:pt x="332" y="0"/>
                  </a:lnTo>
                  <a:lnTo>
                    <a:pt x="316" y="0"/>
                  </a:lnTo>
                  <a:lnTo>
                    <a:pt x="316" y="8"/>
                  </a:lnTo>
                  <a:close/>
                  <a:moveTo>
                    <a:pt x="284" y="8"/>
                  </a:moveTo>
                  <a:lnTo>
                    <a:pt x="300" y="8"/>
                  </a:lnTo>
                  <a:lnTo>
                    <a:pt x="300" y="0"/>
                  </a:lnTo>
                  <a:lnTo>
                    <a:pt x="284" y="0"/>
                  </a:lnTo>
                  <a:lnTo>
                    <a:pt x="284" y="8"/>
                  </a:lnTo>
                  <a:close/>
                  <a:moveTo>
                    <a:pt x="252" y="8"/>
                  </a:moveTo>
                  <a:lnTo>
                    <a:pt x="266" y="8"/>
                  </a:lnTo>
                  <a:lnTo>
                    <a:pt x="268" y="8"/>
                  </a:lnTo>
                  <a:lnTo>
                    <a:pt x="268" y="0"/>
                  </a:lnTo>
                  <a:lnTo>
                    <a:pt x="266" y="0"/>
                  </a:lnTo>
                  <a:lnTo>
                    <a:pt x="252" y="0"/>
                  </a:lnTo>
                  <a:lnTo>
                    <a:pt x="252" y="8"/>
                  </a:lnTo>
                  <a:close/>
                  <a:moveTo>
                    <a:pt x="222" y="8"/>
                  </a:moveTo>
                  <a:lnTo>
                    <a:pt x="224" y="8"/>
                  </a:lnTo>
                  <a:lnTo>
                    <a:pt x="238" y="8"/>
                  </a:lnTo>
                  <a:lnTo>
                    <a:pt x="238" y="0"/>
                  </a:lnTo>
                  <a:lnTo>
                    <a:pt x="224" y="0"/>
                  </a:lnTo>
                  <a:lnTo>
                    <a:pt x="222" y="0"/>
                  </a:lnTo>
                  <a:lnTo>
                    <a:pt x="222" y="8"/>
                  </a:lnTo>
                  <a:close/>
                  <a:moveTo>
                    <a:pt x="190" y="8"/>
                  </a:moveTo>
                  <a:lnTo>
                    <a:pt x="206" y="8"/>
                  </a:lnTo>
                  <a:lnTo>
                    <a:pt x="206" y="0"/>
                  </a:lnTo>
                  <a:lnTo>
                    <a:pt x="190" y="0"/>
                  </a:lnTo>
                  <a:lnTo>
                    <a:pt x="190" y="8"/>
                  </a:lnTo>
                  <a:close/>
                  <a:moveTo>
                    <a:pt x="158" y="8"/>
                  </a:moveTo>
                  <a:lnTo>
                    <a:pt x="174" y="8"/>
                  </a:lnTo>
                  <a:lnTo>
                    <a:pt x="174" y="0"/>
                  </a:lnTo>
                  <a:lnTo>
                    <a:pt x="158" y="0"/>
                  </a:lnTo>
                  <a:lnTo>
                    <a:pt x="158" y="8"/>
                  </a:lnTo>
                  <a:close/>
                  <a:moveTo>
                    <a:pt x="126" y="8"/>
                  </a:moveTo>
                  <a:lnTo>
                    <a:pt x="142" y="8"/>
                  </a:lnTo>
                  <a:lnTo>
                    <a:pt x="142" y="8"/>
                  </a:lnTo>
                  <a:lnTo>
                    <a:pt x="142" y="0"/>
                  </a:lnTo>
                  <a:lnTo>
                    <a:pt x="142" y="0"/>
                  </a:lnTo>
                  <a:lnTo>
                    <a:pt x="126" y="0"/>
                  </a:lnTo>
                  <a:lnTo>
                    <a:pt x="126" y="8"/>
                  </a:lnTo>
                  <a:close/>
                  <a:moveTo>
                    <a:pt x="96" y="8"/>
                  </a:moveTo>
                  <a:lnTo>
                    <a:pt x="100" y="8"/>
                  </a:lnTo>
                  <a:lnTo>
                    <a:pt x="112" y="8"/>
                  </a:lnTo>
                  <a:lnTo>
                    <a:pt x="112" y="0"/>
                  </a:lnTo>
                  <a:lnTo>
                    <a:pt x="100" y="0"/>
                  </a:lnTo>
                  <a:lnTo>
                    <a:pt x="96" y="0"/>
                  </a:lnTo>
                  <a:lnTo>
                    <a:pt x="96" y="8"/>
                  </a:lnTo>
                  <a:close/>
                  <a:moveTo>
                    <a:pt x="64" y="8"/>
                  </a:moveTo>
                  <a:lnTo>
                    <a:pt x="80" y="8"/>
                  </a:lnTo>
                  <a:lnTo>
                    <a:pt x="80" y="0"/>
                  </a:lnTo>
                  <a:lnTo>
                    <a:pt x="64" y="0"/>
                  </a:lnTo>
                  <a:lnTo>
                    <a:pt x="64" y="8"/>
                  </a:lnTo>
                  <a:close/>
                  <a:moveTo>
                    <a:pt x="32" y="8"/>
                  </a:moveTo>
                  <a:lnTo>
                    <a:pt x="48" y="8"/>
                  </a:lnTo>
                  <a:lnTo>
                    <a:pt x="48" y="0"/>
                  </a:lnTo>
                  <a:lnTo>
                    <a:pt x="32" y="0"/>
                  </a:lnTo>
                  <a:lnTo>
                    <a:pt x="32" y="8"/>
                  </a:lnTo>
                  <a:close/>
                  <a:moveTo>
                    <a:pt x="0" y="8"/>
                  </a:moveTo>
                  <a:lnTo>
                    <a:pt x="16" y="8"/>
                  </a:lnTo>
                  <a:lnTo>
                    <a:pt x="16" y="0"/>
                  </a:lnTo>
                  <a:lnTo>
                    <a:pt x="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4" name="Rectangle 142"/>
            <p:cNvSpPr>
              <a:spLocks noChangeArrowheads="1"/>
            </p:cNvSpPr>
            <p:nvPr/>
          </p:nvSpPr>
          <p:spPr bwMode="auto">
            <a:xfrm>
              <a:off x="8309366" y="5069272"/>
              <a:ext cx="25474"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5" name="Rectangle 143"/>
            <p:cNvSpPr>
              <a:spLocks noChangeArrowheads="1"/>
            </p:cNvSpPr>
            <p:nvPr/>
          </p:nvSpPr>
          <p:spPr bwMode="auto">
            <a:xfrm>
              <a:off x="8251140"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6" name="Rectangle 144"/>
            <p:cNvSpPr>
              <a:spLocks noChangeArrowheads="1"/>
            </p:cNvSpPr>
            <p:nvPr/>
          </p:nvSpPr>
          <p:spPr bwMode="auto">
            <a:xfrm>
              <a:off x="8192914"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7" name="Freeform 145"/>
            <p:cNvSpPr>
              <a:spLocks/>
            </p:cNvSpPr>
            <p:nvPr/>
          </p:nvSpPr>
          <p:spPr bwMode="auto">
            <a:xfrm>
              <a:off x="8134687" y="5069272"/>
              <a:ext cx="29113" cy="14557"/>
            </a:xfrm>
            <a:custGeom>
              <a:avLst/>
              <a:gdLst>
                <a:gd name="T0" fmla="*/ 0 w 16"/>
                <a:gd name="T1" fmla="*/ 8 h 8"/>
                <a:gd name="T2" fmla="*/ 10 w 16"/>
                <a:gd name="T3" fmla="*/ 8 h 8"/>
                <a:gd name="T4" fmla="*/ 16 w 16"/>
                <a:gd name="T5" fmla="*/ 8 h 8"/>
                <a:gd name="T6" fmla="*/ 16 w 16"/>
                <a:gd name="T7" fmla="*/ 0 h 8"/>
                <a:gd name="T8" fmla="*/ 10 w 16"/>
                <a:gd name="T9" fmla="*/ 0 h 8"/>
                <a:gd name="T10" fmla="*/ 0 w 16"/>
                <a:gd name="T11" fmla="*/ 0 h 8"/>
                <a:gd name="T12" fmla="*/ 0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0" y="8"/>
                  </a:moveTo>
                  <a:lnTo>
                    <a:pt x="10" y="8"/>
                  </a:lnTo>
                  <a:lnTo>
                    <a:pt x="16" y="8"/>
                  </a:lnTo>
                  <a:lnTo>
                    <a:pt x="16" y="0"/>
                  </a:lnTo>
                  <a:lnTo>
                    <a:pt x="10"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8" name="Freeform 146"/>
            <p:cNvSpPr>
              <a:spLocks/>
            </p:cNvSpPr>
            <p:nvPr/>
          </p:nvSpPr>
          <p:spPr bwMode="auto">
            <a:xfrm>
              <a:off x="8080100" y="5069272"/>
              <a:ext cx="25474" cy="14557"/>
            </a:xfrm>
            <a:custGeom>
              <a:avLst/>
              <a:gdLst>
                <a:gd name="T0" fmla="*/ 0 w 14"/>
                <a:gd name="T1" fmla="*/ 8 h 8"/>
                <a:gd name="T2" fmla="*/ 0 w 14"/>
                <a:gd name="T3" fmla="*/ 8 h 8"/>
                <a:gd name="T4" fmla="*/ 14 w 14"/>
                <a:gd name="T5" fmla="*/ 8 h 8"/>
                <a:gd name="T6" fmla="*/ 14 w 14"/>
                <a:gd name="T7" fmla="*/ 0 h 8"/>
                <a:gd name="T8" fmla="*/ 0 w 14"/>
                <a:gd name="T9" fmla="*/ 0 h 8"/>
                <a:gd name="T10" fmla="*/ 0 w 14"/>
                <a:gd name="T11" fmla="*/ 0 h 8"/>
                <a:gd name="T12" fmla="*/ 0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0" y="8"/>
                  </a:moveTo>
                  <a:lnTo>
                    <a:pt x="0" y="8"/>
                  </a:lnTo>
                  <a:lnTo>
                    <a:pt x="14" y="8"/>
                  </a:lnTo>
                  <a:lnTo>
                    <a:pt x="14" y="0"/>
                  </a:lnTo>
                  <a:lnTo>
                    <a:pt x="0"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19" name="Rectangle 147"/>
            <p:cNvSpPr>
              <a:spLocks noChangeArrowheads="1"/>
            </p:cNvSpPr>
            <p:nvPr/>
          </p:nvSpPr>
          <p:spPr bwMode="auto">
            <a:xfrm>
              <a:off x="8021874"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0" name="Rectangle 148"/>
            <p:cNvSpPr>
              <a:spLocks noChangeArrowheads="1"/>
            </p:cNvSpPr>
            <p:nvPr/>
          </p:nvSpPr>
          <p:spPr bwMode="auto">
            <a:xfrm>
              <a:off x="7963647"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1" name="Freeform 149"/>
            <p:cNvSpPr>
              <a:spLocks/>
            </p:cNvSpPr>
            <p:nvPr/>
          </p:nvSpPr>
          <p:spPr bwMode="auto">
            <a:xfrm>
              <a:off x="7905421" y="5069272"/>
              <a:ext cx="29113" cy="14557"/>
            </a:xfrm>
            <a:custGeom>
              <a:avLst/>
              <a:gdLst>
                <a:gd name="T0" fmla="*/ 0 w 16"/>
                <a:gd name="T1" fmla="*/ 8 h 8"/>
                <a:gd name="T2" fmla="*/ 14 w 16"/>
                <a:gd name="T3" fmla="*/ 8 h 8"/>
                <a:gd name="T4" fmla="*/ 16 w 16"/>
                <a:gd name="T5" fmla="*/ 8 h 8"/>
                <a:gd name="T6" fmla="*/ 16 w 16"/>
                <a:gd name="T7" fmla="*/ 0 h 8"/>
                <a:gd name="T8" fmla="*/ 14 w 16"/>
                <a:gd name="T9" fmla="*/ 0 h 8"/>
                <a:gd name="T10" fmla="*/ 0 w 16"/>
                <a:gd name="T11" fmla="*/ 0 h 8"/>
                <a:gd name="T12" fmla="*/ 0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0" y="8"/>
                  </a:moveTo>
                  <a:lnTo>
                    <a:pt x="14" y="8"/>
                  </a:lnTo>
                  <a:lnTo>
                    <a:pt x="16" y="8"/>
                  </a:lnTo>
                  <a:lnTo>
                    <a:pt x="16" y="0"/>
                  </a:lnTo>
                  <a:lnTo>
                    <a:pt x="14"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2" name="Freeform 150"/>
            <p:cNvSpPr>
              <a:spLocks/>
            </p:cNvSpPr>
            <p:nvPr/>
          </p:nvSpPr>
          <p:spPr bwMode="auto">
            <a:xfrm>
              <a:off x="7850834" y="5069272"/>
              <a:ext cx="29113" cy="14557"/>
            </a:xfrm>
            <a:custGeom>
              <a:avLst/>
              <a:gdLst>
                <a:gd name="T0" fmla="*/ 0 w 16"/>
                <a:gd name="T1" fmla="*/ 8 h 8"/>
                <a:gd name="T2" fmla="*/ 2 w 16"/>
                <a:gd name="T3" fmla="*/ 8 h 8"/>
                <a:gd name="T4" fmla="*/ 16 w 16"/>
                <a:gd name="T5" fmla="*/ 8 h 8"/>
                <a:gd name="T6" fmla="*/ 16 w 16"/>
                <a:gd name="T7" fmla="*/ 0 h 8"/>
                <a:gd name="T8" fmla="*/ 2 w 16"/>
                <a:gd name="T9" fmla="*/ 0 h 8"/>
                <a:gd name="T10" fmla="*/ 0 w 16"/>
                <a:gd name="T11" fmla="*/ 0 h 8"/>
                <a:gd name="T12" fmla="*/ 0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0" y="8"/>
                  </a:moveTo>
                  <a:lnTo>
                    <a:pt x="2" y="8"/>
                  </a:lnTo>
                  <a:lnTo>
                    <a:pt x="16" y="8"/>
                  </a:lnTo>
                  <a:lnTo>
                    <a:pt x="16" y="0"/>
                  </a:lnTo>
                  <a:lnTo>
                    <a:pt x="2"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3" name="Rectangle 151"/>
            <p:cNvSpPr>
              <a:spLocks noChangeArrowheads="1"/>
            </p:cNvSpPr>
            <p:nvPr/>
          </p:nvSpPr>
          <p:spPr bwMode="auto">
            <a:xfrm>
              <a:off x="7792608"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4" name="Rectangle 152"/>
            <p:cNvSpPr>
              <a:spLocks noChangeArrowheads="1"/>
            </p:cNvSpPr>
            <p:nvPr/>
          </p:nvSpPr>
          <p:spPr bwMode="auto">
            <a:xfrm>
              <a:off x="7734381"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5" name="Freeform 153"/>
            <p:cNvSpPr>
              <a:spLocks/>
            </p:cNvSpPr>
            <p:nvPr/>
          </p:nvSpPr>
          <p:spPr bwMode="auto">
            <a:xfrm>
              <a:off x="7676155" y="5069272"/>
              <a:ext cx="29113" cy="14557"/>
            </a:xfrm>
            <a:custGeom>
              <a:avLst/>
              <a:gdLst>
                <a:gd name="T0" fmla="*/ 0 w 16"/>
                <a:gd name="T1" fmla="*/ 8 h 8"/>
                <a:gd name="T2" fmla="*/ 16 w 16"/>
                <a:gd name="T3" fmla="*/ 8 h 8"/>
                <a:gd name="T4" fmla="*/ 16 w 16"/>
                <a:gd name="T5" fmla="*/ 8 h 8"/>
                <a:gd name="T6" fmla="*/ 16 w 16"/>
                <a:gd name="T7" fmla="*/ 0 h 8"/>
                <a:gd name="T8" fmla="*/ 16 w 16"/>
                <a:gd name="T9" fmla="*/ 0 h 8"/>
                <a:gd name="T10" fmla="*/ 0 w 16"/>
                <a:gd name="T11" fmla="*/ 0 h 8"/>
                <a:gd name="T12" fmla="*/ 0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0" y="8"/>
                  </a:moveTo>
                  <a:lnTo>
                    <a:pt x="16" y="8"/>
                  </a:lnTo>
                  <a:lnTo>
                    <a:pt x="16" y="8"/>
                  </a:lnTo>
                  <a:lnTo>
                    <a:pt x="16" y="0"/>
                  </a:lnTo>
                  <a:lnTo>
                    <a:pt x="16"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6" name="Freeform 154"/>
            <p:cNvSpPr>
              <a:spLocks/>
            </p:cNvSpPr>
            <p:nvPr/>
          </p:nvSpPr>
          <p:spPr bwMode="auto">
            <a:xfrm>
              <a:off x="7621568" y="5069272"/>
              <a:ext cx="29113" cy="14557"/>
            </a:xfrm>
            <a:custGeom>
              <a:avLst/>
              <a:gdLst>
                <a:gd name="T0" fmla="*/ 0 w 16"/>
                <a:gd name="T1" fmla="*/ 8 h 8"/>
                <a:gd name="T2" fmla="*/ 4 w 16"/>
                <a:gd name="T3" fmla="*/ 8 h 8"/>
                <a:gd name="T4" fmla="*/ 16 w 16"/>
                <a:gd name="T5" fmla="*/ 8 h 8"/>
                <a:gd name="T6" fmla="*/ 16 w 16"/>
                <a:gd name="T7" fmla="*/ 0 h 8"/>
                <a:gd name="T8" fmla="*/ 4 w 16"/>
                <a:gd name="T9" fmla="*/ 0 h 8"/>
                <a:gd name="T10" fmla="*/ 0 w 16"/>
                <a:gd name="T11" fmla="*/ 0 h 8"/>
                <a:gd name="T12" fmla="*/ 0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0" y="8"/>
                  </a:moveTo>
                  <a:lnTo>
                    <a:pt x="4" y="8"/>
                  </a:lnTo>
                  <a:lnTo>
                    <a:pt x="16" y="8"/>
                  </a:lnTo>
                  <a:lnTo>
                    <a:pt x="16" y="0"/>
                  </a:lnTo>
                  <a:lnTo>
                    <a:pt x="4"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7" name="Rectangle 155"/>
            <p:cNvSpPr>
              <a:spLocks noChangeArrowheads="1"/>
            </p:cNvSpPr>
            <p:nvPr/>
          </p:nvSpPr>
          <p:spPr bwMode="auto">
            <a:xfrm>
              <a:off x="7563341"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8" name="Rectangle 156"/>
            <p:cNvSpPr>
              <a:spLocks noChangeArrowheads="1"/>
            </p:cNvSpPr>
            <p:nvPr/>
          </p:nvSpPr>
          <p:spPr bwMode="auto">
            <a:xfrm>
              <a:off x="7505115"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29" name="Rectangle 157"/>
            <p:cNvSpPr>
              <a:spLocks noChangeArrowheads="1"/>
            </p:cNvSpPr>
            <p:nvPr/>
          </p:nvSpPr>
          <p:spPr bwMode="auto">
            <a:xfrm>
              <a:off x="7446889" y="5069272"/>
              <a:ext cx="29113" cy="14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0" name="Freeform 158"/>
            <p:cNvSpPr>
              <a:spLocks/>
            </p:cNvSpPr>
            <p:nvPr/>
          </p:nvSpPr>
          <p:spPr bwMode="auto">
            <a:xfrm>
              <a:off x="8363953" y="5069272"/>
              <a:ext cx="14557" cy="14557"/>
            </a:xfrm>
            <a:custGeom>
              <a:avLst/>
              <a:gdLst>
                <a:gd name="T0" fmla="*/ 0 w 8"/>
                <a:gd name="T1" fmla="*/ 8 h 8"/>
                <a:gd name="T2" fmla="*/ 8 w 8"/>
                <a:gd name="T3" fmla="*/ 8 h 8"/>
                <a:gd name="T4" fmla="*/ 8 w 8"/>
                <a:gd name="T5" fmla="*/ 8 h 8"/>
                <a:gd name="T6" fmla="*/ 8 w 8"/>
                <a:gd name="T7" fmla="*/ 0 h 8"/>
                <a:gd name="T8" fmla="*/ 8 w 8"/>
                <a:gd name="T9" fmla="*/ 0 h 8"/>
                <a:gd name="T10" fmla="*/ 0 w 8"/>
                <a:gd name="T11" fmla="*/ 0 h 8"/>
                <a:gd name="T12" fmla="*/ 0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8"/>
                  </a:moveTo>
                  <a:lnTo>
                    <a:pt x="8" y="8"/>
                  </a:lnTo>
                  <a:lnTo>
                    <a:pt x="8" y="8"/>
                  </a:lnTo>
                  <a:lnTo>
                    <a:pt x="8" y="0"/>
                  </a:lnTo>
                  <a:lnTo>
                    <a:pt x="8" y="0"/>
                  </a:lnTo>
                  <a:lnTo>
                    <a:pt x="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1" name="Freeform 159"/>
            <p:cNvSpPr>
              <a:spLocks/>
            </p:cNvSpPr>
            <p:nvPr/>
          </p:nvSpPr>
          <p:spPr bwMode="auto">
            <a:xfrm>
              <a:off x="8363953" y="5069272"/>
              <a:ext cx="14557" cy="14557"/>
            </a:xfrm>
            <a:custGeom>
              <a:avLst/>
              <a:gdLst>
                <a:gd name="T0" fmla="*/ 0 w 8"/>
                <a:gd name="T1" fmla="*/ 8 h 8"/>
                <a:gd name="T2" fmla="*/ 8 w 8"/>
                <a:gd name="T3" fmla="*/ 8 h 8"/>
                <a:gd name="T4" fmla="*/ 8 w 8"/>
                <a:gd name="T5" fmla="*/ 8 h 8"/>
                <a:gd name="T6" fmla="*/ 8 w 8"/>
                <a:gd name="T7" fmla="*/ 0 h 8"/>
                <a:gd name="T8" fmla="*/ 8 w 8"/>
                <a:gd name="T9" fmla="*/ 0 h 8"/>
                <a:gd name="T10" fmla="*/ 0 w 8"/>
                <a:gd name="T11" fmla="*/ 0 h 8"/>
                <a:gd name="T12" fmla="*/ 0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8"/>
                  </a:moveTo>
                  <a:lnTo>
                    <a:pt x="8" y="8"/>
                  </a:lnTo>
                  <a:lnTo>
                    <a:pt x="8" y="8"/>
                  </a:lnTo>
                  <a:lnTo>
                    <a:pt x="8" y="0"/>
                  </a:lnTo>
                  <a:lnTo>
                    <a:pt x="8" y="0"/>
                  </a:lnTo>
                  <a:lnTo>
                    <a:pt x="0" y="0"/>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2" name="Freeform 160"/>
            <p:cNvSpPr>
              <a:spLocks noEditPoints="1"/>
            </p:cNvSpPr>
            <p:nvPr/>
          </p:nvSpPr>
          <p:spPr bwMode="auto">
            <a:xfrm>
              <a:off x="7399580" y="4126733"/>
              <a:ext cx="953456" cy="1000765"/>
            </a:xfrm>
            <a:custGeom>
              <a:avLst/>
              <a:gdLst>
                <a:gd name="T0" fmla="*/ 472 w 524"/>
                <a:gd name="T1" fmla="*/ 518 h 550"/>
                <a:gd name="T2" fmla="*/ 484 w 524"/>
                <a:gd name="T3" fmla="*/ 518 h 550"/>
                <a:gd name="T4" fmla="*/ 480 w 524"/>
                <a:gd name="T5" fmla="*/ 526 h 550"/>
                <a:gd name="T6" fmla="*/ 514 w 524"/>
                <a:gd name="T7" fmla="*/ 526 h 550"/>
                <a:gd name="T8" fmla="*/ 500 w 524"/>
                <a:gd name="T9" fmla="*/ 530 h 550"/>
                <a:gd name="T10" fmla="*/ 496 w 524"/>
                <a:gd name="T11" fmla="*/ 532 h 550"/>
                <a:gd name="T12" fmla="*/ 496 w 524"/>
                <a:gd name="T13" fmla="*/ 532 h 550"/>
                <a:gd name="T14" fmla="*/ 492 w 524"/>
                <a:gd name="T15" fmla="*/ 530 h 550"/>
                <a:gd name="T16" fmla="*/ 518 w 524"/>
                <a:gd name="T17" fmla="*/ 510 h 550"/>
                <a:gd name="T18" fmla="*/ 514 w 524"/>
                <a:gd name="T19" fmla="*/ 518 h 550"/>
                <a:gd name="T20" fmla="*/ 524 w 524"/>
                <a:gd name="T21" fmla="*/ 512 h 550"/>
                <a:gd name="T22" fmla="*/ 496 w 524"/>
                <a:gd name="T23" fmla="*/ 508 h 550"/>
                <a:gd name="T24" fmla="*/ 498 w 524"/>
                <a:gd name="T25" fmla="*/ 516 h 550"/>
                <a:gd name="T26" fmla="*/ 496 w 524"/>
                <a:gd name="T27" fmla="*/ 508 h 550"/>
                <a:gd name="T28" fmla="*/ 366 w 524"/>
                <a:gd name="T29" fmla="*/ 502 h 550"/>
                <a:gd name="T30" fmla="*/ 386 w 524"/>
                <a:gd name="T31" fmla="*/ 502 h 550"/>
                <a:gd name="T32" fmla="*/ 436 w 524"/>
                <a:gd name="T33" fmla="*/ 472 h 550"/>
                <a:gd name="T34" fmla="*/ 458 w 524"/>
                <a:gd name="T35" fmla="*/ 484 h 550"/>
                <a:gd name="T36" fmla="*/ 436 w 524"/>
                <a:gd name="T37" fmla="*/ 472 h 550"/>
                <a:gd name="T38" fmla="*/ 290 w 524"/>
                <a:gd name="T39" fmla="*/ 472 h 550"/>
                <a:gd name="T40" fmla="*/ 292 w 524"/>
                <a:gd name="T41" fmla="*/ 474 h 550"/>
                <a:gd name="T42" fmla="*/ 208 w 524"/>
                <a:gd name="T43" fmla="*/ 462 h 550"/>
                <a:gd name="T44" fmla="*/ 208 w 524"/>
                <a:gd name="T45" fmla="*/ 482 h 550"/>
                <a:gd name="T46" fmla="*/ 208 w 524"/>
                <a:gd name="T47" fmla="*/ 462 h 550"/>
                <a:gd name="T48" fmla="*/ 390 w 524"/>
                <a:gd name="T49" fmla="*/ 448 h 550"/>
                <a:gd name="T50" fmla="*/ 412 w 524"/>
                <a:gd name="T51" fmla="*/ 456 h 550"/>
                <a:gd name="T52" fmla="*/ 414 w 524"/>
                <a:gd name="T53" fmla="*/ 454 h 550"/>
                <a:gd name="T54" fmla="*/ 416 w 524"/>
                <a:gd name="T55" fmla="*/ 454 h 550"/>
                <a:gd name="T56" fmla="*/ 456 w 524"/>
                <a:gd name="T57" fmla="*/ 464 h 550"/>
                <a:gd name="T58" fmla="*/ 470 w 524"/>
                <a:gd name="T59" fmla="*/ 482 h 550"/>
                <a:gd name="T60" fmla="*/ 456 w 524"/>
                <a:gd name="T61" fmla="*/ 448 h 550"/>
                <a:gd name="T62" fmla="*/ 250 w 524"/>
                <a:gd name="T63" fmla="*/ 430 h 550"/>
                <a:gd name="T64" fmla="*/ 234 w 524"/>
                <a:gd name="T65" fmla="*/ 460 h 550"/>
                <a:gd name="T66" fmla="*/ 266 w 524"/>
                <a:gd name="T67" fmla="*/ 456 h 550"/>
                <a:gd name="T68" fmla="*/ 250 w 524"/>
                <a:gd name="T69" fmla="*/ 430 h 550"/>
                <a:gd name="T70" fmla="*/ 324 w 524"/>
                <a:gd name="T71" fmla="*/ 448 h 550"/>
                <a:gd name="T72" fmla="*/ 336 w 524"/>
                <a:gd name="T73" fmla="*/ 452 h 550"/>
                <a:gd name="T74" fmla="*/ 354 w 524"/>
                <a:gd name="T75" fmla="*/ 450 h 550"/>
                <a:gd name="T76" fmla="*/ 304 w 524"/>
                <a:gd name="T77" fmla="*/ 424 h 550"/>
                <a:gd name="T78" fmla="*/ 6 w 524"/>
                <a:gd name="T79" fmla="*/ 86 h 550"/>
                <a:gd name="T80" fmla="*/ 86 w 524"/>
                <a:gd name="T81" fmla="*/ 304 h 550"/>
                <a:gd name="T82" fmla="*/ 168 w 524"/>
                <a:gd name="T83" fmla="*/ 412 h 550"/>
                <a:gd name="T84" fmla="*/ 186 w 524"/>
                <a:gd name="T85" fmla="*/ 420 h 550"/>
                <a:gd name="T86" fmla="*/ 162 w 524"/>
                <a:gd name="T87" fmla="*/ 380 h 550"/>
                <a:gd name="T88" fmla="*/ 80 w 524"/>
                <a:gd name="T89" fmla="*/ 258 h 550"/>
                <a:gd name="T90" fmla="*/ 40 w 524"/>
                <a:gd name="T91" fmla="*/ 200 h 550"/>
                <a:gd name="T92" fmla="*/ 6 w 524"/>
                <a:gd name="T93" fmla="*/ 76 h 550"/>
                <a:gd name="T94" fmla="*/ 0 w 524"/>
                <a:gd name="T95" fmla="*/ 34 h 550"/>
                <a:gd name="T96" fmla="*/ 2 w 524"/>
                <a:gd name="T97" fmla="*/ 32 h 550"/>
                <a:gd name="T98" fmla="*/ 4 w 524"/>
                <a:gd name="T99" fmla="*/ 32 h 550"/>
                <a:gd name="T100" fmla="*/ 6 w 524"/>
                <a:gd name="T101" fmla="*/ 34 h 550"/>
                <a:gd name="T102" fmla="*/ 50 w 524"/>
                <a:gd name="T103" fmla="*/ 194 h 550"/>
                <a:gd name="T104" fmla="*/ 132 w 524"/>
                <a:gd name="T105" fmla="*/ 296 h 550"/>
                <a:gd name="T106" fmla="*/ 174 w 524"/>
                <a:gd name="T107" fmla="*/ 374 h 550"/>
                <a:gd name="T108" fmla="*/ 208 w 524"/>
                <a:gd name="T109" fmla="*/ 414 h 550"/>
                <a:gd name="T110" fmla="*/ 246 w 524"/>
                <a:gd name="T111" fmla="*/ 418 h 550"/>
                <a:gd name="T112" fmla="*/ 250 w 524"/>
                <a:gd name="T113" fmla="*/ 418 h 550"/>
                <a:gd name="T114" fmla="*/ 252 w 524"/>
                <a:gd name="T115" fmla="*/ 418 h 550"/>
                <a:gd name="T116" fmla="*/ 288 w 524"/>
                <a:gd name="T117" fmla="*/ 416 h 550"/>
                <a:gd name="T118" fmla="*/ 208 w 524"/>
                <a:gd name="T119" fmla="*/ 412 h 550"/>
                <a:gd name="T120" fmla="*/ 126 w 524"/>
                <a:gd name="T121" fmla="*/ 250 h 550"/>
                <a:gd name="T122" fmla="*/ 44 w 524"/>
                <a:gd name="T123" fmla="*/ 158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50">
                  <a:moveTo>
                    <a:pt x="480" y="514"/>
                  </a:moveTo>
                  <a:lnTo>
                    <a:pt x="472" y="518"/>
                  </a:lnTo>
                  <a:lnTo>
                    <a:pt x="474" y="518"/>
                  </a:lnTo>
                  <a:lnTo>
                    <a:pt x="484" y="518"/>
                  </a:lnTo>
                  <a:lnTo>
                    <a:pt x="484" y="526"/>
                  </a:lnTo>
                  <a:lnTo>
                    <a:pt x="480" y="526"/>
                  </a:lnTo>
                  <a:lnTo>
                    <a:pt x="496" y="550"/>
                  </a:lnTo>
                  <a:lnTo>
                    <a:pt x="514" y="526"/>
                  </a:lnTo>
                  <a:lnTo>
                    <a:pt x="504" y="526"/>
                  </a:lnTo>
                  <a:lnTo>
                    <a:pt x="500" y="530"/>
                  </a:lnTo>
                  <a:lnTo>
                    <a:pt x="500" y="530"/>
                  </a:lnTo>
                  <a:lnTo>
                    <a:pt x="496" y="532"/>
                  </a:lnTo>
                  <a:lnTo>
                    <a:pt x="496" y="532"/>
                  </a:lnTo>
                  <a:lnTo>
                    <a:pt x="496" y="532"/>
                  </a:lnTo>
                  <a:lnTo>
                    <a:pt x="496" y="532"/>
                  </a:lnTo>
                  <a:lnTo>
                    <a:pt x="492" y="530"/>
                  </a:lnTo>
                  <a:lnTo>
                    <a:pt x="480" y="514"/>
                  </a:lnTo>
                  <a:close/>
                  <a:moveTo>
                    <a:pt x="518" y="510"/>
                  </a:moveTo>
                  <a:lnTo>
                    <a:pt x="512" y="518"/>
                  </a:lnTo>
                  <a:lnTo>
                    <a:pt x="514" y="518"/>
                  </a:lnTo>
                  <a:lnTo>
                    <a:pt x="514" y="524"/>
                  </a:lnTo>
                  <a:lnTo>
                    <a:pt x="524" y="512"/>
                  </a:lnTo>
                  <a:lnTo>
                    <a:pt x="518" y="510"/>
                  </a:lnTo>
                  <a:close/>
                  <a:moveTo>
                    <a:pt x="496" y="508"/>
                  </a:moveTo>
                  <a:lnTo>
                    <a:pt x="492" y="510"/>
                  </a:lnTo>
                  <a:lnTo>
                    <a:pt x="498" y="516"/>
                  </a:lnTo>
                  <a:lnTo>
                    <a:pt x="504" y="508"/>
                  </a:lnTo>
                  <a:lnTo>
                    <a:pt x="496" y="508"/>
                  </a:lnTo>
                  <a:close/>
                  <a:moveTo>
                    <a:pt x="374" y="496"/>
                  </a:moveTo>
                  <a:lnTo>
                    <a:pt x="366" y="502"/>
                  </a:lnTo>
                  <a:lnTo>
                    <a:pt x="374" y="508"/>
                  </a:lnTo>
                  <a:lnTo>
                    <a:pt x="386" y="502"/>
                  </a:lnTo>
                  <a:lnTo>
                    <a:pt x="374" y="496"/>
                  </a:lnTo>
                  <a:close/>
                  <a:moveTo>
                    <a:pt x="436" y="472"/>
                  </a:moveTo>
                  <a:lnTo>
                    <a:pt x="456" y="484"/>
                  </a:lnTo>
                  <a:lnTo>
                    <a:pt x="458" y="484"/>
                  </a:lnTo>
                  <a:lnTo>
                    <a:pt x="452" y="476"/>
                  </a:lnTo>
                  <a:lnTo>
                    <a:pt x="436" y="472"/>
                  </a:lnTo>
                  <a:close/>
                  <a:moveTo>
                    <a:pt x="292" y="472"/>
                  </a:moveTo>
                  <a:lnTo>
                    <a:pt x="290" y="472"/>
                  </a:lnTo>
                  <a:lnTo>
                    <a:pt x="292" y="474"/>
                  </a:lnTo>
                  <a:lnTo>
                    <a:pt x="292" y="474"/>
                  </a:lnTo>
                  <a:lnTo>
                    <a:pt x="292" y="472"/>
                  </a:lnTo>
                  <a:close/>
                  <a:moveTo>
                    <a:pt x="208" y="462"/>
                  </a:moveTo>
                  <a:lnTo>
                    <a:pt x="200" y="468"/>
                  </a:lnTo>
                  <a:lnTo>
                    <a:pt x="208" y="482"/>
                  </a:lnTo>
                  <a:lnTo>
                    <a:pt x="216" y="476"/>
                  </a:lnTo>
                  <a:lnTo>
                    <a:pt x="208" y="462"/>
                  </a:lnTo>
                  <a:close/>
                  <a:moveTo>
                    <a:pt x="414" y="434"/>
                  </a:moveTo>
                  <a:lnTo>
                    <a:pt x="390" y="448"/>
                  </a:lnTo>
                  <a:lnTo>
                    <a:pt x="408" y="458"/>
                  </a:lnTo>
                  <a:lnTo>
                    <a:pt x="412" y="456"/>
                  </a:lnTo>
                  <a:lnTo>
                    <a:pt x="412" y="456"/>
                  </a:lnTo>
                  <a:lnTo>
                    <a:pt x="414" y="454"/>
                  </a:lnTo>
                  <a:lnTo>
                    <a:pt x="414" y="454"/>
                  </a:lnTo>
                  <a:lnTo>
                    <a:pt x="416" y="454"/>
                  </a:lnTo>
                  <a:lnTo>
                    <a:pt x="456" y="464"/>
                  </a:lnTo>
                  <a:lnTo>
                    <a:pt x="456" y="464"/>
                  </a:lnTo>
                  <a:lnTo>
                    <a:pt x="460" y="468"/>
                  </a:lnTo>
                  <a:lnTo>
                    <a:pt x="470" y="482"/>
                  </a:lnTo>
                  <a:lnTo>
                    <a:pt x="480" y="480"/>
                  </a:lnTo>
                  <a:lnTo>
                    <a:pt x="456" y="448"/>
                  </a:lnTo>
                  <a:lnTo>
                    <a:pt x="414" y="434"/>
                  </a:lnTo>
                  <a:close/>
                  <a:moveTo>
                    <a:pt x="250" y="430"/>
                  </a:moveTo>
                  <a:lnTo>
                    <a:pt x="226" y="444"/>
                  </a:lnTo>
                  <a:lnTo>
                    <a:pt x="234" y="460"/>
                  </a:lnTo>
                  <a:lnTo>
                    <a:pt x="250" y="446"/>
                  </a:lnTo>
                  <a:lnTo>
                    <a:pt x="266" y="456"/>
                  </a:lnTo>
                  <a:lnTo>
                    <a:pt x="272" y="442"/>
                  </a:lnTo>
                  <a:lnTo>
                    <a:pt x="250" y="430"/>
                  </a:lnTo>
                  <a:close/>
                  <a:moveTo>
                    <a:pt x="304" y="424"/>
                  </a:moveTo>
                  <a:lnTo>
                    <a:pt x="324" y="448"/>
                  </a:lnTo>
                  <a:lnTo>
                    <a:pt x="334" y="452"/>
                  </a:lnTo>
                  <a:lnTo>
                    <a:pt x="336" y="452"/>
                  </a:lnTo>
                  <a:lnTo>
                    <a:pt x="340" y="456"/>
                  </a:lnTo>
                  <a:lnTo>
                    <a:pt x="354" y="450"/>
                  </a:lnTo>
                  <a:lnTo>
                    <a:pt x="332" y="438"/>
                  </a:lnTo>
                  <a:lnTo>
                    <a:pt x="304" y="424"/>
                  </a:lnTo>
                  <a:close/>
                  <a:moveTo>
                    <a:pt x="6" y="76"/>
                  </a:moveTo>
                  <a:lnTo>
                    <a:pt x="6" y="86"/>
                  </a:lnTo>
                  <a:lnTo>
                    <a:pt x="44" y="236"/>
                  </a:lnTo>
                  <a:lnTo>
                    <a:pt x="86" y="304"/>
                  </a:lnTo>
                  <a:lnTo>
                    <a:pt x="126" y="350"/>
                  </a:lnTo>
                  <a:lnTo>
                    <a:pt x="168" y="412"/>
                  </a:lnTo>
                  <a:lnTo>
                    <a:pt x="176" y="424"/>
                  </a:lnTo>
                  <a:lnTo>
                    <a:pt x="186" y="420"/>
                  </a:lnTo>
                  <a:lnTo>
                    <a:pt x="162" y="380"/>
                  </a:lnTo>
                  <a:lnTo>
                    <a:pt x="162" y="380"/>
                  </a:lnTo>
                  <a:lnTo>
                    <a:pt x="122" y="304"/>
                  </a:lnTo>
                  <a:lnTo>
                    <a:pt x="80" y="258"/>
                  </a:lnTo>
                  <a:lnTo>
                    <a:pt x="80" y="258"/>
                  </a:lnTo>
                  <a:lnTo>
                    <a:pt x="40" y="200"/>
                  </a:lnTo>
                  <a:lnTo>
                    <a:pt x="38" y="198"/>
                  </a:lnTo>
                  <a:lnTo>
                    <a:pt x="6" y="76"/>
                  </a:lnTo>
                  <a:close/>
                  <a:moveTo>
                    <a:pt x="4" y="0"/>
                  </a:moveTo>
                  <a:lnTo>
                    <a:pt x="0" y="34"/>
                  </a:lnTo>
                  <a:lnTo>
                    <a:pt x="0" y="34"/>
                  </a:lnTo>
                  <a:lnTo>
                    <a:pt x="2" y="32"/>
                  </a:lnTo>
                  <a:lnTo>
                    <a:pt x="2" y="32"/>
                  </a:lnTo>
                  <a:lnTo>
                    <a:pt x="4" y="32"/>
                  </a:lnTo>
                  <a:lnTo>
                    <a:pt x="4" y="32"/>
                  </a:lnTo>
                  <a:lnTo>
                    <a:pt x="6" y="34"/>
                  </a:lnTo>
                  <a:lnTo>
                    <a:pt x="10" y="38"/>
                  </a:lnTo>
                  <a:lnTo>
                    <a:pt x="50" y="194"/>
                  </a:lnTo>
                  <a:lnTo>
                    <a:pt x="90" y="250"/>
                  </a:lnTo>
                  <a:lnTo>
                    <a:pt x="132" y="296"/>
                  </a:lnTo>
                  <a:lnTo>
                    <a:pt x="132" y="298"/>
                  </a:lnTo>
                  <a:lnTo>
                    <a:pt x="174" y="374"/>
                  </a:lnTo>
                  <a:lnTo>
                    <a:pt x="198" y="416"/>
                  </a:lnTo>
                  <a:lnTo>
                    <a:pt x="208" y="414"/>
                  </a:lnTo>
                  <a:lnTo>
                    <a:pt x="220" y="434"/>
                  </a:lnTo>
                  <a:lnTo>
                    <a:pt x="246" y="418"/>
                  </a:lnTo>
                  <a:lnTo>
                    <a:pt x="246" y="418"/>
                  </a:lnTo>
                  <a:lnTo>
                    <a:pt x="250" y="418"/>
                  </a:lnTo>
                  <a:lnTo>
                    <a:pt x="250" y="418"/>
                  </a:lnTo>
                  <a:lnTo>
                    <a:pt x="252" y="418"/>
                  </a:lnTo>
                  <a:lnTo>
                    <a:pt x="278" y="432"/>
                  </a:lnTo>
                  <a:lnTo>
                    <a:pt x="288" y="416"/>
                  </a:lnTo>
                  <a:lnTo>
                    <a:pt x="250" y="400"/>
                  </a:lnTo>
                  <a:lnTo>
                    <a:pt x="208" y="412"/>
                  </a:lnTo>
                  <a:lnTo>
                    <a:pt x="168" y="344"/>
                  </a:lnTo>
                  <a:lnTo>
                    <a:pt x="126" y="250"/>
                  </a:lnTo>
                  <a:lnTo>
                    <a:pt x="86" y="204"/>
                  </a:lnTo>
                  <a:lnTo>
                    <a:pt x="44" y="158"/>
                  </a:lnTo>
                  <a:lnTo>
                    <a:pt x="4" y="0"/>
                  </a:lnTo>
                  <a:close/>
                </a:path>
              </a:pathLst>
            </a:custGeom>
            <a:solidFill>
              <a:srgbClr val="FBC8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3" name="Freeform 161"/>
            <p:cNvSpPr>
              <a:spLocks/>
            </p:cNvSpPr>
            <p:nvPr/>
          </p:nvSpPr>
          <p:spPr bwMode="auto">
            <a:xfrm>
              <a:off x="8258418" y="5061994"/>
              <a:ext cx="76422" cy="65505"/>
            </a:xfrm>
            <a:custGeom>
              <a:avLst/>
              <a:gdLst>
                <a:gd name="T0" fmla="*/ 8 w 42"/>
                <a:gd name="T1" fmla="*/ 0 h 36"/>
                <a:gd name="T2" fmla="*/ 0 w 42"/>
                <a:gd name="T3" fmla="*/ 4 h 36"/>
                <a:gd name="T4" fmla="*/ 2 w 42"/>
                <a:gd name="T5" fmla="*/ 4 h 36"/>
                <a:gd name="T6" fmla="*/ 12 w 42"/>
                <a:gd name="T7" fmla="*/ 4 h 36"/>
                <a:gd name="T8" fmla="*/ 12 w 42"/>
                <a:gd name="T9" fmla="*/ 12 h 36"/>
                <a:gd name="T10" fmla="*/ 8 w 42"/>
                <a:gd name="T11" fmla="*/ 12 h 36"/>
                <a:gd name="T12" fmla="*/ 24 w 42"/>
                <a:gd name="T13" fmla="*/ 36 h 36"/>
                <a:gd name="T14" fmla="*/ 42 w 42"/>
                <a:gd name="T15" fmla="*/ 12 h 36"/>
                <a:gd name="T16" fmla="*/ 32 w 42"/>
                <a:gd name="T17" fmla="*/ 12 h 36"/>
                <a:gd name="T18" fmla="*/ 28 w 42"/>
                <a:gd name="T19" fmla="*/ 16 h 36"/>
                <a:gd name="T20" fmla="*/ 28 w 42"/>
                <a:gd name="T21" fmla="*/ 16 h 36"/>
                <a:gd name="T22" fmla="*/ 24 w 42"/>
                <a:gd name="T23" fmla="*/ 18 h 36"/>
                <a:gd name="T24" fmla="*/ 24 w 42"/>
                <a:gd name="T25" fmla="*/ 18 h 36"/>
                <a:gd name="T26" fmla="*/ 24 w 42"/>
                <a:gd name="T27" fmla="*/ 18 h 36"/>
                <a:gd name="T28" fmla="*/ 24 w 42"/>
                <a:gd name="T29" fmla="*/ 18 h 36"/>
                <a:gd name="T30" fmla="*/ 20 w 42"/>
                <a:gd name="T31" fmla="*/ 16 h 36"/>
                <a:gd name="T32" fmla="*/ 8 w 42"/>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6">
                  <a:moveTo>
                    <a:pt x="8" y="0"/>
                  </a:moveTo>
                  <a:lnTo>
                    <a:pt x="0" y="4"/>
                  </a:lnTo>
                  <a:lnTo>
                    <a:pt x="2" y="4"/>
                  </a:lnTo>
                  <a:lnTo>
                    <a:pt x="12" y="4"/>
                  </a:lnTo>
                  <a:lnTo>
                    <a:pt x="12" y="12"/>
                  </a:lnTo>
                  <a:lnTo>
                    <a:pt x="8" y="12"/>
                  </a:lnTo>
                  <a:lnTo>
                    <a:pt x="24" y="36"/>
                  </a:lnTo>
                  <a:lnTo>
                    <a:pt x="42" y="12"/>
                  </a:lnTo>
                  <a:lnTo>
                    <a:pt x="32" y="12"/>
                  </a:lnTo>
                  <a:lnTo>
                    <a:pt x="28" y="16"/>
                  </a:lnTo>
                  <a:lnTo>
                    <a:pt x="28" y="16"/>
                  </a:lnTo>
                  <a:lnTo>
                    <a:pt x="24" y="18"/>
                  </a:lnTo>
                  <a:lnTo>
                    <a:pt x="24" y="18"/>
                  </a:lnTo>
                  <a:lnTo>
                    <a:pt x="24" y="18"/>
                  </a:lnTo>
                  <a:lnTo>
                    <a:pt x="24" y="18"/>
                  </a:lnTo>
                  <a:lnTo>
                    <a:pt x="20"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4" name="Freeform 162"/>
            <p:cNvSpPr>
              <a:spLocks/>
            </p:cNvSpPr>
            <p:nvPr/>
          </p:nvSpPr>
          <p:spPr bwMode="auto">
            <a:xfrm>
              <a:off x="8331201" y="5054715"/>
              <a:ext cx="21835" cy="25474"/>
            </a:xfrm>
            <a:custGeom>
              <a:avLst/>
              <a:gdLst>
                <a:gd name="T0" fmla="*/ 6 w 12"/>
                <a:gd name="T1" fmla="*/ 0 h 14"/>
                <a:gd name="T2" fmla="*/ 0 w 12"/>
                <a:gd name="T3" fmla="*/ 8 h 14"/>
                <a:gd name="T4" fmla="*/ 2 w 12"/>
                <a:gd name="T5" fmla="*/ 8 h 14"/>
                <a:gd name="T6" fmla="*/ 2 w 12"/>
                <a:gd name="T7" fmla="*/ 14 h 14"/>
                <a:gd name="T8" fmla="*/ 12 w 12"/>
                <a:gd name="T9" fmla="*/ 2 h 14"/>
                <a:gd name="T10" fmla="*/ 6 w 12"/>
                <a:gd name="T11" fmla="*/ 0 h 14"/>
              </a:gdLst>
              <a:ahLst/>
              <a:cxnLst>
                <a:cxn ang="0">
                  <a:pos x="T0" y="T1"/>
                </a:cxn>
                <a:cxn ang="0">
                  <a:pos x="T2" y="T3"/>
                </a:cxn>
                <a:cxn ang="0">
                  <a:pos x="T4" y="T5"/>
                </a:cxn>
                <a:cxn ang="0">
                  <a:pos x="T6" y="T7"/>
                </a:cxn>
                <a:cxn ang="0">
                  <a:pos x="T8" y="T9"/>
                </a:cxn>
                <a:cxn ang="0">
                  <a:pos x="T10" y="T11"/>
                </a:cxn>
              </a:cxnLst>
              <a:rect l="0" t="0" r="r" b="b"/>
              <a:pathLst>
                <a:path w="12" h="14">
                  <a:moveTo>
                    <a:pt x="6" y="0"/>
                  </a:moveTo>
                  <a:lnTo>
                    <a:pt x="0" y="8"/>
                  </a:lnTo>
                  <a:lnTo>
                    <a:pt x="2" y="8"/>
                  </a:lnTo>
                  <a:lnTo>
                    <a:pt x="2" y="14"/>
                  </a:lnTo>
                  <a:lnTo>
                    <a:pt x="12" y="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5" name="Freeform 163"/>
            <p:cNvSpPr>
              <a:spLocks/>
            </p:cNvSpPr>
            <p:nvPr/>
          </p:nvSpPr>
          <p:spPr bwMode="auto">
            <a:xfrm>
              <a:off x="8294810" y="5051076"/>
              <a:ext cx="21835" cy="14557"/>
            </a:xfrm>
            <a:custGeom>
              <a:avLst/>
              <a:gdLst>
                <a:gd name="T0" fmla="*/ 4 w 12"/>
                <a:gd name="T1" fmla="*/ 0 h 8"/>
                <a:gd name="T2" fmla="*/ 0 w 12"/>
                <a:gd name="T3" fmla="*/ 2 h 8"/>
                <a:gd name="T4" fmla="*/ 6 w 12"/>
                <a:gd name="T5" fmla="*/ 8 h 8"/>
                <a:gd name="T6" fmla="*/ 12 w 12"/>
                <a:gd name="T7" fmla="*/ 0 h 8"/>
                <a:gd name="T8" fmla="*/ 4 w 12"/>
                <a:gd name="T9" fmla="*/ 0 h 8"/>
              </a:gdLst>
              <a:ahLst/>
              <a:cxnLst>
                <a:cxn ang="0">
                  <a:pos x="T0" y="T1"/>
                </a:cxn>
                <a:cxn ang="0">
                  <a:pos x="T2" y="T3"/>
                </a:cxn>
                <a:cxn ang="0">
                  <a:pos x="T4" y="T5"/>
                </a:cxn>
                <a:cxn ang="0">
                  <a:pos x="T6" y="T7"/>
                </a:cxn>
                <a:cxn ang="0">
                  <a:pos x="T8" y="T9"/>
                </a:cxn>
              </a:cxnLst>
              <a:rect l="0" t="0" r="r" b="b"/>
              <a:pathLst>
                <a:path w="12" h="8">
                  <a:moveTo>
                    <a:pt x="4" y="0"/>
                  </a:moveTo>
                  <a:lnTo>
                    <a:pt x="0" y="2"/>
                  </a:lnTo>
                  <a:lnTo>
                    <a:pt x="6" y="8"/>
                  </a:lnTo>
                  <a:lnTo>
                    <a:pt x="12"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6" name="Freeform 164"/>
            <p:cNvSpPr>
              <a:spLocks/>
            </p:cNvSpPr>
            <p:nvPr/>
          </p:nvSpPr>
          <p:spPr bwMode="auto">
            <a:xfrm>
              <a:off x="8065543" y="5029241"/>
              <a:ext cx="36391" cy="21835"/>
            </a:xfrm>
            <a:custGeom>
              <a:avLst/>
              <a:gdLst>
                <a:gd name="T0" fmla="*/ 8 w 20"/>
                <a:gd name="T1" fmla="*/ 0 h 12"/>
                <a:gd name="T2" fmla="*/ 0 w 20"/>
                <a:gd name="T3" fmla="*/ 6 h 12"/>
                <a:gd name="T4" fmla="*/ 8 w 20"/>
                <a:gd name="T5" fmla="*/ 12 h 12"/>
                <a:gd name="T6" fmla="*/ 20 w 20"/>
                <a:gd name="T7" fmla="*/ 6 h 12"/>
                <a:gd name="T8" fmla="*/ 8 w 20"/>
                <a:gd name="T9" fmla="*/ 0 h 12"/>
              </a:gdLst>
              <a:ahLst/>
              <a:cxnLst>
                <a:cxn ang="0">
                  <a:pos x="T0" y="T1"/>
                </a:cxn>
                <a:cxn ang="0">
                  <a:pos x="T2" y="T3"/>
                </a:cxn>
                <a:cxn ang="0">
                  <a:pos x="T4" y="T5"/>
                </a:cxn>
                <a:cxn ang="0">
                  <a:pos x="T6" y="T7"/>
                </a:cxn>
                <a:cxn ang="0">
                  <a:pos x="T8" y="T9"/>
                </a:cxn>
              </a:cxnLst>
              <a:rect l="0" t="0" r="r" b="b"/>
              <a:pathLst>
                <a:path w="20" h="12">
                  <a:moveTo>
                    <a:pt x="8" y="0"/>
                  </a:moveTo>
                  <a:lnTo>
                    <a:pt x="0" y="6"/>
                  </a:lnTo>
                  <a:lnTo>
                    <a:pt x="8" y="12"/>
                  </a:lnTo>
                  <a:lnTo>
                    <a:pt x="20" y="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7" name="Freeform 165"/>
            <p:cNvSpPr>
              <a:spLocks/>
            </p:cNvSpPr>
            <p:nvPr/>
          </p:nvSpPr>
          <p:spPr bwMode="auto">
            <a:xfrm>
              <a:off x="8192914" y="4985571"/>
              <a:ext cx="40031" cy="21835"/>
            </a:xfrm>
            <a:custGeom>
              <a:avLst/>
              <a:gdLst>
                <a:gd name="T0" fmla="*/ 0 w 22"/>
                <a:gd name="T1" fmla="*/ 0 h 12"/>
                <a:gd name="T2" fmla="*/ 20 w 22"/>
                <a:gd name="T3" fmla="*/ 12 h 12"/>
                <a:gd name="T4" fmla="*/ 22 w 22"/>
                <a:gd name="T5" fmla="*/ 12 h 12"/>
                <a:gd name="T6" fmla="*/ 16 w 22"/>
                <a:gd name="T7" fmla="*/ 4 h 12"/>
                <a:gd name="T8" fmla="*/ 0 w 22"/>
                <a:gd name="T9" fmla="*/ 0 h 12"/>
              </a:gdLst>
              <a:ahLst/>
              <a:cxnLst>
                <a:cxn ang="0">
                  <a:pos x="T0" y="T1"/>
                </a:cxn>
                <a:cxn ang="0">
                  <a:pos x="T2" y="T3"/>
                </a:cxn>
                <a:cxn ang="0">
                  <a:pos x="T4" y="T5"/>
                </a:cxn>
                <a:cxn ang="0">
                  <a:pos x="T6" y="T7"/>
                </a:cxn>
                <a:cxn ang="0">
                  <a:pos x="T8" y="T9"/>
                </a:cxn>
              </a:cxnLst>
              <a:rect l="0" t="0" r="r" b="b"/>
              <a:pathLst>
                <a:path w="22" h="12">
                  <a:moveTo>
                    <a:pt x="0" y="0"/>
                  </a:moveTo>
                  <a:lnTo>
                    <a:pt x="20" y="12"/>
                  </a:lnTo>
                  <a:lnTo>
                    <a:pt x="22" y="12"/>
                  </a:lnTo>
                  <a:lnTo>
                    <a:pt x="16"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8" name="Freeform 166"/>
            <p:cNvSpPr>
              <a:spLocks/>
            </p:cNvSpPr>
            <p:nvPr/>
          </p:nvSpPr>
          <p:spPr bwMode="auto">
            <a:xfrm>
              <a:off x="7927256" y="4985571"/>
              <a:ext cx="3639" cy="3639"/>
            </a:xfrm>
            <a:custGeom>
              <a:avLst/>
              <a:gdLst>
                <a:gd name="T0" fmla="*/ 2 w 2"/>
                <a:gd name="T1" fmla="*/ 0 h 2"/>
                <a:gd name="T2" fmla="*/ 0 w 2"/>
                <a:gd name="T3" fmla="*/ 0 h 2"/>
                <a:gd name="T4" fmla="*/ 2 w 2"/>
                <a:gd name="T5" fmla="*/ 2 h 2"/>
                <a:gd name="T6" fmla="*/ 2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39" name="Freeform 167"/>
            <p:cNvSpPr>
              <a:spLocks/>
            </p:cNvSpPr>
            <p:nvPr/>
          </p:nvSpPr>
          <p:spPr bwMode="auto">
            <a:xfrm>
              <a:off x="7763494" y="4967376"/>
              <a:ext cx="29113" cy="36391"/>
            </a:xfrm>
            <a:custGeom>
              <a:avLst/>
              <a:gdLst>
                <a:gd name="T0" fmla="*/ 8 w 16"/>
                <a:gd name="T1" fmla="*/ 0 h 20"/>
                <a:gd name="T2" fmla="*/ 0 w 16"/>
                <a:gd name="T3" fmla="*/ 6 h 20"/>
                <a:gd name="T4" fmla="*/ 8 w 16"/>
                <a:gd name="T5" fmla="*/ 20 h 20"/>
                <a:gd name="T6" fmla="*/ 16 w 16"/>
                <a:gd name="T7" fmla="*/ 14 h 20"/>
                <a:gd name="T8" fmla="*/ 8 w 16"/>
                <a:gd name="T9" fmla="*/ 0 h 20"/>
              </a:gdLst>
              <a:ahLst/>
              <a:cxnLst>
                <a:cxn ang="0">
                  <a:pos x="T0" y="T1"/>
                </a:cxn>
                <a:cxn ang="0">
                  <a:pos x="T2" y="T3"/>
                </a:cxn>
                <a:cxn ang="0">
                  <a:pos x="T4" y="T5"/>
                </a:cxn>
                <a:cxn ang="0">
                  <a:pos x="T6" y="T7"/>
                </a:cxn>
                <a:cxn ang="0">
                  <a:pos x="T8" y="T9"/>
                </a:cxn>
              </a:cxnLst>
              <a:rect l="0" t="0" r="r" b="b"/>
              <a:pathLst>
                <a:path w="16" h="20">
                  <a:moveTo>
                    <a:pt x="8" y="0"/>
                  </a:moveTo>
                  <a:lnTo>
                    <a:pt x="0" y="6"/>
                  </a:lnTo>
                  <a:lnTo>
                    <a:pt x="8" y="20"/>
                  </a:lnTo>
                  <a:lnTo>
                    <a:pt x="16" y="14"/>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0" name="Freeform 168"/>
            <p:cNvSpPr>
              <a:spLocks/>
            </p:cNvSpPr>
            <p:nvPr/>
          </p:nvSpPr>
          <p:spPr bwMode="auto">
            <a:xfrm>
              <a:off x="8109213" y="4916428"/>
              <a:ext cx="163762" cy="87339"/>
            </a:xfrm>
            <a:custGeom>
              <a:avLst/>
              <a:gdLst>
                <a:gd name="T0" fmla="*/ 24 w 90"/>
                <a:gd name="T1" fmla="*/ 0 h 48"/>
                <a:gd name="T2" fmla="*/ 0 w 90"/>
                <a:gd name="T3" fmla="*/ 14 h 48"/>
                <a:gd name="T4" fmla="*/ 18 w 90"/>
                <a:gd name="T5" fmla="*/ 24 h 48"/>
                <a:gd name="T6" fmla="*/ 22 w 90"/>
                <a:gd name="T7" fmla="*/ 22 h 48"/>
                <a:gd name="T8" fmla="*/ 22 w 90"/>
                <a:gd name="T9" fmla="*/ 22 h 48"/>
                <a:gd name="T10" fmla="*/ 24 w 90"/>
                <a:gd name="T11" fmla="*/ 20 h 48"/>
                <a:gd name="T12" fmla="*/ 24 w 90"/>
                <a:gd name="T13" fmla="*/ 20 h 48"/>
                <a:gd name="T14" fmla="*/ 26 w 90"/>
                <a:gd name="T15" fmla="*/ 20 h 48"/>
                <a:gd name="T16" fmla="*/ 66 w 90"/>
                <a:gd name="T17" fmla="*/ 30 h 48"/>
                <a:gd name="T18" fmla="*/ 66 w 90"/>
                <a:gd name="T19" fmla="*/ 30 h 48"/>
                <a:gd name="T20" fmla="*/ 70 w 90"/>
                <a:gd name="T21" fmla="*/ 34 h 48"/>
                <a:gd name="T22" fmla="*/ 80 w 90"/>
                <a:gd name="T23" fmla="*/ 48 h 48"/>
                <a:gd name="T24" fmla="*/ 90 w 90"/>
                <a:gd name="T25" fmla="*/ 46 h 48"/>
                <a:gd name="T26" fmla="*/ 66 w 90"/>
                <a:gd name="T27" fmla="*/ 14 h 48"/>
                <a:gd name="T28" fmla="*/ 24 w 90"/>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48">
                  <a:moveTo>
                    <a:pt x="24" y="0"/>
                  </a:moveTo>
                  <a:lnTo>
                    <a:pt x="0" y="14"/>
                  </a:lnTo>
                  <a:lnTo>
                    <a:pt x="18" y="24"/>
                  </a:lnTo>
                  <a:lnTo>
                    <a:pt x="22" y="22"/>
                  </a:lnTo>
                  <a:lnTo>
                    <a:pt x="22" y="22"/>
                  </a:lnTo>
                  <a:lnTo>
                    <a:pt x="24" y="20"/>
                  </a:lnTo>
                  <a:lnTo>
                    <a:pt x="24" y="20"/>
                  </a:lnTo>
                  <a:lnTo>
                    <a:pt x="26" y="20"/>
                  </a:lnTo>
                  <a:lnTo>
                    <a:pt x="66" y="30"/>
                  </a:lnTo>
                  <a:lnTo>
                    <a:pt x="66" y="30"/>
                  </a:lnTo>
                  <a:lnTo>
                    <a:pt x="70" y="34"/>
                  </a:lnTo>
                  <a:lnTo>
                    <a:pt x="80" y="48"/>
                  </a:lnTo>
                  <a:lnTo>
                    <a:pt x="90" y="46"/>
                  </a:lnTo>
                  <a:lnTo>
                    <a:pt x="66" y="14"/>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1" name="Freeform 169"/>
            <p:cNvSpPr>
              <a:spLocks/>
            </p:cNvSpPr>
            <p:nvPr/>
          </p:nvSpPr>
          <p:spPr bwMode="auto">
            <a:xfrm>
              <a:off x="7810803" y="4909149"/>
              <a:ext cx="83700" cy="54587"/>
            </a:xfrm>
            <a:custGeom>
              <a:avLst/>
              <a:gdLst>
                <a:gd name="T0" fmla="*/ 24 w 46"/>
                <a:gd name="T1" fmla="*/ 0 h 30"/>
                <a:gd name="T2" fmla="*/ 0 w 46"/>
                <a:gd name="T3" fmla="*/ 14 h 30"/>
                <a:gd name="T4" fmla="*/ 8 w 46"/>
                <a:gd name="T5" fmla="*/ 30 h 30"/>
                <a:gd name="T6" fmla="*/ 24 w 46"/>
                <a:gd name="T7" fmla="*/ 16 h 30"/>
                <a:gd name="T8" fmla="*/ 40 w 46"/>
                <a:gd name="T9" fmla="*/ 26 h 30"/>
                <a:gd name="T10" fmla="*/ 46 w 46"/>
                <a:gd name="T11" fmla="*/ 12 h 30"/>
                <a:gd name="T12" fmla="*/ 24 w 4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46" h="30">
                  <a:moveTo>
                    <a:pt x="24" y="0"/>
                  </a:moveTo>
                  <a:lnTo>
                    <a:pt x="0" y="14"/>
                  </a:lnTo>
                  <a:lnTo>
                    <a:pt x="8" y="30"/>
                  </a:lnTo>
                  <a:lnTo>
                    <a:pt x="24" y="16"/>
                  </a:lnTo>
                  <a:lnTo>
                    <a:pt x="40" y="26"/>
                  </a:lnTo>
                  <a:lnTo>
                    <a:pt x="46" y="12"/>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2" name="Freeform 170"/>
            <p:cNvSpPr>
              <a:spLocks/>
            </p:cNvSpPr>
            <p:nvPr/>
          </p:nvSpPr>
          <p:spPr bwMode="auto">
            <a:xfrm>
              <a:off x="7952730" y="4898232"/>
              <a:ext cx="90979" cy="58226"/>
            </a:xfrm>
            <a:custGeom>
              <a:avLst/>
              <a:gdLst>
                <a:gd name="T0" fmla="*/ 0 w 50"/>
                <a:gd name="T1" fmla="*/ 0 h 32"/>
                <a:gd name="T2" fmla="*/ 20 w 50"/>
                <a:gd name="T3" fmla="*/ 24 h 32"/>
                <a:gd name="T4" fmla="*/ 30 w 50"/>
                <a:gd name="T5" fmla="*/ 28 h 32"/>
                <a:gd name="T6" fmla="*/ 32 w 50"/>
                <a:gd name="T7" fmla="*/ 28 h 32"/>
                <a:gd name="T8" fmla="*/ 36 w 50"/>
                <a:gd name="T9" fmla="*/ 32 h 32"/>
                <a:gd name="T10" fmla="*/ 50 w 50"/>
                <a:gd name="T11" fmla="*/ 26 h 32"/>
                <a:gd name="T12" fmla="*/ 28 w 50"/>
                <a:gd name="T13" fmla="*/ 14 h 32"/>
                <a:gd name="T14" fmla="*/ 0 w 50"/>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2">
                  <a:moveTo>
                    <a:pt x="0" y="0"/>
                  </a:moveTo>
                  <a:lnTo>
                    <a:pt x="20" y="24"/>
                  </a:lnTo>
                  <a:lnTo>
                    <a:pt x="30" y="28"/>
                  </a:lnTo>
                  <a:lnTo>
                    <a:pt x="32" y="28"/>
                  </a:lnTo>
                  <a:lnTo>
                    <a:pt x="36" y="32"/>
                  </a:lnTo>
                  <a:lnTo>
                    <a:pt x="50" y="26"/>
                  </a:lnTo>
                  <a:lnTo>
                    <a:pt x="28"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3" name="Freeform 171"/>
            <p:cNvSpPr>
              <a:spLocks/>
            </p:cNvSpPr>
            <p:nvPr/>
          </p:nvSpPr>
          <p:spPr bwMode="auto">
            <a:xfrm>
              <a:off x="7410497" y="4265021"/>
              <a:ext cx="327523" cy="633211"/>
            </a:xfrm>
            <a:custGeom>
              <a:avLst/>
              <a:gdLst>
                <a:gd name="T0" fmla="*/ 0 w 180"/>
                <a:gd name="T1" fmla="*/ 0 h 348"/>
                <a:gd name="T2" fmla="*/ 0 w 180"/>
                <a:gd name="T3" fmla="*/ 10 h 348"/>
                <a:gd name="T4" fmla="*/ 38 w 180"/>
                <a:gd name="T5" fmla="*/ 160 h 348"/>
                <a:gd name="T6" fmla="*/ 80 w 180"/>
                <a:gd name="T7" fmla="*/ 228 h 348"/>
                <a:gd name="T8" fmla="*/ 120 w 180"/>
                <a:gd name="T9" fmla="*/ 274 h 348"/>
                <a:gd name="T10" fmla="*/ 162 w 180"/>
                <a:gd name="T11" fmla="*/ 336 h 348"/>
                <a:gd name="T12" fmla="*/ 170 w 180"/>
                <a:gd name="T13" fmla="*/ 348 h 348"/>
                <a:gd name="T14" fmla="*/ 180 w 180"/>
                <a:gd name="T15" fmla="*/ 344 h 348"/>
                <a:gd name="T16" fmla="*/ 156 w 180"/>
                <a:gd name="T17" fmla="*/ 304 h 348"/>
                <a:gd name="T18" fmla="*/ 156 w 180"/>
                <a:gd name="T19" fmla="*/ 304 h 348"/>
                <a:gd name="T20" fmla="*/ 116 w 180"/>
                <a:gd name="T21" fmla="*/ 228 h 348"/>
                <a:gd name="T22" fmla="*/ 74 w 180"/>
                <a:gd name="T23" fmla="*/ 182 h 348"/>
                <a:gd name="T24" fmla="*/ 74 w 180"/>
                <a:gd name="T25" fmla="*/ 182 h 348"/>
                <a:gd name="T26" fmla="*/ 34 w 180"/>
                <a:gd name="T27" fmla="*/ 124 h 348"/>
                <a:gd name="T28" fmla="*/ 32 w 180"/>
                <a:gd name="T29" fmla="*/ 122 h 348"/>
                <a:gd name="T30" fmla="*/ 0 w 180"/>
                <a:gd name="T31"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348">
                  <a:moveTo>
                    <a:pt x="0" y="0"/>
                  </a:moveTo>
                  <a:lnTo>
                    <a:pt x="0" y="10"/>
                  </a:lnTo>
                  <a:lnTo>
                    <a:pt x="38" y="160"/>
                  </a:lnTo>
                  <a:lnTo>
                    <a:pt x="80" y="228"/>
                  </a:lnTo>
                  <a:lnTo>
                    <a:pt x="120" y="274"/>
                  </a:lnTo>
                  <a:lnTo>
                    <a:pt x="162" y="336"/>
                  </a:lnTo>
                  <a:lnTo>
                    <a:pt x="170" y="348"/>
                  </a:lnTo>
                  <a:lnTo>
                    <a:pt x="180" y="344"/>
                  </a:lnTo>
                  <a:lnTo>
                    <a:pt x="156" y="304"/>
                  </a:lnTo>
                  <a:lnTo>
                    <a:pt x="156" y="304"/>
                  </a:lnTo>
                  <a:lnTo>
                    <a:pt x="116" y="228"/>
                  </a:lnTo>
                  <a:lnTo>
                    <a:pt x="74" y="182"/>
                  </a:lnTo>
                  <a:lnTo>
                    <a:pt x="74" y="182"/>
                  </a:lnTo>
                  <a:lnTo>
                    <a:pt x="34" y="124"/>
                  </a:lnTo>
                  <a:lnTo>
                    <a:pt x="32" y="12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4" name="Freeform 172"/>
            <p:cNvSpPr>
              <a:spLocks/>
            </p:cNvSpPr>
            <p:nvPr/>
          </p:nvSpPr>
          <p:spPr bwMode="auto">
            <a:xfrm>
              <a:off x="7399580" y="4126733"/>
              <a:ext cx="524037" cy="789695"/>
            </a:xfrm>
            <a:custGeom>
              <a:avLst/>
              <a:gdLst>
                <a:gd name="T0" fmla="*/ 4 w 288"/>
                <a:gd name="T1" fmla="*/ 0 h 434"/>
                <a:gd name="T2" fmla="*/ 0 w 288"/>
                <a:gd name="T3" fmla="*/ 34 h 434"/>
                <a:gd name="T4" fmla="*/ 0 w 288"/>
                <a:gd name="T5" fmla="*/ 34 h 434"/>
                <a:gd name="T6" fmla="*/ 2 w 288"/>
                <a:gd name="T7" fmla="*/ 32 h 434"/>
                <a:gd name="T8" fmla="*/ 2 w 288"/>
                <a:gd name="T9" fmla="*/ 32 h 434"/>
                <a:gd name="T10" fmla="*/ 4 w 288"/>
                <a:gd name="T11" fmla="*/ 32 h 434"/>
                <a:gd name="T12" fmla="*/ 4 w 288"/>
                <a:gd name="T13" fmla="*/ 32 h 434"/>
                <a:gd name="T14" fmla="*/ 6 w 288"/>
                <a:gd name="T15" fmla="*/ 34 h 434"/>
                <a:gd name="T16" fmla="*/ 10 w 288"/>
                <a:gd name="T17" fmla="*/ 38 h 434"/>
                <a:gd name="T18" fmla="*/ 50 w 288"/>
                <a:gd name="T19" fmla="*/ 194 h 434"/>
                <a:gd name="T20" fmla="*/ 90 w 288"/>
                <a:gd name="T21" fmla="*/ 250 h 434"/>
                <a:gd name="T22" fmla="*/ 132 w 288"/>
                <a:gd name="T23" fmla="*/ 296 h 434"/>
                <a:gd name="T24" fmla="*/ 132 w 288"/>
                <a:gd name="T25" fmla="*/ 298 h 434"/>
                <a:gd name="T26" fmla="*/ 174 w 288"/>
                <a:gd name="T27" fmla="*/ 374 h 434"/>
                <a:gd name="T28" fmla="*/ 198 w 288"/>
                <a:gd name="T29" fmla="*/ 416 h 434"/>
                <a:gd name="T30" fmla="*/ 208 w 288"/>
                <a:gd name="T31" fmla="*/ 414 h 434"/>
                <a:gd name="T32" fmla="*/ 220 w 288"/>
                <a:gd name="T33" fmla="*/ 434 h 434"/>
                <a:gd name="T34" fmla="*/ 246 w 288"/>
                <a:gd name="T35" fmla="*/ 418 h 434"/>
                <a:gd name="T36" fmla="*/ 246 w 288"/>
                <a:gd name="T37" fmla="*/ 418 h 434"/>
                <a:gd name="T38" fmla="*/ 250 w 288"/>
                <a:gd name="T39" fmla="*/ 418 h 434"/>
                <a:gd name="T40" fmla="*/ 250 w 288"/>
                <a:gd name="T41" fmla="*/ 418 h 434"/>
                <a:gd name="T42" fmla="*/ 252 w 288"/>
                <a:gd name="T43" fmla="*/ 418 h 434"/>
                <a:gd name="T44" fmla="*/ 278 w 288"/>
                <a:gd name="T45" fmla="*/ 432 h 434"/>
                <a:gd name="T46" fmla="*/ 288 w 288"/>
                <a:gd name="T47" fmla="*/ 416 h 434"/>
                <a:gd name="T48" fmla="*/ 250 w 288"/>
                <a:gd name="T49" fmla="*/ 400 h 434"/>
                <a:gd name="T50" fmla="*/ 208 w 288"/>
                <a:gd name="T51" fmla="*/ 412 h 434"/>
                <a:gd name="T52" fmla="*/ 168 w 288"/>
                <a:gd name="T53" fmla="*/ 344 h 434"/>
                <a:gd name="T54" fmla="*/ 126 w 288"/>
                <a:gd name="T55" fmla="*/ 250 h 434"/>
                <a:gd name="T56" fmla="*/ 86 w 288"/>
                <a:gd name="T57" fmla="*/ 204 h 434"/>
                <a:gd name="T58" fmla="*/ 44 w 288"/>
                <a:gd name="T59" fmla="*/ 158 h 434"/>
                <a:gd name="T60" fmla="*/ 4 w 288"/>
                <a:gd name="T6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8" h="434">
                  <a:moveTo>
                    <a:pt x="4" y="0"/>
                  </a:moveTo>
                  <a:lnTo>
                    <a:pt x="0" y="34"/>
                  </a:lnTo>
                  <a:lnTo>
                    <a:pt x="0" y="34"/>
                  </a:lnTo>
                  <a:lnTo>
                    <a:pt x="2" y="32"/>
                  </a:lnTo>
                  <a:lnTo>
                    <a:pt x="2" y="32"/>
                  </a:lnTo>
                  <a:lnTo>
                    <a:pt x="4" y="32"/>
                  </a:lnTo>
                  <a:lnTo>
                    <a:pt x="4" y="32"/>
                  </a:lnTo>
                  <a:lnTo>
                    <a:pt x="6" y="34"/>
                  </a:lnTo>
                  <a:lnTo>
                    <a:pt x="10" y="38"/>
                  </a:lnTo>
                  <a:lnTo>
                    <a:pt x="50" y="194"/>
                  </a:lnTo>
                  <a:lnTo>
                    <a:pt x="90" y="250"/>
                  </a:lnTo>
                  <a:lnTo>
                    <a:pt x="132" y="296"/>
                  </a:lnTo>
                  <a:lnTo>
                    <a:pt x="132" y="298"/>
                  </a:lnTo>
                  <a:lnTo>
                    <a:pt x="174" y="374"/>
                  </a:lnTo>
                  <a:lnTo>
                    <a:pt x="198" y="416"/>
                  </a:lnTo>
                  <a:lnTo>
                    <a:pt x="208" y="414"/>
                  </a:lnTo>
                  <a:lnTo>
                    <a:pt x="220" y="434"/>
                  </a:lnTo>
                  <a:lnTo>
                    <a:pt x="246" y="418"/>
                  </a:lnTo>
                  <a:lnTo>
                    <a:pt x="246" y="418"/>
                  </a:lnTo>
                  <a:lnTo>
                    <a:pt x="250" y="418"/>
                  </a:lnTo>
                  <a:lnTo>
                    <a:pt x="250" y="418"/>
                  </a:lnTo>
                  <a:lnTo>
                    <a:pt x="252" y="418"/>
                  </a:lnTo>
                  <a:lnTo>
                    <a:pt x="278" y="432"/>
                  </a:lnTo>
                  <a:lnTo>
                    <a:pt x="288" y="416"/>
                  </a:lnTo>
                  <a:lnTo>
                    <a:pt x="250" y="400"/>
                  </a:lnTo>
                  <a:lnTo>
                    <a:pt x="208" y="412"/>
                  </a:lnTo>
                  <a:lnTo>
                    <a:pt x="168" y="344"/>
                  </a:lnTo>
                  <a:lnTo>
                    <a:pt x="126" y="250"/>
                  </a:lnTo>
                  <a:lnTo>
                    <a:pt x="86" y="204"/>
                  </a:lnTo>
                  <a:lnTo>
                    <a:pt x="44" y="158"/>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5" name="Freeform 173"/>
            <p:cNvSpPr>
              <a:spLocks noEditPoints="1"/>
            </p:cNvSpPr>
            <p:nvPr/>
          </p:nvSpPr>
          <p:spPr bwMode="auto">
            <a:xfrm>
              <a:off x="8262057" y="5069272"/>
              <a:ext cx="72783" cy="14557"/>
            </a:xfrm>
            <a:custGeom>
              <a:avLst/>
              <a:gdLst>
                <a:gd name="T0" fmla="*/ 10 w 40"/>
                <a:gd name="T1" fmla="*/ 0 h 8"/>
                <a:gd name="T2" fmla="*/ 0 w 40"/>
                <a:gd name="T3" fmla="*/ 0 h 8"/>
                <a:gd name="T4" fmla="*/ 6 w 40"/>
                <a:gd name="T5" fmla="*/ 8 h 8"/>
                <a:gd name="T6" fmla="*/ 10 w 40"/>
                <a:gd name="T7" fmla="*/ 8 h 8"/>
                <a:gd name="T8" fmla="*/ 10 w 40"/>
                <a:gd name="T9" fmla="*/ 0 h 8"/>
                <a:gd name="T10" fmla="*/ 40 w 40"/>
                <a:gd name="T11" fmla="*/ 0 h 8"/>
                <a:gd name="T12" fmla="*/ 38 w 40"/>
                <a:gd name="T13" fmla="*/ 0 h 8"/>
                <a:gd name="T14" fmla="*/ 30 w 40"/>
                <a:gd name="T15" fmla="*/ 8 h 8"/>
                <a:gd name="T16" fmla="*/ 40 w 40"/>
                <a:gd name="T17" fmla="*/ 8 h 8"/>
                <a:gd name="T18" fmla="*/ 40 w 40"/>
                <a:gd name="T19" fmla="*/ 6 h 8"/>
                <a:gd name="T20" fmla="*/ 40 w 40"/>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8">
                  <a:moveTo>
                    <a:pt x="10" y="0"/>
                  </a:moveTo>
                  <a:lnTo>
                    <a:pt x="0" y="0"/>
                  </a:lnTo>
                  <a:lnTo>
                    <a:pt x="6" y="8"/>
                  </a:lnTo>
                  <a:lnTo>
                    <a:pt x="10" y="8"/>
                  </a:lnTo>
                  <a:lnTo>
                    <a:pt x="10" y="0"/>
                  </a:lnTo>
                  <a:close/>
                  <a:moveTo>
                    <a:pt x="40" y="0"/>
                  </a:moveTo>
                  <a:lnTo>
                    <a:pt x="38" y="0"/>
                  </a:lnTo>
                  <a:lnTo>
                    <a:pt x="30" y="8"/>
                  </a:lnTo>
                  <a:lnTo>
                    <a:pt x="40" y="8"/>
                  </a:lnTo>
                  <a:lnTo>
                    <a:pt x="40" y="6"/>
                  </a:lnTo>
                  <a:lnTo>
                    <a:pt x="40" y="0"/>
                  </a:lnTo>
                  <a:close/>
                </a:path>
              </a:pathLst>
            </a:custGeom>
            <a:solidFill>
              <a:srgbClr val="624D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6" name="Freeform 174"/>
            <p:cNvSpPr>
              <a:spLocks/>
            </p:cNvSpPr>
            <p:nvPr/>
          </p:nvSpPr>
          <p:spPr bwMode="auto">
            <a:xfrm>
              <a:off x="8262057" y="5069272"/>
              <a:ext cx="18196" cy="14557"/>
            </a:xfrm>
            <a:custGeom>
              <a:avLst/>
              <a:gdLst>
                <a:gd name="T0" fmla="*/ 10 w 10"/>
                <a:gd name="T1" fmla="*/ 0 h 8"/>
                <a:gd name="T2" fmla="*/ 0 w 10"/>
                <a:gd name="T3" fmla="*/ 0 h 8"/>
                <a:gd name="T4" fmla="*/ 6 w 10"/>
                <a:gd name="T5" fmla="*/ 8 h 8"/>
                <a:gd name="T6" fmla="*/ 10 w 10"/>
                <a:gd name="T7" fmla="*/ 8 h 8"/>
                <a:gd name="T8" fmla="*/ 10 w 10"/>
                <a:gd name="T9" fmla="*/ 0 h 8"/>
              </a:gdLst>
              <a:ahLst/>
              <a:cxnLst>
                <a:cxn ang="0">
                  <a:pos x="T0" y="T1"/>
                </a:cxn>
                <a:cxn ang="0">
                  <a:pos x="T2" y="T3"/>
                </a:cxn>
                <a:cxn ang="0">
                  <a:pos x="T4" y="T5"/>
                </a:cxn>
                <a:cxn ang="0">
                  <a:pos x="T6" y="T7"/>
                </a:cxn>
                <a:cxn ang="0">
                  <a:pos x="T8" y="T9"/>
                </a:cxn>
              </a:cxnLst>
              <a:rect l="0" t="0" r="r" b="b"/>
              <a:pathLst>
                <a:path w="10" h="8">
                  <a:moveTo>
                    <a:pt x="10" y="0"/>
                  </a:moveTo>
                  <a:lnTo>
                    <a:pt x="0" y="0"/>
                  </a:lnTo>
                  <a:lnTo>
                    <a:pt x="6" y="8"/>
                  </a:lnTo>
                  <a:lnTo>
                    <a:pt x="10" y="8"/>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7" name="Freeform 175"/>
            <p:cNvSpPr>
              <a:spLocks/>
            </p:cNvSpPr>
            <p:nvPr/>
          </p:nvSpPr>
          <p:spPr bwMode="auto">
            <a:xfrm>
              <a:off x="8316645" y="5069272"/>
              <a:ext cx="18196" cy="14557"/>
            </a:xfrm>
            <a:custGeom>
              <a:avLst/>
              <a:gdLst>
                <a:gd name="T0" fmla="*/ 10 w 10"/>
                <a:gd name="T1" fmla="*/ 0 h 8"/>
                <a:gd name="T2" fmla="*/ 8 w 10"/>
                <a:gd name="T3" fmla="*/ 0 h 8"/>
                <a:gd name="T4" fmla="*/ 0 w 10"/>
                <a:gd name="T5" fmla="*/ 8 h 8"/>
                <a:gd name="T6" fmla="*/ 10 w 10"/>
                <a:gd name="T7" fmla="*/ 8 h 8"/>
                <a:gd name="T8" fmla="*/ 10 w 10"/>
                <a:gd name="T9" fmla="*/ 6 h 8"/>
                <a:gd name="T10" fmla="*/ 1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10" y="0"/>
                  </a:moveTo>
                  <a:lnTo>
                    <a:pt x="8" y="0"/>
                  </a:lnTo>
                  <a:lnTo>
                    <a:pt x="0" y="8"/>
                  </a:lnTo>
                  <a:lnTo>
                    <a:pt x="10" y="8"/>
                  </a:lnTo>
                  <a:lnTo>
                    <a:pt x="10" y="6"/>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8" name="Freeform 176"/>
            <p:cNvSpPr>
              <a:spLocks noEditPoints="1"/>
            </p:cNvSpPr>
            <p:nvPr/>
          </p:nvSpPr>
          <p:spPr bwMode="auto">
            <a:xfrm>
              <a:off x="6507989" y="4890954"/>
              <a:ext cx="826086" cy="425780"/>
            </a:xfrm>
            <a:custGeom>
              <a:avLst/>
              <a:gdLst>
                <a:gd name="T0" fmla="*/ 192 w 454"/>
                <a:gd name="T1" fmla="*/ 200 h 234"/>
                <a:gd name="T2" fmla="*/ 0 w 454"/>
                <a:gd name="T3" fmla="*/ 178 h 234"/>
                <a:gd name="T4" fmla="*/ 0 w 454"/>
                <a:gd name="T5" fmla="*/ 194 h 234"/>
                <a:gd name="T6" fmla="*/ 438 w 454"/>
                <a:gd name="T7" fmla="*/ 144 h 234"/>
                <a:gd name="T8" fmla="*/ 454 w 454"/>
                <a:gd name="T9" fmla="*/ 174 h 234"/>
                <a:gd name="T10" fmla="*/ 454 w 454"/>
                <a:gd name="T11" fmla="*/ 174 h 234"/>
                <a:gd name="T12" fmla="*/ 450 w 454"/>
                <a:gd name="T13" fmla="*/ 174 h 234"/>
                <a:gd name="T14" fmla="*/ 446 w 454"/>
                <a:gd name="T15" fmla="*/ 116 h 234"/>
                <a:gd name="T16" fmla="*/ 450 w 454"/>
                <a:gd name="T17" fmla="*/ 126 h 234"/>
                <a:gd name="T18" fmla="*/ 128 w 454"/>
                <a:gd name="T19" fmla="*/ 168 h 234"/>
                <a:gd name="T20" fmla="*/ 124 w 454"/>
                <a:gd name="T21" fmla="*/ 170 h 234"/>
                <a:gd name="T22" fmla="*/ 116 w 454"/>
                <a:gd name="T23" fmla="*/ 168 h 234"/>
                <a:gd name="T24" fmla="*/ 164 w 454"/>
                <a:gd name="T25" fmla="*/ 138 h 234"/>
                <a:gd name="T26" fmla="*/ 164 w 454"/>
                <a:gd name="T27" fmla="*/ 112 h 234"/>
                <a:gd name="T28" fmla="*/ 34 w 454"/>
                <a:gd name="T29" fmla="*/ 132 h 234"/>
                <a:gd name="T30" fmla="*/ 58 w 454"/>
                <a:gd name="T31" fmla="*/ 124 h 234"/>
                <a:gd name="T32" fmla="*/ 10 w 454"/>
                <a:gd name="T33" fmla="*/ 116 h 234"/>
                <a:gd name="T34" fmla="*/ 36 w 454"/>
                <a:gd name="T35" fmla="*/ 92 h 234"/>
                <a:gd name="T36" fmla="*/ 40 w 454"/>
                <a:gd name="T37" fmla="*/ 88 h 234"/>
                <a:gd name="T38" fmla="*/ 46 w 454"/>
                <a:gd name="T39" fmla="*/ 90 h 234"/>
                <a:gd name="T40" fmla="*/ 42 w 454"/>
                <a:gd name="T41" fmla="*/ 70 h 234"/>
                <a:gd name="T42" fmla="*/ 246 w 454"/>
                <a:gd name="T43" fmla="*/ 78 h 234"/>
                <a:gd name="T44" fmla="*/ 410 w 454"/>
                <a:gd name="T45" fmla="*/ 60 h 234"/>
                <a:gd name="T46" fmla="*/ 372 w 454"/>
                <a:gd name="T47" fmla="*/ 120 h 234"/>
                <a:gd name="T48" fmla="*/ 370 w 454"/>
                <a:gd name="T49" fmla="*/ 146 h 234"/>
                <a:gd name="T50" fmla="*/ 422 w 454"/>
                <a:gd name="T51" fmla="*/ 94 h 234"/>
                <a:gd name="T52" fmla="*/ 206 w 454"/>
                <a:gd name="T53" fmla="*/ 130 h 234"/>
                <a:gd name="T54" fmla="*/ 84 w 454"/>
                <a:gd name="T55" fmla="*/ 110 h 234"/>
                <a:gd name="T56" fmla="*/ 160 w 454"/>
                <a:gd name="T57" fmla="*/ 98 h 234"/>
                <a:gd name="T58" fmla="*/ 164 w 454"/>
                <a:gd name="T59" fmla="*/ 94 h 234"/>
                <a:gd name="T60" fmla="*/ 164 w 454"/>
                <a:gd name="T61" fmla="*/ 94 h 234"/>
                <a:gd name="T62" fmla="*/ 192 w 454"/>
                <a:gd name="T63" fmla="*/ 142 h 234"/>
                <a:gd name="T64" fmla="*/ 240 w 454"/>
                <a:gd name="T65" fmla="*/ 42 h 234"/>
                <a:gd name="T66" fmla="*/ 246 w 454"/>
                <a:gd name="T67" fmla="*/ 38 h 234"/>
                <a:gd name="T68" fmla="*/ 246 w 454"/>
                <a:gd name="T69" fmla="*/ 38 h 234"/>
                <a:gd name="T70" fmla="*/ 286 w 454"/>
                <a:gd name="T71" fmla="*/ 118 h 234"/>
                <a:gd name="T72" fmla="*/ 336 w 454"/>
                <a:gd name="T73" fmla="*/ 116 h 234"/>
                <a:gd name="T74" fmla="*/ 406 w 454"/>
                <a:gd name="T75" fmla="*/ 44 h 234"/>
                <a:gd name="T76" fmla="*/ 412 w 454"/>
                <a:gd name="T77" fmla="*/ 40 h 234"/>
                <a:gd name="T78" fmla="*/ 416 w 454"/>
                <a:gd name="T79" fmla="*/ 42 h 234"/>
                <a:gd name="T80" fmla="*/ 430 w 454"/>
                <a:gd name="T81" fmla="*/ 64 h 234"/>
                <a:gd name="T82" fmla="*/ 330 w 454"/>
                <a:gd name="T83" fmla="*/ 9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4" h="234">
                  <a:moveTo>
                    <a:pt x="220" y="184"/>
                  </a:moveTo>
                  <a:lnTo>
                    <a:pt x="206" y="194"/>
                  </a:lnTo>
                  <a:lnTo>
                    <a:pt x="192" y="200"/>
                  </a:lnTo>
                  <a:lnTo>
                    <a:pt x="206" y="234"/>
                  </a:lnTo>
                  <a:lnTo>
                    <a:pt x="220" y="184"/>
                  </a:lnTo>
                  <a:close/>
                  <a:moveTo>
                    <a:pt x="0" y="178"/>
                  </a:moveTo>
                  <a:lnTo>
                    <a:pt x="0" y="208"/>
                  </a:lnTo>
                  <a:lnTo>
                    <a:pt x="6" y="196"/>
                  </a:lnTo>
                  <a:lnTo>
                    <a:pt x="0" y="194"/>
                  </a:lnTo>
                  <a:lnTo>
                    <a:pt x="0" y="178"/>
                  </a:lnTo>
                  <a:lnTo>
                    <a:pt x="0" y="178"/>
                  </a:lnTo>
                  <a:close/>
                  <a:moveTo>
                    <a:pt x="438" y="144"/>
                  </a:moveTo>
                  <a:lnTo>
                    <a:pt x="434" y="152"/>
                  </a:lnTo>
                  <a:lnTo>
                    <a:pt x="452" y="202"/>
                  </a:lnTo>
                  <a:lnTo>
                    <a:pt x="454" y="174"/>
                  </a:lnTo>
                  <a:lnTo>
                    <a:pt x="454" y="174"/>
                  </a:lnTo>
                  <a:lnTo>
                    <a:pt x="454" y="174"/>
                  </a:lnTo>
                  <a:lnTo>
                    <a:pt x="454" y="174"/>
                  </a:lnTo>
                  <a:lnTo>
                    <a:pt x="452" y="176"/>
                  </a:lnTo>
                  <a:lnTo>
                    <a:pt x="452" y="176"/>
                  </a:lnTo>
                  <a:lnTo>
                    <a:pt x="450" y="174"/>
                  </a:lnTo>
                  <a:lnTo>
                    <a:pt x="446" y="170"/>
                  </a:lnTo>
                  <a:lnTo>
                    <a:pt x="438" y="144"/>
                  </a:lnTo>
                  <a:close/>
                  <a:moveTo>
                    <a:pt x="446" y="116"/>
                  </a:moveTo>
                  <a:lnTo>
                    <a:pt x="444" y="124"/>
                  </a:lnTo>
                  <a:lnTo>
                    <a:pt x="448" y="140"/>
                  </a:lnTo>
                  <a:lnTo>
                    <a:pt x="450" y="126"/>
                  </a:lnTo>
                  <a:lnTo>
                    <a:pt x="446" y="116"/>
                  </a:lnTo>
                  <a:close/>
                  <a:moveTo>
                    <a:pt x="164" y="112"/>
                  </a:moveTo>
                  <a:lnTo>
                    <a:pt x="128" y="168"/>
                  </a:lnTo>
                  <a:lnTo>
                    <a:pt x="128" y="168"/>
                  </a:lnTo>
                  <a:lnTo>
                    <a:pt x="126" y="170"/>
                  </a:lnTo>
                  <a:lnTo>
                    <a:pt x="124" y="170"/>
                  </a:lnTo>
                  <a:lnTo>
                    <a:pt x="124" y="170"/>
                  </a:lnTo>
                  <a:lnTo>
                    <a:pt x="120" y="170"/>
                  </a:lnTo>
                  <a:lnTo>
                    <a:pt x="116" y="168"/>
                  </a:lnTo>
                  <a:lnTo>
                    <a:pt x="124" y="180"/>
                  </a:lnTo>
                  <a:lnTo>
                    <a:pt x="160" y="146"/>
                  </a:lnTo>
                  <a:lnTo>
                    <a:pt x="164" y="138"/>
                  </a:lnTo>
                  <a:lnTo>
                    <a:pt x="166" y="142"/>
                  </a:lnTo>
                  <a:lnTo>
                    <a:pt x="178" y="142"/>
                  </a:lnTo>
                  <a:lnTo>
                    <a:pt x="164" y="112"/>
                  </a:lnTo>
                  <a:close/>
                  <a:moveTo>
                    <a:pt x="42" y="104"/>
                  </a:moveTo>
                  <a:lnTo>
                    <a:pt x="30" y="128"/>
                  </a:lnTo>
                  <a:lnTo>
                    <a:pt x="34" y="132"/>
                  </a:lnTo>
                  <a:lnTo>
                    <a:pt x="42" y="118"/>
                  </a:lnTo>
                  <a:lnTo>
                    <a:pt x="50" y="130"/>
                  </a:lnTo>
                  <a:lnTo>
                    <a:pt x="58" y="124"/>
                  </a:lnTo>
                  <a:lnTo>
                    <a:pt x="42" y="104"/>
                  </a:lnTo>
                  <a:close/>
                  <a:moveTo>
                    <a:pt x="42" y="70"/>
                  </a:moveTo>
                  <a:lnTo>
                    <a:pt x="10" y="116"/>
                  </a:lnTo>
                  <a:lnTo>
                    <a:pt x="20" y="122"/>
                  </a:lnTo>
                  <a:lnTo>
                    <a:pt x="36" y="92"/>
                  </a:lnTo>
                  <a:lnTo>
                    <a:pt x="36" y="92"/>
                  </a:lnTo>
                  <a:lnTo>
                    <a:pt x="38" y="90"/>
                  </a:lnTo>
                  <a:lnTo>
                    <a:pt x="40" y="88"/>
                  </a:lnTo>
                  <a:lnTo>
                    <a:pt x="40" y="88"/>
                  </a:lnTo>
                  <a:lnTo>
                    <a:pt x="42" y="88"/>
                  </a:lnTo>
                  <a:lnTo>
                    <a:pt x="42" y="88"/>
                  </a:lnTo>
                  <a:lnTo>
                    <a:pt x="46" y="90"/>
                  </a:lnTo>
                  <a:lnTo>
                    <a:pt x="68" y="118"/>
                  </a:lnTo>
                  <a:lnTo>
                    <a:pt x="82" y="110"/>
                  </a:lnTo>
                  <a:lnTo>
                    <a:pt x="42" y="70"/>
                  </a:lnTo>
                  <a:close/>
                  <a:moveTo>
                    <a:pt x="248" y="62"/>
                  </a:moveTo>
                  <a:lnTo>
                    <a:pt x="240" y="88"/>
                  </a:lnTo>
                  <a:lnTo>
                    <a:pt x="246" y="78"/>
                  </a:lnTo>
                  <a:lnTo>
                    <a:pt x="262" y="94"/>
                  </a:lnTo>
                  <a:lnTo>
                    <a:pt x="248" y="62"/>
                  </a:lnTo>
                  <a:close/>
                  <a:moveTo>
                    <a:pt x="410" y="60"/>
                  </a:moveTo>
                  <a:lnTo>
                    <a:pt x="374" y="116"/>
                  </a:lnTo>
                  <a:lnTo>
                    <a:pt x="374" y="116"/>
                  </a:lnTo>
                  <a:lnTo>
                    <a:pt x="372" y="120"/>
                  </a:lnTo>
                  <a:lnTo>
                    <a:pt x="344" y="128"/>
                  </a:lnTo>
                  <a:lnTo>
                    <a:pt x="356" y="150"/>
                  </a:lnTo>
                  <a:lnTo>
                    <a:pt x="370" y="146"/>
                  </a:lnTo>
                  <a:lnTo>
                    <a:pt x="412" y="88"/>
                  </a:lnTo>
                  <a:lnTo>
                    <a:pt x="418" y="106"/>
                  </a:lnTo>
                  <a:lnTo>
                    <a:pt x="422" y="94"/>
                  </a:lnTo>
                  <a:lnTo>
                    <a:pt x="410" y="60"/>
                  </a:lnTo>
                  <a:close/>
                  <a:moveTo>
                    <a:pt x="246" y="0"/>
                  </a:moveTo>
                  <a:lnTo>
                    <a:pt x="206" y="130"/>
                  </a:lnTo>
                  <a:lnTo>
                    <a:pt x="164" y="64"/>
                  </a:lnTo>
                  <a:lnTo>
                    <a:pt x="124" y="106"/>
                  </a:lnTo>
                  <a:lnTo>
                    <a:pt x="84" y="110"/>
                  </a:lnTo>
                  <a:lnTo>
                    <a:pt x="106" y="148"/>
                  </a:lnTo>
                  <a:lnTo>
                    <a:pt x="122" y="156"/>
                  </a:lnTo>
                  <a:lnTo>
                    <a:pt x="160" y="98"/>
                  </a:lnTo>
                  <a:lnTo>
                    <a:pt x="160" y="98"/>
                  </a:lnTo>
                  <a:lnTo>
                    <a:pt x="162" y="96"/>
                  </a:lnTo>
                  <a:lnTo>
                    <a:pt x="164" y="94"/>
                  </a:lnTo>
                  <a:lnTo>
                    <a:pt x="164" y="94"/>
                  </a:lnTo>
                  <a:lnTo>
                    <a:pt x="164" y="94"/>
                  </a:lnTo>
                  <a:lnTo>
                    <a:pt x="164" y="94"/>
                  </a:lnTo>
                  <a:lnTo>
                    <a:pt x="168" y="96"/>
                  </a:lnTo>
                  <a:lnTo>
                    <a:pt x="170" y="98"/>
                  </a:lnTo>
                  <a:lnTo>
                    <a:pt x="192" y="142"/>
                  </a:lnTo>
                  <a:lnTo>
                    <a:pt x="206" y="142"/>
                  </a:lnTo>
                  <a:lnTo>
                    <a:pt x="216" y="124"/>
                  </a:lnTo>
                  <a:lnTo>
                    <a:pt x="240" y="42"/>
                  </a:lnTo>
                  <a:lnTo>
                    <a:pt x="240" y="42"/>
                  </a:lnTo>
                  <a:lnTo>
                    <a:pt x="242" y="40"/>
                  </a:lnTo>
                  <a:lnTo>
                    <a:pt x="246" y="38"/>
                  </a:lnTo>
                  <a:lnTo>
                    <a:pt x="246" y="38"/>
                  </a:lnTo>
                  <a:lnTo>
                    <a:pt x="246" y="38"/>
                  </a:lnTo>
                  <a:lnTo>
                    <a:pt x="246" y="38"/>
                  </a:lnTo>
                  <a:lnTo>
                    <a:pt x="250" y="40"/>
                  </a:lnTo>
                  <a:lnTo>
                    <a:pt x="252" y="42"/>
                  </a:lnTo>
                  <a:lnTo>
                    <a:pt x="286" y="118"/>
                  </a:lnTo>
                  <a:lnTo>
                    <a:pt x="288" y="120"/>
                  </a:lnTo>
                  <a:lnTo>
                    <a:pt x="330" y="104"/>
                  </a:lnTo>
                  <a:lnTo>
                    <a:pt x="336" y="116"/>
                  </a:lnTo>
                  <a:lnTo>
                    <a:pt x="366" y="108"/>
                  </a:lnTo>
                  <a:lnTo>
                    <a:pt x="406" y="44"/>
                  </a:lnTo>
                  <a:lnTo>
                    <a:pt x="406" y="44"/>
                  </a:lnTo>
                  <a:lnTo>
                    <a:pt x="408" y="42"/>
                  </a:lnTo>
                  <a:lnTo>
                    <a:pt x="412" y="40"/>
                  </a:lnTo>
                  <a:lnTo>
                    <a:pt x="412" y="40"/>
                  </a:lnTo>
                  <a:lnTo>
                    <a:pt x="412" y="40"/>
                  </a:lnTo>
                  <a:lnTo>
                    <a:pt x="412" y="40"/>
                  </a:lnTo>
                  <a:lnTo>
                    <a:pt x="416" y="42"/>
                  </a:lnTo>
                  <a:lnTo>
                    <a:pt x="416" y="44"/>
                  </a:lnTo>
                  <a:lnTo>
                    <a:pt x="426" y="74"/>
                  </a:lnTo>
                  <a:lnTo>
                    <a:pt x="430" y="64"/>
                  </a:lnTo>
                  <a:lnTo>
                    <a:pt x="412" y="8"/>
                  </a:lnTo>
                  <a:lnTo>
                    <a:pt x="370" y="80"/>
                  </a:lnTo>
                  <a:lnTo>
                    <a:pt x="330" y="96"/>
                  </a:lnTo>
                  <a:lnTo>
                    <a:pt x="288" y="98"/>
                  </a:lnTo>
                  <a:lnTo>
                    <a:pt x="246" y="0"/>
                  </a:lnTo>
                  <a:close/>
                </a:path>
              </a:pathLst>
            </a:custGeom>
            <a:solidFill>
              <a:srgbClr val="FBC8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49" name="Freeform 177"/>
            <p:cNvSpPr>
              <a:spLocks/>
            </p:cNvSpPr>
            <p:nvPr/>
          </p:nvSpPr>
          <p:spPr bwMode="auto">
            <a:xfrm>
              <a:off x="6857347" y="5225755"/>
              <a:ext cx="50948" cy="90979"/>
            </a:xfrm>
            <a:custGeom>
              <a:avLst/>
              <a:gdLst>
                <a:gd name="T0" fmla="*/ 28 w 28"/>
                <a:gd name="T1" fmla="*/ 0 h 50"/>
                <a:gd name="T2" fmla="*/ 14 w 28"/>
                <a:gd name="T3" fmla="*/ 10 h 50"/>
                <a:gd name="T4" fmla="*/ 0 w 28"/>
                <a:gd name="T5" fmla="*/ 16 h 50"/>
                <a:gd name="T6" fmla="*/ 14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14" y="10"/>
                  </a:lnTo>
                  <a:lnTo>
                    <a:pt x="0" y="16"/>
                  </a:lnTo>
                  <a:lnTo>
                    <a:pt x="14" y="5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0" name="Freeform 178"/>
            <p:cNvSpPr>
              <a:spLocks/>
            </p:cNvSpPr>
            <p:nvPr/>
          </p:nvSpPr>
          <p:spPr bwMode="auto">
            <a:xfrm>
              <a:off x="6507989" y="5214838"/>
              <a:ext cx="10917" cy="54587"/>
            </a:xfrm>
            <a:custGeom>
              <a:avLst/>
              <a:gdLst>
                <a:gd name="T0" fmla="*/ 0 w 6"/>
                <a:gd name="T1" fmla="*/ 0 h 30"/>
                <a:gd name="T2" fmla="*/ 0 w 6"/>
                <a:gd name="T3" fmla="*/ 30 h 30"/>
                <a:gd name="T4" fmla="*/ 6 w 6"/>
                <a:gd name="T5" fmla="*/ 18 h 30"/>
                <a:gd name="T6" fmla="*/ 0 w 6"/>
                <a:gd name="T7" fmla="*/ 16 h 30"/>
                <a:gd name="T8" fmla="*/ 0 w 6"/>
                <a:gd name="T9" fmla="*/ 0 h 30"/>
                <a:gd name="T10" fmla="*/ 0 w 6"/>
                <a:gd name="T11" fmla="*/ 0 h 30"/>
              </a:gdLst>
              <a:ahLst/>
              <a:cxnLst>
                <a:cxn ang="0">
                  <a:pos x="T0" y="T1"/>
                </a:cxn>
                <a:cxn ang="0">
                  <a:pos x="T2" y="T3"/>
                </a:cxn>
                <a:cxn ang="0">
                  <a:pos x="T4" y="T5"/>
                </a:cxn>
                <a:cxn ang="0">
                  <a:pos x="T6" y="T7"/>
                </a:cxn>
                <a:cxn ang="0">
                  <a:pos x="T8" y="T9"/>
                </a:cxn>
                <a:cxn ang="0">
                  <a:pos x="T10" y="T11"/>
                </a:cxn>
              </a:cxnLst>
              <a:rect l="0" t="0" r="r" b="b"/>
              <a:pathLst>
                <a:path w="6" h="30">
                  <a:moveTo>
                    <a:pt x="0" y="0"/>
                  </a:moveTo>
                  <a:lnTo>
                    <a:pt x="0" y="30"/>
                  </a:lnTo>
                  <a:lnTo>
                    <a:pt x="6" y="18"/>
                  </a:lnTo>
                  <a:lnTo>
                    <a:pt x="0" y="16"/>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1" name="Freeform 179"/>
            <p:cNvSpPr>
              <a:spLocks/>
            </p:cNvSpPr>
            <p:nvPr/>
          </p:nvSpPr>
          <p:spPr bwMode="auto">
            <a:xfrm>
              <a:off x="7297684" y="5152972"/>
              <a:ext cx="36391" cy="105535"/>
            </a:xfrm>
            <a:custGeom>
              <a:avLst/>
              <a:gdLst>
                <a:gd name="T0" fmla="*/ 4 w 20"/>
                <a:gd name="T1" fmla="*/ 0 h 58"/>
                <a:gd name="T2" fmla="*/ 0 w 20"/>
                <a:gd name="T3" fmla="*/ 8 h 58"/>
                <a:gd name="T4" fmla="*/ 18 w 20"/>
                <a:gd name="T5" fmla="*/ 58 h 58"/>
                <a:gd name="T6" fmla="*/ 20 w 20"/>
                <a:gd name="T7" fmla="*/ 30 h 58"/>
                <a:gd name="T8" fmla="*/ 20 w 20"/>
                <a:gd name="T9" fmla="*/ 30 h 58"/>
                <a:gd name="T10" fmla="*/ 20 w 20"/>
                <a:gd name="T11" fmla="*/ 30 h 58"/>
                <a:gd name="T12" fmla="*/ 20 w 20"/>
                <a:gd name="T13" fmla="*/ 30 h 58"/>
                <a:gd name="T14" fmla="*/ 18 w 20"/>
                <a:gd name="T15" fmla="*/ 32 h 58"/>
                <a:gd name="T16" fmla="*/ 18 w 20"/>
                <a:gd name="T17" fmla="*/ 32 h 58"/>
                <a:gd name="T18" fmla="*/ 16 w 20"/>
                <a:gd name="T19" fmla="*/ 30 h 58"/>
                <a:gd name="T20" fmla="*/ 12 w 20"/>
                <a:gd name="T21" fmla="*/ 26 h 58"/>
                <a:gd name="T22" fmla="*/ 4 w 20"/>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58">
                  <a:moveTo>
                    <a:pt x="4" y="0"/>
                  </a:moveTo>
                  <a:lnTo>
                    <a:pt x="0" y="8"/>
                  </a:lnTo>
                  <a:lnTo>
                    <a:pt x="18" y="58"/>
                  </a:lnTo>
                  <a:lnTo>
                    <a:pt x="20" y="30"/>
                  </a:lnTo>
                  <a:lnTo>
                    <a:pt x="20" y="30"/>
                  </a:lnTo>
                  <a:lnTo>
                    <a:pt x="20" y="30"/>
                  </a:lnTo>
                  <a:lnTo>
                    <a:pt x="20" y="30"/>
                  </a:lnTo>
                  <a:lnTo>
                    <a:pt x="18" y="32"/>
                  </a:lnTo>
                  <a:lnTo>
                    <a:pt x="18" y="32"/>
                  </a:lnTo>
                  <a:lnTo>
                    <a:pt x="16" y="30"/>
                  </a:lnTo>
                  <a:lnTo>
                    <a:pt x="12" y="26"/>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2" name="Freeform 180"/>
            <p:cNvSpPr>
              <a:spLocks/>
            </p:cNvSpPr>
            <p:nvPr/>
          </p:nvSpPr>
          <p:spPr bwMode="auto">
            <a:xfrm>
              <a:off x="7315879" y="5102024"/>
              <a:ext cx="10917" cy="43670"/>
            </a:xfrm>
            <a:custGeom>
              <a:avLst/>
              <a:gdLst>
                <a:gd name="T0" fmla="*/ 2 w 6"/>
                <a:gd name="T1" fmla="*/ 0 h 24"/>
                <a:gd name="T2" fmla="*/ 0 w 6"/>
                <a:gd name="T3" fmla="*/ 8 h 24"/>
                <a:gd name="T4" fmla="*/ 4 w 6"/>
                <a:gd name="T5" fmla="*/ 24 h 24"/>
                <a:gd name="T6" fmla="*/ 6 w 6"/>
                <a:gd name="T7" fmla="*/ 10 h 24"/>
                <a:gd name="T8" fmla="*/ 2 w 6"/>
                <a:gd name="T9" fmla="*/ 0 h 24"/>
              </a:gdLst>
              <a:ahLst/>
              <a:cxnLst>
                <a:cxn ang="0">
                  <a:pos x="T0" y="T1"/>
                </a:cxn>
                <a:cxn ang="0">
                  <a:pos x="T2" y="T3"/>
                </a:cxn>
                <a:cxn ang="0">
                  <a:pos x="T4" y="T5"/>
                </a:cxn>
                <a:cxn ang="0">
                  <a:pos x="T6" y="T7"/>
                </a:cxn>
                <a:cxn ang="0">
                  <a:pos x="T8" y="T9"/>
                </a:cxn>
              </a:cxnLst>
              <a:rect l="0" t="0" r="r" b="b"/>
              <a:pathLst>
                <a:path w="6" h="24">
                  <a:moveTo>
                    <a:pt x="2" y="0"/>
                  </a:moveTo>
                  <a:lnTo>
                    <a:pt x="0" y="8"/>
                  </a:lnTo>
                  <a:lnTo>
                    <a:pt x="4" y="24"/>
                  </a:lnTo>
                  <a:lnTo>
                    <a:pt x="6" y="1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3" name="Freeform 181"/>
            <p:cNvSpPr>
              <a:spLocks/>
            </p:cNvSpPr>
            <p:nvPr/>
          </p:nvSpPr>
          <p:spPr bwMode="auto">
            <a:xfrm>
              <a:off x="6719060" y="5094746"/>
              <a:ext cx="112814" cy="123731"/>
            </a:xfrm>
            <a:custGeom>
              <a:avLst/>
              <a:gdLst>
                <a:gd name="T0" fmla="*/ 48 w 62"/>
                <a:gd name="T1" fmla="*/ 0 h 68"/>
                <a:gd name="T2" fmla="*/ 12 w 62"/>
                <a:gd name="T3" fmla="*/ 56 h 68"/>
                <a:gd name="T4" fmla="*/ 12 w 62"/>
                <a:gd name="T5" fmla="*/ 56 h 68"/>
                <a:gd name="T6" fmla="*/ 10 w 62"/>
                <a:gd name="T7" fmla="*/ 58 h 68"/>
                <a:gd name="T8" fmla="*/ 8 w 62"/>
                <a:gd name="T9" fmla="*/ 58 h 68"/>
                <a:gd name="T10" fmla="*/ 8 w 62"/>
                <a:gd name="T11" fmla="*/ 58 h 68"/>
                <a:gd name="T12" fmla="*/ 4 w 62"/>
                <a:gd name="T13" fmla="*/ 58 h 68"/>
                <a:gd name="T14" fmla="*/ 0 w 62"/>
                <a:gd name="T15" fmla="*/ 56 h 68"/>
                <a:gd name="T16" fmla="*/ 8 w 62"/>
                <a:gd name="T17" fmla="*/ 68 h 68"/>
                <a:gd name="T18" fmla="*/ 44 w 62"/>
                <a:gd name="T19" fmla="*/ 34 h 68"/>
                <a:gd name="T20" fmla="*/ 48 w 62"/>
                <a:gd name="T21" fmla="*/ 26 h 68"/>
                <a:gd name="T22" fmla="*/ 50 w 62"/>
                <a:gd name="T23" fmla="*/ 30 h 68"/>
                <a:gd name="T24" fmla="*/ 62 w 62"/>
                <a:gd name="T25" fmla="*/ 30 h 68"/>
                <a:gd name="T26" fmla="*/ 48 w 62"/>
                <a:gd name="T2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8">
                  <a:moveTo>
                    <a:pt x="48" y="0"/>
                  </a:moveTo>
                  <a:lnTo>
                    <a:pt x="12" y="56"/>
                  </a:lnTo>
                  <a:lnTo>
                    <a:pt x="12" y="56"/>
                  </a:lnTo>
                  <a:lnTo>
                    <a:pt x="10" y="58"/>
                  </a:lnTo>
                  <a:lnTo>
                    <a:pt x="8" y="58"/>
                  </a:lnTo>
                  <a:lnTo>
                    <a:pt x="8" y="58"/>
                  </a:lnTo>
                  <a:lnTo>
                    <a:pt x="4" y="58"/>
                  </a:lnTo>
                  <a:lnTo>
                    <a:pt x="0" y="56"/>
                  </a:lnTo>
                  <a:lnTo>
                    <a:pt x="8" y="68"/>
                  </a:lnTo>
                  <a:lnTo>
                    <a:pt x="44" y="34"/>
                  </a:lnTo>
                  <a:lnTo>
                    <a:pt x="48" y="26"/>
                  </a:lnTo>
                  <a:lnTo>
                    <a:pt x="50" y="30"/>
                  </a:lnTo>
                  <a:lnTo>
                    <a:pt x="62" y="3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4" name="Freeform 182"/>
            <p:cNvSpPr>
              <a:spLocks/>
            </p:cNvSpPr>
            <p:nvPr/>
          </p:nvSpPr>
          <p:spPr bwMode="auto">
            <a:xfrm>
              <a:off x="6562576" y="5080189"/>
              <a:ext cx="50948" cy="50948"/>
            </a:xfrm>
            <a:custGeom>
              <a:avLst/>
              <a:gdLst>
                <a:gd name="T0" fmla="*/ 12 w 28"/>
                <a:gd name="T1" fmla="*/ 0 h 28"/>
                <a:gd name="T2" fmla="*/ 0 w 28"/>
                <a:gd name="T3" fmla="*/ 24 h 28"/>
                <a:gd name="T4" fmla="*/ 4 w 28"/>
                <a:gd name="T5" fmla="*/ 28 h 28"/>
                <a:gd name="T6" fmla="*/ 12 w 28"/>
                <a:gd name="T7" fmla="*/ 14 h 28"/>
                <a:gd name="T8" fmla="*/ 20 w 28"/>
                <a:gd name="T9" fmla="*/ 26 h 28"/>
                <a:gd name="T10" fmla="*/ 28 w 28"/>
                <a:gd name="T11" fmla="*/ 20 h 28"/>
                <a:gd name="T12" fmla="*/ 12 w 2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12" y="0"/>
                  </a:moveTo>
                  <a:lnTo>
                    <a:pt x="0" y="24"/>
                  </a:lnTo>
                  <a:lnTo>
                    <a:pt x="4" y="28"/>
                  </a:lnTo>
                  <a:lnTo>
                    <a:pt x="12" y="14"/>
                  </a:lnTo>
                  <a:lnTo>
                    <a:pt x="20" y="26"/>
                  </a:lnTo>
                  <a:lnTo>
                    <a:pt x="28" y="20"/>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5" name="Freeform 183"/>
            <p:cNvSpPr>
              <a:spLocks/>
            </p:cNvSpPr>
            <p:nvPr/>
          </p:nvSpPr>
          <p:spPr bwMode="auto">
            <a:xfrm>
              <a:off x="6526185" y="5018324"/>
              <a:ext cx="131009" cy="94618"/>
            </a:xfrm>
            <a:custGeom>
              <a:avLst/>
              <a:gdLst>
                <a:gd name="T0" fmla="*/ 32 w 72"/>
                <a:gd name="T1" fmla="*/ 0 h 52"/>
                <a:gd name="T2" fmla="*/ 0 w 72"/>
                <a:gd name="T3" fmla="*/ 46 h 52"/>
                <a:gd name="T4" fmla="*/ 10 w 72"/>
                <a:gd name="T5" fmla="*/ 52 h 52"/>
                <a:gd name="T6" fmla="*/ 26 w 72"/>
                <a:gd name="T7" fmla="*/ 22 h 52"/>
                <a:gd name="T8" fmla="*/ 26 w 72"/>
                <a:gd name="T9" fmla="*/ 22 h 52"/>
                <a:gd name="T10" fmla="*/ 28 w 72"/>
                <a:gd name="T11" fmla="*/ 20 h 52"/>
                <a:gd name="T12" fmla="*/ 30 w 72"/>
                <a:gd name="T13" fmla="*/ 18 h 52"/>
                <a:gd name="T14" fmla="*/ 30 w 72"/>
                <a:gd name="T15" fmla="*/ 18 h 52"/>
                <a:gd name="T16" fmla="*/ 32 w 72"/>
                <a:gd name="T17" fmla="*/ 18 h 52"/>
                <a:gd name="T18" fmla="*/ 32 w 72"/>
                <a:gd name="T19" fmla="*/ 18 h 52"/>
                <a:gd name="T20" fmla="*/ 36 w 72"/>
                <a:gd name="T21" fmla="*/ 20 h 52"/>
                <a:gd name="T22" fmla="*/ 58 w 72"/>
                <a:gd name="T23" fmla="*/ 48 h 52"/>
                <a:gd name="T24" fmla="*/ 72 w 72"/>
                <a:gd name="T25" fmla="*/ 40 h 52"/>
                <a:gd name="T26" fmla="*/ 32 w 72"/>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52">
                  <a:moveTo>
                    <a:pt x="32" y="0"/>
                  </a:moveTo>
                  <a:lnTo>
                    <a:pt x="0" y="46"/>
                  </a:lnTo>
                  <a:lnTo>
                    <a:pt x="10" y="52"/>
                  </a:lnTo>
                  <a:lnTo>
                    <a:pt x="26" y="22"/>
                  </a:lnTo>
                  <a:lnTo>
                    <a:pt x="26" y="22"/>
                  </a:lnTo>
                  <a:lnTo>
                    <a:pt x="28" y="20"/>
                  </a:lnTo>
                  <a:lnTo>
                    <a:pt x="30" y="18"/>
                  </a:lnTo>
                  <a:lnTo>
                    <a:pt x="30" y="18"/>
                  </a:lnTo>
                  <a:lnTo>
                    <a:pt x="32" y="18"/>
                  </a:lnTo>
                  <a:lnTo>
                    <a:pt x="32" y="18"/>
                  </a:lnTo>
                  <a:lnTo>
                    <a:pt x="36" y="20"/>
                  </a:lnTo>
                  <a:lnTo>
                    <a:pt x="58" y="48"/>
                  </a:lnTo>
                  <a:lnTo>
                    <a:pt x="72" y="40"/>
                  </a:lnTo>
                  <a:lnTo>
                    <a:pt x="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6" name="Freeform 184"/>
            <p:cNvSpPr>
              <a:spLocks/>
            </p:cNvSpPr>
            <p:nvPr/>
          </p:nvSpPr>
          <p:spPr bwMode="auto">
            <a:xfrm>
              <a:off x="6944687" y="5003767"/>
              <a:ext cx="40031" cy="58226"/>
            </a:xfrm>
            <a:custGeom>
              <a:avLst/>
              <a:gdLst>
                <a:gd name="T0" fmla="*/ 8 w 22"/>
                <a:gd name="T1" fmla="*/ 0 h 32"/>
                <a:gd name="T2" fmla="*/ 0 w 22"/>
                <a:gd name="T3" fmla="*/ 26 h 32"/>
                <a:gd name="T4" fmla="*/ 6 w 22"/>
                <a:gd name="T5" fmla="*/ 16 h 32"/>
                <a:gd name="T6" fmla="*/ 22 w 22"/>
                <a:gd name="T7" fmla="*/ 32 h 32"/>
                <a:gd name="T8" fmla="*/ 8 w 22"/>
                <a:gd name="T9" fmla="*/ 0 h 32"/>
              </a:gdLst>
              <a:ahLst/>
              <a:cxnLst>
                <a:cxn ang="0">
                  <a:pos x="T0" y="T1"/>
                </a:cxn>
                <a:cxn ang="0">
                  <a:pos x="T2" y="T3"/>
                </a:cxn>
                <a:cxn ang="0">
                  <a:pos x="T4" y="T5"/>
                </a:cxn>
                <a:cxn ang="0">
                  <a:pos x="T6" y="T7"/>
                </a:cxn>
                <a:cxn ang="0">
                  <a:pos x="T8" y="T9"/>
                </a:cxn>
              </a:cxnLst>
              <a:rect l="0" t="0" r="r" b="b"/>
              <a:pathLst>
                <a:path w="22" h="32">
                  <a:moveTo>
                    <a:pt x="8" y="0"/>
                  </a:moveTo>
                  <a:lnTo>
                    <a:pt x="0" y="26"/>
                  </a:lnTo>
                  <a:lnTo>
                    <a:pt x="6" y="16"/>
                  </a:lnTo>
                  <a:lnTo>
                    <a:pt x="22" y="3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7" name="Freeform 185"/>
            <p:cNvSpPr>
              <a:spLocks/>
            </p:cNvSpPr>
            <p:nvPr/>
          </p:nvSpPr>
          <p:spPr bwMode="auto">
            <a:xfrm>
              <a:off x="7133922" y="5000128"/>
              <a:ext cx="141927" cy="163762"/>
            </a:xfrm>
            <a:custGeom>
              <a:avLst/>
              <a:gdLst>
                <a:gd name="T0" fmla="*/ 66 w 78"/>
                <a:gd name="T1" fmla="*/ 0 h 90"/>
                <a:gd name="T2" fmla="*/ 30 w 78"/>
                <a:gd name="T3" fmla="*/ 56 h 90"/>
                <a:gd name="T4" fmla="*/ 30 w 78"/>
                <a:gd name="T5" fmla="*/ 56 h 90"/>
                <a:gd name="T6" fmla="*/ 28 w 78"/>
                <a:gd name="T7" fmla="*/ 60 h 90"/>
                <a:gd name="T8" fmla="*/ 0 w 78"/>
                <a:gd name="T9" fmla="*/ 68 h 90"/>
                <a:gd name="T10" fmla="*/ 12 w 78"/>
                <a:gd name="T11" fmla="*/ 90 h 90"/>
                <a:gd name="T12" fmla="*/ 26 w 78"/>
                <a:gd name="T13" fmla="*/ 86 h 90"/>
                <a:gd name="T14" fmla="*/ 68 w 78"/>
                <a:gd name="T15" fmla="*/ 28 h 90"/>
                <a:gd name="T16" fmla="*/ 74 w 78"/>
                <a:gd name="T17" fmla="*/ 46 h 90"/>
                <a:gd name="T18" fmla="*/ 78 w 78"/>
                <a:gd name="T19" fmla="*/ 34 h 90"/>
                <a:gd name="T20" fmla="*/ 66 w 78"/>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90">
                  <a:moveTo>
                    <a:pt x="66" y="0"/>
                  </a:moveTo>
                  <a:lnTo>
                    <a:pt x="30" y="56"/>
                  </a:lnTo>
                  <a:lnTo>
                    <a:pt x="30" y="56"/>
                  </a:lnTo>
                  <a:lnTo>
                    <a:pt x="28" y="60"/>
                  </a:lnTo>
                  <a:lnTo>
                    <a:pt x="0" y="68"/>
                  </a:lnTo>
                  <a:lnTo>
                    <a:pt x="12" y="90"/>
                  </a:lnTo>
                  <a:lnTo>
                    <a:pt x="26" y="86"/>
                  </a:lnTo>
                  <a:lnTo>
                    <a:pt x="68" y="28"/>
                  </a:lnTo>
                  <a:lnTo>
                    <a:pt x="74" y="46"/>
                  </a:lnTo>
                  <a:lnTo>
                    <a:pt x="78" y="34"/>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8" name="Freeform 186"/>
            <p:cNvSpPr>
              <a:spLocks/>
            </p:cNvSpPr>
            <p:nvPr/>
          </p:nvSpPr>
          <p:spPr bwMode="auto">
            <a:xfrm>
              <a:off x="6660833" y="4890954"/>
              <a:ext cx="629572" cy="283853"/>
            </a:xfrm>
            <a:custGeom>
              <a:avLst/>
              <a:gdLst>
                <a:gd name="T0" fmla="*/ 162 w 346"/>
                <a:gd name="T1" fmla="*/ 0 h 156"/>
                <a:gd name="T2" fmla="*/ 122 w 346"/>
                <a:gd name="T3" fmla="*/ 130 h 156"/>
                <a:gd name="T4" fmla="*/ 80 w 346"/>
                <a:gd name="T5" fmla="*/ 64 h 156"/>
                <a:gd name="T6" fmla="*/ 40 w 346"/>
                <a:gd name="T7" fmla="*/ 106 h 156"/>
                <a:gd name="T8" fmla="*/ 0 w 346"/>
                <a:gd name="T9" fmla="*/ 110 h 156"/>
                <a:gd name="T10" fmla="*/ 22 w 346"/>
                <a:gd name="T11" fmla="*/ 148 h 156"/>
                <a:gd name="T12" fmla="*/ 38 w 346"/>
                <a:gd name="T13" fmla="*/ 156 h 156"/>
                <a:gd name="T14" fmla="*/ 76 w 346"/>
                <a:gd name="T15" fmla="*/ 98 h 156"/>
                <a:gd name="T16" fmla="*/ 76 w 346"/>
                <a:gd name="T17" fmla="*/ 98 h 156"/>
                <a:gd name="T18" fmla="*/ 78 w 346"/>
                <a:gd name="T19" fmla="*/ 96 h 156"/>
                <a:gd name="T20" fmla="*/ 80 w 346"/>
                <a:gd name="T21" fmla="*/ 94 h 156"/>
                <a:gd name="T22" fmla="*/ 80 w 346"/>
                <a:gd name="T23" fmla="*/ 94 h 156"/>
                <a:gd name="T24" fmla="*/ 80 w 346"/>
                <a:gd name="T25" fmla="*/ 94 h 156"/>
                <a:gd name="T26" fmla="*/ 80 w 346"/>
                <a:gd name="T27" fmla="*/ 94 h 156"/>
                <a:gd name="T28" fmla="*/ 84 w 346"/>
                <a:gd name="T29" fmla="*/ 96 h 156"/>
                <a:gd name="T30" fmla="*/ 86 w 346"/>
                <a:gd name="T31" fmla="*/ 98 h 156"/>
                <a:gd name="T32" fmla="*/ 108 w 346"/>
                <a:gd name="T33" fmla="*/ 142 h 156"/>
                <a:gd name="T34" fmla="*/ 122 w 346"/>
                <a:gd name="T35" fmla="*/ 142 h 156"/>
                <a:gd name="T36" fmla="*/ 132 w 346"/>
                <a:gd name="T37" fmla="*/ 124 h 156"/>
                <a:gd name="T38" fmla="*/ 156 w 346"/>
                <a:gd name="T39" fmla="*/ 42 h 156"/>
                <a:gd name="T40" fmla="*/ 156 w 346"/>
                <a:gd name="T41" fmla="*/ 42 h 156"/>
                <a:gd name="T42" fmla="*/ 158 w 346"/>
                <a:gd name="T43" fmla="*/ 40 h 156"/>
                <a:gd name="T44" fmla="*/ 162 w 346"/>
                <a:gd name="T45" fmla="*/ 38 h 156"/>
                <a:gd name="T46" fmla="*/ 162 w 346"/>
                <a:gd name="T47" fmla="*/ 38 h 156"/>
                <a:gd name="T48" fmla="*/ 162 w 346"/>
                <a:gd name="T49" fmla="*/ 38 h 156"/>
                <a:gd name="T50" fmla="*/ 162 w 346"/>
                <a:gd name="T51" fmla="*/ 38 h 156"/>
                <a:gd name="T52" fmla="*/ 166 w 346"/>
                <a:gd name="T53" fmla="*/ 40 h 156"/>
                <a:gd name="T54" fmla="*/ 168 w 346"/>
                <a:gd name="T55" fmla="*/ 42 h 156"/>
                <a:gd name="T56" fmla="*/ 202 w 346"/>
                <a:gd name="T57" fmla="*/ 118 h 156"/>
                <a:gd name="T58" fmla="*/ 204 w 346"/>
                <a:gd name="T59" fmla="*/ 120 h 156"/>
                <a:gd name="T60" fmla="*/ 246 w 346"/>
                <a:gd name="T61" fmla="*/ 104 h 156"/>
                <a:gd name="T62" fmla="*/ 252 w 346"/>
                <a:gd name="T63" fmla="*/ 116 h 156"/>
                <a:gd name="T64" fmla="*/ 282 w 346"/>
                <a:gd name="T65" fmla="*/ 108 h 156"/>
                <a:gd name="T66" fmla="*/ 322 w 346"/>
                <a:gd name="T67" fmla="*/ 44 h 156"/>
                <a:gd name="T68" fmla="*/ 322 w 346"/>
                <a:gd name="T69" fmla="*/ 44 h 156"/>
                <a:gd name="T70" fmla="*/ 324 w 346"/>
                <a:gd name="T71" fmla="*/ 42 h 156"/>
                <a:gd name="T72" fmla="*/ 328 w 346"/>
                <a:gd name="T73" fmla="*/ 40 h 156"/>
                <a:gd name="T74" fmla="*/ 328 w 346"/>
                <a:gd name="T75" fmla="*/ 40 h 156"/>
                <a:gd name="T76" fmla="*/ 328 w 346"/>
                <a:gd name="T77" fmla="*/ 40 h 156"/>
                <a:gd name="T78" fmla="*/ 328 w 346"/>
                <a:gd name="T79" fmla="*/ 40 h 156"/>
                <a:gd name="T80" fmla="*/ 332 w 346"/>
                <a:gd name="T81" fmla="*/ 42 h 156"/>
                <a:gd name="T82" fmla="*/ 332 w 346"/>
                <a:gd name="T83" fmla="*/ 44 h 156"/>
                <a:gd name="T84" fmla="*/ 342 w 346"/>
                <a:gd name="T85" fmla="*/ 74 h 156"/>
                <a:gd name="T86" fmla="*/ 346 w 346"/>
                <a:gd name="T87" fmla="*/ 64 h 156"/>
                <a:gd name="T88" fmla="*/ 328 w 346"/>
                <a:gd name="T89" fmla="*/ 8 h 156"/>
                <a:gd name="T90" fmla="*/ 286 w 346"/>
                <a:gd name="T91" fmla="*/ 80 h 156"/>
                <a:gd name="T92" fmla="*/ 246 w 346"/>
                <a:gd name="T93" fmla="*/ 96 h 156"/>
                <a:gd name="T94" fmla="*/ 204 w 346"/>
                <a:gd name="T95" fmla="*/ 98 h 156"/>
                <a:gd name="T96" fmla="*/ 162 w 346"/>
                <a:gd name="T9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156">
                  <a:moveTo>
                    <a:pt x="162" y="0"/>
                  </a:moveTo>
                  <a:lnTo>
                    <a:pt x="122" y="130"/>
                  </a:lnTo>
                  <a:lnTo>
                    <a:pt x="80" y="64"/>
                  </a:lnTo>
                  <a:lnTo>
                    <a:pt x="40" y="106"/>
                  </a:lnTo>
                  <a:lnTo>
                    <a:pt x="0" y="110"/>
                  </a:lnTo>
                  <a:lnTo>
                    <a:pt x="22" y="148"/>
                  </a:lnTo>
                  <a:lnTo>
                    <a:pt x="38" y="156"/>
                  </a:lnTo>
                  <a:lnTo>
                    <a:pt x="76" y="98"/>
                  </a:lnTo>
                  <a:lnTo>
                    <a:pt x="76" y="98"/>
                  </a:lnTo>
                  <a:lnTo>
                    <a:pt x="78" y="96"/>
                  </a:lnTo>
                  <a:lnTo>
                    <a:pt x="80" y="94"/>
                  </a:lnTo>
                  <a:lnTo>
                    <a:pt x="80" y="94"/>
                  </a:lnTo>
                  <a:lnTo>
                    <a:pt x="80" y="94"/>
                  </a:lnTo>
                  <a:lnTo>
                    <a:pt x="80" y="94"/>
                  </a:lnTo>
                  <a:lnTo>
                    <a:pt x="84" y="96"/>
                  </a:lnTo>
                  <a:lnTo>
                    <a:pt x="86" y="98"/>
                  </a:lnTo>
                  <a:lnTo>
                    <a:pt x="108" y="142"/>
                  </a:lnTo>
                  <a:lnTo>
                    <a:pt x="122" y="142"/>
                  </a:lnTo>
                  <a:lnTo>
                    <a:pt x="132" y="124"/>
                  </a:lnTo>
                  <a:lnTo>
                    <a:pt x="156" y="42"/>
                  </a:lnTo>
                  <a:lnTo>
                    <a:pt x="156" y="42"/>
                  </a:lnTo>
                  <a:lnTo>
                    <a:pt x="158" y="40"/>
                  </a:lnTo>
                  <a:lnTo>
                    <a:pt x="162" y="38"/>
                  </a:lnTo>
                  <a:lnTo>
                    <a:pt x="162" y="38"/>
                  </a:lnTo>
                  <a:lnTo>
                    <a:pt x="162" y="38"/>
                  </a:lnTo>
                  <a:lnTo>
                    <a:pt x="162" y="38"/>
                  </a:lnTo>
                  <a:lnTo>
                    <a:pt x="166" y="40"/>
                  </a:lnTo>
                  <a:lnTo>
                    <a:pt x="168" y="42"/>
                  </a:lnTo>
                  <a:lnTo>
                    <a:pt x="202" y="118"/>
                  </a:lnTo>
                  <a:lnTo>
                    <a:pt x="204" y="120"/>
                  </a:lnTo>
                  <a:lnTo>
                    <a:pt x="246" y="104"/>
                  </a:lnTo>
                  <a:lnTo>
                    <a:pt x="252" y="116"/>
                  </a:lnTo>
                  <a:lnTo>
                    <a:pt x="282" y="108"/>
                  </a:lnTo>
                  <a:lnTo>
                    <a:pt x="322" y="44"/>
                  </a:lnTo>
                  <a:lnTo>
                    <a:pt x="322" y="44"/>
                  </a:lnTo>
                  <a:lnTo>
                    <a:pt x="324" y="42"/>
                  </a:lnTo>
                  <a:lnTo>
                    <a:pt x="328" y="40"/>
                  </a:lnTo>
                  <a:lnTo>
                    <a:pt x="328" y="40"/>
                  </a:lnTo>
                  <a:lnTo>
                    <a:pt x="328" y="40"/>
                  </a:lnTo>
                  <a:lnTo>
                    <a:pt x="328" y="40"/>
                  </a:lnTo>
                  <a:lnTo>
                    <a:pt x="332" y="42"/>
                  </a:lnTo>
                  <a:lnTo>
                    <a:pt x="332" y="44"/>
                  </a:lnTo>
                  <a:lnTo>
                    <a:pt x="342" y="74"/>
                  </a:lnTo>
                  <a:lnTo>
                    <a:pt x="346" y="64"/>
                  </a:lnTo>
                  <a:lnTo>
                    <a:pt x="328" y="8"/>
                  </a:lnTo>
                  <a:lnTo>
                    <a:pt x="286" y="80"/>
                  </a:lnTo>
                  <a:lnTo>
                    <a:pt x="246" y="96"/>
                  </a:lnTo>
                  <a:lnTo>
                    <a:pt x="204" y="98"/>
                  </a:lnTo>
                  <a:lnTo>
                    <a:pt x="1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59" name="Freeform 187"/>
            <p:cNvSpPr>
              <a:spLocks/>
            </p:cNvSpPr>
            <p:nvPr/>
          </p:nvSpPr>
          <p:spPr bwMode="auto">
            <a:xfrm>
              <a:off x="6497072" y="4184959"/>
              <a:ext cx="1888717" cy="1048074"/>
            </a:xfrm>
            <a:custGeom>
              <a:avLst/>
              <a:gdLst>
                <a:gd name="T0" fmla="*/ 0 w 1038"/>
                <a:gd name="T1" fmla="*/ 560 h 576"/>
                <a:gd name="T2" fmla="*/ 4 w 1038"/>
                <a:gd name="T3" fmla="*/ 566 h 576"/>
                <a:gd name="T4" fmla="*/ 48 w 1038"/>
                <a:gd name="T5" fmla="*/ 492 h 576"/>
                <a:gd name="T6" fmla="*/ 126 w 1038"/>
                <a:gd name="T7" fmla="*/ 558 h 576"/>
                <a:gd name="T8" fmla="*/ 134 w 1038"/>
                <a:gd name="T9" fmla="*/ 556 h 576"/>
                <a:gd name="T10" fmla="*/ 206 w 1038"/>
                <a:gd name="T11" fmla="*/ 572 h 576"/>
                <a:gd name="T12" fmla="*/ 212 w 1038"/>
                <a:gd name="T13" fmla="*/ 576 h 576"/>
                <a:gd name="T14" fmla="*/ 254 w 1038"/>
                <a:gd name="T15" fmla="*/ 450 h 576"/>
                <a:gd name="T16" fmla="*/ 292 w 1038"/>
                <a:gd name="T17" fmla="*/ 530 h 576"/>
                <a:gd name="T18" fmla="*/ 336 w 1038"/>
                <a:gd name="T19" fmla="*/ 520 h 576"/>
                <a:gd name="T20" fmla="*/ 380 w 1038"/>
                <a:gd name="T21" fmla="*/ 504 h 576"/>
                <a:gd name="T22" fmla="*/ 452 w 1038"/>
                <a:gd name="T23" fmla="*/ 558 h 576"/>
                <a:gd name="T24" fmla="*/ 460 w 1038"/>
                <a:gd name="T25" fmla="*/ 562 h 576"/>
                <a:gd name="T26" fmla="*/ 502 w 1038"/>
                <a:gd name="T27" fmla="*/ 44 h 576"/>
                <a:gd name="T28" fmla="*/ 576 w 1038"/>
                <a:gd name="T29" fmla="*/ 226 h 576"/>
                <a:gd name="T30" fmla="*/ 658 w 1038"/>
                <a:gd name="T31" fmla="*/ 348 h 576"/>
                <a:gd name="T32" fmla="*/ 700 w 1038"/>
                <a:gd name="T33" fmla="*/ 418 h 576"/>
                <a:gd name="T34" fmla="*/ 708 w 1038"/>
                <a:gd name="T35" fmla="*/ 420 h 576"/>
                <a:gd name="T36" fmla="*/ 786 w 1038"/>
                <a:gd name="T37" fmla="*/ 418 h 576"/>
                <a:gd name="T38" fmla="*/ 866 w 1038"/>
                <a:gd name="T39" fmla="*/ 456 h 576"/>
                <a:gd name="T40" fmla="*/ 912 w 1038"/>
                <a:gd name="T41" fmla="*/ 434 h 576"/>
                <a:gd name="T42" fmla="*/ 988 w 1038"/>
                <a:gd name="T43" fmla="*/ 498 h 576"/>
                <a:gd name="T44" fmla="*/ 996 w 1038"/>
                <a:gd name="T45" fmla="*/ 498 h 576"/>
                <a:gd name="T46" fmla="*/ 1030 w 1038"/>
                <a:gd name="T47" fmla="*/ 454 h 576"/>
                <a:gd name="T48" fmla="*/ 1038 w 1038"/>
                <a:gd name="T49" fmla="*/ 446 h 576"/>
                <a:gd name="T50" fmla="*/ 1030 w 1038"/>
                <a:gd name="T51" fmla="*/ 446 h 576"/>
                <a:gd name="T52" fmla="*/ 956 w 1038"/>
                <a:gd name="T53" fmla="*/ 436 h 576"/>
                <a:gd name="T54" fmla="*/ 912 w 1038"/>
                <a:gd name="T55" fmla="*/ 422 h 576"/>
                <a:gd name="T56" fmla="*/ 832 w 1038"/>
                <a:gd name="T57" fmla="*/ 420 h 576"/>
                <a:gd name="T58" fmla="*/ 748 w 1038"/>
                <a:gd name="T59" fmla="*/ 386 h 576"/>
                <a:gd name="T60" fmla="*/ 742 w 1038"/>
                <a:gd name="T61" fmla="*/ 386 h 576"/>
                <a:gd name="T62" fmla="*/ 628 w 1038"/>
                <a:gd name="T63" fmla="*/ 266 h 576"/>
                <a:gd name="T64" fmla="*/ 546 w 1038"/>
                <a:gd name="T65" fmla="*/ 162 h 576"/>
                <a:gd name="T66" fmla="*/ 502 w 1038"/>
                <a:gd name="T67" fmla="*/ 2 h 576"/>
                <a:gd name="T68" fmla="*/ 494 w 1038"/>
                <a:gd name="T69" fmla="*/ 2 h 576"/>
                <a:gd name="T70" fmla="*/ 422 w 1038"/>
                <a:gd name="T71" fmla="*/ 432 h 576"/>
                <a:gd name="T72" fmla="*/ 418 w 1038"/>
                <a:gd name="T73" fmla="*/ 428 h 576"/>
                <a:gd name="T74" fmla="*/ 412 w 1038"/>
                <a:gd name="T75" fmla="*/ 432 h 576"/>
                <a:gd name="T76" fmla="*/ 334 w 1038"/>
                <a:gd name="T77" fmla="*/ 508 h 576"/>
                <a:gd name="T78" fmla="*/ 258 w 1038"/>
                <a:gd name="T79" fmla="*/ 430 h 576"/>
                <a:gd name="T80" fmla="*/ 252 w 1038"/>
                <a:gd name="T81" fmla="*/ 426 h 576"/>
                <a:gd name="T82" fmla="*/ 210 w 1038"/>
                <a:gd name="T83" fmla="*/ 554 h 576"/>
                <a:gd name="T84" fmla="*/ 174 w 1038"/>
                <a:gd name="T85" fmla="*/ 484 h 576"/>
                <a:gd name="T86" fmla="*/ 168 w 1038"/>
                <a:gd name="T87" fmla="*/ 484 h 576"/>
                <a:gd name="T88" fmla="*/ 92 w 1038"/>
                <a:gd name="T89" fmla="*/ 526 h 576"/>
                <a:gd name="T90" fmla="*/ 50 w 1038"/>
                <a:gd name="T91" fmla="*/ 476 h 576"/>
                <a:gd name="T92" fmla="*/ 44 w 1038"/>
                <a:gd name="T93" fmla="*/ 478 h 576"/>
                <a:gd name="T94" fmla="*/ 6 w 1038"/>
                <a:gd name="T95" fmla="*/ 560 h 576"/>
                <a:gd name="T96" fmla="*/ 0 w 1038"/>
                <a:gd name="T97" fmla="*/ 55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8" h="576">
                  <a:moveTo>
                    <a:pt x="0" y="558"/>
                  </a:moveTo>
                  <a:lnTo>
                    <a:pt x="0" y="560"/>
                  </a:lnTo>
                  <a:lnTo>
                    <a:pt x="0" y="560"/>
                  </a:lnTo>
                  <a:lnTo>
                    <a:pt x="2" y="562"/>
                  </a:lnTo>
                  <a:lnTo>
                    <a:pt x="4" y="566"/>
                  </a:lnTo>
                  <a:lnTo>
                    <a:pt x="4" y="566"/>
                  </a:lnTo>
                  <a:lnTo>
                    <a:pt x="8" y="564"/>
                  </a:lnTo>
                  <a:lnTo>
                    <a:pt x="12" y="562"/>
                  </a:lnTo>
                  <a:lnTo>
                    <a:pt x="48" y="492"/>
                  </a:lnTo>
                  <a:lnTo>
                    <a:pt x="84" y="536"/>
                  </a:lnTo>
                  <a:lnTo>
                    <a:pt x="86" y="536"/>
                  </a:lnTo>
                  <a:lnTo>
                    <a:pt x="126" y="558"/>
                  </a:lnTo>
                  <a:lnTo>
                    <a:pt x="126" y="558"/>
                  </a:lnTo>
                  <a:lnTo>
                    <a:pt x="130" y="558"/>
                  </a:lnTo>
                  <a:lnTo>
                    <a:pt x="134" y="556"/>
                  </a:lnTo>
                  <a:lnTo>
                    <a:pt x="170" y="500"/>
                  </a:lnTo>
                  <a:lnTo>
                    <a:pt x="206" y="572"/>
                  </a:lnTo>
                  <a:lnTo>
                    <a:pt x="206" y="572"/>
                  </a:lnTo>
                  <a:lnTo>
                    <a:pt x="208" y="576"/>
                  </a:lnTo>
                  <a:lnTo>
                    <a:pt x="212" y="576"/>
                  </a:lnTo>
                  <a:lnTo>
                    <a:pt x="212" y="576"/>
                  </a:lnTo>
                  <a:lnTo>
                    <a:pt x="216" y="574"/>
                  </a:lnTo>
                  <a:lnTo>
                    <a:pt x="218" y="572"/>
                  </a:lnTo>
                  <a:lnTo>
                    <a:pt x="254" y="450"/>
                  </a:lnTo>
                  <a:lnTo>
                    <a:pt x="288" y="528"/>
                  </a:lnTo>
                  <a:lnTo>
                    <a:pt x="288" y="528"/>
                  </a:lnTo>
                  <a:lnTo>
                    <a:pt x="292" y="530"/>
                  </a:lnTo>
                  <a:lnTo>
                    <a:pt x="296" y="530"/>
                  </a:lnTo>
                  <a:lnTo>
                    <a:pt x="336" y="520"/>
                  </a:lnTo>
                  <a:lnTo>
                    <a:pt x="336" y="520"/>
                  </a:lnTo>
                  <a:lnTo>
                    <a:pt x="378" y="508"/>
                  </a:lnTo>
                  <a:lnTo>
                    <a:pt x="378" y="508"/>
                  </a:lnTo>
                  <a:lnTo>
                    <a:pt x="380" y="504"/>
                  </a:lnTo>
                  <a:lnTo>
                    <a:pt x="416" y="448"/>
                  </a:lnTo>
                  <a:lnTo>
                    <a:pt x="452" y="558"/>
                  </a:lnTo>
                  <a:lnTo>
                    <a:pt x="452" y="558"/>
                  </a:lnTo>
                  <a:lnTo>
                    <a:pt x="456" y="562"/>
                  </a:lnTo>
                  <a:lnTo>
                    <a:pt x="460" y="562"/>
                  </a:lnTo>
                  <a:lnTo>
                    <a:pt x="460" y="562"/>
                  </a:lnTo>
                  <a:lnTo>
                    <a:pt x="462" y="562"/>
                  </a:lnTo>
                  <a:lnTo>
                    <a:pt x="464" y="558"/>
                  </a:lnTo>
                  <a:lnTo>
                    <a:pt x="502" y="44"/>
                  </a:lnTo>
                  <a:lnTo>
                    <a:pt x="534" y="166"/>
                  </a:lnTo>
                  <a:lnTo>
                    <a:pt x="536" y="168"/>
                  </a:lnTo>
                  <a:lnTo>
                    <a:pt x="576" y="226"/>
                  </a:lnTo>
                  <a:lnTo>
                    <a:pt x="576" y="226"/>
                  </a:lnTo>
                  <a:lnTo>
                    <a:pt x="618" y="272"/>
                  </a:lnTo>
                  <a:lnTo>
                    <a:pt x="658" y="348"/>
                  </a:lnTo>
                  <a:lnTo>
                    <a:pt x="658" y="348"/>
                  </a:lnTo>
                  <a:lnTo>
                    <a:pt x="700" y="418"/>
                  </a:lnTo>
                  <a:lnTo>
                    <a:pt x="700" y="418"/>
                  </a:lnTo>
                  <a:lnTo>
                    <a:pt x="704" y="422"/>
                  </a:lnTo>
                  <a:lnTo>
                    <a:pt x="704" y="422"/>
                  </a:lnTo>
                  <a:lnTo>
                    <a:pt x="708" y="420"/>
                  </a:lnTo>
                  <a:lnTo>
                    <a:pt x="746" y="398"/>
                  </a:lnTo>
                  <a:lnTo>
                    <a:pt x="784" y="418"/>
                  </a:lnTo>
                  <a:lnTo>
                    <a:pt x="786" y="418"/>
                  </a:lnTo>
                  <a:lnTo>
                    <a:pt x="826" y="430"/>
                  </a:lnTo>
                  <a:lnTo>
                    <a:pt x="866" y="456"/>
                  </a:lnTo>
                  <a:lnTo>
                    <a:pt x="866" y="456"/>
                  </a:lnTo>
                  <a:lnTo>
                    <a:pt x="870" y="458"/>
                  </a:lnTo>
                  <a:lnTo>
                    <a:pt x="872" y="458"/>
                  </a:lnTo>
                  <a:lnTo>
                    <a:pt x="912" y="434"/>
                  </a:lnTo>
                  <a:lnTo>
                    <a:pt x="948" y="444"/>
                  </a:lnTo>
                  <a:lnTo>
                    <a:pt x="988" y="498"/>
                  </a:lnTo>
                  <a:lnTo>
                    <a:pt x="988" y="498"/>
                  </a:lnTo>
                  <a:lnTo>
                    <a:pt x="992" y="500"/>
                  </a:lnTo>
                  <a:lnTo>
                    <a:pt x="992" y="500"/>
                  </a:lnTo>
                  <a:lnTo>
                    <a:pt x="996" y="498"/>
                  </a:lnTo>
                  <a:lnTo>
                    <a:pt x="1038" y="454"/>
                  </a:lnTo>
                  <a:lnTo>
                    <a:pt x="1034" y="450"/>
                  </a:lnTo>
                  <a:lnTo>
                    <a:pt x="1030" y="454"/>
                  </a:lnTo>
                  <a:lnTo>
                    <a:pt x="1030" y="454"/>
                  </a:lnTo>
                  <a:lnTo>
                    <a:pt x="1038" y="446"/>
                  </a:lnTo>
                  <a:lnTo>
                    <a:pt x="1038" y="446"/>
                  </a:lnTo>
                  <a:lnTo>
                    <a:pt x="1038" y="446"/>
                  </a:lnTo>
                  <a:lnTo>
                    <a:pt x="1034" y="444"/>
                  </a:lnTo>
                  <a:lnTo>
                    <a:pt x="1030" y="446"/>
                  </a:lnTo>
                  <a:lnTo>
                    <a:pt x="994" y="484"/>
                  </a:lnTo>
                  <a:lnTo>
                    <a:pt x="956" y="436"/>
                  </a:lnTo>
                  <a:lnTo>
                    <a:pt x="956" y="436"/>
                  </a:lnTo>
                  <a:lnTo>
                    <a:pt x="952" y="432"/>
                  </a:lnTo>
                  <a:lnTo>
                    <a:pt x="912" y="422"/>
                  </a:lnTo>
                  <a:lnTo>
                    <a:pt x="912" y="422"/>
                  </a:lnTo>
                  <a:lnTo>
                    <a:pt x="908" y="424"/>
                  </a:lnTo>
                  <a:lnTo>
                    <a:pt x="870" y="444"/>
                  </a:lnTo>
                  <a:lnTo>
                    <a:pt x="832" y="420"/>
                  </a:lnTo>
                  <a:lnTo>
                    <a:pt x="830" y="420"/>
                  </a:lnTo>
                  <a:lnTo>
                    <a:pt x="790" y="408"/>
                  </a:lnTo>
                  <a:lnTo>
                    <a:pt x="748" y="386"/>
                  </a:lnTo>
                  <a:lnTo>
                    <a:pt x="748" y="386"/>
                  </a:lnTo>
                  <a:lnTo>
                    <a:pt x="746" y="386"/>
                  </a:lnTo>
                  <a:lnTo>
                    <a:pt x="742" y="386"/>
                  </a:lnTo>
                  <a:lnTo>
                    <a:pt x="706" y="408"/>
                  </a:lnTo>
                  <a:lnTo>
                    <a:pt x="670" y="342"/>
                  </a:lnTo>
                  <a:lnTo>
                    <a:pt x="628" y="266"/>
                  </a:lnTo>
                  <a:lnTo>
                    <a:pt x="628" y="264"/>
                  </a:lnTo>
                  <a:lnTo>
                    <a:pt x="586" y="218"/>
                  </a:lnTo>
                  <a:lnTo>
                    <a:pt x="546" y="162"/>
                  </a:lnTo>
                  <a:lnTo>
                    <a:pt x="506" y="6"/>
                  </a:lnTo>
                  <a:lnTo>
                    <a:pt x="506" y="6"/>
                  </a:lnTo>
                  <a:lnTo>
                    <a:pt x="502" y="2"/>
                  </a:lnTo>
                  <a:lnTo>
                    <a:pt x="498" y="0"/>
                  </a:lnTo>
                  <a:lnTo>
                    <a:pt x="498" y="0"/>
                  </a:lnTo>
                  <a:lnTo>
                    <a:pt x="494" y="2"/>
                  </a:lnTo>
                  <a:lnTo>
                    <a:pt x="494" y="6"/>
                  </a:lnTo>
                  <a:lnTo>
                    <a:pt x="454" y="528"/>
                  </a:lnTo>
                  <a:lnTo>
                    <a:pt x="422" y="432"/>
                  </a:lnTo>
                  <a:lnTo>
                    <a:pt x="422" y="432"/>
                  </a:lnTo>
                  <a:lnTo>
                    <a:pt x="422" y="430"/>
                  </a:lnTo>
                  <a:lnTo>
                    <a:pt x="418" y="428"/>
                  </a:lnTo>
                  <a:lnTo>
                    <a:pt x="418" y="428"/>
                  </a:lnTo>
                  <a:lnTo>
                    <a:pt x="414" y="430"/>
                  </a:lnTo>
                  <a:lnTo>
                    <a:pt x="412" y="432"/>
                  </a:lnTo>
                  <a:lnTo>
                    <a:pt x="372" y="496"/>
                  </a:lnTo>
                  <a:lnTo>
                    <a:pt x="334" y="508"/>
                  </a:lnTo>
                  <a:lnTo>
                    <a:pt x="334" y="508"/>
                  </a:lnTo>
                  <a:lnTo>
                    <a:pt x="298" y="518"/>
                  </a:lnTo>
                  <a:lnTo>
                    <a:pt x="258" y="430"/>
                  </a:lnTo>
                  <a:lnTo>
                    <a:pt x="258" y="430"/>
                  </a:lnTo>
                  <a:lnTo>
                    <a:pt x="256" y="428"/>
                  </a:lnTo>
                  <a:lnTo>
                    <a:pt x="252" y="426"/>
                  </a:lnTo>
                  <a:lnTo>
                    <a:pt x="252" y="426"/>
                  </a:lnTo>
                  <a:lnTo>
                    <a:pt x="248" y="428"/>
                  </a:lnTo>
                  <a:lnTo>
                    <a:pt x="246" y="430"/>
                  </a:lnTo>
                  <a:lnTo>
                    <a:pt x="210" y="554"/>
                  </a:lnTo>
                  <a:lnTo>
                    <a:pt x="176" y="486"/>
                  </a:lnTo>
                  <a:lnTo>
                    <a:pt x="176" y="486"/>
                  </a:lnTo>
                  <a:lnTo>
                    <a:pt x="174" y="484"/>
                  </a:lnTo>
                  <a:lnTo>
                    <a:pt x="170" y="482"/>
                  </a:lnTo>
                  <a:lnTo>
                    <a:pt x="170" y="482"/>
                  </a:lnTo>
                  <a:lnTo>
                    <a:pt x="168" y="484"/>
                  </a:lnTo>
                  <a:lnTo>
                    <a:pt x="166" y="486"/>
                  </a:lnTo>
                  <a:lnTo>
                    <a:pt x="128" y="544"/>
                  </a:lnTo>
                  <a:lnTo>
                    <a:pt x="92" y="526"/>
                  </a:lnTo>
                  <a:lnTo>
                    <a:pt x="52" y="478"/>
                  </a:lnTo>
                  <a:lnTo>
                    <a:pt x="52" y="478"/>
                  </a:lnTo>
                  <a:lnTo>
                    <a:pt x="50" y="476"/>
                  </a:lnTo>
                  <a:lnTo>
                    <a:pt x="46" y="476"/>
                  </a:lnTo>
                  <a:lnTo>
                    <a:pt x="46" y="476"/>
                  </a:lnTo>
                  <a:lnTo>
                    <a:pt x="44" y="478"/>
                  </a:lnTo>
                  <a:lnTo>
                    <a:pt x="42" y="480"/>
                  </a:lnTo>
                  <a:lnTo>
                    <a:pt x="0" y="556"/>
                  </a:lnTo>
                  <a:lnTo>
                    <a:pt x="6" y="560"/>
                  </a:lnTo>
                  <a:lnTo>
                    <a:pt x="12" y="560"/>
                  </a:lnTo>
                  <a:lnTo>
                    <a:pt x="12" y="558"/>
                  </a:lnTo>
                  <a:lnTo>
                    <a:pt x="0" y="558"/>
                  </a:lnTo>
                  <a:close/>
                </a:path>
              </a:pathLst>
            </a:custGeom>
            <a:solidFill>
              <a:srgbClr val="ED1F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0" name="Freeform 188"/>
            <p:cNvSpPr>
              <a:spLocks/>
            </p:cNvSpPr>
            <p:nvPr/>
          </p:nvSpPr>
          <p:spPr bwMode="auto">
            <a:xfrm>
              <a:off x="6497072" y="4184959"/>
              <a:ext cx="1888717" cy="1048074"/>
            </a:xfrm>
            <a:custGeom>
              <a:avLst/>
              <a:gdLst>
                <a:gd name="T0" fmla="*/ 0 w 1038"/>
                <a:gd name="T1" fmla="*/ 560 h 576"/>
                <a:gd name="T2" fmla="*/ 4 w 1038"/>
                <a:gd name="T3" fmla="*/ 566 h 576"/>
                <a:gd name="T4" fmla="*/ 48 w 1038"/>
                <a:gd name="T5" fmla="*/ 492 h 576"/>
                <a:gd name="T6" fmla="*/ 126 w 1038"/>
                <a:gd name="T7" fmla="*/ 558 h 576"/>
                <a:gd name="T8" fmla="*/ 134 w 1038"/>
                <a:gd name="T9" fmla="*/ 556 h 576"/>
                <a:gd name="T10" fmla="*/ 206 w 1038"/>
                <a:gd name="T11" fmla="*/ 572 h 576"/>
                <a:gd name="T12" fmla="*/ 212 w 1038"/>
                <a:gd name="T13" fmla="*/ 576 h 576"/>
                <a:gd name="T14" fmla="*/ 254 w 1038"/>
                <a:gd name="T15" fmla="*/ 450 h 576"/>
                <a:gd name="T16" fmla="*/ 292 w 1038"/>
                <a:gd name="T17" fmla="*/ 530 h 576"/>
                <a:gd name="T18" fmla="*/ 336 w 1038"/>
                <a:gd name="T19" fmla="*/ 520 h 576"/>
                <a:gd name="T20" fmla="*/ 380 w 1038"/>
                <a:gd name="T21" fmla="*/ 504 h 576"/>
                <a:gd name="T22" fmla="*/ 452 w 1038"/>
                <a:gd name="T23" fmla="*/ 558 h 576"/>
                <a:gd name="T24" fmla="*/ 460 w 1038"/>
                <a:gd name="T25" fmla="*/ 562 h 576"/>
                <a:gd name="T26" fmla="*/ 502 w 1038"/>
                <a:gd name="T27" fmla="*/ 44 h 576"/>
                <a:gd name="T28" fmla="*/ 576 w 1038"/>
                <a:gd name="T29" fmla="*/ 226 h 576"/>
                <a:gd name="T30" fmla="*/ 658 w 1038"/>
                <a:gd name="T31" fmla="*/ 348 h 576"/>
                <a:gd name="T32" fmla="*/ 700 w 1038"/>
                <a:gd name="T33" fmla="*/ 418 h 576"/>
                <a:gd name="T34" fmla="*/ 708 w 1038"/>
                <a:gd name="T35" fmla="*/ 420 h 576"/>
                <a:gd name="T36" fmla="*/ 786 w 1038"/>
                <a:gd name="T37" fmla="*/ 418 h 576"/>
                <a:gd name="T38" fmla="*/ 866 w 1038"/>
                <a:gd name="T39" fmla="*/ 456 h 576"/>
                <a:gd name="T40" fmla="*/ 912 w 1038"/>
                <a:gd name="T41" fmla="*/ 434 h 576"/>
                <a:gd name="T42" fmla="*/ 988 w 1038"/>
                <a:gd name="T43" fmla="*/ 498 h 576"/>
                <a:gd name="T44" fmla="*/ 996 w 1038"/>
                <a:gd name="T45" fmla="*/ 498 h 576"/>
                <a:gd name="T46" fmla="*/ 1030 w 1038"/>
                <a:gd name="T47" fmla="*/ 454 h 576"/>
                <a:gd name="T48" fmla="*/ 1038 w 1038"/>
                <a:gd name="T49" fmla="*/ 446 h 576"/>
                <a:gd name="T50" fmla="*/ 1030 w 1038"/>
                <a:gd name="T51" fmla="*/ 446 h 576"/>
                <a:gd name="T52" fmla="*/ 956 w 1038"/>
                <a:gd name="T53" fmla="*/ 436 h 576"/>
                <a:gd name="T54" fmla="*/ 912 w 1038"/>
                <a:gd name="T55" fmla="*/ 422 h 576"/>
                <a:gd name="T56" fmla="*/ 832 w 1038"/>
                <a:gd name="T57" fmla="*/ 420 h 576"/>
                <a:gd name="T58" fmla="*/ 748 w 1038"/>
                <a:gd name="T59" fmla="*/ 386 h 576"/>
                <a:gd name="T60" fmla="*/ 742 w 1038"/>
                <a:gd name="T61" fmla="*/ 386 h 576"/>
                <a:gd name="T62" fmla="*/ 628 w 1038"/>
                <a:gd name="T63" fmla="*/ 266 h 576"/>
                <a:gd name="T64" fmla="*/ 546 w 1038"/>
                <a:gd name="T65" fmla="*/ 162 h 576"/>
                <a:gd name="T66" fmla="*/ 502 w 1038"/>
                <a:gd name="T67" fmla="*/ 2 h 576"/>
                <a:gd name="T68" fmla="*/ 494 w 1038"/>
                <a:gd name="T69" fmla="*/ 2 h 576"/>
                <a:gd name="T70" fmla="*/ 422 w 1038"/>
                <a:gd name="T71" fmla="*/ 432 h 576"/>
                <a:gd name="T72" fmla="*/ 418 w 1038"/>
                <a:gd name="T73" fmla="*/ 428 h 576"/>
                <a:gd name="T74" fmla="*/ 412 w 1038"/>
                <a:gd name="T75" fmla="*/ 432 h 576"/>
                <a:gd name="T76" fmla="*/ 334 w 1038"/>
                <a:gd name="T77" fmla="*/ 508 h 576"/>
                <a:gd name="T78" fmla="*/ 258 w 1038"/>
                <a:gd name="T79" fmla="*/ 430 h 576"/>
                <a:gd name="T80" fmla="*/ 252 w 1038"/>
                <a:gd name="T81" fmla="*/ 426 h 576"/>
                <a:gd name="T82" fmla="*/ 210 w 1038"/>
                <a:gd name="T83" fmla="*/ 554 h 576"/>
                <a:gd name="T84" fmla="*/ 174 w 1038"/>
                <a:gd name="T85" fmla="*/ 484 h 576"/>
                <a:gd name="T86" fmla="*/ 168 w 1038"/>
                <a:gd name="T87" fmla="*/ 484 h 576"/>
                <a:gd name="T88" fmla="*/ 92 w 1038"/>
                <a:gd name="T89" fmla="*/ 526 h 576"/>
                <a:gd name="T90" fmla="*/ 50 w 1038"/>
                <a:gd name="T91" fmla="*/ 476 h 576"/>
                <a:gd name="T92" fmla="*/ 44 w 1038"/>
                <a:gd name="T93" fmla="*/ 478 h 576"/>
                <a:gd name="T94" fmla="*/ 6 w 1038"/>
                <a:gd name="T95" fmla="*/ 560 h 576"/>
                <a:gd name="T96" fmla="*/ 0 w 1038"/>
                <a:gd name="T97" fmla="*/ 55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8" h="576">
                  <a:moveTo>
                    <a:pt x="0" y="558"/>
                  </a:moveTo>
                  <a:lnTo>
                    <a:pt x="0" y="560"/>
                  </a:lnTo>
                  <a:lnTo>
                    <a:pt x="0" y="560"/>
                  </a:lnTo>
                  <a:lnTo>
                    <a:pt x="2" y="562"/>
                  </a:lnTo>
                  <a:lnTo>
                    <a:pt x="4" y="566"/>
                  </a:lnTo>
                  <a:lnTo>
                    <a:pt x="4" y="566"/>
                  </a:lnTo>
                  <a:lnTo>
                    <a:pt x="8" y="564"/>
                  </a:lnTo>
                  <a:lnTo>
                    <a:pt x="12" y="562"/>
                  </a:lnTo>
                  <a:lnTo>
                    <a:pt x="48" y="492"/>
                  </a:lnTo>
                  <a:lnTo>
                    <a:pt x="84" y="536"/>
                  </a:lnTo>
                  <a:lnTo>
                    <a:pt x="86" y="536"/>
                  </a:lnTo>
                  <a:lnTo>
                    <a:pt x="126" y="558"/>
                  </a:lnTo>
                  <a:lnTo>
                    <a:pt x="126" y="558"/>
                  </a:lnTo>
                  <a:lnTo>
                    <a:pt x="130" y="558"/>
                  </a:lnTo>
                  <a:lnTo>
                    <a:pt x="134" y="556"/>
                  </a:lnTo>
                  <a:lnTo>
                    <a:pt x="170" y="500"/>
                  </a:lnTo>
                  <a:lnTo>
                    <a:pt x="206" y="572"/>
                  </a:lnTo>
                  <a:lnTo>
                    <a:pt x="206" y="572"/>
                  </a:lnTo>
                  <a:lnTo>
                    <a:pt x="208" y="576"/>
                  </a:lnTo>
                  <a:lnTo>
                    <a:pt x="212" y="576"/>
                  </a:lnTo>
                  <a:lnTo>
                    <a:pt x="212" y="576"/>
                  </a:lnTo>
                  <a:lnTo>
                    <a:pt x="216" y="574"/>
                  </a:lnTo>
                  <a:lnTo>
                    <a:pt x="218" y="572"/>
                  </a:lnTo>
                  <a:lnTo>
                    <a:pt x="254" y="450"/>
                  </a:lnTo>
                  <a:lnTo>
                    <a:pt x="288" y="528"/>
                  </a:lnTo>
                  <a:lnTo>
                    <a:pt x="288" y="528"/>
                  </a:lnTo>
                  <a:lnTo>
                    <a:pt x="292" y="530"/>
                  </a:lnTo>
                  <a:lnTo>
                    <a:pt x="296" y="530"/>
                  </a:lnTo>
                  <a:lnTo>
                    <a:pt x="336" y="520"/>
                  </a:lnTo>
                  <a:lnTo>
                    <a:pt x="336" y="520"/>
                  </a:lnTo>
                  <a:lnTo>
                    <a:pt x="378" y="508"/>
                  </a:lnTo>
                  <a:lnTo>
                    <a:pt x="378" y="508"/>
                  </a:lnTo>
                  <a:lnTo>
                    <a:pt x="380" y="504"/>
                  </a:lnTo>
                  <a:lnTo>
                    <a:pt x="416" y="448"/>
                  </a:lnTo>
                  <a:lnTo>
                    <a:pt x="452" y="558"/>
                  </a:lnTo>
                  <a:lnTo>
                    <a:pt x="452" y="558"/>
                  </a:lnTo>
                  <a:lnTo>
                    <a:pt x="456" y="562"/>
                  </a:lnTo>
                  <a:lnTo>
                    <a:pt x="460" y="562"/>
                  </a:lnTo>
                  <a:lnTo>
                    <a:pt x="460" y="562"/>
                  </a:lnTo>
                  <a:lnTo>
                    <a:pt x="462" y="562"/>
                  </a:lnTo>
                  <a:lnTo>
                    <a:pt x="464" y="558"/>
                  </a:lnTo>
                  <a:lnTo>
                    <a:pt x="502" y="44"/>
                  </a:lnTo>
                  <a:lnTo>
                    <a:pt x="534" y="166"/>
                  </a:lnTo>
                  <a:lnTo>
                    <a:pt x="536" y="168"/>
                  </a:lnTo>
                  <a:lnTo>
                    <a:pt x="576" y="226"/>
                  </a:lnTo>
                  <a:lnTo>
                    <a:pt x="576" y="226"/>
                  </a:lnTo>
                  <a:lnTo>
                    <a:pt x="618" y="272"/>
                  </a:lnTo>
                  <a:lnTo>
                    <a:pt x="658" y="348"/>
                  </a:lnTo>
                  <a:lnTo>
                    <a:pt x="658" y="348"/>
                  </a:lnTo>
                  <a:lnTo>
                    <a:pt x="700" y="418"/>
                  </a:lnTo>
                  <a:lnTo>
                    <a:pt x="700" y="418"/>
                  </a:lnTo>
                  <a:lnTo>
                    <a:pt x="704" y="422"/>
                  </a:lnTo>
                  <a:lnTo>
                    <a:pt x="704" y="422"/>
                  </a:lnTo>
                  <a:lnTo>
                    <a:pt x="708" y="420"/>
                  </a:lnTo>
                  <a:lnTo>
                    <a:pt x="746" y="398"/>
                  </a:lnTo>
                  <a:lnTo>
                    <a:pt x="784" y="418"/>
                  </a:lnTo>
                  <a:lnTo>
                    <a:pt x="786" y="418"/>
                  </a:lnTo>
                  <a:lnTo>
                    <a:pt x="826" y="430"/>
                  </a:lnTo>
                  <a:lnTo>
                    <a:pt x="866" y="456"/>
                  </a:lnTo>
                  <a:lnTo>
                    <a:pt x="866" y="456"/>
                  </a:lnTo>
                  <a:lnTo>
                    <a:pt x="870" y="458"/>
                  </a:lnTo>
                  <a:lnTo>
                    <a:pt x="872" y="458"/>
                  </a:lnTo>
                  <a:lnTo>
                    <a:pt x="912" y="434"/>
                  </a:lnTo>
                  <a:lnTo>
                    <a:pt x="948" y="444"/>
                  </a:lnTo>
                  <a:lnTo>
                    <a:pt x="988" y="498"/>
                  </a:lnTo>
                  <a:lnTo>
                    <a:pt x="988" y="498"/>
                  </a:lnTo>
                  <a:lnTo>
                    <a:pt x="992" y="500"/>
                  </a:lnTo>
                  <a:lnTo>
                    <a:pt x="992" y="500"/>
                  </a:lnTo>
                  <a:lnTo>
                    <a:pt x="996" y="498"/>
                  </a:lnTo>
                  <a:lnTo>
                    <a:pt x="1038" y="454"/>
                  </a:lnTo>
                  <a:lnTo>
                    <a:pt x="1034" y="450"/>
                  </a:lnTo>
                  <a:lnTo>
                    <a:pt x="1030" y="454"/>
                  </a:lnTo>
                  <a:lnTo>
                    <a:pt x="1030" y="454"/>
                  </a:lnTo>
                  <a:lnTo>
                    <a:pt x="1038" y="446"/>
                  </a:lnTo>
                  <a:lnTo>
                    <a:pt x="1038" y="446"/>
                  </a:lnTo>
                  <a:lnTo>
                    <a:pt x="1038" y="446"/>
                  </a:lnTo>
                  <a:lnTo>
                    <a:pt x="1034" y="444"/>
                  </a:lnTo>
                  <a:lnTo>
                    <a:pt x="1030" y="446"/>
                  </a:lnTo>
                  <a:lnTo>
                    <a:pt x="994" y="484"/>
                  </a:lnTo>
                  <a:lnTo>
                    <a:pt x="956" y="436"/>
                  </a:lnTo>
                  <a:lnTo>
                    <a:pt x="956" y="436"/>
                  </a:lnTo>
                  <a:lnTo>
                    <a:pt x="952" y="432"/>
                  </a:lnTo>
                  <a:lnTo>
                    <a:pt x="912" y="422"/>
                  </a:lnTo>
                  <a:lnTo>
                    <a:pt x="912" y="422"/>
                  </a:lnTo>
                  <a:lnTo>
                    <a:pt x="908" y="424"/>
                  </a:lnTo>
                  <a:lnTo>
                    <a:pt x="870" y="444"/>
                  </a:lnTo>
                  <a:lnTo>
                    <a:pt x="832" y="420"/>
                  </a:lnTo>
                  <a:lnTo>
                    <a:pt x="830" y="420"/>
                  </a:lnTo>
                  <a:lnTo>
                    <a:pt x="790" y="408"/>
                  </a:lnTo>
                  <a:lnTo>
                    <a:pt x="748" y="386"/>
                  </a:lnTo>
                  <a:lnTo>
                    <a:pt x="748" y="386"/>
                  </a:lnTo>
                  <a:lnTo>
                    <a:pt x="746" y="386"/>
                  </a:lnTo>
                  <a:lnTo>
                    <a:pt x="742" y="386"/>
                  </a:lnTo>
                  <a:lnTo>
                    <a:pt x="706" y="408"/>
                  </a:lnTo>
                  <a:lnTo>
                    <a:pt x="670" y="342"/>
                  </a:lnTo>
                  <a:lnTo>
                    <a:pt x="628" y="266"/>
                  </a:lnTo>
                  <a:lnTo>
                    <a:pt x="628" y="264"/>
                  </a:lnTo>
                  <a:lnTo>
                    <a:pt x="586" y="218"/>
                  </a:lnTo>
                  <a:lnTo>
                    <a:pt x="546" y="162"/>
                  </a:lnTo>
                  <a:lnTo>
                    <a:pt x="506" y="6"/>
                  </a:lnTo>
                  <a:lnTo>
                    <a:pt x="506" y="6"/>
                  </a:lnTo>
                  <a:lnTo>
                    <a:pt x="502" y="2"/>
                  </a:lnTo>
                  <a:lnTo>
                    <a:pt x="498" y="0"/>
                  </a:lnTo>
                  <a:lnTo>
                    <a:pt x="498" y="0"/>
                  </a:lnTo>
                  <a:lnTo>
                    <a:pt x="494" y="2"/>
                  </a:lnTo>
                  <a:lnTo>
                    <a:pt x="494" y="6"/>
                  </a:lnTo>
                  <a:lnTo>
                    <a:pt x="454" y="528"/>
                  </a:lnTo>
                  <a:lnTo>
                    <a:pt x="422" y="432"/>
                  </a:lnTo>
                  <a:lnTo>
                    <a:pt x="422" y="432"/>
                  </a:lnTo>
                  <a:lnTo>
                    <a:pt x="422" y="430"/>
                  </a:lnTo>
                  <a:lnTo>
                    <a:pt x="418" y="428"/>
                  </a:lnTo>
                  <a:lnTo>
                    <a:pt x="418" y="428"/>
                  </a:lnTo>
                  <a:lnTo>
                    <a:pt x="414" y="430"/>
                  </a:lnTo>
                  <a:lnTo>
                    <a:pt x="412" y="432"/>
                  </a:lnTo>
                  <a:lnTo>
                    <a:pt x="372" y="496"/>
                  </a:lnTo>
                  <a:lnTo>
                    <a:pt x="334" y="508"/>
                  </a:lnTo>
                  <a:lnTo>
                    <a:pt x="334" y="508"/>
                  </a:lnTo>
                  <a:lnTo>
                    <a:pt x="298" y="518"/>
                  </a:lnTo>
                  <a:lnTo>
                    <a:pt x="258" y="430"/>
                  </a:lnTo>
                  <a:lnTo>
                    <a:pt x="258" y="430"/>
                  </a:lnTo>
                  <a:lnTo>
                    <a:pt x="256" y="428"/>
                  </a:lnTo>
                  <a:lnTo>
                    <a:pt x="252" y="426"/>
                  </a:lnTo>
                  <a:lnTo>
                    <a:pt x="252" y="426"/>
                  </a:lnTo>
                  <a:lnTo>
                    <a:pt x="248" y="428"/>
                  </a:lnTo>
                  <a:lnTo>
                    <a:pt x="246" y="430"/>
                  </a:lnTo>
                  <a:lnTo>
                    <a:pt x="210" y="554"/>
                  </a:lnTo>
                  <a:lnTo>
                    <a:pt x="176" y="486"/>
                  </a:lnTo>
                  <a:lnTo>
                    <a:pt x="176" y="486"/>
                  </a:lnTo>
                  <a:lnTo>
                    <a:pt x="174" y="484"/>
                  </a:lnTo>
                  <a:lnTo>
                    <a:pt x="170" y="482"/>
                  </a:lnTo>
                  <a:lnTo>
                    <a:pt x="170" y="482"/>
                  </a:lnTo>
                  <a:lnTo>
                    <a:pt x="168" y="484"/>
                  </a:lnTo>
                  <a:lnTo>
                    <a:pt x="166" y="486"/>
                  </a:lnTo>
                  <a:lnTo>
                    <a:pt x="128" y="544"/>
                  </a:lnTo>
                  <a:lnTo>
                    <a:pt x="92" y="526"/>
                  </a:lnTo>
                  <a:lnTo>
                    <a:pt x="52" y="478"/>
                  </a:lnTo>
                  <a:lnTo>
                    <a:pt x="52" y="478"/>
                  </a:lnTo>
                  <a:lnTo>
                    <a:pt x="50" y="476"/>
                  </a:lnTo>
                  <a:lnTo>
                    <a:pt x="46" y="476"/>
                  </a:lnTo>
                  <a:lnTo>
                    <a:pt x="46" y="476"/>
                  </a:lnTo>
                  <a:lnTo>
                    <a:pt x="44" y="478"/>
                  </a:lnTo>
                  <a:lnTo>
                    <a:pt x="42" y="480"/>
                  </a:lnTo>
                  <a:lnTo>
                    <a:pt x="0" y="556"/>
                  </a:lnTo>
                  <a:lnTo>
                    <a:pt x="6" y="560"/>
                  </a:lnTo>
                  <a:lnTo>
                    <a:pt x="12" y="560"/>
                  </a:lnTo>
                  <a:lnTo>
                    <a:pt x="12" y="558"/>
                  </a:lnTo>
                  <a:lnTo>
                    <a:pt x="0" y="5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1" name="Freeform 189"/>
            <p:cNvSpPr>
              <a:spLocks noEditPoints="1"/>
            </p:cNvSpPr>
            <p:nvPr/>
          </p:nvSpPr>
          <p:spPr bwMode="auto">
            <a:xfrm>
              <a:off x="6507989" y="4621657"/>
              <a:ext cx="1870521" cy="786055"/>
            </a:xfrm>
            <a:custGeom>
              <a:avLst/>
              <a:gdLst>
                <a:gd name="T0" fmla="*/ 124 w 1028"/>
                <a:gd name="T1" fmla="*/ 432 h 432"/>
                <a:gd name="T2" fmla="*/ 42 w 1028"/>
                <a:gd name="T3" fmla="*/ 284 h 432"/>
                <a:gd name="T4" fmla="*/ 42 w 1028"/>
                <a:gd name="T5" fmla="*/ 350 h 432"/>
                <a:gd name="T6" fmla="*/ 132 w 1028"/>
                <a:gd name="T7" fmla="*/ 416 h 432"/>
                <a:gd name="T8" fmla="*/ 166 w 1028"/>
                <a:gd name="T9" fmla="*/ 290 h 432"/>
                <a:gd name="T10" fmla="*/ 124 w 1028"/>
                <a:gd name="T11" fmla="*/ 372 h 432"/>
                <a:gd name="T12" fmla="*/ 0 w 1028"/>
                <a:gd name="T13" fmla="*/ 256 h 432"/>
                <a:gd name="T14" fmla="*/ 0 w 1028"/>
                <a:gd name="T15" fmla="*/ 256 h 432"/>
                <a:gd name="T16" fmla="*/ 82 w 1028"/>
                <a:gd name="T17" fmla="*/ 258 h 432"/>
                <a:gd name="T18" fmla="*/ 742 w 1028"/>
                <a:gd name="T19" fmla="*/ 254 h 432"/>
                <a:gd name="T20" fmla="*/ 740 w 1028"/>
                <a:gd name="T21" fmla="*/ 258 h 432"/>
                <a:gd name="T22" fmla="*/ 220 w 1028"/>
                <a:gd name="T23" fmla="*/ 332 h 432"/>
                <a:gd name="T24" fmla="*/ 330 w 1028"/>
                <a:gd name="T25" fmla="*/ 330 h 432"/>
                <a:gd name="T26" fmla="*/ 434 w 1028"/>
                <a:gd name="T27" fmla="*/ 300 h 432"/>
                <a:gd name="T28" fmla="*/ 370 w 1028"/>
                <a:gd name="T29" fmla="*/ 322 h 432"/>
                <a:gd name="T30" fmla="*/ 288 w 1028"/>
                <a:gd name="T31" fmla="*/ 324 h 432"/>
                <a:gd name="T32" fmla="*/ 1028 w 1028"/>
                <a:gd name="T33" fmla="*/ 218 h 432"/>
                <a:gd name="T34" fmla="*/ 1028 w 1028"/>
                <a:gd name="T35" fmla="*/ 240 h 432"/>
                <a:gd name="T36" fmla="*/ 876 w 1028"/>
                <a:gd name="T37" fmla="*/ 230 h 432"/>
                <a:gd name="T38" fmla="*/ 926 w 1028"/>
                <a:gd name="T39" fmla="*/ 246 h 432"/>
                <a:gd name="T40" fmla="*/ 946 w 1028"/>
                <a:gd name="T41" fmla="*/ 252 h 432"/>
                <a:gd name="T42" fmla="*/ 960 w 1028"/>
                <a:gd name="T43" fmla="*/ 246 h 432"/>
                <a:gd name="T44" fmla="*/ 904 w 1028"/>
                <a:gd name="T45" fmla="*/ 216 h 432"/>
                <a:gd name="T46" fmla="*/ 816 w 1028"/>
                <a:gd name="T47" fmla="*/ 246 h 432"/>
                <a:gd name="T48" fmla="*/ 832 w 1028"/>
                <a:gd name="T49" fmla="*/ 250 h 432"/>
                <a:gd name="T50" fmla="*/ 856 w 1028"/>
                <a:gd name="T51" fmla="*/ 230 h 432"/>
                <a:gd name="T52" fmla="*/ 1028 w 1028"/>
                <a:gd name="T53" fmla="*/ 198 h 432"/>
                <a:gd name="T54" fmla="*/ 986 w 1028"/>
                <a:gd name="T55" fmla="*/ 230 h 432"/>
                <a:gd name="T56" fmla="*/ 1028 w 1028"/>
                <a:gd name="T57" fmla="*/ 204 h 432"/>
                <a:gd name="T58" fmla="*/ 740 w 1028"/>
                <a:gd name="T59" fmla="*/ 214 h 432"/>
                <a:gd name="T60" fmla="*/ 738 w 1028"/>
                <a:gd name="T61" fmla="*/ 254 h 432"/>
                <a:gd name="T62" fmla="*/ 748 w 1028"/>
                <a:gd name="T63" fmla="*/ 246 h 432"/>
                <a:gd name="T64" fmla="*/ 864 w 1028"/>
                <a:gd name="T65" fmla="*/ 170 h 432"/>
                <a:gd name="T66" fmla="*/ 880 w 1028"/>
                <a:gd name="T67" fmla="*/ 176 h 432"/>
                <a:gd name="T68" fmla="*/ 778 w 1028"/>
                <a:gd name="T69" fmla="*/ 144 h 432"/>
                <a:gd name="T70" fmla="*/ 782 w 1028"/>
                <a:gd name="T71" fmla="*/ 136 h 432"/>
                <a:gd name="T72" fmla="*/ 430 w 1028"/>
                <a:gd name="T73" fmla="*/ 212 h 432"/>
                <a:gd name="T74" fmla="*/ 464 w 1028"/>
                <a:gd name="T75" fmla="*/ 92 h 432"/>
                <a:gd name="T76" fmla="*/ 492 w 1028"/>
                <a:gd name="T77" fmla="*/ 110 h 432"/>
                <a:gd name="T78" fmla="*/ 484 w 1028"/>
                <a:gd name="T79" fmla="*/ 94 h 432"/>
                <a:gd name="T80" fmla="*/ 492 w 1028"/>
                <a:gd name="T81" fmla="*/ 94 h 432"/>
                <a:gd name="T82" fmla="*/ 482 w 1028"/>
                <a:gd name="T83" fmla="*/ 46 h 432"/>
                <a:gd name="T84" fmla="*/ 482 w 1028"/>
                <a:gd name="T85" fmla="*/ 62 h 432"/>
                <a:gd name="T86" fmla="*/ 490 w 1028"/>
                <a:gd name="T87" fmla="*/ 28 h 432"/>
                <a:gd name="T88" fmla="*/ 466 w 1028"/>
                <a:gd name="T89" fmla="*/ 212 h 432"/>
                <a:gd name="T90" fmla="*/ 486 w 1028"/>
                <a:gd name="T91" fmla="*/ 144 h 432"/>
                <a:gd name="T92" fmla="*/ 494 w 1028"/>
                <a:gd name="T93" fmla="*/ 144 h 432"/>
                <a:gd name="T94" fmla="*/ 534 w 1028"/>
                <a:gd name="T95" fmla="*/ 154 h 432"/>
                <a:gd name="T96" fmla="*/ 580 w 1028"/>
                <a:gd name="T97" fmla="*/ 254 h 432"/>
                <a:gd name="T98" fmla="*/ 616 w 1028"/>
                <a:gd name="T99" fmla="*/ 176 h 432"/>
                <a:gd name="T100" fmla="*/ 666 w 1028"/>
                <a:gd name="T101" fmla="*/ 152 h 432"/>
                <a:gd name="T102" fmla="*/ 576 w 1028"/>
                <a:gd name="T103" fmla="*/ 188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432">
                  <a:moveTo>
                    <a:pt x="130" y="422"/>
                  </a:moveTo>
                  <a:lnTo>
                    <a:pt x="116" y="422"/>
                  </a:lnTo>
                  <a:lnTo>
                    <a:pt x="124" y="432"/>
                  </a:lnTo>
                  <a:lnTo>
                    <a:pt x="130" y="422"/>
                  </a:lnTo>
                  <a:close/>
                  <a:moveTo>
                    <a:pt x="50" y="278"/>
                  </a:moveTo>
                  <a:lnTo>
                    <a:pt x="42" y="284"/>
                  </a:lnTo>
                  <a:lnTo>
                    <a:pt x="34" y="280"/>
                  </a:lnTo>
                  <a:lnTo>
                    <a:pt x="6" y="344"/>
                  </a:lnTo>
                  <a:lnTo>
                    <a:pt x="42" y="350"/>
                  </a:lnTo>
                  <a:lnTo>
                    <a:pt x="82" y="370"/>
                  </a:lnTo>
                  <a:lnTo>
                    <a:pt x="112" y="416"/>
                  </a:lnTo>
                  <a:lnTo>
                    <a:pt x="132" y="416"/>
                  </a:lnTo>
                  <a:lnTo>
                    <a:pt x="164" y="360"/>
                  </a:lnTo>
                  <a:lnTo>
                    <a:pt x="192" y="348"/>
                  </a:lnTo>
                  <a:lnTo>
                    <a:pt x="166" y="290"/>
                  </a:lnTo>
                  <a:lnTo>
                    <a:pt x="164" y="290"/>
                  </a:lnTo>
                  <a:lnTo>
                    <a:pt x="160" y="294"/>
                  </a:lnTo>
                  <a:lnTo>
                    <a:pt x="124" y="372"/>
                  </a:lnTo>
                  <a:lnTo>
                    <a:pt x="82" y="324"/>
                  </a:lnTo>
                  <a:lnTo>
                    <a:pt x="50" y="278"/>
                  </a:lnTo>
                  <a:close/>
                  <a:moveTo>
                    <a:pt x="0" y="256"/>
                  </a:moveTo>
                  <a:lnTo>
                    <a:pt x="0" y="282"/>
                  </a:lnTo>
                  <a:lnTo>
                    <a:pt x="10" y="264"/>
                  </a:lnTo>
                  <a:lnTo>
                    <a:pt x="0" y="256"/>
                  </a:lnTo>
                  <a:close/>
                  <a:moveTo>
                    <a:pt x="82" y="256"/>
                  </a:moveTo>
                  <a:lnTo>
                    <a:pt x="82" y="258"/>
                  </a:lnTo>
                  <a:lnTo>
                    <a:pt x="82" y="258"/>
                  </a:lnTo>
                  <a:lnTo>
                    <a:pt x="84" y="258"/>
                  </a:lnTo>
                  <a:lnTo>
                    <a:pt x="82" y="256"/>
                  </a:lnTo>
                  <a:close/>
                  <a:moveTo>
                    <a:pt x="742" y="254"/>
                  </a:moveTo>
                  <a:lnTo>
                    <a:pt x="740" y="254"/>
                  </a:lnTo>
                  <a:lnTo>
                    <a:pt x="738" y="254"/>
                  </a:lnTo>
                  <a:lnTo>
                    <a:pt x="740" y="258"/>
                  </a:lnTo>
                  <a:lnTo>
                    <a:pt x="742" y="254"/>
                  </a:lnTo>
                  <a:close/>
                  <a:moveTo>
                    <a:pt x="246" y="238"/>
                  </a:moveTo>
                  <a:lnTo>
                    <a:pt x="220" y="332"/>
                  </a:lnTo>
                  <a:lnTo>
                    <a:pt x="246" y="314"/>
                  </a:lnTo>
                  <a:lnTo>
                    <a:pt x="288" y="336"/>
                  </a:lnTo>
                  <a:lnTo>
                    <a:pt x="330" y="330"/>
                  </a:lnTo>
                  <a:lnTo>
                    <a:pt x="370" y="396"/>
                  </a:lnTo>
                  <a:lnTo>
                    <a:pt x="412" y="374"/>
                  </a:lnTo>
                  <a:lnTo>
                    <a:pt x="434" y="300"/>
                  </a:lnTo>
                  <a:lnTo>
                    <a:pt x="418" y="254"/>
                  </a:lnTo>
                  <a:lnTo>
                    <a:pt x="412" y="278"/>
                  </a:lnTo>
                  <a:lnTo>
                    <a:pt x="370" y="322"/>
                  </a:lnTo>
                  <a:lnTo>
                    <a:pt x="356" y="298"/>
                  </a:lnTo>
                  <a:lnTo>
                    <a:pt x="330" y="302"/>
                  </a:lnTo>
                  <a:lnTo>
                    <a:pt x="288" y="324"/>
                  </a:lnTo>
                  <a:lnTo>
                    <a:pt x="246" y="238"/>
                  </a:lnTo>
                  <a:close/>
                  <a:moveTo>
                    <a:pt x="1028" y="218"/>
                  </a:moveTo>
                  <a:lnTo>
                    <a:pt x="1028" y="218"/>
                  </a:lnTo>
                  <a:lnTo>
                    <a:pt x="1028" y="220"/>
                  </a:lnTo>
                  <a:lnTo>
                    <a:pt x="1014" y="240"/>
                  </a:lnTo>
                  <a:lnTo>
                    <a:pt x="1028" y="240"/>
                  </a:lnTo>
                  <a:lnTo>
                    <a:pt x="1028" y="218"/>
                  </a:lnTo>
                  <a:close/>
                  <a:moveTo>
                    <a:pt x="904" y="216"/>
                  </a:moveTo>
                  <a:lnTo>
                    <a:pt x="876" y="230"/>
                  </a:lnTo>
                  <a:lnTo>
                    <a:pt x="904" y="244"/>
                  </a:lnTo>
                  <a:lnTo>
                    <a:pt x="926" y="248"/>
                  </a:lnTo>
                  <a:lnTo>
                    <a:pt x="926" y="246"/>
                  </a:lnTo>
                  <a:lnTo>
                    <a:pt x="942" y="246"/>
                  </a:lnTo>
                  <a:lnTo>
                    <a:pt x="942" y="252"/>
                  </a:lnTo>
                  <a:lnTo>
                    <a:pt x="946" y="252"/>
                  </a:lnTo>
                  <a:lnTo>
                    <a:pt x="958" y="248"/>
                  </a:lnTo>
                  <a:lnTo>
                    <a:pt x="958" y="246"/>
                  </a:lnTo>
                  <a:lnTo>
                    <a:pt x="960" y="246"/>
                  </a:lnTo>
                  <a:lnTo>
                    <a:pt x="962" y="246"/>
                  </a:lnTo>
                  <a:lnTo>
                    <a:pt x="946" y="222"/>
                  </a:lnTo>
                  <a:lnTo>
                    <a:pt x="904" y="216"/>
                  </a:lnTo>
                  <a:close/>
                  <a:moveTo>
                    <a:pt x="782" y="202"/>
                  </a:moveTo>
                  <a:lnTo>
                    <a:pt x="814" y="246"/>
                  </a:lnTo>
                  <a:lnTo>
                    <a:pt x="816" y="246"/>
                  </a:lnTo>
                  <a:lnTo>
                    <a:pt x="816" y="250"/>
                  </a:lnTo>
                  <a:lnTo>
                    <a:pt x="822" y="258"/>
                  </a:lnTo>
                  <a:lnTo>
                    <a:pt x="832" y="250"/>
                  </a:lnTo>
                  <a:lnTo>
                    <a:pt x="832" y="246"/>
                  </a:lnTo>
                  <a:lnTo>
                    <a:pt x="836" y="246"/>
                  </a:lnTo>
                  <a:lnTo>
                    <a:pt x="856" y="230"/>
                  </a:lnTo>
                  <a:lnTo>
                    <a:pt x="822" y="202"/>
                  </a:lnTo>
                  <a:lnTo>
                    <a:pt x="782" y="202"/>
                  </a:lnTo>
                  <a:close/>
                  <a:moveTo>
                    <a:pt x="1028" y="198"/>
                  </a:moveTo>
                  <a:lnTo>
                    <a:pt x="986" y="206"/>
                  </a:lnTo>
                  <a:lnTo>
                    <a:pt x="970" y="208"/>
                  </a:lnTo>
                  <a:lnTo>
                    <a:pt x="986" y="230"/>
                  </a:lnTo>
                  <a:lnTo>
                    <a:pt x="1028" y="198"/>
                  </a:lnTo>
                  <a:lnTo>
                    <a:pt x="1028" y="204"/>
                  </a:lnTo>
                  <a:lnTo>
                    <a:pt x="1028" y="204"/>
                  </a:lnTo>
                  <a:lnTo>
                    <a:pt x="1028" y="198"/>
                  </a:lnTo>
                  <a:close/>
                  <a:moveTo>
                    <a:pt x="756" y="184"/>
                  </a:moveTo>
                  <a:lnTo>
                    <a:pt x="740" y="214"/>
                  </a:lnTo>
                  <a:lnTo>
                    <a:pt x="724" y="188"/>
                  </a:lnTo>
                  <a:lnTo>
                    <a:pt x="706" y="204"/>
                  </a:lnTo>
                  <a:lnTo>
                    <a:pt x="738" y="254"/>
                  </a:lnTo>
                  <a:lnTo>
                    <a:pt x="738" y="246"/>
                  </a:lnTo>
                  <a:lnTo>
                    <a:pt x="740" y="246"/>
                  </a:lnTo>
                  <a:lnTo>
                    <a:pt x="748" y="246"/>
                  </a:lnTo>
                  <a:lnTo>
                    <a:pt x="780" y="200"/>
                  </a:lnTo>
                  <a:lnTo>
                    <a:pt x="756" y="184"/>
                  </a:lnTo>
                  <a:close/>
                  <a:moveTo>
                    <a:pt x="864" y="170"/>
                  </a:moveTo>
                  <a:lnTo>
                    <a:pt x="844" y="178"/>
                  </a:lnTo>
                  <a:lnTo>
                    <a:pt x="864" y="188"/>
                  </a:lnTo>
                  <a:lnTo>
                    <a:pt x="880" y="176"/>
                  </a:lnTo>
                  <a:lnTo>
                    <a:pt x="864" y="170"/>
                  </a:lnTo>
                  <a:close/>
                  <a:moveTo>
                    <a:pt x="782" y="136"/>
                  </a:moveTo>
                  <a:lnTo>
                    <a:pt x="778" y="144"/>
                  </a:lnTo>
                  <a:lnTo>
                    <a:pt x="782" y="146"/>
                  </a:lnTo>
                  <a:lnTo>
                    <a:pt x="794" y="152"/>
                  </a:lnTo>
                  <a:lnTo>
                    <a:pt x="782" y="136"/>
                  </a:lnTo>
                  <a:close/>
                  <a:moveTo>
                    <a:pt x="464" y="92"/>
                  </a:moveTo>
                  <a:lnTo>
                    <a:pt x="452" y="126"/>
                  </a:lnTo>
                  <a:lnTo>
                    <a:pt x="430" y="212"/>
                  </a:lnTo>
                  <a:lnTo>
                    <a:pt x="446" y="264"/>
                  </a:lnTo>
                  <a:lnTo>
                    <a:pt x="452" y="250"/>
                  </a:lnTo>
                  <a:lnTo>
                    <a:pt x="464" y="92"/>
                  </a:lnTo>
                  <a:close/>
                  <a:moveTo>
                    <a:pt x="484" y="128"/>
                  </a:moveTo>
                  <a:lnTo>
                    <a:pt x="484" y="112"/>
                  </a:lnTo>
                  <a:lnTo>
                    <a:pt x="492" y="110"/>
                  </a:lnTo>
                  <a:lnTo>
                    <a:pt x="492" y="128"/>
                  </a:lnTo>
                  <a:lnTo>
                    <a:pt x="484" y="128"/>
                  </a:lnTo>
                  <a:close/>
                  <a:moveTo>
                    <a:pt x="484" y="94"/>
                  </a:moveTo>
                  <a:lnTo>
                    <a:pt x="484" y="78"/>
                  </a:lnTo>
                  <a:lnTo>
                    <a:pt x="492" y="78"/>
                  </a:lnTo>
                  <a:lnTo>
                    <a:pt x="492" y="94"/>
                  </a:lnTo>
                  <a:lnTo>
                    <a:pt x="484" y="94"/>
                  </a:lnTo>
                  <a:close/>
                  <a:moveTo>
                    <a:pt x="482" y="62"/>
                  </a:moveTo>
                  <a:lnTo>
                    <a:pt x="482" y="46"/>
                  </a:lnTo>
                  <a:lnTo>
                    <a:pt x="490" y="46"/>
                  </a:lnTo>
                  <a:lnTo>
                    <a:pt x="490" y="62"/>
                  </a:lnTo>
                  <a:lnTo>
                    <a:pt x="482" y="62"/>
                  </a:lnTo>
                  <a:close/>
                  <a:moveTo>
                    <a:pt x="494" y="0"/>
                  </a:moveTo>
                  <a:lnTo>
                    <a:pt x="488" y="12"/>
                  </a:lnTo>
                  <a:lnTo>
                    <a:pt x="490" y="28"/>
                  </a:lnTo>
                  <a:lnTo>
                    <a:pt x="484" y="28"/>
                  </a:lnTo>
                  <a:lnTo>
                    <a:pt x="478" y="44"/>
                  </a:lnTo>
                  <a:lnTo>
                    <a:pt x="466" y="212"/>
                  </a:lnTo>
                  <a:lnTo>
                    <a:pt x="486" y="160"/>
                  </a:lnTo>
                  <a:lnTo>
                    <a:pt x="486" y="160"/>
                  </a:lnTo>
                  <a:lnTo>
                    <a:pt x="486" y="144"/>
                  </a:lnTo>
                  <a:lnTo>
                    <a:pt x="494" y="144"/>
                  </a:lnTo>
                  <a:lnTo>
                    <a:pt x="494" y="144"/>
                  </a:lnTo>
                  <a:lnTo>
                    <a:pt x="494" y="144"/>
                  </a:lnTo>
                  <a:lnTo>
                    <a:pt x="494" y="144"/>
                  </a:lnTo>
                  <a:lnTo>
                    <a:pt x="494" y="144"/>
                  </a:lnTo>
                  <a:lnTo>
                    <a:pt x="534" y="154"/>
                  </a:lnTo>
                  <a:lnTo>
                    <a:pt x="576" y="268"/>
                  </a:lnTo>
                  <a:lnTo>
                    <a:pt x="582" y="254"/>
                  </a:lnTo>
                  <a:lnTo>
                    <a:pt x="580" y="254"/>
                  </a:lnTo>
                  <a:lnTo>
                    <a:pt x="580" y="246"/>
                  </a:lnTo>
                  <a:lnTo>
                    <a:pt x="584" y="246"/>
                  </a:lnTo>
                  <a:lnTo>
                    <a:pt x="616" y="176"/>
                  </a:lnTo>
                  <a:lnTo>
                    <a:pt x="658" y="224"/>
                  </a:lnTo>
                  <a:lnTo>
                    <a:pt x="690" y="196"/>
                  </a:lnTo>
                  <a:lnTo>
                    <a:pt x="666" y="152"/>
                  </a:lnTo>
                  <a:lnTo>
                    <a:pt x="658" y="154"/>
                  </a:lnTo>
                  <a:lnTo>
                    <a:pt x="616" y="138"/>
                  </a:lnTo>
                  <a:lnTo>
                    <a:pt x="576" y="188"/>
                  </a:lnTo>
                  <a:lnTo>
                    <a:pt x="534" y="82"/>
                  </a:lnTo>
                  <a:lnTo>
                    <a:pt x="494" y="0"/>
                  </a:lnTo>
                  <a:close/>
                </a:path>
              </a:pathLst>
            </a:custGeom>
            <a:solidFill>
              <a:srgbClr val="FFE0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2" name="Freeform 190"/>
            <p:cNvSpPr>
              <a:spLocks/>
            </p:cNvSpPr>
            <p:nvPr/>
          </p:nvSpPr>
          <p:spPr bwMode="auto">
            <a:xfrm>
              <a:off x="6719060" y="5389517"/>
              <a:ext cx="25474" cy="18196"/>
            </a:xfrm>
            <a:custGeom>
              <a:avLst/>
              <a:gdLst>
                <a:gd name="T0" fmla="*/ 14 w 14"/>
                <a:gd name="T1" fmla="*/ 0 h 10"/>
                <a:gd name="T2" fmla="*/ 0 w 14"/>
                <a:gd name="T3" fmla="*/ 0 h 10"/>
                <a:gd name="T4" fmla="*/ 8 w 14"/>
                <a:gd name="T5" fmla="*/ 10 h 10"/>
                <a:gd name="T6" fmla="*/ 14 w 14"/>
                <a:gd name="T7" fmla="*/ 0 h 10"/>
              </a:gdLst>
              <a:ahLst/>
              <a:cxnLst>
                <a:cxn ang="0">
                  <a:pos x="T0" y="T1"/>
                </a:cxn>
                <a:cxn ang="0">
                  <a:pos x="T2" y="T3"/>
                </a:cxn>
                <a:cxn ang="0">
                  <a:pos x="T4" y="T5"/>
                </a:cxn>
                <a:cxn ang="0">
                  <a:pos x="T6" y="T7"/>
                </a:cxn>
              </a:cxnLst>
              <a:rect l="0" t="0" r="r" b="b"/>
              <a:pathLst>
                <a:path w="14" h="10">
                  <a:moveTo>
                    <a:pt x="14" y="0"/>
                  </a:moveTo>
                  <a:lnTo>
                    <a:pt x="0" y="0"/>
                  </a:lnTo>
                  <a:lnTo>
                    <a:pt x="8" y="10"/>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3" name="Freeform 191"/>
            <p:cNvSpPr>
              <a:spLocks/>
            </p:cNvSpPr>
            <p:nvPr/>
          </p:nvSpPr>
          <p:spPr bwMode="auto">
            <a:xfrm>
              <a:off x="6518907" y="5127498"/>
              <a:ext cx="338441" cy="251101"/>
            </a:xfrm>
            <a:custGeom>
              <a:avLst/>
              <a:gdLst>
                <a:gd name="T0" fmla="*/ 44 w 186"/>
                <a:gd name="T1" fmla="*/ 0 h 138"/>
                <a:gd name="T2" fmla="*/ 36 w 186"/>
                <a:gd name="T3" fmla="*/ 6 h 138"/>
                <a:gd name="T4" fmla="*/ 28 w 186"/>
                <a:gd name="T5" fmla="*/ 2 h 138"/>
                <a:gd name="T6" fmla="*/ 0 w 186"/>
                <a:gd name="T7" fmla="*/ 66 h 138"/>
                <a:gd name="T8" fmla="*/ 36 w 186"/>
                <a:gd name="T9" fmla="*/ 72 h 138"/>
                <a:gd name="T10" fmla="*/ 76 w 186"/>
                <a:gd name="T11" fmla="*/ 92 h 138"/>
                <a:gd name="T12" fmla="*/ 106 w 186"/>
                <a:gd name="T13" fmla="*/ 138 h 138"/>
                <a:gd name="T14" fmla="*/ 126 w 186"/>
                <a:gd name="T15" fmla="*/ 138 h 138"/>
                <a:gd name="T16" fmla="*/ 158 w 186"/>
                <a:gd name="T17" fmla="*/ 82 h 138"/>
                <a:gd name="T18" fmla="*/ 186 w 186"/>
                <a:gd name="T19" fmla="*/ 70 h 138"/>
                <a:gd name="T20" fmla="*/ 160 w 186"/>
                <a:gd name="T21" fmla="*/ 12 h 138"/>
                <a:gd name="T22" fmla="*/ 158 w 186"/>
                <a:gd name="T23" fmla="*/ 12 h 138"/>
                <a:gd name="T24" fmla="*/ 154 w 186"/>
                <a:gd name="T25" fmla="*/ 16 h 138"/>
                <a:gd name="T26" fmla="*/ 118 w 186"/>
                <a:gd name="T27" fmla="*/ 94 h 138"/>
                <a:gd name="T28" fmla="*/ 76 w 186"/>
                <a:gd name="T29" fmla="*/ 46 h 138"/>
                <a:gd name="T30" fmla="*/ 44 w 18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6" h="138">
                  <a:moveTo>
                    <a:pt x="44" y="0"/>
                  </a:moveTo>
                  <a:lnTo>
                    <a:pt x="36" y="6"/>
                  </a:lnTo>
                  <a:lnTo>
                    <a:pt x="28" y="2"/>
                  </a:lnTo>
                  <a:lnTo>
                    <a:pt x="0" y="66"/>
                  </a:lnTo>
                  <a:lnTo>
                    <a:pt x="36" y="72"/>
                  </a:lnTo>
                  <a:lnTo>
                    <a:pt x="76" y="92"/>
                  </a:lnTo>
                  <a:lnTo>
                    <a:pt x="106" y="138"/>
                  </a:lnTo>
                  <a:lnTo>
                    <a:pt x="126" y="138"/>
                  </a:lnTo>
                  <a:lnTo>
                    <a:pt x="158" y="82"/>
                  </a:lnTo>
                  <a:lnTo>
                    <a:pt x="186" y="70"/>
                  </a:lnTo>
                  <a:lnTo>
                    <a:pt x="160" y="12"/>
                  </a:lnTo>
                  <a:lnTo>
                    <a:pt x="158" y="12"/>
                  </a:lnTo>
                  <a:lnTo>
                    <a:pt x="154" y="16"/>
                  </a:lnTo>
                  <a:lnTo>
                    <a:pt x="118" y="94"/>
                  </a:lnTo>
                  <a:lnTo>
                    <a:pt x="76" y="46"/>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4" name="Freeform 192"/>
            <p:cNvSpPr>
              <a:spLocks/>
            </p:cNvSpPr>
            <p:nvPr/>
          </p:nvSpPr>
          <p:spPr bwMode="auto">
            <a:xfrm>
              <a:off x="6507989" y="5087468"/>
              <a:ext cx="18196" cy="47309"/>
            </a:xfrm>
            <a:custGeom>
              <a:avLst/>
              <a:gdLst>
                <a:gd name="T0" fmla="*/ 0 w 10"/>
                <a:gd name="T1" fmla="*/ 0 h 26"/>
                <a:gd name="T2" fmla="*/ 0 w 10"/>
                <a:gd name="T3" fmla="*/ 26 h 26"/>
                <a:gd name="T4" fmla="*/ 10 w 10"/>
                <a:gd name="T5" fmla="*/ 8 h 26"/>
                <a:gd name="T6" fmla="*/ 0 w 10"/>
                <a:gd name="T7" fmla="*/ 0 h 26"/>
              </a:gdLst>
              <a:ahLst/>
              <a:cxnLst>
                <a:cxn ang="0">
                  <a:pos x="T0" y="T1"/>
                </a:cxn>
                <a:cxn ang="0">
                  <a:pos x="T2" y="T3"/>
                </a:cxn>
                <a:cxn ang="0">
                  <a:pos x="T4" y="T5"/>
                </a:cxn>
                <a:cxn ang="0">
                  <a:pos x="T6" y="T7"/>
                </a:cxn>
              </a:cxnLst>
              <a:rect l="0" t="0" r="r" b="b"/>
              <a:pathLst>
                <a:path w="10" h="26">
                  <a:moveTo>
                    <a:pt x="0" y="0"/>
                  </a:moveTo>
                  <a:lnTo>
                    <a:pt x="0" y="26"/>
                  </a:lnTo>
                  <a:lnTo>
                    <a:pt x="10"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5" name="Freeform 193"/>
            <p:cNvSpPr>
              <a:spLocks/>
            </p:cNvSpPr>
            <p:nvPr/>
          </p:nvSpPr>
          <p:spPr bwMode="auto">
            <a:xfrm>
              <a:off x="6657194" y="5087468"/>
              <a:ext cx="3639" cy="3639"/>
            </a:xfrm>
            <a:custGeom>
              <a:avLst/>
              <a:gdLst>
                <a:gd name="T0" fmla="*/ 0 w 2"/>
                <a:gd name="T1" fmla="*/ 0 h 2"/>
                <a:gd name="T2" fmla="*/ 0 w 2"/>
                <a:gd name="T3" fmla="*/ 2 h 2"/>
                <a:gd name="T4" fmla="*/ 0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0" y="2"/>
                  </a:lnTo>
                  <a:lnTo>
                    <a:pt x="2"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6" name="Freeform 194"/>
            <p:cNvSpPr>
              <a:spLocks/>
            </p:cNvSpPr>
            <p:nvPr/>
          </p:nvSpPr>
          <p:spPr bwMode="auto">
            <a:xfrm>
              <a:off x="7850834" y="5083828"/>
              <a:ext cx="7278" cy="7278"/>
            </a:xfrm>
            <a:custGeom>
              <a:avLst/>
              <a:gdLst>
                <a:gd name="T0" fmla="*/ 4 w 4"/>
                <a:gd name="T1" fmla="*/ 0 h 4"/>
                <a:gd name="T2" fmla="*/ 2 w 4"/>
                <a:gd name="T3" fmla="*/ 0 h 4"/>
                <a:gd name="T4" fmla="*/ 0 w 4"/>
                <a:gd name="T5" fmla="*/ 0 h 4"/>
                <a:gd name="T6" fmla="*/ 2 w 4"/>
                <a:gd name="T7" fmla="*/ 4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lnTo>
                    <a:pt x="2" y="0"/>
                  </a:lnTo>
                  <a:lnTo>
                    <a:pt x="0" y="0"/>
                  </a:lnTo>
                  <a:lnTo>
                    <a:pt x="2" y="4"/>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7" name="Freeform 195"/>
            <p:cNvSpPr>
              <a:spLocks/>
            </p:cNvSpPr>
            <p:nvPr/>
          </p:nvSpPr>
          <p:spPr bwMode="auto">
            <a:xfrm>
              <a:off x="6908295" y="5054715"/>
              <a:ext cx="389389" cy="287493"/>
            </a:xfrm>
            <a:custGeom>
              <a:avLst/>
              <a:gdLst>
                <a:gd name="T0" fmla="*/ 26 w 214"/>
                <a:gd name="T1" fmla="*/ 0 h 158"/>
                <a:gd name="T2" fmla="*/ 0 w 214"/>
                <a:gd name="T3" fmla="*/ 94 h 158"/>
                <a:gd name="T4" fmla="*/ 26 w 214"/>
                <a:gd name="T5" fmla="*/ 76 h 158"/>
                <a:gd name="T6" fmla="*/ 68 w 214"/>
                <a:gd name="T7" fmla="*/ 98 h 158"/>
                <a:gd name="T8" fmla="*/ 110 w 214"/>
                <a:gd name="T9" fmla="*/ 92 h 158"/>
                <a:gd name="T10" fmla="*/ 150 w 214"/>
                <a:gd name="T11" fmla="*/ 158 h 158"/>
                <a:gd name="T12" fmla="*/ 192 w 214"/>
                <a:gd name="T13" fmla="*/ 136 h 158"/>
                <a:gd name="T14" fmla="*/ 214 w 214"/>
                <a:gd name="T15" fmla="*/ 62 h 158"/>
                <a:gd name="T16" fmla="*/ 198 w 214"/>
                <a:gd name="T17" fmla="*/ 16 h 158"/>
                <a:gd name="T18" fmla="*/ 192 w 214"/>
                <a:gd name="T19" fmla="*/ 40 h 158"/>
                <a:gd name="T20" fmla="*/ 150 w 214"/>
                <a:gd name="T21" fmla="*/ 84 h 158"/>
                <a:gd name="T22" fmla="*/ 136 w 214"/>
                <a:gd name="T23" fmla="*/ 60 h 158"/>
                <a:gd name="T24" fmla="*/ 110 w 214"/>
                <a:gd name="T25" fmla="*/ 64 h 158"/>
                <a:gd name="T26" fmla="*/ 68 w 214"/>
                <a:gd name="T27" fmla="*/ 86 h 158"/>
                <a:gd name="T28" fmla="*/ 26 w 214"/>
                <a:gd name="T2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4" h="158">
                  <a:moveTo>
                    <a:pt x="26" y="0"/>
                  </a:moveTo>
                  <a:lnTo>
                    <a:pt x="0" y="94"/>
                  </a:lnTo>
                  <a:lnTo>
                    <a:pt x="26" y="76"/>
                  </a:lnTo>
                  <a:lnTo>
                    <a:pt x="68" y="98"/>
                  </a:lnTo>
                  <a:lnTo>
                    <a:pt x="110" y="92"/>
                  </a:lnTo>
                  <a:lnTo>
                    <a:pt x="150" y="158"/>
                  </a:lnTo>
                  <a:lnTo>
                    <a:pt x="192" y="136"/>
                  </a:lnTo>
                  <a:lnTo>
                    <a:pt x="214" y="62"/>
                  </a:lnTo>
                  <a:lnTo>
                    <a:pt x="198" y="16"/>
                  </a:lnTo>
                  <a:lnTo>
                    <a:pt x="192" y="40"/>
                  </a:lnTo>
                  <a:lnTo>
                    <a:pt x="150" y="84"/>
                  </a:lnTo>
                  <a:lnTo>
                    <a:pt x="136" y="60"/>
                  </a:lnTo>
                  <a:lnTo>
                    <a:pt x="110" y="64"/>
                  </a:lnTo>
                  <a:lnTo>
                    <a:pt x="68" y="86"/>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8" name="Freeform 196"/>
            <p:cNvSpPr>
              <a:spLocks/>
            </p:cNvSpPr>
            <p:nvPr/>
          </p:nvSpPr>
          <p:spPr bwMode="auto">
            <a:xfrm>
              <a:off x="8353036" y="5018324"/>
              <a:ext cx="25474" cy="40031"/>
            </a:xfrm>
            <a:custGeom>
              <a:avLst/>
              <a:gdLst>
                <a:gd name="T0" fmla="*/ 14 w 14"/>
                <a:gd name="T1" fmla="*/ 0 h 22"/>
                <a:gd name="T2" fmla="*/ 14 w 14"/>
                <a:gd name="T3" fmla="*/ 0 h 22"/>
                <a:gd name="T4" fmla="*/ 14 w 14"/>
                <a:gd name="T5" fmla="*/ 2 h 22"/>
                <a:gd name="T6" fmla="*/ 0 w 14"/>
                <a:gd name="T7" fmla="*/ 22 h 22"/>
                <a:gd name="T8" fmla="*/ 14 w 14"/>
                <a:gd name="T9" fmla="*/ 22 h 22"/>
                <a:gd name="T10" fmla="*/ 14 w 14"/>
                <a:gd name="T11" fmla="*/ 0 h 22"/>
              </a:gdLst>
              <a:ahLst/>
              <a:cxnLst>
                <a:cxn ang="0">
                  <a:pos x="T0" y="T1"/>
                </a:cxn>
                <a:cxn ang="0">
                  <a:pos x="T2" y="T3"/>
                </a:cxn>
                <a:cxn ang="0">
                  <a:pos x="T4" y="T5"/>
                </a:cxn>
                <a:cxn ang="0">
                  <a:pos x="T6" y="T7"/>
                </a:cxn>
                <a:cxn ang="0">
                  <a:pos x="T8" y="T9"/>
                </a:cxn>
                <a:cxn ang="0">
                  <a:pos x="T10" y="T11"/>
                </a:cxn>
              </a:cxnLst>
              <a:rect l="0" t="0" r="r" b="b"/>
              <a:pathLst>
                <a:path w="14" h="22">
                  <a:moveTo>
                    <a:pt x="14" y="0"/>
                  </a:moveTo>
                  <a:lnTo>
                    <a:pt x="14" y="0"/>
                  </a:lnTo>
                  <a:lnTo>
                    <a:pt x="14" y="2"/>
                  </a:lnTo>
                  <a:lnTo>
                    <a:pt x="0" y="22"/>
                  </a:lnTo>
                  <a:lnTo>
                    <a:pt x="14" y="22"/>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69" name="Freeform 197"/>
            <p:cNvSpPr>
              <a:spLocks/>
            </p:cNvSpPr>
            <p:nvPr/>
          </p:nvSpPr>
          <p:spPr bwMode="auto">
            <a:xfrm>
              <a:off x="8101935" y="5014685"/>
              <a:ext cx="156483" cy="65505"/>
            </a:xfrm>
            <a:custGeom>
              <a:avLst/>
              <a:gdLst>
                <a:gd name="T0" fmla="*/ 28 w 86"/>
                <a:gd name="T1" fmla="*/ 0 h 36"/>
                <a:gd name="T2" fmla="*/ 0 w 86"/>
                <a:gd name="T3" fmla="*/ 14 h 36"/>
                <a:gd name="T4" fmla="*/ 28 w 86"/>
                <a:gd name="T5" fmla="*/ 28 h 36"/>
                <a:gd name="T6" fmla="*/ 50 w 86"/>
                <a:gd name="T7" fmla="*/ 32 h 36"/>
                <a:gd name="T8" fmla="*/ 50 w 86"/>
                <a:gd name="T9" fmla="*/ 30 h 36"/>
                <a:gd name="T10" fmla="*/ 66 w 86"/>
                <a:gd name="T11" fmla="*/ 30 h 36"/>
                <a:gd name="T12" fmla="*/ 66 w 86"/>
                <a:gd name="T13" fmla="*/ 36 h 36"/>
                <a:gd name="T14" fmla="*/ 70 w 86"/>
                <a:gd name="T15" fmla="*/ 36 h 36"/>
                <a:gd name="T16" fmla="*/ 82 w 86"/>
                <a:gd name="T17" fmla="*/ 32 h 36"/>
                <a:gd name="T18" fmla="*/ 82 w 86"/>
                <a:gd name="T19" fmla="*/ 30 h 36"/>
                <a:gd name="T20" fmla="*/ 84 w 86"/>
                <a:gd name="T21" fmla="*/ 30 h 36"/>
                <a:gd name="T22" fmla="*/ 86 w 86"/>
                <a:gd name="T23" fmla="*/ 30 h 36"/>
                <a:gd name="T24" fmla="*/ 70 w 86"/>
                <a:gd name="T25" fmla="*/ 6 h 36"/>
                <a:gd name="T26" fmla="*/ 28 w 86"/>
                <a:gd name="T2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36">
                  <a:moveTo>
                    <a:pt x="28" y="0"/>
                  </a:moveTo>
                  <a:lnTo>
                    <a:pt x="0" y="14"/>
                  </a:lnTo>
                  <a:lnTo>
                    <a:pt x="28" y="28"/>
                  </a:lnTo>
                  <a:lnTo>
                    <a:pt x="50" y="32"/>
                  </a:lnTo>
                  <a:lnTo>
                    <a:pt x="50" y="30"/>
                  </a:lnTo>
                  <a:lnTo>
                    <a:pt x="66" y="30"/>
                  </a:lnTo>
                  <a:lnTo>
                    <a:pt x="66" y="36"/>
                  </a:lnTo>
                  <a:lnTo>
                    <a:pt x="70" y="36"/>
                  </a:lnTo>
                  <a:lnTo>
                    <a:pt x="82" y="32"/>
                  </a:lnTo>
                  <a:lnTo>
                    <a:pt x="82" y="30"/>
                  </a:lnTo>
                  <a:lnTo>
                    <a:pt x="84" y="30"/>
                  </a:lnTo>
                  <a:lnTo>
                    <a:pt x="86" y="30"/>
                  </a:lnTo>
                  <a:lnTo>
                    <a:pt x="70" y="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0" name="Freeform 198"/>
            <p:cNvSpPr>
              <a:spLocks/>
            </p:cNvSpPr>
            <p:nvPr/>
          </p:nvSpPr>
          <p:spPr bwMode="auto">
            <a:xfrm>
              <a:off x="7930895" y="4989211"/>
              <a:ext cx="134648" cy="101896"/>
            </a:xfrm>
            <a:custGeom>
              <a:avLst/>
              <a:gdLst>
                <a:gd name="T0" fmla="*/ 0 w 74"/>
                <a:gd name="T1" fmla="*/ 0 h 56"/>
                <a:gd name="T2" fmla="*/ 32 w 74"/>
                <a:gd name="T3" fmla="*/ 44 h 56"/>
                <a:gd name="T4" fmla="*/ 34 w 74"/>
                <a:gd name="T5" fmla="*/ 44 h 56"/>
                <a:gd name="T6" fmla="*/ 34 w 74"/>
                <a:gd name="T7" fmla="*/ 48 h 56"/>
                <a:gd name="T8" fmla="*/ 40 w 74"/>
                <a:gd name="T9" fmla="*/ 56 h 56"/>
                <a:gd name="T10" fmla="*/ 50 w 74"/>
                <a:gd name="T11" fmla="*/ 48 h 56"/>
                <a:gd name="T12" fmla="*/ 50 w 74"/>
                <a:gd name="T13" fmla="*/ 44 h 56"/>
                <a:gd name="T14" fmla="*/ 54 w 74"/>
                <a:gd name="T15" fmla="*/ 44 h 56"/>
                <a:gd name="T16" fmla="*/ 74 w 74"/>
                <a:gd name="T17" fmla="*/ 28 h 56"/>
                <a:gd name="T18" fmla="*/ 40 w 74"/>
                <a:gd name="T19" fmla="*/ 0 h 56"/>
                <a:gd name="T20" fmla="*/ 0 w 74"/>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56">
                  <a:moveTo>
                    <a:pt x="0" y="0"/>
                  </a:moveTo>
                  <a:lnTo>
                    <a:pt x="32" y="44"/>
                  </a:lnTo>
                  <a:lnTo>
                    <a:pt x="34" y="44"/>
                  </a:lnTo>
                  <a:lnTo>
                    <a:pt x="34" y="48"/>
                  </a:lnTo>
                  <a:lnTo>
                    <a:pt x="40" y="56"/>
                  </a:lnTo>
                  <a:lnTo>
                    <a:pt x="50" y="48"/>
                  </a:lnTo>
                  <a:lnTo>
                    <a:pt x="50" y="44"/>
                  </a:lnTo>
                  <a:lnTo>
                    <a:pt x="54" y="44"/>
                  </a:lnTo>
                  <a:lnTo>
                    <a:pt x="74" y="28"/>
                  </a:lnTo>
                  <a:lnTo>
                    <a:pt x="4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1" name="Freeform 199"/>
            <p:cNvSpPr>
              <a:spLocks/>
            </p:cNvSpPr>
            <p:nvPr/>
          </p:nvSpPr>
          <p:spPr bwMode="auto">
            <a:xfrm>
              <a:off x="8272975" y="4981932"/>
              <a:ext cx="105535" cy="58226"/>
            </a:xfrm>
            <a:custGeom>
              <a:avLst/>
              <a:gdLst>
                <a:gd name="T0" fmla="*/ 58 w 58"/>
                <a:gd name="T1" fmla="*/ 0 h 32"/>
                <a:gd name="T2" fmla="*/ 16 w 58"/>
                <a:gd name="T3" fmla="*/ 8 h 32"/>
                <a:gd name="T4" fmla="*/ 0 w 58"/>
                <a:gd name="T5" fmla="*/ 10 h 32"/>
                <a:gd name="T6" fmla="*/ 16 w 58"/>
                <a:gd name="T7" fmla="*/ 32 h 32"/>
                <a:gd name="T8" fmla="*/ 58 w 58"/>
                <a:gd name="T9" fmla="*/ 0 h 32"/>
                <a:gd name="T10" fmla="*/ 58 w 58"/>
                <a:gd name="T11" fmla="*/ 6 h 32"/>
                <a:gd name="T12" fmla="*/ 58 w 58"/>
                <a:gd name="T13" fmla="*/ 6 h 32"/>
                <a:gd name="T14" fmla="*/ 58 w 58"/>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32">
                  <a:moveTo>
                    <a:pt x="58" y="0"/>
                  </a:moveTo>
                  <a:lnTo>
                    <a:pt x="16" y="8"/>
                  </a:lnTo>
                  <a:lnTo>
                    <a:pt x="0" y="10"/>
                  </a:lnTo>
                  <a:lnTo>
                    <a:pt x="16" y="32"/>
                  </a:lnTo>
                  <a:lnTo>
                    <a:pt x="58" y="0"/>
                  </a:lnTo>
                  <a:lnTo>
                    <a:pt x="58" y="6"/>
                  </a:lnTo>
                  <a:lnTo>
                    <a:pt x="58" y="6"/>
                  </a:lnTo>
                  <a:lnTo>
                    <a:pt x="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2" name="Freeform 200"/>
            <p:cNvSpPr>
              <a:spLocks/>
            </p:cNvSpPr>
            <p:nvPr/>
          </p:nvSpPr>
          <p:spPr bwMode="auto">
            <a:xfrm>
              <a:off x="7792608" y="4956458"/>
              <a:ext cx="134648" cy="127370"/>
            </a:xfrm>
            <a:custGeom>
              <a:avLst/>
              <a:gdLst>
                <a:gd name="T0" fmla="*/ 50 w 74"/>
                <a:gd name="T1" fmla="*/ 0 h 70"/>
                <a:gd name="T2" fmla="*/ 34 w 74"/>
                <a:gd name="T3" fmla="*/ 30 h 70"/>
                <a:gd name="T4" fmla="*/ 18 w 74"/>
                <a:gd name="T5" fmla="*/ 4 h 70"/>
                <a:gd name="T6" fmla="*/ 0 w 74"/>
                <a:gd name="T7" fmla="*/ 20 h 70"/>
                <a:gd name="T8" fmla="*/ 32 w 74"/>
                <a:gd name="T9" fmla="*/ 70 h 70"/>
                <a:gd name="T10" fmla="*/ 32 w 74"/>
                <a:gd name="T11" fmla="*/ 62 h 70"/>
                <a:gd name="T12" fmla="*/ 34 w 74"/>
                <a:gd name="T13" fmla="*/ 62 h 70"/>
                <a:gd name="T14" fmla="*/ 42 w 74"/>
                <a:gd name="T15" fmla="*/ 62 h 70"/>
                <a:gd name="T16" fmla="*/ 74 w 74"/>
                <a:gd name="T17" fmla="*/ 16 h 70"/>
                <a:gd name="T18" fmla="*/ 50 w 74"/>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70">
                  <a:moveTo>
                    <a:pt x="50" y="0"/>
                  </a:moveTo>
                  <a:lnTo>
                    <a:pt x="34" y="30"/>
                  </a:lnTo>
                  <a:lnTo>
                    <a:pt x="18" y="4"/>
                  </a:lnTo>
                  <a:lnTo>
                    <a:pt x="0" y="20"/>
                  </a:lnTo>
                  <a:lnTo>
                    <a:pt x="32" y="70"/>
                  </a:lnTo>
                  <a:lnTo>
                    <a:pt x="32" y="62"/>
                  </a:lnTo>
                  <a:lnTo>
                    <a:pt x="34" y="62"/>
                  </a:lnTo>
                  <a:lnTo>
                    <a:pt x="42" y="62"/>
                  </a:lnTo>
                  <a:lnTo>
                    <a:pt x="74" y="16"/>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3" name="Freeform 201"/>
            <p:cNvSpPr>
              <a:spLocks/>
            </p:cNvSpPr>
            <p:nvPr/>
          </p:nvSpPr>
          <p:spPr bwMode="auto">
            <a:xfrm>
              <a:off x="8043709" y="4930984"/>
              <a:ext cx="65505" cy="32752"/>
            </a:xfrm>
            <a:custGeom>
              <a:avLst/>
              <a:gdLst>
                <a:gd name="T0" fmla="*/ 20 w 36"/>
                <a:gd name="T1" fmla="*/ 0 h 18"/>
                <a:gd name="T2" fmla="*/ 0 w 36"/>
                <a:gd name="T3" fmla="*/ 8 h 18"/>
                <a:gd name="T4" fmla="*/ 20 w 36"/>
                <a:gd name="T5" fmla="*/ 18 h 18"/>
                <a:gd name="T6" fmla="*/ 36 w 36"/>
                <a:gd name="T7" fmla="*/ 6 h 18"/>
                <a:gd name="T8" fmla="*/ 20 w 36"/>
                <a:gd name="T9" fmla="*/ 0 h 18"/>
              </a:gdLst>
              <a:ahLst/>
              <a:cxnLst>
                <a:cxn ang="0">
                  <a:pos x="T0" y="T1"/>
                </a:cxn>
                <a:cxn ang="0">
                  <a:pos x="T2" y="T3"/>
                </a:cxn>
                <a:cxn ang="0">
                  <a:pos x="T4" y="T5"/>
                </a:cxn>
                <a:cxn ang="0">
                  <a:pos x="T6" y="T7"/>
                </a:cxn>
                <a:cxn ang="0">
                  <a:pos x="T8" y="T9"/>
                </a:cxn>
              </a:cxnLst>
              <a:rect l="0" t="0" r="r" b="b"/>
              <a:pathLst>
                <a:path w="36" h="18">
                  <a:moveTo>
                    <a:pt x="20" y="0"/>
                  </a:moveTo>
                  <a:lnTo>
                    <a:pt x="0" y="8"/>
                  </a:lnTo>
                  <a:lnTo>
                    <a:pt x="20" y="18"/>
                  </a:lnTo>
                  <a:lnTo>
                    <a:pt x="36" y="6"/>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4" name="Freeform 202"/>
            <p:cNvSpPr>
              <a:spLocks/>
            </p:cNvSpPr>
            <p:nvPr/>
          </p:nvSpPr>
          <p:spPr bwMode="auto">
            <a:xfrm>
              <a:off x="7923617" y="4869119"/>
              <a:ext cx="29113" cy="29113"/>
            </a:xfrm>
            <a:custGeom>
              <a:avLst/>
              <a:gdLst>
                <a:gd name="T0" fmla="*/ 4 w 16"/>
                <a:gd name="T1" fmla="*/ 0 h 16"/>
                <a:gd name="T2" fmla="*/ 0 w 16"/>
                <a:gd name="T3" fmla="*/ 8 h 16"/>
                <a:gd name="T4" fmla="*/ 4 w 16"/>
                <a:gd name="T5" fmla="*/ 10 h 16"/>
                <a:gd name="T6" fmla="*/ 16 w 16"/>
                <a:gd name="T7" fmla="*/ 16 h 16"/>
                <a:gd name="T8" fmla="*/ 4 w 16"/>
                <a:gd name="T9" fmla="*/ 0 h 16"/>
              </a:gdLst>
              <a:ahLst/>
              <a:cxnLst>
                <a:cxn ang="0">
                  <a:pos x="T0" y="T1"/>
                </a:cxn>
                <a:cxn ang="0">
                  <a:pos x="T2" y="T3"/>
                </a:cxn>
                <a:cxn ang="0">
                  <a:pos x="T4" y="T5"/>
                </a:cxn>
                <a:cxn ang="0">
                  <a:pos x="T6" y="T7"/>
                </a:cxn>
                <a:cxn ang="0">
                  <a:pos x="T8" y="T9"/>
                </a:cxn>
              </a:cxnLst>
              <a:rect l="0" t="0" r="r" b="b"/>
              <a:pathLst>
                <a:path w="16" h="16">
                  <a:moveTo>
                    <a:pt x="4" y="0"/>
                  </a:moveTo>
                  <a:lnTo>
                    <a:pt x="0" y="8"/>
                  </a:lnTo>
                  <a:lnTo>
                    <a:pt x="4" y="10"/>
                  </a:lnTo>
                  <a:lnTo>
                    <a:pt x="16" y="16"/>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5" name="Freeform 203"/>
            <p:cNvSpPr>
              <a:spLocks/>
            </p:cNvSpPr>
            <p:nvPr/>
          </p:nvSpPr>
          <p:spPr bwMode="auto">
            <a:xfrm>
              <a:off x="7290405" y="4789058"/>
              <a:ext cx="61865" cy="312967"/>
            </a:xfrm>
            <a:custGeom>
              <a:avLst/>
              <a:gdLst>
                <a:gd name="T0" fmla="*/ 34 w 34"/>
                <a:gd name="T1" fmla="*/ 0 h 172"/>
                <a:gd name="T2" fmla="*/ 22 w 34"/>
                <a:gd name="T3" fmla="*/ 34 h 172"/>
                <a:gd name="T4" fmla="*/ 0 w 34"/>
                <a:gd name="T5" fmla="*/ 120 h 172"/>
                <a:gd name="T6" fmla="*/ 16 w 34"/>
                <a:gd name="T7" fmla="*/ 172 h 172"/>
                <a:gd name="T8" fmla="*/ 22 w 34"/>
                <a:gd name="T9" fmla="*/ 158 h 172"/>
                <a:gd name="T10" fmla="*/ 34 w 34"/>
                <a:gd name="T11" fmla="*/ 0 h 172"/>
              </a:gdLst>
              <a:ahLst/>
              <a:cxnLst>
                <a:cxn ang="0">
                  <a:pos x="T0" y="T1"/>
                </a:cxn>
                <a:cxn ang="0">
                  <a:pos x="T2" y="T3"/>
                </a:cxn>
                <a:cxn ang="0">
                  <a:pos x="T4" y="T5"/>
                </a:cxn>
                <a:cxn ang="0">
                  <a:pos x="T6" y="T7"/>
                </a:cxn>
                <a:cxn ang="0">
                  <a:pos x="T8" y="T9"/>
                </a:cxn>
                <a:cxn ang="0">
                  <a:pos x="T10" y="T11"/>
                </a:cxn>
              </a:cxnLst>
              <a:rect l="0" t="0" r="r" b="b"/>
              <a:pathLst>
                <a:path w="34" h="172">
                  <a:moveTo>
                    <a:pt x="34" y="0"/>
                  </a:moveTo>
                  <a:lnTo>
                    <a:pt x="22" y="34"/>
                  </a:lnTo>
                  <a:lnTo>
                    <a:pt x="0" y="120"/>
                  </a:lnTo>
                  <a:lnTo>
                    <a:pt x="16" y="172"/>
                  </a:lnTo>
                  <a:lnTo>
                    <a:pt x="22" y="158"/>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6" name="Freeform 204"/>
            <p:cNvSpPr>
              <a:spLocks/>
            </p:cNvSpPr>
            <p:nvPr/>
          </p:nvSpPr>
          <p:spPr bwMode="auto">
            <a:xfrm>
              <a:off x="7388662" y="4821810"/>
              <a:ext cx="14557" cy="32752"/>
            </a:xfrm>
            <a:custGeom>
              <a:avLst/>
              <a:gdLst>
                <a:gd name="T0" fmla="*/ 0 w 8"/>
                <a:gd name="T1" fmla="*/ 18 h 18"/>
                <a:gd name="T2" fmla="*/ 0 w 8"/>
                <a:gd name="T3" fmla="*/ 2 h 18"/>
                <a:gd name="T4" fmla="*/ 8 w 8"/>
                <a:gd name="T5" fmla="*/ 0 h 18"/>
                <a:gd name="T6" fmla="*/ 8 w 8"/>
                <a:gd name="T7" fmla="*/ 18 h 18"/>
                <a:gd name="T8" fmla="*/ 0 w 8"/>
                <a:gd name="T9" fmla="*/ 18 h 18"/>
              </a:gdLst>
              <a:ahLst/>
              <a:cxnLst>
                <a:cxn ang="0">
                  <a:pos x="T0" y="T1"/>
                </a:cxn>
                <a:cxn ang="0">
                  <a:pos x="T2" y="T3"/>
                </a:cxn>
                <a:cxn ang="0">
                  <a:pos x="T4" y="T5"/>
                </a:cxn>
                <a:cxn ang="0">
                  <a:pos x="T6" y="T7"/>
                </a:cxn>
                <a:cxn ang="0">
                  <a:pos x="T8" y="T9"/>
                </a:cxn>
              </a:cxnLst>
              <a:rect l="0" t="0" r="r" b="b"/>
              <a:pathLst>
                <a:path w="8" h="18">
                  <a:moveTo>
                    <a:pt x="0" y="18"/>
                  </a:moveTo>
                  <a:lnTo>
                    <a:pt x="0" y="2"/>
                  </a:lnTo>
                  <a:lnTo>
                    <a:pt x="8" y="0"/>
                  </a:lnTo>
                  <a:lnTo>
                    <a:pt x="8" y="18"/>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77" name="Rectangle 205"/>
            <p:cNvSpPr>
              <a:spLocks noChangeArrowheads="1"/>
            </p:cNvSpPr>
            <p:nvPr/>
          </p:nvSpPr>
          <p:spPr bwMode="auto">
            <a:xfrm>
              <a:off x="7388662" y="4763584"/>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78" name="Rectangle 207"/>
            <p:cNvSpPr>
              <a:spLocks noChangeArrowheads="1"/>
            </p:cNvSpPr>
            <p:nvPr/>
          </p:nvSpPr>
          <p:spPr bwMode="auto">
            <a:xfrm>
              <a:off x="7385023" y="4705357"/>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79" name="Freeform 208"/>
            <p:cNvSpPr>
              <a:spLocks/>
            </p:cNvSpPr>
            <p:nvPr/>
          </p:nvSpPr>
          <p:spPr bwMode="auto">
            <a:xfrm>
              <a:off x="7355910" y="4621656"/>
              <a:ext cx="407584" cy="487645"/>
            </a:xfrm>
            <a:custGeom>
              <a:avLst/>
              <a:gdLst>
                <a:gd name="T0" fmla="*/ 28 w 224"/>
                <a:gd name="T1" fmla="*/ 0 h 268"/>
                <a:gd name="T2" fmla="*/ 22 w 224"/>
                <a:gd name="T3" fmla="*/ 12 h 268"/>
                <a:gd name="T4" fmla="*/ 24 w 224"/>
                <a:gd name="T5" fmla="*/ 28 h 268"/>
                <a:gd name="T6" fmla="*/ 18 w 224"/>
                <a:gd name="T7" fmla="*/ 28 h 268"/>
                <a:gd name="T8" fmla="*/ 12 w 224"/>
                <a:gd name="T9" fmla="*/ 44 h 268"/>
                <a:gd name="T10" fmla="*/ 0 w 224"/>
                <a:gd name="T11" fmla="*/ 212 h 268"/>
                <a:gd name="T12" fmla="*/ 20 w 224"/>
                <a:gd name="T13" fmla="*/ 160 h 268"/>
                <a:gd name="T14" fmla="*/ 20 w 224"/>
                <a:gd name="T15" fmla="*/ 160 h 268"/>
                <a:gd name="T16" fmla="*/ 20 w 224"/>
                <a:gd name="T17" fmla="*/ 144 h 268"/>
                <a:gd name="T18" fmla="*/ 28 w 224"/>
                <a:gd name="T19" fmla="*/ 144 h 268"/>
                <a:gd name="T20" fmla="*/ 28 w 224"/>
                <a:gd name="T21" fmla="*/ 144 h 268"/>
                <a:gd name="T22" fmla="*/ 28 w 224"/>
                <a:gd name="T23" fmla="*/ 144 h 268"/>
                <a:gd name="T24" fmla="*/ 28 w 224"/>
                <a:gd name="T25" fmla="*/ 144 h 268"/>
                <a:gd name="T26" fmla="*/ 28 w 224"/>
                <a:gd name="T27" fmla="*/ 144 h 268"/>
                <a:gd name="T28" fmla="*/ 68 w 224"/>
                <a:gd name="T29" fmla="*/ 154 h 268"/>
                <a:gd name="T30" fmla="*/ 110 w 224"/>
                <a:gd name="T31" fmla="*/ 268 h 268"/>
                <a:gd name="T32" fmla="*/ 116 w 224"/>
                <a:gd name="T33" fmla="*/ 254 h 268"/>
                <a:gd name="T34" fmla="*/ 114 w 224"/>
                <a:gd name="T35" fmla="*/ 254 h 268"/>
                <a:gd name="T36" fmla="*/ 114 w 224"/>
                <a:gd name="T37" fmla="*/ 246 h 268"/>
                <a:gd name="T38" fmla="*/ 118 w 224"/>
                <a:gd name="T39" fmla="*/ 246 h 268"/>
                <a:gd name="T40" fmla="*/ 150 w 224"/>
                <a:gd name="T41" fmla="*/ 176 h 268"/>
                <a:gd name="T42" fmla="*/ 192 w 224"/>
                <a:gd name="T43" fmla="*/ 224 h 268"/>
                <a:gd name="T44" fmla="*/ 224 w 224"/>
                <a:gd name="T45" fmla="*/ 196 h 268"/>
                <a:gd name="T46" fmla="*/ 200 w 224"/>
                <a:gd name="T47" fmla="*/ 152 h 268"/>
                <a:gd name="T48" fmla="*/ 192 w 224"/>
                <a:gd name="T49" fmla="*/ 154 h 268"/>
                <a:gd name="T50" fmla="*/ 150 w 224"/>
                <a:gd name="T51" fmla="*/ 138 h 268"/>
                <a:gd name="T52" fmla="*/ 110 w 224"/>
                <a:gd name="T53" fmla="*/ 188 h 268"/>
                <a:gd name="T54" fmla="*/ 68 w 224"/>
                <a:gd name="T55" fmla="*/ 82 h 268"/>
                <a:gd name="T56" fmla="*/ 28 w 224"/>
                <a:gd name="T57"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4" h="268">
                  <a:moveTo>
                    <a:pt x="28" y="0"/>
                  </a:moveTo>
                  <a:lnTo>
                    <a:pt x="22" y="12"/>
                  </a:lnTo>
                  <a:lnTo>
                    <a:pt x="24" y="28"/>
                  </a:lnTo>
                  <a:lnTo>
                    <a:pt x="18" y="28"/>
                  </a:lnTo>
                  <a:lnTo>
                    <a:pt x="12" y="44"/>
                  </a:lnTo>
                  <a:lnTo>
                    <a:pt x="0" y="212"/>
                  </a:lnTo>
                  <a:lnTo>
                    <a:pt x="20" y="160"/>
                  </a:lnTo>
                  <a:lnTo>
                    <a:pt x="20" y="160"/>
                  </a:lnTo>
                  <a:lnTo>
                    <a:pt x="20" y="144"/>
                  </a:lnTo>
                  <a:lnTo>
                    <a:pt x="28" y="144"/>
                  </a:lnTo>
                  <a:lnTo>
                    <a:pt x="28" y="144"/>
                  </a:lnTo>
                  <a:lnTo>
                    <a:pt x="28" y="144"/>
                  </a:lnTo>
                  <a:lnTo>
                    <a:pt x="28" y="144"/>
                  </a:lnTo>
                  <a:lnTo>
                    <a:pt x="28" y="144"/>
                  </a:lnTo>
                  <a:lnTo>
                    <a:pt x="68" y="154"/>
                  </a:lnTo>
                  <a:lnTo>
                    <a:pt x="110" y="268"/>
                  </a:lnTo>
                  <a:lnTo>
                    <a:pt x="116" y="254"/>
                  </a:lnTo>
                  <a:lnTo>
                    <a:pt x="114" y="254"/>
                  </a:lnTo>
                  <a:lnTo>
                    <a:pt x="114" y="246"/>
                  </a:lnTo>
                  <a:lnTo>
                    <a:pt x="118" y="246"/>
                  </a:lnTo>
                  <a:lnTo>
                    <a:pt x="150" y="176"/>
                  </a:lnTo>
                  <a:lnTo>
                    <a:pt x="192" y="224"/>
                  </a:lnTo>
                  <a:lnTo>
                    <a:pt x="224" y="196"/>
                  </a:lnTo>
                  <a:lnTo>
                    <a:pt x="200" y="152"/>
                  </a:lnTo>
                  <a:lnTo>
                    <a:pt x="192" y="154"/>
                  </a:lnTo>
                  <a:lnTo>
                    <a:pt x="150" y="138"/>
                  </a:lnTo>
                  <a:lnTo>
                    <a:pt x="110" y="188"/>
                  </a:lnTo>
                  <a:lnTo>
                    <a:pt x="68" y="82"/>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0" name="Freeform 209"/>
            <p:cNvSpPr>
              <a:spLocks/>
            </p:cNvSpPr>
            <p:nvPr/>
          </p:nvSpPr>
          <p:spPr bwMode="auto">
            <a:xfrm>
              <a:off x="6711781" y="5378599"/>
              <a:ext cx="36391" cy="10917"/>
            </a:xfrm>
            <a:custGeom>
              <a:avLst/>
              <a:gdLst>
                <a:gd name="T0" fmla="*/ 20 w 20"/>
                <a:gd name="T1" fmla="*/ 0 h 6"/>
                <a:gd name="T2" fmla="*/ 0 w 20"/>
                <a:gd name="T3" fmla="*/ 0 h 6"/>
                <a:gd name="T4" fmla="*/ 4 w 20"/>
                <a:gd name="T5" fmla="*/ 6 h 6"/>
                <a:gd name="T6" fmla="*/ 18 w 20"/>
                <a:gd name="T7" fmla="*/ 6 h 6"/>
                <a:gd name="T8" fmla="*/ 20 w 20"/>
                <a:gd name="T9" fmla="*/ 0 h 6"/>
              </a:gdLst>
              <a:ahLst/>
              <a:cxnLst>
                <a:cxn ang="0">
                  <a:pos x="T0" y="T1"/>
                </a:cxn>
                <a:cxn ang="0">
                  <a:pos x="T2" y="T3"/>
                </a:cxn>
                <a:cxn ang="0">
                  <a:pos x="T4" y="T5"/>
                </a:cxn>
                <a:cxn ang="0">
                  <a:pos x="T6" y="T7"/>
                </a:cxn>
                <a:cxn ang="0">
                  <a:pos x="T8" y="T9"/>
                </a:cxn>
              </a:cxnLst>
              <a:rect l="0" t="0" r="r" b="b"/>
              <a:pathLst>
                <a:path w="20" h="6">
                  <a:moveTo>
                    <a:pt x="20" y="0"/>
                  </a:moveTo>
                  <a:lnTo>
                    <a:pt x="0" y="0"/>
                  </a:lnTo>
                  <a:lnTo>
                    <a:pt x="4" y="6"/>
                  </a:lnTo>
                  <a:lnTo>
                    <a:pt x="18" y="6"/>
                  </a:lnTo>
                  <a:lnTo>
                    <a:pt x="20" y="0"/>
                  </a:lnTo>
                  <a:close/>
                </a:path>
              </a:pathLst>
            </a:custGeom>
            <a:solidFill>
              <a:srgbClr val="635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1" name="Freeform 210"/>
            <p:cNvSpPr>
              <a:spLocks/>
            </p:cNvSpPr>
            <p:nvPr/>
          </p:nvSpPr>
          <p:spPr bwMode="auto">
            <a:xfrm>
              <a:off x="6711781" y="5378599"/>
              <a:ext cx="36391" cy="10917"/>
            </a:xfrm>
            <a:custGeom>
              <a:avLst/>
              <a:gdLst>
                <a:gd name="T0" fmla="*/ 20 w 20"/>
                <a:gd name="T1" fmla="*/ 0 h 6"/>
                <a:gd name="T2" fmla="*/ 0 w 20"/>
                <a:gd name="T3" fmla="*/ 0 h 6"/>
                <a:gd name="T4" fmla="*/ 4 w 20"/>
                <a:gd name="T5" fmla="*/ 6 h 6"/>
                <a:gd name="T6" fmla="*/ 18 w 20"/>
                <a:gd name="T7" fmla="*/ 6 h 6"/>
                <a:gd name="T8" fmla="*/ 20 w 20"/>
                <a:gd name="T9" fmla="*/ 0 h 6"/>
              </a:gdLst>
              <a:ahLst/>
              <a:cxnLst>
                <a:cxn ang="0">
                  <a:pos x="T0" y="T1"/>
                </a:cxn>
                <a:cxn ang="0">
                  <a:pos x="T2" y="T3"/>
                </a:cxn>
                <a:cxn ang="0">
                  <a:pos x="T4" y="T5"/>
                </a:cxn>
                <a:cxn ang="0">
                  <a:pos x="T6" y="T7"/>
                </a:cxn>
                <a:cxn ang="0">
                  <a:pos x="T8" y="T9"/>
                </a:cxn>
              </a:cxnLst>
              <a:rect l="0" t="0" r="r" b="b"/>
              <a:pathLst>
                <a:path w="20" h="6">
                  <a:moveTo>
                    <a:pt x="20" y="0"/>
                  </a:moveTo>
                  <a:lnTo>
                    <a:pt x="0" y="0"/>
                  </a:lnTo>
                  <a:lnTo>
                    <a:pt x="4" y="6"/>
                  </a:lnTo>
                  <a:lnTo>
                    <a:pt x="18" y="6"/>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2" name="Freeform 211"/>
            <p:cNvSpPr>
              <a:spLocks noEditPoints="1"/>
            </p:cNvSpPr>
            <p:nvPr/>
          </p:nvSpPr>
          <p:spPr bwMode="auto">
            <a:xfrm>
              <a:off x="7385023" y="4643491"/>
              <a:ext cx="21835" cy="269297"/>
            </a:xfrm>
            <a:custGeom>
              <a:avLst/>
              <a:gdLst>
                <a:gd name="T0" fmla="*/ 12 w 12"/>
                <a:gd name="T1" fmla="*/ 132 h 148"/>
                <a:gd name="T2" fmla="*/ 4 w 12"/>
                <a:gd name="T3" fmla="*/ 132 h 148"/>
                <a:gd name="T4" fmla="*/ 4 w 12"/>
                <a:gd name="T5" fmla="*/ 148 h 148"/>
                <a:gd name="T6" fmla="*/ 4 w 12"/>
                <a:gd name="T7" fmla="*/ 148 h 148"/>
                <a:gd name="T8" fmla="*/ 12 w 12"/>
                <a:gd name="T9" fmla="*/ 132 h 148"/>
                <a:gd name="T10" fmla="*/ 12 w 12"/>
                <a:gd name="T11" fmla="*/ 132 h 148"/>
                <a:gd name="T12" fmla="*/ 12 w 12"/>
                <a:gd name="T13" fmla="*/ 132 h 148"/>
                <a:gd name="T14" fmla="*/ 12 w 12"/>
                <a:gd name="T15" fmla="*/ 132 h 148"/>
                <a:gd name="T16" fmla="*/ 12 w 12"/>
                <a:gd name="T17" fmla="*/ 132 h 148"/>
                <a:gd name="T18" fmla="*/ 10 w 12"/>
                <a:gd name="T19" fmla="*/ 98 h 148"/>
                <a:gd name="T20" fmla="*/ 2 w 12"/>
                <a:gd name="T21" fmla="*/ 100 h 148"/>
                <a:gd name="T22" fmla="*/ 2 w 12"/>
                <a:gd name="T23" fmla="*/ 116 h 148"/>
                <a:gd name="T24" fmla="*/ 10 w 12"/>
                <a:gd name="T25" fmla="*/ 116 h 148"/>
                <a:gd name="T26" fmla="*/ 10 w 12"/>
                <a:gd name="T27" fmla="*/ 98 h 148"/>
                <a:gd name="T28" fmla="*/ 10 w 12"/>
                <a:gd name="T29" fmla="*/ 66 h 148"/>
                <a:gd name="T30" fmla="*/ 2 w 12"/>
                <a:gd name="T31" fmla="*/ 66 h 148"/>
                <a:gd name="T32" fmla="*/ 2 w 12"/>
                <a:gd name="T33" fmla="*/ 82 h 148"/>
                <a:gd name="T34" fmla="*/ 10 w 12"/>
                <a:gd name="T35" fmla="*/ 82 h 148"/>
                <a:gd name="T36" fmla="*/ 10 w 12"/>
                <a:gd name="T37" fmla="*/ 66 h 148"/>
                <a:gd name="T38" fmla="*/ 8 w 12"/>
                <a:gd name="T39" fmla="*/ 34 h 148"/>
                <a:gd name="T40" fmla="*/ 0 w 12"/>
                <a:gd name="T41" fmla="*/ 34 h 148"/>
                <a:gd name="T42" fmla="*/ 0 w 12"/>
                <a:gd name="T43" fmla="*/ 50 h 148"/>
                <a:gd name="T44" fmla="*/ 8 w 12"/>
                <a:gd name="T45" fmla="*/ 50 h 148"/>
                <a:gd name="T46" fmla="*/ 8 w 12"/>
                <a:gd name="T47" fmla="*/ 34 h 148"/>
                <a:gd name="T48" fmla="*/ 6 w 12"/>
                <a:gd name="T49" fmla="*/ 0 h 148"/>
                <a:gd name="T50" fmla="*/ 2 w 12"/>
                <a:gd name="T51" fmla="*/ 16 h 148"/>
                <a:gd name="T52" fmla="*/ 8 w 12"/>
                <a:gd name="T53" fmla="*/ 16 h 148"/>
                <a:gd name="T54" fmla="*/ 6 w 12"/>
                <a:gd name="T5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148">
                  <a:moveTo>
                    <a:pt x="12" y="132"/>
                  </a:moveTo>
                  <a:lnTo>
                    <a:pt x="4" y="132"/>
                  </a:lnTo>
                  <a:lnTo>
                    <a:pt x="4" y="148"/>
                  </a:lnTo>
                  <a:lnTo>
                    <a:pt x="4" y="148"/>
                  </a:lnTo>
                  <a:lnTo>
                    <a:pt x="12" y="132"/>
                  </a:lnTo>
                  <a:close/>
                  <a:moveTo>
                    <a:pt x="12" y="132"/>
                  </a:moveTo>
                  <a:lnTo>
                    <a:pt x="12" y="132"/>
                  </a:lnTo>
                  <a:lnTo>
                    <a:pt x="12" y="132"/>
                  </a:lnTo>
                  <a:lnTo>
                    <a:pt x="12" y="132"/>
                  </a:lnTo>
                  <a:close/>
                  <a:moveTo>
                    <a:pt x="10" y="98"/>
                  </a:moveTo>
                  <a:lnTo>
                    <a:pt x="2" y="100"/>
                  </a:lnTo>
                  <a:lnTo>
                    <a:pt x="2" y="116"/>
                  </a:lnTo>
                  <a:lnTo>
                    <a:pt x="10" y="116"/>
                  </a:lnTo>
                  <a:lnTo>
                    <a:pt x="10" y="98"/>
                  </a:lnTo>
                  <a:close/>
                  <a:moveTo>
                    <a:pt x="10" y="66"/>
                  </a:moveTo>
                  <a:lnTo>
                    <a:pt x="2" y="66"/>
                  </a:lnTo>
                  <a:lnTo>
                    <a:pt x="2" y="82"/>
                  </a:lnTo>
                  <a:lnTo>
                    <a:pt x="10" y="82"/>
                  </a:lnTo>
                  <a:lnTo>
                    <a:pt x="10" y="66"/>
                  </a:lnTo>
                  <a:close/>
                  <a:moveTo>
                    <a:pt x="8" y="34"/>
                  </a:moveTo>
                  <a:lnTo>
                    <a:pt x="0" y="34"/>
                  </a:lnTo>
                  <a:lnTo>
                    <a:pt x="0" y="50"/>
                  </a:lnTo>
                  <a:lnTo>
                    <a:pt x="8" y="50"/>
                  </a:lnTo>
                  <a:lnTo>
                    <a:pt x="8" y="34"/>
                  </a:lnTo>
                  <a:close/>
                  <a:moveTo>
                    <a:pt x="6" y="0"/>
                  </a:moveTo>
                  <a:lnTo>
                    <a:pt x="2" y="16"/>
                  </a:lnTo>
                  <a:lnTo>
                    <a:pt x="8" y="16"/>
                  </a:lnTo>
                  <a:lnTo>
                    <a:pt x="6" y="0"/>
                  </a:lnTo>
                  <a:close/>
                </a:path>
              </a:pathLst>
            </a:custGeom>
            <a:solidFill>
              <a:srgbClr val="635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3" name="Freeform 212"/>
            <p:cNvSpPr>
              <a:spLocks/>
            </p:cNvSpPr>
            <p:nvPr/>
          </p:nvSpPr>
          <p:spPr bwMode="auto">
            <a:xfrm>
              <a:off x="7392302" y="4883675"/>
              <a:ext cx="14557" cy="29113"/>
            </a:xfrm>
            <a:custGeom>
              <a:avLst/>
              <a:gdLst>
                <a:gd name="T0" fmla="*/ 8 w 8"/>
                <a:gd name="T1" fmla="*/ 0 h 16"/>
                <a:gd name="T2" fmla="*/ 0 w 8"/>
                <a:gd name="T3" fmla="*/ 0 h 16"/>
                <a:gd name="T4" fmla="*/ 0 w 8"/>
                <a:gd name="T5" fmla="*/ 16 h 16"/>
                <a:gd name="T6" fmla="*/ 0 w 8"/>
                <a:gd name="T7" fmla="*/ 16 h 16"/>
                <a:gd name="T8" fmla="*/ 8 w 8"/>
                <a:gd name="T9" fmla="*/ 0 h 16"/>
              </a:gdLst>
              <a:ahLst/>
              <a:cxnLst>
                <a:cxn ang="0">
                  <a:pos x="T0" y="T1"/>
                </a:cxn>
                <a:cxn ang="0">
                  <a:pos x="T2" y="T3"/>
                </a:cxn>
                <a:cxn ang="0">
                  <a:pos x="T4" y="T5"/>
                </a:cxn>
                <a:cxn ang="0">
                  <a:pos x="T6" y="T7"/>
                </a:cxn>
                <a:cxn ang="0">
                  <a:pos x="T8" y="T9"/>
                </a:cxn>
              </a:cxnLst>
              <a:rect l="0" t="0" r="r" b="b"/>
              <a:pathLst>
                <a:path w="8" h="16">
                  <a:moveTo>
                    <a:pt x="8" y="0"/>
                  </a:moveTo>
                  <a:lnTo>
                    <a:pt x="0" y="0"/>
                  </a:lnTo>
                  <a:lnTo>
                    <a:pt x="0" y="16"/>
                  </a:lnTo>
                  <a:lnTo>
                    <a:pt x="0"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4" name="Freeform 213"/>
            <p:cNvSpPr>
              <a:spLocks/>
            </p:cNvSpPr>
            <p:nvPr/>
          </p:nvSpPr>
          <p:spPr bwMode="auto">
            <a:xfrm>
              <a:off x="7406858" y="4883675"/>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5" name="Freeform 214"/>
            <p:cNvSpPr>
              <a:spLocks/>
            </p:cNvSpPr>
            <p:nvPr/>
          </p:nvSpPr>
          <p:spPr bwMode="auto">
            <a:xfrm>
              <a:off x="7388662" y="4821809"/>
              <a:ext cx="14557" cy="32752"/>
            </a:xfrm>
            <a:custGeom>
              <a:avLst/>
              <a:gdLst>
                <a:gd name="T0" fmla="*/ 8 w 8"/>
                <a:gd name="T1" fmla="*/ 0 h 18"/>
                <a:gd name="T2" fmla="*/ 0 w 8"/>
                <a:gd name="T3" fmla="*/ 2 h 18"/>
                <a:gd name="T4" fmla="*/ 0 w 8"/>
                <a:gd name="T5" fmla="*/ 18 h 18"/>
                <a:gd name="T6" fmla="*/ 8 w 8"/>
                <a:gd name="T7" fmla="*/ 18 h 18"/>
                <a:gd name="T8" fmla="*/ 8 w 8"/>
                <a:gd name="T9" fmla="*/ 0 h 18"/>
              </a:gdLst>
              <a:ahLst/>
              <a:cxnLst>
                <a:cxn ang="0">
                  <a:pos x="T0" y="T1"/>
                </a:cxn>
                <a:cxn ang="0">
                  <a:pos x="T2" y="T3"/>
                </a:cxn>
                <a:cxn ang="0">
                  <a:pos x="T4" y="T5"/>
                </a:cxn>
                <a:cxn ang="0">
                  <a:pos x="T6" y="T7"/>
                </a:cxn>
                <a:cxn ang="0">
                  <a:pos x="T8" y="T9"/>
                </a:cxn>
              </a:cxnLst>
              <a:rect l="0" t="0" r="r" b="b"/>
              <a:pathLst>
                <a:path w="8" h="18">
                  <a:moveTo>
                    <a:pt x="8" y="0"/>
                  </a:moveTo>
                  <a:lnTo>
                    <a:pt x="0" y="2"/>
                  </a:lnTo>
                  <a:lnTo>
                    <a:pt x="0" y="18"/>
                  </a:lnTo>
                  <a:lnTo>
                    <a:pt x="8" y="1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6" name="Rectangle 215"/>
            <p:cNvSpPr>
              <a:spLocks noChangeArrowheads="1"/>
            </p:cNvSpPr>
            <p:nvPr/>
          </p:nvSpPr>
          <p:spPr bwMode="auto">
            <a:xfrm>
              <a:off x="7388662" y="4763583"/>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7" name="Rectangle 216"/>
            <p:cNvSpPr>
              <a:spLocks noChangeArrowheads="1"/>
            </p:cNvSpPr>
            <p:nvPr/>
          </p:nvSpPr>
          <p:spPr bwMode="auto">
            <a:xfrm>
              <a:off x="7385023" y="4705357"/>
              <a:ext cx="14557" cy="2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8" name="Freeform 217"/>
            <p:cNvSpPr>
              <a:spLocks/>
            </p:cNvSpPr>
            <p:nvPr/>
          </p:nvSpPr>
          <p:spPr bwMode="auto">
            <a:xfrm>
              <a:off x="7388662" y="4643491"/>
              <a:ext cx="10917" cy="29113"/>
            </a:xfrm>
            <a:custGeom>
              <a:avLst/>
              <a:gdLst>
                <a:gd name="T0" fmla="*/ 4 w 6"/>
                <a:gd name="T1" fmla="*/ 0 h 16"/>
                <a:gd name="T2" fmla="*/ 0 w 6"/>
                <a:gd name="T3" fmla="*/ 16 h 16"/>
                <a:gd name="T4" fmla="*/ 6 w 6"/>
                <a:gd name="T5" fmla="*/ 16 h 16"/>
                <a:gd name="T6" fmla="*/ 4 w 6"/>
                <a:gd name="T7" fmla="*/ 0 h 16"/>
              </a:gdLst>
              <a:ahLst/>
              <a:cxnLst>
                <a:cxn ang="0">
                  <a:pos x="T0" y="T1"/>
                </a:cxn>
                <a:cxn ang="0">
                  <a:pos x="T2" y="T3"/>
                </a:cxn>
                <a:cxn ang="0">
                  <a:pos x="T4" y="T5"/>
                </a:cxn>
                <a:cxn ang="0">
                  <a:pos x="T6" y="T7"/>
                </a:cxn>
              </a:cxnLst>
              <a:rect l="0" t="0" r="r" b="b"/>
              <a:pathLst>
                <a:path w="6" h="16">
                  <a:moveTo>
                    <a:pt x="4" y="0"/>
                  </a:moveTo>
                  <a:lnTo>
                    <a:pt x="0" y="16"/>
                  </a:lnTo>
                  <a:lnTo>
                    <a:pt x="6" y="16"/>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89" name="Freeform 218"/>
            <p:cNvSpPr>
              <a:spLocks noEditPoints="1"/>
            </p:cNvSpPr>
            <p:nvPr/>
          </p:nvSpPr>
          <p:spPr bwMode="auto">
            <a:xfrm>
              <a:off x="7563341" y="5069271"/>
              <a:ext cx="691438" cy="14557"/>
            </a:xfrm>
            <a:custGeom>
              <a:avLst/>
              <a:gdLst>
                <a:gd name="T0" fmla="*/ 4 w 380"/>
                <a:gd name="T1" fmla="*/ 0 h 8"/>
                <a:gd name="T2" fmla="*/ 0 w 380"/>
                <a:gd name="T3" fmla="*/ 0 h 8"/>
                <a:gd name="T4" fmla="*/ 0 w 380"/>
                <a:gd name="T5" fmla="*/ 8 h 8"/>
                <a:gd name="T6" fmla="*/ 2 w 380"/>
                <a:gd name="T7" fmla="*/ 8 h 8"/>
                <a:gd name="T8" fmla="*/ 4 w 380"/>
                <a:gd name="T9" fmla="*/ 0 h 8"/>
                <a:gd name="T10" fmla="*/ 160 w 380"/>
                <a:gd name="T11" fmla="*/ 0 h 8"/>
                <a:gd name="T12" fmla="*/ 158 w 380"/>
                <a:gd name="T13" fmla="*/ 0 h 8"/>
                <a:gd name="T14" fmla="*/ 158 w 380"/>
                <a:gd name="T15" fmla="*/ 8 h 8"/>
                <a:gd name="T16" fmla="*/ 158 w 380"/>
                <a:gd name="T17" fmla="*/ 8 h 8"/>
                <a:gd name="T18" fmla="*/ 160 w 380"/>
                <a:gd name="T19" fmla="*/ 8 h 8"/>
                <a:gd name="T20" fmla="*/ 162 w 380"/>
                <a:gd name="T21" fmla="*/ 8 h 8"/>
                <a:gd name="T22" fmla="*/ 168 w 380"/>
                <a:gd name="T23" fmla="*/ 0 h 8"/>
                <a:gd name="T24" fmla="*/ 160 w 380"/>
                <a:gd name="T25" fmla="*/ 0 h 8"/>
                <a:gd name="T26" fmla="*/ 236 w 380"/>
                <a:gd name="T27" fmla="*/ 0 h 8"/>
                <a:gd name="T28" fmla="*/ 234 w 380"/>
                <a:gd name="T29" fmla="*/ 0 h 8"/>
                <a:gd name="T30" fmla="*/ 236 w 380"/>
                <a:gd name="T31" fmla="*/ 4 h 8"/>
                <a:gd name="T32" fmla="*/ 236 w 380"/>
                <a:gd name="T33" fmla="*/ 0 h 8"/>
                <a:gd name="T34" fmla="*/ 256 w 380"/>
                <a:gd name="T35" fmla="*/ 0 h 8"/>
                <a:gd name="T36" fmla="*/ 252 w 380"/>
                <a:gd name="T37" fmla="*/ 0 h 8"/>
                <a:gd name="T38" fmla="*/ 252 w 380"/>
                <a:gd name="T39" fmla="*/ 4 h 8"/>
                <a:gd name="T40" fmla="*/ 256 w 380"/>
                <a:gd name="T41" fmla="*/ 0 h 8"/>
                <a:gd name="T42" fmla="*/ 362 w 380"/>
                <a:gd name="T43" fmla="*/ 0 h 8"/>
                <a:gd name="T44" fmla="*/ 346 w 380"/>
                <a:gd name="T45" fmla="*/ 0 h 8"/>
                <a:gd name="T46" fmla="*/ 346 w 380"/>
                <a:gd name="T47" fmla="*/ 2 h 8"/>
                <a:gd name="T48" fmla="*/ 362 w 380"/>
                <a:gd name="T49" fmla="*/ 6 h 8"/>
                <a:gd name="T50" fmla="*/ 362 w 380"/>
                <a:gd name="T51" fmla="*/ 0 h 8"/>
                <a:gd name="T52" fmla="*/ 380 w 380"/>
                <a:gd name="T53" fmla="*/ 0 h 8"/>
                <a:gd name="T54" fmla="*/ 378 w 380"/>
                <a:gd name="T55" fmla="*/ 0 h 8"/>
                <a:gd name="T56" fmla="*/ 378 w 380"/>
                <a:gd name="T57" fmla="*/ 2 h 8"/>
                <a:gd name="T58" fmla="*/ 380 w 380"/>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80" h="8">
                  <a:moveTo>
                    <a:pt x="4" y="0"/>
                  </a:moveTo>
                  <a:lnTo>
                    <a:pt x="0" y="0"/>
                  </a:lnTo>
                  <a:lnTo>
                    <a:pt x="0" y="8"/>
                  </a:lnTo>
                  <a:lnTo>
                    <a:pt x="2" y="8"/>
                  </a:lnTo>
                  <a:lnTo>
                    <a:pt x="4" y="0"/>
                  </a:lnTo>
                  <a:close/>
                  <a:moveTo>
                    <a:pt x="160" y="0"/>
                  </a:moveTo>
                  <a:lnTo>
                    <a:pt x="158" y="0"/>
                  </a:lnTo>
                  <a:lnTo>
                    <a:pt x="158" y="8"/>
                  </a:lnTo>
                  <a:lnTo>
                    <a:pt x="158" y="8"/>
                  </a:lnTo>
                  <a:lnTo>
                    <a:pt x="160" y="8"/>
                  </a:lnTo>
                  <a:lnTo>
                    <a:pt x="162" y="8"/>
                  </a:lnTo>
                  <a:lnTo>
                    <a:pt x="168" y="0"/>
                  </a:lnTo>
                  <a:lnTo>
                    <a:pt x="160" y="0"/>
                  </a:lnTo>
                  <a:close/>
                  <a:moveTo>
                    <a:pt x="236" y="0"/>
                  </a:moveTo>
                  <a:lnTo>
                    <a:pt x="234" y="0"/>
                  </a:lnTo>
                  <a:lnTo>
                    <a:pt x="236" y="4"/>
                  </a:lnTo>
                  <a:lnTo>
                    <a:pt x="236" y="0"/>
                  </a:lnTo>
                  <a:close/>
                  <a:moveTo>
                    <a:pt x="256" y="0"/>
                  </a:moveTo>
                  <a:lnTo>
                    <a:pt x="252" y="0"/>
                  </a:lnTo>
                  <a:lnTo>
                    <a:pt x="252" y="4"/>
                  </a:lnTo>
                  <a:lnTo>
                    <a:pt x="256" y="0"/>
                  </a:lnTo>
                  <a:close/>
                  <a:moveTo>
                    <a:pt x="362" y="0"/>
                  </a:moveTo>
                  <a:lnTo>
                    <a:pt x="346" y="0"/>
                  </a:lnTo>
                  <a:lnTo>
                    <a:pt x="346" y="2"/>
                  </a:lnTo>
                  <a:lnTo>
                    <a:pt x="362" y="6"/>
                  </a:lnTo>
                  <a:lnTo>
                    <a:pt x="362" y="0"/>
                  </a:lnTo>
                  <a:close/>
                  <a:moveTo>
                    <a:pt x="380" y="0"/>
                  </a:moveTo>
                  <a:lnTo>
                    <a:pt x="378" y="0"/>
                  </a:lnTo>
                  <a:lnTo>
                    <a:pt x="378" y="2"/>
                  </a:lnTo>
                  <a:lnTo>
                    <a:pt x="380" y="0"/>
                  </a:lnTo>
                  <a:close/>
                </a:path>
              </a:pathLst>
            </a:custGeom>
            <a:solidFill>
              <a:srgbClr val="635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0" name="Freeform 219"/>
            <p:cNvSpPr>
              <a:spLocks/>
            </p:cNvSpPr>
            <p:nvPr/>
          </p:nvSpPr>
          <p:spPr bwMode="auto">
            <a:xfrm>
              <a:off x="7563341" y="5069271"/>
              <a:ext cx="7278" cy="14557"/>
            </a:xfrm>
            <a:custGeom>
              <a:avLst/>
              <a:gdLst>
                <a:gd name="T0" fmla="*/ 4 w 4"/>
                <a:gd name="T1" fmla="*/ 0 h 8"/>
                <a:gd name="T2" fmla="*/ 0 w 4"/>
                <a:gd name="T3" fmla="*/ 0 h 8"/>
                <a:gd name="T4" fmla="*/ 0 w 4"/>
                <a:gd name="T5" fmla="*/ 8 h 8"/>
                <a:gd name="T6" fmla="*/ 2 w 4"/>
                <a:gd name="T7" fmla="*/ 8 h 8"/>
                <a:gd name="T8" fmla="*/ 4 w 4"/>
                <a:gd name="T9" fmla="*/ 0 h 8"/>
              </a:gdLst>
              <a:ahLst/>
              <a:cxnLst>
                <a:cxn ang="0">
                  <a:pos x="T0" y="T1"/>
                </a:cxn>
                <a:cxn ang="0">
                  <a:pos x="T2" y="T3"/>
                </a:cxn>
                <a:cxn ang="0">
                  <a:pos x="T4" y="T5"/>
                </a:cxn>
                <a:cxn ang="0">
                  <a:pos x="T6" y="T7"/>
                </a:cxn>
                <a:cxn ang="0">
                  <a:pos x="T8" y="T9"/>
                </a:cxn>
              </a:cxnLst>
              <a:rect l="0" t="0" r="r" b="b"/>
              <a:pathLst>
                <a:path w="4" h="8">
                  <a:moveTo>
                    <a:pt x="4" y="0"/>
                  </a:moveTo>
                  <a:lnTo>
                    <a:pt x="0" y="0"/>
                  </a:lnTo>
                  <a:lnTo>
                    <a:pt x="0" y="8"/>
                  </a:lnTo>
                  <a:lnTo>
                    <a:pt x="2" y="8"/>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1" name="Freeform 220"/>
            <p:cNvSpPr>
              <a:spLocks/>
            </p:cNvSpPr>
            <p:nvPr/>
          </p:nvSpPr>
          <p:spPr bwMode="auto">
            <a:xfrm>
              <a:off x="7850834" y="5069271"/>
              <a:ext cx="18196" cy="14557"/>
            </a:xfrm>
            <a:custGeom>
              <a:avLst/>
              <a:gdLst>
                <a:gd name="T0" fmla="*/ 2 w 10"/>
                <a:gd name="T1" fmla="*/ 0 h 8"/>
                <a:gd name="T2" fmla="*/ 0 w 10"/>
                <a:gd name="T3" fmla="*/ 0 h 8"/>
                <a:gd name="T4" fmla="*/ 0 w 10"/>
                <a:gd name="T5" fmla="*/ 8 h 8"/>
                <a:gd name="T6" fmla="*/ 0 w 10"/>
                <a:gd name="T7" fmla="*/ 8 h 8"/>
                <a:gd name="T8" fmla="*/ 2 w 10"/>
                <a:gd name="T9" fmla="*/ 8 h 8"/>
                <a:gd name="T10" fmla="*/ 4 w 10"/>
                <a:gd name="T11" fmla="*/ 8 h 8"/>
                <a:gd name="T12" fmla="*/ 10 w 10"/>
                <a:gd name="T13" fmla="*/ 0 h 8"/>
                <a:gd name="T14" fmla="*/ 2 w 10"/>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2" y="0"/>
                  </a:moveTo>
                  <a:lnTo>
                    <a:pt x="0" y="0"/>
                  </a:lnTo>
                  <a:lnTo>
                    <a:pt x="0" y="8"/>
                  </a:lnTo>
                  <a:lnTo>
                    <a:pt x="0" y="8"/>
                  </a:lnTo>
                  <a:lnTo>
                    <a:pt x="2" y="8"/>
                  </a:lnTo>
                  <a:lnTo>
                    <a:pt x="4" y="8"/>
                  </a:lnTo>
                  <a:lnTo>
                    <a:pt x="1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2" name="Freeform 221"/>
            <p:cNvSpPr>
              <a:spLocks/>
            </p:cNvSpPr>
            <p:nvPr/>
          </p:nvSpPr>
          <p:spPr bwMode="auto">
            <a:xfrm>
              <a:off x="7989121" y="5069271"/>
              <a:ext cx="3639" cy="7278"/>
            </a:xfrm>
            <a:custGeom>
              <a:avLst/>
              <a:gdLst>
                <a:gd name="T0" fmla="*/ 2 w 2"/>
                <a:gd name="T1" fmla="*/ 0 h 4"/>
                <a:gd name="T2" fmla="*/ 0 w 2"/>
                <a:gd name="T3" fmla="*/ 0 h 4"/>
                <a:gd name="T4" fmla="*/ 2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2" y="4"/>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3" name="Freeform 222"/>
            <p:cNvSpPr>
              <a:spLocks/>
            </p:cNvSpPr>
            <p:nvPr/>
          </p:nvSpPr>
          <p:spPr bwMode="auto">
            <a:xfrm>
              <a:off x="8021874" y="5069271"/>
              <a:ext cx="7278" cy="7278"/>
            </a:xfrm>
            <a:custGeom>
              <a:avLst/>
              <a:gdLst>
                <a:gd name="T0" fmla="*/ 4 w 4"/>
                <a:gd name="T1" fmla="*/ 0 h 4"/>
                <a:gd name="T2" fmla="*/ 0 w 4"/>
                <a:gd name="T3" fmla="*/ 0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0"/>
                  </a:lnTo>
                  <a:lnTo>
                    <a:pt x="0" y="4"/>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4" name="Freeform 223"/>
            <p:cNvSpPr>
              <a:spLocks/>
            </p:cNvSpPr>
            <p:nvPr/>
          </p:nvSpPr>
          <p:spPr bwMode="auto">
            <a:xfrm>
              <a:off x="8192914" y="5069271"/>
              <a:ext cx="29113" cy="10917"/>
            </a:xfrm>
            <a:custGeom>
              <a:avLst/>
              <a:gdLst>
                <a:gd name="T0" fmla="*/ 16 w 16"/>
                <a:gd name="T1" fmla="*/ 0 h 6"/>
                <a:gd name="T2" fmla="*/ 0 w 16"/>
                <a:gd name="T3" fmla="*/ 0 h 6"/>
                <a:gd name="T4" fmla="*/ 0 w 16"/>
                <a:gd name="T5" fmla="*/ 2 h 6"/>
                <a:gd name="T6" fmla="*/ 16 w 16"/>
                <a:gd name="T7" fmla="*/ 6 h 6"/>
                <a:gd name="T8" fmla="*/ 16 w 16"/>
                <a:gd name="T9" fmla="*/ 0 h 6"/>
              </a:gdLst>
              <a:ahLst/>
              <a:cxnLst>
                <a:cxn ang="0">
                  <a:pos x="T0" y="T1"/>
                </a:cxn>
                <a:cxn ang="0">
                  <a:pos x="T2" y="T3"/>
                </a:cxn>
                <a:cxn ang="0">
                  <a:pos x="T4" y="T5"/>
                </a:cxn>
                <a:cxn ang="0">
                  <a:pos x="T6" y="T7"/>
                </a:cxn>
                <a:cxn ang="0">
                  <a:pos x="T8" y="T9"/>
                </a:cxn>
              </a:cxnLst>
              <a:rect l="0" t="0" r="r" b="b"/>
              <a:pathLst>
                <a:path w="16" h="6">
                  <a:moveTo>
                    <a:pt x="16" y="0"/>
                  </a:moveTo>
                  <a:lnTo>
                    <a:pt x="0" y="0"/>
                  </a:lnTo>
                  <a:lnTo>
                    <a:pt x="0" y="2"/>
                  </a:lnTo>
                  <a:lnTo>
                    <a:pt x="16" y="6"/>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5" name="Freeform 224"/>
            <p:cNvSpPr>
              <a:spLocks/>
            </p:cNvSpPr>
            <p:nvPr/>
          </p:nvSpPr>
          <p:spPr bwMode="auto">
            <a:xfrm>
              <a:off x="8251140" y="5069271"/>
              <a:ext cx="3639" cy="3639"/>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6" name="Freeform 225"/>
            <p:cNvSpPr>
              <a:spLocks noEditPoints="1"/>
            </p:cNvSpPr>
            <p:nvPr/>
          </p:nvSpPr>
          <p:spPr bwMode="auto">
            <a:xfrm>
              <a:off x="6507989" y="4880036"/>
              <a:ext cx="1870521" cy="418502"/>
            </a:xfrm>
            <a:custGeom>
              <a:avLst/>
              <a:gdLst>
                <a:gd name="T0" fmla="*/ 6 w 1028"/>
                <a:gd name="T1" fmla="*/ 180 h 230"/>
                <a:gd name="T2" fmla="*/ 0 w 1028"/>
                <a:gd name="T3" fmla="*/ 184 h 230"/>
                <a:gd name="T4" fmla="*/ 34 w 1028"/>
                <a:gd name="T5" fmla="*/ 138 h 230"/>
                <a:gd name="T6" fmla="*/ 50 w 1028"/>
                <a:gd name="T7" fmla="*/ 136 h 230"/>
                <a:gd name="T8" fmla="*/ 160 w 1028"/>
                <a:gd name="T9" fmla="*/ 152 h 230"/>
                <a:gd name="T10" fmla="*/ 80 w 1028"/>
                <a:gd name="T11" fmla="*/ 154 h 230"/>
                <a:gd name="T12" fmla="*/ 216 w 1028"/>
                <a:gd name="T13" fmla="*/ 130 h 230"/>
                <a:gd name="T14" fmla="*/ 204 w 1028"/>
                <a:gd name="T15" fmla="*/ 172 h 230"/>
                <a:gd name="T16" fmla="*/ 0 w 1028"/>
                <a:gd name="T17" fmla="*/ 140 h 230"/>
                <a:gd name="T18" fmla="*/ 10 w 1028"/>
                <a:gd name="T19" fmla="*/ 122 h 230"/>
                <a:gd name="T20" fmla="*/ 86 w 1028"/>
                <a:gd name="T21" fmla="*/ 144 h 230"/>
                <a:gd name="T22" fmla="*/ 82 w 1028"/>
                <a:gd name="T23" fmla="*/ 116 h 230"/>
                <a:gd name="T24" fmla="*/ 288 w 1028"/>
                <a:gd name="T25" fmla="*/ 126 h 230"/>
                <a:gd name="T26" fmla="*/ 328 w 1028"/>
                <a:gd name="T27" fmla="*/ 126 h 230"/>
                <a:gd name="T28" fmla="*/ 330 w 1028"/>
                <a:gd name="T29" fmla="*/ 110 h 230"/>
                <a:gd name="T30" fmla="*/ 434 w 1028"/>
                <a:gd name="T31" fmla="*/ 158 h 230"/>
                <a:gd name="T32" fmla="*/ 246 w 1028"/>
                <a:gd name="T33" fmla="*/ 84 h 230"/>
                <a:gd name="T34" fmla="*/ 212 w 1028"/>
                <a:gd name="T35" fmla="*/ 190 h 230"/>
                <a:gd name="T36" fmla="*/ 206 w 1028"/>
                <a:gd name="T37" fmla="*/ 194 h 230"/>
                <a:gd name="T38" fmla="*/ 202 w 1028"/>
                <a:gd name="T39" fmla="*/ 194 h 230"/>
                <a:gd name="T40" fmla="*/ 166 w 1028"/>
                <a:gd name="T41" fmla="*/ 148 h 230"/>
                <a:gd name="T42" fmla="*/ 220 w 1028"/>
                <a:gd name="T43" fmla="*/ 190 h 230"/>
                <a:gd name="T44" fmla="*/ 330 w 1028"/>
                <a:gd name="T45" fmla="*/ 160 h 230"/>
                <a:gd name="T46" fmla="*/ 330 w 1028"/>
                <a:gd name="T47" fmla="*/ 138 h 230"/>
                <a:gd name="T48" fmla="*/ 290 w 1028"/>
                <a:gd name="T49" fmla="*/ 148 h 230"/>
                <a:gd name="T50" fmla="*/ 284 w 1028"/>
                <a:gd name="T51" fmla="*/ 148 h 230"/>
                <a:gd name="T52" fmla="*/ 246 w 1028"/>
                <a:gd name="T53" fmla="*/ 84 h 230"/>
                <a:gd name="T54" fmla="*/ 1014 w 1028"/>
                <a:gd name="T55" fmla="*/ 98 h 230"/>
                <a:gd name="T56" fmla="*/ 430 w 1028"/>
                <a:gd name="T57" fmla="*/ 70 h 230"/>
                <a:gd name="T58" fmla="*/ 446 w 1028"/>
                <a:gd name="T59" fmla="*/ 122 h 230"/>
                <a:gd name="T60" fmla="*/ 986 w 1028"/>
                <a:gd name="T61" fmla="*/ 88 h 230"/>
                <a:gd name="T62" fmla="*/ 982 w 1028"/>
                <a:gd name="T63" fmla="*/ 96 h 230"/>
                <a:gd name="T64" fmla="*/ 1024 w 1028"/>
                <a:gd name="T65" fmla="*/ 64 h 230"/>
                <a:gd name="T66" fmla="*/ 1028 w 1028"/>
                <a:gd name="T67" fmla="*/ 56 h 230"/>
                <a:gd name="T68" fmla="*/ 844 w 1028"/>
                <a:gd name="T69" fmla="*/ 36 h 230"/>
                <a:gd name="T70" fmla="*/ 898 w 1028"/>
                <a:gd name="T71" fmla="*/ 44 h 230"/>
                <a:gd name="T72" fmla="*/ 756 w 1028"/>
                <a:gd name="T73" fmla="*/ 42 h 230"/>
                <a:gd name="T74" fmla="*/ 782 w 1028"/>
                <a:gd name="T75" fmla="*/ 60 h 230"/>
                <a:gd name="T76" fmla="*/ 864 w 1028"/>
                <a:gd name="T77" fmla="*/ 82 h 230"/>
                <a:gd name="T78" fmla="*/ 946 w 1028"/>
                <a:gd name="T79" fmla="*/ 80 h 230"/>
                <a:gd name="T80" fmla="*/ 948 w 1028"/>
                <a:gd name="T81" fmla="*/ 70 h 230"/>
                <a:gd name="T82" fmla="*/ 906 w 1028"/>
                <a:gd name="T83" fmla="*/ 52 h 230"/>
                <a:gd name="T84" fmla="*/ 864 w 1028"/>
                <a:gd name="T85" fmla="*/ 76 h 230"/>
                <a:gd name="T86" fmla="*/ 820 w 1028"/>
                <a:gd name="T87" fmla="*/ 48 h 230"/>
                <a:gd name="T88" fmla="*/ 762 w 1028"/>
                <a:gd name="T89" fmla="*/ 28 h 230"/>
                <a:gd name="T90" fmla="*/ 690 w 1028"/>
                <a:gd name="T91" fmla="*/ 54 h 230"/>
                <a:gd name="T92" fmla="*/ 724 w 1028"/>
                <a:gd name="T93" fmla="*/ 46 h 230"/>
                <a:gd name="T94" fmla="*/ 702 w 1028"/>
                <a:gd name="T95" fmla="*/ 38 h 230"/>
                <a:gd name="T96" fmla="*/ 698 w 1028"/>
                <a:gd name="T97" fmla="*/ 40 h 230"/>
                <a:gd name="T98" fmla="*/ 676 w 1028"/>
                <a:gd name="T99" fmla="*/ 6 h 230"/>
                <a:gd name="T100" fmla="*/ 784 w 1028"/>
                <a:gd name="T101" fmla="*/ 26 h 230"/>
                <a:gd name="T102" fmla="*/ 782 w 1028"/>
                <a:gd name="T103" fmla="*/ 4 h 230"/>
                <a:gd name="T104" fmla="*/ 688 w 1028"/>
                <a:gd name="T105" fmla="*/ 2 h 230"/>
                <a:gd name="T106" fmla="*/ 698 w 1028"/>
                <a:gd name="T107"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8" h="230">
                  <a:moveTo>
                    <a:pt x="30" y="134"/>
                  </a:moveTo>
                  <a:lnTo>
                    <a:pt x="6" y="180"/>
                  </a:lnTo>
                  <a:lnTo>
                    <a:pt x="6" y="180"/>
                  </a:lnTo>
                  <a:lnTo>
                    <a:pt x="2" y="182"/>
                  </a:lnTo>
                  <a:lnTo>
                    <a:pt x="0" y="184"/>
                  </a:lnTo>
                  <a:lnTo>
                    <a:pt x="0" y="184"/>
                  </a:lnTo>
                  <a:lnTo>
                    <a:pt x="0" y="200"/>
                  </a:lnTo>
                  <a:lnTo>
                    <a:pt x="6" y="202"/>
                  </a:lnTo>
                  <a:lnTo>
                    <a:pt x="34" y="138"/>
                  </a:lnTo>
                  <a:lnTo>
                    <a:pt x="30" y="134"/>
                  </a:lnTo>
                  <a:close/>
                  <a:moveTo>
                    <a:pt x="58" y="130"/>
                  </a:moveTo>
                  <a:lnTo>
                    <a:pt x="50" y="136"/>
                  </a:lnTo>
                  <a:lnTo>
                    <a:pt x="82" y="182"/>
                  </a:lnTo>
                  <a:lnTo>
                    <a:pt x="124" y="230"/>
                  </a:lnTo>
                  <a:lnTo>
                    <a:pt x="160" y="152"/>
                  </a:lnTo>
                  <a:lnTo>
                    <a:pt x="124" y="186"/>
                  </a:lnTo>
                  <a:lnTo>
                    <a:pt x="116" y="174"/>
                  </a:lnTo>
                  <a:lnTo>
                    <a:pt x="80" y="154"/>
                  </a:lnTo>
                  <a:lnTo>
                    <a:pt x="78" y="154"/>
                  </a:lnTo>
                  <a:lnTo>
                    <a:pt x="58" y="130"/>
                  </a:lnTo>
                  <a:close/>
                  <a:moveTo>
                    <a:pt x="216" y="130"/>
                  </a:moveTo>
                  <a:lnTo>
                    <a:pt x="206" y="148"/>
                  </a:lnTo>
                  <a:lnTo>
                    <a:pt x="192" y="148"/>
                  </a:lnTo>
                  <a:lnTo>
                    <a:pt x="204" y="172"/>
                  </a:lnTo>
                  <a:lnTo>
                    <a:pt x="216" y="130"/>
                  </a:lnTo>
                  <a:close/>
                  <a:moveTo>
                    <a:pt x="10" y="122"/>
                  </a:moveTo>
                  <a:lnTo>
                    <a:pt x="0" y="140"/>
                  </a:lnTo>
                  <a:lnTo>
                    <a:pt x="0" y="164"/>
                  </a:lnTo>
                  <a:lnTo>
                    <a:pt x="20" y="128"/>
                  </a:lnTo>
                  <a:lnTo>
                    <a:pt x="10" y="122"/>
                  </a:lnTo>
                  <a:close/>
                  <a:moveTo>
                    <a:pt x="82" y="116"/>
                  </a:moveTo>
                  <a:lnTo>
                    <a:pt x="68" y="124"/>
                  </a:lnTo>
                  <a:lnTo>
                    <a:pt x="86" y="144"/>
                  </a:lnTo>
                  <a:lnTo>
                    <a:pt x="106" y="154"/>
                  </a:lnTo>
                  <a:lnTo>
                    <a:pt x="84" y="116"/>
                  </a:lnTo>
                  <a:lnTo>
                    <a:pt x="82" y="116"/>
                  </a:lnTo>
                  <a:lnTo>
                    <a:pt x="82" y="116"/>
                  </a:lnTo>
                  <a:close/>
                  <a:moveTo>
                    <a:pt x="330" y="110"/>
                  </a:moveTo>
                  <a:lnTo>
                    <a:pt x="288" y="126"/>
                  </a:lnTo>
                  <a:lnTo>
                    <a:pt x="286" y="124"/>
                  </a:lnTo>
                  <a:lnTo>
                    <a:pt x="292" y="136"/>
                  </a:lnTo>
                  <a:lnTo>
                    <a:pt x="328" y="126"/>
                  </a:lnTo>
                  <a:lnTo>
                    <a:pt x="328" y="126"/>
                  </a:lnTo>
                  <a:lnTo>
                    <a:pt x="336" y="122"/>
                  </a:lnTo>
                  <a:lnTo>
                    <a:pt x="330" y="110"/>
                  </a:lnTo>
                  <a:close/>
                  <a:moveTo>
                    <a:pt x="422" y="100"/>
                  </a:moveTo>
                  <a:lnTo>
                    <a:pt x="418" y="112"/>
                  </a:lnTo>
                  <a:lnTo>
                    <a:pt x="434" y="158"/>
                  </a:lnTo>
                  <a:lnTo>
                    <a:pt x="438" y="150"/>
                  </a:lnTo>
                  <a:lnTo>
                    <a:pt x="422" y="100"/>
                  </a:lnTo>
                  <a:close/>
                  <a:moveTo>
                    <a:pt x="246" y="84"/>
                  </a:moveTo>
                  <a:lnTo>
                    <a:pt x="240" y="94"/>
                  </a:lnTo>
                  <a:lnTo>
                    <a:pt x="212" y="190"/>
                  </a:lnTo>
                  <a:lnTo>
                    <a:pt x="212" y="190"/>
                  </a:lnTo>
                  <a:lnTo>
                    <a:pt x="210" y="192"/>
                  </a:lnTo>
                  <a:lnTo>
                    <a:pt x="206" y="194"/>
                  </a:lnTo>
                  <a:lnTo>
                    <a:pt x="206" y="194"/>
                  </a:lnTo>
                  <a:lnTo>
                    <a:pt x="206" y="194"/>
                  </a:lnTo>
                  <a:lnTo>
                    <a:pt x="206" y="194"/>
                  </a:lnTo>
                  <a:lnTo>
                    <a:pt x="202" y="194"/>
                  </a:lnTo>
                  <a:lnTo>
                    <a:pt x="200" y="190"/>
                  </a:lnTo>
                  <a:lnTo>
                    <a:pt x="178" y="148"/>
                  </a:lnTo>
                  <a:lnTo>
                    <a:pt x="166" y="148"/>
                  </a:lnTo>
                  <a:lnTo>
                    <a:pt x="192" y="206"/>
                  </a:lnTo>
                  <a:lnTo>
                    <a:pt x="206" y="200"/>
                  </a:lnTo>
                  <a:lnTo>
                    <a:pt x="220" y="190"/>
                  </a:lnTo>
                  <a:lnTo>
                    <a:pt x="246" y="96"/>
                  </a:lnTo>
                  <a:lnTo>
                    <a:pt x="288" y="182"/>
                  </a:lnTo>
                  <a:lnTo>
                    <a:pt x="330" y="160"/>
                  </a:lnTo>
                  <a:lnTo>
                    <a:pt x="356" y="156"/>
                  </a:lnTo>
                  <a:lnTo>
                    <a:pt x="344" y="134"/>
                  </a:lnTo>
                  <a:lnTo>
                    <a:pt x="330" y="138"/>
                  </a:lnTo>
                  <a:lnTo>
                    <a:pt x="330" y="138"/>
                  </a:lnTo>
                  <a:lnTo>
                    <a:pt x="290" y="148"/>
                  </a:lnTo>
                  <a:lnTo>
                    <a:pt x="290" y="148"/>
                  </a:lnTo>
                  <a:lnTo>
                    <a:pt x="288" y="150"/>
                  </a:lnTo>
                  <a:lnTo>
                    <a:pt x="288" y="150"/>
                  </a:lnTo>
                  <a:lnTo>
                    <a:pt x="284" y="148"/>
                  </a:lnTo>
                  <a:lnTo>
                    <a:pt x="282" y="146"/>
                  </a:lnTo>
                  <a:lnTo>
                    <a:pt x="262" y="100"/>
                  </a:lnTo>
                  <a:lnTo>
                    <a:pt x="246" y="84"/>
                  </a:lnTo>
                  <a:close/>
                  <a:moveTo>
                    <a:pt x="1028" y="76"/>
                  </a:moveTo>
                  <a:lnTo>
                    <a:pt x="1008" y="96"/>
                  </a:lnTo>
                  <a:lnTo>
                    <a:pt x="1014" y="98"/>
                  </a:lnTo>
                  <a:lnTo>
                    <a:pt x="1028" y="78"/>
                  </a:lnTo>
                  <a:lnTo>
                    <a:pt x="1028" y="76"/>
                  </a:lnTo>
                  <a:close/>
                  <a:moveTo>
                    <a:pt x="430" y="70"/>
                  </a:moveTo>
                  <a:lnTo>
                    <a:pt x="426" y="80"/>
                  </a:lnTo>
                  <a:lnTo>
                    <a:pt x="444" y="130"/>
                  </a:lnTo>
                  <a:lnTo>
                    <a:pt x="446" y="122"/>
                  </a:lnTo>
                  <a:lnTo>
                    <a:pt x="430" y="70"/>
                  </a:lnTo>
                  <a:close/>
                  <a:moveTo>
                    <a:pt x="1028" y="56"/>
                  </a:moveTo>
                  <a:lnTo>
                    <a:pt x="986" y="88"/>
                  </a:lnTo>
                  <a:lnTo>
                    <a:pt x="970" y="66"/>
                  </a:lnTo>
                  <a:lnTo>
                    <a:pt x="960" y="68"/>
                  </a:lnTo>
                  <a:lnTo>
                    <a:pt x="982" y="96"/>
                  </a:lnTo>
                  <a:lnTo>
                    <a:pt x="986" y="94"/>
                  </a:lnTo>
                  <a:lnTo>
                    <a:pt x="994" y="94"/>
                  </a:lnTo>
                  <a:lnTo>
                    <a:pt x="1024" y="64"/>
                  </a:lnTo>
                  <a:lnTo>
                    <a:pt x="1024" y="64"/>
                  </a:lnTo>
                  <a:lnTo>
                    <a:pt x="1028" y="62"/>
                  </a:lnTo>
                  <a:lnTo>
                    <a:pt x="1028" y="56"/>
                  </a:lnTo>
                  <a:close/>
                  <a:moveTo>
                    <a:pt x="880" y="34"/>
                  </a:moveTo>
                  <a:lnTo>
                    <a:pt x="864" y="46"/>
                  </a:lnTo>
                  <a:lnTo>
                    <a:pt x="844" y="36"/>
                  </a:lnTo>
                  <a:lnTo>
                    <a:pt x="830" y="42"/>
                  </a:lnTo>
                  <a:lnTo>
                    <a:pt x="864" y="62"/>
                  </a:lnTo>
                  <a:lnTo>
                    <a:pt x="898" y="44"/>
                  </a:lnTo>
                  <a:lnTo>
                    <a:pt x="880" y="34"/>
                  </a:lnTo>
                  <a:close/>
                  <a:moveTo>
                    <a:pt x="762" y="28"/>
                  </a:moveTo>
                  <a:lnTo>
                    <a:pt x="756" y="42"/>
                  </a:lnTo>
                  <a:lnTo>
                    <a:pt x="780" y="58"/>
                  </a:lnTo>
                  <a:lnTo>
                    <a:pt x="782" y="58"/>
                  </a:lnTo>
                  <a:lnTo>
                    <a:pt x="782" y="60"/>
                  </a:lnTo>
                  <a:lnTo>
                    <a:pt x="822" y="60"/>
                  </a:lnTo>
                  <a:lnTo>
                    <a:pt x="856" y="88"/>
                  </a:lnTo>
                  <a:lnTo>
                    <a:pt x="864" y="82"/>
                  </a:lnTo>
                  <a:lnTo>
                    <a:pt x="876" y="88"/>
                  </a:lnTo>
                  <a:lnTo>
                    <a:pt x="904" y="74"/>
                  </a:lnTo>
                  <a:lnTo>
                    <a:pt x="946" y="80"/>
                  </a:lnTo>
                  <a:lnTo>
                    <a:pt x="962" y="104"/>
                  </a:lnTo>
                  <a:lnTo>
                    <a:pt x="970" y="100"/>
                  </a:lnTo>
                  <a:lnTo>
                    <a:pt x="948" y="70"/>
                  </a:lnTo>
                  <a:lnTo>
                    <a:pt x="946" y="70"/>
                  </a:lnTo>
                  <a:lnTo>
                    <a:pt x="926" y="58"/>
                  </a:lnTo>
                  <a:lnTo>
                    <a:pt x="906" y="52"/>
                  </a:lnTo>
                  <a:lnTo>
                    <a:pt x="866" y="76"/>
                  </a:lnTo>
                  <a:lnTo>
                    <a:pt x="866" y="76"/>
                  </a:lnTo>
                  <a:lnTo>
                    <a:pt x="864" y="76"/>
                  </a:lnTo>
                  <a:lnTo>
                    <a:pt x="864" y="76"/>
                  </a:lnTo>
                  <a:lnTo>
                    <a:pt x="860" y="74"/>
                  </a:lnTo>
                  <a:lnTo>
                    <a:pt x="820" y="48"/>
                  </a:lnTo>
                  <a:lnTo>
                    <a:pt x="780" y="36"/>
                  </a:lnTo>
                  <a:lnTo>
                    <a:pt x="778" y="36"/>
                  </a:lnTo>
                  <a:lnTo>
                    <a:pt x="762" y="28"/>
                  </a:lnTo>
                  <a:close/>
                  <a:moveTo>
                    <a:pt x="676" y="6"/>
                  </a:moveTo>
                  <a:lnTo>
                    <a:pt x="666" y="10"/>
                  </a:lnTo>
                  <a:lnTo>
                    <a:pt x="690" y="54"/>
                  </a:lnTo>
                  <a:lnTo>
                    <a:pt x="698" y="48"/>
                  </a:lnTo>
                  <a:lnTo>
                    <a:pt x="706" y="62"/>
                  </a:lnTo>
                  <a:lnTo>
                    <a:pt x="724" y="46"/>
                  </a:lnTo>
                  <a:lnTo>
                    <a:pt x="716" y="30"/>
                  </a:lnTo>
                  <a:lnTo>
                    <a:pt x="702" y="38"/>
                  </a:lnTo>
                  <a:lnTo>
                    <a:pt x="702" y="38"/>
                  </a:lnTo>
                  <a:lnTo>
                    <a:pt x="698" y="40"/>
                  </a:lnTo>
                  <a:lnTo>
                    <a:pt x="698" y="40"/>
                  </a:lnTo>
                  <a:lnTo>
                    <a:pt x="698" y="40"/>
                  </a:lnTo>
                  <a:lnTo>
                    <a:pt x="698" y="40"/>
                  </a:lnTo>
                  <a:lnTo>
                    <a:pt x="694" y="36"/>
                  </a:lnTo>
                  <a:lnTo>
                    <a:pt x="676" y="6"/>
                  </a:lnTo>
                  <a:close/>
                  <a:moveTo>
                    <a:pt x="778" y="2"/>
                  </a:moveTo>
                  <a:lnTo>
                    <a:pt x="768" y="18"/>
                  </a:lnTo>
                  <a:lnTo>
                    <a:pt x="784" y="26"/>
                  </a:lnTo>
                  <a:lnTo>
                    <a:pt x="814" y="34"/>
                  </a:lnTo>
                  <a:lnTo>
                    <a:pt x="794" y="10"/>
                  </a:lnTo>
                  <a:lnTo>
                    <a:pt x="782" y="4"/>
                  </a:lnTo>
                  <a:lnTo>
                    <a:pt x="778" y="2"/>
                  </a:lnTo>
                  <a:close/>
                  <a:moveTo>
                    <a:pt x="698" y="0"/>
                  </a:moveTo>
                  <a:lnTo>
                    <a:pt x="688" y="2"/>
                  </a:lnTo>
                  <a:lnTo>
                    <a:pt x="700" y="26"/>
                  </a:lnTo>
                  <a:lnTo>
                    <a:pt x="710" y="20"/>
                  </a:lnTo>
                  <a:lnTo>
                    <a:pt x="698" y="0"/>
                  </a:lnTo>
                  <a:close/>
                </a:path>
              </a:pathLst>
            </a:custGeom>
            <a:solidFill>
              <a:srgbClr val="FBB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7" name="Freeform 226"/>
            <p:cNvSpPr>
              <a:spLocks/>
            </p:cNvSpPr>
            <p:nvPr/>
          </p:nvSpPr>
          <p:spPr bwMode="auto">
            <a:xfrm>
              <a:off x="6507989" y="5123858"/>
              <a:ext cx="61865" cy="123731"/>
            </a:xfrm>
            <a:custGeom>
              <a:avLst/>
              <a:gdLst>
                <a:gd name="T0" fmla="*/ 30 w 34"/>
                <a:gd name="T1" fmla="*/ 0 h 68"/>
                <a:gd name="T2" fmla="*/ 6 w 34"/>
                <a:gd name="T3" fmla="*/ 46 h 68"/>
                <a:gd name="T4" fmla="*/ 6 w 34"/>
                <a:gd name="T5" fmla="*/ 46 h 68"/>
                <a:gd name="T6" fmla="*/ 2 w 34"/>
                <a:gd name="T7" fmla="*/ 48 h 68"/>
                <a:gd name="T8" fmla="*/ 0 w 34"/>
                <a:gd name="T9" fmla="*/ 50 h 68"/>
                <a:gd name="T10" fmla="*/ 0 w 34"/>
                <a:gd name="T11" fmla="*/ 50 h 68"/>
                <a:gd name="T12" fmla="*/ 0 w 34"/>
                <a:gd name="T13" fmla="*/ 66 h 68"/>
                <a:gd name="T14" fmla="*/ 6 w 34"/>
                <a:gd name="T15" fmla="*/ 68 h 68"/>
                <a:gd name="T16" fmla="*/ 34 w 34"/>
                <a:gd name="T17" fmla="*/ 4 h 68"/>
                <a:gd name="T18" fmla="*/ 30 w 34"/>
                <a:gd name="T1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68">
                  <a:moveTo>
                    <a:pt x="30" y="0"/>
                  </a:moveTo>
                  <a:lnTo>
                    <a:pt x="6" y="46"/>
                  </a:lnTo>
                  <a:lnTo>
                    <a:pt x="6" y="46"/>
                  </a:lnTo>
                  <a:lnTo>
                    <a:pt x="2" y="48"/>
                  </a:lnTo>
                  <a:lnTo>
                    <a:pt x="0" y="50"/>
                  </a:lnTo>
                  <a:lnTo>
                    <a:pt x="0" y="50"/>
                  </a:lnTo>
                  <a:lnTo>
                    <a:pt x="0" y="66"/>
                  </a:lnTo>
                  <a:lnTo>
                    <a:pt x="6" y="68"/>
                  </a:lnTo>
                  <a:lnTo>
                    <a:pt x="34" y="4"/>
                  </a:lnTo>
                  <a:lnTo>
                    <a:pt x="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8" name="Freeform 227"/>
            <p:cNvSpPr>
              <a:spLocks/>
            </p:cNvSpPr>
            <p:nvPr/>
          </p:nvSpPr>
          <p:spPr bwMode="auto">
            <a:xfrm>
              <a:off x="6598968" y="5116580"/>
              <a:ext cx="200153" cy="181957"/>
            </a:xfrm>
            <a:custGeom>
              <a:avLst/>
              <a:gdLst>
                <a:gd name="T0" fmla="*/ 8 w 110"/>
                <a:gd name="T1" fmla="*/ 0 h 100"/>
                <a:gd name="T2" fmla="*/ 0 w 110"/>
                <a:gd name="T3" fmla="*/ 6 h 100"/>
                <a:gd name="T4" fmla="*/ 32 w 110"/>
                <a:gd name="T5" fmla="*/ 52 h 100"/>
                <a:gd name="T6" fmla="*/ 74 w 110"/>
                <a:gd name="T7" fmla="*/ 100 h 100"/>
                <a:gd name="T8" fmla="*/ 110 w 110"/>
                <a:gd name="T9" fmla="*/ 22 h 100"/>
                <a:gd name="T10" fmla="*/ 74 w 110"/>
                <a:gd name="T11" fmla="*/ 56 h 100"/>
                <a:gd name="T12" fmla="*/ 66 w 110"/>
                <a:gd name="T13" fmla="*/ 44 h 100"/>
                <a:gd name="T14" fmla="*/ 30 w 110"/>
                <a:gd name="T15" fmla="*/ 24 h 100"/>
                <a:gd name="T16" fmla="*/ 28 w 110"/>
                <a:gd name="T17" fmla="*/ 24 h 100"/>
                <a:gd name="T18" fmla="*/ 8 w 110"/>
                <a:gd name="T1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0">
                  <a:moveTo>
                    <a:pt x="8" y="0"/>
                  </a:moveTo>
                  <a:lnTo>
                    <a:pt x="0" y="6"/>
                  </a:lnTo>
                  <a:lnTo>
                    <a:pt x="32" y="52"/>
                  </a:lnTo>
                  <a:lnTo>
                    <a:pt x="74" y="100"/>
                  </a:lnTo>
                  <a:lnTo>
                    <a:pt x="110" y="22"/>
                  </a:lnTo>
                  <a:lnTo>
                    <a:pt x="74" y="56"/>
                  </a:lnTo>
                  <a:lnTo>
                    <a:pt x="66" y="44"/>
                  </a:lnTo>
                  <a:lnTo>
                    <a:pt x="30" y="24"/>
                  </a:lnTo>
                  <a:lnTo>
                    <a:pt x="28" y="24"/>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99" name="Freeform 228"/>
            <p:cNvSpPr>
              <a:spLocks/>
            </p:cNvSpPr>
            <p:nvPr/>
          </p:nvSpPr>
          <p:spPr bwMode="auto">
            <a:xfrm>
              <a:off x="6857347" y="5116580"/>
              <a:ext cx="43670" cy="76422"/>
            </a:xfrm>
            <a:custGeom>
              <a:avLst/>
              <a:gdLst>
                <a:gd name="T0" fmla="*/ 24 w 24"/>
                <a:gd name="T1" fmla="*/ 0 h 42"/>
                <a:gd name="T2" fmla="*/ 14 w 24"/>
                <a:gd name="T3" fmla="*/ 18 h 42"/>
                <a:gd name="T4" fmla="*/ 0 w 24"/>
                <a:gd name="T5" fmla="*/ 18 h 42"/>
                <a:gd name="T6" fmla="*/ 12 w 24"/>
                <a:gd name="T7" fmla="*/ 42 h 42"/>
                <a:gd name="T8" fmla="*/ 24 w 24"/>
                <a:gd name="T9" fmla="*/ 0 h 42"/>
              </a:gdLst>
              <a:ahLst/>
              <a:cxnLst>
                <a:cxn ang="0">
                  <a:pos x="T0" y="T1"/>
                </a:cxn>
                <a:cxn ang="0">
                  <a:pos x="T2" y="T3"/>
                </a:cxn>
                <a:cxn ang="0">
                  <a:pos x="T4" y="T5"/>
                </a:cxn>
                <a:cxn ang="0">
                  <a:pos x="T6" y="T7"/>
                </a:cxn>
                <a:cxn ang="0">
                  <a:pos x="T8" y="T9"/>
                </a:cxn>
              </a:cxnLst>
              <a:rect l="0" t="0" r="r" b="b"/>
              <a:pathLst>
                <a:path w="24" h="42">
                  <a:moveTo>
                    <a:pt x="24" y="0"/>
                  </a:moveTo>
                  <a:lnTo>
                    <a:pt x="14" y="18"/>
                  </a:lnTo>
                  <a:lnTo>
                    <a:pt x="0" y="18"/>
                  </a:lnTo>
                  <a:lnTo>
                    <a:pt x="12" y="42"/>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0" name="Freeform 229"/>
            <p:cNvSpPr>
              <a:spLocks/>
            </p:cNvSpPr>
            <p:nvPr/>
          </p:nvSpPr>
          <p:spPr bwMode="auto">
            <a:xfrm>
              <a:off x="6507989" y="5102024"/>
              <a:ext cx="36391" cy="76422"/>
            </a:xfrm>
            <a:custGeom>
              <a:avLst/>
              <a:gdLst>
                <a:gd name="T0" fmla="*/ 10 w 20"/>
                <a:gd name="T1" fmla="*/ 0 h 42"/>
                <a:gd name="T2" fmla="*/ 0 w 20"/>
                <a:gd name="T3" fmla="*/ 18 h 42"/>
                <a:gd name="T4" fmla="*/ 0 w 20"/>
                <a:gd name="T5" fmla="*/ 42 h 42"/>
                <a:gd name="T6" fmla="*/ 20 w 20"/>
                <a:gd name="T7" fmla="*/ 6 h 42"/>
                <a:gd name="T8" fmla="*/ 10 w 20"/>
                <a:gd name="T9" fmla="*/ 0 h 42"/>
              </a:gdLst>
              <a:ahLst/>
              <a:cxnLst>
                <a:cxn ang="0">
                  <a:pos x="T0" y="T1"/>
                </a:cxn>
                <a:cxn ang="0">
                  <a:pos x="T2" y="T3"/>
                </a:cxn>
                <a:cxn ang="0">
                  <a:pos x="T4" y="T5"/>
                </a:cxn>
                <a:cxn ang="0">
                  <a:pos x="T6" y="T7"/>
                </a:cxn>
                <a:cxn ang="0">
                  <a:pos x="T8" y="T9"/>
                </a:cxn>
              </a:cxnLst>
              <a:rect l="0" t="0" r="r" b="b"/>
              <a:pathLst>
                <a:path w="20" h="42">
                  <a:moveTo>
                    <a:pt x="10" y="0"/>
                  </a:moveTo>
                  <a:lnTo>
                    <a:pt x="0" y="18"/>
                  </a:lnTo>
                  <a:lnTo>
                    <a:pt x="0" y="42"/>
                  </a:lnTo>
                  <a:lnTo>
                    <a:pt x="20" y="6"/>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1" name="Freeform 230"/>
            <p:cNvSpPr>
              <a:spLocks/>
            </p:cNvSpPr>
            <p:nvPr/>
          </p:nvSpPr>
          <p:spPr bwMode="auto">
            <a:xfrm>
              <a:off x="6631720" y="5091106"/>
              <a:ext cx="69144" cy="69144"/>
            </a:xfrm>
            <a:custGeom>
              <a:avLst/>
              <a:gdLst>
                <a:gd name="T0" fmla="*/ 14 w 38"/>
                <a:gd name="T1" fmla="*/ 0 h 38"/>
                <a:gd name="T2" fmla="*/ 0 w 38"/>
                <a:gd name="T3" fmla="*/ 8 h 38"/>
                <a:gd name="T4" fmla="*/ 18 w 38"/>
                <a:gd name="T5" fmla="*/ 28 h 38"/>
                <a:gd name="T6" fmla="*/ 38 w 38"/>
                <a:gd name="T7" fmla="*/ 38 h 38"/>
                <a:gd name="T8" fmla="*/ 16 w 38"/>
                <a:gd name="T9" fmla="*/ 0 h 38"/>
                <a:gd name="T10" fmla="*/ 14 w 38"/>
                <a:gd name="T11" fmla="*/ 0 h 38"/>
                <a:gd name="T12" fmla="*/ 14 w 38"/>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38" h="38">
                  <a:moveTo>
                    <a:pt x="14" y="0"/>
                  </a:moveTo>
                  <a:lnTo>
                    <a:pt x="0" y="8"/>
                  </a:lnTo>
                  <a:lnTo>
                    <a:pt x="18" y="28"/>
                  </a:lnTo>
                  <a:lnTo>
                    <a:pt x="38" y="38"/>
                  </a:lnTo>
                  <a:lnTo>
                    <a:pt x="16" y="0"/>
                  </a:lnTo>
                  <a:lnTo>
                    <a:pt x="14" y="0"/>
                  </a:lnTo>
                  <a:lnTo>
                    <a:pt x="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2" name="Freeform 231"/>
            <p:cNvSpPr>
              <a:spLocks/>
            </p:cNvSpPr>
            <p:nvPr/>
          </p:nvSpPr>
          <p:spPr bwMode="auto">
            <a:xfrm>
              <a:off x="7028387" y="5080189"/>
              <a:ext cx="90979" cy="47309"/>
            </a:xfrm>
            <a:custGeom>
              <a:avLst/>
              <a:gdLst>
                <a:gd name="T0" fmla="*/ 44 w 50"/>
                <a:gd name="T1" fmla="*/ 0 h 26"/>
                <a:gd name="T2" fmla="*/ 2 w 50"/>
                <a:gd name="T3" fmla="*/ 16 h 26"/>
                <a:gd name="T4" fmla="*/ 0 w 50"/>
                <a:gd name="T5" fmla="*/ 14 h 26"/>
                <a:gd name="T6" fmla="*/ 6 w 50"/>
                <a:gd name="T7" fmla="*/ 26 h 26"/>
                <a:gd name="T8" fmla="*/ 42 w 50"/>
                <a:gd name="T9" fmla="*/ 16 h 26"/>
                <a:gd name="T10" fmla="*/ 42 w 50"/>
                <a:gd name="T11" fmla="*/ 16 h 26"/>
                <a:gd name="T12" fmla="*/ 50 w 50"/>
                <a:gd name="T13" fmla="*/ 12 h 26"/>
                <a:gd name="T14" fmla="*/ 44 w 50"/>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26">
                  <a:moveTo>
                    <a:pt x="44" y="0"/>
                  </a:moveTo>
                  <a:lnTo>
                    <a:pt x="2" y="16"/>
                  </a:lnTo>
                  <a:lnTo>
                    <a:pt x="0" y="14"/>
                  </a:lnTo>
                  <a:lnTo>
                    <a:pt x="6" y="26"/>
                  </a:lnTo>
                  <a:lnTo>
                    <a:pt x="42" y="16"/>
                  </a:lnTo>
                  <a:lnTo>
                    <a:pt x="42" y="16"/>
                  </a:lnTo>
                  <a:lnTo>
                    <a:pt x="50" y="12"/>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3" name="Freeform 232"/>
            <p:cNvSpPr>
              <a:spLocks/>
            </p:cNvSpPr>
            <p:nvPr/>
          </p:nvSpPr>
          <p:spPr bwMode="auto">
            <a:xfrm>
              <a:off x="7268571" y="5061993"/>
              <a:ext cx="36391" cy="105535"/>
            </a:xfrm>
            <a:custGeom>
              <a:avLst/>
              <a:gdLst>
                <a:gd name="T0" fmla="*/ 4 w 20"/>
                <a:gd name="T1" fmla="*/ 0 h 58"/>
                <a:gd name="T2" fmla="*/ 0 w 20"/>
                <a:gd name="T3" fmla="*/ 12 h 58"/>
                <a:gd name="T4" fmla="*/ 16 w 20"/>
                <a:gd name="T5" fmla="*/ 58 h 58"/>
                <a:gd name="T6" fmla="*/ 20 w 20"/>
                <a:gd name="T7" fmla="*/ 50 h 58"/>
                <a:gd name="T8" fmla="*/ 4 w 20"/>
                <a:gd name="T9" fmla="*/ 0 h 58"/>
              </a:gdLst>
              <a:ahLst/>
              <a:cxnLst>
                <a:cxn ang="0">
                  <a:pos x="T0" y="T1"/>
                </a:cxn>
                <a:cxn ang="0">
                  <a:pos x="T2" y="T3"/>
                </a:cxn>
                <a:cxn ang="0">
                  <a:pos x="T4" y="T5"/>
                </a:cxn>
                <a:cxn ang="0">
                  <a:pos x="T6" y="T7"/>
                </a:cxn>
                <a:cxn ang="0">
                  <a:pos x="T8" y="T9"/>
                </a:cxn>
              </a:cxnLst>
              <a:rect l="0" t="0" r="r" b="b"/>
              <a:pathLst>
                <a:path w="20" h="58">
                  <a:moveTo>
                    <a:pt x="4" y="0"/>
                  </a:moveTo>
                  <a:lnTo>
                    <a:pt x="0" y="12"/>
                  </a:lnTo>
                  <a:lnTo>
                    <a:pt x="16" y="58"/>
                  </a:lnTo>
                  <a:lnTo>
                    <a:pt x="20" y="5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4" name="Freeform 233"/>
            <p:cNvSpPr>
              <a:spLocks/>
            </p:cNvSpPr>
            <p:nvPr/>
          </p:nvSpPr>
          <p:spPr bwMode="auto">
            <a:xfrm>
              <a:off x="6810038" y="5032880"/>
              <a:ext cx="345719" cy="221988"/>
            </a:xfrm>
            <a:custGeom>
              <a:avLst/>
              <a:gdLst>
                <a:gd name="T0" fmla="*/ 80 w 190"/>
                <a:gd name="T1" fmla="*/ 0 h 122"/>
                <a:gd name="T2" fmla="*/ 74 w 190"/>
                <a:gd name="T3" fmla="*/ 10 h 122"/>
                <a:gd name="T4" fmla="*/ 46 w 190"/>
                <a:gd name="T5" fmla="*/ 106 h 122"/>
                <a:gd name="T6" fmla="*/ 46 w 190"/>
                <a:gd name="T7" fmla="*/ 106 h 122"/>
                <a:gd name="T8" fmla="*/ 44 w 190"/>
                <a:gd name="T9" fmla="*/ 108 h 122"/>
                <a:gd name="T10" fmla="*/ 40 w 190"/>
                <a:gd name="T11" fmla="*/ 110 h 122"/>
                <a:gd name="T12" fmla="*/ 40 w 190"/>
                <a:gd name="T13" fmla="*/ 110 h 122"/>
                <a:gd name="T14" fmla="*/ 40 w 190"/>
                <a:gd name="T15" fmla="*/ 110 h 122"/>
                <a:gd name="T16" fmla="*/ 40 w 190"/>
                <a:gd name="T17" fmla="*/ 110 h 122"/>
                <a:gd name="T18" fmla="*/ 36 w 190"/>
                <a:gd name="T19" fmla="*/ 110 h 122"/>
                <a:gd name="T20" fmla="*/ 34 w 190"/>
                <a:gd name="T21" fmla="*/ 106 h 122"/>
                <a:gd name="T22" fmla="*/ 12 w 190"/>
                <a:gd name="T23" fmla="*/ 64 h 122"/>
                <a:gd name="T24" fmla="*/ 0 w 190"/>
                <a:gd name="T25" fmla="*/ 64 h 122"/>
                <a:gd name="T26" fmla="*/ 26 w 190"/>
                <a:gd name="T27" fmla="*/ 122 h 122"/>
                <a:gd name="T28" fmla="*/ 40 w 190"/>
                <a:gd name="T29" fmla="*/ 116 h 122"/>
                <a:gd name="T30" fmla="*/ 54 w 190"/>
                <a:gd name="T31" fmla="*/ 106 h 122"/>
                <a:gd name="T32" fmla="*/ 80 w 190"/>
                <a:gd name="T33" fmla="*/ 12 h 122"/>
                <a:gd name="T34" fmla="*/ 122 w 190"/>
                <a:gd name="T35" fmla="*/ 98 h 122"/>
                <a:gd name="T36" fmla="*/ 164 w 190"/>
                <a:gd name="T37" fmla="*/ 76 h 122"/>
                <a:gd name="T38" fmla="*/ 190 w 190"/>
                <a:gd name="T39" fmla="*/ 72 h 122"/>
                <a:gd name="T40" fmla="*/ 178 w 190"/>
                <a:gd name="T41" fmla="*/ 50 h 122"/>
                <a:gd name="T42" fmla="*/ 164 w 190"/>
                <a:gd name="T43" fmla="*/ 54 h 122"/>
                <a:gd name="T44" fmla="*/ 164 w 190"/>
                <a:gd name="T45" fmla="*/ 54 h 122"/>
                <a:gd name="T46" fmla="*/ 124 w 190"/>
                <a:gd name="T47" fmla="*/ 64 h 122"/>
                <a:gd name="T48" fmla="*/ 124 w 190"/>
                <a:gd name="T49" fmla="*/ 64 h 122"/>
                <a:gd name="T50" fmla="*/ 122 w 190"/>
                <a:gd name="T51" fmla="*/ 66 h 122"/>
                <a:gd name="T52" fmla="*/ 122 w 190"/>
                <a:gd name="T53" fmla="*/ 66 h 122"/>
                <a:gd name="T54" fmla="*/ 118 w 190"/>
                <a:gd name="T55" fmla="*/ 64 h 122"/>
                <a:gd name="T56" fmla="*/ 116 w 190"/>
                <a:gd name="T57" fmla="*/ 62 h 122"/>
                <a:gd name="T58" fmla="*/ 96 w 190"/>
                <a:gd name="T59" fmla="*/ 16 h 122"/>
                <a:gd name="T60" fmla="*/ 80 w 190"/>
                <a:gd name="T6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0" h="122">
                  <a:moveTo>
                    <a:pt x="80" y="0"/>
                  </a:moveTo>
                  <a:lnTo>
                    <a:pt x="74" y="10"/>
                  </a:lnTo>
                  <a:lnTo>
                    <a:pt x="46" y="106"/>
                  </a:lnTo>
                  <a:lnTo>
                    <a:pt x="46" y="106"/>
                  </a:lnTo>
                  <a:lnTo>
                    <a:pt x="44" y="108"/>
                  </a:lnTo>
                  <a:lnTo>
                    <a:pt x="40" y="110"/>
                  </a:lnTo>
                  <a:lnTo>
                    <a:pt x="40" y="110"/>
                  </a:lnTo>
                  <a:lnTo>
                    <a:pt x="40" y="110"/>
                  </a:lnTo>
                  <a:lnTo>
                    <a:pt x="40" y="110"/>
                  </a:lnTo>
                  <a:lnTo>
                    <a:pt x="36" y="110"/>
                  </a:lnTo>
                  <a:lnTo>
                    <a:pt x="34" y="106"/>
                  </a:lnTo>
                  <a:lnTo>
                    <a:pt x="12" y="64"/>
                  </a:lnTo>
                  <a:lnTo>
                    <a:pt x="0" y="64"/>
                  </a:lnTo>
                  <a:lnTo>
                    <a:pt x="26" y="122"/>
                  </a:lnTo>
                  <a:lnTo>
                    <a:pt x="40" y="116"/>
                  </a:lnTo>
                  <a:lnTo>
                    <a:pt x="54" y="106"/>
                  </a:lnTo>
                  <a:lnTo>
                    <a:pt x="80" y="12"/>
                  </a:lnTo>
                  <a:lnTo>
                    <a:pt x="122" y="98"/>
                  </a:lnTo>
                  <a:lnTo>
                    <a:pt x="164" y="76"/>
                  </a:lnTo>
                  <a:lnTo>
                    <a:pt x="190" y="72"/>
                  </a:lnTo>
                  <a:lnTo>
                    <a:pt x="178" y="50"/>
                  </a:lnTo>
                  <a:lnTo>
                    <a:pt x="164" y="54"/>
                  </a:lnTo>
                  <a:lnTo>
                    <a:pt x="164" y="54"/>
                  </a:lnTo>
                  <a:lnTo>
                    <a:pt x="124" y="64"/>
                  </a:lnTo>
                  <a:lnTo>
                    <a:pt x="124" y="64"/>
                  </a:lnTo>
                  <a:lnTo>
                    <a:pt x="122" y="66"/>
                  </a:lnTo>
                  <a:lnTo>
                    <a:pt x="122" y="66"/>
                  </a:lnTo>
                  <a:lnTo>
                    <a:pt x="118" y="64"/>
                  </a:lnTo>
                  <a:lnTo>
                    <a:pt x="116" y="62"/>
                  </a:lnTo>
                  <a:lnTo>
                    <a:pt x="96" y="16"/>
                  </a:lnTo>
                  <a:lnTo>
                    <a:pt x="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5" name="Freeform 234"/>
            <p:cNvSpPr>
              <a:spLocks/>
            </p:cNvSpPr>
            <p:nvPr/>
          </p:nvSpPr>
          <p:spPr bwMode="auto">
            <a:xfrm>
              <a:off x="8342119" y="5018323"/>
              <a:ext cx="36391" cy="40031"/>
            </a:xfrm>
            <a:custGeom>
              <a:avLst/>
              <a:gdLst>
                <a:gd name="T0" fmla="*/ 20 w 20"/>
                <a:gd name="T1" fmla="*/ 0 h 22"/>
                <a:gd name="T2" fmla="*/ 0 w 20"/>
                <a:gd name="T3" fmla="*/ 20 h 22"/>
                <a:gd name="T4" fmla="*/ 6 w 20"/>
                <a:gd name="T5" fmla="*/ 22 h 22"/>
                <a:gd name="T6" fmla="*/ 20 w 20"/>
                <a:gd name="T7" fmla="*/ 2 h 22"/>
                <a:gd name="T8" fmla="*/ 20 w 20"/>
                <a:gd name="T9" fmla="*/ 0 h 22"/>
              </a:gdLst>
              <a:ahLst/>
              <a:cxnLst>
                <a:cxn ang="0">
                  <a:pos x="T0" y="T1"/>
                </a:cxn>
                <a:cxn ang="0">
                  <a:pos x="T2" y="T3"/>
                </a:cxn>
                <a:cxn ang="0">
                  <a:pos x="T4" y="T5"/>
                </a:cxn>
                <a:cxn ang="0">
                  <a:pos x="T6" y="T7"/>
                </a:cxn>
                <a:cxn ang="0">
                  <a:pos x="T8" y="T9"/>
                </a:cxn>
              </a:cxnLst>
              <a:rect l="0" t="0" r="r" b="b"/>
              <a:pathLst>
                <a:path w="20" h="22">
                  <a:moveTo>
                    <a:pt x="20" y="0"/>
                  </a:moveTo>
                  <a:lnTo>
                    <a:pt x="0" y="20"/>
                  </a:lnTo>
                  <a:lnTo>
                    <a:pt x="6" y="22"/>
                  </a:lnTo>
                  <a:lnTo>
                    <a:pt x="20" y="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6" name="Freeform 235"/>
            <p:cNvSpPr>
              <a:spLocks/>
            </p:cNvSpPr>
            <p:nvPr/>
          </p:nvSpPr>
          <p:spPr bwMode="auto">
            <a:xfrm>
              <a:off x="7283127" y="5007406"/>
              <a:ext cx="36391" cy="109174"/>
            </a:xfrm>
            <a:custGeom>
              <a:avLst/>
              <a:gdLst>
                <a:gd name="T0" fmla="*/ 4 w 20"/>
                <a:gd name="T1" fmla="*/ 0 h 60"/>
                <a:gd name="T2" fmla="*/ 0 w 20"/>
                <a:gd name="T3" fmla="*/ 10 h 60"/>
                <a:gd name="T4" fmla="*/ 18 w 20"/>
                <a:gd name="T5" fmla="*/ 60 h 60"/>
                <a:gd name="T6" fmla="*/ 20 w 20"/>
                <a:gd name="T7" fmla="*/ 52 h 60"/>
                <a:gd name="T8" fmla="*/ 4 w 20"/>
                <a:gd name="T9" fmla="*/ 0 h 60"/>
              </a:gdLst>
              <a:ahLst/>
              <a:cxnLst>
                <a:cxn ang="0">
                  <a:pos x="T0" y="T1"/>
                </a:cxn>
                <a:cxn ang="0">
                  <a:pos x="T2" y="T3"/>
                </a:cxn>
                <a:cxn ang="0">
                  <a:pos x="T4" y="T5"/>
                </a:cxn>
                <a:cxn ang="0">
                  <a:pos x="T6" y="T7"/>
                </a:cxn>
                <a:cxn ang="0">
                  <a:pos x="T8" y="T9"/>
                </a:cxn>
              </a:cxnLst>
              <a:rect l="0" t="0" r="r" b="b"/>
              <a:pathLst>
                <a:path w="20" h="60">
                  <a:moveTo>
                    <a:pt x="4" y="0"/>
                  </a:moveTo>
                  <a:lnTo>
                    <a:pt x="0" y="10"/>
                  </a:lnTo>
                  <a:lnTo>
                    <a:pt x="18" y="60"/>
                  </a:lnTo>
                  <a:lnTo>
                    <a:pt x="20" y="5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7" name="Freeform 236"/>
            <p:cNvSpPr>
              <a:spLocks/>
            </p:cNvSpPr>
            <p:nvPr/>
          </p:nvSpPr>
          <p:spPr bwMode="auto">
            <a:xfrm>
              <a:off x="8254779" y="4981932"/>
              <a:ext cx="123731" cy="72783"/>
            </a:xfrm>
            <a:custGeom>
              <a:avLst/>
              <a:gdLst>
                <a:gd name="T0" fmla="*/ 68 w 68"/>
                <a:gd name="T1" fmla="*/ 0 h 40"/>
                <a:gd name="T2" fmla="*/ 26 w 68"/>
                <a:gd name="T3" fmla="*/ 32 h 40"/>
                <a:gd name="T4" fmla="*/ 10 w 68"/>
                <a:gd name="T5" fmla="*/ 10 h 40"/>
                <a:gd name="T6" fmla="*/ 0 w 68"/>
                <a:gd name="T7" fmla="*/ 12 h 40"/>
                <a:gd name="T8" fmla="*/ 22 w 68"/>
                <a:gd name="T9" fmla="*/ 40 h 40"/>
                <a:gd name="T10" fmla="*/ 26 w 68"/>
                <a:gd name="T11" fmla="*/ 38 h 40"/>
                <a:gd name="T12" fmla="*/ 34 w 68"/>
                <a:gd name="T13" fmla="*/ 38 h 40"/>
                <a:gd name="T14" fmla="*/ 64 w 68"/>
                <a:gd name="T15" fmla="*/ 8 h 40"/>
                <a:gd name="T16" fmla="*/ 64 w 68"/>
                <a:gd name="T17" fmla="*/ 8 h 40"/>
                <a:gd name="T18" fmla="*/ 68 w 68"/>
                <a:gd name="T19" fmla="*/ 6 h 40"/>
                <a:gd name="T20" fmla="*/ 68 w 68"/>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40">
                  <a:moveTo>
                    <a:pt x="68" y="0"/>
                  </a:moveTo>
                  <a:lnTo>
                    <a:pt x="26" y="32"/>
                  </a:lnTo>
                  <a:lnTo>
                    <a:pt x="10" y="10"/>
                  </a:lnTo>
                  <a:lnTo>
                    <a:pt x="0" y="12"/>
                  </a:lnTo>
                  <a:lnTo>
                    <a:pt x="22" y="40"/>
                  </a:lnTo>
                  <a:lnTo>
                    <a:pt x="26" y="38"/>
                  </a:lnTo>
                  <a:lnTo>
                    <a:pt x="34" y="38"/>
                  </a:lnTo>
                  <a:lnTo>
                    <a:pt x="64" y="8"/>
                  </a:lnTo>
                  <a:lnTo>
                    <a:pt x="64" y="8"/>
                  </a:lnTo>
                  <a:lnTo>
                    <a:pt x="68" y="6"/>
                  </a:lnTo>
                  <a:lnTo>
                    <a:pt x="6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8" name="Freeform 237"/>
            <p:cNvSpPr>
              <a:spLocks/>
            </p:cNvSpPr>
            <p:nvPr/>
          </p:nvSpPr>
          <p:spPr bwMode="auto">
            <a:xfrm>
              <a:off x="8018235" y="4941901"/>
              <a:ext cx="123731" cy="50948"/>
            </a:xfrm>
            <a:custGeom>
              <a:avLst/>
              <a:gdLst>
                <a:gd name="T0" fmla="*/ 50 w 68"/>
                <a:gd name="T1" fmla="*/ 0 h 28"/>
                <a:gd name="T2" fmla="*/ 34 w 68"/>
                <a:gd name="T3" fmla="*/ 12 h 28"/>
                <a:gd name="T4" fmla="*/ 14 w 68"/>
                <a:gd name="T5" fmla="*/ 2 h 28"/>
                <a:gd name="T6" fmla="*/ 0 w 68"/>
                <a:gd name="T7" fmla="*/ 8 h 28"/>
                <a:gd name="T8" fmla="*/ 34 w 68"/>
                <a:gd name="T9" fmla="*/ 28 h 28"/>
                <a:gd name="T10" fmla="*/ 68 w 68"/>
                <a:gd name="T11" fmla="*/ 10 h 28"/>
                <a:gd name="T12" fmla="*/ 50 w 6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8" h="28">
                  <a:moveTo>
                    <a:pt x="50" y="0"/>
                  </a:moveTo>
                  <a:lnTo>
                    <a:pt x="34" y="12"/>
                  </a:lnTo>
                  <a:lnTo>
                    <a:pt x="14" y="2"/>
                  </a:lnTo>
                  <a:lnTo>
                    <a:pt x="0" y="8"/>
                  </a:lnTo>
                  <a:lnTo>
                    <a:pt x="34" y="28"/>
                  </a:lnTo>
                  <a:lnTo>
                    <a:pt x="68" y="10"/>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09" name="Freeform 238"/>
            <p:cNvSpPr>
              <a:spLocks/>
            </p:cNvSpPr>
            <p:nvPr/>
          </p:nvSpPr>
          <p:spPr bwMode="auto">
            <a:xfrm>
              <a:off x="7883586" y="4930984"/>
              <a:ext cx="389389" cy="138288"/>
            </a:xfrm>
            <a:custGeom>
              <a:avLst/>
              <a:gdLst>
                <a:gd name="T0" fmla="*/ 6 w 214"/>
                <a:gd name="T1" fmla="*/ 0 h 76"/>
                <a:gd name="T2" fmla="*/ 0 w 214"/>
                <a:gd name="T3" fmla="*/ 14 h 76"/>
                <a:gd name="T4" fmla="*/ 24 w 214"/>
                <a:gd name="T5" fmla="*/ 30 h 76"/>
                <a:gd name="T6" fmla="*/ 26 w 214"/>
                <a:gd name="T7" fmla="*/ 30 h 76"/>
                <a:gd name="T8" fmla="*/ 26 w 214"/>
                <a:gd name="T9" fmla="*/ 32 h 76"/>
                <a:gd name="T10" fmla="*/ 66 w 214"/>
                <a:gd name="T11" fmla="*/ 32 h 76"/>
                <a:gd name="T12" fmla="*/ 100 w 214"/>
                <a:gd name="T13" fmla="*/ 60 h 76"/>
                <a:gd name="T14" fmla="*/ 108 w 214"/>
                <a:gd name="T15" fmla="*/ 54 h 76"/>
                <a:gd name="T16" fmla="*/ 120 w 214"/>
                <a:gd name="T17" fmla="*/ 60 h 76"/>
                <a:gd name="T18" fmla="*/ 148 w 214"/>
                <a:gd name="T19" fmla="*/ 46 h 76"/>
                <a:gd name="T20" fmla="*/ 190 w 214"/>
                <a:gd name="T21" fmla="*/ 52 h 76"/>
                <a:gd name="T22" fmla="*/ 206 w 214"/>
                <a:gd name="T23" fmla="*/ 76 h 76"/>
                <a:gd name="T24" fmla="*/ 214 w 214"/>
                <a:gd name="T25" fmla="*/ 72 h 76"/>
                <a:gd name="T26" fmla="*/ 192 w 214"/>
                <a:gd name="T27" fmla="*/ 42 h 76"/>
                <a:gd name="T28" fmla="*/ 190 w 214"/>
                <a:gd name="T29" fmla="*/ 42 h 76"/>
                <a:gd name="T30" fmla="*/ 170 w 214"/>
                <a:gd name="T31" fmla="*/ 30 h 76"/>
                <a:gd name="T32" fmla="*/ 150 w 214"/>
                <a:gd name="T33" fmla="*/ 24 h 76"/>
                <a:gd name="T34" fmla="*/ 110 w 214"/>
                <a:gd name="T35" fmla="*/ 48 h 76"/>
                <a:gd name="T36" fmla="*/ 110 w 214"/>
                <a:gd name="T37" fmla="*/ 48 h 76"/>
                <a:gd name="T38" fmla="*/ 108 w 214"/>
                <a:gd name="T39" fmla="*/ 48 h 76"/>
                <a:gd name="T40" fmla="*/ 108 w 214"/>
                <a:gd name="T41" fmla="*/ 48 h 76"/>
                <a:gd name="T42" fmla="*/ 104 w 214"/>
                <a:gd name="T43" fmla="*/ 46 h 76"/>
                <a:gd name="T44" fmla="*/ 64 w 214"/>
                <a:gd name="T45" fmla="*/ 20 h 76"/>
                <a:gd name="T46" fmla="*/ 24 w 214"/>
                <a:gd name="T47" fmla="*/ 8 h 76"/>
                <a:gd name="T48" fmla="*/ 22 w 214"/>
                <a:gd name="T49" fmla="*/ 8 h 76"/>
                <a:gd name="T50" fmla="*/ 6 w 214"/>
                <a:gd name="T5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4" h="76">
                  <a:moveTo>
                    <a:pt x="6" y="0"/>
                  </a:moveTo>
                  <a:lnTo>
                    <a:pt x="0" y="14"/>
                  </a:lnTo>
                  <a:lnTo>
                    <a:pt x="24" y="30"/>
                  </a:lnTo>
                  <a:lnTo>
                    <a:pt x="26" y="30"/>
                  </a:lnTo>
                  <a:lnTo>
                    <a:pt x="26" y="32"/>
                  </a:lnTo>
                  <a:lnTo>
                    <a:pt x="66" y="32"/>
                  </a:lnTo>
                  <a:lnTo>
                    <a:pt x="100" y="60"/>
                  </a:lnTo>
                  <a:lnTo>
                    <a:pt x="108" y="54"/>
                  </a:lnTo>
                  <a:lnTo>
                    <a:pt x="120" y="60"/>
                  </a:lnTo>
                  <a:lnTo>
                    <a:pt x="148" y="46"/>
                  </a:lnTo>
                  <a:lnTo>
                    <a:pt x="190" y="52"/>
                  </a:lnTo>
                  <a:lnTo>
                    <a:pt x="206" y="76"/>
                  </a:lnTo>
                  <a:lnTo>
                    <a:pt x="214" y="72"/>
                  </a:lnTo>
                  <a:lnTo>
                    <a:pt x="192" y="42"/>
                  </a:lnTo>
                  <a:lnTo>
                    <a:pt x="190" y="42"/>
                  </a:lnTo>
                  <a:lnTo>
                    <a:pt x="170" y="30"/>
                  </a:lnTo>
                  <a:lnTo>
                    <a:pt x="150" y="24"/>
                  </a:lnTo>
                  <a:lnTo>
                    <a:pt x="110" y="48"/>
                  </a:lnTo>
                  <a:lnTo>
                    <a:pt x="110" y="48"/>
                  </a:lnTo>
                  <a:lnTo>
                    <a:pt x="108" y="48"/>
                  </a:lnTo>
                  <a:lnTo>
                    <a:pt x="108" y="48"/>
                  </a:lnTo>
                  <a:lnTo>
                    <a:pt x="104" y="46"/>
                  </a:lnTo>
                  <a:lnTo>
                    <a:pt x="64" y="20"/>
                  </a:lnTo>
                  <a:lnTo>
                    <a:pt x="24" y="8"/>
                  </a:lnTo>
                  <a:lnTo>
                    <a:pt x="22" y="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0" name="Freeform 239"/>
            <p:cNvSpPr>
              <a:spLocks/>
            </p:cNvSpPr>
            <p:nvPr/>
          </p:nvSpPr>
          <p:spPr bwMode="auto">
            <a:xfrm>
              <a:off x="7719825" y="4890953"/>
              <a:ext cx="105535" cy="101896"/>
            </a:xfrm>
            <a:custGeom>
              <a:avLst/>
              <a:gdLst>
                <a:gd name="T0" fmla="*/ 10 w 58"/>
                <a:gd name="T1" fmla="*/ 0 h 56"/>
                <a:gd name="T2" fmla="*/ 0 w 58"/>
                <a:gd name="T3" fmla="*/ 4 h 56"/>
                <a:gd name="T4" fmla="*/ 24 w 58"/>
                <a:gd name="T5" fmla="*/ 48 h 56"/>
                <a:gd name="T6" fmla="*/ 32 w 58"/>
                <a:gd name="T7" fmla="*/ 42 h 56"/>
                <a:gd name="T8" fmla="*/ 40 w 58"/>
                <a:gd name="T9" fmla="*/ 56 h 56"/>
                <a:gd name="T10" fmla="*/ 58 w 58"/>
                <a:gd name="T11" fmla="*/ 40 h 56"/>
                <a:gd name="T12" fmla="*/ 50 w 58"/>
                <a:gd name="T13" fmla="*/ 24 h 56"/>
                <a:gd name="T14" fmla="*/ 36 w 58"/>
                <a:gd name="T15" fmla="*/ 32 h 56"/>
                <a:gd name="T16" fmla="*/ 36 w 58"/>
                <a:gd name="T17" fmla="*/ 32 h 56"/>
                <a:gd name="T18" fmla="*/ 32 w 58"/>
                <a:gd name="T19" fmla="*/ 34 h 56"/>
                <a:gd name="T20" fmla="*/ 32 w 58"/>
                <a:gd name="T21" fmla="*/ 34 h 56"/>
                <a:gd name="T22" fmla="*/ 32 w 58"/>
                <a:gd name="T23" fmla="*/ 34 h 56"/>
                <a:gd name="T24" fmla="*/ 32 w 58"/>
                <a:gd name="T25" fmla="*/ 34 h 56"/>
                <a:gd name="T26" fmla="*/ 28 w 58"/>
                <a:gd name="T27" fmla="*/ 30 h 56"/>
                <a:gd name="T28" fmla="*/ 10 w 58"/>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6">
                  <a:moveTo>
                    <a:pt x="10" y="0"/>
                  </a:moveTo>
                  <a:lnTo>
                    <a:pt x="0" y="4"/>
                  </a:lnTo>
                  <a:lnTo>
                    <a:pt x="24" y="48"/>
                  </a:lnTo>
                  <a:lnTo>
                    <a:pt x="32" y="42"/>
                  </a:lnTo>
                  <a:lnTo>
                    <a:pt x="40" y="56"/>
                  </a:lnTo>
                  <a:lnTo>
                    <a:pt x="58" y="40"/>
                  </a:lnTo>
                  <a:lnTo>
                    <a:pt x="50" y="24"/>
                  </a:lnTo>
                  <a:lnTo>
                    <a:pt x="36" y="32"/>
                  </a:lnTo>
                  <a:lnTo>
                    <a:pt x="36" y="32"/>
                  </a:lnTo>
                  <a:lnTo>
                    <a:pt x="32" y="34"/>
                  </a:lnTo>
                  <a:lnTo>
                    <a:pt x="32" y="34"/>
                  </a:lnTo>
                  <a:lnTo>
                    <a:pt x="32" y="34"/>
                  </a:lnTo>
                  <a:lnTo>
                    <a:pt x="32" y="34"/>
                  </a:lnTo>
                  <a:lnTo>
                    <a:pt x="28" y="3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1" name="Freeform 240"/>
            <p:cNvSpPr>
              <a:spLocks/>
            </p:cNvSpPr>
            <p:nvPr/>
          </p:nvSpPr>
          <p:spPr bwMode="auto">
            <a:xfrm>
              <a:off x="7905421" y="4883675"/>
              <a:ext cx="83700" cy="58226"/>
            </a:xfrm>
            <a:custGeom>
              <a:avLst/>
              <a:gdLst>
                <a:gd name="T0" fmla="*/ 10 w 46"/>
                <a:gd name="T1" fmla="*/ 0 h 32"/>
                <a:gd name="T2" fmla="*/ 0 w 46"/>
                <a:gd name="T3" fmla="*/ 16 h 32"/>
                <a:gd name="T4" fmla="*/ 16 w 46"/>
                <a:gd name="T5" fmla="*/ 24 h 32"/>
                <a:gd name="T6" fmla="*/ 46 w 46"/>
                <a:gd name="T7" fmla="*/ 32 h 32"/>
                <a:gd name="T8" fmla="*/ 26 w 46"/>
                <a:gd name="T9" fmla="*/ 8 h 32"/>
                <a:gd name="T10" fmla="*/ 14 w 46"/>
                <a:gd name="T11" fmla="*/ 2 h 32"/>
                <a:gd name="T12" fmla="*/ 10 w 46"/>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46" h="32">
                  <a:moveTo>
                    <a:pt x="10" y="0"/>
                  </a:moveTo>
                  <a:lnTo>
                    <a:pt x="0" y="16"/>
                  </a:lnTo>
                  <a:lnTo>
                    <a:pt x="16" y="24"/>
                  </a:lnTo>
                  <a:lnTo>
                    <a:pt x="46" y="32"/>
                  </a:lnTo>
                  <a:lnTo>
                    <a:pt x="26" y="8"/>
                  </a:lnTo>
                  <a:lnTo>
                    <a:pt x="14" y="2"/>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2" name="Freeform 241"/>
            <p:cNvSpPr>
              <a:spLocks/>
            </p:cNvSpPr>
            <p:nvPr/>
          </p:nvSpPr>
          <p:spPr bwMode="auto">
            <a:xfrm>
              <a:off x="7759855" y="4880036"/>
              <a:ext cx="40031" cy="47309"/>
            </a:xfrm>
            <a:custGeom>
              <a:avLst/>
              <a:gdLst>
                <a:gd name="T0" fmla="*/ 10 w 22"/>
                <a:gd name="T1" fmla="*/ 0 h 26"/>
                <a:gd name="T2" fmla="*/ 0 w 22"/>
                <a:gd name="T3" fmla="*/ 2 h 26"/>
                <a:gd name="T4" fmla="*/ 12 w 22"/>
                <a:gd name="T5" fmla="*/ 26 h 26"/>
                <a:gd name="T6" fmla="*/ 22 w 22"/>
                <a:gd name="T7" fmla="*/ 20 h 26"/>
                <a:gd name="T8" fmla="*/ 10 w 22"/>
                <a:gd name="T9" fmla="*/ 0 h 26"/>
              </a:gdLst>
              <a:ahLst/>
              <a:cxnLst>
                <a:cxn ang="0">
                  <a:pos x="T0" y="T1"/>
                </a:cxn>
                <a:cxn ang="0">
                  <a:pos x="T2" y="T3"/>
                </a:cxn>
                <a:cxn ang="0">
                  <a:pos x="T4" y="T5"/>
                </a:cxn>
                <a:cxn ang="0">
                  <a:pos x="T6" y="T7"/>
                </a:cxn>
                <a:cxn ang="0">
                  <a:pos x="T8" y="T9"/>
                </a:cxn>
              </a:cxnLst>
              <a:rect l="0" t="0" r="r" b="b"/>
              <a:pathLst>
                <a:path w="22" h="26">
                  <a:moveTo>
                    <a:pt x="10" y="0"/>
                  </a:moveTo>
                  <a:lnTo>
                    <a:pt x="0" y="2"/>
                  </a:lnTo>
                  <a:lnTo>
                    <a:pt x="12" y="26"/>
                  </a:lnTo>
                  <a:lnTo>
                    <a:pt x="22" y="2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3" name="Freeform 242"/>
            <p:cNvSpPr>
              <a:spLocks noEditPoints="1"/>
            </p:cNvSpPr>
            <p:nvPr/>
          </p:nvSpPr>
          <p:spPr bwMode="auto">
            <a:xfrm>
              <a:off x="6507989" y="4701718"/>
              <a:ext cx="1870521" cy="531315"/>
            </a:xfrm>
            <a:custGeom>
              <a:avLst/>
              <a:gdLst>
                <a:gd name="T0" fmla="*/ 0 w 1028"/>
                <a:gd name="T1" fmla="*/ 262 h 292"/>
                <a:gd name="T2" fmla="*/ 0 w 1028"/>
                <a:gd name="T3" fmla="*/ 282 h 292"/>
                <a:gd name="T4" fmla="*/ 2 w 1028"/>
                <a:gd name="T5" fmla="*/ 280 h 292"/>
                <a:gd name="T6" fmla="*/ 30 w 1028"/>
                <a:gd name="T7" fmla="*/ 232 h 292"/>
                <a:gd name="T8" fmla="*/ 68 w 1028"/>
                <a:gd name="T9" fmla="*/ 222 h 292"/>
                <a:gd name="T10" fmla="*/ 78 w 1028"/>
                <a:gd name="T11" fmla="*/ 252 h 292"/>
                <a:gd name="T12" fmla="*/ 116 w 1028"/>
                <a:gd name="T13" fmla="*/ 272 h 292"/>
                <a:gd name="T14" fmla="*/ 86 w 1028"/>
                <a:gd name="T15" fmla="*/ 242 h 292"/>
                <a:gd name="T16" fmla="*/ 262 w 1028"/>
                <a:gd name="T17" fmla="*/ 198 h 292"/>
                <a:gd name="T18" fmla="*/ 282 w 1028"/>
                <a:gd name="T19" fmla="*/ 244 h 292"/>
                <a:gd name="T20" fmla="*/ 288 w 1028"/>
                <a:gd name="T21" fmla="*/ 248 h 292"/>
                <a:gd name="T22" fmla="*/ 290 w 1028"/>
                <a:gd name="T23" fmla="*/ 246 h 292"/>
                <a:gd name="T24" fmla="*/ 330 w 1028"/>
                <a:gd name="T25" fmla="*/ 236 h 292"/>
                <a:gd name="T26" fmla="*/ 336 w 1028"/>
                <a:gd name="T27" fmla="*/ 220 h 292"/>
                <a:gd name="T28" fmla="*/ 328 w 1028"/>
                <a:gd name="T29" fmla="*/ 224 h 292"/>
                <a:gd name="T30" fmla="*/ 286 w 1028"/>
                <a:gd name="T31" fmla="*/ 222 h 292"/>
                <a:gd name="T32" fmla="*/ 240 w 1028"/>
                <a:gd name="T33" fmla="*/ 192 h 292"/>
                <a:gd name="T34" fmla="*/ 204 w 1028"/>
                <a:gd name="T35" fmla="*/ 270 h 292"/>
                <a:gd name="T36" fmla="*/ 178 w 1028"/>
                <a:gd name="T37" fmla="*/ 246 h 292"/>
                <a:gd name="T38" fmla="*/ 200 w 1028"/>
                <a:gd name="T39" fmla="*/ 288 h 292"/>
                <a:gd name="T40" fmla="*/ 206 w 1028"/>
                <a:gd name="T41" fmla="*/ 292 h 292"/>
                <a:gd name="T42" fmla="*/ 206 w 1028"/>
                <a:gd name="T43" fmla="*/ 292 h 292"/>
                <a:gd name="T44" fmla="*/ 210 w 1028"/>
                <a:gd name="T45" fmla="*/ 290 h 292"/>
                <a:gd name="T46" fmla="*/ 240 w 1028"/>
                <a:gd name="T47" fmla="*/ 192 h 292"/>
                <a:gd name="T48" fmla="*/ 422 w 1028"/>
                <a:gd name="T49" fmla="*/ 198 h 292"/>
                <a:gd name="T50" fmla="*/ 444 w 1028"/>
                <a:gd name="T51" fmla="*/ 228 h 292"/>
                <a:gd name="T52" fmla="*/ 960 w 1028"/>
                <a:gd name="T53" fmla="*/ 166 h 292"/>
                <a:gd name="T54" fmla="*/ 970 w 1028"/>
                <a:gd name="T55" fmla="*/ 198 h 292"/>
                <a:gd name="T56" fmla="*/ 960 w 1028"/>
                <a:gd name="T57" fmla="*/ 166 h 292"/>
                <a:gd name="T58" fmla="*/ 1028 w 1028"/>
                <a:gd name="T59" fmla="*/ 160 h 292"/>
                <a:gd name="T60" fmla="*/ 1024 w 1028"/>
                <a:gd name="T61" fmla="*/ 162 h 292"/>
                <a:gd name="T62" fmla="*/ 1008 w 1028"/>
                <a:gd name="T63" fmla="*/ 194 h 292"/>
                <a:gd name="T64" fmla="*/ 1028 w 1028"/>
                <a:gd name="T65" fmla="*/ 160 h 292"/>
                <a:gd name="T66" fmla="*/ 762 w 1028"/>
                <a:gd name="T67" fmla="*/ 126 h 292"/>
                <a:gd name="T68" fmla="*/ 780 w 1028"/>
                <a:gd name="T69" fmla="*/ 134 h 292"/>
                <a:gd name="T70" fmla="*/ 860 w 1028"/>
                <a:gd name="T71" fmla="*/ 172 h 292"/>
                <a:gd name="T72" fmla="*/ 864 w 1028"/>
                <a:gd name="T73" fmla="*/ 174 h 292"/>
                <a:gd name="T74" fmla="*/ 866 w 1028"/>
                <a:gd name="T75" fmla="*/ 174 h 292"/>
                <a:gd name="T76" fmla="*/ 926 w 1028"/>
                <a:gd name="T77" fmla="*/ 156 h 292"/>
                <a:gd name="T78" fmla="*/ 898 w 1028"/>
                <a:gd name="T79" fmla="*/ 142 h 292"/>
                <a:gd name="T80" fmla="*/ 830 w 1028"/>
                <a:gd name="T81" fmla="*/ 140 h 292"/>
                <a:gd name="T82" fmla="*/ 814 w 1028"/>
                <a:gd name="T83" fmla="*/ 132 h 292"/>
                <a:gd name="T84" fmla="*/ 768 w 1028"/>
                <a:gd name="T85" fmla="*/ 116 h 292"/>
                <a:gd name="T86" fmla="*/ 676 w 1028"/>
                <a:gd name="T87" fmla="*/ 104 h 292"/>
                <a:gd name="T88" fmla="*/ 694 w 1028"/>
                <a:gd name="T89" fmla="*/ 134 h 292"/>
                <a:gd name="T90" fmla="*/ 698 w 1028"/>
                <a:gd name="T91" fmla="*/ 138 h 292"/>
                <a:gd name="T92" fmla="*/ 698 w 1028"/>
                <a:gd name="T93" fmla="*/ 138 h 292"/>
                <a:gd name="T94" fmla="*/ 716 w 1028"/>
                <a:gd name="T95" fmla="*/ 128 h 292"/>
                <a:gd name="T96" fmla="*/ 700 w 1028"/>
                <a:gd name="T97" fmla="*/ 124 h 292"/>
                <a:gd name="T98" fmla="*/ 478 w 1028"/>
                <a:gd name="T99" fmla="*/ 0 h 292"/>
                <a:gd name="T100" fmla="*/ 452 w 1028"/>
                <a:gd name="T101" fmla="*/ 206 h 292"/>
                <a:gd name="T102" fmla="*/ 466 w 1028"/>
                <a:gd name="T103" fmla="*/ 16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292">
                  <a:moveTo>
                    <a:pt x="20" y="226"/>
                  </a:moveTo>
                  <a:lnTo>
                    <a:pt x="0" y="262"/>
                  </a:lnTo>
                  <a:lnTo>
                    <a:pt x="0" y="282"/>
                  </a:lnTo>
                  <a:lnTo>
                    <a:pt x="0" y="282"/>
                  </a:lnTo>
                  <a:lnTo>
                    <a:pt x="0" y="282"/>
                  </a:lnTo>
                  <a:lnTo>
                    <a:pt x="2" y="280"/>
                  </a:lnTo>
                  <a:lnTo>
                    <a:pt x="6" y="278"/>
                  </a:lnTo>
                  <a:lnTo>
                    <a:pt x="30" y="232"/>
                  </a:lnTo>
                  <a:lnTo>
                    <a:pt x="20" y="226"/>
                  </a:lnTo>
                  <a:close/>
                  <a:moveTo>
                    <a:pt x="68" y="222"/>
                  </a:moveTo>
                  <a:lnTo>
                    <a:pt x="58" y="228"/>
                  </a:lnTo>
                  <a:lnTo>
                    <a:pt x="78" y="252"/>
                  </a:lnTo>
                  <a:lnTo>
                    <a:pt x="80" y="252"/>
                  </a:lnTo>
                  <a:lnTo>
                    <a:pt x="116" y="272"/>
                  </a:lnTo>
                  <a:lnTo>
                    <a:pt x="106" y="252"/>
                  </a:lnTo>
                  <a:lnTo>
                    <a:pt x="86" y="242"/>
                  </a:lnTo>
                  <a:lnTo>
                    <a:pt x="68" y="222"/>
                  </a:lnTo>
                  <a:close/>
                  <a:moveTo>
                    <a:pt x="262" y="198"/>
                  </a:moveTo>
                  <a:lnTo>
                    <a:pt x="282" y="244"/>
                  </a:lnTo>
                  <a:lnTo>
                    <a:pt x="282" y="244"/>
                  </a:lnTo>
                  <a:lnTo>
                    <a:pt x="284" y="246"/>
                  </a:lnTo>
                  <a:lnTo>
                    <a:pt x="288" y="248"/>
                  </a:lnTo>
                  <a:lnTo>
                    <a:pt x="288" y="248"/>
                  </a:lnTo>
                  <a:lnTo>
                    <a:pt x="290" y="246"/>
                  </a:lnTo>
                  <a:lnTo>
                    <a:pt x="330" y="236"/>
                  </a:lnTo>
                  <a:lnTo>
                    <a:pt x="330" y="236"/>
                  </a:lnTo>
                  <a:lnTo>
                    <a:pt x="344" y="232"/>
                  </a:lnTo>
                  <a:lnTo>
                    <a:pt x="336" y="220"/>
                  </a:lnTo>
                  <a:lnTo>
                    <a:pt x="328" y="224"/>
                  </a:lnTo>
                  <a:lnTo>
                    <a:pt x="328" y="224"/>
                  </a:lnTo>
                  <a:lnTo>
                    <a:pt x="292" y="234"/>
                  </a:lnTo>
                  <a:lnTo>
                    <a:pt x="286" y="222"/>
                  </a:lnTo>
                  <a:lnTo>
                    <a:pt x="262" y="198"/>
                  </a:lnTo>
                  <a:close/>
                  <a:moveTo>
                    <a:pt x="240" y="192"/>
                  </a:moveTo>
                  <a:lnTo>
                    <a:pt x="216" y="228"/>
                  </a:lnTo>
                  <a:lnTo>
                    <a:pt x="204" y="270"/>
                  </a:lnTo>
                  <a:lnTo>
                    <a:pt x="192" y="246"/>
                  </a:lnTo>
                  <a:lnTo>
                    <a:pt x="178" y="246"/>
                  </a:lnTo>
                  <a:lnTo>
                    <a:pt x="200" y="288"/>
                  </a:lnTo>
                  <a:lnTo>
                    <a:pt x="200" y="288"/>
                  </a:lnTo>
                  <a:lnTo>
                    <a:pt x="202" y="292"/>
                  </a:lnTo>
                  <a:lnTo>
                    <a:pt x="206" y="292"/>
                  </a:lnTo>
                  <a:lnTo>
                    <a:pt x="206" y="292"/>
                  </a:lnTo>
                  <a:lnTo>
                    <a:pt x="206" y="292"/>
                  </a:lnTo>
                  <a:lnTo>
                    <a:pt x="206" y="292"/>
                  </a:lnTo>
                  <a:lnTo>
                    <a:pt x="210" y="290"/>
                  </a:lnTo>
                  <a:lnTo>
                    <a:pt x="212" y="288"/>
                  </a:lnTo>
                  <a:lnTo>
                    <a:pt x="240" y="192"/>
                  </a:lnTo>
                  <a:close/>
                  <a:moveTo>
                    <a:pt x="426" y="178"/>
                  </a:moveTo>
                  <a:lnTo>
                    <a:pt x="422" y="198"/>
                  </a:lnTo>
                  <a:lnTo>
                    <a:pt x="438" y="248"/>
                  </a:lnTo>
                  <a:lnTo>
                    <a:pt x="444" y="228"/>
                  </a:lnTo>
                  <a:lnTo>
                    <a:pt x="426" y="178"/>
                  </a:lnTo>
                  <a:close/>
                  <a:moveTo>
                    <a:pt x="960" y="166"/>
                  </a:moveTo>
                  <a:lnTo>
                    <a:pt x="948" y="168"/>
                  </a:lnTo>
                  <a:lnTo>
                    <a:pt x="970" y="198"/>
                  </a:lnTo>
                  <a:lnTo>
                    <a:pt x="982" y="194"/>
                  </a:lnTo>
                  <a:lnTo>
                    <a:pt x="960" y="166"/>
                  </a:lnTo>
                  <a:close/>
                  <a:moveTo>
                    <a:pt x="1028" y="160"/>
                  </a:moveTo>
                  <a:lnTo>
                    <a:pt x="1028" y="160"/>
                  </a:lnTo>
                  <a:lnTo>
                    <a:pt x="1028" y="160"/>
                  </a:lnTo>
                  <a:lnTo>
                    <a:pt x="1024" y="162"/>
                  </a:lnTo>
                  <a:lnTo>
                    <a:pt x="994" y="192"/>
                  </a:lnTo>
                  <a:lnTo>
                    <a:pt x="1008" y="194"/>
                  </a:lnTo>
                  <a:lnTo>
                    <a:pt x="1028" y="174"/>
                  </a:lnTo>
                  <a:lnTo>
                    <a:pt x="1028" y="160"/>
                  </a:lnTo>
                  <a:close/>
                  <a:moveTo>
                    <a:pt x="768" y="116"/>
                  </a:moveTo>
                  <a:lnTo>
                    <a:pt x="762" y="126"/>
                  </a:lnTo>
                  <a:lnTo>
                    <a:pt x="778" y="134"/>
                  </a:lnTo>
                  <a:lnTo>
                    <a:pt x="780" y="134"/>
                  </a:lnTo>
                  <a:lnTo>
                    <a:pt x="820" y="146"/>
                  </a:lnTo>
                  <a:lnTo>
                    <a:pt x="860" y="172"/>
                  </a:lnTo>
                  <a:lnTo>
                    <a:pt x="860" y="172"/>
                  </a:lnTo>
                  <a:lnTo>
                    <a:pt x="864" y="174"/>
                  </a:lnTo>
                  <a:lnTo>
                    <a:pt x="864" y="174"/>
                  </a:lnTo>
                  <a:lnTo>
                    <a:pt x="866" y="174"/>
                  </a:lnTo>
                  <a:lnTo>
                    <a:pt x="906" y="150"/>
                  </a:lnTo>
                  <a:lnTo>
                    <a:pt x="926" y="156"/>
                  </a:lnTo>
                  <a:lnTo>
                    <a:pt x="904" y="144"/>
                  </a:lnTo>
                  <a:lnTo>
                    <a:pt x="898" y="142"/>
                  </a:lnTo>
                  <a:lnTo>
                    <a:pt x="864" y="160"/>
                  </a:lnTo>
                  <a:lnTo>
                    <a:pt x="830" y="140"/>
                  </a:lnTo>
                  <a:lnTo>
                    <a:pt x="822" y="144"/>
                  </a:lnTo>
                  <a:lnTo>
                    <a:pt x="814" y="132"/>
                  </a:lnTo>
                  <a:lnTo>
                    <a:pt x="784" y="124"/>
                  </a:lnTo>
                  <a:lnTo>
                    <a:pt x="768" y="116"/>
                  </a:lnTo>
                  <a:close/>
                  <a:moveTo>
                    <a:pt x="688" y="100"/>
                  </a:moveTo>
                  <a:lnTo>
                    <a:pt x="676" y="104"/>
                  </a:lnTo>
                  <a:lnTo>
                    <a:pt x="694" y="134"/>
                  </a:lnTo>
                  <a:lnTo>
                    <a:pt x="694" y="134"/>
                  </a:lnTo>
                  <a:lnTo>
                    <a:pt x="698" y="138"/>
                  </a:lnTo>
                  <a:lnTo>
                    <a:pt x="698" y="138"/>
                  </a:lnTo>
                  <a:lnTo>
                    <a:pt x="698" y="138"/>
                  </a:lnTo>
                  <a:lnTo>
                    <a:pt x="698" y="138"/>
                  </a:lnTo>
                  <a:lnTo>
                    <a:pt x="702" y="136"/>
                  </a:lnTo>
                  <a:lnTo>
                    <a:pt x="716" y="128"/>
                  </a:lnTo>
                  <a:lnTo>
                    <a:pt x="710" y="118"/>
                  </a:lnTo>
                  <a:lnTo>
                    <a:pt x="700" y="124"/>
                  </a:lnTo>
                  <a:lnTo>
                    <a:pt x="688" y="100"/>
                  </a:lnTo>
                  <a:close/>
                  <a:moveTo>
                    <a:pt x="478" y="0"/>
                  </a:moveTo>
                  <a:lnTo>
                    <a:pt x="464" y="48"/>
                  </a:lnTo>
                  <a:lnTo>
                    <a:pt x="452" y="206"/>
                  </a:lnTo>
                  <a:lnTo>
                    <a:pt x="452" y="202"/>
                  </a:lnTo>
                  <a:lnTo>
                    <a:pt x="466" y="168"/>
                  </a:lnTo>
                  <a:lnTo>
                    <a:pt x="478" y="0"/>
                  </a:lnTo>
                  <a:close/>
                </a:path>
              </a:pathLst>
            </a:custGeom>
            <a:solidFill>
              <a:srgbClr val="F0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4" name="Freeform 243"/>
            <p:cNvSpPr>
              <a:spLocks/>
            </p:cNvSpPr>
            <p:nvPr/>
          </p:nvSpPr>
          <p:spPr bwMode="auto">
            <a:xfrm>
              <a:off x="6507989" y="5112941"/>
              <a:ext cx="54587" cy="101896"/>
            </a:xfrm>
            <a:custGeom>
              <a:avLst/>
              <a:gdLst>
                <a:gd name="T0" fmla="*/ 20 w 30"/>
                <a:gd name="T1" fmla="*/ 0 h 56"/>
                <a:gd name="T2" fmla="*/ 0 w 30"/>
                <a:gd name="T3" fmla="*/ 36 h 56"/>
                <a:gd name="T4" fmla="*/ 0 w 30"/>
                <a:gd name="T5" fmla="*/ 56 h 56"/>
                <a:gd name="T6" fmla="*/ 0 w 30"/>
                <a:gd name="T7" fmla="*/ 56 h 56"/>
                <a:gd name="T8" fmla="*/ 0 w 30"/>
                <a:gd name="T9" fmla="*/ 56 h 56"/>
                <a:gd name="T10" fmla="*/ 2 w 30"/>
                <a:gd name="T11" fmla="*/ 54 h 56"/>
                <a:gd name="T12" fmla="*/ 6 w 30"/>
                <a:gd name="T13" fmla="*/ 52 h 56"/>
                <a:gd name="T14" fmla="*/ 30 w 30"/>
                <a:gd name="T15" fmla="*/ 6 h 56"/>
                <a:gd name="T16" fmla="*/ 20 w 30"/>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6">
                  <a:moveTo>
                    <a:pt x="20" y="0"/>
                  </a:moveTo>
                  <a:lnTo>
                    <a:pt x="0" y="36"/>
                  </a:lnTo>
                  <a:lnTo>
                    <a:pt x="0" y="56"/>
                  </a:lnTo>
                  <a:lnTo>
                    <a:pt x="0" y="56"/>
                  </a:lnTo>
                  <a:lnTo>
                    <a:pt x="0" y="56"/>
                  </a:lnTo>
                  <a:lnTo>
                    <a:pt x="2" y="54"/>
                  </a:lnTo>
                  <a:lnTo>
                    <a:pt x="6" y="52"/>
                  </a:lnTo>
                  <a:lnTo>
                    <a:pt x="30" y="6"/>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5" name="Freeform 244"/>
            <p:cNvSpPr>
              <a:spLocks/>
            </p:cNvSpPr>
            <p:nvPr/>
          </p:nvSpPr>
          <p:spPr bwMode="auto">
            <a:xfrm>
              <a:off x="6613524" y="5105663"/>
              <a:ext cx="105535" cy="90979"/>
            </a:xfrm>
            <a:custGeom>
              <a:avLst/>
              <a:gdLst>
                <a:gd name="T0" fmla="*/ 10 w 58"/>
                <a:gd name="T1" fmla="*/ 0 h 50"/>
                <a:gd name="T2" fmla="*/ 0 w 58"/>
                <a:gd name="T3" fmla="*/ 6 h 50"/>
                <a:gd name="T4" fmla="*/ 20 w 58"/>
                <a:gd name="T5" fmla="*/ 30 h 50"/>
                <a:gd name="T6" fmla="*/ 22 w 58"/>
                <a:gd name="T7" fmla="*/ 30 h 50"/>
                <a:gd name="T8" fmla="*/ 58 w 58"/>
                <a:gd name="T9" fmla="*/ 50 h 50"/>
                <a:gd name="T10" fmla="*/ 48 w 58"/>
                <a:gd name="T11" fmla="*/ 30 h 50"/>
                <a:gd name="T12" fmla="*/ 28 w 58"/>
                <a:gd name="T13" fmla="*/ 20 h 50"/>
                <a:gd name="T14" fmla="*/ 10 w 58"/>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0">
                  <a:moveTo>
                    <a:pt x="10" y="0"/>
                  </a:moveTo>
                  <a:lnTo>
                    <a:pt x="0" y="6"/>
                  </a:lnTo>
                  <a:lnTo>
                    <a:pt x="20" y="30"/>
                  </a:lnTo>
                  <a:lnTo>
                    <a:pt x="22" y="30"/>
                  </a:lnTo>
                  <a:lnTo>
                    <a:pt x="58" y="50"/>
                  </a:lnTo>
                  <a:lnTo>
                    <a:pt x="48" y="30"/>
                  </a:lnTo>
                  <a:lnTo>
                    <a:pt x="28" y="20"/>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6" name="Freeform 245"/>
            <p:cNvSpPr>
              <a:spLocks/>
            </p:cNvSpPr>
            <p:nvPr/>
          </p:nvSpPr>
          <p:spPr bwMode="auto">
            <a:xfrm>
              <a:off x="6984717" y="5061993"/>
              <a:ext cx="149205" cy="90979"/>
            </a:xfrm>
            <a:custGeom>
              <a:avLst/>
              <a:gdLst>
                <a:gd name="T0" fmla="*/ 0 w 82"/>
                <a:gd name="T1" fmla="*/ 0 h 50"/>
                <a:gd name="T2" fmla="*/ 20 w 82"/>
                <a:gd name="T3" fmla="*/ 46 h 50"/>
                <a:gd name="T4" fmla="*/ 20 w 82"/>
                <a:gd name="T5" fmla="*/ 46 h 50"/>
                <a:gd name="T6" fmla="*/ 22 w 82"/>
                <a:gd name="T7" fmla="*/ 48 h 50"/>
                <a:gd name="T8" fmla="*/ 26 w 82"/>
                <a:gd name="T9" fmla="*/ 50 h 50"/>
                <a:gd name="T10" fmla="*/ 26 w 82"/>
                <a:gd name="T11" fmla="*/ 50 h 50"/>
                <a:gd name="T12" fmla="*/ 28 w 82"/>
                <a:gd name="T13" fmla="*/ 48 h 50"/>
                <a:gd name="T14" fmla="*/ 68 w 82"/>
                <a:gd name="T15" fmla="*/ 38 h 50"/>
                <a:gd name="T16" fmla="*/ 68 w 82"/>
                <a:gd name="T17" fmla="*/ 38 h 50"/>
                <a:gd name="T18" fmla="*/ 82 w 82"/>
                <a:gd name="T19" fmla="*/ 34 h 50"/>
                <a:gd name="T20" fmla="*/ 74 w 82"/>
                <a:gd name="T21" fmla="*/ 22 h 50"/>
                <a:gd name="T22" fmla="*/ 66 w 82"/>
                <a:gd name="T23" fmla="*/ 26 h 50"/>
                <a:gd name="T24" fmla="*/ 66 w 82"/>
                <a:gd name="T25" fmla="*/ 26 h 50"/>
                <a:gd name="T26" fmla="*/ 30 w 82"/>
                <a:gd name="T27" fmla="*/ 36 h 50"/>
                <a:gd name="T28" fmla="*/ 24 w 82"/>
                <a:gd name="T29" fmla="*/ 24 h 50"/>
                <a:gd name="T30" fmla="*/ 0 w 82"/>
                <a:gd name="T3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50">
                  <a:moveTo>
                    <a:pt x="0" y="0"/>
                  </a:moveTo>
                  <a:lnTo>
                    <a:pt x="20" y="46"/>
                  </a:lnTo>
                  <a:lnTo>
                    <a:pt x="20" y="46"/>
                  </a:lnTo>
                  <a:lnTo>
                    <a:pt x="22" y="48"/>
                  </a:lnTo>
                  <a:lnTo>
                    <a:pt x="26" y="50"/>
                  </a:lnTo>
                  <a:lnTo>
                    <a:pt x="26" y="50"/>
                  </a:lnTo>
                  <a:lnTo>
                    <a:pt x="28" y="48"/>
                  </a:lnTo>
                  <a:lnTo>
                    <a:pt x="68" y="38"/>
                  </a:lnTo>
                  <a:lnTo>
                    <a:pt x="68" y="38"/>
                  </a:lnTo>
                  <a:lnTo>
                    <a:pt x="82" y="34"/>
                  </a:lnTo>
                  <a:lnTo>
                    <a:pt x="74" y="22"/>
                  </a:lnTo>
                  <a:lnTo>
                    <a:pt x="66" y="26"/>
                  </a:lnTo>
                  <a:lnTo>
                    <a:pt x="66" y="26"/>
                  </a:lnTo>
                  <a:lnTo>
                    <a:pt x="30" y="36"/>
                  </a:lnTo>
                  <a:lnTo>
                    <a:pt x="24" y="2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7" name="Freeform 246"/>
            <p:cNvSpPr>
              <a:spLocks/>
            </p:cNvSpPr>
            <p:nvPr/>
          </p:nvSpPr>
          <p:spPr bwMode="auto">
            <a:xfrm>
              <a:off x="6831873" y="5051075"/>
              <a:ext cx="112814" cy="181957"/>
            </a:xfrm>
            <a:custGeom>
              <a:avLst/>
              <a:gdLst>
                <a:gd name="T0" fmla="*/ 62 w 62"/>
                <a:gd name="T1" fmla="*/ 0 h 100"/>
                <a:gd name="T2" fmla="*/ 38 w 62"/>
                <a:gd name="T3" fmla="*/ 36 h 100"/>
                <a:gd name="T4" fmla="*/ 26 w 62"/>
                <a:gd name="T5" fmla="*/ 78 h 100"/>
                <a:gd name="T6" fmla="*/ 14 w 62"/>
                <a:gd name="T7" fmla="*/ 54 h 100"/>
                <a:gd name="T8" fmla="*/ 0 w 62"/>
                <a:gd name="T9" fmla="*/ 54 h 100"/>
                <a:gd name="T10" fmla="*/ 22 w 62"/>
                <a:gd name="T11" fmla="*/ 96 h 100"/>
                <a:gd name="T12" fmla="*/ 22 w 62"/>
                <a:gd name="T13" fmla="*/ 96 h 100"/>
                <a:gd name="T14" fmla="*/ 24 w 62"/>
                <a:gd name="T15" fmla="*/ 100 h 100"/>
                <a:gd name="T16" fmla="*/ 28 w 62"/>
                <a:gd name="T17" fmla="*/ 100 h 100"/>
                <a:gd name="T18" fmla="*/ 28 w 62"/>
                <a:gd name="T19" fmla="*/ 100 h 100"/>
                <a:gd name="T20" fmla="*/ 28 w 62"/>
                <a:gd name="T21" fmla="*/ 100 h 100"/>
                <a:gd name="T22" fmla="*/ 28 w 62"/>
                <a:gd name="T23" fmla="*/ 100 h 100"/>
                <a:gd name="T24" fmla="*/ 32 w 62"/>
                <a:gd name="T25" fmla="*/ 98 h 100"/>
                <a:gd name="T26" fmla="*/ 34 w 62"/>
                <a:gd name="T27" fmla="*/ 96 h 100"/>
                <a:gd name="T28" fmla="*/ 62 w 62"/>
                <a:gd name="T2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2" h="100">
                  <a:moveTo>
                    <a:pt x="62" y="0"/>
                  </a:moveTo>
                  <a:lnTo>
                    <a:pt x="38" y="36"/>
                  </a:lnTo>
                  <a:lnTo>
                    <a:pt x="26" y="78"/>
                  </a:lnTo>
                  <a:lnTo>
                    <a:pt x="14" y="54"/>
                  </a:lnTo>
                  <a:lnTo>
                    <a:pt x="0" y="54"/>
                  </a:lnTo>
                  <a:lnTo>
                    <a:pt x="22" y="96"/>
                  </a:lnTo>
                  <a:lnTo>
                    <a:pt x="22" y="96"/>
                  </a:lnTo>
                  <a:lnTo>
                    <a:pt x="24" y="100"/>
                  </a:lnTo>
                  <a:lnTo>
                    <a:pt x="28" y="100"/>
                  </a:lnTo>
                  <a:lnTo>
                    <a:pt x="28" y="100"/>
                  </a:lnTo>
                  <a:lnTo>
                    <a:pt x="28" y="100"/>
                  </a:lnTo>
                  <a:lnTo>
                    <a:pt x="28" y="100"/>
                  </a:lnTo>
                  <a:lnTo>
                    <a:pt x="32" y="98"/>
                  </a:lnTo>
                  <a:lnTo>
                    <a:pt x="34" y="96"/>
                  </a:lnTo>
                  <a:lnTo>
                    <a:pt x="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8" name="Freeform 247"/>
            <p:cNvSpPr>
              <a:spLocks/>
            </p:cNvSpPr>
            <p:nvPr/>
          </p:nvSpPr>
          <p:spPr bwMode="auto">
            <a:xfrm>
              <a:off x="7275849" y="5025601"/>
              <a:ext cx="40031" cy="127370"/>
            </a:xfrm>
            <a:custGeom>
              <a:avLst/>
              <a:gdLst>
                <a:gd name="T0" fmla="*/ 4 w 22"/>
                <a:gd name="T1" fmla="*/ 0 h 70"/>
                <a:gd name="T2" fmla="*/ 0 w 22"/>
                <a:gd name="T3" fmla="*/ 20 h 70"/>
                <a:gd name="T4" fmla="*/ 16 w 22"/>
                <a:gd name="T5" fmla="*/ 70 h 70"/>
                <a:gd name="T6" fmla="*/ 22 w 22"/>
                <a:gd name="T7" fmla="*/ 50 h 70"/>
                <a:gd name="T8" fmla="*/ 4 w 22"/>
                <a:gd name="T9" fmla="*/ 0 h 70"/>
              </a:gdLst>
              <a:ahLst/>
              <a:cxnLst>
                <a:cxn ang="0">
                  <a:pos x="T0" y="T1"/>
                </a:cxn>
                <a:cxn ang="0">
                  <a:pos x="T2" y="T3"/>
                </a:cxn>
                <a:cxn ang="0">
                  <a:pos x="T4" y="T5"/>
                </a:cxn>
                <a:cxn ang="0">
                  <a:pos x="T6" y="T7"/>
                </a:cxn>
                <a:cxn ang="0">
                  <a:pos x="T8" y="T9"/>
                </a:cxn>
              </a:cxnLst>
              <a:rect l="0" t="0" r="r" b="b"/>
              <a:pathLst>
                <a:path w="22" h="70">
                  <a:moveTo>
                    <a:pt x="4" y="0"/>
                  </a:moveTo>
                  <a:lnTo>
                    <a:pt x="0" y="20"/>
                  </a:lnTo>
                  <a:lnTo>
                    <a:pt x="16" y="70"/>
                  </a:lnTo>
                  <a:lnTo>
                    <a:pt x="22" y="5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19" name="Freeform 248"/>
            <p:cNvSpPr>
              <a:spLocks/>
            </p:cNvSpPr>
            <p:nvPr/>
          </p:nvSpPr>
          <p:spPr bwMode="auto">
            <a:xfrm>
              <a:off x="8232944" y="5003767"/>
              <a:ext cx="61865" cy="58226"/>
            </a:xfrm>
            <a:custGeom>
              <a:avLst/>
              <a:gdLst>
                <a:gd name="T0" fmla="*/ 12 w 34"/>
                <a:gd name="T1" fmla="*/ 0 h 32"/>
                <a:gd name="T2" fmla="*/ 0 w 34"/>
                <a:gd name="T3" fmla="*/ 2 h 32"/>
                <a:gd name="T4" fmla="*/ 22 w 34"/>
                <a:gd name="T5" fmla="*/ 32 h 32"/>
                <a:gd name="T6" fmla="*/ 34 w 34"/>
                <a:gd name="T7" fmla="*/ 28 h 32"/>
                <a:gd name="T8" fmla="*/ 12 w 34"/>
                <a:gd name="T9" fmla="*/ 0 h 32"/>
              </a:gdLst>
              <a:ahLst/>
              <a:cxnLst>
                <a:cxn ang="0">
                  <a:pos x="T0" y="T1"/>
                </a:cxn>
                <a:cxn ang="0">
                  <a:pos x="T2" y="T3"/>
                </a:cxn>
                <a:cxn ang="0">
                  <a:pos x="T4" y="T5"/>
                </a:cxn>
                <a:cxn ang="0">
                  <a:pos x="T6" y="T7"/>
                </a:cxn>
                <a:cxn ang="0">
                  <a:pos x="T8" y="T9"/>
                </a:cxn>
              </a:cxnLst>
              <a:rect l="0" t="0" r="r" b="b"/>
              <a:pathLst>
                <a:path w="34" h="32">
                  <a:moveTo>
                    <a:pt x="12" y="0"/>
                  </a:moveTo>
                  <a:lnTo>
                    <a:pt x="0" y="2"/>
                  </a:lnTo>
                  <a:lnTo>
                    <a:pt x="22" y="32"/>
                  </a:lnTo>
                  <a:lnTo>
                    <a:pt x="34" y="2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0" name="Freeform 249"/>
            <p:cNvSpPr>
              <a:spLocks/>
            </p:cNvSpPr>
            <p:nvPr/>
          </p:nvSpPr>
          <p:spPr bwMode="auto">
            <a:xfrm>
              <a:off x="8316645" y="4992849"/>
              <a:ext cx="61865" cy="61865"/>
            </a:xfrm>
            <a:custGeom>
              <a:avLst/>
              <a:gdLst>
                <a:gd name="T0" fmla="*/ 34 w 34"/>
                <a:gd name="T1" fmla="*/ 0 h 34"/>
                <a:gd name="T2" fmla="*/ 34 w 34"/>
                <a:gd name="T3" fmla="*/ 0 h 34"/>
                <a:gd name="T4" fmla="*/ 34 w 34"/>
                <a:gd name="T5" fmla="*/ 0 h 34"/>
                <a:gd name="T6" fmla="*/ 30 w 34"/>
                <a:gd name="T7" fmla="*/ 2 h 34"/>
                <a:gd name="T8" fmla="*/ 0 w 34"/>
                <a:gd name="T9" fmla="*/ 32 h 34"/>
                <a:gd name="T10" fmla="*/ 14 w 34"/>
                <a:gd name="T11" fmla="*/ 34 h 34"/>
                <a:gd name="T12" fmla="*/ 34 w 34"/>
                <a:gd name="T13" fmla="*/ 14 h 34"/>
                <a:gd name="T14" fmla="*/ 34 w 3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4">
                  <a:moveTo>
                    <a:pt x="34" y="0"/>
                  </a:moveTo>
                  <a:lnTo>
                    <a:pt x="34" y="0"/>
                  </a:lnTo>
                  <a:lnTo>
                    <a:pt x="34" y="0"/>
                  </a:lnTo>
                  <a:lnTo>
                    <a:pt x="30" y="2"/>
                  </a:lnTo>
                  <a:lnTo>
                    <a:pt x="0" y="32"/>
                  </a:lnTo>
                  <a:lnTo>
                    <a:pt x="14" y="34"/>
                  </a:lnTo>
                  <a:lnTo>
                    <a:pt x="34" y="1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1" name="Freeform 250"/>
            <p:cNvSpPr>
              <a:spLocks/>
            </p:cNvSpPr>
            <p:nvPr/>
          </p:nvSpPr>
          <p:spPr bwMode="auto">
            <a:xfrm>
              <a:off x="7894504" y="4912788"/>
              <a:ext cx="298410" cy="105535"/>
            </a:xfrm>
            <a:custGeom>
              <a:avLst/>
              <a:gdLst>
                <a:gd name="T0" fmla="*/ 6 w 164"/>
                <a:gd name="T1" fmla="*/ 0 h 58"/>
                <a:gd name="T2" fmla="*/ 0 w 164"/>
                <a:gd name="T3" fmla="*/ 10 h 58"/>
                <a:gd name="T4" fmla="*/ 16 w 164"/>
                <a:gd name="T5" fmla="*/ 18 h 58"/>
                <a:gd name="T6" fmla="*/ 18 w 164"/>
                <a:gd name="T7" fmla="*/ 18 h 58"/>
                <a:gd name="T8" fmla="*/ 58 w 164"/>
                <a:gd name="T9" fmla="*/ 30 h 58"/>
                <a:gd name="T10" fmla="*/ 98 w 164"/>
                <a:gd name="T11" fmla="*/ 56 h 58"/>
                <a:gd name="T12" fmla="*/ 98 w 164"/>
                <a:gd name="T13" fmla="*/ 56 h 58"/>
                <a:gd name="T14" fmla="*/ 102 w 164"/>
                <a:gd name="T15" fmla="*/ 58 h 58"/>
                <a:gd name="T16" fmla="*/ 102 w 164"/>
                <a:gd name="T17" fmla="*/ 58 h 58"/>
                <a:gd name="T18" fmla="*/ 104 w 164"/>
                <a:gd name="T19" fmla="*/ 58 h 58"/>
                <a:gd name="T20" fmla="*/ 144 w 164"/>
                <a:gd name="T21" fmla="*/ 34 h 58"/>
                <a:gd name="T22" fmla="*/ 164 w 164"/>
                <a:gd name="T23" fmla="*/ 40 h 58"/>
                <a:gd name="T24" fmla="*/ 142 w 164"/>
                <a:gd name="T25" fmla="*/ 28 h 58"/>
                <a:gd name="T26" fmla="*/ 136 w 164"/>
                <a:gd name="T27" fmla="*/ 26 h 58"/>
                <a:gd name="T28" fmla="*/ 102 w 164"/>
                <a:gd name="T29" fmla="*/ 44 h 58"/>
                <a:gd name="T30" fmla="*/ 68 w 164"/>
                <a:gd name="T31" fmla="*/ 24 h 58"/>
                <a:gd name="T32" fmla="*/ 60 w 164"/>
                <a:gd name="T33" fmla="*/ 28 h 58"/>
                <a:gd name="T34" fmla="*/ 52 w 164"/>
                <a:gd name="T35" fmla="*/ 16 h 58"/>
                <a:gd name="T36" fmla="*/ 22 w 164"/>
                <a:gd name="T37" fmla="*/ 8 h 58"/>
                <a:gd name="T38" fmla="*/ 6 w 164"/>
                <a:gd name="T3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 h="58">
                  <a:moveTo>
                    <a:pt x="6" y="0"/>
                  </a:moveTo>
                  <a:lnTo>
                    <a:pt x="0" y="10"/>
                  </a:lnTo>
                  <a:lnTo>
                    <a:pt x="16" y="18"/>
                  </a:lnTo>
                  <a:lnTo>
                    <a:pt x="18" y="18"/>
                  </a:lnTo>
                  <a:lnTo>
                    <a:pt x="58" y="30"/>
                  </a:lnTo>
                  <a:lnTo>
                    <a:pt x="98" y="56"/>
                  </a:lnTo>
                  <a:lnTo>
                    <a:pt x="98" y="56"/>
                  </a:lnTo>
                  <a:lnTo>
                    <a:pt x="102" y="58"/>
                  </a:lnTo>
                  <a:lnTo>
                    <a:pt x="102" y="58"/>
                  </a:lnTo>
                  <a:lnTo>
                    <a:pt x="104" y="58"/>
                  </a:lnTo>
                  <a:lnTo>
                    <a:pt x="144" y="34"/>
                  </a:lnTo>
                  <a:lnTo>
                    <a:pt x="164" y="40"/>
                  </a:lnTo>
                  <a:lnTo>
                    <a:pt x="142" y="28"/>
                  </a:lnTo>
                  <a:lnTo>
                    <a:pt x="136" y="26"/>
                  </a:lnTo>
                  <a:lnTo>
                    <a:pt x="102" y="44"/>
                  </a:lnTo>
                  <a:lnTo>
                    <a:pt x="68" y="24"/>
                  </a:lnTo>
                  <a:lnTo>
                    <a:pt x="60" y="28"/>
                  </a:lnTo>
                  <a:lnTo>
                    <a:pt x="52" y="16"/>
                  </a:lnTo>
                  <a:lnTo>
                    <a:pt x="22" y="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2" name="Freeform 251"/>
            <p:cNvSpPr>
              <a:spLocks/>
            </p:cNvSpPr>
            <p:nvPr/>
          </p:nvSpPr>
          <p:spPr bwMode="auto">
            <a:xfrm>
              <a:off x="7738020" y="4883675"/>
              <a:ext cx="72783" cy="69144"/>
            </a:xfrm>
            <a:custGeom>
              <a:avLst/>
              <a:gdLst>
                <a:gd name="T0" fmla="*/ 12 w 40"/>
                <a:gd name="T1" fmla="*/ 0 h 38"/>
                <a:gd name="T2" fmla="*/ 0 w 40"/>
                <a:gd name="T3" fmla="*/ 4 h 38"/>
                <a:gd name="T4" fmla="*/ 18 w 40"/>
                <a:gd name="T5" fmla="*/ 34 h 38"/>
                <a:gd name="T6" fmla="*/ 18 w 40"/>
                <a:gd name="T7" fmla="*/ 34 h 38"/>
                <a:gd name="T8" fmla="*/ 22 w 40"/>
                <a:gd name="T9" fmla="*/ 38 h 38"/>
                <a:gd name="T10" fmla="*/ 22 w 40"/>
                <a:gd name="T11" fmla="*/ 38 h 38"/>
                <a:gd name="T12" fmla="*/ 22 w 40"/>
                <a:gd name="T13" fmla="*/ 38 h 38"/>
                <a:gd name="T14" fmla="*/ 22 w 40"/>
                <a:gd name="T15" fmla="*/ 38 h 38"/>
                <a:gd name="T16" fmla="*/ 26 w 40"/>
                <a:gd name="T17" fmla="*/ 36 h 38"/>
                <a:gd name="T18" fmla="*/ 40 w 40"/>
                <a:gd name="T19" fmla="*/ 28 h 38"/>
                <a:gd name="T20" fmla="*/ 34 w 40"/>
                <a:gd name="T21" fmla="*/ 18 h 38"/>
                <a:gd name="T22" fmla="*/ 24 w 40"/>
                <a:gd name="T23" fmla="*/ 24 h 38"/>
                <a:gd name="T24" fmla="*/ 12 w 40"/>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38">
                  <a:moveTo>
                    <a:pt x="12" y="0"/>
                  </a:moveTo>
                  <a:lnTo>
                    <a:pt x="0" y="4"/>
                  </a:lnTo>
                  <a:lnTo>
                    <a:pt x="18" y="34"/>
                  </a:lnTo>
                  <a:lnTo>
                    <a:pt x="18" y="34"/>
                  </a:lnTo>
                  <a:lnTo>
                    <a:pt x="22" y="38"/>
                  </a:lnTo>
                  <a:lnTo>
                    <a:pt x="22" y="38"/>
                  </a:lnTo>
                  <a:lnTo>
                    <a:pt x="22" y="38"/>
                  </a:lnTo>
                  <a:lnTo>
                    <a:pt x="22" y="38"/>
                  </a:lnTo>
                  <a:lnTo>
                    <a:pt x="26" y="36"/>
                  </a:lnTo>
                  <a:lnTo>
                    <a:pt x="40" y="28"/>
                  </a:lnTo>
                  <a:lnTo>
                    <a:pt x="34" y="18"/>
                  </a:lnTo>
                  <a:lnTo>
                    <a:pt x="24" y="24"/>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3" name="Freeform 252"/>
            <p:cNvSpPr>
              <a:spLocks/>
            </p:cNvSpPr>
            <p:nvPr/>
          </p:nvSpPr>
          <p:spPr bwMode="auto">
            <a:xfrm>
              <a:off x="7330436" y="4701718"/>
              <a:ext cx="47309" cy="374832"/>
            </a:xfrm>
            <a:custGeom>
              <a:avLst/>
              <a:gdLst>
                <a:gd name="T0" fmla="*/ 26 w 26"/>
                <a:gd name="T1" fmla="*/ 0 h 206"/>
                <a:gd name="T2" fmla="*/ 12 w 26"/>
                <a:gd name="T3" fmla="*/ 48 h 206"/>
                <a:gd name="T4" fmla="*/ 0 w 26"/>
                <a:gd name="T5" fmla="*/ 206 h 206"/>
                <a:gd name="T6" fmla="*/ 0 w 26"/>
                <a:gd name="T7" fmla="*/ 202 h 206"/>
                <a:gd name="T8" fmla="*/ 14 w 26"/>
                <a:gd name="T9" fmla="*/ 168 h 206"/>
                <a:gd name="T10" fmla="*/ 26 w 26"/>
                <a:gd name="T11" fmla="*/ 0 h 206"/>
              </a:gdLst>
              <a:ahLst/>
              <a:cxnLst>
                <a:cxn ang="0">
                  <a:pos x="T0" y="T1"/>
                </a:cxn>
                <a:cxn ang="0">
                  <a:pos x="T2" y="T3"/>
                </a:cxn>
                <a:cxn ang="0">
                  <a:pos x="T4" y="T5"/>
                </a:cxn>
                <a:cxn ang="0">
                  <a:pos x="T6" y="T7"/>
                </a:cxn>
                <a:cxn ang="0">
                  <a:pos x="T8" y="T9"/>
                </a:cxn>
                <a:cxn ang="0">
                  <a:pos x="T10" y="T11"/>
                </a:cxn>
              </a:cxnLst>
              <a:rect l="0" t="0" r="r" b="b"/>
              <a:pathLst>
                <a:path w="26" h="206">
                  <a:moveTo>
                    <a:pt x="26" y="0"/>
                  </a:moveTo>
                  <a:lnTo>
                    <a:pt x="12" y="48"/>
                  </a:lnTo>
                  <a:lnTo>
                    <a:pt x="0" y="206"/>
                  </a:lnTo>
                  <a:lnTo>
                    <a:pt x="0" y="202"/>
                  </a:lnTo>
                  <a:lnTo>
                    <a:pt x="14" y="168"/>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4" name="Freeform 253"/>
            <p:cNvSpPr>
              <a:spLocks/>
            </p:cNvSpPr>
            <p:nvPr/>
          </p:nvSpPr>
          <p:spPr bwMode="auto">
            <a:xfrm>
              <a:off x="6497072" y="4741748"/>
              <a:ext cx="1881438" cy="582263"/>
            </a:xfrm>
            <a:custGeom>
              <a:avLst/>
              <a:gdLst>
                <a:gd name="T0" fmla="*/ 6 w 1034"/>
                <a:gd name="T1" fmla="*/ 234 h 320"/>
                <a:gd name="T2" fmla="*/ 44 w 1034"/>
                <a:gd name="T3" fmla="*/ 258 h 320"/>
                <a:gd name="T4" fmla="*/ 124 w 1034"/>
                <a:gd name="T5" fmla="*/ 318 h 320"/>
                <a:gd name="T6" fmla="*/ 128 w 1034"/>
                <a:gd name="T7" fmla="*/ 320 h 320"/>
                <a:gd name="T8" fmla="*/ 134 w 1034"/>
                <a:gd name="T9" fmla="*/ 318 h 320"/>
                <a:gd name="T10" fmla="*/ 214 w 1034"/>
                <a:gd name="T11" fmla="*/ 256 h 320"/>
                <a:gd name="T12" fmla="*/ 290 w 1034"/>
                <a:gd name="T13" fmla="*/ 240 h 320"/>
                <a:gd name="T14" fmla="*/ 296 w 1034"/>
                <a:gd name="T15" fmla="*/ 242 h 320"/>
                <a:gd name="T16" fmla="*/ 370 w 1034"/>
                <a:gd name="T17" fmla="*/ 296 h 320"/>
                <a:gd name="T18" fmla="*/ 380 w 1034"/>
                <a:gd name="T19" fmla="*/ 298 h 320"/>
                <a:gd name="T20" fmla="*/ 424 w 1034"/>
                <a:gd name="T21" fmla="*/ 262 h 320"/>
                <a:gd name="T22" fmla="*/ 536 w 1034"/>
                <a:gd name="T23" fmla="*/ 54 h 320"/>
                <a:gd name="T24" fmla="*/ 578 w 1034"/>
                <a:gd name="T25" fmla="*/ 166 h 320"/>
                <a:gd name="T26" fmla="*/ 584 w 1034"/>
                <a:gd name="T27" fmla="*/ 168 h 320"/>
                <a:gd name="T28" fmla="*/ 660 w 1034"/>
                <a:gd name="T29" fmla="*/ 128 h 320"/>
                <a:gd name="T30" fmla="*/ 666 w 1034"/>
                <a:gd name="T31" fmla="*/ 128 h 320"/>
                <a:gd name="T32" fmla="*/ 740 w 1034"/>
                <a:gd name="T33" fmla="*/ 172 h 320"/>
                <a:gd name="T34" fmla="*/ 746 w 1034"/>
                <a:gd name="T35" fmla="*/ 176 h 320"/>
                <a:gd name="T36" fmla="*/ 788 w 1034"/>
                <a:gd name="T37" fmla="*/ 112 h 320"/>
                <a:gd name="T38" fmla="*/ 826 w 1034"/>
                <a:gd name="T39" fmla="*/ 164 h 320"/>
                <a:gd name="T40" fmla="*/ 908 w 1034"/>
                <a:gd name="T41" fmla="*/ 156 h 320"/>
                <a:gd name="T42" fmla="*/ 950 w 1034"/>
                <a:gd name="T43" fmla="*/ 172 h 320"/>
                <a:gd name="T44" fmla="*/ 1034 w 1034"/>
                <a:gd name="T45" fmla="*/ 160 h 320"/>
                <a:gd name="T46" fmla="*/ 1034 w 1034"/>
                <a:gd name="T47" fmla="*/ 148 h 320"/>
                <a:gd name="T48" fmla="*/ 992 w 1034"/>
                <a:gd name="T49" fmla="*/ 150 h 320"/>
                <a:gd name="T50" fmla="*/ 872 w 1034"/>
                <a:gd name="T51" fmla="*/ 126 h 320"/>
                <a:gd name="T52" fmla="*/ 866 w 1034"/>
                <a:gd name="T53" fmla="*/ 126 h 320"/>
                <a:gd name="T54" fmla="*/ 792 w 1034"/>
                <a:gd name="T55" fmla="*/ 98 h 320"/>
                <a:gd name="T56" fmla="*/ 786 w 1034"/>
                <a:gd name="T57" fmla="*/ 96 h 320"/>
                <a:gd name="T58" fmla="*/ 746 w 1034"/>
                <a:gd name="T59" fmla="*/ 158 h 320"/>
                <a:gd name="T60" fmla="*/ 706 w 1034"/>
                <a:gd name="T61" fmla="*/ 94 h 320"/>
                <a:gd name="T62" fmla="*/ 626 w 1034"/>
                <a:gd name="T63" fmla="*/ 86 h 320"/>
                <a:gd name="T64" fmla="*/ 622 w 1034"/>
                <a:gd name="T65" fmla="*/ 84 h 320"/>
                <a:gd name="T66" fmla="*/ 546 w 1034"/>
                <a:gd name="T67" fmla="*/ 50 h 320"/>
                <a:gd name="T68" fmla="*/ 504 w 1034"/>
                <a:gd name="T69" fmla="*/ 2 h 320"/>
                <a:gd name="T70" fmla="*/ 498 w 1034"/>
                <a:gd name="T71" fmla="*/ 0 h 320"/>
                <a:gd name="T72" fmla="*/ 452 w 1034"/>
                <a:gd name="T73" fmla="*/ 118 h 320"/>
                <a:gd name="T74" fmla="*/ 378 w 1034"/>
                <a:gd name="T75" fmla="*/ 284 h 320"/>
                <a:gd name="T76" fmla="*/ 338 w 1034"/>
                <a:gd name="T77" fmla="*/ 220 h 320"/>
                <a:gd name="T78" fmla="*/ 256 w 1034"/>
                <a:gd name="T79" fmla="*/ 198 h 320"/>
                <a:gd name="T80" fmla="*/ 248 w 1034"/>
                <a:gd name="T81" fmla="*/ 200 h 320"/>
                <a:gd name="T82" fmla="*/ 170 w 1034"/>
                <a:gd name="T83" fmla="*/ 254 h 320"/>
                <a:gd name="T84" fmla="*/ 94 w 1034"/>
                <a:gd name="T85" fmla="*/ 244 h 320"/>
                <a:gd name="T86" fmla="*/ 88 w 1034"/>
                <a:gd name="T87" fmla="*/ 242 h 320"/>
                <a:gd name="T88" fmla="*/ 8 w 1034"/>
                <a:gd name="T89" fmla="*/ 228 h 320"/>
                <a:gd name="T90" fmla="*/ 2 w 1034"/>
                <a:gd name="T91" fmla="*/ 228 h 320"/>
                <a:gd name="T92" fmla="*/ 0 w 1034"/>
                <a:gd name="T93" fmla="*/ 23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4" h="320">
                  <a:moveTo>
                    <a:pt x="12" y="234"/>
                  </a:moveTo>
                  <a:lnTo>
                    <a:pt x="12" y="234"/>
                  </a:lnTo>
                  <a:lnTo>
                    <a:pt x="6" y="234"/>
                  </a:lnTo>
                  <a:lnTo>
                    <a:pt x="4" y="238"/>
                  </a:lnTo>
                  <a:lnTo>
                    <a:pt x="44" y="258"/>
                  </a:lnTo>
                  <a:lnTo>
                    <a:pt x="44" y="258"/>
                  </a:lnTo>
                  <a:lnTo>
                    <a:pt x="48" y="258"/>
                  </a:lnTo>
                  <a:lnTo>
                    <a:pt x="86" y="254"/>
                  </a:lnTo>
                  <a:lnTo>
                    <a:pt x="124" y="318"/>
                  </a:lnTo>
                  <a:lnTo>
                    <a:pt x="124" y="318"/>
                  </a:lnTo>
                  <a:lnTo>
                    <a:pt x="126" y="320"/>
                  </a:lnTo>
                  <a:lnTo>
                    <a:pt x="128" y="320"/>
                  </a:lnTo>
                  <a:lnTo>
                    <a:pt x="128" y="320"/>
                  </a:lnTo>
                  <a:lnTo>
                    <a:pt x="132" y="320"/>
                  </a:lnTo>
                  <a:lnTo>
                    <a:pt x="134" y="318"/>
                  </a:lnTo>
                  <a:lnTo>
                    <a:pt x="174" y="264"/>
                  </a:lnTo>
                  <a:lnTo>
                    <a:pt x="214" y="256"/>
                  </a:lnTo>
                  <a:lnTo>
                    <a:pt x="214" y="256"/>
                  </a:lnTo>
                  <a:lnTo>
                    <a:pt x="216" y="254"/>
                  </a:lnTo>
                  <a:lnTo>
                    <a:pt x="254" y="212"/>
                  </a:lnTo>
                  <a:lnTo>
                    <a:pt x="290" y="240"/>
                  </a:lnTo>
                  <a:lnTo>
                    <a:pt x="290" y="240"/>
                  </a:lnTo>
                  <a:lnTo>
                    <a:pt x="292" y="242"/>
                  </a:lnTo>
                  <a:lnTo>
                    <a:pt x="296" y="242"/>
                  </a:lnTo>
                  <a:lnTo>
                    <a:pt x="332" y="232"/>
                  </a:lnTo>
                  <a:lnTo>
                    <a:pt x="370" y="296"/>
                  </a:lnTo>
                  <a:lnTo>
                    <a:pt x="370" y="296"/>
                  </a:lnTo>
                  <a:lnTo>
                    <a:pt x="374" y="298"/>
                  </a:lnTo>
                  <a:lnTo>
                    <a:pt x="374" y="298"/>
                  </a:lnTo>
                  <a:lnTo>
                    <a:pt x="380" y="298"/>
                  </a:lnTo>
                  <a:lnTo>
                    <a:pt x="420" y="264"/>
                  </a:lnTo>
                  <a:lnTo>
                    <a:pt x="420" y="264"/>
                  </a:lnTo>
                  <a:lnTo>
                    <a:pt x="424" y="262"/>
                  </a:lnTo>
                  <a:lnTo>
                    <a:pt x="464" y="122"/>
                  </a:lnTo>
                  <a:lnTo>
                    <a:pt x="502" y="18"/>
                  </a:lnTo>
                  <a:lnTo>
                    <a:pt x="536" y="54"/>
                  </a:lnTo>
                  <a:lnTo>
                    <a:pt x="576" y="164"/>
                  </a:lnTo>
                  <a:lnTo>
                    <a:pt x="576" y="164"/>
                  </a:lnTo>
                  <a:lnTo>
                    <a:pt x="578" y="166"/>
                  </a:lnTo>
                  <a:lnTo>
                    <a:pt x="580" y="168"/>
                  </a:lnTo>
                  <a:lnTo>
                    <a:pt x="580" y="168"/>
                  </a:lnTo>
                  <a:lnTo>
                    <a:pt x="584" y="168"/>
                  </a:lnTo>
                  <a:lnTo>
                    <a:pt x="586" y="164"/>
                  </a:lnTo>
                  <a:lnTo>
                    <a:pt x="624" y="100"/>
                  </a:lnTo>
                  <a:lnTo>
                    <a:pt x="660" y="128"/>
                  </a:lnTo>
                  <a:lnTo>
                    <a:pt x="660" y="128"/>
                  </a:lnTo>
                  <a:lnTo>
                    <a:pt x="664" y="130"/>
                  </a:lnTo>
                  <a:lnTo>
                    <a:pt x="666" y="128"/>
                  </a:lnTo>
                  <a:lnTo>
                    <a:pt x="702" y="108"/>
                  </a:lnTo>
                  <a:lnTo>
                    <a:pt x="740" y="172"/>
                  </a:lnTo>
                  <a:lnTo>
                    <a:pt x="740" y="172"/>
                  </a:lnTo>
                  <a:lnTo>
                    <a:pt x="742" y="174"/>
                  </a:lnTo>
                  <a:lnTo>
                    <a:pt x="746" y="176"/>
                  </a:lnTo>
                  <a:lnTo>
                    <a:pt x="746" y="176"/>
                  </a:lnTo>
                  <a:lnTo>
                    <a:pt x="748" y="174"/>
                  </a:lnTo>
                  <a:lnTo>
                    <a:pt x="752" y="172"/>
                  </a:lnTo>
                  <a:lnTo>
                    <a:pt x="788" y="112"/>
                  </a:lnTo>
                  <a:lnTo>
                    <a:pt x="824" y="160"/>
                  </a:lnTo>
                  <a:lnTo>
                    <a:pt x="824" y="160"/>
                  </a:lnTo>
                  <a:lnTo>
                    <a:pt x="826" y="164"/>
                  </a:lnTo>
                  <a:lnTo>
                    <a:pt x="832" y="162"/>
                  </a:lnTo>
                  <a:lnTo>
                    <a:pt x="870" y="138"/>
                  </a:lnTo>
                  <a:lnTo>
                    <a:pt x="908" y="156"/>
                  </a:lnTo>
                  <a:lnTo>
                    <a:pt x="908" y="156"/>
                  </a:lnTo>
                  <a:lnTo>
                    <a:pt x="950" y="172"/>
                  </a:lnTo>
                  <a:lnTo>
                    <a:pt x="950" y="172"/>
                  </a:lnTo>
                  <a:lnTo>
                    <a:pt x="952" y="172"/>
                  </a:lnTo>
                  <a:lnTo>
                    <a:pt x="994" y="162"/>
                  </a:lnTo>
                  <a:lnTo>
                    <a:pt x="1034" y="160"/>
                  </a:lnTo>
                  <a:lnTo>
                    <a:pt x="1034" y="160"/>
                  </a:lnTo>
                  <a:lnTo>
                    <a:pt x="1034" y="148"/>
                  </a:lnTo>
                  <a:lnTo>
                    <a:pt x="1034" y="148"/>
                  </a:lnTo>
                  <a:lnTo>
                    <a:pt x="1034" y="148"/>
                  </a:lnTo>
                  <a:lnTo>
                    <a:pt x="992" y="150"/>
                  </a:lnTo>
                  <a:lnTo>
                    <a:pt x="992" y="150"/>
                  </a:lnTo>
                  <a:lnTo>
                    <a:pt x="952" y="160"/>
                  </a:lnTo>
                  <a:lnTo>
                    <a:pt x="912" y="144"/>
                  </a:lnTo>
                  <a:lnTo>
                    <a:pt x="872" y="126"/>
                  </a:lnTo>
                  <a:lnTo>
                    <a:pt x="872" y="126"/>
                  </a:lnTo>
                  <a:lnTo>
                    <a:pt x="868" y="124"/>
                  </a:lnTo>
                  <a:lnTo>
                    <a:pt x="866" y="126"/>
                  </a:lnTo>
                  <a:lnTo>
                    <a:pt x="830" y="150"/>
                  </a:lnTo>
                  <a:lnTo>
                    <a:pt x="792" y="98"/>
                  </a:lnTo>
                  <a:lnTo>
                    <a:pt x="792" y="98"/>
                  </a:lnTo>
                  <a:lnTo>
                    <a:pt x="790" y="96"/>
                  </a:lnTo>
                  <a:lnTo>
                    <a:pt x="786" y="96"/>
                  </a:lnTo>
                  <a:lnTo>
                    <a:pt x="786" y="96"/>
                  </a:lnTo>
                  <a:lnTo>
                    <a:pt x="784" y="96"/>
                  </a:lnTo>
                  <a:lnTo>
                    <a:pt x="782" y="98"/>
                  </a:lnTo>
                  <a:lnTo>
                    <a:pt x="746" y="158"/>
                  </a:lnTo>
                  <a:lnTo>
                    <a:pt x="710" y="96"/>
                  </a:lnTo>
                  <a:lnTo>
                    <a:pt x="710" y="96"/>
                  </a:lnTo>
                  <a:lnTo>
                    <a:pt x="706" y="94"/>
                  </a:lnTo>
                  <a:lnTo>
                    <a:pt x="702" y="94"/>
                  </a:lnTo>
                  <a:lnTo>
                    <a:pt x="664" y="116"/>
                  </a:lnTo>
                  <a:lnTo>
                    <a:pt x="626" y="86"/>
                  </a:lnTo>
                  <a:lnTo>
                    <a:pt x="626" y="86"/>
                  </a:lnTo>
                  <a:lnTo>
                    <a:pt x="622" y="84"/>
                  </a:lnTo>
                  <a:lnTo>
                    <a:pt x="622" y="84"/>
                  </a:lnTo>
                  <a:lnTo>
                    <a:pt x="618" y="88"/>
                  </a:lnTo>
                  <a:lnTo>
                    <a:pt x="582" y="148"/>
                  </a:lnTo>
                  <a:lnTo>
                    <a:pt x="546" y="50"/>
                  </a:lnTo>
                  <a:lnTo>
                    <a:pt x="546" y="48"/>
                  </a:lnTo>
                  <a:lnTo>
                    <a:pt x="504" y="2"/>
                  </a:lnTo>
                  <a:lnTo>
                    <a:pt x="504" y="2"/>
                  </a:lnTo>
                  <a:lnTo>
                    <a:pt x="502" y="0"/>
                  </a:lnTo>
                  <a:lnTo>
                    <a:pt x="498" y="0"/>
                  </a:lnTo>
                  <a:lnTo>
                    <a:pt x="498" y="0"/>
                  </a:lnTo>
                  <a:lnTo>
                    <a:pt x="496" y="0"/>
                  </a:lnTo>
                  <a:lnTo>
                    <a:pt x="494" y="4"/>
                  </a:lnTo>
                  <a:lnTo>
                    <a:pt x="452" y="118"/>
                  </a:lnTo>
                  <a:lnTo>
                    <a:pt x="452" y="118"/>
                  </a:lnTo>
                  <a:lnTo>
                    <a:pt x="412" y="256"/>
                  </a:lnTo>
                  <a:lnTo>
                    <a:pt x="378" y="284"/>
                  </a:lnTo>
                  <a:lnTo>
                    <a:pt x="340" y="222"/>
                  </a:lnTo>
                  <a:lnTo>
                    <a:pt x="340" y="222"/>
                  </a:lnTo>
                  <a:lnTo>
                    <a:pt x="338" y="220"/>
                  </a:lnTo>
                  <a:lnTo>
                    <a:pt x="334" y="220"/>
                  </a:lnTo>
                  <a:lnTo>
                    <a:pt x="296" y="230"/>
                  </a:lnTo>
                  <a:lnTo>
                    <a:pt x="256" y="198"/>
                  </a:lnTo>
                  <a:lnTo>
                    <a:pt x="256" y="198"/>
                  </a:lnTo>
                  <a:lnTo>
                    <a:pt x="252" y="198"/>
                  </a:lnTo>
                  <a:lnTo>
                    <a:pt x="248" y="200"/>
                  </a:lnTo>
                  <a:lnTo>
                    <a:pt x="208" y="244"/>
                  </a:lnTo>
                  <a:lnTo>
                    <a:pt x="170" y="254"/>
                  </a:lnTo>
                  <a:lnTo>
                    <a:pt x="170" y="254"/>
                  </a:lnTo>
                  <a:lnTo>
                    <a:pt x="166" y="256"/>
                  </a:lnTo>
                  <a:lnTo>
                    <a:pt x="130" y="304"/>
                  </a:lnTo>
                  <a:lnTo>
                    <a:pt x="94" y="244"/>
                  </a:lnTo>
                  <a:lnTo>
                    <a:pt x="94" y="244"/>
                  </a:lnTo>
                  <a:lnTo>
                    <a:pt x="92" y="242"/>
                  </a:lnTo>
                  <a:lnTo>
                    <a:pt x="88" y="242"/>
                  </a:lnTo>
                  <a:lnTo>
                    <a:pt x="48" y="246"/>
                  </a:lnTo>
                  <a:lnTo>
                    <a:pt x="8" y="228"/>
                  </a:lnTo>
                  <a:lnTo>
                    <a:pt x="8" y="228"/>
                  </a:lnTo>
                  <a:lnTo>
                    <a:pt x="6" y="228"/>
                  </a:lnTo>
                  <a:lnTo>
                    <a:pt x="2" y="228"/>
                  </a:lnTo>
                  <a:lnTo>
                    <a:pt x="2" y="228"/>
                  </a:lnTo>
                  <a:lnTo>
                    <a:pt x="0" y="230"/>
                  </a:lnTo>
                  <a:lnTo>
                    <a:pt x="0" y="234"/>
                  </a:lnTo>
                  <a:lnTo>
                    <a:pt x="0" y="234"/>
                  </a:lnTo>
                  <a:lnTo>
                    <a:pt x="12" y="234"/>
                  </a:ln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25" name="Rectangle 254"/>
            <p:cNvSpPr>
              <a:spLocks noChangeArrowheads="1"/>
            </p:cNvSpPr>
            <p:nvPr/>
          </p:nvSpPr>
          <p:spPr bwMode="auto">
            <a:xfrm rot="16200000">
              <a:off x="5787438" y="4667146"/>
              <a:ext cx="60773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Error (deg)</a:t>
              </a:r>
              <a:endParaRPr kumimoji="0" lang="en-US" sz="1800" b="0" i="0" u="none" strike="noStrike" cap="none" normalizeH="0" baseline="0" smtClean="0">
                <a:ln>
                  <a:noFill/>
                </a:ln>
                <a:solidFill>
                  <a:schemeClr val="tx1"/>
                </a:solidFill>
                <a:effectLst/>
                <a:latin typeface="Arial" pitchFamily="34" charset="0"/>
              </a:endParaRPr>
            </a:p>
          </p:txBody>
        </p:sp>
        <p:sp>
          <p:nvSpPr>
            <p:cNvPr id="138045" name="Rectangle 1178"/>
            <p:cNvSpPr>
              <a:spLocks noChangeArrowheads="1"/>
            </p:cNvSpPr>
            <p:nvPr/>
          </p:nvSpPr>
          <p:spPr bwMode="auto">
            <a:xfrm>
              <a:off x="7723464" y="4195877"/>
              <a:ext cx="298410"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ED1C24"/>
                  </a:solidFill>
                  <a:effectLst/>
                  <a:latin typeface="Arial" pitchFamily="34" charset="0"/>
                </a:rPr>
                <a:t>BNA</a:t>
              </a:r>
              <a:endParaRPr kumimoji="0" lang="en-US" sz="1800" b="0" i="0" u="none" strike="noStrike" cap="none" normalizeH="0" baseline="0" smtClean="0">
                <a:ln>
                  <a:noFill/>
                </a:ln>
                <a:solidFill>
                  <a:schemeClr val="tx1"/>
                </a:solidFill>
                <a:effectLst/>
                <a:latin typeface="Arial" pitchFamily="34" charset="0"/>
              </a:endParaRPr>
            </a:p>
          </p:txBody>
        </p:sp>
        <p:sp>
          <p:nvSpPr>
            <p:cNvPr id="138046" name="Rectangle 1179"/>
            <p:cNvSpPr>
              <a:spLocks noChangeArrowheads="1"/>
            </p:cNvSpPr>
            <p:nvPr/>
          </p:nvSpPr>
          <p:spPr bwMode="auto">
            <a:xfrm>
              <a:off x="7723464" y="4345082"/>
              <a:ext cx="134648"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7941E"/>
                  </a:solidFill>
                  <a:effectLst/>
                  <a:latin typeface="Arial" pitchFamily="34" charset="0"/>
                </a:rPr>
                <a:t>B</a:t>
              </a:r>
              <a:endParaRPr kumimoji="0" lang="en-US" sz="1800" b="0" i="0" u="none" strike="noStrike" cap="none" normalizeH="0" baseline="0" smtClean="0">
                <a:ln>
                  <a:noFill/>
                </a:ln>
                <a:solidFill>
                  <a:schemeClr val="tx1"/>
                </a:solidFill>
                <a:effectLst/>
                <a:latin typeface="Arial" pitchFamily="34" charset="0"/>
              </a:endParaRPr>
            </a:p>
          </p:txBody>
        </p:sp>
        <p:sp>
          <p:nvSpPr>
            <p:cNvPr id="138047" name="Rectangle 1180"/>
            <p:cNvSpPr>
              <a:spLocks noChangeArrowheads="1"/>
            </p:cNvSpPr>
            <p:nvPr/>
          </p:nvSpPr>
          <p:spPr bwMode="auto">
            <a:xfrm>
              <a:off x="7807165" y="4425143"/>
              <a:ext cx="174679" cy="105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500" b="1" i="0" u="none" strike="noStrike" cap="none" normalizeH="0" baseline="0" smtClean="0">
                  <a:ln>
                    <a:noFill/>
                  </a:ln>
                  <a:solidFill>
                    <a:srgbClr val="F7941E"/>
                  </a:solidFill>
                  <a:effectLst/>
                  <a:latin typeface="Arial" pitchFamily="34" charset="0"/>
                </a:rPr>
                <a:t>wait</a:t>
              </a:r>
              <a:endParaRPr kumimoji="0" lang="en-US" sz="1800" b="0" i="0" u="none" strike="noStrike" cap="none" normalizeH="0" baseline="0" smtClean="0">
                <a:ln>
                  <a:noFill/>
                </a:ln>
                <a:solidFill>
                  <a:schemeClr val="tx1"/>
                </a:solidFill>
                <a:effectLst/>
                <a:latin typeface="Arial" pitchFamily="34" charset="0"/>
              </a:endParaRPr>
            </a:p>
          </p:txBody>
        </p:sp>
        <p:sp>
          <p:nvSpPr>
            <p:cNvPr id="138048" name="Rectangle 1181"/>
            <p:cNvSpPr>
              <a:spLocks noChangeArrowheads="1"/>
            </p:cNvSpPr>
            <p:nvPr/>
          </p:nvSpPr>
          <p:spPr bwMode="auto">
            <a:xfrm>
              <a:off x="7941813" y="4345082"/>
              <a:ext cx="218349"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7941E"/>
                  </a:solidFill>
                  <a:effectLst/>
                  <a:latin typeface="Arial" pitchFamily="34" charset="0"/>
                </a:rPr>
                <a:t>NA</a:t>
              </a:r>
              <a:endParaRPr kumimoji="0" lang="en-US" sz="1800" b="0" i="0" u="none" strike="noStrike" cap="none" normalizeH="0" baseline="0" smtClean="0">
                <a:ln>
                  <a:noFill/>
                </a:ln>
                <a:solidFill>
                  <a:schemeClr val="tx1"/>
                </a:solidFill>
                <a:effectLst/>
                <a:latin typeface="Arial" pitchFamily="34" charset="0"/>
              </a:endParaRPr>
            </a:p>
          </p:txBody>
        </p:sp>
        <p:sp>
          <p:nvSpPr>
            <p:cNvPr id="138049" name="Rectangle 1182"/>
            <p:cNvSpPr>
              <a:spLocks noChangeArrowheads="1"/>
            </p:cNvSpPr>
            <p:nvPr/>
          </p:nvSpPr>
          <p:spPr bwMode="auto">
            <a:xfrm>
              <a:off x="6620803" y="4130373"/>
              <a:ext cx="676881"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Perturbation</a:t>
              </a:r>
              <a:endParaRPr kumimoji="0" lang="en-US" sz="1800" b="0" i="0" u="none" strike="noStrike" cap="none" normalizeH="0" baseline="0" smtClean="0">
                <a:ln>
                  <a:noFill/>
                </a:ln>
                <a:solidFill>
                  <a:schemeClr val="tx1"/>
                </a:solidFill>
                <a:effectLst/>
                <a:latin typeface="Arial" pitchFamily="34" charset="0"/>
              </a:endParaRPr>
            </a:p>
          </p:txBody>
        </p:sp>
        <p:sp>
          <p:nvSpPr>
            <p:cNvPr id="138050" name="Rectangle 1183"/>
            <p:cNvSpPr>
              <a:spLocks noChangeArrowheads="1"/>
            </p:cNvSpPr>
            <p:nvPr/>
          </p:nvSpPr>
          <p:spPr bwMode="auto">
            <a:xfrm>
              <a:off x="7326798" y="5629701"/>
              <a:ext cx="272936"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Trial</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39082" name="Group 139081"/>
          <p:cNvGrpSpPr/>
          <p:nvPr/>
        </p:nvGrpSpPr>
        <p:grpSpPr>
          <a:xfrm>
            <a:off x="609845" y="4886756"/>
            <a:ext cx="1692203" cy="658685"/>
            <a:chOff x="688088" y="4869119"/>
            <a:chExt cx="1692203" cy="658685"/>
          </a:xfrm>
        </p:grpSpPr>
        <p:sp>
          <p:nvSpPr>
            <p:cNvPr id="138051" name="Freeform 1184"/>
            <p:cNvSpPr>
              <a:spLocks noEditPoints="1"/>
            </p:cNvSpPr>
            <p:nvPr/>
          </p:nvSpPr>
          <p:spPr bwMode="auto">
            <a:xfrm>
              <a:off x="986498" y="5000128"/>
              <a:ext cx="1393793" cy="458532"/>
            </a:xfrm>
            <a:custGeom>
              <a:avLst/>
              <a:gdLst>
                <a:gd name="T0" fmla="*/ 458 w 766"/>
                <a:gd name="T1" fmla="*/ 252 h 252"/>
                <a:gd name="T2" fmla="*/ 486 w 766"/>
                <a:gd name="T3" fmla="*/ 252 h 252"/>
                <a:gd name="T4" fmla="*/ 514 w 766"/>
                <a:gd name="T5" fmla="*/ 252 h 252"/>
                <a:gd name="T6" fmla="*/ 542 w 766"/>
                <a:gd name="T7" fmla="*/ 252 h 252"/>
                <a:gd name="T8" fmla="*/ 570 w 766"/>
                <a:gd name="T9" fmla="*/ 252 h 252"/>
                <a:gd name="T10" fmla="*/ 598 w 766"/>
                <a:gd name="T11" fmla="*/ 252 h 252"/>
                <a:gd name="T12" fmla="*/ 626 w 766"/>
                <a:gd name="T13" fmla="*/ 6 h 252"/>
                <a:gd name="T14" fmla="*/ 644 w 766"/>
                <a:gd name="T15" fmla="*/ 12 h 252"/>
                <a:gd name="T16" fmla="*/ 672 w 766"/>
                <a:gd name="T17" fmla="*/ 12 h 252"/>
                <a:gd name="T18" fmla="*/ 700 w 766"/>
                <a:gd name="T19" fmla="*/ 12 h 252"/>
                <a:gd name="T20" fmla="*/ 728 w 766"/>
                <a:gd name="T21" fmla="*/ 12 h 252"/>
                <a:gd name="T22" fmla="*/ 756 w 766"/>
                <a:gd name="T23" fmla="*/ 12 h 252"/>
                <a:gd name="T24" fmla="*/ 752 w 766"/>
                <a:gd name="T25" fmla="*/ 0 h 252"/>
                <a:gd name="T26" fmla="*/ 724 w 766"/>
                <a:gd name="T27" fmla="*/ 0 h 252"/>
                <a:gd name="T28" fmla="*/ 696 w 766"/>
                <a:gd name="T29" fmla="*/ 0 h 252"/>
                <a:gd name="T30" fmla="*/ 668 w 766"/>
                <a:gd name="T31" fmla="*/ 0 h 252"/>
                <a:gd name="T32" fmla="*/ 640 w 766"/>
                <a:gd name="T33" fmla="*/ 0 h 252"/>
                <a:gd name="T34" fmla="*/ 612 w 766"/>
                <a:gd name="T35" fmla="*/ 246 h 252"/>
                <a:gd name="T36" fmla="*/ 594 w 766"/>
                <a:gd name="T37" fmla="*/ 240 h 252"/>
                <a:gd name="T38" fmla="*/ 566 w 766"/>
                <a:gd name="T39" fmla="*/ 240 h 252"/>
                <a:gd name="T40" fmla="*/ 538 w 766"/>
                <a:gd name="T41" fmla="*/ 240 h 252"/>
                <a:gd name="T42" fmla="*/ 510 w 766"/>
                <a:gd name="T43" fmla="*/ 240 h 252"/>
                <a:gd name="T44" fmla="*/ 482 w 766"/>
                <a:gd name="T45" fmla="*/ 240 h 252"/>
                <a:gd name="T46" fmla="*/ 454 w 766"/>
                <a:gd name="T47" fmla="*/ 240 h 252"/>
                <a:gd name="T48" fmla="*/ 2 w 766"/>
                <a:gd name="T49" fmla="*/ 252 h 252"/>
                <a:gd name="T50" fmla="*/ 30 w 766"/>
                <a:gd name="T51" fmla="*/ 252 h 252"/>
                <a:gd name="T52" fmla="*/ 58 w 766"/>
                <a:gd name="T53" fmla="*/ 252 h 252"/>
                <a:gd name="T54" fmla="*/ 86 w 766"/>
                <a:gd name="T55" fmla="*/ 252 h 252"/>
                <a:gd name="T56" fmla="*/ 114 w 766"/>
                <a:gd name="T57" fmla="*/ 252 h 252"/>
                <a:gd name="T58" fmla="*/ 142 w 766"/>
                <a:gd name="T59" fmla="*/ 252 h 252"/>
                <a:gd name="T60" fmla="*/ 170 w 766"/>
                <a:gd name="T61" fmla="*/ 252 h 252"/>
                <a:gd name="T62" fmla="*/ 194 w 766"/>
                <a:gd name="T63" fmla="*/ 234 h 252"/>
                <a:gd name="T64" fmla="*/ 216 w 766"/>
                <a:gd name="T65" fmla="*/ 210 h 252"/>
                <a:gd name="T66" fmla="*/ 240 w 766"/>
                <a:gd name="T67" fmla="*/ 184 h 252"/>
                <a:gd name="T68" fmla="*/ 262 w 766"/>
                <a:gd name="T69" fmla="*/ 160 h 252"/>
                <a:gd name="T70" fmla="*/ 286 w 766"/>
                <a:gd name="T71" fmla="*/ 136 h 252"/>
                <a:gd name="T72" fmla="*/ 308 w 766"/>
                <a:gd name="T73" fmla="*/ 112 h 252"/>
                <a:gd name="T74" fmla="*/ 330 w 766"/>
                <a:gd name="T75" fmla="*/ 88 h 252"/>
                <a:gd name="T76" fmla="*/ 352 w 766"/>
                <a:gd name="T77" fmla="*/ 64 h 252"/>
                <a:gd name="T78" fmla="*/ 374 w 766"/>
                <a:gd name="T79" fmla="*/ 40 h 252"/>
                <a:gd name="T80" fmla="*/ 396 w 766"/>
                <a:gd name="T81" fmla="*/ 16 h 252"/>
                <a:gd name="T82" fmla="*/ 412 w 766"/>
                <a:gd name="T83" fmla="*/ 252 h 252"/>
                <a:gd name="T84" fmla="*/ 426 w 766"/>
                <a:gd name="T85" fmla="*/ 240 h 252"/>
                <a:gd name="T86" fmla="*/ 398 w 766"/>
                <a:gd name="T87" fmla="*/ 240 h 252"/>
                <a:gd name="T88" fmla="*/ 382 w 766"/>
                <a:gd name="T89" fmla="*/ 14 h 252"/>
                <a:gd name="T90" fmla="*/ 358 w 766"/>
                <a:gd name="T91" fmla="*/ 38 h 252"/>
                <a:gd name="T92" fmla="*/ 338 w 766"/>
                <a:gd name="T93" fmla="*/ 62 h 252"/>
                <a:gd name="T94" fmla="*/ 314 w 766"/>
                <a:gd name="T95" fmla="*/ 88 h 252"/>
                <a:gd name="T96" fmla="*/ 294 w 766"/>
                <a:gd name="T97" fmla="*/ 110 h 252"/>
                <a:gd name="T98" fmla="*/ 270 w 766"/>
                <a:gd name="T99" fmla="*/ 134 h 252"/>
                <a:gd name="T100" fmla="*/ 250 w 766"/>
                <a:gd name="T101" fmla="*/ 156 h 252"/>
                <a:gd name="T102" fmla="*/ 226 w 766"/>
                <a:gd name="T103" fmla="*/ 182 h 252"/>
                <a:gd name="T104" fmla="*/ 204 w 766"/>
                <a:gd name="T105" fmla="*/ 206 h 252"/>
                <a:gd name="T106" fmla="*/ 180 w 766"/>
                <a:gd name="T107" fmla="*/ 232 h 252"/>
                <a:gd name="T108" fmla="*/ 164 w 766"/>
                <a:gd name="T109" fmla="*/ 240 h 252"/>
                <a:gd name="T110" fmla="*/ 136 w 766"/>
                <a:gd name="T111" fmla="*/ 240 h 252"/>
                <a:gd name="T112" fmla="*/ 108 w 766"/>
                <a:gd name="T113" fmla="*/ 240 h 252"/>
                <a:gd name="T114" fmla="*/ 80 w 766"/>
                <a:gd name="T115" fmla="*/ 240 h 252"/>
                <a:gd name="T116" fmla="*/ 52 w 766"/>
                <a:gd name="T117" fmla="*/ 240 h 252"/>
                <a:gd name="T118" fmla="*/ 24 w 766"/>
                <a:gd name="T119" fmla="*/ 24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252">
                  <a:moveTo>
                    <a:pt x="432" y="252"/>
                  </a:moveTo>
                  <a:lnTo>
                    <a:pt x="434" y="252"/>
                  </a:lnTo>
                  <a:lnTo>
                    <a:pt x="436" y="252"/>
                  </a:lnTo>
                  <a:lnTo>
                    <a:pt x="438" y="252"/>
                  </a:lnTo>
                  <a:lnTo>
                    <a:pt x="440" y="252"/>
                  </a:lnTo>
                  <a:lnTo>
                    <a:pt x="442" y="252"/>
                  </a:lnTo>
                  <a:lnTo>
                    <a:pt x="442" y="252"/>
                  </a:lnTo>
                  <a:lnTo>
                    <a:pt x="444" y="252"/>
                  </a:lnTo>
                  <a:lnTo>
                    <a:pt x="446" y="252"/>
                  </a:lnTo>
                  <a:lnTo>
                    <a:pt x="448" y="252"/>
                  </a:lnTo>
                  <a:lnTo>
                    <a:pt x="450" y="252"/>
                  </a:lnTo>
                  <a:lnTo>
                    <a:pt x="452" y="252"/>
                  </a:lnTo>
                  <a:lnTo>
                    <a:pt x="454" y="252"/>
                  </a:lnTo>
                  <a:lnTo>
                    <a:pt x="456" y="252"/>
                  </a:lnTo>
                  <a:lnTo>
                    <a:pt x="458" y="252"/>
                  </a:lnTo>
                  <a:lnTo>
                    <a:pt x="460" y="252"/>
                  </a:lnTo>
                  <a:lnTo>
                    <a:pt x="462" y="252"/>
                  </a:lnTo>
                  <a:lnTo>
                    <a:pt x="464" y="252"/>
                  </a:lnTo>
                  <a:lnTo>
                    <a:pt x="466" y="252"/>
                  </a:lnTo>
                  <a:lnTo>
                    <a:pt x="468" y="252"/>
                  </a:lnTo>
                  <a:lnTo>
                    <a:pt x="468" y="252"/>
                  </a:lnTo>
                  <a:lnTo>
                    <a:pt x="470" y="252"/>
                  </a:lnTo>
                  <a:lnTo>
                    <a:pt x="472" y="252"/>
                  </a:lnTo>
                  <a:lnTo>
                    <a:pt x="474" y="252"/>
                  </a:lnTo>
                  <a:lnTo>
                    <a:pt x="476" y="252"/>
                  </a:lnTo>
                  <a:lnTo>
                    <a:pt x="478" y="252"/>
                  </a:lnTo>
                  <a:lnTo>
                    <a:pt x="480" y="252"/>
                  </a:lnTo>
                  <a:lnTo>
                    <a:pt x="482" y="252"/>
                  </a:lnTo>
                  <a:lnTo>
                    <a:pt x="484" y="252"/>
                  </a:lnTo>
                  <a:lnTo>
                    <a:pt x="486" y="252"/>
                  </a:lnTo>
                  <a:lnTo>
                    <a:pt x="488" y="252"/>
                  </a:lnTo>
                  <a:lnTo>
                    <a:pt x="490" y="252"/>
                  </a:lnTo>
                  <a:lnTo>
                    <a:pt x="492" y="252"/>
                  </a:lnTo>
                  <a:lnTo>
                    <a:pt x="494" y="252"/>
                  </a:lnTo>
                  <a:lnTo>
                    <a:pt x="494" y="252"/>
                  </a:lnTo>
                  <a:lnTo>
                    <a:pt x="496" y="252"/>
                  </a:lnTo>
                  <a:lnTo>
                    <a:pt x="498" y="252"/>
                  </a:lnTo>
                  <a:lnTo>
                    <a:pt x="500" y="252"/>
                  </a:lnTo>
                  <a:lnTo>
                    <a:pt x="502" y="252"/>
                  </a:lnTo>
                  <a:lnTo>
                    <a:pt x="504" y="252"/>
                  </a:lnTo>
                  <a:lnTo>
                    <a:pt x="506" y="252"/>
                  </a:lnTo>
                  <a:lnTo>
                    <a:pt x="508" y="252"/>
                  </a:lnTo>
                  <a:lnTo>
                    <a:pt x="510" y="252"/>
                  </a:lnTo>
                  <a:lnTo>
                    <a:pt x="512" y="252"/>
                  </a:lnTo>
                  <a:lnTo>
                    <a:pt x="514" y="252"/>
                  </a:lnTo>
                  <a:lnTo>
                    <a:pt x="516" y="252"/>
                  </a:lnTo>
                  <a:lnTo>
                    <a:pt x="518" y="252"/>
                  </a:lnTo>
                  <a:lnTo>
                    <a:pt x="520" y="252"/>
                  </a:lnTo>
                  <a:lnTo>
                    <a:pt x="520" y="252"/>
                  </a:lnTo>
                  <a:lnTo>
                    <a:pt x="522" y="252"/>
                  </a:lnTo>
                  <a:lnTo>
                    <a:pt x="524" y="252"/>
                  </a:lnTo>
                  <a:lnTo>
                    <a:pt x="526" y="252"/>
                  </a:lnTo>
                  <a:lnTo>
                    <a:pt x="528" y="252"/>
                  </a:lnTo>
                  <a:lnTo>
                    <a:pt x="530" y="252"/>
                  </a:lnTo>
                  <a:lnTo>
                    <a:pt x="532" y="252"/>
                  </a:lnTo>
                  <a:lnTo>
                    <a:pt x="534" y="252"/>
                  </a:lnTo>
                  <a:lnTo>
                    <a:pt x="536" y="252"/>
                  </a:lnTo>
                  <a:lnTo>
                    <a:pt x="538" y="252"/>
                  </a:lnTo>
                  <a:lnTo>
                    <a:pt x="540" y="252"/>
                  </a:lnTo>
                  <a:lnTo>
                    <a:pt x="542" y="252"/>
                  </a:lnTo>
                  <a:lnTo>
                    <a:pt x="544" y="252"/>
                  </a:lnTo>
                  <a:lnTo>
                    <a:pt x="546" y="252"/>
                  </a:lnTo>
                  <a:lnTo>
                    <a:pt x="548" y="252"/>
                  </a:lnTo>
                  <a:lnTo>
                    <a:pt x="548" y="252"/>
                  </a:lnTo>
                  <a:lnTo>
                    <a:pt x="550" y="252"/>
                  </a:lnTo>
                  <a:lnTo>
                    <a:pt x="552" y="252"/>
                  </a:lnTo>
                  <a:lnTo>
                    <a:pt x="554" y="252"/>
                  </a:lnTo>
                  <a:lnTo>
                    <a:pt x="556" y="252"/>
                  </a:lnTo>
                  <a:lnTo>
                    <a:pt x="558" y="252"/>
                  </a:lnTo>
                  <a:lnTo>
                    <a:pt x="560" y="252"/>
                  </a:lnTo>
                  <a:lnTo>
                    <a:pt x="562" y="252"/>
                  </a:lnTo>
                  <a:lnTo>
                    <a:pt x="564" y="252"/>
                  </a:lnTo>
                  <a:lnTo>
                    <a:pt x="566" y="252"/>
                  </a:lnTo>
                  <a:lnTo>
                    <a:pt x="568" y="252"/>
                  </a:lnTo>
                  <a:lnTo>
                    <a:pt x="570" y="252"/>
                  </a:lnTo>
                  <a:lnTo>
                    <a:pt x="572" y="252"/>
                  </a:lnTo>
                  <a:lnTo>
                    <a:pt x="574" y="252"/>
                  </a:lnTo>
                  <a:lnTo>
                    <a:pt x="574" y="252"/>
                  </a:lnTo>
                  <a:lnTo>
                    <a:pt x="576" y="252"/>
                  </a:lnTo>
                  <a:lnTo>
                    <a:pt x="578" y="252"/>
                  </a:lnTo>
                  <a:lnTo>
                    <a:pt x="580" y="252"/>
                  </a:lnTo>
                  <a:lnTo>
                    <a:pt x="582" y="252"/>
                  </a:lnTo>
                  <a:lnTo>
                    <a:pt x="584" y="252"/>
                  </a:lnTo>
                  <a:lnTo>
                    <a:pt x="586" y="252"/>
                  </a:lnTo>
                  <a:lnTo>
                    <a:pt x="588" y="252"/>
                  </a:lnTo>
                  <a:lnTo>
                    <a:pt x="590" y="252"/>
                  </a:lnTo>
                  <a:lnTo>
                    <a:pt x="592" y="252"/>
                  </a:lnTo>
                  <a:lnTo>
                    <a:pt x="594" y="252"/>
                  </a:lnTo>
                  <a:lnTo>
                    <a:pt x="596" y="252"/>
                  </a:lnTo>
                  <a:lnTo>
                    <a:pt x="598" y="252"/>
                  </a:lnTo>
                  <a:lnTo>
                    <a:pt x="600" y="252"/>
                  </a:lnTo>
                  <a:lnTo>
                    <a:pt x="600" y="252"/>
                  </a:lnTo>
                  <a:lnTo>
                    <a:pt x="602" y="252"/>
                  </a:lnTo>
                  <a:lnTo>
                    <a:pt x="604" y="252"/>
                  </a:lnTo>
                  <a:lnTo>
                    <a:pt x="606" y="252"/>
                  </a:lnTo>
                  <a:lnTo>
                    <a:pt x="608" y="252"/>
                  </a:lnTo>
                  <a:lnTo>
                    <a:pt x="610" y="252"/>
                  </a:lnTo>
                  <a:lnTo>
                    <a:pt x="612" y="252"/>
                  </a:lnTo>
                  <a:lnTo>
                    <a:pt x="614" y="252"/>
                  </a:lnTo>
                  <a:lnTo>
                    <a:pt x="616" y="252"/>
                  </a:lnTo>
                  <a:lnTo>
                    <a:pt x="618" y="252"/>
                  </a:lnTo>
                  <a:lnTo>
                    <a:pt x="618" y="252"/>
                  </a:lnTo>
                  <a:lnTo>
                    <a:pt x="622" y="250"/>
                  </a:lnTo>
                  <a:lnTo>
                    <a:pt x="624" y="246"/>
                  </a:lnTo>
                  <a:lnTo>
                    <a:pt x="626" y="6"/>
                  </a:lnTo>
                  <a:lnTo>
                    <a:pt x="620" y="6"/>
                  </a:lnTo>
                  <a:lnTo>
                    <a:pt x="620" y="12"/>
                  </a:lnTo>
                  <a:lnTo>
                    <a:pt x="622" y="12"/>
                  </a:lnTo>
                  <a:lnTo>
                    <a:pt x="624" y="12"/>
                  </a:lnTo>
                  <a:lnTo>
                    <a:pt x="626" y="12"/>
                  </a:lnTo>
                  <a:lnTo>
                    <a:pt x="628" y="12"/>
                  </a:lnTo>
                  <a:lnTo>
                    <a:pt x="628" y="12"/>
                  </a:lnTo>
                  <a:lnTo>
                    <a:pt x="630" y="12"/>
                  </a:lnTo>
                  <a:lnTo>
                    <a:pt x="632" y="12"/>
                  </a:lnTo>
                  <a:lnTo>
                    <a:pt x="634" y="12"/>
                  </a:lnTo>
                  <a:lnTo>
                    <a:pt x="636" y="12"/>
                  </a:lnTo>
                  <a:lnTo>
                    <a:pt x="638" y="12"/>
                  </a:lnTo>
                  <a:lnTo>
                    <a:pt x="640" y="12"/>
                  </a:lnTo>
                  <a:lnTo>
                    <a:pt x="642" y="12"/>
                  </a:lnTo>
                  <a:lnTo>
                    <a:pt x="644" y="12"/>
                  </a:lnTo>
                  <a:lnTo>
                    <a:pt x="646" y="12"/>
                  </a:lnTo>
                  <a:lnTo>
                    <a:pt x="648" y="12"/>
                  </a:lnTo>
                  <a:lnTo>
                    <a:pt x="650" y="12"/>
                  </a:lnTo>
                  <a:lnTo>
                    <a:pt x="652" y="12"/>
                  </a:lnTo>
                  <a:lnTo>
                    <a:pt x="654" y="12"/>
                  </a:lnTo>
                  <a:lnTo>
                    <a:pt x="654" y="12"/>
                  </a:lnTo>
                  <a:lnTo>
                    <a:pt x="656" y="12"/>
                  </a:lnTo>
                  <a:lnTo>
                    <a:pt x="658" y="12"/>
                  </a:lnTo>
                  <a:lnTo>
                    <a:pt x="660" y="12"/>
                  </a:lnTo>
                  <a:lnTo>
                    <a:pt x="662" y="12"/>
                  </a:lnTo>
                  <a:lnTo>
                    <a:pt x="664" y="12"/>
                  </a:lnTo>
                  <a:lnTo>
                    <a:pt x="666" y="12"/>
                  </a:lnTo>
                  <a:lnTo>
                    <a:pt x="668" y="12"/>
                  </a:lnTo>
                  <a:lnTo>
                    <a:pt x="670" y="12"/>
                  </a:lnTo>
                  <a:lnTo>
                    <a:pt x="672" y="12"/>
                  </a:lnTo>
                  <a:lnTo>
                    <a:pt x="674" y="12"/>
                  </a:lnTo>
                  <a:lnTo>
                    <a:pt x="676" y="12"/>
                  </a:lnTo>
                  <a:lnTo>
                    <a:pt x="678" y="12"/>
                  </a:lnTo>
                  <a:lnTo>
                    <a:pt x="680" y="12"/>
                  </a:lnTo>
                  <a:lnTo>
                    <a:pt x="680" y="12"/>
                  </a:lnTo>
                  <a:lnTo>
                    <a:pt x="682" y="12"/>
                  </a:lnTo>
                  <a:lnTo>
                    <a:pt x="684" y="12"/>
                  </a:lnTo>
                  <a:lnTo>
                    <a:pt x="686" y="12"/>
                  </a:lnTo>
                  <a:lnTo>
                    <a:pt x="688" y="12"/>
                  </a:lnTo>
                  <a:lnTo>
                    <a:pt x="690" y="12"/>
                  </a:lnTo>
                  <a:lnTo>
                    <a:pt x="692" y="12"/>
                  </a:lnTo>
                  <a:lnTo>
                    <a:pt x="694" y="12"/>
                  </a:lnTo>
                  <a:lnTo>
                    <a:pt x="696" y="12"/>
                  </a:lnTo>
                  <a:lnTo>
                    <a:pt x="698" y="12"/>
                  </a:lnTo>
                  <a:lnTo>
                    <a:pt x="700" y="12"/>
                  </a:lnTo>
                  <a:lnTo>
                    <a:pt x="702" y="12"/>
                  </a:lnTo>
                  <a:lnTo>
                    <a:pt x="704" y="12"/>
                  </a:lnTo>
                  <a:lnTo>
                    <a:pt x="706" y="12"/>
                  </a:lnTo>
                  <a:lnTo>
                    <a:pt x="706" y="12"/>
                  </a:lnTo>
                  <a:lnTo>
                    <a:pt x="708" y="12"/>
                  </a:lnTo>
                  <a:lnTo>
                    <a:pt x="710" y="12"/>
                  </a:lnTo>
                  <a:lnTo>
                    <a:pt x="712" y="12"/>
                  </a:lnTo>
                  <a:lnTo>
                    <a:pt x="714" y="12"/>
                  </a:lnTo>
                  <a:lnTo>
                    <a:pt x="716" y="12"/>
                  </a:lnTo>
                  <a:lnTo>
                    <a:pt x="718" y="12"/>
                  </a:lnTo>
                  <a:lnTo>
                    <a:pt x="720" y="12"/>
                  </a:lnTo>
                  <a:lnTo>
                    <a:pt x="722" y="12"/>
                  </a:lnTo>
                  <a:lnTo>
                    <a:pt x="724" y="12"/>
                  </a:lnTo>
                  <a:lnTo>
                    <a:pt x="726" y="12"/>
                  </a:lnTo>
                  <a:lnTo>
                    <a:pt x="728" y="12"/>
                  </a:lnTo>
                  <a:lnTo>
                    <a:pt x="730" y="12"/>
                  </a:lnTo>
                  <a:lnTo>
                    <a:pt x="732" y="12"/>
                  </a:lnTo>
                  <a:lnTo>
                    <a:pt x="734" y="12"/>
                  </a:lnTo>
                  <a:lnTo>
                    <a:pt x="734" y="12"/>
                  </a:lnTo>
                  <a:lnTo>
                    <a:pt x="736" y="12"/>
                  </a:lnTo>
                  <a:lnTo>
                    <a:pt x="738" y="12"/>
                  </a:lnTo>
                  <a:lnTo>
                    <a:pt x="740" y="12"/>
                  </a:lnTo>
                  <a:lnTo>
                    <a:pt x="742" y="12"/>
                  </a:lnTo>
                  <a:lnTo>
                    <a:pt x="744" y="12"/>
                  </a:lnTo>
                  <a:lnTo>
                    <a:pt x="746" y="12"/>
                  </a:lnTo>
                  <a:lnTo>
                    <a:pt x="748" y="12"/>
                  </a:lnTo>
                  <a:lnTo>
                    <a:pt x="750" y="12"/>
                  </a:lnTo>
                  <a:lnTo>
                    <a:pt x="752" y="12"/>
                  </a:lnTo>
                  <a:lnTo>
                    <a:pt x="754" y="12"/>
                  </a:lnTo>
                  <a:lnTo>
                    <a:pt x="756" y="12"/>
                  </a:lnTo>
                  <a:lnTo>
                    <a:pt x="758" y="12"/>
                  </a:lnTo>
                  <a:lnTo>
                    <a:pt x="760" y="12"/>
                  </a:lnTo>
                  <a:lnTo>
                    <a:pt x="760" y="12"/>
                  </a:lnTo>
                  <a:lnTo>
                    <a:pt x="762" y="12"/>
                  </a:lnTo>
                  <a:lnTo>
                    <a:pt x="764" y="12"/>
                  </a:lnTo>
                  <a:lnTo>
                    <a:pt x="766" y="12"/>
                  </a:lnTo>
                  <a:lnTo>
                    <a:pt x="766" y="0"/>
                  </a:lnTo>
                  <a:lnTo>
                    <a:pt x="764" y="0"/>
                  </a:lnTo>
                  <a:lnTo>
                    <a:pt x="762" y="0"/>
                  </a:lnTo>
                  <a:lnTo>
                    <a:pt x="760" y="0"/>
                  </a:lnTo>
                  <a:lnTo>
                    <a:pt x="760" y="0"/>
                  </a:lnTo>
                  <a:lnTo>
                    <a:pt x="758" y="0"/>
                  </a:lnTo>
                  <a:lnTo>
                    <a:pt x="756" y="0"/>
                  </a:lnTo>
                  <a:lnTo>
                    <a:pt x="754" y="0"/>
                  </a:lnTo>
                  <a:lnTo>
                    <a:pt x="752" y="0"/>
                  </a:lnTo>
                  <a:lnTo>
                    <a:pt x="750" y="0"/>
                  </a:lnTo>
                  <a:lnTo>
                    <a:pt x="748" y="0"/>
                  </a:lnTo>
                  <a:lnTo>
                    <a:pt x="746" y="0"/>
                  </a:lnTo>
                  <a:lnTo>
                    <a:pt x="744" y="0"/>
                  </a:lnTo>
                  <a:lnTo>
                    <a:pt x="742" y="0"/>
                  </a:lnTo>
                  <a:lnTo>
                    <a:pt x="740" y="0"/>
                  </a:lnTo>
                  <a:lnTo>
                    <a:pt x="738" y="0"/>
                  </a:lnTo>
                  <a:lnTo>
                    <a:pt x="736" y="0"/>
                  </a:lnTo>
                  <a:lnTo>
                    <a:pt x="734" y="0"/>
                  </a:lnTo>
                  <a:lnTo>
                    <a:pt x="734" y="0"/>
                  </a:lnTo>
                  <a:lnTo>
                    <a:pt x="732" y="0"/>
                  </a:lnTo>
                  <a:lnTo>
                    <a:pt x="730" y="0"/>
                  </a:lnTo>
                  <a:lnTo>
                    <a:pt x="728" y="0"/>
                  </a:lnTo>
                  <a:lnTo>
                    <a:pt x="726" y="0"/>
                  </a:lnTo>
                  <a:lnTo>
                    <a:pt x="724" y="0"/>
                  </a:lnTo>
                  <a:lnTo>
                    <a:pt x="722" y="0"/>
                  </a:lnTo>
                  <a:lnTo>
                    <a:pt x="720" y="0"/>
                  </a:lnTo>
                  <a:lnTo>
                    <a:pt x="718" y="0"/>
                  </a:lnTo>
                  <a:lnTo>
                    <a:pt x="716" y="0"/>
                  </a:lnTo>
                  <a:lnTo>
                    <a:pt x="714" y="0"/>
                  </a:lnTo>
                  <a:lnTo>
                    <a:pt x="712" y="0"/>
                  </a:lnTo>
                  <a:lnTo>
                    <a:pt x="710" y="0"/>
                  </a:lnTo>
                  <a:lnTo>
                    <a:pt x="708" y="0"/>
                  </a:lnTo>
                  <a:lnTo>
                    <a:pt x="706" y="0"/>
                  </a:lnTo>
                  <a:lnTo>
                    <a:pt x="706" y="0"/>
                  </a:lnTo>
                  <a:lnTo>
                    <a:pt x="704" y="0"/>
                  </a:lnTo>
                  <a:lnTo>
                    <a:pt x="702" y="0"/>
                  </a:lnTo>
                  <a:lnTo>
                    <a:pt x="700" y="0"/>
                  </a:lnTo>
                  <a:lnTo>
                    <a:pt x="698" y="0"/>
                  </a:lnTo>
                  <a:lnTo>
                    <a:pt x="696" y="0"/>
                  </a:lnTo>
                  <a:lnTo>
                    <a:pt x="694" y="0"/>
                  </a:lnTo>
                  <a:lnTo>
                    <a:pt x="692" y="0"/>
                  </a:lnTo>
                  <a:lnTo>
                    <a:pt x="690" y="0"/>
                  </a:lnTo>
                  <a:lnTo>
                    <a:pt x="688" y="0"/>
                  </a:lnTo>
                  <a:lnTo>
                    <a:pt x="686" y="0"/>
                  </a:lnTo>
                  <a:lnTo>
                    <a:pt x="684" y="0"/>
                  </a:lnTo>
                  <a:lnTo>
                    <a:pt x="682" y="0"/>
                  </a:lnTo>
                  <a:lnTo>
                    <a:pt x="680" y="0"/>
                  </a:lnTo>
                  <a:lnTo>
                    <a:pt x="680" y="0"/>
                  </a:lnTo>
                  <a:lnTo>
                    <a:pt x="678" y="0"/>
                  </a:lnTo>
                  <a:lnTo>
                    <a:pt x="676" y="0"/>
                  </a:lnTo>
                  <a:lnTo>
                    <a:pt x="674" y="0"/>
                  </a:lnTo>
                  <a:lnTo>
                    <a:pt x="672" y="0"/>
                  </a:lnTo>
                  <a:lnTo>
                    <a:pt x="670" y="0"/>
                  </a:lnTo>
                  <a:lnTo>
                    <a:pt x="668" y="0"/>
                  </a:lnTo>
                  <a:lnTo>
                    <a:pt x="666" y="0"/>
                  </a:lnTo>
                  <a:lnTo>
                    <a:pt x="664" y="0"/>
                  </a:lnTo>
                  <a:lnTo>
                    <a:pt x="662" y="0"/>
                  </a:lnTo>
                  <a:lnTo>
                    <a:pt x="660" y="0"/>
                  </a:lnTo>
                  <a:lnTo>
                    <a:pt x="658" y="0"/>
                  </a:lnTo>
                  <a:lnTo>
                    <a:pt x="656" y="0"/>
                  </a:lnTo>
                  <a:lnTo>
                    <a:pt x="654" y="0"/>
                  </a:lnTo>
                  <a:lnTo>
                    <a:pt x="654" y="0"/>
                  </a:lnTo>
                  <a:lnTo>
                    <a:pt x="652" y="0"/>
                  </a:lnTo>
                  <a:lnTo>
                    <a:pt x="650" y="0"/>
                  </a:lnTo>
                  <a:lnTo>
                    <a:pt x="648" y="0"/>
                  </a:lnTo>
                  <a:lnTo>
                    <a:pt x="646" y="0"/>
                  </a:lnTo>
                  <a:lnTo>
                    <a:pt x="644" y="0"/>
                  </a:lnTo>
                  <a:lnTo>
                    <a:pt x="642" y="0"/>
                  </a:lnTo>
                  <a:lnTo>
                    <a:pt x="640" y="0"/>
                  </a:lnTo>
                  <a:lnTo>
                    <a:pt x="638" y="0"/>
                  </a:lnTo>
                  <a:lnTo>
                    <a:pt x="636" y="0"/>
                  </a:lnTo>
                  <a:lnTo>
                    <a:pt x="634" y="0"/>
                  </a:lnTo>
                  <a:lnTo>
                    <a:pt x="632" y="0"/>
                  </a:lnTo>
                  <a:lnTo>
                    <a:pt x="630" y="0"/>
                  </a:lnTo>
                  <a:lnTo>
                    <a:pt x="628" y="0"/>
                  </a:lnTo>
                  <a:lnTo>
                    <a:pt x="628" y="0"/>
                  </a:lnTo>
                  <a:lnTo>
                    <a:pt x="626" y="0"/>
                  </a:lnTo>
                  <a:lnTo>
                    <a:pt x="624" y="0"/>
                  </a:lnTo>
                  <a:lnTo>
                    <a:pt x="622" y="0"/>
                  </a:lnTo>
                  <a:lnTo>
                    <a:pt x="620" y="0"/>
                  </a:lnTo>
                  <a:lnTo>
                    <a:pt x="620" y="0"/>
                  </a:lnTo>
                  <a:lnTo>
                    <a:pt x="614" y="2"/>
                  </a:lnTo>
                  <a:lnTo>
                    <a:pt x="614" y="6"/>
                  </a:lnTo>
                  <a:lnTo>
                    <a:pt x="612" y="246"/>
                  </a:lnTo>
                  <a:lnTo>
                    <a:pt x="618" y="246"/>
                  </a:lnTo>
                  <a:lnTo>
                    <a:pt x="618" y="240"/>
                  </a:lnTo>
                  <a:lnTo>
                    <a:pt x="616" y="240"/>
                  </a:lnTo>
                  <a:lnTo>
                    <a:pt x="614" y="240"/>
                  </a:lnTo>
                  <a:lnTo>
                    <a:pt x="612" y="240"/>
                  </a:lnTo>
                  <a:lnTo>
                    <a:pt x="610" y="240"/>
                  </a:lnTo>
                  <a:lnTo>
                    <a:pt x="608" y="240"/>
                  </a:lnTo>
                  <a:lnTo>
                    <a:pt x="606" y="240"/>
                  </a:lnTo>
                  <a:lnTo>
                    <a:pt x="604" y="240"/>
                  </a:lnTo>
                  <a:lnTo>
                    <a:pt x="602" y="240"/>
                  </a:lnTo>
                  <a:lnTo>
                    <a:pt x="600" y="240"/>
                  </a:lnTo>
                  <a:lnTo>
                    <a:pt x="600" y="240"/>
                  </a:lnTo>
                  <a:lnTo>
                    <a:pt x="598" y="240"/>
                  </a:lnTo>
                  <a:lnTo>
                    <a:pt x="596" y="240"/>
                  </a:lnTo>
                  <a:lnTo>
                    <a:pt x="594" y="240"/>
                  </a:lnTo>
                  <a:lnTo>
                    <a:pt x="592" y="240"/>
                  </a:lnTo>
                  <a:lnTo>
                    <a:pt x="590" y="240"/>
                  </a:lnTo>
                  <a:lnTo>
                    <a:pt x="588" y="240"/>
                  </a:lnTo>
                  <a:lnTo>
                    <a:pt x="586" y="240"/>
                  </a:lnTo>
                  <a:lnTo>
                    <a:pt x="584" y="240"/>
                  </a:lnTo>
                  <a:lnTo>
                    <a:pt x="582" y="240"/>
                  </a:lnTo>
                  <a:lnTo>
                    <a:pt x="580" y="240"/>
                  </a:lnTo>
                  <a:lnTo>
                    <a:pt x="578" y="240"/>
                  </a:lnTo>
                  <a:lnTo>
                    <a:pt x="576" y="240"/>
                  </a:lnTo>
                  <a:lnTo>
                    <a:pt x="574" y="240"/>
                  </a:lnTo>
                  <a:lnTo>
                    <a:pt x="574" y="240"/>
                  </a:lnTo>
                  <a:lnTo>
                    <a:pt x="572" y="240"/>
                  </a:lnTo>
                  <a:lnTo>
                    <a:pt x="570" y="240"/>
                  </a:lnTo>
                  <a:lnTo>
                    <a:pt x="568" y="240"/>
                  </a:lnTo>
                  <a:lnTo>
                    <a:pt x="566" y="240"/>
                  </a:lnTo>
                  <a:lnTo>
                    <a:pt x="564" y="240"/>
                  </a:lnTo>
                  <a:lnTo>
                    <a:pt x="562" y="240"/>
                  </a:lnTo>
                  <a:lnTo>
                    <a:pt x="560" y="240"/>
                  </a:lnTo>
                  <a:lnTo>
                    <a:pt x="558" y="240"/>
                  </a:lnTo>
                  <a:lnTo>
                    <a:pt x="556" y="240"/>
                  </a:lnTo>
                  <a:lnTo>
                    <a:pt x="554" y="240"/>
                  </a:lnTo>
                  <a:lnTo>
                    <a:pt x="552" y="240"/>
                  </a:lnTo>
                  <a:lnTo>
                    <a:pt x="550" y="240"/>
                  </a:lnTo>
                  <a:lnTo>
                    <a:pt x="548" y="240"/>
                  </a:lnTo>
                  <a:lnTo>
                    <a:pt x="548" y="240"/>
                  </a:lnTo>
                  <a:lnTo>
                    <a:pt x="546" y="240"/>
                  </a:lnTo>
                  <a:lnTo>
                    <a:pt x="544" y="240"/>
                  </a:lnTo>
                  <a:lnTo>
                    <a:pt x="542" y="240"/>
                  </a:lnTo>
                  <a:lnTo>
                    <a:pt x="540" y="240"/>
                  </a:lnTo>
                  <a:lnTo>
                    <a:pt x="538" y="240"/>
                  </a:lnTo>
                  <a:lnTo>
                    <a:pt x="536" y="240"/>
                  </a:lnTo>
                  <a:lnTo>
                    <a:pt x="534" y="240"/>
                  </a:lnTo>
                  <a:lnTo>
                    <a:pt x="532" y="240"/>
                  </a:lnTo>
                  <a:lnTo>
                    <a:pt x="530" y="240"/>
                  </a:lnTo>
                  <a:lnTo>
                    <a:pt x="528" y="240"/>
                  </a:lnTo>
                  <a:lnTo>
                    <a:pt x="526" y="240"/>
                  </a:lnTo>
                  <a:lnTo>
                    <a:pt x="524" y="240"/>
                  </a:lnTo>
                  <a:lnTo>
                    <a:pt x="522" y="240"/>
                  </a:lnTo>
                  <a:lnTo>
                    <a:pt x="520" y="240"/>
                  </a:lnTo>
                  <a:lnTo>
                    <a:pt x="520" y="240"/>
                  </a:lnTo>
                  <a:lnTo>
                    <a:pt x="518" y="240"/>
                  </a:lnTo>
                  <a:lnTo>
                    <a:pt x="516" y="240"/>
                  </a:lnTo>
                  <a:lnTo>
                    <a:pt x="514" y="240"/>
                  </a:lnTo>
                  <a:lnTo>
                    <a:pt x="512" y="240"/>
                  </a:lnTo>
                  <a:lnTo>
                    <a:pt x="510" y="240"/>
                  </a:lnTo>
                  <a:lnTo>
                    <a:pt x="508" y="240"/>
                  </a:lnTo>
                  <a:lnTo>
                    <a:pt x="506" y="240"/>
                  </a:lnTo>
                  <a:lnTo>
                    <a:pt x="504" y="240"/>
                  </a:lnTo>
                  <a:lnTo>
                    <a:pt x="502" y="240"/>
                  </a:lnTo>
                  <a:lnTo>
                    <a:pt x="500" y="240"/>
                  </a:lnTo>
                  <a:lnTo>
                    <a:pt x="498" y="240"/>
                  </a:lnTo>
                  <a:lnTo>
                    <a:pt x="496" y="240"/>
                  </a:lnTo>
                  <a:lnTo>
                    <a:pt x="494" y="240"/>
                  </a:lnTo>
                  <a:lnTo>
                    <a:pt x="494" y="240"/>
                  </a:lnTo>
                  <a:lnTo>
                    <a:pt x="492" y="240"/>
                  </a:lnTo>
                  <a:lnTo>
                    <a:pt x="490" y="240"/>
                  </a:lnTo>
                  <a:lnTo>
                    <a:pt x="488" y="240"/>
                  </a:lnTo>
                  <a:lnTo>
                    <a:pt x="486" y="240"/>
                  </a:lnTo>
                  <a:lnTo>
                    <a:pt x="484" y="240"/>
                  </a:lnTo>
                  <a:lnTo>
                    <a:pt x="482" y="240"/>
                  </a:lnTo>
                  <a:lnTo>
                    <a:pt x="480" y="240"/>
                  </a:lnTo>
                  <a:lnTo>
                    <a:pt x="478" y="240"/>
                  </a:lnTo>
                  <a:lnTo>
                    <a:pt x="476" y="240"/>
                  </a:lnTo>
                  <a:lnTo>
                    <a:pt x="474" y="240"/>
                  </a:lnTo>
                  <a:lnTo>
                    <a:pt x="472" y="240"/>
                  </a:lnTo>
                  <a:lnTo>
                    <a:pt x="470" y="240"/>
                  </a:lnTo>
                  <a:lnTo>
                    <a:pt x="468" y="240"/>
                  </a:lnTo>
                  <a:lnTo>
                    <a:pt x="468" y="240"/>
                  </a:lnTo>
                  <a:lnTo>
                    <a:pt x="466" y="240"/>
                  </a:lnTo>
                  <a:lnTo>
                    <a:pt x="464" y="240"/>
                  </a:lnTo>
                  <a:lnTo>
                    <a:pt x="462" y="240"/>
                  </a:lnTo>
                  <a:lnTo>
                    <a:pt x="460" y="240"/>
                  </a:lnTo>
                  <a:lnTo>
                    <a:pt x="458" y="240"/>
                  </a:lnTo>
                  <a:lnTo>
                    <a:pt x="456" y="240"/>
                  </a:lnTo>
                  <a:lnTo>
                    <a:pt x="454" y="240"/>
                  </a:lnTo>
                  <a:lnTo>
                    <a:pt x="452" y="240"/>
                  </a:lnTo>
                  <a:lnTo>
                    <a:pt x="450" y="240"/>
                  </a:lnTo>
                  <a:lnTo>
                    <a:pt x="448" y="240"/>
                  </a:lnTo>
                  <a:lnTo>
                    <a:pt x="446" y="240"/>
                  </a:lnTo>
                  <a:lnTo>
                    <a:pt x="444" y="240"/>
                  </a:lnTo>
                  <a:lnTo>
                    <a:pt x="442" y="240"/>
                  </a:lnTo>
                  <a:lnTo>
                    <a:pt x="442" y="240"/>
                  </a:lnTo>
                  <a:lnTo>
                    <a:pt x="440" y="240"/>
                  </a:lnTo>
                  <a:lnTo>
                    <a:pt x="438" y="240"/>
                  </a:lnTo>
                  <a:lnTo>
                    <a:pt x="436" y="240"/>
                  </a:lnTo>
                  <a:lnTo>
                    <a:pt x="434" y="240"/>
                  </a:lnTo>
                  <a:lnTo>
                    <a:pt x="432" y="240"/>
                  </a:lnTo>
                  <a:lnTo>
                    <a:pt x="432" y="252"/>
                  </a:lnTo>
                  <a:close/>
                  <a:moveTo>
                    <a:pt x="0" y="252"/>
                  </a:moveTo>
                  <a:lnTo>
                    <a:pt x="2" y="252"/>
                  </a:lnTo>
                  <a:lnTo>
                    <a:pt x="4" y="252"/>
                  </a:lnTo>
                  <a:lnTo>
                    <a:pt x="6" y="252"/>
                  </a:lnTo>
                  <a:lnTo>
                    <a:pt x="8" y="252"/>
                  </a:lnTo>
                  <a:lnTo>
                    <a:pt x="10" y="252"/>
                  </a:lnTo>
                  <a:lnTo>
                    <a:pt x="12" y="252"/>
                  </a:lnTo>
                  <a:lnTo>
                    <a:pt x="14" y="252"/>
                  </a:lnTo>
                  <a:lnTo>
                    <a:pt x="16" y="252"/>
                  </a:lnTo>
                  <a:lnTo>
                    <a:pt x="16" y="252"/>
                  </a:lnTo>
                  <a:lnTo>
                    <a:pt x="18" y="252"/>
                  </a:lnTo>
                  <a:lnTo>
                    <a:pt x="20" y="252"/>
                  </a:lnTo>
                  <a:lnTo>
                    <a:pt x="22" y="252"/>
                  </a:lnTo>
                  <a:lnTo>
                    <a:pt x="24" y="252"/>
                  </a:lnTo>
                  <a:lnTo>
                    <a:pt x="26" y="252"/>
                  </a:lnTo>
                  <a:lnTo>
                    <a:pt x="28" y="252"/>
                  </a:lnTo>
                  <a:lnTo>
                    <a:pt x="30" y="252"/>
                  </a:lnTo>
                  <a:lnTo>
                    <a:pt x="32" y="252"/>
                  </a:lnTo>
                  <a:lnTo>
                    <a:pt x="34" y="252"/>
                  </a:lnTo>
                  <a:lnTo>
                    <a:pt x="36" y="252"/>
                  </a:lnTo>
                  <a:lnTo>
                    <a:pt x="38" y="252"/>
                  </a:lnTo>
                  <a:lnTo>
                    <a:pt x="40" y="252"/>
                  </a:lnTo>
                  <a:lnTo>
                    <a:pt x="42" y="252"/>
                  </a:lnTo>
                  <a:lnTo>
                    <a:pt x="42" y="252"/>
                  </a:lnTo>
                  <a:lnTo>
                    <a:pt x="44" y="252"/>
                  </a:lnTo>
                  <a:lnTo>
                    <a:pt x="46" y="252"/>
                  </a:lnTo>
                  <a:lnTo>
                    <a:pt x="48" y="252"/>
                  </a:lnTo>
                  <a:lnTo>
                    <a:pt x="50" y="252"/>
                  </a:lnTo>
                  <a:lnTo>
                    <a:pt x="52" y="252"/>
                  </a:lnTo>
                  <a:lnTo>
                    <a:pt x="54" y="252"/>
                  </a:lnTo>
                  <a:lnTo>
                    <a:pt x="56" y="252"/>
                  </a:lnTo>
                  <a:lnTo>
                    <a:pt x="58" y="252"/>
                  </a:lnTo>
                  <a:lnTo>
                    <a:pt x="60" y="252"/>
                  </a:lnTo>
                  <a:lnTo>
                    <a:pt x="62" y="252"/>
                  </a:lnTo>
                  <a:lnTo>
                    <a:pt x="64" y="252"/>
                  </a:lnTo>
                  <a:lnTo>
                    <a:pt x="66" y="252"/>
                  </a:lnTo>
                  <a:lnTo>
                    <a:pt x="68" y="252"/>
                  </a:lnTo>
                  <a:lnTo>
                    <a:pt x="70" y="252"/>
                  </a:lnTo>
                  <a:lnTo>
                    <a:pt x="70" y="252"/>
                  </a:lnTo>
                  <a:lnTo>
                    <a:pt x="72" y="252"/>
                  </a:lnTo>
                  <a:lnTo>
                    <a:pt x="74" y="252"/>
                  </a:lnTo>
                  <a:lnTo>
                    <a:pt x="76" y="252"/>
                  </a:lnTo>
                  <a:lnTo>
                    <a:pt x="78" y="252"/>
                  </a:lnTo>
                  <a:lnTo>
                    <a:pt x="80" y="252"/>
                  </a:lnTo>
                  <a:lnTo>
                    <a:pt x="82" y="252"/>
                  </a:lnTo>
                  <a:lnTo>
                    <a:pt x="84" y="252"/>
                  </a:lnTo>
                  <a:lnTo>
                    <a:pt x="86" y="252"/>
                  </a:lnTo>
                  <a:lnTo>
                    <a:pt x="88" y="252"/>
                  </a:lnTo>
                  <a:lnTo>
                    <a:pt x="90" y="252"/>
                  </a:lnTo>
                  <a:lnTo>
                    <a:pt x="92" y="252"/>
                  </a:lnTo>
                  <a:lnTo>
                    <a:pt x="94" y="252"/>
                  </a:lnTo>
                  <a:lnTo>
                    <a:pt x="96" y="252"/>
                  </a:lnTo>
                  <a:lnTo>
                    <a:pt x="96" y="252"/>
                  </a:lnTo>
                  <a:lnTo>
                    <a:pt x="98" y="252"/>
                  </a:lnTo>
                  <a:lnTo>
                    <a:pt x="100" y="252"/>
                  </a:lnTo>
                  <a:lnTo>
                    <a:pt x="102" y="252"/>
                  </a:lnTo>
                  <a:lnTo>
                    <a:pt x="104" y="252"/>
                  </a:lnTo>
                  <a:lnTo>
                    <a:pt x="106" y="252"/>
                  </a:lnTo>
                  <a:lnTo>
                    <a:pt x="108" y="252"/>
                  </a:lnTo>
                  <a:lnTo>
                    <a:pt x="110" y="252"/>
                  </a:lnTo>
                  <a:lnTo>
                    <a:pt x="112" y="252"/>
                  </a:lnTo>
                  <a:lnTo>
                    <a:pt x="114" y="252"/>
                  </a:lnTo>
                  <a:lnTo>
                    <a:pt x="116" y="252"/>
                  </a:lnTo>
                  <a:lnTo>
                    <a:pt x="118" y="252"/>
                  </a:lnTo>
                  <a:lnTo>
                    <a:pt x="120" y="252"/>
                  </a:lnTo>
                  <a:lnTo>
                    <a:pt x="122" y="252"/>
                  </a:lnTo>
                  <a:lnTo>
                    <a:pt x="122" y="252"/>
                  </a:lnTo>
                  <a:lnTo>
                    <a:pt x="124" y="252"/>
                  </a:lnTo>
                  <a:lnTo>
                    <a:pt x="126" y="252"/>
                  </a:lnTo>
                  <a:lnTo>
                    <a:pt x="128" y="252"/>
                  </a:lnTo>
                  <a:lnTo>
                    <a:pt x="130" y="252"/>
                  </a:lnTo>
                  <a:lnTo>
                    <a:pt x="132" y="252"/>
                  </a:lnTo>
                  <a:lnTo>
                    <a:pt x="134" y="252"/>
                  </a:lnTo>
                  <a:lnTo>
                    <a:pt x="136" y="252"/>
                  </a:lnTo>
                  <a:lnTo>
                    <a:pt x="138" y="252"/>
                  </a:lnTo>
                  <a:lnTo>
                    <a:pt x="140" y="252"/>
                  </a:lnTo>
                  <a:lnTo>
                    <a:pt x="142" y="252"/>
                  </a:lnTo>
                  <a:lnTo>
                    <a:pt x="144" y="252"/>
                  </a:lnTo>
                  <a:lnTo>
                    <a:pt x="146" y="252"/>
                  </a:lnTo>
                  <a:lnTo>
                    <a:pt x="148" y="252"/>
                  </a:lnTo>
                  <a:lnTo>
                    <a:pt x="148" y="252"/>
                  </a:lnTo>
                  <a:lnTo>
                    <a:pt x="150" y="252"/>
                  </a:lnTo>
                  <a:lnTo>
                    <a:pt x="152" y="252"/>
                  </a:lnTo>
                  <a:lnTo>
                    <a:pt x="154" y="252"/>
                  </a:lnTo>
                  <a:lnTo>
                    <a:pt x="156" y="252"/>
                  </a:lnTo>
                  <a:lnTo>
                    <a:pt x="158" y="252"/>
                  </a:lnTo>
                  <a:lnTo>
                    <a:pt x="160" y="252"/>
                  </a:lnTo>
                  <a:lnTo>
                    <a:pt x="162" y="252"/>
                  </a:lnTo>
                  <a:lnTo>
                    <a:pt x="164" y="252"/>
                  </a:lnTo>
                  <a:lnTo>
                    <a:pt x="166" y="252"/>
                  </a:lnTo>
                  <a:lnTo>
                    <a:pt x="168" y="252"/>
                  </a:lnTo>
                  <a:lnTo>
                    <a:pt x="170" y="252"/>
                  </a:lnTo>
                  <a:lnTo>
                    <a:pt x="172" y="252"/>
                  </a:lnTo>
                  <a:lnTo>
                    <a:pt x="174" y="252"/>
                  </a:lnTo>
                  <a:lnTo>
                    <a:pt x="176" y="252"/>
                  </a:lnTo>
                  <a:lnTo>
                    <a:pt x="176" y="252"/>
                  </a:lnTo>
                  <a:lnTo>
                    <a:pt x="178" y="252"/>
                  </a:lnTo>
                  <a:lnTo>
                    <a:pt x="180" y="250"/>
                  </a:lnTo>
                  <a:lnTo>
                    <a:pt x="182" y="248"/>
                  </a:lnTo>
                  <a:lnTo>
                    <a:pt x="182" y="246"/>
                  </a:lnTo>
                  <a:lnTo>
                    <a:pt x="184" y="244"/>
                  </a:lnTo>
                  <a:lnTo>
                    <a:pt x="186" y="242"/>
                  </a:lnTo>
                  <a:lnTo>
                    <a:pt x="188" y="242"/>
                  </a:lnTo>
                  <a:lnTo>
                    <a:pt x="188" y="240"/>
                  </a:lnTo>
                  <a:lnTo>
                    <a:pt x="190" y="238"/>
                  </a:lnTo>
                  <a:lnTo>
                    <a:pt x="192" y="236"/>
                  </a:lnTo>
                  <a:lnTo>
                    <a:pt x="194" y="234"/>
                  </a:lnTo>
                  <a:lnTo>
                    <a:pt x="196" y="232"/>
                  </a:lnTo>
                  <a:lnTo>
                    <a:pt x="196" y="232"/>
                  </a:lnTo>
                  <a:lnTo>
                    <a:pt x="198" y="230"/>
                  </a:lnTo>
                  <a:lnTo>
                    <a:pt x="200" y="228"/>
                  </a:lnTo>
                  <a:lnTo>
                    <a:pt x="202" y="226"/>
                  </a:lnTo>
                  <a:lnTo>
                    <a:pt x="204" y="224"/>
                  </a:lnTo>
                  <a:lnTo>
                    <a:pt x="206" y="222"/>
                  </a:lnTo>
                  <a:lnTo>
                    <a:pt x="206" y="222"/>
                  </a:lnTo>
                  <a:lnTo>
                    <a:pt x="208" y="220"/>
                  </a:lnTo>
                  <a:lnTo>
                    <a:pt x="208" y="218"/>
                  </a:lnTo>
                  <a:lnTo>
                    <a:pt x="210" y="216"/>
                  </a:lnTo>
                  <a:lnTo>
                    <a:pt x="212" y="214"/>
                  </a:lnTo>
                  <a:lnTo>
                    <a:pt x="214" y="212"/>
                  </a:lnTo>
                  <a:lnTo>
                    <a:pt x="216" y="212"/>
                  </a:lnTo>
                  <a:lnTo>
                    <a:pt x="216" y="210"/>
                  </a:lnTo>
                  <a:lnTo>
                    <a:pt x="218" y="208"/>
                  </a:lnTo>
                  <a:lnTo>
                    <a:pt x="220" y="206"/>
                  </a:lnTo>
                  <a:lnTo>
                    <a:pt x="222" y="204"/>
                  </a:lnTo>
                  <a:lnTo>
                    <a:pt x="224" y="202"/>
                  </a:lnTo>
                  <a:lnTo>
                    <a:pt x="224" y="202"/>
                  </a:lnTo>
                  <a:lnTo>
                    <a:pt x="226" y="200"/>
                  </a:lnTo>
                  <a:lnTo>
                    <a:pt x="228" y="198"/>
                  </a:lnTo>
                  <a:lnTo>
                    <a:pt x="230" y="196"/>
                  </a:lnTo>
                  <a:lnTo>
                    <a:pt x="232" y="194"/>
                  </a:lnTo>
                  <a:lnTo>
                    <a:pt x="232" y="194"/>
                  </a:lnTo>
                  <a:lnTo>
                    <a:pt x="234" y="192"/>
                  </a:lnTo>
                  <a:lnTo>
                    <a:pt x="234" y="190"/>
                  </a:lnTo>
                  <a:lnTo>
                    <a:pt x="236" y="188"/>
                  </a:lnTo>
                  <a:lnTo>
                    <a:pt x="238" y="186"/>
                  </a:lnTo>
                  <a:lnTo>
                    <a:pt x="240" y="184"/>
                  </a:lnTo>
                  <a:lnTo>
                    <a:pt x="242" y="184"/>
                  </a:lnTo>
                  <a:lnTo>
                    <a:pt x="242" y="182"/>
                  </a:lnTo>
                  <a:lnTo>
                    <a:pt x="244" y="180"/>
                  </a:lnTo>
                  <a:lnTo>
                    <a:pt x="246" y="178"/>
                  </a:lnTo>
                  <a:lnTo>
                    <a:pt x="248" y="176"/>
                  </a:lnTo>
                  <a:lnTo>
                    <a:pt x="250" y="174"/>
                  </a:lnTo>
                  <a:lnTo>
                    <a:pt x="250" y="174"/>
                  </a:lnTo>
                  <a:lnTo>
                    <a:pt x="252" y="172"/>
                  </a:lnTo>
                  <a:lnTo>
                    <a:pt x="254" y="170"/>
                  </a:lnTo>
                  <a:lnTo>
                    <a:pt x="256" y="168"/>
                  </a:lnTo>
                  <a:lnTo>
                    <a:pt x="258" y="166"/>
                  </a:lnTo>
                  <a:lnTo>
                    <a:pt x="260" y="164"/>
                  </a:lnTo>
                  <a:lnTo>
                    <a:pt x="260" y="164"/>
                  </a:lnTo>
                  <a:lnTo>
                    <a:pt x="262" y="162"/>
                  </a:lnTo>
                  <a:lnTo>
                    <a:pt x="262" y="160"/>
                  </a:lnTo>
                  <a:lnTo>
                    <a:pt x="264" y="158"/>
                  </a:lnTo>
                  <a:lnTo>
                    <a:pt x="266" y="158"/>
                  </a:lnTo>
                  <a:lnTo>
                    <a:pt x="268" y="156"/>
                  </a:lnTo>
                  <a:lnTo>
                    <a:pt x="268" y="154"/>
                  </a:lnTo>
                  <a:lnTo>
                    <a:pt x="270" y="152"/>
                  </a:lnTo>
                  <a:lnTo>
                    <a:pt x="272" y="150"/>
                  </a:lnTo>
                  <a:lnTo>
                    <a:pt x="274" y="148"/>
                  </a:lnTo>
                  <a:lnTo>
                    <a:pt x="276" y="146"/>
                  </a:lnTo>
                  <a:lnTo>
                    <a:pt x="276" y="146"/>
                  </a:lnTo>
                  <a:lnTo>
                    <a:pt x="278" y="144"/>
                  </a:lnTo>
                  <a:lnTo>
                    <a:pt x="280" y="142"/>
                  </a:lnTo>
                  <a:lnTo>
                    <a:pt x="282" y="140"/>
                  </a:lnTo>
                  <a:lnTo>
                    <a:pt x="284" y="138"/>
                  </a:lnTo>
                  <a:lnTo>
                    <a:pt x="286" y="136"/>
                  </a:lnTo>
                  <a:lnTo>
                    <a:pt x="286" y="136"/>
                  </a:lnTo>
                  <a:lnTo>
                    <a:pt x="288" y="134"/>
                  </a:lnTo>
                  <a:lnTo>
                    <a:pt x="288" y="132"/>
                  </a:lnTo>
                  <a:lnTo>
                    <a:pt x="290" y="130"/>
                  </a:lnTo>
                  <a:lnTo>
                    <a:pt x="292" y="128"/>
                  </a:lnTo>
                  <a:lnTo>
                    <a:pt x="294" y="126"/>
                  </a:lnTo>
                  <a:lnTo>
                    <a:pt x="296" y="126"/>
                  </a:lnTo>
                  <a:lnTo>
                    <a:pt x="296" y="124"/>
                  </a:lnTo>
                  <a:lnTo>
                    <a:pt x="298" y="122"/>
                  </a:lnTo>
                  <a:lnTo>
                    <a:pt x="300" y="120"/>
                  </a:lnTo>
                  <a:lnTo>
                    <a:pt x="302" y="118"/>
                  </a:lnTo>
                  <a:lnTo>
                    <a:pt x="302" y="118"/>
                  </a:lnTo>
                  <a:lnTo>
                    <a:pt x="304" y="116"/>
                  </a:lnTo>
                  <a:lnTo>
                    <a:pt x="306" y="114"/>
                  </a:lnTo>
                  <a:lnTo>
                    <a:pt x="308" y="112"/>
                  </a:lnTo>
                  <a:lnTo>
                    <a:pt x="308" y="112"/>
                  </a:lnTo>
                  <a:lnTo>
                    <a:pt x="310" y="110"/>
                  </a:lnTo>
                  <a:lnTo>
                    <a:pt x="310" y="110"/>
                  </a:lnTo>
                  <a:lnTo>
                    <a:pt x="312" y="108"/>
                  </a:lnTo>
                  <a:lnTo>
                    <a:pt x="312" y="108"/>
                  </a:lnTo>
                  <a:lnTo>
                    <a:pt x="314" y="106"/>
                  </a:lnTo>
                  <a:lnTo>
                    <a:pt x="314" y="104"/>
                  </a:lnTo>
                  <a:lnTo>
                    <a:pt x="316" y="102"/>
                  </a:lnTo>
                  <a:lnTo>
                    <a:pt x="318" y="100"/>
                  </a:lnTo>
                  <a:lnTo>
                    <a:pt x="320" y="98"/>
                  </a:lnTo>
                  <a:lnTo>
                    <a:pt x="322" y="98"/>
                  </a:lnTo>
                  <a:lnTo>
                    <a:pt x="322" y="96"/>
                  </a:lnTo>
                  <a:lnTo>
                    <a:pt x="324" y="94"/>
                  </a:lnTo>
                  <a:lnTo>
                    <a:pt x="326" y="92"/>
                  </a:lnTo>
                  <a:lnTo>
                    <a:pt x="328" y="90"/>
                  </a:lnTo>
                  <a:lnTo>
                    <a:pt x="330" y="88"/>
                  </a:lnTo>
                  <a:lnTo>
                    <a:pt x="330" y="88"/>
                  </a:lnTo>
                  <a:lnTo>
                    <a:pt x="332" y="86"/>
                  </a:lnTo>
                  <a:lnTo>
                    <a:pt x="334" y="84"/>
                  </a:lnTo>
                  <a:lnTo>
                    <a:pt x="336" y="82"/>
                  </a:lnTo>
                  <a:lnTo>
                    <a:pt x="338" y="80"/>
                  </a:lnTo>
                  <a:lnTo>
                    <a:pt x="338" y="80"/>
                  </a:lnTo>
                  <a:lnTo>
                    <a:pt x="340" y="78"/>
                  </a:lnTo>
                  <a:lnTo>
                    <a:pt x="340" y="76"/>
                  </a:lnTo>
                  <a:lnTo>
                    <a:pt x="342" y="74"/>
                  </a:lnTo>
                  <a:lnTo>
                    <a:pt x="344" y="72"/>
                  </a:lnTo>
                  <a:lnTo>
                    <a:pt x="346" y="70"/>
                  </a:lnTo>
                  <a:lnTo>
                    <a:pt x="348" y="70"/>
                  </a:lnTo>
                  <a:lnTo>
                    <a:pt x="348" y="68"/>
                  </a:lnTo>
                  <a:lnTo>
                    <a:pt x="350" y="66"/>
                  </a:lnTo>
                  <a:lnTo>
                    <a:pt x="352" y="64"/>
                  </a:lnTo>
                  <a:lnTo>
                    <a:pt x="354" y="64"/>
                  </a:lnTo>
                  <a:lnTo>
                    <a:pt x="354" y="60"/>
                  </a:lnTo>
                  <a:lnTo>
                    <a:pt x="356" y="60"/>
                  </a:lnTo>
                  <a:lnTo>
                    <a:pt x="356" y="58"/>
                  </a:lnTo>
                  <a:lnTo>
                    <a:pt x="358" y="56"/>
                  </a:lnTo>
                  <a:lnTo>
                    <a:pt x="360" y="56"/>
                  </a:lnTo>
                  <a:lnTo>
                    <a:pt x="362" y="54"/>
                  </a:lnTo>
                  <a:lnTo>
                    <a:pt x="364" y="52"/>
                  </a:lnTo>
                  <a:lnTo>
                    <a:pt x="366" y="50"/>
                  </a:lnTo>
                  <a:lnTo>
                    <a:pt x="366" y="48"/>
                  </a:lnTo>
                  <a:lnTo>
                    <a:pt x="368" y="46"/>
                  </a:lnTo>
                  <a:lnTo>
                    <a:pt x="368" y="46"/>
                  </a:lnTo>
                  <a:lnTo>
                    <a:pt x="370" y="44"/>
                  </a:lnTo>
                  <a:lnTo>
                    <a:pt x="372" y="42"/>
                  </a:lnTo>
                  <a:lnTo>
                    <a:pt x="374" y="40"/>
                  </a:lnTo>
                  <a:lnTo>
                    <a:pt x="376" y="38"/>
                  </a:lnTo>
                  <a:lnTo>
                    <a:pt x="376" y="36"/>
                  </a:lnTo>
                  <a:lnTo>
                    <a:pt x="378" y="36"/>
                  </a:lnTo>
                  <a:lnTo>
                    <a:pt x="380" y="34"/>
                  </a:lnTo>
                  <a:lnTo>
                    <a:pt x="382" y="32"/>
                  </a:lnTo>
                  <a:lnTo>
                    <a:pt x="382" y="30"/>
                  </a:lnTo>
                  <a:lnTo>
                    <a:pt x="384" y="28"/>
                  </a:lnTo>
                  <a:lnTo>
                    <a:pt x="386" y="28"/>
                  </a:lnTo>
                  <a:lnTo>
                    <a:pt x="388" y="26"/>
                  </a:lnTo>
                  <a:lnTo>
                    <a:pt x="390" y="24"/>
                  </a:lnTo>
                  <a:lnTo>
                    <a:pt x="392" y="22"/>
                  </a:lnTo>
                  <a:lnTo>
                    <a:pt x="392" y="20"/>
                  </a:lnTo>
                  <a:lnTo>
                    <a:pt x="394" y="18"/>
                  </a:lnTo>
                  <a:lnTo>
                    <a:pt x="394" y="18"/>
                  </a:lnTo>
                  <a:lnTo>
                    <a:pt x="396" y="16"/>
                  </a:lnTo>
                  <a:lnTo>
                    <a:pt x="398" y="14"/>
                  </a:lnTo>
                  <a:lnTo>
                    <a:pt x="400" y="12"/>
                  </a:lnTo>
                  <a:lnTo>
                    <a:pt x="396" y="6"/>
                  </a:lnTo>
                  <a:lnTo>
                    <a:pt x="390" y="6"/>
                  </a:lnTo>
                  <a:lnTo>
                    <a:pt x="392" y="246"/>
                  </a:lnTo>
                  <a:lnTo>
                    <a:pt x="392" y="246"/>
                  </a:lnTo>
                  <a:lnTo>
                    <a:pt x="394" y="250"/>
                  </a:lnTo>
                  <a:lnTo>
                    <a:pt x="398" y="252"/>
                  </a:lnTo>
                  <a:lnTo>
                    <a:pt x="400" y="252"/>
                  </a:lnTo>
                  <a:lnTo>
                    <a:pt x="402" y="252"/>
                  </a:lnTo>
                  <a:lnTo>
                    <a:pt x="404" y="252"/>
                  </a:lnTo>
                  <a:lnTo>
                    <a:pt x="406" y="252"/>
                  </a:lnTo>
                  <a:lnTo>
                    <a:pt x="408" y="252"/>
                  </a:lnTo>
                  <a:lnTo>
                    <a:pt x="410" y="252"/>
                  </a:lnTo>
                  <a:lnTo>
                    <a:pt x="412" y="252"/>
                  </a:lnTo>
                  <a:lnTo>
                    <a:pt x="414" y="252"/>
                  </a:lnTo>
                  <a:lnTo>
                    <a:pt x="414" y="252"/>
                  </a:lnTo>
                  <a:lnTo>
                    <a:pt x="416" y="252"/>
                  </a:lnTo>
                  <a:lnTo>
                    <a:pt x="418" y="252"/>
                  </a:lnTo>
                  <a:lnTo>
                    <a:pt x="420" y="252"/>
                  </a:lnTo>
                  <a:lnTo>
                    <a:pt x="422" y="252"/>
                  </a:lnTo>
                  <a:lnTo>
                    <a:pt x="424" y="252"/>
                  </a:lnTo>
                  <a:lnTo>
                    <a:pt x="426" y="252"/>
                  </a:lnTo>
                  <a:lnTo>
                    <a:pt x="428" y="252"/>
                  </a:lnTo>
                  <a:lnTo>
                    <a:pt x="430" y="252"/>
                  </a:lnTo>
                  <a:lnTo>
                    <a:pt x="432" y="252"/>
                  </a:lnTo>
                  <a:lnTo>
                    <a:pt x="432" y="240"/>
                  </a:lnTo>
                  <a:lnTo>
                    <a:pt x="430" y="240"/>
                  </a:lnTo>
                  <a:lnTo>
                    <a:pt x="428" y="240"/>
                  </a:lnTo>
                  <a:lnTo>
                    <a:pt x="426" y="240"/>
                  </a:lnTo>
                  <a:lnTo>
                    <a:pt x="424" y="240"/>
                  </a:lnTo>
                  <a:lnTo>
                    <a:pt x="422" y="240"/>
                  </a:lnTo>
                  <a:lnTo>
                    <a:pt x="420" y="240"/>
                  </a:lnTo>
                  <a:lnTo>
                    <a:pt x="418" y="240"/>
                  </a:lnTo>
                  <a:lnTo>
                    <a:pt x="416" y="240"/>
                  </a:lnTo>
                  <a:lnTo>
                    <a:pt x="414" y="240"/>
                  </a:lnTo>
                  <a:lnTo>
                    <a:pt x="414" y="240"/>
                  </a:lnTo>
                  <a:lnTo>
                    <a:pt x="412" y="240"/>
                  </a:lnTo>
                  <a:lnTo>
                    <a:pt x="410" y="240"/>
                  </a:lnTo>
                  <a:lnTo>
                    <a:pt x="408" y="240"/>
                  </a:lnTo>
                  <a:lnTo>
                    <a:pt x="406" y="240"/>
                  </a:lnTo>
                  <a:lnTo>
                    <a:pt x="404" y="240"/>
                  </a:lnTo>
                  <a:lnTo>
                    <a:pt x="402" y="240"/>
                  </a:lnTo>
                  <a:lnTo>
                    <a:pt x="400" y="240"/>
                  </a:lnTo>
                  <a:lnTo>
                    <a:pt x="398" y="240"/>
                  </a:lnTo>
                  <a:lnTo>
                    <a:pt x="398" y="246"/>
                  </a:lnTo>
                  <a:lnTo>
                    <a:pt x="404" y="246"/>
                  </a:lnTo>
                  <a:lnTo>
                    <a:pt x="402" y="6"/>
                  </a:lnTo>
                  <a:lnTo>
                    <a:pt x="402" y="6"/>
                  </a:lnTo>
                  <a:lnTo>
                    <a:pt x="402" y="4"/>
                  </a:lnTo>
                  <a:lnTo>
                    <a:pt x="398" y="2"/>
                  </a:lnTo>
                  <a:lnTo>
                    <a:pt x="398" y="2"/>
                  </a:lnTo>
                  <a:lnTo>
                    <a:pt x="396" y="2"/>
                  </a:lnTo>
                  <a:lnTo>
                    <a:pt x="392" y="2"/>
                  </a:lnTo>
                  <a:lnTo>
                    <a:pt x="390" y="4"/>
                  </a:lnTo>
                  <a:lnTo>
                    <a:pt x="388" y="6"/>
                  </a:lnTo>
                  <a:lnTo>
                    <a:pt x="386" y="8"/>
                  </a:lnTo>
                  <a:lnTo>
                    <a:pt x="384" y="10"/>
                  </a:lnTo>
                  <a:lnTo>
                    <a:pt x="384" y="12"/>
                  </a:lnTo>
                  <a:lnTo>
                    <a:pt x="382" y="14"/>
                  </a:lnTo>
                  <a:lnTo>
                    <a:pt x="380" y="14"/>
                  </a:lnTo>
                  <a:lnTo>
                    <a:pt x="378" y="16"/>
                  </a:lnTo>
                  <a:lnTo>
                    <a:pt x="376" y="18"/>
                  </a:lnTo>
                  <a:lnTo>
                    <a:pt x="374" y="20"/>
                  </a:lnTo>
                  <a:lnTo>
                    <a:pt x="374" y="22"/>
                  </a:lnTo>
                  <a:lnTo>
                    <a:pt x="374" y="24"/>
                  </a:lnTo>
                  <a:lnTo>
                    <a:pt x="372" y="24"/>
                  </a:lnTo>
                  <a:lnTo>
                    <a:pt x="370" y="26"/>
                  </a:lnTo>
                  <a:lnTo>
                    <a:pt x="368" y="28"/>
                  </a:lnTo>
                  <a:lnTo>
                    <a:pt x="366" y="30"/>
                  </a:lnTo>
                  <a:lnTo>
                    <a:pt x="366" y="32"/>
                  </a:lnTo>
                  <a:lnTo>
                    <a:pt x="364" y="32"/>
                  </a:lnTo>
                  <a:lnTo>
                    <a:pt x="362" y="34"/>
                  </a:lnTo>
                  <a:lnTo>
                    <a:pt x="360" y="36"/>
                  </a:lnTo>
                  <a:lnTo>
                    <a:pt x="358" y="38"/>
                  </a:lnTo>
                  <a:lnTo>
                    <a:pt x="358" y="40"/>
                  </a:lnTo>
                  <a:lnTo>
                    <a:pt x="356" y="42"/>
                  </a:lnTo>
                  <a:lnTo>
                    <a:pt x="354" y="42"/>
                  </a:lnTo>
                  <a:lnTo>
                    <a:pt x="352" y="44"/>
                  </a:lnTo>
                  <a:lnTo>
                    <a:pt x="350" y="46"/>
                  </a:lnTo>
                  <a:lnTo>
                    <a:pt x="348" y="48"/>
                  </a:lnTo>
                  <a:lnTo>
                    <a:pt x="348" y="50"/>
                  </a:lnTo>
                  <a:lnTo>
                    <a:pt x="348" y="52"/>
                  </a:lnTo>
                  <a:lnTo>
                    <a:pt x="346" y="52"/>
                  </a:lnTo>
                  <a:lnTo>
                    <a:pt x="344" y="54"/>
                  </a:lnTo>
                  <a:lnTo>
                    <a:pt x="342" y="56"/>
                  </a:lnTo>
                  <a:lnTo>
                    <a:pt x="342" y="58"/>
                  </a:lnTo>
                  <a:lnTo>
                    <a:pt x="340" y="60"/>
                  </a:lnTo>
                  <a:lnTo>
                    <a:pt x="338" y="62"/>
                  </a:lnTo>
                  <a:lnTo>
                    <a:pt x="338" y="62"/>
                  </a:lnTo>
                  <a:lnTo>
                    <a:pt x="336" y="64"/>
                  </a:lnTo>
                  <a:lnTo>
                    <a:pt x="334" y="66"/>
                  </a:lnTo>
                  <a:lnTo>
                    <a:pt x="332" y="68"/>
                  </a:lnTo>
                  <a:lnTo>
                    <a:pt x="330" y="70"/>
                  </a:lnTo>
                  <a:lnTo>
                    <a:pt x="330" y="72"/>
                  </a:lnTo>
                  <a:lnTo>
                    <a:pt x="328" y="72"/>
                  </a:lnTo>
                  <a:lnTo>
                    <a:pt x="326" y="74"/>
                  </a:lnTo>
                  <a:lnTo>
                    <a:pt x="324" y="76"/>
                  </a:lnTo>
                  <a:lnTo>
                    <a:pt x="322" y="78"/>
                  </a:lnTo>
                  <a:lnTo>
                    <a:pt x="322" y="80"/>
                  </a:lnTo>
                  <a:lnTo>
                    <a:pt x="322" y="80"/>
                  </a:lnTo>
                  <a:lnTo>
                    <a:pt x="320" y="82"/>
                  </a:lnTo>
                  <a:lnTo>
                    <a:pt x="318" y="84"/>
                  </a:lnTo>
                  <a:lnTo>
                    <a:pt x="316" y="86"/>
                  </a:lnTo>
                  <a:lnTo>
                    <a:pt x="314" y="88"/>
                  </a:lnTo>
                  <a:lnTo>
                    <a:pt x="312" y="90"/>
                  </a:lnTo>
                  <a:lnTo>
                    <a:pt x="312" y="90"/>
                  </a:lnTo>
                  <a:lnTo>
                    <a:pt x="310" y="92"/>
                  </a:lnTo>
                  <a:lnTo>
                    <a:pt x="308" y="94"/>
                  </a:lnTo>
                  <a:lnTo>
                    <a:pt x="306" y="96"/>
                  </a:lnTo>
                  <a:lnTo>
                    <a:pt x="304" y="98"/>
                  </a:lnTo>
                  <a:lnTo>
                    <a:pt x="304" y="100"/>
                  </a:lnTo>
                  <a:lnTo>
                    <a:pt x="302" y="100"/>
                  </a:lnTo>
                  <a:lnTo>
                    <a:pt x="300" y="102"/>
                  </a:lnTo>
                  <a:lnTo>
                    <a:pt x="300" y="102"/>
                  </a:lnTo>
                  <a:lnTo>
                    <a:pt x="298" y="104"/>
                  </a:lnTo>
                  <a:lnTo>
                    <a:pt x="298" y="104"/>
                  </a:lnTo>
                  <a:lnTo>
                    <a:pt x="296" y="106"/>
                  </a:lnTo>
                  <a:lnTo>
                    <a:pt x="294" y="108"/>
                  </a:lnTo>
                  <a:lnTo>
                    <a:pt x="294" y="110"/>
                  </a:lnTo>
                  <a:lnTo>
                    <a:pt x="294" y="110"/>
                  </a:lnTo>
                  <a:lnTo>
                    <a:pt x="292" y="112"/>
                  </a:lnTo>
                  <a:lnTo>
                    <a:pt x="290" y="114"/>
                  </a:lnTo>
                  <a:lnTo>
                    <a:pt x="288" y="116"/>
                  </a:lnTo>
                  <a:lnTo>
                    <a:pt x="286" y="118"/>
                  </a:lnTo>
                  <a:lnTo>
                    <a:pt x="286" y="118"/>
                  </a:lnTo>
                  <a:lnTo>
                    <a:pt x="284" y="120"/>
                  </a:lnTo>
                  <a:lnTo>
                    <a:pt x="282" y="122"/>
                  </a:lnTo>
                  <a:lnTo>
                    <a:pt x="280" y="124"/>
                  </a:lnTo>
                  <a:lnTo>
                    <a:pt x="278" y="126"/>
                  </a:lnTo>
                  <a:lnTo>
                    <a:pt x="278" y="128"/>
                  </a:lnTo>
                  <a:lnTo>
                    <a:pt x="276" y="128"/>
                  </a:lnTo>
                  <a:lnTo>
                    <a:pt x="274" y="130"/>
                  </a:lnTo>
                  <a:lnTo>
                    <a:pt x="272" y="132"/>
                  </a:lnTo>
                  <a:lnTo>
                    <a:pt x="270" y="134"/>
                  </a:lnTo>
                  <a:lnTo>
                    <a:pt x="268" y="136"/>
                  </a:lnTo>
                  <a:lnTo>
                    <a:pt x="268" y="138"/>
                  </a:lnTo>
                  <a:lnTo>
                    <a:pt x="268" y="138"/>
                  </a:lnTo>
                  <a:lnTo>
                    <a:pt x="266" y="140"/>
                  </a:lnTo>
                  <a:lnTo>
                    <a:pt x="264" y="142"/>
                  </a:lnTo>
                  <a:lnTo>
                    <a:pt x="262" y="144"/>
                  </a:lnTo>
                  <a:lnTo>
                    <a:pt x="260" y="146"/>
                  </a:lnTo>
                  <a:lnTo>
                    <a:pt x="258" y="148"/>
                  </a:lnTo>
                  <a:lnTo>
                    <a:pt x="258" y="148"/>
                  </a:lnTo>
                  <a:lnTo>
                    <a:pt x="256" y="150"/>
                  </a:lnTo>
                  <a:lnTo>
                    <a:pt x="256" y="150"/>
                  </a:lnTo>
                  <a:lnTo>
                    <a:pt x="254" y="152"/>
                  </a:lnTo>
                  <a:lnTo>
                    <a:pt x="252" y="154"/>
                  </a:lnTo>
                  <a:lnTo>
                    <a:pt x="252" y="154"/>
                  </a:lnTo>
                  <a:lnTo>
                    <a:pt x="250" y="156"/>
                  </a:lnTo>
                  <a:lnTo>
                    <a:pt x="248" y="158"/>
                  </a:lnTo>
                  <a:lnTo>
                    <a:pt x="246" y="160"/>
                  </a:lnTo>
                  <a:lnTo>
                    <a:pt x="244" y="162"/>
                  </a:lnTo>
                  <a:lnTo>
                    <a:pt x="242" y="164"/>
                  </a:lnTo>
                  <a:lnTo>
                    <a:pt x="242" y="164"/>
                  </a:lnTo>
                  <a:lnTo>
                    <a:pt x="242" y="166"/>
                  </a:lnTo>
                  <a:lnTo>
                    <a:pt x="240" y="168"/>
                  </a:lnTo>
                  <a:lnTo>
                    <a:pt x="238" y="170"/>
                  </a:lnTo>
                  <a:lnTo>
                    <a:pt x="236" y="172"/>
                  </a:lnTo>
                  <a:lnTo>
                    <a:pt x="234" y="174"/>
                  </a:lnTo>
                  <a:lnTo>
                    <a:pt x="232" y="174"/>
                  </a:lnTo>
                  <a:lnTo>
                    <a:pt x="232" y="176"/>
                  </a:lnTo>
                  <a:lnTo>
                    <a:pt x="230" y="178"/>
                  </a:lnTo>
                  <a:lnTo>
                    <a:pt x="228" y="180"/>
                  </a:lnTo>
                  <a:lnTo>
                    <a:pt x="226" y="182"/>
                  </a:lnTo>
                  <a:lnTo>
                    <a:pt x="224" y="184"/>
                  </a:lnTo>
                  <a:lnTo>
                    <a:pt x="224" y="184"/>
                  </a:lnTo>
                  <a:lnTo>
                    <a:pt x="222" y="186"/>
                  </a:lnTo>
                  <a:lnTo>
                    <a:pt x="220" y="188"/>
                  </a:lnTo>
                  <a:lnTo>
                    <a:pt x="218" y="190"/>
                  </a:lnTo>
                  <a:lnTo>
                    <a:pt x="216" y="192"/>
                  </a:lnTo>
                  <a:lnTo>
                    <a:pt x="216" y="192"/>
                  </a:lnTo>
                  <a:lnTo>
                    <a:pt x="216" y="194"/>
                  </a:lnTo>
                  <a:lnTo>
                    <a:pt x="214" y="196"/>
                  </a:lnTo>
                  <a:lnTo>
                    <a:pt x="212" y="198"/>
                  </a:lnTo>
                  <a:lnTo>
                    <a:pt x="210" y="200"/>
                  </a:lnTo>
                  <a:lnTo>
                    <a:pt x="208" y="202"/>
                  </a:lnTo>
                  <a:lnTo>
                    <a:pt x="206" y="202"/>
                  </a:lnTo>
                  <a:lnTo>
                    <a:pt x="206" y="204"/>
                  </a:lnTo>
                  <a:lnTo>
                    <a:pt x="204" y="206"/>
                  </a:lnTo>
                  <a:lnTo>
                    <a:pt x="202" y="208"/>
                  </a:lnTo>
                  <a:lnTo>
                    <a:pt x="200" y="210"/>
                  </a:lnTo>
                  <a:lnTo>
                    <a:pt x="198" y="212"/>
                  </a:lnTo>
                  <a:lnTo>
                    <a:pt x="198" y="212"/>
                  </a:lnTo>
                  <a:lnTo>
                    <a:pt x="196" y="214"/>
                  </a:lnTo>
                  <a:lnTo>
                    <a:pt x="194" y="216"/>
                  </a:lnTo>
                  <a:lnTo>
                    <a:pt x="192" y="218"/>
                  </a:lnTo>
                  <a:lnTo>
                    <a:pt x="190" y="220"/>
                  </a:lnTo>
                  <a:lnTo>
                    <a:pt x="188" y="222"/>
                  </a:lnTo>
                  <a:lnTo>
                    <a:pt x="188" y="222"/>
                  </a:lnTo>
                  <a:lnTo>
                    <a:pt x="188" y="224"/>
                  </a:lnTo>
                  <a:lnTo>
                    <a:pt x="186" y="226"/>
                  </a:lnTo>
                  <a:lnTo>
                    <a:pt x="184" y="228"/>
                  </a:lnTo>
                  <a:lnTo>
                    <a:pt x="182" y="230"/>
                  </a:lnTo>
                  <a:lnTo>
                    <a:pt x="180" y="232"/>
                  </a:lnTo>
                  <a:lnTo>
                    <a:pt x="178" y="232"/>
                  </a:lnTo>
                  <a:lnTo>
                    <a:pt x="178" y="234"/>
                  </a:lnTo>
                  <a:lnTo>
                    <a:pt x="176" y="236"/>
                  </a:lnTo>
                  <a:lnTo>
                    <a:pt x="174" y="238"/>
                  </a:lnTo>
                  <a:lnTo>
                    <a:pt x="172" y="240"/>
                  </a:lnTo>
                  <a:lnTo>
                    <a:pt x="172" y="240"/>
                  </a:lnTo>
                  <a:lnTo>
                    <a:pt x="170" y="242"/>
                  </a:lnTo>
                  <a:lnTo>
                    <a:pt x="176" y="246"/>
                  </a:lnTo>
                  <a:lnTo>
                    <a:pt x="176" y="240"/>
                  </a:lnTo>
                  <a:lnTo>
                    <a:pt x="174" y="240"/>
                  </a:lnTo>
                  <a:lnTo>
                    <a:pt x="172" y="240"/>
                  </a:lnTo>
                  <a:lnTo>
                    <a:pt x="170" y="240"/>
                  </a:lnTo>
                  <a:lnTo>
                    <a:pt x="168" y="240"/>
                  </a:lnTo>
                  <a:lnTo>
                    <a:pt x="166" y="240"/>
                  </a:lnTo>
                  <a:lnTo>
                    <a:pt x="164" y="240"/>
                  </a:lnTo>
                  <a:lnTo>
                    <a:pt x="162" y="240"/>
                  </a:lnTo>
                  <a:lnTo>
                    <a:pt x="160" y="240"/>
                  </a:lnTo>
                  <a:lnTo>
                    <a:pt x="158" y="240"/>
                  </a:lnTo>
                  <a:lnTo>
                    <a:pt x="156" y="240"/>
                  </a:lnTo>
                  <a:lnTo>
                    <a:pt x="154" y="240"/>
                  </a:lnTo>
                  <a:lnTo>
                    <a:pt x="152" y="240"/>
                  </a:lnTo>
                  <a:lnTo>
                    <a:pt x="150" y="240"/>
                  </a:lnTo>
                  <a:lnTo>
                    <a:pt x="148" y="240"/>
                  </a:lnTo>
                  <a:lnTo>
                    <a:pt x="148" y="240"/>
                  </a:lnTo>
                  <a:lnTo>
                    <a:pt x="146" y="240"/>
                  </a:lnTo>
                  <a:lnTo>
                    <a:pt x="144" y="240"/>
                  </a:lnTo>
                  <a:lnTo>
                    <a:pt x="142" y="240"/>
                  </a:lnTo>
                  <a:lnTo>
                    <a:pt x="140" y="240"/>
                  </a:lnTo>
                  <a:lnTo>
                    <a:pt x="138" y="240"/>
                  </a:lnTo>
                  <a:lnTo>
                    <a:pt x="136" y="240"/>
                  </a:lnTo>
                  <a:lnTo>
                    <a:pt x="134" y="240"/>
                  </a:lnTo>
                  <a:lnTo>
                    <a:pt x="132" y="240"/>
                  </a:lnTo>
                  <a:lnTo>
                    <a:pt x="130" y="240"/>
                  </a:lnTo>
                  <a:lnTo>
                    <a:pt x="128" y="240"/>
                  </a:lnTo>
                  <a:lnTo>
                    <a:pt x="126" y="240"/>
                  </a:lnTo>
                  <a:lnTo>
                    <a:pt x="124" y="240"/>
                  </a:lnTo>
                  <a:lnTo>
                    <a:pt x="122" y="240"/>
                  </a:lnTo>
                  <a:lnTo>
                    <a:pt x="122" y="240"/>
                  </a:lnTo>
                  <a:lnTo>
                    <a:pt x="120" y="240"/>
                  </a:lnTo>
                  <a:lnTo>
                    <a:pt x="118" y="240"/>
                  </a:lnTo>
                  <a:lnTo>
                    <a:pt x="116" y="240"/>
                  </a:lnTo>
                  <a:lnTo>
                    <a:pt x="114" y="240"/>
                  </a:lnTo>
                  <a:lnTo>
                    <a:pt x="112" y="240"/>
                  </a:lnTo>
                  <a:lnTo>
                    <a:pt x="110" y="240"/>
                  </a:lnTo>
                  <a:lnTo>
                    <a:pt x="108" y="240"/>
                  </a:lnTo>
                  <a:lnTo>
                    <a:pt x="106" y="240"/>
                  </a:lnTo>
                  <a:lnTo>
                    <a:pt x="104" y="240"/>
                  </a:lnTo>
                  <a:lnTo>
                    <a:pt x="102" y="240"/>
                  </a:lnTo>
                  <a:lnTo>
                    <a:pt x="100" y="240"/>
                  </a:lnTo>
                  <a:lnTo>
                    <a:pt x="98" y="240"/>
                  </a:lnTo>
                  <a:lnTo>
                    <a:pt x="96" y="240"/>
                  </a:lnTo>
                  <a:lnTo>
                    <a:pt x="96" y="240"/>
                  </a:lnTo>
                  <a:lnTo>
                    <a:pt x="94" y="240"/>
                  </a:lnTo>
                  <a:lnTo>
                    <a:pt x="92" y="240"/>
                  </a:lnTo>
                  <a:lnTo>
                    <a:pt x="90" y="240"/>
                  </a:lnTo>
                  <a:lnTo>
                    <a:pt x="88" y="240"/>
                  </a:lnTo>
                  <a:lnTo>
                    <a:pt x="86" y="240"/>
                  </a:lnTo>
                  <a:lnTo>
                    <a:pt x="84" y="240"/>
                  </a:lnTo>
                  <a:lnTo>
                    <a:pt x="82" y="240"/>
                  </a:lnTo>
                  <a:lnTo>
                    <a:pt x="80" y="240"/>
                  </a:lnTo>
                  <a:lnTo>
                    <a:pt x="78" y="240"/>
                  </a:lnTo>
                  <a:lnTo>
                    <a:pt x="76" y="240"/>
                  </a:lnTo>
                  <a:lnTo>
                    <a:pt x="74" y="240"/>
                  </a:lnTo>
                  <a:lnTo>
                    <a:pt x="72" y="240"/>
                  </a:lnTo>
                  <a:lnTo>
                    <a:pt x="70" y="240"/>
                  </a:lnTo>
                  <a:lnTo>
                    <a:pt x="70" y="240"/>
                  </a:lnTo>
                  <a:lnTo>
                    <a:pt x="68" y="240"/>
                  </a:lnTo>
                  <a:lnTo>
                    <a:pt x="66" y="240"/>
                  </a:lnTo>
                  <a:lnTo>
                    <a:pt x="64" y="240"/>
                  </a:lnTo>
                  <a:lnTo>
                    <a:pt x="62" y="240"/>
                  </a:lnTo>
                  <a:lnTo>
                    <a:pt x="60" y="240"/>
                  </a:lnTo>
                  <a:lnTo>
                    <a:pt x="58" y="240"/>
                  </a:lnTo>
                  <a:lnTo>
                    <a:pt x="56" y="240"/>
                  </a:lnTo>
                  <a:lnTo>
                    <a:pt x="54" y="240"/>
                  </a:lnTo>
                  <a:lnTo>
                    <a:pt x="52" y="240"/>
                  </a:lnTo>
                  <a:lnTo>
                    <a:pt x="50" y="240"/>
                  </a:lnTo>
                  <a:lnTo>
                    <a:pt x="48" y="240"/>
                  </a:lnTo>
                  <a:lnTo>
                    <a:pt x="46" y="240"/>
                  </a:lnTo>
                  <a:lnTo>
                    <a:pt x="44" y="240"/>
                  </a:lnTo>
                  <a:lnTo>
                    <a:pt x="42" y="240"/>
                  </a:lnTo>
                  <a:lnTo>
                    <a:pt x="42" y="240"/>
                  </a:lnTo>
                  <a:lnTo>
                    <a:pt x="40" y="240"/>
                  </a:lnTo>
                  <a:lnTo>
                    <a:pt x="38" y="240"/>
                  </a:lnTo>
                  <a:lnTo>
                    <a:pt x="36" y="240"/>
                  </a:lnTo>
                  <a:lnTo>
                    <a:pt x="34" y="240"/>
                  </a:lnTo>
                  <a:lnTo>
                    <a:pt x="32" y="240"/>
                  </a:lnTo>
                  <a:lnTo>
                    <a:pt x="30" y="240"/>
                  </a:lnTo>
                  <a:lnTo>
                    <a:pt x="28" y="240"/>
                  </a:lnTo>
                  <a:lnTo>
                    <a:pt x="26" y="240"/>
                  </a:lnTo>
                  <a:lnTo>
                    <a:pt x="24" y="240"/>
                  </a:lnTo>
                  <a:lnTo>
                    <a:pt x="22" y="240"/>
                  </a:lnTo>
                  <a:lnTo>
                    <a:pt x="20" y="240"/>
                  </a:lnTo>
                  <a:lnTo>
                    <a:pt x="18" y="240"/>
                  </a:lnTo>
                  <a:lnTo>
                    <a:pt x="16" y="240"/>
                  </a:lnTo>
                  <a:lnTo>
                    <a:pt x="16" y="240"/>
                  </a:lnTo>
                  <a:lnTo>
                    <a:pt x="14" y="240"/>
                  </a:lnTo>
                  <a:lnTo>
                    <a:pt x="12" y="240"/>
                  </a:lnTo>
                  <a:lnTo>
                    <a:pt x="10" y="240"/>
                  </a:lnTo>
                  <a:lnTo>
                    <a:pt x="8" y="240"/>
                  </a:lnTo>
                  <a:lnTo>
                    <a:pt x="6" y="240"/>
                  </a:lnTo>
                  <a:lnTo>
                    <a:pt x="4" y="240"/>
                  </a:lnTo>
                  <a:lnTo>
                    <a:pt x="2" y="240"/>
                  </a:lnTo>
                  <a:lnTo>
                    <a:pt x="0" y="240"/>
                  </a:lnTo>
                  <a:lnTo>
                    <a:pt x="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2" name="Rectangle 1185"/>
            <p:cNvSpPr>
              <a:spLocks noChangeArrowheads="1"/>
            </p:cNvSpPr>
            <p:nvPr/>
          </p:nvSpPr>
          <p:spPr bwMode="auto">
            <a:xfrm>
              <a:off x="902798" y="5011046"/>
              <a:ext cx="10917" cy="43669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3" name="Freeform 1186"/>
            <p:cNvSpPr>
              <a:spLocks/>
            </p:cNvSpPr>
            <p:nvPr/>
          </p:nvSpPr>
          <p:spPr bwMode="auto">
            <a:xfrm>
              <a:off x="902798" y="5011046"/>
              <a:ext cx="10917" cy="436698"/>
            </a:xfrm>
            <a:custGeom>
              <a:avLst/>
              <a:gdLst>
                <a:gd name="T0" fmla="*/ 6 w 6"/>
                <a:gd name="T1" fmla="*/ 240 h 240"/>
                <a:gd name="T2" fmla="*/ 6 w 6"/>
                <a:gd name="T3" fmla="*/ 0 h 240"/>
                <a:gd name="T4" fmla="*/ 0 w 6"/>
                <a:gd name="T5" fmla="*/ 0 h 240"/>
                <a:gd name="T6" fmla="*/ 0 w 6"/>
                <a:gd name="T7" fmla="*/ 240 h 240"/>
              </a:gdLst>
              <a:ahLst/>
              <a:cxnLst>
                <a:cxn ang="0">
                  <a:pos x="T0" y="T1"/>
                </a:cxn>
                <a:cxn ang="0">
                  <a:pos x="T2" y="T3"/>
                </a:cxn>
                <a:cxn ang="0">
                  <a:pos x="T4" y="T5"/>
                </a:cxn>
                <a:cxn ang="0">
                  <a:pos x="T6" y="T7"/>
                </a:cxn>
              </a:cxnLst>
              <a:rect l="0" t="0" r="r" b="b"/>
              <a:pathLst>
                <a:path w="6" h="240">
                  <a:moveTo>
                    <a:pt x="6" y="240"/>
                  </a:moveTo>
                  <a:lnTo>
                    <a:pt x="6" y="0"/>
                  </a:lnTo>
                  <a:lnTo>
                    <a:pt x="0" y="0"/>
                  </a:lnTo>
                  <a:lnTo>
                    <a:pt x="0" y="2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4" name="Rectangle 1187"/>
            <p:cNvSpPr>
              <a:spLocks noChangeArrowheads="1"/>
            </p:cNvSpPr>
            <p:nvPr/>
          </p:nvSpPr>
          <p:spPr bwMode="auto">
            <a:xfrm>
              <a:off x="749953" y="5371321"/>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8055" name="Rectangle 1188"/>
            <p:cNvSpPr>
              <a:spLocks noChangeArrowheads="1"/>
            </p:cNvSpPr>
            <p:nvPr/>
          </p:nvSpPr>
          <p:spPr bwMode="auto">
            <a:xfrm>
              <a:off x="848210" y="5007407"/>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6" name="Freeform 1189"/>
            <p:cNvSpPr>
              <a:spLocks/>
            </p:cNvSpPr>
            <p:nvPr/>
          </p:nvSpPr>
          <p:spPr bwMode="auto">
            <a:xfrm>
              <a:off x="848210" y="5007407"/>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7" name="Rectangle 1190"/>
            <p:cNvSpPr>
              <a:spLocks noChangeArrowheads="1"/>
            </p:cNvSpPr>
            <p:nvPr/>
          </p:nvSpPr>
          <p:spPr bwMode="auto">
            <a:xfrm>
              <a:off x="688088" y="4934624"/>
              <a:ext cx="181957"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30</a:t>
              </a:r>
              <a:endParaRPr kumimoji="0" lang="en-US" sz="1800" b="0" i="0" u="none" strike="noStrike" cap="none" normalizeH="0" baseline="0" smtClean="0">
                <a:ln>
                  <a:noFill/>
                </a:ln>
                <a:solidFill>
                  <a:schemeClr val="tx1"/>
                </a:solidFill>
                <a:effectLst/>
                <a:latin typeface="Arial" pitchFamily="34" charset="0"/>
              </a:endParaRPr>
            </a:p>
          </p:txBody>
        </p:sp>
        <p:sp>
          <p:nvSpPr>
            <p:cNvPr id="138058" name="Rectangle 1191"/>
            <p:cNvSpPr>
              <a:spLocks noChangeArrowheads="1"/>
            </p:cNvSpPr>
            <p:nvPr/>
          </p:nvSpPr>
          <p:spPr bwMode="auto">
            <a:xfrm>
              <a:off x="848210" y="5444104"/>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59" name="Freeform 1192"/>
            <p:cNvSpPr>
              <a:spLocks/>
            </p:cNvSpPr>
            <p:nvPr/>
          </p:nvSpPr>
          <p:spPr bwMode="auto">
            <a:xfrm>
              <a:off x="848210" y="5444104"/>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0" name="Rectangle 1193"/>
            <p:cNvSpPr>
              <a:spLocks noChangeArrowheads="1"/>
            </p:cNvSpPr>
            <p:nvPr/>
          </p:nvSpPr>
          <p:spPr bwMode="auto">
            <a:xfrm>
              <a:off x="1284908" y="5302177"/>
              <a:ext cx="14557" cy="8734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1" name="Freeform 1194"/>
            <p:cNvSpPr>
              <a:spLocks/>
            </p:cNvSpPr>
            <p:nvPr/>
          </p:nvSpPr>
          <p:spPr bwMode="auto">
            <a:xfrm>
              <a:off x="1284908" y="5302177"/>
              <a:ext cx="14557" cy="87340"/>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2" name="Freeform 1195"/>
            <p:cNvSpPr>
              <a:spLocks/>
            </p:cNvSpPr>
            <p:nvPr/>
          </p:nvSpPr>
          <p:spPr bwMode="auto">
            <a:xfrm>
              <a:off x="1259434" y="5371321"/>
              <a:ext cx="69144" cy="61865"/>
            </a:xfrm>
            <a:custGeom>
              <a:avLst/>
              <a:gdLst>
                <a:gd name="T0" fmla="*/ 18 w 38"/>
                <a:gd name="T1" fmla="*/ 34 h 34"/>
                <a:gd name="T2" fmla="*/ 18 w 38"/>
                <a:gd name="T3" fmla="*/ 34 h 34"/>
                <a:gd name="T4" fmla="*/ 10 w 38"/>
                <a:gd name="T5" fmla="*/ 16 h 34"/>
                <a:gd name="T6" fmla="*/ 0 w 38"/>
                <a:gd name="T7" fmla="*/ 0 h 34"/>
                <a:gd name="T8" fmla="*/ 18 w 38"/>
                <a:gd name="T9" fmla="*/ 8 h 34"/>
                <a:gd name="T10" fmla="*/ 38 w 38"/>
                <a:gd name="T11" fmla="*/ 0 h 34"/>
                <a:gd name="T12" fmla="*/ 38 w 38"/>
                <a:gd name="T13" fmla="*/ 0 h 34"/>
                <a:gd name="T14" fmla="*/ 26 w 38"/>
                <a:gd name="T15" fmla="*/ 16 h 34"/>
                <a:gd name="T16" fmla="*/ 18 w 38"/>
                <a:gd name="T17" fmla="*/ 34 h 34"/>
                <a:gd name="T18" fmla="*/ 18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18" y="34"/>
                  </a:moveTo>
                  <a:lnTo>
                    <a:pt x="18" y="34"/>
                  </a:lnTo>
                  <a:lnTo>
                    <a:pt x="10" y="16"/>
                  </a:lnTo>
                  <a:lnTo>
                    <a:pt x="0" y="0"/>
                  </a:lnTo>
                  <a:lnTo>
                    <a:pt x="18" y="8"/>
                  </a:lnTo>
                  <a:lnTo>
                    <a:pt x="38" y="0"/>
                  </a:lnTo>
                  <a:lnTo>
                    <a:pt x="38" y="0"/>
                  </a:lnTo>
                  <a:lnTo>
                    <a:pt x="26" y="16"/>
                  </a:lnTo>
                  <a:lnTo>
                    <a:pt x="18" y="34"/>
                  </a:lnTo>
                  <a:lnTo>
                    <a:pt x="18"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3" name="Rectangle 1196"/>
            <p:cNvSpPr>
              <a:spLocks noChangeArrowheads="1"/>
            </p:cNvSpPr>
            <p:nvPr/>
          </p:nvSpPr>
          <p:spPr bwMode="auto">
            <a:xfrm>
              <a:off x="1699771" y="4869119"/>
              <a:ext cx="14557" cy="8734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4" name="Freeform 1197"/>
            <p:cNvSpPr>
              <a:spLocks/>
            </p:cNvSpPr>
            <p:nvPr/>
          </p:nvSpPr>
          <p:spPr bwMode="auto">
            <a:xfrm>
              <a:off x="1699771" y="4869119"/>
              <a:ext cx="14557" cy="87340"/>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5" name="Freeform 1198"/>
            <p:cNvSpPr>
              <a:spLocks/>
            </p:cNvSpPr>
            <p:nvPr/>
          </p:nvSpPr>
          <p:spPr bwMode="auto">
            <a:xfrm>
              <a:off x="1670657" y="4938263"/>
              <a:ext cx="69144" cy="61865"/>
            </a:xfrm>
            <a:custGeom>
              <a:avLst/>
              <a:gdLst>
                <a:gd name="T0" fmla="*/ 20 w 38"/>
                <a:gd name="T1" fmla="*/ 34 h 34"/>
                <a:gd name="T2" fmla="*/ 20 w 38"/>
                <a:gd name="T3" fmla="*/ 34 h 34"/>
                <a:gd name="T4" fmla="*/ 10 w 38"/>
                <a:gd name="T5" fmla="*/ 16 h 34"/>
                <a:gd name="T6" fmla="*/ 0 w 38"/>
                <a:gd name="T7" fmla="*/ 0 h 34"/>
                <a:gd name="T8" fmla="*/ 20 w 38"/>
                <a:gd name="T9" fmla="*/ 8 h 34"/>
                <a:gd name="T10" fmla="*/ 38 w 38"/>
                <a:gd name="T11" fmla="*/ 0 h 34"/>
                <a:gd name="T12" fmla="*/ 38 w 38"/>
                <a:gd name="T13" fmla="*/ 0 h 34"/>
                <a:gd name="T14" fmla="*/ 28 w 38"/>
                <a:gd name="T15" fmla="*/ 16 h 34"/>
                <a:gd name="T16" fmla="*/ 20 w 38"/>
                <a:gd name="T17" fmla="*/ 34 h 34"/>
                <a:gd name="T18" fmla="*/ 20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20" y="34"/>
                  </a:moveTo>
                  <a:lnTo>
                    <a:pt x="20" y="34"/>
                  </a:lnTo>
                  <a:lnTo>
                    <a:pt x="10" y="16"/>
                  </a:lnTo>
                  <a:lnTo>
                    <a:pt x="0" y="0"/>
                  </a:lnTo>
                  <a:lnTo>
                    <a:pt x="20" y="8"/>
                  </a:lnTo>
                  <a:lnTo>
                    <a:pt x="38" y="0"/>
                  </a:lnTo>
                  <a:lnTo>
                    <a:pt x="38"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6" name="Rectangle 1199"/>
            <p:cNvSpPr>
              <a:spLocks noChangeArrowheads="1"/>
            </p:cNvSpPr>
            <p:nvPr/>
          </p:nvSpPr>
          <p:spPr bwMode="auto">
            <a:xfrm>
              <a:off x="2110994" y="4869119"/>
              <a:ext cx="14557" cy="8734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7" name="Freeform 1200"/>
            <p:cNvSpPr>
              <a:spLocks/>
            </p:cNvSpPr>
            <p:nvPr/>
          </p:nvSpPr>
          <p:spPr bwMode="auto">
            <a:xfrm>
              <a:off x="2110994" y="4869119"/>
              <a:ext cx="14557" cy="87340"/>
            </a:xfrm>
            <a:custGeom>
              <a:avLst/>
              <a:gdLst>
                <a:gd name="T0" fmla="*/ 0 w 8"/>
                <a:gd name="T1" fmla="*/ 0 h 48"/>
                <a:gd name="T2" fmla="*/ 0 w 8"/>
                <a:gd name="T3" fmla="*/ 48 h 48"/>
                <a:gd name="T4" fmla="*/ 8 w 8"/>
                <a:gd name="T5" fmla="*/ 48 h 48"/>
                <a:gd name="T6" fmla="*/ 8 w 8"/>
                <a:gd name="T7" fmla="*/ 0 h 48"/>
              </a:gdLst>
              <a:ahLst/>
              <a:cxnLst>
                <a:cxn ang="0">
                  <a:pos x="T0" y="T1"/>
                </a:cxn>
                <a:cxn ang="0">
                  <a:pos x="T2" y="T3"/>
                </a:cxn>
                <a:cxn ang="0">
                  <a:pos x="T4" y="T5"/>
                </a:cxn>
                <a:cxn ang="0">
                  <a:pos x="T6" y="T7"/>
                </a:cxn>
              </a:cxnLst>
              <a:rect l="0" t="0" r="r" b="b"/>
              <a:pathLst>
                <a:path w="8" h="48">
                  <a:moveTo>
                    <a:pt x="0" y="0"/>
                  </a:moveTo>
                  <a:lnTo>
                    <a:pt x="0" y="48"/>
                  </a:lnTo>
                  <a:lnTo>
                    <a:pt x="8" y="4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8" name="Freeform 1201"/>
            <p:cNvSpPr>
              <a:spLocks/>
            </p:cNvSpPr>
            <p:nvPr/>
          </p:nvSpPr>
          <p:spPr bwMode="auto">
            <a:xfrm>
              <a:off x="2081881" y="4938263"/>
              <a:ext cx="69144" cy="61865"/>
            </a:xfrm>
            <a:custGeom>
              <a:avLst/>
              <a:gdLst>
                <a:gd name="T0" fmla="*/ 20 w 38"/>
                <a:gd name="T1" fmla="*/ 34 h 34"/>
                <a:gd name="T2" fmla="*/ 20 w 38"/>
                <a:gd name="T3" fmla="*/ 34 h 34"/>
                <a:gd name="T4" fmla="*/ 12 w 38"/>
                <a:gd name="T5" fmla="*/ 16 h 34"/>
                <a:gd name="T6" fmla="*/ 0 w 38"/>
                <a:gd name="T7" fmla="*/ 0 h 34"/>
                <a:gd name="T8" fmla="*/ 20 w 38"/>
                <a:gd name="T9" fmla="*/ 8 h 34"/>
                <a:gd name="T10" fmla="*/ 38 w 38"/>
                <a:gd name="T11" fmla="*/ 0 h 34"/>
                <a:gd name="T12" fmla="*/ 38 w 38"/>
                <a:gd name="T13" fmla="*/ 0 h 34"/>
                <a:gd name="T14" fmla="*/ 28 w 38"/>
                <a:gd name="T15" fmla="*/ 16 h 34"/>
                <a:gd name="T16" fmla="*/ 20 w 38"/>
                <a:gd name="T17" fmla="*/ 34 h 34"/>
                <a:gd name="T18" fmla="*/ 20 w 38"/>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20" y="34"/>
                  </a:moveTo>
                  <a:lnTo>
                    <a:pt x="20" y="34"/>
                  </a:lnTo>
                  <a:lnTo>
                    <a:pt x="12" y="16"/>
                  </a:lnTo>
                  <a:lnTo>
                    <a:pt x="0" y="0"/>
                  </a:lnTo>
                  <a:lnTo>
                    <a:pt x="20" y="8"/>
                  </a:lnTo>
                  <a:lnTo>
                    <a:pt x="38" y="0"/>
                  </a:lnTo>
                  <a:lnTo>
                    <a:pt x="38" y="0"/>
                  </a:lnTo>
                  <a:lnTo>
                    <a:pt x="28" y="16"/>
                  </a:lnTo>
                  <a:lnTo>
                    <a:pt x="20" y="34"/>
                  </a:lnTo>
                  <a:lnTo>
                    <a:pt x="20" y="3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69" name="Rectangle 1202"/>
            <p:cNvSpPr>
              <a:spLocks noChangeArrowheads="1"/>
            </p:cNvSpPr>
            <p:nvPr/>
          </p:nvSpPr>
          <p:spPr bwMode="auto">
            <a:xfrm>
              <a:off x="946467" y="4930985"/>
              <a:ext cx="309327" cy="160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000000"/>
                  </a:solidFill>
                  <a:effectLst/>
                  <a:latin typeface="Arial" pitchFamily="34" charset="0"/>
                </a:rPr>
                <a:t>GNA</a:t>
              </a:r>
              <a:endParaRPr kumimoji="0" lang="en-US" sz="1800" b="0" i="0" u="none" strike="noStrike" cap="none" normalizeH="0" baseline="0" smtClean="0">
                <a:ln>
                  <a:noFill/>
                </a:ln>
                <a:solidFill>
                  <a:schemeClr val="tx1"/>
                </a:solidFill>
                <a:effectLst/>
                <a:latin typeface="Arial" pitchFamily="34" charset="0"/>
              </a:endParaRPr>
            </a:p>
          </p:txBody>
        </p:sp>
      </p:grpSp>
      <p:grpSp>
        <p:nvGrpSpPr>
          <p:cNvPr id="144179" name="Group 144178"/>
          <p:cNvGrpSpPr/>
          <p:nvPr/>
        </p:nvGrpSpPr>
        <p:grpSpPr>
          <a:xfrm>
            <a:off x="6613524" y="2132481"/>
            <a:ext cx="203792" cy="1291897"/>
            <a:chOff x="6613524" y="2132481"/>
            <a:chExt cx="203792" cy="1291897"/>
          </a:xfrm>
        </p:grpSpPr>
        <p:sp>
          <p:nvSpPr>
            <p:cNvPr id="136992" name="Freeform 2130"/>
            <p:cNvSpPr>
              <a:spLocks/>
            </p:cNvSpPr>
            <p:nvPr/>
          </p:nvSpPr>
          <p:spPr bwMode="auto">
            <a:xfrm>
              <a:off x="6704503" y="2132481"/>
              <a:ext cx="21835" cy="396667"/>
            </a:xfrm>
            <a:custGeom>
              <a:avLst/>
              <a:gdLst>
                <a:gd name="T0" fmla="*/ 0 w 12"/>
                <a:gd name="T1" fmla="*/ 0 h 218"/>
                <a:gd name="T2" fmla="*/ 0 w 12"/>
                <a:gd name="T3" fmla="*/ 218 h 218"/>
                <a:gd name="T4" fmla="*/ 12 w 12"/>
                <a:gd name="T5" fmla="*/ 218 h 218"/>
                <a:gd name="T6" fmla="*/ 12 w 12"/>
                <a:gd name="T7" fmla="*/ 0 h 218"/>
              </a:gdLst>
              <a:ahLst/>
              <a:cxnLst>
                <a:cxn ang="0">
                  <a:pos x="T0" y="T1"/>
                </a:cxn>
                <a:cxn ang="0">
                  <a:pos x="T2" y="T3"/>
                </a:cxn>
                <a:cxn ang="0">
                  <a:pos x="T4" y="T5"/>
                </a:cxn>
                <a:cxn ang="0">
                  <a:pos x="T6" y="T7"/>
                </a:cxn>
              </a:cxnLst>
              <a:rect l="0" t="0" r="r" b="b"/>
              <a:pathLst>
                <a:path w="12" h="218">
                  <a:moveTo>
                    <a:pt x="0" y="0"/>
                  </a:moveTo>
                  <a:lnTo>
                    <a:pt x="0" y="218"/>
                  </a:lnTo>
                  <a:lnTo>
                    <a:pt x="12" y="21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3" name="Rectangle 2131"/>
            <p:cNvSpPr>
              <a:spLocks noChangeArrowheads="1"/>
            </p:cNvSpPr>
            <p:nvPr/>
          </p:nvSpPr>
          <p:spPr bwMode="auto">
            <a:xfrm>
              <a:off x="6700864" y="2518231"/>
              <a:ext cx="29113" cy="218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4" name="Freeform 2132"/>
            <p:cNvSpPr>
              <a:spLocks/>
            </p:cNvSpPr>
            <p:nvPr/>
          </p:nvSpPr>
          <p:spPr bwMode="auto">
            <a:xfrm>
              <a:off x="6700864" y="2518231"/>
              <a:ext cx="29113" cy="21835"/>
            </a:xfrm>
            <a:custGeom>
              <a:avLst/>
              <a:gdLst>
                <a:gd name="T0" fmla="*/ 0 w 16"/>
                <a:gd name="T1" fmla="*/ 12 h 12"/>
                <a:gd name="T2" fmla="*/ 16 w 16"/>
                <a:gd name="T3" fmla="*/ 12 h 12"/>
                <a:gd name="T4" fmla="*/ 16 w 16"/>
                <a:gd name="T5" fmla="*/ 0 h 12"/>
                <a:gd name="T6" fmla="*/ 0 w 16"/>
                <a:gd name="T7" fmla="*/ 0 h 12"/>
              </a:gdLst>
              <a:ahLst/>
              <a:cxnLst>
                <a:cxn ang="0">
                  <a:pos x="T0" y="T1"/>
                </a:cxn>
                <a:cxn ang="0">
                  <a:pos x="T2" y="T3"/>
                </a:cxn>
                <a:cxn ang="0">
                  <a:pos x="T4" y="T5"/>
                </a:cxn>
                <a:cxn ang="0">
                  <a:pos x="T6" y="T7"/>
                </a:cxn>
              </a:cxnLst>
              <a:rect l="0" t="0" r="r" b="b"/>
              <a:pathLst>
                <a:path w="16" h="12">
                  <a:moveTo>
                    <a:pt x="0" y="12"/>
                  </a:moveTo>
                  <a:lnTo>
                    <a:pt x="16" y="12"/>
                  </a:lnTo>
                  <a:lnTo>
                    <a:pt x="1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4173" name="Group 144172"/>
            <p:cNvGrpSpPr/>
            <p:nvPr/>
          </p:nvGrpSpPr>
          <p:grpSpPr>
            <a:xfrm>
              <a:off x="6620803" y="2132481"/>
              <a:ext cx="189236" cy="1284618"/>
              <a:chOff x="6620803" y="2132481"/>
              <a:chExt cx="189236" cy="1284618"/>
            </a:xfrm>
          </p:grpSpPr>
          <p:sp>
            <p:nvSpPr>
              <p:cNvPr id="136991" name="Rectangle 2129"/>
              <p:cNvSpPr>
                <a:spLocks noChangeArrowheads="1"/>
              </p:cNvSpPr>
              <p:nvPr/>
            </p:nvSpPr>
            <p:spPr bwMode="auto">
              <a:xfrm>
                <a:off x="6704503" y="2132481"/>
                <a:ext cx="21835" cy="39666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15" name="Rectangle 2153"/>
              <p:cNvSpPr>
                <a:spLocks noChangeArrowheads="1"/>
              </p:cNvSpPr>
              <p:nvPr/>
            </p:nvSpPr>
            <p:spPr bwMode="auto">
              <a:xfrm>
                <a:off x="6620803" y="2332634"/>
                <a:ext cx="189236" cy="1084465"/>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016" name="Freeform 2154"/>
            <p:cNvSpPr>
              <a:spLocks/>
            </p:cNvSpPr>
            <p:nvPr/>
          </p:nvSpPr>
          <p:spPr bwMode="auto">
            <a:xfrm>
              <a:off x="6613524" y="2325356"/>
              <a:ext cx="203792" cy="1099022"/>
            </a:xfrm>
            <a:custGeom>
              <a:avLst/>
              <a:gdLst>
                <a:gd name="T0" fmla="*/ 4 w 112"/>
                <a:gd name="T1" fmla="*/ 600 h 604"/>
                <a:gd name="T2" fmla="*/ 8 w 112"/>
                <a:gd name="T3" fmla="*/ 600 h 604"/>
                <a:gd name="T4" fmla="*/ 8 w 112"/>
                <a:gd name="T5" fmla="*/ 8 h 604"/>
                <a:gd name="T6" fmla="*/ 104 w 112"/>
                <a:gd name="T7" fmla="*/ 8 h 604"/>
                <a:gd name="T8" fmla="*/ 104 w 112"/>
                <a:gd name="T9" fmla="*/ 596 h 604"/>
                <a:gd name="T10" fmla="*/ 4 w 112"/>
                <a:gd name="T11" fmla="*/ 596 h 604"/>
                <a:gd name="T12" fmla="*/ 4 w 112"/>
                <a:gd name="T13" fmla="*/ 600 h 604"/>
                <a:gd name="T14" fmla="*/ 8 w 112"/>
                <a:gd name="T15" fmla="*/ 600 h 604"/>
                <a:gd name="T16" fmla="*/ 4 w 112"/>
                <a:gd name="T17" fmla="*/ 600 h 604"/>
                <a:gd name="T18" fmla="*/ 4 w 112"/>
                <a:gd name="T19" fmla="*/ 604 h 604"/>
                <a:gd name="T20" fmla="*/ 112 w 112"/>
                <a:gd name="T21" fmla="*/ 604 h 604"/>
                <a:gd name="T22" fmla="*/ 112 w 112"/>
                <a:gd name="T23" fmla="*/ 0 h 604"/>
                <a:gd name="T24" fmla="*/ 0 w 112"/>
                <a:gd name="T25" fmla="*/ 0 h 604"/>
                <a:gd name="T26" fmla="*/ 0 w 112"/>
                <a:gd name="T27" fmla="*/ 604 h 604"/>
                <a:gd name="T28" fmla="*/ 4 w 112"/>
                <a:gd name="T29" fmla="*/ 604 h 604"/>
                <a:gd name="T30" fmla="*/ 4 w 112"/>
                <a:gd name="T31" fmla="*/ 60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604">
                  <a:moveTo>
                    <a:pt x="4" y="600"/>
                  </a:moveTo>
                  <a:lnTo>
                    <a:pt x="8" y="600"/>
                  </a:lnTo>
                  <a:lnTo>
                    <a:pt x="8" y="8"/>
                  </a:lnTo>
                  <a:lnTo>
                    <a:pt x="104" y="8"/>
                  </a:lnTo>
                  <a:lnTo>
                    <a:pt x="104" y="596"/>
                  </a:lnTo>
                  <a:lnTo>
                    <a:pt x="4" y="596"/>
                  </a:lnTo>
                  <a:lnTo>
                    <a:pt x="4" y="600"/>
                  </a:lnTo>
                  <a:lnTo>
                    <a:pt x="8" y="600"/>
                  </a:lnTo>
                  <a:lnTo>
                    <a:pt x="4" y="600"/>
                  </a:lnTo>
                  <a:lnTo>
                    <a:pt x="4" y="604"/>
                  </a:lnTo>
                  <a:lnTo>
                    <a:pt x="112" y="604"/>
                  </a:lnTo>
                  <a:lnTo>
                    <a:pt x="112" y="0"/>
                  </a:lnTo>
                  <a:lnTo>
                    <a:pt x="0" y="0"/>
                  </a:lnTo>
                  <a:lnTo>
                    <a:pt x="0" y="604"/>
                  </a:lnTo>
                  <a:lnTo>
                    <a:pt x="4" y="604"/>
                  </a:lnTo>
                  <a:lnTo>
                    <a:pt x="4" y="6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4178" name="Group 144177"/>
          <p:cNvGrpSpPr/>
          <p:nvPr/>
        </p:nvGrpSpPr>
        <p:grpSpPr>
          <a:xfrm>
            <a:off x="6864625" y="3121760"/>
            <a:ext cx="200153" cy="302618"/>
            <a:chOff x="6864625" y="3121760"/>
            <a:chExt cx="200153" cy="302618"/>
          </a:xfrm>
        </p:grpSpPr>
        <p:sp>
          <p:nvSpPr>
            <p:cNvPr id="136995" name="Rectangle 2133"/>
            <p:cNvSpPr>
              <a:spLocks noChangeArrowheads="1"/>
            </p:cNvSpPr>
            <p:nvPr/>
          </p:nvSpPr>
          <p:spPr bwMode="auto">
            <a:xfrm>
              <a:off x="6950352" y="3121760"/>
              <a:ext cx="21835" cy="15648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6" name="Freeform 2134"/>
            <p:cNvSpPr>
              <a:spLocks/>
            </p:cNvSpPr>
            <p:nvPr/>
          </p:nvSpPr>
          <p:spPr bwMode="auto">
            <a:xfrm>
              <a:off x="6951965" y="3157302"/>
              <a:ext cx="21835" cy="156483"/>
            </a:xfrm>
            <a:custGeom>
              <a:avLst/>
              <a:gdLst>
                <a:gd name="T0" fmla="*/ 0 w 12"/>
                <a:gd name="T1" fmla="*/ 0 h 86"/>
                <a:gd name="T2" fmla="*/ 0 w 12"/>
                <a:gd name="T3" fmla="*/ 86 h 86"/>
                <a:gd name="T4" fmla="*/ 12 w 12"/>
                <a:gd name="T5" fmla="*/ 86 h 86"/>
                <a:gd name="T6" fmla="*/ 12 w 12"/>
                <a:gd name="T7" fmla="*/ 0 h 86"/>
              </a:gdLst>
              <a:ahLst/>
              <a:cxnLst>
                <a:cxn ang="0">
                  <a:pos x="T0" y="T1"/>
                </a:cxn>
                <a:cxn ang="0">
                  <a:pos x="T2" y="T3"/>
                </a:cxn>
                <a:cxn ang="0">
                  <a:pos x="T4" y="T5"/>
                </a:cxn>
                <a:cxn ang="0">
                  <a:pos x="T6" y="T7"/>
                </a:cxn>
              </a:cxnLst>
              <a:rect l="0" t="0" r="r" b="b"/>
              <a:pathLst>
                <a:path w="12" h="86">
                  <a:moveTo>
                    <a:pt x="0" y="0"/>
                  </a:moveTo>
                  <a:lnTo>
                    <a:pt x="0" y="86"/>
                  </a:lnTo>
                  <a:lnTo>
                    <a:pt x="12" y="86"/>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7" name="Rectangle 2135"/>
            <p:cNvSpPr>
              <a:spLocks noChangeArrowheads="1"/>
            </p:cNvSpPr>
            <p:nvPr/>
          </p:nvSpPr>
          <p:spPr bwMode="auto">
            <a:xfrm>
              <a:off x="6948326" y="3256977"/>
              <a:ext cx="29113" cy="218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8" name="Freeform 2136"/>
            <p:cNvSpPr>
              <a:spLocks/>
            </p:cNvSpPr>
            <p:nvPr/>
          </p:nvSpPr>
          <p:spPr bwMode="auto">
            <a:xfrm>
              <a:off x="6948326" y="3256977"/>
              <a:ext cx="29113" cy="21835"/>
            </a:xfrm>
            <a:custGeom>
              <a:avLst/>
              <a:gdLst>
                <a:gd name="T0" fmla="*/ 0 w 16"/>
                <a:gd name="T1" fmla="*/ 12 h 12"/>
                <a:gd name="T2" fmla="*/ 16 w 16"/>
                <a:gd name="T3" fmla="*/ 12 h 12"/>
                <a:gd name="T4" fmla="*/ 16 w 16"/>
                <a:gd name="T5" fmla="*/ 0 h 12"/>
                <a:gd name="T6" fmla="*/ 0 w 16"/>
                <a:gd name="T7" fmla="*/ 0 h 12"/>
              </a:gdLst>
              <a:ahLst/>
              <a:cxnLst>
                <a:cxn ang="0">
                  <a:pos x="T0" y="T1"/>
                </a:cxn>
                <a:cxn ang="0">
                  <a:pos x="T2" y="T3"/>
                </a:cxn>
                <a:cxn ang="0">
                  <a:pos x="T4" y="T5"/>
                </a:cxn>
                <a:cxn ang="0">
                  <a:pos x="T6" y="T7"/>
                </a:cxn>
              </a:cxnLst>
              <a:rect l="0" t="0" r="r" b="b"/>
              <a:pathLst>
                <a:path w="16" h="12">
                  <a:moveTo>
                    <a:pt x="0" y="12"/>
                  </a:moveTo>
                  <a:lnTo>
                    <a:pt x="16" y="12"/>
                  </a:lnTo>
                  <a:lnTo>
                    <a:pt x="1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17" name="Rectangle 2155"/>
            <p:cNvSpPr>
              <a:spLocks noChangeArrowheads="1"/>
            </p:cNvSpPr>
            <p:nvPr/>
          </p:nvSpPr>
          <p:spPr bwMode="auto">
            <a:xfrm>
              <a:off x="6871904" y="3187833"/>
              <a:ext cx="185596" cy="229266"/>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18" name="Freeform 2156"/>
            <p:cNvSpPr>
              <a:spLocks/>
            </p:cNvSpPr>
            <p:nvPr/>
          </p:nvSpPr>
          <p:spPr bwMode="auto">
            <a:xfrm>
              <a:off x="6864625" y="3180555"/>
              <a:ext cx="200153" cy="243823"/>
            </a:xfrm>
            <a:custGeom>
              <a:avLst/>
              <a:gdLst>
                <a:gd name="T0" fmla="*/ 4 w 110"/>
                <a:gd name="T1" fmla="*/ 130 h 134"/>
                <a:gd name="T2" fmla="*/ 8 w 110"/>
                <a:gd name="T3" fmla="*/ 130 h 134"/>
                <a:gd name="T4" fmla="*/ 8 w 110"/>
                <a:gd name="T5" fmla="*/ 8 h 134"/>
                <a:gd name="T6" fmla="*/ 102 w 110"/>
                <a:gd name="T7" fmla="*/ 8 h 134"/>
                <a:gd name="T8" fmla="*/ 102 w 110"/>
                <a:gd name="T9" fmla="*/ 126 h 134"/>
                <a:gd name="T10" fmla="*/ 4 w 110"/>
                <a:gd name="T11" fmla="*/ 126 h 134"/>
                <a:gd name="T12" fmla="*/ 4 w 110"/>
                <a:gd name="T13" fmla="*/ 130 h 134"/>
                <a:gd name="T14" fmla="*/ 8 w 110"/>
                <a:gd name="T15" fmla="*/ 130 h 134"/>
                <a:gd name="T16" fmla="*/ 4 w 110"/>
                <a:gd name="T17" fmla="*/ 130 h 134"/>
                <a:gd name="T18" fmla="*/ 4 w 110"/>
                <a:gd name="T19" fmla="*/ 134 h 134"/>
                <a:gd name="T20" fmla="*/ 110 w 110"/>
                <a:gd name="T21" fmla="*/ 134 h 134"/>
                <a:gd name="T22" fmla="*/ 110 w 110"/>
                <a:gd name="T23" fmla="*/ 0 h 134"/>
                <a:gd name="T24" fmla="*/ 0 w 110"/>
                <a:gd name="T25" fmla="*/ 0 h 134"/>
                <a:gd name="T26" fmla="*/ 0 w 110"/>
                <a:gd name="T27" fmla="*/ 134 h 134"/>
                <a:gd name="T28" fmla="*/ 4 w 110"/>
                <a:gd name="T29" fmla="*/ 134 h 134"/>
                <a:gd name="T30" fmla="*/ 4 w 110"/>
                <a:gd name="T31" fmla="*/ 13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 h="134">
                  <a:moveTo>
                    <a:pt x="4" y="130"/>
                  </a:moveTo>
                  <a:lnTo>
                    <a:pt x="8" y="130"/>
                  </a:lnTo>
                  <a:lnTo>
                    <a:pt x="8" y="8"/>
                  </a:lnTo>
                  <a:lnTo>
                    <a:pt x="102" y="8"/>
                  </a:lnTo>
                  <a:lnTo>
                    <a:pt x="102" y="126"/>
                  </a:lnTo>
                  <a:lnTo>
                    <a:pt x="4" y="126"/>
                  </a:lnTo>
                  <a:lnTo>
                    <a:pt x="4" y="130"/>
                  </a:lnTo>
                  <a:lnTo>
                    <a:pt x="8" y="130"/>
                  </a:lnTo>
                  <a:lnTo>
                    <a:pt x="4" y="130"/>
                  </a:lnTo>
                  <a:lnTo>
                    <a:pt x="4" y="134"/>
                  </a:lnTo>
                  <a:lnTo>
                    <a:pt x="110" y="134"/>
                  </a:lnTo>
                  <a:lnTo>
                    <a:pt x="110" y="0"/>
                  </a:lnTo>
                  <a:lnTo>
                    <a:pt x="0" y="0"/>
                  </a:lnTo>
                  <a:lnTo>
                    <a:pt x="0" y="134"/>
                  </a:lnTo>
                  <a:lnTo>
                    <a:pt x="4" y="134"/>
                  </a:lnTo>
                  <a:lnTo>
                    <a:pt x="4"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4183" name="Group 144182"/>
          <p:cNvGrpSpPr/>
          <p:nvPr/>
        </p:nvGrpSpPr>
        <p:grpSpPr>
          <a:xfrm>
            <a:off x="7112087" y="2641962"/>
            <a:ext cx="200153" cy="782416"/>
            <a:chOff x="7112087" y="2641962"/>
            <a:chExt cx="200153" cy="782416"/>
          </a:xfrm>
        </p:grpSpPr>
        <p:sp>
          <p:nvSpPr>
            <p:cNvPr id="137000" name="Freeform 2138"/>
            <p:cNvSpPr>
              <a:spLocks/>
            </p:cNvSpPr>
            <p:nvPr/>
          </p:nvSpPr>
          <p:spPr bwMode="auto">
            <a:xfrm>
              <a:off x="7199427" y="2641962"/>
              <a:ext cx="21835" cy="276575"/>
            </a:xfrm>
            <a:custGeom>
              <a:avLst/>
              <a:gdLst>
                <a:gd name="T0" fmla="*/ 0 w 12"/>
                <a:gd name="T1" fmla="*/ 0 h 152"/>
                <a:gd name="T2" fmla="*/ 0 w 12"/>
                <a:gd name="T3" fmla="*/ 152 h 152"/>
                <a:gd name="T4" fmla="*/ 12 w 12"/>
                <a:gd name="T5" fmla="*/ 152 h 152"/>
                <a:gd name="T6" fmla="*/ 12 w 12"/>
                <a:gd name="T7" fmla="*/ 0 h 152"/>
              </a:gdLst>
              <a:ahLst/>
              <a:cxnLst>
                <a:cxn ang="0">
                  <a:pos x="T0" y="T1"/>
                </a:cxn>
                <a:cxn ang="0">
                  <a:pos x="T2" y="T3"/>
                </a:cxn>
                <a:cxn ang="0">
                  <a:pos x="T4" y="T5"/>
                </a:cxn>
                <a:cxn ang="0">
                  <a:pos x="T6" y="T7"/>
                </a:cxn>
              </a:cxnLst>
              <a:rect l="0" t="0" r="r" b="b"/>
              <a:pathLst>
                <a:path w="12" h="152">
                  <a:moveTo>
                    <a:pt x="0" y="0"/>
                  </a:moveTo>
                  <a:lnTo>
                    <a:pt x="0" y="152"/>
                  </a:lnTo>
                  <a:lnTo>
                    <a:pt x="12" y="152"/>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01" name="Rectangle 2139"/>
            <p:cNvSpPr>
              <a:spLocks noChangeArrowheads="1"/>
            </p:cNvSpPr>
            <p:nvPr/>
          </p:nvSpPr>
          <p:spPr bwMode="auto">
            <a:xfrm>
              <a:off x="7195788" y="2907619"/>
              <a:ext cx="29113" cy="218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02" name="Freeform 2140"/>
            <p:cNvSpPr>
              <a:spLocks/>
            </p:cNvSpPr>
            <p:nvPr/>
          </p:nvSpPr>
          <p:spPr bwMode="auto">
            <a:xfrm>
              <a:off x="7195788" y="2907619"/>
              <a:ext cx="29113" cy="21835"/>
            </a:xfrm>
            <a:custGeom>
              <a:avLst/>
              <a:gdLst>
                <a:gd name="T0" fmla="*/ 0 w 16"/>
                <a:gd name="T1" fmla="*/ 12 h 12"/>
                <a:gd name="T2" fmla="*/ 16 w 16"/>
                <a:gd name="T3" fmla="*/ 12 h 12"/>
                <a:gd name="T4" fmla="*/ 16 w 16"/>
                <a:gd name="T5" fmla="*/ 0 h 12"/>
                <a:gd name="T6" fmla="*/ 0 w 16"/>
                <a:gd name="T7" fmla="*/ 0 h 12"/>
              </a:gdLst>
              <a:ahLst/>
              <a:cxnLst>
                <a:cxn ang="0">
                  <a:pos x="T0" y="T1"/>
                </a:cxn>
                <a:cxn ang="0">
                  <a:pos x="T2" y="T3"/>
                </a:cxn>
                <a:cxn ang="0">
                  <a:pos x="T4" y="T5"/>
                </a:cxn>
                <a:cxn ang="0">
                  <a:pos x="T6" y="T7"/>
                </a:cxn>
              </a:cxnLst>
              <a:rect l="0" t="0" r="r" b="b"/>
              <a:pathLst>
                <a:path w="16" h="12">
                  <a:moveTo>
                    <a:pt x="0" y="12"/>
                  </a:moveTo>
                  <a:lnTo>
                    <a:pt x="16" y="12"/>
                  </a:lnTo>
                  <a:lnTo>
                    <a:pt x="1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4175" name="Group 144174"/>
            <p:cNvGrpSpPr/>
            <p:nvPr/>
          </p:nvGrpSpPr>
          <p:grpSpPr>
            <a:xfrm>
              <a:off x="7119366" y="2641962"/>
              <a:ext cx="185596" cy="775138"/>
              <a:chOff x="7119366" y="2641962"/>
              <a:chExt cx="185596" cy="775138"/>
            </a:xfrm>
          </p:grpSpPr>
          <p:sp>
            <p:nvSpPr>
              <p:cNvPr id="136999" name="Rectangle 2137"/>
              <p:cNvSpPr>
                <a:spLocks noChangeArrowheads="1"/>
              </p:cNvSpPr>
              <p:nvPr/>
            </p:nvSpPr>
            <p:spPr bwMode="auto">
              <a:xfrm>
                <a:off x="7199427" y="2641962"/>
                <a:ext cx="21835" cy="276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19" name="Rectangle 2157"/>
              <p:cNvSpPr>
                <a:spLocks noChangeArrowheads="1"/>
              </p:cNvSpPr>
              <p:nvPr/>
            </p:nvSpPr>
            <p:spPr bwMode="auto">
              <a:xfrm>
                <a:off x="7119366" y="2780249"/>
                <a:ext cx="185596" cy="636851"/>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020" name="Freeform 2158"/>
            <p:cNvSpPr>
              <a:spLocks/>
            </p:cNvSpPr>
            <p:nvPr/>
          </p:nvSpPr>
          <p:spPr bwMode="auto">
            <a:xfrm>
              <a:off x="7112087" y="2772971"/>
              <a:ext cx="200153" cy="651407"/>
            </a:xfrm>
            <a:custGeom>
              <a:avLst/>
              <a:gdLst>
                <a:gd name="T0" fmla="*/ 4 w 110"/>
                <a:gd name="T1" fmla="*/ 354 h 358"/>
                <a:gd name="T2" fmla="*/ 8 w 110"/>
                <a:gd name="T3" fmla="*/ 354 h 358"/>
                <a:gd name="T4" fmla="*/ 8 w 110"/>
                <a:gd name="T5" fmla="*/ 8 h 358"/>
                <a:gd name="T6" fmla="*/ 102 w 110"/>
                <a:gd name="T7" fmla="*/ 8 h 358"/>
                <a:gd name="T8" fmla="*/ 102 w 110"/>
                <a:gd name="T9" fmla="*/ 350 h 358"/>
                <a:gd name="T10" fmla="*/ 4 w 110"/>
                <a:gd name="T11" fmla="*/ 350 h 358"/>
                <a:gd name="T12" fmla="*/ 4 w 110"/>
                <a:gd name="T13" fmla="*/ 354 h 358"/>
                <a:gd name="T14" fmla="*/ 8 w 110"/>
                <a:gd name="T15" fmla="*/ 354 h 358"/>
                <a:gd name="T16" fmla="*/ 4 w 110"/>
                <a:gd name="T17" fmla="*/ 354 h 358"/>
                <a:gd name="T18" fmla="*/ 4 w 110"/>
                <a:gd name="T19" fmla="*/ 358 h 358"/>
                <a:gd name="T20" fmla="*/ 110 w 110"/>
                <a:gd name="T21" fmla="*/ 358 h 358"/>
                <a:gd name="T22" fmla="*/ 110 w 110"/>
                <a:gd name="T23" fmla="*/ 0 h 358"/>
                <a:gd name="T24" fmla="*/ 0 w 110"/>
                <a:gd name="T25" fmla="*/ 0 h 358"/>
                <a:gd name="T26" fmla="*/ 0 w 110"/>
                <a:gd name="T27" fmla="*/ 358 h 358"/>
                <a:gd name="T28" fmla="*/ 4 w 110"/>
                <a:gd name="T29" fmla="*/ 358 h 358"/>
                <a:gd name="T30" fmla="*/ 4 w 110"/>
                <a:gd name="T31" fmla="*/ 35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 h="358">
                  <a:moveTo>
                    <a:pt x="4" y="354"/>
                  </a:moveTo>
                  <a:lnTo>
                    <a:pt x="8" y="354"/>
                  </a:lnTo>
                  <a:lnTo>
                    <a:pt x="8" y="8"/>
                  </a:lnTo>
                  <a:lnTo>
                    <a:pt x="102" y="8"/>
                  </a:lnTo>
                  <a:lnTo>
                    <a:pt x="102" y="350"/>
                  </a:lnTo>
                  <a:lnTo>
                    <a:pt x="4" y="350"/>
                  </a:lnTo>
                  <a:lnTo>
                    <a:pt x="4" y="354"/>
                  </a:lnTo>
                  <a:lnTo>
                    <a:pt x="8" y="354"/>
                  </a:lnTo>
                  <a:lnTo>
                    <a:pt x="4" y="354"/>
                  </a:lnTo>
                  <a:lnTo>
                    <a:pt x="4" y="358"/>
                  </a:lnTo>
                  <a:lnTo>
                    <a:pt x="110" y="358"/>
                  </a:lnTo>
                  <a:lnTo>
                    <a:pt x="110" y="0"/>
                  </a:lnTo>
                  <a:lnTo>
                    <a:pt x="0" y="0"/>
                  </a:lnTo>
                  <a:lnTo>
                    <a:pt x="0" y="358"/>
                  </a:lnTo>
                  <a:lnTo>
                    <a:pt x="4" y="358"/>
                  </a:lnTo>
                  <a:lnTo>
                    <a:pt x="4" y="3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4182" name="Group 144181"/>
          <p:cNvGrpSpPr/>
          <p:nvPr/>
        </p:nvGrpSpPr>
        <p:grpSpPr>
          <a:xfrm>
            <a:off x="7359549" y="1630279"/>
            <a:ext cx="200153" cy="1794099"/>
            <a:chOff x="7359549" y="1630279"/>
            <a:chExt cx="200153" cy="1794099"/>
          </a:xfrm>
        </p:grpSpPr>
        <p:sp>
          <p:nvSpPr>
            <p:cNvPr id="137004" name="Freeform 2142"/>
            <p:cNvSpPr>
              <a:spLocks/>
            </p:cNvSpPr>
            <p:nvPr/>
          </p:nvSpPr>
          <p:spPr bwMode="auto">
            <a:xfrm>
              <a:off x="7446889" y="1630279"/>
              <a:ext cx="21835" cy="826086"/>
            </a:xfrm>
            <a:custGeom>
              <a:avLst/>
              <a:gdLst>
                <a:gd name="T0" fmla="*/ 0 w 12"/>
                <a:gd name="T1" fmla="*/ 0 h 454"/>
                <a:gd name="T2" fmla="*/ 0 w 12"/>
                <a:gd name="T3" fmla="*/ 454 h 454"/>
                <a:gd name="T4" fmla="*/ 12 w 12"/>
                <a:gd name="T5" fmla="*/ 454 h 454"/>
                <a:gd name="T6" fmla="*/ 12 w 12"/>
                <a:gd name="T7" fmla="*/ 0 h 454"/>
              </a:gdLst>
              <a:ahLst/>
              <a:cxnLst>
                <a:cxn ang="0">
                  <a:pos x="T0" y="T1"/>
                </a:cxn>
                <a:cxn ang="0">
                  <a:pos x="T2" y="T3"/>
                </a:cxn>
                <a:cxn ang="0">
                  <a:pos x="T4" y="T5"/>
                </a:cxn>
                <a:cxn ang="0">
                  <a:pos x="T6" y="T7"/>
                </a:cxn>
              </a:cxnLst>
              <a:rect l="0" t="0" r="r" b="b"/>
              <a:pathLst>
                <a:path w="12" h="454">
                  <a:moveTo>
                    <a:pt x="0" y="0"/>
                  </a:moveTo>
                  <a:lnTo>
                    <a:pt x="0" y="454"/>
                  </a:lnTo>
                  <a:lnTo>
                    <a:pt x="12" y="454"/>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05" name="Rectangle 2143"/>
            <p:cNvSpPr>
              <a:spLocks noChangeArrowheads="1"/>
            </p:cNvSpPr>
            <p:nvPr/>
          </p:nvSpPr>
          <p:spPr bwMode="auto">
            <a:xfrm>
              <a:off x="7443250" y="2445448"/>
              <a:ext cx="29113" cy="218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06" name="Freeform 2144"/>
            <p:cNvSpPr>
              <a:spLocks/>
            </p:cNvSpPr>
            <p:nvPr/>
          </p:nvSpPr>
          <p:spPr bwMode="auto">
            <a:xfrm>
              <a:off x="7443250" y="2445448"/>
              <a:ext cx="29113" cy="21835"/>
            </a:xfrm>
            <a:custGeom>
              <a:avLst/>
              <a:gdLst>
                <a:gd name="T0" fmla="*/ 0 w 16"/>
                <a:gd name="T1" fmla="*/ 12 h 12"/>
                <a:gd name="T2" fmla="*/ 16 w 16"/>
                <a:gd name="T3" fmla="*/ 12 h 12"/>
                <a:gd name="T4" fmla="*/ 16 w 16"/>
                <a:gd name="T5" fmla="*/ 0 h 12"/>
                <a:gd name="T6" fmla="*/ 0 w 16"/>
                <a:gd name="T7" fmla="*/ 0 h 12"/>
              </a:gdLst>
              <a:ahLst/>
              <a:cxnLst>
                <a:cxn ang="0">
                  <a:pos x="T0" y="T1"/>
                </a:cxn>
                <a:cxn ang="0">
                  <a:pos x="T2" y="T3"/>
                </a:cxn>
                <a:cxn ang="0">
                  <a:pos x="T4" y="T5"/>
                </a:cxn>
                <a:cxn ang="0">
                  <a:pos x="T6" y="T7"/>
                </a:cxn>
              </a:cxnLst>
              <a:rect l="0" t="0" r="r" b="b"/>
              <a:pathLst>
                <a:path w="16" h="12">
                  <a:moveTo>
                    <a:pt x="0" y="12"/>
                  </a:moveTo>
                  <a:lnTo>
                    <a:pt x="16" y="12"/>
                  </a:lnTo>
                  <a:lnTo>
                    <a:pt x="1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4176" name="Group 144175"/>
            <p:cNvGrpSpPr/>
            <p:nvPr/>
          </p:nvGrpSpPr>
          <p:grpSpPr>
            <a:xfrm>
              <a:off x="7366827" y="1630279"/>
              <a:ext cx="185596" cy="1786821"/>
              <a:chOff x="7366827" y="1630279"/>
              <a:chExt cx="185596" cy="1786821"/>
            </a:xfrm>
          </p:grpSpPr>
          <p:sp>
            <p:nvSpPr>
              <p:cNvPr id="137003" name="Rectangle 2141"/>
              <p:cNvSpPr>
                <a:spLocks noChangeArrowheads="1"/>
              </p:cNvSpPr>
              <p:nvPr/>
            </p:nvSpPr>
            <p:spPr bwMode="auto">
              <a:xfrm>
                <a:off x="7446889" y="1630279"/>
                <a:ext cx="21835" cy="82608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21" name="Rectangle 2159"/>
              <p:cNvSpPr>
                <a:spLocks noChangeArrowheads="1"/>
              </p:cNvSpPr>
              <p:nvPr/>
            </p:nvSpPr>
            <p:spPr bwMode="auto">
              <a:xfrm>
                <a:off x="7366827" y="2045142"/>
                <a:ext cx="185596" cy="1371958"/>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022" name="Freeform 2160"/>
            <p:cNvSpPr>
              <a:spLocks/>
            </p:cNvSpPr>
            <p:nvPr/>
          </p:nvSpPr>
          <p:spPr bwMode="auto">
            <a:xfrm>
              <a:off x="7359549" y="2037863"/>
              <a:ext cx="200153" cy="1386515"/>
            </a:xfrm>
            <a:custGeom>
              <a:avLst/>
              <a:gdLst>
                <a:gd name="T0" fmla="*/ 4 w 110"/>
                <a:gd name="T1" fmla="*/ 758 h 762"/>
                <a:gd name="T2" fmla="*/ 8 w 110"/>
                <a:gd name="T3" fmla="*/ 758 h 762"/>
                <a:gd name="T4" fmla="*/ 8 w 110"/>
                <a:gd name="T5" fmla="*/ 8 h 762"/>
                <a:gd name="T6" fmla="*/ 102 w 110"/>
                <a:gd name="T7" fmla="*/ 8 h 762"/>
                <a:gd name="T8" fmla="*/ 102 w 110"/>
                <a:gd name="T9" fmla="*/ 754 h 762"/>
                <a:gd name="T10" fmla="*/ 4 w 110"/>
                <a:gd name="T11" fmla="*/ 754 h 762"/>
                <a:gd name="T12" fmla="*/ 4 w 110"/>
                <a:gd name="T13" fmla="*/ 758 h 762"/>
                <a:gd name="T14" fmla="*/ 8 w 110"/>
                <a:gd name="T15" fmla="*/ 758 h 762"/>
                <a:gd name="T16" fmla="*/ 4 w 110"/>
                <a:gd name="T17" fmla="*/ 758 h 762"/>
                <a:gd name="T18" fmla="*/ 4 w 110"/>
                <a:gd name="T19" fmla="*/ 762 h 762"/>
                <a:gd name="T20" fmla="*/ 110 w 110"/>
                <a:gd name="T21" fmla="*/ 762 h 762"/>
                <a:gd name="T22" fmla="*/ 110 w 110"/>
                <a:gd name="T23" fmla="*/ 0 h 762"/>
                <a:gd name="T24" fmla="*/ 0 w 110"/>
                <a:gd name="T25" fmla="*/ 0 h 762"/>
                <a:gd name="T26" fmla="*/ 0 w 110"/>
                <a:gd name="T27" fmla="*/ 762 h 762"/>
                <a:gd name="T28" fmla="*/ 4 w 110"/>
                <a:gd name="T29" fmla="*/ 762 h 762"/>
                <a:gd name="T30" fmla="*/ 4 w 110"/>
                <a:gd name="T31" fmla="*/ 758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 h="762">
                  <a:moveTo>
                    <a:pt x="4" y="758"/>
                  </a:moveTo>
                  <a:lnTo>
                    <a:pt x="8" y="758"/>
                  </a:lnTo>
                  <a:lnTo>
                    <a:pt x="8" y="8"/>
                  </a:lnTo>
                  <a:lnTo>
                    <a:pt x="102" y="8"/>
                  </a:lnTo>
                  <a:lnTo>
                    <a:pt x="102" y="754"/>
                  </a:lnTo>
                  <a:lnTo>
                    <a:pt x="4" y="754"/>
                  </a:lnTo>
                  <a:lnTo>
                    <a:pt x="4" y="758"/>
                  </a:lnTo>
                  <a:lnTo>
                    <a:pt x="8" y="758"/>
                  </a:lnTo>
                  <a:lnTo>
                    <a:pt x="4" y="758"/>
                  </a:lnTo>
                  <a:lnTo>
                    <a:pt x="4" y="762"/>
                  </a:lnTo>
                  <a:lnTo>
                    <a:pt x="110" y="762"/>
                  </a:lnTo>
                  <a:lnTo>
                    <a:pt x="110" y="0"/>
                  </a:lnTo>
                  <a:lnTo>
                    <a:pt x="0" y="0"/>
                  </a:lnTo>
                  <a:lnTo>
                    <a:pt x="0" y="762"/>
                  </a:lnTo>
                  <a:lnTo>
                    <a:pt x="4" y="762"/>
                  </a:lnTo>
                  <a:lnTo>
                    <a:pt x="4" y="7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4180" name="Group 144179"/>
          <p:cNvGrpSpPr/>
          <p:nvPr/>
        </p:nvGrpSpPr>
        <p:grpSpPr>
          <a:xfrm>
            <a:off x="7607011" y="2023307"/>
            <a:ext cx="200153" cy="1401070"/>
            <a:chOff x="7607011" y="2023307"/>
            <a:chExt cx="200153" cy="1401070"/>
          </a:xfrm>
        </p:grpSpPr>
        <p:sp>
          <p:nvSpPr>
            <p:cNvPr id="137008" name="Freeform 2146"/>
            <p:cNvSpPr>
              <a:spLocks/>
            </p:cNvSpPr>
            <p:nvPr/>
          </p:nvSpPr>
          <p:spPr bwMode="auto">
            <a:xfrm>
              <a:off x="7694351" y="2023307"/>
              <a:ext cx="21835" cy="454893"/>
            </a:xfrm>
            <a:custGeom>
              <a:avLst/>
              <a:gdLst>
                <a:gd name="T0" fmla="*/ 0 w 12"/>
                <a:gd name="T1" fmla="*/ 0 h 250"/>
                <a:gd name="T2" fmla="*/ 0 w 12"/>
                <a:gd name="T3" fmla="*/ 250 h 250"/>
                <a:gd name="T4" fmla="*/ 12 w 12"/>
                <a:gd name="T5" fmla="*/ 250 h 250"/>
                <a:gd name="T6" fmla="*/ 12 w 12"/>
                <a:gd name="T7" fmla="*/ 0 h 250"/>
              </a:gdLst>
              <a:ahLst/>
              <a:cxnLst>
                <a:cxn ang="0">
                  <a:pos x="T0" y="T1"/>
                </a:cxn>
                <a:cxn ang="0">
                  <a:pos x="T2" y="T3"/>
                </a:cxn>
                <a:cxn ang="0">
                  <a:pos x="T4" y="T5"/>
                </a:cxn>
                <a:cxn ang="0">
                  <a:pos x="T6" y="T7"/>
                </a:cxn>
              </a:cxnLst>
              <a:rect l="0" t="0" r="r" b="b"/>
              <a:pathLst>
                <a:path w="12" h="250">
                  <a:moveTo>
                    <a:pt x="0" y="0"/>
                  </a:moveTo>
                  <a:lnTo>
                    <a:pt x="0" y="250"/>
                  </a:lnTo>
                  <a:lnTo>
                    <a:pt x="12" y="250"/>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09" name="Rectangle 2147"/>
            <p:cNvSpPr>
              <a:spLocks noChangeArrowheads="1"/>
            </p:cNvSpPr>
            <p:nvPr/>
          </p:nvSpPr>
          <p:spPr bwMode="auto">
            <a:xfrm>
              <a:off x="7690711" y="2467283"/>
              <a:ext cx="32752" cy="2183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10" name="Freeform 2148"/>
            <p:cNvSpPr>
              <a:spLocks/>
            </p:cNvSpPr>
            <p:nvPr/>
          </p:nvSpPr>
          <p:spPr bwMode="auto">
            <a:xfrm>
              <a:off x="7690711" y="2467283"/>
              <a:ext cx="32752" cy="21835"/>
            </a:xfrm>
            <a:custGeom>
              <a:avLst/>
              <a:gdLst>
                <a:gd name="T0" fmla="*/ 0 w 18"/>
                <a:gd name="T1" fmla="*/ 12 h 12"/>
                <a:gd name="T2" fmla="*/ 18 w 18"/>
                <a:gd name="T3" fmla="*/ 12 h 12"/>
                <a:gd name="T4" fmla="*/ 18 w 18"/>
                <a:gd name="T5" fmla="*/ 0 h 12"/>
                <a:gd name="T6" fmla="*/ 0 w 18"/>
                <a:gd name="T7" fmla="*/ 0 h 12"/>
              </a:gdLst>
              <a:ahLst/>
              <a:cxnLst>
                <a:cxn ang="0">
                  <a:pos x="T0" y="T1"/>
                </a:cxn>
                <a:cxn ang="0">
                  <a:pos x="T2" y="T3"/>
                </a:cxn>
                <a:cxn ang="0">
                  <a:pos x="T4" y="T5"/>
                </a:cxn>
                <a:cxn ang="0">
                  <a:pos x="T6" y="T7"/>
                </a:cxn>
              </a:cxnLst>
              <a:rect l="0" t="0" r="r" b="b"/>
              <a:pathLst>
                <a:path w="18" h="12">
                  <a:moveTo>
                    <a:pt x="0" y="12"/>
                  </a:moveTo>
                  <a:lnTo>
                    <a:pt x="18" y="12"/>
                  </a:lnTo>
                  <a:lnTo>
                    <a:pt x="1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4177" name="Group 144176"/>
            <p:cNvGrpSpPr/>
            <p:nvPr/>
          </p:nvGrpSpPr>
          <p:grpSpPr>
            <a:xfrm>
              <a:off x="7614289" y="2023307"/>
              <a:ext cx="185596" cy="1393793"/>
              <a:chOff x="7614289" y="2023307"/>
              <a:chExt cx="185596" cy="1393793"/>
            </a:xfrm>
          </p:grpSpPr>
          <p:sp>
            <p:nvSpPr>
              <p:cNvPr id="137007" name="Rectangle 2145"/>
              <p:cNvSpPr>
                <a:spLocks noChangeArrowheads="1"/>
              </p:cNvSpPr>
              <p:nvPr/>
            </p:nvSpPr>
            <p:spPr bwMode="auto">
              <a:xfrm>
                <a:off x="7694351" y="2023307"/>
                <a:ext cx="21835" cy="4548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23" name="Rectangle 2161"/>
              <p:cNvSpPr>
                <a:spLocks noChangeArrowheads="1"/>
              </p:cNvSpPr>
              <p:nvPr/>
            </p:nvSpPr>
            <p:spPr bwMode="auto">
              <a:xfrm>
                <a:off x="7614289" y="2248934"/>
                <a:ext cx="185596" cy="1168166"/>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024" name="Freeform 2162"/>
            <p:cNvSpPr>
              <a:spLocks/>
            </p:cNvSpPr>
            <p:nvPr/>
          </p:nvSpPr>
          <p:spPr bwMode="auto">
            <a:xfrm>
              <a:off x="7607011" y="2241655"/>
              <a:ext cx="200153" cy="1182722"/>
            </a:xfrm>
            <a:custGeom>
              <a:avLst/>
              <a:gdLst>
                <a:gd name="T0" fmla="*/ 4 w 110"/>
                <a:gd name="T1" fmla="*/ 646 h 650"/>
                <a:gd name="T2" fmla="*/ 8 w 110"/>
                <a:gd name="T3" fmla="*/ 646 h 650"/>
                <a:gd name="T4" fmla="*/ 8 w 110"/>
                <a:gd name="T5" fmla="*/ 8 h 650"/>
                <a:gd name="T6" fmla="*/ 102 w 110"/>
                <a:gd name="T7" fmla="*/ 8 h 650"/>
                <a:gd name="T8" fmla="*/ 102 w 110"/>
                <a:gd name="T9" fmla="*/ 642 h 650"/>
                <a:gd name="T10" fmla="*/ 4 w 110"/>
                <a:gd name="T11" fmla="*/ 642 h 650"/>
                <a:gd name="T12" fmla="*/ 4 w 110"/>
                <a:gd name="T13" fmla="*/ 646 h 650"/>
                <a:gd name="T14" fmla="*/ 8 w 110"/>
                <a:gd name="T15" fmla="*/ 646 h 650"/>
                <a:gd name="T16" fmla="*/ 4 w 110"/>
                <a:gd name="T17" fmla="*/ 646 h 650"/>
                <a:gd name="T18" fmla="*/ 4 w 110"/>
                <a:gd name="T19" fmla="*/ 650 h 650"/>
                <a:gd name="T20" fmla="*/ 110 w 110"/>
                <a:gd name="T21" fmla="*/ 650 h 650"/>
                <a:gd name="T22" fmla="*/ 110 w 110"/>
                <a:gd name="T23" fmla="*/ 0 h 650"/>
                <a:gd name="T24" fmla="*/ 0 w 110"/>
                <a:gd name="T25" fmla="*/ 0 h 650"/>
                <a:gd name="T26" fmla="*/ 0 w 110"/>
                <a:gd name="T27" fmla="*/ 650 h 650"/>
                <a:gd name="T28" fmla="*/ 4 w 110"/>
                <a:gd name="T29" fmla="*/ 650 h 650"/>
                <a:gd name="T30" fmla="*/ 4 w 110"/>
                <a:gd name="T31" fmla="*/ 646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 h="650">
                  <a:moveTo>
                    <a:pt x="4" y="646"/>
                  </a:moveTo>
                  <a:lnTo>
                    <a:pt x="8" y="646"/>
                  </a:lnTo>
                  <a:lnTo>
                    <a:pt x="8" y="8"/>
                  </a:lnTo>
                  <a:lnTo>
                    <a:pt x="102" y="8"/>
                  </a:lnTo>
                  <a:lnTo>
                    <a:pt x="102" y="642"/>
                  </a:lnTo>
                  <a:lnTo>
                    <a:pt x="4" y="642"/>
                  </a:lnTo>
                  <a:lnTo>
                    <a:pt x="4" y="646"/>
                  </a:lnTo>
                  <a:lnTo>
                    <a:pt x="8" y="646"/>
                  </a:lnTo>
                  <a:lnTo>
                    <a:pt x="4" y="646"/>
                  </a:lnTo>
                  <a:lnTo>
                    <a:pt x="4" y="650"/>
                  </a:lnTo>
                  <a:lnTo>
                    <a:pt x="110" y="650"/>
                  </a:lnTo>
                  <a:lnTo>
                    <a:pt x="110" y="0"/>
                  </a:lnTo>
                  <a:lnTo>
                    <a:pt x="0" y="0"/>
                  </a:lnTo>
                  <a:lnTo>
                    <a:pt x="0" y="650"/>
                  </a:lnTo>
                  <a:lnTo>
                    <a:pt x="4" y="650"/>
                  </a:lnTo>
                  <a:lnTo>
                    <a:pt x="4" y="6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4184" name="Group 144183"/>
          <p:cNvGrpSpPr/>
          <p:nvPr/>
        </p:nvGrpSpPr>
        <p:grpSpPr>
          <a:xfrm>
            <a:off x="6064013" y="1652114"/>
            <a:ext cx="1895995" cy="2163472"/>
            <a:chOff x="6064013" y="1652114"/>
            <a:chExt cx="1895995" cy="2163472"/>
          </a:xfrm>
        </p:grpSpPr>
        <p:grpSp>
          <p:nvGrpSpPr>
            <p:cNvPr id="144171" name="Group 144170"/>
            <p:cNvGrpSpPr/>
            <p:nvPr/>
          </p:nvGrpSpPr>
          <p:grpSpPr>
            <a:xfrm>
              <a:off x="6064013" y="1652114"/>
              <a:ext cx="393028" cy="1855964"/>
              <a:chOff x="6064013" y="1652114"/>
              <a:chExt cx="393028" cy="1855964"/>
            </a:xfrm>
          </p:grpSpPr>
          <p:sp>
            <p:nvSpPr>
              <p:cNvPr id="136956" name="Rectangle 2094"/>
              <p:cNvSpPr>
                <a:spLocks noChangeArrowheads="1"/>
              </p:cNvSpPr>
              <p:nvPr/>
            </p:nvSpPr>
            <p:spPr bwMode="auto">
              <a:xfrm>
                <a:off x="6446124" y="1717618"/>
                <a:ext cx="10917" cy="169948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57" name="Freeform 2095"/>
              <p:cNvSpPr>
                <a:spLocks/>
              </p:cNvSpPr>
              <p:nvPr/>
            </p:nvSpPr>
            <p:spPr bwMode="auto">
              <a:xfrm>
                <a:off x="6446124" y="1717618"/>
                <a:ext cx="10917" cy="1699481"/>
              </a:xfrm>
              <a:custGeom>
                <a:avLst/>
                <a:gdLst>
                  <a:gd name="T0" fmla="*/ 6 w 6"/>
                  <a:gd name="T1" fmla="*/ 934 h 934"/>
                  <a:gd name="T2" fmla="*/ 6 w 6"/>
                  <a:gd name="T3" fmla="*/ 0 h 934"/>
                  <a:gd name="T4" fmla="*/ 0 w 6"/>
                  <a:gd name="T5" fmla="*/ 0 h 934"/>
                  <a:gd name="T6" fmla="*/ 0 w 6"/>
                  <a:gd name="T7" fmla="*/ 934 h 934"/>
                </a:gdLst>
                <a:ahLst/>
                <a:cxnLst>
                  <a:cxn ang="0">
                    <a:pos x="T0" y="T1"/>
                  </a:cxn>
                  <a:cxn ang="0">
                    <a:pos x="T2" y="T3"/>
                  </a:cxn>
                  <a:cxn ang="0">
                    <a:pos x="T4" y="T5"/>
                  </a:cxn>
                  <a:cxn ang="0">
                    <a:pos x="T6" y="T7"/>
                  </a:cxn>
                </a:cxnLst>
                <a:rect l="0" t="0" r="r" b="b"/>
                <a:pathLst>
                  <a:path w="6" h="934">
                    <a:moveTo>
                      <a:pt x="6" y="934"/>
                    </a:moveTo>
                    <a:lnTo>
                      <a:pt x="6" y="0"/>
                    </a:lnTo>
                    <a:lnTo>
                      <a:pt x="0" y="0"/>
                    </a:lnTo>
                    <a:lnTo>
                      <a:pt x="0" y="9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0" name="Rectangle 2108"/>
              <p:cNvSpPr>
                <a:spLocks noChangeArrowheads="1"/>
              </p:cNvSpPr>
              <p:nvPr/>
            </p:nvSpPr>
            <p:spPr bwMode="auto">
              <a:xfrm>
                <a:off x="6391536" y="3409821"/>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1" name="Freeform 2109"/>
              <p:cNvSpPr>
                <a:spLocks/>
              </p:cNvSpPr>
              <p:nvPr/>
            </p:nvSpPr>
            <p:spPr bwMode="auto">
              <a:xfrm>
                <a:off x="6391536" y="3409821"/>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2" name="Rectangle 2110"/>
              <p:cNvSpPr>
                <a:spLocks noChangeArrowheads="1"/>
              </p:cNvSpPr>
              <p:nvPr/>
            </p:nvSpPr>
            <p:spPr bwMode="auto">
              <a:xfrm>
                <a:off x="6286001" y="3351595"/>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36973" name="Rectangle 2111"/>
              <p:cNvSpPr>
                <a:spLocks noChangeArrowheads="1"/>
              </p:cNvSpPr>
              <p:nvPr/>
            </p:nvSpPr>
            <p:spPr bwMode="auto">
              <a:xfrm>
                <a:off x="6391536" y="3125968"/>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4" name="Freeform 2112"/>
              <p:cNvSpPr>
                <a:spLocks/>
              </p:cNvSpPr>
              <p:nvPr/>
            </p:nvSpPr>
            <p:spPr bwMode="auto">
              <a:xfrm>
                <a:off x="6391536" y="3125968"/>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5" name="Rectangle 2113"/>
              <p:cNvSpPr>
                <a:spLocks noChangeArrowheads="1"/>
              </p:cNvSpPr>
              <p:nvPr/>
            </p:nvSpPr>
            <p:spPr bwMode="auto">
              <a:xfrm>
                <a:off x="6286001" y="3067742"/>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36976" name="Rectangle 2114"/>
              <p:cNvSpPr>
                <a:spLocks noChangeArrowheads="1"/>
              </p:cNvSpPr>
              <p:nvPr/>
            </p:nvSpPr>
            <p:spPr bwMode="auto">
              <a:xfrm>
                <a:off x="6391536" y="2842115"/>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7" name="Freeform 2115"/>
              <p:cNvSpPr>
                <a:spLocks/>
              </p:cNvSpPr>
              <p:nvPr/>
            </p:nvSpPr>
            <p:spPr bwMode="auto">
              <a:xfrm>
                <a:off x="6391536" y="2842115"/>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78" name="Rectangle 2116"/>
              <p:cNvSpPr>
                <a:spLocks noChangeArrowheads="1"/>
              </p:cNvSpPr>
              <p:nvPr/>
            </p:nvSpPr>
            <p:spPr bwMode="auto">
              <a:xfrm>
                <a:off x="6286001" y="2783888"/>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136979" name="Rectangle 2117"/>
              <p:cNvSpPr>
                <a:spLocks noChangeArrowheads="1"/>
              </p:cNvSpPr>
              <p:nvPr/>
            </p:nvSpPr>
            <p:spPr bwMode="auto">
              <a:xfrm>
                <a:off x="6391536" y="2558261"/>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0" name="Freeform 2118"/>
              <p:cNvSpPr>
                <a:spLocks/>
              </p:cNvSpPr>
              <p:nvPr/>
            </p:nvSpPr>
            <p:spPr bwMode="auto">
              <a:xfrm>
                <a:off x="6391536" y="2558261"/>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1" name="Rectangle 2119"/>
              <p:cNvSpPr>
                <a:spLocks noChangeArrowheads="1"/>
              </p:cNvSpPr>
              <p:nvPr/>
            </p:nvSpPr>
            <p:spPr bwMode="auto">
              <a:xfrm>
                <a:off x="6286001" y="2500035"/>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136982" name="Rectangle 2120"/>
              <p:cNvSpPr>
                <a:spLocks noChangeArrowheads="1"/>
              </p:cNvSpPr>
              <p:nvPr/>
            </p:nvSpPr>
            <p:spPr bwMode="auto">
              <a:xfrm>
                <a:off x="6391536" y="2278047"/>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3" name="Freeform 2121"/>
              <p:cNvSpPr>
                <a:spLocks/>
              </p:cNvSpPr>
              <p:nvPr/>
            </p:nvSpPr>
            <p:spPr bwMode="auto">
              <a:xfrm>
                <a:off x="6391536" y="2278047"/>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4" name="Rectangle 2122"/>
              <p:cNvSpPr>
                <a:spLocks noChangeArrowheads="1"/>
              </p:cNvSpPr>
              <p:nvPr/>
            </p:nvSpPr>
            <p:spPr bwMode="auto">
              <a:xfrm>
                <a:off x="6286001" y="2216181"/>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136985" name="Rectangle 2123"/>
              <p:cNvSpPr>
                <a:spLocks noChangeArrowheads="1"/>
              </p:cNvSpPr>
              <p:nvPr/>
            </p:nvSpPr>
            <p:spPr bwMode="auto">
              <a:xfrm>
                <a:off x="6391536" y="1994194"/>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6" name="Freeform 2124"/>
              <p:cNvSpPr>
                <a:spLocks/>
              </p:cNvSpPr>
              <p:nvPr/>
            </p:nvSpPr>
            <p:spPr bwMode="auto">
              <a:xfrm>
                <a:off x="6391536" y="1994194"/>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7" name="Rectangle 2125"/>
              <p:cNvSpPr>
                <a:spLocks noChangeArrowheads="1"/>
              </p:cNvSpPr>
              <p:nvPr/>
            </p:nvSpPr>
            <p:spPr bwMode="auto">
              <a:xfrm>
                <a:off x="6286001" y="1932328"/>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5</a:t>
                </a:r>
                <a:endParaRPr kumimoji="0" lang="en-US" sz="1800" b="0" i="0" u="none" strike="noStrike" cap="none" normalizeH="0" baseline="0" smtClean="0">
                  <a:ln>
                    <a:noFill/>
                  </a:ln>
                  <a:solidFill>
                    <a:schemeClr val="tx1"/>
                  </a:solidFill>
                  <a:effectLst/>
                  <a:latin typeface="Arial" pitchFamily="34" charset="0"/>
                </a:endParaRPr>
              </a:p>
            </p:txBody>
          </p:sp>
          <p:sp>
            <p:nvSpPr>
              <p:cNvPr id="136988" name="Rectangle 2126"/>
              <p:cNvSpPr>
                <a:spLocks noChangeArrowheads="1"/>
              </p:cNvSpPr>
              <p:nvPr/>
            </p:nvSpPr>
            <p:spPr bwMode="auto">
              <a:xfrm>
                <a:off x="6391536" y="1710340"/>
                <a:ext cx="6186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89" name="Freeform 2127"/>
              <p:cNvSpPr>
                <a:spLocks/>
              </p:cNvSpPr>
              <p:nvPr/>
            </p:nvSpPr>
            <p:spPr bwMode="auto">
              <a:xfrm>
                <a:off x="6391536" y="1710340"/>
                <a:ext cx="61865" cy="10917"/>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90" name="Rectangle 2128"/>
              <p:cNvSpPr>
                <a:spLocks noChangeArrowheads="1"/>
              </p:cNvSpPr>
              <p:nvPr/>
            </p:nvSpPr>
            <p:spPr bwMode="auto">
              <a:xfrm>
                <a:off x="6286001" y="1652114"/>
                <a:ext cx="116453"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6</a:t>
                </a:r>
                <a:endParaRPr kumimoji="0" lang="en-US" sz="1800" b="0" i="0" u="none" strike="noStrike" cap="none" normalizeH="0" baseline="0" smtClean="0">
                  <a:ln>
                    <a:noFill/>
                  </a:ln>
                  <a:solidFill>
                    <a:schemeClr val="tx1"/>
                  </a:solidFill>
                  <a:effectLst/>
                  <a:latin typeface="Arial" pitchFamily="34" charset="0"/>
                </a:endParaRPr>
              </a:p>
            </p:txBody>
          </p:sp>
          <p:sp>
            <p:nvSpPr>
              <p:cNvPr id="137027" name="Rectangle 2165"/>
              <p:cNvSpPr>
                <a:spLocks noChangeArrowheads="1"/>
              </p:cNvSpPr>
              <p:nvPr/>
            </p:nvSpPr>
            <p:spPr bwMode="auto">
              <a:xfrm rot="16200000">
                <a:off x="5576368" y="2461824"/>
                <a:ext cx="1131774"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rgbClr val="000000"/>
                    </a:solidFill>
                    <a:effectLst/>
                    <a:latin typeface="Arial" pitchFamily="34" charset="0"/>
                  </a:rPr>
                  <a:t>Time constant (trials)</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144172" name="Group 144171"/>
            <p:cNvGrpSpPr/>
            <p:nvPr/>
          </p:nvGrpSpPr>
          <p:grpSpPr>
            <a:xfrm>
              <a:off x="6382439" y="3409821"/>
              <a:ext cx="1577569" cy="405765"/>
              <a:chOff x="6382439" y="3409821"/>
              <a:chExt cx="1577569" cy="405765"/>
            </a:xfrm>
          </p:grpSpPr>
          <p:sp>
            <p:nvSpPr>
              <p:cNvPr id="136954" name="Rectangle 2092"/>
              <p:cNvSpPr>
                <a:spLocks noChangeArrowheads="1"/>
              </p:cNvSpPr>
              <p:nvPr/>
            </p:nvSpPr>
            <p:spPr bwMode="auto">
              <a:xfrm>
                <a:off x="6518907" y="3409821"/>
                <a:ext cx="1426545" cy="1091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55" name="Freeform 2093"/>
              <p:cNvSpPr>
                <a:spLocks/>
              </p:cNvSpPr>
              <p:nvPr/>
            </p:nvSpPr>
            <p:spPr bwMode="auto">
              <a:xfrm>
                <a:off x="6525855" y="3409821"/>
                <a:ext cx="1426545" cy="10917"/>
              </a:xfrm>
              <a:custGeom>
                <a:avLst/>
                <a:gdLst>
                  <a:gd name="T0" fmla="*/ 0 w 784"/>
                  <a:gd name="T1" fmla="*/ 6 h 6"/>
                  <a:gd name="T2" fmla="*/ 784 w 784"/>
                  <a:gd name="T3" fmla="*/ 6 h 6"/>
                  <a:gd name="T4" fmla="*/ 784 w 784"/>
                  <a:gd name="T5" fmla="*/ 0 h 6"/>
                  <a:gd name="T6" fmla="*/ 0 w 784"/>
                  <a:gd name="T7" fmla="*/ 0 h 6"/>
                </a:gdLst>
                <a:ahLst/>
                <a:cxnLst>
                  <a:cxn ang="0">
                    <a:pos x="T0" y="T1"/>
                  </a:cxn>
                  <a:cxn ang="0">
                    <a:pos x="T2" y="T3"/>
                  </a:cxn>
                  <a:cxn ang="0">
                    <a:pos x="T4" y="T5"/>
                  </a:cxn>
                  <a:cxn ang="0">
                    <a:pos x="T6" y="T7"/>
                  </a:cxn>
                </a:cxnLst>
                <a:rect l="0" t="0" r="r" b="b"/>
                <a:pathLst>
                  <a:path w="784" h="6">
                    <a:moveTo>
                      <a:pt x="0" y="6"/>
                    </a:moveTo>
                    <a:lnTo>
                      <a:pt x="784" y="6"/>
                    </a:lnTo>
                    <a:lnTo>
                      <a:pt x="78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58" name="Rectangle 2096"/>
              <p:cNvSpPr>
                <a:spLocks noChangeArrowheads="1"/>
              </p:cNvSpPr>
              <p:nvPr/>
            </p:nvSpPr>
            <p:spPr bwMode="auto">
              <a:xfrm>
                <a:off x="6711781" y="3417100"/>
                <a:ext cx="10917" cy="582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59" name="Freeform 2097"/>
              <p:cNvSpPr>
                <a:spLocks/>
              </p:cNvSpPr>
              <p:nvPr/>
            </p:nvSpPr>
            <p:spPr bwMode="auto">
              <a:xfrm>
                <a:off x="6711781"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0" name="Rectangle 2098"/>
              <p:cNvSpPr>
                <a:spLocks noChangeArrowheads="1"/>
              </p:cNvSpPr>
              <p:nvPr/>
            </p:nvSpPr>
            <p:spPr bwMode="auto">
              <a:xfrm>
                <a:off x="6959243" y="3417100"/>
                <a:ext cx="10917" cy="582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1" name="Freeform 2099"/>
              <p:cNvSpPr>
                <a:spLocks/>
              </p:cNvSpPr>
              <p:nvPr/>
            </p:nvSpPr>
            <p:spPr bwMode="auto">
              <a:xfrm>
                <a:off x="6959243"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2" name="Rectangle 2100"/>
              <p:cNvSpPr>
                <a:spLocks noChangeArrowheads="1"/>
              </p:cNvSpPr>
              <p:nvPr/>
            </p:nvSpPr>
            <p:spPr bwMode="auto">
              <a:xfrm>
                <a:off x="7206705" y="3417100"/>
                <a:ext cx="10917" cy="582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3" name="Freeform 2101"/>
              <p:cNvSpPr>
                <a:spLocks/>
              </p:cNvSpPr>
              <p:nvPr/>
            </p:nvSpPr>
            <p:spPr bwMode="auto">
              <a:xfrm>
                <a:off x="7206705"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4" name="Rectangle 2102"/>
              <p:cNvSpPr>
                <a:spLocks noChangeArrowheads="1"/>
              </p:cNvSpPr>
              <p:nvPr/>
            </p:nvSpPr>
            <p:spPr bwMode="auto">
              <a:xfrm>
                <a:off x="7454167" y="3417100"/>
                <a:ext cx="10917" cy="582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5" name="Freeform 2103"/>
              <p:cNvSpPr>
                <a:spLocks/>
              </p:cNvSpPr>
              <p:nvPr/>
            </p:nvSpPr>
            <p:spPr bwMode="auto">
              <a:xfrm>
                <a:off x="7454167"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6" name="Rectangle 2104"/>
              <p:cNvSpPr>
                <a:spLocks noChangeArrowheads="1"/>
              </p:cNvSpPr>
              <p:nvPr/>
            </p:nvSpPr>
            <p:spPr bwMode="auto">
              <a:xfrm>
                <a:off x="7701629" y="3417100"/>
                <a:ext cx="10917" cy="582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7" name="Freeform 2105"/>
              <p:cNvSpPr>
                <a:spLocks/>
              </p:cNvSpPr>
              <p:nvPr/>
            </p:nvSpPr>
            <p:spPr bwMode="auto">
              <a:xfrm>
                <a:off x="7701629"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69" name="Freeform 2107"/>
              <p:cNvSpPr>
                <a:spLocks/>
              </p:cNvSpPr>
              <p:nvPr/>
            </p:nvSpPr>
            <p:spPr bwMode="auto">
              <a:xfrm>
                <a:off x="7949091" y="3417100"/>
                <a:ext cx="10917" cy="58226"/>
              </a:xfrm>
              <a:custGeom>
                <a:avLst/>
                <a:gdLst>
                  <a:gd name="T0" fmla="*/ 0 w 6"/>
                  <a:gd name="T1" fmla="*/ 0 h 32"/>
                  <a:gd name="T2" fmla="*/ 0 w 6"/>
                  <a:gd name="T3" fmla="*/ 32 h 32"/>
                  <a:gd name="T4" fmla="*/ 6 w 6"/>
                  <a:gd name="T5" fmla="*/ 32 h 32"/>
                  <a:gd name="T6" fmla="*/ 6 w 6"/>
                  <a:gd name="T7" fmla="*/ 0 h 32"/>
                </a:gdLst>
                <a:ahLst/>
                <a:cxnLst>
                  <a:cxn ang="0">
                    <a:pos x="T0" y="T1"/>
                  </a:cxn>
                  <a:cxn ang="0">
                    <a:pos x="T2" y="T3"/>
                  </a:cxn>
                  <a:cxn ang="0">
                    <a:pos x="T4" y="T5"/>
                  </a:cxn>
                  <a:cxn ang="0">
                    <a:pos x="T6" y="T7"/>
                  </a:cxn>
                </a:cxnLst>
                <a:rect l="0" t="0" r="r" b="b"/>
                <a:pathLst>
                  <a:path w="6" h="32">
                    <a:moveTo>
                      <a:pt x="0" y="0"/>
                    </a:moveTo>
                    <a:lnTo>
                      <a:pt x="0" y="32"/>
                    </a:lnTo>
                    <a:lnTo>
                      <a:pt x="6" y="32"/>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28" name="Rectangle 2166"/>
              <p:cNvSpPr>
                <a:spLocks noChangeArrowheads="1"/>
              </p:cNvSpPr>
              <p:nvPr/>
            </p:nvSpPr>
            <p:spPr bwMode="auto">
              <a:xfrm rot="18900000">
                <a:off x="6382439" y="3566305"/>
                <a:ext cx="422141"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rgbClr val="000000"/>
                    </a:solidFill>
                    <a:effectLst/>
                    <a:latin typeface="Arial" pitchFamily="34" charset="0"/>
                  </a:rPr>
                  <a:t>Control</a:t>
                </a:r>
                <a:endParaRPr kumimoji="0" lang="en-US" sz="1800" b="0" i="0" u="none" strike="noStrike" cap="none" normalizeH="0" baseline="0" dirty="0" smtClean="0">
                  <a:ln>
                    <a:noFill/>
                  </a:ln>
                  <a:solidFill>
                    <a:schemeClr val="tx1"/>
                  </a:solidFill>
                  <a:effectLst/>
                  <a:latin typeface="Arial" pitchFamily="34" charset="0"/>
                </a:endParaRPr>
              </a:p>
            </p:txBody>
          </p:sp>
          <p:sp>
            <p:nvSpPr>
              <p:cNvPr id="137029" name="Rectangle 2167"/>
              <p:cNvSpPr>
                <a:spLocks noChangeArrowheads="1"/>
              </p:cNvSpPr>
              <p:nvPr/>
            </p:nvSpPr>
            <p:spPr bwMode="auto">
              <a:xfrm rot="18900000">
                <a:off x="6795482" y="3518996"/>
                <a:ext cx="28749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ANA</a:t>
                </a:r>
                <a:endParaRPr kumimoji="0" lang="en-US" sz="1800" b="0" i="0" u="none" strike="noStrike" cap="none" normalizeH="0" baseline="0" smtClean="0">
                  <a:ln>
                    <a:noFill/>
                  </a:ln>
                  <a:solidFill>
                    <a:schemeClr val="tx1"/>
                  </a:solidFill>
                  <a:effectLst/>
                  <a:latin typeface="Arial" pitchFamily="34" charset="0"/>
                </a:endParaRPr>
              </a:p>
            </p:txBody>
          </p:sp>
          <p:sp>
            <p:nvSpPr>
              <p:cNvPr id="137030" name="Rectangle 2168"/>
              <p:cNvSpPr>
                <a:spLocks noChangeArrowheads="1"/>
              </p:cNvSpPr>
              <p:nvPr/>
            </p:nvSpPr>
            <p:spPr bwMode="auto">
              <a:xfrm rot="18900000">
                <a:off x="7042944" y="3518996"/>
                <a:ext cx="287492"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BNA</a:t>
                </a:r>
                <a:endParaRPr kumimoji="0" lang="en-US" sz="1800" b="0" i="0" u="none" strike="noStrike" cap="none" normalizeH="0" baseline="0" smtClean="0">
                  <a:ln>
                    <a:noFill/>
                  </a:ln>
                  <a:solidFill>
                    <a:schemeClr val="tx1"/>
                  </a:solidFill>
                  <a:effectLst/>
                  <a:latin typeface="Arial" pitchFamily="34" charset="0"/>
                </a:endParaRPr>
              </a:p>
            </p:txBody>
          </p:sp>
          <p:sp>
            <p:nvSpPr>
              <p:cNvPr id="137031" name="Rectangle 2169"/>
              <p:cNvSpPr>
                <a:spLocks noChangeArrowheads="1"/>
              </p:cNvSpPr>
              <p:nvPr/>
            </p:nvSpPr>
            <p:spPr bwMode="auto">
              <a:xfrm rot="18900000">
                <a:off x="7208525" y="3659103"/>
                <a:ext cx="127370"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B</a:t>
                </a:r>
                <a:endParaRPr kumimoji="0" lang="en-US" sz="1800" b="0" i="0" u="none" strike="noStrike" cap="none" normalizeH="0" baseline="0" smtClean="0">
                  <a:ln>
                    <a:noFill/>
                  </a:ln>
                  <a:solidFill>
                    <a:schemeClr val="tx1"/>
                  </a:solidFill>
                  <a:effectLst/>
                  <a:latin typeface="Arial" pitchFamily="34" charset="0"/>
                </a:endParaRPr>
              </a:p>
            </p:txBody>
          </p:sp>
          <p:sp>
            <p:nvSpPr>
              <p:cNvPr id="137032" name="Rectangle 2170"/>
              <p:cNvSpPr>
                <a:spLocks noChangeArrowheads="1"/>
              </p:cNvSpPr>
              <p:nvPr/>
            </p:nvSpPr>
            <p:spPr bwMode="auto">
              <a:xfrm rot="18900000">
                <a:off x="7297684" y="3657283"/>
                <a:ext cx="163762" cy="9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500" b="0" i="0" u="none" strike="noStrike" cap="none" normalizeH="0" baseline="0" smtClean="0">
                    <a:ln>
                      <a:noFill/>
                    </a:ln>
                    <a:solidFill>
                      <a:srgbClr val="000000"/>
                    </a:solidFill>
                    <a:effectLst/>
                    <a:latin typeface="Arial" pitchFamily="34" charset="0"/>
                  </a:rPr>
                  <a:t>wait</a:t>
                </a:r>
                <a:endParaRPr kumimoji="0" lang="en-US" sz="1800" b="0" i="0" u="none" strike="noStrike" cap="none" normalizeH="0" baseline="0" smtClean="0">
                  <a:ln>
                    <a:noFill/>
                  </a:ln>
                  <a:solidFill>
                    <a:schemeClr val="tx1"/>
                  </a:solidFill>
                  <a:effectLst/>
                  <a:latin typeface="Arial" pitchFamily="34" charset="0"/>
                </a:endParaRPr>
              </a:p>
            </p:txBody>
          </p:sp>
          <p:sp>
            <p:nvSpPr>
              <p:cNvPr id="137033" name="Rectangle 2171"/>
              <p:cNvSpPr>
                <a:spLocks noChangeArrowheads="1"/>
              </p:cNvSpPr>
              <p:nvPr/>
            </p:nvSpPr>
            <p:spPr bwMode="auto">
              <a:xfrm rot="18900000">
                <a:off x="7337714" y="3488063"/>
                <a:ext cx="211070"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NA</a:t>
                </a:r>
                <a:endParaRPr kumimoji="0" lang="en-US" sz="1800" b="0" i="0" u="none" strike="noStrike" cap="none" normalizeH="0" baseline="0" smtClean="0">
                  <a:ln>
                    <a:noFill/>
                  </a:ln>
                  <a:solidFill>
                    <a:schemeClr val="tx1"/>
                  </a:solidFill>
                  <a:effectLst/>
                  <a:latin typeface="Arial" pitchFamily="34" charset="0"/>
                </a:endParaRPr>
              </a:p>
            </p:txBody>
          </p:sp>
          <p:sp>
            <p:nvSpPr>
              <p:cNvPr id="137034" name="Rectangle 2172"/>
              <p:cNvSpPr>
                <a:spLocks noChangeArrowheads="1"/>
              </p:cNvSpPr>
              <p:nvPr/>
            </p:nvSpPr>
            <p:spPr bwMode="auto">
              <a:xfrm rot="18900000">
                <a:off x="7521491" y="3515357"/>
                <a:ext cx="302049" cy="15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smtClean="0">
                    <a:ln>
                      <a:noFill/>
                    </a:ln>
                    <a:solidFill>
                      <a:srgbClr val="000000"/>
                    </a:solidFill>
                    <a:effectLst/>
                    <a:latin typeface="Arial" pitchFamily="34" charset="0"/>
                  </a:rPr>
                  <a:t>GNA</a:t>
                </a:r>
                <a:endParaRPr kumimoji="0" lang="en-US" sz="1800" b="0" i="0" u="none" strike="noStrike" cap="none" normalizeH="0" baseline="0" smtClean="0">
                  <a:ln>
                    <a:noFill/>
                  </a:ln>
                  <a:solidFill>
                    <a:schemeClr val="tx1"/>
                  </a:solidFill>
                  <a:effectLst/>
                  <a:latin typeface="Arial" pitchFamily="34" charset="0"/>
                </a:endParaRPr>
              </a:p>
            </p:txBody>
          </p:sp>
        </p:grpSp>
      </p:grpSp>
      <p:sp>
        <p:nvSpPr>
          <p:cNvPr id="137038" name="Freeform 2176"/>
          <p:cNvSpPr>
            <a:spLocks/>
          </p:cNvSpPr>
          <p:nvPr/>
        </p:nvSpPr>
        <p:spPr bwMode="auto">
          <a:xfrm>
            <a:off x="1358598" y="5447743"/>
            <a:ext cx="10917" cy="869756"/>
          </a:xfrm>
          <a:custGeom>
            <a:avLst/>
            <a:gdLst>
              <a:gd name="T0" fmla="*/ 6 w 6"/>
              <a:gd name="T1" fmla="*/ 478 h 478"/>
              <a:gd name="T2" fmla="*/ 6 w 6"/>
              <a:gd name="T3" fmla="*/ 0 h 478"/>
              <a:gd name="T4" fmla="*/ 0 w 6"/>
              <a:gd name="T5" fmla="*/ 0 h 478"/>
              <a:gd name="T6" fmla="*/ 0 w 6"/>
              <a:gd name="T7" fmla="*/ 478 h 478"/>
            </a:gdLst>
            <a:ahLst/>
            <a:cxnLst>
              <a:cxn ang="0">
                <a:pos x="T0" y="T1"/>
              </a:cxn>
              <a:cxn ang="0">
                <a:pos x="T2" y="T3"/>
              </a:cxn>
              <a:cxn ang="0">
                <a:pos x="T4" y="T5"/>
              </a:cxn>
              <a:cxn ang="0">
                <a:pos x="T6" y="T7"/>
              </a:cxn>
            </a:cxnLst>
            <a:rect l="0" t="0" r="r" b="b"/>
            <a:pathLst>
              <a:path w="6" h="478">
                <a:moveTo>
                  <a:pt x="6" y="478"/>
                </a:moveTo>
                <a:lnTo>
                  <a:pt x="6" y="0"/>
                </a:lnTo>
                <a:lnTo>
                  <a:pt x="0" y="0"/>
                </a:lnTo>
                <a:lnTo>
                  <a:pt x="0" y="4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44202" name="Picture 8010" descr="C:\Documents and Settings\David\Desktop\Untitled-1.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57374" y="1586051"/>
            <a:ext cx="3326289" cy="1993745"/>
          </a:xfrm>
          <a:prstGeom prst="rect">
            <a:avLst/>
          </a:prstGeom>
          <a:noFill/>
          <a:extLst>
            <a:ext uri="{909E8E84-426E-40DD-AFC4-6F175D3DCCD1}">
              <a14:hiddenFill xmlns:a14="http://schemas.microsoft.com/office/drawing/2010/main">
                <a:solidFill>
                  <a:srgbClr val="FFFFFF"/>
                </a:solidFill>
              </a14:hiddenFill>
            </a:ext>
          </a:extLst>
        </p:spPr>
      </p:pic>
      <p:pic>
        <p:nvPicPr>
          <p:cNvPr id="144205" name="Picture 8013" descr="C:\Documents and Settings\David\Desktop\Untitled-1.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57375" y="3703733"/>
            <a:ext cx="3441899" cy="21233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912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420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417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4418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nodeType="clickEffect">
                                  <p:stCondLst>
                                    <p:cond delay="0"/>
                                  </p:stCondLst>
                                  <p:childTnLst>
                                    <p:set>
                                      <p:cBhvr>
                                        <p:cTn id="14" dur="1" fill="hold">
                                          <p:stCondLst>
                                            <p:cond delay="0"/>
                                          </p:stCondLst>
                                        </p:cTn>
                                        <p:tgtEl>
                                          <p:spTgt spid="144202"/>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14420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4417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3908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nodeType="clickEffect">
                                  <p:stCondLst>
                                    <p:cond delay="0"/>
                                  </p:stCondLst>
                                  <p:childTnLst>
                                    <p:set>
                                      <p:cBhvr>
                                        <p:cTn id="26" dur="1" fill="hold">
                                          <p:stCondLst>
                                            <p:cond delay="0"/>
                                          </p:stCondLst>
                                        </p:cTn>
                                        <p:tgtEl>
                                          <p:spTgt spid="144203"/>
                                        </p:tgtEl>
                                        <p:attrNameLst>
                                          <p:attrName>style.visibility</p:attrName>
                                        </p:attrNameLst>
                                      </p:cBhvr>
                                      <p:to>
                                        <p:strVal val="hidden"/>
                                      </p:to>
                                    </p:set>
                                  </p:childTnLst>
                                </p:cTn>
                              </p:par>
                              <p:par>
                                <p:cTn id="27" presetID="1" presetClass="entr" presetSubtype="0" fill="hold" nodeType="withEffect">
                                  <p:stCondLst>
                                    <p:cond delay="0"/>
                                  </p:stCondLst>
                                  <p:childTnLst>
                                    <p:set>
                                      <p:cBhvr>
                                        <p:cTn id="28" dur="1" fill="hold">
                                          <p:stCondLst>
                                            <p:cond delay="0"/>
                                          </p:stCondLst>
                                        </p:cTn>
                                        <p:tgtEl>
                                          <p:spTgt spid="14420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4418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4420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3908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4418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39083"/>
                                        </p:tgtEl>
                                        <p:attrNameLst>
                                          <p:attrName>style.visibility</p:attrName>
                                        </p:attrNameLst>
                                      </p:cBhvr>
                                      <p:to>
                                        <p:strVal val="visible"/>
                                      </p:to>
                                    </p:set>
                                    <p:animEffect transition="in" filter="fade">
                                      <p:cBhvr>
                                        <p:cTn id="43" dur="500"/>
                                        <p:tgtEl>
                                          <p:spTgt spid="139083"/>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xit" presetSubtype="0" fill="hold" nodeType="clickEffect">
                                  <p:stCondLst>
                                    <p:cond delay="0"/>
                                  </p:stCondLst>
                                  <p:childTnLst>
                                    <p:set>
                                      <p:cBhvr>
                                        <p:cTn id="47" dur="1" fill="hold">
                                          <p:stCondLst>
                                            <p:cond delay="0"/>
                                          </p:stCondLst>
                                        </p:cTn>
                                        <p:tgtEl>
                                          <p:spTgt spid="144205"/>
                                        </p:tgtEl>
                                        <p:attrNameLst>
                                          <p:attrName>style.visibility</p:attrName>
                                        </p:attrNameLst>
                                      </p:cBhvr>
                                      <p:to>
                                        <p:strVal val="hidden"/>
                                      </p:to>
                                    </p:set>
                                  </p:childTnLst>
                                </p:cTn>
                              </p:par>
                              <p:par>
                                <p:cTn id="48" presetID="1" presetClass="entr" presetSubtype="0" fill="hold" nodeType="withEffect">
                                  <p:stCondLst>
                                    <p:cond delay="0"/>
                                  </p:stCondLst>
                                  <p:childTnLst>
                                    <p:set>
                                      <p:cBhvr>
                                        <p:cTn id="49" dur="1" fill="hold">
                                          <p:stCondLst>
                                            <p:cond delay="0"/>
                                          </p:stCondLst>
                                        </p:cTn>
                                        <p:tgtEl>
                                          <p:spTgt spid="144207"/>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139082"/>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1441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200" dirty="0"/>
              <a:t>Model accounts for </a:t>
            </a:r>
            <a:r>
              <a:rPr lang="en-US" sz="3200" dirty="0" smtClean="0"/>
              <a:t>savings after </a:t>
            </a:r>
            <a:r>
              <a:rPr lang="en-US" sz="3200" smtClean="0"/>
              <a:t>extended washout</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81</a:t>
            </a:fld>
            <a:endParaRPr lang="en-US"/>
          </a:p>
        </p:txBody>
      </p:sp>
      <p:sp>
        <p:nvSpPr>
          <p:cNvPr id="142319" name="Rectangle 1007"/>
          <p:cNvSpPr>
            <a:spLocks noChangeArrowheads="1"/>
          </p:cNvSpPr>
          <p:nvPr/>
        </p:nvSpPr>
        <p:spPr bwMode="auto">
          <a:xfrm>
            <a:off x="12223751" y="5176838"/>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900</a:t>
            </a:r>
            <a:endParaRPr kumimoji="0" lang="en-US" sz="1800" b="0" i="0" u="none" strike="noStrike" cap="none" normalizeH="0" baseline="0" smtClean="0">
              <a:ln>
                <a:noFill/>
              </a:ln>
              <a:solidFill>
                <a:schemeClr val="tx1"/>
              </a:solidFill>
              <a:effectLst/>
              <a:latin typeface="Arial" pitchFamily="34" charset="0"/>
            </a:endParaRPr>
          </a:p>
        </p:txBody>
      </p:sp>
      <p:sp>
        <p:nvSpPr>
          <p:cNvPr id="142261" name="Freeform 949"/>
          <p:cNvSpPr>
            <a:spLocks/>
          </p:cNvSpPr>
          <p:nvPr/>
        </p:nvSpPr>
        <p:spPr bwMode="auto">
          <a:xfrm>
            <a:off x="5896372" y="2163762"/>
            <a:ext cx="2349500" cy="973138"/>
          </a:xfrm>
          <a:custGeom>
            <a:avLst/>
            <a:gdLst/>
            <a:ahLst/>
            <a:cxnLst>
              <a:cxn ang="0">
                <a:pos x="0" y="613"/>
              </a:cxn>
              <a:cxn ang="0">
                <a:pos x="30" y="554"/>
              </a:cxn>
              <a:cxn ang="0">
                <a:pos x="64" y="442"/>
              </a:cxn>
              <a:cxn ang="0">
                <a:pos x="93" y="405"/>
              </a:cxn>
              <a:cxn ang="0">
                <a:pos x="123" y="338"/>
              </a:cxn>
              <a:cxn ang="0">
                <a:pos x="153" y="316"/>
              </a:cxn>
              <a:cxn ang="0">
                <a:pos x="183" y="272"/>
              </a:cxn>
              <a:cxn ang="0">
                <a:pos x="212" y="242"/>
              </a:cxn>
              <a:cxn ang="0">
                <a:pos x="242" y="220"/>
              </a:cxn>
              <a:cxn ang="0">
                <a:pos x="272" y="205"/>
              </a:cxn>
              <a:cxn ang="0">
                <a:pos x="301" y="182"/>
              </a:cxn>
              <a:cxn ang="0">
                <a:pos x="335" y="168"/>
              </a:cxn>
              <a:cxn ang="0">
                <a:pos x="365" y="164"/>
              </a:cxn>
              <a:cxn ang="0">
                <a:pos x="394" y="156"/>
              </a:cxn>
              <a:cxn ang="0">
                <a:pos x="424" y="153"/>
              </a:cxn>
              <a:cxn ang="0">
                <a:pos x="454" y="153"/>
              </a:cxn>
              <a:cxn ang="0">
                <a:pos x="484" y="153"/>
              </a:cxn>
              <a:cxn ang="0">
                <a:pos x="513" y="145"/>
              </a:cxn>
              <a:cxn ang="0">
                <a:pos x="543" y="142"/>
              </a:cxn>
              <a:cxn ang="0">
                <a:pos x="577" y="138"/>
              </a:cxn>
              <a:cxn ang="0">
                <a:pos x="606" y="138"/>
              </a:cxn>
              <a:cxn ang="0">
                <a:pos x="636" y="138"/>
              </a:cxn>
              <a:cxn ang="0">
                <a:pos x="666" y="119"/>
              </a:cxn>
              <a:cxn ang="0">
                <a:pos x="695" y="119"/>
              </a:cxn>
              <a:cxn ang="0">
                <a:pos x="725" y="115"/>
              </a:cxn>
              <a:cxn ang="0">
                <a:pos x="755" y="115"/>
              </a:cxn>
              <a:cxn ang="0">
                <a:pos x="785" y="112"/>
              </a:cxn>
              <a:cxn ang="0">
                <a:pos x="814" y="108"/>
              </a:cxn>
              <a:cxn ang="0">
                <a:pos x="848" y="108"/>
              </a:cxn>
              <a:cxn ang="0">
                <a:pos x="878" y="101"/>
              </a:cxn>
              <a:cxn ang="0">
                <a:pos x="907" y="101"/>
              </a:cxn>
              <a:cxn ang="0">
                <a:pos x="937" y="89"/>
              </a:cxn>
              <a:cxn ang="0">
                <a:pos x="967" y="86"/>
              </a:cxn>
              <a:cxn ang="0">
                <a:pos x="997" y="86"/>
              </a:cxn>
              <a:cxn ang="0">
                <a:pos x="1026" y="86"/>
              </a:cxn>
              <a:cxn ang="0">
                <a:pos x="1056" y="93"/>
              </a:cxn>
              <a:cxn ang="0">
                <a:pos x="1086" y="89"/>
              </a:cxn>
              <a:cxn ang="0">
                <a:pos x="1119" y="78"/>
              </a:cxn>
              <a:cxn ang="0">
                <a:pos x="1149" y="67"/>
              </a:cxn>
              <a:cxn ang="0">
                <a:pos x="1179" y="56"/>
              </a:cxn>
              <a:cxn ang="0">
                <a:pos x="1208" y="49"/>
              </a:cxn>
              <a:cxn ang="0">
                <a:pos x="1238" y="37"/>
              </a:cxn>
              <a:cxn ang="0">
                <a:pos x="1268" y="30"/>
              </a:cxn>
              <a:cxn ang="0">
                <a:pos x="1298" y="26"/>
              </a:cxn>
              <a:cxn ang="0">
                <a:pos x="1327" y="19"/>
              </a:cxn>
              <a:cxn ang="0">
                <a:pos x="1361" y="11"/>
              </a:cxn>
              <a:cxn ang="0">
                <a:pos x="1390" y="0"/>
              </a:cxn>
              <a:cxn ang="0">
                <a:pos x="1420" y="0"/>
              </a:cxn>
              <a:cxn ang="0">
                <a:pos x="1450" y="8"/>
              </a:cxn>
              <a:cxn ang="0">
                <a:pos x="1480" y="8"/>
              </a:cxn>
            </a:cxnLst>
            <a:rect l="0" t="0" r="r" b="b"/>
            <a:pathLst>
              <a:path w="1480" h="613">
                <a:moveTo>
                  <a:pt x="0" y="613"/>
                </a:moveTo>
                <a:lnTo>
                  <a:pt x="30" y="554"/>
                </a:lnTo>
                <a:lnTo>
                  <a:pt x="64" y="442"/>
                </a:lnTo>
                <a:lnTo>
                  <a:pt x="93" y="405"/>
                </a:lnTo>
                <a:lnTo>
                  <a:pt x="123" y="338"/>
                </a:lnTo>
                <a:lnTo>
                  <a:pt x="153" y="316"/>
                </a:lnTo>
                <a:lnTo>
                  <a:pt x="183" y="272"/>
                </a:lnTo>
                <a:lnTo>
                  <a:pt x="212" y="242"/>
                </a:lnTo>
                <a:lnTo>
                  <a:pt x="242" y="220"/>
                </a:lnTo>
                <a:lnTo>
                  <a:pt x="272" y="205"/>
                </a:lnTo>
                <a:lnTo>
                  <a:pt x="301" y="182"/>
                </a:lnTo>
                <a:lnTo>
                  <a:pt x="335" y="168"/>
                </a:lnTo>
                <a:lnTo>
                  <a:pt x="365" y="164"/>
                </a:lnTo>
                <a:lnTo>
                  <a:pt x="394" y="156"/>
                </a:lnTo>
                <a:lnTo>
                  <a:pt x="424" y="153"/>
                </a:lnTo>
                <a:lnTo>
                  <a:pt x="454" y="153"/>
                </a:lnTo>
                <a:lnTo>
                  <a:pt x="484" y="153"/>
                </a:lnTo>
                <a:lnTo>
                  <a:pt x="513" y="145"/>
                </a:lnTo>
                <a:lnTo>
                  <a:pt x="543" y="142"/>
                </a:lnTo>
                <a:lnTo>
                  <a:pt x="577" y="138"/>
                </a:lnTo>
                <a:lnTo>
                  <a:pt x="606" y="138"/>
                </a:lnTo>
                <a:lnTo>
                  <a:pt x="636" y="138"/>
                </a:lnTo>
                <a:lnTo>
                  <a:pt x="666" y="119"/>
                </a:lnTo>
                <a:lnTo>
                  <a:pt x="695" y="119"/>
                </a:lnTo>
                <a:lnTo>
                  <a:pt x="725" y="115"/>
                </a:lnTo>
                <a:lnTo>
                  <a:pt x="755" y="115"/>
                </a:lnTo>
                <a:lnTo>
                  <a:pt x="785" y="112"/>
                </a:lnTo>
                <a:lnTo>
                  <a:pt x="814" y="108"/>
                </a:lnTo>
                <a:lnTo>
                  <a:pt x="848" y="108"/>
                </a:lnTo>
                <a:lnTo>
                  <a:pt x="878" y="101"/>
                </a:lnTo>
                <a:lnTo>
                  <a:pt x="907" y="101"/>
                </a:lnTo>
                <a:lnTo>
                  <a:pt x="937" y="89"/>
                </a:lnTo>
                <a:lnTo>
                  <a:pt x="967" y="86"/>
                </a:lnTo>
                <a:lnTo>
                  <a:pt x="997" y="86"/>
                </a:lnTo>
                <a:lnTo>
                  <a:pt x="1026" y="86"/>
                </a:lnTo>
                <a:lnTo>
                  <a:pt x="1056" y="93"/>
                </a:lnTo>
                <a:lnTo>
                  <a:pt x="1086" y="89"/>
                </a:lnTo>
                <a:lnTo>
                  <a:pt x="1119" y="78"/>
                </a:lnTo>
                <a:lnTo>
                  <a:pt x="1149" y="67"/>
                </a:lnTo>
                <a:lnTo>
                  <a:pt x="1179" y="56"/>
                </a:lnTo>
                <a:lnTo>
                  <a:pt x="1208" y="49"/>
                </a:lnTo>
                <a:lnTo>
                  <a:pt x="1238" y="37"/>
                </a:lnTo>
                <a:lnTo>
                  <a:pt x="1268" y="30"/>
                </a:lnTo>
                <a:lnTo>
                  <a:pt x="1298" y="26"/>
                </a:lnTo>
                <a:lnTo>
                  <a:pt x="1327" y="19"/>
                </a:lnTo>
                <a:lnTo>
                  <a:pt x="1361" y="11"/>
                </a:lnTo>
                <a:lnTo>
                  <a:pt x="1390" y="0"/>
                </a:lnTo>
                <a:lnTo>
                  <a:pt x="1420" y="0"/>
                </a:lnTo>
                <a:lnTo>
                  <a:pt x="1450" y="8"/>
                </a:lnTo>
                <a:lnTo>
                  <a:pt x="1480" y="8"/>
                </a:lnTo>
              </a:path>
            </a:pathLst>
          </a:custGeom>
          <a:noFill/>
          <a:ln w="34925">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2" name="Freeform 950"/>
          <p:cNvSpPr>
            <a:spLocks/>
          </p:cNvSpPr>
          <p:nvPr/>
        </p:nvSpPr>
        <p:spPr bwMode="auto">
          <a:xfrm>
            <a:off x="5896372" y="2081212"/>
            <a:ext cx="2349500" cy="525463"/>
          </a:xfrm>
          <a:custGeom>
            <a:avLst/>
            <a:gdLst/>
            <a:ahLst/>
            <a:cxnLst>
              <a:cxn ang="0">
                <a:pos x="0" y="331"/>
              </a:cxn>
              <a:cxn ang="0">
                <a:pos x="30" y="331"/>
              </a:cxn>
              <a:cxn ang="0">
                <a:pos x="64" y="246"/>
              </a:cxn>
              <a:cxn ang="0">
                <a:pos x="93" y="205"/>
              </a:cxn>
              <a:cxn ang="0">
                <a:pos x="123" y="160"/>
              </a:cxn>
              <a:cxn ang="0">
                <a:pos x="153" y="160"/>
              </a:cxn>
              <a:cxn ang="0">
                <a:pos x="183" y="160"/>
              </a:cxn>
              <a:cxn ang="0">
                <a:pos x="212" y="115"/>
              </a:cxn>
              <a:cxn ang="0">
                <a:pos x="242" y="112"/>
              </a:cxn>
              <a:cxn ang="0">
                <a:pos x="272" y="104"/>
              </a:cxn>
              <a:cxn ang="0">
                <a:pos x="301" y="104"/>
              </a:cxn>
              <a:cxn ang="0">
                <a:pos x="335" y="75"/>
              </a:cxn>
              <a:cxn ang="0">
                <a:pos x="365" y="67"/>
              </a:cxn>
              <a:cxn ang="0">
                <a:pos x="394" y="67"/>
              </a:cxn>
              <a:cxn ang="0">
                <a:pos x="424" y="60"/>
              </a:cxn>
              <a:cxn ang="0">
                <a:pos x="454" y="60"/>
              </a:cxn>
              <a:cxn ang="0">
                <a:pos x="484" y="60"/>
              </a:cxn>
              <a:cxn ang="0">
                <a:pos x="513" y="60"/>
              </a:cxn>
              <a:cxn ang="0">
                <a:pos x="543" y="60"/>
              </a:cxn>
              <a:cxn ang="0">
                <a:pos x="577" y="60"/>
              </a:cxn>
              <a:cxn ang="0">
                <a:pos x="606" y="60"/>
              </a:cxn>
              <a:cxn ang="0">
                <a:pos x="636" y="60"/>
              </a:cxn>
              <a:cxn ang="0">
                <a:pos x="666" y="60"/>
              </a:cxn>
              <a:cxn ang="0">
                <a:pos x="695" y="60"/>
              </a:cxn>
              <a:cxn ang="0">
                <a:pos x="725" y="60"/>
              </a:cxn>
              <a:cxn ang="0">
                <a:pos x="755" y="60"/>
              </a:cxn>
              <a:cxn ang="0">
                <a:pos x="785" y="60"/>
              </a:cxn>
              <a:cxn ang="0">
                <a:pos x="814" y="60"/>
              </a:cxn>
              <a:cxn ang="0">
                <a:pos x="848" y="60"/>
              </a:cxn>
              <a:cxn ang="0">
                <a:pos x="878" y="60"/>
              </a:cxn>
              <a:cxn ang="0">
                <a:pos x="907" y="52"/>
              </a:cxn>
              <a:cxn ang="0">
                <a:pos x="937" y="45"/>
              </a:cxn>
              <a:cxn ang="0">
                <a:pos x="967" y="37"/>
              </a:cxn>
              <a:cxn ang="0">
                <a:pos x="997" y="30"/>
              </a:cxn>
              <a:cxn ang="0">
                <a:pos x="1026" y="30"/>
              </a:cxn>
              <a:cxn ang="0">
                <a:pos x="1056" y="23"/>
              </a:cxn>
              <a:cxn ang="0">
                <a:pos x="1086" y="15"/>
              </a:cxn>
              <a:cxn ang="0">
                <a:pos x="1119" y="15"/>
              </a:cxn>
              <a:cxn ang="0">
                <a:pos x="1149" y="8"/>
              </a:cxn>
              <a:cxn ang="0">
                <a:pos x="1179" y="0"/>
              </a:cxn>
              <a:cxn ang="0">
                <a:pos x="1208" y="0"/>
              </a:cxn>
              <a:cxn ang="0">
                <a:pos x="1238" y="0"/>
              </a:cxn>
              <a:cxn ang="0">
                <a:pos x="1268" y="8"/>
              </a:cxn>
              <a:cxn ang="0">
                <a:pos x="1298" y="8"/>
              </a:cxn>
              <a:cxn ang="0">
                <a:pos x="1327" y="15"/>
              </a:cxn>
              <a:cxn ang="0">
                <a:pos x="1361" y="15"/>
              </a:cxn>
              <a:cxn ang="0">
                <a:pos x="1390" y="15"/>
              </a:cxn>
              <a:cxn ang="0">
                <a:pos x="1420" y="15"/>
              </a:cxn>
              <a:cxn ang="0">
                <a:pos x="1450" y="23"/>
              </a:cxn>
              <a:cxn ang="0">
                <a:pos x="1480" y="23"/>
              </a:cxn>
            </a:cxnLst>
            <a:rect l="0" t="0" r="r" b="b"/>
            <a:pathLst>
              <a:path w="1480" h="331">
                <a:moveTo>
                  <a:pt x="0" y="331"/>
                </a:moveTo>
                <a:lnTo>
                  <a:pt x="30" y="331"/>
                </a:lnTo>
                <a:lnTo>
                  <a:pt x="64" y="246"/>
                </a:lnTo>
                <a:lnTo>
                  <a:pt x="93" y="205"/>
                </a:lnTo>
                <a:lnTo>
                  <a:pt x="123" y="160"/>
                </a:lnTo>
                <a:lnTo>
                  <a:pt x="153" y="160"/>
                </a:lnTo>
                <a:lnTo>
                  <a:pt x="183" y="160"/>
                </a:lnTo>
                <a:lnTo>
                  <a:pt x="212" y="115"/>
                </a:lnTo>
                <a:lnTo>
                  <a:pt x="242" y="112"/>
                </a:lnTo>
                <a:lnTo>
                  <a:pt x="272" y="104"/>
                </a:lnTo>
                <a:lnTo>
                  <a:pt x="301" y="104"/>
                </a:lnTo>
                <a:lnTo>
                  <a:pt x="335" y="75"/>
                </a:lnTo>
                <a:lnTo>
                  <a:pt x="365" y="67"/>
                </a:lnTo>
                <a:lnTo>
                  <a:pt x="394" y="67"/>
                </a:lnTo>
                <a:lnTo>
                  <a:pt x="424" y="60"/>
                </a:lnTo>
                <a:lnTo>
                  <a:pt x="454" y="60"/>
                </a:lnTo>
                <a:lnTo>
                  <a:pt x="484" y="60"/>
                </a:lnTo>
                <a:lnTo>
                  <a:pt x="513" y="60"/>
                </a:lnTo>
                <a:lnTo>
                  <a:pt x="543" y="60"/>
                </a:lnTo>
                <a:lnTo>
                  <a:pt x="577" y="60"/>
                </a:lnTo>
                <a:lnTo>
                  <a:pt x="606" y="60"/>
                </a:lnTo>
                <a:lnTo>
                  <a:pt x="636" y="60"/>
                </a:lnTo>
                <a:lnTo>
                  <a:pt x="666" y="60"/>
                </a:lnTo>
                <a:lnTo>
                  <a:pt x="695" y="60"/>
                </a:lnTo>
                <a:lnTo>
                  <a:pt x="725" y="60"/>
                </a:lnTo>
                <a:lnTo>
                  <a:pt x="755" y="60"/>
                </a:lnTo>
                <a:lnTo>
                  <a:pt x="785" y="60"/>
                </a:lnTo>
                <a:lnTo>
                  <a:pt x="814" y="60"/>
                </a:lnTo>
                <a:lnTo>
                  <a:pt x="848" y="60"/>
                </a:lnTo>
                <a:lnTo>
                  <a:pt x="878" y="60"/>
                </a:lnTo>
                <a:lnTo>
                  <a:pt x="907" y="52"/>
                </a:lnTo>
                <a:lnTo>
                  <a:pt x="937" y="45"/>
                </a:lnTo>
                <a:lnTo>
                  <a:pt x="967" y="37"/>
                </a:lnTo>
                <a:lnTo>
                  <a:pt x="997" y="30"/>
                </a:lnTo>
                <a:lnTo>
                  <a:pt x="1026" y="30"/>
                </a:lnTo>
                <a:lnTo>
                  <a:pt x="1056" y="23"/>
                </a:lnTo>
                <a:lnTo>
                  <a:pt x="1086" y="15"/>
                </a:lnTo>
                <a:lnTo>
                  <a:pt x="1119" y="15"/>
                </a:lnTo>
                <a:lnTo>
                  <a:pt x="1149" y="8"/>
                </a:lnTo>
                <a:lnTo>
                  <a:pt x="1179" y="0"/>
                </a:lnTo>
                <a:lnTo>
                  <a:pt x="1208" y="0"/>
                </a:lnTo>
                <a:lnTo>
                  <a:pt x="1238" y="0"/>
                </a:lnTo>
                <a:lnTo>
                  <a:pt x="1268" y="8"/>
                </a:lnTo>
                <a:lnTo>
                  <a:pt x="1298" y="8"/>
                </a:lnTo>
                <a:lnTo>
                  <a:pt x="1327" y="15"/>
                </a:lnTo>
                <a:lnTo>
                  <a:pt x="1361" y="15"/>
                </a:lnTo>
                <a:lnTo>
                  <a:pt x="1390" y="15"/>
                </a:lnTo>
                <a:lnTo>
                  <a:pt x="1420" y="15"/>
                </a:lnTo>
                <a:lnTo>
                  <a:pt x="1450" y="23"/>
                </a:lnTo>
                <a:lnTo>
                  <a:pt x="1480" y="23"/>
                </a:lnTo>
              </a:path>
            </a:pathLst>
          </a:custGeom>
          <a:noFill/>
          <a:ln w="34925">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3" name="Freeform 951"/>
          <p:cNvSpPr>
            <a:spLocks/>
          </p:cNvSpPr>
          <p:nvPr/>
        </p:nvSpPr>
        <p:spPr bwMode="auto">
          <a:xfrm>
            <a:off x="5896372" y="1987549"/>
            <a:ext cx="2349500" cy="760413"/>
          </a:xfrm>
          <a:custGeom>
            <a:avLst/>
            <a:gdLst/>
            <a:ahLst/>
            <a:cxnLst>
              <a:cxn ang="0">
                <a:pos x="0" y="479"/>
              </a:cxn>
              <a:cxn ang="0">
                <a:pos x="30" y="435"/>
              </a:cxn>
              <a:cxn ang="0">
                <a:pos x="64" y="349"/>
              </a:cxn>
              <a:cxn ang="0">
                <a:pos x="93" y="342"/>
              </a:cxn>
              <a:cxn ang="0">
                <a:pos x="123" y="319"/>
              </a:cxn>
              <a:cxn ang="0">
                <a:pos x="153" y="282"/>
              </a:cxn>
              <a:cxn ang="0">
                <a:pos x="183" y="271"/>
              </a:cxn>
              <a:cxn ang="0">
                <a:pos x="212" y="264"/>
              </a:cxn>
              <a:cxn ang="0">
                <a:pos x="242" y="249"/>
              </a:cxn>
              <a:cxn ang="0">
                <a:pos x="272" y="219"/>
              </a:cxn>
              <a:cxn ang="0">
                <a:pos x="301" y="204"/>
              </a:cxn>
              <a:cxn ang="0">
                <a:pos x="335" y="204"/>
              </a:cxn>
              <a:cxn ang="0">
                <a:pos x="365" y="197"/>
              </a:cxn>
              <a:cxn ang="0">
                <a:pos x="394" y="182"/>
              </a:cxn>
              <a:cxn ang="0">
                <a:pos x="424" y="167"/>
              </a:cxn>
              <a:cxn ang="0">
                <a:pos x="454" y="160"/>
              </a:cxn>
              <a:cxn ang="0">
                <a:pos x="484" y="160"/>
              </a:cxn>
              <a:cxn ang="0">
                <a:pos x="513" y="160"/>
              </a:cxn>
              <a:cxn ang="0">
                <a:pos x="543" y="152"/>
              </a:cxn>
              <a:cxn ang="0">
                <a:pos x="577" y="148"/>
              </a:cxn>
              <a:cxn ang="0">
                <a:pos x="606" y="141"/>
              </a:cxn>
              <a:cxn ang="0">
                <a:pos x="636" y="141"/>
              </a:cxn>
              <a:cxn ang="0">
                <a:pos x="666" y="126"/>
              </a:cxn>
              <a:cxn ang="0">
                <a:pos x="695" y="119"/>
              </a:cxn>
              <a:cxn ang="0">
                <a:pos x="725" y="111"/>
              </a:cxn>
              <a:cxn ang="0">
                <a:pos x="755" y="111"/>
              </a:cxn>
              <a:cxn ang="0">
                <a:pos x="785" y="111"/>
              </a:cxn>
              <a:cxn ang="0">
                <a:pos x="814" y="111"/>
              </a:cxn>
              <a:cxn ang="0">
                <a:pos x="848" y="111"/>
              </a:cxn>
              <a:cxn ang="0">
                <a:pos x="878" y="111"/>
              </a:cxn>
              <a:cxn ang="0">
                <a:pos x="907" y="104"/>
              </a:cxn>
              <a:cxn ang="0">
                <a:pos x="937" y="104"/>
              </a:cxn>
              <a:cxn ang="0">
                <a:pos x="967" y="104"/>
              </a:cxn>
              <a:cxn ang="0">
                <a:pos x="997" y="104"/>
              </a:cxn>
              <a:cxn ang="0">
                <a:pos x="1026" y="104"/>
              </a:cxn>
              <a:cxn ang="0">
                <a:pos x="1056" y="96"/>
              </a:cxn>
              <a:cxn ang="0">
                <a:pos x="1086" y="96"/>
              </a:cxn>
              <a:cxn ang="0">
                <a:pos x="1119" y="96"/>
              </a:cxn>
              <a:cxn ang="0">
                <a:pos x="1149" y="89"/>
              </a:cxn>
              <a:cxn ang="0">
                <a:pos x="1179" y="89"/>
              </a:cxn>
              <a:cxn ang="0">
                <a:pos x="1208" y="89"/>
              </a:cxn>
              <a:cxn ang="0">
                <a:pos x="1238" y="82"/>
              </a:cxn>
              <a:cxn ang="0">
                <a:pos x="1268" y="74"/>
              </a:cxn>
              <a:cxn ang="0">
                <a:pos x="1298" y="74"/>
              </a:cxn>
              <a:cxn ang="0">
                <a:pos x="1327" y="74"/>
              </a:cxn>
              <a:cxn ang="0">
                <a:pos x="1361" y="22"/>
              </a:cxn>
              <a:cxn ang="0">
                <a:pos x="1390" y="0"/>
              </a:cxn>
              <a:cxn ang="0">
                <a:pos x="1420" y="0"/>
              </a:cxn>
              <a:cxn ang="0">
                <a:pos x="1450" y="59"/>
              </a:cxn>
              <a:cxn ang="0">
                <a:pos x="1480" y="18"/>
              </a:cxn>
            </a:cxnLst>
            <a:rect l="0" t="0" r="r" b="b"/>
            <a:pathLst>
              <a:path w="1480" h="479">
                <a:moveTo>
                  <a:pt x="0" y="479"/>
                </a:moveTo>
                <a:lnTo>
                  <a:pt x="30" y="435"/>
                </a:lnTo>
                <a:lnTo>
                  <a:pt x="64" y="349"/>
                </a:lnTo>
                <a:lnTo>
                  <a:pt x="93" y="342"/>
                </a:lnTo>
                <a:lnTo>
                  <a:pt x="123" y="319"/>
                </a:lnTo>
                <a:lnTo>
                  <a:pt x="153" y="282"/>
                </a:lnTo>
                <a:lnTo>
                  <a:pt x="183" y="271"/>
                </a:lnTo>
                <a:lnTo>
                  <a:pt x="212" y="264"/>
                </a:lnTo>
                <a:lnTo>
                  <a:pt x="242" y="249"/>
                </a:lnTo>
                <a:lnTo>
                  <a:pt x="272" y="219"/>
                </a:lnTo>
                <a:lnTo>
                  <a:pt x="301" y="204"/>
                </a:lnTo>
                <a:lnTo>
                  <a:pt x="335" y="204"/>
                </a:lnTo>
                <a:lnTo>
                  <a:pt x="365" y="197"/>
                </a:lnTo>
                <a:lnTo>
                  <a:pt x="394" y="182"/>
                </a:lnTo>
                <a:lnTo>
                  <a:pt x="424" y="167"/>
                </a:lnTo>
                <a:lnTo>
                  <a:pt x="454" y="160"/>
                </a:lnTo>
                <a:lnTo>
                  <a:pt x="484" y="160"/>
                </a:lnTo>
                <a:lnTo>
                  <a:pt x="513" y="160"/>
                </a:lnTo>
                <a:lnTo>
                  <a:pt x="543" y="152"/>
                </a:lnTo>
                <a:lnTo>
                  <a:pt x="577" y="148"/>
                </a:lnTo>
                <a:lnTo>
                  <a:pt x="606" y="141"/>
                </a:lnTo>
                <a:lnTo>
                  <a:pt x="636" y="141"/>
                </a:lnTo>
                <a:lnTo>
                  <a:pt x="666" y="126"/>
                </a:lnTo>
                <a:lnTo>
                  <a:pt x="695" y="119"/>
                </a:lnTo>
                <a:lnTo>
                  <a:pt x="725" y="111"/>
                </a:lnTo>
                <a:lnTo>
                  <a:pt x="755" y="111"/>
                </a:lnTo>
                <a:lnTo>
                  <a:pt x="785" y="111"/>
                </a:lnTo>
                <a:lnTo>
                  <a:pt x="814" y="111"/>
                </a:lnTo>
                <a:lnTo>
                  <a:pt x="848" y="111"/>
                </a:lnTo>
                <a:lnTo>
                  <a:pt x="878" y="111"/>
                </a:lnTo>
                <a:lnTo>
                  <a:pt x="907" y="104"/>
                </a:lnTo>
                <a:lnTo>
                  <a:pt x="937" y="104"/>
                </a:lnTo>
                <a:lnTo>
                  <a:pt x="967" y="104"/>
                </a:lnTo>
                <a:lnTo>
                  <a:pt x="997" y="104"/>
                </a:lnTo>
                <a:lnTo>
                  <a:pt x="1026" y="104"/>
                </a:lnTo>
                <a:lnTo>
                  <a:pt x="1056" y="96"/>
                </a:lnTo>
                <a:lnTo>
                  <a:pt x="1086" y="96"/>
                </a:lnTo>
                <a:lnTo>
                  <a:pt x="1119" y="96"/>
                </a:lnTo>
                <a:lnTo>
                  <a:pt x="1149" y="89"/>
                </a:lnTo>
                <a:lnTo>
                  <a:pt x="1179" y="89"/>
                </a:lnTo>
                <a:lnTo>
                  <a:pt x="1208" y="89"/>
                </a:lnTo>
                <a:lnTo>
                  <a:pt x="1238" y="82"/>
                </a:lnTo>
                <a:lnTo>
                  <a:pt x="1268" y="74"/>
                </a:lnTo>
                <a:lnTo>
                  <a:pt x="1298" y="74"/>
                </a:lnTo>
                <a:lnTo>
                  <a:pt x="1327" y="74"/>
                </a:lnTo>
                <a:lnTo>
                  <a:pt x="1361" y="22"/>
                </a:lnTo>
                <a:lnTo>
                  <a:pt x="1390" y="0"/>
                </a:lnTo>
                <a:lnTo>
                  <a:pt x="1420" y="0"/>
                </a:lnTo>
                <a:lnTo>
                  <a:pt x="1450" y="59"/>
                </a:lnTo>
                <a:lnTo>
                  <a:pt x="1480" y="18"/>
                </a:lnTo>
              </a:path>
            </a:pathLst>
          </a:custGeom>
          <a:noFill/>
          <a:ln w="34925">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2" name="Freeform 970"/>
          <p:cNvSpPr>
            <a:spLocks/>
          </p:cNvSpPr>
          <p:nvPr/>
        </p:nvSpPr>
        <p:spPr bwMode="auto">
          <a:xfrm>
            <a:off x="5902722" y="4046537"/>
            <a:ext cx="2430463" cy="908050"/>
          </a:xfrm>
          <a:custGeom>
            <a:avLst/>
            <a:gdLst/>
            <a:ahLst/>
            <a:cxnLst>
              <a:cxn ang="0">
                <a:pos x="0" y="572"/>
              </a:cxn>
              <a:cxn ang="0">
                <a:pos x="30" y="494"/>
              </a:cxn>
              <a:cxn ang="0">
                <a:pos x="60" y="423"/>
              </a:cxn>
              <a:cxn ang="0">
                <a:pos x="93" y="360"/>
              </a:cxn>
              <a:cxn ang="0">
                <a:pos x="123" y="308"/>
              </a:cxn>
              <a:cxn ang="0">
                <a:pos x="156" y="264"/>
              </a:cxn>
              <a:cxn ang="0">
                <a:pos x="186" y="226"/>
              </a:cxn>
              <a:cxn ang="0">
                <a:pos x="216" y="193"/>
              </a:cxn>
              <a:cxn ang="0">
                <a:pos x="249" y="167"/>
              </a:cxn>
              <a:cxn ang="0">
                <a:pos x="279" y="145"/>
              </a:cxn>
              <a:cxn ang="0">
                <a:pos x="312" y="126"/>
              </a:cxn>
              <a:cxn ang="0">
                <a:pos x="342" y="111"/>
              </a:cxn>
              <a:cxn ang="0">
                <a:pos x="376" y="100"/>
              </a:cxn>
              <a:cxn ang="0">
                <a:pos x="405" y="89"/>
              </a:cxn>
              <a:cxn ang="0">
                <a:pos x="435" y="78"/>
              </a:cxn>
              <a:cxn ang="0">
                <a:pos x="468" y="70"/>
              </a:cxn>
              <a:cxn ang="0">
                <a:pos x="498" y="67"/>
              </a:cxn>
              <a:cxn ang="0">
                <a:pos x="532" y="59"/>
              </a:cxn>
              <a:cxn ang="0">
                <a:pos x="561" y="55"/>
              </a:cxn>
              <a:cxn ang="0">
                <a:pos x="591" y="52"/>
              </a:cxn>
              <a:cxn ang="0">
                <a:pos x="625" y="48"/>
              </a:cxn>
              <a:cxn ang="0">
                <a:pos x="654" y="44"/>
              </a:cxn>
              <a:cxn ang="0">
                <a:pos x="688" y="41"/>
              </a:cxn>
              <a:cxn ang="0">
                <a:pos x="717" y="37"/>
              </a:cxn>
              <a:cxn ang="0">
                <a:pos x="747" y="37"/>
              </a:cxn>
              <a:cxn ang="0">
                <a:pos x="781" y="33"/>
              </a:cxn>
              <a:cxn ang="0">
                <a:pos x="810" y="33"/>
              </a:cxn>
              <a:cxn ang="0">
                <a:pos x="844" y="29"/>
              </a:cxn>
              <a:cxn ang="0">
                <a:pos x="874" y="29"/>
              </a:cxn>
              <a:cxn ang="0">
                <a:pos x="907" y="26"/>
              </a:cxn>
              <a:cxn ang="0">
                <a:pos x="937" y="26"/>
              </a:cxn>
              <a:cxn ang="0">
                <a:pos x="966" y="26"/>
              </a:cxn>
              <a:cxn ang="0">
                <a:pos x="1000" y="22"/>
              </a:cxn>
              <a:cxn ang="0">
                <a:pos x="1030" y="22"/>
              </a:cxn>
              <a:cxn ang="0">
                <a:pos x="1063" y="18"/>
              </a:cxn>
              <a:cxn ang="0">
                <a:pos x="1093" y="18"/>
              </a:cxn>
              <a:cxn ang="0">
                <a:pos x="1123" y="18"/>
              </a:cxn>
              <a:cxn ang="0">
                <a:pos x="1156" y="15"/>
              </a:cxn>
              <a:cxn ang="0">
                <a:pos x="1186" y="15"/>
              </a:cxn>
              <a:cxn ang="0">
                <a:pos x="1219" y="15"/>
              </a:cxn>
              <a:cxn ang="0">
                <a:pos x="1249" y="11"/>
              </a:cxn>
              <a:cxn ang="0">
                <a:pos x="1279" y="11"/>
              </a:cxn>
              <a:cxn ang="0">
                <a:pos x="1312" y="11"/>
              </a:cxn>
              <a:cxn ang="0">
                <a:pos x="1342" y="7"/>
              </a:cxn>
              <a:cxn ang="0">
                <a:pos x="1375" y="7"/>
              </a:cxn>
              <a:cxn ang="0">
                <a:pos x="1405" y="7"/>
              </a:cxn>
              <a:cxn ang="0">
                <a:pos x="1435" y="3"/>
              </a:cxn>
              <a:cxn ang="0">
                <a:pos x="1468" y="3"/>
              </a:cxn>
              <a:cxn ang="0">
                <a:pos x="1498" y="3"/>
              </a:cxn>
              <a:cxn ang="0">
                <a:pos x="1531" y="0"/>
              </a:cxn>
            </a:cxnLst>
            <a:rect l="0" t="0" r="r" b="b"/>
            <a:pathLst>
              <a:path w="1531" h="572">
                <a:moveTo>
                  <a:pt x="0" y="572"/>
                </a:moveTo>
                <a:lnTo>
                  <a:pt x="30" y="494"/>
                </a:lnTo>
                <a:lnTo>
                  <a:pt x="60" y="423"/>
                </a:lnTo>
                <a:lnTo>
                  <a:pt x="93" y="360"/>
                </a:lnTo>
                <a:lnTo>
                  <a:pt x="123" y="308"/>
                </a:lnTo>
                <a:lnTo>
                  <a:pt x="156" y="264"/>
                </a:lnTo>
                <a:lnTo>
                  <a:pt x="186" y="226"/>
                </a:lnTo>
                <a:lnTo>
                  <a:pt x="216" y="193"/>
                </a:lnTo>
                <a:lnTo>
                  <a:pt x="249" y="167"/>
                </a:lnTo>
                <a:lnTo>
                  <a:pt x="279" y="145"/>
                </a:lnTo>
                <a:lnTo>
                  <a:pt x="312" y="126"/>
                </a:lnTo>
                <a:lnTo>
                  <a:pt x="342" y="111"/>
                </a:lnTo>
                <a:lnTo>
                  <a:pt x="376" y="100"/>
                </a:lnTo>
                <a:lnTo>
                  <a:pt x="405" y="89"/>
                </a:lnTo>
                <a:lnTo>
                  <a:pt x="435" y="78"/>
                </a:lnTo>
                <a:lnTo>
                  <a:pt x="468" y="70"/>
                </a:lnTo>
                <a:lnTo>
                  <a:pt x="498" y="67"/>
                </a:lnTo>
                <a:lnTo>
                  <a:pt x="532" y="59"/>
                </a:lnTo>
                <a:lnTo>
                  <a:pt x="561" y="55"/>
                </a:lnTo>
                <a:lnTo>
                  <a:pt x="591" y="52"/>
                </a:lnTo>
                <a:lnTo>
                  <a:pt x="625" y="48"/>
                </a:lnTo>
                <a:lnTo>
                  <a:pt x="654" y="44"/>
                </a:lnTo>
                <a:lnTo>
                  <a:pt x="688" y="41"/>
                </a:lnTo>
                <a:lnTo>
                  <a:pt x="717" y="37"/>
                </a:lnTo>
                <a:lnTo>
                  <a:pt x="747" y="37"/>
                </a:lnTo>
                <a:lnTo>
                  <a:pt x="781" y="33"/>
                </a:lnTo>
                <a:lnTo>
                  <a:pt x="810" y="33"/>
                </a:lnTo>
                <a:lnTo>
                  <a:pt x="844" y="29"/>
                </a:lnTo>
                <a:lnTo>
                  <a:pt x="874" y="29"/>
                </a:lnTo>
                <a:lnTo>
                  <a:pt x="907" y="26"/>
                </a:lnTo>
                <a:lnTo>
                  <a:pt x="937" y="26"/>
                </a:lnTo>
                <a:lnTo>
                  <a:pt x="966" y="26"/>
                </a:lnTo>
                <a:lnTo>
                  <a:pt x="1000" y="22"/>
                </a:lnTo>
                <a:lnTo>
                  <a:pt x="1030" y="22"/>
                </a:lnTo>
                <a:lnTo>
                  <a:pt x="1063" y="18"/>
                </a:lnTo>
                <a:lnTo>
                  <a:pt x="1093" y="18"/>
                </a:lnTo>
                <a:lnTo>
                  <a:pt x="1123" y="18"/>
                </a:lnTo>
                <a:lnTo>
                  <a:pt x="1156" y="15"/>
                </a:lnTo>
                <a:lnTo>
                  <a:pt x="1186" y="15"/>
                </a:lnTo>
                <a:lnTo>
                  <a:pt x="1219" y="15"/>
                </a:lnTo>
                <a:lnTo>
                  <a:pt x="1249" y="11"/>
                </a:lnTo>
                <a:lnTo>
                  <a:pt x="1279" y="11"/>
                </a:lnTo>
                <a:lnTo>
                  <a:pt x="1312" y="11"/>
                </a:lnTo>
                <a:lnTo>
                  <a:pt x="1342" y="7"/>
                </a:lnTo>
                <a:lnTo>
                  <a:pt x="1375" y="7"/>
                </a:lnTo>
                <a:lnTo>
                  <a:pt x="1405" y="7"/>
                </a:lnTo>
                <a:lnTo>
                  <a:pt x="1435" y="3"/>
                </a:lnTo>
                <a:lnTo>
                  <a:pt x="1468" y="3"/>
                </a:lnTo>
                <a:lnTo>
                  <a:pt x="1498" y="3"/>
                </a:lnTo>
                <a:lnTo>
                  <a:pt x="1531" y="0"/>
                </a:lnTo>
              </a:path>
            </a:pathLst>
          </a:custGeom>
          <a:noFill/>
          <a:ln w="34925">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3" name="Freeform 971"/>
          <p:cNvSpPr>
            <a:spLocks/>
          </p:cNvSpPr>
          <p:nvPr/>
        </p:nvSpPr>
        <p:spPr bwMode="auto">
          <a:xfrm>
            <a:off x="5902722" y="3816349"/>
            <a:ext cx="2430463" cy="1138238"/>
          </a:xfrm>
          <a:custGeom>
            <a:avLst/>
            <a:gdLst/>
            <a:ahLst/>
            <a:cxnLst>
              <a:cxn ang="0">
                <a:pos x="0" y="717"/>
              </a:cxn>
              <a:cxn ang="0">
                <a:pos x="30" y="579"/>
              </a:cxn>
              <a:cxn ang="0">
                <a:pos x="60" y="457"/>
              </a:cxn>
              <a:cxn ang="0">
                <a:pos x="93" y="356"/>
              </a:cxn>
              <a:cxn ang="0">
                <a:pos x="123" y="271"/>
              </a:cxn>
              <a:cxn ang="0">
                <a:pos x="156" y="208"/>
              </a:cxn>
              <a:cxn ang="0">
                <a:pos x="186" y="160"/>
              </a:cxn>
              <a:cxn ang="0">
                <a:pos x="216" y="122"/>
              </a:cxn>
              <a:cxn ang="0">
                <a:pos x="249" y="93"/>
              </a:cxn>
              <a:cxn ang="0">
                <a:pos x="279" y="74"/>
              </a:cxn>
              <a:cxn ang="0">
                <a:pos x="312" y="59"/>
              </a:cxn>
              <a:cxn ang="0">
                <a:pos x="342" y="48"/>
              </a:cxn>
              <a:cxn ang="0">
                <a:pos x="376" y="41"/>
              </a:cxn>
              <a:cxn ang="0">
                <a:pos x="405" y="33"/>
              </a:cxn>
              <a:cxn ang="0">
                <a:pos x="435" y="29"/>
              </a:cxn>
              <a:cxn ang="0">
                <a:pos x="468" y="26"/>
              </a:cxn>
              <a:cxn ang="0">
                <a:pos x="498" y="22"/>
              </a:cxn>
              <a:cxn ang="0">
                <a:pos x="532" y="22"/>
              </a:cxn>
              <a:cxn ang="0">
                <a:pos x="561" y="22"/>
              </a:cxn>
              <a:cxn ang="0">
                <a:pos x="591" y="18"/>
              </a:cxn>
              <a:cxn ang="0">
                <a:pos x="625" y="18"/>
              </a:cxn>
              <a:cxn ang="0">
                <a:pos x="654" y="18"/>
              </a:cxn>
              <a:cxn ang="0">
                <a:pos x="688" y="15"/>
              </a:cxn>
              <a:cxn ang="0">
                <a:pos x="717" y="15"/>
              </a:cxn>
              <a:cxn ang="0">
                <a:pos x="747" y="15"/>
              </a:cxn>
              <a:cxn ang="0">
                <a:pos x="781" y="15"/>
              </a:cxn>
              <a:cxn ang="0">
                <a:pos x="810" y="15"/>
              </a:cxn>
              <a:cxn ang="0">
                <a:pos x="844" y="11"/>
              </a:cxn>
              <a:cxn ang="0">
                <a:pos x="874" y="11"/>
              </a:cxn>
              <a:cxn ang="0">
                <a:pos x="907" y="11"/>
              </a:cxn>
              <a:cxn ang="0">
                <a:pos x="937" y="11"/>
              </a:cxn>
              <a:cxn ang="0">
                <a:pos x="966" y="11"/>
              </a:cxn>
              <a:cxn ang="0">
                <a:pos x="1000" y="7"/>
              </a:cxn>
              <a:cxn ang="0">
                <a:pos x="1030" y="7"/>
              </a:cxn>
              <a:cxn ang="0">
                <a:pos x="1063" y="7"/>
              </a:cxn>
              <a:cxn ang="0">
                <a:pos x="1093" y="7"/>
              </a:cxn>
              <a:cxn ang="0">
                <a:pos x="1123" y="7"/>
              </a:cxn>
              <a:cxn ang="0">
                <a:pos x="1156" y="7"/>
              </a:cxn>
              <a:cxn ang="0">
                <a:pos x="1186" y="7"/>
              </a:cxn>
              <a:cxn ang="0">
                <a:pos x="1219" y="3"/>
              </a:cxn>
              <a:cxn ang="0">
                <a:pos x="1249" y="3"/>
              </a:cxn>
              <a:cxn ang="0">
                <a:pos x="1279" y="3"/>
              </a:cxn>
              <a:cxn ang="0">
                <a:pos x="1312" y="3"/>
              </a:cxn>
              <a:cxn ang="0">
                <a:pos x="1342" y="3"/>
              </a:cxn>
              <a:cxn ang="0">
                <a:pos x="1375" y="3"/>
              </a:cxn>
              <a:cxn ang="0">
                <a:pos x="1405" y="0"/>
              </a:cxn>
              <a:cxn ang="0">
                <a:pos x="1435" y="0"/>
              </a:cxn>
              <a:cxn ang="0">
                <a:pos x="1468" y="0"/>
              </a:cxn>
              <a:cxn ang="0">
                <a:pos x="1498" y="0"/>
              </a:cxn>
              <a:cxn ang="0">
                <a:pos x="1531" y="0"/>
              </a:cxn>
            </a:cxnLst>
            <a:rect l="0" t="0" r="r" b="b"/>
            <a:pathLst>
              <a:path w="1531" h="717">
                <a:moveTo>
                  <a:pt x="0" y="717"/>
                </a:moveTo>
                <a:lnTo>
                  <a:pt x="30" y="579"/>
                </a:lnTo>
                <a:lnTo>
                  <a:pt x="60" y="457"/>
                </a:lnTo>
                <a:lnTo>
                  <a:pt x="93" y="356"/>
                </a:lnTo>
                <a:lnTo>
                  <a:pt x="123" y="271"/>
                </a:lnTo>
                <a:lnTo>
                  <a:pt x="156" y="208"/>
                </a:lnTo>
                <a:lnTo>
                  <a:pt x="186" y="160"/>
                </a:lnTo>
                <a:lnTo>
                  <a:pt x="216" y="122"/>
                </a:lnTo>
                <a:lnTo>
                  <a:pt x="249" y="93"/>
                </a:lnTo>
                <a:lnTo>
                  <a:pt x="279" y="74"/>
                </a:lnTo>
                <a:lnTo>
                  <a:pt x="312" y="59"/>
                </a:lnTo>
                <a:lnTo>
                  <a:pt x="342" y="48"/>
                </a:lnTo>
                <a:lnTo>
                  <a:pt x="376" y="41"/>
                </a:lnTo>
                <a:lnTo>
                  <a:pt x="405" y="33"/>
                </a:lnTo>
                <a:lnTo>
                  <a:pt x="435" y="29"/>
                </a:lnTo>
                <a:lnTo>
                  <a:pt x="468" y="26"/>
                </a:lnTo>
                <a:lnTo>
                  <a:pt x="498" y="22"/>
                </a:lnTo>
                <a:lnTo>
                  <a:pt x="532" y="22"/>
                </a:lnTo>
                <a:lnTo>
                  <a:pt x="561" y="22"/>
                </a:lnTo>
                <a:lnTo>
                  <a:pt x="591" y="18"/>
                </a:lnTo>
                <a:lnTo>
                  <a:pt x="625" y="18"/>
                </a:lnTo>
                <a:lnTo>
                  <a:pt x="654" y="18"/>
                </a:lnTo>
                <a:lnTo>
                  <a:pt x="688" y="15"/>
                </a:lnTo>
                <a:lnTo>
                  <a:pt x="717" y="15"/>
                </a:lnTo>
                <a:lnTo>
                  <a:pt x="747" y="15"/>
                </a:lnTo>
                <a:lnTo>
                  <a:pt x="781" y="15"/>
                </a:lnTo>
                <a:lnTo>
                  <a:pt x="810" y="15"/>
                </a:lnTo>
                <a:lnTo>
                  <a:pt x="844" y="11"/>
                </a:lnTo>
                <a:lnTo>
                  <a:pt x="874" y="11"/>
                </a:lnTo>
                <a:lnTo>
                  <a:pt x="907" y="11"/>
                </a:lnTo>
                <a:lnTo>
                  <a:pt x="937" y="11"/>
                </a:lnTo>
                <a:lnTo>
                  <a:pt x="966" y="11"/>
                </a:lnTo>
                <a:lnTo>
                  <a:pt x="1000" y="7"/>
                </a:lnTo>
                <a:lnTo>
                  <a:pt x="1030" y="7"/>
                </a:lnTo>
                <a:lnTo>
                  <a:pt x="1063" y="7"/>
                </a:lnTo>
                <a:lnTo>
                  <a:pt x="1093" y="7"/>
                </a:lnTo>
                <a:lnTo>
                  <a:pt x="1123" y="7"/>
                </a:lnTo>
                <a:lnTo>
                  <a:pt x="1156" y="7"/>
                </a:lnTo>
                <a:lnTo>
                  <a:pt x="1186" y="7"/>
                </a:lnTo>
                <a:lnTo>
                  <a:pt x="1219" y="3"/>
                </a:lnTo>
                <a:lnTo>
                  <a:pt x="1249" y="3"/>
                </a:lnTo>
                <a:lnTo>
                  <a:pt x="1279" y="3"/>
                </a:lnTo>
                <a:lnTo>
                  <a:pt x="1312" y="3"/>
                </a:lnTo>
                <a:lnTo>
                  <a:pt x="1342" y="3"/>
                </a:lnTo>
                <a:lnTo>
                  <a:pt x="1375" y="3"/>
                </a:lnTo>
                <a:lnTo>
                  <a:pt x="1405" y="0"/>
                </a:lnTo>
                <a:lnTo>
                  <a:pt x="1435" y="0"/>
                </a:lnTo>
                <a:lnTo>
                  <a:pt x="1468" y="0"/>
                </a:lnTo>
                <a:lnTo>
                  <a:pt x="1498" y="0"/>
                </a:lnTo>
                <a:lnTo>
                  <a:pt x="1531" y="0"/>
                </a:lnTo>
              </a:path>
            </a:pathLst>
          </a:custGeom>
          <a:noFill/>
          <a:ln w="34925">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4" name="Freeform 972"/>
          <p:cNvSpPr>
            <a:spLocks/>
          </p:cNvSpPr>
          <p:nvPr/>
        </p:nvSpPr>
        <p:spPr bwMode="auto">
          <a:xfrm>
            <a:off x="5902722" y="3862387"/>
            <a:ext cx="2430463" cy="1092200"/>
          </a:xfrm>
          <a:custGeom>
            <a:avLst/>
            <a:gdLst/>
            <a:ahLst/>
            <a:cxnLst>
              <a:cxn ang="0">
                <a:pos x="0" y="688"/>
              </a:cxn>
              <a:cxn ang="0">
                <a:pos x="30" y="584"/>
              </a:cxn>
              <a:cxn ang="0">
                <a:pos x="60" y="487"/>
              </a:cxn>
              <a:cxn ang="0">
                <a:pos x="93" y="406"/>
              </a:cxn>
              <a:cxn ang="0">
                <a:pos x="123" y="335"/>
              </a:cxn>
              <a:cxn ang="0">
                <a:pos x="156" y="272"/>
              </a:cxn>
              <a:cxn ang="0">
                <a:pos x="186" y="223"/>
              </a:cxn>
              <a:cxn ang="0">
                <a:pos x="216" y="183"/>
              </a:cxn>
              <a:cxn ang="0">
                <a:pos x="249" y="149"/>
              </a:cxn>
              <a:cxn ang="0">
                <a:pos x="279" y="123"/>
              </a:cxn>
              <a:cxn ang="0">
                <a:pos x="312" y="101"/>
              </a:cxn>
              <a:cxn ang="0">
                <a:pos x="342" y="86"/>
              </a:cxn>
              <a:cxn ang="0">
                <a:pos x="376" y="71"/>
              </a:cxn>
              <a:cxn ang="0">
                <a:pos x="405" y="60"/>
              </a:cxn>
              <a:cxn ang="0">
                <a:pos x="435" y="53"/>
              </a:cxn>
              <a:cxn ang="0">
                <a:pos x="468" y="45"/>
              </a:cxn>
              <a:cxn ang="0">
                <a:pos x="498" y="41"/>
              </a:cxn>
              <a:cxn ang="0">
                <a:pos x="532" y="38"/>
              </a:cxn>
              <a:cxn ang="0">
                <a:pos x="561" y="34"/>
              </a:cxn>
              <a:cxn ang="0">
                <a:pos x="591" y="30"/>
              </a:cxn>
              <a:cxn ang="0">
                <a:pos x="625" y="30"/>
              </a:cxn>
              <a:cxn ang="0">
                <a:pos x="654" y="27"/>
              </a:cxn>
              <a:cxn ang="0">
                <a:pos x="688" y="27"/>
              </a:cxn>
              <a:cxn ang="0">
                <a:pos x="717" y="23"/>
              </a:cxn>
              <a:cxn ang="0">
                <a:pos x="747" y="23"/>
              </a:cxn>
              <a:cxn ang="0">
                <a:pos x="781" y="23"/>
              </a:cxn>
              <a:cxn ang="0">
                <a:pos x="810" y="19"/>
              </a:cxn>
              <a:cxn ang="0">
                <a:pos x="844" y="19"/>
              </a:cxn>
              <a:cxn ang="0">
                <a:pos x="874" y="19"/>
              </a:cxn>
              <a:cxn ang="0">
                <a:pos x="907" y="15"/>
              </a:cxn>
              <a:cxn ang="0">
                <a:pos x="937" y="15"/>
              </a:cxn>
              <a:cxn ang="0">
                <a:pos x="966" y="15"/>
              </a:cxn>
              <a:cxn ang="0">
                <a:pos x="1000" y="15"/>
              </a:cxn>
              <a:cxn ang="0">
                <a:pos x="1030" y="15"/>
              </a:cxn>
              <a:cxn ang="0">
                <a:pos x="1063" y="12"/>
              </a:cxn>
              <a:cxn ang="0">
                <a:pos x="1093" y="12"/>
              </a:cxn>
              <a:cxn ang="0">
                <a:pos x="1123" y="12"/>
              </a:cxn>
              <a:cxn ang="0">
                <a:pos x="1156" y="12"/>
              </a:cxn>
              <a:cxn ang="0">
                <a:pos x="1186" y="8"/>
              </a:cxn>
              <a:cxn ang="0">
                <a:pos x="1219" y="8"/>
              </a:cxn>
              <a:cxn ang="0">
                <a:pos x="1249" y="8"/>
              </a:cxn>
              <a:cxn ang="0">
                <a:pos x="1279" y="8"/>
              </a:cxn>
              <a:cxn ang="0">
                <a:pos x="1312" y="8"/>
              </a:cxn>
              <a:cxn ang="0">
                <a:pos x="1342" y="4"/>
              </a:cxn>
              <a:cxn ang="0">
                <a:pos x="1375" y="4"/>
              </a:cxn>
              <a:cxn ang="0">
                <a:pos x="1405" y="4"/>
              </a:cxn>
              <a:cxn ang="0">
                <a:pos x="1435" y="4"/>
              </a:cxn>
              <a:cxn ang="0">
                <a:pos x="1468" y="4"/>
              </a:cxn>
              <a:cxn ang="0">
                <a:pos x="1498" y="0"/>
              </a:cxn>
              <a:cxn ang="0">
                <a:pos x="1531" y="0"/>
              </a:cxn>
            </a:cxnLst>
            <a:rect l="0" t="0" r="r" b="b"/>
            <a:pathLst>
              <a:path w="1531" h="688">
                <a:moveTo>
                  <a:pt x="0" y="688"/>
                </a:moveTo>
                <a:lnTo>
                  <a:pt x="30" y="584"/>
                </a:lnTo>
                <a:lnTo>
                  <a:pt x="60" y="487"/>
                </a:lnTo>
                <a:lnTo>
                  <a:pt x="93" y="406"/>
                </a:lnTo>
                <a:lnTo>
                  <a:pt x="123" y="335"/>
                </a:lnTo>
                <a:lnTo>
                  <a:pt x="156" y="272"/>
                </a:lnTo>
                <a:lnTo>
                  <a:pt x="186" y="223"/>
                </a:lnTo>
                <a:lnTo>
                  <a:pt x="216" y="183"/>
                </a:lnTo>
                <a:lnTo>
                  <a:pt x="249" y="149"/>
                </a:lnTo>
                <a:lnTo>
                  <a:pt x="279" y="123"/>
                </a:lnTo>
                <a:lnTo>
                  <a:pt x="312" y="101"/>
                </a:lnTo>
                <a:lnTo>
                  <a:pt x="342" y="86"/>
                </a:lnTo>
                <a:lnTo>
                  <a:pt x="376" y="71"/>
                </a:lnTo>
                <a:lnTo>
                  <a:pt x="405" y="60"/>
                </a:lnTo>
                <a:lnTo>
                  <a:pt x="435" y="53"/>
                </a:lnTo>
                <a:lnTo>
                  <a:pt x="468" y="45"/>
                </a:lnTo>
                <a:lnTo>
                  <a:pt x="498" y="41"/>
                </a:lnTo>
                <a:lnTo>
                  <a:pt x="532" y="38"/>
                </a:lnTo>
                <a:lnTo>
                  <a:pt x="561" y="34"/>
                </a:lnTo>
                <a:lnTo>
                  <a:pt x="591" y="30"/>
                </a:lnTo>
                <a:lnTo>
                  <a:pt x="625" y="30"/>
                </a:lnTo>
                <a:lnTo>
                  <a:pt x="654" y="27"/>
                </a:lnTo>
                <a:lnTo>
                  <a:pt x="688" y="27"/>
                </a:lnTo>
                <a:lnTo>
                  <a:pt x="717" y="23"/>
                </a:lnTo>
                <a:lnTo>
                  <a:pt x="747" y="23"/>
                </a:lnTo>
                <a:lnTo>
                  <a:pt x="781" y="23"/>
                </a:lnTo>
                <a:lnTo>
                  <a:pt x="810" y="19"/>
                </a:lnTo>
                <a:lnTo>
                  <a:pt x="844" y="19"/>
                </a:lnTo>
                <a:lnTo>
                  <a:pt x="874" y="19"/>
                </a:lnTo>
                <a:lnTo>
                  <a:pt x="907" y="15"/>
                </a:lnTo>
                <a:lnTo>
                  <a:pt x="937" y="15"/>
                </a:lnTo>
                <a:lnTo>
                  <a:pt x="966" y="15"/>
                </a:lnTo>
                <a:lnTo>
                  <a:pt x="1000" y="15"/>
                </a:lnTo>
                <a:lnTo>
                  <a:pt x="1030" y="15"/>
                </a:lnTo>
                <a:lnTo>
                  <a:pt x="1063" y="12"/>
                </a:lnTo>
                <a:lnTo>
                  <a:pt x="1093" y="12"/>
                </a:lnTo>
                <a:lnTo>
                  <a:pt x="1123" y="12"/>
                </a:lnTo>
                <a:lnTo>
                  <a:pt x="1156" y="12"/>
                </a:lnTo>
                <a:lnTo>
                  <a:pt x="1186" y="8"/>
                </a:lnTo>
                <a:lnTo>
                  <a:pt x="1219" y="8"/>
                </a:lnTo>
                <a:lnTo>
                  <a:pt x="1249" y="8"/>
                </a:lnTo>
                <a:lnTo>
                  <a:pt x="1279" y="8"/>
                </a:lnTo>
                <a:lnTo>
                  <a:pt x="1312" y="8"/>
                </a:lnTo>
                <a:lnTo>
                  <a:pt x="1342" y="4"/>
                </a:lnTo>
                <a:lnTo>
                  <a:pt x="1375" y="4"/>
                </a:lnTo>
                <a:lnTo>
                  <a:pt x="1405" y="4"/>
                </a:lnTo>
                <a:lnTo>
                  <a:pt x="1435" y="4"/>
                </a:lnTo>
                <a:lnTo>
                  <a:pt x="1468" y="4"/>
                </a:lnTo>
                <a:lnTo>
                  <a:pt x="1498" y="0"/>
                </a:lnTo>
                <a:lnTo>
                  <a:pt x="1531" y="0"/>
                </a:lnTo>
              </a:path>
            </a:pathLst>
          </a:custGeom>
          <a:noFill/>
          <a:ln w="34925">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6" name="Line 974"/>
          <p:cNvSpPr>
            <a:spLocks noChangeShapeType="1"/>
          </p:cNvSpPr>
          <p:nvPr/>
        </p:nvSpPr>
        <p:spPr bwMode="auto">
          <a:xfrm>
            <a:off x="7442597" y="2595562"/>
            <a:ext cx="336550" cy="1588"/>
          </a:xfrm>
          <a:prstGeom prst="line">
            <a:avLst/>
          </a:prstGeom>
          <a:noFill/>
          <a:ln w="34925">
            <a:solidFill>
              <a:srgbClr val="ED1F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7" name="Rectangle 975"/>
          <p:cNvSpPr>
            <a:spLocks noChangeArrowheads="1"/>
          </p:cNvSpPr>
          <p:nvPr/>
        </p:nvSpPr>
        <p:spPr bwMode="auto">
          <a:xfrm>
            <a:off x="7809309" y="2724149"/>
            <a:ext cx="601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ANAN</a:t>
            </a:r>
            <a:endParaRPr kumimoji="0" lang="en-US" sz="1800" b="0" i="0" u="none" strike="noStrike" cap="none" normalizeH="0" baseline="0" dirty="0" smtClean="0">
              <a:ln>
                <a:noFill/>
              </a:ln>
              <a:solidFill>
                <a:schemeClr val="tx1"/>
              </a:solidFill>
              <a:effectLst/>
              <a:latin typeface="Arial" pitchFamily="34" charset="0"/>
            </a:endParaRPr>
          </a:p>
        </p:txBody>
      </p:sp>
      <p:sp>
        <p:nvSpPr>
          <p:cNvPr id="142288" name="Rectangle 976"/>
          <p:cNvSpPr>
            <a:spLocks noChangeArrowheads="1"/>
          </p:cNvSpPr>
          <p:nvPr/>
        </p:nvSpPr>
        <p:spPr bwMode="auto">
          <a:xfrm>
            <a:off x="8333184" y="2719387"/>
            <a:ext cx="223838" cy="2603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1" i="0" u="none" strike="noStrike" cap="none" normalizeH="0" baseline="0" smtClean="0">
                <a:ln>
                  <a:noFill/>
                </a:ln>
                <a:solidFill>
                  <a:srgbClr val="2E3192"/>
                </a:solidFill>
                <a:effectLst/>
                <a:latin typeface="Arial" pitchFamily="34" charset="0"/>
              </a:rPr>
              <a:t>A</a:t>
            </a:r>
            <a:endParaRPr kumimoji="0" lang="en-US" sz="1800" b="0" i="0" u="none" strike="noStrike" cap="none" normalizeH="0" baseline="0" smtClean="0">
              <a:ln>
                <a:noFill/>
              </a:ln>
              <a:solidFill>
                <a:schemeClr val="tx1"/>
              </a:solidFill>
              <a:effectLst/>
              <a:latin typeface="Arial" pitchFamily="34" charset="0"/>
            </a:endParaRPr>
          </a:p>
        </p:txBody>
      </p:sp>
      <p:sp>
        <p:nvSpPr>
          <p:cNvPr id="142289" name="Line 977"/>
          <p:cNvSpPr>
            <a:spLocks noChangeShapeType="1"/>
          </p:cNvSpPr>
          <p:nvPr/>
        </p:nvSpPr>
        <p:spPr bwMode="auto">
          <a:xfrm>
            <a:off x="7442597" y="2836862"/>
            <a:ext cx="336550" cy="1588"/>
          </a:xfrm>
          <a:prstGeom prst="line">
            <a:avLst/>
          </a:prstGeom>
          <a:noFill/>
          <a:ln w="34925">
            <a:solidFill>
              <a:srgbClr val="2E319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90" name="Rectangle 978"/>
          <p:cNvSpPr>
            <a:spLocks noChangeArrowheads="1"/>
          </p:cNvSpPr>
          <p:nvPr/>
        </p:nvSpPr>
        <p:spPr bwMode="auto">
          <a:xfrm>
            <a:off x="7809309" y="2971799"/>
            <a:ext cx="3429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AN</a:t>
            </a:r>
            <a:endParaRPr kumimoji="0" lang="en-US" sz="1800" b="0" i="0" u="none" strike="noStrike" cap="none" normalizeH="0" baseline="0" smtClean="0">
              <a:ln>
                <a:noFill/>
              </a:ln>
              <a:solidFill>
                <a:schemeClr val="tx1"/>
              </a:solidFill>
              <a:effectLst/>
              <a:latin typeface="Arial" pitchFamily="34" charset="0"/>
            </a:endParaRPr>
          </a:p>
        </p:txBody>
      </p:sp>
      <p:sp>
        <p:nvSpPr>
          <p:cNvPr id="142291" name="Rectangle 979"/>
          <p:cNvSpPr>
            <a:spLocks noChangeArrowheads="1"/>
          </p:cNvSpPr>
          <p:nvPr/>
        </p:nvSpPr>
        <p:spPr bwMode="auto">
          <a:xfrm>
            <a:off x="8074422" y="2971799"/>
            <a:ext cx="3429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BN</a:t>
            </a:r>
            <a:endParaRPr kumimoji="0" lang="en-US" sz="1800" b="0" i="0" u="none" strike="noStrike" cap="none" normalizeH="0" baseline="0" smtClean="0">
              <a:ln>
                <a:noFill/>
              </a:ln>
              <a:solidFill>
                <a:schemeClr val="tx1"/>
              </a:solidFill>
              <a:effectLst/>
              <a:latin typeface="Arial" pitchFamily="34" charset="0"/>
            </a:endParaRPr>
          </a:p>
        </p:txBody>
      </p:sp>
      <p:sp>
        <p:nvSpPr>
          <p:cNvPr id="142292" name="Rectangle 980"/>
          <p:cNvSpPr>
            <a:spLocks noChangeArrowheads="1"/>
          </p:cNvSpPr>
          <p:nvPr/>
        </p:nvSpPr>
        <p:spPr bwMode="auto">
          <a:xfrm>
            <a:off x="8333184" y="2967037"/>
            <a:ext cx="223838" cy="2603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1" i="0" u="none" strike="noStrike" cap="none" normalizeH="0" baseline="0" smtClean="0">
                <a:ln>
                  <a:noFill/>
                </a:ln>
                <a:solidFill>
                  <a:srgbClr val="00A651"/>
                </a:solidFill>
                <a:effectLst/>
                <a:latin typeface="Arial" pitchFamily="34" charset="0"/>
              </a:rPr>
              <a:t>A</a:t>
            </a:r>
            <a:endParaRPr kumimoji="0" lang="en-US" sz="1800" b="0" i="0" u="none" strike="noStrike" cap="none" normalizeH="0" baseline="0" smtClean="0">
              <a:ln>
                <a:noFill/>
              </a:ln>
              <a:solidFill>
                <a:schemeClr val="tx1"/>
              </a:solidFill>
              <a:effectLst/>
              <a:latin typeface="Arial" pitchFamily="34" charset="0"/>
            </a:endParaRPr>
          </a:p>
        </p:txBody>
      </p:sp>
      <p:sp>
        <p:nvSpPr>
          <p:cNvPr id="142293" name="Line 981"/>
          <p:cNvSpPr>
            <a:spLocks noChangeShapeType="1"/>
          </p:cNvSpPr>
          <p:nvPr/>
        </p:nvSpPr>
        <p:spPr bwMode="auto">
          <a:xfrm>
            <a:off x="7442597" y="3078162"/>
            <a:ext cx="336550" cy="1588"/>
          </a:xfrm>
          <a:prstGeom prst="line">
            <a:avLst/>
          </a:prstGeom>
          <a:noFill/>
          <a:ln w="34925">
            <a:solidFill>
              <a:srgbClr val="00A65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94" name="Rectangle 982"/>
          <p:cNvSpPr>
            <a:spLocks noChangeArrowheads="1"/>
          </p:cNvSpPr>
          <p:nvPr/>
        </p:nvSpPr>
        <p:spPr bwMode="auto">
          <a:xfrm>
            <a:off x="6280547" y="1679574"/>
            <a:ext cx="1699311"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Malone et al. (2011)</a:t>
            </a:r>
            <a:endParaRPr kumimoji="0" lang="en-US" sz="1800" b="0" i="0" u="none" strike="noStrike" cap="none" normalizeH="0" baseline="0" dirty="0" smtClean="0">
              <a:ln>
                <a:noFill/>
              </a:ln>
              <a:solidFill>
                <a:schemeClr val="tx1"/>
              </a:solidFill>
              <a:effectLst/>
              <a:latin typeface="Arial" pitchFamily="34" charset="0"/>
            </a:endParaRPr>
          </a:p>
        </p:txBody>
      </p:sp>
      <p:sp>
        <p:nvSpPr>
          <p:cNvPr id="142295" name="Rectangle 983"/>
          <p:cNvSpPr>
            <a:spLocks noChangeArrowheads="1"/>
          </p:cNvSpPr>
          <p:nvPr/>
        </p:nvSpPr>
        <p:spPr bwMode="auto">
          <a:xfrm>
            <a:off x="7637859" y="1679574"/>
            <a:ext cx="65"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142297" name="Rectangle 985"/>
          <p:cNvSpPr>
            <a:spLocks noChangeArrowheads="1"/>
          </p:cNvSpPr>
          <p:nvPr/>
        </p:nvSpPr>
        <p:spPr bwMode="auto">
          <a:xfrm>
            <a:off x="6829822" y="3432174"/>
            <a:ext cx="5842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Model</a:t>
            </a:r>
            <a:endParaRPr kumimoji="0" lang="en-US" sz="1800" b="0" i="0" u="none" strike="noStrike" cap="none" normalizeH="0" baseline="0" dirty="0" smtClean="0">
              <a:ln>
                <a:noFill/>
              </a:ln>
              <a:solidFill>
                <a:schemeClr val="tx1"/>
              </a:solidFill>
              <a:effectLst/>
              <a:latin typeface="Arial" pitchFamily="34" charset="0"/>
            </a:endParaRPr>
          </a:p>
        </p:txBody>
      </p:sp>
      <p:sp>
        <p:nvSpPr>
          <p:cNvPr id="142321" name="Rectangle 1009"/>
          <p:cNvSpPr>
            <a:spLocks noChangeArrowheads="1"/>
          </p:cNvSpPr>
          <p:nvPr/>
        </p:nvSpPr>
        <p:spPr bwMode="auto">
          <a:xfrm>
            <a:off x="7809309" y="2482849"/>
            <a:ext cx="3429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AN</a:t>
            </a:r>
            <a:endParaRPr kumimoji="0" lang="en-US" sz="1800" b="0" i="0" u="none" strike="noStrike" cap="none" normalizeH="0" baseline="0" smtClean="0">
              <a:ln>
                <a:noFill/>
              </a:ln>
              <a:solidFill>
                <a:schemeClr val="tx1"/>
              </a:solidFill>
              <a:effectLst/>
              <a:latin typeface="Arial" pitchFamily="34" charset="0"/>
            </a:endParaRPr>
          </a:p>
        </p:txBody>
      </p:sp>
      <p:sp>
        <p:nvSpPr>
          <p:cNvPr id="142322" name="Rectangle 1010"/>
          <p:cNvSpPr>
            <a:spLocks noChangeArrowheads="1"/>
          </p:cNvSpPr>
          <p:nvPr/>
        </p:nvSpPr>
        <p:spPr bwMode="auto">
          <a:xfrm>
            <a:off x="8074422" y="2478087"/>
            <a:ext cx="223838" cy="2603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1" i="0" u="none" strike="noStrike" cap="none" normalizeH="0" baseline="0" smtClean="0">
                <a:ln>
                  <a:noFill/>
                </a:ln>
                <a:solidFill>
                  <a:srgbClr val="ED1C24"/>
                </a:solidFill>
                <a:effectLst/>
                <a:latin typeface="Arial" pitchFamily="34" charset="0"/>
              </a:rPr>
              <a:t>A</a:t>
            </a:r>
            <a:endParaRPr kumimoji="0" lang="en-US" sz="1800" b="0" i="0" u="none" strike="noStrike" cap="none" normalizeH="0" baseline="0" smtClean="0">
              <a:ln>
                <a:noFill/>
              </a:ln>
              <a:solidFill>
                <a:schemeClr val="tx1"/>
              </a:solidFill>
              <a:effectLst/>
              <a:latin typeface="Arial" pitchFamily="34" charset="0"/>
            </a:endParaRPr>
          </a:p>
        </p:txBody>
      </p:sp>
      <p:grpSp>
        <p:nvGrpSpPr>
          <p:cNvPr id="8" name="Group 7"/>
          <p:cNvGrpSpPr/>
          <p:nvPr/>
        </p:nvGrpSpPr>
        <p:grpSpPr>
          <a:xfrm>
            <a:off x="4911328" y="1798637"/>
            <a:ext cx="3421856" cy="3898900"/>
            <a:chOff x="4911328" y="1798637"/>
            <a:chExt cx="3421856" cy="3898900"/>
          </a:xfrm>
        </p:grpSpPr>
        <p:sp>
          <p:nvSpPr>
            <p:cNvPr id="142251" name="Rectangle 939"/>
            <p:cNvSpPr>
              <a:spLocks noChangeArrowheads="1"/>
            </p:cNvSpPr>
            <p:nvPr/>
          </p:nvSpPr>
          <p:spPr bwMode="auto">
            <a:xfrm rot="16200000">
              <a:off x="4377134" y="2447924"/>
              <a:ext cx="132238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Step symmetry</a:t>
              </a:r>
              <a:endParaRPr kumimoji="0" lang="en-US" sz="1800" b="0" i="0" u="none" strike="noStrike" cap="none" normalizeH="0" baseline="0" smtClean="0">
                <a:ln>
                  <a:noFill/>
                </a:ln>
                <a:solidFill>
                  <a:schemeClr val="tx1"/>
                </a:solidFill>
                <a:effectLst/>
                <a:latin typeface="Arial" pitchFamily="34" charset="0"/>
              </a:endParaRPr>
            </a:p>
          </p:txBody>
        </p:sp>
        <p:sp>
          <p:nvSpPr>
            <p:cNvPr id="142252" name="Line 940"/>
            <p:cNvSpPr>
              <a:spLocks noChangeShapeType="1"/>
            </p:cNvSpPr>
            <p:nvPr/>
          </p:nvSpPr>
          <p:spPr bwMode="auto">
            <a:xfrm flipV="1">
              <a:off x="5802709" y="1922462"/>
              <a:ext cx="1588" cy="137477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53" name="Line 941"/>
            <p:cNvSpPr>
              <a:spLocks noChangeShapeType="1"/>
            </p:cNvSpPr>
            <p:nvPr/>
          </p:nvSpPr>
          <p:spPr bwMode="auto">
            <a:xfrm flipH="1">
              <a:off x="5720159" y="3297237"/>
              <a:ext cx="825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54" name="Rectangle 942"/>
            <p:cNvSpPr>
              <a:spLocks noChangeArrowheads="1"/>
            </p:cNvSpPr>
            <p:nvPr/>
          </p:nvSpPr>
          <p:spPr bwMode="auto">
            <a:xfrm>
              <a:off x="5224859" y="3171824"/>
              <a:ext cx="5191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-0.25</a:t>
              </a:r>
              <a:endParaRPr kumimoji="0" lang="en-US" sz="1800" b="0" i="0" u="none" strike="noStrike" cap="none" normalizeH="0" baseline="0" smtClean="0">
                <a:ln>
                  <a:noFill/>
                </a:ln>
                <a:solidFill>
                  <a:schemeClr val="tx1"/>
                </a:solidFill>
                <a:effectLst/>
                <a:latin typeface="Arial" pitchFamily="34" charset="0"/>
              </a:endParaRPr>
            </a:p>
          </p:txBody>
        </p:sp>
        <p:sp>
          <p:nvSpPr>
            <p:cNvPr id="142255" name="Line 943"/>
            <p:cNvSpPr>
              <a:spLocks noChangeShapeType="1"/>
            </p:cNvSpPr>
            <p:nvPr/>
          </p:nvSpPr>
          <p:spPr bwMode="auto">
            <a:xfrm flipH="1">
              <a:off x="5720159" y="2949574"/>
              <a:ext cx="825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56" name="Line 944"/>
            <p:cNvSpPr>
              <a:spLocks noChangeShapeType="1"/>
            </p:cNvSpPr>
            <p:nvPr/>
          </p:nvSpPr>
          <p:spPr bwMode="auto">
            <a:xfrm flipH="1">
              <a:off x="5720159" y="2606674"/>
              <a:ext cx="825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57" name="Rectangle 945"/>
            <p:cNvSpPr>
              <a:spLocks noChangeArrowheads="1"/>
            </p:cNvSpPr>
            <p:nvPr/>
          </p:nvSpPr>
          <p:spPr bwMode="auto">
            <a:xfrm>
              <a:off x="5224859" y="2487612"/>
              <a:ext cx="5191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-0.15</a:t>
              </a:r>
              <a:endParaRPr kumimoji="0" lang="en-US" sz="1800" b="0" i="0" u="none" strike="noStrike" cap="none" normalizeH="0" baseline="0" dirty="0" smtClean="0">
                <a:ln>
                  <a:noFill/>
                </a:ln>
                <a:solidFill>
                  <a:schemeClr val="tx1"/>
                </a:solidFill>
                <a:effectLst/>
                <a:latin typeface="Arial" pitchFamily="34" charset="0"/>
              </a:endParaRPr>
            </a:p>
          </p:txBody>
        </p:sp>
        <p:sp>
          <p:nvSpPr>
            <p:cNvPr id="142258" name="Line 946"/>
            <p:cNvSpPr>
              <a:spLocks noChangeShapeType="1"/>
            </p:cNvSpPr>
            <p:nvPr/>
          </p:nvSpPr>
          <p:spPr bwMode="auto">
            <a:xfrm flipH="1">
              <a:off x="5720159" y="2263774"/>
              <a:ext cx="825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59" name="Line 947"/>
            <p:cNvSpPr>
              <a:spLocks noChangeShapeType="1"/>
            </p:cNvSpPr>
            <p:nvPr/>
          </p:nvSpPr>
          <p:spPr bwMode="auto">
            <a:xfrm flipH="1">
              <a:off x="5720159" y="1922462"/>
              <a:ext cx="825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0" name="Rectangle 948"/>
            <p:cNvSpPr>
              <a:spLocks noChangeArrowheads="1"/>
            </p:cNvSpPr>
            <p:nvPr/>
          </p:nvSpPr>
          <p:spPr bwMode="auto">
            <a:xfrm>
              <a:off x="5224859" y="1798637"/>
              <a:ext cx="5191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-0.05</a:t>
              </a:r>
              <a:endParaRPr kumimoji="0" lang="en-US" sz="1800" b="0" i="0" u="none" strike="noStrike" cap="none" normalizeH="0" baseline="0" smtClean="0">
                <a:ln>
                  <a:noFill/>
                </a:ln>
                <a:solidFill>
                  <a:schemeClr val="tx1"/>
                </a:solidFill>
                <a:effectLst/>
                <a:latin typeface="Arial" pitchFamily="34" charset="0"/>
              </a:endParaRPr>
            </a:p>
          </p:txBody>
        </p:sp>
        <p:sp>
          <p:nvSpPr>
            <p:cNvPr id="142264" name="Line 952"/>
            <p:cNvSpPr>
              <a:spLocks noChangeShapeType="1"/>
            </p:cNvSpPr>
            <p:nvPr/>
          </p:nvSpPr>
          <p:spPr bwMode="auto">
            <a:xfrm>
              <a:off x="5850334" y="5019674"/>
              <a:ext cx="24828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5" name="Line 953"/>
            <p:cNvSpPr>
              <a:spLocks noChangeShapeType="1"/>
            </p:cNvSpPr>
            <p:nvPr/>
          </p:nvSpPr>
          <p:spPr bwMode="auto">
            <a:xfrm flipV="1">
              <a:off x="5802709" y="3603624"/>
              <a:ext cx="1588" cy="1350963"/>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6" name="Line 954"/>
            <p:cNvSpPr>
              <a:spLocks noChangeShapeType="1"/>
            </p:cNvSpPr>
            <p:nvPr/>
          </p:nvSpPr>
          <p:spPr bwMode="auto">
            <a:xfrm>
              <a:off x="5850334" y="5019674"/>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7" name="Rectangle 955"/>
            <p:cNvSpPr>
              <a:spLocks noChangeArrowheads="1"/>
            </p:cNvSpPr>
            <p:nvPr/>
          </p:nvSpPr>
          <p:spPr bwMode="auto">
            <a:xfrm>
              <a:off x="5796359" y="5178424"/>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2268" name="Line 956"/>
            <p:cNvSpPr>
              <a:spLocks noChangeShapeType="1"/>
            </p:cNvSpPr>
            <p:nvPr/>
          </p:nvSpPr>
          <p:spPr bwMode="auto">
            <a:xfrm>
              <a:off x="6840934" y="5019674"/>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69" name="Rectangle 957"/>
            <p:cNvSpPr>
              <a:spLocks noChangeArrowheads="1"/>
            </p:cNvSpPr>
            <p:nvPr/>
          </p:nvSpPr>
          <p:spPr bwMode="auto">
            <a:xfrm>
              <a:off x="6734572" y="5178424"/>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42270" name="Line 958"/>
            <p:cNvSpPr>
              <a:spLocks noChangeShapeType="1"/>
            </p:cNvSpPr>
            <p:nvPr/>
          </p:nvSpPr>
          <p:spPr bwMode="auto">
            <a:xfrm>
              <a:off x="7837884" y="5019674"/>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71" name="Rectangle 959"/>
            <p:cNvSpPr>
              <a:spLocks noChangeArrowheads="1"/>
            </p:cNvSpPr>
            <p:nvPr/>
          </p:nvSpPr>
          <p:spPr bwMode="auto">
            <a:xfrm>
              <a:off x="7731522" y="5178424"/>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142272" name="Line 960"/>
            <p:cNvSpPr>
              <a:spLocks noChangeShapeType="1"/>
            </p:cNvSpPr>
            <p:nvPr/>
          </p:nvSpPr>
          <p:spPr bwMode="auto">
            <a:xfrm flipH="1">
              <a:off x="5713809" y="4954587"/>
              <a:ext cx="8890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73" name="Rectangle 961"/>
            <p:cNvSpPr>
              <a:spLocks noChangeArrowheads="1"/>
            </p:cNvSpPr>
            <p:nvPr/>
          </p:nvSpPr>
          <p:spPr bwMode="auto">
            <a:xfrm>
              <a:off x="5331222" y="4848224"/>
              <a:ext cx="41275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42274" name="Line 962"/>
            <p:cNvSpPr>
              <a:spLocks noChangeShapeType="1"/>
            </p:cNvSpPr>
            <p:nvPr/>
          </p:nvSpPr>
          <p:spPr bwMode="auto">
            <a:xfrm flipH="1">
              <a:off x="5713809" y="4618037"/>
              <a:ext cx="8890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75" name="Rectangle 963"/>
            <p:cNvSpPr>
              <a:spLocks noChangeArrowheads="1"/>
            </p:cNvSpPr>
            <p:nvPr/>
          </p:nvSpPr>
          <p:spPr bwMode="auto">
            <a:xfrm>
              <a:off x="5331222" y="4511674"/>
              <a:ext cx="41275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-0.8</a:t>
              </a:r>
              <a:endParaRPr kumimoji="0" lang="en-US" sz="1800" b="0" i="0" u="none" strike="noStrike" cap="none" normalizeH="0" baseline="0" smtClean="0">
                <a:ln>
                  <a:noFill/>
                </a:ln>
                <a:solidFill>
                  <a:schemeClr val="tx1"/>
                </a:solidFill>
                <a:effectLst/>
                <a:latin typeface="Arial" pitchFamily="34" charset="0"/>
              </a:endParaRPr>
            </a:p>
          </p:txBody>
        </p:sp>
        <p:sp>
          <p:nvSpPr>
            <p:cNvPr id="142276" name="Line 964"/>
            <p:cNvSpPr>
              <a:spLocks noChangeShapeType="1"/>
            </p:cNvSpPr>
            <p:nvPr/>
          </p:nvSpPr>
          <p:spPr bwMode="auto">
            <a:xfrm flipH="1">
              <a:off x="5713809" y="4276724"/>
              <a:ext cx="8890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77" name="Rectangle 965"/>
            <p:cNvSpPr>
              <a:spLocks noChangeArrowheads="1"/>
            </p:cNvSpPr>
            <p:nvPr/>
          </p:nvSpPr>
          <p:spPr bwMode="auto">
            <a:xfrm>
              <a:off x="5331222" y="4175124"/>
              <a:ext cx="41275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-0.6</a:t>
              </a:r>
              <a:endParaRPr kumimoji="0" lang="en-US" sz="1800" b="0" i="0" u="none" strike="noStrike" cap="none" normalizeH="0" baseline="0" smtClean="0">
                <a:ln>
                  <a:noFill/>
                </a:ln>
                <a:solidFill>
                  <a:schemeClr val="tx1"/>
                </a:solidFill>
                <a:effectLst/>
                <a:latin typeface="Arial" pitchFamily="34" charset="0"/>
              </a:endParaRPr>
            </a:p>
          </p:txBody>
        </p:sp>
        <p:sp>
          <p:nvSpPr>
            <p:cNvPr id="142278" name="Line 966"/>
            <p:cNvSpPr>
              <a:spLocks noChangeShapeType="1"/>
            </p:cNvSpPr>
            <p:nvPr/>
          </p:nvSpPr>
          <p:spPr bwMode="auto">
            <a:xfrm flipH="1">
              <a:off x="5713809" y="3940174"/>
              <a:ext cx="8890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79" name="Rectangle 967"/>
            <p:cNvSpPr>
              <a:spLocks noChangeArrowheads="1"/>
            </p:cNvSpPr>
            <p:nvPr/>
          </p:nvSpPr>
          <p:spPr bwMode="auto">
            <a:xfrm>
              <a:off x="5331222" y="3844924"/>
              <a:ext cx="41275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-0.4</a:t>
              </a:r>
              <a:endParaRPr kumimoji="0" lang="en-US" sz="1800" b="0" i="0" u="none" strike="noStrike" cap="none" normalizeH="0" baseline="0" smtClean="0">
                <a:ln>
                  <a:noFill/>
                </a:ln>
                <a:solidFill>
                  <a:schemeClr val="tx1"/>
                </a:solidFill>
                <a:effectLst/>
                <a:latin typeface="Arial" pitchFamily="34" charset="0"/>
              </a:endParaRPr>
            </a:p>
          </p:txBody>
        </p:sp>
        <p:sp>
          <p:nvSpPr>
            <p:cNvPr id="142280" name="Line 968"/>
            <p:cNvSpPr>
              <a:spLocks noChangeShapeType="1"/>
            </p:cNvSpPr>
            <p:nvPr/>
          </p:nvSpPr>
          <p:spPr bwMode="auto">
            <a:xfrm flipH="1">
              <a:off x="5713809" y="3603624"/>
              <a:ext cx="8890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81" name="Rectangle 969"/>
            <p:cNvSpPr>
              <a:spLocks noChangeArrowheads="1"/>
            </p:cNvSpPr>
            <p:nvPr/>
          </p:nvSpPr>
          <p:spPr bwMode="auto">
            <a:xfrm>
              <a:off x="5331222" y="3508374"/>
              <a:ext cx="41275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-0.2</a:t>
              </a:r>
              <a:endParaRPr kumimoji="0" lang="en-US" sz="1800" b="0" i="0" u="none" strike="noStrike" cap="none" normalizeH="0" baseline="0" smtClean="0">
                <a:ln>
                  <a:noFill/>
                </a:ln>
                <a:solidFill>
                  <a:schemeClr val="tx1"/>
                </a:solidFill>
                <a:effectLst/>
                <a:latin typeface="Arial" pitchFamily="34" charset="0"/>
              </a:endParaRPr>
            </a:p>
          </p:txBody>
        </p:sp>
        <p:sp>
          <p:nvSpPr>
            <p:cNvPr id="142285" name="Rectangle 973"/>
            <p:cNvSpPr>
              <a:spLocks noChangeArrowheads="1"/>
            </p:cNvSpPr>
            <p:nvPr/>
          </p:nvSpPr>
          <p:spPr bwMode="auto">
            <a:xfrm rot="16200000">
              <a:off x="4377134" y="4105274"/>
              <a:ext cx="132238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Error (unitless)</a:t>
              </a:r>
              <a:endParaRPr kumimoji="0" lang="en-US" sz="1800" b="0" i="0" u="none" strike="noStrike" cap="none" normalizeH="0" baseline="0" smtClean="0">
                <a:ln>
                  <a:noFill/>
                </a:ln>
                <a:solidFill>
                  <a:schemeClr val="tx1"/>
                </a:solidFill>
                <a:effectLst/>
                <a:latin typeface="Arial" pitchFamily="34" charset="0"/>
              </a:endParaRPr>
            </a:p>
          </p:txBody>
        </p:sp>
        <p:sp>
          <p:nvSpPr>
            <p:cNvPr id="143132" name="Rectangle 1820"/>
            <p:cNvSpPr>
              <a:spLocks noChangeArrowheads="1"/>
            </p:cNvSpPr>
            <p:nvPr/>
          </p:nvSpPr>
          <p:spPr bwMode="auto">
            <a:xfrm>
              <a:off x="6705997" y="5443537"/>
              <a:ext cx="442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231F20"/>
                  </a:solidFill>
                  <a:effectLst/>
                  <a:latin typeface="Arial" pitchFamily="34" charset="0"/>
                </a:rPr>
                <a:t>Trial</a:t>
              </a:r>
              <a:endParaRPr kumimoji="0" lang="en-US" sz="1800" b="0" i="0" u="none" strike="noStrike" cap="none" normalizeH="0" baseline="0" smtClean="0">
                <a:ln>
                  <a:noFill/>
                </a:ln>
                <a:solidFill>
                  <a:schemeClr val="tx1"/>
                </a:solidFill>
                <a:effectLst/>
                <a:latin typeface="Arial" pitchFamily="34" charset="0"/>
              </a:endParaRPr>
            </a:p>
          </p:txBody>
        </p:sp>
      </p:grpSp>
      <p:sp>
        <p:nvSpPr>
          <p:cNvPr id="142228" name="Freeform 916"/>
          <p:cNvSpPr>
            <a:spLocks/>
          </p:cNvSpPr>
          <p:nvPr/>
        </p:nvSpPr>
        <p:spPr bwMode="auto">
          <a:xfrm>
            <a:off x="1031876" y="3408363"/>
            <a:ext cx="3262313" cy="1585913"/>
          </a:xfrm>
          <a:custGeom>
            <a:avLst/>
            <a:gdLst/>
            <a:ahLst/>
            <a:cxnLst>
              <a:cxn ang="0">
                <a:pos x="15" y="501"/>
              </a:cxn>
              <a:cxn ang="0">
                <a:pos x="52" y="501"/>
              </a:cxn>
              <a:cxn ang="0">
                <a:pos x="85" y="501"/>
              </a:cxn>
              <a:cxn ang="0">
                <a:pos x="119" y="501"/>
              </a:cxn>
              <a:cxn ang="0">
                <a:pos x="156" y="501"/>
              </a:cxn>
              <a:cxn ang="0">
                <a:pos x="189" y="501"/>
              </a:cxn>
              <a:cxn ang="0">
                <a:pos x="223" y="501"/>
              </a:cxn>
              <a:cxn ang="0">
                <a:pos x="260" y="501"/>
              </a:cxn>
              <a:cxn ang="0">
                <a:pos x="293" y="501"/>
              </a:cxn>
              <a:cxn ang="0">
                <a:pos x="327" y="501"/>
              </a:cxn>
              <a:cxn ang="0">
                <a:pos x="360" y="0"/>
              </a:cxn>
              <a:cxn ang="0">
                <a:pos x="398" y="0"/>
              </a:cxn>
              <a:cxn ang="0">
                <a:pos x="431" y="0"/>
              </a:cxn>
              <a:cxn ang="0">
                <a:pos x="464" y="0"/>
              </a:cxn>
              <a:cxn ang="0">
                <a:pos x="502" y="0"/>
              </a:cxn>
              <a:cxn ang="0">
                <a:pos x="535" y="0"/>
              </a:cxn>
              <a:cxn ang="0">
                <a:pos x="568" y="0"/>
              </a:cxn>
              <a:cxn ang="0">
                <a:pos x="606" y="0"/>
              </a:cxn>
              <a:cxn ang="0">
                <a:pos x="639" y="0"/>
              </a:cxn>
              <a:cxn ang="0">
                <a:pos x="673" y="0"/>
              </a:cxn>
              <a:cxn ang="0">
                <a:pos x="706" y="501"/>
              </a:cxn>
              <a:cxn ang="0">
                <a:pos x="743" y="501"/>
              </a:cxn>
              <a:cxn ang="0">
                <a:pos x="777" y="501"/>
              </a:cxn>
              <a:cxn ang="0">
                <a:pos x="810" y="501"/>
              </a:cxn>
              <a:cxn ang="0">
                <a:pos x="847" y="501"/>
              </a:cxn>
              <a:cxn ang="0">
                <a:pos x="881" y="501"/>
              </a:cxn>
              <a:cxn ang="0">
                <a:pos x="914" y="501"/>
              </a:cxn>
              <a:cxn ang="0">
                <a:pos x="951" y="501"/>
              </a:cxn>
              <a:cxn ang="0">
                <a:pos x="985" y="501"/>
              </a:cxn>
              <a:cxn ang="0">
                <a:pos x="1018" y="501"/>
              </a:cxn>
              <a:cxn ang="0">
                <a:pos x="1052" y="999"/>
              </a:cxn>
              <a:cxn ang="0">
                <a:pos x="1089" y="999"/>
              </a:cxn>
              <a:cxn ang="0">
                <a:pos x="1122" y="999"/>
              </a:cxn>
              <a:cxn ang="0">
                <a:pos x="1156" y="999"/>
              </a:cxn>
              <a:cxn ang="0">
                <a:pos x="1193" y="999"/>
              </a:cxn>
              <a:cxn ang="0">
                <a:pos x="1226" y="999"/>
              </a:cxn>
              <a:cxn ang="0">
                <a:pos x="1260" y="999"/>
              </a:cxn>
              <a:cxn ang="0">
                <a:pos x="1297" y="999"/>
              </a:cxn>
              <a:cxn ang="0">
                <a:pos x="1330" y="999"/>
              </a:cxn>
              <a:cxn ang="0">
                <a:pos x="1364" y="999"/>
              </a:cxn>
              <a:cxn ang="0">
                <a:pos x="1397" y="501"/>
              </a:cxn>
              <a:cxn ang="0">
                <a:pos x="1434" y="501"/>
              </a:cxn>
              <a:cxn ang="0">
                <a:pos x="1468" y="501"/>
              </a:cxn>
              <a:cxn ang="0">
                <a:pos x="1501" y="501"/>
              </a:cxn>
              <a:cxn ang="0">
                <a:pos x="1539" y="501"/>
              </a:cxn>
              <a:cxn ang="0">
                <a:pos x="1572" y="501"/>
              </a:cxn>
              <a:cxn ang="0">
                <a:pos x="1605" y="501"/>
              </a:cxn>
              <a:cxn ang="0">
                <a:pos x="1643" y="501"/>
              </a:cxn>
              <a:cxn ang="0">
                <a:pos x="1676" y="501"/>
              </a:cxn>
              <a:cxn ang="0">
                <a:pos x="1709" y="501"/>
              </a:cxn>
              <a:cxn ang="0">
                <a:pos x="1743" y="0"/>
              </a:cxn>
              <a:cxn ang="0">
                <a:pos x="1780" y="0"/>
              </a:cxn>
              <a:cxn ang="0">
                <a:pos x="1814" y="0"/>
              </a:cxn>
              <a:cxn ang="0">
                <a:pos x="1847" y="0"/>
              </a:cxn>
              <a:cxn ang="0">
                <a:pos x="1884" y="0"/>
              </a:cxn>
              <a:cxn ang="0">
                <a:pos x="1918" y="0"/>
              </a:cxn>
              <a:cxn ang="0">
                <a:pos x="1951" y="0"/>
              </a:cxn>
              <a:cxn ang="0">
                <a:pos x="1988" y="0"/>
              </a:cxn>
              <a:cxn ang="0">
                <a:pos x="2022" y="0"/>
              </a:cxn>
              <a:cxn ang="0">
                <a:pos x="2055" y="0"/>
              </a:cxn>
            </a:cxnLst>
            <a:rect l="0" t="0" r="r" b="b"/>
            <a:pathLst>
              <a:path w="2055" h="999">
                <a:moveTo>
                  <a:pt x="0" y="501"/>
                </a:moveTo>
                <a:lnTo>
                  <a:pt x="15" y="501"/>
                </a:lnTo>
                <a:lnTo>
                  <a:pt x="33" y="501"/>
                </a:lnTo>
                <a:lnTo>
                  <a:pt x="52" y="501"/>
                </a:lnTo>
                <a:lnTo>
                  <a:pt x="67" y="501"/>
                </a:lnTo>
                <a:lnTo>
                  <a:pt x="85" y="501"/>
                </a:lnTo>
                <a:lnTo>
                  <a:pt x="104" y="501"/>
                </a:lnTo>
                <a:lnTo>
                  <a:pt x="119" y="501"/>
                </a:lnTo>
                <a:lnTo>
                  <a:pt x="137" y="501"/>
                </a:lnTo>
                <a:lnTo>
                  <a:pt x="156" y="501"/>
                </a:lnTo>
                <a:lnTo>
                  <a:pt x="171" y="501"/>
                </a:lnTo>
                <a:lnTo>
                  <a:pt x="189" y="501"/>
                </a:lnTo>
                <a:lnTo>
                  <a:pt x="208" y="501"/>
                </a:lnTo>
                <a:lnTo>
                  <a:pt x="223" y="501"/>
                </a:lnTo>
                <a:lnTo>
                  <a:pt x="241" y="501"/>
                </a:lnTo>
                <a:lnTo>
                  <a:pt x="260" y="501"/>
                </a:lnTo>
                <a:lnTo>
                  <a:pt x="275" y="501"/>
                </a:lnTo>
                <a:lnTo>
                  <a:pt x="293" y="501"/>
                </a:lnTo>
                <a:lnTo>
                  <a:pt x="312" y="501"/>
                </a:lnTo>
                <a:lnTo>
                  <a:pt x="327" y="501"/>
                </a:lnTo>
                <a:lnTo>
                  <a:pt x="345" y="0"/>
                </a:lnTo>
                <a:lnTo>
                  <a:pt x="360" y="0"/>
                </a:lnTo>
                <a:lnTo>
                  <a:pt x="379" y="0"/>
                </a:lnTo>
                <a:lnTo>
                  <a:pt x="398" y="0"/>
                </a:lnTo>
                <a:lnTo>
                  <a:pt x="412" y="0"/>
                </a:lnTo>
                <a:lnTo>
                  <a:pt x="431" y="0"/>
                </a:lnTo>
                <a:lnTo>
                  <a:pt x="450" y="0"/>
                </a:lnTo>
                <a:lnTo>
                  <a:pt x="464" y="0"/>
                </a:lnTo>
                <a:lnTo>
                  <a:pt x="483" y="0"/>
                </a:lnTo>
                <a:lnTo>
                  <a:pt x="502" y="0"/>
                </a:lnTo>
                <a:lnTo>
                  <a:pt x="516" y="0"/>
                </a:lnTo>
                <a:lnTo>
                  <a:pt x="535" y="0"/>
                </a:lnTo>
                <a:lnTo>
                  <a:pt x="554" y="0"/>
                </a:lnTo>
                <a:lnTo>
                  <a:pt x="568" y="0"/>
                </a:lnTo>
                <a:lnTo>
                  <a:pt x="587" y="0"/>
                </a:lnTo>
                <a:lnTo>
                  <a:pt x="606" y="0"/>
                </a:lnTo>
                <a:lnTo>
                  <a:pt x="621" y="0"/>
                </a:lnTo>
                <a:lnTo>
                  <a:pt x="639" y="0"/>
                </a:lnTo>
                <a:lnTo>
                  <a:pt x="658" y="0"/>
                </a:lnTo>
                <a:lnTo>
                  <a:pt x="673" y="0"/>
                </a:lnTo>
                <a:lnTo>
                  <a:pt x="691" y="501"/>
                </a:lnTo>
                <a:lnTo>
                  <a:pt x="706" y="501"/>
                </a:lnTo>
                <a:lnTo>
                  <a:pt x="725" y="501"/>
                </a:lnTo>
                <a:lnTo>
                  <a:pt x="743" y="501"/>
                </a:lnTo>
                <a:lnTo>
                  <a:pt x="758" y="501"/>
                </a:lnTo>
                <a:lnTo>
                  <a:pt x="777" y="501"/>
                </a:lnTo>
                <a:lnTo>
                  <a:pt x="795" y="501"/>
                </a:lnTo>
                <a:lnTo>
                  <a:pt x="810" y="501"/>
                </a:lnTo>
                <a:lnTo>
                  <a:pt x="829" y="501"/>
                </a:lnTo>
                <a:lnTo>
                  <a:pt x="847" y="501"/>
                </a:lnTo>
                <a:lnTo>
                  <a:pt x="862" y="501"/>
                </a:lnTo>
                <a:lnTo>
                  <a:pt x="881" y="501"/>
                </a:lnTo>
                <a:lnTo>
                  <a:pt x="899" y="501"/>
                </a:lnTo>
                <a:lnTo>
                  <a:pt x="914" y="501"/>
                </a:lnTo>
                <a:lnTo>
                  <a:pt x="933" y="501"/>
                </a:lnTo>
                <a:lnTo>
                  <a:pt x="951" y="501"/>
                </a:lnTo>
                <a:lnTo>
                  <a:pt x="966" y="501"/>
                </a:lnTo>
                <a:lnTo>
                  <a:pt x="985" y="501"/>
                </a:lnTo>
                <a:lnTo>
                  <a:pt x="1003" y="501"/>
                </a:lnTo>
                <a:lnTo>
                  <a:pt x="1018" y="501"/>
                </a:lnTo>
                <a:lnTo>
                  <a:pt x="1037" y="999"/>
                </a:lnTo>
                <a:lnTo>
                  <a:pt x="1052" y="999"/>
                </a:lnTo>
                <a:lnTo>
                  <a:pt x="1070" y="999"/>
                </a:lnTo>
                <a:lnTo>
                  <a:pt x="1089" y="999"/>
                </a:lnTo>
                <a:lnTo>
                  <a:pt x="1104" y="999"/>
                </a:lnTo>
                <a:lnTo>
                  <a:pt x="1122" y="999"/>
                </a:lnTo>
                <a:lnTo>
                  <a:pt x="1141" y="999"/>
                </a:lnTo>
                <a:lnTo>
                  <a:pt x="1156" y="999"/>
                </a:lnTo>
                <a:lnTo>
                  <a:pt x="1174" y="999"/>
                </a:lnTo>
                <a:lnTo>
                  <a:pt x="1193" y="999"/>
                </a:lnTo>
                <a:lnTo>
                  <a:pt x="1208" y="999"/>
                </a:lnTo>
                <a:lnTo>
                  <a:pt x="1226" y="999"/>
                </a:lnTo>
                <a:lnTo>
                  <a:pt x="1245" y="999"/>
                </a:lnTo>
                <a:lnTo>
                  <a:pt x="1260" y="999"/>
                </a:lnTo>
                <a:lnTo>
                  <a:pt x="1278" y="999"/>
                </a:lnTo>
                <a:lnTo>
                  <a:pt x="1297" y="999"/>
                </a:lnTo>
                <a:lnTo>
                  <a:pt x="1312" y="999"/>
                </a:lnTo>
                <a:lnTo>
                  <a:pt x="1330" y="999"/>
                </a:lnTo>
                <a:lnTo>
                  <a:pt x="1349" y="999"/>
                </a:lnTo>
                <a:lnTo>
                  <a:pt x="1364" y="999"/>
                </a:lnTo>
                <a:lnTo>
                  <a:pt x="1382" y="501"/>
                </a:lnTo>
                <a:lnTo>
                  <a:pt x="1397" y="501"/>
                </a:lnTo>
                <a:lnTo>
                  <a:pt x="1416" y="501"/>
                </a:lnTo>
                <a:lnTo>
                  <a:pt x="1434" y="501"/>
                </a:lnTo>
                <a:lnTo>
                  <a:pt x="1449" y="501"/>
                </a:lnTo>
                <a:lnTo>
                  <a:pt x="1468" y="501"/>
                </a:lnTo>
                <a:lnTo>
                  <a:pt x="1486" y="501"/>
                </a:lnTo>
                <a:lnTo>
                  <a:pt x="1501" y="501"/>
                </a:lnTo>
                <a:lnTo>
                  <a:pt x="1520" y="501"/>
                </a:lnTo>
                <a:lnTo>
                  <a:pt x="1539" y="501"/>
                </a:lnTo>
                <a:lnTo>
                  <a:pt x="1553" y="501"/>
                </a:lnTo>
                <a:lnTo>
                  <a:pt x="1572" y="501"/>
                </a:lnTo>
                <a:lnTo>
                  <a:pt x="1591" y="501"/>
                </a:lnTo>
                <a:lnTo>
                  <a:pt x="1605" y="501"/>
                </a:lnTo>
                <a:lnTo>
                  <a:pt x="1624" y="501"/>
                </a:lnTo>
                <a:lnTo>
                  <a:pt x="1643" y="501"/>
                </a:lnTo>
                <a:lnTo>
                  <a:pt x="1657" y="501"/>
                </a:lnTo>
                <a:lnTo>
                  <a:pt x="1676" y="501"/>
                </a:lnTo>
                <a:lnTo>
                  <a:pt x="1695" y="501"/>
                </a:lnTo>
                <a:lnTo>
                  <a:pt x="1709" y="501"/>
                </a:lnTo>
                <a:lnTo>
                  <a:pt x="1728" y="0"/>
                </a:lnTo>
                <a:lnTo>
                  <a:pt x="1743" y="0"/>
                </a:lnTo>
                <a:lnTo>
                  <a:pt x="1762" y="0"/>
                </a:lnTo>
                <a:lnTo>
                  <a:pt x="1780" y="0"/>
                </a:lnTo>
                <a:lnTo>
                  <a:pt x="1795" y="0"/>
                </a:lnTo>
                <a:lnTo>
                  <a:pt x="1814" y="0"/>
                </a:lnTo>
                <a:lnTo>
                  <a:pt x="1832" y="0"/>
                </a:lnTo>
                <a:lnTo>
                  <a:pt x="1847" y="0"/>
                </a:lnTo>
                <a:lnTo>
                  <a:pt x="1866" y="0"/>
                </a:lnTo>
                <a:lnTo>
                  <a:pt x="1884" y="0"/>
                </a:lnTo>
                <a:lnTo>
                  <a:pt x="1899" y="0"/>
                </a:lnTo>
                <a:lnTo>
                  <a:pt x="1918" y="0"/>
                </a:lnTo>
                <a:lnTo>
                  <a:pt x="1936" y="0"/>
                </a:lnTo>
                <a:lnTo>
                  <a:pt x="1951" y="0"/>
                </a:lnTo>
                <a:lnTo>
                  <a:pt x="1970" y="0"/>
                </a:lnTo>
                <a:lnTo>
                  <a:pt x="1988" y="0"/>
                </a:lnTo>
                <a:lnTo>
                  <a:pt x="2003" y="0"/>
                </a:lnTo>
                <a:lnTo>
                  <a:pt x="2022" y="0"/>
                </a:lnTo>
                <a:lnTo>
                  <a:pt x="2040" y="0"/>
                </a:lnTo>
                <a:lnTo>
                  <a:pt x="2055" y="0"/>
                </a:lnTo>
              </a:path>
            </a:pathLst>
          </a:custGeom>
          <a:noFill/>
          <a:ln w="34925">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29" name="Freeform 917"/>
          <p:cNvSpPr>
            <a:spLocks/>
          </p:cNvSpPr>
          <p:nvPr/>
        </p:nvSpPr>
        <p:spPr bwMode="auto">
          <a:xfrm>
            <a:off x="1019176" y="1985963"/>
            <a:ext cx="2171700" cy="1144588"/>
          </a:xfrm>
          <a:custGeom>
            <a:avLst/>
            <a:gdLst/>
            <a:ahLst/>
            <a:cxnLst>
              <a:cxn ang="0">
                <a:pos x="19" y="721"/>
              </a:cxn>
              <a:cxn ang="0">
                <a:pos x="52" y="721"/>
              </a:cxn>
              <a:cxn ang="0">
                <a:pos x="86" y="721"/>
              </a:cxn>
              <a:cxn ang="0">
                <a:pos x="123" y="721"/>
              </a:cxn>
              <a:cxn ang="0">
                <a:pos x="156" y="721"/>
              </a:cxn>
              <a:cxn ang="0">
                <a:pos x="190" y="721"/>
              </a:cxn>
              <a:cxn ang="0">
                <a:pos x="227" y="721"/>
              </a:cxn>
              <a:cxn ang="0">
                <a:pos x="261" y="721"/>
              </a:cxn>
              <a:cxn ang="0">
                <a:pos x="294" y="721"/>
              </a:cxn>
              <a:cxn ang="0">
                <a:pos x="327" y="721"/>
              </a:cxn>
              <a:cxn ang="0">
                <a:pos x="365" y="0"/>
              </a:cxn>
              <a:cxn ang="0">
                <a:pos x="398" y="0"/>
              </a:cxn>
              <a:cxn ang="0">
                <a:pos x="432" y="0"/>
              </a:cxn>
              <a:cxn ang="0">
                <a:pos x="469" y="0"/>
              </a:cxn>
              <a:cxn ang="0">
                <a:pos x="502" y="0"/>
              </a:cxn>
              <a:cxn ang="0">
                <a:pos x="536" y="0"/>
              </a:cxn>
              <a:cxn ang="0">
                <a:pos x="573" y="0"/>
              </a:cxn>
              <a:cxn ang="0">
                <a:pos x="606" y="0"/>
              </a:cxn>
              <a:cxn ang="0">
                <a:pos x="640" y="0"/>
              </a:cxn>
              <a:cxn ang="0">
                <a:pos x="673" y="0"/>
              </a:cxn>
              <a:cxn ang="0">
                <a:pos x="710" y="721"/>
              </a:cxn>
              <a:cxn ang="0">
                <a:pos x="744" y="721"/>
              </a:cxn>
              <a:cxn ang="0">
                <a:pos x="777" y="721"/>
              </a:cxn>
              <a:cxn ang="0">
                <a:pos x="814" y="721"/>
              </a:cxn>
              <a:cxn ang="0">
                <a:pos x="848" y="721"/>
              </a:cxn>
              <a:cxn ang="0">
                <a:pos x="881" y="721"/>
              </a:cxn>
              <a:cxn ang="0">
                <a:pos x="918" y="721"/>
              </a:cxn>
              <a:cxn ang="0">
                <a:pos x="952" y="721"/>
              </a:cxn>
              <a:cxn ang="0">
                <a:pos x="985" y="721"/>
              </a:cxn>
              <a:cxn ang="0">
                <a:pos x="1022" y="721"/>
              </a:cxn>
              <a:cxn ang="0">
                <a:pos x="1056" y="0"/>
              </a:cxn>
              <a:cxn ang="0">
                <a:pos x="1089" y="0"/>
              </a:cxn>
              <a:cxn ang="0">
                <a:pos x="1123" y="0"/>
              </a:cxn>
              <a:cxn ang="0">
                <a:pos x="1160" y="0"/>
              </a:cxn>
              <a:cxn ang="0">
                <a:pos x="1193" y="0"/>
              </a:cxn>
              <a:cxn ang="0">
                <a:pos x="1227" y="0"/>
              </a:cxn>
              <a:cxn ang="0">
                <a:pos x="1264" y="0"/>
              </a:cxn>
              <a:cxn ang="0">
                <a:pos x="1298" y="0"/>
              </a:cxn>
              <a:cxn ang="0">
                <a:pos x="1331" y="0"/>
              </a:cxn>
              <a:cxn ang="0">
                <a:pos x="1368" y="0"/>
              </a:cxn>
            </a:cxnLst>
            <a:rect l="0" t="0" r="r" b="b"/>
            <a:pathLst>
              <a:path w="1368" h="721">
                <a:moveTo>
                  <a:pt x="0" y="721"/>
                </a:moveTo>
                <a:lnTo>
                  <a:pt x="19" y="721"/>
                </a:lnTo>
                <a:lnTo>
                  <a:pt x="34" y="721"/>
                </a:lnTo>
                <a:lnTo>
                  <a:pt x="52" y="721"/>
                </a:lnTo>
                <a:lnTo>
                  <a:pt x="71" y="721"/>
                </a:lnTo>
                <a:lnTo>
                  <a:pt x="86" y="721"/>
                </a:lnTo>
                <a:lnTo>
                  <a:pt x="104" y="721"/>
                </a:lnTo>
                <a:lnTo>
                  <a:pt x="123" y="721"/>
                </a:lnTo>
                <a:lnTo>
                  <a:pt x="138" y="721"/>
                </a:lnTo>
                <a:lnTo>
                  <a:pt x="156" y="721"/>
                </a:lnTo>
                <a:lnTo>
                  <a:pt x="175" y="721"/>
                </a:lnTo>
                <a:lnTo>
                  <a:pt x="190" y="721"/>
                </a:lnTo>
                <a:lnTo>
                  <a:pt x="209" y="721"/>
                </a:lnTo>
                <a:lnTo>
                  <a:pt x="227" y="721"/>
                </a:lnTo>
                <a:lnTo>
                  <a:pt x="242" y="721"/>
                </a:lnTo>
                <a:lnTo>
                  <a:pt x="261" y="721"/>
                </a:lnTo>
                <a:lnTo>
                  <a:pt x="279" y="721"/>
                </a:lnTo>
                <a:lnTo>
                  <a:pt x="294" y="721"/>
                </a:lnTo>
                <a:lnTo>
                  <a:pt x="313" y="721"/>
                </a:lnTo>
                <a:lnTo>
                  <a:pt x="327" y="721"/>
                </a:lnTo>
                <a:lnTo>
                  <a:pt x="346" y="0"/>
                </a:lnTo>
                <a:lnTo>
                  <a:pt x="365" y="0"/>
                </a:lnTo>
                <a:lnTo>
                  <a:pt x="379" y="0"/>
                </a:lnTo>
                <a:lnTo>
                  <a:pt x="398" y="0"/>
                </a:lnTo>
                <a:lnTo>
                  <a:pt x="417" y="0"/>
                </a:lnTo>
                <a:lnTo>
                  <a:pt x="432" y="0"/>
                </a:lnTo>
                <a:lnTo>
                  <a:pt x="450" y="0"/>
                </a:lnTo>
                <a:lnTo>
                  <a:pt x="469" y="0"/>
                </a:lnTo>
                <a:lnTo>
                  <a:pt x="484" y="0"/>
                </a:lnTo>
                <a:lnTo>
                  <a:pt x="502" y="0"/>
                </a:lnTo>
                <a:lnTo>
                  <a:pt x="521" y="0"/>
                </a:lnTo>
                <a:lnTo>
                  <a:pt x="536" y="0"/>
                </a:lnTo>
                <a:lnTo>
                  <a:pt x="554" y="0"/>
                </a:lnTo>
                <a:lnTo>
                  <a:pt x="573" y="0"/>
                </a:lnTo>
                <a:lnTo>
                  <a:pt x="588" y="0"/>
                </a:lnTo>
                <a:lnTo>
                  <a:pt x="606" y="0"/>
                </a:lnTo>
                <a:lnTo>
                  <a:pt x="625" y="0"/>
                </a:lnTo>
                <a:lnTo>
                  <a:pt x="640" y="0"/>
                </a:lnTo>
                <a:lnTo>
                  <a:pt x="658" y="0"/>
                </a:lnTo>
                <a:lnTo>
                  <a:pt x="673" y="0"/>
                </a:lnTo>
                <a:lnTo>
                  <a:pt x="692" y="721"/>
                </a:lnTo>
                <a:lnTo>
                  <a:pt x="710" y="721"/>
                </a:lnTo>
                <a:lnTo>
                  <a:pt x="725" y="721"/>
                </a:lnTo>
                <a:lnTo>
                  <a:pt x="744" y="721"/>
                </a:lnTo>
                <a:lnTo>
                  <a:pt x="762" y="721"/>
                </a:lnTo>
                <a:lnTo>
                  <a:pt x="777" y="721"/>
                </a:lnTo>
                <a:lnTo>
                  <a:pt x="796" y="721"/>
                </a:lnTo>
                <a:lnTo>
                  <a:pt x="814" y="721"/>
                </a:lnTo>
                <a:lnTo>
                  <a:pt x="829" y="721"/>
                </a:lnTo>
                <a:lnTo>
                  <a:pt x="848" y="721"/>
                </a:lnTo>
                <a:lnTo>
                  <a:pt x="866" y="721"/>
                </a:lnTo>
                <a:lnTo>
                  <a:pt x="881" y="721"/>
                </a:lnTo>
                <a:lnTo>
                  <a:pt x="900" y="721"/>
                </a:lnTo>
                <a:lnTo>
                  <a:pt x="918" y="721"/>
                </a:lnTo>
                <a:lnTo>
                  <a:pt x="933" y="721"/>
                </a:lnTo>
                <a:lnTo>
                  <a:pt x="952" y="721"/>
                </a:lnTo>
                <a:lnTo>
                  <a:pt x="970" y="721"/>
                </a:lnTo>
                <a:lnTo>
                  <a:pt x="985" y="721"/>
                </a:lnTo>
                <a:lnTo>
                  <a:pt x="1004" y="721"/>
                </a:lnTo>
                <a:lnTo>
                  <a:pt x="1022" y="721"/>
                </a:lnTo>
                <a:lnTo>
                  <a:pt x="1037" y="0"/>
                </a:lnTo>
                <a:lnTo>
                  <a:pt x="1056" y="0"/>
                </a:lnTo>
                <a:lnTo>
                  <a:pt x="1071" y="0"/>
                </a:lnTo>
                <a:lnTo>
                  <a:pt x="1089" y="0"/>
                </a:lnTo>
                <a:lnTo>
                  <a:pt x="1108" y="0"/>
                </a:lnTo>
                <a:lnTo>
                  <a:pt x="1123" y="0"/>
                </a:lnTo>
                <a:lnTo>
                  <a:pt x="1141" y="0"/>
                </a:lnTo>
                <a:lnTo>
                  <a:pt x="1160" y="0"/>
                </a:lnTo>
                <a:lnTo>
                  <a:pt x="1175" y="0"/>
                </a:lnTo>
                <a:lnTo>
                  <a:pt x="1193" y="0"/>
                </a:lnTo>
                <a:lnTo>
                  <a:pt x="1212" y="0"/>
                </a:lnTo>
                <a:lnTo>
                  <a:pt x="1227" y="0"/>
                </a:lnTo>
                <a:lnTo>
                  <a:pt x="1245" y="0"/>
                </a:lnTo>
                <a:lnTo>
                  <a:pt x="1264" y="0"/>
                </a:lnTo>
                <a:lnTo>
                  <a:pt x="1279" y="0"/>
                </a:lnTo>
                <a:lnTo>
                  <a:pt x="1298" y="0"/>
                </a:lnTo>
                <a:lnTo>
                  <a:pt x="1316" y="0"/>
                </a:lnTo>
                <a:lnTo>
                  <a:pt x="1331" y="0"/>
                </a:lnTo>
                <a:lnTo>
                  <a:pt x="1350" y="0"/>
                </a:lnTo>
                <a:lnTo>
                  <a:pt x="1368" y="0"/>
                </a:lnTo>
              </a:path>
            </a:pathLst>
          </a:custGeom>
          <a:noFill/>
          <a:ln w="34925">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320" name="Rectangle 1008"/>
          <p:cNvSpPr>
            <a:spLocks noChangeArrowheads="1"/>
          </p:cNvSpPr>
          <p:nvPr/>
        </p:nvSpPr>
        <p:spPr bwMode="auto">
          <a:xfrm rot="16200000">
            <a:off x="-323850" y="3468688"/>
            <a:ext cx="16287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Motor output (</a:t>
            </a:r>
            <a:r>
              <a:rPr kumimoji="0" lang="en-US" sz="1500" b="0" i="0" u="none" strike="noStrike" cap="none" normalizeH="0" baseline="0" dirty="0" err="1" smtClean="0">
                <a:ln>
                  <a:noFill/>
                </a:ln>
                <a:solidFill>
                  <a:srgbClr val="000000"/>
                </a:solidFill>
                <a:effectLst/>
                <a:latin typeface="Arial" pitchFamily="34" charset="0"/>
              </a:rPr>
              <a:t>a.u</a:t>
            </a:r>
            <a:r>
              <a:rPr kumimoji="0" lang="en-US" sz="15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10" name="Group 9"/>
          <p:cNvGrpSpPr/>
          <p:nvPr/>
        </p:nvGrpSpPr>
        <p:grpSpPr>
          <a:xfrm>
            <a:off x="688976" y="3302001"/>
            <a:ext cx="314325" cy="1839912"/>
            <a:chOff x="688976" y="3302001"/>
            <a:chExt cx="314325" cy="1839912"/>
          </a:xfrm>
        </p:grpSpPr>
        <p:grpSp>
          <p:nvGrpSpPr>
            <p:cNvPr id="9" name="Group 8"/>
            <p:cNvGrpSpPr/>
            <p:nvPr/>
          </p:nvGrpSpPr>
          <p:grpSpPr>
            <a:xfrm>
              <a:off x="688976" y="3408363"/>
              <a:ext cx="314325" cy="1733550"/>
              <a:chOff x="688976" y="3408363"/>
              <a:chExt cx="314325" cy="1733550"/>
            </a:xfrm>
          </p:grpSpPr>
          <p:sp>
            <p:nvSpPr>
              <p:cNvPr id="143101" name="Line 1789"/>
              <p:cNvSpPr>
                <a:spLocks noChangeShapeType="1"/>
              </p:cNvSpPr>
              <p:nvPr/>
            </p:nvSpPr>
            <p:spPr bwMode="auto">
              <a:xfrm flipV="1">
                <a:off x="1001713" y="3408363"/>
                <a:ext cx="1588" cy="1585913"/>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6" name="Line 1804"/>
              <p:cNvSpPr>
                <a:spLocks noChangeShapeType="1"/>
              </p:cNvSpPr>
              <p:nvPr/>
            </p:nvSpPr>
            <p:spPr bwMode="auto">
              <a:xfrm flipH="1">
                <a:off x="942976" y="4994276"/>
                <a:ext cx="5873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7" name="Rectangle 1805"/>
              <p:cNvSpPr>
                <a:spLocks noChangeArrowheads="1"/>
              </p:cNvSpPr>
              <p:nvPr/>
            </p:nvSpPr>
            <p:spPr bwMode="auto">
              <a:xfrm>
                <a:off x="688976" y="4887913"/>
                <a:ext cx="2540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-1</a:t>
                </a:r>
                <a:endParaRPr kumimoji="0" lang="en-US" sz="1800" b="0" i="0" u="none" strike="noStrike" cap="none" normalizeH="0" baseline="0" dirty="0" smtClean="0">
                  <a:ln>
                    <a:noFill/>
                  </a:ln>
                  <a:solidFill>
                    <a:schemeClr val="tx1"/>
                  </a:solidFill>
                  <a:effectLst/>
                  <a:latin typeface="Arial" pitchFamily="34" charset="0"/>
                </a:endParaRPr>
              </a:p>
            </p:txBody>
          </p:sp>
          <p:sp>
            <p:nvSpPr>
              <p:cNvPr id="143118" name="Line 1806"/>
              <p:cNvSpPr>
                <a:spLocks noChangeShapeType="1"/>
              </p:cNvSpPr>
              <p:nvPr/>
            </p:nvSpPr>
            <p:spPr bwMode="auto">
              <a:xfrm flipH="1">
                <a:off x="942976" y="4598988"/>
                <a:ext cx="5873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9" name="Line 1807"/>
              <p:cNvSpPr>
                <a:spLocks noChangeShapeType="1"/>
              </p:cNvSpPr>
              <p:nvPr/>
            </p:nvSpPr>
            <p:spPr bwMode="auto">
              <a:xfrm flipH="1">
                <a:off x="942976" y="4203701"/>
                <a:ext cx="5873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0" name="Rectangle 1808"/>
              <p:cNvSpPr>
                <a:spLocks noChangeArrowheads="1"/>
              </p:cNvSpPr>
              <p:nvPr/>
            </p:nvSpPr>
            <p:spPr bwMode="auto">
              <a:xfrm>
                <a:off x="754063" y="4086226"/>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3121" name="Line 1809"/>
              <p:cNvSpPr>
                <a:spLocks noChangeShapeType="1"/>
              </p:cNvSpPr>
              <p:nvPr/>
            </p:nvSpPr>
            <p:spPr bwMode="auto">
              <a:xfrm flipH="1">
                <a:off x="942976" y="3803651"/>
                <a:ext cx="5873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2" name="Line 1810"/>
              <p:cNvSpPr>
                <a:spLocks noChangeShapeType="1"/>
              </p:cNvSpPr>
              <p:nvPr/>
            </p:nvSpPr>
            <p:spPr bwMode="auto">
              <a:xfrm flipH="1">
                <a:off x="942976" y="3408363"/>
                <a:ext cx="5873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3123" name="Rectangle 1811"/>
            <p:cNvSpPr>
              <a:spLocks noChangeArrowheads="1"/>
            </p:cNvSpPr>
            <p:nvPr/>
          </p:nvSpPr>
          <p:spPr bwMode="auto">
            <a:xfrm>
              <a:off x="754063" y="3302001"/>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1</a:t>
              </a:r>
              <a:endParaRPr kumimoji="0" lang="en-US" sz="1800" b="0" i="0" u="none" strike="noStrike" cap="none" normalizeH="0" baseline="0" dirty="0" smtClean="0">
                <a:ln>
                  <a:noFill/>
                </a:ln>
                <a:solidFill>
                  <a:schemeClr val="tx1"/>
                </a:solidFill>
                <a:effectLst/>
                <a:latin typeface="Arial" pitchFamily="34" charset="0"/>
              </a:endParaRPr>
            </a:p>
          </p:txBody>
        </p:sp>
      </p:grpSp>
      <p:sp>
        <p:nvSpPr>
          <p:cNvPr id="143124" name="Freeform 1812"/>
          <p:cNvSpPr>
            <a:spLocks/>
          </p:cNvSpPr>
          <p:nvPr/>
        </p:nvSpPr>
        <p:spPr bwMode="auto">
          <a:xfrm>
            <a:off x="1031876" y="3408363"/>
            <a:ext cx="3262313" cy="1585913"/>
          </a:xfrm>
          <a:custGeom>
            <a:avLst/>
            <a:gdLst/>
            <a:ahLst/>
            <a:cxnLst>
              <a:cxn ang="0">
                <a:pos x="15" y="501"/>
              </a:cxn>
              <a:cxn ang="0">
                <a:pos x="52" y="501"/>
              </a:cxn>
              <a:cxn ang="0">
                <a:pos x="85" y="501"/>
              </a:cxn>
              <a:cxn ang="0">
                <a:pos x="119" y="501"/>
              </a:cxn>
              <a:cxn ang="0">
                <a:pos x="156" y="501"/>
              </a:cxn>
              <a:cxn ang="0">
                <a:pos x="189" y="501"/>
              </a:cxn>
              <a:cxn ang="0">
                <a:pos x="223" y="501"/>
              </a:cxn>
              <a:cxn ang="0">
                <a:pos x="260" y="501"/>
              </a:cxn>
              <a:cxn ang="0">
                <a:pos x="293" y="501"/>
              </a:cxn>
              <a:cxn ang="0">
                <a:pos x="327" y="501"/>
              </a:cxn>
              <a:cxn ang="0">
                <a:pos x="360" y="397"/>
              </a:cxn>
              <a:cxn ang="0">
                <a:pos x="398" y="252"/>
              </a:cxn>
              <a:cxn ang="0">
                <a:pos x="431" y="156"/>
              </a:cxn>
              <a:cxn ang="0">
                <a:pos x="464" y="93"/>
              </a:cxn>
              <a:cxn ang="0">
                <a:pos x="502" y="55"/>
              </a:cxn>
              <a:cxn ang="0">
                <a:pos x="535" y="33"/>
              </a:cxn>
              <a:cxn ang="0">
                <a:pos x="568" y="18"/>
              </a:cxn>
              <a:cxn ang="0">
                <a:pos x="606" y="11"/>
              </a:cxn>
              <a:cxn ang="0">
                <a:pos x="639" y="3"/>
              </a:cxn>
              <a:cxn ang="0">
                <a:pos x="673" y="3"/>
              </a:cxn>
              <a:cxn ang="0">
                <a:pos x="706" y="104"/>
              </a:cxn>
              <a:cxn ang="0">
                <a:pos x="743" y="256"/>
              </a:cxn>
              <a:cxn ang="0">
                <a:pos x="777" y="364"/>
              </a:cxn>
              <a:cxn ang="0">
                <a:pos x="810" y="434"/>
              </a:cxn>
              <a:cxn ang="0">
                <a:pos x="847" y="472"/>
              </a:cxn>
              <a:cxn ang="0">
                <a:pos x="881" y="490"/>
              </a:cxn>
              <a:cxn ang="0">
                <a:pos x="914" y="494"/>
              </a:cxn>
              <a:cxn ang="0">
                <a:pos x="951" y="498"/>
              </a:cxn>
              <a:cxn ang="0">
                <a:pos x="985" y="498"/>
              </a:cxn>
              <a:cxn ang="0">
                <a:pos x="1018" y="498"/>
              </a:cxn>
              <a:cxn ang="0">
                <a:pos x="1052" y="616"/>
              </a:cxn>
              <a:cxn ang="0">
                <a:pos x="1089" y="810"/>
              </a:cxn>
              <a:cxn ang="0">
                <a:pos x="1122" y="936"/>
              </a:cxn>
              <a:cxn ang="0">
                <a:pos x="1156" y="984"/>
              </a:cxn>
              <a:cxn ang="0">
                <a:pos x="1193" y="996"/>
              </a:cxn>
              <a:cxn ang="0">
                <a:pos x="1226" y="999"/>
              </a:cxn>
              <a:cxn ang="0">
                <a:pos x="1260" y="999"/>
              </a:cxn>
              <a:cxn ang="0">
                <a:pos x="1297" y="999"/>
              </a:cxn>
              <a:cxn ang="0">
                <a:pos x="1330" y="999"/>
              </a:cxn>
              <a:cxn ang="0">
                <a:pos x="1364" y="999"/>
              </a:cxn>
              <a:cxn ang="0">
                <a:pos x="1397" y="877"/>
              </a:cxn>
              <a:cxn ang="0">
                <a:pos x="1434" y="665"/>
              </a:cxn>
              <a:cxn ang="0">
                <a:pos x="1468" y="531"/>
              </a:cxn>
              <a:cxn ang="0">
                <a:pos x="1501" y="505"/>
              </a:cxn>
              <a:cxn ang="0">
                <a:pos x="1539" y="501"/>
              </a:cxn>
              <a:cxn ang="0">
                <a:pos x="1572" y="501"/>
              </a:cxn>
              <a:cxn ang="0">
                <a:pos x="1605" y="501"/>
              </a:cxn>
              <a:cxn ang="0">
                <a:pos x="1643" y="501"/>
              </a:cxn>
              <a:cxn ang="0">
                <a:pos x="1676" y="501"/>
              </a:cxn>
              <a:cxn ang="0">
                <a:pos x="1709" y="501"/>
              </a:cxn>
              <a:cxn ang="0">
                <a:pos x="1743" y="364"/>
              </a:cxn>
              <a:cxn ang="0">
                <a:pos x="1780" y="115"/>
              </a:cxn>
              <a:cxn ang="0">
                <a:pos x="1814" y="7"/>
              </a:cxn>
              <a:cxn ang="0">
                <a:pos x="1847" y="0"/>
              </a:cxn>
              <a:cxn ang="0">
                <a:pos x="1884" y="0"/>
              </a:cxn>
              <a:cxn ang="0">
                <a:pos x="1918" y="0"/>
              </a:cxn>
              <a:cxn ang="0">
                <a:pos x="1951" y="0"/>
              </a:cxn>
              <a:cxn ang="0">
                <a:pos x="1988" y="0"/>
              </a:cxn>
              <a:cxn ang="0">
                <a:pos x="2022" y="0"/>
              </a:cxn>
              <a:cxn ang="0">
                <a:pos x="2055" y="0"/>
              </a:cxn>
            </a:cxnLst>
            <a:rect l="0" t="0" r="r" b="b"/>
            <a:pathLst>
              <a:path w="2055" h="999">
                <a:moveTo>
                  <a:pt x="0" y="501"/>
                </a:moveTo>
                <a:lnTo>
                  <a:pt x="15" y="501"/>
                </a:lnTo>
                <a:lnTo>
                  <a:pt x="33" y="501"/>
                </a:lnTo>
                <a:lnTo>
                  <a:pt x="52" y="501"/>
                </a:lnTo>
                <a:lnTo>
                  <a:pt x="67" y="501"/>
                </a:lnTo>
                <a:lnTo>
                  <a:pt x="85" y="501"/>
                </a:lnTo>
                <a:lnTo>
                  <a:pt x="104" y="501"/>
                </a:lnTo>
                <a:lnTo>
                  <a:pt x="119" y="501"/>
                </a:lnTo>
                <a:lnTo>
                  <a:pt x="137" y="501"/>
                </a:lnTo>
                <a:lnTo>
                  <a:pt x="156" y="501"/>
                </a:lnTo>
                <a:lnTo>
                  <a:pt x="171" y="501"/>
                </a:lnTo>
                <a:lnTo>
                  <a:pt x="189" y="501"/>
                </a:lnTo>
                <a:lnTo>
                  <a:pt x="208" y="501"/>
                </a:lnTo>
                <a:lnTo>
                  <a:pt x="223" y="501"/>
                </a:lnTo>
                <a:lnTo>
                  <a:pt x="241" y="501"/>
                </a:lnTo>
                <a:lnTo>
                  <a:pt x="260" y="501"/>
                </a:lnTo>
                <a:lnTo>
                  <a:pt x="275" y="501"/>
                </a:lnTo>
                <a:lnTo>
                  <a:pt x="293" y="501"/>
                </a:lnTo>
                <a:lnTo>
                  <a:pt x="312" y="501"/>
                </a:lnTo>
                <a:lnTo>
                  <a:pt x="327" y="501"/>
                </a:lnTo>
                <a:lnTo>
                  <a:pt x="345" y="501"/>
                </a:lnTo>
                <a:lnTo>
                  <a:pt x="360" y="397"/>
                </a:lnTo>
                <a:lnTo>
                  <a:pt x="379" y="319"/>
                </a:lnTo>
                <a:lnTo>
                  <a:pt x="398" y="252"/>
                </a:lnTo>
                <a:lnTo>
                  <a:pt x="412" y="200"/>
                </a:lnTo>
                <a:lnTo>
                  <a:pt x="431" y="156"/>
                </a:lnTo>
                <a:lnTo>
                  <a:pt x="450" y="122"/>
                </a:lnTo>
                <a:lnTo>
                  <a:pt x="464" y="93"/>
                </a:lnTo>
                <a:lnTo>
                  <a:pt x="483" y="74"/>
                </a:lnTo>
                <a:lnTo>
                  <a:pt x="502" y="55"/>
                </a:lnTo>
                <a:lnTo>
                  <a:pt x="516" y="41"/>
                </a:lnTo>
                <a:lnTo>
                  <a:pt x="535" y="33"/>
                </a:lnTo>
                <a:lnTo>
                  <a:pt x="554" y="22"/>
                </a:lnTo>
                <a:lnTo>
                  <a:pt x="568" y="18"/>
                </a:lnTo>
                <a:lnTo>
                  <a:pt x="587" y="11"/>
                </a:lnTo>
                <a:lnTo>
                  <a:pt x="606" y="11"/>
                </a:lnTo>
                <a:lnTo>
                  <a:pt x="621" y="7"/>
                </a:lnTo>
                <a:lnTo>
                  <a:pt x="639" y="3"/>
                </a:lnTo>
                <a:lnTo>
                  <a:pt x="658" y="3"/>
                </a:lnTo>
                <a:lnTo>
                  <a:pt x="673" y="3"/>
                </a:lnTo>
                <a:lnTo>
                  <a:pt x="691" y="3"/>
                </a:lnTo>
                <a:lnTo>
                  <a:pt x="706" y="104"/>
                </a:lnTo>
                <a:lnTo>
                  <a:pt x="725" y="185"/>
                </a:lnTo>
                <a:lnTo>
                  <a:pt x="743" y="256"/>
                </a:lnTo>
                <a:lnTo>
                  <a:pt x="758" y="315"/>
                </a:lnTo>
                <a:lnTo>
                  <a:pt x="777" y="364"/>
                </a:lnTo>
                <a:lnTo>
                  <a:pt x="795" y="405"/>
                </a:lnTo>
                <a:lnTo>
                  <a:pt x="810" y="434"/>
                </a:lnTo>
                <a:lnTo>
                  <a:pt x="829" y="457"/>
                </a:lnTo>
                <a:lnTo>
                  <a:pt x="847" y="472"/>
                </a:lnTo>
                <a:lnTo>
                  <a:pt x="862" y="483"/>
                </a:lnTo>
                <a:lnTo>
                  <a:pt x="881" y="490"/>
                </a:lnTo>
                <a:lnTo>
                  <a:pt x="899" y="494"/>
                </a:lnTo>
                <a:lnTo>
                  <a:pt x="914" y="494"/>
                </a:lnTo>
                <a:lnTo>
                  <a:pt x="933" y="498"/>
                </a:lnTo>
                <a:lnTo>
                  <a:pt x="951" y="498"/>
                </a:lnTo>
                <a:lnTo>
                  <a:pt x="966" y="498"/>
                </a:lnTo>
                <a:lnTo>
                  <a:pt x="985" y="498"/>
                </a:lnTo>
                <a:lnTo>
                  <a:pt x="1003" y="498"/>
                </a:lnTo>
                <a:lnTo>
                  <a:pt x="1018" y="498"/>
                </a:lnTo>
                <a:lnTo>
                  <a:pt x="1037" y="498"/>
                </a:lnTo>
                <a:lnTo>
                  <a:pt x="1052" y="616"/>
                </a:lnTo>
                <a:lnTo>
                  <a:pt x="1070" y="721"/>
                </a:lnTo>
                <a:lnTo>
                  <a:pt x="1089" y="810"/>
                </a:lnTo>
                <a:lnTo>
                  <a:pt x="1104" y="884"/>
                </a:lnTo>
                <a:lnTo>
                  <a:pt x="1122" y="936"/>
                </a:lnTo>
                <a:lnTo>
                  <a:pt x="1141" y="966"/>
                </a:lnTo>
                <a:lnTo>
                  <a:pt x="1156" y="984"/>
                </a:lnTo>
                <a:lnTo>
                  <a:pt x="1174" y="992"/>
                </a:lnTo>
                <a:lnTo>
                  <a:pt x="1193" y="996"/>
                </a:lnTo>
                <a:lnTo>
                  <a:pt x="1208" y="996"/>
                </a:lnTo>
                <a:lnTo>
                  <a:pt x="1226" y="999"/>
                </a:lnTo>
                <a:lnTo>
                  <a:pt x="1245" y="999"/>
                </a:lnTo>
                <a:lnTo>
                  <a:pt x="1260" y="999"/>
                </a:lnTo>
                <a:lnTo>
                  <a:pt x="1278" y="999"/>
                </a:lnTo>
                <a:lnTo>
                  <a:pt x="1297" y="999"/>
                </a:lnTo>
                <a:lnTo>
                  <a:pt x="1312" y="999"/>
                </a:lnTo>
                <a:lnTo>
                  <a:pt x="1330" y="999"/>
                </a:lnTo>
                <a:lnTo>
                  <a:pt x="1349" y="999"/>
                </a:lnTo>
                <a:lnTo>
                  <a:pt x="1364" y="999"/>
                </a:lnTo>
                <a:lnTo>
                  <a:pt x="1382" y="999"/>
                </a:lnTo>
                <a:lnTo>
                  <a:pt x="1397" y="877"/>
                </a:lnTo>
                <a:lnTo>
                  <a:pt x="1416" y="769"/>
                </a:lnTo>
                <a:lnTo>
                  <a:pt x="1434" y="665"/>
                </a:lnTo>
                <a:lnTo>
                  <a:pt x="1449" y="579"/>
                </a:lnTo>
                <a:lnTo>
                  <a:pt x="1468" y="531"/>
                </a:lnTo>
                <a:lnTo>
                  <a:pt x="1486" y="512"/>
                </a:lnTo>
                <a:lnTo>
                  <a:pt x="1501" y="505"/>
                </a:lnTo>
                <a:lnTo>
                  <a:pt x="1520" y="501"/>
                </a:lnTo>
                <a:lnTo>
                  <a:pt x="1539" y="501"/>
                </a:lnTo>
                <a:lnTo>
                  <a:pt x="1553" y="501"/>
                </a:lnTo>
                <a:lnTo>
                  <a:pt x="1572" y="501"/>
                </a:lnTo>
                <a:lnTo>
                  <a:pt x="1591" y="501"/>
                </a:lnTo>
                <a:lnTo>
                  <a:pt x="1605" y="501"/>
                </a:lnTo>
                <a:lnTo>
                  <a:pt x="1624" y="501"/>
                </a:lnTo>
                <a:lnTo>
                  <a:pt x="1643" y="501"/>
                </a:lnTo>
                <a:lnTo>
                  <a:pt x="1657" y="501"/>
                </a:lnTo>
                <a:lnTo>
                  <a:pt x="1676" y="501"/>
                </a:lnTo>
                <a:lnTo>
                  <a:pt x="1695" y="501"/>
                </a:lnTo>
                <a:lnTo>
                  <a:pt x="1709" y="501"/>
                </a:lnTo>
                <a:lnTo>
                  <a:pt x="1728" y="501"/>
                </a:lnTo>
                <a:lnTo>
                  <a:pt x="1743" y="364"/>
                </a:lnTo>
                <a:lnTo>
                  <a:pt x="1762" y="237"/>
                </a:lnTo>
                <a:lnTo>
                  <a:pt x="1780" y="115"/>
                </a:lnTo>
                <a:lnTo>
                  <a:pt x="1795" y="33"/>
                </a:lnTo>
                <a:lnTo>
                  <a:pt x="1814" y="7"/>
                </a:lnTo>
                <a:lnTo>
                  <a:pt x="1832" y="0"/>
                </a:lnTo>
                <a:lnTo>
                  <a:pt x="1847" y="0"/>
                </a:lnTo>
                <a:lnTo>
                  <a:pt x="1866" y="0"/>
                </a:lnTo>
                <a:lnTo>
                  <a:pt x="1884" y="0"/>
                </a:lnTo>
                <a:lnTo>
                  <a:pt x="1899" y="0"/>
                </a:lnTo>
                <a:lnTo>
                  <a:pt x="1918" y="0"/>
                </a:lnTo>
                <a:lnTo>
                  <a:pt x="1936" y="0"/>
                </a:lnTo>
                <a:lnTo>
                  <a:pt x="1951" y="0"/>
                </a:lnTo>
                <a:lnTo>
                  <a:pt x="1970" y="0"/>
                </a:lnTo>
                <a:lnTo>
                  <a:pt x="1988" y="0"/>
                </a:lnTo>
                <a:lnTo>
                  <a:pt x="2003" y="0"/>
                </a:lnTo>
                <a:lnTo>
                  <a:pt x="2022" y="0"/>
                </a:lnTo>
                <a:lnTo>
                  <a:pt x="2040" y="0"/>
                </a:lnTo>
                <a:lnTo>
                  <a:pt x="2055" y="0"/>
                </a:lnTo>
              </a:path>
            </a:pathLst>
          </a:custGeom>
          <a:noFill/>
          <a:ln w="34925">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5" name="Line 1813"/>
          <p:cNvSpPr>
            <a:spLocks noChangeShapeType="1"/>
          </p:cNvSpPr>
          <p:nvPr/>
        </p:nvSpPr>
        <p:spPr bwMode="auto">
          <a:xfrm flipV="1">
            <a:off x="990601" y="1974851"/>
            <a:ext cx="1588" cy="1144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6" name="Line 1814"/>
          <p:cNvSpPr>
            <a:spLocks noChangeShapeType="1"/>
          </p:cNvSpPr>
          <p:nvPr/>
        </p:nvSpPr>
        <p:spPr bwMode="auto">
          <a:xfrm flipH="1">
            <a:off x="936626" y="3121760"/>
            <a:ext cx="6032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7" name="Rectangle 1815"/>
          <p:cNvSpPr>
            <a:spLocks noChangeArrowheads="1"/>
          </p:cNvSpPr>
          <p:nvPr/>
        </p:nvSpPr>
        <p:spPr bwMode="auto">
          <a:xfrm>
            <a:off x="754063" y="3011488"/>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3128" name="Line 1816"/>
          <p:cNvSpPr>
            <a:spLocks noChangeShapeType="1"/>
          </p:cNvSpPr>
          <p:nvPr/>
        </p:nvSpPr>
        <p:spPr bwMode="auto">
          <a:xfrm flipH="1">
            <a:off x="936626" y="2559051"/>
            <a:ext cx="6032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29" name="Line 1817"/>
          <p:cNvSpPr>
            <a:spLocks noChangeShapeType="1"/>
          </p:cNvSpPr>
          <p:nvPr/>
        </p:nvSpPr>
        <p:spPr bwMode="auto">
          <a:xfrm flipH="1">
            <a:off x="936626" y="1985963"/>
            <a:ext cx="6032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30" name="Rectangle 1818"/>
          <p:cNvSpPr>
            <a:spLocks noChangeArrowheads="1"/>
          </p:cNvSpPr>
          <p:nvPr/>
        </p:nvSpPr>
        <p:spPr bwMode="auto">
          <a:xfrm>
            <a:off x="754063" y="1873251"/>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143131" name="Freeform 1819"/>
          <p:cNvSpPr>
            <a:spLocks/>
          </p:cNvSpPr>
          <p:nvPr/>
        </p:nvSpPr>
        <p:spPr bwMode="auto">
          <a:xfrm>
            <a:off x="1019176" y="1985963"/>
            <a:ext cx="2171700" cy="1144588"/>
          </a:xfrm>
          <a:custGeom>
            <a:avLst/>
            <a:gdLst/>
            <a:ahLst/>
            <a:cxnLst>
              <a:cxn ang="0">
                <a:pos x="19" y="721"/>
              </a:cxn>
              <a:cxn ang="0">
                <a:pos x="52" y="721"/>
              </a:cxn>
              <a:cxn ang="0">
                <a:pos x="86" y="721"/>
              </a:cxn>
              <a:cxn ang="0">
                <a:pos x="123" y="721"/>
              </a:cxn>
              <a:cxn ang="0">
                <a:pos x="156" y="721"/>
              </a:cxn>
              <a:cxn ang="0">
                <a:pos x="190" y="721"/>
              </a:cxn>
              <a:cxn ang="0">
                <a:pos x="227" y="721"/>
              </a:cxn>
              <a:cxn ang="0">
                <a:pos x="261" y="721"/>
              </a:cxn>
              <a:cxn ang="0">
                <a:pos x="294" y="721"/>
              </a:cxn>
              <a:cxn ang="0">
                <a:pos x="327" y="721"/>
              </a:cxn>
              <a:cxn ang="0">
                <a:pos x="365" y="576"/>
              </a:cxn>
              <a:cxn ang="0">
                <a:pos x="398" y="364"/>
              </a:cxn>
              <a:cxn ang="0">
                <a:pos x="432" y="227"/>
              </a:cxn>
              <a:cxn ang="0">
                <a:pos x="469" y="134"/>
              </a:cxn>
              <a:cxn ang="0">
                <a:pos x="502" y="78"/>
              </a:cxn>
              <a:cxn ang="0">
                <a:pos x="536" y="45"/>
              </a:cxn>
              <a:cxn ang="0">
                <a:pos x="573" y="22"/>
              </a:cxn>
              <a:cxn ang="0">
                <a:pos x="606" y="11"/>
              </a:cxn>
              <a:cxn ang="0">
                <a:pos x="640" y="8"/>
              </a:cxn>
              <a:cxn ang="0">
                <a:pos x="673" y="4"/>
              </a:cxn>
              <a:cxn ang="0">
                <a:pos x="710" y="149"/>
              </a:cxn>
              <a:cxn ang="0">
                <a:pos x="744" y="368"/>
              </a:cxn>
              <a:cxn ang="0">
                <a:pos x="777" y="524"/>
              </a:cxn>
              <a:cxn ang="0">
                <a:pos x="814" y="628"/>
              </a:cxn>
              <a:cxn ang="0">
                <a:pos x="848" y="680"/>
              </a:cxn>
              <a:cxn ang="0">
                <a:pos x="881" y="702"/>
              </a:cxn>
              <a:cxn ang="0">
                <a:pos x="918" y="714"/>
              </a:cxn>
              <a:cxn ang="0">
                <a:pos x="952" y="717"/>
              </a:cxn>
              <a:cxn ang="0">
                <a:pos x="985" y="717"/>
              </a:cxn>
              <a:cxn ang="0">
                <a:pos x="1022" y="717"/>
              </a:cxn>
              <a:cxn ang="0">
                <a:pos x="1056" y="546"/>
              </a:cxn>
              <a:cxn ang="0">
                <a:pos x="1089" y="264"/>
              </a:cxn>
              <a:cxn ang="0">
                <a:pos x="1123" y="86"/>
              </a:cxn>
              <a:cxn ang="0">
                <a:pos x="1160" y="22"/>
              </a:cxn>
              <a:cxn ang="0">
                <a:pos x="1193" y="4"/>
              </a:cxn>
              <a:cxn ang="0">
                <a:pos x="1227" y="0"/>
              </a:cxn>
              <a:cxn ang="0">
                <a:pos x="1264" y="0"/>
              </a:cxn>
              <a:cxn ang="0">
                <a:pos x="1298" y="0"/>
              </a:cxn>
              <a:cxn ang="0">
                <a:pos x="1331" y="0"/>
              </a:cxn>
              <a:cxn ang="0">
                <a:pos x="1368" y="0"/>
              </a:cxn>
            </a:cxnLst>
            <a:rect l="0" t="0" r="r" b="b"/>
            <a:pathLst>
              <a:path w="1368" h="721">
                <a:moveTo>
                  <a:pt x="0" y="721"/>
                </a:moveTo>
                <a:lnTo>
                  <a:pt x="19" y="721"/>
                </a:lnTo>
                <a:lnTo>
                  <a:pt x="34" y="721"/>
                </a:lnTo>
                <a:lnTo>
                  <a:pt x="52" y="721"/>
                </a:lnTo>
                <a:lnTo>
                  <a:pt x="71" y="721"/>
                </a:lnTo>
                <a:lnTo>
                  <a:pt x="86" y="721"/>
                </a:lnTo>
                <a:lnTo>
                  <a:pt x="104" y="721"/>
                </a:lnTo>
                <a:lnTo>
                  <a:pt x="123" y="721"/>
                </a:lnTo>
                <a:lnTo>
                  <a:pt x="138" y="721"/>
                </a:lnTo>
                <a:lnTo>
                  <a:pt x="156" y="721"/>
                </a:lnTo>
                <a:lnTo>
                  <a:pt x="175" y="721"/>
                </a:lnTo>
                <a:lnTo>
                  <a:pt x="190" y="721"/>
                </a:lnTo>
                <a:lnTo>
                  <a:pt x="209" y="721"/>
                </a:lnTo>
                <a:lnTo>
                  <a:pt x="227" y="721"/>
                </a:lnTo>
                <a:lnTo>
                  <a:pt x="242" y="721"/>
                </a:lnTo>
                <a:lnTo>
                  <a:pt x="261" y="721"/>
                </a:lnTo>
                <a:lnTo>
                  <a:pt x="279" y="721"/>
                </a:lnTo>
                <a:lnTo>
                  <a:pt x="294" y="721"/>
                </a:lnTo>
                <a:lnTo>
                  <a:pt x="313" y="721"/>
                </a:lnTo>
                <a:lnTo>
                  <a:pt x="327" y="721"/>
                </a:lnTo>
                <a:lnTo>
                  <a:pt x="346" y="721"/>
                </a:lnTo>
                <a:lnTo>
                  <a:pt x="365" y="576"/>
                </a:lnTo>
                <a:lnTo>
                  <a:pt x="379" y="461"/>
                </a:lnTo>
                <a:lnTo>
                  <a:pt x="398" y="364"/>
                </a:lnTo>
                <a:lnTo>
                  <a:pt x="417" y="286"/>
                </a:lnTo>
                <a:lnTo>
                  <a:pt x="432" y="227"/>
                </a:lnTo>
                <a:lnTo>
                  <a:pt x="450" y="175"/>
                </a:lnTo>
                <a:lnTo>
                  <a:pt x="469" y="134"/>
                </a:lnTo>
                <a:lnTo>
                  <a:pt x="484" y="104"/>
                </a:lnTo>
                <a:lnTo>
                  <a:pt x="502" y="78"/>
                </a:lnTo>
                <a:lnTo>
                  <a:pt x="521" y="60"/>
                </a:lnTo>
                <a:lnTo>
                  <a:pt x="536" y="45"/>
                </a:lnTo>
                <a:lnTo>
                  <a:pt x="554" y="34"/>
                </a:lnTo>
                <a:lnTo>
                  <a:pt x="573" y="22"/>
                </a:lnTo>
                <a:lnTo>
                  <a:pt x="588" y="19"/>
                </a:lnTo>
                <a:lnTo>
                  <a:pt x="606" y="11"/>
                </a:lnTo>
                <a:lnTo>
                  <a:pt x="625" y="8"/>
                </a:lnTo>
                <a:lnTo>
                  <a:pt x="640" y="8"/>
                </a:lnTo>
                <a:lnTo>
                  <a:pt x="658" y="4"/>
                </a:lnTo>
                <a:lnTo>
                  <a:pt x="673" y="4"/>
                </a:lnTo>
                <a:lnTo>
                  <a:pt x="692" y="4"/>
                </a:lnTo>
                <a:lnTo>
                  <a:pt x="710" y="149"/>
                </a:lnTo>
                <a:lnTo>
                  <a:pt x="725" y="264"/>
                </a:lnTo>
                <a:lnTo>
                  <a:pt x="744" y="368"/>
                </a:lnTo>
                <a:lnTo>
                  <a:pt x="762" y="453"/>
                </a:lnTo>
                <a:lnTo>
                  <a:pt x="777" y="524"/>
                </a:lnTo>
                <a:lnTo>
                  <a:pt x="796" y="583"/>
                </a:lnTo>
                <a:lnTo>
                  <a:pt x="814" y="628"/>
                </a:lnTo>
                <a:lnTo>
                  <a:pt x="829" y="658"/>
                </a:lnTo>
                <a:lnTo>
                  <a:pt x="848" y="680"/>
                </a:lnTo>
                <a:lnTo>
                  <a:pt x="866" y="695"/>
                </a:lnTo>
                <a:lnTo>
                  <a:pt x="881" y="702"/>
                </a:lnTo>
                <a:lnTo>
                  <a:pt x="900" y="710"/>
                </a:lnTo>
                <a:lnTo>
                  <a:pt x="918" y="714"/>
                </a:lnTo>
                <a:lnTo>
                  <a:pt x="933" y="717"/>
                </a:lnTo>
                <a:lnTo>
                  <a:pt x="952" y="717"/>
                </a:lnTo>
                <a:lnTo>
                  <a:pt x="970" y="717"/>
                </a:lnTo>
                <a:lnTo>
                  <a:pt x="985" y="717"/>
                </a:lnTo>
                <a:lnTo>
                  <a:pt x="1004" y="717"/>
                </a:lnTo>
                <a:lnTo>
                  <a:pt x="1022" y="717"/>
                </a:lnTo>
                <a:lnTo>
                  <a:pt x="1037" y="717"/>
                </a:lnTo>
                <a:lnTo>
                  <a:pt x="1056" y="546"/>
                </a:lnTo>
                <a:lnTo>
                  <a:pt x="1071" y="398"/>
                </a:lnTo>
                <a:lnTo>
                  <a:pt x="1089" y="264"/>
                </a:lnTo>
                <a:lnTo>
                  <a:pt x="1108" y="156"/>
                </a:lnTo>
                <a:lnTo>
                  <a:pt x="1123" y="86"/>
                </a:lnTo>
                <a:lnTo>
                  <a:pt x="1141" y="45"/>
                </a:lnTo>
                <a:lnTo>
                  <a:pt x="1160" y="22"/>
                </a:lnTo>
                <a:lnTo>
                  <a:pt x="1175" y="11"/>
                </a:lnTo>
                <a:lnTo>
                  <a:pt x="1193" y="4"/>
                </a:lnTo>
                <a:lnTo>
                  <a:pt x="1212" y="4"/>
                </a:lnTo>
                <a:lnTo>
                  <a:pt x="1227" y="0"/>
                </a:lnTo>
                <a:lnTo>
                  <a:pt x="1245" y="0"/>
                </a:lnTo>
                <a:lnTo>
                  <a:pt x="1264" y="0"/>
                </a:lnTo>
                <a:lnTo>
                  <a:pt x="1279" y="0"/>
                </a:lnTo>
                <a:lnTo>
                  <a:pt x="1298" y="0"/>
                </a:lnTo>
                <a:lnTo>
                  <a:pt x="1316" y="0"/>
                </a:lnTo>
                <a:lnTo>
                  <a:pt x="1331" y="0"/>
                </a:lnTo>
                <a:lnTo>
                  <a:pt x="1350" y="0"/>
                </a:lnTo>
                <a:lnTo>
                  <a:pt x="1368" y="0"/>
                </a:lnTo>
              </a:path>
            </a:pathLst>
          </a:custGeom>
          <a:noFill/>
          <a:ln w="34925">
            <a:solidFill>
              <a:srgbClr val="ED1F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7" name="Group 6"/>
          <p:cNvGrpSpPr/>
          <p:nvPr/>
        </p:nvGrpSpPr>
        <p:grpSpPr>
          <a:xfrm>
            <a:off x="949326" y="5059363"/>
            <a:ext cx="3587750" cy="684213"/>
            <a:chOff x="949326" y="5059363"/>
            <a:chExt cx="3587750" cy="684213"/>
          </a:xfrm>
        </p:grpSpPr>
        <p:grpSp>
          <p:nvGrpSpPr>
            <p:cNvPr id="2" name="Group 1"/>
            <p:cNvGrpSpPr/>
            <p:nvPr/>
          </p:nvGrpSpPr>
          <p:grpSpPr>
            <a:xfrm>
              <a:off x="949326" y="5059363"/>
              <a:ext cx="3587750" cy="425450"/>
              <a:chOff x="949326" y="5059363"/>
              <a:chExt cx="3587750" cy="425450"/>
            </a:xfrm>
          </p:grpSpPr>
          <p:sp>
            <p:nvSpPr>
              <p:cNvPr id="143100" name="Line 1788"/>
              <p:cNvSpPr>
                <a:spLocks noChangeShapeType="1"/>
              </p:cNvSpPr>
              <p:nvPr/>
            </p:nvSpPr>
            <p:spPr bwMode="auto">
              <a:xfrm>
                <a:off x="1001713" y="5059363"/>
                <a:ext cx="32924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02" name="Line 1790"/>
              <p:cNvSpPr>
                <a:spLocks noChangeShapeType="1"/>
              </p:cNvSpPr>
              <p:nvPr/>
            </p:nvSpPr>
            <p:spPr bwMode="auto">
              <a:xfrm>
                <a:off x="100171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03" name="Rectangle 1791"/>
              <p:cNvSpPr>
                <a:spLocks noChangeArrowheads="1"/>
              </p:cNvSpPr>
              <p:nvPr/>
            </p:nvSpPr>
            <p:spPr bwMode="auto">
              <a:xfrm>
                <a:off x="949326" y="5230813"/>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43104" name="Line 1792"/>
              <p:cNvSpPr>
                <a:spLocks noChangeShapeType="1"/>
              </p:cNvSpPr>
              <p:nvPr/>
            </p:nvSpPr>
            <p:spPr bwMode="auto">
              <a:xfrm>
                <a:off x="1550988"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05" name="Rectangle 1793"/>
              <p:cNvSpPr>
                <a:spLocks noChangeArrowheads="1"/>
              </p:cNvSpPr>
              <p:nvPr/>
            </p:nvSpPr>
            <p:spPr bwMode="auto">
              <a:xfrm>
                <a:off x="1444626"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143106" name="Line 1794"/>
              <p:cNvSpPr>
                <a:spLocks noChangeShapeType="1"/>
              </p:cNvSpPr>
              <p:nvPr/>
            </p:nvSpPr>
            <p:spPr bwMode="auto">
              <a:xfrm>
                <a:off x="210026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07" name="Rectangle 1795"/>
              <p:cNvSpPr>
                <a:spLocks noChangeArrowheads="1"/>
              </p:cNvSpPr>
              <p:nvPr/>
            </p:nvSpPr>
            <p:spPr bwMode="auto">
              <a:xfrm>
                <a:off x="1993901"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40</a:t>
                </a:r>
                <a:endParaRPr kumimoji="0" lang="en-US" sz="1800" b="0" i="0" u="none" strike="noStrike" cap="none" normalizeH="0" baseline="0" dirty="0" smtClean="0">
                  <a:ln>
                    <a:noFill/>
                  </a:ln>
                  <a:solidFill>
                    <a:schemeClr val="tx1"/>
                  </a:solidFill>
                  <a:effectLst/>
                  <a:latin typeface="Arial" pitchFamily="34" charset="0"/>
                </a:endParaRPr>
              </a:p>
            </p:txBody>
          </p:sp>
          <p:sp>
            <p:nvSpPr>
              <p:cNvPr id="143108" name="Line 1796"/>
              <p:cNvSpPr>
                <a:spLocks noChangeShapeType="1"/>
              </p:cNvSpPr>
              <p:nvPr/>
            </p:nvSpPr>
            <p:spPr bwMode="auto">
              <a:xfrm>
                <a:off x="2647951"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09" name="Rectangle 1797"/>
              <p:cNvSpPr>
                <a:spLocks noChangeArrowheads="1"/>
              </p:cNvSpPr>
              <p:nvPr/>
            </p:nvSpPr>
            <p:spPr bwMode="auto">
              <a:xfrm>
                <a:off x="2541588"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143110" name="Line 1798"/>
              <p:cNvSpPr>
                <a:spLocks noChangeShapeType="1"/>
              </p:cNvSpPr>
              <p:nvPr/>
            </p:nvSpPr>
            <p:spPr bwMode="auto">
              <a:xfrm>
                <a:off x="3197226"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1" name="Rectangle 1799"/>
              <p:cNvSpPr>
                <a:spLocks noChangeArrowheads="1"/>
              </p:cNvSpPr>
              <p:nvPr/>
            </p:nvSpPr>
            <p:spPr bwMode="auto">
              <a:xfrm>
                <a:off x="3090863"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143112" name="Line 1800"/>
              <p:cNvSpPr>
                <a:spLocks noChangeShapeType="1"/>
              </p:cNvSpPr>
              <p:nvPr/>
            </p:nvSpPr>
            <p:spPr bwMode="auto">
              <a:xfrm>
                <a:off x="374491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3" name="Rectangle 1801"/>
              <p:cNvSpPr>
                <a:spLocks noChangeArrowheads="1"/>
              </p:cNvSpPr>
              <p:nvPr/>
            </p:nvSpPr>
            <p:spPr bwMode="auto">
              <a:xfrm>
                <a:off x="3586163" y="5230813"/>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43114" name="Line 1802"/>
              <p:cNvSpPr>
                <a:spLocks noChangeShapeType="1"/>
              </p:cNvSpPr>
              <p:nvPr/>
            </p:nvSpPr>
            <p:spPr bwMode="auto">
              <a:xfrm>
                <a:off x="4294188"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15" name="Rectangle 1803"/>
              <p:cNvSpPr>
                <a:spLocks noChangeArrowheads="1"/>
              </p:cNvSpPr>
              <p:nvPr/>
            </p:nvSpPr>
            <p:spPr bwMode="auto">
              <a:xfrm>
                <a:off x="4135438" y="5230813"/>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grpSp>
        <p:sp>
          <p:nvSpPr>
            <p:cNvPr id="143133" name="Rectangle 1821"/>
            <p:cNvSpPr>
              <a:spLocks noChangeArrowheads="1"/>
            </p:cNvSpPr>
            <p:nvPr/>
          </p:nvSpPr>
          <p:spPr bwMode="auto">
            <a:xfrm>
              <a:off x="2441576" y="5489576"/>
              <a:ext cx="442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231F20"/>
                  </a:solidFill>
                  <a:effectLst/>
                  <a:latin typeface="Arial" pitchFamily="34" charset="0"/>
                </a:rPr>
                <a:t>Trial</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914" name="Group 913"/>
          <p:cNvGrpSpPr/>
          <p:nvPr/>
        </p:nvGrpSpPr>
        <p:grpSpPr>
          <a:xfrm>
            <a:off x="966788" y="3233386"/>
            <a:ext cx="3587750" cy="684213"/>
            <a:chOff x="949326" y="5059363"/>
            <a:chExt cx="3587750" cy="684213"/>
          </a:xfrm>
        </p:grpSpPr>
        <p:grpSp>
          <p:nvGrpSpPr>
            <p:cNvPr id="915" name="Group 914"/>
            <p:cNvGrpSpPr/>
            <p:nvPr/>
          </p:nvGrpSpPr>
          <p:grpSpPr>
            <a:xfrm>
              <a:off x="949326" y="5059363"/>
              <a:ext cx="3587750" cy="425450"/>
              <a:chOff x="949326" y="5059363"/>
              <a:chExt cx="3587750" cy="425450"/>
            </a:xfrm>
          </p:grpSpPr>
          <p:sp>
            <p:nvSpPr>
              <p:cNvPr id="917" name="Line 1788"/>
              <p:cNvSpPr>
                <a:spLocks noChangeShapeType="1"/>
              </p:cNvSpPr>
              <p:nvPr/>
            </p:nvSpPr>
            <p:spPr bwMode="auto">
              <a:xfrm>
                <a:off x="1001713" y="5059363"/>
                <a:ext cx="32924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8" name="Line 1790"/>
              <p:cNvSpPr>
                <a:spLocks noChangeShapeType="1"/>
              </p:cNvSpPr>
              <p:nvPr/>
            </p:nvSpPr>
            <p:spPr bwMode="auto">
              <a:xfrm>
                <a:off x="100171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9" name="Rectangle 1791"/>
              <p:cNvSpPr>
                <a:spLocks noChangeArrowheads="1"/>
              </p:cNvSpPr>
              <p:nvPr/>
            </p:nvSpPr>
            <p:spPr bwMode="auto">
              <a:xfrm>
                <a:off x="949326" y="5230813"/>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920" name="Line 1792"/>
              <p:cNvSpPr>
                <a:spLocks noChangeShapeType="1"/>
              </p:cNvSpPr>
              <p:nvPr/>
            </p:nvSpPr>
            <p:spPr bwMode="auto">
              <a:xfrm>
                <a:off x="1550988"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1" name="Rectangle 1793"/>
              <p:cNvSpPr>
                <a:spLocks noChangeArrowheads="1"/>
              </p:cNvSpPr>
              <p:nvPr/>
            </p:nvSpPr>
            <p:spPr bwMode="auto">
              <a:xfrm>
                <a:off x="1444626"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20</a:t>
                </a:r>
                <a:endParaRPr kumimoji="0" lang="en-US" sz="1800" b="0" i="0" u="none" strike="noStrike" cap="none" normalizeH="0" baseline="0" smtClean="0">
                  <a:ln>
                    <a:noFill/>
                  </a:ln>
                  <a:solidFill>
                    <a:schemeClr val="tx1"/>
                  </a:solidFill>
                  <a:effectLst/>
                  <a:latin typeface="Arial" pitchFamily="34" charset="0"/>
                </a:endParaRPr>
              </a:p>
            </p:txBody>
          </p:sp>
          <p:sp>
            <p:nvSpPr>
              <p:cNvPr id="922" name="Line 1794"/>
              <p:cNvSpPr>
                <a:spLocks noChangeShapeType="1"/>
              </p:cNvSpPr>
              <p:nvPr/>
            </p:nvSpPr>
            <p:spPr bwMode="auto">
              <a:xfrm>
                <a:off x="210026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3" name="Rectangle 1795"/>
              <p:cNvSpPr>
                <a:spLocks noChangeArrowheads="1"/>
              </p:cNvSpPr>
              <p:nvPr/>
            </p:nvSpPr>
            <p:spPr bwMode="auto">
              <a:xfrm>
                <a:off x="1993901"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40</a:t>
                </a:r>
                <a:endParaRPr kumimoji="0" lang="en-US" sz="1800" b="0" i="0" u="none" strike="noStrike" cap="none" normalizeH="0" baseline="0" dirty="0" smtClean="0">
                  <a:ln>
                    <a:noFill/>
                  </a:ln>
                  <a:solidFill>
                    <a:schemeClr val="tx1"/>
                  </a:solidFill>
                  <a:effectLst/>
                  <a:latin typeface="Arial" pitchFamily="34" charset="0"/>
                </a:endParaRPr>
              </a:p>
            </p:txBody>
          </p:sp>
          <p:sp>
            <p:nvSpPr>
              <p:cNvPr id="924" name="Line 1796"/>
              <p:cNvSpPr>
                <a:spLocks noChangeShapeType="1"/>
              </p:cNvSpPr>
              <p:nvPr/>
            </p:nvSpPr>
            <p:spPr bwMode="auto">
              <a:xfrm>
                <a:off x="2647951"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5" name="Rectangle 1797"/>
              <p:cNvSpPr>
                <a:spLocks noChangeArrowheads="1"/>
              </p:cNvSpPr>
              <p:nvPr/>
            </p:nvSpPr>
            <p:spPr bwMode="auto">
              <a:xfrm>
                <a:off x="2541588"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60</a:t>
                </a:r>
                <a:endParaRPr kumimoji="0" lang="en-US" sz="1800" b="0" i="0" u="none" strike="noStrike" cap="none" normalizeH="0" baseline="0" smtClean="0">
                  <a:ln>
                    <a:noFill/>
                  </a:ln>
                  <a:solidFill>
                    <a:schemeClr val="tx1"/>
                  </a:solidFill>
                  <a:effectLst/>
                  <a:latin typeface="Arial" pitchFamily="34" charset="0"/>
                </a:endParaRPr>
              </a:p>
            </p:txBody>
          </p:sp>
          <p:sp>
            <p:nvSpPr>
              <p:cNvPr id="926" name="Line 1798"/>
              <p:cNvSpPr>
                <a:spLocks noChangeShapeType="1"/>
              </p:cNvSpPr>
              <p:nvPr/>
            </p:nvSpPr>
            <p:spPr bwMode="auto">
              <a:xfrm>
                <a:off x="3197226"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7" name="Rectangle 1799"/>
              <p:cNvSpPr>
                <a:spLocks noChangeArrowheads="1"/>
              </p:cNvSpPr>
              <p:nvPr/>
            </p:nvSpPr>
            <p:spPr bwMode="auto">
              <a:xfrm>
                <a:off x="3090863" y="5230813"/>
                <a:ext cx="2952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80</a:t>
                </a:r>
                <a:endParaRPr kumimoji="0" lang="en-US" sz="1800" b="0" i="0" u="none" strike="noStrike" cap="none" normalizeH="0" baseline="0" smtClean="0">
                  <a:ln>
                    <a:noFill/>
                  </a:ln>
                  <a:solidFill>
                    <a:schemeClr val="tx1"/>
                  </a:solidFill>
                  <a:effectLst/>
                  <a:latin typeface="Arial" pitchFamily="34" charset="0"/>
                </a:endParaRPr>
              </a:p>
            </p:txBody>
          </p:sp>
          <p:sp>
            <p:nvSpPr>
              <p:cNvPr id="928" name="Line 1800"/>
              <p:cNvSpPr>
                <a:spLocks noChangeShapeType="1"/>
              </p:cNvSpPr>
              <p:nvPr/>
            </p:nvSpPr>
            <p:spPr bwMode="auto">
              <a:xfrm>
                <a:off x="3744913"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9" name="Rectangle 1801"/>
              <p:cNvSpPr>
                <a:spLocks noChangeArrowheads="1"/>
              </p:cNvSpPr>
              <p:nvPr/>
            </p:nvSpPr>
            <p:spPr bwMode="auto">
              <a:xfrm>
                <a:off x="3586163" y="5230813"/>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930" name="Line 1802"/>
              <p:cNvSpPr>
                <a:spLocks noChangeShapeType="1"/>
              </p:cNvSpPr>
              <p:nvPr/>
            </p:nvSpPr>
            <p:spPr bwMode="auto">
              <a:xfrm>
                <a:off x="4294188" y="5059363"/>
                <a:ext cx="1588" cy="762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1" name="Rectangle 1803"/>
              <p:cNvSpPr>
                <a:spLocks noChangeArrowheads="1"/>
              </p:cNvSpPr>
              <p:nvPr/>
            </p:nvSpPr>
            <p:spPr bwMode="auto">
              <a:xfrm>
                <a:off x="4135438" y="5230813"/>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grpSp>
        <p:sp>
          <p:nvSpPr>
            <p:cNvPr id="916" name="Rectangle 1821"/>
            <p:cNvSpPr>
              <a:spLocks noChangeArrowheads="1"/>
            </p:cNvSpPr>
            <p:nvPr/>
          </p:nvSpPr>
          <p:spPr bwMode="auto">
            <a:xfrm>
              <a:off x="2441576" y="5489576"/>
              <a:ext cx="442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231F20"/>
                  </a:solidFill>
                  <a:effectLst/>
                  <a:latin typeface="Arial" pitchFamily="34" charset="0"/>
                </a:rPr>
                <a:t>Trial</a:t>
              </a:r>
              <a:endParaRPr kumimoji="0" lang="en-US" sz="1800" b="0" i="0" u="none" strike="noStrike" cap="none" normalizeH="0" baseline="0" dirty="0" smtClean="0">
                <a:ln>
                  <a:noFill/>
                </a:ln>
                <a:solidFill>
                  <a:schemeClr val="tx1"/>
                </a:solidFill>
                <a:effectLst/>
                <a:latin typeface="Arial" pitchFamily="34" charset="0"/>
              </a:endParaRPr>
            </a:p>
          </p:txBody>
        </p:sp>
      </p:grpSp>
      <p:sp>
        <p:nvSpPr>
          <p:cNvPr id="932" name="Rectangle 1008"/>
          <p:cNvSpPr>
            <a:spLocks noChangeArrowheads="1"/>
          </p:cNvSpPr>
          <p:nvPr/>
        </p:nvSpPr>
        <p:spPr bwMode="auto">
          <a:xfrm rot="16200000">
            <a:off x="-302419" y="2475708"/>
            <a:ext cx="16287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Motor output (</a:t>
            </a:r>
            <a:r>
              <a:rPr kumimoji="0" lang="en-US" sz="1500" b="0" i="0" u="none" strike="noStrike" cap="none" normalizeH="0" baseline="0" dirty="0" err="1" smtClean="0">
                <a:ln>
                  <a:noFill/>
                </a:ln>
                <a:solidFill>
                  <a:srgbClr val="000000"/>
                </a:solidFill>
                <a:effectLst/>
                <a:latin typeface="Arial" pitchFamily="34" charset="0"/>
              </a:rPr>
              <a:t>a.u</a:t>
            </a:r>
            <a:r>
              <a:rPr kumimoji="0" lang="en-US" sz="15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grpSp>
        <p:nvGrpSpPr>
          <p:cNvPr id="936" name="Group 935"/>
          <p:cNvGrpSpPr/>
          <p:nvPr/>
        </p:nvGrpSpPr>
        <p:grpSpPr>
          <a:xfrm>
            <a:off x="733426" y="1644260"/>
            <a:ext cx="3859213" cy="2370137"/>
            <a:chOff x="1765302" y="1739702"/>
            <a:chExt cx="3859213" cy="2370137"/>
          </a:xfrm>
        </p:grpSpPr>
        <p:sp>
          <p:nvSpPr>
            <p:cNvPr id="937" name="Rectangle 1001"/>
            <p:cNvSpPr>
              <a:spLocks noChangeArrowheads="1"/>
            </p:cNvSpPr>
            <p:nvPr/>
          </p:nvSpPr>
          <p:spPr bwMode="auto">
            <a:xfrm rot="16200000">
              <a:off x="1243014" y="3333552"/>
              <a:ext cx="129857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Gain (</a:t>
              </a:r>
              <a:r>
                <a:rPr kumimoji="0" lang="en-US" sz="1500" b="0" i="0" u="none" strike="noStrike" cap="none" normalizeH="0" baseline="0" dirty="0" err="1" smtClean="0">
                  <a:ln>
                    <a:noFill/>
                  </a:ln>
                  <a:solidFill>
                    <a:srgbClr val="000000"/>
                  </a:solidFill>
                  <a:effectLst/>
                  <a:latin typeface="Arial" pitchFamily="34" charset="0"/>
                </a:rPr>
                <a:t>unitless</a:t>
              </a:r>
              <a:r>
                <a:rPr kumimoji="0" lang="en-US" sz="1500" b="0" i="0" u="none" strike="noStrike" cap="none" normalizeH="0" baseline="0" dirty="0" smtClean="0">
                  <a:ln>
                    <a:noFill/>
                  </a:ln>
                  <a:solidFill>
                    <a:srgbClr val="000000"/>
                  </a:solidFill>
                  <a:effectLst/>
                  <a:latin typeface="Arial" pitchFamily="34" charset="0"/>
                </a:rPr>
                <a:t>)</a:t>
              </a:r>
              <a:endParaRPr kumimoji="0" lang="en-US" sz="1800" b="0" i="0" u="none" strike="noStrike" cap="none" normalizeH="0" baseline="0" dirty="0" smtClean="0">
                <a:ln>
                  <a:noFill/>
                </a:ln>
                <a:solidFill>
                  <a:schemeClr val="tx1"/>
                </a:solidFill>
                <a:effectLst/>
                <a:latin typeface="Arial" pitchFamily="34" charset="0"/>
              </a:endParaRPr>
            </a:p>
          </p:txBody>
        </p:sp>
        <p:sp>
          <p:nvSpPr>
            <p:cNvPr id="938" name="Freeform 1015"/>
            <p:cNvSpPr>
              <a:spLocks/>
            </p:cNvSpPr>
            <p:nvPr/>
          </p:nvSpPr>
          <p:spPr bwMode="auto">
            <a:xfrm>
              <a:off x="2719389" y="3505002"/>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9" name="Freeform 1016"/>
            <p:cNvSpPr>
              <a:spLocks/>
            </p:cNvSpPr>
            <p:nvPr/>
          </p:nvSpPr>
          <p:spPr bwMode="auto">
            <a:xfrm>
              <a:off x="3044827" y="3344665"/>
              <a:ext cx="23813" cy="100013"/>
            </a:xfrm>
            <a:custGeom>
              <a:avLst/>
              <a:gdLst/>
              <a:ahLst/>
              <a:cxnLst>
                <a:cxn ang="0">
                  <a:pos x="0" y="63"/>
                </a:cxn>
                <a:cxn ang="0">
                  <a:pos x="0" y="63"/>
                </a:cxn>
                <a:cxn ang="0">
                  <a:pos x="7" y="63"/>
                </a:cxn>
                <a:cxn ang="0">
                  <a:pos x="7" y="63"/>
                </a:cxn>
                <a:cxn ang="0">
                  <a:pos x="11" y="63"/>
                </a:cxn>
                <a:cxn ang="0">
                  <a:pos x="11" y="60"/>
                </a:cxn>
                <a:cxn ang="0">
                  <a:pos x="15" y="52"/>
                </a:cxn>
                <a:cxn ang="0">
                  <a:pos x="11" y="41"/>
                </a:cxn>
                <a:cxn ang="0">
                  <a:pos x="11" y="34"/>
                </a:cxn>
                <a:cxn ang="0">
                  <a:pos x="11" y="34"/>
                </a:cxn>
                <a:cxn ang="0">
                  <a:pos x="15" y="15"/>
                </a:cxn>
                <a:cxn ang="0">
                  <a:pos x="11" y="8"/>
                </a:cxn>
                <a:cxn ang="0">
                  <a:pos x="11" y="0"/>
                </a:cxn>
                <a:cxn ang="0">
                  <a:pos x="11" y="0"/>
                </a:cxn>
                <a:cxn ang="0">
                  <a:pos x="3" y="4"/>
                </a:cxn>
                <a:cxn ang="0">
                  <a:pos x="0" y="8"/>
                </a:cxn>
                <a:cxn ang="0">
                  <a:pos x="0" y="23"/>
                </a:cxn>
                <a:cxn ang="0">
                  <a:pos x="0" y="41"/>
                </a:cxn>
                <a:cxn ang="0">
                  <a:pos x="0" y="56"/>
                </a:cxn>
                <a:cxn ang="0">
                  <a:pos x="0" y="56"/>
                </a:cxn>
                <a:cxn ang="0">
                  <a:pos x="0" y="63"/>
                </a:cxn>
                <a:cxn ang="0">
                  <a:pos x="0" y="63"/>
                </a:cxn>
              </a:cxnLst>
              <a:rect l="0" t="0" r="r" b="b"/>
              <a:pathLst>
                <a:path w="15" h="63">
                  <a:moveTo>
                    <a:pt x="0" y="63"/>
                  </a:moveTo>
                  <a:lnTo>
                    <a:pt x="0" y="63"/>
                  </a:lnTo>
                  <a:lnTo>
                    <a:pt x="7" y="63"/>
                  </a:lnTo>
                  <a:lnTo>
                    <a:pt x="7" y="63"/>
                  </a:lnTo>
                  <a:lnTo>
                    <a:pt x="11" y="63"/>
                  </a:lnTo>
                  <a:lnTo>
                    <a:pt x="11" y="60"/>
                  </a:lnTo>
                  <a:lnTo>
                    <a:pt x="15" y="52"/>
                  </a:lnTo>
                  <a:lnTo>
                    <a:pt x="11" y="41"/>
                  </a:lnTo>
                  <a:lnTo>
                    <a:pt x="11" y="34"/>
                  </a:lnTo>
                  <a:lnTo>
                    <a:pt x="11" y="34"/>
                  </a:lnTo>
                  <a:lnTo>
                    <a:pt x="15" y="15"/>
                  </a:lnTo>
                  <a:lnTo>
                    <a:pt x="11" y="8"/>
                  </a:lnTo>
                  <a:lnTo>
                    <a:pt x="11" y="0"/>
                  </a:lnTo>
                  <a:lnTo>
                    <a:pt x="11" y="0"/>
                  </a:lnTo>
                  <a:lnTo>
                    <a:pt x="3" y="4"/>
                  </a:lnTo>
                  <a:lnTo>
                    <a:pt x="0" y="8"/>
                  </a:lnTo>
                  <a:lnTo>
                    <a:pt x="0" y="23"/>
                  </a:lnTo>
                  <a:lnTo>
                    <a:pt x="0" y="41"/>
                  </a:lnTo>
                  <a:lnTo>
                    <a:pt x="0" y="56"/>
                  </a:lnTo>
                  <a:lnTo>
                    <a:pt x="0" y="56"/>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0" name="Freeform 1017"/>
            <p:cNvSpPr>
              <a:spLocks/>
            </p:cNvSpPr>
            <p:nvPr/>
          </p:nvSpPr>
          <p:spPr bwMode="auto">
            <a:xfrm>
              <a:off x="4441827" y="3344665"/>
              <a:ext cx="12700" cy="100013"/>
            </a:xfrm>
            <a:custGeom>
              <a:avLst/>
              <a:gdLst/>
              <a:ahLst/>
              <a:cxnLst>
                <a:cxn ang="0">
                  <a:pos x="0" y="63"/>
                </a:cxn>
                <a:cxn ang="0">
                  <a:pos x="0" y="63"/>
                </a:cxn>
                <a:cxn ang="0">
                  <a:pos x="4" y="63"/>
                </a:cxn>
                <a:cxn ang="0">
                  <a:pos x="4" y="60"/>
                </a:cxn>
                <a:cxn ang="0">
                  <a:pos x="4" y="60"/>
                </a:cxn>
                <a:cxn ang="0">
                  <a:pos x="4" y="45"/>
                </a:cxn>
                <a:cxn ang="0">
                  <a:pos x="8" y="26"/>
                </a:cxn>
                <a:cxn ang="0">
                  <a:pos x="4" y="11"/>
                </a:cxn>
                <a:cxn ang="0">
                  <a:pos x="4" y="4"/>
                </a:cxn>
                <a:cxn ang="0">
                  <a:pos x="0" y="0"/>
                </a:cxn>
                <a:cxn ang="0">
                  <a:pos x="0" y="0"/>
                </a:cxn>
                <a:cxn ang="0">
                  <a:pos x="0" y="63"/>
                </a:cxn>
                <a:cxn ang="0">
                  <a:pos x="0" y="63"/>
                </a:cxn>
              </a:cxnLst>
              <a:rect l="0" t="0" r="r" b="b"/>
              <a:pathLst>
                <a:path w="8" h="63">
                  <a:moveTo>
                    <a:pt x="0" y="63"/>
                  </a:moveTo>
                  <a:lnTo>
                    <a:pt x="0" y="63"/>
                  </a:lnTo>
                  <a:lnTo>
                    <a:pt x="4" y="63"/>
                  </a:lnTo>
                  <a:lnTo>
                    <a:pt x="4" y="60"/>
                  </a:lnTo>
                  <a:lnTo>
                    <a:pt x="4" y="60"/>
                  </a:lnTo>
                  <a:lnTo>
                    <a:pt x="4" y="45"/>
                  </a:lnTo>
                  <a:lnTo>
                    <a:pt x="8" y="26"/>
                  </a:lnTo>
                  <a:lnTo>
                    <a:pt x="4" y="11"/>
                  </a:lnTo>
                  <a:lnTo>
                    <a:pt x="4" y="4"/>
                  </a:lnTo>
                  <a:lnTo>
                    <a:pt x="0" y="0"/>
                  </a:lnTo>
                  <a:lnTo>
                    <a:pt x="0" y="0"/>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1" name="Freeform 1018"/>
            <p:cNvSpPr>
              <a:spLocks/>
            </p:cNvSpPr>
            <p:nvPr/>
          </p:nvSpPr>
          <p:spPr bwMode="auto">
            <a:xfrm>
              <a:off x="3822702" y="3344665"/>
              <a:ext cx="6350" cy="88900"/>
            </a:xfrm>
            <a:custGeom>
              <a:avLst/>
              <a:gdLst/>
              <a:ahLst/>
              <a:cxnLst>
                <a:cxn ang="0">
                  <a:pos x="0" y="56"/>
                </a:cxn>
                <a:cxn ang="0">
                  <a:pos x="0" y="56"/>
                </a:cxn>
                <a:cxn ang="0">
                  <a:pos x="4" y="49"/>
                </a:cxn>
                <a:cxn ang="0">
                  <a:pos x="4" y="30"/>
                </a:cxn>
                <a:cxn ang="0">
                  <a:pos x="4" y="11"/>
                </a:cxn>
                <a:cxn ang="0">
                  <a:pos x="0" y="0"/>
                </a:cxn>
                <a:cxn ang="0">
                  <a:pos x="0" y="0"/>
                </a:cxn>
                <a:cxn ang="0">
                  <a:pos x="0" y="56"/>
                </a:cxn>
                <a:cxn ang="0">
                  <a:pos x="0" y="56"/>
                </a:cxn>
              </a:cxnLst>
              <a:rect l="0" t="0" r="r" b="b"/>
              <a:pathLst>
                <a:path w="4" h="56">
                  <a:moveTo>
                    <a:pt x="0" y="56"/>
                  </a:moveTo>
                  <a:lnTo>
                    <a:pt x="0" y="56"/>
                  </a:lnTo>
                  <a:lnTo>
                    <a:pt x="4" y="49"/>
                  </a:lnTo>
                  <a:lnTo>
                    <a:pt x="4" y="30"/>
                  </a:lnTo>
                  <a:lnTo>
                    <a:pt x="4" y="11"/>
                  </a:lnTo>
                  <a:lnTo>
                    <a:pt x="0" y="0"/>
                  </a:lnTo>
                  <a:lnTo>
                    <a:pt x="0" y="0"/>
                  </a:lnTo>
                  <a:lnTo>
                    <a:pt x="0" y="56"/>
                  </a:lnTo>
                  <a:lnTo>
                    <a:pt x="0"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2" name="Freeform 1019"/>
            <p:cNvSpPr>
              <a:spLocks/>
            </p:cNvSpPr>
            <p:nvPr/>
          </p:nvSpPr>
          <p:spPr bwMode="auto">
            <a:xfrm>
              <a:off x="2784477" y="3403402"/>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3" name="Freeform 1020"/>
            <p:cNvSpPr>
              <a:spLocks/>
            </p:cNvSpPr>
            <p:nvPr/>
          </p:nvSpPr>
          <p:spPr bwMode="auto">
            <a:xfrm>
              <a:off x="2719389" y="3398640"/>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4" name="Freeform 1021"/>
            <p:cNvSpPr>
              <a:spLocks/>
            </p:cNvSpPr>
            <p:nvPr/>
          </p:nvSpPr>
          <p:spPr bwMode="auto">
            <a:xfrm>
              <a:off x="2732089" y="3362127"/>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5" name="Freeform 1022"/>
            <p:cNvSpPr>
              <a:spLocks/>
            </p:cNvSpPr>
            <p:nvPr/>
          </p:nvSpPr>
          <p:spPr bwMode="auto">
            <a:xfrm>
              <a:off x="2690814" y="3333552"/>
              <a:ext cx="17463" cy="11113"/>
            </a:xfrm>
            <a:custGeom>
              <a:avLst/>
              <a:gdLst/>
              <a:ahLst/>
              <a:cxnLst>
                <a:cxn ang="0">
                  <a:pos x="0" y="7"/>
                </a:cxn>
                <a:cxn ang="0">
                  <a:pos x="0" y="7"/>
                </a:cxn>
                <a:cxn ang="0">
                  <a:pos x="7" y="7"/>
                </a:cxn>
                <a:cxn ang="0">
                  <a:pos x="11" y="7"/>
                </a:cxn>
                <a:cxn ang="0">
                  <a:pos x="11" y="7"/>
                </a:cxn>
                <a:cxn ang="0">
                  <a:pos x="11" y="7"/>
                </a:cxn>
                <a:cxn ang="0">
                  <a:pos x="11" y="0"/>
                </a:cxn>
                <a:cxn ang="0">
                  <a:pos x="3" y="0"/>
                </a:cxn>
                <a:cxn ang="0">
                  <a:pos x="0" y="4"/>
                </a:cxn>
                <a:cxn ang="0">
                  <a:pos x="0" y="7"/>
                </a:cxn>
                <a:cxn ang="0">
                  <a:pos x="0" y="7"/>
                </a:cxn>
              </a:cxnLst>
              <a:rect l="0" t="0" r="r" b="b"/>
              <a:pathLst>
                <a:path w="11" h="7">
                  <a:moveTo>
                    <a:pt x="0" y="7"/>
                  </a:moveTo>
                  <a:lnTo>
                    <a:pt x="0" y="7"/>
                  </a:lnTo>
                  <a:lnTo>
                    <a:pt x="7" y="7"/>
                  </a:lnTo>
                  <a:lnTo>
                    <a:pt x="11" y="7"/>
                  </a:lnTo>
                  <a:lnTo>
                    <a:pt x="11" y="7"/>
                  </a:lnTo>
                  <a:lnTo>
                    <a:pt x="11" y="7"/>
                  </a:lnTo>
                  <a:lnTo>
                    <a:pt x="11" y="0"/>
                  </a:lnTo>
                  <a:lnTo>
                    <a:pt x="3" y="0"/>
                  </a:lnTo>
                  <a:lnTo>
                    <a:pt x="0" y="4"/>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6" name="Freeform 1023"/>
            <p:cNvSpPr>
              <a:spLocks/>
            </p:cNvSpPr>
            <p:nvPr/>
          </p:nvSpPr>
          <p:spPr bwMode="auto">
            <a:xfrm>
              <a:off x="2767014" y="3298627"/>
              <a:ext cx="30163" cy="28575"/>
            </a:xfrm>
            <a:custGeom>
              <a:avLst/>
              <a:gdLst/>
              <a:ahLst/>
              <a:cxnLst>
                <a:cxn ang="0">
                  <a:pos x="19" y="14"/>
                </a:cxn>
                <a:cxn ang="0">
                  <a:pos x="19" y="14"/>
                </a:cxn>
                <a:cxn ang="0">
                  <a:pos x="11" y="11"/>
                </a:cxn>
                <a:cxn ang="0">
                  <a:pos x="11" y="0"/>
                </a:cxn>
                <a:cxn ang="0">
                  <a:pos x="11" y="0"/>
                </a:cxn>
                <a:cxn ang="0">
                  <a:pos x="0" y="0"/>
                </a:cxn>
                <a:cxn ang="0">
                  <a:pos x="0" y="0"/>
                </a:cxn>
                <a:cxn ang="0">
                  <a:pos x="0" y="11"/>
                </a:cxn>
                <a:cxn ang="0">
                  <a:pos x="0" y="11"/>
                </a:cxn>
                <a:cxn ang="0">
                  <a:pos x="7" y="11"/>
                </a:cxn>
                <a:cxn ang="0">
                  <a:pos x="11" y="14"/>
                </a:cxn>
                <a:cxn ang="0">
                  <a:pos x="11" y="18"/>
                </a:cxn>
                <a:cxn ang="0">
                  <a:pos x="19" y="14"/>
                </a:cxn>
                <a:cxn ang="0">
                  <a:pos x="19" y="14"/>
                </a:cxn>
              </a:cxnLst>
              <a:rect l="0" t="0" r="r" b="b"/>
              <a:pathLst>
                <a:path w="19" h="18">
                  <a:moveTo>
                    <a:pt x="19" y="14"/>
                  </a:moveTo>
                  <a:lnTo>
                    <a:pt x="19" y="14"/>
                  </a:lnTo>
                  <a:lnTo>
                    <a:pt x="11" y="11"/>
                  </a:lnTo>
                  <a:lnTo>
                    <a:pt x="11" y="0"/>
                  </a:lnTo>
                  <a:lnTo>
                    <a:pt x="11" y="0"/>
                  </a:lnTo>
                  <a:lnTo>
                    <a:pt x="0" y="0"/>
                  </a:lnTo>
                  <a:lnTo>
                    <a:pt x="0" y="0"/>
                  </a:lnTo>
                  <a:lnTo>
                    <a:pt x="0" y="11"/>
                  </a:lnTo>
                  <a:lnTo>
                    <a:pt x="0" y="11"/>
                  </a:lnTo>
                  <a:lnTo>
                    <a:pt x="7" y="11"/>
                  </a:lnTo>
                  <a:lnTo>
                    <a:pt x="11" y="14"/>
                  </a:lnTo>
                  <a:lnTo>
                    <a:pt x="11" y="18"/>
                  </a:lnTo>
                  <a:lnTo>
                    <a:pt x="19" y="14"/>
                  </a:lnTo>
                  <a:lnTo>
                    <a:pt x="19"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7" name="Freeform 1024"/>
            <p:cNvSpPr>
              <a:spLocks/>
            </p:cNvSpPr>
            <p:nvPr/>
          </p:nvSpPr>
          <p:spPr bwMode="auto">
            <a:xfrm>
              <a:off x="2749552" y="3298627"/>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8" name="Freeform 1025"/>
            <p:cNvSpPr>
              <a:spLocks/>
            </p:cNvSpPr>
            <p:nvPr/>
          </p:nvSpPr>
          <p:spPr bwMode="auto">
            <a:xfrm>
              <a:off x="2825752" y="3303390"/>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9" name="Freeform 1026"/>
            <p:cNvSpPr>
              <a:spLocks/>
            </p:cNvSpPr>
            <p:nvPr/>
          </p:nvSpPr>
          <p:spPr bwMode="auto">
            <a:xfrm>
              <a:off x="2901952" y="3303390"/>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0" name="Freeform 1027"/>
            <p:cNvSpPr>
              <a:spLocks/>
            </p:cNvSpPr>
            <p:nvPr/>
          </p:nvSpPr>
          <p:spPr bwMode="auto">
            <a:xfrm>
              <a:off x="2695577" y="3298627"/>
              <a:ext cx="12700" cy="4763"/>
            </a:xfrm>
            <a:custGeom>
              <a:avLst/>
              <a:gdLst/>
              <a:ahLst/>
              <a:cxnLst>
                <a:cxn ang="0">
                  <a:pos x="0" y="3"/>
                </a:cxn>
                <a:cxn ang="0">
                  <a:pos x="0" y="3"/>
                </a:cxn>
                <a:cxn ang="0">
                  <a:pos x="8" y="3"/>
                </a:cxn>
                <a:cxn ang="0">
                  <a:pos x="8" y="3"/>
                </a:cxn>
                <a:cxn ang="0">
                  <a:pos x="8" y="0"/>
                </a:cxn>
                <a:cxn ang="0">
                  <a:pos x="8" y="0"/>
                </a:cxn>
                <a:cxn ang="0">
                  <a:pos x="0" y="0"/>
                </a:cxn>
                <a:cxn ang="0">
                  <a:pos x="0" y="0"/>
                </a:cxn>
                <a:cxn ang="0">
                  <a:pos x="0" y="3"/>
                </a:cxn>
                <a:cxn ang="0">
                  <a:pos x="0" y="3"/>
                </a:cxn>
              </a:cxnLst>
              <a:rect l="0" t="0" r="r" b="b"/>
              <a:pathLst>
                <a:path w="8" h="3">
                  <a:moveTo>
                    <a:pt x="0" y="3"/>
                  </a:moveTo>
                  <a:lnTo>
                    <a:pt x="0" y="3"/>
                  </a:lnTo>
                  <a:lnTo>
                    <a:pt x="8" y="3"/>
                  </a:lnTo>
                  <a:lnTo>
                    <a:pt x="8" y="3"/>
                  </a:lnTo>
                  <a:lnTo>
                    <a:pt x="8" y="0"/>
                  </a:lnTo>
                  <a:lnTo>
                    <a:pt x="8"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1" name="Freeform 1028"/>
            <p:cNvSpPr>
              <a:spLocks/>
            </p:cNvSpPr>
            <p:nvPr/>
          </p:nvSpPr>
          <p:spPr bwMode="auto">
            <a:xfrm>
              <a:off x="2932114" y="3298627"/>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2" name="Freeform 1029"/>
            <p:cNvSpPr>
              <a:spLocks/>
            </p:cNvSpPr>
            <p:nvPr/>
          </p:nvSpPr>
          <p:spPr bwMode="auto">
            <a:xfrm>
              <a:off x="2973389" y="3279577"/>
              <a:ext cx="23813" cy="23813"/>
            </a:xfrm>
            <a:custGeom>
              <a:avLst/>
              <a:gdLst/>
              <a:ahLst/>
              <a:cxnLst>
                <a:cxn ang="0">
                  <a:pos x="4" y="15"/>
                </a:cxn>
                <a:cxn ang="0">
                  <a:pos x="4" y="15"/>
                </a:cxn>
                <a:cxn ang="0">
                  <a:pos x="15" y="15"/>
                </a:cxn>
                <a:cxn ang="0">
                  <a:pos x="15" y="15"/>
                </a:cxn>
                <a:cxn ang="0">
                  <a:pos x="7" y="8"/>
                </a:cxn>
                <a:cxn ang="0">
                  <a:pos x="0" y="0"/>
                </a:cxn>
                <a:cxn ang="0">
                  <a:pos x="0" y="0"/>
                </a:cxn>
                <a:cxn ang="0">
                  <a:pos x="0" y="4"/>
                </a:cxn>
                <a:cxn ang="0">
                  <a:pos x="4" y="8"/>
                </a:cxn>
                <a:cxn ang="0">
                  <a:pos x="4" y="12"/>
                </a:cxn>
                <a:cxn ang="0">
                  <a:pos x="4" y="15"/>
                </a:cxn>
                <a:cxn ang="0">
                  <a:pos x="4" y="15"/>
                </a:cxn>
              </a:cxnLst>
              <a:rect l="0" t="0" r="r" b="b"/>
              <a:pathLst>
                <a:path w="15" h="15">
                  <a:moveTo>
                    <a:pt x="4" y="15"/>
                  </a:moveTo>
                  <a:lnTo>
                    <a:pt x="4" y="15"/>
                  </a:lnTo>
                  <a:lnTo>
                    <a:pt x="15" y="15"/>
                  </a:lnTo>
                  <a:lnTo>
                    <a:pt x="15" y="15"/>
                  </a:lnTo>
                  <a:lnTo>
                    <a:pt x="7" y="8"/>
                  </a:lnTo>
                  <a:lnTo>
                    <a:pt x="0" y="0"/>
                  </a:lnTo>
                  <a:lnTo>
                    <a:pt x="0" y="0"/>
                  </a:lnTo>
                  <a:lnTo>
                    <a:pt x="0" y="4"/>
                  </a:lnTo>
                  <a:lnTo>
                    <a:pt x="4" y="8"/>
                  </a:lnTo>
                  <a:lnTo>
                    <a:pt x="4" y="12"/>
                  </a:lnTo>
                  <a:lnTo>
                    <a:pt x="4" y="15"/>
                  </a:lnTo>
                  <a:lnTo>
                    <a:pt x="4"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3" name="Freeform 1030"/>
            <p:cNvSpPr>
              <a:spLocks/>
            </p:cNvSpPr>
            <p:nvPr/>
          </p:nvSpPr>
          <p:spPr bwMode="auto">
            <a:xfrm>
              <a:off x="3014664" y="3298627"/>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4" name="Freeform 1031"/>
            <p:cNvSpPr>
              <a:spLocks/>
            </p:cNvSpPr>
            <p:nvPr/>
          </p:nvSpPr>
          <p:spPr bwMode="auto">
            <a:xfrm>
              <a:off x="4424364" y="3298627"/>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5" name="Freeform 1032"/>
            <p:cNvSpPr>
              <a:spLocks/>
            </p:cNvSpPr>
            <p:nvPr/>
          </p:nvSpPr>
          <p:spPr bwMode="auto">
            <a:xfrm>
              <a:off x="4489452" y="3298627"/>
              <a:ext cx="12700" cy="4763"/>
            </a:xfrm>
            <a:custGeom>
              <a:avLst/>
              <a:gdLst/>
              <a:ahLst/>
              <a:cxnLst>
                <a:cxn ang="0">
                  <a:pos x="0" y="3"/>
                </a:cxn>
                <a:cxn ang="0">
                  <a:pos x="0" y="3"/>
                </a:cxn>
                <a:cxn ang="0">
                  <a:pos x="8" y="3"/>
                </a:cxn>
                <a:cxn ang="0">
                  <a:pos x="8" y="3"/>
                </a:cxn>
                <a:cxn ang="0">
                  <a:pos x="8" y="0"/>
                </a:cxn>
                <a:cxn ang="0">
                  <a:pos x="8" y="0"/>
                </a:cxn>
                <a:cxn ang="0">
                  <a:pos x="0" y="0"/>
                </a:cxn>
                <a:cxn ang="0">
                  <a:pos x="0" y="0"/>
                </a:cxn>
                <a:cxn ang="0">
                  <a:pos x="0" y="3"/>
                </a:cxn>
                <a:cxn ang="0">
                  <a:pos x="0" y="3"/>
                </a:cxn>
              </a:cxnLst>
              <a:rect l="0" t="0" r="r" b="b"/>
              <a:pathLst>
                <a:path w="8" h="3">
                  <a:moveTo>
                    <a:pt x="0" y="3"/>
                  </a:moveTo>
                  <a:lnTo>
                    <a:pt x="0" y="3"/>
                  </a:lnTo>
                  <a:lnTo>
                    <a:pt x="8" y="3"/>
                  </a:lnTo>
                  <a:lnTo>
                    <a:pt x="8" y="3"/>
                  </a:lnTo>
                  <a:lnTo>
                    <a:pt x="8" y="0"/>
                  </a:lnTo>
                  <a:lnTo>
                    <a:pt x="8"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 name="Freeform 1033"/>
            <p:cNvSpPr>
              <a:spLocks/>
            </p:cNvSpPr>
            <p:nvPr/>
          </p:nvSpPr>
          <p:spPr bwMode="auto">
            <a:xfrm>
              <a:off x="2690814" y="3279577"/>
              <a:ext cx="4763" cy="6350"/>
            </a:xfrm>
            <a:custGeom>
              <a:avLst/>
              <a:gdLst/>
              <a:ahLst/>
              <a:cxnLst>
                <a:cxn ang="0">
                  <a:pos x="0" y="4"/>
                </a:cxn>
                <a:cxn ang="0">
                  <a:pos x="0" y="4"/>
                </a:cxn>
                <a:cxn ang="0">
                  <a:pos x="3" y="4"/>
                </a:cxn>
                <a:cxn ang="0">
                  <a:pos x="3" y="0"/>
                </a:cxn>
                <a:cxn ang="0">
                  <a:pos x="0" y="0"/>
                </a:cxn>
                <a:cxn ang="0">
                  <a:pos x="0" y="4"/>
                </a:cxn>
                <a:cxn ang="0">
                  <a:pos x="0" y="4"/>
                </a:cxn>
              </a:cxnLst>
              <a:rect l="0" t="0" r="r" b="b"/>
              <a:pathLst>
                <a:path w="3" h="4">
                  <a:moveTo>
                    <a:pt x="0" y="4"/>
                  </a:moveTo>
                  <a:lnTo>
                    <a:pt x="0" y="4"/>
                  </a:lnTo>
                  <a:lnTo>
                    <a:pt x="3" y="4"/>
                  </a:lnTo>
                  <a:lnTo>
                    <a:pt x="3"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7" name="Freeform 1034"/>
            <p:cNvSpPr>
              <a:spLocks/>
            </p:cNvSpPr>
            <p:nvPr/>
          </p:nvSpPr>
          <p:spPr bwMode="auto">
            <a:xfrm>
              <a:off x="2819402" y="3279577"/>
              <a:ext cx="6350" cy="6350"/>
            </a:xfrm>
            <a:custGeom>
              <a:avLst/>
              <a:gdLst/>
              <a:ahLst/>
              <a:cxnLst>
                <a:cxn ang="0">
                  <a:pos x="4" y="4"/>
                </a:cxn>
                <a:cxn ang="0">
                  <a:pos x="4" y="4"/>
                </a:cxn>
                <a:cxn ang="0">
                  <a:pos x="4" y="0"/>
                </a:cxn>
                <a:cxn ang="0">
                  <a:pos x="4" y="0"/>
                </a:cxn>
                <a:cxn ang="0">
                  <a:pos x="0" y="0"/>
                </a:cxn>
                <a:cxn ang="0">
                  <a:pos x="4" y="4"/>
                </a:cxn>
                <a:cxn ang="0">
                  <a:pos x="4" y="4"/>
                </a:cxn>
              </a:cxnLst>
              <a:rect l="0" t="0" r="r" b="b"/>
              <a:pathLst>
                <a:path w="4" h="4">
                  <a:moveTo>
                    <a:pt x="4" y="4"/>
                  </a:moveTo>
                  <a:lnTo>
                    <a:pt x="4" y="4"/>
                  </a:lnTo>
                  <a:lnTo>
                    <a:pt x="4" y="0"/>
                  </a:lnTo>
                  <a:lnTo>
                    <a:pt x="4" y="0"/>
                  </a:lnTo>
                  <a:lnTo>
                    <a:pt x="0" y="0"/>
                  </a:lnTo>
                  <a:lnTo>
                    <a:pt x="4" y="4"/>
                  </a:lnTo>
                  <a:lnTo>
                    <a:pt x="4"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8" name="Freeform 1035"/>
            <p:cNvSpPr>
              <a:spLocks/>
            </p:cNvSpPr>
            <p:nvPr/>
          </p:nvSpPr>
          <p:spPr bwMode="auto">
            <a:xfrm>
              <a:off x="2860677" y="3268465"/>
              <a:ext cx="12700" cy="17463"/>
            </a:xfrm>
            <a:custGeom>
              <a:avLst/>
              <a:gdLst/>
              <a:ahLst/>
              <a:cxnLst>
                <a:cxn ang="0">
                  <a:pos x="0" y="11"/>
                </a:cxn>
                <a:cxn ang="0">
                  <a:pos x="0" y="11"/>
                </a:cxn>
                <a:cxn ang="0">
                  <a:pos x="4" y="11"/>
                </a:cxn>
                <a:cxn ang="0">
                  <a:pos x="8" y="7"/>
                </a:cxn>
                <a:cxn ang="0">
                  <a:pos x="4" y="0"/>
                </a:cxn>
                <a:cxn ang="0">
                  <a:pos x="0" y="0"/>
                </a:cxn>
                <a:cxn ang="0">
                  <a:pos x="0" y="0"/>
                </a:cxn>
                <a:cxn ang="0">
                  <a:pos x="0" y="11"/>
                </a:cxn>
                <a:cxn ang="0">
                  <a:pos x="0" y="11"/>
                </a:cxn>
              </a:cxnLst>
              <a:rect l="0" t="0" r="r" b="b"/>
              <a:pathLst>
                <a:path w="8" h="11">
                  <a:moveTo>
                    <a:pt x="0" y="11"/>
                  </a:moveTo>
                  <a:lnTo>
                    <a:pt x="0" y="11"/>
                  </a:lnTo>
                  <a:lnTo>
                    <a:pt x="4" y="11"/>
                  </a:lnTo>
                  <a:lnTo>
                    <a:pt x="8" y="7"/>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9" name="Freeform 1036"/>
            <p:cNvSpPr>
              <a:spLocks/>
            </p:cNvSpPr>
            <p:nvPr/>
          </p:nvSpPr>
          <p:spPr bwMode="auto">
            <a:xfrm>
              <a:off x="3021014" y="3179565"/>
              <a:ext cx="65088" cy="106363"/>
            </a:xfrm>
            <a:custGeom>
              <a:avLst/>
              <a:gdLst/>
              <a:ahLst/>
              <a:cxnLst>
                <a:cxn ang="0">
                  <a:pos x="15" y="67"/>
                </a:cxn>
                <a:cxn ang="0">
                  <a:pos x="15" y="67"/>
                </a:cxn>
                <a:cxn ang="0">
                  <a:pos x="26" y="67"/>
                </a:cxn>
                <a:cxn ang="0">
                  <a:pos x="26" y="67"/>
                </a:cxn>
                <a:cxn ang="0">
                  <a:pos x="26" y="60"/>
                </a:cxn>
                <a:cxn ang="0">
                  <a:pos x="30" y="52"/>
                </a:cxn>
                <a:cxn ang="0">
                  <a:pos x="41" y="45"/>
                </a:cxn>
                <a:cxn ang="0">
                  <a:pos x="41" y="45"/>
                </a:cxn>
                <a:cxn ang="0">
                  <a:pos x="41" y="37"/>
                </a:cxn>
                <a:cxn ang="0">
                  <a:pos x="37" y="37"/>
                </a:cxn>
                <a:cxn ang="0">
                  <a:pos x="26" y="37"/>
                </a:cxn>
                <a:cxn ang="0">
                  <a:pos x="26" y="37"/>
                </a:cxn>
                <a:cxn ang="0">
                  <a:pos x="26" y="11"/>
                </a:cxn>
                <a:cxn ang="0">
                  <a:pos x="26" y="11"/>
                </a:cxn>
                <a:cxn ang="0">
                  <a:pos x="30" y="8"/>
                </a:cxn>
                <a:cxn ang="0">
                  <a:pos x="33" y="8"/>
                </a:cxn>
                <a:cxn ang="0">
                  <a:pos x="41" y="8"/>
                </a:cxn>
                <a:cxn ang="0">
                  <a:pos x="41" y="4"/>
                </a:cxn>
                <a:cxn ang="0">
                  <a:pos x="41" y="4"/>
                </a:cxn>
                <a:cxn ang="0">
                  <a:pos x="41" y="0"/>
                </a:cxn>
                <a:cxn ang="0">
                  <a:pos x="33" y="0"/>
                </a:cxn>
                <a:cxn ang="0">
                  <a:pos x="22" y="0"/>
                </a:cxn>
                <a:cxn ang="0">
                  <a:pos x="22" y="0"/>
                </a:cxn>
                <a:cxn ang="0">
                  <a:pos x="15" y="41"/>
                </a:cxn>
                <a:cxn ang="0">
                  <a:pos x="15" y="41"/>
                </a:cxn>
                <a:cxn ang="0">
                  <a:pos x="11" y="45"/>
                </a:cxn>
                <a:cxn ang="0">
                  <a:pos x="7" y="45"/>
                </a:cxn>
                <a:cxn ang="0">
                  <a:pos x="0" y="45"/>
                </a:cxn>
                <a:cxn ang="0">
                  <a:pos x="0" y="49"/>
                </a:cxn>
                <a:cxn ang="0">
                  <a:pos x="0" y="49"/>
                </a:cxn>
                <a:cxn ang="0">
                  <a:pos x="11" y="49"/>
                </a:cxn>
                <a:cxn ang="0">
                  <a:pos x="15" y="52"/>
                </a:cxn>
                <a:cxn ang="0">
                  <a:pos x="15" y="60"/>
                </a:cxn>
                <a:cxn ang="0">
                  <a:pos x="15" y="67"/>
                </a:cxn>
                <a:cxn ang="0">
                  <a:pos x="15" y="67"/>
                </a:cxn>
              </a:cxnLst>
              <a:rect l="0" t="0" r="r" b="b"/>
              <a:pathLst>
                <a:path w="41" h="67">
                  <a:moveTo>
                    <a:pt x="15" y="67"/>
                  </a:moveTo>
                  <a:lnTo>
                    <a:pt x="15" y="67"/>
                  </a:lnTo>
                  <a:lnTo>
                    <a:pt x="26" y="67"/>
                  </a:lnTo>
                  <a:lnTo>
                    <a:pt x="26" y="67"/>
                  </a:lnTo>
                  <a:lnTo>
                    <a:pt x="26" y="60"/>
                  </a:lnTo>
                  <a:lnTo>
                    <a:pt x="30" y="52"/>
                  </a:lnTo>
                  <a:lnTo>
                    <a:pt x="41" y="45"/>
                  </a:lnTo>
                  <a:lnTo>
                    <a:pt x="41" y="45"/>
                  </a:lnTo>
                  <a:lnTo>
                    <a:pt x="41" y="37"/>
                  </a:lnTo>
                  <a:lnTo>
                    <a:pt x="37" y="37"/>
                  </a:lnTo>
                  <a:lnTo>
                    <a:pt x="26" y="37"/>
                  </a:lnTo>
                  <a:lnTo>
                    <a:pt x="26" y="37"/>
                  </a:lnTo>
                  <a:lnTo>
                    <a:pt x="26" y="11"/>
                  </a:lnTo>
                  <a:lnTo>
                    <a:pt x="26" y="11"/>
                  </a:lnTo>
                  <a:lnTo>
                    <a:pt x="30" y="8"/>
                  </a:lnTo>
                  <a:lnTo>
                    <a:pt x="33" y="8"/>
                  </a:lnTo>
                  <a:lnTo>
                    <a:pt x="41" y="8"/>
                  </a:lnTo>
                  <a:lnTo>
                    <a:pt x="41" y="4"/>
                  </a:lnTo>
                  <a:lnTo>
                    <a:pt x="41" y="4"/>
                  </a:lnTo>
                  <a:lnTo>
                    <a:pt x="41" y="0"/>
                  </a:lnTo>
                  <a:lnTo>
                    <a:pt x="33" y="0"/>
                  </a:lnTo>
                  <a:lnTo>
                    <a:pt x="22" y="0"/>
                  </a:lnTo>
                  <a:lnTo>
                    <a:pt x="22" y="0"/>
                  </a:lnTo>
                  <a:lnTo>
                    <a:pt x="15" y="41"/>
                  </a:lnTo>
                  <a:lnTo>
                    <a:pt x="15" y="41"/>
                  </a:lnTo>
                  <a:lnTo>
                    <a:pt x="11" y="45"/>
                  </a:lnTo>
                  <a:lnTo>
                    <a:pt x="7" y="45"/>
                  </a:lnTo>
                  <a:lnTo>
                    <a:pt x="0" y="45"/>
                  </a:lnTo>
                  <a:lnTo>
                    <a:pt x="0" y="49"/>
                  </a:lnTo>
                  <a:lnTo>
                    <a:pt x="0" y="49"/>
                  </a:lnTo>
                  <a:lnTo>
                    <a:pt x="11" y="49"/>
                  </a:lnTo>
                  <a:lnTo>
                    <a:pt x="15" y="52"/>
                  </a:lnTo>
                  <a:lnTo>
                    <a:pt x="15" y="60"/>
                  </a:lnTo>
                  <a:lnTo>
                    <a:pt x="15" y="67"/>
                  </a:lnTo>
                  <a:lnTo>
                    <a:pt x="15"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0" name="Freeform 1037"/>
            <p:cNvSpPr>
              <a:spLocks/>
            </p:cNvSpPr>
            <p:nvPr/>
          </p:nvSpPr>
          <p:spPr bwMode="auto">
            <a:xfrm>
              <a:off x="4424364" y="3197027"/>
              <a:ext cx="36513" cy="88900"/>
            </a:xfrm>
            <a:custGeom>
              <a:avLst/>
              <a:gdLst/>
              <a:ahLst/>
              <a:cxnLst>
                <a:cxn ang="0">
                  <a:pos x="11" y="56"/>
                </a:cxn>
                <a:cxn ang="0">
                  <a:pos x="11" y="56"/>
                </a:cxn>
                <a:cxn ang="0">
                  <a:pos x="15" y="56"/>
                </a:cxn>
                <a:cxn ang="0">
                  <a:pos x="19" y="52"/>
                </a:cxn>
                <a:cxn ang="0">
                  <a:pos x="23" y="45"/>
                </a:cxn>
                <a:cxn ang="0">
                  <a:pos x="23" y="45"/>
                </a:cxn>
                <a:cxn ang="0">
                  <a:pos x="19" y="38"/>
                </a:cxn>
                <a:cxn ang="0">
                  <a:pos x="15" y="26"/>
                </a:cxn>
                <a:cxn ang="0">
                  <a:pos x="19" y="15"/>
                </a:cxn>
                <a:cxn ang="0">
                  <a:pos x="23" y="8"/>
                </a:cxn>
                <a:cxn ang="0">
                  <a:pos x="23" y="8"/>
                </a:cxn>
                <a:cxn ang="0">
                  <a:pos x="19" y="8"/>
                </a:cxn>
                <a:cxn ang="0">
                  <a:pos x="15" y="4"/>
                </a:cxn>
                <a:cxn ang="0">
                  <a:pos x="15" y="0"/>
                </a:cxn>
                <a:cxn ang="0">
                  <a:pos x="11" y="0"/>
                </a:cxn>
                <a:cxn ang="0">
                  <a:pos x="11" y="0"/>
                </a:cxn>
                <a:cxn ang="0">
                  <a:pos x="11" y="12"/>
                </a:cxn>
                <a:cxn ang="0">
                  <a:pos x="11" y="30"/>
                </a:cxn>
                <a:cxn ang="0">
                  <a:pos x="8" y="41"/>
                </a:cxn>
                <a:cxn ang="0">
                  <a:pos x="4" y="45"/>
                </a:cxn>
                <a:cxn ang="0">
                  <a:pos x="0" y="45"/>
                </a:cxn>
                <a:cxn ang="0">
                  <a:pos x="0" y="45"/>
                </a:cxn>
                <a:cxn ang="0">
                  <a:pos x="0" y="49"/>
                </a:cxn>
                <a:cxn ang="0">
                  <a:pos x="8" y="49"/>
                </a:cxn>
                <a:cxn ang="0">
                  <a:pos x="11" y="52"/>
                </a:cxn>
                <a:cxn ang="0">
                  <a:pos x="11" y="56"/>
                </a:cxn>
                <a:cxn ang="0">
                  <a:pos x="11" y="56"/>
                </a:cxn>
              </a:cxnLst>
              <a:rect l="0" t="0" r="r" b="b"/>
              <a:pathLst>
                <a:path w="23" h="56">
                  <a:moveTo>
                    <a:pt x="11" y="56"/>
                  </a:moveTo>
                  <a:lnTo>
                    <a:pt x="11" y="56"/>
                  </a:lnTo>
                  <a:lnTo>
                    <a:pt x="15" y="56"/>
                  </a:lnTo>
                  <a:lnTo>
                    <a:pt x="19" y="52"/>
                  </a:lnTo>
                  <a:lnTo>
                    <a:pt x="23" y="45"/>
                  </a:lnTo>
                  <a:lnTo>
                    <a:pt x="23" y="45"/>
                  </a:lnTo>
                  <a:lnTo>
                    <a:pt x="19" y="38"/>
                  </a:lnTo>
                  <a:lnTo>
                    <a:pt x="15" y="26"/>
                  </a:lnTo>
                  <a:lnTo>
                    <a:pt x="19" y="15"/>
                  </a:lnTo>
                  <a:lnTo>
                    <a:pt x="23" y="8"/>
                  </a:lnTo>
                  <a:lnTo>
                    <a:pt x="23" y="8"/>
                  </a:lnTo>
                  <a:lnTo>
                    <a:pt x="19" y="8"/>
                  </a:lnTo>
                  <a:lnTo>
                    <a:pt x="15" y="4"/>
                  </a:lnTo>
                  <a:lnTo>
                    <a:pt x="15" y="0"/>
                  </a:lnTo>
                  <a:lnTo>
                    <a:pt x="11" y="0"/>
                  </a:lnTo>
                  <a:lnTo>
                    <a:pt x="11" y="0"/>
                  </a:lnTo>
                  <a:lnTo>
                    <a:pt x="11" y="12"/>
                  </a:lnTo>
                  <a:lnTo>
                    <a:pt x="11" y="30"/>
                  </a:lnTo>
                  <a:lnTo>
                    <a:pt x="8" y="41"/>
                  </a:lnTo>
                  <a:lnTo>
                    <a:pt x="4" y="45"/>
                  </a:lnTo>
                  <a:lnTo>
                    <a:pt x="0" y="45"/>
                  </a:lnTo>
                  <a:lnTo>
                    <a:pt x="0" y="45"/>
                  </a:lnTo>
                  <a:lnTo>
                    <a:pt x="0" y="49"/>
                  </a:lnTo>
                  <a:lnTo>
                    <a:pt x="8" y="49"/>
                  </a:lnTo>
                  <a:lnTo>
                    <a:pt x="11" y="52"/>
                  </a:lnTo>
                  <a:lnTo>
                    <a:pt x="11" y="56"/>
                  </a:lnTo>
                  <a:lnTo>
                    <a:pt x="11"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1" name="Freeform 1038"/>
            <p:cNvSpPr>
              <a:spLocks/>
            </p:cNvSpPr>
            <p:nvPr/>
          </p:nvSpPr>
          <p:spPr bwMode="auto">
            <a:xfrm>
              <a:off x="3817939" y="3197027"/>
              <a:ext cx="22225" cy="88900"/>
            </a:xfrm>
            <a:custGeom>
              <a:avLst/>
              <a:gdLst/>
              <a:ahLst/>
              <a:cxnLst>
                <a:cxn ang="0">
                  <a:pos x="3" y="56"/>
                </a:cxn>
                <a:cxn ang="0">
                  <a:pos x="3" y="56"/>
                </a:cxn>
                <a:cxn ang="0">
                  <a:pos x="7" y="56"/>
                </a:cxn>
                <a:cxn ang="0">
                  <a:pos x="7" y="52"/>
                </a:cxn>
                <a:cxn ang="0">
                  <a:pos x="7" y="49"/>
                </a:cxn>
                <a:cxn ang="0">
                  <a:pos x="14" y="49"/>
                </a:cxn>
                <a:cxn ang="0">
                  <a:pos x="14" y="49"/>
                </a:cxn>
                <a:cxn ang="0">
                  <a:pos x="7" y="41"/>
                </a:cxn>
                <a:cxn ang="0">
                  <a:pos x="7" y="30"/>
                </a:cxn>
                <a:cxn ang="0">
                  <a:pos x="7" y="0"/>
                </a:cxn>
                <a:cxn ang="0">
                  <a:pos x="7" y="0"/>
                </a:cxn>
                <a:cxn ang="0">
                  <a:pos x="3" y="4"/>
                </a:cxn>
                <a:cxn ang="0">
                  <a:pos x="0" y="12"/>
                </a:cxn>
                <a:cxn ang="0">
                  <a:pos x="0" y="26"/>
                </a:cxn>
                <a:cxn ang="0">
                  <a:pos x="3" y="41"/>
                </a:cxn>
                <a:cxn ang="0">
                  <a:pos x="3" y="56"/>
                </a:cxn>
                <a:cxn ang="0">
                  <a:pos x="3" y="56"/>
                </a:cxn>
              </a:cxnLst>
              <a:rect l="0" t="0" r="r" b="b"/>
              <a:pathLst>
                <a:path w="14" h="56">
                  <a:moveTo>
                    <a:pt x="3" y="56"/>
                  </a:moveTo>
                  <a:lnTo>
                    <a:pt x="3" y="56"/>
                  </a:lnTo>
                  <a:lnTo>
                    <a:pt x="7" y="56"/>
                  </a:lnTo>
                  <a:lnTo>
                    <a:pt x="7" y="52"/>
                  </a:lnTo>
                  <a:lnTo>
                    <a:pt x="7" y="49"/>
                  </a:lnTo>
                  <a:lnTo>
                    <a:pt x="14" y="49"/>
                  </a:lnTo>
                  <a:lnTo>
                    <a:pt x="14" y="49"/>
                  </a:lnTo>
                  <a:lnTo>
                    <a:pt x="7" y="41"/>
                  </a:lnTo>
                  <a:lnTo>
                    <a:pt x="7" y="30"/>
                  </a:lnTo>
                  <a:lnTo>
                    <a:pt x="7" y="0"/>
                  </a:lnTo>
                  <a:lnTo>
                    <a:pt x="7" y="0"/>
                  </a:lnTo>
                  <a:lnTo>
                    <a:pt x="3" y="4"/>
                  </a:lnTo>
                  <a:lnTo>
                    <a:pt x="0" y="12"/>
                  </a:lnTo>
                  <a:lnTo>
                    <a:pt x="0" y="26"/>
                  </a:lnTo>
                  <a:lnTo>
                    <a:pt x="3" y="41"/>
                  </a:lnTo>
                  <a:lnTo>
                    <a:pt x="3" y="56"/>
                  </a:lnTo>
                  <a:lnTo>
                    <a:pt x="3"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 name="Freeform 1039"/>
            <p:cNvSpPr>
              <a:spLocks/>
            </p:cNvSpPr>
            <p:nvPr/>
          </p:nvSpPr>
          <p:spPr bwMode="auto">
            <a:xfrm>
              <a:off x="2884489" y="3251002"/>
              <a:ext cx="30163" cy="28575"/>
            </a:xfrm>
            <a:custGeom>
              <a:avLst/>
              <a:gdLst/>
              <a:ahLst/>
              <a:cxnLst>
                <a:cxn ang="0">
                  <a:pos x="19" y="15"/>
                </a:cxn>
                <a:cxn ang="0">
                  <a:pos x="19" y="15"/>
                </a:cxn>
                <a:cxn ang="0">
                  <a:pos x="19" y="11"/>
                </a:cxn>
                <a:cxn ang="0">
                  <a:pos x="15" y="11"/>
                </a:cxn>
                <a:cxn ang="0">
                  <a:pos x="8" y="11"/>
                </a:cxn>
                <a:cxn ang="0">
                  <a:pos x="4" y="7"/>
                </a:cxn>
                <a:cxn ang="0">
                  <a:pos x="0" y="7"/>
                </a:cxn>
                <a:cxn ang="0">
                  <a:pos x="4" y="0"/>
                </a:cxn>
                <a:cxn ang="0">
                  <a:pos x="4" y="0"/>
                </a:cxn>
                <a:cxn ang="0">
                  <a:pos x="0" y="0"/>
                </a:cxn>
                <a:cxn ang="0">
                  <a:pos x="0" y="4"/>
                </a:cxn>
                <a:cxn ang="0">
                  <a:pos x="0" y="15"/>
                </a:cxn>
                <a:cxn ang="0">
                  <a:pos x="8" y="18"/>
                </a:cxn>
                <a:cxn ang="0">
                  <a:pos x="11" y="18"/>
                </a:cxn>
                <a:cxn ang="0">
                  <a:pos x="19" y="15"/>
                </a:cxn>
                <a:cxn ang="0">
                  <a:pos x="19" y="15"/>
                </a:cxn>
              </a:cxnLst>
              <a:rect l="0" t="0" r="r" b="b"/>
              <a:pathLst>
                <a:path w="19" h="18">
                  <a:moveTo>
                    <a:pt x="19" y="15"/>
                  </a:moveTo>
                  <a:lnTo>
                    <a:pt x="19" y="15"/>
                  </a:lnTo>
                  <a:lnTo>
                    <a:pt x="19" y="11"/>
                  </a:lnTo>
                  <a:lnTo>
                    <a:pt x="15" y="11"/>
                  </a:lnTo>
                  <a:lnTo>
                    <a:pt x="8" y="11"/>
                  </a:lnTo>
                  <a:lnTo>
                    <a:pt x="4" y="7"/>
                  </a:lnTo>
                  <a:lnTo>
                    <a:pt x="0" y="7"/>
                  </a:lnTo>
                  <a:lnTo>
                    <a:pt x="4" y="0"/>
                  </a:lnTo>
                  <a:lnTo>
                    <a:pt x="4" y="0"/>
                  </a:lnTo>
                  <a:lnTo>
                    <a:pt x="0" y="0"/>
                  </a:lnTo>
                  <a:lnTo>
                    <a:pt x="0" y="4"/>
                  </a:lnTo>
                  <a:lnTo>
                    <a:pt x="0" y="15"/>
                  </a:lnTo>
                  <a:lnTo>
                    <a:pt x="8" y="18"/>
                  </a:lnTo>
                  <a:lnTo>
                    <a:pt x="11" y="18"/>
                  </a:lnTo>
                  <a:lnTo>
                    <a:pt x="19" y="15"/>
                  </a:lnTo>
                  <a:lnTo>
                    <a:pt x="19"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 name="Freeform 1040"/>
            <p:cNvSpPr>
              <a:spLocks/>
            </p:cNvSpPr>
            <p:nvPr/>
          </p:nvSpPr>
          <p:spPr bwMode="auto">
            <a:xfrm>
              <a:off x="2997202" y="3268465"/>
              <a:ext cx="17463" cy="11113"/>
            </a:xfrm>
            <a:custGeom>
              <a:avLst/>
              <a:gdLst/>
              <a:ahLst/>
              <a:cxnLst>
                <a:cxn ang="0">
                  <a:pos x="0" y="7"/>
                </a:cxn>
                <a:cxn ang="0">
                  <a:pos x="0" y="7"/>
                </a:cxn>
                <a:cxn ang="0">
                  <a:pos x="7" y="7"/>
                </a:cxn>
                <a:cxn ang="0">
                  <a:pos x="7" y="7"/>
                </a:cxn>
                <a:cxn ang="0">
                  <a:pos x="11" y="4"/>
                </a:cxn>
                <a:cxn ang="0">
                  <a:pos x="11" y="4"/>
                </a:cxn>
                <a:cxn ang="0">
                  <a:pos x="7" y="0"/>
                </a:cxn>
                <a:cxn ang="0">
                  <a:pos x="4" y="0"/>
                </a:cxn>
                <a:cxn ang="0">
                  <a:pos x="0" y="0"/>
                </a:cxn>
                <a:cxn ang="0">
                  <a:pos x="0" y="7"/>
                </a:cxn>
                <a:cxn ang="0">
                  <a:pos x="0" y="7"/>
                </a:cxn>
              </a:cxnLst>
              <a:rect l="0" t="0" r="r" b="b"/>
              <a:pathLst>
                <a:path w="11" h="7">
                  <a:moveTo>
                    <a:pt x="0" y="7"/>
                  </a:moveTo>
                  <a:lnTo>
                    <a:pt x="0" y="7"/>
                  </a:lnTo>
                  <a:lnTo>
                    <a:pt x="7" y="7"/>
                  </a:lnTo>
                  <a:lnTo>
                    <a:pt x="7" y="7"/>
                  </a:lnTo>
                  <a:lnTo>
                    <a:pt x="11" y="4"/>
                  </a:lnTo>
                  <a:lnTo>
                    <a:pt x="11" y="4"/>
                  </a:lnTo>
                  <a:lnTo>
                    <a:pt x="7" y="0"/>
                  </a:lnTo>
                  <a:lnTo>
                    <a:pt x="4"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 name="Freeform 1041"/>
            <p:cNvSpPr>
              <a:spLocks/>
            </p:cNvSpPr>
            <p:nvPr/>
          </p:nvSpPr>
          <p:spPr bwMode="auto">
            <a:xfrm>
              <a:off x="4341814" y="3268465"/>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5" name="Freeform 1042"/>
            <p:cNvSpPr>
              <a:spLocks/>
            </p:cNvSpPr>
            <p:nvPr/>
          </p:nvSpPr>
          <p:spPr bwMode="auto">
            <a:xfrm>
              <a:off x="2671764" y="3238302"/>
              <a:ext cx="12700" cy="19050"/>
            </a:xfrm>
            <a:custGeom>
              <a:avLst/>
              <a:gdLst/>
              <a:ahLst/>
              <a:cxnLst>
                <a:cxn ang="0">
                  <a:pos x="0" y="12"/>
                </a:cxn>
                <a:cxn ang="0">
                  <a:pos x="0" y="12"/>
                </a:cxn>
                <a:cxn ang="0">
                  <a:pos x="4" y="8"/>
                </a:cxn>
                <a:cxn ang="0">
                  <a:pos x="8" y="4"/>
                </a:cxn>
                <a:cxn ang="0">
                  <a:pos x="8" y="0"/>
                </a:cxn>
                <a:cxn ang="0">
                  <a:pos x="8" y="0"/>
                </a:cxn>
                <a:cxn ang="0">
                  <a:pos x="0" y="0"/>
                </a:cxn>
                <a:cxn ang="0">
                  <a:pos x="0" y="0"/>
                </a:cxn>
                <a:cxn ang="0">
                  <a:pos x="0" y="12"/>
                </a:cxn>
                <a:cxn ang="0">
                  <a:pos x="0" y="12"/>
                </a:cxn>
              </a:cxnLst>
              <a:rect l="0" t="0" r="r" b="b"/>
              <a:pathLst>
                <a:path w="8" h="12">
                  <a:moveTo>
                    <a:pt x="0" y="12"/>
                  </a:moveTo>
                  <a:lnTo>
                    <a:pt x="0" y="12"/>
                  </a:lnTo>
                  <a:lnTo>
                    <a:pt x="4" y="8"/>
                  </a:lnTo>
                  <a:lnTo>
                    <a:pt x="8" y="4"/>
                  </a:lnTo>
                  <a:lnTo>
                    <a:pt x="8" y="0"/>
                  </a:lnTo>
                  <a:lnTo>
                    <a:pt x="8" y="0"/>
                  </a:lnTo>
                  <a:lnTo>
                    <a:pt x="0" y="0"/>
                  </a:lnTo>
                  <a:lnTo>
                    <a:pt x="0" y="0"/>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6" name="Freeform 1043"/>
            <p:cNvSpPr>
              <a:spLocks/>
            </p:cNvSpPr>
            <p:nvPr/>
          </p:nvSpPr>
          <p:spPr bwMode="auto">
            <a:xfrm>
              <a:off x="2719389" y="3251002"/>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7" name="Freeform 1044"/>
            <p:cNvSpPr>
              <a:spLocks/>
            </p:cNvSpPr>
            <p:nvPr/>
          </p:nvSpPr>
          <p:spPr bwMode="auto">
            <a:xfrm>
              <a:off x="2760664" y="3251002"/>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8" name="Freeform 1045"/>
            <p:cNvSpPr>
              <a:spLocks/>
            </p:cNvSpPr>
            <p:nvPr/>
          </p:nvSpPr>
          <p:spPr bwMode="auto">
            <a:xfrm>
              <a:off x="2860677" y="3233540"/>
              <a:ext cx="12700" cy="23813"/>
            </a:xfrm>
            <a:custGeom>
              <a:avLst/>
              <a:gdLst/>
              <a:ahLst/>
              <a:cxnLst>
                <a:cxn ang="0">
                  <a:pos x="0" y="15"/>
                </a:cxn>
                <a:cxn ang="0">
                  <a:pos x="0" y="15"/>
                </a:cxn>
                <a:cxn ang="0">
                  <a:pos x="4" y="15"/>
                </a:cxn>
                <a:cxn ang="0">
                  <a:pos x="8" y="7"/>
                </a:cxn>
                <a:cxn ang="0">
                  <a:pos x="4" y="3"/>
                </a:cxn>
                <a:cxn ang="0">
                  <a:pos x="0" y="0"/>
                </a:cxn>
                <a:cxn ang="0">
                  <a:pos x="0" y="0"/>
                </a:cxn>
                <a:cxn ang="0">
                  <a:pos x="0" y="15"/>
                </a:cxn>
                <a:cxn ang="0">
                  <a:pos x="0" y="15"/>
                </a:cxn>
              </a:cxnLst>
              <a:rect l="0" t="0" r="r" b="b"/>
              <a:pathLst>
                <a:path w="8" h="15">
                  <a:moveTo>
                    <a:pt x="0" y="15"/>
                  </a:moveTo>
                  <a:lnTo>
                    <a:pt x="0" y="15"/>
                  </a:lnTo>
                  <a:lnTo>
                    <a:pt x="4" y="15"/>
                  </a:lnTo>
                  <a:lnTo>
                    <a:pt x="8" y="7"/>
                  </a:lnTo>
                  <a:lnTo>
                    <a:pt x="4" y="3"/>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9" name="Freeform 1046"/>
            <p:cNvSpPr>
              <a:spLocks/>
            </p:cNvSpPr>
            <p:nvPr/>
          </p:nvSpPr>
          <p:spPr bwMode="auto">
            <a:xfrm>
              <a:off x="2962277" y="3244652"/>
              <a:ext cx="17463" cy="12700"/>
            </a:xfrm>
            <a:custGeom>
              <a:avLst/>
              <a:gdLst/>
              <a:ahLst/>
              <a:cxnLst>
                <a:cxn ang="0">
                  <a:pos x="0" y="8"/>
                </a:cxn>
                <a:cxn ang="0">
                  <a:pos x="0" y="8"/>
                </a:cxn>
                <a:cxn ang="0">
                  <a:pos x="11" y="8"/>
                </a:cxn>
                <a:cxn ang="0">
                  <a:pos x="11" y="8"/>
                </a:cxn>
                <a:cxn ang="0">
                  <a:pos x="7" y="4"/>
                </a:cxn>
                <a:cxn ang="0">
                  <a:pos x="7" y="0"/>
                </a:cxn>
                <a:cxn ang="0">
                  <a:pos x="7" y="0"/>
                </a:cxn>
                <a:cxn ang="0">
                  <a:pos x="0" y="0"/>
                </a:cxn>
                <a:cxn ang="0">
                  <a:pos x="0" y="0"/>
                </a:cxn>
                <a:cxn ang="0">
                  <a:pos x="0" y="8"/>
                </a:cxn>
                <a:cxn ang="0">
                  <a:pos x="0" y="8"/>
                </a:cxn>
              </a:cxnLst>
              <a:rect l="0" t="0" r="r" b="b"/>
              <a:pathLst>
                <a:path w="11" h="8">
                  <a:moveTo>
                    <a:pt x="0" y="8"/>
                  </a:moveTo>
                  <a:lnTo>
                    <a:pt x="0" y="8"/>
                  </a:lnTo>
                  <a:lnTo>
                    <a:pt x="11" y="8"/>
                  </a:lnTo>
                  <a:lnTo>
                    <a:pt x="11" y="8"/>
                  </a:lnTo>
                  <a:lnTo>
                    <a:pt x="7" y="4"/>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0" name="Freeform 1047"/>
            <p:cNvSpPr>
              <a:spLocks/>
            </p:cNvSpPr>
            <p:nvPr/>
          </p:nvSpPr>
          <p:spPr bwMode="auto">
            <a:xfrm>
              <a:off x="2790827" y="3238302"/>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1" name="Freeform 1048"/>
            <p:cNvSpPr>
              <a:spLocks/>
            </p:cNvSpPr>
            <p:nvPr/>
          </p:nvSpPr>
          <p:spPr bwMode="auto">
            <a:xfrm>
              <a:off x="2708277" y="3209727"/>
              <a:ext cx="28575" cy="17463"/>
            </a:xfrm>
            <a:custGeom>
              <a:avLst/>
              <a:gdLst/>
              <a:ahLst/>
              <a:cxnLst>
                <a:cxn ang="0">
                  <a:pos x="18" y="11"/>
                </a:cxn>
                <a:cxn ang="0">
                  <a:pos x="18" y="11"/>
                </a:cxn>
                <a:cxn ang="0">
                  <a:pos x="18" y="4"/>
                </a:cxn>
                <a:cxn ang="0">
                  <a:pos x="15" y="0"/>
                </a:cxn>
                <a:cxn ang="0">
                  <a:pos x="7" y="0"/>
                </a:cxn>
                <a:cxn ang="0">
                  <a:pos x="0" y="0"/>
                </a:cxn>
                <a:cxn ang="0">
                  <a:pos x="0" y="0"/>
                </a:cxn>
                <a:cxn ang="0">
                  <a:pos x="4" y="4"/>
                </a:cxn>
                <a:cxn ang="0">
                  <a:pos x="7" y="7"/>
                </a:cxn>
                <a:cxn ang="0">
                  <a:pos x="18" y="11"/>
                </a:cxn>
                <a:cxn ang="0">
                  <a:pos x="18" y="11"/>
                </a:cxn>
              </a:cxnLst>
              <a:rect l="0" t="0" r="r" b="b"/>
              <a:pathLst>
                <a:path w="18" h="11">
                  <a:moveTo>
                    <a:pt x="18" y="11"/>
                  </a:moveTo>
                  <a:lnTo>
                    <a:pt x="18" y="11"/>
                  </a:lnTo>
                  <a:lnTo>
                    <a:pt x="18" y="4"/>
                  </a:lnTo>
                  <a:lnTo>
                    <a:pt x="15" y="0"/>
                  </a:lnTo>
                  <a:lnTo>
                    <a:pt x="7" y="0"/>
                  </a:lnTo>
                  <a:lnTo>
                    <a:pt x="0" y="0"/>
                  </a:lnTo>
                  <a:lnTo>
                    <a:pt x="0" y="0"/>
                  </a:lnTo>
                  <a:lnTo>
                    <a:pt x="4" y="4"/>
                  </a:lnTo>
                  <a:lnTo>
                    <a:pt x="7" y="7"/>
                  </a:lnTo>
                  <a:lnTo>
                    <a:pt x="18" y="11"/>
                  </a:lnTo>
                  <a:lnTo>
                    <a:pt x="18"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2" name="Freeform 1049"/>
            <p:cNvSpPr>
              <a:spLocks/>
            </p:cNvSpPr>
            <p:nvPr/>
          </p:nvSpPr>
          <p:spPr bwMode="auto">
            <a:xfrm>
              <a:off x="2749552" y="3209727"/>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3" name="Freeform 1050"/>
            <p:cNvSpPr>
              <a:spLocks/>
            </p:cNvSpPr>
            <p:nvPr/>
          </p:nvSpPr>
          <p:spPr bwMode="auto">
            <a:xfrm>
              <a:off x="2767014" y="3209727"/>
              <a:ext cx="41275" cy="17463"/>
            </a:xfrm>
            <a:custGeom>
              <a:avLst/>
              <a:gdLst/>
              <a:ahLst/>
              <a:cxnLst>
                <a:cxn ang="0">
                  <a:pos x="26" y="11"/>
                </a:cxn>
                <a:cxn ang="0">
                  <a:pos x="26" y="11"/>
                </a:cxn>
                <a:cxn ang="0">
                  <a:pos x="26" y="0"/>
                </a:cxn>
                <a:cxn ang="0">
                  <a:pos x="26" y="0"/>
                </a:cxn>
                <a:cxn ang="0">
                  <a:pos x="0" y="0"/>
                </a:cxn>
                <a:cxn ang="0">
                  <a:pos x="0" y="0"/>
                </a:cxn>
                <a:cxn ang="0">
                  <a:pos x="4" y="4"/>
                </a:cxn>
                <a:cxn ang="0">
                  <a:pos x="11" y="7"/>
                </a:cxn>
                <a:cxn ang="0">
                  <a:pos x="26" y="11"/>
                </a:cxn>
                <a:cxn ang="0">
                  <a:pos x="26" y="11"/>
                </a:cxn>
              </a:cxnLst>
              <a:rect l="0" t="0" r="r" b="b"/>
              <a:pathLst>
                <a:path w="26" h="11">
                  <a:moveTo>
                    <a:pt x="26" y="11"/>
                  </a:moveTo>
                  <a:lnTo>
                    <a:pt x="26" y="11"/>
                  </a:lnTo>
                  <a:lnTo>
                    <a:pt x="26" y="0"/>
                  </a:lnTo>
                  <a:lnTo>
                    <a:pt x="26" y="0"/>
                  </a:lnTo>
                  <a:lnTo>
                    <a:pt x="0" y="0"/>
                  </a:lnTo>
                  <a:lnTo>
                    <a:pt x="0" y="0"/>
                  </a:lnTo>
                  <a:lnTo>
                    <a:pt x="4" y="4"/>
                  </a:lnTo>
                  <a:lnTo>
                    <a:pt x="11" y="7"/>
                  </a:lnTo>
                  <a:lnTo>
                    <a:pt x="26" y="11"/>
                  </a:lnTo>
                  <a:lnTo>
                    <a:pt x="26"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4" name="Freeform 1051"/>
            <p:cNvSpPr>
              <a:spLocks/>
            </p:cNvSpPr>
            <p:nvPr/>
          </p:nvSpPr>
          <p:spPr bwMode="auto">
            <a:xfrm>
              <a:off x="2867027" y="3216077"/>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5" name="Freeform 1052"/>
            <p:cNvSpPr>
              <a:spLocks/>
            </p:cNvSpPr>
            <p:nvPr/>
          </p:nvSpPr>
          <p:spPr bwMode="auto">
            <a:xfrm>
              <a:off x="2943227" y="3209727"/>
              <a:ext cx="19050" cy="17463"/>
            </a:xfrm>
            <a:custGeom>
              <a:avLst/>
              <a:gdLst/>
              <a:ahLst/>
              <a:cxnLst>
                <a:cxn ang="0">
                  <a:pos x="0" y="11"/>
                </a:cxn>
                <a:cxn ang="0">
                  <a:pos x="0" y="11"/>
                </a:cxn>
                <a:cxn ang="0">
                  <a:pos x="8" y="7"/>
                </a:cxn>
                <a:cxn ang="0">
                  <a:pos x="12" y="4"/>
                </a:cxn>
                <a:cxn ang="0">
                  <a:pos x="12" y="0"/>
                </a:cxn>
                <a:cxn ang="0">
                  <a:pos x="12" y="0"/>
                </a:cxn>
                <a:cxn ang="0">
                  <a:pos x="0" y="0"/>
                </a:cxn>
                <a:cxn ang="0">
                  <a:pos x="0" y="0"/>
                </a:cxn>
                <a:cxn ang="0">
                  <a:pos x="0" y="11"/>
                </a:cxn>
                <a:cxn ang="0">
                  <a:pos x="0" y="11"/>
                </a:cxn>
              </a:cxnLst>
              <a:rect l="0" t="0" r="r" b="b"/>
              <a:pathLst>
                <a:path w="12" h="11">
                  <a:moveTo>
                    <a:pt x="0" y="11"/>
                  </a:moveTo>
                  <a:lnTo>
                    <a:pt x="0" y="11"/>
                  </a:lnTo>
                  <a:lnTo>
                    <a:pt x="8" y="7"/>
                  </a:lnTo>
                  <a:lnTo>
                    <a:pt x="12" y="4"/>
                  </a:lnTo>
                  <a:lnTo>
                    <a:pt x="12" y="0"/>
                  </a:lnTo>
                  <a:lnTo>
                    <a:pt x="12"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6" name="Freeform 1053"/>
            <p:cNvSpPr>
              <a:spLocks/>
            </p:cNvSpPr>
            <p:nvPr/>
          </p:nvSpPr>
          <p:spPr bwMode="auto">
            <a:xfrm>
              <a:off x="4306889" y="3209727"/>
              <a:ext cx="23813" cy="17463"/>
            </a:xfrm>
            <a:custGeom>
              <a:avLst/>
              <a:gdLst/>
              <a:ahLst/>
              <a:cxnLst>
                <a:cxn ang="0">
                  <a:pos x="15" y="11"/>
                </a:cxn>
                <a:cxn ang="0">
                  <a:pos x="15" y="11"/>
                </a:cxn>
                <a:cxn ang="0">
                  <a:pos x="15" y="0"/>
                </a:cxn>
                <a:cxn ang="0">
                  <a:pos x="15" y="0"/>
                </a:cxn>
                <a:cxn ang="0">
                  <a:pos x="0" y="0"/>
                </a:cxn>
                <a:cxn ang="0">
                  <a:pos x="0" y="0"/>
                </a:cxn>
                <a:cxn ang="0">
                  <a:pos x="4" y="7"/>
                </a:cxn>
                <a:cxn ang="0">
                  <a:pos x="7" y="11"/>
                </a:cxn>
                <a:cxn ang="0">
                  <a:pos x="15" y="11"/>
                </a:cxn>
                <a:cxn ang="0">
                  <a:pos x="15" y="11"/>
                </a:cxn>
              </a:cxnLst>
              <a:rect l="0" t="0" r="r" b="b"/>
              <a:pathLst>
                <a:path w="15" h="11">
                  <a:moveTo>
                    <a:pt x="15" y="11"/>
                  </a:moveTo>
                  <a:lnTo>
                    <a:pt x="15" y="11"/>
                  </a:lnTo>
                  <a:lnTo>
                    <a:pt x="15" y="0"/>
                  </a:lnTo>
                  <a:lnTo>
                    <a:pt x="15" y="0"/>
                  </a:lnTo>
                  <a:lnTo>
                    <a:pt x="0" y="0"/>
                  </a:lnTo>
                  <a:lnTo>
                    <a:pt x="0" y="0"/>
                  </a:lnTo>
                  <a:lnTo>
                    <a:pt x="4" y="7"/>
                  </a:lnTo>
                  <a:lnTo>
                    <a:pt x="7" y="11"/>
                  </a:lnTo>
                  <a:lnTo>
                    <a:pt x="15" y="11"/>
                  </a:lnTo>
                  <a:lnTo>
                    <a:pt x="15"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7" name="Freeform 1054"/>
            <p:cNvSpPr>
              <a:spLocks/>
            </p:cNvSpPr>
            <p:nvPr/>
          </p:nvSpPr>
          <p:spPr bwMode="auto">
            <a:xfrm>
              <a:off x="2667002" y="3209727"/>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8" name="Freeform 1055"/>
            <p:cNvSpPr>
              <a:spLocks/>
            </p:cNvSpPr>
            <p:nvPr/>
          </p:nvSpPr>
          <p:spPr bwMode="auto">
            <a:xfrm>
              <a:off x="2684464" y="32097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9" name="Freeform 1056"/>
            <p:cNvSpPr>
              <a:spLocks/>
            </p:cNvSpPr>
            <p:nvPr/>
          </p:nvSpPr>
          <p:spPr bwMode="auto">
            <a:xfrm>
              <a:off x="2825752" y="3209727"/>
              <a:ext cx="34925" cy="6350"/>
            </a:xfrm>
            <a:custGeom>
              <a:avLst/>
              <a:gdLst/>
              <a:ahLst/>
              <a:cxnLst>
                <a:cxn ang="0">
                  <a:pos x="0" y="4"/>
                </a:cxn>
                <a:cxn ang="0">
                  <a:pos x="0" y="4"/>
                </a:cxn>
                <a:cxn ang="0">
                  <a:pos x="22" y="4"/>
                </a:cxn>
                <a:cxn ang="0">
                  <a:pos x="22" y="4"/>
                </a:cxn>
                <a:cxn ang="0">
                  <a:pos x="22" y="0"/>
                </a:cxn>
                <a:cxn ang="0">
                  <a:pos x="22" y="0"/>
                </a:cxn>
                <a:cxn ang="0">
                  <a:pos x="0" y="0"/>
                </a:cxn>
                <a:cxn ang="0">
                  <a:pos x="0" y="0"/>
                </a:cxn>
                <a:cxn ang="0">
                  <a:pos x="0" y="4"/>
                </a:cxn>
                <a:cxn ang="0">
                  <a:pos x="0" y="4"/>
                </a:cxn>
              </a:cxnLst>
              <a:rect l="0" t="0" r="r" b="b"/>
              <a:pathLst>
                <a:path w="22" h="4">
                  <a:moveTo>
                    <a:pt x="0" y="4"/>
                  </a:moveTo>
                  <a:lnTo>
                    <a:pt x="0" y="4"/>
                  </a:lnTo>
                  <a:lnTo>
                    <a:pt x="22" y="4"/>
                  </a:lnTo>
                  <a:lnTo>
                    <a:pt x="22" y="4"/>
                  </a:lnTo>
                  <a:lnTo>
                    <a:pt x="22" y="0"/>
                  </a:lnTo>
                  <a:lnTo>
                    <a:pt x="22"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0" name="Freeform 1057"/>
            <p:cNvSpPr>
              <a:spLocks/>
            </p:cNvSpPr>
            <p:nvPr/>
          </p:nvSpPr>
          <p:spPr bwMode="auto">
            <a:xfrm>
              <a:off x="2890839" y="32097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1" name="Freeform 1058"/>
            <p:cNvSpPr>
              <a:spLocks/>
            </p:cNvSpPr>
            <p:nvPr/>
          </p:nvSpPr>
          <p:spPr bwMode="auto">
            <a:xfrm>
              <a:off x="2914652" y="3209727"/>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2" name="Freeform 1059"/>
            <p:cNvSpPr>
              <a:spLocks/>
            </p:cNvSpPr>
            <p:nvPr/>
          </p:nvSpPr>
          <p:spPr bwMode="auto">
            <a:xfrm>
              <a:off x="2973389" y="32097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3" name="Freeform 1060"/>
            <p:cNvSpPr>
              <a:spLocks/>
            </p:cNvSpPr>
            <p:nvPr/>
          </p:nvSpPr>
          <p:spPr bwMode="auto">
            <a:xfrm>
              <a:off x="2990852" y="3209727"/>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4" name="Freeform 1061"/>
            <p:cNvSpPr>
              <a:spLocks/>
            </p:cNvSpPr>
            <p:nvPr/>
          </p:nvSpPr>
          <p:spPr bwMode="auto">
            <a:xfrm>
              <a:off x="3132139" y="3209727"/>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5" name="Freeform 1062"/>
            <p:cNvSpPr>
              <a:spLocks/>
            </p:cNvSpPr>
            <p:nvPr/>
          </p:nvSpPr>
          <p:spPr bwMode="auto">
            <a:xfrm>
              <a:off x="3168652" y="3209727"/>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6" name="Freeform 1063"/>
            <p:cNvSpPr>
              <a:spLocks/>
            </p:cNvSpPr>
            <p:nvPr/>
          </p:nvSpPr>
          <p:spPr bwMode="auto">
            <a:xfrm>
              <a:off x="3209927" y="3209727"/>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7" name="Freeform 1064"/>
            <p:cNvSpPr>
              <a:spLocks/>
            </p:cNvSpPr>
            <p:nvPr/>
          </p:nvSpPr>
          <p:spPr bwMode="auto">
            <a:xfrm>
              <a:off x="4341814" y="3209727"/>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8" name="Freeform 1065"/>
            <p:cNvSpPr>
              <a:spLocks/>
            </p:cNvSpPr>
            <p:nvPr/>
          </p:nvSpPr>
          <p:spPr bwMode="auto">
            <a:xfrm>
              <a:off x="4502152" y="32097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9" name="Freeform 1066"/>
            <p:cNvSpPr>
              <a:spLocks/>
            </p:cNvSpPr>
            <p:nvPr/>
          </p:nvSpPr>
          <p:spPr bwMode="auto">
            <a:xfrm>
              <a:off x="2654302" y="3179565"/>
              <a:ext cx="53975" cy="12700"/>
            </a:xfrm>
            <a:custGeom>
              <a:avLst/>
              <a:gdLst/>
              <a:ahLst/>
              <a:cxnLst>
                <a:cxn ang="0">
                  <a:pos x="34" y="8"/>
                </a:cxn>
                <a:cxn ang="0">
                  <a:pos x="34" y="8"/>
                </a:cxn>
                <a:cxn ang="0">
                  <a:pos x="30" y="4"/>
                </a:cxn>
                <a:cxn ang="0">
                  <a:pos x="30" y="0"/>
                </a:cxn>
                <a:cxn ang="0">
                  <a:pos x="19" y="0"/>
                </a:cxn>
                <a:cxn ang="0">
                  <a:pos x="0" y="0"/>
                </a:cxn>
                <a:cxn ang="0">
                  <a:pos x="0" y="0"/>
                </a:cxn>
                <a:cxn ang="0">
                  <a:pos x="4" y="4"/>
                </a:cxn>
                <a:cxn ang="0">
                  <a:pos x="4" y="8"/>
                </a:cxn>
                <a:cxn ang="0">
                  <a:pos x="15" y="8"/>
                </a:cxn>
                <a:cxn ang="0">
                  <a:pos x="26" y="8"/>
                </a:cxn>
                <a:cxn ang="0">
                  <a:pos x="34" y="8"/>
                </a:cxn>
                <a:cxn ang="0">
                  <a:pos x="34" y="8"/>
                </a:cxn>
              </a:cxnLst>
              <a:rect l="0" t="0" r="r" b="b"/>
              <a:pathLst>
                <a:path w="34" h="8">
                  <a:moveTo>
                    <a:pt x="34" y="8"/>
                  </a:moveTo>
                  <a:lnTo>
                    <a:pt x="34" y="8"/>
                  </a:lnTo>
                  <a:lnTo>
                    <a:pt x="30" y="4"/>
                  </a:lnTo>
                  <a:lnTo>
                    <a:pt x="30" y="0"/>
                  </a:lnTo>
                  <a:lnTo>
                    <a:pt x="19" y="0"/>
                  </a:lnTo>
                  <a:lnTo>
                    <a:pt x="0" y="0"/>
                  </a:lnTo>
                  <a:lnTo>
                    <a:pt x="0" y="0"/>
                  </a:lnTo>
                  <a:lnTo>
                    <a:pt x="4" y="4"/>
                  </a:lnTo>
                  <a:lnTo>
                    <a:pt x="4" y="8"/>
                  </a:lnTo>
                  <a:lnTo>
                    <a:pt x="15" y="8"/>
                  </a:lnTo>
                  <a:lnTo>
                    <a:pt x="26" y="8"/>
                  </a:lnTo>
                  <a:lnTo>
                    <a:pt x="34" y="8"/>
                  </a:lnTo>
                  <a:lnTo>
                    <a:pt x="34"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0" name="Freeform 1067"/>
            <p:cNvSpPr>
              <a:spLocks/>
            </p:cNvSpPr>
            <p:nvPr/>
          </p:nvSpPr>
          <p:spPr bwMode="auto">
            <a:xfrm>
              <a:off x="2719389" y="3174802"/>
              <a:ext cx="147638" cy="17463"/>
            </a:xfrm>
            <a:custGeom>
              <a:avLst/>
              <a:gdLst/>
              <a:ahLst/>
              <a:cxnLst>
                <a:cxn ang="0">
                  <a:pos x="93" y="7"/>
                </a:cxn>
                <a:cxn ang="0">
                  <a:pos x="93" y="7"/>
                </a:cxn>
                <a:cxn ang="0">
                  <a:pos x="89" y="3"/>
                </a:cxn>
                <a:cxn ang="0">
                  <a:pos x="78" y="0"/>
                </a:cxn>
                <a:cxn ang="0">
                  <a:pos x="52" y="3"/>
                </a:cxn>
                <a:cxn ang="0">
                  <a:pos x="52" y="3"/>
                </a:cxn>
                <a:cxn ang="0">
                  <a:pos x="4" y="3"/>
                </a:cxn>
                <a:cxn ang="0">
                  <a:pos x="4" y="3"/>
                </a:cxn>
                <a:cxn ang="0">
                  <a:pos x="4" y="3"/>
                </a:cxn>
                <a:cxn ang="0">
                  <a:pos x="0" y="3"/>
                </a:cxn>
                <a:cxn ang="0">
                  <a:pos x="0" y="3"/>
                </a:cxn>
                <a:cxn ang="0">
                  <a:pos x="19" y="11"/>
                </a:cxn>
                <a:cxn ang="0">
                  <a:pos x="45" y="11"/>
                </a:cxn>
                <a:cxn ang="0">
                  <a:pos x="93" y="7"/>
                </a:cxn>
                <a:cxn ang="0">
                  <a:pos x="93" y="7"/>
                </a:cxn>
              </a:cxnLst>
              <a:rect l="0" t="0" r="r" b="b"/>
              <a:pathLst>
                <a:path w="93" h="11">
                  <a:moveTo>
                    <a:pt x="93" y="7"/>
                  </a:moveTo>
                  <a:lnTo>
                    <a:pt x="93" y="7"/>
                  </a:lnTo>
                  <a:lnTo>
                    <a:pt x="89" y="3"/>
                  </a:lnTo>
                  <a:lnTo>
                    <a:pt x="78" y="0"/>
                  </a:lnTo>
                  <a:lnTo>
                    <a:pt x="52" y="3"/>
                  </a:lnTo>
                  <a:lnTo>
                    <a:pt x="52" y="3"/>
                  </a:lnTo>
                  <a:lnTo>
                    <a:pt x="4" y="3"/>
                  </a:lnTo>
                  <a:lnTo>
                    <a:pt x="4" y="3"/>
                  </a:lnTo>
                  <a:lnTo>
                    <a:pt x="4" y="3"/>
                  </a:lnTo>
                  <a:lnTo>
                    <a:pt x="0" y="3"/>
                  </a:lnTo>
                  <a:lnTo>
                    <a:pt x="0" y="3"/>
                  </a:lnTo>
                  <a:lnTo>
                    <a:pt x="19" y="11"/>
                  </a:lnTo>
                  <a:lnTo>
                    <a:pt x="45" y="11"/>
                  </a:lnTo>
                  <a:lnTo>
                    <a:pt x="93" y="7"/>
                  </a:lnTo>
                  <a:lnTo>
                    <a:pt x="93"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1" name="Freeform 1068"/>
            <p:cNvSpPr>
              <a:spLocks/>
            </p:cNvSpPr>
            <p:nvPr/>
          </p:nvSpPr>
          <p:spPr bwMode="auto">
            <a:xfrm>
              <a:off x="2962277" y="3174802"/>
              <a:ext cx="28575" cy="17463"/>
            </a:xfrm>
            <a:custGeom>
              <a:avLst/>
              <a:gdLst/>
              <a:ahLst/>
              <a:cxnLst>
                <a:cxn ang="0">
                  <a:pos x="0" y="11"/>
                </a:cxn>
                <a:cxn ang="0">
                  <a:pos x="0" y="11"/>
                </a:cxn>
                <a:cxn ang="0">
                  <a:pos x="11" y="11"/>
                </a:cxn>
                <a:cxn ang="0">
                  <a:pos x="18" y="7"/>
                </a:cxn>
                <a:cxn ang="0">
                  <a:pos x="18" y="7"/>
                </a:cxn>
                <a:cxn ang="0">
                  <a:pos x="14" y="3"/>
                </a:cxn>
                <a:cxn ang="0">
                  <a:pos x="7" y="0"/>
                </a:cxn>
                <a:cxn ang="0">
                  <a:pos x="0" y="3"/>
                </a:cxn>
                <a:cxn ang="0">
                  <a:pos x="0" y="11"/>
                </a:cxn>
                <a:cxn ang="0">
                  <a:pos x="0" y="11"/>
                </a:cxn>
              </a:cxnLst>
              <a:rect l="0" t="0" r="r" b="b"/>
              <a:pathLst>
                <a:path w="18" h="11">
                  <a:moveTo>
                    <a:pt x="0" y="11"/>
                  </a:moveTo>
                  <a:lnTo>
                    <a:pt x="0" y="11"/>
                  </a:lnTo>
                  <a:lnTo>
                    <a:pt x="11" y="11"/>
                  </a:lnTo>
                  <a:lnTo>
                    <a:pt x="18" y="7"/>
                  </a:lnTo>
                  <a:lnTo>
                    <a:pt x="18" y="7"/>
                  </a:lnTo>
                  <a:lnTo>
                    <a:pt x="14" y="3"/>
                  </a:lnTo>
                  <a:lnTo>
                    <a:pt x="7" y="0"/>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2" name="Freeform 1069"/>
            <p:cNvSpPr>
              <a:spLocks/>
            </p:cNvSpPr>
            <p:nvPr/>
          </p:nvSpPr>
          <p:spPr bwMode="auto">
            <a:xfrm>
              <a:off x="3014664" y="3174802"/>
              <a:ext cx="17463" cy="17463"/>
            </a:xfrm>
            <a:custGeom>
              <a:avLst/>
              <a:gdLst/>
              <a:ahLst/>
              <a:cxnLst>
                <a:cxn ang="0">
                  <a:pos x="0" y="11"/>
                </a:cxn>
                <a:cxn ang="0">
                  <a:pos x="0" y="11"/>
                </a:cxn>
                <a:cxn ang="0">
                  <a:pos x="11" y="11"/>
                </a:cxn>
                <a:cxn ang="0">
                  <a:pos x="11" y="11"/>
                </a:cxn>
                <a:cxn ang="0">
                  <a:pos x="11" y="3"/>
                </a:cxn>
                <a:cxn ang="0">
                  <a:pos x="4" y="0"/>
                </a:cxn>
                <a:cxn ang="0">
                  <a:pos x="0" y="3"/>
                </a:cxn>
                <a:cxn ang="0">
                  <a:pos x="0" y="11"/>
                </a:cxn>
                <a:cxn ang="0">
                  <a:pos x="0" y="11"/>
                </a:cxn>
              </a:cxnLst>
              <a:rect l="0" t="0" r="r" b="b"/>
              <a:pathLst>
                <a:path w="11" h="11">
                  <a:moveTo>
                    <a:pt x="0" y="11"/>
                  </a:moveTo>
                  <a:lnTo>
                    <a:pt x="0" y="11"/>
                  </a:lnTo>
                  <a:lnTo>
                    <a:pt x="11" y="11"/>
                  </a:lnTo>
                  <a:lnTo>
                    <a:pt x="11" y="11"/>
                  </a:lnTo>
                  <a:lnTo>
                    <a:pt x="11" y="3"/>
                  </a:lnTo>
                  <a:lnTo>
                    <a:pt x="4" y="0"/>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3" name="Freeform 1070"/>
            <p:cNvSpPr>
              <a:spLocks/>
            </p:cNvSpPr>
            <p:nvPr/>
          </p:nvSpPr>
          <p:spPr bwMode="auto">
            <a:xfrm>
              <a:off x="3168652" y="3179565"/>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4" name="Freeform 1071"/>
            <p:cNvSpPr>
              <a:spLocks/>
            </p:cNvSpPr>
            <p:nvPr/>
          </p:nvSpPr>
          <p:spPr bwMode="auto">
            <a:xfrm>
              <a:off x="3186114" y="3179565"/>
              <a:ext cx="11113" cy="12700"/>
            </a:xfrm>
            <a:custGeom>
              <a:avLst/>
              <a:gdLst/>
              <a:ahLst/>
              <a:cxnLst>
                <a:cxn ang="0">
                  <a:pos x="7" y="4"/>
                </a:cxn>
                <a:cxn ang="0">
                  <a:pos x="7" y="4"/>
                </a:cxn>
                <a:cxn ang="0">
                  <a:pos x="4" y="0"/>
                </a:cxn>
                <a:cxn ang="0">
                  <a:pos x="0" y="4"/>
                </a:cxn>
                <a:cxn ang="0">
                  <a:pos x="4" y="8"/>
                </a:cxn>
                <a:cxn ang="0">
                  <a:pos x="7" y="4"/>
                </a:cxn>
                <a:cxn ang="0">
                  <a:pos x="7" y="4"/>
                </a:cxn>
              </a:cxnLst>
              <a:rect l="0" t="0" r="r" b="b"/>
              <a:pathLst>
                <a:path w="7" h="8">
                  <a:moveTo>
                    <a:pt x="7" y="4"/>
                  </a:moveTo>
                  <a:lnTo>
                    <a:pt x="7" y="4"/>
                  </a:lnTo>
                  <a:lnTo>
                    <a:pt x="4" y="0"/>
                  </a:lnTo>
                  <a:lnTo>
                    <a:pt x="0" y="4"/>
                  </a:lnTo>
                  <a:lnTo>
                    <a:pt x="4" y="8"/>
                  </a:lnTo>
                  <a:lnTo>
                    <a:pt x="7" y="4"/>
                  </a:lnTo>
                  <a:lnTo>
                    <a:pt x="7"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5" name="Freeform 1072"/>
            <p:cNvSpPr>
              <a:spLocks/>
            </p:cNvSpPr>
            <p:nvPr/>
          </p:nvSpPr>
          <p:spPr bwMode="auto">
            <a:xfrm>
              <a:off x="4306889" y="3179565"/>
              <a:ext cx="23813" cy="12700"/>
            </a:xfrm>
            <a:custGeom>
              <a:avLst/>
              <a:gdLst/>
              <a:ahLst/>
              <a:cxnLst>
                <a:cxn ang="0">
                  <a:pos x="15" y="4"/>
                </a:cxn>
                <a:cxn ang="0">
                  <a:pos x="15" y="4"/>
                </a:cxn>
                <a:cxn ang="0">
                  <a:pos x="15" y="0"/>
                </a:cxn>
                <a:cxn ang="0">
                  <a:pos x="7" y="0"/>
                </a:cxn>
                <a:cxn ang="0">
                  <a:pos x="0" y="0"/>
                </a:cxn>
                <a:cxn ang="0">
                  <a:pos x="0" y="0"/>
                </a:cxn>
                <a:cxn ang="0">
                  <a:pos x="4" y="4"/>
                </a:cxn>
                <a:cxn ang="0">
                  <a:pos x="7" y="8"/>
                </a:cxn>
                <a:cxn ang="0">
                  <a:pos x="15" y="4"/>
                </a:cxn>
                <a:cxn ang="0">
                  <a:pos x="15" y="4"/>
                </a:cxn>
              </a:cxnLst>
              <a:rect l="0" t="0" r="r" b="b"/>
              <a:pathLst>
                <a:path w="15" h="8">
                  <a:moveTo>
                    <a:pt x="15" y="4"/>
                  </a:moveTo>
                  <a:lnTo>
                    <a:pt x="15" y="4"/>
                  </a:lnTo>
                  <a:lnTo>
                    <a:pt x="15" y="0"/>
                  </a:lnTo>
                  <a:lnTo>
                    <a:pt x="7" y="0"/>
                  </a:lnTo>
                  <a:lnTo>
                    <a:pt x="0" y="0"/>
                  </a:lnTo>
                  <a:lnTo>
                    <a:pt x="0" y="0"/>
                  </a:lnTo>
                  <a:lnTo>
                    <a:pt x="4" y="4"/>
                  </a:lnTo>
                  <a:lnTo>
                    <a:pt x="7" y="8"/>
                  </a:lnTo>
                  <a:lnTo>
                    <a:pt x="15" y="4"/>
                  </a:lnTo>
                  <a:lnTo>
                    <a:pt x="15"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6" name="Freeform 1073"/>
            <p:cNvSpPr>
              <a:spLocks/>
            </p:cNvSpPr>
            <p:nvPr/>
          </p:nvSpPr>
          <p:spPr bwMode="auto">
            <a:xfrm>
              <a:off x="4341814" y="3179565"/>
              <a:ext cx="6350" cy="12700"/>
            </a:xfrm>
            <a:custGeom>
              <a:avLst/>
              <a:gdLst/>
              <a:ahLst/>
              <a:cxnLst>
                <a:cxn ang="0">
                  <a:pos x="0" y="8"/>
                </a:cxn>
                <a:cxn ang="0">
                  <a:pos x="0" y="8"/>
                </a:cxn>
                <a:cxn ang="0">
                  <a:pos x="4" y="8"/>
                </a:cxn>
                <a:cxn ang="0">
                  <a:pos x="4" y="4"/>
                </a:cxn>
                <a:cxn ang="0">
                  <a:pos x="4" y="0"/>
                </a:cxn>
                <a:cxn ang="0">
                  <a:pos x="0" y="0"/>
                </a:cxn>
                <a:cxn ang="0">
                  <a:pos x="0" y="0"/>
                </a:cxn>
                <a:cxn ang="0">
                  <a:pos x="0" y="8"/>
                </a:cxn>
                <a:cxn ang="0">
                  <a:pos x="0" y="8"/>
                </a:cxn>
              </a:cxnLst>
              <a:rect l="0" t="0" r="r" b="b"/>
              <a:pathLst>
                <a:path w="4" h="8">
                  <a:moveTo>
                    <a:pt x="0" y="8"/>
                  </a:moveTo>
                  <a:lnTo>
                    <a:pt x="0" y="8"/>
                  </a:lnTo>
                  <a:lnTo>
                    <a:pt x="4" y="8"/>
                  </a:lnTo>
                  <a:lnTo>
                    <a:pt x="4" y="4"/>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7" name="Freeform 1074"/>
            <p:cNvSpPr>
              <a:spLocks/>
            </p:cNvSpPr>
            <p:nvPr/>
          </p:nvSpPr>
          <p:spPr bwMode="auto">
            <a:xfrm>
              <a:off x="4383089" y="3179565"/>
              <a:ext cx="41275" cy="12700"/>
            </a:xfrm>
            <a:custGeom>
              <a:avLst/>
              <a:gdLst/>
              <a:ahLst/>
              <a:cxnLst>
                <a:cxn ang="0">
                  <a:pos x="0" y="8"/>
                </a:cxn>
                <a:cxn ang="0">
                  <a:pos x="0" y="8"/>
                </a:cxn>
                <a:cxn ang="0">
                  <a:pos x="15" y="8"/>
                </a:cxn>
                <a:cxn ang="0">
                  <a:pos x="19" y="8"/>
                </a:cxn>
                <a:cxn ang="0">
                  <a:pos x="26" y="4"/>
                </a:cxn>
                <a:cxn ang="0">
                  <a:pos x="26" y="4"/>
                </a:cxn>
                <a:cxn ang="0">
                  <a:pos x="19" y="0"/>
                </a:cxn>
                <a:cxn ang="0">
                  <a:pos x="11" y="0"/>
                </a:cxn>
                <a:cxn ang="0">
                  <a:pos x="4" y="0"/>
                </a:cxn>
                <a:cxn ang="0">
                  <a:pos x="0" y="8"/>
                </a:cxn>
                <a:cxn ang="0">
                  <a:pos x="0" y="8"/>
                </a:cxn>
              </a:cxnLst>
              <a:rect l="0" t="0" r="r" b="b"/>
              <a:pathLst>
                <a:path w="26" h="8">
                  <a:moveTo>
                    <a:pt x="0" y="8"/>
                  </a:moveTo>
                  <a:lnTo>
                    <a:pt x="0" y="8"/>
                  </a:lnTo>
                  <a:lnTo>
                    <a:pt x="15" y="8"/>
                  </a:lnTo>
                  <a:lnTo>
                    <a:pt x="19" y="8"/>
                  </a:lnTo>
                  <a:lnTo>
                    <a:pt x="26" y="4"/>
                  </a:lnTo>
                  <a:lnTo>
                    <a:pt x="26" y="4"/>
                  </a:lnTo>
                  <a:lnTo>
                    <a:pt x="19" y="0"/>
                  </a:lnTo>
                  <a:lnTo>
                    <a:pt x="11" y="0"/>
                  </a:lnTo>
                  <a:lnTo>
                    <a:pt x="4"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8" name="Freeform 1075"/>
            <p:cNvSpPr>
              <a:spLocks/>
            </p:cNvSpPr>
            <p:nvPr/>
          </p:nvSpPr>
          <p:spPr bwMode="auto">
            <a:xfrm>
              <a:off x="4441827" y="3179565"/>
              <a:ext cx="19050" cy="12700"/>
            </a:xfrm>
            <a:custGeom>
              <a:avLst/>
              <a:gdLst/>
              <a:ahLst/>
              <a:cxnLst>
                <a:cxn ang="0">
                  <a:pos x="0" y="8"/>
                </a:cxn>
                <a:cxn ang="0">
                  <a:pos x="0" y="8"/>
                </a:cxn>
                <a:cxn ang="0">
                  <a:pos x="4" y="4"/>
                </a:cxn>
                <a:cxn ang="0">
                  <a:pos x="12" y="4"/>
                </a:cxn>
                <a:cxn ang="0">
                  <a:pos x="12" y="4"/>
                </a:cxn>
                <a:cxn ang="0">
                  <a:pos x="8" y="0"/>
                </a:cxn>
                <a:cxn ang="0">
                  <a:pos x="0" y="0"/>
                </a:cxn>
                <a:cxn ang="0">
                  <a:pos x="0" y="0"/>
                </a:cxn>
                <a:cxn ang="0">
                  <a:pos x="0" y="8"/>
                </a:cxn>
                <a:cxn ang="0">
                  <a:pos x="0" y="8"/>
                </a:cxn>
              </a:cxnLst>
              <a:rect l="0" t="0" r="r" b="b"/>
              <a:pathLst>
                <a:path w="12" h="8">
                  <a:moveTo>
                    <a:pt x="0" y="8"/>
                  </a:moveTo>
                  <a:lnTo>
                    <a:pt x="0" y="8"/>
                  </a:lnTo>
                  <a:lnTo>
                    <a:pt x="4" y="4"/>
                  </a:lnTo>
                  <a:lnTo>
                    <a:pt x="12" y="4"/>
                  </a:lnTo>
                  <a:lnTo>
                    <a:pt x="12" y="4"/>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9" name="Freeform 1076"/>
            <p:cNvSpPr>
              <a:spLocks/>
            </p:cNvSpPr>
            <p:nvPr/>
          </p:nvSpPr>
          <p:spPr bwMode="auto">
            <a:xfrm>
              <a:off x="4471989" y="3179565"/>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0" name="Freeform 1077"/>
            <p:cNvSpPr>
              <a:spLocks/>
            </p:cNvSpPr>
            <p:nvPr/>
          </p:nvSpPr>
          <p:spPr bwMode="auto">
            <a:xfrm>
              <a:off x="4502152" y="3179565"/>
              <a:ext cx="23813" cy="12700"/>
            </a:xfrm>
            <a:custGeom>
              <a:avLst/>
              <a:gdLst/>
              <a:ahLst/>
              <a:cxnLst>
                <a:cxn ang="0">
                  <a:pos x="0" y="8"/>
                </a:cxn>
                <a:cxn ang="0">
                  <a:pos x="0" y="8"/>
                </a:cxn>
                <a:cxn ang="0">
                  <a:pos x="7" y="8"/>
                </a:cxn>
                <a:cxn ang="0">
                  <a:pos x="15" y="4"/>
                </a:cxn>
                <a:cxn ang="0">
                  <a:pos x="15" y="4"/>
                </a:cxn>
                <a:cxn ang="0">
                  <a:pos x="11" y="0"/>
                </a:cxn>
                <a:cxn ang="0">
                  <a:pos x="7" y="0"/>
                </a:cxn>
                <a:cxn ang="0">
                  <a:pos x="0" y="0"/>
                </a:cxn>
                <a:cxn ang="0">
                  <a:pos x="0" y="8"/>
                </a:cxn>
                <a:cxn ang="0">
                  <a:pos x="0" y="8"/>
                </a:cxn>
              </a:cxnLst>
              <a:rect l="0" t="0" r="r" b="b"/>
              <a:pathLst>
                <a:path w="15" h="8">
                  <a:moveTo>
                    <a:pt x="0" y="8"/>
                  </a:moveTo>
                  <a:lnTo>
                    <a:pt x="0" y="8"/>
                  </a:lnTo>
                  <a:lnTo>
                    <a:pt x="7" y="8"/>
                  </a:lnTo>
                  <a:lnTo>
                    <a:pt x="15" y="4"/>
                  </a:lnTo>
                  <a:lnTo>
                    <a:pt x="15" y="4"/>
                  </a:lnTo>
                  <a:lnTo>
                    <a:pt x="11" y="0"/>
                  </a:lnTo>
                  <a:lnTo>
                    <a:pt x="7"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1" name="Freeform 1078"/>
            <p:cNvSpPr>
              <a:spLocks/>
            </p:cNvSpPr>
            <p:nvPr/>
          </p:nvSpPr>
          <p:spPr bwMode="auto">
            <a:xfrm>
              <a:off x="2667002" y="3155752"/>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2" name="Freeform 1079"/>
            <p:cNvSpPr>
              <a:spLocks/>
            </p:cNvSpPr>
            <p:nvPr/>
          </p:nvSpPr>
          <p:spPr bwMode="auto">
            <a:xfrm>
              <a:off x="2690814" y="3155752"/>
              <a:ext cx="34925" cy="12700"/>
            </a:xfrm>
            <a:custGeom>
              <a:avLst/>
              <a:gdLst/>
              <a:ahLst/>
              <a:cxnLst>
                <a:cxn ang="0">
                  <a:pos x="22" y="8"/>
                </a:cxn>
                <a:cxn ang="0">
                  <a:pos x="22" y="8"/>
                </a:cxn>
                <a:cxn ang="0">
                  <a:pos x="22" y="4"/>
                </a:cxn>
                <a:cxn ang="0">
                  <a:pos x="15" y="0"/>
                </a:cxn>
                <a:cxn ang="0">
                  <a:pos x="0" y="0"/>
                </a:cxn>
                <a:cxn ang="0">
                  <a:pos x="0" y="0"/>
                </a:cxn>
                <a:cxn ang="0">
                  <a:pos x="0" y="8"/>
                </a:cxn>
                <a:cxn ang="0">
                  <a:pos x="7" y="8"/>
                </a:cxn>
                <a:cxn ang="0">
                  <a:pos x="22" y="8"/>
                </a:cxn>
                <a:cxn ang="0">
                  <a:pos x="22" y="8"/>
                </a:cxn>
              </a:cxnLst>
              <a:rect l="0" t="0" r="r" b="b"/>
              <a:pathLst>
                <a:path w="22" h="8">
                  <a:moveTo>
                    <a:pt x="22" y="8"/>
                  </a:moveTo>
                  <a:lnTo>
                    <a:pt x="22" y="8"/>
                  </a:lnTo>
                  <a:lnTo>
                    <a:pt x="22" y="4"/>
                  </a:lnTo>
                  <a:lnTo>
                    <a:pt x="15" y="0"/>
                  </a:lnTo>
                  <a:lnTo>
                    <a:pt x="0" y="0"/>
                  </a:lnTo>
                  <a:lnTo>
                    <a:pt x="0" y="0"/>
                  </a:lnTo>
                  <a:lnTo>
                    <a:pt x="0" y="8"/>
                  </a:lnTo>
                  <a:lnTo>
                    <a:pt x="7" y="8"/>
                  </a:lnTo>
                  <a:lnTo>
                    <a:pt x="22" y="8"/>
                  </a:lnTo>
                  <a:lnTo>
                    <a:pt x="22"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3" name="Freeform 1080"/>
            <p:cNvSpPr>
              <a:spLocks/>
            </p:cNvSpPr>
            <p:nvPr/>
          </p:nvSpPr>
          <p:spPr bwMode="auto">
            <a:xfrm>
              <a:off x="2736852" y="3150990"/>
              <a:ext cx="41275" cy="17463"/>
            </a:xfrm>
            <a:custGeom>
              <a:avLst/>
              <a:gdLst/>
              <a:ahLst/>
              <a:cxnLst>
                <a:cxn ang="0">
                  <a:pos x="0" y="11"/>
                </a:cxn>
                <a:cxn ang="0">
                  <a:pos x="0" y="11"/>
                </a:cxn>
                <a:cxn ang="0">
                  <a:pos x="26" y="11"/>
                </a:cxn>
                <a:cxn ang="0">
                  <a:pos x="26" y="11"/>
                </a:cxn>
                <a:cxn ang="0">
                  <a:pos x="26" y="7"/>
                </a:cxn>
                <a:cxn ang="0">
                  <a:pos x="23" y="3"/>
                </a:cxn>
                <a:cxn ang="0">
                  <a:pos x="19" y="3"/>
                </a:cxn>
                <a:cxn ang="0">
                  <a:pos x="19" y="0"/>
                </a:cxn>
                <a:cxn ang="0">
                  <a:pos x="19" y="0"/>
                </a:cxn>
                <a:cxn ang="0">
                  <a:pos x="8" y="3"/>
                </a:cxn>
                <a:cxn ang="0">
                  <a:pos x="4" y="7"/>
                </a:cxn>
                <a:cxn ang="0">
                  <a:pos x="0" y="11"/>
                </a:cxn>
                <a:cxn ang="0">
                  <a:pos x="0" y="11"/>
                </a:cxn>
              </a:cxnLst>
              <a:rect l="0" t="0" r="r" b="b"/>
              <a:pathLst>
                <a:path w="26" h="11">
                  <a:moveTo>
                    <a:pt x="0" y="11"/>
                  </a:moveTo>
                  <a:lnTo>
                    <a:pt x="0" y="11"/>
                  </a:lnTo>
                  <a:lnTo>
                    <a:pt x="26" y="11"/>
                  </a:lnTo>
                  <a:lnTo>
                    <a:pt x="26" y="11"/>
                  </a:lnTo>
                  <a:lnTo>
                    <a:pt x="26" y="7"/>
                  </a:lnTo>
                  <a:lnTo>
                    <a:pt x="23" y="3"/>
                  </a:lnTo>
                  <a:lnTo>
                    <a:pt x="19" y="3"/>
                  </a:lnTo>
                  <a:lnTo>
                    <a:pt x="19" y="0"/>
                  </a:lnTo>
                  <a:lnTo>
                    <a:pt x="19" y="0"/>
                  </a:lnTo>
                  <a:lnTo>
                    <a:pt x="8" y="3"/>
                  </a:lnTo>
                  <a:lnTo>
                    <a:pt x="4"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4" name="Freeform 1081"/>
            <p:cNvSpPr>
              <a:spLocks/>
            </p:cNvSpPr>
            <p:nvPr/>
          </p:nvSpPr>
          <p:spPr bwMode="auto">
            <a:xfrm>
              <a:off x="2819402" y="3155752"/>
              <a:ext cx="19050" cy="12700"/>
            </a:xfrm>
            <a:custGeom>
              <a:avLst/>
              <a:gdLst/>
              <a:ahLst/>
              <a:cxnLst>
                <a:cxn ang="0">
                  <a:pos x="0" y="8"/>
                </a:cxn>
                <a:cxn ang="0">
                  <a:pos x="0" y="8"/>
                </a:cxn>
                <a:cxn ang="0">
                  <a:pos x="12" y="8"/>
                </a:cxn>
                <a:cxn ang="0">
                  <a:pos x="12" y="8"/>
                </a:cxn>
                <a:cxn ang="0">
                  <a:pos x="12" y="0"/>
                </a:cxn>
                <a:cxn ang="0">
                  <a:pos x="12" y="0"/>
                </a:cxn>
                <a:cxn ang="0">
                  <a:pos x="0" y="0"/>
                </a:cxn>
                <a:cxn ang="0">
                  <a:pos x="0" y="0"/>
                </a:cxn>
                <a:cxn ang="0">
                  <a:pos x="0" y="8"/>
                </a:cxn>
                <a:cxn ang="0">
                  <a:pos x="0" y="8"/>
                </a:cxn>
              </a:cxnLst>
              <a:rect l="0" t="0" r="r" b="b"/>
              <a:pathLst>
                <a:path w="12" h="8">
                  <a:moveTo>
                    <a:pt x="0" y="8"/>
                  </a:moveTo>
                  <a:lnTo>
                    <a:pt x="0" y="8"/>
                  </a:lnTo>
                  <a:lnTo>
                    <a:pt x="12" y="8"/>
                  </a:lnTo>
                  <a:lnTo>
                    <a:pt x="12" y="8"/>
                  </a:lnTo>
                  <a:lnTo>
                    <a:pt x="12" y="0"/>
                  </a:lnTo>
                  <a:lnTo>
                    <a:pt x="12"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5" name="Freeform 1082"/>
            <p:cNvSpPr>
              <a:spLocks/>
            </p:cNvSpPr>
            <p:nvPr/>
          </p:nvSpPr>
          <p:spPr bwMode="auto">
            <a:xfrm>
              <a:off x="2860677" y="3155752"/>
              <a:ext cx="30163" cy="12700"/>
            </a:xfrm>
            <a:custGeom>
              <a:avLst/>
              <a:gdLst/>
              <a:ahLst/>
              <a:cxnLst>
                <a:cxn ang="0">
                  <a:pos x="0" y="8"/>
                </a:cxn>
                <a:cxn ang="0">
                  <a:pos x="0" y="8"/>
                </a:cxn>
                <a:cxn ang="0">
                  <a:pos x="12" y="8"/>
                </a:cxn>
                <a:cxn ang="0">
                  <a:pos x="15" y="8"/>
                </a:cxn>
                <a:cxn ang="0">
                  <a:pos x="19" y="0"/>
                </a:cxn>
                <a:cxn ang="0">
                  <a:pos x="19" y="0"/>
                </a:cxn>
                <a:cxn ang="0">
                  <a:pos x="4" y="0"/>
                </a:cxn>
                <a:cxn ang="0">
                  <a:pos x="0" y="4"/>
                </a:cxn>
                <a:cxn ang="0">
                  <a:pos x="0" y="8"/>
                </a:cxn>
                <a:cxn ang="0">
                  <a:pos x="0" y="8"/>
                </a:cxn>
              </a:cxnLst>
              <a:rect l="0" t="0" r="r" b="b"/>
              <a:pathLst>
                <a:path w="19" h="8">
                  <a:moveTo>
                    <a:pt x="0" y="8"/>
                  </a:moveTo>
                  <a:lnTo>
                    <a:pt x="0" y="8"/>
                  </a:lnTo>
                  <a:lnTo>
                    <a:pt x="12" y="8"/>
                  </a:lnTo>
                  <a:lnTo>
                    <a:pt x="15" y="8"/>
                  </a:lnTo>
                  <a:lnTo>
                    <a:pt x="19" y="0"/>
                  </a:lnTo>
                  <a:lnTo>
                    <a:pt x="19" y="0"/>
                  </a:lnTo>
                  <a:lnTo>
                    <a:pt x="4" y="0"/>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6" name="Freeform 1083"/>
            <p:cNvSpPr>
              <a:spLocks/>
            </p:cNvSpPr>
            <p:nvPr/>
          </p:nvSpPr>
          <p:spPr bwMode="auto">
            <a:xfrm>
              <a:off x="2955927" y="3150990"/>
              <a:ext cx="88900" cy="17463"/>
            </a:xfrm>
            <a:custGeom>
              <a:avLst/>
              <a:gdLst/>
              <a:ahLst/>
              <a:cxnLst>
                <a:cxn ang="0">
                  <a:pos x="0" y="11"/>
                </a:cxn>
                <a:cxn ang="0">
                  <a:pos x="0" y="11"/>
                </a:cxn>
                <a:cxn ang="0">
                  <a:pos x="56" y="11"/>
                </a:cxn>
                <a:cxn ang="0">
                  <a:pos x="56" y="11"/>
                </a:cxn>
                <a:cxn ang="0">
                  <a:pos x="56" y="0"/>
                </a:cxn>
                <a:cxn ang="0">
                  <a:pos x="56" y="0"/>
                </a:cxn>
                <a:cxn ang="0">
                  <a:pos x="48" y="3"/>
                </a:cxn>
                <a:cxn ang="0">
                  <a:pos x="44" y="3"/>
                </a:cxn>
                <a:cxn ang="0">
                  <a:pos x="37" y="0"/>
                </a:cxn>
                <a:cxn ang="0">
                  <a:pos x="37" y="0"/>
                </a:cxn>
                <a:cxn ang="0">
                  <a:pos x="33" y="3"/>
                </a:cxn>
                <a:cxn ang="0">
                  <a:pos x="26" y="3"/>
                </a:cxn>
                <a:cxn ang="0">
                  <a:pos x="15" y="0"/>
                </a:cxn>
                <a:cxn ang="0">
                  <a:pos x="15" y="0"/>
                </a:cxn>
                <a:cxn ang="0">
                  <a:pos x="7" y="3"/>
                </a:cxn>
                <a:cxn ang="0">
                  <a:pos x="0" y="7"/>
                </a:cxn>
                <a:cxn ang="0">
                  <a:pos x="0" y="11"/>
                </a:cxn>
                <a:cxn ang="0">
                  <a:pos x="0" y="11"/>
                </a:cxn>
              </a:cxnLst>
              <a:rect l="0" t="0" r="r" b="b"/>
              <a:pathLst>
                <a:path w="56" h="11">
                  <a:moveTo>
                    <a:pt x="0" y="11"/>
                  </a:moveTo>
                  <a:lnTo>
                    <a:pt x="0" y="11"/>
                  </a:lnTo>
                  <a:lnTo>
                    <a:pt x="56" y="11"/>
                  </a:lnTo>
                  <a:lnTo>
                    <a:pt x="56" y="11"/>
                  </a:lnTo>
                  <a:lnTo>
                    <a:pt x="56" y="0"/>
                  </a:lnTo>
                  <a:lnTo>
                    <a:pt x="56" y="0"/>
                  </a:lnTo>
                  <a:lnTo>
                    <a:pt x="48" y="3"/>
                  </a:lnTo>
                  <a:lnTo>
                    <a:pt x="44" y="3"/>
                  </a:lnTo>
                  <a:lnTo>
                    <a:pt x="37" y="0"/>
                  </a:lnTo>
                  <a:lnTo>
                    <a:pt x="37" y="0"/>
                  </a:lnTo>
                  <a:lnTo>
                    <a:pt x="33" y="3"/>
                  </a:lnTo>
                  <a:lnTo>
                    <a:pt x="26" y="3"/>
                  </a:lnTo>
                  <a:lnTo>
                    <a:pt x="15" y="0"/>
                  </a:lnTo>
                  <a:lnTo>
                    <a:pt x="15" y="0"/>
                  </a:lnTo>
                  <a:lnTo>
                    <a:pt x="7" y="3"/>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7" name="Freeform 1084"/>
            <p:cNvSpPr>
              <a:spLocks/>
            </p:cNvSpPr>
            <p:nvPr/>
          </p:nvSpPr>
          <p:spPr bwMode="auto">
            <a:xfrm>
              <a:off x="3055939" y="3150990"/>
              <a:ext cx="53975" cy="17463"/>
            </a:xfrm>
            <a:custGeom>
              <a:avLst/>
              <a:gdLst/>
              <a:ahLst/>
              <a:cxnLst>
                <a:cxn ang="0">
                  <a:pos x="0" y="11"/>
                </a:cxn>
                <a:cxn ang="0">
                  <a:pos x="0" y="11"/>
                </a:cxn>
                <a:cxn ang="0">
                  <a:pos x="34" y="11"/>
                </a:cxn>
                <a:cxn ang="0">
                  <a:pos x="34" y="11"/>
                </a:cxn>
                <a:cxn ang="0">
                  <a:pos x="34" y="7"/>
                </a:cxn>
                <a:cxn ang="0">
                  <a:pos x="30" y="3"/>
                </a:cxn>
                <a:cxn ang="0">
                  <a:pos x="26" y="3"/>
                </a:cxn>
                <a:cxn ang="0">
                  <a:pos x="26" y="0"/>
                </a:cxn>
                <a:cxn ang="0">
                  <a:pos x="26" y="0"/>
                </a:cxn>
                <a:cxn ang="0">
                  <a:pos x="11" y="3"/>
                </a:cxn>
                <a:cxn ang="0">
                  <a:pos x="0" y="11"/>
                </a:cxn>
                <a:cxn ang="0">
                  <a:pos x="0" y="11"/>
                </a:cxn>
              </a:cxnLst>
              <a:rect l="0" t="0" r="r" b="b"/>
              <a:pathLst>
                <a:path w="34" h="11">
                  <a:moveTo>
                    <a:pt x="0" y="11"/>
                  </a:moveTo>
                  <a:lnTo>
                    <a:pt x="0" y="11"/>
                  </a:lnTo>
                  <a:lnTo>
                    <a:pt x="34" y="11"/>
                  </a:lnTo>
                  <a:lnTo>
                    <a:pt x="34" y="11"/>
                  </a:lnTo>
                  <a:lnTo>
                    <a:pt x="34" y="7"/>
                  </a:lnTo>
                  <a:lnTo>
                    <a:pt x="30" y="3"/>
                  </a:lnTo>
                  <a:lnTo>
                    <a:pt x="26" y="3"/>
                  </a:lnTo>
                  <a:lnTo>
                    <a:pt x="26" y="0"/>
                  </a:lnTo>
                  <a:lnTo>
                    <a:pt x="26" y="0"/>
                  </a:lnTo>
                  <a:lnTo>
                    <a:pt x="11"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8" name="Freeform 1085"/>
            <p:cNvSpPr>
              <a:spLocks/>
            </p:cNvSpPr>
            <p:nvPr/>
          </p:nvSpPr>
          <p:spPr bwMode="auto">
            <a:xfrm>
              <a:off x="3168652" y="3155752"/>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9" name="Freeform 1086"/>
            <p:cNvSpPr>
              <a:spLocks/>
            </p:cNvSpPr>
            <p:nvPr/>
          </p:nvSpPr>
          <p:spPr bwMode="auto">
            <a:xfrm>
              <a:off x="3233739" y="3155752"/>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0" name="Freeform 1087"/>
            <p:cNvSpPr>
              <a:spLocks/>
            </p:cNvSpPr>
            <p:nvPr/>
          </p:nvSpPr>
          <p:spPr bwMode="auto">
            <a:xfrm>
              <a:off x="4189414" y="3155752"/>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1" name="Freeform 1088"/>
            <p:cNvSpPr>
              <a:spLocks/>
            </p:cNvSpPr>
            <p:nvPr/>
          </p:nvSpPr>
          <p:spPr bwMode="auto">
            <a:xfrm>
              <a:off x="4295777" y="3150990"/>
              <a:ext cx="22225" cy="17463"/>
            </a:xfrm>
            <a:custGeom>
              <a:avLst/>
              <a:gdLst/>
              <a:ahLst/>
              <a:cxnLst>
                <a:cxn ang="0">
                  <a:pos x="0" y="11"/>
                </a:cxn>
                <a:cxn ang="0">
                  <a:pos x="0" y="11"/>
                </a:cxn>
                <a:cxn ang="0">
                  <a:pos x="14" y="11"/>
                </a:cxn>
                <a:cxn ang="0">
                  <a:pos x="14" y="11"/>
                </a:cxn>
                <a:cxn ang="0">
                  <a:pos x="14" y="7"/>
                </a:cxn>
                <a:cxn ang="0">
                  <a:pos x="11" y="3"/>
                </a:cxn>
                <a:cxn ang="0">
                  <a:pos x="7" y="3"/>
                </a:cxn>
                <a:cxn ang="0">
                  <a:pos x="7" y="0"/>
                </a:cxn>
                <a:cxn ang="0">
                  <a:pos x="7" y="0"/>
                </a:cxn>
                <a:cxn ang="0">
                  <a:pos x="3" y="3"/>
                </a:cxn>
                <a:cxn ang="0">
                  <a:pos x="0" y="11"/>
                </a:cxn>
                <a:cxn ang="0">
                  <a:pos x="0" y="11"/>
                </a:cxn>
              </a:cxnLst>
              <a:rect l="0" t="0" r="r" b="b"/>
              <a:pathLst>
                <a:path w="14" h="11">
                  <a:moveTo>
                    <a:pt x="0" y="11"/>
                  </a:moveTo>
                  <a:lnTo>
                    <a:pt x="0" y="11"/>
                  </a:lnTo>
                  <a:lnTo>
                    <a:pt x="14" y="11"/>
                  </a:lnTo>
                  <a:lnTo>
                    <a:pt x="14" y="11"/>
                  </a:lnTo>
                  <a:lnTo>
                    <a:pt x="14" y="7"/>
                  </a:lnTo>
                  <a:lnTo>
                    <a:pt x="11" y="3"/>
                  </a:lnTo>
                  <a:lnTo>
                    <a:pt x="7" y="3"/>
                  </a:lnTo>
                  <a:lnTo>
                    <a:pt x="7" y="0"/>
                  </a:lnTo>
                  <a:lnTo>
                    <a:pt x="7" y="0"/>
                  </a:lnTo>
                  <a:lnTo>
                    <a:pt x="3"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2" name="Freeform 1089"/>
            <p:cNvSpPr>
              <a:spLocks/>
            </p:cNvSpPr>
            <p:nvPr/>
          </p:nvSpPr>
          <p:spPr bwMode="auto">
            <a:xfrm>
              <a:off x="4341814" y="3150990"/>
              <a:ext cx="6350" cy="17463"/>
            </a:xfrm>
            <a:custGeom>
              <a:avLst/>
              <a:gdLst/>
              <a:ahLst/>
              <a:cxnLst>
                <a:cxn ang="0">
                  <a:pos x="0" y="11"/>
                </a:cxn>
                <a:cxn ang="0">
                  <a:pos x="0" y="11"/>
                </a:cxn>
                <a:cxn ang="0">
                  <a:pos x="4" y="11"/>
                </a:cxn>
                <a:cxn ang="0">
                  <a:pos x="4" y="11"/>
                </a:cxn>
                <a:cxn ang="0">
                  <a:pos x="4" y="0"/>
                </a:cxn>
                <a:cxn ang="0">
                  <a:pos x="4" y="0"/>
                </a:cxn>
                <a:cxn ang="0">
                  <a:pos x="0" y="0"/>
                </a:cxn>
                <a:cxn ang="0">
                  <a:pos x="0" y="0"/>
                </a:cxn>
                <a:cxn ang="0">
                  <a:pos x="0" y="11"/>
                </a:cxn>
                <a:cxn ang="0">
                  <a:pos x="0" y="11"/>
                </a:cxn>
              </a:cxnLst>
              <a:rect l="0" t="0" r="r" b="b"/>
              <a:pathLst>
                <a:path w="4" h="11">
                  <a:moveTo>
                    <a:pt x="0" y="11"/>
                  </a:moveTo>
                  <a:lnTo>
                    <a:pt x="0" y="11"/>
                  </a:lnTo>
                  <a:lnTo>
                    <a:pt x="4" y="11"/>
                  </a:lnTo>
                  <a:lnTo>
                    <a:pt x="4" y="11"/>
                  </a:lnTo>
                  <a:lnTo>
                    <a:pt x="4" y="0"/>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3" name="Freeform 1090"/>
            <p:cNvSpPr>
              <a:spLocks/>
            </p:cNvSpPr>
            <p:nvPr/>
          </p:nvSpPr>
          <p:spPr bwMode="auto">
            <a:xfrm>
              <a:off x="4389439" y="3155752"/>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4" name="Freeform 1091"/>
            <p:cNvSpPr>
              <a:spLocks/>
            </p:cNvSpPr>
            <p:nvPr/>
          </p:nvSpPr>
          <p:spPr bwMode="auto">
            <a:xfrm>
              <a:off x="4471989" y="3150990"/>
              <a:ext cx="17463" cy="17463"/>
            </a:xfrm>
            <a:custGeom>
              <a:avLst/>
              <a:gdLst/>
              <a:ahLst/>
              <a:cxnLst>
                <a:cxn ang="0">
                  <a:pos x="0" y="11"/>
                </a:cxn>
                <a:cxn ang="0">
                  <a:pos x="0" y="11"/>
                </a:cxn>
                <a:cxn ang="0">
                  <a:pos x="11" y="11"/>
                </a:cxn>
                <a:cxn ang="0">
                  <a:pos x="11" y="11"/>
                </a:cxn>
                <a:cxn ang="0">
                  <a:pos x="11" y="7"/>
                </a:cxn>
                <a:cxn ang="0">
                  <a:pos x="8" y="3"/>
                </a:cxn>
                <a:cxn ang="0">
                  <a:pos x="4" y="3"/>
                </a:cxn>
                <a:cxn ang="0">
                  <a:pos x="4" y="0"/>
                </a:cxn>
                <a:cxn ang="0">
                  <a:pos x="4" y="0"/>
                </a:cxn>
                <a:cxn ang="0">
                  <a:pos x="0" y="3"/>
                </a:cxn>
                <a:cxn ang="0">
                  <a:pos x="0" y="11"/>
                </a:cxn>
                <a:cxn ang="0">
                  <a:pos x="0" y="11"/>
                </a:cxn>
              </a:cxnLst>
              <a:rect l="0" t="0" r="r" b="b"/>
              <a:pathLst>
                <a:path w="11" h="11">
                  <a:moveTo>
                    <a:pt x="0" y="11"/>
                  </a:moveTo>
                  <a:lnTo>
                    <a:pt x="0" y="11"/>
                  </a:lnTo>
                  <a:lnTo>
                    <a:pt x="11" y="11"/>
                  </a:lnTo>
                  <a:lnTo>
                    <a:pt x="11" y="11"/>
                  </a:lnTo>
                  <a:lnTo>
                    <a:pt x="11" y="7"/>
                  </a:lnTo>
                  <a:lnTo>
                    <a:pt x="8" y="3"/>
                  </a:lnTo>
                  <a:lnTo>
                    <a:pt x="4" y="3"/>
                  </a:lnTo>
                  <a:lnTo>
                    <a:pt x="4" y="0"/>
                  </a:lnTo>
                  <a:lnTo>
                    <a:pt x="4" y="0"/>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5" name="Freeform 1092"/>
            <p:cNvSpPr>
              <a:spLocks/>
            </p:cNvSpPr>
            <p:nvPr/>
          </p:nvSpPr>
          <p:spPr bwMode="auto">
            <a:xfrm>
              <a:off x="4502152" y="3150990"/>
              <a:ext cx="17463" cy="17463"/>
            </a:xfrm>
            <a:custGeom>
              <a:avLst/>
              <a:gdLst/>
              <a:ahLst/>
              <a:cxnLst>
                <a:cxn ang="0">
                  <a:pos x="0" y="11"/>
                </a:cxn>
                <a:cxn ang="0">
                  <a:pos x="0" y="11"/>
                </a:cxn>
                <a:cxn ang="0">
                  <a:pos x="11" y="11"/>
                </a:cxn>
                <a:cxn ang="0">
                  <a:pos x="11" y="11"/>
                </a:cxn>
                <a:cxn ang="0">
                  <a:pos x="11" y="0"/>
                </a:cxn>
                <a:cxn ang="0">
                  <a:pos x="11" y="0"/>
                </a:cxn>
                <a:cxn ang="0">
                  <a:pos x="3" y="3"/>
                </a:cxn>
                <a:cxn ang="0">
                  <a:pos x="0" y="11"/>
                </a:cxn>
                <a:cxn ang="0">
                  <a:pos x="0" y="11"/>
                </a:cxn>
              </a:cxnLst>
              <a:rect l="0" t="0" r="r" b="b"/>
              <a:pathLst>
                <a:path w="11" h="11">
                  <a:moveTo>
                    <a:pt x="0" y="11"/>
                  </a:moveTo>
                  <a:lnTo>
                    <a:pt x="0" y="11"/>
                  </a:lnTo>
                  <a:lnTo>
                    <a:pt x="11" y="11"/>
                  </a:lnTo>
                  <a:lnTo>
                    <a:pt x="11" y="11"/>
                  </a:lnTo>
                  <a:lnTo>
                    <a:pt x="11" y="0"/>
                  </a:lnTo>
                  <a:lnTo>
                    <a:pt x="11" y="0"/>
                  </a:lnTo>
                  <a:lnTo>
                    <a:pt x="3"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6" name="Freeform 1093"/>
            <p:cNvSpPr>
              <a:spLocks/>
            </p:cNvSpPr>
            <p:nvPr/>
          </p:nvSpPr>
          <p:spPr bwMode="auto">
            <a:xfrm>
              <a:off x="3822702" y="3050977"/>
              <a:ext cx="6350" cy="87313"/>
            </a:xfrm>
            <a:custGeom>
              <a:avLst/>
              <a:gdLst/>
              <a:ahLst/>
              <a:cxnLst>
                <a:cxn ang="0">
                  <a:pos x="0" y="55"/>
                </a:cxn>
                <a:cxn ang="0">
                  <a:pos x="0" y="55"/>
                </a:cxn>
                <a:cxn ang="0">
                  <a:pos x="4" y="44"/>
                </a:cxn>
                <a:cxn ang="0">
                  <a:pos x="4" y="29"/>
                </a:cxn>
                <a:cxn ang="0">
                  <a:pos x="4" y="11"/>
                </a:cxn>
                <a:cxn ang="0">
                  <a:pos x="0" y="0"/>
                </a:cxn>
                <a:cxn ang="0">
                  <a:pos x="0" y="0"/>
                </a:cxn>
                <a:cxn ang="0">
                  <a:pos x="0" y="55"/>
                </a:cxn>
                <a:cxn ang="0">
                  <a:pos x="0" y="55"/>
                </a:cxn>
              </a:cxnLst>
              <a:rect l="0" t="0" r="r" b="b"/>
              <a:pathLst>
                <a:path w="4" h="55">
                  <a:moveTo>
                    <a:pt x="0" y="55"/>
                  </a:moveTo>
                  <a:lnTo>
                    <a:pt x="0" y="55"/>
                  </a:lnTo>
                  <a:lnTo>
                    <a:pt x="4" y="44"/>
                  </a:lnTo>
                  <a:lnTo>
                    <a:pt x="4" y="29"/>
                  </a:lnTo>
                  <a:lnTo>
                    <a:pt x="4" y="11"/>
                  </a:lnTo>
                  <a:lnTo>
                    <a:pt x="0" y="0"/>
                  </a:lnTo>
                  <a:lnTo>
                    <a:pt x="0" y="0"/>
                  </a:lnTo>
                  <a:lnTo>
                    <a:pt x="0" y="55"/>
                  </a:lnTo>
                  <a:lnTo>
                    <a:pt x="0" y="5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7" name="Freeform 1094"/>
            <p:cNvSpPr>
              <a:spLocks/>
            </p:cNvSpPr>
            <p:nvPr/>
          </p:nvSpPr>
          <p:spPr bwMode="auto">
            <a:xfrm>
              <a:off x="2654302" y="3120827"/>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8" name="Freeform 1095"/>
            <p:cNvSpPr>
              <a:spLocks/>
            </p:cNvSpPr>
            <p:nvPr/>
          </p:nvSpPr>
          <p:spPr bwMode="auto">
            <a:xfrm>
              <a:off x="2671764" y="3114477"/>
              <a:ext cx="23813" cy="12700"/>
            </a:xfrm>
            <a:custGeom>
              <a:avLst/>
              <a:gdLst/>
              <a:ahLst/>
              <a:cxnLst>
                <a:cxn ang="0">
                  <a:pos x="0" y="8"/>
                </a:cxn>
                <a:cxn ang="0">
                  <a:pos x="0" y="8"/>
                </a:cxn>
                <a:cxn ang="0">
                  <a:pos x="15" y="8"/>
                </a:cxn>
                <a:cxn ang="0">
                  <a:pos x="15" y="8"/>
                </a:cxn>
                <a:cxn ang="0">
                  <a:pos x="15" y="4"/>
                </a:cxn>
                <a:cxn ang="0">
                  <a:pos x="15" y="4"/>
                </a:cxn>
                <a:cxn ang="0">
                  <a:pos x="8" y="0"/>
                </a:cxn>
                <a:cxn ang="0">
                  <a:pos x="4" y="4"/>
                </a:cxn>
                <a:cxn ang="0">
                  <a:pos x="0" y="4"/>
                </a:cxn>
                <a:cxn ang="0">
                  <a:pos x="0" y="8"/>
                </a:cxn>
                <a:cxn ang="0">
                  <a:pos x="0" y="8"/>
                </a:cxn>
              </a:cxnLst>
              <a:rect l="0" t="0" r="r" b="b"/>
              <a:pathLst>
                <a:path w="15" h="8">
                  <a:moveTo>
                    <a:pt x="0" y="8"/>
                  </a:moveTo>
                  <a:lnTo>
                    <a:pt x="0" y="8"/>
                  </a:lnTo>
                  <a:lnTo>
                    <a:pt x="15" y="8"/>
                  </a:lnTo>
                  <a:lnTo>
                    <a:pt x="15" y="8"/>
                  </a:lnTo>
                  <a:lnTo>
                    <a:pt x="15" y="4"/>
                  </a:lnTo>
                  <a:lnTo>
                    <a:pt x="15" y="4"/>
                  </a:lnTo>
                  <a:lnTo>
                    <a:pt x="8" y="0"/>
                  </a:lnTo>
                  <a:lnTo>
                    <a:pt x="4" y="4"/>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9" name="Freeform 1096"/>
            <p:cNvSpPr>
              <a:spLocks/>
            </p:cNvSpPr>
            <p:nvPr/>
          </p:nvSpPr>
          <p:spPr bwMode="auto">
            <a:xfrm>
              <a:off x="2708277" y="3120827"/>
              <a:ext cx="52388" cy="6350"/>
            </a:xfrm>
            <a:custGeom>
              <a:avLst/>
              <a:gdLst/>
              <a:ahLst/>
              <a:cxnLst>
                <a:cxn ang="0">
                  <a:pos x="0" y="4"/>
                </a:cxn>
                <a:cxn ang="0">
                  <a:pos x="0" y="4"/>
                </a:cxn>
                <a:cxn ang="0">
                  <a:pos x="7" y="4"/>
                </a:cxn>
                <a:cxn ang="0">
                  <a:pos x="18" y="4"/>
                </a:cxn>
                <a:cxn ang="0">
                  <a:pos x="30" y="4"/>
                </a:cxn>
                <a:cxn ang="0">
                  <a:pos x="30" y="4"/>
                </a:cxn>
                <a:cxn ang="0">
                  <a:pos x="33" y="0"/>
                </a:cxn>
                <a:cxn ang="0">
                  <a:pos x="33" y="0"/>
                </a:cxn>
                <a:cxn ang="0">
                  <a:pos x="22" y="0"/>
                </a:cxn>
                <a:cxn ang="0">
                  <a:pos x="11" y="0"/>
                </a:cxn>
                <a:cxn ang="0">
                  <a:pos x="4" y="0"/>
                </a:cxn>
                <a:cxn ang="0">
                  <a:pos x="0" y="0"/>
                </a:cxn>
                <a:cxn ang="0">
                  <a:pos x="0" y="4"/>
                </a:cxn>
                <a:cxn ang="0">
                  <a:pos x="0" y="4"/>
                </a:cxn>
              </a:cxnLst>
              <a:rect l="0" t="0" r="r" b="b"/>
              <a:pathLst>
                <a:path w="33" h="4">
                  <a:moveTo>
                    <a:pt x="0" y="4"/>
                  </a:moveTo>
                  <a:lnTo>
                    <a:pt x="0" y="4"/>
                  </a:lnTo>
                  <a:lnTo>
                    <a:pt x="7" y="4"/>
                  </a:lnTo>
                  <a:lnTo>
                    <a:pt x="18" y="4"/>
                  </a:lnTo>
                  <a:lnTo>
                    <a:pt x="30" y="4"/>
                  </a:lnTo>
                  <a:lnTo>
                    <a:pt x="30" y="4"/>
                  </a:lnTo>
                  <a:lnTo>
                    <a:pt x="33" y="0"/>
                  </a:lnTo>
                  <a:lnTo>
                    <a:pt x="33" y="0"/>
                  </a:lnTo>
                  <a:lnTo>
                    <a:pt x="22" y="0"/>
                  </a:lnTo>
                  <a:lnTo>
                    <a:pt x="11" y="0"/>
                  </a:lnTo>
                  <a:lnTo>
                    <a:pt x="4"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0" name="Freeform 1097"/>
            <p:cNvSpPr>
              <a:spLocks/>
            </p:cNvSpPr>
            <p:nvPr/>
          </p:nvSpPr>
          <p:spPr bwMode="auto">
            <a:xfrm>
              <a:off x="2808289" y="3120827"/>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1" name="Freeform 1098"/>
            <p:cNvSpPr>
              <a:spLocks/>
            </p:cNvSpPr>
            <p:nvPr/>
          </p:nvSpPr>
          <p:spPr bwMode="auto">
            <a:xfrm>
              <a:off x="2838452" y="3120827"/>
              <a:ext cx="11113" cy="6350"/>
            </a:xfrm>
            <a:custGeom>
              <a:avLst/>
              <a:gdLst/>
              <a:ahLst/>
              <a:cxnLst>
                <a:cxn ang="0">
                  <a:pos x="0" y="0"/>
                </a:cxn>
                <a:cxn ang="0">
                  <a:pos x="0" y="0"/>
                </a:cxn>
                <a:cxn ang="0">
                  <a:pos x="0" y="4"/>
                </a:cxn>
                <a:cxn ang="0">
                  <a:pos x="3" y="4"/>
                </a:cxn>
                <a:cxn ang="0">
                  <a:pos x="7" y="4"/>
                </a:cxn>
                <a:cxn ang="0">
                  <a:pos x="7" y="0"/>
                </a:cxn>
                <a:cxn ang="0">
                  <a:pos x="7" y="0"/>
                </a:cxn>
                <a:cxn ang="0">
                  <a:pos x="3" y="0"/>
                </a:cxn>
                <a:cxn ang="0">
                  <a:pos x="3" y="0"/>
                </a:cxn>
                <a:cxn ang="0">
                  <a:pos x="3" y="0"/>
                </a:cxn>
                <a:cxn ang="0">
                  <a:pos x="0" y="0"/>
                </a:cxn>
                <a:cxn ang="0">
                  <a:pos x="0" y="0"/>
                </a:cxn>
              </a:cxnLst>
              <a:rect l="0" t="0" r="r" b="b"/>
              <a:pathLst>
                <a:path w="7" h="4">
                  <a:moveTo>
                    <a:pt x="0" y="0"/>
                  </a:moveTo>
                  <a:lnTo>
                    <a:pt x="0" y="0"/>
                  </a:lnTo>
                  <a:lnTo>
                    <a:pt x="0" y="4"/>
                  </a:lnTo>
                  <a:lnTo>
                    <a:pt x="3" y="4"/>
                  </a:lnTo>
                  <a:lnTo>
                    <a:pt x="7" y="4"/>
                  </a:lnTo>
                  <a:lnTo>
                    <a:pt x="7" y="0"/>
                  </a:lnTo>
                  <a:lnTo>
                    <a:pt x="7" y="0"/>
                  </a:lnTo>
                  <a:lnTo>
                    <a:pt x="3" y="0"/>
                  </a:lnTo>
                  <a:lnTo>
                    <a:pt x="3" y="0"/>
                  </a:lnTo>
                  <a:lnTo>
                    <a:pt x="3"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2" name="Freeform 1099"/>
            <p:cNvSpPr>
              <a:spLocks/>
            </p:cNvSpPr>
            <p:nvPr/>
          </p:nvSpPr>
          <p:spPr bwMode="auto">
            <a:xfrm>
              <a:off x="2867027" y="3114477"/>
              <a:ext cx="82550" cy="12700"/>
            </a:xfrm>
            <a:custGeom>
              <a:avLst/>
              <a:gdLst/>
              <a:ahLst/>
              <a:cxnLst>
                <a:cxn ang="0">
                  <a:pos x="0" y="8"/>
                </a:cxn>
                <a:cxn ang="0">
                  <a:pos x="0" y="8"/>
                </a:cxn>
                <a:cxn ang="0">
                  <a:pos x="52" y="8"/>
                </a:cxn>
                <a:cxn ang="0">
                  <a:pos x="52" y="8"/>
                </a:cxn>
                <a:cxn ang="0">
                  <a:pos x="41" y="4"/>
                </a:cxn>
                <a:cxn ang="0">
                  <a:pos x="26" y="0"/>
                </a:cxn>
                <a:cxn ang="0">
                  <a:pos x="11" y="4"/>
                </a:cxn>
                <a:cxn ang="0">
                  <a:pos x="4" y="4"/>
                </a:cxn>
                <a:cxn ang="0">
                  <a:pos x="0" y="8"/>
                </a:cxn>
                <a:cxn ang="0">
                  <a:pos x="0" y="8"/>
                </a:cxn>
              </a:cxnLst>
              <a:rect l="0" t="0" r="r" b="b"/>
              <a:pathLst>
                <a:path w="52" h="8">
                  <a:moveTo>
                    <a:pt x="0" y="8"/>
                  </a:moveTo>
                  <a:lnTo>
                    <a:pt x="0" y="8"/>
                  </a:lnTo>
                  <a:lnTo>
                    <a:pt x="52" y="8"/>
                  </a:lnTo>
                  <a:lnTo>
                    <a:pt x="52" y="8"/>
                  </a:lnTo>
                  <a:lnTo>
                    <a:pt x="41" y="4"/>
                  </a:lnTo>
                  <a:lnTo>
                    <a:pt x="26" y="0"/>
                  </a:lnTo>
                  <a:lnTo>
                    <a:pt x="11" y="4"/>
                  </a:lnTo>
                  <a:lnTo>
                    <a:pt x="4"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3" name="Freeform 1100"/>
            <p:cNvSpPr>
              <a:spLocks/>
            </p:cNvSpPr>
            <p:nvPr/>
          </p:nvSpPr>
          <p:spPr bwMode="auto">
            <a:xfrm>
              <a:off x="2979739" y="3120827"/>
              <a:ext cx="17463" cy="6350"/>
            </a:xfrm>
            <a:custGeom>
              <a:avLst/>
              <a:gdLst/>
              <a:ahLst/>
              <a:cxnLst>
                <a:cxn ang="0">
                  <a:pos x="11" y="4"/>
                </a:cxn>
                <a:cxn ang="0">
                  <a:pos x="11" y="4"/>
                </a:cxn>
                <a:cxn ang="0">
                  <a:pos x="7" y="0"/>
                </a:cxn>
                <a:cxn ang="0">
                  <a:pos x="0" y="0"/>
                </a:cxn>
                <a:cxn ang="0">
                  <a:pos x="0" y="0"/>
                </a:cxn>
                <a:cxn ang="0">
                  <a:pos x="0" y="4"/>
                </a:cxn>
                <a:cxn ang="0">
                  <a:pos x="3" y="4"/>
                </a:cxn>
                <a:cxn ang="0">
                  <a:pos x="11" y="4"/>
                </a:cxn>
                <a:cxn ang="0">
                  <a:pos x="11" y="4"/>
                </a:cxn>
              </a:cxnLst>
              <a:rect l="0" t="0" r="r" b="b"/>
              <a:pathLst>
                <a:path w="11" h="4">
                  <a:moveTo>
                    <a:pt x="11" y="4"/>
                  </a:moveTo>
                  <a:lnTo>
                    <a:pt x="11" y="4"/>
                  </a:lnTo>
                  <a:lnTo>
                    <a:pt x="7" y="0"/>
                  </a:lnTo>
                  <a:lnTo>
                    <a:pt x="0" y="0"/>
                  </a:lnTo>
                  <a:lnTo>
                    <a:pt x="0" y="0"/>
                  </a:lnTo>
                  <a:lnTo>
                    <a:pt x="0" y="4"/>
                  </a:lnTo>
                  <a:lnTo>
                    <a:pt x="3" y="4"/>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4" name="Freeform 1101"/>
            <p:cNvSpPr>
              <a:spLocks/>
            </p:cNvSpPr>
            <p:nvPr/>
          </p:nvSpPr>
          <p:spPr bwMode="auto">
            <a:xfrm>
              <a:off x="3090864" y="3114477"/>
              <a:ext cx="41275" cy="12700"/>
            </a:xfrm>
            <a:custGeom>
              <a:avLst/>
              <a:gdLst/>
              <a:ahLst/>
              <a:cxnLst>
                <a:cxn ang="0">
                  <a:pos x="0" y="4"/>
                </a:cxn>
                <a:cxn ang="0">
                  <a:pos x="0" y="4"/>
                </a:cxn>
                <a:cxn ang="0">
                  <a:pos x="4" y="8"/>
                </a:cxn>
                <a:cxn ang="0">
                  <a:pos x="12" y="8"/>
                </a:cxn>
                <a:cxn ang="0">
                  <a:pos x="26" y="8"/>
                </a:cxn>
                <a:cxn ang="0">
                  <a:pos x="26" y="8"/>
                </a:cxn>
                <a:cxn ang="0">
                  <a:pos x="26" y="4"/>
                </a:cxn>
                <a:cxn ang="0">
                  <a:pos x="23" y="4"/>
                </a:cxn>
                <a:cxn ang="0">
                  <a:pos x="15" y="0"/>
                </a:cxn>
                <a:cxn ang="0">
                  <a:pos x="0" y="4"/>
                </a:cxn>
                <a:cxn ang="0">
                  <a:pos x="0" y="4"/>
                </a:cxn>
              </a:cxnLst>
              <a:rect l="0" t="0" r="r" b="b"/>
              <a:pathLst>
                <a:path w="26" h="8">
                  <a:moveTo>
                    <a:pt x="0" y="4"/>
                  </a:moveTo>
                  <a:lnTo>
                    <a:pt x="0" y="4"/>
                  </a:lnTo>
                  <a:lnTo>
                    <a:pt x="4" y="8"/>
                  </a:lnTo>
                  <a:lnTo>
                    <a:pt x="12" y="8"/>
                  </a:lnTo>
                  <a:lnTo>
                    <a:pt x="26" y="8"/>
                  </a:lnTo>
                  <a:lnTo>
                    <a:pt x="26" y="8"/>
                  </a:lnTo>
                  <a:lnTo>
                    <a:pt x="26" y="4"/>
                  </a:lnTo>
                  <a:lnTo>
                    <a:pt x="23" y="4"/>
                  </a:lnTo>
                  <a:lnTo>
                    <a:pt x="15"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5" name="Freeform 1102"/>
            <p:cNvSpPr>
              <a:spLocks/>
            </p:cNvSpPr>
            <p:nvPr/>
          </p:nvSpPr>
          <p:spPr bwMode="auto">
            <a:xfrm>
              <a:off x="3155952" y="3120827"/>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6" name="Freeform 1103"/>
            <p:cNvSpPr>
              <a:spLocks/>
            </p:cNvSpPr>
            <p:nvPr/>
          </p:nvSpPr>
          <p:spPr bwMode="auto">
            <a:xfrm>
              <a:off x="3197227" y="3120827"/>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7" name="Freeform 1104"/>
            <p:cNvSpPr>
              <a:spLocks/>
            </p:cNvSpPr>
            <p:nvPr/>
          </p:nvSpPr>
          <p:spPr bwMode="auto">
            <a:xfrm>
              <a:off x="3214689" y="3120827"/>
              <a:ext cx="36513" cy="6350"/>
            </a:xfrm>
            <a:custGeom>
              <a:avLst/>
              <a:gdLst/>
              <a:ahLst/>
              <a:cxnLst>
                <a:cxn ang="0">
                  <a:pos x="0" y="4"/>
                </a:cxn>
                <a:cxn ang="0">
                  <a:pos x="0" y="4"/>
                </a:cxn>
                <a:cxn ang="0">
                  <a:pos x="23" y="4"/>
                </a:cxn>
                <a:cxn ang="0">
                  <a:pos x="23" y="4"/>
                </a:cxn>
                <a:cxn ang="0">
                  <a:pos x="23" y="0"/>
                </a:cxn>
                <a:cxn ang="0">
                  <a:pos x="23" y="0"/>
                </a:cxn>
                <a:cxn ang="0">
                  <a:pos x="0" y="0"/>
                </a:cxn>
                <a:cxn ang="0">
                  <a:pos x="0" y="0"/>
                </a:cxn>
                <a:cxn ang="0">
                  <a:pos x="0" y="4"/>
                </a:cxn>
                <a:cxn ang="0">
                  <a:pos x="0" y="4"/>
                </a:cxn>
              </a:cxnLst>
              <a:rect l="0" t="0" r="r" b="b"/>
              <a:pathLst>
                <a:path w="23" h="4">
                  <a:moveTo>
                    <a:pt x="0" y="4"/>
                  </a:moveTo>
                  <a:lnTo>
                    <a:pt x="0" y="4"/>
                  </a:lnTo>
                  <a:lnTo>
                    <a:pt x="23" y="4"/>
                  </a:lnTo>
                  <a:lnTo>
                    <a:pt x="23" y="4"/>
                  </a:lnTo>
                  <a:lnTo>
                    <a:pt x="23" y="0"/>
                  </a:lnTo>
                  <a:lnTo>
                    <a:pt x="2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8" name="Freeform 1105"/>
            <p:cNvSpPr>
              <a:spLocks/>
            </p:cNvSpPr>
            <p:nvPr/>
          </p:nvSpPr>
          <p:spPr bwMode="auto">
            <a:xfrm>
              <a:off x="4065589" y="31208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9" name="Freeform 1106"/>
            <p:cNvSpPr>
              <a:spLocks/>
            </p:cNvSpPr>
            <p:nvPr/>
          </p:nvSpPr>
          <p:spPr bwMode="auto">
            <a:xfrm>
              <a:off x="4194177" y="3109715"/>
              <a:ext cx="19050" cy="17463"/>
            </a:xfrm>
            <a:custGeom>
              <a:avLst/>
              <a:gdLst/>
              <a:ahLst/>
              <a:cxnLst>
                <a:cxn ang="0">
                  <a:pos x="0" y="11"/>
                </a:cxn>
                <a:cxn ang="0">
                  <a:pos x="0" y="11"/>
                </a:cxn>
                <a:cxn ang="0">
                  <a:pos x="12" y="11"/>
                </a:cxn>
                <a:cxn ang="0">
                  <a:pos x="12" y="11"/>
                </a:cxn>
                <a:cxn ang="0">
                  <a:pos x="12" y="0"/>
                </a:cxn>
                <a:cxn ang="0">
                  <a:pos x="12" y="0"/>
                </a:cxn>
                <a:cxn ang="0">
                  <a:pos x="4" y="0"/>
                </a:cxn>
                <a:cxn ang="0">
                  <a:pos x="0" y="3"/>
                </a:cxn>
                <a:cxn ang="0">
                  <a:pos x="0" y="11"/>
                </a:cxn>
                <a:cxn ang="0">
                  <a:pos x="0" y="11"/>
                </a:cxn>
              </a:cxnLst>
              <a:rect l="0" t="0" r="r" b="b"/>
              <a:pathLst>
                <a:path w="12" h="11">
                  <a:moveTo>
                    <a:pt x="0" y="11"/>
                  </a:moveTo>
                  <a:lnTo>
                    <a:pt x="0" y="11"/>
                  </a:lnTo>
                  <a:lnTo>
                    <a:pt x="12" y="11"/>
                  </a:lnTo>
                  <a:lnTo>
                    <a:pt x="12" y="11"/>
                  </a:lnTo>
                  <a:lnTo>
                    <a:pt x="12" y="0"/>
                  </a:lnTo>
                  <a:lnTo>
                    <a:pt x="12" y="0"/>
                  </a:lnTo>
                  <a:lnTo>
                    <a:pt x="4" y="0"/>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1107"/>
            <p:cNvSpPr>
              <a:spLocks/>
            </p:cNvSpPr>
            <p:nvPr/>
          </p:nvSpPr>
          <p:spPr bwMode="auto">
            <a:xfrm>
              <a:off x="4259264" y="3120827"/>
              <a:ext cx="30163" cy="6350"/>
            </a:xfrm>
            <a:custGeom>
              <a:avLst/>
              <a:gdLst/>
              <a:ahLst/>
              <a:cxnLst>
                <a:cxn ang="0">
                  <a:pos x="0" y="0"/>
                </a:cxn>
                <a:cxn ang="0">
                  <a:pos x="0" y="0"/>
                </a:cxn>
                <a:cxn ang="0">
                  <a:pos x="4" y="4"/>
                </a:cxn>
                <a:cxn ang="0">
                  <a:pos x="11" y="4"/>
                </a:cxn>
                <a:cxn ang="0">
                  <a:pos x="19" y="4"/>
                </a:cxn>
                <a:cxn ang="0">
                  <a:pos x="19" y="0"/>
                </a:cxn>
                <a:cxn ang="0">
                  <a:pos x="19" y="0"/>
                </a:cxn>
                <a:cxn ang="0">
                  <a:pos x="8" y="0"/>
                </a:cxn>
                <a:cxn ang="0">
                  <a:pos x="0" y="0"/>
                </a:cxn>
                <a:cxn ang="0">
                  <a:pos x="0" y="0"/>
                </a:cxn>
              </a:cxnLst>
              <a:rect l="0" t="0" r="r" b="b"/>
              <a:pathLst>
                <a:path w="19" h="4">
                  <a:moveTo>
                    <a:pt x="0" y="0"/>
                  </a:moveTo>
                  <a:lnTo>
                    <a:pt x="0" y="0"/>
                  </a:lnTo>
                  <a:lnTo>
                    <a:pt x="4" y="4"/>
                  </a:lnTo>
                  <a:lnTo>
                    <a:pt x="11" y="4"/>
                  </a:lnTo>
                  <a:lnTo>
                    <a:pt x="19" y="4"/>
                  </a:lnTo>
                  <a:lnTo>
                    <a:pt x="19" y="0"/>
                  </a:lnTo>
                  <a:lnTo>
                    <a:pt x="19" y="0"/>
                  </a:lnTo>
                  <a:lnTo>
                    <a:pt x="8"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1108"/>
            <p:cNvSpPr>
              <a:spLocks/>
            </p:cNvSpPr>
            <p:nvPr/>
          </p:nvSpPr>
          <p:spPr bwMode="auto">
            <a:xfrm>
              <a:off x="4295777" y="3120827"/>
              <a:ext cx="46038" cy="12700"/>
            </a:xfrm>
            <a:custGeom>
              <a:avLst/>
              <a:gdLst/>
              <a:ahLst/>
              <a:cxnLst>
                <a:cxn ang="0">
                  <a:pos x="29" y="0"/>
                </a:cxn>
                <a:cxn ang="0">
                  <a:pos x="29" y="0"/>
                </a:cxn>
                <a:cxn ang="0">
                  <a:pos x="0" y="0"/>
                </a:cxn>
                <a:cxn ang="0">
                  <a:pos x="0" y="0"/>
                </a:cxn>
                <a:cxn ang="0">
                  <a:pos x="3" y="0"/>
                </a:cxn>
                <a:cxn ang="0">
                  <a:pos x="3" y="4"/>
                </a:cxn>
                <a:cxn ang="0">
                  <a:pos x="14" y="8"/>
                </a:cxn>
                <a:cxn ang="0">
                  <a:pos x="26" y="4"/>
                </a:cxn>
                <a:cxn ang="0">
                  <a:pos x="26" y="0"/>
                </a:cxn>
                <a:cxn ang="0">
                  <a:pos x="29" y="0"/>
                </a:cxn>
                <a:cxn ang="0">
                  <a:pos x="29" y="0"/>
                </a:cxn>
              </a:cxnLst>
              <a:rect l="0" t="0" r="r" b="b"/>
              <a:pathLst>
                <a:path w="29" h="8">
                  <a:moveTo>
                    <a:pt x="29" y="0"/>
                  </a:moveTo>
                  <a:lnTo>
                    <a:pt x="29" y="0"/>
                  </a:lnTo>
                  <a:lnTo>
                    <a:pt x="0" y="0"/>
                  </a:lnTo>
                  <a:lnTo>
                    <a:pt x="0" y="0"/>
                  </a:lnTo>
                  <a:lnTo>
                    <a:pt x="3" y="0"/>
                  </a:lnTo>
                  <a:lnTo>
                    <a:pt x="3" y="4"/>
                  </a:lnTo>
                  <a:lnTo>
                    <a:pt x="14" y="8"/>
                  </a:lnTo>
                  <a:lnTo>
                    <a:pt x="26" y="4"/>
                  </a:lnTo>
                  <a:lnTo>
                    <a:pt x="26" y="0"/>
                  </a:lnTo>
                  <a:lnTo>
                    <a:pt x="29" y="0"/>
                  </a:lnTo>
                  <a:lnTo>
                    <a:pt x="29"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1109"/>
            <p:cNvSpPr>
              <a:spLocks/>
            </p:cNvSpPr>
            <p:nvPr/>
          </p:nvSpPr>
          <p:spPr bwMode="auto">
            <a:xfrm>
              <a:off x="4348164" y="31208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3" name="Freeform 1110"/>
            <p:cNvSpPr>
              <a:spLocks/>
            </p:cNvSpPr>
            <p:nvPr/>
          </p:nvSpPr>
          <p:spPr bwMode="auto">
            <a:xfrm>
              <a:off x="4371977" y="3120827"/>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1111"/>
            <p:cNvSpPr>
              <a:spLocks/>
            </p:cNvSpPr>
            <p:nvPr/>
          </p:nvSpPr>
          <p:spPr bwMode="auto">
            <a:xfrm>
              <a:off x="4484689" y="3120827"/>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5" name="Freeform 1112"/>
            <p:cNvSpPr>
              <a:spLocks/>
            </p:cNvSpPr>
            <p:nvPr/>
          </p:nvSpPr>
          <p:spPr bwMode="auto">
            <a:xfrm>
              <a:off x="4525964" y="3120827"/>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1113"/>
            <p:cNvSpPr>
              <a:spLocks/>
            </p:cNvSpPr>
            <p:nvPr/>
          </p:nvSpPr>
          <p:spPr bwMode="auto">
            <a:xfrm>
              <a:off x="2654302" y="3092252"/>
              <a:ext cx="65088" cy="11113"/>
            </a:xfrm>
            <a:custGeom>
              <a:avLst/>
              <a:gdLst/>
              <a:ahLst/>
              <a:cxnLst>
                <a:cxn ang="0">
                  <a:pos x="0" y="7"/>
                </a:cxn>
                <a:cxn ang="0">
                  <a:pos x="0" y="7"/>
                </a:cxn>
                <a:cxn ang="0">
                  <a:pos x="41" y="7"/>
                </a:cxn>
                <a:cxn ang="0">
                  <a:pos x="41" y="7"/>
                </a:cxn>
                <a:cxn ang="0">
                  <a:pos x="41" y="0"/>
                </a:cxn>
                <a:cxn ang="0">
                  <a:pos x="41" y="0"/>
                </a:cxn>
                <a:cxn ang="0">
                  <a:pos x="0" y="0"/>
                </a:cxn>
                <a:cxn ang="0">
                  <a:pos x="0" y="0"/>
                </a:cxn>
                <a:cxn ang="0">
                  <a:pos x="0" y="7"/>
                </a:cxn>
                <a:cxn ang="0">
                  <a:pos x="0" y="7"/>
                </a:cxn>
              </a:cxnLst>
              <a:rect l="0" t="0" r="r" b="b"/>
              <a:pathLst>
                <a:path w="41" h="7">
                  <a:moveTo>
                    <a:pt x="0" y="7"/>
                  </a:moveTo>
                  <a:lnTo>
                    <a:pt x="0" y="7"/>
                  </a:lnTo>
                  <a:lnTo>
                    <a:pt x="41" y="7"/>
                  </a:lnTo>
                  <a:lnTo>
                    <a:pt x="41" y="7"/>
                  </a:lnTo>
                  <a:lnTo>
                    <a:pt x="41" y="0"/>
                  </a:lnTo>
                  <a:lnTo>
                    <a:pt x="4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114"/>
            <p:cNvSpPr>
              <a:spLocks/>
            </p:cNvSpPr>
            <p:nvPr/>
          </p:nvSpPr>
          <p:spPr bwMode="auto">
            <a:xfrm>
              <a:off x="2732089" y="3085902"/>
              <a:ext cx="52388" cy="17463"/>
            </a:xfrm>
            <a:custGeom>
              <a:avLst/>
              <a:gdLst/>
              <a:ahLst/>
              <a:cxnLst>
                <a:cxn ang="0">
                  <a:pos x="33" y="11"/>
                </a:cxn>
                <a:cxn ang="0">
                  <a:pos x="33" y="11"/>
                </a:cxn>
                <a:cxn ang="0">
                  <a:pos x="26" y="4"/>
                </a:cxn>
                <a:cxn ang="0">
                  <a:pos x="18" y="0"/>
                </a:cxn>
                <a:cxn ang="0">
                  <a:pos x="0" y="0"/>
                </a:cxn>
                <a:cxn ang="0">
                  <a:pos x="0" y="0"/>
                </a:cxn>
                <a:cxn ang="0">
                  <a:pos x="0" y="4"/>
                </a:cxn>
                <a:cxn ang="0">
                  <a:pos x="0" y="7"/>
                </a:cxn>
                <a:cxn ang="0">
                  <a:pos x="11" y="11"/>
                </a:cxn>
                <a:cxn ang="0">
                  <a:pos x="33" y="11"/>
                </a:cxn>
                <a:cxn ang="0">
                  <a:pos x="33" y="11"/>
                </a:cxn>
              </a:cxnLst>
              <a:rect l="0" t="0" r="r" b="b"/>
              <a:pathLst>
                <a:path w="33" h="11">
                  <a:moveTo>
                    <a:pt x="33" y="11"/>
                  </a:moveTo>
                  <a:lnTo>
                    <a:pt x="33" y="11"/>
                  </a:lnTo>
                  <a:lnTo>
                    <a:pt x="26" y="4"/>
                  </a:lnTo>
                  <a:lnTo>
                    <a:pt x="18" y="0"/>
                  </a:lnTo>
                  <a:lnTo>
                    <a:pt x="0" y="0"/>
                  </a:lnTo>
                  <a:lnTo>
                    <a:pt x="0" y="0"/>
                  </a:lnTo>
                  <a:lnTo>
                    <a:pt x="0" y="4"/>
                  </a:lnTo>
                  <a:lnTo>
                    <a:pt x="0" y="7"/>
                  </a:lnTo>
                  <a:lnTo>
                    <a:pt x="11" y="11"/>
                  </a:lnTo>
                  <a:lnTo>
                    <a:pt x="33" y="11"/>
                  </a:lnTo>
                  <a:lnTo>
                    <a:pt x="33"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1115"/>
            <p:cNvSpPr>
              <a:spLocks/>
            </p:cNvSpPr>
            <p:nvPr/>
          </p:nvSpPr>
          <p:spPr bwMode="auto">
            <a:xfrm>
              <a:off x="2860677" y="3092252"/>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117"/>
            <p:cNvSpPr>
              <a:spLocks/>
            </p:cNvSpPr>
            <p:nvPr/>
          </p:nvSpPr>
          <p:spPr bwMode="auto">
            <a:xfrm>
              <a:off x="2962277" y="309225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118"/>
            <p:cNvSpPr>
              <a:spLocks/>
            </p:cNvSpPr>
            <p:nvPr/>
          </p:nvSpPr>
          <p:spPr bwMode="auto">
            <a:xfrm>
              <a:off x="2990852" y="3092253"/>
              <a:ext cx="23813" cy="11113"/>
            </a:xfrm>
            <a:custGeom>
              <a:avLst/>
              <a:gdLst/>
              <a:ahLst/>
              <a:cxnLst>
                <a:cxn ang="0">
                  <a:pos x="15" y="7"/>
                </a:cxn>
                <a:cxn ang="0">
                  <a:pos x="15" y="7"/>
                </a:cxn>
                <a:cxn ang="0">
                  <a:pos x="15" y="0"/>
                </a:cxn>
                <a:cxn ang="0">
                  <a:pos x="11" y="0"/>
                </a:cxn>
                <a:cxn ang="0">
                  <a:pos x="0" y="0"/>
                </a:cxn>
                <a:cxn ang="0">
                  <a:pos x="0" y="0"/>
                </a:cxn>
                <a:cxn ang="0">
                  <a:pos x="0" y="3"/>
                </a:cxn>
                <a:cxn ang="0">
                  <a:pos x="4" y="7"/>
                </a:cxn>
                <a:cxn ang="0">
                  <a:pos x="15" y="7"/>
                </a:cxn>
                <a:cxn ang="0">
                  <a:pos x="15" y="7"/>
                </a:cxn>
              </a:cxnLst>
              <a:rect l="0" t="0" r="r" b="b"/>
              <a:pathLst>
                <a:path w="15" h="7">
                  <a:moveTo>
                    <a:pt x="15" y="7"/>
                  </a:moveTo>
                  <a:lnTo>
                    <a:pt x="15" y="7"/>
                  </a:lnTo>
                  <a:lnTo>
                    <a:pt x="15" y="0"/>
                  </a:lnTo>
                  <a:lnTo>
                    <a:pt x="11" y="0"/>
                  </a:lnTo>
                  <a:lnTo>
                    <a:pt x="0" y="0"/>
                  </a:lnTo>
                  <a:lnTo>
                    <a:pt x="0" y="0"/>
                  </a:lnTo>
                  <a:lnTo>
                    <a:pt x="0" y="3"/>
                  </a:lnTo>
                  <a:lnTo>
                    <a:pt x="4" y="7"/>
                  </a:lnTo>
                  <a:lnTo>
                    <a:pt x="15" y="7"/>
                  </a:lnTo>
                  <a:lnTo>
                    <a:pt x="15"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1" name="Freeform 1119"/>
            <p:cNvSpPr>
              <a:spLocks/>
            </p:cNvSpPr>
            <p:nvPr/>
          </p:nvSpPr>
          <p:spPr bwMode="auto">
            <a:xfrm>
              <a:off x="3021015" y="309225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2" name="Freeform 1120"/>
            <p:cNvSpPr>
              <a:spLocks/>
            </p:cNvSpPr>
            <p:nvPr/>
          </p:nvSpPr>
          <p:spPr bwMode="auto">
            <a:xfrm>
              <a:off x="3227390" y="309225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Freeform 1121"/>
            <p:cNvSpPr>
              <a:spLocks/>
            </p:cNvSpPr>
            <p:nvPr/>
          </p:nvSpPr>
          <p:spPr bwMode="auto">
            <a:xfrm>
              <a:off x="4100515" y="3092253"/>
              <a:ext cx="23813" cy="11113"/>
            </a:xfrm>
            <a:custGeom>
              <a:avLst/>
              <a:gdLst/>
              <a:ahLst/>
              <a:cxnLst>
                <a:cxn ang="0">
                  <a:pos x="0" y="7"/>
                </a:cxn>
                <a:cxn ang="0">
                  <a:pos x="0" y="7"/>
                </a:cxn>
                <a:cxn ang="0">
                  <a:pos x="7" y="3"/>
                </a:cxn>
                <a:cxn ang="0">
                  <a:pos x="15" y="3"/>
                </a:cxn>
                <a:cxn ang="0">
                  <a:pos x="15" y="3"/>
                </a:cxn>
                <a:cxn ang="0">
                  <a:pos x="11" y="0"/>
                </a:cxn>
                <a:cxn ang="0">
                  <a:pos x="7" y="0"/>
                </a:cxn>
                <a:cxn ang="0">
                  <a:pos x="0" y="0"/>
                </a:cxn>
                <a:cxn ang="0">
                  <a:pos x="0" y="7"/>
                </a:cxn>
                <a:cxn ang="0">
                  <a:pos x="0" y="7"/>
                </a:cxn>
              </a:cxnLst>
              <a:rect l="0" t="0" r="r" b="b"/>
              <a:pathLst>
                <a:path w="15" h="7">
                  <a:moveTo>
                    <a:pt x="0" y="7"/>
                  </a:moveTo>
                  <a:lnTo>
                    <a:pt x="0" y="7"/>
                  </a:lnTo>
                  <a:lnTo>
                    <a:pt x="7" y="3"/>
                  </a:lnTo>
                  <a:lnTo>
                    <a:pt x="15" y="3"/>
                  </a:lnTo>
                  <a:lnTo>
                    <a:pt x="15" y="3"/>
                  </a:lnTo>
                  <a:lnTo>
                    <a:pt x="11" y="0"/>
                  </a:lnTo>
                  <a:lnTo>
                    <a:pt x="7"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4" name="Freeform 1122"/>
            <p:cNvSpPr>
              <a:spLocks/>
            </p:cNvSpPr>
            <p:nvPr/>
          </p:nvSpPr>
          <p:spPr bwMode="auto">
            <a:xfrm>
              <a:off x="4165602" y="309225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5" name="Freeform 1123"/>
            <p:cNvSpPr>
              <a:spLocks/>
            </p:cNvSpPr>
            <p:nvPr/>
          </p:nvSpPr>
          <p:spPr bwMode="auto">
            <a:xfrm>
              <a:off x="4235452" y="309225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Freeform 1124"/>
            <p:cNvSpPr>
              <a:spLocks/>
            </p:cNvSpPr>
            <p:nvPr/>
          </p:nvSpPr>
          <p:spPr bwMode="auto">
            <a:xfrm>
              <a:off x="4276727" y="3085903"/>
              <a:ext cx="41275" cy="17463"/>
            </a:xfrm>
            <a:custGeom>
              <a:avLst/>
              <a:gdLst/>
              <a:ahLst/>
              <a:cxnLst>
                <a:cxn ang="0">
                  <a:pos x="26" y="11"/>
                </a:cxn>
                <a:cxn ang="0">
                  <a:pos x="26" y="11"/>
                </a:cxn>
                <a:cxn ang="0">
                  <a:pos x="26" y="4"/>
                </a:cxn>
                <a:cxn ang="0">
                  <a:pos x="23" y="4"/>
                </a:cxn>
                <a:cxn ang="0">
                  <a:pos x="19" y="4"/>
                </a:cxn>
                <a:cxn ang="0">
                  <a:pos x="19" y="0"/>
                </a:cxn>
                <a:cxn ang="0">
                  <a:pos x="19" y="0"/>
                </a:cxn>
                <a:cxn ang="0">
                  <a:pos x="12" y="4"/>
                </a:cxn>
                <a:cxn ang="0">
                  <a:pos x="4" y="4"/>
                </a:cxn>
                <a:cxn ang="0">
                  <a:pos x="0" y="4"/>
                </a:cxn>
                <a:cxn ang="0">
                  <a:pos x="0" y="4"/>
                </a:cxn>
                <a:cxn ang="0">
                  <a:pos x="4" y="11"/>
                </a:cxn>
                <a:cxn ang="0">
                  <a:pos x="12" y="7"/>
                </a:cxn>
                <a:cxn ang="0">
                  <a:pos x="19" y="7"/>
                </a:cxn>
                <a:cxn ang="0">
                  <a:pos x="26" y="11"/>
                </a:cxn>
                <a:cxn ang="0">
                  <a:pos x="26" y="11"/>
                </a:cxn>
              </a:cxnLst>
              <a:rect l="0" t="0" r="r" b="b"/>
              <a:pathLst>
                <a:path w="26" h="11">
                  <a:moveTo>
                    <a:pt x="26" y="11"/>
                  </a:moveTo>
                  <a:lnTo>
                    <a:pt x="26" y="11"/>
                  </a:lnTo>
                  <a:lnTo>
                    <a:pt x="26" y="4"/>
                  </a:lnTo>
                  <a:lnTo>
                    <a:pt x="23" y="4"/>
                  </a:lnTo>
                  <a:lnTo>
                    <a:pt x="19" y="4"/>
                  </a:lnTo>
                  <a:lnTo>
                    <a:pt x="19" y="0"/>
                  </a:lnTo>
                  <a:lnTo>
                    <a:pt x="19" y="0"/>
                  </a:lnTo>
                  <a:lnTo>
                    <a:pt x="12" y="4"/>
                  </a:lnTo>
                  <a:lnTo>
                    <a:pt x="4" y="4"/>
                  </a:lnTo>
                  <a:lnTo>
                    <a:pt x="0" y="4"/>
                  </a:lnTo>
                  <a:lnTo>
                    <a:pt x="0" y="4"/>
                  </a:lnTo>
                  <a:lnTo>
                    <a:pt x="4" y="11"/>
                  </a:lnTo>
                  <a:lnTo>
                    <a:pt x="12" y="7"/>
                  </a:lnTo>
                  <a:lnTo>
                    <a:pt x="19" y="7"/>
                  </a:lnTo>
                  <a:lnTo>
                    <a:pt x="26" y="11"/>
                  </a:lnTo>
                  <a:lnTo>
                    <a:pt x="26"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7" name="Freeform 1125"/>
            <p:cNvSpPr>
              <a:spLocks/>
            </p:cNvSpPr>
            <p:nvPr/>
          </p:nvSpPr>
          <p:spPr bwMode="auto">
            <a:xfrm>
              <a:off x="4359277" y="3092253"/>
              <a:ext cx="30163" cy="11113"/>
            </a:xfrm>
            <a:custGeom>
              <a:avLst/>
              <a:gdLst/>
              <a:ahLst/>
              <a:cxnLst>
                <a:cxn ang="0">
                  <a:pos x="0" y="7"/>
                </a:cxn>
                <a:cxn ang="0">
                  <a:pos x="0" y="7"/>
                </a:cxn>
                <a:cxn ang="0">
                  <a:pos x="15" y="7"/>
                </a:cxn>
                <a:cxn ang="0">
                  <a:pos x="19" y="3"/>
                </a:cxn>
                <a:cxn ang="0">
                  <a:pos x="19" y="0"/>
                </a:cxn>
                <a:cxn ang="0">
                  <a:pos x="19" y="0"/>
                </a:cxn>
                <a:cxn ang="0">
                  <a:pos x="8" y="0"/>
                </a:cxn>
                <a:cxn ang="0">
                  <a:pos x="4" y="0"/>
                </a:cxn>
                <a:cxn ang="0">
                  <a:pos x="0" y="7"/>
                </a:cxn>
                <a:cxn ang="0">
                  <a:pos x="0" y="7"/>
                </a:cxn>
              </a:cxnLst>
              <a:rect l="0" t="0" r="r" b="b"/>
              <a:pathLst>
                <a:path w="19" h="7">
                  <a:moveTo>
                    <a:pt x="0" y="7"/>
                  </a:moveTo>
                  <a:lnTo>
                    <a:pt x="0" y="7"/>
                  </a:lnTo>
                  <a:lnTo>
                    <a:pt x="15" y="7"/>
                  </a:lnTo>
                  <a:lnTo>
                    <a:pt x="19" y="3"/>
                  </a:lnTo>
                  <a:lnTo>
                    <a:pt x="19" y="0"/>
                  </a:lnTo>
                  <a:lnTo>
                    <a:pt x="19" y="0"/>
                  </a:lnTo>
                  <a:lnTo>
                    <a:pt x="8" y="0"/>
                  </a:lnTo>
                  <a:lnTo>
                    <a:pt x="4"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8" name="Freeform 1126"/>
            <p:cNvSpPr>
              <a:spLocks/>
            </p:cNvSpPr>
            <p:nvPr/>
          </p:nvSpPr>
          <p:spPr bwMode="auto">
            <a:xfrm>
              <a:off x="4537077" y="309225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1127"/>
            <p:cNvSpPr>
              <a:spLocks/>
            </p:cNvSpPr>
            <p:nvPr/>
          </p:nvSpPr>
          <p:spPr bwMode="auto">
            <a:xfrm>
              <a:off x="4678365" y="309225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0" name="Freeform 1128"/>
            <p:cNvSpPr>
              <a:spLocks/>
            </p:cNvSpPr>
            <p:nvPr/>
          </p:nvSpPr>
          <p:spPr bwMode="auto">
            <a:xfrm>
              <a:off x="2671765" y="3062090"/>
              <a:ext cx="36513" cy="17463"/>
            </a:xfrm>
            <a:custGeom>
              <a:avLst/>
              <a:gdLst/>
              <a:ahLst/>
              <a:cxnLst>
                <a:cxn ang="0">
                  <a:pos x="4" y="11"/>
                </a:cxn>
                <a:cxn ang="0">
                  <a:pos x="4" y="11"/>
                </a:cxn>
                <a:cxn ang="0">
                  <a:pos x="8" y="7"/>
                </a:cxn>
                <a:cxn ang="0">
                  <a:pos x="15" y="7"/>
                </a:cxn>
                <a:cxn ang="0">
                  <a:pos x="19" y="4"/>
                </a:cxn>
                <a:cxn ang="0">
                  <a:pos x="23" y="0"/>
                </a:cxn>
                <a:cxn ang="0">
                  <a:pos x="23" y="0"/>
                </a:cxn>
                <a:cxn ang="0">
                  <a:pos x="0" y="0"/>
                </a:cxn>
                <a:cxn ang="0">
                  <a:pos x="0" y="0"/>
                </a:cxn>
                <a:cxn ang="0">
                  <a:pos x="4" y="4"/>
                </a:cxn>
                <a:cxn ang="0">
                  <a:pos x="4" y="11"/>
                </a:cxn>
                <a:cxn ang="0">
                  <a:pos x="4" y="11"/>
                </a:cxn>
              </a:cxnLst>
              <a:rect l="0" t="0" r="r" b="b"/>
              <a:pathLst>
                <a:path w="23" h="11">
                  <a:moveTo>
                    <a:pt x="4" y="11"/>
                  </a:moveTo>
                  <a:lnTo>
                    <a:pt x="4" y="11"/>
                  </a:lnTo>
                  <a:lnTo>
                    <a:pt x="8" y="7"/>
                  </a:lnTo>
                  <a:lnTo>
                    <a:pt x="15" y="7"/>
                  </a:lnTo>
                  <a:lnTo>
                    <a:pt x="19" y="4"/>
                  </a:lnTo>
                  <a:lnTo>
                    <a:pt x="23" y="0"/>
                  </a:lnTo>
                  <a:lnTo>
                    <a:pt x="23" y="0"/>
                  </a:lnTo>
                  <a:lnTo>
                    <a:pt x="0" y="0"/>
                  </a:lnTo>
                  <a:lnTo>
                    <a:pt x="0" y="0"/>
                  </a:lnTo>
                  <a:lnTo>
                    <a:pt x="4" y="4"/>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1" name="Freeform 1129"/>
            <p:cNvSpPr>
              <a:spLocks/>
            </p:cNvSpPr>
            <p:nvPr/>
          </p:nvSpPr>
          <p:spPr bwMode="auto">
            <a:xfrm>
              <a:off x="2719390" y="3062090"/>
              <a:ext cx="12700" cy="17463"/>
            </a:xfrm>
            <a:custGeom>
              <a:avLst/>
              <a:gdLst/>
              <a:ahLst/>
              <a:cxnLst>
                <a:cxn ang="0">
                  <a:pos x="0" y="11"/>
                </a:cxn>
                <a:cxn ang="0">
                  <a:pos x="0" y="11"/>
                </a:cxn>
                <a:cxn ang="0">
                  <a:pos x="4" y="7"/>
                </a:cxn>
                <a:cxn ang="0">
                  <a:pos x="8" y="0"/>
                </a:cxn>
                <a:cxn ang="0">
                  <a:pos x="8" y="0"/>
                </a:cxn>
                <a:cxn ang="0">
                  <a:pos x="0" y="0"/>
                </a:cxn>
                <a:cxn ang="0">
                  <a:pos x="0" y="0"/>
                </a:cxn>
                <a:cxn ang="0">
                  <a:pos x="0" y="7"/>
                </a:cxn>
                <a:cxn ang="0">
                  <a:pos x="0" y="11"/>
                </a:cxn>
                <a:cxn ang="0">
                  <a:pos x="0" y="11"/>
                </a:cxn>
              </a:cxnLst>
              <a:rect l="0" t="0" r="r" b="b"/>
              <a:pathLst>
                <a:path w="8" h="11">
                  <a:moveTo>
                    <a:pt x="0" y="11"/>
                  </a:moveTo>
                  <a:lnTo>
                    <a:pt x="0" y="11"/>
                  </a:lnTo>
                  <a:lnTo>
                    <a:pt x="4" y="7"/>
                  </a:lnTo>
                  <a:lnTo>
                    <a:pt x="8" y="0"/>
                  </a:lnTo>
                  <a:lnTo>
                    <a:pt x="8" y="0"/>
                  </a:lnTo>
                  <a:lnTo>
                    <a:pt x="0" y="0"/>
                  </a:lnTo>
                  <a:lnTo>
                    <a:pt x="0" y="0"/>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Freeform 1130"/>
            <p:cNvSpPr>
              <a:spLocks/>
            </p:cNvSpPr>
            <p:nvPr/>
          </p:nvSpPr>
          <p:spPr bwMode="auto">
            <a:xfrm>
              <a:off x="2784477" y="3062090"/>
              <a:ext cx="23813" cy="17463"/>
            </a:xfrm>
            <a:custGeom>
              <a:avLst/>
              <a:gdLst/>
              <a:ahLst/>
              <a:cxnLst>
                <a:cxn ang="0">
                  <a:pos x="15" y="11"/>
                </a:cxn>
                <a:cxn ang="0">
                  <a:pos x="15" y="11"/>
                </a:cxn>
                <a:cxn ang="0">
                  <a:pos x="15" y="0"/>
                </a:cxn>
                <a:cxn ang="0">
                  <a:pos x="15" y="0"/>
                </a:cxn>
                <a:cxn ang="0">
                  <a:pos x="0" y="0"/>
                </a:cxn>
                <a:cxn ang="0">
                  <a:pos x="0" y="0"/>
                </a:cxn>
                <a:cxn ang="0">
                  <a:pos x="0" y="4"/>
                </a:cxn>
                <a:cxn ang="0">
                  <a:pos x="4" y="7"/>
                </a:cxn>
                <a:cxn ang="0">
                  <a:pos x="15" y="11"/>
                </a:cxn>
                <a:cxn ang="0">
                  <a:pos x="15" y="11"/>
                </a:cxn>
              </a:cxnLst>
              <a:rect l="0" t="0" r="r" b="b"/>
              <a:pathLst>
                <a:path w="15" h="11">
                  <a:moveTo>
                    <a:pt x="15" y="11"/>
                  </a:moveTo>
                  <a:lnTo>
                    <a:pt x="15" y="11"/>
                  </a:lnTo>
                  <a:lnTo>
                    <a:pt x="15" y="0"/>
                  </a:lnTo>
                  <a:lnTo>
                    <a:pt x="15" y="0"/>
                  </a:lnTo>
                  <a:lnTo>
                    <a:pt x="0" y="0"/>
                  </a:lnTo>
                  <a:lnTo>
                    <a:pt x="0" y="0"/>
                  </a:lnTo>
                  <a:lnTo>
                    <a:pt x="0" y="4"/>
                  </a:lnTo>
                  <a:lnTo>
                    <a:pt x="4" y="7"/>
                  </a:lnTo>
                  <a:lnTo>
                    <a:pt x="15" y="11"/>
                  </a:lnTo>
                  <a:lnTo>
                    <a:pt x="15"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3" name="Freeform 1131"/>
            <p:cNvSpPr>
              <a:spLocks/>
            </p:cNvSpPr>
            <p:nvPr/>
          </p:nvSpPr>
          <p:spPr bwMode="auto">
            <a:xfrm>
              <a:off x="2914652" y="3062090"/>
              <a:ext cx="41275" cy="17463"/>
            </a:xfrm>
            <a:custGeom>
              <a:avLst/>
              <a:gdLst/>
              <a:ahLst/>
              <a:cxnLst>
                <a:cxn ang="0">
                  <a:pos x="26" y="11"/>
                </a:cxn>
                <a:cxn ang="0">
                  <a:pos x="26" y="11"/>
                </a:cxn>
                <a:cxn ang="0">
                  <a:pos x="26" y="0"/>
                </a:cxn>
                <a:cxn ang="0">
                  <a:pos x="26" y="0"/>
                </a:cxn>
                <a:cxn ang="0">
                  <a:pos x="0" y="0"/>
                </a:cxn>
                <a:cxn ang="0">
                  <a:pos x="0" y="0"/>
                </a:cxn>
                <a:cxn ang="0">
                  <a:pos x="7" y="7"/>
                </a:cxn>
                <a:cxn ang="0">
                  <a:pos x="26" y="11"/>
                </a:cxn>
                <a:cxn ang="0">
                  <a:pos x="26" y="11"/>
                </a:cxn>
              </a:cxnLst>
              <a:rect l="0" t="0" r="r" b="b"/>
              <a:pathLst>
                <a:path w="26" h="11">
                  <a:moveTo>
                    <a:pt x="26" y="11"/>
                  </a:moveTo>
                  <a:lnTo>
                    <a:pt x="26" y="11"/>
                  </a:lnTo>
                  <a:lnTo>
                    <a:pt x="26" y="0"/>
                  </a:lnTo>
                  <a:lnTo>
                    <a:pt x="26" y="0"/>
                  </a:lnTo>
                  <a:lnTo>
                    <a:pt x="0" y="0"/>
                  </a:lnTo>
                  <a:lnTo>
                    <a:pt x="0" y="0"/>
                  </a:lnTo>
                  <a:lnTo>
                    <a:pt x="7" y="7"/>
                  </a:lnTo>
                  <a:lnTo>
                    <a:pt x="26" y="11"/>
                  </a:lnTo>
                  <a:lnTo>
                    <a:pt x="26"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4" name="Freeform 1132"/>
            <p:cNvSpPr>
              <a:spLocks/>
            </p:cNvSpPr>
            <p:nvPr/>
          </p:nvSpPr>
          <p:spPr bwMode="auto">
            <a:xfrm>
              <a:off x="3214690" y="3068440"/>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Freeform 1133"/>
            <p:cNvSpPr>
              <a:spLocks/>
            </p:cNvSpPr>
            <p:nvPr/>
          </p:nvSpPr>
          <p:spPr bwMode="auto">
            <a:xfrm>
              <a:off x="3351215" y="3062090"/>
              <a:ext cx="17463" cy="17463"/>
            </a:xfrm>
            <a:custGeom>
              <a:avLst/>
              <a:gdLst/>
              <a:ahLst/>
              <a:cxnLst>
                <a:cxn ang="0">
                  <a:pos x="0" y="11"/>
                </a:cxn>
                <a:cxn ang="0">
                  <a:pos x="0" y="11"/>
                </a:cxn>
                <a:cxn ang="0">
                  <a:pos x="4" y="7"/>
                </a:cxn>
                <a:cxn ang="0">
                  <a:pos x="7" y="7"/>
                </a:cxn>
                <a:cxn ang="0">
                  <a:pos x="11" y="4"/>
                </a:cxn>
                <a:cxn ang="0">
                  <a:pos x="11" y="0"/>
                </a:cxn>
                <a:cxn ang="0">
                  <a:pos x="11" y="0"/>
                </a:cxn>
                <a:cxn ang="0">
                  <a:pos x="0" y="0"/>
                </a:cxn>
                <a:cxn ang="0">
                  <a:pos x="0" y="0"/>
                </a:cxn>
                <a:cxn ang="0">
                  <a:pos x="0" y="11"/>
                </a:cxn>
                <a:cxn ang="0">
                  <a:pos x="0" y="11"/>
                </a:cxn>
              </a:cxnLst>
              <a:rect l="0" t="0" r="r" b="b"/>
              <a:pathLst>
                <a:path w="11" h="11">
                  <a:moveTo>
                    <a:pt x="0" y="11"/>
                  </a:moveTo>
                  <a:lnTo>
                    <a:pt x="0" y="11"/>
                  </a:lnTo>
                  <a:lnTo>
                    <a:pt x="4" y="7"/>
                  </a:lnTo>
                  <a:lnTo>
                    <a:pt x="7" y="7"/>
                  </a:lnTo>
                  <a:lnTo>
                    <a:pt x="11" y="4"/>
                  </a:lnTo>
                  <a:lnTo>
                    <a:pt x="11" y="0"/>
                  </a:lnTo>
                  <a:lnTo>
                    <a:pt x="11"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6" name="Freeform 1134"/>
            <p:cNvSpPr>
              <a:spLocks/>
            </p:cNvSpPr>
            <p:nvPr/>
          </p:nvSpPr>
          <p:spPr bwMode="auto">
            <a:xfrm>
              <a:off x="4176715" y="3062090"/>
              <a:ext cx="30163" cy="17463"/>
            </a:xfrm>
            <a:custGeom>
              <a:avLst/>
              <a:gdLst/>
              <a:ahLst/>
              <a:cxnLst>
                <a:cxn ang="0">
                  <a:pos x="0" y="11"/>
                </a:cxn>
                <a:cxn ang="0">
                  <a:pos x="0" y="11"/>
                </a:cxn>
                <a:cxn ang="0">
                  <a:pos x="11" y="7"/>
                </a:cxn>
                <a:cxn ang="0">
                  <a:pos x="15" y="4"/>
                </a:cxn>
                <a:cxn ang="0">
                  <a:pos x="19" y="0"/>
                </a:cxn>
                <a:cxn ang="0">
                  <a:pos x="19" y="0"/>
                </a:cxn>
                <a:cxn ang="0">
                  <a:pos x="0" y="0"/>
                </a:cxn>
                <a:cxn ang="0">
                  <a:pos x="0" y="0"/>
                </a:cxn>
                <a:cxn ang="0">
                  <a:pos x="0" y="11"/>
                </a:cxn>
                <a:cxn ang="0">
                  <a:pos x="0" y="11"/>
                </a:cxn>
              </a:cxnLst>
              <a:rect l="0" t="0" r="r" b="b"/>
              <a:pathLst>
                <a:path w="19" h="11">
                  <a:moveTo>
                    <a:pt x="0" y="11"/>
                  </a:moveTo>
                  <a:lnTo>
                    <a:pt x="0" y="11"/>
                  </a:lnTo>
                  <a:lnTo>
                    <a:pt x="11" y="7"/>
                  </a:lnTo>
                  <a:lnTo>
                    <a:pt x="15" y="4"/>
                  </a:lnTo>
                  <a:lnTo>
                    <a:pt x="19" y="0"/>
                  </a:lnTo>
                  <a:lnTo>
                    <a:pt x="19"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7" name="Freeform 1135"/>
            <p:cNvSpPr>
              <a:spLocks/>
            </p:cNvSpPr>
            <p:nvPr/>
          </p:nvSpPr>
          <p:spPr bwMode="auto">
            <a:xfrm>
              <a:off x="4525965" y="3062090"/>
              <a:ext cx="17463" cy="17463"/>
            </a:xfrm>
            <a:custGeom>
              <a:avLst/>
              <a:gdLst/>
              <a:ahLst/>
              <a:cxnLst>
                <a:cxn ang="0">
                  <a:pos x="7" y="11"/>
                </a:cxn>
                <a:cxn ang="0">
                  <a:pos x="7" y="11"/>
                </a:cxn>
                <a:cxn ang="0">
                  <a:pos x="11" y="11"/>
                </a:cxn>
                <a:cxn ang="0">
                  <a:pos x="11" y="7"/>
                </a:cxn>
                <a:cxn ang="0">
                  <a:pos x="11" y="0"/>
                </a:cxn>
                <a:cxn ang="0">
                  <a:pos x="11" y="0"/>
                </a:cxn>
                <a:cxn ang="0">
                  <a:pos x="0" y="0"/>
                </a:cxn>
                <a:cxn ang="0">
                  <a:pos x="0" y="0"/>
                </a:cxn>
                <a:cxn ang="0">
                  <a:pos x="0" y="4"/>
                </a:cxn>
                <a:cxn ang="0">
                  <a:pos x="3" y="4"/>
                </a:cxn>
                <a:cxn ang="0">
                  <a:pos x="7" y="7"/>
                </a:cxn>
                <a:cxn ang="0">
                  <a:pos x="7" y="11"/>
                </a:cxn>
                <a:cxn ang="0">
                  <a:pos x="7" y="11"/>
                </a:cxn>
              </a:cxnLst>
              <a:rect l="0" t="0" r="r" b="b"/>
              <a:pathLst>
                <a:path w="11" h="11">
                  <a:moveTo>
                    <a:pt x="7" y="11"/>
                  </a:moveTo>
                  <a:lnTo>
                    <a:pt x="7" y="11"/>
                  </a:lnTo>
                  <a:lnTo>
                    <a:pt x="11" y="11"/>
                  </a:lnTo>
                  <a:lnTo>
                    <a:pt x="11" y="7"/>
                  </a:lnTo>
                  <a:lnTo>
                    <a:pt x="11" y="0"/>
                  </a:lnTo>
                  <a:lnTo>
                    <a:pt x="11" y="0"/>
                  </a:lnTo>
                  <a:lnTo>
                    <a:pt x="0" y="0"/>
                  </a:lnTo>
                  <a:lnTo>
                    <a:pt x="0" y="0"/>
                  </a:lnTo>
                  <a:lnTo>
                    <a:pt x="0" y="4"/>
                  </a:lnTo>
                  <a:lnTo>
                    <a:pt x="3" y="4"/>
                  </a:lnTo>
                  <a:lnTo>
                    <a:pt x="7" y="7"/>
                  </a:lnTo>
                  <a:lnTo>
                    <a:pt x="7" y="11"/>
                  </a:lnTo>
                  <a:lnTo>
                    <a:pt x="7"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1136"/>
            <p:cNvSpPr>
              <a:spLocks/>
            </p:cNvSpPr>
            <p:nvPr/>
          </p:nvSpPr>
          <p:spPr bwMode="auto">
            <a:xfrm>
              <a:off x="4065590" y="3062090"/>
              <a:ext cx="17463" cy="11113"/>
            </a:xfrm>
            <a:custGeom>
              <a:avLst/>
              <a:gdLst/>
              <a:ahLst/>
              <a:cxnLst>
                <a:cxn ang="0">
                  <a:pos x="0" y="7"/>
                </a:cxn>
                <a:cxn ang="0">
                  <a:pos x="0" y="7"/>
                </a:cxn>
                <a:cxn ang="0">
                  <a:pos x="3" y="7"/>
                </a:cxn>
                <a:cxn ang="0">
                  <a:pos x="7" y="4"/>
                </a:cxn>
                <a:cxn ang="0">
                  <a:pos x="11" y="4"/>
                </a:cxn>
                <a:cxn ang="0">
                  <a:pos x="11" y="0"/>
                </a:cxn>
                <a:cxn ang="0">
                  <a:pos x="11" y="0"/>
                </a:cxn>
                <a:cxn ang="0">
                  <a:pos x="3" y="0"/>
                </a:cxn>
                <a:cxn ang="0">
                  <a:pos x="0" y="4"/>
                </a:cxn>
                <a:cxn ang="0">
                  <a:pos x="0" y="7"/>
                </a:cxn>
                <a:cxn ang="0">
                  <a:pos x="0" y="7"/>
                </a:cxn>
              </a:cxnLst>
              <a:rect l="0" t="0" r="r" b="b"/>
              <a:pathLst>
                <a:path w="11" h="7">
                  <a:moveTo>
                    <a:pt x="0" y="7"/>
                  </a:moveTo>
                  <a:lnTo>
                    <a:pt x="0" y="7"/>
                  </a:lnTo>
                  <a:lnTo>
                    <a:pt x="3" y="7"/>
                  </a:lnTo>
                  <a:lnTo>
                    <a:pt x="7" y="4"/>
                  </a:lnTo>
                  <a:lnTo>
                    <a:pt x="11" y="4"/>
                  </a:lnTo>
                  <a:lnTo>
                    <a:pt x="11" y="0"/>
                  </a:lnTo>
                  <a:lnTo>
                    <a:pt x="11" y="0"/>
                  </a:lnTo>
                  <a:lnTo>
                    <a:pt x="3" y="0"/>
                  </a:lnTo>
                  <a:lnTo>
                    <a:pt x="0" y="4"/>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1137"/>
            <p:cNvSpPr>
              <a:spLocks/>
            </p:cNvSpPr>
            <p:nvPr/>
          </p:nvSpPr>
          <p:spPr bwMode="auto">
            <a:xfrm>
              <a:off x="4306890" y="3062090"/>
              <a:ext cx="23813" cy="11113"/>
            </a:xfrm>
            <a:custGeom>
              <a:avLst/>
              <a:gdLst/>
              <a:ahLst/>
              <a:cxnLst>
                <a:cxn ang="0">
                  <a:pos x="15" y="0"/>
                </a:cxn>
                <a:cxn ang="0">
                  <a:pos x="15" y="0"/>
                </a:cxn>
                <a:cxn ang="0">
                  <a:pos x="4" y="0"/>
                </a:cxn>
                <a:cxn ang="0">
                  <a:pos x="0" y="0"/>
                </a:cxn>
                <a:cxn ang="0">
                  <a:pos x="0" y="4"/>
                </a:cxn>
                <a:cxn ang="0">
                  <a:pos x="0" y="4"/>
                </a:cxn>
                <a:cxn ang="0">
                  <a:pos x="7" y="7"/>
                </a:cxn>
                <a:cxn ang="0">
                  <a:pos x="11" y="4"/>
                </a:cxn>
                <a:cxn ang="0">
                  <a:pos x="15" y="0"/>
                </a:cxn>
                <a:cxn ang="0">
                  <a:pos x="15" y="0"/>
                </a:cxn>
              </a:cxnLst>
              <a:rect l="0" t="0" r="r" b="b"/>
              <a:pathLst>
                <a:path w="15" h="7">
                  <a:moveTo>
                    <a:pt x="15" y="0"/>
                  </a:moveTo>
                  <a:lnTo>
                    <a:pt x="15" y="0"/>
                  </a:lnTo>
                  <a:lnTo>
                    <a:pt x="4" y="0"/>
                  </a:lnTo>
                  <a:lnTo>
                    <a:pt x="0" y="0"/>
                  </a:lnTo>
                  <a:lnTo>
                    <a:pt x="0" y="4"/>
                  </a:lnTo>
                  <a:lnTo>
                    <a:pt x="0" y="4"/>
                  </a:lnTo>
                  <a:lnTo>
                    <a:pt x="7" y="7"/>
                  </a:lnTo>
                  <a:lnTo>
                    <a:pt x="11" y="4"/>
                  </a:lnTo>
                  <a:lnTo>
                    <a:pt x="15" y="0"/>
                  </a:lnTo>
                  <a:lnTo>
                    <a:pt x="15"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1138"/>
            <p:cNvSpPr>
              <a:spLocks/>
            </p:cNvSpPr>
            <p:nvPr/>
          </p:nvSpPr>
          <p:spPr bwMode="auto">
            <a:xfrm>
              <a:off x="4400552" y="3062090"/>
              <a:ext cx="30163" cy="11113"/>
            </a:xfrm>
            <a:custGeom>
              <a:avLst/>
              <a:gdLst/>
              <a:ahLst/>
              <a:cxnLst>
                <a:cxn ang="0">
                  <a:pos x="19" y="0"/>
                </a:cxn>
                <a:cxn ang="0">
                  <a:pos x="19" y="0"/>
                </a:cxn>
                <a:cxn ang="0">
                  <a:pos x="0" y="0"/>
                </a:cxn>
                <a:cxn ang="0">
                  <a:pos x="0" y="0"/>
                </a:cxn>
                <a:cxn ang="0">
                  <a:pos x="4" y="4"/>
                </a:cxn>
                <a:cxn ang="0">
                  <a:pos x="8" y="7"/>
                </a:cxn>
                <a:cxn ang="0">
                  <a:pos x="15" y="4"/>
                </a:cxn>
                <a:cxn ang="0">
                  <a:pos x="19" y="0"/>
                </a:cxn>
                <a:cxn ang="0">
                  <a:pos x="19" y="0"/>
                </a:cxn>
              </a:cxnLst>
              <a:rect l="0" t="0" r="r" b="b"/>
              <a:pathLst>
                <a:path w="19" h="7">
                  <a:moveTo>
                    <a:pt x="19" y="0"/>
                  </a:moveTo>
                  <a:lnTo>
                    <a:pt x="19" y="0"/>
                  </a:lnTo>
                  <a:lnTo>
                    <a:pt x="0" y="0"/>
                  </a:lnTo>
                  <a:lnTo>
                    <a:pt x="0" y="0"/>
                  </a:lnTo>
                  <a:lnTo>
                    <a:pt x="4" y="4"/>
                  </a:lnTo>
                  <a:lnTo>
                    <a:pt x="8" y="7"/>
                  </a:lnTo>
                  <a:lnTo>
                    <a:pt x="15" y="4"/>
                  </a:lnTo>
                  <a:lnTo>
                    <a:pt x="19" y="0"/>
                  </a:lnTo>
                  <a:lnTo>
                    <a:pt x="19"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1139"/>
            <p:cNvSpPr>
              <a:spLocks/>
            </p:cNvSpPr>
            <p:nvPr/>
          </p:nvSpPr>
          <p:spPr bwMode="auto">
            <a:xfrm>
              <a:off x="4554540" y="3062090"/>
              <a:ext cx="12700" cy="11113"/>
            </a:xfrm>
            <a:custGeom>
              <a:avLst/>
              <a:gdLst/>
              <a:ahLst/>
              <a:cxnLst>
                <a:cxn ang="0">
                  <a:pos x="0" y="7"/>
                </a:cxn>
                <a:cxn ang="0">
                  <a:pos x="0" y="7"/>
                </a:cxn>
                <a:cxn ang="0">
                  <a:pos x="8" y="4"/>
                </a:cxn>
                <a:cxn ang="0">
                  <a:pos x="8" y="0"/>
                </a:cxn>
                <a:cxn ang="0">
                  <a:pos x="8" y="0"/>
                </a:cxn>
                <a:cxn ang="0">
                  <a:pos x="0" y="0"/>
                </a:cxn>
                <a:cxn ang="0">
                  <a:pos x="0" y="0"/>
                </a:cxn>
                <a:cxn ang="0">
                  <a:pos x="0" y="7"/>
                </a:cxn>
                <a:cxn ang="0">
                  <a:pos x="0" y="7"/>
                </a:cxn>
              </a:cxnLst>
              <a:rect l="0" t="0" r="r" b="b"/>
              <a:pathLst>
                <a:path w="8" h="7">
                  <a:moveTo>
                    <a:pt x="0" y="7"/>
                  </a:moveTo>
                  <a:lnTo>
                    <a:pt x="0" y="7"/>
                  </a:lnTo>
                  <a:lnTo>
                    <a:pt x="8" y="4"/>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1140"/>
            <p:cNvSpPr>
              <a:spLocks/>
            </p:cNvSpPr>
            <p:nvPr/>
          </p:nvSpPr>
          <p:spPr bwMode="auto">
            <a:xfrm>
              <a:off x="2654302" y="30620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1141"/>
            <p:cNvSpPr>
              <a:spLocks/>
            </p:cNvSpPr>
            <p:nvPr/>
          </p:nvSpPr>
          <p:spPr bwMode="auto">
            <a:xfrm>
              <a:off x="3014665" y="3062090"/>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4" name="Freeform 1142"/>
            <p:cNvSpPr>
              <a:spLocks/>
            </p:cNvSpPr>
            <p:nvPr/>
          </p:nvSpPr>
          <p:spPr bwMode="auto">
            <a:xfrm>
              <a:off x="4230690" y="3062090"/>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5" name="Freeform 1143"/>
            <p:cNvSpPr>
              <a:spLocks/>
            </p:cNvSpPr>
            <p:nvPr/>
          </p:nvSpPr>
          <p:spPr bwMode="auto">
            <a:xfrm>
              <a:off x="4259265" y="30620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6" name="Freeform 1144"/>
            <p:cNvSpPr>
              <a:spLocks/>
            </p:cNvSpPr>
            <p:nvPr/>
          </p:nvSpPr>
          <p:spPr bwMode="auto">
            <a:xfrm>
              <a:off x="4371977" y="30620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7" name="Freeform 1145"/>
            <p:cNvSpPr>
              <a:spLocks/>
            </p:cNvSpPr>
            <p:nvPr/>
          </p:nvSpPr>
          <p:spPr bwMode="auto">
            <a:xfrm>
              <a:off x="2736852" y="3044628"/>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8" name="Freeform 1146"/>
            <p:cNvSpPr>
              <a:spLocks/>
            </p:cNvSpPr>
            <p:nvPr/>
          </p:nvSpPr>
          <p:spPr bwMode="auto">
            <a:xfrm>
              <a:off x="2825752" y="3031928"/>
              <a:ext cx="17463" cy="19050"/>
            </a:xfrm>
            <a:custGeom>
              <a:avLst/>
              <a:gdLst/>
              <a:ahLst/>
              <a:cxnLst>
                <a:cxn ang="0">
                  <a:pos x="4" y="12"/>
                </a:cxn>
                <a:cxn ang="0">
                  <a:pos x="4" y="12"/>
                </a:cxn>
                <a:cxn ang="0">
                  <a:pos x="11" y="8"/>
                </a:cxn>
                <a:cxn ang="0">
                  <a:pos x="11" y="4"/>
                </a:cxn>
                <a:cxn ang="0">
                  <a:pos x="8" y="0"/>
                </a:cxn>
                <a:cxn ang="0">
                  <a:pos x="8" y="0"/>
                </a:cxn>
                <a:cxn ang="0">
                  <a:pos x="4" y="0"/>
                </a:cxn>
                <a:cxn ang="0">
                  <a:pos x="0" y="4"/>
                </a:cxn>
                <a:cxn ang="0">
                  <a:pos x="4" y="12"/>
                </a:cxn>
                <a:cxn ang="0">
                  <a:pos x="4" y="12"/>
                </a:cxn>
              </a:cxnLst>
              <a:rect l="0" t="0" r="r" b="b"/>
              <a:pathLst>
                <a:path w="11" h="12">
                  <a:moveTo>
                    <a:pt x="4" y="12"/>
                  </a:moveTo>
                  <a:lnTo>
                    <a:pt x="4" y="12"/>
                  </a:lnTo>
                  <a:lnTo>
                    <a:pt x="11" y="8"/>
                  </a:lnTo>
                  <a:lnTo>
                    <a:pt x="11" y="4"/>
                  </a:lnTo>
                  <a:lnTo>
                    <a:pt x="8" y="0"/>
                  </a:lnTo>
                  <a:lnTo>
                    <a:pt x="8" y="0"/>
                  </a:lnTo>
                  <a:lnTo>
                    <a:pt x="4" y="0"/>
                  </a:lnTo>
                  <a:lnTo>
                    <a:pt x="0" y="4"/>
                  </a:lnTo>
                  <a:lnTo>
                    <a:pt x="4" y="12"/>
                  </a:lnTo>
                  <a:lnTo>
                    <a:pt x="4"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9" name="Freeform 1147"/>
            <p:cNvSpPr>
              <a:spLocks/>
            </p:cNvSpPr>
            <p:nvPr/>
          </p:nvSpPr>
          <p:spPr bwMode="auto">
            <a:xfrm>
              <a:off x="2979740" y="3031928"/>
              <a:ext cx="11113" cy="19050"/>
            </a:xfrm>
            <a:custGeom>
              <a:avLst/>
              <a:gdLst/>
              <a:ahLst/>
              <a:cxnLst>
                <a:cxn ang="0">
                  <a:pos x="3" y="12"/>
                </a:cxn>
                <a:cxn ang="0">
                  <a:pos x="3" y="12"/>
                </a:cxn>
                <a:cxn ang="0">
                  <a:pos x="7" y="4"/>
                </a:cxn>
                <a:cxn ang="0">
                  <a:pos x="7" y="0"/>
                </a:cxn>
                <a:cxn ang="0">
                  <a:pos x="7" y="0"/>
                </a:cxn>
                <a:cxn ang="0">
                  <a:pos x="3" y="0"/>
                </a:cxn>
                <a:cxn ang="0">
                  <a:pos x="0" y="4"/>
                </a:cxn>
                <a:cxn ang="0">
                  <a:pos x="3" y="12"/>
                </a:cxn>
                <a:cxn ang="0">
                  <a:pos x="3" y="12"/>
                </a:cxn>
              </a:cxnLst>
              <a:rect l="0" t="0" r="r" b="b"/>
              <a:pathLst>
                <a:path w="7" h="12">
                  <a:moveTo>
                    <a:pt x="3" y="12"/>
                  </a:moveTo>
                  <a:lnTo>
                    <a:pt x="3" y="12"/>
                  </a:lnTo>
                  <a:lnTo>
                    <a:pt x="7" y="4"/>
                  </a:lnTo>
                  <a:lnTo>
                    <a:pt x="7" y="0"/>
                  </a:lnTo>
                  <a:lnTo>
                    <a:pt x="7" y="0"/>
                  </a:lnTo>
                  <a:lnTo>
                    <a:pt x="3" y="0"/>
                  </a:lnTo>
                  <a:lnTo>
                    <a:pt x="0" y="4"/>
                  </a:lnTo>
                  <a:lnTo>
                    <a:pt x="3" y="12"/>
                  </a:lnTo>
                  <a:lnTo>
                    <a:pt x="3"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0" name="Freeform 1148"/>
            <p:cNvSpPr>
              <a:spLocks/>
            </p:cNvSpPr>
            <p:nvPr/>
          </p:nvSpPr>
          <p:spPr bwMode="auto">
            <a:xfrm>
              <a:off x="2760665" y="3031928"/>
              <a:ext cx="23813" cy="19050"/>
            </a:xfrm>
            <a:custGeom>
              <a:avLst/>
              <a:gdLst/>
              <a:ahLst/>
              <a:cxnLst>
                <a:cxn ang="0">
                  <a:pos x="15" y="12"/>
                </a:cxn>
                <a:cxn ang="0">
                  <a:pos x="15" y="12"/>
                </a:cxn>
                <a:cxn ang="0">
                  <a:pos x="8" y="0"/>
                </a:cxn>
                <a:cxn ang="0">
                  <a:pos x="0" y="0"/>
                </a:cxn>
                <a:cxn ang="0">
                  <a:pos x="0" y="0"/>
                </a:cxn>
                <a:cxn ang="0">
                  <a:pos x="0" y="4"/>
                </a:cxn>
                <a:cxn ang="0">
                  <a:pos x="4" y="8"/>
                </a:cxn>
                <a:cxn ang="0">
                  <a:pos x="15" y="12"/>
                </a:cxn>
                <a:cxn ang="0">
                  <a:pos x="15" y="12"/>
                </a:cxn>
              </a:cxnLst>
              <a:rect l="0" t="0" r="r" b="b"/>
              <a:pathLst>
                <a:path w="15" h="12">
                  <a:moveTo>
                    <a:pt x="15" y="12"/>
                  </a:moveTo>
                  <a:lnTo>
                    <a:pt x="15" y="12"/>
                  </a:lnTo>
                  <a:lnTo>
                    <a:pt x="8" y="0"/>
                  </a:lnTo>
                  <a:lnTo>
                    <a:pt x="0" y="0"/>
                  </a:lnTo>
                  <a:lnTo>
                    <a:pt x="0" y="0"/>
                  </a:lnTo>
                  <a:lnTo>
                    <a:pt x="0" y="4"/>
                  </a:lnTo>
                  <a:lnTo>
                    <a:pt x="4" y="8"/>
                  </a:lnTo>
                  <a:lnTo>
                    <a:pt x="15" y="12"/>
                  </a:lnTo>
                  <a:lnTo>
                    <a:pt x="15"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1149"/>
            <p:cNvSpPr>
              <a:spLocks/>
            </p:cNvSpPr>
            <p:nvPr/>
          </p:nvSpPr>
          <p:spPr bwMode="auto">
            <a:xfrm>
              <a:off x="4254502" y="3020815"/>
              <a:ext cx="52388" cy="23813"/>
            </a:xfrm>
            <a:custGeom>
              <a:avLst/>
              <a:gdLst/>
              <a:ahLst/>
              <a:cxnLst>
                <a:cxn ang="0">
                  <a:pos x="0" y="15"/>
                </a:cxn>
                <a:cxn ang="0">
                  <a:pos x="0" y="15"/>
                </a:cxn>
                <a:cxn ang="0">
                  <a:pos x="3" y="15"/>
                </a:cxn>
                <a:cxn ang="0">
                  <a:pos x="14" y="15"/>
                </a:cxn>
                <a:cxn ang="0">
                  <a:pos x="33" y="11"/>
                </a:cxn>
                <a:cxn ang="0">
                  <a:pos x="33" y="11"/>
                </a:cxn>
                <a:cxn ang="0">
                  <a:pos x="33" y="7"/>
                </a:cxn>
                <a:cxn ang="0">
                  <a:pos x="29" y="7"/>
                </a:cxn>
                <a:cxn ang="0">
                  <a:pos x="26" y="4"/>
                </a:cxn>
                <a:cxn ang="0">
                  <a:pos x="26" y="0"/>
                </a:cxn>
                <a:cxn ang="0">
                  <a:pos x="26" y="0"/>
                </a:cxn>
                <a:cxn ang="0">
                  <a:pos x="11" y="7"/>
                </a:cxn>
                <a:cxn ang="0">
                  <a:pos x="0" y="15"/>
                </a:cxn>
                <a:cxn ang="0">
                  <a:pos x="0" y="15"/>
                </a:cxn>
              </a:cxnLst>
              <a:rect l="0" t="0" r="r" b="b"/>
              <a:pathLst>
                <a:path w="33" h="15">
                  <a:moveTo>
                    <a:pt x="0" y="15"/>
                  </a:moveTo>
                  <a:lnTo>
                    <a:pt x="0" y="15"/>
                  </a:lnTo>
                  <a:lnTo>
                    <a:pt x="3" y="15"/>
                  </a:lnTo>
                  <a:lnTo>
                    <a:pt x="14" y="15"/>
                  </a:lnTo>
                  <a:lnTo>
                    <a:pt x="33" y="11"/>
                  </a:lnTo>
                  <a:lnTo>
                    <a:pt x="33" y="11"/>
                  </a:lnTo>
                  <a:lnTo>
                    <a:pt x="33" y="7"/>
                  </a:lnTo>
                  <a:lnTo>
                    <a:pt x="29" y="7"/>
                  </a:lnTo>
                  <a:lnTo>
                    <a:pt x="26" y="4"/>
                  </a:lnTo>
                  <a:lnTo>
                    <a:pt x="26" y="0"/>
                  </a:lnTo>
                  <a:lnTo>
                    <a:pt x="26" y="0"/>
                  </a:lnTo>
                  <a:lnTo>
                    <a:pt x="11" y="7"/>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2" name="Freeform 1150"/>
            <p:cNvSpPr>
              <a:spLocks/>
            </p:cNvSpPr>
            <p:nvPr/>
          </p:nvSpPr>
          <p:spPr bwMode="auto">
            <a:xfrm>
              <a:off x="2667002" y="3031928"/>
              <a:ext cx="11113" cy="12700"/>
            </a:xfrm>
            <a:custGeom>
              <a:avLst/>
              <a:gdLst/>
              <a:ahLst/>
              <a:cxnLst>
                <a:cxn ang="0">
                  <a:pos x="3" y="8"/>
                </a:cxn>
                <a:cxn ang="0">
                  <a:pos x="3" y="8"/>
                </a:cxn>
                <a:cxn ang="0">
                  <a:pos x="7" y="0"/>
                </a:cxn>
                <a:cxn ang="0">
                  <a:pos x="3" y="0"/>
                </a:cxn>
                <a:cxn ang="0">
                  <a:pos x="0" y="0"/>
                </a:cxn>
                <a:cxn ang="0">
                  <a:pos x="3" y="8"/>
                </a:cxn>
                <a:cxn ang="0">
                  <a:pos x="3" y="8"/>
                </a:cxn>
              </a:cxnLst>
              <a:rect l="0" t="0" r="r" b="b"/>
              <a:pathLst>
                <a:path w="7" h="8">
                  <a:moveTo>
                    <a:pt x="3" y="8"/>
                  </a:moveTo>
                  <a:lnTo>
                    <a:pt x="3" y="8"/>
                  </a:lnTo>
                  <a:lnTo>
                    <a:pt x="7" y="0"/>
                  </a:lnTo>
                  <a:lnTo>
                    <a:pt x="3" y="0"/>
                  </a:lnTo>
                  <a:lnTo>
                    <a:pt x="0" y="0"/>
                  </a:lnTo>
                  <a:lnTo>
                    <a:pt x="3" y="8"/>
                  </a:lnTo>
                  <a:lnTo>
                    <a:pt x="3"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3" name="Freeform 1151"/>
            <p:cNvSpPr>
              <a:spLocks/>
            </p:cNvSpPr>
            <p:nvPr/>
          </p:nvSpPr>
          <p:spPr bwMode="auto">
            <a:xfrm>
              <a:off x="2790827" y="3031928"/>
              <a:ext cx="28575" cy="12700"/>
            </a:xfrm>
            <a:custGeom>
              <a:avLst/>
              <a:gdLst/>
              <a:ahLst/>
              <a:cxnLst>
                <a:cxn ang="0">
                  <a:pos x="18" y="4"/>
                </a:cxn>
                <a:cxn ang="0">
                  <a:pos x="18" y="4"/>
                </a:cxn>
                <a:cxn ang="0">
                  <a:pos x="15" y="0"/>
                </a:cxn>
                <a:cxn ang="0">
                  <a:pos x="11" y="0"/>
                </a:cxn>
                <a:cxn ang="0">
                  <a:pos x="0" y="0"/>
                </a:cxn>
                <a:cxn ang="0">
                  <a:pos x="0" y="0"/>
                </a:cxn>
                <a:cxn ang="0">
                  <a:pos x="4" y="4"/>
                </a:cxn>
                <a:cxn ang="0">
                  <a:pos x="7" y="8"/>
                </a:cxn>
                <a:cxn ang="0">
                  <a:pos x="18" y="4"/>
                </a:cxn>
                <a:cxn ang="0">
                  <a:pos x="18" y="4"/>
                </a:cxn>
              </a:cxnLst>
              <a:rect l="0" t="0" r="r" b="b"/>
              <a:pathLst>
                <a:path w="18" h="8">
                  <a:moveTo>
                    <a:pt x="18" y="4"/>
                  </a:moveTo>
                  <a:lnTo>
                    <a:pt x="18" y="4"/>
                  </a:lnTo>
                  <a:lnTo>
                    <a:pt x="15" y="0"/>
                  </a:lnTo>
                  <a:lnTo>
                    <a:pt x="11" y="0"/>
                  </a:lnTo>
                  <a:lnTo>
                    <a:pt x="0" y="0"/>
                  </a:lnTo>
                  <a:lnTo>
                    <a:pt x="0" y="0"/>
                  </a:lnTo>
                  <a:lnTo>
                    <a:pt x="4" y="4"/>
                  </a:lnTo>
                  <a:lnTo>
                    <a:pt x="7" y="8"/>
                  </a:lnTo>
                  <a:lnTo>
                    <a:pt x="18" y="4"/>
                  </a:lnTo>
                  <a:lnTo>
                    <a:pt x="18"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4" name="Freeform 1152"/>
            <p:cNvSpPr>
              <a:spLocks/>
            </p:cNvSpPr>
            <p:nvPr/>
          </p:nvSpPr>
          <p:spPr bwMode="auto">
            <a:xfrm>
              <a:off x="2849565" y="3031928"/>
              <a:ext cx="11113" cy="12700"/>
            </a:xfrm>
            <a:custGeom>
              <a:avLst/>
              <a:gdLst/>
              <a:ahLst/>
              <a:cxnLst>
                <a:cxn ang="0">
                  <a:pos x="0" y="8"/>
                </a:cxn>
                <a:cxn ang="0">
                  <a:pos x="0" y="8"/>
                </a:cxn>
                <a:cxn ang="0">
                  <a:pos x="7" y="8"/>
                </a:cxn>
                <a:cxn ang="0">
                  <a:pos x="7" y="4"/>
                </a:cxn>
                <a:cxn ang="0">
                  <a:pos x="7" y="0"/>
                </a:cxn>
                <a:cxn ang="0">
                  <a:pos x="0" y="0"/>
                </a:cxn>
                <a:cxn ang="0">
                  <a:pos x="0" y="0"/>
                </a:cxn>
                <a:cxn ang="0">
                  <a:pos x="0" y="8"/>
                </a:cxn>
                <a:cxn ang="0">
                  <a:pos x="0" y="8"/>
                </a:cxn>
              </a:cxnLst>
              <a:rect l="0" t="0" r="r" b="b"/>
              <a:pathLst>
                <a:path w="7" h="8">
                  <a:moveTo>
                    <a:pt x="0" y="8"/>
                  </a:moveTo>
                  <a:lnTo>
                    <a:pt x="0" y="8"/>
                  </a:lnTo>
                  <a:lnTo>
                    <a:pt x="7" y="8"/>
                  </a:lnTo>
                  <a:lnTo>
                    <a:pt x="7" y="4"/>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5" name="Freeform 1153"/>
            <p:cNvSpPr>
              <a:spLocks/>
            </p:cNvSpPr>
            <p:nvPr/>
          </p:nvSpPr>
          <p:spPr bwMode="auto">
            <a:xfrm>
              <a:off x="2867027" y="3031928"/>
              <a:ext cx="12700" cy="12700"/>
            </a:xfrm>
            <a:custGeom>
              <a:avLst/>
              <a:gdLst/>
              <a:ahLst/>
              <a:cxnLst>
                <a:cxn ang="0">
                  <a:pos x="0" y="8"/>
                </a:cxn>
                <a:cxn ang="0">
                  <a:pos x="0" y="8"/>
                </a:cxn>
                <a:cxn ang="0">
                  <a:pos x="8" y="8"/>
                </a:cxn>
                <a:cxn ang="0">
                  <a:pos x="8" y="4"/>
                </a:cxn>
                <a:cxn ang="0">
                  <a:pos x="8" y="0"/>
                </a:cxn>
                <a:cxn ang="0">
                  <a:pos x="0" y="0"/>
                </a:cxn>
                <a:cxn ang="0">
                  <a:pos x="0" y="0"/>
                </a:cxn>
                <a:cxn ang="0">
                  <a:pos x="0" y="8"/>
                </a:cxn>
                <a:cxn ang="0">
                  <a:pos x="0" y="8"/>
                </a:cxn>
              </a:cxnLst>
              <a:rect l="0" t="0" r="r" b="b"/>
              <a:pathLst>
                <a:path w="8" h="8">
                  <a:moveTo>
                    <a:pt x="0" y="8"/>
                  </a:moveTo>
                  <a:lnTo>
                    <a:pt x="0" y="8"/>
                  </a:lnTo>
                  <a:lnTo>
                    <a:pt x="8" y="8"/>
                  </a:lnTo>
                  <a:lnTo>
                    <a:pt x="8" y="4"/>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6" name="Freeform 1154"/>
            <p:cNvSpPr>
              <a:spLocks/>
            </p:cNvSpPr>
            <p:nvPr/>
          </p:nvSpPr>
          <p:spPr bwMode="auto">
            <a:xfrm>
              <a:off x="2890840" y="3027165"/>
              <a:ext cx="34925" cy="17463"/>
            </a:xfrm>
            <a:custGeom>
              <a:avLst/>
              <a:gdLst/>
              <a:ahLst/>
              <a:cxnLst>
                <a:cxn ang="0">
                  <a:pos x="22" y="7"/>
                </a:cxn>
                <a:cxn ang="0">
                  <a:pos x="22" y="7"/>
                </a:cxn>
                <a:cxn ang="0">
                  <a:pos x="19" y="3"/>
                </a:cxn>
                <a:cxn ang="0">
                  <a:pos x="11" y="0"/>
                </a:cxn>
                <a:cxn ang="0">
                  <a:pos x="0" y="3"/>
                </a:cxn>
                <a:cxn ang="0">
                  <a:pos x="0" y="3"/>
                </a:cxn>
                <a:cxn ang="0">
                  <a:pos x="0" y="11"/>
                </a:cxn>
                <a:cxn ang="0">
                  <a:pos x="7" y="11"/>
                </a:cxn>
                <a:cxn ang="0">
                  <a:pos x="22" y="7"/>
                </a:cxn>
                <a:cxn ang="0">
                  <a:pos x="22" y="7"/>
                </a:cxn>
              </a:cxnLst>
              <a:rect l="0" t="0" r="r" b="b"/>
              <a:pathLst>
                <a:path w="22" h="11">
                  <a:moveTo>
                    <a:pt x="22" y="7"/>
                  </a:moveTo>
                  <a:lnTo>
                    <a:pt x="22" y="7"/>
                  </a:lnTo>
                  <a:lnTo>
                    <a:pt x="19" y="3"/>
                  </a:lnTo>
                  <a:lnTo>
                    <a:pt x="11" y="0"/>
                  </a:lnTo>
                  <a:lnTo>
                    <a:pt x="0" y="3"/>
                  </a:lnTo>
                  <a:lnTo>
                    <a:pt x="0" y="3"/>
                  </a:lnTo>
                  <a:lnTo>
                    <a:pt x="0" y="11"/>
                  </a:lnTo>
                  <a:lnTo>
                    <a:pt x="7" y="11"/>
                  </a:lnTo>
                  <a:lnTo>
                    <a:pt x="22" y="7"/>
                  </a:lnTo>
                  <a:lnTo>
                    <a:pt x="22"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7" name="Freeform 1155"/>
            <p:cNvSpPr>
              <a:spLocks/>
            </p:cNvSpPr>
            <p:nvPr/>
          </p:nvSpPr>
          <p:spPr bwMode="auto">
            <a:xfrm>
              <a:off x="3186115" y="3027165"/>
              <a:ext cx="28575" cy="17463"/>
            </a:xfrm>
            <a:custGeom>
              <a:avLst/>
              <a:gdLst/>
              <a:ahLst/>
              <a:cxnLst>
                <a:cxn ang="0">
                  <a:pos x="18" y="7"/>
                </a:cxn>
                <a:cxn ang="0">
                  <a:pos x="18" y="7"/>
                </a:cxn>
                <a:cxn ang="0">
                  <a:pos x="18" y="3"/>
                </a:cxn>
                <a:cxn ang="0">
                  <a:pos x="11" y="0"/>
                </a:cxn>
                <a:cxn ang="0">
                  <a:pos x="0" y="3"/>
                </a:cxn>
                <a:cxn ang="0">
                  <a:pos x="0" y="3"/>
                </a:cxn>
                <a:cxn ang="0">
                  <a:pos x="4" y="7"/>
                </a:cxn>
                <a:cxn ang="0">
                  <a:pos x="7" y="11"/>
                </a:cxn>
                <a:cxn ang="0">
                  <a:pos x="15" y="11"/>
                </a:cxn>
                <a:cxn ang="0">
                  <a:pos x="18" y="7"/>
                </a:cxn>
                <a:cxn ang="0">
                  <a:pos x="18" y="7"/>
                </a:cxn>
              </a:cxnLst>
              <a:rect l="0" t="0" r="r" b="b"/>
              <a:pathLst>
                <a:path w="18" h="11">
                  <a:moveTo>
                    <a:pt x="18" y="7"/>
                  </a:moveTo>
                  <a:lnTo>
                    <a:pt x="18" y="7"/>
                  </a:lnTo>
                  <a:lnTo>
                    <a:pt x="18" y="3"/>
                  </a:lnTo>
                  <a:lnTo>
                    <a:pt x="11" y="0"/>
                  </a:lnTo>
                  <a:lnTo>
                    <a:pt x="0" y="3"/>
                  </a:lnTo>
                  <a:lnTo>
                    <a:pt x="0" y="3"/>
                  </a:lnTo>
                  <a:lnTo>
                    <a:pt x="4" y="7"/>
                  </a:lnTo>
                  <a:lnTo>
                    <a:pt x="7" y="11"/>
                  </a:lnTo>
                  <a:lnTo>
                    <a:pt x="15" y="11"/>
                  </a:lnTo>
                  <a:lnTo>
                    <a:pt x="18" y="7"/>
                  </a:lnTo>
                  <a:lnTo>
                    <a:pt x="18"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8" name="Freeform 1156"/>
            <p:cNvSpPr>
              <a:spLocks/>
            </p:cNvSpPr>
            <p:nvPr/>
          </p:nvSpPr>
          <p:spPr bwMode="auto">
            <a:xfrm>
              <a:off x="3255965" y="3031928"/>
              <a:ext cx="30163" cy="12700"/>
            </a:xfrm>
            <a:custGeom>
              <a:avLst/>
              <a:gdLst/>
              <a:ahLst/>
              <a:cxnLst>
                <a:cxn ang="0">
                  <a:pos x="19" y="4"/>
                </a:cxn>
                <a:cxn ang="0">
                  <a:pos x="19" y="4"/>
                </a:cxn>
                <a:cxn ang="0">
                  <a:pos x="15" y="0"/>
                </a:cxn>
                <a:cxn ang="0">
                  <a:pos x="12" y="0"/>
                </a:cxn>
                <a:cxn ang="0">
                  <a:pos x="0" y="0"/>
                </a:cxn>
                <a:cxn ang="0">
                  <a:pos x="0" y="0"/>
                </a:cxn>
                <a:cxn ang="0">
                  <a:pos x="4" y="4"/>
                </a:cxn>
                <a:cxn ang="0">
                  <a:pos x="8" y="8"/>
                </a:cxn>
                <a:cxn ang="0">
                  <a:pos x="19" y="4"/>
                </a:cxn>
                <a:cxn ang="0">
                  <a:pos x="19" y="4"/>
                </a:cxn>
              </a:cxnLst>
              <a:rect l="0" t="0" r="r" b="b"/>
              <a:pathLst>
                <a:path w="19" h="8">
                  <a:moveTo>
                    <a:pt x="19" y="4"/>
                  </a:moveTo>
                  <a:lnTo>
                    <a:pt x="19" y="4"/>
                  </a:lnTo>
                  <a:lnTo>
                    <a:pt x="15" y="0"/>
                  </a:lnTo>
                  <a:lnTo>
                    <a:pt x="12" y="0"/>
                  </a:lnTo>
                  <a:lnTo>
                    <a:pt x="0" y="0"/>
                  </a:lnTo>
                  <a:lnTo>
                    <a:pt x="0" y="0"/>
                  </a:lnTo>
                  <a:lnTo>
                    <a:pt x="4" y="4"/>
                  </a:lnTo>
                  <a:lnTo>
                    <a:pt x="8" y="8"/>
                  </a:lnTo>
                  <a:lnTo>
                    <a:pt x="19" y="4"/>
                  </a:lnTo>
                  <a:lnTo>
                    <a:pt x="19"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9" name="Freeform 1157"/>
            <p:cNvSpPr>
              <a:spLocks/>
            </p:cNvSpPr>
            <p:nvPr/>
          </p:nvSpPr>
          <p:spPr bwMode="auto">
            <a:xfrm>
              <a:off x="4052890" y="3027165"/>
              <a:ext cx="23813" cy="17463"/>
            </a:xfrm>
            <a:custGeom>
              <a:avLst/>
              <a:gdLst/>
              <a:ahLst/>
              <a:cxnLst>
                <a:cxn ang="0">
                  <a:pos x="15" y="7"/>
                </a:cxn>
                <a:cxn ang="0">
                  <a:pos x="15" y="7"/>
                </a:cxn>
                <a:cxn ang="0">
                  <a:pos x="15" y="3"/>
                </a:cxn>
                <a:cxn ang="0">
                  <a:pos x="8" y="0"/>
                </a:cxn>
                <a:cxn ang="0">
                  <a:pos x="0" y="3"/>
                </a:cxn>
                <a:cxn ang="0">
                  <a:pos x="0" y="3"/>
                </a:cxn>
                <a:cxn ang="0">
                  <a:pos x="0" y="7"/>
                </a:cxn>
                <a:cxn ang="0">
                  <a:pos x="8" y="11"/>
                </a:cxn>
                <a:cxn ang="0">
                  <a:pos x="11" y="11"/>
                </a:cxn>
                <a:cxn ang="0">
                  <a:pos x="15" y="7"/>
                </a:cxn>
                <a:cxn ang="0">
                  <a:pos x="15" y="7"/>
                </a:cxn>
              </a:cxnLst>
              <a:rect l="0" t="0" r="r" b="b"/>
              <a:pathLst>
                <a:path w="15" h="11">
                  <a:moveTo>
                    <a:pt x="15" y="7"/>
                  </a:moveTo>
                  <a:lnTo>
                    <a:pt x="15" y="7"/>
                  </a:lnTo>
                  <a:lnTo>
                    <a:pt x="15" y="3"/>
                  </a:lnTo>
                  <a:lnTo>
                    <a:pt x="8" y="0"/>
                  </a:lnTo>
                  <a:lnTo>
                    <a:pt x="0" y="3"/>
                  </a:lnTo>
                  <a:lnTo>
                    <a:pt x="0" y="3"/>
                  </a:lnTo>
                  <a:lnTo>
                    <a:pt x="0" y="7"/>
                  </a:lnTo>
                  <a:lnTo>
                    <a:pt x="8" y="11"/>
                  </a:lnTo>
                  <a:lnTo>
                    <a:pt x="11" y="11"/>
                  </a:lnTo>
                  <a:lnTo>
                    <a:pt x="15" y="7"/>
                  </a:lnTo>
                  <a:lnTo>
                    <a:pt x="15"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0" name="Freeform 1158"/>
            <p:cNvSpPr>
              <a:spLocks/>
            </p:cNvSpPr>
            <p:nvPr/>
          </p:nvSpPr>
          <p:spPr bwMode="auto">
            <a:xfrm>
              <a:off x="4152902" y="3031928"/>
              <a:ext cx="12700" cy="12700"/>
            </a:xfrm>
            <a:custGeom>
              <a:avLst/>
              <a:gdLst/>
              <a:ahLst/>
              <a:cxnLst>
                <a:cxn ang="0">
                  <a:pos x="4" y="8"/>
                </a:cxn>
                <a:cxn ang="0">
                  <a:pos x="4" y="8"/>
                </a:cxn>
                <a:cxn ang="0">
                  <a:pos x="8" y="4"/>
                </a:cxn>
                <a:cxn ang="0">
                  <a:pos x="8" y="4"/>
                </a:cxn>
                <a:cxn ang="0">
                  <a:pos x="8" y="0"/>
                </a:cxn>
                <a:cxn ang="0">
                  <a:pos x="8" y="0"/>
                </a:cxn>
                <a:cxn ang="0">
                  <a:pos x="0" y="0"/>
                </a:cxn>
                <a:cxn ang="0">
                  <a:pos x="0" y="0"/>
                </a:cxn>
                <a:cxn ang="0">
                  <a:pos x="4" y="8"/>
                </a:cxn>
                <a:cxn ang="0">
                  <a:pos x="4" y="8"/>
                </a:cxn>
              </a:cxnLst>
              <a:rect l="0" t="0" r="r" b="b"/>
              <a:pathLst>
                <a:path w="8" h="8">
                  <a:moveTo>
                    <a:pt x="4" y="8"/>
                  </a:moveTo>
                  <a:lnTo>
                    <a:pt x="4" y="8"/>
                  </a:lnTo>
                  <a:lnTo>
                    <a:pt x="8" y="4"/>
                  </a:lnTo>
                  <a:lnTo>
                    <a:pt x="8" y="4"/>
                  </a:lnTo>
                  <a:lnTo>
                    <a:pt x="8" y="0"/>
                  </a:lnTo>
                  <a:lnTo>
                    <a:pt x="8" y="0"/>
                  </a:lnTo>
                  <a:lnTo>
                    <a:pt x="0" y="0"/>
                  </a:lnTo>
                  <a:lnTo>
                    <a:pt x="0" y="0"/>
                  </a:lnTo>
                  <a:lnTo>
                    <a:pt x="4" y="8"/>
                  </a:lnTo>
                  <a:lnTo>
                    <a:pt x="4"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1" name="Freeform 1159"/>
            <p:cNvSpPr>
              <a:spLocks/>
            </p:cNvSpPr>
            <p:nvPr/>
          </p:nvSpPr>
          <p:spPr bwMode="auto">
            <a:xfrm>
              <a:off x="4189415" y="3020815"/>
              <a:ext cx="28575" cy="23813"/>
            </a:xfrm>
            <a:custGeom>
              <a:avLst/>
              <a:gdLst/>
              <a:ahLst/>
              <a:cxnLst>
                <a:cxn ang="0">
                  <a:pos x="18" y="0"/>
                </a:cxn>
                <a:cxn ang="0">
                  <a:pos x="18" y="0"/>
                </a:cxn>
                <a:cxn ang="0">
                  <a:pos x="7" y="4"/>
                </a:cxn>
                <a:cxn ang="0">
                  <a:pos x="0" y="7"/>
                </a:cxn>
                <a:cxn ang="0">
                  <a:pos x="0" y="7"/>
                </a:cxn>
                <a:cxn ang="0">
                  <a:pos x="0" y="11"/>
                </a:cxn>
                <a:cxn ang="0">
                  <a:pos x="3" y="15"/>
                </a:cxn>
                <a:cxn ang="0">
                  <a:pos x="11" y="11"/>
                </a:cxn>
                <a:cxn ang="0">
                  <a:pos x="18" y="7"/>
                </a:cxn>
                <a:cxn ang="0">
                  <a:pos x="18" y="0"/>
                </a:cxn>
                <a:cxn ang="0">
                  <a:pos x="18" y="0"/>
                </a:cxn>
              </a:cxnLst>
              <a:rect l="0" t="0" r="r" b="b"/>
              <a:pathLst>
                <a:path w="18" h="15">
                  <a:moveTo>
                    <a:pt x="18" y="0"/>
                  </a:moveTo>
                  <a:lnTo>
                    <a:pt x="18" y="0"/>
                  </a:lnTo>
                  <a:lnTo>
                    <a:pt x="7" y="4"/>
                  </a:lnTo>
                  <a:lnTo>
                    <a:pt x="0" y="7"/>
                  </a:lnTo>
                  <a:lnTo>
                    <a:pt x="0" y="7"/>
                  </a:lnTo>
                  <a:lnTo>
                    <a:pt x="0" y="11"/>
                  </a:lnTo>
                  <a:lnTo>
                    <a:pt x="3" y="15"/>
                  </a:lnTo>
                  <a:lnTo>
                    <a:pt x="11" y="11"/>
                  </a:lnTo>
                  <a:lnTo>
                    <a:pt x="18" y="7"/>
                  </a:lnTo>
                  <a:lnTo>
                    <a:pt x="18" y="0"/>
                  </a:lnTo>
                  <a:lnTo>
                    <a:pt x="18"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2" name="Freeform 1160"/>
            <p:cNvSpPr>
              <a:spLocks/>
            </p:cNvSpPr>
            <p:nvPr/>
          </p:nvSpPr>
          <p:spPr bwMode="auto">
            <a:xfrm>
              <a:off x="4330702" y="3027165"/>
              <a:ext cx="41275" cy="17463"/>
            </a:xfrm>
            <a:custGeom>
              <a:avLst/>
              <a:gdLst/>
              <a:ahLst/>
              <a:cxnLst>
                <a:cxn ang="0">
                  <a:pos x="26" y="3"/>
                </a:cxn>
                <a:cxn ang="0">
                  <a:pos x="26" y="3"/>
                </a:cxn>
                <a:cxn ang="0">
                  <a:pos x="11" y="0"/>
                </a:cxn>
                <a:cxn ang="0">
                  <a:pos x="4" y="3"/>
                </a:cxn>
                <a:cxn ang="0">
                  <a:pos x="0" y="3"/>
                </a:cxn>
                <a:cxn ang="0">
                  <a:pos x="0" y="3"/>
                </a:cxn>
                <a:cxn ang="0">
                  <a:pos x="0" y="7"/>
                </a:cxn>
                <a:cxn ang="0">
                  <a:pos x="4" y="11"/>
                </a:cxn>
                <a:cxn ang="0">
                  <a:pos x="15" y="11"/>
                </a:cxn>
                <a:cxn ang="0">
                  <a:pos x="22" y="7"/>
                </a:cxn>
                <a:cxn ang="0">
                  <a:pos x="26" y="7"/>
                </a:cxn>
                <a:cxn ang="0">
                  <a:pos x="26" y="3"/>
                </a:cxn>
                <a:cxn ang="0">
                  <a:pos x="26" y="3"/>
                </a:cxn>
              </a:cxnLst>
              <a:rect l="0" t="0" r="r" b="b"/>
              <a:pathLst>
                <a:path w="26" h="11">
                  <a:moveTo>
                    <a:pt x="26" y="3"/>
                  </a:moveTo>
                  <a:lnTo>
                    <a:pt x="26" y="3"/>
                  </a:lnTo>
                  <a:lnTo>
                    <a:pt x="11" y="0"/>
                  </a:lnTo>
                  <a:lnTo>
                    <a:pt x="4" y="3"/>
                  </a:lnTo>
                  <a:lnTo>
                    <a:pt x="0" y="3"/>
                  </a:lnTo>
                  <a:lnTo>
                    <a:pt x="0" y="3"/>
                  </a:lnTo>
                  <a:lnTo>
                    <a:pt x="0" y="7"/>
                  </a:lnTo>
                  <a:lnTo>
                    <a:pt x="4" y="11"/>
                  </a:lnTo>
                  <a:lnTo>
                    <a:pt x="15" y="11"/>
                  </a:lnTo>
                  <a:lnTo>
                    <a:pt x="22" y="7"/>
                  </a:lnTo>
                  <a:lnTo>
                    <a:pt x="26" y="7"/>
                  </a:lnTo>
                  <a:lnTo>
                    <a:pt x="26" y="3"/>
                  </a:lnTo>
                  <a:lnTo>
                    <a:pt x="26"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3" name="Freeform 1161"/>
            <p:cNvSpPr>
              <a:spLocks/>
            </p:cNvSpPr>
            <p:nvPr/>
          </p:nvSpPr>
          <p:spPr bwMode="auto">
            <a:xfrm>
              <a:off x="4383090" y="3020815"/>
              <a:ext cx="6350" cy="23813"/>
            </a:xfrm>
            <a:custGeom>
              <a:avLst/>
              <a:gdLst/>
              <a:ahLst/>
              <a:cxnLst>
                <a:cxn ang="0">
                  <a:pos x="0" y="15"/>
                </a:cxn>
                <a:cxn ang="0">
                  <a:pos x="0" y="15"/>
                </a:cxn>
                <a:cxn ang="0">
                  <a:pos x="4" y="15"/>
                </a:cxn>
                <a:cxn ang="0">
                  <a:pos x="4" y="7"/>
                </a:cxn>
                <a:cxn ang="0">
                  <a:pos x="4" y="0"/>
                </a:cxn>
                <a:cxn ang="0">
                  <a:pos x="0" y="0"/>
                </a:cxn>
                <a:cxn ang="0">
                  <a:pos x="0" y="0"/>
                </a:cxn>
                <a:cxn ang="0">
                  <a:pos x="0" y="15"/>
                </a:cxn>
                <a:cxn ang="0">
                  <a:pos x="0" y="15"/>
                </a:cxn>
              </a:cxnLst>
              <a:rect l="0" t="0" r="r" b="b"/>
              <a:pathLst>
                <a:path w="4" h="15">
                  <a:moveTo>
                    <a:pt x="0" y="15"/>
                  </a:moveTo>
                  <a:lnTo>
                    <a:pt x="0" y="15"/>
                  </a:lnTo>
                  <a:lnTo>
                    <a:pt x="4" y="15"/>
                  </a:lnTo>
                  <a:lnTo>
                    <a:pt x="4" y="7"/>
                  </a:lnTo>
                  <a:lnTo>
                    <a:pt x="4"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Freeform 1162"/>
            <p:cNvSpPr>
              <a:spLocks/>
            </p:cNvSpPr>
            <p:nvPr/>
          </p:nvSpPr>
          <p:spPr bwMode="auto">
            <a:xfrm>
              <a:off x="4537077" y="3031928"/>
              <a:ext cx="6350" cy="12700"/>
            </a:xfrm>
            <a:custGeom>
              <a:avLst/>
              <a:gdLst/>
              <a:ahLst/>
              <a:cxnLst>
                <a:cxn ang="0">
                  <a:pos x="0" y="8"/>
                </a:cxn>
                <a:cxn ang="0">
                  <a:pos x="0" y="8"/>
                </a:cxn>
                <a:cxn ang="0">
                  <a:pos x="4" y="8"/>
                </a:cxn>
                <a:cxn ang="0">
                  <a:pos x="4" y="4"/>
                </a:cxn>
                <a:cxn ang="0">
                  <a:pos x="4" y="0"/>
                </a:cxn>
                <a:cxn ang="0">
                  <a:pos x="0" y="0"/>
                </a:cxn>
                <a:cxn ang="0">
                  <a:pos x="0" y="0"/>
                </a:cxn>
                <a:cxn ang="0">
                  <a:pos x="0" y="8"/>
                </a:cxn>
                <a:cxn ang="0">
                  <a:pos x="0" y="8"/>
                </a:cxn>
              </a:cxnLst>
              <a:rect l="0" t="0" r="r" b="b"/>
              <a:pathLst>
                <a:path w="4" h="8">
                  <a:moveTo>
                    <a:pt x="0" y="8"/>
                  </a:moveTo>
                  <a:lnTo>
                    <a:pt x="0" y="8"/>
                  </a:lnTo>
                  <a:lnTo>
                    <a:pt x="4" y="8"/>
                  </a:lnTo>
                  <a:lnTo>
                    <a:pt x="4" y="4"/>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5" name="Freeform 1163"/>
            <p:cNvSpPr>
              <a:spLocks/>
            </p:cNvSpPr>
            <p:nvPr/>
          </p:nvSpPr>
          <p:spPr bwMode="auto">
            <a:xfrm>
              <a:off x="3238502" y="3031928"/>
              <a:ext cx="12700" cy="6350"/>
            </a:xfrm>
            <a:custGeom>
              <a:avLst/>
              <a:gdLst/>
              <a:ahLst/>
              <a:cxnLst>
                <a:cxn ang="0">
                  <a:pos x="0" y="0"/>
                </a:cxn>
                <a:cxn ang="0">
                  <a:pos x="0" y="0"/>
                </a:cxn>
                <a:cxn ang="0">
                  <a:pos x="0" y="4"/>
                </a:cxn>
                <a:cxn ang="0">
                  <a:pos x="4" y="4"/>
                </a:cxn>
                <a:cxn ang="0">
                  <a:pos x="8" y="0"/>
                </a:cxn>
                <a:cxn ang="0">
                  <a:pos x="4" y="0"/>
                </a:cxn>
                <a:cxn ang="0">
                  <a:pos x="4" y="0"/>
                </a:cxn>
                <a:cxn ang="0">
                  <a:pos x="0" y="0"/>
                </a:cxn>
                <a:cxn ang="0">
                  <a:pos x="0" y="0"/>
                </a:cxn>
              </a:cxnLst>
              <a:rect l="0" t="0" r="r" b="b"/>
              <a:pathLst>
                <a:path w="8" h="4">
                  <a:moveTo>
                    <a:pt x="0" y="0"/>
                  </a:moveTo>
                  <a:lnTo>
                    <a:pt x="0" y="0"/>
                  </a:lnTo>
                  <a:lnTo>
                    <a:pt x="0" y="4"/>
                  </a:lnTo>
                  <a:lnTo>
                    <a:pt x="4" y="4"/>
                  </a:lnTo>
                  <a:lnTo>
                    <a:pt x="8" y="0"/>
                  </a:lnTo>
                  <a:lnTo>
                    <a:pt x="4" y="0"/>
                  </a:lnTo>
                  <a:lnTo>
                    <a:pt x="4"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6" name="Freeform 1164"/>
            <p:cNvSpPr>
              <a:spLocks/>
            </p:cNvSpPr>
            <p:nvPr/>
          </p:nvSpPr>
          <p:spPr bwMode="auto">
            <a:xfrm>
              <a:off x="4083052" y="3031928"/>
              <a:ext cx="23813" cy="6350"/>
            </a:xfrm>
            <a:custGeom>
              <a:avLst/>
              <a:gdLst/>
              <a:ahLst/>
              <a:cxnLst>
                <a:cxn ang="0">
                  <a:pos x="0" y="0"/>
                </a:cxn>
                <a:cxn ang="0">
                  <a:pos x="0" y="0"/>
                </a:cxn>
                <a:cxn ang="0">
                  <a:pos x="3" y="4"/>
                </a:cxn>
                <a:cxn ang="0">
                  <a:pos x="7" y="4"/>
                </a:cxn>
                <a:cxn ang="0">
                  <a:pos x="15" y="4"/>
                </a:cxn>
                <a:cxn ang="0">
                  <a:pos x="15" y="4"/>
                </a:cxn>
                <a:cxn ang="0">
                  <a:pos x="15" y="0"/>
                </a:cxn>
                <a:cxn ang="0">
                  <a:pos x="11" y="0"/>
                </a:cxn>
                <a:cxn ang="0">
                  <a:pos x="0" y="0"/>
                </a:cxn>
                <a:cxn ang="0">
                  <a:pos x="0" y="0"/>
                </a:cxn>
              </a:cxnLst>
              <a:rect l="0" t="0" r="r" b="b"/>
              <a:pathLst>
                <a:path w="15" h="4">
                  <a:moveTo>
                    <a:pt x="0" y="0"/>
                  </a:moveTo>
                  <a:lnTo>
                    <a:pt x="0" y="0"/>
                  </a:lnTo>
                  <a:lnTo>
                    <a:pt x="3" y="4"/>
                  </a:lnTo>
                  <a:lnTo>
                    <a:pt x="7" y="4"/>
                  </a:lnTo>
                  <a:lnTo>
                    <a:pt x="15" y="4"/>
                  </a:lnTo>
                  <a:lnTo>
                    <a:pt x="15" y="4"/>
                  </a:lnTo>
                  <a:lnTo>
                    <a:pt x="15" y="0"/>
                  </a:lnTo>
                  <a:lnTo>
                    <a:pt x="11"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7" name="Freeform 1165"/>
            <p:cNvSpPr>
              <a:spLocks/>
            </p:cNvSpPr>
            <p:nvPr/>
          </p:nvSpPr>
          <p:spPr bwMode="auto">
            <a:xfrm>
              <a:off x="4400552" y="3020815"/>
              <a:ext cx="23813" cy="17463"/>
            </a:xfrm>
            <a:custGeom>
              <a:avLst/>
              <a:gdLst/>
              <a:ahLst/>
              <a:cxnLst>
                <a:cxn ang="0">
                  <a:pos x="0" y="7"/>
                </a:cxn>
                <a:cxn ang="0">
                  <a:pos x="0" y="7"/>
                </a:cxn>
                <a:cxn ang="0">
                  <a:pos x="4" y="11"/>
                </a:cxn>
                <a:cxn ang="0">
                  <a:pos x="8" y="11"/>
                </a:cxn>
                <a:cxn ang="0">
                  <a:pos x="12" y="7"/>
                </a:cxn>
                <a:cxn ang="0">
                  <a:pos x="15" y="7"/>
                </a:cxn>
                <a:cxn ang="0">
                  <a:pos x="15" y="7"/>
                </a:cxn>
                <a:cxn ang="0">
                  <a:pos x="12" y="0"/>
                </a:cxn>
                <a:cxn ang="0">
                  <a:pos x="8" y="4"/>
                </a:cxn>
                <a:cxn ang="0">
                  <a:pos x="4" y="7"/>
                </a:cxn>
                <a:cxn ang="0">
                  <a:pos x="0" y="7"/>
                </a:cxn>
                <a:cxn ang="0">
                  <a:pos x="0" y="7"/>
                </a:cxn>
              </a:cxnLst>
              <a:rect l="0" t="0" r="r" b="b"/>
              <a:pathLst>
                <a:path w="15" h="11">
                  <a:moveTo>
                    <a:pt x="0" y="7"/>
                  </a:moveTo>
                  <a:lnTo>
                    <a:pt x="0" y="7"/>
                  </a:lnTo>
                  <a:lnTo>
                    <a:pt x="4" y="11"/>
                  </a:lnTo>
                  <a:lnTo>
                    <a:pt x="8" y="11"/>
                  </a:lnTo>
                  <a:lnTo>
                    <a:pt x="12" y="7"/>
                  </a:lnTo>
                  <a:lnTo>
                    <a:pt x="15" y="7"/>
                  </a:lnTo>
                  <a:lnTo>
                    <a:pt x="15" y="7"/>
                  </a:lnTo>
                  <a:lnTo>
                    <a:pt x="12" y="0"/>
                  </a:lnTo>
                  <a:lnTo>
                    <a:pt x="8" y="4"/>
                  </a:lnTo>
                  <a:lnTo>
                    <a:pt x="4" y="7"/>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1166"/>
            <p:cNvSpPr>
              <a:spLocks/>
            </p:cNvSpPr>
            <p:nvPr/>
          </p:nvSpPr>
          <p:spPr bwMode="auto">
            <a:xfrm>
              <a:off x="4637090" y="303192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1167"/>
            <p:cNvSpPr>
              <a:spLocks/>
            </p:cNvSpPr>
            <p:nvPr/>
          </p:nvSpPr>
          <p:spPr bwMode="auto">
            <a:xfrm>
              <a:off x="2725740" y="30208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1168"/>
            <p:cNvSpPr>
              <a:spLocks/>
            </p:cNvSpPr>
            <p:nvPr/>
          </p:nvSpPr>
          <p:spPr bwMode="auto">
            <a:xfrm>
              <a:off x="3492502" y="3020815"/>
              <a:ext cx="23813" cy="11113"/>
            </a:xfrm>
            <a:custGeom>
              <a:avLst/>
              <a:gdLst/>
              <a:ahLst/>
              <a:cxnLst>
                <a:cxn ang="0">
                  <a:pos x="0" y="7"/>
                </a:cxn>
                <a:cxn ang="0">
                  <a:pos x="0" y="7"/>
                </a:cxn>
                <a:cxn ang="0">
                  <a:pos x="15" y="7"/>
                </a:cxn>
                <a:cxn ang="0">
                  <a:pos x="15" y="7"/>
                </a:cxn>
                <a:cxn ang="0">
                  <a:pos x="15" y="4"/>
                </a:cxn>
                <a:cxn ang="0">
                  <a:pos x="11" y="0"/>
                </a:cxn>
                <a:cxn ang="0">
                  <a:pos x="8" y="0"/>
                </a:cxn>
                <a:cxn ang="0">
                  <a:pos x="0" y="0"/>
                </a:cxn>
                <a:cxn ang="0">
                  <a:pos x="0" y="4"/>
                </a:cxn>
                <a:cxn ang="0">
                  <a:pos x="0" y="7"/>
                </a:cxn>
                <a:cxn ang="0">
                  <a:pos x="0" y="7"/>
                </a:cxn>
              </a:cxnLst>
              <a:rect l="0" t="0" r="r" b="b"/>
              <a:pathLst>
                <a:path w="15" h="7">
                  <a:moveTo>
                    <a:pt x="0" y="7"/>
                  </a:moveTo>
                  <a:lnTo>
                    <a:pt x="0" y="7"/>
                  </a:lnTo>
                  <a:lnTo>
                    <a:pt x="15" y="7"/>
                  </a:lnTo>
                  <a:lnTo>
                    <a:pt x="15" y="7"/>
                  </a:lnTo>
                  <a:lnTo>
                    <a:pt x="15" y="4"/>
                  </a:lnTo>
                  <a:lnTo>
                    <a:pt x="11" y="0"/>
                  </a:lnTo>
                  <a:lnTo>
                    <a:pt x="8" y="0"/>
                  </a:lnTo>
                  <a:lnTo>
                    <a:pt x="0" y="0"/>
                  </a:lnTo>
                  <a:lnTo>
                    <a:pt x="0" y="4"/>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1169"/>
            <p:cNvSpPr>
              <a:spLocks/>
            </p:cNvSpPr>
            <p:nvPr/>
          </p:nvSpPr>
          <p:spPr bwMode="auto">
            <a:xfrm>
              <a:off x="4024315" y="30208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1170"/>
            <p:cNvSpPr>
              <a:spLocks/>
            </p:cNvSpPr>
            <p:nvPr/>
          </p:nvSpPr>
          <p:spPr bwMode="auto">
            <a:xfrm>
              <a:off x="4135440" y="301446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1171"/>
            <p:cNvSpPr>
              <a:spLocks/>
            </p:cNvSpPr>
            <p:nvPr/>
          </p:nvSpPr>
          <p:spPr bwMode="auto">
            <a:xfrm>
              <a:off x="4152902" y="301446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1172"/>
            <p:cNvSpPr>
              <a:spLocks/>
            </p:cNvSpPr>
            <p:nvPr/>
          </p:nvSpPr>
          <p:spPr bwMode="auto">
            <a:xfrm>
              <a:off x="2654302" y="3003353"/>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1173"/>
            <p:cNvSpPr>
              <a:spLocks/>
            </p:cNvSpPr>
            <p:nvPr/>
          </p:nvSpPr>
          <p:spPr bwMode="auto">
            <a:xfrm>
              <a:off x="2784477" y="300335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1174"/>
            <p:cNvSpPr>
              <a:spLocks/>
            </p:cNvSpPr>
            <p:nvPr/>
          </p:nvSpPr>
          <p:spPr bwMode="auto">
            <a:xfrm>
              <a:off x="2867027" y="2990653"/>
              <a:ext cx="76200" cy="23813"/>
            </a:xfrm>
            <a:custGeom>
              <a:avLst/>
              <a:gdLst/>
              <a:ahLst/>
              <a:cxnLst>
                <a:cxn ang="0">
                  <a:pos x="0" y="15"/>
                </a:cxn>
                <a:cxn ang="0">
                  <a:pos x="0" y="15"/>
                </a:cxn>
                <a:cxn ang="0">
                  <a:pos x="22" y="11"/>
                </a:cxn>
                <a:cxn ang="0">
                  <a:pos x="48" y="15"/>
                </a:cxn>
                <a:cxn ang="0">
                  <a:pos x="48" y="15"/>
                </a:cxn>
                <a:cxn ang="0">
                  <a:pos x="41" y="4"/>
                </a:cxn>
                <a:cxn ang="0">
                  <a:pos x="30" y="0"/>
                </a:cxn>
                <a:cxn ang="0">
                  <a:pos x="0" y="0"/>
                </a:cxn>
                <a:cxn ang="0">
                  <a:pos x="0" y="0"/>
                </a:cxn>
                <a:cxn ang="0">
                  <a:pos x="0" y="15"/>
                </a:cxn>
                <a:cxn ang="0">
                  <a:pos x="0" y="15"/>
                </a:cxn>
              </a:cxnLst>
              <a:rect l="0" t="0" r="r" b="b"/>
              <a:pathLst>
                <a:path w="48" h="15">
                  <a:moveTo>
                    <a:pt x="0" y="15"/>
                  </a:moveTo>
                  <a:lnTo>
                    <a:pt x="0" y="15"/>
                  </a:lnTo>
                  <a:lnTo>
                    <a:pt x="22" y="11"/>
                  </a:lnTo>
                  <a:lnTo>
                    <a:pt x="48" y="15"/>
                  </a:lnTo>
                  <a:lnTo>
                    <a:pt x="48" y="15"/>
                  </a:lnTo>
                  <a:lnTo>
                    <a:pt x="41" y="4"/>
                  </a:lnTo>
                  <a:lnTo>
                    <a:pt x="30"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1175"/>
            <p:cNvSpPr>
              <a:spLocks/>
            </p:cNvSpPr>
            <p:nvPr/>
          </p:nvSpPr>
          <p:spPr bwMode="auto">
            <a:xfrm>
              <a:off x="3227390" y="3003353"/>
              <a:ext cx="23813" cy="11113"/>
            </a:xfrm>
            <a:custGeom>
              <a:avLst/>
              <a:gdLst/>
              <a:ahLst/>
              <a:cxnLst>
                <a:cxn ang="0">
                  <a:pos x="0" y="7"/>
                </a:cxn>
                <a:cxn ang="0">
                  <a:pos x="0" y="7"/>
                </a:cxn>
                <a:cxn ang="0">
                  <a:pos x="15" y="7"/>
                </a:cxn>
                <a:cxn ang="0">
                  <a:pos x="15" y="7"/>
                </a:cxn>
                <a:cxn ang="0">
                  <a:pos x="15" y="3"/>
                </a:cxn>
                <a:cxn ang="0">
                  <a:pos x="15" y="0"/>
                </a:cxn>
                <a:cxn ang="0">
                  <a:pos x="7" y="0"/>
                </a:cxn>
                <a:cxn ang="0">
                  <a:pos x="0" y="0"/>
                </a:cxn>
                <a:cxn ang="0">
                  <a:pos x="0" y="3"/>
                </a:cxn>
                <a:cxn ang="0">
                  <a:pos x="0" y="7"/>
                </a:cxn>
                <a:cxn ang="0">
                  <a:pos x="0" y="7"/>
                </a:cxn>
              </a:cxnLst>
              <a:rect l="0" t="0" r="r" b="b"/>
              <a:pathLst>
                <a:path w="15" h="7">
                  <a:moveTo>
                    <a:pt x="0" y="7"/>
                  </a:moveTo>
                  <a:lnTo>
                    <a:pt x="0" y="7"/>
                  </a:lnTo>
                  <a:lnTo>
                    <a:pt x="15" y="7"/>
                  </a:lnTo>
                  <a:lnTo>
                    <a:pt x="15" y="7"/>
                  </a:lnTo>
                  <a:lnTo>
                    <a:pt x="15" y="3"/>
                  </a:lnTo>
                  <a:lnTo>
                    <a:pt x="15" y="0"/>
                  </a:lnTo>
                  <a:lnTo>
                    <a:pt x="7" y="0"/>
                  </a:lnTo>
                  <a:lnTo>
                    <a:pt x="0" y="0"/>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1176"/>
            <p:cNvSpPr>
              <a:spLocks/>
            </p:cNvSpPr>
            <p:nvPr/>
          </p:nvSpPr>
          <p:spPr bwMode="auto">
            <a:xfrm>
              <a:off x="3255965" y="300335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1177"/>
            <p:cNvSpPr>
              <a:spLocks/>
            </p:cNvSpPr>
            <p:nvPr/>
          </p:nvSpPr>
          <p:spPr bwMode="auto">
            <a:xfrm>
              <a:off x="3286127" y="3003353"/>
              <a:ext cx="23813" cy="11113"/>
            </a:xfrm>
            <a:custGeom>
              <a:avLst/>
              <a:gdLst/>
              <a:ahLst/>
              <a:cxnLst>
                <a:cxn ang="0">
                  <a:pos x="0" y="7"/>
                </a:cxn>
                <a:cxn ang="0">
                  <a:pos x="0" y="7"/>
                </a:cxn>
                <a:cxn ang="0">
                  <a:pos x="15" y="7"/>
                </a:cxn>
                <a:cxn ang="0">
                  <a:pos x="15" y="7"/>
                </a:cxn>
                <a:cxn ang="0">
                  <a:pos x="15" y="3"/>
                </a:cxn>
                <a:cxn ang="0">
                  <a:pos x="15" y="0"/>
                </a:cxn>
                <a:cxn ang="0">
                  <a:pos x="7" y="0"/>
                </a:cxn>
                <a:cxn ang="0">
                  <a:pos x="0" y="0"/>
                </a:cxn>
                <a:cxn ang="0">
                  <a:pos x="0" y="3"/>
                </a:cxn>
                <a:cxn ang="0">
                  <a:pos x="0" y="7"/>
                </a:cxn>
                <a:cxn ang="0">
                  <a:pos x="0" y="7"/>
                </a:cxn>
              </a:cxnLst>
              <a:rect l="0" t="0" r="r" b="b"/>
              <a:pathLst>
                <a:path w="15" h="7">
                  <a:moveTo>
                    <a:pt x="0" y="7"/>
                  </a:moveTo>
                  <a:lnTo>
                    <a:pt x="0" y="7"/>
                  </a:lnTo>
                  <a:lnTo>
                    <a:pt x="15" y="7"/>
                  </a:lnTo>
                  <a:lnTo>
                    <a:pt x="15" y="7"/>
                  </a:lnTo>
                  <a:lnTo>
                    <a:pt x="15" y="3"/>
                  </a:lnTo>
                  <a:lnTo>
                    <a:pt x="15" y="0"/>
                  </a:lnTo>
                  <a:lnTo>
                    <a:pt x="7" y="0"/>
                  </a:lnTo>
                  <a:lnTo>
                    <a:pt x="0" y="0"/>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1178"/>
            <p:cNvSpPr>
              <a:spLocks/>
            </p:cNvSpPr>
            <p:nvPr/>
          </p:nvSpPr>
          <p:spPr bwMode="auto">
            <a:xfrm>
              <a:off x="4035427" y="300335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1179"/>
            <p:cNvSpPr>
              <a:spLocks/>
            </p:cNvSpPr>
            <p:nvPr/>
          </p:nvSpPr>
          <p:spPr bwMode="auto">
            <a:xfrm>
              <a:off x="4052890" y="3003353"/>
              <a:ext cx="12700" cy="11113"/>
            </a:xfrm>
            <a:custGeom>
              <a:avLst/>
              <a:gdLst/>
              <a:ahLst/>
              <a:cxnLst>
                <a:cxn ang="0">
                  <a:pos x="4" y="7"/>
                </a:cxn>
                <a:cxn ang="0">
                  <a:pos x="4" y="7"/>
                </a:cxn>
                <a:cxn ang="0">
                  <a:pos x="8" y="7"/>
                </a:cxn>
                <a:cxn ang="0">
                  <a:pos x="8" y="7"/>
                </a:cxn>
                <a:cxn ang="0">
                  <a:pos x="8" y="3"/>
                </a:cxn>
                <a:cxn ang="0">
                  <a:pos x="8" y="0"/>
                </a:cxn>
                <a:cxn ang="0">
                  <a:pos x="0" y="0"/>
                </a:cxn>
                <a:cxn ang="0">
                  <a:pos x="0" y="0"/>
                </a:cxn>
                <a:cxn ang="0">
                  <a:pos x="4" y="7"/>
                </a:cxn>
                <a:cxn ang="0">
                  <a:pos x="4" y="7"/>
                </a:cxn>
              </a:cxnLst>
              <a:rect l="0" t="0" r="r" b="b"/>
              <a:pathLst>
                <a:path w="8" h="7">
                  <a:moveTo>
                    <a:pt x="4" y="7"/>
                  </a:moveTo>
                  <a:lnTo>
                    <a:pt x="4" y="7"/>
                  </a:lnTo>
                  <a:lnTo>
                    <a:pt x="8" y="7"/>
                  </a:lnTo>
                  <a:lnTo>
                    <a:pt x="8" y="7"/>
                  </a:lnTo>
                  <a:lnTo>
                    <a:pt x="8" y="3"/>
                  </a:lnTo>
                  <a:lnTo>
                    <a:pt x="8" y="0"/>
                  </a:lnTo>
                  <a:lnTo>
                    <a:pt x="0" y="0"/>
                  </a:lnTo>
                  <a:lnTo>
                    <a:pt x="0" y="0"/>
                  </a:lnTo>
                  <a:lnTo>
                    <a:pt x="4" y="7"/>
                  </a:lnTo>
                  <a:lnTo>
                    <a:pt x="4"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1180"/>
            <p:cNvSpPr>
              <a:spLocks/>
            </p:cNvSpPr>
            <p:nvPr/>
          </p:nvSpPr>
          <p:spPr bwMode="auto">
            <a:xfrm>
              <a:off x="4076702" y="3003353"/>
              <a:ext cx="23813" cy="11113"/>
            </a:xfrm>
            <a:custGeom>
              <a:avLst/>
              <a:gdLst/>
              <a:ahLst/>
              <a:cxnLst>
                <a:cxn ang="0">
                  <a:pos x="0" y="7"/>
                </a:cxn>
                <a:cxn ang="0">
                  <a:pos x="0" y="7"/>
                </a:cxn>
                <a:cxn ang="0">
                  <a:pos x="15" y="7"/>
                </a:cxn>
                <a:cxn ang="0">
                  <a:pos x="15" y="7"/>
                </a:cxn>
                <a:cxn ang="0">
                  <a:pos x="15" y="3"/>
                </a:cxn>
                <a:cxn ang="0">
                  <a:pos x="11" y="0"/>
                </a:cxn>
                <a:cxn ang="0">
                  <a:pos x="7" y="0"/>
                </a:cxn>
                <a:cxn ang="0">
                  <a:pos x="0" y="0"/>
                </a:cxn>
                <a:cxn ang="0">
                  <a:pos x="0" y="3"/>
                </a:cxn>
                <a:cxn ang="0">
                  <a:pos x="0" y="7"/>
                </a:cxn>
                <a:cxn ang="0">
                  <a:pos x="0" y="7"/>
                </a:cxn>
              </a:cxnLst>
              <a:rect l="0" t="0" r="r" b="b"/>
              <a:pathLst>
                <a:path w="15" h="7">
                  <a:moveTo>
                    <a:pt x="0" y="7"/>
                  </a:moveTo>
                  <a:lnTo>
                    <a:pt x="0" y="7"/>
                  </a:lnTo>
                  <a:lnTo>
                    <a:pt x="15" y="7"/>
                  </a:lnTo>
                  <a:lnTo>
                    <a:pt x="15" y="7"/>
                  </a:lnTo>
                  <a:lnTo>
                    <a:pt x="15" y="3"/>
                  </a:lnTo>
                  <a:lnTo>
                    <a:pt x="11" y="0"/>
                  </a:lnTo>
                  <a:lnTo>
                    <a:pt x="7" y="0"/>
                  </a:lnTo>
                  <a:lnTo>
                    <a:pt x="0" y="0"/>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1181"/>
            <p:cNvSpPr>
              <a:spLocks/>
            </p:cNvSpPr>
            <p:nvPr/>
          </p:nvSpPr>
          <p:spPr bwMode="auto">
            <a:xfrm>
              <a:off x="4194177" y="3003353"/>
              <a:ext cx="19050" cy="11113"/>
            </a:xfrm>
            <a:custGeom>
              <a:avLst/>
              <a:gdLst/>
              <a:ahLst/>
              <a:cxnLst>
                <a:cxn ang="0">
                  <a:pos x="0" y="0"/>
                </a:cxn>
                <a:cxn ang="0">
                  <a:pos x="0" y="0"/>
                </a:cxn>
                <a:cxn ang="0">
                  <a:pos x="0" y="7"/>
                </a:cxn>
                <a:cxn ang="0">
                  <a:pos x="0" y="7"/>
                </a:cxn>
                <a:cxn ang="0">
                  <a:pos x="12" y="7"/>
                </a:cxn>
                <a:cxn ang="0">
                  <a:pos x="12" y="7"/>
                </a:cxn>
                <a:cxn ang="0">
                  <a:pos x="8" y="3"/>
                </a:cxn>
                <a:cxn ang="0">
                  <a:pos x="8" y="0"/>
                </a:cxn>
                <a:cxn ang="0">
                  <a:pos x="0" y="0"/>
                </a:cxn>
                <a:cxn ang="0">
                  <a:pos x="0" y="0"/>
                </a:cxn>
              </a:cxnLst>
              <a:rect l="0" t="0" r="r" b="b"/>
              <a:pathLst>
                <a:path w="12" h="7">
                  <a:moveTo>
                    <a:pt x="0" y="0"/>
                  </a:moveTo>
                  <a:lnTo>
                    <a:pt x="0" y="0"/>
                  </a:lnTo>
                  <a:lnTo>
                    <a:pt x="0" y="7"/>
                  </a:lnTo>
                  <a:lnTo>
                    <a:pt x="0" y="7"/>
                  </a:lnTo>
                  <a:lnTo>
                    <a:pt x="12" y="7"/>
                  </a:lnTo>
                  <a:lnTo>
                    <a:pt x="12" y="7"/>
                  </a:lnTo>
                  <a:lnTo>
                    <a:pt x="8" y="3"/>
                  </a:lnTo>
                  <a:lnTo>
                    <a:pt x="8"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1182"/>
            <p:cNvSpPr>
              <a:spLocks/>
            </p:cNvSpPr>
            <p:nvPr/>
          </p:nvSpPr>
          <p:spPr bwMode="auto">
            <a:xfrm>
              <a:off x="4213227" y="2973190"/>
              <a:ext cx="17463" cy="41275"/>
            </a:xfrm>
            <a:custGeom>
              <a:avLst/>
              <a:gdLst/>
              <a:ahLst/>
              <a:cxnLst>
                <a:cxn ang="0">
                  <a:pos x="0" y="19"/>
                </a:cxn>
                <a:cxn ang="0">
                  <a:pos x="0" y="19"/>
                </a:cxn>
                <a:cxn ang="0">
                  <a:pos x="3" y="22"/>
                </a:cxn>
                <a:cxn ang="0">
                  <a:pos x="3" y="26"/>
                </a:cxn>
                <a:cxn ang="0">
                  <a:pos x="11" y="26"/>
                </a:cxn>
                <a:cxn ang="0">
                  <a:pos x="11" y="26"/>
                </a:cxn>
                <a:cxn ang="0">
                  <a:pos x="7" y="15"/>
                </a:cxn>
                <a:cxn ang="0">
                  <a:pos x="11" y="8"/>
                </a:cxn>
                <a:cxn ang="0">
                  <a:pos x="7" y="0"/>
                </a:cxn>
                <a:cxn ang="0">
                  <a:pos x="0" y="0"/>
                </a:cxn>
                <a:cxn ang="0">
                  <a:pos x="0" y="0"/>
                </a:cxn>
                <a:cxn ang="0">
                  <a:pos x="0" y="4"/>
                </a:cxn>
                <a:cxn ang="0">
                  <a:pos x="3" y="4"/>
                </a:cxn>
                <a:cxn ang="0">
                  <a:pos x="3" y="4"/>
                </a:cxn>
                <a:cxn ang="0">
                  <a:pos x="3" y="8"/>
                </a:cxn>
                <a:cxn ang="0">
                  <a:pos x="0" y="11"/>
                </a:cxn>
                <a:cxn ang="0">
                  <a:pos x="0" y="15"/>
                </a:cxn>
                <a:cxn ang="0">
                  <a:pos x="0" y="19"/>
                </a:cxn>
                <a:cxn ang="0">
                  <a:pos x="0" y="19"/>
                </a:cxn>
              </a:cxnLst>
              <a:rect l="0" t="0" r="r" b="b"/>
              <a:pathLst>
                <a:path w="11" h="26">
                  <a:moveTo>
                    <a:pt x="0" y="19"/>
                  </a:moveTo>
                  <a:lnTo>
                    <a:pt x="0" y="19"/>
                  </a:lnTo>
                  <a:lnTo>
                    <a:pt x="3" y="22"/>
                  </a:lnTo>
                  <a:lnTo>
                    <a:pt x="3" y="26"/>
                  </a:lnTo>
                  <a:lnTo>
                    <a:pt x="11" y="26"/>
                  </a:lnTo>
                  <a:lnTo>
                    <a:pt x="11" y="26"/>
                  </a:lnTo>
                  <a:lnTo>
                    <a:pt x="7" y="15"/>
                  </a:lnTo>
                  <a:lnTo>
                    <a:pt x="11" y="8"/>
                  </a:lnTo>
                  <a:lnTo>
                    <a:pt x="7" y="0"/>
                  </a:lnTo>
                  <a:lnTo>
                    <a:pt x="0" y="0"/>
                  </a:lnTo>
                  <a:lnTo>
                    <a:pt x="0" y="0"/>
                  </a:lnTo>
                  <a:lnTo>
                    <a:pt x="0" y="4"/>
                  </a:lnTo>
                  <a:lnTo>
                    <a:pt x="3" y="4"/>
                  </a:lnTo>
                  <a:lnTo>
                    <a:pt x="3" y="4"/>
                  </a:lnTo>
                  <a:lnTo>
                    <a:pt x="3" y="8"/>
                  </a:lnTo>
                  <a:lnTo>
                    <a:pt x="0" y="11"/>
                  </a:lnTo>
                  <a:lnTo>
                    <a:pt x="0" y="15"/>
                  </a:lnTo>
                  <a:lnTo>
                    <a:pt x="0" y="19"/>
                  </a:lnTo>
                  <a:lnTo>
                    <a:pt x="0"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5" name="Freeform 1183"/>
            <p:cNvSpPr>
              <a:spLocks/>
            </p:cNvSpPr>
            <p:nvPr/>
          </p:nvSpPr>
          <p:spPr bwMode="auto">
            <a:xfrm>
              <a:off x="4248152" y="2962078"/>
              <a:ext cx="58738" cy="52388"/>
            </a:xfrm>
            <a:custGeom>
              <a:avLst/>
              <a:gdLst/>
              <a:ahLst/>
              <a:cxnLst>
                <a:cxn ang="0">
                  <a:pos x="37" y="33"/>
                </a:cxn>
                <a:cxn ang="0">
                  <a:pos x="37" y="33"/>
                </a:cxn>
                <a:cxn ang="0">
                  <a:pos x="37" y="26"/>
                </a:cxn>
                <a:cxn ang="0">
                  <a:pos x="33" y="22"/>
                </a:cxn>
                <a:cxn ang="0">
                  <a:pos x="26" y="18"/>
                </a:cxn>
                <a:cxn ang="0">
                  <a:pos x="26" y="18"/>
                </a:cxn>
                <a:cxn ang="0">
                  <a:pos x="26" y="11"/>
                </a:cxn>
                <a:cxn ang="0">
                  <a:pos x="30" y="11"/>
                </a:cxn>
                <a:cxn ang="0">
                  <a:pos x="37" y="11"/>
                </a:cxn>
                <a:cxn ang="0">
                  <a:pos x="37" y="7"/>
                </a:cxn>
                <a:cxn ang="0">
                  <a:pos x="37" y="7"/>
                </a:cxn>
                <a:cxn ang="0">
                  <a:pos x="30" y="11"/>
                </a:cxn>
                <a:cxn ang="0">
                  <a:pos x="22" y="7"/>
                </a:cxn>
                <a:cxn ang="0">
                  <a:pos x="18" y="3"/>
                </a:cxn>
                <a:cxn ang="0">
                  <a:pos x="7" y="0"/>
                </a:cxn>
                <a:cxn ang="0">
                  <a:pos x="7" y="0"/>
                </a:cxn>
                <a:cxn ang="0">
                  <a:pos x="11" y="7"/>
                </a:cxn>
                <a:cxn ang="0">
                  <a:pos x="15" y="11"/>
                </a:cxn>
                <a:cxn ang="0">
                  <a:pos x="18" y="15"/>
                </a:cxn>
                <a:cxn ang="0">
                  <a:pos x="18" y="22"/>
                </a:cxn>
                <a:cxn ang="0">
                  <a:pos x="18" y="22"/>
                </a:cxn>
                <a:cxn ang="0">
                  <a:pos x="18" y="26"/>
                </a:cxn>
                <a:cxn ang="0">
                  <a:pos x="11" y="26"/>
                </a:cxn>
                <a:cxn ang="0">
                  <a:pos x="0" y="26"/>
                </a:cxn>
                <a:cxn ang="0">
                  <a:pos x="0" y="26"/>
                </a:cxn>
                <a:cxn ang="0">
                  <a:pos x="0" y="29"/>
                </a:cxn>
                <a:cxn ang="0">
                  <a:pos x="4" y="33"/>
                </a:cxn>
                <a:cxn ang="0">
                  <a:pos x="15" y="33"/>
                </a:cxn>
                <a:cxn ang="0">
                  <a:pos x="26" y="29"/>
                </a:cxn>
                <a:cxn ang="0">
                  <a:pos x="37" y="33"/>
                </a:cxn>
                <a:cxn ang="0">
                  <a:pos x="37" y="33"/>
                </a:cxn>
              </a:cxnLst>
              <a:rect l="0" t="0" r="r" b="b"/>
              <a:pathLst>
                <a:path w="37" h="33">
                  <a:moveTo>
                    <a:pt x="37" y="33"/>
                  </a:moveTo>
                  <a:lnTo>
                    <a:pt x="37" y="33"/>
                  </a:lnTo>
                  <a:lnTo>
                    <a:pt x="37" y="26"/>
                  </a:lnTo>
                  <a:lnTo>
                    <a:pt x="33" y="22"/>
                  </a:lnTo>
                  <a:lnTo>
                    <a:pt x="26" y="18"/>
                  </a:lnTo>
                  <a:lnTo>
                    <a:pt x="26" y="18"/>
                  </a:lnTo>
                  <a:lnTo>
                    <a:pt x="26" y="11"/>
                  </a:lnTo>
                  <a:lnTo>
                    <a:pt x="30" y="11"/>
                  </a:lnTo>
                  <a:lnTo>
                    <a:pt x="37" y="11"/>
                  </a:lnTo>
                  <a:lnTo>
                    <a:pt x="37" y="7"/>
                  </a:lnTo>
                  <a:lnTo>
                    <a:pt x="37" y="7"/>
                  </a:lnTo>
                  <a:lnTo>
                    <a:pt x="30" y="11"/>
                  </a:lnTo>
                  <a:lnTo>
                    <a:pt x="22" y="7"/>
                  </a:lnTo>
                  <a:lnTo>
                    <a:pt x="18" y="3"/>
                  </a:lnTo>
                  <a:lnTo>
                    <a:pt x="7" y="0"/>
                  </a:lnTo>
                  <a:lnTo>
                    <a:pt x="7" y="0"/>
                  </a:lnTo>
                  <a:lnTo>
                    <a:pt x="11" y="7"/>
                  </a:lnTo>
                  <a:lnTo>
                    <a:pt x="15" y="11"/>
                  </a:lnTo>
                  <a:lnTo>
                    <a:pt x="18" y="15"/>
                  </a:lnTo>
                  <a:lnTo>
                    <a:pt x="18" y="22"/>
                  </a:lnTo>
                  <a:lnTo>
                    <a:pt x="18" y="22"/>
                  </a:lnTo>
                  <a:lnTo>
                    <a:pt x="18" y="26"/>
                  </a:lnTo>
                  <a:lnTo>
                    <a:pt x="11" y="26"/>
                  </a:lnTo>
                  <a:lnTo>
                    <a:pt x="0" y="26"/>
                  </a:lnTo>
                  <a:lnTo>
                    <a:pt x="0" y="26"/>
                  </a:lnTo>
                  <a:lnTo>
                    <a:pt x="0" y="29"/>
                  </a:lnTo>
                  <a:lnTo>
                    <a:pt x="4" y="33"/>
                  </a:lnTo>
                  <a:lnTo>
                    <a:pt x="15" y="33"/>
                  </a:lnTo>
                  <a:lnTo>
                    <a:pt x="26" y="29"/>
                  </a:lnTo>
                  <a:lnTo>
                    <a:pt x="37" y="33"/>
                  </a:lnTo>
                  <a:lnTo>
                    <a:pt x="37" y="3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1184"/>
            <p:cNvSpPr>
              <a:spLocks/>
            </p:cNvSpPr>
            <p:nvPr/>
          </p:nvSpPr>
          <p:spPr bwMode="auto">
            <a:xfrm>
              <a:off x="4359277" y="2973190"/>
              <a:ext cx="23813" cy="41275"/>
            </a:xfrm>
            <a:custGeom>
              <a:avLst/>
              <a:gdLst/>
              <a:ahLst/>
              <a:cxnLst>
                <a:cxn ang="0">
                  <a:pos x="15" y="4"/>
                </a:cxn>
                <a:cxn ang="0">
                  <a:pos x="15" y="4"/>
                </a:cxn>
                <a:cxn ang="0">
                  <a:pos x="15" y="0"/>
                </a:cxn>
                <a:cxn ang="0">
                  <a:pos x="12" y="0"/>
                </a:cxn>
                <a:cxn ang="0">
                  <a:pos x="0" y="0"/>
                </a:cxn>
                <a:cxn ang="0">
                  <a:pos x="0" y="0"/>
                </a:cxn>
                <a:cxn ang="0">
                  <a:pos x="0" y="8"/>
                </a:cxn>
                <a:cxn ang="0">
                  <a:pos x="0" y="11"/>
                </a:cxn>
                <a:cxn ang="0">
                  <a:pos x="0" y="19"/>
                </a:cxn>
                <a:cxn ang="0">
                  <a:pos x="0" y="26"/>
                </a:cxn>
                <a:cxn ang="0">
                  <a:pos x="0" y="26"/>
                </a:cxn>
                <a:cxn ang="0">
                  <a:pos x="8" y="22"/>
                </a:cxn>
                <a:cxn ang="0">
                  <a:pos x="8" y="22"/>
                </a:cxn>
                <a:cxn ang="0">
                  <a:pos x="8" y="11"/>
                </a:cxn>
                <a:cxn ang="0">
                  <a:pos x="4" y="4"/>
                </a:cxn>
                <a:cxn ang="0">
                  <a:pos x="8" y="4"/>
                </a:cxn>
                <a:cxn ang="0">
                  <a:pos x="15" y="4"/>
                </a:cxn>
                <a:cxn ang="0">
                  <a:pos x="15" y="4"/>
                </a:cxn>
              </a:cxnLst>
              <a:rect l="0" t="0" r="r" b="b"/>
              <a:pathLst>
                <a:path w="15" h="26">
                  <a:moveTo>
                    <a:pt x="15" y="4"/>
                  </a:moveTo>
                  <a:lnTo>
                    <a:pt x="15" y="4"/>
                  </a:lnTo>
                  <a:lnTo>
                    <a:pt x="15" y="0"/>
                  </a:lnTo>
                  <a:lnTo>
                    <a:pt x="12" y="0"/>
                  </a:lnTo>
                  <a:lnTo>
                    <a:pt x="0" y="0"/>
                  </a:lnTo>
                  <a:lnTo>
                    <a:pt x="0" y="0"/>
                  </a:lnTo>
                  <a:lnTo>
                    <a:pt x="0" y="8"/>
                  </a:lnTo>
                  <a:lnTo>
                    <a:pt x="0" y="11"/>
                  </a:lnTo>
                  <a:lnTo>
                    <a:pt x="0" y="19"/>
                  </a:lnTo>
                  <a:lnTo>
                    <a:pt x="0" y="26"/>
                  </a:lnTo>
                  <a:lnTo>
                    <a:pt x="0" y="26"/>
                  </a:lnTo>
                  <a:lnTo>
                    <a:pt x="8" y="22"/>
                  </a:lnTo>
                  <a:lnTo>
                    <a:pt x="8" y="22"/>
                  </a:lnTo>
                  <a:lnTo>
                    <a:pt x="8" y="11"/>
                  </a:lnTo>
                  <a:lnTo>
                    <a:pt x="4" y="4"/>
                  </a:lnTo>
                  <a:lnTo>
                    <a:pt x="8" y="4"/>
                  </a:lnTo>
                  <a:lnTo>
                    <a:pt x="15" y="4"/>
                  </a:lnTo>
                  <a:lnTo>
                    <a:pt x="15"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1185"/>
            <p:cNvSpPr>
              <a:spLocks/>
            </p:cNvSpPr>
            <p:nvPr/>
          </p:nvSpPr>
          <p:spPr bwMode="auto">
            <a:xfrm>
              <a:off x="4389440" y="300335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1186"/>
            <p:cNvSpPr>
              <a:spLocks/>
            </p:cNvSpPr>
            <p:nvPr/>
          </p:nvSpPr>
          <p:spPr bwMode="auto">
            <a:xfrm>
              <a:off x="4554540" y="2973190"/>
              <a:ext cx="17463" cy="41275"/>
            </a:xfrm>
            <a:custGeom>
              <a:avLst/>
              <a:gdLst/>
              <a:ahLst/>
              <a:cxnLst>
                <a:cxn ang="0">
                  <a:pos x="0" y="26"/>
                </a:cxn>
                <a:cxn ang="0">
                  <a:pos x="0" y="26"/>
                </a:cxn>
                <a:cxn ang="0">
                  <a:pos x="11" y="26"/>
                </a:cxn>
                <a:cxn ang="0">
                  <a:pos x="11" y="26"/>
                </a:cxn>
                <a:cxn ang="0">
                  <a:pos x="11" y="0"/>
                </a:cxn>
                <a:cxn ang="0">
                  <a:pos x="11" y="0"/>
                </a:cxn>
                <a:cxn ang="0">
                  <a:pos x="8" y="4"/>
                </a:cxn>
                <a:cxn ang="0">
                  <a:pos x="4" y="8"/>
                </a:cxn>
                <a:cxn ang="0">
                  <a:pos x="8" y="15"/>
                </a:cxn>
                <a:cxn ang="0">
                  <a:pos x="8" y="15"/>
                </a:cxn>
                <a:cxn ang="0">
                  <a:pos x="8" y="19"/>
                </a:cxn>
                <a:cxn ang="0">
                  <a:pos x="0" y="19"/>
                </a:cxn>
                <a:cxn ang="0">
                  <a:pos x="0" y="19"/>
                </a:cxn>
                <a:cxn ang="0">
                  <a:pos x="0" y="26"/>
                </a:cxn>
                <a:cxn ang="0">
                  <a:pos x="0" y="26"/>
                </a:cxn>
              </a:cxnLst>
              <a:rect l="0" t="0" r="r" b="b"/>
              <a:pathLst>
                <a:path w="11" h="26">
                  <a:moveTo>
                    <a:pt x="0" y="26"/>
                  </a:moveTo>
                  <a:lnTo>
                    <a:pt x="0" y="26"/>
                  </a:lnTo>
                  <a:lnTo>
                    <a:pt x="11" y="26"/>
                  </a:lnTo>
                  <a:lnTo>
                    <a:pt x="11" y="26"/>
                  </a:lnTo>
                  <a:lnTo>
                    <a:pt x="11" y="0"/>
                  </a:lnTo>
                  <a:lnTo>
                    <a:pt x="11" y="0"/>
                  </a:lnTo>
                  <a:lnTo>
                    <a:pt x="8" y="4"/>
                  </a:lnTo>
                  <a:lnTo>
                    <a:pt x="4" y="8"/>
                  </a:lnTo>
                  <a:lnTo>
                    <a:pt x="8" y="15"/>
                  </a:lnTo>
                  <a:lnTo>
                    <a:pt x="8" y="15"/>
                  </a:lnTo>
                  <a:lnTo>
                    <a:pt x="8" y="19"/>
                  </a:lnTo>
                  <a:lnTo>
                    <a:pt x="0" y="19"/>
                  </a:lnTo>
                  <a:lnTo>
                    <a:pt x="0" y="19"/>
                  </a:lnTo>
                  <a:lnTo>
                    <a:pt x="0" y="26"/>
                  </a:lnTo>
                  <a:lnTo>
                    <a:pt x="0"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Freeform 1187"/>
            <p:cNvSpPr>
              <a:spLocks/>
            </p:cNvSpPr>
            <p:nvPr/>
          </p:nvSpPr>
          <p:spPr bwMode="auto">
            <a:xfrm>
              <a:off x="4584702" y="3003353"/>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1188"/>
            <p:cNvSpPr>
              <a:spLocks/>
            </p:cNvSpPr>
            <p:nvPr/>
          </p:nvSpPr>
          <p:spPr bwMode="auto">
            <a:xfrm>
              <a:off x="2849565" y="2990653"/>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1189"/>
            <p:cNvSpPr>
              <a:spLocks/>
            </p:cNvSpPr>
            <p:nvPr/>
          </p:nvSpPr>
          <p:spPr bwMode="auto">
            <a:xfrm>
              <a:off x="3025777" y="2884290"/>
              <a:ext cx="47625" cy="119063"/>
            </a:xfrm>
            <a:custGeom>
              <a:avLst/>
              <a:gdLst/>
              <a:ahLst/>
              <a:cxnLst>
                <a:cxn ang="0">
                  <a:pos x="8" y="75"/>
                </a:cxn>
                <a:cxn ang="0">
                  <a:pos x="8" y="75"/>
                </a:cxn>
                <a:cxn ang="0">
                  <a:pos x="12" y="67"/>
                </a:cxn>
                <a:cxn ang="0">
                  <a:pos x="15" y="67"/>
                </a:cxn>
                <a:cxn ang="0">
                  <a:pos x="23" y="75"/>
                </a:cxn>
                <a:cxn ang="0">
                  <a:pos x="23" y="75"/>
                </a:cxn>
                <a:cxn ang="0">
                  <a:pos x="23" y="71"/>
                </a:cxn>
                <a:cxn ang="0">
                  <a:pos x="27" y="67"/>
                </a:cxn>
                <a:cxn ang="0">
                  <a:pos x="30" y="64"/>
                </a:cxn>
                <a:cxn ang="0">
                  <a:pos x="30" y="60"/>
                </a:cxn>
                <a:cxn ang="0">
                  <a:pos x="30" y="60"/>
                </a:cxn>
                <a:cxn ang="0">
                  <a:pos x="27" y="52"/>
                </a:cxn>
                <a:cxn ang="0">
                  <a:pos x="23" y="38"/>
                </a:cxn>
                <a:cxn ang="0">
                  <a:pos x="23" y="8"/>
                </a:cxn>
                <a:cxn ang="0">
                  <a:pos x="23" y="8"/>
                </a:cxn>
                <a:cxn ang="0">
                  <a:pos x="15" y="8"/>
                </a:cxn>
                <a:cxn ang="0">
                  <a:pos x="12" y="8"/>
                </a:cxn>
                <a:cxn ang="0">
                  <a:pos x="12" y="0"/>
                </a:cxn>
                <a:cxn ang="0">
                  <a:pos x="12" y="0"/>
                </a:cxn>
                <a:cxn ang="0">
                  <a:pos x="8" y="4"/>
                </a:cxn>
                <a:cxn ang="0">
                  <a:pos x="8" y="8"/>
                </a:cxn>
                <a:cxn ang="0">
                  <a:pos x="12" y="12"/>
                </a:cxn>
                <a:cxn ang="0">
                  <a:pos x="12" y="19"/>
                </a:cxn>
                <a:cxn ang="0">
                  <a:pos x="4" y="19"/>
                </a:cxn>
                <a:cxn ang="0">
                  <a:pos x="4" y="19"/>
                </a:cxn>
                <a:cxn ang="0">
                  <a:pos x="8" y="26"/>
                </a:cxn>
                <a:cxn ang="0">
                  <a:pos x="12" y="41"/>
                </a:cxn>
                <a:cxn ang="0">
                  <a:pos x="12" y="52"/>
                </a:cxn>
                <a:cxn ang="0">
                  <a:pos x="8" y="56"/>
                </a:cxn>
                <a:cxn ang="0">
                  <a:pos x="0" y="56"/>
                </a:cxn>
                <a:cxn ang="0">
                  <a:pos x="0" y="56"/>
                </a:cxn>
                <a:cxn ang="0">
                  <a:pos x="0" y="64"/>
                </a:cxn>
                <a:cxn ang="0">
                  <a:pos x="4" y="67"/>
                </a:cxn>
                <a:cxn ang="0">
                  <a:pos x="8" y="71"/>
                </a:cxn>
                <a:cxn ang="0">
                  <a:pos x="8" y="75"/>
                </a:cxn>
                <a:cxn ang="0">
                  <a:pos x="8" y="75"/>
                </a:cxn>
              </a:cxnLst>
              <a:rect l="0" t="0" r="r" b="b"/>
              <a:pathLst>
                <a:path w="30" h="75">
                  <a:moveTo>
                    <a:pt x="8" y="75"/>
                  </a:moveTo>
                  <a:lnTo>
                    <a:pt x="8" y="75"/>
                  </a:lnTo>
                  <a:lnTo>
                    <a:pt x="12" y="67"/>
                  </a:lnTo>
                  <a:lnTo>
                    <a:pt x="15" y="67"/>
                  </a:lnTo>
                  <a:lnTo>
                    <a:pt x="23" y="75"/>
                  </a:lnTo>
                  <a:lnTo>
                    <a:pt x="23" y="75"/>
                  </a:lnTo>
                  <a:lnTo>
                    <a:pt x="23" y="71"/>
                  </a:lnTo>
                  <a:lnTo>
                    <a:pt x="27" y="67"/>
                  </a:lnTo>
                  <a:lnTo>
                    <a:pt x="30" y="64"/>
                  </a:lnTo>
                  <a:lnTo>
                    <a:pt x="30" y="60"/>
                  </a:lnTo>
                  <a:lnTo>
                    <a:pt x="30" y="60"/>
                  </a:lnTo>
                  <a:lnTo>
                    <a:pt x="27" y="52"/>
                  </a:lnTo>
                  <a:lnTo>
                    <a:pt x="23" y="38"/>
                  </a:lnTo>
                  <a:lnTo>
                    <a:pt x="23" y="8"/>
                  </a:lnTo>
                  <a:lnTo>
                    <a:pt x="23" y="8"/>
                  </a:lnTo>
                  <a:lnTo>
                    <a:pt x="15" y="8"/>
                  </a:lnTo>
                  <a:lnTo>
                    <a:pt x="12" y="8"/>
                  </a:lnTo>
                  <a:lnTo>
                    <a:pt x="12" y="0"/>
                  </a:lnTo>
                  <a:lnTo>
                    <a:pt x="12" y="0"/>
                  </a:lnTo>
                  <a:lnTo>
                    <a:pt x="8" y="4"/>
                  </a:lnTo>
                  <a:lnTo>
                    <a:pt x="8" y="8"/>
                  </a:lnTo>
                  <a:lnTo>
                    <a:pt x="12" y="12"/>
                  </a:lnTo>
                  <a:lnTo>
                    <a:pt x="12" y="19"/>
                  </a:lnTo>
                  <a:lnTo>
                    <a:pt x="4" y="19"/>
                  </a:lnTo>
                  <a:lnTo>
                    <a:pt x="4" y="19"/>
                  </a:lnTo>
                  <a:lnTo>
                    <a:pt x="8" y="26"/>
                  </a:lnTo>
                  <a:lnTo>
                    <a:pt x="12" y="41"/>
                  </a:lnTo>
                  <a:lnTo>
                    <a:pt x="12" y="52"/>
                  </a:lnTo>
                  <a:lnTo>
                    <a:pt x="8" y="56"/>
                  </a:lnTo>
                  <a:lnTo>
                    <a:pt x="0" y="56"/>
                  </a:lnTo>
                  <a:lnTo>
                    <a:pt x="0" y="56"/>
                  </a:lnTo>
                  <a:lnTo>
                    <a:pt x="0" y="64"/>
                  </a:lnTo>
                  <a:lnTo>
                    <a:pt x="4" y="67"/>
                  </a:lnTo>
                  <a:lnTo>
                    <a:pt x="8" y="71"/>
                  </a:lnTo>
                  <a:lnTo>
                    <a:pt x="8" y="75"/>
                  </a:lnTo>
                  <a:lnTo>
                    <a:pt x="8" y="7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1190"/>
            <p:cNvSpPr>
              <a:spLocks/>
            </p:cNvSpPr>
            <p:nvPr/>
          </p:nvSpPr>
          <p:spPr bwMode="auto">
            <a:xfrm>
              <a:off x="3309940" y="2990653"/>
              <a:ext cx="17463" cy="12700"/>
            </a:xfrm>
            <a:custGeom>
              <a:avLst/>
              <a:gdLst/>
              <a:ahLst/>
              <a:cxnLst>
                <a:cxn ang="0">
                  <a:pos x="11" y="8"/>
                </a:cxn>
                <a:cxn ang="0">
                  <a:pos x="11" y="8"/>
                </a:cxn>
                <a:cxn ang="0">
                  <a:pos x="11" y="4"/>
                </a:cxn>
                <a:cxn ang="0">
                  <a:pos x="7" y="0"/>
                </a:cxn>
                <a:cxn ang="0">
                  <a:pos x="0" y="0"/>
                </a:cxn>
                <a:cxn ang="0">
                  <a:pos x="0" y="0"/>
                </a:cxn>
                <a:cxn ang="0">
                  <a:pos x="0" y="4"/>
                </a:cxn>
                <a:cxn ang="0">
                  <a:pos x="4" y="8"/>
                </a:cxn>
                <a:cxn ang="0">
                  <a:pos x="11" y="8"/>
                </a:cxn>
                <a:cxn ang="0">
                  <a:pos x="11" y="8"/>
                </a:cxn>
              </a:cxnLst>
              <a:rect l="0" t="0" r="r" b="b"/>
              <a:pathLst>
                <a:path w="11" h="8">
                  <a:moveTo>
                    <a:pt x="11" y="8"/>
                  </a:moveTo>
                  <a:lnTo>
                    <a:pt x="11" y="8"/>
                  </a:lnTo>
                  <a:lnTo>
                    <a:pt x="11" y="4"/>
                  </a:lnTo>
                  <a:lnTo>
                    <a:pt x="7" y="0"/>
                  </a:lnTo>
                  <a:lnTo>
                    <a:pt x="0" y="0"/>
                  </a:lnTo>
                  <a:lnTo>
                    <a:pt x="0" y="0"/>
                  </a:lnTo>
                  <a:lnTo>
                    <a:pt x="0" y="4"/>
                  </a:lnTo>
                  <a:lnTo>
                    <a:pt x="4" y="8"/>
                  </a:lnTo>
                  <a:lnTo>
                    <a:pt x="11" y="8"/>
                  </a:lnTo>
                  <a:lnTo>
                    <a:pt x="11"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1191"/>
            <p:cNvSpPr>
              <a:spLocks/>
            </p:cNvSpPr>
            <p:nvPr/>
          </p:nvSpPr>
          <p:spPr bwMode="auto">
            <a:xfrm>
              <a:off x="4643440" y="2990653"/>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1192"/>
            <p:cNvSpPr>
              <a:spLocks/>
            </p:cNvSpPr>
            <p:nvPr/>
          </p:nvSpPr>
          <p:spPr bwMode="auto">
            <a:xfrm>
              <a:off x="4678365" y="299065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1193"/>
            <p:cNvSpPr>
              <a:spLocks/>
            </p:cNvSpPr>
            <p:nvPr/>
          </p:nvSpPr>
          <p:spPr bwMode="auto">
            <a:xfrm>
              <a:off x="2695577" y="2973190"/>
              <a:ext cx="23813" cy="17463"/>
            </a:xfrm>
            <a:custGeom>
              <a:avLst/>
              <a:gdLst/>
              <a:ahLst/>
              <a:cxnLst>
                <a:cxn ang="0">
                  <a:pos x="8" y="11"/>
                </a:cxn>
                <a:cxn ang="0">
                  <a:pos x="8" y="11"/>
                </a:cxn>
                <a:cxn ang="0">
                  <a:pos x="15" y="8"/>
                </a:cxn>
                <a:cxn ang="0">
                  <a:pos x="12" y="4"/>
                </a:cxn>
                <a:cxn ang="0">
                  <a:pos x="8" y="0"/>
                </a:cxn>
                <a:cxn ang="0">
                  <a:pos x="0" y="0"/>
                </a:cxn>
                <a:cxn ang="0">
                  <a:pos x="0" y="0"/>
                </a:cxn>
                <a:cxn ang="0">
                  <a:pos x="0" y="4"/>
                </a:cxn>
                <a:cxn ang="0">
                  <a:pos x="4" y="4"/>
                </a:cxn>
                <a:cxn ang="0">
                  <a:pos x="8" y="8"/>
                </a:cxn>
                <a:cxn ang="0">
                  <a:pos x="8" y="11"/>
                </a:cxn>
                <a:cxn ang="0">
                  <a:pos x="8" y="11"/>
                </a:cxn>
              </a:cxnLst>
              <a:rect l="0" t="0" r="r" b="b"/>
              <a:pathLst>
                <a:path w="15" h="11">
                  <a:moveTo>
                    <a:pt x="8" y="11"/>
                  </a:moveTo>
                  <a:lnTo>
                    <a:pt x="8" y="11"/>
                  </a:lnTo>
                  <a:lnTo>
                    <a:pt x="15" y="8"/>
                  </a:lnTo>
                  <a:lnTo>
                    <a:pt x="12" y="4"/>
                  </a:lnTo>
                  <a:lnTo>
                    <a:pt x="8" y="0"/>
                  </a:lnTo>
                  <a:lnTo>
                    <a:pt x="0" y="0"/>
                  </a:lnTo>
                  <a:lnTo>
                    <a:pt x="0" y="0"/>
                  </a:lnTo>
                  <a:lnTo>
                    <a:pt x="0" y="4"/>
                  </a:lnTo>
                  <a:lnTo>
                    <a:pt x="4" y="4"/>
                  </a:lnTo>
                  <a:lnTo>
                    <a:pt x="8" y="8"/>
                  </a:lnTo>
                  <a:lnTo>
                    <a:pt x="8" y="11"/>
                  </a:lnTo>
                  <a:lnTo>
                    <a:pt x="8"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1194"/>
            <p:cNvSpPr>
              <a:spLocks/>
            </p:cNvSpPr>
            <p:nvPr/>
          </p:nvSpPr>
          <p:spPr bwMode="auto">
            <a:xfrm>
              <a:off x="3238502" y="2973190"/>
              <a:ext cx="12700" cy="17463"/>
            </a:xfrm>
            <a:custGeom>
              <a:avLst/>
              <a:gdLst/>
              <a:ahLst/>
              <a:cxnLst>
                <a:cxn ang="0">
                  <a:pos x="0" y="11"/>
                </a:cxn>
                <a:cxn ang="0">
                  <a:pos x="0" y="11"/>
                </a:cxn>
                <a:cxn ang="0">
                  <a:pos x="4" y="8"/>
                </a:cxn>
                <a:cxn ang="0">
                  <a:pos x="8" y="0"/>
                </a:cxn>
                <a:cxn ang="0">
                  <a:pos x="8" y="0"/>
                </a:cxn>
                <a:cxn ang="0">
                  <a:pos x="0" y="0"/>
                </a:cxn>
                <a:cxn ang="0">
                  <a:pos x="0" y="0"/>
                </a:cxn>
                <a:cxn ang="0">
                  <a:pos x="0" y="4"/>
                </a:cxn>
                <a:cxn ang="0">
                  <a:pos x="0" y="11"/>
                </a:cxn>
                <a:cxn ang="0">
                  <a:pos x="0" y="11"/>
                </a:cxn>
              </a:cxnLst>
              <a:rect l="0" t="0" r="r" b="b"/>
              <a:pathLst>
                <a:path w="8" h="11">
                  <a:moveTo>
                    <a:pt x="0" y="11"/>
                  </a:moveTo>
                  <a:lnTo>
                    <a:pt x="0" y="11"/>
                  </a:lnTo>
                  <a:lnTo>
                    <a:pt x="4" y="8"/>
                  </a:lnTo>
                  <a:lnTo>
                    <a:pt x="8" y="0"/>
                  </a:lnTo>
                  <a:lnTo>
                    <a:pt x="8" y="0"/>
                  </a:lnTo>
                  <a:lnTo>
                    <a:pt x="0" y="0"/>
                  </a:lnTo>
                  <a:lnTo>
                    <a:pt x="0" y="0"/>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1195"/>
            <p:cNvSpPr>
              <a:spLocks/>
            </p:cNvSpPr>
            <p:nvPr/>
          </p:nvSpPr>
          <p:spPr bwMode="auto">
            <a:xfrm>
              <a:off x="3368677" y="2973190"/>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1196"/>
            <p:cNvSpPr>
              <a:spLocks/>
            </p:cNvSpPr>
            <p:nvPr/>
          </p:nvSpPr>
          <p:spPr bwMode="auto">
            <a:xfrm>
              <a:off x="4017965" y="2973190"/>
              <a:ext cx="23813" cy="17463"/>
            </a:xfrm>
            <a:custGeom>
              <a:avLst/>
              <a:gdLst/>
              <a:ahLst/>
              <a:cxnLst>
                <a:cxn ang="0">
                  <a:pos x="0" y="11"/>
                </a:cxn>
                <a:cxn ang="0">
                  <a:pos x="0" y="11"/>
                </a:cxn>
                <a:cxn ang="0">
                  <a:pos x="7" y="11"/>
                </a:cxn>
                <a:cxn ang="0">
                  <a:pos x="15" y="11"/>
                </a:cxn>
                <a:cxn ang="0">
                  <a:pos x="15" y="8"/>
                </a:cxn>
                <a:cxn ang="0">
                  <a:pos x="15" y="8"/>
                </a:cxn>
                <a:cxn ang="0">
                  <a:pos x="11" y="0"/>
                </a:cxn>
                <a:cxn ang="0">
                  <a:pos x="7" y="0"/>
                </a:cxn>
                <a:cxn ang="0">
                  <a:pos x="0" y="4"/>
                </a:cxn>
                <a:cxn ang="0">
                  <a:pos x="0" y="11"/>
                </a:cxn>
                <a:cxn ang="0">
                  <a:pos x="0" y="11"/>
                </a:cxn>
              </a:cxnLst>
              <a:rect l="0" t="0" r="r" b="b"/>
              <a:pathLst>
                <a:path w="15" h="11">
                  <a:moveTo>
                    <a:pt x="0" y="11"/>
                  </a:moveTo>
                  <a:lnTo>
                    <a:pt x="0" y="11"/>
                  </a:lnTo>
                  <a:lnTo>
                    <a:pt x="7" y="11"/>
                  </a:lnTo>
                  <a:lnTo>
                    <a:pt x="15" y="11"/>
                  </a:lnTo>
                  <a:lnTo>
                    <a:pt x="15" y="8"/>
                  </a:lnTo>
                  <a:lnTo>
                    <a:pt x="15" y="8"/>
                  </a:lnTo>
                  <a:lnTo>
                    <a:pt x="11" y="0"/>
                  </a:lnTo>
                  <a:lnTo>
                    <a:pt x="7" y="0"/>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1197"/>
            <p:cNvSpPr>
              <a:spLocks/>
            </p:cNvSpPr>
            <p:nvPr/>
          </p:nvSpPr>
          <p:spPr bwMode="auto">
            <a:xfrm>
              <a:off x="4041777" y="2962078"/>
              <a:ext cx="41275" cy="23813"/>
            </a:xfrm>
            <a:custGeom>
              <a:avLst/>
              <a:gdLst/>
              <a:ahLst/>
              <a:cxnLst>
                <a:cxn ang="0">
                  <a:pos x="26" y="7"/>
                </a:cxn>
                <a:cxn ang="0">
                  <a:pos x="26" y="7"/>
                </a:cxn>
                <a:cxn ang="0">
                  <a:pos x="18" y="7"/>
                </a:cxn>
                <a:cxn ang="0">
                  <a:pos x="15" y="3"/>
                </a:cxn>
                <a:cxn ang="0">
                  <a:pos x="7" y="0"/>
                </a:cxn>
                <a:cxn ang="0">
                  <a:pos x="0" y="0"/>
                </a:cxn>
                <a:cxn ang="0">
                  <a:pos x="0" y="0"/>
                </a:cxn>
                <a:cxn ang="0">
                  <a:pos x="3" y="11"/>
                </a:cxn>
                <a:cxn ang="0">
                  <a:pos x="15" y="15"/>
                </a:cxn>
                <a:cxn ang="0">
                  <a:pos x="22" y="15"/>
                </a:cxn>
                <a:cxn ang="0">
                  <a:pos x="26" y="11"/>
                </a:cxn>
                <a:cxn ang="0">
                  <a:pos x="26" y="7"/>
                </a:cxn>
                <a:cxn ang="0">
                  <a:pos x="26" y="7"/>
                </a:cxn>
              </a:cxnLst>
              <a:rect l="0" t="0" r="r" b="b"/>
              <a:pathLst>
                <a:path w="26" h="15">
                  <a:moveTo>
                    <a:pt x="26" y="7"/>
                  </a:moveTo>
                  <a:lnTo>
                    <a:pt x="26" y="7"/>
                  </a:lnTo>
                  <a:lnTo>
                    <a:pt x="18" y="7"/>
                  </a:lnTo>
                  <a:lnTo>
                    <a:pt x="15" y="3"/>
                  </a:lnTo>
                  <a:lnTo>
                    <a:pt x="7" y="0"/>
                  </a:lnTo>
                  <a:lnTo>
                    <a:pt x="0" y="0"/>
                  </a:lnTo>
                  <a:lnTo>
                    <a:pt x="0" y="0"/>
                  </a:lnTo>
                  <a:lnTo>
                    <a:pt x="3" y="11"/>
                  </a:lnTo>
                  <a:lnTo>
                    <a:pt x="15" y="15"/>
                  </a:lnTo>
                  <a:lnTo>
                    <a:pt x="22" y="15"/>
                  </a:lnTo>
                  <a:lnTo>
                    <a:pt x="26" y="11"/>
                  </a:lnTo>
                  <a:lnTo>
                    <a:pt x="26" y="7"/>
                  </a:lnTo>
                  <a:lnTo>
                    <a:pt x="26"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1198"/>
            <p:cNvSpPr>
              <a:spLocks/>
            </p:cNvSpPr>
            <p:nvPr/>
          </p:nvSpPr>
          <p:spPr bwMode="auto">
            <a:xfrm>
              <a:off x="4189415" y="2973190"/>
              <a:ext cx="4763" cy="17463"/>
            </a:xfrm>
            <a:custGeom>
              <a:avLst/>
              <a:gdLst/>
              <a:ahLst/>
              <a:cxnLst>
                <a:cxn ang="0">
                  <a:pos x="0" y="11"/>
                </a:cxn>
                <a:cxn ang="0">
                  <a:pos x="0" y="11"/>
                </a:cxn>
                <a:cxn ang="0">
                  <a:pos x="3" y="11"/>
                </a:cxn>
                <a:cxn ang="0">
                  <a:pos x="3" y="8"/>
                </a:cxn>
                <a:cxn ang="0">
                  <a:pos x="3" y="4"/>
                </a:cxn>
                <a:cxn ang="0">
                  <a:pos x="0" y="0"/>
                </a:cxn>
                <a:cxn ang="0">
                  <a:pos x="0" y="0"/>
                </a:cxn>
                <a:cxn ang="0">
                  <a:pos x="0" y="11"/>
                </a:cxn>
                <a:cxn ang="0">
                  <a:pos x="0" y="11"/>
                </a:cxn>
              </a:cxnLst>
              <a:rect l="0" t="0" r="r" b="b"/>
              <a:pathLst>
                <a:path w="3" h="11">
                  <a:moveTo>
                    <a:pt x="0" y="11"/>
                  </a:moveTo>
                  <a:lnTo>
                    <a:pt x="0" y="11"/>
                  </a:lnTo>
                  <a:lnTo>
                    <a:pt x="3" y="11"/>
                  </a:lnTo>
                  <a:lnTo>
                    <a:pt x="3" y="8"/>
                  </a:lnTo>
                  <a:lnTo>
                    <a:pt x="3" y="4"/>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1199"/>
            <p:cNvSpPr>
              <a:spLocks/>
            </p:cNvSpPr>
            <p:nvPr/>
          </p:nvSpPr>
          <p:spPr bwMode="auto">
            <a:xfrm>
              <a:off x="4383090" y="2973190"/>
              <a:ext cx="30163" cy="17463"/>
            </a:xfrm>
            <a:custGeom>
              <a:avLst/>
              <a:gdLst/>
              <a:ahLst/>
              <a:cxnLst>
                <a:cxn ang="0">
                  <a:pos x="0" y="4"/>
                </a:cxn>
                <a:cxn ang="0">
                  <a:pos x="0" y="4"/>
                </a:cxn>
                <a:cxn ang="0">
                  <a:pos x="0" y="8"/>
                </a:cxn>
                <a:cxn ang="0">
                  <a:pos x="4" y="11"/>
                </a:cxn>
                <a:cxn ang="0">
                  <a:pos x="11" y="11"/>
                </a:cxn>
                <a:cxn ang="0">
                  <a:pos x="15" y="4"/>
                </a:cxn>
                <a:cxn ang="0">
                  <a:pos x="19" y="0"/>
                </a:cxn>
                <a:cxn ang="0">
                  <a:pos x="19" y="0"/>
                </a:cxn>
                <a:cxn ang="0">
                  <a:pos x="8" y="0"/>
                </a:cxn>
                <a:cxn ang="0">
                  <a:pos x="0" y="4"/>
                </a:cxn>
                <a:cxn ang="0">
                  <a:pos x="0" y="4"/>
                </a:cxn>
              </a:cxnLst>
              <a:rect l="0" t="0" r="r" b="b"/>
              <a:pathLst>
                <a:path w="19" h="11">
                  <a:moveTo>
                    <a:pt x="0" y="4"/>
                  </a:moveTo>
                  <a:lnTo>
                    <a:pt x="0" y="4"/>
                  </a:lnTo>
                  <a:lnTo>
                    <a:pt x="0" y="8"/>
                  </a:lnTo>
                  <a:lnTo>
                    <a:pt x="4" y="11"/>
                  </a:lnTo>
                  <a:lnTo>
                    <a:pt x="11" y="11"/>
                  </a:lnTo>
                  <a:lnTo>
                    <a:pt x="15" y="4"/>
                  </a:lnTo>
                  <a:lnTo>
                    <a:pt x="19" y="0"/>
                  </a:lnTo>
                  <a:lnTo>
                    <a:pt x="19" y="0"/>
                  </a:lnTo>
                  <a:lnTo>
                    <a:pt x="8"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1200"/>
            <p:cNvSpPr>
              <a:spLocks/>
            </p:cNvSpPr>
            <p:nvPr/>
          </p:nvSpPr>
          <p:spPr bwMode="auto">
            <a:xfrm>
              <a:off x="2667002" y="2966840"/>
              <a:ext cx="17463" cy="19050"/>
            </a:xfrm>
            <a:custGeom>
              <a:avLst/>
              <a:gdLst/>
              <a:ahLst/>
              <a:cxnLst>
                <a:cxn ang="0">
                  <a:pos x="0" y="12"/>
                </a:cxn>
                <a:cxn ang="0">
                  <a:pos x="0" y="12"/>
                </a:cxn>
                <a:cxn ang="0">
                  <a:pos x="3" y="12"/>
                </a:cxn>
                <a:cxn ang="0">
                  <a:pos x="11" y="8"/>
                </a:cxn>
                <a:cxn ang="0">
                  <a:pos x="11" y="8"/>
                </a:cxn>
                <a:cxn ang="0">
                  <a:pos x="7" y="0"/>
                </a:cxn>
                <a:cxn ang="0">
                  <a:pos x="3" y="0"/>
                </a:cxn>
                <a:cxn ang="0">
                  <a:pos x="0" y="4"/>
                </a:cxn>
                <a:cxn ang="0">
                  <a:pos x="0" y="12"/>
                </a:cxn>
                <a:cxn ang="0">
                  <a:pos x="0" y="12"/>
                </a:cxn>
              </a:cxnLst>
              <a:rect l="0" t="0" r="r" b="b"/>
              <a:pathLst>
                <a:path w="11" h="12">
                  <a:moveTo>
                    <a:pt x="0" y="12"/>
                  </a:moveTo>
                  <a:lnTo>
                    <a:pt x="0" y="12"/>
                  </a:lnTo>
                  <a:lnTo>
                    <a:pt x="3" y="12"/>
                  </a:lnTo>
                  <a:lnTo>
                    <a:pt x="11" y="8"/>
                  </a:lnTo>
                  <a:lnTo>
                    <a:pt x="11" y="8"/>
                  </a:lnTo>
                  <a:lnTo>
                    <a:pt x="7" y="0"/>
                  </a:lnTo>
                  <a:lnTo>
                    <a:pt x="3" y="0"/>
                  </a:lnTo>
                  <a:lnTo>
                    <a:pt x="0"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1201"/>
            <p:cNvSpPr>
              <a:spLocks/>
            </p:cNvSpPr>
            <p:nvPr/>
          </p:nvSpPr>
          <p:spPr bwMode="auto">
            <a:xfrm>
              <a:off x="3086102" y="2973190"/>
              <a:ext cx="11113" cy="12700"/>
            </a:xfrm>
            <a:custGeom>
              <a:avLst/>
              <a:gdLst/>
              <a:ahLst/>
              <a:cxnLst>
                <a:cxn ang="0">
                  <a:pos x="0" y="8"/>
                </a:cxn>
                <a:cxn ang="0">
                  <a:pos x="0" y="8"/>
                </a:cxn>
                <a:cxn ang="0">
                  <a:pos x="7" y="4"/>
                </a:cxn>
                <a:cxn ang="0">
                  <a:pos x="7" y="0"/>
                </a:cxn>
                <a:cxn ang="0">
                  <a:pos x="7" y="0"/>
                </a:cxn>
                <a:cxn ang="0">
                  <a:pos x="0" y="0"/>
                </a:cxn>
                <a:cxn ang="0">
                  <a:pos x="0" y="0"/>
                </a:cxn>
                <a:cxn ang="0">
                  <a:pos x="0" y="8"/>
                </a:cxn>
                <a:cxn ang="0">
                  <a:pos x="0" y="8"/>
                </a:cxn>
              </a:cxnLst>
              <a:rect l="0" t="0" r="r" b="b"/>
              <a:pathLst>
                <a:path w="7" h="8">
                  <a:moveTo>
                    <a:pt x="0" y="8"/>
                  </a:moveTo>
                  <a:lnTo>
                    <a:pt x="0" y="8"/>
                  </a:lnTo>
                  <a:lnTo>
                    <a:pt x="7" y="4"/>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1202"/>
            <p:cNvSpPr>
              <a:spLocks/>
            </p:cNvSpPr>
            <p:nvPr/>
          </p:nvSpPr>
          <p:spPr bwMode="auto">
            <a:xfrm>
              <a:off x="3817940" y="2896990"/>
              <a:ext cx="22225" cy="88900"/>
            </a:xfrm>
            <a:custGeom>
              <a:avLst/>
              <a:gdLst/>
              <a:ahLst/>
              <a:cxnLst>
                <a:cxn ang="0">
                  <a:pos x="3" y="56"/>
                </a:cxn>
                <a:cxn ang="0">
                  <a:pos x="3" y="56"/>
                </a:cxn>
                <a:cxn ang="0">
                  <a:pos x="7" y="56"/>
                </a:cxn>
                <a:cxn ang="0">
                  <a:pos x="14" y="52"/>
                </a:cxn>
                <a:cxn ang="0">
                  <a:pos x="14" y="52"/>
                </a:cxn>
                <a:cxn ang="0">
                  <a:pos x="7" y="44"/>
                </a:cxn>
                <a:cxn ang="0">
                  <a:pos x="7" y="30"/>
                </a:cxn>
                <a:cxn ang="0">
                  <a:pos x="7" y="0"/>
                </a:cxn>
                <a:cxn ang="0">
                  <a:pos x="7" y="0"/>
                </a:cxn>
                <a:cxn ang="0">
                  <a:pos x="3" y="4"/>
                </a:cxn>
                <a:cxn ang="0">
                  <a:pos x="0" y="7"/>
                </a:cxn>
                <a:cxn ang="0">
                  <a:pos x="0" y="22"/>
                </a:cxn>
                <a:cxn ang="0">
                  <a:pos x="3" y="41"/>
                </a:cxn>
                <a:cxn ang="0">
                  <a:pos x="3" y="56"/>
                </a:cxn>
                <a:cxn ang="0">
                  <a:pos x="3" y="56"/>
                </a:cxn>
              </a:cxnLst>
              <a:rect l="0" t="0" r="r" b="b"/>
              <a:pathLst>
                <a:path w="14" h="56">
                  <a:moveTo>
                    <a:pt x="3" y="56"/>
                  </a:moveTo>
                  <a:lnTo>
                    <a:pt x="3" y="56"/>
                  </a:lnTo>
                  <a:lnTo>
                    <a:pt x="7" y="56"/>
                  </a:lnTo>
                  <a:lnTo>
                    <a:pt x="14" y="52"/>
                  </a:lnTo>
                  <a:lnTo>
                    <a:pt x="14" y="52"/>
                  </a:lnTo>
                  <a:lnTo>
                    <a:pt x="7" y="44"/>
                  </a:lnTo>
                  <a:lnTo>
                    <a:pt x="7" y="30"/>
                  </a:lnTo>
                  <a:lnTo>
                    <a:pt x="7" y="0"/>
                  </a:lnTo>
                  <a:lnTo>
                    <a:pt x="7" y="0"/>
                  </a:lnTo>
                  <a:lnTo>
                    <a:pt x="3" y="4"/>
                  </a:lnTo>
                  <a:lnTo>
                    <a:pt x="0" y="7"/>
                  </a:lnTo>
                  <a:lnTo>
                    <a:pt x="0" y="22"/>
                  </a:lnTo>
                  <a:lnTo>
                    <a:pt x="3" y="41"/>
                  </a:lnTo>
                  <a:lnTo>
                    <a:pt x="3" y="56"/>
                  </a:lnTo>
                  <a:lnTo>
                    <a:pt x="3"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1203"/>
            <p:cNvSpPr>
              <a:spLocks/>
            </p:cNvSpPr>
            <p:nvPr/>
          </p:nvSpPr>
          <p:spPr bwMode="auto">
            <a:xfrm>
              <a:off x="4100515" y="2962078"/>
              <a:ext cx="52388" cy="23813"/>
            </a:xfrm>
            <a:custGeom>
              <a:avLst/>
              <a:gdLst/>
              <a:ahLst/>
              <a:cxnLst>
                <a:cxn ang="0">
                  <a:pos x="33" y="11"/>
                </a:cxn>
                <a:cxn ang="0">
                  <a:pos x="33" y="11"/>
                </a:cxn>
                <a:cxn ang="0">
                  <a:pos x="33" y="7"/>
                </a:cxn>
                <a:cxn ang="0">
                  <a:pos x="30" y="3"/>
                </a:cxn>
                <a:cxn ang="0">
                  <a:pos x="26" y="0"/>
                </a:cxn>
                <a:cxn ang="0">
                  <a:pos x="26" y="0"/>
                </a:cxn>
                <a:cxn ang="0">
                  <a:pos x="15" y="3"/>
                </a:cxn>
                <a:cxn ang="0">
                  <a:pos x="0" y="7"/>
                </a:cxn>
                <a:cxn ang="0">
                  <a:pos x="0" y="7"/>
                </a:cxn>
                <a:cxn ang="0">
                  <a:pos x="19" y="15"/>
                </a:cxn>
                <a:cxn ang="0">
                  <a:pos x="33" y="11"/>
                </a:cxn>
                <a:cxn ang="0">
                  <a:pos x="33" y="11"/>
                </a:cxn>
              </a:cxnLst>
              <a:rect l="0" t="0" r="r" b="b"/>
              <a:pathLst>
                <a:path w="33" h="15">
                  <a:moveTo>
                    <a:pt x="33" y="11"/>
                  </a:moveTo>
                  <a:lnTo>
                    <a:pt x="33" y="11"/>
                  </a:lnTo>
                  <a:lnTo>
                    <a:pt x="33" y="7"/>
                  </a:lnTo>
                  <a:lnTo>
                    <a:pt x="30" y="3"/>
                  </a:lnTo>
                  <a:lnTo>
                    <a:pt x="26" y="0"/>
                  </a:lnTo>
                  <a:lnTo>
                    <a:pt x="26" y="0"/>
                  </a:lnTo>
                  <a:lnTo>
                    <a:pt x="15" y="3"/>
                  </a:lnTo>
                  <a:lnTo>
                    <a:pt x="0" y="7"/>
                  </a:lnTo>
                  <a:lnTo>
                    <a:pt x="0" y="7"/>
                  </a:lnTo>
                  <a:lnTo>
                    <a:pt x="19" y="15"/>
                  </a:lnTo>
                  <a:lnTo>
                    <a:pt x="33" y="11"/>
                  </a:lnTo>
                  <a:lnTo>
                    <a:pt x="33"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6" name="Freeform 1204"/>
            <p:cNvSpPr>
              <a:spLocks/>
            </p:cNvSpPr>
            <p:nvPr/>
          </p:nvSpPr>
          <p:spPr bwMode="auto">
            <a:xfrm>
              <a:off x="2849565" y="29731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 name="Freeform 1205"/>
            <p:cNvSpPr>
              <a:spLocks/>
            </p:cNvSpPr>
            <p:nvPr/>
          </p:nvSpPr>
          <p:spPr bwMode="auto">
            <a:xfrm>
              <a:off x="3321052" y="2973190"/>
              <a:ext cx="12700" cy="6350"/>
            </a:xfrm>
            <a:custGeom>
              <a:avLst/>
              <a:gdLst/>
              <a:ahLst/>
              <a:cxnLst>
                <a:cxn ang="0">
                  <a:pos x="8" y="4"/>
                </a:cxn>
                <a:cxn ang="0">
                  <a:pos x="8" y="4"/>
                </a:cxn>
                <a:cxn ang="0">
                  <a:pos x="4" y="0"/>
                </a:cxn>
                <a:cxn ang="0">
                  <a:pos x="0" y="0"/>
                </a:cxn>
                <a:cxn ang="0">
                  <a:pos x="0" y="0"/>
                </a:cxn>
                <a:cxn ang="0">
                  <a:pos x="0" y="4"/>
                </a:cxn>
                <a:cxn ang="0">
                  <a:pos x="0" y="4"/>
                </a:cxn>
                <a:cxn ang="0">
                  <a:pos x="8" y="4"/>
                </a:cxn>
                <a:cxn ang="0">
                  <a:pos x="8" y="4"/>
                </a:cxn>
              </a:cxnLst>
              <a:rect l="0" t="0" r="r" b="b"/>
              <a:pathLst>
                <a:path w="8" h="4">
                  <a:moveTo>
                    <a:pt x="8" y="4"/>
                  </a:moveTo>
                  <a:lnTo>
                    <a:pt x="8" y="4"/>
                  </a:lnTo>
                  <a:lnTo>
                    <a:pt x="4" y="0"/>
                  </a:lnTo>
                  <a:lnTo>
                    <a:pt x="0" y="0"/>
                  </a:lnTo>
                  <a:lnTo>
                    <a:pt x="0" y="0"/>
                  </a:lnTo>
                  <a:lnTo>
                    <a:pt x="0" y="4"/>
                  </a:lnTo>
                  <a:lnTo>
                    <a:pt x="0" y="4"/>
                  </a:lnTo>
                  <a:lnTo>
                    <a:pt x="8" y="4"/>
                  </a:lnTo>
                  <a:lnTo>
                    <a:pt x="8"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 name="Freeform 1206"/>
            <p:cNvSpPr>
              <a:spLocks/>
            </p:cNvSpPr>
            <p:nvPr/>
          </p:nvSpPr>
          <p:spPr bwMode="auto">
            <a:xfrm>
              <a:off x="4330702" y="2962078"/>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9" name="Freeform 1207"/>
            <p:cNvSpPr>
              <a:spLocks/>
            </p:cNvSpPr>
            <p:nvPr/>
          </p:nvSpPr>
          <p:spPr bwMode="auto">
            <a:xfrm>
              <a:off x="3255965" y="2962078"/>
              <a:ext cx="23813" cy="11113"/>
            </a:xfrm>
            <a:custGeom>
              <a:avLst/>
              <a:gdLst/>
              <a:ahLst/>
              <a:cxnLst>
                <a:cxn ang="0">
                  <a:pos x="0" y="7"/>
                </a:cxn>
                <a:cxn ang="0">
                  <a:pos x="0" y="7"/>
                </a:cxn>
                <a:cxn ang="0">
                  <a:pos x="15" y="7"/>
                </a:cxn>
                <a:cxn ang="0">
                  <a:pos x="15" y="7"/>
                </a:cxn>
                <a:cxn ang="0">
                  <a:pos x="15" y="0"/>
                </a:cxn>
                <a:cxn ang="0">
                  <a:pos x="15" y="0"/>
                </a:cxn>
                <a:cxn ang="0">
                  <a:pos x="0" y="0"/>
                </a:cxn>
                <a:cxn ang="0">
                  <a:pos x="0" y="0"/>
                </a:cxn>
                <a:cxn ang="0">
                  <a:pos x="0" y="7"/>
                </a:cxn>
                <a:cxn ang="0">
                  <a:pos x="0" y="7"/>
                </a:cxn>
              </a:cxnLst>
              <a:rect l="0" t="0" r="r" b="b"/>
              <a:pathLst>
                <a:path w="15" h="7">
                  <a:moveTo>
                    <a:pt x="0" y="7"/>
                  </a:moveTo>
                  <a:lnTo>
                    <a:pt x="0" y="7"/>
                  </a:lnTo>
                  <a:lnTo>
                    <a:pt x="15" y="7"/>
                  </a:lnTo>
                  <a:lnTo>
                    <a:pt x="15" y="7"/>
                  </a:lnTo>
                  <a:lnTo>
                    <a:pt x="15" y="0"/>
                  </a:lnTo>
                  <a:lnTo>
                    <a:pt x="15"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0" name="Freeform 1208"/>
            <p:cNvSpPr>
              <a:spLocks/>
            </p:cNvSpPr>
            <p:nvPr/>
          </p:nvSpPr>
          <p:spPr bwMode="auto">
            <a:xfrm>
              <a:off x="3540127" y="2955728"/>
              <a:ext cx="17463" cy="17463"/>
            </a:xfrm>
            <a:custGeom>
              <a:avLst/>
              <a:gdLst/>
              <a:ahLst/>
              <a:cxnLst>
                <a:cxn ang="0">
                  <a:pos x="4" y="11"/>
                </a:cxn>
                <a:cxn ang="0">
                  <a:pos x="4" y="11"/>
                </a:cxn>
                <a:cxn ang="0">
                  <a:pos x="7" y="7"/>
                </a:cxn>
                <a:cxn ang="0">
                  <a:pos x="11" y="0"/>
                </a:cxn>
                <a:cxn ang="0">
                  <a:pos x="11" y="0"/>
                </a:cxn>
                <a:cxn ang="0">
                  <a:pos x="0" y="0"/>
                </a:cxn>
                <a:cxn ang="0">
                  <a:pos x="0" y="0"/>
                </a:cxn>
                <a:cxn ang="0">
                  <a:pos x="4" y="4"/>
                </a:cxn>
                <a:cxn ang="0">
                  <a:pos x="4" y="11"/>
                </a:cxn>
                <a:cxn ang="0">
                  <a:pos x="4" y="11"/>
                </a:cxn>
              </a:cxnLst>
              <a:rect l="0" t="0" r="r" b="b"/>
              <a:pathLst>
                <a:path w="11" h="11">
                  <a:moveTo>
                    <a:pt x="4" y="11"/>
                  </a:moveTo>
                  <a:lnTo>
                    <a:pt x="4" y="11"/>
                  </a:lnTo>
                  <a:lnTo>
                    <a:pt x="7" y="7"/>
                  </a:lnTo>
                  <a:lnTo>
                    <a:pt x="11" y="0"/>
                  </a:lnTo>
                  <a:lnTo>
                    <a:pt x="11" y="0"/>
                  </a:lnTo>
                  <a:lnTo>
                    <a:pt x="0" y="0"/>
                  </a:lnTo>
                  <a:lnTo>
                    <a:pt x="0" y="0"/>
                  </a:lnTo>
                  <a:lnTo>
                    <a:pt x="4" y="4"/>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1" name="Freeform 1209"/>
            <p:cNvSpPr>
              <a:spLocks/>
            </p:cNvSpPr>
            <p:nvPr/>
          </p:nvSpPr>
          <p:spPr bwMode="auto">
            <a:xfrm>
              <a:off x="4176715" y="296207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2" name="Freeform 1210"/>
            <p:cNvSpPr>
              <a:spLocks/>
            </p:cNvSpPr>
            <p:nvPr/>
          </p:nvSpPr>
          <p:spPr bwMode="auto">
            <a:xfrm>
              <a:off x="4230690" y="2962078"/>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3" name="Freeform 1211"/>
            <p:cNvSpPr>
              <a:spLocks/>
            </p:cNvSpPr>
            <p:nvPr/>
          </p:nvSpPr>
          <p:spPr bwMode="auto">
            <a:xfrm>
              <a:off x="4667252" y="296207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4" name="Freeform 1212"/>
            <p:cNvSpPr>
              <a:spLocks/>
            </p:cNvSpPr>
            <p:nvPr/>
          </p:nvSpPr>
          <p:spPr bwMode="auto">
            <a:xfrm>
              <a:off x="3379790" y="295572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5" name="Freeform 1213"/>
            <p:cNvSpPr>
              <a:spLocks/>
            </p:cNvSpPr>
            <p:nvPr/>
          </p:nvSpPr>
          <p:spPr bwMode="auto">
            <a:xfrm>
              <a:off x="4289427" y="295572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6" name="Freeform 1214"/>
            <p:cNvSpPr>
              <a:spLocks/>
            </p:cNvSpPr>
            <p:nvPr/>
          </p:nvSpPr>
          <p:spPr bwMode="auto">
            <a:xfrm>
              <a:off x="2819402" y="294461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7" name="Freeform 1215"/>
            <p:cNvSpPr>
              <a:spLocks/>
            </p:cNvSpPr>
            <p:nvPr/>
          </p:nvSpPr>
          <p:spPr bwMode="auto">
            <a:xfrm>
              <a:off x="2849565" y="2931915"/>
              <a:ext cx="11113" cy="23813"/>
            </a:xfrm>
            <a:custGeom>
              <a:avLst/>
              <a:gdLst/>
              <a:ahLst/>
              <a:cxnLst>
                <a:cxn ang="0">
                  <a:pos x="0" y="15"/>
                </a:cxn>
                <a:cxn ang="0">
                  <a:pos x="0" y="15"/>
                </a:cxn>
                <a:cxn ang="0">
                  <a:pos x="7" y="11"/>
                </a:cxn>
                <a:cxn ang="0">
                  <a:pos x="7" y="8"/>
                </a:cxn>
                <a:cxn ang="0">
                  <a:pos x="7" y="0"/>
                </a:cxn>
                <a:cxn ang="0">
                  <a:pos x="0" y="0"/>
                </a:cxn>
                <a:cxn ang="0">
                  <a:pos x="0" y="0"/>
                </a:cxn>
                <a:cxn ang="0">
                  <a:pos x="0" y="15"/>
                </a:cxn>
                <a:cxn ang="0">
                  <a:pos x="0" y="15"/>
                </a:cxn>
              </a:cxnLst>
              <a:rect l="0" t="0" r="r" b="b"/>
              <a:pathLst>
                <a:path w="7" h="15">
                  <a:moveTo>
                    <a:pt x="0" y="15"/>
                  </a:moveTo>
                  <a:lnTo>
                    <a:pt x="0" y="15"/>
                  </a:lnTo>
                  <a:lnTo>
                    <a:pt x="7" y="11"/>
                  </a:lnTo>
                  <a:lnTo>
                    <a:pt x="7" y="8"/>
                  </a:lnTo>
                  <a:lnTo>
                    <a:pt x="7"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8" name="Freeform 1216"/>
            <p:cNvSpPr>
              <a:spLocks/>
            </p:cNvSpPr>
            <p:nvPr/>
          </p:nvSpPr>
          <p:spPr bwMode="auto">
            <a:xfrm>
              <a:off x="3073402" y="2944615"/>
              <a:ext cx="12700" cy="11113"/>
            </a:xfrm>
            <a:custGeom>
              <a:avLst/>
              <a:gdLst/>
              <a:ahLst/>
              <a:cxnLst>
                <a:cxn ang="0">
                  <a:pos x="0" y="7"/>
                </a:cxn>
                <a:cxn ang="0">
                  <a:pos x="0" y="7"/>
                </a:cxn>
                <a:cxn ang="0">
                  <a:pos x="4" y="3"/>
                </a:cxn>
                <a:cxn ang="0">
                  <a:pos x="8" y="3"/>
                </a:cxn>
                <a:cxn ang="0">
                  <a:pos x="8" y="3"/>
                </a:cxn>
                <a:cxn ang="0">
                  <a:pos x="8" y="0"/>
                </a:cxn>
                <a:cxn ang="0">
                  <a:pos x="4" y="0"/>
                </a:cxn>
                <a:cxn ang="0">
                  <a:pos x="0" y="3"/>
                </a:cxn>
                <a:cxn ang="0">
                  <a:pos x="0" y="7"/>
                </a:cxn>
                <a:cxn ang="0">
                  <a:pos x="0" y="7"/>
                </a:cxn>
              </a:cxnLst>
              <a:rect l="0" t="0" r="r" b="b"/>
              <a:pathLst>
                <a:path w="8" h="7">
                  <a:moveTo>
                    <a:pt x="0" y="7"/>
                  </a:moveTo>
                  <a:lnTo>
                    <a:pt x="0" y="7"/>
                  </a:lnTo>
                  <a:lnTo>
                    <a:pt x="4" y="3"/>
                  </a:lnTo>
                  <a:lnTo>
                    <a:pt x="8" y="3"/>
                  </a:lnTo>
                  <a:lnTo>
                    <a:pt x="8" y="3"/>
                  </a:lnTo>
                  <a:lnTo>
                    <a:pt x="8" y="0"/>
                  </a:lnTo>
                  <a:lnTo>
                    <a:pt x="4" y="0"/>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9" name="Freeform 1217"/>
            <p:cNvSpPr>
              <a:spLocks/>
            </p:cNvSpPr>
            <p:nvPr/>
          </p:nvSpPr>
          <p:spPr bwMode="auto">
            <a:xfrm>
              <a:off x="3309940" y="2931915"/>
              <a:ext cx="17463" cy="23813"/>
            </a:xfrm>
            <a:custGeom>
              <a:avLst/>
              <a:gdLst/>
              <a:ahLst/>
              <a:cxnLst>
                <a:cxn ang="0">
                  <a:pos x="0" y="15"/>
                </a:cxn>
                <a:cxn ang="0">
                  <a:pos x="0" y="15"/>
                </a:cxn>
                <a:cxn ang="0">
                  <a:pos x="7" y="11"/>
                </a:cxn>
                <a:cxn ang="0">
                  <a:pos x="11" y="4"/>
                </a:cxn>
                <a:cxn ang="0">
                  <a:pos x="11" y="0"/>
                </a:cxn>
                <a:cxn ang="0">
                  <a:pos x="11" y="0"/>
                </a:cxn>
                <a:cxn ang="0">
                  <a:pos x="4" y="4"/>
                </a:cxn>
                <a:cxn ang="0">
                  <a:pos x="0" y="8"/>
                </a:cxn>
                <a:cxn ang="0">
                  <a:pos x="0" y="15"/>
                </a:cxn>
                <a:cxn ang="0">
                  <a:pos x="0" y="15"/>
                </a:cxn>
              </a:cxnLst>
              <a:rect l="0" t="0" r="r" b="b"/>
              <a:pathLst>
                <a:path w="11" h="15">
                  <a:moveTo>
                    <a:pt x="0" y="15"/>
                  </a:moveTo>
                  <a:lnTo>
                    <a:pt x="0" y="15"/>
                  </a:lnTo>
                  <a:lnTo>
                    <a:pt x="7" y="11"/>
                  </a:lnTo>
                  <a:lnTo>
                    <a:pt x="11" y="4"/>
                  </a:lnTo>
                  <a:lnTo>
                    <a:pt x="11" y="0"/>
                  </a:lnTo>
                  <a:lnTo>
                    <a:pt x="11" y="0"/>
                  </a:lnTo>
                  <a:lnTo>
                    <a:pt x="4" y="4"/>
                  </a:lnTo>
                  <a:lnTo>
                    <a:pt x="0" y="8"/>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0" name="Freeform 1218"/>
            <p:cNvSpPr>
              <a:spLocks/>
            </p:cNvSpPr>
            <p:nvPr/>
          </p:nvSpPr>
          <p:spPr bwMode="auto">
            <a:xfrm>
              <a:off x="3670302" y="2944615"/>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1" name="Freeform 1219"/>
            <p:cNvSpPr>
              <a:spLocks/>
            </p:cNvSpPr>
            <p:nvPr/>
          </p:nvSpPr>
          <p:spPr bwMode="auto">
            <a:xfrm>
              <a:off x="4024315" y="29446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2" name="Freeform 1220"/>
            <p:cNvSpPr>
              <a:spLocks/>
            </p:cNvSpPr>
            <p:nvPr/>
          </p:nvSpPr>
          <p:spPr bwMode="auto">
            <a:xfrm>
              <a:off x="4052890" y="2944615"/>
              <a:ext cx="12700" cy="11113"/>
            </a:xfrm>
            <a:custGeom>
              <a:avLst/>
              <a:gdLst/>
              <a:ahLst/>
              <a:cxnLst>
                <a:cxn ang="0">
                  <a:pos x="4" y="7"/>
                </a:cxn>
                <a:cxn ang="0">
                  <a:pos x="4" y="7"/>
                </a:cxn>
                <a:cxn ang="0">
                  <a:pos x="8" y="7"/>
                </a:cxn>
                <a:cxn ang="0">
                  <a:pos x="8" y="7"/>
                </a:cxn>
                <a:cxn ang="0">
                  <a:pos x="8" y="3"/>
                </a:cxn>
                <a:cxn ang="0">
                  <a:pos x="8" y="0"/>
                </a:cxn>
                <a:cxn ang="0">
                  <a:pos x="0" y="0"/>
                </a:cxn>
                <a:cxn ang="0">
                  <a:pos x="0" y="0"/>
                </a:cxn>
                <a:cxn ang="0">
                  <a:pos x="4" y="7"/>
                </a:cxn>
                <a:cxn ang="0">
                  <a:pos x="4" y="7"/>
                </a:cxn>
              </a:cxnLst>
              <a:rect l="0" t="0" r="r" b="b"/>
              <a:pathLst>
                <a:path w="8" h="7">
                  <a:moveTo>
                    <a:pt x="4" y="7"/>
                  </a:moveTo>
                  <a:lnTo>
                    <a:pt x="4" y="7"/>
                  </a:lnTo>
                  <a:lnTo>
                    <a:pt x="8" y="7"/>
                  </a:lnTo>
                  <a:lnTo>
                    <a:pt x="8" y="7"/>
                  </a:lnTo>
                  <a:lnTo>
                    <a:pt x="8" y="3"/>
                  </a:lnTo>
                  <a:lnTo>
                    <a:pt x="8" y="0"/>
                  </a:lnTo>
                  <a:lnTo>
                    <a:pt x="0" y="0"/>
                  </a:lnTo>
                  <a:lnTo>
                    <a:pt x="0" y="0"/>
                  </a:lnTo>
                  <a:lnTo>
                    <a:pt x="4" y="7"/>
                  </a:lnTo>
                  <a:lnTo>
                    <a:pt x="4"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3" name="Freeform 1221"/>
            <p:cNvSpPr>
              <a:spLocks/>
            </p:cNvSpPr>
            <p:nvPr/>
          </p:nvSpPr>
          <p:spPr bwMode="auto">
            <a:xfrm>
              <a:off x="4106865" y="2931915"/>
              <a:ext cx="17463" cy="23813"/>
            </a:xfrm>
            <a:custGeom>
              <a:avLst/>
              <a:gdLst/>
              <a:ahLst/>
              <a:cxnLst>
                <a:cxn ang="0">
                  <a:pos x="7" y="15"/>
                </a:cxn>
                <a:cxn ang="0">
                  <a:pos x="7" y="15"/>
                </a:cxn>
                <a:cxn ang="0">
                  <a:pos x="11" y="11"/>
                </a:cxn>
                <a:cxn ang="0">
                  <a:pos x="11" y="8"/>
                </a:cxn>
                <a:cxn ang="0">
                  <a:pos x="11" y="0"/>
                </a:cxn>
                <a:cxn ang="0">
                  <a:pos x="11" y="0"/>
                </a:cxn>
                <a:cxn ang="0">
                  <a:pos x="0" y="4"/>
                </a:cxn>
                <a:cxn ang="0">
                  <a:pos x="0" y="4"/>
                </a:cxn>
                <a:cxn ang="0">
                  <a:pos x="0" y="8"/>
                </a:cxn>
                <a:cxn ang="0">
                  <a:pos x="3" y="8"/>
                </a:cxn>
                <a:cxn ang="0">
                  <a:pos x="3" y="11"/>
                </a:cxn>
                <a:cxn ang="0">
                  <a:pos x="7" y="15"/>
                </a:cxn>
                <a:cxn ang="0">
                  <a:pos x="7" y="15"/>
                </a:cxn>
              </a:cxnLst>
              <a:rect l="0" t="0" r="r" b="b"/>
              <a:pathLst>
                <a:path w="11" h="15">
                  <a:moveTo>
                    <a:pt x="7" y="15"/>
                  </a:moveTo>
                  <a:lnTo>
                    <a:pt x="7" y="15"/>
                  </a:lnTo>
                  <a:lnTo>
                    <a:pt x="11" y="11"/>
                  </a:lnTo>
                  <a:lnTo>
                    <a:pt x="11" y="8"/>
                  </a:lnTo>
                  <a:lnTo>
                    <a:pt x="11" y="0"/>
                  </a:lnTo>
                  <a:lnTo>
                    <a:pt x="11" y="0"/>
                  </a:lnTo>
                  <a:lnTo>
                    <a:pt x="0" y="4"/>
                  </a:lnTo>
                  <a:lnTo>
                    <a:pt x="0" y="4"/>
                  </a:lnTo>
                  <a:lnTo>
                    <a:pt x="0" y="8"/>
                  </a:lnTo>
                  <a:lnTo>
                    <a:pt x="3" y="8"/>
                  </a:lnTo>
                  <a:lnTo>
                    <a:pt x="3" y="11"/>
                  </a:lnTo>
                  <a:lnTo>
                    <a:pt x="7" y="15"/>
                  </a:lnTo>
                  <a:lnTo>
                    <a:pt x="7"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4" name="Freeform 1222"/>
            <p:cNvSpPr>
              <a:spLocks/>
            </p:cNvSpPr>
            <p:nvPr/>
          </p:nvSpPr>
          <p:spPr bwMode="auto">
            <a:xfrm>
              <a:off x="4135440" y="2931915"/>
              <a:ext cx="53975" cy="23813"/>
            </a:xfrm>
            <a:custGeom>
              <a:avLst/>
              <a:gdLst/>
              <a:ahLst/>
              <a:cxnLst>
                <a:cxn ang="0">
                  <a:pos x="8" y="15"/>
                </a:cxn>
                <a:cxn ang="0">
                  <a:pos x="8" y="15"/>
                </a:cxn>
                <a:cxn ang="0">
                  <a:pos x="34" y="15"/>
                </a:cxn>
                <a:cxn ang="0">
                  <a:pos x="34" y="15"/>
                </a:cxn>
                <a:cxn ang="0">
                  <a:pos x="26" y="4"/>
                </a:cxn>
                <a:cxn ang="0">
                  <a:pos x="19" y="4"/>
                </a:cxn>
                <a:cxn ang="0">
                  <a:pos x="8" y="4"/>
                </a:cxn>
                <a:cxn ang="0">
                  <a:pos x="0" y="0"/>
                </a:cxn>
                <a:cxn ang="0">
                  <a:pos x="0" y="0"/>
                </a:cxn>
                <a:cxn ang="0">
                  <a:pos x="0" y="4"/>
                </a:cxn>
                <a:cxn ang="0">
                  <a:pos x="4" y="8"/>
                </a:cxn>
                <a:cxn ang="0">
                  <a:pos x="4" y="11"/>
                </a:cxn>
                <a:cxn ang="0">
                  <a:pos x="8" y="15"/>
                </a:cxn>
                <a:cxn ang="0">
                  <a:pos x="8" y="15"/>
                </a:cxn>
              </a:cxnLst>
              <a:rect l="0" t="0" r="r" b="b"/>
              <a:pathLst>
                <a:path w="34" h="15">
                  <a:moveTo>
                    <a:pt x="8" y="15"/>
                  </a:moveTo>
                  <a:lnTo>
                    <a:pt x="8" y="15"/>
                  </a:lnTo>
                  <a:lnTo>
                    <a:pt x="34" y="15"/>
                  </a:lnTo>
                  <a:lnTo>
                    <a:pt x="34" y="15"/>
                  </a:lnTo>
                  <a:lnTo>
                    <a:pt x="26" y="4"/>
                  </a:lnTo>
                  <a:lnTo>
                    <a:pt x="19" y="4"/>
                  </a:lnTo>
                  <a:lnTo>
                    <a:pt x="8" y="4"/>
                  </a:lnTo>
                  <a:lnTo>
                    <a:pt x="0" y="0"/>
                  </a:lnTo>
                  <a:lnTo>
                    <a:pt x="0" y="0"/>
                  </a:lnTo>
                  <a:lnTo>
                    <a:pt x="0" y="4"/>
                  </a:lnTo>
                  <a:lnTo>
                    <a:pt x="4" y="8"/>
                  </a:lnTo>
                  <a:lnTo>
                    <a:pt x="4" y="11"/>
                  </a:lnTo>
                  <a:lnTo>
                    <a:pt x="8" y="15"/>
                  </a:lnTo>
                  <a:lnTo>
                    <a:pt x="8"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5" name="Freeform 1223"/>
            <p:cNvSpPr>
              <a:spLocks/>
            </p:cNvSpPr>
            <p:nvPr/>
          </p:nvSpPr>
          <p:spPr bwMode="auto">
            <a:xfrm>
              <a:off x="4217990" y="2938265"/>
              <a:ext cx="17463" cy="17463"/>
            </a:xfrm>
            <a:custGeom>
              <a:avLst/>
              <a:gdLst/>
              <a:ahLst/>
              <a:cxnLst>
                <a:cxn ang="0">
                  <a:pos x="0" y="11"/>
                </a:cxn>
                <a:cxn ang="0">
                  <a:pos x="0" y="11"/>
                </a:cxn>
                <a:cxn ang="0">
                  <a:pos x="11" y="11"/>
                </a:cxn>
                <a:cxn ang="0">
                  <a:pos x="11" y="7"/>
                </a:cxn>
                <a:cxn ang="0">
                  <a:pos x="11" y="0"/>
                </a:cxn>
                <a:cxn ang="0">
                  <a:pos x="11" y="0"/>
                </a:cxn>
                <a:cxn ang="0">
                  <a:pos x="4" y="4"/>
                </a:cxn>
                <a:cxn ang="0">
                  <a:pos x="0" y="7"/>
                </a:cxn>
                <a:cxn ang="0">
                  <a:pos x="0" y="11"/>
                </a:cxn>
                <a:cxn ang="0">
                  <a:pos x="0" y="11"/>
                </a:cxn>
              </a:cxnLst>
              <a:rect l="0" t="0" r="r" b="b"/>
              <a:pathLst>
                <a:path w="11" h="11">
                  <a:moveTo>
                    <a:pt x="0" y="11"/>
                  </a:moveTo>
                  <a:lnTo>
                    <a:pt x="0" y="11"/>
                  </a:lnTo>
                  <a:lnTo>
                    <a:pt x="11" y="11"/>
                  </a:lnTo>
                  <a:lnTo>
                    <a:pt x="11" y="7"/>
                  </a:lnTo>
                  <a:lnTo>
                    <a:pt x="11" y="0"/>
                  </a:lnTo>
                  <a:lnTo>
                    <a:pt x="11" y="0"/>
                  </a:lnTo>
                  <a:lnTo>
                    <a:pt x="4" y="4"/>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 name="Freeform 1224"/>
            <p:cNvSpPr>
              <a:spLocks/>
            </p:cNvSpPr>
            <p:nvPr/>
          </p:nvSpPr>
          <p:spPr bwMode="auto">
            <a:xfrm>
              <a:off x="4248152" y="2944615"/>
              <a:ext cx="28575" cy="11113"/>
            </a:xfrm>
            <a:custGeom>
              <a:avLst/>
              <a:gdLst/>
              <a:ahLst/>
              <a:cxnLst>
                <a:cxn ang="0">
                  <a:pos x="18" y="3"/>
                </a:cxn>
                <a:cxn ang="0">
                  <a:pos x="18" y="3"/>
                </a:cxn>
                <a:cxn ang="0">
                  <a:pos x="15" y="0"/>
                </a:cxn>
                <a:cxn ang="0">
                  <a:pos x="11" y="0"/>
                </a:cxn>
                <a:cxn ang="0">
                  <a:pos x="0" y="0"/>
                </a:cxn>
                <a:cxn ang="0">
                  <a:pos x="0" y="0"/>
                </a:cxn>
                <a:cxn ang="0">
                  <a:pos x="4" y="3"/>
                </a:cxn>
                <a:cxn ang="0">
                  <a:pos x="7" y="7"/>
                </a:cxn>
                <a:cxn ang="0">
                  <a:pos x="11" y="7"/>
                </a:cxn>
                <a:cxn ang="0">
                  <a:pos x="18" y="3"/>
                </a:cxn>
                <a:cxn ang="0">
                  <a:pos x="18" y="3"/>
                </a:cxn>
              </a:cxnLst>
              <a:rect l="0" t="0" r="r" b="b"/>
              <a:pathLst>
                <a:path w="18" h="7">
                  <a:moveTo>
                    <a:pt x="18" y="3"/>
                  </a:moveTo>
                  <a:lnTo>
                    <a:pt x="18" y="3"/>
                  </a:lnTo>
                  <a:lnTo>
                    <a:pt x="15" y="0"/>
                  </a:lnTo>
                  <a:lnTo>
                    <a:pt x="11" y="0"/>
                  </a:lnTo>
                  <a:lnTo>
                    <a:pt x="0" y="0"/>
                  </a:lnTo>
                  <a:lnTo>
                    <a:pt x="0" y="0"/>
                  </a:lnTo>
                  <a:lnTo>
                    <a:pt x="4" y="3"/>
                  </a:lnTo>
                  <a:lnTo>
                    <a:pt x="7" y="7"/>
                  </a:lnTo>
                  <a:lnTo>
                    <a:pt x="11" y="7"/>
                  </a:lnTo>
                  <a:lnTo>
                    <a:pt x="18" y="3"/>
                  </a:lnTo>
                  <a:lnTo>
                    <a:pt x="18"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 name="Freeform 1225"/>
            <p:cNvSpPr>
              <a:spLocks/>
            </p:cNvSpPr>
            <p:nvPr/>
          </p:nvSpPr>
          <p:spPr bwMode="auto">
            <a:xfrm>
              <a:off x="4330702" y="29446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 name="Freeform 1226"/>
            <p:cNvSpPr>
              <a:spLocks/>
            </p:cNvSpPr>
            <p:nvPr/>
          </p:nvSpPr>
          <p:spPr bwMode="auto">
            <a:xfrm>
              <a:off x="4371977" y="29446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9" name="Freeform 1227"/>
            <p:cNvSpPr>
              <a:spLocks/>
            </p:cNvSpPr>
            <p:nvPr/>
          </p:nvSpPr>
          <p:spPr bwMode="auto">
            <a:xfrm>
              <a:off x="4389440" y="29446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0" name="Freeform 1228"/>
            <p:cNvSpPr>
              <a:spLocks/>
            </p:cNvSpPr>
            <p:nvPr/>
          </p:nvSpPr>
          <p:spPr bwMode="auto">
            <a:xfrm>
              <a:off x="4413252" y="2944615"/>
              <a:ext cx="11113" cy="4763"/>
            </a:xfrm>
            <a:custGeom>
              <a:avLst/>
              <a:gdLst/>
              <a:ahLst/>
              <a:cxnLst>
                <a:cxn ang="0">
                  <a:pos x="7" y="3"/>
                </a:cxn>
                <a:cxn ang="0">
                  <a:pos x="7" y="3"/>
                </a:cxn>
                <a:cxn ang="0">
                  <a:pos x="4" y="0"/>
                </a:cxn>
                <a:cxn ang="0">
                  <a:pos x="0" y="3"/>
                </a:cxn>
                <a:cxn ang="0">
                  <a:pos x="0" y="3"/>
                </a:cxn>
                <a:cxn ang="0">
                  <a:pos x="7" y="3"/>
                </a:cxn>
                <a:cxn ang="0">
                  <a:pos x="7" y="3"/>
                </a:cxn>
              </a:cxnLst>
              <a:rect l="0" t="0" r="r" b="b"/>
              <a:pathLst>
                <a:path w="7" h="3">
                  <a:moveTo>
                    <a:pt x="7" y="3"/>
                  </a:moveTo>
                  <a:lnTo>
                    <a:pt x="7" y="3"/>
                  </a:lnTo>
                  <a:lnTo>
                    <a:pt x="4" y="0"/>
                  </a:lnTo>
                  <a:lnTo>
                    <a:pt x="0" y="3"/>
                  </a:lnTo>
                  <a:lnTo>
                    <a:pt x="0" y="3"/>
                  </a:lnTo>
                  <a:lnTo>
                    <a:pt x="7" y="3"/>
                  </a:lnTo>
                  <a:lnTo>
                    <a:pt x="7"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1" name="Freeform 1229"/>
            <p:cNvSpPr>
              <a:spLocks/>
            </p:cNvSpPr>
            <p:nvPr/>
          </p:nvSpPr>
          <p:spPr bwMode="auto">
            <a:xfrm>
              <a:off x="4737102" y="29446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2" name="Freeform 1230"/>
            <p:cNvSpPr>
              <a:spLocks/>
            </p:cNvSpPr>
            <p:nvPr/>
          </p:nvSpPr>
          <p:spPr bwMode="auto">
            <a:xfrm>
              <a:off x="3444877" y="2931915"/>
              <a:ext cx="30163" cy="17463"/>
            </a:xfrm>
            <a:custGeom>
              <a:avLst/>
              <a:gdLst/>
              <a:ahLst/>
              <a:cxnLst>
                <a:cxn ang="0">
                  <a:pos x="0" y="8"/>
                </a:cxn>
                <a:cxn ang="0">
                  <a:pos x="0" y="8"/>
                </a:cxn>
                <a:cxn ang="0">
                  <a:pos x="4" y="11"/>
                </a:cxn>
                <a:cxn ang="0">
                  <a:pos x="8" y="11"/>
                </a:cxn>
                <a:cxn ang="0">
                  <a:pos x="12" y="8"/>
                </a:cxn>
                <a:cxn ang="0">
                  <a:pos x="19" y="4"/>
                </a:cxn>
                <a:cxn ang="0">
                  <a:pos x="19" y="4"/>
                </a:cxn>
                <a:cxn ang="0">
                  <a:pos x="12" y="0"/>
                </a:cxn>
                <a:cxn ang="0">
                  <a:pos x="8" y="4"/>
                </a:cxn>
                <a:cxn ang="0">
                  <a:pos x="4" y="8"/>
                </a:cxn>
                <a:cxn ang="0">
                  <a:pos x="0" y="8"/>
                </a:cxn>
                <a:cxn ang="0">
                  <a:pos x="0" y="8"/>
                </a:cxn>
              </a:cxnLst>
              <a:rect l="0" t="0" r="r" b="b"/>
              <a:pathLst>
                <a:path w="19" h="11">
                  <a:moveTo>
                    <a:pt x="0" y="8"/>
                  </a:moveTo>
                  <a:lnTo>
                    <a:pt x="0" y="8"/>
                  </a:lnTo>
                  <a:lnTo>
                    <a:pt x="4" y="11"/>
                  </a:lnTo>
                  <a:lnTo>
                    <a:pt x="8" y="11"/>
                  </a:lnTo>
                  <a:lnTo>
                    <a:pt x="12" y="8"/>
                  </a:lnTo>
                  <a:lnTo>
                    <a:pt x="19" y="4"/>
                  </a:lnTo>
                  <a:lnTo>
                    <a:pt x="19" y="4"/>
                  </a:lnTo>
                  <a:lnTo>
                    <a:pt x="12" y="0"/>
                  </a:lnTo>
                  <a:lnTo>
                    <a:pt x="8" y="4"/>
                  </a:lnTo>
                  <a:lnTo>
                    <a:pt x="4" y="8"/>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3" name="Freeform 1231"/>
            <p:cNvSpPr>
              <a:spLocks/>
            </p:cNvSpPr>
            <p:nvPr/>
          </p:nvSpPr>
          <p:spPr bwMode="auto">
            <a:xfrm>
              <a:off x="3994152" y="2931915"/>
              <a:ext cx="23813" cy="12700"/>
            </a:xfrm>
            <a:custGeom>
              <a:avLst/>
              <a:gdLst/>
              <a:ahLst/>
              <a:cxnLst>
                <a:cxn ang="0">
                  <a:pos x="0" y="8"/>
                </a:cxn>
                <a:cxn ang="0">
                  <a:pos x="0" y="8"/>
                </a:cxn>
                <a:cxn ang="0">
                  <a:pos x="7" y="8"/>
                </a:cxn>
                <a:cxn ang="0">
                  <a:pos x="15" y="4"/>
                </a:cxn>
                <a:cxn ang="0">
                  <a:pos x="15" y="4"/>
                </a:cxn>
                <a:cxn ang="0">
                  <a:pos x="11" y="0"/>
                </a:cxn>
                <a:cxn ang="0">
                  <a:pos x="4" y="0"/>
                </a:cxn>
                <a:cxn ang="0">
                  <a:pos x="0" y="0"/>
                </a:cxn>
                <a:cxn ang="0">
                  <a:pos x="0" y="8"/>
                </a:cxn>
                <a:cxn ang="0">
                  <a:pos x="0" y="8"/>
                </a:cxn>
              </a:cxnLst>
              <a:rect l="0" t="0" r="r" b="b"/>
              <a:pathLst>
                <a:path w="15" h="8">
                  <a:moveTo>
                    <a:pt x="0" y="8"/>
                  </a:moveTo>
                  <a:lnTo>
                    <a:pt x="0" y="8"/>
                  </a:lnTo>
                  <a:lnTo>
                    <a:pt x="7" y="8"/>
                  </a:lnTo>
                  <a:lnTo>
                    <a:pt x="15" y="4"/>
                  </a:lnTo>
                  <a:lnTo>
                    <a:pt x="15" y="4"/>
                  </a:lnTo>
                  <a:lnTo>
                    <a:pt x="11" y="0"/>
                  </a:lnTo>
                  <a:lnTo>
                    <a:pt x="4"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4" name="Freeform 1232"/>
            <p:cNvSpPr>
              <a:spLocks/>
            </p:cNvSpPr>
            <p:nvPr/>
          </p:nvSpPr>
          <p:spPr bwMode="auto">
            <a:xfrm>
              <a:off x="4348165" y="2931915"/>
              <a:ext cx="11113" cy="12700"/>
            </a:xfrm>
            <a:custGeom>
              <a:avLst/>
              <a:gdLst/>
              <a:ahLst/>
              <a:cxnLst>
                <a:cxn ang="0">
                  <a:pos x="4" y="8"/>
                </a:cxn>
                <a:cxn ang="0">
                  <a:pos x="4" y="8"/>
                </a:cxn>
                <a:cxn ang="0">
                  <a:pos x="7" y="8"/>
                </a:cxn>
                <a:cxn ang="0">
                  <a:pos x="7" y="4"/>
                </a:cxn>
                <a:cxn ang="0">
                  <a:pos x="4" y="0"/>
                </a:cxn>
                <a:cxn ang="0">
                  <a:pos x="0" y="0"/>
                </a:cxn>
                <a:cxn ang="0">
                  <a:pos x="0" y="0"/>
                </a:cxn>
                <a:cxn ang="0">
                  <a:pos x="0" y="4"/>
                </a:cxn>
                <a:cxn ang="0">
                  <a:pos x="0" y="4"/>
                </a:cxn>
                <a:cxn ang="0">
                  <a:pos x="4" y="8"/>
                </a:cxn>
                <a:cxn ang="0">
                  <a:pos x="4" y="8"/>
                </a:cxn>
                <a:cxn ang="0">
                  <a:pos x="4" y="8"/>
                </a:cxn>
              </a:cxnLst>
              <a:rect l="0" t="0" r="r" b="b"/>
              <a:pathLst>
                <a:path w="7" h="8">
                  <a:moveTo>
                    <a:pt x="4" y="8"/>
                  </a:moveTo>
                  <a:lnTo>
                    <a:pt x="4" y="8"/>
                  </a:lnTo>
                  <a:lnTo>
                    <a:pt x="7" y="8"/>
                  </a:lnTo>
                  <a:lnTo>
                    <a:pt x="7" y="4"/>
                  </a:lnTo>
                  <a:lnTo>
                    <a:pt x="4" y="0"/>
                  </a:lnTo>
                  <a:lnTo>
                    <a:pt x="0" y="0"/>
                  </a:lnTo>
                  <a:lnTo>
                    <a:pt x="0" y="0"/>
                  </a:lnTo>
                  <a:lnTo>
                    <a:pt x="0" y="4"/>
                  </a:lnTo>
                  <a:lnTo>
                    <a:pt x="0" y="4"/>
                  </a:lnTo>
                  <a:lnTo>
                    <a:pt x="4" y="8"/>
                  </a:lnTo>
                  <a:lnTo>
                    <a:pt x="4" y="8"/>
                  </a:lnTo>
                  <a:lnTo>
                    <a:pt x="4"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5" name="Freeform 1233"/>
            <p:cNvSpPr>
              <a:spLocks/>
            </p:cNvSpPr>
            <p:nvPr/>
          </p:nvSpPr>
          <p:spPr bwMode="auto">
            <a:xfrm>
              <a:off x="3970340" y="293191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6" name="Freeform 1234"/>
            <p:cNvSpPr>
              <a:spLocks/>
            </p:cNvSpPr>
            <p:nvPr/>
          </p:nvSpPr>
          <p:spPr bwMode="auto">
            <a:xfrm>
              <a:off x="3103565" y="2914453"/>
              <a:ext cx="28575" cy="17463"/>
            </a:xfrm>
            <a:custGeom>
              <a:avLst/>
              <a:gdLst/>
              <a:ahLst/>
              <a:cxnLst>
                <a:cxn ang="0">
                  <a:pos x="18" y="0"/>
                </a:cxn>
                <a:cxn ang="0">
                  <a:pos x="18" y="0"/>
                </a:cxn>
                <a:cxn ang="0">
                  <a:pos x="11" y="0"/>
                </a:cxn>
                <a:cxn ang="0">
                  <a:pos x="7" y="4"/>
                </a:cxn>
                <a:cxn ang="0">
                  <a:pos x="4" y="7"/>
                </a:cxn>
                <a:cxn ang="0">
                  <a:pos x="0" y="7"/>
                </a:cxn>
                <a:cxn ang="0">
                  <a:pos x="0" y="7"/>
                </a:cxn>
                <a:cxn ang="0">
                  <a:pos x="4" y="11"/>
                </a:cxn>
                <a:cxn ang="0">
                  <a:pos x="11" y="11"/>
                </a:cxn>
                <a:cxn ang="0">
                  <a:pos x="18" y="7"/>
                </a:cxn>
                <a:cxn ang="0">
                  <a:pos x="18" y="0"/>
                </a:cxn>
                <a:cxn ang="0">
                  <a:pos x="18" y="0"/>
                </a:cxn>
              </a:cxnLst>
              <a:rect l="0" t="0" r="r" b="b"/>
              <a:pathLst>
                <a:path w="18" h="11">
                  <a:moveTo>
                    <a:pt x="18" y="0"/>
                  </a:moveTo>
                  <a:lnTo>
                    <a:pt x="18" y="0"/>
                  </a:lnTo>
                  <a:lnTo>
                    <a:pt x="11" y="0"/>
                  </a:lnTo>
                  <a:lnTo>
                    <a:pt x="7" y="4"/>
                  </a:lnTo>
                  <a:lnTo>
                    <a:pt x="4" y="7"/>
                  </a:lnTo>
                  <a:lnTo>
                    <a:pt x="0" y="7"/>
                  </a:lnTo>
                  <a:lnTo>
                    <a:pt x="0" y="7"/>
                  </a:lnTo>
                  <a:lnTo>
                    <a:pt x="4" y="11"/>
                  </a:lnTo>
                  <a:lnTo>
                    <a:pt x="11" y="11"/>
                  </a:lnTo>
                  <a:lnTo>
                    <a:pt x="18" y="7"/>
                  </a:lnTo>
                  <a:lnTo>
                    <a:pt x="18" y="0"/>
                  </a:lnTo>
                  <a:lnTo>
                    <a:pt x="18"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7" name="Freeform 1235"/>
            <p:cNvSpPr>
              <a:spLocks/>
            </p:cNvSpPr>
            <p:nvPr/>
          </p:nvSpPr>
          <p:spPr bwMode="auto">
            <a:xfrm>
              <a:off x="2784477" y="2925565"/>
              <a:ext cx="17463" cy="6350"/>
            </a:xfrm>
            <a:custGeom>
              <a:avLst/>
              <a:gdLst/>
              <a:ahLst/>
              <a:cxnLst>
                <a:cxn ang="0">
                  <a:pos x="0" y="0"/>
                </a:cxn>
                <a:cxn ang="0">
                  <a:pos x="0" y="0"/>
                </a:cxn>
                <a:cxn ang="0">
                  <a:pos x="4" y="4"/>
                </a:cxn>
                <a:cxn ang="0">
                  <a:pos x="11" y="4"/>
                </a:cxn>
                <a:cxn ang="0">
                  <a:pos x="11" y="4"/>
                </a:cxn>
                <a:cxn ang="0">
                  <a:pos x="8" y="0"/>
                </a:cxn>
                <a:cxn ang="0">
                  <a:pos x="4" y="0"/>
                </a:cxn>
                <a:cxn ang="0">
                  <a:pos x="0" y="0"/>
                </a:cxn>
                <a:cxn ang="0">
                  <a:pos x="0" y="0"/>
                </a:cxn>
              </a:cxnLst>
              <a:rect l="0" t="0" r="r" b="b"/>
              <a:pathLst>
                <a:path w="11" h="4">
                  <a:moveTo>
                    <a:pt x="0" y="0"/>
                  </a:moveTo>
                  <a:lnTo>
                    <a:pt x="0" y="0"/>
                  </a:lnTo>
                  <a:lnTo>
                    <a:pt x="4" y="4"/>
                  </a:lnTo>
                  <a:lnTo>
                    <a:pt x="11" y="4"/>
                  </a:lnTo>
                  <a:lnTo>
                    <a:pt x="11" y="4"/>
                  </a:lnTo>
                  <a:lnTo>
                    <a:pt x="8" y="0"/>
                  </a:lnTo>
                  <a:lnTo>
                    <a:pt x="4"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8" name="Freeform 1236"/>
            <p:cNvSpPr>
              <a:spLocks/>
            </p:cNvSpPr>
            <p:nvPr/>
          </p:nvSpPr>
          <p:spPr bwMode="auto">
            <a:xfrm>
              <a:off x="2921002" y="2920803"/>
              <a:ext cx="11113" cy="11113"/>
            </a:xfrm>
            <a:custGeom>
              <a:avLst/>
              <a:gdLst/>
              <a:ahLst/>
              <a:cxnLst>
                <a:cxn ang="0">
                  <a:pos x="7" y="7"/>
                </a:cxn>
                <a:cxn ang="0">
                  <a:pos x="7" y="7"/>
                </a:cxn>
                <a:cxn ang="0">
                  <a:pos x="7" y="3"/>
                </a:cxn>
                <a:cxn ang="0">
                  <a:pos x="0" y="0"/>
                </a:cxn>
                <a:cxn ang="0">
                  <a:pos x="0" y="0"/>
                </a:cxn>
                <a:cxn ang="0">
                  <a:pos x="0" y="3"/>
                </a:cxn>
                <a:cxn ang="0">
                  <a:pos x="3" y="7"/>
                </a:cxn>
                <a:cxn ang="0">
                  <a:pos x="7" y="7"/>
                </a:cxn>
                <a:cxn ang="0">
                  <a:pos x="7" y="7"/>
                </a:cxn>
              </a:cxnLst>
              <a:rect l="0" t="0" r="r" b="b"/>
              <a:pathLst>
                <a:path w="7" h="7">
                  <a:moveTo>
                    <a:pt x="7" y="7"/>
                  </a:moveTo>
                  <a:lnTo>
                    <a:pt x="7" y="7"/>
                  </a:lnTo>
                  <a:lnTo>
                    <a:pt x="7" y="3"/>
                  </a:lnTo>
                  <a:lnTo>
                    <a:pt x="0" y="0"/>
                  </a:lnTo>
                  <a:lnTo>
                    <a:pt x="0" y="0"/>
                  </a:lnTo>
                  <a:lnTo>
                    <a:pt x="0" y="3"/>
                  </a:lnTo>
                  <a:lnTo>
                    <a:pt x="3" y="7"/>
                  </a:lnTo>
                  <a:lnTo>
                    <a:pt x="7" y="7"/>
                  </a:lnTo>
                  <a:lnTo>
                    <a:pt x="7"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9" name="Freeform 1237"/>
            <p:cNvSpPr>
              <a:spLocks/>
            </p:cNvSpPr>
            <p:nvPr/>
          </p:nvSpPr>
          <p:spPr bwMode="auto">
            <a:xfrm>
              <a:off x="3086102" y="292080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0" name="Freeform 1238"/>
            <p:cNvSpPr>
              <a:spLocks/>
            </p:cNvSpPr>
            <p:nvPr/>
          </p:nvSpPr>
          <p:spPr bwMode="auto">
            <a:xfrm>
              <a:off x="3941765" y="2914453"/>
              <a:ext cx="17463" cy="17463"/>
            </a:xfrm>
            <a:custGeom>
              <a:avLst/>
              <a:gdLst/>
              <a:ahLst/>
              <a:cxnLst>
                <a:cxn ang="0">
                  <a:pos x="3" y="11"/>
                </a:cxn>
                <a:cxn ang="0">
                  <a:pos x="3" y="11"/>
                </a:cxn>
                <a:cxn ang="0">
                  <a:pos x="11" y="11"/>
                </a:cxn>
                <a:cxn ang="0">
                  <a:pos x="11" y="11"/>
                </a:cxn>
                <a:cxn ang="0">
                  <a:pos x="11" y="0"/>
                </a:cxn>
                <a:cxn ang="0">
                  <a:pos x="11" y="0"/>
                </a:cxn>
                <a:cxn ang="0">
                  <a:pos x="0" y="0"/>
                </a:cxn>
                <a:cxn ang="0">
                  <a:pos x="0" y="0"/>
                </a:cxn>
                <a:cxn ang="0">
                  <a:pos x="0" y="4"/>
                </a:cxn>
                <a:cxn ang="0">
                  <a:pos x="3" y="11"/>
                </a:cxn>
                <a:cxn ang="0">
                  <a:pos x="3" y="11"/>
                </a:cxn>
              </a:cxnLst>
              <a:rect l="0" t="0" r="r" b="b"/>
              <a:pathLst>
                <a:path w="11" h="11">
                  <a:moveTo>
                    <a:pt x="3" y="11"/>
                  </a:moveTo>
                  <a:lnTo>
                    <a:pt x="3" y="11"/>
                  </a:lnTo>
                  <a:lnTo>
                    <a:pt x="11" y="11"/>
                  </a:lnTo>
                  <a:lnTo>
                    <a:pt x="11" y="11"/>
                  </a:lnTo>
                  <a:lnTo>
                    <a:pt x="11" y="0"/>
                  </a:lnTo>
                  <a:lnTo>
                    <a:pt x="11" y="0"/>
                  </a:lnTo>
                  <a:lnTo>
                    <a:pt x="0" y="0"/>
                  </a:lnTo>
                  <a:lnTo>
                    <a:pt x="0" y="0"/>
                  </a:lnTo>
                  <a:lnTo>
                    <a:pt x="0" y="4"/>
                  </a:lnTo>
                  <a:lnTo>
                    <a:pt x="3" y="11"/>
                  </a:lnTo>
                  <a:lnTo>
                    <a:pt x="3"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1" name="Freeform 1239"/>
            <p:cNvSpPr>
              <a:spLocks/>
            </p:cNvSpPr>
            <p:nvPr/>
          </p:nvSpPr>
          <p:spPr bwMode="auto">
            <a:xfrm>
              <a:off x="4206877" y="2903340"/>
              <a:ext cx="41275" cy="28575"/>
            </a:xfrm>
            <a:custGeom>
              <a:avLst/>
              <a:gdLst/>
              <a:ahLst/>
              <a:cxnLst>
                <a:cxn ang="0">
                  <a:pos x="0" y="18"/>
                </a:cxn>
                <a:cxn ang="0">
                  <a:pos x="0" y="18"/>
                </a:cxn>
                <a:cxn ang="0">
                  <a:pos x="7" y="18"/>
                </a:cxn>
                <a:cxn ang="0">
                  <a:pos x="11" y="14"/>
                </a:cxn>
                <a:cxn ang="0">
                  <a:pos x="18" y="11"/>
                </a:cxn>
                <a:cxn ang="0">
                  <a:pos x="26" y="11"/>
                </a:cxn>
                <a:cxn ang="0">
                  <a:pos x="26" y="11"/>
                </a:cxn>
                <a:cxn ang="0">
                  <a:pos x="26" y="0"/>
                </a:cxn>
                <a:cxn ang="0">
                  <a:pos x="26" y="0"/>
                </a:cxn>
                <a:cxn ang="0">
                  <a:pos x="15" y="7"/>
                </a:cxn>
                <a:cxn ang="0">
                  <a:pos x="0" y="7"/>
                </a:cxn>
                <a:cxn ang="0">
                  <a:pos x="0" y="7"/>
                </a:cxn>
                <a:cxn ang="0">
                  <a:pos x="0" y="18"/>
                </a:cxn>
                <a:cxn ang="0">
                  <a:pos x="0" y="18"/>
                </a:cxn>
              </a:cxnLst>
              <a:rect l="0" t="0" r="r" b="b"/>
              <a:pathLst>
                <a:path w="26" h="18">
                  <a:moveTo>
                    <a:pt x="0" y="18"/>
                  </a:moveTo>
                  <a:lnTo>
                    <a:pt x="0" y="18"/>
                  </a:lnTo>
                  <a:lnTo>
                    <a:pt x="7" y="18"/>
                  </a:lnTo>
                  <a:lnTo>
                    <a:pt x="11" y="14"/>
                  </a:lnTo>
                  <a:lnTo>
                    <a:pt x="18" y="11"/>
                  </a:lnTo>
                  <a:lnTo>
                    <a:pt x="26" y="11"/>
                  </a:lnTo>
                  <a:lnTo>
                    <a:pt x="26" y="11"/>
                  </a:lnTo>
                  <a:lnTo>
                    <a:pt x="26" y="0"/>
                  </a:lnTo>
                  <a:lnTo>
                    <a:pt x="26" y="0"/>
                  </a:lnTo>
                  <a:lnTo>
                    <a:pt x="15" y="7"/>
                  </a:lnTo>
                  <a:lnTo>
                    <a:pt x="0" y="7"/>
                  </a:lnTo>
                  <a:lnTo>
                    <a:pt x="0" y="7"/>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2" name="Freeform 1240"/>
            <p:cNvSpPr>
              <a:spLocks/>
            </p:cNvSpPr>
            <p:nvPr/>
          </p:nvSpPr>
          <p:spPr bwMode="auto">
            <a:xfrm>
              <a:off x="4643440" y="292080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3" name="Freeform 1241"/>
            <p:cNvSpPr>
              <a:spLocks/>
            </p:cNvSpPr>
            <p:nvPr/>
          </p:nvSpPr>
          <p:spPr bwMode="auto">
            <a:xfrm>
              <a:off x="2843215" y="2914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4" name="Freeform 1242"/>
            <p:cNvSpPr>
              <a:spLocks/>
            </p:cNvSpPr>
            <p:nvPr/>
          </p:nvSpPr>
          <p:spPr bwMode="auto">
            <a:xfrm>
              <a:off x="2860677" y="2914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5" name="Freeform 1243"/>
            <p:cNvSpPr>
              <a:spLocks/>
            </p:cNvSpPr>
            <p:nvPr/>
          </p:nvSpPr>
          <p:spPr bwMode="auto">
            <a:xfrm>
              <a:off x="3144840" y="2914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6" name="Freeform 1244"/>
            <p:cNvSpPr>
              <a:spLocks/>
            </p:cNvSpPr>
            <p:nvPr/>
          </p:nvSpPr>
          <p:spPr bwMode="auto">
            <a:xfrm>
              <a:off x="3321052" y="2903340"/>
              <a:ext cx="17463" cy="17463"/>
            </a:xfrm>
            <a:custGeom>
              <a:avLst/>
              <a:gdLst/>
              <a:ahLst/>
              <a:cxnLst>
                <a:cxn ang="0">
                  <a:pos x="0" y="11"/>
                </a:cxn>
                <a:cxn ang="0">
                  <a:pos x="0" y="11"/>
                </a:cxn>
                <a:cxn ang="0">
                  <a:pos x="11" y="11"/>
                </a:cxn>
                <a:cxn ang="0">
                  <a:pos x="11" y="11"/>
                </a:cxn>
                <a:cxn ang="0">
                  <a:pos x="11" y="0"/>
                </a:cxn>
                <a:cxn ang="0">
                  <a:pos x="11" y="0"/>
                </a:cxn>
                <a:cxn ang="0">
                  <a:pos x="4" y="0"/>
                </a:cxn>
                <a:cxn ang="0">
                  <a:pos x="0" y="3"/>
                </a:cxn>
                <a:cxn ang="0">
                  <a:pos x="0" y="7"/>
                </a:cxn>
                <a:cxn ang="0">
                  <a:pos x="0" y="11"/>
                </a:cxn>
                <a:cxn ang="0">
                  <a:pos x="0" y="11"/>
                </a:cxn>
              </a:cxnLst>
              <a:rect l="0" t="0" r="r" b="b"/>
              <a:pathLst>
                <a:path w="11" h="11">
                  <a:moveTo>
                    <a:pt x="0" y="11"/>
                  </a:moveTo>
                  <a:lnTo>
                    <a:pt x="0" y="11"/>
                  </a:lnTo>
                  <a:lnTo>
                    <a:pt x="11" y="11"/>
                  </a:lnTo>
                  <a:lnTo>
                    <a:pt x="11" y="11"/>
                  </a:lnTo>
                  <a:lnTo>
                    <a:pt x="11" y="0"/>
                  </a:lnTo>
                  <a:lnTo>
                    <a:pt x="11" y="0"/>
                  </a:lnTo>
                  <a:lnTo>
                    <a:pt x="4" y="0"/>
                  </a:lnTo>
                  <a:lnTo>
                    <a:pt x="0" y="3"/>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7" name="Freeform 1245"/>
            <p:cNvSpPr>
              <a:spLocks/>
            </p:cNvSpPr>
            <p:nvPr/>
          </p:nvSpPr>
          <p:spPr bwMode="auto">
            <a:xfrm>
              <a:off x="3368677" y="2903340"/>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8" name="Freeform 1246"/>
            <p:cNvSpPr>
              <a:spLocks/>
            </p:cNvSpPr>
            <p:nvPr/>
          </p:nvSpPr>
          <p:spPr bwMode="auto">
            <a:xfrm>
              <a:off x="3403602" y="2914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9" name="Freeform 1247"/>
            <p:cNvSpPr>
              <a:spLocks/>
            </p:cNvSpPr>
            <p:nvPr/>
          </p:nvSpPr>
          <p:spPr bwMode="auto">
            <a:xfrm>
              <a:off x="3444877" y="2903340"/>
              <a:ext cx="19050" cy="17463"/>
            </a:xfrm>
            <a:custGeom>
              <a:avLst/>
              <a:gdLst/>
              <a:ahLst/>
              <a:cxnLst>
                <a:cxn ang="0">
                  <a:pos x="0" y="11"/>
                </a:cxn>
                <a:cxn ang="0">
                  <a:pos x="0" y="11"/>
                </a:cxn>
                <a:cxn ang="0">
                  <a:pos x="12" y="11"/>
                </a:cxn>
                <a:cxn ang="0">
                  <a:pos x="12" y="11"/>
                </a:cxn>
                <a:cxn ang="0">
                  <a:pos x="12" y="7"/>
                </a:cxn>
                <a:cxn ang="0">
                  <a:pos x="8" y="0"/>
                </a:cxn>
                <a:cxn ang="0">
                  <a:pos x="8" y="0"/>
                </a:cxn>
                <a:cxn ang="0">
                  <a:pos x="4" y="7"/>
                </a:cxn>
                <a:cxn ang="0">
                  <a:pos x="0" y="7"/>
                </a:cxn>
                <a:cxn ang="0">
                  <a:pos x="0" y="11"/>
                </a:cxn>
                <a:cxn ang="0">
                  <a:pos x="0" y="11"/>
                </a:cxn>
              </a:cxnLst>
              <a:rect l="0" t="0" r="r" b="b"/>
              <a:pathLst>
                <a:path w="12" h="11">
                  <a:moveTo>
                    <a:pt x="0" y="11"/>
                  </a:moveTo>
                  <a:lnTo>
                    <a:pt x="0" y="11"/>
                  </a:lnTo>
                  <a:lnTo>
                    <a:pt x="12" y="11"/>
                  </a:lnTo>
                  <a:lnTo>
                    <a:pt x="12" y="11"/>
                  </a:lnTo>
                  <a:lnTo>
                    <a:pt x="12" y="7"/>
                  </a:lnTo>
                  <a:lnTo>
                    <a:pt x="8" y="0"/>
                  </a:lnTo>
                  <a:lnTo>
                    <a:pt x="8" y="0"/>
                  </a:lnTo>
                  <a:lnTo>
                    <a:pt x="4" y="7"/>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0" name="Freeform 1248"/>
            <p:cNvSpPr>
              <a:spLocks/>
            </p:cNvSpPr>
            <p:nvPr/>
          </p:nvSpPr>
          <p:spPr bwMode="auto">
            <a:xfrm>
              <a:off x="3863977" y="2914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1" name="Freeform 1249"/>
            <p:cNvSpPr>
              <a:spLocks/>
            </p:cNvSpPr>
            <p:nvPr/>
          </p:nvSpPr>
          <p:spPr bwMode="auto">
            <a:xfrm>
              <a:off x="3994152" y="2914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2" name="Freeform 1250"/>
            <p:cNvSpPr>
              <a:spLocks/>
            </p:cNvSpPr>
            <p:nvPr/>
          </p:nvSpPr>
          <p:spPr bwMode="auto">
            <a:xfrm>
              <a:off x="4100515" y="2914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3" name="Freeform 1251"/>
            <p:cNvSpPr>
              <a:spLocks/>
            </p:cNvSpPr>
            <p:nvPr/>
          </p:nvSpPr>
          <p:spPr bwMode="auto">
            <a:xfrm>
              <a:off x="4148140" y="2903340"/>
              <a:ext cx="4763" cy="17463"/>
            </a:xfrm>
            <a:custGeom>
              <a:avLst/>
              <a:gdLst/>
              <a:ahLst/>
              <a:cxnLst>
                <a:cxn ang="0">
                  <a:pos x="0" y="11"/>
                </a:cxn>
                <a:cxn ang="0">
                  <a:pos x="0" y="11"/>
                </a:cxn>
                <a:cxn ang="0">
                  <a:pos x="3" y="11"/>
                </a:cxn>
                <a:cxn ang="0">
                  <a:pos x="3" y="11"/>
                </a:cxn>
                <a:cxn ang="0">
                  <a:pos x="3" y="0"/>
                </a:cxn>
                <a:cxn ang="0">
                  <a:pos x="3" y="0"/>
                </a:cxn>
                <a:cxn ang="0">
                  <a:pos x="0" y="0"/>
                </a:cxn>
                <a:cxn ang="0">
                  <a:pos x="0" y="0"/>
                </a:cxn>
                <a:cxn ang="0">
                  <a:pos x="0" y="11"/>
                </a:cxn>
                <a:cxn ang="0">
                  <a:pos x="0" y="11"/>
                </a:cxn>
              </a:cxnLst>
              <a:rect l="0" t="0" r="r" b="b"/>
              <a:pathLst>
                <a:path w="3" h="11">
                  <a:moveTo>
                    <a:pt x="0" y="11"/>
                  </a:moveTo>
                  <a:lnTo>
                    <a:pt x="0" y="11"/>
                  </a:lnTo>
                  <a:lnTo>
                    <a:pt x="3" y="11"/>
                  </a:lnTo>
                  <a:lnTo>
                    <a:pt x="3" y="11"/>
                  </a:lnTo>
                  <a:lnTo>
                    <a:pt x="3" y="0"/>
                  </a:lnTo>
                  <a:lnTo>
                    <a:pt x="3"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4" name="Freeform 1252"/>
            <p:cNvSpPr>
              <a:spLocks/>
            </p:cNvSpPr>
            <p:nvPr/>
          </p:nvSpPr>
          <p:spPr bwMode="auto">
            <a:xfrm>
              <a:off x="4176715" y="2896990"/>
              <a:ext cx="17463" cy="23813"/>
            </a:xfrm>
            <a:custGeom>
              <a:avLst/>
              <a:gdLst/>
              <a:ahLst/>
              <a:cxnLst>
                <a:cxn ang="0">
                  <a:pos x="0" y="15"/>
                </a:cxn>
                <a:cxn ang="0">
                  <a:pos x="0" y="15"/>
                </a:cxn>
                <a:cxn ang="0">
                  <a:pos x="11" y="15"/>
                </a:cxn>
                <a:cxn ang="0">
                  <a:pos x="11" y="15"/>
                </a:cxn>
                <a:cxn ang="0">
                  <a:pos x="8" y="7"/>
                </a:cxn>
                <a:cxn ang="0">
                  <a:pos x="4" y="4"/>
                </a:cxn>
                <a:cxn ang="0">
                  <a:pos x="0" y="0"/>
                </a:cxn>
                <a:cxn ang="0">
                  <a:pos x="0" y="0"/>
                </a:cxn>
                <a:cxn ang="0">
                  <a:pos x="0" y="15"/>
                </a:cxn>
                <a:cxn ang="0">
                  <a:pos x="0" y="15"/>
                </a:cxn>
              </a:cxnLst>
              <a:rect l="0" t="0" r="r" b="b"/>
              <a:pathLst>
                <a:path w="11" h="15">
                  <a:moveTo>
                    <a:pt x="0" y="15"/>
                  </a:moveTo>
                  <a:lnTo>
                    <a:pt x="0" y="15"/>
                  </a:lnTo>
                  <a:lnTo>
                    <a:pt x="11" y="15"/>
                  </a:lnTo>
                  <a:lnTo>
                    <a:pt x="11" y="15"/>
                  </a:lnTo>
                  <a:lnTo>
                    <a:pt x="8" y="7"/>
                  </a:lnTo>
                  <a:lnTo>
                    <a:pt x="4" y="4"/>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5" name="Freeform 1253"/>
            <p:cNvSpPr>
              <a:spLocks/>
            </p:cNvSpPr>
            <p:nvPr/>
          </p:nvSpPr>
          <p:spPr bwMode="auto">
            <a:xfrm>
              <a:off x="4276727" y="2914453"/>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6" name="Freeform 1254"/>
            <p:cNvSpPr>
              <a:spLocks/>
            </p:cNvSpPr>
            <p:nvPr/>
          </p:nvSpPr>
          <p:spPr bwMode="auto">
            <a:xfrm>
              <a:off x="2708277" y="290334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7" name="Freeform 1255"/>
            <p:cNvSpPr>
              <a:spLocks/>
            </p:cNvSpPr>
            <p:nvPr/>
          </p:nvSpPr>
          <p:spPr bwMode="auto">
            <a:xfrm>
              <a:off x="2808290" y="290334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8" name="Freeform 1256"/>
            <p:cNvSpPr>
              <a:spLocks/>
            </p:cNvSpPr>
            <p:nvPr/>
          </p:nvSpPr>
          <p:spPr bwMode="auto">
            <a:xfrm>
              <a:off x="2884490" y="2903340"/>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9" name="Freeform 1257"/>
            <p:cNvSpPr>
              <a:spLocks/>
            </p:cNvSpPr>
            <p:nvPr/>
          </p:nvSpPr>
          <p:spPr bwMode="auto">
            <a:xfrm>
              <a:off x="3422652" y="2890640"/>
              <a:ext cx="17463" cy="23813"/>
            </a:xfrm>
            <a:custGeom>
              <a:avLst/>
              <a:gdLst/>
              <a:ahLst/>
              <a:cxnLst>
                <a:cxn ang="0">
                  <a:pos x="0" y="15"/>
                </a:cxn>
                <a:cxn ang="0">
                  <a:pos x="0" y="15"/>
                </a:cxn>
                <a:cxn ang="0">
                  <a:pos x="11" y="15"/>
                </a:cxn>
                <a:cxn ang="0">
                  <a:pos x="11" y="15"/>
                </a:cxn>
                <a:cxn ang="0">
                  <a:pos x="11" y="8"/>
                </a:cxn>
                <a:cxn ang="0">
                  <a:pos x="11" y="4"/>
                </a:cxn>
                <a:cxn ang="0">
                  <a:pos x="0" y="0"/>
                </a:cxn>
                <a:cxn ang="0">
                  <a:pos x="0" y="0"/>
                </a:cxn>
                <a:cxn ang="0">
                  <a:pos x="0" y="15"/>
                </a:cxn>
                <a:cxn ang="0">
                  <a:pos x="0" y="15"/>
                </a:cxn>
              </a:cxnLst>
              <a:rect l="0" t="0" r="r" b="b"/>
              <a:pathLst>
                <a:path w="11" h="15">
                  <a:moveTo>
                    <a:pt x="0" y="15"/>
                  </a:moveTo>
                  <a:lnTo>
                    <a:pt x="0" y="15"/>
                  </a:lnTo>
                  <a:lnTo>
                    <a:pt x="11" y="15"/>
                  </a:lnTo>
                  <a:lnTo>
                    <a:pt x="11" y="15"/>
                  </a:lnTo>
                  <a:lnTo>
                    <a:pt x="11" y="8"/>
                  </a:lnTo>
                  <a:lnTo>
                    <a:pt x="11" y="4"/>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0" name="Freeform 1258"/>
            <p:cNvSpPr>
              <a:spLocks/>
            </p:cNvSpPr>
            <p:nvPr/>
          </p:nvSpPr>
          <p:spPr bwMode="auto">
            <a:xfrm>
              <a:off x="3475040" y="2903340"/>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1" name="Freeform 1259"/>
            <p:cNvSpPr>
              <a:spLocks/>
            </p:cNvSpPr>
            <p:nvPr/>
          </p:nvSpPr>
          <p:spPr bwMode="auto">
            <a:xfrm>
              <a:off x="3351215" y="2884290"/>
              <a:ext cx="17463" cy="19050"/>
            </a:xfrm>
            <a:custGeom>
              <a:avLst/>
              <a:gdLst/>
              <a:ahLst/>
              <a:cxnLst>
                <a:cxn ang="0">
                  <a:pos x="0" y="12"/>
                </a:cxn>
                <a:cxn ang="0">
                  <a:pos x="0" y="12"/>
                </a:cxn>
                <a:cxn ang="0">
                  <a:pos x="7" y="8"/>
                </a:cxn>
                <a:cxn ang="0">
                  <a:pos x="11" y="4"/>
                </a:cxn>
                <a:cxn ang="0">
                  <a:pos x="11" y="0"/>
                </a:cxn>
                <a:cxn ang="0">
                  <a:pos x="11" y="0"/>
                </a:cxn>
                <a:cxn ang="0">
                  <a:pos x="0" y="0"/>
                </a:cxn>
                <a:cxn ang="0">
                  <a:pos x="0" y="0"/>
                </a:cxn>
                <a:cxn ang="0">
                  <a:pos x="0" y="12"/>
                </a:cxn>
                <a:cxn ang="0">
                  <a:pos x="0" y="12"/>
                </a:cxn>
              </a:cxnLst>
              <a:rect l="0" t="0" r="r" b="b"/>
              <a:pathLst>
                <a:path w="11" h="12">
                  <a:moveTo>
                    <a:pt x="0" y="12"/>
                  </a:moveTo>
                  <a:lnTo>
                    <a:pt x="0" y="12"/>
                  </a:lnTo>
                  <a:lnTo>
                    <a:pt x="7" y="8"/>
                  </a:lnTo>
                  <a:lnTo>
                    <a:pt x="11" y="4"/>
                  </a:lnTo>
                  <a:lnTo>
                    <a:pt x="11" y="0"/>
                  </a:lnTo>
                  <a:lnTo>
                    <a:pt x="11" y="0"/>
                  </a:lnTo>
                  <a:lnTo>
                    <a:pt x="0" y="0"/>
                  </a:lnTo>
                  <a:lnTo>
                    <a:pt x="0" y="0"/>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2" name="Freeform 1260"/>
            <p:cNvSpPr>
              <a:spLocks/>
            </p:cNvSpPr>
            <p:nvPr/>
          </p:nvSpPr>
          <p:spPr bwMode="auto">
            <a:xfrm>
              <a:off x="3870327" y="28969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3" name="Freeform 1261"/>
            <p:cNvSpPr>
              <a:spLocks/>
            </p:cNvSpPr>
            <p:nvPr/>
          </p:nvSpPr>
          <p:spPr bwMode="auto">
            <a:xfrm>
              <a:off x="3970340" y="2884290"/>
              <a:ext cx="23813" cy="19050"/>
            </a:xfrm>
            <a:custGeom>
              <a:avLst/>
              <a:gdLst/>
              <a:ahLst/>
              <a:cxnLst>
                <a:cxn ang="0">
                  <a:pos x="0" y="12"/>
                </a:cxn>
                <a:cxn ang="0">
                  <a:pos x="0" y="12"/>
                </a:cxn>
                <a:cxn ang="0">
                  <a:pos x="15" y="12"/>
                </a:cxn>
                <a:cxn ang="0">
                  <a:pos x="15" y="12"/>
                </a:cxn>
                <a:cxn ang="0">
                  <a:pos x="11" y="4"/>
                </a:cxn>
                <a:cxn ang="0">
                  <a:pos x="0" y="0"/>
                </a:cxn>
                <a:cxn ang="0">
                  <a:pos x="0" y="0"/>
                </a:cxn>
                <a:cxn ang="0">
                  <a:pos x="0" y="12"/>
                </a:cxn>
                <a:cxn ang="0">
                  <a:pos x="0" y="12"/>
                </a:cxn>
              </a:cxnLst>
              <a:rect l="0" t="0" r="r" b="b"/>
              <a:pathLst>
                <a:path w="15" h="12">
                  <a:moveTo>
                    <a:pt x="0" y="12"/>
                  </a:moveTo>
                  <a:lnTo>
                    <a:pt x="0" y="12"/>
                  </a:lnTo>
                  <a:lnTo>
                    <a:pt x="15" y="12"/>
                  </a:lnTo>
                  <a:lnTo>
                    <a:pt x="15" y="12"/>
                  </a:lnTo>
                  <a:lnTo>
                    <a:pt x="11" y="4"/>
                  </a:lnTo>
                  <a:lnTo>
                    <a:pt x="0" y="0"/>
                  </a:lnTo>
                  <a:lnTo>
                    <a:pt x="0" y="0"/>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4" name="Freeform 1262"/>
            <p:cNvSpPr>
              <a:spLocks/>
            </p:cNvSpPr>
            <p:nvPr/>
          </p:nvSpPr>
          <p:spPr bwMode="auto">
            <a:xfrm>
              <a:off x="4024315" y="2884290"/>
              <a:ext cx="17463" cy="19050"/>
            </a:xfrm>
            <a:custGeom>
              <a:avLst/>
              <a:gdLst/>
              <a:ahLst/>
              <a:cxnLst>
                <a:cxn ang="0">
                  <a:pos x="7" y="12"/>
                </a:cxn>
                <a:cxn ang="0">
                  <a:pos x="7" y="12"/>
                </a:cxn>
                <a:cxn ang="0">
                  <a:pos x="11" y="8"/>
                </a:cxn>
                <a:cxn ang="0">
                  <a:pos x="11" y="4"/>
                </a:cxn>
                <a:cxn ang="0">
                  <a:pos x="7" y="0"/>
                </a:cxn>
                <a:cxn ang="0">
                  <a:pos x="0" y="0"/>
                </a:cxn>
                <a:cxn ang="0">
                  <a:pos x="0" y="0"/>
                </a:cxn>
                <a:cxn ang="0">
                  <a:pos x="0" y="4"/>
                </a:cxn>
                <a:cxn ang="0">
                  <a:pos x="3" y="4"/>
                </a:cxn>
                <a:cxn ang="0">
                  <a:pos x="7" y="4"/>
                </a:cxn>
                <a:cxn ang="0">
                  <a:pos x="7" y="12"/>
                </a:cxn>
                <a:cxn ang="0">
                  <a:pos x="7" y="12"/>
                </a:cxn>
              </a:cxnLst>
              <a:rect l="0" t="0" r="r" b="b"/>
              <a:pathLst>
                <a:path w="11" h="12">
                  <a:moveTo>
                    <a:pt x="7" y="12"/>
                  </a:moveTo>
                  <a:lnTo>
                    <a:pt x="7" y="12"/>
                  </a:lnTo>
                  <a:lnTo>
                    <a:pt x="11" y="8"/>
                  </a:lnTo>
                  <a:lnTo>
                    <a:pt x="11" y="4"/>
                  </a:lnTo>
                  <a:lnTo>
                    <a:pt x="7" y="0"/>
                  </a:lnTo>
                  <a:lnTo>
                    <a:pt x="0" y="0"/>
                  </a:lnTo>
                  <a:lnTo>
                    <a:pt x="0" y="0"/>
                  </a:lnTo>
                  <a:lnTo>
                    <a:pt x="0" y="4"/>
                  </a:lnTo>
                  <a:lnTo>
                    <a:pt x="3" y="4"/>
                  </a:lnTo>
                  <a:lnTo>
                    <a:pt x="7" y="4"/>
                  </a:lnTo>
                  <a:lnTo>
                    <a:pt x="7" y="12"/>
                  </a:lnTo>
                  <a:lnTo>
                    <a:pt x="7"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5" name="Freeform 1263"/>
            <p:cNvSpPr>
              <a:spLocks/>
            </p:cNvSpPr>
            <p:nvPr/>
          </p:nvSpPr>
          <p:spPr bwMode="auto">
            <a:xfrm>
              <a:off x="4838702" y="2879528"/>
              <a:ext cx="11113" cy="23813"/>
            </a:xfrm>
            <a:custGeom>
              <a:avLst/>
              <a:gdLst/>
              <a:ahLst/>
              <a:cxnLst>
                <a:cxn ang="0">
                  <a:pos x="0" y="15"/>
                </a:cxn>
                <a:cxn ang="0">
                  <a:pos x="0" y="15"/>
                </a:cxn>
                <a:cxn ang="0">
                  <a:pos x="7" y="11"/>
                </a:cxn>
                <a:cxn ang="0">
                  <a:pos x="7" y="7"/>
                </a:cxn>
                <a:cxn ang="0">
                  <a:pos x="7" y="0"/>
                </a:cxn>
                <a:cxn ang="0">
                  <a:pos x="0" y="0"/>
                </a:cxn>
                <a:cxn ang="0">
                  <a:pos x="0" y="0"/>
                </a:cxn>
                <a:cxn ang="0">
                  <a:pos x="0" y="15"/>
                </a:cxn>
                <a:cxn ang="0">
                  <a:pos x="0" y="15"/>
                </a:cxn>
              </a:cxnLst>
              <a:rect l="0" t="0" r="r" b="b"/>
              <a:pathLst>
                <a:path w="7" h="15">
                  <a:moveTo>
                    <a:pt x="0" y="15"/>
                  </a:moveTo>
                  <a:lnTo>
                    <a:pt x="0" y="15"/>
                  </a:lnTo>
                  <a:lnTo>
                    <a:pt x="7" y="11"/>
                  </a:lnTo>
                  <a:lnTo>
                    <a:pt x="7" y="7"/>
                  </a:lnTo>
                  <a:lnTo>
                    <a:pt x="7"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6" name="Freeform 1264"/>
            <p:cNvSpPr>
              <a:spLocks/>
            </p:cNvSpPr>
            <p:nvPr/>
          </p:nvSpPr>
          <p:spPr bwMode="auto">
            <a:xfrm>
              <a:off x="3003552" y="2884290"/>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7" name="Freeform 1265"/>
            <p:cNvSpPr>
              <a:spLocks/>
            </p:cNvSpPr>
            <p:nvPr/>
          </p:nvSpPr>
          <p:spPr bwMode="auto">
            <a:xfrm>
              <a:off x="4100515" y="2873178"/>
              <a:ext cx="58738" cy="23813"/>
            </a:xfrm>
            <a:custGeom>
              <a:avLst/>
              <a:gdLst/>
              <a:ahLst/>
              <a:cxnLst>
                <a:cxn ang="0">
                  <a:pos x="37" y="11"/>
                </a:cxn>
                <a:cxn ang="0">
                  <a:pos x="37" y="11"/>
                </a:cxn>
                <a:cxn ang="0">
                  <a:pos x="26" y="4"/>
                </a:cxn>
                <a:cxn ang="0">
                  <a:pos x="7" y="0"/>
                </a:cxn>
                <a:cxn ang="0">
                  <a:pos x="7" y="0"/>
                </a:cxn>
                <a:cxn ang="0">
                  <a:pos x="7" y="7"/>
                </a:cxn>
                <a:cxn ang="0">
                  <a:pos x="0" y="7"/>
                </a:cxn>
                <a:cxn ang="0">
                  <a:pos x="0" y="7"/>
                </a:cxn>
                <a:cxn ang="0">
                  <a:pos x="7" y="15"/>
                </a:cxn>
                <a:cxn ang="0">
                  <a:pos x="19" y="15"/>
                </a:cxn>
                <a:cxn ang="0">
                  <a:pos x="37" y="11"/>
                </a:cxn>
                <a:cxn ang="0">
                  <a:pos x="37" y="11"/>
                </a:cxn>
              </a:cxnLst>
              <a:rect l="0" t="0" r="r" b="b"/>
              <a:pathLst>
                <a:path w="37" h="15">
                  <a:moveTo>
                    <a:pt x="37" y="11"/>
                  </a:moveTo>
                  <a:lnTo>
                    <a:pt x="37" y="11"/>
                  </a:lnTo>
                  <a:lnTo>
                    <a:pt x="26" y="4"/>
                  </a:lnTo>
                  <a:lnTo>
                    <a:pt x="7" y="0"/>
                  </a:lnTo>
                  <a:lnTo>
                    <a:pt x="7" y="0"/>
                  </a:lnTo>
                  <a:lnTo>
                    <a:pt x="7" y="7"/>
                  </a:lnTo>
                  <a:lnTo>
                    <a:pt x="0" y="7"/>
                  </a:lnTo>
                  <a:lnTo>
                    <a:pt x="0" y="7"/>
                  </a:lnTo>
                  <a:lnTo>
                    <a:pt x="7" y="15"/>
                  </a:lnTo>
                  <a:lnTo>
                    <a:pt x="19" y="15"/>
                  </a:lnTo>
                  <a:lnTo>
                    <a:pt x="37" y="11"/>
                  </a:lnTo>
                  <a:lnTo>
                    <a:pt x="37"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8" name="Freeform 1266"/>
            <p:cNvSpPr>
              <a:spLocks/>
            </p:cNvSpPr>
            <p:nvPr/>
          </p:nvSpPr>
          <p:spPr bwMode="auto">
            <a:xfrm>
              <a:off x="4289427" y="2884290"/>
              <a:ext cx="17463" cy="12700"/>
            </a:xfrm>
            <a:custGeom>
              <a:avLst/>
              <a:gdLst/>
              <a:ahLst/>
              <a:cxnLst>
                <a:cxn ang="0">
                  <a:pos x="0" y="8"/>
                </a:cxn>
                <a:cxn ang="0">
                  <a:pos x="0" y="8"/>
                </a:cxn>
                <a:cxn ang="0">
                  <a:pos x="4" y="4"/>
                </a:cxn>
                <a:cxn ang="0">
                  <a:pos x="11" y="4"/>
                </a:cxn>
                <a:cxn ang="0">
                  <a:pos x="11" y="4"/>
                </a:cxn>
                <a:cxn ang="0">
                  <a:pos x="7" y="0"/>
                </a:cxn>
                <a:cxn ang="0">
                  <a:pos x="4" y="0"/>
                </a:cxn>
                <a:cxn ang="0">
                  <a:pos x="0" y="4"/>
                </a:cxn>
                <a:cxn ang="0">
                  <a:pos x="0" y="8"/>
                </a:cxn>
                <a:cxn ang="0">
                  <a:pos x="0" y="8"/>
                </a:cxn>
              </a:cxnLst>
              <a:rect l="0" t="0" r="r" b="b"/>
              <a:pathLst>
                <a:path w="11" h="8">
                  <a:moveTo>
                    <a:pt x="0" y="8"/>
                  </a:moveTo>
                  <a:lnTo>
                    <a:pt x="0" y="8"/>
                  </a:lnTo>
                  <a:lnTo>
                    <a:pt x="4" y="4"/>
                  </a:lnTo>
                  <a:lnTo>
                    <a:pt x="11" y="4"/>
                  </a:lnTo>
                  <a:lnTo>
                    <a:pt x="11" y="4"/>
                  </a:lnTo>
                  <a:lnTo>
                    <a:pt x="7" y="0"/>
                  </a:lnTo>
                  <a:lnTo>
                    <a:pt x="4" y="0"/>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9" name="Freeform 1267"/>
            <p:cNvSpPr>
              <a:spLocks/>
            </p:cNvSpPr>
            <p:nvPr/>
          </p:nvSpPr>
          <p:spPr bwMode="auto">
            <a:xfrm>
              <a:off x="2708277" y="28842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0" name="Freeform 1268"/>
            <p:cNvSpPr>
              <a:spLocks/>
            </p:cNvSpPr>
            <p:nvPr/>
          </p:nvSpPr>
          <p:spPr bwMode="auto">
            <a:xfrm>
              <a:off x="3062290" y="28842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1" name="Freeform 1269"/>
            <p:cNvSpPr>
              <a:spLocks/>
            </p:cNvSpPr>
            <p:nvPr/>
          </p:nvSpPr>
          <p:spPr bwMode="auto">
            <a:xfrm>
              <a:off x="3209927" y="2879528"/>
              <a:ext cx="11113" cy="11113"/>
            </a:xfrm>
            <a:custGeom>
              <a:avLst/>
              <a:gdLst/>
              <a:ahLst/>
              <a:cxnLst>
                <a:cxn ang="0">
                  <a:pos x="0" y="7"/>
                </a:cxn>
                <a:cxn ang="0">
                  <a:pos x="0" y="7"/>
                </a:cxn>
                <a:cxn ang="0">
                  <a:pos x="3" y="7"/>
                </a:cxn>
                <a:cxn ang="0">
                  <a:pos x="7" y="3"/>
                </a:cxn>
                <a:cxn ang="0">
                  <a:pos x="3" y="0"/>
                </a:cxn>
                <a:cxn ang="0">
                  <a:pos x="0" y="0"/>
                </a:cxn>
                <a:cxn ang="0">
                  <a:pos x="0" y="0"/>
                </a:cxn>
                <a:cxn ang="0">
                  <a:pos x="0" y="7"/>
                </a:cxn>
                <a:cxn ang="0">
                  <a:pos x="0" y="7"/>
                </a:cxn>
              </a:cxnLst>
              <a:rect l="0" t="0" r="r" b="b"/>
              <a:pathLst>
                <a:path w="7" h="7">
                  <a:moveTo>
                    <a:pt x="0" y="7"/>
                  </a:moveTo>
                  <a:lnTo>
                    <a:pt x="0" y="7"/>
                  </a:lnTo>
                  <a:lnTo>
                    <a:pt x="3" y="7"/>
                  </a:lnTo>
                  <a:lnTo>
                    <a:pt x="7" y="3"/>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2" name="Freeform 1270"/>
            <p:cNvSpPr>
              <a:spLocks/>
            </p:cNvSpPr>
            <p:nvPr/>
          </p:nvSpPr>
          <p:spPr bwMode="auto">
            <a:xfrm>
              <a:off x="3516315" y="2884290"/>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3" name="Freeform 1271"/>
            <p:cNvSpPr>
              <a:spLocks/>
            </p:cNvSpPr>
            <p:nvPr/>
          </p:nvSpPr>
          <p:spPr bwMode="auto">
            <a:xfrm>
              <a:off x="4059240" y="2884290"/>
              <a:ext cx="23813" cy="6350"/>
            </a:xfrm>
            <a:custGeom>
              <a:avLst/>
              <a:gdLst/>
              <a:ahLst/>
              <a:cxnLst>
                <a:cxn ang="0">
                  <a:pos x="0" y="0"/>
                </a:cxn>
                <a:cxn ang="0">
                  <a:pos x="0" y="0"/>
                </a:cxn>
                <a:cxn ang="0">
                  <a:pos x="0" y="4"/>
                </a:cxn>
                <a:cxn ang="0">
                  <a:pos x="7" y="4"/>
                </a:cxn>
                <a:cxn ang="0">
                  <a:pos x="15" y="4"/>
                </a:cxn>
                <a:cxn ang="0">
                  <a:pos x="15" y="0"/>
                </a:cxn>
                <a:cxn ang="0">
                  <a:pos x="15" y="0"/>
                </a:cxn>
                <a:cxn ang="0">
                  <a:pos x="7" y="0"/>
                </a:cxn>
                <a:cxn ang="0">
                  <a:pos x="0" y="0"/>
                </a:cxn>
                <a:cxn ang="0">
                  <a:pos x="0" y="0"/>
                </a:cxn>
              </a:cxnLst>
              <a:rect l="0" t="0" r="r" b="b"/>
              <a:pathLst>
                <a:path w="15" h="4">
                  <a:moveTo>
                    <a:pt x="0" y="0"/>
                  </a:moveTo>
                  <a:lnTo>
                    <a:pt x="0" y="0"/>
                  </a:lnTo>
                  <a:lnTo>
                    <a:pt x="0" y="4"/>
                  </a:lnTo>
                  <a:lnTo>
                    <a:pt x="7" y="4"/>
                  </a:lnTo>
                  <a:lnTo>
                    <a:pt x="15" y="4"/>
                  </a:lnTo>
                  <a:lnTo>
                    <a:pt x="15" y="0"/>
                  </a:lnTo>
                  <a:lnTo>
                    <a:pt x="15" y="0"/>
                  </a:lnTo>
                  <a:lnTo>
                    <a:pt x="7"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4" name="Freeform 1272"/>
            <p:cNvSpPr>
              <a:spLocks/>
            </p:cNvSpPr>
            <p:nvPr/>
          </p:nvSpPr>
          <p:spPr bwMode="auto">
            <a:xfrm>
              <a:off x="4330702" y="28842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5" name="Freeform 1273"/>
            <p:cNvSpPr>
              <a:spLocks/>
            </p:cNvSpPr>
            <p:nvPr/>
          </p:nvSpPr>
          <p:spPr bwMode="auto">
            <a:xfrm>
              <a:off x="4176715" y="287317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6" name="Freeform 1274"/>
            <p:cNvSpPr>
              <a:spLocks/>
            </p:cNvSpPr>
            <p:nvPr/>
          </p:nvSpPr>
          <p:spPr bwMode="auto">
            <a:xfrm>
              <a:off x="4791077" y="2873178"/>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7" name="Freeform 1275"/>
            <p:cNvSpPr>
              <a:spLocks/>
            </p:cNvSpPr>
            <p:nvPr/>
          </p:nvSpPr>
          <p:spPr bwMode="auto">
            <a:xfrm>
              <a:off x="4808540" y="2873178"/>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8" name="Freeform 1276"/>
            <p:cNvSpPr>
              <a:spLocks/>
            </p:cNvSpPr>
            <p:nvPr/>
          </p:nvSpPr>
          <p:spPr bwMode="auto">
            <a:xfrm>
              <a:off x="3598865" y="286682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9" name="Freeform 1277"/>
            <p:cNvSpPr>
              <a:spLocks/>
            </p:cNvSpPr>
            <p:nvPr/>
          </p:nvSpPr>
          <p:spPr bwMode="auto">
            <a:xfrm>
              <a:off x="4041777" y="2855715"/>
              <a:ext cx="23813" cy="17463"/>
            </a:xfrm>
            <a:custGeom>
              <a:avLst/>
              <a:gdLst/>
              <a:ahLst/>
              <a:cxnLst>
                <a:cxn ang="0">
                  <a:pos x="11" y="11"/>
                </a:cxn>
                <a:cxn ang="0">
                  <a:pos x="11" y="11"/>
                </a:cxn>
                <a:cxn ang="0">
                  <a:pos x="15" y="11"/>
                </a:cxn>
                <a:cxn ang="0">
                  <a:pos x="15" y="7"/>
                </a:cxn>
                <a:cxn ang="0">
                  <a:pos x="15" y="0"/>
                </a:cxn>
                <a:cxn ang="0">
                  <a:pos x="15" y="0"/>
                </a:cxn>
                <a:cxn ang="0">
                  <a:pos x="0" y="0"/>
                </a:cxn>
                <a:cxn ang="0">
                  <a:pos x="0" y="0"/>
                </a:cxn>
                <a:cxn ang="0">
                  <a:pos x="0" y="4"/>
                </a:cxn>
                <a:cxn ang="0">
                  <a:pos x="3" y="7"/>
                </a:cxn>
                <a:cxn ang="0">
                  <a:pos x="11" y="7"/>
                </a:cxn>
                <a:cxn ang="0">
                  <a:pos x="11" y="11"/>
                </a:cxn>
                <a:cxn ang="0">
                  <a:pos x="11" y="11"/>
                </a:cxn>
              </a:cxnLst>
              <a:rect l="0" t="0" r="r" b="b"/>
              <a:pathLst>
                <a:path w="15" h="11">
                  <a:moveTo>
                    <a:pt x="11" y="11"/>
                  </a:moveTo>
                  <a:lnTo>
                    <a:pt x="11" y="11"/>
                  </a:lnTo>
                  <a:lnTo>
                    <a:pt x="15" y="11"/>
                  </a:lnTo>
                  <a:lnTo>
                    <a:pt x="15" y="7"/>
                  </a:lnTo>
                  <a:lnTo>
                    <a:pt x="15" y="0"/>
                  </a:lnTo>
                  <a:lnTo>
                    <a:pt x="15" y="0"/>
                  </a:lnTo>
                  <a:lnTo>
                    <a:pt x="0" y="0"/>
                  </a:lnTo>
                  <a:lnTo>
                    <a:pt x="0" y="0"/>
                  </a:lnTo>
                  <a:lnTo>
                    <a:pt x="0" y="4"/>
                  </a:lnTo>
                  <a:lnTo>
                    <a:pt x="3" y="7"/>
                  </a:lnTo>
                  <a:lnTo>
                    <a:pt x="11" y="7"/>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0" name="Freeform 1278"/>
            <p:cNvSpPr>
              <a:spLocks/>
            </p:cNvSpPr>
            <p:nvPr/>
          </p:nvSpPr>
          <p:spPr bwMode="auto">
            <a:xfrm>
              <a:off x="4732340" y="2866828"/>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1" name="Freeform 1279"/>
            <p:cNvSpPr>
              <a:spLocks/>
            </p:cNvSpPr>
            <p:nvPr/>
          </p:nvSpPr>
          <p:spPr bwMode="auto">
            <a:xfrm>
              <a:off x="2849565" y="2843015"/>
              <a:ext cx="11113" cy="23813"/>
            </a:xfrm>
            <a:custGeom>
              <a:avLst/>
              <a:gdLst/>
              <a:ahLst/>
              <a:cxnLst>
                <a:cxn ang="0">
                  <a:pos x="0" y="15"/>
                </a:cxn>
                <a:cxn ang="0">
                  <a:pos x="0" y="15"/>
                </a:cxn>
                <a:cxn ang="0">
                  <a:pos x="4" y="15"/>
                </a:cxn>
                <a:cxn ang="0">
                  <a:pos x="7" y="12"/>
                </a:cxn>
                <a:cxn ang="0">
                  <a:pos x="7" y="8"/>
                </a:cxn>
                <a:cxn ang="0">
                  <a:pos x="7" y="0"/>
                </a:cxn>
                <a:cxn ang="0">
                  <a:pos x="4" y="0"/>
                </a:cxn>
                <a:cxn ang="0">
                  <a:pos x="0" y="0"/>
                </a:cxn>
                <a:cxn ang="0">
                  <a:pos x="0" y="0"/>
                </a:cxn>
                <a:cxn ang="0">
                  <a:pos x="0" y="15"/>
                </a:cxn>
                <a:cxn ang="0">
                  <a:pos x="0" y="15"/>
                </a:cxn>
              </a:cxnLst>
              <a:rect l="0" t="0" r="r" b="b"/>
              <a:pathLst>
                <a:path w="7" h="15">
                  <a:moveTo>
                    <a:pt x="0" y="15"/>
                  </a:moveTo>
                  <a:lnTo>
                    <a:pt x="0" y="15"/>
                  </a:lnTo>
                  <a:lnTo>
                    <a:pt x="4" y="15"/>
                  </a:lnTo>
                  <a:lnTo>
                    <a:pt x="7" y="12"/>
                  </a:lnTo>
                  <a:lnTo>
                    <a:pt x="7" y="8"/>
                  </a:lnTo>
                  <a:lnTo>
                    <a:pt x="7" y="0"/>
                  </a:lnTo>
                  <a:lnTo>
                    <a:pt x="4"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2" name="Freeform 1280"/>
            <p:cNvSpPr>
              <a:spLocks/>
            </p:cNvSpPr>
            <p:nvPr/>
          </p:nvSpPr>
          <p:spPr bwMode="auto">
            <a:xfrm>
              <a:off x="2867027" y="28557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3" name="Freeform 1281"/>
            <p:cNvSpPr>
              <a:spLocks/>
            </p:cNvSpPr>
            <p:nvPr/>
          </p:nvSpPr>
          <p:spPr bwMode="auto">
            <a:xfrm>
              <a:off x="3132140" y="28557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4" name="Freeform 1282"/>
            <p:cNvSpPr>
              <a:spLocks/>
            </p:cNvSpPr>
            <p:nvPr/>
          </p:nvSpPr>
          <p:spPr bwMode="auto">
            <a:xfrm>
              <a:off x="3173415" y="28557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5" name="Freeform 1283"/>
            <p:cNvSpPr>
              <a:spLocks/>
            </p:cNvSpPr>
            <p:nvPr/>
          </p:nvSpPr>
          <p:spPr bwMode="auto">
            <a:xfrm>
              <a:off x="3209927" y="2855715"/>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6" name="Freeform 1284"/>
            <p:cNvSpPr>
              <a:spLocks/>
            </p:cNvSpPr>
            <p:nvPr/>
          </p:nvSpPr>
          <p:spPr bwMode="auto">
            <a:xfrm>
              <a:off x="3522665"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7" name="Freeform 1285"/>
            <p:cNvSpPr>
              <a:spLocks/>
            </p:cNvSpPr>
            <p:nvPr/>
          </p:nvSpPr>
          <p:spPr bwMode="auto">
            <a:xfrm>
              <a:off x="3846515" y="2855715"/>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8" name="Freeform 1286"/>
            <p:cNvSpPr>
              <a:spLocks/>
            </p:cNvSpPr>
            <p:nvPr/>
          </p:nvSpPr>
          <p:spPr bwMode="auto">
            <a:xfrm>
              <a:off x="4024315"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9" name="Freeform 1287"/>
            <p:cNvSpPr>
              <a:spLocks/>
            </p:cNvSpPr>
            <p:nvPr/>
          </p:nvSpPr>
          <p:spPr bwMode="auto">
            <a:xfrm>
              <a:off x="4100515"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0" name="Freeform 1288"/>
            <p:cNvSpPr>
              <a:spLocks/>
            </p:cNvSpPr>
            <p:nvPr/>
          </p:nvSpPr>
          <p:spPr bwMode="auto">
            <a:xfrm>
              <a:off x="4295777"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1" name="Freeform 1289"/>
            <p:cNvSpPr>
              <a:spLocks/>
            </p:cNvSpPr>
            <p:nvPr/>
          </p:nvSpPr>
          <p:spPr bwMode="auto">
            <a:xfrm>
              <a:off x="4348165"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2" name="Freeform 1290"/>
            <p:cNvSpPr>
              <a:spLocks/>
            </p:cNvSpPr>
            <p:nvPr/>
          </p:nvSpPr>
          <p:spPr bwMode="auto">
            <a:xfrm>
              <a:off x="4471990" y="28557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3" name="Freeform 1291"/>
            <p:cNvSpPr>
              <a:spLocks/>
            </p:cNvSpPr>
            <p:nvPr/>
          </p:nvSpPr>
          <p:spPr bwMode="auto">
            <a:xfrm>
              <a:off x="4525965" y="285571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4" name="Freeform 1292"/>
            <p:cNvSpPr>
              <a:spLocks/>
            </p:cNvSpPr>
            <p:nvPr/>
          </p:nvSpPr>
          <p:spPr bwMode="auto">
            <a:xfrm>
              <a:off x="4949827" y="2855715"/>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5" name="Freeform 1293"/>
            <p:cNvSpPr>
              <a:spLocks/>
            </p:cNvSpPr>
            <p:nvPr/>
          </p:nvSpPr>
          <p:spPr bwMode="auto">
            <a:xfrm>
              <a:off x="2708277" y="2843015"/>
              <a:ext cx="11113" cy="12700"/>
            </a:xfrm>
            <a:custGeom>
              <a:avLst/>
              <a:gdLst/>
              <a:ahLst/>
              <a:cxnLst>
                <a:cxn ang="0">
                  <a:pos x="0" y="8"/>
                </a:cxn>
                <a:cxn ang="0">
                  <a:pos x="0" y="8"/>
                </a:cxn>
                <a:cxn ang="0">
                  <a:pos x="4" y="8"/>
                </a:cxn>
                <a:cxn ang="0">
                  <a:pos x="7" y="4"/>
                </a:cxn>
                <a:cxn ang="0">
                  <a:pos x="4" y="0"/>
                </a:cxn>
                <a:cxn ang="0">
                  <a:pos x="0" y="0"/>
                </a:cxn>
                <a:cxn ang="0">
                  <a:pos x="0" y="0"/>
                </a:cxn>
                <a:cxn ang="0">
                  <a:pos x="0" y="8"/>
                </a:cxn>
                <a:cxn ang="0">
                  <a:pos x="0" y="8"/>
                </a:cxn>
              </a:cxnLst>
              <a:rect l="0" t="0" r="r" b="b"/>
              <a:pathLst>
                <a:path w="7" h="8">
                  <a:moveTo>
                    <a:pt x="0" y="8"/>
                  </a:moveTo>
                  <a:lnTo>
                    <a:pt x="0" y="8"/>
                  </a:lnTo>
                  <a:lnTo>
                    <a:pt x="4" y="8"/>
                  </a:lnTo>
                  <a:lnTo>
                    <a:pt x="7" y="4"/>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6" name="Freeform 1294"/>
            <p:cNvSpPr>
              <a:spLocks/>
            </p:cNvSpPr>
            <p:nvPr/>
          </p:nvSpPr>
          <p:spPr bwMode="auto">
            <a:xfrm>
              <a:off x="2808290" y="2825553"/>
              <a:ext cx="11113" cy="30163"/>
            </a:xfrm>
            <a:custGeom>
              <a:avLst/>
              <a:gdLst/>
              <a:ahLst/>
              <a:cxnLst>
                <a:cxn ang="0">
                  <a:pos x="0" y="19"/>
                </a:cxn>
                <a:cxn ang="0">
                  <a:pos x="0" y="19"/>
                </a:cxn>
                <a:cxn ang="0">
                  <a:pos x="4" y="19"/>
                </a:cxn>
                <a:cxn ang="0">
                  <a:pos x="7" y="15"/>
                </a:cxn>
                <a:cxn ang="0">
                  <a:pos x="7" y="8"/>
                </a:cxn>
                <a:cxn ang="0">
                  <a:pos x="7" y="0"/>
                </a:cxn>
                <a:cxn ang="0">
                  <a:pos x="4" y="0"/>
                </a:cxn>
                <a:cxn ang="0">
                  <a:pos x="0" y="0"/>
                </a:cxn>
                <a:cxn ang="0">
                  <a:pos x="0" y="0"/>
                </a:cxn>
                <a:cxn ang="0">
                  <a:pos x="0" y="19"/>
                </a:cxn>
                <a:cxn ang="0">
                  <a:pos x="0" y="19"/>
                </a:cxn>
              </a:cxnLst>
              <a:rect l="0" t="0" r="r" b="b"/>
              <a:pathLst>
                <a:path w="7" h="19">
                  <a:moveTo>
                    <a:pt x="0" y="19"/>
                  </a:moveTo>
                  <a:lnTo>
                    <a:pt x="0" y="19"/>
                  </a:lnTo>
                  <a:lnTo>
                    <a:pt x="4" y="19"/>
                  </a:lnTo>
                  <a:lnTo>
                    <a:pt x="7" y="15"/>
                  </a:lnTo>
                  <a:lnTo>
                    <a:pt x="7" y="8"/>
                  </a:lnTo>
                  <a:lnTo>
                    <a:pt x="7" y="0"/>
                  </a:lnTo>
                  <a:lnTo>
                    <a:pt x="4" y="0"/>
                  </a:lnTo>
                  <a:lnTo>
                    <a:pt x="0" y="0"/>
                  </a:lnTo>
                  <a:lnTo>
                    <a:pt x="0" y="0"/>
                  </a:lnTo>
                  <a:lnTo>
                    <a:pt x="0" y="19"/>
                  </a:lnTo>
                  <a:lnTo>
                    <a:pt x="0"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7" name="Freeform 1295"/>
            <p:cNvSpPr>
              <a:spLocks/>
            </p:cNvSpPr>
            <p:nvPr/>
          </p:nvSpPr>
          <p:spPr bwMode="auto">
            <a:xfrm>
              <a:off x="3368677" y="2838253"/>
              <a:ext cx="17463" cy="17463"/>
            </a:xfrm>
            <a:custGeom>
              <a:avLst/>
              <a:gdLst/>
              <a:ahLst/>
              <a:cxnLst>
                <a:cxn ang="0">
                  <a:pos x="0" y="11"/>
                </a:cxn>
                <a:cxn ang="0">
                  <a:pos x="0" y="11"/>
                </a:cxn>
                <a:cxn ang="0">
                  <a:pos x="11" y="11"/>
                </a:cxn>
                <a:cxn ang="0">
                  <a:pos x="11" y="11"/>
                </a:cxn>
                <a:cxn ang="0">
                  <a:pos x="7" y="3"/>
                </a:cxn>
                <a:cxn ang="0">
                  <a:pos x="0" y="0"/>
                </a:cxn>
                <a:cxn ang="0">
                  <a:pos x="0" y="0"/>
                </a:cxn>
                <a:cxn ang="0">
                  <a:pos x="0" y="11"/>
                </a:cxn>
                <a:cxn ang="0">
                  <a:pos x="0" y="11"/>
                </a:cxn>
              </a:cxnLst>
              <a:rect l="0" t="0" r="r" b="b"/>
              <a:pathLst>
                <a:path w="11" h="11">
                  <a:moveTo>
                    <a:pt x="0" y="11"/>
                  </a:moveTo>
                  <a:lnTo>
                    <a:pt x="0" y="11"/>
                  </a:lnTo>
                  <a:lnTo>
                    <a:pt x="11" y="11"/>
                  </a:lnTo>
                  <a:lnTo>
                    <a:pt x="11" y="11"/>
                  </a:lnTo>
                  <a:lnTo>
                    <a:pt x="7" y="3"/>
                  </a:lnTo>
                  <a:lnTo>
                    <a:pt x="0" y="0"/>
                  </a:lnTo>
                  <a:lnTo>
                    <a:pt x="0" y="0"/>
                  </a:lnTo>
                  <a:lnTo>
                    <a:pt x="0" y="11"/>
                  </a:lnTo>
                  <a:lnTo>
                    <a:pt x="0" y="1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8" name="Freeform 1296"/>
            <p:cNvSpPr>
              <a:spLocks/>
            </p:cNvSpPr>
            <p:nvPr/>
          </p:nvSpPr>
          <p:spPr bwMode="auto">
            <a:xfrm>
              <a:off x="3587752" y="2843015"/>
              <a:ext cx="17463" cy="12700"/>
            </a:xfrm>
            <a:custGeom>
              <a:avLst/>
              <a:gdLst/>
              <a:ahLst/>
              <a:cxnLst>
                <a:cxn ang="0">
                  <a:pos x="11" y="4"/>
                </a:cxn>
                <a:cxn ang="0">
                  <a:pos x="11" y="4"/>
                </a:cxn>
                <a:cxn ang="0">
                  <a:pos x="3" y="0"/>
                </a:cxn>
                <a:cxn ang="0">
                  <a:pos x="0" y="4"/>
                </a:cxn>
                <a:cxn ang="0">
                  <a:pos x="0" y="8"/>
                </a:cxn>
                <a:cxn ang="0">
                  <a:pos x="11" y="4"/>
                </a:cxn>
                <a:cxn ang="0">
                  <a:pos x="11" y="4"/>
                </a:cxn>
              </a:cxnLst>
              <a:rect l="0" t="0" r="r" b="b"/>
              <a:pathLst>
                <a:path w="11" h="8">
                  <a:moveTo>
                    <a:pt x="11" y="4"/>
                  </a:moveTo>
                  <a:lnTo>
                    <a:pt x="11" y="4"/>
                  </a:lnTo>
                  <a:lnTo>
                    <a:pt x="3" y="0"/>
                  </a:lnTo>
                  <a:lnTo>
                    <a:pt x="0" y="4"/>
                  </a:lnTo>
                  <a:lnTo>
                    <a:pt x="0" y="8"/>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9" name="Freeform 1297"/>
            <p:cNvSpPr>
              <a:spLocks/>
            </p:cNvSpPr>
            <p:nvPr/>
          </p:nvSpPr>
          <p:spPr bwMode="auto">
            <a:xfrm>
              <a:off x="3711577" y="2849365"/>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0" name="Freeform 1298"/>
            <p:cNvSpPr>
              <a:spLocks/>
            </p:cNvSpPr>
            <p:nvPr/>
          </p:nvSpPr>
          <p:spPr bwMode="auto">
            <a:xfrm>
              <a:off x="4235452" y="2843015"/>
              <a:ext cx="19050" cy="12700"/>
            </a:xfrm>
            <a:custGeom>
              <a:avLst/>
              <a:gdLst/>
              <a:ahLst/>
              <a:cxnLst>
                <a:cxn ang="0">
                  <a:pos x="0" y="8"/>
                </a:cxn>
                <a:cxn ang="0">
                  <a:pos x="0" y="8"/>
                </a:cxn>
                <a:cxn ang="0">
                  <a:pos x="8" y="8"/>
                </a:cxn>
                <a:cxn ang="0">
                  <a:pos x="12" y="4"/>
                </a:cxn>
                <a:cxn ang="0">
                  <a:pos x="12" y="4"/>
                </a:cxn>
                <a:cxn ang="0">
                  <a:pos x="8" y="4"/>
                </a:cxn>
                <a:cxn ang="0">
                  <a:pos x="4" y="0"/>
                </a:cxn>
                <a:cxn ang="0">
                  <a:pos x="0" y="4"/>
                </a:cxn>
                <a:cxn ang="0">
                  <a:pos x="0" y="8"/>
                </a:cxn>
                <a:cxn ang="0">
                  <a:pos x="0" y="8"/>
                </a:cxn>
              </a:cxnLst>
              <a:rect l="0" t="0" r="r" b="b"/>
              <a:pathLst>
                <a:path w="12" h="8">
                  <a:moveTo>
                    <a:pt x="0" y="8"/>
                  </a:moveTo>
                  <a:lnTo>
                    <a:pt x="0" y="8"/>
                  </a:lnTo>
                  <a:lnTo>
                    <a:pt x="8" y="8"/>
                  </a:lnTo>
                  <a:lnTo>
                    <a:pt x="12" y="4"/>
                  </a:lnTo>
                  <a:lnTo>
                    <a:pt x="12" y="4"/>
                  </a:lnTo>
                  <a:lnTo>
                    <a:pt x="8" y="4"/>
                  </a:lnTo>
                  <a:lnTo>
                    <a:pt x="4" y="0"/>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1" name="Freeform 1299"/>
            <p:cNvSpPr>
              <a:spLocks/>
            </p:cNvSpPr>
            <p:nvPr/>
          </p:nvSpPr>
          <p:spPr bwMode="auto">
            <a:xfrm>
              <a:off x="5003802" y="2843015"/>
              <a:ext cx="11113" cy="12700"/>
            </a:xfrm>
            <a:custGeom>
              <a:avLst/>
              <a:gdLst/>
              <a:ahLst/>
              <a:cxnLst>
                <a:cxn ang="0">
                  <a:pos x="0" y="8"/>
                </a:cxn>
                <a:cxn ang="0">
                  <a:pos x="0" y="8"/>
                </a:cxn>
                <a:cxn ang="0">
                  <a:pos x="3" y="8"/>
                </a:cxn>
                <a:cxn ang="0">
                  <a:pos x="7" y="4"/>
                </a:cxn>
                <a:cxn ang="0">
                  <a:pos x="3" y="0"/>
                </a:cxn>
                <a:cxn ang="0">
                  <a:pos x="0" y="0"/>
                </a:cxn>
                <a:cxn ang="0">
                  <a:pos x="0" y="0"/>
                </a:cxn>
                <a:cxn ang="0">
                  <a:pos x="0" y="8"/>
                </a:cxn>
                <a:cxn ang="0">
                  <a:pos x="0" y="8"/>
                </a:cxn>
              </a:cxnLst>
              <a:rect l="0" t="0" r="r" b="b"/>
              <a:pathLst>
                <a:path w="7" h="8">
                  <a:moveTo>
                    <a:pt x="0" y="8"/>
                  </a:moveTo>
                  <a:lnTo>
                    <a:pt x="0" y="8"/>
                  </a:lnTo>
                  <a:lnTo>
                    <a:pt x="3" y="8"/>
                  </a:lnTo>
                  <a:lnTo>
                    <a:pt x="7" y="4"/>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2" name="Freeform 1300"/>
            <p:cNvSpPr>
              <a:spLocks/>
            </p:cNvSpPr>
            <p:nvPr/>
          </p:nvSpPr>
          <p:spPr bwMode="auto">
            <a:xfrm>
              <a:off x="3197227" y="2831903"/>
              <a:ext cx="12700" cy="17463"/>
            </a:xfrm>
            <a:custGeom>
              <a:avLst/>
              <a:gdLst/>
              <a:ahLst/>
              <a:cxnLst>
                <a:cxn ang="0">
                  <a:pos x="0" y="11"/>
                </a:cxn>
                <a:cxn ang="0">
                  <a:pos x="0" y="11"/>
                </a:cxn>
                <a:cxn ang="0">
                  <a:pos x="8" y="7"/>
                </a:cxn>
                <a:cxn ang="0">
                  <a:pos x="8" y="4"/>
                </a:cxn>
                <a:cxn ang="0">
                  <a:pos x="8" y="0"/>
                </a:cxn>
                <a:cxn ang="0">
                  <a:pos x="0" y="0"/>
                </a:cxn>
                <a:cxn ang="0">
                  <a:pos x="0" y="0"/>
                </a:cxn>
                <a:cxn ang="0">
                  <a:pos x="0" y="11"/>
                </a:cxn>
                <a:cxn ang="0">
                  <a:pos x="0" y="11"/>
                </a:cxn>
              </a:cxnLst>
              <a:rect l="0" t="0" r="r" b="b"/>
              <a:pathLst>
                <a:path w="8" h="11">
                  <a:moveTo>
                    <a:pt x="0" y="11"/>
                  </a:moveTo>
                  <a:lnTo>
                    <a:pt x="0" y="11"/>
                  </a:lnTo>
                  <a:lnTo>
                    <a:pt x="8" y="7"/>
                  </a:lnTo>
                  <a:lnTo>
                    <a:pt x="8" y="4"/>
                  </a:lnTo>
                  <a:lnTo>
                    <a:pt x="8"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3" name="Freeform 1301"/>
            <p:cNvSpPr>
              <a:spLocks/>
            </p:cNvSpPr>
            <p:nvPr/>
          </p:nvSpPr>
          <p:spPr bwMode="auto">
            <a:xfrm>
              <a:off x="3475040" y="2831903"/>
              <a:ext cx="6350" cy="17463"/>
            </a:xfrm>
            <a:custGeom>
              <a:avLst/>
              <a:gdLst/>
              <a:ahLst/>
              <a:cxnLst>
                <a:cxn ang="0">
                  <a:pos x="0" y="11"/>
                </a:cxn>
                <a:cxn ang="0">
                  <a:pos x="0" y="11"/>
                </a:cxn>
                <a:cxn ang="0">
                  <a:pos x="4" y="7"/>
                </a:cxn>
                <a:cxn ang="0">
                  <a:pos x="4" y="4"/>
                </a:cxn>
                <a:cxn ang="0">
                  <a:pos x="4" y="0"/>
                </a:cxn>
                <a:cxn ang="0">
                  <a:pos x="0" y="0"/>
                </a:cxn>
                <a:cxn ang="0">
                  <a:pos x="0" y="0"/>
                </a:cxn>
                <a:cxn ang="0">
                  <a:pos x="0" y="11"/>
                </a:cxn>
                <a:cxn ang="0">
                  <a:pos x="0" y="11"/>
                </a:cxn>
              </a:cxnLst>
              <a:rect l="0" t="0" r="r" b="b"/>
              <a:pathLst>
                <a:path w="4" h="11">
                  <a:moveTo>
                    <a:pt x="0" y="11"/>
                  </a:moveTo>
                  <a:lnTo>
                    <a:pt x="0" y="11"/>
                  </a:lnTo>
                  <a:lnTo>
                    <a:pt x="4" y="7"/>
                  </a:lnTo>
                  <a:lnTo>
                    <a:pt x="4" y="4"/>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4" name="Freeform 1302"/>
            <p:cNvSpPr>
              <a:spLocks/>
            </p:cNvSpPr>
            <p:nvPr/>
          </p:nvSpPr>
          <p:spPr bwMode="auto">
            <a:xfrm>
              <a:off x="4000502" y="2831903"/>
              <a:ext cx="17463" cy="17463"/>
            </a:xfrm>
            <a:custGeom>
              <a:avLst/>
              <a:gdLst/>
              <a:ahLst/>
              <a:cxnLst>
                <a:cxn ang="0">
                  <a:pos x="3" y="11"/>
                </a:cxn>
                <a:cxn ang="0">
                  <a:pos x="3" y="11"/>
                </a:cxn>
                <a:cxn ang="0">
                  <a:pos x="11" y="7"/>
                </a:cxn>
                <a:cxn ang="0">
                  <a:pos x="11" y="7"/>
                </a:cxn>
                <a:cxn ang="0">
                  <a:pos x="7" y="0"/>
                </a:cxn>
                <a:cxn ang="0">
                  <a:pos x="7" y="0"/>
                </a:cxn>
                <a:cxn ang="0">
                  <a:pos x="0" y="4"/>
                </a:cxn>
                <a:cxn ang="0">
                  <a:pos x="0" y="4"/>
                </a:cxn>
                <a:cxn ang="0">
                  <a:pos x="3" y="11"/>
                </a:cxn>
                <a:cxn ang="0">
                  <a:pos x="3" y="11"/>
                </a:cxn>
              </a:cxnLst>
              <a:rect l="0" t="0" r="r" b="b"/>
              <a:pathLst>
                <a:path w="11" h="11">
                  <a:moveTo>
                    <a:pt x="3" y="11"/>
                  </a:moveTo>
                  <a:lnTo>
                    <a:pt x="3" y="11"/>
                  </a:lnTo>
                  <a:lnTo>
                    <a:pt x="11" y="7"/>
                  </a:lnTo>
                  <a:lnTo>
                    <a:pt x="11" y="7"/>
                  </a:lnTo>
                  <a:lnTo>
                    <a:pt x="7" y="0"/>
                  </a:lnTo>
                  <a:lnTo>
                    <a:pt x="7" y="0"/>
                  </a:lnTo>
                  <a:lnTo>
                    <a:pt x="0" y="4"/>
                  </a:lnTo>
                  <a:lnTo>
                    <a:pt x="0" y="4"/>
                  </a:lnTo>
                  <a:lnTo>
                    <a:pt x="3" y="11"/>
                  </a:lnTo>
                  <a:lnTo>
                    <a:pt x="3"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5" name="Freeform 1303"/>
            <p:cNvSpPr>
              <a:spLocks/>
            </p:cNvSpPr>
            <p:nvPr/>
          </p:nvSpPr>
          <p:spPr bwMode="auto">
            <a:xfrm>
              <a:off x="4035427" y="2790628"/>
              <a:ext cx="71438" cy="58738"/>
            </a:xfrm>
            <a:custGeom>
              <a:avLst/>
              <a:gdLst/>
              <a:ahLst/>
              <a:cxnLst>
                <a:cxn ang="0">
                  <a:pos x="0" y="37"/>
                </a:cxn>
                <a:cxn ang="0">
                  <a:pos x="0" y="37"/>
                </a:cxn>
                <a:cxn ang="0">
                  <a:pos x="26" y="37"/>
                </a:cxn>
                <a:cxn ang="0">
                  <a:pos x="26" y="37"/>
                </a:cxn>
                <a:cxn ang="0">
                  <a:pos x="22" y="30"/>
                </a:cxn>
                <a:cxn ang="0">
                  <a:pos x="26" y="26"/>
                </a:cxn>
                <a:cxn ang="0">
                  <a:pos x="37" y="22"/>
                </a:cxn>
                <a:cxn ang="0">
                  <a:pos x="37" y="22"/>
                </a:cxn>
                <a:cxn ang="0">
                  <a:pos x="37" y="11"/>
                </a:cxn>
                <a:cxn ang="0">
                  <a:pos x="37" y="11"/>
                </a:cxn>
                <a:cxn ang="0">
                  <a:pos x="45" y="7"/>
                </a:cxn>
                <a:cxn ang="0">
                  <a:pos x="45" y="4"/>
                </a:cxn>
                <a:cxn ang="0">
                  <a:pos x="41" y="0"/>
                </a:cxn>
                <a:cxn ang="0">
                  <a:pos x="41" y="0"/>
                </a:cxn>
                <a:cxn ang="0">
                  <a:pos x="33" y="4"/>
                </a:cxn>
                <a:cxn ang="0">
                  <a:pos x="30" y="7"/>
                </a:cxn>
                <a:cxn ang="0">
                  <a:pos x="30" y="15"/>
                </a:cxn>
                <a:cxn ang="0">
                  <a:pos x="30" y="15"/>
                </a:cxn>
                <a:cxn ang="0">
                  <a:pos x="19" y="19"/>
                </a:cxn>
                <a:cxn ang="0">
                  <a:pos x="15" y="22"/>
                </a:cxn>
                <a:cxn ang="0">
                  <a:pos x="7" y="26"/>
                </a:cxn>
                <a:cxn ang="0">
                  <a:pos x="0" y="22"/>
                </a:cxn>
                <a:cxn ang="0">
                  <a:pos x="0" y="22"/>
                </a:cxn>
                <a:cxn ang="0">
                  <a:pos x="0" y="37"/>
                </a:cxn>
                <a:cxn ang="0">
                  <a:pos x="0" y="37"/>
                </a:cxn>
              </a:cxnLst>
              <a:rect l="0" t="0" r="r" b="b"/>
              <a:pathLst>
                <a:path w="45" h="37">
                  <a:moveTo>
                    <a:pt x="0" y="37"/>
                  </a:moveTo>
                  <a:lnTo>
                    <a:pt x="0" y="37"/>
                  </a:lnTo>
                  <a:lnTo>
                    <a:pt x="26" y="37"/>
                  </a:lnTo>
                  <a:lnTo>
                    <a:pt x="26" y="37"/>
                  </a:lnTo>
                  <a:lnTo>
                    <a:pt x="22" y="30"/>
                  </a:lnTo>
                  <a:lnTo>
                    <a:pt x="26" y="26"/>
                  </a:lnTo>
                  <a:lnTo>
                    <a:pt x="37" y="22"/>
                  </a:lnTo>
                  <a:lnTo>
                    <a:pt x="37" y="22"/>
                  </a:lnTo>
                  <a:lnTo>
                    <a:pt x="37" y="11"/>
                  </a:lnTo>
                  <a:lnTo>
                    <a:pt x="37" y="11"/>
                  </a:lnTo>
                  <a:lnTo>
                    <a:pt x="45" y="7"/>
                  </a:lnTo>
                  <a:lnTo>
                    <a:pt x="45" y="4"/>
                  </a:lnTo>
                  <a:lnTo>
                    <a:pt x="41" y="0"/>
                  </a:lnTo>
                  <a:lnTo>
                    <a:pt x="41" y="0"/>
                  </a:lnTo>
                  <a:lnTo>
                    <a:pt x="33" y="4"/>
                  </a:lnTo>
                  <a:lnTo>
                    <a:pt x="30" y="7"/>
                  </a:lnTo>
                  <a:lnTo>
                    <a:pt x="30" y="15"/>
                  </a:lnTo>
                  <a:lnTo>
                    <a:pt x="30" y="15"/>
                  </a:lnTo>
                  <a:lnTo>
                    <a:pt x="19" y="19"/>
                  </a:lnTo>
                  <a:lnTo>
                    <a:pt x="15" y="22"/>
                  </a:lnTo>
                  <a:lnTo>
                    <a:pt x="7" y="26"/>
                  </a:lnTo>
                  <a:lnTo>
                    <a:pt x="0" y="22"/>
                  </a:lnTo>
                  <a:lnTo>
                    <a:pt x="0" y="22"/>
                  </a:lnTo>
                  <a:lnTo>
                    <a:pt x="0" y="37"/>
                  </a:lnTo>
                  <a:lnTo>
                    <a:pt x="0" y="3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6" name="Freeform 1304"/>
            <p:cNvSpPr>
              <a:spLocks/>
            </p:cNvSpPr>
            <p:nvPr/>
          </p:nvSpPr>
          <p:spPr bwMode="auto">
            <a:xfrm>
              <a:off x="4860927" y="2831903"/>
              <a:ext cx="12700" cy="17463"/>
            </a:xfrm>
            <a:custGeom>
              <a:avLst/>
              <a:gdLst/>
              <a:ahLst/>
              <a:cxnLst>
                <a:cxn ang="0">
                  <a:pos x="0" y="11"/>
                </a:cxn>
                <a:cxn ang="0">
                  <a:pos x="0" y="11"/>
                </a:cxn>
                <a:cxn ang="0">
                  <a:pos x="8" y="7"/>
                </a:cxn>
                <a:cxn ang="0">
                  <a:pos x="8" y="7"/>
                </a:cxn>
                <a:cxn ang="0">
                  <a:pos x="4" y="0"/>
                </a:cxn>
                <a:cxn ang="0">
                  <a:pos x="4" y="0"/>
                </a:cxn>
                <a:cxn ang="0">
                  <a:pos x="0" y="4"/>
                </a:cxn>
                <a:cxn ang="0">
                  <a:pos x="0" y="4"/>
                </a:cxn>
                <a:cxn ang="0">
                  <a:pos x="0" y="11"/>
                </a:cxn>
                <a:cxn ang="0">
                  <a:pos x="0" y="11"/>
                </a:cxn>
              </a:cxnLst>
              <a:rect l="0" t="0" r="r" b="b"/>
              <a:pathLst>
                <a:path w="8" h="11">
                  <a:moveTo>
                    <a:pt x="0" y="11"/>
                  </a:moveTo>
                  <a:lnTo>
                    <a:pt x="0" y="11"/>
                  </a:lnTo>
                  <a:lnTo>
                    <a:pt x="8" y="7"/>
                  </a:lnTo>
                  <a:lnTo>
                    <a:pt x="8" y="7"/>
                  </a:lnTo>
                  <a:lnTo>
                    <a:pt x="4" y="0"/>
                  </a:lnTo>
                  <a:lnTo>
                    <a:pt x="4" y="0"/>
                  </a:lnTo>
                  <a:lnTo>
                    <a:pt x="0" y="4"/>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7" name="Freeform 1305"/>
            <p:cNvSpPr>
              <a:spLocks/>
            </p:cNvSpPr>
            <p:nvPr/>
          </p:nvSpPr>
          <p:spPr bwMode="auto">
            <a:xfrm>
              <a:off x="3251202" y="2808090"/>
              <a:ext cx="46038" cy="34925"/>
            </a:xfrm>
            <a:custGeom>
              <a:avLst/>
              <a:gdLst/>
              <a:ahLst/>
              <a:cxnLst>
                <a:cxn ang="0">
                  <a:pos x="29" y="22"/>
                </a:cxn>
                <a:cxn ang="0">
                  <a:pos x="29" y="22"/>
                </a:cxn>
                <a:cxn ang="0">
                  <a:pos x="18" y="11"/>
                </a:cxn>
                <a:cxn ang="0">
                  <a:pos x="18" y="4"/>
                </a:cxn>
                <a:cxn ang="0">
                  <a:pos x="22" y="0"/>
                </a:cxn>
                <a:cxn ang="0">
                  <a:pos x="22" y="0"/>
                </a:cxn>
                <a:cxn ang="0">
                  <a:pos x="15" y="0"/>
                </a:cxn>
                <a:cxn ang="0">
                  <a:pos x="11" y="0"/>
                </a:cxn>
                <a:cxn ang="0">
                  <a:pos x="7" y="4"/>
                </a:cxn>
                <a:cxn ang="0">
                  <a:pos x="0" y="4"/>
                </a:cxn>
                <a:cxn ang="0">
                  <a:pos x="0" y="4"/>
                </a:cxn>
                <a:cxn ang="0">
                  <a:pos x="0" y="15"/>
                </a:cxn>
                <a:cxn ang="0">
                  <a:pos x="0" y="15"/>
                </a:cxn>
                <a:cxn ang="0">
                  <a:pos x="7" y="15"/>
                </a:cxn>
                <a:cxn ang="0">
                  <a:pos x="15" y="19"/>
                </a:cxn>
                <a:cxn ang="0">
                  <a:pos x="22" y="22"/>
                </a:cxn>
                <a:cxn ang="0">
                  <a:pos x="29" y="22"/>
                </a:cxn>
                <a:cxn ang="0">
                  <a:pos x="29" y="22"/>
                </a:cxn>
              </a:cxnLst>
              <a:rect l="0" t="0" r="r" b="b"/>
              <a:pathLst>
                <a:path w="29" h="22">
                  <a:moveTo>
                    <a:pt x="29" y="22"/>
                  </a:moveTo>
                  <a:lnTo>
                    <a:pt x="29" y="22"/>
                  </a:lnTo>
                  <a:lnTo>
                    <a:pt x="18" y="11"/>
                  </a:lnTo>
                  <a:lnTo>
                    <a:pt x="18" y="4"/>
                  </a:lnTo>
                  <a:lnTo>
                    <a:pt x="22" y="0"/>
                  </a:lnTo>
                  <a:lnTo>
                    <a:pt x="22" y="0"/>
                  </a:lnTo>
                  <a:lnTo>
                    <a:pt x="15" y="0"/>
                  </a:lnTo>
                  <a:lnTo>
                    <a:pt x="11" y="0"/>
                  </a:lnTo>
                  <a:lnTo>
                    <a:pt x="7" y="4"/>
                  </a:lnTo>
                  <a:lnTo>
                    <a:pt x="0" y="4"/>
                  </a:lnTo>
                  <a:lnTo>
                    <a:pt x="0" y="4"/>
                  </a:lnTo>
                  <a:lnTo>
                    <a:pt x="0" y="15"/>
                  </a:lnTo>
                  <a:lnTo>
                    <a:pt x="0" y="15"/>
                  </a:lnTo>
                  <a:lnTo>
                    <a:pt x="7" y="15"/>
                  </a:lnTo>
                  <a:lnTo>
                    <a:pt x="15" y="19"/>
                  </a:lnTo>
                  <a:lnTo>
                    <a:pt x="22" y="22"/>
                  </a:lnTo>
                  <a:lnTo>
                    <a:pt x="29" y="22"/>
                  </a:lnTo>
                  <a:lnTo>
                    <a:pt x="29"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8" name="Freeform 1306"/>
            <p:cNvSpPr>
              <a:spLocks/>
            </p:cNvSpPr>
            <p:nvPr/>
          </p:nvSpPr>
          <p:spPr bwMode="auto">
            <a:xfrm>
              <a:off x="3044827" y="2738240"/>
              <a:ext cx="23813" cy="100013"/>
            </a:xfrm>
            <a:custGeom>
              <a:avLst/>
              <a:gdLst/>
              <a:ahLst/>
              <a:cxnLst>
                <a:cxn ang="0">
                  <a:pos x="0" y="63"/>
                </a:cxn>
                <a:cxn ang="0">
                  <a:pos x="0" y="63"/>
                </a:cxn>
                <a:cxn ang="0">
                  <a:pos x="7" y="63"/>
                </a:cxn>
                <a:cxn ang="0">
                  <a:pos x="7" y="63"/>
                </a:cxn>
                <a:cxn ang="0">
                  <a:pos x="11" y="59"/>
                </a:cxn>
                <a:cxn ang="0">
                  <a:pos x="15" y="48"/>
                </a:cxn>
                <a:cxn ang="0">
                  <a:pos x="11" y="26"/>
                </a:cxn>
                <a:cxn ang="0">
                  <a:pos x="11" y="26"/>
                </a:cxn>
                <a:cxn ang="0">
                  <a:pos x="11" y="7"/>
                </a:cxn>
                <a:cxn ang="0">
                  <a:pos x="7" y="0"/>
                </a:cxn>
                <a:cxn ang="0">
                  <a:pos x="0" y="0"/>
                </a:cxn>
                <a:cxn ang="0">
                  <a:pos x="0" y="0"/>
                </a:cxn>
                <a:cxn ang="0">
                  <a:pos x="0" y="63"/>
                </a:cxn>
                <a:cxn ang="0">
                  <a:pos x="0" y="63"/>
                </a:cxn>
              </a:cxnLst>
              <a:rect l="0" t="0" r="r" b="b"/>
              <a:pathLst>
                <a:path w="15" h="63">
                  <a:moveTo>
                    <a:pt x="0" y="63"/>
                  </a:moveTo>
                  <a:lnTo>
                    <a:pt x="0" y="63"/>
                  </a:lnTo>
                  <a:lnTo>
                    <a:pt x="7" y="63"/>
                  </a:lnTo>
                  <a:lnTo>
                    <a:pt x="7" y="63"/>
                  </a:lnTo>
                  <a:lnTo>
                    <a:pt x="11" y="59"/>
                  </a:lnTo>
                  <a:lnTo>
                    <a:pt x="15" y="48"/>
                  </a:lnTo>
                  <a:lnTo>
                    <a:pt x="11" y="26"/>
                  </a:lnTo>
                  <a:lnTo>
                    <a:pt x="11" y="26"/>
                  </a:lnTo>
                  <a:lnTo>
                    <a:pt x="11" y="7"/>
                  </a:lnTo>
                  <a:lnTo>
                    <a:pt x="7" y="0"/>
                  </a:lnTo>
                  <a:lnTo>
                    <a:pt x="0" y="0"/>
                  </a:lnTo>
                  <a:lnTo>
                    <a:pt x="0" y="0"/>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9" name="Freeform 1307"/>
            <p:cNvSpPr>
              <a:spLocks/>
            </p:cNvSpPr>
            <p:nvPr/>
          </p:nvSpPr>
          <p:spPr bwMode="auto">
            <a:xfrm>
              <a:off x="4441827" y="2743003"/>
              <a:ext cx="12700" cy="95250"/>
            </a:xfrm>
            <a:custGeom>
              <a:avLst/>
              <a:gdLst/>
              <a:ahLst/>
              <a:cxnLst>
                <a:cxn ang="0">
                  <a:pos x="0" y="60"/>
                </a:cxn>
                <a:cxn ang="0">
                  <a:pos x="0" y="60"/>
                </a:cxn>
                <a:cxn ang="0">
                  <a:pos x="4" y="60"/>
                </a:cxn>
                <a:cxn ang="0">
                  <a:pos x="4" y="56"/>
                </a:cxn>
                <a:cxn ang="0">
                  <a:pos x="4" y="56"/>
                </a:cxn>
                <a:cxn ang="0">
                  <a:pos x="4" y="41"/>
                </a:cxn>
                <a:cxn ang="0">
                  <a:pos x="8" y="26"/>
                </a:cxn>
                <a:cxn ang="0">
                  <a:pos x="4" y="11"/>
                </a:cxn>
                <a:cxn ang="0">
                  <a:pos x="4" y="4"/>
                </a:cxn>
                <a:cxn ang="0">
                  <a:pos x="0" y="0"/>
                </a:cxn>
                <a:cxn ang="0">
                  <a:pos x="0" y="0"/>
                </a:cxn>
                <a:cxn ang="0">
                  <a:pos x="0" y="60"/>
                </a:cxn>
                <a:cxn ang="0">
                  <a:pos x="0" y="60"/>
                </a:cxn>
              </a:cxnLst>
              <a:rect l="0" t="0" r="r" b="b"/>
              <a:pathLst>
                <a:path w="8" h="60">
                  <a:moveTo>
                    <a:pt x="0" y="60"/>
                  </a:moveTo>
                  <a:lnTo>
                    <a:pt x="0" y="60"/>
                  </a:lnTo>
                  <a:lnTo>
                    <a:pt x="4" y="60"/>
                  </a:lnTo>
                  <a:lnTo>
                    <a:pt x="4" y="56"/>
                  </a:lnTo>
                  <a:lnTo>
                    <a:pt x="4" y="56"/>
                  </a:lnTo>
                  <a:lnTo>
                    <a:pt x="4" y="41"/>
                  </a:lnTo>
                  <a:lnTo>
                    <a:pt x="8" y="26"/>
                  </a:lnTo>
                  <a:lnTo>
                    <a:pt x="4" y="11"/>
                  </a:lnTo>
                  <a:lnTo>
                    <a:pt x="4" y="4"/>
                  </a:lnTo>
                  <a:lnTo>
                    <a:pt x="0" y="0"/>
                  </a:lnTo>
                  <a:lnTo>
                    <a:pt x="0" y="0"/>
                  </a:lnTo>
                  <a:lnTo>
                    <a:pt x="0" y="60"/>
                  </a:lnTo>
                  <a:lnTo>
                    <a:pt x="0" y="6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0" name="Freeform 1308"/>
            <p:cNvSpPr>
              <a:spLocks/>
            </p:cNvSpPr>
            <p:nvPr/>
          </p:nvSpPr>
          <p:spPr bwMode="auto">
            <a:xfrm>
              <a:off x="3021015" y="28255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1" name="Freeform 1309"/>
            <p:cNvSpPr>
              <a:spLocks/>
            </p:cNvSpPr>
            <p:nvPr/>
          </p:nvSpPr>
          <p:spPr bwMode="auto">
            <a:xfrm>
              <a:off x="3173415" y="2825553"/>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2" name="Freeform 1310"/>
            <p:cNvSpPr>
              <a:spLocks/>
            </p:cNvSpPr>
            <p:nvPr/>
          </p:nvSpPr>
          <p:spPr bwMode="auto">
            <a:xfrm>
              <a:off x="3214690" y="2825553"/>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3" name="Freeform 1311"/>
            <p:cNvSpPr>
              <a:spLocks/>
            </p:cNvSpPr>
            <p:nvPr/>
          </p:nvSpPr>
          <p:spPr bwMode="auto">
            <a:xfrm>
              <a:off x="3475040" y="2808090"/>
              <a:ext cx="30163" cy="23813"/>
            </a:xfrm>
            <a:custGeom>
              <a:avLst/>
              <a:gdLst/>
              <a:ahLst/>
              <a:cxnLst>
                <a:cxn ang="0">
                  <a:pos x="19" y="15"/>
                </a:cxn>
                <a:cxn ang="0">
                  <a:pos x="19" y="15"/>
                </a:cxn>
                <a:cxn ang="0">
                  <a:pos x="19" y="8"/>
                </a:cxn>
                <a:cxn ang="0">
                  <a:pos x="11" y="4"/>
                </a:cxn>
                <a:cxn ang="0">
                  <a:pos x="0" y="0"/>
                </a:cxn>
                <a:cxn ang="0">
                  <a:pos x="0" y="0"/>
                </a:cxn>
                <a:cxn ang="0">
                  <a:pos x="0" y="11"/>
                </a:cxn>
                <a:cxn ang="0">
                  <a:pos x="0" y="11"/>
                </a:cxn>
                <a:cxn ang="0">
                  <a:pos x="4" y="11"/>
                </a:cxn>
                <a:cxn ang="0">
                  <a:pos x="7" y="15"/>
                </a:cxn>
                <a:cxn ang="0">
                  <a:pos x="11" y="15"/>
                </a:cxn>
                <a:cxn ang="0">
                  <a:pos x="19" y="15"/>
                </a:cxn>
                <a:cxn ang="0">
                  <a:pos x="19" y="15"/>
                </a:cxn>
              </a:cxnLst>
              <a:rect l="0" t="0" r="r" b="b"/>
              <a:pathLst>
                <a:path w="19" h="15">
                  <a:moveTo>
                    <a:pt x="19" y="15"/>
                  </a:moveTo>
                  <a:lnTo>
                    <a:pt x="19" y="15"/>
                  </a:lnTo>
                  <a:lnTo>
                    <a:pt x="19" y="8"/>
                  </a:lnTo>
                  <a:lnTo>
                    <a:pt x="11" y="4"/>
                  </a:lnTo>
                  <a:lnTo>
                    <a:pt x="0" y="0"/>
                  </a:lnTo>
                  <a:lnTo>
                    <a:pt x="0" y="0"/>
                  </a:lnTo>
                  <a:lnTo>
                    <a:pt x="0" y="11"/>
                  </a:lnTo>
                  <a:lnTo>
                    <a:pt x="0" y="11"/>
                  </a:lnTo>
                  <a:lnTo>
                    <a:pt x="4" y="11"/>
                  </a:lnTo>
                  <a:lnTo>
                    <a:pt x="7" y="15"/>
                  </a:lnTo>
                  <a:lnTo>
                    <a:pt x="11" y="15"/>
                  </a:lnTo>
                  <a:lnTo>
                    <a:pt x="19" y="15"/>
                  </a:lnTo>
                  <a:lnTo>
                    <a:pt x="19"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4" name="Freeform 1312"/>
            <p:cNvSpPr>
              <a:spLocks/>
            </p:cNvSpPr>
            <p:nvPr/>
          </p:nvSpPr>
          <p:spPr bwMode="auto">
            <a:xfrm>
              <a:off x="3516315" y="28255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5" name="Freeform 1313"/>
            <p:cNvSpPr>
              <a:spLocks/>
            </p:cNvSpPr>
            <p:nvPr/>
          </p:nvSpPr>
          <p:spPr bwMode="auto">
            <a:xfrm>
              <a:off x="3533777" y="28255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6" name="Freeform 1314"/>
            <p:cNvSpPr>
              <a:spLocks/>
            </p:cNvSpPr>
            <p:nvPr/>
          </p:nvSpPr>
          <p:spPr bwMode="auto">
            <a:xfrm>
              <a:off x="3822702" y="2749353"/>
              <a:ext cx="23813" cy="82550"/>
            </a:xfrm>
            <a:custGeom>
              <a:avLst/>
              <a:gdLst/>
              <a:ahLst/>
              <a:cxnLst>
                <a:cxn ang="0">
                  <a:pos x="0" y="52"/>
                </a:cxn>
                <a:cxn ang="0">
                  <a:pos x="0" y="52"/>
                </a:cxn>
                <a:cxn ang="0">
                  <a:pos x="0" y="48"/>
                </a:cxn>
                <a:cxn ang="0">
                  <a:pos x="4" y="45"/>
                </a:cxn>
                <a:cxn ang="0">
                  <a:pos x="4" y="33"/>
                </a:cxn>
                <a:cxn ang="0">
                  <a:pos x="8" y="22"/>
                </a:cxn>
                <a:cxn ang="0">
                  <a:pos x="11" y="19"/>
                </a:cxn>
                <a:cxn ang="0">
                  <a:pos x="15" y="19"/>
                </a:cxn>
                <a:cxn ang="0">
                  <a:pos x="15" y="19"/>
                </a:cxn>
                <a:cxn ang="0">
                  <a:pos x="11" y="7"/>
                </a:cxn>
                <a:cxn ang="0">
                  <a:pos x="11" y="4"/>
                </a:cxn>
                <a:cxn ang="0">
                  <a:pos x="15" y="0"/>
                </a:cxn>
                <a:cxn ang="0">
                  <a:pos x="15" y="0"/>
                </a:cxn>
                <a:cxn ang="0">
                  <a:pos x="0" y="0"/>
                </a:cxn>
                <a:cxn ang="0">
                  <a:pos x="0" y="0"/>
                </a:cxn>
                <a:cxn ang="0">
                  <a:pos x="0" y="52"/>
                </a:cxn>
                <a:cxn ang="0">
                  <a:pos x="0" y="52"/>
                </a:cxn>
              </a:cxnLst>
              <a:rect l="0" t="0" r="r" b="b"/>
              <a:pathLst>
                <a:path w="15" h="52">
                  <a:moveTo>
                    <a:pt x="0" y="52"/>
                  </a:moveTo>
                  <a:lnTo>
                    <a:pt x="0" y="52"/>
                  </a:lnTo>
                  <a:lnTo>
                    <a:pt x="0" y="48"/>
                  </a:lnTo>
                  <a:lnTo>
                    <a:pt x="4" y="45"/>
                  </a:lnTo>
                  <a:lnTo>
                    <a:pt x="4" y="33"/>
                  </a:lnTo>
                  <a:lnTo>
                    <a:pt x="8" y="22"/>
                  </a:lnTo>
                  <a:lnTo>
                    <a:pt x="11" y="19"/>
                  </a:lnTo>
                  <a:lnTo>
                    <a:pt x="15" y="19"/>
                  </a:lnTo>
                  <a:lnTo>
                    <a:pt x="15" y="19"/>
                  </a:lnTo>
                  <a:lnTo>
                    <a:pt x="11" y="7"/>
                  </a:lnTo>
                  <a:lnTo>
                    <a:pt x="11" y="4"/>
                  </a:lnTo>
                  <a:lnTo>
                    <a:pt x="15" y="0"/>
                  </a:lnTo>
                  <a:lnTo>
                    <a:pt x="15" y="0"/>
                  </a:lnTo>
                  <a:lnTo>
                    <a:pt x="0" y="0"/>
                  </a:lnTo>
                  <a:lnTo>
                    <a:pt x="0" y="0"/>
                  </a:lnTo>
                  <a:lnTo>
                    <a:pt x="0" y="52"/>
                  </a:lnTo>
                  <a:lnTo>
                    <a:pt x="0" y="5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7" name="Freeform 1315"/>
            <p:cNvSpPr>
              <a:spLocks/>
            </p:cNvSpPr>
            <p:nvPr/>
          </p:nvSpPr>
          <p:spPr bwMode="auto">
            <a:xfrm>
              <a:off x="3870327" y="28255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8" name="Freeform 1316"/>
            <p:cNvSpPr>
              <a:spLocks/>
            </p:cNvSpPr>
            <p:nvPr/>
          </p:nvSpPr>
          <p:spPr bwMode="auto">
            <a:xfrm>
              <a:off x="3970340" y="2825553"/>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9" name="Freeform 1318"/>
            <p:cNvSpPr>
              <a:spLocks/>
            </p:cNvSpPr>
            <p:nvPr/>
          </p:nvSpPr>
          <p:spPr bwMode="auto">
            <a:xfrm>
              <a:off x="4124327" y="2814440"/>
              <a:ext cx="34925" cy="17463"/>
            </a:xfrm>
            <a:custGeom>
              <a:avLst/>
              <a:gdLst/>
              <a:ahLst/>
              <a:cxnLst>
                <a:cxn ang="0">
                  <a:pos x="0" y="11"/>
                </a:cxn>
                <a:cxn ang="0">
                  <a:pos x="0" y="11"/>
                </a:cxn>
                <a:cxn ang="0">
                  <a:pos x="22" y="11"/>
                </a:cxn>
                <a:cxn ang="0">
                  <a:pos x="22" y="11"/>
                </a:cxn>
                <a:cxn ang="0">
                  <a:pos x="18" y="7"/>
                </a:cxn>
                <a:cxn ang="0">
                  <a:pos x="18" y="0"/>
                </a:cxn>
                <a:cxn ang="0">
                  <a:pos x="18" y="0"/>
                </a:cxn>
                <a:cxn ang="0">
                  <a:pos x="15" y="0"/>
                </a:cxn>
                <a:cxn ang="0">
                  <a:pos x="15" y="4"/>
                </a:cxn>
                <a:cxn ang="0">
                  <a:pos x="11" y="4"/>
                </a:cxn>
                <a:cxn ang="0">
                  <a:pos x="11" y="7"/>
                </a:cxn>
                <a:cxn ang="0">
                  <a:pos x="11" y="7"/>
                </a:cxn>
                <a:cxn ang="0">
                  <a:pos x="7" y="4"/>
                </a:cxn>
                <a:cxn ang="0">
                  <a:pos x="0" y="0"/>
                </a:cxn>
                <a:cxn ang="0">
                  <a:pos x="0" y="0"/>
                </a:cxn>
                <a:cxn ang="0">
                  <a:pos x="0" y="11"/>
                </a:cxn>
                <a:cxn ang="0">
                  <a:pos x="0" y="11"/>
                </a:cxn>
              </a:cxnLst>
              <a:rect l="0" t="0" r="r" b="b"/>
              <a:pathLst>
                <a:path w="22" h="11">
                  <a:moveTo>
                    <a:pt x="0" y="11"/>
                  </a:moveTo>
                  <a:lnTo>
                    <a:pt x="0" y="11"/>
                  </a:lnTo>
                  <a:lnTo>
                    <a:pt x="22" y="11"/>
                  </a:lnTo>
                  <a:lnTo>
                    <a:pt x="22" y="11"/>
                  </a:lnTo>
                  <a:lnTo>
                    <a:pt x="18" y="7"/>
                  </a:lnTo>
                  <a:lnTo>
                    <a:pt x="18" y="0"/>
                  </a:lnTo>
                  <a:lnTo>
                    <a:pt x="18" y="0"/>
                  </a:lnTo>
                  <a:lnTo>
                    <a:pt x="15" y="0"/>
                  </a:lnTo>
                  <a:lnTo>
                    <a:pt x="15" y="4"/>
                  </a:lnTo>
                  <a:lnTo>
                    <a:pt x="11" y="4"/>
                  </a:lnTo>
                  <a:lnTo>
                    <a:pt x="11" y="7"/>
                  </a:lnTo>
                  <a:lnTo>
                    <a:pt x="11" y="7"/>
                  </a:lnTo>
                  <a:lnTo>
                    <a:pt x="7" y="4"/>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0" name="Freeform 1319"/>
            <p:cNvSpPr>
              <a:spLocks/>
            </p:cNvSpPr>
            <p:nvPr/>
          </p:nvSpPr>
          <p:spPr bwMode="auto">
            <a:xfrm>
              <a:off x="4165602" y="2825553"/>
              <a:ext cx="23813" cy="6350"/>
            </a:xfrm>
            <a:custGeom>
              <a:avLst/>
              <a:gdLst/>
              <a:ahLst/>
              <a:cxnLst>
                <a:cxn ang="0">
                  <a:pos x="0" y="4"/>
                </a:cxn>
                <a:cxn ang="0">
                  <a:pos x="0" y="4"/>
                </a:cxn>
                <a:cxn ang="0">
                  <a:pos x="15" y="4"/>
                </a:cxn>
                <a:cxn ang="0">
                  <a:pos x="15" y="4"/>
                </a:cxn>
                <a:cxn ang="0">
                  <a:pos x="15" y="0"/>
                </a:cxn>
                <a:cxn ang="0">
                  <a:pos x="15" y="0"/>
                </a:cxn>
                <a:cxn ang="0">
                  <a:pos x="0" y="0"/>
                </a:cxn>
                <a:cxn ang="0">
                  <a:pos x="0" y="0"/>
                </a:cxn>
                <a:cxn ang="0">
                  <a:pos x="0" y="4"/>
                </a:cxn>
                <a:cxn ang="0">
                  <a:pos x="0" y="4"/>
                </a:cxn>
              </a:cxnLst>
              <a:rect l="0" t="0" r="r" b="b"/>
              <a:pathLst>
                <a:path w="15" h="4">
                  <a:moveTo>
                    <a:pt x="0" y="4"/>
                  </a:moveTo>
                  <a:lnTo>
                    <a:pt x="0" y="4"/>
                  </a:lnTo>
                  <a:lnTo>
                    <a:pt x="15" y="4"/>
                  </a:lnTo>
                  <a:lnTo>
                    <a:pt x="15" y="4"/>
                  </a:lnTo>
                  <a:lnTo>
                    <a:pt x="15" y="0"/>
                  </a:lnTo>
                  <a:lnTo>
                    <a:pt x="15"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1" name="Freeform 1320"/>
            <p:cNvSpPr>
              <a:spLocks/>
            </p:cNvSpPr>
            <p:nvPr/>
          </p:nvSpPr>
          <p:spPr bwMode="auto">
            <a:xfrm>
              <a:off x="4400552" y="2814440"/>
              <a:ext cx="12700" cy="17463"/>
            </a:xfrm>
            <a:custGeom>
              <a:avLst/>
              <a:gdLst/>
              <a:ahLst/>
              <a:cxnLst>
                <a:cxn ang="0">
                  <a:pos x="0" y="11"/>
                </a:cxn>
                <a:cxn ang="0">
                  <a:pos x="0" y="11"/>
                </a:cxn>
                <a:cxn ang="0">
                  <a:pos x="8" y="11"/>
                </a:cxn>
                <a:cxn ang="0">
                  <a:pos x="8" y="11"/>
                </a:cxn>
                <a:cxn ang="0">
                  <a:pos x="8" y="4"/>
                </a:cxn>
                <a:cxn ang="0">
                  <a:pos x="4" y="0"/>
                </a:cxn>
                <a:cxn ang="0">
                  <a:pos x="0" y="0"/>
                </a:cxn>
                <a:cxn ang="0">
                  <a:pos x="0" y="0"/>
                </a:cxn>
                <a:cxn ang="0">
                  <a:pos x="0" y="11"/>
                </a:cxn>
                <a:cxn ang="0">
                  <a:pos x="0" y="11"/>
                </a:cxn>
              </a:cxnLst>
              <a:rect l="0" t="0" r="r" b="b"/>
              <a:pathLst>
                <a:path w="8" h="11">
                  <a:moveTo>
                    <a:pt x="0" y="11"/>
                  </a:moveTo>
                  <a:lnTo>
                    <a:pt x="0" y="11"/>
                  </a:lnTo>
                  <a:lnTo>
                    <a:pt x="8" y="11"/>
                  </a:lnTo>
                  <a:lnTo>
                    <a:pt x="8" y="11"/>
                  </a:lnTo>
                  <a:lnTo>
                    <a:pt x="8" y="4"/>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2" name="Freeform 1321"/>
            <p:cNvSpPr>
              <a:spLocks/>
            </p:cNvSpPr>
            <p:nvPr/>
          </p:nvSpPr>
          <p:spPr bwMode="auto">
            <a:xfrm>
              <a:off x="4619627" y="2825553"/>
              <a:ext cx="17463" cy="6350"/>
            </a:xfrm>
            <a:custGeom>
              <a:avLst/>
              <a:gdLst/>
              <a:ahLst/>
              <a:cxnLst>
                <a:cxn ang="0">
                  <a:pos x="0" y="0"/>
                </a:cxn>
                <a:cxn ang="0">
                  <a:pos x="0" y="0"/>
                </a:cxn>
                <a:cxn ang="0">
                  <a:pos x="0" y="4"/>
                </a:cxn>
                <a:cxn ang="0">
                  <a:pos x="0" y="4"/>
                </a:cxn>
                <a:cxn ang="0">
                  <a:pos x="11" y="4"/>
                </a:cxn>
                <a:cxn ang="0">
                  <a:pos x="11" y="4"/>
                </a:cxn>
                <a:cxn ang="0">
                  <a:pos x="11" y="0"/>
                </a:cxn>
                <a:cxn ang="0">
                  <a:pos x="7" y="0"/>
                </a:cxn>
                <a:cxn ang="0">
                  <a:pos x="0" y="0"/>
                </a:cxn>
                <a:cxn ang="0">
                  <a:pos x="0" y="0"/>
                </a:cxn>
              </a:cxnLst>
              <a:rect l="0" t="0" r="r" b="b"/>
              <a:pathLst>
                <a:path w="11" h="4">
                  <a:moveTo>
                    <a:pt x="0" y="0"/>
                  </a:moveTo>
                  <a:lnTo>
                    <a:pt x="0" y="0"/>
                  </a:lnTo>
                  <a:lnTo>
                    <a:pt x="0" y="4"/>
                  </a:lnTo>
                  <a:lnTo>
                    <a:pt x="0" y="4"/>
                  </a:lnTo>
                  <a:lnTo>
                    <a:pt x="11" y="4"/>
                  </a:lnTo>
                  <a:lnTo>
                    <a:pt x="11" y="4"/>
                  </a:lnTo>
                  <a:lnTo>
                    <a:pt x="11" y="0"/>
                  </a:lnTo>
                  <a:lnTo>
                    <a:pt x="7"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3" name="Freeform 1322"/>
            <p:cNvSpPr>
              <a:spLocks/>
            </p:cNvSpPr>
            <p:nvPr/>
          </p:nvSpPr>
          <p:spPr bwMode="auto">
            <a:xfrm>
              <a:off x="4637090" y="2814440"/>
              <a:ext cx="17463" cy="17463"/>
            </a:xfrm>
            <a:custGeom>
              <a:avLst/>
              <a:gdLst/>
              <a:ahLst/>
              <a:cxnLst>
                <a:cxn ang="0">
                  <a:pos x="11" y="11"/>
                </a:cxn>
                <a:cxn ang="0">
                  <a:pos x="11" y="11"/>
                </a:cxn>
                <a:cxn ang="0">
                  <a:pos x="8" y="4"/>
                </a:cxn>
                <a:cxn ang="0">
                  <a:pos x="0" y="0"/>
                </a:cxn>
                <a:cxn ang="0">
                  <a:pos x="0" y="0"/>
                </a:cxn>
                <a:cxn ang="0">
                  <a:pos x="4" y="7"/>
                </a:cxn>
                <a:cxn ang="0">
                  <a:pos x="11" y="11"/>
                </a:cxn>
                <a:cxn ang="0">
                  <a:pos x="11" y="11"/>
                </a:cxn>
              </a:cxnLst>
              <a:rect l="0" t="0" r="r" b="b"/>
              <a:pathLst>
                <a:path w="11" h="11">
                  <a:moveTo>
                    <a:pt x="11" y="11"/>
                  </a:moveTo>
                  <a:lnTo>
                    <a:pt x="11" y="11"/>
                  </a:lnTo>
                  <a:lnTo>
                    <a:pt x="8" y="4"/>
                  </a:lnTo>
                  <a:lnTo>
                    <a:pt x="0" y="0"/>
                  </a:lnTo>
                  <a:lnTo>
                    <a:pt x="0" y="0"/>
                  </a:lnTo>
                  <a:lnTo>
                    <a:pt x="4" y="7"/>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4" name="Freeform 1323"/>
            <p:cNvSpPr>
              <a:spLocks/>
            </p:cNvSpPr>
            <p:nvPr/>
          </p:nvSpPr>
          <p:spPr bwMode="auto">
            <a:xfrm>
              <a:off x="3151190" y="2814440"/>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5" name="Freeform 1324"/>
            <p:cNvSpPr>
              <a:spLocks/>
            </p:cNvSpPr>
            <p:nvPr/>
          </p:nvSpPr>
          <p:spPr bwMode="auto">
            <a:xfrm>
              <a:off x="3557590" y="2814440"/>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6" name="Freeform 1325"/>
            <p:cNvSpPr>
              <a:spLocks/>
            </p:cNvSpPr>
            <p:nvPr/>
          </p:nvSpPr>
          <p:spPr bwMode="auto">
            <a:xfrm>
              <a:off x="3929065" y="2814440"/>
              <a:ext cx="30163" cy="11113"/>
            </a:xfrm>
            <a:custGeom>
              <a:avLst/>
              <a:gdLst/>
              <a:ahLst/>
              <a:cxnLst>
                <a:cxn ang="0">
                  <a:pos x="0" y="7"/>
                </a:cxn>
                <a:cxn ang="0">
                  <a:pos x="0" y="7"/>
                </a:cxn>
                <a:cxn ang="0">
                  <a:pos x="15" y="7"/>
                </a:cxn>
                <a:cxn ang="0">
                  <a:pos x="19" y="7"/>
                </a:cxn>
                <a:cxn ang="0">
                  <a:pos x="19" y="0"/>
                </a:cxn>
                <a:cxn ang="0">
                  <a:pos x="19" y="0"/>
                </a:cxn>
                <a:cxn ang="0">
                  <a:pos x="8" y="0"/>
                </a:cxn>
                <a:cxn ang="0">
                  <a:pos x="4" y="0"/>
                </a:cxn>
                <a:cxn ang="0">
                  <a:pos x="0" y="7"/>
                </a:cxn>
                <a:cxn ang="0">
                  <a:pos x="0" y="7"/>
                </a:cxn>
              </a:cxnLst>
              <a:rect l="0" t="0" r="r" b="b"/>
              <a:pathLst>
                <a:path w="19" h="7">
                  <a:moveTo>
                    <a:pt x="0" y="7"/>
                  </a:moveTo>
                  <a:lnTo>
                    <a:pt x="0" y="7"/>
                  </a:lnTo>
                  <a:lnTo>
                    <a:pt x="15" y="7"/>
                  </a:lnTo>
                  <a:lnTo>
                    <a:pt x="19" y="7"/>
                  </a:lnTo>
                  <a:lnTo>
                    <a:pt x="19" y="0"/>
                  </a:lnTo>
                  <a:lnTo>
                    <a:pt x="19" y="0"/>
                  </a:lnTo>
                  <a:lnTo>
                    <a:pt x="8" y="0"/>
                  </a:lnTo>
                  <a:lnTo>
                    <a:pt x="4"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7" name="Freeform 1326"/>
            <p:cNvSpPr>
              <a:spLocks/>
            </p:cNvSpPr>
            <p:nvPr/>
          </p:nvSpPr>
          <p:spPr bwMode="auto">
            <a:xfrm>
              <a:off x="4295777" y="281444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8" name="Freeform 1327"/>
            <p:cNvSpPr>
              <a:spLocks/>
            </p:cNvSpPr>
            <p:nvPr/>
          </p:nvSpPr>
          <p:spPr bwMode="auto">
            <a:xfrm>
              <a:off x="4330702" y="2814440"/>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9" name="Freeform 1328"/>
            <p:cNvSpPr>
              <a:spLocks/>
            </p:cNvSpPr>
            <p:nvPr/>
          </p:nvSpPr>
          <p:spPr bwMode="auto">
            <a:xfrm>
              <a:off x="4489452" y="2814440"/>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0" name="Freeform 1329"/>
            <p:cNvSpPr>
              <a:spLocks/>
            </p:cNvSpPr>
            <p:nvPr/>
          </p:nvSpPr>
          <p:spPr bwMode="auto">
            <a:xfrm>
              <a:off x="4543427" y="2808090"/>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1" name="Freeform 1330"/>
            <p:cNvSpPr>
              <a:spLocks/>
            </p:cNvSpPr>
            <p:nvPr/>
          </p:nvSpPr>
          <p:spPr bwMode="auto">
            <a:xfrm>
              <a:off x="4695827" y="2814440"/>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2" name="Freeform 1331"/>
            <p:cNvSpPr>
              <a:spLocks/>
            </p:cNvSpPr>
            <p:nvPr/>
          </p:nvSpPr>
          <p:spPr bwMode="auto">
            <a:xfrm>
              <a:off x="4795840" y="2808090"/>
              <a:ext cx="12700" cy="17463"/>
            </a:xfrm>
            <a:custGeom>
              <a:avLst/>
              <a:gdLst/>
              <a:ahLst/>
              <a:cxnLst>
                <a:cxn ang="0">
                  <a:pos x="0" y="11"/>
                </a:cxn>
                <a:cxn ang="0">
                  <a:pos x="0" y="11"/>
                </a:cxn>
                <a:cxn ang="0">
                  <a:pos x="8" y="11"/>
                </a:cxn>
                <a:cxn ang="0">
                  <a:pos x="8" y="11"/>
                </a:cxn>
                <a:cxn ang="0">
                  <a:pos x="8" y="0"/>
                </a:cxn>
                <a:cxn ang="0">
                  <a:pos x="8" y="0"/>
                </a:cxn>
                <a:cxn ang="0">
                  <a:pos x="0" y="0"/>
                </a:cxn>
                <a:cxn ang="0">
                  <a:pos x="0" y="0"/>
                </a:cxn>
                <a:cxn ang="0">
                  <a:pos x="0" y="11"/>
                </a:cxn>
                <a:cxn ang="0">
                  <a:pos x="0" y="11"/>
                </a:cxn>
              </a:cxnLst>
              <a:rect l="0" t="0" r="r" b="b"/>
              <a:pathLst>
                <a:path w="8" h="11">
                  <a:moveTo>
                    <a:pt x="0" y="11"/>
                  </a:moveTo>
                  <a:lnTo>
                    <a:pt x="0" y="11"/>
                  </a:lnTo>
                  <a:lnTo>
                    <a:pt x="8" y="11"/>
                  </a:lnTo>
                  <a:lnTo>
                    <a:pt x="8" y="11"/>
                  </a:lnTo>
                  <a:lnTo>
                    <a:pt x="8" y="0"/>
                  </a:lnTo>
                  <a:lnTo>
                    <a:pt x="8"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3" name="Freeform 1332"/>
            <p:cNvSpPr>
              <a:spLocks/>
            </p:cNvSpPr>
            <p:nvPr/>
          </p:nvSpPr>
          <p:spPr bwMode="auto">
            <a:xfrm>
              <a:off x="4891090" y="281444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4" name="Freeform 1333"/>
            <p:cNvSpPr>
              <a:spLocks/>
            </p:cNvSpPr>
            <p:nvPr/>
          </p:nvSpPr>
          <p:spPr bwMode="auto">
            <a:xfrm>
              <a:off x="3227390" y="2808090"/>
              <a:ext cx="17463" cy="6350"/>
            </a:xfrm>
            <a:custGeom>
              <a:avLst/>
              <a:gdLst/>
              <a:ahLst/>
              <a:cxnLst>
                <a:cxn ang="0">
                  <a:pos x="11" y="4"/>
                </a:cxn>
                <a:cxn ang="0">
                  <a:pos x="11" y="4"/>
                </a:cxn>
                <a:cxn ang="0">
                  <a:pos x="11" y="0"/>
                </a:cxn>
                <a:cxn ang="0">
                  <a:pos x="7" y="0"/>
                </a:cxn>
                <a:cxn ang="0">
                  <a:pos x="0" y="0"/>
                </a:cxn>
                <a:cxn ang="0">
                  <a:pos x="0" y="0"/>
                </a:cxn>
                <a:cxn ang="0">
                  <a:pos x="4" y="4"/>
                </a:cxn>
                <a:cxn ang="0">
                  <a:pos x="11" y="4"/>
                </a:cxn>
                <a:cxn ang="0">
                  <a:pos x="11" y="4"/>
                </a:cxn>
              </a:cxnLst>
              <a:rect l="0" t="0" r="r" b="b"/>
              <a:pathLst>
                <a:path w="11" h="4">
                  <a:moveTo>
                    <a:pt x="11" y="4"/>
                  </a:moveTo>
                  <a:lnTo>
                    <a:pt x="11" y="4"/>
                  </a:lnTo>
                  <a:lnTo>
                    <a:pt x="11" y="0"/>
                  </a:lnTo>
                  <a:lnTo>
                    <a:pt x="7" y="0"/>
                  </a:lnTo>
                  <a:lnTo>
                    <a:pt x="0" y="0"/>
                  </a:lnTo>
                  <a:lnTo>
                    <a:pt x="0" y="0"/>
                  </a:lnTo>
                  <a:lnTo>
                    <a:pt x="4" y="4"/>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5" name="Freeform 1334"/>
            <p:cNvSpPr>
              <a:spLocks/>
            </p:cNvSpPr>
            <p:nvPr/>
          </p:nvSpPr>
          <p:spPr bwMode="auto">
            <a:xfrm>
              <a:off x="3716340" y="28080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6" name="Freeform 1335"/>
            <p:cNvSpPr>
              <a:spLocks/>
            </p:cNvSpPr>
            <p:nvPr/>
          </p:nvSpPr>
          <p:spPr bwMode="auto">
            <a:xfrm>
              <a:off x="4035427" y="2808090"/>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7" name="Freeform 1336"/>
            <p:cNvSpPr>
              <a:spLocks/>
            </p:cNvSpPr>
            <p:nvPr/>
          </p:nvSpPr>
          <p:spPr bwMode="auto">
            <a:xfrm>
              <a:off x="4189415" y="2796978"/>
              <a:ext cx="17463" cy="17463"/>
            </a:xfrm>
            <a:custGeom>
              <a:avLst/>
              <a:gdLst/>
              <a:ahLst/>
              <a:cxnLst>
                <a:cxn ang="0">
                  <a:pos x="0" y="11"/>
                </a:cxn>
                <a:cxn ang="0">
                  <a:pos x="0" y="11"/>
                </a:cxn>
                <a:cxn ang="0">
                  <a:pos x="7" y="7"/>
                </a:cxn>
                <a:cxn ang="0">
                  <a:pos x="11" y="0"/>
                </a:cxn>
                <a:cxn ang="0">
                  <a:pos x="11" y="0"/>
                </a:cxn>
                <a:cxn ang="0">
                  <a:pos x="0" y="0"/>
                </a:cxn>
                <a:cxn ang="0">
                  <a:pos x="0" y="0"/>
                </a:cxn>
                <a:cxn ang="0">
                  <a:pos x="0" y="11"/>
                </a:cxn>
                <a:cxn ang="0">
                  <a:pos x="0" y="11"/>
                </a:cxn>
              </a:cxnLst>
              <a:rect l="0" t="0" r="r" b="b"/>
              <a:pathLst>
                <a:path w="11" h="11">
                  <a:moveTo>
                    <a:pt x="0" y="11"/>
                  </a:moveTo>
                  <a:lnTo>
                    <a:pt x="0" y="11"/>
                  </a:lnTo>
                  <a:lnTo>
                    <a:pt x="7" y="7"/>
                  </a:lnTo>
                  <a:lnTo>
                    <a:pt x="11" y="0"/>
                  </a:lnTo>
                  <a:lnTo>
                    <a:pt x="11"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8" name="Freeform 1337"/>
            <p:cNvSpPr>
              <a:spLocks/>
            </p:cNvSpPr>
            <p:nvPr/>
          </p:nvSpPr>
          <p:spPr bwMode="auto">
            <a:xfrm>
              <a:off x="4525965" y="28080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9" name="Freeform 1338"/>
            <p:cNvSpPr>
              <a:spLocks/>
            </p:cNvSpPr>
            <p:nvPr/>
          </p:nvSpPr>
          <p:spPr bwMode="auto">
            <a:xfrm>
              <a:off x="4832352" y="2796978"/>
              <a:ext cx="17463" cy="11113"/>
            </a:xfrm>
            <a:custGeom>
              <a:avLst/>
              <a:gdLst/>
              <a:ahLst/>
              <a:cxnLst>
                <a:cxn ang="0">
                  <a:pos x="11" y="0"/>
                </a:cxn>
                <a:cxn ang="0">
                  <a:pos x="11" y="0"/>
                </a:cxn>
                <a:cxn ang="0">
                  <a:pos x="0" y="0"/>
                </a:cxn>
                <a:cxn ang="0">
                  <a:pos x="0" y="0"/>
                </a:cxn>
                <a:cxn ang="0">
                  <a:pos x="0" y="7"/>
                </a:cxn>
                <a:cxn ang="0">
                  <a:pos x="7" y="7"/>
                </a:cxn>
                <a:cxn ang="0">
                  <a:pos x="11" y="7"/>
                </a:cxn>
                <a:cxn ang="0">
                  <a:pos x="11" y="0"/>
                </a:cxn>
                <a:cxn ang="0">
                  <a:pos x="11" y="0"/>
                </a:cxn>
              </a:cxnLst>
              <a:rect l="0" t="0" r="r" b="b"/>
              <a:pathLst>
                <a:path w="11" h="7">
                  <a:moveTo>
                    <a:pt x="11" y="0"/>
                  </a:moveTo>
                  <a:lnTo>
                    <a:pt x="11" y="0"/>
                  </a:lnTo>
                  <a:lnTo>
                    <a:pt x="0" y="0"/>
                  </a:lnTo>
                  <a:lnTo>
                    <a:pt x="0" y="0"/>
                  </a:lnTo>
                  <a:lnTo>
                    <a:pt x="0" y="7"/>
                  </a:lnTo>
                  <a:lnTo>
                    <a:pt x="7" y="7"/>
                  </a:lnTo>
                  <a:lnTo>
                    <a:pt x="11" y="7"/>
                  </a:lnTo>
                  <a:lnTo>
                    <a:pt x="11" y="0"/>
                  </a:lnTo>
                  <a:lnTo>
                    <a:pt x="11"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0" name="Freeform 1339"/>
            <p:cNvSpPr>
              <a:spLocks/>
            </p:cNvSpPr>
            <p:nvPr/>
          </p:nvSpPr>
          <p:spPr bwMode="auto">
            <a:xfrm>
              <a:off x="3114677" y="279697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1" name="Freeform 1340"/>
            <p:cNvSpPr>
              <a:spLocks/>
            </p:cNvSpPr>
            <p:nvPr/>
          </p:nvSpPr>
          <p:spPr bwMode="auto">
            <a:xfrm>
              <a:off x="3592515" y="2796978"/>
              <a:ext cx="12700" cy="11113"/>
            </a:xfrm>
            <a:custGeom>
              <a:avLst/>
              <a:gdLst/>
              <a:ahLst/>
              <a:cxnLst>
                <a:cxn ang="0">
                  <a:pos x="8" y="3"/>
                </a:cxn>
                <a:cxn ang="0">
                  <a:pos x="8" y="3"/>
                </a:cxn>
                <a:cxn ang="0">
                  <a:pos x="4" y="0"/>
                </a:cxn>
                <a:cxn ang="0">
                  <a:pos x="0" y="3"/>
                </a:cxn>
                <a:cxn ang="0">
                  <a:pos x="4" y="7"/>
                </a:cxn>
                <a:cxn ang="0">
                  <a:pos x="8" y="3"/>
                </a:cxn>
                <a:cxn ang="0">
                  <a:pos x="8" y="3"/>
                </a:cxn>
              </a:cxnLst>
              <a:rect l="0" t="0" r="r" b="b"/>
              <a:pathLst>
                <a:path w="8" h="7">
                  <a:moveTo>
                    <a:pt x="8" y="3"/>
                  </a:moveTo>
                  <a:lnTo>
                    <a:pt x="8" y="3"/>
                  </a:lnTo>
                  <a:lnTo>
                    <a:pt x="4" y="0"/>
                  </a:lnTo>
                  <a:lnTo>
                    <a:pt x="0" y="3"/>
                  </a:lnTo>
                  <a:lnTo>
                    <a:pt x="4" y="7"/>
                  </a:lnTo>
                  <a:lnTo>
                    <a:pt x="8" y="3"/>
                  </a:lnTo>
                  <a:lnTo>
                    <a:pt x="8"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2" name="Freeform 1341"/>
            <p:cNvSpPr>
              <a:spLocks/>
            </p:cNvSpPr>
            <p:nvPr/>
          </p:nvSpPr>
          <p:spPr bwMode="auto">
            <a:xfrm>
              <a:off x="3870327" y="279697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3" name="Freeform 1342"/>
            <p:cNvSpPr>
              <a:spLocks/>
            </p:cNvSpPr>
            <p:nvPr/>
          </p:nvSpPr>
          <p:spPr bwMode="auto">
            <a:xfrm>
              <a:off x="3952877" y="279697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4" name="Freeform 1343"/>
            <p:cNvSpPr>
              <a:spLocks/>
            </p:cNvSpPr>
            <p:nvPr/>
          </p:nvSpPr>
          <p:spPr bwMode="auto">
            <a:xfrm>
              <a:off x="4389440" y="279697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5" name="Freeform 1344"/>
            <p:cNvSpPr>
              <a:spLocks/>
            </p:cNvSpPr>
            <p:nvPr/>
          </p:nvSpPr>
          <p:spPr bwMode="auto">
            <a:xfrm>
              <a:off x="4637090" y="2796978"/>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6" name="Freeform 1345"/>
            <p:cNvSpPr>
              <a:spLocks/>
            </p:cNvSpPr>
            <p:nvPr/>
          </p:nvSpPr>
          <p:spPr bwMode="auto">
            <a:xfrm>
              <a:off x="4152902" y="2766815"/>
              <a:ext cx="23813" cy="34925"/>
            </a:xfrm>
            <a:custGeom>
              <a:avLst/>
              <a:gdLst/>
              <a:ahLst/>
              <a:cxnLst>
                <a:cxn ang="0">
                  <a:pos x="8" y="22"/>
                </a:cxn>
                <a:cxn ang="0">
                  <a:pos x="8" y="22"/>
                </a:cxn>
                <a:cxn ang="0">
                  <a:pos x="12" y="19"/>
                </a:cxn>
                <a:cxn ang="0">
                  <a:pos x="15" y="15"/>
                </a:cxn>
                <a:cxn ang="0">
                  <a:pos x="15" y="15"/>
                </a:cxn>
                <a:cxn ang="0">
                  <a:pos x="12" y="8"/>
                </a:cxn>
                <a:cxn ang="0">
                  <a:pos x="15" y="0"/>
                </a:cxn>
                <a:cxn ang="0">
                  <a:pos x="15" y="0"/>
                </a:cxn>
                <a:cxn ang="0">
                  <a:pos x="8" y="0"/>
                </a:cxn>
                <a:cxn ang="0">
                  <a:pos x="8" y="0"/>
                </a:cxn>
                <a:cxn ang="0">
                  <a:pos x="4" y="4"/>
                </a:cxn>
                <a:cxn ang="0">
                  <a:pos x="0" y="4"/>
                </a:cxn>
                <a:cxn ang="0">
                  <a:pos x="0" y="4"/>
                </a:cxn>
                <a:cxn ang="0">
                  <a:pos x="4" y="11"/>
                </a:cxn>
                <a:cxn ang="0">
                  <a:pos x="4" y="15"/>
                </a:cxn>
                <a:cxn ang="0">
                  <a:pos x="8" y="15"/>
                </a:cxn>
                <a:cxn ang="0">
                  <a:pos x="8" y="22"/>
                </a:cxn>
                <a:cxn ang="0">
                  <a:pos x="8" y="22"/>
                </a:cxn>
              </a:cxnLst>
              <a:rect l="0" t="0" r="r" b="b"/>
              <a:pathLst>
                <a:path w="15" h="22">
                  <a:moveTo>
                    <a:pt x="8" y="22"/>
                  </a:moveTo>
                  <a:lnTo>
                    <a:pt x="8" y="22"/>
                  </a:lnTo>
                  <a:lnTo>
                    <a:pt x="12" y="19"/>
                  </a:lnTo>
                  <a:lnTo>
                    <a:pt x="15" y="15"/>
                  </a:lnTo>
                  <a:lnTo>
                    <a:pt x="15" y="15"/>
                  </a:lnTo>
                  <a:lnTo>
                    <a:pt x="12" y="8"/>
                  </a:lnTo>
                  <a:lnTo>
                    <a:pt x="15" y="0"/>
                  </a:lnTo>
                  <a:lnTo>
                    <a:pt x="15" y="0"/>
                  </a:lnTo>
                  <a:lnTo>
                    <a:pt x="8" y="0"/>
                  </a:lnTo>
                  <a:lnTo>
                    <a:pt x="8" y="0"/>
                  </a:lnTo>
                  <a:lnTo>
                    <a:pt x="4" y="4"/>
                  </a:lnTo>
                  <a:lnTo>
                    <a:pt x="0" y="4"/>
                  </a:lnTo>
                  <a:lnTo>
                    <a:pt x="0" y="4"/>
                  </a:lnTo>
                  <a:lnTo>
                    <a:pt x="4" y="11"/>
                  </a:lnTo>
                  <a:lnTo>
                    <a:pt x="4" y="15"/>
                  </a:lnTo>
                  <a:lnTo>
                    <a:pt x="8" y="15"/>
                  </a:lnTo>
                  <a:lnTo>
                    <a:pt x="8" y="22"/>
                  </a:lnTo>
                  <a:lnTo>
                    <a:pt x="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7" name="Freeform 1346"/>
            <p:cNvSpPr>
              <a:spLocks/>
            </p:cNvSpPr>
            <p:nvPr/>
          </p:nvSpPr>
          <p:spPr bwMode="auto">
            <a:xfrm>
              <a:off x="4318002" y="2784278"/>
              <a:ext cx="12700" cy="17463"/>
            </a:xfrm>
            <a:custGeom>
              <a:avLst/>
              <a:gdLst/>
              <a:ahLst/>
              <a:cxnLst>
                <a:cxn ang="0">
                  <a:pos x="0" y="11"/>
                </a:cxn>
                <a:cxn ang="0">
                  <a:pos x="0" y="11"/>
                </a:cxn>
                <a:cxn ang="0">
                  <a:pos x="8" y="8"/>
                </a:cxn>
                <a:cxn ang="0">
                  <a:pos x="8" y="0"/>
                </a:cxn>
                <a:cxn ang="0">
                  <a:pos x="8" y="0"/>
                </a:cxn>
                <a:cxn ang="0">
                  <a:pos x="0" y="0"/>
                </a:cxn>
                <a:cxn ang="0">
                  <a:pos x="0" y="4"/>
                </a:cxn>
                <a:cxn ang="0">
                  <a:pos x="0" y="11"/>
                </a:cxn>
                <a:cxn ang="0">
                  <a:pos x="0" y="11"/>
                </a:cxn>
              </a:cxnLst>
              <a:rect l="0" t="0" r="r" b="b"/>
              <a:pathLst>
                <a:path w="8" h="11">
                  <a:moveTo>
                    <a:pt x="0" y="11"/>
                  </a:moveTo>
                  <a:lnTo>
                    <a:pt x="0" y="11"/>
                  </a:lnTo>
                  <a:lnTo>
                    <a:pt x="8" y="8"/>
                  </a:lnTo>
                  <a:lnTo>
                    <a:pt x="8" y="0"/>
                  </a:lnTo>
                  <a:lnTo>
                    <a:pt x="8" y="0"/>
                  </a:lnTo>
                  <a:lnTo>
                    <a:pt x="0" y="0"/>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8" name="Freeform 1347"/>
            <p:cNvSpPr>
              <a:spLocks/>
            </p:cNvSpPr>
            <p:nvPr/>
          </p:nvSpPr>
          <p:spPr bwMode="auto">
            <a:xfrm>
              <a:off x="3905252" y="2790628"/>
              <a:ext cx="17463" cy="6350"/>
            </a:xfrm>
            <a:custGeom>
              <a:avLst/>
              <a:gdLst/>
              <a:ahLst/>
              <a:cxnLst>
                <a:cxn ang="0">
                  <a:pos x="11" y="0"/>
                </a:cxn>
                <a:cxn ang="0">
                  <a:pos x="11" y="0"/>
                </a:cxn>
                <a:cxn ang="0">
                  <a:pos x="4" y="0"/>
                </a:cxn>
                <a:cxn ang="0">
                  <a:pos x="0" y="0"/>
                </a:cxn>
                <a:cxn ang="0">
                  <a:pos x="4" y="4"/>
                </a:cxn>
                <a:cxn ang="0">
                  <a:pos x="11" y="0"/>
                </a:cxn>
                <a:cxn ang="0">
                  <a:pos x="11" y="0"/>
                </a:cxn>
              </a:cxnLst>
              <a:rect l="0" t="0" r="r" b="b"/>
              <a:pathLst>
                <a:path w="11" h="4">
                  <a:moveTo>
                    <a:pt x="11" y="0"/>
                  </a:moveTo>
                  <a:lnTo>
                    <a:pt x="11" y="0"/>
                  </a:lnTo>
                  <a:lnTo>
                    <a:pt x="4" y="0"/>
                  </a:lnTo>
                  <a:lnTo>
                    <a:pt x="0" y="0"/>
                  </a:lnTo>
                  <a:lnTo>
                    <a:pt x="4" y="4"/>
                  </a:lnTo>
                  <a:lnTo>
                    <a:pt x="11" y="0"/>
                  </a:lnTo>
                  <a:lnTo>
                    <a:pt x="11"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9" name="Freeform 1348"/>
            <p:cNvSpPr>
              <a:spLocks/>
            </p:cNvSpPr>
            <p:nvPr/>
          </p:nvSpPr>
          <p:spPr bwMode="auto">
            <a:xfrm>
              <a:off x="4908552" y="2790628"/>
              <a:ext cx="17463" cy="6350"/>
            </a:xfrm>
            <a:custGeom>
              <a:avLst/>
              <a:gdLst/>
              <a:ahLst/>
              <a:cxnLst>
                <a:cxn ang="0">
                  <a:pos x="11" y="0"/>
                </a:cxn>
                <a:cxn ang="0">
                  <a:pos x="11" y="0"/>
                </a:cxn>
                <a:cxn ang="0">
                  <a:pos x="8" y="0"/>
                </a:cxn>
                <a:cxn ang="0">
                  <a:pos x="0" y="0"/>
                </a:cxn>
                <a:cxn ang="0">
                  <a:pos x="0" y="0"/>
                </a:cxn>
                <a:cxn ang="0">
                  <a:pos x="4" y="4"/>
                </a:cxn>
                <a:cxn ang="0">
                  <a:pos x="4" y="4"/>
                </a:cxn>
                <a:cxn ang="0">
                  <a:pos x="11" y="0"/>
                </a:cxn>
                <a:cxn ang="0">
                  <a:pos x="11" y="0"/>
                </a:cxn>
              </a:cxnLst>
              <a:rect l="0" t="0" r="r" b="b"/>
              <a:pathLst>
                <a:path w="11" h="4">
                  <a:moveTo>
                    <a:pt x="11" y="0"/>
                  </a:moveTo>
                  <a:lnTo>
                    <a:pt x="11" y="0"/>
                  </a:lnTo>
                  <a:lnTo>
                    <a:pt x="8" y="0"/>
                  </a:lnTo>
                  <a:lnTo>
                    <a:pt x="0" y="0"/>
                  </a:lnTo>
                  <a:lnTo>
                    <a:pt x="0" y="0"/>
                  </a:lnTo>
                  <a:lnTo>
                    <a:pt x="4" y="4"/>
                  </a:lnTo>
                  <a:lnTo>
                    <a:pt x="4" y="4"/>
                  </a:lnTo>
                  <a:lnTo>
                    <a:pt x="11" y="0"/>
                  </a:lnTo>
                  <a:lnTo>
                    <a:pt x="11"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0" name="Freeform 1349"/>
            <p:cNvSpPr>
              <a:spLocks/>
            </p:cNvSpPr>
            <p:nvPr/>
          </p:nvSpPr>
          <p:spPr bwMode="auto">
            <a:xfrm>
              <a:off x="4206877" y="2773165"/>
              <a:ext cx="11113" cy="17463"/>
            </a:xfrm>
            <a:custGeom>
              <a:avLst/>
              <a:gdLst/>
              <a:ahLst/>
              <a:cxnLst>
                <a:cxn ang="0">
                  <a:pos x="4" y="11"/>
                </a:cxn>
                <a:cxn ang="0">
                  <a:pos x="4" y="11"/>
                </a:cxn>
                <a:cxn ang="0">
                  <a:pos x="7" y="11"/>
                </a:cxn>
                <a:cxn ang="0">
                  <a:pos x="7" y="0"/>
                </a:cxn>
                <a:cxn ang="0">
                  <a:pos x="7" y="0"/>
                </a:cxn>
                <a:cxn ang="0">
                  <a:pos x="0" y="0"/>
                </a:cxn>
                <a:cxn ang="0">
                  <a:pos x="0" y="0"/>
                </a:cxn>
                <a:cxn ang="0">
                  <a:pos x="0" y="7"/>
                </a:cxn>
                <a:cxn ang="0">
                  <a:pos x="4" y="11"/>
                </a:cxn>
                <a:cxn ang="0">
                  <a:pos x="4" y="11"/>
                </a:cxn>
              </a:cxnLst>
              <a:rect l="0" t="0" r="r" b="b"/>
              <a:pathLst>
                <a:path w="7" h="11">
                  <a:moveTo>
                    <a:pt x="4" y="11"/>
                  </a:moveTo>
                  <a:lnTo>
                    <a:pt x="4" y="11"/>
                  </a:lnTo>
                  <a:lnTo>
                    <a:pt x="7" y="11"/>
                  </a:lnTo>
                  <a:lnTo>
                    <a:pt x="7" y="0"/>
                  </a:lnTo>
                  <a:lnTo>
                    <a:pt x="7" y="0"/>
                  </a:lnTo>
                  <a:lnTo>
                    <a:pt x="0" y="0"/>
                  </a:lnTo>
                  <a:lnTo>
                    <a:pt x="0" y="0"/>
                  </a:lnTo>
                  <a:lnTo>
                    <a:pt x="0" y="7"/>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1" name="Freeform 1350"/>
            <p:cNvSpPr>
              <a:spLocks/>
            </p:cNvSpPr>
            <p:nvPr/>
          </p:nvSpPr>
          <p:spPr bwMode="auto">
            <a:xfrm>
              <a:off x="4513265" y="2773165"/>
              <a:ext cx="12700" cy="17463"/>
            </a:xfrm>
            <a:custGeom>
              <a:avLst/>
              <a:gdLst/>
              <a:ahLst/>
              <a:cxnLst>
                <a:cxn ang="0">
                  <a:pos x="0" y="11"/>
                </a:cxn>
                <a:cxn ang="0">
                  <a:pos x="0" y="11"/>
                </a:cxn>
                <a:cxn ang="0">
                  <a:pos x="8" y="11"/>
                </a:cxn>
                <a:cxn ang="0">
                  <a:pos x="8" y="0"/>
                </a:cxn>
                <a:cxn ang="0">
                  <a:pos x="8" y="0"/>
                </a:cxn>
                <a:cxn ang="0">
                  <a:pos x="0" y="0"/>
                </a:cxn>
                <a:cxn ang="0">
                  <a:pos x="0" y="0"/>
                </a:cxn>
                <a:cxn ang="0">
                  <a:pos x="0" y="7"/>
                </a:cxn>
                <a:cxn ang="0">
                  <a:pos x="0" y="11"/>
                </a:cxn>
                <a:cxn ang="0">
                  <a:pos x="0" y="11"/>
                </a:cxn>
              </a:cxnLst>
              <a:rect l="0" t="0" r="r" b="b"/>
              <a:pathLst>
                <a:path w="8" h="11">
                  <a:moveTo>
                    <a:pt x="0" y="11"/>
                  </a:moveTo>
                  <a:lnTo>
                    <a:pt x="0" y="11"/>
                  </a:lnTo>
                  <a:lnTo>
                    <a:pt x="8" y="11"/>
                  </a:lnTo>
                  <a:lnTo>
                    <a:pt x="8" y="0"/>
                  </a:lnTo>
                  <a:lnTo>
                    <a:pt x="8" y="0"/>
                  </a:lnTo>
                  <a:lnTo>
                    <a:pt x="0" y="0"/>
                  </a:lnTo>
                  <a:lnTo>
                    <a:pt x="0" y="0"/>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2" name="Freeform 1351"/>
            <p:cNvSpPr>
              <a:spLocks/>
            </p:cNvSpPr>
            <p:nvPr/>
          </p:nvSpPr>
          <p:spPr bwMode="auto">
            <a:xfrm>
              <a:off x="3155952" y="2773165"/>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3" name="Freeform 1352"/>
            <p:cNvSpPr>
              <a:spLocks/>
            </p:cNvSpPr>
            <p:nvPr/>
          </p:nvSpPr>
          <p:spPr bwMode="auto">
            <a:xfrm>
              <a:off x="3227390" y="277316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4" name="Freeform 1353"/>
            <p:cNvSpPr>
              <a:spLocks/>
            </p:cNvSpPr>
            <p:nvPr/>
          </p:nvSpPr>
          <p:spPr bwMode="auto">
            <a:xfrm>
              <a:off x="3309940" y="277316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5" name="Freeform 1354"/>
            <p:cNvSpPr>
              <a:spLocks/>
            </p:cNvSpPr>
            <p:nvPr/>
          </p:nvSpPr>
          <p:spPr bwMode="auto">
            <a:xfrm>
              <a:off x="3481390" y="2773165"/>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6" name="Freeform 1355"/>
            <p:cNvSpPr>
              <a:spLocks/>
            </p:cNvSpPr>
            <p:nvPr/>
          </p:nvSpPr>
          <p:spPr bwMode="auto">
            <a:xfrm>
              <a:off x="3516315" y="27731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7" name="Freeform 1356"/>
            <p:cNvSpPr>
              <a:spLocks/>
            </p:cNvSpPr>
            <p:nvPr/>
          </p:nvSpPr>
          <p:spPr bwMode="auto">
            <a:xfrm>
              <a:off x="3557590" y="2773165"/>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8" name="Freeform 1357"/>
            <p:cNvSpPr>
              <a:spLocks/>
            </p:cNvSpPr>
            <p:nvPr/>
          </p:nvSpPr>
          <p:spPr bwMode="auto">
            <a:xfrm>
              <a:off x="3963990" y="27731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9" name="Freeform 1358"/>
            <p:cNvSpPr>
              <a:spLocks/>
            </p:cNvSpPr>
            <p:nvPr/>
          </p:nvSpPr>
          <p:spPr bwMode="auto">
            <a:xfrm>
              <a:off x="4737102" y="2773165"/>
              <a:ext cx="17463" cy="11113"/>
            </a:xfrm>
            <a:custGeom>
              <a:avLst/>
              <a:gdLst/>
              <a:ahLst/>
              <a:cxnLst>
                <a:cxn ang="0">
                  <a:pos x="0" y="4"/>
                </a:cxn>
                <a:cxn ang="0">
                  <a:pos x="0" y="4"/>
                </a:cxn>
                <a:cxn ang="0">
                  <a:pos x="4" y="7"/>
                </a:cxn>
                <a:cxn ang="0">
                  <a:pos x="8" y="7"/>
                </a:cxn>
                <a:cxn ang="0">
                  <a:pos x="11" y="7"/>
                </a:cxn>
                <a:cxn ang="0">
                  <a:pos x="11" y="0"/>
                </a:cxn>
                <a:cxn ang="0">
                  <a:pos x="11" y="0"/>
                </a:cxn>
                <a:cxn ang="0">
                  <a:pos x="8" y="4"/>
                </a:cxn>
                <a:cxn ang="0">
                  <a:pos x="0" y="4"/>
                </a:cxn>
                <a:cxn ang="0">
                  <a:pos x="0" y="4"/>
                </a:cxn>
              </a:cxnLst>
              <a:rect l="0" t="0" r="r" b="b"/>
              <a:pathLst>
                <a:path w="11" h="7">
                  <a:moveTo>
                    <a:pt x="0" y="4"/>
                  </a:moveTo>
                  <a:lnTo>
                    <a:pt x="0" y="4"/>
                  </a:lnTo>
                  <a:lnTo>
                    <a:pt x="4" y="7"/>
                  </a:lnTo>
                  <a:lnTo>
                    <a:pt x="8" y="7"/>
                  </a:lnTo>
                  <a:lnTo>
                    <a:pt x="11" y="7"/>
                  </a:lnTo>
                  <a:lnTo>
                    <a:pt x="11" y="0"/>
                  </a:lnTo>
                  <a:lnTo>
                    <a:pt x="11" y="0"/>
                  </a:lnTo>
                  <a:lnTo>
                    <a:pt x="8"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0" name="Freeform 1359"/>
            <p:cNvSpPr>
              <a:spLocks/>
            </p:cNvSpPr>
            <p:nvPr/>
          </p:nvSpPr>
          <p:spPr bwMode="auto">
            <a:xfrm>
              <a:off x="3733802" y="2766815"/>
              <a:ext cx="19050" cy="6350"/>
            </a:xfrm>
            <a:custGeom>
              <a:avLst/>
              <a:gdLst/>
              <a:ahLst/>
              <a:cxnLst>
                <a:cxn ang="0">
                  <a:pos x="0" y="4"/>
                </a:cxn>
                <a:cxn ang="0">
                  <a:pos x="0" y="4"/>
                </a:cxn>
                <a:cxn ang="0">
                  <a:pos x="12" y="4"/>
                </a:cxn>
                <a:cxn ang="0">
                  <a:pos x="12" y="4"/>
                </a:cxn>
                <a:cxn ang="0">
                  <a:pos x="12" y="0"/>
                </a:cxn>
                <a:cxn ang="0">
                  <a:pos x="12" y="0"/>
                </a:cxn>
                <a:cxn ang="0">
                  <a:pos x="0" y="0"/>
                </a:cxn>
                <a:cxn ang="0">
                  <a:pos x="0" y="0"/>
                </a:cxn>
                <a:cxn ang="0">
                  <a:pos x="0" y="4"/>
                </a:cxn>
                <a:cxn ang="0">
                  <a:pos x="0" y="4"/>
                </a:cxn>
              </a:cxnLst>
              <a:rect l="0" t="0" r="r" b="b"/>
              <a:pathLst>
                <a:path w="12" h="4">
                  <a:moveTo>
                    <a:pt x="0" y="4"/>
                  </a:moveTo>
                  <a:lnTo>
                    <a:pt x="0" y="4"/>
                  </a:lnTo>
                  <a:lnTo>
                    <a:pt x="12" y="4"/>
                  </a:lnTo>
                  <a:lnTo>
                    <a:pt x="12" y="4"/>
                  </a:lnTo>
                  <a:lnTo>
                    <a:pt x="12" y="0"/>
                  </a:lnTo>
                  <a:lnTo>
                    <a:pt x="12"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1" name="Freeform 1360"/>
            <p:cNvSpPr>
              <a:spLocks/>
            </p:cNvSpPr>
            <p:nvPr/>
          </p:nvSpPr>
          <p:spPr bwMode="auto">
            <a:xfrm>
              <a:off x="4041777" y="2755703"/>
              <a:ext cx="17463" cy="17463"/>
            </a:xfrm>
            <a:custGeom>
              <a:avLst/>
              <a:gdLst/>
              <a:ahLst/>
              <a:cxnLst>
                <a:cxn ang="0">
                  <a:pos x="0" y="11"/>
                </a:cxn>
                <a:cxn ang="0">
                  <a:pos x="0" y="11"/>
                </a:cxn>
                <a:cxn ang="0">
                  <a:pos x="3" y="11"/>
                </a:cxn>
                <a:cxn ang="0">
                  <a:pos x="7" y="11"/>
                </a:cxn>
                <a:cxn ang="0">
                  <a:pos x="11" y="0"/>
                </a:cxn>
                <a:cxn ang="0">
                  <a:pos x="11" y="0"/>
                </a:cxn>
                <a:cxn ang="0">
                  <a:pos x="3" y="0"/>
                </a:cxn>
                <a:cxn ang="0">
                  <a:pos x="0" y="3"/>
                </a:cxn>
                <a:cxn ang="0">
                  <a:pos x="0" y="11"/>
                </a:cxn>
                <a:cxn ang="0">
                  <a:pos x="0" y="11"/>
                </a:cxn>
              </a:cxnLst>
              <a:rect l="0" t="0" r="r" b="b"/>
              <a:pathLst>
                <a:path w="11" h="11">
                  <a:moveTo>
                    <a:pt x="0" y="11"/>
                  </a:moveTo>
                  <a:lnTo>
                    <a:pt x="0" y="11"/>
                  </a:lnTo>
                  <a:lnTo>
                    <a:pt x="3" y="11"/>
                  </a:lnTo>
                  <a:lnTo>
                    <a:pt x="7" y="11"/>
                  </a:lnTo>
                  <a:lnTo>
                    <a:pt x="11" y="0"/>
                  </a:lnTo>
                  <a:lnTo>
                    <a:pt x="11" y="0"/>
                  </a:lnTo>
                  <a:lnTo>
                    <a:pt x="3" y="0"/>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2" name="Freeform 1361"/>
            <p:cNvSpPr>
              <a:spLocks/>
            </p:cNvSpPr>
            <p:nvPr/>
          </p:nvSpPr>
          <p:spPr bwMode="auto">
            <a:xfrm>
              <a:off x="4100515" y="2766815"/>
              <a:ext cx="23813" cy="6350"/>
            </a:xfrm>
            <a:custGeom>
              <a:avLst/>
              <a:gdLst/>
              <a:ahLst/>
              <a:cxnLst>
                <a:cxn ang="0">
                  <a:pos x="0" y="4"/>
                </a:cxn>
                <a:cxn ang="0">
                  <a:pos x="0" y="4"/>
                </a:cxn>
                <a:cxn ang="0">
                  <a:pos x="15" y="4"/>
                </a:cxn>
                <a:cxn ang="0">
                  <a:pos x="15" y="4"/>
                </a:cxn>
                <a:cxn ang="0">
                  <a:pos x="15" y="4"/>
                </a:cxn>
                <a:cxn ang="0">
                  <a:pos x="11" y="0"/>
                </a:cxn>
                <a:cxn ang="0">
                  <a:pos x="7" y="0"/>
                </a:cxn>
                <a:cxn ang="0">
                  <a:pos x="0" y="0"/>
                </a:cxn>
                <a:cxn ang="0">
                  <a:pos x="0" y="4"/>
                </a:cxn>
                <a:cxn ang="0">
                  <a:pos x="0" y="4"/>
                </a:cxn>
                <a:cxn ang="0">
                  <a:pos x="0" y="4"/>
                </a:cxn>
              </a:cxnLst>
              <a:rect l="0" t="0" r="r" b="b"/>
              <a:pathLst>
                <a:path w="15" h="4">
                  <a:moveTo>
                    <a:pt x="0" y="4"/>
                  </a:moveTo>
                  <a:lnTo>
                    <a:pt x="0" y="4"/>
                  </a:lnTo>
                  <a:lnTo>
                    <a:pt x="15" y="4"/>
                  </a:lnTo>
                  <a:lnTo>
                    <a:pt x="15" y="4"/>
                  </a:lnTo>
                  <a:lnTo>
                    <a:pt x="15" y="4"/>
                  </a:lnTo>
                  <a:lnTo>
                    <a:pt x="11" y="0"/>
                  </a:lnTo>
                  <a:lnTo>
                    <a:pt x="7" y="0"/>
                  </a:lnTo>
                  <a:lnTo>
                    <a:pt x="0" y="0"/>
                  </a:lnTo>
                  <a:lnTo>
                    <a:pt x="0"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3" name="Freeform 1362"/>
            <p:cNvSpPr>
              <a:spLocks/>
            </p:cNvSpPr>
            <p:nvPr/>
          </p:nvSpPr>
          <p:spPr bwMode="auto">
            <a:xfrm>
              <a:off x="4719640" y="276681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4" name="Freeform 1363"/>
            <p:cNvSpPr>
              <a:spLocks/>
            </p:cNvSpPr>
            <p:nvPr/>
          </p:nvSpPr>
          <p:spPr bwMode="auto">
            <a:xfrm>
              <a:off x="4773615" y="2766815"/>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5" name="Freeform 1364"/>
            <p:cNvSpPr>
              <a:spLocks/>
            </p:cNvSpPr>
            <p:nvPr/>
          </p:nvSpPr>
          <p:spPr bwMode="auto">
            <a:xfrm>
              <a:off x="4795840" y="276681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6" name="Freeform 1365"/>
            <p:cNvSpPr>
              <a:spLocks/>
            </p:cNvSpPr>
            <p:nvPr/>
          </p:nvSpPr>
          <p:spPr bwMode="auto">
            <a:xfrm>
              <a:off x="4943477" y="2766815"/>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7" name="Freeform 1366"/>
            <p:cNvSpPr>
              <a:spLocks/>
            </p:cNvSpPr>
            <p:nvPr/>
          </p:nvSpPr>
          <p:spPr bwMode="auto">
            <a:xfrm>
              <a:off x="5203827" y="2766815"/>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8" name="Freeform 1367"/>
            <p:cNvSpPr>
              <a:spLocks/>
            </p:cNvSpPr>
            <p:nvPr/>
          </p:nvSpPr>
          <p:spPr bwMode="auto">
            <a:xfrm>
              <a:off x="3197227" y="2755703"/>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9" name="Freeform 1368"/>
            <p:cNvSpPr>
              <a:spLocks/>
            </p:cNvSpPr>
            <p:nvPr/>
          </p:nvSpPr>
          <p:spPr bwMode="auto">
            <a:xfrm>
              <a:off x="3605215" y="2755703"/>
              <a:ext cx="23813" cy="11113"/>
            </a:xfrm>
            <a:custGeom>
              <a:avLst/>
              <a:gdLst/>
              <a:ahLst/>
              <a:cxnLst>
                <a:cxn ang="0">
                  <a:pos x="0" y="7"/>
                </a:cxn>
                <a:cxn ang="0">
                  <a:pos x="0" y="7"/>
                </a:cxn>
                <a:cxn ang="0">
                  <a:pos x="15" y="7"/>
                </a:cxn>
                <a:cxn ang="0">
                  <a:pos x="15" y="7"/>
                </a:cxn>
                <a:cxn ang="0">
                  <a:pos x="15" y="0"/>
                </a:cxn>
                <a:cxn ang="0">
                  <a:pos x="15" y="0"/>
                </a:cxn>
                <a:cxn ang="0">
                  <a:pos x="0" y="0"/>
                </a:cxn>
                <a:cxn ang="0">
                  <a:pos x="0" y="0"/>
                </a:cxn>
                <a:cxn ang="0">
                  <a:pos x="0" y="7"/>
                </a:cxn>
                <a:cxn ang="0">
                  <a:pos x="0" y="7"/>
                </a:cxn>
              </a:cxnLst>
              <a:rect l="0" t="0" r="r" b="b"/>
              <a:pathLst>
                <a:path w="15" h="7">
                  <a:moveTo>
                    <a:pt x="0" y="7"/>
                  </a:moveTo>
                  <a:lnTo>
                    <a:pt x="0" y="7"/>
                  </a:lnTo>
                  <a:lnTo>
                    <a:pt x="15" y="7"/>
                  </a:lnTo>
                  <a:lnTo>
                    <a:pt x="15" y="7"/>
                  </a:lnTo>
                  <a:lnTo>
                    <a:pt x="15" y="0"/>
                  </a:lnTo>
                  <a:lnTo>
                    <a:pt x="15"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0" name="Freeform 1369"/>
            <p:cNvSpPr>
              <a:spLocks/>
            </p:cNvSpPr>
            <p:nvPr/>
          </p:nvSpPr>
          <p:spPr bwMode="auto">
            <a:xfrm>
              <a:off x="3994152" y="275570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1" name="Freeform 1370"/>
            <p:cNvSpPr>
              <a:spLocks/>
            </p:cNvSpPr>
            <p:nvPr/>
          </p:nvSpPr>
          <p:spPr bwMode="auto">
            <a:xfrm>
              <a:off x="4471990" y="275570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2" name="Freeform 1371"/>
            <p:cNvSpPr>
              <a:spLocks/>
            </p:cNvSpPr>
            <p:nvPr/>
          </p:nvSpPr>
          <p:spPr bwMode="auto">
            <a:xfrm>
              <a:off x="4749802" y="2749353"/>
              <a:ext cx="23813" cy="17463"/>
            </a:xfrm>
            <a:custGeom>
              <a:avLst/>
              <a:gdLst/>
              <a:ahLst/>
              <a:cxnLst>
                <a:cxn ang="0">
                  <a:pos x="0" y="11"/>
                </a:cxn>
                <a:cxn ang="0">
                  <a:pos x="0" y="11"/>
                </a:cxn>
                <a:cxn ang="0">
                  <a:pos x="11" y="11"/>
                </a:cxn>
                <a:cxn ang="0">
                  <a:pos x="11" y="11"/>
                </a:cxn>
                <a:cxn ang="0">
                  <a:pos x="11" y="4"/>
                </a:cxn>
                <a:cxn ang="0">
                  <a:pos x="15" y="4"/>
                </a:cxn>
                <a:cxn ang="0">
                  <a:pos x="15" y="4"/>
                </a:cxn>
                <a:cxn ang="0">
                  <a:pos x="11" y="0"/>
                </a:cxn>
                <a:cxn ang="0">
                  <a:pos x="7" y="0"/>
                </a:cxn>
                <a:cxn ang="0">
                  <a:pos x="0" y="0"/>
                </a:cxn>
                <a:cxn ang="0">
                  <a:pos x="0" y="0"/>
                </a:cxn>
                <a:cxn ang="0">
                  <a:pos x="0" y="11"/>
                </a:cxn>
                <a:cxn ang="0">
                  <a:pos x="0" y="11"/>
                </a:cxn>
              </a:cxnLst>
              <a:rect l="0" t="0" r="r" b="b"/>
              <a:pathLst>
                <a:path w="15" h="11">
                  <a:moveTo>
                    <a:pt x="0" y="11"/>
                  </a:moveTo>
                  <a:lnTo>
                    <a:pt x="0" y="11"/>
                  </a:lnTo>
                  <a:lnTo>
                    <a:pt x="11" y="11"/>
                  </a:lnTo>
                  <a:lnTo>
                    <a:pt x="11" y="11"/>
                  </a:lnTo>
                  <a:lnTo>
                    <a:pt x="11" y="4"/>
                  </a:lnTo>
                  <a:lnTo>
                    <a:pt x="15" y="4"/>
                  </a:lnTo>
                  <a:lnTo>
                    <a:pt x="15" y="4"/>
                  </a:lnTo>
                  <a:lnTo>
                    <a:pt x="11"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3" name="Freeform 1372"/>
            <p:cNvSpPr>
              <a:spLocks/>
            </p:cNvSpPr>
            <p:nvPr/>
          </p:nvSpPr>
          <p:spPr bwMode="auto">
            <a:xfrm>
              <a:off x="5156202" y="2755703"/>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4" name="Freeform 1373"/>
            <p:cNvSpPr>
              <a:spLocks/>
            </p:cNvSpPr>
            <p:nvPr/>
          </p:nvSpPr>
          <p:spPr bwMode="auto">
            <a:xfrm>
              <a:off x="3251202" y="2749353"/>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5" name="Freeform 1374"/>
            <p:cNvSpPr>
              <a:spLocks/>
            </p:cNvSpPr>
            <p:nvPr/>
          </p:nvSpPr>
          <p:spPr bwMode="auto">
            <a:xfrm>
              <a:off x="3338515" y="2749353"/>
              <a:ext cx="12700" cy="6350"/>
            </a:xfrm>
            <a:custGeom>
              <a:avLst/>
              <a:gdLst/>
              <a:ahLst/>
              <a:cxnLst>
                <a:cxn ang="0">
                  <a:pos x="0" y="4"/>
                </a:cxn>
                <a:cxn ang="0">
                  <a:pos x="0" y="4"/>
                </a:cxn>
                <a:cxn ang="0">
                  <a:pos x="4" y="4"/>
                </a:cxn>
                <a:cxn ang="0">
                  <a:pos x="8" y="4"/>
                </a:cxn>
                <a:cxn ang="0">
                  <a:pos x="8" y="4"/>
                </a:cxn>
                <a:cxn ang="0">
                  <a:pos x="8" y="0"/>
                </a:cxn>
                <a:cxn ang="0">
                  <a:pos x="4" y="0"/>
                </a:cxn>
                <a:cxn ang="0">
                  <a:pos x="0" y="0"/>
                </a:cxn>
                <a:cxn ang="0">
                  <a:pos x="0" y="4"/>
                </a:cxn>
                <a:cxn ang="0">
                  <a:pos x="0" y="4"/>
                </a:cxn>
              </a:cxnLst>
              <a:rect l="0" t="0" r="r" b="b"/>
              <a:pathLst>
                <a:path w="8" h="4">
                  <a:moveTo>
                    <a:pt x="0" y="4"/>
                  </a:moveTo>
                  <a:lnTo>
                    <a:pt x="0" y="4"/>
                  </a:lnTo>
                  <a:lnTo>
                    <a:pt x="4" y="4"/>
                  </a:lnTo>
                  <a:lnTo>
                    <a:pt x="8" y="4"/>
                  </a:lnTo>
                  <a:lnTo>
                    <a:pt x="8" y="4"/>
                  </a:lnTo>
                  <a:lnTo>
                    <a:pt x="8" y="0"/>
                  </a:lnTo>
                  <a:lnTo>
                    <a:pt x="4"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6" name="Freeform 1375"/>
            <p:cNvSpPr>
              <a:spLocks/>
            </p:cNvSpPr>
            <p:nvPr/>
          </p:nvSpPr>
          <p:spPr bwMode="auto">
            <a:xfrm>
              <a:off x="3587752" y="2749353"/>
              <a:ext cx="17463" cy="6350"/>
            </a:xfrm>
            <a:custGeom>
              <a:avLst/>
              <a:gdLst/>
              <a:ahLst/>
              <a:cxnLst>
                <a:cxn ang="0">
                  <a:pos x="11" y="4"/>
                </a:cxn>
                <a:cxn ang="0">
                  <a:pos x="11" y="4"/>
                </a:cxn>
                <a:cxn ang="0">
                  <a:pos x="3" y="0"/>
                </a:cxn>
                <a:cxn ang="0">
                  <a:pos x="0" y="0"/>
                </a:cxn>
                <a:cxn ang="0">
                  <a:pos x="0" y="4"/>
                </a:cxn>
                <a:cxn ang="0">
                  <a:pos x="11" y="4"/>
                </a:cxn>
                <a:cxn ang="0">
                  <a:pos x="11" y="4"/>
                </a:cxn>
              </a:cxnLst>
              <a:rect l="0" t="0" r="r" b="b"/>
              <a:pathLst>
                <a:path w="11" h="4">
                  <a:moveTo>
                    <a:pt x="11" y="4"/>
                  </a:moveTo>
                  <a:lnTo>
                    <a:pt x="11" y="4"/>
                  </a:lnTo>
                  <a:lnTo>
                    <a:pt x="3" y="0"/>
                  </a:lnTo>
                  <a:lnTo>
                    <a:pt x="0" y="0"/>
                  </a:lnTo>
                  <a:lnTo>
                    <a:pt x="0" y="4"/>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7" name="Freeform 1376"/>
            <p:cNvSpPr>
              <a:spLocks/>
            </p:cNvSpPr>
            <p:nvPr/>
          </p:nvSpPr>
          <p:spPr bwMode="auto">
            <a:xfrm>
              <a:off x="3692527" y="2749353"/>
              <a:ext cx="19050" cy="6350"/>
            </a:xfrm>
            <a:custGeom>
              <a:avLst/>
              <a:gdLst/>
              <a:ahLst/>
              <a:cxnLst>
                <a:cxn ang="0">
                  <a:pos x="0" y="4"/>
                </a:cxn>
                <a:cxn ang="0">
                  <a:pos x="0" y="4"/>
                </a:cxn>
                <a:cxn ang="0">
                  <a:pos x="12" y="4"/>
                </a:cxn>
                <a:cxn ang="0">
                  <a:pos x="12" y="4"/>
                </a:cxn>
                <a:cxn ang="0">
                  <a:pos x="12" y="0"/>
                </a:cxn>
                <a:cxn ang="0">
                  <a:pos x="12" y="0"/>
                </a:cxn>
                <a:cxn ang="0">
                  <a:pos x="0" y="0"/>
                </a:cxn>
                <a:cxn ang="0">
                  <a:pos x="0" y="0"/>
                </a:cxn>
                <a:cxn ang="0">
                  <a:pos x="0" y="4"/>
                </a:cxn>
                <a:cxn ang="0">
                  <a:pos x="0" y="4"/>
                </a:cxn>
              </a:cxnLst>
              <a:rect l="0" t="0" r="r" b="b"/>
              <a:pathLst>
                <a:path w="12" h="4">
                  <a:moveTo>
                    <a:pt x="0" y="4"/>
                  </a:moveTo>
                  <a:lnTo>
                    <a:pt x="0" y="4"/>
                  </a:lnTo>
                  <a:lnTo>
                    <a:pt x="12" y="4"/>
                  </a:lnTo>
                  <a:lnTo>
                    <a:pt x="12" y="4"/>
                  </a:lnTo>
                  <a:lnTo>
                    <a:pt x="12" y="0"/>
                  </a:lnTo>
                  <a:lnTo>
                    <a:pt x="12"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8" name="Freeform 1377"/>
            <p:cNvSpPr>
              <a:spLocks/>
            </p:cNvSpPr>
            <p:nvPr/>
          </p:nvSpPr>
          <p:spPr bwMode="auto">
            <a:xfrm>
              <a:off x="4295777" y="27493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9" name="Freeform 1378"/>
            <p:cNvSpPr>
              <a:spLocks/>
            </p:cNvSpPr>
            <p:nvPr/>
          </p:nvSpPr>
          <p:spPr bwMode="auto">
            <a:xfrm>
              <a:off x="4537077" y="2738240"/>
              <a:ext cx="30163" cy="17463"/>
            </a:xfrm>
            <a:custGeom>
              <a:avLst/>
              <a:gdLst/>
              <a:ahLst/>
              <a:cxnLst>
                <a:cxn ang="0">
                  <a:pos x="15" y="11"/>
                </a:cxn>
                <a:cxn ang="0">
                  <a:pos x="15" y="11"/>
                </a:cxn>
                <a:cxn ang="0">
                  <a:pos x="19" y="7"/>
                </a:cxn>
                <a:cxn ang="0">
                  <a:pos x="15" y="3"/>
                </a:cxn>
                <a:cxn ang="0">
                  <a:pos x="7" y="0"/>
                </a:cxn>
                <a:cxn ang="0">
                  <a:pos x="0" y="0"/>
                </a:cxn>
                <a:cxn ang="0">
                  <a:pos x="0" y="0"/>
                </a:cxn>
                <a:cxn ang="0">
                  <a:pos x="0" y="7"/>
                </a:cxn>
                <a:cxn ang="0">
                  <a:pos x="0" y="7"/>
                </a:cxn>
                <a:cxn ang="0">
                  <a:pos x="4" y="7"/>
                </a:cxn>
                <a:cxn ang="0">
                  <a:pos x="7" y="7"/>
                </a:cxn>
                <a:cxn ang="0">
                  <a:pos x="11" y="11"/>
                </a:cxn>
                <a:cxn ang="0">
                  <a:pos x="15" y="11"/>
                </a:cxn>
                <a:cxn ang="0">
                  <a:pos x="15" y="11"/>
                </a:cxn>
              </a:cxnLst>
              <a:rect l="0" t="0" r="r" b="b"/>
              <a:pathLst>
                <a:path w="19" h="11">
                  <a:moveTo>
                    <a:pt x="15" y="11"/>
                  </a:moveTo>
                  <a:lnTo>
                    <a:pt x="15" y="11"/>
                  </a:lnTo>
                  <a:lnTo>
                    <a:pt x="19" y="7"/>
                  </a:lnTo>
                  <a:lnTo>
                    <a:pt x="15" y="3"/>
                  </a:lnTo>
                  <a:lnTo>
                    <a:pt x="7" y="0"/>
                  </a:lnTo>
                  <a:lnTo>
                    <a:pt x="0" y="0"/>
                  </a:lnTo>
                  <a:lnTo>
                    <a:pt x="0" y="0"/>
                  </a:lnTo>
                  <a:lnTo>
                    <a:pt x="0" y="7"/>
                  </a:lnTo>
                  <a:lnTo>
                    <a:pt x="0" y="7"/>
                  </a:lnTo>
                  <a:lnTo>
                    <a:pt x="4" y="7"/>
                  </a:lnTo>
                  <a:lnTo>
                    <a:pt x="7" y="7"/>
                  </a:lnTo>
                  <a:lnTo>
                    <a:pt x="11" y="11"/>
                  </a:lnTo>
                  <a:lnTo>
                    <a:pt x="15" y="11"/>
                  </a:lnTo>
                  <a:lnTo>
                    <a:pt x="15"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0" name="Freeform 1379"/>
            <p:cNvSpPr>
              <a:spLocks/>
            </p:cNvSpPr>
            <p:nvPr/>
          </p:nvSpPr>
          <p:spPr bwMode="auto">
            <a:xfrm>
              <a:off x="4713290" y="2749353"/>
              <a:ext cx="19050" cy="6350"/>
            </a:xfrm>
            <a:custGeom>
              <a:avLst/>
              <a:gdLst/>
              <a:ahLst/>
              <a:cxnLst>
                <a:cxn ang="0">
                  <a:pos x="4" y="4"/>
                </a:cxn>
                <a:cxn ang="0">
                  <a:pos x="4" y="4"/>
                </a:cxn>
                <a:cxn ang="0">
                  <a:pos x="12" y="4"/>
                </a:cxn>
                <a:cxn ang="0">
                  <a:pos x="12" y="4"/>
                </a:cxn>
                <a:cxn ang="0">
                  <a:pos x="8" y="0"/>
                </a:cxn>
                <a:cxn ang="0">
                  <a:pos x="8" y="0"/>
                </a:cxn>
                <a:cxn ang="0">
                  <a:pos x="0" y="0"/>
                </a:cxn>
                <a:cxn ang="0">
                  <a:pos x="0" y="0"/>
                </a:cxn>
                <a:cxn ang="0">
                  <a:pos x="4" y="4"/>
                </a:cxn>
                <a:cxn ang="0">
                  <a:pos x="4" y="4"/>
                </a:cxn>
              </a:cxnLst>
              <a:rect l="0" t="0" r="r" b="b"/>
              <a:pathLst>
                <a:path w="12" h="4">
                  <a:moveTo>
                    <a:pt x="4" y="4"/>
                  </a:moveTo>
                  <a:lnTo>
                    <a:pt x="4" y="4"/>
                  </a:lnTo>
                  <a:lnTo>
                    <a:pt x="12" y="4"/>
                  </a:lnTo>
                  <a:lnTo>
                    <a:pt x="12" y="4"/>
                  </a:lnTo>
                  <a:lnTo>
                    <a:pt x="8" y="0"/>
                  </a:lnTo>
                  <a:lnTo>
                    <a:pt x="8" y="0"/>
                  </a:lnTo>
                  <a:lnTo>
                    <a:pt x="0" y="0"/>
                  </a:lnTo>
                  <a:lnTo>
                    <a:pt x="0" y="0"/>
                  </a:lnTo>
                  <a:lnTo>
                    <a:pt x="4" y="4"/>
                  </a:lnTo>
                  <a:lnTo>
                    <a:pt x="4"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1" name="Freeform 1380"/>
            <p:cNvSpPr>
              <a:spLocks/>
            </p:cNvSpPr>
            <p:nvPr/>
          </p:nvSpPr>
          <p:spPr bwMode="auto">
            <a:xfrm>
              <a:off x="4838702" y="27493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2" name="Freeform 1381"/>
            <p:cNvSpPr>
              <a:spLocks/>
            </p:cNvSpPr>
            <p:nvPr/>
          </p:nvSpPr>
          <p:spPr bwMode="auto">
            <a:xfrm>
              <a:off x="4265615" y="2749353"/>
              <a:ext cx="11113" cy="6350"/>
            </a:xfrm>
            <a:custGeom>
              <a:avLst/>
              <a:gdLst/>
              <a:ahLst/>
              <a:cxnLst>
                <a:cxn ang="0">
                  <a:pos x="7" y="4"/>
                </a:cxn>
                <a:cxn ang="0">
                  <a:pos x="7" y="4"/>
                </a:cxn>
                <a:cxn ang="0">
                  <a:pos x="4" y="0"/>
                </a:cxn>
                <a:cxn ang="0">
                  <a:pos x="0" y="0"/>
                </a:cxn>
                <a:cxn ang="0">
                  <a:pos x="0" y="4"/>
                </a:cxn>
                <a:cxn ang="0">
                  <a:pos x="7" y="4"/>
                </a:cxn>
                <a:cxn ang="0">
                  <a:pos x="7" y="4"/>
                </a:cxn>
              </a:cxnLst>
              <a:rect l="0" t="0" r="r" b="b"/>
              <a:pathLst>
                <a:path w="7" h="4">
                  <a:moveTo>
                    <a:pt x="7" y="4"/>
                  </a:moveTo>
                  <a:lnTo>
                    <a:pt x="7" y="4"/>
                  </a:lnTo>
                  <a:lnTo>
                    <a:pt x="4" y="0"/>
                  </a:lnTo>
                  <a:lnTo>
                    <a:pt x="0" y="0"/>
                  </a:lnTo>
                  <a:lnTo>
                    <a:pt x="0" y="4"/>
                  </a:lnTo>
                  <a:lnTo>
                    <a:pt x="7" y="4"/>
                  </a:lnTo>
                  <a:lnTo>
                    <a:pt x="7"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3" name="Freeform 1382"/>
            <p:cNvSpPr>
              <a:spLocks/>
            </p:cNvSpPr>
            <p:nvPr/>
          </p:nvSpPr>
          <p:spPr bwMode="auto">
            <a:xfrm>
              <a:off x="3214690" y="2738240"/>
              <a:ext cx="12700" cy="11113"/>
            </a:xfrm>
            <a:custGeom>
              <a:avLst/>
              <a:gdLst/>
              <a:ahLst/>
              <a:cxnLst>
                <a:cxn ang="0">
                  <a:pos x="0" y="7"/>
                </a:cxn>
                <a:cxn ang="0">
                  <a:pos x="0" y="7"/>
                </a:cxn>
                <a:cxn ang="0">
                  <a:pos x="8" y="7"/>
                </a:cxn>
                <a:cxn ang="0">
                  <a:pos x="8" y="3"/>
                </a:cxn>
                <a:cxn ang="0">
                  <a:pos x="8" y="0"/>
                </a:cxn>
                <a:cxn ang="0">
                  <a:pos x="0" y="0"/>
                </a:cxn>
                <a:cxn ang="0">
                  <a:pos x="0" y="0"/>
                </a:cxn>
                <a:cxn ang="0">
                  <a:pos x="0" y="7"/>
                </a:cxn>
                <a:cxn ang="0">
                  <a:pos x="0" y="7"/>
                </a:cxn>
              </a:cxnLst>
              <a:rect l="0" t="0" r="r" b="b"/>
              <a:pathLst>
                <a:path w="8" h="7">
                  <a:moveTo>
                    <a:pt x="0" y="7"/>
                  </a:moveTo>
                  <a:lnTo>
                    <a:pt x="0" y="7"/>
                  </a:lnTo>
                  <a:lnTo>
                    <a:pt x="8" y="7"/>
                  </a:lnTo>
                  <a:lnTo>
                    <a:pt x="8" y="3"/>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4" name="Freeform 1383"/>
            <p:cNvSpPr>
              <a:spLocks/>
            </p:cNvSpPr>
            <p:nvPr/>
          </p:nvSpPr>
          <p:spPr bwMode="auto">
            <a:xfrm>
              <a:off x="3675065" y="2738240"/>
              <a:ext cx="12700" cy="11113"/>
            </a:xfrm>
            <a:custGeom>
              <a:avLst/>
              <a:gdLst/>
              <a:ahLst/>
              <a:cxnLst>
                <a:cxn ang="0">
                  <a:pos x="0" y="7"/>
                </a:cxn>
                <a:cxn ang="0">
                  <a:pos x="0" y="7"/>
                </a:cxn>
                <a:cxn ang="0">
                  <a:pos x="4" y="7"/>
                </a:cxn>
                <a:cxn ang="0">
                  <a:pos x="8" y="3"/>
                </a:cxn>
                <a:cxn ang="0">
                  <a:pos x="4" y="0"/>
                </a:cxn>
                <a:cxn ang="0">
                  <a:pos x="0" y="0"/>
                </a:cxn>
                <a:cxn ang="0">
                  <a:pos x="0" y="0"/>
                </a:cxn>
                <a:cxn ang="0">
                  <a:pos x="0" y="7"/>
                </a:cxn>
                <a:cxn ang="0">
                  <a:pos x="0" y="7"/>
                </a:cxn>
              </a:cxnLst>
              <a:rect l="0" t="0" r="r" b="b"/>
              <a:pathLst>
                <a:path w="8" h="7">
                  <a:moveTo>
                    <a:pt x="0" y="7"/>
                  </a:moveTo>
                  <a:lnTo>
                    <a:pt x="0" y="7"/>
                  </a:lnTo>
                  <a:lnTo>
                    <a:pt x="4" y="7"/>
                  </a:lnTo>
                  <a:lnTo>
                    <a:pt x="8" y="3"/>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5" name="Freeform 1384"/>
            <p:cNvSpPr>
              <a:spLocks/>
            </p:cNvSpPr>
            <p:nvPr/>
          </p:nvSpPr>
          <p:spPr bwMode="auto">
            <a:xfrm>
              <a:off x="3805240" y="2738240"/>
              <a:ext cx="17463" cy="11113"/>
            </a:xfrm>
            <a:custGeom>
              <a:avLst/>
              <a:gdLst/>
              <a:ahLst/>
              <a:cxnLst>
                <a:cxn ang="0">
                  <a:pos x="4" y="7"/>
                </a:cxn>
                <a:cxn ang="0">
                  <a:pos x="4" y="7"/>
                </a:cxn>
                <a:cxn ang="0">
                  <a:pos x="11" y="3"/>
                </a:cxn>
                <a:cxn ang="0">
                  <a:pos x="11" y="3"/>
                </a:cxn>
                <a:cxn ang="0">
                  <a:pos x="8" y="0"/>
                </a:cxn>
                <a:cxn ang="0">
                  <a:pos x="8" y="0"/>
                </a:cxn>
                <a:cxn ang="0">
                  <a:pos x="0" y="0"/>
                </a:cxn>
                <a:cxn ang="0">
                  <a:pos x="0" y="0"/>
                </a:cxn>
                <a:cxn ang="0">
                  <a:pos x="4" y="7"/>
                </a:cxn>
                <a:cxn ang="0">
                  <a:pos x="4" y="7"/>
                </a:cxn>
              </a:cxnLst>
              <a:rect l="0" t="0" r="r" b="b"/>
              <a:pathLst>
                <a:path w="11" h="7">
                  <a:moveTo>
                    <a:pt x="4" y="7"/>
                  </a:moveTo>
                  <a:lnTo>
                    <a:pt x="4" y="7"/>
                  </a:lnTo>
                  <a:lnTo>
                    <a:pt x="11" y="3"/>
                  </a:lnTo>
                  <a:lnTo>
                    <a:pt x="11" y="3"/>
                  </a:lnTo>
                  <a:lnTo>
                    <a:pt x="8" y="0"/>
                  </a:lnTo>
                  <a:lnTo>
                    <a:pt x="8" y="0"/>
                  </a:lnTo>
                  <a:lnTo>
                    <a:pt x="0" y="0"/>
                  </a:lnTo>
                  <a:lnTo>
                    <a:pt x="0" y="0"/>
                  </a:lnTo>
                  <a:lnTo>
                    <a:pt x="4" y="7"/>
                  </a:lnTo>
                  <a:lnTo>
                    <a:pt x="4"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6" name="Freeform 1385"/>
            <p:cNvSpPr>
              <a:spLocks/>
            </p:cNvSpPr>
            <p:nvPr/>
          </p:nvSpPr>
          <p:spPr bwMode="auto">
            <a:xfrm>
              <a:off x="4152902" y="2738240"/>
              <a:ext cx="12700" cy="11113"/>
            </a:xfrm>
            <a:custGeom>
              <a:avLst/>
              <a:gdLst/>
              <a:ahLst/>
              <a:cxnLst>
                <a:cxn ang="0">
                  <a:pos x="4" y="7"/>
                </a:cxn>
                <a:cxn ang="0">
                  <a:pos x="4" y="7"/>
                </a:cxn>
                <a:cxn ang="0">
                  <a:pos x="8" y="3"/>
                </a:cxn>
                <a:cxn ang="0">
                  <a:pos x="8" y="3"/>
                </a:cxn>
                <a:cxn ang="0">
                  <a:pos x="8" y="0"/>
                </a:cxn>
                <a:cxn ang="0">
                  <a:pos x="8" y="0"/>
                </a:cxn>
                <a:cxn ang="0">
                  <a:pos x="0" y="0"/>
                </a:cxn>
                <a:cxn ang="0">
                  <a:pos x="0" y="0"/>
                </a:cxn>
                <a:cxn ang="0">
                  <a:pos x="4" y="7"/>
                </a:cxn>
                <a:cxn ang="0">
                  <a:pos x="4" y="7"/>
                </a:cxn>
              </a:cxnLst>
              <a:rect l="0" t="0" r="r" b="b"/>
              <a:pathLst>
                <a:path w="8" h="7">
                  <a:moveTo>
                    <a:pt x="4" y="7"/>
                  </a:moveTo>
                  <a:lnTo>
                    <a:pt x="4" y="7"/>
                  </a:lnTo>
                  <a:lnTo>
                    <a:pt x="8" y="3"/>
                  </a:lnTo>
                  <a:lnTo>
                    <a:pt x="8" y="3"/>
                  </a:lnTo>
                  <a:lnTo>
                    <a:pt x="8" y="0"/>
                  </a:lnTo>
                  <a:lnTo>
                    <a:pt x="8" y="0"/>
                  </a:lnTo>
                  <a:lnTo>
                    <a:pt x="0" y="0"/>
                  </a:lnTo>
                  <a:lnTo>
                    <a:pt x="0" y="0"/>
                  </a:lnTo>
                  <a:lnTo>
                    <a:pt x="4" y="7"/>
                  </a:lnTo>
                  <a:lnTo>
                    <a:pt x="4"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7" name="Freeform 1386"/>
            <p:cNvSpPr>
              <a:spLocks/>
            </p:cNvSpPr>
            <p:nvPr/>
          </p:nvSpPr>
          <p:spPr bwMode="auto">
            <a:xfrm>
              <a:off x="4860927" y="2738240"/>
              <a:ext cx="6350" cy="11113"/>
            </a:xfrm>
            <a:custGeom>
              <a:avLst/>
              <a:gdLst/>
              <a:ahLst/>
              <a:cxnLst>
                <a:cxn ang="0">
                  <a:pos x="0" y="7"/>
                </a:cxn>
                <a:cxn ang="0">
                  <a:pos x="0" y="7"/>
                </a:cxn>
                <a:cxn ang="0">
                  <a:pos x="4" y="3"/>
                </a:cxn>
                <a:cxn ang="0">
                  <a:pos x="4" y="0"/>
                </a:cxn>
                <a:cxn ang="0">
                  <a:pos x="4" y="0"/>
                </a:cxn>
                <a:cxn ang="0">
                  <a:pos x="0" y="0"/>
                </a:cxn>
                <a:cxn ang="0">
                  <a:pos x="0" y="0"/>
                </a:cxn>
                <a:cxn ang="0">
                  <a:pos x="0" y="3"/>
                </a:cxn>
                <a:cxn ang="0">
                  <a:pos x="0" y="3"/>
                </a:cxn>
                <a:cxn ang="0">
                  <a:pos x="0" y="3"/>
                </a:cxn>
                <a:cxn ang="0">
                  <a:pos x="0" y="7"/>
                </a:cxn>
                <a:cxn ang="0">
                  <a:pos x="0" y="7"/>
                </a:cxn>
              </a:cxnLst>
              <a:rect l="0" t="0" r="r" b="b"/>
              <a:pathLst>
                <a:path w="4" h="7">
                  <a:moveTo>
                    <a:pt x="0" y="7"/>
                  </a:moveTo>
                  <a:lnTo>
                    <a:pt x="0" y="7"/>
                  </a:lnTo>
                  <a:lnTo>
                    <a:pt x="4" y="3"/>
                  </a:lnTo>
                  <a:lnTo>
                    <a:pt x="4" y="0"/>
                  </a:lnTo>
                  <a:lnTo>
                    <a:pt x="4" y="0"/>
                  </a:lnTo>
                  <a:lnTo>
                    <a:pt x="0" y="0"/>
                  </a:lnTo>
                  <a:lnTo>
                    <a:pt x="0" y="0"/>
                  </a:lnTo>
                  <a:lnTo>
                    <a:pt x="0" y="3"/>
                  </a:lnTo>
                  <a:lnTo>
                    <a:pt x="0" y="3"/>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8" name="Freeform 1387"/>
            <p:cNvSpPr>
              <a:spLocks/>
            </p:cNvSpPr>
            <p:nvPr/>
          </p:nvSpPr>
          <p:spPr bwMode="auto">
            <a:xfrm>
              <a:off x="5197477" y="2738240"/>
              <a:ext cx="12700" cy="11113"/>
            </a:xfrm>
            <a:custGeom>
              <a:avLst/>
              <a:gdLst/>
              <a:ahLst/>
              <a:cxnLst>
                <a:cxn ang="0">
                  <a:pos x="0" y="7"/>
                </a:cxn>
                <a:cxn ang="0">
                  <a:pos x="0" y="7"/>
                </a:cxn>
                <a:cxn ang="0">
                  <a:pos x="4" y="7"/>
                </a:cxn>
                <a:cxn ang="0">
                  <a:pos x="8" y="3"/>
                </a:cxn>
                <a:cxn ang="0">
                  <a:pos x="4" y="0"/>
                </a:cxn>
                <a:cxn ang="0">
                  <a:pos x="0" y="0"/>
                </a:cxn>
                <a:cxn ang="0">
                  <a:pos x="0" y="0"/>
                </a:cxn>
                <a:cxn ang="0">
                  <a:pos x="0" y="7"/>
                </a:cxn>
                <a:cxn ang="0">
                  <a:pos x="0" y="7"/>
                </a:cxn>
              </a:cxnLst>
              <a:rect l="0" t="0" r="r" b="b"/>
              <a:pathLst>
                <a:path w="8" h="7">
                  <a:moveTo>
                    <a:pt x="0" y="7"/>
                  </a:moveTo>
                  <a:lnTo>
                    <a:pt x="0" y="7"/>
                  </a:lnTo>
                  <a:lnTo>
                    <a:pt x="4" y="7"/>
                  </a:lnTo>
                  <a:lnTo>
                    <a:pt x="8" y="3"/>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9" name="Freeform 1388"/>
            <p:cNvSpPr>
              <a:spLocks/>
            </p:cNvSpPr>
            <p:nvPr/>
          </p:nvSpPr>
          <p:spPr bwMode="auto">
            <a:xfrm>
              <a:off x="3309940" y="2738240"/>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0" name="Freeform 1389"/>
            <p:cNvSpPr>
              <a:spLocks/>
            </p:cNvSpPr>
            <p:nvPr/>
          </p:nvSpPr>
          <p:spPr bwMode="auto">
            <a:xfrm>
              <a:off x="3605215" y="2738240"/>
              <a:ext cx="23813" cy="4763"/>
            </a:xfrm>
            <a:custGeom>
              <a:avLst/>
              <a:gdLst/>
              <a:ahLst/>
              <a:cxnLst>
                <a:cxn ang="0">
                  <a:pos x="0" y="0"/>
                </a:cxn>
                <a:cxn ang="0">
                  <a:pos x="0" y="0"/>
                </a:cxn>
                <a:cxn ang="0">
                  <a:pos x="7" y="3"/>
                </a:cxn>
                <a:cxn ang="0">
                  <a:pos x="15" y="3"/>
                </a:cxn>
                <a:cxn ang="0">
                  <a:pos x="15" y="3"/>
                </a:cxn>
                <a:cxn ang="0">
                  <a:pos x="7" y="0"/>
                </a:cxn>
                <a:cxn ang="0">
                  <a:pos x="0" y="0"/>
                </a:cxn>
                <a:cxn ang="0">
                  <a:pos x="0" y="0"/>
                </a:cxn>
              </a:cxnLst>
              <a:rect l="0" t="0" r="r" b="b"/>
              <a:pathLst>
                <a:path w="15" h="3">
                  <a:moveTo>
                    <a:pt x="0" y="0"/>
                  </a:moveTo>
                  <a:lnTo>
                    <a:pt x="0" y="0"/>
                  </a:lnTo>
                  <a:lnTo>
                    <a:pt x="7" y="3"/>
                  </a:lnTo>
                  <a:lnTo>
                    <a:pt x="15" y="3"/>
                  </a:lnTo>
                  <a:lnTo>
                    <a:pt x="15" y="3"/>
                  </a:lnTo>
                  <a:lnTo>
                    <a:pt x="7"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1" name="Freeform 1390"/>
            <p:cNvSpPr>
              <a:spLocks/>
            </p:cNvSpPr>
            <p:nvPr/>
          </p:nvSpPr>
          <p:spPr bwMode="auto">
            <a:xfrm>
              <a:off x="3733802" y="2738240"/>
              <a:ext cx="12700" cy="4763"/>
            </a:xfrm>
            <a:custGeom>
              <a:avLst/>
              <a:gdLst/>
              <a:ahLst/>
              <a:cxnLst>
                <a:cxn ang="0">
                  <a:pos x="0" y="0"/>
                </a:cxn>
                <a:cxn ang="0">
                  <a:pos x="0" y="0"/>
                </a:cxn>
                <a:cxn ang="0">
                  <a:pos x="8" y="3"/>
                </a:cxn>
                <a:cxn ang="0">
                  <a:pos x="8" y="3"/>
                </a:cxn>
                <a:cxn ang="0">
                  <a:pos x="8" y="0"/>
                </a:cxn>
                <a:cxn ang="0">
                  <a:pos x="0" y="0"/>
                </a:cxn>
                <a:cxn ang="0">
                  <a:pos x="0" y="0"/>
                </a:cxn>
              </a:cxnLst>
              <a:rect l="0" t="0" r="r" b="b"/>
              <a:pathLst>
                <a:path w="8" h="3">
                  <a:moveTo>
                    <a:pt x="0" y="0"/>
                  </a:moveTo>
                  <a:lnTo>
                    <a:pt x="0" y="0"/>
                  </a:lnTo>
                  <a:lnTo>
                    <a:pt x="8" y="3"/>
                  </a:lnTo>
                  <a:lnTo>
                    <a:pt x="8" y="3"/>
                  </a:lnTo>
                  <a:lnTo>
                    <a:pt x="8"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2" name="Freeform 1391"/>
            <p:cNvSpPr>
              <a:spLocks/>
            </p:cNvSpPr>
            <p:nvPr/>
          </p:nvSpPr>
          <p:spPr bwMode="auto">
            <a:xfrm>
              <a:off x="4949827" y="2738240"/>
              <a:ext cx="12700" cy="4763"/>
            </a:xfrm>
            <a:custGeom>
              <a:avLst/>
              <a:gdLst/>
              <a:ahLst/>
              <a:cxnLst>
                <a:cxn ang="0">
                  <a:pos x="0" y="3"/>
                </a:cxn>
                <a:cxn ang="0">
                  <a:pos x="0" y="3"/>
                </a:cxn>
                <a:cxn ang="0">
                  <a:pos x="8" y="3"/>
                </a:cxn>
                <a:cxn ang="0">
                  <a:pos x="8" y="3"/>
                </a:cxn>
                <a:cxn ang="0">
                  <a:pos x="8" y="0"/>
                </a:cxn>
                <a:cxn ang="0">
                  <a:pos x="8" y="0"/>
                </a:cxn>
                <a:cxn ang="0">
                  <a:pos x="0" y="0"/>
                </a:cxn>
                <a:cxn ang="0">
                  <a:pos x="0" y="0"/>
                </a:cxn>
                <a:cxn ang="0">
                  <a:pos x="0" y="3"/>
                </a:cxn>
                <a:cxn ang="0">
                  <a:pos x="0" y="3"/>
                </a:cxn>
              </a:cxnLst>
              <a:rect l="0" t="0" r="r" b="b"/>
              <a:pathLst>
                <a:path w="8" h="3">
                  <a:moveTo>
                    <a:pt x="0" y="3"/>
                  </a:moveTo>
                  <a:lnTo>
                    <a:pt x="0" y="3"/>
                  </a:lnTo>
                  <a:lnTo>
                    <a:pt x="8" y="3"/>
                  </a:lnTo>
                  <a:lnTo>
                    <a:pt x="8" y="3"/>
                  </a:lnTo>
                  <a:lnTo>
                    <a:pt x="8" y="0"/>
                  </a:lnTo>
                  <a:lnTo>
                    <a:pt x="8"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3" name="Freeform 1392"/>
            <p:cNvSpPr>
              <a:spLocks/>
            </p:cNvSpPr>
            <p:nvPr/>
          </p:nvSpPr>
          <p:spPr bwMode="auto">
            <a:xfrm>
              <a:off x="3362327" y="27255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4" name="Freeform 1393"/>
            <p:cNvSpPr>
              <a:spLocks/>
            </p:cNvSpPr>
            <p:nvPr/>
          </p:nvSpPr>
          <p:spPr bwMode="auto">
            <a:xfrm>
              <a:off x="4017965" y="27255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5" name="Freeform 1394"/>
            <p:cNvSpPr>
              <a:spLocks/>
            </p:cNvSpPr>
            <p:nvPr/>
          </p:nvSpPr>
          <p:spPr bwMode="auto">
            <a:xfrm>
              <a:off x="4891090" y="2725540"/>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6" name="Freeform 1395"/>
            <p:cNvSpPr>
              <a:spLocks/>
            </p:cNvSpPr>
            <p:nvPr/>
          </p:nvSpPr>
          <p:spPr bwMode="auto">
            <a:xfrm>
              <a:off x="4984752" y="27255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7" name="Freeform 1396"/>
            <p:cNvSpPr>
              <a:spLocks/>
            </p:cNvSpPr>
            <p:nvPr/>
          </p:nvSpPr>
          <p:spPr bwMode="auto">
            <a:xfrm>
              <a:off x="3379790" y="2701728"/>
              <a:ext cx="23813" cy="23813"/>
            </a:xfrm>
            <a:custGeom>
              <a:avLst/>
              <a:gdLst/>
              <a:ahLst/>
              <a:cxnLst>
                <a:cxn ang="0">
                  <a:pos x="15" y="15"/>
                </a:cxn>
                <a:cxn ang="0">
                  <a:pos x="15" y="15"/>
                </a:cxn>
                <a:cxn ang="0">
                  <a:pos x="12" y="11"/>
                </a:cxn>
                <a:cxn ang="0">
                  <a:pos x="8" y="8"/>
                </a:cxn>
                <a:cxn ang="0">
                  <a:pos x="8" y="4"/>
                </a:cxn>
                <a:cxn ang="0">
                  <a:pos x="4" y="0"/>
                </a:cxn>
                <a:cxn ang="0">
                  <a:pos x="4" y="0"/>
                </a:cxn>
                <a:cxn ang="0">
                  <a:pos x="0" y="4"/>
                </a:cxn>
                <a:cxn ang="0">
                  <a:pos x="0" y="8"/>
                </a:cxn>
                <a:cxn ang="0">
                  <a:pos x="8" y="15"/>
                </a:cxn>
                <a:cxn ang="0">
                  <a:pos x="15" y="15"/>
                </a:cxn>
                <a:cxn ang="0">
                  <a:pos x="15" y="15"/>
                </a:cxn>
              </a:cxnLst>
              <a:rect l="0" t="0" r="r" b="b"/>
              <a:pathLst>
                <a:path w="15" h="15">
                  <a:moveTo>
                    <a:pt x="15" y="15"/>
                  </a:moveTo>
                  <a:lnTo>
                    <a:pt x="15" y="15"/>
                  </a:lnTo>
                  <a:lnTo>
                    <a:pt x="12" y="11"/>
                  </a:lnTo>
                  <a:lnTo>
                    <a:pt x="8" y="8"/>
                  </a:lnTo>
                  <a:lnTo>
                    <a:pt x="8" y="4"/>
                  </a:lnTo>
                  <a:lnTo>
                    <a:pt x="4" y="0"/>
                  </a:lnTo>
                  <a:lnTo>
                    <a:pt x="4" y="0"/>
                  </a:lnTo>
                  <a:lnTo>
                    <a:pt x="0" y="4"/>
                  </a:lnTo>
                  <a:lnTo>
                    <a:pt x="0" y="8"/>
                  </a:lnTo>
                  <a:lnTo>
                    <a:pt x="8" y="15"/>
                  </a:lnTo>
                  <a:lnTo>
                    <a:pt x="15" y="15"/>
                  </a:lnTo>
                  <a:lnTo>
                    <a:pt x="15"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8" name="Freeform 1397"/>
            <p:cNvSpPr>
              <a:spLocks/>
            </p:cNvSpPr>
            <p:nvPr/>
          </p:nvSpPr>
          <p:spPr bwMode="auto">
            <a:xfrm>
              <a:off x="4041777" y="27191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9" name="Freeform 1398"/>
            <p:cNvSpPr>
              <a:spLocks/>
            </p:cNvSpPr>
            <p:nvPr/>
          </p:nvSpPr>
          <p:spPr bwMode="auto">
            <a:xfrm>
              <a:off x="4502152" y="27191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0" name="Freeform 1399"/>
            <p:cNvSpPr>
              <a:spLocks/>
            </p:cNvSpPr>
            <p:nvPr/>
          </p:nvSpPr>
          <p:spPr bwMode="auto">
            <a:xfrm>
              <a:off x="4737102" y="27191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1" name="Freeform 1400"/>
            <p:cNvSpPr>
              <a:spLocks/>
            </p:cNvSpPr>
            <p:nvPr/>
          </p:nvSpPr>
          <p:spPr bwMode="auto">
            <a:xfrm>
              <a:off x="4949827" y="27191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2" name="Freeform 1401"/>
            <p:cNvSpPr>
              <a:spLocks/>
            </p:cNvSpPr>
            <p:nvPr/>
          </p:nvSpPr>
          <p:spPr bwMode="auto">
            <a:xfrm>
              <a:off x="5186365" y="271919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3" name="Freeform 1402"/>
            <p:cNvSpPr>
              <a:spLocks/>
            </p:cNvSpPr>
            <p:nvPr/>
          </p:nvSpPr>
          <p:spPr bwMode="auto">
            <a:xfrm>
              <a:off x="3344865" y="2708078"/>
              <a:ext cx="23813" cy="11113"/>
            </a:xfrm>
            <a:custGeom>
              <a:avLst/>
              <a:gdLst/>
              <a:ahLst/>
              <a:cxnLst>
                <a:cxn ang="0">
                  <a:pos x="0" y="7"/>
                </a:cxn>
                <a:cxn ang="0">
                  <a:pos x="0" y="7"/>
                </a:cxn>
                <a:cxn ang="0">
                  <a:pos x="11" y="7"/>
                </a:cxn>
                <a:cxn ang="0">
                  <a:pos x="15" y="4"/>
                </a:cxn>
                <a:cxn ang="0">
                  <a:pos x="15" y="0"/>
                </a:cxn>
                <a:cxn ang="0">
                  <a:pos x="15" y="0"/>
                </a:cxn>
                <a:cxn ang="0">
                  <a:pos x="4" y="0"/>
                </a:cxn>
                <a:cxn ang="0">
                  <a:pos x="0" y="0"/>
                </a:cxn>
                <a:cxn ang="0">
                  <a:pos x="0" y="7"/>
                </a:cxn>
                <a:cxn ang="0">
                  <a:pos x="0" y="7"/>
                </a:cxn>
              </a:cxnLst>
              <a:rect l="0" t="0" r="r" b="b"/>
              <a:pathLst>
                <a:path w="15" h="7">
                  <a:moveTo>
                    <a:pt x="0" y="7"/>
                  </a:moveTo>
                  <a:lnTo>
                    <a:pt x="0" y="7"/>
                  </a:lnTo>
                  <a:lnTo>
                    <a:pt x="11" y="7"/>
                  </a:lnTo>
                  <a:lnTo>
                    <a:pt x="15" y="4"/>
                  </a:lnTo>
                  <a:lnTo>
                    <a:pt x="15" y="0"/>
                  </a:lnTo>
                  <a:lnTo>
                    <a:pt x="15" y="0"/>
                  </a:lnTo>
                  <a:lnTo>
                    <a:pt x="4"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4" name="Freeform 1403"/>
            <p:cNvSpPr>
              <a:spLocks/>
            </p:cNvSpPr>
            <p:nvPr/>
          </p:nvSpPr>
          <p:spPr bwMode="auto">
            <a:xfrm>
              <a:off x="3670302" y="2684265"/>
              <a:ext cx="4763" cy="34925"/>
            </a:xfrm>
            <a:custGeom>
              <a:avLst/>
              <a:gdLst/>
              <a:ahLst/>
              <a:cxnLst>
                <a:cxn ang="0">
                  <a:pos x="0" y="22"/>
                </a:cxn>
                <a:cxn ang="0">
                  <a:pos x="0" y="22"/>
                </a:cxn>
                <a:cxn ang="0">
                  <a:pos x="0" y="22"/>
                </a:cxn>
                <a:cxn ang="0">
                  <a:pos x="3" y="19"/>
                </a:cxn>
                <a:cxn ang="0">
                  <a:pos x="3" y="11"/>
                </a:cxn>
                <a:cxn ang="0">
                  <a:pos x="3" y="4"/>
                </a:cxn>
                <a:cxn ang="0">
                  <a:pos x="0" y="0"/>
                </a:cxn>
                <a:cxn ang="0">
                  <a:pos x="0" y="0"/>
                </a:cxn>
                <a:cxn ang="0">
                  <a:pos x="0" y="0"/>
                </a:cxn>
                <a:cxn ang="0">
                  <a:pos x="0" y="22"/>
                </a:cxn>
                <a:cxn ang="0">
                  <a:pos x="0" y="22"/>
                </a:cxn>
              </a:cxnLst>
              <a:rect l="0" t="0" r="r" b="b"/>
              <a:pathLst>
                <a:path w="3" h="22">
                  <a:moveTo>
                    <a:pt x="0" y="22"/>
                  </a:moveTo>
                  <a:lnTo>
                    <a:pt x="0" y="22"/>
                  </a:lnTo>
                  <a:lnTo>
                    <a:pt x="0" y="22"/>
                  </a:lnTo>
                  <a:lnTo>
                    <a:pt x="3" y="19"/>
                  </a:lnTo>
                  <a:lnTo>
                    <a:pt x="3" y="11"/>
                  </a:lnTo>
                  <a:lnTo>
                    <a:pt x="3" y="4"/>
                  </a:lnTo>
                  <a:lnTo>
                    <a:pt x="0" y="0"/>
                  </a:lnTo>
                  <a:lnTo>
                    <a:pt x="0" y="0"/>
                  </a:lnTo>
                  <a:lnTo>
                    <a:pt x="0" y="0"/>
                  </a:lnTo>
                  <a:lnTo>
                    <a:pt x="0" y="22"/>
                  </a:lnTo>
                  <a:lnTo>
                    <a:pt x="0"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5" name="Freeform 1404"/>
            <p:cNvSpPr>
              <a:spLocks/>
            </p:cNvSpPr>
            <p:nvPr/>
          </p:nvSpPr>
          <p:spPr bwMode="auto">
            <a:xfrm>
              <a:off x="3983040" y="270807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6" name="Freeform 1405"/>
            <p:cNvSpPr>
              <a:spLocks/>
            </p:cNvSpPr>
            <p:nvPr/>
          </p:nvSpPr>
          <p:spPr bwMode="auto">
            <a:xfrm>
              <a:off x="4148140" y="2708078"/>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7" name="Freeform 1406"/>
            <p:cNvSpPr>
              <a:spLocks/>
            </p:cNvSpPr>
            <p:nvPr/>
          </p:nvSpPr>
          <p:spPr bwMode="auto">
            <a:xfrm>
              <a:off x="4254502" y="2708078"/>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8" name="Freeform 1407"/>
            <p:cNvSpPr>
              <a:spLocks/>
            </p:cNvSpPr>
            <p:nvPr/>
          </p:nvSpPr>
          <p:spPr bwMode="auto">
            <a:xfrm>
              <a:off x="4513265" y="2696965"/>
              <a:ext cx="12700" cy="22225"/>
            </a:xfrm>
            <a:custGeom>
              <a:avLst/>
              <a:gdLst/>
              <a:ahLst/>
              <a:cxnLst>
                <a:cxn ang="0">
                  <a:pos x="0" y="14"/>
                </a:cxn>
                <a:cxn ang="0">
                  <a:pos x="0" y="14"/>
                </a:cxn>
                <a:cxn ang="0">
                  <a:pos x="8" y="7"/>
                </a:cxn>
                <a:cxn ang="0">
                  <a:pos x="8" y="3"/>
                </a:cxn>
                <a:cxn ang="0">
                  <a:pos x="4" y="0"/>
                </a:cxn>
                <a:cxn ang="0">
                  <a:pos x="4" y="0"/>
                </a:cxn>
                <a:cxn ang="0">
                  <a:pos x="0" y="0"/>
                </a:cxn>
                <a:cxn ang="0">
                  <a:pos x="0" y="3"/>
                </a:cxn>
                <a:cxn ang="0">
                  <a:pos x="0" y="14"/>
                </a:cxn>
                <a:cxn ang="0">
                  <a:pos x="0" y="14"/>
                </a:cxn>
              </a:cxnLst>
              <a:rect l="0" t="0" r="r" b="b"/>
              <a:pathLst>
                <a:path w="8" h="14">
                  <a:moveTo>
                    <a:pt x="0" y="14"/>
                  </a:moveTo>
                  <a:lnTo>
                    <a:pt x="0" y="14"/>
                  </a:lnTo>
                  <a:lnTo>
                    <a:pt x="8" y="7"/>
                  </a:lnTo>
                  <a:lnTo>
                    <a:pt x="8" y="3"/>
                  </a:lnTo>
                  <a:lnTo>
                    <a:pt x="4" y="0"/>
                  </a:lnTo>
                  <a:lnTo>
                    <a:pt x="4" y="0"/>
                  </a:lnTo>
                  <a:lnTo>
                    <a:pt x="0" y="0"/>
                  </a:lnTo>
                  <a:lnTo>
                    <a:pt x="0" y="3"/>
                  </a:lnTo>
                  <a:lnTo>
                    <a:pt x="0" y="14"/>
                  </a:lnTo>
                  <a:lnTo>
                    <a:pt x="0"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9" name="Freeform 1408"/>
            <p:cNvSpPr>
              <a:spLocks/>
            </p:cNvSpPr>
            <p:nvPr/>
          </p:nvSpPr>
          <p:spPr bwMode="auto">
            <a:xfrm>
              <a:off x="4795840" y="270807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0" name="Freeform 1409"/>
            <p:cNvSpPr>
              <a:spLocks/>
            </p:cNvSpPr>
            <p:nvPr/>
          </p:nvSpPr>
          <p:spPr bwMode="auto">
            <a:xfrm>
              <a:off x="3409952" y="2684265"/>
              <a:ext cx="41275" cy="23813"/>
            </a:xfrm>
            <a:custGeom>
              <a:avLst/>
              <a:gdLst/>
              <a:ahLst/>
              <a:cxnLst>
                <a:cxn ang="0">
                  <a:pos x="15" y="15"/>
                </a:cxn>
                <a:cxn ang="0">
                  <a:pos x="15" y="15"/>
                </a:cxn>
                <a:cxn ang="0">
                  <a:pos x="22" y="11"/>
                </a:cxn>
                <a:cxn ang="0">
                  <a:pos x="26" y="4"/>
                </a:cxn>
                <a:cxn ang="0">
                  <a:pos x="26" y="4"/>
                </a:cxn>
                <a:cxn ang="0">
                  <a:pos x="19" y="0"/>
                </a:cxn>
                <a:cxn ang="0">
                  <a:pos x="15" y="4"/>
                </a:cxn>
                <a:cxn ang="0">
                  <a:pos x="8" y="4"/>
                </a:cxn>
                <a:cxn ang="0">
                  <a:pos x="0" y="4"/>
                </a:cxn>
                <a:cxn ang="0">
                  <a:pos x="0" y="4"/>
                </a:cxn>
                <a:cxn ang="0">
                  <a:pos x="4" y="8"/>
                </a:cxn>
                <a:cxn ang="0">
                  <a:pos x="8" y="8"/>
                </a:cxn>
                <a:cxn ang="0">
                  <a:pos x="11" y="11"/>
                </a:cxn>
                <a:cxn ang="0">
                  <a:pos x="15" y="15"/>
                </a:cxn>
                <a:cxn ang="0">
                  <a:pos x="15" y="15"/>
                </a:cxn>
              </a:cxnLst>
              <a:rect l="0" t="0" r="r" b="b"/>
              <a:pathLst>
                <a:path w="26" h="15">
                  <a:moveTo>
                    <a:pt x="15" y="15"/>
                  </a:moveTo>
                  <a:lnTo>
                    <a:pt x="15" y="15"/>
                  </a:lnTo>
                  <a:lnTo>
                    <a:pt x="22" y="11"/>
                  </a:lnTo>
                  <a:lnTo>
                    <a:pt x="26" y="4"/>
                  </a:lnTo>
                  <a:lnTo>
                    <a:pt x="26" y="4"/>
                  </a:lnTo>
                  <a:lnTo>
                    <a:pt x="19" y="0"/>
                  </a:lnTo>
                  <a:lnTo>
                    <a:pt x="15" y="4"/>
                  </a:lnTo>
                  <a:lnTo>
                    <a:pt x="8" y="4"/>
                  </a:lnTo>
                  <a:lnTo>
                    <a:pt x="0" y="4"/>
                  </a:lnTo>
                  <a:lnTo>
                    <a:pt x="0" y="4"/>
                  </a:lnTo>
                  <a:lnTo>
                    <a:pt x="4" y="8"/>
                  </a:lnTo>
                  <a:lnTo>
                    <a:pt x="8" y="8"/>
                  </a:lnTo>
                  <a:lnTo>
                    <a:pt x="11" y="11"/>
                  </a:lnTo>
                  <a:lnTo>
                    <a:pt x="15" y="15"/>
                  </a:lnTo>
                  <a:lnTo>
                    <a:pt x="15"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1" name="Freeform 1410"/>
            <p:cNvSpPr>
              <a:spLocks/>
            </p:cNvSpPr>
            <p:nvPr/>
          </p:nvSpPr>
          <p:spPr bwMode="auto">
            <a:xfrm>
              <a:off x="4124327" y="2696965"/>
              <a:ext cx="23813" cy="11113"/>
            </a:xfrm>
            <a:custGeom>
              <a:avLst/>
              <a:gdLst/>
              <a:ahLst/>
              <a:cxnLst>
                <a:cxn ang="0">
                  <a:pos x="0" y="7"/>
                </a:cxn>
                <a:cxn ang="0">
                  <a:pos x="0" y="7"/>
                </a:cxn>
                <a:cxn ang="0">
                  <a:pos x="7" y="7"/>
                </a:cxn>
                <a:cxn ang="0">
                  <a:pos x="15" y="3"/>
                </a:cxn>
                <a:cxn ang="0">
                  <a:pos x="15" y="3"/>
                </a:cxn>
                <a:cxn ang="0">
                  <a:pos x="7" y="0"/>
                </a:cxn>
                <a:cxn ang="0">
                  <a:pos x="0" y="0"/>
                </a:cxn>
                <a:cxn ang="0">
                  <a:pos x="0" y="0"/>
                </a:cxn>
                <a:cxn ang="0">
                  <a:pos x="0" y="7"/>
                </a:cxn>
                <a:cxn ang="0">
                  <a:pos x="0" y="7"/>
                </a:cxn>
              </a:cxnLst>
              <a:rect l="0" t="0" r="r" b="b"/>
              <a:pathLst>
                <a:path w="15" h="7">
                  <a:moveTo>
                    <a:pt x="0" y="7"/>
                  </a:moveTo>
                  <a:lnTo>
                    <a:pt x="0" y="7"/>
                  </a:lnTo>
                  <a:lnTo>
                    <a:pt x="7" y="7"/>
                  </a:lnTo>
                  <a:lnTo>
                    <a:pt x="15" y="3"/>
                  </a:lnTo>
                  <a:lnTo>
                    <a:pt x="15" y="3"/>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2" name="Freeform 1411"/>
            <p:cNvSpPr>
              <a:spLocks/>
            </p:cNvSpPr>
            <p:nvPr/>
          </p:nvSpPr>
          <p:spPr bwMode="auto">
            <a:xfrm>
              <a:off x="4749802" y="2701728"/>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3" name="Freeform 1412"/>
            <p:cNvSpPr>
              <a:spLocks/>
            </p:cNvSpPr>
            <p:nvPr/>
          </p:nvSpPr>
          <p:spPr bwMode="auto">
            <a:xfrm>
              <a:off x="5062540" y="2701728"/>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4" name="Freeform 1413"/>
            <p:cNvSpPr>
              <a:spLocks/>
            </p:cNvSpPr>
            <p:nvPr/>
          </p:nvSpPr>
          <p:spPr bwMode="auto">
            <a:xfrm>
              <a:off x="5203827" y="2701728"/>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5" name="Freeform 1414"/>
            <p:cNvSpPr>
              <a:spLocks/>
            </p:cNvSpPr>
            <p:nvPr/>
          </p:nvSpPr>
          <p:spPr bwMode="auto">
            <a:xfrm>
              <a:off x="3887790" y="2636640"/>
              <a:ext cx="71438" cy="60325"/>
            </a:xfrm>
            <a:custGeom>
              <a:avLst/>
              <a:gdLst/>
              <a:ahLst/>
              <a:cxnLst>
                <a:cxn ang="0">
                  <a:pos x="0" y="38"/>
                </a:cxn>
                <a:cxn ang="0">
                  <a:pos x="0" y="38"/>
                </a:cxn>
                <a:cxn ang="0">
                  <a:pos x="15" y="38"/>
                </a:cxn>
                <a:cxn ang="0">
                  <a:pos x="15" y="38"/>
                </a:cxn>
                <a:cxn ang="0">
                  <a:pos x="19" y="34"/>
                </a:cxn>
                <a:cxn ang="0">
                  <a:pos x="22" y="30"/>
                </a:cxn>
                <a:cxn ang="0">
                  <a:pos x="22" y="30"/>
                </a:cxn>
                <a:cxn ang="0">
                  <a:pos x="19" y="23"/>
                </a:cxn>
                <a:cxn ang="0">
                  <a:pos x="26" y="19"/>
                </a:cxn>
                <a:cxn ang="0">
                  <a:pos x="45" y="15"/>
                </a:cxn>
                <a:cxn ang="0">
                  <a:pos x="45" y="15"/>
                </a:cxn>
                <a:cxn ang="0">
                  <a:pos x="45" y="4"/>
                </a:cxn>
                <a:cxn ang="0">
                  <a:pos x="45" y="4"/>
                </a:cxn>
                <a:cxn ang="0">
                  <a:pos x="37" y="0"/>
                </a:cxn>
                <a:cxn ang="0">
                  <a:pos x="30" y="0"/>
                </a:cxn>
                <a:cxn ang="0">
                  <a:pos x="22" y="0"/>
                </a:cxn>
                <a:cxn ang="0">
                  <a:pos x="15" y="4"/>
                </a:cxn>
                <a:cxn ang="0">
                  <a:pos x="15" y="4"/>
                </a:cxn>
                <a:cxn ang="0">
                  <a:pos x="19" y="8"/>
                </a:cxn>
                <a:cxn ang="0">
                  <a:pos x="22" y="8"/>
                </a:cxn>
                <a:cxn ang="0">
                  <a:pos x="26" y="8"/>
                </a:cxn>
                <a:cxn ang="0">
                  <a:pos x="26" y="12"/>
                </a:cxn>
                <a:cxn ang="0">
                  <a:pos x="26" y="12"/>
                </a:cxn>
                <a:cxn ang="0">
                  <a:pos x="11" y="19"/>
                </a:cxn>
                <a:cxn ang="0">
                  <a:pos x="4" y="26"/>
                </a:cxn>
                <a:cxn ang="0">
                  <a:pos x="0" y="38"/>
                </a:cxn>
                <a:cxn ang="0">
                  <a:pos x="0" y="38"/>
                </a:cxn>
              </a:cxnLst>
              <a:rect l="0" t="0" r="r" b="b"/>
              <a:pathLst>
                <a:path w="45" h="38">
                  <a:moveTo>
                    <a:pt x="0" y="38"/>
                  </a:moveTo>
                  <a:lnTo>
                    <a:pt x="0" y="38"/>
                  </a:lnTo>
                  <a:lnTo>
                    <a:pt x="15" y="38"/>
                  </a:lnTo>
                  <a:lnTo>
                    <a:pt x="15" y="38"/>
                  </a:lnTo>
                  <a:lnTo>
                    <a:pt x="19" y="34"/>
                  </a:lnTo>
                  <a:lnTo>
                    <a:pt x="22" y="30"/>
                  </a:lnTo>
                  <a:lnTo>
                    <a:pt x="22" y="30"/>
                  </a:lnTo>
                  <a:lnTo>
                    <a:pt x="19" y="23"/>
                  </a:lnTo>
                  <a:lnTo>
                    <a:pt x="26" y="19"/>
                  </a:lnTo>
                  <a:lnTo>
                    <a:pt x="45" y="15"/>
                  </a:lnTo>
                  <a:lnTo>
                    <a:pt x="45" y="15"/>
                  </a:lnTo>
                  <a:lnTo>
                    <a:pt x="45" y="4"/>
                  </a:lnTo>
                  <a:lnTo>
                    <a:pt x="45" y="4"/>
                  </a:lnTo>
                  <a:lnTo>
                    <a:pt x="37" y="0"/>
                  </a:lnTo>
                  <a:lnTo>
                    <a:pt x="30" y="0"/>
                  </a:lnTo>
                  <a:lnTo>
                    <a:pt x="22" y="0"/>
                  </a:lnTo>
                  <a:lnTo>
                    <a:pt x="15" y="4"/>
                  </a:lnTo>
                  <a:lnTo>
                    <a:pt x="15" y="4"/>
                  </a:lnTo>
                  <a:lnTo>
                    <a:pt x="19" y="8"/>
                  </a:lnTo>
                  <a:lnTo>
                    <a:pt x="22" y="8"/>
                  </a:lnTo>
                  <a:lnTo>
                    <a:pt x="26" y="8"/>
                  </a:lnTo>
                  <a:lnTo>
                    <a:pt x="26" y="12"/>
                  </a:lnTo>
                  <a:lnTo>
                    <a:pt x="26" y="12"/>
                  </a:lnTo>
                  <a:lnTo>
                    <a:pt x="11" y="19"/>
                  </a:lnTo>
                  <a:lnTo>
                    <a:pt x="4" y="26"/>
                  </a:lnTo>
                  <a:lnTo>
                    <a:pt x="0" y="38"/>
                  </a:lnTo>
                  <a:lnTo>
                    <a:pt x="0"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6" name="Freeform 1415"/>
            <p:cNvSpPr>
              <a:spLocks/>
            </p:cNvSpPr>
            <p:nvPr/>
          </p:nvSpPr>
          <p:spPr bwMode="auto">
            <a:xfrm>
              <a:off x="4921252" y="26842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7" name="Freeform 1416"/>
            <p:cNvSpPr>
              <a:spLocks/>
            </p:cNvSpPr>
            <p:nvPr/>
          </p:nvSpPr>
          <p:spPr bwMode="auto">
            <a:xfrm>
              <a:off x="5316540" y="26842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8" name="Freeform 1417"/>
            <p:cNvSpPr>
              <a:spLocks/>
            </p:cNvSpPr>
            <p:nvPr/>
          </p:nvSpPr>
          <p:spPr bwMode="auto">
            <a:xfrm>
              <a:off x="3044827" y="2590603"/>
              <a:ext cx="23813" cy="100013"/>
            </a:xfrm>
            <a:custGeom>
              <a:avLst/>
              <a:gdLst/>
              <a:ahLst/>
              <a:cxnLst>
                <a:cxn ang="0">
                  <a:pos x="7" y="63"/>
                </a:cxn>
                <a:cxn ang="0">
                  <a:pos x="7" y="63"/>
                </a:cxn>
                <a:cxn ang="0">
                  <a:pos x="11" y="63"/>
                </a:cxn>
                <a:cxn ang="0">
                  <a:pos x="11" y="59"/>
                </a:cxn>
                <a:cxn ang="0">
                  <a:pos x="11" y="59"/>
                </a:cxn>
                <a:cxn ang="0">
                  <a:pos x="15" y="29"/>
                </a:cxn>
                <a:cxn ang="0">
                  <a:pos x="11" y="15"/>
                </a:cxn>
                <a:cxn ang="0">
                  <a:pos x="11" y="0"/>
                </a:cxn>
                <a:cxn ang="0">
                  <a:pos x="11" y="0"/>
                </a:cxn>
                <a:cxn ang="0">
                  <a:pos x="3" y="3"/>
                </a:cxn>
                <a:cxn ang="0">
                  <a:pos x="0" y="11"/>
                </a:cxn>
                <a:cxn ang="0">
                  <a:pos x="0" y="29"/>
                </a:cxn>
                <a:cxn ang="0">
                  <a:pos x="3" y="52"/>
                </a:cxn>
                <a:cxn ang="0">
                  <a:pos x="7" y="63"/>
                </a:cxn>
                <a:cxn ang="0">
                  <a:pos x="7" y="63"/>
                </a:cxn>
              </a:cxnLst>
              <a:rect l="0" t="0" r="r" b="b"/>
              <a:pathLst>
                <a:path w="15" h="63">
                  <a:moveTo>
                    <a:pt x="7" y="63"/>
                  </a:moveTo>
                  <a:lnTo>
                    <a:pt x="7" y="63"/>
                  </a:lnTo>
                  <a:lnTo>
                    <a:pt x="11" y="63"/>
                  </a:lnTo>
                  <a:lnTo>
                    <a:pt x="11" y="59"/>
                  </a:lnTo>
                  <a:lnTo>
                    <a:pt x="11" y="59"/>
                  </a:lnTo>
                  <a:lnTo>
                    <a:pt x="15" y="29"/>
                  </a:lnTo>
                  <a:lnTo>
                    <a:pt x="11" y="15"/>
                  </a:lnTo>
                  <a:lnTo>
                    <a:pt x="11" y="0"/>
                  </a:lnTo>
                  <a:lnTo>
                    <a:pt x="11" y="0"/>
                  </a:lnTo>
                  <a:lnTo>
                    <a:pt x="3" y="3"/>
                  </a:lnTo>
                  <a:lnTo>
                    <a:pt x="0" y="11"/>
                  </a:lnTo>
                  <a:lnTo>
                    <a:pt x="0" y="29"/>
                  </a:lnTo>
                  <a:lnTo>
                    <a:pt x="3" y="52"/>
                  </a:lnTo>
                  <a:lnTo>
                    <a:pt x="7" y="63"/>
                  </a:lnTo>
                  <a:lnTo>
                    <a:pt x="7"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9" name="Freeform 1418"/>
            <p:cNvSpPr>
              <a:spLocks/>
            </p:cNvSpPr>
            <p:nvPr/>
          </p:nvSpPr>
          <p:spPr bwMode="auto">
            <a:xfrm>
              <a:off x="3994152" y="2677915"/>
              <a:ext cx="6350" cy="12700"/>
            </a:xfrm>
            <a:custGeom>
              <a:avLst/>
              <a:gdLst/>
              <a:ahLst/>
              <a:cxnLst>
                <a:cxn ang="0">
                  <a:pos x="0" y="8"/>
                </a:cxn>
                <a:cxn ang="0">
                  <a:pos x="0" y="8"/>
                </a:cxn>
                <a:cxn ang="0">
                  <a:pos x="4" y="8"/>
                </a:cxn>
                <a:cxn ang="0">
                  <a:pos x="4" y="4"/>
                </a:cxn>
                <a:cxn ang="0">
                  <a:pos x="4" y="0"/>
                </a:cxn>
                <a:cxn ang="0">
                  <a:pos x="0" y="0"/>
                </a:cxn>
                <a:cxn ang="0">
                  <a:pos x="0" y="0"/>
                </a:cxn>
                <a:cxn ang="0">
                  <a:pos x="0" y="4"/>
                </a:cxn>
                <a:cxn ang="0">
                  <a:pos x="0" y="4"/>
                </a:cxn>
                <a:cxn ang="0">
                  <a:pos x="0" y="4"/>
                </a:cxn>
                <a:cxn ang="0">
                  <a:pos x="0" y="8"/>
                </a:cxn>
                <a:cxn ang="0">
                  <a:pos x="0" y="8"/>
                </a:cxn>
              </a:cxnLst>
              <a:rect l="0" t="0" r="r" b="b"/>
              <a:pathLst>
                <a:path w="4" h="8">
                  <a:moveTo>
                    <a:pt x="0" y="8"/>
                  </a:moveTo>
                  <a:lnTo>
                    <a:pt x="0" y="8"/>
                  </a:lnTo>
                  <a:lnTo>
                    <a:pt x="4" y="8"/>
                  </a:lnTo>
                  <a:lnTo>
                    <a:pt x="4" y="4"/>
                  </a:lnTo>
                  <a:lnTo>
                    <a:pt x="4" y="0"/>
                  </a:lnTo>
                  <a:lnTo>
                    <a:pt x="0" y="0"/>
                  </a:lnTo>
                  <a:lnTo>
                    <a:pt x="0" y="0"/>
                  </a:lnTo>
                  <a:lnTo>
                    <a:pt x="0" y="4"/>
                  </a:lnTo>
                  <a:lnTo>
                    <a:pt x="0" y="4"/>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0" name="Freeform 1419"/>
            <p:cNvSpPr>
              <a:spLocks/>
            </p:cNvSpPr>
            <p:nvPr/>
          </p:nvSpPr>
          <p:spPr bwMode="auto">
            <a:xfrm>
              <a:off x="3251202" y="2660453"/>
              <a:ext cx="17463" cy="23813"/>
            </a:xfrm>
            <a:custGeom>
              <a:avLst/>
              <a:gdLst/>
              <a:ahLst/>
              <a:cxnLst>
                <a:cxn ang="0">
                  <a:pos x="3" y="15"/>
                </a:cxn>
                <a:cxn ang="0">
                  <a:pos x="3" y="15"/>
                </a:cxn>
                <a:cxn ang="0">
                  <a:pos x="11" y="11"/>
                </a:cxn>
                <a:cxn ang="0">
                  <a:pos x="11" y="8"/>
                </a:cxn>
                <a:cxn ang="0">
                  <a:pos x="7" y="0"/>
                </a:cxn>
                <a:cxn ang="0">
                  <a:pos x="0" y="0"/>
                </a:cxn>
                <a:cxn ang="0">
                  <a:pos x="0" y="0"/>
                </a:cxn>
                <a:cxn ang="0">
                  <a:pos x="0" y="4"/>
                </a:cxn>
                <a:cxn ang="0">
                  <a:pos x="0" y="8"/>
                </a:cxn>
                <a:cxn ang="0">
                  <a:pos x="3" y="11"/>
                </a:cxn>
                <a:cxn ang="0">
                  <a:pos x="3" y="15"/>
                </a:cxn>
                <a:cxn ang="0">
                  <a:pos x="3" y="15"/>
                </a:cxn>
              </a:cxnLst>
              <a:rect l="0" t="0" r="r" b="b"/>
              <a:pathLst>
                <a:path w="11" h="15">
                  <a:moveTo>
                    <a:pt x="3" y="15"/>
                  </a:moveTo>
                  <a:lnTo>
                    <a:pt x="3" y="15"/>
                  </a:lnTo>
                  <a:lnTo>
                    <a:pt x="11" y="11"/>
                  </a:lnTo>
                  <a:lnTo>
                    <a:pt x="11" y="8"/>
                  </a:lnTo>
                  <a:lnTo>
                    <a:pt x="7" y="0"/>
                  </a:lnTo>
                  <a:lnTo>
                    <a:pt x="0" y="0"/>
                  </a:lnTo>
                  <a:lnTo>
                    <a:pt x="0" y="0"/>
                  </a:lnTo>
                  <a:lnTo>
                    <a:pt x="0" y="4"/>
                  </a:lnTo>
                  <a:lnTo>
                    <a:pt x="0" y="8"/>
                  </a:lnTo>
                  <a:lnTo>
                    <a:pt x="3" y="11"/>
                  </a:lnTo>
                  <a:lnTo>
                    <a:pt x="3" y="15"/>
                  </a:lnTo>
                  <a:lnTo>
                    <a:pt x="3"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1" name="Freeform 1420"/>
            <p:cNvSpPr>
              <a:spLocks/>
            </p:cNvSpPr>
            <p:nvPr/>
          </p:nvSpPr>
          <p:spPr bwMode="auto">
            <a:xfrm>
              <a:off x="3368677" y="2677915"/>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2" name="Freeform 1421"/>
            <p:cNvSpPr>
              <a:spLocks/>
            </p:cNvSpPr>
            <p:nvPr/>
          </p:nvSpPr>
          <p:spPr bwMode="auto">
            <a:xfrm>
              <a:off x="3692527" y="2677915"/>
              <a:ext cx="12700" cy="6350"/>
            </a:xfrm>
            <a:custGeom>
              <a:avLst/>
              <a:gdLst/>
              <a:ahLst/>
              <a:cxnLst>
                <a:cxn ang="0">
                  <a:pos x="0" y="4"/>
                </a:cxn>
                <a:cxn ang="0">
                  <a:pos x="0" y="4"/>
                </a:cxn>
                <a:cxn ang="0">
                  <a:pos x="8" y="4"/>
                </a:cxn>
                <a:cxn ang="0">
                  <a:pos x="8" y="4"/>
                </a:cxn>
                <a:cxn ang="0">
                  <a:pos x="8" y="0"/>
                </a:cxn>
                <a:cxn ang="0">
                  <a:pos x="0" y="4"/>
                </a:cxn>
                <a:cxn ang="0">
                  <a:pos x="0" y="4"/>
                </a:cxn>
              </a:cxnLst>
              <a:rect l="0" t="0" r="r" b="b"/>
              <a:pathLst>
                <a:path w="8" h="4">
                  <a:moveTo>
                    <a:pt x="0" y="4"/>
                  </a:moveTo>
                  <a:lnTo>
                    <a:pt x="0" y="4"/>
                  </a:lnTo>
                  <a:lnTo>
                    <a:pt x="8" y="4"/>
                  </a:lnTo>
                  <a:lnTo>
                    <a:pt x="8" y="4"/>
                  </a:lnTo>
                  <a:lnTo>
                    <a:pt x="8"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3" name="Freeform 1422"/>
            <p:cNvSpPr>
              <a:spLocks/>
            </p:cNvSpPr>
            <p:nvPr/>
          </p:nvSpPr>
          <p:spPr bwMode="auto">
            <a:xfrm>
              <a:off x="3757615" y="2666803"/>
              <a:ext cx="19050" cy="17463"/>
            </a:xfrm>
            <a:custGeom>
              <a:avLst/>
              <a:gdLst/>
              <a:ahLst/>
              <a:cxnLst>
                <a:cxn ang="0">
                  <a:pos x="0" y="11"/>
                </a:cxn>
                <a:cxn ang="0">
                  <a:pos x="0" y="11"/>
                </a:cxn>
                <a:cxn ang="0">
                  <a:pos x="8" y="7"/>
                </a:cxn>
                <a:cxn ang="0">
                  <a:pos x="12" y="0"/>
                </a:cxn>
                <a:cxn ang="0">
                  <a:pos x="12" y="0"/>
                </a:cxn>
                <a:cxn ang="0">
                  <a:pos x="0" y="0"/>
                </a:cxn>
                <a:cxn ang="0">
                  <a:pos x="0" y="0"/>
                </a:cxn>
                <a:cxn ang="0">
                  <a:pos x="0" y="11"/>
                </a:cxn>
                <a:cxn ang="0">
                  <a:pos x="0" y="11"/>
                </a:cxn>
              </a:cxnLst>
              <a:rect l="0" t="0" r="r" b="b"/>
              <a:pathLst>
                <a:path w="12" h="11">
                  <a:moveTo>
                    <a:pt x="0" y="11"/>
                  </a:moveTo>
                  <a:lnTo>
                    <a:pt x="0" y="11"/>
                  </a:lnTo>
                  <a:lnTo>
                    <a:pt x="8" y="7"/>
                  </a:lnTo>
                  <a:lnTo>
                    <a:pt x="12" y="0"/>
                  </a:lnTo>
                  <a:lnTo>
                    <a:pt x="12"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4" name="Freeform 1423"/>
            <p:cNvSpPr>
              <a:spLocks/>
            </p:cNvSpPr>
            <p:nvPr/>
          </p:nvSpPr>
          <p:spPr bwMode="auto">
            <a:xfrm>
              <a:off x="3946527" y="2666803"/>
              <a:ext cx="23813" cy="17463"/>
            </a:xfrm>
            <a:custGeom>
              <a:avLst/>
              <a:gdLst/>
              <a:ahLst/>
              <a:cxnLst>
                <a:cxn ang="0">
                  <a:pos x="8" y="11"/>
                </a:cxn>
                <a:cxn ang="0">
                  <a:pos x="8" y="11"/>
                </a:cxn>
                <a:cxn ang="0">
                  <a:pos x="15" y="11"/>
                </a:cxn>
                <a:cxn ang="0">
                  <a:pos x="15" y="11"/>
                </a:cxn>
                <a:cxn ang="0">
                  <a:pos x="11" y="4"/>
                </a:cxn>
                <a:cxn ang="0">
                  <a:pos x="8" y="0"/>
                </a:cxn>
                <a:cxn ang="0">
                  <a:pos x="4" y="0"/>
                </a:cxn>
                <a:cxn ang="0">
                  <a:pos x="4" y="0"/>
                </a:cxn>
                <a:cxn ang="0">
                  <a:pos x="0" y="4"/>
                </a:cxn>
                <a:cxn ang="0">
                  <a:pos x="4" y="7"/>
                </a:cxn>
                <a:cxn ang="0">
                  <a:pos x="8" y="7"/>
                </a:cxn>
                <a:cxn ang="0">
                  <a:pos x="8" y="11"/>
                </a:cxn>
                <a:cxn ang="0">
                  <a:pos x="8" y="11"/>
                </a:cxn>
              </a:cxnLst>
              <a:rect l="0" t="0" r="r" b="b"/>
              <a:pathLst>
                <a:path w="15" h="11">
                  <a:moveTo>
                    <a:pt x="8" y="11"/>
                  </a:moveTo>
                  <a:lnTo>
                    <a:pt x="8" y="11"/>
                  </a:lnTo>
                  <a:lnTo>
                    <a:pt x="15" y="11"/>
                  </a:lnTo>
                  <a:lnTo>
                    <a:pt x="15" y="11"/>
                  </a:lnTo>
                  <a:lnTo>
                    <a:pt x="11" y="4"/>
                  </a:lnTo>
                  <a:lnTo>
                    <a:pt x="8" y="0"/>
                  </a:lnTo>
                  <a:lnTo>
                    <a:pt x="4" y="0"/>
                  </a:lnTo>
                  <a:lnTo>
                    <a:pt x="4" y="0"/>
                  </a:lnTo>
                  <a:lnTo>
                    <a:pt x="0" y="4"/>
                  </a:lnTo>
                  <a:lnTo>
                    <a:pt x="4" y="7"/>
                  </a:lnTo>
                  <a:lnTo>
                    <a:pt x="8" y="7"/>
                  </a:lnTo>
                  <a:lnTo>
                    <a:pt x="8" y="11"/>
                  </a:lnTo>
                  <a:lnTo>
                    <a:pt x="8"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5" name="Freeform 1424"/>
            <p:cNvSpPr>
              <a:spLocks/>
            </p:cNvSpPr>
            <p:nvPr/>
          </p:nvSpPr>
          <p:spPr bwMode="auto">
            <a:xfrm>
              <a:off x="4230690" y="2677915"/>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6" name="Freeform 1425"/>
            <p:cNvSpPr>
              <a:spLocks/>
            </p:cNvSpPr>
            <p:nvPr/>
          </p:nvSpPr>
          <p:spPr bwMode="auto">
            <a:xfrm>
              <a:off x="4441827" y="2590603"/>
              <a:ext cx="30163" cy="93663"/>
            </a:xfrm>
            <a:custGeom>
              <a:avLst/>
              <a:gdLst/>
              <a:ahLst/>
              <a:cxnLst>
                <a:cxn ang="0">
                  <a:pos x="0" y="59"/>
                </a:cxn>
                <a:cxn ang="0">
                  <a:pos x="0" y="59"/>
                </a:cxn>
                <a:cxn ang="0">
                  <a:pos x="4" y="59"/>
                </a:cxn>
                <a:cxn ang="0">
                  <a:pos x="4" y="55"/>
                </a:cxn>
                <a:cxn ang="0">
                  <a:pos x="8" y="48"/>
                </a:cxn>
                <a:cxn ang="0">
                  <a:pos x="8" y="41"/>
                </a:cxn>
                <a:cxn ang="0">
                  <a:pos x="12" y="41"/>
                </a:cxn>
                <a:cxn ang="0">
                  <a:pos x="19" y="44"/>
                </a:cxn>
                <a:cxn ang="0">
                  <a:pos x="19" y="44"/>
                </a:cxn>
                <a:cxn ang="0">
                  <a:pos x="19" y="41"/>
                </a:cxn>
                <a:cxn ang="0">
                  <a:pos x="15" y="37"/>
                </a:cxn>
                <a:cxn ang="0">
                  <a:pos x="4" y="37"/>
                </a:cxn>
                <a:cxn ang="0">
                  <a:pos x="4" y="37"/>
                </a:cxn>
                <a:cxn ang="0">
                  <a:pos x="4" y="0"/>
                </a:cxn>
                <a:cxn ang="0">
                  <a:pos x="4" y="0"/>
                </a:cxn>
                <a:cxn ang="0">
                  <a:pos x="0" y="7"/>
                </a:cxn>
                <a:cxn ang="0">
                  <a:pos x="0" y="11"/>
                </a:cxn>
                <a:cxn ang="0">
                  <a:pos x="0" y="26"/>
                </a:cxn>
                <a:cxn ang="0">
                  <a:pos x="0" y="44"/>
                </a:cxn>
                <a:cxn ang="0">
                  <a:pos x="0" y="59"/>
                </a:cxn>
                <a:cxn ang="0">
                  <a:pos x="0" y="59"/>
                </a:cxn>
              </a:cxnLst>
              <a:rect l="0" t="0" r="r" b="b"/>
              <a:pathLst>
                <a:path w="19" h="59">
                  <a:moveTo>
                    <a:pt x="0" y="59"/>
                  </a:moveTo>
                  <a:lnTo>
                    <a:pt x="0" y="59"/>
                  </a:lnTo>
                  <a:lnTo>
                    <a:pt x="4" y="59"/>
                  </a:lnTo>
                  <a:lnTo>
                    <a:pt x="4" y="55"/>
                  </a:lnTo>
                  <a:lnTo>
                    <a:pt x="8" y="48"/>
                  </a:lnTo>
                  <a:lnTo>
                    <a:pt x="8" y="41"/>
                  </a:lnTo>
                  <a:lnTo>
                    <a:pt x="12" y="41"/>
                  </a:lnTo>
                  <a:lnTo>
                    <a:pt x="19" y="44"/>
                  </a:lnTo>
                  <a:lnTo>
                    <a:pt x="19" y="44"/>
                  </a:lnTo>
                  <a:lnTo>
                    <a:pt x="19" y="41"/>
                  </a:lnTo>
                  <a:lnTo>
                    <a:pt x="15" y="37"/>
                  </a:lnTo>
                  <a:lnTo>
                    <a:pt x="4" y="37"/>
                  </a:lnTo>
                  <a:lnTo>
                    <a:pt x="4" y="37"/>
                  </a:lnTo>
                  <a:lnTo>
                    <a:pt x="4" y="0"/>
                  </a:lnTo>
                  <a:lnTo>
                    <a:pt x="4" y="0"/>
                  </a:lnTo>
                  <a:lnTo>
                    <a:pt x="0" y="7"/>
                  </a:lnTo>
                  <a:lnTo>
                    <a:pt x="0" y="11"/>
                  </a:lnTo>
                  <a:lnTo>
                    <a:pt x="0" y="26"/>
                  </a:lnTo>
                  <a:lnTo>
                    <a:pt x="0" y="44"/>
                  </a:lnTo>
                  <a:lnTo>
                    <a:pt x="0" y="59"/>
                  </a:lnTo>
                  <a:lnTo>
                    <a:pt x="0"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7" name="Freeform 1426"/>
            <p:cNvSpPr>
              <a:spLocks/>
            </p:cNvSpPr>
            <p:nvPr/>
          </p:nvSpPr>
          <p:spPr bwMode="auto">
            <a:xfrm>
              <a:off x="4943477" y="2666803"/>
              <a:ext cx="19050" cy="17463"/>
            </a:xfrm>
            <a:custGeom>
              <a:avLst/>
              <a:gdLst/>
              <a:ahLst/>
              <a:cxnLst>
                <a:cxn ang="0">
                  <a:pos x="4" y="11"/>
                </a:cxn>
                <a:cxn ang="0">
                  <a:pos x="4" y="11"/>
                </a:cxn>
                <a:cxn ang="0">
                  <a:pos x="8" y="11"/>
                </a:cxn>
                <a:cxn ang="0">
                  <a:pos x="12" y="11"/>
                </a:cxn>
                <a:cxn ang="0">
                  <a:pos x="12" y="0"/>
                </a:cxn>
                <a:cxn ang="0">
                  <a:pos x="12" y="0"/>
                </a:cxn>
                <a:cxn ang="0">
                  <a:pos x="0" y="0"/>
                </a:cxn>
                <a:cxn ang="0">
                  <a:pos x="0" y="0"/>
                </a:cxn>
                <a:cxn ang="0">
                  <a:pos x="0" y="4"/>
                </a:cxn>
                <a:cxn ang="0">
                  <a:pos x="0" y="7"/>
                </a:cxn>
                <a:cxn ang="0">
                  <a:pos x="4" y="7"/>
                </a:cxn>
                <a:cxn ang="0">
                  <a:pos x="4" y="11"/>
                </a:cxn>
                <a:cxn ang="0">
                  <a:pos x="4" y="11"/>
                </a:cxn>
              </a:cxnLst>
              <a:rect l="0" t="0" r="r" b="b"/>
              <a:pathLst>
                <a:path w="12" h="11">
                  <a:moveTo>
                    <a:pt x="4" y="11"/>
                  </a:moveTo>
                  <a:lnTo>
                    <a:pt x="4" y="11"/>
                  </a:lnTo>
                  <a:lnTo>
                    <a:pt x="8" y="11"/>
                  </a:lnTo>
                  <a:lnTo>
                    <a:pt x="12" y="11"/>
                  </a:lnTo>
                  <a:lnTo>
                    <a:pt x="12" y="0"/>
                  </a:lnTo>
                  <a:lnTo>
                    <a:pt x="12" y="0"/>
                  </a:lnTo>
                  <a:lnTo>
                    <a:pt x="0" y="0"/>
                  </a:lnTo>
                  <a:lnTo>
                    <a:pt x="0" y="0"/>
                  </a:lnTo>
                  <a:lnTo>
                    <a:pt x="0" y="4"/>
                  </a:lnTo>
                  <a:lnTo>
                    <a:pt x="0" y="7"/>
                  </a:lnTo>
                  <a:lnTo>
                    <a:pt x="4" y="7"/>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8" name="Freeform 1427"/>
            <p:cNvSpPr>
              <a:spLocks/>
            </p:cNvSpPr>
            <p:nvPr/>
          </p:nvSpPr>
          <p:spPr bwMode="auto">
            <a:xfrm>
              <a:off x="3186115" y="2666803"/>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9" name="Freeform 1428"/>
            <p:cNvSpPr>
              <a:spLocks/>
            </p:cNvSpPr>
            <p:nvPr/>
          </p:nvSpPr>
          <p:spPr bwMode="auto">
            <a:xfrm>
              <a:off x="4083052" y="2666803"/>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0" name="Freeform 1429"/>
            <p:cNvSpPr>
              <a:spLocks/>
            </p:cNvSpPr>
            <p:nvPr/>
          </p:nvSpPr>
          <p:spPr bwMode="auto">
            <a:xfrm>
              <a:off x="4135440" y="266680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 name="Freeform 1430"/>
            <p:cNvSpPr>
              <a:spLocks/>
            </p:cNvSpPr>
            <p:nvPr/>
          </p:nvSpPr>
          <p:spPr bwMode="auto">
            <a:xfrm>
              <a:off x="4595815" y="2666803"/>
              <a:ext cx="17463" cy="11113"/>
            </a:xfrm>
            <a:custGeom>
              <a:avLst/>
              <a:gdLst/>
              <a:ahLst/>
              <a:cxnLst>
                <a:cxn ang="0">
                  <a:pos x="0" y="7"/>
                </a:cxn>
                <a:cxn ang="0">
                  <a:pos x="0" y="7"/>
                </a:cxn>
                <a:cxn ang="0">
                  <a:pos x="11" y="7"/>
                </a:cxn>
                <a:cxn ang="0">
                  <a:pos x="11" y="7"/>
                </a:cxn>
                <a:cxn ang="0">
                  <a:pos x="11" y="0"/>
                </a:cxn>
                <a:cxn ang="0">
                  <a:pos x="11" y="0"/>
                </a:cxn>
                <a:cxn ang="0">
                  <a:pos x="0" y="0"/>
                </a:cxn>
                <a:cxn ang="0">
                  <a:pos x="0" y="0"/>
                </a:cxn>
                <a:cxn ang="0">
                  <a:pos x="0" y="7"/>
                </a:cxn>
                <a:cxn ang="0">
                  <a:pos x="0" y="7"/>
                </a:cxn>
              </a:cxnLst>
              <a:rect l="0" t="0" r="r" b="b"/>
              <a:pathLst>
                <a:path w="11" h="7">
                  <a:moveTo>
                    <a:pt x="0" y="7"/>
                  </a:moveTo>
                  <a:lnTo>
                    <a:pt x="0" y="7"/>
                  </a:lnTo>
                  <a:lnTo>
                    <a:pt x="11" y="7"/>
                  </a:lnTo>
                  <a:lnTo>
                    <a:pt x="11" y="7"/>
                  </a:lnTo>
                  <a:lnTo>
                    <a:pt x="11" y="0"/>
                  </a:lnTo>
                  <a:lnTo>
                    <a:pt x="11"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 name="Freeform 1431"/>
            <p:cNvSpPr>
              <a:spLocks/>
            </p:cNvSpPr>
            <p:nvPr/>
          </p:nvSpPr>
          <p:spPr bwMode="auto">
            <a:xfrm>
              <a:off x="4991102" y="266680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3" name="Freeform 1432"/>
            <p:cNvSpPr>
              <a:spLocks/>
            </p:cNvSpPr>
            <p:nvPr/>
          </p:nvSpPr>
          <p:spPr bwMode="auto">
            <a:xfrm>
              <a:off x="5214940" y="2666803"/>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4" name="Freeform 1433"/>
            <p:cNvSpPr>
              <a:spLocks/>
            </p:cNvSpPr>
            <p:nvPr/>
          </p:nvSpPr>
          <p:spPr bwMode="auto">
            <a:xfrm>
              <a:off x="5238752" y="2666803"/>
              <a:ext cx="30163" cy="11113"/>
            </a:xfrm>
            <a:custGeom>
              <a:avLst/>
              <a:gdLst/>
              <a:ahLst/>
              <a:cxnLst>
                <a:cxn ang="0">
                  <a:pos x="0" y="7"/>
                </a:cxn>
                <a:cxn ang="0">
                  <a:pos x="0" y="7"/>
                </a:cxn>
                <a:cxn ang="0">
                  <a:pos x="11" y="7"/>
                </a:cxn>
                <a:cxn ang="0">
                  <a:pos x="15" y="7"/>
                </a:cxn>
                <a:cxn ang="0">
                  <a:pos x="19" y="0"/>
                </a:cxn>
                <a:cxn ang="0">
                  <a:pos x="19" y="0"/>
                </a:cxn>
                <a:cxn ang="0">
                  <a:pos x="4" y="0"/>
                </a:cxn>
                <a:cxn ang="0">
                  <a:pos x="0" y="0"/>
                </a:cxn>
                <a:cxn ang="0">
                  <a:pos x="0" y="7"/>
                </a:cxn>
                <a:cxn ang="0">
                  <a:pos x="0" y="7"/>
                </a:cxn>
              </a:cxnLst>
              <a:rect l="0" t="0" r="r" b="b"/>
              <a:pathLst>
                <a:path w="19" h="7">
                  <a:moveTo>
                    <a:pt x="0" y="7"/>
                  </a:moveTo>
                  <a:lnTo>
                    <a:pt x="0" y="7"/>
                  </a:lnTo>
                  <a:lnTo>
                    <a:pt x="11" y="7"/>
                  </a:lnTo>
                  <a:lnTo>
                    <a:pt x="15" y="7"/>
                  </a:lnTo>
                  <a:lnTo>
                    <a:pt x="19" y="0"/>
                  </a:lnTo>
                  <a:lnTo>
                    <a:pt x="19" y="0"/>
                  </a:lnTo>
                  <a:lnTo>
                    <a:pt x="4"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5" name="Freeform 1434"/>
            <p:cNvSpPr>
              <a:spLocks/>
            </p:cNvSpPr>
            <p:nvPr/>
          </p:nvSpPr>
          <p:spPr bwMode="auto">
            <a:xfrm>
              <a:off x="3144840" y="2660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6" name="Freeform 1435"/>
            <p:cNvSpPr>
              <a:spLocks/>
            </p:cNvSpPr>
            <p:nvPr/>
          </p:nvSpPr>
          <p:spPr bwMode="auto">
            <a:xfrm>
              <a:off x="3716340" y="2642990"/>
              <a:ext cx="17463" cy="23813"/>
            </a:xfrm>
            <a:custGeom>
              <a:avLst/>
              <a:gdLst/>
              <a:ahLst/>
              <a:cxnLst>
                <a:cxn ang="0">
                  <a:pos x="8" y="15"/>
                </a:cxn>
                <a:cxn ang="0">
                  <a:pos x="8" y="15"/>
                </a:cxn>
                <a:cxn ang="0">
                  <a:pos x="11" y="15"/>
                </a:cxn>
                <a:cxn ang="0">
                  <a:pos x="11" y="11"/>
                </a:cxn>
                <a:cxn ang="0">
                  <a:pos x="11" y="0"/>
                </a:cxn>
                <a:cxn ang="0">
                  <a:pos x="11" y="0"/>
                </a:cxn>
                <a:cxn ang="0">
                  <a:pos x="8" y="4"/>
                </a:cxn>
                <a:cxn ang="0">
                  <a:pos x="0" y="4"/>
                </a:cxn>
                <a:cxn ang="0">
                  <a:pos x="0" y="4"/>
                </a:cxn>
                <a:cxn ang="0">
                  <a:pos x="0" y="8"/>
                </a:cxn>
                <a:cxn ang="0">
                  <a:pos x="4" y="11"/>
                </a:cxn>
                <a:cxn ang="0">
                  <a:pos x="8" y="11"/>
                </a:cxn>
                <a:cxn ang="0">
                  <a:pos x="8" y="15"/>
                </a:cxn>
                <a:cxn ang="0">
                  <a:pos x="8" y="15"/>
                </a:cxn>
              </a:cxnLst>
              <a:rect l="0" t="0" r="r" b="b"/>
              <a:pathLst>
                <a:path w="11" h="15">
                  <a:moveTo>
                    <a:pt x="8" y="15"/>
                  </a:moveTo>
                  <a:lnTo>
                    <a:pt x="8" y="15"/>
                  </a:lnTo>
                  <a:lnTo>
                    <a:pt x="11" y="15"/>
                  </a:lnTo>
                  <a:lnTo>
                    <a:pt x="11" y="11"/>
                  </a:lnTo>
                  <a:lnTo>
                    <a:pt x="11" y="0"/>
                  </a:lnTo>
                  <a:lnTo>
                    <a:pt x="11" y="0"/>
                  </a:lnTo>
                  <a:lnTo>
                    <a:pt x="8" y="4"/>
                  </a:lnTo>
                  <a:lnTo>
                    <a:pt x="0" y="4"/>
                  </a:lnTo>
                  <a:lnTo>
                    <a:pt x="0" y="4"/>
                  </a:lnTo>
                  <a:lnTo>
                    <a:pt x="0" y="8"/>
                  </a:lnTo>
                  <a:lnTo>
                    <a:pt x="4" y="11"/>
                  </a:lnTo>
                  <a:lnTo>
                    <a:pt x="8" y="11"/>
                  </a:lnTo>
                  <a:lnTo>
                    <a:pt x="8" y="15"/>
                  </a:lnTo>
                  <a:lnTo>
                    <a:pt x="8"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7" name="Freeform 1436"/>
            <p:cNvSpPr>
              <a:spLocks/>
            </p:cNvSpPr>
            <p:nvPr/>
          </p:nvSpPr>
          <p:spPr bwMode="auto">
            <a:xfrm>
              <a:off x="3787777" y="2660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8" name="Freeform 1437"/>
            <p:cNvSpPr>
              <a:spLocks/>
            </p:cNvSpPr>
            <p:nvPr/>
          </p:nvSpPr>
          <p:spPr bwMode="auto">
            <a:xfrm>
              <a:off x="3870327" y="2660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9" name="Freeform 1438"/>
            <p:cNvSpPr>
              <a:spLocks/>
            </p:cNvSpPr>
            <p:nvPr/>
          </p:nvSpPr>
          <p:spPr bwMode="auto">
            <a:xfrm>
              <a:off x="3983040" y="2660453"/>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0" name="Freeform 1439"/>
            <p:cNvSpPr>
              <a:spLocks/>
            </p:cNvSpPr>
            <p:nvPr/>
          </p:nvSpPr>
          <p:spPr bwMode="auto">
            <a:xfrm>
              <a:off x="4967290" y="2660453"/>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1" name="Freeform 1440"/>
            <p:cNvSpPr>
              <a:spLocks/>
            </p:cNvSpPr>
            <p:nvPr/>
          </p:nvSpPr>
          <p:spPr bwMode="auto">
            <a:xfrm>
              <a:off x="5286377" y="26604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2" name="Freeform 1441"/>
            <p:cNvSpPr>
              <a:spLocks/>
            </p:cNvSpPr>
            <p:nvPr/>
          </p:nvSpPr>
          <p:spPr bwMode="auto">
            <a:xfrm>
              <a:off x="3392490" y="2642990"/>
              <a:ext cx="17463" cy="17463"/>
            </a:xfrm>
            <a:custGeom>
              <a:avLst/>
              <a:gdLst/>
              <a:ahLst/>
              <a:cxnLst>
                <a:cxn ang="0">
                  <a:pos x="0" y="11"/>
                </a:cxn>
                <a:cxn ang="0">
                  <a:pos x="0" y="11"/>
                </a:cxn>
                <a:cxn ang="0">
                  <a:pos x="7" y="8"/>
                </a:cxn>
                <a:cxn ang="0">
                  <a:pos x="11" y="0"/>
                </a:cxn>
                <a:cxn ang="0">
                  <a:pos x="11" y="0"/>
                </a:cxn>
                <a:cxn ang="0">
                  <a:pos x="4" y="4"/>
                </a:cxn>
                <a:cxn ang="0">
                  <a:pos x="0" y="11"/>
                </a:cxn>
                <a:cxn ang="0">
                  <a:pos x="0" y="11"/>
                </a:cxn>
              </a:cxnLst>
              <a:rect l="0" t="0" r="r" b="b"/>
              <a:pathLst>
                <a:path w="11" h="11">
                  <a:moveTo>
                    <a:pt x="0" y="11"/>
                  </a:moveTo>
                  <a:lnTo>
                    <a:pt x="0" y="11"/>
                  </a:lnTo>
                  <a:lnTo>
                    <a:pt x="7" y="8"/>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3" name="Freeform 1442"/>
            <p:cNvSpPr>
              <a:spLocks/>
            </p:cNvSpPr>
            <p:nvPr/>
          </p:nvSpPr>
          <p:spPr bwMode="auto">
            <a:xfrm>
              <a:off x="3475040" y="2625528"/>
              <a:ext cx="17463" cy="34925"/>
            </a:xfrm>
            <a:custGeom>
              <a:avLst/>
              <a:gdLst/>
              <a:ahLst/>
              <a:cxnLst>
                <a:cxn ang="0">
                  <a:pos x="0" y="22"/>
                </a:cxn>
                <a:cxn ang="0">
                  <a:pos x="0" y="22"/>
                </a:cxn>
                <a:cxn ang="0">
                  <a:pos x="4" y="19"/>
                </a:cxn>
                <a:cxn ang="0">
                  <a:pos x="7" y="15"/>
                </a:cxn>
                <a:cxn ang="0">
                  <a:pos x="11" y="11"/>
                </a:cxn>
                <a:cxn ang="0">
                  <a:pos x="11" y="0"/>
                </a:cxn>
                <a:cxn ang="0">
                  <a:pos x="11" y="0"/>
                </a:cxn>
                <a:cxn ang="0">
                  <a:pos x="4" y="4"/>
                </a:cxn>
                <a:cxn ang="0">
                  <a:pos x="4" y="11"/>
                </a:cxn>
                <a:cxn ang="0">
                  <a:pos x="0" y="22"/>
                </a:cxn>
                <a:cxn ang="0">
                  <a:pos x="0" y="22"/>
                </a:cxn>
              </a:cxnLst>
              <a:rect l="0" t="0" r="r" b="b"/>
              <a:pathLst>
                <a:path w="11" h="22">
                  <a:moveTo>
                    <a:pt x="0" y="22"/>
                  </a:moveTo>
                  <a:lnTo>
                    <a:pt x="0" y="22"/>
                  </a:lnTo>
                  <a:lnTo>
                    <a:pt x="4" y="19"/>
                  </a:lnTo>
                  <a:lnTo>
                    <a:pt x="7" y="15"/>
                  </a:lnTo>
                  <a:lnTo>
                    <a:pt x="11" y="11"/>
                  </a:lnTo>
                  <a:lnTo>
                    <a:pt x="11" y="0"/>
                  </a:lnTo>
                  <a:lnTo>
                    <a:pt x="11" y="0"/>
                  </a:lnTo>
                  <a:lnTo>
                    <a:pt x="4" y="4"/>
                  </a:lnTo>
                  <a:lnTo>
                    <a:pt x="4" y="11"/>
                  </a:lnTo>
                  <a:lnTo>
                    <a:pt x="0" y="22"/>
                  </a:lnTo>
                  <a:lnTo>
                    <a:pt x="0"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4" name="Freeform 1443"/>
            <p:cNvSpPr>
              <a:spLocks/>
            </p:cNvSpPr>
            <p:nvPr/>
          </p:nvSpPr>
          <p:spPr bwMode="auto">
            <a:xfrm>
              <a:off x="3887790" y="2649340"/>
              <a:ext cx="17463" cy="11113"/>
            </a:xfrm>
            <a:custGeom>
              <a:avLst/>
              <a:gdLst/>
              <a:ahLst/>
              <a:cxnLst>
                <a:cxn ang="0">
                  <a:pos x="0" y="7"/>
                </a:cxn>
                <a:cxn ang="0">
                  <a:pos x="0" y="7"/>
                </a:cxn>
                <a:cxn ang="0">
                  <a:pos x="8" y="4"/>
                </a:cxn>
                <a:cxn ang="0">
                  <a:pos x="11" y="4"/>
                </a:cxn>
                <a:cxn ang="0">
                  <a:pos x="11" y="4"/>
                </a:cxn>
                <a:cxn ang="0">
                  <a:pos x="8" y="0"/>
                </a:cxn>
                <a:cxn ang="0">
                  <a:pos x="4" y="0"/>
                </a:cxn>
                <a:cxn ang="0">
                  <a:pos x="0" y="4"/>
                </a:cxn>
                <a:cxn ang="0">
                  <a:pos x="0" y="7"/>
                </a:cxn>
                <a:cxn ang="0">
                  <a:pos x="0" y="7"/>
                </a:cxn>
              </a:cxnLst>
              <a:rect l="0" t="0" r="r" b="b"/>
              <a:pathLst>
                <a:path w="11" h="7">
                  <a:moveTo>
                    <a:pt x="0" y="7"/>
                  </a:moveTo>
                  <a:lnTo>
                    <a:pt x="0" y="7"/>
                  </a:lnTo>
                  <a:lnTo>
                    <a:pt x="8" y="4"/>
                  </a:lnTo>
                  <a:lnTo>
                    <a:pt x="11" y="4"/>
                  </a:lnTo>
                  <a:lnTo>
                    <a:pt x="11" y="4"/>
                  </a:lnTo>
                  <a:lnTo>
                    <a:pt x="8" y="0"/>
                  </a:lnTo>
                  <a:lnTo>
                    <a:pt x="4" y="0"/>
                  </a:lnTo>
                  <a:lnTo>
                    <a:pt x="0" y="4"/>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5" name="Freeform 1444"/>
            <p:cNvSpPr>
              <a:spLocks/>
            </p:cNvSpPr>
            <p:nvPr/>
          </p:nvSpPr>
          <p:spPr bwMode="auto">
            <a:xfrm>
              <a:off x="4000502" y="2625528"/>
              <a:ext cx="41275" cy="34925"/>
            </a:xfrm>
            <a:custGeom>
              <a:avLst/>
              <a:gdLst/>
              <a:ahLst/>
              <a:cxnLst>
                <a:cxn ang="0">
                  <a:pos x="11" y="22"/>
                </a:cxn>
                <a:cxn ang="0">
                  <a:pos x="11" y="22"/>
                </a:cxn>
                <a:cxn ang="0">
                  <a:pos x="18" y="19"/>
                </a:cxn>
                <a:cxn ang="0">
                  <a:pos x="26" y="22"/>
                </a:cxn>
                <a:cxn ang="0">
                  <a:pos x="26" y="22"/>
                </a:cxn>
                <a:cxn ang="0">
                  <a:pos x="26" y="15"/>
                </a:cxn>
                <a:cxn ang="0">
                  <a:pos x="26" y="7"/>
                </a:cxn>
                <a:cxn ang="0">
                  <a:pos x="22" y="4"/>
                </a:cxn>
                <a:cxn ang="0">
                  <a:pos x="15" y="0"/>
                </a:cxn>
                <a:cxn ang="0">
                  <a:pos x="15" y="0"/>
                </a:cxn>
                <a:cxn ang="0">
                  <a:pos x="15" y="11"/>
                </a:cxn>
                <a:cxn ang="0">
                  <a:pos x="15" y="11"/>
                </a:cxn>
                <a:cxn ang="0">
                  <a:pos x="11" y="11"/>
                </a:cxn>
                <a:cxn ang="0">
                  <a:pos x="7" y="11"/>
                </a:cxn>
                <a:cxn ang="0">
                  <a:pos x="7" y="0"/>
                </a:cxn>
                <a:cxn ang="0">
                  <a:pos x="7" y="0"/>
                </a:cxn>
                <a:cxn ang="0">
                  <a:pos x="0" y="7"/>
                </a:cxn>
                <a:cxn ang="0">
                  <a:pos x="0" y="11"/>
                </a:cxn>
                <a:cxn ang="0">
                  <a:pos x="11" y="22"/>
                </a:cxn>
                <a:cxn ang="0">
                  <a:pos x="11" y="22"/>
                </a:cxn>
              </a:cxnLst>
              <a:rect l="0" t="0" r="r" b="b"/>
              <a:pathLst>
                <a:path w="26" h="22">
                  <a:moveTo>
                    <a:pt x="11" y="22"/>
                  </a:moveTo>
                  <a:lnTo>
                    <a:pt x="11" y="22"/>
                  </a:lnTo>
                  <a:lnTo>
                    <a:pt x="18" y="19"/>
                  </a:lnTo>
                  <a:lnTo>
                    <a:pt x="26" y="22"/>
                  </a:lnTo>
                  <a:lnTo>
                    <a:pt x="26" y="22"/>
                  </a:lnTo>
                  <a:lnTo>
                    <a:pt x="26" y="15"/>
                  </a:lnTo>
                  <a:lnTo>
                    <a:pt x="26" y="7"/>
                  </a:lnTo>
                  <a:lnTo>
                    <a:pt x="22" y="4"/>
                  </a:lnTo>
                  <a:lnTo>
                    <a:pt x="15" y="0"/>
                  </a:lnTo>
                  <a:lnTo>
                    <a:pt x="15" y="0"/>
                  </a:lnTo>
                  <a:lnTo>
                    <a:pt x="15" y="11"/>
                  </a:lnTo>
                  <a:lnTo>
                    <a:pt x="15" y="11"/>
                  </a:lnTo>
                  <a:lnTo>
                    <a:pt x="11" y="11"/>
                  </a:lnTo>
                  <a:lnTo>
                    <a:pt x="7" y="11"/>
                  </a:lnTo>
                  <a:lnTo>
                    <a:pt x="7" y="0"/>
                  </a:lnTo>
                  <a:lnTo>
                    <a:pt x="7" y="0"/>
                  </a:lnTo>
                  <a:lnTo>
                    <a:pt x="0" y="7"/>
                  </a:lnTo>
                  <a:lnTo>
                    <a:pt x="0" y="11"/>
                  </a:lnTo>
                  <a:lnTo>
                    <a:pt x="11" y="22"/>
                  </a:lnTo>
                  <a:lnTo>
                    <a:pt x="11"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6" name="Freeform 1445"/>
            <p:cNvSpPr>
              <a:spLocks/>
            </p:cNvSpPr>
            <p:nvPr/>
          </p:nvSpPr>
          <p:spPr bwMode="auto">
            <a:xfrm>
              <a:off x="4318002" y="2649340"/>
              <a:ext cx="12700" cy="11113"/>
            </a:xfrm>
            <a:custGeom>
              <a:avLst/>
              <a:gdLst/>
              <a:ahLst/>
              <a:cxnLst>
                <a:cxn ang="0">
                  <a:pos x="0" y="7"/>
                </a:cxn>
                <a:cxn ang="0">
                  <a:pos x="0" y="7"/>
                </a:cxn>
                <a:cxn ang="0">
                  <a:pos x="8" y="7"/>
                </a:cxn>
                <a:cxn ang="0">
                  <a:pos x="8" y="7"/>
                </a:cxn>
                <a:cxn ang="0">
                  <a:pos x="8" y="4"/>
                </a:cxn>
                <a:cxn ang="0">
                  <a:pos x="4" y="0"/>
                </a:cxn>
                <a:cxn ang="0">
                  <a:pos x="0" y="0"/>
                </a:cxn>
                <a:cxn ang="0">
                  <a:pos x="0" y="0"/>
                </a:cxn>
                <a:cxn ang="0">
                  <a:pos x="0" y="7"/>
                </a:cxn>
                <a:cxn ang="0">
                  <a:pos x="0" y="7"/>
                </a:cxn>
              </a:cxnLst>
              <a:rect l="0" t="0" r="r" b="b"/>
              <a:pathLst>
                <a:path w="8" h="7">
                  <a:moveTo>
                    <a:pt x="0" y="7"/>
                  </a:moveTo>
                  <a:lnTo>
                    <a:pt x="0" y="7"/>
                  </a:lnTo>
                  <a:lnTo>
                    <a:pt x="8" y="7"/>
                  </a:lnTo>
                  <a:lnTo>
                    <a:pt x="8" y="7"/>
                  </a:lnTo>
                  <a:lnTo>
                    <a:pt x="8" y="4"/>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7" name="Freeform 1446"/>
            <p:cNvSpPr>
              <a:spLocks/>
            </p:cNvSpPr>
            <p:nvPr/>
          </p:nvSpPr>
          <p:spPr bwMode="auto">
            <a:xfrm>
              <a:off x="4849815" y="264934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8" name="Freeform 1447"/>
            <p:cNvSpPr>
              <a:spLocks/>
            </p:cNvSpPr>
            <p:nvPr/>
          </p:nvSpPr>
          <p:spPr bwMode="auto">
            <a:xfrm>
              <a:off x="4867277" y="2649340"/>
              <a:ext cx="23813" cy="11113"/>
            </a:xfrm>
            <a:custGeom>
              <a:avLst/>
              <a:gdLst/>
              <a:ahLst/>
              <a:cxnLst>
                <a:cxn ang="0">
                  <a:pos x="15" y="7"/>
                </a:cxn>
                <a:cxn ang="0">
                  <a:pos x="15" y="7"/>
                </a:cxn>
                <a:cxn ang="0">
                  <a:pos x="15" y="0"/>
                </a:cxn>
                <a:cxn ang="0">
                  <a:pos x="11" y="0"/>
                </a:cxn>
                <a:cxn ang="0">
                  <a:pos x="0" y="0"/>
                </a:cxn>
                <a:cxn ang="0">
                  <a:pos x="0" y="0"/>
                </a:cxn>
                <a:cxn ang="0">
                  <a:pos x="0" y="4"/>
                </a:cxn>
                <a:cxn ang="0">
                  <a:pos x="4" y="7"/>
                </a:cxn>
                <a:cxn ang="0">
                  <a:pos x="15" y="7"/>
                </a:cxn>
                <a:cxn ang="0">
                  <a:pos x="15" y="7"/>
                </a:cxn>
              </a:cxnLst>
              <a:rect l="0" t="0" r="r" b="b"/>
              <a:pathLst>
                <a:path w="15" h="7">
                  <a:moveTo>
                    <a:pt x="15" y="7"/>
                  </a:moveTo>
                  <a:lnTo>
                    <a:pt x="15" y="7"/>
                  </a:lnTo>
                  <a:lnTo>
                    <a:pt x="15" y="0"/>
                  </a:lnTo>
                  <a:lnTo>
                    <a:pt x="11" y="0"/>
                  </a:lnTo>
                  <a:lnTo>
                    <a:pt x="0" y="0"/>
                  </a:lnTo>
                  <a:lnTo>
                    <a:pt x="0" y="0"/>
                  </a:lnTo>
                  <a:lnTo>
                    <a:pt x="0" y="4"/>
                  </a:lnTo>
                  <a:lnTo>
                    <a:pt x="4" y="7"/>
                  </a:lnTo>
                  <a:lnTo>
                    <a:pt x="15" y="7"/>
                  </a:lnTo>
                  <a:lnTo>
                    <a:pt x="15"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9" name="Freeform 1448"/>
            <p:cNvSpPr>
              <a:spLocks/>
            </p:cNvSpPr>
            <p:nvPr/>
          </p:nvSpPr>
          <p:spPr bwMode="auto">
            <a:xfrm>
              <a:off x="4979990" y="2619178"/>
              <a:ext cx="23813" cy="41275"/>
            </a:xfrm>
            <a:custGeom>
              <a:avLst/>
              <a:gdLst/>
              <a:ahLst/>
              <a:cxnLst>
                <a:cxn ang="0">
                  <a:pos x="7" y="26"/>
                </a:cxn>
                <a:cxn ang="0">
                  <a:pos x="7" y="26"/>
                </a:cxn>
                <a:cxn ang="0">
                  <a:pos x="15" y="26"/>
                </a:cxn>
                <a:cxn ang="0">
                  <a:pos x="15" y="23"/>
                </a:cxn>
                <a:cxn ang="0">
                  <a:pos x="15" y="19"/>
                </a:cxn>
                <a:cxn ang="0">
                  <a:pos x="7" y="15"/>
                </a:cxn>
                <a:cxn ang="0">
                  <a:pos x="7" y="15"/>
                </a:cxn>
                <a:cxn ang="0">
                  <a:pos x="15" y="11"/>
                </a:cxn>
                <a:cxn ang="0">
                  <a:pos x="15" y="0"/>
                </a:cxn>
                <a:cxn ang="0">
                  <a:pos x="15" y="0"/>
                </a:cxn>
                <a:cxn ang="0">
                  <a:pos x="7" y="0"/>
                </a:cxn>
                <a:cxn ang="0">
                  <a:pos x="0" y="4"/>
                </a:cxn>
                <a:cxn ang="0">
                  <a:pos x="0" y="8"/>
                </a:cxn>
                <a:cxn ang="0">
                  <a:pos x="0" y="15"/>
                </a:cxn>
                <a:cxn ang="0">
                  <a:pos x="0" y="15"/>
                </a:cxn>
                <a:cxn ang="0">
                  <a:pos x="7" y="19"/>
                </a:cxn>
                <a:cxn ang="0">
                  <a:pos x="7" y="23"/>
                </a:cxn>
                <a:cxn ang="0">
                  <a:pos x="7" y="26"/>
                </a:cxn>
                <a:cxn ang="0">
                  <a:pos x="7" y="26"/>
                </a:cxn>
              </a:cxnLst>
              <a:rect l="0" t="0" r="r" b="b"/>
              <a:pathLst>
                <a:path w="15" h="26">
                  <a:moveTo>
                    <a:pt x="7" y="26"/>
                  </a:moveTo>
                  <a:lnTo>
                    <a:pt x="7" y="26"/>
                  </a:lnTo>
                  <a:lnTo>
                    <a:pt x="15" y="26"/>
                  </a:lnTo>
                  <a:lnTo>
                    <a:pt x="15" y="23"/>
                  </a:lnTo>
                  <a:lnTo>
                    <a:pt x="15" y="19"/>
                  </a:lnTo>
                  <a:lnTo>
                    <a:pt x="7" y="15"/>
                  </a:lnTo>
                  <a:lnTo>
                    <a:pt x="7" y="15"/>
                  </a:lnTo>
                  <a:lnTo>
                    <a:pt x="15" y="11"/>
                  </a:lnTo>
                  <a:lnTo>
                    <a:pt x="15" y="0"/>
                  </a:lnTo>
                  <a:lnTo>
                    <a:pt x="15" y="0"/>
                  </a:lnTo>
                  <a:lnTo>
                    <a:pt x="7" y="0"/>
                  </a:lnTo>
                  <a:lnTo>
                    <a:pt x="0" y="4"/>
                  </a:lnTo>
                  <a:lnTo>
                    <a:pt x="0" y="8"/>
                  </a:lnTo>
                  <a:lnTo>
                    <a:pt x="0" y="15"/>
                  </a:lnTo>
                  <a:lnTo>
                    <a:pt x="0" y="15"/>
                  </a:lnTo>
                  <a:lnTo>
                    <a:pt x="7" y="19"/>
                  </a:lnTo>
                  <a:lnTo>
                    <a:pt x="7" y="23"/>
                  </a:lnTo>
                  <a:lnTo>
                    <a:pt x="7" y="26"/>
                  </a:lnTo>
                  <a:lnTo>
                    <a:pt x="7"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0" name="Freeform 1449"/>
            <p:cNvSpPr>
              <a:spLocks/>
            </p:cNvSpPr>
            <p:nvPr/>
          </p:nvSpPr>
          <p:spPr bwMode="auto">
            <a:xfrm>
              <a:off x="5145090" y="2636640"/>
              <a:ext cx="11113" cy="23813"/>
            </a:xfrm>
            <a:custGeom>
              <a:avLst/>
              <a:gdLst/>
              <a:ahLst/>
              <a:cxnLst>
                <a:cxn ang="0">
                  <a:pos x="0" y="15"/>
                </a:cxn>
                <a:cxn ang="0">
                  <a:pos x="0" y="15"/>
                </a:cxn>
                <a:cxn ang="0">
                  <a:pos x="7" y="12"/>
                </a:cxn>
                <a:cxn ang="0">
                  <a:pos x="7" y="8"/>
                </a:cxn>
                <a:cxn ang="0">
                  <a:pos x="7" y="0"/>
                </a:cxn>
                <a:cxn ang="0">
                  <a:pos x="0" y="0"/>
                </a:cxn>
                <a:cxn ang="0">
                  <a:pos x="0" y="0"/>
                </a:cxn>
                <a:cxn ang="0">
                  <a:pos x="0" y="15"/>
                </a:cxn>
                <a:cxn ang="0">
                  <a:pos x="0" y="15"/>
                </a:cxn>
              </a:cxnLst>
              <a:rect l="0" t="0" r="r" b="b"/>
              <a:pathLst>
                <a:path w="7" h="15">
                  <a:moveTo>
                    <a:pt x="0" y="15"/>
                  </a:moveTo>
                  <a:lnTo>
                    <a:pt x="0" y="15"/>
                  </a:lnTo>
                  <a:lnTo>
                    <a:pt x="7" y="12"/>
                  </a:lnTo>
                  <a:lnTo>
                    <a:pt x="7" y="8"/>
                  </a:lnTo>
                  <a:lnTo>
                    <a:pt x="7"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1" name="Freeform 1450"/>
            <p:cNvSpPr>
              <a:spLocks/>
            </p:cNvSpPr>
            <p:nvPr/>
          </p:nvSpPr>
          <p:spPr bwMode="auto">
            <a:xfrm>
              <a:off x="3275015" y="2649340"/>
              <a:ext cx="11113" cy="6350"/>
            </a:xfrm>
            <a:custGeom>
              <a:avLst/>
              <a:gdLst/>
              <a:ahLst/>
              <a:cxnLst>
                <a:cxn ang="0">
                  <a:pos x="7" y="4"/>
                </a:cxn>
                <a:cxn ang="0">
                  <a:pos x="7" y="4"/>
                </a:cxn>
                <a:cxn ang="0">
                  <a:pos x="3" y="0"/>
                </a:cxn>
                <a:cxn ang="0">
                  <a:pos x="0" y="0"/>
                </a:cxn>
                <a:cxn ang="0">
                  <a:pos x="0" y="4"/>
                </a:cxn>
                <a:cxn ang="0">
                  <a:pos x="7" y="4"/>
                </a:cxn>
                <a:cxn ang="0">
                  <a:pos x="7" y="4"/>
                </a:cxn>
              </a:cxnLst>
              <a:rect l="0" t="0" r="r" b="b"/>
              <a:pathLst>
                <a:path w="7" h="4">
                  <a:moveTo>
                    <a:pt x="7" y="4"/>
                  </a:moveTo>
                  <a:lnTo>
                    <a:pt x="7" y="4"/>
                  </a:lnTo>
                  <a:lnTo>
                    <a:pt x="3" y="0"/>
                  </a:lnTo>
                  <a:lnTo>
                    <a:pt x="0" y="0"/>
                  </a:lnTo>
                  <a:lnTo>
                    <a:pt x="0" y="4"/>
                  </a:lnTo>
                  <a:lnTo>
                    <a:pt x="7" y="4"/>
                  </a:lnTo>
                  <a:lnTo>
                    <a:pt x="7"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2" name="Freeform 1451"/>
            <p:cNvSpPr>
              <a:spLocks/>
            </p:cNvSpPr>
            <p:nvPr/>
          </p:nvSpPr>
          <p:spPr bwMode="auto">
            <a:xfrm>
              <a:off x="3368677" y="2636640"/>
              <a:ext cx="11113" cy="12700"/>
            </a:xfrm>
            <a:custGeom>
              <a:avLst/>
              <a:gdLst/>
              <a:ahLst/>
              <a:cxnLst>
                <a:cxn ang="0">
                  <a:pos x="0" y="8"/>
                </a:cxn>
                <a:cxn ang="0">
                  <a:pos x="0" y="8"/>
                </a:cxn>
                <a:cxn ang="0">
                  <a:pos x="7" y="8"/>
                </a:cxn>
                <a:cxn ang="0">
                  <a:pos x="7" y="4"/>
                </a:cxn>
                <a:cxn ang="0">
                  <a:pos x="7" y="0"/>
                </a:cxn>
                <a:cxn ang="0">
                  <a:pos x="0" y="0"/>
                </a:cxn>
                <a:cxn ang="0">
                  <a:pos x="0" y="0"/>
                </a:cxn>
                <a:cxn ang="0">
                  <a:pos x="0" y="8"/>
                </a:cxn>
                <a:cxn ang="0">
                  <a:pos x="0" y="8"/>
                </a:cxn>
              </a:cxnLst>
              <a:rect l="0" t="0" r="r" b="b"/>
              <a:pathLst>
                <a:path w="7" h="8">
                  <a:moveTo>
                    <a:pt x="0" y="8"/>
                  </a:moveTo>
                  <a:lnTo>
                    <a:pt x="0" y="8"/>
                  </a:lnTo>
                  <a:lnTo>
                    <a:pt x="7" y="8"/>
                  </a:lnTo>
                  <a:lnTo>
                    <a:pt x="7" y="4"/>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3" name="Freeform 1452"/>
            <p:cNvSpPr>
              <a:spLocks/>
            </p:cNvSpPr>
            <p:nvPr/>
          </p:nvSpPr>
          <p:spPr bwMode="auto">
            <a:xfrm>
              <a:off x="5026027" y="2608065"/>
              <a:ext cx="19050" cy="34925"/>
            </a:xfrm>
            <a:custGeom>
              <a:avLst/>
              <a:gdLst/>
              <a:ahLst/>
              <a:cxnLst>
                <a:cxn ang="0">
                  <a:pos x="12" y="22"/>
                </a:cxn>
                <a:cxn ang="0">
                  <a:pos x="12" y="22"/>
                </a:cxn>
                <a:cxn ang="0">
                  <a:pos x="12" y="11"/>
                </a:cxn>
                <a:cxn ang="0">
                  <a:pos x="8" y="0"/>
                </a:cxn>
                <a:cxn ang="0">
                  <a:pos x="8" y="0"/>
                </a:cxn>
                <a:cxn ang="0">
                  <a:pos x="0" y="18"/>
                </a:cxn>
                <a:cxn ang="0">
                  <a:pos x="0" y="18"/>
                </a:cxn>
                <a:cxn ang="0">
                  <a:pos x="4" y="18"/>
                </a:cxn>
                <a:cxn ang="0">
                  <a:pos x="12" y="22"/>
                </a:cxn>
                <a:cxn ang="0">
                  <a:pos x="12" y="22"/>
                </a:cxn>
              </a:cxnLst>
              <a:rect l="0" t="0" r="r" b="b"/>
              <a:pathLst>
                <a:path w="12" h="22">
                  <a:moveTo>
                    <a:pt x="12" y="22"/>
                  </a:moveTo>
                  <a:lnTo>
                    <a:pt x="12" y="22"/>
                  </a:lnTo>
                  <a:lnTo>
                    <a:pt x="12" y="11"/>
                  </a:lnTo>
                  <a:lnTo>
                    <a:pt x="8" y="0"/>
                  </a:lnTo>
                  <a:lnTo>
                    <a:pt x="8" y="0"/>
                  </a:lnTo>
                  <a:lnTo>
                    <a:pt x="0" y="18"/>
                  </a:lnTo>
                  <a:lnTo>
                    <a:pt x="0" y="18"/>
                  </a:lnTo>
                  <a:lnTo>
                    <a:pt x="4" y="18"/>
                  </a:lnTo>
                  <a:lnTo>
                    <a:pt x="12" y="22"/>
                  </a:lnTo>
                  <a:lnTo>
                    <a:pt x="12"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4" name="Freeform 1453"/>
            <p:cNvSpPr>
              <a:spLocks/>
            </p:cNvSpPr>
            <p:nvPr/>
          </p:nvSpPr>
          <p:spPr bwMode="auto">
            <a:xfrm>
              <a:off x="5492752" y="2631878"/>
              <a:ext cx="11113" cy="11113"/>
            </a:xfrm>
            <a:custGeom>
              <a:avLst/>
              <a:gdLst/>
              <a:ahLst/>
              <a:cxnLst>
                <a:cxn ang="0">
                  <a:pos x="0" y="7"/>
                </a:cxn>
                <a:cxn ang="0">
                  <a:pos x="0" y="7"/>
                </a:cxn>
                <a:cxn ang="0">
                  <a:pos x="7" y="3"/>
                </a:cxn>
                <a:cxn ang="0">
                  <a:pos x="4" y="0"/>
                </a:cxn>
                <a:cxn ang="0">
                  <a:pos x="0" y="0"/>
                </a:cxn>
                <a:cxn ang="0">
                  <a:pos x="0" y="7"/>
                </a:cxn>
                <a:cxn ang="0">
                  <a:pos x="0" y="7"/>
                </a:cxn>
              </a:cxnLst>
              <a:rect l="0" t="0" r="r" b="b"/>
              <a:pathLst>
                <a:path w="7" h="7">
                  <a:moveTo>
                    <a:pt x="0" y="7"/>
                  </a:moveTo>
                  <a:lnTo>
                    <a:pt x="0" y="7"/>
                  </a:lnTo>
                  <a:lnTo>
                    <a:pt x="7" y="3"/>
                  </a:lnTo>
                  <a:lnTo>
                    <a:pt x="4"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5" name="Freeform 1454"/>
            <p:cNvSpPr>
              <a:spLocks/>
            </p:cNvSpPr>
            <p:nvPr/>
          </p:nvSpPr>
          <p:spPr bwMode="auto">
            <a:xfrm>
              <a:off x="3516315" y="2625528"/>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6" name="Freeform 1455"/>
            <p:cNvSpPr>
              <a:spLocks/>
            </p:cNvSpPr>
            <p:nvPr/>
          </p:nvSpPr>
          <p:spPr bwMode="auto">
            <a:xfrm>
              <a:off x="3327402" y="2614415"/>
              <a:ext cx="11113" cy="11113"/>
            </a:xfrm>
            <a:custGeom>
              <a:avLst/>
              <a:gdLst/>
              <a:ahLst/>
              <a:cxnLst>
                <a:cxn ang="0">
                  <a:pos x="0" y="7"/>
                </a:cxn>
                <a:cxn ang="0">
                  <a:pos x="0" y="7"/>
                </a:cxn>
                <a:cxn ang="0">
                  <a:pos x="4" y="7"/>
                </a:cxn>
                <a:cxn ang="0">
                  <a:pos x="7" y="7"/>
                </a:cxn>
                <a:cxn ang="0">
                  <a:pos x="7" y="0"/>
                </a:cxn>
                <a:cxn ang="0">
                  <a:pos x="7" y="0"/>
                </a:cxn>
                <a:cxn ang="0">
                  <a:pos x="0" y="3"/>
                </a:cxn>
                <a:cxn ang="0">
                  <a:pos x="0" y="3"/>
                </a:cxn>
                <a:cxn ang="0">
                  <a:pos x="0" y="7"/>
                </a:cxn>
                <a:cxn ang="0">
                  <a:pos x="0" y="7"/>
                </a:cxn>
              </a:cxnLst>
              <a:rect l="0" t="0" r="r" b="b"/>
              <a:pathLst>
                <a:path w="7" h="7">
                  <a:moveTo>
                    <a:pt x="0" y="7"/>
                  </a:moveTo>
                  <a:lnTo>
                    <a:pt x="0" y="7"/>
                  </a:lnTo>
                  <a:lnTo>
                    <a:pt x="4" y="7"/>
                  </a:lnTo>
                  <a:lnTo>
                    <a:pt x="7" y="7"/>
                  </a:lnTo>
                  <a:lnTo>
                    <a:pt x="7" y="0"/>
                  </a:lnTo>
                  <a:lnTo>
                    <a:pt x="7" y="0"/>
                  </a:lnTo>
                  <a:lnTo>
                    <a:pt x="0" y="3"/>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7" name="Freeform 1456"/>
            <p:cNvSpPr>
              <a:spLocks/>
            </p:cNvSpPr>
            <p:nvPr/>
          </p:nvSpPr>
          <p:spPr bwMode="auto">
            <a:xfrm>
              <a:off x="3368677" y="2608065"/>
              <a:ext cx="11113" cy="17463"/>
            </a:xfrm>
            <a:custGeom>
              <a:avLst/>
              <a:gdLst/>
              <a:ahLst/>
              <a:cxnLst>
                <a:cxn ang="0">
                  <a:pos x="0" y="11"/>
                </a:cxn>
                <a:cxn ang="0">
                  <a:pos x="0" y="11"/>
                </a:cxn>
                <a:cxn ang="0">
                  <a:pos x="7" y="11"/>
                </a:cxn>
                <a:cxn ang="0">
                  <a:pos x="7" y="11"/>
                </a:cxn>
                <a:cxn ang="0">
                  <a:pos x="7" y="0"/>
                </a:cxn>
                <a:cxn ang="0">
                  <a:pos x="7" y="0"/>
                </a:cxn>
                <a:cxn ang="0">
                  <a:pos x="0" y="0"/>
                </a:cxn>
                <a:cxn ang="0">
                  <a:pos x="0" y="0"/>
                </a:cxn>
                <a:cxn ang="0">
                  <a:pos x="0" y="11"/>
                </a:cxn>
                <a:cxn ang="0">
                  <a:pos x="0" y="11"/>
                </a:cxn>
              </a:cxnLst>
              <a:rect l="0" t="0" r="r" b="b"/>
              <a:pathLst>
                <a:path w="7" h="11">
                  <a:moveTo>
                    <a:pt x="0" y="11"/>
                  </a:moveTo>
                  <a:lnTo>
                    <a:pt x="0" y="11"/>
                  </a:lnTo>
                  <a:lnTo>
                    <a:pt x="7" y="11"/>
                  </a:lnTo>
                  <a:lnTo>
                    <a:pt x="7" y="11"/>
                  </a:lnTo>
                  <a:lnTo>
                    <a:pt x="7" y="0"/>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8" name="Freeform 1457"/>
            <p:cNvSpPr>
              <a:spLocks/>
            </p:cNvSpPr>
            <p:nvPr/>
          </p:nvSpPr>
          <p:spPr bwMode="auto">
            <a:xfrm>
              <a:off x="3716340" y="2619178"/>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9" name="Freeform 1458"/>
            <p:cNvSpPr>
              <a:spLocks/>
            </p:cNvSpPr>
            <p:nvPr/>
          </p:nvSpPr>
          <p:spPr bwMode="auto">
            <a:xfrm>
              <a:off x="3963990" y="2619178"/>
              <a:ext cx="19050" cy="6350"/>
            </a:xfrm>
            <a:custGeom>
              <a:avLst/>
              <a:gdLst/>
              <a:ahLst/>
              <a:cxnLst>
                <a:cxn ang="0">
                  <a:pos x="0" y="4"/>
                </a:cxn>
                <a:cxn ang="0">
                  <a:pos x="0" y="4"/>
                </a:cxn>
                <a:cxn ang="0">
                  <a:pos x="12" y="4"/>
                </a:cxn>
                <a:cxn ang="0">
                  <a:pos x="12" y="4"/>
                </a:cxn>
                <a:cxn ang="0">
                  <a:pos x="12" y="0"/>
                </a:cxn>
                <a:cxn ang="0">
                  <a:pos x="12" y="0"/>
                </a:cxn>
                <a:cxn ang="0">
                  <a:pos x="0" y="0"/>
                </a:cxn>
                <a:cxn ang="0">
                  <a:pos x="0" y="0"/>
                </a:cxn>
                <a:cxn ang="0">
                  <a:pos x="0" y="4"/>
                </a:cxn>
                <a:cxn ang="0">
                  <a:pos x="0" y="4"/>
                </a:cxn>
              </a:cxnLst>
              <a:rect l="0" t="0" r="r" b="b"/>
              <a:pathLst>
                <a:path w="12" h="4">
                  <a:moveTo>
                    <a:pt x="0" y="4"/>
                  </a:moveTo>
                  <a:lnTo>
                    <a:pt x="0" y="4"/>
                  </a:lnTo>
                  <a:lnTo>
                    <a:pt x="12" y="4"/>
                  </a:lnTo>
                  <a:lnTo>
                    <a:pt x="12" y="4"/>
                  </a:lnTo>
                  <a:lnTo>
                    <a:pt x="12" y="0"/>
                  </a:lnTo>
                  <a:lnTo>
                    <a:pt x="12"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0" name="Freeform 1459"/>
            <p:cNvSpPr>
              <a:spLocks/>
            </p:cNvSpPr>
            <p:nvPr/>
          </p:nvSpPr>
          <p:spPr bwMode="auto">
            <a:xfrm>
              <a:off x="4348165" y="2619178"/>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1" name="Freeform 1460"/>
            <p:cNvSpPr>
              <a:spLocks/>
            </p:cNvSpPr>
            <p:nvPr/>
          </p:nvSpPr>
          <p:spPr bwMode="auto">
            <a:xfrm>
              <a:off x="5180015" y="2614415"/>
              <a:ext cx="6350" cy="11113"/>
            </a:xfrm>
            <a:custGeom>
              <a:avLst/>
              <a:gdLst/>
              <a:ahLst/>
              <a:cxnLst>
                <a:cxn ang="0">
                  <a:pos x="0" y="7"/>
                </a:cxn>
                <a:cxn ang="0">
                  <a:pos x="0" y="7"/>
                </a:cxn>
                <a:cxn ang="0">
                  <a:pos x="0" y="7"/>
                </a:cxn>
                <a:cxn ang="0">
                  <a:pos x="0" y="7"/>
                </a:cxn>
                <a:cxn ang="0">
                  <a:pos x="4" y="0"/>
                </a:cxn>
                <a:cxn ang="0">
                  <a:pos x="4" y="0"/>
                </a:cxn>
                <a:cxn ang="0">
                  <a:pos x="0" y="0"/>
                </a:cxn>
                <a:cxn ang="0">
                  <a:pos x="0" y="0"/>
                </a:cxn>
                <a:cxn ang="0">
                  <a:pos x="0" y="7"/>
                </a:cxn>
                <a:cxn ang="0">
                  <a:pos x="0" y="7"/>
                </a:cxn>
              </a:cxnLst>
              <a:rect l="0" t="0" r="r" b="b"/>
              <a:pathLst>
                <a:path w="4" h="7">
                  <a:moveTo>
                    <a:pt x="0" y="7"/>
                  </a:moveTo>
                  <a:lnTo>
                    <a:pt x="0" y="7"/>
                  </a:lnTo>
                  <a:lnTo>
                    <a:pt x="0" y="7"/>
                  </a:lnTo>
                  <a:lnTo>
                    <a:pt x="0"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 name="Freeform 1461"/>
            <p:cNvSpPr>
              <a:spLocks/>
            </p:cNvSpPr>
            <p:nvPr/>
          </p:nvSpPr>
          <p:spPr bwMode="auto">
            <a:xfrm>
              <a:off x="5427665" y="2619178"/>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 name="Freeform 1462"/>
            <p:cNvSpPr>
              <a:spLocks/>
            </p:cNvSpPr>
            <p:nvPr/>
          </p:nvSpPr>
          <p:spPr bwMode="auto">
            <a:xfrm>
              <a:off x="4035427" y="26080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4" name="Freeform 1463"/>
            <p:cNvSpPr>
              <a:spLocks/>
            </p:cNvSpPr>
            <p:nvPr/>
          </p:nvSpPr>
          <p:spPr bwMode="auto">
            <a:xfrm>
              <a:off x="5127627" y="2595365"/>
              <a:ext cx="28575" cy="23813"/>
            </a:xfrm>
            <a:custGeom>
              <a:avLst/>
              <a:gdLst/>
              <a:ahLst/>
              <a:cxnLst>
                <a:cxn ang="0">
                  <a:pos x="0" y="15"/>
                </a:cxn>
                <a:cxn ang="0">
                  <a:pos x="0" y="15"/>
                </a:cxn>
                <a:cxn ang="0">
                  <a:pos x="11" y="12"/>
                </a:cxn>
                <a:cxn ang="0">
                  <a:pos x="14" y="8"/>
                </a:cxn>
                <a:cxn ang="0">
                  <a:pos x="18" y="0"/>
                </a:cxn>
                <a:cxn ang="0">
                  <a:pos x="18" y="0"/>
                </a:cxn>
                <a:cxn ang="0">
                  <a:pos x="7" y="4"/>
                </a:cxn>
                <a:cxn ang="0">
                  <a:pos x="0" y="8"/>
                </a:cxn>
                <a:cxn ang="0">
                  <a:pos x="0" y="15"/>
                </a:cxn>
                <a:cxn ang="0">
                  <a:pos x="0" y="15"/>
                </a:cxn>
              </a:cxnLst>
              <a:rect l="0" t="0" r="r" b="b"/>
              <a:pathLst>
                <a:path w="18" h="15">
                  <a:moveTo>
                    <a:pt x="0" y="15"/>
                  </a:moveTo>
                  <a:lnTo>
                    <a:pt x="0" y="15"/>
                  </a:lnTo>
                  <a:lnTo>
                    <a:pt x="11" y="12"/>
                  </a:lnTo>
                  <a:lnTo>
                    <a:pt x="14" y="8"/>
                  </a:lnTo>
                  <a:lnTo>
                    <a:pt x="18" y="0"/>
                  </a:lnTo>
                  <a:lnTo>
                    <a:pt x="18" y="0"/>
                  </a:lnTo>
                  <a:lnTo>
                    <a:pt x="7" y="4"/>
                  </a:lnTo>
                  <a:lnTo>
                    <a:pt x="0" y="8"/>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5" name="Freeform 1464"/>
            <p:cNvSpPr>
              <a:spLocks/>
            </p:cNvSpPr>
            <p:nvPr/>
          </p:nvSpPr>
          <p:spPr bwMode="auto">
            <a:xfrm>
              <a:off x="5197477" y="26080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6" name="Freeform 1465"/>
            <p:cNvSpPr>
              <a:spLocks/>
            </p:cNvSpPr>
            <p:nvPr/>
          </p:nvSpPr>
          <p:spPr bwMode="auto">
            <a:xfrm>
              <a:off x="3941765" y="2601715"/>
              <a:ext cx="22225" cy="6350"/>
            </a:xfrm>
            <a:custGeom>
              <a:avLst/>
              <a:gdLst/>
              <a:ahLst/>
              <a:cxnLst>
                <a:cxn ang="0">
                  <a:pos x="0" y="4"/>
                </a:cxn>
                <a:cxn ang="0">
                  <a:pos x="0" y="4"/>
                </a:cxn>
                <a:cxn ang="0">
                  <a:pos x="14" y="4"/>
                </a:cxn>
                <a:cxn ang="0">
                  <a:pos x="14" y="4"/>
                </a:cxn>
                <a:cxn ang="0">
                  <a:pos x="14" y="4"/>
                </a:cxn>
                <a:cxn ang="0">
                  <a:pos x="14" y="0"/>
                </a:cxn>
                <a:cxn ang="0">
                  <a:pos x="7" y="0"/>
                </a:cxn>
                <a:cxn ang="0">
                  <a:pos x="0" y="0"/>
                </a:cxn>
                <a:cxn ang="0">
                  <a:pos x="0" y="4"/>
                </a:cxn>
                <a:cxn ang="0">
                  <a:pos x="0" y="4"/>
                </a:cxn>
                <a:cxn ang="0">
                  <a:pos x="0" y="4"/>
                </a:cxn>
              </a:cxnLst>
              <a:rect l="0" t="0" r="r" b="b"/>
              <a:pathLst>
                <a:path w="14" h="4">
                  <a:moveTo>
                    <a:pt x="0" y="4"/>
                  </a:moveTo>
                  <a:lnTo>
                    <a:pt x="0" y="4"/>
                  </a:lnTo>
                  <a:lnTo>
                    <a:pt x="14" y="4"/>
                  </a:lnTo>
                  <a:lnTo>
                    <a:pt x="14" y="4"/>
                  </a:lnTo>
                  <a:lnTo>
                    <a:pt x="14" y="4"/>
                  </a:lnTo>
                  <a:lnTo>
                    <a:pt x="14" y="0"/>
                  </a:lnTo>
                  <a:lnTo>
                    <a:pt x="7" y="0"/>
                  </a:lnTo>
                  <a:lnTo>
                    <a:pt x="0" y="0"/>
                  </a:lnTo>
                  <a:lnTo>
                    <a:pt x="0"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7" name="Freeform 1466"/>
            <p:cNvSpPr>
              <a:spLocks/>
            </p:cNvSpPr>
            <p:nvPr/>
          </p:nvSpPr>
          <p:spPr bwMode="auto">
            <a:xfrm>
              <a:off x="4000502" y="2595365"/>
              <a:ext cx="23813" cy="12700"/>
            </a:xfrm>
            <a:custGeom>
              <a:avLst/>
              <a:gdLst/>
              <a:ahLst/>
              <a:cxnLst>
                <a:cxn ang="0">
                  <a:pos x="15" y="8"/>
                </a:cxn>
                <a:cxn ang="0">
                  <a:pos x="15" y="8"/>
                </a:cxn>
                <a:cxn ang="0">
                  <a:pos x="15" y="4"/>
                </a:cxn>
                <a:cxn ang="0">
                  <a:pos x="7" y="0"/>
                </a:cxn>
                <a:cxn ang="0">
                  <a:pos x="0" y="4"/>
                </a:cxn>
                <a:cxn ang="0">
                  <a:pos x="0" y="4"/>
                </a:cxn>
                <a:cxn ang="0">
                  <a:pos x="3" y="8"/>
                </a:cxn>
                <a:cxn ang="0">
                  <a:pos x="7" y="8"/>
                </a:cxn>
                <a:cxn ang="0">
                  <a:pos x="15" y="8"/>
                </a:cxn>
                <a:cxn ang="0">
                  <a:pos x="15" y="8"/>
                </a:cxn>
              </a:cxnLst>
              <a:rect l="0" t="0" r="r" b="b"/>
              <a:pathLst>
                <a:path w="15" h="8">
                  <a:moveTo>
                    <a:pt x="15" y="8"/>
                  </a:moveTo>
                  <a:lnTo>
                    <a:pt x="15" y="8"/>
                  </a:lnTo>
                  <a:lnTo>
                    <a:pt x="15" y="4"/>
                  </a:lnTo>
                  <a:lnTo>
                    <a:pt x="7" y="0"/>
                  </a:lnTo>
                  <a:lnTo>
                    <a:pt x="0" y="4"/>
                  </a:lnTo>
                  <a:lnTo>
                    <a:pt x="0" y="4"/>
                  </a:lnTo>
                  <a:lnTo>
                    <a:pt x="3" y="8"/>
                  </a:lnTo>
                  <a:lnTo>
                    <a:pt x="7" y="8"/>
                  </a:lnTo>
                  <a:lnTo>
                    <a:pt x="15" y="8"/>
                  </a:lnTo>
                  <a:lnTo>
                    <a:pt x="15"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8" name="Freeform 1467"/>
            <p:cNvSpPr>
              <a:spLocks/>
            </p:cNvSpPr>
            <p:nvPr/>
          </p:nvSpPr>
          <p:spPr bwMode="auto">
            <a:xfrm>
              <a:off x="5316540" y="2601715"/>
              <a:ext cx="11113" cy="6350"/>
            </a:xfrm>
            <a:custGeom>
              <a:avLst/>
              <a:gdLst/>
              <a:ahLst/>
              <a:cxnLst>
                <a:cxn ang="0">
                  <a:pos x="3" y="4"/>
                </a:cxn>
                <a:cxn ang="0">
                  <a:pos x="3" y="4"/>
                </a:cxn>
                <a:cxn ang="0">
                  <a:pos x="7" y="0"/>
                </a:cxn>
                <a:cxn ang="0">
                  <a:pos x="3" y="0"/>
                </a:cxn>
                <a:cxn ang="0">
                  <a:pos x="0" y="0"/>
                </a:cxn>
                <a:cxn ang="0">
                  <a:pos x="3" y="4"/>
                </a:cxn>
                <a:cxn ang="0">
                  <a:pos x="3" y="4"/>
                </a:cxn>
              </a:cxnLst>
              <a:rect l="0" t="0" r="r" b="b"/>
              <a:pathLst>
                <a:path w="7" h="4">
                  <a:moveTo>
                    <a:pt x="3" y="4"/>
                  </a:moveTo>
                  <a:lnTo>
                    <a:pt x="3" y="4"/>
                  </a:lnTo>
                  <a:lnTo>
                    <a:pt x="7" y="0"/>
                  </a:lnTo>
                  <a:lnTo>
                    <a:pt x="3" y="0"/>
                  </a:lnTo>
                  <a:lnTo>
                    <a:pt x="0" y="0"/>
                  </a:lnTo>
                  <a:lnTo>
                    <a:pt x="3" y="4"/>
                  </a:lnTo>
                  <a:lnTo>
                    <a:pt x="3"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9" name="Freeform 1468"/>
            <p:cNvSpPr>
              <a:spLocks/>
            </p:cNvSpPr>
            <p:nvPr/>
          </p:nvSpPr>
          <p:spPr bwMode="auto">
            <a:xfrm>
              <a:off x="3733802" y="2590603"/>
              <a:ext cx="23813" cy="17463"/>
            </a:xfrm>
            <a:custGeom>
              <a:avLst/>
              <a:gdLst/>
              <a:ahLst/>
              <a:cxnLst>
                <a:cxn ang="0">
                  <a:pos x="12" y="11"/>
                </a:cxn>
                <a:cxn ang="0">
                  <a:pos x="12" y="11"/>
                </a:cxn>
                <a:cxn ang="0">
                  <a:pos x="12" y="7"/>
                </a:cxn>
                <a:cxn ang="0">
                  <a:pos x="15" y="0"/>
                </a:cxn>
                <a:cxn ang="0">
                  <a:pos x="15" y="0"/>
                </a:cxn>
                <a:cxn ang="0">
                  <a:pos x="0" y="0"/>
                </a:cxn>
                <a:cxn ang="0">
                  <a:pos x="0" y="0"/>
                </a:cxn>
                <a:cxn ang="0">
                  <a:pos x="4" y="3"/>
                </a:cxn>
                <a:cxn ang="0">
                  <a:pos x="12" y="3"/>
                </a:cxn>
                <a:cxn ang="0">
                  <a:pos x="12" y="3"/>
                </a:cxn>
                <a:cxn ang="0">
                  <a:pos x="12" y="11"/>
                </a:cxn>
                <a:cxn ang="0">
                  <a:pos x="12" y="11"/>
                </a:cxn>
              </a:cxnLst>
              <a:rect l="0" t="0" r="r" b="b"/>
              <a:pathLst>
                <a:path w="15" h="11">
                  <a:moveTo>
                    <a:pt x="12" y="11"/>
                  </a:moveTo>
                  <a:lnTo>
                    <a:pt x="12" y="11"/>
                  </a:lnTo>
                  <a:lnTo>
                    <a:pt x="12" y="7"/>
                  </a:lnTo>
                  <a:lnTo>
                    <a:pt x="15" y="0"/>
                  </a:lnTo>
                  <a:lnTo>
                    <a:pt x="15" y="0"/>
                  </a:lnTo>
                  <a:lnTo>
                    <a:pt x="0" y="0"/>
                  </a:lnTo>
                  <a:lnTo>
                    <a:pt x="0" y="0"/>
                  </a:lnTo>
                  <a:lnTo>
                    <a:pt x="4" y="3"/>
                  </a:lnTo>
                  <a:lnTo>
                    <a:pt x="12" y="3"/>
                  </a:lnTo>
                  <a:lnTo>
                    <a:pt x="12" y="3"/>
                  </a:lnTo>
                  <a:lnTo>
                    <a:pt x="12" y="11"/>
                  </a:lnTo>
                  <a:lnTo>
                    <a:pt x="12"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0" name="Freeform 1469"/>
            <p:cNvSpPr>
              <a:spLocks/>
            </p:cNvSpPr>
            <p:nvPr/>
          </p:nvSpPr>
          <p:spPr bwMode="auto">
            <a:xfrm>
              <a:off x="3887790" y="2577903"/>
              <a:ext cx="23813" cy="30163"/>
            </a:xfrm>
            <a:custGeom>
              <a:avLst/>
              <a:gdLst/>
              <a:ahLst/>
              <a:cxnLst>
                <a:cxn ang="0">
                  <a:pos x="11" y="19"/>
                </a:cxn>
                <a:cxn ang="0">
                  <a:pos x="11" y="19"/>
                </a:cxn>
                <a:cxn ang="0">
                  <a:pos x="15" y="15"/>
                </a:cxn>
                <a:cxn ang="0">
                  <a:pos x="15" y="8"/>
                </a:cxn>
                <a:cxn ang="0">
                  <a:pos x="15" y="8"/>
                </a:cxn>
                <a:cxn ang="0">
                  <a:pos x="11" y="4"/>
                </a:cxn>
                <a:cxn ang="0">
                  <a:pos x="8" y="4"/>
                </a:cxn>
                <a:cxn ang="0">
                  <a:pos x="8" y="0"/>
                </a:cxn>
                <a:cxn ang="0">
                  <a:pos x="0" y="0"/>
                </a:cxn>
                <a:cxn ang="0">
                  <a:pos x="0" y="0"/>
                </a:cxn>
                <a:cxn ang="0">
                  <a:pos x="4" y="4"/>
                </a:cxn>
                <a:cxn ang="0">
                  <a:pos x="8" y="8"/>
                </a:cxn>
                <a:cxn ang="0">
                  <a:pos x="8" y="11"/>
                </a:cxn>
                <a:cxn ang="0">
                  <a:pos x="11" y="19"/>
                </a:cxn>
                <a:cxn ang="0">
                  <a:pos x="11" y="19"/>
                </a:cxn>
              </a:cxnLst>
              <a:rect l="0" t="0" r="r" b="b"/>
              <a:pathLst>
                <a:path w="15" h="19">
                  <a:moveTo>
                    <a:pt x="11" y="19"/>
                  </a:moveTo>
                  <a:lnTo>
                    <a:pt x="11" y="19"/>
                  </a:lnTo>
                  <a:lnTo>
                    <a:pt x="15" y="15"/>
                  </a:lnTo>
                  <a:lnTo>
                    <a:pt x="15" y="8"/>
                  </a:lnTo>
                  <a:lnTo>
                    <a:pt x="15" y="8"/>
                  </a:lnTo>
                  <a:lnTo>
                    <a:pt x="11" y="4"/>
                  </a:lnTo>
                  <a:lnTo>
                    <a:pt x="8" y="4"/>
                  </a:lnTo>
                  <a:lnTo>
                    <a:pt x="8" y="0"/>
                  </a:lnTo>
                  <a:lnTo>
                    <a:pt x="0" y="0"/>
                  </a:lnTo>
                  <a:lnTo>
                    <a:pt x="0" y="0"/>
                  </a:lnTo>
                  <a:lnTo>
                    <a:pt x="4" y="4"/>
                  </a:lnTo>
                  <a:lnTo>
                    <a:pt x="8" y="8"/>
                  </a:lnTo>
                  <a:lnTo>
                    <a:pt x="8" y="11"/>
                  </a:lnTo>
                  <a:lnTo>
                    <a:pt x="11" y="19"/>
                  </a:lnTo>
                  <a:lnTo>
                    <a:pt x="11"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1" name="Freeform 1470"/>
            <p:cNvSpPr>
              <a:spLocks/>
            </p:cNvSpPr>
            <p:nvPr/>
          </p:nvSpPr>
          <p:spPr bwMode="auto">
            <a:xfrm>
              <a:off x="4643440" y="25953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2" name="Freeform 1471"/>
            <p:cNvSpPr>
              <a:spLocks/>
            </p:cNvSpPr>
            <p:nvPr/>
          </p:nvSpPr>
          <p:spPr bwMode="auto">
            <a:xfrm>
              <a:off x="5297490" y="2590603"/>
              <a:ext cx="12700" cy="17463"/>
            </a:xfrm>
            <a:custGeom>
              <a:avLst/>
              <a:gdLst/>
              <a:ahLst/>
              <a:cxnLst>
                <a:cxn ang="0">
                  <a:pos x="0" y="11"/>
                </a:cxn>
                <a:cxn ang="0">
                  <a:pos x="0" y="11"/>
                </a:cxn>
                <a:cxn ang="0">
                  <a:pos x="8" y="11"/>
                </a:cxn>
                <a:cxn ang="0">
                  <a:pos x="8" y="11"/>
                </a:cxn>
                <a:cxn ang="0">
                  <a:pos x="8" y="0"/>
                </a:cxn>
                <a:cxn ang="0">
                  <a:pos x="8" y="0"/>
                </a:cxn>
                <a:cxn ang="0">
                  <a:pos x="0" y="0"/>
                </a:cxn>
                <a:cxn ang="0">
                  <a:pos x="0" y="0"/>
                </a:cxn>
                <a:cxn ang="0">
                  <a:pos x="0" y="11"/>
                </a:cxn>
                <a:cxn ang="0">
                  <a:pos x="0" y="11"/>
                </a:cxn>
              </a:cxnLst>
              <a:rect l="0" t="0" r="r" b="b"/>
              <a:pathLst>
                <a:path w="8" h="11">
                  <a:moveTo>
                    <a:pt x="0" y="11"/>
                  </a:moveTo>
                  <a:lnTo>
                    <a:pt x="0" y="11"/>
                  </a:lnTo>
                  <a:lnTo>
                    <a:pt x="8" y="11"/>
                  </a:lnTo>
                  <a:lnTo>
                    <a:pt x="8" y="11"/>
                  </a:lnTo>
                  <a:lnTo>
                    <a:pt x="8" y="0"/>
                  </a:lnTo>
                  <a:lnTo>
                    <a:pt x="8"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3" name="Freeform 1472"/>
            <p:cNvSpPr>
              <a:spLocks/>
            </p:cNvSpPr>
            <p:nvPr/>
          </p:nvSpPr>
          <p:spPr bwMode="auto">
            <a:xfrm>
              <a:off x="4094165" y="2590603"/>
              <a:ext cx="12700" cy="11113"/>
            </a:xfrm>
            <a:custGeom>
              <a:avLst/>
              <a:gdLst/>
              <a:ahLst/>
              <a:cxnLst>
                <a:cxn ang="0">
                  <a:pos x="8" y="3"/>
                </a:cxn>
                <a:cxn ang="0">
                  <a:pos x="8" y="3"/>
                </a:cxn>
                <a:cxn ang="0">
                  <a:pos x="4" y="0"/>
                </a:cxn>
                <a:cxn ang="0">
                  <a:pos x="0" y="3"/>
                </a:cxn>
                <a:cxn ang="0">
                  <a:pos x="4" y="7"/>
                </a:cxn>
                <a:cxn ang="0">
                  <a:pos x="8" y="3"/>
                </a:cxn>
                <a:cxn ang="0">
                  <a:pos x="8" y="3"/>
                </a:cxn>
              </a:cxnLst>
              <a:rect l="0" t="0" r="r" b="b"/>
              <a:pathLst>
                <a:path w="8" h="7">
                  <a:moveTo>
                    <a:pt x="8" y="3"/>
                  </a:moveTo>
                  <a:lnTo>
                    <a:pt x="8" y="3"/>
                  </a:lnTo>
                  <a:lnTo>
                    <a:pt x="4" y="0"/>
                  </a:lnTo>
                  <a:lnTo>
                    <a:pt x="0" y="3"/>
                  </a:lnTo>
                  <a:lnTo>
                    <a:pt x="4" y="7"/>
                  </a:lnTo>
                  <a:lnTo>
                    <a:pt x="8" y="3"/>
                  </a:lnTo>
                  <a:lnTo>
                    <a:pt x="8"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4" name="Freeform 1473"/>
            <p:cNvSpPr>
              <a:spLocks/>
            </p:cNvSpPr>
            <p:nvPr/>
          </p:nvSpPr>
          <p:spPr bwMode="auto">
            <a:xfrm>
              <a:off x="3863977" y="2590603"/>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5" name="Freeform 1474"/>
            <p:cNvSpPr>
              <a:spLocks/>
            </p:cNvSpPr>
            <p:nvPr/>
          </p:nvSpPr>
          <p:spPr bwMode="auto">
            <a:xfrm>
              <a:off x="5186365" y="2590603"/>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6" name="Freeform 1475"/>
            <p:cNvSpPr>
              <a:spLocks/>
            </p:cNvSpPr>
            <p:nvPr/>
          </p:nvSpPr>
          <p:spPr bwMode="auto">
            <a:xfrm>
              <a:off x="5357815" y="2590603"/>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7" name="Freeform 1476"/>
            <p:cNvSpPr>
              <a:spLocks/>
            </p:cNvSpPr>
            <p:nvPr/>
          </p:nvSpPr>
          <p:spPr bwMode="auto">
            <a:xfrm>
              <a:off x="3711577" y="2577903"/>
              <a:ext cx="4763" cy="12700"/>
            </a:xfrm>
            <a:custGeom>
              <a:avLst/>
              <a:gdLst/>
              <a:ahLst/>
              <a:cxnLst>
                <a:cxn ang="0">
                  <a:pos x="0" y="8"/>
                </a:cxn>
                <a:cxn ang="0">
                  <a:pos x="0" y="8"/>
                </a:cxn>
                <a:cxn ang="0">
                  <a:pos x="3" y="8"/>
                </a:cxn>
                <a:cxn ang="0">
                  <a:pos x="3" y="0"/>
                </a:cxn>
                <a:cxn ang="0">
                  <a:pos x="0" y="0"/>
                </a:cxn>
                <a:cxn ang="0">
                  <a:pos x="0" y="8"/>
                </a:cxn>
                <a:cxn ang="0">
                  <a:pos x="0" y="8"/>
                </a:cxn>
              </a:cxnLst>
              <a:rect l="0" t="0" r="r" b="b"/>
              <a:pathLst>
                <a:path w="3" h="8">
                  <a:moveTo>
                    <a:pt x="0" y="8"/>
                  </a:moveTo>
                  <a:lnTo>
                    <a:pt x="0" y="8"/>
                  </a:lnTo>
                  <a:lnTo>
                    <a:pt x="3" y="8"/>
                  </a:lnTo>
                  <a:lnTo>
                    <a:pt x="3"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 name="Freeform 1477"/>
            <p:cNvSpPr>
              <a:spLocks/>
            </p:cNvSpPr>
            <p:nvPr/>
          </p:nvSpPr>
          <p:spPr bwMode="auto">
            <a:xfrm>
              <a:off x="3798890" y="257790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 name="Freeform 1478"/>
            <p:cNvSpPr>
              <a:spLocks/>
            </p:cNvSpPr>
            <p:nvPr/>
          </p:nvSpPr>
          <p:spPr bwMode="auto">
            <a:xfrm>
              <a:off x="4795840" y="2577903"/>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 name="Freeform 1479"/>
            <p:cNvSpPr>
              <a:spLocks/>
            </p:cNvSpPr>
            <p:nvPr/>
          </p:nvSpPr>
          <p:spPr bwMode="auto">
            <a:xfrm>
              <a:off x="5132390" y="2577903"/>
              <a:ext cx="12700" cy="12700"/>
            </a:xfrm>
            <a:custGeom>
              <a:avLst/>
              <a:gdLst/>
              <a:ahLst/>
              <a:cxnLst>
                <a:cxn ang="0">
                  <a:pos x="0" y="4"/>
                </a:cxn>
                <a:cxn ang="0">
                  <a:pos x="0" y="4"/>
                </a:cxn>
                <a:cxn ang="0">
                  <a:pos x="0" y="8"/>
                </a:cxn>
                <a:cxn ang="0">
                  <a:pos x="4" y="8"/>
                </a:cxn>
                <a:cxn ang="0">
                  <a:pos x="8" y="4"/>
                </a:cxn>
                <a:cxn ang="0">
                  <a:pos x="8" y="0"/>
                </a:cxn>
                <a:cxn ang="0">
                  <a:pos x="8" y="0"/>
                </a:cxn>
                <a:cxn ang="0">
                  <a:pos x="4" y="0"/>
                </a:cxn>
                <a:cxn ang="0">
                  <a:pos x="4" y="0"/>
                </a:cxn>
                <a:cxn ang="0">
                  <a:pos x="4" y="4"/>
                </a:cxn>
                <a:cxn ang="0">
                  <a:pos x="0" y="4"/>
                </a:cxn>
                <a:cxn ang="0">
                  <a:pos x="0" y="4"/>
                </a:cxn>
              </a:cxnLst>
              <a:rect l="0" t="0" r="r" b="b"/>
              <a:pathLst>
                <a:path w="8" h="8">
                  <a:moveTo>
                    <a:pt x="0" y="4"/>
                  </a:moveTo>
                  <a:lnTo>
                    <a:pt x="0" y="4"/>
                  </a:lnTo>
                  <a:lnTo>
                    <a:pt x="0" y="8"/>
                  </a:lnTo>
                  <a:lnTo>
                    <a:pt x="4" y="8"/>
                  </a:lnTo>
                  <a:lnTo>
                    <a:pt x="8" y="4"/>
                  </a:lnTo>
                  <a:lnTo>
                    <a:pt x="8" y="0"/>
                  </a:lnTo>
                  <a:lnTo>
                    <a:pt x="8" y="0"/>
                  </a:lnTo>
                  <a:lnTo>
                    <a:pt x="4" y="0"/>
                  </a:lnTo>
                  <a:lnTo>
                    <a:pt x="4" y="0"/>
                  </a:lnTo>
                  <a:lnTo>
                    <a:pt x="4"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 name="Freeform 1480"/>
            <p:cNvSpPr>
              <a:spLocks/>
            </p:cNvSpPr>
            <p:nvPr/>
          </p:nvSpPr>
          <p:spPr bwMode="auto">
            <a:xfrm>
              <a:off x="3911602" y="2573140"/>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 name="Freeform 1481"/>
            <p:cNvSpPr>
              <a:spLocks/>
            </p:cNvSpPr>
            <p:nvPr/>
          </p:nvSpPr>
          <p:spPr bwMode="auto">
            <a:xfrm>
              <a:off x="4041777" y="2573140"/>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 name="Freeform 1482"/>
            <p:cNvSpPr>
              <a:spLocks/>
            </p:cNvSpPr>
            <p:nvPr/>
          </p:nvSpPr>
          <p:spPr bwMode="auto">
            <a:xfrm>
              <a:off x="4737102" y="2560440"/>
              <a:ext cx="53975" cy="17463"/>
            </a:xfrm>
            <a:custGeom>
              <a:avLst/>
              <a:gdLst/>
              <a:ahLst/>
              <a:cxnLst>
                <a:cxn ang="0">
                  <a:pos x="23" y="11"/>
                </a:cxn>
                <a:cxn ang="0">
                  <a:pos x="23" y="11"/>
                </a:cxn>
                <a:cxn ang="0">
                  <a:pos x="34" y="11"/>
                </a:cxn>
                <a:cxn ang="0">
                  <a:pos x="34" y="11"/>
                </a:cxn>
                <a:cxn ang="0">
                  <a:pos x="34" y="0"/>
                </a:cxn>
                <a:cxn ang="0">
                  <a:pos x="34" y="0"/>
                </a:cxn>
                <a:cxn ang="0">
                  <a:pos x="23" y="0"/>
                </a:cxn>
                <a:cxn ang="0">
                  <a:pos x="11" y="0"/>
                </a:cxn>
                <a:cxn ang="0">
                  <a:pos x="4" y="0"/>
                </a:cxn>
                <a:cxn ang="0">
                  <a:pos x="0" y="8"/>
                </a:cxn>
                <a:cxn ang="0">
                  <a:pos x="0" y="8"/>
                </a:cxn>
                <a:cxn ang="0">
                  <a:pos x="15" y="4"/>
                </a:cxn>
                <a:cxn ang="0">
                  <a:pos x="23" y="8"/>
                </a:cxn>
                <a:cxn ang="0">
                  <a:pos x="23" y="11"/>
                </a:cxn>
                <a:cxn ang="0">
                  <a:pos x="23" y="11"/>
                </a:cxn>
              </a:cxnLst>
              <a:rect l="0" t="0" r="r" b="b"/>
              <a:pathLst>
                <a:path w="34" h="11">
                  <a:moveTo>
                    <a:pt x="23" y="11"/>
                  </a:moveTo>
                  <a:lnTo>
                    <a:pt x="23" y="11"/>
                  </a:lnTo>
                  <a:lnTo>
                    <a:pt x="34" y="11"/>
                  </a:lnTo>
                  <a:lnTo>
                    <a:pt x="34" y="11"/>
                  </a:lnTo>
                  <a:lnTo>
                    <a:pt x="34" y="0"/>
                  </a:lnTo>
                  <a:lnTo>
                    <a:pt x="34" y="0"/>
                  </a:lnTo>
                  <a:lnTo>
                    <a:pt x="23" y="0"/>
                  </a:lnTo>
                  <a:lnTo>
                    <a:pt x="11" y="0"/>
                  </a:lnTo>
                  <a:lnTo>
                    <a:pt x="4" y="0"/>
                  </a:lnTo>
                  <a:lnTo>
                    <a:pt x="0" y="8"/>
                  </a:lnTo>
                  <a:lnTo>
                    <a:pt x="0" y="8"/>
                  </a:lnTo>
                  <a:lnTo>
                    <a:pt x="15" y="4"/>
                  </a:lnTo>
                  <a:lnTo>
                    <a:pt x="23" y="8"/>
                  </a:lnTo>
                  <a:lnTo>
                    <a:pt x="23" y="11"/>
                  </a:lnTo>
                  <a:lnTo>
                    <a:pt x="23"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4" name="Freeform 1483"/>
            <p:cNvSpPr>
              <a:spLocks/>
            </p:cNvSpPr>
            <p:nvPr/>
          </p:nvSpPr>
          <p:spPr bwMode="auto">
            <a:xfrm>
              <a:off x="5003802" y="2573140"/>
              <a:ext cx="4763" cy="4763"/>
            </a:xfrm>
            <a:custGeom>
              <a:avLst/>
              <a:gdLst/>
              <a:ahLst/>
              <a:cxnLst>
                <a:cxn ang="0">
                  <a:pos x="0" y="3"/>
                </a:cxn>
                <a:cxn ang="0">
                  <a:pos x="0" y="3"/>
                </a:cxn>
                <a:cxn ang="0">
                  <a:pos x="3" y="3"/>
                </a:cxn>
                <a:cxn ang="0">
                  <a:pos x="3" y="3"/>
                </a:cxn>
                <a:cxn ang="0">
                  <a:pos x="3" y="0"/>
                </a:cxn>
                <a:cxn ang="0">
                  <a:pos x="3" y="0"/>
                </a:cxn>
                <a:cxn ang="0">
                  <a:pos x="0" y="0"/>
                </a:cxn>
                <a:cxn ang="0">
                  <a:pos x="0" y="0"/>
                </a:cxn>
                <a:cxn ang="0">
                  <a:pos x="0" y="3"/>
                </a:cxn>
                <a:cxn ang="0">
                  <a:pos x="0" y="3"/>
                </a:cxn>
              </a:cxnLst>
              <a:rect l="0" t="0" r="r" b="b"/>
              <a:pathLst>
                <a:path w="3" h="3">
                  <a:moveTo>
                    <a:pt x="0" y="3"/>
                  </a:moveTo>
                  <a:lnTo>
                    <a:pt x="0" y="3"/>
                  </a:lnTo>
                  <a:lnTo>
                    <a:pt x="3" y="3"/>
                  </a:lnTo>
                  <a:lnTo>
                    <a:pt x="3" y="3"/>
                  </a:lnTo>
                  <a:lnTo>
                    <a:pt x="3" y="0"/>
                  </a:lnTo>
                  <a:lnTo>
                    <a:pt x="3"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5" name="Freeform 1484"/>
            <p:cNvSpPr>
              <a:spLocks/>
            </p:cNvSpPr>
            <p:nvPr/>
          </p:nvSpPr>
          <p:spPr bwMode="auto">
            <a:xfrm>
              <a:off x="5327652" y="2573140"/>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6" name="Freeform 1485"/>
            <p:cNvSpPr>
              <a:spLocks/>
            </p:cNvSpPr>
            <p:nvPr/>
          </p:nvSpPr>
          <p:spPr bwMode="auto">
            <a:xfrm>
              <a:off x="5399090" y="2560440"/>
              <a:ext cx="22225" cy="17463"/>
            </a:xfrm>
            <a:custGeom>
              <a:avLst/>
              <a:gdLst/>
              <a:ahLst/>
              <a:cxnLst>
                <a:cxn ang="0">
                  <a:pos x="0" y="11"/>
                </a:cxn>
                <a:cxn ang="0">
                  <a:pos x="0" y="11"/>
                </a:cxn>
                <a:cxn ang="0">
                  <a:pos x="14" y="11"/>
                </a:cxn>
                <a:cxn ang="0">
                  <a:pos x="14" y="11"/>
                </a:cxn>
                <a:cxn ang="0">
                  <a:pos x="14" y="0"/>
                </a:cxn>
                <a:cxn ang="0">
                  <a:pos x="14" y="0"/>
                </a:cxn>
                <a:cxn ang="0">
                  <a:pos x="7" y="0"/>
                </a:cxn>
                <a:cxn ang="0">
                  <a:pos x="3" y="0"/>
                </a:cxn>
                <a:cxn ang="0">
                  <a:pos x="0" y="4"/>
                </a:cxn>
                <a:cxn ang="0">
                  <a:pos x="0" y="11"/>
                </a:cxn>
                <a:cxn ang="0">
                  <a:pos x="0" y="11"/>
                </a:cxn>
              </a:cxnLst>
              <a:rect l="0" t="0" r="r" b="b"/>
              <a:pathLst>
                <a:path w="14" h="11">
                  <a:moveTo>
                    <a:pt x="0" y="11"/>
                  </a:moveTo>
                  <a:lnTo>
                    <a:pt x="0" y="11"/>
                  </a:lnTo>
                  <a:lnTo>
                    <a:pt x="14" y="11"/>
                  </a:lnTo>
                  <a:lnTo>
                    <a:pt x="14" y="11"/>
                  </a:lnTo>
                  <a:lnTo>
                    <a:pt x="14" y="0"/>
                  </a:lnTo>
                  <a:lnTo>
                    <a:pt x="14" y="0"/>
                  </a:lnTo>
                  <a:lnTo>
                    <a:pt x="7" y="0"/>
                  </a:lnTo>
                  <a:lnTo>
                    <a:pt x="3" y="0"/>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7" name="Freeform 1486"/>
            <p:cNvSpPr>
              <a:spLocks/>
            </p:cNvSpPr>
            <p:nvPr/>
          </p:nvSpPr>
          <p:spPr bwMode="auto">
            <a:xfrm>
              <a:off x="5503865" y="2573140"/>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8" name="Freeform 1487"/>
            <p:cNvSpPr>
              <a:spLocks/>
            </p:cNvSpPr>
            <p:nvPr/>
          </p:nvSpPr>
          <p:spPr bwMode="auto">
            <a:xfrm>
              <a:off x="5592765" y="2554090"/>
              <a:ext cx="23813" cy="23813"/>
            </a:xfrm>
            <a:custGeom>
              <a:avLst/>
              <a:gdLst/>
              <a:ahLst/>
              <a:cxnLst>
                <a:cxn ang="0">
                  <a:pos x="8" y="15"/>
                </a:cxn>
                <a:cxn ang="0">
                  <a:pos x="8" y="15"/>
                </a:cxn>
                <a:cxn ang="0">
                  <a:pos x="11" y="15"/>
                </a:cxn>
                <a:cxn ang="0">
                  <a:pos x="15" y="12"/>
                </a:cxn>
                <a:cxn ang="0">
                  <a:pos x="15" y="4"/>
                </a:cxn>
                <a:cxn ang="0">
                  <a:pos x="15" y="4"/>
                </a:cxn>
                <a:cxn ang="0">
                  <a:pos x="8" y="4"/>
                </a:cxn>
                <a:cxn ang="0">
                  <a:pos x="8" y="0"/>
                </a:cxn>
                <a:cxn ang="0">
                  <a:pos x="4" y="0"/>
                </a:cxn>
                <a:cxn ang="0">
                  <a:pos x="0" y="0"/>
                </a:cxn>
                <a:cxn ang="0">
                  <a:pos x="0" y="0"/>
                </a:cxn>
                <a:cxn ang="0">
                  <a:pos x="4" y="8"/>
                </a:cxn>
                <a:cxn ang="0">
                  <a:pos x="8" y="15"/>
                </a:cxn>
                <a:cxn ang="0">
                  <a:pos x="8" y="15"/>
                </a:cxn>
              </a:cxnLst>
              <a:rect l="0" t="0" r="r" b="b"/>
              <a:pathLst>
                <a:path w="15" h="15">
                  <a:moveTo>
                    <a:pt x="8" y="15"/>
                  </a:moveTo>
                  <a:lnTo>
                    <a:pt x="8" y="15"/>
                  </a:lnTo>
                  <a:lnTo>
                    <a:pt x="11" y="15"/>
                  </a:lnTo>
                  <a:lnTo>
                    <a:pt x="15" y="12"/>
                  </a:lnTo>
                  <a:lnTo>
                    <a:pt x="15" y="4"/>
                  </a:lnTo>
                  <a:lnTo>
                    <a:pt x="15" y="4"/>
                  </a:lnTo>
                  <a:lnTo>
                    <a:pt x="8" y="4"/>
                  </a:lnTo>
                  <a:lnTo>
                    <a:pt x="8" y="0"/>
                  </a:lnTo>
                  <a:lnTo>
                    <a:pt x="4" y="0"/>
                  </a:lnTo>
                  <a:lnTo>
                    <a:pt x="0" y="0"/>
                  </a:lnTo>
                  <a:lnTo>
                    <a:pt x="0" y="0"/>
                  </a:lnTo>
                  <a:lnTo>
                    <a:pt x="4" y="8"/>
                  </a:lnTo>
                  <a:lnTo>
                    <a:pt x="8" y="15"/>
                  </a:lnTo>
                  <a:lnTo>
                    <a:pt x="8"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9" name="Freeform 1488"/>
            <p:cNvSpPr>
              <a:spLocks/>
            </p:cNvSpPr>
            <p:nvPr/>
          </p:nvSpPr>
          <p:spPr bwMode="auto">
            <a:xfrm>
              <a:off x="3403602" y="25604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0" name="Freeform 1489"/>
            <p:cNvSpPr>
              <a:spLocks/>
            </p:cNvSpPr>
            <p:nvPr/>
          </p:nvSpPr>
          <p:spPr bwMode="auto">
            <a:xfrm>
              <a:off x="3444877" y="2560440"/>
              <a:ext cx="19050" cy="12700"/>
            </a:xfrm>
            <a:custGeom>
              <a:avLst/>
              <a:gdLst/>
              <a:ahLst/>
              <a:cxnLst>
                <a:cxn ang="0">
                  <a:pos x="0" y="8"/>
                </a:cxn>
                <a:cxn ang="0">
                  <a:pos x="0" y="8"/>
                </a:cxn>
                <a:cxn ang="0">
                  <a:pos x="12" y="8"/>
                </a:cxn>
                <a:cxn ang="0">
                  <a:pos x="12" y="8"/>
                </a:cxn>
                <a:cxn ang="0">
                  <a:pos x="12" y="0"/>
                </a:cxn>
                <a:cxn ang="0">
                  <a:pos x="12" y="0"/>
                </a:cxn>
                <a:cxn ang="0">
                  <a:pos x="0" y="0"/>
                </a:cxn>
                <a:cxn ang="0">
                  <a:pos x="0" y="0"/>
                </a:cxn>
                <a:cxn ang="0">
                  <a:pos x="0" y="8"/>
                </a:cxn>
                <a:cxn ang="0">
                  <a:pos x="0" y="8"/>
                </a:cxn>
              </a:cxnLst>
              <a:rect l="0" t="0" r="r" b="b"/>
              <a:pathLst>
                <a:path w="12" h="8">
                  <a:moveTo>
                    <a:pt x="0" y="8"/>
                  </a:moveTo>
                  <a:lnTo>
                    <a:pt x="0" y="8"/>
                  </a:lnTo>
                  <a:lnTo>
                    <a:pt x="12" y="8"/>
                  </a:lnTo>
                  <a:lnTo>
                    <a:pt x="12" y="8"/>
                  </a:lnTo>
                  <a:lnTo>
                    <a:pt x="12" y="0"/>
                  </a:lnTo>
                  <a:lnTo>
                    <a:pt x="12"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1" name="Freeform 1490"/>
            <p:cNvSpPr>
              <a:spLocks/>
            </p:cNvSpPr>
            <p:nvPr/>
          </p:nvSpPr>
          <p:spPr bwMode="auto">
            <a:xfrm>
              <a:off x="3516315" y="25604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2" name="Freeform 1491"/>
            <p:cNvSpPr>
              <a:spLocks/>
            </p:cNvSpPr>
            <p:nvPr/>
          </p:nvSpPr>
          <p:spPr bwMode="auto">
            <a:xfrm>
              <a:off x="4684715" y="2560440"/>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3" name="Freeform 1492"/>
            <p:cNvSpPr>
              <a:spLocks/>
            </p:cNvSpPr>
            <p:nvPr/>
          </p:nvSpPr>
          <p:spPr bwMode="auto">
            <a:xfrm>
              <a:off x="5097465" y="2560440"/>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4" name="Freeform 1493"/>
            <p:cNvSpPr>
              <a:spLocks/>
            </p:cNvSpPr>
            <p:nvPr/>
          </p:nvSpPr>
          <p:spPr bwMode="auto">
            <a:xfrm>
              <a:off x="5121277" y="2560440"/>
              <a:ext cx="17463" cy="12700"/>
            </a:xfrm>
            <a:custGeom>
              <a:avLst/>
              <a:gdLst/>
              <a:ahLst/>
              <a:cxnLst>
                <a:cxn ang="0">
                  <a:pos x="0" y="8"/>
                </a:cxn>
                <a:cxn ang="0">
                  <a:pos x="0" y="8"/>
                </a:cxn>
                <a:cxn ang="0">
                  <a:pos x="7" y="4"/>
                </a:cxn>
                <a:cxn ang="0">
                  <a:pos x="11" y="4"/>
                </a:cxn>
                <a:cxn ang="0">
                  <a:pos x="11" y="4"/>
                </a:cxn>
                <a:cxn ang="0">
                  <a:pos x="7" y="0"/>
                </a:cxn>
                <a:cxn ang="0">
                  <a:pos x="4" y="0"/>
                </a:cxn>
                <a:cxn ang="0">
                  <a:pos x="0" y="4"/>
                </a:cxn>
                <a:cxn ang="0">
                  <a:pos x="0" y="8"/>
                </a:cxn>
                <a:cxn ang="0">
                  <a:pos x="0" y="8"/>
                </a:cxn>
              </a:cxnLst>
              <a:rect l="0" t="0" r="r" b="b"/>
              <a:pathLst>
                <a:path w="11" h="8">
                  <a:moveTo>
                    <a:pt x="0" y="8"/>
                  </a:moveTo>
                  <a:lnTo>
                    <a:pt x="0" y="8"/>
                  </a:lnTo>
                  <a:lnTo>
                    <a:pt x="7" y="4"/>
                  </a:lnTo>
                  <a:lnTo>
                    <a:pt x="11" y="4"/>
                  </a:lnTo>
                  <a:lnTo>
                    <a:pt x="11" y="4"/>
                  </a:lnTo>
                  <a:lnTo>
                    <a:pt x="7" y="0"/>
                  </a:lnTo>
                  <a:lnTo>
                    <a:pt x="4" y="0"/>
                  </a:lnTo>
                  <a:lnTo>
                    <a:pt x="0" y="4"/>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5" name="Freeform 1494"/>
            <p:cNvSpPr>
              <a:spLocks/>
            </p:cNvSpPr>
            <p:nvPr/>
          </p:nvSpPr>
          <p:spPr bwMode="auto">
            <a:xfrm>
              <a:off x="5310190" y="2560440"/>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6" name="Freeform 1495"/>
            <p:cNvSpPr>
              <a:spLocks/>
            </p:cNvSpPr>
            <p:nvPr/>
          </p:nvSpPr>
          <p:spPr bwMode="auto">
            <a:xfrm>
              <a:off x="3983040" y="2536628"/>
              <a:ext cx="11113" cy="23813"/>
            </a:xfrm>
            <a:custGeom>
              <a:avLst/>
              <a:gdLst/>
              <a:ahLst/>
              <a:cxnLst>
                <a:cxn ang="0">
                  <a:pos x="0" y="15"/>
                </a:cxn>
                <a:cxn ang="0">
                  <a:pos x="0" y="15"/>
                </a:cxn>
                <a:cxn ang="0">
                  <a:pos x="3" y="15"/>
                </a:cxn>
                <a:cxn ang="0">
                  <a:pos x="7" y="8"/>
                </a:cxn>
                <a:cxn ang="0">
                  <a:pos x="3" y="4"/>
                </a:cxn>
                <a:cxn ang="0">
                  <a:pos x="0" y="0"/>
                </a:cxn>
                <a:cxn ang="0">
                  <a:pos x="0" y="0"/>
                </a:cxn>
                <a:cxn ang="0">
                  <a:pos x="0" y="15"/>
                </a:cxn>
                <a:cxn ang="0">
                  <a:pos x="0" y="15"/>
                </a:cxn>
              </a:cxnLst>
              <a:rect l="0" t="0" r="r" b="b"/>
              <a:pathLst>
                <a:path w="7" h="15">
                  <a:moveTo>
                    <a:pt x="0" y="15"/>
                  </a:moveTo>
                  <a:lnTo>
                    <a:pt x="0" y="15"/>
                  </a:lnTo>
                  <a:lnTo>
                    <a:pt x="3" y="15"/>
                  </a:lnTo>
                  <a:lnTo>
                    <a:pt x="7" y="8"/>
                  </a:lnTo>
                  <a:lnTo>
                    <a:pt x="3" y="4"/>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7" name="Freeform 1496"/>
            <p:cNvSpPr>
              <a:spLocks/>
            </p:cNvSpPr>
            <p:nvPr/>
          </p:nvSpPr>
          <p:spPr bwMode="auto">
            <a:xfrm>
              <a:off x="4654552" y="25540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8" name="Freeform 1497"/>
            <p:cNvSpPr>
              <a:spLocks/>
            </p:cNvSpPr>
            <p:nvPr/>
          </p:nvSpPr>
          <p:spPr bwMode="auto">
            <a:xfrm>
              <a:off x="4737102" y="2519165"/>
              <a:ext cx="36513" cy="34925"/>
            </a:xfrm>
            <a:custGeom>
              <a:avLst/>
              <a:gdLst/>
              <a:ahLst/>
              <a:cxnLst>
                <a:cxn ang="0">
                  <a:pos x="23" y="19"/>
                </a:cxn>
                <a:cxn ang="0">
                  <a:pos x="23" y="19"/>
                </a:cxn>
                <a:cxn ang="0">
                  <a:pos x="19" y="0"/>
                </a:cxn>
                <a:cxn ang="0">
                  <a:pos x="19" y="0"/>
                </a:cxn>
                <a:cxn ang="0">
                  <a:pos x="11" y="4"/>
                </a:cxn>
                <a:cxn ang="0">
                  <a:pos x="8" y="8"/>
                </a:cxn>
                <a:cxn ang="0">
                  <a:pos x="8" y="11"/>
                </a:cxn>
                <a:cxn ang="0">
                  <a:pos x="0" y="15"/>
                </a:cxn>
                <a:cxn ang="0">
                  <a:pos x="0" y="15"/>
                </a:cxn>
                <a:cxn ang="0">
                  <a:pos x="4" y="19"/>
                </a:cxn>
                <a:cxn ang="0">
                  <a:pos x="11" y="22"/>
                </a:cxn>
                <a:cxn ang="0">
                  <a:pos x="23" y="19"/>
                </a:cxn>
                <a:cxn ang="0">
                  <a:pos x="23" y="19"/>
                </a:cxn>
              </a:cxnLst>
              <a:rect l="0" t="0" r="r" b="b"/>
              <a:pathLst>
                <a:path w="23" h="22">
                  <a:moveTo>
                    <a:pt x="23" y="19"/>
                  </a:moveTo>
                  <a:lnTo>
                    <a:pt x="23" y="19"/>
                  </a:lnTo>
                  <a:lnTo>
                    <a:pt x="19" y="0"/>
                  </a:lnTo>
                  <a:lnTo>
                    <a:pt x="19" y="0"/>
                  </a:lnTo>
                  <a:lnTo>
                    <a:pt x="11" y="4"/>
                  </a:lnTo>
                  <a:lnTo>
                    <a:pt x="8" y="8"/>
                  </a:lnTo>
                  <a:lnTo>
                    <a:pt x="8" y="11"/>
                  </a:lnTo>
                  <a:lnTo>
                    <a:pt x="0" y="15"/>
                  </a:lnTo>
                  <a:lnTo>
                    <a:pt x="0" y="15"/>
                  </a:lnTo>
                  <a:lnTo>
                    <a:pt x="4" y="19"/>
                  </a:lnTo>
                  <a:lnTo>
                    <a:pt x="11" y="22"/>
                  </a:lnTo>
                  <a:lnTo>
                    <a:pt x="23" y="19"/>
                  </a:lnTo>
                  <a:lnTo>
                    <a:pt x="23"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9" name="Freeform 1498"/>
            <p:cNvSpPr>
              <a:spLocks/>
            </p:cNvSpPr>
            <p:nvPr/>
          </p:nvSpPr>
          <p:spPr bwMode="auto">
            <a:xfrm>
              <a:off x="5310190" y="2531865"/>
              <a:ext cx="17463" cy="22225"/>
            </a:xfrm>
            <a:custGeom>
              <a:avLst/>
              <a:gdLst/>
              <a:ahLst/>
              <a:cxnLst>
                <a:cxn ang="0">
                  <a:pos x="0" y="14"/>
                </a:cxn>
                <a:cxn ang="0">
                  <a:pos x="0" y="14"/>
                </a:cxn>
                <a:cxn ang="0">
                  <a:pos x="11" y="14"/>
                </a:cxn>
                <a:cxn ang="0">
                  <a:pos x="11" y="14"/>
                </a:cxn>
                <a:cxn ang="0">
                  <a:pos x="11" y="0"/>
                </a:cxn>
                <a:cxn ang="0">
                  <a:pos x="11" y="0"/>
                </a:cxn>
                <a:cxn ang="0">
                  <a:pos x="0" y="0"/>
                </a:cxn>
                <a:cxn ang="0">
                  <a:pos x="0" y="0"/>
                </a:cxn>
                <a:cxn ang="0">
                  <a:pos x="0" y="14"/>
                </a:cxn>
                <a:cxn ang="0">
                  <a:pos x="0" y="14"/>
                </a:cxn>
              </a:cxnLst>
              <a:rect l="0" t="0" r="r" b="b"/>
              <a:pathLst>
                <a:path w="11" h="14">
                  <a:moveTo>
                    <a:pt x="0" y="14"/>
                  </a:moveTo>
                  <a:lnTo>
                    <a:pt x="0" y="14"/>
                  </a:lnTo>
                  <a:lnTo>
                    <a:pt x="11" y="14"/>
                  </a:lnTo>
                  <a:lnTo>
                    <a:pt x="11" y="14"/>
                  </a:lnTo>
                  <a:lnTo>
                    <a:pt x="11" y="0"/>
                  </a:lnTo>
                  <a:lnTo>
                    <a:pt x="11" y="0"/>
                  </a:lnTo>
                  <a:lnTo>
                    <a:pt x="0" y="0"/>
                  </a:lnTo>
                  <a:lnTo>
                    <a:pt x="0" y="0"/>
                  </a:lnTo>
                  <a:lnTo>
                    <a:pt x="0" y="14"/>
                  </a:lnTo>
                  <a:lnTo>
                    <a:pt x="0"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0" name="Freeform 1499"/>
            <p:cNvSpPr>
              <a:spLocks/>
            </p:cNvSpPr>
            <p:nvPr/>
          </p:nvSpPr>
          <p:spPr bwMode="auto">
            <a:xfrm>
              <a:off x="5475290" y="2489003"/>
              <a:ext cx="28575" cy="65088"/>
            </a:xfrm>
            <a:custGeom>
              <a:avLst/>
              <a:gdLst/>
              <a:ahLst/>
              <a:cxnLst>
                <a:cxn ang="0">
                  <a:pos x="0" y="41"/>
                </a:cxn>
                <a:cxn ang="0">
                  <a:pos x="0" y="41"/>
                </a:cxn>
                <a:cxn ang="0">
                  <a:pos x="11" y="30"/>
                </a:cxn>
                <a:cxn ang="0">
                  <a:pos x="18" y="19"/>
                </a:cxn>
                <a:cxn ang="0">
                  <a:pos x="18" y="19"/>
                </a:cxn>
                <a:cxn ang="0">
                  <a:pos x="11" y="19"/>
                </a:cxn>
                <a:cxn ang="0">
                  <a:pos x="7" y="19"/>
                </a:cxn>
                <a:cxn ang="0">
                  <a:pos x="7" y="19"/>
                </a:cxn>
                <a:cxn ang="0">
                  <a:pos x="11" y="15"/>
                </a:cxn>
                <a:cxn ang="0">
                  <a:pos x="18" y="15"/>
                </a:cxn>
                <a:cxn ang="0">
                  <a:pos x="18" y="15"/>
                </a:cxn>
                <a:cxn ang="0">
                  <a:pos x="18" y="0"/>
                </a:cxn>
                <a:cxn ang="0">
                  <a:pos x="18" y="0"/>
                </a:cxn>
                <a:cxn ang="0">
                  <a:pos x="11" y="8"/>
                </a:cxn>
                <a:cxn ang="0">
                  <a:pos x="4" y="19"/>
                </a:cxn>
                <a:cxn ang="0">
                  <a:pos x="0" y="41"/>
                </a:cxn>
                <a:cxn ang="0">
                  <a:pos x="0" y="41"/>
                </a:cxn>
              </a:cxnLst>
              <a:rect l="0" t="0" r="r" b="b"/>
              <a:pathLst>
                <a:path w="18" h="41">
                  <a:moveTo>
                    <a:pt x="0" y="41"/>
                  </a:moveTo>
                  <a:lnTo>
                    <a:pt x="0" y="41"/>
                  </a:lnTo>
                  <a:lnTo>
                    <a:pt x="11" y="30"/>
                  </a:lnTo>
                  <a:lnTo>
                    <a:pt x="18" y="19"/>
                  </a:lnTo>
                  <a:lnTo>
                    <a:pt x="18" y="19"/>
                  </a:lnTo>
                  <a:lnTo>
                    <a:pt x="11" y="19"/>
                  </a:lnTo>
                  <a:lnTo>
                    <a:pt x="7" y="19"/>
                  </a:lnTo>
                  <a:lnTo>
                    <a:pt x="7" y="19"/>
                  </a:lnTo>
                  <a:lnTo>
                    <a:pt x="11" y="15"/>
                  </a:lnTo>
                  <a:lnTo>
                    <a:pt x="18" y="15"/>
                  </a:lnTo>
                  <a:lnTo>
                    <a:pt x="18" y="15"/>
                  </a:lnTo>
                  <a:lnTo>
                    <a:pt x="18" y="0"/>
                  </a:lnTo>
                  <a:lnTo>
                    <a:pt x="18" y="0"/>
                  </a:lnTo>
                  <a:lnTo>
                    <a:pt x="11" y="8"/>
                  </a:lnTo>
                  <a:lnTo>
                    <a:pt x="4" y="19"/>
                  </a:lnTo>
                  <a:lnTo>
                    <a:pt x="0" y="41"/>
                  </a:lnTo>
                  <a:lnTo>
                    <a:pt x="0" y="4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1" name="Freeform 1500"/>
            <p:cNvSpPr>
              <a:spLocks/>
            </p:cNvSpPr>
            <p:nvPr/>
          </p:nvSpPr>
          <p:spPr bwMode="auto">
            <a:xfrm>
              <a:off x="5510215" y="2536628"/>
              <a:ext cx="12700" cy="17463"/>
            </a:xfrm>
            <a:custGeom>
              <a:avLst/>
              <a:gdLst/>
              <a:ahLst/>
              <a:cxnLst>
                <a:cxn ang="0">
                  <a:pos x="0" y="11"/>
                </a:cxn>
                <a:cxn ang="0">
                  <a:pos x="0" y="11"/>
                </a:cxn>
                <a:cxn ang="0">
                  <a:pos x="8" y="11"/>
                </a:cxn>
                <a:cxn ang="0">
                  <a:pos x="8" y="4"/>
                </a:cxn>
                <a:cxn ang="0">
                  <a:pos x="8" y="0"/>
                </a:cxn>
                <a:cxn ang="0">
                  <a:pos x="0" y="0"/>
                </a:cxn>
                <a:cxn ang="0">
                  <a:pos x="0" y="0"/>
                </a:cxn>
                <a:cxn ang="0">
                  <a:pos x="0" y="11"/>
                </a:cxn>
                <a:cxn ang="0">
                  <a:pos x="0" y="11"/>
                </a:cxn>
              </a:cxnLst>
              <a:rect l="0" t="0" r="r" b="b"/>
              <a:pathLst>
                <a:path w="8" h="11">
                  <a:moveTo>
                    <a:pt x="0" y="11"/>
                  </a:moveTo>
                  <a:lnTo>
                    <a:pt x="0" y="11"/>
                  </a:lnTo>
                  <a:lnTo>
                    <a:pt x="8" y="11"/>
                  </a:lnTo>
                  <a:lnTo>
                    <a:pt x="8" y="4"/>
                  </a:lnTo>
                  <a:lnTo>
                    <a:pt x="8"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 name="Freeform 1501"/>
            <p:cNvSpPr>
              <a:spLocks/>
            </p:cNvSpPr>
            <p:nvPr/>
          </p:nvSpPr>
          <p:spPr bwMode="auto">
            <a:xfrm>
              <a:off x="3563940" y="2519165"/>
              <a:ext cx="34925" cy="30163"/>
            </a:xfrm>
            <a:custGeom>
              <a:avLst/>
              <a:gdLst/>
              <a:ahLst/>
              <a:cxnLst>
                <a:cxn ang="0">
                  <a:pos x="22" y="19"/>
                </a:cxn>
                <a:cxn ang="0">
                  <a:pos x="22" y="19"/>
                </a:cxn>
                <a:cxn ang="0">
                  <a:pos x="18" y="11"/>
                </a:cxn>
                <a:cxn ang="0">
                  <a:pos x="15" y="8"/>
                </a:cxn>
                <a:cxn ang="0">
                  <a:pos x="15" y="0"/>
                </a:cxn>
                <a:cxn ang="0">
                  <a:pos x="15" y="0"/>
                </a:cxn>
                <a:cxn ang="0">
                  <a:pos x="11" y="0"/>
                </a:cxn>
                <a:cxn ang="0">
                  <a:pos x="7" y="4"/>
                </a:cxn>
                <a:cxn ang="0">
                  <a:pos x="7" y="8"/>
                </a:cxn>
                <a:cxn ang="0">
                  <a:pos x="0" y="11"/>
                </a:cxn>
                <a:cxn ang="0">
                  <a:pos x="0" y="11"/>
                </a:cxn>
                <a:cxn ang="0">
                  <a:pos x="11" y="15"/>
                </a:cxn>
                <a:cxn ang="0">
                  <a:pos x="22" y="19"/>
                </a:cxn>
                <a:cxn ang="0">
                  <a:pos x="22" y="19"/>
                </a:cxn>
              </a:cxnLst>
              <a:rect l="0" t="0" r="r" b="b"/>
              <a:pathLst>
                <a:path w="22" h="19">
                  <a:moveTo>
                    <a:pt x="22" y="19"/>
                  </a:moveTo>
                  <a:lnTo>
                    <a:pt x="22" y="19"/>
                  </a:lnTo>
                  <a:lnTo>
                    <a:pt x="18" y="11"/>
                  </a:lnTo>
                  <a:lnTo>
                    <a:pt x="15" y="8"/>
                  </a:lnTo>
                  <a:lnTo>
                    <a:pt x="15" y="0"/>
                  </a:lnTo>
                  <a:lnTo>
                    <a:pt x="15" y="0"/>
                  </a:lnTo>
                  <a:lnTo>
                    <a:pt x="11" y="0"/>
                  </a:lnTo>
                  <a:lnTo>
                    <a:pt x="7" y="4"/>
                  </a:lnTo>
                  <a:lnTo>
                    <a:pt x="7" y="8"/>
                  </a:lnTo>
                  <a:lnTo>
                    <a:pt x="0" y="11"/>
                  </a:lnTo>
                  <a:lnTo>
                    <a:pt x="0" y="11"/>
                  </a:lnTo>
                  <a:lnTo>
                    <a:pt x="11" y="15"/>
                  </a:lnTo>
                  <a:lnTo>
                    <a:pt x="22" y="19"/>
                  </a:lnTo>
                  <a:lnTo>
                    <a:pt x="22"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3" name="Freeform 1502"/>
            <p:cNvSpPr>
              <a:spLocks/>
            </p:cNvSpPr>
            <p:nvPr/>
          </p:nvSpPr>
          <p:spPr bwMode="auto">
            <a:xfrm>
              <a:off x="3044827" y="2442965"/>
              <a:ext cx="23813" cy="93663"/>
            </a:xfrm>
            <a:custGeom>
              <a:avLst/>
              <a:gdLst/>
              <a:ahLst/>
              <a:cxnLst>
                <a:cxn ang="0">
                  <a:pos x="0" y="59"/>
                </a:cxn>
                <a:cxn ang="0">
                  <a:pos x="0" y="59"/>
                </a:cxn>
                <a:cxn ang="0">
                  <a:pos x="7" y="59"/>
                </a:cxn>
                <a:cxn ang="0">
                  <a:pos x="7" y="59"/>
                </a:cxn>
                <a:cxn ang="0">
                  <a:pos x="11" y="59"/>
                </a:cxn>
                <a:cxn ang="0">
                  <a:pos x="11" y="56"/>
                </a:cxn>
                <a:cxn ang="0">
                  <a:pos x="15" y="48"/>
                </a:cxn>
                <a:cxn ang="0">
                  <a:pos x="11" y="37"/>
                </a:cxn>
                <a:cxn ang="0">
                  <a:pos x="11" y="29"/>
                </a:cxn>
                <a:cxn ang="0">
                  <a:pos x="11" y="29"/>
                </a:cxn>
                <a:cxn ang="0">
                  <a:pos x="15" y="11"/>
                </a:cxn>
                <a:cxn ang="0">
                  <a:pos x="11" y="3"/>
                </a:cxn>
                <a:cxn ang="0">
                  <a:pos x="11" y="0"/>
                </a:cxn>
                <a:cxn ang="0">
                  <a:pos x="11" y="0"/>
                </a:cxn>
                <a:cxn ang="0">
                  <a:pos x="3" y="0"/>
                </a:cxn>
                <a:cxn ang="0">
                  <a:pos x="0" y="7"/>
                </a:cxn>
                <a:cxn ang="0">
                  <a:pos x="0" y="18"/>
                </a:cxn>
                <a:cxn ang="0">
                  <a:pos x="0" y="37"/>
                </a:cxn>
                <a:cxn ang="0">
                  <a:pos x="0" y="52"/>
                </a:cxn>
                <a:cxn ang="0">
                  <a:pos x="0" y="52"/>
                </a:cxn>
                <a:cxn ang="0">
                  <a:pos x="0" y="59"/>
                </a:cxn>
                <a:cxn ang="0">
                  <a:pos x="0" y="59"/>
                </a:cxn>
              </a:cxnLst>
              <a:rect l="0" t="0" r="r" b="b"/>
              <a:pathLst>
                <a:path w="15" h="59">
                  <a:moveTo>
                    <a:pt x="0" y="59"/>
                  </a:moveTo>
                  <a:lnTo>
                    <a:pt x="0" y="59"/>
                  </a:lnTo>
                  <a:lnTo>
                    <a:pt x="7" y="59"/>
                  </a:lnTo>
                  <a:lnTo>
                    <a:pt x="7" y="59"/>
                  </a:lnTo>
                  <a:lnTo>
                    <a:pt x="11" y="59"/>
                  </a:lnTo>
                  <a:lnTo>
                    <a:pt x="11" y="56"/>
                  </a:lnTo>
                  <a:lnTo>
                    <a:pt x="15" y="48"/>
                  </a:lnTo>
                  <a:lnTo>
                    <a:pt x="11" y="37"/>
                  </a:lnTo>
                  <a:lnTo>
                    <a:pt x="11" y="29"/>
                  </a:lnTo>
                  <a:lnTo>
                    <a:pt x="11" y="29"/>
                  </a:lnTo>
                  <a:lnTo>
                    <a:pt x="15" y="11"/>
                  </a:lnTo>
                  <a:lnTo>
                    <a:pt x="11" y="3"/>
                  </a:lnTo>
                  <a:lnTo>
                    <a:pt x="11" y="0"/>
                  </a:lnTo>
                  <a:lnTo>
                    <a:pt x="11" y="0"/>
                  </a:lnTo>
                  <a:lnTo>
                    <a:pt x="3" y="0"/>
                  </a:lnTo>
                  <a:lnTo>
                    <a:pt x="0" y="7"/>
                  </a:lnTo>
                  <a:lnTo>
                    <a:pt x="0" y="18"/>
                  </a:lnTo>
                  <a:lnTo>
                    <a:pt x="0" y="37"/>
                  </a:lnTo>
                  <a:lnTo>
                    <a:pt x="0" y="52"/>
                  </a:lnTo>
                  <a:lnTo>
                    <a:pt x="0" y="52"/>
                  </a:lnTo>
                  <a:lnTo>
                    <a:pt x="0" y="59"/>
                  </a:lnTo>
                  <a:lnTo>
                    <a:pt x="0"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4" name="Freeform 1503"/>
            <p:cNvSpPr>
              <a:spLocks/>
            </p:cNvSpPr>
            <p:nvPr/>
          </p:nvSpPr>
          <p:spPr bwMode="auto">
            <a:xfrm>
              <a:off x="3362327" y="2508053"/>
              <a:ext cx="30163" cy="28575"/>
            </a:xfrm>
            <a:custGeom>
              <a:avLst/>
              <a:gdLst/>
              <a:ahLst/>
              <a:cxnLst>
                <a:cxn ang="0">
                  <a:pos x="0" y="18"/>
                </a:cxn>
                <a:cxn ang="0">
                  <a:pos x="0" y="18"/>
                </a:cxn>
                <a:cxn ang="0">
                  <a:pos x="8" y="18"/>
                </a:cxn>
                <a:cxn ang="0">
                  <a:pos x="8" y="18"/>
                </a:cxn>
                <a:cxn ang="0">
                  <a:pos x="4" y="11"/>
                </a:cxn>
                <a:cxn ang="0">
                  <a:pos x="4" y="7"/>
                </a:cxn>
                <a:cxn ang="0">
                  <a:pos x="4" y="7"/>
                </a:cxn>
                <a:cxn ang="0">
                  <a:pos x="11" y="7"/>
                </a:cxn>
                <a:cxn ang="0">
                  <a:pos x="15" y="11"/>
                </a:cxn>
                <a:cxn ang="0">
                  <a:pos x="19" y="11"/>
                </a:cxn>
                <a:cxn ang="0">
                  <a:pos x="19" y="3"/>
                </a:cxn>
                <a:cxn ang="0">
                  <a:pos x="19" y="3"/>
                </a:cxn>
                <a:cxn ang="0">
                  <a:pos x="15" y="0"/>
                </a:cxn>
                <a:cxn ang="0">
                  <a:pos x="11" y="0"/>
                </a:cxn>
                <a:cxn ang="0">
                  <a:pos x="0" y="3"/>
                </a:cxn>
                <a:cxn ang="0">
                  <a:pos x="0" y="3"/>
                </a:cxn>
                <a:cxn ang="0">
                  <a:pos x="0" y="18"/>
                </a:cxn>
                <a:cxn ang="0">
                  <a:pos x="0" y="18"/>
                </a:cxn>
              </a:cxnLst>
              <a:rect l="0" t="0" r="r" b="b"/>
              <a:pathLst>
                <a:path w="19" h="18">
                  <a:moveTo>
                    <a:pt x="0" y="18"/>
                  </a:moveTo>
                  <a:lnTo>
                    <a:pt x="0" y="18"/>
                  </a:lnTo>
                  <a:lnTo>
                    <a:pt x="8" y="18"/>
                  </a:lnTo>
                  <a:lnTo>
                    <a:pt x="8" y="18"/>
                  </a:lnTo>
                  <a:lnTo>
                    <a:pt x="4" y="11"/>
                  </a:lnTo>
                  <a:lnTo>
                    <a:pt x="4" y="7"/>
                  </a:lnTo>
                  <a:lnTo>
                    <a:pt x="4" y="7"/>
                  </a:lnTo>
                  <a:lnTo>
                    <a:pt x="11" y="7"/>
                  </a:lnTo>
                  <a:lnTo>
                    <a:pt x="15" y="11"/>
                  </a:lnTo>
                  <a:lnTo>
                    <a:pt x="19" y="11"/>
                  </a:lnTo>
                  <a:lnTo>
                    <a:pt x="19" y="3"/>
                  </a:lnTo>
                  <a:lnTo>
                    <a:pt x="19" y="3"/>
                  </a:lnTo>
                  <a:lnTo>
                    <a:pt x="15" y="0"/>
                  </a:lnTo>
                  <a:lnTo>
                    <a:pt x="11" y="0"/>
                  </a:lnTo>
                  <a:lnTo>
                    <a:pt x="0" y="3"/>
                  </a:lnTo>
                  <a:lnTo>
                    <a:pt x="0" y="3"/>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5" name="Freeform 1504"/>
            <p:cNvSpPr>
              <a:spLocks/>
            </p:cNvSpPr>
            <p:nvPr/>
          </p:nvSpPr>
          <p:spPr bwMode="auto">
            <a:xfrm>
              <a:off x="3805240" y="2442965"/>
              <a:ext cx="65088" cy="93663"/>
            </a:xfrm>
            <a:custGeom>
              <a:avLst/>
              <a:gdLst/>
              <a:ahLst/>
              <a:cxnLst>
                <a:cxn ang="0">
                  <a:pos x="4" y="59"/>
                </a:cxn>
                <a:cxn ang="0">
                  <a:pos x="4" y="59"/>
                </a:cxn>
                <a:cxn ang="0">
                  <a:pos x="22" y="59"/>
                </a:cxn>
                <a:cxn ang="0">
                  <a:pos x="22" y="59"/>
                </a:cxn>
                <a:cxn ang="0">
                  <a:pos x="22" y="44"/>
                </a:cxn>
                <a:cxn ang="0">
                  <a:pos x="22" y="44"/>
                </a:cxn>
                <a:cxn ang="0">
                  <a:pos x="41" y="44"/>
                </a:cxn>
                <a:cxn ang="0">
                  <a:pos x="41" y="44"/>
                </a:cxn>
                <a:cxn ang="0">
                  <a:pos x="41" y="37"/>
                </a:cxn>
                <a:cxn ang="0">
                  <a:pos x="34" y="37"/>
                </a:cxn>
                <a:cxn ang="0">
                  <a:pos x="19" y="37"/>
                </a:cxn>
                <a:cxn ang="0">
                  <a:pos x="19" y="37"/>
                </a:cxn>
                <a:cxn ang="0">
                  <a:pos x="15" y="33"/>
                </a:cxn>
                <a:cxn ang="0">
                  <a:pos x="15" y="29"/>
                </a:cxn>
                <a:cxn ang="0">
                  <a:pos x="15" y="22"/>
                </a:cxn>
                <a:cxn ang="0">
                  <a:pos x="15" y="22"/>
                </a:cxn>
                <a:cxn ang="0">
                  <a:pos x="19" y="18"/>
                </a:cxn>
                <a:cxn ang="0">
                  <a:pos x="22" y="18"/>
                </a:cxn>
                <a:cxn ang="0">
                  <a:pos x="37" y="18"/>
                </a:cxn>
                <a:cxn ang="0">
                  <a:pos x="37" y="18"/>
                </a:cxn>
                <a:cxn ang="0">
                  <a:pos x="34" y="15"/>
                </a:cxn>
                <a:cxn ang="0">
                  <a:pos x="30" y="15"/>
                </a:cxn>
                <a:cxn ang="0">
                  <a:pos x="22" y="11"/>
                </a:cxn>
                <a:cxn ang="0">
                  <a:pos x="15" y="7"/>
                </a:cxn>
                <a:cxn ang="0">
                  <a:pos x="15" y="3"/>
                </a:cxn>
                <a:cxn ang="0">
                  <a:pos x="15" y="0"/>
                </a:cxn>
                <a:cxn ang="0">
                  <a:pos x="15" y="0"/>
                </a:cxn>
                <a:cxn ang="0">
                  <a:pos x="11" y="0"/>
                </a:cxn>
                <a:cxn ang="0">
                  <a:pos x="8" y="3"/>
                </a:cxn>
                <a:cxn ang="0">
                  <a:pos x="0" y="11"/>
                </a:cxn>
                <a:cxn ang="0">
                  <a:pos x="0" y="11"/>
                </a:cxn>
                <a:cxn ang="0">
                  <a:pos x="0" y="15"/>
                </a:cxn>
                <a:cxn ang="0">
                  <a:pos x="4" y="18"/>
                </a:cxn>
                <a:cxn ang="0">
                  <a:pos x="11" y="18"/>
                </a:cxn>
                <a:cxn ang="0">
                  <a:pos x="11" y="18"/>
                </a:cxn>
                <a:cxn ang="0">
                  <a:pos x="11" y="29"/>
                </a:cxn>
                <a:cxn ang="0">
                  <a:pos x="8" y="41"/>
                </a:cxn>
                <a:cxn ang="0">
                  <a:pos x="4" y="59"/>
                </a:cxn>
                <a:cxn ang="0">
                  <a:pos x="4" y="59"/>
                </a:cxn>
              </a:cxnLst>
              <a:rect l="0" t="0" r="r" b="b"/>
              <a:pathLst>
                <a:path w="41" h="59">
                  <a:moveTo>
                    <a:pt x="4" y="59"/>
                  </a:moveTo>
                  <a:lnTo>
                    <a:pt x="4" y="59"/>
                  </a:lnTo>
                  <a:lnTo>
                    <a:pt x="22" y="59"/>
                  </a:lnTo>
                  <a:lnTo>
                    <a:pt x="22" y="59"/>
                  </a:lnTo>
                  <a:lnTo>
                    <a:pt x="22" y="44"/>
                  </a:lnTo>
                  <a:lnTo>
                    <a:pt x="22" y="44"/>
                  </a:lnTo>
                  <a:lnTo>
                    <a:pt x="41" y="44"/>
                  </a:lnTo>
                  <a:lnTo>
                    <a:pt x="41" y="44"/>
                  </a:lnTo>
                  <a:lnTo>
                    <a:pt x="41" y="37"/>
                  </a:lnTo>
                  <a:lnTo>
                    <a:pt x="34" y="37"/>
                  </a:lnTo>
                  <a:lnTo>
                    <a:pt x="19" y="37"/>
                  </a:lnTo>
                  <a:lnTo>
                    <a:pt x="19" y="37"/>
                  </a:lnTo>
                  <a:lnTo>
                    <a:pt x="15" y="33"/>
                  </a:lnTo>
                  <a:lnTo>
                    <a:pt x="15" y="29"/>
                  </a:lnTo>
                  <a:lnTo>
                    <a:pt x="15" y="22"/>
                  </a:lnTo>
                  <a:lnTo>
                    <a:pt x="15" y="22"/>
                  </a:lnTo>
                  <a:lnTo>
                    <a:pt x="19" y="18"/>
                  </a:lnTo>
                  <a:lnTo>
                    <a:pt x="22" y="18"/>
                  </a:lnTo>
                  <a:lnTo>
                    <a:pt x="37" y="18"/>
                  </a:lnTo>
                  <a:lnTo>
                    <a:pt x="37" y="18"/>
                  </a:lnTo>
                  <a:lnTo>
                    <a:pt x="34" y="15"/>
                  </a:lnTo>
                  <a:lnTo>
                    <a:pt x="30" y="15"/>
                  </a:lnTo>
                  <a:lnTo>
                    <a:pt x="22" y="11"/>
                  </a:lnTo>
                  <a:lnTo>
                    <a:pt x="15" y="7"/>
                  </a:lnTo>
                  <a:lnTo>
                    <a:pt x="15" y="3"/>
                  </a:lnTo>
                  <a:lnTo>
                    <a:pt x="15" y="0"/>
                  </a:lnTo>
                  <a:lnTo>
                    <a:pt x="15" y="0"/>
                  </a:lnTo>
                  <a:lnTo>
                    <a:pt x="11" y="0"/>
                  </a:lnTo>
                  <a:lnTo>
                    <a:pt x="8" y="3"/>
                  </a:lnTo>
                  <a:lnTo>
                    <a:pt x="0" y="11"/>
                  </a:lnTo>
                  <a:lnTo>
                    <a:pt x="0" y="11"/>
                  </a:lnTo>
                  <a:lnTo>
                    <a:pt x="0" y="15"/>
                  </a:lnTo>
                  <a:lnTo>
                    <a:pt x="4" y="18"/>
                  </a:lnTo>
                  <a:lnTo>
                    <a:pt x="11" y="18"/>
                  </a:lnTo>
                  <a:lnTo>
                    <a:pt x="11" y="18"/>
                  </a:lnTo>
                  <a:lnTo>
                    <a:pt x="11" y="29"/>
                  </a:lnTo>
                  <a:lnTo>
                    <a:pt x="8" y="41"/>
                  </a:lnTo>
                  <a:lnTo>
                    <a:pt x="4" y="59"/>
                  </a:lnTo>
                  <a:lnTo>
                    <a:pt x="4"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6" name="Freeform 1505"/>
            <p:cNvSpPr>
              <a:spLocks/>
            </p:cNvSpPr>
            <p:nvPr/>
          </p:nvSpPr>
          <p:spPr bwMode="auto">
            <a:xfrm>
              <a:off x="4441827" y="2442965"/>
              <a:ext cx="12700" cy="93663"/>
            </a:xfrm>
            <a:custGeom>
              <a:avLst/>
              <a:gdLst/>
              <a:ahLst/>
              <a:cxnLst>
                <a:cxn ang="0">
                  <a:pos x="0" y="59"/>
                </a:cxn>
                <a:cxn ang="0">
                  <a:pos x="0" y="59"/>
                </a:cxn>
                <a:cxn ang="0">
                  <a:pos x="4" y="59"/>
                </a:cxn>
                <a:cxn ang="0">
                  <a:pos x="4" y="59"/>
                </a:cxn>
                <a:cxn ang="0">
                  <a:pos x="4" y="59"/>
                </a:cxn>
                <a:cxn ang="0">
                  <a:pos x="4" y="41"/>
                </a:cxn>
                <a:cxn ang="0">
                  <a:pos x="8" y="26"/>
                </a:cxn>
                <a:cxn ang="0">
                  <a:pos x="4" y="7"/>
                </a:cxn>
                <a:cxn ang="0">
                  <a:pos x="4" y="3"/>
                </a:cxn>
                <a:cxn ang="0">
                  <a:pos x="0" y="0"/>
                </a:cxn>
                <a:cxn ang="0">
                  <a:pos x="0" y="0"/>
                </a:cxn>
                <a:cxn ang="0">
                  <a:pos x="0" y="59"/>
                </a:cxn>
                <a:cxn ang="0">
                  <a:pos x="0" y="59"/>
                </a:cxn>
              </a:cxnLst>
              <a:rect l="0" t="0" r="r" b="b"/>
              <a:pathLst>
                <a:path w="8" h="59">
                  <a:moveTo>
                    <a:pt x="0" y="59"/>
                  </a:moveTo>
                  <a:lnTo>
                    <a:pt x="0" y="59"/>
                  </a:lnTo>
                  <a:lnTo>
                    <a:pt x="4" y="59"/>
                  </a:lnTo>
                  <a:lnTo>
                    <a:pt x="4" y="59"/>
                  </a:lnTo>
                  <a:lnTo>
                    <a:pt x="4" y="59"/>
                  </a:lnTo>
                  <a:lnTo>
                    <a:pt x="4" y="41"/>
                  </a:lnTo>
                  <a:lnTo>
                    <a:pt x="8" y="26"/>
                  </a:lnTo>
                  <a:lnTo>
                    <a:pt x="4" y="7"/>
                  </a:lnTo>
                  <a:lnTo>
                    <a:pt x="4" y="3"/>
                  </a:lnTo>
                  <a:lnTo>
                    <a:pt x="0" y="0"/>
                  </a:lnTo>
                  <a:lnTo>
                    <a:pt x="0" y="0"/>
                  </a:lnTo>
                  <a:lnTo>
                    <a:pt x="0" y="59"/>
                  </a:lnTo>
                  <a:lnTo>
                    <a:pt x="0"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7" name="Freeform 1506"/>
            <p:cNvSpPr>
              <a:spLocks/>
            </p:cNvSpPr>
            <p:nvPr/>
          </p:nvSpPr>
          <p:spPr bwMode="auto">
            <a:xfrm>
              <a:off x="3486152" y="2512815"/>
              <a:ext cx="23813" cy="23813"/>
            </a:xfrm>
            <a:custGeom>
              <a:avLst/>
              <a:gdLst/>
              <a:ahLst/>
              <a:cxnLst>
                <a:cxn ang="0">
                  <a:pos x="12" y="15"/>
                </a:cxn>
                <a:cxn ang="0">
                  <a:pos x="12" y="15"/>
                </a:cxn>
                <a:cxn ang="0">
                  <a:pos x="15" y="8"/>
                </a:cxn>
                <a:cxn ang="0">
                  <a:pos x="15" y="4"/>
                </a:cxn>
                <a:cxn ang="0">
                  <a:pos x="8" y="0"/>
                </a:cxn>
                <a:cxn ang="0">
                  <a:pos x="0" y="0"/>
                </a:cxn>
                <a:cxn ang="0">
                  <a:pos x="0" y="0"/>
                </a:cxn>
                <a:cxn ang="0">
                  <a:pos x="0" y="4"/>
                </a:cxn>
                <a:cxn ang="0">
                  <a:pos x="8" y="8"/>
                </a:cxn>
                <a:cxn ang="0">
                  <a:pos x="12" y="8"/>
                </a:cxn>
                <a:cxn ang="0">
                  <a:pos x="12" y="15"/>
                </a:cxn>
                <a:cxn ang="0">
                  <a:pos x="12" y="15"/>
                </a:cxn>
              </a:cxnLst>
              <a:rect l="0" t="0" r="r" b="b"/>
              <a:pathLst>
                <a:path w="15" h="15">
                  <a:moveTo>
                    <a:pt x="12" y="15"/>
                  </a:moveTo>
                  <a:lnTo>
                    <a:pt x="12" y="15"/>
                  </a:lnTo>
                  <a:lnTo>
                    <a:pt x="15" y="8"/>
                  </a:lnTo>
                  <a:lnTo>
                    <a:pt x="15" y="4"/>
                  </a:lnTo>
                  <a:lnTo>
                    <a:pt x="8" y="0"/>
                  </a:lnTo>
                  <a:lnTo>
                    <a:pt x="0" y="0"/>
                  </a:lnTo>
                  <a:lnTo>
                    <a:pt x="0" y="0"/>
                  </a:lnTo>
                  <a:lnTo>
                    <a:pt x="0" y="4"/>
                  </a:lnTo>
                  <a:lnTo>
                    <a:pt x="8" y="8"/>
                  </a:lnTo>
                  <a:lnTo>
                    <a:pt x="12" y="8"/>
                  </a:lnTo>
                  <a:lnTo>
                    <a:pt x="12" y="15"/>
                  </a:lnTo>
                  <a:lnTo>
                    <a:pt x="12"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8" name="Freeform 1507"/>
            <p:cNvSpPr>
              <a:spLocks/>
            </p:cNvSpPr>
            <p:nvPr/>
          </p:nvSpPr>
          <p:spPr bwMode="auto">
            <a:xfrm>
              <a:off x="3870327" y="2519165"/>
              <a:ext cx="17463" cy="17463"/>
            </a:xfrm>
            <a:custGeom>
              <a:avLst/>
              <a:gdLst/>
              <a:ahLst/>
              <a:cxnLst>
                <a:cxn ang="0">
                  <a:pos x="11" y="11"/>
                </a:cxn>
                <a:cxn ang="0">
                  <a:pos x="11" y="11"/>
                </a:cxn>
                <a:cxn ang="0">
                  <a:pos x="11" y="0"/>
                </a:cxn>
                <a:cxn ang="0">
                  <a:pos x="11" y="0"/>
                </a:cxn>
                <a:cxn ang="0">
                  <a:pos x="4" y="0"/>
                </a:cxn>
                <a:cxn ang="0">
                  <a:pos x="0" y="4"/>
                </a:cxn>
                <a:cxn ang="0">
                  <a:pos x="0" y="8"/>
                </a:cxn>
                <a:cxn ang="0">
                  <a:pos x="0" y="8"/>
                </a:cxn>
                <a:cxn ang="0">
                  <a:pos x="7" y="8"/>
                </a:cxn>
                <a:cxn ang="0">
                  <a:pos x="11" y="11"/>
                </a:cxn>
                <a:cxn ang="0">
                  <a:pos x="11" y="11"/>
                </a:cxn>
              </a:cxnLst>
              <a:rect l="0" t="0" r="r" b="b"/>
              <a:pathLst>
                <a:path w="11" h="11">
                  <a:moveTo>
                    <a:pt x="11" y="11"/>
                  </a:moveTo>
                  <a:lnTo>
                    <a:pt x="11" y="11"/>
                  </a:lnTo>
                  <a:lnTo>
                    <a:pt x="11" y="0"/>
                  </a:lnTo>
                  <a:lnTo>
                    <a:pt x="11" y="0"/>
                  </a:lnTo>
                  <a:lnTo>
                    <a:pt x="4" y="0"/>
                  </a:lnTo>
                  <a:lnTo>
                    <a:pt x="0" y="4"/>
                  </a:lnTo>
                  <a:lnTo>
                    <a:pt x="0" y="8"/>
                  </a:lnTo>
                  <a:lnTo>
                    <a:pt x="0" y="8"/>
                  </a:lnTo>
                  <a:lnTo>
                    <a:pt x="7" y="8"/>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9" name="Freeform 1508"/>
            <p:cNvSpPr>
              <a:spLocks/>
            </p:cNvSpPr>
            <p:nvPr/>
          </p:nvSpPr>
          <p:spPr bwMode="auto">
            <a:xfrm>
              <a:off x="4849815" y="2508053"/>
              <a:ext cx="11113" cy="28575"/>
            </a:xfrm>
            <a:custGeom>
              <a:avLst/>
              <a:gdLst/>
              <a:ahLst/>
              <a:cxnLst>
                <a:cxn ang="0">
                  <a:pos x="0" y="18"/>
                </a:cxn>
                <a:cxn ang="0">
                  <a:pos x="0" y="18"/>
                </a:cxn>
                <a:cxn ang="0">
                  <a:pos x="4" y="15"/>
                </a:cxn>
                <a:cxn ang="0">
                  <a:pos x="7" y="11"/>
                </a:cxn>
                <a:cxn ang="0">
                  <a:pos x="7" y="0"/>
                </a:cxn>
                <a:cxn ang="0">
                  <a:pos x="7" y="0"/>
                </a:cxn>
                <a:cxn ang="0">
                  <a:pos x="0" y="0"/>
                </a:cxn>
                <a:cxn ang="0">
                  <a:pos x="0" y="3"/>
                </a:cxn>
                <a:cxn ang="0">
                  <a:pos x="0" y="18"/>
                </a:cxn>
                <a:cxn ang="0">
                  <a:pos x="0" y="18"/>
                </a:cxn>
              </a:cxnLst>
              <a:rect l="0" t="0" r="r" b="b"/>
              <a:pathLst>
                <a:path w="7" h="18">
                  <a:moveTo>
                    <a:pt x="0" y="18"/>
                  </a:moveTo>
                  <a:lnTo>
                    <a:pt x="0" y="18"/>
                  </a:lnTo>
                  <a:lnTo>
                    <a:pt x="4" y="15"/>
                  </a:lnTo>
                  <a:lnTo>
                    <a:pt x="7" y="11"/>
                  </a:lnTo>
                  <a:lnTo>
                    <a:pt x="7" y="0"/>
                  </a:lnTo>
                  <a:lnTo>
                    <a:pt x="7" y="0"/>
                  </a:lnTo>
                  <a:lnTo>
                    <a:pt x="0" y="0"/>
                  </a:lnTo>
                  <a:lnTo>
                    <a:pt x="0" y="3"/>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0" name="Freeform 1509"/>
            <p:cNvSpPr>
              <a:spLocks/>
            </p:cNvSpPr>
            <p:nvPr/>
          </p:nvSpPr>
          <p:spPr bwMode="auto">
            <a:xfrm>
              <a:off x="4654552" y="2519165"/>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 name="Freeform 1510"/>
            <p:cNvSpPr>
              <a:spLocks/>
            </p:cNvSpPr>
            <p:nvPr/>
          </p:nvSpPr>
          <p:spPr bwMode="auto">
            <a:xfrm>
              <a:off x="4832352" y="2512815"/>
              <a:ext cx="6350" cy="19050"/>
            </a:xfrm>
            <a:custGeom>
              <a:avLst/>
              <a:gdLst/>
              <a:ahLst/>
              <a:cxnLst>
                <a:cxn ang="0">
                  <a:pos x="0" y="8"/>
                </a:cxn>
                <a:cxn ang="0">
                  <a:pos x="0" y="8"/>
                </a:cxn>
                <a:cxn ang="0">
                  <a:pos x="0" y="12"/>
                </a:cxn>
                <a:cxn ang="0">
                  <a:pos x="0" y="8"/>
                </a:cxn>
                <a:cxn ang="0">
                  <a:pos x="4" y="4"/>
                </a:cxn>
                <a:cxn ang="0">
                  <a:pos x="4" y="4"/>
                </a:cxn>
                <a:cxn ang="0">
                  <a:pos x="0" y="0"/>
                </a:cxn>
                <a:cxn ang="0">
                  <a:pos x="0" y="0"/>
                </a:cxn>
                <a:cxn ang="0">
                  <a:pos x="0" y="8"/>
                </a:cxn>
                <a:cxn ang="0">
                  <a:pos x="0" y="8"/>
                </a:cxn>
              </a:cxnLst>
              <a:rect l="0" t="0" r="r" b="b"/>
              <a:pathLst>
                <a:path w="4" h="12">
                  <a:moveTo>
                    <a:pt x="0" y="8"/>
                  </a:moveTo>
                  <a:lnTo>
                    <a:pt x="0" y="8"/>
                  </a:lnTo>
                  <a:lnTo>
                    <a:pt x="0" y="12"/>
                  </a:lnTo>
                  <a:lnTo>
                    <a:pt x="0" y="8"/>
                  </a:lnTo>
                  <a:lnTo>
                    <a:pt x="4" y="4"/>
                  </a:lnTo>
                  <a:lnTo>
                    <a:pt x="4" y="4"/>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2" name="Freeform 1511"/>
            <p:cNvSpPr>
              <a:spLocks/>
            </p:cNvSpPr>
            <p:nvPr/>
          </p:nvSpPr>
          <p:spPr bwMode="auto">
            <a:xfrm>
              <a:off x="4902202" y="2519165"/>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3" name="Freeform 1512"/>
            <p:cNvSpPr>
              <a:spLocks/>
            </p:cNvSpPr>
            <p:nvPr/>
          </p:nvSpPr>
          <p:spPr bwMode="auto">
            <a:xfrm>
              <a:off x="5297490" y="2512815"/>
              <a:ext cx="36513" cy="19050"/>
            </a:xfrm>
            <a:custGeom>
              <a:avLst/>
              <a:gdLst/>
              <a:ahLst/>
              <a:cxnLst>
                <a:cxn ang="0">
                  <a:pos x="23" y="12"/>
                </a:cxn>
                <a:cxn ang="0">
                  <a:pos x="23" y="12"/>
                </a:cxn>
                <a:cxn ang="0">
                  <a:pos x="23" y="8"/>
                </a:cxn>
                <a:cxn ang="0">
                  <a:pos x="23" y="0"/>
                </a:cxn>
                <a:cxn ang="0">
                  <a:pos x="23" y="0"/>
                </a:cxn>
                <a:cxn ang="0">
                  <a:pos x="8" y="0"/>
                </a:cxn>
                <a:cxn ang="0">
                  <a:pos x="4" y="0"/>
                </a:cxn>
                <a:cxn ang="0">
                  <a:pos x="0" y="4"/>
                </a:cxn>
                <a:cxn ang="0">
                  <a:pos x="0" y="4"/>
                </a:cxn>
                <a:cxn ang="0">
                  <a:pos x="15" y="4"/>
                </a:cxn>
                <a:cxn ang="0">
                  <a:pos x="19" y="4"/>
                </a:cxn>
                <a:cxn ang="0">
                  <a:pos x="23" y="12"/>
                </a:cxn>
                <a:cxn ang="0">
                  <a:pos x="23" y="12"/>
                </a:cxn>
              </a:cxnLst>
              <a:rect l="0" t="0" r="r" b="b"/>
              <a:pathLst>
                <a:path w="23" h="12">
                  <a:moveTo>
                    <a:pt x="23" y="12"/>
                  </a:moveTo>
                  <a:lnTo>
                    <a:pt x="23" y="12"/>
                  </a:lnTo>
                  <a:lnTo>
                    <a:pt x="23" y="8"/>
                  </a:lnTo>
                  <a:lnTo>
                    <a:pt x="23" y="0"/>
                  </a:lnTo>
                  <a:lnTo>
                    <a:pt x="23" y="0"/>
                  </a:lnTo>
                  <a:lnTo>
                    <a:pt x="8" y="0"/>
                  </a:lnTo>
                  <a:lnTo>
                    <a:pt x="4" y="0"/>
                  </a:lnTo>
                  <a:lnTo>
                    <a:pt x="0" y="4"/>
                  </a:lnTo>
                  <a:lnTo>
                    <a:pt x="0" y="4"/>
                  </a:lnTo>
                  <a:lnTo>
                    <a:pt x="15" y="4"/>
                  </a:lnTo>
                  <a:lnTo>
                    <a:pt x="19" y="4"/>
                  </a:lnTo>
                  <a:lnTo>
                    <a:pt x="23" y="12"/>
                  </a:lnTo>
                  <a:lnTo>
                    <a:pt x="23"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4" name="Freeform 1513"/>
            <p:cNvSpPr>
              <a:spLocks/>
            </p:cNvSpPr>
            <p:nvPr/>
          </p:nvSpPr>
          <p:spPr bwMode="auto">
            <a:xfrm>
              <a:off x="5368927" y="2512815"/>
              <a:ext cx="23813" cy="19050"/>
            </a:xfrm>
            <a:custGeom>
              <a:avLst/>
              <a:gdLst/>
              <a:ahLst/>
              <a:cxnLst>
                <a:cxn ang="0">
                  <a:pos x="0" y="12"/>
                </a:cxn>
                <a:cxn ang="0">
                  <a:pos x="0" y="12"/>
                </a:cxn>
                <a:cxn ang="0">
                  <a:pos x="15" y="12"/>
                </a:cxn>
                <a:cxn ang="0">
                  <a:pos x="15" y="12"/>
                </a:cxn>
                <a:cxn ang="0">
                  <a:pos x="15" y="0"/>
                </a:cxn>
                <a:cxn ang="0">
                  <a:pos x="15" y="0"/>
                </a:cxn>
                <a:cxn ang="0">
                  <a:pos x="7" y="0"/>
                </a:cxn>
                <a:cxn ang="0">
                  <a:pos x="4" y="4"/>
                </a:cxn>
                <a:cxn ang="0">
                  <a:pos x="0" y="12"/>
                </a:cxn>
                <a:cxn ang="0">
                  <a:pos x="0" y="12"/>
                </a:cxn>
              </a:cxnLst>
              <a:rect l="0" t="0" r="r" b="b"/>
              <a:pathLst>
                <a:path w="15" h="12">
                  <a:moveTo>
                    <a:pt x="0" y="12"/>
                  </a:moveTo>
                  <a:lnTo>
                    <a:pt x="0" y="12"/>
                  </a:lnTo>
                  <a:lnTo>
                    <a:pt x="15" y="12"/>
                  </a:lnTo>
                  <a:lnTo>
                    <a:pt x="15" y="12"/>
                  </a:lnTo>
                  <a:lnTo>
                    <a:pt x="15" y="0"/>
                  </a:lnTo>
                  <a:lnTo>
                    <a:pt x="15" y="0"/>
                  </a:lnTo>
                  <a:lnTo>
                    <a:pt x="7" y="0"/>
                  </a:lnTo>
                  <a:lnTo>
                    <a:pt x="4"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5" name="Freeform 1514"/>
            <p:cNvSpPr>
              <a:spLocks/>
            </p:cNvSpPr>
            <p:nvPr/>
          </p:nvSpPr>
          <p:spPr bwMode="auto">
            <a:xfrm>
              <a:off x="5451477" y="2512815"/>
              <a:ext cx="11113" cy="19050"/>
            </a:xfrm>
            <a:custGeom>
              <a:avLst/>
              <a:gdLst/>
              <a:ahLst/>
              <a:cxnLst>
                <a:cxn ang="0">
                  <a:pos x="0" y="12"/>
                </a:cxn>
                <a:cxn ang="0">
                  <a:pos x="0" y="12"/>
                </a:cxn>
                <a:cxn ang="0">
                  <a:pos x="7" y="12"/>
                </a:cxn>
                <a:cxn ang="0">
                  <a:pos x="7" y="12"/>
                </a:cxn>
                <a:cxn ang="0">
                  <a:pos x="7" y="0"/>
                </a:cxn>
                <a:cxn ang="0">
                  <a:pos x="7" y="0"/>
                </a:cxn>
                <a:cxn ang="0">
                  <a:pos x="0" y="0"/>
                </a:cxn>
                <a:cxn ang="0">
                  <a:pos x="0" y="0"/>
                </a:cxn>
                <a:cxn ang="0">
                  <a:pos x="0" y="12"/>
                </a:cxn>
                <a:cxn ang="0">
                  <a:pos x="0" y="12"/>
                </a:cxn>
              </a:cxnLst>
              <a:rect l="0" t="0" r="r" b="b"/>
              <a:pathLst>
                <a:path w="7" h="12">
                  <a:moveTo>
                    <a:pt x="0" y="12"/>
                  </a:moveTo>
                  <a:lnTo>
                    <a:pt x="0" y="12"/>
                  </a:lnTo>
                  <a:lnTo>
                    <a:pt x="7" y="12"/>
                  </a:lnTo>
                  <a:lnTo>
                    <a:pt x="7" y="12"/>
                  </a:lnTo>
                  <a:lnTo>
                    <a:pt x="7" y="0"/>
                  </a:lnTo>
                  <a:lnTo>
                    <a:pt x="7" y="0"/>
                  </a:lnTo>
                  <a:lnTo>
                    <a:pt x="0" y="0"/>
                  </a:lnTo>
                  <a:lnTo>
                    <a:pt x="0" y="0"/>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6" name="Freeform 1515"/>
            <p:cNvSpPr>
              <a:spLocks/>
            </p:cNvSpPr>
            <p:nvPr/>
          </p:nvSpPr>
          <p:spPr bwMode="auto">
            <a:xfrm>
              <a:off x="3633790" y="251281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7" name="Freeform 1516"/>
            <p:cNvSpPr>
              <a:spLocks/>
            </p:cNvSpPr>
            <p:nvPr/>
          </p:nvSpPr>
          <p:spPr bwMode="auto">
            <a:xfrm>
              <a:off x="4684715" y="2512815"/>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8" name="Freeform 1517"/>
            <p:cNvSpPr>
              <a:spLocks/>
            </p:cNvSpPr>
            <p:nvPr/>
          </p:nvSpPr>
          <p:spPr bwMode="auto">
            <a:xfrm>
              <a:off x="4791077" y="2512815"/>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9" name="Freeform 1519"/>
            <p:cNvSpPr>
              <a:spLocks/>
            </p:cNvSpPr>
            <p:nvPr/>
          </p:nvSpPr>
          <p:spPr bwMode="auto">
            <a:xfrm>
              <a:off x="4891090" y="2460428"/>
              <a:ext cx="58738" cy="58738"/>
            </a:xfrm>
            <a:custGeom>
              <a:avLst/>
              <a:gdLst/>
              <a:ahLst/>
              <a:cxnLst>
                <a:cxn ang="0">
                  <a:pos x="19" y="37"/>
                </a:cxn>
                <a:cxn ang="0">
                  <a:pos x="19" y="37"/>
                </a:cxn>
                <a:cxn ang="0">
                  <a:pos x="26" y="37"/>
                </a:cxn>
                <a:cxn ang="0">
                  <a:pos x="30" y="33"/>
                </a:cxn>
                <a:cxn ang="0">
                  <a:pos x="33" y="30"/>
                </a:cxn>
                <a:cxn ang="0">
                  <a:pos x="37" y="30"/>
                </a:cxn>
                <a:cxn ang="0">
                  <a:pos x="37" y="30"/>
                </a:cxn>
                <a:cxn ang="0">
                  <a:pos x="22" y="26"/>
                </a:cxn>
                <a:cxn ang="0">
                  <a:pos x="15" y="22"/>
                </a:cxn>
                <a:cxn ang="0">
                  <a:pos x="11" y="15"/>
                </a:cxn>
                <a:cxn ang="0">
                  <a:pos x="11" y="15"/>
                </a:cxn>
                <a:cxn ang="0">
                  <a:pos x="15" y="11"/>
                </a:cxn>
                <a:cxn ang="0">
                  <a:pos x="19" y="7"/>
                </a:cxn>
                <a:cxn ang="0">
                  <a:pos x="19" y="7"/>
                </a:cxn>
                <a:cxn ang="0">
                  <a:pos x="15" y="4"/>
                </a:cxn>
                <a:cxn ang="0">
                  <a:pos x="11" y="0"/>
                </a:cxn>
                <a:cxn ang="0">
                  <a:pos x="11" y="0"/>
                </a:cxn>
                <a:cxn ang="0">
                  <a:pos x="7" y="4"/>
                </a:cxn>
                <a:cxn ang="0">
                  <a:pos x="4" y="7"/>
                </a:cxn>
                <a:cxn ang="0">
                  <a:pos x="0" y="18"/>
                </a:cxn>
                <a:cxn ang="0">
                  <a:pos x="0" y="18"/>
                </a:cxn>
                <a:cxn ang="0">
                  <a:pos x="4" y="26"/>
                </a:cxn>
                <a:cxn ang="0">
                  <a:pos x="11" y="26"/>
                </a:cxn>
                <a:cxn ang="0">
                  <a:pos x="15" y="30"/>
                </a:cxn>
                <a:cxn ang="0">
                  <a:pos x="19" y="37"/>
                </a:cxn>
                <a:cxn ang="0">
                  <a:pos x="19" y="37"/>
                </a:cxn>
              </a:cxnLst>
              <a:rect l="0" t="0" r="r" b="b"/>
              <a:pathLst>
                <a:path w="37" h="37">
                  <a:moveTo>
                    <a:pt x="19" y="37"/>
                  </a:moveTo>
                  <a:lnTo>
                    <a:pt x="19" y="37"/>
                  </a:lnTo>
                  <a:lnTo>
                    <a:pt x="26" y="37"/>
                  </a:lnTo>
                  <a:lnTo>
                    <a:pt x="30" y="33"/>
                  </a:lnTo>
                  <a:lnTo>
                    <a:pt x="33" y="30"/>
                  </a:lnTo>
                  <a:lnTo>
                    <a:pt x="37" y="30"/>
                  </a:lnTo>
                  <a:lnTo>
                    <a:pt x="37" y="30"/>
                  </a:lnTo>
                  <a:lnTo>
                    <a:pt x="22" y="26"/>
                  </a:lnTo>
                  <a:lnTo>
                    <a:pt x="15" y="22"/>
                  </a:lnTo>
                  <a:lnTo>
                    <a:pt x="11" y="15"/>
                  </a:lnTo>
                  <a:lnTo>
                    <a:pt x="11" y="15"/>
                  </a:lnTo>
                  <a:lnTo>
                    <a:pt x="15" y="11"/>
                  </a:lnTo>
                  <a:lnTo>
                    <a:pt x="19" y="7"/>
                  </a:lnTo>
                  <a:lnTo>
                    <a:pt x="19" y="7"/>
                  </a:lnTo>
                  <a:lnTo>
                    <a:pt x="15" y="4"/>
                  </a:lnTo>
                  <a:lnTo>
                    <a:pt x="11" y="0"/>
                  </a:lnTo>
                  <a:lnTo>
                    <a:pt x="11" y="0"/>
                  </a:lnTo>
                  <a:lnTo>
                    <a:pt x="7" y="4"/>
                  </a:lnTo>
                  <a:lnTo>
                    <a:pt x="4" y="7"/>
                  </a:lnTo>
                  <a:lnTo>
                    <a:pt x="0" y="18"/>
                  </a:lnTo>
                  <a:lnTo>
                    <a:pt x="0" y="18"/>
                  </a:lnTo>
                  <a:lnTo>
                    <a:pt x="4" y="26"/>
                  </a:lnTo>
                  <a:lnTo>
                    <a:pt x="11" y="26"/>
                  </a:lnTo>
                  <a:lnTo>
                    <a:pt x="15" y="30"/>
                  </a:lnTo>
                  <a:lnTo>
                    <a:pt x="19" y="37"/>
                  </a:lnTo>
                  <a:lnTo>
                    <a:pt x="19" y="3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0" name="Freeform 1520"/>
            <p:cNvSpPr>
              <a:spLocks/>
            </p:cNvSpPr>
            <p:nvPr/>
          </p:nvSpPr>
          <p:spPr bwMode="auto">
            <a:xfrm>
              <a:off x="5086352" y="2489003"/>
              <a:ext cx="28575" cy="30163"/>
            </a:xfrm>
            <a:custGeom>
              <a:avLst/>
              <a:gdLst/>
              <a:ahLst/>
              <a:cxnLst>
                <a:cxn ang="0">
                  <a:pos x="11" y="19"/>
                </a:cxn>
                <a:cxn ang="0">
                  <a:pos x="11" y="19"/>
                </a:cxn>
                <a:cxn ang="0">
                  <a:pos x="18" y="19"/>
                </a:cxn>
                <a:cxn ang="0">
                  <a:pos x="18" y="15"/>
                </a:cxn>
                <a:cxn ang="0">
                  <a:pos x="18" y="0"/>
                </a:cxn>
                <a:cxn ang="0">
                  <a:pos x="18" y="0"/>
                </a:cxn>
                <a:cxn ang="0">
                  <a:pos x="7" y="0"/>
                </a:cxn>
                <a:cxn ang="0">
                  <a:pos x="0" y="4"/>
                </a:cxn>
                <a:cxn ang="0">
                  <a:pos x="0" y="4"/>
                </a:cxn>
                <a:cxn ang="0">
                  <a:pos x="7" y="12"/>
                </a:cxn>
                <a:cxn ang="0">
                  <a:pos x="11" y="15"/>
                </a:cxn>
                <a:cxn ang="0">
                  <a:pos x="11" y="19"/>
                </a:cxn>
                <a:cxn ang="0">
                  <a:pos x="11" y="19"/>
                </a:cxn>
              </a:cxnLst>
              <a:rect l="0" t="0" r="r" b="b"/>
              <a:pathLst>
                <a:path w="18" h="19">
                  <a:moveTo>
                    <a:pt x="11" y="19"/>
                  </a:moveTo>
                  <a:lnTo>
                    <a:pt x="11" y="19"/>
                  </a:lnTo>
                  <a:lnTo>
                    <a:pt x="18" y="19"/>
                  </a:lnTo>
                  <a:lnTo>
                    <a:pt x="18" y="15"/>
                  </a:lnTo>
                  <a:lnTo>
                    <a:pt x="18" y="0"/>
                  </a:lnTo>
                  <a:lnTo>
                    <a:pt x="18" y="0"/>
                  </a:lnTo>
                  <a:lnTo>
                    <a:pt x="7" y="0"/>
                  </a:lnTo>
                  <a:lnTo>
                    <a:pt x="0" y="4"/>
                  </a:lnTo>
                  <a:lnTo>
                    <a:pt x="0" y="4"/>
                  </a:lnTo>
                  <a:lnTo>
                    <a:pt x="7" y="12"/>
                  </a:lnTo>
                  <a:lnTo>
                    <a:pt x="11" y="15"/>
                  </a:lnTo>
                  <a:lnTo>
                    <a:pt x="11" y="19"/>
                  </a:lnTo>
                  <a:lnTo>
                    <a:pt x="11"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1" name="Freeform 1521"/>
            <p:cNvSpPr>
              <a:spLocks/>
            </p:cNvSpPr>
            <p:nvPr/>
          </p:nvSpPr>
          <p:spPr bwMode="auto">
            <a:xfrm>
              <a:off x="5351465" y="2512815"/>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2" name="Freeform 1522"/>
            <p:cNvSpPr>
              <a:spLocks/>
            </p:cNvSpPr>
            <p:nvPr/>
          </p:nvSpPr>
          <p:spPr bwMode="auto">
            <a:xfrm>
              <a:off x="3351215" y="2489003"/>
              <a:ext cx="11113" cy="12700"/>
            </a:xfrm>
            <a:custGeom>
              <a:avLst/>
              <a:gdLst/>
              <a:ahLst/>
              <a:cxnLst>
                <a:cxn ang="0">
                  <a:pos x="0" y="8"/>
                </a:cxn>
                <a:cxn ang="0">
                  <a:pos x="0" y="8"/>
                </a:cxn>
                <a:cxn ang="0">
                  <a:pos x="7" y="4"/>
                </a:cxn>
                <a:cxn ang="0">
                  <a:pos x="4" y="0"/>
                </a:cxn>
                <a:cxn ang="0">
                  <a:pos x="0" y="0"/>
                </a:cxn>
                <a:cxn ang="0">
                  <a:pos x="0" y="8"/>
                </a:cxn>
                <a:cxn ang="0">
                  <a:pos x="0" y="8"/>
                </a:cxn>
              </a:cxnLst>
              <a:rect l="0" t="0" r="r" b="b"/>
              <a:pathLst>
                <a:path w="7" h="8">
                  <a:moveTo>
                    <a:pt x="0" y="8"/>
                  </a:moveTo>
                  <a:lnTo>
                    <a:pt x="0" y="8"/>
                  </a:lnTo>
                  <a:lnTo>
                    <a:pt x="7" y="4"/>
                  </a:lnTo>
                  <a:lnTo>
                    <a:pt x="4"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3" name="Freeform 1523"/>
            <p:cNvSpPr>
              <a:spLocks/>
            </p:cNvSpPr>
            <p:nvPr/>
          </p:nvSpPr>
          <p:spPr bwMode="auto">
            <a:xfrm>
              <a:off x="5156202" y="2477890"/>
              <a:ext cx="17463" cy="23813"/>
            </a:xfrm>
            <a:custGeom>
              <a:avLst/>
              <a:gdLst/>
              <a:ahLst/>
              <a:cxnLst>
                <a:cxn ang="0">
                  <a:pos x="0" y="15"/>
                </a:cxn>
                <a:cxn ang="0">
                  <a:pos x="0" y="15"/>
                </a:cxn>
                <a:cxn ang="0">
                  <a:pos x="11" y="15"/>
                </a:cxn>
                <a:cxn ang="0">
                  <a:pos x="11" y="15"/>
                </a:cxn>
                <a:cxn ang="0">
                  <a:pos x="11" y="11"/>
                </a:cxn>
                <a:cxn ang="0">
                  <a:pos x="8" y="7"/>
                </a:cxn>
                <a:cxn ang="0">
                  <a:pos x="0" y="0"/>
                </a:cxn>
                <a:cxn ang="0">
                  <a:pos x="0" y="0"/>
                </a:cxn>
                <a:cxn ang="0">
                  <a:pos x="0" y="15"/>
                </a:cxn>
                <a:cxn ang="0">
                  <a:pos x="0" y="15"/>
                </a:cxn>
              </a:cxnLst>
              <a:rect l="0" t="0" r="r" b="b"/>
              <a:pathLst>
                <a:path w="11" h="15">
                  <a:moveTo>
                    <a:pt x="0" y="15"/>
                  </a:moveTo>
                  <a:lnTo>
                    <a:pt x="0" y="15"/>
                  </a:lnTo>
                  <a:lnTo>
                    <a:pt x="11" y="15"/>
                  </a:lnTo>
                  <a:lnTo>
                    <a:pt x="11" y="15"/>
                  </a:lnTo>
                  <a:lnTo>
                    <a:pt x="11" y="11"/>
                  </a:lnTo>
                  <a:lnTo>
                    <a:pt x="8" y="7"/>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4" name="Freeform 1524"/>
            <p:cNvSpPr>
              <a:spLocks/>
            </p:cNvSpPr>
            <p:nvPr/>
          </p:nvSpPr>
          <p:spPr bwMode="auto">
            <a:xfrm>
              <a:off x="5186365" y="2489003"/>
              <a:ext cx="11113" cy="12700"/>
            </a:xfrm>
            <a:custGeom>
              <a:avLst/>
              <a:gdLst/>
              <a:ahLst/>
              <a:cxnLst>
                <a:cxn ang="0">
                  <a:pos x="0" y="8"/>
                </a:cxn>
                <a:cxn ang="0">
                  <a:pos x="0" y="8"/>
                </a:cxn>
                <a:cxn ang="0">
                  <a:pos x="7" y="4"/>
                </a:cxn>
                <a:cxn ang="0">
                  <a:pos x="4" y="0"/>
                </a:cxn>
                <a:cxn ang="0">
                  <a:pos x="4" y="0"/>
                </a:cxn>
                <a:cxn ang="0">
                  <a:pos x="0" y="8"/>
                </a:cxn>
                <a:cxn ang="0">
                  <a:pos x="0" y="8"/>
                </a:cxn>
              </a:cxnLst>
              <a:rect l="0" t="0" r="r" b="b"/>
              <a:pathLst>
                <a:path w="7" h="8">
                  <a:moveTo>
                    <a:pt x="0" y="8"/>
                  </a:moveTo>
                  <a:lnTo>
                    <a:pt x="0" y="8"/>
                  </a:lnTo>
                  <a:lnTo>
                    <a:pt x="7" y="4"/>
                  </a:lnTo>
                  <a:lnTo>
                    <a:pt x="4" y="0"/>
                  </a:lnTo>
                  <a:lnTo>
                    <a:pt x="4"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5" name="Freeform 1525"/>
            <p:cNvSpPr>
              <a:spLocks/>
            </p:cNvSpPr>
            <p:nvPr/>
          </p:nvSpPr>
          <p:spPr bwMode="auto">
            <a:xfrm>
              <a:off x="5327652" y="2489003"/>
              <a:ext cx="23813" cy="12700"/>
            </a:xfrm>
            <a:custGeom>
              <a:avLst/>
              <a:gdLst/>
              <a:ahLst/>
              <a:cxnLst>
                <a:cxn ang="0">
                  <a:pos x="15" y="0"/>
                </a:cxn>
                <a:cxn ang="0">
                  <a:pos x="15" y="0"/>
                </a:cxn>
                <a:cxn ang="0">
                  <a:pos x="7" y="0"/>
                </a:cxn>
                <a:cxn ang="0">
                  <a:pos x="0" y="4"/>
                </a:cxn>
                <a:cxn ang="0">
                  <a:pos x="0" y="4"/>
                </a:cxn>
                <a:cxn ang="0">
                  <a:pos x="4" y="8"/>
                </a:cxn>
                <a:cxn ang="0">
                  <a:pos x="7" y="8"/>
                </a:cxn>
                <a:cxn ang="0">
                  <a:pos x="15" y="8"/>
                </a:cxn>
                <a:cxn ang="0">
                  <a:pos x="15" y="0"/>
                </a:cxn>
                <a:cxn ang="0">
                  <a:pos x="15" y="0"/>
                </a:cxn>
              </a:cxnLst>
              <a:rect l="0" t="0" r="r" b="b"/>
              <a:pathLst>
                <a:path w="15" h="8">
                  <a:moveTo>
                    <a:pt x="15" y="0"/>
                  </a:moveTo>
                  <a:lnTo>
                    <a:pt x="15" y="0"/>
                  </a:lnTo>
                  <a:lnTo>
                    <a:pt x="7" y="0"/>
                  </a:lnTo>
                  <a:lnTo>
                    <a:pt x="0" y="4"/>
                  </a:lnTo>
                  <a:lnTo>
                    <a:pt x="0" y="4"/>
                  </a:lnTo>
                  <a:lnTo>
                    <a:pt x="4" y="8"/>
                  </a:lnTo>
                  <a:lnTo>
                    <a:pt x="7" y="8"/>
                  </a:lnTo>
                  <a:lnTo>
                    <a:pt x="15" y="8"/>
                  </a:lnTo>
                  <a:lnTo>
                    <a:pt x="15" y="0"/>
                  </a:lnTo>
                  <a:lnTo>
                    <a:pt x="15"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6" name="Freeform 1526"/>
            <p:cNvSpPr>
              <a:spLocks/>
            </p:cNvSpPr>
            <p:nvPr/>
          </p:nvSpPr>
          <p:spPr bwMode="auto">
            <a:xfrm>
              <a:off x="5451477" y="2489003"/>
              <a:ext cx="11113" cy="12700"/>
            </a:xfrm>
            <a:custGeom>
              <a:avLst/>
              <a:gdLst/>
              <a:ahLst/>
              <a:cxnLst>
                <a:cxn ang="0">
                  <a:pos x="0" y="8"/>
                </a:cxn>
                <a:cxn ang="0">
                  <a:pos x="0" y="8"/>
                </a:cxn>
                <a:cxn ang="0">
                  <a:pos x="4" y="8"/>
                </a:cxn>
                <a:cxn ang="0">
                  <a:pos x="7" y="4"/>
                </a:cxn>
                <a:cxn ang="0">
                  <a:pos x="4" y="0"/>
                </a:cxn>
                <a:cxn ang="0">
                  <a:pos x="0" y="0"/>
                </a:cxn>
                <a:cxn ang="0">
                  <a:pos x="0" y="0"/>
                </a:cxn>
                <a:cxn ang="0">
                  <a:pos x="0" y="8"/>
                </a:cxn>
                <a:cxn ang="0">
                  <a:pos x="0" y="8"/>
                </a:cxn>
              </a:cxnLst>
              <a:rect l="0" t="0" r="r" b="b"/>
              <a:pathLst>
                <a:path w="7" h="8">
                  <a:moveTo>
                    <a:pt x="0" y="8"/>
                  </a:moveTo>
                  <a:lnTo>
                    <a:pt x="0" y="8"/>
                  </a:lnTo>
                  <a:lnTo>
                    <a:pt x="4" y="8"/>
                  </a:lnTo>
                  <a:lnTo>
                    <a:pt x="7" y="4"/>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7" name="Freeform 1527"/>
            <p:cNvSpPr>
              <a:spLocks/>
            </p:cNvSpPr>
            <p:nvPr/>
          </p:nvSpPr>
          <p:spPr bwMode="auto">
            <a:xfrm>
              <a:off x="3651252" y="2489003"/>
              <a:ext cx="19050" cy="12700"/>
            </a:xfrm>
            <a:custGeom>
              <a:avLst/>
              <a:gdLst/>
              <a:ahLst/>
              <a:cxnLst>
                <a:cxn ang="0">
                  <a:pos x="0" y="4"/>
                </a:cxn>
                <a:cxn ang="0">
                  <a:pos x="0" y="4"/>
                </a:cxn>
                <a:cxn ang="0">
                  <a:pos x="4" y="8"/>
                </a:cxn>
                <a:cxn ang="0">
                  <a:pos x="8" y="8"/>
                </a:cxn>
                <a:cxn ang="0">
                  <a:pos x="12" y="4"/>
                </a:cxn>
                <a:cxn ang="0">
                  <a:pos x="12" y="0"/>
                </a:cxn>
                <a:cxn ang="0">
                  <a:pos x="12" y="0"/>
                </a:cxn>
                <a:cxn ang="0">
                  <a:pos x="4" y="0"/>
                </a:cxn>
                <a:cxn ang="0">
                  <a:pos x="4" y="0"/>
                </a:cxn>
                <a:cxn ang="0">
                  <a:pos x="4" y="4"/>
                </a:cxn>
                <a:cxn ang="0">
                  <a:pos x="0" y="4"/>
                </a:cxn>
                <a:cxn ang="0">
                  <a:pos x="0" y="4"/>
                </a:cxn>
              </a:cxnLst>
              <a:rect l="0" t="0" r="r" b="b"/>
              <a:pathLst>
                <a:path w="12" h="8">
                  <a:moveTo>
                    <a:pt x="0" y="4"/>
                  </a:moveTo>
                  <a:lnTo>
                    <a:pt x="0" y="4"/>
                  </a:lnTo>
                  <a:lnTo>
                    <a:pt x="4" y="8"/>
                  </a:lnTo>
                  <a:lnTo>
                    <a:pt x="8" y="8"/>
                  </a:lnTo>
                  <a:lnTo>
                    <a:pt x="12" y="4"/>
                  </a:lnTo>
                  <a:lnTo>
                    <a:pt x="12" y="0"/>
                  </a:lnTo>
                  <a:lnTo>
                    <a:pt x="12" y="0"/>
                  </a:lnTo>
                  <a:lnTo>
                    <a:pt x="4" y="0"/>
                  </a:lnTo>
                  <a:lnTo>
                    <a:pt x="4" y="0"/>
                  </a:lnTo>
                  <a:lnTo>
                    <a:pt x="4"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8" name="Freeform 1528"/>
            <p:cNvSpPr>
              <a:spLocks/>
            </p:cNvSpPr>
            <p:nvPr/>
          </p:nvSpPr>
          <p:spPr bwMode="auto">
            <a:xfrm>
              <a:off x="4838702" y="2489003"/>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9" name="Freeform 1529"/>
            <p:cNvSpPr>
              <a:spLocks/>
            </p:cNvSpPr>
            <p:nvPr/>
          </p:nvSpPr>
          <p:spPr bwMode="auto">
            <a:xfrm>
              <a:off x="5138740" y="248900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0" name="Freeform 1530"/>
            <p:cNvSpPr>
              <a:spLocks/>
            </p:cNvSpPr>
            <p:nvPr/>
          </p:nvSpPr>
          <p:spPr bwMode="auto">
            <a:xfrm>
              <a:off x="5214940" y="2477890"/>
              <a:ext cx="71438" cy="23813"/>
            </a:xfrm>
            <a:custGeom>
              <a:avLst/>
              <a:gdLst/>
              <a:ahLst/>
              <a:cxnLst>
                <a:cxn ang="0">
                  <a:pos x="0" y="11"/>
                </a:cxn>
                <a:cxn ang="0">
                  <a:pos x="0" y="11"/>
                </a:cxn>
                <a:cxn ang="0">
                  <a:pos x="8" y="11"/>
                </a:cxn>
                <a:cxn ang="0">
                  <a:pos x="19" y="7"/>
                </a:cxn>
                <a:cxn ang="0">
                  <a:pos x="30" y="7"/>
                </a:cxn>
                <a:cxn ang="0">
                  <a:pos x="38" y="15"/>
                </a:cxn>
                <a:cxn ang="0">
                  <a:pos x="38" y="15"/>
                </a:cxn>
                <a:cxn ang="0">
                  <a:pos x="38" y="7"/>
                </a:cxn>
                <a:cxn ang="0">
                  <a:pos x="41" y="7"/>
                </a:cxn>
                <a:cxn ang="0">
                  <a:pos x="45" y="7"/>
                </a:cxn>
                <a:cxn ang="0">
                  <a:pos x="45" y="0"/>
                </a:cxn>
                <a:cxn ang="0">
                  <a:pos x="45" y="0"/>
                </a:cxn>
                <a:cxn ang="0">
                  <a:pos x="8" y="0"/>
                </a:cxn>
                <a:cxn ang="0">
                  <a:pos x="8" y="0"/>
                </a:cxn>
                <a:cxn ang="0">
                  <a:pos x="8" y="7"/>
                </a:cxn>
                <a:cxn ang="0">
                  <a:pos x="0" y="11"/>
                </a:cxn>
                <a:cxn ang="0">
                  <a:pos x="0" y="11"/>
                </a:cxn>
              </a:cxnLst>
              <a:rect l="0" t="0" r="r" b="b"/>
              <a:pathLst>
                <a:path w="45" h="15">
                  <a:moveTo>
                    <a:pt x="0" y="11"/>
                  </a:moveTo>
                  <a:lnTo>
                    <a:pt x="0" y="11"/>
                  </a:lnTo>
                  <a:lnTo>
                    <a:pt x="8" y="11"/>
                  </a:lnTo>
                  <a:lnTo>
                    <a:pt x="19" y="7"/>
                  </a:lnTo>
                  <a:lnTo>
                    <a:pt x="30" y="7"/>
                  </a:lnTo>
                  <a:lnTo>
                    <a:pt x="38" y="15"/>
                  </a:lnTo>
                  <a:lnTo>
                    <a:pt x="38" y="15"/>
                  </a:lnTo>
                  <a:lnTo>
                    <a:pt x="38" y="7"/>
                  </a:lnTo>
                  <a:lnTo>
                    <a:pt x="41" y="7"/>
                  </a:lnTo>
                  <a:lnTo>
                    <a:pt x="45" y="7"/>
                  </a:lnTo>
                  <a:lnTo>
                    <a:pt x="45" y="0"/>
                  </a:lnTo>
                  <a:lnTo>
                    <a:pt x="45" y="0"/>
                  </a:lnTo>
                  <a:lnTo>
                    <a:pt x="8" y="0"/>
                  </a:lnTo>
                  <a:lnTo>
                    <a:pt x="8" y="0"/>
                  </a:lnTo>
                  <a:lnTo>
                    <a:pt x="8"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1" name="Freeform 1531"/>
            <p:cNvSpPr>
              <a:spLocks/>
            </p:cNvSpPr>
            <p:nvPr/>
          </p:nvSpPr>
          <p:spPr bwMode="auto">
            <a:xfrm>
              <a:off x="5392740" y="2471540"/>
              <a:ext cx="28575" cy="30163"/>
            </a:xfrm>
            <a:custGeom>
              <a:avLst/>
              <a:gdLst/>
              <a:ahLst/>
              <a:cxnLst>
                <a:cxn ang="0">
                  <a:pos x="0" y="19"/>
                </a:cxn>
                <a:cxn ang="0">
                  <a:pos x="0" y="19"/>
                </a:cxn>
                <a:cxn ang="0">
                  <a:pos x="4" y="15"/>
                </a:cxn>
                <a:cxn ang="0">
                  <a:pos x="7" y="11"/>
                </a:cxn>
                <a:cxn ang="0">
                  <a:pos x="11" y="11"/>
                </a:cxn>
                <a:cxn ang="0">
                  <a:pos x="18" y="11"/>
                </a:cxn>
                <a:cxn ang="0">
                  <a:pos x="18" y="11"/>
                </a:cxn>
                <a:cxn ang="0">
                  <a:pos x="18" y="0"/>
                </a:cxn>
                <a:cxn ang="0">
                  <a:pos x="18" y="0"/>
                </a:cxn>
                <a:cxn ang="0">
                  <a:pos x="4" y="0"/>
                </a:cxn>
                <a:cxn ang="0">
                  <a:pos x="4" y="0"/>
                </a:cxn>
                <a:cxn ang="0">
                  <a:pos x="0" y="8"/>
                </a:cxn>
                <a:cxn ang="0">
                  <a:pos x="0" y="19"/>
                </a:cxn>
                <a:cxn ang="0">
                  <a:pos x="0" y="19"/>
                </a:cxn>
              </a:cxnLst>
              <a:rect l="0" t="0" r="r" b="b"/>
              <a:pathLst>
                <a:path w="18" h="19">
                  <a:moveTo>
                    <a:pt x="0" y="19"/>
                  </a:moveTo>
                  <a:lnTo>
                    <a:pt x="0" y="19"/>
                  </a:lnTo>
                  <a:lnTo>
                    <a:pt x="4" y="15"/>
                  </a:lnTo>
                  <a:lnTo>
                    <a:pt x="7" y="11"/>
                  </a:lnTo>
                  <a:lnTo>
                    <a:pt x="11" y="11"/>
                  </a:lnTo>
                  <a:lnTo>
                    <a:pt x="18" y="11"/>
                  </a:lnTo>
                  <a:lnTo>
                    <a:pt x="18" y="11"/>
                  </a:lnTo>
                  <a:lnTo>
                    <a:pt x="18" y="0"/>
                  </a:lnTo>
                  <a:lnTo>
                    <a:pt x="18" y="0"/>
                  </a:lnTo>
                  <a:lnTo>
                    <a:pt x="4" y="0"/>
                  </a:lnTo>
                  <a:lnTo>
                    <a:pt x="4" y="0"/>
                  </a:lnTo>
                  <a:lnTo>
                    <a:pt x="0" y="8"/>
                  </a:lnTo>
                  <a:lnTo>
                    <a:pt x="0" y="19"/>
                  </a:lnTo>
                  <a:lnTo>
                    <a:pt x="0"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2" name="Freeform 1532"/>
            <p:cNvSpPr>
              <a:spLocks/>
            </p:cNvSpPr>
            <p:nvPr/>
          </p:nvSpPr>
          <p:spPr bwMode="auto">
            <a:xfrm>
              <a:off x="5510215" y="2489003"/>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3" name="Freeform 1533"/>
            <p:cNvSpPr>
              <a:spLocks/>
            </p:cNvSpPr>
            <p:nvPr/>
          </p:nvSpPr>
          <p:spPr bwMode="auto">
            <a:xfrm>
              <a:off x="3475040" y="2477890"/>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4" name="Freeform 1534"/>
            <p:cNvSpPr>
              <a:spLocks/>
            </p:cNvSpPr>
            <p:nvPr/>
          </p:nvSpPr>
          <p:spPr bwMode="auto">
            <a:xfrm>
              <a:off x="4065590" y="2477890"/>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5" name="Freeform 1535"/>
            <p:cNvSpPr>
              <a:spLocks/>
            </p:cNvSpPr>
            <p:nvPr/>
          </p:nvSpPr>
          <p:spPr bwMode="auto">
            <a:xfrm>
              <a:off x="4938715" y="2477890"/>
              <a:ext cx="11113" cy="11113"/>
            </a:xfrm>
            <a:custGeom>
              <a:avLst/>
              <a:gdLst/>
              <a:ahLst/>
              <a:cxnLst>
                <a:cxn ang="0">
                  <a:pos x="0" y="4"/>
                </a:cxn>
                <a:cxn ang="0">
                  <a:pos x="0" y="4"/>
                </a:cxn>
                <a:cxn ang="0">
                  <a:pos x="0" y="7"/>
                </a:cxn>
                <a:cxn ang="0">
                  <a:pos x="3" y="7"/>
                </a:cxn>
                <a:cxn ang="0">
                  <a:pos x="7" y="7"/>
                </a:cxn>
                <a:cxn ang="0">
                  <a:pos x="7" y="0"/>
                </a:cxn>
                <a:cxn ang="0">
                  <a:pos x="7" y="0"/>
                </a:cxn>
                <a:cxn ang="0">
                  <a:pos x="3" y="0"/>
                </a:cxn>
                <a:cxn ang="0">
                  <a:pos x="3" y="0"/>
                </a:cxn>
                <a:cxn ang="0">
                  <a:pos x="3" y="4"/>
                </a:cxn>
                <a:cxn ang="0">
                  <a:pos x="0" y="4"/>
                </a:cxn>
                <a:cxn ang="0">
                  <a:pos x="0" y="4"/>
                </a:cxn>
              </a:cxnLst>
              <a:rect l="0" t="0" r="r" b="b"/>
              <a:pathLst>
                <a:path w="7" h="7">
                  <a:moveTo>
                    <a:pt x="0" y="4"/>
                  </a:moveTo>
                  <a:lnTo>
                    <a:pt x="0" y="4"/>
                  </a:lnTo>
                  <a:lnTo>
                    <a:pt x="0" y="7"/>
                  </a:lnTo>
                  <a:lnTo>
                    <a:pt x="3" y="7"/>
                  </a:lnTo>
                  <a:lnTo>
                    <a:pt x="7" y="7"/>
                  </a:lnTo>
                  <a:lnTo>
                    <a:pt x="7" y="0"/>
                  </a:lnTo>
                  <a:lnTo>
                    <a:pt x="7" y="0"/>
                  </a:lnTo>
                  <a:lnTo>
                    <a:pt x="3" y="0"/>
                  </a:lnTo>
                  <a:lnTo>
                    <a:pt x="3" y="0"/>
                  </a:lnTo>
                  <a:lnTo>
                    <a:pt x="3" y="4"/>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6" name="Freeform 1536"/>
            <p:cNvSpPr>
              <a:spLocks/>
            </p:cNvSpPr>
            <p:nvPr/>
          </p:nvSpPr>
          <p:spPr bwMode="auto">
            <a:xfrm>
              <a:off x="4967290" y="2477890"/>
              <a:ext cx="17463" cy="11113"/>
            </a:xfrm>
            <a:custGeom>
              <a:avLst/>
              <a:gdLst/>
              <a:ahLst/>
              <a:cxnLst>
                <a:cxn ang="0">
                  <a:pos x="11" y="7"/>
                </a:cxn>
                <a:cxn ang="0">
                  <a:pos x="11" y="7"/>
                </a:cxn>
                <a:cxn ang="0">
                  <a:pos x="8" y="4"/>
                </a:cxn>
                <a:cxn ang="0">
                  <a:pos x="0" y="0"/>
                </a:cxn>
                <a:cxn ang="0">
                  <a:pos x="0" y="0"/>
                </a:cxn>
                <a:cxn ang="0">
                  <a:pos x="0" y="4"/>
                </a:cxn>
                <a:cxn ang="0">
                  <a:pos x="4" y="7"/>
                </a:cxn>
                <a:cxn ang="0">
                  <a:pos x="11" y="7"/>
                </a:cxn>
                <a:cxn ang="0">
                  <a:pos x="11" y="7"/>
                </a:cxn>
              </a:cxnLst>
              <a:rect l="0" t="0" r="r" b="b"/>
              <a:pathLst>
                <a:path w="11" h="7">
                  <a:moveTo>
                    <a:pt x="11" y="7"/>
                  </a:moveTo>
                  <a:lnTo>
                    <a:pt x="11" y="7"/>
                  </a:lnTo>
                  <a:lnTo>
                    <a:pt x="8" y="4"/>
                  </a:lnTo>
                  <a:lnTo>
                    <a:pt x="0" y="0"/>
                  </a:lnTo>
                  <a:lnTo>
                    <a:pt x="0" y="0"/>
                  </a:lnTo>
                  <a:lnTo>
                    <a:pt x="0" y="4"/>
                  </a:lnTo>
                  <a:lnTo>
                    <a:pt x="4" y="7"/>
                  </a:lnTo>
                  <a:lnTo>
                    <a:pt x="11" y="7"/>
                  </a:lnTo>
                  <a:lnTo>
                    <a:pt x="11"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7" name="Freeform 1537"/>
            <p:cNvSpPr>
              <a:spLocks/>
            </p:cNvSpPr>
            <p:nvPr/>
          </p:nvSpPr>
          <p:spPr bwMode="auto">
            <a:xfrm>
              <a:off x="5380040" y="2471540"/>
              <a:ext cx="12700" cy="17463"/>
            </a:xfrm>
            <a:custGeom>
              <a:avLst/>
              <a:gdLst/>
              <a:ahLst/>
              <a:cxnLst>
                <a:cxn ang="0">
                  <a:pos x="8" y="11"/>
                </a:cxn>
                <a:cxn ang="0">
                  <a:pos x="8" y="11"/>
                </a:cxn>
                <a:cxn ang="0">
                  <a:pos x="8" y="0"/>
                </a:cxn>
                <a:cxn ang="0">
                  <a:pos x="4" y="0"/>
                </a:cxn>
                <a:cxn ang="0">
                  <a:pos x="0" y="0"/>
                </a:cxn>
                <a:cxn ang="0">
                  <a:pos x="0" y="0"/>
                </a:cxn>
                <a:cxn ang="0">
                  <a:pos x="0" y="8"/>
                </a:cxn>
                <a:cxn ang="0">
                  <a:pos x="4" y="11"/>
                </a:cxn>
                <a:cxn ang="0">
                  <a:pos x="8" y="11"/>
                </a:cxn>
                <a:cxn ang="0">
                  <a:pos x="8" y="11"/>
                </a:cxn>
              </a:cxnLst>
              <a:rect l="0" t="0" r="r" b="b"/>
              <a:pathLst>
                <a:path w="8" h="11">
                  <a:moveTo>
                    <a:pt x="8" y="11"/>
                  </a:moveTo>
                  <a:lnTo>
                    <a:pt x="8" y="11"/>
                  </a:lnTo>
                  <a:lnTo>
                    <a:pt x="8" y="0"/>
                  </a:lnTo>
                  <a:lnTo>
                    <a:pt x="4" y="0"/>
                  </a:lnTo>
                  <a:lnTo>
                    <a:pt x="0" y="0"/>
                  </a:lnTo>
                  <a:lnTo>
                    <a:pt x="0" y="0"/>
                  </a:lnTo>
                  <a:lnTo>
                    <a:pt x="0" y="8"/>
                  </a:lnTo>
                  <a:lnTo>
                    <a:pt x="4" y="11"/>
                  </a:lnTo>
                  <a:lnTo>
                    <a:pt x="8" y="11"/>
                  </a:lnTo>
                  <a:lnTo>
                    <a:pt x="8"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8" name="Freeform 1538"/>
            <p:cNvSpPr>
              <a:spLocks/>
            </p:cNvSpPr>
            <p:nvPr/>
          </p:nvSpPr>
          <p:spPr bwMode="auto">
            <a:xfrm>
              <a:off x="5546727" y="2477890"/>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9" name="Freeform 1539"/>
            <p:cNvSpPr>
              <a:spLocks/>
            </p:cNvSpPr>
            <p:nvPr/>
          </p:nvSpPr>
          <p:spPr bwMode="auto">
            <a:xfrm>
              <a:off x="3386140" y="2471540"/>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0" name="Freeform 1540"/>
            <p:cNvSpPr>
              <a:spLocks/>
            </p:cNvSpPr>
            <p:nvPr/>
          </p:nvSpPr>
          <p:spPr bwMode="auto">
            <a:xfrm>
              <a:off x="3498852" y="2471540"/>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1" name="Freeform 1541"/>
            <p:cNvSpPr>
              <a:spLocks/>
            </p:cNvSpPr>
            <p:nvPr/>
          </p:nvSpPr>
          <p:spPr bwMode="auto">
            <a:xfrm>
              <a:off x="3533777" y="247154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2" name="Freeform 1542"/>
            <p:cNvSpPr>
              <a:spLocks/>
            </p:cNvSpPr>
            <p:nvPr/>
          </p:nvSpPr>
          <p:spPr bwMode="auto">
            <a:xfrm>
              <a:off x="4849815" y="247154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3" name="Freeform 1543"/>
            <p:cNvSpPr>
              <a:spLocks/>
            </p:cNvSpPr>
            <p:nvPr/>
          </p:nvSpPr>
          <p:spPr bwMode="auto">
            <a:xfrm>
              <a:off x="5203827" y="247154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4" name="Freeform 1544"/>
            <p:cNvSpPr>
              <a:spLocks/>
            </p:cNvSpPr>
            <p:nvPr/>
          </p:nvSpPr>
          <p:spPr bwMode="auto">
            <a:xfrm>
              <a:off x="5357815" y="247154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5" name="Freeform 1545"/>
            <p:cNvSpPr>
              <a:spLocks/>
            </p:cNvSpPr>
            <p:nvPr/>
          </p:nvSpPr>
          <p:spPr bwMode="auto">
            <a:xfrm>
              <a:off x="5434015" y="2471540"/>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6" name="Freeform 1546"/>
            <p:cNvSpPr>
              <a:spLocks/>
            </p:cNvSpPr>
            <p:nvPr/>
          </p:nvSpPr>
          <p:spPr bwMode="auto">
            <a:xfrm>
              <a:off x="2955927" y="2460428"/>
              <a:ext cx="17463" cy="11113"/>
            </a:xfrm>
            <a:custGeom>
              <a:avLst/>
              <a:gdLst/>
              <a:ahLst/>
              <a:cxnLst>
                <a:cxn ang="0">
                  <a:pos x="11" y="7"/>
                </a:cxn>
                <a:cxn ang="0">
                  <a:pos x="11" y="7"/>
                </a:cxn>
                <a:cxn ang="0">
                  <a:pos x="11" y="4"/>
                </a:cxn>
                <a:cxn ang="0">
                  <a:pos x="7" y="0"/>
                </a:cxn>
                <a:cxn ang="0">
                  <a:pos x="0" y="0"/>
                </a:cxn>
                <a:cxn ang="0">
                  <a:pos x="0" y="0"/>
                </a:cxn>
                <a:cxn ang="0">
                  <a:pos x="4" y="7"/>
                </a:cxn>
                <a:cxn ang="0">
                  <a:pos x="11" y="7"/>
                </a:cxn>
                <a:cxn ang="0">
                  <a:pos x="11" y="7"/>
                </a:cxn>
              </a:cxnLst>
              <a:rect l="0" t="0" r="r" b="b"/>
              <a:pathLst>
                <a:path w="11" h="7">
                  <a:moveTo>
                    <a:pt x="11" y="7"/>
                  </a:moveTo>
                  <a:lnTo>
                    <a:pt x="11" y="7"/>
                  </a:lnTo>
                  <a:lnTo>
                    <a:pt x="11" y="4"/>
                  </a:lnTo>
                  <a:lnTo>
                    <a:pt x="7" y="0"/>
                  </a:lnTo>
                  <a:lnTo>
                    <a:pt x="0" y="0"/>
                  </a:lnTo>
                  <a:lnTo>
                    <a:pt x="0" y="0"/>
                  </a:lnTo>
                  <a:lnTo>
                    <a:pt x="4" y="7"/>
                  </a:lnTo>
                  <a:lnTo>
                    <a:pt x="11" y="7"/>
                  </a:lnTo>
                  <a:lnTo>
                    <a:pt x="11"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7" name="Freeform 1547"/>
            <p:cNvSpPr>
              <a:spLocks/>
            </p:cNvSpPr>
            <p:nvPr/>
          </p:nvSpPr>
          <p:spPr bwMode="auto">
            <a:xfrm>
              <a:off x="3605215" y="2460428"/>
              <a:ext cx="23813" cy="11113"/>
            </a:xfrm>
            <a:custGeom>
              <a:avLst/>
              <a:gdLst/>
              <a:ahLst/>
              <a:cxnLst>
                <a:cxn ang="0">
                  <a:pos x="0" y="7"/>
                </a:cxn>
                <a:cxn ang="0">
                  <a:pos x="0" y="7"/>
                </a:cxn>
                <a:cxn ang="0">
                  <a:pos x="15" y="7"/>
                </a:cxn>
                <a:cxn ang="0">
                  <a:pos x="15" y="7"/>
                </a:cxn>
                <a:cxn ang="0">
                  <a:pos x="15" y="0"/>
                </a:cxn>
                <a:cxn ang="0">
                  <a:pos x="15" y="0"/>
                </a:cxn>
                <a:cxn ang="0">
                  <a:pos x="0" y="0"/>
                </a:cxn>
                <a:cxn ang="0">
                  <a:pos x="0" y="0"/>
                </a:cxn>
                <a:cxn ang="0">
                  <a:pos x="0" y="7"/>
                </a:cxn>
                <a:cxn ang="0">
                  <a:pos x="0" y="7"/>
                </a:cxn>
              </a:cxnLst>
              <a:rect l="0" t="0" r="r" b="b"/>
              <a:pathLst>
                <a:path w="15" h="7">
                  <a:moveTo>
                    <a:pt x="0" y="7"/>
                  </a:moveTo>
                  <a:lnTo>
                    <a:pt x="0" y="7"/>
                  </a:lnTo>
                  <a:lnTo>
                    <a:pt x="15" y="7"/>
                  </a:lnTo>
                  <a:lnTo>
                    <a:pt x="15" y="7"/>
                  </a:lnTo>
                  <a:lnTo>
                    <a:pt x="15" y="0"/>
                  </a:lnTo>
                  <a:lnTo>
                    <a:pt x="15"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8" name="Freeform 1548"/>
            <p:cNvSpPr>
              <a:spLocks/>
            </p:cNvSpPr>
            <p:nvPr/>
          </p:nvSpPr>
          <p:spPr bwMode="auto">
            <a:xfrm>
              <a:off x="3675065" y="246042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9" name="Freeform 1549"/>
            <p:cNvSpPr>
              <a:spLocks/>
            </p:cNvSpPr>
            <p:nvPr/>
          </p:nvSpPr>
          <p:spPr bwMode="auto">
            <a:xfrm>
              <a:off x="4217990" y="2460428"/>
              <a:ext cx="12700" cy="11113"/>
            </a:xfrm>
            <a:custGeom>
              <a:avLst/>
              <a:gdLst/>
              <a:ahLst/>
              <a:cxnLst>
                <a:cxn ang="0">
                  <a:pos x="0" y="7"/>
                </a:cxn>
                <a:cxn ang="0">
                  <a:pos x="0" y="7"/>
                </a:cxn>
                <a:cxn ang="0">
                  <a:pos x="8" y="7"/>
                </a:cxn>
                <a:cxn ang="0">
                  <a:pos x="8" y="7"/>
                </a:cxn>
                <a:cxn ang="0">
                  <a:pos x="8" y="0"/>
                </a:cxn>
                <a:cxn ang="0">
                  <a:pos x="8" y="0"/>
                </a:cxn>
                <a:cxn ang="0">
                  <a:pos x="0" y="0"/>
                </a:cxn>
                <a:cxn ang="0">
                  <a:pos x="0" y="0"/>
                </a:cxn>
                <a:cxn ang="0">
                  <a:pos x="0" y="7"/>
                </a:cxn>
                <a:cxn ang="0">
                  <a:pos x="0" y="7"/>
                </a:cxn>
              </a:cxnLst>
              <a:rect l="0" t="0" r="r" b="b"/>
              <a:pathLst>
                <a:path w="8" h="7">
                  <a:moveTo>
                    <a:pt x="0" y="7"/>
                  </a:moveTo>
                  <a:lnTo>
                    <a:pt x="0" y="7"/>
                  </a:lnTo>
                  <a:lnTo>
                    <a:pt x="8" y="7"/>
                  </a:lnTo>
                  <a:lnTo>
                    <a:pt x="8" y="7"/>
                  </a:lnTo>
                  <a:lnTo>
                    <a:pt x="8" y="0"/>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0" name="Freeform 1550"/>
            <p:cNvSpPr>
              <a:spLocks/>
            </p:cNvSpPr>
            <p:nvPr/>
          </p:nvSpPr>
          <p:spPr bwMode="auto">
            <a:xfrm>
              <a:off x="4962527" y="2460428"/>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1" name="Freeform 1551"/>
            <p:cNvSpPr>
              <a:spLocks/>
            </p:cNvSpPr>
            <p:nvPr/>
          </p:nvSpPr>
          <p:spPr bwMode="auto">
            <a:xfrm>
              <a:off x="5492752" y="2460428"/>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2" name="Freeform 1552"/>
            <p:cNvSpPr>
              <a:spLocks/>
            </p:cNvSpPr>
            <p:nvPr/>
          </p:nvSpPr>
          <p:spPr bwMode="auto">
            <a:xfrm>
              <a:off x="3598865" y="2442965"/>
              <a:ext cx="47625" cy="17463"/>
            </a:xfrm>
            <a:custGeom>
              <a:avLst/>
              <a:gdLst/>
              <a:ahLst/>
              <a:cxnLst>
                <a:cxn ang="0">
                  <a:pos x="30" y="11"/>
                </a:cxn>
                <a:cxn ang="0">
                  <a:pos x="30" y="11"/>
                </a:cxn>
                <a:cxn ang="0">
                  <a:pos x="26" y="7"/>
                </a:cxn>
                <a:cxn ang="0">
                  <a:pos x="26" y="7"/>
                </a:cxn>
                <a:cxn ang="0">
                  <a:pos x="22" y="3"/>
                </a:cxn>
                <a:cxn ang="0">
                  <a:pos x="22" y="0"/>
                </a:cxn>
                <a:cxn ang="0">
                  <a:pos x="22" y="0"/>
                </a:cxn>
                <a:cxn ang="0">
                  <a:pos x="11" y="0"/>
                </a:cxn>
                <a:cxn ang="0">
                  <a:pos x="0" y="0"/>
                </a:cxn>
                <a:cxn ang="0">
                  <a:pos x="0" y="0"/>
                </a:cxn>
                <a:cxn ang="0">
                  <a:pos x="4" y="3"/>
                </a:cxn>
                <a:cxn ang="0">
                  <a:pos x="11" y="7"/>
                </a:cxn>
                <a:cxn ang="0">
                  <a:pos x="30" y="11"/>
                </a:cxn>
                <a:cxn ang="0">
                  <a:pos x="30" y="11"/>
                </a:cxn>
              </a:cxnLst>
              <a:rect l="0" t="0" r="r" b="b"/>
              <a:pathLst>
                <a:path w="30" h="11">
                  <a:moveTo>
                    <a:pt x="30" y="11"/>
                  </a:moveTo>
                  <a:lnTo>
                    <a:pt x="30" y="11"/>
                  </a:lnTo>
                  <a:lnTo>
                    <a:pt x="26" y="7"/>
                  </a:lnTo>
                  <a:lnTo>
                    <a:pt x="26" y="7"/>
                  </a:lnTo>
                  <a:lnTo>
                    <a:pt x="22" y="3"/>
                  </a:lnTo>
                  <a:lnTo>
                    <a:pt x="22" y="0"/>
                  </a:lnTo>
                  <a:lnTo>
                    <a:pt x="22" y="0"/>
                  </a:lnTo>
                  <a:lnTo>
                    <a:pt x="11" y="0"/>
                  </a:lnTo>
                  <a:lnTo>
                    <a:pt x="0" y="0"/>
                  </a:lnTo>
                  <a:lnTo>
                    <a:pt x="0" y="0"/>
                  </a:lnTo>
                  <a:lnTo>
                    <a:pt x="4" y="3"/>
                  </a:lnTo>
                  <a:lnTo>
                    <a:pt x="11" y="7"/>
                  </a:lnTo>
                  <a:lnTo>
                    <a:pt x="30" y="11"/>
                  </a:lnTo>
                  <a:lnTo>
                    <a:pt x="3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3" name="Freeform 1553"/>
            <p:cNvSpPr>
              <a:spLocks/>
            </p:cNvSpPr>
            <p:nvPr/>
          </p:nvSpPr>
          <p:spPr bwMode="auto">
            <a:xfrm>
              <a:off x="3781427" y="2442965"/>
              <a:ext cx="17463" cy="17463"/>
            </a:xfrm>
            <a:custGeom>
              <a:avLst/>
              <a:gdLst/>
              <a:ahLst/>
              <a:cxnLst>
                <a:cxn ang="0">
                  <a:pos x="11" y="11"/>
                </a:cxn>
                <a:cxn ang="0">
                  <a:pos x="11" y="11"/>
                </a:cxn>
                <a:cxn ang="0">
                  <a:pos x="11" y="0"/>
                </a:cxn>
                <a:cxn ang="0">
                  <a:pos x="11" y="0"/>
                </a:cxn>
                <a:cxn ang="0">
                  <a:pos x="0" y="3"/>
                </a:cxn>
                <a:cxn ang="0">
                  <a:pos x="0" y="11"/>
                </a:cxn>
                <a:cxn ang="0">
                  <a:pos x="4" y="11"/>
                </a:cxn>
                <a:cxn ang="0">
                  <a:pos x="11" y="11"/>
                </a:cxn>
                <a:cxn ang="0">
                  <a:pos x="11" y="11"/>
                </a:cxn>
              </a:cxnLst>
              <a:rect l="0" t="0" r="r" b="b"/>
              <a:pathLst>
                <a:path w="11" h="11">
                  <a:moveTo>
                    <a:pt x="11" y="11"/>
                  </a:moveTo>
                  <a:lnTo>
                    <a:pt x="11" y="11"/>
                  </a:lnTo>
                  <a:lnTo>
                    <a:pt x="11" y="0"/>
                  </a:lnTo>
                  <a:lnTo>
                    <a:pt x="11" y="0"/>
                  </a:lnTo>
                  <a:lnTo>
                    <a:pt x="0" y="3"/>
                  </a:lnTo>
                  <a:lnTo>
                    <a:pt x="0" y="11"/>
                  </a:lnTo>
                  <a:lnTo>
                    <a:pt x="4" y="11"/>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4" name="Freeform 1554"/>
            <p:cNvSpPr>
              <a:spLocks/>
            </p:cNvSpPr>
            <p:nvPr/>
          </p:nvSpPr>
          <p:spPr bwMode="auto">
            <a:xfrm>
              <a:off x="4832352" y="245407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5" name="Freeform 1555"/>
            <p:cNvSpPr>
              <a:spLocks/>
            </p:cNvSpPr>
            <p:nvPr/>
          </p:nvSpPr>
          <p:spPr bwMode="auto">
            <a:xfrm>
              <a:off x="5316540" y="2442965"/>
              <a:ext cx="34925" cy="17463"/>
            </a:xfrm>
            <a:custGeom>
              <a:avLst/>
              <a:gdLst/>
              <a:ahLst/>
              <a:cxnLst>
                <a:cxn ang="0">
                  <a:pos x="22" y="11"/>
                </a:cxn>
                <a:cxn ang="0">
                  <a:pos x="22" y="11"/>
                </a:cxn>
                <a:cxn ang="0">
                  <a:pos x="14" y="0"/>
                </a:cxn>
                <a:cxn ang="0">
                  <a:pos x="7" y="0"/>
                </a:cxn>
                <a:cxn ang="0">
                  <a:pos x="0" y="0"/>
                </a:cxn>
                <a:cxn ang="0">
                  <a:pos x="0" y="0"/>
                </a:cxn>
                <a:cxn ang="0">
                  <a:pos x="11" y="7"/>
                </a:cxn>
                <a:cxn ang="0">
                  <a:pos x="22" y="11"/>
                </a:cxn>
                <a:cxn ang="0">
                  <a:pos x="22" y="11"/>
                </a:cxn>
              </a:cxnLst>
              <a:rect l="0" t="0" r="r" b="b"/>
              <a:pathLst>
                <a:path w="22" h="11">
                  <a:moveTo>
                    <a:pt x="22" y="11"/>
                  </a:moveTo>
                  <a:lnTo>
                    <a:pt x="22" y="11"/>
                  </a:lnTo>
                  <a:lnTo>
                    <a:pt x="14" y="0"/>
                  </a:lnTo>
                  <a:lnTo>
                    <a:pt x="7" y="0"/>
                  </a:lnTo>
                  <a:lnTo>
                    <a:pt x="0" y="0"/>
                  </a:lnTo>
                  <a:lnTo>
                    <a:pt x="0" y="0"/>
                  </a:lnTo>
                  <a:lnTo>
                    <a:pt x="11" y="7"/>
                  </a:lnTo>
                  <a:lnTo>
                    <a:pt x="22" y="11"/>
                  </a:lnTo>
                  <a:lnTo>
                    <a:pt x="22"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6" name="Freeform 1556"/>
            <p:cNvSpPr>
              <a:spLocks/>
            </p:cNvSpPr>
            <p:nvPr/>
          </p:nvSpPr>
          <p:spPr bwMode="auto">
            <a:xfrm>
              <a:off x="4991102" y="2425503"/>
              <a:ext cx="34925" cy="28575"/>
            </a:xfrm>
            <a:custGeom>
              <a:avLst/>
              <a:gdLst/>
              <a:ahLst/>
              <a:cxnLst>
                <a:cxn ang="0">
                  <a:pos x="0" y="18"/>
                </a:cxn>
                <a:cxn ang="0">
                  <a:pos x="0" y="18"/>
                </a:cxn>
                <a:cxn ang="0">
                  <a:pos x="8" y="14"/>
                </a:cxn>
                <a:cxn ang="0">
                  <a:pos x="15" y="11"/>
                </a:cxn>
                <a:cxn ang="0">
                  <a:pos x="19" y="7"/>
                </a:cxn>
                <a:cxn ang="0">
                  <a:pos x="22" y="0"/>
                </a:cxn>
                <a:cxn ang="0">
                  <a:pos x="22" y="0"/>
                </a:cxn>
                <a:cxn ang="0">
                  <a:pos x="8" y="0"/>
                </a:cxn>
                <a:cxn ang="0">
                  <a:pos x="8" y="0"/>
                </a:cxn>
                <a:cxn ang="0">
                  <a:pos x="8" y="3"/>
                </a:cxn>
                <a:cxn ang="0">
                  <a:pos x="4" y="7"/>
                </a:cxn>
                <a:cxn ang="0">
                  <a:pos x="0" y="11"/>
                </a:cxn>
                <a:cxn ang="0">
                  <a:pos x="0" y="18"/>
                </a:cxn>
                <a:cxn ang="0">
                  <a:pos x="0" y="18"/>
                </a:cxn>
              </a:cxnLst>
              <a:rect l="0" t="0" r="r" b="b"/>
              <a:pathLst>
                <a:path w="22" h="18">
                  <a:moveTo>
                    <a:pt x="0" y="18"/>
                  </a:moveTo>
                  <a:lnTo>
                    <a:pt x="0" y="18"/>
                  </a:lnTo>
                  <a:lnTo>
                    <a:pt x="8" y="14"/>
                  </a:lnTo>
                  <a:lnTo>
                    <a:pt x="15" y="11"/>
                  </a:lnTo>
                  <a:lnTo>
                    <a:pt x="19" y="7"/>
                  </a:lnTo>
                  <a:lnTo>
                    <a:pt x="22" y="0"/>
                  </a:lnTo>
                  <a:lnTo>
                    <a:pt x="22" y="0"/>
                  </a:lnTo>
                  <a:lnTo>
                    <a:pt x="8" y="0"/>
                  </a:lnTo>
                  <a:lnTo>
                    <a:pt x="8" y="0"/>
                  </a:lnTo>
                  <a:lnTo>
                    <a:pt x="8" y="3"/>
                  </a:lnTo>
                  <a:lnTo>
                    <a:pt x="4" y="7"/>
                  </a:lnTo>
                  <a:lnTo>
                    <a:pt x="0" y="11"/>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7" name="Freeform 1557"/>
            <p:cNvSpPr>
              <a:spLocks/>
            </p:cNvSpPr>
            <p:nvPr/>
          </p:nvSpPr>
          <p:spPr bwMode="auto">
            <a:xfrm>
              <a:off x="5468940" y="2430265"/>
              <a:ext cx="12700" cy="23813"/>
            </a:xfrm>
            <a:custGeom>
              <a:avLst/>
              <a:gdLst/>
              <a:ahLst/>
              <a:cxnLst>
                <a:cxn ang="0">
                  <a:pos x="0" y="15"/>
                </a:cxn>
                <a:cxn ang="0">
                  <a:pos x="0" y="15"/>
                </a:cxn>
                <a:cxn ang="0">
                  <a:pos x="8" y="15"/>
                </a:cxn>
                <a:cxn ang="0">
                  <a:pos x="8" y="11"/>
                </a:cxn>
                <a:cxn ang="0">
                  <a:pos x="8" y="0"/>
                </a:cxn>
                <a:cxn ang="0">
                  <a:pos x="8" y="0"/>
                </a:cxn>
                <a:cxn ang="0">
                  <a:pos x="4" y="4"/>
                </a:cxn>
                <a:cxn ang="0">
                  <a:pos x="0" y="4"/>
                </a:cxn>
                <a:cxn ang="0">
                  <a:pos x="0" y="15"/>
                </a:cxn>
                <a:cxn ang="0">
                  <a:pos x="0" y="15"/>
                </a:cxn>
              </a:cxnLst>
              <a:rect l="0" t="0" r="r" b="b"/>
              <a:pathLst>
                <a:path w="8" h="15">
                  <a:moveTo>
                    <a:pt x="0" y="15"/>
                  </a:moveTo>
                  <a:lnTo>
                    <a:pt x="0" y="15"/>
                  </a:lnTo>
                  <a:lnTo>
                    <a:pt x="8" y="15"/>
                  </a:lnTo>
                  <a:lnTo>
                    <a:pt x="8" y="11"/>
                  </a:lnTo>
                  <a:lnTo>
                    <a:pt x="8" y="0"/>
                  </a:lnTo>
                  <a:lnTo>
                    <a:pt x="8" y="0"/>
                  </a:lnTo>
                  <a:lnTo>
                    <a:pt x="4" y="4"/>
                  </a:lnTo>
                  <a:lnTo>
                    <a:pt x="0" y="4"/>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8" name="Freeform 1558"/>
            <p:cNvSpPr>
              <a:spLocks/>
            </p:cNvSpPr>
            <p:nvPr/>
          </p:nvSpPr>
          <p:spPr bwMode="auto">
            <a:xfrm>
              <a:off x="5522915" y="2425503"/>
              <a:ext cx="11113" cy="28575"/>
            </a:xfrm>
            <a:custGeom>
              <a:avLst/>
              <a:gdLst/>
              <a:ahLst/>
              <a:cxnLst>
                <a:cxn ang="0">
                  <a:pos x="0" y="18"/>
                </a:cxn>
                <a:cxn ang="0">
                  <a:pos x="0" y="18"/>
                </a:cxn>
                <a:cxn ang="0">
                  <a:pos x="3" y="18"/>
                </a:cxn>
                <a:cxn ang="0">
                  <a:pos x="7" y="14"/>
                </a:cxn>
                <a:cxn ang="0">
                  <a:pos x="7" y="14"/>
                </a:cxn>
                <a:cxn ang="0">
                  <a:pos x="7" y="7"/>
                </a:cxn>
                <a:cxn ang="0">
                  <a:pos x="3" y="0"/>
                </a:cxn>
                <a:cxn ang="0">
                  <a:pos x="3" y="0"/>
                </a:cxn>
                <a:cxn ang="0">
                  <a:pos x="0" y="7"/>
                </a:cxn>
                <a:cxn ang="0">
                  <a:pos x="0" y="18"/>
                </a:cxn>
                <a:cxn ang="0">
                  <a:pos x="0" y="18"/>
                </a:cxn>
              </a:cxnLst>
              <a:rect l="0" t="0" r="r" b="b"/>
              <a:pathLst>
                <a:path w="7" h="18">
                  <a:moveTo>
                    <a:pt x="0" y="18"/>
                  </a:moveTo>
                  <a:lnTo>
                    <a:pt x="0" y="18"/>
                  </a:lnTo>
                  <a:lnTo>
                    <a:pt x="3" y="18"/>
                  </a:lnTo>
                  <a:lnTo>
                    <a:pt x="7" y="14"/>
                  </a:lnTo>
                  <a:lnTo>
                    <a:pt x="7" y="14"/>
                  </a:lnTo>
                  <a:lnTo>
                    <a:pt x="7" y="7"/>
                  </a:lnTo>
                  <a:lnTo>
                    <a:pt x="3" y="0"/>
                  </a:lnTo>
                  <a:lnTo>
                    <a:pt x="3" y="0"/>
                  </a:lnTo>
                  <a:lnTo>
                    <a:pt x="0" y="7"/>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9" name="Freeform 1559"/>
            <p:cNvSpPr>
              <a:spLocks/>
            </p:cNvSpPr>
            <p:nvPr/>
          </p:nvSpPr>
          <p:spPr bwMode="auto">
            <a:xfrm>
              <a:off x="3729040" y="2442965"/>
              <a:ext cx="4763" cy="4763"/>
            </a:xfrm>
            <a:custGeom>
              <a:avLst/>
              <a:gdLst/>
              <a:ahLst/>
              <a:cxnLst>
                <a:cxn ang="0">
                  <a:pos x="0" y="3"/>
                </a:cxn>
                <a:cxn ang="0">
                  <a:pos x="0" y="3"/>
                </a:cxn>
                <a:cxn ang="0">
                  <a:pos x="3" y="3"/>
                </a:cxn>
                <a:cxn ang="0">
                  <a:pos x="3" y="3"/>
                </a:cxn>
                <a:cxn ang="0">
                  <a:pos x="3" y="0"/>
                </a:cxn>
                <a:cxn ang="0">
                  <a:pos x="3" y="0"/>
                </a:cxn>
                <a:cxn ang="0">
                  <a:pos x="0" y="0"/>
                </a:cxn>
                <a:cxn ang="0">
                  <a:pos x="0" y="0"/>
                </a:cxn>
                <a:cxn ang="0">
                  <a:pos x="0" y="3"/>
                </a:cxn>
                <a:cxn ang="0">
                  <a:pos x="0" y="3"/>
                </a:cxn>
              </a:cxnLst>
              <a:rect l="0" t="0" r="r" b="b"/>
              <a:pathLst>
                <a:path w="3" h="3">
                  <a:moveTo>
                    <a:pt x="0" y="3"/>
                  </a:moveTo>
                  <a:lnTo>
                    <a:pt x="0" y="3"/>
                  </a:lnTo>
                  <a:lnTo>
                    <a:pt x="3" y="3"/>
                  </a:lnTo>
                  <a:lnTo>
                    <a:pt x="3" y="3"/>
                  </a:lnTo>
                  <a:lnTo>
                    <a:pt x="3" y="0"/>
                  </a:lnTo>
                  <a:lnTo>
                    <a:pt x="3" y="0"/>
                  </a:lnTo>
                  <a:lnTo>
                    <a:pt x="0" y="0"/>
                  </a:lnTo>
                  <a:lnTo>
                    <a:pt x="0" y="0"/>
                  </a:lnTo>
                  <a:lnTo>
                    <a:pt x="0" y="3"/>
                  </a:lnTo>
                  <a:lnTo>
                    <a:pt x="0" y="3"/>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0" name="Freeform 1560"/>
            <p:cNvSpPr>
              <a:spLocks/>
            </p:cNvSpPr>
            <p:nvPr/>
          </p:nvSpPr>
          <p:spPr bwMode="auto">
            <a:xfrm>
              <a:off x="3522665" y="2425503"/>
              <a:ext cx="11113" cy="17463"/>
            </a:xfrm>
            <a:custGeom>
              <a:avLst/>
              <a:gdLst/>
              <a:ahLst/>
              <a:cxnLst>
                <a:cxn ang="0">
                  <a:pos x="0" y="11"/>
                </a:cxn>
                <a:cxn ang="0">
                  <a:pos x="0" y="11"/>
                </a:cxn>
                <a:cxn ang="0">
                  <a:pos x="7" y="11"/>
                </a:cxn>
                <a:cxn ang="0">
                  <a:pos x="7" y="7"/>
                </a:cxn>
                <a:cxn ang="0">
                  <a:pos x="7" y="0"/>
                </a:cxn>
                <a:cxn ang="0">
                  <a:pos x="0" y="0"/>
                </a:cxn>
                <a:cxn ang="0">
                  <a:pos x="0" y="0"/>
                </a:cxn>
                <a:cxn ang="0">
                  <a:pos x="0" y="11"/>
                </a:cxn>
                <a:cxn ang="0">
                  <a:pos x="0" y="11"/>
                </a:cxn>
              </a:cxnLst>
              <a:rect l="0" t="0" r="r" b="b"/>
              <a:pathLst>
                <a:path w="7" h="11">
                  <a:moveTo>
                    <a:pt x="0" y="11"/>
                  </a:moveTo>
                  <a:lnTo>
                    <a:pt x="0" y="11"/>
                  </a:lnTo>
                  <a:lnTo>
                    <a:pt x="7" y="11"/>
                  </a:lnTo>
                  <a:lnTo>
                    <a:pt x="7" y="7"/>
                  </a:lnTo>
                  <a:lnTo>
                    <a:pt x="7"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1" name="Freeform 1561"/>
            <p:cNvSpPr>
              <a:spLocks/>
            </p:cNvSpPr>
            <p:nvPr/>
          </p:nvSpPr>
          <p:spPr bwMode="auto">
            <a:xfrm>
              <a:off x="3670302" y="2425503"/>
              <a:ext cx="22225" cy="17463"/>
            </a:xfrm>
            <a:custGeom>
              <a:avLst/>
              <a:gdLst/>
              <a:ahLst/>
              <a:cxnLst>
                <a:cxn ang="0">
                  <a:pos x="14" y="11"/>
                </a:cxn>
                <a:cxn ang="0">
                  <a:pos x="14" y="11"/>
                </a:cxn>
                <a:cxn ang="0">
                  <a:pos x="14" y="11"/>
                </a:cxn>
                <a:cxn ang="0">
                  <a:pos x="14" y="7"/>
                </a:cxn>
                <a:cxn ang="0">
                  <a:pos x="14" y="0"/>
                </a:cxn>
                <a:cxn ang="0">
                  <a:pos x="14" y="0"/>
                </a:cxn>
                <a:cxn ang="0">
                  <a:pos x="0" y="0"/>
                </a:cxn>
                <a:cxn ang="0">
                  <a:pos x="0" y="0"/>
                </a:cxn>
                <a:cxn ang="0">
                  <a:pos x="0" y="11"/>
                </a:cxn>
                <a:cxn ang="0">
                  <a:pos x="0" y="11"/>
                </a:cxn>
                <a:cxn ang="0">
                  <a:pos x="7" y="11"/>
                </a:cxn>
                <a:cxn ang="0">
                  <a:pos x="11" y="11"/>
                </a:cxn>
                <a:cxn ang="0">
                  <a:pos x="14" y="11"/>
                </a:cxn>
                <a:cxn ang="0">
                  <a:pos x="14" y="11"/>
                </a:cxn>
              </a:cxnLst>
              <a:rect l="0" t="0" r="r" b="b"/>
              <a:pathLst>
                <a:path w="14" h="11">
                  <a:moveTo>
                    <a:pt x="14" y="11"/>
                  </a:moveTo>
                  <a:lnTo>
                    <a:pt x="14" y="11"/>
                  </a:lnTo>
                  <a:lnTo>
                    <a:pt x="14" y="11"/>
                  </a:lnTo>
                  <a:lnTo>
                    <a:pt x="14" y="7"/>
                  </a:lnTo>
                  <a:lnTo>
                    <a:pt x="14" y="0"/>
                  </a:lnTo>
                  <a:lnTo>
                    <a:pt x="14" y="0"/>
                  </a:lnTo>
                  <a:lnTo>
                    <a:pt x="0" y="0"/>
                  </a:lnTo>
                  <a:lnTo>
                    <a:pt x="0" y="0"/>
                  </a:lnTo>
                  <a:lnTo>
                    <a:pt x="0" y="11"/>
                  </a:lnTo>
                  <a:lnTo>
                    <a:pt x="0" y="11"/>
                  </a:lnTo>
                  <a:lnTo>
                    <a:pt x="7" y="11"/>
                  </a:lnTo>
                  <a:lnTo>
                    <a:pt x="11" y="11"/>
                  </a:lnTo>
                  <a:lnTo>
                    <a:pt x="14" y="11"/>
                  </a:lnTo>
                  <a:lnTo>
                    <a:pt x="1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2" name="Freeform 1562"/>
            <p:cNvSpPr>
              <a:spLocks/>
            </p:cNvSpPr>
            <p:nvPr/>
          </p:nvSpPr>
          <p:spPr bwMode="auto">
            <a:xfrm>
              <a:off x="3840165" y="2430265"/>
              <a:ext cx="19050" cy="12700"/>
            </a:xfrm>
            <a:custGeom>
              <a:avLst/>
              <a:gdLst/>
              <a:ahLst/>
              <a:cxnLst>
                <a:cxn ang="0">
                  <a:pos x="12" y="0"/>
                </a:cxn>
                <a:cxn ang="0">
                  <a:pos x="12" y="0"/>
                </a:cxn>
                <a:cxn ang="0">
                  <a:pos x="0" y="0"/>
                </a:cxn>
                <a:cxn ang="0">
                  <a:pos x="0" y="0"/>
                </a:cxn>
                <a:cxn ang="0">
                  <a:pos x="0" y="8"/>
                </a:cxn>
                <a:cxn ang="0">
                  <a:pos x="4" y="8"/>
                </a:cxn>
                <a:cxn ang="0">
                  <a:pos x="8" y="8"/>
                </a:cxn>
                <a:cxn ang="0">
                  <a:pos x="12" y="0"/>
                </a:cxn>
                <a:cxn ang="0">
                  <a:pos x="12" y="0"/>
                </a:cxn>
              </a:cxnLst>
              <a:rect l="0" t="0" r="r" b="b"/>
              <a:pathLst>
                <a:path w="12" h="8">
                  <a:moveTo>
                    <a:pt x="12" y="0"/>
                  </a:moveTo>
                  <a:lnTo>
                    <a:pt x="12" y="0"/>
                  </a:lnTo>
                  <a:lnTo>
                    <a:pt x="0" y="0"/>
                  </a:lnTo>
                  <a:lnTo>
                    <a:pt x="0" y="0"/>
                  </a:lnTo>
                  <a:lnTo>
                    <a:pt x="0" y="8"/>
                  </a:lnTo>
                  <a:lnTo>
                    <a:pt x="4" y="8"/>
                  </a:lnTo>
                  <a:lnTo>
                    <a:pt x="8" y="8"/>
                  </a:lnTo>
                  <a:lnTo>
                    <a:pt x="12" y="0"/>
                  </a:lnTo>
                  <a:lnTo>
                    <a:pt x="12"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3" name="Freeform 1563"/>
            <p:cNvSpPr>
              <a:spLocks/>
            </p:cNvSpPr>
            <p:nvPr/>
          </p:nvSpPr>
          <p:spPr bwMode="auto">
            <a:xfrm>
              <a:off x="3870327" y="2430265"/>
              <a:ext cx="17463" cy="12700"/>
            </a:xfrm>
            <a:custGeom>
              <a:avLst/>
              <a:gdLst/>
              <a:ahLst/>
              <a:cxnLst>
                <a:cxn ang="0">
                  <a:pos x="11" y="8"/>
                </a:cxn>
                <a:cxn ang="0">
                  <a:pos x="11" y="8"/>
                </a:cxn>
                <a:cxn ang="0">
                  <a:pos x="11" y="0"/>
                </a:cxn>
                <a:cxn ang="0">
                  <a:pos x="11" y="0"/>
                </a:cxn>
                <a:cxn ang="0">
                  <a:pos x="4" y="0"/>
                </a:cxn>
                <a:cxn ang="0">
                  <a:pos x="0" y="4"/>
                </a:cxn>
                <a:cxn ang="0">
                  <a:pos x="0" y="8"/>
                </a:cxn>
                <a:cxn ang="0">
                  <a:pos x="0" y="8"/>
                </a:cxn>
                <a:cxn ang="0">
                  <a:pos x="7" y="8"/>
                </a:cxn>
                <a:cxn ang="0">
                  <a:pos x="11" y="8"/>
                </a:cxn>
                <a:cxn ang="0">
                  <a:pos x="11" y="8"/>
                </a:cxn>
              </a:cxnLst>
              <a:rect l="0" t="0" r="r" b="b"/>
              <a:pathLst>
                <a:path w="11" h="8">
                  <a:moveTo>
                    <a:pt x="11" y="8"/>
                  </a:moveTo>
                  <a:lnTo>
                    <a:pt x="11" y="8"/>
                  </a:lnTo>
                  <a:lnTo>
                    <a:pt x="11" y="0"/>
                  </a:lnTo>
                  <a:lnTo>
                    <a:pt x="11" y="0"/>
                  </a:lnTo>
                  <a:lnTo>
                    <a:pt x="4" y="0"/>
                  </a:lnTo>
                  <a:lnTo>
                    <a:pt x="0" y="4"/>
                  </a:lnTo>
                  <a:lnTo>
                    <a:pt x="0" y="8"/>
                  </a:lnTo>
                  <a:lnTo>
                    <a:pt x="0" y="8"/>
                  </a:lnTo>
                  <a:lnTo>
                    <a:pt x="7" y="8"/>
                  </a:lnTo>
                  <a:lnTo>
                    <a:pt x="11" y="8"/>
                  </a:lnTo>
                  <a:lnTo>
                    <a:pt x="11"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4" name="Freeform 1564"/>
            <p:cNvSpPr>
              <a:spLocks/>
            </p:cNvSpPr>
            <p:nvPr/>
          </p:nvSpPr>
          <p:spPr bwMode="auto">
            <a:xfrm>
              <a:off x="5492752" y="2436615"/>
              <a:ext cx="6350" cy="6350"/>
            </a:xfrm>
            <a:custGeom>
              <a:avLst/>
              <a:gdLst/>
              <a:ahLst/>
              <a:cxnLst>
                <a:cxn ang="0">
                  <a:pos x="0" y="4"/>
                </a:cxn>
                <a:cxn ang="0">
                  <a:pos x="0" y="4"/>
                </a:cxn>
                <a:cxn ang="0">
                  <a:pos x="4" y="4"/>
                </a:cxn>
                <a:cxn ang="0">
                  <a:pos x="4" y="0"/>
                </a:cxn>
                <a:cxn ang="0">
                  <a:pos x="0" y="0"/>
                </a:cxn>
                <a:cxn ang="0">
                  <a:pos x="0" y="4"/>
                </a:cxn>
                <a:cxn ang="0">
                  <a:pos x="0" y="4"/>
                </a:cxn>
              </a:cxnLst>
              <a:rect l="0" t="0" r="r" b="b"/>
              <a:pathLst>
                <a:path w="4" h="4">
                  <a:moveTo>
                    <a:pt x="0" y="4"/>
                  </a:moveTo>
                  <a:lnTo>
                    <a:pt x="0" y="4"/>
                  </a:lnTo>
                  <a:lnTo>
                    <a:pt x="4" y="4"/>
                  </a:lnTo>
                  <a:lnTo>
                    <a:pt x="4"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5" name="Freeform 1565"/>
            <p:cNvSpPr>
              <a:spLocks/>
            </p:cNvSpPr>
            <p:nvPr/>
          </p:nvSpPr>
          <p:spPr bwMode="auto">
            <a:xfrm>
              <a:off x="4849815" y="24302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6" name="Freeform 1566"/>
            <p:cNvSpPr>
              <a:spLocks/>
            </p:cNvSpPr>
            <p:nvPr/>
          </p:nvSpPr>
          <p:spPr bwMode="auto">
            <a:xfrm>
              <a:off x="4962527" y="2430265"/>
              <a:ext cx="17463" cy="12700"/>
            </a:xfrm>
            <a:custGeom>
              <a:avLst/>
              <a:gdLst/>
              <a:ahLst/>
              <a:cxnLst>
                <a:cxn ang="0">
                  <a:pos x="11" y="8"/>
                </a:cxn>
                <a:cxn ang="0">
                  <a:pos x="11" y="8"/>
                </a:cxn>
                <a:cxn ang="0">
                  <a:pos x="7" y="0"/>
                </a:cxn>
                <a:cxn ang="0">
                  <a:pos x="0" y="0"/>
                </a:cxn>
                <a:cxn ang="0">
                  <a:pos x="0" y="0"/>
                </a:cxn>
                <a:cxn ang="0">
                  <a:pos x="0" y="4"/>
                </a:cxn>
                <a:cxn ang="0">
                  <a:pos x="3" y="8"/>
                </a:cxn>
                <a:cxn ang="0">
                  <a:pos x="11" y="8"/>
                </a:cxn>
                <a:cxn ang="0">
                  <a:pos x="11" y="8"/>
                </a:cxn>
              </a:cxnLst>
              <a:rect l="0" t="0" r="r" b="b"/>
              <a:pathLst>
                <a:path w="11" h="8">
                  <a:moveTo>
                    <a:pt x="11" y="8"/>
                  </a:moveTo>
                  <a:lnTo>
                    <a:pt x="11" y="8"/>
                  </a:lnTo>
                  <a:lnTo>
                    <a:pt x="7" y="0"/>
                  </a:lnTo>
                  <a:lnTo>
                    <a:pt x="0" y="0"/>
                  </a:lnTo>
                  <a:lnTo>
                    <a:pt x="0" y="0"/>
                  </a:lnTo>
                  <a:lnTo>
                    <a:pt x="0" y="4"/>
                  </a:lnTo>
                  <a:lnTo>
                    <a:pt x="3" y="8"/>
                  </a:lnTo>
                  <a:lnTo>
                    <a:pt x="11" y="8"/>
                  </a:lnTo>
                  <a:lnTo>
                    <a:pt x="11"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7" name="Freeform 1567"/>
            <p:cNvSpPr>
              <a:spLocks/>
            </p:cNvSpPr>
            <p:nvPr/>
          </p:nvSpPr>
          <p:spPr bwMode="auto">
            <a:xfrm>
              <a:off x="5351465" y="2430265"/>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8" name="Freeform 1568"/>
            <p:cNvSpPr>
              <a:spLocks/>
            </p:cNvSpPr>
            <p:nvPr/>
          </p:nvSpPr>
          <p:spPr bwMode="auto">
            <a:xfrm>
              <a:off x="3822702" y="2425503"/>
              <a:ext cx="6350" cy="11113"/>
            </a:xfrm>
            <a:custGeom>
              <a:avLst/>
              <a:gdLst/>
              <a:ahLst/>
              <a:cxnLst>
                <a:cxn ang="0">
                  <a:pos x="0" y="7"/>
                </a:cxn>
                <a:cxn ang="0">
                  <a:pos x="0" y="7"/>
                </a:cxn>
                <a:cxn ang="0">
                  <a:pos x="4" y="7"/>
                </a:cxn>
                <a:cxn ang="0">
                  <a:pos x="4" y="3"/>
                </a:cxn>
                <a:cxn ang="0">
                  <a:pos x="4" y="0"/>
                </a:cxn>
                <a:cxn ang="0">
                  <a:pos x="0" y="0"/>
                </a:cxn>
                <a:cxn ang="0">
                  <a:pos x="0" y="0"/>
                </a:cxn>
                <a:cxn ang="0">
                  <a:pos x="0" y="7"/>
                </a:cxn>
                <a:cxn ang="0">
                  <a:pos x="0" y="7"/>
                </a:cxn>
              </a:cxnLst>
              <a:rect l="0" t="0" r="r" b="b"/>
              <a:pathLst>
                <a:path w="4" h="7">
                  <a:moveTo>
                    <a:pt x="0" y="7"/>
                  </a:moveTo>
                  <a:lnTo>
                    <a:pt x="0" y="7"/>
                  </a:lnTo>
                  <a:lnTo>
                    <a:pt x="4" y="7"/>
                  </a:lnTo>
                  <a:lnTo>
                    <a:pt x="4" y="3"/>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9" name="Freeform 1569"/>
            <p:cNvSpPr>
              <a:spLocks/>
            </p:cNvSpPr>
            <p:nvPr/>
          </p:nvSpPr>
          <p:spPr bwMode="auto">
            <a:xfrm>
              <a:off x="3575052" y="2425503"/>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0" name="Freeform 1570"/>
            <p:cNvSpPr>
              <a:spLocks/>
            </p:cNvSpPr>
            <p:nvPr/>
          </p:nvSpPr>
          <p:spPr bwMode="auto">
            <a:xfrm>
              <a:off x="3787777" y="2395340"/>
              <a:ext cx="34925" cy="30163"/>
            </a:xfrm>
            <a:custGeom>
              <a:avLst/>
              <a:gdLst/>
              <a:ahLst/>
              <a:cxnLst>
                <a:cxn ang="0">
                  <a:pos x="0" y="19"/>
                </a:cxn>
                <a:cxn ang="0">
                  <a:pos x="0" y="19"/>
                </a:cxn>
                <a:cxn ang="0">
                  <a:pos x="11" y="19"/>
                </a:cxn>
                <a:cxn ang="0">
                  <a:pos x="11" y="19"/>
                </a:cxn>
                <a:cxn ang="0">
                  <a:pos x="15" y="7"/>
                </a:cxn>
                <a:cxn ang="0">
                  <a:pos x="15" y="4"/>
                </a:cxn>
                <a:cxn ang="0">
                  <a:pos x="22" y="4"/>
                </a:cxn>
                <a:cxn ang="0">
                  <a:pos x="22" y="4"/>
                </a:cxn>
                <a:cxn ang="0">
                  <a:pos x="15" y="0"/>
                </a:cxn>
                <a:cxn ang="0">
                  <a:pos x="7" y="0"/>
                </a:cxn>
                <a:cxn ang="0">
                  <a:pos x="0" y="7"/>
                </a:cxn>
                <a:cxn ang="0">
                  <a:pos x="0" y="19"/>
                </a:cxn>
                <a:cxn ang="0">
                  <a:pos x="0" y="19"/>
                </a:cxn>
              </a:cxnLst>
              <a:rect l="0" t="0" r="r" b="b"/>
              <a:pathLst>
                <a:path w="22" h="19">
                  <a:moveTo>
                    <a:pt x="0" y="19"/>
                  </a:moveTo>
                  <a:lnTo>
                    <a:pt x="0" y="19"/>
                  </a:lnTo>
                  <a:lnTo>
                    <a:pt x="11" y="19"/>
                  </a:lnTo>
                  <a:lnTo>
                    <a:pt x="11" y="19"/>
                  </a:lnTo>
                  <a:lnTo>
                    <a:pt x="15" y="7"/>
                  </a:lnTo>
                  <a:lnTo>
                    <a:pt x="15" y="4"/>
                  </a:lnTo>
                  <a:lnTo>
                    <a:pt x="22" y="4"/>
                  </a:lnTo>
                  <a:lnTo>
                    <a:pt x="22" y="4"/>
                  </a:lnTo>
                  <a:lnTo>
                    <a:pt x="15" y="0"/>
                  </a:lnTo>
                  <a:lnTo>
                    <a:pt x="7" y="0"/>
                  </a:lnTo>
                  <a:lnTo>
                    <a:pt x="0" y="7"/>
                  </a:lnTo>
                  <a:lnTo>
                    <a:pt x="0" y="19"/>
                  </a:lnTo>
                  <a:lnTo>
                    <a:pt x="0"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1" name="Freeform 1571"/>
            <p:cNvSpPr>
              <a:spLocks/>
            </p:cNvSpPr>
            <p:nvPr/>
          </p:nvSpPr>
          <p:spPr bwMode="auto">
            <a:xfrm>
              <a:off x="4932365" y="2401690"/>
              <a:ext cx="58738" cy="17463"/>
            </a:xfrm>
            <a:custGeom>
              <a:avLst/>
              <a:gdLst/>
              <a:ahLst/>
              <a:cxnLst>
                <a:cxn ang="0">
                  <a:pos x="37" y="7"/>
                </a:cxn>
                <a:cxn ang="0">
                  <a:pos x="37" y="7"/>
                </a:cxn>
                <a:cxn ang="0">
                  <a:pos x="37" y="3"/>
                </a:cxn>
                <a:cxn ang="0">
                  <a:pos x="37" y="3"/>
                </a:cxn>
                <a:cxn ang="0">
                  <a:pos x="33" y="0"/>
                </a:cxn>
                <a:cxn ang="0">
                  <a:pos x="33" y="0"/>
                </a:cxn>
                <a:cxn ang="0">
                  <a:pos x="33" y="0"/>
                </a:cxn>
                <a:cxn ang="0">
                  <a:pos x="26" y="0"/>
                </a:cxn>
                <a:cxn ang="0">
                  <a:pos x="19" y="7"/>
                </a:cxn>
                <a:cxn ang="0">
                  <a:pos x="15" y="7"/>
                </a:cxn>
                <a:cxn ang="0">
                  <a:pos x="11" y="0"/>
                </a:cxn>
                <a:cxn ang="0">
                  <a:pos x="11" y="0"/>
                </a:cxn>
                <a:cxn ang="0">
                  <a:pos x="7" y="0"/>
                </a:cxn>
                <a:cxn ang="0">
                  <a:pos x="0" y="3"/>
                </a:cxn>
                <a:cxn ang="0">
                  <a:pos x="0" y="3"/>
                </a:cxn>
                <a:cxn ang="0">
                  <a:pos x="7" y="11"/>
                </a:cxn>
                <a:cxn ang="0">
                  <a:pos x="15" y="11"/>
                </a:cxn>
                <a:cxn ang="0">
                  <a:pos x="37" y="7"/>
                </a:cxn>
                <a:cxn ang="0">
                  <a:pos x="37" y="7"/>
                </a:cxn>
              </a:cxnLst>
              <a:rect l="0" t="0" r="r" b="b"/>
              <a:pathLst>
                <a:path w="37" h="11">
                  <a:moveTo>
                    <a:pt x="37" y="7"/>
                  </a:moveTo>
                  <a:lnTo>
                    <a:pt x="37" y="7"/>
                  </a:lnTo>
                  <a:lnTo>
                    <a:pt x="37" y="3"/>
                  </a:lnTo>
                  <a:lnTo>
                    <a:pt x="37" y="3"/>
                  </a:lnTo>
                  <a:lnTo>
                    <a:pt x="33" y="0"/>
                  </a:lnTo>
                  <a:lnTo>
                    <a:pt x="33" y="0"/>
                  </a:lnTo>
                  <a:lnTo>
                    <a:pt x="33" y="0"/>
                  </a:lnTo>
                  <a:lnTo>
                    <a:pt x="26" y="0"/>
                  </a:lnTo>
                  <a:lnTo>
                    <a:pt x="19" y="7"/>
                  </a:lnTo>
                  <a:lnTo>
                    <a:pt x="15" y="7"/>
                  </a:lnTo>
                  <a:lnTo>
                    <a:pt x="11" y="0"/>
                  </a:lnTo>
                  <a:lnTo>
                    <a:pt x="11" y="0"/>
                  </a:lnTo>
                  <a:lnTo>
                    <a:pt x="7" y="0"/>
                  </a:lnTo>
                  <a:lnTo>
                    <a:pt x="0" y="3"/>
                  </a:lnTo>
                  <a:lnTo>
                    <a:pt x="0" y="3"/>
                  </a:lnTo>
                  <a:lnTo>
                    <a:pt x="7" y="11"/>
                  </a:lnTo>
                  <a:lnTo>
                    <a:pt x="15" y="11"/>
                  </a:lnTo>
                  <a:lnTo>
                    <a:pt x="37" y="7"/>
                  </a:lnTo>
                  <a:lnTo>
                    <a:pt x="37"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2" name="Freeform 1572"/>
            <p:cNvSpPr>
              <a:spLocks/>
            </p:cNvSpPr>
            <p:nvPr/>
          </p:nvSpPr>
          <p:spPr bwMode="auto">
            <a:xfrm>
              <a:off x="3557590" y="2406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3" name="Freeform 1573"/>
            <p:cNvSpPr>
              <a:spLocks/>
            </p:cNvSpPr>
            <p:nvPr/>
          </p:nvSpPr>
          <p:spPr bwMode="auto">
            <a:xfrm>
              <a:off x="3575052" y="240645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4" name="Freeform 1574"/>
            <p:cNvSpPr>
              <a:spLocks/>
            </p:cNvSpPr>
            <p:nvPr/>
          </p:nvSpPr>
          <p:spPr bwMode="auto">
            <a:xfrm>
              <a:off x="3651252" y="2401690"/>
              <a:ext cx="36513" cy="11113"/>
            </a:xfrm>
            <a:custGeom>
              <a:avLst/>
              <a:gdLst/>
              <a:ahLst/>
              <a:cxnLst>
                <a:cxn ang="0">
                  <a:pos x="23" y="7"/>
                </a:cxn>
                <a:cxn ang="0">
                  <a:pos x="23" y="7"/>
                </a:cxn>
                <a:cxn ang="0">
                  <a:pos x="19" y="3"/>
                </a:cxn>
                <a:cxn ang="0">
                  <a:pos x="15" y="0"/>
                </a:cxn>
                <a:cxn ang="0">
                  <a:pos x="8" y="0"/>
                </a:cxn>
                <a:cxn ang="0">
                  <a:pos x="0" y="3"/>
                </a:cxn>
                <a:cxn ang="0">
                  <a:pos x="0" y="3"/>
                </a:cxn>
                <a:cxn ang="0">
                  <a:pos x="4" y="7"/>
                </a:cxn>
                <a:cxn ang="0">
                  <a:pos x="8" y="7"/>
                </a:cxn>
                <a:cxn ang="0">
                  <a:pos x="23" y="7"/>
                </a:cxn>
                <a:cxn ang="0">
                  <a:pos x="23" y="7"/>
                </a:cxn>
              </a:cxnLst>
              <a:rect l="0" t="0" r="r" b="b"/>
              <a:pathLst>
                <a:path w="23" h="7">
                  <a:moveTo>
                    <a:pt x="23" y="7"/>
                  </a:moveTo>
                  <a:lnTo>
                    <a:pt x="23" y="7"/>
                  </a:lnTo>
                  <a:lnTo>
                    <a:pt x="19" y="3"/>
                  </a:lnTo>
                  <a:lnTo>
                    <a:pt x="15" y="0"/>
                  </a:lnTo>
                  <a:lnTo>
                    <a:pt x="8" y="0"/>
                  </a:lnTo>
                  <a:lnTo>
                    <a:pt x="0" y="3"/>
                  </a:lnTo>
                  <a:lnTo>
                    <a:pt x="0" y="3"/>
                  </a:lnTo>
                  <a:lnTo>
                    <a:pt x="4" y="7"/>
                  </a:lnTo>
                  <a:lnTo>
                    <a:pt x="8" y="7"/>
                  </a:lnTo>
                  <a:lnTo>
                    <a:pt x="23" y="7"/>
                  </a:lnTo>
                  <a:lnTo>
                    <a:pt x="23"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5" name="Freeform 1575"/>
            <p:cNvSpPr>
              <a:spLocks/>
            </p:cNvSpPr>
            <p:nvPr/>
          </p:nvSpPr>
          <p:spPr bwMode="auto">
            <a:xfrm>
              <a:off x="3692527" y="2401690"/>
              <a:ext cx="23813" cy="11113"/>
            </a:xfrm>
            <a:custGeom>
              <a:avLst/>
              <a:gdLst/>
              <a:ahLst/>
              <a:cxnLst>
                <a:cxn ang="0">
                  <a:pos x="15" y="7"/>
                </a:cxn>
                <a:cxn ang="0">
                  <a:pos x="15" y="7"/>
                </a:cxn>
                <a:cxn ang="0">
                  <a:pos x="15" y="3"/>
                </a:cxn>
                <a:cxn ang="0">
                  <a:pos x="12" y="0"/>
                </a:cxn>
                <a:cxn ang="0">
                  <a:pos x="0" y="3"/>
                </a:cxn>
                <a:cxn ang="0">
                  <a:pos x="0" y="3"/>
                </a:cxn>
                <a:cxn ang="0">
                  <a:pos x="4" y="7"/>
                </a:cxn>
                <a:cxn ang="0">
                  <a:pos x="8" y="7"/>
                </a:cxn>
                <a:cxn ang="0">
                  <a:pos x="15" y="7"/>
                </a:cxn>
                <a:cxn ang="0">
                  <a:pos x="15" y="7"/>
                </a:cxn>
              </a:cxnLst>
              <a:rect l="0" t="0" r="r" b="b"/>
              <a:pathLst>
                <a:path w="15" h="7">
                  <a:moveTo>
                    <a:pt x="15" y="7"/>
                  </a:moveTo>
                  <a:lnTo>
                    <a:pt x="15" y="7"/>
                  </a:lnTo>
                  <a:lnTo>
                    <a:pt x="15" y="3"/>
                  </a:lnTo>
                  <a:lnTo>
                    <a:pt x="12" y="0"/>
                  </a:lnTo>
                  <a:lnTo>
                    <a:pt x="0" y="3"/>
                  </a:lnTo>
                  <a:lnTo>
                    <a:pt x="0" y="3"/>
                  </a:lnTo>
                  <a:lnTo>
                    <a:pt x="4" y="7"/>
                  </a:lnTo>
                  <a:lnTo>
                    <a:pt x="8" y="7"/>
                  </a:lnTo>
                  <a:lnTo>
                    <a:pt x="15" y="7"/>
                  </a:lnTo>
                  <a:lnTo>
                    <a:pt x="15"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6" name="Freeform 1576"/>
            <p:cNvSpPr>
              <a:spLocks/>
            </p:cNvSpPr>
            <p:nvPr/>
          </p:nvSpPr>
          <p:spPr bwMode="auto">
            <a:xfrm>
              <a:off x="3752852" y="2395340"/>
              <a:ext cx="34925" cy="17463"/>
            </a:xfrm>
            <a:custGeom>
              <a:avLst/>
              <a:gdLst/>
              <a:ahLst/>
              <a:cxnLst>
                <a:cxn ang="0">
                  <a:pos x="22" y="4"/>
                </a:cxn>
                <a:cxn ang="0">
                  <a:pos x="22" y="4"/>
                </a:cxn>
                <a:cxn ang="0">
                  <a:pos x="18" y="0"/>
                </a:cxn>
                <a:cxn ang="0">
                  <a:pos x="11" y="0"/>
                </a:cxn>
                <a:cxn ang="0">
                  <a:pos x="3" y="4"/>
                </a:cxn>
                <a:cxn ang="0">
                  <a:pos x="0" y="7"/>
                </a:cxn>
                <a:cxn ang="0">
                  <a:pos x="0" y="7"/>
                </a:cxn>
                <a:cxn ang="0">
                  <a:pos x="3" y="11"/>
                </a:cxn>
                <a:cxn ang="0">
                  <a:pos x="11" y="11"/>
                </a:cxn>
                <a:cxn ang="0">
                  <a:pos x="22" y="4"/>
                </a:cxn>
                <a:cxn ang="0">
                  <a:pos x="22" y="4"/>
                </a:cxn>
              </a:cxnLst>
              <a:rect l="0" t="0" r="r" b="b"/>
              <a:pathLst>
                <a:path w="22" h="11">
                  <a:moveTo>
                    <a:pt x="22" y="4"/>
                  </a:moveTo>
                  <a:lnTo>
                    <a:pt x="22" y="4"/>
                  </a:lnTo>
                  <a:lnTo>
                    <a:pt x="18" y="0"/>
                  </a:lnTo>
                  <a:lnTo>
                    <a:pt x="11" y="0"/>
                  </a:lnTo>
                  <a:lnTo>
                    <a:pt x="3" y="4"/>
                  </a:lnTo>
                  <a:lnTo>
                    <a:pt x="0" y="7"/>
                  </a:lnTo>
                  <a:lnTo>
                    <a:pt x="0" y="7"/>
                  </a:lnTo>
                  <a:lnTo>
                    <a:pt x="3" y="11"/>
                  </a:lnTo>
                  <a:lnTo>
                    <a:pt x="11" y="11"/>
                  </a:lnTo>
                  <a:lnTo>
                    <a:pt x="22" y="4"/>
                  </a:lnTo>
                  <a:lnTo>
                    <a:pt x="22"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7" name="Freeform 1577"/>
            <p:cNvSpPr>
              <a:spLocks/>
            </p:cNvSpPr>
            <p:nvPr/>
          </p:nvSpPr>
          <p:spPr bwMode="auto">
            <a:xfrm>
              <a:off x="5138740" y="2401690"/>
              <a:ext cx="6350" cy="11113"/>
            </a:xfrm>
            <a:custGeom>
              <a:avLst/>
              <a:gdLst/>
              <a:ahLst/>
              <a:cxnLst>
                <a:cxn ang="0">
                  <a:pos x="0" y="7"/>
                </a:cxn>
                <a:cxn ang="0">
                  <a:pos x="0" y="7"/>
                </a:cxn>
                <a:cxn ang="0">
                  <a:pos x="4" y="7"/>
                </a:cxn>
                <a:cxn ang="0">
                  <a:pos x="4" y="3"/>
                </a:cxn>
                <a:cxn ang="0">
                  <a:pos x="4" y="3"/>
                </a:cxn>
                <a:cxn ang="0">
                  <a:pos x="4" y="0"/>
                </a:cxn>
                <a:cxn ang="0">
                  <a:pos x="0" y="0"/>
                </a:cxn>
                <a:cxn ang="0">
                  <a:pos x="0" y="0"/>
                </a:cxn>
                <a:cxn ang="0">
                  <a:pos x="0" y="3"/>
                </a:cxn>
                <a:cxn ang="0">
                  <a:pos x="0" y="7"/>
                </a:cxn>
                <a:cxn ang="0">
                  <a:pos x="0" y="7"/>
                </a:cxn>
              </a:cxnLst>
              <a:rect l="0" t="0" r="r" b="b"/>
              <a:pathLst>
                <a:path w="4" h="7">
                  <a:moveTo>
                    <a:pt x="0" y="7"/>
                  </a:moveTo>
                  <a:lnTo>
                    <a:pt x="0" y="7"/>
                  </a:lnTo>
                  <a:lnTo>
                    <a:pt x="4" y="7"/>
                  </a:lnTo>
                  <a:lnTo>
                    <a:pt x="4" y="3"/>
                  </a:lnTo>
                  <a:lnTo>
                    <a:pt x="4" y="3"/>
                  </a:lnTo>
                  <a:lnTo>
                    <a:pt x="4" y="0"/>
                  </a:lnTo>
                  <a:lnTo>
                    <a:pt x="0" y="0"/>
                  </a:lnTo>
                  <a:lnTo>
                    <a:pt x="0" y="0"/>
                  </a:lnTo>
                  <a:lnTo>
                    <a:pt x="0" y="3"/>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8" name="Freeform 1578"/>
            <p:cNvSpPr>
              <a:spLocks/>
            </p:cNvSpPr>
            <p:nvPr/>
          </p:nvSpPr>
          <p:spPr bwMode="auto">
            <a:xfrm>
              <a:off x="5503865" y="2388990"/>
              <a:ext cx="19050" cy="23813"/>
            </a:xfrm>
            <a:custGeom>
              <a:avLst/>
              <a:gdLst/>
              <a:ahLst/>
              <a:cxnLst>
                <a:cxn ang="0">
                  <a:pos x="0" y="15"/>
                </a:cxn>
                <a:cxn ang="0">
                  <a:pos x="0" y="15"/>
                </a:cxn>
                <a:cxn ang="0">
                  <a:pos x="8" y="11"/>
                </a:cxn>
                <a:cxn ang="0">
                  <a:pos x="12" y="8"/>
                </a:cxn>
                <a:cxn ang="0">
                  <a:pos x="12" y="0"/>
                </a:cxn>
                <a:cxn ang="0">
                  <a:pos x="12" y="0"/>
                </a:cxn>
                <a:cxn ang="0">
                  <a:pos x="4" y="8"/>
                </a:cxn>
                <a:cxn ang="0">
                  <a:pos x="0" y="11"/>
                </a:cxn>
                <a:cxn ang="0">
                  <a:pos x="0" y="15"/>
                </a:cxn>
                <a:cxn ang="0">
                  <a:pos x="0" y="15"/>
                </a:cxn>
              </a:cxnLst>
              <a:rect l="0" t="0" r="r" b="b"/>
              <a:pathLst>
                <a:path w="12" h="15">
                  <a:moveTo>
                    <a:pt x="0" y="15"/>
                  </a:moveTo>
                  <a:lnTo>
                    <a:pt x="0" y="15"/>
                  </a:lnTo>
                  <a:lnTo>
                    <a:pt x="8" y="11"/>
                  </a:lnTo>
                  <a:lnTo>
                    <a:pt x="12" y="8"/>
                  </a:lnTo>
                  <a:lnTo>
                    <a:pt x="12" y="0"/>
                  </a:lnTo>
                  <a:lnTo>
                    <a:pt x="12" y="0"/>
                  </a:lnTo>
                  <a:lnTo>
                    <a:pt x="4" y="8"/>
                  </a:lnTo>
                  <a:lnTo>
                    <a:pt x="0" y="11"/>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9" name="Freeform 1579"/>
            <p:cNvSpPr>
              <a:spLocks/>
            </p:cNvSpPr>
            <p:nvPr/>
          </p:nvSpPr>
          <p:spPr bwMode="auto">
            <a:xfrm>
              <a:off x="5527677" y="2384228"/>
              <a:ext cx="36513" cy="28575"/>
            </a:xfrm>
            <a:custGeom>
              <a:avLst/>
              <a:gdLst/>
              <a:ahLst/>
              <a:cxnLst>
                <a:cxn ang="0">
                  <a:pos x="4" y="18"/>
                </a:cxn>
                <a:cxn ang="0">
                  <a:pos x="4" y="18"/>
                </a:cxn>
                <a:cxn ang="0">
                  <a:pos x="8" y="18"/>
                </a:cxn>
                <a:cxn ang="0">
                  <a:pos x="12" y="14"/>
                </a:cxn>
                <a:cxn ang="0">
                  <a:pos x="12" y="14"/>
                </a:cxn>
                <a:cxn ang="0">
                  <a:pos x="15" y="14"/>
                </a:cxn>
                <a:cxn ang="0">
                  <a:pos x="23" y="14"/>
                </a:cxn>
                <a:cxn ang="0">
                  <a:pos x="23" y="14"/>
                </a:cxn>
                <a:cxn ang="0">
                  <a:pos x="19" y="7"/>
                </a:cxn>
                <a:cxn ang="0">
                  <a:pos x="15" y="3"/>
                </a:cxn>
                <a:cxn ang="0">
                  <a:pos x="8" y="0"/>
                </a:cxn>
                <a:cxn ang="0">
                  <a:pos x="0" y="3"/>
                </a:cxn>
                <a:cxn ang="0">
                  <a:pos x="0" y="3"/>
                </a:cxn>
                <a:cxn ang="0">
                  <a:pos x="8" y="7"/>
                </a:cxn>
                <a:cxn ang="0">
                  <a:pos x="8" y="7"/>
                </a:cxn>
                <a:cxn ang="0">
                  <a:pos x="4" y="18"/>
                </a:cxn>
                <a:cxn ang="0">
                  <a:pos x="4" y="18"/>
                </a:cxn>
              </a:cxnLst>
              <a:rect l="0" t="0" r="r" b="b"/>
              <a:pathLst>
                <a:path w="23" h="18">
                  <a:moveTo>
                    <a:pt x="4" y="18"/>
                  </a:moveTo>
                  <a:lnTo>
                    <a:pt x="4" y="18"/>
                  </a:lnTo>
                  <a:lnTo>
                    <a:pt x="8" y="18"/>
                  </a:lnTo>
                  <a:lnTo>
                    <a:pt x="12" y="14"/>
                  </a:lnTo>
                  <a:lnTo>
                    <a:pt x="12" y="14"/>
                  </a:lnTo>
                  <a:lnTo>
                    <a:pt x="15" y="14"/>
                  </a:lnTo>
                  <a:lnTo>
                    <a:pt x="23" y="14"/>
                  </a:lnTo>
                  <a:lnTo>
                    <a:pt x="23" y="14"/>
                  </a:lnTo>
                  <a:lnTo>
                    <a:pt x="19" y="7"/>
                  </a:lnTo>
                  <a:lnTo>
                    <a:pt x="15" y="3"/>
                  </a:lnTo>
                  <a:lnTo>
                    <a:pt x="8" y="0"/>
                  </a:lnTo>
                  <a:lnTo>
                    <a:pt x="0" y="3"/>
                  </a:lnTo>
                  <a:lnTo>
                    <a:pt x="0" y="3"/>
                  </a:lnTo>
                  <a:lnTo>
                    <a:pt x="8" y="7"/>
                  </a:lnTo>
                  <a:lnTo>
                    <a:pt x="8" y="7"/>
                  </a:lnTo>
                  <a:lnTo>
                    <a:pt x="4" y="18"/>
                  </a:lnTo>
                  <a:lnTo>
                    <a:pt x="4"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0" name="Freeform 1580"/>
            <p:cNvSpPr>
              <a:spLocks/>
            </p:cNvSpPr>
            <p:nvPr/>
          </p:nvSpPr>
          <p:spPr bwMode="auto">
            <a:xfrm>
              <a:off x="5581652" y="2395340"/>
              <a:ext cx="23813" cy="11113"/>
            </a:xfrm>
            <a:custGeom>
              <a:avLst/>
              <a:gdLst/>
              <a:ahLst/>
              <a:cxnLst>
                <a:cxn ang="0">
                  <a:pos x="0" y="7"/>
                </a:cxn>
                <a:cxn ang="0">
                  <a:pos x="0" y="7"/>
                </a:cxn>
                <a:cxn ang="0">
                  <a:pos x="4" y="7"/>
                </a:cxn>
                <a:cxn ang="0">
                  <a:pos x="7" y="7"/>
                </a:cxn>
                <a:cxn ang="0">
                  <a:pos x="7" y="4"/>
                </a:cxn>
                <a:cxn ang="0">
                  <a:pos x="15" y="4"/>
                </a:cxn>
                <a:cxn ang="0">
                  <a:pos x="15" y="4"/>
                </a:cxn>
                <a:cxn ang="0">
                  <a:pos x="11" y="0"/>
                </a:cxn>
                <a:cxn ang="0">
                  <a:pos x="4" y="0"/>
                </a:cxn>
                <a:cxn ang="0">
                  <a:pos x="4" y="0"/>
                </a:cxn>
                <a:cxn ang="0">
                  <a:pos x="4" y="4"/>
                </a:cxn>
                <a:cxn ang="0">
                  <a:pos x="0" y="7"/>
                </a:cxn>
                <a:cxn ang="0">
                  <a:pos x="0" y="7"/>
                </a:cxn>
              </a:cxnLst>
              <a:rect l="0" t="0" r="r" b="b"/>
              <a:pathLst>
                <a:path w="15" h="7">
                  <a:moveTo>
                    <a:pt x="0" y="7"/>
                  </a:moveTo>
                  <a:lnTo>
                    <a:pt x="0" y="7"/>
                  </a:lnTo>
                  <a:lnTo>
                    <a:pt x="4" y="7"/>
                  </a:lnTo>
                  <a:lnTo>
                    <a:pt x="7" y="7"/>
                  </a:lnTo>
                  <a:lnTo>
                    <a:pt x="7" y="4"/>
                  </a:lnTo>
                  <a:lnTo>
                    <a:pt x="15" y="4"/>
                  </a:lnTo>
                  <a:lnTo>
                    <a:pt x="15" y="4"/>
                  </a:lnTo>
                  <a:lnTo>
                    <a:pt x="11" y="0"/>
                  </a:lnTo>
                  <a:lnTo>
                    <a:pt x="4" y="0"/>
                  </a:lnTo>
                  <a:lnTo>
                    <a:pt x="4" y="0"/>
                  </a:lnTo>
                  <a:lnTo>
                    <a:pt x="4" y="4"/>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1" name="Freeform 1581"/>
            <p:cNvSpPr>
              <a:spLocks/>
            </p:cNvSpPr>
            <p:nvPr/>
          </p:nvSpPr>
          <p:spPr bwMode="auto">
            <a:xfrm>
              <a:off x="3829052" y="2388990"/>
              <a:ext cx="11113" cy="17463"/>
            </a:xfrm>
            <a:custGeom>
              <a:avLst/>
              <a:gdLst/>
              <a:ahLst/>
              <a:cxnLst>
                <a:cxn ang="0">
                  <a:pos x="0" y="11"/>
                </a:cxn>
                <a:cxn ang="0">
                  <a:pos x="0" y="11"/>
                </a:cxn>
                <a:cxn ang="0">
                  <a:pos x="4" y="11"/>
                </a:cxn>
                <a:cxn ang="0">
                  <a:pos x="7" y="4"/>
                </a:cxn>
                <a:cxn ang="0">
                  <a:pos x="4" y="0"/>
                </a:cxn>
                <a:cxn ang="0">
                  <a:pos x="0" y="0"/>
                </a:cxn>
                <a:cxn ang="0">
                  <a:pos x="0" y="0"/>
                </a:cxn>
                <a:cxn ang="0">
                  <a:pos x="0" y="11"/>
                </a:cxn>
                <a:cxn ang="0">
                  <a:pos x="0" y="11"/>
                </a:cxn>
              </a:cxnLst>
              <a:rect l="0" t="0" r="r" b="b"/>
              <a:pathLst>
                <a:path w="7" h="11">
                  <a:moveTo>
                    <a:pt x="0" y="11"/>
                  </a:moveTo>
                  <a:lnTo>
                    <a:pt x="0" y="11"/>
                  </a:lnTo>
                  <a:lnTo>
                    <a:pt x="4" y="11"/>
                  </a:lnTo>
                  <a:lnTo>
                    <a:pt x="7" y="4"/>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2" name="Freeform 1582"/>
            <p:cNvSpPr>
              <a:spLocks/>
            </p:cNvSpPr>
            <p:nvPr/>
          </p:nvSpPr>
          <p:spPr bwMode="auto">
            <a:xfrm>
              <a:off x="4860927" y="2388990"/>
              <a:ext cx="6350" cy="17463"/>
            </a:xfrm>
            <a:custGeom>
              <a:avLst/>
              <a:gdLst/>
              <a:ahLst/>
              <a:cxnLst>
                <a:cxn ang="0">
                  <a:pos x="0" y="11"/>
                </a:cxn>
                <a:cxn ang="0">
                  <a:pos x="0" y="11"/>
                </a:cxn>
                <a:cxn ang="0">
                  <a:pos x="4" y="8"/>
                </a:cxn>
                <a:cxn ang="0">
                  <a:pos x="4" y="4"/>
                </a:cxn>
                <a:cxn ang="0">
                  <a:pos x="4" y="0"/>
                </a:cxn>
                <a:cxn ang="0">
                  <a:pos x="0" y="0"/>
                </a:cxn>
                <a:cxn ang="0">
                  <a:pos x="0" y="0"/>
                </a:cxn>
                <a:cxn ang="0">
                  <a:pos x="0" y="8"/>
                </a:cxn>
                <a:cxn ang="0">
                  <a:pos x="0" y="8"/>
                </a:cxn>
                <a:cxn ang="0">
                  <a:pos x="0" y="8"/>
                </a:cxn>
                <a:cxn ang="0">
                  <a:pos x="0" y="11"/>
                </a:cxn>
                <a:cxn ang="0">
                  <a:pos x="0" y="11"/>
                </a:cxn>
              </a:cxnLst>
              <a:rect l="0" t="0" r="r" b="b"/>
              <a:pathLst>
                <a:path w="4" h="11">
                  <a:moveTo>
                    <a:pt x="0" y="11"/>
                  </a:moveTo>
                  <a:lnTo>
                    <a:pt x="0" y="11"/>
                  </a:lnTo>
                  <a:lnTo>
                    <a:pt x="4" y="8"/>
                  </a:lnTo>
                  <a:lnTo>
                    <a:pt x="4" y="4"/>
                  </a:lnTo>
                  <a:lnTo>
                    <a:pt x="4" y="0"/>
                  </a:lnTo>
                  <a:lnTo>
                    <a:pt x="0" y="0"/>
                  </a:lnTo>
                  <a:lnTo>
                    <a:pt x="0" y="0"/>
                  </a:lnTo>
                  <a:lnTo>
                    <a:pt x="0" y="8"/>
                  </a:lnTo>
                  <a:lnTo>
                    <a:pt x="0" y="8"/>
                  </a:lnTo>
                  <a:lnTo>
                    <a:pt x="0" y="8"/>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3" name="Freeform 1583"/>
            <p:cNvSpPr>
              <a:spLocks/>
            </p:cNvSpPr>
            <p:nvPr/>
          </p:nvSpPr>
          <p:spPr bwMode="auto">
            <a:xfrm>
              <a:off x="3729040" y="2388990"/>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4" name="Freeform 1584"/>
            <p:cNvSpPr>
              <a:spLocks/>
            </p:cNvSpPr>
            <p:nvPr/>
          </p:nvSpPr>
          <p:spPr bwMode="auto">
            <a:xfrm>
              <a:off x="4024315" y="2388990"/>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5" name="Freeform 1585"/>
            <p:cNvSpPr>
              <a:spLocks/>
            </p:cNvSpPr>
            <p:nvPr/>
          </p:nvSpPr>
          <p:spPr bwMode="auto">
            <a:xfrm>
              <a:off x="3044827" y="2295328"/>
              <a:ext cx="23813" cy="93663"/>
            </a:xfrm>
            <a:custGeom>
              <a:avLst/>
              <a:gdLst/>
              <a:ahLst/>
              <a:cxnLst>
                <a:cxn ang="0">
                  <a:pos x="7" y="59"/>
                </a:cxn>
                <a:cxn ang="0">
                  <a:pos x="7" y="59"/>
                </a:cxn>
                <a:cxn ang="0">
                  <a:pos x="11" y="59"/>
                </a:cxn>
                <a:cxn ang="0">
                  <a:pos x="11" y="59"/>
                </a:cxn>
                <a:cxn ang="0">
                  <a:pos x="11" y="59"/>
                </a:cxn>
                <a:cxn ang="0">
                  <a:pos x="11" y="41"/>
                </a:cxn>
                <a:cxn ang="0">
                  <a:pos x="15" y="26"/>
                </a:cxn>
                <a:cxn ang="0">
                  <a:pos x="11" y="11"/>
                </a:cxn>
                <a:cxn ang="0">
                  <a:pos x="11" y="4"/>
                </a:cxn>
                <a:cxn ang="0">
                  <a:pos x="7" y="0"/>
                </a:cxn>
                <a:cxn ang="0">
                  <a:pos x="7" y="0"/>
                </a:cxn>
                <a:cxn ang="0">
                  <a:pos x="3" y="4"/>
                </a:cxn>
                <a:cxn ang="0">
                  <a:pos x="0" y="7"/>
                </a:cxn>
                <a:cxn ang="0">
                  <a:pos x="0" y="22"/>
                </a:cxn>
                <a:cxn ang="0">
                  <a:pos x="0" y="37"/>
                </a:cxn>
                <a:cxn ang="0">
                  <a:pos x="0" y="52"/>
                </a:cxn>
                <a:cxn ang="0">
                  <a:pos x="0" y="52"/>
                </a:cxn>
                <a:cxn ang="0">
                  <a:pos x="0" y="56"/>
                </a:cxn>
                <a:cxn ang="0">
                  <a:pos x="3" y="56"/>
                </a:cxn>
                <a:cxn ang="0">
                  <a:pos x="7" y="59"/>
                </a:cxn>
                <a:cxn ang="0">
                  <a:pos x="7" y="59"/>
                </a:cxn>
                <a:cxn ang="0">
                  <a:pos x="7" y="59"/>
                </a:cxn>
              </a:cxnLst>
              <a:rect l="0" t="0" r="r" b="b"/>
              <a:pathLst>
                <a:path w="15" h="59">
                  <a:moveTo>
                    <a:pt x="7" y="59"/>
                  </a:moveTo>
                  <a:lnTo>
                    <a:pt x="7" y="59"/>
                  </a:lnTo>
                  <a:lnTo>
                    <a:pt x="11" y="59"/>
                  </a:lnTo>
                  <a:lnTo>
                    <a:pt x="11" y="59"/>
                  </a:lnTo>
                  <a:lnTo>
                    <a:pt x="11" y="59"/>
                  </a:lnTo>
                  <a:lnTo>
                    <a:pt x="11" y="41"/>
                  </a:lnTo>
                  <a:lnTo>
                    <a:pt x="15" y="26"/>
                  </a:lnTo>
                  <a:lnTo>
                    <a:pt x="11" y="11"/>
                  </a:lnTo>
                  <a:lnTo>
                    <a:pt x="11" y="4"/>
                  </a:lnTo>
                  <a:lnTo>
                    <a:pt x="7" y="0"/>
                  </a:lnTo>
                  <a:lnTo>
                    <a:pt x="7" y="0"/>
                  </a:lnTo>
                  <a:lnTo>
                    <a:pt x="3" y="4"/>
                  </a:lnTo>
                  <a:lnTo>
                    <a:pt x="0" y="7"/>
                  </a:lnTo>
                  <a:lnTo>
                    <a:pt x="0" y="22"/>
                  </a:lnTo>
                  <a:lnTo>
                    <a:pt x="0" y="37"/>
                  </a:lnTo>
                  <a:lnTo>
                    <a:pt x="0" y="52"/>
                  </a:lnTo>
                  <a:lnTo>
                    <a:pt x="0" y="52"/>
                  </a:lnTo>
                  <a:lnTo>
                    <a:pt x="0" y="56"/>
                  </a:lnTo>
                  <a:lnTo>
                    <a:pt x="3" y="56"/>
                  </a:lnTo>
                  <a:lnTo>
                    <a:pt x="7" y="59"/>
                  </a:lnTo>
                  <a:lnTo>
                    <a:pt x="7" y="59"/>
                  </a:lnTo>
                  <a:lnTo>
                    <a:pt x="7"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6" name="Freeform 1586"/>
            <p:cNvSpPr>
              <a:spLocks/>
            </p:cNvSpPr>
            <p:nvPr/>
          </p:nvSpPr>
          <p:spPr bwMode="auto">
            <a:xfrm>
              <a:off x="3881440" y="2384228"/>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7" name="Freeform 1587"/>
            <p:cNvSpPr>
              <a:spLocks/>
            </p:cNvSpPr>
            <p:nvPr/>
          </p:nvSpPr>
          <p:spPr bwMode="auto">
            <a:xfrm>
              <a:off x="5392740" y="2360415"/>
              <a:ext cx="47625" cy="28575"/>
            </a:xfrm>
            <a:custGeom>
              <a:avLst/>
              <a:gdLst/>
              <a:ahLst/>
              <a:cxnLst>
                <a:cxn ang="0">
                  <a:pos x="0" y="18"/>
                </a:cxn>
                <a:cxn ang="0">
                  <a:pos x="0" y="18"/>
                </a:cxn>
                <a:cxn ang="0">
                  <a:pos x="4" y="15"/>
                </a:cxn>
                <a:cxn ang="0">
                  <a:pos x="11" y="15"/>
                </a:cxn>
                <a:cxn ang="0">
                  <a:pos x="30" y="15"/>
                </a:cxn>
                <a:cxn ang="0">
                  <a:pos x="30" y="15"/>
                </a:cxn>
                <a:cxn ang="0">
                  <a:pos x="30" y="3"/>
                </a:cxn>
                <a:cxn ang="0">
                  <a:pos x="30" y="3"/>
                </a:cxn>
                <a:cxn ang="0">
                  <a:pos x="22" y="0"/>
                </a:cxn>
                <a:cxn ang="0">
                  <a:pos x="15" y="3"/>
                </a:cxn>
                <a:cxn ang="0">
                  <a:pos x="7" y="7"/>
                </a:cxn>
                <a:cxn ang="0">
                  <a:pos x="0" y="7"/>
                </a:cxn>
                <a:cxn ang="0">
                  <a:pos x="0" y="7"/>
                </a:cxn>
                <a:cxn ang="0">
                  <a:pos x="0" y="18"/>
                </a:cxn>
                <a:cxn ang="0">
                  <a:pos x="0" y="18"/>
                </a:cxn>
              </a:cxnLst>
              <a:rect l="0" t="0" r="r" b="b"/>
              <a:pathLst>
                <a:path w="30" h="18">
                  <a:moveTo>
                    <a:pt x="0" y="18"/>
                  </a:moveTo>
                  <a:lnTo>
                    <a:pt x="0" y="18"/>
                  </a:lnTo>
                  <a:lnTo>
                    <a:pt x="4" y="15"/>
                  </a:lnTo>
                  <a:lnTo>
                    <a:pt x="11" y="15"/>
                  </a:lnTo>
                  <a:lnTo>
                    <a:pt x="30" y="15"/>
                  </a:lnTo>
                  <a:lnTo>
                    <a:pt x="30" y="15"/>
                  </a:lnTo>
                  <a:lnTo>
                    <a:pt x="30" y="3"/>
                  </a:lnTo>
                  <a:lnTo>
                    <a:pt x="30" y="3"/>
                  </a:lnTo>
                  <a:lnTo>
                    <a:pt x="22" y="0"/>
                  </a:lnTo>
                  <a:lnTo>
                    <a:pt x="15" y="3"/>
                  </a:lnTo>
                  <a:lnTo>
                    <a:pt x="7" y="7"/>
                  </a:lnTo>
                  <a:lnTo>
                    <a:pt x="0" y="7"/>
                  </a:lnTo>
                  <a:lnTo>
                    <a:pt x="0" y="7"/>
                  </a:lnTo>
                  <a:lnTo>
                    <a:pt x="0" y="18"/>
                  </a:lnTo>
                  <a:lnTo>
                    <a:pt x="0" y="1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8" name="Freeform 1588"/>
            <p:cNvSpPr>
              <a:spLocks/>
            </p:cNvSpPr>
            <p:nvPr/>
          </p:nvSpPr>
          <p:spPr bwMode="auto">
            <a:xfrm>
              <a:off x="5462590" y="2384228"/>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9" name="Freeform 1589"/>
            <p:cNvSpPr>
              <a:spLocks/>
            </p:cNvSpPr>
            <p:nvPr/>
          </p:nvSpPr>
          <p:spPr bwMode="auto">
            <a:xfrm>
              <a:off x="4441827" y="2295328"/>
              <a:ext cx="12700" cy="93663"/>
            </a:xfrm>
            <a:custGeom>
              <a:avLst/>
              <a:gdLst/>
              <a:ahLst/>
              <a:cxnLst>
                <a:cxn ang="0">
                  <a:pos x="0" y="59"/>
                </a:cxn>
                <a:cxn ang="0">
                  <a:pos x="0" y="59"/>
                </a:cxn>
                <a:cxn ang="0">
                  <a:pos x="4" y="56"/>
                </a:cxn>
                <a:cxn ang="0">
                  <a:pos x="4" y="56"/>
                </a:cxn>
                <a:cxn ang="0">
                  <a:pos x="4" y="56"/>
                </a:cxn>
                <a:cxn ang="0">
                  <a:pos x="4" y="41"/>
                </a:cxn>
                <a:cxn ang="0">
                  <a:pos x="8" y="22"/>
                </a:cxn>
                <a:cxn ang="0">
                  <a:pos x="4" y="7"/>
                </a:cxn>
                <a:cxn ang="0">
                  <a:pos x="4" y="4"/>
                </a:cxn>
                <a:cxn ang="0">
                  <a:pos x="0" y="0"/>
                </a:cxn>
                <a:cxn ang="0">
                  <a:pos x="0" y="0"/>
                </a:cxn>
                <a:cxn ang="0">
                  <a:pos x="0" y="59"/>
                </a:cxn>
                <a:cxn ang="0">
                  <a:pos x="0" y="59"/>
                </a:cxn>
              </a:cxnLst>
              <a:rect l="0" t="0" r="r" b="b"/>
              <a:pathLst>
                <a:path w="8" h="59">
                  <a:moveTo>
                    <a:pt x="0" y="59"/>
                  </a:moveTo>
                  <a:lnTo>
                    <a:pt x="0" y="59"/>
                  </a:lnTo>
                  <a:lnTo>
                    <a:pt x="4" y="56"/>
                  </a:lnTo>
                  <a:lnTo>
                    <a:pt x="4" y="56"/>
                  </a:lnTo>
                  <a:lnTo>
                    <a:pt x="4" y="56"/>
                  </a:lnTo>
                  <a:lnTo>
                    <a:pt x="4" y="41"/>
                  </a:lnTo>
                  <a:lnTo>
                    <a:pt x="8" y="22"/>
                  </a:lnTo>
                  <a:lnTo>
                    <a:pt x="4" y="7"/>
                  </a:lnTo>
                  <a:lnTo>
                    <a:pt x="4" y="4"/>
                  </a:lnTo>
                  <a:lnTo>
                    <a:pt x="0" y="0"/>
                  </a:lnTo>
                  <a:lnTo>
                    <a:pt x="0" y="0"/>
                  </a:lnTo>
                  <a:lnTo>
                    <a:pt x="0" y="59"/>
                  </a:lnTo>
                  <a:lnTo>
                    <a:pt x="0" y="5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0" name="Freeform 1590"/>
            <p:cNvSpPr>
              <a:spLocks/>
            </p:cNvSpPr>
            <p:nvPr/>
          </p:nvSpPr>
          <p:spPr bwMode="auto">
            <a:xfrm>
              <a:off x="3575052" y="2371528"/>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1" name="Freeform 1591"/>
            <p:cNvSpPr>
              <a:spLocks/>
            </p:cNvSpPr>
            <p:nvPr/>
          </p:nvSpPr>
          <p:spPr bwMode="auto">
            <a:xfrm>
              <a:off x="3646490" y="2371528"/>
              <a:ext cx="4763" cy="12700"/>
            </a:xfrm>
            <a:custGeom>
              <a:avLst/>
              <a:gdLst/>
              <a:ahLst/>
              <a:cxnLst>
                <a:cxn ang="0">
                  <a:pos x="0" y="8"/>
                </a:cxn>
                <a:cxn ang="0">
                  <a:pos x="0" y="8"/>
                </a:cxn>
                <a:cxn ang="0">
                  <a:pos x="3" y="8"/>
                </a:cxn>
                <a:cxn ang="0">
                  <a:pos x="3" y="8"/>
                </a:cxn>
                <a:cxn ang="0">
                  <a:pos x="3" y="0"/>
                </a:cxn>
                <a:cxn ang="0">
                  <a:pos x="3" y="0"/>
                </a:cxn>
                <a:cxn ang="0">
                  <a:pos x="0" y="0"/>
                </a:cxn>
                <a:cxn ang="0">
                  <a:pos x="0" y="0"/>
                </a:cxn>
                <a:cxn ang="0">
                  <a:pos x="0" y="8"/>
                </a:cxn>
                <a:cxn ang="0">
                  <a:pos x="0" y="8"/>
                </a:cxn>
              </a:cxnLst>
              <a:rect l="0" t="0" r="r" b="b"/>
              <a:pathLst>
                <a:path w="3" h="8">
                  <a:moveTo>
                    <a:pt x="0" y="8"/>
                  </a:moveTo>
                  <a:lnTo>
                    <a:pt x="0" y="8"/>
                  </a:lnTo>
                  <a:lnTo>
                    <a:pt x="3" y="8"/>
                  </a:lnTo>
                  <a:lnTo>
                    <a:pt x="3" y="8"/>
                  </a:lnTo>
                  <a:lnTo>
                    <a:pt x="3" y="0"/>
                  </a:lnTo>
                  <a:lnTo>
                    <a:pt x="3"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2" name="Freeform 1592"/>
            <p:cNvSpPr>
              <a:spLocks/>
            </p:cNvSpPr>
            <p:nvPr/>
          </p:nvSpPr>
          <p:spPr bwMode="auto">
            <a:xfrm>
              <a:off x="3733802" y="2371528"/>
              <a:ext cx="19050" cy="12700"/>
            </a:xfrm>
            <a:custGeom>
              <a:avLst/>
              <a:gdLst/>
              <a:ahLst/>
              <a:cxnLst>
                <a:cxn ang="0">
                  <a:pos x="0" y="8"/>
                </a:cxn>
                <a:cxn ang="0">
                  <a:pos x="0" y="8"/>
                </a:cxn>
                <a:cxn ang="0">
                  <a:pos x="12" y="8"/>
                </a:cxn>
                <a:cxn ang="0">
                  <a:pos x="12" y="8"/>
                </a:cxn>
                <a:cxn ang="0">
                  <a:pos x="12" y="0"/>
                </a:cxn>
                <a:cxn ang="0">
                  <a:pos x="12" y="0"/>
                </a:cxn>
                <a:cxn ang="0">
                  <a:pos x="0" y="0"/>
                </a:cxn>
                <a:cxn ang="0">
                  <a:pos x="0" y="0"/>
                </a:cxn>
                <a:cxn ang="0">
                  <a:pos x="0" y="8"/>
                </a:cxn>
                <a:cxn ang="0">
                  <a:pos x="0" y="8"/>
                </a:cxn>
              </a:cxnLst>
              <a:rect l="0" t="0" r="r" b="b"/>
              <a:pathLst>
                <a:path w="12" h="8">
                  <a:moveTo>
                    <a:pt x="0" y="8"/>
                  </a:moveTo>
                  <a:lnTo>
                    <a:pt x="0" y="8"/>
                  </a:lnTo>
                  <a:lnTo>
                    <a:pt x="12" y="8"/>
                  </a:lnTo>
                  <a:lnTo>
                    <a:pt x="12" y="8"/>
                  </a:lnTo>
                  <a:lnTo>
                    <a:pt x="12" y="0"/>
                  </a:lnTo>
                  <a:lnTo>
                    <a:pt x="12"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3" name="Freeform 1593"/>
            <p:cNvSpPr>
              <a:spLocks/>
            </p:cNvSpPr>
            <p:nvPr/>
          </p:nvSpPr>
          <p:spPr bwMode="auto">
            <a:xfrm>
              <a:off x="3757615" y="2371528"/>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4" name="Freeform 1594"/>
            <p:cNvSpPr>
              <a:spLocks/>
            </p:cNvSpPr>
            <p:nvPr/>
          </p:nvSpPr>
          <p:spPr bwMode="auto">
            <a:xfrm>
              <a:off x="3811590" y="2295328"/>
              <a:ext cx="28575" cy="88900"/>
            </a:xfrm>
            <a:custGeom>
              <a:avLst/>
              <a:gdLst/>
              <a:ahLst/>
              <a:cxnLst>
                <a:cxn ang="0">
                  <a:pos x="7" y="56"/>
                </a:cxn>
                <a:cxn ang="0">
                  <a:pos x="7" y="56"/>
                </a:cxn>
                <a:cxn ang="0">
                  <a:pos x="11" y="56"/>
                </a:cxn>
                <a:cxn ang="0">
                  <a:pos x="11" y="48"/>
                </a:cxn>
                <a:cxn ang="0">
                  <a:pos x="11" y="37"/>
                </a:cxn>
                <a:cxn ang="0">
                  <a:pos x="11" y="37"/>
                </a:cxn>
                <a:cxn ang="0">
                  <a:pos x="15" y="33"/>
                </a:cxn>
                <a:cxn ang="0">
                  <a:pos x="18" y="30"/>
                </a:cxn>
                <a:cxn ang="0">
                  <a:pos x="15" y="18"/>
                </a:cxn>
                <a:cxn ang="0">
                  <a:pos x="11" y="11"/>
                </a:cxn>
                <a:cxn ang="0">
                  <a:pos x="15" y="7"/>
                </a:cxn>
                <a:cxn ang="0">
                  <a:pos x="18" y="4"/>
                </a:cxn>
                <a:cxn ang="0">
                  <a:pos x="18" y="4"/>
                </a:cxn>
                <a:cxn ang="0">
                  <a:pos x="11" y="4"/>
                </a:cxn>
                <a:cxn ang="0">
                  <a:pos x="7" y="0"/>
                </a:cxn>
                <a:cxn ang="0">
                  <a:pos x="7" y="0"/>
                </a:cxn>
                <a:cxn ang="0">
                  <a:pos x="7" y="11"/>
                </a:cxn>
                <a:cxn ang="0">
                  <a:pos x="4" y="15"/>
                </a:cxn>
                <a:cxn ang="0">
                  <a:pos x="0" y="11"/>
                </a:cxn>
                <a:cxn ang="0">
                  <a:pos x="0" y="11"/>
                </a:cxn>
                <a:cxn ang="0">
                  <a:pos x="4" y="26"/>
                </a:cxn>
                <a:cxn ang="0">
                  <a:pos x="0" y="37"/>
                </a:cxn>
                <a:cxn ang="0">
                  <a:pos x="0" y="37"/>
                </a:cxn>
                <a:cxn ang="0">
                  <a:pos x="0" y="41"/>
                </a:cxn>
                <a:cxn ang="0">
                  <a:pos x="4" y="44"/>
                </a:cxn>
                <a:cxn ang="0">
                  <a:pos x="7" y="48"/>
                </a:cxn>
                <a:cxn ang="0">
                  <a:pos x="7" y="56"/>
                </a:cxn>
                <a:cxn ang="0">
                  <a:pos x="7" y="56"/>
                </a:cxn>
              </a:cxnLst>
              <a:rect l="0" t="0" r="r" b="b"/>
              <a:pathLst>
                <a:path w="18" h="56">
                  <a:moveTo>
                    <a:pt x="7" y="56"/>
                  </a:moveTo>
                  <a:lnTo>
                    <a:pt x="7" y="56"/>
                  </a:lnTo>
                  <a:lnTo>
                    <a:pt x="11" y="56"/>
                  </a:lnTo>
                  <a:lnTo>
                    <a:pt x="11" y="48"/>
                  </a:lnTo>
                  <a:lnTo>
                    <a:pt x="11" y="37"/>
                  </a:lnTo>
                  <a:lnTo>
                    <a:pt x="11" y="37"/>
                  </a:lnTo>
                  <a:lnTo>
                    <a:pt x="15" y="33"/>
                  </a:lnTo>
                  <a:lnTo>
                    <a:pt x="18" y="30"/>
                  </a:lnTo>
                  <a:lnTo>
                    <a:pt x="15" y="18"/>
                  </a:lnTo>
                  <a:lnTo>
                    <a:pt x="11" y="11"/>
                  </a:lnTo>
                  <a:lnTo>
                    <a:pt x="15" y="7"/>
                  </a:lnTo>
                  <a:lnTo>
                    <a:pt x="18" y="4"/>
                  </a:lnTo>
                  <a:lnTo>
                    <a:pt x="18" y="4"/>
                  </a:lnTo>
                  <a:lnTo>
                    <a:pt x="11" y="4"/>
                  </a:lnTo>
                  <a:lnTo>
                    <a:pt x="7" y="0"/>
                  </a:lnTo>
                  <a:lnTo>
                    <a:pt x="7" y="0"/>
                  </a:lnTo>
                  <a:lnTo>
                    <a:pt x="7" y="11"/>
                  </a:lnTo>
                  <a:lnTo>
                    <a:pt x="4" y="15"/>
                  </a:lnTo>
                  <a:lnTo>
                    <a:pt x="0" y="11"/>
                  </a:lnTo>
                  <a:lnTo>
                    <a:pt x="0" y="11"/>
                  </a:lnTo>
                  <a:lnTo>
                    <a:pt x="4" y="26"/>
                  </a:lnTo>
                  <a:lnTo>
                    <a:pt x="0" y="37"/>
                  </a:lnTo>
                  <a:lnTo>
                    <a:pt x="0" y="37"/>
                  </a:lnTo>
                  <a:lnTo>
                    <a:pt x="0" y="41"/>
                  </a:lnTo>
                  <a:lnTo>
                    <a:pt x="4" y="44"/>
                  </a:lnTo>
                  <a:lnTo>
                    <a:pt x="7" y="48"/>
                  </a:lnTo>
                  <a:lnTo>
                    <a:pt x="7" y="56"/>
                  </a:lnTo>
                  <a:lnTo>
                    <a:pt x="7"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5" name="Freeform 1595"/>
            <p:cNvSpPr>
              <a:spLocks/>
            </p:cNvSpPr>
            <p:nvPr/>
          </p:nvSpPr>
          <p:spPr bwMode="auto">
            <a:xfrm>
              <a:off x="4891090" y="2365178"/>
              <a:ext cx="17463" cy="19050"/>
            </a:xfrm>
            <a:custGeom>
              <a:avLst/>
              <a:gdLst/>
              <a:ahLst/>
              <a:cxnLst>
                <a:cxn ang="0">
                  <a:pos x="0" y="12"/>
                </a:cxn>
                <a:cxn ang="0">
                  <a:pos x="0" y="12"/>
                </a:cxn>
                <a:cxn ang="0">
                  <a:pos x="11" y="12"/>
                </a:cxn>
                <a:cxn ang="0">
                  <a:pos x="11" y="12"/>
                </a:cxn>
                <a:cxn ang="0">
                  <a:pos x="11" y="0"/>
                </a:cxn>
                <a:cxn ang="0">
                  <a:pos x="11" y="0"/>
                </a:cxn>
                <a:cxn ang="0">
                  <a:pos x="4" y="4"/>
                </a:cxn>
                <a:cxn ang="0">
                  <a:pos x="0" y="12"/>
                </a:cxn>
                <a:cxn ang="0">
                  <a:pos x="0" y="12"/>
                </a:cxn>
              </a:cxnLst>
              <a:rect l="0" t="0" r="r" b="b"/>
              <a:pathLst>
                <a:path w="11" h="12">
                  <a:moveTo>
                    <a:pt x="0" y="12"/>
                  </a:moveTo>
                  <a:lnTo>
                    <a:pt x="0" y="12"/>
                  </a:lnTo>
                  <a:lnTo>
                    <a:pt x="11" y="12"/>
                  </a:lnTo>
                  <a:lnTo>
                    <a:pt x="11" y="12"/>
                  </a:lnTo>
                  <a:lnTo>
                    <a:pt x="11" y="0"/>
                  </a:lnTo>
                  <a:lnTo>
                    <a:pt x="11" y="0"/>
                  </a:lnTo>
                  <a:lnTo>
                    <a:pt x="4"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6" name="Freeform 1596"/>
            <p:cNvSpPr>
              <a:spLocks/>
            </p:cNvSpPr>
            <p:nvPr/>
          </p:nvSpPr>
          <p:spPr bwMode="auto">
            <a:xfrm>
              <a:off x="5173665" y="2371528"/>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7" name="Freeform 1597"/>
            <p:cNvSpPr>
              <a:spLocks/>
            </p:cNvSpPr>
            <p:nvPr/>
          </p:nvSpPr>
          <p:spPr bwMode="auto">
            <a:xfrm>
              <a:off x="5227640" y="2342953"/>
              <a:ext cx="65088" cy="41275"/>
            </a:xfrm>
            <a:custGeom>
              <a:avLst/>
              <a:gdLst/>
              <a:ahLst/>
              <a:cxnLst>
                <a:cxn ang="0">
                  <a:pos x="0" y="26"/>
                </a:cxn>
                <a:cxn ang="0">
                  <a:pos x="0" y="26"/>
                </a:cxn>
                <a:cxn ang="0">
                  <a:pos x="15" y="22"/>
                </a:cxn>
                <a:cxn ang="0">
                  <a:pos x="22" y="14"/>
                </a:cxn>
                <a:cxn ang="0">
                  <a:pos x="30" y="11"/>
                </a:cxn>
                <a:cxn ang="0">
                  <a:pos x="41" y="7"/>
                </a:cxn>
                <a:cxn ang="0">
                  <a:pos x="41" y="7"/>
                </a:cxn>
                <a:cxn ang="0">
                  <a:pos x="37" y="0"/>
                </a:cxn>
                <a:cxn ang="0">
                  <a:pos x="30" y="0"/>
                </a:cxn>
                <a:cxn ang="0">
                  <a:pos x="22" y="3"/>
                </a:cxn>
                <a:cxn ang="0">
                  <a:pos x="15" y="3"/>
                </a:cxn>
                <a:cxn ang="0">
                  <a:pos x="15" y="3"/>
                </a:cxn>
                <a:cxn ang="0">
                  <a:pos x="11" y="11"/>
                </a:cxn>
                <a:cxn ang="0">
                  <a:pos x="11" y="18"/>
                </a:cxn>
                <a:cxn ang="0">
                  <a:pos x="11" y="18"/>
                </a:cxn>
                <a:cxn ang="0">
                  <a:pos x="4" y="18"/>
                </a:cxn>
                <a:cxn ang="0">
                  <a:pos x="0" y="26"/>
                </a:cxn>
                <a:cxn ang="0">
                  <a:pos x="0" y="26"/>
                </a:cxn>
              </a:cxnLst>
              <a:rect l="0" t="0" r="r" b="b"/>
              <a:pathLst>
                <a:path w="41" h="26">
                  <a:moveTo>
                    <a:pt x="0" y="26"/>
                  </a:moveTo>
                  <a:lnTo>
                    <a:pt x="0" y="26"/>
                  </a:lnTo>
                  <a:lnTo>
                    <a:pt x="15" y="22"/>
                  </a:lnTo>
                  <a:lnTo>
                    <a:pt x="22" y="14"/>
                  </a:lnTo>
                  <a:lnTo>
                    <a:pt x="30" y="11"/>
                  </a:lnTo>
                  <a:lnTo>
                    <a:pt x="41" y="7"/>
                  </a:lnTo>
                  <a:lnTo>
                    <a:pt x="41" y="7"/>
                  </a:lnTo>
                  <a:lnTo>
                    <a:pt x="37" y="0"/>
                  </a:lnTo>
                  <a:lnTo>
                    <a:pt x="30" y="0"/>
                  </a:lnTo>
                  <a:lnTo>
                    <a:pt x="22" y="3"/>
                  </a:lnTo>
                  <a:lnTo>
                    <a:pt x="15" y="3"/>
                  </a:lnTo>
                  <a:lnTo>
                    <a:pt x="15" y="3"/>
                  </a:lnTo>
                  <a:lnTo>
                    <a:pt x="11" y="11"/>
                  </a:lnTo>
                  <a:lnTo>
                    <a:pt x="11" y="18"/>
                  </a:lnTo>
                  <a:lnTo>
                    <a:pt x="11" y="18"/>
                  </a:lnTo>
                  <a:lnTo>
                    <a:pt x="4" y="18"/>
                  </a:lnTo>
                  <a:lnTo>
                    <a:pt x="0" y="26"/>
                  </a:lnTo>
                  <a:lnTo>
                    <a:pt x="0"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8" name="Freeform 1598"/>
            <p:cNvSpPr>
              <a:spLocks/>
            </p:cNvSpPr>
            <p:nvPr/>
          </p:nvSpPr>
          <p:spPr bwMode="auto">
            <a:xfrm>
              <a:off x="5492752" y="2371528"/>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9" name="Freeform 1599"/>
            <p:cNvSpPr>
              <a:spLocks/>
            </p:cNvSpPr>
            <p:nvPr/>
          </p:nvSpPr>
          <p:spPr bwMode="auto">
            <a:xfrm>
              <a:off x="4808540" y="236517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0" name="Freeform 1600"/>
            <p:cNvSpPr>
              <a:spLocks/>
            </p:cNvSpPr>
            <p:nvPr/>
          </p:nvSpPr>
          <p:spPr bwMode="auto">
            <a:xfrm>
              <a:off x="5599115" y="2365178"/>
              <a:ext cx="23813" cy="6350"/>
            </a:xfrm>
            <a:custGeom>
              <a:avLst/>
              <a:gdLst/>
              <a:ahLst/>
              <a:cxnLst>
                <a:cxn ang="0">
                  <a:pos x="15" y="4"/>
                </a:cxn>
                <a:cxn ang="0">
                  <a:pos x="15" y="4"/>
                </a:cxn>
                <a:cxn ang="0">
                  <a:pos x="15" y="0"/>
                </a:cxn>
                <a:cxn ang="0">
                  <a:pos x="11" y="0"/>
                </a:cxn>
                <a:cxn ang="0">
                  <a:pos x="0" y="0"/>
                </a:cxn>
                <a:cxn ang="0">
                  <a:pos x="0" y="0"/>
                </a:cxn>
                <a:cxn ang="0">
                  <a:pos x="4" y="4"/>
                </a:cxn>
                <a:cxn ang="0">
                  <a:pos x="7" y="4"/>
                </a:cxn>
                <a:cxn ang="0">
                  <a:pos x="15" y="4"/>
                </a:cxn>
                <a:cxn ang="0">
                  <a:pos x="15" y="4"/>
                </a:cxn>
              </a:cxnLst>
              <a:rect l="0" t="0" r="r" b="b"/>
              <a:pathLst>
                <a:path w="15" h="4">
                  <a:moveTo>
                    <a:pt x="15" y="4"/>
                  </a:moveTo>
                  <a:lnTo>
                    <a:pt x="15" y="4"/>
                  </a:lnTo>
                  <a:lnTo>
                    <a:pt x="15" y="0"/>
                  </a:lnTo>
                  <a:lnTo>
                    <a:pt x="11" y="0"/>
                  </a:lnTo>
                  <a:lnTo>
                    <a:pt x="0" y="0"/>
                  </a:lnTo>
                  <a:lnTo>
                    <a:pt x="0" y="0"/>
                  </a:lnTo>
                  <a:lnTo>
                    <a:pt x="4" y="4"/>
                  </a:lnTo>
                  <a:lnTo>
                    <a:pt x="7" y="4"/>
                  </a:lnTo>
                  <a:lnTo>
                    <a:pt x="15" y="4"/>
                  </a:lnTo>
                  <a:lnTo>
                    <a:pt x="15"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1" name="Freeform 1601"/>
            <p:cNvSpPr>
              <a:spLocks/>
            </p:cNvSpPr>
            <p:nvPr/>
          </p:nvSpPr>
          <p:spPr bwMode="auto">
            <a:xfrm>
              <a:off x="3522665" y="2354065"/>
              <a:ext cx="11113" cy="11113"/>
            </a:xfrm>
            <a:custGeom>
              <a:avLst/>
              <a:gdLst/>
              <a:ahLst/>
              <a:cxnLst>
                <a:cxn ang="0">
                  <a:pos x="0" y="7"/>
                </a:cxn>
                <a:cxn ang="0">
                  <a:pos x="0" y="7"/>
                </a:cxn>
                <a:cxn ang="0">
                  <a:pos x="7" y="7"/>
                </a:cxn>
                <a:cxn ang="0">
                  <a:pos x="7" y="7"/>
                </a:cxn>
                <a:cxn ang="0">
                  <a:pos x="7" y="0"/>
                </a:cxn>
                <a:cxn ang="0">
                  <a:pos x="7" y="0"/>
                </a:cxn>
                <a:cxn ang="0">
                  <a:pos x="0" y="0"/>
                </a:cxn>
                <a:cxn ang="0">
                  <a:pos x="0" y="0"/>
                </a:cxn>
                <a:cxn ang="0">
                  <a:pos x="0" y="7"/>
                </a:cxn>
                <a:cxn ang="0">
                  <a:pos x="0" y="7"/>
                </a:cxn>
              </a:cxnLst>
              <a:rect l="0" t="0" r="r" b="b"/>
              <a:pathLst>
                <a:path w="7" h="7">
                  <a:moveTo>
                    <a:pt x="0" y="7"/>
                  </a:moveTo>
                  <a:lnTo>
                    <a:pt x="0" y="7"/>
                  </a:lnTo>
                  <a:lnTo>
                    <a:pt x="7" y="7"/>
                  </a:lnTo>
                  <a:lnTo>
                    <a:pt x="7" y="7"/>
                  </a:lnTo>
                  <a:lnTo>
                    <a:pt x="7" y="0"/>
                  </a:lnTo>
                  <a:lnTo>
                    <a:pt x="7"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2" name="Freeform 1602"/>
            <p:cNvSpPr>
              <a:spLocks/>
            </p:cNvSpPr>
            <p:nvPr/>
          </p:nvSpPr>
          <p:spPr bwMode="auto">
            <a:xfrm>
              <a:off x="3698877" y="2354065"/>
              <a:ext cx="12700" cy="11113"/>
            </a:xfrm>
            <a:custGeom>
              <a:avLst/>
              <a:gdLst/>
              <a:ahLst/>
              <a:cxnLst>
                <a:cxn ang="0">
                  <a:pos x="8" y="4"/>
                </a:cxn>
                <a:cxn ang="0">
                  <a:pos x="8" y="4"/>
                </a:cxn>
                <a:cxn ang="0">
                  <a:pos x="0" y="0"/>
                </a:cxn>
                <a:cxn ang="0">
                  <a:pos x="0" y="4"/>
                </a:cxn>
                <a:cxn ang="0">
                  <a:pos x="0" y="7"/>
                </a:cxn>
                <a:cxn ang="0">
                  <a:pos x="8" y="4"/>
                </a:cxn>
                <a:cxn ang="0">
                  <a:pos x="8" y="4"/>
                </a:cxn>
              </a:cxnLst>
              <a:rect l="0" t="0" r="r" b="b"/>
              <a:pathLst>
                <a:path w="8" h="7">
                  <a:moveTo>
                    <a:pt x="8" y="4"/>
                  </a:moveTo>
                  <a:lnTo>
                    <a:pt x="8" y="4"/>
                  </a:lnTo>
                  <a:lnTo>
                    <a:pt x="0" y="0"/>
                  </a:lnTo>
                  <a:lnTo>
                    <a:pt x="0" y="4"/>
                  </a:lnTo>
                  <a:lnTo>
                    <a:pt x="0" y="7"/>
                  </a:lnTo>
                  <a:lnTo>
                    <a:pt x="8" y="4"/>
                  </a:lnTo>
                  <a:lnTo>
                    <a:pt x="8"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3" name="Freeform 1603"/>
            <p:cNvSpPr>
              <a:spLocks/>
            </p:cNvSpPr>
            <p:nvPr/>
          </p:nvSpPr>
          <p:spPr bwMode="auto">
            <a:xfrm>
              <a:off x="3716340" y="2354065"/>
              <a:ext cx="12700" cy="11113"/>
            </a:xfrm>
            <a:custGeom>
              <a:avLst/>
              <a:gdLst/>
              <a:ahLst/>
              <a:cxnLst>
                <a:cxn ang="0">
                  <a:pos x="0" y="7"/>
                </a:cxn>
                <a:cxn ang="0">
                  <a:pos x="0" y="7"/>
                </a:cxn>
                <a:cxn ang="0">
                  <a:pos x="8" y="7"/>
                </a:cxn>
                <a:cxn ang="0">
                  <a:pos x="8" y="4"/>
                </a:cxn>
                <a:cxn ang="0">
                  <a:pos x="8" y="0"/>
                </a:cxn>
                <a:cxn ang="0">
                  <a:pos x="0" y="0"/>
                </a:cxn>
                <a:cxn ang="0">
                  <a:pos x="0" y="0"/>
                </a:cxn>
                <a:cxn ang="0">
                  <a:pos x="0" y="7"/>
                </a:cxn>
                <a:cxn ang="0">
                  <a:pos x="0" y="7"/>
                </a:cxn>
              </a:cxnLst>
              <a:rect l="0" t="0" r="r" b="b"/>
              <a:pathLst>
                <a:path w="8" h="7">
                  <a:moveTo>
                    <a:pt x="0" y="7"/>
                  </a:moveTo>
                  <a:lnTo>
                    <a:pt x="0" y="7"/>
                  </a:lnTo>
                  <a:lnTo>
                    <a:pt x="8" y="7"/>
                  </a:lnTo>
                  <a:lnTo>
                    <a:pt x="8" y="4"/>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4" name="Freeform 1604"/>
            <p:cNvSpPr>
              <a:spLocks/>
            </p:cNvSpPr>
            <p:nvPr/>
          </p:nvSpPr>
          <p:spPr bwMode="auto">
            <a:xfrm>
              <a:off x="3746502" y="2354065"/>
              <a:ext cx="30163" cy="11113"/>
            </a:xfrm>
            <a:custGeom>
              <a:avLst/>
              <a:gdLst/>
              <a:ahLst/>
              <a:cxnLst>
                <a:cxn ang="0">
                  <a:pos x="19" y="4"/>
                </a:cxn>
                <a:cxn ang="0">
                  <a:pos x="19" y="4"/>
                </a:cxn>
                <a:cxn ang="0">
                  <a:pos x="19" y="0"/>
                </a:cxn>
                <a:cxn ang="0">
                  <a:pos x="15" y="0"/>
                </a:cxn>
                <a:cxn ang="0">
                  <a:pos x="7" y="0"/>
                </a:cxn>
                <a:cxn ang="0">
                  <a:pos x="0" y="0"/>
                </a:cxn>
                <a:cxn ang="0">
                  <a:pos x="0" y="0"/>
                </a:cxn>
                <a:cxn ang="0">
                  <a:pos x="4" y="4"/>
                </a:cxn>
                <a:cxn ang="0">
                  <a:pos x="7" y="7"/>
                </a:cxn>
                <a:cxn ang="0">
                  <a:pos x="15" y="7"/>
                </a:cxn>
                <a:cxn ang="0">
                  <a:pos x="19" y="4"/>
                </a:cxn>
                <a:cxn ang="0">
                  <a:pos x="19" y="4"/>
                </a:cxn>
              </a:cxnLst>
              <a:rect l="0" t="0" r="r" b="b"/>
              <a:pathLst>
                <a:path w="19" h="7">
                  <a:moveTo>
                    <a:pt x="19" y="4"/>
                  </a:moveTo>
                  <a:lnTo>
                    <a:pt x="19" y="4"/>
                  </a:lnTo>
                  <a:lnTo>
                    <a:pt x="19" y="0"/>
                  </a:lnTo>
                  <a:lnTo>
                    <a:pt x="15" y="0"/>
                  </a:lnTo>
                  <a:lnTo>
                    <a:pt x="7" y="0"/>
                  </a:lnTo>
                  <a:lnTo>
                    <a:pt x="0" y="0"/>
                  </a:lnTo>
                  <a:lnTo>
                    <a:pt x="0" y="0"/>
                  </a:lnTo>
                  <a:lnTo>
                    <a:pt x="4" y="4"/>
                  </a:lnTo>
                  <a:lnTo>
                    <a:pt x="7" y="7"/>
                  </a:lnTo>
                  <a:lnTo>
                    <a:pt x="15" y="7"/>
                  </a:lnTo>
                  <a:lnTo>
                    <a:pt x="19" y="4"/>
                  </a:lnTo>
                  <a:lnTo>
                    <a:pt x="19"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5" name="Freeform 1605"/>
            <p:cNvSpPr>
              <a:spLocks/>
            </p:cNvSpPr>
            <p:nvPr/>
          </p:nvSpPr>
          <p:spPr bwMode="auto">
            <a:xfrm>
              <a:off x="4984752" y="23540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6" name="Freeform 1606"/>
            <p:cNvSpPr>
              <a:spLocks/>
            </p:cNvSpPr>
            <p:nvPr/>
          </p:nvSpPr>
          <p:spPr bwMode="auto">
            <a:xfrm>
              <a:off x="5073652" y="2354065"/>
              <a:ext cx="30163" cy="11113"/>
            </a:xfrm>
            <a:custGeom>
              <a:avLst/>
              <a:gdLst/>
              <a:ahLst/>
              <a:cxnLst>
                <a:cxn ang="0">
                  <a:pos x="19" y="4"/>
                </a:cxn>
                <a:cxn ang="0">
                  <a:pos x="19" y="4"/>
                </a:cxn>
                <a:cxn ang="0">
                  <a:pos x="19" y="0"/>
                </a:cxn>
                <a:cxn ang="0">
                  <a:pos x="11" y="0"/>
                </a:cxn>
                <a:cxn ang="0">
                  <a:pos x="0" y="0"/>
                </a:cxn>
                <a:cxn ang="0">
                  <a:pos x="0" y="0"/>
                </a:cxn>
                <a:cxn ang="0">
                  <a:pos x="4" y="7"/>
                </a:cxn>
                <a:cxn ang="0">
                  <a:pos x="8" y="7"/>
                </a:cxn>
                <a:cxn ang="0">
                  <a:pos x="19" y="4"/>
                </a:cxn>
                <a:cxn ang="0">
                  <a:pos x="19" y="4"/>
                </a:cxn>
              </a:cxnLst>
              <a:rect l="0" t="0" r="r" b="b"/>
              <a:pathLst>
                <a:path w="19" h="7">
                  <a:moveTo>
                    <a:pt x="19" y="4"/>
                  </a:moveTo>
                  <a:lnTo>
                    <a:pt x="19" y="4"/>
                  </a:lnTo>
                  <a:lnTo>
                    <a:pt x="19" y="0"/>
                  </a:lnTo>
                  <a:lnTo>
                    <a:pt x="11" y="0"/>
                  </a:lnTo>
                  <a:lnTo>
                    <a:pt x="0" y="0"/>
                  </a:lnTo>
                  <a:lnTo>
                    <a:pt x="0" y="0"/>
                  </a:lnTo>
                  <a:lnTo>
                    <a:pt x="4" y="7"/>
                  </a:lnTo>
                  <a:lnTo>
                    <a:pt x="8" y="7"/>
                  </a:lnTo>
                  <a:lnTo>
                    <a:pt x="19" y="4"/>
                  </a:lnTo>
                  <a:lnTo>
                    <a:pt x="19"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7" name="Freeform 1607"/>
            <p:cNvSpPr>
              <a:spLocks/>
            </p:cNvSpPr>
            <p:nvPr/>
          </p:nvSpPr>
          <p:spPr bwMode="auto">
            <a:xfrm>
              <a:off x="5162552" y="2336603"/>
              <a:ext cx="11113" cy="28575"/>
            </a:xfrm>
            <a:custGeom>
              <a:avLst/>
              <a:gdLst/>
              <a:ahLst/>
              <a:cxnLst>
                <a:cxn ang="0">
                  <a:pos x="0" y="18"/>
                </a:cxn>
                <a:cxn ang="0">
                  <a:pos x="0" y="18"/>
                </a:cxn>
                <a:cxn ang="0">
                  <a:pos x="7" y="18"/>
                </a:cxn>
                <a:cxn ang="0">
                  <a:pos x="7" y="11"/>
                </a:cxn>
                <a:cxn ang="0">
                  <a:pos x="7" y="0"/>
                </a:cxn>
                <a:cxn ang="0">
                  <a:pos x="7" y="0"/>
                </a:cxn>
                <a:cxn ang="0">
                  <a:pos x="4" y="7"/>
                </a:cxn>
                <a:cxn ang="0">
                  <a:pos x="0" y="18"/>
                </a:cxn>
                <a:cxn ang="0">
                  <a:pos x="0" y="18"/>
                </a:cxn>
              </a:cxnLst>
              <a:rect l="0" t="0" r="r" b="b"/>
              <a:pathLst>
                <a:path w="7" h="18">
                  <a:moveTo>
                    <a:pt x="0" y="18"/>
                  </a:moveTo>
                  <a:lnTo>
                    <a:pt x="0" y="18"/>
                  </a:lnTo>
                  <a:lnTo>
                    <a:pt x="7" y="18"/>
                  </a:lnTo>
                  <a:lnTo>
                    <a:pt x="7" y="11"/>
                  </a:lnTo>
                  <a:lnTo>
                    <a:pt x="7" y="0"/>
                  </a:lnTo>
                  <a:lnTo>
                    <a:pt x="7" y="0"/>
                  </a:lnTo>
                  <a:lnTo>
                    <a:pt x="4" y="7"/>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8" name="Freeform 1608"/>
            <p:cNvSpPr>
              <a:spLocks/>
            </p:cNvSpPr>
            <p:nvPr/>
          </p:nvSpPr>
          <p:spPr bwMode="auto">
            <a:xfrm>
              <a:off x="5197477" y="235406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9" name="Freeform 1609"/>
            <p:cNvSpPr>
              <a:spLocks/>
            </p:cNvSpPr>
            <p:nvPr/>
          </p:nvSpPr>
          <p:spPr bwMode="auto">
            <a:xfrm>
              <a:off x="5003802" y="2336603"/>
              <a:ext cx="4763" cy="17463"/>
            </a:xfrm>
            <a:custGeom>
              <a:avLst/>
              <a:gdLst/>
              <a:ahLst/>
              <a:cxnLst>
                <a:cxn ang="0">
                  <a:pos x="0" y="11"/>
                </a:cxn>
                <a:cxn ang="0">
                  <a:pos x="0" y="11"/>
                </a:cxn>
                <a:cxn ang="0">
                  <a:pos x="3" y="11"/>
                </a:cxn>
                <a:cxn ang="0">
                  <a:pos x="3" y="11"/>
                </a:cxn>
                <a:cxn ang="0">
                  <a:pos x="3" y="0"/>
                </a:cxn>
                <a:cxn ang="0">
                  <a:pos x="3" y="0"/>
                </a:cxn>
                <a:cxn ang="0">
                  <a:pos x="0" y="0"/>
                </a:cxn>
                <a:cxn ang="0">
                  <a:pos x="0" y="0"/>
                </a:cxn>
                <a:cxn ang="0">
                  <a:pos x="0" y="11"/>
                </a:cxn>
                <a:cxn ang="0">
                  <a:pos x="0" y="11"/>
                </a:cxn>
              </a:cxnLst>
              <a:rect l="0" t="0" r="r" b="b"/>
              <a:pathLst>
                <a:path w="3" h="11">
                  <a:moveTo>
                    <a:pt x="0" y="11"/>
                  </a:moveTo>
                  <a:lnTo>
                    <a:pt x="0" y="11"/>
                  </a:lnTo>
                  <a:lnTo>
                    <a:pt x="3" y="11"/>
                  </a:lnTo>
                  <a:lnTo>
                    <a:pt x="3" y="11"/>
                  </a:lnTo>
                  <a:lnTo>
                    <a:pt x="3" y="0"/>
                  </a:lnTo>
                  <a:lnTo>
                    <a:pt x="3"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0" name="Freeform 1610"/>
            <p:cNvSpPr>
              <a:spLocks/>
            </p:cNvSpPr>
            <p:nvPr/>
          </p:nvSpPr>
          <p:spPr bwMode="auto">
            <a:xfrm>
              <a:off x="5138740" y="2336603"/>
              <a:ext cx="17463" cy="17463"/>
            </a:xfrm>
            <a:custGeom>
              <a:avLst/>
              <a:gdLst/>
              <a:ahLst/>
              <a:cxnLst>
                <a:cxn ang="0">
                  <a:pos x="4" y="11"/>
                </a:cxn>
                <a:cxn ang="0">
                  <a:pos x="4" y="11"/>
                </a:cxn>
                <a:cxn ang="0">
                  <a:pos x="11" y="11"/>
                </a:cxn>
                <a:cxn ang="0">
                  <a:pos x="11" y="7"/>
                </a:cxn>
                <a:cxn ang="0">
                  <a:pos x="11" y="0"/>
                </a:cxn>
                <a:cxn ang="0">
                  <a:pos x="11" y="0"/>
                </a:cxn>
                <a:cxn ang="0">
                  <a:pos x="0" y="0"/>
                </a:cxn>
                <a:cxn ang="0">
                  <a:pos x="0" y="0"/>
                </a:cxn>
                <a:cxn ang="0">
                  <a:pos x="0" y="4"/>
                </a:cxn>
                <a:cxn ang="0">
                  <a:pos x="0" y="7"/>
                </a:cxn>
                <a:cxn ang="0">
                  <a:pos x="4" y="11"/>
                </a:cxn>
                <a:cxn ang="0">
                  <a:pos x="4" y="11"/>
                </a:cxn>
              </a:cxnLst>
              <a:rect l="0" t="0" r="r" b="b"/>
              <a:pathLst>
                <a:path w="11" h="11">
                  <a:moveTo>
                    <a:pt x="4" y="11"/>
                  </a:moveTo>
                  <a:lnTo>
                    <a:pt x="4" y="11"/>
                  </a:lnTo>
                  <a:lnTo>
                    <a:pt x="11" y="11"/>
                  </a:lnTo>
                  <a:lnTo>
                    <a:pt x="11" y="7"/>
                  </a:lnTo>
                  <a:lnTo>
                    <a:pt x="11" y="0"/>
                  </a:lnTo>
                  <a:lnTo>
                    <a:pt x="11" y="0"/>
                  </a:lnTo>
                  <a:lnTo>
                    <a:pt x="0" y="0"/>
                  </a:lnTo>
                  <a:lnTo>
                    <a:pt x="0" y="0"/>
                  </a:lnTo>
                  <a:lnTo>
                    <a:pt x="0" y="4"/>
                  </a:lnTo>
                  <a:lnTo>
                    <a:pt x="0" y="7"/>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1" name="Freeform 1611"/>
            <p:cNvSpPr>
              <a:spLocks/>
            </p:cNvSpPr>
            <p:nvPr/>
          </p:nvSpPr>
          <p:spPr bwMode="auto">
            <a:xfrm>
              <a:off x="5056190" y="232390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2" name="Freeform 1612"/>
            <p:cNvSpPr>
              <a:spLocks/>
            </p:cNvSpPr>
            <p:nvPr/>
          </p:nvSpPr>
          <p:spPr bwMode="auto">
            <a:xfrm>
              <a:off x="3729040" y="2312790"/>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3" name="Freeform 1613"/>
            <p:cNvSpPr>
              <a:spLocks/>
            </p:cNvSpPr>
            <p:nvPr/>
          </p:nvSpPr>
          <p:spPr bwMode="auto">
            <a:xfrm>
              <a:off x="5138740" y="2301678"/>
              <a:ext cx="47625" cy="22225"/>
            </a:xfrm>
            <a:custGeom>
              <a:avLst/>
              <a:gdLst/>
              <a:ahLst/>
              <a:cxnLst>
                <a:cxn ang="0">
                  <a:pos x="0" y="14"/>
                </a:cxn>
                <a:cxn ang="0">
                  <a:pos x="0" y="14"/>
                </a:cxn>
                <a:cxn ang="0">
                  <a:pos x="30" y="14"/>
                </a:cxn>
                <a:cxn ang="0">
                  <a:pos x="30" y="14"/>
                </a:cxn>
                <a:cxn ang="0">
                  <a:pos x="26" y="7"/>
                </a:cxn>
                <a:cxn ang="0">
                  <a:pos x="22" y="3"/>
                </a:cxn>
                <a:cxn ang="0">
                  <a:pos x="15" y="0"/>
                </a:cxn>
                <a:cxn ang="0">
                  <a:pos x="15" y="0"/>
                </a:cxn>
                <a:cxn ang="0">
                  <a:pos x="19" y="7"/>
                </a:cxn>
                <a:cxn ang="0">
                  <a:pos x="15" y="7"/>
                </a:cxn>
                <a:cxn ang="0">
                  <a:pos x="7" y="7"/>
                </a:cxn>
                <a:cxn ang="0">
                  <a:pos x="0" y="11"/>
                </a:cxn>
                <a:cxn ang="0">
                  <a:pos x="0" y="11"/>
                </a:cxn>
                <a:cxn ang="0">
                  <a:pos x="0" y="14"/>
                </a:cxn>
                <a:cxn ang="0">
                  <a:pos x="0" y="14"/>
                </a:cxn>
              </a:cxnLst>
              <a:rect l="0" t="0" r="r" b="b"/>
              <a:pathLst>
                <a:path w="30" h="14">
                  <a:moveTo>
                    <a:pt x="0" y="14"/>
                  </a:moveTo>
                  <a:lnTo>
                    <a:pt x="0" y="14"/>
                  </a:lnTo>
                  <a:lnTo>
                    <a:pt x="30" y="14"/>
                  </a:lnTo>
                  <a:lnTo>
                    <a:pt x="30" y="14"/>
                  </a:lnTo>
                  <a:lnTo>
                    <a:pt x="26" y="7"/>
                  </a:lnTo>
                  <a:lnTo>
                    <a:pt x="22" y="3"/>
                  </a:lnTo>
                  <a:lnTo>
                    <a:pt x="15" y="0"/>
                  </a:lnTo>
                  <a:lnTo>
                    <a:pt x="15" y="0"/>
                  </a:lnTo>
                  <a:lnTo>
                    <a:pt x="19" y="7"/>
                  </a:lnTo>
                  <a:lnTo>
                    <a:pt x="15" y="7"/>
                  </a:lnTo>
                  <a:lnTo>
                    <a:pt x="7" y="7"/>
                  </a:lnTo>
                  <a:lnTo>
                    <a:pt x="0" y="11"/>
                  </a:lnTo>
                  <a:lnTo>
                    <a:pt x="0" y="11"/>
                  </a:lnTo>
                  <a:lnTo>
                    <a:pt x="0" y="14"/>
                  </a:lnTo>
                  <a:lnTo>
                    <a:pt x="0"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4" name="Freeform 1614"/>
            <p:cNvSpPr>
              <a:spLocks/>
            </p:cNvSpPr>
            <p:nvPr/>
          </p:nvSpPr>
          <p:spPr bwMode="auto">
            <a:xfrm>
              <a:off x="3692527" y="2306440"/>
              <a:ext cx="19050" cy="6350"/>
            </a:xfrm>
            <a:custGeom>
              <a:avLst/>
              <a:gdLst/>
              <a:ahLst/>
              <a:cxnLst>
                <a:cxn ang="0">
                  <a:pos x="4" y="4"/>
                </a:cxn>
                <a:cxn ang="0">
                  <a:pos x="4" y="4"/>
                </a:cxn>
                <a:cxn ang="0">
                  <a:pos x="12" y="4"/>
                </a:cxn>
                <a:cxn ang="0">
                  <a:pos x="12" y="4"/>
                </a:cxn>
                <a:cxn ang="0">
                  <a:pos x="8" y="0"/>
                </a:cxn>
                <a:cxn ang="0">
                  <a:pos x="4" y="0"/>
                </a:cxn>
                <a:cxn ang="0">
                  <a:pos x="0" y="4"/>
                </a:cxn>
                <a:cxn ang="0">
                  <a:pos x="4" y="4"/>
                </a:cxn>
                <a:cxn ang="0">
                  <a:pos x="4" y="4"/>
                </a:cxn>
              </a:cxnLst>
              <a:rect l="0" t="0" r="r" b="b"/>
              <a:pathLst>
                <a:path w="12" h="4">
                  <a:moveTo>
                    <a:pt x="4" y="4"/>
                  </a:moveTo>
                  <a:lnTo>
                    <a:pt x="4" y="4"/>
                  </a:lnTo>
                  <a:lnTo>
                    <a:pt x="12" y="4"/>
                  </a:lnTo>
                  <a:lnTo>
                    <a:pt x="12" y="4"/>
                  </a:lnTo>
                  <a:lnTo>
                    <a:pt x="8" y="0"/>
                  </a:lnTo>
                  <a:lnTo>
                    <a:pt x="4" y="0"/>
                  </a:lnTo>
                  <a:lnTo>
                    <a:pt x="0" y="4"/>
                  </a:lnTo>
                  <a:lnTo>
                    <a:pt x="4" y="4"/>
                  </a:lnTo>
                  <a:lnTo>
                    <a:pt x="4"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5" name="Freeform 1615"/>
            <p:cNvSpPr>
              <a:spLocks/>
            </p:cNvSpPr>
            <p:nvPr/>
          </p:nvSpPr>
          <p:spPr bwMode="auto">
            <a:xfrm>
              <a:off x="4849815" y="2306440"/>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6" name="Freeform 1616"/>
            <p:cNvSpPr>
              <a:spLocks/>
            </p:cNvSpPr>
            <p:nvPr/>
          </p:nvSpPr>
          <p:spPr bwMode="auto">
            <a:xfrm>
              <a:off x="5197477" y="2295328"/>
              <a:ext cx="12700" cy="17463"/>
            </a:xfrm>
            <a:custGeom>
              <a:avLst/>
              <a:gdLst/>
              <a:ahLst/>
              <a:cxnLst>
                <a:cxn ang="0">
                  <a:pos x="0" y="11"/>
                </a:cxn>
                <a:cxn ang="0">
                  <a:pos x="0" y="11"/>
                </a:cxn>
                <a:cxn ang="0">
                  <a:pos x="4" y="11"/>
                </a:cxn>
                <a:cxn ang="0">
                  <a:pos x="8" y="7"/>
                </a:cxn>
                <a:cxn ang="0">
                  <a:pos x="4" y="0"/>
                </a:cxn>
                <a:cxn ang="0">
                  <a:pos x="0" y="0"/>
                </a:cxn>
                <a:cxn ang="0">
                  <a:pos x="0" y="0"/>
                </a:cxn>
                <a:cxn ang="0">
                  <a:pos x="0" y="11"/>
                </a:cxn>
                <a:cxn ang="0">
                  <a:pos x="0" y="11"/>
                </a:cxn>
              </a:cxnLst>
              <a:rect l="0" t="0" r="r" b="b"/>
              <a:pathLst>
                <a:path w="8" h="11">
                  <a:moveTo>
                    <a:pt x="0" y="11"/>
                  </a:moveTo>
                  <a:lnTo>
                    <a:pt x="0" y="11"/>
                  </a:lnTo>
                  <a:lnTo>
                    <a:pt x="4" y="11"/>
                  </a:lnTo>
                  <a:lnTo>
                    <a:pt x="8" y="7"/>
                  </a:lnTo>
                  <a:lnTo>
                    <a:pt x="4" y="0"/>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7" name="Freeform 1617"/>
            <p:cNvSpPr>
              <a:spLocks/>
            </p:cNvSpPr>
            <p:nvPr/>
          </p:nvSpPr>
          <p:spPr bwMode="auto">
            <a:xfrm>
              <a:off x="3770315" y="2306440"/>
              <a:ext cx="17463" cy="6350"/>
            </a:xfrm>
            <a:custGeom>
              <a:avLst/>
              <a:gdLst/>
              <a:ahLst/>
              <a:cxnLst>
                <a:cxn ang="0">
                  <a:pos x="11" y="4"/>
                </a:cxn>
                <a:cxn ang="0">
                  <a:pos x="11" y="4"/>
                </a:cxn>
                <a:cxn ang="0">
                  <a:pos x="7" y="0"/>
                </a:cxn>
                <a:cxn ang="0">
                  <a:pos x="0" y="0"/>
                </a:cxn>
                <a:cxn ang="0">
                  <a:pos x="4" y="4"/>
                </a:cxn>
                <a:cxn ang="0">
                  <a:pos x="11" y="4"/>
                </a:cxn>
                <a:cxn ang="0">
                  <a:pos x="11" y="4"/>
                </a:cxn>
              </a:cxnLst>
              <a:rect l="0" t="0" r="r" b="b"/>
              <a:pathLst>
                <a:path w="11" h="4">
                  <a:moveTo>
                    <a:pt x="11" y="4"/>
                  </a:moveTo>
                  <a:lnTo>
                    <a:pt x="11" y="4"/>
                  </a:lnTo>
                  <a:lnTo>
                    <a:pt x="7" y="0"/>
                  </a:lnTo>
                  <a:lnTo>
                    <a:pt x="0" y="0"/>
                  </a:lnTo>
                  <a:lnTo>
                    <a:pt x="4" y="4"/>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8" name="Freeform 1618"/>
            <p:cNvSpPr>
              <a:spLocks/>
            </p:cNvSpPr>
            <p:nvPr/>
          </p:nvSpPr>
          <p:spPr bwMode="auto">
            <a:xfrm>
              <a:off x="4991102" y="2295328"/>
              <a:ext cx="17463" cy="11113"/>
            </a:xfrm>
            <a:custGeom>
              <a:avLst/>
              <a:gdLst/>
              <a:ahLst/>
              <a:cxnLst>
                <a:cxn ang="0">
                  <a:pos x="0" y="7"/>
                </a:cxn>
                <a:cxn ang="0">
                  <a:pos x="0" y="7"/>
                </a:cxn>
                <a:cxn ang="0">
                  <a:pos x="8" y="7"/>
                </a:cxn>
                <a:cxn ang="0">
                  <a:pos x="11" y="7"/>
                </a:cxn>
                <a:cxn ang="0">
                  <a:pos x="11" y="4"/>
                </a:cxn>
                <a:cxn ang="0">
                  <a:pos x="11" y="4"/>
                </a:cxn>
                <a:cxn ang="0">
                  <a:pos x="11" y="0"/>
                </a:cxn>
                <a:cxn ang="0">
                  <a:pos x="8" y="0"/>
                </a:cxn>
                <a:cxn ang="0">
                  <a:pos x="0" y="0"/>
                </a:cxn>
                <a:cxn ang="0">
                  <a:pos x="0" y="7"/>
                </a:cxn>
                <a:cxn ang="0">
                  <a:pos x="0" y="7"/>
                </a:cxn>
              </a:cxnLst>
              <a:rect l="0" t="0" r="r" b="b"/>
              <a:pathLst>
                <a:path w="11" h="7">
                  <a:moveTo>
                    <a:pt x="0" y="7"/>
                  </a:moveTo>
                  <a:lnTo>
                    <a:pt x="0" y="7"/>
                  </a:lnTo>
                  <a:lnTo>
                    <a:pt x="8" y="7"/>
                  </a:lnTo>
                  <a:lnTo>
                    <a:pt x="11" y="7"/>
                  </a:lnTo>
                  <a:lnTo>
                    <a:pt x="11" y="4"/>
                  </a:lnTo>
                  <a:lnTo>
                    <a:pt x="11" y="4"/>
                  </a:lnTo>
                  <a:lnTo>
                    <a:pt x="11" y="0"/>
                  </a:lnTo>
                  <a:lnTo>
                    <a:pt x="8"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9" name="Freeform 1619"/>
            <p:cNvSpPr>
              <a:spLocks/>
            </p:cNvSpPr>
            <p:nvPr/>
          </p:nvSpPr>
          <p:spPr bwMode="auto">
            <a:xfrm>
              <a:off x="3935415" y="2295328"/>
              <a:ext cx="17463" cy="6350"/>
            </a:xfrm>
            <a:custGeom>
              <a:avLst/>
              <a:gdLst/>
              <a:ahLst/>
              <a:cxnLst>
                <a:cxn ang="0">
                  <a:pos x="11" y="4"/>
                </a:cxn>
                <a:cxn ang="0">
                  <a:pos x="11" y="4"/>
                </a:cxn>
                <a:cxn ang="0">
                  <a:pos x="4" y="0"/>
                </a:cxn>
                <a:cxn ang="0">
                  <a:pos x="0" y="4"/>
                </a:cxn>
                <a:cxn ang="0">
                  <a:pos x="0" y="4"/>
                </a:cxn>
                <a:cxn ang="0">
                  <a:pos x="11" y="4"/>
                </a:cxn>
                <a:cxn ang="0">
                  <a:pos x="11" y="4"/>
                </a:cxn>
              </a:cxnLst>
              <a:rect l="0" t="0" r="r" b="b"/>
              <a:pathLst>
                <a:path w="11" h="4">
                  <a:moveTo>
                    <a:pt x="11" y="4"/>
                  </a:moveTo>
                  <a:lnTo>
                    <a:pt x="11" y="4"/>
                  </a:lnTo>
                  <a:lnTo>
                    <a:pt x="4" y="0"/>
                  </a:lnTo>
                  <a:lnTo>
                    <a:pt x="0" y="4"/>
                  </a:lnTo>
                  <a:lnTo>
                    <a:pt x="0" y="4"/>
                  </a:lnTo>
                  <a:lnTo>
                    <a:pt x="11" y="4"/>
                  </a:lnTo>
                  <a:lnTo>
                    <a:pt x="11"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0" name="Freeform 1620"/>
            <p:cNvSpPr>
              <a:spLocks/>
            </p:cNvSpPr>
            <p:nvPr/>
          </p:nvSpPr>
          <p:spPr bwMode="auto">
            <a:xfrm>
              <a:off x="5021265" y="2295328"/>
              <a:ext cx="11113" cy="6350"/>
            </a:xfrm>
            <a:custGeom>
              <a:avLst/>
              <a:gdLst/>
              <a:ahLst/>
              <a:cxnLst>
                <a:cxn ang="0">
                  <a:pos x="0" y="0"/>
                </a:cxn>
                <a:cxn ang="0">
                  <a:pos x="0" y="0"/>
                </a:cxn>
                <a:cxn ang="0">
                  <a:pos x="3" y="4"/>
                </a:cxn>
                <a:cxn ang="0">
                  <a:pos x="7" y="4"/>
                </a:cxn>
                <a:cxn ang="0">
                  <a:pos x="3" y="0"/>
                </a:cxn>
                <a:cxn ang="0">
                  <a:pos x="0" y="0"/>
                </a:cxn>
                <a:cxn ang="0">
                  <a:pos x="0" y="0"/>
                </a:cxn>
              </a:cxnLst>
              <a:rect l="0" t="0" r="r" b="b"/>
              <a:pathLst>
                <a:path w="7" h="4">
                  <a:moveTo>
                    <a:pt x="0" y="0"/>
                  </a:moveTo>
                  <a:lnTo>
                    <a:pt x="0" y="0"/>
                  </a:lnTo>
                  <a:lnTo>
                    <a:pt x="3" y="4"/>
                  </a:lnTo>
                  <a:lnTo>
                    <a:pt x="7" y="4"/>
                  </a:lnTo>
                  <a:lnTo>
                    <a:pt x="3" y="0"/>
                  </a:lnTo>
                  <a:lnTo>
                    <a:pt x="0" y="0"/>
                  </a:lnTo>
                  <a:lnTo>
                    <a:pt x="0"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1" name="Freeform 1621"/>
            <p:cNvSpPr>
              <a:spLocks/>
            </p:cNvSpPr>
            <p:nvPr/>
          </p:nvSpPr>
          <p:spPr bwMode="auto">
            <a:xfrm>
              <a:off x="5368927" y="2295328"/>
              <a:ext cx="11113" cy="6350"/>
            </a:xfrm>
            <a:custGeom>
              <a:avLst/>
              <a:gdLst/>
              <a:ahLst/>
              <a:cxnLst>
                <a:cxn ang="0">
                  <a:pos x="7" y="4"/>
                </a:cxn>
                <a:cxn ang="0">
                  <a:pos x="7" y="4"/>
                </a:cxn>
                <a:cxn ang="0">
                  <a:pos x="7" y="0"/>
                </a:cxn>
                <a:cxn ang="0">
                  <a:pos x="0" y="0"/>
                </a:cxn>
                <a:cxn ang="0">
                  <a:pos x="0" y="0"/>
                </a:cxn>
                <a:cxn ang="0">
                  <a:pos x="0" y="4"/>
                </a:cxn>
                <a:cxn ang="0">
                  <a:pos x="4" y="4"/>
                </a:cxn>
                <a:cxn ang="0">
                  <a:pos x="7" y="4"/>
                </a:cxn>
                <a:cxn ang="0">
                  <a:pos x="7" y="4"/>
                </a:cxn>
              </a:cxnLst>
              <a:rect l="0" t="0" r="r" b="b"/>
              <a:pathLst>
                <a:path w="7" h="4">
                  <a:moveTo>
                    <a:pt x="7" y="4"/>
                  </a:moveTo>
                  <a:lnTo>
                    <a:pt x="7" y="4"/>
                  </a:lnTo>
                  <a:lnTo>
                    <a:pt x="7" y="0"/>
                  </a:lnTo>
                  <a:lnTo>
                    <a:pt x="0" y="0"/>
                  </a:lnTo>
                  <a:lnTo>
                    <a:pt x="0" y="0"/>
                  </a:lnTo>
                  <a:lnTo>
                    <a:pt x="0" y="4"/>
                  </a:lnTo>
                  <a:lnTo>
                    <a:pt x="4" y="4"/>
                  </a:lnTo>
                  <a:lnTo>
                    <a:pt x="7" y="4"/>
                  </a:lnTo>
                  <a:lnTo>
                    <a:pt x="7"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2" name="Freeform 1622"/>
            <p:cNvSpPr>
              <a:spLocks/>
            </p:cNvSpPr>
            <p:nvPr/>
          </p:nvSpPr>
          <p:spPr bwMode="auto">
            <a:xfrm>
              <a:off x="5173665" y="2282628"/>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3" name="Freeform 1623"/>
            <p:cNvSpPr>
              <a:spLocks/>
            </p:cNvSpPr>
            <p:nvPr/>
          </p:nvSpPr>
          <p:spPr bwMode="auto">
            <a:xfrm>
              <a:off x="5286377" y="2282628"/>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4" name="Freeform 1624"/>
            <p:cNvSpPr>
              <a:spLocks/>
            </p:cNvSpPr>
            <p:nvPr/>
          </p:nvSpPr>
          <p:spPr bwMode="auto">
            <a:xfrm>
              <a:off x="5462590" y="2282628"/>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5" name="Freeform 1625"/>
            <p:cNvSpPr>
              <a:spLocks/>
            </p:cNvSpPr>
            <p:nvPr/>
          </p:nvSpPr>
          <p:spPr bwMode="auto">
            <a:xfrm>
              <a:off x="3563940" y="2277865"/>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6" name="Freeform 1626"/>
            <p:cNvSpPr>
              <a:spLocks/>
            </p:cNvSpPr>
            <p:nvPr/>
          </p:nvSpPr>
          <p:spPr bwMode="auto">
            <a:xfrm>
              <a:off x="3670302" y="2277865"/>
              <a:ext cx="4763" cy="4763"/>
            </a:xfrm>
            <a:custGeom>
              <a:avLst/>
              <a:gdLst/>
              <a:ahLst/>
              <a:cxnLst>
                <a:cxn ang="0">
                  <a:pos x="0" y="3"/>
                </a:cxn>
                <a:cxn ang="0">
                  <a:pos x="0" y="3"/>
                </a:cxn>
                <a:cxn ang="0">
                  <a:pos x="3" y="3"/>
                </a:cxn>
                <a:cxn ang="0">
                  <a:pos x="3" y="3"/>
                </a:cxn>
                <a:cxn ang="0">
                  <a:pos x="3" y="0"/>
                </a:cxn>
                <a:cxn ang="0">
                  <a:pos x="3" y="0"/>
                </a:cxn>
                <a:cxn ang="0">
                  <a:pos x="0" y="0"/>
                </a:cxn>
                <a:cxn ang="0">
                  <a:pos x="0" y="0"/>
                </a:cxn>
                <a:cxn ang="0">
                  <a:pos x="0" y="3"/>
                </a:cxn>
                <a:cxn ang="0">
                  <a:pos x="0" y="3"/>
                </a:cxn>
              </a:cxnLst>
              <a:rect l="0" t="0" r="r" b="b"/>
              <a:pathLst>
                <a:path w="3" h="3">
                  <a:moveTo>
                    <a:pt x="0" y="3"/>
                  </a:moveTo>
                  <a:lnTo>
                    <a:pt x="0" y="3"/>
                  </a:lnTo>
                  <a:lnTo>
                    <a:pt x="3" y="3"/>
                  </a:lnTo>
                  <a:lnTo>
                    <a:pt x="3" y="3"/>
                  </a:lnTo>
                  <a:lnTo>
                    <a:pt x="3" y="0"/>
                  </a:lnTo>
                  <a:lnTo>
                    <a:pt x="3"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7" name="Freeform 1627"/>
            <p:cNvSpPr>
              <a:spLocks/>
            </p:cNvSpPr>
            <p:nvPr/>
          </p:nvSpPr>
          <p:spPr bwMode="auto">
            <a:xfrm>
              <a:off x="4708527" y="2277865"/>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8" name="Freeform 1628"/>
            <p:cNvSpPr>
              <a:spLocks/>
            </p:cNvSpPr>
            <p:nvPr/>
          </p:nvSpPr>
          <p:spPr bwMode="auto">
            <a:xfrm>
              <a:off x="4926015" y="2277865"/>
              <a:ext cx="12700" cy="4763"/>
            </a:xfrm>
            <a:custGeom>
              <a:avLst/>
              <a:gdLst/>
              <a:ahLst/>
              <a:cxnLst>
                <a:cxn ang="0">
                  <a:pos x="0" y="3"/>
                </a:cxn>
                <a:cxn ang="0">
                  <a:pos x="0" y="3"/>
                </a:cxn>
                <a:cxn ang="0">
                  <a:pos x="8" y="3"/>
                </a:cxn>
                <a:cxn ang="0">
                  <a:pos x="8" y="3"/>
                </a:cxn>
                <a:cxn ang="0">
                  <a:pos x="8" y="0"/>
                </a:cxn>
                <a:cxn ang="0">
                  <a:pos x="8" y="0"/>
                </a:cxn>
                <a:cxn ang="0">
                  <a:pos x="0" y="0"/>
                </a:cxn>
                <a:cxn ang="0">
                  <a:pos x="0" y="0"/>
                </a:cxn>
                <a:cxn ang="0">
                  <a:pos x="0" y="3"/>
                </a:cxn>
                <a:cxn ang="0">
                  <a:pos x="0" y="3"/>
                </a:cxn>
              </a:cxnLst>
              <a:rect l="0" t="0" r="r" b="b"/>
              <a:pathLst>
                <a:path w="8" h="3">
                  <a:moveTo>
                    <a:pt x="0" y="3"/>
                  </a:moveTo>
                  <a:lnTo>
                    <a:pt x="0" y="3"/>
                  </a:lnTo>
                  <a:lnTo>
                    <a:pt x="8" y="3"/>
                  </a:lnTo>
                  <a:lnTo>
                    <a:pt x="8" y="3"/>
                  </a:lnTo>
                  <a:lnTo>
                    <a:pt x="8" y="0"/>
                  </a:lnTo>
                  <a:lnTo>
                    <a:pt x="8"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9" name="Freeform 1629"/>
            <p:cNvSpPr>
              <a:spLocks/>
            </p:cNvSpPr>
            <p:nvPr/>
          </p:nvSpPr>
          <p:spPr bwMode="auto">
            <a:xfrm>
              <a:off x="5238752" y="2277865"/>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0" name="Freeform 1630"/>
            <p:cNvSpPr>
              <a:spLocks/>
            </p:cNvSpPr>
            <p:nvPr/>
          </p:nvSpPr>
          <p:spPr bwMode="auto">
            <a:xfrm>
              <a:off x="5338765" y="2265165"/>
              <a:ext cx="30163" cy="17463"/>
            </a:xfrm>
            <a:custGeom>
              <a:avLst/>
              <a:gdLst/>
              <a:ahLst/>
              <a:cxnLst>
                <a:cxn ang="0">
                  <a:pos x="0" y="11"/>
                </a:cxn>
                <a:cxn ang="0">
                  <a:pos x="0" y="11"/>
                </a:cxn>
                <a:cxn ang="0">
                  <a:pos x="19" y="11"/>
                </a:cxn>
                <a:cxn ang="0">
                  <a:pos x="19" y="11"/>
                </a:cxn>
                <a:cxn ang="0">
                  <a:pos x="15" y="8"/>
                </a:cxn>
                <a:cxn ang="0">
                  <a:pos x="12" y="4"/>
                </a:cxn>
                <a:cxn ang="0">
                  <a:pos x="0" y="0"/>
                </a:cxn>
                <a:cxn ang="0">
                  <a:pos x="0" y="0"/>
                </a:cxn>
                <a:cxn ang="0">
                  <a:pos x="0" y="11"/>
                </a:cxn>
                <a:cxn ang="0">
                  <a:pos x="0" y="11"/>
                </a:cxn>
              </a:cxnLst>
              <a:rect l="0" t="0" r="r" b="b"/>
              <a:pathLst>
                <a:path w="19" h="11">
                  <a:moveTo>
                    <a:pt x="0" y="11"/>
                  </a:moveTo>
                  <a:lnTo>
                    <a:pt x="0" y="11"/>
                  </a:lnTo>
                  <a:lnTo>
                    <a:pt x="19" y="11"/>
                  </a:lnTo>
                  <a:lnTo>
                    <a:pt x="19" y="11"/>
                  </a:lnTo>
                  <a:lnTo>
                    <a:pt x="15" y="8"/>
                  </a:lnTo>
                  <a:lnTo>
                    <a:pt x="12" y="4"/>
                  </a:lnTo>
                  <a:lnTo>
                    <a:pt x="0" y="0"/>
                  </a:lnTo>
                  <a:lnTo>
                    <a:pt x="0"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1" name="Freeform 1631"/>
            <p:cNvSpPr>
              <a:spLocks/>
            </p:cNvSpPr>
            <p:nvPr/>
          </p:nvSpPr>
          <p:spPr bwMode="auto">
            <a:xfrm>
              <a:off x="5203827" y="22651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2" name="Freeform 1632"/>
            <p:cNvSpPr>
              <a:spLocks/>
            </p:cNvSpPr>
            <p:nvPr/>
          </p:nvSpPr>
          <p:spPr bwMode="auto">
            <a:xfrm>
              <a:off x="5399090" y="2265165"/>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3" name="Freeform 1633"/>
            <p:cNvSpPr>
              <a:spLocks/>
            </p:cNvSpPr>
            <p:nvPr/>
          </p:nvSpPr>
          <p:spPr bwMode="auto">
            <a:xfrm>
              <a:off x="5156202" y="2260403"/>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4" name="Freeform 1634"/>
            <p:cNvSpPr>
              <a:spLocks/>
            </p:cNvSpPr>
            <p:nvPr/>
          </p:nvSpPr>
          <p:spPr bwMode="auto">
            <a:xfrm>
              <a:off x="5357815" y="2260403"/>
              <a:ext cx="11113" cy="4763"/>
            </a:xfrm>
            <a:custGeom>
              <a:avLst/>
              <a:gdLst/>
              <a:ahLst/>
              <a:cxnLst>
                <a:cxn ang="0">
                  <a:pos x="0" y="3"/>
                </a:cxn>
                <a:cxn ang="0">
                  <a:pos x="0" y="3"/>
                </a:cxn>
                <a:cxn ang="0">
                  <a:pos x="7" y="3"/>
                </a:cxn>
                <a:cxn ang="0">
                  <a:pos x="7" y="3"/>
                </a:cxn>
                <a:cxn ang="0">
                  <a:pos x="7" y="0"/>
                </a:cxn>
                <a:cxn ang="0">
                  <a:pos x="7" y="0"/>
                </a:cxn>
                <a:cxn ang="0">
                  <a:pos x="0" y="0"/>
                </a:cxn>
                <a:cxn ang="0">
                  <a:pos x="0" y="0"/>
                </a:cxn>
                <a:cxn ang="0">
                  <a:pos x="0" y="3"/>
                </a:cxn>
                <a:cxn ang="0">
                  <a:pos x="0" y="3"/>
                </a:cxn>
              </a:cxnLst>
              <a:rect l="0" t="0" r="r" b="b"/>
              <a:pathLst>
                <a:path w="7" h="3">
                  <a:moveTo>
                    <a:pt x="0" y="3"/>
                  </a:moveTo>
                  <a:lnTo>
                    <a:pt x="0" y="3"/>
                  </a:lnTo>
                  <a:lnTo>
                    <a:pt x="7" y="3"/>
                  </a:lnTo>
                  <a:lnTo>
                    <a:pt x="7" y="3"/>
                  </a:lnTo>
                  <a:lnTo>
                    <a:pt x="7" y="0"/>
                  </a:lnTo>
                  <a:lnTo>
                    <a:pt x="7"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5" name="Freeform 1635"/>
            <p:cNvSpPr>
              <a:spLocks/>
            </p:cNvSpPr>
            <p:nvPr/>
          </p:nvSpPr>
          <p:spPr bwMode="auto">
            <a:xfrm>
              <a:off x="5540377" y="2241353"/>
              <a:ext cx="34925" cy="19050"/>
            </a:xfrm>
            <a:custGeom>
              <a:avLst/>
              <a:gdLst/>
              <a:ahLst/>
              <a:cxnLst>
                <a:cxn ang="0">
                  <a:pos x="15" y="12"/>
                </a:cxn>
                <a:cxn ang="0">
                  <a:pos x="15" y="12"/>
                </a:cxn>
                <a:cxn ang="0">
                  <a:pos x="15" y="8"/>
                </a:cxn>
                <a:cxn ang="0">
                  <a:pos x="22" y="8"/>
                </a:cxn>
                <a:cxn ang="0">
                  <a:pos x="22" y="8"/>
                </a:cxn>
                <a:cxn ang="0">
                  <a:pos x="15" y="4"/>
                </a:cxn>
                <a:cxn ang="0">
                  <a:pos x="11" y="4"/>
                </a:cxn>
                <a:cxn ang="0">
                  <a:pos x="4" y="4"/>
                </a:cxn>
                <a:cxn ang="0">
                  <a:pos x="0" y="0"/>
                </a:cxn>
                <a:cxn ang="0">
                  <a:pos x="0" y="0"/>
                </a:cxn>
                <a:cxn ang="0">
                  <a:pos x="0" y="4"/>
                </a:cxn>
                <a:cxn ang="0">
                  <a:pos x="4" y="8"/>
                </a:cxn>
                <a:cxn ang="0">
                  <a:pos x="15" y="12"/>
                </a:cxn>
                <a:cxn ang="0">
                  <a:pos x="15" y="12"/>
                </a:cxn>
              </a:cxnLst>
              <a:rect l="0" t="0" r="r" b="b"/>
              <a:pathLst>
                <a:path w="22" h="12">
                  <a:moveTo>
                    <a:pt x="15" y="12"/>
                  </a:moveTo>
                  <a:lnTo>
                    <a:pt x="15" y="12"/>
                  </a:lnTo>
                  <a:lnTo>
                    <a:pt x="15" y="8"/>
                  </a:lnTo>
                  <a:lnTo>
                    <a:pt x="22" y="8"/>
                  </a:lnTo>
                  <a:lnTo>
                    <a:pt x="22" y="8"/>
                  </a:lnTo>
                  <a:lnTo>
                    <a:pt x="15" y="4"/>
                  </a:lnTo>
                  <a:lnTo>
                    <a:pt x="11" y="4"/>
                  </a:lnTo>
                  <a:lnTo>
                    <a:pt x="4" y="4"/>
                  </a:lnTo>
                  <a:lnTo>
                    <a:pt x="0" y="0"/>
                  </a:lnTo>
                  <a:lnTo>
                    <a:pt x="0" y="0"/>
                  </a:lnTo>
                  <a:lnTo>
                    <a:pt x="0" y="4"/>
                  </a:lnTo>
                  <a:lnTo>
                    <a:pt x="4" y="8"/>
                  </a:lnTo>
                  <a:lnTo>
                    <a:pt x="15" y="12"/>
                  </a:lnTo>
                  <a:lnTo>
                    <a:pt x="15"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6" name="Freeform 1636"/>
            <p:cNvSpPr>
              <a:spLocks/>
            </p:cNvSpPr>
            <p:nvPr/>
          </p:nvSpPr>
          <p:spPr bwMode="auto">
            <a:xfrm>
              <a:off x="5462590" y="2236590"/>
              <a:ext cx="23813" cy="23813"/>
            </a:xfrm>
            <a:custGeom>
              <a:avLst/>
              <a:gdLst/>
              <a:ahLst/>
              <a:cxnLst>
                <a:cxn ang="0">
                  <a:pos x="0" y="15"/>
                </a:cxn>
                <a:cxn ang="0">
                  <a:pos x="0" y="15"/>
                </a:cxn>
                <a:cxn ang="0">
                  <a:pos x="12" y="7"/>
                </a:cxn>
                <a:cxn ang="0">
                  <a:pos x="15" y="0"/>
                </a:cxn>
                <a:cxn ang="0">
                  <a:pos x="15" y="0"/>
                </a:cxn>
                <a:cxn ang="0">
                  <a:pos x="8" y="0"/>
                </a:cxn>
                <a:cxn ang="0">
                  <a:pos x="0" y="0"/>
                </a:cxn>
                <a:cxn ang="0">
                  <a:pos x="0" y="0"/>
                </a:cxn>
                <a:cxn ang="0">
                  <a:pos x="0" y="15"/>
                </a:cxn>
                <a:cxn ang="0">
                  <a:pos x="0" y="15"/>
                </a:cxn>
              </a:cxnLst>
              <a:rect l="0" t="0" r="r" b="b"/>
              <a:pathLst>
                <a:path w="15" h="15">
                  <a:moveTo>
                    <a:pt x="0" y="15"/>
                  </a:moveTo>
                  <a:lnTo>
                    <a:pt x="0" y="15"/>
                  </a:lnTo>
                  <a:lnTo>
                    <a:pt x="12" y="7"/>
                  </a:lnTo>
                  <a:lnTo>
                    <a:pt x="15" y="0"/>
                  </a:lnTo>
                  <a:lnTo>
                    <a:pt x="15" y="0"/>
                  </a:lnTo>
                  <a:lnTo>
                    <a:pt x="8" y="0"/>
                  </a:lnTo>
                  <a:lnTo>
                    <a:pt x="0" y="0"/>
                  </a:lnTo>
                  <a:lnTo>
                    <a:pt x="0" y="0"/>
                  </a:lnTo>
                  <a:lnTo>
                    <a:pt x="0" y="15"/>
                  </a:lnTo>
                  <a:lnTo>
                    <a:pt x="0"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7" name="Freeform 1637"/>
            <p:cNvSpPr>
              <a:spLocks/>
            </p:cNvSpPr>
            <p:nvPr/>
          </p:nvSpPr>
          <p:spPr bwMode="auto">
            <a:xfrm>
              <a:off x="5056190" y="224135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8" name="Freeform 1638"/>
            <p:cNvSpPr>
              <a:spLocks/>
            </p:cNvSpPr>
            <p:nvPr/>
          </p:nvSpPr>
          <p:spPr bwMode="auto">
            <a:xfrm>
              <a:off x="5186365" y="2236590"/>
              <a:ext cx="17463" cy="17463"/>
            </a:xfrm>
            <a:custGeom>
              <a:avLst/>
              <a:gdLst/>
              <a:ahLst/>
              <a:cxnLst>
                <a:cxn ang="0">
                  <a:pos x="7" y="11"/>
                </a:cxn>
                <a:cxn ang="0">
                  <a:pos x="7" y="11"/>
                </a:cxn>
                <a:cxn ang="0">
                  <a:pos x="11" y="11"/>
                </a:cxn>
                <a:cxn ang="0">
                  <a:pos x="11" y="7"/>
                </a:cxn>
                <a:cxn ang="0">
                  <a:pos x="11" y="0"/>
                </a:cxn>
                <a:cxn ang="0">
                  <a:pos x="11" y="0"/>
                </a:cxn>
                <a:cxn ang="0">
                  <a:pos x="0" y="0"/>
                </a:cxn>
                <a:cxn ang="0">
                  <a:pos x="0" y="0"/>
                </a:cxn>
                <a:cxn ang="0">
                  <a:pos x="0" y="3"/>
                </a:cxn>
                <a:cxn ang="0">
                  <a:pos x="4" y="3"/>
                </a:cxn>
                <a:cxn ang="0">
                  <a:pos x="7" y="7"/>
                </a:cxn>
                <a:cxn ang="0">
                  <a:pos x="7" y="11"/>
                </a:cxn>
                <a:cxn ang="0">
                  <a:pos x="7" y="11"/>
                </a:cxn>
              </a:cxnLst>
              <a:rect l="0" t="0" r="r" b="b"/>
              <a:pathLst>
                <a:path w="11" h="11">
                  <a:moveTo>
                    <a:pt x="7" y="11"/>
                  </a:moveTo>
                  <a:lnTo>
                    <a:pt x="7" y="11"/>
                  </a:lnTo>
                  <a:lnTo>
                    <a:pt x="11" y="11"/>
                  </a:lnTo>
                  <a:lnTo>
                    <a:pt x="11" y="7"/>
                  </a:lnTo>
                  <a:lnTo>
                    <a:pt x="11" y="0"/>
                  </a:lnTo>
                  <a:lnTo>
                    <a:pt x="11" y="0"/>
                  </a:lnTo>
                  <a:lnTo>
                    <a:pt x="0" y="0"/>
                  </a:lnTo>
                  <a:lnTo>
                    <a:pt x="0" y="0"/>
                  </a:lnTo>
                  <a:lnTo>
                    <a:pt x="0" y="3"/>
                  </a:lnTo>
                  <a:lnTo>
                    <a:pt x="4" y="3"/>
                  </a:lnTo>
                  <a:lnTo>
                    <a:pt x="7" y="7"/>
                  </a:lnTo>
                  <a:lnTo>
                    <a:pt x="7" y="11"/>
                  </a:lnTo>
                  <a:lnTo>
                    <a:pt x="7"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9" name="Freeform 1639"/>
            <p:cNvSpPr>
              <a:spLocks/>
            </p:cNvSpPr>
            <p:nvPr/>
          </p:nvSpPr>
          <p:spPr bwMode="auto">
            <a:xfrm>
              <a:off x="5399090" y="2236590"/>
              <a:ext cx="22225" cy="17463"/>
            </a:xfrm>
            <a:custGeom>
              <a:avLst/>
              <a:gdLst/>
              <a:ahLst/>
              <a:cxnLst>
                <a:cxn ang="0">
                  <a:pos x="0" y="11"/>
                </a:cxn>
                <a:cxn ang="0">
                  <a:pos x="0" y="11"/>
                </a:cxn>
                <a:cxn ang="0">
                  <a:pos x="14" y="11"/>
                </a:cxn>
                <a:cxn ang="0">
                  <a:pos x="14" y="11"/>
                </a:cxn>
                <a:cxn ang="0">
                  <a:pos x="14" y="0"/>
                </a:cxn>
                <a:cxn ang="0">
                  <a:pos x="14" y="0"/>
                </a:cxn>
                <a:cxn ang="0">
                  <a:pos x="3" y="3"/>
                </a:cxn>
                <a:cxn ang="0">
                  <a:pos x="0" y="3"/>
                </a:cxn>
                <a:cxn ang="0">
                  <a:pos x="0" y="11"/>
                </a:cxn>
                <a:cxn ang="0">
                  <a:pos x="0" y="11"/>
                </a:cxn>
              </a:cxnLst>
              <a:rect l="0" t="0" r="r" b="b"/>
              <a:pathLst>
                <a:path w="14" h="11">
                  <a:moveTo>
                    <a:pt x="0" y="11"/>
                  </a:moveTo>
                  <a:lnTo>
                    <a:pt x="0" y="11"/>
                  </a:lnTo>
                  <a:lnTo>
                    <a:pt x="14" y="11"/>
                  </a:lnTo>
                  <a:lnTo>
                    <a:pt x="14" y="11"/>
                  </a:lnTo>
                  <a:lnTo>
                    <a:pt x="14" y="0"/>
                  </a:lnTo>
                  <a:lnTo>
                    <a:pt x="14" y="0"/>
                  </a:lnTo>
                  <a:lnTo>
                    <a:pt x="3" y="3"/>
                  </a:lnTo>
                  <a:lnTo>
                    <a:pt x="0"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0" name="Freeform 1640"/>
            <p:cNvSpPr>
              <a:spLocks/>
            </p:cNvSpPr>
            <p:nvPr/>
          </p:nvSpPr>
          <p:spPr bwMode="auto">
            <a:xfrm>
              <a:off x="5080002" y="2236590"/>
              <a:ext cx="17463" cy="4763"/>
            </a:xfrm>
            <a:custGeom>
              <a:avLst/>
              <a:gdLst/>
              <a:ahLst/>
              <a:cxnLst>
                <a:cxn ang="0">
                  <a:pos x="0" y="3"/>
                </a:cxn>
                <a:cxn ang="0">
                  <a:pos x="0" y="3"/>
                </a:cxn>
                <a:cxn ang="0">
                  <a:pos x="11" y="3"/>
                </a:cxn>
                <a:cxn ang="0">
                  <a:pos x="11" y="3"/>
                </a:cxn>
                <a:cxn ang="0">
                  <a:pos x="11" y="0"/>
                </a:cxn>
                <a:cxn ang="0">
                  <a:pos x="11" y="0"/>
                </a:cxn>
                <a:cxn ang="0">
                  <a:pos x="0" y="0"/>
                </a:cxn>
                <a:cxn ang="0">
                  <a:pos x="0" y="0"/>
                </a:cxn>
                <a:cxn ang="0">
                  <a:pos x="0" y="3"/>
                </a:cxn>
                <a:cxn ang="0">
                  <a:pos x="0" y="3"/>
                </a:cxn>
              </a:cxnLst>
              <a:rect l="0" t="0" r="r" b="b"/>
              <a:pathLst>
                <a:path w="11" h="3">
                  <a:moveTo>
                    <a:pt x="0" y="3"/>
                  </a:moveTo>
                  <a:lnTo>
                    <a:pt x="0" y="3"/>
                  </a:lnTo>
                  <a:lnTo>
                    <a:pt x="11" y="3"/>
                  </a:lnTo>
                  <a:lnTo>
                    <a:pt x="11" y="3"/>
                  </a:lnTo>
                  <a:lnTo>
                    <a:pt x="11" y="0"/>
                  </a:lnTo>
                  <a:lnTo>
                    <a:pt x="11"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1" name="Freeform 1641"/>
            <p:cNvSpPr>
              <a:spLocks/>
            </p:cNvSpPr>
            <p:nvPr/>
          </p:nvSpPr>
          <p:spPr bwMode="auto">
            <a:xfrm>
              <a:off x="3044827" y="2136578"/>
              <a:ext cx="23813" cy="100013"/>
            </a:xfrm>
            <a:custGeom>
              <a:avLst/>
              <a:gdLst/>
              <a:ahLst/>
              <a:cxnLst>
                <a:cxn ang="0">
                  <a:pos x="0" y="63"/>
                </a:cxn>
                <a:cxn ang="0">
                  <a:pos x="0" y="63"/>
                </a:cxn>
                <a:cxn ang="0">
                  <a:pos x="7" y="63"/>
                </a:cxn>
                <a:cxn ang="0">
                  <a:pos x="7" y="63"/>
                </a:cxn>
                <a:cxn ang="0">
                  <a:pos x="11" y="59"/>
                </a:cxn>
                <a:cxn ang="0">
                  <a:pos x="11" y="52"/>
                </a:cxn>
                <a:cxn ang="0">
                  <a:pos x="15" y="33"/>
                </a:cxn>
                <a:cxn ang="0">
                  <a:pos x="11" y="18"/>
                </a:cxn>
                <a:cxn ang="0">
                  <a:pos x="11" y="0"/>
                </a:cxn>
                <a:cxn ang="0">
                  <a:pos x="11" y="0"/>
                </a:cxn>
                <a:cxn ang="0">
                  <a:pos x="7" y="3"/>
                </a:cxn>
                <a:cxn ang="0">
                  <a:pos x="3" y="7"/>
                </a:cxn>
                <a:cxn ang="0">
                  <a:pos x="0" y="26"/>
                </a:cxn>
                <a:cxn ang="0">
                  <a:pos x="0" y="44"/>
                </a:cxn>
                <a:cxn ang="0">
                  <a:pos x="0" y="63"/>
                </a:cxn>
                <a:cxn ang="0">
                  <a:pos x="0" y="63"/>
                </a:cxn>
              </a:cxnLst>
              <a:rect l="0" t="0" r="r" b="b"/>
              <a:pathLst>
                <a:path w="15" h="63">
                  <a:moveTo>
                    <a:pt x="0" y="63"/>
                  </a:moveTo>
                  <a:lnTo>
                    <a:pt x="0" y="63"/>
                  </a:lnTo>
                  <a:lnTo>
                    <a:pt x="7" y="63"/>
                  </a:lnTo>
                  <a:lnTo>
                    <a:pt x="7" y="63"/>
                  </a:lnTo>
                  <a:lnTo>
                    <a:pt x="11" y="59"/>
                  </a:lnTo>
                  <a:lnTo>
                    <a:pt x="11" y="52"/>
                  </a:lnTo>
                  <a:lnTo>
                    <a:pt x="15" y="33"/>
                  </a:lnTo>
                  <a:lnTo>
                    <a:pt x="11" y="18"/>
                  </a:lnTo>
                  <a:lnTo>
                    <a:pt x="11" y="0"/>
                  </a:lnTo>
                  <a:lnTo>
                    <a:pt x="11" y="0"/>
                  </a:lnTo>
                  <a:lnTo>
                    <a:pt x="7" y="3"/>
                  </a:lnTo>
                  <a:lnTo>
                    <a:pt x="3" y="7"/>
                  </a:lnTo>
                  <a:lnTo>
                    <a:pt x="0" y="26"/>
                  </a:lnTo>
                  <a:lnTo>
                    <a:pt x="0" y="44"/>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2" name="Freeform 1642"/>
            <p:cNvSpPr>
              <a:spLocks/>
            </p:cNvSpPr>
            <p:nvPr/>
          </p:nvSpPr>
          <p:spPr bwMode="auto">
            <a:xfrm>
              <a:off x="3817940" y="2147690"/>
              <a:ext cx="22225" cy="88900"/>
            </a:xfrm>
            <a:custGeom>
              <a:avLst/>
              <a:gdLst/>
              <a:ahLst/>
              <a:cxnLst>
                <a:cxn ang="0">
                  <a:pos x="3" y="56"/>
                </a:cxn>
                <a:cxn ang="0">
                  <a:pos x="3" y="56"/>
                </a:cxn>
                <a:cxn ang="0">
                  <a:pos x="14" y="56"/>
                </a:cxn>
                <a:cxn ang="0">
                  <a:pos x="14" y="56"/>
                </a:cxn>
                <a:cxn ang="0">
                  <a:pos x="11" y="48"/>
                </a:cxn>
                <a:cxn ang="0">
                  <a:pos x="11" y="41"/>
                </a:cxn>
                <a:cxn ang="0">
                  <a:pos x="11" y="37"/>
                </a:cxn>
                <a:cxn ang="0">
                  <a:pos x="14" y="30"/>
                </a:cxn>
                <a:cxn ang="0">
                  <a:pos x="14" y="30"/>
                </a:cxn>
                <a:cxn ang="0">
                  <a:pos x="11" y="30"/>
                </a:cxn>
                <a:cxn ang="0">
                  <a:pos x="7" y="26"/>
                </a:cxn>
                <a:cxn ang="0">
                  <a:pos x="7" y="19"/>
                </a:cxn>
                <a:cxn ang="0">
                  <a:pos x="7" y="7"/>
                </a:cxn>
                <a:cxn ang="0">
                  <a:pos x="7" y="0"/>
                </a:cxn>
                <a:cxn ang="0">
                  <a:pos x="7" y="0"/>
                </a:cxn>
                <a:cxn ang="0">
                  <a:pos x="3" y="4"/>
                </a:cxn>
                <a:cxn ang="0">
                  <a:pos x="0" y="7"/>
                </a:cxn>
                <a:cxn ang="0">
                  <a:pos x="0" y="22"/>
                </a:cxn>
                <a:cxn ang="0">
                  <a:pos x="3" y="41"/>
                </a:cxn>
                <a:cxn ang="0">
                  <a:pos x="3" y="56"/>
                </a:cxn>
                <a:cxn ang="0">
                  <a:pos x="3" y="56"/>
                </a:cxn>
              </a:cxnLst>
              <a:rect l="0" t="0" r="r" b="b"/>
              <a:pathLst>
                <a:path w="14" h="56">
                  <a:moveTo>
                    <a:pt x="3" y="56"/>
                  </a:moveTo>
                  <a:lnTo>
                    <a:pt x="3" y="56"/>
                  </a:lnTo>
                  <a:lnTo>
                    <a:pt x="14" y="56"/>
                  </a:lnTo>
                  <a:lnTo>
                    <a:pt x="14" y="56"/>
                  </a:lnTo>
                  <a:lnTo>
                    <a:pt x="11" y="48"/>
                  </a:lnTo>
                  <a:lnTo>
                    <a:pt x="11" y="41"/>
                  </a:lnTo>
                  <a:lnTo>
                    <a:pt x="11" y="37"/>
                  </a:lnTo>
                  <a:lnTo>
                    <a:pt x="14" y="30"/>
                  </a:lnTo>
                  <a:lnTo>
                    <a:pt x="14" y="30"/>
                  </a:lnTo>
                  <a:lnTo>
                    <a:pt x="11" y="30"/>
                  </a:lnTo>
                  <a:lnTo>
                    <a:pt x="7" y="26"/>
                  </a:lnTo>
                  <a:lnTo>
                    <a:pt x="7" y="19"/>
                  </a:lnTo>
                  <a:lnTo>
                    <a:pt x="7" y="7"/>
                  </a:lnTo>
                  <a:lnTo>
                    <a:pt x="7" y="0"/>
                  </a:lnTo>
                  <a:lnTo>
                    <a:pt x="7" y="0"/>
                  </a:lnTo>
                  <a:lnTo>
                    <a:pt x="3" y="4"/>
                  </a:lnTo>
                  <a:lnTo>
                    <a:pt x="0" y="7"/>
                  </a:lnTo>
                  <a:lnTo>
                    <a:pt x="0" y="22"/>
                  </a:lnTo>
                  <a:lnTo>
                    <a:pt x="3" y="41"/>
                  </a:lnTo>
                  <a:lnTo>
                    <a:pt x="3" y="56"/>
                  </a:lnTo>
                  <a:lnTo>
                    <a:pt x="3"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3" name="Freeform 1643"/>
            <p:cNvSpPr>
              <a:spLocks/>
            </p:cNvSpPr>
            <p:nvPr/>
          </p:nvSpPr>
          <p:spPr bwMode="auto">
            <a:xfrm>
              <a:off x="4441827" y="2147690"/>
              <a:ext cx="12700" cy="88900"/>
            </a:xfrm>
            <a:custGeom>
              <a:avLst/>
              <a:gdLst/>
              <a:ahLst/>
              <a:cxnLst>
                <a:cxn ang="0">
                  <a:pos x="0" y="56"/>
                </a:cxn>
                <a:cxn ang="0">
                  <a:pos x="0" y="56"/>
                </a:cxn>
                <a:cxn ang="0">
                  <a:pos x="4" y="45"/>
                </a:cxn>
                <a:cxn ang="0">
                  <a:pos x="8" y="26"/>
                </a:cxn>
                <a:cxn ang="0">
                  <a:pos x="4" y="11"/>
                </a:cxn>
                <a:cxn ang="0">
                  <a:pos x="0" y="0"/>
                </a:cxn>
                <a:cxn ang="0">
                  <a:pos x="0" y="0"/>
                </a:cxn>
                <a:cxn ang="0">
                  <a:pos x="0" y="56"/>
                </a:cxn>
                <a:cxn ang="0">
                  <a:pos x="0" y="56"/>
                </a:cxn>
              </a:cxnLst>
              <a:rect l="0" t="0" r="r" b="b"/>
              <a:pathLst>
                <a:path w="8" h="56">
                  <a:moveTo>
                    <a:pt x="0" y="56"/>
                  </a:moveTo>
                  <a:lnTo>
                    <a:pt x="0" y="56"/>
                  </a:lnTo>
                  <a:lnTo>
                    <a:pt x="4" y="45"/>
                  </a:lnTo>
                  <a:lnTo>
                    <a:pt x="8" y="26"/>
                  </a:lnTo>
                  <a:lnTo>
                    <a:pt x="4" y="11"/>
                  </a:lnTo>
                  <a:lnTo>
                    <a:pt x="0" y="0"/>
                  </a:lnTo>
                  <a:lnTo>
                    <a:pt x="0" y="0"/>
                  </a:lnTo>
                  <a:lnTo>
                    <a:pt x="0" y="56"/>
                  </a:lnTo>
                  <a:lnTo>
                    <a:pt x="0"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4" name="Freeform 1644"/>
            <p:cNvSpPr>
              <a:spLocks/>
            </p:cNvSpPr>
            <p:nvPr/>
          </p:nvSpPr>
          <p:spPr bwMode="auto">
            <a:xfrm>
              <a:off x="5008565" y="2223890"/>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5" name="Freeform 1645"/>
            <p:cNvSpPr>
              <a:spLocks/>
            </p:cNvSpPr>
            <p:nvPr/>
          </p:nvSpPr>
          <p:spPr bwMode="auto">
            <a:xfrm>
              <a:off x="5327652" y="2223890"/>
              <a:ext cx="11113" cy="12700"/>
            </a:xfrm>
            <a:custGeom>
              <a:avLst/>
              <a:gdLst/>
              <a:ahLst/>
              <a:cxnLst>
                <a:cxn ang="0">
                  <a:pos x="0" y="8"/>
                </a:cxn>
                <a:cxn ang="0">
                  <a:pos x="0" y="8"/>
                </a:cxn>
                <a:cxn ang="0">
                  <a:pos x="7" y="8"/>
                </a:cxn>
                <a:cxn ang="0">
                  <a:pos x="7" y="8"/>
                </a:cxn>
                <a:cxn ang="0">
                  <a:pos x="7" y="0"/>
                </a:cxn>
                <a:cxn ang="0">
                  <a:pos x="7" y="0"/>
                </a:cxn>
                <a:cxn ang="0">
                  <a:pos x="0" y="0"/>
                </a:cxn>
                <a:cxn ang="0">
                  <a:pos x="0" y="0"/>
                </a:cxn>
                <a:cxn ang="0">
                  <a:pos x="0" y="8"/>
                </a:cxn>
                <a:cxn ang="0">
                  <a:pos x="0" y="8"/>
                </a:cxn>
              </a:cxnLst>
              <a:rect l="0" t="0" r="r" b="b"/>
              <a:pathLst>
                <a:path w="7" h="8">
                  <a:moveTo>
                    <a:pt x="0" y="8"/>
                  </a:moveTo>
                  <a:lnTo>
                    <a:pt x="0" y="8"/>
                  </a:lnTo>
                  <a:lnTo>
                    <a:pt x="7" y="8"/>
                  </a:lnTo>
                  <a:lnTo>
                    <a:pt x="7" y="8"/>
                  </a:lnTo>
                  <a:lnTo>
                    <a:pt x="7" y="0"/>
                  </a:lnTo>
                  <a:lnTo>
                    <a:pt x="7"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6" name="Freeform 1646"/>
            <p:cNvSpPr>
              <a:spLocks/>
            </p:cNvSpPr>
            <p:nvPr/>
          </p:nvSpPr>
          <p:spPr bwMode="auto">
            <a:xfrm>
              <a:off x="3687765" y="2219128"/>
              <a:ext cx="4763" cy="4763"/>
            </a:xfrm>
            <a:custGeom>
              <a:avLst/>
              <a:gdLst/>
              <a:ahLst/>
              <a:cxnLst>
                <a:cxn ang="0">
                  <a:pos x="0" y="3"/>
                </a:cxn>
                <a:cxn ang="0">
                  <a:pos x="0" y="3"/>
                </a:cxn>
                <a:cxn ang="0">
                  <a:pos x="3" y="3"/>
                </a:cxn>
                <a:cxn ang="0">
                  <a:pos x="3" y="3"/>
                </a:cxn>
                <a:cxn ang="0">
                  <a:pos x="3" y="0"/>
                </a:cxn>
                <a:cxn ang="0">
                  <a:pos x="3" y="0"/>
                </a:cxn>
                <a:cxn ang="0">
                  <a:pos x="0" y="0"/>
                </a:cxn>
                <a:cxn ang="0">
                  <a:pos x="0" y="0"/>
                </a:cxn>
                <a:cxn ang="0">
                  <a:pos x="0" y="3"/>
                </a:cxn>
                <a:cxn ang="0">
                  <a:pos x="0" y="3"/>
                </a:cxn>
              </a:cxnLst>
              <a:rect l="0" t="0" r="r" b="b"/>
              <a:pathLst>
                <a:path w="3" h="3">
                  <a:moveTo>
                    <a:pt x="0" y="3"/>
                  </a:moveTo>
                  <a:lnTo>
                    <a:pt x="0" y="3"/>
                  </a:lnTo>
                  <a:lnTo>
                    <a:pt x="3" y="3"/>
                  </a:lnTo>
                  <a:lnTo>
                    <a:pt x="3" y="3"/>
                  </a:lnTo>
                  <a:lnTo>
                    <a:pt x="3" y="0"/>
                  </a:lnTo>
                  <a:lnTo>
                    <a:pt x="3"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7" name="Freeform 1647"/>
            <p:cNvSpPr>
              <a:spLocks/>
            </p:cNvSpPr>
            <p:nvPr/>
          </p:nvSpPr>
          <p:spPr bwMode="auto">
            <a:xfrm>
              <a:off x="5056190" y="2206428"/>
              <a:ext cx="11113" cy="17463"/>
            </a:xfrm>
            <a:custGeom>
              <a:avLst/>
              <a:gdLst/>
              <a:ahLst/>
              <a:cxnLst>
                <a:cxn ang="0">
                  <a:pos x="0" y="11"/>
                </a:cxn>
                <a:cxn ang="0">
                  <a:pos x="0" y="11"/>
                </a:cxn>
                <a:cxn ang="0">
                  <a:pos x="4" y="11"/>
                </a:cxn>
                <a:cxn ang="0">
                  <a:pos x="4" y="8"/>
                </a:cxn>
                <a:cxn ang="0">
                  <a:pos x="7" y="0"/>
                </a:cxn>
                <a:cxn ang="0">
                  <a:pos x="7" y="0"/>
                </a:cxn>
                <a:cxn ang="0">
                  <a:pos x="0" y="0"/>
                </a:cxn>
                <a:cxn ang="0">
                  <a:pos x="0" y="4"/>
                </a:cxn>
                <a:cxn ang="0">
                  <a:pos x="0" y="11"/>
                </a:cxn>
                <a:cxn ang="0">
                  <a:pos x="0" y="11"/>
                </a:cxn>
              </a:cxnLst>
              <a:rect l="0" t="0" r="r" b="b"/>
              <a:pathLst>
                <a:path w="7" h="11">
                  <a:moveTo>
                    <a:pt x="0" y="11"/>
                  </a:moveTo>
                  <a:lnTo>
                    <a:pt x="0" y="11"/>
                  </a:lnTo>
                  <a:lnTo>
                    <a:pt x="4" y="11"/>
                  </a:lnTo>
                  <a:lnTo>
                    <a:pt x="4" y="8"/>
                  </a:lnTo>
                  <a:lnTo>
                    <a:pt x="7" y="0"/>
                  </a:lnTo>
                  <a:lnTo>
                    <a:pt x="7" y="0"/>
                  </a:lnTo>
                  <a:lnTo>
                    <a:pt x="0" y="0"/>
                  </a:lnTo>
                  <a:lnTo>
                    <a:pt x="0"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8" name="Freeform 1648"/>
            <p:cNvSpPr>
              <a:spLocks/>
            </p:cNvSpPr>
            <p:nvPr/>
          </p:nvSpPr>
          <p:spPr bwMode="auto">
            <a:xfrm>
              <a:off x="5392740" y="2219128"/>
              <a:ext cx="6350" cy="4763"/>
            </a:xfrm>
            <a:custGeom>
              <a:avLst/>
              <a:gdLst/>
              <a:ahLst/>
              <a:cxnLst>
                <a:cxn ang="0">
                  <a:pos x="0" y="3"/>
                </a:cxn>
                <a:cxn ang="0">
                  <a:pos x="0" y="3"/>
                </a:cxn>
                <a:cxn ang="0">
                  <a:pos x="4" y="3"/>
                </a:cxn>
                <a:cxn ang="0">
                  <a:pos x="4" y="3"/>
                </a:cxn>
                <a:cxn ang="0">
                  <a:pos x="4" y="0"/>
                </a:cxn>
                <a:cxn ang="0">
                  <a:pos x="4" y="0"/>
                </a:cxn>
                <a:cxn ang="0">
                  <a:pos x="0" y="0"/>
                </a:cxn>
                <a:cxn ang="0">
                  <a:pos x="0" y="0"/>
                </a:cxn>
                <a:cxn ang="0">
                  <a:pos x="0" y="3"/>
                </a:cxn>
                <a:cxn ang="0">
                  <a:pos x="0" y="3"/>
                </a:cxn>
              </a:cxnLst>
              <a:rect l="0" t="0" r="r" b="b"/>
              <a:pathLst>
                <a:path w="4" h="3">
                  <a:moveTo>
                    <a:pt x="0" y="3"/>
                  </a:moveTo>
                  <a:lnTo>
                    <a:pt x="0" y="3"/>
                  </a:lnTo>
                  <a:lnTo>
                    <a:pt x="4" y="3"/>
                  </a:lnTo>
                  <a:lnTo>
                    <a:pt x="4" y="3"/>
                  </a:lnTo>
                  <a:lnTo>
                    <a:pt x="4" y="0"/>
                  </a:lnTo>
                  <a:lnTo>
                    <a:pt x="4" y="0"/>
                  </a:lnTo>
                  <a:lnTo>
                    <a:pt x="0" y="0"/>
                  </a:lnTo>
                  <a:lnTo>
                    <a:pt x="0"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9" name="Freeform 1649"/>
            <p:cNvSpPr>
              <a:spLocks/>
            </p:cNvSpPr>
            <p:nvPr/>
          </p:nvSpPr>
          <p:spPr bwMode="auto">
            <a:xfrm>
              <a:off x="5410202" y="2219128"/>
              <a:ext cx="17463" cy="4763"/>
            </a:xfrm>
            <a:custGeom>
              <a:avLst/>
              <a:gdLst/>
              <a:ahLst/>
              <a:cxnLst>
                <a:cxn ang="0">
                  <a:pos x="11" y="3"/>
                </a:cxn>
                <a:cxn ang="0">
                  <a:pos x="11" y="3"/>
                </a:cxn>
                <a:cxn ang="0">
                  <a:pos x="11" y="0"/>
                </a:cxn>
                <a:cxn ang="0">
                  <a:pos x="7" y="0"/>
                </a:cxn>
                <a:cxn ang="0">
                  <a:pos x="0" y="0"/>
                </a:cxn>
                <a:cxn ang="0">
                  <a:pos x="0" y="0"/>
                </a:cxn>
                <a:cxn ang="0">
                  <a:pos x="4" y="3"/>
                </a:cxn>
                <a:cxn ang="0">
                  <a:pos x="11" y="3"/>
                </a:cxn>
                <a:cxn ang="0">
                  <a:pos x="11" y="3"/>
                </a:cxn>
              </a:cxnLst>
              <a:rect l="0" t="0" r="r" b="b"/>
              <a:pathLst>
                <a:path w="11" h="3">
                  <a:moveTo>
                    <a:pt x="11" y="3"/>
                  </a:moveTo>
                  <a:lnTo>
                    <a:pt x="11" y="3"/>
                  </a:lnTo>
                  <a:lnTo>
                    <a:pt x="11" y="0"/>
                  </a:lnTo>
                  <a:lnTo>
                    <a:pt x="7" y="0"/>
                  </a:lnTo>
                  <a:lnTo>
                    <a:pt x="0" y="0"/>
                  </a:lnTo>
                  <a:lnTo>
                    <a:pt x="0" y="0"/>
                  </a:lnTo>
                  <a:lnTo>
                    <a:pt x="4" y="3"/>
                  </a:lnTo>
                  <a:lnTo>
                    <a:pt x="11" y="3"/>
                  </a:lnTo>
                  <a:lnTo>
                    <a:pt x="11"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0" name="Freeform 1650"/>
            <p:cNvSpPr>
              <a:spLocks/>
            </p:cNvSpPr>
            <p:nvPr/>
          </p:nvSpPr>
          <p:spPr bwMode="auto">
            <a:xfrm>
              <a:off x="5451477" y="2195315"/>
              <a:ext cx="30163" cy="28575"/>
            </a:xfrm>
            <a:custGeom>
              <a:avLst/>
              <a:gdLst/>
              <a:ahLst/>
              <a:cxnLst>
                <a:cxn ang="0">
                  <a:pos x="0" y="18"/>
                </a:cxn>
                <a:cxn ang="0">
                  <a:pos x="0" y="18"/>
                </a:cxn>
                <a:cxn ang="0">
                  <a:pos x="11" y="11"/>
                </a:cxn>
                <a:cxn ang="0">
                  <a:pos x="15" y="7"/>
                </a:cxn>
                <a:cxn ang="0">
                  <a:pos x="19" y="0"/>
                </a:cxn>
                <a:cxn ang="0">
                  <a:pos x="19" y="0"/>
                </a:cxn>
                <a:cxn ang="0">
                  <a:pos x="7" y="0"/>
                </a:cxn>
                <a:cxn ang="0">
                  <a:pos x="7" y="0"/>
                </a:cxn>
                <a:cxn ang="0">
                  <a:pos x="7" y="7"/>
                </a:cxn>
                <a:cxn ang="0">
                  <a:pos x="4" y="11"/>
                </a:cxn>
                <a:cxn ang="0">
                  <a:pos x="0" y="15"/>
                </a:cxn>
                <a:cxn ang="0">
                  <a:pos x="0" y="18"/>
                </a:cxn>
                <a:cxn ang="0">
                  <a:pos x="0" y="18"/>
                </a:cxn>
              </a:cxnLst>
              <a:rect l="0" t="0" r="r" b="b"/>
              <a:pathLst>
                <a:path w="19" h="18">
                  <a:moveTo>
                    <a:pt x="0" y="18"/>
                  </a:moveTo>
                  <a:lnTo>
                    <a:pt x="0" y="18"/>
                  </a:lnTo>
                  <a:lnTo>
                    <a:pt x="11" y="11"/>
                  </a:lnTo>
                  <a:lnTo>
                    <a:pt x="15" y="7"/>
                  </a:lnTo>
                  <a:lnTo>
                    <a:pt x="19" y="0"/>
                  </a:lnTo>
                  <a:lnTo>
                    <a:pt x="19" y="0"/>
                  </a:lnTo>
                  <a:lnTo>
                    <a:pt x="7" y="0"/>
                  </a:lnTo>
                  <a:lnTo>
                    <a:pt x="7" y="0"/>
                  </a:lnTo>
                  <a:lnTo>
                    <a:pt x="7" y="7"/>
                  </a:lnTo>
                  <a:lnTo>
                    <a:pt x="4" y="11"/>
                  </a:lnTo>
                  <a:lnTo>
                    <a:pt x="0" y="15"/>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1" name="Freeform 1651"/>
            <p:cNvSpPr>
              <a:spLocks/>
            </p:cNvSpPr>
            <p:nvPr/>
          </p:nvSpPr>
          <p:spPr bwMode="auto">
            <a:xfrm>
              <a:off x="3716340" y="2206428"/>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2" name="Freeform 1652"/>
            <p:cNvSpPr>
              <a:spLocks/>
            </p:cNvSpPr>
            <p:nvPr/>
          </p:nvSpPr>
          <p:spPr bwMode="auto">
            <a:xfrm>
              <a:off x="4984752" y="2206428"/>
              <a:ext cx="6350" cy="12700"/>
            </a:xfrm>
            <a:custGeom>
              <a:avLst/>
              <a:gdLst/>
              <a:ahLst/>
              <a:cxnLst>
                <a:cxn ang="0">
                  <a:pos x="0" y="8"/>
                </a:cxn>
                <a:cxn ang="0">
                  <a:pos x="0" y="8"/>
                </a:cxn>
                <a:cxn ang="0">
                  <a:pos x="4" y="8"/>
                </a:cxn>
                <a:cxn ang="0">
                  <a:pos x="4" y="0"/>
                </a:cxn>
                <a:cxn ang="0">
                  <a:pos x="4" y="0"/>
                </a:cxn>
                <a:cxn ang="0">
                  <a:pos x="4" y="0"/>
                </a:cxn>
                <a:cxn ang="0">
                  <a:pos x="4" y="0"/>
                </a:cxn>
                <a:cxn ang="0">
                  <a:pos x="4" y="0"/>
                </a:cxn>
                <a:cxn ang="0">
                  <a:pos x="0" y="0"/>
                </a:cxn>
                <a:cxn ang="0">
                  <a:pos x="0" y="8"/>
                </a:cxn>
                <a:cxn ang="0">
                  <a:pos x="0" y="8"/>
                </a:cxn>
              </a:cxnLst>
              <a:rect l="0" t="0" r="r" b="b"/>
              <a:pathLst>
                <a:path w="4" h="8">
                  <a:moveTo>
                    <a:pt x="0" y="8"/>
                  </a:moveTo>
                  <a:lnTo>
                    <a:pt x="0" y="8"/>
                  </a:lnTo>
                  <a:lnTo>
                    <a:pt x="4" y="8"/>
                  </a:lnTo>
                  <a:lnTo>
                    <a:pt x="4" y="0"/>
                  </a:lnTo>
                  <a:lnTo>
                    <a:pt x="4" y="0"/>
                  </a:lnTo>
                  <a:lnTo>
                    <a:pt x="4" y="0"/>
                  </a:lnTo>
                  <a:lnTo>
                    <a:pt x="4" y="0"/>
                  </a:lnTo>
                  <a:lnTo>
                    <a:pt x="4"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3" name="Freeform 1653"/>
            <p:cNvSpPr>
              <a:spLocks/>
            </p:cNvSpPr>
            <p:nvPr/>
          </p:nvSpPr>
          <p:spPr bwMode="auto">
            <a:xfrm>
              <a:off x="5286377" y="2195315"/>
              <a:ext cx="30163" cy="23813"/>
            </a:xfrm>
            <a:custGeom>
              <a:avLst/>
              <a:gdLst/>
              <a:ahLst/>
              <a:cxnLst>
                <a:cxn ang="0">
                  <a:pos x="7" y="15"/>
                </a:cxn>
                <a:cxn ang="0">
                  <a:pos x="7" y="15"/>
                </a:cxn>
                <a:cxn ang="0">
                  <a:pos x="15" y="11"/>
                </a:cxn>
                <a:cxn ang="0">
                  <a:pos x="19" y="7"/>
                </a:cxn>
                <a:cxn ang="0">
                  <a:pos x="19" y="0"/>
                </a:cxn>
                <a:cxn ang="0">
                  <a:pos x="19" y="0"/>
                </a:cxn>
                <a:cxn ang="0">
                  <a:pos x="15" y="0"/>
                </a:cxn>
                <a:cxn ang="0">
                  <a:pos x="15" y="7"/>
                </a:cxn>
                <a:cxn ang="0">
                  <a:pos x="15" y="7"/>
                </a:cxn>
                <a:cxn ang="0">
                  <a:pos x="11" y="7"/>
                </a:cxn>
                <a:cxn ang="0">
                  <a:pos x="7" y="3"/>
                </a:cxn>
                <a:cxn ang="0">
                  <a:pos x="7" y="0"/>
                </a:cxn>
                <a:cxn ang="0">
                  <a:pos x="4" y="0"/>
                </a:cxn>
                <a:cxn ang="0">
                  <a:pos x="4" y="0"/>
                </a:cxn>
                <a:cxn ang="0">
                  <a:pos x="0" y="3"/>
                </a:cxn>
                <a:cxn ang="0">
                  <a:pos x="4" y="7"/>
                </a:cxn>
                <a:cxn ang="0">
                  <a:pos x="7" y="11"/>
                </a:cxn>
                <a:cxn ang="0">
                  <a:pos x="7" y="15"/>
                </a:cxn>
                <a:cxn ang="0">
                  <a:pos x="7" y="15"/>
                </a:cxn>
              </a:cxnLst>
              <a:rect l="0" t="0" r="r" b="b"/>
              <a:pathLst>
                <a:path w="19" h="15">
                  <a:moveTo>
                    <a:pt x="7" y="15"/>
                  </a:moveTo>
                  <a:lnTo>
                    <a:pt x="7" y="15"/>
                  </a:lnTo>
                  <a:lnTo>
                    <a:pt x="15" y="11"/>
                  </a:lnTo>
                  <a:lnTo>
                    <a:pt x="19" y="7"/>
                  </a:lnTo>
                  <a:lnTo>
                    <a:pt x="19" y="0"/>
                  </a:lnTo>
                  <a:lnTo>
                    <a:pt x="19" y="0"/>
                  </a:lnTo>
                  <a:lnTo>
                    <a:pt x="15" y="0"/>
                  </a:lnTo>
                  <a:lnTo>
                    <a:pt x="15" y="7"/>
                  </a:lnTo>
                  <a:lnTo>
                    <a:pt x="15" y="7"/>
                  </a:lnTo>
                  <a:lnTo>
                    <a:pt x="11" y="7"/>
                  </a:lnTo>
                  <a:lnTo>
                    <a:pt x="7" y="3"/>
                  </a:lnTo>
                  <a:lnTo>
                    <a:pt x="7" y="0"/>
                  </a:lnTo>
                  <a:lnTo>
                    <a:pt x="4" y="0"/>
                  </a:lnTo>
                  <a:lnTo>
                    <a:pt x="4" y="0"/>
                  </a:lnTo>
                  <a:lnTo>
                    <a:pt x="0" y="3"/>
                  </a:lnTo>
                  <a:lnTo>
                    <a:pt x="4" y="7"/>
                  </a:lnTo>
                  <a:lnTo>
                    <a:pt x="7" y="11"/>
                  </a:lnTo>
                  <a:lnTo>
                    <a:pt x="7" y="15"/>
                  </a:lnTo>
                  <a:lnTo>
                    <a:pt x="7"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4" name="Freeform 1654"/>
            <p:cNvSpPr>
              <a:spLocks/>
            </p:cNvSpPr>
            <p:nvPr/>
          </p:nvSpPr>
          <p:spPr bwMode="auto">
            <a:xfrm>
              <a:off x="5492752" y="2206428"/>
              <a:ext cx="11113" cy="12700"/>
            </a:xfrm>
            <a:custGeom>
              <a:avLst/>
              <a:gdLst/>
              <a:ahLst/>
              <a:cxnLst>
                <a:cxn ang="0">
                  <a:pos x="0" y="8"/>
                </a:cxn>
                <a:cxn ang="0">
                  <a:pos x="0" y="8"/>
                </a:cxn>
                <a:cxn ang="0">
                  <a:pos x="7" y="4"/>
                </a:cxn>
                <a:cxn ang="0">
                  <a:pos x="4" y="0"/>
                </a:cxn>
                <a:cxn ang="0">
                  <a:pos x="0" y="0"/>
                </a:cxn>
                <a:cxn ang="0">
                  <a:pos x="0" y="8"/>
                </a:cxn>
                <a:cxn ang="0">
                  <a:pos x="0" y="8"/>
                </a:cxn>
              </a:cxnLst>
              <a:rect l="0" t="0" r="r" b="b"/>
              <a:pathLst>
                <a:path w="7" h="8">
                  <a:moveTo>
                    <a:pt x="0" y="8"/>
                  </a:moveTo>
                  <a:lnTo>
                    <a:pt x="0" y="8"/>
                  </a:lnTo>
                  <a:lnTo>
                    <a:pt x="7" y="4"/>
                  </a:lnTo>
                  <a:lnTo>
                    <a:pt x="4"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5" name="Freeform 1655"/>
            <p:cNvSpPr>
              <a:spLocks/>
            </p:cNvSpPr>
            <p:nvPr/>
          </p:nvSpPr>
          <p:spPr bwMode="auto">
            <a:xfrm>
              <a:off x="5510215" y="2206428"/>
              <a:ext cx="12700" cy="12700"/>
            </a:xfrm>
            <a:custGeom>
              <a:avLst/>
              <a:gdLst/>
              <a:ahLst/>
              <a:cxnLst>
                <a:cxn ang="0">
                  <a:pos x="0" y="8"/>
                </a:cxn>
                <a:cxn ang="0">
                  <a:pos x="0" y="8"/>
                </a:cxn>
                <a:cxn ang="0">
                  <a:pos x="8" y="8"/>
                </a:cxn>
                <a:cxn ang="0">
                  <a:pos x="8" y="4"/>
                </a:cxn>
                <a:cxn ang="0">
                  <a:pos x="8" y="0"/>
                </a:cxn>
                <a:cxn ang="0">
                  <a:pos x="0" y="0"/>
                </a:cxn>
                <a:cxn ang="0">
                  <a:pos x="0" y="0"/>
                </a:cxn>
                <a:cxn ang="0">
                  <a:pos x="0" y="8"/>
                </a:cxn>
                <a:cxn ang="0">
                  <a:pos x="0" y="8"/>
                </a:cxn>
              </a:cxnLst>
              <a:rect l="0" t="0" r="r" b="b"/>
              <a:pathLst>
                <a:path w="8" h="8">
                  <a:moveTo>
                    <a:pt x="0" y="8"/>
                  </a:moveTo>
                  <a:lnTo>
                    <a:pt x="0" y="8"/>
                  </a:lnTo>
                  <a:lnTo>
                    <a:pt x="8" y="8"/>
                  </a:lnTo>
                  <a:lnTo>
                    <a:pt x="8" y="4"/>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6" name="Freeform 1656"/>
            <p:cNvSpPr>
              <a:spLocks/>
            </p:cNvSpPr>
            <p:nvPr/>
          </p:nvSpPr>
          <p:spPr bwMode="auto">
            <a:xfrm>
              <a:off x="5527677" y="2195315"/>
              <a:ext cx="23813" cy="11113"/>
            </a:xfrm>
            <a:custGeom>
              <a:avLst/>
              <a:gdLst/>
              <a:ahLst/>
              <a:cxnLst>
                <a:cxn ang="0">
                  <a:pos x="12" y="7"/>
                </a:cxn>
                <a:cxn ang="0">
                  <a:pos x="12" y="7"/>
                </a:cxn>
                <a:cxn ang="0">
                  <a:pos x="15" y="7"/>
                </a:cxn>
                <a:cxn ang="0">
                  <a:pos x="15" y="7"/>
                </a:cxn>
                <a:cxn ang="0">
                  <a:pos x="15" y="0"/>
                </a:cxn>
                <a:cxn ang="0">
                  <a:pos x="15" y="0"/>
                </a:cxn>
                <a:cxn ang="0">
                  <a:pos x="8" y="0"/>
                </a:cxn>
                <a:cxn ang="0">
                  <a:pos x="0" y="3"/>
                </a:cxn>
                <a:cxn ang="0">
                  <a:pos x="0" y="3"/>
                </a:cxn>
                <a:cxn ang="0">
                  <a:pos x="4" y="3"/>
                </a:cxn>
                <a:cxn ang="0">
                  <a:pos x="8" y="7"/>
                </a:cxn>
                <a:cxn ang="0">
                  <a:pos x="8" y="7"/>
                </a:cxn>
                <a:cxn ang="0">
                  <a:pos x="12" y="7"/>
                </a:cxn>
                <a:cxn ang="0">
                  <a:pos x="12" y="7"/>
                </a:cxn>
              </a:cxnLst>
              <a:rect l="0" t="0" r="r" b="b"/>
              <a:pathLst>
                <a:path w="15" h="7">
                  <a:moveTo>
                    <a:pt x="12" y="7"/>
                  </a:moveTo>
                  <a:lnTo>
                    <a:pt x="12" y="7"/>
                  </a:lnTo>
                  <a:lnTo>
                    <a:pt x="15" y="7"/>
                  </a:lnTo>
                  <a:lnTo>
                    <a:pt x="15" y="7"/>
                  </a:lnTo>
                  <a:lnTo>
                    <a:pt x="15" y="0"/>
                  </a:lnTo>
                  <a:lnTo>
                    <a:pt x="15" y="0"/>
                  </a:lnTo>
                  <a:lnTo>
                    <a:pt x="8" y="0"/>
                  </a:lnTo>
                  <a:lnTo>
                    <a:pt x="0" y="3"/>
                  </a:lnTo>
                  <a:lnTo>
                    <a:pt x="0" y="3"/>
                  </a:lnTo>
                  <a:lnTo>
                    <a:pt x="4" y="3"/>
                  </a:lnTo>
                  <a:lnTo>
                    <a:pt x="8" y="7"/>
                  </a:lnTo>
                  <a:lnTo>
                    <a:pt x="8" y="7"/>
                  </a:lnTo>
                  <a:lnTo>
                    <a:pt x="12" y="7"/>
                  </a:lnTo>
                  <a:lnTo>
                    <a:pt x="12"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7" name="Freeform 1657"/>
            <p:cNvSpPr>
              <a:spLocks/>
            </p:cNvSpPr>
            <p:nvPr/>
          </p:nvSpPr>
          <p:spPr bwMode="auto">
            <a:xfrm>
              <a:off x="5440365" y="2195315"/>
              <a:ext cx="11113" cy="11113"/>
            </a:xfrm>
            <a:custGeom>
              <a:avLst/>
              <a:gdLst/>
              <a:ahLst/>
              <a:cxnLst>
                <a:cxn ang="0">
                  <a:pos x="0" y="3"/>
                </a:cxn>
                <a:cxn ang="0">
                  <a:pos x="0" y="3"/>
                </a:cxn>
                <a:cxn ang="0">
                  <a:pos x="3" y="7"/>
                </a:cxn>
                <a:cxn ang="0">
                  <a:pos x="7" y="3"/>
                </a:cxn>
                <a:cxn ang="0">
                  <a:pos x="3" y="0"/>
                </a:cxn>
                <a:cxn ang="0">
                  <a:pos x="0" y="3"/>
                </a:cxn>
                <a:cxn ang="0">
                  <a:pos x="0" y="3"/>
                </a:cxn>
              </a:cxnLst>
              <a:rect l="0" t="0" r="r" b="b"/>
              <a:pathLst>
                <a:path w="7" h="7">
                  <a:moveTo>
                    <a:pt x="0" y="3"/>
                  </a:moveTo>
                  <a:lnTo>
                    <a:pt x="0" y="3"/>
                  </a:lnTo>
                  <a:lnTo>
                    <a:pt x="3" y="7"/>
                  </a:lnTo>
                  <a:lnTo>
                    <a:pt x="7" y="3"/>
                  </a:lnTo>
                  <a:lnTo>
                    <a:pt x="3" y="0"/>
                  </a:lnTo>
                  <a:lnTo>
                    <a:pt x="0" y="3"/>
                  </a:lnTo>
                  <a:lnTo>
                    <a:pt x="0"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8" name="Freeform 1658"/>
            <p:cNvSpPr>
              <a:spLocks/>
            </p:cNvSpPr>
            <p:nvPr/>
          </p:nvSpPr>
          <p:spPr bwMode="auto">
            <a:xfrm>
              <a:off x="5338765" y="218896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9" name="Freeform 1659"/>
            <p:cNvSpPr>
              <a:spLocks/>
            </p:cNvSpPr>
            <p:nvPr/>
          </p:nvSpPr>
          <p:spPr bwMode="auto">
            <a:xfrm>
              <a:off x="5410202" y="2188965"/>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0" name="Freeform 1660"/>
            <p:cNvSpPr>
              <a:spLocks/>
            </p:cNvSpPr>
            <p:nvPr/>
          </p:nvSpPr>
          <p:spPr bwMode="auto">
            <a:xfrm>
              <a:off x="5564190" y="2188965"/>
              <a:ext cx="17463" cy="6350"/>
            </a:xfrm>
            <a:custGeom>
              <a:avLst/>
              <a:gdLst/>
              <a:ahLst/>
              <a:cxnLst>
                <a:cxn ang="0">
                  <a:pos x="0" y="4"/>
                </a:cxn>
                <a:cxn ang="0">
                  <a:pos x="0" y="4"/>
                </a:cxn>
                <a:cxn ang="0">
                  <a:pos x="11" y="4"/>
                </a:cxn>
                <a:cxn ang="0">
                  <a:pos x="11" y="4"/>
                </a:cxn>
                <a:cxn ang="0">
                  <a:pos x="11" y="0"/>
                </a:cxn>
                <a:cxn ang="0">
                  <a:pos x="11" y="0"/>
                </a:cxn>
                <a:cxn ang="0">
                  <a:pos x="0" y="0"/>
                </a:cxn>
                <a:cxn ang="0">
                  <a:pos x="0" y="0"/>
                </a:cxn>
                <a:cxn ang="0">
                  <a:pos x="0" y="4"/>
                </a:cxn>
                <a:cxn ang="0">
                  <a:pos x="0" y="4"/>
                </a:cxn>
              </a:cxnLst>
              <a:rect l="0" t="0" r="r" b="b"/>
              <a:pathLst>
                <a:path w="11" h="4">
                  <a:moveTo>
                    <a:pt x="0" y="4"/>
                  </a:moveTo>
                  <a:lnTo>
                    <a:pt x="0" y="4"/>
                  </a:lnTo>
                  <a:lnTo>
                    <a:pt x="11" y="4"/>
                  </a:lnTo>
                  <a:lnTo>
                    <a:pt x="11" y="4"/>
                  </a:lnTo>
                  <a:lnTo>
                    <a:pt x="11" y="0"/>
                  </a:lnTo>
                  <a:lnTo>
                    <a:pt x="11"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1" name="Freeform 1661"/>
            <p:cNvSpPr>
              <a:spLocks/>
            </p:cNvSpPr>
            <p:nvPr/>
          </p:nvSpPr>
          <p:spPr bwMode="auto">
            <a:xfrm>
              <a:off x="5338765" y="2158803"/>
              <a:ext cx="19050" cy="19050"/>
            </a:xfrm>
            <a:custGeom>
              <a:avLst/>
              <a:gdLst/>
              <a:ahLst/>
              <a:cxnLst>
                <a:cxn ang="0">
                  <a:pos x="0" y="12"/>
                </a:cxn>
                <a:cxn ang="0">
                  <a:pos x="0" y="12"/>
                </a:cxn>
                <a:cxn ang="0">
                  <a:pos x="12" y="8"/>
                </a:cxn>
                <a:cxn ang="0">
                  <a:pos x="12" y="8"/>
                </a:cxn>
                <a:cxn ang="0">
                  <a:pos x="12" y="0"/>
                </a:cxn>
                <a:cxn ang="0">
                  <a:pos x="12" y="0"/>
                </a:cxn>
                <a:cxn ang="0">
                  <a:pos x="4" y="4"/>
                </a:cxn>
                <a:cxn ang="0">
                  <a:pos x="0" y="12"/>
                </a:cxn>
                <a:cxn ang="0">
                  <a:pos x="0" y="12"/>
                </a:cxn>
              </a:cxnLst>
              <a:rect l="0" t="0" r="r" b="b"/>
              <a:pathLst>
                <a:path w="12" h="12">
                  <a:moveTo>
                    <a:pt x="0" y="12"/>
                  </a:moveTo>
                  <a:lnTo>
                    <a:pt x="0" y="12"/>
                  </a:lnTo>
                  <a:lnTo>
                    <a:pt x="12" y="8"/>
                  </a:lnTo>
                  <a:lnTo>
                    <a:pt x="12" y="8"/>
                  </a:lnTo>
                  <a:lnTo>
                    <a:pt x="12" y="0"/>
                  </a:lnTo>
                  <a:lnTo>
                    <a:pt x="12" y="0"/>
                  </a:lnTo>
                  <a:lnTo>
                    <a:pt x="4"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2" name="Freeform 1662"/>
            <p:cNvSpPr>
              <a:spLocks/>
            </p:cNvSpPr>
            <p:nvPr/>
          </p:nvSpPr>
          <p:spPr bwMode="auto">
            <a:xfrm>
              <a:off x="5462590" y="2147690"/>
              <a:ext cx="41275" cy="30163"/>
            </a:xfrm>
            <a:custGeom>
              <a:avLst/>
              <a:gdLst/>
              <a:ahLst/>
              <a:cxnLst>
                <a:cxn ang="0">
                  <a:pos x="0" y="19"/>
                </a:cxn>
                <a:cxn ang="0">
                  <a:pos x="0" y="19"/>
                </a:cxn>
                <a:cxn ang="0">
                  <a:pos x="12" y="19"/>
                </a:cxn>
                <a:cxn ang="0">
                  <a:pos x="12" y="19"/>
                </a:cxn>
                <a:cxn ang="0">
                  <a:pos x="12" y="11"/>
                </a:cxn>
                <a:cxn ang="0">
                  <a:pos x="15" y="7"/>
                </a:cxn>
                <a:cxn ang="0">
                  <a:pos x="19" y="7"/>
                </a:cxn>
                <a:cxn ang="0">
                  <a:pos x="26" y="11"/>
                </a:cxn>
                <a:cxn ang="0">
                  <a:pos x="26" y="11"/>
                </a:cxn>
                <a:cxn ang="0">
                  <a:pos x="19" y="0"/>
                </a:cxn>
                <a:cxn ang="0">
                  <a:pos x="19" y="0"/>
                </a:cxn>
                <a:cxn ang="0">
                  <a:pos x="12" y="0"/>
                </a:cxn>
                <a:cxn ang="0">
                  <a:pos x="4" y="4"/>
                </a:cxn>
                <a:cxn ang="0">
                  <a:pos x="0" y="0"/>
                </a:cxn>
                <a:cxn ang="0">
                  <a:pos x="0" y="0"/>
                </a:cxn>
                <a:cxn ang="0">
                  <a:pos x="0" y="19"/>
                </a:cxn>
                <a:cxn ang="0">
                  <a:pos x="0" y="19"/>
                </a:cxn>
              </a:cxnLst>
              <a:rect l="0" t="0" r="r" b="b"/>
              <a:pathLst>
                <a:path w="26" h="19">
                  <a:moveTo>
                    <a:pt x="0" y="19"/>
                  </a:moveTo>
                  <a:lnTo>
                    <a:pt x="0" y="19"/>
                  </a:lnTo>
                  <a:lnTo>
                    <a:pt x="12" y="19"/>
                  </a:lnTo>
                  <a:lnTo>
                    <a:pt x="12" y="19"/>
                  </a:lnTo>
                  <a:lnTo>
                    <a:pt x="12" y="11"/>
                  </a:lnTo>
                  <a:lnTo>
                    <a:pt x="15" y="7"/>
                  </a:lnTo>
                  <a:lnTo>
                    <a:pt x="19" y="7"/>
                  </a:lnTo>
                  <a:lnTo>
                    <a:pt x="26" y="11"/>
                  </a:lnTo>
                  <a:lnTo>
                    <a:pt x="26" y="11"/>
                  </a:lnTo>
                  <a:lnTo>
                    <a:pt x="19" y="0"/>
                  </a:lnTo>
                  <a:lnTo>
                    <a:pt x="19" y="0"/>
                  </a:lnTo>
                  <a:lnTo>
                    <a:pt x="12" y="0"/>
                  </a:lnTo>
                  <a:lnTo>
                    <a:pt x="4" y="4"/>
                  </a:lnTo>
                  <a:lnTo>
                    <a:pt x="0" y="0"/>
                  </a:lnTo>
                  <a:lnTo>
                    <a:pt x="0" y="0"/>
                  </a:lnTo>
                  <a:lnTo>
                    <a:pt x="0" y="19"/>
                  </a:lnTo>
                  <a:lnTo>
                    <a:pt x="0"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3" name="Freeform 1663"/>
            <p:cNvSpPr>
              <a:spLocks/>
            </p:cNvSpPr>
            <p:nvPr/>
          </p:nvSpPr>
          <p:spPr bwMode="auto">
            <a:xfrm>
              <a:off x="5616577" y="2171503"/>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4" name="Freeform 1664"/>
            <p:cNvSpPr>
              <a:spLocks/>
            </p:cNvSpPr>
            <p:nvPr/>
          </p:nvSpPr>
          <p:spPr bwMode="auto">
            <a:xfrm>
              <a:off x="5575302" y="2136578"/>
              <a:ext cx="17463" cy="34925"/>
            </a:xfrm>
            <a:custGeom>
              <a:avLst/>
              <a:gdLst/>
              <a:ahLst/>
              <a:cxnLst>
                <a:cxn ang="0">
                  <a:pos x="11" y="22"/>
                </a:cxn>
                <a:cxn ang="0">
                  <a:pos x="11" y="22"/>
                </a:cxn>
                <a:cxn ang="0">
                  <a:pos x="11" y="11"/>
                </a:cxn>
                <a:cxn ang="0">
                  <a:pos x="8" y="7"/>
                </a:cxn>
                <a:cxn ang="0">
                  <a:pos x="4" y="3"/>
                </a:cxn>
                <a:cxn ang="0">
                  <a:pos x="0" y="0"/>
                </a:cxn>
                <a:cxn ang="0">
                  <a:pos x="0" y="0"/>
                </a:cxn>
                <a:cxn ang="0">
                  <a:pos x="0" y="14"/>
                </a:cxn>
                <a:cxn ang="0">
                  <a:pos x="4" y="18"/>
                </a:cxn>
                <a:cxn ang="0">
                  <a:pos x="11" y="22"/>
                </a:cxn>
                <a:cxn ang="0">
                  <a:pos x="11" y="22"/>
                </a:cxn>
              </a:cxnLst>
              <a:rect l="0" t="0" r="r" b="b"/>
              <a:pathLst>
                <a:path w="11" h="22">
                  <a:moveTo>
                    <a:pt x="11" y="22"/>
                  </a:moveTo>
                  <a:lnTo>
                    <a:pt x="11" y="22"/>
                  </a:lnTo>
                  <a:lnTo>
                    <a:pt x="11" y="11"/>
                  </a:lnTo>
                  <a:lnTo>
                    <a:pt x="8" y="7"/>
                  </a:lnTo>
                  <a:lnTo>
                    <a:pt x="4" y="3"/>
                  </a:lnTo>
                  <a:lnTo>
                    <a:pt x="0" y="0"/>
                  </a:lnTo>
                  <a:lnTo>
                    <a:pt x="0" y="0"/>
                  </a:lnTo>
                  <a:lnTo>
                    <a:pt x="0" y="14"/>
                  </a:lnTo>
                  <a:lnTo>
                    <a:pt x="4" y="18"/>
                  </a:lnTo>
                  <a:lnTo>
                    <a:pt x="11" y="22"/>
                  </a:lnTo>
                  <a:lnTo>
                    <a:pt x="11"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5" name="Freeform 1665"/>
            <p:cNvSpPr>
              <a:spLocks/>
            </p:cNvSpPr>
            <p:nvPr/>
          </p:nvSpPr>
          <p:spPr bwMode="auto">
            <a:xfrm>
              <a:off x="5003802" y="2147690"/>
              <a:ext cx="4763" cy="6350"/>
            </a:xfrm>
            <a:custGeom>
              <a:avLst/>
              <a:gdLst/>
              <a:ahLst/>
              <a:cxnLst>
                <a:cxn ang="0">
                  <a:pos x="0" y="4"/>
                </a:cxn>
                <a:cxn ang="0">
                  <a:pos x="0" y="4"/>
                </a:cxn>
                <a:cxn ang="0">
                  <a:pos x="3" y="4"/>
                </a:cxn>
                <a:cxn ang="0">
                  <a:pos x="3" y="4"/>
                </a:cxn>
                <a:cxn ang="0">
                  <a:pos x="3" y="0"/>
                </a:cxn>
                <a:cxn ang="0">
                  <a:pos x="3" y="0"/>
                </a:cxn>
                <a:cxn ang="0">
                  <a:pos x="0" y="0"/>
                </a:cxn>
                <a:cxn ang="0">
                  <a:pos x="0" y="0"/>
                </a:cxn>
                <a:cxn ang="0">
                  <a:pos x="0" y="4"/>
                </a:cxn>
                <a:cxn ang="0">
                  <a:pos x="0" y="4"/>
                </a:cxn>
              </a:cxnLst>
              <a:rect l="0" t="0" r="r" b="b"/>
              <a:pathLst>
                <a:path w="3" h="4">
                  <a:moveTo>
                    <a:pt x="0" y="4"/>
                  </a:moveTo>
                  <a:lnTo>
                    <a:pt x="0" y="4"/>
                  </a:lnTo>
                  <a:lnTo>
                    <a:pt x="3" y="4"/>
                  </a:lnTo>
                  <a:lnTo>
                    <a:pt x="3" y="4"/>
                  </a:lnTo>
                  <a:lnTo>
                    <a:pt x="3" y="0"/>
                  </a:lnTo>
                  <a:lnTo>
                    <a:pt x="3"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6" name="Freeform 1666"/>
            <p:cNvSpPr>
              <a:spLocks/>
            </p:cNvSpPr>
            <p:nvPr/>
          </p:nvSpPr>
          <p:spPr bwMode="auto">
            <a:xfrm>
              <a:off x="5546727" y="2136578"/>
              <a:ext cx="4763" cy="11113"/>
            </a:xfrm>
            <a:custGeom>
              <a:avLst/>
              <a:gdLst/>
              <a:ahLst/>
              <a:cxnLst>
                <a:cxn ang="0">
                  <a:pos x="0" y="7"/>
                </a:cxn>
                <a:cxn ang="0">
                  <a:pos x="0" y="7"/>
                </a:cxn>
                <a:cxn ang="0">
                  <a:pos x="3" y="7"/>
                </a:cxn>
                <a:cxn ang="0">
                  <a:pos x="3" y="7"/>
                </a:cxn>
                <a:cxn ang="0">
                  <a:pos x="3" y="0"/>
                </a:cxn>
                <a:cxn ang="0">
                  <a:pos x="3" y="0"/>
                </a:cxn>
                <a:cxn ang="0">
                  <a:pos x="0" y="0"/>
                </a:cxn>
                <a:cxn ang="0">
                  <a:pos x="0" y="0"/>
                </a:cxn>
                <a:cxn ang="0">
                  <a:pos x="0" y="7"/>
                </a:cxn>
                <a:cxn ang="0">
                  <a:pos x="0" y="7"/>
                </a:cxn>
              </a:cxnLst>
              <a:rect l="0" t="0" r="r" b="b"/>
              <a:pathLst>
                <a:path w="3" h="7">
                  <a:moveTo>
                    <a:pt x="0" y="7"/>
                  </a:moveTo>
                  <a:lnTo>
                    <a:pt x="0" y="7"/>
                  </a:lnTo>
                  <a:lnTo>
                    <a:pt x="3" y="7"/>
                  </a:lnTo>
                  <a:lnTo>
                    <a:pt x="3" y="7"/>
                  </a:lnTo>
                  <a:lnTo>
                    <a:pt x="3" y="0"/>
                  </a:lnTo>
                  <a:lnTo>
                    <a:pt x="3"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7" name="Freeform 1667"/>
            <p:cNvSpPr>
              <a:spLocks/>
            </p:cNvSpPr>
            <p:nvPr/>
          </p:nvSpPr>
          <p:spPr bwMode="auto">
            <a:xfrm>
              <a:off x="5114927" y="2130228"/>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8" name="Freeform 1668"/>
            <p:cNvSpPr>
              <a:spLocks/>
            </p:cNvSpPr>
            <p:nvPr/>
          </p:nvSpPr>
          <p:spPr bwMode="auto">
            <a:xfrm>
              <a:off x="5186365" y="2130228"/>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9" name="Freeform 1669"/>
            <p:cNvSpPr>
              <a:spLocks/>
            </p:cNvSpPr>
            <p:nvPr/>
          </p:nvSpPr>
          <p:spPr bwMode="auto">
            <a:xfrm>
              <a:off x="5481640" y="2130228"/>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0" name="Freeform 1670"/>
            <p:cNvSpPr>
              <a:spLocks/>
            </p:cNvSpPr>
            <p:nvPr/>
          </p:nvSpPr>
          <p:spPr bwMode="auto">
            <a:xfrm>
              <a:off x="3540127" y="2117528"/>
              <a:ext cx="17463" cy="12700"/>
            </a:xfrm>
            <a:custGeom>
              <a:avLst/>
              <a:gdLst/>
              <a:ahLst/>
              <a:cxnLst>
                <a:cxn ang="0">
                  <a:pos x="0" y="8"/>
                </a:cxn>
                <a:cxn ang="0">
                  <a:pos x="0" y="8"/>
                </a:cxn>
                <a:cxn ang="0">
                  <a:pos x="11" y="8"/>
                </a:cxn>
                <a:cxn ang="0">
                  <a:pos x="11" y="8"/>
                </a:cxn>
                <a:cxn ang="0">
                  <a:pos x="11" y="0"/>
                </a:cxn>
                <a:cxn ang="0">
                  <a:pos x="11" y="0"/>
                </a:cxn>
                <a:cxn ang="0">
                  <a:pos x="0" y="0"/>
                </a:cxn>
                <a:cxn ang="0">
                  <a:pos x="0" y="0"/>
                </a:cxn>
                <a:cxn ang="0">
                  <a:pos x="0" y="8"/>
                </a:cxn>
                <a:cxn ang="0">
                  <a:pos x="0" y="8"/>
                </a:cxn>
              </a:cxnLst>
              <a:rect l="0" t="0" r="r" b="b"/>
              <a:pathLst>
                <a:path w="11" h="8">
                  <a:moveTo>
                    <a:pt x="0" y="8"/>
                  </a:moveTo>
                  <a:lnTo>
                    <a:pt x="0" y="8"/>
                  </a:lnTo>
                  <a:lnTo>
                    <a:pt x="11" y="8"/>
                  </a:lnTo>
                  <a:lnTo>
                    <a:pt x="11" y="8"/>
                  </a:lnTo>
                  <a:lnTo>
                    <a:pt x="11" y="0"/>
                  </a:lnTo>
                  <a:lnTo>
                    <a:pt x="11"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1" name="Freeform 1671"/>
            <p:cNvSpPr>
              <a:spLocks/>
            </p:cNvSpPr>
            <p:nvPr/>
          </p:nvSpPr>
          <p:spPr bwMode="auto">
            <a:xfrm>
              <a:off x="4938715" y="2117528"/>
              <a:ext cx="11113" cy="12700"/>
            </a:xfrm>
            <a:custGeom>
              <a:avLst/>
              <a:gdLst/>
              <a:ahLst/>
              <a:cxnLst>
                <a:cxn ang="0">
                  <a:pos x="3" y="8"/>
                </a:cxn>
                <a:cxn ang="0">
                  <a:pos x="3" y="8"/>
                </a:cxn>
                <a:cxn ang="0">
                  <a:pos x="7" y="8"/>
                </a:cxn>
                <a:cxn ang="0">
                  <a:pos x="7" y="8"/>
                </a:cxn>
                <a:cxn ang="0">
                  <a:pos x="7" y="4"/>
                </a:cxn>
                <a:cxn ang="0">
                  <a:pos x="7" y="0"/>
                </a:cxn>
                <a:cxn ang="0">
                  <a:pos x="0" y="0"/>
                </a:cxn>
                <a:cxn ang="0">
                  <a:pos x="0" y="0"/>
                </a:cxn>
                <a:cxn ang="0">
                  <a:pos x="3" y="8"/>
                </a:cxn>
                <a:cxn ang="0">
                  <a:pos x="3" y="8"/>
                </a:cxn>
              </a:cxnLst>
              <a:rect l="0" t="0" r="r" b="b"/>
              <a:pathLst>
                <a:path w="7" h="8">
                  <a:moveTo>
                    <a:pt x="3" y="8"/>
                  </a:moveTo>
                  <a:lnTo>
                    <a:pt x="3" y="8"/>
                  </a:lnTo>
                  <a:lnTo>
                    <a:pt x="7" y="8"/>
                  </a:lnTo>
                  <a:lnTo>
                    <a:pt x="7" y="8"/>
                  </a:lnTo>
                  <a:lnTo>
                    <a:pt x="7" y="4"/>
                  </a:lnTo>
                  <a:lnTo>
                    <a:pt x="7" y="0"/>
                  </a:lnTo>
                  <a:lnTo>
                    <a:pt x="0" y="0"/>
                  </a:lnTo>
                  <a:lnTo>
                    <a:pt x="0" y="0"/>
                  </a:lnTo>
                  <a:lnTo>
                    <a:pt x="3" y="8"/>
                  </a:lnTo>
                  <a:lnTo>
                    <a:pt x="3"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2" name="Freeform 1672"/>
            <p:cNvSpPr>
              <a:spLocks/>
            </p:cNvSpPr>
            <p:nvPr/>
          </p:nvSpPr>
          <p:spPr bwMode="auto">
            <a:xfrm>
              <a:off x="4991102" y="2106415"/>
              <a:ext cx="12700" cy="11113"/>
            </a:xfrm>
            <a:custGeom>
              <a:avLst/>
              <a:gdLst/>
              <a:ahLst/>
              <a:cxnLst>
                <a:cxn ang="0">
                  <a:pos x="0" y="7"/>
                </a:cxn>
                <a:cxn ang="0">
                  <a:pos x="0" y="7"/>
                </a:cxn>
                <a:cxn ang="0">
                  <a:pos x="8" y="7"/>
                </a:cxn>
                <a:cxn ang="0">
                  <a:pos x="8" y="4"/>
                </a:cxn>
                <a:cxn ang="0">
                  <a:pos x="8" y="0"/>
                </a:cxn>
                <a:cxn ang="0">
                  <a:pos x="0" y="0"/>
                </a:cxn>
                <a:cxn ang="0">
                  <a:pos x="0" y="0"/>
                </a:cxn>
                <a:cxn ang="0">
                  <a:pos x="0" y="7"/>
                </a:cxn>
                <a:cxn ang="0">
                  <a:pos x="0" y="7"/>
                </a:cxn>
              </a:cxnLst>
              <a:rect l="0" t="0" r="r" b="b"/>
              <a:pathLst>
                <a:path w="8" h="7">
                  <a:moveTo>
                    <a:pt x="0" y="7"/>
                  </a:moveTo>
                  <a:lnTo>
                    <a:pt x="0" y="7"/>
                  </a:lnTo>
                  <a:lnTo>
                    <a:pt x="8" y="7"/>
                  </a:lnTo>
                  <a:lnTo>
                    <a:pt x="8" y="4"/>
                  </a:lnTo>
                  <a:lnTo>
                    <a:pt x="8"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3" name="Freeform 1673"/>
            <p:cNvSpPr>
              <a:spLocks/>
            </p:cNvSpPr>
            <p:nvPr/>
          </p:nvSpPr>
          <p:spPr bwMode="auto">
            <a:xfrm>
              <a:off x="4914902" y="2112765"/>
              <a:ext cx="11113" cy="1588"/>
            </a:xfrm>
            <a:custGeom>
              <a:avLst/>
              <a:gdLst/>
              <a:ahLst/>
              <a:cxnLst>
                <a:cxn ang="0">
                  <a:pos x="7" y="0"/>
                </a:cxn>
                <a:cxn ang="0">
                  <a:pos x="7" y="0"/>
                </a:cxn>
                <a:cxn ang="0">
                  <a:pos x="4" y="0"/>
                </a:cxn>
                <a:cxn ang="0">
                  <a:pos x="0" y="0"/>
                </a:cxn>
                <a:cxn ang="0">
                  <a:pos x="0" y="0"/>
                </a:cxn>
                <a:cxn ang="0">
                  <a:pos x="7" y="0"/>
                </a:cxn>
                <a:cxn ang="0">
                  <a:pos x="7" y="0"/>
                </a:cxn>
              </a:cxnLst>
              <a:rect l="0" t="0" r="r" b="b"/>
              <a:pathLst>
                <a:path w="7">
                  <a:moveTo>
                    <a:pt x="7" y="0"/>
                  </a:moveTo>
                  <a:lnTo>
                    <a:pt x="7" y="0"/>
                  </a:lnTo>
                  <a:lnTo>
                    <a:pt x="4" y="0"/>
                  </a:lnTo>
                  <a:lnTo>
                    <a:pt x="0" y="0"/>
                  </a:lnTo>
                  <a:lnTo>
                    <a:pt x="0" y="0"/>
                  </a:lnTo>
                  <a:lnTo>
                    <a:pt x="7" y="0"/>
                  </a:lnTo>
                  <a:lnTo>
                    <a:pt x="7"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4" name="Freeform 1674"/>
            <p:cNvSpPr>
              <a:spLocks/>
            </p:cNvSpPr>
            <p:nvPr/>
          </p:nvSpPr>
          <p:spPr bwMode="auto">
            <a:xfrm>
              <a:off x="5605465" y="2088953"/>
              <a:ext cx="11113" cy="6350"/>
            </a:xfrm>
            <a:custGeom>
              <a:avLst/>
              <a:gdLst/>
              <a:ahLst/>
              <a:cxnLst>
                <a:cxn ang="0">
                  <a:pos x="0" y="4"/>
                </a:cxn>
                <a:cxn ang="0">
                  <a:pos x="0" y="4"/>
                </a:cxn>
                <a:cxn ang="0">
                  <a:pos x="7" y="4"/>
                </a:cxn>
                <a:cxn ang="0">
                  <a:pos x="7" y="4"/>
                </a:cxn>
                <a:cxn ang="0">
                  <a:pos x="7" y="0"/>
                </a:cxn>
                <a:cxn ang="0">
                  <a:pos x="7" y="0"/>
                </a:cxn>
                <a:cxn ang="0">
                  <a:pos x="0" y="0"/>
                </a:cxn>
                <a:cxn ang="0">
                  <a:pos x="0" y="0"/>
                </a:cxn>
                <a:cxn ang="0">
                  <a:pos x="0" y="4"/>
                </a:cxn>
                <a:cxn ang="0">
                  <a:pos x="0" y="4"/>
                </a:cxn>
              </a:cxnLst>
              <a:rect l="0" t="0" r="r" b="b"/>
              <a:pathLst>
                <a:path w="7" h="4">
                  <a:moveTo>
                    <a:pt x="0" y="4"/>
                  </a:moveTo>
                  <a:lnTo>
                    <a:pt x="0" y="4"/>
                  </a:lnTo>
                  <a:lnTo>
                    <a:pt x="7" y="4"/>
                  </a:lnTo>
                  <a:lnTo>
                    <a:pt x="7" y="4"/>
                  </a:lnTo>
                  <a:lnTo>
                    <a:pt x="7" y="0"/>
                  </a:lnTo>
                  <a:lnTo>
                    <a:pt x="7"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5" name="Freeform 1675"/>
            <p:cNvSpPr>
              <a:spLocks/>
            </p:cNvSpPr>
            <p:nvPr/>
          </p:nvSpPr>
          <p:spPr bwMode="auto">
            <a:xfrm>
              <a:off x="3044827" y="1988940"/>
              <a:ext cx="23813" cy="100013"/>
            </a:xfrm>
            <a:custGeom>
              <a:avLst/>
              <a:gdLst/>
              <a:ahLst/>
              <a:cxnLst>
                <a:cxn ang="0">
                  <a:pos x="0" y="63"/>
                </a:cxn>
                <a:cxn ang="0">
                  <a:pos x="0" y="63"/>
                </a:cxn>
                <a:cxn ang="0">
                  <a:pos x="7" y="63"/>
                </a:cxn>
                <a:cxn ang="0">
                  <a:pos x="7" y="63"/>
                </a:cxn>
                <a:cxn ang="0">
                  <a:pos x="11" y="63"/>
                </a:cxn>
                <a:cxn ang="0">
                  <a:pos x="11" y="59"/>
                </a:cxn>
                <a:cxn ang="0">
                  <a:pos x="15" y="52"/>
                </a:cxn>
                <a:cxn ang="0">
                  <a:pos x="11" y="41"/>
                </a:cxn>
                <a:cxn ang="0">
                  <a:pos x="11" y="33"/>
                </a:cxn>
                <a:cxn ang="0">
                  <a:pos x="11" y="33"/>
                </a:cxn>
                <a:cxn ang="0">
                  <a:pos x="15" y="15"/>
                </a:cxn>
                <a:cxn ang="0">
                  <a:pos x="11" y="7"/>
                </a:cxn>
                <a:cxn ang="0">
                  <a:pos x="11" y="0"/>
                </a:cxn>
                <a:cxn ang="0">
                  <a:pos x="11" y="0"/>
                </a:cxn>
                <a:cxn ang="0">
                  <a:pos x="3" y="3"/>
                </a:cxn>
                <a:cxn ang="0">
                  <a:pos x="0" y="7"/>
                </a:cxn>
                <a:cxn ang="0">
                  <a:pos x="0" y="22"/>
                </a:cxn>
                <a:cxn ang="0">
                  <a:pos x="0" y="41"/>
                </a:cxn>
                <a:cxn ang="0">
                  <a:pos x="0" y="55"/>
                </a:cxn>
                <a:cxn ang="0">
                  <a:pos x="0" y="55"/>
                </a:cxn>
                <a:cxn ang="0">
                  <a:pos x="0" y="63"/>
                </a:cxn>
                <a:cxn ang="0">
                  <a:pos x="0" y="63"/>
                </a:cxn>
              </a:cxnLst>
              <a:rect l="0" t="0" r="r" b="b"/>
              <a:pathLst>
                <a:path w="15" h="63">
                  <a:moveTo>
                    <a:pt x="0" y="63"/>
                  </a:moveTo>
                  <a:lnTo>
                    <a:pt x="0" y="63"/>
                  </a:lnTo>
                  <a:lnTo>
                    <a:pt x="7" y="63"/>
                  </a:lnTo>
                  <a:lnTo>
                    <a:pt x="7" y="63"/>
                  </a:lnTo>
                  <a:lnTo>
                    <a:pt x="11" y="63"/>
                  </a:lnTo>
                  <a:lnTo>
                    <a:pt x="11" y="59"/>
                  </a:lnTo>
                  <a:lnTo>
                    <a:pt x="15" y="52"/>
                  </a:lnTo>
                  <a:lnTo>
                    <a:pt x="11" y="41"/>
                  </a:lnTo>
                  <a:lnTo>
                    <a:pt x="11" y="33"/>
                  </a:lnTo>
                  <a:lnTo>
                    <a:pt x="11" y="33"/>
                  </a:lnTo>
                  <a:lnTo>
                    <a:pt x="15" y="15"/>
                  </a:lnTo>
                  <a:lnTo>
                    <a:pt x="11" y="7"/>
                  </a:lnTo>
                  <a:lnTo>
                    <a:pt x="11" y="0"/>
                  </a:lnTo>
                  <a:lnTo>
                    <a:pt x="11" y="0"/>
                  </a:lnTo>
                  <a:lnTo>
                    <a:pt x="3" y="3"/>
                  </a:lnTo>
                  <a:lnTo>
                    <a:pt x="0" y="7"/>
                  </a:lnTo>
                  <a:lnTo>
                    <a:pt x="0" y="22"/>
                  </a:lnTo>
                  <a:lnTo>
                    <a:pt x="0" y="41"/>
                  </a:lnTo>
                  <a:lnTo>
                    <a:pt x="0" y="55"/>
                  </a:lnTo>
                  <a:lnTo>
                    <a:pt x="0" y="55"/>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6" name="Freeform 1676"/>
            <p:cNvSpPr>
              <a:spLocks/>
            </p:cNvSpPr>
            <p:nvPr/>
          </p:nvSpPr>
          <p:spPr bwMode="auto">
            <a:xfrm>
              <a:off x="3817940" y="1988940"/>
              <a:ext cx="22225" cy="100013"/>
            </a:xfrm>
            <a:custGeom>
              <a:avLst/>
              <a:gdLst/>
              <a:ahLst/>
              <a:cxnLst>
                <a:cxn ang="0">
                  <a:pos x="3" y="63"/>
                </a:cxn>
                <a:cxn ang="0">
                  <a:pos x="3" y="63"/>
                </a:cxn>
                <a:cxn ang="0">
                  <a:pos x="7" y="63"/>
                </a:cxn>
                <a:cxn ang="0">
                  <a:pos x="7" y="59"/>
                </a:cxn>
                <a:cxn ang="0">
                  <a:pos x="7" y="55"/>
                </a:cxn>
                <a:cxn ang="0">
                  <a:pos x="14" y="55"/>
                </a:cxn>
                <a:cxn ang="0">
                  <a:pos x="14" y="55"/>
                </a:cxn>
                <a:cxn ang="0">
                  <a:pos x="11" y="52"/>
                </a:cxn>
                <a:cxn ang="0">
                  <a:pos x="7" y="44"/>
                </a:cxn>
                <a:cxn ang="0">
                  <a:pos x="7" y="29"/>
                </a:cxn>
                <a:cxn ang="0">
                  <a:pos x="7" y="0"/>
                </a:cxn>
                <a:cxn ang="0">
                  <a:pos x="7" y="0"/>
                </a:cxn>
                <a:cxn ang="0">
                  <a:pos x="3" y="7"/>
                </a:cxn>
                <a:cxn ang="0">
                  <a:pos x="0" y="11"/>
                </a:cxn>
                <a:cxn ang="0">
                  <a:pos x="0" y="29"/>
                </a:cxn>
                <a:cxn ang="0">
                  <a:pos x="3" y="48"/>
                </a:cxn>
                <a:cxn ang="0">
                  <a:pos x="3" y="63"/>
                </a:cxn>
                <a:cxn ang="0">
                  <a:pos x="3" y="63"/>
                </a:cxn>
              </a:cxnLst>
              <a:rect l="0" t="0" r="r" b="b"/>
              <a:pathLst>
                <a:path w="14" h="63">
                  <a:moveTo>
                    <a:pt x="3" y="63"/>
                  </a:moveTo>
                  <a:lnTo>
                    <a:pt x="3" y="63"/>
                  </a:lnTo>
                  <a:lnTo>
                    <a:pt x="7" y="63"/>
                  </a:lnTo>
                  <a:lnTo>
                    <a:pt x="7" y="59"/>
                  </a:lnTo>
                  <a:lnTo>
                    <a:pt x="7" y="55"/>
                  </a:lnTo>
                  <a:lnTo>
                    <a:pt x="14" y="55"/>
                  </a:lnTo>
                  <a:lnTo>
                    <a:pt x="14" y="55"/>
                  </a:lnTo>
                  <a:lnTo>
                    <a:pt x="11" y="52"/>
                  </a:lnTo>
                  <a:lnTo>
                    <a:pt x="7" y="44"/>
                  </a:lnTo>
                  <a:lnTo>
                    <a:pt x="7" y="29"/>
                  </a:lnTo>
                  <a:lnTo>
                    <a:pt x="7" y="0"/>
                  </a:lnTo>
                  <a:lnTo>
                    <a:pt x="7" y="0"/>
                  </a:lnTo>
                  <a:lnTo>
                    <a:pt x="3" y="7"/>
                  </a:lnTo>
                  <a:lnTo>
                    <a:pt x="0" y="11"/>
                  </a:lnTo>
                  <a:lnTo>
                    <a:pt x="0" y="29"/>
                  </a:lnTo>
                  <a:lnTo>
                    <a:pt x="3" y="48"/>
                  </a:lnTo>
                  <a:lnTo>
                    <a:pt x="3" y="63"/>
                  </a:lnTo>
                  <a:lnTo>
                    <a:pt x="3"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7" name="Freeform 1677"/>
            <p:cNvSpPr>
              <a:spLocks/>
            </p:cNvSpPr>
            <p:nvPr/>
          </p:nvSpPr>
          <p:spPr bwMode="auto">
            <a:xfrm>
              <a:off x="4441827" y="1988940"/>
              <a:ext cx="12700" cy="100013"/>
            </a:xfrm>
            <a:custGeom>
              <a:avLst/>
              <a:gdLst/>
              <a:ahLst/>
              <a:cxnLst>
                <a:cxn ang="0">
                  <a:pos x="0" y="63"/>
                </a:cxn>
                <a:cxn ang="0">
                  <a:pos x="0" y="63"/>
                </a:cxn>
                <a:cxn ang="0">
                  <a:pos x="4" y="63"/>
                </a:cxn>
                <a:cxn ang="0">
                  <a:pos x="4" y="59"/>
                </a:cxn>
                <a:cxn ang="0">
                  <a:pos x="4" y="59"/>
                </a:cxn>
                <a:cxn ang="0">
                  <a:pos x="4" y="44"/>
                </a:cxn>
                <a:cxn ang="0">
                  <a:pos x="8" y="26"/>
                </a:cxn>
                <a:cxn ang="0">
                  <a:pos x="4" y="11"/>
                </a:cxn>
                <a:cxn ang="0">
                  <a:pos x="4" y="3"/>
                </a:cxn>
                <a:cxn ang="0">
                  <a:pos x="0" y="0"/>
                </a:cxn>
                <a:cxn ang="0">
                  <a:pos x="0" y="0"/>
                </a:cxn>
                <a:cxn ang="0">
                  <a:pos x="0" y="63"/>
                </a:cxn>
                <a:cxn ang="0">
                  <a:pos x="0" y="63"/>
                </a:cxn>
              </a:cxnLst>
              <a:rect l="0" t="0" r="r" b="b"/>
              <a:pathLst>
                <a:path w="8" h="63">
                  <a:moveTo>
                    <a:pt x="0" y="63"/>
                  </a:moveTo>
                  <a:lnTo>
                    <a:pt x="0" y="63"/>
                  </a:lnTo>
                  <a:lnTo>
                    <a:pt x="4" y="63"/>
                  </a:lnTo>
                  <a:lnTo>
                    <a:pt x="4" y="59"/>
                  </a:lnTo>
                  <a:lnTo>
                    <a:pt x="4" y="59"/>
                  </a:lnTo>
                  <a:lnTo>
                    <a:pt x="4" y="44"/>
                  </a:lnTo>
                  <a:lnTo>
                    <a:pt x="8" y="26"/>
                  </a:lnTo>
                  <a:lnTo>
                    <a:pt x="4" y="11"/>
                  </a:lnTo>
                  <a:lnTo>
                    <a:pt x="4" y="3"/>
                  </a:lnTo>
                  <a:lnTo>
                    <a:pt x="0" y="0"/>
                  </a:lnTo>
                  <a:lnTo>
                    <a:pt x="0" y="0"/>
                  </a:lnTo>
                  <a:lnTo>
                    <a:pt x="0" y="63"/>
                  </a:lnTo>
                  <a:lnTo>
                    <a:pt x="0" y="6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8" name="Freeform 1678"/>
            <p:cNvSpPr>
              <a:spLocks/>
            </p:cNvSpPr>
            <p:nvPr/>
          </p:nvSpPr>
          <p:spPr bwMode="auto">
            <a:xfrm>
              <a:off x="5297490" y="2076253"/>
              <a:ext cx="12700" cy="12700"/>
            </a:xfrm>
            <a:custGeom>
              <a:avLst/>
              <a:gdLst/>
              <a:ahLst/>
              <a:cxnLst>
                <a:cxn ang="0">
                  <a:pos x="0" y="8"/>
                </a:cxn>
                <a:cxn ang="0">
                  <a:pos x="0" y="8"/>
                </a:cxn>
                <a:cxn ang="0">
                  <a:pos x="8" y="8"/>
                </a:cxn>
                <a:cxn ang="0">
                  <a:pos x="8" y="8"/>
                </a:cxn>
                <a:cxn ang="0">
                  <a:pos x="8" y="0"/>
                </a:cxn>
                <a:cxn ang="0">
                  <a:pos x="8" y="0"/>
                </a:cxn>
                <a:cxn ang="0">
                  <a:pos x="0" y="0"/>
                </a:cxn>
                <a:cxn ang="0">
                  <a:pos x="0" y="0"/>
                </a:cxn>
                <a:cxn ang="0">
                  <a:pos x="0" y="8"/>
                </a:cxn>
                <a:cxn ang="0">
                  <a:pos x="0" y="8"/>
                </a:cxn>
              </a:cxnLst>
              <a:rect l="0" t="0" r="r" b="b"/>
              <a:pathLst>
                <a:path w="8" h="8">
                  <a:moveTo>
                    <a:pt x="0" y="8"/>
                  </a:moveTo>
                  <a:lnTo>
                    <a:pt x="0" y="8"/>
                  </a:lnTo>
                  <a:lnTo>
                    <a:pt x="8" y="8"/>
                  </a:lnTo>
                  <a:lnTo>
                    <a:pt x="8" y="8"/>
                  </a:lnTo>
                  <a:lnTo>
                    <a:pt x="8" y="0"/>
                  </a:lnTo>
                  <a:lnTo>
                    <a:pt x="8"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9" name="Freeform 1679"/>
            <p:cNvSpPr>
              <a:spLocks/>
            </p:cNvSpPr>
            <p:nvPr/>
          </p:nvSpPr>
          <p:spPr bwMode="auto">
            <a:xfrm>
              <a:off x="5351465" y="2076253"/>
              <a:ext cx="6350" cy="12700"/>
            </a:xfrm>
            <a:custGeom>
              <a:avLst/>
              <a:gdLst/>
              <a:ahLst/>
              <a:cxnLst>
                <a:cxn ang="0">
                  <a:pos x="0" y="8"/>
                </a:cxn>
                <a:cxn ang="0">
                  <a:pos x="0" y="8"/>
                </a:cxn>
                <a:cxn ang="0">
                  <a:pos x="4" y="8"/>
                </a:cxn>
                <a:cxn ang="0">
                  <a:pos x="4" y="8"/>
                </a:cxn>
                <a:cxn ang="0">
                  <a:pos x="4" y="0"/>
                </a:cxn>
                <a:cxn ang="0">
                  <a:pos x="4" y="0"/>
                </a:cxn>
                <a:cxn ang="0">
                  <a:pos x="0" y="0"/>
                </a:cxn>
                <a:cxn ang="0">
                  <a:pos x="0" y="0"/>
                </a:cxn>
                <a:cxn ang="0">
                  <a:pos x="0" y="8"/>
                </a:cxn>
                <a:cxn ang="0">
                  <a:pos x="0" y="8"/>
                </a:cxn>
              </a:cxnLst>
              <a:rect l="0" t="0" r="r" b="b"/>
              <a:pathLst>
                <a:path w="4" h="8">
                  <a:moveTo>
                    <a:pt x="0" y="8"/>
                  </a:moveTo>
                  <a:lnTo>
                    <a:pt x="0" y="8"/>
                  </a:lnTo>
                  <a:lnTo>
                    <a:pt x="4" y="8"/>
                  </a:lnTo>
                  <a:lnTo>
                    <a:pt x="4" y="8"/>
                  </a:lnTo>
                  <a:lnTo>
                    <a:pt x="4" y="0"/>
                  </a:lnTo>
                  <a:lnTo>
                    <a:pt x="4" y="0"/>
                  </a:lnTo>
                  <a:lnTo>
                    <a:pt x="0" y="0"/>
                  </a:lnTo>
                  <a:lnTo>
                    <a:pt x="0" y="0"/>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0" name="Freeform 1680"/>
            <p:cNvSpPr>
              <a:spLocks/>
            </p:cNvSpPr>
            <p:nvPr/>
          </p:nvSpPr>
          <p:spPr bwMode="auto">
            <a:xfrm>
              <a:off x="5510215" y="20587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1" name="Freeform 1681"/>
            <p:cNvSpPr>
              <a:spLocks/>
            </p:cNvSpPr>
            <p:nvPr/>
          </p:nvSpPr>
          <p:spPr bwMode="auto">
            <a:xfrm>
              <a:off x="3798890" y="2030215"/>
              <a:ext cx="6350" cy="11113"/>
            </a:xfrm>
            <a:custGeom>
              <a:avLst/>
              <a:gdLst/>
              <a:ahLst/>
              <a:cxnLst>
                <a:cxn ang="0">
                  <a:pos x="0" y="7"/>
                </a:cxn>
                <a:cxn ang="0">
                  <a:pos x="0" y="7"/>
                </a:cxn>
                <a:cxn ang="0">
                  <a:pos x="4" y="7"/>
                </a:cxn>
                <a:cxn ang="0">
                  <a:pos x="4" y="7"/>
                </a:cxn>
                <a:cxn ang="0">
                  <a:pos x="4" y="0"/>
                </a:cxn>
                <a:cxn ang="0">
                  <a:pos x="4" y="0"/>
                </a:cxn>
                <a:cxn ang="0">
                  <a:pos x="0" y="0"/>
                </a:cxn>
                <a:cxn ang="0">
                  <a:pos x="0" y="0"/>
                </a:cxn>
                <a:cxn ang="0">
                  <a:pos x="0" y="7"/>
                </a:cxn>
                <a:cxn ang="0">
                  <a:pos x="0" y="7"/>
                </a:cxn>
              </a:cxnLst>
              <a:rect l="0" t="0" r="r" b="b"/>
              <a:pathLst>
                <a:path w="4" h="7">
                  <a:moveTo>
                    <a:pt x="0" y="7"/>
                  </a:moveTo>
                  <a:lnTo>
                    <a:pt x="0" y="7"/>
                  </a:lnTo>
                  <a:lnTo>
                    <a:pt x="4" y="7"/>
                  </a:lnTo>
                  <a:lnTo>
                    <a:pt x="4" y="7"/>
                  </a:lnTo>
                  <a:lnTo>
                    <a:pt x="4" y="0"/>
                  </a:lnTo>
                  <a:lnTo>
                    <a:pt x="4" y="0"/>
                  </a:lnTo>
                  <a:lnTo>
                    <a:pt x="0" y="0"/>
                  </a:lnTo>
                  <a:lnTo>
                    <a:pt x="0" y="0"/>
                  </a:lnTo>
                  <a:lnTo>
                    <a:pt x="0" y="7"/>
                  </a:lnTo>
                  <a:lnTo>
                    <a:pt x="0"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2" name="Freeform 1682"/>
            <p:cNvSpPr>
              <a:spLocks/>
            </p:cNvSpPr>
            <p:nvPr/>
          </p:nvSpPr>
          <p:spPr bwMode="auto">
            <a:xfrm>
              <a:off x="5534027" y="2023865"/>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3" name="Freeform 1683"/>
            <p:cNvSpPr>
              <a:spLocks/>
            </p:cNvSpPr>
            <p:nvPr/>
          </p:nvSpPr>
          <p:spPr bwMode="auto">
            <a:xfrm>
              <a:off x="5588002" y="2023865"/>
              <a:ext cx="17463" cy="6350"/>
            </a:xfrm>
            <a:custGeom>
              <a:avLst/>
              <a:gdLst/>
              <a:ahLst/>
              <a:cxnLst>
                <a:cxn ang="0">
                  <a:pos x="11" y="0"/>
                </a:cxn>
                <a:cxn ang="0">
                  <a:pos x="11" y="0"/>
                </a:cxn>
                <a:cxn ang="0">
                  <a:pos x="7" y="0"/>
                </a:cxn>
                <a:cxn ang="0">
                  <a:pos x="0" y="0"/>
                </a:cxn>
                <a:cxn ang="0">
                  <a:pos x="0" y="0"/>
                </a:cxn>
                <a:cxn ang="0">
                  <a:pos x="0" y="4"/>
                </a:cxn>
                <a:cxn ang="0">
                  <a:pos x="3" y="4"/>
                </a:cxn>
                <a:cxn ang="0">
                  <a:pos x="11" y="0"/>
                </a:cxn>
                <a:cxn ang="0">
                  <a:pos x="11" y="0"/>
                </a:cxn>
              </a:cxnLst>
              <a:rect l="0" t="0" r="r" b="b"/>
              <a:pathLst>
                <a:path w="11" h="4">
                  <a:moveTo>
                    <a:pt x="11" y="0"/>
                  </a:moveTo>
                  <a:lnTo>
                    <a:pt x="11" y="0"/>
                  </a:lnTo>
                  <a:lnTo>
                    <a:pt x="7" y="0"/>
                  </a:lnTo>
                  <a:lnTo>
                    <a:pt x="0" y="0"/>
                  </a:lnTo>
                  <a:lnTo>
                    <a:pt x="0" y="0"/>
                  </a:lnTo>
                  <a:lnTo>
                    <a:pt x="0" y="4"/>
                  </a:lnTo>
                  <a:lnTo>
                    <a:pt x="3" y="4"/>
                  </a:lnTo>
                  <a:lnTo>
                    <a:pt x="11" y="0"/>
                  </a:lnTo>
                  <a:lnTo>
                    <a:pt x="11"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4" name="Freeform 1684"/>
            <p:cNvSpPr>
              <a:spLocks/>
            </p:cNvSpPr>
            <p:nvPr/>
          </p:nvSpPr>
          <p:spPr bwMode="auto">
            <a:xfrm>
              <a:off x="5021265" y="2012753"/>
              <a:ext cx="11113" cy="4763"/>
            </a:xfrm>
            <a:custGeom>
              <a:avLst/>
              <a:gdLst/>
              <a:ahLst/>
              <a:cxnLst>
                <a:cxn ang="0">
                  <a:pos x="7" y="3"/>
                </a:cxn>
                <a:cxn ang="0">
                  <a:pos x="7" y="3"/>
                </a:cxn>
                <a:cxn ang="0">
                  <a:pos x="3" y="0"/>
                </a:cxn>
                <a:cxn ang="0">
                  <a:pos x="0" y="3"/>
                </a:cxn>
                <a:cxn ang="0">
                  <a:pos x="3" y="3"/>
                </a:cxn>
                <a:cxn ang="0">
                  <a:pos x="7" y="3"/>
                </a:cxn>
                <a:cxn ang="0">
                  <a:pos x="7" y="3"/>
                </a:cxn>
              </a:cxnLst>
              <a:rect l="0" t="0" r="r" b="b"/>
              <a:pathLst>
                <a:path w="7" h="3">
                  <a:moveTo>
                    <a:pt x="7" y="3"/>
                  </a:moveTo>
                  <a:lnTo>
                    <a:pt x="7" y="3"/>
                  </a:lnTo>
                  <a:lnTo>
                    <a:pt x="3" y="0"/>
                  </a:lnTo>
                  <a:lnTo>
                    <a:pt x="0" y="3"/>
                  </a:lnTo>
                  <a:lnTo>
                    <a:pt x="3" y="3"/>
                  </a:lnTo>
                  <a:lnTo>
                    <a:pt x="7" y="3"/>
                  </a:lnTo>
                  <a:lnTo>
                    <a:pt x="7"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5" name="Freeform 1685"/>
            <p:cNvSpPr>
              <a:spLocks/>
            </p:cNvSpPr>
            <p:nvPr/>
          </p:nvSpPr>
          <p:spPr bwMode="auto">
            <a:xfrm>
              <a:off x="3716340" y="1982590"/>
              <a:ext cx="12700" cy="6350"/>
            </a:xfrm>
            <a:custGeom>
              <a:avLst/>
              <a:gdLst/>
              <a:ahLst/>
              <a:cxnLst>
                <a:cxn ang="0">
                  <a:pos x="0" y="4"/>
                </a:cxn>
                <a:cxn ang="0">
                  <a:pos x="0" y="4"/>
                </a:cxn>
                <a:cxn ang="0">
                  <a:pos x="8" y="4"/>
                </a:cxn>
                <a:cxn ang="0">
                  <a:pos x="8" y="4"/>
                </a:cxn>
                <a:cxn ang="0">
                  <a:pos x="8" y="0"/>
                </a:cxn>
                <a:cxn ang="0">
                  <a:pos x="8" y="0"/>
                </a:cxn>
                <a:cxn ang="0">
                  <a:pos x="0" y="0"/>
                </a:cxn>
                <a:cxn ang="0">
                  <a:pos x="0" y="0"/>
                </a:cxn>
                <a:cxn ang="0">
                  <a:pos x="0" y="4"/>
                </a:cxn>
                <a:cxn ang="0">
                  <a:pos x="0" y="4"/>
                </a:cxn>
              </a:cxnLst>
              <a:rect l="0" t="0" r="r" b="b"/>
              <a:pathLst>
                <a:path w="8" h="4">
                  <a:moveTo>
                    <a:pt x="0" y="4"/>
                  </a:moveTo>
                  <a:lnTo>
                    <a:pt x="0" y="4"/>
                  </a:lnTo>
                  <a:lnTo>
                    <a:pt x="8" y="4"/>
                  </a:lnTo>
                  <a:lnTo>
                    <a:pt x="8" y="4"/>
                  </a:lnTo>
                  <a:lnTo>
                    <a:pt x="8" y="0"/>
                  </a:lnTo>
                  <a:lnTo>
                    <a:pt x="8"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6" name="Freeform 1686"/>
            <p:cNvSpPr>
              <a:spLocks/>
            </p:cNvSpPr>
            <p:nvPr/>
          </p:nvSpPr>
          <p:spPr bwMode="auto">
            <a:xfrm>
              <a:off x="5462590" y="1982590"/>
              <a:ext cx="6350" cy="6350"/>
            </a:xfrm>
            <a:custGeom>
              <a:avLst/>
              <a:gdLst/>
              <a:ahLst/>
              <a:cxnLst>
                <a:cxn ang="0">
                  <a:pos x="0" y="4"/>
                </a:cxn>
                <a:cxn ang="0">
                  <a:pos x="0" y="4"/>
                </a:cxn>
                <a:cxn ang="0">
                  <a:pos x="4" y="4"/>
                </a:cxn>
                <a:cxn ang="0">
                  <a:pos x="4" y="4"/>
                </a:cxn>
                <a:cxn ang="0">
                  <a:pos x="4" y="0"/>
                </a:cxn>
                <a:cxn ang="0">
                  <a:pos x="4" y="0"/>
                </a:cxn>
                <a:cxn ang="0">
                  <a:pos x="0" y="0"/>
                </a:cxn>
                <a:cxn ang="0">
                  <a:pos x="0" y="0"/>
                </a:cxn>
                <a:cxn ang="0">
                  <a:pos x="0" y="4"/>
                </a:cxn>
                <a:cxn ang="0">
                  <a:pos x="0" y="4"/>
                </a:cxn>
              </a:cxnLst>
              <a:rect l="0" t="0" r="r" b="b"/>
              <a:pathLst>
                <a:path w="4" h="4">
                  <a:moveTo>
                    <a:pt x="0" y="4"/>
                  </a:moveTo>
                  <a:lnTo>
                    <a:pt x="0" y="4"/>
                  </a:lnTo>
                  <a:lnTo>
                    <a:pt x="4" y="4"/>
                  </a:lnTo>
                  <a:lnTo>
                    <a:pt x="4" y="4"/>
                  </a:lnTo>
                  <a:lnTo>
                    <a:pt x="4" y="0"/>
                  </a:lnTo>
                  <a:lnTo>
                    <a:pt x="4" y="0"/>
                  </a:lnTo>
                  <a:lnTo>
                    <a:pt x="0" y="0"/>
                  </a:lnTo>
                  <a:lnTo>
                    <a:pt x="0" y="0"/>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7" name="Freeform 1687"/>
            <p:cNvSpPr>
              <a:spLocks/>
            </p:cNvSpPr>
            <p:nvPr/>
          </p:nvSpPr>
          <p:spPr bwMode="auto">
            <a:xfrm>
              <a:off x="2884490" y="3327203"/>
              <a:ext cx="17463" cy="17463"/>
            </a:xfrm>
            <a:custGeom>
              <a:avLst/>
              <a:gdLst/>
              <a:ahLst/>
              <a:cxnLst>
                <a:cxn ang="0">
                  <a:pos x="0" y="11"/>
                </a:cxn>
                <a:cxn ang="0">
                  <a:pos x="0" y="11"/>
                </a:cxn>
                <a:cxn ang="0">
                  <a:pos x="4" y="8"/>
                </a:cxn>
                <a:cxn ang="0">
                  <a:pos x="11" y="4"/>
                </a:cxn>
                <a:cxn ang="0">
                  <a:pos x="11" y="4"/>
                </a:cxn>
                <a:cxn ang="0">
                  <a:pos x="8" y="0"/>
                </a:cxn>
                <a:cxn ang="0">
                  <a:pos x="4" y="0"/>
                </a:cxn>
                <a:cxn ang="0">
                  <a:pos x="0" y="11"/>
                </a:cxn>
                <a:cxn ang="0">
                  <a:pos x="0" y="11"/>
                </a:cxn>
              </a:cxnLst>
              <a:rect l="0" t="0" r="r" b="b"/>
              <a:pathLst>
                <a:path w="11" h="11">
                  <a:moveTo>
                    <a:pt x="0" y="11"/>
                  </a:moveTo>
                  <a:lnTo>
                    <a:pt x="0" y="11"/>
                  </a:lnTo>
                  <a:lnTo>
                    <a:pt x="4" y="8"/>
                  </a:lnTo>
                  <a:lnTo>
                    <a:pt x="11" y="4"/>
                  </a:lnTo>
                  <a:lnTo>
                    <a:pt x="11" y="4"/>
                  </a:lnTo>
                  <a:lnTo>
                    <a:pt x="8" y="0"/>
                  </a:lnTo>
                  <a:lnTo>
                    <a:pt x="4" y="0"/>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8" name="Freeform 1688"/>
            <p:cNvSpPr>
              <a:spLocks/>
            </p:cNvSpPr>
            <p:nvPr/>
          </p:nvSpPr>
          <p:spPr bwMode="auto">
            <a:xfrm>
              <a:off x="2825752" y="3238303"/>
              <a:ext cx="17463" cy="19050"/>
            </a:xfrm>
            <a:custGeom>
              <a:avLst/>
              <a:gdLst/>
              <a:ahLst/>
              <a:cxnLst>
                <a:cxn ang="0">
                  <a:pos x="11" y="8"/>
                </a:cxn>
                <a:cxn ang="0">
                  <a:pos x="11" y="8"/>
                </a:cxn>
                <a:cxn ang="0">
                  <a:pos x="11" y="12"/>
                </a:cxn>
                <a:cxn ang="0">
                  <a:pos x="11" y="4"/>
                </a:cxn>
                <a:cxn ang="0">
                  <a:pos x="8" y="0"/>
                </a:cxn>
                <a:cxn ang="0">
                  <a:pos x="0" y="0"/>
                </a:cxn>
                <a:cxn ang="0">
                  <a:pos x="0" y="0"/>
                </a:cxn>
                <a:cxn ang="0">
                  <a:pos x="0" y="4"/>
                </a:cxn>
                <a:cxn ang="0">
                  <a:pos x="4" y="8"/>
                </a:cxn>
                <a:cxn ang="0">
                  <a:pos x="8" y="8"/>
                </a:cxn>
                <a:cxn ang="0">
                  <a:pos x="11" y="8"/>
                </a:cxn>
                <a:cxn ang="0">
                  <a:pos x="11" y="8"/>
                </a:cxn>
              </a:cxnLst>
              <a:rect l="0" t="0" r="r" b="b"/>
              <a:pathLst>
                <a:path w="11" h="12">
                  <a:moveTo>
                    <a:pt x="11" y="8"/>
                  </a:moveTo>
                  <a:lnTo>
                    <a:pt x="11" y="8"/>
                  </a:lnTo>
                  <a:lnTo>
                    <a:pt x="11" y="12"/>
                  </a:lnTo>
                  <a:lnTo>
                    <a:pt x="11" y="4"/>
                  </a:lnTo>
                  <a:lnTo>
                    <a:pt x="8" y="0"/>
                  </a:lnTo>
                  <a:lnTo>
                    <a:pt x="0" y="0"/>
                  </a:lnTo>
                  <a:lnTo>
                    <a:pt x="0" y="0"/>
                  </a:lnTo>
                  <a:lnTo>
                    <a:pt x="0" y="4"/>
                  </a:lnTo>
                  <a:lnTo>
                    <a:pt x="4" y="8"/>
                  </a:lnTo>
                  <a:lnTo>
                    <a:pt x="8" y="8"/>
                  </a:lnTo>
                  <a:lnTo>
                    <a:pt x="11" y="8"/>
                  </a:lnTo>
                  <a:lnTo>
                    <a:pt x="11"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9" name="Freeform 1689"/>
            <p:cNvSpPr>
              <a:spLocks/>
            </p:cNvSpPr>
            <p:nvPr/>
          </p:nvSpPr>
          <p:spPr bwMode="auto">
            <a:xfrm>
              <a:off x="3014665" y="3209728"/>
              <a:ext cx="17463" cy="17463"/>
            </a:xfrm>
            <a:custGeom>
              <a:avLst/>
              <a:gdLst/>
              <a:ahLst/>
              <a:cxnLst>
                <a:cxn ang="0">
                  <a:pos x="0" y="11"/>
                </a:cxn>
                <a:cxn ang="0">
                  <a:pos x="0" y="11"/>
                </a:cxn>
                <a:cxn ang="0">
                  <a:pos x="7" y="7"/>
                </a:cxn>
                <a:cxn ang="0">
                  <a:pos x="11" y="0"/>
                </a:cxn>
                <a:cxn ang="0">
                  <a:pos x="11" y="0"/>
                </a:cxn>
                <a:cxn ang="0">
                  <a:pos x="4" y="4"/>
                </a:cxn>
                <a:cxn ang="0">
                  <a:pos x="0" y="11"/>
                </a:cxn>
                <a:cxn ang="0">
                  <a:pos x="0" y="11"/>
                </a:cxn>
              </a:cxnLst>
              <a:rect l="0" t="0" r="r" b="b"/>
              <a:pathLst>
                <a:path w="11" h="11">
                  <a:moveTo>
                    <a:pt x="0" y="11"/>
                  </a:moveTo>
                  <a:lnTo>
                    <a:pt x="0" y="11"/>
                  </a:lnTo>
                  <a:lnTo>
                    <a:pt x="7" y="7"/>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0" name="Freeform 1690"/>
            <p:cNvSpPr>
              <a:spLocks noEditPoints="1"/>
            </p:cNvSpPr>
            <p:nvPr/>
          </p:nvSpPr>
          <p:spPr bwMode="auto">
            <a:xfrm>
              <a:off x="3003552" y="2454078"/>
              <a:ext cx="801688" cy="684213"/>
            </a:xfrm>
            <a:custGeom>
              <a:avLst/>
              <a:gdLst/>
              <a:ahLst/>
              <a:cxnLst>
                <a:cxn ang="0">
                  <a:pos x="297" y="208"/>
                </a:cxn>
                <a:cxn ang="0">
                  <a:pos x="308" y="193"/>
                </a:cxn>
                <a:cxn ang="0">
                  <a:pos x="312" y="182"/>
                </a:cxn>
                <a:cxn ang="0">
                  <a:pos x="323" y="167"/>
                </a:cxn>
                <a:cxn ang="0">
                  <a:pos x="356" y="160"/>
                </a:cxn>
                <a:cxn ang="0">
                  <a:pos x="342" y="160"/>
                </a:cxn>
                <a:cxn ang="0">
                  <a:pos x="375" y="141"/>
                </a:cxn>
                <a:cxn ang="0">
                  <a:pos x="379" y="134"/>
                </a:cxn>
                <a:cxn ang="0">
                  <a:pos x="401" y="108"/>
                </a:cxn>
                <a:cxn ang="0">
                  <a:pos x="427" y="123"/>
                </a:cxn>
                <a:cxn ang="0">
                  <a:pos x="412" y="119"/>
                </a:cxn>
                <a:cxn ang="0">
                  <a:pos x="405" y="97"/>
                </a:cxn>
                <a:cxn ang="0">
                  <a:pos x="423" y="97"/>
                </a:cxn>
                <a:cxn ang="0">
                  <a:pos x="431" y="104"/>
                </a:cxn>
                <a:cxn ang="0">
                  <a:pos x="423" y="86"/>
                </a:cxn>
                <a:cxn ang="0">
                  <a:pos x="483" y="60"/>
                </a:cxn>
                <a:cxn ang="0">
                  <a:pos x="487" y="37"/>
                </a:cxn>
                <a:cxn ang="0">
                  <a:pos x="505" y="41"/>
                </a:cxn>
                <a:cxn ang="0">
                  <a:pos x="494" y="11"/>
                </a:cxn>
                <a:cxn ang="0">
                  <a:pos x="464" y="15"/>
                </a:cxn>
                <a:cxn ang="0">
                  <a:pos x="449" y="15"/>
                </a:cxn>
                <a:cxn ang="0">
                  <a:pos x="408" y="60"/>
                </a:cxn>
                <a:cxn ang="0">
                  <a:pos x="394" y="56"/>
                </a:cxn>
                <a:cxn ang="0">
                  <a:pos x="394" y="71"/>
                </a:cxn>
                <a:cxn ang="0">
                  <a:pos x="360" y="86"/>
                </a:cxn>
                <a:cxn ang="0">
                  <a:pos x="345" y="119"/>
                </a:cxn>
                <a:cxn ang="0">
                  <a:pos x="308" y="130"/>
                </a:cxn>
                <a:cxn ang="0">
                  <a:pos x="282" y="167"/>
                </a:cxn>
                <a:cxn ang="0">
                  <a:pos x="241" y="201"/>
                </a:cxn>
                <a:cxn ang="0">
                  <a:pos x="204" y="201"/>
                </a:cxn>
                <a:cxn ang="0">
                  <a:pos x="230" y="208"/>
                </a:cxn>
                <a:cxn ang="0">
                  <a:pos x="185" y="253"/>
                </a:cxn>
                <a:cxn ang="0">
                  <a:pos x="163" y="260"/>
                </a:cxn>
                <a:cxn ang="0">
                  <a:pos x="141" y="294"/>
                </a:cxn>
                <a:cxn ang="0">
                  <a:pos x="119" y="309"/>
                </a:cxn>
                <a:cxn ang="0">
                  <a:pos x="100" y="323"/>
                </a:cxn>
                <a:cxn ang="0">
                  <a:pos x="81" y="342"/>
                </a:cxn>
                <a:cxn ang="0">
                  <a:pos x="48" y="383"/>
                </a:cxn>
                <a:cxn ang="0">
                  <a:pos x="41" y="361"/>
                </a:cxn>
                <a:cxn ang="0">
                  <a:pos x="18" y="364"/>
                </a:cxn>
                <a:cxn ang="0">
                  <a:pos x="3" y="420"/>
                </a:cxn>
                <a:cxn ang="0">
                  <a:pos x="52" y="420"/>
                </a:cxn>
                <a:cxn ang="0">
                  <a:pos x="59" y="390"/>
                </a:cxn>
                <a:cxn ang="0">
                  <a:pos x="78" y="402"/>
                </a:cxn>
                <a:cxn ang="0">
                  <a:pos x="126" y="402"/>
                </a:cxn>
                <a:cxn ang="0">
                  <a:pos x="96" y="402"/>
                </a:cxn>
                <a:cxn ang="0">
                  <a:pos x="89" y="372"/>
                </a:cxn>
                <a:cxn ang="0">
                  <a:pos x="130" y="353"/>
                </a:cxn>
                <a:cxn ang="0">
                  <a:pos x="152" y="316"/>
                </a:cxn>
                <a:cxn ang="0">
                  <a:pos x="171" y="297"/>
                </a:cxn>
                <a:cxn ang="0">
                  <a:pos x="189" y="283"/>
                </a:cxn>
                <a:cxn ang="0">
                  <a:pos x="215" y="257"/>
                </a:cxn>
                <a:cxn ang="0">
                  <a:pos x="241" y="271"/>
                </a:cxn>
                <a:cxn ang="0">
                  <a:pos x="241" y="238"/>
                </a:cxn>
                <a:cxn ang="0">
                  <a:pos x="271" y="245"/>
                </a:cxn>
                <a:cxn ang="0">
                  <a:pos x="256" y="234"/>
                </a:cxn>
                <a:cxn ang="0">
                  <a:pos x="230" y="242"/>
                </a:cxn>
              </a:cxnLst>
              <a:rect l="0" t="0" r="r" b="b"/>
              <a:pathLst>
                <a:path w="505" h="431">
                  <a:moveTo>
                    <a:pt x="256" y="234"/>
                  </a:moveTo>
                  <a:lnTo>
                    <a:pt x="256" y="234"/>
                  </a:lnTo>
                  <a:lnTo>
                    <a:pt x="264" y="219"/>
                  </a:lnTo>
                  <a:lnTo>
                    <a:pt x="271" y="208"/>
                  </a:lnTo>
                  <a:lnTo>
                    <a:pt x="286" y="205"/>
                  </a:lnTo>
                  <a:lnTo>
                    <a:pt x="290" y="205"/>
                  </a:lnTo>
                  <a:lnTo>
                    <a:pt x="297" y="208"/>
                  </a:lnTo>
                  <a:lnTo>
                    <a:pt x="297" y="208"/>
                  </a:lnTo>
                  <a:lnTo>
                    <a:pt x="297" y="190"/>
                  </a:lnTo>
                  <a:lnTo>
                    <a:pt x="297" y="190"/>
                  </a:lnTo>
                  <a:lnTo>
                    <a:pt x="301" y="190"/>
                  </a:lnTo>
                  <a:lnTo>
                    <a:pt x="301" y="193"/>
                  </a:lnTo>
                  <a:lnTo>
                    <a:pt x="304" y="197"/>
                  </a:lnTo>
                  <a:lnTo>
                    <a:pt x="308" y="197"/>
                  </a:lnTo>
                  <a:lnTo>
                    <a:pt x="308" y="197"/>
                  </a:lnTo>
                  <a:lnTo>
                    <a:pt x="308" y="193"/>
                  </a:lnTo>
                  <a:lnTo>
                    <a:pt x="304" y="190"/>
                  </a:lnTo>
                  <a:lnTo>
                    <a:pt x="301" y="190"/>
                  </a:lnTo>
                  <a:lnTo>
                    <a:pt x="301" y="186"/>
                  </a:lnTo>
                  <a:lnTo>
                    <a:pt x="301" y="186"/>
                  </a:lnTo>
                  <a:lnTo>
                    <a:pt x="304" y="179"/>
                  </a:lnTo>
                  <a:lnTo>
                    <a:pt x="304" y="179"/>
                  </a:lnTo>
                  <a:lnTo>
                    <a:pt x="312" y="179"/>
                  </a:lnTo>
                  <a:lnTo>
                    <a:pt x="312" y="182"/>
                  </a:lnTo>
                  <a:lnTo>
                    <a:pt x="316" y="186"/>
                  </a:lnTo>
                  <a:lnTo>
                    <a:pt x="323" y="186"/>
                  </a:lnTo>
                  <a:lnTo>
                    <a:pt x="323" y="186"/>
                  </a:lnTo>
                  <a:lnTo>
                    <a:pt x="323" y="182"/>
                  </a:lnTo>
                  <a:lnTo>
                    <a:pt x="319" y="179"/>
                  </a:lnTo>
                  <a:lnTo>
                    <a:pt x="316" y="175"/>
                  </a:lnTo>
                  <a:lnTo>
                    <a:pt x="316" y="175"/>
                  </a:lnTo>
                  <a:lnTo>
                    <a:pt x="323" y="167"/>
                  </a:lnTo>
                  <a:lnTo>
                    <a:pt x="327" y="164"/>
                  </a:lnTo>
                  <a:lnTo>
                    <a:pt x="327" y="160"/>
                  </a:lnTo>
                  <a:lnTo>
                    <a:pt x="327" y="160"/>
                  </a:lnTo>
                  <a:lnTo>
                    <a:pt x="342" y="167"/>
                  </a:lnTo>
                  <a:lnTo>
                    <a:pt x="360" y="167"/>
                  </a:lnTo>
                  <a:lnTo>
                    <a:pt x="360" y="167"/>
                  </a:lnTo>
                  <a:lnTo>
                    <a:pt x="360" y="160"/>
                  </a:lnTo>
                  <a:lnTo>
                    <a:pt x="356" y="160"/>
                  </a:lnTo>
                  <a:lnTo>
                    <a:pt x="353" y="156"/>
                  </a:lnTo>
                  <a:lnTo>
                    <a:pt x="353" y="153"/>
                  </a:lnTo>
                  <a:lnTo>
                    <a:pt x="353" y="153"/>
                  </a:lnTo>
                  <a:lnTo>
                    <a:pt x="349" y="153"/>
                  </a:lnTo>
                  <a:lnTo>
                    <a:pt x="349" y="156"/>
                  </a:lnTo>
                  <a:lnTo>
                    <a:pt x="345" y="160"/>
                  </a:lnTo>
                  <a:lnTo>
                    <a:pt x="342" y="160"/>
                  </a:lnTo>
                  <a:lnTo>
                    <a:pt x="342" y="160"/>
                  </a:lnTo>
                  <a:lnTo>
                    <a:pt x="338" y="153"/>
                  </a:lnTo>
                  <a:lnTo>
                    <a:pt x="342" y="149"/>
                  </a:lnTo>
                  <a:lnTo>
                    <a:pt x="360" y="145"/>
                  </a:lnTo>
                  <a:lnTo>
                    <a:pt x="360" y="145"/>
                  </a:lnTo>
                  <a:lnTo>
                    <a:pt x="364" y="141"/>
                  </a:lnTo>
                  <a:lnTo>
                    <a:pt x="368" y="141"/>
                  </a:lnTo>
                  <a:lnTo>
                    <a:pt x="368" y="141"/>
                  </a:lnTo>
                  <a:lnTo>
                    <a:pt x="375" y="141"/>
                  </a:lnTo>
                  <a:lnTo>
                    <a:pt x="382" y="145"/>
                  </a:lnTo>
                  <a:lnTo>
                    <a:pt x="390" y="149"/>
                  </a:lnTo>
                  <a:lnTo>
                    <a:pt x="397" y="145"/>
                  </a:lnTo>
                  <a:lnTo>
                    <a:pt x="397" y="145"/>
                  </a:lnTo>
                  <a:lnTo>
                    <a:pt x="397" y="134"/>
                  </a:lnTo>
                  <a:lnTo>
                    <a:pt x="397" y="134"/>
                  </a:lnTo>
                  <a:lnTo>
                    <a:pt x="379" y="134"/>
                  </a:lnTo>
                  <a:lnTo>
                    <a:pt x="379" y="134"/>
                  </a:lnTo>
                  <a:lnTo>
                    <a:pt x="379" y="130"/>
                  </a:lnTo>
                  <a:lnTo>
                    <a:pt x="382" y="130"/>
                  </a:lnTo>
                  <a:lnTo>
                    <a:pt x="397" y="130"/>
                  </a:lnTo>
                  <a:lnTo>
                    <a:pt x="397" y="130"/>
                  </a:lnTo>
                  <a:lnTo>
                    <a:pt x="394" y="123"/>
                  </a:lnTo>
                  <a:lnTo>
                    <a:pt x="394" y="119"/>
                  </a:lnTo>
                  <a:lnTo>
                    <a:pt x="394" y="115"/>
                  </a:lnTo>
                  <a:lnTo>
                    <a:pt x="401" y="108"/>
                  </a:lnTo>
                  <a:lnTo>
                    <a:pt x="401" y="108"/>
                  </a:lnTo>
                  <a:lnTo>
                    <a:pt x="405" y="115"/>
                  </a:lnTo>
                  <a:lnTo>
                    <a:pt x="405" y="123"/>
                  </a:lnTo>
                  <a:lnTo>
                    <a:pt x="408" y="130"/>
                  </a:lnTo>
                  <a:lnTo>
                    <a:pt x="412" y="134"/>
                  </a:lnTo>
                  <a:lnTo>
                    <a:pt x="412" y="134"/>
                  </a:lnTo>
                  <a:lnTo>
                    <a:pt x="423" y="127"/>
                  </a:lnTo>
                  <a:lnTo>
                    <a:pt x="427" y="123"/>
                  </a:lnTo>
                  <a:lnTo>
                    <a:pt x="431" y="115"/>
                  </a:lnTo>
                  <a:lnTo>
                    <a:pt x="431" y="115"/>
                  </a:lnTo>
                  <a:lnTo>
                    <a:pt x="423" y="115"/>
                  </a:lnTo>
                  <a:lnTo>
                    <a:pt x="420" y="119"/>
                  </a:lnTo>
                  <a:lnTo>
                    <a:pt x="416" y="130"/>
                  </a:lnTo>
                  <a:lnTo>
                    <a:pt x="416" y="130"/>
                  </a:lnTo>
                  <a:lnTo>
                    <a:pt x="412" y="123"/>
                  </a:lnTo>
                  <a:lnTo>
                    <a:pt x="412" y="119"/>
                  </a:lnTo>
                  <a:lnTo>
                    <a:pt x="416" y="115"/>
                  </a:lnTo>
                  <a:lnTo>
                    <a:pt x="420" y="108"/>
                  </a:lnTo>
                  <a:lnTo>
                    <a:pt x="420" y="108"/>
                  </a:lnTo>
                  <a:lnTo>
                    <a:pt x="412" y="104"/>
                  </a:lnTo>
                  <a:lnTo>
                    <a:pt x="408" y="104"/>
                  </a:lnTo>
                  <a:lnTo>
                    <a:pt x="405" y="104"/>
                  </a:lnTo>
                  <a:lnTo>
                    <a:pt x="405" y="104"/>
                  </a:lnTo>
                  <a:lnTo>
                    <a:pt x="405" y="97"/>
                  </a:lnTo>
                  <a:lnTo>
                    <a:pt x="405" y="93"/>
                  </a:lnTo>
                  <a:lnTo>
                    <a:pt x="405" y="93"/>
                  </a:lnTo>
                  <a:lnTo>
                    <a:pt x="412" y="93"/>
                  </a:lnTo>
                  <a:lnTo>
                    <a:pt x="416" y="93"/>
                  </a:lnTo>
                  <a:lnTo>
                    <a:pt x="423" y="93"/>
                  </a:lnTo>
                  <a:lnTo>
                    <a:pt x="431" y="93"/>
                  </a:lnTo>
                  <a:lnTo>
                    <a:pt x="431" y="93"/>
                  </a:lnTo>
                  <a:lnTo>
                    <a:pt x="423" y="97"/>
                  </a:lnTo>
                  <a:lnTo>
                    <a:pt x="427" y="104"/>
                  </a:lnTo>
                  <a:lnTo>
                    <a:pt x="431" y="108"/>
                  </a:lnTo>
                  <a:lnTo>
                    <a:pt x="442" y="108"/>
                  </a:lnTo>
                  <a:lnTo>
                    <a:pt x="442" y="108"/>
                  </a:lnTo>
                  <a:lnTo>
                    <a:pt x="442" y="104"/>
                  </a:lnTo>
                  <a:lnTo>
                    <a:pt x="438" y="104"/>
                  </a:lnTo>
                  <a:lnTo>
                    <a:pt x="431" y="104"/>
                  </a:lnTo>
                  <a:lnTo>
                    <a:pt x="431" y="104"/>
                  </a:lnTo>
                  <a:lnTo>
                    <a:pt x="434" y="93"/>
                  </a:lnTo>
                  <a:lnTo>
                    <a:pt x="434" y="78"/>
                  </a:lnTo>
                  <a:lnTo>
                    <a:pt x="434" y="78"/>
                  </a:lnTo>
                  <a:lnTo>
                    <a:pt x="431" y="78"/>
                  </a:lnTo>
                  <a:lnTo>
                    <a:pt x="431" y="82"/>
                  </a:lnTo>
                  <a:lnTo>
                    <a:pt x="427" y="86"/>
                  </a:lnTo>
                  <a:lnTo>
                    <a:pt x="423" y="86"/>
                  </a:lnTo>
                  <a:lnTo>
                    <a:pt x="423" y="86"/>
                  </a:lnTo>
                  <a:lnTo>
                    <a:pt x="442" y="63"/>
                  </a:lnTo>
                  <a:lnTo>
                    <a:pt x="464" y="41"/>
                  </a:lnTo>
                  <a:lnTo>
                    <a:pt x="464" y="41"/>
                  </a:lnTo>
                  <a:lnTo>
                    <a:pt x="468" y="49"/>
                  </a:lnTo>
                  <a:lnTo>
                    <a:pt x="472" y="52"/>
                  </a:lnTo>
                  <a:lnTo>
                    <a:pt x="475" y="56"/>
                  </a:lnTo>
                  <a:lnTo>
                    <a:pt x="483" y="60"/>
                  </a:lnTo>
                  <a:lnTo>
                    <a:pt x="483" y="60"/>
                  </a:lnTo>
                  <a:lnTo>
                    <a:pt x="479" y="52"/>
                  </a:lnTo>
                  <a:lnTo>
                    <a:pt x="483" y="49"/>
                  </a:lnTo>
                  <a:lnTo>
                    <a:pt x="479" y="45"/>
                  </a:lnTo>
                  <a:lnTo>
                    <a:pt x="475" y="41"/>
                  </a:lnTo>
                  <a:lnTo>
                    <a:pt x="475" y="41"/>
                  </a:lnTo>
                  <a:lnTo>
                    <a:pt x="479" y="37"/>
                  </a:lnTo>
                  <a:lnTo>
                    <a:pt x="487" y="37"/>
                  </a:lnTo>
                  <a:lnTo>
                    <a:pt x="487" y="37"/>
                  </a:lnTo>
                  <a:lnTo>
                    <a:pt x="487" y="41"/>
                  </a:lnTo>
                  <a:lnTo>
                    <a:pt x="487" y="49"/>
                  </a:lnTo>
                  <a:lnTo>
                    <a:pt x="487" y="49"/>
                  </a:lnTo>
                  <a:lnTo>
                    <a:pt x="494" y="45"/>
                  </a:lnTo>
                  <a:lnTo>
                    <a:pt x="494" y="45"/>
                  </a:lnTo>
                  <a:lnTo>
                    <a:pt x="498" y="41"/>
                  </a:lnTo>
                  <a:lnTo>
                    <a:pt x="505" y="41"/>
                  </a:lnTo>
                  <a:lnTo>
                    <a:pt x="505" y="41"/>
                  </a:lnTo>
                  <a:lnTo>
                    <a:pt x="505" y="37"/>
                  </a:lnTo>
                  <a:lnTo>
                    <a:pt x="501" y="37"/>
                  </a:lnTo>
                  <a:lnTo>
                    <a:pt x="494" y="37"/>
                  </a:lnTo>
                  <a:lnTo>
                    <a:pt x="494" y="37"/>
                  </a:lnTo>
                  <a:lnTo>
                    <a:pt x="498" y="30"/>
                  </a:lnTo>
                  <a:lnTo>
                    <a:pt x="498" y="26"/>
                  </a:lnTo>
                  <a:lnTo>
                    <a:pt x="494" y="19"/>
                  </a:lnTo>
                  <a:lnTo>
                    <a:pt x="494" y="11"/>
                  </a:lnTo>
                  <a:lnTo>
                    <a:pt x="494" y="11"/>
                  </a:lnTo>
                  <a:lnTo>
                    <a:pt x="487" y="11"/>
                  </a:lnTo>
                  <a:lnTo>
                    <a:pt x="479" y="11"/>
                  </a:lnTo>
                  <a:lnTo>
                    <a:pt x="472" y="4"/>
                  </a:lnTo>
                  <a:lnTo>
                    <a:pt x="472" y="4"/>
                  </a:lnTo>
                  <a:lnTo>
                    <a:pt x="468" y="11"/>
                  </a:lnTo>
                  <a:lnTo>
                    <a:pt x="464" y="15"/>
                  </a:lnTo>
                  <a:lnTo>
                    <a:pt x="464" y="15"/>
                  </a:lnTo>
                  <a:lnTo>
                    <a:pt x="457" y="15"/>
                  </a:lnTo>
                  <a:lnTo>
                    <a:pt x="453" y="11"/>
                  </a:lnTo>
                  <a:lnTo>
                    <a:pt x="442" y="0"/>
                  </a:lnTo>
                  <a:lnTo>
                    <a:pt x="442" y="0"/>
                  </a:lnTo>
                  <a:lnTo>
                    <a:pt x="438" y="0"/>
                  </a:lnTo>
                  <a:lnTo>
                    <a:pt x="438" y="4"/>
                  </a:lnTo>
                  <a:lnTo>
                    <a:pt x="442" y="11"/>
                  </a:lnTo>
                  <a:lnTo>
                    <a:pt x="449" y="15"/>
                  </a:lnTo>
                  <a:lnTo>
                    <a:pt x="457" y="19"/>
                  </a:lnTo>
                  <a:lnTo>
                    <a:pt x="457" y="19"/>
                  </a:lnTo>
                  <a:lnTo>
                    <a:pt x="453" y="22"/>
                  </a:lnTo>
                  <a:lnTo>
                    <a:pt x="449" y="22"/>
                  </a:lnTo>
                  <a:lnTo>
                    <a:pt x="434" y="22"/>
                  </a:lnTo>
                  <a:lnTo>
                    <a:pt x="434" y="22"/>
                  </a:lnTo>
                  <a:lnTo>
                    <a:pt x="420" y="49"/>
                  </a:lnTo>
                  <a:lnTo>
                    <a:pt x="408" y="60"/>
                  </a:lnTo>
                  <a:lnTo>
                    <a:pt x="394" y="63"/>
                  </a:lnTo>
                  <a:lnTo>
                    <a:pt x="394" y="63"/>
                  </a:lnTo>
                  <a:lnTo>
                    <a:pt x="394" y="63"/>
                  </a:lnTo>
                  <a:lnTo>
                    <a:pt x="394" y="60"/>
                  </a:lnTo>
                  <a:lnTo>
                    <a:pt x="397" y="60"/>
                  </a:lnTo>
                  <a:lnTo>
                    <a:pt x="397" y="52"/>
                  </a:lnTo>
                  <a:lnTo>
                    <a:pt x="397" y="52"/>
                  </a:lnTo>
                  <a:lnTo>
                    <a:pt x="394" y="56"/>
                  </a:lnTo>
                  <a:lnTo>
                    <a:pt x="390" y="56"/>
                  </a:lnTo>
                  <a:lnTo>
                    <a:pt x="386" y="60"/>
                  </a:lnTo>
                  <a:lnTo>
                    <a:pt x="382" y="63"/>
                  </a:lnTo>
                  <a:lnTo>
                    <a:pt x="382" y="63"/>
                  </a:lnTo>
                  <a:lnTo>
                    <a:pt x="382" y="63"/>
                  </a:lnTo>
                  <a:lnTo>
                    <a:pt x="386" y="67"/>
                  </a:lnTo>
                  <a:lnTo>
                    <a:pt x="390" y="67"/>
                  </a:lnTo>
                  <a:lnTo>
                    <a:pt x="394" y="71"/>
                  </a:lnTo>
                  <a:lnTo>
                    <a:pt x="394" y="71"/>
                  </a:lnTo>
                  <a:lnTo>
                    <a:pt x="386" y="78"/>
                  </a:lnTo>
                  <a:lnTo>
                    <a:pt x="379" y="86"/>
                  </a:lnTo>
                  <a:lnTo>
                    <a:pt x="375" y="93"/>
                  </a:lnTo>
                  <a:lnTo>
                    <a:pt x="368" y="97"/>
                  </a:lnTo>
                  <a:lnTo>
                    <a:pt x="368" y="97"/>
                  </a:lnTo>
                  <a:lnTo>
                    <a:pt x="364" y="89"/>
                  </a:lnTo>
                  <a:lnTo>
                    <a:pt x="360" y="86"/>
                  </a:lnTo>
                  <a:lnTo>
                    <a:pt x="353" y="86"/>
                  </a:lnTo>
                  <a:lnTo>
                    <a:pt x="353" y="86"/>
                  </a:lnTo>
                  <a:lnTo>
                    <a:pt x="356" y="93"/>
                  </a:lnTo>
                  <a:lnTo>
                    <a:pt x="356" y="97"/>
                  </a:lnTo>
                  <a:lnTo>
                    <a:pt x="353" y="104"/>
                  </a:lnTo>
                  <a:lnTo>
                    <a:pt x="353" y="112"/>
                  </a:lnTo>
                  <a:lnTo>
                    <a:pt x="353" y="112"/>
                  </a:lnTo>
                  <a:lnTo>
                    <a:pt x="345" y="119"/>
                  </a:lnTo>
                  <a:lnTo>
                    <a:pt x="338" y="123"/>
                  </a:lnTo>
                  <a:lnTo>
                    <a:pt x="327" y="127"/>
                  </a:lnTo>
                  <a:lnTo>
                    <a:pt x="323" y="134"/>
                  </a:lnTo>
                  <a:lnTo>
                    <a:pt x="323" y="134"/>
                  </a:lnTo>
                  <a:lnTo>
                    <a:pt x="316" y="134"/>
                  </a:lnTo>
                  <a:lnTo>
                    <a:pt x="316" y="130"/>
                  </a:lnTo>
                  <a:lnTo>
                    <a:pt x="312" y="130"/>
                  </a:lnTo>
                  <a:lnTo>
                    <a:pt x="308" y="130"/>
                  </a:lnTo>
                  <a:lnTo>
                    <a:pt x="308" y="130"/>
                  </a:lnTo>
                  <a:lnTo>
                    <a:pt x="308" y="138"/>
                  </a:lnTo>
                  <a:lnTo>
                    <a:pt x="308" y="141"/>
                  </a:lnTo>
                  <a:lnTo>
                    <a:pt x="301" y="145"/>
                  </a:lnTo>
                  <a:lnTo>
                    <a:pt x="301" y="153"/>
                  </a:lnTo>
                  <a:lnTo>
                    <a:pt x="301" y="153"/>
                  </a:lnTo>
                  <a:lnTo>
                    <a:pt x="290" y="156"/>
                  </a:lnTo>
                  <a:lnTo>
                    <a:pt x="282" y="167"/>
                  </a:lnTo>
                  <a:lnTo>
                    <a:pt x="271" y="175"/>
                  </a:lnTo>
                  <a:lnTo>
                    <a:pt x="256" y="179"/>
                  </a:lnTo>
                  <a:lnTo>
                    <a:pt x="256" y="179"/>
                  </a:lnTo>
                  <a:lnTo>
                    <a:pt x="256" y="190"/>
                  </a:lnTo>
                  <a:lnTo>
                    <a:pt x="252" y="193"/>
                  </a:lnTo>
                  <a:lnTo>
                    <a:pt x="245" y="197"/>
                  </a:lnTo>
                  <a:lnTo>
                    <a:pt x="241" y="201"/>
                  </a:lnTo>
                  <a:lnTo>
                    <a:pt x="241" y="201"/>
                  </a:lnTo>
                  <a:lnTo>
                    <a:pt x="234" y="205"/>
                  </a:lnTo>
                  <a:lnTo>
                    <a:pt x="230" y="201"/>
                  </a:lnTo>
                  <a:lnTo>
                    <a:pt x="230" y="197"/>
                  </a:lnTo>
                  <a:lnTo>
                    <a:pt x="226" y="197"/>
                  </a:lnTo>
                  <a:lnTo>
                    <a:pt x="226" y="197"/>
                  </a:lnTo>
                  <a:lnTo>
                    <a:pt x="223" y="201"/>
                  </a:lnTo>
                  <a:lnTo>
                    <a:pt x="219" y="205"/>
                  </a:lnTo>
                  <a:lnTo>
                    <a:pt x="204" y="201"/>
                  </a:lnTo>
                  <a:lnTo>
                    <a:pt x="204" y="201"/>
                  </a:lnTo>
                  <a:lnTo>
                    <a:pt x="204" y="205"/>
                  </a:lnTo>
                  <a:lnTo>
                    <a:pt x="208" y="208"/>
                  </a:lnTo>
                  <a:lnTo>
                    <a:pt x="215" y="208"/>
                  </a:lnTo>
                  <a:lnTo>
                    <a:pt x="223" y="208"/>
                  </a:lnTo>
                  <a:lnTo>
                    <a:pt x="230" y="201"/>
                  </a:lnTo>
                  <a:lnTo>
                    <a:pt x="230" y="201"/>
                  </a:lnTo>
                  <a:lnTo>
                    <a:pt x="230" y="208"/>
                  </a:lnTo>
                  <a:lnTo>
                    <a:pt x="230" y="212"/>
                  </a:lnTo>
                  <a:lnTo>
                    <a:pt x="223" y="216"/>
                  </a:lnTo>
                  <a:lnTo>
                    <a:pt x="215" y="216"/>
                  </a:lnTo>
                  <a:lnTo>
                    <a:pt x="215" y="216"/>
                  </a:lnTo>
                  <a:lnTo>
                    <a:pt x="208" y="227"/>
                  </a:lnTo>
                  <a:lnTo>
                    <a:pt x="200" y="234"/>
                  </a:lnTo>
                  <a:lnTo>
                    <a:pt x="189" y="242"/>
                  </a:lnTo>
                  <a:lnTo>
                    <a:pt x="185" y="253"/>
                  </a:lnTo>
                  <a:lnTo>
                    <a:pt x="185" y="253"/>
                  </a:lnTo>
                  <a:lnTo>
                    <a:pt x="156" y="253"/>
                  </a:lnTo>
                  <a:lnTo>
                    <a:pt x="156" y="253"/>
                  </a:lnTo>
                  <a:lnTo>
                    <a:pt x="156" y="264"/>
                  </a:lnTo>
                  <a:lnTo>
                    <a:pt x="156" y="264"/>
                  </a:lnTo>
                  <a:lnTo>
                    <a:pt x="159" y="264"/>
                  </a:lnTo>
                  <a:lnTo>
                    <a:pt x="159" y="260"/>
                  </a:lnTo>
                  <a:lnTo>
                    <a:pt x="163" y="260"/>
                  </a:lnTo>
                  <a:lnTo>
                    <a:pt x="163" y="260"/>
                  </a:lnTo>
                  <a:lnTo>
                    <a:pt x="163" y="260"/>
                  </a:lnTo>
                  <a:lnTo>
                    <a:pt x="163" y="264"/>
                  </a:lnTo>
                  <a:lnTo>
                    <a:pt x="163" y="268"/>
                  </a:lnTo>
                  <a:lnTo>
                    <a:pt x="156" y="275"/>
                  </a:lnTo>
                  <a:lnTo>
                    <a:pt x="148" y="286"/>
                  </a:lnTo>
                  <a:lnTo>
                    <a:pt x="141" y="294"/>
                  </a:lnTo>
                  <a:lnTo>
                    <a:pt x="141" y="294"/>
                  </a:lnTo>
                  <a:lnTo>
                    <a:pt x="126" y="290"/>
                  </a:lnTo>
                  <a:lnTo>
                    <a:pt x="107" y="290"/>
                  </a:lnTo>
                  <a:lnTo>
                    <a:pt x="107" y="290"/>
                  </a:lnTo>
                  <a:lnTo>
                    <a:pt x="107" y="294"/>
                  </a:lnTo>
                  <a:lnTo>
                    <a:pt x="111" y="294"/>
                  </a:lnTo>
                  <a:lnTo>
                    <a:pt x="119" y="294"/>
                  </a:lnTo>
                  <a:lnTo>
                    <a:pt x="119" y="294"/>
                  </a:lnTo>
                  <a:lnTo>
                    <a:pt x="119" y="309"/>
                  </a:lnTo>
                  <a:lnTo>
                    <a:pt x="119" y="309"/>
                  </a:lnTo>
                  <a:lnTo>
                    <a:pt x="111" y="309"/>
                  </a:lnTo>
                  <a:lnTo>
                    <a:pt x="104" y="305"/>
                  </a:lnTo>
                  <a:lnTo>
                    <a:pt x="104" y="305"/>
                  </a:lnTo>
                  <a:lnTo>
                    <a:pt x="104" y="316"/>
                  </a:lnTo>
                  <a:lnTo>
                    <a:pt x="107" y="323"/>
                  </a:lnTo>
                  <a:lnTo>
                    <a:pt x="107" y="323"/>
                  </a:lnTo>
                  <a:lnTo>
                    <a:pt x="100" y="323"/>
                  </a:lnTo>
                  <a:lnTo>
                    <a:pt x="96" y="323"/>
                  </a:lnTo>
                  <a:lnTo>
                    <a:pt x="89" y="327"/>
                  </a:lnTo>
                  <a:lnTo>
                    <a:pt x="78" y="327"/>
                  </a:lnTo>
                  <a:lnTo>
                    <a:pt x="78" y="327"/>
                  </a:lnTo>
                  <a:lnTo>
                    <a:pt x="78" y="335"/>
                  </a:lnTo>
                  <a:lnTo>
                    <a:pt x="78" y="338"/>
                  </a:lnTo>
                  <a:lnTo>
                    <a:pt x="81" y="342"/>
                  </a:lnTo>
                  <a:lnTo>
                    <a:pt x="81" y="342"/>
                  </a:lnTo>
                  <a:lnTo>
                    <a:pt x="74" y="353"/>
                  </a:lnTo>
                  <a:lnTo>
                    <a:pt x="63" y="361"/>
                  </a:lnTo>
                  <a:lnTo>
                    <a:pt x="55" y="368"/>
                  </a:lnTo>
                  <a:lnTo>
                    <a:pt x="55" y="376"/>
                  </a:lnTo>
                  <a:lnTo>
                    <a:pt x="55" y="379"/>
                  </a:lnTo>
                  <a:lnTo>
                    <a:pt x="55" y="379"/>
                  </a:lnTo>
                  <a:lnTo>
                    <a:pt x="55" y="383"/>
                  </a:lnTo>
                  <a:lnTo>
                    <a:pt x="48" y="383"/>
                  </a:lnTo>
                  <a:lnTo>
                    <a:pt x="37" y="383"/>
                  </a:lnTo>
                  <a:lnTo>
                    <a:pt x="37" y="383"/>
                  </a:lnTo>
                  <a:lnTo>
                    <a:pt x="37" y="376"/>
                  </a:lnTo>
                  <a:lnTo>
                    <a:pt x="41" y="372"/>
                  </a:lnTo>
                  <a:lnTo>
                    <a:pt x="44" y="368"/>
                  </a:lnTo>
                  <a:lnTo>
                    <a:pt x="44" y="364"/>
                  </a:lnTo>
                  <a:lnTo>
                    <a:pt x="44" y="364"/>
                  </a:lnTo>
                  <a:lnTo>
                    <a:pt x="41" y="361"/>
                  </a:lnTo>
                  <a:lnTo>
                    <a:pt x="37" y="364"/>
                  </a:lnTo>
                  <a:lnTo>
                    <a:pt x="37" y="368"/>
                  </a:lnTo>
                  <a:lnTo>
                    <a:pt x="37" y="372"/>
                  </a:lnTo>
                  <a:lnTo>
                    <a:pt x="37" y="372"/>
                  </a:lnTo>
                  <a:lnTo>
                    <a:pt x="33" y="368"/>
                  </a:lnTo>
                  <a:lnTo>
                    <a:pt x="29" y="364"/>
                  </a:lnTo>
                  <a:lnTo>
                    <a:pt x="22" y="364"/>
                  </a:lnTo>
                  <a:lnTo>
                    <a:pt x="18" y="364"/>
                  </a:lnTo>
                  <a:lnTo>
                    <a:pt x="18" y="364"/>
                  </a:lnTo>
                  <a:lnTo>
                    <a:pt x="22" y="368"/>
                  </a:lnTo>
                  <a:lnTo>
                    <a:pt x="26" y="376"/>
                  </a:lnTo>
                  <a:lnTo>
                    <a:pt x="26" y="387"/>
                  </a:lnTo>
                  <a:lnTo>
                    <a:pt x="26" y="420"/>
                  </a:lnTo>
                  <a:lnTo>
                    <a:pt x="26" y="420"/>
                  </a:lnTo>
                  <a:lnTo>
                    <a:pt x="11" y="420"/>
                  </a:lnTo>
                  <a:lnTo>
                    <a:pt x="3" y="420"/>
                  </a:lnTo>
                  <a:lnTo>
                    <a:pt x="0" y="424"/>
                  </a:lnTo>
                  <a:lnTo>
                    <a:pt x="0" y="424"/>
                  </a:lnTo>
                  <a:lnTo>
                    <a:pt x="18" y="424"/>
                  </a:lnTo>
                  <a:lnTo>
                    <a:pt x="26" y="428"/>
                  </a:lnTo>
                  <a:lnTo>
                    <a:pt x="29" y="431"/>
                  </a:lnTo>
                  <a:lnTo>
                    <a:pt x="29" y="431"/>
                  </a:lnTo>
                  <a:lnTo>
                    <a:pt x="44" y="428"/>
                  </a:lnTo>
                  <a:lnTo>
                    <a:pt x="52" y="420"/>
                  </a:lnTo>
                  <a:lnTo>
                    <a:pt x="52" y="420"/>
                  </a:lnTo>
                  <a:lnTo>
                    <a:pt x="37" y="420"/>
                  </a:lnTo>
                  <a:lnTo>
                    <a:pt x="37" y="420"/>
                  </a:lnTo>
                  <a:lnTo>
                    <a:pt x="41" y="402"/>
                  </a:lnTo>
                  <a:lnTo>
                    <a:pt x="44" y="387"/>
                  </a:lnTo>
                  <a:lnTo>
                    <a:pt x="44" y="387"/>
                  </a:lnTo>
                  <a:lnTo>
                    <a:pt x="55" y="390"/>
                  </a:lnTo>
                  <a:lnTo>
                    <a:pt x="59" y="390"/>
                  </a:lnTo>
                  <a:lnTo>
                    <a:pt x="67" y="390"/>
                  </a:lnTo>
                  <a:lnTo>
                    <a:pt x="74" y="387"/>
                  </a:lnTo>
                  <a:lnTo>
                    <a:pt x="74" y="387"/>
                  </a:lnTo>
                  <a:lnTo>
                    <a:pt x="78" y="394"/>
                  </a:lnTo>
                  <a:lnTo>
                    <a:pt x="85" y="398"/>
                  </a:lnTo>
                  <a:lnTo>
                    <a:pt x="85" y="398"/>
                  </a:lnTo>
                  <a:lnTo>
                    <a:pt x="81" y="398"/>
                  </a:lnTo>
                  <a:lnTo>
                    <a:pt x="78" y="402"/>
                  </a:lnTo>
                  <a:lnTo>
                    <a:pt x="74" y="402"/>
                  </a:lnTo>
                  <a:lnTo>
                    <a:pt x="78" y="409"/>
                  </a:lnTo>
                  <a:lnTo>
                    <a:pt x="78" y="409"/>
                  </a:lnTo>
                  <a:lnTo>
                    <a:pt x="104" y="405"/>
                  </a:lnTo>
                  <a:lnTo>
                    <a:pt x="133" y="409"/>
                  </a:lnTo>
                  <a:lnTo>
                    <a:pt x="133" y="409"/>
                  </a:lnTo>
                  <a:lnTo>
                    <a:pt x="133" y="402"/>
                  </a:lnTo>
                  <a:lnTo>
                    <a:pt x="126" y="402"/>
                  </a:lnTo>
                  <a:lnTo>
                    <a:pt x="119" y="402"/>
                  </a:lnTo>
                  <a:lnTo>
                    <a:pt x="111" y="402"/>
                  </a:lnTo>
                  <a:lnTo>
                    <a:pt x="107" y="402"/>
                  </a:lnTo>
                  <a:lnTo>
                    <a:pt x="104" y="398"/>
                  </a:lnTo>
                  <a:lnTo>
                    <a:pt x="104" y="398"/>
                  </a:lnTo>
                  <a:lnTo>
                    <a:pt x="100" y="398"/>
                  </a:lnTo>
                  <a:lnTo>
                    <a:pt x="96" y="398"/>
                  </a:lnTo>
                  <a:lnTo>
                    <a:pt x="96" y="402"/>
                  </a:lnTo>
                  <a:lnTo>
                    <a:pt x="93" y="402"/>
                  </a:lnTo>
                  <a:lnTo>
                    <a:pt x="93" y="402"/>
                  </a:lnTo>
                  <a:lnTo>
                    <a:pt x="89" y="398"/>
                  </a:lnTo>
                  <a:lnTo>
                    <a:pt x="89" y="390"/>
                  </a:lnTo>
                  <a:lnTo>
                    <a:pt x="89" y="387"/>
                  </a:lnTo>
                  <a:lnTo>
                    <a:pt x="81" y="379"/>
                  </a:lnTo>
                  <a:lnTo>
                    <a:pt x="81" y="379"/>
                  </a:lnTo>
                  <a:lnTo>
                    <a:pt x="89" y="372"/>
                  </a:lnTo>
                  <a:lnTo>
                    <a:pt x="96" y="372"/>
                  </a:lnTo>
                  <a:lnTo>
                    <a:pt x="104" y="372"/>
                  </a:lnTo>
                  <a:lnTo>
                    <a:pt x="104" y="372"/>
                  </a:lnTo>
                  <a:lnTo>
                    <a:pt x="104" y="364"/>
                  </a:lnTo>
                  <a:lnTo>
                    <a:pt x="104" y="361"/>
                  </a:lnTo>
                  <a:lnTo>
                    <a:pt x="107" y="353"/>
                  </a:lnTo>
                  <a:lnTo>
                    <a:pt x="107" y="353"/>
                  </a:lnTo>
                  <a:lnTo>
                    <a:pt x="130" y="353"/>
                  </a:lnTo>
                  <a:lnTo>
                    <a:pt x="130" y="353"/>
                  </a:lnTo>
                  <a:lnTo>
                    <a:pt x="126" y="346"/>
                  </a:lnTo>
                  <a:lnTo>
                    <a:pt x="126" y="338"/>
                  </a:lnTo>
                  <a:lnTo>
                    <a:pt x="130" y="335"/>
                  </a:lnTo>
                  <a:lnTo>
                    <a:pt x="141" y="335"/>
                  </a:lnTo>
                  <a:lnTo>
                    <a:pt x="141" y="335"/>
                  </a:lnTo>
                  <a:lnTo>
                    <a:pt x="145" y="320"/>
                  </a:lnTo>
                  <a:lnTo>
                    <a:pt x="152" y="316"/>
                  </a:lnTo>
                  <a:lnTo>
                    <a:pt x="178" y="312"/>
                  </a:lnTo>
                  <a:lnTo>
                    <a:pt x="178" y="312"/>
                  </a:lnTo>
                  <a:lnTo>
                    <a:pt x="178" y="309"/>
                  </a:lnTo>
                  <a:lnTo>
                    <a:pt x="174" y="309"/>
                  </a:lnTo>
                  <a:lnTo>
                    <a:pt x="171" y="305"/>
                  </a:lnTo>
                  <a:lnTo>
                    <a:pt x="167" y="305"/>
                  </a:lnTo>
                  <a:lnTo>
                    <a:pt x="167" y="305"/>
                  </a:lnTo>
                  <a:lnTo>
                    <a:pt x="171" y="297"/>
                  </a:lnTo>
                  <a:lnTo>
                    <a:pt x="178" y="297"/>
                  </a:lnTo>
                  <a:lnTo>
                    <a:pt x="193" y="290"/>
                  </a:lnTo>
                  <a:lnTo>
                    <a:pt x="193" y="290"/>
                  </a:lnTo>
                  <a:lnTo>
                    <a:pt x="193" y="286"/>
                  </a:lnTo>
                  <a:lnTo>
                    <a:pt x="189" y="286"/>
                  </a:lnTo>
                  <a:lnTo>
                    <a:pt x="189" y="283"/>
                  </a:lnTo>
                  <a:lnTo>
                    <a:pt x="189" y="283"/>
                  </a:lnTo>
                  <a:lnTo>
                    <a:pt x="189" y="283"/>
                  </a:lnTo>
                  <a:lnTo>
                    <a:pt x="193" y="279"/>
                  </a:lnTo>
                  <a:lnTo>
                    <a:pt x="200" y="279"/>
                  </a:lnTo>
                  <a:lnTo>
                    <a:pt x="204" y="279"/>
                  </a:lnTo>
                  <a:lnTo>
                    <a:pt x="211" y="275"/>
                  </a:lnTo>
                  <a:lnTo>
                    <a:pt x="211" y="275"/>
                  </a:lnTo>
                  <a:lnTo>
                    <a:pt x="208" y="268"/>
                  </a:lnTo>
                  <a:lnTo>
                    <a:pt x="211" y="264"/>
                  </a:lnTo>
                  <a:lnTo>
                    <a:pt x="215" y="257"/>
                  </a:lnTo>
                  <a:lnTo>
                    <a:pt x="219" y="253"/>
                  </a:lnTo>
                  <a:lnTo>
                    <a:pt x="219" y="253"/>
                  </a:lnTo>
                  <a:lnTo>
                    <a:pt x="230" y="257"/>
                  </a:lnTo>
                  <a:lnTo>
                    <a:pt x="249" y="260"/>
                  </a:lnTo>
                  <a:lnTo>
                    <a:pt x="249" y="260"/>
                  </a:lnTo>
                  <a:lnTo>
                    <a:pt x="249" y="264"/>
                  </a:lnTo>
                  <a:lnTo>
                    <a:pt x="245" y="268"/>
                  </a:lnTo>
                  <a:lnTo>
                    <a:pt x="241" y="271"/>
                  </a:lnTo>
                  <a:lnTo>
                    <a:pt x="241" y="275"/>
                  </a:lnTo>
                  <a:lnTo>
                    <a:pt x="241" y="275"/>
                  </a:lnTo>
                  <a:lnTo>
                    <a:pt x="256" y="275"/>
                  </a:lnTo>
                  <a:lnTo>
                    <a:pt x="256" y="275"/>
                  </a:lnTo>
                  <a:lnTo>
                    <a:pt x="256" y="249"/>
                  </a:lnTo>
                  <a:lnTo>
                    <a:pt x="256" y="249"/>
                  </a:lnTo>
                  <a:lnTo>
                    <a:pt x="249" y="245"/>
                  </a:lnTo>
                  <a:lnTo>
                    <a:pt x="241" y="238"/>
                  </a:lnTo>
                  <a:lnTo>
                    <a:pt x="241" y="238"/>
                  </a:lnTo>
                  <a:lnTo>
                    <a:pt x="249" y="234"/>
                  </a:lnTo>
                  <a:lnTo>
                    <a:pt x="256" y="234"/>
                  </a:lnTo>
                  <a:lnTo>
                    <a:pt x="256" y="234"/>
                  </a:lnTo>
                  <a:lnTo>
                    <a:pt x="256" y="238"/>
                  </a:lnTo>
                  <a:lnTo>
                    <a:pt x="256" y="245"/>
                  </a:lnTo>
                  <a:lnTo>
                    <a:pt x="256" y="245"/>
                  </a:lnTo>
                  <a:lnTo>
                    <a:pt x="271" y="245"/>
                  </a:lnTo>
                  <a:lnTo>
                    <a:pt x="278" y="249"/>
                  </a:lnTo>
                  <a:lnTo>
                    <a:pt x="286" y="253"/>
                  </a:lnTo>
                  <a:lnTo>
                    <a:pt x="297" y="260"/>
                  </a:lnTo>
                  <a:lnTo>
                    <a:pt x="297" y="260"/>
                  </a:lnTo>
                  <a:lnTo>
                    <a:pt x="278" y="242"/>
                  </a:lnTo>
                  <a:lnTo>
                    <a:pt x="271" y="238"/>
                  </a:lnTo>
                  <a:lnTo>
                    <a:pt x="256" y="234"/>
                  </a:lnTo>
                  <a:lnTo>
                    <a:pt x="256" y="234"/>
                  </a:lnTo>
                  <a:close/>
                  <a:moveTo>
                    <a:pt x="230" y="242"/>
                  </a:moveTo>
                  <a:lnTo>
                    <a:pt x="230" y="242"/>
                  </a:lnTo>
                  <a:lnTo>
                    <a:pt x="237" y="245"/>
                  </a:lnTo>
                  <a:lnTo>
                    <a:pt x="241" y="253"/>
                  </a:lnTo>
                  <a:lnTo>
                    <a:pt x="241" y="253"/>
                  </a:lnTo>
                  <a:lnTo>
                    <a:pt x="230" y="253"/>
                  </a:lnTo>
                  <a:lnTo>
                    <a:pt x="230" y="253"/>
                  </a:lnTo>
                  <a:lnTo>
                    <a:pt x="230" y="242"/>
                  </a:lnTo>
                  <a:lnTo>
                    <a:pt x="230" y="24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1" name="Freeform 1691"/>
            <p:cNvSpPr>
              <a:spLocks/>
            </p:cNvSpPr>
            <p:nvPr/>
          </p:nvSpPr>
          <p:spPr bwMode="auto">
            <a:xfrm>
              <a:off x="3498852" y="2719190"/>
              <a:ext cx="106363" cy="53975"/>
            </a:xfrm>
            <a:custGeom>
              <a:avLst/>
              <a:gdLst/>
              <a:ahLst/>
              <a:cxnLst>
                <a:cxn ang="0">
                  <a:pos x="26" y="30"/>
                </a:cxn>
                <a:cxn ang="0">
                  <a:pos x="26" y="30"/>
                </a:cxn>
                <a:cxn ang="0">
                  <a:pos x="18" y="26"/>
                </a:cxn>
                <a:cxn ang="0">
                  <a:pos x="15" y="19"/>
                </a:cxn>
                <a:cxn ang="0">
                  <a:pos x="15" y="19"/>
                </a:cxn>
                <a:cxn ang="0">
                  <a:pos x="7" y="23"/>
                </a:cxn>
                <a:cxn ang="0">
                  <a:pos x="4" y="26"/>
                </a:cxn>
                <a:cxn ang="0">
                  <a:pos x="0" y="30"/>
                </a:cxn>
                <a:cxn ang="0">
                  <a:pos x="0" y="30"/>
                </a:cxn>
                <a:cxn ang="0">
                  <a:pos x="15" y="30"/>
                </a:cxn>
                <a:cxn ang="0">
                  <a:pos x="26" y="34"/>
                </a:cxn>
                <a:cxn ang="0">
                  <a:pos x="26" y="34"/>
                </a:cxn>
                <a:cxn ang="0">
                  <a:pos x="33" y="30"/>
                </a:cxn>
                <a:cxn ang="0">
                  <a:pos x="37" y="26"/>
                </a:cxn>
                <a:cxn ang="0">
                  <a:pos x="41" y="19"/>
                </a:cxn>
                <a:cxn ang="0">
                  <a:pos x="41" y="12"/>
                </a:cxn>
                <a:cxn ang="0">
                  <a:pos x="41" y="12"/>
                </a:cxn>
                <a:cxn ang="0">
                  <a:pos x="52" y="12"/>
                </a:cxn>
                <a:cxn ang="0">
                  <a:pos x="67" y="12"/>
                </a:cxn>
                <a:cxn ang="0">
                  <a:pos x="67" y="12"/>
                </a:cxn>
                <a:cxn ang="0">
                  <a:pos x="67" y="0"/>
                </a:cxn>
                <a:cxn ang="0">
                  <a:pos x="67" y="0"/>
                </a:cxn>
                <a:cxn ang="0">
                  <a:pos x="56" y="4"/>
                </a:cxn>
                <a:cxn ang="0">
                  <a:pos x="44" y="8"/>
                </a:cxn>
                <a:cxn ang="0">
                  <a:pos x="33" y="8"/>
                </a:cxn>
                <a:cxn ang="0">
                  <a:pos x="22" y="4"/>
                </a:cxn>
                <a:cxn ang="0">
                  <a:pos x="22" y="4"/>
                </a:cxn>
                <a:cxn ang="0">
                  <a:pos x="22" y="12"/>
                </a:cxn>
                <a:cxn ang="0">
                  <a:pos x="22" y="19"/>
                </a:cxn>
                <a:cxn ang="0">
                  <a:pos x="26" y="23"/>
                </a:cxn>
                <a:cxn ang="0">
                  <a:pos x="26" y="30"/>
                </a:cxn>
                <a:cxn ang="0">
                  <a:pos x="26" y="30"/>
                </a:cxn>
              </a:cxnLst>
              <a:rect l="0" t="0" r="r" b="b"/>
              <a:pathLst>
                <a:path w="67" h="34">
                  <a:moveTo>
                    <a:pt x="26" y="30"/>
                  </a:moveTo>
                  <a:lnTo>
                    <a:pt x="26" y="30"/>
                  </a:lnTo>
                  <a:lnTo>
                    <a:pt x="18" y="26"/>
                  </a:lnTo>
                  <a:lnTo>
                    <a:pt x="15" y="19"/>
                  </a:lnTo>
                  <a:lnTo>
                    <a:pt x="15" y="19"/>
                  </a:lnTo>
                  <a:lnTo>
                    <a:pt x="7" y="23"/>
                  </a:lnTo>
                  <a:lnTo>
                    <a:pt x="4" y="26"/>
                  </a:lnTo>
                  <a:lnTo>
                    <a:pt x="0" y="30"/>
                  </a:lnTo>
                  <a:lnTo>
                    <a:pt x="0" y="30"/>
                  </a:lnTo>
                  <a:lnTo>
                    <a:pt x="15" y="30"/>
                  </a:lnTo>
                  <a:lnTo>
                    <a:pt x="26" y="34"/>
                  </a:lnTo>
                  <a:lnTo>
                    <a:pt x="26" y="34"/>
                  </a:lnTo>
                  <a:lnTo>
                    <a:pt x="33" y="30"/>
                  </a:lnTo>
                  <a:lnTo>
                    <a:pt x="37" y="26"/>
                  </a:lnTo>
                  <a:lnTo>
                    <a:pt x="41" y="19"/>
                  </a:lnTo>
                  <a:lnTo>
                    <a:pt x="41" y="12"/>
                  </a:lnTo>
                  <a:lnTo>
                    <a:pt x="41" y="12"/>
                  </a:lnTo>
                  <a:lnTo>
                    <a:pt x="52" y="12"/>
                  </a:lnTo>
                  <a:lnTo>
                    <a:pt x="67" y="12"/>
                  </a:lnTo>
                  <a:lnTo>
                    <a:pt x="67" y="12"/>
                  </a:lnTo>
                  <a:lnTo>
                    <a:pt x="67" y="0"/>
                  </a:lnTo>
                  <a:lnTo>
                    <a:pt x="67" y="0"/>
                  </a:lnTo>
                  <a:lnTo>
                    <a:pt x="56" y="4"/>
                  </a:lnTo>
                  <a:lnTo>
                    <a:pt x="44" y="8"/>
                  </a:lnTo>
                  <a:lnTo>
                    <a:pt x="33" y="8"/>
                  </a:lnTo>
                  <a:lnTo>
                    <a:pt x="22" y="4"/>
                  </a:lnTo>
                  <a:lnTo>
                    <a:pt x="22" y="4"/>
                  </a:lnTo>
                  <a:lnTo>
                    <a:pt x="22" y="12"/>
                  </a:lnTo>
                  <a:lnTo>
                    <a:pt x="22" y="19"/>
                  </a:lnTo>
                  <a:lnTo>
                    <a:pt x="26" y="23"/>
                  </a:lnTo>
                  <a:lnTo>
                    <a:pt x="26" y="30"/>
                  </a:lnTo>
                  <a:lnTo>
                    <a:pt x="26" y="3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2" name="Freeform 1692"/>
            <p:cNvSpPr>
              <a:spLocks noEditPoints="1"/>
            </p:cNvSpPr>
            <p:nvPr/>
          </p:nvSpPr>
          <p:spPr bwMode="auto">
            <a:xfrm>
              <a:off x="4413252" y="2265165"/>
              <a:ext cx="1203325" cy="873125"/>
            </a:xfrm>
            <a:custGeom>
              <a:avLst/>
              <a:gdLst/>
              <a:ahLst/>
              <a:cxnLst>
                <a:cxn ang="0">
                  <a:pos x="104" y="413"/>
                </a:cxn>
                <a:cxn ang="0">
                  <a:pos x="126" y="372"/>
                </a:cxn>
                <a:cxn ang="0">
                  <a:pos x="171" y="309"/>
                </a:cxn>
                <a:cxn ang="0">
                  <a:pos x="178" y="312"/>
                </a:cxn>
                <a:cxn ang="0">
                  <a:pos x="186" y="283"/>
                </a:cxn>
                <a:cxn ang="0">
                  <a:pos x="245" y="253"/>
                </a:cxn>
                <a:cxn ang="0">
                  <a:pos x="249" y="264"/>
                </a:cxn>
                <a:cxn ang="0">
                  <a:pos x="264" y="253"/>
                </a:cxn>
                <a:cxn ang="0">
                  <a:pos x="268" y="249"/>
                </a:cxn>
                <a:cxn ang="0">
                  <a:pos x="282" y="238"/>
                </a:cxn>
                <a:cxn ang="0">
                  <a:pos x="301" y="220"/>
                </a:cxn>
                <a:cxn ang="0">
                  <a:pos x="360" y="216"/>
                </a:cxn>
                <a:cxn ang="0">
                  <a:pos x="360" y="175"/>
                </a:cxn>
                <a:cxn ang="0">
                  <a:pos x="364" y="194"/>
                </a:cxn>
                <a:cxn ang="0">
                  <a:pos x="383" y="175"/>
                </a:cxn>
                <a:cxn ang="0">
                  <a:pos x="398" y="175"/>
                </a:cxn>
                <a:cxn ang="0">
                  <a:pos x="464" y="130"/>
                </a:cxn>
                <a:cxn ang="0">
                  <a:pos x="509" y="119"/>
                </a:cxn>
                <a:cxn ang="0">
                  <a:pos x="528" y="119"/>
                </a:cxn>
                <a:cxn ang="0">
                  <a:pos x="554" y="123"/>
                </a:cxn>
                <a:cxn ang="0">
                  <a:pos x="580" y="104"/>
                </a:cxn>
                <a:cxn ang="0">
                  <a:pos x="606" y="93"/>
                </a:cxn>
                <a:cxn ang="0">
                  <a:pos x="628" y="89"/>
                </a:cxn>
                <a:cxn ang="0">
                  <a:pos x="661" y="86"/>
                </a:cxn>
                <a:cxn ang="0">
                  <a:pos x="691" y="52"/>
                </a:cxn>
                <a:cxn ang="0">
                  <a:pos x="699" y="52"/>
                </a:cxn>
                <a:cxn ang="0">
                  <a:pos x="728" y="60"/>
                </a:cxn>
                <a:cxn ang="0">
                  <a:pos x="743" y="23"/>
                </a:cxn>
                <a:cxn ang="0">
                  <a:pos x="736" y="11"/>
                </a:cxn>
                <a:cxn ang="0">
                  <a:pos x="699" y="19"/>
                </a:cxn>
                <a:cxn ang="0">
                  <a:pos x="647" y="11"/>
                </a:cxn>
                <a:cxn ang="0">
                  <a:pos x="628" y="37"/>
                </a:cxn>
                <a:cxn ang="0">
                  <a:pos x="565" y="60"/>
                </a:cxn>
                <a:cxn ang="0">
                  <a:pos x="550" y="67"/>
                </a:cxn>
                <a:cxn ang="0">
                  <a:pos x="505" y="82"/>
                </a:cxn>
                <a:cxn ang="0">
                  <a:pos x="487" y="101"/>
                </a:cxn>
                <a:cxn ang="0">
                  <a:pos x="457" y="104"/>
                </a:cxn>
                <a:cxn ang="0">
                  <a:pos x="390" y="104"/>
                </a:cxn>
                <a:cxn ang="0">
                  <a:pos x="312" y="179"/>
                </a:cxn>
                <a:cxn ang="0">
                  <a:pos x="279" y="182"/>
                </a:cxn>
                <a:cxn ang="0">
                  <a:pos x="268" y="182"/>
                </a:cxn>
                <a:cxn ang="0">
                  <a:pos x="268" y="205"/>
                </a:cxn>
                <a:cxn ang="0">
                  <a:pos x="227" y="231"/>
                </a:cxn>
                <a:cxn ang="0">
                  <a:pos x="182" y="220"/>
                </a:cxn>
                <a:cxn ang="0">
                  <a:pos x="178" y="227"/>
                </a:cxn>
                <a:cxn ang="0">
                  <a:pos x="145" y="286"/>
                </a:cxn>
                <a:cxn ang="0">
                  <a:pos x="141" y="283"/>
                </a:cxn>
                <a:cxn ang="0">
                  <a:pos x="97" y="342"/>
                </a:cxn>
                <a:cxn ang="0">
                  <a:pos x="59" y="413"/>
                </a:cxn>
                <a:cxn ang="0">
                  <a:pos x="41" y="457"/>
                </a:cxn>
                <a:cxn ang="0">
                  <a:pos x="37" y="413"/>
                </a:cxn>
                <a:cxn ang="0">
                  <a:pos x="18" y="439"/>
                </a:cxn>
                <a:cxn ang="0">
                  <a:pos x="18" y="517"/>
                </a:cxn>
                <a:cxn ang="0">
                  <a:pos x="18" y="535"/>
                </a:cxn>
                <a:cxn ang="0">
                  <a:pos x="18" y="547"/>
                </a:cxn>
                <a:cxn ang="0">
                  <a:pos x="22" y="539"/>
                </a:cxn>
                <a:cxn ang="0">
                  <a:pos x="74" y="468"/>
                </a:cxn>
                <a:cxn ang="0">
                  <a:pos x="617" y="67"/>
                </a:cxn>
                <a:cxn ang="0">
                  <a:pos x="617" y="78"/>
                </a:cxn>
              </a:cxnLst>
              <a:rect l="0" t="0" r="r" b="b"/>
              <a:pathLst>
                <a:path w="758" h="550">
                  <a:moveTo>
                    <a:pt x="71" y="465"/>
                  </a:moveTo>
                  <a:lnTo>
                    <a:pt x="71" y="465"/>
                  </a:lnTo>
                  <a:lnTo>
                    <a:pt x="71" y="457"/>
                  </a:lnTo>
                  <a:lnTo>
                    <a:pt x="74" y="454"/>
                  </a:lnTo>
                  <a:lnTo>
                    <a:pt x="82" y="450"/>
                  </a:lnTo>
                  <a:lnTo>
                    <a:pt x="82" y="450"/>
                  </a:lnTo>
                  <a:lnTo>
                    <a:pt x="82" y="439"/>
                  </a:lnTo>
                  <a:lnTo>
                    <a:pt x="85" y="424"/>
                  </a:lnTo>
                  <a:lnTo>
                    <a:pt x="89" y="416"/>
                  </a:lnTo>
                  <a:lnTo>
                    <a:pt x="104" y="413"/>
                  </a:lnTo>
                  <a:lnTo>
                    <a:pt x="104" y="413"/>
                  </a:lnTo>
                  <a:lnTo>
                    <a:pt x="100" y="409"/>
                  </a:lnTo>
                  <a:lnTo>
                    <a:pt x="100" y="405"/>
                  </a:lnTo>
                  <a:lnTo>
                    <a:pt x="108" y="398"/>
                  </a:lnTo>
                  <a:lnTo>
                    <a:pt x="115" y="387"/>
                  </a:lnTo>
                  <a:lnTo>
                    <a:pt x="115" y="383"/>
                  </a:lnTo>
                  <a:lnTo>
                    <a:pt x="115" y="376"/>
                  </a:lnTo>
                  <a:lnTo>
                    <a:pt x="115" y="376"/>
                  </a:lnTo>
                  <a:lnTo>
                    <a:pt x="119" y="372"/>
                  </a:lnTo>
                  <a:lnTo>
                    <a:pt x="126" y="372"/>
                  </a:lnTo>
                  <a:lnTo>
                    <a:pt x="126" y="372"/>
                  </a:lnTo>
                  <a:lnTo>
                    <a:pt x="126" y="361"/>
                  </a:lnTo>
                  <a:lnTo>
                    <a:pt x="130" y="350"/>
                  </a:lnTo>
                  <a:lnTo>
                    <a:pt x="137" y="335"/>
                  </a:lnTo>
                  <a:lnTo>
                    <a:pt x="141" y="320"/>
                  </a:lnTo>
                  <a:lnTo>
                    <a:pt x="141" y="320"/>
                  </a:lnTo>
                  <a:lnTo>
                    <a:pt x="160" y="320"/>
                  </a:lnTo>
                  <a:lnTo>
                    <a:pt x="167" y="316"/>
                  </a:lnTo>
                  <a:lnTo>
                    <a:pt x="171" y="309"/>
                  </a:lnTo>
                  <a:lnTo>
                    <a:pt x="171" y="309"/>
                  </a:lnTo>
                  <a:lnTo>
                    <a:pt x="175" y="316"/>
                  </a:lnTo>
                  <a:lnTo>
                    <a:pt x="175" y="320"/>
                  </a:lnTo>
                  <a:lnTo>
                    <a:pt x="171" y="324"/>
                  </a:lnTo>
                  <a:lnTo>
                    <a:pt x="163" y="331"/>
                  </a:lnTo>
                  <a:lnTo>
                    <a:pt x="160" y="338"/>
                  </a:lnTo>
                  <a:lnTo>
                    <a:pt x="160" y="338"/>
                  </a:lnTo>
                  <a:lnTo>
                    <a:pt x="171" y="338"/>
                  </a:lnTo>
                  <a:lnTo>
                    <a:pt x="171" y="338"/>
                  </a:lnTo>
                  <a:lnTo>
                    <a:pt x="178" y="320"/>
                  </a:lnTo>
                  <a:lnTo>
                    <a:pt x="178" y="312"/>
                  </a:lnTo>
                  <a:lnTo>
                    <a:pt x="171" y="305"/>
                  </a:lnTo>
                  <a:lnTo>
                    <a:pt x="171" y="305"/>
                  </a:lnTo>
                  <a:lnTo>
                    <a:pt x="175" y="301"/>
                  </a:lnTo>
                  <a:lnTo>
                    <a:pt x="182" y="298"/>
                  </a:lnTo>
                  <a:lnTo>
                    <a:pt x="193" y="298"/>
                  </a:lnTo>
                  <a:lnTo>
                    <a:pt x="193" y="298"/>
                  </a:lnTo>
                  <a:lnTo>
                    <a:pt x="193" y="290"/>
                  </a:lnTo>
                  <a:lnTo>
                    <a:pt x="189" y="286"/>
                  </a:lnTo>
                  <a:lnTo>
                    <a:pt x="186" y="283"/>
                  </a:lnTo>
                  <a:lnTo>
                    <a:pt x="186" y="283"/>
                  </a:lnTo>
                  <a:lnTo>
                    <a:pt x="189" y="279"/>
                  </a:lnTo>
                  <a:lnTo>
                    <a:pt x="193" y="275"/>
                  </a:lnTo>
                  <a:lnTo>
                    <a:pt x="193" y="260"/>
                  </a:lnTo>
                  <a:lnTo>
                    <a:pt x="193" y="260"/>
                  </a:lnTo>
                  <a:lnTo>
                    <a:pt x="212" y="264"/>
                  </a:lnTo>
                  <a:lnTo>
                    <a:pt x="230" y="268"/>
                  </a:lnTo>
                  <a:lnTo>
                    <a:pt x="230" y="268"/>
                  </a:lnTo>
                  <a:lnTo>
                    <a:pt x="238" y="260"/>
                  </a:lnTo>
                  <a:lnTo>
                    <a:pt x="245" y="253"/>
                  </a:lnTo>
                  <a:lnTo>
                    <a:pt x="245" y="253"/>
                  </a:lnTo>
                  <a:lnTo>
                    <a:pt x="249" y="260"/>
                  </a:lnTo>
                  <a:lnTo>
                    <a:pt x="249" y="264"/>
                  </a:lnTo>
                  <a:lnTo>
                    <a:pt x="241" y="268"/>
                  </a:lnTo>
                  <a:lnTo>
                    <a:pt x="230" y="272"/>
                  </a:lnTo>
                  <a:lnTo>
                    <a:pt x="230" y="275"/>
                  </a:lnTo>
                  <a:lnTo>
                    <a:pt x="230" y="279"/>
                  </a:lnTo>
                  <a:lnTo>
                    <a:pt x="230" y="279"/>
                  </a:lnTo>
                  <a:lnTo>
                    <a:pt x="241" y="275"/>
                  </a:lnTo>
                  <a:lnTo>
                    <a:pt x="245" y="272"/>
                  </a:lnTo>
                  <a:lnTo>
                    <a:pt x="249" y="264"/>
                  </a:lnTo>
                  <a:lnTo>
                    <a:pt x="249" y="264"/>
                  </a:lnTo>
                  <a:lnTo>
                    <a:pt x="253" y="264"/>
                  </a:lnTo>
                  <a:lnTo>
                    <a:pt x="253" y="268"/>
                  </a:lnTo>
                  <a:lnTo>
                    <a:pt x="256" y="272"/>
                  </a:lnTo>
                  <a:lnTo>
                    <a:pt x="260" y="272"/>
                  </a:lnTo>
                  <a:lnTo>
                    <a:pt x="260" y="272"/>
                  </a:lnTo>
                  <a:lnTo>
                    <a:pt x="256" y="264"/>
                  </a:lnTo>
                  <a:lnTo>
                    <a:pt x="260" y="260"/>
                  </a:lnTo>
                  <a:lnTo>
                    <a:pt x="264" y="253"/>
                  </a:lnTo>
                  <a:lnTo>
                    <a:pt x="264" y="253"/>
                  </a:lnTo>
                  <a:lnTo>
                    <a:pt x="268" y="257"/>
                  </a:lnTo>
                  <a:lnTo>
                    <a:pt x="271" y="257"/>
                  </a:lnTo>
                  <a:lnTo>
                    <a:pt x="275" y="260"/>
                  </a:lnTo>
                  <a:lnTo>
                    <a:pt x="282" y="260"/>
                  </a:lnTo>
                  <a:lnTo>
                    <a:pt x="282" y="260"/>
                  </a:lnTo>
                  <a:lnTo>
                    <a:pt x="279" y="253"/>
                  </a:lnTo>
                  <a:lnTo>
                    <a:pt x="275" y="253"/>
                  </a:lnTo>
                  <a:lnTo>
                    <a:pt x="268" y="253"/>
                  </a:lnTo>
                  <a:lnTo>
                    <a:pt x="268" y="249"/>
                  </a:lnTo>
                  <a:lnTo>
                    <a:pt x="268" y="249"/>
                  </a:lnTo>
                  <a:lnTo>
                    <a:pt x="260" y="249"/>
                  </a:lnTo>
                  <a:lnTo>
                    <a:pt x="260" y="253"/>
                  </a:lnTo>
                  <a:lnTo>
                    <a:pt x="256" y="253"/>
                  </a:lnTo>
                  <a:lnTo>
                    <a:pt x="253" y="253"/>
                  </a:lnTo>
                  <a:lnTo>
                    <a:pt x="253" y="253"/>
                  </a:lnTo>
                  <a:lnTo>
                    <a:pt x="264" y="242"/>
                  </a:lnTo>
                  <a:lnTo>
                    <a:pt x="275" y="234"/>
                  </a:lnTo>
                  <a:lnTo>
                    <a:pt x="275" y="234"/>
                  </a:lnTo>
                  <a:lnTo>
                    <a:pt x="282" y="234"/>
                  </a:lnTo>
                  <a:lnTo>
                    <a:pt x="282" y="238"/>
                  </a:lnTo>
                  <a:lnTo>
                    <a:pt x="282" y="238"/>
                  </a:lnTo>
                  <a:lnTo>
                    <a:pt x="294" y="231"/>
                  </a:lnTo>
                  <a:lnTo>
                    <a:pt x="301" y="227"/>
                  </a:lnTo>
                  <a:lnTo>
                    <a:pt x="308" y="227"/>
                  </a:lnTo>
                  <a:lnTo>
                    <a:pt x="308" y="227"/>
                  </a:lnTo>
                  <a:lnTo>
                    <a:pt x="308" y="227"/>
                  </a:lnTo>
                  <a:lnTo>
                    <a:pt x="305" y="223"/>
                  </a:lnTo>
                  <a:lnTo>
                    <a:pt x="301" y="223"/>
                  </a:lnTo>
                  <a:lnTo>
                    <a:pt x="301" y="220"/>
                  </a:lnTo>
                  <a:lnTo>
                    <a:pt x="301" y="220"/>
                  </a:lnTo>
                  <a:lnTo>
                    <a:pt x="323" y="212"/>
                  </a:lnTo>
                  <a:lnTo>
                    <a:pt x="334" y="208"/>
                  </a:lnTo>
                  <a:lnTo>
                    <a:pt x="342" y="205"/>
                  </a:lnTo>
                  <a:lnTo>
                    <a:pt x="342" y="205"/>
                  </a:lnTo>
                  <a:lnTo>
                    <a:pt x="346" y="208"/>
                  </a:lnTo>
                  <a:lnTo>
                    <a:pt x="346" y="216"/>
                  </a:lnTo>
                  <a:lnTo>
                    <a:pt x="346" y="216"/>
                  </a:lnTo>
                  <a:lnTo>
                    <a:pt x="353" y="212"/>
                  </a:lnTo>
                  <a:lnTo>
                    <a:pt x="357" y="212"/>
                  </a:lnTo>
                  <a:lnTo>
                    <a:pt x="360" y="216"/>
                  </a:lnTo>
                  <a:lnTo>
                    <a:pt x="360" y="216"/>
                  </a:lnTo>
                  <a:lnTo>
                    <a:pt x="364" y="212"/>
                  </a:lnTo>
                  <a:lnTo>
                    <a:pt x="364" y="212"/>
                  </a:lnTo>
                  <a:lnTo>
                    <a:pt x="357" y="205"/>
                  </a:lnTo>
                  <a:lnTo>
                    <a:pt x="346" y="201"/>
                  </a:lnTo>
                  <a:lnTo>
                    <a:pt x="338" y="194"/>
                  </a:lnTo>
                  <a:lnTo>
                    <a:pt x="338" y="194"/>
                  </a:lnTo>
                  <a:lnTo>
                    <a:pt x="349" y="190"/>
                  </a:lnTo>
                  <a:lnTo>
                    <a:pt x="353" y="182"/>
                  </a:lnTo>
                  <a:lnTo>
                    <a:pt x="360" y="175"/>
                  </a:lnTo>
                  <a:lnTo>
                    <a:pt x="372" y="171"/>
                  </a:lnTo>
                  <a:lnTo>
                    <a:pt x="372" y="171"/>
                  </a:lnTo>
                  <a:lnTo>
                    <a:pt x="372" y="179"/>
                  </a:lnTo>
                  <a:lnTo>
                    <a:pt x="368" y="182"/>
                  </a:lnTo>
                  <a:lnTo>
                    <a:pt x="360" y="186"/>
                  </a:lnTo>
                  <a:lnTo>
                    <a:pt x="357" y="190"/>
                  </a:lnTo>
                  <a:lnTo>
                    <a:pt x="357" y="194"/>
                  </a:lnTo>
                  <a:lnTo>
                    <a:pt x="360" y="197"/>
                  </a:lnTo>
                  <a:lnTo>
                    <a:pt x="360" y="197"/>
                  </a:lnTo>
                  <a:lnTo>
                    <a:pt x="364" y="194"/>
                  </a:lnTo>
                  <a:lnTo>
                    <a:pt x="368" y="190"/>
                  </a:lnTo>
                  <a:lnTo>
                    <a:pt x="372" y="182"/>
                  </a:lnTo>
                  <a:lnTo>
                    <a:pt x="372" y="182"/>
                  </a:lnTo>
                  <a:lnTo>
                    <a:pt x="375" y="182"/>
                  </a:lnTo>
                  <a:lnTo>
                    <a:pt x="379" y="186"/>
                  </a:lnTo>
                  <a:lnTo>
                    <a:pt x="383" y="190"/>
                  </a:lnTo>
                  <a:lnTo>
                    <a:pt x="390" y="194"/>
                  </a:lnTo>
                  <a:lnTo>
                    <a:pt x="390" y="194"/>
                  </a:lnTo>
                  <a:lnTo>
                    <a:pt x="386" y="186"/>
                  </a:lnTo>
                  <a:lnTo>
                    <a:pt x="383" y="175"/>
                  </a:lnTo>
                  <a:lnTo>
                    <a:pt x="386" y="168"/>
                  </a:lnTo>
                  <a:lnTo>
                    <a:pt x="390" y="168"/>
                  </a:lnTo>
                  <a:lnTo>
                    <a:pt x="398" y="168"/>
                  </a:lnTo>
                  <a:lnTo>
                    <a:pt x="398" y="168"/>
                  </a:lnTo>
                  <a:lnTo>
                    <a:pt x="398" y="171"/>
                  </a:lnTo>
                  <a:lnTo>
                    <a:pt x="394" y="171"/>
                  </a:lnTo>
                  <a:lnTo>
                    <a:pt x="390" y="175"/>
                  </a:lnTo>
                  <a:lnTo>
                    <a:pt x="390" y="179"/>
                  </a:lnTo>
                  <a:lnTo>
                    <a:pt x="390" y="179"/>
                  </a:lnTo>
                  <a:lnTo>
                    <a:pt x="398" y="175"/>
                  </a:lnTo>
                  <a:lnTo>
                    <a:pt x="405" y="171"/>
                  </a:lnTo>
                  <a:lnTo>
                    <a:pt x="405" y="171"/>
                  </a:lnTo>
                  <a:lnTo>
                    <a:pt x="398" y="164"/>
                  </a:lnTo>
                  <a:lnTo>
                    <a:pt x="394" y="160"/>
                  </a:lnTo>
                  <a:lnTo>
                    <a:pt x="386" y="160"/>
                  </a:lnTo>
                  <a:lnTo>
                    <a:pt x="386" y="160"/>
                  </a:lnTo>
                  <a:lnTo>
                    <a:pt x="394" y="153"/>
                  </a:lnTo>
                  <a:lnTo>
                    <a:pt x="405" y="145"/>
                  </a:lnTo>
                  <a:lnTo>
                    <a:pt x="435" y="134"/>
                  </a:lnTo>
                  <a:lnTo>
                    <a:pt x="464" y="130"/>
                  </a:lnTo>
                  <a:lnTo>
                    <a:pt x="479" y="134"/>
                  </a:lnTo>
                  <a:lnTo>
                    <a:pt x="494" y="134"/>
                  </a:lnTo>
                  <a:lnTo>
                    <a:pt x="494" y="134"/>
                  </a:lnTo>
                  <a:lnTo>
                    <a:pt x="494" y="134"/>
                  </a:lnTo>
                  <a:lnTo>
                    <a:pt x="491" y="130"/>
                  </a:lnTo>
                  <a:lnTo>
                    <a:pt x="491" y="130"/>
                  </a:lnTo>
                  <a:lnTo>
                    <a:pt x="487" y="127"/>
                  </a:lnTo>
                  <a:lnTo>
                    <a:pt x="487" y="127"/>
                  </a:lnTo>
                  <a:lnTo>
                    <a:pt x="498" y="123"/>
                  </a:lnTo>
                  <a:lnTo>
                    <a:pt x="509" y="119"/>
                  </a:lnTo>
                  <a:lnTo>
                    <a:pt x="509" y="119"/>
                  </a:lnTo>
                  <a:lnTo>
                    <a:pt x="513" y="123"/>
                  </a:lnTo>
                  <a:lnTo>
                    <a:pt x="520" y="127"/>
                  </a:lnTo>
                  <a:lnTo>
                    <a:pt x="524" y="130"/>
                  </a:lnTo>
                  <a:lnTo>
                    <a:pt x="531" y="130"/>
                  </a:lnTo>
                  <a:lnTo>
                    <a:pt x="531" y="130"/>
                  </a:lnTo>
                  <a:lnTo>
                    <a:pt x="531" y="127"/>
                  </a:lnTo>
                  <a:lnTo>
                    <a:pt x="528" y="123"/>
                  </a:lnTo>
                  <a:lnTo>
                    <a:pt x="524" y="123"/>
                  </a:lnTo>
                  <a:lnTo>
                    <a:pt x="528" y="119"/>
                  </a:lnTo>
                  <a:lnTo>
                    <a:pt x="528" y="119"/>
                  </a:lnTo>
                  <a:lnTo>
                    <a:pt x="531" y="115"/>
                  </a:lnTo>
                  <a:lnTo>
                    <a:pt x="539" y="112"/>
                  </a:lnTo>
                  <a:lnTo>
                    <a:pt x="557" y="112"/>
                  </a:lnTo>
                  <a:lnTo>
                    <a:pt x="557" y="112"/>
                  </a:lnTo>
                  <a:lnTo>
                    <a:pt x="557" y="119"/>
                  </a:lnTo>
                  <a:lnTo>
                    <a:pt x="550" y="119"/>
                  </a:lnTo>
                  <a:lnTo>
                    <a:pt x="550" y="119"/>
                  </a:lnTo>
                  <a:lnTo>
                    <a:pt x="554" y="123"/>
                  </a:lnTo>
                  <a:lnTo>
                    <a:pt x="554" y="123"/>
                  </a:lnTo>
                  <a:lnTo>
                    <a:pt x="565" y="119"/>
                  </a:lnTo>
                  <a:lnTo>
                    <a:pt x="565" y="119"/>
                  </a:lnTo>
                  <a:lnTo>
                    <a:pt x="565" y="108"/>
                  </a:lnTo>
                  <a:lnTo>
                    <a:pt x="557" y="101"/>
                  </a:lnTo>
                  <a:lnTo>
                    <a:pt x="557" y="101"/>
                  </a:lnTo>
                  <a:lnTo>
                    <a:pt x="561" y="101"/>
                  </a:lnTo>
                  <a:lnTo>
                    <a:pt x="569" y="97"/>
                  </a:lnTo>
                  <a:lnTo>
                    <a:pt x="576" y="101"/>
                  </a:lnTo>
                  <a:lnTo>
                    <a:pt x="580" y="101"/>
                  </a:lnTo>
                  <a:lnTo>
                    <a:pt x="580" y="104"/>
                  </a:lnTo>
                  <a:lnTo>
                    <a:pt x="580" y="104"/>
                  </a:lnTo>
                  <a:lnTo>
                    <a:pt x="583" y="97"/>
                  </a:lnTo>
                  <a:lnTo>
                    <a:pt x="591" y="89"/>
                  </a:lnTo>
                  <a:lnTo>
                    <a:pt x="591" y="89"/>
                  </a:lnTo>
                  <a:lnTo>
                    <a:pt x="595" y="89"/>
                  </a:lnTo>
                  <a:lnTo>
                    <a:pt x="598" y="93"/>
                  </a:lnTo>
                  <a:lnTo>
                    <a:pt x="602" y="97"/>
                  </a:lnTo>
                  <a:lnTo>
                    <a:pt x="609" y="101"/>
                  </a:lnTo>
                  <a:lnTo>
                    <a:pt x="609" y="101"/>
                  </a:lnTo>
                  <a:lnTo>
                    <a:pt x="606" y="93"/>
                  </a:lnTo>
                  <a:lnTo>
                    <a:pt x="606" y="89"/>
                  </a:lnTo>
                  <a:lnTo>
                    <a:pt x="595" y="86"/>
                  </a:lnTo>
                  <a:lnTo>
                    <a:pt x="595" y="86"/>
                  </a:lnTo>
                  <a:lnTo>
                    <a:pt x="598" y="82"/>
                  </a:lnTo>
                  <a:lnTo>
                    <a:pt x="602" y="78"/>
                  </a:lnTo>
                  <a:lnTo>
                    <a:pt x="602" y="78"/>
                  </a:lnTo>
                  <a:lnTo>
                    <a:pt x="613" y="86"/>
                  </a:lnTo>
                  <a:lnTo>
                    <a:pt x="621" y="93"/>
                  </a:lnTo>
                  <a:lnTo>
                    <a:pt x="621" y="93"/>
                  </a:lnTo>
                  <a:lnTo>
                    <a:pt x="628" y="89"/>
                  </a:lnTo>
                  <a:lnTo>
                    <a:pt x="635" y="89"/>
                  </a:lnTo>
                  <a:lnTo>
                    <a:pt x="643" y="89"/>
                  </a:lnTo>
                  <a:lnTo>
                    <a:pt x="643" y="101"/>
                  </a:lnTo>
                  <a:lnTo>
                    <a:pt x="643" y="101"/>
                  </a:lnTo>
                  <a:lnTo>
                    <a:pt x="647" y="97"/>
                  </a:lnTo>
                  <a:lnTo>
                    <a:pt x="650" y="93"/>
                  </a:lnTo>
                  <a:lnTo>
                    <a:pt x="665" y="93"/>
                  </a:lnTo>
                  <a:lnTo>
                    <a:pt x="665" y="93"/>
                  </a:lnTo>
                  <a:lnTo>
                    <a:pt x="665" y="89"/>
                  </a:lnTo>
                  <a:lnTo>
                    <a:pt x="661" y="86"/>
                  </a:lnTo>
                  <a:lnTo>
                    <a:pt x="650" y="86"/>
                  </a:lnTo>
                  <a:lnTo>
                    <a:pt x="650" y="86"/>
                  </a:lnTo>
                  <a:lnTo>
                    <a:pt x="654" y="78"/>
                  </a:lnTo>
                  <a:lnTo>
                    <a:pt x="654" y="67"/>
                  </a:lnTo>
                  <a:lnTo>
                    <a:pt x="661" y="49"/>
                  </a:lnTo>
                  <a:lnTo>
                    <a:pt x="661" y="49"/>
                  </a:lnTo>
                  <a:lnTo>
                    <a:pt x="676" y="52"/>
                  </a:lnTo>
                  <a:lnTo>
                    <a:pt x="684" y="52"/>
                  </a:lnTo>
                  <a:lnTo>
                    <a:pt x="691" y="52"/>
                  </a:lnTo>
                  <a:lnTo>
                    <a:pt x="691" y="52"/>
                  </a:lnTo>
                  <a:lnTo>
                    <a:pt x="687" y="56"/>
                  </a:lnTo>
                  <a:lnTo>
                    <a:pt x="687" y="63"/>
                  </a:lnTo>
                  <a:lnTo>
                    <a:pt x="695" y="67"/>
                  </a:lnTo>
                  <a:lnTo>
                    <a:pt x="702" y="67"/>
                  </a:lnTo>
                  <a:lnTo>
                    <a:pt x="702" y="67"/>
                  </a:lnTo>
                  <a:lnTo>
                    <a:pt x="706" y="63"/>
                  </a:lnTo>
                  <a:lnTo>
                    <a:pt x="702" y="60"/>
                  </a:lnTo>
                  <a:lnTo>
                    <a:pt x="699" y="56"/>
                  </a:lnTo>
                  <a:lnTo>
                    <a:pt x="699" y="52"/>
                  </a:lnTo>
                  <a:lnTo>
                    <a:pt x="699" y="52"/>
                  </a:lnTo>
                  <a:lnTo>
                    <a:pt x="702" y="49"/>
                  </a:lnTo>
                  <a:lnTo>
                    <a:pt x="710" y="49"/>
                  </a:lnTo>
                  <a:lnTo>
                    <a:pt x="710" y="49"/>
                  </a:lnTo>
                  <a:lnTo>
                    <a:pt x="714" y="52"/>
                  </a:lnTo>
                  <a:lnTo>
                    <a:pt x="714" y="56"/>
                  </a:lnTo>
                  <a:lnTo>
                    <a:pt x="710" y="60"/>
                  </a:lnTo>
                  <a:lnTo>
                    <a:pt x="714" y="63"/>
                  </a:lnTo>
                  <a:lnTo>
                    <a:pt x="714" y="63"/>
                  </a:lnTo>
                  <a:lnTo>
                    <a:pt x="721" y="63"/>
                  </a:lnTo>
                  <a:lnTo>
                    <a:pt x="728" y="60"/>
                  </a:lnTo>
                  <a:lnTo>
                    <a:pt x="736" y="49"/>
                  </a:lnTo>
                  <a:lnTo>
                    <a:pt x="736" y="49"/>
                  </a:lnTo>
                  <a:lnTo>
                    <a:pt x="743" y="49"/>
                  </a:lnTo>
                  <a:lnTo>
                    <a:pt x="747" y="49"/>
                  </a:lnTo>
                  <a:lnTo>
                    <a:pt x="758" y="56"/>
                  </a:lnTo>
                  <a:lnTo>
                    <a:pt x="758" y="56"/>
                  </a:lnTo>
                  <a:lnTo>
                    <a:pt x="758" y="23"/>
                  </a:lnTo>
                  <a:lnTo>
                    <a:pt x="758" y="23"/>
                  </a:lnTo>
                  <a:lnTo>
                    <a:pt x="743" y="23"/>
                  </a:lnTo>
                  <a:lnTo>
                    <a:pt x="743" y="23"/>
                  </a:lnTo>
                  <a:lnTo>
                    <a:pt x="747" y="19"/>
                  </a:lnTo>
                  <a:lnTo>
                    <a:pt x="754" y="15"/>
                  </a:lnTo>
                  <a:lnTo>
                    <a:pt x="754" y="8"/>
                  </a:lnTo>
                  <a:lnTo>
                    <a:pt x="758" y="0"/>
                  </a:lnTo>
                  <a:lnTo>
                    <a:pt x="758" y="0"/>
                  </a:lnTo>
                  <a:lnTo>
                    <a:pt x="747" y="4"/>
                  </a:lnTo>
                  <a:lnTo>
                    <a:pt x="743" y="8"/>
                  </a:lnTo>
                  <a:lnTo>
                    <a:pt x="736" y="8"/>
                  </a:lnTo>
                  <a:lnTo>
                    <a:pt x="736" y="8"/>
                  </a:lnTo>
                  <a:lnTo>
                    <a:pt x="736" y="11"/>
                  </a:lnTo>
                  <a:lnTo>
                    <a:pt x="740" y="15"/>
                  </a:lnTo>
                  <a:lnTo>
                    <a:pt x="740" y="15"/>
                  </a:lnTo>
                  <a:lnTo>
                    <a:pt x="732" y="19"/>
                  </a:lnTo>
                  <a:lnTo>
                    <a:pt x="721" y="19"/>
                  </a:lnTo>
                  <a:lnTo>
                    <a:pt x="714" y="15"/>
                  </a:lnTo>
                  <a:lnTo>
                    <a:pt x="710" y="11"/>
                  </a:lnTo>
                  <a:lnTo>
                    <a:pt x="714" y="8"/>
                  </a:lnTo>
                  <a:lnTo>
                    <a:pt x="714" y="8"/>
                  </a:lnTo>
                  <a:lnTo>
                    <a:pt x="706" y="11"/>
                  </a:lnTo>
                  <a:lnTo>
                    <a:pt x="699" y="19"/>
                  </a:lnTo>
                  <a:lnTo>
                    <a:pt x="695" y="23"/>
                  </a:lnTo>
                  <a:lnTo>
                    <a:pt x="684" y="26"/>
                  </a:lnTo>
                  <a:lnTo>
                    <a:pt x="684" y="26"/>
                  </a:lnTo>
                  <a:lnTo>
                    <a:pt x="680" y="23"/>
                  </a:lnTo>
                  <a:lnTo>
                    <a:pt x="676" y="19"/>
                  </a:lnTo>
                  <a:lnTo>
                    <a:pt x="665" y="23"/>
                  </a:lnTo>
                  <a:lnTo>
                    <a:pt x="654" y="23"/>
                  </a:lnTo>
                  <a:lnTo>
                    <a:pt x="650" y="19"/>
                  </a:lnTo>
                  <a:lnTo>
                    <a:pt x="647" y="11"/>
                  </a:lnTo>
                  <a:lnTo>
                    <a:pt x="647" y="11"/>
                  </a:lnTo>
                  <a:lnTo>
                    <a:pt x="639" y="19"/>
                  </a:lnTo>
                  <a:lnTo>
                    <a:pt x="632" y="19"/>
                  </a:lnTo>
                  <a:lnTo>
                    <a:pt x="624" y="19"/>
                  </a:lnTo>
                  <a:lnTo>
                    <a:pt x="617" y="11"/>
                  </a:lnTo>
                  <a:lnTo>
                    <a:pt x="617" y="11"/>
                  </a:lnTo>
                  <a:lnTo>
                    <a:pt x="621" y="19"/>
                  </a:lnTo>
                  <a:lnTo>
                    <a:pt x="628" y="23"/>
                  </a:lnTo>
                  <a:lnTo>
                    <a:pt x="643" y="26"/>
                  </a:lnTo>
                  <a:lnTo>
                    <a:pt x="643" y="26"/>
                  </a:lnTo>
                  <a:lnTo>
                    <a:pt x="628" y="37"/>
                  </a:lnTo>
                  <a:lnTo>
                    <a:pt x="609" y="45"/>
                  </a:lnTo>
                  <a:lnTo>
                    <a:pt x="595" y="52"/>
                  </a:lnTo>
                  <a:lnTo>
                    <a:pt x="580" y="63"/>
                  </a:lnTo>
                  <a:lnTo>
                    <a:pt x="580" y="63"/>
                  </a:lnTo>
                  <a:lnTo>
                    <a:pt x="572" y="63"/>
                  </a:lnTo>
                  <a:lnTo>
                    <a:pt x="569" y="60"/>
                  </a:lnTo>
                  <a:lnTo>
                    <a:pt x="569" y="56"/>
                  </a:lnTo>
                  <a:lnTo>
                    <a:pt x="565" y="56"/>
                  </a:lnTo>
                  <a:lnTo>
                    <a:pt x="565" y="56"/>
                  </a:lnTo>
                  <a:lnTo>
                    <a:pt x="565" y="60"/>
                  </a:lnTo>
                  <a:lnTo>
                    <a:pt x="565" y="63"/>
                  </a:lnTo>
                  <a:lnTo>
                    <a:pt x="569" y="63"/>
                  </a:lnTo>
                  <a:lnTo>
                    <a:pt x="569" y="67"/>
                  </a:lnTo>
                  <a:lnTo>
                    <a:pt x="569" y="67"/>
                  </a:lnTo>
                  <a:lnTo>
                    <a:pt x="565" y="71"/>
                  </a:lnTo>
                  <a:lnTo>
                    <a:pt x="561" y="75"/>
                  </a:lnTo>
                  <a:lnTo>
                    <a:pt x="557" y="75"/>
                  </a:lnTo>
                  <a:lnTo>
                    <a:pt x="557" y="75"/>
                  </a:lnTo>
                  <a:lnTo>
                    <a:pt x="554" y="75"/>
                  </a:lnTo>
                  <a:lnTo>
                    <a:pt x="550" y="67"/>
                  </a:lnTo>
                  <a:lnTo>
                    <a:pt x="550" y="63"/>
                  </a:lnTo>
                  <a:lnTo>
                    <a:pt x="543" y="63"/>
                  </a:lnTo>
                  <a:lnTo>
                    <a:pt x="543" y="63"/>
                  </a:lnTo>
                  <a:lnTo>
                    <a:pt x="543" y="71"/>
                  </a:lnTo>
                  <a:lnTo>
                    <a:pt x="546" y="78"/>
                  </a:lnTo>
                  <a:lnTo>
                    <a:pt x="546" y="78"/>
                  </a:lnTo>
                  <a:lnTo>
                    <a:pt x="539" y="78"/>
                  </a:lnTo>
                  <a:lnTo>
                    <a:pt x="528" y="78"/>
                  </a:lnTo>
                  <a:lnTo>
                    <a:pt x="513" y="78"/>
                  </a:lnTo>
                  <a:lnTo>
                    <a:pt x="505" y="82"/>
                  </a:lnTo>
                  <a:lnTo>
                    <a:pt x="505" y="82"/>
                  </a:lnTo>
                  <a:lnTo>
                    <a:pt x="509" y="86"/>
                  </a:lnTo>
                  <a:lnTo>
                    <a:pt x="513" y="89"/>
                  </a:lnTo>
                  <a:lnTo>
                    <a:pt x="513" y="89"/>
                  </a:lnTo>
                  <a:lnTo>
                    <a:pt x="505" y="93"/>
                  </a:lnTo>
                  <a:lnTo>
                    <a:pt x="498" y="93"/>
                  </a:lnTo>
                  <a:lnTo>
                    <a:pt x="487" y="93"/>
                  </a:lnTo>
                  <a:lnTo>
                    <a:pt x="487" y="93"/>
                  </a:lnTo>
                  <a:lnTo>
                    <a:pt x="487" y="101"/>
                  </a:lnTo>
                  <a:lnTo>
                    <a:pt x="487" y="101"/>
                  </a:lnTo>
                  <a:lnTo>
                    <a:pt x="479" y="101"/>
                  </a:lnTo>
                  <a:lnTo>
                    <a:pt x="472" y="104"/>
                  </a:lnTo>
                  <a:lnTo>
                    <a:pt x="472" y="104"/>
                  </a:lnTo>
                  <a:lnTo>
                    <a:pt x="472" y="104"/>
                  </a:lnTo>
                  <a:lnTo>
                    <a:pt x="472" y="104"/>
                  </a:lnTo>
                  <a:lnTo>
                    <a:pt x="464" y="104"/>
                  </a:lnTo>
                  <a:lnTo>
                    <a:pt x="457" y="101"/>
                  </a:lnTo>
                  <a:lnTo>
                    <a:pt x="457" y="101"/>
                  </a:lnTo>
                  <a:lnTo>
                    <a:pt x="457" y="101"/>
                  </a:lnTo>
                  <a:lnTo>
                    <a:pt x="457" y="104"/>
                  </a:lnTo>
                  <a:lnTo>
                    <a:pt x="457" y="104"/>
                  </a:lnTo>
                  <a:lnTo>
                    <a:pt x="442" y="104"/>
                  </a:lnTo>
                  <a:lnTo>
                    <a:pt x="438" y="104"/>
                  </a:lnTo>
                  <a:lnTo>
                    <a:pt x="435" y="112"/>
                  </a:lnTo>
                  <a:lnTo>
                    <a:pt x="435" y="112"/>
                  </a:lnTo>
                  <a:lnTo>
                    <a:pt x="424" y="108"/>
                  </a:lnTo>
                  <a:lnTo>
                    <a:pt x="416" y="108"/>
                  </a:lnTo>
                  <a:lnTo>
                    <a:pt x="405" y="108"/>
                  </a:lnTo>
                  <a:lnTo>
                    <a:pt x="390" y="104"/>
                  </a:lnTo>
                  <a:lnTo>
                    <a:pt x="390" y="104"/>
                  </a:lnTo>
                  <a:lnTo>
                    <a:pt x="390" y="115"/>
                  </a:lnTo>
                  <a:lnTo>
                    <a:pt x="394" y="119"/>
                  </a:lnTo>
                  <a:lnTo>
                    <a:pt x="398" y="119"/>
                  </a:lnTo>
                  <a:lnTo>
                    <a:pt x="398" y="119"/>
                  </a:lnTo>
                  <a:lnTo>
                    <a:pt x="379" y="134"/>
                  </a:lnTo>
                  <a:lnTo>
                    <a:pt x="357" y="145"/>
                  </a:lnTo>
                  <a:lnTo>
                    <a:pt x="334" y="160"/>
                  </a:lnTo>
                  <a:lnTo>
                    <a:pt x="320" y="179"/>
                  </a:lnTo>
                  <a:lnTo>
                    <a:pt x="320" y="179"/>
                  </a:lnTo>
                  <a:lnTo>
                    <a:pt x="312" y="179"/>
                  </a:lnTo>
                  <a:lnTo>
                    <a:pt x="305" y="175"/>
                  </a:lnTo>
                  <a:lnTo>
                    <a:pt x="301" y="175"/>
                  </a:lnTo>
                  <a:lnTo>
                    <a:pt x="301" y="182"/>
                  </a:lnTo>
                  <a:lnTo>
                    <a:pt x="301" y="182"/>
                  </a:lnTo>
                  <a:lnTo>
                    <a:pt x="290" y="179"/>
                  </a:lnTo>
                  <a:lnTo>
                    <a:pt x="286" y="179"/>
                  </a:lnTo>
                  <a:lnTo>
                    <a:pt x="286" y="171"/>
                  </a:lnTo>
                  <a:lnTo>
                    <a:pt x="286" y="171"/>
                  </a:lnTo>
                  <a:lnTo>
                    <a:pt x="282" y="175"/>
                  </a:lnTo>
                  <a:lnTo>
                    <a:pt x="279" y="182"/>
                  </a:lnTo>
                  <a:lnTo>
                    <a:pt x="282" y="190"/>
                  </a:lnTo>
                  <a:lnTo>
                    <a:pt x="286" y="194"/>
                  </a:lnTo>
                  <a:lnTo>
                    <a:pt x="286" y="194"/>
                  </a:lnTo>
                  <a:lnTo>
                    <a:pt x="282" y="201"/>
                  </a:lnTo>
                  <a:lnTo>
                    <a:pt x="279" y="205"/>
                  </a:lnTo>
                  <a:lnTo>
                    <a:pt x="271" y="205"/>
                  </a:lnTo>
                  <a:lnTo>
                    <a:pt x="271" y="205"/>
                  </a:lnTo>
                  <a:lnTo>
                    <a:pt x="268" y="201"/>
                  </a:lnTo>
                  <a:lnTo>
                    <a:pt x="268" y="194"/>
                  </a:lnTo>
                  <a:lnTo>
                    <a:pt x="268" y="182"/>
                  </a:lnTo>
                  <a:lnTo>
                    <a:pt x="268" y="182"/>
                  </a:lnTo>
                  <a:lnTo>
                    <a:pt x="260" y="186"/>
                  </a:lnTo>
                  <a:lnTo>
                    <a:pt x="249" y="182"/>
                  </a:lnTo>
                  <a:lnTo>
                    <a:pt x="249" y="182"/>
                  </a:lnTo>
                  <a:lnTo>
                    <a:pt x="253" y="186"/>
                  </a:lnTo>
                  <a:lnTo>
                    <a:pt x="256" y="194"/>
                  </a:lnTo>
                  <a:lnTo>
                    <a:pt x="260" y="197"/>
                  </a:lnTo>
                  <a:lnTo>
                    <a:pt x="253" y="205"/>
                  </a:lnTo>
                  <a:lnTo>
                    <a:pt x="253" y="205"/>
                  </a:lnTo>
                  <a:lnTo>
                    <a:pt x="268" y="205"/>
                  </a:lnTo>
                  <a:lnTo>
                    <a:pt x="268" y="205"/>
                  </a:lnTo>
                  <a:lnTo>
                    <a:pt x="260" y="212"/>
                  </a:lnTo>
                  <a:lnTo>
                    <a:pt x="249" y="216"/>
                  </a:lnTo>
                  <a:lnTo>
                    <a:pt x="234" y="216"/>
                  </a:lnTo>
                  <a:lnTo>
                    <a:pt x="223" y="212"/>
                  </a:lnTo>
                  <a:lnTo>
                    <a:pt x="223" y="212"/>
                  </a:lnTo>
                  <a:lnTo>
                    <a:pt x="223" y="223"/>
                  </a:lnTo>
                  <a:lnTo>
                    <a:pt x="223" y="227"/>
                  </a:lnTo>
                  <a:lnTo>
                    <a:pt x="227" y="231"/>
                  </a:lnTo>
                  <a:lnTo>
                    <a:pt x="227" y="231"/>
                  </a:lnTo>
                  <a:lnTo>
                    <a:pt x="227" y="234"/>
                  </a:lnTo>
                  <a:lnTo>
                    <a:pt x="223" y="234"/>
                  </a:lnTo>
                  <a:lnTo>
                    <a:pt x="212" y="234"/>
                  </a:lnTo>
                  <a:lnTo>
                    <a:pt x="212" y="234"/>
                  </a:lnTo>
                  <a:lnTo>
                    <a:pt x="208" y="223"/>
                  </a:lnTo>
                  <a:lnTo>
                    <a:pt x="201" y="220"/>
                  </a:lnTo>
                  <a:lnTo>
                    <a:pt x="178" y="208"/>
                  </a:lnTo>
                  <a:lnTo>
                    <a:pt x="178" y="208"/>
                  </a:lnTo>
                  <a:lnTo>
                    <a:pt x="178" y="216"/>
                  </a:lnTo>
                  <a:lnTo>
                    <a:pt x="182" y="220"/>
                  </a:lnTo>
                  <a:lnTo>
                    <a:pt x="189" y="223"/>
                  </a:lnTo>
                  <a:lnTo>
                    <a:pt x="197" y="227"/>
                  </a:lnTo>
                  <a:lnTo>
                    <a:pt x="197" y="231"/>
                  </a:lnTo>
                  <a:lnTo>
                    <a:pt x="201" y="234"/>
                  </a:lnTo>
                  <a:lnTo>
                    <a:pt x="201" y="234"/>
                  </a:lnTo>
                  <a:lnTo>
                    <a:pt x="193" y="234"/>
                  </a:lnTo>
                  <a:lnTo>
                    <a:pt x="189" y="231"/>
                  </a:lnTo>
                  <a:lnTo>
                    <a:pt x="186" y="227"/>
                  </a:lnTo>
                  <a:lnTo>
                    <a:pt x="178" y="227"/>
                  </a:lnTo>
                  <a:lnTo>
                    <a:pt x="178" y="227"/>
                  </a:lnTo>
                  <a:lnTo>
                    <a:pt x="175" y="246"/>
                  </a:lnTo>
                  <a:lnTo>
                    <a:pt x="167" y="253"/>
                  </a:lnTo>
                  <a:lnTo>
                    <a:pt x="160" y="253"/>
                  </a:lnTo>
                  <a:lnTo>
                    <a:pt x="160" y="253"/>
                  </a:lnTo>
                  <a:lnTo>
                    <a:pt x="163" y="260"/>
                  </a:lnTo>
                  <a:lnTo>
                    <a:pt x="160" y="268"/>
                  </a:lnTo>
                  <a:lnTo>
                    <a:pt x="160" y="275"/>
                  </a:lnTo>
                  <a:lnTo>
                    <a:pt x="160" y="286"/>
                  </a:lnTo>
                  <a:lnTo>
                    <a:pt x="160" y="286"/>
                  </a:lnTo>
                  <a:lnTo>
                    <a:pt x="145" y="286"/>
                  </a:lnTo>
                  <a:lnTo>
                    <a:pt x="145" y="286"/>
                  </a:lnTo>
                  <a:lnTo>
                    <a:pt x="149" y="275"/>
                  </a:lnTo>
                  <a:lnTo>
                    <a:pt x="145" y="264"/>
                  </a:lnTo>
                  <a:lnTo>
                    <a:pt x="145" y="264"/>
                  </a:lnTo>
                  <a:lnTo>
                    <a:pt x="130" y="264"/>
                  </a:lnTo>
                  <a:lnTo>
                    <a:pt x="130" y="264"/>
                  </a:lnTo>
                  <a:lnTo>
                    <a:pt x="130" y="272"/>
                  </a:lnTo>
                  <a:lnTo>
                    <a:pt x="134" y="275"/>
                  </a:lnTo>
                  <a:lnTo>
                    <a:pt x="141" y="283"/>
                  </a:lnTo>
                  <a:lnTo>
                    <a:pt x="141" y="283"/>
                  </a:lnTo>
                  <a:lnTo>
                    <a:pt x="134" y="290"/>
                  </a:lnTo>
                  <a:lnTo>
                    <a:pt x="126" y="294"/>
                  </a:lnTo>
                  <a:lnTo>
                    <a:pt x="119" y="298"/>
                  </a:lnTo>
                  <a:lnTo>
                    <a:pt x="119" y="298"/>
                  </a:lnTo>
                  <a:lnTo>
                    <a:pt x="119" y="309"/>
                  </a:lnTo>
                  <a:lnTo>
                    <a:pt x="111" y="320"/>
                  </a:lnTo>
                  <a:lnTo>
                    <a:pt x="93" y="335"/>
                  </a:lnTo>
                  <a:lnTo>
                    <a:pt x="93" y="335"/>
                  </a:lnTo>
                  <a:lnTo>
                    <a:pt x="97" y="338"/>
                  </a:lnTo>
                  <a:lnTo>
                    <a:pt x="97" y="342"/>
                  </a:lnTo>
                  <a:lnTo>
                    <a:pt x="100" y="342"/>
                  </a:lnTo>
                  <a:lnTo>
                    <a:pt x="100" y="346"/>
                  </a:lnTo>
                  <a:lnTo>
                    <a:pt x="100" y="346"/>
                  </a:lnTo>
                  <a:lnTo>
                    <a:pt x="97" y="357"/>
                  </a:lnTo>
                  <a:lnTo>
                    <a:pt x="89" y="361"/>
                  </a:lnTo>
                  <a:lnTo>
                    <a:pt x="89" y="361"/>
                  </a:lnTo>
                  <a:lnTo>
                    <a:pt x="85" y="372"/>
                  </a:lnTo>
                  <a:lnTo>
                    <a:pt x="82" y="383"/>
                  </a:lnTo>
                  <a:lnTo>
                    <a:pt x="71" y="398"/>
                  </a:lnTo>
                  <a:lnTo>
                    <a:pt x="59" y="413"/>
                  </a:lnTo>
                  <a:lnTo>
                    <a:pt x="56" y="424"/>
                  </a:lnTo>
                  <a:lnTo>
                    <a:pt x="56" y="435"/>
                  </a:lnTo>
                  <a:lnTo>
                    <a:pt x="56" y="435"/>
                  </a:lnTo>
                  <a:lnTo>
                    <a:pt x="45" y="446"/>
                  </a:lnTo>
                  <a:lnTo>
                    <a:pt x="33" y="446"/>
                  </a:lnTo>
                  <a:lnTo>
                    <a:pt x="33" y="446"/>
                  </a:lnTo>
                  <a:lnTo>
                    <a:pt x="33" y="454"/>
                  </a:lnTo>
                  <a:lnTo>
                    <a:pt x="33" y="457"/>
                  </a:lnTo>
                  <a:lnTo>
                    <a:pt x="41" y="457"/>
                  </a:lnTo>
                  <a:lnTo>
                    <a:pt x="41" y="457"/>
                  </a:lnTo>
                  <a:lnTo>
                    <a:pt x="33" y="465"/>
                  </a:lnTo>
                  <a:lnTo>
                    <a:pt x="30" y="465"/>
                  </a:lnTo>
                  <a:lnTo>
                    <a:pt x="26" y="461"/>
                  </a:lnTo>
                  <a:lnTo>
                    <a:pt x="26" y="454"/>
                  </a:lnTo>
                  <a:lnTo>
                    <a:pt x="22" y="435"/>
                  </a:lnTo>
                  <a:lnTo>
                    <a:pt x="22" y="416"/>
                  </a:lnTo>
                  <a:lnTo>
                    <a:pt x="22" y="416"/>
                  </a:lnTo>
                  <a:lnTo>
                    <a:pt x="26" y="413"/>
                  </a:lnTo>
                  <a:lnTo>
                    <a:pt x="30" y="413"/>
                  </a:lnTo>
                  <a:lnTo>
                    <a:pt x="37" y="413"/>
                  </a:lnTo>
                  <a:lnTo>
                    <a:pt x="37" y="409"/>
                  </a:lnTo>
                  <a:lnTo>
                    <a:pt x="37" y="409"/>
                  </a:lnTo>
                  <a:lnTo>
                    <a:pt x="26" y="409"/>
                  </a:lnTo>
                  <a:lnTo>
                    <a:pt x="26" y="409"/>
                  </a:lnTo>
                  <a:lnTo>
                    <a:pt x="22" y="405"/>
                  </a:lnTo>
                  <a:lnTo>
                    <a:pt x="22" y="402"/>
                  </a:lnTo>
                  <a:lnTo>
                    <a:pt x="22" y="398"/>
                  </a:lnTo>
                  <a:lnTo>
                    <a:pt x="18" y="398"/>
                  </a:lnTo>
                  <a:lnTo>
                    <a:pt x="18" y="398"/>
                  </a:lnTo>
                  <a:lnTo>
                    <a:pt x="18" y="439"/>
                  </a:lnTo>
                  <a:lnTo>
                    <a:pt x="18" y="457"/>
                  </a:lnTo>
                  <a:lnTo>
                    <a:pt x="11" y="472"/>
                  </a:lnTo>
                  <a:lnTo>
                    <a:pt x="11" y="472"/>
                  </a:lnTo>
                  <a:lnTo>
                    <a:pt x="37" y="472"/>
                  </a:lnTo>
                  <a:lnTo>
                    <a:pt x="37" y="472"/>
                  </a:lnTo>
                  <a:lnTo>
                    <a:pt x="30" y="483"/>
                  </a:lnTo>
                  <a:lnTo>
                    <a:pt x="26" y="487"/>
                  </a:lnTo>
                  <a:lnTo>
                    <a:pt x="18" y="491"/>
                  </a:lnTo>
                  <a:lnTo>
                    <a:pt x="18" y="491"/>
                  </a:lnTo>
                  <a:lnTo>
                    <a:pt x="18" y="517"/>
                  </a:lnTo>
                  <a:lnTo>
                    <a:pt x="18" y="517"/>
                  </a:lnTo>
                  <a:lnTo>
                    <a:pt x="15" y="517"/>
                  </a:lnTo>
                  <a:lnTo>
                    <a:pt x="11" y="521"/>
                  </a:lnTo>
                  <a:lnTo>
                    <a:pt x="0" y="521"/>
                  </a:lnTo>
                  <a:lnTo>
                    <a:pt x="0" y="521"/>
                  </a:lnTo>
                  <a:lnTo>
                    <a:pt x="4" y="524"/>
                  </a:lnTo>
                  <a:lnTo>
                    <a:pt x="7" y="528"/>
                  </a:lnTo>
                  <a:lnTo>
                    <a:pt x="18" y="528"/>
                  </a:lnTo>
                  <a:lnTo>
                    <a:pt x="18" y="528"/>
                  </a:lnTo>
                  <a:lnTo>
                    <a:pt x="18" y="535"/>
                  </a:lnTo>
                  <a:lnTo>
                    <a:pt x="18" y="535"/>
                  </a:lnTo>
                  <a:lnTo>
                    <a:pt x="15" y="539"/>
                  </a:lnTo>
                  <a:lnTo>
                    <a:pt x="11" y="539"/>
                  </a:lnTo>
                  <a:lnTo>
                    <a:pt x="0" y="539"/>
                  </a:lnTo>
                  <a:lnTo>
                    <a:pt x="0" y="539"/>
                  </a:lnTo>
                  <a:lnTo>
                    <a:pt x="0" y="543"/>
                  </a:lnTo>
                  <a:lnTo>
                    <a:pt x="4" y="543"/>
                  </a:lnTo>
                  <a:lnTo>
                    <a:pt x="11" y="543"/>
                  </a:lnTo>
                  <a:lnTo>
                    <a:pt x="18" y="543"/>
                  </a:lnTo>
                  <a:lnTo>
                    <a:pt x="18" y="547"/>
                  </a:lnTo>
                  <a:lnTo>
                    <a:pt x="18" y="550"/>
                  </a:lnTo>
                  <a:lnTo>
                    <a:pt x="18" y="550"/>
                  </a:lnTo>
                  <a:lnTo>
                    <a:pt x="22" y="550"/>
                  </a:lnTo>
                  <a:lnTo>
                    <a:pt x="26" y="547"/>
                  </a:lnTo>
                  <a:lnTo>
                    <a:pt x="30" y="543"/>
                  </a:lnTo>
                  <a:lnTo>
                    <a:pt x="37" y="543"/>
                  </a:lnTo>
                  <a:lnTo>
                    <a:pt x="37" y="543"/>
                  </a:lnTo>
                  <a:lnTo>
                    <a:pt x="37" y="539"/>
                  </a:lnTo>
                  <a:lnTo>
                    <a:pt x="33" y="539"/>
                  </a:lnTo>
                  <a:lnTo>
                    <a:pt x="22" y="539"/>
                  </a:lnTo>
                  <a:lnTo>
                    <a:pt x="22" y="539"/>
                  </a:lnTo>
                  <a:lnTo>
                    <a:pt x="30" y="528"/>
                  </a:lnTo>
                  <a:lnTo>
                    <a:pt x="41" y="521"/>
                  </a:lnTo>
                  <a:lnTo>
                    <a:pt x="63" y="506"/>
                  </a:lnTo>
                  <a:lnTo>
                    <a:pt x="63" y="506"/>
                  </a:lnTo>
                  <a:lnTo>
                    <a:pt x="56" y="498"/>
                  </a:lnTo>
                  <a:lnTo>
                    <a:pt x="56" y="491"/>
                  </a:lnTo>
                  <a:lnTo>
                    <a:pt x="63" y="472"/>
                  </a:lnTo>
                  <a:lnTo>
                    <a:pt x="63" y="472"/>
                  </a:lnTo>
                  <a:lnTo>
                    <a:pt x="74" y="468"/>
                  </a:lnTo>
                  <a:lnTo>
                    <a:pt x="82" y="465"/>
                  </a:lnTo>
                  <a:lnTo>
                    <a:pt x="82" y="457"/>
                  </a:lnTo>
                  <a:lnTo>
                    <a:pt x="82" y="457"/>
                  </a:lnTo>
                  <a:lnTo>
                    <a:pt x="78" y="457"/>
                  </a:lnTo>
                  <a:lnTo>
                    <a:pt x="78" y="461"/>
                  </a:lnTo>
                  <a:lnTo>
                    <a:pt x="74" y="465"/>
                  </a:lnTo>
                  <a:lnTo>
                    <a:pt x="71" y="465"/>
                  </a:lnTo>
                  <a:lnTo>
                    <a:pt x="71" y="465"/>
                  </a:lnTo>
                  <a:close/>
                  <a:moveTo>
                    <a:pt x="617" y="67"/>
                  </a:moveTo>
                  <a:lnTo>
                    <a:pt x="617" y="67"/>
                  </a:lnTo>
                  <a:lnTo>
                    <a:pt x="624" y="67"/>
                  </a:lnTo>
                  <a:lnTo>
                    <a:pt x="632" y="63"/>
                  </a:lnTo>
                  <a:lnTo>
                    <a:pt x="639" y="60"/>
                  </a:lnTo>
                  <a:lnTo>
                    <a:pt x="647" y="63"/>
                  </a:lnTo>
                  <a:lnTo>
                    <a:pt x="647" y="63"/>
                  </a:lnTo>
                  <a:lnTo>
                    <a:pt x="647" y="75"/>
                  </a:lnTo>
                  <a:lnTo>
                    <a:pt x="647" y="75"/>
                  </a:lnTo>
                  <a:lnTo>
                    <a:pt x="628" y="75"/>
                  </a:lnTo>
                  <a:lnTo>
                    <a:pt x="621" y="75"/>
                  </a:lnTo>
                  <a:lnTo>
                    <a:pt x="617" y="78"/>
                  </a:lnTo>
                  <a:lnTo>
                    <a:pt x="617" y="78"/>
                  </a:lnTo>
                  <a:lnTo>
                    <a:pt x="617" y="67"/>
                  </a:lnTo>
                  <a:lnTo>
                    <a:pt x="617"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3" name="Freeform 1693"/>
            <p:cNvSpPr>
              <a:spLocks/>
            </p:cNvSpPr>
            <p:nvPr/>
          </p:nvSpPr>
          <p:spPr bwMode="auto">
            <a:xfrm>
              <a:off x="2849565" y="3050978"/>
              <a:ext cx="17463" cy="17463"/>
            </a:xfrm>
            <a:custGeom>
              <a:avLst/>
              <a:gdLst/>
              <a:ahLst/>
              <a:cxnLst>
                <a:cxn ang="0">
                  <a:pos x="0" y="11"/>
                </a:cxn>
                <a:cxn ang="0">
                  <a:pos x="0" y="11"/>
                </a:cxn>
                <a:cxn ang="0">
                  <a:pos x="7" y="7"/>
                </a:cxn>
                <a:cxn ang="0">
                  <a:pos x="11" y="0"/>
                </a:cxn>
                <a:cxn ang="0">
                  <a:pos x="11" y="0"/>
                </a:cxn>
                <a:cxn ang="0">
                  <a:pos x="4" y="3"/>
                </a:cxn>
                <a:cxn ang="0">
                  <a:pos x="0" y="11"/>
                </a:cxn>
                <a:cxn ang="0">
                  <a:pos x="0" y="11"/>
                </a:cxn>
              </a:cxnLst>
              <a:rect l="0" t="0" r="r" b="b"/>
              <a:pathLst>
                <a:path w="11" h="11">
                  <a:moveTo>
                    <a:pt x="0" y="11"/>
                  </a:moveTo>
                  <a:lnTo>
                    <a:pt x="0" y="11"/>
                  </a:lnTo>
                  <a:lnTo>
                    <a:pt x="7" y="7"/>
                  </a:lnTo>
                  <a:lnTo>
                    <a:pt x="11" y="0"/>
                  </a:lnTo>
                  <a:lnTo>
                    <a:pt x="11" y="0"/>
                  </a:lnTo>
                  <a:lnTo>
                    <a:pt x="4"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4" name="Freeform 1694"/>
            <p:cNvSpPr>
              <a:spLocks/>
            </p:cNvSpPr>
            <p:nvPr/>
          </p:nvSpPr>
          <p:spPr bwMode="auto">
            <a:xfrm>
              <a:off x="2695577" y="3031928"/>
              <a:ext cx="23813" cy="19050"/>
            </a:xfrm>
            <a:custGeom>
              <a:avLst/>
              <a:gdLst/>
              <a:ahLst/>
              <a:cxnLst>
                <a:cxn ang="0">
                  <a:pos x="0" y="12"/>
                </a:cxn>
                <a:cxn ang="0">
                  <a:pos x="0" y="12"/>
                </a:cxn>
                <a:cxn ang="0">
                  <a:pos x="12" y="8"/>
                </a:cxn>
                <a:cxn ang="0">
                  <a:pos x="12" y="4"/>
                </a:cxn>
                <a:cxn ang="0">
                  <a:pos x="15" y="0"/>
                </a:cxn>
                <a:cxn ang="0">
                  <a:pos x="15" y="0"/>
                </a:cxn>
                <a:cxn ang="0">
                  <a:pos x="8" y="0"/>
                </a:cxn>
                <a:cxn ang="0">
                  <a:pos x="8" y="4"/>
                </a:cxn>
                <a:cxn ang="0">
                  <a:pos x="0" y="12"/>
                </a:cxn>
                <a:cxn ang="0">
                  <a:pos x="0" y="12"/>
                </a:cxn>
              </a:cxnLst>
              <a:rect l="0" t="0" r="r" b="b"/>
              <a:pathLst>
                <a:path w="15" h="12">
                  <a:moveTo>
                    <a:pt x="0" y="12"/>
                  </a:moveTo>
                  <a:lnTo>
                    <a:pt x="0" y="12"/>
                  </a:lnTo>
                  <a:lnTo>
                    <a:pt x="12" y="8"/>
                  </a:lnTo>
                  <a:lnTo>
                    <a:pt x="12" y="4"/>
                  </a:lnTo>
                  <a:lnTo>
                    <a:pt x="15" y="0"/>
                  </a:lnTo>
                  <a:lnTo>
                    <a:pt x="15" y="0"/>
                  </a:lnTo>
                  <a:lnTo>
                    <a:pt x="8" y="0"/>
                  </a:lnTo>
                  <a:lnTo>
                    <a:pt x="8"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5" name="Freeform 1695"/>
            <p:cNvSpPr>
              <a:spLocks/>
            </p:cNvSpPr>
            <p:nvPr/>
          </p:nvSpPr>
          <p:spPr bwMode="auto">
            <a:xfrm>
              <a:off x="4111627" y="3031928"/>
              <a:ext cx="23813" cy="19050"/>
            </a:xfrm>
            <a:custGeom>
              <a:avLst/>
              <a:gdLst/>
              <a:ahLst/>
              <a:cxnLst>
                <a:cxn ang="0">
                  <a:pos x="15" y="12"/>
                </a:cxn>
                <a:cxn ang="0">
                  <a:pos x="15" y="12"/>
                </a:cxn>
                <a:cxn ang="0">
                  <a:pos x="12" y="4"/>
                </a:cxn>
                <a:cxn ang="0">
                  <a:pos x="8" y="0"/>
                </a:cxn>
                <a:cxn ang="0">
                  <a:pos x="0" y="0"/>
                </a:cxn>
                <a:cxn ang="0">
                  <a:pos x="0" y="0"/>
                </a:cxn>
                <a:cxn ang="0">
                  <a:pos x="8" y="8"/>
                </a:cxn>
                <a:cxn ang="0">
                  <a:pos x="15" y="12"/>
                </a:cxn>
                <a:cxn ang="0">
                  <a:pos x="15" y="12"/>
                </a:cxn>
              </a:cxnLst>
              <a:rect l="0" t="0" r="r" b="b"/>
              <a:pathLst>
                <a:path w="15" h="12">
                  <a:moveTo>
                    <a:pt x="15" y="12"/>
                  </a:moveTo>
                  <a:lnTo>
                    <a:pt x="15" y="12"/>
                  </a:lnTo>
                  <a:lnTo>
                    <a:pt x="12" y="4"/>
                  </a:lnTo>
                  <a:lnTo>
                    <a:pt x="8" y="0"/>
                  </a:lnTo>
                  <a:lnTo>
                    <a:pt x="0" y="0"/>
                  </a:lnTo>
                  <a:lnTo>
                    <a:pt x="0" y="0"/>
                  </a:lnTo>
                  <a:lnTo>
                    <a:pt x="8" y="8"/>
                  </a:lnTo>
                  <a:lnTo>
                    <a:pt x="15" y="12"/>
                  </a:lnTo>
                  <a:lnTo>
                    <a:pt x="15"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6" name="Freeform 1696"/>
            <p:cNvSpPr>
              <a:spLocks/>
            </p:cNvSpPr>
            <p:nvPr/>
          </p:nvSpPr>
          <p:spPr bwMode="auto">
            <a:xfrm>
              <a:off x="2990852" y="2990653"/>
              <a:ext cx="30163" cy="23813"/>
            </a:xfrm>
            <a:custGeom>
              <a:avLst/>
              <a:gdLst/>
              <a:ahLst/>
              <a:cxnLst>
                <a:cxn ang="0">
                  <a:pos x="0" y="8"/>
                </a:cxn>
                <a:cxn ang="0">
                  <a:pos x="0" y="8"/>
                </a:cxn>
                <a:cxn ang="0">
                  <a:pos x="0" y="11"/>
                </a:cxn>
                <a:cxn ang="0">
                  <a:pos x="4" y="15"/>
                </a:cxn>
                <a:cxn ang="0">
                  <a:pos x="11" y="11"/>
                </a:cxn>
                <a:cxn ang="0">
                  <a:pos x="19" y="8"/>
                </a:cxn>
                <a:cxn ang="0">
                  <a:pos x="19" y="0"/>
                </a:cxn>
                <a:cxn ang="0">
                  <a:pos x="19" y="0"/>
                </a:cxn>
                <a:cxn ang="0">
                  <a:pos x="11" y="8"/>
                </a:cxn>
                <a:cxn ang="0">
                  <a:pos x="8" y="8"/>
                </a:cxn>
                <a:cxn ang="0">
                  <a:pos x="0" y="8"/>
                </a:cxn>
                <a:cxn ang="0">
                  <a:pos x="0" y="8"/>
                </a:cxn>
              </a:cxnLst>
              <a:rect l="0" t="0" r="r" b="b"/>
              <a:pathLst>
                <a:path w="19" h="15">
                  <a:moveTo>
                    <a:pt x="0" y="8"/>
                  </a:moveTo>
                  <a:lnTo>
                    <a:pt x="0" y="8"/>
                  </a:lnTo>
                  <a:lnTo>
                    <a:pt x="0" y="11"/>
                  </a:lnTo>
                  <a:lnTo>
                    <a:pt x="4" y="15"/>
                  </a:lnTo>
                  <a:lnTo>
                    <a:pt x="11" y="11"/>
                  </a:lnTo>
                  <a:lnTo>
                    <a:pt x="19" y="8"/>
                  </a:lnTo>
                  <a:lnTo>
                    <a:pt x="19" y="0"/>
                  </a:lnTo>
                  <a:lnTo>
                    <a:pt x="19" y="0"/>
                  </a:lnTo>
                  <a:lnTo>
                    <a:pt x="11" y="8"/>
                  </a:lnTo>
                  <a:lnTo>
                    <a:pt x="8" y="8"/>
                  </a:lnTo>
                  <a:lnTo>
                    <a:pt x="0" y="8"/>
                  </a:lnTo>
                  <a:lnTo>
                    <a:pt x="0"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7" name="Freeform 1697"/>
            <p:cNvSpPr>
              <a:spLocks/>
            </p:cNvSpPr>
            <p:nvPr/>
          </p:nvSpPr>
          <p:spPr bwMode="auto">
            <a:xfrm>
              <a:off x="3983040" y="2979540"/>
              <a:ext cx="28575" cy="23813"/>
            </a:xfrm>
            <a:custGeom>
              <a:avLst/>
              <a:gdLst/>
              <a:ahLst/>
              <a:cxnLst>
                <a:cxn ang="0">
                  <a:pos x="18" y="15"/>
                </a:cxn>
                <a:cxn ang="0">
                  <a:pos x="18" y="15"/>
                </a:cxn>
                <a:cxn ang="0">
                  <a:pos x="11" y="4"/>
                </a:cxn>
                <a:cxn ang="0">
                  <a:pos x="0" y="0"/>
                </a:cxn>
                <a:cxn ang="0">
                  <a:pos x="0" y="0"/>
                </a:cxn>
                <a:cxn ang="0">
                  <a:pos x="3" y="7"/>
                </a:cxn>
                <a:cxn ang="0">
                  <a:pos x="7" y="11"/>
                </a:cxn>
                <a:cxn ang="0">
                  <a:pos x="18" y="15"/>
                </a:cxn>
                <a:cxn ang="0">
                  <a:pos x="18" y="15"/>
                </a:cxn>
              </a:cxnLst>
              <a:rect l="0" t="0" r="r" b="b"/>
              <a:pathLst>
                <a:path w="18" h="15">
                  <a:moveTo>
                    <a:pt x="18" y="15"/>
                  </a:moveTo>
                  <a:lnTo>
                    <a:pt x="18" y="15"/>
                  </a:lnTo>
                  <a:lnTo>
                    <a:pt x="11" y="4"/>
                  </a:lnTo>
                  <a:lnTo>
                    <a:pt x="0" y="0"/>
                  </a:lnTo>
                  <a:lnTo>
                    <a:pt x="0" y="0"/>
                  </a:lnTo>
                  <a:lnTo>
                    <a:pt x="3" y="7"/>
                  </a:lnTo>
                  <a:lnTo>
                    <a:pt x="7" y="11"/>
                  </a:lnTo>
                  <a:lnTo>
                    <a:pt x="18" y="15"/>
                  </a:lnTo>
                  <a:lnTo>
                    <a:pt x="18"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8" name="Freeform 1698"/>
            <p:cNvSpPr>
              <a:spLocks/>
            </p:cNvSpPr>
            <p:nvPr/>
          </p:nvSpPr>
          <p:spPr bwMode="auto">
            <a:xfrm>
              <a:off x="2938465" y="2973190"/>
              <a:ext cx="23813" cy="17463"/>
            </a:xfrm>
            <a:custGeom>
              <a:avLst/>
              <a:gdLst/>
              <a:ahLst/>
              <a:cxnLst>
                <a:cxn ang="0">
                  <a:pos x="15" y="11"/>
                </a:cxn>
                <a:cxn ang="0">
                  <a:pos x="15" y="11"/>
                </a:cxn>
                <a:cxn ang="0">
                  <a:pos x="15" y="4"/>
                </a:cxn>
                <a:cxn ang="0">
                  <a:pos x="11" y="0"/>
                </a:cxn>
                <a:cxn ang="0">
                  <a:pos x="3" y="0"/>
                </a:cxn>
                <a:cxn ang="0">
                  <a:pos x="0" y="0"/>
                </a:cxn>
                <a:cxn ang="0">
                  <a:pos x="0" y="0"/>
                </a:cxn>
                <a:cxn ang="0">
                  <a:pos x="7" y="8"/>
                </a:cxn>
                <a:cxn ang="0">
                  <a:pos x="15" y="11"/>
                </a:cxn>
                <a:cxn ang="0">
                  <a:pos x="15" y="11"/>
                </a:cxn>
              </a:cxnLst>
              <a:rect l="0" t="0" r="r" b="b"/>
              <a:pathLst>
                <a:path w="15" h="11">
                  <a:moveTo>
                    <a:pt x="15" y="11"/>
                  </a:moveTo>
                  <a:lnTo>
                    <a:pt x="15" y="11"/>
                  </a:lnTo>
                  <a:lnTo>
                    <a:pt x="15" y="4"/>
                  </a:lnTo>
                  <a:lnTo>
                    <a:pt x="11" y="0"/>
                  </a:lnTo>
                  <a:lnTo>
                    <a:pt x="3" y="0"/>
                  </a:lnTo>
                  <a:lnTo>
                    <a:pt x="0" y="0"/>
                  </a:lnTo>
                  <a:lnTo>
                    <a:pt x="0" y="0"/>
                  </a:lnTo>
                  <a:lnTo>
                    <a:pt x="7" y="8"/>
                  </a:lnTo>
                  <a:lnTo>
                    <a:pt x="15" y="11"/>
                  </a:lnTo>
                  <a:lnTo>
                    <a:pt x="15"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9" name="Freeform 1699"/>
            <p:cNvSpPr>
              <a:spLocks/>
            </p:cNvSpPr>
            <p:nvPr/>
          </p:nvSpPr>
          <p:spPr bwMode="auto">
            <a:xfrm>
              <a:off x="2901952" y="2944615"/>
              <a:ext cx="30163" cy="17463"/>
            </a:xfrm>
            <a:custGeom>
              <a:avLst/>
              <a:gdLst/>
              <a:ahLst/>
              <a:cxnLst>
                <a:cxn ang="0">
                  <a:pos x="0" y="11"/>
                </a:cxn>
                <a:cxn ang="0">
                  <a:pos x="0" y="11"/>
                </a:cxn>
                <a:cxn ang="0">
                  <a:pos x="8" y="7"/>
                </a:cxn>
                <a:cxn ang="0">
                  <a:pos x="12" y="3"/>
                </a:cxn>
                <a:cxn ang="0">
                  <a:pos x="19" y="7"/>
                </a:cxn>
                <a:cxn ang="0">
                  <a:pos x="19" y="7"/>
                </a:cxn>
                <a:cxn ang="0">
                  <a:pos x="19" y="0"/>
                </a:cxn>
                <a:cxn ang="0">
                  <a:pos x="19" y="0"/>
                </a:cxn>
                <a:cxn ang="0">
                  <a:pos x="12" y="0"/>
                </a:cxn>
                <a:cxn ang="0">
                  <a:pos x="4" y="3"/>
                </a:cxn>
                <a:cxn ang="0">
                  <a:pos x="0" y="11"/>
                </a:cxn>
                <a:cxn ang="0">
                  <a:pos x="0" y="11"/>
                </a:cxn>
              </a:cxnLst>
              <a:rect l="0" t="0" r="r" b="b"/>
              <a:pathLst>
                <a:path w="19" h="11">
                  <a:moveTo>
                    <a:pt x="0" y="11"/>
                  </a:moveTo>
                  <a:lnTo>
                    <a:pt x="0" y="11"/>
                  </a:lnTo>
                  <a:lnTo>
                    <a:pt x="8" y="7"/>
                  </a:lnTo>
                  <a:lnTo>
                    <a:pt x="12" y="3"/>
                  </a:lnTo>
                  <a:lnTo>
                    <a:pt x="19" y="7"/>
                  </a:lnTo>
                  <a:lnTo>
                    <a:pt x="19" y="7"/>
                  </a:lnTo>
                  <a:lnTo>
                    <a:pt x="19" y="0"/>
                  </a:lnTo>
                  <a:lnTo>
                    <a:pt x="19" y="0"/>
                  </a:lnTo>
                  <a:lnTo>
                    <a:pt x="12" y="0"/>
                  </a:lnTo>
                  <a:lnTo>
                    <a:pt x="4"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0" name="Freeform 1700"/>
            <p:cNvSpPr>
              <a:spLocks/>
            </p:cNvSpPr>
            <p:nvPr/>
          </p:nvSpPr>
          <p:spPr bwMode="auto">
            <a:xfrm>
              <a:off x="4371977" y="2914453"/>
              <a:ext cx="17463" cy="17463"/>
            </a:xfrm>
            <a:custGeom>
              <a:avLst/>
              <a:gdLst/>
              <a:ahLst/>
              <a:cxnLst>
                <a:cxn ang="0">
                  <a:pos x="0" y="11"/>
                </a:cxn>
                <a:cxn ang="0">
                  <a:pos x="0" y="11"/>
                </a:cxn>
                <a:cxn ang="0">
                  <a:pos x="7" y="7"/>
                </a:cxn>
                <a:cxn ang="0">
                  <a:pos x="11" y="0"/>
                </a:cxn>
                <a:cxn ang="0">
                  <a:pos x="11" y="0"/>
                </a:cxn>
                <a:cxn ang="0">
                  <a:pos x="4" y="4"/>
                </a:cxn>
                <a:cxn ang="0">
                  <a:pos x="0" y="11"/>
                </a:cxn>
                <a:cxn ang="0">
                  <a:pos x="0" y="11"/>
                </a:cxn>
              </a:cxnLst>
              <a:rect l="0" t="0" r="r" b="b"/>
              <a:pathLst>
                <a:path w="11" h="11">
                  <a:moveTo>
                    <a:pt x="0" y="11"/>
                  </a:moveTo>
                  <a:lnTo>
                    <a:pt x="0" y="11"/>
                  </a:lnTo>
                  <a:lnTo>
                    <a:pt x="7" y="7"/>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1" name="Freeform 1701"/>
            <p:cNvSpPr>
              <a:spLocks/>
            </p:cNvSpPr>
            <p:nvPr/>
          </p:nvSpPr>
          <p:spPr bwMode="auto">
            <a:xfrm>
              <a:off x="4584702" y="2914453"/>
              <a:ext cx="34925" cy="17463"/>
            </a:xfrm>
            <a:custGeom>
              <a:avLst/>
              <a:gdLst/>
              <a:ahLst/>
              <a:cxnLst>
                <a:cxn ang="0">
                  <a:pos x="18" y="4"/>
                </a:cxn>
                <a:cxn ang="0">
                  <a:pos x="18" y="4"/>
                </a:cxn>
                <a:cxn ang="0">
                  <a:pos x="15" y="4"/>
                </a:cxn>
                <a:cxn ang="0">
                  <a:pos x="11" y="0"/>
                </a:cxn>
                <a:cxn ang="0">
                  <a:pos x="7" y="0"/>
                </a:cxn>
                <a:cxn ang="0">
                  <a:pos x="0" y="0"/>
                </a:cxn>
                <a:cxn ang="0">
                  <a:pos x="0" y="0"/>
                </a:cxn>
                <a:cxn ang="0">
                  <a:pos x="7" y="7"/>
                </a:cxn>
                <a:cxn ang="0">
                  <a:pos x="11" y="11"/>
                </a:cxn>
                <a:cxn ang="0">
                  <a:pos x="18" y="11"/>
                </a:cxn>
                <a:cxn ang="0">
                  <a:pos x="18" y="11"/>
                </a:cxn>
                <a:cxn ang="0">
                  <a:pos x="18" y="7"/>
                </a:cxn>
                <a:cxn ang="0">
                  <a:pos x="22" y="4"/>
                </a:cxn>
                <a:cxn ang="0">
                  <a:pos x="22" y="4"/>
                </a:cxn>
                <a:cxn ang="0">
                  <a:pos x="22" y="0"/>
                </a:cxn>
                <a:cxn ang="0">
                  <a:pos x="22" y="0"/>
                </a:cxn>
                <a:cxn ang="0">
                  <a:pos x="18" y="0"/>
                </a:cxn>
                <a:cxn ang="0">
                  <a:pos x="18" y="4"/>
                </a:cxn>
                <a:cxn ang="0">
                  <a:pos x="18" y="4"/>
                </a:cxn>
              </a:cxnLst>
              <a:rect l="0" t="0" r="r" b="b"/>
              <a:pathLst>
                <a:path w="22" h="11">
                  <a:moveTo>
                    <a:pt x="18" y="4"/>
                  </a:moveTo>
                  <a:lnTo>
                    <a:pt x="18" y="4"/>
                  </a:lnTo>
                  <a:lnTo>
                    <a:pt x="15" y="4"/>
                  </a:lnTo>
                  <a:lnTo>
                    <a:pt x="11" y="0"/>
                  </a:lnTo>
                  <a:lnTo>
                    <a:pt x="7" y="0"/>
                  </a:lnTo>
                  <a:lnTo>
                    <a:pt x="0" y="0"/>
                  </a:lnTo>
                  <a:lnTo>
                    <a:pt x="0" y="0"/>
                  </a:lnTo>
                  <a:lnTo>
                    <a:pt x="7" y="7"/>
                  </a:lnTo>
                  <a:lnTo>
                    <a:pt x="11" y="11"/>
                  </a:lnTo>
                  <a:lnTo>
                    <a:pt x="18" y="11"/>
                  </a:lnTo>
                  <a:lnTo>
                    <a:pt x="18" y="11"/>
                  </a:lnTo>
                  <a:lnTo>
                    <a:pt x="18" y="7"/>
                  </a:lnTo>
                  <a:lnTo>
                    <a:pt x="22" y="4"/>
                  </a:lnTo>
                  <a:lnTo>
                    <a:pt x="22" y="4"/>
                  </a:lnTo>
                  <a:lnTo>
                    <a:pt x="22" y="0"/>
                  </a:lnTo>
                  <a:lnTo>
                    <a:pt x="22" y="0"/>
                  </a:lnTo>
                  <a:lnTo>
                    <a:pt x="18" y="0"/>
                  </a:lnTo>
                  <a:lnTo>
                    <a:pt x="18" y="4"/>
                  </a:lnTo>
                  <a:lnTo>
                    <a:pt x="18"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2" name="Freeform 1702"/>
            <p:cNvSpPr>
              <a:spLocks/>
            </p:cNvSpPr>
            <p:nvPr/>
          </p:nvSpPr>
          <p:spPr bwMode="auto">
            <a:xfrm>
              <a:off x="2949577" y="2903340"/>
              <a:ext cx="23813" cy="17463"/>
            </a:xfrm>
            <a:custGeom>
              <a:avLst/>
              <a:gdLst/>
              <a:ahLst/>
              <a:cxnLst>
                <a:cxn ang="0">
                  <a:pos x="0" y="11"/>
                </a:cxn>
                <a:cxn ang="0">
                  <a:pos x="0" y="11"/>
                </a:cxn>
                <a:cxn ang="0">
                  <a:pos x="4" y="11"/>
                </a:cxn>
                <a:cxn ang="0">
                  <a:pos x="11" y="11"/>
                </a:cxn>
                <a:cxn ang="0">
                  <a:pos x="15" y="0"/>
                </a:cxn>
                <a:cxn ang="0">
                  <a:pos x="15" y="0"/>
                </a:cxn>
                <a:cxn ang="0">
                  <a:pos x="4" y="3"/>
                </a:cxn>
                <a:cxn ang="0">
                  <a:pos x="0" y="7"/>
                </a:cxn>
                <a:cxn ang="0">
                  <a:pos x="0" y="11"/>
                </a:cxn>
                <a:cxn ang="0">
                  <a:pos x="0" y="11"/>
                </a:cxn>
              </a:cxnLst>
              <a:rect l="0" t="0" r="r" b="b"/>
              <a:pathLst>
                <a:path w="15" h="11">
                  <a:moveTo>
                    <a:pt x="0" y="11"/>
                  </a:moveTo>
                  <a:lnTo>
                    <a:pt x="0" y="11"/>
                  </a:lnTo>
                  <a:lnTo>
                    <a:pt x="4" y="11"/>
                  </a:lnTo>
                  <a:lnTo>
                    <a:pt x="11" y="11"/>
                  </a:lnTo>
                  <a:lnTo>
                    <a:pt x="15" y="0"/>
                  </a:lnTo>
                  <a:lnTo>
                    <a:pt x="15" y="0"/>
                  </a:lnTo>
                  <a:lnTo>
                    <a:pt x="4" y="3"/>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3" name="Freeform 1703"/>
            <p:cNvSpPr>
              <a:spLocks/>
            </p:cNvSpPr>
            <p:nvPr/>
          </p:nvSpPr>
          <p:spPr bwMode="auto">
            <a:xfrm>
              <a:off x="2990852" y="2903340"/>
              <a:ext cx="23813" cy="17463"/>
            </a:xfrm>
            <a:custGeom>
              <a:avLst/>
              <a:gdLst/>
              <a:ahLst/>
              <a:cxnLst>
                <a:cxn ang="0">
                  <a:pos x="0" y="11"/>
                </a:cxn>
                <a:cxn ang="0">
                  <a:pos x="0" y="11"/>
                </a:cxn>
                <a:cxn ang="0">
                  <a:pos x="11" y="7"/>
                </a:cxn>
                <a:cxn ang="0">
                  <a:pos x="15" y="3"/>
                </a:cxn>
                <a:cxn ang="0">
                  <a:pos x="15" y="0"/>
                </a:cxn>
                <a:cxn ang="0">
                  <a:pos x="15" y="0"/>
                </a:cxn>
                <a:cxn ang="0">
                  <a:pos x="8" y="3"/>
                </a:cxn>
                <a:cxn ang="0">
                  <a:pos x="0" y="11"/>
                </a:cxn>
                <a:cxn ang="0">
                  <a:pos x="0" y="11"/>
                </a:cxn>
              </a:cxnLst>
              <a:rect l="0" t="0" r="r" b="b"/>
              <a:pathLst>
                <a:path w="15" h="11">
                  <a:moveTo>
                    <a:pt x="0" y="11"/>
                  </a:moveTo>
                  <a:lnTo>
                    <a:pt x="0" y="11"/>
                  </a:lnTo>
                  <a:lnTo>
                    <a:pt x="11" y="7"/>
                  </a:lnTo>
                  <a:lnTo>
                    <a:pt x="15" y="3"/>
                  </a:lnTo>
                  <a:lnTo>
                    <a:pt x="15" y="0"/>
                  </a:lnTo>
                  <a:lnTo>
                    <a:pt x="15" y="0"/>
                  </a:lnTo>
                  <a:lnTo>
                    <a:pt x="8" y="3"/>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4" name="Freeform 1704"/>
            <p:cNvSpPr>
              <a:spLocks/>
            </p:cNvSpPr>
            <p:nvPr/>
          </p:nvSpPr>
          <p:spPr bwMode="auto">
            <a:xfrm>
              <a:off x="4024315" y="2903340"/>
              <a:ext cx="34925" cy="17463"/>
            </a:xfrm>
            <a:custGeom>
              <a:avLst/>
              <a:gdLst/>
              <a:ahLst/>
              <a:cxnLst>
                <a:cxn ang="0">
                  <a:pos x="7" y="11"/>
                </a:cxn>
                <a:cxn ang="0">
                  <a:pos x="7" y="11"/>
                </a:cxn>
                <a:cxn ang="0">
                  <a:pos x="22" y="11"/>
                </a:cxn>
                <a:cxn ang="0">
                  <a:pos x="22" y="11"/>
                </a:cxn>
                <a:cxn ang="0">
                  <a:pos x="18" y="7"/>
                </a:cxn>
                <a:cxn ang="0">
                  <a:pos x="18" y="0"/>
                </a:cxn>
                <a:cxn ang="0">
                  <a:pos x="18" y="0"/>
                </a:cxn>
                <a:cxn ang="0">
                  <a:pos x="7" y="3"/>
                </a:cxn>
                <a:cxn ang="0">
                  <a:pos x="0" y="0"/>
                </a:cxn>
                <a:cxn ang="0">
                  <a:pos x="0" y="0"/>
                </a:cxn>
                <a:cxn ang="0">
                  <a:pos x="0" y="7"/>
                </a:cxn>
                <a:cxn ang="0">
                  <a:pos x="3" y="7"/>
                </a:cxn>
                <a:cxn ang="0">
                  <a:pos x="7" y="7"/>
                </a:cxn>
                <a:cxn ang="0">
                  <a:pos x="7" y="11"/>
                </a:cxn>
                <a:cxn ang="0">
                  <a:pos x="7" y="11"/>
                </a:cxn>
              </a:cxnLst>
              <a:rect l="0" t="0" r="r" b="b"/>
              <a:pathLst>
                <a:path w="22" h="11">
                  <a:moveTo>
                    <a:pt x="7" y="11"/>
                  </a:moveTo>
                  <a:lnTo>
                    <a:pt x="7" y="11"/>
                  </a:lnTo>
                  <a:lnTo>
                    <a:pt x="22" y="11"/>
                  </a:lnTo>
                  <a:lnTo>
                    <a:pt x="22" y="11"/>
                  </a:lnTo>
                  <a:lnTo>
                    <a:pt x="18" y="7"/>
                  </a:lnTo>
                  <a:lnTo>
                    <a:pt x="18" y="0"/>
                  </a:lnTo>
                  <a:lnTo>
                    <a:pt x="18" y="0"/>
                  </a:lnTo>
                  <a:lnTo>
                    <a:pt x="7" y="3"/>
                  </a:lnTo>
                  <a:lnTo>
                    <a:pt x="0" y="0"/>
                  </a:lnTo>
                  <a:lnTo>
                    <a:pt x="0" y="0"/>
                  </a:lnTo>
                  <a:lnTo>
                    <a:pt x="0" y="7"/>
                  </a:lnTo>
                  <a:lnTo>
                    <a:pt x="3" y="7"/>
                  </a:lnTo>
                  <a:lnTo>
                    <a:pt x="7" y="7"/>
                  </a:lnTo>
                  <a:lnTo>
                    <a:pt x="7" y="11"/>
                  </a:lnTo>
                  <a:lnTo>
                    <a:pt x="7"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5" name="Freeform 1705"/>
            <p:cNvSpPr>
              <a:spLocks/>
            </p:cNvSpPr>
            <p:nvPr/>
          </p:nvSpPr>
          <p:spPr bwMode="auto">
            <a:xfrm>
              <a:off x="4295777" y="2903340"/>
              <a:ext cx="69850" cy="17463"/>
            </a:xfrm>
            <a:custGeom>
              <a:avLst/>
              <a:gdLst/>
              <a:ahLst/>
              <a:cxnLst>
                <a:cxn ang="0">
                  <a:pos x="22" y="0"/>
                </a:cxn>
                <a:cxn ang="0">
                  <a:pos x="22" y="0"/>
                </a:cxn>
                <a:cxn ang="0">
                  <a:pos x="18" y="3"/>
                </a:cxn>
                <a:cxn ang="0">
                  <a:pos x="11" y="7"/>
                </a:cxn>
                <a:cxn ang="0">
                  <a:pos x="3" y="7"/>
                </a:cxn>
                <a:cxn ang="0">
                  <a:pos x="0" y="11"/>
                </a:cxn>
                <a:cxn ang="0">
                  <a:pos x="0" y="11"/>
                </a:cxn>
                <a:cxn ang="0">
                  <a:pos x="40" y="11"/>
                </a:cxn>
                <a:cxn ang="0">
                  <a:pos x="40" y="11"/>
                </a:cxn>
                <a:cxn ang="0">
                  <a:pos x="44" y="7"/>
                </a:cxn>
                <a:cxn ang="0">
                  <a:pos x="44" y="3"/>
                </a:cxn>
                <a:cxn ang="0">
                  <a:pos x="44" y="3"/>
                </a:cxn>
                <a:cxn ang="0">
                  <a:pos x="33" y="7"/>
                </a:cxn>
                <a:cxn ang="0">
                  <a:pos x="26" y="7"/>
                </a:cxn>
                <a:cxn ang="0">
                  <a:pos x="22" y="3"/>
                </a:cxn>
                <a:cxn ang="0">
                  <a:pos x="22" y="0"/>
                </a:cxn>
                <a:cxn ang="0">
                  <a:pos x="22" y="0"/>
                </a:cxn>
              </a:cxnLst>
              <a:rect l="0" t="0" r="r" b="b"/>
              <a:pathLst>
                <a:path w="44" h="11">
                  <a:moveTo>
                    <a:pt x="22" y="0"/>
                  </a:moveTo>
                  <a:lnTo>
                    <a:pt x="22" y="0"/>
                  </a:lnTo>
                  <a:lnTo>
                    <a:pt x="18" y="3"/>
                  </a:lnTo>
                  <a:lnTo>
                    <a:pt x="11" y="7"/>
                  </a:lnTo>
                  <a:lnTo>
                    <a:pt x="3" y="7"/>
                  </a:lnTo>
                  <a:lnTo>
                    <a:pt x="0" y="11"/>
                  </a:lnTo>
                  <a:lnTo>
                    <a:pt x="0" y="11"/>
                  </a:lnTo>
                  <a:lnTo>
                    <a:pt x="40" y="11"/>
                  </a:lnTo>
                  <a:lnTo>
                    <a:pt x="40" y="11"/>
                  </a:lnTo>
                  <a:lnTo>
                    <a:pt x="44" y="7"/>
                  </a:lnTo>
                  <a:lnTo>
                    <a:pt x="44" y="3"/>
                  </a:lnTo>
                  <a:lnTo>
                    <a:pt x="44" y="3"/>
                  </a:lnTo>
                  <a:lnTo>
                    <a:pt x="33" y="7"/>
                  </a:lnTo>
                  <a:lnTo>
                    <a:pt x="26" y="7"/>
                  </a:lnTo>
                  <a:lnTo>
                    <a:pt x="22" y="3"/>
                  </a:lnTo>
                  <a:lnTo>
                    <a:pt x="22" y="0"/>
                  </a:lnTo>
                  <a:lnTo>
                    <a:pt x="22"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6" name="Freeform 1706"/>
            <p:cNvSpPr>
              <a:spLocks/>
            </p:cNvSpPr>
            <p:nvPr/>
          </p:nvSpPr>
          <p:spPr bwMode="auto">
            <a:xfrm>
              <a:off x="4484690" y="2896990"/>
              <a:ext cx="17463" cy="23813"/>
            </a:xfrm>
            <a:custGeom>
              <a:avLst/>
              <a:gdLst/>
              <a:ahLst/>
              <a:cxnLst>
                <a:cxn ang="0">
                  <a:pos x="11" y="15"/>
                </a:cxn>
                <a:cxn ang="0">
                  <a:pos x="11" y="15"/>
                </a:cxn>
                <a:cxn ang="0">
                  <a:pos x="11" y="11"/>
                </a:cxn>
                <a:cxn ang="0">
                  <a:pos x="7" y="7"/>
                </a:cxn>
                <a:cxn ang="0">
                  <a:pos x="3" y="7"/>
                </a:cxn>
                <a:cxn ang="0">
                  <a:pos x="3" y="0"/>
                </a:cxn>
                <a:cxn ang="0">
                  <a:pos x="3" y="0"/>
                </a:cxn>
                <a:cxn ang="0">
                  <a:pos x="0" y="0"/>
                </a:cxn>
                <a:cxn ang="0">
                  <a:pos x="0" y="4"/>
                </a:cxn>
                <a:cxn ang="0">
                  <a:pos x="0" y="11"/>
                </a:cxn>
                <a:cxn ang="0">
                  <a:pos x="0" y="11"/>
                </a:cxn>
                <a:cxn ang="0">
                  <a:pos x="3" y="11"/>
                </a:cxn>
                <a:cxn ang="0">
                  <a:pos x="3" y="15"/>
                </a:cxn>
                <a:cxn ang="0">
                  <a:pos x="7" y="15"/>
                </a:cxn>
                <a:cxn ang="0">
                  <a:pos x="11" y="15"/>
                </a:cxn>
                <a:cxn ang="0">
                  <a:pos x="11" y="15"/>
                </a:cxn>
              </a:cxnLst>
              <a:rect l="0" t="0" r="r" b="b"/>
              <a:pathLst>
                <a:path w="11" h="15">
                  <a:moveTo>
                    <a:pt x="11" y="15"/>
                  </a:moveTo>
                  <a:lnTo>
                    <a:pt x="11" y="15"/>
                  </a:lnTo>
                  <a:lnTo>
                    <a:pt x="11" y="11"/>
                  </a:lnTo>
                  <a:lnTo>
                    <a:pt x="7" y="7"/>
                  </a:lnTo>
                  <a:lnTo>
                    <a:pt x="3" y="7"/>
                  </a:lnTo>
                  <a:lnTo>
                    <a:pt x="3" y="0"/>
                  </a:lnTo>
                  <a:lnTo>
                    <a:pt x="3" y="0"/>
                  </a:lnTo>
                  <a:lnTo>
                    <a:pt x="0" y="0"/>
                  </a:lnTo>
                  <a:lnTo>
                    <a:pt x="0" y="4"/>
                  </a:lnTo>
                  <a:lnTo>
                    <a:pt x="0" y="11"/>
                  </a:lnTo>
                  <a:lnTo>
                    <a:pt x="0" y="11"/>
                  </a:lnTo>
                  <a:lnTo>
                    <a:pt x="3" y="11"/>
                  </a:lnTo>
                  <a:lnTo>
                    <a:pt x="3" y="15"/>
                  </a:lnTo>
                  <a:lnTo>
                    <a:pt x="7" y="15"/>
                  </a:lnTo>
                  <a:lnTo>
                    <a:pt x="11" y="15"/>
                  </a:lnTo>
                  <a:lnTo>
                    <a:pt x="11"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7" name="Freeform 1707"/>
            <p:cNvSpPr>
              <a:spLocks/>
            </p:cNvSpPr>
            <p:nvPr/>
          </p:nvSpPr>
          <p:spPr bwMode="auto">
            <a:xfrm>
              <a:off x="3959227" y="2855715"/>
              <a:ext cx="41275" cy="28575"/>
            </a:xfrm>
            <a:custGeom>
              <a:avLst/>
              <a:gdLst/>
              <a:ahLst/>
              <a:cxnLst>
                <a:cxn ang="0">
                  <a:pos x="22" y="7"/>
                </a:cxn>
                <a:cxn ang="0">
                  <a:pos x="22" y="7"/>
                </a:cxn>
                <a:cxn ang="0">
                  <a:pos x="11" y="0"/>
                </a:cxn>
                <a:cxn ang="0">
                  <a:pos x="7" y="0"/>
                </a:cxn>
                <a:cxn ang="0">
                  <a:pos x="0" y="0"/>
                </a:cxn>
                <a:cxn ang="0">
                  <a:pos x="0" y="0"/>
                </a:cxn>
                <a:cxn ang="0">
                  <a:pos x="3" y="7"/>
                </a:cxn>
                <a:cxn ang="0">
                  <a:pos x="3" y="18"/>
                </a:cxn>
                <a:cxn ang="0">
                  <a:pos x="3" y="18"/>
                </a:cxn>
                <a:cxn ang="0">
                  <a:pos x="7" y="11"/>
                </a:cxn>
                <a:cxn ang="0">
                  <a:pos x="18" y="11"/>
                </a:cxn>
                <a:cxn ang="0">
                  <a:pos x="22" y="7"/>
                </a:cxn>
                <a:cxn ang="0">
                  <a:pos x="26" y="0"/>
                </a:cxn>
                <a:cxn ang="0">
                  <a:pos x="26" y="0"/>
                </a:cxn>
                <a:cxn ang="0">
                  <a:pos x="22" y="0"/>
                </a:cxn>
                <a:cxn ang="0">
                  <a:pos x="22" y="7"/>
                </a:cxn>
                <a:cxn ang="0">
                  <a:pos x="22" y="7"/>
                </a:cxn>
              </a:cxnLst>
              <a:rect l="0" t="0" r="r" b="b"/>
              <a:pathLst>
                <a:path w="26" h="18">
                  <a:moveTo>
                    <a:pt x="22" y="7"/>
                  </a:moveTo>
                  <a:lnTo>
                    <a:pt x="22" y="7"/>
                  </a:lnTo>
                  <a:lnTo>
                    <a:pt x="11" y="0"/>
                  </a:lnTo>
                  <a:lnTo>
                    <a:pt x="7" y="0"/>
                  </a:lnTo>
                  <a:lnTo>
                    <a:pt x="0" y="0"/>
                  </a:lnTo>
                  <a:lnTo>
                    <a:pt x="0" y="0"/>
                  </a:lnTo>
                  <a:lnTo>
                    <a:pt x="3" y="7"/>
                  </a:lnTo>
                  <a:lnTo>
                    <a:pt x="3" y="18"/>
                  </a:lnTo>
                  <a:lnTo>
                    <a:pt x="3" y="18"/>
                  </a:lnTo>
                  <a:lnTo>
                    <a:pt x="7" y="11"/>
                  </a:lnTo>
                  <a:lnTo>
                    <a:pt x="18" y="11"/>
                  </a:lnTo>
                  <a:lnTo>
                    <a:pt x="22" y="7"/>
                  </a:lnTo>
                  <a:lnTo>
                    <a:pt x="26" y="0"/>
                  </a:lnTo>
                  <a:lnTo>
                    <a:pt x="26" y="0"/>
                  </a:lnTo>
                  <a:lnTo>
                    <a:pt x="22" y="0"/>
                  </a:lnTo>
                  <a:lnTo>
                    <a:pt x="22" y="7"/>
                  </a:lnTo>
                  <a:lnTo>
                    <a:pt x="22"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8" name="Freeform 1708"/>
            <p:cNvSpPr>
              <a:spLocks/>
            </p:cNvSpPr>
            <p:nvPr/>
          </p:nvSpPr>
          <p:spPr bwMode="auto">
            <a:xfrm>
              <a:off x="3086102" y="2855715"/>
              <a:ext cx="28575" cy="17463"/>
            </a:xfrm>
            <a:custGeom>
              <a:avLst/>
              <a:gdLst/>
              <a:ahLst/>
              <a:cxnLst>
                <a:cxn ang="0">
                  <a:pos x="0" y="11"/>
                </a:cxn>
                <a:cxn ang="0">
                  <a:pos x="0" y="11"/>
                </a:cxn>
                <a:cxn ang="0">
                  <a:pos x="7" y="11"/>
                </a:cxn>
                <a:cxn ang="0">
                  <a:pos x="7" y="7"/>
                </a:cxn>
                <a:cxn ang="0">
                  <a:pos x="7" y="7"/>
                </a:cxn>
                <a:cxn ang="0">
                  <a:pos x="11" y="7"/>
                </a:cxn>
                <a:cxn ang="0">
                  <a:pos x="15" y="7"/>
                </a:cxn>
                <a:cxn ang="0">
                  <a:pos x="15" y="11"/>
                </a:cxn>
                <a:cxn ang="0">
                  <a:pos x="18" y="11"/>
                </a:cxn>
                <a:cxn ang="0">
                  <a:pos x="18" y="11"/>
                </a:cxn>
                <a:cxn ang="0">
                  <a:pos x="18" y="0"/>
                </a:cxn>
                <a:cxn ang="0">
                  <a:pos x="18" y="0"/>
                </a:cxn>
                <a:cxn ang="0">
                  <a:pos x="7" y="0"/>
                </a:cxn>
                <a:cxn ang="0">
                  <a:pos x="7" y="0"/>
                </a:cxn>
                <a:cxn ang="0">
                  <a:pos x="7" y="4"/>
                </a:cxn>
                <a:cxn ang="0">
                  <a:pos x="3" y="7"/>
                </a:cxn>
                <a:cxn ang="0">
                  <a:pos x="0" y="7"/>
                </a:cxn>
                <a:cxn ang="0">
                  <a:pos x="0" y="11"/>
                </a:cxn>
                <a:cxn ang="0">
                  <a:pos x="0" y="11"/>
                </a:cxn>
              </a:cxnLst>
              <a:rect l="0" t="0" r="r" b="b"/>
              <a:pathLst>
                <a:path w="18" h="11">
                  <a:moveTo>
                    <a:pt x="0" y="11"/>
                  </a:moveTo>
                  <a:lnTo>
                    <a:pt x="0" y="11"/>
                  </a:lnTo>
                  <a:lnTo>
                    <a:pt x="7" y="11"/>
                  </a:lnTo>
                  <a:lnTo>
                    <a:pt x="7" y="7"/>
                  </a:lnTo>
                  <a:lnTo>
                    <a:pt x="7" y="7"/>
                  </a:lnTo>
                  <a:lnTo>
                    <a:pt x="11" y="7"/>
                  </a:lnTo>
                  <a:lnTo>
                    <a:pt x="15" y="7"/>
                  </a:lnTo>
                  <a:lnTo>
                    <a:pt x="15" y="11"/>
                  </a:lnTo>
                  <a:lnTo>
                    <a:pt x="18" y="11"/>
                  </a:lnTo>
                  <a:lnTo>
                    <a:pt x="18" y="11"/>
                  </a:lnTo>
                  <a:lnTo>
                    <a:pt x="18" y="0"/>
                  </a:lnTo>
                  <a:lnTo>
                    <a:pt x="18" y="0"/>
                  </a:lnTo>
                  <a:lnTo>
                    <a:pt x="7" y="0"/>
                  </a:lnTo>
                  <a:lnTo>
                    <a:pt x="7" y="0"/>
                  </a:lnTo>
                  <a:lnTo>
                    <a:pt x="7" y="4"/>
                  </a:lnTo>
                  <a:lnTo>
                    <a:pt x="3" y="7"/>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9" name="Freeform 1709"/>
            <p:cNvSpPr>
              <a:spLocks/>
            </p:cNvSpPr>
            <p:nvPr/>
          </p:nvSpPr>
          <p:spPr bwMode="auto">
            <a:xfrm>
              <a:off x="3633790" y="2855715"/>
              <a:ext cx="17463" cy="17463"/>
            </a:xfrm>
            <a:custGeom>
              <a:avLst/>
              <a:gdLst/>
              <a:ahLst/>
              <a:cxnLst>
                <a:cxn ang="0">
                  <a:pos x="11" y="11"/>
                </a:cxn>
                <a:cxn ang="0">
                  <a:pos x="11" y="11"/>
                </a:cxn>
                <a:cxn ang="0">
                  <a:pos x="8" y="4"/>
                </a:cxn>
                <a:cxn ang="0">
                  <a:pos x="0" y="0"/>
                </a:cxn>
                <a:cxn ang="0">
                  <a:pos x="0" y="0"/>
                </a:cxn>
                <a:cxn ang="0">
                  <a:pos x="4" y="7"/>
                </a:cxn>
                <a:cxn ang="0">
                  <a:pos x="11" y="11"/>
                </a:cxn>
                <a:cxn ang="0">
                  <a:pos x="11" y="11"/>
                </a:cxn>
              </a:cxnLst>
              <a:rect l="0" t="0" r="r" b="b"/>
              <a:pathLst>
                <a:path w="11" h="11">
                  <a:moveTo>
                    <a:pt x="11" y="11"/>
                  </a:moveTo>
                  <a:lnTo>
                    <a:pt x="11" y="11"/>
                  </a:lnTo>
                  <a:lnTo>
                    <a:pt x="8" y="4"/>
                  </a:lnTo>
                  <a:lnTo>
                    <a:pt x="0" y="0"/>
                  </a:lnTo>
                  <a:lnTo>
                    <a:pt x="0" y="0"/>
                  </a:lnTo>
                  <a:lnTo>
                    <a:pt x="4" y="7"/>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0" name="Freeform 1710"/>
            <p:cNvSpPr>
              <a:spLocks/>
            </p:cNvSpPr>
            <p:nvPr/>
          </p:nvSpPr>
          <p:spPr bwMode="auto">
            <a:xfrm>
              <a:off x="4152902" y="2814440"/>
              <a:ext cx="101600" cy="58738"/>
            </a:xfrm>
            <a:custGeom>
              <a:avLst/>
              <a:gdLst/>
              <a:ahLst/>
              <a:cxnLst>
                <a:cxn ang="0">
                  <a:pos x="19" y="26"/>
                </a:cxn>
                <a:cxn ang="0">
                  <a:pos x="19" y="26"/>
                </a:cxn>
                <a:cxn ang="0">
                  <a:pos x="15" y="22"/>
                </a:cxn>
                <a:cxn ang="0">
                  <a:pos x="15" y="18"/>
                </a:cxn>
                <a:cxn ang="0">
                  <a:pos x="15" y="18"/>
                </a:cxn>
                <a:cxn ang="0">
                  <a:pos x="4" y="22"/>
                </a:cxn>
                <a:cxn ang="0">
                  <a:pos x="0" y="30"/>
                </a:cxn>
                <a:cxn ang="0">
                  <a:pos x="0" y="37"/>
                </a:cxn>
                <a:cxn ang="0">
                  <a:pos x="0" y="37"/>
                </a:cxn>
                <a:cxn ang="0">
                  <a:pos x="8" y="33"/>
                </a:cxn>
                <a:cxn ang="0">
                  <a:pos x="19" y="30"/>
                </a:cxn>
                <a:cxn ang="0">
                  <a:pos x="34" y="30"/>
                </a:cxn>
                <a:cxn ang="0">
                  <a:pos x="41" y="26"/>
                </a:cxn>
                <a:cxn ang="0">
                  <a:pos x="41" y="26"/>
                </a:cxn>
                <a:cxn ang="0">
                  <a:pos x="38" y="18"/>
                </a:cxn>
                <a:cxn ang="0">
                  <a:pos x="41" y="11"/>
                </a:cxn>
                <a:cxn ang="0">
                  <a:pos x="49" y="7"/>
                </a:cxn>
                <a:cxn ang="0">
                  <a:pos x="64" y="7"/>
                </a:cxn>
                <a:cxn ang="0">
                  <a:pos x="64" y="7"/>
                </a:cxn>
                <a:cxn ang="0">
                  <a:pos x="60" y="0"/>
                </a:cxn>
                <a:cxn ang="0">
                  <a:pos x="52" y="0"/>
                </a:cxn>
                <a:cxn ang="0">
                  <a:pos x="38" y="0"/>
                </a:cxn>
                <a:cxn ang="0">
                  <a:pos x="38" y="0"/>
                </a:cxn>
                <a:cxn ang="0">
                  <a:pos x="34" y="7"/>
                </a:cxn>
                <a:cxn ang="0">
                  <a:pos x="30" y="15"/>
                </a:cxn>
                <a:cxn ang="0">
                  <a:pos x="26" y="18"/>
                </a:cxn>
                <a:cxn ang="0">
                  <a:pos x="34" y="22"/>
                </a:cxn>
                <a:cxn ang="0">
                  <a:pos x="34" y="22"/>
                </a:cxn>
                <a:cxn ang="0">
                  <a:pos x="30" y="26"/>
                </a:cxn>
                <a:cxn ang="0">
                  <a:pos x="26" y="26"/>
                </a:cxn>
                <a:cxn ang="0">
                  <a:pos x="19" y="26"/>
                </a:cxn>
                <a:cxn ang="0">
                  <a:pos x="19" y="26"/>
                </a:cxn>
              </a:cxnLst>
              <a:rect l="0" t="0" r="r" b="b"/>
              <a:pathLst>
                <a:path w="64" h="37">
                  <a:moveTo>
                    <a:pt x="19" y="26"/>
                  </a:moveTo>
                  <a:lnTo>
                    <a:pt x="19" y="26"/>
                  </a:lnTo>
                  <a:lnTo>
                    <a:pt x="15" y="22"/>
                  </a:lnTo>
                  <a:lnTo>
                    <a:pt x="15" y="18"/>
                  </a:lnTo>
                  <a:lnTo>
                    <a:pt x="15" y="18"/>
                  </a:lnTo>
                  <a:lnTo>
                    <a:pt x="4" y="22"/>
                  </a:lnTo>
                  <a:lnTo>
                    <a:pt x="0" y="30"/>
                  </a:lnTo>
                  <a:lnTo>
                    <a:pt x="0" y="37"/>
                  </a:lnTo>
                  <a:lnTo>
                    <a:pt x="0" y="37"/>
                  </a:lnTo>
                  <a:lnTo>
                    <a:pt x="8" y="33"/>
                  </a:lnTo>
                  <a:lnTo>
                    <a:pt x="19" y="30"/>
                  </a:lnTo>
                  <a:lnTo>
                    <a:pt x="34" y="30"/>
                  </a:lnTo>
                  <a:lnTo>
                    <a:pt x="41" y="26"/>
                  </a:lnTo>
                  <a:lnTo>
                    <a:pt x="41" y="26"/>
                  </a:lnTo>
                  <a:lnTo>
                    <a:pt x="38" y="18"/>
                  </a:lnTo>
                  <a:lnTo>
                    <a:pt x="41" y="11"/>
                  </a:lnTo>
                  <a:lnTo>
                    <a:pt x="49" y="7"/>
                  </a:lnTo>
                  <a:lnTo>
                    <a:pt x="64" y="7"/>
                  </a:lnTo>
                  <a:lnTo>
                    <a:pt x="64" y="7"/>
                  </a:lnTo>
                  <a:lnTo>
                    <a:pt x="60" y="0"/>
                  </a:lnTo>
                  <a:lnTo>
                    <a:pt x="52" y="0"/>
                  </a:lnTo>
                  <a:lnTo>
                    <a:pt x="38" y="0"/>
                  </a:lnTo>
                  <a:lnTo>
                    <a:pt x="38" y="0"/>
                  </a:lnTo>
                  <a:lnTo>
                    <a:pt x="34" y="7"/>
                  </a:lnTo>
                  <a:lnTo>
                    <a:pt x="30" y="15"/>
                  </a:lnTo>
                  <a:lnTo>
                    <a:pt x="26" y="18"/>
                  </a:lnTo>
                  <a:lnTo>
                    <a:pt x="34" y="22"/>
                  </a:lnTo>
                  <a:lnTo>
                    <a:pt x="34" y="22"/>
                  </a:lnTo>
                  <a:lnTo>
                    <a:pt x="30" y="26"/>
                  </a:lnTo>
                  <a:lnTo>
                    <a:pt x="26" y="26"/>
                  </a:lnTo>
                  <a:lnTo>
                    <a:pt x="19" y="26"/>
                  </a:lnTo>
                  <a:lnTo>
                    <a:pt x="19"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1" name="Freeform 1711"/>
            <p:cNvSpPr>
              <a:spLocks/>
            </p:cNvSpPr>
            <p:nvPr/>
          </p:nvSpPr>
          <p:spPr bwMode="auto">
            <a:xfrm>
              <a:off x="4637090" y="2814440"/>
              <a:ext cx="47625" cy="58738"/>
            </a:xfrm>
            <a:custGeom>
              <a:avLst/>
              <a:gdLst/>
              <a:ahLst/>
              <a:cxnLst>
                <a:cxn ang="0">
                  <a:pos x="0" y="26"/>
                </a:cxn>
                <a:cxn ang="0">
                  <a:pos x="0" y="26"/>
                </a:cxn>
                <a:cxn ang="0">
                  <a:pos x="4" y="33"/>
                </a:cxn>
                <a:cxn ang="0">
                  <a:pos x="11" y="37"/>
                </a:cxn>
                <a:cxn ang="0">
                  <a:pos x="11" y="37"/>
                </a:cxn>
                <a:cxn ang="0">
                  <a:pos x="22" y="18"/>
                </a:cxn>
                <a:cxn ang="0">
                  <a:pos x="30" y="0"/>
                </a:cxn>
                <a:cxn ang="0">
                  <a:pos x="30" y="0"/>
                </a:cxn>
                <a:cxn ang="0">
                  <a:pos x="26" y="4"/>
                </a:cxn>
                <a:cxn ang="0">
                  <a:pos x="19" y="7"/>
                </a:cxn>
                <a:cxn ang="0">
                  <a:pos x="19" y="7"/>
                </a:cxn>
                <a:cxn ang="0">
                  <a:pos x="15" y="11"/>
                </a:cxn>
                <a:cxn ang="0">
                  <a:pos x="19" y="18"/>
                </a:cxn>
                <a:cxn ang="0">
                  <a:pos x="19" y="18"/>
                </a:cxn>
                <a:cxn ang="0">
                  <a:pos x="11" y="22"/>
                </a:cxn>
                <a:cxn ang="0">
                  <a:pos x="4" y="22"/>
                </a:cxn>
                <a:cxn ang="0">
                  <a:pos x="0" y="22"/>
                </a:cxn>
                <a:cxn ang="0">
                  <a:pos x="0" y="26"/>
                </a:cxn>
                <a:cxn ang="0">
                  <a:pos x="0" y="26"/>
                </a:cxn>
              </a:cxnLst>
              <a:rect l="0" t="0" r="r" b="b"/>
              <a:pathLst>
                <a:path w="30" h="37">
                  <a:moveTo>
                    <a:pt x="0" y="26"/>
                  </a:moveTo>
                  <a:lnTo>
                    <a:pt x="0" y="26"/>
                  </a:lnTo>
                  <a:lnTo>
                    <a:pt x="4" y="33"/>
                  </a:lnTo>
                  <a:lnTo>
                    <a:pt x="11" y="37"/>
                  </a:lnTo>
                  <a:lnTo>
                    <a:pt x="11" y="37"/>
                  </a:lnTo>
                  <a:lnTo>
                    <a:pt x="22" y="18"/>
                  </a:lnTo>
                  <a:lnTo>
                    <a:pt x="30" y="0"/>
                  </a:lnTo>
                  <a:lnTo>
                    <a:pt x="30" y="0"/>
                  </a:lnTo>
                  <a:lnTo>
                    <a:pt x="26" y="4"/>
                  </a:lnTo>
                  <a:lnTo>
                    <a:pt x="19" y="7"/>
                  </a:lnTo>
                  <a:lnTo>
                    <a:pt x="19" y="7"/>
                  </a:lnTo>
                  <a:lnTo>
                    <a:pt x="15" y="11"/>
                  </a:lnTo>
                  <a:lnTo>
                    <a:pt x="19" y="18"/>
                  </a:lnTo>
                  <a:lnTo>
                    <a:pt x="19" y="18"/>
                  </a:lnTo>
                  <a:lnTo>
                    <a:pt x="11" y="22"/>
                  </a:lnTo>
                  <a:lnTo>
                    <a:pt x="4" y="22"/>
                  </a:lnTo>
                  <a:lnTo>
                    <a:pt x="0" y="22"/>
                  </a:lnTo>
                  <a:lnTo>
                    <a:pt x="0" y="26"/>
                  </a:lnTo>
                  <a:lnTo>
                    <a:pt x="0"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2" name="Freeform 1712"/>
            <p:cNvSpPr>
              <a:spLocks/>
            </p:cNvSpPr>
            <p:nvPr/>
          </p:nvSpPr>
          <p:spPr bwMode="auto">
            <a:xfrm>
              <a:off x="4371977" y="2814440"/>
              <a:ext cx="17463" cy="52388"/>
            </a:xfrm>
            <a:custGeom>
              <a:avLst/>
              <a:gdLst/>
              <a:ahLst/>
              <a:cxnLst>
                <a:cxn ang="0">
                  <a:pos x="11" y="33"/>
                </a:cxn>
                <a:cxn ang="0">
                  <a:pos x="11" y="33"/>
                </a:cxn>
                <a:cxn ang="0">
                  <a:pos x="7" y="22"/>
                </a:cxn>
                <a:cxn ang="0">
                  <a:pos x="7" y="15"/>
                </a:cxn>
                <a:cxn ang="0">
                  <a:pos x="11" y="0"/>
                </a:cxn>
                <a:cxn ang="0">
                  <a:pos x="11" y="0"/>
                </a:cxn>
                <a:cxn ang="0">
                  <a:pos x="0" y="0"/>
                </a:cxn>
                <a:cxn ang="0">
                  <a:pos x="0" y="0"/>
                </a:cxn>
                <a:cxn ang="0">
                  <a:pos x="4" y="15"/>
                </a:cxn>
                <a:cxn ang="0">
                  <a:pos x="0" y="26"/>
                </a:cxn>
                <a:cxn ang="0">
                  <a:pos x="0" y="26"/>
                </a:cxn>
                <a:cxn ang="0">
                  <a:pos x="4" y="26"/>
                </a:cxn>
                <a:cxn ang="0">
                  <a:pos x="7" y="30"/>
                </a:cxn>
                <a:cxn ang="0">
                  <a:pos x="7" y="33"/>
                </a:cxn>
                <a:cxn ang="0">
                  <a:pos x="11" y="33"/>
                </a:cxn>
                <a:cxn ang="0">
                  <a:pos x="11" y="33"/>
                </a:cxn>
              </a:cxnLst>
              <a:rect l="0" t="0" r="r" b="b"/>
              <a:pathLst>
                <a:path w="11" h="33">
                  <a:moveTo>
                    <a:pt x="11" y="33"/>
                  </a:moveTo>
                  <a:lnTo>
                    <a:pt x="11" y="33"/>
                  </a:lnTo>
                  <a:lnTo>
                    <a:pt x="7" y="22"/>
                  </a:lnTo>
                  <a:lnTo>
                    <a:pt x="7" y="15"/>
                  </a:lnTo>
                  <a:lnTo>
                    <a:pt x="11" y="0"/>
                  </a:lnTo>
                  <a:lnTo>
                    <a:pt x="11" y="0"/>
                  </a:lnTo>
                  <a:lnTo>
                    <a:pt x="0" y="0"/>
                  </a:lnTo>
                  <a:lnTo>
                    <a:pt x="0" y="0"/>
                  </a:lnTo>
                  <a:lnTo>
                    <a:pt x="4" y="15"/>
                  </a:lnTo>
                  <a:lnTo>
                    <a:pt x="0" y="26"/>
                  </a:lnTo>
                  <a:lnTo>
                    <a:pt x="0" y="26"/>
                  </a:lnTo>
                  <a:lnTo>
                    <a:pt x="4" y="26"/>
                  </a:lnTo>
                  <a:lnTo>
                    <a:pt x="7" y="30"/>
                  </a:lnTo>
                  <a:lnTo>
                    <a:pt x="7" y="33"/>
                  </a:lnTo>
                  <a:lnTo>
                    <a:pt x="11" y="33"/>
                  </a:lnTo>
                  <a:lnTo>
                    <a:pt x="11" y="3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3" name="Freeform 1713"/>
            <p:cNvSpPr>
              <a:spLocks/>
            </p:cNvSpPr>
            <p:nvPr/>
          </p:nvSpPr>
          <p:spPr bwMode="auto">
            <a:xfrm>
              <a:off x="3197227" y="2808090"/>
              <a:ext cx="17463" cy="17463"/>
            </a:xfrm>
            <a:custGeom>
              <a:avLst/>
              <a:gdLst/>
              <a:ahLst/>
              <a:cxnLst>
                <a:cxn ang="0">
                  <a:pos x="0" y="11"/>
                </a:cxn>
                <a:cxn ang="0">
                  <a:pos x="0" y="11"/>
                </a:cxn>
                <a:cxn ang="0">
                  <a:pos x="8" y="8"/>
                </a:cxn>
                <a:cxn ang="0">
                  <a:pos x="11" y="0"/>
                </a:cxn>
                <a:cxn ang="0">
                  <a:pos x="11" y="0"/>
                </a:cxn>
                <a:cxn ang="0">
                  <a:pos x="4" y="4"/>
                </a:cxn>
                <a:cxn ang="0">
                  <a:pos x="0" y="11"/>
                </a:cxn>
                <a:cxn ang="0">
                  <a:pos x="0" y="11"/>
                </a:cxn>
              </a:cxnLst>
              <a:rect l="0" t="0" r="r" b="b"/>
              <a:pathLst>
                <a:path w="11" h="11">
                  <a:moveTo>
                    <a:pt x="0" y="11"/>
                  </a:moveTo>
                  <a:lnTo>
                    <a:pt x="0" y="11"/>
                  </a:lnTo>
                  <a:lnTo>
                    <a:pt x="8" y="8"/>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4" name="Freeform 1714"/>
            <p:cNvSpPr>
              <a:spLocks/>
            </p:cNvSpPr>
            <p:nvPr/>
          </p:nvSpPr>
          <p:spPr bwMode="auto">
            <a:xfrm>
              <a:off x="3983040" y="2743003"/>
              <a:ext cx="52388" cy="82550"/>
            </a:xfrm>
            <a:custGeom>
              <a:avLst/>
              <a:gdLst/>
              <a:ahLst/>
              <a:cxnLst>
                <a:cxn ang="0">
                  <a:pos x="11" y="52"/>
                </a:cxn>
                <a:cxn ang="0">
                  <a:pos x="11" y="52"/>
                </a:cxn>
                <a:cxn ang="0">
                  <a:pos x="11" y="49"/>
                </a:cxn>
                <a:cxn ang="0">
                  <a:pos x="11" y="45"/>
                </a:cxn>
                <a:cxn ang="0">
                  <a:pos x="7" y="45"/>
                </a:cxn>
                <a:cxn ang="0">
                  <a:pos x="7" y="41"/>
                </a:cxn>
                <a:cxn ang="0">
                  <a:pos x="7" y="41"/>
                </a:cxn>
                <a:cxn ang="0">
                  <a:pos x="11" y="41"/>
                </a:cxn>
                <a:cxn ang="0">
                  <a:pos x="14" y="41"/>
                </a:cxn>
                <a:cxn ang="0">
                  <a:pos x="18" y="41"/>
                </a:cxn>
                <a:cxn ang="0">
                  <a:pos x="22" y="41"/>
                </a:cxn>
                <a:cxn ang="0">
                  <a:pos x="22" y="41"/>
                </a:cxn>
                <a:cxn ang="0">
                  <a:pos x="18" y="34"/>
                </a:cxn>
                <a:cxn ang="0">
                  <a:pos x="18" y="26"/>
                </a:cxn>
                <a:cxn ang="0">
                  <a:pos x="26" y="19"/>
                </a:cxn>
                <a:cxn ang="0">
                  <a:pos x="33" y="15"/>
                </a:cxn>
                <a:cxn ang="0">
                  <a:pos x="33" y="15"/>
                </a:cxn>
                <a:cxn ang="0">
                  <a:pos x="26" y="4"/>
                </a:cxn>
                <a:cxn ang="0">
                  <a:pos x="22" y="0"/>
                </a:cxn>
                <a:cxn ang="0">
                  <a:pos x="18" y="4"/>
                </a:cxn>
                <a:cxn ang="0">
                  <a:pos x="18" y="4"/>
                </a:cxn>
                <a:cxn ang="0">
                  <a:pos x="18" y="8"/>
                </a:cxn>
                <a:cxn ang="0">
                  <a:pos x="22" y="8"/>
                </a:cxn>
                <a:cxn ang="0">
                  <a:pos x="26" y="8"/>
                </a:cxn>
                <a:cxn ang="0">
                  <a:pos x="26" y="11"/>
                </a:cxn>
                <a:cxn ang="0">
                  <a:pos x="26" y="11"/>
                </a:cxn>
                <a:cxn ang="0">
                  <a:pos x="18" y="15"/>
                </a:cxn>
                <a:cxn ang="0">
                  <a:pos x="18" y="15"/>
                </a:cxn>
                <a:cxn ang="0">
                  <a:pos x="14" y="26"/>
                </a:cxn>
                <a:cxn ang="0">
                  <a:pos x="11" y="34"/>
                </a:cxn>
                <a:cxn ang="0">
                  <a:pos x="7" y="34"/>
                </a:cxn>
                <a:cxn ang="0">
                  <a:pos x="0" y="34"/>
                </a:cxn>
                <a:cxn ang="0">
                  <a:pos x="0" y="34"/>
                </a:cxn>
                <a:cxn ang="0">
                  <a:pos x="0" y="45"/>
                </a:cxn>
                <a:cxn ang="0">
                  <a:pos x="0" y="45"/>
                </a:cxn>
                <a:cxn ang="0">
                  <a:pos x="3" y="45"/>
                </a:cxn>
                <a:cxn ang="0">
                  <a:pos x="7" y="49"/>
                </a:cxn>
                <a:cxn ang="0">
                  <a:pos x="7" y="52"/>
                </a:cxn>
                <a:cxn ang="0">
                  <a:pos x="11" y="52"/>
                </a:cxn>
                <a:cxn ang="0">
                  <a:pos x="11" y="52"/>
                </a:cxn>
              </a:cxnLst>
              <a:rect l="0" t="0" r="r" b="b"/>
              <a:pathLst>
                <a:path w="33" h="52">
                  <a:moveTo>
                    <a:pt x="11" y="52"/>
                  </a:moveTo>
                  <a:lnTo>
                    <a:pt x="11" y="52"/>
                  </a:lnTo>
                  <a:lnTo>
                    <a:pt x="11" y="49"/>
                  </a:lnTo>
                  <a:lnTo>
                    <a:pt x="11" y="45"/>
                  </a:lnTo>
                  <a:lnTo>
                    <a:pt x="7" y="45"/>
                  </a:lnTo>
                  <a:lnTo>
                    <a:pt x="7" y="41"/>
                  </a:lnTo>
                  <a:lnTo>
                    <a:pt x="7" y="41"/>
                  </a:lnTo>
                  <a:lnTo>
                    <a:pt x="11" y="41"/>
                  </a:lnTo>
                  <a:lnTo>
                    <a:pt x="14" y="41"/>
                  </a:lnTo>
                  <a:lnTo>
                    <a:pt x="18" y="41"/>
                  </a:lnTo>
                  <a:lnTo>
                    <a:pt x="22" y="41"/>
                  </a:lnTo>
                  <a:lnTo>
                    <a:pt x="22" y="41"/>
                  </a:lnTo>
                  <a:lnTo>
                    <a:pt x="18" y="34"/>
                  </a:lnTo>
                  <a:lnTo>
                    <a:pt x="18" y="26"/>
                  </a:lnTo>
                  <a:lnTo>
                    <a:pt x="26" y="19"/>
                  </a:lnTo>
                  <a:lnTo>
                    <a:pt x="33" y="15"/>
                  </a:lnTo>
                  <a:lnTo>
                    <a:pt x="33" y="15"/>
                  </a:lnTo>
                  <a:lnTo>
                    <a:pt x="26" y="4"/>
                  </a:lnTo>
                  <a:lnTo>
                    <a:pt x="22" y="0"/>
                  </a:lnTo>
                  <a:lnTo>
                    <a:pt x="18" y="4"/>
                  </a:lnTo>
                  <a:lnTo>
                    <a:pt x="18" y="4"/>
                  </a:lnTo>
                  <a:lnTo>
                    <a:pt x="18" y="8"/>
                  </a:lnTo>
                  <a:lnTo>
                    <a:pt x="22" y="8"/>
                  </a:lnTo>
                  <a:lnTo>
                    <a:pt x="26" y="8"/>
                  </a:lnTo>
                  <a:lnTo>
                    <a:pt x="26" y="11"/>
                  </a:lnTo>
                  <a:lnTo>
                    <a:pt x="26" y="11"/>
                  </a:lnTo>
                  <a:lnTo>
                    <a:pt x="18" y="15"/>
                  </a:lnTo>
                  <a:lnTo>
                    <a:pt x="18" y="15"/>
                  </a:lnTo>
                  <a:lnTo>
                    <a:pt x="14" y="26"/>
                  </a:lnTo>
                  <a:lnTo>
                    <a:pt x="11" y="34"/>
                  </a:lnTo>
                  <a:lnTo>
                    <a:pt x="7" y="34"/>
                  </a:lnTo>
                  <a:lnTo>
                    <a:pt x="0" y="34"/>
                  </a:lnTo>
                  <a:lnTo>
                    <a:pt x="0" y="34"/>
                  </a:lnTo>
                  <a:lnTo>
                    <a:pt x="0" y="45"/>
                  </a:lnTo>
                  <a:lnTo>
                    <a:pt x="0" y="45"/>
                  </a:lnTo>
                  <a:lnTo>
                    <a:pt x="3" y="45"/>
                  </a:lnTo>
                  <a:lnTo>
                    <a:pt x="7" y="49"/>
                  </a:lnTo>
                  <a:lnTo>
                    <a:pt x="7" y="52"/>
                  </a:lnTo>
                  <a:lnTo>
                    <a:pt x="11" y="52"/>
                  </a:lnTo>
                  <a:lnTo>
                    <a:pt x="11" y="5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5" name="Freeform 1715"/>
            <p:cNvSpPr>
              <a:spLocks/>
            </p:cNvSpPr>
            <p:nvPr/>
          </p:nvSpPr>
          <p:spPr bwMode="auto">
            <a:xfrm>
              <a:off x="4860927" y="2796978"/>
              <a:ext cx="19050" cy="17463"/>
            </a:xfrm>
            <a:custGeom>
              <a:avLst/>
              <a:gdLst/>
              <a:ahLst/>
              <a:cxnLst>
                <a:cxn ang="0">
                  <a:pos x="4" y="11"/>
                </a:cxn>
                <a:cxn ang="0">
                  <a:pos x="4" y="11"/>
                </a:cxn>
                <a:cxn ang="0">
                  <a:pos x="12" y="11"/>
                </a:cxn>
                <a:cxn ang="0">
                  <a:pos x="12" y="11"/>
                </a:cxn>
                <a:cxn ang="0">
                  <a:pos x="12" y="11"/>
                </a:cxn>
                <a:cxn ang="0">
                  <a:pos x="12" y="7"/>
                </a:cxn>
                <a:cxn ang="0">
                  <a:pos x="12" y="7"/>
                </a:cxn>
                <a:cxn ang="0">
                  <a:pos x="8" y="3"/>
                </a:cxn>
                <a:cxn ang="0">
                  <a:pos x="0" y="0"/>
                </a:cxn>
                <a:cxn ang="0">
                  <a:pos x="0" y="0"/>
                </a:cxn>
                <a:cxn ang="0">
                  <a:pos x="0" y="3"/>
                </a:cxn>
                <a:cxn ang="0">
                  <a:pos x="4" y="7"/>
                </a:cxn>
                <a:cxn ang="0">
                  <a:pos x="4" y="7"/>
                </a:cxn>
                <a:cxn ang="0">
                  <a:pos x="4" y="11"/>
                </a:cxn>
                <a:cxn ang="0">
                  <a:pos x="4" y="11"/>
                </a:cxn>
              </a:cxnLst>
              <a:rect l="0" t="0" r="r" b="b"/>
              <a:pathLst>
                <a:path w="12" h="11">
                  <a:moveTo>
                    <a:pt x="4" y="11"/>
                  </a:moveTo>
                  <a:lnTo>
                    <a:pt x="4" y="11"/>
                  </a:lnTo>
                  <a:lnTo>
                    <a:pt x="12" y="11"/>
                  </a:lnTo>
                  <a:lnTo>
                    <a:pt x="12" y="11"/>
                  </a:lnTo>
                  <a:lnTo>
                    <a:pt x="12" y="11"/>
                  </a:lnTo>
                  <a:lnTo>
                    <a:pt x="12" y="7"/>
                  </a:lnTo>
                  <a:lnTo>
                    <a:pt x="12" y="7"/>
                  </a:lnTo>
                  <a:lnTo>
                    <a:pt x="8" y="3"/>
                  </a:lnTo>
                  <a:lnTo>
                    <a:pt x="0" y="0"/>
                  </a:lnTo>
                  <a:lnTo>
                    <a:pt x="0" y="0"/>
                  </a:lnTo>
                  <a:lnTo>
                    <a:pt x="0" y="3"/>
                  </a:lnTo>
                  <a:lnTo>
                    <a:pt x="4" y="7"/>
                  </a:lnTo>
                  <a:lnTo>
                    <a:pt x="4" y="7"/>
                  </a:lnTo>
                  <a:lnTo>
                    <a:pt x="4" y="11"/>
                  </a:lnTo>
                  <a:lnTo>
                    <a:pt x="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6" name="Freeform 1716"/>
            <p:cNvSpPr>
              <a:spLocks/>
            </p:cNvSpPr>
            <p:nvPr/>
          </p:nvSpPr>
          <p:spPr bwMode="auto">
            <a:xfrm>
              <a:off x="4537077" y="2766815"/>
              <a:ext cx="17463" cy="23813"/>
            </a:xfrm>
            <a:custGeom>
              <a:avLst/>
              <a:gdLst/>
              <a:ahLst/>
              <a:cxnLst>
                <a:cxn ang="0">
                  <a:pos x="4" y="15"/>
                </a:cxn>
                <a:cxn ang="0">
                  <a:pos x="4" y="15"/>
                </a:cxn>
                <a:cxn ang="0">
                  <a:pos x="7" y="15"/>
                </a:cxn>
                <a:cxn ang="0">
                  <a:pos x="7" y="15"/>
                </a:cxn>
                <a:cxn ang="0">
                  <a:pos x="11" y="11"/>
                </a:cxn>
                <a:cxn ang="0">
                  <a:pos x="11" y="11"/>
                </a:cxn>
                <a:cxn ang="0">
                  <a:pos x="11" y="11"/>
                </a:cxn>
                <a:cxn ang="0">
                  <a:pos x="7" y="4"/>
                </a:cxn>
                <a:cxn ang="0">
                  <a:pos x="0" y="0"/>
                </a:cxn>
                <a:cxn ang="0">
                  <a:pos x="0" y="0"/>
                </a:cxn>
                <a:cxn ang="0">
                  <a:pos x="0" y="4"/>
                </a:cxn>
                <a:cxn ang="0">
                  <a:pos x="4" y="8"/>
                </a:cxn>
                <a:cxn ang="0">
                  <a:pos x="4" y="11"/>
                </a:cxn>
                <a:cxn ang="0">
                  <a:pos x="4" y="15"/>
                </a:cxn>
                <a:cxn ang="0">
                  <a:pos x="4" y="15"/>
                </a:cxn>
              </a:cxnLst>
              <a:rect l="0" t="0" r="r" b="b"/>
              <a:pathLst>
                <a:path w="11" h="15">
                  <a:moveTo>
                    <a:pt x="4" y="15"/>
                  </a:moveTo>
                  <a:lnTo>
                    <a:pt x="4" y="15"/>
                  </a:lnTo>
                  <a:lnTo>
                    <a:pt x="7" y="15"/>
                  </a:lnTo>
                  <a:lnTo>
                    <a:pt x="7" y="15"/>
                  </a:lnTo>
                  <a:lnTo>
                    <a:pt x="11" y="11"/>
                  </a:lnTo>
                  <a:lnTo>
                    <a:pt x="11" y="11"/>
                  </a:lnTo>
                  <a:lnTo>
                    <a:pt x="11" y="11"/>
                  </a:lnTo>
                  <a:lnTo>
                    <a:pt x="7" y="4"/>
                  </a:lnTo>
                  <a:lnTo>
                    <a:pt x="0" y="0"/>
                  </a:lnTo>
                  <a:lnTo>
                    <a:pt x="0" y="0"/>
                  </a:lnTo>
                  <a:lnTo>
                    <a:pt x="0" y="4"/>
                  </a:lnTo>
                  <a:lnTo>
                    <a:pt x="4" y="8"/>
                  </a:lnTo>
                  <a:lnTo>
                    <a:pt x="4" y="11"/>
                  </a:lnTo>
                  <a:lnTo>
                    <a:pt x="4" y="15"/>
                  </a:lnTo>
                  <a:lnTo>
                    <a:pt x="4"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7" name="Freeform 1717"/>
            <p:cNvSpPr>
              <a:spLocks/>
            </p:cNvSpPr>
            <p:nvPr/>
          </p:nvSpPr>
          <p:spPr bwMode="auto">
            <a:xfrm>
              <a:off x="3905252" y="2755703"/>
              <a:ext cx="36513" cy="17463"/>
            </a:xfrm>
            <a:custGeom>
              <a:avLst/>
              <a:gdLst/>
              <a:ahLst/>
              <a:cxnLst>
                <a:cxn ang="0">
                  <a:pos x="0" y="11"/>
                </a:cxn>
                <a:cxn ang="0">
                  <a:pos x="0" y="11"/>
                </a:cxn>
                <a:cxn ang="0">
                  <a:pos x="4" y="7"/>
                </a:cxn>
                <a:cxn ang="0">
                  <a:pos x="8" y="11"/>
                </a:cxn>
                <a:cxn ang="0">
                  <a:pos x="15" y="11"/>
                </a:cxn>
                <a:cxn ang="0">
                  <a:pos x="23" y="11"/>
                </a:cxn>
                <a:cxn ang="0">
                  <a:pos x="23" y="11"/>
                </a:cxn>
                <a:cxn ang="0">
                  <a:pos x="19" y="3"/>
                </a:cxn>
                <a:cxn ang="0">
                  <a:pos x="11" y="0"/>
                </a:cxn>
                <a:cxn ang="0">
                  <a:pos x="4" y="0"/>
                </a:cxn>
                <a:cxn ang="0">
                  <a:pos x="4" y="0"/>
                </a:cxn>
                <a:cxn ang="0">
                  <a:pos x="4" y="7"/>
                </a:cxn>
                <a:cxn ang="0">
                  <a:pos x="0" y="7"/>
                </a:cxn>
                <a:cxn ang="0">
                  <a:pos x="0" y="7"/>
                </a:cxn>
                <a:cxn ang="0">
                  <a:pos x="0" y="11"/>
                </a:cxn>
                <a:cxn ang="0">
                  <a:pos x="0" y="11"/>
                </a:cxn>
              </a:cxnLst>
              <a:rect l="0" t="0" r="r" b="b"/>
              <a:pathLst>
                <a:path w="23" h="11">
                  <a:moveTo>
                    <a:pt x="0" y="11"/>
                  </a:moveTo>
                  <a:lnTo>
                    <a:pt x="0" y="11"/>
                  </a:lnTo>
                  <a:lnTo>
                    <a:pt x="4" y="7"/>
                  </a:lnTo>
                  <a:lnTo>
                    <a:pt x="8" y="11"/>
                  </a:lnTo>
                  <a:lnTo>
                    <a:pt x="15" y="11"/>
                  </a:lnTo>
                  <a:lnTo>
                    <a:pt x="23" y="11"/>
                  </a:lnTo>
                  <a:lnTo>
                    <a:pt x="23" y="11"/>
                  </a:lnTo>
                  <a:lnTo>
                    <a:pt x="19" y="3"/>
                  </a:lnTo>
                  <a:lnTo>
                    <a:pt x="11" y="0"/>
                  </a:lnTo>
                  <a:lnTo>
                    <a:pt x="4" y="0"/>
                  </a:lnTo>
                  <a:lnTo>
                    <a:pt x="4" y="0"/>
                  </a:lnTo>
                  <a:lnTo>
                    <a:pt x="4" y="7"/>
                  </a:lnTo>
                  <a:lnTo>
                    <a:pt x="0" y="7"/>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8" name="Freeform 1718"/>
            <p:cNvSpPr>
              <a:spLocks/>
            </p:cNvSpPr>
            <p:nvPr/>
          </p:nvSpPr>
          <p:spPr bwMode="auto">
            <a:xfrm>
              <a:off x="4230690" y="2755703"/>
              <a:ext cx="28575" cy="17463"/>
            </a:xfrm>
            <a:custGeom>
              <a:avLst/>
              <a:gdLst/>
              <a:ahLst/>
              <a:cxnLst>
                <a:cxn ang="0">
                  <a:pos x="0" y="11"/>
                </a:cxn>
                <a:cxn ang="0">
                  <a:pos x="0" y="11"/>
                </a:cxn>
                <a:cxn ang="0">
                  <a:pos x="3" y="7"/>
                </a:cxn>
                <a:cxn ang="0">
                  <a:pos x="7" y="7"/>
                </a:cxn>
                <a:cxn ang="0">
                  <a:pos x="18" y="11"/>
                </a:cxn>
                <a:cxn ang="0">
                  <a:pos x="18" y="11"/>
                </a:cxn>
                <a:cxn ang="0">
                  <a:pos x="18" y="7"/>
                </a:cxn>
                <a:cxn ang="0">
                  <a:pos x="15" y="0"/>
                </a:cxn>
                <a:cxn ang="0">
                  <a:pos x="15" y="0"/>
                </a:cxn>
                <a:cxn ang="0">
                  <a:pos x="3" y="0"/>
                </a:cxn>
                <a:cxn ang="0">
                  <a:pos x="3" y="0"/>
                </a:cxn>
                <a:cxn ang="0">
                  <a:pos x="3" y="7"/>
                </a:cxn>
                <a:cxn ang="0">
                  <a:pos x="0" y="7"/>
                </a:cxn>
                <a:cxn ang="0">
                  <a:pos x="0" y="7"/>
                </a:cxn>
                <a:cxn ang="0">
                  <a:pos x="0" y="11"/>
                </a:cxn>
                <a:cxn ang="0">
                  <a:pos x="0" y="11"/>
                </a:cxn>
              </a:cxnLst>
              <a:rect l="0" t="0" r="r" b="b"/>
              <a:pathLst>
                <a:path w="18" h="11">
                  <a:moveTo>
                    <a:pt x="0" y="11"/>
                  </a:moveTo>
                  <a:lnTo>
                    <a:pt x="0" y="11"/>
                  </a:lnTo>
                  <a:lnTo>
                    <a:pt x="3" y="7"/>
                  </a:lnTo>
                  <a:lnTo>
                    <a:pt x="7" y="7"/>
                  </a:lnTo>
                  <a:lnTo>
                    <a:pt x="18" y="11"/>
                  </a:lnTo>
                  <a:lnTo>
                    <a:pt x="18" y="11"/>
                  </a:lnTo>
                  <a:lnTo>
                    <a:pt x="18" y="7"/>
                  </a:lnTo>
                  <a:lnTo>
                    <a:pt x="15" y="0"/>
                  </a:lnTo>
                  <a:lnTo>
                    <a:pt x="15" y="0"/>
                  </a:lnTo>
                  <a:lnTo>
                    <a:pt x="3" y="0"/>
                  </a:lnTo>
                  <a:lnTo>
                    <a:pt x="3" y="0"/>
                  </a:lnTo>
                  <a:lnTo>
                    <a:pt x="3" y="7"/>
                  </a:lnTo>
                  <a:lnTo>
                    <a:pt x="0" y="7"/>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9" name="Freeform 1720"/>
            <p:cNvSpPr>
              <a:spLocks/>
            </p:cNvSpPr>
            <p:nvPr/>
          </p:nvSpPr>
          <p:spPr bwMode="auto">
            <a:xfrm>
              <a:off x="4778377" y="2725540"/>
              <a:ext cx="53975" cy="30163"/>
            </a:xfrm>
            <a:custGeom>
              <a:avLst/>
              <a:gdLst/>
              <a:ahLst/>
              <a:cxnLst>
                <a:cxn ang="0">
                  <a:pos x="26" y="19"/>
                </a:cxn>
                <a:cxn ang="0">
                  <a:pos x="26" y="19"/>
                </a:cxn>
                <a:cxn ang="0">
                  <a:pos x="30" y="19"/>
                </a:cxn>
                <a:cxn ang="0">
                  <a:pos x="34" y="15"/>
                </a:cxn>
                <a:cxn ang="0">
                  <a:pos x="30" y="8"/>
                </a:cxn>
                <a:cxn ang="0">
                  <a:pos x="19" y="0"/>
                </a:cxn>
                <a:cxn ang="0">
                  <a:pos x="8" y="0"/>
                </a:cxn>
                <a:cxn ang="0">
                  <a:pos x="8" y="0"/>
                </a:cxn>
                <a:cxn ang="0">
                  <a:pos x="4" y="8"/>
                </a:cxn>
                <a:cxn ang="0">
                  <a:pos x="0" y="11"/>
                </a:cxn>
                <a:cxn ang="0">
                  <a:pos x="0" y="15"/>
                </a:cxn>
                <a:cxn ang="0">
                  <a:pos x="0" y="19"/>
                </a:cxn>
                <a:cxn ang="0">
                  <a:pos x="0" y="19"/>
                </a:cxn>
                <a:cxn ang="0">
                  <a:pos x="11" y="11"/>
                </a:cxn>
                <a:cxn ang="0">
                  <a:pos x="23" y="8"/>
                </a:cxn>
                <a:cxn ang="0">
                  <a:pos x="23" y="8"/>
                </a:cxn>
                <a:cxn ang="0">
                  <a:pos x="26" y="8"/>
                </a:cxn>
                <a:cxn ang="0">
                  <a:pos x="23" y="15"/>
                </a:cxn>
                <a:cxn ang="0">
                  <a:pos x="23" y="19"/>
                </a:cxn>
                <a:cxn ang="0">
                  <a:pos x="26" y="19"/>
                </a:cxn>
                <a:cxn ang="0">
                  <a:pos x="26" y="19"/>
                </a:cxn>
              </a:cxnLst>
              <a:rect l="0" t="0" r="r" b="b"/>
              <a:pathLst>
                <a:path w="34" h="19">
                  <a:moveTo>
                    <a:pt x="26" y="19"/>
                  </a:moveTo>
                  <a:lnTo>
                    <a:pt x="26" y="19"/>
                  </a:lnTo>
                  <a:lnTo>
                    <a:pt x="30" y="19"/>
                  </a:lnTo>
                  <a:lnTo>
                    <a:pt x="34" y="15"/>
                  </a:lnTo>
                  <a:lnTo>
                    <a:pt x="30" y="8"/>
                  </a:lnTo>
                  <a:lnTo>
                    <a:pt x="19" y="0"/>
                  </a:lnTo>
                  <a:lnTo>
                    <a:pt x="8" y="0"/>
                  </a:lnTo>
                  <a:lnTo>
                    <a:pt x="8" y="0"/>
                  </a:lnTo>
                  <a:lnTo>
                    <a:pt x="4" y="8"/>
                  </a:lnTo>
                  <a:lnTo>
                    <a:pt x="0" y="11"/>
                  </a:lnTo>
                  <a:lnTo>
                    <a:pt x="0" y="15"/>
                  </a:lnTo>
                  <a:lnTo>
                    <a:pt x="0" y="19"/>
                  </a:lnTo>
                  <a:lnTo>
                    <a:pt x="0" y="19"/>
                  </a:lnTo>
                  <a:lnTo>
                    <a:pt x="11" y="11"/>
                  </a:lnTo>
                  <a:lnTo>
                    <a:pt x="23" y="8"/>
                  </a:lnTo>
                  <a:lnTo>
                    <a:pt x="23" y="8"/>
                  </a:lnTo>
                  <a:lnTo>
                    <a:pt x="26" y="8"/>
                  </a:lnTo>
                  <a:lnTo>
                    <a:pt x="23" y="15"/>
                  </a:lnTo>
                  <a:lnTo>
                    <a:pt x="23" y="19"/>
                  </a:lnTo>
                  <a:lnTo>
                    <a:pt x="26" y="19"/>
                  </a:lnTo>
                  <a:lnTo>
                    <a:pt x="26"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0" name="Freeform 1721"/>
            <p:cNvSpPr>
              <a:spLocks/>
            </p:cNvSpPr>
            <p:nvPr/>
          </p:nvSpPr>
          <p:spPr bwMode="auto">
            <a:xfrm>
              <a:off x="3929064" y="2725540"/>
              <a:ext cx="65088" cy="23813"/>
            </a:xfrm>
            <a:custGeom>
              <a:avLst/>
              <a:gdLst/>
              <a:ahLst/>
              <a:cxnLst>
                <a:cxn ang="0">
                  <a:pos x="34" y="8"/>
                </a:cxn>
                <a:cxn ang="0">
                  <a:pos x="34" y="8"/>
                </a:cxn>
                <a:cxn ang="0">
                  <a:pos x="26" y="4"/>
                </a:cxn>
                <a:cxn ang="0">
                  <a:pos x="19" y="4"/>
                </a:cxn>
                <a:cxn ang="0">
                  <a:pos x="11" y="8"/>
                </a:cxn>
                <a:cxn ang="0">
                  <a:pos x="0" y="8"/>
                </a:cxn>
                <a:cxn ang="0">
                  <a:pos x="0" y="8"/>
                </a:cxn>
                <a:cxn ang="0">
                  <a:pos x="8" y="15"/>
                </a:cxn>
                <a:cxn ang="0">
                  <a:pos x="15" y="15"/>
                </a:cxn>
                <a:cxn ang="0">
                  <a:pos x="34" y="15"/>
                </a:cxn>
                <a:cxn ang="0">
                  <a:pos x="34" y="15"/>
                </a:cxn>
                <a:cxn ang="0">
                  <a:pos x="34" y="8"/>
                </a:cxn>
                <a:cxn ang="0">
                  <a:pos x="37" y="8"/>
                </a:cxn>
                <a:cxn ang="0">
                  <a:pos x="37" y="4"/>
                </a:cxn>
                <a:cxn ang="0">
                  <a:pos x="41" y="0"/>
                </a:cxn>
                <a:cxn ang="0">
                  <a:pos x="41" y="0"/>
                </a:cxn>
                <a:cxn ang="0">
                  <a:pos x="34" y="0"/>
                </a:cxn>
                <a:cxn ang="0">
                  <a:pos x="34" y="8"/>
                </a:cxn>
                <a:cxn ang="0">
                  <a:pos x="34" y="8"/>
                </a:cxn>
              </a:cxnLst>
              <a:rect l="0" t="0" r="r" b="b"/>
              <a:pathLst>
                <a:path w="41" h="15">
                  <a:moveTo>
                    <a:pt x="34" y="8"/>
                  </a:moveTo>
                  <a:lnTo>
                    <a:pt x="34" y="8"/>
                  </a:lnTo>
                  <a:lnTo>
                    <a:pt x="26" y="4"/>
                  </a:lnTo>
                  <a:lnTo>
                    <a:pt x="19" y="4"/>
                  </a:lnTo>
                  <a:lnTo>
                    <a:pt x="11" y="8"/>
                  </a:lnTo>
                  <a:lnTo>
                    <a:pt x="0" y="8"/>
                  </a:lnTo>
                  <a:lnTo>
                    <a:pt x="0" y="8"/>
                  </a:lnTo>
                  <a:lnTo>
                    <a:pt x="8" y="15"/>
                  </a:lnTo>
                  <a:lnTo>
                    <a:pt x="15" y="15"/>
                  </a:lnTo>
                  <a:lnTo>
                    <a:pt x="34" y="15"/>
                  </a:lnTo>
                  <a:lnTo>
                    <a:pt x="34" y="15"/>
                  </a:lnTo>
                  <a:lnTo>
                    <a:pt x="34" y="8"/>
                  </a:lnTo>
                  <a:lnTo>
                    <a:pt x="37" y="8"/>
                  </a:lnTo>
                  <a:lnTo>
                    <a:pt x="37" y="4"/>
                  </a:lnTo>
                  <a:lnTo>
                    <a:pt x="41" y="0"/>
                  </a:lnTo>
                  <a:lnTo>
                    <a:pt x="41" y="0"/>
                  </a:lnTo>
                  <a:lnTo>
                    <a:pt x="34" y="0"/>
                  </a:lnTo>
                  <a:lnTo>
                    <a:pt x="34" y="8"/>
                  </a:lnTo>
                  <a:lnTo>
                    <a:pt x="34"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1" name="Freeform 1722"/>
            <p:cNvSpPr>
              <a:spLocks/>
            </p:cNvSpPr>
            <p:nvPr/>
          </p:nvSpPr>
          <p:spPr bwMode="auto">
            <a:xfrm>
              <a:off x="4567239" y="2725540"/>
              <a:ext cx="28575" cy="17463"/>
            </a:xfrm>
            <a:custGeom>
              <a:avLst/>
              <a:gdLst/>
              <a:ahLst/>
              <a:cxnLst>
                <a:cxn ang="0">
                  <a:pos x="7" y="11"/>
                </a:cxn>
                <a:cxn ang="0">
                  <a:pos x="7" y="11"/>
                </a:cxn>
                <a:cxn ang="0">
                  <a:pos x="18" y="11"/>
                </a:cxn>
                <a:cxn ang="0">
                  <a:pos x="18" y="11"/>
                </a:cxn>
                <a:cxn ang="0">
                  <a:pos x="7" y="4"/>
                </a:cxn>
                <a:cxn ang="0">
                  <a:pos x="3" y="0"/>
                </a:cxn>
                <a:cxn ang="0">
                  <a:pos x="0" y="8"/>
                </a:cxn>
                <a:cxn ang="0">
                  <a:pos x="0" y="8"/>
                </a:cxn>
                <a:cxn ang="0">
                  <a:pos x="3" y="8"/>
                </a:cxn>
                <a:cxn ang="0">
                  <a:pos x="7" y="11"/>
                </a:cxn>
                <a:cxn ang="0">
                  <a:pos x="7" y="11"/>
                </a:cxn>
              </a:cxnLst>
              <a:rect l="0" t="0" r="r" b="b"/>
              <a:pathLst>
                <a:path w="18" h="11">
                  <a:moveTo>
                    <a:pt x="7" y="11"/>
                  </a:moveTo>
                  <a:lnTo>
                    <a:pt x="7" y="11"/>
                  </a:lnTo>
                  <a:lnTo>
                    <a:pt x="18" y="11"/>
                  </a:lnTo>
                  <a:lnTo>
                    <a:pt x="18" y="11"/>
                  </a:lnTo>
                  <a:lnTo>
                    <a:pt x="7" y="4"/>
                  </a:lnTo>
                  <a:lnTo>
                    <a:pt x="3" y="0"/>
                  </a:lnTo>
                  <a:lnTo>
                    <a:pt x="0" y="8"/>
                  </a:lnTo>
                  <a:lnTo>
                    <a:pt x="0" y="8"/>
                  </a:lnTo>
                  <a:lnTo>
                    <a:pt x="3" y="8"/>
                  </a:lnTo>
                  <a:lnTo>
                    <a:pt x="7" y="11"/>
                  </a:lnTo>
                  <a:lnTo>
                    <a:pt x="7"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2" name="Freeform 1723"/>
            <p:cNvSpPr>
              <a:spLocks/>
            </p:cNvSpPr>
            <p:nvPr/>
          </p:nvSpPr>
          <p:spPr bwMode="auto">
            <a:xfrm>
              <a:off x="3711577" y="2719190"/>
              <a:ext cx="17463" cy="19050"/>
            </a:xfrm>
            <a:custGeom>
              <a:avLst/>
              <a:gdLst/>
              <a:ahLst/>
              <a:cxnLst>
                <a:cxn ang="0">
                  <a:pos x="0" y="12"/>
                </a:cxn>
                <a:cxn ang="0">
                  <a:pos x="0" y="12"/>
                </a:cxn>
                <a:cxn ang="0">
                  <a:pos x="7" y="8"/>
                </a:cxn>
                <a:cxn ang="0">
                  <a:pos x="11" y="0"/>
                </a:cxn>
                <a:cxn ang="0">
                  <a:pos x="11" y="0"/>
                </a:cxn>
                <a:cxn ang="0">
                  <a:pos x="3" y="4"/>
                </a:cxn>
                <a:cxn ang="0">
                  <a:pos x="0" y="12"/>
                </a:cxn>
                <a:cxn ang="0">
                  <a:pos x="0" y="12"/>
                </a:cxn>
              </a:cxnLst>
              <a:rect l="0" t="0" r="r" b="b"/>
              <a:pathLst>
                <a:path w="11" h="12">
                  <a:moveTo>
                    <a:pt x="0" y="12"/>
                  </a:moveTo>
                  <a:lnTo>
                    <a:pt x="0" y="12"/>
                  </a:lnTo>
                  <a:lnTo>
                    <a:pt x="7" y="8"/>
                  </a:lnTo>
                  <a:lnTo>
                    <a:pt x="11" y="0"/>
                  </a:lnTo>
                  <a:lnTo>
                    <a:pt x="11" y="0"/>
                  </a:lnTo>
                  <a:lnTo>
                    <a:pt x="3"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3" name="Freeform 1724"/>
            <p:cNvSpPr>
              <a:spLocks/>
            </p:cNvSpPr>
            <p:nvPr/>
          </p:nvSpPr>
          <p:spPr bwMode="auto">
            <a:xfrm>
              <a:off x="4819652" y="2696965"/>
              <a:ext cx="60325" cy="28575"/>
            </a:xfrm>
            <a:custGeom>
              <a:avLst/>
              <a:gdLst/>
              <a:ahLst/>
              <a:cxnLst>
                <a:cxn ang="0">
                  <a:pos x="38" y="18"/>
                </a:cxn>
                <a:cxn ang="0">
                  <a:pos x="38" y="18"/>
                </a:cxn>
                <a:cxn ang="0">
                  <a:pos x="38" y="7"/>
                </a:cxn>
                <a:cxn ang="0">
                  <a:pos x="38" y="7"/>
                </a:cxn>
                <a:cxn ang="0">
                  <a:pos x="30" y="11"/>
                </a:cxn>
                <a:cxn ang="0">
                  <a:pos x="26" y="11"/>
                </a:cxn>
                <a:cxn ang="0">
                  <a:pos x="19" y="7"/>
                </a:cxn>
                <a:cxn ang="0">
                  <a:pos x="19" y="0"/>
                </a:cxn>
                <a:cxn ang="0">
                  <a:pos x="19" y="0"/>
                </a:cxn>
                <a:cxn ang="0">
                  <a:pos x="8" y="7"/>
                </a:cxn>
                <a:cxn ang="0">
                  <a:pos x="0" y="14"/>
                </a:cxn>
                <a:cxn ang="0">
                  <a:pos x="0" y="14"/>
                </a:cxn>
                <a:cxn ang="0">
                  <a:pos x="12" y="11"/>
                </a:cxn>
                <a:cxn ang="0">
                  <a:pos x="19" y="14"/>
                </a:cxn>
                <a:cxn ang="0">
                  <a:pos x="26" y="18"/>
                </a:cxn>
                <a:cxn ang="0">
                  <a:pos x="38" y="18"/>
                </a:cxn>
                <a:cxn ang="0">
                  <a:pos x="38" y="18"/>
                </a:cxn>
              </a:cxnLst>
              <a:rect l="0" t="0" r="r" b="b"/>
              <a:pathLst>
                <a:path w="38" h="18">
                  <a:moveTo>
                    <a:pt x="38" y="18"/>
                  </a:moveTo>
                  <a:lnTo>
                    <a:pt x="38" y="18"/>
                  </a:lnTo>
                  <a:lnTo>
                    <a:pt x="38" y="7"/>
                  </a:lnTo>
                  <a:lnTo>
                    <a:pt x="38" y="7"/>
                  </a:lnTo>
                  <a:lnTo>
                    <a:pt x="30" y="11"/>
                  </a:lnTo>
                  <a:lnTo>
                    <a:pt x="26" y="11"/>
                  </a:lnTo>
                  <a:lnTo>
                    <a:pt x="19" y="7"/>
                  </a:lnTo>
                  <a:lnTo>
                    <a:pt x="19" y="0"/>
                  </a:lnTo>
                  <a:lnTo>
                    <a:pt x="19" y="0"/>
                  </a:lnTo>
                  <a:lnTo>
                    <a:pt x="8" y="7"/>
                  </a:lnTo>
                  <a:lnTo>
                    <a:pt x="0" y="14"/>
                  </a:lnTo>
                  <a:lnTo>
                    <a:pt x="0" y="14"/>
                  </a:lnTo>
                  <a:lnTo>
                    <a:pt x="12" y="11"/>
                  </a:lnTo>
                  <a:lnTo>
                    <a:pt x="19" y="14"/>
                  </a:lnTo>
                  <a:lnTo>
                    <a:pt x="26" y="18"/>
                  </a:lnTo>
                  <a:lnTo>
                    <a:pt x="38" y="18"/>
                  </a:lnTo>
                  <a:lnTo>
                    <a:pt x="38"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4" name="Freeform 1725"/>
            <p:cNvSpPr>
              <a:spLocks/>
            </p:cNvSpPr>
            <p:nvPr/>
          </p:nvSpPr>
          <p:spPr bwMode="auto">
            <a:xfrm>
              <a:off x="3822702" y="2696965"/>
              <a:ext cx="17463" cy="22225"/>
            </a:xfrm>
            <a:custGeom>
              <a:avLst/>
              <a:gdLst/>
              <a:ahLst/>
              <a:cxnLst>
                <a:cxn ang="0">
                  <a:pos x="11" y="14"/>
                </a:cxn>
                <a:cxn ang="0">
                  <a:pos x="11" y="14"/>
                </a:cxn>
                <a:cxn ang="0">
                  <a:pos x="8" y="3"/>
                </a:cxn>
                <a:cxn ang="0">
                  <a:pos x="4" y="0"/>
                </a:cxn>
                <a:cxn ang="0">
                  <a:pos x="0" y="0"/>
                </a:cxn>
                <a:cxn ang="0">
                  <a:pos x="0" y="0"/>
                </a:cxn>
                <a:cxn ang="0">
                  <a:pos x="0" y="7"/>
                </a:cxn>
                <a:cxn ang="0">
                  <a:pos x="0" y="7"/>
                </a:cxn>
                <a:cxn ang="0">
                  <a:pos x="4" y="7"/>
                </a:cxn>
                <a:cxn ang="0">
                  <a:pos x="4" y="11"/>
                </a:cxn>
                <a:cxn ang="0">
                  <a:pos x="4" y="14"/>
                </a:cxn>
                <a:cxn ang="0">
                  <a:pos x="11" y="14"/>
                </a:cxn>
                <a:cxn ang="0">
                  <a:pos x="11" y="14"/>
                </a:cxn>
              </a:cxnLst>
              <a:rect l="0" t="0" r="r" b="b"/>
              <a:pathLst>
                <a:path w="11" h="14">
                  <a:moveTo>
                    <a:pt x="11" y="14"/>
                  </a:moveTo>
                  <a:lnTo>
                    <a:pt x="11" y="14"/>
                  </a:lnTo>
                  <a:lnTo>
                    <a:pt x="8" y="3"/>
                  </a:lnTo>
                  <a:lnTo>
                    <a:pt x="4" y="0"/>
                  </a:lnTo>
                  <a:lnTo>
                    <a:pt x="0" y="0"/>
                  </a:lnTo>
                  <a:lnTo>
                    <a:pt x="0" y="0"/>
                  </a:lnTo>
                  <a:lnTo>
                    <a:pt x="0" y="7"/>
                  </a:lnTo>
                  <a:lnTo>
                    <a:pt x="0" y="7"/>
                  </a:lnTo>
                  <a:lnTo>
                    <a:pt x="4" y="7"/>
                  </a:lnTo>
                  <a:lnTo>
                    <a:pt x="4" y="11"/>
                  </a:lnTo>
                  <a:lnTo>
                    <a:pt x="4" y="14"/>
                  </a:lnTo>
                  <a:lnTo>
                    <a:pt x="11" y="14"/>
                  </a:lnTo>
                  <a:lnTo>
                    <a:pt x="11"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5" name="Freeform 1726"/>
            <p:cNvSpPr>
              <a:spLocks/>
            </p:cNvSpPr>
            <p:nvPr/>
          </p:nvSpPr>
          <p:spPr bwMode="auto">
            <a:xfrm>
              <a:off x="4537077" y="2677915"/>
              <a:ext cx="17463" cy="19050"/>
            </a:xfrm>
            <a:custGeom>
              <a:avLst/>
              <a:gdLst/>
              <a:ahLst/>
              <a:cxnLst>
                <a:cxn ang="0">
                  <a:pos x="0" y="12"/>
                </a:cxn>
                <a:cxn ang="0">
                  <a:pos x="0" y="12"/>
                </a:cxn>
                <a:cxn ang="0">
                  <a:pos x="7" y="8"/>
                </a:cxn>
                <a:cxn ang="0">
                  <a:pos x="11" y="0"/>
                </a:cxn>
                <a:cxn ang="0">
                  <a:pos x="11" y="0"/>
                </a:cxn>
                <a:cxn ang="0">
                  <a:pos x="4" y="4"/>
                </a:cxn>
                <a:cxn ang="0">
                  <a:pos x="0" y="12"/>
                </a:cxn>
                <a:cxn ang="0">
                  <a:pos x="0" y="12"/>
                </a:cxn>
              </a:cxnLst>
              <a:rect l="0" t="0" r="r" b="b"/>
              <a:pathLst>
                <a:path w="11" h="12">
                  <a:moveTo>
                    <a:pt x="0" y="12"/>
                  </a:moveTo>
                  <a:lnTo>
                    <a:pt x="0" y="12"/>
                  </a:lnTo>
                  <a:lnTo>
                    <a:pt x="7" y="8"/>
                  </a:lnTo>
                  <a:lnTo>
                    <a:pt x="11" y="0"/>
                  </a:lnTo>
                  <a:lnTo>
                    <a:pt x="11" y="0"/>
                  </a:lnTo>
                  <a:lnTo>
                    <a:pt x="4"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6" name="Freeform 1727"/>
            <p:cNvSpPr>
              <a:spLocks/>
            </p:cNvSpPr>
            <p:nvPr/>
          </p:nvSpPr>
          <p:spPr bwMode="auto">
            <a:xfrm>
              <a:off x="5186364" y="2677915"/>
              <a:ext cx="17463" cy="19050"/>
            </a:xfrm>
            <a:custGeom>
              <a:avLst/>
              <a:gdLst/>
              <a:ahLst/>
              <a:cxnLst>
                <a:cxn ang="0">
                  <a:pos x="0" y="12"/>
                </a:cxn>
                <a:cxn ang="0">
                  <a:pos x="0" y="12"/>
                </a:cxn>
                <a:cxn ang="0">
                  <a:pos x="7" y="8"/>
                </a:cxn>
                <a:cxn ang="0">
                  <a:pos x="11" y="0"/>
                </a:cxn>
                <a:cxn ang="0">
                  <a:pos x="11" y="0"/>
                </a:cxn>
                <a:cxn ang="0">
                  <a:pos x="4" y="4"/>
                </a:cxn>
                <a:cxn ang="0">
                  <a:pos x="0" y="12"/>
                </a:cxn>
                <a:cxn ang="0">
                  <a:pos x="0" y="12"/>
                </a:cxn>
              </a:cxnLst>
              <a:rect l="0" t="0" r="r" b="b"/>
              <a:pathLst>
                <a:path w="11" h="12">
                  <a:moveTo>
                    <a:pt x="0" y="12"/>
                  </a:moveTo>
                  <a:lnTo>
                    <a:pt x="0" y="12"/>
                  </a:lnTo>
                  <a:lnTo>
                    <a:pt x="7" y="8"/>
                  </a:lnTo>
                  <a:lnTo>
                    <a:pt x="11" y="0"/>
                  </a:lnTo>
                  <a:lnTo>
                    <a:pt x="11" y="0"/>
                  </a:lnTo>
                  <a:lnTo>
                    <a:pt x="4" y="4"/>
                  </a:lnTo>
                  <a:lnTo>
                    <a:pt x="0" y="12"/>
                  </a:lnTo>
                  <a:lnTo>
                    <a:pt x="0"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7" name="Freeform 1728"/>
            <p:cNvSpPr>
              <a:spLocks/>
            </p:cNvSpPr>
            <p:nvPr/>
          </p:nvSpPr>
          <p:spPr bwMode="auto">
            <a:xfrm>
              <a:off x="3733802" y="2542977"/>
              <a:ext cx="112713" cy="147638"/>
            </a:xfrm>
            <a:custGeom>
              <a:avLst/>
              <a:gdLst/>
              <a:ahLst/>
              <a:cxnLst>
                <a:cxn ang="0">
                  <a:pos x="56" y="93"/>
                </a:cxn>
                <a:cxn ang="0">
                  <a:pos x="56" y="93"/>
                </a:cxn>
                <a:cxn ang="0">
                  <a:pos x="64" y="89"/>
                </a:cxn>
                <a:cxn ang="0">
                  <a:pos x="71" y="89"/>
                </a:cxn>
                <a:cxn ang="0">
                  <a:pos x="71" y="89"/>
                </a:cxn>
                <a:cxn ang="0">
                  <a:pos x="71" y="85"/>
                </a:cxn>
                <a:cxn ang="0">
                  <a:pos x="67" y="85"/>
                </a:cxn>
                <a:cxn ang="0">
                  <a:pos x="60" y="85"/>
                </a:cxn>
                <a:cxn ang="0">
                  <a:pos x="60" y="78"/>
                </a:cxn>
                <a:cxn ang="0">
                  <a:pos x="60" y="78"/>
                </a:cxn>
                <a:cxn ang="0">
                  <a:pos x="60" y="74"/>
                </a:cxn>
                <a:cxn ang="0">
                  <a:pos x="64" y="74"/>
                </a:cxn>
                <a:cxn ang="0">
                  <a:pos x="71" y="74"/>
                </a:cxn>
                <a:cxn ang="0">
                  <a:pos x="71" y="74"/>
                </a:cxn>
                <a:cxn ang="0">
                  <a:pos x="64" y="56"/>
                </a:cxn>
                <a:cxn ang="0">
                  <a:pos x="60" y="48"/>
                </a:cxn>
                <a:cxn ang="0">
                  <a:pos x="60" y="33"/>
                </a:cxn>
                <a:cxn ang="0">
                  <a:pos x="60" y="33"/>
                </a:cxn>
                <a:cxn ang="0">
                  <a:pos x="64" y="30"/>
                </a:cxn>
                <a:cxn ang="0">
                  <a:pos x="64" y="33"/>
                </a:cxn>
                <a:cxn ang="0">
                  <a:pos x="67" y="33"/>
                </a:cxn>
                <a:cxn ang="0">
                  <a:pos x="71" y="33"/>
                </a:cxn>
                <a:cxn ang="0">
                  <a:pos x="71" y="33"/>
                </a:cxn>
                <a:cxn ang="0">
                  <a:pos x="67" y="26"/>
                </a:cxn>
                <a:cxn ang="0">
                  <a:pos x="56" y="19"/>
                </a:cxn>
                <a:cxn ang="0">
                  <a:pos x="49" y="11"/>
                </a:cxn>
                <a:cxn ang="0">
                  <a:pos x="45" y="0"/>
                </a:cxn>
                <a:cxn ang="0">
                  <a:pos x="45" y="0"/>
                </a:cxn>
                <a:cxn ang="0">
                  <a:pos x="27" y="11"/>
                </a:cxn>
                <a:cxn ang="0">
                  <a:pos x="15" y="11"/>
                </a:cxn>
                <a:cxn ang="0">
                  <a:pos x="0" y="11"/>
                </a:cxn>
                <a:cxn ang="0">
                  <a:pos x="0" y="11"/>
                </a:cxn>
                <a:cxn ang="0">
                  <a:pos x="4" y="15"/>
                </a:cxn>
                <a:cxn ang="0">
                  <a:pos x="12" y="19"/>
                </a:cxn>
                <a:cxn ang="0">
                  <a:pos x="23" y="19"/>
                </a:cxn>
                <a:cxn ang="0">
                  <a:pos x="38" y="15"/>
                </a:cxn>
                <a:cxn ang="0">
                  <a:pos x="53" y="19"/>
                </a:cxn>
                <a:cxn ang="0">
                  <a:pos x="53" y="19"/>
                </a:cxn>
                <a:cxn ang="0">
                  <a:pos x="56" y="22"/>
                </a:cxn>
                <a:cxn ang="0">
                  <a:pos x="56" y="30"/>
                </a:cxn>
                <a:cxn ang="0">
                  <a:pos x="56" y="48"/>
                </a:cxn>
                <a:cxn ang="0">
                  <a:pos x="53" y="71"/>
                </a:cxn>
                <a:cxn ang="0">
                  <a:pos x="56" y="93"/>
                </a:cxn>
                <a:cxn ang="0">
                  <a:pos x="56" y="93"/>
                </a:cxn>
              </a:cxnLst>
              <a:rect l="0" t="0" r="r" b="b"/>
              <a:pathLst>
                <a:path w="71" h="93">
                  <a:moveTo>
                    <a:pt x="56" y="93"/>
                  </a:moveTo>
                  <a:lnTo>
                    <a:pt x="56" y="93"/>
                  </a:lnTo>
                  <a:lnTo>
                    <a:pt x="64" y="89"/>
                  </a:lnTo>
                  <a:lnTo>
                    <a:pt x="71" y="89"/>
                  </a:lnTo>
                  <a:lnTo>
                    <a:pt x="71" y="89"/>
                  </a:lnTo>
                  <a:lnTo>
                    <a:pt x="71" y="85"/>
                  </a:lnTo>
                  <a:lnTo>
                    <a:pt x="67" y="85"/>
                  </a:lnTo>
                  <a:lnTo>
                    <a:pt x="60" y="85"/>
                  </a:lnTo>
                  <a:lnTo>
                    <a:pt x="60" y="78"/>
                  </a:lnTo>
                  <a:lnTo>
                    <a:pt x="60" y="78"/>
                  </a:lnTo>
                  <a:lnTo>
                    <a:pt x="60" y="74"/>
                  </a:lnTo>
                  <a:lnTo>
                    <a:pt x="64" y="74"/>
                  </a:lnTo>
                  <a:lnTo>
                    <a:pt x="71" y="74"/>
                  </a:lnTo>
                  <a:lnTo>
                    <a:pt x="71" y="74"/>
                  </a:lnTo>
                  <a:lnTo>
                    <a:pt x="64" y="56"/>
                  </a:lnTo>
                  <a:lnTo>
                    <a:pt x="60" y="48"/>
                  </a:lnTo>
                  <a:lnTo>
                    <a:pt x="60" y="33"/>
                  </a:lnTo>
                  <a:lnTo>
                    <a:pt x="60" y="33"/>
                  </a:lnTo>
                  <a:lnTo>
                    <a:pt x="64" y="30"/>
                  </a:lnTo>
                  <a:lnTo>
                    <a:pt x="64" y="33"/>
                  </a:lnTo>
                  <a:lnTo>
                    <a:pt x="67" y="33"/>
                  </a:lnTo>
                  <a:lnTo>
                    <a:pt x="71" y="33"/>
                  </a:lnTo>
                  <a:lnTo>
                    <a:pt x="71" y="33"/>
                  </a:lnTo>
                  <a:lnTo>
                    <a:pt x="67" y="26"/>
                  </a:lnTo>
                  <a:lnTo>
                    <a:pt x="56" y="19"/>
                  </a:lnTo>
                  <a:lnTo>
                    <a:pt x="49" y="11"/>
                  </a:lnTo>
                  <a:lnTo>
                    <a:pt x="45" y="0"/>
                  </a:lnTo>
                  <a:lnTo>
                    <a:pt x="45" y="0"/>
                  </a:lnTo>
                  <a:lnTo>
                    <a:pt x="27" y="11"/>
                  </a:lnTo>
                  <a:lnTo>
                    <a:pt x="15" y="11"/>
                  </a:lnTo>
                  <a:lnTo>
                    <a:pt x="0" y="11"/>
                  </a:lnTo>
                  <a:lnTo>
                    <a:pt x="0" y="11"/>
                  </a:lnTo>
                  <a:lnTo>
                    <a:pt x="4" y="15"/>
                  </a:lnTo>
                  <a:lnTo>
                    <a:pt x="12" y="19"/>
                  </a:lnTo>
                  <a:lnTo>
                    <a:pt x="23" y="19"/>
                  </a:lnTo>
                  <a:lnTo>
                    <a:pt x="38" y="15"/>
                  </a:lnTo>
                  <a:lnTo>
                    <a:pt x="53" y="19"/>
                  </a:lnTo>
                  <a:lnTo>
                    <a:pt x="53" y="19"/>
                  </a:lnTo>
                  <a:lnTo>
                    <a:pt x="56" y="22"/>
                  </a:lnTo>
                  <a:lnTo>
                    <a:pt x="56" y="30"/>
                  </a:lnTo>
                  <a:lnTo>
                    <a:pt x="56" y="48"/>
                  </a:lnTo>
                  <a:lnTo>
                    <a:pt x="53" y="71"/>
                  </a:lnTo>
                  <a:lnTo>
                    <a:pt x="56" y="93"/>
                  </a:lnTo>
                  <a:lnTo>
                    <a:pt x="56" y="9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8" name="Freeform 1729"/>
            <p:cNvSpPr>
              <a:spLocks/>
            </p:cNvSpPr>
            <p:nvPr/>
          </p:nvSpPr>
          <p:spPr bwMode="auto">
            <a:xfrm>
              <a:off x="3822702" y="2554090"/>
              <a:ext cx="23813" cy="23813"/>
            </a:xfrm>
            <a:custGeom>
              <a:avLst/>
              <a:gdLst/>
              <a:ahLst/>
              <a:cxnLst>
                <a:cxn ang="0">
                  <a:pos x="15" y="15"/>
                </a:cxn>
                <a:cxn ang="0">
                  <a:pos x="15" y="15"/>
                </a:cxn>
                <a:cxn ang="0">
                  <a:pos x="8" y="4"/>
                </a:cxn>
                <a:cxn ang="0">
                  <a:pos x="0" y="0"/>
                </a:cxn>
                <a:cxn ang="0">
                  <a:pos x="0" y="0"/>
                </a:cxn>
                <a:cxn ang="0">
                  <a:pos x="4" y="8"/>
                </a:cxn>
                <a:cxn ang="0">
                  <a:pos x="15" y="15"/>
                </a:cxn>
                <a:cxn ang="0">
                  <a:pos x="15" y="15"/>
                </a:cxn>
              </a:cxnLst>
              <a:rect l="0" t="0" r="r" b="b"/>
              <a:pathLst>
                <a:path w="15" h="15">
                  <a:moveTo>
                    <a:pt x="15" y="15"/>
                  </a:moveTo>
                  <a:lnTo>
                    <a:pt x="15" y="15"/>
                  </a:lnTo>
                  <a:lnTo>
                    <a:pt x="8" y="4"/>
                  </a:lnTo>
                  <a:lnTo>
                    <a:pt x="0" y="0"/>
                  </a:lnTo>
                  <a:lnTo>
                    <a:pt x="0" y="0"/>
                  </a:lnTo>
                  <a:lnTo>
                    <a:pt x="4" y="8"/>
                  </a:lnTo>
                  <a:lnTo>
                    <a:pt x="15" y="15"/>
                  </a:lnTo>
                  <a:lnTo>
                    <a:pt x="15"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9" name="Freeform 1730"/>
            <p:cNvSpPr>
              <a:spLocks/>
            </p:cNvSpPr>
            <p:nvPr/>
          </p:nvSpPr>
          <p:spPr bwMode="auto">
            <a:xfrm>
              <a:off x="4867277" y="2666802"/>
              <a:ext cx="34925" cy="17463"/>
            </a:xfrm>
            <a:custGeom>
              <a:avLst/>
              <a:gdLst/>
              <a:ahLst/>
              <a:cxnLst>
                <a:cxn ang="0">
                  <a:pos x="15" y="7"/>
                </a:cxn>
                <a:cxn ang="0">
                  <a:pos x="15" y="7"/>
                </a:cxn>
                <a:cxn ang="0">
                  <a:pos x="11" y="7"/>
                </a:cxn>
                <a:cxn ang="0">
                  <a:pos x="8" y="4"/>
                </a:cxn>
                <a:cxn ang="0">
                  <a:pos x="8" y="0"/>
                </a:cxn>
                <a:cxn ang="0">
                  <a:pos x="0" y="0"/>
                </a:cxn>
                <a:cxn ang="0">
                  <a:pos x="0" y="0"/>
                </a:cxn>
                <a:cxn ang="0">
                  <a:pos x="4" y="4"/>
                </a:cxn>
                <a:cxn ang="0">
                  <a:pos x="8" y="7"/>
                </a:cxn>
                <a:cxn ang="0">
                  <a:pos x="15" y="11"/>
                </a:cxn>
                <a:cxn ang="0">
                  <a:pos x="15" y="11"/>
                </a:cxn>
                <a:cxn ang="0">
                  <a:pos x="15" y="7"/>
                </a:cxn>
                <a:cxn ang="0">
                  <a:pos x="19" y="7"/>
                </a:cxn>
                <a:cxn ang="0">
                  <a:pos x="22" y="4"/>
                </a:cxn>
                <a:cxn ang="0">
                  <a:pos x="22" y="0"/>
                </a:cxn>
                <a:cxn ang="0">
                  <a:pos x="22" y="0"/>
                </a:cxn>
                <a:cxn ang="0">
                  <a:pos x="15" y="4"/>
                </a:cxn>
                <a:cxn ang="0">
                  <a:pos x="15" y="7"/>
                </a:cxn>
                <a:cxn ang="0">
                  <a:pos x="15" y="7"/>
                </a:cxn>
              </a:cxnLst>
              <a:rect l="0" t="0" r="r" b="b"/>
              <a:pathLst>
                <a:path w="22" h="11">
                  <a:moveTo>
                    <a:pt x="15" y="7"/>
                  </a:moveTo>
                  <a:lnTo>
                    <a:pt x="15" y="7"/>
                  </a:lnTo>
                  <a:lnTo>
                    <a:pt x="11" y="7"/>
                  </a:lnTo>
                  <a:lnTo>
                    <a:pt x="8" y="4"/>
                  </a:lnTo>
                  <a:lnTo>
                    <a:pt x="8" y="0"/>
                  </a:lnTo>
                  <a:lnTo>
                    <a:pt x="0" y="0"/>
                  </a:lnTo>
                  <a:lnTo>
                    <a:pt x="0" y="0"/>
                  </a:lnTo>
                  <a:lnTo>
                    <a:pt x="4" y="4"/>
                  </a:lnTo>
                  <a:lnTo>
                    <a:pt x="8" y="7"/>
                  </a:lnTo>
                  <a:lnTo>
                    <a:pt x="15" y="11"/>
                  </a:lnTo>
                  <a:lnTo>
                    <a:pt x="15" y="11"/>
                  </a:lnTo>
                  <a:lnTo>
                    <a:pt x="15" y="7"/>
                  </a:lnTo>
                  <a:lnTo>
                    <a:pt x="19" y="7"/>
                  </a:lnTo>
                  <a:lnTo>
                    <a:pt x="22" y="4"/>
                  </a:lnTo>
                  <a:lnTo>
                    <a:pt x="22" y="0"/>
                  </a:lnTo>
                  <a:lnTo>
                    <a:pt x="22" y="0"/>
                  </a:lnTo>
                  <a:lnTo>
                    <a:pt x="15" y="4"/>
                  </a:lnTo>
                  <a:lnTo>
                    <a:pt x="15" y="7"/>
                  </a:lnTo>
                  <a:lnTo>
                    <a:pt x="15" y="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0" name="Freeform 1731"/>
            <p:cNvSpPr>
              <a:spLocks/>
            </p:cNvSpPr>
            <p:nvPr/>
          </p:nvSpPr>
          <p:spPr bwMode="auto">
            <a:xfrm>
              <a:off x="3321052" y="2660452"/>
              <a:ext cx="17463" cy="17463"/>
            </a:xfrm>
            <a:custGeom>
              <a:avLst/>
              <a:gdLst/>
              <a:ahLst/>
              <a:cxnLst>
                <a:cxn ang="0">
                  <a:pos x="0" y="11"/>
                </a:cxn>
                <a:cxn ang="0">
                  <a:pos x="0" y="11"/>
                </a:cxn>
                <a:cxn ang="0">
                  <a:pos x="8" y="8"/>
                </a:cxn>
                <a:cxn ang="0">
                  <a:pos x="11" y="0"/>
                </a:cxn>
                <a:cxn ang="0">
                  <a:pos x="11" y="0"/>
                </a:cxn>
                <a:cxn ang="0">
                  <a:pos x="4" y="4"/>
                </a:cxn>
                <a:cxn ang="0">
                  <a:pos x="0" y="11"/>
                </a:cxn>
                <a:cxn ang="0">
                  <a:pos x="0" y="11"/>
                </a:cxn>
              </a:cxnLst>
              <a:rect l="0" t="0" r="r" b="b"/>
              <a:pathLst>
                <a:path w="11" h="11">
                  <a:moveTo>
                    <a:pt x="0" y="11"/>
                  </a:moveTo>
                  <a:lnTo>
                    <a:pt x="0" y="11"/>
                  </a:lnTo>
                  <a:lnTo>
                    <a:pt x="8" y="8"/>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1" name="Freeform 1732"/>
            <p:cNvSpPr>
              <a:spLocks/>
            </p:cNvSpPr>
            <p:nvPr/>
          </p:nvSpPr>
          <p:spPr bwMode="auto">
            <a:xfrm>
              <a:off x="4619627" y="2642990"/>
              <a:ext cx="23813" cy="17463"/>
            </a:xfrm>
            <a:custGeom>
              <a:avLst/>
              <a:gdLst/>
              <a:ahLst/>
              <a:cxnLst>
                <a:cxn ang="0">
                  <a:pos x="15" y="11"/>
                </a:cxn>
                <a:cxn ang="0">
                  <a:pos x="15" y="11"/>
                </a:cxn>
                <a:cxn ang="0">
                  <a:pos x="11" y="4"/>
                </a:cxn>
                <a:cxn ang="0">
                  <a:pos x="7" y="0"/>
                </a:cxn>
                <a:cxn ang="0">
                  <a:pos x="0" y="0"/>
                </a:cxn>
                <a:cxn ang="0">
                  <a:pos x="0" y="0"/>
                </a:cxn>
                <a:cxn ang="0">
                  <a:pos x="7" y="8"/>
                </a:cxn>
                <a:cxn ang="0">
                  <a:pos x="15" y="11"/>
                </a:cxn>
                <a:cxn ang="0">
                  <a:pos x="15" y="11"/>
                </a:cxn>
              </a:cxnLst>
              <a:rect l="0" t="0" r="r" b="b"/>
              <a:pathLst>
                <a:path w="15" h="11">
                  <a:moveTo>
                    <a:pt x="15" y="11"/>
                  </a:moveTo>
                  <a:lnTo>
                    <a:pt x="15" y="11"/>
                  </a:lnTo>
                  <a:lnTo>
                    <a:pt x="11" y="4"/>
                  </a:lnTo>
                  <a:lnTo>
                    <a:pt x="7" y="0"/>
                  </a:lnTo>
                  <a:lnTo>
                    <a:pt x="0" y="0"/>
                  </a:lnTo>
                  <a:lnTo>
                    <a:pt x="0" y="0"/>
                  </a:lnTo>
                  <a:lnTo>
                    <a:pt x="7" y="8"/>
                  </a:lnTo>
                  <a:lnTo>
                    <a:pt x="15" y="11"/>
                  </a:lnTo>
                  <a:lnTo>
                    <a:pt x="15"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2" name="Freeform 1733"/>
            <p:cNvSpPr>
              <a:spLocks/>
            </p:cNvSpPr>
            <p:nvPr/>
          </p:nvSpPr>
          <p:spPr bwMode="auto">
            <a:xfrm>
              <a:off x="4643439" y="2625527"/>
              <a:ext cx="34925" cy="34925"/>
            </a:xfrm>
            <a:custGeom>
              <a:avLst/>
              <a:gdLst/>
              <a:ahLst/>
              <a:cxnLst>
                <a:cxn ang="0">
                  <a:pos x="7" y="22"/>
                </a:cxn>
                <a:cxn ang="0">
                  <a:pos x="7" y="22"/>
                </a:cxn>
                <a:cxn ang="0">
                  <a:pos x="22" y="22"/>
                </a:cxn>
                <a:cxn ang="0">
                  <a:pos x="22" y="22"/>
                </a:cxn>
                <a:cxn ang="0">
                  <a:pos x="15" y="11"/>
                </a:cxn>
                <a:cxn ang="0">
                  <a:pos x="0" y="0"/>
                </a:cxn>
                <a:cxn ang="0">
                  <a:pos x="0" y="0"/>
                </a:cxn>
                <a:cxn ang="0">
                  <a:pos x="7" y="11"/>
                </a:cxn>
                <a:cxn ang="0">
                  <a:pos x="7" y="15"/>
                </a:cxn>
                <a:cxn ang="0">
                  <a:pos x="7" y="22"/>
                </a:cxn>
                <a:cxn ang="0">
                  <a:pos x="7" y="22"/>
                </a:cxn>
              </a:cxnLst>
              <a:rect l="0" t="0" r="r" b="b"/>
              <a:pathLst>
                <a:path w="22" h="22">
                  <a:moveTo>
                    <a:pt x="7" y="22"/>
                  </a:moveTo>
                  <a:lnTo>
                    <a:pt x="7" y="22"/>
                  </a:lnTo>
                  <a:lnTo>
                    <a:pt x="22" y="22"/>
                  </a:lnTo>
                  <a:lnTo>
                    <a:pt x="22" y="22"/>
                  </a:lnTo>
                  <a:lnTo>
                    <a:pt x="15" y="11"/>
                  </a:lnTo>
                  <a:lnTo>
                    <a:pt x="0" y="0"/>
                  </a:lnTo>
                  <a:lnTo>
                    <a:pt x="0" y="0"/>
                  </a:lnTo>
                  <a:lnTo>
                    <a:pt x="7" y="11"/>
                  </a:lnTo>
                  <a:lnTo>
                    <a:pt x="7" y="15"/>
                  </a:lnTo>
                  <a:lnTo>
                    <a:pt x="7" y="22"/>
                  </a:lnTo>
                  <a:lnTo>
                    <a:pt x="7"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3" name="Freeform 1734"/>
            <p:cNvSpPr>
              <a:spLocks/>
            </p:cNvSpPr>
            <p:nvPr/>
          </p:nvSpPr>
          <p:spPr bwMode="auto">
            <a:xfrm>
              <a:off x="3852864" y="2614415"/>
              <a:ext cx="58738" cy="17463"/>
            </a:xfrm>
            <a:custGeom>
              <a:avLst/>
              <a:gdLst/>
              <a:ahLst/>
              <a:cxnLst>
                <a:cxn ang="0">
                  <a:pos x="37" y="3"/>
                </a:cxn>
                <a:cxn ang="0">
                  <a:pos x="37" y="3"/>
                </a:cxn>
                <a:cxn ang="0">
                  <a:pos x="15" y="0"/>
                </a:cxn>
                <a:cxn ang="0">
                  <a:pos x="7" y="0"/>
                </a:cxn>
                <a:cxn ang="0">
                  <a:pos x="4" y="3"/>
                </a:cxn>
                <a:cxn ang="0">
                  <a:pos x="0" y="7"/>
                </a:cxn>
                <a:cxn ang="0">
                  <a:pos x="0" y="7"/>
                </a:cxn>
                <a:cxn ang="0">
                  <a:pos x="7" y="11"/>
                </a:cxn>
                <a:cxn ang="0">
                  <a:pos x="11" y="7"/>
                </a:cxn>
                <a:cxn ang="0">
                  <a:pos x="22" y="3"/>
                </a:cxn>
                <a:cxn ang="0">
                  <a:pos x="22" y="3"/>
                </a:cxn>
                <a:cxn ang="0">
                  <a:pos x="30" y="11"/>
                </a:cxn>
                <a:cxn ang="0">
                  <a:pos x="37" y="11"/>
                </a:cxn>
                <a:cxn ang="0">
                  <a:pos x="37" y="3"/>
                </a:cxn>
                <a:cxn ang="0">
                  <a:pos x="37" y="3"/>
                </a:cxn>
              </a:cxnLst>
              <a:rect l="0" t="0" r="r" b="b"/>
              <a:pathLst>
                <a:path w="37" h="11">
                  <a:moveTo>
                    <a:pt x="37" y="3"/>
                  </a:moveTo>
                  <a:lnTo>
                    <a:pt x="37" y="3"/>
                  </a:lnTo>
                  <a:lnTo>
                    <a:pt x="15" y="0"/>
                  </a:lnTo>
                  <a:lnTo>
                    <a:pt x="7" y="0"/>
                  </a:lnTo>
                  <a:lnTo>
                    <a:pt x="4" y="3"/>
                  </a:lnTo>
                  <a:lnTo>
                    <a:pt x="0" y="7"/>
                  </a:lnTo>
                  <a:lnTo>
                    <a:pt x="0" y="7"/>
                  </a:lnTo>
                  <a:lnTo>
                    <a:pt x="7" y="11"/>
                  </a:lnTo>
                  <a:lnTo>
                    <a:pt x="11" y="7"/>
                  </a:lnTo>
                  <a:lnTo>
                    <a:pt x="22" y="3"/>
                  </a:lnTo>
                  <a:lnTo>
                    <a:pt x="22" y="3"/>
                  </a:lnTo>
                  <a:lnTo>
                    <a:pt x="30" y="11"/>
                  </a:lnTo>
                  <a:lnTo>
                    <a:pt x="37" y="11"/>
                  </a:lnTo>
                  <a:lnTo>
                    <a:pt x="37" y="3"/>
                  </a:lnTo>
                  <a:lnTo>
                    <a:pt x="37"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4" name="Freeform 1735"/>
            <p:cNvSpPr>
              <a:spLocks/>
            </p:cNvSpPr>
            <p:nvPr/>
          </p:nvSpPr>
          <p:spPr bwMode="auto">
            <a:xfrm>
              <a:off x="3422652" y="2573140"/>
              <a:ext cx="76200" cy="46038"/>
            </a:xfrm>
            <a:custGeom>
              <a:avLst/>
              <a:gdLst/>
              <a:ahLst/>
              <a:cxnLst>
                <a:cxn ang="0">
                  <a:pos x="26" y="11"/>
                </a:cxn>
                <a:cxn ang="0">
                  <a:pos x="26" y="11"/>
                </a:cxn>
                <a:cxn ang="0">
                  <a:pos x="29" y="14"/>
                </a:cxn>
                <a:cxn ang="0">
                  <a:pos x="26" y="14"/>
                </a:cxn>
                <a:cxn ang="0">
                  <a:pos x="26" y="18"/>
                </a:cxn>
                <a:cxn ang="0">
                  <a:pos x="26" y="22"/>
                </a:cxn>
                <a:cxn ang="0">
                  <a:pos x="26" y="22"/>
                </a:cxn>
                <a:cxn ang="0">
                  <a:pos x="40" y="18"/>
                </a:cxn>
                <a:cxn ang="0">
                  <a:pos x="44" y="14"/>
                </a:cxn>
                <a:cxn ang="0">
                  <a:pos x="48" y="11"/>
                </a:cxn>
                <a:cxn ang="0">
                  <a:pos x="48" y="11"/>
                </a:cxn>
                <a:cxn ang="0">
                  <a:pos x="33" y="11"/>
                </a:cxn>
                <a:cxn ang="0">
                  <a:pos x="33" y="11"/>
                </a:cxn>
                <a:cxn ang="0">
                  <a:pos x="33" y="3"/>
                </a:cxn>
                <a:cxn ang="0">
                  <a:pos x="37" y="3"/>
                </a:cxn>
                <a:cxn ang="0">
                  <a:pos x="44" y="3"/>
                </a:cxn>
                <a:cxn ang="0">
                  <a:pos x="44" y="0"/>
                </a:cxn>
                <a:cxn ang="0">
                  <a:pos x="44" y="0"/>
                </a:cxn>
                <a:cxn ang="0">
                  <a:pos x="26" y="3"/>
                </a:cxn>
                <a:cxn ang="0">
                  <a:pos x="18" y="3"/>
                </a:cxn>
                <a:cxn ang="0">
                  <a:pos x="7" y="3"/>
                </a:cxn>
                <a:cxn ang="0">
                  <a:pos x="7" y="3"/>
                </a:cxn>
                <a:cxn ang="0">
                  <a:pos x="7" y="11"/>
                </a:cxn>
                <a:cxn ang="0">
                  <a:pos x="3" y="18"/>
                </a:cxn>
                <a:cxn ang="0">
                  <a:pos x="0" y="22"/>
                </a:cxn>
                <a:cxn ang="0">
                  <a:pos x="0" y="29"/>
                </a:cxn>
                <a:cxn ang="0">
                  <a:pos x="0" y="29"/>
                </a:cxn>
                <a:cxn ang="0">
                  <a:pos x="26" y="11"/>
                </a:cxn>
                <a:cxn ang="0">
                  <a:pos x="26" y="11"/>
                </a:cxn>
              </a:cxnLst>
              <a:rect l="0" t="0" r="r" b="b"/>
              <a:pathLst>
                <a:path w="48" h="29">
                  <a:moveTo>
                    <a:pt x="26" y="11"/>
                  </a:moveTo>
                  <a:lnTo>
                    <a:pt x="26" y="11"/>
                  </a:lnTo>
                  <a:lnTo>
                    <a:pt x="29" y="14"/>
                  </a:lnTo>
                  <a:lnTo>
                    <a:pt x="26" y="14"/>
                  </a:lnTo>
                  <a:lnTo>
                    <a:pt x="26" y="18"/>
                  </a:lnTo>
                  <a:lnTo>
                    <a:pt x="26" y="22"/>
                  </a:lnTo>
                  <a:lnTo>
                    <a:pt x="26" y="22"/>
                  </a:lnTo>
                  <a:lnTo>
                    <a:pt x="40" y="18"/>
                  </a:lnTo>
                  <a:lnTo>
                    <a:pt x="44" y="14"/>
                  </a:lnTo>
                  <a:lnTo>
                    <a:pt x="48" y="11"/>
                  </a:lnTo>
                  <a:lnTo>
                    <a:pt x="48" y="11"/>
                  </a:lnTo>
                  <a:lnTo>
                    <a:pt x="33" y="11"/>
                  </a:lnTo>
                  <a:lnTo>
                    <a:pt x="33" y="11"/>
                  </a:lnTo>
                  <a:lnTo>
                    <a:pt x="33" y="3"/>
                  </a:lnTo>
                  <a:lnTo>
                    <a:pt x="37" y="3"/>
                  </a:lnTo>
                  <a:lnTo>
                    <a:pt x="44" y="3"/>
                  </a:lnTo>
                  <a:lnTo>
                    <a:pt x="44" y="0"/>
                  </a:lnTo>
                  <a:lnTo>
                    <a:pt x="44" y="0"/>
                  </a:lnTo>
                  <a:lnTo>
                    <a:pt x="26" y="3"/>
                  </a:lnTo>
                  <a:lnTo>
                    <a:pt x="18" y="3"/>
                  </a:lnTo>
                  <a:lnTo>
                    <a:pt x="7" y="3"/>
                  </a:lnTo>
                  <a:lnTo>
                    <a:pt x="7" y="3"/>
                  </a:lnTo>
                  <a:lnTo>
                    <a:pt x="7" y="11"/>
                  </a:lnTo>
                  <a:lnTo>
                    <a:pt x="3" y="18"/>
                  </a:lnTo>
                  <a:lnTo>
                    <a:pt x="0" y="22"/>
                  </a:lnTo>
                  <a:lnTo>
                    <a:pt x="0" y="29"/>
                  </a:lnTo>
                  <a:lnTo>
                    <a:pt x="0" y="29"/>
                  </a:lnTo>
                  <a:lnTo>
                    <a:pt x="26" y="11"/>
                  </a:lnTo>
                  <a:lnTo>
                    <a:pt x="26"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5" name="Freeform 1736"/>
            <p:cNvSpPr>
              <a:spLocks/>
            </p:cNvSpPr>
            <p:nvPr/>
          </p:nvSpPr>
          <p:spPr bwMode="auto">
            <a:xfrm>
              <a:off x="5003802" y="2577902"/>
              <a:ext cx="41275" cy="30163"/>
            </a:xfrm>
            <a:custGeom>
              <a:avLst/>
              <a:gdLst/>
              <a:ahLst/>
              <a:cxnLst>
                <a:cxn ang="0">
                  <a:pos x="11" y="19"/>
                </a:cxn>
                <a:cxn ang="0">
                  <a:pos x="11" y="19"/>
                </a:cxn>
                <a:cxn ang="0">
                  <a:pos x="14" y="19"/>
                </a:cxn>
                <a:cxn ang="0">
                  <a:pos x="18" y="15"/>
                </a:cxn>
                <a:cxn ang="0">
                  <a:pos x="18" y="15"/>
                </a:cxn>
                <a:cxn ang="0">
                  <a:pos x="26" y="15"/>
                </a:cxn>
                <a:cxn ang="0">
                  <a:pos x="26" y="15"/>
                </a:cxn>
                <a:cxn ang="0">
                  <a:pos x="26" y="8"/>
                </a:cxn>
                <a:cxn ang="0">
                  <a:pos x="22" y="4"/>
                </a:cxn>
                <a:cxn ang="0">
                  <a:pos x="11" y="0"/>
                </a:cxn>
                <a:cxn ang="0">
                  <a:pos x="11" y="0"/>
                </a:cxn>
                <a:cxn ang="0">
                  <a:pos x="11" y="8"/>
                </a:cxn>
                <a:cxn ang="0">
                  <a:pos x="7" y="11"/>
                </a:cxn>
                <a:cxn ang="0">
                  <a:pos x="0" y="8"/>
                </a:cxn>
                <a:cxn ang="0">
                  <a:pos x="0" y="8"/>
                </a:cxn>
                <a:cxn ang="0">
                  <a:pos x="3" y="15"/>
                </a:cxn>
                <a:cxn ang="0">
                  <a:pos x="11" y="19"/>
                </a:cxn>
                <a:cxn ang="0">
                  <a:pos x="11" y="19"/>
                </a:cxn>
              </a:cxnLst>
              <a:rect l="0" t="0" r="r" b="b"/>
              <a:pathLst>
                <a:path w="26" h="19">
                  <a:moveTo>
                    <a:pt x="11" y="19"/>
                  </a:moveTo>
                  <a:lnTo>
                    <a:pt x="11" y="19"/>
                  </a:lnTo>
                  <a:lnTo>
                    <a:pt x="14" y="19"/>
                  </a:lnTo>
                  <a:lnTo>
                    <a:pt x="18" y="15"/>
                  </a:lnTo>
                  <a:lnTo>
                    <a:pt x="18" y="15"/>
                  </a:lnTo>
                  <a:lnTo>
                    <a:pt x="26" y="15"/>
                  </a:lnTo>
                  <a:lnTo>
                    <a:pt x="26" y="15"/>
                  </a:lnTo>
                  <a:lnTo>
                    <a:pt x="26" y="8"/>
                  </a:lnTo>
                  <a:lnTo>
                    <a:pt x="22" y="4"/>
                  </a:lnTo>
                  <a:lnTo>
                    <a:pt x="11" y="0"/>
                  </a:lnTo>
                  <a:lnTo>
                    <a:pt x="11" y="0"/>
                  </a:lnTo>
                  <a:lnTo>
                    <a:pt x="11" y="8"/>
                  </a:lnTo>
                  <a:lnTo>
                    <a:pt x="7" y="11"/>
                  </a:lnTo>
                  <a:lnTo>
                    <a:pt x="0" y="8"/>
                  </a:lnTo>
                  <a:lnTo>
                    <a:pt x="0" y="8"/>
                  </a:lnTo>
                  <a:lnTo>
                    <a:pt x="3" y="15"/>
                  </a:lnTo>
                  <a:lnTo>
                    <a:pt x="11" y="19"/>
                  </a:lnTo>
                  <a:lnTo>
                    <a:pt x="11"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6" name="Freeform 1737"/>
            <p:cNvSpPr>
              <a:spLocks/>
            </p:cNvSpPr>
            <p:nvPr/>
          </p:nvSpPr>
          <p:spPr bwMode="auto">
            <a:xfrm>
              <a:off x="5045077" y="2560440"/>
              <a:ext cx="41275" cy="30163"/>
            </a:xfrm>
            <a:custGeom>
              <a:avLst/>
              <a:gdLst/>
              <a:ahLst/>
              <a:cxnLst>
                <a:cxn ang="0">
                  <a:pos x="26" y="19"/>
                </a:cxn>
                <a:cxn ang="0">
                  <a:pos x="26" y="19"/>
                </a:cxn>
                <a:cxn ang="0">
                  <a:pos x="22" y="11"/>
                </a:cxn>
                <a:cxn ang="0">
                  <a:pos x="14" y="8"/>
                </a:cxn>
                <a:cxn ang="0">
                  <a:pos x="0" y="0"/>
                </a:cxn>
                <a:cxn ang="0">
                  <a:pos x="0" y="0"/>
                </a:cxn>
                <a:cxn ang="0">
                  <a:pos x="7" y="11"/>
                </a:cxn>
                <a:cxn ang="0">
                  <a:pos x="14" y="15"/>
                </a:cxn>
                <a:cxn ang="0">
                  <a:pos x="26" y="19"/>
                </a:cxn>
                <a:cxn ang="0">
                  <a:pos x="26" y="19"/>
                </a:cxn>
              </a:cxnLst>
              <a:rect l="0" t="0" r="r" b="b"/>
              <a:pathLst>
                <a:path w="26" h="19">
                  <a:moveTo>
                    <a:pt x="26" y="19"/>
                  </a:moveTo>
                  <a:lnTo>
                    <a:pt x="26" y="19"/>
                  </a:lnTo>
                  <a:lnTo>
                    <a:pt x="22" y="11"/>
                  </a:lnTo>
                  <a:lnTo>
                    <a:pt x="14" y="8"/>
                  </a:lnTo>
                  <a:lnTo>
                    <a:pt x="0" y="0"/>
                  </a:lnTo>
                  <a:lnTo>
                    <a:pt x="0" y="0"/>
                  </a:lnTo>
                  <a:lnTo>
                    <a:pt x="7" y="11"/>
                  </a:lnTo>
                  <a:lnTo>
                    <a:pt x="14" y="15"/>
                  </a:lnTo>
                  <a:lnTo>
                    <a:pt x="26" y="19"/>
                  </a:lnTo>
                  <a:lnTo>
                    <a:pt x="26"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7" name="Freeform 1738"/>
            <p:cNvSpPr>
              <a:spLocks/>
            </p:cNvSpPr>
            <p:nvPr/>
          </p:nvSpPr>
          <p:spPr bwMode="auto">
            <a:xfrm>
              <a:off x="3846514" y="2519165"/>
              <a:ext cx="34925" cy="53975"/>
            </a:xfrm>
            <a:custGeom>
              <a:avLst/>
              <a:gdLst/>
              <a:ahLst/>
              <a:cxnLst>
                <a:cxn ang="0">
                  <a:pos x="22" y="34"/>
                </a:cxn>
                <a:cxn ang="0">
                  <a:pos x="22" y="34"/>
                </a:cxn>
                <a:cxn ang="0">
                  <a:pos x="8" y="0"/>
                </a:cxn>
                <a:cxn ang="0">
                  <a:pos x="8" y="0"/>
                </a:cxn>
                <a:cxn ang="0">
                  <a:pos x="4" y="4"/>
                </a:cxn>
                <a:cxn ang="0">
                  <a:pos x="0" y="8"/>
                </a:cxn>
                <a:cxn ang="0">
                  <a:pos x="4" y="19"/>
                </a:cxn>
                <a:cxn ang="0">
                  <a:pos x="11" y="26"/>
                </a:cxn>
                <a:cxn ang="0">
                  <a:pos x="22" y="34"/>
                </a:cxn>
                <a:cxn ang="0">
                  <a:pos x="22" y="34"/>
                </a:cxn>
              </a:cxnLst>
              <a:rect l="0" t="0" r="r" b="b"/>
              <a:pathLst>
                <a:path w="22" h="34">
                  <a:moveTo>
                    <a:pt x="22" y="34"/>
                  </a:moveTo>
                  <a:lnTo>
                    <a:pt x="22" y="34"/>
                  </a:lnTo>
                  <a:lnTo>
                    <a:pt x="8" y="0"/>
                  </a:lnTo>
                  <a:lnTo>
                    <a:pt x="8" y="0"/>
                  </a:lnTo>
                  <a:lnTo>
                    <a:pt x="4" y="4"/>
                  </a:lnTo>
                  <a:lnTo>
                    <a:pt x="0" y="8"/>
                  </a:lnTo>
                  <a:lnTo>
                    <a:pt x="4" y="19"/>
                  </a:lnTo>
                  <a:lnTo>
                    <a:pt x="11" y="26"/>
                  </a:lnTo>
                  <a:lnTo>
                    <a:pt x="22" y="34"/>
                  </a:lnTo>
                  <a:lnTo>
                    <a:pt x="22" y="3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8" name="Freeform 1739"/>
            <p:cNvSpPr>
              <a:spLocks/>
            </p:cNvSpPr>
            <p:nvPr/>
          </p:nvSpPr>
          <p:spPr bwMode="auto">
            <a:xfrm>
              <a:off x="5162552" y="2512815"/>
              <a:ext cx="112713" cy="60325"/>
            </a:xfrm>
            <a:custGeom>
              <a:avLst/>
              <a:gdLst/>
              <a:ahLst/>
              <a:cxnLst>
                <a:cxn ang="0">
                  <a:pos x="41" y="38"/>
                </a:cxn>
                <a:cxn ang="0">
                  <a:pos x="41" y="38"/>
                </a:cxn>
                <a:cxn ang="0">
                  <a:pos x="48" y="34"/>
                </a:cxn>
                <a:cxn ang="0">
                  <a:pos x="56" y="34"/>
                </a:cxn>
                <a:cxn ang="0">
                  <a:pos x="71" y="38"/>
                </a:cxn>
                <a:cxn ang="0">
                  <a:pos x="71" y="38"/>
                </a:cxn>
                <a:cxn ang="0">
                  <a:pos x="71" y="26"/>
                </a:cxn>
                <a:cxn ang="0">
                  <a:pos x="71" y="26"/>
                </a:cxn>
                <a:cxn ang="0">
                  <a:pos x="59" y="30"/>
                </a:cxn>
                <a:cxn ang="0">
                  <a:pos x="52" y="30"/>
                </a:cxn>
                <a:cxn ang="0">
                  <a:pos x="45" y="30"/>
                </a:cxn>
                <a:cxn ang="0">
                  <a:pos x="45" y="30"/>
                </a:cxn>
                <a:cxn ang="0">
                  <a:pos x="37" y="19"/>
                </a:cxn>
                <a:cxn ang="0">
                  <a:pos x="37" y="19"/>
                </a:cxn>
                <a:cxn ang="0">
                  <a:pos x="41" y="12"/>
                </a:cxn>
                <a:cxn ang="0">
                  <a:pos x="41" y="12"/>
                </a:cxn>
                <a:cxn ang="0">
                  <a:pos x="48" y="12"/>
                </a:cxn>
                <a:cxn ang="0">
                  <a:pos x="48" y="12"/>
                </a:cxn>
                <a:cxn ang="0">
                  <a:pos x="48" y="4"/>
                </a:cxn>
                <a:cxn ang="0">
                  <a:pos x="45" y="0"/>
                </a:cxn>
                <a:cxn ang="0">
                  <a:pos x="45" y="0"/>
                </a:cxn>
                <a:cxn ang="0">
                  <a:pos x="19" y="0"/>
                </a:cxn>
                <a:cxn ang="0">
                  <a:pos x="0" y="0"/>
                </a:cxn>
                <a:cxn ang="0">
                  <a:pos x="0" y="0"/>
                </a:cxn>
                <a:cxn ang="0">
                  <a:pos x="4" y="4"/>
                </a:cxn>
                <a:cxn ang="0">
                  <a:pos x="7" y="8"/>
                </a:cxn>
                <a:cxn ang="0">
                  <a:pos x="15" y="12"/>
                </a:cxn>
                <a:cxn ang="0">
                  <a:pos x="15" y="12"/>
                </a:cxn>
                <a:cxn ang="0">
                  <a:pos x="22" y="8"/>
                </a:cxn>
                <a:cxn ang="0">
                  <a:pos x="22" y="8"/>
                </a:cxn>
                <a:cxn ang="0">
                  <a:pos x="26" y="4"/>
                </a:cxn>
                <a:cxn ang="0">
                  <a:pos x="33" y="4"/>
                </a:cxn>
                <a:cxn ang="0">
                  <a:pos x="33" y="4"/>
                </a:cxn>
                <a:cxn ang="0">
                  <a:pos x="30" y="15"/>
                </a:cxn>
                <a:cxn ang="0">
                  <a:pos x="30" y="23"/>
                </a:cxn>
                <a:cxn ang="0">
                  <a:pos x="41" y="38"/>
                </a:cxn>
                <a:cxn ang="0">
                  <a:pos x="41" y="38"/>
                </a:cxn>
              </a:cxnLst>
              <a:rect l="0" t="0" r="r" b="b"/>
              <a:pathLst>
                <a:path w="71" h="38">
                  <a:moveTo>
                    <a:pt x="41" y="38"/>
                  </a:moveTo>
                  <a:lnTo>
                    <a:pt x="41" y="38"/>
                  </a:lnTo>
                  <a:lnTo>
                    <a:pt x="48" y="34"/>
                  </a:lnTo>
                  <a:lnTo>
                    <a:pt x="56" y="34"/>
                  </a:lnTo>
                  <a:lnTo>
                    <a:pt x="71" y="38"/>
                  </a:lnTo>
                  <a:lnTo>
                    <a:pt x="71" y="38"/>
                  </a:lnTo>
                  <a:lnTo>
                    <a:pt x="71" y="26"/>
                  </a:lnTo>
                  <a:lnTo>
                    <a:pt x="71" y="26"/>
                  </a:lnTo>
                  <a:lnTo>
                    <a:pt x="59" y="30"/>
                  </a:lnTo>
                  <a:lnTo>
                    <a:pt x="52" y="30"/>
                  </a:lnTo>
                  <a:lnTo>
                    <a:pt x="45" y="30"/>
                  </a:lnTo>
                  <a:lnTo>
                    <a:pt x="45" y="30"/>
                  </a:lnTo>
                  <a:lnTo>
                    <a:pt x="37" y="19"/>
                  </a:lnTo>
                  <a:lnTo>
                    <a:pt x="37" y="19"/>
                  </a:lnTo>
                  <a:lnTo>
                    <a:pt x="41" y="12"/>
                  </a:lnTo>
                  <a:lnTo>
                    <a:pt x="41" y="12"/>
                  </a:lnTo>
                  <a:lnTo>
                    <a:pt x="48" y="12"/>
                  </a:lnTo>
                  <a:lnTo>
                    <a:pt x="48" y="12"/>
                  </a:lnTo>
                  <a:lnTo>
                    <a:pt x="48" y="4"/>
                  </a:lnTo>
                  <a:lnTo>
                    <a:pt x="45" y="0"/>
                  </a:lnTo>
                  <a:lnTo>
                    <a:pt x="45" y="0"/>
                  </a:lnTo>
                  <a:lnTo>
                    <a:pt x="19" y="0"/>
                  </a:lnTo>
                  <a:lnTo>
                    <a:pt x="0" y="0"/>
                  </a:lnTo>
                  <a:lnTo>
                    <a:pt x="0" y="0"/>
                  </a:lnTo>
                  <a:lnTo>
                    <a:pt x="4" y="4"/>
                  </a:lnTo>
                  <a:lnTo>
                    <a:pt x="7" y="8"/>
                  </a:lnTo>
                  <a:lnTo>
                    <a:pt x="15" y="12"/>
                  </a:lnTo>
                  <a:lnTo>
                    <a:pt x="15" y="12"/>
                  </a:lnTo>
                  <a:lnTo>
                    <a:pt x="22" y="8"/>
                  </a:lnTo>
                  <a:lnTo>
                    <a:pt x="22" y="8"/>
                  </a:lnTo>
                  <a:lnTo>
                    <a:pt x="26" y="4"/>
                  </a:lnTo>
                  <a:lnTo>
                    <a:pt x="33" y="4"/>
                  </a:lnTo>
                  <a:lnTo>
                    <a:pt x="33" y="4"/>
                  </a:lnTo>
                  <a:lnTo>
                    <a:pt x="30" y="15"/>
                  </a:lnTo>
                  <a:lnTo>
                    <a:pt x="30" y="23"/>
                  </a:lnTo>
                  <a:lnTo>
                    <a:pt x="41" y="38"/>
                  </a:lnTo>
                  <a:lnTo>
                    <a:pt x="41"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9" name="Freeform 1740"/>
            <p:cNvSpPr>
              <a:spLocks/>
            </p:cNvSpPr>
            <p:nvPr/>
          </p:nvSpPr>
          <p:spPr bwMode="auto">
            <a:xfrm>
              <a:off x="5138739" y="2512815"/>
              <a:ext cx="34925" cy="47625"/>
            </a:xfrm>
            <a:custGeom>
              <a:avLst/>
              <a:gdLst/>
              <a:ahLst/>
              <a:cxnLst>
                <a:cxn ang="0">
                  <a:pos x="11" y="12"/>
                </a:cxn>
                <a:cxn ang="0">
                  <a:pos x="11" y="12"/>
                </a:cxn>
                <a:cxn ang="0">
                  <a:pos x="11" y="15"/>
                </a:cxn>
                <a:cxn ang="0">
                  <a:pos x="7" y="15"/>
                </a:cxn>
                <a:cxn ang="0">
                  <a:pos x="4" y="19"/>
                </a:cxn>
                <a:cxn ang="0">
                  <a:pos x="4" y="26"/>
                </a:cxn>
                <a:cxn ang="0">
                  <a:pos x="4" y="26"/>
                </a:cxn>
                <a:cxn ang="0">
                  <a:pos x="11" y="23"/>
                </a:cxn>
                <a:cxn ang="0">
                  <a:pos x="15" y="26"/>
                </a:cxn>
                <a:cxn ang="0">
                  <a:pos x="19" y="30"/>
                </a:cxn>
                <a:cxn ang="0">
                  <a:pos x="22" y="30"/>
                </a:cxn>
                <a:cxn ang="0">
                  <a:pos x="22" y="30"/>
                </a:cxn>
                <a:cxn ang="0">
                  <a:pos x="15" y="12"/>
                </a:cxn>
                <a:cxn ang="0">
                  <a:pos x="7" y="4"/>
                </a:cxn>
                <a:cxn ang="0">
                  <a:pos x="0" y="0"/>
                </a:cxn>
                <a:cxn ang="0">
                  <a:pos x="0" y="0"/>
                </a:cxn>
                <a:cxn ang="0">
                  <a:pos x="0" y="12"/>
                </a:cxn>
                <a:cxn ang="0">
                  <a:pos x="0" y="12"/>
                </a:cxn>
                <a:cxn ang="0">
                  <a:pos x="11" y="12"/>
                </a:cxn>
                <a:cxn ang="0">
                  <a:pos x="11" y="12"/>
                </a:cxn>
              </a:cxnLst>
              <a:rect l="0" t="0" r="r" b="b"/>
              <a:pathLst>
                <a:path w="22" h="30">
                  <a:moveTo>
                    <a:pt x="11" y="12"/>
                  </a:moveTo>
                  <a:lnTo>
                    <a:pt x="11" y="12"/>
                  </a:lnTo>
                  <a:lnTo>
                    <a:pt x="11" y="15"/>
                  </a:lnTo>
                  <a:lnTo>
                    <a:pt x="7" y="15"/>
                  </a:lnTo>
                  <a:lnTo>
                    <a:pt x="4" y="19"/>
                  </a:lnTo>
                  <a:lnTo>
                    <a:pt x="4" y="26"/>
                  </a:lnTo>
                  <a:lnTo>
                    <a:pt x="4" y="26"/>
                  </a:lnTo>
                  <a:lnTo>
                    <a:pt x="11" y="23"/>
                  </a:lnTo>
                  <a:lnTo>
                    <a:pt x="15" y="26"/>
                  </a:lnTo>
                  <a:lnTo>
                    <a:pt x="19" y="30"/>
                  </a:lnTo>
                  <a:lnTo>
                    <a:pt x="22" y="30"/>
                  </a:lnTo>
                  <a:lnTo>
                    <a:pt x="22" y="30"/>
                  </a:lnTo>
                  <a:lnTo>
                    <a:pt x="15" y="12"/>
                  </a:lnTo>
                  <a:lnTo>
                    <a:pt x="7" y="4"/>
                  </a:lnTo>
                  <a:lnTo>
                    <a:pt x="0" y="0"/>
                  </a:lnTo>
                  <a:lnTo>
                    <a:pt x="0" y="0"/>
                  </a:lnTo>
                  <a:lnTo>
                    <a:pt x="0" y="12"/>
                  </a:lnTo>
                  <a:lnTo>
                    <a:pt x="0" y="12"/>
                  </a:lnTo>
                  <a:lnTo>
                    <a:pt x="11" y="12"/>
                  </a:lnTo>
                  <a:lnTo>
                    <a:pt x="11"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0" name="Freeform 1741"/>
            <p:cNvSpPr>
              <a:spLocks/>
            </p:cNvSpPr>
            <p:nvPr/>
          </p:nvSpPr>
          <p:spPr bwMode="auto">
            <a:xfrm>
              <a:off x="3557589" y="2489002"/>
              <a:ext cx="17463" cy="19050"/>
            </a:xfrm>
            <a:custGeom>
              <a:avLst/>
              <a:gdLst/>
              <a:ahLst/>
              <a:cxnLst>
                <a:cxn ang="0">
                  <a:pos x="11" y="12"/>
                </a:cxn>
                <a:cxn ang="0">
                  <a:pos x="11" y="12"/>
                </a:cxn>
                <a:cxn ang="0">
                  <a:pos x="7" y="4"/>
                </a:cxn>
                <a:cxn ang="0">
                  <a:pos x="0" y="0"/>
                </a:cxn>
                <a:cxn ang="0">
                  <a:pos x="0" y="0"/>
                </a:cxn>
                <a:cxn ang="0">
                  <a:pos x="4" y="8"/>
                </a:cxn>
                <a:cxn ang="0">
                  <a:pos x="11" y="12"/>
                </a:cxn>
                <a:cxn ang="0">
                  <a:pos x="11" y="12"/>
                </a:cxn>
              </a:cxnLst>
              <a:rect l="0" t="0" r="r" b="b"/>
              <a:pathLst>
                <a:path w="11" h="12">
                  <a:moveTo>
                    <a:pt x="11" y="12"/>
                  </a:moveTo>
                  <a:lnTo>
                    <a:pt x="11" y="12"/>
                  </a:lnTo>
                  <a:lnTo>
                    <a:pt x="7" y="4"/>
                  </a:lnTo>
                  <a:lnTo>
                    <a:pt x="0" y="0"/>
                  </a:lnTo>
                  <a:lnTo>
                    <a:pt x="0" y="0"/>
                  </a:lnTo>
                  <a:lnTo>
                    <a:pt x="4" y="8"/>
                  </a:lnTo>
                  <a:lnTo>
                    <a:pt x="11" y="12"/>
                  </a:lnTo>
                  <a:lnTo>
                    <a:pt x="11"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1" name="Freeform 1742"/>
            <p:cNvSpPr>
              <a:spLocks/>
            </p:cNvSpPr>
            <p:nvPr/>
          </p:nvSpPr>
          <p:spPr bwMode="auto">
            <a:xfrm>
              <a:off x="4678364" y="2477890"/>
              <a:ext cx="17463" cy="23813"/>
            </a:xfrm>
            <a:custGeom>
              <a:avLst/>
              <a:gdLst/>
              <a:ahLst/>
              <a:cxnLst>
                <a:cxn ang="0">
                  <a:pos x="11" y="15"/>
                </a:cxn>
                <a:cxn ang="0">
                  <a:pos x="11" y="15"/>
                </a:cxn>
                <a:cxn ang="0">
                  <a:pos x="11" y="11"/>
                </a:cxn>
                <a:cxn ang="0">
                  <a:pos x="8" y="7"/>
                </a:cxn>
                <a:cxn ang="0">
                  <a:pos x="0" y="0"/>
                </a:cxn>
                <a:cxn ang="0">
                  <a:pos x="0" y="0"/>
                </a:cxn>
                <a:cxn ang="0">
                  <a:pos x="4" y="11"/>
                </a:cxn>
                <a:cxn ang="0">
                  <a:pos x="8" y="15"/>
                </a:cxn>
                <a:cxn ang="0">
                  <a:pos x="11" y="15"/>
                </a:cxn>
                <a:cxn ang="0">
                  <a:pos x="11" y="15"/>
                </a:cxn>
              </a:cxnLst>
              <a:rect l="0" t="0" r="r" b="b"/>
              <a:pathLst>
                <a:path w="11" h="15">
                  <a:moveTo>
                    <a:pt x="11" y="15"/>
                  </a:moveTo>
                  <a:lnTo>
                    <a:pt x="11" y="15"/>
                  </a:lnTo>
                  <a:lnTo>
                    <a:pt x="11" y="11"/>
                  </a:lnTo>
                  <a:lnTo>
                    <a:pt x="8" y="7"/>
                  </a:lnTo>
                  <a:lnTo>
                    <a:pt x="0" y="0"/>
                  </a:lnTo>
                  <a:lnTo>
                    <a:pt x="0" y="0"/>
                  </a:lnTo>
                  <a:lnTo>
                    <a:pt x="4" y="11"/>
                  </a:lnTo>
                  <a:lnTo>
                    <a:pt x="8" y="15"/>
                  </a:lnTo>
                  <a:lnTo>
                    <a:pt x="11" y="15"/>
                  </a:lnTo>
                  <a:lnTo>
                    <a:pt x="11" y="1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2" name="Freeform 1743"/>
            <p:cNvSpPr>
              <a:spLocks/>
            </p:cNvSpPr>
            <p:nvPr/>
          </p:nvSpPr>
          <p:spPr bwMode="auto">
            <a:xfrm>
              <a:off x="3633789" y="2460427"/>
              <a:ext cx="36513" cy="28575"/>
            </a:xfrm>
            <a:custGeom>
              <a:avLst/>
              <a:gdLst/>
              <a:ahLst/>
              <a:cxnLst>
                <a:cxn ang="0">
                  <a:pos x="0" y="18"/>
                </a:cxn>
                <a:cxn ang="0">
                  <a:pos x="0" y="18"/>
                </a:cxn>
                <a:cxn ang="0">
                  <a:pos x="11" y="11"/>
                </a:cxn>
                <a:cxn ang="0">
                  <a:pos x="19" y="7"/>
                </a:cxn>
                <a:cxn ang="0">
                  <a:pos x="23" y="0"/>
                </a:cxn>
                <a:cxn ang="0">
                  <a:pos x="23" y="0"/>
                </a:cxn>
                <a:cxn ang="0">
                  <a:pos x="15" y="4"/>
                </a:cxn>
                <a:cxn ang="0">
                  <a:pos x="8" y="7"/>
                </a:cxn>
                <a:cxn ang="0">
                  <a:pos x="0" y="18"/>
                </a:cxn>
                <a:cxn ang="0">
                  <a:pos x="0" y="18"/>
                </a:cxn>
              </a:cxnLst>
              <a:rect l="0" t="0" r="r" b="b"/>
              <a:pathLst>
                <a:path w="23" h="18">
                  <a:moveTo>
                    <a:pt x="0" y="18"/>
                  </a:moveTo>
                  <a:lnTo>
                    <a:pt x="0" y="18"/>
                  </a:lnTo>
                  <a:lnTo>
                    <a:pt x="11" y="11"/>
                  </a:lnTo>
                  <a:lnTo>
                    <a:pt x="19" y="7"/>
                  </a:lnTo>
                  <a:lnTo>
                    <a:pt x="23" y="0"/>
                  </a:lnTo>
                  <a:lnTo>
                    <a:pt x="23" y="0"/>
                  </a:lnTo>
                  <a:lnTo>
                    <a:pt x="15" y="4"/>
                  </a:lnTo>
                  <a:lnTo>
                    <a:pt x="8" y="7"/>
                  </a:lnTo>
                  <a:lnTo>
                    <a:pt x="0" y="18"/>
                  </a:lnTo>
                  <a:lnTo>
                    <a:pt x="0"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3" name="Freeform 1744"/>
            <p:cNvSpPr>
              <a:spLocks/>
            </p:cNvSpPr>
            <p:nvPr/>
          </p:nvSpPr>
          <p:spPr bwMode="auto">
            <a:xfrm>
              <a:off x="3900489" y="2471540"/>
              <a:ext cx="22225" cy="17463"/>
            </a:xfrm>
            <a:custGeom>
              <a:avLst/>
              <a:gdLst/>
              <a:ahLst/>
              <a:cxnLst>
                <a:cxn ang="0">
                  <a:pos x="14" y="11"/>
                </a:cxn>
                <a:cxn ang="0">
                  <a:pos x="14" y="11"/>
                </a:cxn>
                <a:cxn ang="0">
                  <a:pos x="11" y="4"/>
                </a:cxn>
                <a:cxn ang="0">
                  <a:pos x="3" y="0"/>
                </a:cxn>
                <a:cxn ang="0">
                  <a:pos x="0" y="0"/>
                </a:cxn>
                <a:cxn ang="0">
                  <a:pos x="0" y="0"/>
                </a:cxn>
                <a:cxn ang="0">
                  <a:pos x="0" y="4"/>
                </a:cxn>
                <a:cxn ang="0">
                  <a:pos x="3" y="8"/>
                </a:cxn>
                <a:cxn ang="0">
                  <a:pos x="14" y="11"/>
                </a:cxn>
                <a:cxn ang="0">
                  <a:pos x="14" y="11"/>
                </a:cxn>
              </a:cxnLst>
              <a:rect l="0" t="0" r="r" b="b"/>
              <a:pathLst>
                <a:path w="14" h="11">
                  <a:moveTo>
                    <a:pt x="14" y="11"/>
                  </a:moveTo>
                  <a:lnTo>
                    <a:pt x="14" y="11"/>
                  </a:lnTo>
                  <a:lnTo>
                    <a:pt x="11" y="4"/>
                  </a:lnTo>
                  <a:lnTo>
                    <a:pt x="3" y="0"/>
                  </a:lnTo>
                  <a:lnTo>
                    <a:pt x="0" y="0"/>
                  </a:lnTo>
                  <a:lnTo>
                    <a:pt x="0" y="0"/>
                  </a:lnTo>
                  <a:lnTo>
                    <a:pt x="0" y="4"/>
                  </a:lnTo>
                  <a:lnTo>
                    <a:pt x="3" y="8"/>
                  </a:lnTo>
                  <a:lnTo>
                    <a:pt x="14" y="11"/>
                  </a:lnTo>
                  <a:lnTo>
                    <a:pt x="14"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4" name="Freeform 1745"/>
            <p:cNvSpPr>
              <a:spLocks/>
            </p:cNvSpPr>
            <p:nvPr/>
          </p:nvSpPr>
          <p:spPr bwMode="auto">
            <a:xfrm>
              <a:off x="4791077" y="2471540"/>
              <a:ext cx="17463" cy="17463"/>
            </a:xfrm>
            <a:custGeom>
              <a:avLst/>
              <a:gdLst/>
              <a:ahLst/>
              <a:cxnLst>
                <a:cxn ang="0">
                  <a:pos x="11" y="11"/>
                </a:cxn>
                <a:cxn ang="0">
                  <a:pos x="11" y="11"/>
                </a:cxn>
                <a:cxn ang="0">
                  <a:pos x="7" y="4"/>
                </a:cxn>
                <a:cxn ang="0">
                  <a:pos x="0" y="0"/>
                </a:cxn>
                <a:cxn ang="0">
                  <a:pos x="0" y="0"/>
                </a:cxn>
                <a:cxn ang="0">
                  <a:pos x="3" y="8"/>
                </a:cxn>
                <a:cxn ang="0">
                  <a:pos x="11" y="11"/>
                </a:cxn>
                <a:cxn ang="0">
                  <a:pos x="11" y="11"/>
                </a:cxn>
              </a:cxnLst>
              <a:rect l="0" t="0" r="r" b="b"/>
              <a:pathLst>
                <a:path w="11" h="11">
                  <a:moveTo>
                    <a:pt x="11" y="11"/>
                  </a:moveTo>
                  <a:lnTo>
                    <a:pt x="11" y="11"/>
                  </a:lnTo>
                  <a:lnTo>
                    <a:pt x="7" y="4"/>
                  </a:lnTo>
                  <a:lnTo>
                    <a:pt x="0" y="0"/>
                  </a:lnTo>
                  <a:lnTo>
                    <a:pt x="0" y="0"/>
                  </a:lnTo>
                  <a:lnTo>
                    <a:pt x="3" y="8"/>
                  </a:lnTo>
                  <a:lnTo>
                    <a:pt x="11" y="11"/>
                  </a:lnTo>
                  <a:lnTo>
                    <a:pt x="11"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5" name="Freeform 1746"/>
            <p:cNvSpPr>
              <a:spLocks/>
            </p:cNvSpPr>
            <p:nvPr/>
          </p:nvSpPr>
          <p:spPr bwMode="auto">
            <a:xfrm>
              <a:off x="5564189" y="2454077"/>
              <a:ext cx="41275" cy="34925"/>
            </a:xfrm>
            <a:custGeom>
              <a:avLst/>
              <a:gdLst/>
              <a:ahLst/>
              <a:cxnLst>
                <a:cxn ang="0">
                  <a:pos x="0" y="4"/>
                </a:cxn>
                <a:cxn ang="0">
                  <a:pos x="0" y="4"/>
                </a:cxn>
                <a:cxn ang="0">
                  <a:pos x="3" y="15"/>
                </a:cxn>
                <a:cxn ang="0">
                  <a:pos x="0" y="22"/>
                </a:cxn>
                <a:cxn ang="0">
                  <a:pos x="0" y="22"/>
                </a:cxn>
                <a:cxn ang="0">
                  <a:pos x="26" y="22"/>
                </a:cxn>
                <a:cxn ang="0">
                  <a:pos x="26" y="22"/>
                </a:cxn>
                <a:cxn ang="0">
                  <a:pos x="26" y="11"/>
                </a:cxn>
                <a:cxn ang="0">
                  <a:pos x="26" y="11"/>
                </a:cxn>
                <a:cxn ang="0">
                  <a:pos x="18" y="11"/>
                </a:cxn>
                <a:cxn ang="0">
                  <a:pos x="11" y="8"/>
                </a:cxn>
                <a:cxn ang="0">
                  <a:pos x="11" y="4"/>
                </a:cxn>
                <a:cxn ang="0">
                  <a:pos x="18" y="4"/>
                </a:cxn>
                <a:cxn ang="0">
                  <a:pos x="18" y="4"/>
                </a:cxn>
                <a:cxn ang="0">
                  <a:pos x="15" y="0"/>
                </a:cxn>
                <a:cxn ang="0">
                  <a:pos x="11" y="4"/>
                </a:cxn>
                <a:cxn ang="0">
                  <a:pos x="7" y="8"/>
                </a:cxn>
                <a:cxn ang="0">
                  <a:pos x="0" y="4"/>
                </a:cxn>
                <a:cxn ang="0">
                  <a:pos x="0" y="4"/>
                </a:cxn>
              </a:cxnLst>
              <a:rect l="0" t="0" r="r" b="b"/>
              <a:pathLst>
                <a:path w="26" h="22">
                  <a:moveTo>
                    <a:pt x="0" y="4"/>
                  </a:moveTo>
                  <a:lnTo>
                    <a:pt x="0" y="4"/>
                  </a:lnTo>
                  <a:lnTo>
                    <a:pt x="3" y="15"/>
                  </a:lnTo>
                  <a:lnTo>
                    <a:pt x="0" y="22"/>
                  </a:lnTo>
                  <a:lnTo>
                    <a:pt x="0" y="22"/>
                  </a:lnTo>
                  <a:lnTo>
                    <a:pt x="26" y="22"/>
                  </a:lnTo>
                  <a:lnTo>
                    <a:pt x="26" y="22"/>
                  </a:lnTo>
                  <a:lnTo>
                    <a:pt x="26" y="11"/>
                  </a:lnTo>
                  <a:lnTo>
                    <a:pt x="26" y="11"/>
                  </a:lnTo>
                  <a:lnTo>
                    <a:pt x="18" y="11"/>
                  </a:lnTo>
                  <a:lnTo>
                    <a:pt x="11" y="8"/>
                  </a:lnTo>
                  <a:lnTo>
                    <a:pt x="11" y="4"/>
                  </a:lnTo>
                  <a:lnTo>
                    <a:pt x="18" y="4"/>
                  </a:lnTo>
                  <a:lnTo>
                    <a:pt x="18" y="4"/>
                  </a:lnTo>
                  <a:lnTo>
                    <a:pt x="15" y="0"/>
                  </a:lnTo>
                  <a:lnTo>
                    <a:pt x="11" y="4"/>
                  </a:lnTo>
                  <a:lnTo>
                    <a:pt x="7" y="8"/>
                  </a:lnTo>
                  <a:lnTo>
                    <a:pt x="0" y="4"/>
                  </a:lnTo>
                  <a:lnTo>
                    <a:pt x="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6" name="Freeform 1747"/>
            <p:cNvSpPr>
              <a:spLocks noEditPoints="1"/>
            </p:cNvSpPr>
            <p:nvPr/>
          </p:nvSpPr>
          <p:spPr bwMode="auto">
            <a:xfrm>
              <a:off x="3716339" y="2430265"/>
              <a:ext cx="30163" cy="30163"/>
            </a:xfrm>
            <a:custGeom>
              <a:avLst/>
              <a:gdLst/>
              <a:ahLst/>
              <a:cxnLst>
                <a:cxn ang="0">
                  <a:pos x="8" y="19"/>
                </a:cxn>
                <a:cxn ang="0">
                  <a:pos x="8" y="19"/>
                </a:cxn>
                <a:cxn ang="0">
                  <a:pos x="11" y="19"/>
                </a:cxn>
                <a:cxn ang="0">
                  <a:pos x="19" y="19"/>
                </a:cxn>
                <a:cxn ang="0">
                  <a:pos x="19" y="19"/>
                </a:cxn>
                <a:cxn ang="0">
                  <a:pos x="19" y="11"/>
                </a:cxn>
                <a:cxn ang="0">
                  <a:pos x="19" y="8"/>
                </a:cxn>
                <a:cxn ang="0">
                  <a:pos x="15" y="4"/>
                </a:cxn>
                <a:cxn ang="0">
                  <a:pos x="11" y="0"/>
                </a:cxn>
                <a:cxn ang="0">
                  <a:pos x="11" y="0"/>
                </a:cxn>
                <a:cxn ang="0">
                  <a:pos x="4" y="4"/>
                </a:cxn>
                <a:cxn ang="0">
                  <a:pos x="0" y="8"/>
                </a:cxn>
                <a:cxn ang="0">
                  <a:pos x="0" y="11"/>
                </a:cxn>
                <a:cxn ang="0">
                  <a:pos x="0" y="11"/>
                </a:cxn>
                <a:cxn ang="0">
                  <a:pos x="4" y="11"/>
                </a:cxn>
                <a:cxn ang="0">
                  <a:pos x="8" y="15"/>
                </a:cxn>
                <a:cxn ang="0">
                  <a:pos x="8" y="19"/>
                </a:cxn>
                <a:cxn ang="0">
                  <a:pos x="8" y="19"/>
                </a:cxn>
                <a:cxn ang="0">
                  <a:pos x="8" y="8"/>
                </a:cxn>
                <a:cxn ang="0">
                  <a:pos x="8" y="8"/>
                </a:cxn>
                <a:cxn ang="0">
                  <a:pos x="11" y="8"/>
                </a:cxn>
                <a:cxn ang="0">
                  <a:pos x="11" y="8"/>
                </a:cxn>
                <a:cxn ang="0">
                  <a:pos x="11" y="11"/>
                </a:cxn>
                <a:cxn ang="0">
                  <a:pos x="11" y="11"/>
                </a:cxn>
                <a:cxn ang="0">
                  <a:pos x="8" y="11"/>
                </a:cxn>
                <a:cxn ang="0">
                  <a:pos x="8" y="11"/>
                </a:cxn>
                <a:cxn ang="0">
                  <a:pos x="8" y="8"/>
                </a:cxn>
                <a:cxn ang="0">
                  <a:pos x="8" y="8"/>
                </a:cxn>
              </a:cxnLst>
              <a:rect l="0" t="0" r="r" b="b"/>
              <a:pathLst>
                <a:path w="19" h="19">
                  <a:moveTo>
                    <a:pt x="8" y="19"/>
                  </a:moveTo>
                  <a:lnTo>
                    <a:pt x="8" y="19"/>
                  </a:lnTo>
                  <a:lnTo>
                    <a:pt x="11" y="19"/>
                  </a:lnTo>
                  <a:lnTo>
                    <a:pt x="19" y="19"/>
                  </a:lnTo>
                  <a:lnTo>
                    <a:pt x="19" y="19"/>
                  </a:lnTo>
                  <a:lnTo>
                    <a:pt x="19" y="11"/>
                  </a:lnTo>
                  <a:lnTo>
                    <a:pt x="19" y="8"/>
                  </a:lnTo>
                  <a:lnTo>
                    <a:pt x="15" y="4"/>
                  </a:lnTo>
                  <a:lnTo>
                    <a:pt x="11" y="0"/>
                  </a:lnTo>
                  <a:lnTo>
                    <a:pt x="11" y="0"/>
                  </a:lnTo>
                  <a:lnTo>
                    <a:pt x="4" y="4"/>
                  </a:lnTo>
                  <a:lnTo>
                    <a:pt x="0" y="8"/>
                  </a:lnTo>
                  <a:lnTo>
                    <a:pt x="0" y="11"/>
                  </a:lnTo>
                  <a:lnTo>
                    <a:pt x="0" y="11"/>
                  </a:lnTo>
                  <a:lnTo>
                    <a:pt x="4" y="11"/>
                  </a:lnTo>
                  <a:lnTo>
                    <a:pt x="8" y="15"/>
                  </a:lnTo>
                  <a:lnTo>
                    <a:pt x="8" y="19"/>
                  </a:lnTo>
                  <a:lnTo>
                    <a:pt x="8" y="19"/>
                  </a:lnTo>
                  <a:close/>
                  <a:moveTo>
                    <a:pt x="8" y="8"/>
                  </a:moveTo>
                  <a:lnTo>
                    <a:pt x="8" y="8"/>
                  </a:lnTo>
                  <a:lnTo>
                    <a:pt x="11" y="8"/>
                  </a:lnTo>
                  <a:lnTo>
                    <a:pt x="11" y="8"/>
                  </a:lnTo>
                  <a:lnTo>
                    <a:pt x="11" y="11"/>
                  </a:lnTo>
                  <a:lnTo>
                    <a:pt x="11" y="11"/>
                  </a:lnTo>
                  <a:lnTo>
                    <a:pt x="8" y="11"/>
                  </a:lnTo>
                  <a:lnTo>
                    <a:pt x="8" y="11"/>
                  </a:lnTo>
                  <a:lnTo>
                    <a:pt x="8" y="8"/>
                  </a:lnTo>
                  <a:lnTo>
                    <a:pt x="8"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7" name="Freeform 1748"/>
            <p:cNvSpPr>
              <a:spLocks/>
            </p:cNvSpPr>
            <p:nvPr/>
          </p:nvSpPr>
          <p:spPr bwMode="auto">
            <a:xfrm>
              <a:off x="5546727" y="2425502"/>
              <a:ext cx="69850" cy="22225"/>
            </a:xfrm>
            <a:custGeom>
              <a:avLst/>
              <a:gdLst/>
              <a:ahLst/>
              <a:cxnLst>
                <a:cxn ang="0">
                  <a:pos x="0" y="11"/>
                </a:cxn>
                <a:cxn ang="0">
                  <a:pos x="0" y="11"/>
                </a:cxn>
                <a:cxn ang="0">
                  <a:pos x="3" y="14"/>
                </a:cxn>
                <a:cxn ang="0">
                  <a:pos x="11" y="14"/>
                </a:cxn>
                <a:cxn ang="0">
                  <a:pos x="14" y="11"/>
                </a:cxn>
                <a:cxn ang="0">
                  <a:pos x="18" y="3"/>
                </a:cxn>
                <a:cxn ang="0">
                  <a:pos x="18" y="3"/>
                </a:cxn>
                <a:cxn ang="0">
                  <a:pos x="26" y="3"/>
                </a:cxn>
                <a:cxn ang="0">
                  <a:pos x="29" y="7"/>
                </a:cxn>
                <a:cxn ang="0">
                  <a:pos x="37" y="11"/>
                </a:cxn>
                <a:cxn ang="0">
                  <a:pos x="44" y="11"/>
                </a:cxn>
                <a:cxn ang="0">
                  <a:pos x="44" y="11"/>
                </a:cxn>
                <a:cxn ang="0">
                  <a:pos x="40" y="3"/>
                </a:cxn>
                <a:cxn ang="0">
                  <a:pos x="33" y="0"/>
                </a:cxn>
                <a:cxn ang="0">
                  <a:pos x="18" y="0"/>
                </a:cxn>
                <a:cxn ang="0">
                  <a:pos x="18" y="0"/>
                </a:cxn>
                <a:cxn ang="0">
                  <a:pos x="11" y="7"/>
                </a:cxn>
                <a:cxn ang="0">
                  <a:pos x="0" y="11"/>
                </a:cxn>
                <a:cxn ang="0">
                  <a:pos x="0" y="11"/>
                </a:cxn>
              </a:cxnLst>
              <a:rect l="0" t="0" r="r" b="b"/>
              <a:pathLst>
                <a:path w="44" h="14">
                  <a:moveTo>
                    <a:pt x="0" y="11"/>
                  </a:moveTo>
                  <a:lnTo>
                    <a:pt x="0" y="11"/>
                  </a:lnTo>
                  <a:lnTo>
                    <a:pt x="3" y="14"/>
                  </a:lnTo>
                  <a:lnTo>
                    <a:pt x="11" y="14"/>
                  </a:lnTo>
                  <a:lnTo>
                    <a:pt x="14" y="11"/>
                  </a:lnTo>
                  <a:lnTo>
                    <a:pt x="18" y="3"/>
                  </a:lnTo>
                  <a:lnTo>
                    <a:pt x="18" y="3"/>
                  </a:lnTo>
                  <a:lnTo>
                    <a:pt x="26" y="3"/>
                  </a:lnTo>
                  <a:lnTo>
                    <a:pt x="29" y="7"/>
                  </a:lnTo>
                  <a:lnTo>
                    <a:pt x="37" y="11"/>
                  </a:lnTo>
                  <a:lnTo>
                    <a:pt x="44" y="11"/>
                  </a:lnTo>
                  <a:lnTo>
                    <a:pt x="44" y="11"/>
                  </a:lnTo>
                  <a:lnTo>
                    <a:pt x="40" y="3"/>
                  </a:lnTo>
                  <a:lnTo>
                    <a:pt x="33" y="0"/>
                  </a:lnTo>
                  <a:lnTo>
                    <a:pt x="18" y="0"/>
                  </a:lnTo>
                  <a:lnTo>
                    <a:pt x="18" y="0"/>
                  </a:lnTo>
                  <a:lnTo>
                    <a:pt x="11"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8" name="Freeform 1749"/>
            <p:cNvSpPr>
              <a:spLocks/>
            </p:cNvSpPr>
            <p:nvPr/>
          </p:nvSpPr>
          <p:spPr bwMode="auto">
            <a:xfrm>
              <a:off x="5008564" y="2354065"/>
              <a:ext cx="58738" cy="47625"/>
            </a:xfrm>
            <a:custGeom>
              <a:avLst/>
              <a:gdLst/>
              <a:ahLst/>
              <a:cxnLst>
                <a:cxn ang="0">
                  <a:pos x="23" y="22"/>
                </a:cxn>
                <a:cxn ang="0">
                  <a:pos x="23" y="22"/>
                </a:cxn>
                <a:cxn ang="0">
                  <a:pos x="15" y="19"/>
                </a:cxn>
                <a:cxn ang="0">
                  <a:pos x="8" y="19"/>
                </a:cxn>
                <a:cxn ang="0">
                  <a:pos x="0" y="19"/>
                </a:cxn>
                <a:cxn ang="0">
                  <a:pos x="0" y="19"/>
                </a:cxn>
                <a:cxn ang="0">
                  <a:pos x="0" y="30"/>
                </a:cxn>
                <a:cxn ang="0">
                  <a:pos x="0" y="30"/>
                </a:cxn>
                <a:cxn ang="0">
                  <a:pos x="11" y="30"/>
                </a:cxn>
                <a:cxn ang="0">
                  <a:pos x="19" y="26"/>
                </a:cxn>
                <a:cxn ang="0">
                  <a:pos x="37" y="19"/>
                </a:cxn>
                <a:cxn ang="0">
                  <a:pos x="37" y="19"/>
                </a:cxn>
                <a:cxn ang="0">
                  <a:pos x="34" y="11"/>
                </a:cxn>
                <a:cxn ang="0">
                  <a:pos x="34" y="0"/>
                </a:cxn>
                <a:cxn ang="0">
                  <a:pos x="34" y="0"/>
                </a:cxn>
                <a:cxn ang="0">
                  <a:pos x="26" y="4"/>
                </a:cxn>
                <a:cxn ang="0">
                  <a:pos x="23" y="7"/>
                </a:cxn>
                <a:cxn ang="0">
                  <a:pos x="23" y="15"/>
                </a:cxn>
                <a:cxn ang="0">
                  <a:pos x="23" y="22"/>
                </a:cxn>
                <a:cxn ang="0">
                  <a:pos x="23" y="22"/>
                </a:cxn>
              </a:cxnLst>
              <a:rect l="0" t="0" r="r" b="b"/>
              <a:pathLst>
                <a:path w="37" h="30">
                  <a:moveTo>
                    <a:pt x="23" y="22"/>
                  </a:moveTo>
                  <a:lnTo>
                    <a:pt x="23" y="22"/>
                  </a:lnTo>
                  <a:lnTo>
                    <a:pt x="15" y="19"/>
                  </a:lnTo>
                  <a:lnTo>
                    <a:pt x="8" y="19"/>
                  </a:lnTo>
                  <a:lnTo>
                    <a:pt x="0" y="19"/>
                  </a:lnTo>
                  <a:lnTo>
                    <a:pt x="0" y="19"/>
                  </a:lnTo>
                  <a:lnTo>
                    <a:pt x="0" y="30"/>
                  </a:lnTo>
                  <a:lnTo>
                    <a:pt x="0" y="30"/>
                  </a:lnTo>
                  <a:lnTo>
                    <a:pt x="11" y="30"/>
                  </a:lnTo>
                  <a:lnTo>
                    <a:pt x="19" y="26"/>
                  </a:lnTo>
                  <a:lnTo>
                    <a:pt x="37" y="19"/>
                  </a:lnTo>
                  <a:lnTo>
                    <a:pt x="37" y="19"/>
                  </a:lnTo>
                  <a:lnTo>
                    <a:pt x="34" y="11"/>
                  </a:lnTo>
                  <a:lnTo>
                    <a:pt x="34" y="0"/>
                  </a:lnTo>
                  <a:lnTo>
                    <a:pt x="34" y="0"/>
                  </a:lnTo>
                  <a:lnTo>
                    <a:pt x="26" y="4"/>
                  </a:lnTo>
                  <a:lnTo>
                    <a:pt x="23" y="7"/>
                  </a:lnTo>
                  <a:lnTo>
                    <a:pt x="23" y="15"/>
                  </a:lnTo>
                  <a:lnTo>
                    <a:pt x="23" y="22"/>
                  </a:lnTo>
                  <a:lnTo>
                    <a:pt x="23"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9" name="Freeform 1750"/>
            <p:cNvSpPr>
              <a:spLocks/>
            </p:cNvSpPr>
            <p:nvPr/>
          </p:nvSpPr>
          <p:spPr bwMode="auto">
            <a:xfrm>
              <a:off x="5086352" y="2371527"/>
              <a:ext cx="76200" cy="34925"/>
            </a:xfrm>
            <a:custGeom>
              <a:avLst/>
              <a:gdLst/>
              <a:ahLst/>
              <a:cxnLst>
                <a:cxn ang="0">
                  <a:pos x="33" y="0"/>
                </a:cxn>
                <a:cxn ang="0">
                  <a:pos x="33" y="0"/>
                </a:cxn>
                <a:cxn ang="0">
                  <a:pos x="22" y="8"/>
                </a:cxn>
                <a:cxn ang="0">
                  <a:pos x="14" y="8"/>
                </a:cxn>
                <a:cxn ang="0">
                  <a:pos x="7" y="0"/>
                </a:cxn>
                <a:cxn ang="0">
                  <a:pos x="7" y="0"/>
                </a:cxn>
                <a:cxn ang="0">
                  <a:pos x="3" y="4"/>
                </a:cxn>
                <a:cxn ang="0">
                  <a:pos x="0" y="8"/>
                </a:cxn>
                <a:cxn ang="0">
                  <a:pos x="0" y="19"/>
                </a:cxn>
                <a:cxn ang="0">
                  <a:pos x="0" y="19"/>
                </a:cxn>
                <a:cxn ang="0">
                  <a:pos x="11" y="22"/>
                </a:cxn>
                <a:cxn ang="0">
                  <a:pos x="18" y="19"/>
                </a:cxn>
                <a:cxn ang="0">
                  <a:pos x="33" y="8"/>
                </a:cxn>
                <a:cxn ang="0">
                  <a:pos x="33" y="8"/>
                </a:cxn>
                <a:cxn ang="0">
                  <a:pos x="40" y="11"/>
                </a:cxn>
                <a:cxn ang="0">
                  <a:pos x="40" y="15"/>
                </a:cxn>
                <a:cxn ang="0">
                  <a:pos x="44" y="19"/>
                </a:cxn>
                <a:cxn ang="0">
                  <a:pos x="48" y="22"/>
                </a:cxn>
                <a:cxn ang="0">
                  <a:pos x="48" y="22"/>
                </a:cxn>
                <a:cxn ang="0">
                  <a:pos x="48" y="15"/>
                </a:cxn>
                <a:cxn ang="0">
                  <a:pos x="44" y="11"/>
                </a:cxn>
                <a:cxn ang="0">
                  <a:pos x="33" y="0"/>
                </a:cxn>
                <a:cxn ang="0">
                  <a:pos x="33" y="0"/>
                </a:cxn>
              </a:cxnLst>
              <a:rect l="0" t="0" r="r" b="b"/>
              <a:pathLst>
                <a:path w="48" h="22">
                  <a:moveTo>
                    <a:pt x="33" y="0"/>
                  </a:moveTo>
                  <a:lnTo>
                    <a:pt x="33" y="0"/>
                  </a:lnTo>
                  <a:lnTo>
                    <a:pt x="22" y="8"/>
                  </a:lnTo>
                  <a:lnTo>
                    <a:pt x="14" y="8"/>
                  </a:lnTo>
                  <a:lnTo>
                    <a:pt x="7" y="0"/>
                  </a:lnTo>
                  <a:lnTo>
                    <a:pt x="7" y="0"/>
                  </a:lnTo>
                  <a:lnTo>
                    <a:pt x="3" y="4"/>
                  </a:lnTo>
                  <a:lnTo>
                    <a:pt x="0" y="8"/>
                  </a:lnTo>
                  <a:lnTo>
                    <a:pt x="0" y="19"/>
                  </a:lnTo>
                  <a:lnTo>
                    <a:pt x="0" y="19"/>
                  </a:lnTo>
                  <a:lnTo>
                    <a:pt x="11" y="22"/>
                  </a:lnTo>
                  <a:lnTo>
                    <a:pt x="18" y="19"/>
                  </a:lnTo>
                  <a:lnTo>
                    <a:pt x="33" y="8"/>
                  </a:lnTo>
                  <a:lnTo>
                    <a:pt x="33" y="8"/>
                  </a:lnTo>
                  <a:lnTo>
                    <a:pt x="40" y="11"/>
                  </a:lnTo>
                  <a:lnTo>
                    <a:pt x="40" y="15"/>
                  </a:lnTo>
                  <a:lnTo>
                    <a:pt x="44" y="19"/>
                  </a:lnTo>
                  <a:lnTo>
                    <a:pt x="48" y="22"/>
                  </a:lnTo>
                  <a:lnTo>
                    <a:pt x="48" y="22"/>
                  </a:lnTo>
                  <a:lnTo>
                    <a:pt x="48" y="15"/>
                  </a:lnTo>
                  <a:lnTo>
                    <a:pt x="44" y="11"/>
                  </a:lnTo>
                  <a:lnTo>
                    <a:pt x="33" y="0"/>
                  </a:lnTo>
                  <a:lnTo>
                    <a:pt x="33" y="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0" name="Freeform 1751"/>
            <p:cNvSpPr>
              <a:spLocks/>
            </p:cNvSpPr>
            <p:nvPr/>
          </p:nvSpPr>
          <p:spPr bwMode="auto">
            <a:xfrm>
              <a:off x="3852864" y="2347715"/>
              <a:ext cx="11113" cy="17463"/>
            </a:xfrm>
            <a:custGeom>
              <a:avLst/>
              <a:gdLst/>
              <a:ahLst/>
              <a:cxnLst>
                <a:cxn ang="0">
                  <a:pos x="0" y="11"/>
                </a:cxn>
                <a:cxn ang="0">
                  <a:pos x="0" y="11"/>
                </a:cxn>
                <a:cxn ang="0">
                  <a:pos x="4" y="11"/>
                </a:cxn>
                <a:cxn ang="0">
                  <a:pos x="7" y="8"/>
                </a:cxn>
                <a:cxn ang="0">
                  <a:pos x="7" y="0"/>
                </a:cxn>
                <a:cxn ang="0">
                  <a:pos x="7" y="0"/>
                </a:cxn>
                <a:cxn ang="0">
                  <a:pos x="4" y="4"/>
                </a:cxn>
                <a:cxn ang="0">
                  <a:pos x="0" y="8"/>
                </a:cxn>
                <a:cxn ang="0">
                  <a:pos x="0" y="11"/>
                </a:cxn>
                <a:cxn ang="0">
                  <a:pos x="0" y="11"/>
                </a:cxn>
              </a:cxnLst>
              <a:rect l="0" t="0" r="r" b="b"/>
              <a:pathLst>
                <a:path w="7" h="11">
                  <a:moveTo>
                    <a:pt x="0" y="11"/>
                  </a:moveTo>
                  <a:lnTo>
                    <a:pt x="0" y="11"/>
                  </a:lnTo>
                  <a:lnTo>
                    <a:pt x="4" y="11"/>
                  </a:lnTo>
                  <a:lnTo>
                    <a:pt x="7" y="8"/>
                  </a:lnTo>
                  <a:lnTo>
                    <a:pt x="7" y="0"/>
                  </a:lnTo>
                  <a:lnTo>
                    <a:pt x="7" y="0"/>
                  </a:lnTo>
                  <a:lnTo>
                    <a:pt x="4" y="4"/>
                  </a:lnTo>
                  <a:lnTo>
                    <a:pt x="0" y="8"/>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1" name="Freeform 1752"/>
            <p:cNvSpPr>
              <a:spLocks/>
            </p:cNvSpPr>
            <p:nvPr/>
          </p:nvSpPr>
          <p:spPr bwMode="auto">
            <a:xfrm>
              <a:off x="5297489" y="2295327"/>
              <a:ext cx="60325" cy="41275"/>
            </a:xfrm>
            <a:custGeom>
              <a:avLst/>
              <a:gdLst/>
              <a:ahLst/>
              <a:cxnLst>
                <a:cxn ang="0">
                  <a:pos x="0" y="26"/>
                </a:cxn>
                <a:cxn ang="0">
                  <a:pos x="0" y="26"/>
                </a:cxn>
                <a:cxn ang="0">
                  <a:pos x="19" y="15"/>
                </a:cxn>
                <a:cxn ang="0">
                  <a:pos x="38" y="4"/>
                </a:cxn>
                <a:cxn ang="0">
                  <a:pos x="38" y="4"/>
                </a:cxn>
                <a:cxn ang="0">
                  <a:pos x="38" y="0"/>
                </a:cxn>
                <a:cxn ang="0">
                  <a:pos x="34" y="0"/>
                </a:cxn>
                <a:cxn ang="0">
                  <a:pos x="26" y="0"/>
                </a:cxn>
                <a:cxn ang="0">
                  <a:pos x="26" y="4"/>
                </a:cxn>
                <a:cxn ang="0">
                  <a:pos x="26" y="4"/>
                </a:cxn>
                <a:cxn ang="0">
                  <a:pos x="19" y="4"/>
                </a:cxn>
                <a:cxn ang="0">
                  <a:pos x="15" y="4"/>
                </a:cxn>
                <a:cxn ang="0">
                  <a:pos x="8" y="0"/>
                </a:cxn>
                <a:cxn ang="0">
                  <a:pos x="8" y="0"/>
                </a:cxn>
                <a:cxn ang="0">
                  <a:pos x="12" y="7"/>
                </a:cxn>
                <a:cxn ang="0">
                  <a:pos x="8" y="11"/>
                </a:cxn>
                <a:cxn ang="0">
                  <a:pos x="0" y="26"/>
                </a:cxn>
                <a:cxn ang="0">
                  <a:pos x="0" y="26"/>
                </a:cxn>
              </a:cxnLst>
              <a:rect l="0" t="0" r="r" b="b"/>
              <a:pathLst>
                <a:path w="38" h="26">
                  <a:moveTo>
                    <a:pt x="0" y="26"/>
                  </a:moveTo>
                  <a:lnTo>
                    <a:pt x="0" y="26"/>
                  </a:lnTo>
                  <a:lnTo>
                    <a:pt x="19" y="15"/>
                  </a:lnTo>
                  <a:lnTo>
                    <a:pt x="38" y="4"/>
                  </a:lnTo>
                  <a:lnTo>
                    <a:pt x="38" y="4"/>
                  </a:lnTo>
                  <a:lnTo>
                    <a:pt x="38" y="0"/>
                  </a:lnTo>
                  <a:lnTo>
                    <a:pt x="34" y="0"/>
                  </a:lnTo>
                  <a:lnTo>
                    <a:pt x="26" y="0"/>
                  </a:lnTo>
                  <a:lnTo>
                    <a:pt x="26" y="4"/>
                  </a:lnTo>
                  <a:lnTo>
                    <a:pt x="26" y="4"/>
                  </a:lnTo>
                  <a:lnTo>
                    <a:pt x="19" y="4"/>
                  </a:lnTo>
                  <a:lnTo>
                    <a:pt x="15" y="4"/>
                  </a:lnTo>
                  <a:lnTo>
                    <a:pt x="8" y="0"/>
                  </a:lnTo>
                  <a:lnTo>
                    <a:pt x="8" y="0"/>
                  </a:lnTo>
                  <a:lnTo>
                    <a:pt x="12" y="7"/>
                  </a:lnTo>
                  <a:lnTo>
                    <a:pt x="8" y="11"/>
                  </a:lnTo>
                  <a:lnTo>
                    <a:pt x="0" y="26"/>
                  </a:lnTo>
                  <a:lnTo>
                    <a:pt x="0" y="2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2" name="Freeform 1753"/>
            <p:cNvSpPr>
              <a:spLocks/>
            </p:cNvSpPr>
            <p:nvPr/>
          </p:nvSpPr>
          <p:spPr bwMode="auto">
            <a:xfrm>
              <a:off x="5114927" y="2277865"/>
              <a:ext cx="30163" cy="28575"/>
            </a:xfrm>
            <a:custGeom>
              <a:avLst/>
              <a:gdLst/>
              <a:ahLst/>
              <a:cxnLst>
                <a:cxn ang="0">
                  <a:pos x="11" y="3"/>
                </a:cxn>
                <a:cxn ang="0">
                  <a:pos x="11" y="3"/>
                </a:cxn>
                <a:cxn ang="0">
                  <a:pos x="11" y="7"/>
                </a:cxn>
                <a:cxn ang="0">
                  <a:pos x="8" y="11"/>
                </a:cxn>
                <a:cxn ang="0">
                  <a:pos x="0" y="11"/>
                </a:cxn>
                <a:cxn ang="0">
                  <a:pos x="0" y="11"/>
                </a:cxn>
                <a:cxn ang="0">
                  <a:pos x="0" y="15"/>
                </a:cxn>
                <a:cxn ang="0">
                  <a:pos x="4" y="18"/>
                </a:cxn>
                <a:cxn ang="0">
                  <a:pos x="11" y="18"/>
                </a:cxn>
                <a:cxn ang="0">
                  <a:pos x="15" y="11"/>
                </a:cxn>
                <a:cxn ang="0">
                  <a:pos x="19" y="3"/>
                </a:cxn>
                <a:cxn ang="0">
                  <a:pos x="19" y="3"/>
                </a:cxn>
                <a:cxn ang="0">
                  <a:pos x="15" y="3"/>
                </a:cxn>
                <a:cxn ang="0">
                  <a:pos x="11" y="3"/>
                </a:cxn>
                <a:cxn ang="0">
                  <a:pos x="11" y="0"/>
                </a:cxn>
                <a:cxn ang="0">
                  <a:pos x="4" y="0"/>
                </a:cxn>
                <a:cxn ang="0">
                  <a:pos x="4" y="0"/>
                </a:cxn>
                <a:cxn ang="0">
                  <a:pos x="8" y="3"/>
                </a:cxn>
                <a:cxn ang="0">
                  <a:pos x="11" y="3"/>
                </a:cxn>
                <a:cxn ang="0">
                  <a:pos x="11" y="3"/>
                </a:cxn>
              </a:cxnLst>
              <a:rect l="0" t="0" r="r" b="b"/>
              <a:pathLst>
                <a:path w="19" h="18">
                  <a:moveTo>
                    <a:pt x="11" y="3"/>
                  </a:moveTo>
                  <a:lnTo>
                    <a:pt x="11" y="3"/>
                  </a:lnTo>
                  <a:lnTo>
                    <a:pt x="11" y="7"/>
                  </a:lnTo>
                  <a:lnTo>
                    <a:pt x="8" y="11"/>
                  </a:lnTo>
                  <a:lnTo>
                    <a:pt x="0" y="11"/>
                  </a:lnTo>
                  <a:lnTo>
                    <a:pt x="0" y="11"/>
                  </a:lnTo>
                  <a:lnTo>
                    <a:pt x="0" y="15"/>
                  </a:lnTo>
                  <a:lnTo>
                    <a:pt x="4" y="18"/>
                  </a:lnTo>
                  <a:lnTo>
                    <a:pt x="11" y="18"/>
                  </a:lnTo>
                  <a:lnTo>
                    <a:pt x="15" y="11"/>
                  </a:lnTo>
                  <a:lnTo>
                    <a:pt x="19" y="3"/>
                  </a:lnTo>
                  <a:lnTo>
                    <a:pt x="19" y="3"/>
                  </a:lnTo>
                  <a:lnTo>
                    <a:pt x="15" y="3"/>
                  </a:lnTo>
                  <a:lnTo>
                    <a:pt x="11" y="3"/>
                  </a:lnTo>
                  <a:lnTo>
                    <a:pt x="11" y="0"/>
                  </a:lnTo>
                  <a:lnTo>
                    <a:pt x="4" y="0"/>
                  </a:lnTo>
                  <a:lnTo>
                    <a:pt x="4" y="0"/>
                  </a:lnTo>
                  <a:lnTo>
                    <a:pt x="8" y="3"/>
                  </a:lnTo>
                  <a:lnTo>
                    <a:pt x="11" y="3"/>
                  </a:lnTo>
                  <a:lnTo>
                    <a:pt x="11" y="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3" name="Freeform 1754"/>
            <p:cNvSpPr>
              <a:spLocks/>
            </p:cNvSpPr>
            <p:nvPr/>
          </p:nvSpPr>
          <p:spPr bwMode="auto">
            <a:xfrm>
              <a:off x="5503864" y="2260402"/>
              <a:ext cx="19050" cy="22225"/>
            </a:xfrm>
            <a:custGeom>
              <a:avLst/>
              <a:gdLst/>
              <a:ahLst/>
              <a:cxnLst>
                <a:cxn ang="0">
                  <a:pos x="0" y="14"/>
                </a:cxn>
                <a:cxn ang="0">
                  <a:pos x="0" y="14"/>
                </a:cxn>
                <a:cxn ang="0">
                  <a:pos x="4" y="14"/>
                </a:cxn>
                <a:cxn ang="0">
                  <a:pos x="4" y="11"/>
                </a:cxn>
                <a:cxn ang="0">
                  <a:pos x="8" y="11"/>
                </a:cxn>
                <a:cxn ang="0">
                  <a:pos x="12" y="11"/>
                </a:cxn>
                <a:cxn ang="0">
                  <a:pos x="12" y="11"/>
                </a:cxn>
                <a:cxn ang="0">
                  <a:pos x="12" y="3"/>
                </a:cxn>
                <a:cxn ang="0">
                  <a:pos x="12" y="3"/>
                </a:cxn>
                <a:cxn ang="0">
                  <a:pos x="8" y="3"/>
                </a:cxn>
                <a:cxn ang="0">
                  <a:pos x="4" y="0"/>
                </a:cxn>
                <a:cxn ang="0">
                  <a:pos x="4" y="0"/>
                </a:cxn>
                <a:cxn ang="0">
                  <a:pos x="0" y="0"/>
                </a:cxn>
                <a:cxn ang="0">
                  <a:pos x="0" y="0"/>
                </a:cxn>
                <a:cxn ang="0">
                  <a:pos x="0" y="3"/>
                </a:cxn>
                <a:cxn ang="0">
                  <a:pos x="4" y="3"/>
                </a:cxn>
                <a:cxn ang="0">
                  <a:pos x="4" y="3"/>
                </a:cxn>
                <a:cxn ang="0">
                  <a:pos x="4" y="7"/>
                </a:cxn>
                <a:cxn ang="0">
                  <a:pos x="4" y="11"/>
                </a:cxn>
                <a:cxn ang="0">
                  <a:pos x="0" y="11"/>
                </a:cxn>
                <a:cxn ang="0">
                  <a:pos x="0" y="14"/>
                </a:cxn>
                <a:cxn ang="0">
                  <a:pos x="0" y="14"/>
                </a:cxn>
              </a:cxnLst>
              <a:rect l="0" t="0" r="r" b="b"/>
              <a:pathLst>
                <a:path w="12" h="14">
                  <a:moveTo>
                    <a:pt x="0" y="14"/>
                  </a:moveTo>
                  <a:lnTo>
                    <a:pt x="0" y="14"/>
                  </a:lnTo>
                  <a:lnTo>
                    <a:pt x="4" y="14"/>
                  </a:lnTo>
                  <a:lnTo>
                    <a:pt x="4" y="11"/>
                  </a:lnTo>
                  <a:lnTo>
                    <a:pt x="8" y="11"/>
                  </a:lnTo>
                  <a:lnTo>
                    <a:pt x="12" y="11"/>
                  </a:lnTo>
                  <a:lnTo>
                    <a:pt x="12" y="11"/>
                  </a:lnTo>
                  <a:lnTo>
                    <a:pt x="12" y="3"/>
                  </a:lnTo>
                  <a:lnTo>
                    <a:pt x="12" y="3"/>
                  </a:lnTo>
                  <a:lnTo>
                    <a:pt x="8" y="3"/>
                  </a:lnTo>
                  <a:lnTo>
                    <a:pt x="4" y="0"/>
                  </a:lnTo>
                  <a:lnTo>
                    <a:pt x="4" y="0"/>
                  </a:lnTo>
                  <a:lnTo>
                    <a:pt x="0" y="0"/>
                  </a:lnTo>
                  <a:lnTo>
                    <a:pt x="0" y="0"/>
                  </a:lnTo>
                  <a:lnTo>
                    <a:pt x="0" y="3"/>
                  </a:lnTo>
                  <a:lnTo>
                    <a:pt x="4" y="3"/>
                  </a:lnTo>
                  <a:lnTo>
                    <a:pt x="4" y="3"/>
                  </a:lnTo>
                  <a:lnTo>
                    <a:pt x="4" y="7"/>
                  </a:lnTo>
                  <a:lnTo>
                    <a:pt x="4" y="11"/>
                  </a:lnTo>
                  <a:lnTo>
                    <a:pt x="0" y="11"/>
                  </a:lnTo>
                  <a:lnTo>
                    <a:pt x="0" y="14"/>
                  </a:lnTo>
                  <a:lnTo>
                    <a:pt x="0" y="1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4" name="Freeform 1755"/>
            <p:cNvSpPr>
              <a:spLocks/>
            </p:cNvSpPr>
            <p:nvPr/>
          </p:nvSpPr>
          <p:spPr bwMode="auto">
            <a:xfrm>
              <a:off x="5286377" y="2223890"/>
              <a:ext cx="41275" cy="53975"/>
            </a:xfrm>
            <a:custGeom>
              <a:avLst/>
              <a:gdLst/>
              <a:ahLst/>
              <a:cxnLst>
                <a:cxn ang="0">
                  <a:pos x="4" y="8"/>
                </a:cxn>
                <a:cxn ang="0">
                  <a:pos x="4" y="8"/>
                </a:cxn>
                <a:cxn ang="0">
                  <a:pos x="0" y="19"/>
                </a:cxn>
                <a:cxn ang="0">
                  <a:pos x="0" y="26"/>
                </a:cxn>
                <a:cxn ang="0">
                  <a:pos x="0" y="26"/>
                </a:cxn>
                <a:cxn ang="0">
                  <a:pos x="4" y="30"/>
                </a:cxn>
                <a:cxn ang="0">
                  <a:pos x="11" y="34"/>
                </a:cxn>
                <a:cxn ang="0">
                  <a:pos x="26" y="34"/>
                </a:cxn>
                <a:cxn ang="0">
                  <a:pos x="26" y="34"/>
                </a:cxn>
                <a:cxn ang="0">
                  <a:pos x="26" y="30"/>
                </a:cxn>
                <a:cxn ang="0">
                  <a:pos x="22" y="26"/>
                </a:cxn>
                <a:cxn ang="0">
                  <a:pos x="19" y="26"/>
                </a:cxn>
                <a:cxn ang="0">
                  <a:pos x="19" y="23"/>
                </a:cxn>
                <a:cxn ang="0">
                  <a:pos x="19" y="23"/>
                </a:cxn>
                <a:cxn ang="0">
                  <a:pos x="15" y="23"/>
                </a:cxn>
                <a:cxn ang="0">
                  <a:pos x="15" y="23"/>
                </a:cxn>
                <a:cxn ang="0">
                  <a:pos x="15" y="26"/>
                </a:cxn>
                <a:cxn ang="0">
                  <a:pos x="11" y="26"/>
                </a:cxn>
                <a:cxn ang="0">
                  <a:pos x="11" y="26"/>
                </a:cxn>
                <a:cxn ang="0">
                  <a:pos x="7" y="23"/>
                </a:cxn>
                <a:cxn ang="0">
                  <a:pos x="11" y="15"/>
                </a:cxn>
                <a:cxn ang="0">
                  <a:pos x="19" y="8"/>
                </a:cxn>
                <a:cxn ang="0">
                  <a:pos x="19" y="0"/>
                </a:cxn>
                <a:cxn ang="0">
                  <a:pos x="19" y="0"/>
                </a:cxn>
                <a:cxn ang="0">
                  <a:pos x="15" y="4"/>
                </a:cxn>
                <a:cxn ang="0">
                  <a:pos x="11" y="4"/>
                </a:cxn>
                <a:cxn ang="0">
                  <a:pos x="7" y="8"/>
                </a:cxn>
                <a:cxn ang="0">
                  <a:pos x="4" y="8"/>
                </a:cxn>
                <a:cxn ang="0">
                  <a:pos x="4" y="8"/>
                </a:cxn>
              </a:cxnLst>
              <a:rect l="0" t="0" r="r" b="b"/>
              <a:pathLst>
                <a:path w="26" h="34">
                  <a:moveTo>
                    <a:pt x="4" y="8"/>
                  </a:moveTo>
                  <a:lnTo>
                    <a:pt x="4" y="8"/>
                  </a:lnTo>
                  <a:lnTo>
                    <a:pt x="0" y="19"/>
                  </a:lnTo>
                  <a:lnTo>
                    <a:pt x="0" y="26"/>
                  </a:lnTo>
                  <a:lnTo>
                    <a:pt x="0" y="26"/>
                  </a:lnTo>
                  <a:lnTo>
                    <a:pt x="4" y="30"/>
                  </a:lnTo>
                  <a:lnTo>
                    <a:pt x="11" y="34"/>
                  </a:lnTo>
                  <a:lnTo>
                    <a:pt x="26" y="34"/>
                  </a:lnTo>
                  <a:lnTo>
                    <a:pt x="26" y="34"/>
                  </a:lnTo>
                  <a:lnTo>
                    <a:pt x="26" y="30"/>
                  </a:lnTo>
                  <a:lnTo>
                    <a:pt x="22" y="26"/>
                  </a:lnTo>
                  <a:lnTo>
                    <a:pt x="19" y="26"/>
                  </a:lnTo>
                  <a:lnTo>
                    <a:pt x="19" y="23"/>
                  </a:lnTo>
                  <a:lnTo>
                    <a:pt x="19" y="23"/>
                  </a:lnTo>
                  <a:lnTo>
                    <a:pt x="15" y="23"/>
                  </a:lnTo>
                  <a:lnTo>
                    <a:pt x="15" y="23"/>
                  </a:lnTo>
                  <a:lnTo>
                    <a:pt x="15" y="26"/>
                  </a:lnTo>
                  <a:lnTo>
                    <a:pt x="11" y="26"/>
                  </a:lnTo>
                  <a:lnTo>
                    <a:pt x="11" y="26"/>
                  </a:lnTo>
                  <a:lnTo>
                    <a:pt x="7" y="23"/>
                  </a:lnTo>
                  <a:lnTo>
                    <a:pt x="11" y="15"/>
                  </a:lnTo>
                  <a:lnTo>
                    <a:pt x="19" y="8"/>
                  </a:lnTo>
                  <a:lnTo>
                    <a:pt x="19" y="0"/>
                  </a:lnTo>
                  <a:lnTo>
                    <a:pt x="19" y="0"/>
                  </a:lnTo>
                  <a:lnTo>
                    <a:pt x="15" y="4"/>
                  </a:lnTo>
                  <a:lnTo>
                    <a:pt x="11" y="4"/>
                  </a:lnTo>
                  <a:lnTo>
                    <a:pt x="7" y="8"/>
                  </a:lnTo>
                  <a:lnTo>
                    <a:pt x="4" y="8"/>
                  </a:lnTo>
                  <a:lnTo>
                    <a:pt x="4" y="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5" name="Freeform 1756"/>
            <p:cNvSpPr>
              <a:spLocks/>
            </p:cNvSpPr>
            <p:nvPr/>
          </p:nvSpPr>
          <p:spPr bwMode="auto">
            <a:xfrm>
              <a:off x="5510214" y="2223890"/>
              <a:ext cx="17463" cy="17463"/>
            </a:xfrm>
            <a:custGeom>
              <a:avLst/>
              <a:gdLst/>
              <a:ahLst/>
              <a:cxnLst>
                <a:cxn ang="0">
                  <a:pos x="0" y="11"/>
                </a:cxn>
                <a:cxn ang="0">
                  <a:pos x="0" y="11"/>
                </a:cxn>
                <a:cxn ang="0">
                  <a:pos x="8" y="8"/>
                </a:cxn>
                <a:cxn ang="0">
                  <a:pos x="11" y="0"/>
                </a:cxn>
                <a:cxn ang="0">
                  <a:pos x="11" y="0"/>
                </a:cxn>
                <a:cxn ang="0">
                  <a:pos x="4" y="4"/>
                </a:cxn>
                <a:cxn ang="0">
                  <a:pos x="0" y="11"/>
                </a:cxn>
                <a:cxn ang="0">
                  <a:pos x="0" y="11"/>
                </a:cxn>
              </a:cxnLst>
              <a:rect l="0" t="0" r="r" b="b"/>
              <a:pathLst>
                <a:path w="11" h="11">
                  <a:moveTo>
                    <a:pt x="0" y="11"/>
                  </a:moveTo>
                  <a:lnTo>
                    <a:pt x="0" y="11"/>
                  </a:lnTo>
                  <a:lnTo>
                    <a:pt x="8" y="8"/>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6" name="Freeform 1757"/>
            <p:cNvSpPr>
              <a:spLocks/>
            </p:cNvSpPr>
            <p:nvPr/>
          </p:nvSpPr>
          <p:spPr bwMode="auto">
            <a:xfrm>
              <a:off x="5351464" y="2219127"/>
              <a:ext cx="28575" cy="17463"/>
            </a:xfrm>
            <a:custGeom>
              <a:avLst/>
              <a:gdLst/>
              <a:ahLst/>
              <a:cxnLst>
                <a:cxn ang="0">
                  <a:pos x="0" y="11"/>
                </a:cxn>
                <a:cxn ang="0">
                  <a:pos x="0" y="11"/>
                </a:cxn>
                <a:cxn ang="0">
                  <a:pos x="4" y="11"/>
                </a:cxn>
                <a:cxn ang="0">
                  <a:pos x="4" y="3"/>
                </a:cxn>
                <a:cxn ang="0">
                  <a:pos x="4" y="3"/>
                </a:cxn>
                <a:cxn ang="0">
                  <a:pos x="11" y="3"/>
                </a:cxn>
                <a:cxn ang="0">
                  <a:pos x="11" y="7"/>
                </a:cxn>
                <a:cxn ang="0">
                  <a:pos x="11" y="11"/>
                </a:cxn>
                <a:cxn ang="0">
                  <a:pos x="18" y="11"/>
                </a:cxn>
                <a:cxn ang="0">
                  <a:pos x="18" y="11"/>
                </a:cxn>
                <a:cxn ang="0">
                  <a:pos x="18" y="3"/>
                </a:cxn>
                <a:cxn ang="0">
                  <a:pos x="15" y="0"/>
                </a:cxn>
                <a:cxn ang="0">
                  <a:pos x="4" y="0"/>
                </a:cxn>
                <a:cxn ang="0">
                  <a:pos x="4" y="0"/>
                </a:cxn>
                <a:cxn ang="0">
                  <a:pos x="4" y="3"/>
                </a:cxn>
                <a:cxn ang="0">
                  <a:pos x="4" y="3"/>
                </a:cxn>
                <a:cxn ang="0">
                  <a:pos x="0" y="7"/>
                </a:cxn>
                <a:cxn ang="0">
                  <a:pos x="0" y="11"/>
                </a:cxn>
                <a:cxn ang="0">
                  <a:pos x="0" y="11"/>
                </a:cxn>
              </a:cxnLst>
              <a:rect l="0" t="0" r="r" b="b"/>
              <a:pathLst>
                <a:path w="18" h="11">
                  <a:moveTo>
                    <a:pt x="0" y="11"/>
                  </a:moveTo>
                  <a:lnTo>
                    <a:pt x="0" y="11"/>
                  </a:lnTo>
                  <a:lnTo>
                    <a:pt x="4" y="11"/>
                  </a:lnTo>
                  <a:lnTo>
                    <a:pt x="4" y="3"/>
                  </a:lnTo>
                  <a:lnTo>
                    <a:pt x="4" y="3"/>
                  </a:lnTo>
                  <a:lnTo>
                    <a:pt x="11" y="3"/>
                  </a:lnTo>
                  <a:lnTo>
                    <a:pt x="11" y="7"/>
                  </a:lnTo>
                  <a:lnTo>
                    <a:pt x="11" y="11"/>
                  </a:lnTo>
                  <a:lnTo>
                    <a:pt x="18" y="11"/>
                  </a:lnTo>
                  <a:lnTo>
                    <a:pt x="18" y="11"/>
                  </a:lnTo>
                  <a:lnTo>
                    <a:pt x="18" y="3"/>
                  </a:lnTo>
                  <a:lnTo>
                    <a:pt x="15" y="0"/>
                  </a:lnTo>
                  <a:lnTo>
                    <a:pt x="4" y="0"/>
                  </a:lnTo>
                  <a:lnTo>
                    <a:pt x="4" y="0"/>
                  </a:lnTo>
                  <a:lnTo>
                    <a:pt x="4" y="3"/>
                  </a:lnTo>
                  <a:lnTo>
                    <a:pt x="4" y="3"/>
                  </a:lnTo>
                  <a:lnTo>
                    <a:pt x="0" y="7"/>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7" name="Freeform 1758"/>
            <p:cNvSpPr>
              <a:spLocks/>
            </p:cNvSpPr>
            <p:nvPr/>
          </p:nvSpPr>
          <p:spPr bwMode="auto">
            <a:xfrm>
              <a:off x="3698877" y="2158802"/>
              <a:ext cx="17463" cy="19050"/>
            </a:xfrm>
            <a:custGeom>
              <a:avLst/>
              <a:gdLst/>
              <a:ahLst/>
              <a:cxnLst>
                <a:cxn ang="0">
                  <a:pos x="4" y="12"/>
                </a:cxn>
                <a:cxn ang="0">
                  <a:pos x="4" y="12"/>
                </a:cxn>
                <a:cxn ang="0">
                  <a:pos x="11" y="12"/>
                </a:cxn>
                <a:cxn ang="0">
                  <a:pos x="11" y="12"/>
                </a:cxn>
                <a:cxn ang="0">
                  <a:pos x="11" y="8"/>
                </a:cxn>
                <a:cxn ang="0">
                  <a:pos x="8" y="8"/>
                </a:cxn>
                <a:cxn ang="0">
                  <a:pos x="4" y="4"/>
                </a:cxn>
                <a:cxn ang="0">
                  <a:pos x="4" y="0"/>
                </a:cxn>
                <a:cxn ang="0">
                  <a:pos x="4" y="0"/>
                </a:cxn>
                <a:cxn ang="0">
                  <a:pos x="0" y="0"/>
                </a:cxn>
                <a:cxn ang="0">
                  <a:pos x="0" y="4"/>
                </a:cxn>
                <a:cxn ang="0">
                  <a:pos x="4" y="8"/>
                </a:cxn>
                <a:cxn ang="0">
                  <a:pos x="4" y="12"/>
                </a:cxn>
                <a:cxn ang="0">
                  <a:pos x="4" y="12"/>
                </a:cxn>
              </a:cxnLst>
              <a:rect l="0" t="0" r="r" b="b"/>
              <a:pathLst>
                <a:path w="11" h="12">
                  <a:moveTo>
                    <a:pt x="4" y="12"/>
                  </a:moveTo>
                  <a:lnTo>
                    <a:pt x="4" y="12"/>
                  </a:lnTo>
                  <a:lnTo>
                    <a:pt x="11" y="12"/>
                  </a:lnTo>
                  <a:lnTo>
                    <a:pt x="11" y="12"/>
                  </a:lnTo>
                  <a:lnTo>
                    <a:pt x="11" y="8"/>
                  </a:lnTo>
                  <a:lnTo>
                    <a:pt x="8" y="8"/>
                  </a:lnTo>
                  <a:lnTo>
                    <a:pt x="4" y="4"/>
                  </a:lnTo>
                  <a:lnTo>
                    <a:pt x="4" y="0"/>
                  </a:lnTo>
                  <a:lnTo>
                    <a:pt x="4" y="0"/>
                  </a:lnTo>
                  <a:lnTo>
                    <a:pt x="0" y="0"/>
                  </a:lnTo>
                  <a:lnTo>
                    <a:pt x="0" y="4"/>
                  </a:lnTo>
                  <a:lnTo>
                    <a:pt x="4" y="8"/>
                  </a:lnTo>
                  <a:lnTo>
                    <a:pt x="4" y="12"/>
                  </a:lnTo>
                  <a:lnTo>
                    <a:pt x="4" y="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8" name="Freeform 1759"/>
            <p:cNvSpPr>
              <a:spLocks/>
            </p:cNvSpPr>
            <p:nvPr/>
          </p:nvSpPr>
          <p:spPr bwMode="auto">
            <a:xfrm>
              <a:off x="5351464" y="2130227"/>
              <a:ext cx="17463" cy="17463"/>
            </a:xfrm>
            <a:custGeom>
              <a:avLst/>
              <a:gdLst/>
              <a:ahLst/>
              <a:cxnLst>
                <a:cxn ang="0">
                  <a:pos x="0" y="11"/>
                </a:cxn>
                <a:cxn ang="0">
                  <a:pos x="0" y="11"/>
                </a:cxn>
                <a:cxn ang="0">
                  <a:pos x="7" y="7"/>
                </a:cxn>
                <a:cxn ang="0">
                  <a:pos x="11" y="0"/>
                </a:cxn>
                <a:cxn ang="0">
                  <a:pos x="11" y="0"/>
                </a:cxn>
                <a:cxn ang="0">
                  <a:pos x="4" y="4"/>
                </a:cxn>
                <a:cxn ang="0">
                  <a:pos x="0" y="11"/>
                </a:cxn>
                <a:cxn ang="0">
                  <a:pos x="0" y="11"/>
                </a:cxn>
              </a:cxnLst>
              <a:rect l="0" t="0" r="r" b="b"/>
              <a:pathLst>
                <a:path w="11" h="11">
                  <a:moveTo>
                    <a:pt x="0" y="11"/>
                  </a:moveTo>
                  <a:lnTo>
                    <a:pt x="0" y="11"/>
                  </a:lnTo>
                  <a:lnTo>
                    <a:pt x="7" y="7"/>
                  </a:lnTo>
                  <a:lnTo>
                    <a:pt x="11" y="0"/>
                  </a:lnTo>
                  <a:lnTo>
                    <a:pt x="11" y="0"/>
                  </a:lnTo>
                  <a:lnTo>
                    <a:pt x="4" y="4"/>
                  </a:lnTo>
                  <a:lnTo>
                    <a:pt x="0" y="11"/>
                  </a:lnTo>
                  <a:lnTo>
                    <a:pt x="0" y="1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9" name="Freeform 1760"/>
            <p:cNvSpPr>
              <a:spLocks/>
            </p:cNvSpPr>
            <p:nvPr/>
          </p:nvSpPr>
          <p:spPr bwMode="auto">
            <a:xfrm>
              <a:off x="3870327" y="2719190"/>
              <a:ext cx="71438" cy="36513"/>
            </a:xfrm>
            <a:custGeom>
              <a:avLst/>
              <a:gdLst/>
              <a:ahLst/>
              <a:cxnLst>
                <a:cxn ang="0">
                  <a:pos x="11" y="23"/>
                </a:cxn>
                <a:cxn ang="0">
                  <a:pos x="11" y="23"/>
                </a:cxn>
                <a:cxn ang="0">
                  <a:pos x="30" y="15"/>
                </a:cxn>
                <a:cxn ang="0">
                  <a:pos x="37" y="8"/>
                </a:cxn>
                <a:cxn ang="0">
                  <a:pos x="45" y="0"/>
                </a:cxn>
                <a:cxn ang="0">
                  <a:pos x="45" y="0"/>
                </a:cxn>
                <a:cxn ang="0">
                  <a:pos x="26" y="0"/>
                </a:cxn>
                <a:cxn ang="0">
                  <a:pos x="26" y="0"/>
                </a:cxn>
                <a:cxn ang="0">
                  <a:pos x="26" y="4"/>
                </a:cxn>
                <a:cxn ang="0">
                  <a:pos x="22" y="12"/>
                </a:cxn>
                <a:cxn ang="0">
                  <a:pos x="22" y="12"/>
                </a:cxn>
                <a:cxn ang="0">
                  <a:pos x="15" y="4"/>
                </a:cxn>
                <a:cxn ang="0">
                  <a:pos x="11" y="0"/>
                </a:cxn>
                <a:cxn ang="0">
                  <a:pos x="7" y="0"/>
                </a:cxn>
                <a:cxn ang="0">
                  <a:pos x="7" y="0"/>
                </a:cxn>
                <a:cxn ang="0">
                  <a:pos x="4" y="4"/>
                </a:cxn>
                <a:cxn ang="0">
                  <a:pos x="0" y="4"/>
                </a:cxn>
                <a:cxn ang="0">
                  <a:pos x="0" y="4"/>
                </a:cxn>
                <a:cxn ang="0">
                  <a:pos x="4" y="12"/>
                </a:cxn>
                <a:cxn ang="0">
                  <a:pos x="7" y="15"/>
                </a:cxn>
                <a:cxn ang="0">
                  <a:pos x="11" y="19"/>
                </a:cxn>
                <a:cxn ang="0">
                  <a:pos x="11" y="23"/>
                </a:cxn>
                <a:cxn ang="0">
                  <a:pos x="11" y="23"/>
                </a:cxn>
              </a:cxnLst>
              <a:rect l="0" t="0" r="r" b="b"/>
              <a:pathLst>
                <a:path w="45" h="23">
                  <a:moveTo>
                    <a:pt x="11" y="23"/>
                  </a:moveTo>
                  <a:lnTo>
                    <a:pt x="11" y="23"/>
                  </a:lnTo>
                  <a:lnTo>
                    <a:pt x="30" y="15"/>
                  </a:lnTo>
                  <a:lnTo>
                    <a:pt x="37" y="8"/>
                  </a:lnTo>
                  <a:lnTo>
                    <a:pt x="45" y="0"/>
                  </a:lnTo>
                  <a:lnTo>
                    <a:pt x="45" y="0"/>
                  </a:lnTo>
                  <a:lnTo>
                    <a:pt x="26" y="0"/>
                  </a:lnTo>
                  <a:lnTo>
                    <a:pt x="26" y="0"/>
                  </a:lnTo>
                  <a:lnTo>
                    <a:pt x="26" y="4"/>
                  </a:lnTo>
                  <a:lnTo>
                    <a:pt x="22" y="12"/>
                  </a:lnTo>
                  <a:lnTo>
                    <a:pt x="22" y="12"/>
                  </a:lnTo>
                  <a:lnTo>
                    <a:pt x="15" y="4"/>
                  </a:lnTo>
                  <a:lnTo>
                    <a:pt x="11" y="0"/>
                  </a:lnTo>
                  <a:lnTo>
                    <a:pt x="7" y="0"/>
                  </a:lnTo>
                  <a:lnTo>
                    <a:pt x="7" y="0"/>
                  </a:lnTo>
                  <a:lnTo>
                    <a:pt x="4" y="4"/>
                  </a:lnTo>
                  <a:lnTo>
                    <a:pt x="0" y="4"/>
                  </a:lnTo>
                  <a:lnTo>
                    <a:pt x="0" y="4"/>
                  </a:lnTo>
                  <a:lnTo>
                    <a:pt x="4" y="12"/>
                  </a:lnTo>
                  <a:lnTo>
                    <a:pt x="7" y="15"/>
                  </a:lnTo>
                  <a:lnTo>
                    <a:pt x="11" y="19"/>
                  </a:lnTo>
                  <a:lnTo>
                    <a:pt x="11" y="23"/>
                  </a:lnTo>
                  <a:lnTo>
                    <a:pt x="11" y="2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0" name="Freeform 1761"/>
            <p:cNvSpPr>
              <a:spLocks/>
            </p:cNvSpPr>
            <p:nvPr/>
          </p:nvSpPr>
          <p:spPr bwMode="auto">
            <a:xfrm>
              <a:off x="4100514" y="2725540"/>
              <a:ext cx="34925" cy="30163"/>
            </a:xfrm>
            <a:custGeom>
              <a:avLst/>
              <a:gdLst/>
              <a:ahLst/>
              <a:cxnLst>
                <a:cxn ang="0">
                  <a:pos x="15" y="19"/>
                </a:cxn>
                <a:cxn ang="0">
                  <a:pos x="15" y="19"/>
                </a:cxn>
                <a:cxn ang="0">
                  <a:pos x="15" y="15"/>
                </a:cxn>
                <a:cxn ang="0">
                  <a:pos x="19" y="11"/>
                </a:cxn>
                <a:cxn ang="0">
                  <a:pos x="22" y="11"/>
                </a:cxn>
                <a:cxn ang="0">
                  <a:pos x="22" y="11"/>
                </a:cxn>
                <a:cxn ang="0">
                  <a:pos x="19" y="8"/>
                </a:cxn>
                <a:cxn ang="0">
                  <a:pos x="15" y="0"/>
                </a:cxn>
                <a:cxn ang="0">
                  <a:pos x="15" y="0"/>
                </a:cxn>
                <a:cxn ang="0">
                  <a:pos x="11" y="4"/>
                </a:cxn>
                <a:cxn ang="0">
                  <a:pos x="7" y="4"/>
                </a:cxn>
                <a:cxn ang="0">
                  <a:pos x="4" y="8"/>
                </a:cxn>
                <a:cxn ang="0">
                  <a:pos x="0" y="8"/>
                </a:cxn>
                <a:cxn ang="0">
                  <a:pos x="0" y="8"/>
                </a:cxn>
                <a:cxn ang="0">
                  <a:pos x="4" y="15"/>
                </a:cxn>
                <a:cxn ang="0">
                  <a:pos x="7" y="19"/>
                </a:cxn>
                <a:cxn ang="0">
                  <a:pos x="15" y="19"/>
                </a:cxn>
                <a:cxn ang="0">
                  <a:pos x="15" y="19"/>
                </a:cxn>
              </a:cxnLst>
              <a:rect l="0" t="0" r="r" b="b"/>
              <a:pathLst>
                <a:path w="22" h="19">
                  <a:moveTo>
                    <a:pt x="15" y="19"/>
                  </a:moveTo>
                  <a:lnTo>
                    <a:pt x="15" y="19"/>
                  </a:lnTo>
                  <a:lnTo>
                    <a:pt x="15" y="15"/>
                  </a:lnTo>
                  <a:lnTo>
                    <a:pt x="19" y="11"/>
                  </a:lnTo>
                  <a:lnTo>
                    <a:pt x="22" y="11"/>
                  </a:lnTo>
                  <a:lnTo>
                    <a:pt x="22" y="11"/>
                  </a:lnTo>
                  <a:lnTo>
                    <a:pt x="19" y="8"/>
                  </a:lnTo>
                  <a:lnTo>
                    <a:pt x="15" y="0"/>
                  </a:lnTo>
                  <a:lnTo>
                    <a:pt x="15" y="0"/>
                  </a:lnTo>
                  <a:lnTo>
                    <a:pt x="11" y="4"/>
                  </a:lnTo>
                  <a:lnTo>
                    <a:pt x="7" y="4"/>
                  </a:lnTo>
                  <a:lnTo>
                    <a:pt x="4" y="8"/>
                  </a:lnTo>
                  <a:lnTo>
                    <a:pt x="0" y="8"/>
                  </a:lnTo>
                  <a:lnTo>
                    <a:pt x="0" y="8"/>
                  </a:lnTo>
                  <a:lnTo>
                    <a:pt x="4" y="15"/>
                  </a:lnTo>
                  <a:lnTo>
                    <a:pt x="7" y="19"/>
                  </a:lnTo>
                  <a:lnTo>
                    <a:pt x="15" y="19"/>
                  </a:lnTo>
                  <a:lnTo>
                    <a:pt x="15" y="1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1" name="Line 1762"/>
            <p:cNvSpPr>
              <a:spLocks noChangeShapeType="1"/>
            </p:cNvSpPr>
            <p:nvPr/>
          </p:nvSpPr>
          <p:spPr bwMode="auto">
            <a:xfrm>
              <a:off x="4406902" y="2508052"/>
              <a:ext cx="71438" cy="69850"/>
            </a:xfrm>
            <a:prstGeom prst="line">
              <a:avLst/>
            </a:prstGeom>
            <a:noFill/>
            <a:ln w="23813">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2" name="Freeform 1763"/>
            <p:cNvSpPr>
              <a:spLocks/>
            </p:cNvSpPr>
            <p:nvPr/>
          </p:nvSpPr>
          <p:spPr bwMode="auto">
            <a:xfrm>
              <a:off x="4378327" y="2477890"/>
              <a:ext cx="206375" cy="212725"/>
            </a:xfrm>
            <a:custGeom>
              <a:avLst/>
              <a:gdLst/>
              <a:ahLst/>
              <a:cxnLst>
                <a:cxn ang="0">
                  <a:pos x="48" y="48"/>
                </a:cxn>
                <a:cxn ang="0">
                  <a:pos x="59" y="0"/>
                </a:cxn>
                <a:cxn ang="0">
                  <a:pos x="63" y="0"/>
                </a:cxn>
                <a:cxn ang="0">
                  <a:pos x="93" y="71"/>
                </a:cxn>
                <a:cxn ang="0">
                  <a:pos x="93" y="71"/>
                </a:cxn>
                <a:cxn ang="0">
                  <a:pos x="130" y="134"/>
                </a:cxn>
                <a:cxn ang="0">
                  <a:pos x="130" y="134"/>
                </a:cxn>
                <a:cxn ang="0">
                  <a:pos x="67" y="93"/>
                </a:cxn>
                <a:cxn ang="0">
                  <a:pos x="0" y="63"/>
                </a:cxn>
                <a:cxn ang="0">
                  <a:pos x="0" y="60"/>
                </a:cxn>
                <a:cxn ang="0">
                  <a:pos x="48" y="48"/>
                </a:cxn>
              </a:cxnLst>
              <a:rect l="0" t="0" r="r" b="b"/>
              <a:pathLst>
                <a:path w="130" h="134">
                  <a:moveTo>
                    <a:pt x="48" y="48"/>
                  </a:moveTo>
                  <a:lnTo>
                    <a:pt x="59" y="0"/>
                  </a:lnTo>
                  <a:lnTo>
                    <a:pt x="63" y="0"/>
                  </a:lnTo>
                  <a:lnTo>
                    <a:pt x="93" y="71"/>
                  </a:lnTo>
                  <a:lnTo>
                    <a:pt x="93" y="71"/>
                  </a:lnTo>
                  <a:lnTo>
                    <a:pt x="130" y="134"/>
                  </a:lnTo>
                  <a:lnTo>
                    <a:pt x="130" y="134"/>
                  </a:lnTo>
                  <a:lnTo>
                    <a:pt x="67" y="93"/>
                  </a:lnTo>
                  <a:lnTo>
                    <a:pt x="0" y="63"/>
                  </a:lnTo>
                  <a:lnTo>
                    <a:pt x="0" y="60"/>
                  </a:lnTo>
                  <a:lnTo>
                    <a:pt x="48" y="48"/>
                  </a:lnTo>
                  <a:close/>
                </a:path>
              </a:pathLst>
            </a:custGeom>
            <a:solidFill>
              <a:srgbClr val="ED1C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3" name="Rectangle 1764"/>
            <p:cNvSpPr>
              <a:spLocks noChangeArrowheads="1"/>
            </p:cNvSpPr>
            <p:nvPr/>
          </p:nvSpPr>
          <p:spPr bwMode="auto">
            <a:xfrm>
              <a:off x="2997202" y="3509765"/>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684" name="Rectangle 1765"/>
            <p:cNvSpPr>
              <a:spLocks noChangeArrowheads="1"/>
            </p:cNvSpPr>
            <p:nvPr/>
          </p:nvSpPr>
          <p:spPr bwMode="auto">
            <a:xfrm>
              <a:off x="3852864" y="3509765"/>
              <a:ext cx="5080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1000</a:t>
              </a:r>
              <a:endParaRPr kumimoji="0" lang="en-US" sz="1800" b="0" i="0" u="none" strike="noStrike" cap="none" normalizeH="0" baseline="0" smtClean="0">
                <a:ln>
                  <a:noFill/>
                </a:ln>
                <a:solidFill>
                  <a:schemeClr val="tx1"/>
                </a:solidFill>
                <a:effectLst/>
                <a:latin typeface="Arial" pitchFamily="34" charset="0"/>
              </a:endParaRPr>
            </a:p>
          </p:txBody>
        </p:sp>
        <p:sp>
          <p:nvSpPr>
            <p:cNvPr id="1685" name="Rectangle 1766"/>
            <p:cNvSpPr>
              <a:spLocks noChangeArrowheads="1"/>
            </p:cNvSpPr>
            <p:nvPr/>
          </p:nvSpPr>
          <p:spPr bwMode="auto">
            <a:xfrm>
              <a:off x="4891089" y="3509765"/>
              <a:ext cx="508000"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2000</a:t>
              </a:r>
              <a:endParaRPr kumimoji="0" lang="en-US" sz="1800" b="0" i="0" u="none" strike="noStrike" cap="none" normalizeH="0" baseline="0" smtClean="0">
                <a:ln>
                  <a:noFill/>
                </a:ln>
                <a:solidFill>
                  <a:schemeClr val="tx1"/>
                </a:solidFill>
                <a:effectLst/>
                <a:latin typeface="Arial" pitchFamily="34" charset="0"/>
              </a:endParaRPr>
            </a:p>
          </p:txBody>
        </p:sp>
        <p:sp>
          <p:nvSpPr>
            <p:cNvPr id="1686" name="Rectangle 1767"/>
            <p:cNvSpPr>
              <a:spLocks noChangeArrowheads="1"/>
            </p:cNvSpPr>
            <p:nvPr/>
          </p:nvSpPr>
          <p:spPr bwMode="auto">
            <a:xfrm>
              <a:off x="2089152" y="3025577"/>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687" name="Rectangle 1768"/>
            <p:cNvSpPr>
              <a:spLocks noChangeArrowheads="1"/>
            </p:cNvSpPr>
            <p:nvPr/>
          </p:nvSpPr>
          <p:spPr bwMode="auto">
            <a:xfrm>
              <a:off x="2089152" y="2460427"/>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1.2</a:t>
              </a:r>
              <a:endParaRPr kumimoji="0" lang="en-US" sz="1800" b="0" i="0" u="none" strike="noStrike" cap="none" normalizeH="0" baseline="0" smtClean="0">
                <a:ln>
                  <a:noFill/>
                </a:ln>
                <a:solidFill>
                  <a:schemeClr val="tx1"/>
                </a:solidFill>
                <a:effectLst/>
                <a:latin typeface="Arial" pitchFamily="34" charset="0"/>
              </a:endParaRPr>
            </a:p>
          </p:txBody>
        </p:sp>
        <p:sp>
          <p:nvSpPr>
            <p:cNvPr id="1688" name="Rectangle 1769"/>
            <p:cNvSpPr>
              <a:spLocks noChangeArrowheads="1"/>
            </p:cNvSpPr>
            <p:nvPr/>
          </p:nvSpPr>
          <p:spPr bwMode="auto">
            <a:xfrm>
              <a:off x="2089152" y="1834952"/>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1.4</a:t>
              </a:r>
              <a:endParaRPr kumimoji="0" lang="en-US" sz="1800" b="0" i="0" u="none" strike="noStrike" cap="none" normalizeH="0" baseline="0" smtClean="0">
                <a:ln>
                  <a:noFill/>
                </a:ln>
                <a:solidFill>
                  <a:schemeClr val="tx1"/>
                </a:solidFill>
                <a:effectLst/>
                <a:latin typeface="Arial" pitchFamily="34" charset="0"/>
              </a:endParaRPr>
            </a:p>
          </p:txBody>
        </p:sp>
        <p:sp>
          <p:nvSpPr>
            <p:cNvPr id="1689" name="Line 1770"/>
            <p:cNvSpPr>
              <a:spLocks noChangeShapeType="1"/>
            </p:cNvSpPr>
            <p:nvPr/>
          </p:nvSpPr>
          <p:spPr bwMode="auto">
            <a:xfrm>
              <a:off x="2460627" y="1976240"/>
              <a:ext cx="1588" cy="14747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0" name="Line 1771"/>
            <p:cNvSpPr>
              <a:spLocks noChangeShapeType="1"/>
            </p:cNvSpPr>
            <p:nvPr/>
          </p:nvSpPr>
          <p:spPr bwMode="auto">
            <a:xfrm>
              <a:off x="2406652" y="1982590"/>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1" name="Line 1772"/>
            <p:cNvSpPr>
              <a:spLocks noChangeShapeType="1"/>
            </p:cNvSpPr>
            <p:nvPr/>
          </p:nvSpPr>
          <p:spPr bwMode="auto">
            <a:xfrm>
              <a:off x="2406652" y="3444677"/>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2" name="Line 1773"/>
            <p:cNvSpPr>
              <a:spLocks noChangeShapeType="1"/>
            </p:cNvSpPr>
            <p:nvPr/>
          </p:nvSpPr>
          <p:spPr bwMode="auto">
            <a:xfrm>
              <a:off x="2406652" y="3155752"/>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3" name="Line 1774"/>
            <p:cNvSpPr>
              <a:spLocks noChangeShapeType="1"/>
            </p:cNvSpPr>
            <p:nvPr/>
          </p:nvSpPr>
          <p:spPr bwMode="auto">
            <a:xfrm>
              <a:off x="2406652" y="2862065"/>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4" name="Line 1775"/>
            <p:cNvSpPr>
              <a:spLocks noChangeShapeType="1"/>
            </p:cNvSpPr>
            <p:nvPr/>
          </p:nvSpPr>
          <p:spPr bwMode="auto">
            <a:xfrm>
              <a:off x="2406652" y="2573140"/>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5" name="Line 1776"/>
            <p:cNvSpPr>
              <a:spLocks noChangeShapeType="1"/>
            </p:cNvSpPr>
            <p:nvPr/>
          </p:nvSpPr>
          <p:spPr bwMode="auto">
            <a:xfrm>
              <a:off x="2406652" y="2277865"/>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6" name="Line 1777"/>
            <p:cNvSpPr>
              <a:spLocks noChangeShapeType="1"/>
            </p:cNvSpPr>
            <p:nvPr/>
          </p:nvSpPr>
          <p:spPr bwMode="auto">
            <a:xfrm>
              <a:off x="2543177" y="3457377"/>
              <a:ext cx="3079750"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7" name="Line 1778"/>
            <p:cNvSpPr>
              <a:spLocks noChangeShapeType="1"/>
            </p:cNvSpPr>
            <p:nvPr/>
          </p:nvSpPr>
          <p:spPr bwMode="auto">
            <a:xfrm flipV="1">
              <a:off x="5622927"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8" name="Line 1779"/>
            <p:cNvSpPr>
              <a:spLocks noChangeShapeType="1"/>
            </p:cNvSpPr>
            <p:nvPr/>
          </p:nvSpPr>
          <p:spPr bwMode="auto">
            <a:xfrm flipV="1">
              <a:off x="2543177"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9" name="Line 1780"/>
            <p:cNvSpPr>
              <a:spLocks noChangeShapeType="1"/>
            </p:cNvSpPr>
            <p:nvPr/>
          </p:nvSpPr>
          <p:spPr bwMode="auto">
            <a:xfrm flipV="1">
              <a:off x="3055939"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0" name="Line 1781"/>
            <p:cNvSpPr>
              <a:spLocks noChangeShapeType="1"/>
            </p:cNvSpPr>
            <p:nvPr/>
          </p:nvSpPr>
          <p:spPr bwMode="auto">
            <a:xfrm flipV="1">
              <a:off x="3568702"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1" name="Line 1782"/>
            <p:cNvSpPr>
              <a:spLocks noChangeShapeType="1"/>
            </p:cNvSpPr>
            <p:nvPr/>
          </p:nvSpPr>
          <p:spPr bwMode="auto">
            <a:xfrm flipV="1">
              <a:off x="4083052"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2" name="Line 1783"/>
            <p:cNvSpPr>
              <a:spLocks noChangeShapeType="1"/>
            </p:cNvSpPr>
            <p:nvPr/>
          </p:nvSpPr>
          <p:spPr bwMode="auto">
            <a:xfrm flipV="1">
              <a:off x="4595814"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3" name="Line 1784"/>
            <p:cNvSpPr>
              <a:spLocks noChangeShapeType="1"/>
            </p:cNvSpPr>
            <p:nvPr/>
          </p:nvSpPr>
          <p:spPr bwMode="auto">
            <a:xfrm flipV="1">
              <a:off x="5108577" y="3457377"/>
              <a:ext cx="1588" cy="4762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4" name="Rectangle 1787"/>
            <p:cNvSpPr>
              <a:spLocks noChangeArrowheads="1"/>
            </p:cNvSpPr>
            <p:nvPr/>
          </p:nvSpPr>
          <p:spPr bwMode="auto">
            <a:xfrm>
              <a:off x="3379789" y="1739702"/>
              <a:ext cx="1711325"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Kojima et al. (2004)</a:t>
              </a:r>
              <a:endParaRPr kumimoji="0" lang="en-US" sz="1800" b="0" i="0" u="none" strike="noStrike" cap="none" normalizeH="0" baseline="0" dirty="0" smtClean="0">
                <a:ln>
                  <a:noFill/>
                </a:ln>
                <a:solidFill>
                  <a:schemeClr val="tx1"/>
                </a:solidFill>
                <a:effectLst/>
                <a:latin typeface="Arial" pitchFamily="34" charset="0"/>
              </a:endParaRPr>
            </a:p>
          </p:txBody>
        </p:sp>
      </p:grpSp>
      <p:grpSp>
        <p:nvGrpSpPr>
          <p:cNvPr id="1705" name="Group 1704"/>
          <p:cNvGrpSpPr/>
          <p:nvPr/>
        </p:nvGrpSpPr>
        <p:grpSpPr>
          <a:xfrm>
            <a:off x="1050926" y="3663599"/>
            <a:ext cx="3482975" cy="2081174"/>
            <a:chOff x="2082802" y="3759041"/>
            <a:chExt cx="3482975" cy="2081174"/>
          </a:xfrm>
        </p:grpSpPr>
        <p:sp>
          <p:nvSpPr>
            <p:cNvPr id="1706" name="Line 918"/>
            <p:cNvSpPr>
              <a:spLocks noChangeShapeType="1"/>
            </p:cNvSpPr>
            <p:nvPr/>
          </p:nvSpPr>
          <p:spPr bwMode="auto">
            <a:xfrm flipV="1">
              <a:off x="2997202" y="5055990"/>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7" name="Line 919"/>
            <p:cNvSpPr>
              <a:spLocks noChangeShapeType="1"/>
            </p:cNvSpPr>
            <p:nvPr/>
          </p:nvSpPr>
          <p:spPr bwMode="auto">
            <a:xfrm flipV="1">
              <a:off x="2997202" y="4867077"/>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8" name="Line 920"/>
            <p:cNvSpPr>
              <a:spLocks noChangeShapeType="1"/>
            </p:cNvSpPr>
            <p:nvPr/>
          </p:nvSpPr>
          <p:spPr bwMode="auto">
            <a:xfrm flipV="1">
              <a:off x="2997202" y="4678165"/>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9" name="Line 921"/>
            <p:cNvSpPr>
              <a:spLocks noChangeShapeType="1"/>
            </p:cNvSpPr>
            <p:nvPr/>
          </p:nvSpPr>
          <p:spPr bwMode="auto">
            <a:xfrm flipV="1">
              <a:off x="2997202" y="4489252"/>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0" name="Line 922"/>
            <p:cNvSpPr>
              <a:spLocks noChangeShapeType="1"/>
            </p:cNvSpPr>
            <p:nvPr/>
          </p:nvSpPr>
          <p:spPr bwMode="auto">
            <a:xfrm flipV="1">
              <a:off x="2997202" y="4300340"/>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1" name="Line 923"/>
            <p:cNvSpPr>
              <a:spLocks noChangeShapeType="1"/>
            </p:cNvSpPr>
            <p:nvPr/>
          </p:nvSpPr>
          <p:spPr bwMode="auto">
            <a:xfrm flipV="1">
              <a:off x="2997202" y="4111427"/>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2" name="Line 924"/>
            <p:cNvSpPr>
              <a:spLocks noChangeShapeType="1"/>
            </p:cNvSpPr>
            <p:nvPr/>
          </p:nvSpPr>
          <p:spPr bwMode="auto">
            <a:xfrm flipV="1">
              <a:off x="2997202" y="3922515"/>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3" name="Line 925"/>
            <p:cNvSpPr>
              <a:spLocks noChangeShapeType="1"/>
            </p:cNvSpPr>
            <p:nvPr/>
          </p:nvSpPr>
          <p:spPr bwMode="auto">
            <a:xfrm flipV="1">
              <a:off x="3592514" y="5055990"/>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4" name="Line 926"/>
            <p:cNvSpPr>
              <a:spLocks noChangeShapeType="1"/>
            </p:cNvSpPr>
            <p:nvPr/>
          </p:nvSpPr>
          <p:spPr bwMode="auto">
            <a:xfrm flipV="1">
              <a:off x="3592514" y="4867077"/>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5" name="Line 927"/>
            <p:cNvSpPr>
              <a:spLocks noChangeShapeType="1"/>
            </p:cNvSpPr>
            <p:nvPr/>
          </p:nvSpPr>
          <p:spPr bwMode="auto">
            <a:xfrm flipV="1">
              <a:off x="3592514" y="4678165"/>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6" name="Line 928"/>
            <p:cNvSpPr>
              <a:spLocks noChangeShapeType="1"/>
            </p:cNvSpPr>
            <p:nvPr/>
          </p:nvSpPr>
          <p:spPr bwMode="auto">
            <a:xfrm flipV="1">
              <a:off x="3592514" y="4489252"/>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7" name="Line 929"/>
            <p:cNvSpPr>
              <a:spLocks noChangeShapeType="1"/>
            </p:cNvSpPr>
            <p:nvPr/>
          </p:nvSpPr>
          <p:spPr bwMode="auto">
            <a:xfrm flipV="1">
              <a:off x="3592514" y="4300340"/>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8" name="Line 930"/>
            <p:cNvSpPr>
              <a:spLocks noChangeShapeType="1"/>
            </p:cNvSpPr>
            <p:nvPr/>
          </p:nvSpPr>
          <p:spPr bwMode="auto">
            <a:xfrm flipV="1">
              <a:off x="3592514" y="4111427"/>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9" name="Line 931"/>
            <p:cNvSpPr>
              <a:spLocks noChangeShapeType="1"/>
            </p:cNvSpPr>
            <p:nvPr/>
          </p:nvSpPr>
          <p:spPr bwMode="auto">
            <a:xfrm flipV="1">
              <a:off x="3592514" y="3922515"/>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0" name="Line 932"/>
            <p:cNvSpPr>
              <a:spLocks noChangeShapeType="1"/>
            </p:cNvSpPr>
            <p:nvPr/>
          </p:nvSpPr>
          <p:spPr bwMode="auto">
            <a:xfrm flipV="1">
              <a:off x="4241802" y="5055990"/>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1" name="Line 933"/>
            <p:cNvSpPr>
              <a:spLocks noChangeShapeType="1"/>
            </p:cNvSpPr>
            <p:nvPr/>
          </p:nvSpPr>
          <p:spPr bwMode="auto">
            <a:xfrm flipV="1">
              <a:off x="4241802" y="4867077"/>
              <a:ext cx="1588" cy="93663"/>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2" name="Line 934"/>
            <p:cNvSpPr>
              <a:spLocks noChangeShapeType="1"/>
            </p:cNvSpPr>
            <p:nvPr/>
          </p:nvSpPr>
          <p:spPr bwMode="auto">
            <a:xfrm flipV="1">
              <a:off x="4241802" y="4678165"/>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3" name="Line 935"/>
            <p:cNvSpPr>
              <a:spLocks noChangeShapeType="1"/>
            </p:cNvSpPr>
            <p:nvPr/>
          </p:nvSpPr>
          <p:spPr bwMode="auto">
            <a:xfrm flipV="1">
              <a:off x="4241802" y="4489252"/>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4" name="Line 936"/>
            <p:cNvSpPr>
              <a:spLocks noChangeShapeType="1"/>
            </p:cNvSpPr>
            <p:nvPr/>
          </p:nvSpPr>
          <p:spPr bwMode="auto">
            <a:xfrm flipV="1">
              <a:off x="4241802" y="4300340"/>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5" name="Line 937"/>
            <p:cNvSpPr>
              <a:spLocks noChangeShapeType="1"/>
            </p:cNvSpPr>
            <p:nvPr/>
          </p:nvSpPr>
          <p:spPr bwMode="auto">
            <a:xfrm flipV="1">
              <a:off x="4241802" y="4111427"/>
              <a:ext cx="1588" cy="95250"/>
            </a:xfrm>
            <a:prstGeom prst="line">
              <a:avLst/>
            </a:prstGeom>
            <a:noFill/>
            <a:ln w="34925">
              <a:solidFill>
                <a:srgbClr val="A7A9A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6" name="Line 986"/>
            <p:cNvSpPr>
              <a:spLocks noChangeShapeType="1"/>
            </p:cNvSpPr>
            <p:nvPr/>
          </p:nvSpPr>
          <p:spPr bwMode="auto">
            <a:xfrm>
              <a:off x="2578102" y="5149652"/>
              <a:ext cx="2986088"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7" name="Line 987"/>
            <p:cNvSpPr>
              <a:spLocks noChangeShapeType="1"/>
            </p:cNvSpPr>
            <p:nvPr/>
          </p:nvSpPr>
          <p:spPr bwMode="auto">
            <a:xfrm flipV="1">
              <a:off x="2460627" y="3787577"/>
              <a:ext cx="1588" cy="1362075"/>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8" name="Line 988"/>
            <p:cNvSpPr>
              <a:spLocks noChangeShapeType="1"/>
            </p:cNvSpPr>
            <p:nvPr/>
          </p:nvSpPr>
          <p:spPr bwMode="auto">
            <a:xfrm>
              <a:off x="2578102" y="5149652"/>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9" name="Line 989"/>
            <p:cNvSpPr>
              <a:spLocks noChangeShapeType="1"/>
            </p:cNvSpPr>
            <p:nvPr/>
          </p:nvSpPr>
          <p:spPr bwMode="auto">
            <a:xfrm>
              <a:off x="2997202" y="5149652"/>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0" name="Line 990"/>
            <p:cNvSpPr>
              <a:spLocks noChangeShapeType="1"/>
            </p:cNvSpPr>
            <p:nvPr/>
          </p:nvSpPr>
          <p:spPr bwMode="auto">
            <a:xfrm>
              <a:off x="3592514" y="5149652"/>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1" name="Line 991"/>
            <p:cNvSpPr>
              <a:spLocks noChangeShapeType="1"/>
            </p:cNvSpPr>
            <p:nvPr/>
          </p:nvSpPr>
          <p:spPr bwMode="auto">
            <a:xfrm>
              <a:off x="4241802" y="5149652"/>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2" name="Line 992"/>
            <p:cNvSpPr>
              <a:spLocks noChangeShapeType="1"/>
            </p:cNvSpPr>
            <p:nvPr/>
          </p:nvSpPr>
          <p:spPr bwMode="auto">
            <a:xfrm flipH="1">
              <a:off x="2406652" y="5021065"/>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3" name="Rectangle 993"/>
            <p:cNvSpPr>
              <a:spLocks noChangeArrowheads="1"/>
            </p:cNvSpPr>
            <p:nvPr/>
          </p:nvSpPr>
          <p:spPr bwMode="auto">
            <a:xfrm>
              <a:off x="2082802" y="4902002"/>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734" name="Line 994"/>
            <p:cNvSpPr>
              <a:spLocks noChangeShapeType="1"/>
            </p:cNvSpPr>
            <p:nvPr/>
          </p:nvSpPr>
          <p:spPr bwMode="auto">
            <a:xfrm flipH="1">
              <a:off x="2406652" y="4808340"/>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5" name="Line 995"/>
            <p:cNvSpPr>
              <a:spLocks noChangeShapeType="1"/>
            </p:cNvSpPr>
            <p:nvPr/>
          </p:nvSpPr>
          <p:spPr bwMode="auto">
            <a:xfrm flipH="1">
              <a:off x="2406652" y="4589265"/>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6" name="Rectangle 996"/>
            <p:cNvSpPr>
              <a:spLocks noChangeArrowheads="1"/>
            </p:cNvSpPr>
            <p:nvPr/>
          </p:nvSpPr>
          <p:spPr bwMode="auto">
            <a:xfrm>
              <a:off x="2082802" y="4471790"/>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1.1</a:t>
              </a:r>
              <a:endParaRPr kumimoji="0" lang="en-US" sz="1800" b="0" i="0" u="none" strike="noStrike" cap="none" normalizeH="0" baseline="0" smtClean="0">
                <a:ln>
                  <a:noFill/>
                </a:ln>
                <a:solidFill>
                  <a:schemeClr val="tx1"/>
                </a:solidFill>
                <a:effectLst/>
                <a:latin typeface="Arial" pitchFamily="34" charset="0"/>
              </a:endParaRPr>
            </a:p>
          </p:txBody>
        </p:sp>
        <p:sp>
          <p:nvSpPr>
            <p:cNvPr id="1737" name="Line 997"/>
            <p:cNvSpPr>
              <a:spLocks noChangeShapeType="1"/>
            </p:cNvSpPr>
            <p:nvPr/>
          </p:nvSpPr>
          <p:spPr bwMode="auto">
            <a:xfrm flipH="1">
              <a:off x="2406652" y="4378127"/>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8" name="Line 998"/>
            <p:cNvSpPr>
              <a:spLocks noChangeShapeType="1"/>
            </p:cNvSpPr>
            <p:nvPr/>
          </p:nvSpPr>
          <p:spPr bwMode="auto">
            <a:xfrm flipH="1">
              <a:off x="2406652" y="4159052"/>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9" name="Rectangle 999"/>
            <p:cNvSpPr>
              <a:spLocks noChangeArrowheads="1"/>
            </p:cNvSpPr>
            <p:nvPr/>
          </p:nvSpPr>
          <p:spPr bwMode="auto">
            <a:xfrm>
              <a:off x="2082802" y="4041577"/>
              <a:ext cx="34766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1.2</a:t>
              </a:r>
              <a:endParaRPr kumimoji="0" lang="en-US" sz="1800" b="0" i="0" u="none" strike="noStrike" cap="none" normalizeH="0" baseline="0" smtClean="0">
                <a:ln>
                  <a:noFill/>
                </a:ln>
                <a:solidFill>
                  <a:schemeClr val="tx1"/>
                </a:solidFill>
                <a:effectLst/>
                <a:latin typeface="Arial" pitchFamily="34" charset="0"/>
              </a:endParaRPr>
            </a:p>
          </p:txBody>
        </p:sp>
        <p:sp>
          <p:nvSpPr>
            <p:cNvPr id="1740" name="Line 1000"/>
            <p:cNvSpPr>
              <a:spLocks noChangeShapeType="1"/>
            </p:cNvSpPr>
            <p:nvPr/>
          </p:nvSpPr>
          <p:spPr bwMode="auto">
            <a:xfrm flipH="1">
              <a:off x="2406652" y="3946327"/>
              <a:ext cx="53975" cy="1588"/>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1" name="Line 1002"/>
            <p:cNvSpPr>
              <a:spLocks noChangeShapeType="1"/>
            </p:cNvSpPr>
            <p:nvPr/>
          </p:nvSpPr>
          <p:spPr bwMode="auto">
            <a:xfrm>
              <a:off x="5564189" y="5149652"/>
              <a:ext cx="1588" cy="88900"/>
            </a:xfrm>
            <a:prstGeom prst="line">
              <a:avLst/>
            </a:prstGeom>
            <a:noFill/>
            <a:ln w="17463">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2" name="Rectangle 1003"/>
            <p:cNvSpPr>
              <a:spLocks noChangeArrowheads="1"/>
            </p:cNvSpPr>
            <p:nvPr/>
          </p:nvSpPr>
          <p:spPr bwMode="auto">
            <a:xfrm>
              <a:off x="2530477" y="5273477"/>
              <a:ext cx="188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0</a:t>
              </a:r>
              <a:endParaRPr kumimoji="0" lang="en-US" sz="1800" b="0" i="0" u="none" strike="noStrike" cap="none" normalizeH="0" baseline="0" smtClean="0">
                <a:ln>
                  <a:noFill/>
                </a:ln>
                <a:solidFill>
                  <a:schemeClr val="tx1"/>
                </a:solidFill>
                <a:effectLst/>
                <a:latin typeface="Arial" pitchFamily="34" charset="0"/>
              </a:endParaRPr>
            </a:p>
          </p:txBody>
        </p:sp>
        <p:sp>
          <p:nvSpPr>
            <p:cNvPr id="1743" name="Rectangle 1004"/>
            <p:cNvSpPr>
              <a:spLocks noChangeArrowheads="1"/>
            </p:cNvSpPr>
            <p:nvPr/>
          </p:nvSpPr>
          <p:spPr bwMode="auto">
            <a:xfrm>
              <a:off x="2849564" y="5273477"/>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744" name="Rectangle 1005"/>
            <p:cNvSpPr>
              <a:spLocks noChangeArrowheads="1"/>
            </p:cNvSpPr>
            <p:nvPr/>
          </p:nvSpPr>
          <p:spPr bwMode="auto">
            <a:xfrm>
              <a:off x="3433764" y="5273477"/>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300</a:t>
              </a:r>
              <a:endParaRPr kumimoji="0" lang="en-US" sz="1800" b="0" i="0" u="none" strike="noStrike" cap="none" normalizeH="0" baseline="0" smtClean="0">
                <a:ln>
                  <a:noFill/>
                </a:ln>
                <a:solidFill>
                  <a:schemeClr val="tx1"/>
                </a:solidFill>
                <a:effectLst/>
                <a:latin typeface="Arial" pitchFamily="34" charset="0"/>
              </a:endParaRPr>
            </a:p>
          </p:txBody>
        </p:sp>
        <p:sp>
          <p:nvSpPr>
            <p:cNvPr id="1745" name="Rectangle 1006"/>
            <p:cNvSpPr>
              <a:spLocks noChangeArrowheads="1"/>
            </p:cNvSpPr>
            <p:nvPr/>
          </p:nvSpPr>
          <p:spPr bwMode="auto">
            <a:xfrm>
              <a:off x="4076702" y="5273477"/>
              <a:ext cx="401638"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smtClean="0">
                  <a:ln>
                    <a:noFill/>
                  </a:ln>
                  <a:solidFill>
                    <a:srgbClr val="000000"/>
                  </a:solidFill>
                  <a:effectLst/>
                  <a:latin typeface="Arial" pitchFamily="34" charset="0"/>
                </a:rPr>
                <a:t>500</a:t>
              </a:r>
              <a:endParaRPr kumimoji="0" lang="en-US" sz="1800" b="0" i="0" u="none" strike="noStrike" cap="none" normalizeH="0" baseline="0" smtClean="0">
                <a:ln>
                  <a:noFill/>
                </a:ln>
                <a:solidFill>
                  <a:schemeClr val="tx1"/>
                </a:solidFill>
                <a:effectLst/>
                <a:latin typeface="Arial" pitchFamily="34" charset="0"/>
              </a:endParaRPr>
            </a:p>
          </p:txBody>
        </p:sp>
        <p:sp>
          <p:nvSpPr>
            <p:cNvPr id="1746" name="Freeform 1011"/>
            <p:cNvSpPr>
              <a:spLocks/>
            </p:cNvSpPr>
            <p:nvPr/>
          </p:nvSpPr>
          <p:spPr bwMode="auto">
            <a:xfrm>
              <a:off x="4572002" y="3787577"/>
              <a:ext cx="992188" cy="677863"/>
            </a:xfrm>
            <a:custGeom>
              <a:avLst/>
              <a:gdLst/>
              <a:ahLst/>
              <a:cxnLst>
                <a:cxn ang="0">
                  <a:pos x="8" y="416"/>
                </a:cxn>
                <a:cxn ang="0">
                  <a:pos x="19" y="401"/>
                </a:cxn>
                <a:cxn ang="0">
                  <a:pos x="30" y="390"/>
                </a:cxn>
                <a:cxn ang="0">
                  <a:pos x="41" y="379"/>
                </a:cxn>
                <a:cxn ang="0">
                  <a:pos x="49" y="368"/>
                </a:cxn>
                <a:cxn ang="0">
                  <a:pos x="60" y="360"/>
                </a:cxn>
                <a:cxn ang="0">
                  <a:pos x="71" y="349"/>
                </a:cxn>
                <a:cxn ang="0">
                  <a:pos x="82" y="342"/>
                </a:cxn>
                <a:cxn ang="0">
                  <a:pos x="93" y="331"/>
                </a:cxn>
                <a:cxn ang="0">
                  <a:pos x="101" y="323"/>
                </a:cxn>
                <a:cxn ang="0">
                  <a:pos x="112" y="316"/>
                </a:cxn>
                <a:cxn ang="0">
                  <a:pos x="123" y="305"/>
                </a:cxn>
                <a:cxn ang="0">
                  <a:pos x="134" y="297"/>
                </a:cxn>
                <a:cxn ang="0">
                  <a:pos x="145" y="290"/>
                </a:cxn>
                <a:cxn ang="0">
                  <a:pos x="156" y="282"/>
                </a:cxn>
                <a:cxn ang="0">
                  <a:pos x="164" y="275"/>
                </a:cxn>
                <a:cxn ang="0">
                  <a:pos x="175" y="268"/>
                </a:cxn>
                <a:cxn ang="0">
                  <a:pos x="186" y="260"/>
                </a:cxn>
                <a:cxn ang="0">
                  <a:pos x="197" y="253"/>
                </a:cxn>
                <a:cxn ang="0">
                  <a:pos x="208" y="245"/>
                </a:cxn>
                <a:cxn ang="0">
                  <a:pos x="216" y="238"/>
                </a:cxn>
                <a:cxn ang="0">
                  <a:pos x="227" y="230"/>
                </a:cxn>
                <a:cxn ang="0">
                  <a:pos x="238" y="223"/>
                </a:cxn>
                <a:cxn ang="0">
                  <a:pos x="249" y="216"/>
                </a:cxn>
                <a:cxn ang="0">
                  <a:pos x="260" y="208"/>
                </a:cxn>
                <a:cxn ang="0">
                  <a:pos x="268" y="201"/>
                </a:cxn>
                <a:cxn ang="0">
                  <a:pos x="279" y="193"/>
                </a:cxn>
                <a:cxn ang="0">
                  <a:pos x="290" y="186"/>
                </a:cxn>
                <a:cxn ang="0">
                  <a:pos x="301" y="182"/>
                </a:cxn>
                <a:cxn ang="0">
                  <a:pos x="312" y="175"/>
                </a:cxn>
                <a:cxn ang="0">
                  <a:pos x="324" y="167"/>
                </a:cxn>
                <a:cxn ang="0">
                  <a:pos x="331" y="160"/>
                </a:cxn>
                <a:cxn ang="0">
                  <a:pos x="342" y="152"/>
                </a:cxn>
                <a:cxn ang="0">
                  <a:pos x="353" y="145"/>
                </a:cxn>
                <a:cxn ang="0">
                  <a:pos x="364" y="141"/>
                </a:cxn>
                <a:cxn ang="0">
                  <a:pos x="376" y="134"/>
                </a:cxn>
                <a:cxn ang="0">
                  <a:pos x="383" y="126"/>
                </a:cxn>
                <a:cxn ang="0">
                  <a:pos x="394" y="123"/>
                </a:cxn>
                <a:cxn ang="0">
                  <a:pos x="405" y="115"/>
                </a:cxn>
                <a:cxn ang="0">
                  <a:pos x="417" y="108"/>
                </a:cxn>
                <a:cxn ang="0">
                  <a:pos x="428" y="104"/>
                </a:cxn>
                <a:cxn ang="0">
                  <a:pos x="439" y="97"/>
                </a:cxn>
                <a:cxn ang="0">
                  <a:pos x="446" y="93"/>
                </a:cxn>
                <a:cxn ang="0">
                  <a:pos x="457" y="85"/>
                </a:cxn>
                <a:cxn ang="0">
                  <a:pos x="469" y="78"/>
                </a:cxn>
                <a:cxn ang="0">
                  <a:pos x="480" y="74"/>
                </a:cxn>
                <a:cxn ang="0">
                  <a:pos x="491" y="67"/>
                </a:cxn>
                <a:cxn ang="0">
                  <a:pos x="498" y="63"/>
                </a:cxn>
                <a:cxn ang="0">
                  <a:pos x="509" y="56"/>
                </a:cxn>
                <a:cxn ang="0">
                  <a:pos x="521" y="52"/>
                </a:cxn>
                <a:cxn ang="0">
                  <a:pos x="532" y="48"/>
                </a:cxn>
                <a:cxn ang="0">
                  <a:pos x="543" y="41"/>
                </a:cxn>
                <a:cxn ang="0">
                  <a:pos x="550" y="37"/>
                </a:cxn>
                <a:cxn ang="0">
                  <a:pos x="561" y="30"/>
                </a:cxn>
                <a:cxn ang="0">
                  <a:pos x="573" y="26"/>
                </a:cxn>
                <a:cxn ang="0">
                  <a:pos x="584" y="22"/>
                </a:cxn>
                <a:cxn ang="0">
                  <a:pos x="595" y="15"/>
                </a:cxn>
                <a:cxn ang="0">
                  <a:pos x="606" y="11"/>
                </a:cxn>
                <a:cxn ang="0">
                  <a:pos x="614" y="7"/>
                </a:cxn>
                <a:cxn ang="0">
                  <a:pos x="625" y="0"/>
                </a:cxn>
              </a:cxnLst>
              <a:rect l="0" t="0" r="r" b="b"/>
              <a:pathLst>
                <a:path w="625" h="427">
                  <a:moveTo>
                    <a:pt x="0" y="427"/>
                  </a:moveTo>
                  <a:lnTo>
                    <a:pt x="0" y="424"/>
                  </a:lnTo>
                  <a:lnTo>
                    <a:pt x="4" y="420"/>
                  </a:lnTo>
                  <a:lnTo>
                    <a:pt x="8" y="420"/>
                  </a:lnTo>
                  <a:lnTo>
                    <a:pt x="8" y="416"/>
                  </a:lnTo>
                  <a:lnTo>
                    <a:pt x="11" y="412"/>
                  </a:lnTo>
                  <a:lnTo>
                    <a:pt x="11" y="409"/>
                  </a:lnTo>
                  <a:lnTo>
                    <a:pt x="15" y="409"/>
                  </a:lnTo>
                  <a:lnTo>
                    <a:pt x="15" y="405"/>
                  </a:lnTo>
                  <a:lnTo>
                    <a:pt x="19" y="401"/>
                  </a:lnTo>
                  <a:lnTo>
                    <a:pt x="23" y="401"/>
                  </a:lnTo>
                  <a:lnTo>
                    <a:pt x="23" y="398"/>
                  </a:lnTo>
                  <a:lnTo>
                    <a:pt x="26" y="398"/>
                  </a:lnTo>
                  <a:lnTo>
                    <a:pt x="26" y="394"/>
                  </a:lnTo>
                  <a:lnTo>
                    <a:pt x="30" y="390"/>
                  </a:lnTo>
                  <a:lnTo>
                    <a:pt x="30" y="390"/>
                  </a:lnTo>
                  <a:lnTo>
                    <a:pt x="34" y="386"/>
                  </a:lnTo>
                  <a:lnTo>
                    <a:pt x="34" y="383"/>
                  </a:lnTo>
                  <a:lnTo>
                    <a:pt x="37" y="383"/>
                  </a:lnTo>
                  <a:lnTo>
                    <a:pt x="41" y="379"/>
                  </a:lnTo>
                  <a:lnTo>
                    <a:pt x="41" y="379"/>
                  </a:lnTo>
                  <a:lnTo>
                    <a:pt x="45" y="375"/>
                  </a:lnTo>
                  <a:lnTo>
                    <a:pt x="45" y="372"/>
                  </a:lnTo>
                  <a:lnTo>
                    <a:pt x="49" y="372"/>
                  </a:lnTo>
                  <a:lnTo>
                    <a:pt x="49" y="368"/>
                  </a:lnTo>
                  <a:lnTo>
                    <a:pt x="52" y="368"/>
                  </a:lnTo>
                  <a:lnTo>
                    <a:pt x="56" y="364"/>
                  </a:lnTo>
                  <a:lnTo>
                    <a:pt x="56" y="364"/>
                  </a:lnTo>
                  <a:lnTo>
                    <a:pt x="60" y="360"/>
                  </a:lnTo>
                  <a:lnTo>
                    <a:pt x="60" y="360"/>
                  </a:lnTo>
                  <a:lnTo>
                    <a:pt x="63" y="357"/>
                  </a:lnTo>
                  <a:lnTo>
                    <a:pt x="63" y="357"/>
                  </a:lnTo>
                  <a:lnTo>
                    <a:pt x="67" y="353"/>
                  </a:lnTo>
                  <a:lnTo>
                    <a:pt x="67" y="353"/>
                  </a:lnTo>
                  <a:lnTo>
                    <a:pt x="71" y="349"/>
                  </a:lnTo>
                  <a:lnTo>
                    <a:pt x="75" y="349"/>
                  </a:lnTo>
                  <a:lnTo>
                    <a:pt x="75" y="346"/>
                  </a:lnTo>
                  <a:lnTo>
                    <a:pt x="78" y="346"/>
                  </a:lnTo>
                  <a:lnTo>
                    <a:pt x="78" y="342"/>
                  </a:lnTo>
                  <a:lnTo>
                    <a:pt x="82" y="342"/>
                  </a:lnTo>
                  <a:lnTo>
                    <a:pt x="82" y="338"/>
                  </a:lnTo>
                  <a:lnTo>
                    <a:pt x="86" y="338"/>
                  </a:lnTo>
                  <a:lnTo>
                    <a:pt x="89" y="334"/>
                  </a:lnTo>
                  <a:lnTo>
                    <a:pt x="89" y="334"/>
                  </a:lnTo>
                  <a:lnTo>
                    <a:pt x="93" y="331"/>
                  </a:lnTo>
                  <a:lnTo>
                    <a:pt x="93" y="331"/>
                  </a:lnTo>
                  <a:lnTo>
                    <a:pt x="97" y="327"/>
                  </a:lnTo>
                  <a:lnTo>
                    <a:pt x="97" y="327"/>
                  </a:lnTo>
                  <a:lnTo>
                    <a:pt x="101" y="323"/>
                  </a:lnTo>
                  <a:lnTo>
                    <a:pt x="101" y="323"/>
                  </a:lnTo>
                  <a:lnTo>
                    <a:pt x="104" y="320"/>
                  </a:lnTo>
                  <a:lnTo>
                    <a:pt x="108" y="320"/>
                  </a:lnTo>
                  <a:lnTo>
                    <a:pt x="108" y="316"/>
                  </a:lnTo>
                  <a:lnTo>
                    <a:pt x="112" y="316"/>
                  </a:lnTo>
                  <a:lnTo>
                    <a:pt x="112" y="316"/>
                  </a:lnTo>
                  <a:lnTo>
                    <a:pt x="115" y="312"/>
                  </a:lnTo>
                  <a:lnTo>
                    <a:pt x="115" y="312"/>
                  </a:lnTo>
                  <a:lnTo>
                    <a:pt x="119" y="308"/>
                  </a:lnTo>
                  <a:lnTo>
                    <a:pt x="123" y="308"/>
                  </a:lnTo>
                  <a:lnTo>
                    <a:pt x="123" y="305"/>
                  </a:lnTo>
                  <a:lnTo>
                    <a:pt x="127" y="305"/>
                  </a:lnTo>
                  <a:lnTo>
                    <a:pt x="127" y="301"/>
                  </a:lnTo>
                  <a:lnTo>
                    <a:pt x="130" y="301"/>
                  </a:lnTo>
                  <a:lnTo>
                    <a:pt x="130" y="301"/>
                  </a:lnTo>
                  <a:lnTo>
                    <a:pt x="134" y="297"/>
                  </a:lnTo>
                  <a:lnTo>
                    <a:pt x="134" y="297"/>
                  </a:lnTo>
                  <a:lnTo>
                    <a:pt x="138" y="294"/>
                  </a:lnTo>
                  <a:lnTo>
                    <a:pt x="141" y="294"/>
                  </a:lnTo>
                  <a:lnTo>
                    <a:pt x="141" y="290"/>
                  </a:lnTo>
                  <a:lnTo>
                    <a:pt x="145" y="290"/>
                  </a:lnTo>
                  <a:lnTo>
                    <a:pt x="145" y="290"/>
                  </a:lnTo>
                  <a:lnTo>
                    <a:pt x="149" y="286"/>
                  </a:lnTo>
                  <a:lnTo>
                    <a:pt x="149" y="286"/>
                  </a:lnTo>
                  <a:lnTo>
                    <a:pt x="153" y="282"/>
                  </a:lnTo>
                  <a:lnTo>
                    <a:pt x="156" y="282"/>
                  </a:lnTo>
                  <a:lnTo>
                    <a:pt x="156" y="282"/>
                  </a:lnTo>
                  <a:lnTo>
                    <a:pt x="160" y="279"/>
                  </a:lnTo>
                  <a:lnTo>
                    <a:pt x="160" y="279"/>
                  </a:lnTo>
                  <a:lnTo>
                    <a:pt x="164" y="275"/>
                  </a:lnTo>
                  <a:lnTo>
                    <a:pt x="164" y="275"/>
                  </a:lnTo>
                  <a:lnTo>
                    <a:pt x="168" y="271"/>
                  </a:lnTo>
                  <a:lnTo>
                    <a:pt x="168" y="271"/>
                  </a:lnTo>
                  <a:lnTo>
                    <a:pt x="171" y="271"/>
                  </a:lnTo>
                  <a:lnTo>
                    <a:pt x="175" y="268"/>
                  </a:lnTo>
                  <a:lnTo>
                    <a:pt x="175" y="268"/>
                  </a:lnTo>
                  <a:lnTo>
                    <a:pt x="179" y="264"/>
                  </a:lnTo>
                  <a:lnTo>
                    <a:pt x="179" y="264"/>
                  </a:lnTo>
                  <a:lnTo>
                    <a:pt x="182" y="264"/>
                  </a:lnTo>
                  <a:lnTo>
                    <a:pt x="182" y="260"/>
                  </a:lnTo>
                  <a:lnTo>
                    <a:pt x="186" y="260"/>
                  </a:lnTo>
                  <a:lnTo>
                    <a:pt x="190" y="256"/>
                  </a:lnTo>
                  <a:lnTo>
                    <a:pt x="190" y="256"/>
                  </a:lnTo>
                  <a:lnTo>
                    <a:pt x="194" y="256"/>
                  </a:lnTo>
                  <a:lnTo>
                    <a:pt x="194" y="253"/>
                  </a:lnTo>
                  <a:lnTo>
                    <a:pt x="197" y="253"/>
                  </a:lnTo>
                  <a:lnTo>
                    <a:pt x="197" y="249"/>
                  </a:lnTo>
                  <a:lnTo>
                    <a:pt x="201" y="249"/>
                  </a:lnTo>
                  <a:lnTo>
                    <a:pt x="201" y="249"/>
                  </a:lnTo>
                  <a:lnTo>
                    <a:pt x="205" y="245"/>
                  </a:lnTo>
                  <a:lnTo>
                    <a:pt x="208" y="245"/>
                  </a:lnTo>
                  <a:lnTo>
                    <a:pt x="208" y="242"/>
                  </a:lnTo>
                  <a:lnTo>
                    <a:pt x="212" y="242"/>
                  </a:lnTo>
                  <a:lnTo>
                    <a:pt x="212" y="238"/>
                  </a:lnTo>
                  <a:lnTo>
                    <a:pt x="216" y="238"/>
                  </a:lnTo>
                  <a:lnTo>
                    <a:pt x="216" y="238"/>
                  </a:lnTo>
                  <a:lnTo>
                    <a:pt x="220" y="234"/>
                  </a:lnTo>
                  <a:lnTo>
                    <a:pt x="223" y="234"/>
                  </a:lnTo>
                  <a:lnTo>
                    <a:pt x="223" y="234"/>
                  </a:lnTo>
                  <a:lnTo>
                    <a:pt x="227" y="230"/>
                  </a:lnTo>
                  <a:lnTo>
                    <a:pt x="227" y="230"/>
                  </a:lnTo>
                  <a:lnTo>
                    <a:pt x="231" y="227"/>
                  </a:lnTo>
                  <a:lnTo>
                    <a:pt x="231" y="227"/>
                  </a:lnTo>
                  <a:lnTo>
                    <a:pt x="234" y="227"/>
                  </a:lnTo>
                  <a:lnTo>
                    <a:pt x="234" y="223"/>
                  </a:lnTo>
                  <a:lnTo>
                    <a:pt x="238" y="223"/>
                  </a:lnTo>
                  <a:lnTo>
                    <a:pt x="242" y="219"/>
                  </a:lnTo>
                  <a:lnTo>
                    <a:pt x="242" y="219"/>
                  </a:lnTo>
                  <a:lnTo>
                    <a:pt x="246" y="219"/>
                  </a:lnTo>
                  <a:lnTo>
                    <a:pt x="246" y="216"/>
                  </a:lnTo>
                  <a:lnTo>
                    <a:pt x="249" y="216"/>
                  </a:lnTo>
                  <a:lnTo>
                    <a:pt x="249" y="216"/>
                  </a:lnTo>
                  <a:lnTo>
                    <a:pt x="253" y="212"/>
                  </a:lnTo>
                  <a:lnTo>
                    <a:pt x="257" y="212"/>
                  </a:lnTo>
                  <a:lnTo>
                    <a:pt x="257" y="208"/>
                  </a:lnTo>
                  <a:lnTo>
                    <a:pt x="260" y="208"/>
                  </a:lnTo>
                  <a:lnTo>
                    <a:pt x="260" y="208"/>
                  </a:lnTo>
                  <a:lnTo>
                    <a:pt x="264" y="204"/>
                  </a:lnTo>
                  <a:lnTo>
                    <a:pt x="264" y="204"/>
                  </a:lnTo>
                  <a:lnTo>
                    <a:pt x="268" y="201"/>
                  </a:lnTo>
                  <a:lnTo>
                    <a:pt x="268" y="201"/>
                  </a:lnTo>
                  <a:lnTo>
                    <a:pt x="272" y="201"/>
                  </a:lnTo>
                  <a:lnTo>
                    <a:pt x="275" y="197"/>
                  </a:lnTo>
                  <a:lnTo>
                    <a:pt x="275" y="197"/>
                  </a:lnTo>
                  <a:lnTo>
                    <a:pt x="279" y="197"/>
                  </a:lnTo>
                  <a:lnTo>
                    <a:pt x="279" y="193"/>
                  </a:lnTo>
                  <a:lnTo>
                    <a:pt x="283" y="193"/>
                  </a:lnTo>
                  <a:lnTo>
                    <a:pt x="283" y="190"/>
                  </a:lnTo>
                  <a:lnTo>
                    <a:pt x="286" y="190"/>
                  </a:lnTo>
                  <a:lnTo>
                    <a:pt x="290" y="190"/>
                  </a:lnTo>
                  <a:lnTo>
                    <a:pt x="290" y="186"/>
                  </a:lnTo>
                  <a:lnTo>
                    <a:pt x="294" y="186"/>
                  </a:lnTo>
                  <a:lnTo>
                    <a:pt x="294" y="186"/>
                  </a:lnTo>
                  <a:lnTo>
                    <a:pt x="298" y="182"/>
                  </a:lnTo>
                  <a:lnTo>
                    <a:pt x="298" y="182"/>
                  </a:lnTo>
                  <a:lnTo>
                    <a:pt x="301" y="182"/>
                  </a:lnTo>
                  <a:lnTo>
                    <a:pt x="301" y="178"/>
                  </a:lnTo>
                  <a:lnTo>
                    <a:pt x="305" y="178"/>
                  </a:lnTo>
                  <a:lnTo>
                    <a:pt x="309" y="175"/>
                  </a:lnTo>
                  <a:lnTo>
                    <a:pt x="309" y="175"/>
                  </a:lnTo>
                  <a:lnTo>
                    <a:pt x="312" y="175"/>
                  </a:lnTo>
                  <a:lnTo>
                    <a:pt x="312" y="171"/>
                  </a:lnTo>
                  <a:lnTo>
                    <a:pt x="316" y="171"/>
                  </a:lnTo>
                  <a:lnTo>
                    <a:pt x="316" y="171"/>
                  </a:lnTo>
                  <a:lnTo>
                    <a:pt x="320" y="167"/>
                  </a:lnTo>
                  <a:lnTo>
                    <a:pt x="324" y="167"/>
                  </a:lnTo>
                  <a:lnTo>
                    <a:pt x="324" y="164"/>
                  </a:lnTo>
                  <a:lnTo>
                    <a:pt x="327" y="164"/>
                  </a:lnTo>
                  <a:lnTo>
                    <a:pt x="327" y="164"/>
                  </a:lnTo>
                  <a:lnTo>
                    <a:pt x="331" y="160"/>
                  </a:lnTo>
                  <a:lnTo>
                    <a:pt x="331" y="160"/>
                  </a:lnTo>
                  <a:lnTo>
                    <a:pt x="335" y="160"/>
                  </a:lnTo>
                  <a:lnTo>
                    <a:pt x="335" y="156"/>
                  </a:lnTo>
                  <a:lnTo>
                    <a:pt x="338" y="156"/>
                  </a:lnTo>
                  <a:lnTo>
                    <a:pt x="342" y="156"/>
                  </a:lnTo>
                  <a:lnTo>
                    <a:pt x="342" y="152"/>
                  </a:lnTo>
                  <a:lnTo>
                    <a:pt x="346" y="152"/>
                  </a:lnTo>
                  <a:lnTo>
                    <a:pt x="346" y="152"/>
                  </a:lnTo>
                  <a:lnTo>
                    <a:pt x="350" y="149"/>
                  </a:lnTo>
                  <a:lnTo>
                    <a:pt x="350" y="149"/>
                  </a:lnTo>
                  <a:lnTo>
                    <a:pt x="353" y="145"/>
                  </a:lnTo>
                  <a:lnTo>
                    <a:pt x="357" y="145"/>
                  </a:lnTo>
                  <a:lnTo>
                    <a:pt x="357" y="145"/>
                  </a:lnTo>
                  <a:lnTo>
                    <a:pt x="361" y="141"/>
                  </a:lnTo>
                  <a:lnTo>
                    <a:pt x="361" y="141"/>
                  </a:lnTo>
                  <a:lnTo>
                    <a:pt x="364" y="141"/>
                  </a:lnTo>
                  <a:lnTo>
                    <a:pt x="364" y="137"/>
                  </a:lnTo>
                  <a:lnTo>
                    <a:pt x="368" y="137"/>
                  </a:lnTo>
                  <a:lnTo>
                    <a:pt x="368" y="137"/>
                  </a:lnTo>
                  <a:lnTo>
                    <a:pt x="372" y="134"/>
                  </a:lnTo>
                  <a:lnTo>
                    <a:pt x="376" y="134"/>
                  </a:lnTo>
                  <a:lnTo>
                    <a:pt x="376" y="134"/>
                  </a:lnTo>
                  <a:lnTo>
                    <a:pt x="379" y="130"/>
                  </a:lnTo>
                  <a:lnTo>
                    <a:pt x="379" y="130"/>
                  </a:lnTo>
                  <a:lnTo>
                    <a:pt x="383" y="130"/>
                  </a:lnTo>
                  <a:lnTo>
                    <a:pt x="383" y="126"/>
                  </a:lnTo>
                  <a:lnTo>
                    <a:pt x="387" y="126"/>
                  </a:lnTo>
                  <a:lnTo>
                    <a:pt x="391" y="126"/>
                  </a:lnTo>
                  <a:lnTo>
                    <a:pt x="391" y="123"/>
                  </a:lnTo>
                  <a:lnTo>
                    <a:pt x="394" y="123"/>
                  </a:lnTo>
                  <a:lnTo>
                    <a:pt x="394" y="123"/>
                  </a:lnTo>
                  <a:lnTo>
                    <a:pt x="398" y="119"/>
                  </a:lnTo>
                  <a:lnTo>
                    <a:pt x="398" y="119"/>
                  </a:lnTo>
                  <a:lnTo>
                    <a:pt x="402" y="119"/>
                  </a:lnTo>
                  <a:lnTo>
                    <a:pt x="405" y="115"/>
                  </a:lnTo>
                  <a:lnTo>
                    <a:pt x="405" y="115"/>
                  </a:lnTo>
                  <a:lnTo>
                    <a:pt x="409" y="115"/>
                  </a:lnTo>
                  <a:lnTo>
                    <a:pt x="409" y="111"/>
                  </a:lnTo>
                  <a:lnTo>
                    <a:pt x="413" y="111"/>
                  </a:lnTo>
                  <a:lnTo>
                    <a:pt x="413" y="111"/>
                  </a:lnTo>
                  <a:lnTo>
                    <a:pt x="417" y="108"/>
                  </a:lnTo>
                  <a:lnTo>
                    <a:pt x="417" y="108"/>
                  </a:lnTo>
                  <a:lnTo>
                    <a:pt x="420" y="108"/>
                  </a:lnTo>
                  <a:lnTo>
                    <a:pt x="424" y="104"/>
                  </a:lnTo>
                  <a:lnTo>
                    <a:pt x="424" y="104"/>
                  </a:lnTo>
                  <a:lnTo>
                    <a:pt x="428" y="104"/>
                  </a:lnTo>
                  <a:lnTo>
                    <a:pt x="428" y="100"/>
                  </a:lnTo>
                  <a:lnTo>
                    <a:pt x="431" y="100"/>
                  </a:lnTo>
                  <a:lnTo>
                    <a:pt x="431" y="100"/>
                  </a:lnTo>
                  <a:lnTo>
                    <a:pt x="435" y="97"/>
                  </a:lnTo>
                  <a:lnTo>
                    <a:pt x="439" y="97"/>
                  </a:lnTo>
                  <a:lnTo>
                    <a:pt x="439" y="97"/>
                  </a:lnTo>
                  <a:lnTo>
                    <a:pt x="443" y="93"/>
                  </a:lnTo>
                  <a:lnTo>
                    <a:pt x="443" y="93"/>
                  </a:lnTo>
                  <a:lnTo>
                    <a:pt x="446" y="93"/>
                  </a:lnTo>
                  <a:lnTo>
                    <a:pt x="446" y="93"/>
                  </a:lnTo>
                  <a:lnTo>
                    <a:pt x="450" y="89"/>
                  </a:lnTo>
                  <a:lnTo>
                    <a:pt x="450" y="89"/>
                  </a:lnTo>
                  <a:lnTo>
                    <a:pt x="454" y="89"/>
                  </a:lnTo>
                  <a:lnTo>
                    <a:pt x="457" y="85"/>
                  </a:lnTo>
                  <a:lnTo>
                    <a:pt x="457" y="85"/>
                  </a:lnTo>
                  <a:lnTo>
                    <a:pt x="461" y="85"/>
                  </a:lnTo>
                  <a:lnTo>
                    <a:pt x="461" y="82"/>
                  </a:lnTo>
                  <a:lnTo>
                    <a:pt x="465" y="82"/>
                  </a:lnTo>
                  <a:lnTo>
                    <a:pt x="465" y="82"/>
                  </a:lnTo>
                  <a:lnTo>
                    <a:pt x="469" y="78"/>
                  </a:lnTo>
                  <a:lnTo>
                    <a:pt x="472" y="78"/>
                  </a:lnTo>
                  <a:lnTo>
                    <a:pt x="472" y="78"/>
                  </a:lnTo>
                  <a:lnTo>
                    <a:pt x="476" y="74"/>
                  </a:lnTo>
                  <a:lnTo>
                    <a:pt x="476" y="74"/>
                  </a:lnTo>
                  <a:lnTo>
                    <a:pt x="480" y="74"/>
                  </a:lnTo>
                  <a:lnTo>
                    <a:pt x="480" y="74"/>
                  </a:lnTo>
                  <a:lnTo>
                    <a:pt x="483" y="71"/>
                  </a:lnTo>
                  <a:lnTo>
                    <a:pt x="483" y="71"/>
                  </a:lnTo>
                  <a:lnTo>
                    <a:pt x="487" y="71"/>
                  </a:lnTo>
                  <a:lnTo>
                    <a:pt x="491" y="67"/>
                  </a:lnTo>
                  <a:lnTo>
                    <a:pt x="491" y="67"/>
                  </a:lnTo>
                  <a:lnTo>
                    <a:pt x="495" y="67"/>
                  </a:lnTo>
                  <a:lnTo>
                    <a:pt x="495" y="63"/>
                  </a:lnTo>
                  <a:lnTo>
                    <a:pt x="498" y="63"/>
                  </a:lnTo>
                  <a:lnTo>
                    <a:pt x="498" y="63"/>
                  </a:lnTo>
                  <a:lnTo>
                    <a:pt x="502" y="63"/>
                  </a:lnTo>
                  <a:lnTo>
                    <a:pt x="506" y="59"/>
                  </a:lnTo>
                  <a:lnTo>
                    <a:pt x="506" y="59"/>
                  </a:lnTo>
                  <a:lnTo>
                    <a:pt x="509" y="59"/>
                  </a:lnTo>
                  <a:lnTo>
                    <a:pt x="509" y="56"/>
                  </a:lnTo>
                  <a:lnTo>
                    <a:pt x="513" y="56"/>
                  </a:lnTo>
                  <a:lnTo>
                    <a:pt x="513" y="56"/>
                  </a:lnTo>
                  <a:lnTo>
                    <a:pt x="517" y="56"/>
                  </a:lnTo>
                  <a:lnTo>
                    <a:pt x="517" y="52"/>
                  </a:lnTo>
                  <a:lnTo>
                    <a:pt x="521" y="52"/>
                  </a:lnTo>
                  <a:lnTo>
                    <a:pt x="524" y="52"/>
                  </a:lnTo>
                  <a:lnTo>
                    <a:pt x="524" y="48"/>
                  </a:lnTo>
                  <a:lnTo>
                    <a:pt x="528" y="48"/>
                  </a:lnTo>
                  <a:lnTo>
                    <a:pt x="528" y="48"/>
                  </a:lnTo>
                  <a:lnTo>
                    <a:pt x="532" y="48"/>
                  </a:lnTo>
                  <a:lnTo>
                    <a:pt x="532" y="45"/>
                  </a:lnTo>
                  <a:lnTo>
                    <a:pt x="535" y="45"/>
                  </a:lnTo>
                  <a:lnTo>
                    <a:pt x="539" y="45"/>
                  </a:lnTo>
                  <a:lnTo>
                    <a:pt x="539" y="41"/>
                  </a:lnTo>
                  <a:lnTo>
                    <a:pt x="543" y="41"/>
                  </a:lnTo>
                  <a:lnTo>
                    <a:pt x="543" y="41"/>
                  </a:lnTo>
                  <a:lnTo>
                    <a:pt x="547" y="41"/>
                  </a:lnTo>
                  <a:lnTo>
                    <a:pt x="547" y="37"/>
                  </a:lnTo>
                  <a:lnTo>
                    <a:pt x="550" y="37"/>
                  </a:lnTo>
                  <a:lnTo>
                    <a:pt x="550" y="37"/>
                  </a:lnTo>
                  <a:lnTo>
                    <a:pt x="554" y="33"/>
                  </a:lnTo>
                  <a:lnTo>
                    <a:pt x="558" y="33"/>
                  </a:lnTo>
                  <a:lnTo>
                    <a:pt x="558" y="33"/>
                  </a:lnTo>
                  <a:lnTo>
                    <a:pt x="561" y="33"/>
                  </a:lnTo>
                  <a:lnTo>
                    <a:pt x="561" y="30"/>
                  </a:lnTo>
                  <a:lnTo>
                    <a:pt x="565" y="30"/>
                  </a:lnTo>
                  <a:lnTo>
                    <a:pt x="565" y="30"/>
                  </a:lnTo>
                  <a:lnTo>
                    <a:pt x="569" y="30"/>
                  </a:lnTo>
                  <a:lnTo>
                    <a:pt x="573" y="26"/>
                  </a:lnTo>
                  <a:lnTo>
                    <a:pt x="573" y="26"/>
                  </a:lnTo>
                  <a:lnTo>
                    <a:pt x="576" y="26"/>
                  </a:lnTo>
                  <a:lnTo>
                    <a:pt x="576" y="26"/>
                  </a:lnTo>
                  <a:lnTo>
                    <a:pt x="580" y="22"/>
                  </a:lnTo>
                  <a:lnTo>
                    <a:pt x="580" y="22"/>
                  </a:lnTo>
                  <a:lnTo>
                    <a:pt x="584" y="22"/>
                  </a:lnTo>
                  <a:lnTo>
                    <a:pt x="584" y="19"/>
                  </a:lnTo>
                  <a:lnTo>
                    <a:pt x="587" y="19"/>
                  </a:lnTo>
                  <a:lnTo>
                    <a:pt x="591" y="19"/>
                  </a:lnTo>
                  <a:lnTo>
                    <a:pt x="591" y="19"/>
                  </a:lnTo>
                  <a:lnTo>
                    <a:pt x="595" y="15"/>
                  </a:lnTo>
                  <a:lnTo>
                    <a:pt x="595" y="15"/>
                  </a:lnTo>
                  <a:lnTo>
                    <a:pt x="599" y="15"/>
                  </a:lnTo>
                  <a:lnTo>
                    <a:pt x="599" y="15"/>
                  </a:lnTo>
                  <a:lnTo>
                    <a:pt x="602" y="11"/>
                  </a:lnTo>
                  <a:lnTo>
                    <a:pt x="606" y="11"/>
                  </a:lnTo>
                  <a:lnTo>
                    <a:pt x="606" y="11"/>
                  </a:lnTo>
                  <a:lnTo>
                    <a:pt x="610" y="11"/>
                  </a:lnTo>
                  <a:lnTo>
                    <a:pt x="610" y="7"/>
                  </a:lnTo>
                  <a:lnTo>
                    <a:pt x="614" y="7"/>
                  </a:lnTo>
                  <a:lnTo>
                    <a:pt x="614" y="7"/>
                  </a:lnTo>
                  <a:lnTo>
                    <a:pt x="617" y="7"/>
                  </a:lnTo>
                  <a:lnTo>
                    <a:pt x="617" y="4"/>
                  </a:lnTo>
                  <a:lnTo>
                    <a:pt x="621" y="4"/>
                  </a:lnTo>
                  <a:lnTo>
                    <a:pt x="625" y="4"/>
                  </a:lnTo>
                  <a:lnTo>
                    <a:pt x="625" y="0"/>
                  </a:lnTo>
                </a:path>
              </a:pathLst>
            </a:custGeom>
            <a:noFill/>
            <a:ln w="349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7" name="Freeform 1012"/>
            <p:cNvSpPr>
              <a:spLocks/>
            </p:cNvSpPr>
            <p:nvPr/>
          </p:nvSpPr>
          <p:spPr bwMode="auto">
            <a:xfrm>
              <a:off x="3581402" y="4454327"/>
              <a:ext cx="990600" cy="695325"/>
            </a:xfrm>
            <a:custGeom>
              <a:avLst/>
              <a:gdLst/>
              <a:ahLst/>
              <a:cxnLst>
                <a:cxn ang="0">
                  <a:pos x="7" y="0"/>
                </a:cxn>
                <a:cxn ang="0">
                  <a:pos x="18" y="0"/>
                </a:cxn>
                <a:cxn ang="0">
                  <a:pos x="26" y="4"/>
                </a:cxn>
                <a:cxn ang="0">
                  <a:pos x="37" y="11"/>
                </a:cxn>
                <a:cxn ang="0">
                  <a:pos x="48" y="15"/>
                </a:cxn>
                <a:cxn ang="0">
                  <a:pos x="59" y="26"/>
                </a:cxn>
                <a:cxn ang="0">
                  <a:pos x="70" y="33"/>
                </a:cxn>
                <a:cxn ang="0">
                  <a:pos x="82" y="44"/>
                </a:cxn>
                <a:cxn ang="0">
                  <a:pos x="89" y="56"/>
                </a:cxn>
                <a:cxn ang="0">
                  <a:pos x="100" y="71"/>
                </a:cxn>
                <a:cxn ang="0">
                  <a:pos x="111" y="82"/>
                </a:cxn>
                <a:cxn ang="0">
                  <a:pos x="123" y="97"/>
                </a:cxn>
                <a:cxn ang="0">
                  <a:pos x="134" y="111"/>
                </a:cxn>
                <a:cxn ang="0">
                  <a:pos x="141" y="123"/>
                </a:cxn>
                <a:cxn ang="0">
                  <a:pos x="152" y="137"/>
                </a:cxn>
                <a:cxn ang="0">
                  <a:pos x="163" y="152"/>
                </a:cxn>
                <a:cxn ang="0">
                  <a:pos x="175" y="163"/>
                </a:cxn>
                <a:cxn ang="0">
                  <a:pos x="186" y="178"/>
                </a:cxn>
                <a:cxn ang="0">
                  <a:pos x="193" y="189"/>
                </a:cxn>
                <a:cxn ang="0">
                  <a:pos x="204" y="204"/>
                </a:cxn>
                <a:cxn ang="0">
                  <a:pos x="215" y="215"/>
                </a:cxn>
                <a:cxn ang="0">
                  <a:pos x="227" y="227"/>
                </a:cxn>
                <a:cxn ang="0">
                  <a:pos x="238" y="241"/>
                </a:cxn>
                <a:cxn ang="0">
                  <a:pos x="249" y="253"/>
                </a:cxn>
                <a:cxn ang="0">
                  <a:pos x="256" y="264"/>
                </a:cxn>
                <a:cxn ang="0">
                  <a:pos x="267" y="275"/>
                </a:cxn>
                <a:cxn ang="0">
                  <a:pos x="279" y="290"/>
                </a:cxn>
                <a:cxn ang="0">
                  <a:pos x="290" y="301"/>
                </a:cxn>
                <a:cxn ang="0">
                  <a:pos x="301" y="312"/>
                </a:cxn>
                <a:cxn ang="0">
                  <a:pos x="308" y="323"/>
                </a:cxn>
                <a:cxn ang="0">
                  <a:pos x="319" y="334"/>
                </a:cxn>
                <a:cxn ang="0">
                  <a:pos x="331" y="349"/>
                </a:cxn>
                <a:cxn ang="0">
                  <a:pos x="342" y="360"/>
                </a:cxn>
                <a:cxn ang="0">
                  <a:pos x="353" y="371"/>
                </a:cxn>
                <a:cxn ang="0">
                  <a:pos x="364" y="383"/>
                </a:cxn>
                <a:cxn ang="0">
                  <a:pos x="372" y="394"/>
                </a:cxn>
                <a:cxn ang="0">
                  <a:pos x="383" y="405"/>
                </a:cxn>
                <a:cxn ang="0">
                  <a:pos x="394" y="416"/>
                </a:cxn>
                <a:cxn ang="0">
                  <a:pos x="405" y="427"/>
                </a:cxn>
                <a:cxn ang="0">
                  <a:pos x="416" y="438"/>
                </a:cxn>
                <a:cxn ang="0">
                  <a:pos x="424" y="427"/>
                </a:cxn>
                <a:cxn ang="0">
                  <a:pos x="435" y="412"/>
                </a:cxn>
                <a:cxn ang="0">
                  <a:pos x="446" y="398"/>
                </a:cxn>
                <a:cxn ang="0">
                  <a:pos x="457" y="379"/>
                </a:cxn>
                <a:cxn ang="0">
                  <a:pos x="468" y="357"/>
                </a:cxn>
                <a:cxn ang="0">
                  <a:pos x="476" y="331"/>
                </a:cxn>
                <a:cxn ang="0">
                  <a:pos x="487" y="301"/>
                </a:cxn>
                <a:cxn ang="0">
                  <a:pos x="498" y="275"/>
                </a:cxn>
                <a:cxn ang="0">
                  <a:pos x="509" y="245"/>
                </a:cxn>
                <a:cxn ang="0">
                  <a:pos x="520" y="219"/>
                </a:cxn>
                <a:cxn ang="0">
                  <a:pos x="531" y="189"/>
                </a:cxn>
                <a:cxn ang="0">
                  <a:pos x="539" y="163"/>
                </a:cxn>
                <a:cxn ang="0">
                  <a:pos x="550" y="141"/>
                </a:cxn>
                <a:cxn ang="0">
                  <a:pos x="561" y="115"/>
                </a:cxn>
                <a:cxn ang="0">
                  <a:pos x="572" y="97"/>
                </a:cxn>
                <a:cxn ang="0">
                  <a:pos x="583" y="74"/>
                </a:cxn>
                <a:cxn ang="0">
                  <a:pos x="591" y="56"/>
                </a:cxn>
                <a:cxn ang="0">
                  <a:pos x="602" y="37"/>
                </a:cxn>
                <a:cxn ang="0">
                  <a:pos x="613" y="22"/>
                </a:cxn>
                <a:cxn ang="0">
                  <a:pos x="624" y="7"/>
                </a:cxn>
              </a:cxnLst>
              <a:rect l="0" t="0" r="r" b="b"/>
              <a:pathLst>
                <a:path w="624" h="438">
                  <a:moveTo>
                    <a:pt x="0" y="0"/>
                  </a:moveTo>
                  <a:lnTo>
                    <a:pt x="0" y="0"/>
                  </a:lnTo>
                  <a:lnTo>
                    <a:pt x="4" y="0"/>
                  </a:lnTo>
                  <a:lnTo>
                    <a:pt x="4" y="0"/>
                  </a:lnTo>
                  <a:lnTo>
                    <a:pt x="7" y="0"/>
                  </a:lnTo>
                  <a:lnTo>
                    <a:pt x="7" y="0"/>
                  </a:lnTo>
                  <a:lnTo>
                    <a:pt x="11" y="0"/>
                  </a:lnTo>
                  <a:lnTo>
                    <a:pt x="15" y="0"/>
                  </a:lnTo>
                  <a:lnTo>
                    <a:pt x="15" y="0"/>
                  </a:lnTo>
                  <a:lnTo>
                    <a:pt x="18" y="0"/>
                  </a:lnTo>
                  <a:lnTo>
                    <a:pt x="18" y="0"/>
                  </a:lnTo>
                  <a:lnTo>
                    <a:pt x="22" y="4"/>
                  </a:lnTo>
                  <a:lnTo>
                    <a:pt x="22" y="4"/>
                  </a:lnTo>
                  <a:lnTo>
                    <a:pt x="26" y="4"/>
                  </a:lnTo>
                  <a:lnTo>
                    <a:pt x="26" y="4"/>
                  </a:lnTo>
                  <a:lnTo>
                    <a:pt x="30" y="4"/>
                  </a:lnTo>
                  <a:lnTo>
                    <a:pt x="33" y="7"/>
                  </a:lnTo>
                  <a:lnTo>
                    <a:pt x="33" y="7"/>
                  </a:lnTo>
                  <a:lnTo>
                    <a:pt x="37" y="7"/>
                  </a:lnTo>
                  <a:lnTo>
                    <a:pt x="37" y="11"/>
                  </a:lnTo>
                  <a:lnTo>
                    <a:pt x="41" y="11"/>
                  </a:lnTo>
                  <a:lnTo>
                    <a:pt x="41" y="11"/>
                  </a:lnTo>
                  <a:lnTo>
                    <a:pt x="44" y="15"/>
                  </a:lnTo>
                  <a:lnTo>
                    <a:pt x="48" y="15"/>
                  </a:lnTo>
                  <a:lnTo>
                    <a:pt x="48" y="15"/>
                  </a:lnTo>
                  <a:lnTo>
                    <a:pt x="52" y="18"/>
                  </a:lnTo>
                  <a:lnTo>
                    <a:pt x="52" y="18"/>
                  </a:lnTo>
                  <a:lnTo>
                    <a:pt x="56" y="22"/>
                  </a:lnTo>
                  <a:lnTo>
                    <a:pt x="56" y="22"/>
                  </a:lnTo>
                  <a:lnTo>
                    <a:pt x="59" y="26"/>
                  </a:lnTo>
                  <a:lnTo>
                    <a:pt x="59" y="26"/>
                  </a:lnTo>
                  <a:lnTo>
                    <a:pt x="63" y="30"/>
                  </a:lnTo>
                  <a:lnTo>
                    <a:pt x="67" y="30"/>
                  </a:lnTo>
                  <a:lnTo>
                    <a:pt x="67" y="33"/>
                  </a:lnTo>
                  <a:lnTo>
                    <a:pt x="70" y="33"/>
                  </a:lnTo>
                  <a:lnTo>
                    <a:pt x="70" y="37"/>
                  </a:lnTo>
                  <a:lnTo>
                    <a:pt x="74" y="37"/>
                  </a:lnTo>
                  <a:lnTo>
                    <a:pt x="74" y="41"/>
                  </a:lnTo>
                  <a:lnTo>
                    <a:pt x="78" y="44"/>
                  </a:lnTo>
                  <a:lnTo>
                    <a:pt x="82" y="44"/>
                  </a:lnTo>
                  <a:lnTo>
                    <a:pt x="82" y="48"/>
                  </a:lnTo>
                  <a:lnTo>
                    <a:pt x="85" y="48"/>
                  </a:lnTo>
                  <a:lnTo>
                    <a:pt x="85" y="52"/>
                  </a:lnTo>
                  <a:lnTo>
                    <a:pt x="89" y="56"/>
                  </a:lnTo>
                  <a:lnTo>
                    <a:pt x="89" y="56"/>
                  </a:lnTo>
                  <a:lnTo>
                    <a:pt x="93" y="59"/>
                  </a:lnTo>
                  <a:lnTo>
                    <a:pt x="93" y="63"/>
                  </a:lnTo>
                  <a:lnTo>
                    <a:pt x="96" y="63"/>
                  </a:lnTo>
                  <a:lnTo>
                    <a:pt x="100" y="67"/>
                  </a:lnTo>
                  <a:lnTo>
                    <a:pt x="100" y="71"/>
                  </a:lnTo>
                  <a:lnTo>
                    <a:pt x="104" y="71"/>
                  </a:lnTo>
                  <a:lnTo>
                    <a:pt x="104" y="74"/>
                  </a:lnTo>
                  <a:lnTo>
                    <a:pt x="108" y="78"/>
                  </a:lnTo>
                  <a:lnTo>
                    <a:pt x="108" y="82"/>
                  </a:lnTo>
                  <a:lnTo>
                    <a:pt x="111" y="82"/>
                  </a:lnTo>
                  <a:lnTo>
                    <a:pt x="115" y="85"/>
                  </a:lnTo>
                  <a:lnTo>
                    <a:pt x="115" y="89"/>
                  </a:lnTo>
                  <a:lnTo>
                    <a:pt x="119" y="89"/>
                  </a:lnTo>
                  <a:lnTo>
                    <a:pt x="119" y="93"/>
                  </a:lnTo>
                  <a:lnTo>
                    <a:pt x="123" y="97"/>
                  </a:lnTo>
                  <a:lnTo>
                    <a:pt x="123" y="100"/>
                  </a:lnTo>
                  <a:lnTo>
                    <a:pt x="126" y="104"/>
                  </a:lnTo>
                  <a:lnTo>
                    <a:pt x="126" y="104"/>
                  </a:lnTo>
                  <a:lnTo>
                    <a:pt x="130" y="108"/>
                  </a:lnTo>
                  <a:lnTo>
                    <a:pt x="134" y="111"/>
                  </a:lnTo>
                  <a:lnTo>
                    <a:pt x="134" y="111"/>
                  </a:lnTo>
                  <a:lnTo>
                    <a:pt x="137" y="115"/>
                  </a:lnTo>
                  <a:lnTo>
                    <a:pt x="137" y="119"/>
                  </a:lnTo>
                  <a:lnTo>
                    <a:pt x="141" y="123"/>
                  </a:lnTo>
                  <a:lnTo>
                    <a:pt x="141" y="123"/>
                  </a:lnTo>
                  <a:lnTo>
                    <a:pt x="145" y="126"/>
                  </a:lnTo>
                  <a:lnTo>
                    <a:pt x="149" y="130"/>
                  </a:lnTo>
                  <a:lnTo>
                    <a:pt x="149" y="134"/>
                  </a:lnTo>
                  <a:lnTo>
                    <a:pt x="152" y="134"/>
                  </a:lnTo>
                  <a:lnTo>
                    <a:pt x="152" y="137"/>
                  </a:lnTo>
                  <a:lnTo>
                    <a:pt x="156" y="141"/>
                  </a:lnTo>
                  <a:lnTo>
                    <a:pt x="156" y="145"/>
                  </a:lnTo>
                  <a:lnTo>
                    <a:pt x="160" y="145"/>
                  </a:lnTo>
                  <a:lnTo>
                    <a:pt x="160" y="149"/>
                  </a:lnTo>
                  <a:lnTo>
                    <a:pt x="163" y="152"/>
                  </a:lnTo>
                  <a:lnTo>
                    <a:pt x="167" y="152"/>
                  </a:lnTo>
                  <a:lnTo>
                    <a:pt x="167" y="156"/>
                  </a:lnTo>
                  <a:lnTo>
                    <a:pt x="171" y="160"/>
                  </a:lnTo>
                  <a:lnTo>
                    <a:pt x="171" y="163"/>
                  </a:lnTo>
                  <a:lnTo>
                    <a:pt x="175" y="163"/>
                  </a:lnTo>
                  <a:lnTo>
                    <a:pt x="175" y="167"/>
                  </a:lnTo>
                  <a:lnTo>
                    <a:pt x="178" y="171"/>
                  </a:lnTo>
                  <a:lnTo>
                    <a:pt x="182" y="171"/>
                  </a:lnTo>
                  <a:lnTo>
                    <a:pt x="182" y="175"/>
                  </a:lnTo>
                  <a:lnTo>
                    <a:pt x="186" y="178"/>
                  </a:lnTo>
                  <a:lnTo>
                    <a:pt x="186" y="178"/>
                  </a:lnTo>
                  <a:lnTo>
                    <a:pt x="189" y="182"/>
                  </a:lnTo>
                  <a:lnTo>
                    <a:pt x="189" y="186"/>
                  </a:lnTo>
                  <a:lnTo>
                    <a:pt x="193" y="189"/>
                  </a:lnTo>
                  <a:lnTo>
                    <a:pt x="193" y="189"/>
                  </a:lnTo>
                  <a:lnTo>
                    <a:pt x="197" y="193"/>
                  </a:lnTo>
                  <a:lnTo>
                    <a:pt x="201" y="197"/>
                  </a:lnTo>
                  <a:lnTo>
                    <a:pt x="201" y="197"/>
                  </a:lnTo>
                  <a:lnTo>
                    <a:pt x="204" y="201"/>
                  </a:lnTo>
                  <a:lnTo>
                    <a:pt x="204" y="204"/>
                  </a:lnTo>
                  <a:lnTo>
                    <a:pt x="208" y="204"/>
                  </a:lnTo>
                  <a:lnTo>
                    <a:pt x="208" y="208"/>
                  </a:lnTo>
                  <a:lnTo>
                    <a:pt x="212" y="212"/>
                  </a:lnTo>
                  <a:lnTo>
                    <a:pt x="215" y="212"/>
                  </a:lnTo>
                  <a:lnTo>
                    <a:pt x="215" y="215"/>
                  </a:lnTo>
                  <a:lnTo>
                    <a:pt x="219" y="219"/>
                  </a:lnTo>
                  <a:lnTo>
                    <a:pt x="219" y="219"/>
                  </a:lnTo>
                  <a:lnTo>
                    <a:pt x="223" y="223"/>
                  </a:lnTo>
                  <a:lnTo>
                    <a:pt x="223" y="227"/>
                  </a:lnTo>
                  <a:lnTo>
                    <a:pt x="227" y="227"/>
                  </a:lnTo>
                  <a:lnTo>
                    <a:pt x="227" y="230"/>
                  </a:lnTo>
                  <a:lnTo>
                    <a:pt x="230" y="234"/>
                  </a:lnTo>
                  <a:lnTo>
                    <a:pt x="234" y="234"/>
                  </a:lnTo>
                  <a:lnTo>
                    <a:pt x="234" y="238"/>
                  </a:lnTo>
                  <a:lnTo>
                    <a:pt x="238" y="241"/>
                  </a:lnTo>
                  <a:lnTo>
                    <a:pt x="238" y="241"/>
                  </a:lnTo>
                  <a:lnTo>
                    <a:pt x="241" y="245"/>
                  </a:lnTo>
                  <a:lnTo>
                    <a:pt x="241" y="249"/>
                  </a:lnTo>
                  <a:lnTo>
                    <a:pt x="245" y="249"/>
                  </a:lnTo>
                  <a:lnTo>
                    <a:pt x="249" y="253"/>
                  </a:lnTo>
                  <a:lnTo>
                    <a:pt x="249" y="256"/>
                  </a:lnTo>
                  <a:lnTo>
                    <a:pt x="253" y="256"/>
                  </a:lnTo>
                  <a:lnTo>
                    <a:pt x="253" y="260"/>
                  </a:lnTo>
                  <a:lnTo>
                    <a:pt x="256" y="264"/>
                  </a:lnTo>
                  <a:lnTo>
                    <a:pt x="256" y="264"/>
                  </a:lnTo>
                  <a:lnTo>
                    <a:pt x="260" y="267"/>
                  </a:lnTo>
                  <a:lnTo>
                    <a:pt x="264" y="267"/>
                  </a:lnTo>
                  <a:lnTo>
                    <a:pt x="264" y="271"/>
                  </a:lnTo>
                  <a:lnTo>
                    <a:pt x="267" y="275"/>
                  </a:lnTo>
                  <a:lnTo>
                    <a:pt x="267" y="275"/>
                  </a:lnTo>
                  <a:lnTo>
                    <a:pt x="271" y="279"/>
                  </a:lnTo>
                  <a:lnTo>
                    <a:pt x="271" y="282"/>
                  </a:lnTo>
                  <a:lnTo>
                    <a:pt x="275" y="282"/>
                  </a:lnTo>
                  <a:lnTo>
                    <a:pt x="275" y="286"/>
                  </a:lnTo>
                  <a:lnTo>
                    <a:pt x="279" y="290"/>
                  </a:lnTo>
                  <a:lnTo>
                    <a:pt x="282" y="290"/>
                  </a:lnTo>
                  <a:lnTo>
                    <a:pt x="282" y="293"/>
                  </a:lnTo>
                  <a:lnTo>
                    <a:pt x="286" y="297"/>
                  </a:lnTo>
                  <a:lnTo>
                    <a:pt x="286" y="297"/>
                  </a:lnTo>
                  <a:lnTo>
                    <a:pt x="290" y="301"/>
                  </a:lnTo>
                  <a:lnTo>
                    <a:pt x="290" y="305"/>
                  </a:lnTo>
                  <a:lnTo>
                    <a:pt x="293" y="305"/>
                  </a:lnTo>
                  <a:lnTo>
                    <a:pt x="297" y="308"/>
                  </a:lnTo>
                  <a:lnTo>
                    <a:pt x="297" y="308"/>
                  </a:lnTo>
                  <a:lnTo>
                    <a:pt x="301" y="312"/>
                  </a:lnTo>
                  <a:lnTo>
                    <a:pt x="301" y="316"/>
                  </a:lnTo>
                  <a:lnTo>
                    <a:pt x="305" y="316"/>
                  </a:lnTo>
                  <a:lnTo>
                    <a:pt x="305" y="319"/>
                  </a:lnTo>
                  <a:lnTo>
                    <a:pt x="308" y="323"/>
                  </a:lnTo>
                  <a:lnTo>
                    <a:pt x="308" y="323"/>
                  </a:lnTo>
                  <a:lnTo>
                    <a:pt x="312" y="327"/>
                  </a:lnTo>
                  <a:lnTo>
                    <a:pt x="316" y="331"/>
                  </a:lnTo>
                  <a:lnTo>
                    <a:pt x="316" y="331"/>
                  </a:lnTo>
                  <a:lnTo>
                    <a:pt x="319" y="334"/>
                  </a:lnTo>
                  <a:lnTo>
                    <a:pt x="319" y="334"/>
                  </a:lnTo>
                  <a:lnTo>
                    <a:pt x="323" y="338"/>
                  </a:lnTo>
                  <a:lnTo>
                    <a:pt x="323" y="342"/>
                  </a:lnTo>
                  <a:lnTo>
                    <a:pt x="327" y="342"/>
                  </a:lnTo>
                  <a:lnTo>
                    <a:pt x="331" y="345"/>
                  </a:lnTo>
                  <a:lnTo>
                    <a:pt x="331" y="349"/>
                  </a:lnTo>
                  <a:lnTo>
                    <a:pt x="334" y="349"/>
                  </a:lnTo>
                  <a:lnTo>
                    <a:pt x="334" y="353"/>
                  </a:lnTo>
                  <a:lnTo>
                    <a:pt x="338" y="353"/>
                  </a:lnTo>
                  <a:lnTo>
                    <a:pt x="338" y="357"/>
                  </a:lnTo>
                  <a:lnTo>
                    <a:pt x="342" y="360"/>
                  </a:lnTo>
                  <a:lnTo>
                    <a:pt x="342" y="360"/>
                  </a:lnTo>
                  <a:lnTo>
                    <a:pt x="346" y="364"/>
                  </a:lnTo>
                  <a:lnTo>
                    <a:pt x="349" y="364"/>
                  </a:lnTo>
                  <a:lnTo>
                    <a:pt x="349" y="368"/>
                  </a:lnTo>
                  <a:lnTo>
                    <a:pt x="353" y="371"/>
                  </a:lnTo>
                  <a:lnTo>
                    <a:pt x="353" y="371"/>
                  </a:lnTo>
                  <a:lnTo>
                    <a:pt x="357" y="375"/>
                  </a:lnTo>
                  <a:lnTo>
                    <a:pt x="357" y="379"/>
                  </a:lnTo>
                  <a:lnTo>
                    <a:pt x="360" y="379"/>
                  </a:lnTo>
                  <a:lnTo>
                    <a:pt x="364" y="383"/>
                  </a:lnTo>
                  <a:lnTo>
                    <a:pt x="364" y="383"/>
                  </a:lnTo>
                  <a:lnTo>
                    <a:pt x="368" y="386"/>
                  </a:lnTo>
                  <a:lnTo>
                    <a:pt x="368" y="390"/>
                  </a:lnTo>
                  <a:lnTo>
                    <a:pt x="372" y="390"/>
                  </a:lnTo>
                  <a:lnTo>
                    <a:pt x="372" y="394"/>
                  </a:lnTo>
                  <a:lnTo>
                    <a:pt x="375" y="394"/>
                  </a:lnTo>
                  <a:lnTo>
                    <a:pt x="375" y="398"/>
                  </a:lnTo>
                  <a:lnTo>
                    <a:pt x="379" y="401"/>
                  </a:lnTo>
                  <a:lnTo>
                    <a:pt x="383" y="401"/>
                  </a:lnTo>
                  <a:lnTo>
                    <a:pt x="383" y="405"/>
                  </a:lnTo>
                  <a:lnTo>
                    <a:pt x="386" y="405"/>
                  </a:lnTo>
                  <a:lnTo>
                    <a:pt x="386" y="409"/>
                  </a:lnTo>
                  <a:lnTo>
                    <a:pt x="390" y="412"/>
                  </a:lnTo>
                  <a:lnTo>
                    <a:pt x="390" y="412"/>
                  </a:lnTo>
                  <a:lnTo>
                    <a:pt x="394" y="416"/>
                  </a:lnTo>
                  <a:lnTo>
                    <a:pt x="398" y="416"/>
                  </a:lnTo>
                  <a:lnTo>
                    <a:pt x="398" y="420"/>
                  </a:lnTo>
                  <a:lnTo>
                    <a:pt x="401" y="424"/>
                  </a:lnTo>
                  <a:lnTo>
                    <a:pt x="401" y="424"/>
                  </a:lnTo>
                  <a:lnTo>
                    <a:pt x="405" y="427"/>
                  </a:lnTo>
                  <a:lnTo>
                    <a:pt x="405" y="431"/>
                  </a:lnTo>
                  <a:lnTo>
                    <a:pt x="409" y="431"/>
                  </a:lnTo>
                  <a:lnTo>
                    <a:pt x="409" y="435"/>
                  </a:lnTo>
                  <a:lnTo>
                    <a:pt x="412" y="435"/>
                  </a:lnTo>
                  <a:lnTo>
                    <a:pt x="416" y="438"/>
                  </a:lnTo>
                  <a:lnTo>
                    <a:pt x="416" y="435"/>
                  </a:lnTo>
                  <a:lnTo>
                    <a:pt x="420" y="435"/>
                  </a:lnTo>
                  <a:lnTo>
                    <a:pt x="420" y="431"/>
                  </a:lnTo>
                  <a:lnTo>
                    <a:pt x="424" y="431"/>
                  </a:lnTo>
                  <a:lnTo>
                    <a:pt x="424" y="427"/>
                  </a:lnTo>
                  <a:lnTo>
                    <a:pt x="427" y="424"/>
                  </a:lnTo>
                  <a:lnTo>
                    <a:pt x="431" y="424"/>
                  </a:lnTo>
                  <a:lnTo>
                    <a:pt x="431" y="420"/>
                  </a:lnTo>
                  <a:lnTo>
                    <a:pt x="435" y="416"/>
                  </a:lnTo>
                  <a:lnTo>
                    <a:pt x="435" y="412"/>
                  </a:lnTo>
                  <a:lnTo>
                    <a:pt x="438" y="412"/>
                  </a:lnTo>
                  <a:lnTo>
                    <a:pt x="438" y="409"/>
                  </a:lnTo>
                  <a:lnTo>
                    <a:pt x="442" y="405"/>
                  </a:lnTo>
                  <a:lnTo>
                    <a:pt x="442" y="401"/>
                  </a:lnTo>
                  <a:lnTo>
                    <a:pt x="446" y="398"/>
                  </a:lnTo>
                  <a:lnTo>
                    <a:pt x="450" y="394"/>
                  </a:lnTo>
                  <a:lnTo>
                    <a:pt x="450" y="390"/>
                  </a:lnTo>
                  <a:lnTo>
                    <a:pt x="453" y="386"/>
                  </a:lnTo>
                  <a:lnTo>
                    <a:pt x="453" y="383"/>
                  </a:lnTo>
                  <a:lnTo>
                    <a:pt x="457" y="379"/>
                  </a:lnTo>
                  <a:lnTo>
                    <a:pt x="457" y="371"/>
                  </a:lnTo>
                  <a:lnTo>
                    <a:pt x="461" y="368"/>
                  </a:lnTo>
                  <a:lnTo>
                    <a:pt x="464" y="364"/>
                  </a:lnTo>
                  <a:lnTo>
                    <a:pt x="464" y="360"/>
                  </a:lnTo>
                  <a:lnTo>
                    <a:pt x="468" y="357"/>
                  </a:lnTo>
                  <a:lnTo>
                    <a:pt x="468" y="349"/>
                  </a:lnTo>
                  <a:lnTo>
                    <a:pt x="472" y="345"/>
                  </a:lnTo>
                  <a:lnTo>
                    <a:pt x="472" y="338"/>
                  </a:lnTo>
                  <a:lnTo>
                    <a:pt x="476" y="334"/>
                  </a:lnTo>
                  <a:lnTo>
                    <a:pt x="476" y="331"/>
                  </a:lnTo>
                  <a:lnTo>
                    <a:pt x="479" y="323"/>
                  </a:lnTo>
                  <a:lnTo>
                    <a:pt x="483" y="319"/>
                  </a:lnTo>
                  <a:lnTo>
                    <a:pt x="483" y="312"/>
                  </a:lnTo>
                  <a:lnTo>
                    <a:pt x="487" y="308"/>
                  </a:lnTo>
                  <a:lnTo>
                    <a:pt x="487" y="301"/>
                  </a:lnTo>
                  <a:lnTo>
                    <a:pt x="490" y="297"/>
                  </a:lnTo>
                  <a:lnTo>
                    <a:pt x="490" y="290"/>
                  </a:lnTo>
                  <a:lnTo>
                    <a:pt x="494" y="286"/>
                  </a:lnTo>
                  <a:lnTo>
                    <a:pt x="498" y="279"/>
                  </a:lnTo>
                  <a:lnTo>
                    <a:pt x="498" y="275"/>
                  </a:lnTo>
                  <a:lnTo>
                    <a:pt x="502" y="267"/>
                  </a:lnTo>
                  <a:lnTo>
                    <a:pt x="502" y="264"/>
                  </a:lnTo>
                  <a:lnTo>
                    <a:pt x="505" y="256"/>
                  </a:lnTo>
                  <a:lnTo>
                    <a:pt x="505" y="253"/>
                  </a:lnTo>
                  <a:lnTo>
                    <a:pt x="509" y="245"/>
                  </a:lnTo>
                  <a:lnTo>
                    <a:pt x="509" y="241"/>
                  </a:lnTo>
                  <a:lnTo>
                    <a:pt x="513" y="234"/>
                  </a:lnTo>
                  <a:lnTo>
                    <a:pt x="516" y="230"/>
                  </a:lnTo>
                  <a:lnTo>
                    <a:pt x="516" y="223"/>
                  </a:lnTo>
                  <a:lnTo>
                    <a:pt x="520" y="219"/>
                  </a:lnTo>
                  <a:lnTo>
                    <a:pt x="520" y="212"/>
                  </a:lnTo>
                  <a:lnTo>
                    <a:pt x="524" y="208"/>
                  </a:lnTo>
                  <a:lnTo>
                    <a:pt x="524" y="201"/>
                  </a:lnTo>
                  <a:lnTo>
                    <a:pt x="528" y="197"/>
                  </a:lnTo>
                  <a:lnTo>
                    <a:pt x="531" y="189"/>
                  </a:lnTo>
                  <a:lnTo>
                    <a:pt x="531" y="186"/>
                  </a:lnTo>
                  <a:lnTo>
                    <a:pt x="535" y="178"/>
                  </a:lnTo>
                  <a:lnTo>
                    <a:pt x="535" y="175"/>
                  </a:lnTo>
                  <a:lnTo>
                    <a:pt x="539" y="171"/>
                  </a:lnTo>
                  <a:lnTo>
                    <a:pt x="539" y="163"/>
                  </a:lnTo>
                  <a:lnTo>
                    <a:pt x="542" y="160"/>
                  </a:lnTo>
                  <a:lnTo>
                    <a:pt x="542" y="156"/>
                  </a:lnTo>
                  <a:lnTo>
                    <a:pt x="546" y="149"/>
                  </a:lnTo>
                  <a:lnTo>
                    <a:pt x="550" y="145"/>
                  </a:lnTo>
                  <a:lnTo>
                    <a:pt x="550" y="141"/>
                  </a:lnTo>
                  <a:lnTo>
                    <a:pt x="554" y="134"/>
                  </a:lnTo>
                  <a:lnTo>
                    <a:pt x="554" y="130"/>
                  </a:lnTo>
                  <a:lnTo>
                    <a:pt x="557" y="126"/>
                  </a:lnTo>
                  <a:lnTo>
                    <a:pt x="557" y="123"/>
                  </a:lnTo>
                  <a:lnTo>
                    <a:pt x="561" y="115"/>
                  </a:lnTo>
                  <a:lnTo>
                    <a:pt x="565" y="111"/>
                  </a:lnTo>
                  <a:lnTo>
                    <a:pt x="565" y="108"/>
                  </a:lnTo>
                  <a:lnTo>
                    <a:pt x="569" y="104"/>
                  </a:lnTo>
                  <a:lnTo>
                    <a:pt x="569" y="100"/>
                  </a:lnTo>
                  <a:lnTo>
                    <a:pt x="572" y="97"/>
                  </a:lnTo>
                  <a:lnTo>
                    <a:pt x="572" y="89"/>
                  </a:lnTo>
                  <a:lnTo>
                    <a:pt x="576" y="85"/>
                  </a:lnTo>
                  <a:lnTo>
                    <a:pt x="576" y="82"/>
                  </a:lnTo>
                  <a:lnTo>
                    <a:pt x="580" y="78"/>
                  </a:lnTo>
                  <a:lnTo>
                    <a:pt x="583" y="74"/>
                  </a:lnTo>
                  <a:lnTo>
                    <a:pt x="583" y="71"/>
                  </a:lnTo>
                  <a:lnTo>
                    <a:pt x="587" y="67"/>
                  </a:lnTo>
                  <a:lnTo>
                    <a:pt x="587" y="63"/>
                  </a:lnTo>
                  <a:lnTo>
                    <a:pt x="591" y="59"/>
                  </a:lnTo>
                  <a:lnTo>
                    <a:pt x="591" y="56"/>
                  </a:lnTo>
                  <a:lnTo>
                    <a:pt x="595" y="52"/>
                  </a:lnTo>
                  <a:lnTo>
                    <a:pt x="598" y="48"/>
                  </a:lnTo>
                  <a:lnTo>
                    <a:pt x="598" y="44"/>
                  </a:lnTo>
                  <a:lnTo>
                    <a:pt x="602" y="41"/>
                  </a:lnTo>
                  <a:lnTo>
                    <a:pt x="602" y="37"/>
                  </a:lnTo>
                  <a:lnTo>
                    <a:pt x="606" y="33"/>
                  </a:lnTo>
                  <a:lnTo>
                    <a:pt x="606" y="30"/>
                  </a:lnTo>
                  <a:lnTo>
                    <a:pt x="609" y="26"/>
                  </a:lnTo>
                  <a:lnTo>
                    <a:pt x="609" y="26"/>
                  </a:lnTo>
                  <a:lnTo>
                    <a:pt x="613" y="22"/>
                  </a:lnTo>
                  <a:lnTo>
                    <a:pt x="617" y="18"/>
                  </a:lnTo>
                  <a:lnTo>
                    <a:pt x="617" y="15"/>
                  </a:lnTo>
                  <a:lnTo>
                    <a:pt x="621" y="11"/>
                  </a:lnTo>
                  <a:lnTo>
                    <a:pt x="621" y="11"/>
                  </a:lnTo>
                  <a:lnTo>
                    <a:pt x="624" y="7"/>
                  </a:lnTo>
                </a:path>
              </a:pathLst>
            </a:custGeom>
            <a:noFill/>
            <a:ln w="349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8" name="Freeform 1013"/>
            <p:cNvSpPr>
              <a:spLocks/>
            </p:cNvSpPr>
            <p:nvPr/>
          </p:nvSpPr>
          <p:spPr bwMode="auto">
            <a:xfrm>
              <a:off x="2584452" y="4454327"/>
              <a:ext cx="996950" cy="566738"/>
            </a:xfrm>
            <a:custGeom>
              <a:avLst/>
              <a:gdLst/>
              <a:ahLst/>
              <a:cxnLst>
                <a:cxn ang="0">
                  <a:pos x="11" y="357"/>
                </a:cxn>
                <a:cxn ang="0">
                  <a:pos x="18" y="357"/>
                </a:cxn>
                <a:cxn ang="0">
                  <a:pos x="29" y="357"/>
                </a:cxn>
                <a:cxn ang="0">
                  <a:pos x="41" y="357"/>
                </a:cxn>
                <a:cxn ang="0">
                  <a:pos x="52" y="357"/>
                </a:cxn>
                <a:cxn ang="0">
                  <a:pos x="63" y="357"/>
                </a:cxn>
                <a:cxn ang="0">
                  <a:pos x="70" y="357"/>
                </a:cxn>
                <a:cxn ang="0">
                  <a:pos x="82" y="357"/>
                </a:cxn>
                <a:cxn ang="0">
                  <a:pos x="93" y="357"/>
                </a:cxn>
                <a:cxn ang="0">
                  <a:pos x="104" y="357"/>
                </a:cxn>
                <a:cxn ang="0">
                  <a:pos x="115" y="357"/>
                </a:cxn>
                <a:cxn ang="0">
                  <a:pos x="126" y="357"/>
                </a:cxn>
                <a:cxn ang="0">
                  <a:pos x="134" y="357"/>
                </a:cxn>
                <a:cxn ang="0">
                  <a:pos x="145" y="357"/>
                </a:cxn>
                <a:cxn ang="0">
                  <a:pos x="156" y="357"/>
                </a:cxn>
                <a:cxn ang="0">
                  <a:pos x="167" y="357"/>
                </a:cxn>
                <a:cxn ang="0">
                  <a:pos x="178" y="357"/>
                </a:cxn>
                <a:cxn ang="0">
                  <a:pos x="186" y="357"/>
                </a:cxn>
                <a:cxn ang="0">
                  <a:pos x="197" y="357"/>
                </a:cxn>
                <a:cxn ang="0">
                  <a:pos x="208" y="357"/>
                </a:cxn>
                <a:cxn ang="0">
                  <a:pos x="219" y="357"/>
                </a:cxn>
                <a:cxn ang="0">
                  <a:pos x="230" y="357"/>
                </a:cxn>
                <a:cxn ang="0">
                  <a:pos x="238" y="353"/>
                </a:cxn>
                <a:cxn ang="0">
                  <a:pos x="249" y="349"/>
                </a:cxn>
                <a:cxn ang="0">
                  <a:pos x="260" y="345"/>
                </a:cxn>
                <a:cxn ang="0">
                  <a:pos x="271" y="338"/>
                </a:cxn>
                <a:cxn ang="0">
                  <a:pos x="282" y="331"/>
                </a:cxn>
                <a:cxn ang="0">
                  <a:pos x="293" y="323"/>
                </a:cxn>
                <a:cxn ang="0">
                  <a:pos x="301" y="312"/>
                </a:cxn>
                <a:cxn ang="0">
                  <a:pos x="312" y="305"/>
                </a:cxn>
                <a:cxn ang="0">
                  <a:pos x="323" y="293"/>
                </a:cxn>
                <a:cxn ang="0">
                  <a:pos x="334" y="282"/>
                </a:cxn>
                <a:cxn ang="0">
                  <a:pos x="345" y="271"/>
                </a:cxn>
                <a:cxn ang="0">
                  <a:pos x="353" y="260"/>
                </a:cxn>
                <a:cxn ang="0">
                  <a:pos x="364" y="249"/>
                </a:cxn>
                <a:cxn ang="0">
                  <a:pos x="375" y="238"/>
                </a:cxn>
                <a:cxn ang="0">
                  <a:pos x="386" y="227"/>
                </a:cxn>
                <a:cxn ang="0">
                  <a:pos x="397" y="215"/>
                </a:cxn>
                <a:cxn ang="0">
                  <a:pos x="405" y="204"/>
                </a:cxn>
                <a:cxn ang="0">
                  <a:pos x="416" y="193"/>
                </a:cxn>
                <a:cxn ang="0">
                  <a:pos x="427" y="182"/>
                </a:cxn>
                <a:cxn ang="0">
                  <a:pos x="438" y="171"/>
                </a:cxn>
                <a:cxn ang="0">
                  <a:pos x="449" y="160"/>
                </a:cxn>
                <a:cxn ang="0">
                  <a:pos x="461" y="149"/>
                </a:cxn>
                <a:cxn ang="0">
                  <a:pos x="468" y="141"/>
                </a:cxn>
                <a:cxn ang="0">
                  <a:pos x="479" y="130"/>
                </a:cxn>
                <a:cxn ang="0">
                  <a:pos x="490" y="119"/>
                </a:cxn>
                <a:cxn ang="0">
                  <a:pos x="501" y="111"/>
                </a:cxn>
                <a:cxn ang="0">
                  <a:pos x="513" y="100"/>
                </a:cxn>
                <a:cxn ang="0">
                  <a:pos x="520" y="89"/>
                </a:cxn>
                <a:cxn ang="0">
                  <a:pos x="531" y="82"/>
                </a:cxn>
                <a:cxn ang="0">
                  <a:pos x="542" y="71"/>
                </a:cxn>
                <a:cxn ang="0">
                  <a:pos x="554" y="63"/>
                </a:cxn>
                <a:cxn ang="0">
                  <a:pos x="565" y="52"/>
                </a:cxn>
                <a:cxn ang="0">
                  <a:pos x="576" y="41"/>
                </a:cxn>
                <a:cxn ang="0">
                  <a:pos x="583" y="33"/>
                </a:cxn>
                <a:cxn ang="0">
                  <a:pos x="594" y="22"/>
                </a:cxn>
                <a:cxn ang="0">
                  <a:pos x="606" y="15"/>
                </a:cxn>
                <a:cxn ang="0">
                  <a:pos x="617" y="7"/>
                </a:cxn>
                <a:cxn ang="0">
                  <a:pos x="628" y="0"/>
                </a:cxn>
              </a:cxnLst>
              <a:rect l="0" t="0" r="r" b="b"/>
              <a:pathLst>
                <a:path w="628" h="357">
                  <a:moveTo>
                    <a:pt x="0" y="357"/>
                  </a:moveTo>
                  <a:lnTo>
                    <a:pt x="3" y="357"/>
                  </a:lnTo>
                  <a:lnTo>
                    <a:pt x="3" y="357"/>
                  </a:lnTo>
                  <a:lnTo>
                    <a:pt x="7" y="357"/>
                  </a:lnTo>
                  <a:lnTo>
                    <a:pt x="11" y="357"/>
                  </a:lnTo>
                  <a:lnTo>
                    <a:pt x="11" y="357"/>
                  </a:lnTo>
                  <a:lnTo>
                    <a:pt x="15" y="357"/>
                  </a:lnTo>
                  <a:lnTo>
                    <a:pt x="15" y="357"/>
                  </a:lnTo>
                  <a:lnTo>
                    <a:pt x="18" y="357"/>
                  </a:lnTo>
                  <a:lnTo>
                    <a:pt x="18" y="357"/>
                  </a:lnTo>
                  <a:lnTo>
                    <a:pt x="22" y="357"/>
                  </a:lnTo>
                  <a:lnTo>
                    <a:pt x="22" y="357"/>
                  </a:lnTo>
                  <a:lnTo>
                    <a:pt x="26" y="357"/>
                  </a:lnTo>
                  <a:lnTo>
                    <a:pt x="29" y="357"/>
                  </a:lnTo>
                  <a:lnTo>
                    <a:pt x="29" y="357"/>
                  </a:lnTo>
                  <a:lnTo>
                    <a:pt x="33" y="357"/>
                  </a:lnTo>
                  <a:lnTo>
                    <a:pt x="33" y="357"/>
                  </a:lnTo>
                  <a:lnTo>
                    <a:pt x="37" y="357"/>
                  </a:lnTo>
                  <a:lnTo>
                    <a:pt x="37" y="357"/>
                  </a:lnTo>
                  <a:lnTo>
                    <a:pt x="41" y="357"/>
                  </a:lnTo>
                  <a:lnTo>
                    <a:pt x="44" y="357"/>
                  </a:lnTo>
                  <a:lnTo>
                    <a:pt x="44" y="357"/>
                  </a:lnTo>
                  <a:lnTo>
                    <a:pt x="48" y="357"/>
                  </a:lnTo>
                  <a:lnTo>
                    <a:pt x="48" y="357"/>
                  </a:lnTo>
                  <a:lnTo>
                    <a:pt x="52" y="357"/>
                  </a:lnTo>
                  <a:lnTo>
                    <a:pt x="52" y="357"/>
                  </a:lnTo>
                  <a:lnTo>
                    <a:pt x="55" y="357"/>
                  </a:lnTo>
                  <a:lnTo>
                    <a:pt x="55" y="357"/>
                  </a:lnTo>
                  <a:lnTo>
                    <a:pt x="59" y="357"/>
                  </a:lnTo>
                  <a:lnTo>
                    <a:pt x="63" y="357"/>
                  </a:lnTo>
                  <a:lnTo>
                    <a:pt x="63" y="357"/>
                  </a:lnTo>
                  <a:lnTo>
                    <a:pt x="67" y="357"/>
                  </a:lnTo>
                  <a:lnTo>
                    <a:pt x="67" y="357"/>
                  </a:lnTo>
                  <a:lnTo>
                    <a:pt x="70" y="357"/>
                  </a:lnTo>
                  <a:lnTo>
                    <a:pt x="70" y="357"/>
                  </a:lnTo>
                  <a:lnTo>
                    <a:pt x="74" y="357"/>
                  </a:lnTo>
                  <a:lnTo>
                    <a:pt x="78" y="357"/>
                  </a:lnTo>
                  <a:lnTo>
                    <a:pt x="78" y="357"/>
                  </a:lnTo>
                  <a:lnTo>
                    <a:pt x="82" y="357"/>
                  </a:lnTo>
                  <a:lnTo>
                    <a:pt x="82" y="357"/>
                  </a:lnTo>
                  <a:lnTo>
                    <a:pt x="85" y="357"/>
                  </a:lnTo>
                  <a:lnTo>
                    <a:pt x="85" y="357"/>
                  </a:lnTo>
                  <a:lnTo>
                    <a:pt x="89" y="357"/>
                  </a:lnTo>
                  <a:lnTo>
                    <a:pt x="89" y="357"/>
                  </a:lnTo>
                  <a:lnTo>
                    <a:pt x="93" y="357"/>
                  </a:lnTo>
                  <a:lnTo>
                    <a:pt x="96" y="357"/>
                  </a:lnTo>
                  <a:lnTo>
                    <a:pt x="96" y="357"/>
                  </a:lnTo>
                  <a:lnTo>
                    <a:pt x="100" y="357"/>
                  </a:lnTo>
                  <a:lnTo>
                    <a:pt x="100" y="357"/>
                  </a:lnTo>
                  <a:lnTo>
                    <a:pt x="104" y="357"/>
                  </a:lnTo>
                  <a:lnTo>
                    <a:pt x="104" y="357"/>
                  </a:lnTo>
                  <a:lnTo>
                    <a:pt x="108" y="357"/>
                  </a:lnTo>
                  <a:lnTo>
                    <a:pt x="111" y="357"/>
                  </a:lnTo>
                  <a:lnTo>
                    <a:pt x="111" y="357"/>
                  </a:lnTo>
                  <a:lnTo>
                    <a:pt x="115" y="357"/>
                  </a:lnTo>
                  <a:lnTo>
                    <a:pt x="115" y="357"/>
                  </a:lnTo>
                  <a:lnTo>
                    <a:pt x="119" y="357"/>
                  </a:lnTo>
                  <a:lnTo>
                    <a:pt x="119" y="357"/>
                  </a:lnTo>
                  <a:lnTo>
                    <a:pt x="122" y="357"/>
                  </a:lnTo>
                  <a:lnTo>
                    <a:pt x="126" y="357"/>
                  </a:lnTo>
                  <a:lnTo>
                    <a:pt x="126" y="357"/>
                  </a:lnTo>
                  <a:lnTo>
                    <a:pt x="130" y="357"/>
                  </a:lnTo>
                  <a:lnTo>
                    <a:pt x="130" y="357"/>
                  </a:lnTo>
                  <a:lnTo>
                    <a:pt x="134" y="357"/>
                  </a:lnTo>
                  <a:lnTo>
                    <a:pt x="134" y="357"/>
                  </a:lnTo>
                  <a:lnTo>
                    <a:pt x="137" y="357"/>
                  </a:lnTo>
                  <a:lnTo>
                    <a:pt x="137" y="357"/>
                  </a:lnTo>
                  <a:lnTo>
                    <a:pt x="141" y="357"/>
                  </a:lnTo>
                  <a:lnTo>
                    <a:pt x="145" y="357"/>
                  </a:lnTo>
                  <a:lnTo>
                    <a:pt x="145" y="357"/>
                  </a:lnTo>
                  <a:lnTo>
                    <a:pt x="148" y="357"/>
                  </a:lnTo>
                  <a:lnTo>
                    <a:pt x="148" y="357"/>
                  </a:lnTo>
                  <a:lnTo>
                    <a:pt x="152" y="357"/>
                  </a:lnTo>
                  <a:lnTo>
                    <a:pt x="152" y="357"/>
                  </a:lnTo>
                  <a:lnTo>
                    <a:pt x="156" y="357"/>
                  </a:lnTo>
                  <a:lnTo>
                    <a:pt x="160" y="357"/>
                  </a:lnTo>
                  <a:lnTo>
                    <a:pt x="160" y="357"/>
                  </a:lnTo>
                  <a:lnTo>
                    <a:pt x="163" y="357"/>
                  </a:lnTo>
                  <a:lnTo>
                    <a:pt x="163" y="357"/>
                  </a:lnTo>
                  <a:lnTo>
                    <a:pt x="167" y="357"/>
                  </a:lnTo>
                  <a:lnTo>
                    <a:pt x="167" y="357"/>
                  </a:lnTo>
                  <a:lnTo>
                    <a:pt x="171" y="357"/>
                  </a:lnTo>
                  <a:lnTo>
                    <a:pt x="171" y="357"/>
                  </a:lnTo>
                  <a:lnTo>
                    <a:pt x="174" y="357"/>
                  </a:lnTo>
                  <a:lnTo>
                    <a:pt x="178" y="357"/>
                  </a:lnTo>
                  <a:lnTo>
                    <a:pt x="178" y="357"/>
                  </a:lnTo>
                  <a:lnTo>
                    <a:pt x="182" y="357"/>
                  </a:lnTo>
                  <a:lnTo>
                    <a:pt x="182" y="357"/>
                  </a:lnTo>
                  <a:lnTo>
                    <a:pt x="186" y="357"/>
                  </a:lnTo>
                  <a:lnTo>
                    <a:pt x="186" y="357"/>
                  </a:lnTo>
                  <a:lnTo>
                    <a:pt x="189" y="357"/>
                  </a:lnTo>
                  <a:lnTo>
                    <a:pt x="193" y="357"/>
                  </a:lnTo>
                  <a:lnTo>
                    <a:pt x="193" y="357"/>
                  </a:lnTo>
                  <a:lnTo>
                    <a:pt x="197" y="357"/>
                  </a:lnTo>
                  <a:lnTo>
                    <a:pt x="197" y="357"/>
                  </a:lnTo>
                  <a:lnTo>
                    <a:pt x="200" y="357"/>
                  </a:lnTo>
                  <a:lnTo>
                    <a:pt x="200" y="357"/>
                  </a:lnTo>
                  <a:lnTo>
                    <a:pt x="204" y="357"/>
                  </a:lnTo>
                  <a:lnTo>
                    <a:pt x="204" y="357"/>
                  </a:lnTo>
                  <a:lnTo>
                    <a:pt x="208" y="357"/>
                  </a:lnTo>
                  <a:lnTo>
                    <a:pt x="212" y="357"/>
                  </a:lnTo>
                  <a:lnTo>
                    <a:pt x="212" y="357"/>
                  </a:lnTo>
                  <a:lnTo>
                    <a:pt x="215" y="357"/>
                  </a:lnTo>
                  <a:lnTo>
                    <a:pt x="215" y="357"/>
                  </a:lnTo>
                  <a:lnTo>
                    <a:pt x="219" y="357"/>
                  </a:lnTo>
                  <a:lnTo>
                    <a:pt x="219" y="357"/>
                  </a:lnTo>
                  <a:lnTo>
                    <a:pt x="223" y="357"/>
                  </a:lnTo>
                  <a:lnTo>
                    <a:pt x="226" y="357"/>
                  </a:lnTo>
                  <a:lnTo>
                    <a:pt x="226" y="357"/>
                  </a:lnTo>
                  <a:lnTo>
                    <a:pt x="230" y="357"/>
                  </a:lnTo>
                  <a:lnTo>
                    <a:pt x="230" y="357"/>
                  </a:lnTo>
                  <a:lnTo>
                    <a:pt x="234" y="357"/>
                  </a:lnTo>
                  <a:lnTo>
                    <a:pt x="234" y="353"/>
                  </a:lnTo>
                  <a:lnTo>
                    <a:pt x="238" y="353"/>
                  </a:lnTo>
                  <a:lnTo>
                    <a:pt x="238" y="353"/>
                  </a:lnTo>
                  <a:lnTo>
                    <a:pt x="241" y="353"/>
                  </a:lnTo>
                  <a:lnTo>
                    <a:pt x="245" y="353"/>
                  </a:lnTo>
                  <a:lnTo>
                    <a:pt x="245" y="349"/>
                  </a:lnTo>
                  <a:lnTo>
                    <a:pt x="249" y="349"/>
                  </a:lnTo>
                  <a:lnTo>
                    <a:pt x="249" y="349"/>
                  </a:lnTo>
                  <a:lnTo>
                    <a:pt x="252" y="349"/>
                  </a:lnTo>
                  <a:lnTo>
                    <a:pt x="252" y="349"/>
                  </a:lnTo>
                  <a:lnTo>
                    <a:pt x="256" y="345"/>
                  </a:lnTo>
                  <a:lnTo>
                    <a:pt x="260" y="345"/>
                  </a:lnTo>
                  <a:lnTo>
                    <a:pt x="260" y="345"/>
                  </a:lnTo>
                  <a:lnTo>
                    <a:pt x="264" y="342"/>
                  </a:lnTo>
                  <a:lnTo>
                    <a:pt x="264" y="342"/>
                  </a:lnTo>
                  <a:lnTo>
                    <a:pt x="267" y="342"/>
                  </a:lnTo>
                  <a:lnTo>
                    <a:pt x="267" y="338"/>
                  </a:lnTo>
                  <a:lnTo>
                    <a:pt x="271" y="338"/>
                  </a:lnTo>
                  <a:lnTo>
                    <a:pt x="271" y="334"/>
                  </a:lnTo>
                  <a:lnTo>
                    <a:pt x="275" y="334"/>
                  </a:lnTo>
                  <a:lnTo>
                    <a:pt x="278" y="334"/>
                  </a:lnTo>
                  <a:lnTo>
                    <a:pt x="278" y="331"/>
                  </a:lnTo>
                  <a:lnTo>
                    <a:pt x="282" y="331"/>
                  </a:lnTo>
                  <a:lnTo>
                    <a:pt x="282" y="331"/>
                  </a:lnTo>
                  <a:lnTo>
                    <a:pt x="286" y="327"/>
                  </a:lnTo>
                  <a:lnTo>
                    <a:pt x="286" y="327"/>
                  </a:lnTo>
                  <a:lnTo>
                    <a:pt x="290" y="323"/>
                  </a:lnTo>
                  <a:lnTo>
                    <a:pt x="293" y="323"/>
                  </a:lnTo>
                  <a:lnTo>
                    <a:pt x="293" y="319"/>
                  </a:lnTo>
                  <a:lnTo>
                    <a:pt x="297" y="319"/>
                  </a:lnTo>
                  <a:lnTo>
                    <a:pt x="297" y="316"/>
                  </a:lnTo>
                  <a:lnTo>
                    <a:pt x="301" y="316"/>
                  </a:lnTo>
                  <a:lnTo>
                    <a:pt x="301" y="312"/>
                  </a:lnTo>
                  <a:lnTo>
                    <a:pt x="305" y="312"/>
                  </a:lnTo>
                  <a:lnTo>
                    <a:pt x="305" y="308"/>
                  </a:lnTo>
                  <a:lnTo>
                    <a:pt x="308" y="308"/>
                  </a:lnTo>
                  <a:lnTo>
                    <a:pt x="312" y="305"/>
                  </a:lnTo>
                  <a:lnTo>
                    <a:pt x="312" y="305"/>
                  </a:lnTo>
                  <a:lnTo>
                    <a:pt x="316" y="301"/>
                  </a:lnTo>
                  <a:lnTo>
                    <a:pt x="316" y="297"/>
                  </a:lnTo>
                  <a:lnTo>
                    <a:pt x="319" y="297"/>
                  </a:lnTo>
                  <a:lnTo>
                    <a:pt x="319" y="293"/>
                  </a:lnTo>
                  <a:lnTo>
                    <a:pt x="323" y="293"/>
                  </a:lnTo>
                  <a:lnTo>
                    <a:pt x="327" y="290"/>
                  </a:lnTo>
                  <a:lnTo>
                    <a:pt x="327" y="290"/>
                  </a:lnTo>
                  <a:lnTo>
                    <a:pt x="331" y="286"/>
                  </a:lnTo>
                  <a:lnTo>
                    <a:pt x="331" y="286"/>
                  </a:lnTo>
                  <a:lnTo>
                    <a:pt x="334" y="282"/>
                  </a:lnTo>
                  <a:lnTo>
                    <a:pt x="334" y="279"/>
                  </a:lnTo>
                  <a:lnTo>
                    <a:pt x="338" y="279"/>
                  </a:lnTo>
                  <a:lnTo>
                    <a:pt x="338" y="275"/>
                  </a:lnTo>
                  <a:lnTo>
                    <a:pt x="342" y="271"/>
                  </a:lnTo>
                  <a:lnTo>
                    <a:pt x="345" y="271"/>
                  </a:lnTo>
                  <a:lnTo>
                    <a:pt x="345" y="267"/>
                  </a:lnTo>
                  <a:lnTo>
                    <a:pt x="349" y="267"/>
                  </a:lnTo>
                  <a:lnTo>
                    <a:pt x="349" y="264"/>
                  </a:lnTo>
                  <a:lnTo>
                    <a:pt x="353" y="260"/>
                  </a:lnTo>
                  <a:lnTo>
                    <a:pt x="353" y="260"/>
                  </a:lnTo>
                  <a:lnTo>
                    <a:pt x="357" y="256"/>
                  </a:lnTo>
                  <a:lnTo>
                    <a:pt x="360" y="256"/>
                  </a:lnTo>
                  <a:lnTo>
                    <a:pt x="360" y="253"/>
                  </a:lnTo>
                  <a:lnTo>
                    <a:pt x="364" y="249"/>
                  </a:lnTo>
                  <a:lnTo>
                    <a:pt x="364" y="249"/>
                  </a:lnTo>
                  <a:lnTo>
                    <a:pt x="368" y="245"/>
                  </a:lnTo>
                  <a:lnTo>
                    <a:pt x="368" y="241"/>
                  </a:lnTo>
                  <a:lnTo>
                    <a:pt x="371" y="241"/>
                  </a:lnTo>
                  <a:lnTo>
                    <a:pt x="371" y="238"/>
                  </a:lnTo>
                  <a:lnTo>
                    <a:pt x="375" y="238"/>
                  </a:lnTo>
                  <a:lnTo>
                    <a:pt x="379" y="234"/>
                  </a:lnTo>
                  <a:lnTo>
                    <a:pt x="379" y="230"/>
                  </a:lnTo>
                  <a:lnTo>
                    <a:pt x="383" y="230"/>
                  </a:lnTo>
                  <a:lnTo>
                    <a:pt x="383" y="227"/>
                  </a:lnTo>
                  <a:lnTo>
                    <a:pt x="386" y="227"/>
                  </a:lnTo>
                  <a:lnTo>
                    <a:pt x="386" y="223"/>
                  </a:lnTo>
                  <a:lnTo>
                    <a:pt x="390" y="219"/>
                  </a:lnTo>
                  <a:lnTo>
                    <a:pt x="394" y="219"/>
                  </a:lnTo>
                  <a:lnTo>
                    <a:pt x="394" y="215"/>
                  </a:lnTo>
                  <a:lnTo>
                    <a:pt x="397" y="215"/>
                  </a:lnTo>
                  <a:lnTo>
                    <a:pt x="397" y="212"/>
                  </a:lnTo>
                  <a:lnTo>
                    <a:pt x="401" y="208"/>
                  </a:lnTo>
                  <a:lnTo>
                    <a:pt x="401" y="208"/>
                  </a:lnTo>
                  <a:lnTo>
                    <a:pt x="405" y="204"/>
                  </a:lnTo>
                  <a:lnTo>
                    <a:pt x="405" y="204"/>
                  </a:lnTo>
                  <a:lnTo>
                    <a:pt x="409" y="201"/>
                  </a:lnTo>
                  <a:lnTo>
                    <a:pt x="412" y="197"/>
                  </a:lnTo>
                  <a:lnTo>
                    <a:pt x="412" y="197"/>
                  </a:lnTo>
                  <a:lnTo>
                    <a:pt x="416" y="193"/>
                  </a:lnTo>
                  <a:lnTo>
                    <a:pt x="416" y="193"/>
                  </a:lnTo>
                  <a:lnTo>
                    <a:pt x="420" y="189"/>
                  </a:lnTo>
                  <a:lnTo>
                    <a:pt x="420" y="189"/>
                  </a:lnTo>
                  <a:lnTo>
                    <a:pt x="423" y="186"/>
                  </a:lnTo>
                  <a:lnTo>
                    <a:pt x="427" y="182"/>
                  </a:lnTo>
                  <a:lnTo>
                    <a:pt x="427" y="182"/>
                  </a:lnTo>
                  <a:lnTo>
                    <a:pt x="431" y="178"/>
                  </a:lnTo>
                  <a:lnTo>
                    <a:pt x="431" y="178"/>
                  </a:lnTo>
                  <a:lnTo>
                    <a:pt x="435" y="175"/>
                  </a:lnTo>
                  <a:lnTo>
                    <a:pt x="435" y="171"/>
                  </a:lnTo>
                  <a:lnTo>
                    <a:pt x="438" y="171"/>
                  </a:lnTo>
                  <a:lnTo>
                    <a:pt x="438" y="167"/>
                  </a:lnTo>
                  <a:lnTo>
                    <a:pt x="442" y="167"/>
                  </a:lnTo>
                  <a:lnTo>
                    <a:pt x="446" y="163"/>
                  </a:lnTo>
                  <a:lnTo>
                    <a:pt x="446" y="163"/>
                  </a:lnTo>
                  <a:lnTo>
                    <a:pt x="449" y="160"/>
                  </a:lnTo>
                  <a:lnTo>
                    <a:pt x="449" y="160"/>
                  </a:lnTo>
                  <a:lnTo>
                    <a:pt x="453" y="156"/>
                  </a:lnTo>
                  <a:lnTo>
                    <a:pt x="453" y="152"/>
                  </a:lnTo>
                  <a:lnTo>
                    <a:pt x="457" y="152"/>
                  </a:lnTo>
                  <a:lnTo>
                    <a:pt x="461" y="149"/>
                  </a:lnTo>
                  <a:lnTo>
                    <a:pt x="461" y="149"/>
                  </a:lnTo>
                  <a:lnTo>
                    <a:pt x="464" y="145"/>
                  </a:lnTo>
                  <a:lnTo>
                    <a:pt x="464" y="145"/>
                  </a:lnTo>
                  <a:lnTo>
                    <a:pt x="468" y="141"/>
                  </a:lnTo>
                  <a:lnTo>
                    <a:pt x="468" y="141"/>
                  </a:lnTo>
                  <a:lnTo>
                    <a:pt x="472" y="137"/>
                  </a:lnTo>
                  <a:lnTo>
                    <a:pt x="472" y="134"/>
                  </a:lnTo>
                  <a:lnTo>
                    <a:pt x="475" y="134"/>
                  </a:lnTo>
                  <a:lnTo>
                    <a:pt x="479" y="130"/>
                  </a:lnTo>
                  <a:lnTo>
                    <a:pt x="479" y="130"/>
                  </a:lnTo>
                  <a:lnTo>
                    <a:pt x="483" y="126"/>
                  </a:lnTo>
                  <a:lnTo>
                    <a:pt x="483" y="126"/>
                  </a:lnTo>
                  <a:lnTo>
                    <a:pt x="487" y="123"/>
                  </a:lnTo>
                  <a:lnTo>
                    <a:pt x="487" y="123"/>
                  </a:lnTo>
                  <a:lnTo>
                    <a:pt x="490" y="119"/>
                  </a:lnTo>
                  <a:lnTo>
                    <a:pt x="494" y="119"/>
                  </a:lnTo>
                  <a:lnTo>
                    <a:pt x="494" y="115"/>
                  </a:lnTo>
                  <a:lnTo>
                    <a:pt x="498" y="115"/>
                  </a:lnTo>
                  <a:lnTo>
                    <a:pt x="498" y="111"/>
                  </a:lnTo>
                  <a:lnTo>
                    <a:pt x="501" y="111"/>
                  </a:lnTo>
                  <a:lnTo>
                    <a:pt x="501" y="108"/>
                  </a:lnTo>
                  <a:lnTo>
                    <a:pt x="505" y="108"/>
                  </a:lnTo>
                  <a:lnTo>
                    <a:pt x="509" y="104"/>
                  </a:lnTo>
                  <a:lnTo>
                    <a:pt x="509" y="104"/>
                  </a:lnTo>
                  <a:lnTo>
                    <a:pt x="513" y="100"/>
                  </a:lnTo>
                  <a:lnTo>
                    <a:pt x="513" y="97"/>
                  </a:lnTo>
                  <a:lnTo>
                    <a:pt x="516" y="97"/>
                  </a:lnTo>
                  <a:lnTo>
                    <a:pt x="516" y="93"/>
                  </a:lnTo>
                  <a:lnTo>
                    <a:pt x="520" y="93"/>
                  </a:lnTo>
                  <a:lnTo>
                    <a:pt x="520" y="89"/>
                  </a:lnTo>
                  <a:lnTo>
                    <a:pt x="524" y="89"/>
                  </a:lnTo>
                  <a:lnTo>
                    <a:pt x="528" y="85"/>
                  </a:lnTo>
                  <a:lnTo>
                    <a:pt x="528" y="85"/>
                  </a:lnTo>
                  <a:lnTo>
                    <a:pt x="531" y="82"/>
                  </a:lnTo>
                  <a:lnTo>
                    <a:pt x="531" y="82"/>
                  </a:lnTo>
                  <a:lnTo>
                    <a:pt x="535" y="78"/>
                  </a:lnTo>
                  <a:lnTo>
                    <a:pt x="535" y="78"/>
                  </a:lnTo>
                  <a:lnTo>
                    <a:pt x="539" y="74"/>
                  </a:lnTo>
                  <a:lnTo>
                    <a:pt x="542" y="74"/>
                  </a:lnTo>
                  <a:lnTo>
                    <a:pt x="542" y="71"/>
                  </a:lnTo>
                  <a:lnTo>
                    <a:pt x="546" y="71"/>
                  </a:lnTo>
                  <a:lnTo>
                    <a:pt x="546" y="67"/>
                  </a:lnTo>
                  <a:lnTo>
                    <a:pt x="550" y="67"/>
                  </a:lnTo>
                  <a:lnTo>
                    <a:pt x="550" y="63"/>
                  </a:lnTo>
                  <a:lnTo>
                    <a:pt x="554" y="63"/>
                  </a:lnTo>
                  <a:lnTo>
                    <a:pt x="554" y="59"/>
                  </a:lnTo>
                  <a:lnTo>
                    <a:pt x="557" y="59"/>
                  </a:lnTo>
                  <a:lnTo>
                    <a:pt x="561" y="56"/>
                  </a:lnTo>
                  <a:lnTo>
                    <a:pt x="561" y="52"/>
                  </a:lnTo>
                  <a:lnTo>
                    <a:pt x="565" y="52"/>
                  </a:lnTo>
                  <a:lnTo>
                    <a:pt x="565" y="52"/>
                  </a:lnTo>
                  <a:lnTo>
                    <a:pt x="568" y="48"/>
                  </a:lnTo>
                  <a:lnTo>
                    <a:pt x="568" y="44"/>
                  </a:lnTo>
                  <a:lnTo>
                    <a:pt x="572" y="44"/>
                  </a:lnTo>
                  <a:lnTo>
                    <a:pt x="576" y="41"/>
                  </a:lnTo>
                  <a:lnTo>
                    <a:pt x="576" y="41"/>
                  </a:lnTo>
                  <a:lnTo>
                    <a:pt x="580" y="41"/>
                  </a:lnTo>
                  <a:lnTo>
                    <a:pt x="580" y="37"/>
                  </a:lnTo>
                  <a:lnTo>
                    <a:pt x="583" y="33"/>
                  </a:lnTo>
                  <a:lnTo>
                    <a:pt x="583" y="33"/>
                  </a:lnTo>
                  <a:lnTo>
                    <a:pt x="587" y="33"/>
                  </a:lnTo>
                  <a:lnTo>
                    <a:pt x="587" y="30"/>
                  </a:lnTo>
                  <a:lnTo>
                    <a:pt x="591" y="26"/>
                  </a:lnTo>
                  <a:lnTo>
                    <a:pt x="594" y="26"/>
                  </a:lnTo>
                  <a:lnTo>
                    <a:pt x="594" y="22"/>
                  </a:lnTo>
                  <a:lnTo>
                    <a:pt x="598" y="22"/>
                  </a:lnTo>
                  <a:lnTo>
                    <a:pt x="598" y="22"/>
                  </a:lnTo>
                  <a:lnTo>
                    <a:pt x="602" y="18"/>
                  </a:lnTo>
                  <a:lnTo>
                    <a:pt x="602" y="15"/>
                  </a:lnTo>
                  <a:lnTo>
                    <a:pt x="606" y="15"/>
                  </a:lnTo>
                  <a:lnTo>
                    <a:pt x="609" y="15"/>
                  </a:lnTo>
                  <a:lnTo>
                    <a:pt x="609" y="11"/>
                  </a:lnTo>
                  <a:lnTo>
                    <a:pt x="613" y="7"/>
                  </a:lnTo>
                  <a:lnTo>
                    <a:pt x="613" y="7"/>
                  </a:lnTo>
                  <a:lnTo>
                    <a:pt x="617" y="7"/>
                  </a:lnTo>
                  <a:lnTo>
                    <a:pt x="617" y="4"/>
                  </a:lnTo>
                  <a:lnTo>
                    <a:pt x="620" y="4"/>
                  </a:lnTo>
                  <a:lnTo>
                    <a:pt x="620" y="0"/>
                  </a:lnTo>
                  <a:lnTo>
                    <a:pt x="624" y="0"/>
                  </a:lnTo>
                  <a:lnTo>
                    <a:pt x="628" y="0"/>
                  </a:lnTo>
                </a:path>
              </a:pathLst>
            </a:custGeom>
            <a:noFill/>
            <a:ln w="349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9" name="Freeform 1014"/>
            <p:cNvSpPr>
              <a:spLocks/>
            </p:cNvSpPr>
            <p:nvPr/>
          </p:nvSpPr>
          <p:spPr bwMode="auto">
            <a:xfrm>
              <a:off x="2578102" y="5021065"/>
              <a:ext cx="6350" cy="1588"/>
            </a:xfrm>
            <a:custGeom>
              <a:avLst/>
              <a:gdLst/>
              <a:ahLst/>
              <a:cxnLst>
                <a:cxn ang="0">
                  <a:pos x="0" y="0"/>
                </a:cxn>
                <a:cxn ang="0">
                  <a:pos x="4" y="0"/>
                </a:cxn>
                <a:cxn ang="0">
                  <a:pos x="4" y="0"/>
                </a:cxn>
              </a:cxnLst>
              <a:rect l="0" t="0" r="r" b="b"/>
              <a:pathLst>
                <a:path w="4">
                  <a:moveTo>
                    <a:pt x="0" y="0"/>
                  </a:moveTo>
                  <a:lnTo>
                    <a:pt x="4" y="0"/>
                  </a:lnTo>
                  <a:lnTo>
                    <a:pt x="4" y="0"/>
                  </a:lnTo>
                </a:path>
              </a:pathLst>
            </a:custGeom>
            <a:noFill/>
            <a:ln w="349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0" name="Line 1785"/>
            <p:cNvSpPr>
              <a:spLocks noChangeShapeType="1"/>
            </p:cNvSpPr>
            <p:nvPr/>
          </p:nvSpPr>
          <p:spPr bwMode="auto">
            <a:xfrm>
              <a:off x="4324352" y="4247952"/>
              <a:ext cx="76200" cy="69850"/>
            </a:xfrm>
            <a:prstGeom prst="line">
              <a:avLst/>
            </a:prstGeom>
            <a:noFill/>
            <a:ln w="23813">
              <a:solidFill>
                <a:srgbClr val="ED1C2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1" name="Freeform 1786"/>
            <p:cNvSpPr>
              <a:spLocks/>
            </p:cNvSpPr>
            <p:nvPr/>
          </p:nvSpPr>
          <p:spPr bwMode="auto">
            <a:xfrm>
              <a:off x="4295777" y="4217790"/>
              <a:ext cx="211138" cy="206375"/>
            </a:xfrm>
            <a:custGeom>
              <a:avLst/>
              <a:gdLst/>
              <a:ahLst/>
              <a:cxnLst>
                <a:cxn ang="0">
                  <a:pos x="52" y="49"/>
                </a:cxn>
                <a:cxn ang="0">
                  <a:pos x="63" y="0"/>
                </a:cxn>
                <a:cxn ang="0">
                  <a:pos x="63" y="0"/>
                </a:cxn>
                <a:cxn ang="0">
                  <a:pos x="92" y="67"/>
                </a:cxn>
                <a:cxn ang="0">
                  <a:pos x="92" y="67"/>
                </a:cxn>
                <a:cxn ang="0">
                  <a:pos x="133" y="130"/>
                </a:cxn>
                <a:cxn ang="0">
                  <a:pos x="133" y="130"/>
                </a:cxn>
                <a:cxn ang="0">
                  <a:pos x="70" y="89"/>
                </a:cxn>
                <a:cxn ang="0">
                  <a:pos x="3" y="60"/>
                </a:cxn>
                <a:cxn ang="0">
                  <a:pos x="0" y="60"/>
                </a:cxn>
                <a:cxn ang="0">
                  <a:pos x="52" y="49"/>
                </a:cxn>
              </a:cxnLst>
              <a:rect l="0" t="0" r="r" b="b"/>
              <a:pathLst>
                <a:path w="133" h="130">
                  <a:moveTo>
                    <a:pt x="52" y="49"/>
                  </a:moveTo>
                  <a:lnTo>
                    <a:pt x="63" y="0"/>
                  </a:lnTo>
                  <a:lnTo>
                    <a:pt x="63" y="0"/>
                  </a:lnTo>
                  <a:lnTo>
                    <a:pt x="92" y="67"/>
                  </a:lnTo>
                  <a:lnTo>
                    <a:pt x="92" y="67"/>
                  </a:lnTo>
                  <a:lnTo>
                    <a:pt x="133" y="130"/>
                  </a:lnTo>
                  <a:lnTo>
                    <a:pt x="133" y="130"/>
                  </a:lnTo>
                  <a:lnTo>
                    <a:pt x="70" y="89"/>
                  </a:lnTo>
                  <a:lnTo>
                    <a:pt x="3" y="60"/>
                  </a:lnTo>
                  <a:lnTo>
                    <a:pt x="0" y="60"/>
                  </a:lnTo>
                  <a:lnTo>
                    <a:pt x="52" y="49"/>
                  </a:lnTo>
                  <a:close/>
                </a:path>
              </a:pathLst>
            </a:custGeom>
            <a:solidFill>
              <a:srgbClr val="ED1C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2" name="Rectangle 1822"/>
            <p:cNvSpPr>
              <a:spLocks noChangeArrowheads="1"/>
            </p:cNvSpPr>
            <p:nvPr/>
          </p:nvSpPr>
          <p:spPr bwMode="auto">
            <a:xfrm>
              <a:off x="3681414" y="5586215"/>
              <a:ext cx="442913" cy="2540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231F20"/>
                  </a:solidFill>
                  <a:effectLst/>
                  <a:latin typeface="Arial" pitchFamily="34" charset="0"/>
                </a:rPr>
                <a:t>Trial</a:t>
              </a:r>
              <a:endParaRPr kumimoji="0" lang="en-US" sz="1800" b="0" i="0" u="none" strike="noStrike" cap="none" normalizeH="0" baseline="0" dirty="0" smtClean="0">
                <a:ln>
                  <a:noFill/>
                </a:ln>
                <a:solidFill>
                  <a:schemeClr val="tx1"/>
                </a:solidFill>
                <a:effectLst/>
                <a:latin typeface="Arial" pitchFamily="34" charset="0"/>
              </a:endParaRPr>
            </a:p>
          </p:txBody>
        </p:sp>
        <p:sp>
          <p:nvSpPr>
            <p:cNvPr id="1753" name="Rectangle 1787"/>
            <p:cNvSpPr>
              <a:spLocks noChangeArrowheads="1"/>
            </p:cNvSpPr>
            <p:nvPr/>
          </p:nvSpPr>
          <p:spPr bwMode="auto">
            <a:xfrm>
              <a:off x="3889848" y="3759041"/>
              <a:ext cx="525785"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000000"/>
                  </a:solidFill>
                  <a:effectLst/>
                  <a:latin typeface="Arial" pitchFamily="34" charset="0"/>
                </a:rPr>
                <a:t>Model</a:t>
              </a:r>
              <a:endParaRPr kumimoji="0" lang="en-US" sz="1800" b="0" i="0" u="none" strike="noStrike" cap="none" normalizeH="0" baseline="0" dirty="0" smtClean="0">
                <a:ln>
                  <a:noFill/>
                </a:ln>
                <a:solidFill>
                  <a:schemeClr val="tx1"/>
                </a:solidFill>
                <a:effectLst/>
                <a:latin typeface="Arial" pitchFamily="34" charset="0"/>
              </a:endParaRPr>
            </a:p>
          </p:txBody>
        </p:sp>
      </p:grpSp>
    </p:spTree>
    <p:extLst>
      <p:ext uri="{BB962C8B-B14F-4D97-AF65-F5344CB8AC3E}">
        <p14:creationId xmlns:p14="http://schemas.microsoft.com/office/powerpoint/2010/main" val="7583646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12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222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312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312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312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4313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431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3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4313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91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4229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4226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226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4228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4232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4232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4228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4228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4228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42297"/>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4228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4228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1" nodeType="clickEffect">
                                  <p:stCondLst>
                                    <p:cond delay="0"/>
                                  </p:stCondLst>
                                  <p:childTnLst>
                                    <p:set>
                                      <p:cBhvr>
                                        <p:cTn id="56" dur="1" fill="hold">
                                          <p:stCondLst>
                                            <p:cond delay="0"/>
                                          </p:stCondLst>
                                        </p:cTn>
                                        <p:tgtEl>
                                          <p:spTgt spid="932"/>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914"/>
                                        </p:tgtEl>
                                        <p:attrNameLst>
                                          <p:attrName>style.visibility</p:attrName>
                                        </p:attrNameLst>
                                      </p:cBhvr>
                                      <p:to>
                                        <p:strVal val="hidden"/>
                                      </p:to>
                                    </p:set>
                                  </p:childTnLst>
                                </p:cTn>
                              </p:par>
                              <p:par>
                                <p:cTn id="59" presetID="1" presetClass="entr" presetSubtype="0" fill="hold" grpId="0" nodeType="withEffect">
                                  <p:stCondLst>
                                    <p:cond delay="0"/>
                                  </p:stCondLst>
                                  <p:childTnLst>
                                    <p:set>
                                      <p:cBhvr>
                                        <p:cTn id="60" dur="1" fill="hold">
                                          <p:stCondLst>
                                            <p:cond delay="0"/>
                                          </p:stCondLst>
                                        </p:cTn>
                                        <p:tgtEl>
                                          <p:spTgt spid="142320"/>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4222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10"/>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7"/>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43124"/>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142284"/>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142263"/>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14229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42290"/>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42292"/>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42291"/>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xit" presetSubtype="0" fill="hold" grpId="1" nodeType="clickEffect">
                                  <p:stCondLst>
                                    <p:cond delay="0"/>
                                  </p:stCondLst>
                                  <p:childTnLst>
                                    <p:set>
                                      <p:cBhvr>
                                        <p:cTn id="86" dur="1" fill="hold">
                                          <p:stCondLst>
                                            <p:cond delay="0"/>
                                          </p:stCondLst>
                                        </p:cTn>
                                        <p:tgtEl>
                                          <p:spTgt spid="143125"/>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142229"/>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143126"/>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143128"/>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143129"/>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14313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143127"/>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143131"/>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142320"/>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142228"/>
                                        </p:tgtEl>
                                        <p:attrNameLst>
                                          <p:attrName>style.visibility</p:attrName>
                                        </p:attrNameLst>
                                      </p:cBhvr>
                                      <p:to>
                                        <p:strVal val="hidden"/>
                                      </p:to>
                                    </p:set>
                                  </p:childTnLst>
                                </p:cTn>
                              </p:par>
                              <p:par>
                                <p:cTn id="105" presetID="1" presetClass="exit" presetSubtype="0" fill="hold" nodeType="withEffect">
                                  <p:stCondLst>
                                    <p:cond delay="0"/>
                                  </p:stCondLst>
                                  <p:childTnLst>
                                    <p:set>
                                      <p:cBhvr>
                                        <p:cTn id="106" dur="1" fill="hold">
                                          <p:stCondLst>
                                            <p:cond delay="0"/>
                                          </p:stCondLst>
                                        </p:cTn>
                                        <p:tgtEl>
                                          <p:spTgt spid="10"/>
                                        </p:tgtEl>
                                        <p:attrNameLst>
                                          <p:attrName>style.visibility</p:attrName>
                                        </p:attrNameLst>
                                      </p:cBhvr>
                                      <p:to>
                                        <p:strVal val="hidden"/>
                                      </p:to>
                                    </p:set>
                                  </p:childTnLst>
                                </p:cTn>
                              </p:par>
                              <p:par>
                                <p:cTn id="107" presetID="1" presetClass="exit" presetSubtype="0" fill="hold" nodeType="withEffect">
                                  <p:stCondLst>
                                    <p:cond delay="0"/>
                                  </p:stCondLst>
                                  <p:childTnLst>
                                    <p:set>
                                      <p:cBhvr>
                                        <p:cTn id="108" dur="1" fill="hold">
                                          <p:stCondLst>
                                            <p:cond delay="0"/>
                                          </p:stCondLst>
                                        </p:cTn>
                                        <p:tgtEl>
                                          <p:spTgt spid="7"/>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143124"/>
                                        </p:tgtEl>
                                        <p:attrNameLst>
                                          <p:attrName>style.visibility</p:attrName>
                                        </p:attrNameLst>
                                      </p:cBhvr>
                                      <p:to>
                                        <p:strVal val="hidden"/>
                                      </p:to>
                                    </p:set>
                                  </p:childTnLst>
                                </p:cTn>
                              </p:par>
                              <p:par>
                                <p:cTn id="111" presetID="1" presetClass="entr" presetSubtype="0" fill="hold" nodeType="withEffect">
                                  <p:stCondLst>
                                    <p:cond delay="0"/>
                                  </p:stCondLst>
                                  <p:childTnLst>
                                    <p:set>
                                      <p:cBhvr>
                                        <p:cTn id="112" dur="1" fill="hold">
                                          <p:stCondLst>
                                            <p:cond delay="0"/>
                                          </p:stCondLst>
                                        </p:cTn>
                                        <p:tgtEl>
                                          <p:spTgt spid="936"/>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nodeType="clickEffect">
                                  <p:stCondLst>
                                    <p:cond delay="0"/>
                                  </p:stCondLst>
                                  <p:childTnLst>
                                    <p:set>
                                      <p:cBhvr>
                                        <p:cTn id="116" dur="1" fill="hold">
                                          <p:stCondLst>
                                            <p:cond delay="0"/>
                                          </p:stCondLst>
                                        </p:cTn>
                                        <p:tgtEl>
                                          <p:spTgt spid="17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261" grpId="0" animBg="1"/>
      <p:bldP spid="142262" grpId="0" animBg="1"/>
      <p:bldP spid="142263" grpId="0" animBg="1"/>
      <p:bldP spid="142282" grpId="0" animBg="1"/>
      <p:bldP spid="142283" grpId="0" animBg="1"/>
      <p:bldP spid="142284" grpId="0" animBg="1"/>
      <p:bldP spid="142286" grpId="0" animBg="1"/>
      <p:bldP spid="142287" grpId="0"/>
      <p:bldP spid="142288" grpId="0"/>
      <p:bldP spid="142289" grpId="0" animBg="1"/>
      <p:bldP spid="142290" grpId="0"/>
      <p:bldP spid="142291" grpId="0"/>
      <p:bldP spid="142292" grpId="0"/>
      <p:bldP spid="142293" grpId="0" animBg="1"/>
      <p:bldP spid="142294" grpId="0"/>
      <p:bldP spid="142297" grpId="0"/>
      <p:bldP spid="142321" grpId="0"/>
      <p:bldP spid="142322" grpId="0"/>
      <p:bldP spid="142228" grpId="0" animBg="1"/>
      <p:bldP spid="142228" grpId="1" animBg="1"/>
      <p:bldP spid="142229" grpId="0" animBg="1"/>
      <p:bldP spid="142229" grpId="1" animBg="1"/>
      <p:bldP spid="142320" grpId="0"/>
      <p:bldP spid="142320" grpId="1"/>
      <p:bldP spid="143124" grpId="0" animBg="1"/>
      <p:bldP spid="143124" grpId="1" animBg="1"/>
      <p:bldP spid="143125" grpId="0" animBg="1"/>
      <p:bldP spid="143125" grpId="1" animBg="1"/>
      <p:bldP spid="143126" grpId="0" animBg="1"/>
      <p:bldP spid="143126" grpId="1" animBg="1"/>
      <p:bldP spid="143127" grpId="0"/>
      <p:bldP spid="143127" grpId="1"/>
      <p:bldP spid="143128" grpId="0" animBg="1"/>
      <p:bldP spid="143128" grpId="1" animBg="1"/>
      <p:bldP spid="143129" grpId="0" animBg="1"/>
      <p:bldP spid="143129" grpId="1" animBg="1"/>
      <p:bldP spid="143130" grpId="0"/>
      <p:bldP spid="143130" grpId="1"/>
      <p:bldP spid="143131" grpId="0" animBg="1"/>
      <p:bldP spid="143131" grpId="1" animBg="1"/>
      <p:bldP spid="932" grpId="0"/>
      <p:bldP spid="932" grpId="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Model accounts for meta-learning following “random” perturbations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82</a:t>
            </a:fld>
            <a:endParaRPr lang="en-US"/>
          </a:p>
        </p:txBody>
      </p:sp>
      <p:sp>
        <p:nvSpPr>
          <p:cNvPr id="23" name="Rectangle 20"/>
          <p:cNvSpPr>
            <a:spLocks noChangeArrowheads="1"/>
          </p:cNvSpPr>
          <p:nvPr/>
        </p:nvSpPr>
        <p:spPr bwMode="auto">
          <a:xfrm>
            <a:off x="5422900" y="1455738"/>
            <a:ext cx="23177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T</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4" name="Rectangle 21"/>
          <p:cNvSpPr>
            <a:spLocks noChangeArrowheads="1"/>
          </p:cNvSpPr>
          <p:nvPr/>
        </p:nvSpPr>
        <p:spPr bwMode="auto">
          <a:xfrm>
            <a:off x="5556250" y="1455738"/>
            <a:ext cx="2135187"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urnham et al. (2012)</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5" name="Freeform 22"/>
          <p:cNvSpPr>
            <a:spLocks/>
          </p:cNvSpPr>
          <p:nvPr/>
        </p:nvSpPr>
        <p:spPr bwMode="auto">
          <a:xfrm>
            <a:off x="5359400" y="3887788"/>
            <a:ext cx="2649537" cy="1471613"/>
          </a:xfrm>
          <a:custGeom>
            <a:avLst/>
            <a:gdLst>
              <a:gd name="T0" fmla="*/ 0 w 1669"/>
              <a:gd name="T1" fmla="*/ 461 h 927"/>
              <a:gd name="T2" fmla="*/ 0 w 1669"/>
              <a:gd name="T3" fmla="*/ 0 h 927"/>
              <a:gd name="T4" fmla="*/ 84 w 1669"/>
              <a:gd name="T5" fmla="*/ 0 h 927"/>
              <a:gd name="T6" fmla="*/ 169 w 1669"/>
              <a:gd name="T7" fmla="*/ 0 h 927"/>
              <a:gd name="T8" fmla="*/ 248 w 1669"/>
              <a:gd name="T9" fmla="*/ 0 h 927"/>
              <a:gd name="T10" fmla="*/ 333 w 1669"/>
              <a:gd name="T11" fmla="*/ 0 h 927"/>
              <a:gd name="T12" fmla="*/ 417 w 1669"/>
              <a:gd name="T13" fmla="*/ 0 h 927"/>
              <a:gd name="T14" fmla="*/ 586 w 1669"/>
              <a:gd name="T15" fmla="*/ 0 h 927"/>
              <a:gd name="T16" fmla="*/ 586 w 1669"/>
              <a:gd name="T17" fmla="*/ 927 h 927"/>
              <a:gd name="T18" fmla="*/ 670 w 1669"/>
              <a:gd name="T19" fmla="*/ 927 h 927"/>
              <a:gd name="T20" fmla="*/ 750 w 1669"/>
              <a:gd name="T21" fmla="*/ 927 h 927"/>
              <a:gd name="T22" fmla="*/ 834 w 1669"/>
              <a:gd name="T23" fmla="*/ 927 h 927"/>
              <a:gd name="T24" fmla="*/ 919 w 1669"/>
              <a:gd name="T25" fmla="*/ 927 h 927"/>
              <a:gd name="T26" fmla="*/ 1003 w 1669"/>
              <a:gd name="T27" fmla="*/ 927 h 927"/>
              <a:gd name="T28" fmla="*/ 1172 w 1669"/>
              <a:gd name="T29" fmla="*/ 927 h 927"/>
              <a:gd name="T30" fmla="*/ 1167 w 1669"/>
              <a:gd name="T31" fmla="*/ 0 h 927"/>
              <a:gd name="T32" fmla="*/ 1252 w 1669"/>
              <a:gd name="T33" fmla="*/ 0 h 927"/>
              <a:gd name="T34" fmla="*/ 1336 w 1669"/>
              <a:gd name="T35" fmla="*/ 0 h 927"/>
              <a:gd name="T36" fmla="*/ 1420 w 1669"/>
              <a:gd name="T37" fmla="*/ 0 h 927"/>
              <a:gd name="T38" fmla="*/ 1500 w 1669"/>
              <a:gd name="T39" fmla="*/ 0 h 927"/>
              <a:gd name="T40" fmla="*/ 1584 w 1669"/>
              <a:gd name="T41" fmla="*/ 0 h 927"/>
              <a:gd name="T42" fmla="*/ 1669 w 1669"/>
              <a:gd name="T43" fmla="*/ 0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9" h="927">
                <a:moveTo>
                  <a:pt x="0" y="461"/>
                </a:moveTo>
                <a:lnTo>
                  <a:pt x="0" y="0"/>
                </a:lnTo>
                <a:lnTo>
                  <a:pt x="84" y="0"/>
                </a:lnTo>
                <a:lnTo>
                  <a:pt x="169" y="0"/>
                </a:lnTo>
                <a:lnTo>
                  <a:pt x="248" y="0"/>
                </a:lnTo>
                <a:lnTo>
                  <a:pt x="333" y="0"/>
                </a:lnTo>
                <a:lnTo>
                  <a:pt x="417" y="0"/>
                </a:lnTo>
                <a:lnTo>
                  <a:pt x="586" y="0"/>
                </a:lnTo>
                <a:lnTo>
                  <a:pt x="586" y="927"/>
                </a:lnTo>
                <a:lnTo>
                  <a:pt x="670" y="927"/>
                </a:lnTo>
                <a:lnTo>
                  <a:pt x="750" y="927"/>
                </a:lnTo>
                <a:lnTo>
                  <a:pt x="834" y="927"/>
                </a:lnTo>
                <a:lnTo>
                  <a:pt x="919" y="927"/>
                </a:lnTo>
                <a:lnTo>
                  <a:pt x="1003" y="927"/>
                </a:lnTo>
                <a:lnTo>
                  <a:pt x="1172" y="927"/>
                </a:lnTo>
                <a:lnTo>
                  <a:pt x="1167" y="0"/>
                </a:lnTo>
                <a:lnTo>
                  <a:pt x="1252" y="0"/>
                </a:lnTo>
                <a:lnTo>
                  <a:pt x="1336" y="0"/>
                </a:lnTo>
                <a:lnTo>
                  <a:pt x="1420" y="0"/>
                </a:lnTo>
                <a:lnTo>
                  <a:pt x="1500" y="0"/>
                </a:lnTo>
                <a:lnTo>
                  <a:pt x="1584" y="0"/>
                </a:lnTo>
                <a:lnTo>
                  <a:pt x="1669"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Rectangle 23"/>
          <p:cNvSpPr>
            <a:spLocks noChangeArrowheads="1"/>
          </p:cNvSpPr>
          <p:nvPr/>
        </p:nvSpPr>
        <p:spPr bwMode="auto">
          <a:xfrm>
            <a:off x="5076825" y="5549900"/>
            <a:ext cx="479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210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7" name="Rectangle 24"/>
          <p:cNvSpPr>
            <a:spLocks noChangeArrowheads="1"/>
          </p:cNvSpPr>
          <p:nvPr/>
        </p:nvSpPr>
        <p:spPr bwMode="auto">
          <a:xfrm>
            <a:off x="6359525" y="5549900"/>
            <a:ext cx="479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220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8" name="Rectangle 25"/>
          <p:cNvSpPr>
            <a:spLocks noChangeArrowheads="1"/>
          </p:cNvSpPr>
          <p:nvPr/>
        </p:nvSpPr>
        <p:spPr bwMode="auto">
          <a:xfrm>
            <a:off x="7712075" y="5549900"/>
            <a:ext cx="479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230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9" name="Rectangle 26"/>
          <p:cNvSpPr>
            <a:spLocks noChangeArrowheads="1"/>
          </p:cNvSpPr>
          <p:nvPr/>
        </p:nvSpPr>
        <p:spPr bwMode="auto">
          <a:xfrm>
            <a:off x="4711700" y="4056063"/>
            <a:ext cx="430212"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-30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 name="Rectangle 27"/>
          <p:cNvSpPr>
            <a:spLocks noChangeArrowheads="1"/>
          </p:cNvSpPr>
          <p:nvPr/>
        </p:nvSpPr>
        <p:spPr bwMode="auto">
          <a:xfrm>
            <a:off x="4900613" y="2490788"/>
            <a:ext cx="225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1" name="Rectangle 28"/>
          <p:cNvSpPr>
            <a:spLocks noChangeArrowheads="1"/>
          </p:cNvSpPr>
          <p:nvPr/>
        </p:nvSpPr>
        <p:spPr bwMode="auto">
          <a:xfrm>
            <a:off x="4773613" y="1751013"/>
            <a:ext cx="352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30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288" name="Line 29"/>
          <p:cNvSpPr>
            <a:spLocks noChangeShapeType="1"/>
          </p:cNvSpPr>
          <p:nvPr/>
        </p:nvSpPr>
        <p:spPr bwMode="auto">
          <a:xfrm flipV="1">
            <a:off x="5162550" y="1892300"/>
            <a:ext cx="0" cy="147320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89" name="Line 30"/>
          <p:cNvSpPr>
            <a:spLocks noChangeShapeType="1"/>
          </p:cNvSpPr>
          <p:nvPr/>
        </p:nvSpPr>
        <p:spPr bwMode="auto">
          <a:xfrm flipH="1">
            <a:off x="5070475" y="3365500"/>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1" name="Line 31"/>
          <p:cNvSpPr>
            <a:spLocks noChangeShapeType="1"/>
          </p:cNvSpPr>
          <p:nvPr/>
        </p:nvSpPr>
        <p:spPr bwMode="auto">
          <a:xfrm flipH="1">
            <a:off x="5070475" y="3119438"/>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2" name="Line 32"/>
          <p:cNvSpPr>
            <a:spLocks noChangeShapeType="1"/>
          </p:cNvSpPr>
          <p:nvPr/>
        </p:nvSpPr>
        <p:spPr bwMode="auto">
          <a:xfrm flipH="1">
            <a:off x="5070475" y="2871788"/>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3" name="Line 33"/>
          <p:cNvSpPr>
            <a:spLocks noChangeShapeType="1"/>
          </p:cNvSpPr>
          <p:nvPr/>
        </p:nvSpPr>
        <p:spPr bwMode="auto">
          <a:xfrm flipH="1">
            <a:off x="5070475" y="263207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4" name="Line 34"/>
          <p:cNvSpPr>
            <a:spLocks noChangeShapeType="1"/>
          </p:cNvSpPr>
          <p:nvPr/>
        </p:nvSpPr>
        <p:spPr bwMode="auto">
          <a:xfrm flipH="1">
            <a:off x="5070475" y="2386013"/>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5" name="Line 35"/>
          <p:cNvSpPr>
            <a:spLocks noChangeShapeType="1"/>
          </p:cNvSpPr>
          <p:nvPr/>
        </p:nvSpPr>
        <p:spPr bwMode="auto">
          <a:xfrm flipH="1">
            <a:off x="5070475" y="2139950"/>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6" name="Line 36"/>
          <p:cNvSpPr>
            <a:spLocks noChangeShapeType="1"/>
          </p:cNvSpPr>
          <p:nvPr/>
        </p:nvSpPr>
        <p:spPr bwMode="auto">
          <a:xfrm flipH="1">
            <a:off x="5070475" y="1892300"/>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7" name="Freeform 37"/>
          <p:cNvSpPr>
            <a:spLocks/>
          </p:cNvSpPr>
          <p:nvPr/>
        </p:nvSpPr>
        <p:spPr bwMode="auto">
          <a:xfrm>
            <a:off x="5351463" y="1892300"/>
            <a:ext cx="2649537" cy="1473200"/>
          </a:xfrm>
          <a:custGeom>
            <a:avLst/>
            <a:gdLst>
              <a:gd name="T0" fmla="*/ 0 w 1669"/>
              <a:gd name="T1" fmla="*/ 466 h 928"/>
              <a:gd name="T2" fmla="*/ 0 w 1669"/>
              <a:gd name="T3" fmla="*/ 0 h 928"/>
              <a:gd name="T4" fmla="*/ 80 w 1669"/>
              <a:gd name="T5" fmla="*/ 0 h 928"/>
              <a:gd name="T6" fmla="*/ 165 w 1669"/>
              <a:gd name="T7" fmla="*/ 0 h 928"/>
              <a:gd name="T8" fmla="*/ 249 w 1669"/>
              <a:gd name="T9" fmla="*/ 0 h 928"/>
              <a:gd name="T10" fmla="*/ 333 w 1669"/>
              <a:gd name="T11" fmla="*/ 0 h 928"/>
              <a:gd name="T12" fmla="*/ 418 w 1669"/>
              <a:gd name="T13" fmla="*/ 0 h 928"/>
              <a:gd name="T14" fmla="*/ 582 w 1669"/>
              <a:gd name="T15" fmla="*/ 0 h 928"/>
              <a:gd name="T16" fmla="*/ 582 w 1669"/>
              <a:gd name="T17" fmla="*/ 928 h 928"/>
              <a:gd name="T18" fmla="*/ 666 w 1669"/>
              <a:gd name="T19" fmla="*/ 928 h 928"/>
              <a:gd name="T20" fmla="*/ 751 w 1669"/>
              <a:gd name="T21" fmla="*/ 928 h 928"/>
              <a:gd name="T22" fmla="*/ 835 w 1669"/>
              <a:gd name="T23" fmla="*/ 928 h 928"/>
              <a:gd name="T24" fmla="*/ 919 w 1669"/>
              <a:gd name="T25" fmla="*/ 928 h 928"/>
              <a:gd name="T26" fmla="*/ 999 w 1669"/>
              <a:gd name="T27" fmla="*/ 928 h 928"/>
              <a:gd name="T28" fmla="*/ 1172 w 1669"/>
              <a:gd name="T29" fmla="*/ 928 h 928"/>
              <a:gd name="T30" fmla="*/ 1168 w 1669"/>
              <a:gd name="T31" fmla="*/ 0 h 928"/>
              <a:gd name="T32" fmla="*/ 1252 w 1669"/>
              <a:gd name="T33" fmla="*/ 0 h 928"/>
              <a:gd name="T34" fmla="*/ 1336 w 1669"/>
              <a:gd name="T35" fmla="*/ 0 h 928"/>
              <a:gd name="T36" fmla="*/ 1416 w 1669"/>
              <a:gd name="T37" fmla="*/ 0 h 928"/>
              <a:gd name="T38" fmla="*/ 1501 w 1669"/>
              <a:gd name="T39" fmla="*/ 0 h 928"/>
              <a:gd name="T40" fmla="*/ 1585 w 1669"/>
              <a:gd name="T41" fmla="*/ 0 h 928"/>
              <a:gd name="T42" fmla="*/ 1669 w 1669"/>
              <a:gd name="T43"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9" h="928">
                <a:moveTo>
                  <a:pt x="0" y="466"/>
                </a:moveTo>
                <a:lnTo>
                  <a:pt x="0" y="0"/>
                </a:lnTo>
                <a:lnTo>
                  <a:pt x="80" y="0"/>
                </a:lnTo>
                <a:lnTo>
                  <a:pt x="165" y="0"/>
                </a:lnTo>
                <a:lnTo>
                  <a:pt x="249" y="0"/>
                </a:lnTo>
                <a:lnTo>
                  <a:pt x="333" y="0"/>
                </a:lnTo>
                <a:lnTo>
                  <a:pt x="418" y="0"/>
                </a:lnTo>
                <a:lnTo>
                  <a:pt x="582" y="0"/>
                </a:lnTo>
                <a:lnTo>
                  <a:pt x="582" y="928"/>
                </a:lnTo>
                <a:lnTo>
                  <a:pt x="666" y="928"/>
                </a:lnTo>
                <a:lnTo>
                  <a:pt x="751" y="928"/>
                </a:lnTo>
                <a:lnTo>
                  <a:pt x="835" y="928"/>
                </a:lnTo>
                <a:lnTo>
                  <a:pt x="919" y="928"/>
                </a:lnTo>
                <a:lnTo>
                  <a:pt x="999" y="928"/>
                </a:lnTo>
                <a:lnTo>
                  <a:pt x="1172" y="928"/>
                </a:lnTo>
                <a:lnTo>
                  <a:pt x="1168" y="0"/>
                </a:lnTo>
                <a:lnTo>
                  <a:pt x="1252" y="0"/>
                </a:lnTo>
                <a:lnTo>
                  <a:pt x="1336" y="0"/>
                </a:lnTo>
                <a:lnTo>
                  <a:pt x="1416" y="0"/>
                </a:lnTo>
                <a:lnTo>
                  <a:pt x="1501" y="0"/>
                </a:lnTo>
                <a:lnTo>
                  <a:pt x="1585" y="0"/>
                </a:lnTo>
                <a:lnTo>
                  <a:pt x="1669"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8" name="Freeform 38"/>
          <p:cNvSpPr>
            <a:spLocks/>
          </p:cNvSpPr>
          <p:nvPr/>
        </p:nvSpPr>
        <p:spPr bwMode="auto">
          <a:xfrm>
            <a:off x="5218113" y="2132013"/>
            <a:ext cx="2782887" cy="776288"/>
          </a:xfrm>
          <a:custGeom>
            <a:avLst/>
            <a:gdLst>
              <a:gd name="T0" fmla="*/ 0 w 1753"/>
              <a:gd name="T1" fmla="*/ 280 h 489"/>
              <a:gd name="T2" fmla="*/ 40 w 1753"/>
              <a:gd name="T3" fmla="*/ 280 h 489"/>
              <a:gd name="T4" fmla="*/ 84 w 1753"/>
              <a:gd name="T5" fmla="*/ 280 h 489"/>
              <a:gd name="T6" fmla="*/ 124 w 1753"/>
              <a:gd name="T7" fmla="*/ 160 h 489"/>
              <a:gd name="T8" fmla="*/ 164 w 1753"/>
              <a:gd name="T9" fmla="*/ 111 h 489"/>
              <a:gd name="T10" fmla="*/ 209 w 1753"/>
              <a:gd name="T11" fmla="*/ 85 h 489"/>
              <a:gd name="T12" fmla="*/ 249 w 1753"/>
              <a:gd name="T13" fmla="*/ 67 h 489"/>
              <a:gd name="T14" fmla="*/ 293 w 1753"/>
              <a:gd name="T15" fmla="*/ 49 h 489"/>
              <a:gd name="T16" fmla="*/ 333 w 1753"/>
              <a:gd name="T17" fmla="*/ 40 h 489"/>
              <a:gd name="T18" fmla="*/ 377 w 1753"/>
              <a:gd name="T19" fmla="*/ 31 h 489"/>
              <a:gd name="T20" fmla="*/ 417 w 1753"/>
              <a:gd name="T21" fmla="*/ 22 h 489"/>
              <a:gd name="T22" fmla="*/ 457 w 1753"/>
              <a:gd name="T23" fmla="*/ 14 h 489"/>
              <a:gd name="T24" fmla="*/ 502 w 1753"/>
              <a:gd name="T25" fmla="*/ 9 h 489"/>
              <a:gd name="T26" fmla="*/ 542 w 1753"/>
              <a:gd name="T27" fmla="*/ 5 h 489"/>
              <a:gd name="T28" fmla="*/ 582 w 1753"/>
              <a:gd name="T29" fmla="*/ 0 h 489"/>
              <a:gd name="T30" fmla="*/ 626 w 1753"/>
              <a:gd name="T31" fmla="*/ 0 h 489"/>
              <a:gd name="T32" fmla="*/ 666 w 1753"/>
              <a:gd name="T33" fmla="*/ 0 h 489"/>
              <a:gd name="T34" fmla="*/ 710 w 1753"/>
              <a:gd name="T35" fmla="*/ 218 h 489"/>
              <a:gd name="T36" fmla="*/ 750 w 1753"/>
              <a:gd name="T37" fmla="*/ 320 h 489"/>
              <a:gd name="T38" fmla="*/ 790 w 1753"/>
              <a:gd name="T39" fmla="*/ 382 h 489"/>
              <a:gd name="T40" fmla="*/ 835 w 1753"/>
              <a:gd name="T41" fmla="*/ 418 h 489"/>
              <a:gd name="T42" fmla="*/ 874 w 1753"/>
              <a:gd name="T43" fmla="*/ 440 h 489"/>
              <a:gd name="T44" fmla="*/ 919 w 1753"/>
              <a:gd name="T45" fmla="*/ 453 h 489"/>
              <a:gd name="T46" fmla="*/ 959 w 1753"/>
              <a:gd name="T47" fmla="*/ 462 h 489"/>
              <a:gd name="T48" fmla="*/ 1003 w 1753"/>
              <a:gd name="T49" fmla="*/ 471 h 489"/>
              <a:gd name="T50" fmla="*/ 1043 w 1753"/>
              <a:gd name="T51" fmla="*/ 480 h 489"/>
              <a:gd name="T52" fmla="*/ 1083 w 1753"/>
              <a:gd name="T53" fmla="*/ 484 h 489"/>
              <a:gd name="T54" fmla="*/ 1127 w 1753"/>
              <a:gd name="T55" fmla="*/ 484 h 489"/>
              <a:gd name="T56" fmla="*/ 1167 w 1753"/>
              <a:gd name="T57" fmla="*/ 489 h 489"/>
              <a:gd name="T58" fmla="*/ 1207 w 1753"/>
              <a:gd name="T59" fmla="*/ 489 h 489"/>
              <a:gd name="T60" fmla="*/ 1252 w 1753"/>
              <a:gd name="T61" fmla="*/ 489 h 489"/>
              <a:gd name="T62" fmla="*/ 1292 w 1753"/>
              <a:gd name="T63" fmla="*/ 271 h 489"/>
              <a:gd name="T64" fmla="*/ 1336 w 1753"/>
              <a:gd name="T65" fmla="*/ 160 h 489"/>
              <a:gd name="T66" fmla="*/ 1376 w 1753"/>
              <a:gd name="T67" fmla="*/ 107 h 489"/>
              <a:gd name="T68" fmla="*/ 1420 w 1753"/>
              <a:gd name="T69" fmla="*/ 76 h 489"/>
              <a:gd name="T70" fmla="*/ 1460 w 1753"/>
              <a:gd name="T71" fmla="*/ 54 h 489"/>
              <a:gd name="T72" fmla="*/ 1500 w 1753"/>
              <a:gd name="T73" fmla="*/ 45 h 489"/>
              <a:gd name="T74" fmla="*/ 1545 w 1753"/>
              <a:gd name="T75" fmla="*/ 31 h 489"/>
              <a:gd name="T76" fmla="*/ 1585 w 1753"/>
              <a:gd name="T77" fmla="*/ 27 h 489"/>
              <a:gd name="T78" fmla="*/ 1629 w 1753"/>
              <a:gd name="T79" fmla="*/ 22 h 489"/>
              <a:gd name="T80" fmla="*/ 1669 w 1753"/>
              <a:gd name="T81" fmla="*/ 18 h 489"/>
              <a:gd name="T82" fmla="*/ 1713 w 1753"/>
              <a:gd name="T83" fmla="*/ 14 h 489"/>
              <a:gd name="T84" fmla="*/ 1753 w 1753"/>
              <a:gd name="T85" fmla="*/ 1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3" h="489">
                <a:moveTo>
                  <a:pt x="0" y="280"/>
                </a:moveTo>
                <a:lnTo>
                  <a:pt x="40" y="280"/>
                </a:lnTo>
                <a:lnTo>
                  <a:pt x="84" y="280"/>
                </a:lnTo>
                <a:lnTo>
                  <a:pt x="124" y="160"/>
                </a:lnTo>
                <a:lnTo>
                  <a:pt x="164" y="111"/>
                </a:lnTo>
                <a:lnTo>
                  <a:pt x="209" y="85"/>
                </a:lnTo>
                <a:lnTo>
                  <a:pt x="249" y="67"/>
                </a:lnTo>
                <a:lnTo>
                  <a:pt x="293" y="49"/>
                </a:lnTo>
                <a:lnTo>
                  <a:pt x="333" y="40"/>
                </a:lnTo>
                <a:lnTo>
                  <a:pt x="377" y="31"/>
                </a:lnTo>
                <a:lnTo>
                  <a:pt x="417" y="22"/>
                </a:lnTo>
                <a:lnTo>
                  <a:pt x="457" y="14"/>
                </a:lnTo>
                <a:lnTo>
                  <a:pt x="502" y="9"/>
                </a:lnTo>
                <a:lnTo>
                  <a:pt x="542" y="5"/>
                </a:lnTo>
                <a:lnTo>
                  <a:pt x="582" y="0"/>
                </a:lnTo>
                <a:lnTo>
                  <a:pt x="626" y="0"/>
                </a:lnTo>
                <a:lnTo>
                  <a:pt x="666" y="0"/>
                </a:lnTo>
                <a:lnTo>
                  <a:pt x="710" y="218"/>
                </a:lnTo>
                <a:lnTo>
                  <a:pt x="750" y="320"/>
                </a:lnTo>
                <a:lnTo>
                  <a:pt x="790" y="382"/>
                </a:lnTo>
                <a:lnTo>
                  <a:pt x="835" y="418"/>
                </a:lnTo>
                <a:lnTo>
                  <a:pt x="874" y="440"/>
                </a:lnTo>
                <a:lnTo>
                  <a:pt x="919" y="453"/>
                </a:lnTo>
                <a:lnTo>
                  <a:pt x="959" y="462"/>
                </a:lnTo>
                <a:lnTo>
                  <a:pt x="1003" y="471"/>
                </a:lnTo>
                <a:lnTo>
                  <a:pt x="1043" y="480"/>
                </a:lnTo>
                <a:lnTo>
                  <a:pt x="1083" y="484"/>
                </a:lnTo>
                <a:lnTo>
                  <a:pt x="1127" y="484"/>
                </a:lnTo>
                <a:lnTo>
                  <a:pt x="1167" y="489"/>
                </a:lnTo>
                <a:lnTo>
                  <a:pt x="1207" y="489"/>
                </a:lnTo>
                <a:lnTo>
                  <a:pt x="1252" y="489"/>
                </a:lnTo>
                <a:lnTo>
                  <a:pt x="1292" y="271"/>
                </a:lnTo>
                <a:lnTo>
                  <a:pt x="1336" y="160"/>
                </a:lnTo>
                <a:lnTo>
                  <a:pt x="1376" y="107"/>
                </a:lnTo>
                <a:lnTo>
                  <a:pt x="1420" y="76"/>
                </a:lnTo>
                <a:lnTo>
                  <a:pt x="1460" y="54"/>
                </a:lnTo>
                <a:lnTo>
                  <a:pt x="1500" y="45"/>
                </a:lnTo>
                <a:lnTo>
                  <a:pt x="1545" y="31"/>
                </a:lnTo>
                <a:lnTo>
                  <a:pt x="1585" y="27"/>
                </a:lnTo>
                <a:lnTo>
                  <a:pt x="1629" y="22"/>
                </a:lnTo>
                <a:lnTo>
                  <a:pt x="1669" y="18"/>
                </a:lnTo>
                <a:lnTo>
                  <a:pt x="1713" y="14"/>
                </a:lnTo>
                <a:lnTo>
                  <a:pt x="1753" y="14"/>
                </a:lnTo>
              </a:path>
            </a:pathLst>
          </a:custGeom>
          <a:noFill/>
          <a:ln w="28575">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299" name="Freeform 39"/>
          <p:cNvSpPr>
            <a:spLocks/>
          </p:cNvSpPr>
          <p:nvPr/>
        </p:nvSpPr>
        <p:spPr bwMode="auto">
          <a:xfrm>
            <a:off x="5218113" y="2238375"/>
            <a:ext cx="2782887" cy="485775"/>
          </a:xfrm>
          <a:custGeom>
            <a:avLst/>
            <a:gdLst>
              <a:gd name="T0" fmla="*/ 0 w 1753"/>
              <a:gd name="T1" fmla="*/ 235 h 306"/>
              <a:gd name="T2" fmla="*/ 40 w 1753"/>
              <a:gd name="T3" fmla="*/ 235 h 306"/>
              <a:gd name="T4" fmla="*/ 84 w 1753"/>
              <a:gd name="T5" fmla="*/ 226 h 306"/>
              <a:gd name="T6" fmla="*/ 124 w 1753"/>
              <a:gd name="T7" fmla="*/ 195 h 306"/>
              <a:gd name="T8" fmla="*/ 164 w 1753"/>
              <a:gd name="T9" fmla="*/ 160 h 306"/>
              <a:gd name="T10" fmla="*/ 209 w 1753"/>
              <a:gd name="T11" fmla="*/ 133 h 306"/>
              <a:gd name="T12" fmla="*/ 249 w 1753"/>
              <a:gd name="T13" fmla="*/ 111 h 306"/>
              <a:gd name="T14" fmla="*/ 293 w 1753"/>
              <a:gd name="T15" fmla="*/ 93 h 306"/>
              <a:gd name="T16" fmla="*/ 333 w 1753"/>
              <a:gd name="T17" fmla="*/ 80 h 306"/>
              <a:gd name="T18" fmla="*/ 377 w 1753"/>
              <a:gd name="T19" fmla="*/ 62 h 306"/>
              <a:gd name="T20" fmla="*/ 417 w 1753"/>
              <a:gd name="T21" fmla="*/ 53 h 306"/>
              <a:gd name="T22" fmla="*/ 457 w 1753"/>
              <a:gd name="T23" fmla="*/ 40 h 306"/>
              <a:gd name="T24" fmla="*/ 502 w 1753"/>
              <a:gd name="T25" fmla="*/ 31 h 306"/>
              <a:gd name="T26" fmla="*/ 542 w 1753"/>
              <a:gd name="T27" fmla="*/ 22 h 306"/>
              <a:gd name="T28" fmla="*/ 582 w 1753"/>
              <a:gd name="T29" fmla="*/ 18 h 306"/>
              <a:gd name="T30" fmla="*/ 626 w 1753"/>
              <a:gd name="T31" fmla="*/ 4 h 306"/>
              <a:gd name="T32" fmla="*/ 666 w 1753"/>
              <a:gd name="T33" fmla="*/ 0 h 306"/>
              <a:gd name="T34" fmla="*/ 710 w 1753"/>
              <a:gd name="T35" fmla="*/ 58 h 306"/>
              <a:gd name="T36" fmla="*/ 750 w 1753"/>
              <a:gd name="T37" fmla="*/ 115 h 306"/>
              <a:gd name="T38" fmla="*/ 790 w 1753"/>
              <a:gd name="T39" fmla="*/ 160 h 306"/>
              <a:gd name="T40" fmla="*/ 835 w 1753"/>
              <a:gd name="T41" fmla="*/ 195 h 306"/>
              <a:gd name="T42" fmla="*/ 874 w 1753"/>
              <a:gd name="T43" fmla="*/ 217 h 306"/>
              <a:gd name="T44" fmla="*/ 919 w 1753"/>
              <a:gd name="T45" fmla="*/ 240 h 306"/>
              <a:gd name="T46" fmla="*/ 959 w 1753"/>
              <a:gd name="T47" fmla="*/ 257 h 306"/>
              <a:gd name="T48" fmla="*/ 1003 w 1753"/>
              <a:gd name="T49" fmla="*/ 271 h 306"/>
              <a:gd name="T50" fmla="*/ 1043 w 1753"/>
              <a:gd name="T51" fmla="*/ 275 h 306"/>
              <a:gd name="T52" fmla="*/ 1083 w 1753"/>
              <a:gd name="T53" fmla="*/ 288 h 306"/>
              <a:gd name="T54" fmla="*/ 1127 w 1753"/>
              <a:gd name="T55" fmla="*/ 297 h 306"/>
              <a:gd name="T56" fmla="*/ 1167 w 1753"/>
              <a:gd name="T57" fmla="*/ 297 h 306"/>
              <a:gd name="T58" fmla="*/ 1207 w 1753"/>
              <a:gd name="T59" fmla="*/ 306 h 306"/>
              <a:gd name="T60" fmla="*/ 1252 w 1753"/>
              <a:gd name="T61" fmla="*/ 306 h 306"/>
              <a:gd name="T62" fmla="*/ 1292 w 1753"/>
              <a:gd name="T63" fmla="*/ 262 h 306"/>
              <a:gd name="T64" fmla="*/ 1336 w 1753"/>
              <a:gd name="T65" fmla="*/ 217 h 306"/>
              <a:gd name="T66" fmla="*/ 1376 w 1753"/>
              <a:gd name="T67" fmla="*/ 182 h 306"/>
              <a:gd name="T68" fmla="*/ 1420 w 1753"/>
              <a:gd name="T69" fmla="*/ 151 h 306"/>
              <a:gd name="T70" fmla="*/ 1460 w 1753"/>
              <a:gd name="T71" fmla="*/ 124 h 306"/>
              <a:gd name="T72" fmla="*/ 1500 w 1753"/>
              <a:gd name="T73" fmla="*/ 106 h 306"/>
              <a:gd name="T74" fmla="*/ 1545 w 1753"/>
              <a:gd name="T75" fmla="*/ 89 h 306"/>
              <a:gd name="T76" fmla="*/ 1585 w 1753"/>
              <a:gd name="T77" fmla="*/ 75 h 306"/>
              <a:gd name="T78" fmla="*/ 1629 w 1753"/>
              <a:gd name="T79" fmla="*/ 66 h 306"/>
              <a:gd name="T80" fmla="*/ 1669 w 1753"/>
              <a:gd name="T81" fmla="*/ 58 h 306"/>
              <a:gd name="T82" fmla="*/ 1713 w 1753"/>
              <a:gd name="T83" fmla="*/ 49 h 306"/>
              <a:gd name="T84" fmla="*/ 1753 w 1753"/>
              <a:gd name="T85" fmla="*/ 4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3" h="306">
                <a:moveTo>
                  <a:pt x="0" y="235"/>
                </a:moveTo>
                <a:lnTo>
                  <a:pt x="40" y="235"/>
                </a:lnTo>
                <a:lnTo>
                  <a:pt x="84" y="226"/>
                </a:lnTo>
                <a:lnTo>
                  <a:pt x="124" y="195"/>
                </a:lnTo>
                <a:lnTo>
                  <a:pt x="164" y="160"/>
                </a:lnTo>
                <a:lnTo>
                  <a:pt x="209" y="133"/>
                </a:lnTo>
                <a:lnTo>
                  <a:pt x="249" y="111"/>
                </a:lnTo>
                <a:lnTo>
                  <a:pt x="293" y="93"/>
                </a:lnTo>
                <a:lnTo>
                  <a:pt x="333" y="80"/>
                </a:lnTo>
                <a:lnTo>
                  <a:pt x="377" y="62"/>
                </a:lnTo>
                <a:lnTo>
                  <a:pt x="417" y="53"/>
                </a:lnTo>
                <a:lnTo>
                  <a:pt x="457" y="40"/>
                </a:lnTo>
                <a:lnTo>
                  <a:pt x="502" y="31"/>
                </a:lnTo>
                <a:lnTo>
                  <a:pt x="542" y="22"/>
                </a:lnTo>
                <a:lnTo>
                  <a:pt x="582" y="18"/>
                </a:lnTo>
                <a:lnTo>
                  <a:pt x="626" y="4"/>
                </a:lnTo>
                <a:lnTo>
                  <a:pt x="666" y="0"/>
                </a:lnTo>
                <a:lnTo>
                  <a:pt x="710" y="58"/>
                </a:lnTo>
                <a:lnTo>
                  <a:pt x="750" y="115"/>
                </a:lnTo>
                <a:lnTo>
                  <a:pt x="790" y="160"/>
                </a:lnTo>
                <a:lnTo>
                  <a:pt x="835" y="195"/>
                </a:lnTo>
                <a:lnTo>
                  <a:pt x="874" y="217"/>
                </a:lnTo>
                <a:lnTo>
                  <a:pt x="919" y="240"/>
                </a:lnTo>
                <a:lnTo>
                  <a:pt x="959" y="257"/>
                </a:lnTo>
                <a:lnTo>
                  <a:pt x="1003" y="271"/>
                </a:lnTo>
                <a:lnTo>
                  <a:pt x="1043" y="275"/>
                </a:lnTo>
                <a:lnTo>
                  <a:pt x="1083" y="288"/>
                </a:lnTo>
                <a:lnTo>
                  <a:pt x="1127" y="297"/>
                </a:lnTo>
                <a:lnTo>
                  <a:pt x="1167" y="297"/>
                </a:lnTo>
                <a:lnTo>
                  <a:pt x="1207" y="306"/>
                </a:lnTo>
                <a:lnTo>
                  <a:pt x="1252" y="306"/>
                </a:lnTo>
                <a:lnTo>
                  <a:pt x="1292" y="262"/>
                </a:lnTo>
                <a:lnTo>
                  <a:pt x="1336" y="217"/>
                </a:lnTo>
                <a:lnTo>
                  <a:pt x="1376" y="182"/>
                </a:lnTo>
                <a:lnTo>
                  <a:pt x="1420" y="151"/>
                </a:lnTo>
                <a:lnTo>
                  <a:pt x="1460" y="124"/>
                </a:lnTo>
                <a:lnTo>
                  <a:pt x="1500" y="106"/>
                </a:lnTo>
                <a:lnTo>
                  <a:pt x="1545" y="89"/>
                </a:lnTo>
                <a:lnTo>
                  <a:pt x="1585" y="75"/>
                </a:lnTo>
                <a:lnTo>
                  <a:pt x="1629" y="66"/>
                </a:lnTo>
                <a:lnTo>
                  <a:pt x="1669" y="58"/>
                </a:lnTo>
                <a:lnTo>
                  <a:pt x="1713" y="49"/>
                </a:lnTo>
                <a:lnTo>
                  <a:pt x="1753" y="44"/>
                </a:lnTo>
              </a:path>
            </a:pathLst>
          </a:custGeom>
          <a:noFill/>
          <a:ln w="28575">
            <a:solidFill>
              <a:srgbClr val="2E319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0" name="Rectangle 40"/>
          <p:cNvSpPr>
            <a:spLocks noChangeArrowheads="1"/>
          </p:cNvSpPr>
          <p:nvPr/>
        </p:nvSpPr>
        <p:spPr bwMode="auto">
          <a:xfrm>
            <a:off x="6492875" y="5810250"/>
            <a:ext cx="528637"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Trial</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01" name="Line 41"/>
          <p:cNvSpPr>
            <a:spLocks noChangeShapeType="1"/>
          </p:cNvSpPr>
          <p:nvPr/>
        </p:nvSpPr>
        <p:spPr bwMode="auto">
          <a:xfrm>
            <a:off x="5218113" y="5430838"/>
            <a:ext cx="2825750"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2" name="Line 42"/>
          <p:cNvSpPr>
            <a:spLocks noChangeShapeType="1"/>
          </p:cNvSpPr>
          <p:nvPr/>
        </p:nvSpPr>
        <p:spPr bwMode="auto">
          <a:xfrm flipV="1">
            <a:off x="5162550" y="3865563"/>
            <a:ext cx="0" cy="1516063"/>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3" name="Line 43"/>
          <p:cNvSpPr>
            <a:spLocks noChangeShapeType="1"/>
          </p:cNvSpPr>
          <p:nvPr/>
        </p:nvSpPr>
        <p:spPr bwMode="auto">
          <a:xfrm>
            <a:off x="5218113" y="5430838"/>
            <a:ext cx="0" cy="84138"/>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4" name="Line 44"/>
          <p:cNvSpPr>
            <a:spLocks noChangeShapeType="1"/>
          </p:cNvSpPr>
          <p:nvPr/>
        </p:nvSpPr>
        <p:spPr bwMode="auto">
          <a:xfrm>
            <a:off x="6543675" y="5430838"/>
            <a:ext cx="0" cy="84138"/>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5" name="Line 45"/>
          <p:cNvSpPr>
            <a:spLocks noChangeShapeType="1"/>
          </p:cNvSpPr>
          <p:nvPr/>
        </p:nvSpPr>
        <p:spPr bwMode="auto">
          <a:xfrm>
            <a:off x="7867650" y="5430838"/>
            <a:ext cx="0" cy="84138"/>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6" name="Line 46"/>
          <p:cNvSpPr>
            <a:spLocks noChangeShapeType="1"/>
          </p:cNvSpPr>
          <p:nvPr/>
        </p:nvSpPr>
        <p:spPr bwMode="auto">
          <a:xfrm flipH="1">
            <a:off x="5070475" y="538162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7" name="Line 47"/>
          <p:cNvSpPr>
            <a:spLocks noChangeShapeType="1"/>
          </p:cNvSpPr>
          <p:nvPr/>
        </p:nvSpPr>
        <p:spPr bwMode="auto">
          <a:xfrm flipH="1">
            <a:off x="5070475" y="512762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8" name="Line 48"/>
          <p:cNvSpPr>
            <a:spLocks noChangeShapeType="1"/>
          </p:cNvSpPr>
          <p:nvPr/>
        </p:nvSpPr>
        <p:spPr bwMode="auto">
          <a:xfrm flipH="1">
            <a:off x="5070475" y="487362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09" name="Line 49"/>
          <p:cNvSpPr>
            <a:spLocks noChangeShapeType="1"/>
          </p:cNvSpPr>
          <p:nvPr/>
        </p:nvSpPr>
        <p:spPr bwMode="auto">
          <a:xfrm flipH="1">
            <a:off x="5070475" y="461962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0" name="Line 50"/>
          <p:cNvSpPr>
            <a:spLocks noChangeShapeType="1"/>
          </p:cNvSpPr>
          <p:nvPr/>
        </p:nvSpPr>
        <p:spPr bwMode="auto">
          <a:xfrm flipH="1">
            <a:off x="5070475" y="436562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1" name="Line 51"/>
          <p:cNvSpPr>
            <a:spLocks noChangeShapeType="1"/>
          </p:cNvSpPr>
          <p:nvPr/>
        </p:nvSpPr>
        <p:spPr bwMode="auto">
          <a:xfrm flipH="1">
            <a:off x="5070475" y="4119563"/>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2" name="Line 52"/>
          <p:cNvSpPr>
            <a:spLocks noChangeShapeType="1"/>
          </p:cNvSpPr>
          <p:nvPr/>
        </p:nvSpPr>
        <p:spPr bwMode="auto">
          <a:xfrm flipH="1">
            <a:off x="5070475" y="3865563"/>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3" name="Freeform 53"/>
          <p:cNvSpPr>
            <a:spLocks/>
          </p:cNvSpPr>
          <p:nvPr/>
        </p:nvSpPr>
        <p:spPr bwMode="auto">
          <a:xfrm>
            <a:off x="5211763" y="4154488"/>
            <a:ext cx="2782887" cy="915988"/>
          </a:xfrm>
          <a:custGeom>
            <a:avLst/>
            <a:gdLst>
              <a:gd name="T0" fmla="*/ 0 w 1753"/>
              <a:gd name="T1" fmla="*/ 293 h 577"/>
              <a:gd name="T2" fmla="*/ 80 w 1753"/>
              <a:gd name="T3" fmla="*/ 293 h 577"/>
              <a:gd name="T4" fmla="*/ 164 w 1753"/>
              <a:gd name="T5" fmla="*/ 142 h 577"/>
              <a:gd name="T6" fmla="*/ 248 w 1753"/>
              <a:gd name="T7" fmla="*/ 71 h 577"/>
              <a:gd name="T8" fmla="*/ 333 w 1753"/>
              <a:gd name="T9" fmla="*/ 36 h 577"/>
              <a:gd name="T10" fmla="*/ 417 w 1753"/>
              <a:gd name="T11" fmla="*/ 18 h 577"/>
              <a:gd name="T12" fmla="*/ 497 w 1753"/>
              <a:gd name="T13" fmla="*/ 9 h 577"/>
              <a:gd name="T14" fmla="*/ 581 w 1753"/>
              <a:gd name="T15" fmla="*/ 5 h 577"/>
              <a:gd name="T16" fmla="*/ 665 w 1753"/>
              <a:gd name="T17" fmla="*/ 0 h 577"/>
              <a:gd name="T18" fmla="*/ 750 w 1753"/>
              <a:gd name="T19" fmla="*/ 315 h 577"/>
              <a:gd name="T20" fmla="*/ 834 w 1753"/>
              <a:gd name="T21" fmla="*/ 462 h 577"/>
              <a:gd name="T22" fmla="*/ 918 w 1753"/>
              <a:gd name="T23" fmla="*/ 520 h 577"/>
              <a:gd name="T24" fmla="*/ 998 w 1753"/>
              <a:gd name="T25" fmla="*/ 551 h 577"/>
              <a:gd name="T26" fmla="*/ 1083 w 1753"/>
              <a:gd name="T27" fmla="*/ 564 h 577"/>
              <a:gd name="T28" fmla="*/ 1167 w 1753"/>
              <a:gd name="T29" fmla="*/ 573 h 577"/>
              <a:gd name="T30" fmla="*/ 1251 w 1753"/>
              <a:gd name="T31" fmla="*/ 577 h 577"/>
              <a:gd name="T32" fmla="*/ 1336 w 1753"/>
              <a:gd name="T33" fmla="*/ 302 h 577"/>
              <a:gd name="T34" fmla="*/ 1416 w 1753"/>
              <a:gd name="T35" fmla="*/ 138 h 577"/>
              <a:gd name="T36" fmla="*/ 1500 w 1753"/>
              <a:gd name="T37" fmla="*/ 62 h 577"/>
              <a:gd name="T38" fmla="*/ 1584 w 1753"/>
              <a:gd name="T39" fmla="*/ 22 h 577"/>
              <a:gd name="T40" fmla="*/ 1669 w 1753"/>
              <a:gd name="T41" fmla="*/ 9 h 577"/>
              <a:gd name="T42" fmla="*/ 1753 w 1753"/>
              <a:gd name="T43" fmla="*/ 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53" h="577">
                <a:moveTo>
                  <a:pt x="0" y="293"/>
                </a:moveTo>
                <a:lnTo>
                  <a:pt x="80" y="293"/>
                </a:lnTo>
                <a:lnTo>
                  <a:pt x="164" y="142"/>
                </a:lnTo>
                <a:lnTo>
                  <a:pt x="248" y="71"/>
                </a:lnTo>
                <a:lnTo>
                  <a:pt x="333" y="36"/>
                </a:lnTo>
                <a:lnTo>
                  <a:pt x="417" y="18"/>
                </a:lnTo>
                <a:lnTo>
                  <a:pt x="497" y="9"/>
                </a:lnTo>
                <a:lnTo>
                  <a:pt x="581" y="5"/>
                </a:lnTo>
                <a:lnTo>
                  <a:pt x="665" y="0"/>
                </a:lnTo>
                <a:lnTo>
                  <a:pt x="750" y="315"/>
                </a:lnTo>
                <a:lnTo>
                  <a:pt x="834" y="462"/>
                </a:lnTo>
                <a:lnTo>
                  <a:pt x="918" y="520"/>
                </a:lnTo>
                <a:lnTo>
                  <a:pt x="998" y="551"/>
                </a:lnTo>
                <a:lnTo>
                  <a:pt x="1083" y="564"/>
                </a:lnTo>
                <a:lnTo>
                  <a:pt x="1167" y="573"/>
                </a:lnTo>
                <a:lnTo>
                  <a:pt x="1251" y="577"/>
                </a:lnTo>
                <a:lnTo>
                  <a:pt x="1336" y="302"/>
                </a:lnTo>
                <a:lnTo>
                  <a:pt x="1416" y="138"/>
                </a:lnTo>
                <a:lnTo>
                  <a:pt x="1500" y="62"/>
                </a:lnTo>
                <a:lnTo>
                  <a:pt x="1584" y="22"/>
                </a:lnTo>
                <a:lnTo>
                  <a:pt x="1669" y="9"/>
                </a:lnTo>
                <a:lnTo>
                  <a:pt x="1753" y="0"/>
                </a:lnTo>
              </a:path>
            </a:pathLst>
          </a:custGeom>
          <a:noFill/>
          <a:ln w="28575">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4" name="Freeform 54"/>
          <p:cNvSpPr>
            <a:spLocks/>
          </p:cNvSpPr>
          <p:nvPr/>
        </p:nvSpPr>
        <p:spPr bwMode="auto">
          <a:xfrm>
            <a:off x="5211763" y="4240213"/>
            <a:ext cx="2782887" cy="754063"/>
          </a:xfrm>
          <a:custGeom>
            <a:avLst/>
            <a:gdLst>
              <a:gd name="T0" fmla="*/ 0 w 1753"/>
              <a:gd name="T1" fmla="*/ 239 h 475"/>
              <a:gd name="T2" fmla="*/ 80 w 1753"/>
              <a:gd name="T3" fmla="*/ 239 h 475"/>
              <a:gd name="T4" fmla="*/ 164 w 1753"/>
              <a:gd name="T5" fmla="*/ 146 h 475"/>
              <a:gd name="T6" fmla="*/ 248 w 1753"/>
              <a:gd name="T7" fmla="*/ 88 h 475"/>
              <a:gd name="T8" fmla="*/ 333 w 1753"/>
              <a:gd name="T9" fmla="*/ 53 h 475"/>
              <a:gd name="T10" fmla="*/ 417 w 1753"/>
              <a:gd name="T11" fmla="*/ 31 h 475"/>
              <a:gd name="T12" fmla="*/ 497 w 1753"/>
              <a:gd name="T13" fmla="*/ 13 h 475"/>
              <a:gd name="T14" fmla="*/ 581 w 1753"/>
              <a:gd name="T15" fmla="*/ 4 h 475"/>
              <a:gd name="T16" fmla="*/ 665 w 1753"/>
              <a:gd name="T17" fmla="*/ 0 h 475"/>
              <a:gd name="T18" fmla="*/ 750 w 1753"/>
              <a:gd name="T19" fmla="*/ 190 h 475"/>
              <a:gd name="T20" fmla="*/ 834 w 1753"/>
              <a:gd name="T21" fmla="*/ 306 h 475"/>
              <a:gd name="T22" fmla="*/ 918 w 1753"/>
              <a:gd name="T23" fmla="*/ 377 h 475"/>
              <a:gd name="T24" fmla="*/ 998 w 1753"/>
              <a:gd name="T25" fmla="*/ 421 h 475"/>
              <a:gd name="T26" fmla="*/ 1083 w 1753"/>
              <a:gd name="T27" fmla="*/ 448 h 475"/>
              <a:gd name="T28" fmla="*/ 1167 w 1753"/>
              <a:gd name="T29" fmla="*/ 461 h 475"/>
              <a:gd name="T30" fmla="*/ 1251 w 1753"/>
              <a:gd name="T31" fmla="*/ 475 h 475"/>
              <a:gd name="T32" fmla="*/ 1336 w 1753"/>
              <a:gd name="T33" fmla="*/ 279 h 475"/>
              <a:gd name="T34" fmla="*/ 1416 w 1753"/>
              <a:gd name="T35" fmla="*/ 159 h 475"/>
              <a:gd name="T36" fmla="*/ 1500 w 1753"/>
              <a:gd name="T37" fmla="*/ 84 h 475"/>
              <a:gd name="T38" fmla="*/ 1584 w 1753"/>
              <a:gd name="T39" fmla="*/ 44 h 475"/>
              <a:gd name="T40" fmla="*/ 1669 w 1753"/>
              <a:gd name="T41" fmla="*/ 17 h 475"/>
              <a:gd name="T42" fmla="*/ 1753 w 1753"/>
              <a:gd name="T43" fmla="*/ 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53" h="475">
                <a:moveTo>
                  <a:pt x="0" y="239"/>
                </a:moveTo>
                <a:lnTo>
                  <a:pt x="80" y="239"/>
                </a:lnTo>
                <a:lnTo>
                  <a:pt x="164" y="146"/>
                </a:lnTo>
                <a:lnTo>
                  <a:pt x="248" y="88"/>
                </a:lnTo>
                <a:lnTo>
                  <a:pt x="333" y="53"/>
                </a:lnTo>
                <a:lnTo>
                  <a:pt x="417" y="31"/>
                </a:lnTo>
                <a:lnTo>
                  <a:pt x="497" y="13"/>
                </a:lnTo>
                <a:lnTo>
                  <a:pt x="581" y="4"/>
                </a:lnTo>
                <a:lnTo>
                  <a:pt x="665" y="0"/>
                </a:lnTo>
                <a:lnTo>
                  <a:pt x="750" y="190"/>
                </a:lnTo>
                <a:lnTo>
                  <a:pt x="834" y="306"/>
                </a:lnTo>
                <a:lnTo>
                  <a:pt x="918" y="377"/>
                </a:lnTo>
                <a:lnTo>
                  <a:pt x="998" y="421"/>
                </a:lnTo>
                <a:lnTo>
                  <a:pt x="1083" y="448"/>
                </a:lnTo>
                <a:lnTo>
                  <a:pt x="1167" y="461"/>
                </a:lnTo>
                <a:lnTo>
                  <a:pt x="1251" y="475"/>
                </a:lnTo>
                <a:lnTo>
                  <a:pt x="1336" y="279"/>
                </a:lnTo>
                <a:lnTo>
                  <a:pt x="1416" y="159"/>
                </a:lnTo>
                <a:lnTo>
                  <a:pt x="1500" y="84"/>
                </a:lnTo>
                <a:lnTo>
                  <a:pt x="1584" y="44"/>
                </a:lnTo>
                <a:lnTo>
                  <a:pt x="1669" y="17"/>
                </a:lnTo>
                <a:lnTo>
                  <a:pt x="1753" y="4"/>
                </a:lnTo>
              </a:path>
            </a:pathLst>
          </a:custGeom>
          <a:noFill/>
          <a:ln w="28575">
            <a:solidFill>
              <a:srgbClr val="2E319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15" name="Rectangle 55"/>
          <p:cNvSpPr>
            <a:spLocks noChangeArrowheads="1"/>
          </p:cNvSpPr>
          <p:nvPr/>
        </p:nvSpPr>
        <p:spPr bwMode="auto">
          <a:xfrm>
            <a:off x="4703763" y="5218113"/>
            <a:ext cx="430212"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-30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16" name="Rectangle 56"/>
          <p:cNvSpPr>
            <a:spLocks noChangeArrowheads="1"/>
          </p:cNvSpPr>
          <p:nvPr/>
        </p:nvSpPr>
        <p:spPr bwMode="auto">
          <a:xfrm>
            <a:off x="4900613" y="4464050"/>
            <a:ext cx="225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17" name="Rectangle 57"/>
          <p:cNvSpPr>
            <a:spLocks noChangeArrowheads="1"/>
          </p:cNvSpPr>
          <p:nvPr/>
        </p:nvSpPr>
        <p:spPr bwMode="auto">
          <a:xfrm>
            <a:off x="4773613" y="3717925"/>
            <a:ext cx="352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30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18" name="Rectangle 58"/>
          <p:cNvSpPr>
            <a:spLocks noChangeArrowheads="1"/>
          </p:cNvSpPr>
          <p:nvPr/>
        </p:nvSpPr>
        <p:spPr bwMode="auto">
          <a:xfrm>
            <a:off x="6443663" y="3570288"/>
            <a:ext cx="696912"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000000"/>
                </a:solidFill>
                <a:effectLst/>
                <a:latin typeface="Arial" pitchFamily="34" charset="0"/>
                <a:cs typeface="Arial" pitchFamily="34" charset="0"/>
              </a:rPr>
              <a:t>Model</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19" name="Rectangle 59"/>
          <p:cNvSpPr>
            <a:spLocks noChangeArrowheads="1"/>
          </p:cNvSpPr>
          <p:nvPr/>
        </p:nvSpPr>
        <p:spPr bwMode="auto">
          <a:xfrm>
            <a:off x="5260975" y="3013075"/>
            <a:ext cx="817562"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2F499F"/>
                </a:solidFill>
                <a:effectLst/>
                <a:latin typeface="Arial" pitchFamily="34" charset="0"/>
                <a:cs typeface="Arial" pitchFamily="34" charset="0"/>
              </a:rPr>
              <a:t>Control</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20" name="Rectangle 60"/>
          <p:cNvSpPr>
            <a:spLocks noChangeArrowheads="1"/>
          </p:cNvSpPr>
          <p:nvPr/>
        </p:nvSpPr>
        <p:spPr bwMode="auto">
          <a:xfrm>
            <a:off x="5260975" y="2767013"/>
            <a:ext cx="9366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EE2524"/>
                </a:solidFill>
                <a:effectLst/>
                <a:latin typeface="Arial" pitchFamily="34" charset="0"/>
                <a:cs typeface="Arial" pitchFamily="34" charset="0"/>
              </a:rPr>
              <a:t>Random</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grpSp>
        <p:nvGrpSpPr>
          <p:cNvPr id="140323" name="Group 140322"/>
          <p:cNvGrpSpPr/>
          <p:nvPr/>
        </p:nvGrpSpPr>
        <p:grpSpPr>
          <a:xfrm>
            <a:off x="1103313" y="2767013"/>
            <a:ext cx="3346449" cy="1817687"/>
            <a:chOff x="1103313" y="2767013"/>
            <a:chExt cx="3346449" cy="1817687"/>
          </a:xfrm>
        </p:grpSpPr>
        <p:sp>
          <p:nvSpPr>
            <p:cNvPr id="9" name="Line 6"/>
            <p:cNvSpPr>
              <a:spLocks noChangeShapeType="1"/>
            </p:cNvSpPr>
            <p:nvPr/>
          </p:nvSpPr>
          <p:spPr bwMode="auto">
            <a:xfrm>
              <a:off x="1568450" y="4486275"/>
              <a:ext cx="2881312"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7"/>
            <p:cNvSpPr>
              <a:spLocks noChangeShapeType="1"/>
            </p:cNvSpPr>
            <p:nvPr/>
          </p:nvSpPr>
          <p:spPr bwMode="auto">
            <a:xfrm flipV="1">
              <a:off x="1568450" y="3055938"/>
              <a:ext cx="0" cy="1430338"/>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8"/>
            <p:cNvSpPr>
              <a:spLocks noChangeShapeType="1"/>
            </p:cNvSpPr>
            <p:nvPr/>
          </p:nvSpPr>
          <p:spPr bwMode="auto">
            <a:xfrm>
              <a:off x="1568450" y="4486275"/>
              <a:ext cx="0" cy="98425"/>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9"/>
            <p:cNvSpPr>
              <a:spLocks noChangeShapeType="1"/>
            </p:cNvSpPr>
            <p:nvPr/>
          </p:nvSpPr>
          <p:spPr bwMode="auto">
            <a:xfrm>
              <a:off x="2244725" y="4486275"/>
              <a:ext cx="0" cy="98425"/>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0"/>
            <p:cNvSpPr>
              <a:spLocks noChangeShapeType="1"/>
            </p:cNvSpPr>
            <p:nvPr/>
          </p:nvSpPr>
          <p:spPr bwMode="auto">
            <a:xfrm>
              <a:off x="2921000" y="4486275"/>
              <a:ext cx="0" cy="98425"/>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1"/>
            <p:cNvSpPr>
              <a:spLocks noChangeShapeType="1"/>
            </p:cNvSpPr>
            <p:nvPr/>
          </p:nvSpPr>
          <p:spPr bwMode="auto">
            <a:xfrm>
              <a:off x="3597275" y="4486275"/>
              <a:ext cx="0" cy="98425"/>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2"/>
            <p:cNvSpPr>
              <a:spLocks noChangeShapeType="1"/>
            </p:cNvSpPr>
            <p:nvPr/>
          </p:nvSpPr>
          <p:spPr bwMode="auto">
            <a:xfrm>
              <a:off x="4273550" y="4486275"/>
              <a:ext cx="0" cy="98425"/>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3"/>
            <p:cNvSpPr>
              <a:spLocks noChangeShapeType="1"/>
            </p:cNvSpPr>
            <p:nvPr/>
          </p:nvSpPr>
          <p:spPr bwMode="auto">
            <a:xfrm flipH="1">
              <a:off x="1476375" y="4359275"/>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Rectangle 14"/>
            <p:cNvSpPr>
              <a:spLocks noChangeArrowheads="1"/>
            </p:cNvSpPr>
            <p:nvPr/>
          </p:nvSpPr>
          <p:spPr bwMode="auto">
            <a:xfrm>
              <a:off x="1103313" y="4232275"/>
              <a:ext cx="430212"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231F20"/>
                  </a:solidFill>
                  <a:effectLst/>
                  <a:latin typeface="Arial" pitchFamily="34" charset="0"/>
                  <a:cs typeface="Arial" pitchFamily="34" charset="0"/>
                </a:rPr>
                <a:t>-50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8" name="Line 15"/>
            <p:cNvSpPr>
              <a:spLocks noChangeShapeType="1"/>
            </p:cNvSpPr>
            <p:nvPr/>
          </p:nvSpPr>
          <p:spPr bwMode="auto">
            <a:xfrm flipH="1">
              <a:off x="1476375" y="3760788"/>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Rectangle 16"/>
            <p:cNvSpPr>
              <a:spLocks noChangeArrowheads="1"/>
            </p:cNvSpPr>
            <p:nvPr/>
          </p:nvSpPr>
          <p:spPr bwMode="auto">
            <a:xfrm>
              <a:off x="1300163" y="3640138"/>
              <a:ext cx="225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231F20"/>
                  </a:solidFill>
                  <a:effectLst/>
                  <a:latin typeface="Arial" pitchFamily="34" charset="0"/>
                  <a:cs typeface="Arial" pitchFamily="34" charset="0"/>
                </a:rPr>
                <a:t>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0" name="Line 17"/>
            <p:cNvSpPr>
              <a:spLocks noChangeShapeType="1"/>
            </p:cNvSpPr>
            <p:nvPr/>
          </p:nvSpPr>
          <p:spPr bwMode="auto">
            <a:xfrm flipH="1">
              <a:off x="1476375" y="3168650"/>
              <a:ext cx="92075" cy="0"/>
            </a:xfrm>
            <a:prstGeom prst="line">
              <a:avLst/>
            </a:prstGeom>
            <a:noFill/>
            <a:ln w="206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ectangle 18"/>
            <p:cNvSpPr>
              <a:spLocks noChangeArrowheads="1"/>
            </p:cNvSpPr>
            <p:nvPr/>
          </p:nvSpPr>
          <p:spPr bwMode="auto">
            <a:xfrm>
              <a:off x="1173163" y="3041650"/>
              <a:ext cx="3524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231F20"/>
                  </a:solidFill>
                  <a:effectLst/>
                  <a:latin typeface="Arial" pitchFamily="34" charset="0"/>
                  <a:cs typeface="Arial" pitchFamily="34" charset="0"/>
                </a:rPr>
                <a:t>50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22" name="Rectangle 19"/>
            <p:cNvSpPr>
              <a:spLocks noChangeArrowheads="1"/>
            </p:cNvSpPr>
            <p:nvPr/>
          </p:nvSpPr>
          <p:spPr bwMode="auto">
            <a:xfrm>
              <a:off x="1574800" y="2767013"/>
              <a:ext cx="936625"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rgbClr val="231F20"/>
                  </a:solidFill>
                  <a:effectLst/>
                  <a:latin typeface="Arial" pitchFamily="34" charset="0"/>
                  <a:cs typeface="Arial" pitchFamily="34" charset="0"/>
                </a:rPr>
                <a:t>Random</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21" name="Freeform 61"/>
            <p:cNvSpPr>
              <a:spLocks/>
            </p:cNvSpPr>
            <p:nvPr/>
          </p:nvSpPr>
          <p:spPr bwMode="auto">
            <a:xfrm>
              <a:off x="1574800" y="3048000"/>
              <a:ext cx="2874962" cy="1430338"/>
            </a:xfrm>
            <a:custGeom>
              <a:avLst/>
              <a:gdLst>
                <a:gd name="T0" fmla="*/ 27 w 1811"/>
                <a:gd name="T1" fmla="*/ 684 h 901"/>
                <a:gd name="T2" fmla="*/ 63 w 1811"/>
                <a:gd name="T3" fmla="*/ 862 h 901"/>
                <a:gd name="T4" fmla="*/ 98 w 1811"/>
                <a:gd name="T5" fmla="*/ 622 h 901"/>
                <a:gd name="T6" fmla="*/ 129 w 1811"/>
                <a:gd name="T7" fmla="*/ 666 h 901"/>
                <a:gd name="T8" fmla="*/ 165 w 1811"/>
                <a:gd name="T9" fmla="*/ 489 h 901"/>
                <a:gd name="T10" fmla="*/ 200 w 1811"/>
                <a:gd name="T11" fmla="*/ 631 h 901"/>
                <a:gd name="T12" fmla="*/ 236 w 1811"/>
                <a:gd name="T13" fmla="*/ 413 h 901"/>
                <a:gd name="T14" fmla="*/ 267 w 1811"/>
                <a:gd name="T15" fmla="*/ 111 h 901"/>
                <a:gd name="T16" fmla="*/ 302 w 1811"/>
                <a:gd name="T17" fmla="*/ 675 h 901"/>
                <a:gd name="T18" fmla="*/ 338 w 1811"/>
                <a:gd name="T19" fmla="*/ 498 h 901"/>
                <a:gd name="T20" fmla="*/ 373 w 1811"/>
                <a:gd name="T21" fmla="*/ 253 h 901"/>
                <a:gd name="T22" fmla="*/ 404 w 1811"/>
                <a:gd name="T23" fmla="*/ 209 h 901"/>
                <a:gd name="T24" fmla="*/ 440 w 1811"/>
                <a:gd name="T25" fmla="*/ 71 h 901"/>
                <a:gd name="T26" fmla="*/ 475 w 1811"/>
                <a:gd name="T27" fmla="*/ 387 h 901"/>
                <a:gd name="T28" fmla="*/ 506 w 1811"/>
                <a:gd name="T29" fmla="*/ 378 h 901"/>
                <a:gd name="T30" fmla="*/ 542 w 1811"/>
                <a:gd name="T31" fmla="*/ 227 h 901"/>
                <a:gd name="T32" fmla="*/ 577 w 1811"/>
                <a:gd name="T33" fmla="*/ 147 h 901"/>
                <a:gd name="T34" fmla="*/ 613 w 1811"/>
                <a:gd name="T35" fmla="*/ 515 h 901"/>
                <a:gd name="T36" fmla="*/ 644 w 1811"/>
                <a:gd name="T37" fmla="*/ 360 h 901"/>
                <a:gd name="T38" fmla="*/ 679 w 1811"/>
                <a:gd name="T39" fmla="*/ 435 h 901"/>
                <a:gd name="T40" fmla="*/ 715 w 1811"/>
                <a:gd name="T41" fmla="*/ 764 h 901"/>
                <a:gd name="T42" fmla="*/ 750 w 1811"/>
                <a:gd name="T43" fmla="*/ 604 h 901"/>
                <a:gd name="T44" fmla="*/ 782 w 1811"/>
                <a:gd name="T45" fmla="*/ 200 h 901"/>
                <a:gd name="T46" fmla="*/ 817 w 1811"/>
                <a:gd name="T47" fmla="*/ 156 h 901"/>
                <a:gd name="T48" fmla="*/ 853 w 1811"/>
                <a:gd name="T49" fmla="*/ 58 h 901"/>
                <a:gd name="T50" fmla="*/ 888 w 1811"/>
                <a:gd name="T51" fmla="*/ 138 h 901"/>
                <a:gd name="T52" fmla="*/ 919 w 1811"/>
                <a:gd name="T53" fmla="*/ 466 h 901"/>
                <a:gd name="T54" fmla="*/ 955 w 1811"/>
                <a:gd name="T55" fmla="*/ 120 h 901"/>
                <a:gd name="T56" fmla="*/ 990 w 1811"/>
                <a:gd name="T57" fmla="*/ 711 h 901"/>
                <a:gd name="T58" fmla="*/ 1021 w 1811"/>
                <a:gd name="T59" fmla="*/ 782 h 901"/>
                <a:gd name="T60" fmla="*/ 1057 w 1811"/>
                <a:gd name="T61" fmla="*/ 822 h 901"/>
                <a:gd name="T62" fmla="*/ 1092 w 1811"/>
                <a:gd name="T63" fmla="*/ 9 h 901"/>
                <a:gd name="T64" fmla="*/ 1128 w 1811"/>
                <a:gd name="T65" fmla="*/ 333 h 901"/>
                <a:gd name="T66" fmla="*/ 1159 w 1811"/>
                <a:gd name="T67" fmla="*/ 853 h 901"/>
                <a:gd name="T68" fmla="*/ 1194 w 1811"/>
                <a:gd name="T69" fmla="*/ 444 h 901"/>
                <a:gd name="T70" fmla="*/ 1230 w 1811"/>
                <a:gd name="T71" fmla="*/ 89 h 901"/>
                <a:gd name="T72" fmla="*/ 1261 w 1811"/>
                <a:gd name="T73" fmla="*/ 191 h 901"/>
                <a:gd name="T74" fmla="*/ 1296 w 1811"/>
                <a:gd name="T75" fmla="*/ 595 h 901"/>
                <a:gd name="T76" fmla="*/ 1332 w 1811"/>
                <a:gd name="T77" fmla="*/ 755 h 901"/>
                <a:gd name="T78" fmla="*/ 1367 w 1811"/>
                <a:gd name="T79" fmla="*/ 551 h 901"/>
                <a:gd name="T80" fmla="*/ 1399 w 1811"/>
                <a:gd name="T81" fmla="*/ 613 h 901"/>
                <a:gd name="T82" fmla="*/ 1434 w 1811"/>
                <a:gd name="T83" fmla="*/ 173 h 901"/>
                <a:gd name="T84" fmla="*/ 1470 w 1811"/>
                <a:gd name="T85" fmla="*/ 395 h 901"/>
                <a:gd name="T86" fmla="*/ 1505 w 1811"/>
                <a:gd name="T87" fmla="*/ 542 h 901"/>
                <a:gd name="T88" fmla="*/ 1536 w 1811"/>
                <a:gd name="T89" fmla="*/ 236 h 901"/>
                <a:gd name="T90" fmla="*/ 1572 w 1811"/>
                <a:gd name="T91" fmla="*/ 901 h 901"/>
                <a:gd name="T92" fmla="*/ 1607 w 1811"/>
                <a:gd name="T93" fmla="*/ 577 h 901"/>
                <a:gd name="T94" fmla="*/ 1643 w 1811"/>
                <a:gd name="T95" fmla="*/ 640 h 901"/>
                <a:gd name="T96" fmla="*/ 1674 w 1811"/>
                <a:gd name="T97" fmla="*/ 280 h 901"/>
                <a:gd name="T98" fmla="*/ 1709 w 1811"/>
                <a:gd name="T99" fmla="*/ 36 h 901"/>
                <a:gd name="T100" fmla="*/ 1745 w 1811"/>
                <a:gd name="T101" fmla="*/ 453 h 901"/>
                <a:gd name="T102" fmla="*/ 1776 w 1811"/>
                <a:gd name="T103" fmla="*/ 453 h 901"/>
                <a:gd name="T104" fmla="*/ 1811 w 1811"/>
                <a:gd name="T105" fmla="*/ 453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11" h="901">
                  <a:moveTo>
                    <a:pt x="0" y="244"/>
                  </a:moveTo>
                  <a:lnTo>
                    <a:pt x="9" y="244"/>
                  </a:lnTo>
                  <a:lnTo>
                    <a:pt x="18" y="684"/>
                  </a:lnTo>
                  <a:lnTo>
                    <a:pt x="27" y="684"/>
                  </a:lnTo>
                  <a:lnTo>
                    <a:pt x="36" y="746"/>
                  </a:lnTo>
                  <a:lnTo>
                    <a:pt x="45" y="746"/>
                  </a:lnTo>
                  <a:lnTo>
                    <a:pt x="54" y="862"/>
                  </a:lnTo>
                  <a:lnTo>
                    <a:pt x="63" y="862"/>
                  </a:lnTo>
                  <a:lnTo>
                    <a:pt x="71" y="693"/>
                  </a:lnTo>
                  <a:lnTo>
                    <a:pt x="80" y="693"/>
                  </a:lnTo>
                  <a:lnTo>
                    <a:pt x="89" y="622"/>
                  </a:lnTo>
                  <a:lnTo>
                    <a:pt x="98" y="622"/>
                  </a:lnTo>
                  <a:lnTo>
                    <a:pt x="107" y="875"/>
                  </a:lnTo>
                  <a:lnTo>
                    <a:pt x="116" y="875"/>
                  </a:lnTo>
                  <a:lnTo>
                    <a:pt x="125" y="666"/>
                  </a:lnTo>
                  <a:lnTo>
                    <a:pt x="129" y="666"/>
                  </a:lnTo>
                  <a:lnTo>
                    <a:pt x="138" y="307"/>
                  </a:lnTo>
                  <a:lnTo>
                    <a:pt x="147" y="307"/>
                  </a:lnTo>
                  <a:lnTo>
                    <a:pt x="156" y="489"/>
                  </a:lnTo>
                  <a:lnTo>
                    <a:pt x="165" y="489"/>
                  </a:lnTo>
                  <a:lnTo>
                    <a:pt x="173" y="728"/>
                  </a:lnTo>
                  <a:lnTo>
                    <a:pt x="182" y="728"/>
                  </a:lnTo>
                  <a:lnTo>
                    <a:pt x="191" y="631"/>
                  </a:lnTo>
                  <a:lnTo>
                    <a:pt x="200" y="631"/>
                  </a:lnTo>
                  <a:lnTo>
                    <a:pt x="209" y="262"/>
                  </a:lnTo>
                  <a:lnTo>
                    <a:pt x="218" y="262"/>
                  </a:lnTo>
                  <a:lnTo>
                    <a:pt x="227" y="413"/>
                  </a:lnTo>
                  <a:lnTo>
                    <a:pt x="236" y="413"/>
                  </a:lnTo>
                  <a:lnTo>
                    <a:pt x="244" y="18"/>
                  </a:lnTo>
                  <a:lnTo>
                    <a:pt x="249" y="18"/>
                  </a:lnTo>
                  <a:lnTo>
                    <a:pt x="258" y="111"/>
                  </a:lnTo>
                  <a:lnTo>
                    <a:pt x="267" y="111"/>
                  </a:lnTo>
                  <a:lnTo>
                    <a:pt x="276" y="102"/>
                  </a:lnTo>
                  <a:lnTo>
                    <a:pt x="284" y="102"/>
                  </a:lnTo>
                  <a:lnTo>
                    <a:pt x="293" y="675"/>
                  </a:lnTo>
                  <a:lnTo>
                    <a:pt x="302" y="675"/>
                  </a:lnTo>
                  <a:lnTo>
                    <a:pt x="311" y="719"/>
                  </a:lnTo>
                  <a:lnTo>
                    <a:pt x="320" y="719"/>
                  </a:lnTo>
                  <a:lnTo>
                    <a:pt x="329" y="498"/>
                  </a:lnTo>
                  <a:lnTo>
                    <a:pt x="338" y="498"/>
                  </a:lnTo>
                  <a:lnTo>
                    <a:pt x="347" y="422"/>
                  </a:lnTo>
                  <a:lnTo>
                    <a:pt x="355" y="422"/>
                  </a:lnTo>
                  <a:lnTo>
                    <a:pt x="364" y="253"/>
                  </a:lnTo>
                  <a:lnTo>
                    <a:pt x="373" y="253"/>
                  </a:lnTo>
                  <a:lnTo>
                    <a:pt x="382" y="324"/>
                  </a:lnTo>
                  <a:lnTo>
                    <a:pt x="387" y="324"/>
                  </a:lnTo>
                  <a:lnTo>
                    <a:pt x="395" y="209"/>
                  </a:lnTo>
                  <a:lnTo>
                    <a:pt x="404" y="209"/>
                  </a:lnTo>
                  <a:lnTo>
                    <a:pt x="413" y="458"/>
                  </a:lnTo>
                  <a:lnTo>
                    <a:pt x="422" y="458"/>
                  </a:lnTo>
                  <a:lnTo>
                    <a:pt x="431" y="71"/>
                  </a:lnTo>
                  <a:lnTo>
                    <a:pt x="440" y="71"/>
                  </a:lnTo>
                  <a:lnTo>
                    <a:pt x="449" y="808"/>
                  </a:lnTo>
                  <a:lnTo>
                    <a:pt x="458" y="808"/>
                  </a:lnTo>
                  <a:lnTo>
                    <a:pt x="466" y="387"/>
                  </a:lnTo>
                  <a:lnTo>
                    <a:pt x="475" y="387"/>
                  </a:lnTo>
                  <a:lnTo>
                    <a:pt x="484" y="129"/>
                  </a:lnTo>
                  <a:lnTo>
                    <a:pt x="493" y="129"/>
                  </a:lnTo>
                  <a:lnTo>
                    <a:pt x="502" y="378"/>
                  </a:lnTo>
                  <a:lnTo>
                    <a:pt x="506" y="378"/>
                  </a:lnTo>
                  <a:lnTo>
                    <a:pt x="515" y="893"/>
                  </a:lnTo>
                  <a:lnTo>
                    <a:pt x="524" y="893"/>
                  </a:lnTo>
                  <a:lnTo>
                    <a:pt x="533" y="227"/>
                  </a:lnTo>
                  <a:lnTo>
                    <a:pt x="542" y="227"/>
                  </a:lnTo>
                  <a:lnTo>
                    <a:pt x="551" y="289"/>
                  </a:lnTo>
                  <a:lnTo>
                    <a:pt x="560" y="289"/>
                  </a:lnTo>
                  <a:lnTo>
                    <a:pt x="569" y="147"/>
                  </a:lnTo>
                  <a:lnTo>
                    <a:pt x="577" y="147"/>
                  </a:lnTo>
                  <a:lnTo>
                    <a:pt x="586" y="569"/>
                  </a:lnTo>
                  <a:lnTo>
                    <a:pt x="595" y="569"/>
                  </a:lnTo>
                  <a:lnTo>
                    <a:pt x="604" y="515"/>
                  </a:lnTo>
                  <a:lnTo>
                    <a:pt x="613" y="515"/>
                  </a:lnTo>
                  <a:lnTo>
                    <a:pt x="622" y="316"/>
                  </a:lnTo>
                  <a:lnTo>
                    <a:pt x="631" y="316"/>
                  </a:lnTo>
                  <a:lnTo>
                    <a:pt x="635" y="360"/>
                  </a:lnTo>
                  <a:lnTo>
                    <a:pt x="644" y="360"/>
                  </a:lnTo>
                  <a:lnTo>
                    <a:pt x="653" y="404"/>
                  </a:lnTo>
                  <a:lnTo>
                    <a:pt x="662" y="404"/>
                  </a:lnTo>
                  <a:lnTo>
                    <a:pt x="671" y="435"/>
                  </a:lnTo>
                  <a:lnTo>
                    <a:pt x="679" y="435"/>
                  </a:lnTo>
                  <a:lnTo>
                    <a:pt x="688" y="475"/>
                  </a:lnTo>
                  <a:lnTo>
                    <a:pt x="697" y="475"/>
                  </a:lnTo>
                  <a:lnTo>
                    <a:pt x="706" y="764"/>
                  </a:lnTo>
                  <a:lnTo>
                    <a:pt x="715" y="764"/>
                  </a:lnTo>
                  <a:lnTo>
                    <a:pt x="724" y="506"/>
                  </a:lnTo>
                  <a:lnTo>
                    <a:pt x="733" y="506"/>
                  </a:lnTo>
                  <a:lnTo>
                    <a:pt x="742" y="604"/>
                  </a:lnTo>
                  <a:lnTo>
                    <a:pt x="750" y="604"/>
                  </a:lnTo>
                  <a:lnTo>
                    <a:pt x="755" y="790"/>
                  </a:lnTo>
                  <a:lnTo>
                    <a:pt x="764" y="790"/>
                  </a:lnTo>
                  <a:lnTo>
                    <a:pt x="773" y="200"/>
                  </a:lnTo>
                  <a:lnTo>
                    <a:pt x="782" y="200"/>
                  </a:lnTo>
                  <a:lnTo>
                    <a:pt x="790" y="884"/>
                  </a:lnTo>
                  <a:lnTo>
                    <a:pt x="799" y="884"/>
                  </a:lnTo>
                  <a:lnTo>
                    <a:pt x="808" y="156"/>
                  </a:lnTo>
                  <a:lnTo>
                    <a:pt x="817" y="156"/>
                  </a:lnTo>
                  <a:lnTo>
                    <a:pt x="826" y="737"/>
                  </a:lnTo>
                  <a:lnTo>
                    <a:pt x="835" y="737"/>
                  </a:lnTo>
                  <a:lnTo>
                    <a:pt x="844" y="58"/>
                  </a:lnTo>
                  <a:lnTo>
                    <a:pt x="853" y="58"/>
                  </a:lnTo>
                  <a:lnTo>
                    <a:pt x="861" y="533"/>
                  </a:lnTo>
                  <a:lnTo>
                    <a:pt x="870" y="533"/>
                  </a:lnTo>
                  <a:lnTo>
                    <a:pt x="879" y="138"/>
                  </a:lnTo>
                  <a:lnTo>
                    <a:pt x="888" y="138"/>
                  </a:lnTo>
                  <a:lnTo>
                    <a:pt x="893" y="342"/>
                  </a:lnTo>
                  <a:lnTo>
                    <a:pt x="901" y="342"/>
                  </a:lnTo>
                  <a:lnTo>
                    <a:pt x="910" y="466"/>
                  </a:lnTo>
                  <a:lnTo>
                    <a:pt x="919" y="466"/>
                  </a:lnTo>
                  <a:lnTo>
                    <a:pt x="928" y="49"/>
                  </a:lnTo>
                  <a:lnTo>
                    <a:pt x="937" y="49"/>
                  </a:lnTo>
                  <a:lnTo>
                    <a:pt x="946" y="120"/>
                  </a:lnTo>
                  <a:lnTo>
                    <a:pt x="955" y="120"/>
                  </a:lnTo>
                  <a:lnTo>
                    <a:pt x="964" y="773"/>
                  </a:lnTo>
                  <a:lnTo>
                    <a:pt x="972" y="773"/>
                  </a:lnTo>
                  <a:lnTo>
                    <a:pt x="981" y="711"/>
                  </a:lnTo>
                  <a:lnTo>
                    <a:pt x="990" y="711"/>
                  </a:lnTo>
                  <a:lnTo>
                    <a:pt x="999" y="453"/>
                  </a:lnTo>
                  <a:lnTo>
                    <a:pt x="1008" y="453"/>
                  </a:lnTo>
                  <a:lnTo>
                    <a:pt x="1012" y="782"/>
                  </a:lnTo>
                  <a:lnTo>
                    <a:pt x="1021" y="782"/>
                  </a:lnTo>
                  <a:lnTo>
                    <a:pt x="1030" y="524"/>
                  </a:lnTo>
                  <a:lnTo>
                    <a:pt x="1039" y="524"/>
                  </a:lnTo>
                  <a:lnTo>
                    <a:pt x="1048" y="822"/>
                  </a:lnTo>
                  <a:lnTo>
                    <a:pt x="1057" y="822"/>
                  </a:lnTo>
                  <a:lnTo>
                    <a:pt x="1066" y="844"/>
                  </a:lnTo>
                  <a:lnTo>
                    <a:pt x="1074" y="844"/>
                  </a:lnTo>
                  <a:lnTo>
                    <a:pt x="1083" y="9"/>
                  </a:lnTo>
                  <a:lnTo>
                    <a:pt x="1092" y="9"/>
                  </a:lnTo>
                  <a:lnTo>
                    <a:pt x="1101" y="182"/>
                  </a:lnTo>
                  <a:lnTo>
                    <a:pt x="1110" y="182"/>
                  </a:lnTo>
                  <a:lnTo>
                    <a:pt x="1119" y="333"/>
                  </a:lnTo>
                  <a:lnTo>
                    <a:pt x="1128" y="333"/>
                  </a:lnTo>
                  <a:lnTo>
                    <a:pt x="1137" y="218"/>
                  </a:lnTo>
                  <a:lnTo>
                    <a:pt x="1141" y="218"/>
                  </a:lnTo>
                  <a:lnTo>
                    <a:pt x="1150" y="853"/>
                  </a:lnTo>
                  <a:lnTo>
                    <a:pt x="1159" y="853"/>
                  </a:lnTo>
                  <a:lnTo>
                    <a:pt x="1168" y="586"/>
                  </a:lnTo>
                  <a:lnTo>
                    <a:pt x="1177" y="586"/>
                  </a:lnTo>
                  <a:lnTo>
                    <a:pt x="1185" y="444"/>
                  </a:lnTo>
                  <a:lnTo>
                    <a:pt x="1194" y="444"/>
                  </a:lnTo>
                  <a:lnTo>
                    <a:pt x="1203" y="799"/>
                  </a:lnTo>
                  <a:lnTo>
                    <a:pt x="1212" y="799"/>
                  </a:lnTo>
                  <a:lnTo>
                    <a:pt x="1221" y="89"/>
                  </a:lnTo>
                  <a:lnTo>
                    <a:pt x="1230" y="89"/>
                  </a:lnTo>
                  <a:lnTo>
                    <a:pt x="1239" y="80"/>
                  </a:lnTo>
                  <a:lnTo>
                    <a:pt x="1248" y="80"/>
                  </a:lnTo>
                  <a:lnTo>
                    <a:pt x="1256" y="191"/>
                  </a:lnTo>
                  <a:lnTo>
                    <a:pt x="1261" y="191"/>
                  </a:lnTo>
                  <a:lnTo>
                    <a:pt x="1270" y="0"/>
                  </a:lnTo>
                  <a:lnTo>
                    <a:pt x="1279" y="0"/>
                  </a:lnTo>
                  <a:lnTo>
                    <a:pt x="1288" y="595"/>
                  </a:lnTo>
                  <a:lnTo>
                    <a:pt x="1296" y="595"/>
                  </a:lnTo>
                  <a:lnTo>
                    <a:pt x="1305" y="839"/>
                  </a:lnTo>
                  <a:lnTo>
                    <a:pt x="1314" y="839"/>
                  </a:lnTo>
                  <a:lnTo>
                    <a:pt x="1323" y="755"/>
                  </a:lnTo>
                  <a:lnTo>
                    <a:pt x="1332" y="755"/>
                  </a:lnTo>
                  <a:lnTo>
                    <a:pt x="1341" y="351"/>
                  </a:lnTo>
                  <a:lnTo>
                    <a:pt x="1350" y="351"/>
                  </a:lnTo>
                  <a:lnTo>
                    <a:pt x="1359" y="551"/>
                  </a:lnTo>
                  <a:lnTo>
                    <a:pt x="1367" y="551"/>
                  </a:lnTo>
                  <a:lnTo>
                    <a:pt x="1376" y="298"/>
                  </a:lnTo>
                  <a:lnTo>
                    <a:pt x="1385" y="298"/>
                  </a:lnTo>
                  <a:lnTo>
                    <a:pt x="1394" y="613"/>
                  </a:lnTo>
                  <a:lnTo>
                    <a:pt x="1399" y="613"/>
                  </a:lnTo>
                  <a:lnTo>
                    <a:pt x="1407" y="830"/>
                  </a:lnTo>
                  <a:lnTo>
                    <a:pt x="1416" y="830"/>
                  </a:lnTo>
                  <a:lnTo>
                    <a:pt x="1425" y="173"/>
                  </a:lnTo>
                  <a:lnTo>
                    <a:pt x="1434" y="173"/>
                  </a:lnTo>
                  <a:lnTo>
                    <a:pt x="1443" y="27"/>
                  </a:lnTo>
                  <a:lnTo>
                    <a:pt x="1452" y="27"/>
                  </a:lnTo>
                  <a:lnTo>
                    <a:pt x="1461" y="395"/>
                  </a:lnTo>
                  <a:lnTo>
                    <a:pt x="1470" y="395"/>
                  </a:lnTo>
                  <a:lnTo>
                    <a:pt x="1478" y="62"/>
                  </a:lnTo>
                  <a:lnTo>
                    <a:pt x="1487" y="62"/>
                  </a:lnTo>
                  <a:lnTo>
                    <a:pt x="1496" y="542"/>
                  </a:lnTo>
                  <a:lnTo>
                    <a:pt x="1505" y="542"/>
                  </a:lnTo>
                  <a:lnTo>
                    <a:pt x="1514" y="560"/>
                  </a:lnTo>
                  <a:lnTo>
                    <a:pt x="1518" y="560"/>
                  </a:lnTo>
                  <a:lnTo>
                    <a:pt x="1527" y="236"/>
                  </a:lnTo>
                  <a:lnTo>
                    <a:pt x="1536" y="236"/>
                  </a:lnTo>
                  <a:lnTo>
                    <a:pt x="1545" y="657"/>
                  </a:lnTo>
                  <a:lnTo>
                    <a:pt x="1554" y="657"/>
                  </a:lnTo>
                  <a:lnTo>
                    <a:pt x="1563" y="901"/>
                  </a:lnTo>
                  <a:lnTo>
                    <a:pt x="1572" y="901"/>
                  </a:lnTo>
                  <a:lnTo>
                    <a:pt x="1580" y="271"/>
                  </a:lnTo>
                  <a:lnTo>
                    <a:pt x="1589" y="271"/>
                  </a:lnTo>
                  <a:lnTo>
                    <a:pt x="1598" y="577"/>
                  </a:lnTo>
                  <a:lnTo>
                    <a:pt x="1607" y="577"/>
                  </a:lnTo>
                  <a:lnTo>
                    <a:pt x="1616" y="369"/>
                  </a:lnTo>
                  <a:lnTo>
                    <a:pt x="1625" y="369"/>
                  </a:lnTo>
                  <a:lnTo>
                    <a:pt x="1634" y="640"/>
                  </a:lnTo>
                  <a:lnTo>
                    <a:pt x="1643" y="640"/>
                  </a:lnTo>
                  <a:lnTo>
                    <a:pt x="1647" y="165"/>
                  </a:lnTo>
                  <a:lnTo>
                    <a:pt x="1656" y="165"/>
                  </a:lnTo>
                  <a:lnTo>
                    <a:pt x="1665" y="280"/>
                  </a:lnTo>
                  <a:lnTo>
                    <a:pt x="1674" y="280"/>
                  </a:lnTo>
                  <a:lnTo>
                    <a:pt x="1683" y="648"/>
                  </a:lnTo>
                  <a:lnTo>
                    <a:pt x="1691" y="648"/>
                  </a:lnTo>
                  <a:lnTo>
                    <a:pt x="1700" y="36"/>
                  </a:lnTo>
                  <a:lnTo>
                    <a:pt x="1709" y="36"/>
                  </a:lnTo>
                  <a:lnTo>
                    <a:pt x="1718" y="702"/>
                  </a:lnTo>
                  <a:lnTo>
                    <a:pt x="1727" y="702"/>
                  </a:lnTo>
                  <a:lnTo>
                    <a:pt x="1736" y="453"/>
                  </a:lnTo>
                  <a:lnTo>
                    <a:pt x="1745" y="453"/>
                  </a:lnTo>
                  <a:lnTo>
                    <a:pt x="1754" y="453"/>
                  </a:lnTo>
                  <a:lnTo>
                    <a:pt x="1762" y="453"/>
                  </a:lnTo>
                  <a:lnTo>
                    <a:pt x="1767" y="453"/>
                  </a:lnTo>
                  <a:lnTo>
                    <a:pt x="1776" y="453"/>
                  </a:lnTo>
                  <a:lnTo>
                    <a:pt x="1785" y="453"/>
                  </a:lnTo>
                  <a:lnTo>
                    <a:pt x="1794" y="453"/>
                  </a:lnTo>
                  <a:lnTo>
                    <a:pt x="1802" y="453"/>
                  </a:lnTo>
                  <a:lnTo>
                    <a:pt x="1811" y="453"/>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40322" name="Freeform 62"/>
          <p:cNvSpPr>
            <a:spLocks/>
          </p:cNvSpPr>
          <p:nvPr/>
        </p:nvSpPr>
        <p:spPr bwMode="auto">
          <a:xfrm>
            <a:off x="1574800" y="3394075"/>
            <a:ext cx="2874962" cy="733425"/>
          </a:xfrm>
          <a:custGeom>
            <a:avLst/>
            <a:gdLst>
              <a:gd name="T0" fmla="*/ 27 w 1811"/>
              <a:gd name="T1" fmla="*/ 240 h 462"/>
              <a:gd name="T2" fmla="*/ 63 w 1811"/>
              <a:gd name="T3" fmla="*/ 390 h 462"/>
              <a:gd name="T4" fmla="*/ 98 w 1811"/>
              <a:gd name="T5" fmla="*/ 351 h 462"/>
              <a:gd name="T6" fmla="*/ 129 w 1811"/>
              <a:gd name="T7" fmla="*/ 390 h 462"/>
              <a:gd name="T8" fmla="*/ 165 w 1811"/>
              <a:gd name="T9" fmla="*/ 244 h 462"/>
              <a:gd name="T10" fmla="*/ 200 w 1811"/>
              <a:gd name="T11" fmla="*/ 337 h 462"/>
              <a:gd name="T12" fmla="*/ 236 w 1811"/>
              <a:gd name="T13" fmla="*/ 208 h 462"/>
              <a:gd name="T14" fmla="*/ 267 w 1811"/>
              <a:gd name="T15" fmla="*/ 71 h 462"/>
              <a:gd name="T16" fmla="*/ 302 w 1811"/>
              <a:gd name="T17" fmla="*/ 177 h 462"/>
              <a:gd name="T18" fmla="*/ 338 w 1811"/>
              <a:gd name="T19" fmla="*/ 311 h 462"/>
              <a:gd name="T20" fmla="*/ 373 w 1811"/>
              <a:gd name="T21" fmla="*/ 191 h 462"/>
              <a:gd name="T22" fmla="*/ 404 w 1811"/>
              <a:gd name="T23" fmla="*/ 133 h 462"/>
              <a:gd name="T24" fmla="*/ 440 w 1811"/>
              <a:gd name="T25" fmla="*/ 129 h 462"/>
              <a:gd name="T26" fmla="*/ 475 w 1811"/>
              <a:gd name="T27" fmla="*/ 257 h 462"/>
              <a:gd name="T28" fmla="*/ 506 w 1811"/>
              <a:gd name="T29" fmla="*/ 151 h 462"/>
              <a:gd name="T30" fmla="*/ 542 w 1811"/>
              <a:gd name="T31" fmla="*/ 257 h 462"/>
              <a:gd name="T32" fmla="*/ 577 w 1811"/>
              <a:gd name="T33" fmla="*/ 111 h 462"/>
              <a:gd name="T34" fmla="*/ 613 w 1811"/>
              <a:gd name="T35" fmla="*/ 253 h 462"/>
              <a:gd name="T36" fmla="*/ 644 w 1811"/>
              <a:gd name="T37" fmla="*/ 182 h 462"/>
              <a:gd name="T38" fmla="*/ 679 w 1811"/>
              <a:gd name="T39" fmla="*/ 208 h 462"/>
              <a:gd name="T40" fmla="*/ 715 w 1811"/>
              <a:gd name="T41" fmla="*/ 319 h 462"/>
              <a:gd name="T42" fmla="*/ 750 w 1811"/>
              <a:gd name="T43" fmla="*/ 306 h 462"/>
              <a:gd name="T44" fmla="*/ 782 w 1811"/>
              <a:gd name="T45" fmla="*/ 271 h 462"/>
              <a:gd name="T46" fmla="*/ 817 w 1811"/>
              <a:gd name="T47" fmla="*/ 248 h 462"/>
              <a:gd name="T48" fmla="*/ 853 w 1811"/>
              <a:gd name="T49" fmla="*/ 200 h 462"/>
              <a:gd name="T50" fmla="*/ 888 w 1811"/>
              <a:gd name="T51" fmla="*/ 160 h 462"/>
              <a:gd name="T52" fmla="*/ 919 w 1811"/>
              <a:gd name="T53" fmla="*/ 195 h 462"/>
              <a:gd name="T54" fmla="*/ 955 w 1811"/>
              <a:gd name="T55" fmla="*/ 58 h 462"/>
              <a:gd name="T56" fmla="*/ 990 w 1811"/>
              <a:gd name="T57" fmla="*/ 337 h 462"/>
              <a:gd name="T58" fmla="*/ 1021 w 1811"/>
              <a:gd name="T59" fmla="*/ 342 h 462"/>
              <a:gd name="T60" fmla="*/ 1057 w 1811"/>
              <a:gd name="T61" fmla="*/ 368 h 462"/>
              <a:gd name="T62" fmla="*/ 1092 w 1811"/>
              <a:gd name="T63" fmla="*/ 271 h 462"/>
              <a:gd name="T64" fmla="*/ 1128 w 1811"/>
              <a:gd name="T65" fmla="*/ 129 h 462"/>
              <a:gd name="T66" fmla="*/ 1159 w 1811"/>
              <a:gd name="T67" fmla="*/ 253 h 462"/>
              <a:gd name="T68" fmla="*/ 1194 w 1811"/>
              <a:gd name="T69" fmla="*/ 275 h 462"/>
              <a:gd name="T70" fmla="*/ 1230 w 1811"/>
              <a:gd name="T71" fmla="*/ 240 h 462"/>
              <a:gd name="T72" fmla="*/ 1261 w 1811"/>
              <a:gd name="T73" fmla="*/ 66 h 462"/>
              <a:gd name="T74" fmla="*/ 1296 w 1811"/>
              <a:gd name="T75" fmla="*/ 146 h 462"/>
              <a:gd name="T76" fmla="*/ 1332 w 1811"/>
              <a:gd name="T77" fmla="*/ 404 h 462"/>
              <a:gd name="T78" fmla="*/ 1367 w 1811"/>
              <a:gd name="T79" fmla="*/ 262 h 462"/>
              <a:gd name="T80" fmla="*/ 1399 w 1811"/>
              <a:gd name="T81" fmla="*/ 253 h 462"/>
              <a:gd name="T82" fmla="*/ 1434 w 1811"/>
              <a:gd name="T83" fmla="*/ 266 h 462"/>
              <a:gd name="T84" fmla="*/ 1470 w 1811"/>
              <a:gd name="T85" fmla="*/ 115 h 462"/>
              <a:gd name="T86" fmla="*/ 1505 w 1811"/>
              <a:gd name="T87" fmla="*/ 169 h 462"/>
              <a:gd name="T88" fmla="*/ 1536 w 1811"/>
              <a:gd name="T89" fmla="*/ 195 h 462"/>
              <a:gd name="T90" fmla="*/ 1572 w 1811"/>
              <a:gd name="T91" fmla="*/ 404 h 462"/>
              <a:gd name="T92" fmla="*/ 1607 w 1811"/>
              <a:gd name="T93" fmla="*/ 262 h 462"/>
              <a:gd name="T94" fmla="*/ 1643 w 1811"/>
              <a:gd name="T95" fmla="*/ 284 h 462"/>
              <a:gd name="T96" fmla="*/ 1674 w 1811"/>
              <a:gd name="T97" fmla="*/ 133 h 462"/>
              <a:gd name="T98" fmla="*/ 1709 w 1811"/>
              <a:gd name="T99" fmla="*/ 164 h 462"/>
              <a:gd name="T100" fmla="*/ 1745 w 1811"/>
              <a:gd name="T101" fmla="*/ 271 h 462"/>
              <a:gd name="T102" fmla="*/ 1776 w 1811"/>
              <a:gd name="T103" fmla="*/ 235 h 462"/>
              <a:gd name="T104" fmla="*/ 1811 w 1811"/>
              <a:gd name="T105" fmla="*/ 23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11" h="462">
                <a:moveTo>
                  <a:pt x="0" y="235"/>
                </a:moveTo>
                <a:lnTo>
                  <a:pt x="9" y="191"/>
                </a:lnTo>
                <a:lnTo>
                  <a:pt x="18" y="164"/>
                </a:lnTo>
                <a:lnTo>
                  <a:pt x="27" y="240"/>
                </a:lnTo>
                <a:lnTo>
                  <a:pt x="36" y="284"/>
                </a:lnTo>
                <a:lnTo>
                  <a:pt x="45" y="324"/>
                </a:lnTo>
                <a:lnTo>
                  <a:pt x="54" y="351"/>
                </a:lnTo>
                <a:lnTo>
                  <a:pt x="63" y="390"/>
                </a:lnTo>
                <a:lnTo>
                  <a:pt x="71" y="413"/>
                </a:lnTo>
                <a:lnTo>
                  <a:pt x="80" y="390"/>
                </a:lnTo>
                <a:lnTo>
                  <a:pt x="89" y="377"/>
                </a:lnTo>
                <a:lnTo>
                  <a:pt x="98" y="351"/>
                </a:lnTo>
                <a:lnTo>
                  <a:pt x="107" y="342"/>
                </a:lnTo>
                <a:lnTo>
                  <a:pt x="116" y="390"/>
                </a:lnTo>
                <a:lnTo>
                  <a:pt x="125" y="422"/>
                </a:lnTo>
                <a:lnTo>
                  <a:pt x="129" y="390"/>
                </a:lnTo>
                <a:lnTo>
                  <a:pt x="138" y="373"/>
                </a:lnTo>
                <a:lnTo>
                  <a:pt x="147" y="288"/>
                </a:lnTo>
                <a:lnTo>
                  <a:pt x="156" y="235"/>
                </a:lnTo>
                <a:lnTo>
                  <a:pt x="165" y="244"/>
                </a:lnTo>
                <a:lnTo>
                  <a:pt x="173" y="248"/>
                </a:lnTo>
                <a:lnTo>
                  <a:pt x="182" y="306"/>
                </a:lnTo>
                <a:lnTo>
                  <a:pt x="191" y="342"/>
                </a:lnTo>
                <a:lnTo>
                  <a:pt x="200" y="337"/>
                </a:lnTo>
                <a:lnTo>
                  <a:pt x="209" y="333"/>
                </a:lnTo>
                <a:lnTo>
                  <a:pt x="218" y="257"/>
                </a:lnTo>
                <a:lnTo>
                  <a:pt x="227" y="208"/>
                </a:lnTo>
                <a:lnTo>
                  <a:pt x="236" y="208"/>
                </a:lnTo>
                <a:lnTo>
                  <a:pt x="244" y="213"/>
                </a:lnTo>
                <a:lnTo>
                  <a:pt x="249" y="133"/>
                </a:lnTo>
                <a:lnTo>
                  <a:pt x="258" y="80"/>
                </a:lnTo>
                <a:lnTo>
                  <a:pt x="267" y="71"/>
                </a:lnTo>
                <a:lnTo>
                  <a:pt x="276" y="66"/>
                </a:lnTo>
                <a:lnTo>
                  <a:pt x="284" y="58"/>
                </a:lnTo>
                <a:lnTo>
                  <a:pt x="293" y="53"/>
                </a:lnTo>
                <a:lnTo>
                  <a:pt x="302" y="177"/>
                </a:lnTo>
                <a:lnTo>
                  <a:pt x="311" y="257"/>
                </a:lnTo>
                <a:lnTo>
                  <a:pt x="320" y="315"/>
                </a:lnTo>
                <a:lnTo>
                  <a:pt x="329" y="346"/>
                </a:lnTo>
                <a:lnTo>
                  <a:pt x="338" y="311"/>
                </a:lnTo>
                <a:lnTo>
                  <a:pt x="347" y="284"/>
                </a:lnTo>
                <a:lnTo>
                  <a:pt x="355" y="257"/>
                </a:lnTo>
                <a:lnTo>
                  <a:pt x="364" y="240"/>
                </a:lnTo>
                <a:lnTo>
                  <a:pt x="373" y="191"/>
                </a:lnTo>
                <a:lnTo>
                  <a:pt x="382" y="164"/>
                </a:lnTo>
                <a:lnTo>
                  <a:pt x="387" y="164"/>
                </a:lnTo>
                <a:lnTo>
                  <a:pt x="395" y="164"/>
                </a:lnTo>
                <a:lnTo>
                  <a:pt x="404" y="133"/>
                </a:lnTo>
                <a:lnTo>
                  <a:pt x="413" y="115"/>
                </a:lnTo>
                <a:lnTo>
                  <a:pt x="422" y="173"/>
                </a:lnTo>
                <a:lnTo>
                  <a:pt x="431" y="204"/>
                </a:lnTo>
                <a:lnTo>
                  <a:pt x="440" y="129"/>
                </a:lnTo>
                <a:lnTo>
                  <a:pt x="449" y="84"/>
                </a:lnTo>
                <a:lnTo>
                  <a:pt x="458" y="222"/>
                </a:lnTo>
                <a:lnTo>
                  <a:pt x="466" y="311"/>
                </a:lnTo>
                <a:lnTo>
                  <a:pt x="475" y="257"/>
                </a:lnTo>
                <a:lnTo>
                  <a:pt x="484" y="231"/>
                </a:lnTo>
                <a:lnTo>
                  <a:pt x="493" y="155"/>
                </a:lnTo>
                <a:lnTo>
                  <a:pt x="502" y="111"/>
                </a:lnTo>
                <a:lnTo>
                  <a:pt x="506" y="151"/>
                </a:lnTo>
                <a:lnTo>
                  <a:pt x="515" y="169"/>
                </a:lnTo>
                <a:lnTo>
                  <a:pt x="524" y="288"/>
                </a:lnTo>
                <a:lnTo>
                  <a:pt x="533" y="368"/>
                </a:lnTo>
                <a:lnTo>
                  <a:pt x="542" y="257"/>
                </a:lnTo>
                <a:lnTo>
                  <a:pt x="551" y="191"/>
                </a:lnTo>
                <a:lnTo>
                  <a:pt x="560" y="169"/>
                </a:lnTo>
                <a:lnTo>
                  <a:pt x="569" y="155"/>
                </a:lnTo>
                <a:lnTo>
                  <a:pt x="577" y="111"/>
                </a:lnTo>
                <a:lnTo>
                  <a:pt x="586" y="84"/>
                </a:lnTo>
                <a:lnTo>
                  <a:pt x="595" y="182"/>
                </a:lnTo>
                <a:lnTo>
                  <a:pt x="604" y="235"/>
                </a:lnTo>
                <a:lnTo>
                  <a:pt x="613" y="253"/>
                </a:lnTo>
                <a:lnTo>
                  <a:pt x="622" y="262"/>
                </a:lnTo>
                <a:lnTo>
                  <a:pt x="631" y="208"/>
                </a:lnTo>
                <a:lnTo>
                  <a:pt x="635" y="186"/>
                </a:lnTo>
                <a:lnTo>
                  <a:pt x="644" y="182"/>
                </a:lnTo>
                <a:lnTo>
                  <a:pt x="653" y="182"/>
                </a:lnTo>
                <a:lnTo>
                  <a:pt x="662" y="195"/>
                </a:lnTo>
                <a:lnTo>
                  <a:pt x="671" y="200"/>
                </a:lnTo>
                <a:lnTo>
                  <a:pt x="679" y="208"/>
                </a:lnTo>
                <a:lnTo>
                  <a:pt x="688" y="217"/>
                </a:lnTo>
                <a:lnTo>
                  <a:pt x="697" y="231"/>
                </a:lnTo>
                <a:lnTo>
                  <a:pt x="706" y="240"/>
                </a:lnTo>
                <a:lnTo>
                  <a:pt x="715" y="319"/>
                </a:lnTo>
                <a:lnTo>
                  <a:pt x="724" y="364"/>
                </a:lnTo>
                <a:lnTo>
                  <a:pt x="733" y="315"/>
                </a:lnTo>
                <a:lnTo>
                  <a:pt x="742" y="288"/>
                </a:lnTo>
                <a:lnTo>
                  <a:pt x="750" y="306"/>
                </a:lnTo>
                <a:lnTo>
                  <a:pt x="755" y="315"/>
                </a:lnTo>
                <a:lnTo>
                  <a:pt x="764" y="368"/>
                </a:lnTo>
                <a:lnTo>
                  <a:pt x="773" y="399"/>
                </a:lnTo>
                <a:lnTo>
                  <a:pt x="782" y="271"/>
                </a:lnTo>
                <a:lnTo>
                  <a:pt x="790" y="191"/>
                </a:lnTo>
                <a:lnTo>
                  <a:pt x="799" y="302"/>
                </a:lnTo>
                <a:lnTo>
                  <a:pt x="808" y="377"/>
                </a:lnTo>
                <a:lnTo>
                  <a:pt x="817" y="248"/>
                </a:lnTo>
                <a:lnTo>
                  <a:pt x="826" y="169"/>
                </a:lnTo>
                <a:lnTo>
                  <a:pt x="835" y="266"/>
                </a:lnTo>
                <a:lnTo>
                  <a:pt x="844" y="328"/>
                </a:lnTo>
                <a:lnTo>
                  <a:pt x="853" y="200"/>
                </a:lnTo>
                <a:lnTo>
                  <a:pt x="861" y="120"/>
                </a:lnTo>
                <a:lnTo>
                  <a:pt x="870" y="195"/>
                </a:lnTo>
                <a:lnTo>
                  <a:pt x="879" y="235"/>
                </a:lnTo>
                <a:lnTo>
                  <a:pt x="888" y="160"/>
                </a:lnTo>
                <a:lnTo>
                  <a:pt x="893" y="111"/>
                </a:lnTo>
                <a:lnTo>
                  <a:pt x="901" y="142"/>
                </a:lnTo>
                <a:lnTo>
                  <a:pt x="910" y="155"/>
                </a:lnTo>
                <a:lnTo>
                  <a:pt x="919" y="195"/>
                </a:lnTo>
                <a:lnTo>
                  <a:pt x="928" y="217"/>
                </a:lnTo>
                <a:lnTo>
                  <a:pt x="937" y="129"/>
                </a:lnTo>
                <a:lnTo>
                  <a:pt x="946" y="75"/>
                </a:lnTo>
                <a:lnTo>
                  <a:pt x="955" y="58"/>
                </a:lnTo>
                <a:lnTo>
                  <a:pt x="964" y="49"/>
                </a:lnTo>
                <a:lnTo>
                  <a:pt x="972" y="195"/>
                </a:lnTo>
                <a:lnTo>
                  <a:pt x="981" y="293"/>
                </a:lnTo>
                <a:lnTo>
                  <a:pt x="990" y="337"/>
                </a:lnTo>
                <a:lnTo>
                  <a:pt x="999" y="359"/>
                </a:lnTo>
                <a:lnTo>
                  <a:pt x="1008" y="297"/>
                </a:lnTo>
                <a:lnTo>
                  <a:pt x="1012" y="266"/>
                </a:lnTo>
                <a:lnTo>
                  <a:pt x="1021" y="342"/>
                </a:lnTo>
                <a:lnTo>
                  <a:pt x="1030" y="382"/>
                </a:lnTo>
                <a:lnTo>
                  <a:pt x="1039" y="328"/>
                </a:lnTo>
                <a:lnTo>
                  <a:pt x="1048" y="302"/>
                </a:lnTo>
                <a:lnTo>
                  <a:pt x="1057" y="368"/>
                </a:lnTo>
                <a:lnTo>
                  <a:pt x="1066" y="404"/>
                </a:lnTo>
                <a:lnTo>
                  <a:pt x="1074" y="435"/>
                </a:lnTo>
                <a:lnTo>
                  <a:pt x="1083" y="448"/>
                </a:lnTo>
                <a:lnTo>
                  <a:pt x="1092" y="271"/>
                </a:lnTo>
                <a:lnTo>
                  <a:pt x="1101" y="155"/>
                </a:lnTo>
                <a:lnTo>
                  <a:pt x="1110" y="115"/>
                </a:lnTo>
                <a:lnTo>
                  <a:pt x="1119" y="98"/>
                </a:lnTo>
                <a:lnTo>
                  <a:pt x="1128" y="129"/>
                </a:lnTo>
                <a:lnTo>
                  <a:pt x="1137" y="146"/>
                </a:lnTo>
                <a:lnTo>
                  <a:pt x="1141" y="124"/>
                </a:lnTo>
                <a:lnTo>
                  <a:pt x="1150" y="111"/>
                </a:lnTo>
                <a:lnTo>
                  <a:pt x="1159" y="253"/>
                </a:lnTo>
                <a:lnTo>
                  <a:pt x="1168" y="346"/>
                </a:lnTo>
                <a:lnTo>
                  <a:pt x="1177" y="333"/>
                </a:lnTo>
                <a:lnTo>
                  <a:pt x="1185" y="319"/>
                </a:lnTo>
                <a:lnTo>
                  <a:pt x="1194" y="275"/>
                </a:lnTo>
                <a:lnTo>
                  <a:pt x="1203" y="253"/>
                </a:lnTo>
                <a:lnTo>
                  <a:pt x="1212" y="342"/>
                </a:lnTo>
                <a:lnTo>
                  <a:pt x="1221" y="386"/>
                </a:lnTo>
                <a:lnTo>
                  <a:pt x="1230" y="240"/>
                </a:lnTo>
                <a:lnTo>
                  <a:pt x="1239" y="146"/>
                </a:lnTo>
                <a:lnTo>
                  <a:pt x="1248" y="89"/>
                </a:lnTo>
                <a:lnTo>
                  <a:pt x="1256" y="58"/>
                </a:lnTo>
                <a:lnTo>
                  <a:pt x="1261" y="66"/>
                </a:lnTo>
                <a:lnTo>
                  <a:pt x="1270" y="71"/>
                </a:lnTo>
                <a:lnTo>
                  <a:pt x="1279" y="26"/>
                </a:lnTo>
                <a:lnTo>
                  <a:pt x="1288" y="0"/>
                </a:lnTo>
                <a:lnTo>
                  <a:pt x="1296" y="146"/>
                </a:lnTo>
                <a:lnTo>
                  <a:pt x="1305" y="226"/>
                </a:lnTo>
                <a:lnTo>
                  <a:pt x="1314" y="333"/>
                </a:lnTo>
                <a:lnTo>
                  <a:pt x="1323" y="395"/>
                </a:lnTo>
                <a:lnTo>
                  <a:pt x="1332" y="404"/>
                </a:lnTo>
                <a:lnTo>
                  <a:pt x="1341" y="408"/>
                </a:lnTo>
                <a:lnTo>
                  <a:pt x="1350" y="297"/>
                </a:lnTo>
                <a:lnTo>
                  <a:pt x="1359" y="235"/>
                </a:lnTo>
                <a:lnTo>
                  <a:pt x="1367" y="262"/>
                </a:lnTo>
                <a:lnTo>
                  <a:pt x="1376" y="275"/>
                </a:lnTo>
                <a:lnTo>
                  <a:pt x="1385" y="208"/>
                </a:lnTo>
                <a:lnTo>
                  <a:pt x="1394" y="177"/>
                </a:lnTo>
                <a:lnTo>
                  <a:pt x="1399" y="253"/>
                </a:lnTo>
                <a:lnTo>
                  <a:pt x="1407" y="288"/>
                </a:lnTo>
                <a:lnTo>
                  <a:pt x="1416" y="373"/>
                </a:lnTo>
                <a:lnTo>
                  <a:pt x="1425" y="417"/>
                </a:lnTo>
                <a:lnTo>
                  <a:pt x="1434" y="266"/>
                </a:lnTo>
                <a:lnTo>
                  <a:pt x="1443" y="173"/>
                </a:lnTo>
                <a:lnTo>
                  <a:pt x="1452" y="84"/>
                </a:lnTo>
                <a:lnTo>
                  <a:pt x="1461" y="35"/>
                </a:lnTo>
                <a:lnTo>
                  <a:pt x="1470" y="115"/>
                </a:lnTo>
                <a:lnTo>
                  <a:pt x="1478" y="160"/>
                </a:lnTo>
                <a:lnTo>
                  <a:pt x="1487" y="84"/>
                </a:lnTo>
                <a:lnTo>
                  <a:pt x="1496" y="44"/>
                </a:lnTo>
                <a:lnTo>
                  <a:pt x="1505" y="169"/>
                </a:lnTo>
                <a:lnTo>
                  <a:pt x="1514" y="226"/>
                </a:lnTo>
                <a:lnTo>
                  <a:pt x="1518" y="262"/>
                </a:lnTo>
                <a:lnTo>
                  <a:pt x="1527" y="280"/>
                </a:lnTo>
                <a:lnTo>
                  <a:pt x="1536" y="195"/>
                </a:lnTo>
                <a:lnTo>
                  <a:pt x="1545" y="151"/>
                </a:lnTo>
                <a:lnTo>
                  <a:pt x="1554" y="257"/>
                </a:lnTo>
                <a:lnTo>
                  <a:pt x="1563" y="311"/>
                </a:lnTo>
                <a:lnTo>
                  <a:pt x="1572" y="404"/>
                </a:lnTo>
                <a:lnTo>
                  <a:pt x="1580" y="462"/>
                </a:lnTo>
                <a:lnTo>
                  <a:pt x="1589" y="302"/>
                </a:lnTo>
                <a:lnTo>
                  <a:pt x="1598" y="217"/>
                </a:lnTo>
                <a:lnTo>
                  <a:pt x="1607" y="262"/>
                </a:lnTo>
                <a:lnTo>
                  <a:pt x="1616" y="284"/>
                </a:lnTo>
                <a:lnTo>
                  <a:pt x="1625" y="235"/>
                </a:lnTo>
                <a:lnTo>
                  <a:pt x="1634" y="208"/>
                </a:lnTo>
                <a:lnTo>
                  <a:pt x="1643" y="284"/>
                </a:lnTo>
                <a:lnTo>
                  <a:pt x="1647" y="315"/>
                </a:lnTo>
                <a:lnTo>
                  <a:pt x="1656" y="195"/>
                </a:lnTo>
                <a:lnTo>
                  <a:pt x="1665" y="133"/>
                </a:lnTo>
                <a:lnTo>
                  <a:pt x="1674" y="133"/>
                </a:lnTo>
                <a:lnTo>
                  <a:pt x="1683" y="133"/>
                </a:lnTo>
                <a:lnTo>
                  <a:pt x="1691" y="248"/>
                </a:lnTo>
                <a:lnTo>
                  <a:pt x="1700" y="302"/>
                </a:lnTo>
                <a:lnTo>
                  <a:pt x="1709" y="164"/>
                </a:lnTo>
                <a:lnTo>
                  <a:pt x="1718" y="75"/>
                </a:lnTo>
                <a:lnTo>
                  <a:pt x="1727" y="226"/>
                </a:lnTo>
                <a:lnTo>
                  <a:pt x="1736" y="311"/>
                </a:lnTo>
                <a:lnTo>
                  <a:pt x="1745" y="271"/>
                </a:lnTo>
                <a:lnTo>
                  <a:pt x="1754" y="253"/>
                </a:lnTo>
                <a:lnTo>
                  <a:pt x="1762" y="244"/>
                </a:lnTo>
                <a:lnTo>
                  <a:pt x="1767" y="235"/>
                </a:lnTo>
                <a:lnTo>
                  <a:pt x="1776" y="235"/>
                </a:lnTo>
                <a:lnTo>
                  <a:pt x="1785" y="235"/>
                </a:lnTo>
                <a:lnTo>
                  <a:pt x="1794" y="235"/>
                </a:lnTo>
                <a:lnTo>
                  <a:pt x="1802" y="235"/>
                </a:lnTo>
                <a:lnTo>
                  <a:pt x="1811" y="235"/>
                </a:lnTo>
              </a:path>
            </a:pathLst>
          </a:custGeom>
          <a:noFill/>
          <a:ln w="28575">
            <a:solidFill>
              <a:srgbClr val="ED1C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40324" name="Group 66"/>
          <p:cNvGrpSpPr>
            <a:grpSpLocks noChangeAspect="1"/>
          </p:cNvGrpSpPr>
          <p:nvPr/>
        </p:nvGrpSpPr>
        <p:grpSpPr bwMode="auto">
          <a:xfrm>
            <a:off x="1397000" y="3475038"/>
            <a:ext cx="2940050" cy="2927350"/>
            <a:chOff x="880" y="2189"/>
            <a:chExt cx="1852" cy="1844"/>
          </a:xfrm>
        </p:grpSpPr>
        <p:sp>
          <p:nvSpPr>
            <p:cNvPr id="140325" name="AutoShape 65"/>
            <p:cNvSpPr>
              <a:spLocks noChangeAspect="1" noChangeArrowheads="1" noTextEdit="1"/>
            </p:cNvSpPr>
            <p:nvPr/>
          </p:nvSpPr>
          <p:spPr bwMode="auto">
            <a:xfrm>
              <a:off x="890" y="2189"/>
              <a:ext cx="1842" cy="1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26" name="Line 67"/>
            <p:cNvSpPr>
              <a:spLocks noChangeShapeType="1"/>
            </p:cNvSpPr>
            <p:nvPr/>
          </p:nvSpPr>
          <p:spPr bwMode="auto">
            <a:xfrm>
              <a:off x="1311" y="3726"/>
              <a:ext cx="1413"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27" name="Line 68"/>
            <p:cNvSpPr>
              <a:spLocks noChangeShapeType="1"/>
            </p:cNvSpPr>
            <p:nvPr/>
          </p:nvSpPr>
          <p:spPr bwMode="auto">
            <a:xfrm flipV="1">
              <a:off x="1256" y="2313"/>
              <a:ext cx="0" cy="1413"/>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28" name="Line 69"/>
            <p:cNvSpPr>
              <a:spLocks noChangeShapeType="1"/>
            </p:cNvSpPr>
            <p:nvPr/>
          </p:nvSpPr>
          <p:spPr bwMode="auto">
            <a:xfrm>
              <a:off x="1430" y="3726"/>
              <a:ext cx="0" cy="38"/>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29" name="Freeform 70"/>
            <p:cNvSpPr>
              <a:spLocks/>
            </p:cNvSpPr>
            <p:nvPr/>
          </p:nvSpPr>
          <p:spPr bwMode="auto">
            <a:xfrm>
              <a:off x="1336" y="3844"/>
              <a:ext cx="44" cy="8"/>
            </a:xfrm>
            <a:custGeom>
              <a:avLst/>
              <a:gdLst>
                <a:gd name="T0" fmla="*/ 44 w 44"/>
                <a:gd name="T1" fmla="*/ 0 h 8"/>
                <a:gd name="T2" fmla="*/ 0 w 44"/>
                <a:gd name="T3" fmla="*/ 0 h 8"/>
                <a:gd name="T4" fmla="*/ 0 w 44"/>
                <a:gd name="T5" fmla="*/ 8 h 8"/>
                <a:gd name="T6" fmla="*/ 44 w 44"/>
                <a:gd name="T7" fmla="*/ 8 h 8"/>
                <a:gd name="T8" fmla="*/ 44 w 44"/>
                <a:gd name="T9" fmla="*/ 0 h 8"/>
                <a:gd name="T10" fmla="*/ 44 w 44"/>
                <a:gd name="T11" fmla="*/ 0 h 8"/>
              </a:gdLst>
              <a:ahLst/>
              <a:cxnLst>
                <a:cxn ang="0">
                  <a:pos x="T0" y="T1"/>
                </a:cxn>
                <a:cxn ang="0">
                  <a:pos x="T2" y="T3"/>
                </a:cxn>
                <a:cxn ang="0">
                  <a:pos x="T4" y="T5"/>
                </a:cxn>
                <a:cxn ang="0">
                  <a:pos x="T6" y="T7"/>
                </a:cxn>
                <a:cxn ang="0">
                  <a:pos x="T8" y="T9"/>
                </a:cxn>
                <a:cxn ang="0">
                  <a:pos x="T10" y="T11"/>
                </a:cxn>
              </a:cxnLst>
              <a:rect l="0" t="0" r="r" b="b"/>
              <a:pathLst>
                <a:path w="44" h="8">
                  <a:moveTo>
                    <a:pt x="44" y="0"/>
                  </a:moveTo>
                  <a:lnTo>
                    <a:pt x="0" y="0"/>
                  </a:lnTo>
                  <a:lnTo>
                    <a:pt x="0" y="8"/>
                  </a:lnTo>
                  <a:lnTo>
                    <a:pt x="44" y="8"/>
                  </a:lnTo>
                  <a:lnTo>
                    <a:pt x="44" y="0"/>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30" name="Freeform 71"/>
            <p:cNvSpPr>
              <a:spLocks/>
            </p:cNvSpPr>
            <p:nvPr/>
          </p:nvSpPr>
          <p:spPr bwMode="auto">
            <a:xfrm>
              <a:off x="1388" y="3816"/>
              <a:ext cx="42" cy="64"/>
            </a:xfrm>
            <a:custGeom>
              <a:avLst/>
              <a:gdLst>
                <a:gd name="T0" fmla="*/ 6 w 42"/>
                <a:gd name="T1" fmla="*/ 58 h 64"/>
                <a:gd name="T2" fmla="*/ 6 w 42"/>
                <a:gd name="T3" fmla="*/ 58 h 64"/>
                <a:gd name="T4" fmla="*/ 11 w 42"/>
                <a:gd name="T5" fmla="*/ 64 h 64"/>
                <a:gd name="T6" fmla="*/ 20 w 42"/>
                <a:gd name="T7" fmla="*/ 64 h 64"/>
                <a:gd name="T8" fmla="*/ 20 w 42"/>
                <a:gd name="T9" fmla="*/ 64 h 64"/>
                <a:gd name="T10" fmla="*/ 31 w 42"/>
                <a:gd name="T11" fmla="*/ 61 h 64"/>
                <a:gd name="T12" fmla="*/ 36 w 42"/>
                <a:gd name="T13" fmla="*/ 56 h 64"/>
                <a:gd name="T14" fmla="*/ 36 w 42"/>
                <a:gd name="T15" fmla="*/ 56 h 64"/>
                <a:gd name="T16" fmla="*/ 39 w 42"/>
                <a:gd name="T17" fmla="*/ 50 h 64"/>
                <a:gd name="T18" fmla="*/ 42 w 42"/>
                <a:gd name="T19" fmla="*/ 42 h 64"/>
                <a:gd name="T20" fmla="*/ 42 w 42"/>
                <a:gd name="T21" fmla="*/ 42 h 64"/>
                <a:gd name="T22" fmla="*/ 39 w 42"/>
                <a:gd name="T23" fmla="*/ 34 h 64"/>
                <a:gd name="T24" fmla="*/ 36 w 42"/>
                <a:gd name="T25" fmla="*/ 28 h 64"/>
                <a:gd name="T26" fmla="*/ 36 w 42"/>
                <a:gd name="T27" fmla="*/ 28 h 64"/>
                <a:gd name="T28" fmla="*/ 31 w 42"/>
                <a:gd name="T29" fmla="*/ 22 h 64"/>
                <a:gd name="T30" fmla="*/ 22 w 42"/>
                <a:gd name="T31" fmla="*/ 22 h 64"/>
                <a:gd name="T32" fmla="*/ 22 w 42"/>
                <a:gd name="T33" fmla="*/ 22 h 64"/>
                <a:gd name="T34" fmla="*/ 17 w 42"/>
                <a:gd name="T35" fmla="*/ 22 h 64"/>
                <a:gd name="T36" fmla="*/ 9 w 42"/>
                <a:gd name="T37" fmla="*/ 25 h 64"/>
                <a:gd name="T38" fmla="*/ 14 w 42"/>
                <a:gd name="T39" fmla="*/ 9 h 64"/>
                <a:gd name="T40" fmla="*/ 39 w 42"/>
                <a:gd name="T41" fmla="*/ 9 h 64"/>
                <a:gd name="T42" fmla="*/ 39 w 42"/>
                <a:gd name="T43" fmla="*/ 0 h 64"/>
                <a:gd name="T44" fmla="*/ 6 w 42"/>
                <a:gd name="T45" fmla="*/ 0 h 64"/>
                <a:gd name="T46" fmla="*/ 0 w 42"/>
                <a:gd name="T47" fmla="*/ 34 h 64"/>
                <a:gd name="T48" fmla="*/ 9 w 42"/>
                <a:gd name="T49" fmla="*/ 34 h 64"/>
                <a:gd name="T50" fmla="*/ 9 w 42"/>
                <a:gd name="T51" fmla="*/ 34 h 64"/>
                <a:gd name="T52" fmla="*/ 14 w 42"/>
                <a:gd name="T53" fmla="*/ 31 h 64"/>
                <a:gd name="T54" fmla="*/ 14 w 42"/>
                <a:gd name="T55" fmla="*/ 31 h 64"/>
                <a:gd name="T56" fmla="*/ 20 w 42"/>
                <a:gd name="T57" fmla="*/ 28 h 64"/>
                <a:gd name="T58" fmla="*/ 20 w 42"/>
                <a:gd name="T59" fmla="*/ 28 h 64"/>
                <a:gd name="T60" fmla="*/ 25 w 42"/>
                <a:gd name="T61" fmla="*/ 28 h 64"/>
                <a:gd name="T62" fmla="*/ 31 w 42"/>
                <a:gd name="T63" fmla="*/ 31 h 64"/>
                <a:gd name="T64" fmla="*/ 31 w 42"/>
                <a:gd name="T65" fmla="*/ 31 h 64"/>
                <a:gd name="T66" fmla="*/ 33 w 42"/>
                <a:gd name="T67" fmla="*/ 36 h 64"/>
                <a:gd name="T68" fmla="*/ 33 w 42"/>
                <a:gd name="T69" fmla="*/ 42 h 64"/>
                <a:gd name="T70" fmla="*/ 33 w 42"/>
                <a:gd name="T71" fmla="*/ 42 h 64"/>
                <a:gd name="T72" fmla="*/ 33 w 42"/>
                <a:gd name="T73" fmla="*/ 47 h 64"/>
                <a:gd name="T74" fmla="*/ 31 w 42"/>
                <a:gd name="T75" fmla="*/ 53 h 64"/>
                <a:gd name="T76" fmla="*/ 31 w 42"/>
                <a:gd name="T77" fmla="*/ 53 h 64"/>
                <a:gd name="T78" fmla="*/ 25 w 42"/>
                <a:gd name="T79" fmla="*/ 56 h 64"/>
                <a:gd name="T80" fmla="*/ 20 w 42"/>
                <a:gd name="T81" fmla="*/ 58 h 64"/>
                <a:gd name="T82" fmla="*/ 20 w 42"/>
                <a:gd name="T83" fmla="*/ 58 h 64"/>
                <a:gd name="T84" fmla="*/ 11 w 42"/>
                <a:gd name="T85" fmla="*/ 56 h 64"/>
                <a:gd name="T86" fmla="*/ 11 w 42"/>
                <a:gd name="T87" fmla="*/ 56 h 64"/>
                <a:gd name="T88" fmla="*/ 9 w 42"/>
                <a:gd name="T89" fmla="*/ 50 h 64"/>
                <a:gd name="T90" fmla="*/ 9 w 42"/>
                <a:gd name="T91" fmla="*/ 45 h 64"/>
                <a:gd name="T92" fmla="*/ 0 w 42"/>
                <a:gd name="T93" fmla="*/ 47 h 64"/>
                <a:gd name="T94" fmla="*/ 0 w 42"/>
                <a:gd name="T95" fmla="*/ 47 h 64"/>
                <a:gd name="T96" fmla="*/ 0 w 42"/>
                <a:gd name="T97" fmla="*/ 53 h 64"/>
                <a:gd name="T98" fmla="*/ 6 w 42"/>
                <a:gd name="T99" fmla="*/ 58 h 64"/>
                <a:gd name="T100" fmla="*/ 6 w 42"/>
                <a:gd name="T101"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 h="64">
                  <a:moveTo>
                    <a:pt x="6" y="58"/>
                  </a:moveTo>
                  <a:lnTo>
                    <a:pt x="6" y="58"/>
                  </a:lnTo>
                  <a:lnTo>
                    <a:pt x="11" y="64"/>
                  </a:lnTo>
                  <a:lnTo>
                    <a:pt x="20" y="64"/>
                  </a:lnTo>
                  <a:lnTo>
                    <a:pt x="20" y="64"/>
                  </a:lnTo>
                  <a:lnTo>
                    <a:pt x="31" y="61"/>
                  </a:lnTo>
                  <a:lnTo>
                    <a:pt x="36" y="56"/>
                  </a:lnTo>
                  <a:lnTo>
                    <a:pt x="36" y="56"/>
                  </a:lnTo>
                  <a:lnTo>
                    <a:pt x="39" y="50"/>
                  </a:lnTo>
                  <a:lnTo>
                    <a:pt x="42" y="42"/>
                  </a:lnTo>
                  <a:lnTo>
                    <a:pt x="42" y="42"/>
                  </a:lnTo>
                  <a:lnTo>
                    <a:pt x="39" y="34"/>
                  </a:lnTo>
                  <a:lnTo>
                    <a:pt x="36" y="28"/>
                  </a:lnTo>
                  <a:lnTo>
                    <a:pt x="36" y="28"/>
                  </a:lnTo>
                  <a:lnTo>
                    <a:pt x="31" y="22"/>
                  </a:lnTo>
                  <a:lnTo>
                    <a:pt x="22" y="22"/>
                  </a:lnTo>
                  <a:lnTo>
                    <a:pt x="22" y="22"/>
                  </a:lnTo>
                  <a:lnTo>
                    <a:pt x="17" y="22"/>
                  </a:lnTo>
                  <a:lnTo>
                    <a:pt x="9" y="25"/>
                  </a:lnTo>
                  <a:lnTo>
                    <a:pt x="14" y="9"/>
                  </a:lnTo>
                  <a:lnTo>
                    <a:pt x="39" y="9"/>
                  </a:lnTo>
                  <a:lnTo>
                    <a:pt x="39" y="0"/>
                  </a:lnTo>
                  <a:lnTo>
                    <a:pt x="6" y="0"/>
                  </a:lnTo>
                  <a:lnTo>
                    <a:pt x="0" y="34"/>
                  </a:lnTo>
                  <a:lnTo>
                    <a:pt x="9" y="34"/>
                  </a:lnTo>
                  <a:lnTo>
                    <a:pt x="9" y="34"/>
                  </a:lnTo>
                  <a:lnTo>
                    <a:pt x="14" y="31"/>
                  </a:lnTo>
                  <a:lnTo>
                    <a:pt x="14" y="31"/>
                  </a:lnTo>
                  <a:lnTo>
                    <a:pt x="20" y="28"/>
                  </a:lnTo>
                  <a:lnTo>
                    <a:pt x="20" y="28"/>
                  </a:lnTo>
                  <a:lnTo>
                    <a:pt x="25" y="28"/>
                  </a:lnTo>
                  <a:lnTo>
                    <a:pt x="31" y="31"/>
                  </a:lnTo>
                  <a:lnTo>
                    <a:pt x="31" y="31"/>
                  </a:lnTo>
                  <a:lnTo>
                    <a:pt x="33" y="36"/>
                  </a:lnTo>
                  <a:lnTo>
                    <a:pt x="33" y="42"/>
                  </a:lnTo>
                  <a:lnTo>
                    <a:pt x="33" y="42"/>
                  </a:lnTo>
                  <a:lnTo>
                    <a:pt x="33" y="47"/>
                  </a:lnTo>
                  <a:lnTo>
                    <a:pt x="31" y="53"/>
                  </a:lnTo>
                  <a:lnTo>
                    <a:pt x="31" y="53"/>
                  </a:lnTo>
                  <a:lnTo>
                    <a:pt x="25" y="56"/>
                  </a:lnTo>
                  <a:lnTo>
                    <a:pt x="20" y="58"/>
                  </a:lnTo>
                  <a:lnTo>
                    <a:pt x="20" y="58"/>
                  </a:lnTo>
                  <a:lnTo>
                    <a:pt x="11" y="56"/>
                  </a:lnTo>
                  <a:lnTo>
                    <a:pt x="11" y="56"/>
                  </a:lnTo>
                  <a:lnTo>
                    <a:pt x="9" y="50"/>
                  </a:lnTo>
                  <a:lnTo>
                    <a:pt x="9" y="45"/>
                  </a:lnTo>
                  <a:lnTo>
                    <a:pt x="0" y="47"/>
                  </a:lnTo>
                  <a:lnTo>
                    <a:pt x="0" y="47"/>
                  </a:lnTo>
                  <a:lnTo>
                    <a:pt x="0" y="53"/>
                  </a:lnTo>
                  <a:lnTo>
                    <a:pt x="6" y="58"/>
                  </a:lnTo>
                  <a:lnTo>
                    <a:pt x="6"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31" name="Freeform 72"/>
            <p:cNvSpPr>
              <a:spLocks noEditPoints="1"/>
            </p:cNvSpPr>
            <p:nvPr/>
          </p:nvSpPr>
          <p:spPr bwMode="auto">
            <a:xfrm>
              <a:off x="1438" y="3816"/>
              <a:ext cx="38" cy="64"/>
            </a:xfrm>
            <a:custGeom>
              <a:avLst/>
              <a:gdLst>
                <a:gd name="T0" fmla="*/ 5 w 38"/>
                <a:gd name="T1" fmla="*/ 58 h 64"/>
                <a:gd name="T2" fmla="*/ 5 w 38"/>
                <a:gd name="T3" fmla="*/ 58 h 64"/>
                <a:gd name="T4" fmla="*/ 11 w 38"/>
                <a:gd name="T5" fmla="*/ 64 h 64"/>
                <a:gd name="T6" fmla="*/ 19 w 38"/>
                <a:gd name="T7" fmla="*/ 64 h 64"/>
                <a:gd name="T8" fmla="*/ 19 w 38"/>
                <a:gd name="T9" fmla="*/ 64 h 64"/>
                <a:gd name="T10" fmla="*/ 25 w 38"/>
                <a:gd name="T11" fmla="*/ 64 h 64"/>
                <a:gd name="T12" fmla="*/ 30 w 38"/>
                <a:gd name="T13" fmla="*/ 61 h 64"/>
                <a:gd name="T14" fmla="*/ 30 w 38"/>
                <a:gd name="T15" fmla="*/ 61 h 64"/>
                <a:gd name="T16" fmla="*/ 36 w 38"/>
                <a:gd name="T17" fmla="*/ 56 h 64"/>
                <a:gd name="T18" fmla="*/ 38 w 38"/>
                <a:gd name="T19" fmla="*/ 50 h 64"/>
                <a:gd name="T20" fmla="*/ 38 w 38"/>
                <a:gd name="T21" fmla="*/ 50 h 64"/>
                <a:gd name="T22" fmla="*/ 38 w 38"/>
                <a:gd name="T23" fmla="*/ 31 h 64"/>
                <a:gd name="T24" fmla="*/ 38 w 38"/>
                <a:gd name="T25" fmla="*/ 31 h 64"/>
                <a:gd name="T26" fmla="*/ 38 w 38"/>
                <a:gd name="T27" fmla="*/ 17 h 64"/>
                <a:gd name="T28" fmla="*/ 38 w 38"/>
                <a:gd name="T29" fmla="*/ 17 h 64"/>
                <a:gd name="T30" fmla="*/ 36 w 38"/>
                <a:gd name="T31" fmla="*/ 9 h 64"/>
                <a:gd name="T32" fmla="*/ 36 w 38"/>
                <a:gd name="T33" fmla="*/ 9 h 64"/>
                <a:gd name="T34" fmla="*/ 27 w 38"/>
                <a:gd name="T35" fmla="*/ 0 h 64"/>
                <a:gd name="T36" fmla="*/ 27 w 38"/>
                <a:gd name="T37" fmla="*/ 0 h 64"/>
                <a:gd name="T38" fmla="*/ 19 w 38"/>
                <a:gd name="T39" fmla="*/ 0 h 64"/>
                <a:gd name="T40" fmla="*/ 19 w 38"/>
                <a:gd name="T41" fmla="*/ 0 h 64"/>
                <a:gd name="T42" fmla="*/ 14 w 38"/>
                <a:gd name="T43" fmla="*/ 0 h 64"/>
                <a:gd name="T44" fmla="*/ 8 w 38"/>
                <a:gd name="T45" fmla="*/ 3 h 64"/>
                <a:gd name="T46" fmla="*/ 8 w 38"/>
                <a:gd name="T47" fmla="*/ 3 h 64"/>
                <a:gd name="T48" fmla="*/ 3 w 38"/>
                <a:gd name="T49" fmla="*/ 9 h 64"/>
                <a:gd name="T50" fmla="*/ 0 w 38"/>
                <a:gd name="T51" fmla="*/ 14 h 64"/>
                <a:gd name="T52" fmla="*/ 0 w 38"/>
                <a:gd name="T53" fmla="*/ 14 h 64"/>
                <a:gd name="T54" fmla="*/ 0 w 38"/>
                <a:gd name="T55" fmla="*/ 31 h 64"/>
                <a:gd name="T56" fmla="*/ 0 w 38"/>
                <a:gd name="T57" fmla="*/ 31 h 64"/>
                <a:gd name="T58" fmla="*/ 0 w 38"/>
                <a:gd name="T59" fmla="*/ 47 h 64"/>
                <a:gd name="T60" fmla="*/ 5 w 38"/>
                <a:gd name="T61" fmla="*/ 58 h 64"/>
                <a:gd name="T62" fmla="*/ 5 w 38"/>
                <a:gd name="T63" fmla="*/ 58 h 64"/>
                <a:gd name="T64" fmla="*/ 5 w 38"/>
                <a:gd name="T65" fmla="*/ 58 h 64"/>
                <a:gd name="T66" fmla="*/ 11 w 38"/>
                <a:gd name="T67" fmla="*/ 11 h 64"/>
                <a:gd name="T68" fmla="*/ 11 w 38"/>
                <a:gd name="T69" fmla="*/ 11 h 64"/>
                <a:gd name="T70" fmla="*/ 14 w 38"/>
                <a:gd name="T71" fmla="*/ 6 h 64"/>
                <a:gd name="T72" fmla="*/ 19 w 38"/>
                <a:gd name="T73" fmla="*/ 6 h 64"/>
                <a:gd name="T74" fmla="*/ 19 w 38"/>
                <a:gd name="T75" fmla="*/ 6 h 64"/>
                <a:gd name="T76" fmla="*/ 25 w 38"/>
                <a:gd name="T77" fmla="*/ 9 h 64"/>
                <a:gd name="T78" fmla="*/ 27 w 38"/>
                <a:gd name="T79" fmla="*/ 11 h 64"/>
                <a:gd name="T80" fmla="*/ 27 w 38"/>
                <a:gd name="T81" fmla="*/ 11 h 64"/>
                <a:gd name="T82" fmla="*/ 30 w 38"/>
                <a:gd name="T83" fmla="*/ 20 h 64"/>
                <a:gd name="T84" fmla="*/ 33 w 38"/>
                <a:gd name="T85" fmla="*/ 31 h 64"/>
                <a:gd name="T86" fmla="*/ 33 w 38"/>
                <a:gd name="T87" fmla="*/ 31 h 64"/>
                <a:gd name="T88" fmla="*/ 30 w 38"/>
                <a:gd name="T89" fmla="*/ 45 h 64"/>
                <a:gd name="T90" fmla="*/ 27 w 38"/>
                <a:gd name="T91" fmla="*/ 53 h 64"/>
                <a:gd name="T92" fmla="*/ 27 w 38"/>
                <a:gd name="T93" fmla="*/ 53 h 64"/>
                <a:gd name="T94" fmla="*/ 25 w 38"/>
                <a:gd name="T95" fmla="*/ 56 h 64"/>
                <a:gd name="T96" fmla="*/ 19 w 38"/>
                <a:gd name="T97" fmla="*/ 58 h 64"/>
                <a:gd name="T98" fmla="*/ 19 w 38"/>
                <a:gd name="T99" fmla="*/ 58 h 64"/>
                <a:gd name="T100" fmla="*/ 14 w 38"/>
                <a:gd name="T101" fmla="*/ 56 h 64"/>
                <a:gd name="T102" fmla="*/ 11 w 38"/>
                <a:gd name="T103" fmla="*/ 53 h 64"/>
                <a:gd name="T104" fmla="*/ 11 w 38"/>
                <a:gd name="T105" fmla="*/ 53 h 64"/>
                <a:gd name="T106" fmla="*/ 8 w 38"/>
                <a:gd name="T107" fmla="*/ 45 h 64"/>
                <a:gd name="T108" fmla="*/ 5 w 38"/>
                <a:gd name="T109" fmla="*/ 31 h 64"/>
                <a:gd name="T110" fmla="*/ 5 w 38"/>
                <a:gd name="T111" fmla="*/ 31 h 64"/>
                <a:gd name="T112" fmla="*/ 8 w 38"/>
                <a:gd name="T113" fmla="*/ 20 h 64"/>
                <a:gd name="T114" fmla="*/ 11 w 38"/>
                <a:gd name="T115" fmla="*/ 11 h 64"/>
                <a:gd name="T116" fmla="*/ 11 w 38"/>
                <a:gd name="T117" fmla="*/ 11 h 64"/>
                <a:gd name="T118" fmla="*/ 11 w 38"/>
                <a:gd name="T119"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4">
                  <a:moveTo>
                    <a:pt x="5" y="58"/>
                  </a:moveTo>
                  <a:lnTo>
                    <a:pt x="5" y="58"/>
                  </a:lnTo>
                  <a:lnTo>
                    <a:pt x="11" y="64"/>
                  </a:lnTo>
                  <a:lnTo>
                    <a:pt x="19" y="64"/>
                  </a:lnTo>
                  <a:lnTo>
                    <a:pt x="19" y="64"/>
                  </a:lnTo>
                  <a:lnTo>
                    <a:pt x="25" y="64"/>
                  </a:lnTo>
                  <a:lnTo>
                    <a:pt x="30" y="61"/>
                  </a:lnTo>
                  <a:lnTo>
                    <a:pt x="30" y="61"/>
                  </a:lnTo>
                  <a:lnTo>
                    <a:pt x="36" y="56"/>
                  </a:lnTo>
                  <a:lnTo>
                    <a:pt x="38" y="50"/>
                  </a:lnTo>
                  <a:lnTo>
                    <a:pt x="38" y="50"/>
                  </a:lnTo>
                  <a:lnTo>
                    <a:pt x="38" y="31"/>
                  </a:lnTo>
                  <a:lnTo>
                    <a:pt x="38" y="31"/>
                  </a:lnTo>
                  <a:lnTo>
                    <a:pt x="38" y="17"/>
                  </a:lnTo>
                  <a:lnTo>
                    <a:pt x="38" y="17"/>
                  </a:lnTo>
                  <a:lnTo>
                    <a:pt x="36" y="9"/>
                  </a:lnTo>
                  <a:lnTo>
                    <a:pt x="36" y="9"/>
                  </a:lnTo>
                  <a:lnTo>
                    <a:pt x="27" y="0"/>
                  </a:lnTo>
                  <a:lnTo>
                    <a:pt x="27" y="0"/>
                  </a:lnTo>
                  <a:lnTo>
                    <a:pt x="19" y="0"/>
                  </a:lnTo>
                  <a:lnTo>
                    <a:pt x="19" y="0"/>
                  </a:lnTo>
                  <a:lnTo>
                    <a:pt x="14" y="0"/>
                  </a:lnTo>
                  <a:lnTo>
                    <a:pt x="8" y="3"/>
                  </a:lnTo>
                  <a:lnTo>
                    <a:pt x="8" y="3"/>
                  </a:lnTo>
                  <a:lnTo>
                    <a:pt x="3" y="9"/>
                  </a:lnTo>
                  <a:lnTo>
                    <a:pt x="0" y="14"/>
                  </a:lnTo>
                  <a:lnTo>
                    <a:pt x="0" y="14"/>
                  </a:lnTo>
                  <a:lnTo>
                    <a:pt x="0" y="31"/>
                  </a:lnTo>
                  <a:lnTo>
                    <a:pt x="0" y="31"/>
                  </a:lnTo>
                  <a:lnTo>
                    <a:pt x="0" y="47"/>
                  </a:lnTo>
                  <a:lnTo>
                    <a:pt x="5" y="58"/>
                  </a:lnTo>
                  <a:lnTo>
                    <a:pt x="5" y="58"/>
                  </a:lnTo>
                  <a:lnTo>
                    <a:pt x="5" y="58"/>
                  </a:lnTo>
                  <a:close/>
                  <a:moveTo>
                    <a:pt x="11" y="11"/>
                  </a:moveTo>
                  <a:lnTo>
                    <a:pt x="11" y="11"/>
                  </a:lnTo>
                  <a:lnTo>
                    <a:pt x="14" y="6"/>
                  </a:lnTo>
                  <a:lnTo>
                    <a:pt x="19" y="6"/>
                  </a:lnTo>
                  <a:lnTo>
                    <a:pt x="19" y="6"/>
                  </a:lnTo>
                  <a:lnTo>
                    <a:pt x="25" y="9"/>
                  </a:lnTo>
                  <a:lnTo>
                    <a:pt x="27" y="11"/>
                  </a:lnTo>
                  <a:lnTo>
                    <a:pt x="27" y="11"/>
                  </a:lnTo>
                  <a:lnTo>
                    <a:pt x="30" y="20"/>
                  </a:lnTo>
                  <a:lnTo>
                    <a:pt x="33" y="31"/>
                  </a:lnTo>
                  <a:lnTo>
                    <a:pt x="33" y="31"/>
                  </a:lnTo>
                  <a:lnTo>
                    <a:pt x="30" y="45"/>
                  </a:lnTo>
                  <a:lnTo>
                    <a:pt x="27" y="53"/>
                  </a:lnTo>
                  <a:lnTo>
                    <a:pt x="27" y="53"/>
                  </a:lnTo>
                  <a:lnTo>
                    <a:pt x="25" y="56"/>
                  </a:lnTo>
                  <a:lnTo>
                    <a:pt x="19" y="58"/>
                  </a:lnTo>
                  <a:lnTo>
                    <a:pt x="19" y="58"/>
                  </a:lnTo>
                  <a:lnTo>
                    <a:pt x="14" y="56"/>
                  </a:lnTo>
                  <a:lnTo>
                    <a:pt x="11" y="53"/>
                  </a:lnTo>
                  <a:lnTo>
                    <a:pt x="11" y="53"/>
                  </a:lnTo>
                  <a:lnTo>
                    <a:pt x="8" y="45"/>
                  </a:lnTo>
                  <a:lnTo>
                    <a:pt x="5" y="31"/>
                  </a:lnTo>
                  <a:lnTo>
                    <a:pt x="5" y="31"/>
                  </a:lnTo>
                  <a:lnTo>
                    <a:pt x="8" y="20"/>
                  </a:lnTo>
                  <a:lnTo>
                    <a:pt x="11" y="11"/>
                  </a:lnTo>
                  <a:lnTo>
                    <a:pt x="11" y="11"/>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32" name="Line 73"/>
            <p:cNvSpPr>
              <a:spLocks noChangeShapeType="1"/>
            </p:cNvSpPr>
            <p:nvPr/>
          </p:nvSpPr>
          <p:spPr bwMode="auto">
            <a:xfrm>
              <a:off x="2016" y="3726"/>
              <a:ext cx="0" cy="38"/>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33" name="Rectangle 74"/>
            <p:cNvSpPr>
              <a:spLocks noChangeArrowheads="1"/>
            </p:cNvSpPr>
            <p:nvPr/>
          </p:nvSpPr>
          <p:spPr bwMode="auto">
            <a:xfrm>
              <a:off x="1991" y="3797"/>
              <a:ext cx="8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34" name="Line 75"/>
            <p:cNvSpPr>
              <a:spLocks noChangeShapeType="1"/>
            </p:cNvSpPr>
            <p:nvPr/>
          </p:nvSpPr>
          <p:spPr bwMode="auto">
            <a:xfrm>
              <a:off x="2603" y="3726"/>
              <a:ext cx="0" cy="38"/>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35" name="Rectangle 76"/>
            <p:cNvSpPr>
              <a:spLocks noChangeArrowheads="1"/>
            </p:cNvSpPr>
            <p:nvPr/>
          </p:nvSpPr>
          <p:spPr bwMode="auto">
            <a:xfrm>
              <a:off x="2556" y="3797"/>
              <a:ext cx="13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50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36" name="Line 77"/>
            <p:cNvSpPr>
              <a:spLocks noChangeShapeType="1"/>
            </p:cNvSpPr>
            <p:nvPr/>
          </p:nvSpPr>
          <p:spPr bwMode="auto">
            <a:xfrm flipH="1">
              <a:off x="1218" y="3726"/>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37" name="Freeform 78"/>
            <p:cNvSpPr>
              <a:spLocks/>
            </p:cNvSpPr>
            <p:nvPr/>
          </p:nvSpPr>
          <p:spPr bwMode="auto">
            <a:xfrm>
              <a:off x="1041" y="3723"/>
              <a:ext cx="42" cy="8"/>
            </a:xfrm>
            <a:custGeom>
              <a:avLst/>
              <a:gdLst>
                <a:gd name="T0" fmla="*/ 42 w 42"/>
                <a:gd name="T1" fmla="*/ 0 h 8"/>
                <a:gd name="T2" fmla="*/ 0 w 42"/>
                <a:gd name="T3" fmla="*/ 0 h 8"/>
                <a:gd name="T4" fmla="*/ 0 w 42"/>
                <a:gd name="T5" fmla="*/ 8 h 8"/>
                <a:gd name="T6" fmla="*/ 42 w 42"/>
                <a:gd name="T7" fmla="*/ 8 h 8"/>
                <a:gd name="T8" fmla="*/ 42 w 42"/>
                <a:gd name="T9" fmla="*/ 0 h 8"/>
                <a:gd name="T10" fmla="*/ 42 w 42"/>
                <a:gd name="T11" fmla="*/ 0 h 8"/>
              </a:gdLst>
              <a:ahLst/>
              <a:cxnLst>
                <a:cxn ang="0">
                  <a:pos x="T0" y="T1"/>
                </a:cxn>
                <a:cxn ang="0">
                  <a:pos x="T2" y="T3"/>
                </a:cxn>
                <a:cxn ang="0">
                  <a:pos x="T4" y="T5"/>
                </a:cxn>
                <a:cxn ang="0">
                  <a:pos x="T6" y="T7"/>
                </a:cxn>
                <a:cxn ang="0">
                  <a:pos x="T8" y="T9"/>
                </a:cxn>
                <a:cxn ang="0">
                  <a:pos x="T10" y="T11"/>
                </a:cxn>
              </a:cxnLst>
              <a:rect l="0" t="0" r="r" b="b"/>
              <a:pathLst>
                <a:path w="42" h="8">
                  <a:moveTo>
                    <a:pt x="42" y="0"/>
                  </a:moveTo>
                  <a:lnTo>
                    <a:pt x="0" y="0"/>
                  </a:lnTo>
                  <a:lnTo>
                    <a:pt x="0" y="8"/>
                  </a:lnTo>
                  <a:lnTo>
                    <a:pt x="42" y="8"/>
                  </a:lnTo>
                  <a:lnTo>
                    <a:pt x="42" y="0"/>
                  </a:lnTo>
                  <a:lnTo>
                    <a:pt x="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38" name="Freeform 79"/>
            <p:cNvSpPr>
              <a:spLocks/>
            </p:cNvSpPr>
            <p:nvPr/>
          </p:nvSpPr>
          <p:spPr bwMode="auto">
            <a:xfrm>
              <a:off x="1099" y="3695"/>
              <a:ext cx="22" cy="64"/>
            </a:xfrm>
            <a:custGeom>
              <a:avLst/>
              <a:gdLst>
                <a:gd name="T0" fmla="*/ 22 w 22"/>
                <a:gd name="T1" fmla="*/ 0 h 64"/>
                <a:gd name="T2" fmla="*/ 17 w 22"/>
                <a:gd name="T3" fmla="*/ 0 h 64"/>
                <a:gd name="T4" fmla="*/ 17 w 22"/>
                <a:gd name="T5" fmla="*/ 0 h 64"/>
                <a:gd name="T6" fmla="*/ 11 w 22"/>
                <a:gd name="T7" fmla="*/ 9 h 64"/>
                <a:gd name="T8" fmla="*/ 11 w 22"/>
                <a:gd name="T9" fmla="*/ 9 h 64"/>
                <a:gd name="T10" fmla="*/ 0 w 22"/>
                <a:gd name="T11" fmla="*/ 14 h 64"/>
                <a:gd name="T12" fmla="*/ 0 w 22"/>
                <a:gd name="T13" fmla="*/ 22 h 64"/>
                <a:gd name="T14" fmla="*/ 0 w 22"/>
                <a:gd name="T15" fmla="*/ 22 h 64"/>
                <a:gd name="T16" fmla="*/ 9 w 22"/>
                <a:gd name="T17" fmla="*/ 20 h 64"/>
                <a:gd name="T18" fmla="*/ 9 w 22"/>
                <a:gd name="T19" fmla="*/ 20 h 64"/>
                <a:gd name="T20" fmla="*/ 14 w 22"/>
                <a:gd name="T21" fmla="*/ 14 h 64"/>
                <a:gd name="T22" fmla="*/ 14 w 22"/>
                <a:gd name="T23" fmla="*/ 64 h 64"/>
                <a:gd name="T24" fmla="*/ 22 w 22"/>
                <a:gd name="T25" fmla="*/ 64 h 64"/>
                <a:gd name="T26" fmla="*/ 22 w 22"/>
                <a:gd name="T27" fmla="*/ 0 h 64"/>
                <a:gd name="T28" fmla="*/ 22 w 22"/>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64">
                  <a:moveTo>
                    <a:pt x="22" y="0"/>
                  </a:moveTo>
                  <a:lnTo>
                    <a:pt x="17" y="0"/>
                  </a:lnTo>
                  <a:lnTo>
                    <a:pt x="17" y="0"/>
                  </a:lnTo>
                  <a:lnTo>
                    <a:pt x="11" y="9"/>
                  </a:lnTo>
                  <a:lnTo>
                    <a:pt x="11" y="9"/>
                  </a:lnTo>
                  <a:lnTo>
                    <a:pt x="0" y="14"/>
                  </a:lnTo>
                  <a:lnTo>
                    <a:pt x="0" y="22"/>
                  </a:lnTo>
                  <a:lnTo>
                    <a:pt x="0" y="22"/>
                  </a:lnTo>
                  <a:lnTo>
                    <a:pt x="9" y="20"/>
                  </a:lnTo>
                  <a:lnTo>
                    <a:pt x="9" y="20"/>
                  </a:lnTo>
                  <a:lnTo>
                    <a:pt x="14" y="14"/>
                  </a:lnTo>
                  <a:lnTo>
                    <a:pt x="14" y="64"/>
                  </a:lnTo>
                  <a:lnTo>
                    <a:pt x="22" y="64"/>
                  </a:lnTo>
                  <a:lnTo>
                    <a:pt x="22" y="0"/>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39" name="Freeform 80"/>
            <p:cNvSpPr>
              <a:spLocks/>
            </p:cNvSpPr>
            <p:nvPr/>
          </p:nvSpPr>
          <p:spPr bwMode="auto">
            <a:xfrm>
              <a:off x="1141" y="3695"/>
              <a:ext cx="41" cy="64"/>
            </a:xfrm>
            <a:custGeom>
              <a:avLst/>
              <a:gdLst>
                <a:gd name="T0" fmla="*/ 5 w 41"/>
                <a:gd name="T1" fmla="*/ 58 h 64"/>
                <a:gd name="T2" fmla="*/ 5 w 41"/>
                <a:gd name="T3" fmla="*/ 58 h 64"/>
                <a:gd name="T4" fmla="*/ 13 w 41"/>
                <a:gd name="T5" fmla="*/ 64 h 64"/>
                <a:gd name="T6" fmla="*/ 22 w 41"/>
                <a:gd name="T7" fmla="*/ 64 h 64"/>
                <a:gd name="T8" fmla="*/ 22 w 41"/>
                <a:gd name="T9" fmla="*/ 64 h 64"/>
                <a:gd name="T10" fmla="*/ 30 w 41"/>
                <a:gd name="T11" fmla="*/ 61 h 64"/>
                <a:gd name="T12" fmla="*/ 38 w 41"/>
                <a:gd name="T13" fmla="*/ 55 h 64"/>
                <a:gd name="T14" fmla="*/ 38 w 41"/>
                <a:gd name="T15" fmla="*/ 55 h 64"/>
                <a:gd name="T16" fmla="*/ 41 w 41"/>
                <a:gd name="T17" fmla="*/ 50 h 64"/>
                <a:gd name="T18" fmla="*/ 41 w 41"/>
                <a:gd name="T19" fmla="*/ 42 h 64"/>
                <a:gd name="T20" fmla="*/ 41 w 41"/>
                <a:gd name="T21" fmla="*/ 42 h 64"/>
                <a:gd name="T22" fmla="*/ 41 w 41"/>
                <a:gd name="T23" fmla="*/ 33 h 64"/>
                <a:gd name="T24" fmla="*/ 35 w 41"/>
                <a:gd name="T25" fmla="*/ 25 h 64"/>
                <a:gd name="T26" fmla="*/ 35 w 41"/>
                <a:gd name="T27" fmla="*/ 25 h 64"/>
                <a:gd name="T28" fmla="*/ 30 w 41"/>
                <a:gd name="T29" fmla="*/ 22 h 64"/>
                <a:gd name="T30" fmla="*/ 22 w 41"/>
                <a:gd name="T31" fmla="*/ 20 h 64"/>
                <a:gd name="T32" fmla="*/ 22 w 41"/>
                <a:gd name="T33" fmla="*/ 20 h 64"/>
                <a:gd name="T34" fmla="*/ 16 w 41"/>
                <a:gd name="T35" fmla="*/ 22 h 64"/>
                <a:gd name="T36" fmla="*/ 11 w 41"/>
                <a:gd name="T37" fmla="*/ 25 h 64"/>
                <a:gd name="T38" fmla="*/ 13 w 41"/>
                <a:gd name="T39" fmla="*/ 9 h 64"/>
                <a:gd name="T40" fmla="*/ 38 w 41"/>
                <a:gd name="T41" fmla="*/ 9 h 64"/>
                <a:gd name="T42" fmla="*/ 38 w 41"/>
                <a:gd name="T43" fmla="*/ 0 h 64"/>
                <a:gd name="T44" fmla="*/ 8 w 41"/>
                <a:gd name="T45" fmla="*/ 0 h 64"/>
                <a:gd name="T46" fmla="*/ 2 w 41"/>
                <a:gd name="T47" fmla="*/ 33 h 64"/>
                <a:gd name="T48" fmla="*/ 8 w 41"/>
                <a:gd name="T49" fmla="*/ 33 h 64"/>
                <a:gd name="T50" fmla="*/ 8 w 41"/>
                <a:gd name="T51" fmla="*/ 33 h 64"/>
                <a:gd name="T52" fmla="*/ 13 w 41"/>
                <a:gd name="T53" fmla="*/ 31 h 64"/>
                <a:gd name="T54" fmla="*/ 13 w 41"/>
                <a:gd name="T55" fmla="*/ 31 h 64"/>
                <a:gd name="T56" fmla="*/ 19 w 41"/>
                <a:gd name="T57" fmla="*/ 28 h 64"/>
                <a:gd name="T58" fmla="*/ 19 w 41"/>
                <a:gd name="T59" fmla="*/ 28 h 64"/>
                <a:gd name="T60" fmla="*/ 24 w 41"/>
                <a:gd name="T61" fmla="*/ 28 h 64"/>
                <a:gd name="T62" fmla="*/ 30 w 41"/>
                <a:gd name="T63" fmla="*/ 31 h 64"/>
                <a:gd name="T64" fmla="*/ 30 w 41"/>
                <a:gd name="T65" fmla="*/ 31 h 64"/>
                <a:gd name="T66" fmla="*/ 33 w 41"/>
                <a:gd name="T67" fmla="*/ 36 h 64"/>
                <a:gd name="T68" fmla="*/ 33 w 41"/>
                <a:gd name="T69" fmla="*/ 42 h 64"/>
                <a:gd name="T70" fmla="*/ 33 w 41"/>
                <a:gd name="T71" fmla="*/ 42 h 64"/>
                <a:gd name="T72" fmla="*/ 33 w 41"/>
                <a:gd name="T73" fmla="*/ 47 h 64"/>
                <a:gd name="T74" fmla="*/ 30 w 41"/>
                <a:gd name="T75" fmla="*/ 53 h 64"/>
                <a:gd name="T76" fmla="*/ 30 w 41"/>
                <a:gd name="T77" fmla="*/ 53 h 64"/>
                <a:gd name="T78" fmla="*/ 24 w 41"/>
                <a:gd name="T79" fmla="*/ 55 h 64"/>
                <a:gd name="T80" fmla="*/ 22 w 41"/>
                <a:gd name="T81" fmla="*/ 58 h 64"/>
                <a:gd name="T82" fmla="*/ 22 w 41"/>
                <a:gd name="T83" fmla="*/ 58 h 64"/>
                <a:gd name="T84" fmla="*/ 13 w 41"/>
                <a:gd name="T85" fmla="*/ 55 h 64"/>
                <a:gd name="T86" fmla="*/ 13 w 41"/>
                <a:gd name="T87" fmla="*/ 55 h 64"/>
                <a:gd name="T88" fmla="*/ 11 w 41"/>
                <a:gd name="T89" fmla="*/ 50 h 64"/>
                <a:gd name="T90" fmla="*/ 8 w 41"/>
                <a:gd name="T91" fmla="*/ 44 h 64"/>
                <a:gd name="T92" fmla="*/ 0 w 41"/>
                <a:gd name="T93" fmla="*/ 47 h 64"/>
                <a:gd name="T94" fmla="*/ 0 w 41"/>
                <a:gd name="T95" fmla="*/ 47 h 64"/>
                <a:gd name="T96" fmla="*/ 2 w 41"/>
                <a:gd name="T97" fmla="*/ 53 h 64"/>
                <a:gd name="T98" fmla="*/ 5 w 41"/>
                <a:gd name="T99" fmla="*/ 58 h 64"/>
                <a:gd name="T100" fmla="*/ 5 w 41"/>
                <a:gd name="T101"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 h="64">
                  <a:moveTo>
                    <a:pt x="5" y="58"/>
                  </a:moveTo>
                  <a:lnTo>
                    <a:pt x="5" y="58"/>
                  </a:lnTo>
                  <a:lnTo>
                    <a:pt x="13" y="64"/>
                  </a:lnTo>
                  <a:lnTo>
                    <a:pt x="22" y="64"/>
                  </a:lnTo>
                  <a:lnTo>
                    <a:pt x="22" y="64"/>
                  </a:lnTo>
                  <a:lnTo>
                    <a:pt x="30" y="61"/>
                  </a:lnTo>
                  <a:lnTo>
                    <a:pt x="38" y="55"/>
                  </a:lnTo>
                  <a:lnTo>
                    <a:pt x="38" y="55"/>
                  </a:lnTo>
                  <a:lnTo>
                    <a:pt x="41" y="50"/>
                  </a:lnTo>
                  <a:lnTo>
                    <a:pt x="41" y="42"/>
                  </a:lnTo>
                  <a:lnTo>
                    <a:pt x="41" y="42"/>
                  </a:lnTo>
                  <a:lnTo>
                    <a:pt x="41" y="33"/>
                  </a:lnTo>
                  <a:lnTo>
                    <a:pt x="35" y="25"/>
                  </a:lnTo>
                  <a:lnTo>
                    <a:pt x="35" y="25"/>
                  </a:lnTo>
                  <a:lnTo>
                    <a:pt x="30" y="22"/>
                  </a:lnTo>
                  <a:lnTo>
                    <a:pt x="22" y="20"/>
                  </a:lnTo>
                  <a:lnTo>
                    <a:pt x="22" y="20"/>
                  </a:lnTo>
                  <a:lnTo>
                    <a:pt x="16" y="22"/>
                  </a:lnTo>
                  <a:lnTo>
                    <a:pt x="11" y="25"/>
                  </a:lnTo>
                  <a:lnTo>
                    <a:pt x="13" y="9"/>
                  </a:lnTo>
                  <a:lnTo>
                    <a:pt x="38" y="9"/>
                  </a:lnTo>
                  <a:lnTo>
                    <a:pt x="38" y="0"/>
                  </a:lnTo>
                  <a:lnTo>
                    <a:pt x="8" y="0"/>
                  </a:lnTo>
                  <a:lnTo>
                    <a:pt x="2" y="33"/>
                  </a:lnTo>
                  <a:lnTo>
                    <a:pt x="8" y="33"/>
                  </a:lnTo>
                  <a:lnTo>
                    <a:pt x="8" y="33"/>
                  </a:lnTo>
                  <a:lnTo>
                    <a:pt x="13" y="31"/>
                  </a:lnTo>
                  <a:lnTo>
                    <a:pt x="13" y="31"/>
                  </a:lnTo>
                  <a:lnTo>
                    <a:pt x="19" y="28"/>
                  </a:lnTo>
                  <a:lnTo>
                    <a:pt x="19" y="28"/>
                  </a:lnTo>
                  <a:lnTo>
                    <a:pt x="24" y="28"/>
                  </a:lnTo>
                  <a:lnTo>
                    <a:pt x="30" y="31"/>
                  </a:lnTo>
                  <a:lnTo>
                    <a:pt x="30" y="31"/>
                  </a:lnTo>
                  <a:lnTo>
                    <a:pt x="33" y="36"/>
                  </a:lnTo>
                  <a:lnTo>
                    <a:pt x="33" y="42"/>
                  </a:lnTo>
                  <a:lnTo>
                    <a:pt x="33" y="42"/>
                  </a:lnTo>
                  <a:lnTo>
                    <a:pt x="33" y="47"/>
                  </a:lnTo>
                  <a:lnTo>
                    <a:pt x="30" y="53"/>
                  </a:lnTo>
                  <a:lnTo>
                    <a:pt x="30" y="53"/>
                  </a:lnTo>
                  <a:lnTo>
                    <a:pt x="24" y="55"/>
                  </a:lnTo>
                  <a:lnTo>
                    <a:pt x="22" y="58"/>
                  </a:lnTo>
                  <a:lnTo>
                    <a:pt x="22" y="58"/>
                  </a:lnTo>
                  <a:lnTo>
                    <a:pt x="13" y="55"/>
                  </a:lnTo>
                  <a:lnTo>
                    <a:pt x="13" y="55"/>
                  </a:lnTo>
                  <a:lnTo>
                    <a:pt x="11" y="50"/>
                  </a:lnTo>
                  <a:lnTo>
                    <a:pt x="8" y="44"/>
                  </a:lnTo>
                  <a:lnTo>
                    <a:pt x="0" y="47"/>
                  </a:lnTo>
                  <a:lnTo>
                    <a:pt x="0" y="47"/>
                  </a:lnTo>
                  <a:lnTo>
                    <a:pt x="2" y="53"/>
                  </a:lnTo>
                  <a:lnTo>
                    <a:pt x="5" y="58"/>
                  </a:ln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0" name="Line 81"/>
            <p:cNvSpPr>
              <a:spLocks noChangeShapeType="1"/>
            </p:cNvSpPr>
            <p:nvPr/>
          </p:nvSpPr>
          <p:spPr bwMode="auto">
            <a:xfrm flipH="1">
              <a:off x="1218" y="3492"/>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41" name="Freeform 82"/>
            <p:cNvSpPr>
              <a:spLocks/>
            </p:cNvSpPr>
            <p:nvPr/>
          </p:nvSpPr>
          <p:spPr bwMode="auto">
            <a:xfrm>
              <a:off x="1041" y="3489"/>
              <a:ext cx="42" cy="5"/>
            </a:xfrm>
            <a:custGeom>
              <a:avLst/>
              <a:gdLst>
                <a:gd name="T0" fmla="*/ 42 w 42"/>
                <a:gd name="T1" fmla="*/ 0 h 5"/>
                <a:gd name="T2" fmla="*/ 0 w 42"/>
                <a:gd name="T3" fmla="*/ 0 h 5"/>
                <a:gd name="T4" fmla="*/ 0 w 42"/>
                <a:gd name="T5" fmla="*/ 5 h 5"/>
                <a:gd name="T6" fmla="*/ 42 w 42"/>
                <a:gd name="T7" fmla="*/ 5 h 5"/>
                <a:gd name="T8" fmla="*/ 42 w 42"/>
                <a:gd name="T9" fmla="*/ 0 h 5"/>
                <a:gd name="T10" fmla="*/ 42 w 42"/>
                <a:gd name="T11" fmla="*/ 0 h 5"/>
              </a:gdLst>
              <a:ahLst/>
              <a:cxnLst>
                <a:cxn ang="0">
                  <a:pos x="T0" y="T1"/>
                </a:cxn>
                <a:cxn ang="0">
                  <a:pos x="T2" y="T3"/>
                </a:cxn>
                <a:cxn ang="0">
                  <a:pos x="T4" y="T5"/>
                </a:cxn>
                <a:cxn ang="0">
                  <a:pos x="T6" y="T7"/>
                </a:cxn>
                <a:cxn ang="0">
                  <a:pos x="T8" y="T9"/>
                </a:cxn>
                <a:cxn ang="0">
                  <a:pos x="T10" y="T11"/>
                </a:cxn>
              </a:cxnLst>
              <a:rect l="0" t="0" r="r" b="b"/>
              <a:pathLst>
                <a:path w="42" h="5">
                  <a:moveTo>
                    <a:pt x="42" y="0"/>
                  </a:moveTo>
                  <a:lnTo>
                    <a:pt x="0" y="0"/>
                  </a:lnTo>
                  <a:lnTo>
                    <a:pt x="0" y="5"/>
                  </a:lnTo>
                  <a:lnTo>
                    <a:pt x="42" y="5"/>
                  </a:lnTo>
                  <a:lnTo>
                    <a:pt x="42" y="0"/>
                  </a:lnTo>
                  <a:lnTo>
                    <a:pt x="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2" name="Freeform 83"/>
            <p:cNvSpPr>
              <a:spLocks/>
            </p:cNvSpPr>
            <p:nvPr/>
          </p:nvSpPr>
          <p:spPr bwMode="auto">
            <a:xfrm>
              <a:off x="1099" y="3458"/>
              <a:ext cx="22" cy="64"/>
            </a:xfrm>
            <a:custGeom>
              <a:avLst/>
              <a:gdLst>
                <a:gd name="T0" fmla="*/ 22 w 22"/>
                <a:gd name="T1" fmla="*/ 0 h 64"/>
                <a:gd name="T2" fmla="*/ 17 w 22"/>
                <a:gd name="T3" fmla="*/ 0 h 64"/>
                <a:gd name="T4" fmla="*/ 17 w 22"/>
                <a:gd name="T5" fmla="*/ 0 h 64"/>
                <a:gd name="T6" fmla="*/ 11 w 22"/>
                <a:gd name="T7" fmla="*/ 9 h 64"/>
                <a:gd name="T8" fmla="*/ 11 w 22"/>
                <a:gd name="T9" fmla="*/ 9 h 64"/>
                <a:gd name="T10" fmla="*/ 0 w 22"/>
                <a:gd name="T11" fmla="*/ 17 h 64"/>
                <a:gd name="T12" fmla="*/ 0 w 22"/>
                <a:gd name="T13" fmla="*/ 25 h 64"/>
                <a:gd name="T14" fmla="*/ 0 w 22"/>
                <a:gd name="T15" fmla="*/ 25 h 64"/>
                <a:gd name="T16" fmla="*/ 9 w 22"/>
                <a:gd name="T17" fmla="*/ 20 h 64"/>
                <a:gd name="T18" fmla="*/ 9 w 22"/>
                <a:gd name="T19" fmla="*/ 20 h 64"/>
                <a:gd name="T20" fmla="*/ 14 w 22"/>
                <a:gd name="T21" fmla="*/ 14 h 64"/>
                <a:gd name="T22" fmla="*/ 14 w 22"/>
                <a:gd name="T23" fmla="*/ 64 h 64"/>
                <a:gd name="T24" fmla="*/ 22 w 22"/>
                <a:gd name="T25" fmla="*/ 64 h 64"/>
                <a:gd name="T26" fmla="*/ 22 w 22"/>
                <a:gd name="T27" fmla="*/ 0 h 64"/>
                <a:gd name="T28" fmla="*/ 22 w 22"/>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64">
                  <a:moveTo>
                    <a:pt x="22" y="0"/>
                  </a:moveTo>
                  <a:lnTo>
                    <a:pt x="17" y="0"/>
                  </a:lnTo>
                  <a:lnTo>
                    <a:pt x="17" y="0"/>
                  </a:lnTo>
                  <a:lnTo>
                    <a:pt x="11" y="9"/>
                  </a:lnTo>
                  <a:lnTo>
                    <a:pt x="11" y="9"/>
                  </a:lnTo>
                  <a:lnTo>
                    <a:pt x="0" y="17"/>
                  </a:lnTo>
                  <a:lnTo>
                    <a:pt x="0" y="25"/>
                  </a:lnTo>
                  <a:lnTo>
                    <a:pt x="0" y="25"/>
                  </a:lnTo>
                  <a:lnTo>
                    <a:pt x="9" y="20"/>
                  </a:lnTo>
                  <a:lnTo>
                    <a:pt x="9" y="20"/>
                  </a:lnTo>
                  <a:lnTo>
                    <a:pt x="14" y="14"/>
                  </a:lnTo>
                  <a:lnTo>
                    <a:pt x="14" y="64"/>
                  </a:lnTo>
                  <a:lnTo>
                    <a:pt x="22" y="64"/>
                  </a:lnTo>
                  <a:lnTo>
                    <a:pt x="22" y="0"/>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3" name="Freeform 84"/>
            <p:cNvSpPr>
              <a:spLocks noEditPoints="1"/>
            </p:cNvSpPr>
            <p:nvPr/>
          </p:nvSpPr>
          <p:spPr bwMode="auto">
            <a:xfrm>
              <a:off x="1141" y="3458"/>
              <a:ext cx="41" cy="67"/>
            </a:xfrm>
            <a:custGeom>
              <a:avLst/>
              <a:gdLst>
                <a:gd name="T0" fmla="*/ 5 w 41"/>
                <a:gd name="T1" fmla="*/ 58 h 67"/>
                <a:gd name="T2" fmla="*/ 5 w 41"/>
                <a:gd name="T3" fmla="*/ 58 h 67"/>
                <a:gd name="T4" fmla="*/ 13 w 41"/>
                <a:gd name="T5" fmla="*/ 64 h 67"/>
                <a:gd name="T6" fmla="*/ 22 w 41"/>
                <a:gd name="T7" fmla="*/ 67 h 67"/>
                <a:gd name="T8" fmla="*/ 22 w 41"/>
                <a:gd name="T9" fmla="*/ 67 h 67"/>
                <a:gd name="T10" fmla="*/ 27 w 41"/>
                <a:gd name="T11" fmla="*/ 64 h 67"/>
                <a:gd name="T12" fmla="*/ 33 w 41"/>
                <a:gd name="T13" fmla="*/ 61 h 67"/>
                <a:gd name="T14" fmla="*/ 33 w 41"/>
                <a:gd name="T15" fmla="*/ 61 h 67"/>
                <a:gd name="T16" fmla="*/ 35 w 41"/>
                <a:gd name="T17" fmla="*/ 58 h 67"/>
                <a:gd name="T18" fmla="*/ 38 w 41"/>
                <a:gd name="T19" fmla="*/ 50 h 67"/>
                <a:gd name="T20" fmla="*/ 38 w 41"/>
                <a:gd name="T21" fmla="*/ 50 h 67"/>
                <a:gd name="T22" fmla="*/ 41 w 41"/>
                <a:gd name="T23" fmla="*/ 34 h 67"/>
                <a:gd name="T24" fmla="*/ 41 w 41"/>
                <a:gd name="T25" fmla="*/ 34 h 67"/>
                <a:gd name="T26" fmla="*/ 41 w 41"/>
                <a:gd name="T27" fmla="*/ 17 h 67"/>
                <a:gd name="T28" fmla="*/ 41 w 41"/>
                <a:gd name="T29" fmla="*/ 17 h 67"/>
                <a:gd name="T30" fmla="*/ 35 w 41"/>
                <a:gd name="T31" fmla="*/ 9 h 67"/>
                <a:gd name="T32" fmla="*/ 35 w 41"/>
                <a:gd name="T33" fmla="*/ 9 h 67"/>
                <a:gd name="T34" fmla="*/ 30 w 41"/>
                <a:gd name="T35" fmla="*/ 3 h 67"/>
                <a:gd name="T36" fmla="*/ 30 w 41"/>
                <a:gd name="T37" fmla="*/ 3 h 67"/>
                <a:gd name="T38" fmla="*/ 22 w 41"/>
                <a:gd name="T39" fmla="*/ 0 h 67"/>
                <a:gd name="T40" fmla="*/ 22 w 41"/>
                <a:gd name="T41" fmla="*/ 0 h 67"/>
                <a:gd name="T42" fmla="*/ 13 w 41"/>
                <a:gd name="T43" fmla="*/ 3 h 67"/>
                <a:gd name="T44" fmla="*/ 11 w 41"/>
                <a:gd name="T45" fmla="*/ 6 h 67"/>
                <a:gd name="T46" fmla="*/ 11 w 41"/>
                <a:gd name="T47" fmla="*/ 6 h 67"/>
                <a:gd name="T48" fmla="*/ 5 w 41"/>
                <a:gd name="T49" fmla="*/ 9 h 67"/>
                <a:gd name="T50" fmla="*/ 2 w 41"/>
                <a:gd name="T51" fmla="*/ 14 h 67"/>
                <a:gd name="T52" fmla="*/ 2 w 41"/>
                <a:gd name="T53" fmla="*/ 14 h 67"/>
                <a:gd name="T54" fmla="*/ 0 w 41"/>
                <a:gd name="T55" fmla="*/ 34 h 67"/>
                <a:gd name="T56" fmla="*/ 0 w 41"/>
                <a:gd name="T57" fmla="*/ 34 h 67"/>
                <a:gd name="T58" fmla="*/ 2 w 41"/>
                <a:gd name="T59" fmla="*/ 47 h 67"/>
                <a:gd name="T60" fmla="*/ 5 w 41"/>
                <a:gd name="T61" fmla="*/ 58 h 67"/>
                <a:gd name="T62" fmla="*/ 5 w 41"/>
                <a:gd name="T63" fmla="*/ 58 h 67"/>
                <a:gd name="T64" fmla="*/ 5 w 41"/>
                <a:gd name="T65" fmla="*/ 58 h 67"/>
                <a:gd name="T66" fmla="*/ 13 w 41"/>
                <a:gd name="T67" fmla="*/ 11 h 67"/>
                <a:gd name="T68" fmla="*/ 13 w 41"/>
                <a:gd name="T69" fmla="*/ 11 h 67"/>
                <a:gd name="T70" fmla="*/ 16 w 41"/>
                <a:gd name="T71" fmla="*/ 9 h 67"/>
                <a:gd name="T72" fmla="*/ 22 w 41"/>
                <a:gd name="T73" fmla="*/ 6 h 67"/>
                <a:gd name="T74" fmla="*/ 22 w 41"/>
                <a:gd name="T75" fmla="*/ 6 h 67"/>
                <a:gd name="T76" fmla="*/ 24 w 41"/>
                <a:gd name="T77" fmla="*/ 9 h 67"/>
                <a:gd name="T78" fmla="*/ 30 w 41"/>
                <a:gd name="T79" fmla="*/ 11 h 67"/>
                <a:gd name="T80" fmla="*/ 30 w 41"/>
                <a:gd name="T81" fmla="*/ 11 h 67"/>
                <a:gd name="T82" fmla="*/ 33 w 41"/>
                <a:gd name="T83" fmla="*/ 20 h 67"/>
                <a:gd name="T84" fmla="*/ 33 w 41"/>
                <a:gd name="T85" fmla="*/ 34 h 67"/>
                <a:gd name="T86" fmla="*/ 33 w 41"/>
                <a:gd name="T87" fmla="*/ 34 h 67"/>
                <a:gd name="T88" fmla="*/ 33 w 41"/>
                <a:gd name="T89" fmla="*/ 47 h 67"/>
                <a:gd name="T90" fmla="*/ 30 w 41"/>
                <a:gd name="T91" fmla="*/ 53 h 67"/>
                <a:gd name="T92" fmla="*/ 30 w 41"/>
                <a:gd name="T93" fmla="*/ 53 h 67"/>
                <a:gd name="T94" fmla="*/ 24 w 41"/>
                <a:gd name="T95" fmla="*/ 58 h 67"/>
                <a:gd name="T96" fmla="*/ 22 w 41"/>
                <a:gd name="T97" fmla="*/ 58 h 67"/>
                <a:gd name="T98" fmla="*/ 22 w 41"/>
                <a:gd name="T99" fmla="*/ 58 h 67"/>
                <a:gd name="T100" fmla="*/ 16 w 41"/>
                <a:gd name="T101" fmla="*/ 58 h 67"/>
                <a:gd name="T102" fmla="*/ 11 w 41"/>
                <a:gd name="T103" fmla="*/ 53 h 67"/>
                <a:gd name="T104" fmla="*/ 11 w 41"/>
                <a:gd name="T105" fmla="*/ 53 h 67"/>
                <a:gd name="T106" fmla="*/ 8 w 41"/>
                <a:gd name="T107" fmla="*/ 47 h 67"/>
                <a:gd name="T108" fmla="*/ 8 w 41"/>
                <a:gd name="T109" fmla="*/ 34 h 67"/>
                <a:gd name="T110" fmla="*/ 8 w 41"/>
                <a:gd name="T111" fmla="*/ 34 h 67"/>
                <a:gd name="T112" fmla="*/ 8 w 41"/>
                <a:gd name="T113" fmla="*/ 20 h 67"/>
                <a:gd name="T114" fmla="*/ 13 w 41"/>
                <a:gd name="T115" fmla="*/ 11 h 67"/>
                <a:gd name="T116" fmla="*/ 13 w 41"/>
                <a:gd name="T117" fmla="*/ 11 h 67"/>
                <a:gd name="T118" fmla="*/ 13 w 41"/>
                <a:gd name="T119" fmla="*/ 1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 h="67">
                  <a:moveTo>
                    <a:pt x="5" y="58"/>
                  </a:moveTo>
                  <a:lnTo>
                    <a:pt x="5" y="58"/>
                  </a:lnTo>
                  <a:lnTo>
                    <a:pt x="13" y="64"/>
                  </a:lnTo>
                  <a:lnTo>
                    <a:pt x="22" y="67"/>
                  </a:lnTo>
                  <a:lnTo>
                    <a:pt x="22" y="67"/>
                  </a:lnTo>
                  <a:lnTo>
                    <a:pt x="27" y="64"/>
                  </a:lnTo>
                  <a:lnTo>
                    <a:pt x="33" y="61"/>
                  </a:lnTo>
                  <a:lnTo>
                    <a:pt x="33" y="61"/>
                  </a:lnTo>
                  <a:lnTo>
                    <a:pt x="35" y="58"/>
                  </a:lnTo>
                  <a:lnTo>
                    <a:pt x="38" y="50"/>
                  </a:lnTo>
                  <a:lnTo>
                    <a:pt x="38" y="50"/>
                  </a:lnTo>
                  <a:lnTo>
                    <a:pt x="41" y="34"/>
                  </a:lnTo>
                  <a:lnTo>
                    <a:pt x="41" y="34"/>
                  </a:lnTo>
                  <a:lnTo>
                    <a:pt x="41" y="17"/>
                  </a:lnTo>
                  <a:lnTo>
                    <a:pt x="41" y="17"/>
                  </a:lnTo>
                  <a:lnTo>
                    <a:pt x="35" y="9"/>
                  </a:lnTo>
                  <a:lnTo>
                    <a:pt x="35" y="9"/>
                  </a:lnTo>
                  <a:lnTo>
                    <a:pt x="30" y="3"/>
                  </a:lnTo>
                  <a:lnTo>
                    <a:pt x="30" y="3"/>
                  </a:lnTo>
                  <a:lnTo>
                    <a:pt x="22" y="0"/>
                  </a:lnTo>
                  <a:lnTo>
                    <a:pt x="22" y="0"/>
                  </a:lnTo>
                  <a:lnTo>
                    <a:pt x="13" y="3"/>
                  </a:lnTo>
                  <a:lnTo>
                    <a:pt x="11" y="6"/>
                  </a:lnTo>
                  <a:lnTo>
                    <a:pt x="11" y="6"/>
                  </a:lnTo>
                  <a:lnTo>
                    <a:pt x="5" y="9"/>
                  </a:lnTo>
                  <a:lnTo>
                    <a:pt x="2" y="14"/>
                  </a:lnTo>
                  <a:lnTo>
                    <a:pt x="2" y="14"/>
                  </a:lnTo>
                  <a:lnTo>
                    <a:pt x="0" y="34"/>
                  </a:lnTo>
                  <a:lnTo>
                    <a:pt x="0" y="34"/>
                  </a:lnTo>
                  <a:lnTo>
                    <a:pt x="2" y="47"/>
                  </a:lnTo>
                  <a:lnTo>
                    <a:pt x="5" y="58"/>
                  </a:lnTo>
                  <a:lnTo>
                    <a:pt x="5" y="58"/>
                  </a:lnTo>
                  <a:lnTo>
                    <a:pt x="5" y="58"/>
                  </a:lnTo>
                  <a:close/>
                  <a:moveTo>
                    <a:pt x="13" y="11"/>
                  </a:moveTo>
                  <a:lnTo>
                    <a:pt x="13" y="11"/>
                  </a:lnTo>
                  <a:lnTo>
                    <a:pt x="16" y="9"/>
                  </a:lnTo>
                  <a:lnTo>
                    <a:pt x="22" y="6"/>
                  </a:lnTo>
                  <a:lnTo>
                    <a:pt x="22" y="6"/>
                  </a:lnTo>
                  <a:lnTo>
                    <a:pt x="24" y="9"/>
                  </a:lnTo>
                  <a:lnTo>
                    <a:pt x="30" y="11"/>
                  </a:lnTo>
                  <a:lnTo>
                    <a:pt x="30" y="11"/>
                  </a:lnTo>
                  <a:lnTo>
                    <a:pt x="33" y="20"/>
                  </a:lnTo>
                  <a:lnTo>
                    <a:pt x="33" y="34"/>
                  </a:lnTo>
                  <a:lnTo>
                    <a:pt x="33" y="34"/>
                  </a:lnTo>
                  <a:lnTo>
                    <a:pt x="33" y="47"/>
                  </a:lnTo>
                  <a:lnTo>
                    <a:pt x="30" y="53"/>
                  </a:lnTo>
                  <a:lnTo>
                    <a:pt x="30" y="53"/>
                  </a:lnTo>
                  <a:lnTo>
                    <a:pt x="24" y="58"/>
                  </a:lnTo>
                  <a:lnTo>
                    <a:pt x="22" y="58"/>
                  </a:lnTo>
                  <a:lnTo>
                    <a:pt x="22" y="58"/>
                  </a:lnTo>
                  <a:lnTo>
                    <a:pt x="16" y="58"/>
                  </a:lnTo>
                  <a:lnTo>
                    <a:pt x="11" y="53"/>
                  </a:lnTo>
                  <a:lnTo>
                    <a:pt x="11" y="53"/>
                  </a:lnTo>
                  <a:lnTo>
                    <a:pt x="8" y="47"/>
                  </a:lnTo>
                  <a:lnTo>
                    <a:pt x="8" y="34"/>
                  </a:lnTo>
                  <a:lnTo>
                    <a:pt x="8" y="34"/>
                  </a:lnTo>
                  <a:lnTo>
                    <a:pt x="8" y="20"/>
                  </a:lnTo>
                  <a:lnTo>
                    <a:pt x="13" y="11"/>
                  </a:lnTo>
                  <a:lnTo>
                    <a:pt x="13" y="11"/>
                  </a:lnTo>
                  <a:lnTo>
                    <a:pt x="1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4" name="Line 85"/>
            <p:cNvSpPr>
              <a:spLocks noChangeShapeType="1"/>
            </p:cNvSpPr>
            <p:nvPr/>
          </p:nvSpPr>
          <p:spPr bwMode="auto">
            <a:xfrm flipH="1">
              <a:off x="1218" y="3255"/>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45" name="Freeform 86"/>
            <p:cNvSpPr>
              <a:spLocks/>
            </p:cNvSpPr>
            <p:nvPr/>
          </p:nvSpPr>
          <p:spPr bwMode="auto">
            <a:xfrm>
              <a:off x="1088" y="3252"/>
              <a:ext cx="44" cy="8"/>
            </a:xfrm>
            <a:custGeom>
              <a:avLst/>
              <a:gdLst>
                <a:gd name="T0" fmla="*/ 44 w 44"/>
                <a:gd name="T1" fmla="*/ 0 h 8"/>
                <a:gd name="T2" fmla="*/ 0 w 44"/>
                <a:gd name="T3" fmla="*/ 0 h 8"/>
                <a:gd name="T4" fmla="*/ 0 w 44"/>
                <a:gd name="T5" fmla="*/ 8 h 8"/>
                <a:gd name="T6" fmla="*/ 44 w 44"/>
                <a:gd name="T7" fmla="*/ 8 h 8"/>
                <a:gd name="T8" fmla="*/ 44 w 44"/>
                <a:gd name="T9" fmla="*/ 0 h 8"/>
                <a:gd name="T10" fmla="*/ 44 w 44"/>
                <a:gd name="T11" fmla="*/ 0 h 8"/>
              </a:gdLst>
              <a:ahLst/>
              <a:cxnLst>
                <a:cxn ang="0">
                  <a:pos x="T0" y="T1"/>
                </a:cxn>
                <a:cxn ang="0">
                  <a:pos x="T2" y="T3"/>
                </a:cxn>
                <a:cxn ang="0">
                  <a:pos x="T4" y="T5"/>
                </a:cxn>
                <a:cxn ang="0">
                  <a:pos x="T6" y="T7"/>
                </a:cxn>
                <a:cxn ang="0">
                  <a:pos x="T8" y="T9"/>
                </a:cxn>
                <a:cxn ang="0">
                  <a:pos x="T10" y="T11"/>
                </a:cxn>
              </a:cxnLst>
              <a:rect l="0" t="0" r="r" b="b"/>
              <a:pathLst>
                <a:path w="44" h="8">
                  <a:moveTo>
                    <a:pt x="44" y="0"/>
                  </a:moveTo>
                  <a:lnTo>
                    <a:pt x="0" y="0"/>
                  </a:lnTo>
                  <a:lnTo>
                    <a:pt x="0" y="8"/>
                  </a:lnTo>
                  <a:lnTo>
                    <a:pt x="44" y="8"/>
                  </a:lnTo>
                  <a:lnTo>
                    <a:pt x="44" y="0"/>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6" name="Freeform 87"/>
            <p:cNvSpPr>
              <a:spLocks/>
            </p:cNvSpPr>
            <p:nvPr/>
          </p:nvSpPr>
          <p:spPr bwMode="auto">
            <a:xfrm>
              <a:off x="1141" y="3224"/>
              <a:ext cx="41" cy="64"/>
            </a:xfrm>
            <a:custGeom>
              <a:avLst/>
              <a:gdLst>
                <a:gd name="T0" fmla="*/ 5 w 41"/>
                <a:gd name="T1" fmla="*/ 58 h 64"/>
                <a:gd name="T2" fmla="*/ 5 w 41"/>
                <a:gd name="T3" fmla="*/ 58 h 64"/>
                <a:gd name="T4" fmla="*/ 11 w 41"/>
                <a:gd name="T5" fmla="*/ 64 h 64"/>
                <a:gd name="T6" fmla="*/ 19 w 41"/>
                <a:gd name="T7" fmla="*/ 64 h 64"/>
                <a:gd name="T8" fmla="*/ 19 w 41"/>
                <a:gd name="T9" fmla="*/ 64 h 64"/>
                <a:gd name="T10" fmla="*/ 27 w 41"/>
                <a:gd name="T11" fmla="*/ 61 h 64"/>
                <a:gd name="T12" fmla="*/ 35 w 41"/>
                <a:gd name="T13" fmla="*/ 55 h 64"/>
                <a:gd name="T14" fmla="*/ 35 w 41"/>
                <a:gd name="T15" fmla="*/ 55 h 64"/>
                <a:gd name="T16" fmla="*/ 38 w 41"/>
                <a:gd name="T17" fmla="*/ 50 h 64"/>
                <a:gd name="T18" fmla="*/ 41 w 41"/>
                <a:gd name="T19" fmla="*/ 42 h 64"/>
                <a:gd name="T20" fmla="*/ 41 w 41"/>
                <a:gd name="T21" fmla="*/ 42 h 64"/>
                <a:gd name="T22" fmla="*/ 38 w 41"/>
                <a:gd name="T23" fmla="*/ 33 h 64"/>
                <a:gd name="T24" fmla="*/ 35 w 41"/>
                <a:gd name="T25" fmla="*/ 28 h 64"/>
                <a:gd name="T26" fmla="*/ 35 w 41"/>
                <a:gd name="T27" fmla="*/ 28 h 64"/>
                <a:gd name="T28" fmla="*/ 27 w 41"/>
                <a:gd name="T29" fmla="*/ 22 h 64"/>
                <a:gd name="T30" fmla="*/ 22 w 41"/>
                <a:gd name="T31" fmla="*/ 22 h 64"/>
                <a:gd name="T32" fmla="*/ 22 w 41"/>
                <a:gd name="T33" fmla="*/ 22 h 64"/>
                <a:gd name="T34" fmla="*/ 13 w 41"/>
                <a:gd name="T35" fmla="*/ 22 h 64"/>
                <a:gd name="T36" fmla="*/ 8 w 41"/>
                <a:gd name="T37" fmla="*/ 25 h 64"/>
                <a:gd name="T38" fmla="*/ 13 w 41"/>
                <a:gd name="T39" fmla="*/ 9 h 64"/>
                <a:gd name="T40" fmla="*/ 38 w 41"/>
                <a:gd name="T41" fmla="*/ 9 h 64"/>
                <a:gd name="T42" fmla="*/ 38 w 41"/>
                <a:gd name="T43" fmla="*/ 0 h 64"/>
                <a:gd name="T44" fmla="*/ 5 w 41"/>
                <a:gd name="T45" fmla="*/ 0 h 64"/>
                <a:gd name="T46" fmla="*/ 0 w 41"/>
                <a:gd name="T47" fmla="*/ 33 h 64"/>
                <a:gd name="T48" fmla="*/ 8 w 41"/>
                <a:gd name="T49" fmla="*/ 33 h 64"/>
                <a:gd name="T50" fmla="*/ 8 w 41"/>
                <a:gd name="T51" fmla="*/ 33 h 64"/>
                <a:gd name="T52" fmla="*/ 11 w 41"/>
                <a:gd name="T53" fmla="*/ 31 h 64"/>
                <a:gd name="T54" fmla="*/ 11 w 41"/>
                <a:gd name="T55" fmla="*/ 31 h 64"/>
                <a:gd name="T56" fmla="*/ 19 w 41"/>
                <a:gd name="T57" fmla="*/ 28 h 64"/>
                <a:gd name="T58" fmla="*/ 19 w 41"/>
                <a:gd name="T59" fmla="*/ 28 h 64"/>
                <a:gd name="T60" fmla="*/ 24 w 41"/>
                <a:gd name="T61" fmla="*/ 28 h 64"/>
                <a:gd name="T62" fmla="*/ 27 w 41"/>
                <a:gd name="T63" fmla="*/ 31 h 64"/>
                <a:gd name="T64" fmla="*/ 27 w 41"/>
                <a:gd name="T65" fmla="*/ 31 h 64"/>
                <a:gd name="T66" fmla="*/ 33 w 41"/>
                <a:gd name="T67" fmla="*/ 36 h 64"/>
                <a:gd name="T68" fmla="*/ 33 w 41"/>
                <a:gd name="T69" fmla="*/ 42 h 64"/>
                <a:gd name="T70" fmla="*/ 33 w 41"/>
                <a:gd name="T71" fmla="*/ 42 h 64"/>
                <a:gd name="T72" fmla="*/ 30 w 41"/>
                <a:gd name="T73" fmla="*/ 47 h 64"/>
                <a:gd name="T74" fmla="*/ 27 w 41"/>
                <a:gd name="T75" fmla="*/ 53 h 64"/>
                <a:gd name="T76" fmla="*/ 27 w 41"/>
                <a:gd name="T77" fmla="*/ 53 h 64"/>
                <a:gd name="T78" fmla="*/ 24 w 41"/>
                <a:gd name="T79" fmla="*/ 55 h 64"/>
                <a:gd name="T80" fmla="*/ 19 w 41"/>
                <a:gd name="T81" fmla="*/ 58 h 64"/>
                <a:gd name="T82" fmla="*/ 19 w 41"/>
                <a:gd name="T83" fmla="*/ 58 h 64"/>
                <a:gd name="T84" fmla="*/ 11 w 41"/>
                <a:gd name="T85" fmla="*/ 55 h 64"/>
                <a:gd name="T86" fmla="*/ 11 w 41"/>
                <a:gd name="T87" fmla="*/ 55 h 64"/>
                <a:gd name="T88" fmla="*/ 8 w 41"/>
                <a:gd name="T89" fmla="*/ 50 h 64"/>
                <a:gd name="T90" fmla="*/ 8 w 41"/>
                <a:gd name="T91" fmla="*/ 44 h 64"/>
                <a:gd name="T92" fmla="*/ 0 w 41"/>
                <a:gd name="T93" fmla="*/ 47 h 64"/>
                <a:gd name="T94" fmla="*/ 0 w 41"/>
                <a:gd name="T95" fmla="*/ 47 h 64"/>
                <a:gd name="T96" fmla="*/ 0 w 41"/>
                <a:gd name="T97" fmla="*/ 53 h 64"/>
                <a:gd name="T98" fmla="*/ 5 w 41"/>
                <a:gd name="T99" fmla="*/ 58 h 64"/>
                <a:gd name="T100" fmla="*/ 5 w 41"/>
                <a:gd name="T101"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 h="64">
                  <a:moveTo>
                    <a:pt x="5" y="58"/>
                  </a:moveTo>
                  <a:lnTo>
                    <a:pt x="5" y="58"/>
                  </a:lnTo>
                  <a:lnTo>
                    <a:pt x="11" y="64"/>
                  </a:lnTo>
                  <a:lnTo>
                    <a:pt x="19" y="64"/>
                  </a:lnTo>
                  <a:lnTo>
                    <a:pt x="19" y="64"/>
                  </a:lnTo>
                  <a:lnTo>
                    <a:pt x="27" y="61"/>
                  </a:lnTo>
                  <a:lnTo>
                    <a:pt x="35" y="55"/>
                  </a:lnTo>
                  <a:lnTo>
                    <a:pt x="35" y="55"/>
                  </a:lnTo>
                  <a:lnTo>
                    <a:pt x="38" y="50"/>
                  </a:lnTo>
                  <a:lnTo>
                    <a:pt x="41" y="42"/>
                  </a:lnTo>
                  <a:lnTo>
                    <a:pt x="41" y="42"/>
                  </a:lnTo>
                  <a:lnTo>
                    <a:pt x="38" y="33"/>
                  </a:lnTo>
                  <a:lnTo>
                    <a:pt x="35" y="28"/>
                  </a:lnTo>
                  <a:lnTo>
                    <a:pt x="35" y="28"/>
                  </a:lnTo>
                  <a:lnTo>
                    <a:pt x="27" y="22"/>
                  </a:lnTo>
                  <a:lnTo>
                    <a:pt x="22" y="22"/>
                  </a:lnTo>
                  <a:lnTo>
                    <a:pt x="22" y="22"/>
                  </a:lnTo>
                  <a:lnTo>
                    <a:pt x="13" y="22"/>
                  </a:lnTo>
                  <a:lnTo>
                    <a:pt x="8" y="25"/>
                  </a:lnTo>
                  <a:lnTo>
                    <a:pt x="13" y="9"/>
                  </a:lnTo>
                  <a:lnTo>
                    <a:pt x="38" y="9"/>
                  </a:lnTo>
                  <a:lnTo>
                    <a:pt x="38" y="0"/>
                  </a:lnTo>
                  <a:lnTo>
                    <a:pt x="5" y="0"/>
                  </a:lnTo>
                  <a:lnTo>
                    <a:pt x="0" y="33"/>
                  </a:lnTo>
                  <a:lnTo>
                    <a:pt x="8" y="33"/>
                  </a:lnTo>
                  <a:lnTo>
                    <a:pt x="8" y="33"/>
                  </a:lnTo>
                  <a:lnTo>
                    <a:pt x="11" y="31"/>
                  </a:lnTo>
                  <a:lnTo>
                    <a:pt x="11" y="31"/>
                  </a:lnTo>
                  <a:lnTo>
                    <a:pt x="19" y="28"/>
                  </a:lnTo>
                  <a:lnTo>
                    <a:pt x="19" y="28"/>
                  </a:lnTo>
                  <a:lnTo>
                    <a:pt x="24" y="28"/>
                  </a:lnTo>
                  <a:lnTo>
                    <a:pt x="27" y="31"/>
                  </a:lnTo>
                  <a:lnTo>
                    <a:pt x="27" y="31"/>
                  </a:lnTo>
                  <a:lnTo>
                    <a:pt x="33" y="36"/>
                  </a:lnTo>
                  <a:lnTo>
                    <a:pt x="33" y="42"/>
                  </a:lnTo>
                  <a:lnTo>
                    <a:pt x="33" y="42"/>
                  </a:lnTo>
                  <a:lnTo>
                    <a:pt x="30" y="47"/>
                  </a:lnTo>
                  <a:lnTo>
                    <a:pt x="27" y="53"/>
                  </a:lnTo>
                  <a:lnTo>
                    <a:pt x="27" y="53"/>
                  </a:lnTo>
                  <a:lnTo>
                    <a:pt x="24" y="55"/>
                  </a:lnTo>
                  <a:lnTo>
                    <a:pt x="19" y="58"/>
                  </a:lnTo>
                  <a:lnTo>
                    <a:pt x="19" y="58"/>
                  </a:lnTo>
                  <a:lnTo>
                    <a:pt x="11" y="55"/>
                  </a:lnTo>
                  <a:lnTo>
                    <a:pt x="11" y="55"/>
                  </a:lnTo>
                  <a:lnTo>
                    <a:pt x="8" y="50"/>
                  </a:lnTo>
                  <a:lnTo>
                    <a:pt x="8" y="44"/>
                  </a:lnTo>
                  <a:lnTo>
                    <a:pt x="0" y="47"/>
                  </a:lnTo>
                  <a:lnTo>
                    <a:pt x="0" y="47"/>
                  </a:lnTo>
                  <a:lnTo>
                    <a:pt x="0" y="53"/>
                  </a:lnTo>
                  <a:lnTo>
                    <a:pt x="5" y="58"/>
                  </a:lnTo>
                  <a:lnTo>
                    <a:pt x="5"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47" name="Line 88"/>
            <p:cNvSpPr>
              <a:spLocks noChangeShapeType="1"/>
            </p:cNvSpPr>
            <p:nvPr/>
          </p:nvSpPr>
          <p:spPr bwMode="auto">
            <a:xfrm flipH="1">
              <a:off x="1218" y="3021"/>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48" name="Rectangle 89"/>
            <p:cNvSpPr>
              <a:spLocks noChangeArrowheads="1"/>
            </p:cNvSpPr>
            <p:nvPr/>
          </p:nvSpPr>
          <p:spPr bwMode="auto">
            <a:xfrm>
              <a:off x="1135" y="2971"/>
              <a:ext cx="8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49" name="Line 90"/>
            <p:cNvSpPr>
              <a:spLocks noChangeShapeType="1"/>
            </p:cNvSpPr>
            <p:nvPr/>
          </p:nvSpPr>
          <p:spPr bwMode="auto">
            <a:xfrm flipH="1">
              <a:off x="1218" y="2784"/>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50" name="Rectangle 91"/>
            <p:cNvSpPr>
              <a:spLocks noChangeArrowheads="1"/>
            </p:cNvSpPr>
            <p:nvPr/>
          </p:nvSpPr>
          <p:spPr bwMode="auto">
            <a:xfrm>
              <a:off x="1135" y="2734"/>
              <a:ext cx="8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5</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52" name="Line 92"/>
            <p:cNvSpPr>
              <a:spLocks noChangeShapeType="1"/>
            </p:cNvSpPr>
            <p:nvPr/>
          </p:nvSpPr>
          <p:spPr bwMode="auto">
            <a:xfrm flipH="1">
              <a:off x="1218" y="2550"/>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53" name="Rectangle 93"/>
            <p:cNvSpPr>
              <a:spLocks noChangeArrowheads="1"/>
            </p:cNvSpPr>
            <p:nvPr/>
          </p:nvSpPr>
          <p:spPr bwMode="auto">
            <a:xfrm>
              <a:off x="1085" y="2500"/>
              <a:ext cx="13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10</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54" name="Line 94"/>
            <p:cNvSpPr>
              <a:spLocks noChangeShapeType="1"/>
            </p:cNvSpPr>
            <p:nvPr/>
          </p:nvSpPr>
          <p:spPr bwMode="auto">
            <a:xfrm flipH="1">
              <a:off x="1218" y="2313"/>
              <a:ext cx="38"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55" name="Rectangle 95"/>
            <p:cNvSpPr>
              <a:spLocks noChangeArrowheads="1"/>
            </p:cNvSpPr>
            <p:nvPr/>
          </p:nvSpPr>
          <p:spPr bwMode="auto">
            <a:xfrm>
              <a:off x="1085" y="2263"/>
              <a:ext cx="13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15</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56" name="Freeform 96"/>
            <p:cNvSpPr>
              <a:spLocks/>
            </p:cNvSpPr>
            <p:nvPr/>
          </p:nvSpPr>
          <p:spPr bwMode="auto">
            <a:xfrm>
              <a:off x="1336" y="2503"/>
              <a:ext cx="1363" cy="1013"/>
            </a:xfrm>
            <a:custGeom>
              <a:avLst/>
              <a:gdLst>
                <a:gd name="T0" fmla="*/ 0 w 1363"/>
                <a:gd name="T1" fmla="*/ 0 h 1013"/>
                <a:gd name="T2" fmla="*/ 72 w 1363"/>
                <a:gd name="T3" fmla="*/ 52 h 1013"/>
                <a:gd name="T4" fmla="*/ 143 w 1363"/>
                <a:gd name="T5" fmla="*/ 96 h 1013"/>
                <a:gd name="T6" fmla="*/ 212 w 1363"/>
                <a:gd name="T7" fmla="*/ 138 h 1013"/>
                <a:gd name="T8" fmla="*/ 284 w 1363"/>
                <a:gd name="T9" fmla="*/ 182 h 1013"/>
                <a:gd name="T10" fmla="*/ 358 w 1363"/>
                <a:gd name="T11" fmla="*/ 226 h 1013"/>
                <a:gd name="T12" fmla="*/ 430 w 1363"/>
                <a:gd name="T13" fmla="*/ 275 h 1013"/>
                <a:gd name="T14" fmla="*/ 501 w 1363"/>
                <a:gd name="T15" fmla="*/ 336 h 1013"/>
                <a:gd name="T16" fmla="*/ 573 w 1363"/>
                <a:gd name="T17" fmla="*/ 405 h 1013"/>
                <a:gd name="T18" fmla="*/ 644 w 1363"/>
                <a:gd name="T19" fmla="*/ 479 h 1013"/>
                <a:gd name="T20" fmla="*/ 719 w 1363"/>
                <a:gd name="T21" fmla="*/ 553 h 1013"/>
                <a:gd name="T22" fmla="*/ 790 w 1363"/>
                <a:gd name="T23" fmla="*/ 622 h 1013"/>
                <a:gd name="T24" fmla="*/ 862 w 1363"/>
                <a:gd name="T25" fmla="*/ 683 h 1013"/>
                <a:gd name="T26" fmla="*/ 933 w 1363"/>
                <a:gd name="T27" fmla="*/ 735 h 1013"/>
                <a:gd name="T28" fmla="*/ 1002 w 1363"/>
                <a:gd name="T29" fmla="*/ 788 h 1013"/>
                <a:gd name="T30" fmla="*/ 1077 w 1363"/>
                <a:gd name="T31" fmla="*/ 832 h 1013"/>
                <a:gd name="T32" fmla="*/ 1148 w 1363"/>
                <a:gd name="T33" fmla="*/ 870 h 1013"/>
                <a:gd name="T34" fmla="*/ 1220 w 1363"/>
                <a:gd name="T35" fmla="*/ 914 h 1013"/>
                <a:gd name="T36" fmla="*/ 1291 w 1363"/>
                <a:gd name="T37" fmla="*/ 958 h 1013"/>
                <a:gd name="T38" fmla="*/ 1363 w 1363"/>
                <a:gd name="T39" fmla="*/ 1013 h 1013"/>
                <a:gd name="T40" fmla="*/ 1363 w 1363"/>
                <a:gd name="T41" fmla="*/ 1013 h 1013"/>
                <a:gd name="T42" fmla="*/ 1291 w 1363"/>
                <a:gd name="T43" fmla="*/ 961 h 1013"/>
                <a:gd name="T44" fmla="*/ 1220 w 1363"/>
                <a:gd name="T45" fmla="*/ 914 h 1013"/>
                <a:gd name="T46" fmla="*/ 1148 w 1363"/>
                <a:gd name="T47" fmla="*/ 870 h 1013"/>
                <a:gd name="T48" fmla="*/ 1077 w 1363"/>
                <a:gd name="T49" fmla="*/ 832 h 1013"/>
                <a:gd name="T50" fmla="*/ 1002 w 1363"/>
                <a:gd name="T51" fmla="*/ 788 h 1013"/>
                <a:gd name="T52" fmla="*/ 933 w 1363"/>
                <a:gd name="T53" fmla="*/ 738 h 1013"/>
                <a:gd name="T54" fmla="*/ 862 w 1363"/>
                <a:gd name="T55" fmla="*/ 683 h 1013"/>
                <a:gd name="T56" fmla="*/ 790 w 1363"/>
                <a:gd name="T57" fmla="*/ 622 h 1013"/>
                <a:gd name="T58" fmla="*/ 719 w 1363"/>
                <a:gd name="T59" fmla="*/ 553 h 1013"/>
                <a:gd name="T60" fmla="*/ 644 w 1363"/>
                <a:gd name="T61" fmla="*/ 479 h 1013"/>
                <a:gd name="T62" fmla="*/ 573 w 1363"/>
                <a:gd name="T63" fmla="*/ 405 h 1013"/>
                <a:gd name="T64" fmla="*/ 501 w 1363"/>
                <a:gd name="T65" fmla="*/ 336 h 1013"/>
                <a:gd name="T66" fmla="*/ 430 w 1363"/>
                <a:gd name="T67" fmla="*/ 278 h 1013"/>
                <a:gd name="T68" fmla="*/ 358 w 1363"/>
                <a:gd name="T69" fmla="*/ 226 h 1013"/>
                <a:gd name="T70" fmla="*/ 284 w 1363"/>
                <a:gd name="T71" fmla="*/ 182 h 1013"/>
                <a:gd name="T72" fmla="*/ 212 w 1363"/>
                <a:gd name="T73" fmla="*/ 138 h 1013"/>
                <a:gd name="T74" fmla="*/ 143 w 1363"/>
                <a:gd name="T75" fmla="*/ 96 h 1013"/>
                <a:gd name="T76" fmla="*/ 72 w 1363"/>
                <a:gd name="T77" fmla="*/ 52 h 1013"/>
                <a:gd name="T78" fmla="*/ 0 w 1363"/>
                <a:gd name="T79" fmla="*/ 0 h 1013"/>
                <a:gd name="T80" fmla="*/ 0 w 1363"/>
                <a:gd name="T81" fmla="*/ 0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3" h="1013">
                  <a:moveTo>
                    <a:pt x="0" y="0"/>
                  </a:moveTo>
                  <a:lnTo>
                    <a:pt x="72" y="52"/>
                  </a:lnTo>
                  <a:lnTo>
                    <a:pt x="143" y="96"/>
                  </a:lnTo>
                  <a:lnTo>
                    <a:pt x="212" y="138"/>
                  </a:lnTo>
                  <a:lnTo>
                    <a:pt x="284" y="182"/>
                  </a:lnTo>
                  <a:lnTo>
                    <a:pt x="358" y="226"/>
                  </a:lnTo>
                  <a:lnTo>
                    <a:pt x="430" y="275"/>
                  </a:lnTo>
                  <a:lnTo>
                    <a:pt x="501" y="336"/>
                  </a:lnTo>
                  <a:lnTo>
                    <a:pt x="573" y="405"/>
                  </a:lnTo>
                  <a:lnTo>
                    <a:pt x="644" y="479"/>
                  </a:lnTo>
                  <a:lnTo>
                    <a:pt x="719" y="553"/>
                  </a:lnTo>
                  <a:lnTo>
                    <a:pt x="790" y="622"/>
                  </a:lnTo>
                  <a:lnTo>
                    <a:pt x="862" y="683"/>
                  </a:lnTo>
                  <a:lnTo>
                    <a:pt x="933" y="735"/>
                  </a:lnTo>
                  <a:lnTo>
                    <a:pt x="1002" y="788"/>
                  </a:lnTo>
                  <a:lnTo>
                    <a:pt x="1077" y="832"/>
                  </a:lnTo>
                  <a:lnTo>
                    <a:pt x="1148" y="870"/>
                  </a:lnTo>
                  <a:lnTo>
                    <a:pt x="1220" y="914"/>
                  </a:lnTo>
                  <a:lnTo>
                    <a:pt x="1291" y="958"/>
                  </a:lnTo>
                  <a:lnTo>
                    <a:pt x="1363" y="1013"/>
                  </a:lnTo>
                  <a:lnTo>
                    <a:pt x="1363" y="1013"/>
                  </a:lnTo>
                  <a:lnTo>
                    <a:pt x="1291" y="961"/>
                  </a:lnTo>
                  <a:lnTo>
                    <a:pt x="1220" y="914"/>
                  </a:lnTo>
                  <a:lnTo>
                    <a:pt x="1148" y="870"/>
                  </a:lnTo>
                  <a:lnTo>
                    <a:pt x="1077" y="832"/>
                  </a:lnTo>
                  <a:lnTo>
                    <a:pt x="1002" y="788"/>
                  </a:lnTo>
                  <a:lnTo>
                    <a:pt x="933" y="738"/>
                  </a:lnTo>
                  <a:lnTo>
                    <a:pt x="862" y="683"/>
                  </a:lnTo>
                  <a:lnTo>
                    <a:pt x="790" y="622"/>
                  </a:lnTo>
                  <a:lnTo>
                    <a:pt x="719" y="553"/>
                  </a:lnTo>
                  <a:lnTo>
                    <a:pt x="644" y="479"/>
                  </a:lnTo>
                  <a:lnTo>
                    <a:pt x="573" y="405"/>
                  </a:lnTo>
                  <a:lnTo>
                    <a:pt x="501" y="336"/>
                  </a:lnTo>
                  <a:lnTo>
                    <a:pt x="430" y="278"/>
                  </a:lnTo>
                  <a:lnTo>
                    <a:pt x="358" y="226"/>
                  </a:lnTo>
                  <a:lnTo>
                    <a:pt x="284" y="182"/>
                  </a:lnTo>
                  <a:lnTo>
                    <a:pt x="212" y="138"/>
                  </a:lnTo>
                  <a:lnTo>
                    <a:pt x="143" y="96"/>
                  </a:lnTo>
                  <a:lnTo>
                    <a:pt x="72" y="52"/>
                  </a:lnTo>
                  <a:lnTo>
                    <a:pt x="0" y="0"/>
                  </a:lnTo>
                  <a:lnTo>
                    <a:pt x="0" y="0"/>
                  </a:lnTo>
                  <a:close/>
                </a:path>
              </a:pathLst>
            </a:custGeom>
            <a:solidFill>
              <a:srgbClr val="ED1F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57" name="Freeform 97"/>
            <p:cNvSpPr>
              <a:spLocks/>
            </p:cNvSpPr>
            <p:nvPr/>
          </p:nvSpPr>
          <p:spPr bwMode="auto">
            <a:xfrm>
              <a:off x="1311" y="2484"/>
              <a:ext cx="1415" cy="1054"/>
            </a:xfrm>
            <a:custGeom>
              <a:avLst/>
              <a:gdLst>
                <a:gd name="T0" fmla="*/ 0 w 1415"/>
                <a:gd name="T1" fmla="*/ 0 h 1054"/>
                <a:gd name="T2" fmla="*/ 25 w 1415"/>
                <a:gd name="T3" fmla="*/ 19 h 1054"/>
                <a:gd name="T4" fmla="*/ 97 w 1415"/>
                <a:gd name="T5" fmla="*/ 71 h 1054"/>
                <a:gd name="T6" fmla="*/ 168 w 1415"/>
                <a:gd name="T7" fmla="*/ 115 h 1054"/>
                <a:gd name="T8" fmla="*/ 237 w 1415"/>
                <a:gd name="T9" fmla="*/ 157 h 1054"/>
                <a:gd name="T10" fmla="*/ 309 w 1415"/>
                <a:gd name="T11" fmla="*/ 201 h 1054"/>
                <a:gd name="T12" fmla="*/ 383 w 1415"/>
                <a:gd name="T13" fmla="*/ 245 h 1054"/>
                <a:gd name="T14" fmla="*/ 455 w 1415"/>
                <a:gd name="T15" fmla="*/ 297 h 1054"/>
                <a:gd name="T16" fmla="*/ 526 w 1415"/>
                <a:gd name="T17" fmla="*/ 355 h 1054"/>
                <a:gd name="T18" fmla="*/ 598 w 1415"/>
                <a:gd name="T19" fmla="*/ 424 h 1054"/>
                <a:gd name="T20" fmla="*/ 669 w 1415"/>
                <a:gd name="T21" fmla="*/ 498 h 1054"/>
                <a:gd name="T22" fmla="*/ 744 w 1415"/>
                <a:gd name="T23" fmla="*/ 572 h 1054"/>
                <a:gd name="T24" fmla="*/ 815 w 1415"/>
                <a:gd name="T25" fmla="*/ 641 h 1054"/>
                <a:gd name="T26" fmla="*/ 887 w 1415"/>
                <a:gd name="T27" fmla="*/ 702 h 1054"/>
                <a:gd name="T28" fmla="*/ 958 w 1415"/>
                <a:gd name="T29" fmla="*/ 754 h 1054"/>
                <a:gd name="T30" fmla="*/ 1027 w 1415"/>
                <a:gd name="T31" fmla="*/ 807 h 1054"/>
                <a:gd name="T32" fmla="*/ 1102 w 1415"/>
                <a:gd name="T33" fmla="*/ 851 h 1054"/>
                <a:gd name="T34" fmla="*/ 1173 w 1415"/>
                <a:gd name="T35" fmla="*/ 889 h 1054"/>
                <a:gd name="T36" fmla="*/ 1245 w 1415"/>
                <a:gd name="T37" fmla="*/ 933 h 1054"/>
                <a:gd name="T38" fmla="*/ 1316 w 1415"/>
                <a:gd name="T39" fmla="*/ 980 h 1054"/>
                <a:gd name="T40" fmla="*/ 1388 w 1415"/>
                <a:gd name="T41" fmla="*/ 1032 h 1054"/>
                <a:gd name="T42" fmla="*/ 1415 w 1415"/>
                <a:gd name="T43" fmla="*/ 1054 h 1054"/>
                <a:gd name="T44" fmla="*/ 0 w 1415"/>
                <a:gd name="T45" fmla="*/ 0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5" h="1054">
                  <a:moveTo>
                    <a:pt x="0" y="0"/>
                  </a:moveTo>
                  <a:lnTo>
                    <a:pt x="25" y="19"/>
                  </a:lnTo>
                  <a:lnTo>
                    <a:pt x="97" y="71"/>
                  </a:lnTo>
                  <a:lnTo>
                    <a:pt x="168" y="115"/>
                  </a:lnTo>
                  <a:lnTo>
                    <a:pt x="237" y="157"/>
                  </a:lnTo>
                  <a:lnTo>
                    <a:pt x="309" y="201"/>
                  </a:lnTo>
                  <a:lnTo>
                    <a:pt x="383" y="245"/>
                  </a:lnTo>
                  <a:lnTo>
                    <a:pt x="455" y="297"/>
                  </a:lnTo>
                  <a:lnTo>
                    <a:pt x="526" y="355"/>
                  </a:lnTo>
                  <a:lnTo>
                    <a:pt x="598" y="424"/>
                  </a:lnTo>
                  <a:lnTo>
                    <a:pt x="669" y="498"/>
                  </a:lnTo>
                  <a:lnTo>
                    <a:pt x="744" y="572"/>
                  </a:lnTo>
                  <a:lnTo>
                    <a:pt x="815" y="641"/>
                  </a:lnTo>
                  <a:lnTo>
                    <a:pt x="887" y="702"/>
                  </a:lnTo>
                  <a:lnTo>
                    <a:pt x="958" y="754"/>
                  </a:lnTo>
                  <a:lnTo>
                    <a:pt x="1027" y="807"/>
                  </a:lnTo>
                  <a:lnTo>
                    <a:pt x="1102" y="851"/>
                  </a:lnTo>
                  <a:lnTo>
                    <a:pt x="1173" y="889"/>
                  </a:lnTo>
                  <a:lnTo>
                    <a:pt x="1245" y="933"/>
                  </a:lnTo>
                  <a:lnTo>
                    <a:pt x="1316" y="980"/>
                  </a:lnTo>
                  <a:lnTo>
                    <a:pt x="1388" y="1032"/>
                  </a:lnTo>
                  <a:lnTo>
                    <a:pt x="1415" y="1054"/>
                  </a:lnTo>
                  <a:lnTo>
                    <a:pt x="0" y="0"/>
                  </a:ln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58" name="Freeform 98"/>
            <p:cNvSpPr>
              <a:spLocks/>
            </p:cNvSpPr>
            <p:nvPr/>
          </p:nvSpPr>
          <p:spPr bwMode="auto">
            <a:xfrm>
              <a:off x="1311" y="2484"/>
              <a:ext cx="1415" cy="1054"/>
            </a:xfrm>
            <a:custGeom>
              <a:avLst/>
              <a:gdLst>
                <a:gd name="T0" fmla="*/ 0 w 1415"/>
                <a:gd name="T1" fmla="*/ 0 h 1054"/>
                <a:gd name="T2" fmla="*/ 25 w 1415"/>
                <a:gd name="T3" fmla="*/ 19 h 1054"/>
                <a:gd name="T4" fmla="*/ 97 w 1415"/>
                <a:gd name="T5" fmla="*/ 71 h 1054"/>
                <a:gd name="T6" fmla="*/ 168 w 1415"/>
                <a:gd name="T7" fmla="*/ 115 h 1054"/>
                <a:gd name="T8" fmla="*/ 237 w 1415"/>
                <a:gd name="T9" fmla="*/ 157 h 1054"/>
                <a:gd name="T10" fmla="*/ 309 w 1415"/>
                <a:gd name="T11" fmla="*/ 201 h 1054"/>
                <a:gd name="T12" fmla="*/ 383 w 1415"/>
                <a:gd name="T13" fmla="*/ 245 h 1054"/>
                <a:gd name="T14" fmla="*/ 455 w 1415"/>
                <a:gd name="T15" fmla="*/ 297 h 1054"/>
                <a:gd name="T16" fmla="*/ 526 w 1415"/>
                <a:gd name="T17" fmla="*/ 355 h 1054"/>
                <a:gd name="T18" fmla="*/ 598 w 1415"/>
                <a:gd name="T19" fmla="*/ 424 h 1054"/>
                <a:gd name="T20" fmla="*/ 669 w 1415"/>
                <a:gd name="T21" fmla="*/ 498 h 1054"/>
                <a:gd name="T22" fmla="*/ 744 w 1415"/>
                <a:gd name="T23" fmla="*/ 572 h 1054"/>
                <a:gd name="T24" fmla="*/ 815 w 1415"/>
                <a:gd name="T25" fmla="*/ 641 h 1054"/>
                <a:gd name="T26" fmla="*/ 887 w 1415"/>
                <a:gd name="T27" fmla="*/ 702 h 1054"/>
                <a:gd name="T28" fmla="*/ 958 w 1415"/>
                <a:gd name="T29" fmla="*/ 754 h 1054"/>
                <a:gd name="T30" fmla="*/ 1027 w 1415"/>
                <a:gd name="T31" fmla="*/ 807 h 1054"/>
                <a:gd name="T32" fmla="*/ 1102 w 1415"/>
                <a:gd name="T33" fmla="*/ 851 h 1054"/>
                <a:gd name="T34" fmla="*/ 1173 w 1415"/>
                <a:gd name="T35" fmla="*/ 889 h 1054"/>
                <a:gd name="T36" fmla="*/ 1245 w 1415"/>
                <a:gd name="T37" fmla="*/ 933 h 1054"/>
                <a:gd name="T38" fmla="*/ 1316 w 1415"/>
                <a:gd name="T39" fmla="*/ 980 h 1054"/>
                <a:gd name="T40" fmla="*/ 1388 w 1415"/>
                <a:gd name="T41" fmla="*/ 1032 h 1054"/>
                <a:gd name="T42" fmla="*/ 1415 w 1415"/>
                <a:gd name="T43" fmla="*/ 1054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5" h="1054">
                  <a:moveTo>
                    <a:pt x="0" y="0"/>
                  </a:moveTo>
                  <a:lnTo>
                    <a:pt x="25" y="19"/>
                  </a:lnTo>
                  <a:lnTo>
                    <a:pt x="97" y="71"/>
                  </a:lnTo>
                  <a:lnTo>
                    <a:pt x="168" y="115"/>
                  </a:lnTo>
                  <a:lnTo>
                    <a:pt x="237" y="157"/>
                  </a:lnTo>
                  <a:lnTo>
                    <a:pt x="309" y="201"/>
                  </a:lnTo>
                  <a:lnTo>
                    <a:pt x="383" y="245"/>
                  </a:lnTo>
                  <a:lnTo>
                    <a:pt x="455" y="297"/>
                  </a:lnTo>
                  <a:lnTo>
                    <a:pt x="526" y="355"/>
                  </a:lnTo>
                  <a:lnTo>
                    <a:pt x="598" y="424"/>
                  </a:lnTo>
                  <a:lnTo>
                    <a:pt x="669" y="498"/>
                  </a:lnTo>
                  <a:lnTo>
                    <a:pt x="744" y="572"/>
                  </a:lnTo>
                  <a:lnTo>
                    <a:pt x="815" y="641"/>
                  </a:lnTo>
                  <a:lnTo>
                    <a:pt x="887" y="702"/>
                  </a:lnTo>
                  <a:lnTo>
                    <a:pt x="958" y="754"/>
                  </a:lnTo>
                  <a:lnTo>
                    <a:pt x="1027" y="807"/>
                  </a:lnTo>
                  <a:lnTo>
                    <a:pt x="1102" y="851"/>
                  </a:lnTo>
                  <a:lnTo>
                    <a:pt x="1173" y="889"/>
                  </a:lnTo>
                  <a:lnTo>
                    <a:pt x="1245" y="933"/>
                  </a:lnTo>
                  <a:lnTo>
                    <a:pt x="1316" y="980"/>
                  </a:lnTo>
                  <a:lnTo>
                    <a:pt x="1388" y="1032"/>
                  </a:lnTo>
                  <a:lnTo>
                    <a:pt x="1415" y="1054"/>
                  </a:lnTo>
                </a:path>
              </a:pathLst>
            </a:custGeom>
            <a:noFill/>
            <a:ln w="26988">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59" name="Freeform 99"/>
            <p:cNvSpPr>
              <a:spLocks/>
            </p:cNvSpPr>
            <p:nvPr/>
          </p:nvSpPr>
          <p:spPr bwMode="auto">
            <a:xfrm>
              <a:off x="1311" y="2453"/>
              <a:ext cx="1415" cy="1132"/>
            </a:xfrm>
            <a:custGeom>
              <a:avLst/>
              <a:gdLst>
                <a:gd name="T0" fmla="*/ 0 w 1415"/>
                <a:gd name="T1" fmla="*/ 0 h 1132"/>
                <a:gd name="T2" fmla="*/ 25 w 1415"/>
                <a:gd name="T3" fmla="*/ 20 h 1132"/>
                <a:gd name="T4" fmla="*/ 97 w 1415"/>
                <a:gd name="T5" fmla="*/ 77 h 1132"/>
                <a:gd name="T6" fmla="*/ 168 w 1415"/>
                <a:gd name="T7" fmla="*/ 135 h 1132"/>
                <a:gd name="T8" fmla="*/ 237 w 1415"/>
                <a:gd name="T9" fmla="*/ 193 h 1132"/>
                <a:gd name="T10" fmla="*/ 309 w 1415"/>
                <a:gd name="T11" fmla="*/ 251 h 1132"/>
                <a:gd name="T12" fmla="*/ 383 w 1415"/>
                <a:gd name="T13" fmla="*/ 309 h 1132"/>
                <a:gd name="T14" fmla="*/ 455 w 1415"/>
                <a:gd name="T15" fmla="*/ 367 h 1132"/>
                <a:gd name="T16" fmla="*/ 526 w 1415"/>
                <a:gd name="T17" fmla="*/ 424 h 1132"/>
                <a:gd name="T18" fmla="*/ 598 w 1415"/>
                <a:gd name="T19" fmla="*/ 480 h 1132"/>
                <a:gd name="T20" fmla="*/ 669 w 1415"/>
                <a:gd name="T21" fmla="*/ 537 h 1132"/>
                <a:gd name="T22" fmla="*/ 744 w 1415"/>
                <a:gd name="T23" fmla="*/ 595 h 1132"/>
                <a:gd name="T24" fmla="*/ 815 w 1415"/>
                <a:gd name="T25" fmla="*/ 653 h 1132"/>
                <a:gd name="T26" fmla="*/ 887 w 1415"/>
                <a:gd name="T27" fmla="*/ 711 h 1132"/>
                <a:gd name="T28" fmla="*/ 958 w 1415"/>
                <a:gd name="T29" fmla="*/ 769 h 1132"/>
                <a:gd name="T30" fmla="*/ 1027 w 1415"/>
                <a:gd name="T31" fmla="*/ 826 h 1132"/>
                <a:gd name="T32" fmla="*/ 1102 w 1415"/>
                <a:gd name="T33" fmla="*/ 884 h 1132"/>
                <a:gd name="T34" fmla="*/ 1173 w 1415"/>
                <a:gd name="T35" fmla="*/ 939 h 1132"/>
                <a:gd name="T36" fmla="*/ 1245 w 1415"/>
                <a:gd name="T37" fmla="*/ 997 h 1132"/>
                <a:gd name="T38" fmla="*/ 1316 w 1415"/>
                <a:gd name="T39" fmla="*/ 1055 h 1132"/>
                <a:gd name="T40" fmla="*/ 1388 w 1415"/>
                <a:gd name="T41" fmla="*/ 1113 h 1132"/>
                <a:gd name="T42" fmla="*/ 1415 w 1415"/>
                <a:gd name="T43" fmla="*/ 1132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5" h="1132">
                  <a:moveTo>
                    <a:pt x="0" y="0"/>
                  </a:moveTo>
                  <a:lnTo>
                    <a:pt x="25" y="20"/>
                  </a:lnTo>
                  <a:lnTo>
                    <a:pt x="97" y="77"/>
                  </a:lnTo>
                  <a:lnTo>
                    <a:pt x="168" y="135"/>
                  </a:lnTo>
                  <a:lnTo>
                    <a:pt x="237" y="193"/>
                  </a:lnTo>
                  <a:lnTo>
                    <a:pt x="309" y="251"/>
                  </a:lnTo>
                  <a:lnTo>
                    <a:pt x="383" y="309"/>
                  </a:lnTo>
                  <a:lnTo>
                    <a:pt x="455" y="367"/>
                  </a:lnTo>
                  <a:lnTo>
                    <a:pt x="526" y="424"/>
                  </a:lnTo>
                  <a:lnTo>
                    <a:pt x="598" y="480"/>
                  </a:lnTo>
                  <a:lnTo>
                    <a:pt x="669" y="537"/>
                  </a:lnTo>
                  <a:lnTo>
                    <a:pt x="744" y="595"/>
                  </a:lnTo>
                  <a:lnTo>
                    <a:pt x="815" y="653"/>
                  </a:lnTo>
                  <a:lnTo>
                    <a:pt x="887" y="711"/>
                  </a:lnTo>
                  <a:lnTo>
                    <a:pt x="958" y="769"/>
                  </a:lnTo>
                  <a:lnTo>
                    <a:pt x="1027" y="826"/>
                  </a:lnTo>
                  <a:lnTo>
                    <a:pt x="1102" y="884"/>
                  </a:lnTo>
                  <a:lnTo>
                    <a:pt x="1173" y="939"/>
                  </a:lnTo>
                  <a:lnTo>
                    <a:pt x="1245" y="997"/>
                  </a:lnTo>
                  <a:lnTo>
                    <a:pt x="1316" y="1055"/>
                  </a:lnTo>
                  <a:lnTo>
                    <a:pt x="1388" y="1113"/>
                  </a:lnTo>
                  <a:lnTo>
                    <a:pt x="1415" y="1132"/>
                  </a:lnTo>
                </a:path>
              </a:pathLst>
            </a:custGeom>
            <a:noFill/>
            <a:ln w="26988">
              <a:solidFill>
                <a:srgbClr val="2E319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60" name="Rectangle 100"/>
            <p:cNvSpPr>
              <a:spLocks noChangeArrowheads="1"/>
            </p:cNvSpPr>
            <p:nvPr/>
          </p:nvSpPr>
          <p:spPr bwMode="auto">
            <a:xfrm>
              <a:off x="1799" y="3915"/>
              <a:ext cx="460"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Error (deg)</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61" name="Rectangle 101"/>
            <p:cNvSpPr>
              <a:spLocks noChangeArrowheads="1"/>
            </p:cNvSpPr>
            <p:nvPr/>
          </p:nvSpPr>
          <p:spPr bwMode="auto">
            <a:xfrm rot="16200000">
              <a:off x="431" y="2949"/>
              <a:ext cx="1016"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000000"/>
                  </a:solidFill>
                  <a:effectLst/>
                  <a:latin typeface="Arial" pitchFamily="34" charset="0"/>
                  <a:cs typeface="Arial" pitchFamily="34" charset="0"/>
                </a:rPr>
                <a:t>Learning from error (deg)</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62" name="Freeform 102"/>
            <p:cNvSpPr>
              <a:spLocks/>
            </p:cNvSpPr>
            <p:nvPr/>
          </p:nvSpPr>
          <p:spPr bwMode="auto">
            <a:xfrm>
              <a:off x="1311" y="2258"/>
              <a:ext cx="1415" cy="1512"/>
            </a:xfrm>
            <a:custGeom>
              <a:avLst/>
              <a:gdLst>
                <a:gd name="T0" fmla="*/ 0 w 1415"/>
                <a:gd name="T1" fmla="*/ 0 h 1512"/>
                <a:gd name="T2" fmla="*/ 25 w 1415"/>
                <a:gd name="T3" fmla="*/ 11 h 1512"/>
                <a:gd name="T4" fmla="*/ 97 w 1415"/>
                <a:gd name="T5" fmla="*/ 52 h 1512"/>
                <a:gd name="T6" fmla="*/ 168 w 1415"/>
                <a:gd name="T7" fmla="*/ 102 h 1512"/>
                <a:gd name="T8" fmla="*/ 237 w 1415"/>
                <a:gd name="T9" fmla="*/ 160 h 1512"/>
                <a:gd name="T10" fmla="*/ 309 w 1415"/>
                <a:gd name="T11" fmla="*/ 231 h 1512"/>
                <a:gd name="T12" fmla="*/ 383 w 1415"/>
                <a:gd name="T13" fmla="*/ 308 h 1512"/>
                <a:gd name="T14" fmla="*/ 455 w 1415"/>
                <a:gd name="T15" fmla="*/ 394 h 1512"/>
                <a:gd name="T16" fmla="*/ 526 w 1415"/>
                <a:gd name="T17" fmla="*/ 493 h 1512"/>
                <a:gd name="T18" fmla="*/ 598 w 1415"/>
                <a:gd name="T19" fmla="*/ 597 h 1512"/>
                <a:gd name="T20" fmla="*/ 669 w 1415"/>
                <a:gd name="T21" fmla="*/ 705 h 1512"/>
                <a:gd name="T22" fmla="*/ 744 w 1415"/>
                <a:gd name="T23" fmla="*/ 809 h 1512"/>
                <a:gd name="T24" fmla="*/ 815 w 1415"/>
                <a:gd name="T25" fmla="*/ 911 h 1512"/>
                <a:gd name="T26" fmla="*/ 887 w 1415"/>
                <a:gd name="T27" fmla="*/ 1008 h 1512"/>
                <a:gd name="T28" fmla="*/ 958 w 1415"/>
                <a:gd name="T29" fmla="*/ 1096 h 1512"/>
                <a:gd name="T30" fmla="*/ 1027 w 1415"/>
                <a:gd name="T31" fmla="*/ 1176 h 1512"/>
                <a:gd name="T32" fmla="*/ 1102 w 1415"/>
                <a:gd name="T33" fmla="*/ 1253 h 1512"/>
                <a:gd name="T34" fmla="*/ 1173 w 1415"/>
                <a:gd name="T35" fmla="*/ 1327 h 1512"/>
                <a:gd name="T36" fmla="*/ 1245 w 1415"/>
                <a:gd name="T37" fmla="*/ 1393 h 1512"/>
                <a:gd name="T38" fmla="*/ 1316 w 1415"/>
                <a:gd name="T39" fmla="*/ 1451 h 1512"/>
                <a:gd name="T40" fmla="*/ 1388 w 1415"/>
                <a:gd name="T41" fmla="*/ 1501 h 1512"/>
                <a:gd name="T42" fmla="*/ 1415 w 1415"/>
                <a:gd name="T43" fmla="*/ 1512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5" h="1512">
                  <a:moveTo>
                    <a:pt x="0" y="0"/>
                  </a:moveTo>
                  <a:lnTo>
                    <a:pt x="25" y="11"/>
                  </a:lnTo>
                  <a:lnTo>
                    <a:pt x="97" y="52"/>
                  </a:lnTo>
                  <a:lnTo>
                    <a:pt x="168" y="102"/>
                  </a:lnTo>
                  <a:lnTo>
                    <a:pt x="237" y="160"/>
                  </a:lnTo>
                  <a:lnTo>
                    <a:pt x="309" y="231"/>
                  </a:lnTo>
                  <a:lnTo>
                    <a:pt x="383" y="308"/>
                  </a:lnTo>
                  <a:lnTo>
                    <a:pt x="455" y="394"/>
                  </a:lnTo>
                  <a:lnTo>
                    <a:pt x="526" y="493"/>
                  </a:lnTo>
                  <a:lnTo>
                    <a:pt x="598" y="597"/>
                  </a:lnTo>
                  <a:lnTo>
                    <a:pt x="669" y="705"/>
                  </a:lnTo>
                  <a:lnTo>
                    <a:pt x="744" y="809"/>
                  </a:lnTo>
                  <a:lnTo>
                    <a:pt x="815" y="911"/>
                  </a:lnTo>
                  <a:lnTo>
                    <a:pt x="887" y="1008"/>
                  </a:lnTo>
                  <a:lnTo>
                    <a:pt x="958" y="1096"/>
                  </a:lnTo>
                  <a:lnTo>
                    <a:pt x="1027" y="1176"/>
                  </a:lnTo>
                  <a:lnTo>
                    <a:pt x="1102" y="1253"/>
                  </a:lnTo>
                  <a:lnTo>
                    <a:pt x="1173" y="1327"/>
                  </a:lnTo>
                  <a:lnTo>
                    <a:pt x="1245" y="1393"/>
                  </a:lnTo>
                  <a:lnTo>
                    <a:pt x="1316" y="1451"/>
                  </a:lnTo>
                  <a:lnTo>
                    <a:pt x="1388" y="1501"/>
                  </a:lnTo>
                  <a:lnTo>
                    <a:pt x="1415" y="1512"/>
                  </a:lnTo>
                </a:path>
              </a:pathLst>
            </a:custGeom>
            <a:noFill/>
            <a:ln w="26988">
              <a:solidFill>
                <a:srgbClr val="ED1F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63" name="Rectangle 103"/>
            <p:cNvSpPr>
              <a:spLocks noChangeArrowheads="1"/>
            </p:cNvSpPr>
            <p:nvPr/>
          </p:nvSpPr>
          <p:spPr bwMode="auto">
            <a:xfrm>
              <a:off x="1454" y="2872"/>
              <a:ext cx="31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2F499F"/>
                  </a:solidFill>
                  <a:effectLst/>
                  <a:latin typeface="Arial" pitchFamily="34" charset="0"/>
                  <a:cs typeface="Arial" pitchFamily="34" charset="0"/>
                </a:rPr>
                <a:t>Control</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64" name="Rectangle 104"/>
            <p:cNvSpPr>
              <a:spLocks noChangeArrowheads="1"/>
            </p:cNvSpPr>
            <p:nvPr/>
          </p:nvSpPr>
          <p:spPr bwMode="auto">
            <a:xfrm>
              <a:off x="1388" y="3219"/>
              <a:ext cx="691"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F7941E"/>
                  </a:solidFill>
                  <a:effectLst/>
                  <a:latin typeface="Arial" pitchFamily="34" charset="0"/>
                  <a:cs typeface="Arial" pitchFamily="34" charset="0"/>
                </a:rPr>
                <a:t>“Single” Random</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65" name="Rectangle 105"/>
            <p:cNvSpPr>
              <a:spLocks noChangeArrowheads="1"/>
            </p:cNvSpPr>
            <p:nvPr/>
          </p:nvSpPr>
          <p:spPr bwMode="auto">
            <a:xfrm>
              <a:off x="1432" y="2183"/>
              <a:ext cx="69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smtClean="0">
                  <a:ln>
                    <a:noFill/>
                  </a:ln>
                  <a:solidFill>
                    <a:srgbClr val="EE2524"/>
                  </a:solidFill>
                  <a:effectLst/>
                  <a:latin typeface="Arial" pitchFamily="34" charset="0"/>
                  <a:cs typeface="Arial" pitchFamily="34" charset="0"/>
                </a:rPr>
                <a:t>“Paired” Random</a:t>
              </a:r>
              <a:endParaRPr kumimoji="0" lang="en-US" alt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66" name="Line 106"/>
            <p:cNvSpPr>
              <a:spLocks noChangeShapeType="1"/>
            </p:cNvSpPr>
            <p:nvPr/>
          </p:nvSpPr>
          <p:spPr bwMode="auto">
            <a:xfrm flipV="1">
              <a:off x="1752" y="2996"/>
              <a:ext cx="137" cy="215"/>
            </a:xfrm>
            <a:prstGeom prst="line">
              <a:avLst/>
            </a:prstGeom>
            <a:noFill/>
            <a:ln w="17463">
              <a:solidFill>
                <a:srgbClr val="F7941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367" name="Freeform 107"/>
            <p:cNvSpPr>
              <a:spLocks/>
            </p:cNvSpPr>
            <p:nvPr/>
          </p:nvSpPr>
          <p:spPr bwMode="auto">
            <a:xfrm>
              <a:off x="1862" y="2966"/>
              <a:ext cx="47" cy="55"/>
            </a:xfrm>
            <a:custGeom>
              <a:avLst/>
              <a:gdLst>
                <a:gd name="T0" fmla="*/ 47 w 47"/>
                <a:gd name="T1" fmla="*/ 0 h 55"/>
                <a:gd name="T2" fmla="*/ 47 w 47"/>
                <a:gd name="T3" fmla="*/ 0 h 55"/>
                <a:gd name="T4" fmla="*/ 44 w 47"/>
                <a:gd name="T5" fmla="*/ 27 h 55"/>
                <a:gd name="T6" fmla="*/ 44 w 47"/>
                <a:gd name="T7" fmla="*/ 55 h 55"/>
                <a:gd name="T8" fmla="*/ 27 w 47"/>
                <a:gd name="T9" fmla="*/ 33 h 55"/>
                <a:gd name="T10" fmla="*/ 0 w 47"/>
                <a:gd name="T11" fmla="*/ 27 h 55"/>
                <a:gd name="T12" fmla="*/ 0 w 47"/>
                <a:gd name="T13" fmla="*/ 27 h 55"/>
                <a:gd name="T14" fmla="*/ 25 w 47"/>
                <a:gd name="T15" fmla="*/ 16 h 55"/>
                <a:gd name="T16" fmla="*/ 47 w 47"/>
                <a:gd name="T17" fmla="*/ 0 h 55"/>
                <a:gd name="T18" fmla="*/ 47 w 47"/>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55">
                  <a:moveTo>
                    <a:pt x="47" y="0"/>
                  </a:moveTo>
                  <a:lnTo>
                    <a:pt x="47" y="0"/>
                  </a:lnTo>
                  <a:lnTo>
                    <a:pt x="44" y="27"/>
                  </a:lnTo>
                  <a:lnTo>
                    <a:pt x="44" y="55"/>
                  </a:lnTo>
                  <a:lnTo>
                    <a:pt x="27" y="33"/>
                  </a:lnTo>
                  <a:lnTo>
                    <a:pt x="0" y="27"/>
                  </a:lnTo>
                  <a:lnTo>
                    <a:pt x="0" y="27"/>
                  </a:lnTo>
                  <a:lnTo>
                    <a:pt x="25" y="16"/>
                  </a:lnTo>
                  <a:lnTo>
                    <a:pt x="47" y="0"/>
                  </a:lnTo>
                  <a:lnTo>
                    <a:pt x="47" y="0"/>
                  </a:ln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727137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03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032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029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03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4031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50000" decel="50000" fill="hold" nodeType="clickEffect">
                                  <p:stCondLst>
                                    <p:cond delay="0"/>
                                  </p:stCondLst>
                                  <p:childTnLst>
                                    <p:animMotion origin="layout" path="M 4.16667E-6 3.7037E-7 L 4.16667E-6 -0.22639 " pathEditMode="relative" rAng="0" ptsTypes="AA">
                                      <p:cBhvr>
                                        <p:cTn id="20" dur="2000" fill="hold"/>
                                        <p:tgtEl>
                                          <p:spTgt spid="140323"/>
                                        </p:tgtEl>
                                        <p:attrNameLst>
                                          <p:attrName>ppt_x</p:attrName>
                                          <p:attrName>ppt_y</p:attrName>
                                        </p:attrNameLst>
                                      </p:cBhvr>
                                      <p:rCtr x="0" y="-11319"/>
                                    </p:animMotion>
                                  </p:childTnLst>
                                </p:cTn>
                              </p:par>
                              <p:par>
                                <p:cTn id="21" presetID="42" presetClass="path" presetSubtype="0" accel="50000" decel="50000" fill="hold" grpId="1" nodeType="withEffect">
                                  <p:stCondLst>
                                    <p:cond delay="0"/>
                                  </p:stCondLst>
                                  <p:childTnLst>
                                    <p:animMotion origin="layout" path="M -2.77778E-7 3.7037E-7 L -2.77778E-7 -0.23889 " pathEditMode="relative" rAng="0" ptsTypes="AA">
                                      <p:cBhvr>
                                        <p:cTn id="22" dur="2000" fill="hold"/>
                                        <p:tgtEl>
                                          <p:spTgt spid="140322"/>
                                        </p:tgtEl>
                                        <p:attrNameLst>
                                          <p:attrName>ppt_x</p:attrName>
                                          <p:attrName>ppt_y</p:attrName>
                                        </p:attrNameLst>
                                      </p:cBhvr>
                                      <p:rCtr x="0" y="-11944"/>
                                    </p:animMotion>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140324"/>
                                        </p:tgtEl>
                                        <p:attrNameLst>
                                          <p:attrName>style.visibility</p:attrName>
                                        </p:attrNameLst>
                                      </p:cBhvr>
                                      <p:to>
                                        <p:strVal val="visible"/>
                                      </p:to>
                                    </p:set>
                                    <p:animEffect transition="in" filter="fade">
                                      <p:cBhvr>
                                        <p:cTn id="26" dur="500"/>
                                        <p:tgtEl>
                                          <p:spTgt spid="140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98" grpId="0" animBg="1"/>
      <p:bldP spid="140313" grpId="0" animBg="1"/>
      <p:bldP spid="140320" grpId="0"/>
      <p:bldP spid="140322" grpId="0" animBg="1"/>
      <p:bldP spid="140322" grpId="1"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2800" dirty="0" smtClean="0"/>
              <a:t>Model accounts for saturation of error-sensitivity</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p:txBody>
          <a:bodyPr/>
          <a:lstStyle/>
          <a:p>
            <a:pPr>
              <a:defRPr/>
            </a:pPr>
            <a:r>
              <a:rPr lang="en-US" smtClean="0"/>
              <a:t>History of errors affects sensitivity</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83</a:t>
            </a:fld>
            <a:endParaRPr lang="en-US"/>
          </a:p>
        </p:txBody>
      </p:sp>
      <p:sp>
        <p:nvSpPr>
          <p:cNvPr id="231" name="Freeform 43"/>
          <p:cNvSpPr>
            <a:spLocks noEditPoints="1"/>
          </p:cNvSpPr>
          <p:nvPr/>
        </p:nvSpPr>
        <p:spPr bwMode="auto">
          <a:xfrm>
            <a:off x="4572000" y="2613208"/>
            <a:ext cx="4260850" cy="2071688"/>
          </a:xfrm>
          <a:custGeom>
            <a:avLst/>
            <a:gdLst>
              <a:gd name="T0" fmla="*/ 485 w 2684"/>
              <a:gd name="T1" fmla="*/ 651 h 1305"/>
              <a:gd name="T2" fmla="*/ 531 w 2684"/>
              <a:gd name="T3" fmla="*/ 651 h 1305"/>
              <a:gd name="T4" fmla="*/ 573 w 2684"/>
              <a:gd name="T5" fmla="*/ 651 h 1305"/>
              <a:gd name="T6" fmla="*/ 619 w 2684"/>
              <a:gd name="T7" fmla="*/ 651 h 1305"/>
              <a:gd name="T8" fmla="*/ 665 w 2684"/>
              <a:gd name="T9" fmla="*/ 651 h 1305"/>
              <a:gd name="T10" fmla="*/ 710 w 2684"/>
              <a:gd name="T11" fmla="*/ 651 h 1305"/>
              <a:gd name="T12" fmla="*/ 753 w 2684"/>
              <a:gd name="T13" fmla="*/ 651 h 1305"/>
              <a:gd name="T14" fmla="*/ 799 w 2684"/>
              <a:gd name="T15" fmla="*/ 651 h 1305"/>
              <a:gd name="T16" fmla="*/ 844 w 2684"/>
              <a:gd name="T17" fmla="*/ 0 h 1305"/>
              <a:gd name="T18" fmla="*/ 890 w 2684"/>
              <a:gd name="T19" fmla="*/ 651 h 1305"/>
              <a:gd name="T20" fmla="*/ 933 w 2684"/>
              <a:gd name="T21" fmla="*/ 651 h 1305"/>
              <a:gd name="T22" fmla="*/ 978 w 2684"/>
              <a:gd name="T23" fmla="*/ 0 h 1305"/>
              <a:gd name="T24" fmla="*/ 1024 w 2684"/>
              <a:gd name="T25" fmla="*/ 651 h 1305"/>
              <a:gd name="T26" fmla="*/ 1069 w 2684"/>
              <a:gd name="T27" fmla="*/ 651 h 1305"/>
              <a:gd name="T28" fmla="*/ 1112 w 2684"/>
              <a:gd name="T29" fmla="*/ 651 h 1305"/>
              <a:gd name="T30" fmla="*/ 1158 w 2684"/>
              <a:gd name="T31" fmla="*/ 1088 h 1305"/>
              <a:gd name="T32" fmla="*/ 1204 w 2684"/>
              <a:gd name="T33" fmla="*/ 651 h 1305"/>
              <a:gd name="T34" fmla="*/ 1249 w 2684"/>
              <a:gd name="T35" fmla="*/ 651 h 1305"/>
              <a:gd name="T36" fmla="*/ 1292 w 2684"/>
              <a:gd name="T37" fmla="*/ 871 h 1305"/>
              <a:gd name="T38" fmla="*/ 1338 w 2684"/>
              <a:gd name="T39" fmla="*/ 651 h 1305"/>
              <a:gd name="T40" fmla="*/ 1383 w 2684"/>
              <a:gd name="T41" fmla="*/ 651 h 1305"/>
              <a:gd name="T42" fmla="*/ 1429 w 2684"/>
              <a:gd name="T43" fmla="*/ 651 h 1305"/>
              <a:gd name="T44" fmla="*/ 1472 w 2684"/>
              <a:gd name="T45" fmla="*/ 0 h 1305"/>
              <a:gd name="T46" fmla="*/ 1517 w 2684"/>
              <a:gd name="T47" fmla="*/ 651 h 1305"/>
              <a:gd name="T48" fmla="*/ 1563 w 2684"/>
              <a:gd name="T49" fmla="*/ 651 h 1305"/>
              <a:gd name="T50" fmla="*/ 1606 w 2684"/>
              <a:gd name="T51" fmla="*/ 651 h 1305"/>
              <a:gd name="T52" fmla="*/ 1651 w 2684"/>
              <a:gd name="T53" fmla="*/ 434 h 1305"/>
              <a:gd name="T54" fmla="*/ 1697 w 2684"/>
              <a:gd name="T55" fmla="*/ 651 h 1305"/>
              <a:gd name="T56" fmla="*/ 1742 w 2684"/>
              <a:gd name="T57" fmla="*/ 651 h 1305"/>
              <a:gd name="T58" fmla="*/ 1785 w 2684"/>
              <a:gd name="T59" fmla="*/ 217 h 1305"/>
              <a:gd name="T60" fmla="*/ 1831 w 2684"/>
              <a:gd name="T61" fmla="*/ 651 h 1305"/>
              <a:gd name="T62" fmla="*/ 1877 w 2684"/>
              <a:gd name="T63" fmla="*/ 651 h 1305"/>
              <a:gd name="T64" fmla="*/ 1922 w 2684"/>
              <a:gd name="T65" fmla="*/ 651 h 1305"/>
              <a:gd name="T66" fmla="*/ 1965 w 2684"/>
              <a:gd name="T67" fmla="*/ 651 h 1305"/>
              <a:gd name="T68" fmla="*/ 2011 w 2684"/>
              <a:gd name="T69" fmla="*/ 651 h 1305"/>
              <a:gd name="T70" fmla="*/ 2056 w 2684"/>
              <a:gd name="T71" fmla="*/ 651 h 1305"/>
              <a:gd name="T72" fmla="*/ 2102 w 2684"/>
              <a:gd name="T73" fmla="*/ 651 h 1305"/>
              <a:gd name="T74" fmla="*/ 2145 w 2684"/>
              <a:gd name="T75" fmla="*/ 651 h 1305"/>
              <a:gd name="T76" fmla="*/ 2190 w 2684"/>
              <a:gd name="T77" fmla="*/ 651 h 1305"/>
              <a:gd name="T78" fmla="*/ 2236 w 2684"/>
              <a:gd name="T79" fmla="*/ 651 h 1305"/>
              <a:gd name="T80" fmla="*/ 2281 w 2684"/>
              <a:gd name="T81" fmla="*/ 651 h 1305"/>
              <a:gd name="T82" fmla="*/ 2324 w 2684"/>
              <a:gd name="T83" fmla="*/ 651 h 1305"/>
              <a:gd name="T84" fmla="*/ 2370 w 2684"/>
              <a:gd name="T85" fmla="*/ 651 h 1305"/>
              <a:gd name="T86" fmla="*/ 2415 w 2684"/>
              <a:gd name="T87" fmla="*/ 651 h 1305"/>
              <a:gd name="T88" fmla="*/ 2461 w 2684"/>
              <a:gd name="T89" fmla="*/ 651 h 1305"/>
              <a:gd name="T90" fmla="*/ 2504 w 2684"/>
              <a:gd name="T91" fmla="*/ 651 h 1305"/>
              <a:gd name="T92" fmla="*/ 2550 w 2684"/>
              <a:gd name="T93" fmla="*/ 651 h 1305"/>
              <a:gd name="T94" fmla="*/ 2595 w 2684"/>
              <a:gd name="T95" fmla="*/ 651 h 1305"/>
              <a:gd name="T96" fmla="*/ 2638 w 2684"/>
              <a:gd name="T97" fmla="*/ 651 h 1305"/>
              <a:gd name="T98" fmla="*/ 2684 w 2684"/>
              <a:gd name="T99" fmla="*/ 651 h 1305"/>
              <a:gd name="T100" fmla="*/ 37 w 2684"/>
              <a:gd name="T101" fmla="*/ 651 h 1305"/>
              <a:gd name="T102" fmla="*/ 80 w 2684"/>
              <a:gd name="T103" fmla="*/ 651 h 1305"/>
              <a:gd name="T104" fmla="*/ 126 w 2684"/>
              <a:gd name="T105" fmla="*/ 651 h 1305"/>
              <a:gd name="T106" fmla="*/ 171 w 2684"/>
              <a:gd name="T107" fmla="*/ 651 h 1305"/>
              <a:gd name="T108" fmla="*/ 217 w 2684"/>
              <a:gd name="T109" fmla="*/ 0 h 1305"/>
              <a:gd name="T110" fmla="*/ 260 w 2684"/>
              <a:gd name="T111" fmla="*/ 651 h 1305"/>
              <a:gd name="T112" fmla="*/ 305 w 2684"/>
              <a:gd name="T113" fmla="*/ 651 h 1305"/>
              <a:gd name="T114" fmla="*/ 351 w 2684"/>
              <a:gd name="T115" fmla="*/ 651 h 1305"/>
              <a:gd name="T116" fmla="*/ 394 w 2684"/>
              <a:gd name="T117" fmla="*/ 651 h 1305"/>
              <a:gd name="T118" fmla="*/ 439 w 2684"/>
              <a:gd name="T119" fmla="*/ 651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4" h="1305">
                <a:moveTo>
                  <a:pt x="447" y="651"/>
                </a:moveTo>
                <a:lnTo>
                  <a:pt x="455" y="651"/>
                </a:lnTo>
                <a:lnTo>
                  <a:pt x="464" y="217"/>
                </a:lnTo>
                <a:lnTo>
                  <a:pt x="469" y="651"/>
                </a:lnTo>
                <a:lnTo>
                  <a:pt x="477" y="651"/>
                </a:lnTo>
                <a:lnTo>
                  <a:pt x="485" y="651"/>
                </a:lnTo>
                <a:lnTo>
                  <a:pt x="493" y="651"/>
                </a:lnTo>
                <a:lnTo>
                  <a:pt x="501" y="651"/>
                </a:lnTo>
                <a:lnTo>
                  <a:pt x="506" y="1305"/>
                </a:lnTo>
                <a:lnTo>
                  <a:pt x="514" y="651"/>
                </a:lnTo>
                <a:lnTo>
                  <a:pt x="522" y="651"/>
                </a:lnTo>
                <a:lnTo>
                  <a:pt x="531" y="651"/>
                </a:lnTo>
                <a:lnTo>
                  <a:pt x="539" y="651"/>
                </a:lnTo>
                <a:lnTo>
                  <a:pt x="544" y="651"/>
                </a:lnTo>
                <a:lnTo>
                  <a:pt x="552" y="0"/>
                </a:lnTo>
                <a:lnTo>
                  <a:pt x="560" y="651"/>
                </a:lnTo>
                <a:lnTo>
                  <a:pt x="568" y="651"/>
                </a:lnTo>
                <a:lnTo>
                  <a:pt x="573" y="651"/>
                </a:lnTo>
                <a:lnTo>
                  <a:pt x="581" y="651"/>
                </a:lnTo>
                <a:lnTo>
                  <a:pt x="590" y="871"/>
                </a:lnTo>
                <a:lnTo>
                  <a:pt x="598" y="651"/>
                </a:lnTo>
                <a:lnTo>
                  <a:pt x="606" y="651"/>
                </a:lnTo>
                <a:lnTo>
                  <a:pt x="611" y="651"/>
                </a:lnTo>
                <a:lnTo>
                  <a:pt x="619" y="651"/>
                </a:lnTo>
                <a:lnTo>
                  <a:pt x="627" y="651"/>
                </a:lnTo>
                <a:lnTo>
                  <a:pt x="635" y="1088"/>
                </a:lnTo>
                <a:lnTo>
                  <a:pt x="643" y="651"/>
                </a:lnTo>
                <a:lnTo>
                  <a:pt x="649" y="217"/>
                </a:lnTo>
                <a:lnTo>
                  <a:pt x="657" y="651"/>
                </a:lnTo>
                <a:lnTo>
                  <a:pt x="665" y="651"/>
                </a:lnTo>
                <a:lnTo>
                  <a:pt x="673" y="217"/>
                </a:lnTo>
                <a:lnTo>
                  <a:pt x="681" y="651"/>
                </a:lnTo>
                <a:lnTo>
                  <a:pt x="686" y="651"/>
                </a:lnTo>
                <a:lnTo>
                  <a:pt x="694" y="651"/>
                </a:lnTo>
                <a:lnTo>
                  <a:pt x="702" y="651"/>
                </a:lnTo>
                <a:lnTo>
                  <a:pt x="710" y="651"/>
                </a:lnTo>
                <a:lnTo>
                  <a:pt x="716" y="651"/>
                </a:lnTo>
                <a:lnTo>
                  <a:pt x="724" y="651"/>
                </a:lnTo>
                <a:lnTo>
                  <a:pt x="732" y="651"/>
                </a:lnTo>
                <a:lnTo>
                  <a:pt x="740" y="434"/>
                </a:lnTo>
                <a:lnTo>
                  <a:pt x="748" y="651"/>
                </a:lnTo>
                <a:lnTo>
                  <a:pt x="753" y="651"/>
                </a:lnTo>
                <a:lnTo>
                  <a:pt x="761" y="651"/>
                </a:lnTo>
                <a:lnTo>
                  <a:pt x="769" y="0"/>
                </a:lnTo>
                <a:lnTo>
                  <a:pt x="777" y="651"/>
                </a:lnTo>
                <a:lnTo>
                  <a:pt x="785" y="651"/>
                </a:lnTo>
                <a:lnTo>
                  <a:pt x="791" y="434"/>
                </a:lnTo>
                <a:lnTo>
                  <a:pt x="799" y="651"/>
                </a:lnTo>
                <a:lnTo>
                  <a:pt x="807" y="1088"/>
                </a:lnTo>
                <a:lnTo>
                  <a:pt x="815" y="651"/>
                </a:lnTo>
                <a:lnTo>
                  <a:pt x="823" y="651"/>
                </a:lnTo>
                <a:lnTo>
                  <a:pt x="828" y="651"/>
                </a:lnTo>
                <a:lnTo>
                  <a:pt x="836" y="651"/>
                </a:lnTo>
                <a:lnTo>
                  <a:pt x="844" y="0"/>
                </a:lnTo>
                <a:lnTo>
                  <a:pt x="852" y="651"/>
                </a:lnTo>
                <a:lnTo>
                  <a:pt x="858" y="651"/>
                </a:lnTo>
                <a:lnTo>
                  <a:pt x="866" y="651"/>
                </a:lnTo>
                <a:lnTo>
                  <a:pt x="874" y="651"/>
                </a:lnTo>
                <a:lnTo>
                  <a:pt x="882" y="651"/>
                </a:lnTo>
                <a:lnTo>
                  <a:pt x="890" y="651"/>
                </a:lnTo>
                <a:lnTo>
                  <a:pt x="895" y="651"/>
                </a:lnTo>
                <a:lnTo>
                  <a:pt x="903" y="651"/>
                </a:lnTo>
                <a:lnTo>
                  <a:pt x="911" y="1305"/>
                </a:lnTo>
                <a:lnTo>
                  <a:pt x="919" y="651"/>
                </a:lnTo>
                <a:lnTo>
                  <a:pt x="927" y="651"/>
                </a:lnTo>
                <a:lnTo>
                  <a:pt x="933" y="651"/>
                </a:lnTo>
                <a:lnTo>
                  <a:pt x="941" y="651"/>
                </a:lnTo>
                <a:lnTo>
                  <a:pt x="949" y="651"/>
                </a:lnTo>
                <a:lnTo>
                  <a:pt x="957" y="651"/>
                </a:lnTo>
                <a:lnTo>
                  <a:pt x="965" y="651"/>
                </a:lnTo>
                <a:lnTo>
                  <a:pt x="970" y="651"/>
                </a:lnTo>
                <a:lnTo>
                  <a:pt x="978" y="0"/>
                </a:lnTo>
                <a:lnTo>
                  <a:pt x="986" y="651"/>
                </a:lnTo>
                <a:lnTo>
                  <a:pt x="994" y="651"/>
                </a:lnTo>
                <a:lnTo>
                  <a:pt x="1000" y="651"/>
                </a:lnTo>
                <a:lnTo>
                  <a:pt x="1008" y="651"/>
                </a:lnTo>
                <a:lnTo>
                  <a:pt x="1016" y="434"/>
                </a:lnTo>
                <a:lnTo>
                  <a:pt x="1024" y="651"/>
                </a:lnTo>
                <a:lnTo>
                  <a:pt x="1032" y="651"/>
                </a:lnTo>
                <a:lnTo>
                  <a:pt x="1037" y="651"/>
                </a:lnTo>
                <a:lnTo>
                  <a:pt x="1045" y="871"/>
                </a:lnTo>
                <a:lnTo>
                  <a:pt x="1053" y="651"/>
                </a:lnTo>
                <a:lnTo>
                  <a:pt x="1061" y="651"/>
                </a:lnTo>
                <a:lnTo>
                  <a:pt x="1069" y="651"/>
                </a:lnTo>
                <a:lnTo>
                  <a:pt x="1075" y="651"/>
                </a:lnTo>
                <a:lnTo>
                  <a:pt x="1083" y="651"/>
                </a:lnTo>
                <a:lnTo>
                  <a:pt x="1091" y="871"/>
                </a:lnTo>
                <a:lnTo>
                  <a:pt x="1099" y="651"/>
                </a:lnTo>
                <a:lnTo>
                  <a:pt x="1107" y="651"/>
                </a:lnTo>
                <a:lnTo>
                  <a:pt x="1112" y="651"/>
                </a:lnTo>
                <a:lnTo>
                  <a:pt x="1120" y="651"/>
                </a:lnTo>
                <a:lnTo>
                  <a:pt x="1128" y="217"/>
                </a:lnTo>
                <a:lnTo>
                  <a:pt x="1137" y="651"/>
                </a:lnTo>
                <a:lnTo>
                  <a:pt x="1142" y="871"/>
                </a:lnTo>
                <a:lnTo>
                  <a:pt x="1150" y="651"/>
                </a:lnTo>
                <a:lnTo>
                  <a:pt x="1158" y="1088"/>
                </a:lnTo>
                <a:lnTo>
                  <a:pt x="1166" y="651"/>
                </a:lnTo>
                <a:lnTo>
                  <a:pt x="1174" y="1088"/>
                </a:lnTo>
                <a:lnTo>
                  <a:pt x="1179" y="651"/>
                </a:lnTo>
                <a:lnTo>
                  <a:pt x="1187" y="651"/>
                </a:lnTo>
                <a:lnTo>
                  <a:pt x="1195" y="651"/>
                </a:lnTo>
                <a:lnTo>
                  <a:pt x="1204" y="651"/>
                </a:lnTo>
                <a:lnTo>
                  <a:pt x="1212" y="651"/>
                </a:lnTo>
                <a:lnTo>
                  <a:pt x="1217" y="651"/>
                </a:lnTo>
                <a:lnTo>
                  <a:pt x="1225" y="651"/>
                </a:lnTo>
                <a:lnTo>
                  <a:pt x="1233" y="651"/>
                </a:lnTo>
                <a:lnTo>
                  <a:pt x="1241" y="651"/>
                </a:lnTo>
                <a:lnTo>
                  <a:pt x="1249" y="651"/>
                </a:lnTo>
                <a:lnTo>
                  <a:pt x="1254" y="1305"/>
                </a:lnTo>
                <a:lnTo>
                  <a:pt x="1263" y="651"/>
                </a:lnTo>
                <a:lnTo>
                  <a:pt x="1271" y="651"/>
                </a:lnTo>
                <a:lnTo>
                  <a:pt x="1279" y="1305"/>
                </a:lnTo>
                <a:lnTo>
                  <a:pt x="1287" y="651"/>
                </a:lnTo>
                <a:lnTo>
                  <a:pt x="1292" y="871"/>
                </a:lnTo>
                <a:lnTo>
                  <a:pt x="1300" y="651"/>
                </a:lnTo>
                <a:lnTo>
                  <a:pt x="1308" y="651"/>
                </a:lnTo>
                <a:lnTo>
                  <a:pt x="1316" y="651"/>
                </a:lnTo>
                <a:lnTo>
                  <a:pt x="1322" y="871"/>
                </a:lnTo>
                <a:lnTo>
                  <a:pt x="1330" y="651"/>
                </a:lnTo>
                <a:lnTo>
                  <a:pt x="1338" y="651"/>
                </a:lnTo>
                <a:lnTo>
                  <a:pt x="1346" y="651"/>
                </a:lnTo>
                <a:lnTo>
                  <a:pt x="1354" y="651"/>
                </a:lnTo>
                <a:lnTo>
                  <a:pt x="1359" y="651"/>
                </a:lnTo>
                <a:lnTo>
                  <a:pt x="1367" y="651"/>
                </a:lnTo>
                <a:lnTo>
                  <a:pt x="1375" y="651"/>
                </a:lnTo>
                <a:lnTo>
                  <a:pt x="1383" y="651"/>
                </a:lnTo>
                <a:lnTo>
                  <a:pt x="1391" y="651"/>
                </a:lnTo>
                <a:lnTo>
                  <a:pt x="1397" y="1305"/>
                </a:lnTo>
                <a:lnTo>
                  <a:pt x="1405" y="651"/>
                </a:lnTo>
                <a:lnTo>
                  <a:pt x="1413" y="651"/>
                </a:lnTo>
                <a:lnTo>
                  <a:pt x="1421" y="651"/>
                </a:lnTo>
                <a:lnTo>
                  <a:pt x="1429" y="651"/>
                </a:lnTo>
                <a:lnTo>
                  <a:pt x="1434" y="434"/>
                </a:lnTo>
                <a:lnTo>
                  <a:pt x="1442" y="651"/>
                </a:lnTo>
                <a:lnTo>
                  <a:pt x="1450" y="651"/>
                </a:lnTo>
                <a:lnTo>
                  <a:pt x="1458" y="651"/>
                </a:lnTo>
                <a:lnTo>
                  <a:pt x="1464" y="651"/>
                </a:lnTo>
                <a:lnTo>
                  <a:pt x="1472" y="0"/>
                </a:lnTo>
                <a:lnTo>
                  <a:pt x="1480" y="651"/>
                </a:lnTo>
                <a:lnTo>
                  <a:pt x="1488" y="651"/>
                </a:lnTo>
                <a:lnTo>
                  <a:pt x="1496" y="651"/>
                </a:lnTo>
                <a:lnTo>
                  <a:pt x="1501" y="434"/>
                </a:lnTo>
                <a:lnTo>
                  <a:pt x="1509" y="651"/>
                </a:lnTo>
                <a:lnTo>
                  <a:pt x="1517" y="651"/>
                </a:lnTo>
                <a:lnTo>
                  <a:pt x="1525" y="651"/>
                </a:lnTo>
                <a:lnTo>
                  <a:pt x="1533" y="651"/>
                </a:lnTo>
                <a:lnTo>
                  <a:pt x="1539" y="651"/>
                </a:lnTo>
                <a:lnTo>
                  <a:pt x="1547" y="651"/>
                </a:lnTo>
                <a:lnTo>
                  <a:pt x="1555" y="651"/>
                </a:lnTo>
                <a:lnTo>
                  <a:pt x="1563" y="651"/>
                </a:lnTo>
                <a:lnTo>
                  <a:pt x="1571" y="651"/>
                </a:lnTo>
                <a:lnTo>
                  <a:pt x="1576" y="651"/>
                </a:lnTo>
                <a:lnTo>
                  <a:pt x="1584" y="1305"/>
                </a:lnTo>
                <a:lnTo>
                  <a:pt x="1592" y="651"/>
                </a:lnTo>
                <a:lnTo>
                  <a:pt x="1600" y="651"/>
                </a:lnTo>
                <a:lnTo>
                  <a:pt x="1606" y="651"/>
                </a:lnTo>
                <a:lnTo>
                  <a:pt x="1614" y="434"/>
                </a:lnTo>
                <a:lnTo>
                  <a:pt x="1622" y="651"/>
                </a:lnTo>
                <a:lnTo>
                  <a:pt x="1630" y="0"/>
                </a:lnTo>
                <a:lnTo>
                  <a:pt x="1638" y="651"/>
                </a:lnTo>
                <a:lnTo>
                  <a:pt x="1643" y="651"/>
                </a:lnTo>
                <a:lnTo>
                  <a:pt x="1651" y="434"/>
                </a:lnTo>
                <a:lnTo>
                  <a:pt x="1659" y="651"/>
                </a:lnTo>
                <a:lnTo>
                  <a:pt x="1667" y="651"/>
                </a:lnTo>
                <a:lnTo>
                  <a:pt x="1675" y="651"/>
                </a:lnTo>
                <a:lnTo>
                  <a:pt x="1681" y="651"/>
                </a:lnTo>
                <a:lnTo>
                  <a:pt x="1689" y="651"/>
                </a:lnTo>
                <a:lnTo>
                  <a:pt x="1697" y="651"/>
                </a:lnTo>
                <a:lnTo>
                  <a:pt x="1705" y="651"/>
                </a:lnTo>
                <a:lnTo>
                  <a:pt x="1713" y="651"/>
                </a:lnTo>
                <a:lnTo>
                  <a:pt x="1718" y="651"/>
                </a:lnTo>
                <a:lnTo>
                  <a:pt x="1726" y="651"/>
                </a:lnTo>
                <a:lnTo>
                  <a:pt x="1734" y="651"/>
                </a:lnTo>
                <a:lnTo>
                  <a:pt x="1742" y="651"/>
                </a:lnTo>
                <a:lnTo>
                  <a:pt x="1748" y="651"/>
                </a:lnTo>
                <a:lnTo>
                  <a:pt x="1756" y="651"/>
                </a:lnTo>
                <a:lnTo>
                  <a:pt x="1764" y="651"/>
                </a:lnTo>
                <a:lnTo>
                  <a:pt x="1772" y="1088"/>
                </a:lnTo>
                <a:lnTo>
                  <a:pt x="1780" y="651"/>
                </a:lnTo>
                <a:lnTo>
                  <a:pt x="1785" y="217"/>
                </a:lnTo>
                <a:lnTo>
                  <a:pt x="1793" y="651"/>
                </a:lnTo>
                <a:lnTo>
                  <a:pt x="1801" y="651"/>
                </a:lnTo>
                <a:lnTo>
                  <a:pt x="1809" y="434"/>
                </a:lnTo>
                <a:lnTo>
                  <a:pt x="1818" y="651"/>
                </a:lnTo>
                <a:lnTo>
                  <a:pt x="1823" y="651"/>
                </a:lnTo>
                <a:lnTo>
                  <a:pt x="1831" y="651"/>
                </a:lnTo>
                <a:lnTo>
                  <a:pt x="1839" y="651"/>
                </a:lnTo>
                <a:lnTo>
                  <a:pt x="1847" y="217"/>
                </a:lnTo>
                <a:lnTo>
                  <a:pt x="1855" y="651"/>
                </a:lnTo>
                <a:lnTo>
                  <a:pt x="1860" y="651"/>
                </a:lnTo>
                <a:lnTo>
                  <a:pt x="1868" y="651"/>
                </a:lnTo>
                <a:lnTo>
                  <a:pt x="1877" y="651"/>
                </a:lnTo>
                <a:lnTo>
                  <a:pt x="1885" y="651"/>
                </a:lnTo>
                <a:lnTo>
                  <a:pt x="1890" y="871"/>
                </a:lnTo>
                <a:lnTo>
                  <a:pt x="1898" y="651"/>
                </a:lnTo>
                <a:lnTo>
                  <a:pt x="1906" y="651"/>
                </a:lnTo>
                <a:lnTo>
                  <a:pt x="1914" y="651"/>
                </a:lnTo>
                <a:lnTo>
                  <a:pt x="1922" y="651"/>
                </a:lnTo>
                <a:lnTo>
                  <a:pt x="1927" y="651"/>
                </a:lnTo>
                <a:lnTo>
                  <a:pt x="1936" y="651"/>
                </a:lnTo>
                <a:lnTo>
                  <a:pt x="1944" y="651"/>
                </a:lnTo>
                <a:lnTo>
                  <a:pt x="1952" y="651"/>
                </a:lnTo>
                <a:lnTo>
                  <a:pt x="1960" y="1088"/>
                </a:lnTo>
                <a:lnTo>
                  <a:pt x="1965" y="651"/>
                </a:lnTo>
                <a:lnTo>
                  <a:pt x="1973" y="651"/>
                </a:lnTo>
                <a:lnTo>
                  <a:pt x="1981" y="651"/>
                </a:lnTo>
                <a:lnTo>
                  <a:pt x="1989" y="434"/>
                </a:lnTo>
                <a:lnTo>
                  <a:pt x="1997" y="651"/>
                </a:lnTo>
                <a:lnTo>
                  <a:pt x="2003" y="651"/>
                </a:lnTo>
                <a:lnTo>
                  <a:pt x="2011" y="651"/>
                </a:lnTo>
                <a:lnTo>
                  <a:pt x="2019" y="651"/>
                </a:lnTo>
                <a:lnTo>
                  <a:pt x="2027" y="651"/>
                </a:lnTo>
                <a:lnTo>
                  <a:pt x="2035" y="651"/>
                </a:lnTo>
                <a:lnTo>
                  <a:pt x="2040" y="651"/>
                </a:lnTo>
                <a:lnTo>
                  <a:pt x="2048" y="651"/>
                </a:lnTo>
                <a:lnTo>
                  <a:pt x="2056" y="651"/>
                </a:lnTo>
                <a:lnTo>
                  <a:pt x="2064" y="651"/>
                </a:lnTo>
                <a:lnTo>
                  <a:pt x="2070" y="651"/>
                </a:lnTo>
                <a:lnTo>
                  <a:pt x="2078" y="651"/>
                </a:lnTo>
                <a:lnTo>
                  <a:pt x="2086" y="651"/>
                </a:lnTo>
                <a:lnTo>
                  <a:pt x="2094" y="651"/>
                </a:lnTo>
                <a:lnTo>
                  <a:pt x="2102" y="651"/>
                </a:lnTo>
                <a:lnTo>
                  <a:pt x="2107" y="217"/>
                </a:lnTo>
                <a:lnTo>
                  <a:pt x="2115" y="651"/>
                </a:lnTo>
                <a:lnTo>
                  <a:pt x="2123" y="651"/>
                </a:lnTo>
                <a:lnTo>
                  <a:pt x="2131" y="434"/>
                </a:lnTo>
                <a:lnTo>
                  <a:pt x="2139" y="651"/>
                </a:lnTo>
                <a:lnTo>
                  <a:pt x="2145" y="651"/>
                </a:lnTo>
                <a:lnTo>
                  <a:pt x="2153" y="651"/>
                </a:lnTo>
                <a:lnTo>
                  <a:pt x="2161" y="651"/>
                </a:lnTo>
                <a:lnTo>
                  <a:pt x="2169" y="651"/>
                </a:lnTo>
                <a:lnTo>
                  <a:pt x="2177" y="651"/>
                </a:lnTo>
                <a:lnTo>
                  <a:pt x="2182" y="651"/>
                </a:lnTo>
                <a:lnTo>
                  <a:pt x="2190" y="651"/>
                </a:lnTo>
                <a:lnTo>
                  <a:pt x="2198" y="0"/>
                </a:lnTo>
                <a:lnTo>
                  <a:pt x="2206" y="651"/>
                </a:lnTo>
                <a:lnTo>
                  <a:pt x="2212" y="651"/>
                </a:lnTo>
                <a:lnTo>
                  <a:pt x="2220" y="651"/>
                </a:lnTo>
                <a:lnTo>
                  <a:pt x="2228" y="217"/>
                </a:lnTo>
                <a:lnTo>
                  <a:pt x="2236" y="651"/>
                </a:lnTo>
                <a:lnTo>
                  <a:pt x="2244" y="651"/>
                </a:lnTo>
                <a:lnTo>
                  <a:pt x="2249" y="1305"/>
                </a:lnTo>
                <a:lnTo>
                  <a:pt x="2257" y="651"/>
                </a:lnTo>
                <a:lnTo>
                  <a:pt x="2265" y="651"/>
                </a:lnTo>
                <a:lnTo>
                  <a:pt x="2273" y="651"/>
                </a:lnTo>
                <a:lnTo>
                  <a:pt x="2281" y="651"/>
                </a:lnTo>
                <a:lnTo>
                  <a:pt x="2287" y="651"/>
                </a:lnTo>
                <a:lnTo>
                  <a:pt x="2295" y="1088"/>
                </a:lnTo>
                <a:lnTo>
                  <a:pt x="2303" y="651"/>
                </a:lnTo>
                <a:lnTo>
                  <a:pt x="2311" y="651"/>
                </a:lnTo>
                <a:lnTo>
                  <a:pt x="2319" y="871"/>
                </a:lnTo>
                <a:lnTo>
                  <a:pt x="2324" y="651"/>
                </a:lnTo>
                <a:lnTo>
                  <a:pt x="2332" y="651"/>
                </a:lnTo>
                <a:lnTo>
                  <a:pt x="2340" y="651"/>
                </a:lnTo>
                <a:lnTo>
                  <a:pt x="2348" y="651"/>
                </a:lnTo>
                <a:lnTo>
                  <a:pt x="2354" y="1305"/>
                </a:lnTo>
                <a:lnTo>
                  <a:pt x="2362" y="651"/>
                </a:lnTo>
                <a:lnTo>
                  <a:pt x="2370" y="651"/>
                </a:lnTo>
                <a:lnTo>
                  <a:pt x="2378" y="1088"/>
                </a:lnTo>
                <a:lnTo>
                  <a:pt x="2386" y="651"/>
                </a:lnTo>
                <a:lnTo>
                  <a:pt x="2391" y="871"/>
                </a:lnTo>
                <a:lnTo>
                  <a:pt x="2399" y="651"/>
                </a:lnTo>
                <a:lnTo>
                  <a:pt x="2407" y="0"/>
                </a:lnTo>
                <a:lnTo>
                  <a:pt x="2415" y="651"/>
                </a:lnTo>
                <a:lnTo>
                  <a:pt x="2424" y="651"/>
                </a:lnTo>
                <a:lnTo>
                  <a:pt x="2429" y="651"/>
                </a:lnTo>
                <a:lnTo>
                  <a:pt x="2437" y="651"/>
                </a:lnTo>
                <a:lnTo>
                  <a:pt x="2445" y="1305"/>
                </a:lnTo>
                <a:lnTo>
                  <a:pt x="2453" y="651"/>
                </a:lnTo>
                <a:lnTo>
                  <a:pt x="2461" y="651"/>
                </a:lnTo>
                <a:lnTo>
                  <a:pt x="2466" y="651"/>
                </a:lnTo>
                <a:lnTo>
                  <a:pt x="2474" y="651"/>
                </a:lnTo>
                <a:lnTo>
                  <a:pt x="2482" y="651"/>
                </a:lnTo>
                <a:lnTo>
                  <a:pt x="2491" y="217"/>
                </a:lnTo>
                <a:lnTo>
                  <a:pt x="2496" y="651"/>
                </a:lnTo>
                <a:lnTo>
                  <a:pt x="2504" y="651"/>
                </a:lnTo>
                <a:lnTo>
                  <a:pt x="2512" y="1305"/>
                </a:lnTo>
                <a:lnTo>
                  <a:pt x="2520" y="651"/>
                </a:lnTo>
                <a:lnTo>
                  <a:pt x="2528" y="871"/>
                </a:lnTo>
                <a:lnTo>
                  <a:pt x="2533" y="651"/>
                </a:lnTo>
                <a:lnTo>
                  <a:pt x="2541" y="651"/>
                </a:lnTo>
                <a:lnTo>
                  <a:pt x="2550" y="651"/>
                </a:lnTo>
                <a:lnTo>
                  <a:pt x="2558" y="651"/>
                </a:lnTo>
                <a:lnTo>
                  <a:pt x="2566" y="651"/>
                </a:lnTo>
                <a:lnTo>
                  <a:pt x="2571" y="0"/>
                </a:lnTo>
                <a:lnTo>
                  <a:pt x="2579" y="651"/>
                </a:lnTo>
                <a:lnTo>
                  <a:pt x="2587" y="1088"/>
                </a:lnTo>
                <a:lnTo>
                  <a:pt x="2595" y="651"/>
                </a:lnTo>
                <a:lnTo>
                  <a:pt x="2603" y="651"/>
                </a:lnTo>
                <a:lnTo>
                  <a:pt x="2609" y="1088"/>
                </a:lnTo>
                <a:lnTo>
                  <a:pt x="2617" y="651"/>
                </a:lnTo>
                <a:lnTo>
                  <a:pt x="2625" y="651"/>
                </a:lnTo>
                <a:lnTo>
                  <a:pt x="2633" y="651"/>
                </a:lnTo>
                <a:lnTo>
                  <a:pt x="2638" y="651"/>
                </a:lnTo>
                <a:lnTo>
                  <a:pt x="2646" y="0"/>
                </a:lnTo>
                <a:lnTo>
                  <a:pt x="2654" y="651"/>
                </a:lnTo>
                <a:lnTo>
                  <a:pt x="2662" y="651"/>
                </a:lnTo>
                <a:lnTo>
                  <a:pt x="2670" y="651"/>
                </a:lnTo>
                <a:lnTo>
                  <a:pt x="2676" y="434"/>
                </a:lnTo>
                <a:lnTo>
                  <a:pt x="2684" y="651"/>
                </a:lnTo>
                <a:moveTo>
                  <a:pt x="0" y="434"/>
                </a:moveTo>
                <a:lnTo>
                  <a:pt x="5" y="651"/>
                </a:lnTo>
                <a:lnTo>
                  <a:pt x="13" y="651"/>
                </a:lnTo>
                <a:lnTo>
                  <a:pt x="21" y="1088"/>
                </a:lnTo>
                <a:lnTo>
                  <a:pt x="29" y="651"/>
                </a:lnTo>
                <a:lnTo>
                  <a:pt x="37" y="651"/>
                </a:lnTo>
                <a:lnTo>
                  <a:pt x="43" y="651"/>
                </a:lnTo>
                <a:lnTo>
                  <a:pt x="51" y="651"/>
                </a:lnTo>
                <a:lnTo>
                  <a:pt x="59" y="651"/>
                </a:lnTo>
                <a:lnTo>
                  <a:pt x="67" y="0"/>
                </a:lnTo>
                <a:lnTo>
                  <a:pt x="75" y="651"/>
                </a:lnTo>
                <a:lnTo>
                  <a:pt x="80" y="651"/>
                </a:lnTo>
                <a:lnTo>
                  <a:pt x="88" y="871"/>
                </a:lnTo>
                <a:lnTo>
                  <a:pt x="96" y="651"/>
                </a:lnTo>
                <a:lnTo>
                  <a:pt x="104" y="651"/>
                </a:lnTo>
                <a:lnTo>
                  <a:pt x="110" y="651"/>
                </a:lnTo>
                <a:lnTo>
                  <a:pt x="118" y="651"/>
                </a:lnTo>
                <a:lnTo>
                  <a:pt x="126" y="651"/>
                </a:lnTo>
                <a:lnTo>
                  <a:pt x="134" y="1088"/>
                </a:lnTo>
                <a:lnTo>
                  <a:pt x="142" y="651"/>
                </a:lnTo>
                <a:lnTo>
                  <a:pt x="147" y="1305"/>
                </a:lnTo>
                <a:lnTo>
                  <a:pt x="155" y="651"/>
                </a:lnTo>
                <a:lnTo>
                  <a:pt x="163" y="651"/>
                </a:lnTo>
                <a:lnTo>
                  <a:pt x="171" y="651"/>
                </a:lnTo>
                <a:lnTo>
                  <a:pt x="179" y="871"/>
                </a:lnTo>
                <a:lnTo>
                  <a:pt x="185" y="651"/>
                </a:lnTo>
                <a:lnTo>
                  <a:pt x="193" y="651"/>
                </a:lnTo>
                <a:lnTo>
                  <a:pt x="201" y="217"/>
                </a:lnTo>
                <a:lnTo>
                  <a:pt x="209" y="651"/>
                </a:lnTo>
                <a:lnTo>
                  <a:pt x="217" y="0"/>
                </a:lnTo>
                <a:lnTo>
                  <a:pt x="222" y="651"/>
                </a:lnTo>
                <a:lnTo>
                  <a:pt x="230" y="651"/>
                </a:lnTo>
                <a:lnTo>
                  <a:pt x="238" y="651"/>
                </a:lnTo>
                <a:lnTo>
                  <a:pt x="246" y="651"/>
                </a:lnTo>
                <a:lnTo>
                  <a:pt x="252" y="651"/>
                </a:lnTo>
                <a:lnTo>
                  <a:pt x="260" y="651"/>
                </a:lnTo>
                <a:lnTo>
                  <a:pt x="268" y="651"/>
                </a:lnTo>
                <a:lnTo>
                  <a:pt x="276" y="651"/>
                </a:lnTo>
                <a:lnTo>
                  <a:pt x="284" y="651"/>
                </a:lnTo>
                <a:lnTo>
                  <a:pt x="289" y="651"/>
                </a:lnTo>
                <a:lnTo>
                  <a:pt x="297" y="651"/>
                </a:lnTo>
                <a:lnTo>
                  <a:pt x="305" y="651"/>
                </a:lnTo>
                <a:lnTo>
                  <a:pt x="313" y="651"/>
                </a:lnTo>
                <a:lnTo>
                  <a:pt x="321" y="651"/>
                </a:lnTo>
                <a:lnTo>
                  <a:pt x="327" y="651"/>
                </a:lnTo>
                <a:lnTo>
                  <a:pt x="335" y="651"/>
                </a:lnTo>
                <a:lnTo>
                  <a:pt x="343" y="217"/>
                </a:lnTo>
                <a:lnTo>
                  <a:pt x="351" y="651"/>
                </a:lnTo>
                <a:lnTo>
                  <a:pt x="359" y="651"/>
                </a:lnTo>
                <a:lnTo>
                  <a:pt x="364" y="651"/>
                </a:lnTo>
                <a:lnTo>
                  <a:pt x="372" y="217"/>
                </a:lnTo>
                <a:lnTo>
                  <a:pt x="380" y="651"/>
                </a:lnTo>
                <a:lnTo>
                  <a:pt x="388" y="651"/>
                </a:lnTo>
                <a:lnTo>
                  <a:pt x="394" y="651"/>
                </a:lnTo>
                <a:lnTo>
                  <a:pt x="402" y="1305"/>
                </a:lnTo>
                <a:lnTo>
                  <a:pt x="410" y="651"/>
                </a:lnTo>
                <a:lnTo>
                  <a:pt x="418" y="651"/>
                </a:lnTo>
                <a:lnTo>
                  <a:pt x="426" y="651"/>
                </a:lnTo>
                <a:lnTo>
                  <a:pt x="431" y="651"/>
                </a:lnTo>
                <a:lnTo>
                  <a:pt x="439" y="651"/>
                </a:lnTo>
                <a:lnTo>
                  <a:pt x="447" y="651"/>
                </a:lnTo>
              </a:path>
            </a:pathLst>
          </a:custGeom>
          <a:noFill/>
          <a:ln w="25400" cap="flat">
            <a:solidFill>
              <a:srgbClr val="93959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4" name="Freeform 46"/>
          <p:cNvSpPr>
            <a:spLocks noEditPoints="1"/>
          </p:cNvSpPr>
          <p:nvPr/>
        </p:nvSpPr>
        <p:spPr bwMode="auto">
          <a:xfrm>
            <a:off x="4572000" y="3294245"/>
            <a:ext cx="4260850" cy="749300"/>
          </a:xfrm>
          <a:custGeom>
            <a:avLst/>
            <a:gdLst>
              <a:gd name="T0" fmla="*/ 485 w 2684"/>
              <a:gd name="T1" fmla="*/ 179 h 472"/>
              <a:gd name="T2" fmla="*/ 531 w 2684"/>
              <a:gd name="T3" fmla="*/ 276 h 472"/>
              <a:gd name="T4" fmla="*/ 573 w 2684"/>
              <a:gd name="T5" fmla="*/ 179 h 472"/>
              <a:gd name="T6" fmla="*/ 619 w 2684"/>
              <a:gd name="T7" fmla="*/ 238 h 472"/>
              <a:gd name="T8" fmla="*/ 665 w 2684"/>
              <a:gd name="T9" fmla="*/ 193 h 472"/>
              <a:gd name="T10" fmla="*/ 710 w 2684"/>
              <a:gd name="T11" fmla="*/ 209 h 472"/>
              <a:gd name="T12" fmla="*/ 753 w 2684"/>
              <a:gd name="T13" fmla="*/ 174 h 472"/>
              <a:gd name="T14" fmla="*/ 799 w 2684"/>
              <a:gd name="T15" fmla="*/ 104 h 472"/>
              <a:gd name="T16" fmla="*/ 844 w 2684"/>
              <a:gd name="T17" fmla="*/ 230 h 472"/>
              <a:gd name="T18" fmla="*/ 890 w 2684"/>
              <a:gd name="T19" fmla="*/ 220 h 472"/>
              <a:gd name="T20" fmla="*/ 933 w 2684"/>
              <a:gd name="T21" fmla="*/ 262 h 472"/>
              <a:gd name="T22" fmla="*/ 978 w 2684"/>
              <a:gd name="T23" fmla="*/ 222 h 472"/>
              <a:gd name="T24" fmla="*/ 1024 w 2684"/>
              <a:gd name="T25" fmla="*/ 112 h 472"/>
              <a:gd name="T26" fmla="*/ 1069 w 2684"/>
              <a:gd name="T27" fmla="*/ 244 h 472"/>
              <a:gd name="T28" fmla="*/ 1112 w 2684"/>
              <a:gd name="T29" fmla="*/ 244 h 472"/>
              <a:gd name="T30" fmla="*/ 1158 w 2684"/>
              <a:gd name="T31" fmla="*/ 254 h 472"/>
              <a:gd name="T32" fmla="*/ 1204 w 2684"/>
              <a:gd name="T33" fmla="*/ 246 h 472"/>
              <a:gd name="T34" fmla="*/ 1249 w 2684"/>
              <a:gd name="T35" fmla="*/ 222 h 472"/>
              <a:gd name="T36" fmla="*/ 1292 w 2684"/>
              <a:gd name="T37" fmla="*/ 303 h 472"/>
              <a:gd name="T38" fmla="*/ 1338 w 2684"/>
              <a:gd name="T39" fmla="*/ 273 h 472"/>
              <a:gd name="T40" fmla="*/ 1383 w 2684"/>
              <a:gd name="T41" fmla="*/ 222 h 472"/>
              <a:gd name="T42" fmla="*/ 1429 w 2684"/>
              <a:gd name="T43" fmla="*/ 230 h 472"/>
              <a:gd name="T44" fmla="*/ 1472 w 2684"/>
              <a:gd name="T45" fmla="*/ 222 h 472"/>
              <a:gd name="T46" fmla="*/ 1517 w 2684"/>
              <a:gd name="T47" fmla="*/ 177 h 472"/>
              <a:gd name="T48" fmla="*/ 1563 w 2684"/>
              <a:gd name="T49" fmla="*/ 222 h 472"/>
              <a:gd name="T50" fmla="*/ 1606 w 2684"/>
              <a:gd name="T51" fmla="*/ 238 h 472"/>
              <a:gd name="T52" fmla="*/ 1651 w 2684"/>
              <a:gd name="T53" fmla="*/ 203 h 472"/>
              <a:gd name="T54" fmla="*/ 1697 w 2684"/>
              <a:gd name="T55" fmla="*/ 222 h 472"/>
              <a:gd name="T56" fmla="*/ 1742 w 2684"/>
              <a:gd name="T57" fmla="*/ 222 h 472"/>
              <a:gd name="T58" fmla="*/ 1785 w 2684"/>
              <a:gd name="T59" fmla="*/ 284 h 472"/>
              <a:gd name="T60" fmla="*/ 1831 w 2684"/>
              <a:gd name="T61" fmla="*/ 217 h 472"/>
              <a:gd name="T62" fmla="*/ 1877 w 2684"/>
              <a:gd name="T63" fmla="*/ 222 h 472"/>
              <a:gd name="T64" fmla="*/ 1922 w 2684"/>
              <a:gd name="T65" fmla="*/ 225 h 472"/>
              <a:gd name="T66" fmla="*/ 1965 w 2684"/>
              <a:gd name="T67" fmla="*/ 437 h 472"/>
              <a:gd name="T68" fmla="*/ 2011 w 2684"/>
              <a:gd name="T69" fmla="*/ 220 h 472"/>
              <a:gd name="T70" fmla="*/ 2056 w 2684"/>
              <a:gd name="T71" fmla="*/ 222 h 472"/>
              <a:gd name="T72" fmla="*/ 2102 w 2684"/>
              <a:gd name="T73" fmla="*/ 222 h 472"/>
              <a:gd name="T74" fmla="*/ 2145 w 2684"/>
              <a:gd name="T75" fmla="*/ 198 h 472"/>
              <a:gd name="T76" fmla="*/ 2190 w 2684"/>
              <a:gd name="T77" fmla="*/ 222 h 472"/>
              <a:gd name="T78" fmla="*/ 2236 w 2684"/>
              <a:gd name="T79" fmla="*/ 8 h 472"/>
              <a:gd name="T80" fmla="*/ 2281 w 2684"/>
              <a:gd name="T81" fmla="*/ 222 h 472"/>
              <a:gd name="T82" fmla="*/ 2324 w 2684"/>
              <a:gd name="T83" fmla="*/ 410 h 472"/>
              <a:gd name="T84" fmla="*/ 2370 w 2684"/>
              <a:gd name="T85" fmla="*/ 252 h 472"/>
              <a:gd name="T86" fmla="*/ 2415 w 2684"/>
              <a:gd name="T87" fmla="*/ 94 h 472"/>
              <a:gd name="T88" fmla="*/ 2461 w 2684"/>
              <a:gd name="T89" fmla="*/ 246 h 472"/>
              <a:gd name="T90" fmla="*/ 2504 w 2684"/>
              <a:gd name="T91" fmla="*/ 187 h 472"/>
              <a:gd name="T92" fmla="*/ 2550 w 2684"/>
              <a:gd name="T93" fmla="*/ 222 h 472"/>
              <a:gd name="T94" fmla="*/ 2595 w 2684"/>
              <a:gd name="T95" fmla="*/ 437 h 472"/>
              <a:gd name="T96" fmla="*/ 2638 w 2684"/>
              <a:gd name="T97" fmla="*/ 222 h 472"/>
              <a:gd name="T98" fmla="*/ 2684 w 2684"/>
              <a:gd name="T99" fmla="*/ 40 h 472"/>
              <a:gd name="T100" fmla="*/ 37 w 2684"/>
              <a:gd name="T101" fmla="*/ 276 h 472"/>
              <a:gd name="T102" fmla="*/ 80 w 2684"/>
              <a:gd name="T103" fmla="*/ 136 h 472"/>
              <a:gd name="T104" fmla="*/ 126 w 2684"/>
              <a:gd name="T105" fmla="*/ 222 h 472"/>
              <a:gd name="T106" fmla="*/ 171 w 2684"/>
              <a:gd name="T107" fmla="*/ 332 h 472"/>
              <a:gd name="T108" fmla="*/ 217 w 2684"/>
              <a:gd name="T109" fmla="*/ 190 h 472"/>
              <a:gd name="T110" fmla="*/ 260 w 2684"/>
              <a:gd name="T111" fmla="*/ 187 h 472"/>
              <a:gd name="T112" fmla="*/ 305 w 2684"/>
              <a:gd name="T113" fmla="*/ 220 h 472"/>
              <a:gd name="T114" fmla="*/ 351 w 2684"/>
              <a:gd name="T115" fmla="*/ 112 h 472"/>
              <a:gd name="T116" fmla="*/ 394 w 2684"/>
              <a:gd name="T117" fmla="*/ 161 h 472"/>
              <a:gd name="T118" fmla="*/ 439 w 2684"/>
              <a:gd name="T119" fmla="*/ 244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4" h="472">
                <a:moveTo>
                  <a:pt x="447" y="236"/>
                </a:moveTo>
                <a:lnTo>
                  <a:pt x="455" y="230"/>
                </a:lnTo>
                <a:lnTo>
                  <a:pt x="464" y="228"/>
                </a:lnTo>
                <a:lnTo>
                  <a:pt x="469" y="112"/>
                </a:lnTo>
                <a:lnTo>
                  <a:pt x="477" y="155"/>
                </a:lnTo>
                <a:lnTo>
                  <a:pt x="485" y="179"/>
                </a:lnTo>
                <a:lnTo>
                  <a:pt x="493" y="195"/>
                </a:lnTo>
                <a:lnTo>
                  <a:pt x="501" y="206"/>
                </a:lnTo>
                <a:lnTo>
                  <a:pt x="506" y="214"/>
                </a:lnTo>
                <a:lnTo>
                  <a:pt x="514" y="359"/>
                </a:lnTo>
                <a:lnTo>
                  <a:pt x="522" y="308"/>
                </a:lnTo>
                <a:lnTo>
                  <a:pt x="531" y="276"/>
                </a:lnTo>
                <a:lnTo>
                  <a:pt x="539" y="254"/>
                </a:lnTo>
                <a:lnTo>
                  <a:pt x="544" y="241"/>
                </a:lnTo>
                <a:lnTo>
                  <a:pt x="552" y="233"/>
                </a:lnTo>
                <a:lnTo>
                  <a:pt x="560" y="96"/>
                </a:lnTo>
                <a:lnTo>
                  <a:pt x="568" y="147"/>
                </a:lnTo>
                <a:lnTo>
                  <a:pt x="573" y="179"/>
                </a:lnTo>
                <a:lnTo>
                  <a:pt x="581" y="198"/>
                </a:lnTo>
                <a:lnTo>
                  <a:pt x="590" y="209"/>
                </a:lnTo>
                <a:lnTo>
                  <a:pt x="598" y="300"/>
                </a:lnTo>
                <a:lnTo>
                  <a:pt x="606" y="268"/>
                </a:lnTo>
                <a:lnTo>
                  <a:pt x="611" y="249"/>
                </a:lnTo>
                <a:lnTo>
                  <a:pt x="619" y="238"/>
                </a:lnTo>
                <a:lnTo>
                  <a:pt x="627" y="230"/>
                </a:lnTo>
                <a:lnTo>
                  <a:pt x="635" y="228"/>
                </a:lnTo>
                <a:lnTo>
                  <a:pt x="643" y="364"/>
                </a:lnTo>
                <a:lnTo>
                  <a:pt x="649" y="305"/>
                </a:lnTo>
                <a:lnTo>
                  <a:pt x="657" y="171"/>
                </a:lnTo>
                <a:lnTo>
                  <a:pt x="665" y="193"/>
                </a:lnTo>
                <a:lnTo>
                  <a:pt x="673" y="206"/>
                </a:lnTo>
                <a:lnTo>
                  <a:pt x="681" y="80"/>
                </a:lnTo>
                <a:lnTo>
                  <a:pt x="686" y="142"/>
                </a:lnTo>
                <a:lnTo>
                  <a:pt x="694" y="179"/>
                </a:lnTo>
                <a:lnTo>
                  <a:pt x="702" y="198"/>
                </a:lnTo>
                <a:lnTo>
                  <a:pt x="710" y="209"/>
                </a:lnTo>
                <a:lnTo>
                  <a:pt x="716" y="217"/>
                </a:lnTo>
                <a:lnTo>
                  <a:pt x="724" y="220"/>
                </a:lnTo>
                <a:lnTo>
                  <a:pt x="732" y="222"/>
                </a:lnTo>
                <a:lnTo>
                  <a:pt x="740" y="222"/>
                </a:lnTo>
                <a:lnTo>
                  <a:pt x="748" y="131"/>
                </a:lnTo>
                <a:lnTo>
                  <a:pt x="753" y="174"/>
                </a:lnTo>
                <a:lnTo>
                  <a:pt x="761" y="198"/>
                </a:lnTo>
                <a:lnTo>
                  <a:pt x="769" y="209"/>
                </a:lnTo>
                <a:lnTo>
                  <a:pt x="777" y="72"/>
                </a:lnTo>
                <a:lnTo>
                  <a:pt x="785" y="142"/>
                </a:lnTo>
                <a:lnTo>
                  <a:pt x="791" y="179"/>
                </a:lnTo>
                <a:lnTo>
                  <a:pt x="799" y="104"/>
                </a:lnTo>
                <a:lnTo>
                  <a:pt x="807" y="161"/>
                </a:lnTo>
                <a:lnTo>
                  <a:pt x="815" y="308"/>
                </a:lnTo>
                <a:lnTo>
                  <a:pt x="823" y="268"/>
                </a:lnTo>
                <a:lnTo>
                  <a:pt x="828" y="246"/>
                </a:lnTo>
                <a:lnTo>
                  <a:pt x="836" y="236"/>
                </a:lnTo>
                <a:lnTo>
                  <a:pt x="844" y="230"/>
                </a:lnTo>
                <a:lnTo>
                  <a:pt x="852" y="96"/>
                </a:lnTo>
                <a:lnTo>
                  <a:pt x="858" y="158"/>
                </a:lnTo>
                <a:lnTo>
                  <a:pt x="866" y="190"/>
                </a:lnTo>
                <a:lnTo>
                  <a:pt x="874" y="206"/>
                </a:lnTo>
                <a:lnTo>
                  <a:pt x="882" y="214"/>
                </a:lnTo>
                <a:lnTo>
                  <a:pt x="890" y="220"/>
                </a:lnTo>
                <a:lnTo>
                  <a:pt x="895" y="222"/>
                </a:lnTo>
                <a:lnTo>
                  <a:pt x="903" y="222"/>
                </a:lnTo>
                <a:lnTo>
                  <a:pt x="911" y="222"/>
                </a:lnTo>
                <a:lnTo>
                  <a:pt x="919" y="380"/>
                </a:lnTo>
                <a:lnTo>
                  <a:pt x="927" y="303"/>
                </a:lnTo>
                <a:lnTo>
                  <a:pt x="933" y="262"/>
                </a:lnTo>
                <a:lnTo>
                  <a:pt x="941" y="241"/>
                </a:lnTo>
                <a:lnTo>
                  <a:pt x="949" y="230"/>
                </a:lnTo>
                <a:lnTo>
                  <a:pt x="957" y="228"/>
                </a:lnTo>
                <a:lnTo>
                  <a:pt x="965" y="225"/>
                </a:lnTo>
                <a:lnTo>
                  <a:pt x="970" y="225"/>
                </a:lnTo>
                <a:lnTo>
                  <a:pt x="978" y="222"/>
                </a:lnTo>
                <a:lnTo>
                  <a:pt x="986" y="83"/>
                </a:lnTo>
                <a:lnTo>
                  <a:pt x="994" y="161"/>
                </a:lnTo>
                <a:lnTo>
                  <a:pt x="1000" y="195"/>
                </a:lnTo>
                <a:lnTo>
                  <a:pt x="1008" y="212"/>
                </a:lnTo>
                <a:lnTo>
                  <a:pt x="1016" y="220"/>
                </a:lnTo>
                <a:lnTo>
                  <a:pt x="1024" y="112"/>
                </a:lnTo>
                <a:lnTo>
                  <a:pt x="1032" y="174"/>
                </a:lnTo>
                <a:lnTo>
                  <a:pt x="1037" y="203"/>
                </a:lnTo>
                <a:lnTo>
                  <a:pt x="1045" y="214"/>
                </a:lnTo>
                <a:lnTo>
                  <a:pt x="1053" y="335"/>
                </a:lnTo>
                <a:lnTo>
                  <a:pt x="1061" y="271"/>
                </a:lnTo>
                <a:lnTo>
                  <a:pt x="1069" y="244"/>
                </a:lnTo>
                <a:lnTo>
                  <a:pt x="1075" y="230"/>
                </a:lnTo>
                <a:lnTo>
                  <a:pt x="1083" y="228"/>
                </a:lnTo>
                <a:lnTo>
                  <a:pt x="1091" y="225"/>
                </a:lnTo>
                <a:lnTo>
                  <a:pt x="1099" y="343"/>
                </a:lnTo>
                <a:lnTo>
                  <a:pt x="1107" y="276"/>
                </a:lnTo>
                <a:lnTo>
                  <a:pt x="1112" y="244"/>
                </a:lnTo>
                <a:lnTo>
                  <a:pt x="1120" y="230"/>
                </a:lnTo>
                <a:lnTo>
                  <a:pt x="1128" y="228"/>
                </a:lnTo>
                <a:lnTo>
                  <a:pt x="1137" y="72"/>
                </a:lnTo>
                <a:lnTo>
                  <a:pt x="1142" y="161"/>
                </a:lnTo>
                <a:lnTo>
                  <a:pt x="1150" y="303"/>
                </a:lnTo>
                <a:lnTo>
                  <a:pt x="1158" y="254"/>
                </a:lnTo>
                <a:lnTo>
                  <a:pt x="1166" y="421"/>
                </a:lnTo>
                <a:lnTo>
                  <a:pt x="1174" y="316"/>
                </a:lnTo>
                <a:lnTo>
                  <a:pt x="1179" y="472"/>
                </a:lnTo>
                <a:lnTo>
                  <a:pt x="1187" y="348"/>
                </a:lnTo>
                <a:lnTo>
                  <a:pt x="1195" y="279"/>
                </a:lnTo>
                <a:lnTo>
                  <a:pt x="1204" y="246"/>
                </a:lnTo>
                <a:lnTo>
                  <a:pt x="1212" y="233"/>
                </a:lnTo>
                <a:lnTo>
                  <a:pt x="1217" y="228"/>
                </a:lnTo>
                <a:lnTo>
                  <a:pt x="1225" y="225"/>
                </a:lnTo>
                <a:lnTo>
                  <a:pt x="1233" y="225"/>
                </a:lnTo>
                <a:lnTo>
                  <a:pt x="1241" y="222"/>
                </a:lnTo>
                <a:lnTo>
                  <a:pt x="1249" y="222"/>
                </a:lnTo>
                <a:lnTo>
                  <a:pt x="1254" y="222"/>
                </a:lnTo>
                <a:lnTo>
                  <a:pt x="1263" y="386"/>
                </a:lnTo>
                <a:lnTo>
                  <a:pt x="1271" y="292"/>
                </a:lnTo>
                <a:lnTo>
                  <a:pt x="1279" y="249"/>
                </a:lnTo>
                <a:lnTo>
                  <a:pt x="1287" y="410"/>
                </a:lnTo>
                <a:lnTo>
                  <a:pt x="1292" y="303"/>
                </a:lnTo>
                <a:lnTo>
                  <a:pt x="1300" y="386"/>
                </a:lnTo>
                <a:lnTo>
                  <a:pt x="1308" y="292"/>
                </a:lnTo>
                <a:lnTo>
                  <a:pt x="1316" y="249"/>
                </a:lnTo>
                <a:lnTo>
                  <a:pt x="1322" y="233"/>
                </a:lnTo>
                <a:lnTo>
                  <a:pt x="1330" y="351"/>
                </a:lnTo>
                <a:lnTo>
                  <a:pt x="1338" y="273"/>
                </a:lnTo>
                <a:lnTo>
                  <a:pt x="1346" y="241"/>
                </a:lnTo>
                <a:lnTo>
                  <a:pt x="1354" y="230"/>
                </a:lnTo>
                <a:lnTo>
                  <a:pt x="1359" y="225"/>
                </a:lnTo>
                <a:lnTo>
                  <a:pt x="1367" y="225"/>
                </a:lnTo>
                <a:lnTo>
                  <a:pt x="1375" y="222"/>
                </a:lnTo>
                <a:lnTo>
                  <a:pt x="1383" y="222"/>
                </a:lnTo>
                <a:lnTo>
                  <a:pt x="1391" y="222"/>
                </a:lnTo>
                <a:lnTo>
                  <a:pt x="1397" y="222"/>
                </a:lnTo>
                <a:lnTo>
                  <a:pt x="1405" y="380"/>
                </a:lnTo>
                <a:lnTo>
                  <a:pt x="1413" y="284"/>
                </a:lnTo>
                <a:lnTo>
                  <a:pt x="1421" y="244"/>
                </a:lnTo>
                <a:lnTo>
                  <a:pt x="1429" y="230"/>
                </a:lnTo>
                <a:lnTo>
                  <a:pt x="1434" y="225"/>
                </a:lnTo>
                <a:lnTo>
                  <a:pt x="1442" y="96"/>
                </a:lnTo>
                <a:lnTo>
                  <a:pt x="1450" y="179"/>
                </a:lnTo>
                <a:lnTo>
                  <a:pt x="1458" y="209"/>
                </a:lnTo>
                <a:lnTo>
                  <a:pt x="1464" y="220"/>
                </a:lnTo>
                <a:lnTo>
                  <a:pt x="1472" y="222"/>
                </a:lnTo>
                <a:lnTo>
                  <a:pt x="1480" y="67"/>
                </a:lnTo>
                <a:lnTo>
                  <a:pt x="1488" y="166"/>
                </a:lnTo>
                <a:lnTo>
                  <a:pt x="1496" y="206"/>
                </a:lnTo>
                <a:lnTo>
                  <a:pt x="1501" y="217"/>
                </a:lnTo>
                <a:lnTo>
                  <a:pt x="1509" y="91"/>
                </a:lnTo>
                <a:lnTo>
                  <a:pt x="1517" y="177"/>
                </a:lnTo>
                <a:lnTo>
                  <a:pt x="1525" y="209"/>
                </a:lnTo>
                <a:lnTo>
                  <a:pt x="1533" y="220"/>
                </a:lnTo>
                <a:lnTo>
                  <a:pt x="1539" y="222"/>
                </a:lnTo>
                <a:lnTo>
                  <a:pt x="1547" y="222"/>
                </a:lnTo>
                <a:lnTo>
                  <a:pt x="1555" y="222"/>
                </a:lnTo>
                <a:lnTo>
                  <a:pt x="1563" y="222"/>
                </a:lnTo>
                <a:lnTo>
                  <a:pt x="1571" y="222"/>
                </a:lnTo>
                <a:lnTo>
                  <a:pt x="1576" y="222"/>
                </a:lnTo>
                <a:lnTo>
                  <a:pt x="1584" y="222"/>
                </a:lnTo>
                <a:lnTo>
                  <a:pt x="1592" y="386"/>
                </a:lnTo>
                <a:lnTo>
                  <a:pt x="1600" y="279"/>
                </a:lnTo>
                <a:lnTo>
                  <a:pt x="1606" y="238"/>
                </a:lnTo>
                <a:lnTo>
                  <a:pt x="1614" y="228"/>
                </a:lnTo>
                <a:lnTo>
                  <a:pt x="1622" y="88"/>
                </a:lnTo>
                <a:lnTo>
                  <a:pt x="1630" y="185"/>
                </a:lnTo>
                <a:lnTo>
                  <a:pt x="1638" y="21"/>
                </a:lnTo>
                <a:lnTo>
                  <a:pt x="1643" y="153"/>
                </a:lnTo>
                <a:lnTo>
                  <a:pt x="1651" y="203"/>
                </a:lnTo>
                <a:lnTo>
                  <a:pt x="1659" y="75"/>
                </a:lnTo>
                <a:lnTo>
                  <a:pt x="1667" y="177"/>
                </a:lnTo>
                <a:lnTo>
                  <a:pt x="1675" y="212"/>
                </a:lnTo>
                <a:lnTo>
                  <a:pt x="1681" y="220"/>
                </a:lnTo>
                <a:lnTo>
                  <a:pt x="1689" y="222"/>
                </a:lnTo>
                <a:lnTo>
                  <a:pt x="1697" y="222"/>
                </a:lnTo>
                <a:lnTo>
                  <a:pt x="1705" y="222"/>
                </a:lnTo>
                <a:lnTo>
                  <a:pt x="1713" y="222"/>
                </a:lnTo>
                <a:lnTo>
                  <a:pt x="1718" y="222"/>
                </a:lnTo>
                <a:lnTo>
                  <a:pt x="1726" y="222"/>
                </a:lnTo>
                <a:lnTo>
                  <a:pt x="1734" y="222"/>
                </a:lnTo>
                <a:lnTo>
                  <a:pt x="1742" y="222"/>
                </a:lnTo>
                <a:lnTo>
                  <a:pt x="1748" y="222"/>
                </a:lnTo>
                <a:lnTo>
                  <a:pt x="1756" y="222"/>
                </a:lnTo>
                <a:lnTo>
                  <a:pt x="1764" y="222"/>
                </a:lnTo>
                <a:lnTo>
                  <a:pt x="1772" y="222"/>
                </a:lnTo>
                <a:lnTo>
                  <a:pt x="1780" y="423"/>
                </a:lnTo>
                <a:lnTo>
                  <a:pt x="1785" y="284"/>
                </a:lnTo>
                <a:lnTo>
                  <a:pt x="1793" y="99"/>
                </a:lnTo>
                <a:lnTo>
                  <a:pt x="1801" y="195"/>
                </a:lnTo>
                <a:lnTo>
                  <a:pt x="1809" y="217"/>
                </a:lnTo>
                <a:lnTo>
                  <a:pt x="1818" y="69"/>
                </a:lnTo>
                <a:lnTo>
                  <a:pt x="1823" y="185"/>
                </a:lnTo>
                <a:lnTo>
                  <a:pt x="1831" y="217"/>
                </a:lnTo>
                <a:lnTo>
                  <a:pt x="1839" y="222"/>
                </a:lnTo>
                <a:lnTo>
                  <a:pt x="1847" y="222"/>
                </a:lnTo>
                <a:lnTo>
                  <a:pt x="1855" y="32"/>
                </a:lnTo>
                <a:lnTo>
                  <a:pt x="1860" y="171"/>
                </a:lnTo>
                <a:lnTo>
                  <a:pt x="1868" y="214"/>
                </a:lnTo>
                <a:lnTo>
                  <a:pt x="1877" y="222"/>
                </a:lnTo>
                <a:lnTo>
                  <a:pt x="1885" y="222"/>
                </a:lnTo>
                <a:lnTo>
                  <a:pt x="1890" y="222"/>
                </a:lnTo>
                <a:lnTo>
                  <a:pt x="1898" y="380"/>
                </a:lnTo>
                <a:lnTo>
                  <a:pt x="1906" y="262"/>
                </a:lnTo>
                <a:lnTo>
                  <a:pt x="1914" y="230"/>
                </a:lnTo>
                <a:lnTo>
                  <a:pt x="1922" y="225"/>
                </a:lnTo>
                <a:lnTo>
                  <a:pt x="1927" y="222"/>
                </a:lnTo>
                <a:lnTo>
                  <a:pt x="1936" y="222"/>
                </a:lnTo>
                <a:lnTo>
                  <a:pt x="1944" y="222"/>
                </a:lnTo>
                <a:lnTo>
                  <a:pt x="1952" y="222"/>
                </a:lnTo>
                <a:lnTo>
                  <a:pt x="1960" y="222"/>
                </a:lnTo>
                <a:lnTo>
                  <a:pt x="1965" y="437"/>
                </a:lnTo>
                <a:lnTo>
                  <a:pt x="1973" y="281"/>
                </a:lnTo>
                <a:lnTo>
                  <a:pt x="1981" y="233"/>
                </a:lnTo>
                <a:lnTo>
                  <a:pt x="1989" y="225"/>
                </a:lnTo>
                <a:lnTo>
                  <a:pt x="1997" y="64"/>
                </a:lnTo>
                <a:lnTo>
                  <a:pt x="2003" y="193"/>
                </a:lnTo>
                <a:lnTo>
                  <a:pt x="2011" y="220"/>
                </a:lnTo>
                <a:lnTo>
                  <a:pt x="2019" y="222"/>
                </a:lnTo>
                <a:lnTo>
                  <a:pt x="2027" y="222"/>
                </a:lnTo>
                <a:lnTo>
                  <a:pt x="2035" y="222"/>
                </a:lnTo>
                <a:lnTo>
                  <a:pt x="2040" y="222"/>
                </a:lnTo>
                <a:lnTo>
                  <a:pt x="2048" y="222"/>
                </a:lnTo>
                <a:lnTo>
                  <a:pt x="2056" y="222"/>
                </a:lnTo>
                <a:lnTo>
                  <a:pt x="2064" y="222"/>
                </a:lnTo>
                <a:lnTo>
                  <a:pt x="2070" y="222"/>
                </a:lnTo>
                <a:lnTo>
                  <a:pt x="2078" y="222"/>
                </a:lnTo>
                <a:lnTo>
                  <a:pt x="2086" y="222"/>
                </a:lnTo>
                <a:lnTo>
                  <a:pt x="2094" y="222"/>
                </a:lnTo>
                <a:lnTo>
                  <a:pt x="2102" y="222"/>
                </a:lnTo>
                <a:lnTo>
                  <a:pt x="2107" y="222"/>
                </a:lnTo>
                <a:lnTo>
                  <a:pt x="2115" y="8"/>
                </a:lnTo>
                <a:lnTo>
                  <a:pt x="2123" y="182"/>
                </a:lnTo>
                <a:lnTo>
                  <a:pt x="2131" y="220"/>
                </a:lnTo>
                <a:lnTo>
                  <a:pt x="2139" y="51"/>
                </a:lnTo>
                <a:lnTo>
                  <a:pt x="2145" y="198"/>
                </a:lnTo>
                <a:lnTo>
                  <a:pt x="2153" y="222"/>
                </a:lnTo>
                <a:lnTo>
                  <a:pt x="2161" y="222"/>
                </a:lnTo>
                <a:lnTo>
                  <a:pt x="2169" y="222"/>
                </a:lnTo>
                <a:lnTo>
                  <a:pt x="2177" y="222"/>
                </a:lnTo>
                <a:lnTo>
                  <a:pt x="2182" y="222"/>
                </a:lnTo>
                <a:lnTo>
                  <a:pt x="2190" y="222"/>
                </a:lnTo>
                <a:lnTo>
                  <a:pt x="2198" y="222"/>
                </a:lnTo>
                <a:lnTo>
                  <a:pt x="2206" y="53"/>
                </a:lnTo>
                <a:lnTo>
                  <a:pt x="2212" y="203"/>
                </a:lnTo>
                <a:lnTo>
                  <a:pt x="2220" y="222"/>
                </a:lnTo>
                <a:lnTo>
                  <a:pt x="2228" y="222"/>
                </a:lnTo>
                <a:lnTo>
                  <a:pt x="2236" y="8"/>
                </a:lnTo>
                <a:lnTo>
                  <a:pt x="2244" y="187"/>
                </a:lnTo>
                <a:lnTo>
                  <a:pt x="2249" y="222"/>
                </a:lnTo>
                <a:lnTo>
                  <a:pt x="2257" y="413"/>
                </a:lnTo>
                <a:lnTo>
                  <a:pt x="2265" y="254"/>
                </a:lnTo>
                <a:lnTo>
                  <a:pt x="2273" y="225"/>
                </a:lnTo>
                <a:lnTo>
                  <a:pt x="2281" y="222"/>
                </a:lnTo>
                <a:lnTo>
                  <a:pt x="2287" y="222"/>
                </a:lnTo>
                <a:lnTo>
                  <a:pt x="2295" y="222"/>
                </a:lnTo>
                <a:lnTo>
                  <a:pt x="2303" y="464"/>
                </a:lnTo>
                <a:lnTo>
                  <a:pt x="2311" y="276"/>
                </a:lnTo>
                <a:lnTo>
                  <a:pt x="2319" y="225"/>
                </a:lnTo>
                <a:lnTo>
                  <a:pt x="2324" y="410"/>
                </a:lnTo>
                <a:lnTo>
                  <a:pt x="2332" y="252"/>
                </a:lnTo>
                <a:lnTo>
                  <a:pt x="2340" y="225"/>
                </a:lnTo>
                <a:lnTo>
                  <a:pt x="2348" y="222"/>
                </a:lnTo>
                <a:lnTo>
                  <a:pt x="2354" y="222"/>
                </a:lnTo>
                <a:lnTo>
                  <a:pt x="2362" y="413"/>
                </a:lnTo>
                <a:lnTo>
                  <a:pt x="2370" y="252"/>
                </a:lnTo>
                <a:lnTo>
                  <a:pt x="2378" y="225"/>
                </a:lnTo>
                <a:lnTo>
                  <a:pt x="2386" y="458"/>
                </a:lnTo>
                <a:lnTo>
                  <a:pt x="2391" y="271"/>
                </a:lnTo>
                <a:lnTo>
                  <a:pt x="2399" y="423"/>
                </a:lnTo>
                <a:lnTo>
                  <a:pt x="2407" y="257"/>
                </a:lnTo>
                <a:lnTo>
                  <a:pt x="2415" y="94"/>
                </a:lnTo>
                <a:lnTo>
                  <a:pt x="2424" y="214"/>
                </a:lnTo>
                <a:lnTo>
                  <a:pt x="2429" y="222"/>
                </a:lnTo>
                <a:lnTo>
                  <a:pt x="2437" y="222"/>
                </a:lnTo>
                <a:lnTo>
                  <a:pt x="2445" y="222"/>
                </a:lnTo>
                <a:lnTo>
                  <a:pt x="2453" y="405"/>
                </a:lnTo>
                <a:lnTo>
                  <a:pt x="2461" y="246"/>
                </a:lnTo>
                <a:lnTo>
                  <a:pt x="2466" y="222"/>
                </a:lnTo>
                <a:lnTo>
                  <a:pt x="2474" y="222"/>
                </a:lnTo>
                <a:lnTo>
                  <a:pt x="2482" y="222"/>
                </a:lnTo>
                <a:lnTo>
                  <a:pt x="2491" y="222"/>
                </a:lnTo>
                <a:lnTo>
                  <a:pt x="2496" y="0"/>
                </a:lnTo>
                <a:lnTo>
                  <a:pt x="2504" y="187"/>
                </a:lnTo>
                <a:lnTo>
                  <a:pt x="2512" y="222"/>
                </a:lnTo>
                <a:lnTo>
                  <a:pt x="2520" y="405"/>
                </a:lnTo>
                <a:lnTo>
                  <a:pt x="2528" y="244"/>
                </a:lnTo>
                <a:lnTo>
                  <a:pt x="2533" y="418"/>
                </a:lnTo>
                <a:lnTo>
                  <a:pt x="2541" y="252"/>
                </a:lnTo>
                <a:lnTo>
                  <a:pt x="2550" y="222"/>
                </a:lnTo>
                <a:lnTo>
                  <a:pt x="2558" y="222"/>
                </a:lnTo>
                <a:lnTo>
                  <a:pt x="2566" y="222"/>
                </a:lnTo>
                <a:lnTo>
                  <a:pt x="2571" y="222"/>
                </a:lnTo>
                <a:lnTo>
                  <a:pt x="2579" y="53"/>
                </a:lnTo>
                <a:lnTo>
                  <a:pt x="2587" y="209"/>
                </a:lnTo>
                <a:lnTo>
                  <a:pt x="2595" y="437"/>
                </a:lnTo>
                <a:lnTo>
                  <a:pt x="2603" y="257"/>
                </a:lnTo>
                <a:lnTo>
                  <a:pt x="2609" y="222"/>
                </a:lnTo>
                <a:lnTo>
                  <a:pt x="2617" y="456"/>
                </a:lnTo>
                <a:lnTo>
                  <a:pt x="2625" y="265"/>
                </a:lnTo>
                <a:lnTo>
                  <a:pt x="2633" y="225"/>
                </a:lnTo>
                <a:lnTo>
                  <a:pt x="2638" y="222"/>
                </a:lnTo>
                <a:lnTo>
                  <a:pt x="2646" y="222"/>
                </a:lnTo>
                <a:lnTo>
                  <a:pt x="2654" y="53"/>
                </a:lnTo>
                <a:lnTo>
                  <a:pt x="2662" y="209"/>
                </a:lnTo>
                <a:lnTo>
                  <a:pt x="2670" y="222"/>
                </a:lnTo>
                <a:lnTo>
                  <a:pt x="2676" y="222"/>
                </a:lnTo>
                <a:lnTo>
                  <a:pt x="2684" y="40"/>
                </a:lnTo>
                <a:moveTo>
                  <a:pt x="0" y="222"/>
                </a:moveTo>
                <a:lnTo>
                  <a:pt x="5" y="179"/>
                </a:lnTo>
                <a:lnTo>
                  <a:pt x="13" y="187"/>
                </a:lnTo>
                <a:lnTo>
                  <a:pt x="21" y="195"/>
                </a:lnTo>
                <a:lnTo>
                  <a:pt x="29" y="289"/>
                </a:lnTo>
                <a:lnTo>
                  <a:pt x="37" y="276"/>
                </a:lnTo>
                <a:lnTo>
                  <a:pt x="43" y="265"/>
                </a:lnTo>
                <a:lnTo>
                  <a:pt x="51" y="257"/>
                </a:lnTo>
                <a:lnTo>
                  <a:pt x="59" y="249"/>
                </a:lnTo>
                <a:lnTo>
                  <a:pt x="67" y="244"/>
                </a:lnTo>
                <a:lnTo>
                  <a:pt x="75" y="112"/>
                </a:lnTo>
                <a:lnTo>
                  <a:pt x="80" y="136"/>
                </a:lnTo>
                <a:lnTo>
                  <a:pt x="88" y="155"/>
                </a:lnTo>
                <a:lnTo>
                  <a:pt x="96" y="220"/>
                </a:lnTo>
                <a:lnTo>
                  <a:pt x="104" y="220"/>
                </a:lnTo>
                <a:lnTo>
                  <a:pt x="110" y="222"/>
                </a:lnTo>
                <a:lnTo>
                  <a:pt x="118" y="222"/>
                </a:lnTo>
                <a:lnTo>
                  <a:pt x="126" y="222"/>
                </a:lnTo>
                <a:lnTo>
                  <a:pt x="134" y="222"/>
                </a:lnTo>
                <a:lnTo>
                  <a:pt x="142" y="324"/>
                </a:lnTo>
                <a:lnTo>
                  <a:pt x="147" y="297"/>
                </a:lnTo>
                <a:lnTo>
                  <a:pt x="155" y="418"/>
                </a:lnTo>
                <a:lnTo>
                  <a:pt x="163" y="370"/>
                </a:lnTo>
                <a:lnTo>
                  <a:pt x="171" y="332"/>
                </a:lnTo>
                <a:lnTo>
                  <a:pt x="179" y="305"/>
                </a:lnTo>
                <a:lnTo>
                  <a:pt x="185" y="340"/>
                </a:lnTo>
                <a:lnTo>
                  <a:pt x="193" y="311"/>
                </a:lnTo>
                <a:lnTo>
                  <a:pt x="201" y="287"/>
                </a:lnTo>
                <a:lnTo>
                  <a:pt x="209" y="177"/>
                </a:lnTo>
                <a:lnTo>
                  <a:pt x="217" y="190"/>
                </a:lnTo>
                <a:lnTo>
                  <a:pt x="222" y="64"/>
                </a:lnTo>
                <a:lnTo>
                  <a:pt x="230" y="104"/>
                </a:lnTo>
                <a:lnTo>
                  <a:pt x="238" y="134"/>
                </a:lnTo>
                <a:lnTo>
                  <a:pt x="246" y="158"/>
                </a:lnTo>
                <a:lnTo>
                  <a:pt x="252" y="174"/>
                </a:lnTo>
                <a:lnTo>
                  <a:pt x="260" y="187"/>
                </a:lnTo>
                <a:lnTo>
                  <a:pt x="268" y="198"/>
                </a:lnTo>
                <a:lnTo>
                  <a:pt x="276" y="206"/>
                </a:lnTo>
                <a:lnTo>
                  <a:pt x="284" y="212"/>
                </a:lnTo>
                <a:lnTo>
                  <a:pt x="289" y="214"/>
                </a:lnTo>
                <a:lnTo>
                  <a:pt x="297" y="217"/>
                </a:lnTo>
                <a:lnTo>
                  <a:pt x="305" y="220"/>
                </a:lnTo>
                <a:lnTo>
                  <a:pt x="313" y="220"/>
                </a:lnTo>
                <a:lnTo>
                  <a:pt x="321" y="222"/>
                </a:lnTo>
                <a:lnTo>
                  <a:pt x="327" y="222"/>
                </a:lnTo>
                <a:lnTo>
                  <a:pt x="335" y="222"/>
                </a:lnTo>
                <a:lnTo>
                  <a:pt x="343" y="222"/>
                </a:lnTo>
                <a:lnTo>
                  <a:pt x="351" y="112"/>
                </a:lnTo>
                <a:lnTo>
                  <a:pt x="359" y="150"/>
                </a:lnTo>
                <a:lnTo>
                  <a:pt x="364" y="174"/>
                </a:lnTo>
                <a:lnTo>
                  <a:pt x="372" y="190"/>
                </a:lnTo>
                <a:lnTo>
                  <a:pt x="380" y="86"/>
                </a:lnTo>
                <a:lnTo>
                  <a:pt x="388" y="131"/>
                </a:lnTo>
                <a:lnTo>
                  <a:pt x="394" y="161"/>
                </a:lnTo>
                <a:lnTo>
                  <a:pt x="402" y="182"/>
                </a:lnTo>
                <a:lnTo>
                  <a:pt x="410" y="327"/>
                </a:lnTo>
                <a:lnTo>
                  <a:pt x="418" y="292"/>
                </a:lnTo>
                <a:lnTo>
                  <a:pt x="426" y="268"/>
                </a:lnTo>
                <a:lnTo>
                  <a:pt x="431" y="254"/>
                </a:lnTo>
                <a:lnTo>
                  <a:pt x="439" y="244"/>
                </a:lnTo>
                <a:lnTo>
                  <a:pt x="447" y="236"/>
                </a:lnTo>
              </a:path>
            </a:pathLst>
          </a:custGeom>
          <a:noFill/>
          <a:ln w="25400" cap="flat">
            <a:solidFill>
              <a:srgbClr val="ED1C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39" name="Group 238"/>
          <p:cNvGrpSpPr/>
          <p:nvPr/>
        </p:nvGrpSpPr>
        <p:grpSpPr>
          <a:xfrm>
            <a:off x="3855244" y="2058363"/>
            <a:ext cx="5026770" cy="3251749"/>
            <a:chOff x="73819" y="1943881"/>
            <a:chExt cx="5026770" cy="3251749"/>
          </a:xfrm>
        </p:grpSpPr>
        <p:sp>
          <p:nvSpPr>
            <p:cNvPr id="8" name="Line 7"/>
            <p:cNvSpPr>
              <a:spLocks noChangeShapeType="1"/>
            </p:cNvSpPr>
            <p:nvPr/>
          </p:nvSpPr>
          <p:spPr bwMode="auto">
            <a:xfrm>
              <a:off x="777875" y="4686301"/>
              <a:ext cx="4273550"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8"/>
            <p:cNvSpPr>
              <a:spLocks noChangeShapeType="1"/>
            </p:cNvSpPr>
            <p:nvPr/>
          </p:nvSpPr>
          <p:spPr bwMode="auto">
            <a:xfrm flipV="1">
              <a:off x="658812" y="2382838"/>
              <a:ext cx="0" cy="2303463"/>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9"/>
            <p:cNvSpPr>
              <a:spLocks noChangeShapeType="1"/>
            </p:cNvSpPr>
            <p:nvPr/>
          </p:nvSpPr>
          <p:spPr bwMode="auto">
            <a:xfrm>
              <a:off x="77787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Rectangle 10"/>
            <p:cNvSpPr>
              <a:spLocks noChangeArrowheads="1"/>
            </p:cNvSpPr>
            <p:nvPr/>
          </p:nvSpPr>
          <p:spPr bwMode="auto">
            <a:xfrm>
              <a:off x="739775" y="4781551"/>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12" name="Line 11"/>
            <p:cNvSpPr>
              <a:spLocks noChangeShapeType="1"/>
            </p:cNvSpPr>
            <p:nvPr/>
          </p:nvSpPr>
          <p:spPr bwMode="auto">
            <a:xfrm>
              <a:off x="136842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Rectangle 12"/>
            <p:cNvSpPr>
              <a:spLocks noChangeArrowheads="1"/>
            </p:cNvSpPr>
            <p:nvPr/>
          </p:nvSpPr>
          <p:spPr bwMode="auto">
            <a:xfrm>
              <a:off x="1269170" y="478155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50</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14" name="Line 13"/>
            <p:cNvSpPr>
              <a:spLocks noChangeShapeType="1"/>
            </p:cNvSpPr>
            <p:nvPr/>
          </p:nvSpPr>
          <p:spPr bwMode="auto">
            <a:xfrm>
              <a:off x="196532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p:cNvSpPr>
              <a:spLocks noChangeArrowheads="1"/>
            </p:cNvSpPr>
            <p:nvPr/>
          </p:nvSpPr>
          <p:spPr bwMode="auto">
            <a:xfrm>
              <a:off x="1806840"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100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16" name="Line 15"/>
            <p:cNvSpPr>
              <a:spLocks noChangeShapeType="1"/>
            </p:cNvSpPr>
            <p:nvPr/>
          </p:nvSpPr>
          <p:spPr bwMode="auto">
            <a:xfrm>
              <a:off x="255587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Rectangle 16"/>
            <p:cNvSpPr>
              <a:spLocks noChangeArrowheads="1"/>
            </p:cNvSpPr>
            <p:nvPr/>
          </p:nvSpPr>
          <p:spPr bwMode="auto">
            <a:xfrm>
              <a:off x="2430401"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150</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18" name="Line 17"/>
            <p:cNvSpPr>
              <a:spLocks noChangeShapeType="1"/>
            </p:cNvSpPr>
            <p:nvPr/>
          </p:nvSpPr>
          <p:spPr bwMode="auto">
            <a:xfrm>
              <a:off x="315277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Rectangle 18"/>
            <p:cNvSpPr>
              <a:spLocks noChangeArrowheads="1"/>
            </p:cNvSpPr>
            <p:nvPr/>
          </p:nvSpPr>
          <p:spPr bwMode="auto">
            <a:xfrm>
              <a:off x="2997395"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200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0" name="Line 19"/>
            <p:cNvSpPr>
              <a:spLocks noChangeShapeType="1"/>
            </p:cNvSpPr>
            <p:nvPr/>
          </p:nvSpPr>
          <p:spPr bwMode="auto">
            <a:xfrm>
              <a:off x="374332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ectangle 20"/>
            <p:cNvSpPr>
              <a:spLocks noChangeArrowheads="1"/>
            </p:cNvSpPr>
            <p:nvPr/>
          </p:nvSpPr>
          <p:spPr bwMode="auto">
            <a:xfrm>
              <a:off x="3620956"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250</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22" name="Line 21"/>
            <p:cNvSpPr>
              <a:spLocks noChangeShapeType="1"/>
            </p:cNvSpPr>
            <p:nvPr/>
          </p:nvSpPr>
          <p:spPr bwMode="auto">
            <a:xfrm>
              <a:off x="4340225"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2"/>
            <p:cNvSpPr>
              <a:spLocks noChangeArrowheads="1"/>
            </p:cNvSpPr>
            <p:nvPr/>
          </p:nvSpPr>
          <p:spPr bwMode="auto">
            <a:xfrm>
              <a:off x="4187950"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300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4" name="Line 23"/>
            <p:cNvSpPr>
              <a:spLocks noChangeShapeType="1"/>
            </p:cNvSpPr>
            <p:nvPr/>
          </p:nvSpPr>
          <p:spPr bwMode="auto">
            <a:xfrm>
              <a:off x="4932362" y="4686301"/>
              <a:ext cx="0" cy="6350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Rectangle 24"/>
            <p:cNvSpPr>
              <a:spLocks noChangeArrowheads="1"/>
            </p:cNvSpPr>
            <p:nvPr/>
          </p:nvSpPr>
          <p:spPr bwMode="auto">
            <a:xfrm>
              <a:off x="4802430" y="4781551"/>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350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6" name="Line 25"/>
            <p:cNvSpPr>
              <a:spLocks noChangeShapeType="1"/>
            </p:cNvSpPr>
            <p:nvPr/>
          </p:nvSpPr>
          <p:spPr bwMode="auto">
            <a:xfrm flipH="1">
              <a:off x="593725" y="4686301"/>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Rectangle 26"/>
            <p:cNvSpPr>
              <a:spLocks noChangeArrowheads="1"/>
            </p:cNvSpPr>
            <p:nvPr/>
          </p:nvSpPr>
          <p:spPr bwMode="auto">
            <a:xfrm>
              <a:off x="320675" y="4613276"/>
              <a:ext cx="2580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400" dirty="0">
                  <a:solidFill>
                    <a:srgbClr val="000000"/>
                  </a:solidFill>
                  <a:latin typeface="Arial" pitchFamily="34" charset="0"/>
                  <a:cs typeface="Arial" pitchFamily="34" charset="0"/>
                </a:rPr>
                <a:t>-</a:t>
              </a:r>
              <a:r>
                <a:rPr kumimoji="0" lang="en-US" sz="1400" b="0" i="0" u="none" strike="noStrike" cap="none" normalizeH="0" baseline="0" dirty="0" smtClean="0">
                  <a:ln>
                    <a:noFill/>
                  </a:ln>
                  <a:solidFill>
                    <a:srgbClr val="000000"/>
                  </a:solidFill>
                  <a:effectLst/>
                  <a:latin typeface="Arial" pitchFamily="34" charset="0"/>
                  <a:cs typeface="Arial" pitchFamily="34" charset="0"/>
                </a:rPr>
                <a:t>20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8" name="Line 27"/>
            <p:cNvSpPr>
              <a:spLocks noChangeShapeType="1"/>
            </p:cNvSpPr>
            <p:nvPr/>
          </p:nvSpPr>
          <p:spPr bwMode="auto">
            <a:xfrm flipH="1">
              <a:off x="593725" y="4397376"/>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28"/>
            <p:cNvSpPr>
              <a:spLocks noChangeArrowheads="1"/>
            </p:cNvSpPr>
            <p:nvPr/>
          </p:nvSpPr>
          <p:spPr bwMode="auto">
            <a:xfrm>
              <a:off x="320675" y="4325938"/>
              <a:ext cx="2580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400" dirty="0">
                  <a:solidFill>
                    <a:srgbClr val="000000"/>
                  </a:solidFill>
                  <a:latin typeface="Arial" pitchFamily="34" charset="0"/>
                  <a:cs typeface="Arial" pitchFamily="34" charset="0"/>
                </a:rPr>
                <a:t>-</a:t>
              </a:r>
              <a:r>
                <a:rPr kumimoji="0" lang="en-US" sz="1400" b="0" i="0" u="none" strike="noStrike" cap="none" normalizeH="0" baseline="0" dirty="0" smtClean="0">
                  <a:ln>
                    <a:noFill/>
                  </a:ln>
                  <a:solidFill>
                    <a:srgbClr val="000000"/>
                  </a:solidFill>
                  <a:effectLst/>
                  <a:latin typeface="Arial" pitchFamily="34" charset="0"/>
                  <a:cs typeface="Arial" pitchFamily="34" charset="0"/>
                </a:rPr>
                <a:t>15</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30" name="Line 29"/>
            <p:cNvSpPr>
              <a:spLocks noChangeShapeType="1"/>
            </p:cNvSpPr>
            <p:nvPr/>
          </p:nvSpPr>
          <p:spPr bwMode="auto">
            <a:xfrm flipH="1">
              <a:off x="593725" y="4111626"/>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Rectangle 30"/>
            <p:cNvSpPr>
              <a:spLocks noChangeArrowheads="1"/>
            </p:cNvSpPr>
            <p:nvPr/>
          </p:nvSpPr>
          <p:spPr bwMode="auto">
            <a:xfrm>
              <a:off x="320675" y="4035426"/>
              <a:ext cx="2580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400" dirty="0" smtClean="0">
                  <a:solidFill>
                    <a:srgbClr val="000000"/>
                  </a:solidFill>
                  <a:latin typeface="Arial" pitchFamily="34" charset="0"/>
                  <a:cs typeface="Arial" pitchFamily="34" charset="0"/>
                </a:rPr>
                <a:t>-</a:t>
              </a:r>
              <a:r>
                <a:rPr kumimoji="0" lang="en-US" sz="1400" b="0" i="0" u="none" strike="noStrike" cap="none" normalizeH="0" baseline="0" dirty="0" smtClean="0">
                  <a:ln>
                    <a:noFill/>
                  </a:ln>
                  <a:solidFill>
                    <a:srgbClr val="000000"/>
                  </a:solidFill>
                  <a:effectLst/>
                  <a:latin typeface="Arial" pitchFamily="34" charset="0"/>
                  <a:cs typeface="Arial" pitchFamily="34" charset="0"/>
                </a:rPr>
                <a:t>10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143360" name="Line 31"/>
            <p:cNvSpPr>
              <a:spLocks noChangeShapeType="1"/>
            </p:cNvSpPr>
            <p:nvPr/>
          </p:nvSpPr>
          <p:spPr bwMode="auto">
            <a:xfrm flipH="1">
              <a:off x="593725" y="3822701"/>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361" name="Rectangle 32"/>
            <p:cNvSpPr>
              <a:spLocks noChangeArrowheads="1"/>
            </p:cNvSpPr>
            <p:nvPr/>
          </p:nvSpPr>
          <p:spPr bwMode="auto">
            <a:xfrm>
              <a:off x="396875" y="3748088"/>
              <a:ext cx="158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400" dirty="0">
                  <a:solidFill>
                    <a:srgbClr val="000000"/>
                  </a:solidFill>
                  <a:latin typeface="Arial" pitchFamily="34" charset="0"/>
                  <a:cs typeface="Arial" pitchFamily="34" charset="0"/>
                </a:rPr>
                <a:t>-</a:t>
              </a:r>
              <a:r>
                <a:rPr kumimoji="0" lang="en-US" sz="1400" b="0" i="0" u="none" strike="noStrike" cap="none" normalizeH="0" baseline="0" dirty="0" smtClean="0">
                  <a:ln>
                    <a:noFill/>
                  </a:ln>
                  <a:solidFill>
                    <a:srgbClr val="000000"/>
                  </a:solidFill>
                  <a:effectLst/>
                  <a:latin typeface="Arial" pitchFamily="34" charset="0"/>
                  <a:cs typeface="Arial" pitchFamily="34" charset="0"/>
                </a:rPr>
                <a:t>5</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143362" name="Line 33"/>
            <p:cNvSpPr>
              <a:spLocks noChangeShapeType="1"/>
            </p:cNvSpPr>
            <p:nvPr/>
          </p:nvSpPr>
          <p:spPr bwMode="auto">
            <a:xfrm flipH="1">
              <a:off x="593725" y="3532188"/>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363" name="Rectangle 34"/>
            <p:cNvSpPr>
              <a:spLocks noChangeArrowheads="1"/>
            </p:cNvSpPr>
            <p:nvPr/>
          </p:nvSpPr>
          <p:spPr bwMode="auto">
            <a:xfrm>
              <a:off x="476250" y="3459163"/>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0</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143364" name="Line 35"/>
            <p:cNvSpPr>
              <a:spLocks noChangeShapeType="1"/>
            </p:cNvSpPr>
            <p:nvPr/>
          </p:nvSpPr>
          <p:spPr bwMode="auto">
            <a:xfrm flipH="1">
              <a:off x="593725" y="3248026"/>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365" name="Rectangle 36"/>
            <p:cNvSpPr>
              <a:spLocks noChangeArrowheads="1"/>
            </p:cNvSpPr>
            <p:nvPr/>
          </p:nvSpPr>
          <p:spPr bwMode="auto">
            <a:xfrm>
              <a:off x="476250" y="3171826"/>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5</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224" name="Line 37"/>
            <p:cNvSpPr>
              <a:spLocks noChangeShapeType="1"/>
            </p:cNvSpPr>
            <p:nvPr/>
          </p:nvSpPr>
          <p:spPr bwMode="auto">
            <a:xfrm flipH="1">
              <a:off x="593725" y="2957513"/>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Rectangle 38"/>
            <p:cNvSpPr>
              <a:spLocks noChangeArrowheads="1"/>
            </p:cNvSpPr>
            <p:nvPr/>
          </p:nvSpPr>
          <p:spPr bwMode="auto">
            <a:xfrm>
              <a:off x="401637" y="288607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10</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226" name="Line 39"/>
            <p:cNvSpPr>
              <a:spLocks noChangeShapeType="1"/>
            </p:cNvSpPr>
            <p:nvPr/>
          </p:nvSpPr>
          <p:spPr bwMode="auto">
            <a:xfrm flipH="1">
              <a:off x="593725" y="2668588"/>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Rectangle 40"/>
            <p:cNvSpPr>
              <a:spLocks noChangeArrowheads="1"/>
            </p:cNvSpPr>
            <p:nvPr/>
          </p:nvSpPr>
          <p:spPr bwMode="auto">
            <a:xfrm>
              <a:off x="401637" y="2595563"/>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Arial" pitchFamily="34" charset="0"/>
                  <a:cs typeface="Arial" pitchFamily="34" charset="0"/>
                </a:rPr>
                <a:t>15</a:t>
              </a:r>
              <a:endParaRPr kumimoji="0" lang="en-US" sz="2400" b="0" i="0" u="none" strike="noStrike" cap="none" normalizeH="0" baseline="0" smtClean="0">
                <a:ln>
                  <a:noFill/>
                </a:ln>
                <a:solidFill>
                  <a:schemeClr val="tx1"/>
                </a:solidFill>
                <a:effectLst/>
                <a:latin typeface="Arial" pitchFamily="34" charset="0"/>
                <a:cs typeface="Arial" pitchFamily="34" charset="0"/>
              </a:endParaRPr>
            </a:p>
          </p:txBody>
        </p:sp>
        <p:sp>
          <p:nvSpPr>
            <p:cNvPr id="228" name="Line 41"/>
            <p:cNvSpPr>
              <a:spLocks noChangeShapeType="1"/>
            </p:cNvSpPr>
            <p:nvPr/>
          </p:nvSpPr>
          <p:spPr bwMode="auto">
            <a:xfrm flipH="1">
              <a:off x="593725" y="2382838"/>
              <a:ext cx="65088" cy="0"/>
            </a:xfrm>
            <a:prstGeom prst="line">
              <a:avLst/>
            </a:prstGeom>
            <a:noFill/>
            <a:ln w="8"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0" name="Rectangle 42"/>
            <p:cNvSpPr>
              <a:spLocks noChangeArrowheads="1"/>
            </p:cNvSpPr>
            <p:nvPr/>
          </p:nvSpPr>
          <p:spPr bwMode="auto">
            <a:xfrm>
              <a:off x="401637" y="23082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20</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32" name="Rectangle 44"/>
            <p:cNvSpPr>
              <a:spLocks noChangeArrowheads="1"/>
            </p:cNvSpPr>
            <p:nvPr/>
          </p:nvSpPr>
          <p:spPr bwMode="auto">
            <a:xfrm>
              <a:off x="2651750" y="4980186"/>
              <a:ext cx="9968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Trial number</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33" name="Rectangle 45"/>
            <p:cNvSpPr>
              <a:spLocks noChangeArrowheads="1"/>
            </p:cNvSpPr>
            <p:nvPr/>
          </p:nvSpPr>
          <p:spPr bwMode="auto">
            <a:xfrm rot="16200000">
              <a:off x="-458788" y="3419476"/>
              <a:ext cx="1281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Force (N)</a:t>
              </a:r>
              <a:endParaRPr kumimoji="0" lang="en-US" sz="1400" b="0" i="0" u="none" strike="noStrike" cap="none" normalizeH="0" baseline="0" dirty="0" smtClean="0">
                <a:ln>
                  <a:noFill/>
                </a:ln>
                <a:solidFill>
                  <a:schemeClr val="tx1"/>
                </a:solidFill>
                <a:effectLst/>
                <a:latin typeface="Arial" pitchFamily="34" charset="0"/>
                <a:cs typeface="Arial" pitchFamily="34" charset="0"/>
              </a:endParaRPr>
            </a:p>
          </p:txBody>
        </p:sp>
        <p:sp>
          <p:nvSpPr>
            <p:cNvPr id="235" name="Line 47"/>
            <p:cNvSpPr>
              <a:spLocks noChangeShapeType="1"/>
            </p:cNvSpPr>
            <p:nvPr/>
          </p:nvSpPr>
          <p:spPr bwMode="auto">
            <a:xfrm>
              <a:off x="838473" y="2046420"/>
              <a:ext cx="128588" cy="0"/>
            </a:xfrm>
            <a:prstGeom prst="line">
              <a:avLst/>
            </a:prstGeom>
            <a:noFill/>
            <a:ln w="25400" cap="flat">
              <a:solidFill>
                <a:srgbClr val="939598"/>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236" name="Rectangle 48"/>
            <p:cNvSpPr>
              <a:spLocks noChangeArrowheads="1"/>
            </p:cNvSpPr>
            <p:nvPr/>
          </p:nvSpPr>
          <p:spPr bwMode="auto">
            <a:xfrm>
              <a:off x="1017861" y="1943881"/>
              <a:ext cx="9746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Perturbation</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237" name="Line 49"/>
            <p:cNvSpPr>
              <a:spLocks noChangeShapeType="1"/>
            </p:cNvSpPr>
            <p:nvPr/>
          </p:nvSpPr>
          <p:spPr bwMode="auto">
            <a:xfrm>
              <a:off x="838473" y="2200040"/>
              <a:ext cx="128588" cy="0"/>
            </a:xfrm>
            <a:prstGeom prst="line">
              <a:avLst/>
            </a:prstGeom>
            <a:noFill/>
            <a:ln w="25400" cap="flat">
              <a:solidFill>
                <a:srgbClr val="ED1C24"/>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238" name="Rectangle 50"/>
            <p:cNvSpPr>
              <a:spLocks noChangeArrowheads="1"/>
            </p:cNvSpPr>
            <p:nvPr/>
          </p:nvSpPr>
          <p:spPr bwMode="auto">
            <a:xfrm>
              <a:off x="1017861" y="2094694"/>
              <a:ext cx="15404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000000"/>
                  </a:solidFill>
                  <a:effectLst/>
                  <a:latin typeface="Arial" pitchFamily="34" charset="0"/>
                  <a:cs typeface="Arial" pitchFamily="34" charset="0"/>
                </a:rPr>
                <a:t>Model motor output</a:t>
              </a:r>
              <a:endParaRPr kumimoji="0" lang="en-US" sz="2400" b="0" i="0" u="none" strike="noStrike" cap="none" normalizeH="0" baseline="0" dirty="0" smtClean="0">
                <a:ln>
                  <a:noFill/>
                </a:ln>
                <a:solidFill>
                  <a:schemeClr val="tx1"/>
                </a:solidFill>
                <a:effectLst/>
                <a:latin typeface="Arial" pitchFamily="34" charset="0"/>
                <a:cs typeface="Arial" pitchFamily="34" charset="0"/>
              </a:endParaRPr>
            </a:p>
          </p:txBody>
        </p:sp>
      </p:grpSp>
      <p:pic>
        <p:nvPicPr>
          <p:cNvPr id="142387" name="Picture 51" descr="C:\Users\herzfeldd\Desktop\motor_output.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863" y="1269912"/>
            <a:ext cx="3498490" cy="4521665"/>
          </a:xfrm>
          <a:prstGeom prst="rect">
            <a:avLst/>
          </a:prstGeom>
          <a:noFill/>
          <a:extLst>
            <a:ext uri="{909E8E84-426E-40DD-AFC4-6F175D3DCCD1}">
              <a14:hiddenFill xmlns:a14="http://schemas.microsoft.com/office/drawing/2010/main">
                <a:solidFill>
                  <a:srgbClr val="FFFFFF"/>
                </a:solidFill>
              </a14:hiddenFill>
            </a:ext>
          </a:extLst>
        </p:spPr>
      </p:pic>
      <p:grpSp>
        <p:nvGrpSpPr>
          <p:cNvPr id="143367" name="Group 143366"/>
          <p:cNvGrpSpPr/>
          <p:nvPr/>
        </p:nvGrpSpPr>
        <p:grpSpPr>
          <a:xfrm>
            <a:off x="1053660" y="4465935"/>
            <a:ext cx="2097355" cy="537670"/>
            <a:chOff x="1053660" y="4350720"/>
            <a:chExt cx="2097355" cy="537670"/>
          </a:xfrm>
        </p:grpSpPr>
        <p:cxnSp>
          <p:nvCxnSpPr>
            <p:cNvPr id="7" name="Straight Connector 6"/>
            <p:cNvCxnSpPr/>
            <p:nvPr/>
          </p:nvCxnSpPr>
          <p:spPr>
            <a:xfrm>
              <a:off x="1053660" y="4511858"/>
              <a:ext cx="274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366" name="TextBox 143365"/>
            <p:cNvSpPr txBox="1"/>
            <p:nvPr/>
          </p:nvSpPr>
          <p:spPr>
            <a:xfrm>
              <a:off x="1289672" y="4350720"/>
              <a:ext cx="1861343" cy="307777"/>
            </a:xfrm>
            <a:prstGeom prst="rect">
              <a:avLst/>
            </a:prstGeom>
            <a:noFill/>
          </p:spPr>
          <p:txBody>
            <a:bodyPr wrap="none" rtlCol="0">
              <a:spAutoFit/>
            </a:bodyPr>
            <a:lstStyle/>
            <a:p>
              <a:r>
                <a:rPr lang="en-US" sz="1400" dirty="0" smtClean="0"/>
                <a:t>Fine &amp; </a:t>
              </a:r>
              <a:r>
                <a:rPr lang="en-US" sz="1400" dirty="0" err="1" smtClean="0"/>
                <a:t>Thoroughman</a:t>
              </a:r>
              <a:endParaRPr lang="en-US" sz="1400" dirty="0"/>
            </a:p>
          </p:txBody>
        </p:sp>
        <p:cxnSp>
          <p:nvCxnSpPr>
            <p:cNvPr id="55" name="Straight Connector 54"/>
            <p:cNvCxnSpPr/>
            <p:nvPr/>
          </p:nvCxnSpPr>
          <p:spPr>
            <a:xfrm>
              <a:off x="1053660" y="4741751"/>
              <a:ext cx="274417" cy="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1289672" y="4580613"/>
              <a:ext cx="671979" cy="307777"/>
            </a:xfrm>
            <a:prstGeom prst="rect">
              <a:avLst/>
            </a:prstGeom>
            <a:noFill/>
          </p:spPr>
          <p:txBody>
            <a:bodyPr wrap="none" rtlCol="0">
              <a:spAutoFit/>
            </a:bodyPr>
            <a:lstStyle/>
            <a:p>
              <a:r>
                <a:rPr lang="en-US" sz="1400" dirty="0" smtClean="0"/>
                <a:t>Model</a:t>
              </a:r>
              <a:endParaRPr lang="en-US" sz="1400" dirty="0"/>
            </a:p>
          </p:txBody>
        </p:sp>
      </p:grpSp>
    </p:spTree>
    <p:extLst>
      <p:ext uri="{BB962C8B-B14F-4D97-AF65-F5344CB8AC3E}">
        <p14:creationId xmlns:p14="http://schemas.microsoft.com/office/powerpoint/2010/main" val="407695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238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336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3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3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P spid="234"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Error-sensitivity varies as a function of error-magnitude.</a:t>
            </a:r>
          </a:p>
          <a:p>
            <a:pPr marL="0" indent="0">
              <a:buNone/>
            </a:pPr>
            <a:endParaRPr lang="en-US" sz="2400" dirty="0"/>
          </a:p>
          <a:p>
            <a:pPr marL="0" indent="0">
              <a:buNone/>
            </a:pPr>
            <a:r>
              <a:rPr lang="en-US" sz="2400" dirty="0" smtClean="0"/>
              <a:t>Stable environments increase error-sensitivity, whereas transient environments decrease error-sensitivity.</a:t>
            </a:r>
          </a:p>
          <a:p>
            <a:pPr marL="0" indent="0">
              <a:buNone/>
            </a:pPr>
            <a:endParaRPr lang="en-US" sz="2400" dirty="0"/>
          </a:p>
          <a:p>
            <a:pPr marL="0" indent="0">
              <a:buNone/>
            </a:pPr>
            <a:r>
              <a:rPr lang="en-US" sz="2400" dirty="0" smtClean="0"/>
              <a:t>Changes in error-sensitivity may underlie the phenomenon of “savings” (faster re-learning), particularly when the errors experienced during re-learning are the same as those experienced during initial learning.</a:t>
            </a:r>
          </a:p>
        </p:txBody>
      </p:sp>
      <p:sp>
        <p:nvSpPr>
          <p:cNvPr id="3" name="Title 2"/>
          <p:cNvSpPr>
            <a:spLocks noGrp="1"/>
          </p:cNvSpPr>
          <p:nvPr>
            <p:ph type="title"/>
          </p:nvPr>
        </p:nvSpPr>
        <p:spPr/>
        <p:txBody>
          <a:bodyPr/>
          <a:lstStyle/>
          <a:p>
            <a:pPr algn="just"/>
            <a:r>
              <a:rPr lang="en-US" dirty="0" smtClean="0"/>
              <a:t>Interim Summary</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Footer Placeholder 4"/>
          <p:cNvSpPr>
            <a:spLocks noGrp="1"/>
          </p:cNvSpPr>
          <p:nvPr>
            <p:ph type="ftr" sz="quarter" idx="11"/>
          </p:nvPr>
        </p:nvSpPr>
        <p:spPr>
          <a:xfrm>
            <a:off x="4572000" y="6492875"/>
            <a:ext cx="3505200" cy="365125"/>
          </a:xfrm>
        </p:spPr>
        <p:txBody>
          <a:bodyPr/>
          <a:lstStyle/>
          <a:p>
            <a:pPr>
              <a:defRPr/>
            </a:pPr>
            <a:r>
              <a:rPr lang="en-US" smtClean="0"/>
              <a:t>The role of error-sensitivity in motor adaptation</a:t>
            </a:r>
            <a:endParaRPr lang="en-US" dirty="0"/>
          </a:p>
        </p:txBody>
      </p:sp>
      <p:sp>
        <p:nvSpPr>
          <p:cNvPr id="6" name="Slide Number Placeholder 5"/>
          <p:cNvSpPr>
            <a:spLocks noGrp="1"/>
          </p:cNvSpPr>
          <p:nvPr>
            <p:ph type="sldNum" sz="quarter" idx="12"/>
          </p:nvPr>
        </p:nvSpPr>
        <p:spPr/>
        <p:txBody>
          <a:bodyPr/>
          <a:lstStyle/>
          <a:p>
            <a:pPr>
              <a:defRPr/>
            </a:pPr>
            <a:fld id="{5BC7FEBF-A170-470C-A369-F0D066FB58E5}" type="slidenum">
              <a:rPr lang="en-US" smtClean="0"/>
              <a:pPr>
                <a:defRPr/>
              </a:pPr>
              <a:t>84</a:t>
            </a:fld>
            <a:endParaRPr lang="en-US"/>
          </a:p>
        </p:txBody>
      </p:sp>
    </p:spTree>
    <p:extLst>
      <p:ext uri="{BB962C8B-B14F-4D97-AF65-F5344CB8AC3E}">
        <p14:creationId xmlns:p14="http://schemas.microsoft.com/office/powerpoint/2010/main" val="1645111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xEl>
                                              <p:pRg st="4" end="4"/>
                                            </p:txEl>
                                          </p:spTgt>
                                        </p:tgtEl>
                                        <p:attrNameLst>
                                          <p:attrName>style.visibility</p:attrName>
                                        </p:attrNameLst>
                                      </p:cBhvr>
                                      <p:to>
                                        <p:strVal val="visible"/>
                                      </p:to>
                                    </p:set>
                                    <p:animEffect transition="in" filter="fade">
                                      <p:cBhvr>
                                        <p:cTn id="17" dur="500"/>
                                        <p:tgtEl>
                                          <p:spTgt spid="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5" name="Group 284"/>
          <p:cNvGrpSpPr/>
          <p:nvPr/>
        </p:nvGrpSpPr>
        <p:grpSpPr>
          <a:xfrm>
            <a:off x="678416" y="4235505"/>
            <a:ext cx="2367131" cy="2186737"/>
            <a:chOff x="4747060" y="1720012"/>
            <a:chExt cx="4168340" cy="3850679"/>
          </a:xfrm>
        </p:grpSpPr>
        <p:pic>
          <p:nvPicPr>
            <p:cNvPr id="286" name="Picture 3"/>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contrast="-38000"/>
                      </a14:imgEffect>
                    </a14:imgLayer>
                  </a14:imgProps>
                </a:ext>
                <a:ext uri="{28A0092B-C50C-407E-A947-70E740481C1C}">
                  <a14:useLocalDpi xmlns:a14="http://schemas.microsoft.com/office/drawing/2010/main" val="0"/>
                </a:ext>
              </a:extLst>
            </a:blip>
            <a:srcRect/>
            <a:stretch>
              <a:fillRect/>
            </a:stretch>
          </p:blipFill>
          <p:spPr bwMode="auto">
            <a:xfrm>
              <a:off x="4747060" y="1720012"/>
              <a:ext cx="4168340" cy="3850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7" name="Rectangle 286"/>
            <p:cNvSpPr/>
            <p:nvPr/>
          </p:nvSpPr>
          <p:spPr>
            <a:xfrm>
              <a:off x="4747060" y="1720012"/>
              <a:ext cx="499265" cy="4608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Content Placeholder 1"/>
          <p:cNvSpPr>
            <a:spLocks noGrp="1"/>
          </p:cNvSpPr>
          <p:nvPr>
            <p:ph idx="1"/>
          </p:nvPr>
        </p:nvSpPr>
        <p:spPr/>
        <p:txBody>
          <a:bodyPr/>
          <a:lstStyle/>
          <a:p>
            <a:pPr marL="0" indent="0">
              <a:buNone/>
            </a:pPr>
            <a:r>
              <a:rPr lang="en-US" sz="2400" dirty="0" smtClean="0"/>
              <a:t>Due to the delayed nature of feedback, the brain must be capable of making predictions (an internal model).</a:t>
            </a:r>
          </a:p>
          <a:p>
            <a:pPr marL="0" indent="0">
              <a:buNone/>
            </a:pPr>
            <a:endParaRPr lang="en-US" sz="2400" dirty="0"/>
          </a:p>
          <a:p>
            <a:pPr marL="0" indent="0">
              <a:buNone/>
            </a:pPr>
            <a:endParaRPr lang="en-US" sz="2400" dirty="0" smtClean="0"/>
          </a:p>
          <a:p>
            <a:pPr marL="0" indent="0">
              <a:buNone/>
            </a:pPr>
            <a:endParaRPr lang="en-US" sz="2400" dirty="0"/>
          </a:p>
          <a:p>
            <a:pPr marL="0" indent="0">
              <a:buNone/>
            </a:pPr>
            <a:endParaRPr lang="en-US" sz="2400" dirty="0" smtClean="0"/>
          </a:p>
          <a:p>
            <a:pPr marL="0" indent="0">
              <a:buNone/>
            </a:pPr>
            <a:r>
              <a:rPr lang="en-US" sz="2400" dirty="0" smtClean="0"/>
              <a:t>In the laboratory, we induce motor errors and observe learning. This learning appears exponential in nature.</a:t>
            </a:r>
            <a:endParaRPr lang="en-US" sz="2400" dirty="0"/>
          </a:p>
        </p:txBody>
      </p:sp>
      <p:sp>
        <p:nvSpPr>
          <p:cNvPr id="3" name="Title 2"/>
          <p:cNvSpPr>
            <a:spLocks noGrp="1"/>
          </p:cNvSpPr>
          <p:nvPr>
            <p:ph type="title"/>
          </p:nvPr>
        </p:nvSpPr>
        <p:spPr/>
        <p:txBody>
          <a:bodyPr/>
          <a:lstStyle/>
          <a:p>
            <a:r>
              <a:rPr lang="en-US" dirty="0" smtClean="0"/>
              <a:t>The brain makes predictions</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85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289" name="Group 288"/>
          <p:cNvGrpSpPr/>
          <p:nvPr/>
        </p:nvGrpSpPr>
        <p:grpSpPr>
          <a:xfrm>
            <a:off x="2150532" y="1880267"/>
            <a:ext cx="3606140" cy="1433518"/>
            <a:chOff x="2150532" y="1880267"/>
            <a:chExt cx="3606140" cy="1433518"/>
          </a:xfrm>
        </p:grpSpPr>
        <p:grpSp>
          <p:nvGrpSpPr>
            <p:cNvPr id="145" name="Group 144"/>
            <p:cNvGrpSpPr/>
            <p:nvPr/>
          </p:nvGrpSpPr>
          <p:grpSpPr>
            <a:xfrm>
              <a:off x="2150532" y="2002746"/>
              <a:ext cx="1621658" cy="1311039"/>
              <a:chOff x="3229906" y="2580490"/>
              <a:chExt cx="1621658" cy="1311039"/>
            </a:xfrm>
          </p:grpSpPr>
          <p:sp>
            <p:nvSpPr>
              <p:cNvPr id="8" name="Freeform 5"/>
              <p:cNvSpPr>
                <a:spLocks noEditPoints="1"/>
              </p:cNvSpPr>
              <p:nvPr/>
            </p:nvSpPr>
            <p:spPr bwMode="auto">
              <a:xfrm>
                <a:off x="3611167" y="2664638"/>
                <a:ext cx="1240397" cy="1097034"/>
              </a:xfrm>
              <a:custGeom>
                <a:avLst/>
                <a:gdLst>
                  <a:gd name="T0" fmla="*/ 1157 w 1194"/>
                  <a:gd name="T1" fmla="*/ 74 h 1056"/>
                  <a:gd name="T2" fmla="*/ 1106 w 1194"/>
                  <a:gd name="T3" fmla="*/ 77 h 1056"/>
                  <a:gd name="T4" fmla="*/ 1059 w 1194"/>
                  <a:gd name="T5" fmla="*/ 80 h 1056"/>
                  <a:gd name="T6" fmla="*/ 1012 w 1194"/>
                  <a:gd name="T7" fmla="*/ 84 h 1056"/>
                  <a:gd name="T8" fmla="*/ 1043 w 1194"/>
                  <a:gd name="T9" fmla="*/ 84 h 1056"/>
                  <a:gd name="T10" fmla="*/ 1093 w 1194"/>
                  <a:gd name="T11" fmla="*/ 84 h 1056"/>
                  <a:gd name="T12" fmla="*/ 1140 w 1194"/>
                  <a:gd name="T13" fmla="*/ 84 h 1056"/>
                  <a:gd name="T14" fmla="*/ 1187 w 1194"/>
                  <a:gd name="T15" fmla="*/ 80 h 1056"/>
                  <a:gd name="T16" fmla="*/ 844 w 1194"/>
                  <a:gd name="T17" fmla="*/ 3 h 1056"/>
                  <a:gd name="T18" fmla="*/ 797 w 1194"/>
                  <a:gd name="T19" fmla="*/ 3 h 1056"/>
                  <a:gd name="T20" fmla="*/ 750 w 1194"/>
                  <a:gd name="T21" fmla="*/ 10 h 1056"/>
                  <a:gd name="T22" fmla="*/ 703 w 1194"/>
                  <a:gd name="T23" fmla="*/ 30 h 1056"/>
                  <a:gd name="T24" fmla="*/ 652 w 1194"/>
                  <a:gd name="T25" fmla="*/ 74 h 1056"/>
                  <a:gd name="T26" fmla="*/ 605 w 1194"/>
                  <a:gd name="T27" fmla="*/ 148 h 1056"/>
                  <a:gd name="T28" fmla="*/ 558 w 1194"/>
                  <a:gd name="T29" fmla="*/ 255 h 1056"/>
                  <a:gd name="T30" fmla="*/ 511 w 1194"/>
                  <a:gd name="T31" fmla="*/ 387 h 1056"/>
                  <a:gd name="T32" fmla="*/ 464 w 1194"/>
                  <a:gd name="T33" fmla="*/ 531 h 1056"/>
                  <a:gd name="T34" fmla="*/ 413 w 1194"/>
                  <a:gd name="T35" fmla="*/ 679 h 1056"/>
                  <a:gd name="T36" fmla="*/ 366 w 1194"/>
                  <a:gd name="T37" fmla="*/ 817 h 1056"/>
                  <a:gd name="T38" fmla="*/ 319 w 1194"/>
                  <a:gd name="T39" fmla="*/ 932 h 1056"/>
                  <a:gd name="T40" fmla="*/ 272 w 1194"/>
                  <a:gd name="T41" fmla="*/ 1006 h 1056"/>
                  <a:gd name="T42" fmla="*/ 222 w 1194"/>
                  <a:gd name="T43" fmla="*/ 1036 h 1056"/>
                  <a:gd name="T44" fmla="*/ 175 w 1194"/>
                  <a:gd name="T45" fmla="*/ 1043 h 1056"/>
                  <a:gd name="T46" fmla="*/ 128 w 1194"/>
                  <a:gd name="T47" fmla="*/ 1046 h 1056"/>
                  <a:gd name="T48" fmla="*/ 80 w 1194"/>
                  <a:gd name="T49" fmla="*/ 1046 h 1056"/>
                  <a:gd name="T50" fmla="*/ 33 w 1194"/>
                  <a:gd name="T51" fmla="*/ 1046 h 1056"/>
                  <a:gd name="T52" fmla="*/ 10 w 1194"/>
                  <a:gd name="T53" fmla="*/ 1056 h 1056"/>
                  <a:gd name="T54" fmla="*/ 57 w 1194"/>
                  <a:gd name="T55" fmla="*/ 1056 h 1056"/>
                  <a:gd name="T56" fmla="*/ 104 w 1194"/>
                  <a:gd name="T57" fmla="*/ 1056 h 1056"/>
                  <a:gd name="T58" fmla="*/ 151 w 1194"/>
                  <a:gd name="T59" fmla="*/ 1056 h 1056"/>
                  <a:gd name="T60" fmla="*/ 198 w 1194"/>
                  <a:gd name="T61" fmla="*/ 1053 h 1056"/>
                  <a:gd name="T62" fmla="*/ 249 w 1194"/>
                  <a:gd name="T63" fmla="*/ 1039 h 1056"/>
                  <a:gd name="T64" fmla="*/ 249 w 1194"/>
                  <a:gd name="T65" fmla="*/ 1036 h 1056"/>
                  <a:gd name="T66" fmla="*/ 198 w 1194"/>
                  <a:gd name="T67" fmla="*/ 1049 h 1056"/>
                  <a:gd name="T68" fmla="*/ 151 w 1194"/>
                  <a:gd name="T69" fmla="*/ 1053 h 1056"/>
                  <a:gd name="T70" fmla="*/ 104 w 1194"/>
                  <a:gd name="T71" fmla="*/ 1053 h 1056"/>
                  <a:gd name="T72" fmla="*/ 57 w 1194"/>
                  <a:gd name="T73" fmla="*/ 1053 h 1056"/>
                  <a:gd name="T74" fmla="*/ 10 w 1194"/>
                  <a:gd name="T75" fmla="*/ 1053 h 1056"/>
                  <a:gd name="T76" fmla="*/ 33 w 1194"/>
                  <a:gd name="T77" fmla="*/ 1046 h 1056"/>
                  <a:gd name="T78" fmla="*/ 80 w 1194"/>
                  <a:gd name="T79" fmla="*/ 1046 h 1056"/>
                  <a:gd name="T80" fmla="*/ 128 w 1194"/>
                  <a:gd name="T81" fmla="*/ 1046 h 1056"/>
                  <a:gd name="T82" fmla="*/ 175 w 1194"/>
                  <a:gd name="T83" fmla="*/ 1046 h 1056"/>
                  <a:gd name="T84" fmla="*/ 222 w 1194"/>
                  <a:gd name="T85" fmla="*/ 1039 h 1056"/>
                  <a:gd name="T86" fmla="*/ 272 w 1194"/>
                  <a:gd name="T87" fmla="*/ 1012 h 1056"/>
                  <a:gd name="T88" fmla="*/ 319 w 1194"/>
                  <a:gd name="T89" fmla="*/ 945 h 1056"/>
                  <a:gd name="T90" fmla="*/ 366 w 1194"/>
                  <a:gd name="T91" fmla="*/ 848 h 1056"/>
                  <a:gd name="T92" fmla="*/ 413 w 1194"/>
                  <a:gd name="T93" fmla="*/ 733 h 1056"/>
                  <a:gd name="T94" fmla="*/ 464 w 1194"/>
                  <a:gd name="T95" fmla="*/ 612 h 1056"/>
                  <a:gd name="T96" fmla="*/ 511 w 1194"/>
                  <a:gd name="T97" fmla="*/ 488 h 1056"/>
                  <a:gd name="T98" fmla="*/ 558 w 1194"/>
                  <a:gd name="T99" fmla="*/ 370 h 1056"/>
                  <a:gd name="T100" fmla="*/ 605 w 1194"/>
                  <a:gd name="T101" fmla="*/ 265 h 1056"/>
                  <a:gd name="T102" fmla="*/ 649 w 1194"/>
                  <a:gd name="T103" fmla="*/ 188 h 1056"/>
                  <a:gd name="T104" fmla="*/ 693 w 1194"/>
                  <a:gd name="T105" fmla="*/ 117 h 1056"/>
                  <a:gd name="T106" fmla="*/ 740 w 1194"/>
                  <a:gd name="T107" fmla="*/ 64 h 1056"/>
                  <a:gd name="T108" fmla="*/ 790 w 1194"/>
                  <a:gd name="T109" fmla="*/ 27 h 1056"/>
                  <a:gd name="T110" fmla="*/ 837 w 1194"/>
                  <a:gd name="T111" fmla="*/ 6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94" h="1056">
                    <a:moveTo>
                      <a:pt x="1194" y="70"/>
                    </a:moveTo>
                    <a:lnTo>
                      <a:pt x="1187" y="70"/>
                    </a:lnTo>
                    <a:lnTo>
                      <a:pt x="1180" y="70"/>
                    </a:lnTo>
                    <a:lnTo>
                      <a:pt x="1170" y="74"/>
                    </a:lnTo>
                    <a:lnTo>
                      <a:pt x="1164" y="74"/>
                    </a:lnTo>
                    <a:lnTo>
                      <a:pt x="1157" y="74"/>
                    </a:lnTo>
                    <a:lnTo>
                      <a:pt x="1147" y="74"/>
                    </a:lnTo>
                    <a:lnTo>
                      <a:pt x="1140" y="74"/>
                    </a:lnTo>
                    <a:lnTo>
                      <a:pt x="1130" y="74"/>
                    </a:lnTo>
                    <a:lnTo>
                      <a:pt x="1123" y="74"/>
                    </a:lnTo>
                    <a:lnTo>
                      <a:pt x="1117" y="74"/>
                    </a:lnTo>
                    <a:lnTo>
                      <a:pt x="1106" y="77"/>
                    </a:lnTo>
                    <a:lnTo>
                      <a:pt x="1100" y="77"/>
                    </a:lnTo>
                    <a:lnTo>
                      <a:pt x="1093" y="77"/>
                    </a:lnTo>
                    <a:lnTo>
                      <a:pt x="1083" y="77"/>
                    </a:lnTo>
                    <a:lnTo>
                      <a:pt x="1076" y="77"/>
                    </a:lnTo>
                    <a:lnTo>
                      <a:pt x="1066" y="77"/>
                    </a:lnTo>
                    <a:lnTo>
                      <a:pt x="1059" y="80"/>
                    </a:lnTo>
                    <a:lnTo>
                      <a:pt x="1053" y="80"/>
                    </a:lnTo>
                    <a:lnTo>
                      <a:pt x="1043" y="80"/>
                    </a:lnTo>
                    <a:lnTo>
                      <a:pt x="1036" y="80"/>
                    </a:lnTo>
                    <a:lnTo>
                      <a:pt x="1029" y="80"/>
                    </a:lnTo>
                    <a:lnTo>
                      <a:pt x="1019" y="84"/>
                    </a:lnTo>
                    <a:lnTo>
                      <a:pt x="1012" y="84"/>
                    </a:lnTo>
                    <a:lnTo>
                      <a:pt x="1006" y="84"/>
                    </a:lnTo>
                    <a:lnTo>
                      <a:pt x="1012" y="84"/>
                    </a:lnTo>
                    <a:lnTo>
                      <a:pt x="1019" y="84"/>
                    </a:lnTo>
                    <a:lnTo>
                      <a:pt x="1029" y="84"/>
                    </a:lnTo>
                    <a:lnTo>
                      <a:pt x="1036" y="84"/>
                    </a:lnTo>
                    <a:lnTo>
                      <a:pt x="1043" y="84"/>
                    </a:lnTo>
                    <a:lnTo>
                      <a:pt x="1053" y="84"/>
                    </a:lnTo>
                    <a:lnTo>
                      <a:pt x="1059" y="84"/>
                    </a:lnTo>
                    <a:lnTo>
                      <a:pt x="1066" y="84"/>
                    </a:lnTo>
                    <a:lnTo>
                      <a:pt x="1076" y="84"/>
                    </a:lnTo>
                    <a:lnTo>
                      <a:pt x="1083" y="84"/>
                    </a:lnTo>
                    <a:lnTo>
                      <a:pt x="1093" y="84"/>
                    </a:lnTo>
                    <a:lnTo>
                      <a:pt x="1100" y="84"/>
                    </a:lnTo>
                    <a:lnTo>
                      <a:pt x="1106" y="84"/>
                    </a:lnTo>
                    <a:lnTo>
                      <a:pt x="1117" y="84"/>
                    </a:lnTo>
                    <a:lnTo>
                      <a:pt x="1123" y="84"/>
                    </a:lnTo>
                    <a:lnTo>
                      <a:pt x="1130" y="84"/>
                    </a:lnTo>
                    <a:lnTo>
                      <a:pt x="1140" y="84"/>
                    </a:lnTo>
                    <a:lnTo>
                      <a:pt x="1147" y="84"/>
                    </a:lnTo>
                    <a:lnTo>
                      <a:pt x="1157" y="84"/>
                    </a:lnTo>
                    <a:lnTo>
                      <a:pt x="1164" y="84"/>
                    </a:lnTo>
                    <a:lnTo>
                      <a:pt x="1170" y="80"/>
                    </a:lnTo>
                    <a:lnTo>
                      <a:pt x="1180" y="80"/>
                    </a:lnTo>
                    <a:lnTo>
                      <a:pt x="1187" y="80"/>
                    </a:lnTo>
                    <a:lnTo>
                      <a:pt x="1194" y="80"/>
                    </a:lnTo>
                    <a:lnTo>
                      <a:pt x="1194" y="70"/>
                    </a:lnTo>
                    <a:close/>
                    <a:moveTo>
                      <a:pt x="864" y="0"/>
                    </a:moveTo>
                    <a:lnTo>
                      <a:pt x="861" y="0"/>
                    </a:lnTo>
                    <a:lnTo>
                      <a:pt x="851" y="0"/>
                    </a:lnTo>
                    <a:lnTo>
                      <a:pt x="844" y="3"/>
                    </a:lnTo>
                    <a:lnTo>
                      <a:pt x="837" y="3"/>
                    </a:lnTo>
                    <a:lnTo>
                      <a:pt x="827" y="3"/>
                    </a:lnTo>
                    <a:lnTo>
                      <a:pt x="821" y="3"/>
                    </a:lnTo>
                    <a:lnTo>
                      <a:pt x="814" y="3"/>
                    </a:lnTo>
                    <a:lnTo>
                      <a:pt x="804" y="3"/>
                    </a:lnTo>
                    <a:lnTo>
                      <a:pt x="797" y="3"/>
                    </a:lnTo>
                    <a:lnTo>
                      <a:pt x="790" y="6"/>
                    </a:lnTo>
                    <a:lnTo>
                      <a:pt x="780" y="6"/>
                    </a:lnTo>
                    <a:lnTo>
                      <a:pt x="773" y="6"/>
                    </a:lnTo>
                    <a:lnTo>
                      <a:pt x="767" y="6"/>
                    </a:lnTo>
                    <a:lnTo>
                      <a:pt x="757" y="10"/>
                    </a:lnTo>
                    <a:lnTo>
                      <a:pt x="750" y="10"/>
                    </a:lnTo>
                    <a:lnTo>
                      <a:pt x="740" y="13"/>
                    </a:lnTo>
                    <a:lnTo>
                      <a:pt x="733" y="17"/>
                    </a:lnTo>
                    <a:lnTo>
                      <a:pt x="726" y="20"/>
                    </a:lnTo>
                    <a:lnTo>
                      <a:pt x="716" y="23"/>
                    </a:lnTo>
                    <a:lnTo>
                      <a:pt x="709" y="27"/>
                    </a:lnTo>
                    <a:lnTo>
                      <a:pt x="703" y="30"/>
                    </a:lnTo>
                    <a:lnTo>
                      <a:pt x="693" y="37"/>
                    </a:lnTo>
                    <a:lnTo>
                      <a:pt x="686" y="43"/>
                    </a:lnTo>
                    <a:lnTo>
                      <a:pt x="676" y="50"/>
                    </a:lnTo>
                    <a:lnTo>
                      <a:pt x="669" y="57"/>
                    </a:lnTo>
                    <a:lnTo>
                      <a:pt x="662" y="67"/>
                    </a:lnTo>
                    <a:lnTo>
                      <a:pt x="652" y="74"/>
                    </a:lnTo>
                    <a:lnTo>
                      <a:pt x="646" y="84"/>
                    </a:lnTo>
                    <a:lnTo>
                      <a:pt x="639" y="97"/>
                    </a:lnTo>
                    <a:lnTo>
                      <a:pt x="629" y="107"/>
                    </a:lnTo>
                    <a:lnTo>
                      <a:pt x="622" y="121"/>
                    </a:lnTo>
                    <a:lnTo>
                      <a:pt x="615" y="134"/>
                    </a:lnTo>
                    <a:lnTo>
                      <a:pt x="605" y="148"/>
                    </a:lnTo>
                    <a:lnTo>
                      <a:pt x="598" y="165"/>
                    </a:lnTo>
                    <a:lnTo>
                      <a:pt x="588" y="181"/>
                    </a:lnTo>
                    <a:lnTo>
                      <a:pt x="582" y="198"/>
                    </a:lnTo>
                    <a:lnTo>
                      <a:pt x="575" y="218"/>
                    </a:lnTo>
                    <a:lnTo>
                      <a:pt x="565" y="235"/>
                    </a:lnTo>
                    <a:lnTo>
                      <a:pt x="558" y="255"/>
                    </a:lnTo>
                    <a:lnTo>
                      <a:pt x="551" y="276"/>
                    </a:lnTo>
                    <a:lnTo>
                      <a:pt x="541" y="296"/>
                    </a:lnTo>
                    <a:lnTo>
                      <a:pt x="535" y="319"/>
                    </a:lnTo>
                    <a:lnTo>
                      <a:pt x="528" y="343"/>
                    </a:lnTo>
                    <a:lnTo>
                      <a:pt x="518" y="363"/>
                    </a:lnTo>
                    <a:lnTo>
                      <a:pt x="511" y="387"/>
                    </a:lnTo>
                    <a:lnTo>
                      <a:pt x="501" y="410"/>
                    </a:lnTo>
                    <a:lnTo>
                      <a:pt x="494" y="434"/>
                    </a:lnTo>
                    <a:lnTo>
                      <a:pt x="487" y="457"/>
                    </a:lnTo>
                    <a:lnTo>
                      <a:pt x="477" y="484"/>
                    </a:lnTo>
                    <a:lnTo>
                      <a:pt x="471" y="508"/>
                    </a:lnTo>
                    <a:lnTo>
                      <a:pt x="464" y="531"/>
                    </a:lnTo>
                    <a:lnTo>
                      <a:pt x="454" y="558"/>
                    </a:lnTo>
                    <a:lnTo>
                      <a:pt x="447" y="582"/>
                    </a:lnTo>
                    <a:lnTo>
                      <a:pt x="437" y="605"/>
                    </a:lnTo>
                    <a:lnTo>
                      <a:pt x="430" y="632"/>
                    </a:lnTo>
                    <a:lnTo>
                      <a:pt x="424" y="656"/>
                    </a:lnTo>
                    <a:lnTo>
                      <a:pt x="413" y="679"/>
                    </a:lnTo>
                    <a:lnTo>
                      <a:pt x="407" y="703"/>
                    </a:lnTo>
                    <a:lnTo>
                      <a:pt x="400" y="726"/>
                    </a:lnTo>
                    <a:lnTo>
                      <a:pt x="390" y="750"/>
                    </a:lnTo>
                    <a:lnTo>
                      <a:pt x="383" y="773"/>
                    </a:lnTo>
                    <a:lnTo>
                      <a:pt x="376" y="797"/>
                    </a:lnTo>
                    <a:lnTo>
                      <a:pt x="366" y="817"/>
                    </a:lnTo>
                    <a:lnTo>
                      <a:pt x="360" y="837"/>
                    </a:lnTo>
                    <a:lnTo>
                      <a:pt x="350" y="858"/>
                    </a:lnTo>
                    <a:lnTo>
                      <a:pt x="343" y="878"/>
                    </a:lnTo>
                    <a:lnTo>
                      <a:pt x="336" y="898"/>
                    </a:lnTo>
                    <a:lnTo>
                      <a:pt x="326" y="915"/>
                    </a:lnTo>
                    <a:lnTo>
                      <a:pt x="319" y="932"/>
                    </a:lnTo>
                    <a:lnTo>
                      <a:pt x="313" y="948"/>
                    </a:lnTo>
                    <a:lnTo>
                      <a:pt x="302" y="962"/>
                    </a:lnTo>
                    <a:lnTo>
                      <a:pt x="296" y="975"/>
                    </a:lnTo>
                    <a:lnTo>
                      <a:pt x="289" y="985"/>
                    </a:lnTo>
                    <a:lnTo>
                      <a:pt x="279" y="999"/>
                    </a:lnTo>
                    <a:lnTo>
                      <a:pt x="272" y="1006"/>
                    </a:lnTo>
                    <a:lnTo>
                      <a:pt x="262" y="1012"/>
                    </a:lnTo>
                    <a:lnTo>
                      <a:pt x="255" y="1019"/>
                    </a:lnTo>
                    <a:lnTo>
                      <a:pt x="249" y="1026"/>
                    </a:lnTo>
                    <a:lnTo>
                      <a:pt x="239" y="1029"/>
                    </a:lnTo>
                    <a:lnTo>
                      <a:pt x="232" y="1033"/>
                    </a:lnTo>
                    <a:lnTo>
                      <a:pt x="222" y="1036"/>
                    </a:lnTo>
                    <a:lnTo>
                      <a:pt x="215" y="1039"/>
                    </a:lnTo>
                    <a:lnTo>
                      <a:pt x="208" y="1039"/>
                    </a:lnTo>
                    <a:lnTo>
                      <a:pt x="198" y="1043"/>
                    </a:lnTo>
                    <a:lnTo>
                      <a:pt x="191" y="1043"/>
                    </a:lnTo>
                    <a:lnTo>
                      <a:pt x="185" y="1043"/>
                    </a:lnTo>
                    <a:lnTo>
                      <a:pt x="175" y="1043"/>
                    </a:lnTo>
                    <a:lnTo>
                      <a:pt x="168" y="1043"/>
                    </a:lnTo>
                    <a:lnTo>
                      <a:pt x="161" y="1043"/>
                    </a:lnTo>
                    <a:lnTo>
                      <a:pt x="151" y="1043"/>
                    </a:lnTo>
                    <a:lnTo>
                      <a:pt x="144" y="1046"/>
                    </a:lnTo>
                    <a:lnTo>
                      <a:pt x="138" y="1046"/>
                    </a:lnTo>
                    <a:lnTo>
                      <a:pt x="128" y="1046"/>
                    </a:lnTo>
                    <a:lnTo>
                      <a:pt x="121" y="1046"/>
                    </a:lnTo>
                    <a:lnTo>
                      <a:pt x="111" y="1046"/>
                    </a:lnTo>
                    <a:lnTo>
                      <a:pt x="104" y="1046"/>
                    </a:lnTo>
                    <a:lnTo>
                      <a:pt x="97" y="1046"/>
                    </a:lnTo>
                    <a:lnTo>
                      <a:pt x="87" y="1046"/>
                    </a:lnTo>
                    <a:lnTo>
                      <a:pt x="80" y="1046"/>
                    </a:lnTo>
                    <a:lnTo>
                      <a:pt x="74" y="1046"/>
                    </a:lnTo>
                    <a:lnTo>
                      <a:pt x="64" y="1046"/>
                    </a:lnTo>
                    <a:lnTo>
                      <a:pt x="57" y="1046"/>
                    </a:lnTo>
                    <a:lnTo>
                      <a:pt x="47" y="1046"/>
                    </a:lnTo>
                    <a:lnTo>
                      <a:pt x="40" y="1046"/>
                    </a:lnTo>
                    <a:lnTo>
                      <a:pt x="33" y="1046"/>
                    </a:lnTo>
                    <a:lnTo>
                      <a:pt x="23" y="1046"/>
                    </a:lnTo>
                    <a:lnTo>
                      <a:pt x="17" y="1046"/>
                    </a:lnTo>
                    <a:lnTo>
                      <a:pt x="10" y="1046"/>
                    </a:lnTo>
                    <a:lnTo>
                      <a:pt x="0" y="1046"/>
                    </a:lnTo>
                    <a:lnTo>
                      <a:pt x="0" y="1056"/>
                    </a:lnTo>
                    <a:lnTo>
                      <a:pt x="10" y="1056"/>
                    </a:lnTo>
                    <a:lnTo>
                      <a:pt x="17" y="1056"/>
                    </a:lnTo>
                    <a:lnTo>
                      <a:pt x="23" y="1056"/>
                    </a:lnTo>
                    <a:lnTo>
                      <a:pt x="33" y="1056"/>
                    </a:lnTo>
                    <a:lnTo>
                      <a:pt x="40" y="1056"/>
                    </a:lnTo>
                    <a:lnTo>
                      <a:pt x="47" y="1056"/>
                    </a:lnTo>
                    <a:lnTo>
                      <a:pt x="57" y="1056"/>
                    </a:lnTo>
                    <a:lnTo>
                      <a:pt x="64" y="1056"/>
                    </a:lnTo>
                    <a:lnTo>
                      <a:pt x="74" y="1056"/>
                    </a:lnTo>
                    <a:lnTo>
                      <a:pt x="80" y="1056"/>
                    </a:lnTo>
                    <a:lnTo>
                      <a:pt x="87" y="1056"/>
                    </a:lnTo>
                    <a:lnTo>
                      <a:pt x="97" y="1056"/>
                    </a:lnTo>
                    <a:lnTo>
                      <a:pt x="104" y="1056"/>
                    </a:lnTo>
                    <a:lnTo>
                      <a:pt x="111" y="1056"/>
                    </a:lnTo>
                    <a:lnTo>
                      <a:pt x="121" y="1056"/>
                    </a:lnTo>
                    <a:lnTo>
                      <a:pt x="128" y="1056"/>
                    </a:lnTo>
                    <a:lnTo>
                      <a:pt x="138" y="1056"/>
                    </a:lnTo>
                    <a:lnTo>
                      <a:pt x="144" y="1056"/>
                    </a:lnTo>
                    <a:lnTo>
                      <a:pt x="151" y="1056"/>
                    </a:lnTo>
                    <a:lnTo>
                      <a:pt x="161" y="1056"/>
                    </a:lnTo>
                    <a:lnTo>
                      <a:pt x="168" y="1056"/>
                    </a:lnTo>
                    <a:lnTo>
                      <a:pt x="175" y="1056"/>
                    </a:lnTo>
                    <a:lnTo>
                      <a:pt x="185" y="1056"/>
                    </a:lnTo>
                    <a:lnTo>
                      <a:pt x="191" y="1053"/>
                    </a:lnTo>
                    <a:lnTo>
                      <a:pt x="198" y="1053"/>
                    </a:lnTo>
                    <a:lnTo>
                      <a:pt x="208" y="1053"/>
                    </a:lnTo>
                    <a:lnTo>
                      <a:pt x="215" y="1053"/>
                    </a:lnTo>
                    <a:lnTo>
                      <a:pt x="222" y="1049"/>
                    </a:lnTo>
                    <a:lnTo>
                      <a:pt x="232" y="1046"/>
                    </a:lnTo>
                    <a:lnTo>
                      <a:pt x="239" y="1043"/>
                    </a:lnTo>
                    <a:lnTo>
                      <a:pt x="249" y="1039"/>
                    </a:lnTo>
                    <a:lnTo>
                      <a:pt x="255" y="1033"/>
                    </a:lnTo>
                    <a:lnTo>
                      <a:pt x="262" y="1026"/>
                    </a:lnTo>
                    <a:lnTo>
                      <a:pt x="269" y="1022"/>
                    </a:lnTo>
                    <a:lnTo>
                      <a:pt x="262" y="1026"/>
                    </a:lnTo>
                    <a:lnTo>
                      <a:pt x="255" y="1029"/>
                    </a:lnTo>
                    <a:lnTo>
                      <a:pt x="249" y="1036"/>
                    </a:lnTo>
                    <a:lnTo>
                      <a:pt x="239" y="1039"/>
                    </a:lnTo>
                    <a:lnTo>
                      <a:pt x="232" y="1043"/>
                    </a:lnTo>
                    <a:lnTo>
                      <a:pt x="222" y="1046"/>
                    </a:lnTo>
                    <a:lnTo>
                      <a:pt x="215" y="1046"/>
                    </a:lnTo>
                    <a:lnTo>
                      <a:pt x="208" y="1049"/>
                    </a:lnTo>
                    <a:lnTo>
                      <a:pt x="198" y="1049"/>
                    </a:lnTo>
                    <a:lnTo>
                      <a:pt x="191" y="1049"/>
                    </a:lnTo>
                    <a:lnTo>
                      <a:pt x="185" y="1053"/>
                    </a:lnTo>
                    <a:lnTo>
                      <a:pt x="175" y="1053"/>
                    </a:lnTo>
                    <a:lnTo>
                      <a:pt x="168" y="1053"/>
                    </a:lnTo>
                    <a:lnTo>
                      <a:pt x="161" y="1053"/>
                    </a:lnTo>
                    <a:lnTo>
                      <a:pt x="151" y="1053"/>
                    </a:lnTo>
                    <a:lnTo>
                      <a:pt x="144" y="1053"/>
                    </a:lnTo>
                    <a:lnTo>
                      <a:pt x="138" y="1053"/>
                    </a:lnTo>
                    <a:lnTo>
                      <a:pt x="128" y="1053"/>
                    </a:lnTo>
                    <a:lnTo>
                      <a:pt x="121" y="1053"/>
                    </a:lnTo>
                    <a:lnTo>
                      <a:pt x="111" y="1053"/>
                    </a:lnTo>
                    <a:lnTo>
                      <a:pt x="104" y="1053"/>
                    </a:lnTo>
                    <a:lnTo>
                      <a:pt x="97" y="1053"/>
                    </a:lnTo>
                    <a:lnTo>
                      <a:pt x="87" y="1053"/>
                    </a:lnTo>
                    <a:lnTo>
                      <a:pt x="80" y="1053"/>
                    </a:lnTo>
                    <a:lnTo>
                      <a:pt x="74" y="1053"/>
                    </a:lnTo>
                    <a:lnTo>
                      <a:pt x="64" y="1053"/>
                    </a:lnTo>
                    <a:lnTo>
                      <a:pt x="57" y="1053"/>
                    </a:lnTo>
                    <a:lnTo>
                      <a:pt x="47" y="1053"/>
                    </a:lnTo>
                    <a:lnTo>
                      <a:pt x="40" y="1053"/>
                    </a:lnTo>
                    <a:lnTo>
                      <a:pt x="33" y="1053"/>
                    </a:lnTo>
                    <a:lnTo>
                      <a:pt x="23" y="1053"/>
                    </a:lnTo>
                    <a:lnTo>
                      <a:pt x="17" y="1053"/>
                    </a:lnTo>
                    <a:lnTo>
                      <a:pt x="10" y="1053"/>
                    </a:lnTo>
                    <a:lnTo>
                      <a:pt x="0" y="1053"/>
                    </a:lnTo>
                    <a:lnTo>
                      <a:pt x="0" y="1046"/>
                    </a:lnTo>
                    <a:lnTo>
                      <a:pt x="10" y="1046"/>
                    </a:lnTo>
                    <a:lnTo>
                      <a:pt x="17" y="1046"/>
                    </a:lnTo>
                    <a:lnTo>
                      <a:pt x="23" y="1046"/>
                    </a:lnTo>
                    <a:lnTo>
                      <a:pt x="33" y="1046"/>
                    </a:lnTo>
                    <a:lnTo>
                      <a:pt x="40" y="1046"/>
                    </a:lnTo>
                    <a:lnTo>
                      <a:pt x="47" y="1046"/>
                    </a:lnTo>
                    <a:lnTo>
                      <a:pt x="57" y="1046"/>
                    </a:lnTo>
                    <a:lnTo>
                      <a:pt x="64" y="1046"/>
                    </a:lnTo>
                    <a:lnTo>
                      <a:pt x="74" y="1046"/>
                    </a:lnTo>
                    <a:lnTo>
                      <a:pt x="80" y="1046"/>
                    </a:lnTo>
                    <a:lnTo>
                      <a:pt x="87" y="1046"/>
                    </a:lnTo>
                    <a:lnTo>
                      <a:pt x="97" y="1046"/>
                    </a:lnTo>
                    <a:lnTo>
                      <a:pt x="104" y="1046"/>
                    </a:lnTo>
                    <a:lnTo>
                      <a:pt x="111" y="1046"/>
                    </a:lnTo>
                    <a:lnTo>
                      <a:pt x="121" y="1046"/>
                    </a:lnTo>
                    <a:lnTo>
                      <a:pt x="128" y="1046"/>
                    </a:lnTo>
                    <a:lnTo>
                      <a:pt x="138" y="1046"/>
                    </a:lnTo>
                    <a:lnTo>
                      <a:pt x="144" y="1046"/>
                    </a:lnTo>
                    <a:lnTo>
                      <a:pt x="151" y="1046"/>
                    </a:lnTo>
                    <a:lnTo>
                      <a:pt x="161" y="1046"/>
                    </a:lnTo>
                    <a:lnTo>
                      <a:pt x="168" y="1046"/>
                    </a:lnTo>
                    <a:lnTo>
                      <a:pt x="175" y="1046"/>
                    </a:lnTo>
                    <a:lnTo>
                      <a:pt x="185" y="1046"/>
                    </a:lnTo>
                    <a:lnTo>
                      <a:pt x="191" y="1046"/>
                    </a:lnTo>
                    <a:lnTo>
                      <a:pt x="198" y="1043"/>
                    </a:lnTo>
                    <a:lnTo>
                      <a:pt x="208" y="1043"/>
                    </a:lnTo>
                    <a:lnTo>
                      <a:pt x="215" y="1043"/>
                    </a:lnTo>
                    <a:lnTo>
                      <a:pt x="222" y="1039"/>
                    </a:lnTo>
                    <a:lnTo>
                      <a:pt x="232" y="1036"/>
                    </a:lnTo>
                    <a:lnTo>
                      <a:pt x="239" y="1033"/>
                    </a:lnTo>
                    <a:lnTo>
                      <a:pt x="249" y="1029"/>
                    </a:lnTo>
                    <a:lnTo>
                      <a:pt x="255" y="1022"/>
                    </a:lnTo>
                    <a:lnTo>
                      <a:pt x="262" y="1019"/>
                    </a:lnTo>
                    <a:lnTo>
                      <a:pt x="272" y="1012"/>
                    </a:lnTo>
                    <a:lnTo>
                      <a:pt x="279" y="1002"/>
                    </a:lnTo>
                    <a:lnTo>
                      <a:pt x="289" y="992"/>
                    </a:lnTo>
                    <a:lnTo>
                      <a:pt x="296" y="982"/>
                    </a:lnTo>
                    <a:lnTo>
                      <a:pt x="302" y="972"/>
                    </a:lnTo>
                    <a:lnTo>
                      <a:pt x="313" y="959"/>
                    </a:lnTo>
                    <a:lnTo>
                      <a:pt x="319" y="945"/>
                    </a:lnTo>
                    <a:lnTo>
                      <a:pt x="326" y="928"/>
                    </a:lnTo>
                    <a:lnTo>
                      <a:pt x="336" y="915"/>
                    </a:lnTo>
                    <a:lnTo>
                      <a:pt x="343" y="898"/>
                    </a:lnTo>
                    <a:lnTo>
                      <a:pt x="350" y="885"/>
                    </a:lnTo>
                    <a:lnTo>
                      <a:pt x="360" y="864"/>
                    </a:lnTo>
                    <a:lnTo>
                      <a:pt x="366" y="848"/>
                    </a:lnTo>
                    <a:lnTo>
                      <a:pt x="376" y="831"/>
                    </a:lnTo>
                    <a:lnTo>
                      <a:pt x="383" y="810"/>
                    </a:lnTo>
                    <a:lnTo>
                      <a:pt x="390" y="794"/>
                    </a:lnTo>
                    <a:lnTo>
                      <a:pt x="400" y="773"/>
                    </a:lnTo>
                    <a:lnTo>
                      <a:pt x="407" y="753"/>
                    </a:lnTo>
                    <a:lnTo>
                      <a:pt x="413" y="733"/>
                    </a:lnTo>
                    <a:lnTo>
                      <a:pt x="424" y="713"/>
                    </a:lnTo>
                    <a:lnTo>
                      <a:pt x="430" y="693"/>
                    </a:lnTo>
                    <a:lnTo>
                      <a:pt x="437" y="673"/>
                    </a:lnTo>
                    <a:lnTo>
                      <a:pt x="447" y="652"/>
                    </a:lnTo>
                    <a:lnTo>
                      <a:pt x="454" y="632"/>
                    </a:lnTo>
                    <a:lnTo>
                      <a:pt x="464" y="612"/>
                    </a:lnTo>
                    <a:lnTo>
                      <a:pt x="471" y="592"/>
                    </a:lnTo>
                    <a:lnTo>
                      <a:pt x="477" y="568"/>
                    </a:lnTo>
                    <a:lnTo>
                      <a:pt x="487" y="548"/>
                    </a:lnTo>
                    <a:lnTo>
                      <a:pt x="494" y="528"/>
                    </a:lnTo>
                    <a:lnTo>
                      <a:pt x="501" y="508"/>
                    </a:lnTo>
                    <a:lnTo>
                      <a:pt x="511" y="488"/>
                    </a:lnTo>
                    <a:lnTo>
                      <a:pt x="518" y="467"/>
                    </a:lnTo>
                    <a:lnTo>
                      <a:pt x="528" y="451"/>
                    </a:lnTo>
                    <a:lnTo>
                      <a:pt x="535" y="430"/>
                    </a:lnTo>
                    <a:lnTo>
                      <a:pt x="541" y="410"/>
                    </a:lnTo>
                    <a:lnTo>
                      <a:pt x="551" y="390"/>
                    </a:lnTo>
                    <a:lnTo>
                      <a:pt x="558" y="370"/>
                    </a:lnTo>
                    <a:lnTo>
                      <a:pt x="565" y="350"/>
                    </a:lnTo>
                    <a:lnTo>
                      <a:pt x="575" y="333"/>
                    </a:lnTo>
                    <a:lnTo>
                      <a:pt x="582" y="313"/>
                    </a:lnTo>
                    <a:lnTo>
                      <a:pt x="588" y="296"/>
                    </a:lnTo>
                    <a:lnTo>
                      <a:pt x="598" y="279"/>
                    </a:lnTo>
                    <a:lnTo>
                      <a:pt x="605" y="265"/>
                    </a:lnTo>
                    <a:lnTo>
                      <a:pt x="615" y="249"/>
                    </a:lnTo>
                    <a:lnTo>
                      <a:pt x="622" y="232"/>
                    </a:lnTo>
                    <a:lnTo>
                      <a:pt x="629" y="218"/>
                    </a:lnTo>
                    <a:lnTo>
                      <a:pt x="639" y="205"/>
                    </a:lnTo>
                    <a:lnTo>
                      <a:pt x="646" y="191"/>
                    </a:lnTo>
                    <a:lnTo>
                      <a:pt x="649" y="188"/>
                    </a:lnTo>
                    <a:lnTo>
                      <a:pt x="652" y="178"/>
                    </a:lnTo>
                    <a:lnTo>
                      <a:pt x="662" y="165"/>
                    </a:lnTo>
                    <a:lnTo>
                      <a:pt x="669" y="154"/>
                    </a:lnTo>
                    <a:lnTo>
                      <a:pt x="676" y="141"/>
                    </a:lnTo>
                    <a:lnTo>
                      <a:pt x="686" y="131"/>
                    </a:lnTo>
                    <a:lnTo>
                      <a:pt x="693" y="117"/>
                    </a:lnTo>
                    <a:lnTo>
                      <a:pt x="703" y="107"/>
                    </a:lnTo>
                    <a:lnTo>
                      <a:pt x="709" y="97"/>
                    </a:lnTo>
                    <a:lnTo>
                      <a:pt x="716" y="87"/>
                    </a:lnTo>
                    <a:lnTo>
                      <a:pt x="726" y="80"/>
                    </a:lnTo>
                    <a:lnTo>
                      <a:pt x="733" y="70"/>
                    </a:lnTo>
                    <a:lnTo>
                      <a:pt x="740" y="64"/>
                    </a:lnTo>
                    <a:lnTo>
                      <a:pt x="750" y="57"/>
                    </a:lnTo>
                    <a:lnTo>
                      <a:pt x="757" y="50"/>
                    </a:lnTo>
                    <a:lnTo>
                      <a:pt x="767" y="43"/>
                    </a:lnTo>
                    <a:lnTo>
                      <a:pt x="773" y="37"/>
                    </a:lnTo>
                    <a:lnTo>
                      <a:pt x="780" y="33"/>
                    </a:lnTo>
                    <a:lnTo>
                      <a:pt x="790" y="27"/>
                    </a:lnTo>
                    <a:lnTo>
                      <a:pt x="797" y="23"/>
                    </a:lnTo>
                    <a:lnTo>
                      <a:pt x="804" y="20"/>
                    </a:lnTo>
                    <a:lnTo>
                      <a:pt x="814" y="17"/>
                    </a:lnTo>
                    <a:lnTo>
                      <a:pt x="821" y="13"/>
                    </a:lnTo>
                    <a:lnTo>
                      <a:pt x="827" y="10"/>
                    </a:lnTo>
                    <a:lnTo>
                      <a:pt x="837" y="6"/>
                    </a:lnTo>
                    <a:lnTo>
                      <a:pt x="844" y="6"/>
                    </a:lnTo>
                    <a:lnTo>
                      <a:pt x="851" y="3"/>
                    </a:lnTo>
                    <a:lnTo>
                      <a:pt x="861" y="0"/>
                    </a:lnTo>
                    <a:lnTo>
                      <a:pt x="864"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4656259" y="2737358"/>
                <a:ext cx="195305" cy="14544"/>
              </a:xfrm>
              <a:custGeom>
                <a:avLst/>
                <a:gdLst>
                  <a:gd name="T0" fmla="*/ 188 w 188"/>
                  <a:gd name="T1" fmla="*/ 0 h 14"/>
                  <a:gd name="T2" fmla="*/ 181 w 188"/>
                  <a:gd name="T3" fmla="*/ 0 h 14"/>
                  <a:gd name="T4" fmla="*/ 174 w 188"/>
                  <a:gd name="T5" fmla="*/ 0 h 14"/>
                  <a:gd name="T6" fmla="*/ 164 w 188"/>
                  <a:gd name="T7" fmla="*/ 4 h 14"/>
                  <a:gd name="T8" fmla="*/ 158 w 188"/>
                  <a:gd name="T9" fmla="*/ 4 h 14"/>
                  <a:gd name="T10" fmla="*/ 151 w 188"/>
                  <a:gd name="T11" fmla="*/ 4 h 14"/>
                  <a:gd name="T12" fmla="*/ 141 w 188"/>
                  <a:gd name="T13" fmla="*/ 4 h 14"/>
                  <a:gd name="T14" fmla="*/ 134 w 188"/>
                  <a:gd name="T15" fmla="*/ 4 h 14"/>
                  <a:gd name="T16" fmla="*/ 124 w 188"/>
                  <a:gd name="T17" fmla="*/ 4 h 14"/>
                  <a:gd name="T18" fmla="*/ 117 w 188"/>
                  <a:gd name="T19" fmla="*/ 4 h 14"/>
                  <a:gd name="T20" fmla="*/ 111 w 188"/>
                  <a:gd name="T21" fmla="*/ 4 h 14"/>
                  <a:gd name="T22" fmla="*/ 100 w 188"/>
                  <a:gd name="T23" fmla="*/ 7 h 14"/>
                  <a:gd name="T24" fmla="*/ 94 w 188"/>
                  <a:gd name="T25" fmla="*/ 7 h 14"/>
                  <a:gd name="T26" fmla="*/ 87 w 188"/>
                  <a:gd name="T27" fmla="*/ 7 h 14"/>
                  <a:gd name="T28" fmla="*/ 77 w 188"/>
                  <a:gd name="T29" fmla="*/ 7 h 14"/>
                  <a:gd name="T30" fmla="*/ 70 w 188"/>
                  <a:gd name="T31" fmla="*/ 7 h 14"/>
                  <a:gd name="T32" fmla="*/ 60 w 188"/>
                  <a:gd name="T33" fmla="*/ 7 h 14"/>
                  <a:gd name="T34" fmla="*/ 53 w 188"/>
                  <a:gd name="T35" fmla="*/ 10 h 14"/>
                  <a:gd name="T36" fmla="*/ 47 w 188"/>
                  <a:gd name="T37" fmla="*/ 10 h 14"/>
                  <a:gd name="T38" fmla="*/ 37 w 188"/>
                  <a:gd name="T39" fmla="*/ 10 h 14"/>
                  <a:gd name="T40" fmla="*/ 30 w 188"/>
                  <a:gd name="T41" fmla="*/ 10 h 14"/>
                  <a:gd name="T42" fmla="*/ 23 w 188"/>
                  <a:gd name="T43" fmla="*/ 10 h 14"/>
                  <a:gd name="T44" fmla="*/ 13 w 188"/>
                  <a:gd name="T45" fmla="*/ 14 h 14"/>
                  <a:gd name="T46" fmla="*/ 6 w 188"/>
                  <a:gd name="T47" fmla="*/ 14 h 14"/>
                  <a:gd name="T48" fmla="*/ 0 w 188"/>
                  <a:gd name="T49" fmla="*/ 14 h 14"/>
                  <a:gd name="T50" fmla="*/ 6 w 188"/>
                  <a:gd name="T51" fmla="*/ 14 h 14"/>
                  <a:gd name="T52" fmla="*/ 13 w 188"/>
                  <a:gd name="T53" fmla="*/ 14 h 14"/>
                  <a:gd name="T54" fmla="*/ 23 w 188"/>
                  <a:gd name="T55" fmla="*/ 14 h 14"/>
                  <a:gd name="T56" fmla="*/ 30 w 188"/>
                  <a:gd name="T57" fmla="*/ 14 h 14"/>
                  <a:gd name="T58" fmla="*/ 37 w 188"/>
                  <a:gd name="T59" fmla="*/ 14 h 14"/>
                  <a:gd name="T60" fmla="*/ 47 w 188"/>
                  <a:gd name="T61" fmla="*/ 14 h 14"/>
                  <a:gd name="T62" fmla="*/ 53 w 188"/>
                  <a:gd name="T63" fmla="*/ 14 h 14"/>
                  <a:gd name="T64" fmla="*/ 60 w 188"/>
                  <a:gd name="T65" fmla="*/ 14 h 14"/>
                  <a:gd name="T66" fmla="*/ 70 w 188"/>
                  <a:gd name="T67" fmla="*/ 14 h 14"/>
                  <a:gd name="T68" fmla="*/ 77 w 188"/>
                  <a:gd name="T69" fmla="*/ 14 h 14"/>
                  <a:gd name="T70" fmla="*/ 87 w 188"/>
                  <a:gd name="T71" fmla="*/ 14 h 14"/>
                  <a:gd name="T72" fmla="*/ 94 w 188"/>
                  <a:gd name="T73" fmla="*/ 14 h 14"/>
                  <a:gd name="T74" fmla="*/ 100 w 188"/>
                  <a:gd name="T75" fmla="*/ 14 h 14"/>
                  <a:gd name="T76" fmla="*/ 111 w 188"/>
                  <a:gd name="T77" fmla="*/ 14 h 14"/>
                  <a:gd name="T78" fmla="*/ 117 w 188"/>
                  <a:gd name="T79" fmla="*/ 14 h 14"/>
                  <a:gd name="T80" fmla="*/ 124 w 188"/>
                  <a:gd name="T81" fmla="*/ 14 h 14"/>
                  <a:gd name="T82" fmla="*/ 134 w 188"/>
                  <a:gd name="T83" fmla="*/ 14 h 14"/>
                  <a:gd name="T84" fmla="*/ 141 w 188"/>
                  <a:gd name="T85" fmla="*/ 14 h 14"/>
                  <a:gd name="T86" fmla="*/ 151 w 188"/>
                  <a:gd name="T87" fmla="*/ 14 h 14"/>
                  <a:gd name="T88" fmla="*/ 158 w 188"/>
                  <a:gd name="T89" fmla="*/ 14 h 14"/>
                  <a:gd name="T90" fmla="*/ 164 w 188"/>
                  <a:gd name="T91" fmla="*/ 10 h 14"/>
                  <a:gd name="T92" fmla="*/ 174 w 188"/>
                  <a:gd name="T93" fmla="*/ 10 h 14"/>
                  <a:gd name="T94" fmla="*/ 181 w 188"/>
                  <a:gd name="T95" fmla="*/ 10 h 14"/>
                  <a:gd name="T96" fmla="*/ 188 w 188"/>
                  <a:gd name="T97" fmla="*/ 10 h 14"/>
                  <a:gd name="T98" fmla="*/ 188 w 188"/>
                  <a:gd name="T9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8" h="14">
                    <a:moveTo>
                      <a:pt x="188" y="0"/>
                    </a:moveTo>
                    <a:lnTo>
                      <a:pt x="181" y="0"/>
                    </a:lnTo>
                    <a:lnTo>
                      <a:pt x="174" y="0"/>
                    </a:lnTo>
                    <a:lnTo>
                      <a:pt x="164" y="4"/>
                    </a:lnTo>
                    <a:lnTo>
                      <a:pt x="158" y="4"/>
                    </a:lnTo>
                    <a:lnTo>
                      <a:pt x="151" y="4"/>
                    </a:lnTo>
                    <a:lnTo>
                      <a:pt x="141" y="4"/>
                    </a:lnTo>
                    <a:lnTo>
                      <a:pt x="134" y="4"/>
                    </a:lnTo>
                    <a:lnTo>
                      <a:pt x="124" y="4"/>
                    </a:lnTo>
                    <a:lnTo>
                      <a:pt x="117" y="4"/>
                    </a:lnTo>
                    <a:lnTo>
                      <a:pt x="111" y="4"/>
                    </a:lnTo>
                    <a:lnTo>
                      <a:pt x="100" y="7"/>
                    </a:lnTo>
                    <a:lnTo>
                      <a:pt x="94" y="7"/>
                    </a:lnTo>
                    <a:lnTo>
                      <a:pt x="87" y="7"/>
                    </a:lnTo>
                    <a:lnTo>
                      <a:pt x="77" y="7"/>
                    </a:lnTo>
                    <a:lnTo>
                      <a:pt x="70" y="7"/>
                    </a:lnTo>
                    <a:lnTo>
                      <a:pt x="60" y="7"/>
                    </a:lnTo>
                    <a:lnTo>
                      <a:pt x="53" y="10"/>
                    </a:lnTo>
                    <a:lnTo>
                      <a:pt x="47" y="10"/>
                    </a:lnTo>
                    <a:lnTo>
                      <a:pt x="37" y="10"/>
                    </a:lnTo>
                    <a:lnTo>
                      <a:pt x="30" y="10"/>
                    </a:lnTo>
                    <a:lnTo>
                      <a:pt x="23" y="10"/>
                    </a:lnTo>
                    <a:lnTo>
                      <a:pt x="13" y="14"/>
                    </a:lnTo>
                    <a:lnTo>
                      <a:pt x="6" y="14"/>
                    </a:lnTo>
                    <a:lnTo>
                      <a:pt x="0" y="14"/>
                    </a:lnTo>
                    <a:lnTo>
                      <a:pt x="6" y="14"/>
                    </a:lnTo>
                    <a:lnTo>
                      <a:pt x="13" y="14"/>
                    </a:lnTo>
                    <a:lnTo>
                      <a:pt x="23" y="14"/>
                    </a:lnTo>
                    <a:lnTo>
                      <a:pt x="30" y="14"/>
                    </a:lnTo>
                    <a:lnTo>
                      <a:pt x="37" y="14"/>
                    </a:lnTo>
                    <a:lnTo>
                      <a:pt x="47" y="14"/>
                    </a:lnTo>
                    <a:lnTo>
                      <a:pt x="53" y="14"/>
                    </a:lnTo>
                    <a:lnTo>
                      <a:pt x="60" y="14"/>
                    </a:lnTo>
                    <a:lnTo>
                      <a:pt x="70" y="14"/>
                    </a:lnTo>
                    <a:lnTo>
                      <a:pt x="77" y="14"/>
                    </a:lnTo>
                    <a:lnTo>
                      <a:pt x="87" y="14"/>
                    </a:lnTo>
                    <a:lnTo>
                      <a:pt x="94" y="14"/>
                    </a:lnTo>
                    <a:lnTo>
                      <a:pt x="100" y="14"/>
                    </a:lnTo>
                    <a:lnTo>
                      <a:pt x="111" y="14"/>
                    </a:lnTo>
                    <a:lnTo>
                      <a:pt x="117" y="14"/>
                    </a:lnTo>
                    <a:lnTo>
                      <a:pt x="124" y="14"/>
                    </a:lnTo>
                    <a:lnTo>
                      <a:pt x="134" y="14"/>
                    </a:lnTo>
                    <a:lnTo>
                      <a:pt x="141" y="14"/>
                    </a:lnTo>
                    <a:lnTo>
                      <a:pt x="151" y="14"/>
                    </a:lnTo>
                    <a:lnTo>
                      <a:pt x="158" y="14"/>
                    </a:lnTo>
                    <a:lnTo>
                      <a:pt x="164" y="10"/>
                    </a:lnTo>
                    <a:lnTo>
                      <a:pt x="174" y="10"/>
                    </a:lnTo>
                    <a:lnTo>
                      <a:pt x="181" y="10"/>
                    </a:lnTo>
                    <a:lnTo>
                      <a:pt x="188" y="10"/>
                    </a:lnTo>
                    <a:lnTo>
                      <a:pt x="1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a:off x="3611167" y="2664638"/>
                <a:ext cx="897573" cy="1097034"/>
              </a:xfrm>
              <a:custGeom>
                <a:avLst/>
                <a:gdLst>
                  <a:gd name="T0" fmla="*/ 837 w 864"/>
                  <a:gd name="T1" fmla="*/ 3 h 1056"/>
                  <a:gd name="T2" fmla="*/ 797 w 864"/>
                  <a:gd name="T3" fmla="*/ 3 h 1056"/>
                  <a:gd name="T4" fmla="*/ 757 w 864"/>
                  <a:gd name="T5" fmla="*/ 10 h 1056"/>
                  <a:gd name="T6" fmla="*/ 716 w 864"/>
                  <a:gd name="T7" fmla="*/ 23 h 1056"/>
                  <a:gd name="T8" fmla="*/ 676 w 864"/>
                  <a:gd name="T9" fmla="*/ 50 h 1056"/>
                  <a:gd name="T10" fmla="*/ 639 w 864"/>
                  <a:gd name="T11" fmla="*/ 97 h 1056"/>
                  <a:gd name="T12" fmla="*/ 598 w 864"/>
                  <a:gd name="T13" fmla="*/ 165 h 1056"/>
                  <a:gd name="T14" fmla="*/ 558 w 864"/>
                  <a:gd name="T15" fmla="*/ 255 h 1056"/>
                  <a:gd name="T16" fmla="*/ 518 w 864"/>
                  <a:gd name="T17" fmla="*/ 363 h 1056"/>
                  <a:gd name="T18" fmla="*/ 477 w 864"/>
                  <a:gd name="T19" fmla="*/ 484 h 1056"/>
                  <a:gd name="T20" fmla="*/ 437 w 864"/>
                  <a:gd name="T21" fmla="*/ 605 h 1056"/>
                  <a:gd name="T22" fmla="*/ 400 w 864"/>
                  <a:gd name="T23" fmla="*/ 726 h 1056"/>
                  <a:gd name="T24" fmla="*/ 360 w 864"/>
                  <a:gd name="T25" fmla="*/ 837 h 1056"/>
                  <a:gd name="T26" fmla="*/ 319 w 864"/>
                  <a:gd name="T27" fmla="*/ 932 h 1056"/>
                  <a:gd name="T28" fmla="*/ 279 w 864"/>
                  <a:gd name="T29" fmla="*/ 999 h 1056"/>
                  <a:gd name="T30" fmla="*/ 239 w 864"/>
                  <a:gd name="T31" fmla="*/ 1029 h 1056"/>
                  <a:gd name="T32" fmla="*/ 198 w 864"/>
                  <a:gd name="T33" fmla="*/ 1043 h 1056"/>
                  <a:gd name="T34" fmla="*/ 161 w 864"/>
                  <a:gd name="T35" fmla="*/ 1043 h 1056"/>
                  <a:gd name="T36" fmla="*/ 121 w 864"/>
                  <a:gd name="T37" fmla="*/ 1046 h 1056"/>
                  <a:gd name="T38" fmla="*/ 80 w 864"/>
                  <a:gd name="T39" fmla="*/ 1046 h 1056"/>
                  <a:gd name="T40" fmla="*/ 40 w 864"/>
                  <a:gd name="T41" fmla="*/ 1046 h 1056"/>
                  <a:gd name="T42" fmla="*/ 0 w 864"/>
                  <a:gd name="T43" fmla="*/ 1046 h 1056"/>
                  <a:gd name="T44" fmla="*/ 33 w 864"/>
                  <a:gd name="T45" fmla="*/ 1056 h 1056"/>
                  <a:gd name="T46" fmla="*/ 74 w 864"/>
                  <a:gd name="T47" fmla="*/ 1056 h 1056"/>
                  <a:gd name="T48" fmla="*/ 111 w 864"/>
                  <a:gd name="T49" fmla="*/ 1056 h 1056"/>
                  <a:gd name="T50" fmla="*/ 151 w 864"/>
                  <a:gd name="T51" fmla="*/ 1056 h 1056"/>
                  <a:gd name="T52" fmla="*/ 191 w 864"/>
                  <a:gd name="T53" fmla="*/ 1053 h 1056"/>
                  <a:gd name="T54" fmla="*/ 232 w 864"/>
                  <a:gd name="T55" fmla="*/ 1046 h 1056"/>
                  <a:gd name="T56" fmla="*/ 269 w 864"/>
                  <a:gd name="T57" fmla="*/ 1022 h 1056"/>
                  <a:gd name="T58" fmla="*/ 232 w 864"/>
                  <a:gd name="T59" fmla="*/ 1043 h 1056"/>
                  <a:gd name="T60" fmla="*/ 191 w 864"/>
                  <a:gd name="T61" fmla="*/ 1049 h 1056"/>
                  <a:gd name="T62" fmla="*/ 151 w 864"/>
                  <a:gd name="T63" fmla="*/ 1053 h 1056"/>
                  <a:gd name="T64" fmla="*/ 111 w 864"/>
                  <a:gd name="T65" fmla="*/ 1053 h 1056"/>
                  <a:gd name="T66" fmla="*/ 74 w 864"/>
                  <a:gd name="T67" fmla="*/ 1053 h 1056"/>
                  <a:gd name="T68" fmla="*/ 33 w 864"/>
                  <a:gd name="T69" fmla="*/ 1053 h 1056"/>
                  <a:gd name="T70" fmla="*/ 0 w 864"/>
                  <a:gd name="T71" fmla="*/ 1046 h 1056"/>
                  <a:gd name="T72" fmla="*/ 40 w 864"/>
                  <a:gd name="T73" fmla="*/ 1046 h 1056"/>
                  <a:gd name="T74" fmla="*/ 80 w 864"/>
                  <a:gd name="T75" fmla="*/ 1046 h 1056"/>
                  <a:gd name="T76" fmla="*/ 121 w 864"/>
                  <a:gd name="T77" fmla="*/ 1046 h 1056"/>
                  <a:gd name="T78" fmla="*/ 161 w 864"/>
                  <a:gd name="T79" fmla="*/ 1046 h 1056"/>
                  <a:gd name="T80" fmla="*/ 198 w 864"/>
                  <a:gd name="T81" fmla="*/ 1043 h 1056"/>
                  <a:gd name="T82" fmla="*/ 239 w 864"/>
                  <a:gd name="T83" fmla="*/ 1033 h 1056"/>
                  <a:gd name="T84" fmla="*/ 279 w 864"/>
                  <a:gd name="T85" fmla="*/ 1002 h 1056"/>
                  <a:gd name="T86" fmla="*/ 319 w 864"/>
                  <a:gd name="T87" fmla="*/ 945 h 1056"/>
                  <a:gd name="T88" fmla="*/ 360 w 864"/>
                  <a:gd name="T89" fmla="*/ 864 h 1056"/>
                  <a:gd name="T90" fmla="*/ 400 w 864"/>
                  <a:gd name="T91" fmla="*/ 773 h 1056"/>
                  <a:gd name="T92" fmla="*/ 437 w 864"/>
                  <a:gd name="T93" fmla="*/ 673 h 1056"/>
                  <a:gd name="T94" fmla="*/ 477 w 864"/>
                  <a:gd name="T95" fmla="*/ 568 h 1056"/>
                  <a:gd name="T96" fmla="*/ 518 w 864"/>
                  <a:gd name="T97" fmla="*/ 467 h 1056"/>
                  <a:gd name="T98" fmla="*/ 558 w 864"/>
                  <a:gd name="T99" fmla="*/ 370 h 1056"/>
                  <a:gd name="T100" fmla="*/ 598 w 864"/>
                  <a:gd name="T101" fmla="*/ 279 h 1056"/>
                  <a:gd name="T102" fmla="*/ 639 w 864"/>
                  <a:gd name="T103" fmla="*/ 205 h 1056"/>
                  <a:gd name="T104" fmla="*/ 669 w 864"/>
                  <a:gd name="T105" fmla="*/ 154 h 1056"/>
                  <a:gd name="T106" fmla="*/ 709 w 864"/>
                  <a:gd name="T107" fmla="*/ 97 h 1056"/>
                  <a:gd name="T108" fmla="*/ 750 w 864"/>
                  <a:gd name="T109" fmla="*/ 57 h 1056"/>
                  <a:gd name="T110" fmla="*/ 790 w 864"/>
                  <a:gd name="T111" fmla="*/ 27 h 1056"/>
                  <a:gd name="T112" fmla="*/ 827 w 864"/>
                  <a:gd name="T113" fmla="*/ 10 h 1056"/>
                  <a:gd name="T114" fmla="*/ 864 w 864"/>
                  <a:gd name="T115" fmla="*/ 0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4" h="1056">
                    <a:moveTo>
                      <a:pt x="864" y="0"/>
                    </a:moveTo>
                    <a:lnTo>
                      <a:pt x="861" y="0"/>
                    </a:lnTo>
                    <a:lnTo>
                      <a:pt x="851" y="0"/>
                    </a:lnTo>
                    <a:lnTo>
                      <a:pt x="844" y="3"/>
                    </a:lnTo>
                    <a:lnTo>
                      <a:pt x="837" y="3"/>
                    </a:lnTo>
                    <a:lnTo>
                      <a:pt x="827" y="3"/>
                    </a:lnTo>
                    <a:lnTo>
                      <a:pt x="821" y="3"/>
                    </a:lnTo>
                    <a:lnTo>
                      <a:pt x="814" y="3"/>
                    </a:lnTo>
                    <a:lnTo>
                      <a:pt x="804" y="3"/>
                    </a:lnTo>
                    <a:lnTo>
                      <a:pt x="797" y="3"/>
                    </a:lnTo>
                    <a:lnTo>
                      <a:pt x="790" y="6"/>
                    </a:lnTo>
                    <a:lnTo>
                      <a:pt x="780" y="6"/>
                    </a:lnTo>
                    <a:lnTo>
                      <a:pt x="773" y="6"/>
                    </a:lnTo>
                    <a:lnTo>
                      <a:pt x="767" y="6"/>
                    </a:lnTo>
                    <a:lnTo>
                      <a:pt x="757" y="10"/>
                    </a:lnTo>
                    <a:lnTo>
                      <a:pt x="750" y="10"/>
                    </a:lnTo>
                    <a:lnTo>
                      <a:pt x="740" y="13"/>
                    </a:lnTo>
                    <a:lnTo>
                      <a:pt x="733" y="17"/>
                    </a:lnTo>
                    <a:lnTo>
                      <a:pt x="726" y="20"/>
                    </a:lnTo>
                    <a:lnTo>
                      <a:pt x="716" y="23"/>
                    </a:lnTo>
                    <a:lnTo>
                      <a:pt x="709" y="27"/>
                    </a:lnTo>
                    <a:lnTo>
                      <a:pt x="703" y="30"/>
                    </a:lnTo>
                    <a:lnTo>
                      <a:pt x="693" y="37"/>
                    </a:lnTo>
                    <a:lnTo>
                      <a:pt x="686" y="43"/>
                    </a:lnTo>
                    <a:lnTo>
                      <a:pt x="676" y="50"/>
                    </a:lnTo>
                    <a:lnTo>
                      <a:pt x="669" y="57"/>
                    </a:lnTo>
                    <a:lnTo>
                      <a:pt x="662" y="67"/>
                    </a:lnTo>
                    <a:lnTo>
                      <a:pt x="652" y="74"/>
                    </a:lnTo>
                    <a:lnTo>
                      <a:pt x="646" y="84"/>
                    </a:lnTo>
                    <a:lnTo>
                      <a:pt x="639" y="97"/>
                    </a:lnTo>
                    <a:lnTo>
                      <a:pt x="629" y="107"/>
                    </a:lnTo>
                    <a:lnTo>
                      <a:pt x="622" y="121"/>
                    </a:lnTo>
                    <a:lnTo>
                      <a:pt x="615" y="134"/>
                    </a:lnTo>
                    <a:lnTo>
                      <a:pt x="605" y="148"/>
                    </a:lnTo>
                    <a:lnTo>
                      <a:pt x="598" y="165"/>
                    </a:lnTo>
                    <a:lnTo>
                      <a:pt x="588" y="181"/>
                    </a:lnTo>
                    <a:lnTo>
                      <a:pt x="582" y="198"/>
                    </a:lnTo>
                    <a:lnTo>
                      <a:pt x="575" y="218"/>
                    </a:lnTo>
                    <a:lnTo>
                      <a:pt x="565" y="235"/>
                    </a:lnTo>
                    <a:lnTo>
                      <a:pt x="558" y="255"/>
                    </a:lnTo>
                    <a:lnTo>
                      <a:pt x="551" y="276"/>
                    </a:lnTo>
                    <a:lnTo>
                      <a:pt x="541" y="296"/>
                    </a:lnTo>
                    <a:lnTo>
                      <a:pt x="535" y="319"/>
                    </a:lnTo>
                    <a:lnTo>
                      <a:pt x="528" y="343"/>
                    </a:lnTo>
                    <a:lnTo>
                      <a:pt x="518" y="363"/>
                    </a:lnTo>
                    <a:lnTo>
                      <a:pt x="511" y="387"/>
                    </a:lnTo>
                    <a:lnTo>
                      <a:pt x="501" y="410"/>
                    </a:lnTo>
                    <a:lnTo>
                      <a:pt x="494" y="434"/>
                    </a:lnTo>
                    <a:lnTo>
                      <a:pt x="487" y="457"/>
                    </a:lnTo>
                    <a:lnTo>
                      <a:pt x="477" y="484"/>
                    </a:lnTo>
                    <a:lnTo>
                      <a:pt x="471" y="508"/>
                    </a:lnTo>
                    <a:lnTo>
                      <a:pt x="464" y="531"/>
                    </a:lnTo>
                    <a:lnTo>
                      <a:pt x="454" y="558"/>
                    </a:lnTo>
                    <a:lnTo>
                      <a:pt x="447" y="582"/>
                    </a:lnTo>
                    <a:lnTo>
                      <a:pt x="437" y="605"/>
                    </a:lnTo>
                    <a:lnTo>
                      <a:pt x="430" y="632"/>
                    </a:lnTo>
                    <a:lnTo>
                      <a:pt x="424" y="656"/>
                    </a:lnTo>
                    <a:lnTo>
                      <a:pt x="413" y="679"/>
                    </a:lnTo>
                    <a:lnTo>
                      <a:pt x="407" y="703"/>
                    </a:lnTo>
                    <a:lnTo>
                      <a:pt x="400" y="726"/>
                    </a:lnTo>
                    <a:lnTo>
                      <a:pt x="390" y="750"/>
                    </a:lnTo>
                    <a:lnTo>
                      <a:pt x="383" y="773"/>
                    </a:lnTo>
                    <a:lnTo>
                      <a:pt x="376" y="797"/>
                    </a:lnTo>
                    <a:lnTo>
                      <a:pt x="366" y="817"/>
                    </a:lnTo>
                    <a:lnTo>
                      <a:pt x="360" y="837"/>
                    </a:lnTo>
                    <a:lnTo>
                      <a:pt x="350" y="858"/>
                    </a:lnTo>
                    <a:lnTo>
                      <a:pt x="343" y="878"/>
                    </a:lnTo>
                    <a:lnTo>
                      <a:pt x="336" y="898"/>
                    </a:lnTo>
                    <a:lnTo>
                      <a:pt x="326" y="915"/>
                    </a:lnTo>
                    <a:lnTo>
                      <a:pt x="319" y="932"/>
                    </a:lnTo>
                    <a:lnTo>
                      <a:pt x="313" y="948"/>
                    </a:lnTo>
                    <a:lnTo>
                      <a:pt x="302" y="962"/>
                    </a:lnTo>
                    <a:lnTo>
                      <a:pt x="296" y="975"/>
                    </a:lnTo>
                    <a:lnTo>
                      <a:pt x="289" y="985"/>
                    </a:lnTo>
                    <a:lnTo>
                      <a:pt x="279" y="999"/>
                    </a:lnTo>
                    <a:lnTo>
                      <a:pt x="272" y="1006"/>
                    </a:lnTo>
                    <a:lnTo>
                      <a:pt x="262" y="1012"/>
                    </a:lnTo>
                    <a:lnTo>
                      <a:pt x="255" y="1019"/>
                    </a:lnTo>
                    <a:lnTo>
                      <a:pt x="249" y="1026"/>
                    </a:lnTo>
                    <a:lnTo>
                      <a:pt x="239" y="1029"/>
                    </a:lnTo>
                    <a:lnTo>
                      <a:pt x="232" y="1033"/>
                    </a:lnTo>
                    <a:lnTo>
                      <a:pt x="222" y="1036"/>
                    </a:lnTo>
                    <a:lnTo>
                      <a:pt x="215" y="1039"/>
                    </a:lnTo>
                    <a:lnTo>
                      <a:pt x="208" y="1039"/>
                    </a:lnTo>
                    <a:lnTo>
                      <a:pt x="198" y="1043"/>
                    </a:lnTo>
                    <a:lnTo>
                      <a:pt x="191" y="1043"/>
                    </a:lnTo>
                    <a:lnTo>
                      <a:pt x="185" y="1043"/>
                    </a:lnTo>
                    <a:lnTo>
                      <a:pt x="175" y="1043"/>
                    </a:lnTo>
                    <a:lnTo>
                      <a:pt x="168" y="1043"/>
                    </a:lnTo>
                    <a:lnTo>
                      <a:pt x="161" y="1043"/>
                    </a:lnTo>
                    <a:lnTo>
                      <a:pt x="151" y="1043"/>
                    </a:lnTo>
                    <a:lnTo>
                      <a:pt x="144" y="1046"/>
                    </a:lnTo>
                    <a:lnTo>
                      <a:pt x="138" y="1046"/>
                    </a:lnTo>
                    <a:lnTo>
                      <a:pt x="128" y="1046"/>
                    </a:lnTo>
                    <a:lnTo>
                      <a:pt x="121" y="1046"/>
                    </a:lnTo>
                    <a:lnTo>
                      <a:pt x="111" y="1046"/>
                    </a:lnTo>
                    <a:lnTo>
                      <a:pt x="104" y="1046"/>
                    </a:lnTo>
                    <a:lnTo>
                      <a:pt x="97" y="1046"/>
                    </a:lnTo>
                    <a:lnTo>
                      <a:pt x="87" y="1046"/>
                    </a:lnTo>
                    <a:lnTo>
                      <a:pt x="80" y="1046"/>
                    </a:lnTo>
                    <a:lnTo>
                      <a:pt x="74" y="1046"/>
                    </a:lnTo>
                    <a:lnTo>
                      <a:pt x="64" y="1046"/>
                    </a:lnTo>
                    <a:lnTo>
                      <a:pt x="57" y="1046"/>
                    </a:lnTo>
                    <a:lnTo>
                      <a:pt x="47" y="1046"/>
                    </a:lnTo>
                    <a:lnTo>
                      <a:pt x="40" y="1046"/>
                    </a:lnTo>
                    <a:lnTo>
                      <a:pt x="33" y="1046"/>
                    </a:lnTo>
                    <a:lnTo>
                      <a:pt x="23" y="1046"/>
                    </a:lnTo>
                    <a:lnTo>
                      <a:pt x="17" y="1046"/>
                    </a:lnTo>
                    <a:lnTo>
                      <a:pt x="10" y="1046"/>
                    </a:lnTo>
                    <a:lnTo>
                      <a:pt x="0" y="1046"/>
                    </a:lnTo>
                    <a:lnTo>
                      <a:pt x="0" y="1056"/>
                    </a:lnTo>
                    <a:lnTo>
                      <a:pt x="10" y="1056"/>
                    </a:lnTo>
                    <a:lnTo>
                      <a:pt x="17" y="1056"/>
                    </a:lnTo>
                    <a:lnTo>
                      <a:pt x="23" y="1056"/>
                    </a:lnTo>
                    <a:lnTo>
                      <a:pt x="33" y="1056"/>
                    </a:lnTo>
                    <a:lnTo>
                      <a:pt x="40" y="1056"/>
                    </a:lnTo>
                    <a:lnTo>
                      <a:pt x="47" y="1056"/>
                    </a:lnTo>
                    <a:lnTo>
                      <a:pt x="57" y="1056"/>
                    </a:lnTo>
                    <a:lnTo>
                      <a:pt x="64" y="1056"/>
                    </a:lnTo>
                    <a:lnTo>
                      <a:pt x="74" y="1056"/>
                    </a:lnTo>
                    <a:lnTo>
                      <a:pt x="80" y="1056"/>
                    </a:lnTo>
                    <a:lnTo>
                      <a:pt x="87" y="1056"/>
                    </a:lnTo>
                    <a:lnTo>
                      <a:pt x="97" y="1056"/>
                    </a:lnTo>
                    <a:lnTo>
                      <a:pt x="104" y="1056"/>
                    </a:lnTo>
                    <a:lnTo>
                      <a:pt x="111" y="1056"/>
                    </a:lnTo>
                    <a:lnTo>
                      <a:pt x="121" y="1056"/>
                    </a:lnTo>
                    <a:lnTo>
                      <a:pt x="128" y="1056"/>
                    </a:lnTo>
                    <a:lnTo>
                      <a:pt x="138" y="1056"/>
                    </a:lnTo>
                    <a:lnTo>
                      <a:pt x="144" y="1056"/>
                    </a:lnTo>
                    <a:lnTo>
                      <a:pt x="151" y="1056"/>
                    </a:lnTo>
                    <a:lnTo>
                      <a:pt x="161" y="1056"/>
                    </a:lnTo>
                    <a:lnTo>
                      <a:pt x="168" y="1056"/>
                    </a:lnTo>
                    <a:lnTo>
                      <a:pt x="175" y="1056"/>
                    </a:lnTo>
                    <a:lnTo>
                      <a:pt x="185" y="1056"/>
                    </a:lnTo>
                    <a:lnTo>
                      <a:pt x="191" y="1053"/>
                    </a:lnTo>
                    <a:lnTo>
                      <a:pt x="198" y="1053"/>
                    </a:lnTo>
                    <a:lnTo>
                      <a:pt x="208" y="1053"/>
                    </a:lnTo>
                    <a:lnTo>
                      <a:pt x="215" y="1053"/>
                    </a:lnTo>
                    <a:lnTo>
                      <a:pt x="222" y="1049"/>
                    </a:lnTo>
                    <a:lnTo>
                      <a:pt x="232" y="1046"/>
                    </a:lnTo>
                    <a:lnTo>
                      <a:pt x="239" y="1043"/>
                    </a:lnTo>
                    <a:lnTo>
                      <a:pt x="249" y="1039"/>
                    </a:lnTo>
                    <a:lnTo>
                      <a:pt x="255" y="1033"/>
                    </a:lnTo>
                    <a:lnTo>
                      <a:pt x="262" y="1026"/>
                    </a:lnTo>
                    <a:lnTo>
                      <a:pt x="269" y="1022"/>
                    </a:lnTo>
                    <a:lnTo>
                      <a:pt x="262" y="1026"/>
                    </a:lnTo>
                    <a:lnTo>
                      <a:pt x="255" y="1029"/>
                    </a:lnTo>
                    <a:lnTo>
                      <a:pt x="249" y="1036"/>
                    </a:lnTo>
                    <a:lnTo>
                      <a:pt x="239" y="1039"/>
                    </a:lnTo>
                    <a:lnTo>
                      <a:pt x="232" y="1043"/>
                    </a:lnTo>
                    <a:lnTo>
                      <a:pt x="222" y="1046"/>
                    </a:lnTo>
                    <a:lnTo>
                      <a:pt x="215" y="1046"/>
                    </a:lnTo>
                    <a:lnTo>
                      <a:pt x="208" y="1049"/>
                    </a:lnTo>
                    <a:lnTo>
                      <a:pt x="198" y="1049"/>
                    </a:lnTo>
                    <a:lnTo>
                      <a:pt x="191" y="1049"/>
                    </a:lnTo>
                    <a:lnTo>
                      <a:pt x="185" y="1053"/>
                    </a:lnTo>
                    <a:lnTo>
                      <a:pt x="175" y="1053"/>
                    </a:lnTo>
                    <a:lnTo>
                      <a:pt x="168" y="1053"/>
                    </a:lnTo>
                    <a:lnTo>
                      <a:pt x="161" y="1053"/>
                    </a:lnTo>
                    <a:lnTo>
                      <a:pt x="151" y="1053"/>
                    </a:lnTo>
                    <a:lnTo>
                      <a:pt x="144" y="1053"/>
                    </a:lnTo>
                    <a:lnTo>
                      <a:pt x="138" y="1053"/>
                    </a:lnTo>
                    <a:lnTo>
                      <a:pt x="128" y="1053"/>
                    </a:lnTo>
                    <a:lnTo>
                      <a:pt x="121" y="1053"/>
                    </a:lnTo>
                    <a:lnTo>
                      <a:pt x="111" y="1053"/>
                    </a:lnTo>
                    <a:lnTo>
                      <a:pt x="104" y="1053"/>
                    </a:lnTo>
                    <a:lnTo>
                      <a:pt x="97" y="1053"/>
                    </a:lnTo>
                    <a:lnTo>
                      <a:pt x="87" y="1053"/>
                    </a:lnTo>
                    <a:lnTo>
                      <a:pt x="80" y="1053"/>
                    </a:lnTo>
                    <a:lnTo>
                      <a:pt x="74" y="1053"/>
                    </a:lnTo>
                    <a:lnTo>
                      <a:pt x="64" y="1053"/>
                    </a:lnTo>
                    <a:lnTo>
                      <a:pt x="57" y="1053"/>
                    </a:lnTo>
                    <a:lnTo>
                      <a:pt x="47" y="1053"/>
                    </a:lnTo>
                    <a:lnTo>
                      <a:pt x="40" y="1053"/>
                    </a:lnTo>
                    <a:lnTo>
                      <a:pt x="33" y="1053"/>
                    </a:lnTo>
                    <a:lnTo>
                      <a:pt x="23" y="1053"/>
                    </a:lnTo>
                    <a:lnTo>
                      <a:pt x="17" y="1053"/>
                    </a:lnTo>
                    <a:lnTo>
                      <a:pt x="10" y="1053"/>
                    </a:lnTo>
                    <a:lnTo>
                      <a:pt x="0" y="1053"/>
                    </a:lnTo>
                    <a:lnTo>
                      <a:pt x="0" y="1046"/>
                    </a:lnTo>
                    <a:lnTo>
                      <a:pt x="10" y="1046"/>
                    </a:lnTo>
                    <a:lnTo>
                      <a:pt x="17" y="1046"/>
                    </a:lnTo>
                    <a:lnTo>
                      <a:pt x="23" y="1046"/>
                    </a:lnTo>
                    <a:lnTo>
                      <a:pt x="33" y="1046"/>
                    </a:lnTo>
                    <a:lnTo>
                      <a:pt x="40" y="1046"/>
                    </a:lnTo>
                    <a:lnTo>
                      <a:pt x="47" y="1046"/>
                    </a:lnTo>
                    <a:lnTo>
                      <a:pt x="57" y="1046"/>
                    </a:lnTo>
                    <a:lnTo>
                      <a:pt x="64" y="1046"/>
                    </a:lnTo>
                    <a:lnTo>
                      <a:pt x="74" y="1046"/>
                    </a:lnTo>
                    <a:lnTo>
                      <a:pt x="80" y="1046"/>
                    </a:lnTo>
                    <a:lnTo>
                      <a:pt x="87" y="1046"/>
                    </a:lnTo>
                    <a:lnTo>
                      <a:pt x="97" y="1046"/>
                    </a:lnTo>
                    <a:lnTo>
                      <a:pt x="104" y="1046"/>
                    </a:lnTo>
                    <a:lnTo>
                      <a:pt x="111" y="1046"/>
                    </a:lnTo>
                    <a:lnTo>
                      <a:pt x="121" y="1046"/>
                    </a:lnTo>
                    <a:lnTo>
                      <a:pt x="128" y="1046"/>
                    </a:lnTo>
                    <a:lnTo>
                      <a:pt x="138" y="1046"/>
                    </a:lnTo>
                    <a:lnTo>
                      <a:pt x="144" y="1046"/>
                    </a:lnTo>
                    <a:lnTo>
                      <a:pt x="151" y="1046"/>
                    </a:lnTo>
                    <a:lnTo>
                      <a:pt x="161" y="1046"/>
                    </a:lnTo>
                    <a:lnTo>
                      <a:pt x="168" y="1046"/>
                    </a:lnTo>
                    <a:lnTo>
                      <a:pt x="175" y="1046"/>
                    </a:lnTo>
                    <a:lnTo>
                      <a:pt x="185" y="1046"/>
                    </a:lnTo>
                    <a:lnTo>
                      <a:pt x="191" y="1046"/>
                    </a:lnTo>
                    <a:lnTo>
                      <a:pt x="198" y="1043"/>
                    </a:lnTo>
                    <a:lnTo>
                      <a:pt x="208" y="1043"/>
                    </a:lnTo>
                    <a:lnTo>
                      <a:pt x="215" y="1043"/>
                    </a:lnTo>
                    <a:lnTo>
                      <a:pt x="222" y="1039"/>
                    </a:lnTo>
                    <a:lnTo>
                      <a:pt x="232" y="1036"/>
                    </a:lnTo>
                    <a:lnTo>
                      <a:pt x="239" y="1033"/>
                    </a:lnTo>
                    <a:lnTo>
                      <a:pt x="249" y="1029"/>
                    </a:lnTo>
                    <a:lnTo>
                      <a:pt x="255" y="1022"/>
                    </a:lnTo>
                    <a:lnTo>
                      <a:pt x="262" y="1019"/>
                    </a:lnTo>
                    <a:lnTo>
                      <a:pt x="272" y="1012"/>
                    </a:lnTo>
                    <a:lnTo>
                      <a:pt x="279" y="1002"/>
                    </a:lnTo>
                    <a:lnTo>
                      <a:pt x="289" y="992"/>
                    </a:lnTo>
                    <a:lnTo>
                      <a:pt x="296" y="982"/>
                    </a:lnTo>
                    <a:lnTo>
                      <a:pt x="302" y="972"/>
                    </a:lnTo>
                    <a:lnTo>
                      <a:pt x="313" y="959"/>
                    </a:lnTo>
                    <a:lnTo>
                      <a:pt x="319" y="945"/>
                    </a:lnTo>
                    <a:lnTo>
                      <a:pt x="326" y="928"/>
                    </a:lnTo>
                    <a:lnTo>
                      <a:pt x="336" y="915"/>
                    </a:lnTo>
                    <a:lnTo>
                      <a:pt x="343" y="898"/>
                    </a:lnTo>
                    <a:lnTo>
                      <a:pt x="350" y="885"/>
                    </a:lnTo>
                    <a:lnTo>
                      <a:pt x="360" y="864"/>
                    </a:lnTo>
                    <a:lnTo>
                      <a:pt x="366" y="848"/>
                    </a:lnTo>
                    <a:lnTo>
                      <a:pt x="376" y="831"/>
                    </a:lnTo>
                    <a:lnTo>
                      <a:pt x="383" y="810"/>
                    </a:lnTo>
                    <a:lnTo>
                      <a:pt x="390" y="794"/>
                    </a:lnTo>
                    <a:lnTo>
                      <a:pt x="400" y="773"/>
                    </a:lnTo>
                    <a:lnTo>
                      <a:pt x="407" y="753"/>
                    </a:lnTo>
                    <a:lnTo>
                      <a:pt x="413" y="733"/>
                    </a:lnTo>
                    <a:lnTo>
                      <a:pt x="424" y="713"/>
                    </a:lnTo>
                    <a:lnTo>
                      <a:pt x="430" y="693"/>
                    </a:lnTo>
                    <a:lnTo>
                      <a:pt x="437" y="673"/>
                    </a:lnTo>
                    <a:lnTo>
                      <a:pt x="447" y="652"/>
                    </a:lnTo>
                    <a:lnTo>
                      <a:pt x="454" y="632"/>
                    </a:lnTo>
                    <a:lnTo>
                      <a:pt x="464" y="612"/>
                    </a:lnTo>
                    <a:lnTo>
                      <a:pt x="471" y="592"/>
                    </a:lnTo>
                    <a:lnTo>
                      <a:pt x="477" y="568"/>
                    </a:lnTo>
                    <a:lnTo>
                      <a:pt x="487" y="548"/>
                    </a:lnTo>
                    <a:lnTo>
                      <a:pt x="494" y="528"/>
                    </a:lnTo>
                    <a:lnTo>
                      <a:pt x="501" y="508"/>
                    </a:lnTo>
                    <a:lnTo>
                      <a:pt x="511" y="488"/>
                    </a:lnTo>
                    <a:lnTo>
                      <a:pt x="518" y="467"/>
                    </a:lnTo>
                    <a:lnTo>
                      <a:pt x="528" y="451"/>
                    </a:lnTo>
                    <a:lnTo>
                      <a:pt x="535" y="430"/>
                    </a:lnTo>
                    <a:lnTo>
                      <a:pt x="541" y="410"/>
                    </a:lnTo>
                    <a:lnTo>
                      <a:pt x="551" y="390"/>
                    </a:lnTo>
                    <a:lnTo>
                      <a:pt x="558" y="370"/>
                    </a:lnTo>
                    <a:lnTo>
                      <a:pt x="565" y="350"/>
                    </a:lnTo>
                    <a:lnTo>
                      <a:pt x="575" y="333"/>
                    </a:lnTo>
                    <a:lnTo>
                      <a:pt x="582" y="313"/>
                    </a:lnTo>
                    <a:lnTo>
                      <a:pt x="588" y="296"/>
                    </a:lnTo>
                    <a:lnTo>
                      <a:pt x="598" y="279"/>
                    </a:lnTo>
                    <a:lnTo>
                      <a:pt x="605" y="265"/>
                    </a:lnTo>
                    <a:lnTo>
                      <a:pt x="615" y="249"/>
                    </a:lnTo>
                    <a:lnTo>
                      <a:pt x="622" y="232"/>
                    </a:lnTo>
                    <a:lnTo>
                      <a:pt x="629" y="218"/>
                    </a:lnTo>
                    <a:lnTo>
                      <a:pt x="639" y="205"/>
                    </a:lnTo>
                    <a:lnTo>
                      <a:pt x="646" y="191"/>
                    </a:lnTo>
                    <a:lnTo>
                      <a:pt x="649" y="188"/>
                    </a:lnTo>
                    <a:lnTo>
                      <a:pt x="652" y="178"/>
                    </a:lnTo>
                    <a:lnTo>
                      <a:pt x="662" y="165"/>
                    </a:lnTo>
                    <a:lnTo>
                      <a:pt x="669" y="154"/>
                    </a:lnTo>
                    <a:lnTo>
                      <a:pt x="676" y="141"/>
                    </a:lnTo>
                    <a:lnTo>
                      <a:pt x="686" y="131"/>
                    </a:lnTo>
                    <a:lnTo>
                      <a:pt x="693" y="117"/>
                    </a:lnTo>
                    <a:lnTo>
                      <a:pt x="703" y="107"/>
                    </a:lnTo>
                    <a:lnTo>
                      <a:pt x="709" y="97"/>
                    </a:lnTo>
                    <a:lnTo>
                      <a:pt x="716" y="87"/>
                    </a:lnTo>
                    <a:lnTo>
                      <a:pt x="726" y="80"/>
                    </a:lnTo>
                    <a:lnTo>
                      <a:pt x="733" y="70"/>
                    </a:lnTo>
                    <a:lnTo>
                      <a:pt x="740" y="64"/>
                    </a:lnTo>
                    <a:lnTo>
                      <a:pt x="750" y="57"/>
                    </a:lnTo>
                    <a:lnTo>
                      <a:pt x="757" y="50"/>
                    </a:lnTo>
                    <a:lnTo>
                      <a:pt x="767" y="43"/>
                    </a:lnTo>
                    <a:lnTo>
                      <a:pt x="773" y="37"/>
                    </a:lnTo>
                    <a:lnTo>
                      <a:pt x="780" y="33"/>
                    </a:lnTo>
                    <a:lnTo>
                      <a:pt x="790" y="27"/>
                    </a:lnTo>
                    <a:lnTo>
                      <a:pt x="797" y="23"/>
                    </a:lnTo>
                    <a:lnTo>
                      <a:pt x="804" y="20"/>
                    </a:lnTo>
                    <a:lnTo>
                      <a:pt x="814" y="17"/>
                    </a:lnTo>
                    <a:lnTo>
                      <a:pt x="821" y="13"/>
                    </a:lnTo>
                    <a:lnTo>
                      <a:pt x="827" y="10"/>
                    </a:lnTo>
                    <a:lnTo>
                      <a:pt x="837" y="6"/>
                    </a:lnTo>
                    <a:lnTo>
                      <a:pt x="844" y="6"/>
                    </a:lnTo>
                    <a:lnTo>
                      <a:pt x="851" y="3"/>
                    </a:lnTo>
                    <a:lnTo>
                      <a:pt x="861" y="0"/>
                    </a:lnTo>
                    <a:lnTo>
                      <a:pt x="8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noEditPoints="1"/>
              </p:cNvSpPr>
              <p:nvPr/>
            </p:nvSpPr>
            <p:spPr bwMode="auto">
              <a:xfrm>
                <a:off x="3890620" y="2632433"/>
                <a:ext cx="960944" cy="1093918"/>
              </a:xfrm>
              <a:custGeom>
                <a:avLst/>
                <a:gdLst>
                  <a:gd name="T0" fmla="*/ 703 w 925"/>
                  <a:gd name="T1" fmla="*/ 115 h 1053"/>
                  <a:gd name="T2" fmla="*/ 663 w 925"/>
                  <a:gd name="T3" fmla="*/ 115 h 1053"/>
                  <a:gd name="T4" fmla="*/ 622 w 925"/>
                  <a:gd name="T5" fmla="*/ 118 h 1053"/>
                  <a:gd name="T6" fmla="*/ 582 w 925"/>
                  <a:gd name="T7" fmla="*/ 118 h 1053"/>
                  <a:gd name="T8" fmla="*/ 545 w 925"/>
                  <a:gd name="T9" fmla="*/ 122 h 1053"/>
                  <a:gd name="T10" fmla="*/ 504 w 925"/>
                  <a:gd name="T11" fmla="*/ 125 h 1053"/>
                  <a:gd name="T12" fmla="*/ 464 w 925"/>
                  <a:gd name="T13" fmla="*/ 135 h 1053"/>
                  <a:gd name="T14" fmla="*/ 424 w 925"/>
                  <a:gd name="T15" fmla="*/ 165 h 1053"/>
                  <a:gd name="T16" fmla="*/ 383 w 925"/>
                  <a:gd name="T17" fmla="*/ 212 h 1053"/>
                  <a:gd name="T18" fmla="*/ 353 w 925"/>
                  <a:gd name="T19" fmla="*/ 270 h 1053"/>
                  <a:gd name="T20" fmla="*/ 313 w 925"/>
                  <a:gd name="T21" fmla="*/ 350 h 1053"/>
                  <a:gd name="T22" fmla="*/ 272 w 925"/>
                  <a:gd name="T23" fmla="*/ 441 h 1053"/>
                  <a:gd name="T24" fmla="*/ 232 w 925"/>
                  <a:gd name="T25" fmla="*/ 545 h 1053"/>
                  <a:gd name="T26" fmla="*/ 195 w 925"/>
                  <a:gd name="T27" fmla="*/ 650 h 1053"/>
                  <a:gd name="T28" fmla="*/ 155 w 925"/>
                  <a:gd name="T29" fmla="*/ 754 h 1053"/>
                  <a:gd name="T30" fmla="*/ 114 w 925"/>
                  <a:gd name="T31" fmla="*/ 855 h 1053"/>
                  <a:gd name="T32" fmla="*/ 74 w 925"/>
                  <a:gd name="T33" fmla="*/ 939 h 1053"/>
                  <a:gd name="T34" fmla="*/ 33 w 925"/>
                  <a:gd name="T35" fmla="*/ 1010 h 1053"/>
                  <a:gd name="T36" fmla="*/ 0 w 925"/>
                  <a:gd name="T37" fmla="*/ 1053 h 1053"/>
                  <a:gd name="T38" fmla="*/ 33 w 925"/>
                  <a:gd name="T39" fmla="*/ 1020 h 1053"/>
                  <a:gd name="T40" fmla="*/ 74 w 925"/>
                  <a:gd name="T41" fmla="*/ 966 h 1053"/>
                  <a:gd name="T42" fmla="*/ 114 w 925"/>
                  <a:gd name="T43" fmla="*/ 902 h 1053"/>
                  <a:gd name="T44" fmla="*/ 155 w 925"/>
                  <a:gd name="T45" fmla="*/ 831 h 1053"/>
                  <a:gd name="T46" fmla="*/ 195 w 925"/>
                  <a:gd name="T47" fmla="*/ 754 h 1053"/>
                  <a:gd name="T48" fmla="*/ 232 w 925"/>
                  <a:gd name="T49" fmla="*/ 677 h 1053"/>
                  <a:gd name="T50" fmla="*/ 272 w 925"/>
                  <a:gd name="T51" fmla="*/ 599 h 1053"/>
                  <a:gd name="T52" fmla="*/ 313 w 925"/>
                  <a:gd name="T53" fmla="*/ 525 h 1053"/>
                  <a:gd name="T54" fmla="*/ 353 w 925"/>
                  <a:gd name="T55" fmla="*/ 451 h 1053"/>
                  <a:gd name="T56" fmla="*/ 393 w 925"/>
                  <a:gd name="T57" fmla="*/ 384 h 1053"/>
                  <a:gd name="T58" fmla="*/ 434 w 925"/>
                  <a:gd name="T59" fmla="*/ 320 h 1053"/>
                  <a:gd name="T60" fmla="*/ 471 w 925"/>
                  <a:gd name="T61" fmla="*/ 263 h 1053"/>
                  <a:gd name="T62" fmla="*/ 511 w 925"/>
                  <a:gd name="T63" fmla="*/ 216 h 1053"/>
                  <a:gd name="T64" fmla="*/ 552 w 925"/>
                  <a:gd name="T65" fmla="*/ 175 h 1053"/>
                  <a:gd name="T66" fmla="*/ 592 w 925"/>
                  <a:gd name="T67" fmla="*/ 148 h 1053"/>
                  <a:gd name="T68" fmla="*/ 632 w 925"/>
                  <a:gd name="T69" fmla="*/ 135 h 1053"/>
                  <a:gd name="T70" fmla="*/ 673 w 925"/>
                  <a:gd name="T71" fmla="*/ 125 h 1053"/>
                  <a:gd name="T72" fmla="*/ 710 w 925"/>
                  <a:gd name="T73" fmla="*/ 118 h 1053"/>
                  <a:gd name="T74" fmla="*/ 918 w 925"/>
                  <a:gd name="T75" fmla="*/ 0 h 1053"/>
                  <a:gd name="T76" fmla="*/ 878 w 925"/>
                  <a:gd name="T77" fmla="*/ 0 h 1053"/>
                  <a:gd name="T78" fmla="*/ 837 w 925"/>
                  <a:gd name="T79" fmla="*/ 4 h 1053"/>
                  <a:gd name="T80" fmla="*/ 797 w 925"/>
                  <a:gd name="T81" fmla="*/ 7 h 1053"/>
                  <a:gd name="T82" fmla="*/ 760 w 925"/>
                  <a:gd name="T83" fmla="*/ 10 h 1053"/>
                  <a:gd name="T84" fmla="*/ 720 w 925"/>
                  <a:gd name="T85" fmla="*/ 14 h 1053"/>
                  <a:gd name="T86" fmla="*/ 679 w 925"/>
                  <a:gd name="T87" fmla="*/ 17 h 1053"/>
                  <a:gd name="T88" fmla="*/ 639 w 925"/>
                  <a:gd name="T89" fmla="*/ 24 h 1053"/>
                  <a:gd name="T90" fmla="*/ 599 w 925"/>
                  <a:gd name="T91" fmla="*/ 31 h 1053"/>
                  <a:gd name="T92" fmla="*/ 622 w 925"/>
                  <a:gd name="T93" fmla="*/ 31 h 1053"/>
                  <a:gd name="T94" fmla="*/ 663 w 925"/>
                  <a:gd name="T95" fmla="*/ 24 h 1053"/>
                  <a:gd name="T96" fmla="*/ 703 w 925"/>
                  <a:gd name="T97" fmla="*/ 21 h 1053"/>
                  <a:gd name="T98" fmla="*/ 743 w 925"/>
                  <a:gd name="T99" fmla="*/ 17 h 1053"/>
                  <a:gd name="T100" fmla="*/ 784 w 925"/>
                  <a:gd name="T101" fmla="*/ 14 h 1053"/>
                  <a:gd name="T102" fmla="*/ 824 w 925"/>
                  <a:gd name="T103" fmla="*/ 10 h 1053"/>
                  <a:gd name="T104" fmla="*/ 861 w 925"/>
                  <a:gd name="T105" fmla="*/ 10 h 1053"/>
                  <a:gd name="T106" fmla="*/ 901 w 925"/>
                  <a:gd name="T107" fmla="*/ 7 h 1053"/>
                  <a:gd name="T108" fmla="*/ 925 w 925"/>
                  <a:gd name="T109" fmla="*/ 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5" h="1053">
                    <a:moveTo>
                      <a:pt x="737" y="115"/>
                    </a:moveTo>
                    <a:lnTo>
                      <a:pt x="726" y="115"/>
                    </a:lnTo>
                    <a:lnTo>
                      <a:pt x="720" y="115"/>
                    </a:lnTo>
                    <a:lnTo>
                      <a:pt x="710" y="115"/>
                    </a:lnTo>
                    <a:lnTo>
                      <a:pt x="703" y="115"/>
                    </a:lnTo>
                    <a:lnTo>
                      <a:pt x="696" y="115"/>
                    </a:lnTo>
                    <a:lnTo>
                      <a:pt x="686" y="115"/>
                    </a:lnTo>
                    <a:lnTo>
                      <a:pt x="679" y="115"/>
                    </a:lnTo>
                    <a:lnTo>
                      <a:pt x="673" y="115"/>
                    </a:lnTo>
                    <a:lnTo>
                      <a:pt x="663" y="115"/>
                    </a:lnTo>
                    <a:lnTo>
                      <a:pt x="656" y="118"/>
                    </a:lnTo>
                    <a:lnTo>
                      <a:pt x="649" y="118"/>
                    </a:lnTo>
                    <a:lnTo>
                      <a:pt x="639" y="118"/>
                    </a:lnTo>
                    <a:lnTo>
                      <a:pt x="632" y="118"/>
                    </a:lnTo>
                    <a:lnTo>
                      <a:pt x="622" y="118"/>
                    </a:lnTo>
                    <a:lnTo>
                      <a:pt x="615" y="118"/>
                    </a:lnTo>
                    <a:lnTo>
                      <a:pt x="609" y="118"/>
                    </a:lnTo>
                    <a:lnTo>
                      <a:pt x="599" y="118"/>
                    </a:lnTo>
                    <a:lnTo>
                      <a:pt x="592" y="118"/>
                    </a:lnTo>
                    <a:lnTo>
                      <a:pt x="582" y="118"/>
                    </a:lnTo>
                    <a:lnTo>
                      <a:pt x="575" y="118"/>
                    </a:lnTo>
                    <a:lnTo>
                      <a:pt x="568" y="118"/>
                    </a:lnTo>
                    <a:lnTo>
                      <a:pt x="558" y="118"/>
                    </a:lnTo>
                    <a:lnTo>
                      <a:pt x="552" y="122"/>
                    </a:lnTo>
                    <a:lnTo>
                      <a:pt x="545" y="122"/>
                    </a:lnTo>
                    <a:lnTo>
                      <a:pt x="535" y="122"/>
                    </a:lnTo>
                    <a:lnTo>
                      <a:pt x="528" y="122"/>
                    </a:lnTo>
                    <a:lnTo>
                      <a:pt x="521" y="122"/>
                    </a:lnTo>
                    <a:lnTo>
                      <a:pt x="511" y="125"/>
                    </a:lnTo>
                    <a:lnTo>
                      <a:pt x="504" y="125"/>
                    </a:lnTo>
                    <a:lnTo>
                      <a:pt x="498" y="125"/>
                    </a:lnTo>
                    <a:lnTo>
                      <a:pt x="488" y="128"/>
                    </a:lnTo>
                    <a:lnTo>
                      <a:pt x="481" y="132"/>
                    </a:lnTo>
                    <a:lnTo>
                      <a:pt x="471" y="135"/>
                    </a:lnTo>
                    <a:lnTo>
                      <a:pt x="464" y="135"/>
                    </a:lnTo>
                    <a:lnTo>
                      <a:pt x="457" y="142"/>
                    </a:lnTo>
                    <a:lnTo>
                      <a:pt x="447" y="145"/>
                    </a:lnTo>
                    <a:lnTo>
                      <a:pt x="440" y="152"/>
                    </a:lnTo>
                    <a:lnTo>
                      <a:pt x="434" y="155"/>
                    </a:lnTo>
                    <a:lnTo>
                      <a:pt x="424" y="165"/>
                    </a:lnTo>
                    <a:lnTo>
                      <a:pt x="417" y="172"/>
                    </a:lnTo>
                    <a:lnTo>
                      <a:pt x="407" y="179"/>
                    </a:lnTo>
                    <a:lnTo>
                      <a:pt x="400" y="189"/>
                    </a:lnTo>
                    <a:lnTo>
                      <a:pt x="393" y="199"/>
                    </a:lnTo>
                    <a:lnTo>
                      <a:pt x="383" y="212"/>
                    </a:lnTo>
                    <a:lnTo>
                      <a:pt x="380" y="219"/>
                    </a:lnTo>
                    <a:lnTo>
                      <a:pt x="377" y="222"/>
                    </a:lnTo>
                    <a:lnTo>
                      <a:pt x="370" y="239"/>
                    </a:lnTo>
                    <a:lnTo>
                      <a:pt x="360" y="253"/>
                    </a:lnTo>
                    <a:lnTo>
                      <a:pt x="353" y="270"/>
                    </a:lnTo>
                    <a:lnTo>
                      <a:pt x="346" y="283"/>
                    </a:lnTo>
                    <a:lnTo>
                      <a:pt x="336" y="300"/>
                    </a:lnTo>
                    <a:lnTo>
                      <a:pt x="329" y="317"/>
                    </a:lnTo>
                    <a:lnTo>
                      <a:pt x="319" y="333"/>
                    </a:lnTo>
                    <a:lnTo>
                      <a:pt x="313" y="350"/>
                    </a:lnTo>
                    <a:lnTo>
                      <a:pt x="306" y="367"/>
                    </a:lnTo>
                    <a:lnTo>
                      <a:pt x="296" y="384"/>
                    </a:lnTo>
                    <a:lnTo>
                      <a:pt x="289" y="404"/>
                    </a:lnTo>
                    <a:lnTo>
                      <a:pt x="282" y="424"/>
                    </a:lnTo>
                    <a:lnTo>
                      <a:pt x="272" y="441"/>
                    </a:lnTo>
                    <a:lnTo>
                      <a:pt x="266" y="461"/>
                    </a:lnTo>
                    <a:lnTo>
                      <a:pt x="259" y="482"/>
                    </a:lnTo>
                    <a:lnTo>
                      <a:pt x="249" y="502"/>
                    </a:lnTo>
                    <a:lnTo>
                      <a:pt x="242" y="522"/>
                    </a:lnTo>
                    <a:lnTo>
                      <a:pt x="232" y="545"/>
                    </a:lnTo>
                    <a:lnTo>
                      <a:pt x="225" y="566"/>
                    </a:lnTo>
                    <a:lnTo>
                      <a:pt x="218" y="586"/>
                    </a:lnTo>
                    <a:lnTo>
                      <a:pt x="208" y="609"/>
                    </a:lnTo>
                    <a:lnTo>
                      <a:pt x="202" y="630"/>
                    </a:lnTo>
                    <a:lnTo>
                      <a:pt x="195" y="650"/>
                    </a:lnTo>
                    <a:lnTo>
                      <a:pt x="185" y="673"/>
                    </a:lnTo>
                    <a:lnTo>
                      <a:pt x="178" y="693"/>
                    </a:lnTo>
                    <a:lnTo>
                      <a:pt x="168" y="714"/>
                    </a:lnTo>
                    <a:lnTo>
                      <a:pt x="161" y="734"/>
                    </a:lnTo>
                    <a:lnTo>
                      <a:pt x="155" y="754"/>
                    </a:lnTo>
                    <a:lnTo>
                      <a:pt x="144" y="778"/>
                    </a:lnTo>
                    <a:lnTo>
                      <a:pt x="138" y="794"/>
                    </a:lnTo>
                    <a:lnTo>
                      <a:pt x="131" y="815"/>
                    </a:lnTo>
                    <a:lnTo>
                      <a:pt x="121" y="835"/>
                    </a:lnTo>
                    <a:lnTo>
                      <a:pt x="114" y="855"/>
                    </a:lnTo>
                    <a:lnTo>
                      <a:pt x="107" y="872"/>
                    </a:lnTo>
                    <a:lnTo>
                      <a:pt x="97" y="892"/>
                    </a:lnTo>
                    <a:lnTo>
                      <a:pt x="91" y="909"/>
                    </a:lnTo>
                    <a:lnTo>
                      <a:pt x="81" y="926"/>
                    </a:lnTo>
                    <a:lnTo>
                      <a:pt x="74" y="939"/>
                    </a:lnTo>
                    <a:lnTo>
                      <a:pt x="67" y="956"/>
                    </a:lnTo>
                    <a:lnTo>
                      <a:pt x="57" y="969"/>
                    </a:lnTo>
                    <a:lnTo>
                      <a:pt x="50" y="986"/>
                    </a:lnTo>
                    <a:lnTo>
                      <a:pt x="44" y="996"/>
                    </a:lnTo>
                    <a:lnTo>
                      <a:pt x="33" y="1010"/>
                    </a:lnTo>
                    <a:lnTo>
                      <a:pt x="27" y="1020"/>
                    </a:lnTo>
                    <a:lnTo>
                      <a:pt x="20" y="1030"/>
                    </a:lnTo>
                    <a:lnTo>
                      <a:pt x="10" y="1040"/>
                    </a:lnTo>
                    <a:lnTo>
                      <a:pt x="3" y="1050"/>
                    </a:lnTo>
                    <a:lnTo>
                      <a:pt x="0" y="1053"/>
                    </a:lnTo>
                    <a:lnTo>
                      <a:pt x="3" y="1050"/>
                    </a:lnTo>
                    <a:lnTo>
                      <a:pt x="10" y="1043"/>
                    </a:lnTo>
                    <a:lnTo>
                      <a:pt x="20" y="1037"/>
                    </a:lnTo>
                    <a:lnTo>
                      <a:pt x="27" y="1027"/>
                    </a:lnTo>
                    <a:lnTo>
                      <a:pt x="33" y="1020"/>
                    </a:lnTo>
                    <a:lnTo>
                      <a:pt x="44" y="1010"/>
                    </a:lnTo>
                    <a:lnTo>
                      <a:pt x="50" y="1000"/>
                    </a:lnTo>
                    <a:lnTo>
                      <a:pt x="57" y="990"/>
                    </a:lnTo>
                    <a:lnTo>
                      <a:pt x="67" y="976"/>
                    </a:lnTo>
                    <a:lnTo>
                      <a:pt x="74" y="966"/>
                    </a:lnTo>
                    <a:lnTo>
                      <a:pt x="81" y="953"/>
                    </a:lnTo>
                    <a:lnTo>
                      <a:pt x="91" y="939"/>
                    </a:lnTo>
                    <a:lnTo>
                      <a:pt x="97" y="929"/>
                    </a:lnTo>
                    <a:lnTo>
                      <a:pt x="107" y="916"/>
                    </a:lnTo>
                    <a:lnTo>
                      <a:pt x="114" y="902"/>
                    </a:lnTo>
                    <a:lnTo>
                      <a:pt x="121" y="889"/>
                    </a:lnTo>
                    <a:lnTo>
                      <a:pt x="131" y="875"/>
                    </a:lnTo>
                    <a:lnTo>
                      <a:pt x="138" y="858"/>
                    </a:lnTo>
                    <a:lnTo>
                      <a:pt x="144" y="845"/>
                    </a:lnTo>
                    <a:lnTo>
                      <a:pt x="155" y="831"/>
                    </a:lnTo>
                    <a:lnTo>
                      <a:pt x="161" y="815"/>
                    </a:lnTo>
                    <a:lnTo>
                      <a:pt x="168" y="801"/>
                    </a:lnTo>
                    <a:lnTo>
                      <a:pt x="178" y="788"/>
                    </a:lnTo>
                    <a:lnTo>
                      <a:pt x="185" y="771"/>
                    </a:lnTo>
                    <a:lnTo>
                      <a:pt x="195" y="754"/>
                    </a:lnTo>
                    <a:lnTo>
                      <a:pt x="202" y="741"/>
                    </a:lnTo>
                    <a:lnTo>
                      <a:pt x="208" y="724"/>
                    </a:lnTo>
                    <a:lnTo>
                      <a:pt x="218" y="710"/>
                    </a:lnTo>
                    <a:lnTo>
                      <a:pt x="225" y="693"/>
                    </a:lnTo>
                    <a:lnTo>
                      <a:pt x="232" y="677"/>
                    </a:lnTo>
                    <a:lnTo>
                      <a:pt x="242" y="663"/>
                    </a:lnTo>
                    <a:lnTo>
                      <a:pt x="249" y="646"/>
                    </a:lnTo>
                    <a:lnTo>
                      <a:pt x="259" y="630"/>
                    </a:lnTo>
                    <a:lnTo>
                      <a:pt x="266" y="616"/>
                    </a:lnTo>
                    <a:lnTo>
                      <a:pt x="272" y="599"/>
                    </a:lnTo>
                    <a:lnTo>
                      <a:pt x="282" y="586"/>
                    </a:lnTo>
                    <a:lnTo>
                      <a:pt x="289" y="569"/>
                    </a:lnTo>
                    <a:lnTo>
                      <a:pt x="296" y="556"/>
                    </a:lnTo>
                    <a:lnTo>
                      <a:pt x="306" y="539"/>
                    </a:lnTo>
                    <a:lnTo>
                      <a:pt x="313" y="525"/>
                    </a:lnTo>
                    <a:lnTo>
                      <a:pt x="319" y="508"/>
                    </a:lnTo>
                    <a:lnTo>
                      <a:pt x="329" y="495"/>
                    </a:lnTo>
                    <a:lnTo>
                      <a:pt x="336" y="482"/>
                    </a:lnTo>
                    <a:lnTo>
                      <a:pt x="346" y="465"/>
                    </a:lnTo>
                    <a:lnTo>
                      <a:pt x="353" y="451"/>
                    </a:lnTo>
                    <a:lnTo>
                      <a:pt x="360" y="438"/>
                    </a:lnTo>
                    <a:lnTo>
                      <a:pt x="370" y="424"/>
                    </a:lnTo>
                    <a:lnTo>
                      <a:pt x="377" y="411"/>
                    </a:lnTo>
                    <a:lnTo>
                      <a:pt x="383" y="397"/>
                    </a:lnTo>
                    <a:lnTo>
                      <a:pt x="393" y="384"/>
                    </a:lnTo>
                    <a:lnTo>
                      <a:pt x="400" y="370"/>
                    </a:lnTo>
                    <a:lnTo>
                      <a:pt x="407" y="357"/>
                    </a:lnTo>
                    <a:lnTo>
                      <a:pt x="417" y="344"/>
                    </a:lnTo>
                    <a:lnTo>
                      <a:pt x="424" y="330"/>
                    </a:lnTo>
                    <a:lnTo>
                      <a:pt x="434" y="320"/>
                    </a:lnTo>
                    <a:lnTo>
                      <a:pt x="440" y="307"/>
                    </a:lnTo>
                    <a:lnTo>
                      <a:pt x="447" y="296"/>
                    </a:lnTo>
                    <a:lnTo>
                      <a:pt x="457" y="283"/>
                    </a:lnTo>
                    <a:lnTo>
                      <a:pt x="464" y="273"/>
                    </a:lnTo>
                    <a:lnTo>
                      <a:pt x="471" y="263"/>
                    </a:lnTo>
                    <a:lnTo>
                      <a:pt x="481" y="253"/>
                    </a:lnTo>
                    <a:lnTo>
                      <a:pt x="488" y="243"/>
                    </a:lnTo>
                    <a:lnTo>
                      <a:pt x="498" y="233"/>
                    </a:lnTo>
                    <a:lnTo>
                      <a:pt x="504" y="222"/>
                    </a:lnTo>
                    <a:lnTo>
                      <a:pt x="511" y="216"/>
                    </a:lnTo>
                    <a:lnTo>
                      <a:pt x="521" y="206"/>
                    </a:lnTo>
                    <a:lnTo>
                      <a:pt x="528" y="199"/>
                    </a:lnTo>
                    <a:lnTo>
                      <a:pt x="535" y="189"/>
                    </a:lnTo>
                    <a:lnTo>
                      <a:pt x="545" y="182"/>
                    </a:lnTo>
                    <a:lnTo>
                      <a:pt x="552" y="175"/>
                    </a:lnTo>
                    <a:lnTo>
                      <a:pt x="558" y="172"/>
                    </a:lnTo>
                    <a:lnTo>
                      <a:pt x="568" y="165"/>
                    </a:lnTo>
                    <a:lnTo>
                      <a:pt x="575" y="159"/>
                    </a:lnTo>
                    <a:lnTo>
                      <a:pt x="582" y="155"/>
                    </a:lnTo>
                    <a:lnTo>
                      <a:pt x="592" y="148"/>
                    </a:lnTo>
                    <a:lnTo>
                      <a:pt x="599" y="145"/>
                    </a:lnTo>
                    <a:lnTo>
                      <a:pt x="609" y="142"/>
                    </a:lnTo>
                    <a:lnTo>
                      <a:pt x="615" y="138"/>
                    </a:lnTo>
                    <a:lnTo>
                      <a:pt x="622" y="135"/>
                    </a:lnTo>
                    <a:lnTo>
                      <a:pt x="632" y="135"/>
                    </a:lnTo>
                    <a:lnTo>
                      <a:pt x="639" y="132"/>
                    </a:lnTo>
                    <a:lnTo>
                      <a:pt x="649" y="128"/>
                    </a:lnTo>
                    <a:lnTo>
                      <a:pt x="656" y="128"/>
                    </a:lnTo>
                    <a:lnTo>
                      <a:pt x="663" y="125"/>
                    </a:lnTo>
                    <a:lnTo>
                      <a:pt x="673" y="125"/>
                    </a:lnTo>
                    <a:lnTo>
                      <a:pt x="679" y="122"/>
                    </a:lnTo>
                    <a:lnTo>
                      <a:pt x="686" y="122"/>
                    </a:lnTo>
                    <a:lnTo>
                      <a:pt x="696" y="118"/>
                    </a:lnTo>
                    <a:lnTo>
                      <a:pt x="703" y="118"/>
                    </a:lnTo>
                    <a:lnTo>
                      <a:pt x="710" y="118"/>
                    </a:lnTo>
                    <a:lnTo>
                      <a:pt x="720" y="118"/>
                    </a:lnTo>
                    <a:lnTo>
                      <a:pt x="726" y="115"/>
                    </a:lnTo>
                    <a:lnTo>
                      <a:pt x="737" y="115"/>
                    </a:lnTo>
                    <a:close/>
                    <a:moveTo>
                      <a:pt x="925" y="0"/>
                    </a:moveTo>
                    <a:lnTo>
                      <a:pt x="918" y="0"/>
                    </a:lnTo>
                    <a:lnTo>
                      <a:pt x="911" y="0"/>
                    </a:lnTo>
                    <a:lnTo>
                      <a:pt x="901" y="0"/>
                    </a:lnTo>
                    <a:lnTo>
                      <a:pt x="895" y="0"/>
                    </a:lnTo>
                    <a:lnTo>
                      <a:pt x="888" y="0"/>
                    </a:lnTo>
                    <a:lnTo>
                      <a:pt x="878" y="0"/>
                    </a:lnTo>
                    <a:lnTo>
                      <a:pt x="871" y="0"/>
                    </a:lnTo>
                    <a:lnTo>
                      <a:pt x="861" y="4"/>
                    </a:lnTo>
                    <a:lnTo>
                      <a:pt x="854" y="4"/>
                    </a:lnTo>
                    <a:lnTo>
                      <a:pt x="848" y="4"/>
                    </a:lnTo>
                    <a:lnTo>
                      <a:pt x="837" y="4"/>
                    </a:lnTo>
                    <a:lnTo>
                      <a:pt x="831" y="4"/>
                    </a:lnTo>
                    <a:lnTo>
                      <a:pt x="824" y="4"/>
                    </a:lnTo>
                    <a:lnTo>
                      <a:pt x="814" y="7"/>
                    </a:lnTo>
                    <a:lnTo>
                      <a:pt x="807" y="7"/>
                    </a:lnTo>
                    <a:lnTo>
                      <a:pt x="797" y="7"/>
                    </a:lnTo>
                    <a:lnTo>
                      <a:pt x="790" y="7"/>
                    </a:lnTo>
                    <a:lnTo>
                      <a:pt x="784" y="7"/>
                    </a:lnTo>
                    <a:lnTo>
                      <a:pt x="774" y="7"/>
                    </a:lnTo>
                    <a:lnTo>
                      <a:pt x="767" y="10"/>
                    </a:lnTo>
                    <a:lnTo>
                      <a:pt x="760" y="10"/>
                    </a:lnTo>
                    <a:lnTo>
                      <a:pt x="750" y="10"/>
                    </a:lnTo>
                    <a:lnTo>
                      <a:pt x="743" y="10"/>
                    </a:lnTo>
                    <a:lnTo>
                      <a:pt x="737" y="10"/>
                    </a:lnTo>
                    <a:lnTo>
                      <a:pt x="726" y="10"/>
                    </a:lnTo>
                    <a:lnTo>
                      <a:pt x="720" y="14"/>
                    </a:lnTo>
                    <a:lnTo>
                      <a:pt x="710" y="14"/>
                    </a:lnTo>
                    <a:lnTo>
                      <a:pt x="703" y="14"/>
                    </a:lnTo>
                    <a:lnTo>
                      <a:pt x="696" y="14"/>
                    </a:lnTo>
                    <a:lnTo>
                      <a:pt x="686" y="17"/>
                    </a:lnTo>
                    <a:lnTo>
                      <a:pt x="679" y="17"/>
                    </a:lnTo>
                    <a:lnTo>
                      <a:pt x="673" y="17"/>
                    </a:lnTo>
                    <a:lnTo>
                      <a:pt x="663" y="21"/>
                    </a:lnTo>
                    <a:lnTo>
                      <a:pt x="656" y="21"/>
                    </a:lnTo>
                    <a:lnTo>
                      <a:pt x="649" y="21"/>
                    </a:lnTo>
                    <a:lnTo>
                      <a:pt x="639" y="24"/>
                    </a:lnTo>
                    <a:lnTo>
                      <a:pt x="632" y="24"/>
                    </a:lnTo>
                    <a:lnTo>
                      <a:pt x="622" y="24"/>
                    </a:lnTo>
                    <a:lnTo>
                      <a:pt x="615" y="27"/>
                    </a:lnTo>
                    <a:lnTo>
                      <a:pt x="609" y="27"/>
                    </a:lnTo>
                    <a:lnTo>
                      <a:pt x="599" y="31"/>
                    </a:lnTo>
                    <a:lnTo>
                      <a:pt x="595" y="31"/>
                    </a:lnTo>
                    <a:lnTo>
                      <a:pt x="599" y="31"/>
                    </a:lnTo>
                    <a:lnTo>
                      <a:pt x="609" y="31"/>
                    </a:lnTo>
                    <a:lnTo>
                      <a:pt x="615" y="31"/>
                    </a:lnTo>
                    <a:lnTo>
                      <a:pt x="622" y="31"/>
                    </a:lnTo>
                    <a:lnTo>
                      <a:pt x="632" y="27"/>
                    </a:lnTo>
                    <a:lnTo>
                      <a:pt x="639" y="27"/>
                    </a:lnTo>
                    <a:lnTo>
                      <a:pt x="649" y="27"/>
                    </a:lnTo>
                    <a:lnTo>
                      <a:pt x="656" y="27"/>
                    </a:lnTo>
                    <a:lnTo>
                      <a:pt x="663" y="24"/>
                    </a:lnTo>
                    <a:lnTo>
                      <a:pt x="673" y="24"/>
                    </a:lnTo>
                    <a:lnTo>
                      <a:pt x="679" y="24"/>
                    </a:lnTo>
                    <a:lnTo>
                      <a:pt x="686" y="24"/>
                    </a:lnTo>
                    <a:lnTo>
                      <a:pt x="696" y="24"/>
                    </a:lnTo>
                    <a:lnTo>
                      <a:pt x="703" y="21"/>
                    </a:lnTo>
                    <a:lnTo>
                      <a:pt x="710" y="21"/>
                    </a:lnTo>
                    <a:lnTo>
                      <a:pt x="720" y="21"/>
                    </a:lnTo>
                    <a:lnTo>
                      <a:pt x="726" y="21"/>
                    </a:lnTo>
                    <a:lnTo>
                      <a:pt x="737" y="21"/>
                    </a:lnTo>
                    <a:lnTo>
                      <a:pt x="743" y="17"/>
                    </a:lnTo>
                    <a:lnTo>
                      <a:pt x="750" y="17"/>
                    </a:lnTo>
                    <a:lnTo>
                      <a:pt x="760" y="17"/>
                    </a:lnTo>
                    <a:lnTo>
                      <a:pt x="767" y="17"/>
                    </a:lnTo>
                    <a:lnTo>
                      <a:pt x="774" y="17"/>
                    </a:lnTo>
                    <a:lnTo>
                      <a:pt x="784" y="14"/>
                    </a:lnTo>
                    <a:lnTo>
                      <a:pt x="790" y="14"/>
                    </a:lnTo>
                    <a:lnTo>
                      <a:pt x="797" y="14"/>
                    </a:lnTo>
                    <a:lnTo>
                      <a:pt x="807" y="14"/>
                    </a:lnTo>
                    <a:lnTo>
                      <a:pt x="814" y="14"/>
                    </a:lnTo>
                    <a:lnTo>
                      <a:pt x="824" y="10"/>
                    </a:lnTo>
                    <a:lnTo>
                      <a:pt x="831" y="10"/>
                    </a:lnTo>
                    <a:lnTo>
                      <a:pt x="837" y="10"/>
                    </a:lnTo>
                    <a:lnTo>
                      <a:pt x="848" y="10"/>
                    </a:lnTo>
                    <a:lnTo>
                      <a:pt x="854" y="10"/>
                    </a:lnTo>
                    <a:lnTo>
                      <a:pt x="861" y="10"/>
                    </a:lnTo>
                    <a:lnTo>
                      <a:pt x="871" y="10"/>
                    </a:lnTo>
                    <a:lnTo>
                      <a:pt x="878" y="10"/>
                    </a:lnTo>
                    <a:lnTo>
                      <a:pt x="888" y="7"/>
                    </a:lnTo>
                    <a:lnTo>
                      <a:pt x="895" y="7"/>
                    </a:lnTo>
                    <a:lnTo>
                      <a:pt x="901" y="7"/>
                    </a:lnTo>
                    <a:lnTo>
                      <a:pt x="911" y="7"/>
                    </a:lnTo>
                    <a:lnTo>
                      <a:pt x="918" y="7"/>
                    </a:lnTo>
                    <a:lnTo>
                      <a:pt x="925" y="7"/>
                    </a:lnTo>
                    <a:lnTo>
                      <a:pt x="925" y="101"/>
                    </a:lnTo>
                    <a:lnTo>
                      <a:pt x="925"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p:cNvSpPr>
                <a:spLocks/>
              </p:cNvSpPr>
              <p:nvPr/>
            </p:nvSpPr>
            <p:spPr bwMode="auto">
              <a:xfrm>
                <a:off x="3890620" y="2751902"/>
                <a:ext cx="765639" cy="974449"/>
              </a:xfrm>
              <a:custGeom>
                <a:avLst/>
                <a:gdLst>
                  <a:gd name="T0" fmla="*/ 720 w 737"/>
                  <a:gd name="T1" fmla="*/ 0 h 938"/>
                  <a:gd name="T2" fmla="*/ 696 w 737"/>
                  <a:gd name="T3" fmla="*/ 0 h 938"/>
                  <a:gd name="T4" fmla="*/ 673 w 737"/>
                  <a:gd name="T5" fmla="*/ 0 h 938"/>
                  <a:gd name="T6" fmla="*/ 649 w 737"/>
                  <a:gd name="T7" fmla="*/ 3 h 938"/>
                  <a:gd name="T8" fmla="*/ 622 w 737"/>
                  <a:gd name="T9" fmla="*/ 3 h 938"/>
                  <a:gd name="T10" fmla="*/ 599 w 737"/>
                  <a:gd name="T11" fmla="*/ 3 h 938"/>
                  <a:gd name="T12" fmla="*/ 575 w 737"/>
                  <a:gd name="T13" fmla="*/ 3 h 938"/>
                  <a:gd name="T14" fmla="*/ 552 w 737"/>
                  <a:gd name="T15" fmla="*/ 7 h 938"/>
                  <a:gd name="T16" fmla="*/ 528 w 737"/>
                  <a:gd name="T17" fmla="*/ 7 h 938"/>
                  <a:gd name="T18" fmla="*/ 504 w 737"/>
                  <a:gd name="T19" fmla="*/ 10 h 938"/>
                  <a:gd name="T20" fmla="*/ 481 w 737"/>
                  <a:gd name="T21" fmla="*/ 17 h 938"/>
                  <a:gd name="T22" fmla="*/ 457 w 737"/>
                  <a:gd name="T23" fmla="*/ 27 h 938"/>
                  <a:gd name="T24" fmla="*/ 434 w 737"/>
                  <a:gd name="T25" fmla="*/ 40 h 938"/>
                  <a:gd name="T26" fmla="*/ 407 w 737"/>
                  <a:gd name="T27" fmla="*/ 64 h 938"/>
                  <a:gd name="T28" fmla="*/ 383 w 737"/>
                  <a:gd name="T29" fmla="*/ 97 h 938"/>
                  <a:gd name="T30" fmla="*/ 370 w 737"/>
                  <a:gd name="T31" fmla="*/ 124 h 938"/>
                  <a:gd name="T32" fmla="*/ 346 w 737"/>
                  <a:gd name="T33" fmla="*/ 168 h 938"/>
                  <a:gd name="T34" fmla="*/ 319 w 737"/>
                  <a:gd name="T35" fmla="*/ 218 h 938"/>
                  <a:gd name="T36" fmla="*/ 296 w 737"/>
                  <a:gd name="T37" fmla="*/ 269 h 938"/>
                  <a:gd name="T38" fmla="*/ 272 w 737"/>
                  <a:gd name="T39" fmla="*/ 326 h 938"/>
                  <a:gd name="T40" fmla="*/ 249 w 737"/>
                  <a:gd name="T41" fmla="*/ 387 h 938"/>
                  <a:gd name="T42" fmla="*/ 225 w 737"/>
                  <a:gd name="T43" fmla="*/ 451 h 938"/>
                  <a:gd name="T44" fmla="*/ 202 w 737"/>
                  <a:gd name="T45" fmla="*/ 515 h 938"/>
                  <a:gd name="T46" fmla="*/ 178 w 737"/>
                  <a:gd name="T47" fmla="*/ 578 h 938"/>
                  <a:gd name="T48" fmla="*/ 155 w 737"/>
                  <a:gd name="T49" fmla="*/ 639 h 938"/>
                  <a:gd name="T50" fmla="*/ 131 w 737"/>
                  <a:gd name="T51" fmla="*/ 700 h 938"/>
                  <a:gd name="T52" fmla="*/ 107 w 737"/>
                  <a:gd name="T53" fmla="*/ 757 h 938"/>
                  <a:gd name="T54" fmla="*/ 81 w 737"/>
                  <a:gd name="T55" fmla="*/ 811 h 938"/>
                  <a:gd name="T56" fmla="*/ 57 w 737"/>
                  <a:gd name="T57" fmla="*/ 854 h 938"/>
                  <a:gd name="T58" fmla="*/ 33 w 737"/>
                  <a:gd name="T59" fmla="*/ 895 h 938"/>
                  <a:gd name="T60" fmla="*/ 10 w 737"/>
                  <a:gd name="T61" fmla="*/ 925 h 938"/>
                  <a:gd name="T62" fmla="*/ 3 w 737"/>
                  <a:gd name="T63" fmla="*/ 935 h 938"/>
                  <a:gd name="T64" fmla="*/ 27 w 737"/>
                  <a:gd name="T65" fmla="*/ 912 h 938"/>
                  <a:gd name="T66" fmla="*/ 50 w 737"/>
                  <a:gd name="T67" fmla="*/ 885 h 938"/>
                  <a:gd name="T68" fmla="*/ 74 w 737"/>
                  <a:gd name="T69" fmla="*/ 851 h 938"/>
                  <a:gd name="T70" fmla="*/ 97 w 737"/>
                  <a:gd name="T71" fmla="*/ 814 h 938"/>
                  <a:gd name="T72" fmla="*/ 121 w 737"/>
                  <a:gd name="T73" fmla="*/ 774 h 938"/>
                  <a:gd name="T74" fmla="*/ 144 w 737"/>
                  <a:gd name="T75" fmla="*/ 730 h 938"/>
                  <a:gd name="T76" fmla="*/ 168 w 737"/>
                  <a:gd name="T77" fmla="*/ 686 h 938"/>
                  <a:gd name="T78" fmla="*/ 195 w 737"/>
                  <a:gd name="T79" fmla="*/ 639 h 938"/>
                  <a:gd name="T80" fmla="*/ 218 w 737"/>
                  <a:gd name="T81" fmla="*/ 595 h 938"/>
                  <a:gd name="T82" fmla="*/ 242 w 737"/>
                  <a:gd name="T83" fmla="*/ 548 h 938"/>
                  <a:gd name="T84" fmla="*/ 266 w 737"/>
                  <a:gd name="T85" fmla="*/ 501 h 938"/>
                  <a:gd name="T86" fmla="*/ 289 w 737"/>
                  <a:gd name="T87" fmla="*/ 454 h 938"/>
                  <a:gd name="T88" fmla="*/ 313 w 737"/>
                  <a:gd name="T89" fmla="*/ 410 h 938"/>
                  <a:gd name="T90" fmla="*/ 336 w 737"/>
                  <a:gd name="T91" fmla="*/ 367 h 938"/>
                  <a:gd name="T92" fmla="*/ 360 w 737"/>
                  <a:gd name="T93" fmla="*/ 323 h 938"/>
                  <a:gd name="T94" fmla="*/ 383 w 737"/>
                  <a:gd name="T95" fmla="*/ 282 h 938"/>
                  <a:gd name="T96" fmla="*/ 407 w 737"/>
                  <a:gd name="T97" fmla="*/ 242 h 938"/>
                  <a:gd name="T98" fmla="*/ 434 w 737"/>
                  <a:gd name="T99" fmla="*/ 205 h 938"/>
                  <a:gd name="T100" fmla="*/ 457 w 737"/>
                  <a:gd name="T101" fmla="*/ 168 h 938"/>
                  <a:gd name="T102" fmla="*/ 481 w 737"/>
                  <a:gd name="T103" fmla="*/ 138 h 938"/>
                  <a:gd name="T104" fmla="*/ 504 w 737"/>
                  <a:gd name="T105" fmla="*/ 107 h 938"/>
                  <a:gd name="T106" fmla="*/ 528 w 737"/>
                  <a:gd name="T107" fmla="*/ 84 h 938"/>
                  <a:gd name="T108" fmla="*/ 552 w 737"/>
                  <a:gd name="T109" fmla="*/ 60 h 938"/>
                  <a:gd name="T110" fmla="*/ 575 w 737"/>
                  <a:gd name="T111" fmla="*/ 44 h 938"/>
                  <a:gd name="T112" fmla="*/ 599 w 737"/>
                  <a:gd name="T113" fmla="*/ 30 h 938"/>
                  <a:gd name="T114" fmla="*/ 622 w 737"/>
                  <a:gd name="T115" fmla="*/ 20 h 938"/>
                  <a:gd name="T116" fmla="*/ 649 w 737"/>
                  <a:gd name="T117" fmla="*/ 13 h 938"/>
                  <a:gd name="T118" fmla="*/ 673 w 737"/>
                  <a:gd name="T119" fmla="*/ 10 h 938"/>
                  <a:gd name="T120" fmla="*/ 696 w 737"/>
                  <a:gd name="T121" fmla="*/ 3 h 938"/>
                  <a:gd name="T122" fmla="*/ 720 w 737"/>
                  <a:gd name="T123" fmla="*/ 3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938">
                    <a:moveTo>
                      <a:pt x="737" y="0"/>
                    </a:moveTo>
                    <a:lnTo>
                      <a:pt x="726" y="0"/>
                    </a:lnTo>
                    <a:lnTo>
                      <a:pt x="720" y="0"/>
                    </a:lnTo>
                    <a:lnTo>
                      <a:pt x="710" y="0"/>
                    </a:lnTo>
                    <a:lnTo>
                      <a:pt x="703" y="0"/>
                    </a:lnTo>
                    <a:lnTo>
                      <a:pt x="696" y="0"/>
                    </a:lnTo>
                    <a:lnTo>
                      <a:pt x="686" y="0"/>
                    </a:lnTo>
                    <a:lnTo>
                      <a:pt x="679" y="0"/>
                    </a:lnTo>
                    <a:lnTo>
                      <a:pt x="673" y="0"/>
                    </a:lnTo>
                    <a:lnTo>
                      <a:pt x="663" y="0"/>
                    </a:lnTo>
                    <a:lnTo>
                      <a:pt x="656" y="3"/>
                    </a:lnTo>
                    <a:lnTo>
                      <a:pt x="649" y="3"/>
                    </a:lnTo>
                    <a:lnTo>
                      <a:pt x="639" y="3"/>
                    </a:lnTo>
                    <a:lnTo>
                      <a:pt x="632" y="3"/>
                    </a:lnTo>
                    <a:lnTo>
                      <a:pt x="622" y="3"/>
                    </a:lnTo>
                    <a:lnTo>
                      <a:pt x="615" y="3"/>
                    </a:lnTo>
                    <a:lnTo>
                      <a:pt x="609" y="3"/>
                    </a:lnTo>
                    <a:lnTo>
                      <a:pt x="599" y="3"/>
                    </a:lnTo>
                    <a:lnTo>
                      <a:pt x="592" y="3"/>
                    </a:lnTo>
                    <a:lnTo>
                      <a:pt x="582" y="3"/>
                    </a:lnTo>
                    <a:lnTo>
                      <a:pt x="575" y="3"/>
                    </a:lnTo>
                    <a:lnTo>
                      <a:pt x="568" y="3"/>
                    </a:lnTo>
                    <a:lnTo>
                      <a:pt x="558" y="3"/>
                    </a:lnTo>
                    <a:lnTo>
                      <a:pt x="552" y="7"/>
                    </a:lnTo>
                    <a:lnTo>
                      <a:pt x="545" y="7"/>
                    </a:lnTo>
                    <a:lnTo>
                      <a:pt x="535" y="7"/>
                    </a:lnTo>
                    <a:lnTo>
                      <a:pt x="528" y="7"/>
                    </a:lnTo>
                    <a:lnTo>
                      <a:pt x="521" y="7"/>
                    </a:lnTo>
                    <a:lnTo>
                      <a:pt x="511" y="10"/>
                    </a:lnTo>
                    <a:lnTo>
                      <a:pt x="504" y="10"/>
                    </a:lnTo>
                    <a:lnTo>
                      <a:pt x="498" y="10"/>
                    </a:lnTo>
                    <a:lnTo>
                      <a:pt x="488" y="13"/>
                    </a:lnTo>
                    <a:lnTo>
                      <a:pt x="481" y="17"/>
                    </a:lnTo>
                    <a:lnTo>
                      <a:pt x="471" y="20"/>
                    </a:lnTo>
                    <a:lnTo>
                      <a:pt x="464" y="20"/>
                    </a:lnTo>
                    <a:lnTo>
                      <a:pt x="457" y="27"/>
                    </a:lnTo>
                    <a:lnTo>
                      <a:pt x="447" y="30"/>
                    </a:lnTo>
                    <a:lnTo>
                      <a:pt x="440" y="37"/>
                    </a:lnTo>
                    <a:lnTo>
                      <a:pt x="434" y="40"/>
                    </a:lnTo>
                    <a:lnTo>
                      <a:pt x="424" y="50"/>
                    </a:lnTo>
                    <a:lnTo>
                      <a:pt x="417" y="57"/>
                    </a:lnTo>
                    <a:lnTo>
                      <a:pt x="407" y="64"/>
                    </a:lnTo>
                    <a:lnTo>
                      <a:pt x="400" y="74"/>
                    </a:lnTo>
                    <a:lnTo>
                      <a:pt x="393" y="84"/>
                    </a:lnTo>
                    <a:lnTo>
                      <a:pt x="383" y="97"/>
                    </a:lnTo>
                    <a:lnTo>
                      <a:pt x="380" y="104"/>
                    </a:lnTo>
                    <a:lnTo>
                      <a:pt x="377" y="107"/>
                    </a:lnTo>
                    <a:lnTo>
                      <a:pt x="370" y="124"/>
                    </a:lnTo>
                    <a:lnTo>
                      <a:pt x="360" y="138"/>
                    </a:lnTo>
                    <a:lnTo>
                      <a:pt x="353" y="155"/>
                    </a:lnTo>
                    <a:lnTo>
                      <a:pt x="346" y="168"/>
                    </a:lnTo>
                    <a:lnTo>
                      <a:pt x="336" y="185"/>
                    </a:lnTo>
                    <a:lnTo>
                      <a:pt x="329" y="202"/>
                    </a:lnTo>
                    <a:lnTo>
                      <a:pt x="319" y="218"/>
                    </a:lnTo>
                    <a:lnTo>
                      <a:pt x="313" y="235"/>
                    </a:lnTo>
                    <a:lnTo>
                      <a:pt x="306" y="252"/>
                    </a:lnTo>
                    <a:lnTo>
                      <a:pt x="296" y="269"/>
                    </a:lnTo>
                    <a:lnTo>
                      <a:pt x="289" y="289"/>
                    </a:lnTo>
                    <a:lnTo>
                      <a:pt x="282" y="309"/>
                    </a:lnTo>
                    <a:lnTo>
                      <a:pt x="272" y="326"/>
                    </a:lnTo>
                    <a:lnTo>
                      <a:pt x="266" y="346"/>
                    </a:lnTo>
                    <a:lnTo>
                      <a:pt x="259" y="367"/>
                    </a:lnTo>
                    <a:lnTo>
                      <a:pt x="249" y="387"/>
                    </a:lnTo>
                    <a:lnTo>
                      <a:pt x="242" y="407"/>
                    </a:lnTo>
                    <a:lnTo>
                      <a:pt x="232" y="430"/>
                    </a:lnTo>
                    <a:lnTo>
                      <a:pt x="225" y="451"/>
                    </a:lnTo>
                    <a:lnTo>
                      <a:pt x="218" y="471"/>
                    </a:lnTo>
                    <a:lnTo>
                      <a:pt x="208" y="494"/>
                    </a:lnTo>
                    <a:lnTo>
                      <a:pt x="202" y="515"/>
                    </a:lnTo>
                    <a:lnTo>
                      <a:pt x="195" y="535"/>
                    </a:lnTo>
                    <a:lnTo>
                      <a:pt x="185" y="558"/>
                    </a:lnTo>
                    <a:lnTo>
                      <a:pt x="178" y="578"/>
                    </a:lnTo>
                    <a:lnTo>
                      <a:pt x="168" y="599"/>
                    </a:lnTo>
                    <a:lnTo>
                      <a:pt x="161" y="619"/>
                    </a:lnTo>
                    <a:lnTo>
                      <a:pt x="155" y="639"/>
                    </a:lnTo>
                    <a:lnTo>
                      <a:pt x="144" y="663"/>
                    </a:lnTo>
                    <a:lnTo>
                      <a:pt x="138" y="679"/>
                    </a:lnTo>
                    <a:lnTo>
                      <a:pt x="131" y="700"/>
                    </a:lnTo>
                    <a:lnTo>
                      <a:pt x="121" y="720"/>
                    </a:lnTo>
                    <a:lnTo>
                      <a:pt x="114" y="740"/>
                    </a:lnTo>
                    <a:lnTo>
                      <a:pt x="107" y="757"/>
                    </a:lnTo>
                    <a:lnTo>
                      <a:pt x="97" y="777"/>
                    </a:lnTo>
                    <a:lnTo>
                      <a:pt x="91" y="794"/>
                    </a:lnTo>
                    <a:lnTo>
                      <a:pt x="81" y="811"/>
                    </a:lnTo>
                    <a:lnTo>
                      <a:pt x="74" y="824"/>
                    </a:lnTo>
                    <a:lnTo>
                      <a:pt x="67" y="841"/>
                    </a:lnTo>
                    <a:lnTo>
                      <a:pt x="57" y="854"/>
                    </a:lnTo>
                    <a:lnTo>
                      <a:pt x="50" y="871"/>
                    </a:lnTo>
                    <a:lnTo>
                      <a:pt x="44" y="881"/>
                    </a:lnTo>
                    <a:lnTo>
                      <a:pt x="33" y="895"/>
                    </a:lnTo>
                    <a:lnTo>
                      <a:pt x="27" y="905"/>
                    </a:lnTo>
                    <a:lnTo>
                      <a:pt x="20" y="915"/>
                    </a:lnTo>
                    <a:lnTo>
                      <a:pt x="10" y="925"/>
                    </a:lnTo>
                    <a:lnTo>
                      <a:pt x="3" y="935"/>
                    </a:lnTo>
                    <a:lnTo>
                      <a:pt x="0" y="938"/>
                    </a:lnTo>
                    <a:lnTo>
                      <a:pt x="3" y="935"/>
                    </a:lnTo>
                    <a:lnTo>
                      <a:pt x="10" y="928"/>
                    </a:lnTo>
                    <a:lnTo>
                      <a:pt x="20" y="922"/>
                    </a:lnTo>
                    <a:lnTo>
                      <a:pt x="27" y="912"/>
                    </a:lnTo>
                    <a:lnTo>
                      <a:pt x="33" y="905"/>
                    </a:lnTo>
                    <a:lnTo>
                      <a:pt x="44" y="895"/>
                    </a:lnTo>
                    <a:lnTo>
                      <a:pt x="50" y="885"/>
                    </a:lnTo>
                    <a:lnTo>
                      <a:pt x="57" y="875"/>
                    </a:lnTo>
                    <a:lnTo>
                      <a:pt x="67" y="861"/>
                    </a:lnTo>
                    <a:lnTo>
                      <a:pt x="74" y="851"/>
                    </a:lnTo>
                    <a:lnTo>
                      <a:pt x="81" y="838"/>
                    </a:lnTo>
                    <a:lnTo>
                      <a:pt x="91" y="824"/>
                    </a:lnTo>
                    <a:lnTo>
                      <a:pt x="97" y="814"/>
                    </a:lnTo>
                    <a:lnTo>
                      <a:pt x="107" y="801"/>
                    </a:lnTo>
                    <a:lnTo>
                      <a:pt x="114" y="787"/>
                    </a:lnTo>
                    <a:lnTo>
                      <a:pt x="121" y="774"/>
                    </a:lnTo>
                    <a:lnTo>
                      <a:pt x="131" y="760"/>
                    </a:lnTo>
                    <a:lnTo>
                      <a:pt x="138" y="743"/>
                    </a:lnTo>
                    <a:lnTo>
                      <a:pt x="144" y="730"/>
                    </a:lnTo>
                    <a:lnTo>
                      <a:pt x="155" y="716"/>
                    </a:lnTo>
                    <a:lnTo>
                      <a:pt x="161" y="700"/>
                    </a:lnTo>
                    <a:lnTo>
                      <a:pt x="168" y="686"/>
                    </a:lnTo>
                    <a:lnTo>
                      <a:pt x="178" y="673"/>
                    </a:lnTo>
                    <a:lnTo>
                      <a:pt x="185" y="656"/>
                    </a:lnTo>
                    <a:lnTo>
                      <a:pt x="195" y="639"/>
                    </a:lnTo>
                    <a:lnTo>
                      <a:pt x="202" y="626"/>
                    </a:lnTo>
                    <a:lnTo>
                      <a:pt x="208" y="609"/>
                    </a:lnTo>
                    <a:lnTo>
                      <a:pt x="218" y="595"/>
                    </a:lnTo>
                    <a:lnTo>
                      <a:pt x="225" y="578"/>
                    </a:lnTo>
                    <a:lnTo>
                      <a:pt x="232" y="562"/>
                    </a:lnTo>
                    <a:lnTo>
                      <a:pt x="242" y="548"/>
                    </a:lnTo>
                    <a:lnTo>
                      <a:pt x="249" y="531"/>
                    </a:lnTo>
                    <a:lnTo>
                      <a:pt x="259" y="515"/>
                    </a:lnTo>
                    <a:lnTo>
                      <a:pt x="266" y="501"/>
                    </a:lnTo>
                    <a:lnTo>
                      <a:pt x="272" y="484"/>
                    </a:lnTo>
                    <a:lnTo>
                      <a:pt x="282" y="471"/>
                    </a:lnTo>
                    <a:lnTo>
                      <a:pt x="289" y="454"/>
                    </a:lnTo>
                    <a:lnTo>
                      <a:pt x="296" y="441"/>
                    </a:lnTo>
                    <a:lnTo>
                      <a:pt x="306" y="424"/>
                    </a:lnTo>
                    <a:lnTo>
                      <a:pt x="313" y="410"/>
                    </a:lnTo>
                    <a:lnTo>
                      <a:pt x="319" y="393"/>
                    </a:lnTo>
                    <a:lnTo>
                      <a:pt x="329" y="380"/>
                    </a:lnTo>
                    <a:lnTo>
                      <a:pt x="336" y="367"/>
                    </a:lnTo>
                    <a:lnTo>
                      <a:pt x="346" y="350"/>
                    </a:lnTo>
                    <a:lnTo>
                      <a:pt x="353" y="336"/>
                    </a:lnTo>
                    <a:lnTo>
                      <a:pt x="360" y="323"/>
                    </a:lnTo>
                    <a:lnTo>
                      <a:pt x="370" y="309"/>
                    </a:lnTo>
                    <a:lnTo>
                      <a:pt x="377" y="296"/>
                    </a:lnTo>
                    <a:lnTo>
                      <a:pt x="383" y="282"/>
                    </a:lnTo>
                    <a:lnTo>
                      <a:pt x="393" y="269"/>
                    </a:lnTo>
                    <a:lnTo>
                      <a:pt x="400" y="255"/>
                    </a:lnTo>
                    <a:lnTo>
                      <a:pt x="407" y="242"/>
                    </a:lnTo>
                    <a:lnTo>
                      <a:pt x="417" y="229"/>
                    </a:lnTo>
                    <a:lnTo>
                      <a:pt x="424" y="215"/>
                    </a:lnTo>
                    <a:lnTo>
                      <a:pt x="434" y="205"/>
                    </a:lnTo>
                    <a:lnTo>
                      <a:pt x="440" y="192"/>
                    </a:lnTo>
                    <a:lnTo>
                      <a:pt x="447" y="181"/>
                    </a:lnTo>
                    <a:lnTo>
                      <a:pt x="457" y="168"/>
                    </a:lnTo>
                    <a:lnTo>
                      <a:pt x="464" y="158"/>
                    </a:lnTo>
                    <a:lnTo>
                      <a:pt x="471" y="148"/>
                    </a:lnTo>
                    <a:lnTo>
                      <a:pt x="481" y="138"/>
                    </a:lnTo>
                    <a:lnTo>
                      <a:pt x="488" y="128"/>
                    </a:lnTo>
                    <a:lnTo>
                      <a:pt x="498" y="118"/>
                    </a:lnTo>
                    <a:lnTo>
                      <a:pt x="504" y="107"/>
                    </a:lnTo>
                    <a:lnTo>
                      <a:pt x="511" y="101"/>
                    </a:lnTo>
                    <a:lnTo>
                      <a:pt x="521" y="91"/>
                    </a:lnTo>
                    <a:lnTo>
                      <a:pt x="528" y="84"/>
                    </a:lnTo>
                    <a:lnTo>
                      <a:pt x="535" y="74"/>
                    </a:lnTo>
                    <a:lnTo>
                      <a:pt x="545" y="67"/>
                    </a:lnTo>
                    <a:lnTo>
                      <a:pt x="552" y="60"/>
                    </a:lnTo>
                    <a:lnTo>
                      <a:pt x="558" y="57"/>
                    </a:lnTo>
                    <a:lnTo>
                      <a:pt x="568" y="50"/>
                    </a:lnTo>
                    <a:lnTo>
                      <a:pt x="575" y="44"/>
                    </a:lnTo>
                    <a:lnTo>
                      <a:pt x="582" y="40"/>
                    </a:lnTo>
                    <a:lnTo>
                      <a:pt x="592" y="33"/>
                    </a:lnTo>
                    <a:lnTo>
                      <a:pt x="599" y="30"/>
                    </a:lnTo>
                    <a:lnTo>
                      <a:pt x="609" y="27"/>
                    </a:lnTo>
                    <a:lnTo>
                      <a:pt x="615" y="23"/>
                    </a:lnTo>
                    <a:lnTo>
                      <a:pt x="622" y="20"/>
                    </a:lnTo>
                    <a:lnTo>
                      <a:pt x="632" y="20"/>
                    </a:lnTo>
                    <a:lnTo>
                      <a:pt x="639" y="17"/>
                    </a:lnTo>
                    <a:lnTo>
                      <a:pt x="649" y="13"/>
                    </a:lnTo>
                    <a:lnTo>
                      <a:pt x="656" y="13"/>
                    </a:lnTo>
                    <a:lnTo>
                      <a:pt x="663" y="10"/>
                    </a:lnTo>
                    <a:lnTo>
                      <a:pt x="673" y="10"/>
                    </a:lnTo>
                    <a:lnTo>
                      <a:pt x="679" y="7"/>
                    </a:lnTo>
                    <a:lnTo>
                      <a:pt x="686" y="7"/>
                    </a:lnTo>
                    <a:lnTo>
                      <a:pt x="696" y="3"/>
                    </a:lnTo>
                    <a:lnTo>
                      <a:pt x="703" y="3"/>
                    </a:lnTo>
                    <a:lnTo>
                      <a:pt x="710" y="3"/>
                    </a:lnTo>
                    <a:lnTo>
                      <a:pt x="720" y="3"/>
                    </a:lnTo>
                    <a:lnTo>
                      <a:pt x="726" y="0"/>
                    </a:lnTo>
                    <a:lnTo>
                      <a:pt x="73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0"/>
              <p:cNvSpPr>
                <a:spLocks/>
              </p:cNvSpPr>
              <p:nvPr/>
            </p:nvSpPr>
            <p:spPr bwMode="auto">
              <a:xfrm>
                <a:off x="4508741" y="2632433"/>
                <a:ext cx="342823" cy="104925"/>
              </a:xfrm>
              <a:custGeom>
                <a:avLst/>
                <a:gdLst>
                  <a:gd name="T0" fmla="*/ 323 w 330"/>
                  <a:gd name="T1" fmla="*/ 0 h 101"/>
                  <a:gd name="T2" fmla="*/ 306 w 330"/>
                  <a:gd name="T3" fmla="*/ 0 h 101"/>
                  <a:gd name="T4" fmla="*/ 293 w 330"/>
                  <a:gd name="T5" fmla="*/ 0 h 101"/>
                  <a:gd name="T6" fmla="*/ 276 w 330"/>
                  <a:gd name="T7" fmla="*/ 0 h 101"/>
                  <a:gd name="T8" fmla="*/ 259 w 330"/>
                  <a:gd name="T9" fmla="*/ 4 h 101"/>
                  <a:gd name="T10" fmla="*/ 242 w 330"/>
                  <a:gd name="T11" fmla="*/ 4 h 101"/>
                  <a:gd name="T12" fmla="*/ 229 w 330"/>
                  <a:gd name="T13" fmla="*/ 4 h 101"/>
                  <a:gd name="T14" fmla="*/ 212 w 330"/>
                  <a:gd name="T15" fmla="*/ 7 h 101"/>
                  <a:gd name="T16" fmla="*/ 195 w 330"/>
                  <a:gd name="T17" fmla="*/ 7 h 101"/>
                  <a:gd name="T18" fmla="*/ 179 w 330"/>
                  <a:gd name="T19" fmla="*/ 7 h 101"/>
                  <a:gd name="T20" fmla="*/ 165 w 330"/>
                  <a:gd name="T21" fmla="*/ 10 h 101"/>
                  <a:gd name="T22" fmla="*/ 148 w 330"/>
                  <a:gd name="T23" fmla="*/ 10 h 101"/>
                  <a:gd name="T24" fmla="*/ 131 w 330"/>
                  <a:gd name="T25" fmla="*/ 10 h 101"/>
                  <a:gd name="T26" fmla="*/ 115 w 330"/>
                  <a:gd name="T27" fmla="*/ 14 h 101"/>
                  <a:gd name="T28" fmla="*/ 101 w 330"/>
                  <a:gd name="T29" fmla="*/ 14 h 101"/>
                  <a:gd name="T30" fmla="*/ 84 w 330"/>
                  <a:gd name="T31" fmla="*/ 17 h 101"/>
                  <a:gd name="T32" fmla="*/ 68 w 330"/>
                  <a:gd name="T33" fmla="*/ 21 h 101"/>
                  <a:gd name="T34" fmla="*/ 54 w 330"/>
                  <a:gd name="T35" fmla="*/ 21 h 101"/>
                  <a:gd name="T36" fmla="*/ 37 w 330"/>
                  <a:gd name="T37" fmla="*/ 24 h 101"/>
                  <a:gd name="T38" fmla="*/ 20 w 330"/>
                  <a:gd name="T39" fmla="*/ 27 h 101"/>
                  <a:gd name="T40" fmla="*/ 4 w 330"/>
                  <a:gd name="T41" fmla="*/ 31 h 101"/>
                  <a:gd name="T42" fmla="*/ 4 w 330"/>
                  <a:gd name="T43" fmla="*/ 31 h 101"/>
                  <a:gd name="T44" fmla="*/ 20 w 330"/>
                  <a:gd name="T45" fmla="*/ 31 h 101"/>
                  <a:gd name="T46" fmla="*/ 37 w 330"/>
                  <a:gd name="T47" fmla="*/ 27 h 101"/>
                  <a:gd name="T48" fmla="*/ 54 w 330"/>
                  <a:gd name="T49" fmla="*/ 27 h 101"/>
                  <a:gd name="T50" fmla="*/ 68 w 330"/>
                  <a:gd name="T51" fmla="*/ 24 h 101"/>
                  <a:gd name="T52" fmla="*/ 84 w 330"/>
                  <a:gd name="T53" fmla="*/ 24 h 101"/>
                  <a:gd name="T54" fmla="*/ 101 w 330"/>
                  <a:gd name="T55" fmla="*/ 24 h 101"/>
                  <a:gd name="T56" fmla="*/ 115 w 330"/>
                  <a:gd name="T57" fmla="*/ 21 h 101"/>
                  <a:gd name="T58" fmla="*/ 131 w 330"/>
                  <a:gd name="T59" fmla="*/ 21 h 101"/>
                  <a:gd name="T60" fmla="*/ 148 w 330"/>
                  <a:gd name="T61" fmla="*/ 17 h 101"/>
                  <a:gd name="T62" fmla="*/ 165 w 330"/>
                  <a:gd name="T63" fmla="*/ 17 h 101"/>
                  <a:gd name="T64" fmla="*/ 179 w 330"/>
                  <a:gd name="T65" fmla="*/ 17 h 101"/>
                  <a:gd name="T66" fmla="*/ 195 w 330"/>
                  <a:gd name="T67" fmla="*/ 14 h 101"/>
                  <a:gd name="T68" fmla="*/ 212 w 330"/>
                  <a:gd name="T69" fmla="*/ 14 h 101"/>
                  <a:gd name="T70" fmla="*/ 229 w 330"/>
                  <a:gd name="T71" fmla="*/ 10 h 101"/>
                  <a:gd name="T72" fmla="*/ 242 w 330"/>
                  <a:gd name="T73" fmla="*/ 10 h 101"/>
                  <a:gd name="T74" fmla="*/ 259 w 330"/>
                  <a:gd name="T75" fmla="*/ 10 h 101"/>
                  <a:gd name="T76" fmla="*/ 276 w 330"/>
                  <a:gd name="T77" fmla="*/ 10 h 101"/>
                  <a:gd name="T78" fmla="*/ 293 w 330"/>
                  <a:gd name="T79" fmla="*/ 7 h 101"/>
                  <a:gd name="T80" fmla="*/ 306 w 330"/>
                  <a:gd name="T81" fmla="*/ 7 h 101"/>
                  <a:gd name="T82" fmla="*/ 323 w 330"/>
                  <a:gd name="T83" fmla="*/ 7 h 101"/>
                  <a:gd name="T84" fmla="*/ 330 w 330"/>
                  <a:gd name="T8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0" h="101">
                    <a:moveTo>
                      <a:pt x="330" y="0"/>
                    </a:moveTo>
                    <a:lnTo>
                      <a:pt x="323" y="0"/>
                    </a:lnTo>
                    <a:lnTo>
                      <a:pt x="316" y="0"/>
                    </a:lnTo>
                    <a:lnTo>
                      <a:pt x="306" y="0"/>
                    </a:lnTo>
                    <a:lnTo>
                      <a:pt x="300" y="0"/>
                    </a:lnTo>
                    <a:lnTo>
                      <a:pt x="293" y="0"/>
                    </a:lnTo>
                    <a:lnTo>
                      <a:pt x="283" y="0"/>
                    </a:lnTo>
                    <a:lnTo>
                      <a:pt x="276" y="0"/>
                    </a:lnTo>
                    <a:lnTo>
                      <a:pt x="266" y="4"/>
                    </a:lnTo>
                    <a:lnTo>
                      <a:pt x="259" y="4"/>
                    </a:lnTo>
                    <a:lnTo>
                      <a:pt x="253" y="4"/>
                    </a:lnTo>
                    <a:lnTo>
                      <a:pt x="242" y="4"/>
                    </a:lnTo>
                    <a:lnTo>
                      <a:pt x="236" y="4"/>
                    </a:lnTo>
                    <a:lnTo>
                      <a:pt x="229" y="4"/>
                    </a:lnTo>
                    <a:lnTo>
                      <a:pt x="219" y="7"/>
                    </a:lnTo>
                    <a:lnTo>
                      <a:pt x="212" y="7"/>
                    </a:lnTo>
                    <a:lnTo>
                      <a:pt x="202" y="7"/>
                    </a:lnTo>
                    <a:lnTo>
                      <a:pt x="195" y="7"/>
                    </a:lnTo>
                    <a:lnTo>
                      <a:pt x="189" y="7"/>
                    </a:lnTo>
                    <a:lnTo>
                      <a:pt x="179" y="7"/>
                    </a:lnTo>
                    <a:lnTo>
                      <a:pt x="172" y="10"/>
                    </a:lnTo>
                    <a:lnTo>
                      <a:pt x="165" y="10"/>
                    </a:lnTo>
                    <a:lnTo>
                      <a:pt x="155" y="10"/>
                    </a:lnTo>
                    <a:lnTo>
                      <a:pt x="148" y="10"/>
                    </a:lnTo>
                    <a:lnTo>
                      <a:pt x="142" y="10"/>
                    </a:lnTo>
                    <a:lnTo>
                      <a:pt x="131" y="10"/>
                    </a:lnTo>
                    <a:lnTo>
                      <a:pt x="125" y="14"/>
                    </a:lnTo>
                    <a:lnTo>
                      <a:pt x="115" y="14"/>
                    </a:lnTo>
                    <a:lnTo>
                      <a:pt x="108" y="14"/>
                    </a:lnTo>
                    <a:lnTo>
                      <a:pt x="101" y="14"/>
                    </a:lnTo>
                    <a:lnTo>
                      <a:pt x="91" y="17"/>
                    </a:lnTo>
                    <a:lnTo>
                      <a:pt x="84" y="17"/>
                    </a:lnTo>
                    <a:lnTo>
                      <a:pt x="78" y="17"/>
                    </a:lnTo>
                    <a:lnTo>
                      <a:pt x="68" y="21"/>
                    </a:lnTo>
                    <a:lnTo>
                      <a:pt x="61" y="21"/>
                    </a:lnTo>
                    <a:lnTo>
                      <a:pt x="54" y="21"/>
                    </a:lnTo>
                    <a:lnTo>
                      <a:pt x="44" y="24"/>
                    </a:lnTo>
                    <a:lnTo>
                      <a:pt x="37" y="24"/>
                    </a:lnTo>
                    <a:lnTo>
                      <a:pt x="27" y="24"/>
                    </a:lnTo>
                    <a:lnTo>
                      <a:pt x="20" y="27"/>
                    </a:lnTo>
                    <a:lnTo>
                      <a:pt x="14" y="27"/>
                    </a:lnTo>
                    <a:lnTo>
                      <a:pt x="4" y="31"/>
                    </a:lnTo>
                    <a:lnTo>
                      <a:pt x="0" y="31"/>
                    </a:lnTo>
                    <a:lnTo>
                      <a:pt x="4" y="31"/>
                    </a:lnTo>
                    <a:lnTo>
                      <a:pt x="14" y="31"/>
                    </a:lnTo>
                    <a:lnTo>
                      <a:pt x="20" y="31"/>
                    </a:lnTo>
                    <a:lnTo>
                      <a:pt x="27" y="31"/>
                    </a:lnTo>
                    <a:lnTo>
                      <a:pt x="37" y="27"/>
                    </a:lnTo>
                    <a:lnTo>
                      <a:pt x="44" y="27"/>
                    </a:lnTo>
                    <a:lnTo>
                      <a:pt x="54" y="27"/>
                    </a:lnTo>
                    <a:lnTo>
                      <a:pt x="61" y="27"/>
                    </a:lnTo>
                    <a:lnTo>
                      <a:pt x="68" y="24"/>
                    </a:lnTo>
                    <a:lnTo>
                      <a:pt x="78" y="24"/>
                    </a:lnTo>
                    <a:lnTo>
                      <a:pt x="84" y="24"/>
                    </a:lnTo>
                    <a:lnTo>
                      <a:pt x="91" y="24"/>
                    </a:lnTo>
                    <a:lnTo>
                      <a:pt x="101" y="24"/>
                    </a:lnTo>
                    <a:lnTo>
                      <a:pt x="108" y="21"/>
                    </a:lnTo>
                    <a:lnTo>
                      <a:pt x="115" y="21"/>
                    </a:lnTo>
                    <a:lnTo>
                      <a:pt x="125" y="21"/>
                    </a:lnTo>
                    <a:lnTo>
                      <a:pt x="131" y="21"/>
                    </a:lnTo>
                    <a:lnTo>
                      <a:pt x="142" y="21"/>
                    </a:lnTo>
                    <a:lnTo>
                      <a:pt x="148" y="17"/>
                    </a:lnTo>
                    <a:lnTo>
                      <a:pt x="155" y="17"/>
                    </a:lnTo>
                    <a:lnTo>
                      <a:pt x="165" y="17"/>
                    </a:lnTo>
                    <a:lnTo>
                      <a:pt x="172" y="17"/>
                    </a:lnTo>
                    <a:lnTo>
                      <a:pt x="179" y="17"/>
                    </a:lnTo>
                    <a:lnTo>
                      <a:pt x="189" y="14"/>
                    </a:lnTo>
                    <a:lnTo>
                      <a:pt x="195" y="14"/>
                    </a:lnTo>
                    <a:lnTo>
                      <a:pt x="202" y="14"/>
                    </a:lnTo>
                    <a:lnTo>
                      <a:pt x="212" y="14"/>
                    </a:lnTo>
                    <a:lnTo>
                      <a:pt x="219" y="14"/>
                    </a:lnTo>
                    <a:lnTo>
                      <a:pt x="229" y="10"/>
                    </a:lnTo>
                    <a:lnTo>
                      <a:pt x="236" y="10"/>
                    </a:lnTo>
                    <a:lnTo>
                      <a:pt x="242" y="10"/>
                    </a:lnTo>
                    <a:lnTo>
                      <a:pt x="253" y="10"/>
                    </a:lnTo>
                    <a:lnTo>
                      <a:pt x="259" y="10"/>
                    </a:lnTo>
                    <a:lnTo>
                      <a:pt x="266" y="10"/>
                    </a:lnTo>
                    <a:lnTo>
                      <a:pt x="276" y="10"/>
                    </a:lnTo>
                    <a:lnTo>
                      <a:pt x="283" y="10"/>
                    </a:lnTo>
                    <a:lnTo>
                      <a:pt x="293" y="7"/>
                    </a:lnTo>
                    <a:lnTo>
                      <a:pt x="300" y="7"/>
                    </a:lnTo>
                    <a:lnTo>
                      <a:pt x="306" y="7"/>
                    </a:lnTo>
                    <a:lnTo>
                      <a:pt x="316" y="7"/>
                    </a:lnTo>
                    <a:lnTo>
                      <a:pt x="323" y="7"/>
                    </a:lnTo>
                    <a:lnTo>
                      <a:pt x="330" y="7"/>
                    </a:lnTo>
                    <a:lnTo>
                      <a:pt x="330" y="101"/>
                    </a:lnTo>
                    <a:lnTo>
                      <a:pt x="3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1"/>
              <p:cNvSpPr>
                <a:spLocks noEditPoints="1"/>
              </p:cNvSpPr>
              <p:nvPr/>
            </p:nvSpPr>
            <p:spPr bwMode="auto">
              <a:xfrm>
                <a:off x="3611167" y="2639705"/>
                <a:ext cx="1240397" cy="1118851"/>
              </a:xfrm>
              <a:custGeom>
                <a:avLst/>
                <a:gdLst>
                  <a:gd name="T0" fmla="*/ 511 w 1194"/>
                  <a:gd name="T1" fmla="*/ 512 h 1077"/>
                  <a:gd name="T2" fmla="*/ 471 w 1194"/>
                  <a:gd name="T3" fmla="*/ 616 h 1077"/>
                  <a:gd name="T4" fmla="*/ 430 w 1194"/>
                  <a:gd name="T5" fmla="*/ 717 h 1077"/>
                  <a:gd name="T6" fmla="*/ 390 w 1194"/>
                  <a:gd name="T7" fmla="*/ 818 h 1077"/>
                  <a:gd name="T8" fmla="*/ 350 w 1194"/>
                  <a:gd name="T9" fmla="*/ 909 h 1077"/>
                  <a:gd name="T10" fmla="*/ 313 w 1194"/>
                  <a:gd name="T11" fmla="*/ 983 h 1077"/>
                  <a:gd name="T12" fmla="*/ 272 w 1194"/>
                  <a:gd name="T13" fmla="*/ 1036 h 1077"/>
                  <a:gd name="T14" fmla="*/ 232 w 1194"/>
                  <a:gd name="T15" fmla="*/ 1060 h 1077"/>
                  <a:gd name="T16" fmla="*/ 191 w 1194"/>
                  <a:gd name="T17" fmla="*/ 1070 h 1077"/>
                  <a:gd name="T18" fmla="*/ 151 w 1194"/>
                  <a:gd name="T19" fmla="*/ 1070 h 1077"/>
                  <a:gd name="T20" fmla="*/ 111 w 1194"/>
                  <a:gd name="T21" fmla="*/ 1070 h 1077"/>
                  <a:gd name="T22" fmla="*/ 74 w 1194"/>
                  <a:gd name="T23" fmla="*/ 1070 h 1077"/>
                  <a:gd name="T24" fmla="*/ 33 w 1194"/>
                  <a:gd name="T25" fmla="*/ 1070 h 1077"/>
                  <a:gd name="T26" fmla="*/ 0 w 1194"/>
                  <a:gd name="T27" fmla="*/ 1077 h 1077"/>
                  <a:gd name="T28" fmla="*/ 40 w 1194"/>
                  <a:gd name="T29" fmla="*/ 1077 h 1077"/>
                  <a:gd name="T30" fmla="*/ 80 w 1194"/>
                  <a:gd name="T31" fmla="*/ 1077 h 1077"/>
                  <a:gd name="T32" fmla="*/ 121 w 1194"/>
                  <a:gd name="T33" fmla="*/ 1077 h 1077"/>
                  <a:gd name="T34" fmla="*/ 161 w 1194"/>
                  <a:gd name="T35" fmla="*/ 1077 h 1077"/>
                  <a:gd name="T36" fmla="*/ 198 w 1194"/>
                  <a:gd name="T37" fmla="*/ 1073 h 1077"/>
                  <a:gd name="T38" fmla="*/ 239 w 1194"/>
                  <a:gd name="T39" fmla="*/ 1063 h 1077"/>
                  <a:gd name="T40" fmla="*/ 272 w 1194"/>
                  <a:gd name="T41" fmla="*/ 1043 h 1077"/>
                  <a:gd name="T42" fmla="*/ 313 w 1194"/>
                  <a:gd name="T43" fmla="*/ 989 h 1077"/>
                  <a:gd name="T44" fmla="*/ 350 w 1194"/>
                  <a:gd name="T45" fmla="*/ 919 h 1077"/>
                  <a:gd name="T46" fmla="*/ 390 w 1194"/>
                  <a:gd name="T47" fmla="*/ 828 h 1077"/>
                  <a:gd name="T48" fmla="*/ 430 w 1194"/>
                  <a:gd name="T49" fmla="*/ 727 h 1077"/>
                  <a:gd name="T50" fmla="*/ 471 w 1194"/>
                  <a:gd name="T51" fmla="*/ 623 h 1077"/>
                  <a:gd name="T52" fmla="*/ 511 w 1194"/>
                  <a:gd name="T53" fmla="*/ 515 h 1077"/>
                  <a:gd name="T54" fmla="*/ 1187 w 1194"/>
                  <a:gd name="T55" fmla="*/ 0 h 1077"/>
                  <a:gd name="T56" fmla="*/ 1147 w 1194"/>
                  <a:gd name="T57" fmla="*/ 3 h 1077"/>
                  <a:gd name="T58" fmla="*/ 1106 w 1194"/>
                  <a:gd name="T59" fmla="*/ 3 h 1077"/>
                  <a:gd name="T60" fmla="*/ 1066 w 1194"/>
                  <a:gd name="T61" fmla="*/ 7 h 1077"/>
                  <a:gd name="T62" fmla="*/ 1029 w 1194"/>
                  <a:gd name="T63" fmla="*/ 10 h 1077"/>
                  <a:gd name="T64" fmla="*/ 989 w 1194"/>
                  <a:gd name="T65" fmla="*/ 14 h 1077"/>
                  <a:gd name="T66" fmla="*/ 948 w 1194"/>
                  <a:gd name="T67" fmla="*/ 17 h 1077"/>
                  <a:gd name="T68" fmla="*/ 908 w 1194"/>
                  <a:gd name="T69" fmla="*/ 20 h 1077"/>
                  <a:gd name="T70" fmla="*/ 868 w 1194"/>
                  <a:gd name="T71" fmla="*/ 24 h 1077"/>
                  <a:gd name="T72" fmla="*/ 837 w 1194"/>
                  <a:gd name="T73" fmla="*/ 30 h 1077"/>
                  <a:gd name="T74" fmla="*/ 797 w 1194"/>
                  <a:gd name="T75" fmla="*/ 47 h 1077"/>
                  <a:gd name="T76" fmla="*/ 757 w 1194"/>
                  <a:gd name="T77" fmla="*/ 74 h 1077"/>
                  <a:gd name="T78" fmla="*/ 716 w 1194"/>
                  <a:gd name="T79" fmla="*/ 111 h 1077"/>
                  <a:gd name="T80" fmla="*/ 676 w 1194"/>
                  <a:gd name="T81" fmla="*/ 165 h 1077"/>
                  <a:gd name="T82" fmla="*/ 652 w 1194"/>
                  <a:gd name="T83" fmla="*/ 205 h 1077"/>
                  <a:gd name="T84" fmla="*/ 693 w 1194"/>
                  <a:gd name="T85" fmla="*/ 158 h 1077"/>
                  <a:gd name="T86" fmla="*/ 733 w 1194"/>
                  <a:gd name="T87" fmla="*/ 128 h 1077"/>
                  <a:gd name="T88" fmla="*/ 773 w 1194"/>
                  <a:gd name="T89" fmla="*/ 118 h 1077"/>
                  <a:gd name="T90" fmla="*/ 814 w 1194"/>
                  <a:gd name="T91" fmla="*/ 115 h 1077"/>
                  <a:gd name="T92" fmla="*/ 851 w 1194"/>
                  <a:gd name="T93" fmla="*/ 111 h 1077"/>
                  <a:gd name="T94" fmla="*/ 891 w 1194"/>
                  <a:gd name="T95" fmla="*/ 111 h 1077"/>
                  <a:gd name="T96" fmla="*/ 932 w 1194"/>
                  <a:gd name="T97" fmla="*/ 108 h 1077"/>
                  <a:gd name="T98" fmla="*/ 972 w 1194"/>
                  <a:gd name="T99" fmla="*/ 108 h 1077"/>
                  <a:gd name="T100" fmla="*/ 1012 w 1194"/>
                  <a:gd name="T101" fmla="*/ 108 h 1077"/>
                  <a:gd name="T102" fmla="*/ 1053 w 1194"/>
                  <a:gd name="T103" fmla="*/ 104 h 1077"/>
                  <a:gd name="T104" fmla="*/ 1093 w 1194"/>
                  <a:gd name="T105" fmla="*/ 101 h 1077"/>
                  <a:gd name="T106" fmla="*/ 1130 w 1194"/>
                  <a:gd name="T107" fmla="*/ 98 h 1077"/>
                  <a:gd name="T108" fmla="*/ 1170 w 1194"/>
                  <a:gd name="T109" fmla="*/ 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4" h="1077">
                    <a:moveTo>
                      <a:pt x="535" y="454"/>
                    </a:moveTo>
                    <a:lnTo>
                      <a:pt x="535" y="454"/>
                    </a:lnTo>
                    <a:lnTo>
                      <a:pt x="528" y="475"/>
                    </a:lnTo>
                    <a:lnTo>
                      <a:pt x="518" y="491"/>
                    </a:lnTo>
                    <a:lnTo>
                      <a:pt x="511" y="512"/>
                    </a:lnTo>
                    <a:lnTo>
                      <a:pt x="501" y="532"/>
                    </a:lnTo>
                    <a:lnTo>
                      <a:pt x="494" y="552"/>
                    </a:lnTo>
                    <a:lnTo>
                      <a:pt x="487" y="572"/>
                    </a:lnTo>
                    <a:lnTo>
                      <a:pt x="477" y="592"/>
                    </a:lnTo>
                    <a:lnTo>
                      <a:pt x="471" y="616"/>
                    </a:lnTo>
                    <a:lnTo>
                      <a:pt x="464" y="636"/>
                    </a:lnTo>
                    <a:lnTo>
                      <a:pt x="454" y="656"/>
                    </a:lnTo>
                    <a:lnTo>
                      <a:pt x="447" y="676"/>
                    </a:lnTo>
                    <a:lnTo>
                      <a:pt x="437" y="697"/>
                    </a:lnTo>
                    <a:lnTo>
                      <a:pt x="430" y="717"/>
                    </a:lnTo>
                    <a:lnTo>
                      <a:pt x="424" y="737"/>
                    </a:lnTo>
                    <a:lnTo>
                      <a:pt x="413" y="757"/>
                    </a:lnTo>
                    <a:lnTo>
                      <a:pt x="407" y="777"/>
                    </a:lnTo>
                    <a:lnTo>
                      <a:pt x="400" y="797"/>
                    </a:lnTo>
                    <a:lnTo>
                      <a:pt x="390" y="818"/>
                    </a:lnTo>
                    <a:lnTo>
                      <a:pt x="383" y="834"/>
                    </a:lnTo>
                    <a:lnTo>
                      <a:pt x="376" y="855"/>
                    </a:lnTo>
                    <a:lnTo>
                      <a:pt x="366" y="872"/>
                    </a:lnTo>
                    <a:lnTo>
                      <a:pt x="360" y="888"/>
                    </a:lnTo>
                    <a:lnTo>
                      <a:pt x="350" y="909"/>
                    </a:lnTo>
                    <a:lnTo>
                      <a:pt x="343" y="922"/>
                    </a:lnTo>
                    <a:lnTo>
                      <a:pt x="336" y="939"/>
                    </a:lnTo>
                    <a:lnTo>
                      <a:pt x="326" y="952"/>
                    </a:lnTo>
                    <a:lnTo>
                      <a:pt x="319" y="969"/>
                    </a:lnTo>
                    <a:lnTo>
                      <a:pt x="313" y="983"/>
                    </a:lnTo>
                    <a:lnTo>
                      <a:pt x="302" y="996"/>
                    </a:lnTo>
                    <a:lnTo>
                      <a:pt x="296" y="1006"/>
                    </a:lnTo>
                    <a:lnTo>
                      <a:pt x="289" y="1016"/>
                    </a:lnTo>
                    <a:lnTo>
                      <a:pt x="279" y="1026"/>
                    </a:lnTo>
                    <a:lnTo>
                      <a:pt x="272" y="1036"/>
                    </a:lnTo>
                    <a:lnTo>
                      <a:pt x="262" y="1043"/>
                    </a:lnTo>
                    <a:lnTo>
                      <a:pt x="255" y="1046"/>
                    </a:lnTo>
                    <a:lnTo>
                      <a:pt x="249" y="1053"/>
                    </a:lnTo>
                    <a:lnTo>
                      <a:pt x="239" y="1057"/>
                    </a:lnTo>
                    <a:lnTo>
                      <a:pt x="232" y="1060"/>
                    </a:lnTo>
                    <a:lnTo>
                      <a:pt x="222" y="1063"/>
                    </a:lnTo>
                    <a:lnTo>
                      <a:pt x="215" y="1067"/>
                    </a:lnTo>
                    <a:lnTo>
                      <a:pt x="208" y="1067"/>
                    </a:lnTo>
                    <a:lnTo>
                      <a:pt x="198" y="1067"/>
                    </a:lnTo>
                    <a:lnTo>
                      <a:pt x="191" y="1070"/>
                    </a:lnTo>
                    <a:lnTo>
                      <a:pt x="185" y="1070"/>
                    </a:lnTo>
                    <a:lnTo>
                      <a:pt x="175" y="1070"/>
                    </a:lnTo>
                    <a:lnTo>
                      <a:pt x="168" y="1070"/>
                    </a:lnTo>
                    <a:lnTo>
                      <a:pt x="161" y="1070"/>
                    </a:lnTo>
                    <a:lnTo>
                      <a:pt x="151" y="1070"/>
                    </a:lnTo>
                    <a:lnTo>
                      <a:pt x="144" y="1070"/>
                    </a:lnTo>
                    <a:lnTo>
                      <a:pt x="138" y="1070"/>
                    </a:lnTo>
                    <a:lnTo>
                      <a:pt x="128" y="1070"/>
                    </a:lnTo>
                    <a:lnTo>
                      <a:pt x="121" y="1070"/>
                    </a:lnTo>
                    <a:lnTo>
                      <a:pt x="111" y="1070"/>
                    </a:lnTo>
                    <a:lnTo>
                      <a:pt x="104" y="1070"/>
                    </a:lnTo>
                    <a:lnTo>
                      <a:pt x="97" y="1070"/>
                    </a:lnTo>
                    <a:lnTo>
                      <a:pt x="87" y="1070"/>
                    </a:lnTo>
                    <a:lnTo>
                      <a:pt x="80" y="1070"/>
                    </a:lnTo>
                    <a:lnTo>
                      <a:pt x="74" y="1070"/>
                    </a:lnTo>
                    <a:lnTo>
                      <a:pt x="64" y="1070"/>
                    </a:lnTo>
                    <a:lnTo>
                      <a:pt x="57" y="1070"/>
                    </a:lnTo>
                    <a:lnTo>
                      <a:pt x="47" y="1070"/>
                    </a:lnTo>
                    <a:lnTo>
                      <a:pt x="40" y="1070"/>
                    </a:lnTo>
                    <a:lnTo>
                      <a:pt x="33" y="1070"/>
                    </a:lnTo>
                    <a:lnTo>
                      <a:pt x="23" y="1070"/>
                    </a:lnTo>
                    <a:lnTo>
                      <a:pt x="17" y="1070"/>
                    </a:lnTo>
                    <a:lnTo>
                      <a:pt x="10" y="1070"/>
                    </a:lnTo>
                    <a:lnTo>
                      <a:pt x="0" y="1070"/>
                    </a:lnTo>
                    <a:lnTo>
                      <a:pt x="0" y="1077"/>
                    </a:lnTo>
                    <a:lnTo>
                      <a:pt x="10" y="1077"/>
                    </a:lnTo>
                    <a:lnTo>
                      <a:pt x="17" y="1077"/>
                    </a:lnTo>
                    <a:lnTo>
                      <a:pt x="23" y="1077"/>
                    </a:lnTo>
                    <a:lnTo>
                      <a:pt x="33" y="1077"/>
                    </a:lnTo>
                    <a:lnTo>
                      <a:pt x="40" y="1077"/>
                    </a:lnTo>
                    <a:lnTo>
                      <a:pt x="47" y="1077"/>
                    </a:lnTo>
                    <a:lnTo>
                      <a:pt x="57" y="1077"/>
                    </a:lnTo>
                    <a:lnTo>
                      <a:pt x="64" y="1077"/>
                    </a:lnTo>
                    <a:lnTo>
                      <a:pt x="74" y="1077"/>
                    </a:lnTo>
                    <a:lnTo>
                      <a:pt x="80" y="1077"/>
                    </a:lnTo>
                    <a:lnTo>
                      <a:pt x="87" y="1077"/>
                    </a:lnTo>
                    <a:lnTo>
                      <a:pt x="97" y="1077"/>
                    </a:lnTo>
                    <a:lnTo>
                      <a:pt x="104" y="1077"/>
                    </a:lnTo>
                    <a:lnTo>
                      <a:pt x="111" y="1077"/>
                    </a:lnTo>
                    <a:lnTo>
                      <a:pt x="121" y="1077"/>
                    </a:lnTo>
                    <a:lnTo>
                      <a:pt x="128" y="1077"/>
                    </a:lnTo>
                    <a:lnTo>
                      <a:pt x="138" y="1077"/>
                    </a:lnTo>
                    <a:lnTo>
                      <a:pt x="144" y="1077"/>
                    </a:lnTo>
                    <a:lnTo>
                      <a:pt x="151" y="1077"/>
                    </a:lnTo>
                    <a:lnTo>
                      <a:pt x="161" y="1077"/>
                    </a:lnTo>
                    <a:lnTo>
                      <a:pt x="168" y="1077"/>
                    </a:lnTo>
                    <a:lnTo>
                      <a:pt x="175" y="1077"/>
                    </a:lnTo>
                    <a:lnTo>
                      <a:pt x="185" y="1077"/>
                    </a:lnTo>
                    <a:lnTo>
                      <a:pt x="191" y="1073"/>
                    </a:lnTo>
                    <a:lnTo>
                      <a:pt x="198" y="1073"/>
                    </a:lnTo>
                    <a:lnTo>
                      <a:pt x="208" y="1073"/>
                    </a:lnTo>
                    <a:lnTo>
                      <a:pt x="215" y="1070"/>
                    </a:lnTo>
                    <a:lnTo>
                      <a:pt x="222" y="1070"/>
                    </a:lnTo>
                    <a:lnTo>
                      <a:pt x="232" y="1067"/>
                    </a:lnTo>
                    <a:lnTo>
                      <a:pt x="239" y="1063"/>
                    </a:lnTo>
                    <a:lnTo>
                      <a:pt x="249" y="1060"/>
                    </a:lnTo>
                    <a:lnTo>
                      <a:pt x="255" y="1053"/>
                    </a:lnTo>
                    <a:lnTo>
                      <a:pt x="262" y="1050"/>
                    </a:lnTo>
                    <a:lnTo>
                      <a:pt x="269" y="1046"/>
                    </a:lnTo>
                    <a:lnTo>
                      <a:pt x="272" y="1043"/>
                    </a:lnTo>
                    <a:lnTo>
                      <a:pt x="279" y="1033"/>
                    </a:lnTo>
                    <a:lnTo>
                      <a:pt x="289" y="1023"/>
                    </a:lnTo>
                    <a:lnTo>
                      <a:pt x="296" y="1013"/>
                    </a:lnTo>
                    <a:lnTo>
                      <a:pt x="302" y="1003"/>
                    </a:lnTo>
                    <a:lnTo>
                      <a:pt x="313" y="989"/>
                    </a:lnTo>
                    <a:lnTo>
                      <a:pt x="319" y="979"/>
                    </a:lnTo>
                    <a:lnTo>
                      <a:pt x="326" y="962"/>
                    </a:lnTo>
                    <a:lnTo>
                      <a:pt x="336" y="949"/>
                    </a:lnTo>
                    <a:lnTo>
                      <a:pt x="343" y="932"/>
                    </a:lnTo>
                    <a:lnTo>
                      <a:pt x="350" y="919"/>
                    </a:lnTo>
                    <a:lnTo>
                      <a:pt x="360" y="902"/>
                    </a:lnTo>
                    <a:lnTo>
                      <a:pt x="366" y="885"/>
                    </a:lnTo>
                    <a:lnTo>
                      <a:pt x="376" y="865"/>
                    </a:lnTo>
                    <a:lnTo>
                      <a:pt x="383" y="848"/>
                    </a:lnTo>
                    <a:lnTo>
                      <a:pt x="390" y="828"/>
                    </a:lnTo>
                    <a:lnTo>
                      <a:pt x="400" y="808"/>
                    </a:lnTo>
                    <a:lnTo>
                      <a:pt x="407" y="787"/>
                    </a:lnTo>
                    <a:lnTo>
                      <a:pt x="413" y="771"/>
                    </a:lnTo>
                    <a:lnTo>
                      <a:pt x="424" y="747"/>
                    </a:lnTo>
                    <a:lnTo>
                      <a:pt x="430" y="727"/>
                    </a:lnTo>
                    <a:lnTo>
                      <a:pt x="437" y="707"/>
                    </a:lnTo>
                    <a:lnTo>
                      <a:pt x="447" y="686"/>
                    </a:lnTo>
                    <a:lnTo>
                      <a:pt x="454" y="666"/>
                    </a:lnTo>
                    <a:lnTo>
                      <a:pt x="464" y="643"/>
                    </a:lnTo>
                    <a:lnTo>
                      <a:pt x="471" y="623"/>
                    </a:lnTo>
                    <a:lnTo>
                      <a:pt x="477" y="602"/>
                    </a:lnTo>
                    <a:lnTo>
                      <a:pt x="487" y="579"/>
                    </a:lnTo>
                    <a:lnTo>
                      <a:pt x="494" y="559"/>
                    </a:lnTo>
                    <a:lnTo>
                      <a:pt x="501" y="538"/>
                    </a:lnTo>
                    <a:lnTo>
                      <a:pt x="511" y="515"/>
                    </a:lnTo>
                    <a:lnTo>
                      <a:pt x="518" y="495"/>
                    </a:lnTo>
                    <a:lnTo>
                      <a:pt x="528" y="475"/>
                    </a:lnTo>
                    <a:lnTo>
                      <a:pt x="535" y="454"/>
                    </a:lnTo>
                    <a:close/>
                    <a:moveTo>
                      <a:pt x="1194" y="0"/>
                    </a:moveTo>
                    <a:lnTo>
                      <a:pt x="1187" y="0"/>
                    </a:lnTo>
                    <a:lnTo>
                      <a:pt x="1180" y="0"/>
                    </a:lnTo>
                    <a:lnTo>
                      <a:pt x="1170" y="0"/>
                    </a:lnTo>
                    <a:lnTo>
                      <a:pt x="1164" y="0"/>
                    </a:lnTo>
                    <a:lnTo>
                      <a:pt x="1157" y="0"/>
                    </a:lnTo>
                    <a:lnTo>
                      <a:pt x="1147" y="3"/>
                    </a:lnTo>
                    <a:lnTo>
                      <a:pt x="1140" y="3"/>
                    </a:lnTo>
                    <a:lnTo>
                      <a:pt x="1130" y="3"/>
                    </a:lnTo>
                    <a:lnTo>
                      <a:pt x="1123" y="3"/>
                    </a:lnTo>
                    <a:lnTo>
                      <a:pt x="1117" y="3"/>
                    </a:lnTo>
                    <a:lnTo>
                      <a:pt x="1106" y="3"/>
                    </a:lnTo>
                    <a:lnTo>
                      <a:pt x="1100" y="3"/>
                    </a:lnTo>
                    <a:lnTo>
                      <a:pt x="1093" y="3"/>
                    </a:lnTo>
                    <a:lnTo>
                      <a:pt x="1083" y="7"/>
                    </a:lnTo>
                    <a:lnTo>
                      <a:pt x="1076" y="7"/>
                    </a:lnTo>
                    <a:lnTo>
                      <a:pt x="1066" y="7"/>
                    </a:lnTo>
                    <a:lnTo>
                      <a:pt x="1059" y="7"/>
                    </a:lnTo>
                    <a:lnTo>
                      <a:pt x="1053" y="7"/>
                    </a:lnTo>
                    <a:lnTo>
                      <a:pt x="1043" y="10"/>
                    </a:lnTo>
                    <a:lnTo>
                      <a:pt x="1036" y="10"/>
                    </a:lnTo>
                    <a:lnTo>
                      <a:pt x="1029" y="10"/>
                    </a:lnTo>
                    <a:lnTo>
                      <a:pt x="1019" y="10"/>
                    </a:lnTo>
                    <a:lnTo>
                      <a:pt x="1012" y="10"/>
                    </a:lnTo>
                    <a:lnTo>
                      <a:pt x="1006" y="14"/>
                    </a:lnTo>
                    <a:lnTo>
                      <a:pt x="995" y="14"/>
                    </a:lnTo>
                    <a:lnTo>
                      <a:pt x="989" y="14"/>
                    </a:lnTo>
                    <a:lnTo>
                      <a:pt x="979" y="14"/>
                    </a:lnTo>
                    <a:lnTo>
                      <a:pt x="972" y="14"/>
                    </a:lnTo>
                    <a:lnTo>
                      <a:pt x="965" y="17"/>
                    </a:lnTo>
                    <a:lnTo>
                      <a:pt x="955" y="17"/>
                    </a:lnTo>
                    <a:lnTo>
                      <a:pt x="948" y="17"/>
                    </a:lnTo>
                    <a:lnTo>
                      <a:pt x="942" y="17"/>
                    </a:lnTo>
                    <a:lnTo>
                      <a:pt x="932" y="17"/>
                    </a:lnTo>
                    <a:lnTo>
                      <a:pt x="925" y="20"/>
                    </a:lnTo>
                    <a:lnTo>
                      <a:pt x="918" y="20"/>
                    </a:lnTo>
                    <a:lnTo>
                      <a:pt x="908" y="20"/>
                    </a:lnTo>
                    <a:lnTo>
                      <a:pt x="901" y="20"/>
                    </a:lnTo>
                    <a:lnTo>
                      <a:pt x="891" y="24"/>
                    </a:lnTo>
                    <a:lnTo>
                      <a:pt x="884" y="24"/>
                    </a:lnTo>
                    <a:lnTo>
                      <a:pt x="878" y="24"/>
                    </a:lnTo>
                    <a:lnTo>
                      <a:pt x="868" y="24"/>
                    </a:lnTo>
                    <a:lnTo>
                      <a:pt x="864" y="24"/>
                    </a:lnTo>
                    <a:lnTo>
                      <a:pt x="861" y="24"/>
                    </a:lnTo>
                    <a:lnTo>
                      <a:pt x="851" y="27"/>
                    </a:lnTo>
                    <a:lnTo>
                      <a:pt x="844" y="30"/>
                    </a:lnTo>
                    <a:lnTo>
                      <a:pt x="837" y="30"/>
                    </a:lnTo>
                    <a:lnTo>
                      <a:pt x="827" y="34"/>
                    </a:lnTo>
                    <a:lnTo>
                      <a:pt x="821" y="37"/>
                    </a:lnTo>
                    <a:lnTo>
                      <a:pt x="814" y="41"/>
                    </a:lnTo>
                    <a:lnTo>
                      <a:pt x="804" y="44"/>
                    </a:lnTo>
                    <a:lnTo>
                      <a:pt x="797" y="47"/>
                    </a:lnTo>
                    <a:lnTo>
                      <a:pt x="790" y="51"/>
                    </a:lnTo>
                    <a:lnTo>
                      <a:pt x="780" y="57"/>
                    </a:lnTo>
                    <a:lnTo>
                      <a:pt x="773" y="61"/>
                    </a:lnTo>
                    <a:lnTo>
                      <a:pt x="767" y="67"/>
                    </a:lnTo>
                    <a:lnTo>
                      <a:pt x="757" y="74"/>
                    </a:lnTo>
                    <a:lnTo>
                      <a:pt x="750" y="81"/>
                    </a:lnTo>
                    <a:lnTo>
                      <a:pt x="740" y="88"/>
                    </a:lnTo>
                    <a:lnTo>
                      <a:pt x="733" y="94"/>
                    </a:lnTo>
                    <a:lnTo>
                      <a:pt x="726" y="104"/>
                    </a:lnTo>
                    <a:lnTo>
                      <a:pt x="716" y="111"/>
                    </a:lnTo>
                    <a:lnTo>
                      <a:pt x="709" y="121"/>
                    </a:lnTo>
                    <a:lnTo>
                      <a:pt x="703" y="131"/>
                    </a:lnTo>
                    <a:lnTo>
                      <a:pt x="693" y="141"/>
                    </a:lnTo>
                    <a:lnTo>
                      <a:pt x="686" y="155"/>
                    </a:lnTo>
                    <a:lnTo>
                      <a:pt x="676" y="165"/>
                    </a:lnTo>
                    <a:lnTo>
                      <a:pt x="669" y="178"/>
                    </a:lnTo>
                    <a:lnTo>
                      <a:pt x="662" y="189"/>
                    </a:lnTo>
                    <a:lnTo>
                      <a:pt x="652" y="202"/>
                    </a:lnTo>
                    <a:lnTo>
                      <a:pt x="649" y="212"/>
                    </a:lnTo>
                    <a:lnTo>
                      <a:pt x="652" y="205"/>
                    </a:lnTo>
                    <a:lnTo>
                      <a:pt x="662" y="192"/>
                    </a:lnTo>
                    <a:lnTo>
                      <a:pt x="669" y="182"/>
                    </a:lnTo>
                    <a:lnTo>
                      <a:pt x="676" y="172"/>
                    </a:lnTo>
                    <a:lnTo>
                      <a:pt x="686" y="165"/>
                    </a:lnTo>
                    <a:lnTo>
                      <a:pt x="693" y="158"/>
                    </a:lnTo>
                    <a:lnTo>
                      <a:pt x="703" y="148"/>
                    </a:lnTo>
                    <a:lnTo>
                      <a:pt x="709" y="145"/>
                    </a:lnTo>
                    <a:lnTo>
                      <a:pt x="716" y="138"/>
                    </a:lnTo>
                    <a:lnTo>
                      <a:pt x="726" y="135"/>
                    </a:lnTo>
                    <a:lnTo>
                      <a:pt x="733" y="128"/>
                    </a:lnTo>
                    <a:lnTo>
                      <a:pt x="740" y="128"/>
                    </a:lnTo>
                    <a:lnTo>
                      <a:pt x="750" y="125"/>
                    </a:lnTo>
                    <a:lnTo>
                      <a:pt x="757" y="121"/>
                    </a:lnTo>
                    <a:lnTo>
                      <a:pt x="767" y="118"/>
                    </a:lnTo>
                    <a:lnTo>
                      <a:pt x="773" y="118"/>
                    </a:lnTo>
                    <a:lnTo>
                      <a:pt x="780" y="118"/>
                    </a:lnTo>
                    <a:lnTo>
                      <a:pt x="790" y="115"/>
                    </a:lnTo>
                    <a:lnTo>
                      <a:pt x="797" y="115"/>
                    </a:lnTo>
                    <a:lnTo>
                      <a:pt x="804" y="115"/>
                    </a:lnTo>
                    <a:lnTo>
                      <a:pt x="814" y="115"/>
                    </a:lnTo>
                    <a:lnTo>
                      <a:pt x="821" y="115"/>
                    </a:lnTo>
                    <a:lnTo>
                      <a:pt x="827" y="111"/>
                    </a:lnTo>
                    <a:lnTo>
                      <a:pt x="837" y="111"/>
                    </a:lnTo>
                    <a:lnTo>
                      <a:pt x="844" y="111"/>
                    </a:lnTo>
                    <a:lnTo>
                      <a:pt x="851" y="111"/>
                    </a:lnTo>
                    <a:lnTo>
                      <a:pt x="861" y="111"/>
                    </a:lnTo>
                    <a:lnTo>
                      <a:pt x="868" y="111"/>
                    </a:lnTo>
                    <a:lnTo>
                      <a:pt x="878" y="111"/>
                    </a:lnTo>
                    <a:lnTo>
                      <a:pt x="884" y="111"/>
                    </a:lnTo>
                    <a:lnTo>
                      <a:pt x="891" y="111"/>
                    </a:lnTo>
                    <a:lnTo>
                      <a:pt x="901" y="111"/>
                    </a:lnTo>
                    <a:lnTo>
                      <a:pt x="908" y="111"/>
                    </a:lnTo>
                    <a:lnTo>
                      <a:pt x="918" y="111"/>
                    </a:lnTo>
                    <a:lnTo>
                      <a:pt x="925" y="111"/>
                    </a:lnTo>
                    <a:lnTo>
                      <a:pt x="932" y="108"/>
                    </a:lnTo>
                    <a:lnTo>
                      <a:pt x="942" y="108"/>
                    </a:lnTo>
                    <a:lnTo>
                      <a:pt x="948" y="108"/>
                    </a:lnTo>
                    <a:lnTo>
                      <a:pt x="955" y="108"/>
                    </a:lnTo>
                    <a:lnTo>
                      <a:pt x="965" y="108"/>
                    </a:lnTo>
                    <a:lnTo>
                      <a:pt x="972" y="108"/>
                    </a:lnTo>
                    <a:lnTo>
                      <a:pt x="979" y="108"/>
                    </a:lnTo>
                    <a:lnTo>
                      <a:pt x="989" y="108"/>
                    </a:lnTo>
                    <a:lnTo>
                      <a:pt x="995" y="108"/>
                    </a:lnTo>
                    <a:lnTo>
                      <a:pt x="1006" y="108"/>
                    </a:lnTo>
                    <a:lnTo>
                      <a:pt x="1012" y="108"/>
                    </a:lnTo>
                    <a:lnTo>
                      <a:pt x="1019" y="108"/>
                    </a:lnTo>
                    <a:lnTo>
                      <a:pt x="1029" y="104"/>
                    </a:lnTo>
                    <a:lnTo>
                      <a:pt x="1036" y="104"/>
                    </a:lnTo>
                    <a:lnTo>
                      <a:pt x="1043" y="104"/>
                    </a:lnTo>
                    <a:lnTo>
                      <a:pt x="1053" y="104"/>
                    </a:lnTo>
                    <a:lnTo>
                      <a:pt x="1059" y="104"/>
                    </a:lnTo>
                    <a:lnTo>
                      <a:pt x="1066" y="101"/>
                    </a:lnTo>
                    <a:lnTo>
                      <a:pt x="1076" y="101"/>
                    </a:lnTo>
                    <a:lnTo>
                      <a:pt x="1083" y="101"/>
                    </a:lnTo>
                    <a:lnTo>
                      <a:pt x="1093" y="101"/>
                    </a:lnTo>
                    <a:lnTo>
                      <a:pt x="1100" y="101"/>
                    </a:lnTo>
                    <a:lnTo>
                      <a:pt x="1106" y="101"/>
                    </a:lnTo>
                    <a:lnTo>
                      <a:pt x="1117" y="98"/>
                    </a:lnTo>
                    <a:lnTo>
                      <a:pt x="1123" y="98"/>
                    </a:lnTo>
                    <a:lnTo>
                      <a:pt x="1130" y="98"/>
                    </a:lnTo>
                    <a:lnTo>
                      <a:pt x="1140" y="98"/>
                    </a:lnTo>
                    <a:lnTo>
                      <a:pt x="1147" y="98"/>
                    </a:lnTo>
                    <a:lnTo>
                      <a:pt x="1157" y="98"/>
                    </a:lnTo>
                    <a:lnTo>
                      <a:pt x="1164" y="98"/>
                    </a:lnTo>
                    <a:lnTo>
                      <a:pt x="1170" y="98"/>
                    </a:lnTo>
                    <a:lnTo>
                      <a:pt x="1180" y="94"/>
                    </a:lnTo>
                    <a:lnTo>
                      <a:pt x="1187" y="94"/>
                    </a:lnTo>
                    <a:lnTo>
                      <a:pt x="1194" y="94"/>
                    </a:lnTo>
                    <a:lnTo>
                      <a:pt x="1194"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2"/>
              <p:cNvSpPr>
                <a:spLocks/>
              </p:cNvSpPr>
              <p:nvPr/>
            </p:nvSpPr>
            <p:spPr bwMode="auto">
              <a:xfrm>
                <a:off x="3611167" y="3111347"/>
                <a:ext cx="555789" cy="647209"/>
              </a:xfrm>
              <a:custGeom>
                <a:avLst/>
                <a:gdLst>
                  <a:gd name="T0" fmla="*/ 528 w 535"/>
                  <a:gd name="T1" fmla="*/ 21 h 623"/>
                  <a:gd name="T2" fmla="*/ 501 w 535"/>
                  <a:gd name="T3" fmla="*/ 78 h 623"/>
                  <a:gd name="T4" fmla="*/ 477 w 535"/>
                  <a:gd name="T5" fmla="*/ 138 h 623"/>
                  <a:gd name="T6" fmla="*/ 454 w 535"/>
                  <a:gd name="T7" fmla="*/ 202 h 623"/>
                  <a:gd name="T8" fmla="*/ 430 w 535"/>
                  <a:gd name="T9" fmla="*/ 263 h 623"/>
                  <a:gd name="T10" fmla="*/ 407 w 535"/>
                  <a:gd name="T11" fmla="*/ 323 h 623"/>
                  <a:gd name="T12" fmla="*/ 383 w 535"/>
                  <a:gd name="T13" fmla="*/ 380 h 623"/>
                  <a:gd name="T14" fmla="*/ 360 w 535"/>
                  <a:gd name="T15" fmla="*/ 434 h 623"/>
                  <a:gd name="T16" fmla="*/ 336 w 535"/>
                  <a:gd name="T17" fmla="*/ 485 h 623"/>
                  <a:gd name="T18" fmla="*/ 313 w 535"/>
                  <a:gd name="T19" fmla="*/ 529 h 623"/>
                  <a:gd name="T20" fmla="*/ 289 w 535"/>
                  <a:gd name="T21" fmla="*/ 562 h 623"/>
                  <a:gd name="T22" fmla="*/ 262 w 535"/>
                  <a:gd name="T23" fmla="*/ 589 h 623"/>
                  <a:gd name="T24" fmla="*/ 239 w 535"/>
                  <a:gd name="T25" fmla="*/ 603 h 623"/>
                  <a:gd name="T26" fmla="*/ 215 w 535"/>
                  <a:gd name="T27" fmla="*/ 613 h 623"/>
                  <a:gd name="T28" fmla="*/ 191 w 535"/>
                  <a:gd name="T29" fmla="*/ 616 h 623"/>
                  <a:gd name="T30" fmla="*/ 168 w 535"/>
                  <a:gd name="T31" fmla="*/ 616 h 623"/>
                  <a:gd name="T32" fmla="*/ 144 w 535"/>
                  <a:gd name="T33" fmla="*/ 616 h 623"/>
                  <a:gd name="T34" fmla="*/ 121 w 535"/>
                  <a:gd name="T35" fmla="*/ 616 h 623"/>
                  <a:gd name="T36" fmla="*/ 97 w 535"/>
                  <a:gd name="T37" fmla="*/ 616 h 623"/>
                  <a:gd name="T38" fmla="*/ 74 w 535"/>
                  <a:gd name="T39" fmla="*/ 616 h 623"/>
                  <a:gd name="T40" fmla="*/ 47 w 535"/>
                  <a:gd name="T41" fmla="*/ 616 h 623"/>
                  <a:gd name="T42" fmla="*/ 23 w 535"/>
                  <a:gd name="T43" fmla="*/ 616 h 623"/>
                  <a:gd name="T44" fmla="*/ 0 w 535"/>
                  <a:gd name="T45" fmla="*/ 616 h 623"/>
                  <a:gd name="T46" fmla="*/ 17 w 535"/>
                  <a:gd name="T47" fmla="*/ 623 h 623"/>
                  <a:gd name="T48" fmla="*/ 40 w 535"/>
                  <a:gd name="T49" fmla="*/ 623 h 623"/>
                  <a:gd name="T50" fmla="*/ 64 w 535"/>
                  <a:gd name="T51" fmla="*/ 623 h 623"/>
                  <a:gd name="T52" fmla="*/ 87 w 535"/>
                  <a:gd name="T53" fmla="*/ 623 h 623"/>
                  <a:gd name="T54" fmla="*/ 111 w 535"/>
                  <a:gd name="T55" fmla="*/ 623 h 623"/>
                  <a:gd name="T56" fmla="*/ 138 w 535"/>
                  <a:gd name="T57" fmla="*/ 623 h 623"/>
                  <a:gd name="T58" fmla="*/ 161 w 535"/>
                  <a:gd name="T59" fmla="*/ 623 h 623"/>
                  <a:gd name="T60" fmla="*/ 185 w 535"/>
                  <a:gd name="T61" fmla="*/ 623 h 623"/>
                  <a:gd name="T62" fmla="*/ 208 w 535"/>
                  <a:gd name="T63" fmla="*/ 619 h 623"/>
                  <a:gd name="T64" fmla="*/ 232 w 535"/>
                  <a:gd name="T65" fmla="*/ 613 h 623"/>
                  <a:gd name="T66" fmla="*/ 255 w 535"/>
                  <a:gd name="T67" fmla="*/ 599 h 623"/>
                  <a:gd name="T68" fmla="*/ 272 w 535"/>
                  <a:gd name="T69" fmla="*/ 589 h 623"/>
                  <a:gd name="T70" fmla="*/ 296 w 535"/>
                  <a:gd name="T71" fmla="*/ 559 h 623"/>
                  <a:gd name="T72" fmla="*/ 319 w 535"/>
                  <a:gd name="T73" fmla="*/ 525 h 623"/>
                  <a:gd name="T74" fmla="*/ 343 w 535"/>
                  <a:gd name="T75" fmla="*/ 478 h 623"/>
                  <a:gd name="T76" fmla="*/ 366 w 535"/>
                  <a:gd name="T77" fmla="*/ 431 h 623"/>
                  <a:gd name="T78" fmla="*/ 390 w 535"/>
                  <a:gd name="T79" fmla="*/ 374 h 623"/>
                  <a:gd name="T80" fmla="*/ 413 w 535"/>
                  <a:gd name="T81" fmla="*/ 317 h 623"/>
                  <a:gd name="T82" fmla="*/ 437 w 535"/>
                  <a:gd name="T83" fmla="*/ 253 h 623"/>
                  <a:gd name="T84" fmla="*/ 464 w 535"/>
                  <a:gd name="T85" fmla="*/ 189 h 623"/>
                  <a:gd name="T86" fmla="*/ 487 w 535"/>
                  <a:gd name="T87" fmla="*/ 125 h 623"/>
                  <a:gd name="T88" fmla="*/ 511 w 535"/>
                  <a:gd name="T89" fmla="*/ 61 h 623"/>
                  <a:gd name="T90" fmla="*/ 535 w 535"/>
                  <a:gd name="T91" fmla="*/ 0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5" h="623">
                    <a:moveTo>
                      <a:pt x="535" y="0"/>
                    </a:moveTo>
                    <a:lnTo>
                      <a:pt x="535" y="0"/>
                    </a:lnTo>
                    <a:lnTo>
                      <a:pt x="528" y="21"/>
                    </a:lnTo>
                    <a:lnTo>
                      <a:pt x="518" y="37"/>
                    </a:lnTo>
                    <a:lnTo>
                      <a:pt x="511" y="58"/>
                    </a:lnTo>
                    <a:lnTo>
                      <a:pt x="501" y="78"/>
                    </a:lnTo>
                    <a:lnTo>
                      <a:pt x="494" y="98"/>
                    </a:lnTo>
                    <a:lnTo>
                      <a:pt x="487" y="118"/>
                    </a:lnTo>
                    <a:lnTo>
                      <a:pt x="477" y="138"/>
                    </a:lnTo>
                    <a:lnTo>
                      <a:pt x="471" y="162"/>
                    </a:lnTo>
                    <a:lnTo>
                      <a:pt x="464" y="182"/>
                    </a:lnTo>
                    <a:lnTo>
                      <a:pt x="454" y="202"/>
                    </a:lnTo>
                    <a:lnTo>
                      <a:pt x="447" y="222"/>
                    </a:lnTo>
                    <a:lnTo>
                      <a:pt x="437" y="243"/>
                    </a:lnTo>
                    <a:lnTo>
                      <a:pt x="430" y="263"/>
                    </a:lnTo>
                    <a:lnTo>
                      <a:pt x="424" y="283"/>
                    </a:lnTo>
                    <a:lnTo>
                      <a:pt x="413" y="303"/>
                    </a:lnTo>
                    <a:lnTo>
                      <a:pt x="407" y="323"/>
                    </a:lnTo>
                    <a:lnTo>
                      <a:pt x="400" y="343"/>
                    </a:lnTo>
                    <a:lnTo>
                      <a:pt x="390" y="364"/>
                    </a:lnTo>
                    <a:lnTo>
                      <a:pt x="383" y="380"/>
                    </a:lnTo>
                    <a:lnTo>
                      <a:pt x="376" y="401"/>
                    </a:lnTo>
                    <a:lnTo>
                      <a:pt x="366" y="418"/>
                    </a:lnTo>
                    <a:lnTo>
                      <a:pt x="360" y="434"/>
                    </a:lnTo>
                    <a:lnTo>
                      <a:pt x="350" y="455"/>
                    </a:lnTo>
                    <a:lnTo>
                      <a:pt x="343" y="468"/>
                    </a:lnTo>
                    <a:lnTo>
                      <a:pt x="336" y="485"/>
                    </a:lnTo>
                    <a:lnTo>
                      <a:pt x="326" y="498"/>
                    </a:lnTo>
                    <a:lnTo>
                      <a:pt x="319" y="515"/>
                    </a:lnTo>
                    <a:lnTo>
                      <a:pt x="313" y="529"/>
                    </a:lnTo>
                    <a:lnTo>
                      <a:pt x="302" y="542"/>
                    </a:lnTo>
                    <a:lnTo>
                      <a:pt x="296" y="552"/>
                    </a:lnTo>
                    <a:lnTo>
                      <a:pt x="289" y="562"/>
                    </a:lnTo>
                    <a:lnTo>
                      <a:pt x="279" y="572"/>
                    </a:lnTo>
                    <a:lnTo>
                      <a:pt x="272" y="582"/>
                    </a:lnTo>
                    <a:lnTo>
                      <a:pt x="262" y="589"/>
                    </a:lnTo>
                    <a:lnTo>
                      <a:pt x="255" y="592"/>
                    </a:lnTo>
                    <a:lnTo>
                      <a:pt x="249" y="599"/>
                    </a:lnTo>
                    <a:lnTo>
                      <a:pt x="239" y="603"/>
                    </a:lnTo>
                    <a:lnTo>
                      <a:pt x="232" y="606"/>
                    </a:lnTo>
                    <a:lnTo>
                      <a:pt x="222" y="609"/>
                    </a:lnTo>
                    <a:lnTo>
                      <a:pt x="215" y="613"/>
                    </a:lnTo>
                    <a:lnTo>
                      <a:pt x="208" y="613"/>
                    </a:lnTo>
                    <a:lnTo>
                      <a:pt x="198" y="613"/>
                    </a:lnTo>
                    <a:lnTo>
                      <a:pt x="191" y="616"/>
                    </a:lnTo>
                    <a:lnTo>
                      <a:pt x="185" y="616"/>
                    </a:lnTo>
                    <a:lnTo>
                      <a:pt x="175" y="616"/>
                    </a:lnTo>
                    <a:lnTo>
                      <a:pt x="168" y="616"/>
                    </a:lnTo>
                    <a:lnTo>
                      <a:pt x="161" y="616"/>
                    </a:lnTo>
                    <a:lnTo>
                      <a:pt x="151" y="616"/>
                    </a:lnTo>
                    <a:lnTo>
                      <a:pt x="144" y="616"/>
                    </a:lnTo>
                    <a:lnTo>
                      <a:pt x="138" y="616"/>
                    </a:lnTo>
                    <a:lnTo>
                      <a:pt x="128" y="616"/>
                    </a:lnTo>
                    <a:lnTo>
                      <a:pt x="121" y="616"/>
                    </a:lnTo>
                    <a:lnTo>
                      <a:pt x="111" y="616"/>
                    </a:lnTo>
                    <a:lnTo>
                      <a:pt x="104" y="616"/>
                    </a:lnTo>
                    <a:lnTo>
                      <a:pt x="97" y="616"/>
                    </a:lnTo>
                    <a:lnTo>
                      <a:pt x="87" y="616"/>
                    </a:lnTo>
                    <a:lnTo>
                      <a:pt x="80" y="616"/>
                    </a:lnTo>
                    <a:lnTo>
                      <a:pt x="74" y="616"/>
                    </a:lnTo>
                    <a:lnTo>
                      <a:pt x="64" y="616"/>
                    </a:lnTo>
                    <a:lnTo>
                      <a:pt x="57" y="616"/>
                    </a:lnTo>
                    <a:lnTo>
                      <a:pt x="47" y="616"/>
                    </a:lnTo>
                    <a:lnTo>
                      <a:pt x="40" y="616"/>
                    </a:lnTo>
                    <a:lnTo>
                      <a:pt x="33" y="616"/>
                    </a:lnTo>
                    <a:lnTo>
                      <a:pt x="23" y="616"/>
                    </a:lnTo>
                    <a:lnTo>
                      <a:pt x="17" y="616"/>
                    </a:lnTo>
                    <a:lnTo>
                      <a:pt x="10" y="616"/>
                    </a:lnTo>
                    <a:lnTo>
                      <a:pt x="0" y="616"/>
                    </a:lnTo>
                    <a:lnTo>
                      <a:pt x="0" y="623"/>
                    </a:lnTo>
                    <a:lnTo>
                      <a:pt x="10" y="623"/>
                    </a:lnTo>
                    <a:lnTo>
                      <a:pt x="17" y="623"/>
                    </a:lnTo>
                    <a:lnTo>
                      <a:pt x="23" y="623"/>
                    </a:lnTo>
                    <a:lnTo>
                      <a:pt x="33" y="623"/>
                    </a:lnTo>
                    <a:lnTo>
                      <a:pt x="40" y="623"/>
                    </a:lnTo>
                    <a:lnTo>
                      <a:pt x="47" y="623"/>
                    </a:lnTo>
                    <a:lnTo>
                      <a:pt x="57" y="623"/>
                    </a:lnTo>
                    <a:lnTo>
                      <a:pt x="64" y="623"/>
                    </a:lnTo>
                    <a:lnTo>
                      <a:pt x="74" y="623"/>
                    </a:lnTo>
                    <a:lnTo>
                      <a:pt x="80" y="623"/>
                    </a:lnTo>
                    <a:lnTo>
                      <a:pt x="87" y="623"/>
                    </a:lnTo>
                    <a:lnTo>
                      <a:pt x="97" y="623"/>
                    </a:lnTo>
                    <a:lnTo>
                      <a:pt x="104" y="623"/>
                    </a:lnTo>
                    <a:lnTo>
                      <a:pt x="111" y="623"/>
                    </a:lnTo>
                    <a:lnTo>
                      <a:pt x="121" y="623"/>
                    </a:lnTo>
                    <a:lnTo>
                      <a:pt x="128" y="623"/>
                    </a:lnTo>
                    <a:lnTo>
                      <a:pt x="138" y="623"/>
                    </a:lnTo>
                    <a:lnTo>
                      <a:pt x="144" y="623"/>
                    </a:lnTo>
                    <a:lnTo>
                      <a:pt x="151" y="623"/>
                    </a:lnTo>
                    <a:lnTo>
                      <a:pt x="161" y="623"/>
                    </a:lnTo>
                    <a:lnTo>
                      <a:pt x="168" y="623"/>
                    </a:lnTo>
                    <a:lnTo>
                      <a:pt x="175" y="623"/>
                    </a:lnTo>
                    <a:lnTo>
                      <a:pt x="185" y="623"/>
                    </a:lnTo>
                    <a:lnTo>
                      <a:pt x="191" y="619"/>
                    </a:lnTo>
                    <a:lnTo>
                      <a:pt x="198" y="619"/>
                    </a:lnTo>
                    <a:lnTo>
                      <a:pt x="208" y="619"/>
                    </a:lnTo>
                    <a:lnTo>
                      <a:pt x="215" y="616"/>
                    </a:lnTo>
                    <a:lnTo>
                      <a:pt x="222" y="616"/>
                    </a:lnTo>
                    <a:lnTo>
                      <a:pt x="232" y="613"/>
                    </a:lnTo>
                    <a:lnTo>
                      <a:pt x="239" y="609"/>
                    </a:lnTo>
                    <a:lnTo>
                      <a:pt x="249" y="606"/>
                    </a:lnTo>
                    <a:lnTo>
                      <a:pt x="255" y="599"/>
                    </a:lnTo>
                    <a:lnTo>
                      <a:pt x="262" y="596"/>
                    </a:lnTo>
                    <a:lnTo>
                      <a:pt x="269" y="592"/>
                    </a:lnTo>
                    <a:lnTo>
                      <a:pt x="272" y="589"/>
                    </a:lnTo>
                    <a:lnTo>
                      <a:pt x="279" y="579"/>
                    </a:lnTo>
                    <a:lnTo>
                      <a:pt x="289" y="569"/>
                    </a:lnTo>
                    <a:lnTo>
                      <a:pt x="296" y="559"/>
                    </a:lnTo>
                    <a:lnTo>
                      <a:pt x="302" y="549"/>
                    </a:lnTo>
                    <a:lnTo>
                      <a:pt x="313" y="535"/>
                    </a:lnTo>
                    <a:lnTo>
                      <a:pt x="319" y="525"/>
                    </a:lnTo>
                    <a:lnTo>
                      <a:pt x="326" y="508"/>
                    </a:lnTo>
                    <a:lnTo>
                      <a:pt x="336" y="495"/>
                    </a:lnTo>
                    <a:lnTo>
                      <a:pt x="343" y="478"/>
                    </a:lnTo>
                    <a:lnTo>
                      <a:pt x="350" y="465"/>
                    </a:lnTo>
                    <a:lnTo>
                      <a:pt x="360" y="448"/>
                    </a:lnTo>
                    <a:lnTo>
                      <a:pt x="366" y="431"/>
                    </a:lnTo>
                    <a:lnTo>
                      <a:pt x="376" y="411"/>
                    </a:lnTo>
                    <a:lnTo>
                      <a:pt x="383" y="394"/>
                    </a:lnTo>
                    <a:lnTo>
                      <a:pt x="390" y="374"/>
                    </a:lnTo>
                    <a:lnTo>
                      <a:pt x="400" y="354"/>
                    </a:lnTo>
                    <a:lnTo>
                      <a:pt x="407" y="333"/>
                    </a:lnTo>
                    <a:lnTo>
                      <a:pt x="413" y="317"/>
                    </a:lnTo>
                    <a:lnTo>
                      <a:pt x="424" y="293"/>
                    </a:lnTo>
                    <a:lnTo>
                      <a:pt x="430" y="273"/>
                    </a:lnTo>
                    <a:lnTo>
                      <a:pt x="437" y="253"/>
                    </a:lnTo>
                    <a:lnTo>
                      <a:pt x="447" y="232"/>
                    </a:lnTo>
                    <a:lnTo>
                      <a:pt x="454" y="212"/>
                    </a:lnTo>
                    <a:lnTo>
                      <a:pt x="464" y="189"/>
                    </a:lnTo>
                    <a:lnTo>
                      <a:pt x="471" y="169"/>
                    </a:lnTo>
                    <a:lnTo>
                      <a:pt x="477" y="148"/>
                    </a:lnTo>
                    <a:lnTo>
                      <a:pt x="487" y="125"/>
                    </a:lnTo>
                    <a:lnTo>
                      <a:pt x="494" y="105"/>
                    </a:lnTo>
                    <a:lnTo>
                      <a:pt x="501" y="84"/>
                    </a:lnTo>
                    <a:lnTo>
                      <a:pt x="511" y="61"/>
                    </a:lnTo>
                    <a:lnTo>
                      <a:pt x="518" y="41"/>
                    </a:lnTo>
                    <a:lnTo>
                      <a:pt x="528" y="21"/>
                    </a:lnTo>
                    <a:lnTo>
                      <a:pt x="5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3"/>
              <p:cNvSpPr>
                <a:spLocks/>
              </p:cNvSpPr>
              <p:nvPr/>
            </p:nvSpPr>
            <p:spPr bwMode="auto">
              <a:xfrm>
                <a:off x="4285386" y="2639705"/>
                <a:ext cx="566178" cy="220238"/>
              </a:xfrm>
              <a:custGeom>
                <a:avLst/>
                <a:gdLst>
                  <a:gd name="T0" fmla="*/ 531 w 545"/>
                  <a:gd name="T1" fmla="*/ 0 h 212"/>
                  <a:gd name="T2" fmla="*/ 508 w 545"/>
                  <a:gd name="T3" fmla="*/ 0 h 212"/>
                  <a:gd name="T4" fmla="*/ 481 w 545"/>
                  <a:gd name="T5" fmla="*/ 3 h 212"/>
                  <a:gd name="T6" fmla="*/ 457 w 545"/>
                  <a:gd name="T7" fmla="*/ 3 h 212"/>
                  <a:gd name="T8" fmla="*/ 434 w 545"/>
                  <a:gd name="T9" fmla="*/ 7 h 212"/>
                  <a:gd name="T10" fmla="*/ 410 w 545"/>
                  <a:gd name="T11" fmla="*/ 7 h 212"/>
                  <a:gd name="T12" fmla="*/ 387 w 545"/>
                  <a:gd name="T13" fmla="*/ 10 h 212"/>
                  <a:gd name="T14" fmla="*/ 363 w 545"/>
                  <a:gd name="T15" fmla="*/ 10 h 212"/>
                  <a:gd name="T16" fmla="*/ 340 w 545"/>
                  <a:gd name="T17" fmla="*/ 14 h 212"/>
                  <a:gd name="T18" fmla="*/ 316 w 545"/>
                  <a:gd name="T19" fmla="*/ 17 h 212"/>
                  <a:gd name="T20" fmla="*/ 293 w 545"/>
                  <a:gd name="T21" fmla="*/ 17 h 212"/>
                  <a:gd name="T22" fmla="*/ 269 w 545"/>
                  <a:gd name="T23" fmla="*/ 20 h 212"/>
                  <a:gd name="T24" fmla="*/ 242 w 545"/>
                  <a:gd name="T25" fmla="*/ 24 h 212"/>
                  <a:gd name="T26" fmla="*/ 219 w 545"/>
                  <a:gd name="T27" fmla="*/ 24 h 212"/>
                  <a:gd name="T28" fmla="*/ 202 w 545"/>
                  <a:gd name="T29" fmla="*/ 27 h 212"/>
                  <a:gd name="T30" fmla="*/ 178 w 545"/>
                  <a:gd name="T31" fmla="*/ 34 h 212"/>
                  <a:gd name="T32" fmla="*/ 155 w 545"/>
                  <a:gd name="T33" fmla="*/ 44 h 212"/>
                  <a:gd name="T34" fmla="*/ 131 w 545"/>
                  <a:gd name="T35" fmla="*/ 57 h 212"/>
                  <a:gd name="T36" fmla="*/ 108 w 545"/>
                  <a:gd name="T37" fmla="*/ 74 h 212"/>
                  <a:gd name="T38" fmla="*/ 84 w 545"/>
                  <a:gd name="T39" fmla="*/ 94 h 212"/>
                  <a:gd name="T40" fmla="*/ 60 w 545"/>
                  <a:gd name="T41" fmla="*/ 121 h 212"/>
                  <a:gd name="T42" fmla="*/ 37 w 545"/>
                  <a:gd name="T43" fmla="*/ 155 h 212"/>
                  <a:gd name="T44" fmla="*/ 13 w 545"/>
                  <a:gd name="T45" fmla="*/ 189 h 212"/>
                  <a:gd name="T46" fmla="*/ 3 w 545"/>
                  <a:gd name="T47" fmla="*/ 205 h 212"/>
                  <a:gd name="T48" fmla="*/ 27 w 545"/>
                  <a:gd name="T49" fmla="*/ 172 h 212"/>
                  <a:gd name="T50" fmla="*/ 54 w 545"/>
                  <a:gd name="T51" fmla="*/ 148 h 212"/>
                  <a:gd name="T52" fmla="*/ 77 w 545"/>
                  <a:gd name="T53" fmla="*/ 135 h 212"/>
                  <a:gd name="T54" fmla="*/ 101 w 545"/>
                  <a:gd name="T55" fmla="*/ 125 h 212"/>
                  <a:gd name="T56" fmla="*/ 124 w 545"/>
                  <a:gd name="T57" fmla="*/ 118 h 212"/>
                  <a:gd name="T58" fmla="*/ 148 w 545"/>
                  <a:gd name="T59" fmla="*/ 115 h 212"/>
                  <a:gd name="T60" fmla="*/ 172 w 545"/>
                  <a:gd name="T61" fmla="*/ 115 h 212"/>
                  <a:gd name="T62" fmla="*/ 195 w 545"/>
                  <a:gd name="T63" fmla="*/ 111 h 212"/>
                  <a:gd name="T64" fmla="*/ 219 w 545"/>
                  <a:gd name="T65" fmla="*/ 111 h 212"/>
                  <a:gd name="T66" fmla="*/ 242 w 545"/>
                  <a:gd name="T67" fmla="*/ 111 h 212"/>
                  <a:gd name="T68" fmla="*/ 269 w 545"/>
                  <a:gd name="T69" fmla="*/ 111 h 212"/>
                  <a:gd name="T70" fmla="*/ 293 w 545"/>
                  <a:gd name="T71" fmla="*/ 108 h 212"/>
                  <a:gd name="T72" fmla="*/ 316 w 545"/>
                  <a:gd name="T73" fmla="*/ 108 h 212"/>
                  <a:gd name="T74" fmla="*/ 340 w 545"/>
                  <a:gd name="T75" fmla="*/ 108 h 212"/>
                  <a:gd name="T76" fmla="*/ 363 w 545"/>
                  <a:gd name="T77" fmla="*/ 108 h 212"/>
                  <a:gd name="T78" fmla="*/ 387 w 545"/>
                  <a:gd name="T79" fmla="*/ 104 h 212"/>
                  <a:gd name="T80" fmla="*/ 410 w 545"/>
                  <a:gd name="T81" fmla="*/ 104 h 212"/>
                  <a:gd name="T82" fmla="*/ 434 w 545"/>
                  <a:gd name="T83" fmla="*/ 101 h 212"/>
                  <a:gd name="T84" fmla="*/ 457 w 545"/>
                  <a:gd name="T85" fmla="*/ 101 h 212"/>
                  <a:gd name="T86" fmla="*/ 481 w 545"/>
                  <a:gd name="T87" fmla="*/ 98 h 212"/>
                  <a:gd name="T88" fmla="*/ 508 w 545"/>
                  <a:gd name="T89" fmla="*/ 98 h 212"/>
                  <a:gd name="T90" fmla="*/ 531 w 545"/>
                  <a:gd name="T91" fmla="*/ 94 h 212"/>
                  <a:gd name="T92" fmla="*/ 545 w 545"/>
                  <a:gd name="T9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5" h="212">
                    <a:moveTo>
                      <a:pt x="545" y="0"/>
                    </a:moveTo>
                    <a:lnTo>
                      <a:pt x="538" y="0"/>
                    </a:lnTo>
                    <a:lnTo>
                      <a:pt x="531" y="0"/>
                    </a:lnTo>
                    <a:lnTo>
                      <a:pt x="521" y="0"/>
                    </a:lnTo>
                    <a:lnTo>
                      <a:pt x="515" y="0"/>
                    </a:lnTo>
                    <a:lnTo>
                      <a:pt x="508" y="0"/>
                    </a:lnTo>
                    <a:lnTo>
                      <a:pt x="498" y="3"/>
                    </a:lnTo>
                    <a:lnTo>
                      <a:pt x="491" y="3"/>
                    </a:lnTo>
                    <a:lnTo>
                      <a:pt x="481" y="3"/>
                    </a:lnTo>
                    <a:lnTo>
                      <a:pt x="474" y="3"/>
                    </a:lnTo>
                    <a:lnTo>
                      <a:pt x="468" y="3"/>
                    </a:lnTo>
                    <a:lnTo>
                      <a:pt x="457" y="3"/>
                    </a:lnTo>
                    <a:lnTo>
                      <a:pt x="451" y="3"/>
                    </a:lnTo>
                    <a:lnTo>
                      <a:pt x="444" y="3"/>
                    </a:lnTo>
                    <a:lnTo>
                      <a:pt x="434" y="7"/>
                    </a:lnTo>
                    <a:lnTo>
                      <a:pt x="427" y="7"/>
                    </a:lnTo>
                    <a:lnTo>
                      <a:pt x="417" y="7"/>
                    </a:lnTo>
                    <a:lnTo>
                      <a:pt x="410" y="7"/>
                    </a:lnTo>
                    <a:lnTo>
                      <a:pt x="404" y="7"/>
                    </a:lnTo>
                    <a:lnTo>
                      <a:pt x="394" y="10"/>
                    </a:lnTo>
                    <a:lnTo>
                      <a:pt x="387" y="10"/>
                    </a:lnTo>
                    <a:lnTo>
                      <a:pt x="380" y="10"/>
                    </a:lnTo>
                    <a:lnTo>
                      <a:pt x="370" y="10"/>
                    </a:lnTo>
                    <a:lnTo>
                      <a:pt x="363" y="10"/>
                    </a:lnTo>
                    <a:lnTo>
                      <a:pt x="357" y="14"/>
                    </a:lnTo>
                    <a:lnTo>
                      <a:pt x="346" y="14"/>
                    </a:lnTo>
                    <a:lnTo>
                      <a:pt x="340" y="14"/>
                    </a:lnTo>
                    <a:lnTo>
                      <a:pt x="330" y="14"/>
                    </a:lnTo>
                    <a:lnTo>
                      <a:pt x="323" y="14"/>
                    </a:lnTo>
                    <a:lnTo>
                      <a:pt x="316" y="17"/>
                    </a:lnTo>
                    <a:lnTo>
                      <a:pt x="306" y="17"/>
                    </a:lnTo>
                    <a:lnTo>
                      <a:pt x="299" y="17"/>
                    </a:lnTo>
                    <a:lnTo>
                      <a:pt x="293" y="17"/>
                    </a:lnTo>
                    <a:lnTo>
                      <a:pt x="283" y="17"/>
                    </a:lnTo>
                    <a:lnTo>
                      <a:pt x="276" y="20"/>
                    </a:lnTo>
                    <a:lnTo>
                      <a:pt x="269" y="20"/>
                    </a:lnTo>
                    <a:lnTo>
                      <a:pt x="259" y="20"/>
                    </a:lnTo>
                    <a:lnTo>
                      <a:pt x="252" y="20"/>
                    </a:lnTo>
                    <a:lnTo>
                      <a:pt x="242" y="24"/>
                    </a:lnTo>
                    <a:lnTo>
                      <a:pt x="235" y="24"/>
                    </a:lnTo>
                    <a:lnTo>
                      <a:pt x="229" y="24"/>
                    </a:lnTo>
                    <a:lnTo>
                      <a:pt x="219" y="24"/>
                    </a:lnTo>
                    <a:lnTo>
                      <a:pt x="215" y="24"/>
                    </a:lnTo>
                    <a:lnTo>
                      <a:pt x="212" y="24"/>
                    </a:lnTo>
                    <a:lnTo>
                      <a:pt x="202" y="27"/>
                    </a:lnTo>
                    <a:lnTo>
                      <a:pt x="195" y="30"/>
                    </a:lnTo>
                    <a:lnTo>
                      <a:pt x="188" y="30"/>
                    </a:lnTo>
                    <a:lnTo>
                      <a:pt x="178" y="34"/>
                    </a:lnTo>
                    <a:lnTo>
                      <a:pt x="172" y="37"/>
                    </a:lnTo>
                    <a:lnTo>
                      <a:pt x="165" y="41"/>
                    </a:lnTo>
                    <a:lnTo>
                      <a:pt x="155" y="44"/>
                    </a:lnTo>
                    <a:lnTo>
                      <a:pt x="148" y="47"/>
                    </a:lnTo>
                    <a:lnTo>
                      <a:pt x="141" y="51"/>
                    </a:lnTo>
                    <a:lnTo>
                      <a:pt x="131" y="57"/>
                    </a:lnTo>
                    <a:lnTo>
                      <a:pt x="124" y="61"/>
                    </a:lnTo>
                    <a:lnTo>
                      <a:pt x="118" y="67"/>
                    </a:lnTo>
                    <a:lnTo>
                      <a:pt x="108" y="74"/>
                    </a:lnTo>
                    <a:lnTo>
                      <a:pt x="101" y="81"/>
                    </a:lnTo>
                    <a:lnTo>
                      <a:pt x="91" y="88"/>
                    </a:lnTo>
                    <a:lnTo>
                      <a:pt x="84" y="94"/>
                    </a:lnTo>
                    <a:lnTo>
                      <a:pt x="77" y="104"/>
                    </a:lnTo>
                    <a:lnTo>
                      <a:pt x="67" y="111"/>
                    </a:lnTo>
                    <a:lnTo>
                      <a:pt x="60" y="121"/>
                    </a:lnTo>
                    <a:lnTo>
                      <a:pt x="54" y="131"/>
                    </a:lnTo>
                    <a:lnTo>
                      <a:pt x="44" y="141"/>
                    </a:lnTo>
                    <a:lnTo>
                      <a:pt x="37" y="155"/>
                    </a:lnTo>
                    <a:lnTo>
                      <a:pt x="27" y="165"/>
                    </a:lnTo>
                    <a:lnTo>
                      <a:pt x="20" y="178"/>
                    </a:lnTo>
                    <a:lnTo>
                      <a:pt x="13" y="189"/>
                    </a:lnTo>
                    <a:lnTo>
                      <a:pt x="3" y="202"/>
                    </a:lnTo>
                    <a:lnTo>
                      <a:pt x="0" y="212"/>
                    </a:lnTo>
                    <a:lnTo>
                      <a:pt x="3" y="205"/>
                    </a:lnTo>
                    <a:lnTo>
                      <a:pt x="13" y="192"/>
                    </a:lnTo>
                    <a:lnTo>
                      <a:pt x="20" y="182"/>
                    </a:lnTo>
                    <a:lnTo>
                      <a:pt x="27" y="172"/>
                    </a:lnTo>
                    <a:lnTo>
                      <a:pt x="37" y="165"/>
                    </a:lnTo>
                    <a:lnTo>
                      <a:pt x="44" y="158"/>
                    </a:lnTo>
                    <a:lnTo>
                      <a:pt x="54" y="148"/>
                    </a:lnTo>
                    <a:lnTo>
                      <a:pt x="60" y="145"/>
                    </a:lnTo>
                    <a:lnTo>
                      <a:pt x="67" y="138"/>
                    </a:lnTo>
                    <a:lnTo>
                      <a:pt x="77" y="135"/>
                    </a:lnTo>
                    <a:lnTo>
                      <a:pt x="84" y="128"/>
                    </a:lnTo>
                    <a:lnTo>
                      <a:pt x="91" y="128"/>
                    </a:lnTo>
                    <a:lnTo>
                      <a:pt x="101" y="125"/>
                    </a:lnTo>
                    <a:lnTo>
                      <a:pt x="108" y="121"/>
                    </a:lnTo>
                    <a:lnTo>
                      <a:pt x="118" y="118"/>
                    </a:lnTo>
                    <a:lnTo>
                      <a:pt x="124" y="118"/>
                    </a:lnTo>
                    <a:lnTo>
                      <a:pt x="131" y="118"/>
                    </a:lnTo>
                    <a:lnTo>
                      <a:pt x="141" y="115"/>
                    </a:lnTo>
                    <a:lnTo>
                      <a:pt x="148" y="115"/>
                    </a:lnTo>
                    <a:lnTo>
                      <a:pt x="155" y="115"/>
                    </a:lnTo>
                    <a:lnTo>
                      <a:pt x="165" y="115"/>
                    </a:lnTo>
                    <a:lnTo>
                      <a:pt x="172" y="115"/>
                    </a:lnTo>
                    <a:lnTo>
                      <a:pt x="178" y="111"/>
                    </a:lnTo>
                    <a:lnTo>
                      <a:pt x="188" y="111"/>
                    </a:lnTo>
                    <a:lnTo>
                      <a:pt x="195" y="111"/>
                    </a:lnTo>
                    <a:lnTo>
                      <a:pt x="202" y="111"/>
                    </a:lnTo>
                    <a:lnTo>
                      <a:pt x="212" y="111"/>
                    </a:lnTo>
                    <a:lnTo>
                      <a:pt x="219" y="111"/>
                    </a:lnTo>
                    <a:lnTo>
                      <a:pt x="229" y="111"/>
                    </a:lnTo>
                    <a:lnTo>
                      <a:pt x="235" y="111"/>
                    </a:lnTo>
                    <a:lnTo>
                      <a:pt x="242" y="111"/>
                    </a:lnTo>
                    <a:lnTo>
                      <a:pt x="252" y="111"/>
                    </a:lnTo>
                    <a:lnTo>
                      <a:pt x="259" y="111"/>
                    </a:lnTo>
                    <a:lnTo>
                      <a:pt x="269" y="111"/>
                    </a:lnTo>
                    <a:lnTo>
                      <a:pt x="276" y="111"/>
                    </a:lnTo>
                    <a:lnTo>
                      <a:pt x="283" y="108"/>
                    </a:lnTo>
                    <a:lnTo>
                      <a:pt x="293" y="108"/>
                    </a:lnTo>
                    <a:lnTo>
                      <a:pt x="299" y="108"/>
                    </a:lnTo>
                    <a:lnTo>
                      <a:pt x="306" y="108"/>
                    </a:lnTo>
                    <a:lnTo>
                      <a:pt x="316" y="108"/>
                    </a:lnTo>
                    <a:lnTo>
                      <a:pt x="323" y="108"/>
                    </a:lnTo>
                    <a:lnTo>
                      <a:pt x="330" y="108"/>
                    </a:lnTo>
                    <a:lnTo>
                      <a:pt x="340" y="108"/>
                    </a:lnTo>
                    <a:lnTo>
                      <a:pt x="346" y="108"/>
                    </a:lnTo>
                    <a:lnTo>
                      <a:pt x="357" y="108"/>
                    </a:lnTo>
                    <a:lnTo>
                      <a:pt x="363" y="108"/>
                    </a:lnTo>
                    <a:lnTo>
                      <a:pt x="370" y="108"/>
                    </a:lnTo>
                    <a:lnTo>
                      <a:pt x="380" y="104"/>
                    </a:lnTo>
                    <a:lnTo>
                      <a:pt x="387" y="104"/>
                    </a:lnTo>
                    <a:lnTo>
                      <a:pt x="394" y="104"/>
                    </a:lnTo>
                    <a:lnTo>
                      <a:pt x="404" y="104"/>
                    </a:lnTo>
                    <a:lnTo>
                      <a:pt x="410" y="104"/>
                    </a:lnTo>
                    <a:lnTo>
                      <a:pt x="417" y="101"/>
                    </a:lnTo>
                    <a:lnTo>
                      <a:pt x="427" y="101"/>
                    </a:lnTo>
                    <a:lnTo>
                      <a:pt x="434" y="101"/>
                    </a:lnTo>
                    <a:lnTo>
                      <a:pt x="444" y="101"/>
                    </a:lnTo>
                    <a:lnTo>
                      <a:pt x="451" y="101"/>
                    </a:lnTo>
                    <a:lnTo>
                      <a:pt x="457" y="101"/>
                    </a:lnTo>
                    <a:lnTo>
                      <a:pt x="468" y="98"/>
                    </a:lnTo>
                    <a:lnTo>
                      <a:pt x="474" y="98"/>
                    </a:lnTo>
                    <a:lnTo>
                      <a:pt x="481" y="98"/>
                    </a:lnTo>
                    <a:lnTo>
                      <a:pt x="491" y="98"/>
                    </a:lnTo>
                    <a:lnTo>
                      <a:pt x="498" y="98"/>
                    </a:lnTo>
                    <a:lnTo>
                      <a:pt x="508" y="98"/>
                    </a:lnTo>
                    <a:lnTo>
                      <a:pt x="515" y="98"/>
                    </a:lnTo>
                    <a:lnTo>
                      <a:pt x="521" y="98"/>
                    </a:lnTo>
                    <a:lnTo>
                      <a:pt x="531" y="94"/>
                    </a:lnTo>
                    <a:lnTo>
                      <a:pt x="538" y="94"/>
                    </a:lnTo>
                    <a:lnTo>
                      <a:pt x="545" y="94"/>
                    </a:lnTo>
                    <a:lnTo>
                      <a:pt x="5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53"/>
              <p:cNvSpPr>
                <a:spLocks/>
              </p:cNvSpPr>
              <p:nvPr/>
            </p:nvSpPr>
            <p:spPr bwMode="auto">
              <a:xfrm>
                <a:off x="3229906" y="3517540"/>
                <a:ext cx="79992" cy="62331"/>
              </a:xfrm>
              <a:custGeom>
                <a:avLst/>
                <a:gdLst>
                  <a:gd name="T0" fmla="*/ 77 w 77"/>
                  <a:gd name="T1" fmla="*/ 60 h 60"/>
                  <a:gd name="T2" fmla="*/ 0 w 77"/>
                  <a:gd name="T3" fmla="*/ 60 h 60"/>
                  <a:gd name="T4" fmla="*/ 0 w 77"/>
                  <a:gd name="T5" fmla="*/ 50 h 60"/>
                  <a:gd name="T6" fmla="*/ 30 w 77"/>
                  <a:gd name="T7" fmla="*/ 50 h 60"/>
                  <a:gd name="T8" fmla="*/ 30 w 77"/>
                  <a:gd name="T9" fmla="*/ 10 h 60"/>
                  <a:gd name="T10" fmla="*/ 0 w 77"/>
                  <a:gd name="T11" fmla="*/ 10 h 60"/>
                  <a:gd name="T12" fmla="*/ 0 w 77"/>
                  <a:gd name="T13" fmla="*/ 0 h 60"/>
                  <a:gd name="T14" fmla="*/ 77 w 77"/>
                  <a:gd name="T15" fmla="*/ 0 h 60"/>
                  <a:gd name="T16" fmla="*/ 77 w 77"/>
                  <a:gd name="T17" fmla="*/ 10 h 60"/>
                  <a:gd name="T18" fmla="*/ 40 w 77"/>
                  <a:gd name="T19" fmla="*/ 10 h 60"/>
                  <a:gd name="T20" fmla="*/ 40 w 77"/>
                  <a:gd name="T21" fmla="*/ 50 h 60"/>
                  <a:gd name="T22" fmla="*/ 77 w 77"/>
                  <a:gd name="T23" fmla="*/ 50 h 60"/>
                  <a:gd name="T24" fmla="*/ 77 w 7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0">
                    <a:moveTo>
                      <a:pt x="77" y="60"/>
                    </a:moveTo>
                    <a:lnTo>
                      <a:pt x="0" y="60"/>
                    </a:lnTo>
                    <a:lnTo>
                      <a:pt x="0" y="50"/>
                    </a:lnTo>
                    <a:lnTo>
                      <a:pt x="30" y="50"/>
                    </a:lnTo>
                    <a:lnTo>
                      <a:pt x="30" y="10"/>
                    </a:lnTo>
                    <a:lnTo>
                      <a:pt x="0" y="10"/>
                    </a:lnTo>
                    <a:lnTo>
                      <a:pt x="0" y="0"/>
                    </a:lnTo>
                    <a:lnTo>
                      <a:pt x="77" y="0"/>
                    </a:lnTo>
                    <a:lnTo>
                      <a:pt x="77" y="10"/>
                    </a:lnTo>
                    <a:lnTo>
                      <a:pt x="40" y="10"/>
                    </a:lnTo>
                    <a:lnTo>
                      <a:pt x="40" y="50"/>
                    </a:lnTo>
                    <a:lnTo>
                      <a:pt x="77" y="50"/>
                    </a:lnTo>
                    <a:lnTo>
                      <a:pt x="7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54"/>
              <p:cNvSpPr>
                <a:spLocks noEditPoints="1"/>
              </p:cNvSpPr>
              <p:nvPr/>
            </p:nvSpPr>
            <p:spPr bwMode="auto">
              <a:xfrm>
                <a:off x="3250683" y="3451053"/>
                <a:ext cx="59215" cy="55060"/>
              </a:xfrm>
              <a:custGeom>
                <a:avLst/>
                <a:gdLst>
                  <a:gd name="T0" fmla="*/ 30 w 57"/>
                  <a:gd name="T1" fmla="*/ 53 h 53"/>
                  <a:gd name="T2" fmla="*/ 30 w 57"/>
                  <a:gd name="T3" fmla="*/ 53 h 53"/>
                  <a:gd name="T4" fmla="*/ 17 w 57"/>
                  <a:gd name="T5" fmla="*/ 50 h 53"/>
                  <a:gd name="T6" fmla="*/ 7 w 57"/>
                  <a:gd name="T7" fmla="*/ 43 h 53"/>
                  <a:gd name="T8" fmla="*/ 7 w 57"/>
                  <a:gd name="T9" fmla="*/ 43 h 53"/>
                  <a:gd name="T10" fmla="*/ 0 w 57"/>
                  <a:gd name="T11" fmla="*/ 37 h 53"/>
                  <a:gd name="T12" fmla="*/ 0 w 57"/>
                  <a:gd name="T13" fmla="*/ 27 h 53"/>
                  <a:gd name="T14" fmla="*/ 0 w 57"/>
                  <a:gd name="T15" fmla="*/ 27 h 53"/>
                  <a:gd name="T16" fmla="*/ 4 w 57"/>
                  <a:gd name="T17" fmla="*/ 16 h 53"/>
                  <a:gd name="T18" fmla="*/ 7 w 57"/>
                  <a:gd name="T19" fmla="*/ 6 h 53"/>
                  <a:gd name="T20" fmla="*/ 7 w 57"/>
                  <a:gd name="T21" fmla="*/ 6 h 53"/>
                  <a:gd name="T22" fmla="*/ 17 w 57"/>
                  <a:gd name="T23" fmla="*/ 3 h 53"/>
                  <a:gd name="T24" fmla="*/ 27 w 57"/>
                  <a:gd name="T25" fmla="*/ 0 h 53"/>
                  <a:gd name="T26" fmla="*/ 27 w 57"/>
                  <a:gd name="T27" fmla="*/ 0 h 53"/>
                  <a:gd name="T28" fmla="*/ 44 w 57"/>
                  <a:gd name="T29" fmla="*/ 3 h 53"/>
                  <a:gd name="T30" fmla="*/ 44 w 57"/>
                  <a:gd name="T31" fmla="*/ 3 h 53"/>
                  <a:gd name="T32" fmla="*/ 51 w 57"/>
                  <a:gd name="T33" fmla="*/ 6 h 53"/>
                  <a:gd name="T34" fmla="*/ 54 w 57"/>
                  <a:gd name="T35" fmla="*/ 13 h 53"/>
                  <a:gd name="T36" fmla="*/ 54 w 57"/>
                  <a:gd name="T37" fmla="*/ 13 h 53"/>
                  <a:gd name="T38" fmla="*/ 57 w 57"/>
                  <a:gd name="T39" fmla="*/ 27 h 53"/>
                  <a:gd name="T40" fmla="*/ 57 w 57"/>
                  <a:gd name="T41" fmla="*/ 27 h 53"/>
                  <a:gd name="T42" fmla="*/ 57 w 57"/>
                  <a:gd name="T43" fmla="*/ 37 h 53"/>
                  <a:gd name="T44" fmla="*/ 51 w 57"/>
                  <a:gd name="T45" fmla="*/ 47 h 53"/>
                  <a:gd name="T46" fmla="*/ 51 w 57"/>
                  <a:gd name="T47" fmla="*/ 47 h 53"/>
                  <a:gd name="T48" fmla="*/ 41 w 57"/>
                  <a:gd name="T49" fmla="*/ 50 h 53"/>
                  <a:gd name="T50" fmla="*/ 30 w 57"/>
                  <a:gd name="T51" fmla="*/ 53 h 53"/>
                  <a:gd name="T52" fmla="*/ 30 w 57"/>
                  <a:gd name="T53" fmla="*/ 53 h 53"/>
                  <a:gd name="T54" fmla="*/ 30 w 57"/>
                  <a:gd name="T55" fmla="*/ 43 h 53"/>
                  <a:gd name="T56" fmla="*/ 30 w 57"/>
                  <a:gd name="T57" fmla="*/ 43 h 53"/>
                  <a:gd name="T58" fmla="*/ 37 w 57"/>
                  <a:gd name="T59" fmla="*/ 43 h 53"/>
                  <a:gd name="T60" fmla="*/ 44 w 57"/>
                  <a:gd name="T61" fmla="*/ 37 h 53"/>
                  <a:gd name="T62" fmla="*/ 44 w 57"/>
                  <a:gd name="T63" fmla="*/ 37 h 53"/>
                  <a:gd name="T64" fmla="*/ 51 w 57"/>
                  <a:gd name="T65" fmla="*/ 33 h 53"/>
                  <a:gd name="T66" fmla="*/ 51 w 57"/>
                  <a:gd name="T67" fmla="*/ 27 h 53"/>
                  <a:gd name="T68" fmla="*/ 51 w 57"/>
                  <a:gd name="T69" fmla="*/ 27 h 53"/>
                  <a:gd name="T70" fmla="*/ 51 w 57"/>
                  <a:gd name="T71" fmla="*/ 20 h 53"/>
                  <a:gd name="T72" fmla="*/ 44 w 57"/>
                  <a:gd name="T73" fmla="*/ 13 h 53"/>
                  <a:gd name="T74" fmla="*/ 44 w 57"/>
                  <a:gd name="T75" fmla="*/ 13 h 53"/>
                  <a:gd name="T76" fmla="*/ 37 w 57"/>
                  <a:gd name="T77" fmla="*/ 10 h 53"/>
                  <a:gd name="T78" fmla="*/ 30 w 57"/>
                  <a:gd name="T79" fmla="*/ 10 h 53"/>
                  <a:gd name="T80" fmla="*/ 30 w 57"/>
                  <a:gd name="T81" fmla="*/ 10 h 53"/>
                  <a:gd name="T82" fmla="*/ 20 w 57"/>
                  <a:gd name="T83" fmla="*/ 10 h 53"/>
                  <a:gd name="T84" fmla="*/ 14 w 57"/>
                  <a:gd name="T85" fmla="*/ 13 h 53"/>
                  <a:gd name="T86" fmla="*/ 14 w 57"/>
                  <a:gd name="T87" fmla="*/ 13 h 53"/>
                  <a:gd name="T88" fmla="*/ 10 w 57"/>
                  <a:gd name="T89" fmla="*/ 20 h 53"/>
                  <a:gd name="T90" fmla="*/ 7 w 57"/>
                  <a:gd name="T91" fmla="*/ 27 h 53"/>
                  <a:gd name="T92" fmla="*/ 7 w 57"/>
                  <a:gd name="T93" fmla="*/ 27 h 53"/>
                  <a:gd name="T94" fmla="*/ 10 w 57"/>
                  <a:gd name="T95" fmla="*/ 33 h 53"/>
                  <a:gd name="T96" fmla="*/ 14 w 57"/>
                  <a:gd name="T97" fmla="*/ 37 h 53"/>
                  <a:gd name="T98" fmla="*/ 14 w 57"/>
                  <a:gd name="T99" fmla="*/ 37 h 53"/>
                  <a:gd name="T100" fmla="*/ 20 w 57"/>
                  <a:gd name="T101" fmla="*/ 43 h 53"/>
                  <a:gd name="T102" fmla="*/ 30 w 57"/>
                  <a:gd name="T103" fmla="*/ 43 h 53"/>
                  <a:gd name="T104" fmla="*/ 30 w 57"/>
                  <a:gd name="T105"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3">
                    <a:moveTo>
                      <a:pt x="30" y="53"/>
                    </a:moveTo>
                    <a:lnTo>
                      <a:pt x="30" y="53"/>
                    </a:lnTo>
                    <a:lnTo>
                      <a:pt x="17" y="50"/>
                    </a:lnTo>
                    <a:lnTo>
                      <a:pt x="7" y="43"/>
                    </a:lnTo>
                    <a:lnTo>
                      <a:pt x="7" y="43"/>
                    </a:lnTo>
                    <a:lnTo>
                      <a:pt x="0" y="37"/>
                    </a:lnTo>
                    <a:lnTo>
                      <a:pt x="0" y="27"/>
                    </a:lnTo>
                    <a:lnTo>
                      <a:pt x="0" y="27"/>
                    </a:lnTo>
                    <a:lnTo>
                      <a:pt x="4" y="16"/>
                    </a:lnTo>
                    <a:lnTo>
                      <a:pt x="7" y="6"/>
                    </a:lnTo>
                    <a:lnTo>
                      <a:pt x="7" y="6"/>
                    </a:lnTo>
                    <a:lnTo>
                      <a:pt x="17" y="3"/>
                    </a:lnTo>
                    <a:lnTo>
                      <a:pt x="27" y="0"/>
                    </a:lnTo>
                    <a:lnTo>
                      <a:pt x="27" y="0"/>
                    </a:lnTo>
                    <a:lnTo>
                      <a:pt x="44" y="3"/>
                    </a:lnTo>
                    <a:lnTo>
                      <a:pt x="44" y="3"/>
                    </a:lnTo>
                    <a:lnTo>
                      <a:pt x="51" y="6"/>
                    </a:lnTo>
                    <a:lnTo>
                      <a:pt x="54" y="13"/>
                    </a:lnTo>
                    <a:lnTo>
                      <a:pt x="54" y="13"/>
                    </a:lnTo>
                    <a:lnTo>
                      <a:pt x="57" y="27"/>
                    </a:lnTo>
                    <a:lnTo>
                      <a:pt x="57" y="27"/>
                    </a:lnTo>
                    <a:lnTo>
                      <a:pt x="57" y="37"/>
                    </a:lnTo>
                    <a:lnTo>
                      <a:pt x="51" y="47"/>
                    </a:lnTo>
                    <a:lnTo>
                      <a:pt x="51" y="47"/>
                    </a:lnTo>
                    <a:lnTo>
                      <a:pt x="41" y="50"/>
                    </a:lnTo>
                    <a:lnTo>
                      <a:pt x="30" y="53"/>
                    </a:lnTo>
                    <a:lnTo>
                      <a:pt x="30" y="53"/>
                    </a:lnTo>
                    <a:close/>
                    <a:moveTo>
                      <a:pt x="30" y="43"/>
                    </a:moveTo>
                    <a:lnTo>
                      <a:pt x="30" y="43"/>
                    </a:lnTo>
                    <a:lnTo>
                      <a:pt x="37" y="43"/>
                    </a:lnTo>
                    <a:lnTo>
                      <a:pt x="44" y="37"/>
                    </a:lnTo>
                    <a:lnTo>
                      <a:pt x="44" y="37"/>
                    </a:lnTo>
                    <a:lnTo>
                      <a:pt x="51" y="33"/>
                    </a:lnTo>
                    <a:lnTo>
                      <a:pt x="51" y="27"/>
                    </a:lnTo>
                    <a:lnTo>
                      <a:pt x="51" y="27"/>
                    </a:lnTo>
                    <a:lnTo>
                      <a:pt x="51" y="20"/>
                    </a:lnTo>
                    <a:lnTo>
                      <a:pt x="44" y="13"/>
                    </a:lnTo>
                    <a:lnTo>
                      <a:pt x="44" y="13"/>
                    </a:lnTo>
                    <a:lnTo>
                      <a:pt x="37" y="10"/>
                    </a:lnTo>
                    <a:lnTo>
                      <a:pt x="30" y="10"/>
                    </a:lnTo>
                    <a:lnTo>
                      <a:pt x="30" y="10"/>
                    </a:lnTo>
                    <a:lnTo>
                      <a:pt x="20" y="10"/>
                    </a:lnTo>
                    <a:lnTo>
                      <a:pt x="14" y="13"/>
                    </a:lnTo>
                    <a:lnTo>
                      <a:pt x="14" y="13"/>
                    </a:lnTo>
                    <a:lnTo>
                      <a:pt x="10" y="20"/>
                    </a:lnTo>
                    <a:lnTo>
                      <a:pt x="7" y="27"/>
                    </a:lnTo>
                    <a:lnTo>
                      <a:pt x="7" y="27"/>
                    </a:lnTo>
                    <a:lnTo>
                      <a:pt x="10" y="33"/>
                    </a:lnTo>
                    <a:lnTo>
                      <a:pt x="14" y="37"/>
                    </a:lnTo>
                    <a:lnTo>
                      <a:pt x="14" y="37"/>
                    </a:lnTo>
                    <a:lnTo>
                      <a:pt x="20" y="43"/>
                    </a:lnTo>
                    <a:lnTo>
                      <a:pt x="30" y="43"/>
                    </a:lnTo>
                    <a:lnTo>
                      <a:pt x="3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55"/>
              <p:cNvSpPr>
                <a:spLocks/>
              </p:cNvSpPr>
              <p:nvPr/>
            </p:nvSpPr>
            <p:spPr bwMode="auto">
              <a:xfrm>
                <a:off x="3250683" y="3408460"/>
                <a:ext cx="59215" cy="32205"/>
              </a:xfrm>
              <a:custGeom>
                <a:avLst/>
                <a:gdLst>
                  <a:gd name="T0" fmla="*/ 57 w 57"/>
                  <a:gd name="T1" fmla="*/ 31 h 31"/>
                  <a:gd name="T2" fmla="*/ 0 w 57"/>
                  <a:gd name="T3" fmla="*/ 31 h 31"/>
                  <a:gd name="T4" fmla="*/ 0 w 57"/>
                  <a:gd name="T5" fmla="*/ 20 h 31"/>
                  <a:gd name="T6" fmla="*/ 10 w 57"/>
                  <a:gd name="T7" fmla="*/ 20 h 31"/>
                  <a:gd name="T8" fmla="*/ 10 w 57"/>
                  <a:gd name="T9" fmla="*/ 20 h 31"/>
                  <a:gd name="T10" fmla="*/ 4 w 57"/>
                  <a:gd name="T11" fmla="*/ 17 h 31"/>
                  <a:gd name="T12" fmla="*/ 4 w 57"/>
                  <a:gd name="T13" fmla="*/ 17 h 31"/>
                  <a:gd name="T14" fmla="*/ 0 w 57"/>
                  <a:gd name="T15" fmla="*/ 10 h 31"/>
                  <a:gd name="T16" fmla="*/ 0 w 57"/>
                  <a:gd name="T17" fmla="*/ 10 h 31"/>
                  <a:gd name="T18" fmla="*/ 4 w 57"/>
                  <a:gd name="T19" fmla="*/ 0 h 31"/>
                  <a:gd name="T20" fmla="*/ 14 w 57"/>
                  <a:gd name="T21" fmla="*/ 4 h 31"/>
                  <a:gd name="T22" fmla="*/ 14 w 57"/>
                  <a:gd name="T23" fmla="*/ 4 h 31"/>
                  <a:gd name="T24" fmla="*/ 10 w 57"/>
                  <a:gd name="T25" fmla="*/ 10 h 31"/>
                  <a:gd name="T26" fmla="*/ 10 w 57"/>
                  <a:gd name="T27" fmla="*/ 10 h 31"/>
                  <a:gd name="T28" fmla="*/ 10 w 57"/>
                  <a:gd name="T29" fmla="*/ 17 h 31"/>
                  <a:gd name="T30" fmla="*/ 10 w 57"/>
                  <a:gd name="T31" fmla="*/ 17 h 31"/>
                  <a:gd name="T32" fmla="*/ 17 w 57"/>
                  <a:gd name="T33" fmla="*/ 20 h 31"/>
                  <a:gd name="T34" fmla="*/ 17 w 57"/>
                  <a:gd name="T35" fmla="*/ 20 h 31"/>
                  <a:gd name="T36" fmla="*/ 27 w 57"/>
                  <a:gd name="T37" fmla="*/ 20 h 31"/>
                  <a:gd name="T38" fmla="*/ 57 w 57"/>
                  <a:gd name="T39" fmla="*/ 20 h 31"/>
                  <a:gd name="T40" fmla="*/ 57 w 57"/>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1">
                    <a:moveTo>
                      <a:pt x="57" y="31"/>
                    </a:moveTo>
                    <a:lnTo>
                      <a:pt x="0" y="31"/>
                    </a:lnTo>
                    <a:lnTo>
                      <a:pt x="0" y="20"/>
                    </a:lnTo>
                    <a:lnTo>
                      <a:pt x="10" y="20"/>
                    </a:lnTo>
                    <a:lnTo>
                      <a:pt x="10" y="20"/>
                    </a:lnTo>
                    <a:lnTo>
                      <a:pt x="4" y="17"/>
                    </a:lnTo>
                    <a:lnTo>
                      <a:pt x="4" y="17"/>
                    </a:lnTo>
                    <a:lnTo>
                      <a:pt x="0" y="10"/>
                    </a:lnTo>
                    <a:lnTo>
                      <a:pt x="0" y="10"/>
                    </a:lnTo>
                    <a:lnTo>
                      <a:pt x="4" y="0"/>
                    </a:lnTo>
                    <a:lnTo>
                      <a:pt x="14" y="4"/>
                    </a:lnTo>
                    <a:lnTo>
                      <a:pt x="14" y="4"/>
                    </a:lnTo>
                    <a:lnTo>
                      <a:pt x="10" y="10"/>
                    </a:lnTo>
                    <a:lnTo>
                      <a:pt x="10" y="10"/>
                    </a:lnTo>
                    <a:lnTo>
                      <a:pt x="10" y="17"/>
                    </a:lnTo>
                    <a:lnTo>
                      <a:pt x="10" y="17"/>
                    </a:lnTo>
                    <a:lnTo>
                      <a:pt x="17" y="20"/>
                    </a:lnTo>
                    <a:lnTo>
                      <a:pt x="17" y="20"/>
                    </a:lnTo>
                    <a:lnTo>
                      <a:pt x="27" y="20"/>
                    </a:lnTo>
                    <a:lnTo>
                      <a:pt x="57" y="20"/>
                    </a:lnTo>
                    <a:lnTo>
                      <a:pt x="5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56"/>
              <p:cNvSpPr>
                <a:spLocks noEditPoints="1"/>
              </p:cNvSpPr>
              <p:nvPr/>
            </p:nvSpPr>
            <p:spPr bwMode="auto">
              <a:xfrm>
                <a:off x="3229906" y="3390799"/>
                <a:ext cx="79992" cy="11428"/>
              </a:xfrm>
              <a:custGeom>
                <a:avLst/>
                <a:gdLst>
                  <a:gd name="T0" fmla="*/ 10 w 77"/>
                  <a:gd name="T1" fmla="*/ 11 h 11"/>
                  <a:gd name="T2" fmla="*/ 0 w 77"/>
                  <a:gd name="T3" fmla="*/ 11 h 11"/>
                  <a:gd name="T4" fmla="*/ 0 w 77"/>
                  <a:gd name="T5" fmla="*/ 0 h 11"/>
                  <a:gd name="T6" fmla="*/ 10 w 77"/>
                  <a:gd name="T7" fmla="*/ 0 h 11"/>
                  <a:gd name="T8" fmla="*/ 10 w 77"/>
                  <a:gd name="T9" fmla="*/ 11 h 11"/>
                  <a:gd name="T10" fmla="*/ 77 w 77"/>
                  <a:gd name="T11" fmla="*/ 11 h 11"/>
                  <a:gd name="T12" fmla="*/ 20 w 77"/>
                  <a:gd name="T13" fmla="*/ 11 h 11"/>
                  <a:gd name="T14" fmla="*/ 20 w 77"/>
                  <a:gd name="T15" fmla="*/ 0 h 11"/>
                  <a:gd name="T16" fmla="*/ 77 w 77"/>
                  <a:gd name="T17" fmla="*/ 0 h 11"/>
                  <a:gd name="T18" fmla="*/ 77 w 77"/>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1">
                    <a:moveTo>
                      <a:pt x="10" y="11"/>
                    </a:moveTo>
                    <a:lnTo>
                      <a:pt x="0" y="11"/>
                    </a:lnTo>
                    <a:lnTo>
                      <a:pt x="0" y="0"/>
                    </a:lnTo>
                    <a:lnTo>
                      <a:pt x="10" y="0"/>
                    </a:lnTo>
                    <a:lnTo>
                      <a:pt x="10" y="11"/>
                    </a:lnTo>
                    <a:close/>
                    <a:moveTo>
                      <a:pt x="77" y="11"/>
                    </a:moveTo>
                    <a:lnTo>
                      <a:pt x="20" y="11"/>
                    </a:lnTo>
                    <a:lnTo>
                      <a:pt x="20" y="0"/>
                    </a:lnTo>
                    <a:lnTo>
                      <a:pt x="77" y="0"/>
                    </a:lnTo>
                    <a:lnTo>
                      <a:pt x="77"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57"/>
              <p:cNvSpPr>
                <a:spLocks/>
              </p:cNvSpPr>
              <p:nvPr/>
            </p:nvSpPr>
            <p:spPr bwMode="auto">
              <a:xfrm>
                <a:off x="3250683" y="3331585"/>
                <a:ext cx="59215" cy="52982"/>
              </a:xfrm>
              <a:custGeom>
                <a:avLst/>
                <a:gdLst>
                  <a:gd name="T0" fmla="*/ 57 w 57"/>
                  <a:gd name="T1" fmla="*/ 51 h 51"/>
                  <a:gd name="T2" fmla="*/ 51 w 57"/>
                  <a:gd name="T3" fmla="*/ 51 h 51"/>
                  <a:gd name="T4" fmla="*/ 10 w 57"/>
                  <a:gd name="T5" fmla="*/ 14 h 51"/>
                  <a:gd name="T6" fmla="*/ 10 w 57"/>
                  <a:gd name="T7" fmla="*/ 14 h 51"/>
                  <a:gd name="T8" fmla="*/ 10 w 57"/>
                  <a:gd name="T9" fmla="*/ 24 h 51"/>
                  <a:gd name="T10" fmla="*/ 10 w 57"/>
                  <a:gd name="T11" fmla="*/ 47 h 51"/>
                  <a:gd name="T12" fmla="*/ 0 w 57"/>
                  <a:gd name="T13" fmla="*/ 47 h 51"/>
                  <a:gd name="T14" fmla="*/ 0 w 57"/>
                  <a:gd name="T15" fmla="*/ 0 h 51"/>
                  <a:gd name="T16" fmla="*/ 7 w 57"/>
                  <a:gd name="T17" fmla="*/ 0 h 51"/>
                  <a:gd name="T18" fmla="*/ 44 w 57"/>
                  <a:gd name="T19" fmla="*/ 31 h 51"/>
                  <a:gd name="T20" fmla="*/ 51 w 57"/>
                  <a:gd name="T21" fmla="*/ 37 h 51"/>
                  <a:gd name="T22" fmla="*/ 51 w 57"/>
                  <a:gd name="T23" fmla="*/ 37 h 51"/>
                  <a:gd name="T24" fmla="*/ 51 w 57"/>
                  <a:gd name="T25" fmla="*/ 27 h 51"/>
                  <a:gd name="T26" fmla="*/ 51 w 57"/>
                  <a:gd name="T27" fmla="*/ 0 h 51"/>
                  <a:gd name="T28" fmla="*/ 57 w 57"/>
                  <a:gd name="T29" fmla="*/ 0 h 51"/>
                  <a:gd name="T30" fmla="*/ 57 w 57"/>
                  <a:gd name="T31"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51">
                    <a:moveTo>
                      <a:pt x="57" y="51"/>
                    </a:moveTo>
                    <a:lnTo>
                      <a:pt x="51" y="51"/>
                    </a:lnTo>
                    <a:lnTo>
                      <a:pt x="10" y="14"/>
                    </a:lnTo>
                    <a:lnTo>
                      <a:pt x="10" y="14"/>
                    </a:lnTo>
                    <a:lnTo>
                      <a:pt x="10" y="24"/>
                    </a:lnTo>
                    <a:lnTo>
                      <a:pt x="10" y="47"/>
                    </a:lnTo>
                    <a:lnTo>
                      <a:pt x="0" y="47"/>
                    </a:lnTo>
                    <a:lnTo>
                      <a:pt x="0" y="0"/>
                    </a:lnTo>
                    <a:lnTo>
                      <a:pt x="7" y="0"/>
                    </a:lnTo>
                    <a:lnTo>
                      <a:pt x="44" y="31"/>
                    </a:lnTo>
                    <a:lnTo>
                      <a:pt x="51" y="37"/>
                    </a:lnTo>
                    <a:lnTo>
                      <a:pt x="51" y="37"/>
                    </a:lnTo>
                    <a:lnTo>
                      <a:pt x="51" y="27"/>
                    </a:lnTo>
                    <a:lnTo>
                      <a:pt x="51" y="0"/>
                    </a:lnTo>
                    <a:lnTo>
                      <a:pt x="57" y="0"/>
                    </a:lnTo>
                    <a:lnTo>
                      <a:pt x="57"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58"/>
              <p:cNvSpPr>
                <a:spLocks noChangeArrowheads="1"/>
              </p:cNvSpPr>
              <p:nvPr/>
            </p:nvSpPr>
            <p:spPr bwMode="auto">
              <a:xfrm>
                <a:off x="3299510" y="3307691"/>
                <a:ext cx="10389" cy="1038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59"/>
              <p:cNvSpPr>
                <a:spLocks noEditPoints="1"/>
              </p:cNvSpPr>
              <p:nvPr/>
            </p:nvSpPr>
            <p:spPr bwMode="auto">
              <a:xfrm>
                <a:off x="3250683" y="3210038"/>
                <a:ext cx="59215" cy="51943"/>
              </a:xfrm>
              <a:custGeom>
                <a:avLst/>
                <a:gdLst>
                  <a:gd name="T0" fmla="*/ 51 w 57"/>
                  <a:gd name="T1" fmla="*/ 13 h 50"/>
                  <a:gd name="T2" fmla="*/ 57 w 57"/>
                  <a:gd name="T3" fmla="*/ 23 h 50"/>
                  <a:gd name="T4" fmla="*/ 57 w 57"/>
                  <a:gd name="T5" fmla="*/ 33 h 50"/>
                  <a:gd name="T6" fmla="*/ 54 w 57"/>
                  <a:gd name="T7" fmla="*/ 47 h 50"/>
                  <a:gd name="T8" fmla="*/ 47 w 57"/>
                  <a:gd name="T9" fmla="*/ 50 h 50"/>
                  <a:gd name="T10" fmla="*/ 44 w 57"/>
                  <a:gd name="T11" fmla="*/ 50 h 50"/>
                  <a:gd name="T12" fmla="*/ 34 w 57"/>
                  <a:gd name="T13" fmla="*/ 50 h 50"/>
                  <a:gd name="T14" fmla="*/ 30 w 57"/>
                  <a:gd name="T15" fmla="*/ 43 h 50"/>
                  <a:gd name="T16" fmla="*/ 27 w 57"/>
                  <a:gd name="T17" fmla="*/ 37 h 50"/>
                  <a:gd name="T18" fmla="*/ 24 w 57"/>
                  <a:gd name="T19" fmla="*/ 30 h 50"/>
                  <a:gd name="T20" fmla="*/ 20 w 57"/>
                  <a:gd name="T21" fmla="*/ 13 h 50"/>
                  <a:gd name="T22" fmla="*/ 20 w 57"/>
                  <a:gd name="T23" fmla="*/ 13 h 50"/>
                  <a:gd name="T24" fmla="*/ 10 w 57"/>
                  <a:gd name="T25" fmla="*/ 16 h 50"/>
                  <a:gd name="T26" fmla="*/ 7 w 57"/>
                  <a:gd name="T27" fmla="*/ 26 h 50"/>
                  <a:gd name="T28" fmla="*/ 10 w 57"/>
                  <a:gd name="T29" fmla="*/ 37 h 50"/>
                  <a:gd name="T30" fmla="*/ 17 w 57"/>
                  <a:gd name="T31" fmla="*/ 40 h 50"/>
                  <a:gd name="T32" fmla="*/ 17 w 57"/>
                  <a:gd name="T33" fmla="*/ 50 h 50"/>
                  <a:gd name="T34" fmla="*/ 7 w 57"/>
                  <a:gd name="T35" fmla="*/ 47 h 50"/>
                  <a:gd name="T36" fmla="*/ 4 w 57"/>
                  <a:gd name="T37" fmla="*/ 37 h 50"/>
                  <a:gd name="T38" fmla="*/ 0 w 57"/>
                  <a:gd name="T39" fmla="*/ 23 h 50"/>
                  <a:gd name="T40" fmla="*/ 4 w 57"/>
                  <a:gd name="T41" fmla="*/ 13 h 50"/>
                  <a:gd name="T42" fmla="*/ 7 w 57"/>
                  <a:gd name="T43" fmla="*/ 6 h 50"/>
                  <a:gd name="T44" fmla="*/ 14 w 57"/>
                  <a:gd name="T45" fmla="*/ 3 h 50"/>
                  <a:gd name="T46" fmla="*/ 34 w 57"/>
                  <a:gd name="T47" fmla="*/ 3 h 50"/>
                  <a:gd name="T48" fmla="*/ 51 w 57"/>
                  <a:gd name="T49" fmla="*/ 3 h 50"/>
                  <a:gd name="T50" fmla="*/ 57 w 57"/>
                  <a:gd name="T51" fmla="*/ 0 h 50"/>
                  <a:gd name="T52" fmla="*/ 57 w 57"/>
                  <a:gd name="T53" fmla="*/ 10 h 50"/>
                  <a:gd name="T54" fmla="*/ 51 w 57"/>
                  <a:gd name="T55" fmla="*/ 13 h 50"/>
                  <a:gd name="T56" fmla="*/ 30 w 57"/>
                  <a:gd name="T57" fmla="*/ 13 h 50"/>
                  <a:gd name="T58" fmla="*/ 34 w 57"/>
                  <a:gd name="T59" fmla="*/ 26 h 50"/>
                  <a:gd name="T60" fmla="*/ 34 w 57"/>
                  <a:gd name="T61" fmla="*/ 37 h 50"/>
                  <a:gd name="T62" fmla="*/ 37 w 57"/>
                  <a:gd name="T63" fmla="*/ 40 h 50"/>
                  <a:gd name="T64" fmla="*/ 44 w 57"/>
                  <a:gd name="T65" fmla="*/ 40 h 50"/>
                  <a:gd name="T66" fmla="*/ 47 w 57"/>
                  <a:gd name="T67" fmla="*/ 37 h 50"/>
                  <a:gd name="T68" fmla="*/ 51 w 57"/>
                  <a:gd name="T69" fmla="*/ 30 h 50"/>
                  <a:gd name="T70" fmla="*/ 47 w 57"/>
                  <a:gd name="T71" fmla="*/ 20 h 50"/>
                  <a:gd name="T72" fmla="*/ 41 w 57"/>
                  <a:gd name="T73" fmla="*/ 13 h 50"/>
                  <a:gd name="T74" fmla="*/ 30 w 57"/>
                  <a:gd name="T75"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0">
                    <a:moveTo>
                      <a:pt x="51" y="13"/>
                    </a:moveTo>
                    <a:lnTo>
                      <a:pt x="51" y="13"/>
                    </a:lnTo>
                    <a:lnTo>
                      <a:pt x="57" y="23"/>
                    </a:lnTo>
                    <a:lnTo>
                      <a:pt x="57" y="23"/>
                    </a:lnTo>
                    <a:lnTo>
                      <a:pt x="57" y="33"/>
                    </a:lnTo>
                    <a:lnTo>
                      <a:pt x="57" y="33"/>
                    </a:lnTo>
                    <a:lnTo>
                      <a:pt x="57" y="40"/>
                    </a:lnTo>
                    <a:lnTo>
                      <a:pt x="54" y="47"/>
                    </a:lnTo>
                    <a:lnTo>
                      <a:pt x="54" y="47"/>
                    </a:lnTo>
                    <a:lnTo>
                      <a:pt x="47" y="50"/>
                    </a:lnTo>
                    <a:lnTo>
                      <a:pt x="44" y="50"/>
                    </a:lnTo>
                    <a:lnTo>
                      <a:pt x="44" y="50"/>
                    </a:lnTo>
                    <a:lnTo>
                      <a:pt x="34" y="50"/>
                    </a:lnTo>
                    <a:lnTo>
                      <a:pt x="34" y="50"/>
                    </a:lnTo>
                    <a:lnTo>
                      <a:pt x="30" y="43"/>
                    </a:lnTo>
                    <a:lnTo>
                      <a:pt x="30" y="43"/>
                    </a:lnTo>
                    <a:lnTo>
                      <a:pt x="27" y="37"/>
                    </a:lnTo>
                    <a:lnTo>
                      <a:pt x="27" y="37"/>
                    </a:lnTo>
                    <a:lnTo>
                      <a:pt x="24" y="30"/>
                    </a:lnTo>
                    <a:lnTo>
                      <a:pt x="24" y="30"/>
                    </a:lnTo>
                    <a:lnTo>
                      <a:pt x="20" y="13"/>
                    </a:lnTo>
                    <a:lnTo>
                      <a:pt x="20" y="13"/>
                    </a:lnTo>
                    <a:lnTo>
                      <a:pt x="20" y="13"/>
                    </a:lnTo>
                    <a:lnTo>
                      <a:pt x="20" y="13"/>
                    </a:lnTo>
                    <a:lnTo>
                      <a:pt x="10" y="16"/>
                    </a:lnTo>
                    <a:lnTo>
                      <a:pt x="10" y="16"/>
                    </a:lnTo>
                    <a:lnTo>
                      <a:pt x="10" y="20"/>
                    </a:lnTo>
                    <a:lnTo>
                      <a:pt x="7" y="26"/>
                    </a:lnTo>
                    <a:lnTo>
                      <a:pt x="7" y="26"/>
                    </a:lnTo>
                    <a:lnTo>
                      <a:pt x="10" y="37"/>
                    </a:lnTo>
                    <a:lnTo>
                      <a:pt x="10" y="37"/>
                    </a:lnTo>
                    <a:lnTo>
                      <a:pt x="17" y="40"/>
                    </a:lnTo>
                    <a:lnTo>
                      <a:pt x="17" y="50"/>
                    </a:lnTo>
                    <a:lnTo>
                      <a:pt x="17" y="50"/>
                    </a:lnTo>
                    <a:lnTo>
                      <a:pt x="7" y="47"/>
                    </a:lnTo>
                    <a:lnTo>
                      <a:pt x="7" y="47"/>
                    </a:lnTo>
                    <a:lnTo>
                      <a:pt x="4" y="37"/>
                    </a:lnTo>
                    <a:lnTo>
                      <a:pt x="4" y="37"/>
                    </a:lnTo>
                    <a:lnTo>
                      <a:pt x="0" y="23"/>
                    </a:lnTo>
                    <a:lnTo>
                      <a:pt x="0" y="23"/>
                    </a:lnTo>
                    <a:lnTo>
                      <a:pt x="4" y="13"/>
                    </a:lnTo>
                    <a:lnTo>
                      <a:pt x="4" y="13"/>
                    </a:lnTo>
                    <a:lnTo>
                      <a:pt x="7" y="6"/>
                    </a:lnTo>
                    <a:lnTo>
                      <a:pt x="7" y="6"/>
                    </a:lnTo>
                    <a:lnTo>
                      <a:pt x="14" y="3"/>
                    </a:lnTo>
                    <a:lnTo>
                      <a:pt x="14" y="3"/>
                    </a:lnTo>
                    <a:lnTo>
                      <a:pt x="20" y="3"/>
                    </a:lnTo>
                    <a:lnTo>
                      <a:pt x="34" y="3"/>
                    </a:lnTo>
                    <a:lnTo>
                      <a:pt x="34" y="3"/>
                    </a:lnTo>
                    <a:lnTo>
                      <a:pt x="51" y="3"/>
                    </a:lnTo>
                    <a:lnTo>
                      <a:pt x="51" y="3"/>
                    </a:lnTo>
                    <a:lnTo>
                      <a:pt x="57" y="0"/>
                    </a:lnTo>
                    <a:lnTo>
                      <a:pt x="57" y="10"/>
                    </a:lnTo>
                    <a:lnTo>
                      <a:pt x="57" y="10"/>
                    </a:lnTo>
                    <a:lnTo>
                      <a:pt x="51" y="13"/>
                    </a:lnTo>
                    <a:lnTo>
                      <a:pt x="51" y="13"/>
                    </a:lnTo>
                    <a:close/>
                    <a:moveTo>
                      <a:pt x="30" y="13"/>
                    </a:moveTo>
                    <a:lnTo>
                      <a:pt x="30" y="13"/>
                    </a:lnTo>
                    <a:lnTo>
                      <a:pt x="34" y="26"/>
                    </a:lnTo>
                    <a:lnTo>
                      <a:pt x="34" y="26"/>
                    </a:lnTo>
                    <a:lnTo>
                      <a:pt x="34" y="37"/>
                    </a:lnTo>
                    <a:lnTo>
                      <a:pt x="34" y="37"/>
                    </a:lnTo>
                    <a:lnTo>
                      <a:pt x="37" y="40"/>
                    </a:lnTo>
                    <a:lnTo>
                      <a:pt x="37" y="40"/>
                    </a:lnTo>
                    <a:lnTo>
                      <a:pt x="44" y="40"/>
                    </a:lnTo>
                    <a:lnTo>
                      <a:pt x="44" y="40"/>
                    </a:lnTo>
                    <a:lnTo>
                      <a:pt x="47" y="37"/>
                    </a:lnTo>
                    <a:lnTo>
                      <a:pt x="47" y="37"/>
                    </a:lnTo>
                    <a:lnTo>
                      <a:pt x="51" y="30"/>
                    </a:lnTo>
                    <a:lnTo>
                      <a:pt x="51" y="30"/>
                    </a:lnTo>
                    <a:lnTo>
                      <a:pt x="47" y="20"/>
                    </a:lnTo>
                    <a:lnTo>
                      <a:pt x="47" y="20"/>
                    </a:lnTo>
                    <a:lnTo>
                      <a:pt x="41" y="13"/>
                    </a:lnTo>
                    <a:lnTo>
                      <a:pt x="41" y="13"/>
                    </a:lnTo>
                    <a:lnTo>
                      <a:pt x="34" y="13"/>
                    </a:lnTo>
                    <a:lnTo>
                      <a:pt x="3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60"/>
              <p:cNvSpPr>
                <a:spLocks/>
              </p:cNvSpPr>
              <p:nvPr/>
            </p:nvSpPr>
            <p:spPr bwMode="auto">
              <a:xfrm>
                <a:off x="3250683" y="3118619"/>
                <a:ext cx="59215" cy="79992"/>
              </a:xfrm>
              <a:custGeom>
                <a:avLst/>
                <a:gdLst>
                  <a:gd name="T0" fmla="*/ 57 w 57"/>
                  <a:gd name="T1" fmla="*/ 77 h 77"/>
                  <a:gd name="T2" fmla="*/ 0 w 57"/>
                  <a:gd name="T3" fmla="*/ 77 h 77"/>
                  <a:gd name="T4" fmla="*/ 0 w 57"/>
                  <a:gd name="T5" fmla="*/ 67 h 77"/>
                  <a:gd name="T6" fmla="*/ 10 w 57"/>
                  <a:gd name="T7" fmla="*/ 67 h 77"/>
                  <a:gd name="T8" fmla="*/ 10 w 57"/>
                  <a:gd name="T9" fmla="*/ 67 h 77"/>
                  <a:gd name="T10" fmla="*/ 4 w 57"/>
                  <a:gd name="T11" fmla="*/ 61 h 77"/>
                  <a:gd name="T12" fmla="*/ 4 w 57"/>
                  <a:gd name="T13" fmla="*/ 61 h 77"/>
                  <a:gd name="T14" fmla="*/ 0 w 57"/>
                  <a:gd name="T15" fmla="*/ 51 h 77"/>
                  <a:gd name="T16" fmla="*/ 0 w 57"/>
                  <a:gd name="T17" fmla="*/ 51 h 77"/>
                  <a:gd name="T18" fmla="*/ 4 w 57"/>
                  <a:gd name="T19" fmla="*/ 40 h 77"/>
                  <a:gd name="T20" fmla="*/ 4 w 57"/>
                  <a:gd name="T21" fmla="*/ 40 h 77"/>
                  <a:gd name="T22" fmla="*/ 10 w 57"/>
                  <a:gd name="T23" fmla="*/ 34 h 77"/>
                  <a:gd name="T24" fmla="*/ 10 w 57"/>
                  <a:gd name="T25" fmla="*/ 34 h 77"/>
                  <a:gd name="T26" fmla="*/ 4 w 57"/>
                  <a:gd name="T27" fmla="*/ 27 h 77"/>
                  <a:gd name="T28" fmla="*/ 0 w 57"/>
                  <a:gd name="T29" fmla="*/ 17 h 77"/>
                  <a:gd name="T30" fmla="*/ 0 w 57"/>
                  <a:gd name="T31" fmla="*/ 17 h 77"/>
                  <a:gd name="T32" fmla="*/ 0 w 57"/>
                  <a:gd name="T33" fmla="*/ 10 h 77"/>
                  <a:gd name="T34" fmla="*/ 4 w 57"/>
                  <a:gd name="T35" fmla="*/ 3 h 77"/>
                  <a:gd name="T36" fmla="*/ 4 w 57"/>
                  <a:gd name="T37" fmla="*/ 3 h 77"/>
                  <a:gd name="T38" fmla="*/ 10 w 57"/>
                  <a:gd name="T39" fmla="*/ 0 h 77"/>
                  <a:gd name="T40" fmla="*/ 20 w 57"/>
                  <a:gd name="T41" fmla="*/ 0 h 77"/>
                  <a:gd name="T42" fmla="*/ 57 w 57"/>
                  <a:gd name="T43" fmla="*/ 0 h 77"/>
                  <a:gd name="T44" fmla="*/ 57 w 57"/>
                  <a:gd name="T45" fmla="*/ 10 h 77"/>
                  <a:gd name="T46" fmla="*/ 24 w 57"/>
                  <a:gd name="T47" fmla="*/ 10 h 77"/>
                  <a:gd name="T48" fmla="*/ 24 w 57"/>
                  <a:gd name="T49" fmla="*/ 10 h 77"/>
                  <a:gd name="T50" fmla="*/ 14 w 57"/>
                  <a:gd name="T51" fmla="*/ 10 h 77"/>
                  <a:gd name="T52" fmla="*/ 14 w 57"/>
                  <a:gd name="T53" fmla="*/ 10 h 77"/>
                  <a:gd name="T54" fmla="*/ 10 w 57"/>
                  <a:gd name="T55" fmla="*/ 14 h 77"/>
                  <a:gd name="T56" fmla="*/ 10 w 57"/>
                  <a:gd name="T57" fmla="*/ 14 h 77"/>
                  <a:gd name="T58" fmla="*/ 7 w 57"/>
                  <a:gd name="T59" fmla="*/ 20 h 77"/>
                  <a:gd name="T60" fmla="*/ 7 w 57"/>
                  <a:gd name="T61" fmla="*/ 20 h 77"/>
                  <a:gd name="T62" fmla="*/ 10 w 57"/>
                  <a:gd name="T63" fmla="*/ 24 h 77"/>
                  <a:gd name="T64" fmla="*/ 14 w 57"/>
                  <a:gd name="T65" fmla="*/ 30 h 77"/>
                  <a:gd name="T66" fmla="*/ 14 w 57"/>
                  <a:gd name="T67" fmla="*/ 30 h 77"/>
                  <a:gd name="T68" fmla="*/ 17 w 57"/>
                  <a:gd name="T69" fmla="*/ 34 h 77"/>
                  <a:gd name="T70" fmla="*/ 24 w 57"/>
                  <a:gd name="T71" fmla="*/ 34 h 77"/>
                  <a:gd name="T72" fmla="*/ 57 w 57"/>
                  <a:gd name="T73" fmla="*/ 34 h 77"/>
                  <a:gd name="T74" fmla="*/ 57 w 57"/>
                  <a:gd name="T75" fmla="*/ 44 h 77"/>
                  <a:gd name="T76" fmla="*/ 20 w 57"/>
                  <a:gd name="T77" fmla="*/ 44 h 77"/>
                  <a:gd name="T78" fmla="*/ 20 w 57"/>
                  <a:gd name="T79" fmla="*/ 44 h 77"/>
                  <a:gd name="T80" fmla="*/ 10 w 57"/>
                  <a:gd name="T81" fmla="*/ 44 h 77"/>
                  <a:gd name="T82" fmla="*/ 10 w 57"/>
                  <a:gd name="T83" fmla="*/ 44 h 77"/>
                  <a:gd name="T84" fmla="*/ 10 w 57"/>
                  <a:gd name="T85" fmla="*/ 47 h 77"/>
                  <a:gd name="T86" fmla="*/ 7 w 57"/>
                  <a:gd name="T87" fmla="*/ 54 h 77"/>
                  <a:gd name="T88" fmla="*/ 7 w 57"/>
                  <a:gd name="T89" fmla="*/ 54 h 77"/>
                  <a:gd name="T90" fmla="*/ 10 w 57"/>
                  <a:gd name="T91" fmla="*/ 61 h 77"/>
                  <a:gd name="T92" fmla="*/ 10 w 57"/>
                  <a:gd name="T93" fmla="*/ 61 h 77"/>
                  <a:gd name="T94" fmla="*/ 17 w 57"/>
                  <a:gd name="T95" fmla="*/ 64 h 77"/>
                  <a:gd name="T96" fmla="*/ 17 w 57"/>
                  <a:gd name="T97" fmla="*/ 64 h 77"/>
                  <a:gd name="T98" fmla="*/ 27 w 57"/>
                  <a:gd name="T99" fmla="*/ 67 h 77"/>
                  <a:gd name="T100" fmla="*/ 57 w 57"/>
                  <a:gd name="T101" fmla="*/ 67 h 77"/>
                  <a:gd name="T102" fmla="*/ 57 w 57"/>
                  <a:gd name="T10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77">
                    <a:moveTo>
                      <a:pt x="57" y="77"/>
                    </a:moveTo>
                    <a:lnTo>
                      <a:pt x="0" y="77"/>
                    </a:lnTo>
                    <a:lnTo>
                      <a:pt x="0" y="67"/>
                    </a:lnTo>
                    <a:lnTo>
                      <a:pt x="10" y="67"/>
                    </a:lnTo>
                    <a:lnTo>
                      <a:pt x="10" y="67"/>
                    </a:lnTo>
                    <a:lnTo>
                      <a:pt x="4" y="61"/>
                    </a:lnTo>
                    <a:lnTo>
                      <a:pt x="4" y="61"/>
                    </a:lnTo>
                    <a:lnTo>
                      <a:pt x="0" y="51"/>
                    </a:lnTo>
                    <a:lnTo>
                      <a:pt x="0" y="51"/>
                    </a:lnTo>
                    <a:lnTo>
                      <a:pt x="4" y="40"/>
                    </a:lnTo>
                    <a:lnTo>
                      <a:pt x="4" y="40"/>
                    </a:lnTo>
                    <a:lnTo>
                      <a:pt x="10" y="34"/>
                    </a:lnTo>
                    <a:lnTo>
                      <a:pt x="10" y="34"/>
                    </a:lnTo>
                    <a:lnTo>
                      <a:pt x="4" y="27"/>
                    </a:lnTo>
                    <a:lnTo>
                      <a:pt x="0" y="17"/>
                    </a:lnTo>
                    <a:lnTo>
                      <a:pt x="0" y="17"/>
                    </a:lnTo>
                    <a:lnTo>
                      <a:pt x="0" y="10"/>
                    </a:lnTo>
                    <a:lnTo>
                      <a:pt x="4" y="3"/>
                    </a:lnTo>
                    <a:lnTo>
                      <a:pt x="4" y="3"/>
                    </a:lnTo>
                    <a:lnTo>
                      <a:pt x="10" y="0"/>
                    </a:lnTo>
                    <a:lnTo>
                      <a:pt x="20" y="0"/>
                    </a:lnTo>
                    <a:lnTo>
                      <a:pt x="57" y="0"/>
                    </a:lnTo>
                    <a:lnTo>
                      <a:pt x="57" y="10"/>
                    </a:lnTo>
                    <a:lnTo>
                      <a:pt x="24" y="10"/>
                    </a:lnTo>
                    <a:lnTo>
                      <a:pt x="24" y="10"/>
                    </a:lnTo>
                    <a:lnTo>
                      <a:pt x="14" y="10"/>
                    </a:lnTo>
                    <a:lnTo>
                      <a:pt x="14" y="10"/>
                    </a:lnTo>
                    <a:lnTo>
                      <a:pt x="10" y="14"/>
                    </a:lnTo>
                    <a:lnTo>
                      <a:pt x="10" y="14"/>
                    </a:lnTo>
                    <a:lnTo>
                      <a:pt x="7" y="20"/>
                    </a:lnTo>
                    <a:lnTo>
                      <a:pt x="7" y="20"/>
                    </a:lnTo>
                    <a:lnTo>
                      <a:pt x="10" y="24"/>
                    </a:lnTo>
                    <a:lnTo>
                      <a:pt x="14" y="30"/>
                    </a:lnTo>
                    <a:lnTo>
                      <a:pt x="14" y="30"/>
                    </a:lnTo>
                    <a:lnTo>
                      <a:pt x="17" y="34"/>
                    </a:lnTo>
                    <a:lnTo>
                      <a:pt x="24" y="34"/>
                    </a:lnTo>
                    <a:lnTo>
                      <a:pt x="57" y="34"/>
                    </a:lnTo>
                    <a:lnTo>
                      <a:pt x="57" y="44"/>
                    </a:lnTo>
                    <a:lnTo>
                      <a:pt x="20" y="44"/>
                    </a:lnTo>
                    <a:lnTo>
                      <a:pt x="20" y="44"/>
                    </a:lnTo>
                    <a:lnTo>
                      <a:pt x="10" y="44"/>
                    </a:lnTo>
                    <a:lnTo>
                      <a:pt x="10" y="44"/>
                    </a:lnTo>
                    <a:lnTo>
                      <a:pt x="10" y="47"/>
                    </a:lnTo>
                    <a:lnTo>
                      <a:pt x="7" y="54"/>
                    </a:lnTo>
                    <a:lnTo>
                      <a:pt x="7" y="54"/>
                    </a:lnTo>
                    <a:lnTo>
                      <a:pt x="10" y="61"/>
                    </a:lnTo>
                    <a:lnTo>
                      <a:pt x="10" y="61"/>
                    </a:lnTo>
                    <a:lnTo>
                      <a:pt x="17" y="64"/>
                    </a:lnTo>
                    <a:lnTo>
                      <a:pt x="17" y="64"/>
                    </a:lnTo>
                    <a:lnTo>
                      <a:pt x="27" y="67"/>
                    </a:lnTo>
                    <a:lnTo>
                      <a:pt x="57" y="67"/>
                    </a:lnTo>
                    <a:lnTo>
                      <a:pt x="5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61"/>
              <p:cNvSpPr>
                <a:spLocks noEditPoints="1"/>
              </p:cNvSpPr>
              <p:nvPr/>
            </p:nvSpPr>
            <p:spPr bwMode="auto">
              <a:xfrm>
                <a:off x="3250683" y="3055249"/>
                <a:ext cx="81031" cy="49865"/>
              </a:xfrm>
              <a:custGeom>
                <a:avLst/>
                <a:gdLst>
                  <a:gd name="T0" fmla="*/ 78 w 78"/>
                  <a:gd name="T1" fmla="*/ 48 h 48"/>
                  <a:gd name="T2" fmla="*/ 0 w 78"/>
                  <a:gd name="T3" fmla="*/ 48 h 48"/>
                  <a:gd name="T4" fmla="*/ 0 w 78"/>
                  <a:gd name="T5" fmla="*/ 38 h 48"/>
                  <a:gd name="T6" fmla="*/ 10 w 78"/>
                  <a:gd name="T7" fmla="*/ 38 h 48"/>
                  <a:gd name="T8" fmla="*/ 10 w 78"/>
                  <a:gd name="T9" fmla="*/ 38 h 48"/>
                  <a:gd name="T10" fmla="*/ 4 w 78"/>
                  <a:gd name="T11" fmla="*/ 31 h 48"/>
                  <a:gd name="T12" fmla="*/ 4 w 78"/>
                  <a:gd name="T13" fmla="*/ 31 h 48"/>
                  <a:gd name="T14" fmla="*/ 0 w 78"/>
                  <a:gd name="T15" fmla="*/ 24 h 48"/>
                  <a:gd name="T16" fmla="*/ 0 w 78"/>
                  <a:gd name="T17" fmla="*/ 24 h 48"/>
                  <a:gd name="T18" fmla="*/ 4 w 78"/>
                  <a:gd name="T19" fmla="*/ 11 h 48"/>
                  <a:gd name="T20" fmla="*/ 4 w 78"/>
                  <a:gd name="T21" fmla="*/ 11 h 48"/>
                  <a:gd name="T22" fmla="*/ 14 w 78"/>
                  <a:gd name="T23" fmla="*/ 0 h 48"/>
                  <a:gd name="T24" fmla="*/ 14 w 78"/>
                  <a:gd name="T25" fmla="*/ 0 h 48"/>
                  <a:gd name="T26" fmla="*/ 30 w 78"/>
                  <a:gd name="T27" fmla="*/ 0 h 48"/>
                  <a:gd name="T28" fmla="*/ 30 w 78"/>
                  <a:gd name="T29" fmla="*/ 0 h 48"/>
                  <a:gd name="T30" fmla="*/ 44 w 78"/>
                  <a:gd name="T31" fmla="*/ 0 h 48"/>
                  <a:gd name="T32" fmla="*/ 44 w 78"/>
                  <a:gd name="T33" fmla="*/ 0 h 48"/>
                  <a:gd name="T34" fmla="*/ 51 w 78"/>
                  <a:gd name="T35" fmla="*/ 7 h 48"/>
                  <a:gd name="T36" fmla="*/ 54 w 78"/>
                  <a:gd name="T37" fmla="*/ 11 h 48"/>
                  <a:gd name="T38" fmla="*/ 54 w 78"/>
                  <a:gd name="T39" fmla="*/ 11 h 48"/>
                  <a:gd name="T40" fmla="*/ 57 w 78"/>
                  <a:gd name="T41" fmla="*/ 24 h 48"/>
                  <a:gd name="T42" fmla="*/ 57 w 78"/>
                  <a:gd name="T43" fmla="*/ 24 h 48"/>
                  <a:gd name="T44" fmla="*/ 57 w 78"/>
                  <a:gd name="T45" fmla="*/ 31 h 48"/>
                  <a:gd name="T46" fmla="*/ 57 w 78"/>
                  <a:gd name="T47" fmla="*/ 31 h 48"/>
                  <a:gd name="T48" fmla="*/ 51 w 78"/>
                  <a:gd name="T49" fmla="*/ 38 h 48"/>
                  <a:gd name="T50" fmla="*/ 78 w 78"/>
                  <a:gd name="T51" fmla="*/ 38 h 48"/>
                  <a:gd name="T52" fmla="*/ 78 w 78"/>
                  <a:gd name="T53" fmla="*/ 48 h 48"/>
                  <a:gd name="T54" fmla="*/ 30 w 78"/>
                  <a:gd name="T55" fmla="*/ 38 h 48"/>
                  <a:gd name="T56" fmla="*/ 30 w 78"/>
                  <a:gd name="T57" fmla="*/ 38 h 48"/>
                  <a:gd name="T58" fmla="*/ 41 w 78"/>
                  <a:gd name="T59" fmla="*/ 38 h 48"/>
                  <a:gd name="T60" fmla="*/ 47 w 78"/>
                  <a:gd name="T61" fmla="*/ 34 h 48"/>
                  <a:gd name="T62" fmla="*/ 47 w 78"/>
                  <a:gd name="T63" fmla="*/ 34 h 48"/>
                  <a:gd name="T64" fmla="*/ 51 w 78"/>
                  <a:gd name="T65" fmla="*/ 31 h 48"/>
                  <a:gd name="T66" fmla="*/ 51 w 78"/>
                  <a:gd name="T67" fmla="*/ 24 h 48"/>
                  <a:gd name="T68" fmla="*/ 51 w 78"/>
                  <a:gd name="T69" fmla="*/ 24 h 48"/>
                  <a:gd name="T70" fmla="*/ 51 w 78"/>
                  <a:gd name="T71" fmla="*/ 17 h 48"/>
                  <a:gd name="T72" fmla="*/ 44 w 78"/>
                  <a:gd name="T73" fmla="*/ 14 h 48"/>
                  <a:gd name="T74" fmla="*/ 44 w 78"/>
                  <a:gd name="T75" fmla="*/ 14 h 48"/>
                  <a:gd name="T76" fmla="*/ 37 w 78"/>
                  <a:gd name="T77" fmla="*/ 11 h 48"/>
                  <a:gd name="T78" fmla="*/ 30 w 78"/>
                  <a:gd name="T79" fmla="*/ 7 h 48"/>
                  <a:gd name="T80" fmla="*/ 30 w 78"/>
                  <a:gd name="T81" fmla="*/ 7 h 48"/>
                  <a:gd name="T82" fmla="*/ 20 w 78"/>
                  <a:gd name="T83" fmla="*/ 11 h 48"/>
                  <a:gd name="T84" fmla="*/ 14 w 78"/>
                  <a:gd name="T85" fmla="*/ 14 h 48"/>
                  <a:gd name="T86" fmla="*/ 14 w 78"/>
                  <a:gd name="T87" fmla="*/ 14 h 48"/>
                  <a:gd name="T88" fmla="*/ 10 w 78"/>
                  <a:gd name="T89" fmla="*/ 17 h 48"/>
                  <a:gd name="T90" fmla="*/ 7 w 78"/>
                  <a:gd name="T91" fmla="*/ 24 h 48"/>
                  <a:gd name="T92" fmla="*/ 7 w 78"/>
                  <a:gd name="T93" fmla="*/ 24 h 48"/>
                  <a:gd name="T94" fmla="*/ 10 w 78"/>
                  <a:gd name="T95" fmla="*/ 27 h 48"/>
                  <a:gd name="T96" fmla="*/ 14 w 78"/>
                  <a:gd name="T97" fmla="*/ 34 h 48"/>
                  <a:gd name="T98" fmla="*/ 14 w 78"/>
                  <a:gd name="T99" fmla="*/ 34 h 48"/>
                  <a:gd name="T100" fmla="*/ 20 w 78"/>
                  <a:gd name="T101" fmla="*/ 38 h 48"/>
                  <a:gd name="T102" fmla="*/ 30 w 78"/>
                  <a:gd name="T103" fmla="*/ 38 h 48"/>
                  <a:gd name="T104" fmla="*/ 30 w 78"/>
                  <a:gd name="T105"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 h="48">
                    <a:moveTo>
                      <a:pt x="78" y="48"/>
                    </a:moveTo>
                    <a:lnTo>
                      <a:pt x="0" y="48"/>
                    </a:lnTo>
                    <a:lnTo>
                      <a:pt x="0" y="38"/>
                    </a:lnTo>
                    <a:lnTo>
                      <a:pt x="10" y="38"/>
                    </a:lnTo>
                    <a:lnTo>
                      <a:pt x="10" y="38"/>
                    </a:lnTo>
                    <a:lnTo>
                      <a:pt x="4" y="31"/>
                    </a:lnTo>
                    <a:lnTo>
                      <a:pt x="4" y="31"/>
                    </a:lnTo>
                    <a:lnTo>
                      <a:pt x="0" y="24"/>
                    </a:lnTo>
                    <a:lnTo>
                      <a:pt x="0" y="24"/>
                    </a:lnTo>
                    <a:lnTo>
                      <a:pt x="4" y="11"/>
                    </a:lnTo>
                    <a:lnTo>
                      <a:pt x="4" y="11"/>
                    </a:lnTo>
                    <a:lnTo>
                      <a:pt x="14" y="0"/>
                    </a:lnTo>
                    <a:lnTo>
                      <a:pt x="14" y="0"/>
                    </a:lnTo>
                    <a:lnTo>
                      <a:pt x="30" y="0"/>
                    </a:lnTo>
                    <a:lnTo>
                      <a:pt x="30" y="0"/>
                    </a:lnTo>
                    <a:lnTo>
                      <a:pt x="44" y="0"/>
                    </a:lnTo>
                    <a:lnTo>
                      <a:pt x="44" y="0"/>
                    </a:lnTo>
                    <a:lnTo>
                      <a:pt x="51" y="7"/>
                    </a:lnTo>
                    <a:lnTo>
                      <a:pt x="54" y="11"/>
                    </a:lnTo>
                    <a:lnTo>
                      <a:pt x="54" y="11"/>
                    </a:lnTo>
                    <a:lnTo>
                      <a:pt x="57" y="24"/>
                    </a:lnTo>
                    <a:lnTo>
                      <a:pt x="57" y="24"/>
                    </a:lnTo>
                    <a:lnTo>
                      <a:pt x="57" y="31"/>
                    </a:lnTo>
                    <a:lnTo>
                      <a:pt x="57" y="31"/>
                    </a:lnTo>
                    <a:lnTo>
                      <a:pt x="51" y="38"/>
                    </a:lnTo>
                    <a:lnTo>
                      <a:pt x="78" y="38"/>
                    </a:lnTo>
                    <a:lnTo>
                      <a:pt x="78" y="48"/>
                    </a:lnTo>
                    <a:close/>
                    <a:moveTo>
                      <a:pt x="30" y="38"/>
                    </a:moveTo>
                    <a:lnTo>
                      <a:pt x="30" y="38"/>
                    </a:lnTo>
                    <a:lnTo>
                      <a:pt x="41" y="38"/>
                    </a:lnTo>
                    <a:lnTo>
                      <a:pt x="47" y="34"/>
                    </a:lnTo>
                    <a:lnTo>
                      <a:pt x="47" y="34"/>
                    </a:lnTo>
                    <a:lnTo>
                      <a:pt x="51" y="31"/>
                    </a:lnTo>
                    <a:lnTo>
                      <a:pt x="51" y="24"/>
                    </a:lnTo>
                    <a:lnTo>
                      <a:pt x="51" y="24"/>
                    </a:lnTo>
                    <a:lnTo>
                      <a:pt x="51" y="17"/>
                    </a:lnTo>
                    <a:lnTo>
                      <a:pt x="44" y="14"/>
                    </a:lnTo>
                    <a:lnTo>
                      <a:pt x="44" y="14"/>
                    </a:lnTo>
                    <a:lnTo>
                      <a:pt x="37" y="11"/>
                    </a:lnTo>
                    <a:lnTo>
                      <a:pt x="30" y="7"/>
                    </a:lnTo>
                    <a:lnTo>
                      <a:pt x="30" y="7"/>
                    </a:lnTo>
                    <a:lnTo>
                      <a:pt x="20" y="11"/>
                    </a:lnTo>
                    <a:lnTo>
                      <a:pt x="14" y="14"/>
                    </a:lnTo>
                    <a:lnTo>
                      <a:pt x="14" y="14"/>
                    </a:lnTo>
                    <a:lnTo>
                      <a:pt x="10" y="17"/>
                    </a:lnTo>
                    <a:lnTo>
                      <a:pt x="7" y="24"/>
                    </a:lnTo>
                    <a:lnTo>
                      <a:pt x="7" y="24"/>
                    </a:lnTo>
                    <a:lnTo>
                      <a:pt x="10" y="27"/>
                    </a:lnTo>
                    <a:lnTo>
                      <a:pt x="14" y="34"/>
                    </a:lnTo>
                    <a:lnTo>
                      <a:pt x="14" y="34"/>
                    </a:lnTo>
                    <a:lnTo>
                      <a:pt x="20" y="38"/>
                    </a:lnTo>
                    <a:lnTo>
                      <a:pt x="30" y="38"/>
                    </a:lnTo>
                    <a:lnTo>
                      <a:pt x="3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62"/>
              <p:cNvSpPr>
                <a:spLocks/>
              </p:cNvSpPr>
              <p:nvPr/>
            </p:nvSpPr>
            <p:spPr bwMode="auto">
              <a:xfrm>
                <a:off x="3229906" y="2985645"/>
                <a:ext cx="104925" cy="24933"/>
              </a:xfrm>
              <a:custGeom>
                <a:avLst/>
                <a:gdLst>
                  <a:gd name="T0" fmla="*/ 101 w 101"/>
                  <a:gd name="T1" fmla="*/ 7 h 24"/>
                  <a:gd name="T2" fmla="*/ 101 w 101"/>
                  <a:gd name="T3" fmla="*/ 7 h 24"/>
                  <a:gd name="T4" fmla="*/ 77 w 101"/>
                  <a:gd name="T5" fmla="*/ 20 h 24"/>
                  <a:gd name="T6" fmla="*/ 77 w 101"/>
                  <a:gd name="T7" fmla="*/ 20 h 24"/>
                  <a:gd name="T8" fmla="*/ 64 w 101"/>
                  <a:gd name="T9" fmla="*/ 24 h 24"/>
                  <a:gd name="T10" fmla="*/ 50 w 101"/>
                  <a:gd name="T11" fmla="*/ 24 h 24"/>
                  <a:gd name="T12" fmla="*/ 50 w 101"/>
                  <a:gd name="T13" fmla="*/ 24 h 24"/>
                  <a:gd name="T14" fmla="*/ 37 w 101"/>
                  <a:gd name="T15" fmla="*/ 24 h 24"/>
                  <a:gd name="T16" fmla="*/ 27 w 101"/>
                  <a:gd name="T17" fmla="*/ 20 h 24"/>
                  <a:gd name="T18" fmla="*/ 27 w 101"/>
                  <a:gd name="T19" fmla="*/ 20 h 24"/>
                  <a:gd name="T20" fmla="*/ 13 w 101"/>
                  <a:gd name="T21" fmla="*/ 14 h 24"/>
                  <a:gd name="T22" fmla="*/ 0 w 101"/>
                  <a:gd name="T23" fmla="*/ 7 h 24"/>
                  <a:gd name="T24" fmla="*/ 0 w 101"/>
                  <a:gd name="T25" fmla="*/ 0 h 24"/>
                  <a:gd name="T26" fmla="*/ 0 w 101"/>
                  <a:gd name="T27" fmla="*/ 0 h 24"/>
                  <a:gd name="T28" fmla="*/ 13 w 101"/>
                  <a:gd name="T29" fmla="*/ 7 h 24"/>
                  <a:gd name="T30" fmla="*/ 13 w 101"/>
                  <a:gd name="T31" fmla="*/ 7 h 24"/>
                  <a:gd name="T32" fmla="*/ 30 w 101"/>
                  <a:gd name="T33" fmla="*/ 14 h 24"/>
                  <a:gd name="T34" fmla="*/ 30 w 101"/>
                  <a:gd name="T35" fmla="*/ 14 h 24"/>
                  <a:gd name="T36" fmla="*/ 50 w 101"/>
                  <a:gd name="T37" fmla="*/ 17 h 24"/>
                  <a:gd name="T38" fmla="*/ 50 w 101"/>
                  <a:gd name="T39" fmla="*/ 17 h 24"/>
                  <a:gd name="T40" fmla="*/ 74 w 101"/>
                  <a:gd name="T41" fmla="*/ 10 h 24"/>
                  <a:gd name="T42" fmla="*/ 101 w 101"/>
                  <a:gd name="T43" fmla="*/ 0 h 24"/>
                  <a:gd name="T44" fmla="*/ 101 w 101"/>
                  <a:gd name="T4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4">
                    <a:moveTo>
                      <a:pt x="101" y="7"/>
                    </a:moveTo>
                    <a:lnTo>
                      <a:pt x="101" y="7"/>
                    </a:lnTo>
                    <a:lnTo>
                      <a:pt x="77" y="20"/>
                    </a:lnTo>
                    <a:lnTo>
                      <a:pt x="77" y="20"/>
                    </a:lnTo>
                    <a:lnTo>
                      <a:pt x="64" y="24"/>
                    </a:lnTo>
                    <a:lnTo>
                      <a:pt x="50" y="24"/>
                    </a:lnTo>
                    <a:lnTo>
                      <a:pt x="50" y="24"/>
                    </a:lnTo>
                    <a:lnTo>
                      <a:pt x="37" y="24"/>
                    </a:lnTo>
                    <a:lnTo>
                      <a:pt x="27" y="20"/>
                    </a:lnTo>
                    <a:lnTo>
                      <a:pt x="27" y="20"/>
                    </a:lnTo>
                    <a:lnTo>
                      <a:pt x="13" y="14"/>
                    </a:lnTo>
                    <a:lnTo>
                      <a:pt x="0" y="7"/>
                    </a:lnTo>
                    <a:lnTo>
                      <a:pt x="0" y="0"/>
                    </a:lnTo>
                    <a:lnTo>
                      <a:pt x="0" y="0"/>
                    </a:lnTo>
                    <a:lnTo>
                      <a:pt x="13" y="7"/>
                    </a:lnTo>
                    <a:lnTo>
                      <a:pt x="13" y="7"/>
                    </a:lnTo>
                    <a:lnTo>
                      <a:pt x="30" y="14"/>
                    </a:lnTo>
                    <a:lnTo>
                      <a:pt x="30" y="14"/>
                    </a:lnTo>
                    <a:lnTo>
                      <a:pt x="50" y="17"/>
                    </a:lnTo>
                    <a:lnTo>
                      <a:pt x="50" y="17"/>
                    </a:lnTo>
                    <a:lnTo>
                      <a:pt x="74" y="10"/>
                    </a:lnTo>
                    <a:lnTo>
                      <a:pt x="101" y="0"/>
                    </a:lnTo>
                    <a:lnTo>
                      <a:pt x="10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63"/>
              <p:cNvSpPr>
                <a:spLocks noEditPoints="1"/>
              </p:cNvSpPr>
              <p:nvPr/>
            </p:nvSpPr>
            <p:spPr bwMode="auto">
              <a:xfrm>
                <a:off x="3229906" y="2926430"/>
                <a:ext cx="79992" cy="51943"/>
              </a:xfrm>
              <a:custGeom>
                <a:avLst/>
                <a:gdLst>
                  <a:gd name="T0" fmla="*/ 77 w 77"/>
                  <a:gd name="T1" fmla="*/ 10 h 50"/>
                  <a:gd name="T2" fmla="*/ 71 w 77"/>
                  <a:gd name="T3" fmla="*/ 10 h 50"/>
                  <a:gd name="T4" fmla="*/ 71 w 77"/>
                  <a:gd name="T5" fmla="*/ 10 h 50"/>
                  <a:gd name="T6" fmla="*/ 77 w 77"/>
                  <a:gd name="T7" fmla="*/ 17 h 50"/>
                  <a:gd name="T8" fmla="*/ 77 w 77"/>
                  <a:gd name="T9" fmla="*/ 24 h 50"/>
                  <a:gd name="T10" fmla="*/ 77 w 77"/>
                  <a:gd name="T11" fmla="*/ 24 h 50"/>
                  <a:gd name="T12" fmla="*/ 74 w 77"/>
                  <a:gd name="T13" fmla="*/ 37 h 50"/>
                  <a:gd name="T14" fmla="*/ 74 w 77"/>
                  <a:gd name="T15" fmla="*/ 37 h 50"/>
                  <a:gd name="T16" fmla="*/ 64 w 77"/>
                  <a:gd name="T17" fmla="*/ 47 h 50"/>
                  <a:gd name="T18" fmla="*/ 64 w 77"/>
                  <a:gd name="T19" fmla="*/ 47 h 50"/>
                  <a:gd name="T20" fmla="*/ 50 w 77"/>
                  <a:gd name="T21" fmla="*/ 50 h 50"/>
                  <a:gd name="T22" fmla="*/ 50 w 77"/>
                  <a:gd name="T23" fmla="*/ 50 h 50"/>
                  <a:gd name="T24" fmla="*/ 34 w 77"/>
                  <a:gd name="T25" fmla="*/ 47 h 50"/>
                  <a:gd name="T26" fmla="*/ 34 w 77"/>
                  <a:gd name="T27" fmla="*/ 47 h 50"/>
                  <a:gd name="T28" fmla="*/ 27 w 77"/>
                  <a:gd name="T29" fmla="*/ 44 h 50"/>
                  <a:gd name="T30" fmla="*/ 24 w 77"/>
                  <a:gd name="T31" fmla="*/ 37 h 50"/>
                  <a:gd name="T32" fmla="*/ 24 w 77"/>
                  <a:gd name="T33" fmla="*/ 37 h 50"/>
                  <a:gd name="T34" fmla="*/ 20 w 77"/>
                  <a:gd name="T35" fmla="*/ 27 h 50"/>
                  <a:gd name="T36" fmla="*/ 20 w 77"/>
                  <a:gd name="T37" fmla="*/ 27 h 50"/>
                  <a:gd name="T38" fmla="*/ 24 w 77"/>
                  <a:gd name="T39" fmla="*/ 17 h 50"/>
                  <a:gd name="T40" fmla="*/ 24 w 77"/>
                  <a:gd name="T41" fmla="*/ 17 h 50"/>
                  <a:gd name="T42" fmla="*/ 27 w 77"/>
                  <a:gd name="T43" fmla="*/ 10 h 50"/>
                  <a:gd name="T44" fmla="*/ 0 w 77"/>
                  <a:gd name="T45" fmla="*/ 10 h 50"/>
                  <a:gd name="T46" fmla="*/ 0 w 77"/>
                  <a:gd name="T47" fmla="*/ 0 h 50"/>
                  <a:gd name="T48" fmla="*/ 77 w 77"/>
                  <a:gd name="T49" fmla="*/ 0 h 50"/>
                  <a:gd name="T50" fmla="*/ 77 w 77"/>
                  <a:gd name="T51" fmla="*/ 10 h 50"/>
                  <a:gd name="T52" fmla="*/ 50 w 77"/>
                  <a:gd name="T53" fmla="*/ 40 h 50"/>
                  <a:gd name="T54" fmla="*/ 50 w 77"/>
                  <a:gd name="T55" fmla="*/ 40 h 50"/>
                  <a:gd name="T56" fmla="*/ 57 w 77"/>
                  <a:gd name="T57" fmla="*/ 37 h 50"/>
                  <a:gd name="T58" fmla="*/ 64 w 77"/>
                  <a:gd name="T59" fmla="*/ 34 h 50"/>
                  <a:gd name="T60" fmla="*/ 64 w 77"/>
                  <a:gd name="T61" fmla="*/ 34 h 50"/>
                  <a:gd name="T62" fmla="*/ 71 w 77"/>
                  <a:gd name="T63" fmla="*/ 30 h 50"/>
                  <a:gd name="T64" fmla="*/ 71 w 77"/>
                  <a:gd name="T65" fmla="*/ 24 h 50"/>
                  <a:gd name="T66" fmla="*/ 71 w 77"/>
                  <a:gd name="T67" fmla="*/ 24 h 50"/>
                  <a:gd name="T68" fmla="*/ 71 w 77"/>
                  <a:gd name="T69" fmla="*/ 17 h 50"/>
                  <a:gd name="T70" fmla="*/ 67 w 77"/>
                  <a:gd name="T71" fmla="*/ 13 h 50"/>
                  <a:gd name="T72" fmla="*/ 67 w 77"/>
                  <a:gd name="T73" fmla="*/ 13 h 50"/>
                  <a:gd name="T74" fmla="*/ 61 w 77"/>
                  <a:gd name="T75" fmla="*/ 10 h 50"/>
                  <a:gd name="T76" fmla="*/ 50 w 77"/>
                  <a:gd name="T77" fmla="*/ 10 h 50"/>
                  <a:gd name="T78" fmla="*/ 50 w 77"/>
                  <a:gd name="T79" fmla="*/ 10 h 50"/>
                  <a:gd name="T80" fmla="*/ 40 w 77"/>
                  <a:gd name="T81" fmla="*/ 10 h 50"/>
                  <a:gd name="T82" fmla="*/ 34 w 77"/>
                  <a:gd name="T83" fmla="*/ 13 h 50"/>
                  <a:gd name="T84" fmla="*/ 34 w 77"/>
                  <a:gd name="T85" fmla="*/ 13 h 50"/>
                  <a:gd name="T86" fmla="*/ 30 w 77"/>
                  <a:gd name="T87" fmla="*/ 20 h 50"/>
                  <a:gd name="T88" fmla="*/ 27 w 77"/>
                  <a:gd name="T89" fmla="*/ 24 h 50"/>
                  <a:gd name="T90" fmla="*/ 27 w 77"/>
                  <a:gd name="T91" fmla="*/ 24 h 50"/>
                  <a:gd name="T92" fmla="*/ 30 w 77"/>
                  <a:gd name="T93" fmla="*/ 30 h 50"/>
                  <a:gd name="T94" fmla="*/ 34 w 77"/>
                  <a:gd name="T95" fmla="*/ 34 h 50"/>
                  <a:gd name="T96" fmla="*/ 34 w 77"/>
                  <a:gd name="T97" fmla="*/ 34 h 50"/>
                  <a:gd name="T98" fmla="*/ 40 w 77"/>
                  <a:gd name="T99" fmla="*/ 37 h 50"/>
                  <a:gd name="T100" fmla="*/ 50 w 77"/>
                  <a:gd name="T101" fmla="*/ 40 h 50"/>
                  <a:gd name="T102" fmla="*/ 50 w 77"/>
                  <a:gd name="T103"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50">
                    <a:moveTo>
                      <a:pt x="77" y="10"/>
                    </a:moveTo>
                    <a:lnTo>
                      <a:pt x="71" y="10"/>
                    </a:lnTo>
                    <a:lnTo>
                      <a:pt x="71" y="10"/>
                    </a:lnTo>
                    <a:lnTo>
                      <a:pt x="77" y="17"/>
                    </a:lnTo>
                    <a:lnTo>
                      <a:pt x="77" y="24"/>
                    </a:lnTo>
                    <a:lnTo>
                      <a:pt x="77" y="24"/>
                    </a:lnTo>
                    <a:lnTo>
                      <a:pt x="74" y="37"/>
                    </a:lnTo>
                    <a:lnTo>
                      <a:pt x="74" y="37"/>
                    </a:lnTo>
                    <a:lnTo>
                      <a:pt x="64" y="47"/>
                    </a:lnTo>
                    <a:lnTo>
                      <a:pt x="64" y="47"/>
                    </a:lnTo>
                    <a:lnTo>
                      <a:pt x="50" y="50"/>
                    </a:lnTo>
                    <a:lnTo>
                      <a:pt x="50" y="50"/>
                    </a:lnTo>
                    <a:lnTo>
                      <a:pt x="34" y="47"/>
                    </a:lnTo>
                    <a:lnTo>
                      <a:pt x="34" y="47"/>
                    </a:lnTo>
                    <a:lnTo>
                      <a:pt x="27" y="44"/>
                    </a:lnTo>
                    <a:lnTo>
                      <a:pt x="24" y="37"/>
                    </a:lnTo>
                    <a:lnTo>
                      <a:pt x="24" y="37"/>
                    </a:lnTo>
                    <a:lnTo>
                      <a:pt x="20" y="27"/>
                    </a:lnTo>
                    <a:lnTo>
                      <a:pt x="20" y="27"/>
                    </a:lnTo>
                    <a:lnTo>
                      <a:pt x="24" y="17"/>
                    </a:lnTo>
                    <a:lnTo>
                      <a:pt x="24" y="17"/>
                    </a:lnTo>
                    <a:lnTo>
                      <a:pt x="27" y="10"/>
                    </a:lnTo>
                    <a:lnTo>
                      <a:pt x="0" y="10"/>
                    </a:lnTo>
                    <a:lnTo>
                      <a:pt x="0" y="0"/>
                    </a:lnTo>
                    <a:lnTo>
                      <a:pt x="77" y="0"/>
                    </a:lnTo>
                    <a:lnTo>
                      <a:pt x="77" y="10"/>
                    </a:lnTo>
                    <a:close/>
                    <a:moveTo>
                      <a:pt x="50" y="40"/>
                    </a:moveTo>
                    <a:lnTo>
                      <a:pt x="50" y="40"/>
                    </a:lnTo>
                    <a:lnTo>
                      <a:pt x="57" y="37"/>
                    </a:lnTo>
                    <a:lnTo>
                      <a:pt x="64" y="34"/>
                    </a:lnTo>
                    <a:lnTo>
                      <a:pt x="64" y="34"/>
                    </a:lnTo>
                    <a:lnTo>
                      <a:pt x="71" y="30"/>
                    </a:lnTo>
                    <a:lnTo>
                      <a:pt x="71" y="24"/>
                    </a:lnTo>
                    <a:lnTo>
                      <a:pt x="71" y="24"/>
                    </a:lnTo>
                    <a:lnTo>
                      <a:pt x="71" y="17"/>
                    </a:lnTo>
                    <a:lnTo>
                      <a:pt x="67" y="13"/>
                    </a:lnTo>
                    <a:lnTo>
                      <a:pt x="67" y="13"/>
                    </a:lnTo>
                    <a:lnTo>
                      <a:pt x="61" y="10"/>
                    </a:lnTo>
                    <a:lnTo>
                      <a:pt x="50" y="10"/>
                    </a:lnTo>
                    <a:lnTo>
                      <a:pt x="50" y="10"/>
                    </a:lnTo>
                    <a:lnTo>
                      <a:pt x="40" y="10"/>
                    </a:lnTo>
                    <a:lnTo>
                      <a:pt x="34" y="13"/>
                    </a:lnTo>
                    <a:lnTo>
                      <a:pt x="34" y="13"/>
                    </a:lnTo>
                    <a:lnTo>
                      <a:pt x="30" y="20"/>
                    </a:lnTo>
                    <a:lnTo>
                      <a:pt x="27" y="24"/>
                    </a:lnTo>
                    <a:lnTo>
                      <a:pt x="27" y="24"/>
                    </a:lnTo>
                    <a:lnTo>
                      <a:pt x="30" y="30"/>
                    </a:lnTo>
                    <a:lnTo>
                      <a:pt x="34" y="34"/>
                    </a:lnTo>
                    <a:lnTo>
                      <a:pt x="34" y="34"/>
                    </a:lnTo>
                    <a:lnTo>
                      <a:pt x="40" y="37"/>
                    </a:lnTo>
                    <a:lnTo>
                      <a:pt x="50" y="40"/>
                    </a:lnTo>
                    <a:lnTo>
                      <a:pt x="5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64"/>
              <p:cNvSpPr>
                <a:spLocks noEditPoints="1"/>
              </p:cNvSpPr>
              <p:nvPr/>
            </p:nvSpPr>
            <p:spPr bwMode="auto">
              <a:xfrm>
                <a:off x="3250683" y="2859943"/>
                <a:ext cx="59215" cy="56098"/>
              </a:xfrm>
              <a:custGeom>
                <a:avLst/>
                <a:gdLst>
                  <a:gd name="T0" fmla="*/ 41 w 57"/>
                  <a:gd name="T1" fmla="*/ 10 h 54"/>
                  <a:gd name="T2" fmla="*/ 41 w 57"/>
                  <a:gd name="T3" fmla="*/ 3 h 54"/>
                  <a:gd name="T4" fmla="*/ 41 w 57"/>
                  <a:gd name="T5" fmla="*/ 3 h 54"/>
                  <a:gd name="T6" fmla="*/ 47 w 57"/>
                  <a:gd name="T7" fmla="*/ 3 h 54"/>
                  <a:gd name="T8" fmla="*/ 54 w 57"/>
                  <a:gd name="T9" fmla="*/ 10 h 54"/>
                  <a:gd name="T10" fmla="*/ 54 w 57"/>
                  <a:gd name="T11" fmla="*/ 10 h 54"/>
                  <a:gd name="T12" fmla="*/ 57 w 57"/>
                  <a:gd name="T13" fmla="*/ 17 h 54"/>
                  <a:gd name="T14" fmla="*/ 57 w 57"/>
                  <a:gd name="T15" fmla="*/ 27 h 54"/>
                  <a:gd name="T16" fmla="*/ 57 w 57"/>
                  <a:gd name="T17" fmla="*/ 27 h 54"/>
                  <a:gd name="T18" fmla="*/ 57 w 57"/>
                  <a:gd name="T19" fmla="*/ 37 h 54"/>
                  <a:gd name="T20" fmla="*/ 51 w 57"/>
                  <a:gd name="T21" fmla="*/ 47 h 54"/>
                  <a:gd name="T22" fmla="*/ 51 w 57"/>
                  <a:gd name="T23" fmla="*/ 47 h 54"/>
                  <a:gd name="T24" fmla="*/ 41 w 57"/>
                  <a:gd name="T25" fmla="*/ 51 h 54"/>
                  <a:gd name="T26" fmla="*/ 30 w 57"/>
                  <a:gd name="T27" fmla="*/ 54 h 54"/>
                  <a:gd name="T28" fmla="*/ 30 w 57"/>
                  <a:gd name="T29" fmla="*/ 54 h 54"/>
                  <a:gd name="T30" fmla="*/ 17 w 57"/>
                  <a:gd name="T31" fmla="*/ 51 h 54"/>
                  <a:gd name="T32" fmla="*/ 7 w 57"/>
                  <a:gd name="T33" fmla="*/ 47 h 54"/>
                  <a:gd name="T34" fmla="*/ 7 w 57"/>
                  <a:gd name="T35" fmla="*/ 47 h 54"/>
                  <a:gd name="T36" fmla="*/ 4 w 57"/>
                  <a:gd name="T37" fmla="*/ 37 h 54"/>
                  <a:gd name="T38" fmla="*/ 0 w 57"/>
                  <a:gd name="T39" fmla="*/ 27 h 54"/>
                  <a:gd name="T40" fmla="*/ 0 w 57"/>
                  <a:gd name="T41" fmla="*/ 27 h 54"/>
                  <a:gd name="T42" fmla="*/ 4 w 57"/>
                  <a:gd name="T43" fmla="*/ 17 h 54"/>
                  <a:gd name="T44" fmla="*/ 7 w 57"/>
                  <a:gd name="T45" fmla="*/ 10 h 54"/>
                  <a:gd name="T46" fmla="*/ 7 w 57"/>
                  <a:gd name="T47" fmla="*/ 10 h 54"/>
                  <a:gd name="T48" fmla="*/ 17 w 57"/>
                  <a:gd name="T49" fmla="*/ 3 h 54"/>
                  <a:gd name="T50" fmla="*/ 30 w 57"/>
                  <a:gd name="T51" fmla="*/ 0 h 54"/>
                  <a:gd name="T52" fmla="*/ 30 w 57"/>
                  <a:gd name="T53" fmla="*/ 0 h 54"/>
                  <a:gd name="T54" fmla="*/ 30 w 57"/>
                  <a:gd name="T55" fmla="*/ 0 h 54"/>
                  <a:gd name="T56" fmla="*/ 30 w 57"/>
                  <a:gd name="T57" fmla="*/ 44 h 54"/>
                  <a:gd name="T58" fmla="*/ 30 w 57"/>
                  <a:gd name="T59" fmla="*/ 44 h 54"/>
                  <a:gd name="T60" fmla="*/ 41 w 57"/>
                  <a:gd name="T61" fmla="*/ 40 h 54"/>
                  <a:gd name="T62" fmla="*/ 47 w 57"/>
                  <a:gd name="T63" fmla="*/ 37 h 54"/>
                  <a:gd name="T64" fmla="*/ 47 w 57"/>
                  <a:gd name="T65" fmla="*/ 37 h 54"/>
                  <a:gd name="T66" fmla="*/ 51 w 57"/>
                  <a:gd name="T67" fmla="*/ 34 h 54"/>
                  <a:gd name="T68" fmla="*/ 51 w 57"/>
                  <a:gd name="T69" fmla="*/ 27 h 54"/>
                  <a:gd name="T70" fmla="*/ 51 w 57"/>
                  <a:gd name="T71" fmla="*/ 27 h 54"/>
                  <a:gd name="T72" fmla="*/ 47 w 57"/>
                  <a:gd name="T73" fmla="*/ 17 h 54"/>
                  <a:gd name="T74" fmla="*/ 47 w 57"/>
                  <a:gd name="T75" fmla="*/ 17 h 54"/>
                  <a:gd name="T76" fmla="*/ 41 w 57"/>
                  <a:gd name="T77" fmla="*/ 10 h 54"/>
                  <a:gd name="T78" fmla="*/ 41 w 57"/>
                  <a:gd name="T79" fmla="*/ 10 h 54"/>
                  <a:gd name="T80" fmla="*/ 24 w 57"/>
                  <a:gd name="T81" fmla="*/ 44 h 54"/>
                  <a:gd name="T82" fmla="*/ 24 w 57"/>
                  <a:gd name="T83" fmla="*/ 10 h 54"/>
                  <a:gd name="T84" fmla="*/ 24 w 57"/>
                  <a:gd name="T85" fmla="*/ 10 h 54"/>
                  <a:gd name="T86" fmla="*/ 14 w 57"/>
                  <a:gd name="T87" fmla="*/ 14 h 54"/>
                  <a:gd name="T88" fmla="*/ 14 w 57"/>
                  <a:gd name="T89" fmla="*/ 14 h 54"/>
                  <a:gd name="T90" fmla="*/ 10 w 57"/>
                  <a:gd name="T91" fmla="*/ 20 h 54"/>
                  <a:gd name="T92" fmla="*/ 7 w 57"/>
                  <a:gd name="T93" fmla="*/ 27 h 54"/>
                  <a:gd name="T94" fmla="*/ 7 w 57"/>
                  <a:gd name="T95" fmla="*/ 27 h 54"/>
                  <a:gd name="T96" fmla="*/ 10 w 57"/>
                  <a:gd name="T97" fmla="*/ 34 h 54"/>
                  <a:gd name="T98" fmla="*/ 14 w 57"/>
                  <a:gd name="T99" fmla="*/ 37 h 54"/>
                  <a:gd name="T100" fmla="*/ 14 w 57"/>
                  <a:gd name="T101" fmla="*/ 37 h 54"/>
                  <a:gd name="T102" fmla="*/ 17 w 57"/>
                  <a:gd name="T103" fmla="*/ 40 h 54"/>
                  <a:gd name="T104" fmla="*/ 24 w 57"/>
                  <a:gd name="T105" fmla="*/ 44 h 54"/>
                  <a:gd name="T106" fmla="*/ 24 w 57"/>
                  <a:gd name="T107"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4">
                    <a:moveTo>
                      <a:pt x="41" y="10"/>
                    </a:moveTo>
                    <a:lnTo>
                      <a:pt x="41" y="3"/>
                    </a:lnTo>
                    <a:lnTo>
                      <a:pt x="41" y="3"/>
                    </a:lnTo>
                    <a:lnTo>
                      <a:pt x="47" y="3"/>
                    </a:lnTo>
                    <a:lnTo>
                      <a:pt x="54" y="10"/>
                    </a:lnTo>
                    <a:lnTo>
                      <a:pt x="54" y="10"/>
                    </a:lnTo>
                    <a:lnTo>
                      <a:pt x="57" y="17"/>
                    </a:lnTo>
                    <a:lnTo>
                      <a:pt x="57" y="27"/>
                    </a:lnTo>
                    <a:lnTo>
                      <a:pt x="57" y="27"/>
                    </a:lnTo>
                    <a:lnTo>
                      <a:pt x="57" y="37"/>
                    </a:lnTo>
                    <a:lnTo>
                      <a:pt x="51" y="47"/>
                    </a:lnTo>
                    <a:lnTo>
                      <a:pt x="51" y="47"/>
                    </a:lnTo>
                    <a:lnTo>
                      <a:pt x="41" y="51"/>
                    </a:lnTo>
                    <a:lnTo>
                      <a:pt x="30" y="54"/>
                    </a:lnTo>
                    <a:lnTo>
                      <a:pt x="30" y="54"/>
                    </a:lnTo>
                    <a:lnTo>
                      <a:pt x="17" y="51"/>
                    </a:lnTo>
                    <a:lnTo>
                      <a:pt x="7" y="47"/>
                    </a:lnTo>
                    <a:lnTo>
                      <a:pt x="7" y="47"/>
                    </a:lnTo>
                    <a:lnTo>
                      <a:pt x="4" y="37"/>
                    </a:lnTo>
                    <a:lnTo>
                      <a:pt x="0" y="27"/>
                    </a:lnTo>
                    <a:lnTo>
                      <a:pt x="0" y="27"/>
                    </a:lnTo>
                    <a:lnTo>
                      <a:pt x="4" y="17"/>
                    </a:lnTo>
                    <a:lnTo>
                      <a:pt x="7" y="10"/>
                    </a:lnTo>
                    <a:lnTo>
                      <a:pt x="7" y="10"/>
                    </a:lnTo>
                    <a:lnTo>
                      <a:pt x="17" y="3"/>
                    </a:lnTo>
                    <a:lnTo>
                      <a:pt x="30" y="0"/>
                    </a:lnTo>
                    <a:lnTo>
                      <a:pt x="30" y="0"/>
                    </a:lnTo>
                    <a:lnTo>
                      <a:pt x="30" y="0"/>
                    </a:lnTo>
                    <a:lnTo>
                      <a:pt x="30" y="44"/>
                    </a:lnTo>
                    <a:lnTo>
                      <a:pt x="30" y="44"/>
                    </a:lnTo>
                    <a:lnTo>
                      <a:pt x="41" y="40"/>
                    </a:lnTo>
                    <a:lnTo>
                      <a:pt x="47" y="37"/>
                    </a:lnTo>
                    <a:lnTo>
                      <a:pt x="47" y="37"/>
                    </a:lnTo>
                    <a:lnTo>
                      <a:pt x="51" y="34"/>
                    </a:lnTo>
                    <a:lnTo>
                      <a:pt x="51" y="27"/>
                    </a:lnTo>
                    <a:lnTo>
                      <a:pt x="51" y="27"/>
                    </a:lnTo>
                    <a:lnTo>
                      <a:pt x="47" y="17"/>
                    </a:lnTo>
                    <a:lnTo>
                      <a:pt x="47" y="17"/>
                    </a:lnTo>
                    <a:lnTo>
                      <a:pt x="41" y="10"/>
                    </a:lnTo>
                    <a:lnTo>
                      <a:pt x="41" y="10"/>
                    </a:lnTo>
                    <a:close/>
                    <a:moveTo>
                      <a:pt x="24" y="44"/>
                    </a:moveTo>
                    <a:lnTo>
                      <a:pt x="24" y="10"/>
                    </a:lnTo>
                    <a:lnTo>
                      <a:pt x="24" y="10"/>
                    </a:lnTo>
                    <a:lnTo>
                      <a:pt x="14" y="14"/>
                    </a:lnTo>
                    <a:lnTo>
                      <a:pt x="14" y="14"/>
                    </a:lnTo>
                    <a:lnTo>
                      <a:pt x="10" y="20"/>
                    </a:lnTo>
                    <a:lnTo>
                      <a:pt x="7" y="27"/>
                    </a:lnTo>
                    <a:lnTo>
                      <a:pt x="7" y="27"/>
                    </a:lnTo>
                    <a:lnTo>
                      <a:pt x="10" y="34"/>
                    </a:lnTo>
                    <a:lnTo>
                      <a:pt x="14" y="37"/>
                    </a:lnTo>
                    <a:lnTo>
                      <a:pt x="14" y="37"/>
                    </a:lnTo>
                    <a:lnTo>
                      <a:pt x="17" y="40"/>
                    </a:lnTo>
                    <a:lnTo>
                      <a:pt x="24" y="44"/>
                    </a:lnTo>
                    <a:lnTo>
                      <a:pt x="24"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65"/>
              <p:cNvSpPr>
                <a:spLocks noEditPoints="1"/>
              </p:cNvSpPr>
              <p:nvPr/>
            </p:nvSpPr>
            <p:spPr bwMode="auto">
              <a:xfrm>
                <a:off x="3250683" y="2800728"/>
                <a:ext cx="84148" cy="51943"/>
              </a:xfrm>
              <a:custGeom>
                <a:avLst/>
                <a:gdLst>
                  <a:gd name="T0" fmla="*/ 64 w 81"/>
                  <a:gd name="T1" fmla="*/ 40 h 50"/>
                  <a:gd name="T2" fmla="*/ 71 w 81"/>
                  <a:gd name="T3" fmla="*/ 37 h 50"/>
                  <a:gd name="T4" fmla="*/ 71 w 81"/>
                  <a:gd name="T5" fmla="*/ 27 h 50"/>
                  <a:gd name="T6" fmla="*/ 71 w 81"/>
                  <a:gd name="T7" fmla="*/ 17 h 50"/>
                  <a:gd name="T8" fmla="*/ 61 w 81"/>
                  <a:gd name="T9" fmla="*/ 10 h 50"/>
                  <a:gd name="T10" fmla="*/ 51 w 81"/>
                  <a:gd name="T11" fmla="*/ 10 h 50"/>
                  <a:gd name="T12" fmla="*/ 54 w 81"/>
                  <a:gd name="T13" fmla="*/ 17 h 50"/>
                  <a:gd name="T14" fmla="*/ 57 w 81"/>
                  <a:gd name="T15" fmla="*/ 27 h 50"/>
                  <a:gd name="T16" fmla="*/ 51 w 81"/>
                  <a:gd name="T17" fmla="*/ 44 h 50"/>
                  <a:gd name="T18" fmla="*/ 41 w 81"/>
                  <a:gd name="T19" fmla="*/ 50 h 50"/>
                  <a:gd name="T20" fmla="*/ 30 w 81"/>
                  <a:gd name="T21" fmla="*/ 50 h 50"/>
                  <a:gd name="T22" fmla="*/ 14 w 81"/>
                  <a:gd name="T23" fmla="*/ 47 h 50"/>
                  <a:gd name="T24" fmla="*/ 4 w 81"/>
                  <a:gd name="T25" fmla="*/ 40 h 50"/>
                  <a:gd name="T26" fmla="*/ 0 w 81"/>
                  <a:gd name="T27" fmla="*/ 27 h 50"/>
                  <a:gd name="T28" fmla="*/ 4 w 81"/>
                  <a:gd name="T29" fmla="*/ 17 h 50"/>
                  <a:gd name="T30" fmla="*/ 0 w 81"/>
                  <a:gd name="T31" fmla="*/ 10 h 50"/>
                  <a:gd name="T32" fmla="*/ 51 w 81"/>
                  <a:gd name="T33" fmla="*/ 0 h 50"/>
                  <a:gd name="T34" fmla="*/ 67 w 81"/>
                  <a:gd name="T35" fmla="*/ 3 h 50"/>
                  <a:gd name="T36" fmla="*/ 78 w 81"/>
                  <a:gd name="T37" fmla="*/ 13 h 50"/>
                  <a:gd name="T38" fmla="*/ 81 w 81"/>
                  <a:gd name="T39" fmla="*/ 27 h 50"/>
                  <a:gd name="T40" fmla="*/ 78 w 81"/>
                  <a:gd name="T41" fmla="*/ 37 h 50"/>
                  <a:gd name="T42" fmla="*/ 74 w 81"/>
                  <a:gd name="T43" fmla="*/ 44 h 50"/>
                  <a:gd name="T44" fmla="*/ 61 w 81"/>
                  <a:gd name="T45" fmla="*/ 47 h 50"/>
                  <a:gd name="T46" fmla="*/ 27 w 81"/>
                  <a:gd name="T47" fmla="*/ 40 h 50"/>
                  <a:gd name="T48" fmla="*/ 37 w 81"/>
                  <a:gd name="T49" fmla="*/ 40 h 50"/>
                  <a:gd name="T50" fmla="*/ 44 w 81"/>
                  <a:gd name="T51" fmla="*/ 37 h 50"/>
                  <a:gd name="T52" fmla="*/ 51 w 81"/>
                  <a:gd name="T53" fmla="*/ 27 h 50"/>
                  <a:gd name="T54" fmla="*/ 47 w 81"/>
                  <a:gd name="T55" fmla="*/ 20 h 50"/>
                  <a:gd name="T56" fmla="*/ 44 w 81"/>
                  <a:gd name="T57" fmla="*/ 13 h 50"/>
                  <a:gd name="T58" fmla="*/ 27 w 81"/>
                  <a:gd name="T59" fmla="*/ 10 h 50"/>
                  <a:gd name="T60" fmla="*/ 20 w 81"/>
                  <a:gd name="T61" fmla="*/ 10 h 50"/>
                  <a:gd name="T62" fmla="*/ 14 w 81"/>
                  <a:gd name="T63" fmla="*/ 13 h 50"/>
                  <a:gd name="T64" fmla="*/ 7 w 81"/>
                  <a:gd name="T65" fmla="*/ 27 h 50"/>
                  <a:gd name="T66" fmla="*/ 10 w 81"/>
                  <a:gd name="T67" fmla="*/ 30 h 50"/>
                  <a:gd name="T68" fmla="*/ 14 w 81"/>
                  <a:gd name="T69" fmla="*/ 37 h 50"/>
                  <a:gd name="T70" fmla="*/ 27 w 81"/>
                  <a:gd name="T71"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50">
                    <a:moveTo>
                      <a:pt x="61" y="47"/>
                    </a:moveTo>
                    <a:lnTo>
                      <a:pt x="64" y="40"/>
                    </a:lnTo>
                    <a:lnTo>
                      <a:pt x="64" y="40"/>
                    </a:lnTo>
                    <a:lnTo>
                      <a:pt x="71" y="37"/>
                    </a:lnTo>
                    <a:lnTo>
                      <a:pt x="71" y="37"/>
                    </a:lnTo>
                    <a:lnTo>
                      <a:pt x="71" y="27"/>
                    </a:lnTo>
                    <a:lnTo>
                      <a:pt x="71" y="27"/>
                    </a:lnTo>
                    <a:lnTo>
                      <a:pt x="71" y="17"/>
                    </a:lnTo>
                    <a:lnTo>
                      <a:pt x="71" y="17"/>
                    </a:lnTo>
                    <a:lnTo>
                      <a:pt x="61" y="10"/>
                    </a:lnTo>
                    <a:lnTo>
                      <a:pt x="61" y="10"/>
                    </a:lnTo>
                    <a:lnTo>
                      <a:pt x="51" y="10"/>
                    </a:lnTo>
                    <a:lnTo>
                      <a:pt x="51" y="10"/>
                    </a:lnTo>
                    <a:lnTo>
                      <a:pt x="54" y="17"/>
                    </a:lnTo>
                    <a:lnTo>
                      <a:pt x="57" y="27"/>
                    </a:lnTo>
                    <a:lnTo>
                      <a:pt x="57" y="27"/>
                    </a:lnTo>
                    <a:lnTo>
                      <a:pt x="54" y="37"/>
                    </a:lnTo>
                    <a:lnTo>
                      <a:pt x="51" y="44"/>
                    </a:lnTo>
                    <a:lnTo>
                      <a:pt x="51" y="44"/>
                    </a:lnTo>
                    <a:lnTo>
                      <a:pt x="41" y="50"/>
                    </a:lnTo>
                    <a:lnTo>
                      <a:pt x="30" y="50"/>
                    </a:lnTo>
                    <a:lnTo>
                      <a:pt x="30" y="50"/>
                    </a:lnTo>
                    <a:lnTo>
                      <a:pt x="14" y="47"/>
                    </a:lnTo>
                    <a:lnTo>
                      <a:pt x="14" y="47"/>
                    </a:lnTo>
                    <a:lnTo>
                      <a:pt x="4" y="40"/>
                    </a:lnTo>
                    <a:lnTo>
                      <a:pt x="4" y="40"/>
                    </a:lnTo>
                    <a:lnTo>
                      <a:pt x="0" y="34"/>
                    </a:lnTo>
                    <a:lnTo>
                      <a:pt x="0" y="27"/>
                    </a:lnTo>
                    <a:lnTo>
                      <a:pt x="0" y="27"/>
                    </a:lnTo>
                    <a:lnTo>
                      <a:pt x="4" y="17"/>
                    </a:lnTo>
                    <a:lnTo>
                      <a:pt x="7" y="10"/>
                    </a:lnTo>
                    <a:lnTo>
                      <a:pt x="0" y="10"/>
                    </a:lnTo>
                    <a:lnTo>
                      <a:pt x="0" y="0"/>
                    </a:lnTo>
                    <a:lnTo>
                      <a:pt x="51" y="0"/>
                    </a:lnTo>
                    <a:lnTo>
                      <a:pt x="51" y="0"/>
                    </a:lnTo>
                    <a:lnTo>
                      <a:pt x="67" y="3"/>
                    </a:lnTo>
                    <a:lnTo>
                      <a:pt x="67" y="3"/>
                    </a:lnTo>
                    <a:lnTo>
                      <a:pt x="78" y="13"/>
                    </a:lnTo>
                    <a:lnTo>
                      <a:pt x="78" y="13"/>
                    </a:lnTo>
                    <a:lnTo>
                      <a:pt x="81" y="27"/>
                    </a:lnTo>
                    <a:lnTo>
                      <a:pt x="81" y="27"/>
                    </a:lnTo>
                    <a:lnTo>
                      <a:pt x="78" y="37"/>
                    </a:lnTo>
                    <a:lnTo>
                      <a:pt x="74" y="44"/>
                    </a:lnTo>
                    <a:lnTo>
                      <a:pt x="74" y="44"/>
                    </a:lnTo>
                    <a:lnTo>
                      <a:pt x="71" y="47"/>
                    </a:lnTo>
                    <a:lnTo>
                      <a:pt x="61" y="47"/>
                    </a:lnTo>
                    <a:lnTo>
                      <a:pt x="61" y="47"/>
                    </a:lnTo>
                    <a:close/>
                    <a:moveTo>
                      <a:pt x="27" y="40"/>
                    </a:moveTo>
                    <a:lnTo>
                      <a:pt x="27" y="40"/>
                    </a:lnTo>
                    <a:lnTo>
                      <a:pt x="37" y="40"/>
                    </a:lnTo>
                    <a:lnTo>
                      <a:pt x="44" y="37"/>
                    </a:lnTo>
                    <a:lnTo>
                      <a:pt x="44" y="37"/>
                    </a:lnTo>
                    <a:lnTo>
                      <a:pt x="47" y="30"/>
                    </a:lnTo>
                    <a:lnTo>
                      <a:pt x="51" y="27"/>
                    </a:lnTo>
                    <a:lnTo>
                      <a:pt x="51" y="27"/>
                    </a:lnTo>
                    <a:lnTo>
                      <a:pt x="47" y="20"/>
                    </a:lnTo>
                    <a:lnTo>
                      <a:pt x="44" y="13"/>
                    </a:lnTo>
                    <a:lnTo>
                      <a:pt x="44" y="13"/>
                    </a:lnTo>
                    <a:lnTo>
                      <a:pt x="37" y="10"/>
                    </a:lnTo>
                    <a:lnTo>
                      <a:pt x="27" y="10"/>
                    </a:lnTo>
                    <a:lnTo>
                      <a:pt x="27" y="10"/>
                    </a:lnTo>
                    <a:lnTo>
                      <a:pt x="20" y="10"/>
                    </a:lnTo>
                    <a:lnTo>
                      <a:pt x="14" y="13"/>
                    </a:lnTo>
                    <a:lnTo>
                      <a:pt x="14" y="13"/>
                    </a:lnTo>
                    <a:lnTo>
                      <a:pt x="10" y="20"/>
                    </a:lnTo>
                    <a:lnTo>
                      <a:pt x="7" y="27"/>
                    </a:lnTo>
                    <a:lnTo>
                      <a:pt x="7" y="27"/>
                    </a:lnTo>
                    <a:lnTo>
                      <a:pt x="10" y="30"/>
                    </a:lnTo>
                    <a:lnTo>
                      <a:pt x="14" y="37"/>
                    </a:lnTo>
                    <a:lnTo>
                      <a:pt x="14" y="37"/>
                    </a:lnTo>
                    <a:lnTo>
                      <a:pt x="20" y="40"/>
                    </a:lnTo>
                    <a:lnTo>
                      <a:pt x="27" y="40"/>
                    </a:lnTo>
                    <a:lnTo>
                      <a:pt x="27"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66"/>
              <p:cNvSpPr>
                <a:spLocks/>
              </p:cNvSpPr>
              <p:nvPr/>
            </p:nvSpPr>
            <p:spPr bwMode="auto">
              <a:xfrm>
                <a:off x="3229906" y="2762291"/>
                <a:ext cx="104925" cy="23894"/>
              </a:xfrm>
              <a:custGeom>
                <a:avLst/>
                <a:gdLst>
                  <a:gd name="T0" fmla="*/ 101 w 101"/>
                  <a:gd name="T1" fmla="*/ 17 h 23"/>
                  <a:gd name="T2" fmla="*/ 101 w 101"/>
                  <a:gd name="T3" fmla="*/ 23 h 23"/>
                  <a:gd name="T4" fmla="*/ 101 w 101"/>
                  <a:gd name="T5" fmla="*/ 23 h 23"/>
                  <a:gd name="T6" fmla="*/ 74 w 101"/>
                  <a:gd name="T7" fmla="*/ 13 h 23"/>
                  <a:gd name="T8" fmla="*/ 50 w 101"/>
                  <a:gd name="T9" fmla="*/ 10 h 23"/>
                  <a:gd name="T10" fmla="*/ 50 w 101"/>
                  <a:gd name="T11" fmla="*/ 10 h 23"/>
                  <a:gd name="T12" fmla="*/ 30 w 101"/>
                  <a:gd name="T13" fmla="*/ 10 h 23"/>
                  <a:gd name="T14" fmla="*/ 30 w 101"/>
                  <a:gd name="T15" fmla="*/ 10 h 23"/>
                  <a:gd name="T16" fmla="*/ 13 w 101"/>
                  <a:gd name="T17" fmla="*/ 17 h 23"/>
                  <a:gd name="T18" fmla="*/ 13 w 101"/>
                  <a:gd name="T19" fmla="*/ 17 h 23"/>
                  <a:gd name="T20" fmla="*/ 0 w 101"/>
                  <a:gd name="T21" fmla="*/ 23 h 23"/>
                  <a:gd name="T22" fmla="*/ 0 w 101"/>
                  <a:gd name="T23" fmla="*/ 17 h 23"/>
                  <a:gd name="T24" fmla="*/ 0 w 101"/>
                  <a:gd name="T25" fmla="*/ 17 h 23"/>
                  <a:gd name="T26" fmla="*/ 13 w 101"/>
                  <a:gd name="T27" fmla="*/ 10 h 23"/>
                  <a:gd name="T28" fmla="*/ 27 w 101"/>
                  <a:gd name="T29" fmla="*/ 3 h 23"/>
                  <a:gd name="T30" fmla="*/ 27 w 101"/>
                  <a:gd name="T31" fmla="*/ 3 h 23"/>
                  <a:gd name="T32" fmla="*/ 37 w 101"/>
                  <a:gd name="T33" fmla="*/ 0 h 23"/>
                  <a:gd name="T34" fmla="*/ 50 w 101"/>
                  <a:gd name="T35" fmla="*/ 0 h 23"/>
                  <a:gd name="T36" fmla="*/ 50 w 101"/>
                  <a:gd name="T37" fmla="*/ 0 h 23"/>
                  <a:gd name="T38" fmla="*/ 64 w 101"/>
                  <a:gd name="T39" fmla="*/ 0 h 23"/>
                  <a:gd name="T40" fmla="*/ 77 w 101"/>
                  <a:gd name="T41" fmla="*/ 3 h 23"/>
                  <a:gd name="T42" fmla="*/ 77 w 101"/>
                  <a:gd name="T43" fmla="*/ 3 h 23"/>
                  <a:gd name="T44" fmla="*/ 101 w 101"/>
                  <a:gd name="T45" fmla="*/ 17 h 23"/>
                  <a:gd name="T46" fmla="*/ 101 w 101"/>
                  <a:gd name="T4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23">
                    <a:moveTo>
                      <a:pt x="101" y="17"/>
                    </a:moveTo>
                    <a:lnTo>
                      <a:pt x="101" y="23"/>
                    </a:lnTo>
                    <a:lnTo>
                      <a:pt x="101" y="23"/>
                    </a:lnTo>
                    <a:lnTo>
                      <a:pt x="74" y="13"/>
                    </a:lnTo>
                    <a:lnTo>
                      <a:pt x="50" y="10"/>
                    </a:lnTo>
                    <a:lnTo>
                      <a:pt x="50" y="10"/>
                    </a:lnTo>
                    <a:lnTo>
                      <a:pt x="30" y="10"/>
                    </a:lnTo>
                    <a:lnTo>
                      <a:pt x="30" y="10"/>
                    </a:lnTo>
                    <a:lnTo>
                      <a:pt x="13" y="17"/>
                    </a:lnTo>
                    <a:lnTo>
                      <a:pt x="13" y="17"/>
                    </a:lnTo>
                    <a:lnTo>
                      <a:pt x="0" y="23"/>
                    </a:lnTo>
                    <a:lnTo>
                      <a:pt x="0" y="17"/>
                    </a:lnTo>
                    <a:lnTo>
                      <a:pt x="0" y="17"/>
                    </a:lnTo>
                    <a:lnTo>
                      <a:pt x="13" y="10"/>
                    </a:lnTo>
                    <a:lnTo>
                      <a:pt x="27" y="3"/>
                    </a:lnTo>
                    <a:lnTo>
                      <a:pt x="27" y="3"/>
                    </a:lnTo>
                    <a:lnTo>
                      <a:pt x="37" y="0"/>
                    </a:lnTo>
                    <a:lnTo>
                      <a:pt x="50" y="0"/>
                    </a:lnTo>
                    <a:lnTo>
                      <a:pt x="50" y="0"/>
                    </a:lnTo>
                    <a:lnTo>
                      <a:pt x="64" y="0"/>
                    </a:lnTo>
                    <a:lnTo>
                      <a:pt x="77" y="3"/>
                    </a:lnTo>
                    <a:lnTo>
                      <a:pt x="77" y="3"/>
                    </a:lnTo>
                    <a:lnTo>
                      <a:pt x="101" y="17"/>
                    </a:lnTo>
                    <a:lnTo>
                      <a:pt x="10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Line 88"/>
              <p:cNvSpPr>
                <a:spLocks noChangeShapeType="1"/>
              </p:cNvSpPr>
              <p:nvPr/>
            </p:nvSpPr>
            <p:spPr bwMode="auto">
              <a:xfrm>
                <a:off x="3611167" y="3758555"/>
                <a:ext cx="1240397"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Line 89"/>
              <p:cNvSpPr>
                <a:spLocks noChangeShapeType="1"/>
              </p:cNvSpPr>
              <p:nvPr/>
            </p:nvSpPr>
            <p:spPr bwMode="auto">
              <a:xfrm flipV="1">
                <a:off x="3614284" y="2629317"/>
                <a:ext cx="0" cy="1129239"/>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Line 90"/>
              <p:cNvSpPr>
                <a:spLocks noChangeShapeType="1"/>
              </p:cNvSpPr>
              <p:nvPr/>
            </p:nvSpPr>
            <p:spPr bwMode="auto">
              <a:xfrm flipV="1">
                <a:off x="3816861" y="3758555"/>
                <a:ext cx="0" cy="31166"/>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Freeform 91"/>
              <p:cNvSpPr>
                <a:spLocks noEditPoints="1"/>
              </p:cNvSpPr>
              <p:nvPr/>
            </p:nvSpPr>
            <p:spPr bwMode="auto">
              <a:xfrm>
                <a:off x="3796084" y="3810498"/>
                <a:ext cx="51943" cy="81031"/>
              </a:xfrm>
              <a:custGeom>
                <a:avLst/>
                <a:gdLst>
                  <a:gd name="T0" fmla="*/ 0 w 50"/>
                  <a:gd name="T1" fmla="*/ 37 h 78"/>
                  <a:gd name="T2" fmla="*/ 0 w 50"/>
                  <a:gd name="T3" fmla="*/ 37 h 78"/>
                  <a:gd name="T4" fmla="*/ 3 w 50"/>
                  <a:gd name="T5" fmla="*/ 17 h 78"/>
                  <a:gd name="T6" fmla="*/ 3 w 50"/>
                  <a:gd name="T7" fmla="*/ 17 h 78"/>
                  <a:gd name="T8" fmla="*/ 7 w 50"/>
                  <a:gd name="T9" fmla="*/ 10 h 78"/>
                  <a:gd name="T10" fmla="*/ 10 w 50"/>
                  <a:gd name="T11" fmla="*/ 4 h 78"/>
                  <a:gd name="T12" fmla="*/ 10 w 50"/>
                  <a:gd name="T13" fmla="*/ 4 h 78"/>
                  <a:gd name="T14" fmla="*/ 17 w 50"/>
                  <a:gd name="T15" fmla="*/ 0 h 78"/>
                  <a:gd name="T16" fmla="*/ 24 w 50"/>
                  <a:gd name="T17" fmla="*/ 0 h 78"/>
                  <a:gd name="T18" fmla="*/ 24 w 50"/>
                  <a:gd name="T19" fmla="*/ 0 h 78"/>
                  <a:gd name="T20" fmla="*/ 37 w 50"/>
                  <a:gd name="T21" fmla="*/ 0 h 78"/>
                  <a:gd name="T22" fmla="*/ 37 w 50"/>
                  <a:gd name="T23" fmla="*/ 0 h 78"/>
                  <a:gd name="T24" fmla="*/ 44 w 50"/>
                  <a:gd name="T25" fmla="*/ 10 h 78"/>
                  <a:gd name="T26" fmla="*/ 44 w 50"/>
                  <a:gd name="T27" fmla="*/ 10 h 78"/>
                  <a:gd name="T28" fmla="*/ 47 w 50"/>
                  <a:gd name="T29" fmla="*/ 20 h 78"/>
                  <a:gd name="T30" fmla="*/ 47 w 50"/>
                  <a:gd name="T31" fmla="*/ 20 h 78"/>
                  <a:gd name="T32" fmla="*/ 50 w 50"/>
                  <a:gd name="T33" fmla="*/ 37 h 78"/>
                  <a:gd name="T34" fmla="*/ 50 w 50"/>
                  <a:gd name="T35" fmla="*/ 37 h 78"/>
                  <a:gd name="T36" fmla="*/ 47 w 50"/>
                  <a:gd name="T37" fmla="*/ 61 h 78"/>
                  <a:gd name="T38" fmla="*/ 47 w 50"/>
                  <a:gd name="T39" fmla="*/ 61 h 78"/>
                  <a:gd name="T40" fmla="*/ 44 w 50"/>
                  <a:gd name="T41" fmla="*/ 67 h 78"/>
                  <a:gd name="T42" fmla="*/ 40 w 50"/>
                  <a:gd name="T43" fmla="*/ 74 h 78"/>
                  <a:gd name="T44" fmla="*/ 40 w 50"/>
                  <a:gd name="T45" fmla="*/ 74 h 78"/>
                  <a:gd name="T46" fmla="*/ 34 w 50"/>
                  <a:gd name="T47" fmla="*/ 78 h 78"/>
                  <a:gd name="T48" fmla="*/ 24 w 50"/>
                  <a:gd name="T49" fmla="*/ 78 h 78"/>
                  <a:gd name="T50" fmla="*/ 24 w 50"/>
                  <a:gd name="T51" fmla="*/ 78 h 78"/>
                  <a:gd name="T52" fmla="*/ 13 w 50"/>
                  <a:gd name="T53" fmla="*/ 74 h 78"/>
                  <a:gd name="T54" fmla="*/ 7 w 50"/>
                  <a:gd name="T55" fmla="*/ 71 h 78"/>
                  <a:gd name="T56" fmla="*/ 7 w 50"/>
                  <a:gd name="T57" fmla="*/ 71 h 78"/>
                  <a:gd name="T58" fmla="*/ 3 w 50"/>
                  <a:gd name="T59" fmla="*/ 57 h 78"/>
                  <a:gd name="T60" fmla="*/ 0 w 50"/>
                  <a:gd name="T61" fmla="*/ 37 h 78"/>
                  <a:gd name="T62" fmla="*/ 0 w 50"/>
                  <a:gd name="T63" fmla="*/ 37 h 78"/>
                  <a:gd name="T64" fmla="*/ 10 w 50"/>
                  <a:gd name="T65" fmla="*/ 37 h 78"/>
                  <a:gd name="T66" fmla="*/ 10 w 50"/>
                  <a:gd name="T67" fmla="*/ 37 h 78"/>
                  <a:gd name="T68" fmla="*/ 10 w 50"/>
                  <a:gd name="T69" fmla="*/ 54 h 78"/>
                  <a:gd name="T70" fmla="*/ 13 w 50"/>
                  <a:gd name="T71" fmla="*/ 64 h 78"/>
                  <a:gd name="T72" fmla="*/ 13 w 50"/>
                  <a:gd name="T73" fmla="*/ 64 h 78"/>
                  <a:gd name="T74" fmla="*/ 20 w 50"/>
                  <a:gd name="T75" fmla="*/ 67 h 78"/>
                  <a:gd name="T76" fmla="*/ 24 w 50"/>
                  <a:gd name="T77" fmla="*/ 71 h 78"/>
                  <a:gd name="T78" fmla="*/ 24 w 50"/>
                  <a:gd name="T79" fmla="*/ 71 h 78"/>
                  <a:gd name="T80" fmla="*/ 30 w 50"/>
                  <a:gd name="T81" fmla="*/ 67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0 w 50"/>
                  <a:gd name="T99" fmla="*/ 7 h 78"/>
                  <a:gd name="T100" fmla="*/ 24 w 50"/>
                  <a:gd name="T101" fmla="*/ 7 h 78"/>
                  <a:gd name="T102" fmla="*/ 24 w 50"/>
                  <a:gd name="T103" fmla="*/ 7 h 78"/>
                  <a:gd name="T104" fmla="*/ 20 w 50"/>
                  <a:gd name="T105" fmla="*/ 7 h 78"/>
                  <a:gd name="T106" fmla="*/ 13 w 50"/>
                  <a:gd name="T107" fmla="*/ 14 h 78"/>
                  <a:gd name="T108" fmla="*/ 13 w 50"/>
                  <a:gd name="T109" fmla="*/ 14 h 78"/>
                  <a:gd name="T110" fmla="*/ 10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7" y="10"/>
                    </a:lnTo>
                    <a:lnTo>
                      <a:pt x="10" y="4"/>
                    </a:lnTo>
                    <a:lnTo>
                      <a:pt x="10" y="4"/>
                    </a:lnTo>
                    <a:lnTo>
                      <a:pt x="17" y="0"/>
                    </a:lnTo>
                    <a:lnTo>
                      <a:pt x="24" y="0"/>
                    </a:lnTo>
                    <a:lnTo>
                      <a:pt x="24" y="0"/>
                    </a:lnTo>
                    <a:lnTo>
                      <a:pt x="37" y="0"/>
                    </a:lnTo>
                    <a:lnTo>
                      <a:pt x="37" y="0"/>
                    </a:lnTo>
                    <a:lnTo>
                      <a:pt x="44" y="10"/>
                    </a:lnTo>
                    <a:lnTo>
                      <a:pt x="44" y="10"/>
                    </a:lnTo>
                    <a:lnTo>
                      <a:pt x="47" y="20"/>
                    </a:lnTo>
                    <a:lnTo>
                      <a:pt x="47" y="20"/>
                    </a:lnTo>
                    <a:lnTo>
                      <a:pt x="50" y="37"/>
                    </a:lnTo>
                    <a:lnTo>
                      <a:pt x="50" y="37"/>
                    </a:lnTo>
                    <a:lnTo>
                      <a:pt x="47" y="61"/>
                    </a:lnTo>
                    <a:lnTo>
                      <a:pt x="47" y="61"/>
                    </a:lnTo>
                    <a:lnTo>
                      <a:pt x="44" y="67"/>
                    </a:lnTo>
                    <a:lnTo>
                      <a:pt x="40" y="74"/>
                    </a:lnTo>
                    <a:lnTo>
                      <a:pt x="40" y="74"/>
                    </a:lnTo>
                    <a:lnTo>
                      <a:pt x="34" y="78"/>
                    </a:lnTo>
                    <a:lnTo>
                      <a:pt x="24" y="78"/>
                    </a:lnTo>
                    <a:lnTo>
                      <a:pt x="24" y="78"/>
                    </a:lnTo>
                    <a:lnTo>
                      <a:pt x="13" y="74"/>
                    </a:lnTo>
                    <a:lnTo>
                      <a:pt x="7" y="71"/>
                    </a:lnTo>
                    <a:lnTo>
                      <a:pt x="7" y="71"/>
                    </a:lnTo>
                    <a:lnTo>
                      <a:pt x="3" y="57"/>
                    </a:lnTo>
                    <a:lnTo>
                      <a:pt x="0" y="37"/>
                    </a:lnTo>
                    <a:lnTo>
                      <a:pt x="0" y="37"/>
                    </a:lnTo>
                    <a:close/>
                    <a:moveTo>
                      <a:pt x="10" y="37"/>
                    </a:moveTo>
                    <a:lnTo>
                      <a:pt x="10" y="37"/>
                    </a:lnTo>
                    <a:lnTo>
                      <a:pt x="10" y="54"/>
                    </a:lnTo>
                    <a:lnTo>
                      <a:pt x="13" y="64"/>
                    </a:lnTo>
                    <a:lnTo>
                      <a:pt x="13" y="64"/>
                    </a:lnTo>
                    <a:lnTo>
                      <a:pt x="20" y="67"/>
                    </a:lnTo>
                    <a:lnTo>
                      <a:pt x="24" y="71"/>
                    </a:lnTo>
                    <a:lnTo>
                      <a:pt x="24" y="71"/>
                    </a:lnTo>
                    <a:lnTo>
                      <a:pt x="30" y="67"/>
                    </a:lnTo>
                    <a:lnTo>
                      <a:pt x="37" y="64"/>
                    </a:lnTo>
                    <a:lnTo>
                      <a:pt x="37" y="64"/>
                    </a:lnTo>
                    <a:lnTo>
                      <a:pt x="40" y="54"/>
                    </a:lnTo>
                    <a:lnTo>
                      <a:pt x="40" y="37"/>
                    </a:lnTo>
                    <a:lnTo>
                      <a:pt x="40" y="37"/>
                    </a:lnTo>
                    <a:lnTo>
                      <a:pt x="40" y="24"/>
                    </a:lnTo>
                    <a:lnTo>
                      <a:pt x="37" y="14"/>
                    </a:lnTo>
                    <a:lnTo>
                      <a:pt x="37" y="14"/>
                    </a:lnTo>
                    <a:lnTo>
                      <a:pt x="30" y="7"/>
                    </a:lnTo>
                    <a:lnTo>
                      <a:pt x="24" y="7"/>
                    </a:lnTo>
                    <a:lnTo>
                      <a:pt x="24" y="7"/>
                    </a:lnTo>
                    <a:lnTo>
                      <a:pt x="20" y="7"/>
                    </a:lnTo>
                    <a:lnTo>
                      <a:pt x="13" y="14"/>
                    </a:lnTo>
                    <a:lnTo>
                      <a:pt x="13" y="14"/>
                    </a:lnTo>
                    <a:lnTo>
                      <a:pt x="10"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Line 92"/>
              <p:cNvSpPr>
                <a:spLocks noChangeShapeType="1"/>
              </p:cNvSpPr>
              <p:nvPr/>
            </p:nvSpPr>
            <p:spPr bwMode="auto">
              <a:xfrm flipV="1">
                <a:off x="4232405" y="3758555"/>
                <a:ext cx="0" cy="31166"/>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Freeform 93"/>
              <p:cNvSpPr>
                <a:spLocks/>
              </p:cNvSpPr>
              <p:nvPr/>
            </p:nvSpPr>
            <p:spPr bwMode="auto">
              <a:xfrm>
                <a:off x="4190850" y="3810498"/>
                <a:ext cx="56098" cy="81031"/>
              </a:xfrm>
              <a:custGeom>
                <a:avLst/>
                <a:gdLst>
                  <a:gd name="T0" fmla="*/ 0 w 54"/>
                  <a:gd name="T1" fmla="*/ 57 h 78"/>
                  <a:gd name="T2" fmla="*/ 10 w 54"/>
                  <a:gd name="T3" fmla="*/ 54 h 78"/>
                  <a:gd name="T4" fmla="*/ 10 w 54"/>
                  <a:gd name="T5" fmla="*/ 54 h 78"/>
                  <a:gd name="T6" fmla="*/ 14 w 54"/>
                  <a:gd name="T7" fmla="*/ 61 h 78"/>
                  <a:gd name="T8" fmla="*/ 17 w 54"/>
                  <a:gd name="T9" fmla="*/ 67 h 78"/>
                  <a:gd name="T10" fmla="*/ 17 w 54"/>
                  <a:gd name="T11" fmla="*/ 67 h 78"/>
                  <a:gd name="T12" fmla="*/ 27 w 54"/>
                  <a:gd name="T13" fmla="*/ 71 h 78"/>
                  <a:gd name="T14" fmla="*/ 27 w 54"/>
                  <a:gd name="T15" fmla="*/ 71 h 78"/>
                  <a:gd name="T16" fmla="*/ 34 w 54"/>
                  <a:gd name="T17" fmla="*/ 67 h 78"/>
                  <a:gd name="T18" fmla="*/ 37 w 54"/>
                  <a:gd name="T19" fmla="*/ 64 h 78"/>
                  <a:gd name="T20" fmla="*/ 37 w 54"/>
                  <a:gd name="T21" fmla="*/ 64 h 78"/>
                  <a:gd name="T22" fmla="*/ 40 w 54"/>
                  <a:gd name="T23" fmla="*/ 57 h 78"/>
                  <a:gd name="T24" fmla="*/ 44 w 54"/>
                  <a:gd name="T25" fmla="*/ 51 h 78"/>
                  <a:gd name="T26" fmla="*/ 44 w 54"/>
                  <a:gd name="T27" fmla="*/ 51 h 78"/>
                  <a:gd name="T28" fmla="*/ 40 w 54"/>
                  <a:gd name="T29" fmla="*/ 44 h 78"/>
                  <a:gd name="T30" fmla="*/ 37 w 54"/>
                  <a:gd name="T31" fmla="*/ 37 h 78"/>
                  <a:gd name="T32" fmla="*/ 37 w 54"/>
                  <a:gd name="T33" fmla="*/ 37 h 78"/>
                  <a:gd name="T34" fmla="*/ 34 w 54"/>
                  <a:gd name="T35" fmla="*/ 34 h 78"/>
                  <a:gd name="T36" fmla="*/ 27 w 54"/>
                  <a:gd name="T37" fmla="*/ 34 h 78"/>
                  <a:gd name="T38" fmla="*/ 27 w 54"/>
                  <a:gd name="T39" fmla="*/ 34 h 78"/>
                  <a:gd name="T40" fmla="*/ 17 w 54"/>
                  <a:gd name="T41" fmla="*/ 37 h 78"/>
                  <a:gd name="T42" fmla="*/ 17 w 54"/>
                  <a:gd name="T43" fmla="*/ 37 h 78"/>
                  <a:gd name="T44" fmla="*/ 14 w 54"/>
                  <a:gd name="T45" fmla="*/ 41 h 78"/>
                  <a:gd name="T46" fmla="*/ 3 w 54"/>
                  <a:gd name="T47" fmla="*/ 41 h 78"/>
                  <a:gd name="T48" fmla="*/ 10 w 54"/>
                  <a:gd name="T49" fmla="*/ 0 h 78"/>
                  <a:gd name="T50" fmla="*/ 51 w 54"/>
                  <a:gd name="T51" fmla="*/ 0 h 78"/>
                  <a:gd name="T52" fmla="*/ 51 w 54"/>
                  <a:gd name="T53" fmla="*/ 10 h 78"/>
                  <a:gd name="T54" fmla="*/ 17 w 54"/>
                  <a:gd name="T55" fmla="*/ 10 h 78"/>
                  <a:gd name="T56" fmla="*/ 14 w 54"/>
                  <a:gd name="T57" fmla="*/ 30 h 78"/>
                  <a:gd name="T58" fmla="*/ 14 w 54"/>
                  <a:gd name="T59" fmla="*/ 30 h 78"/>
                  <a:gd name="T60" fmla="*/ 20 w 54"/>
                  <a:gd name="T61" fmla="*/ 27 h 78"/>
                  <a:gd name="T62" fmla="*/ 30 w 54"/>
                  <a:gd name="T63" fmla="*/ 27 h 78"/>
                  <a:gd name="T64" fmla="*/ 30 w 54"/>
                  <a:gd name="T65" fmla="*/ 27 h 78"/>
                  <a:gd name="T66" fmla="*/ 37 w 54"/>
                  <a:gd name="T67" fmla="*/ 27 h 78"/>
                  <a:gd name="T68" fmla="*/ 47 w 54"/>
                  <a:gd name="T69" fmla="*/ 34 h 78"/>
                  <a:gd name="T70" fmla="*/ 47 w 54"/>
                  <a:gd name="T71" fmla="*/ 34 h 78"/>
                  <a:gd name="T72" fmla="*/ 51 w 54"/>
                  <a:gd name="T73" fmla="*/ 41 h 78"/>
                  <a:gd name="T74" fmla="*/ 54 w 54"/>
                  <a:gd name="T75" fmla="*/ 51 h 78"/>
                  <a:gd name="T76" fmla="*/ 54 w 54"/>
                  <a:gd name="T77" fmla="*/ 51 h 78"/>
                  <a:gd name="T78" fmla="*/ 51 w 54"/>
                  <a:gd name="T79" fmla="*/ 61 h 78"/>
                  <a:gd name="T80" fmla="*/ 47 w 54"/>
                  <a:gd name="T81" fmla="*/ 67 h 78"/>
                  <a:gd name="T82" fmla="*/ 47 w 54"/>
                  <a:gd name="T83" fmla="*/ 67 h 78"/>
                  <a:gd name="T84" fmla="*/ 37 w 54"/>
                  <a:gd name="T85" fmla="*/ 74 h 78"/>
                  <a:gd name="T86" fmla="*/ 27 w 54"/>
                  <a:gd name="T87" fmla="*/ 78 h 78"/>
                  <a:gd name="T88" fmla="*/ 27 w 54"/>
                  <a:gd name="T89" fmla="*/ 78 h 78"/>
                  <a:gd name="T90" fmla="*/ 17 w 54"/>
                  <a:gd name="T91" fmla="*/ 78 h 78"/>
                  <a:gd name="T92" fmla="*/ 10 w 54"/>
                  <a:gd name="T93" fmla="*/ 71 h 78"/>
                  <a:gd name="T94" fmla="*/ 10 w 54"/>
                  <a:gd name="T95" fmla="*/ 71 h 78"/>
                  <a:gd name="T96" fmla="*/ 3 w 54"/>
                  <a:gd name="T97" fmla="*/ 64 h 78"/>
                  <a:gd name="T98" fmla="*/ 0 w 54"/>
                  <a:gd name="T99" fmla="*/ 57 h 78"/>
                  <a:gd name="T100" fmla="*/ 0 w 54"/>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8">
                    <a:moveTo>
                      <a:pt x="0" y="57"/>
                    </a:moveTo>
                    <a:lnTo>
                      <a:pt x="10" y="54"/>
                    </a:lnTo>
                    <a:lnTo>
                      <a:pt x="10" y="54"/>
                    </a:lnTo>
                    <a:lnTo>
                      <a:pt x="14" y="61"/>
                    </a:lnTo>
                    <a:lnTo>
                      <a:pt x="17" y="67"/>
                    </a:lnTo>
                    <a:lnTo>
                      <a:pt x="17" y="67"/>
                    </a:lnTo>
                    <a:lnTo>
                      <a:pt x="27" y="71"/>
                    </a:lnTo>
                    <a:lnTo>
                      <a:pt x="27" y="71"/>
                    </a:lnTo>
                    <a:lnTo>
                      <a:pt x="34" y="67"/>
                    </a:lnTo>
                    <a:lnTo>
                      <a:pt x="37" y="64"/>
                    </a:lnTo>
                    <a:lnTo>
                      <a:pt x="37" y="64"/>
                    </a:lnTo>
                    <a:lnTo>
                      <a:pt x="40" y="57"/>
                    </a:lnTo>
                    <a:lnTo>
                      <a:pt x="44" y="51"/>
                    </a:lnTo>
                    <a:lnTo>
                      <a:pt x="44" y="51"/>
                    </a:lnTo>
                    <a:lnTo>
                      <a:pt x="40" y="44"/>
                    </a:lnTo>
                    <a:lnTo>
                      <a:pt x="37" y="37"/>
                    </a:lnTo>
                    <a:lnTo>
                      <a:pt x="37" y="37"/>
                    </a:lnTo>
                    <a:lnTo>
                      <a:pt x="34" y="34"/>
                    </a:lnTo>
                    <a:lnTo>
                      <a:pt x="27" y="34"/>
                    </a:lnTo>
                    <a:lnTo>
                      <a:pt x="27" y="34"/>
                    </a:lnTo>
                    <a:lnTo>
                      <a:pt x="17" y="37"/>
                    </a:lnTo>
                    <a:lnTo>
                      <a:pt x="17" y="37"/>
                    </a:lnTo>
                    <a:lnTo>
                      <a:pt x="14" y="41"/>
                    </a:lnTo>
                    <a:lnTo>
                      <a:pt x="3" y="41"/>
                    </a:lnTo>
                    <a:lnTo>
                      <a:pt x="10" y="0"/>
                    </a:lnTo>
                    <a:lnTo>
                      <a:pt x="51" y="0"/>
                    </a:lnTo>
                    <a:lnTo>
                      <a:pt x="51" y="10"/>
                    </a:lnTo>
                    <a:lnTo>
                      <a:pt x="17" y="10"/>
                    </a:lnTo>
                    <a:lnTo>
                      <a:pt x="14" y="30"/>
                    </a:lnTo>
                    <a:lnTo>
                      <a:pt x="14" y="30"/>
                    </a:lnTo>
                    <a:lnTo>
                      <a:pt x="20" y="27"/>
                    </a:lnTo>
                    <a:lnTo>
                      <a:pt x="30" y="27"/>
                    </a:lnTo>
                    <a:lnTo>
                      <a:pt x="30" y="27"/>
                    </a:lnTo>
                    <a:lnTo>
                      <a:pt x="37" y="27"/>
                    </a:lnTo>
                    <a:lnTo>
                      <a:pt x="47" y="34"/>
                    </a:lnTo>
                    <a:lnTo>
                      <a:pt x="47" y="34"/>
                    </a:lnTo>
                    <a:lnTo>
                      <a:pt x="51" y="41"/>
                    </a:lnTo>
                    <a:lnTo>
                      <a:pt x="54" y="51"/>
                    </a:lnTo>
                    <a:lnTo>
                      <a:pt x="54" y="51"/>
                    </a:lnTo>
                    <a:lnTo>
                      <a:pt x="51" y="61"/>
                    </a:lnTo>
                    <a:lnTo>
                      <a:pt x="47" y="67"/>
                    </a:lnTo>
                    <a:lnTo>
                      <a:pt x="47" y="67"/>
                    </a:lnTo>
                    <a:lnTo>
                      <a:pt x="37" y="74"/>
                    </a:lnTo>
                    <a:lnTo>
                      <a:pt x="27" y="78"/>
                    </a:lnTo>
                    <a:lnTo>
                      <a:pt x="27" y="78"/>
                    </a:lnTo>
                    <a:lnTo>
                      <a:pt x="17" y="78"/>
                    </a:lnTo>
                    <a:lnTo>
                      <a:pt x="10" y="71"/>
                    </a:lnTo>
                    <a:lnTo>
                      <a:pt x="10" y="71"/>
                    </a:lnTo>
                    <a:lnTo>
                      <a:pt x="3"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94"/>
              <p:cNvSpPr>
                <a:spLocks noEditPoints="1"/>
              </p:cNvSpPr>
              <p:nvPr/>
            </p:nvSpPr>
            <p:spPr bwMode="auto">
              <a:xfrm>
                <a:off x="4254220" y="3810498"/>
                <a:ext cx="51943" cy="81031"/>
              </a:xfrm>
              <a:custGeom>
                <a:avLst/>
                <a:gdLst>
                  <a:gd name="T0" fmla="*/ 0 w 50"/>
                  <a:gd name="T1" fmla="*/ 37 h 78"/>
                  <a:gd name="T2" fmla="*/ 0 w 50"/>
                  <a:gd name="T3" fmla="*/ 37 h 78"/>
                  <a:gd name="T4" fmla="*/ 3 w 50"/>
                  <a:gd name="T5" fmla="*/ 17 h 78"/>
                  <a:gd name="T6" fmla="*/ 3 w 50"/>
                  <a:gd name="T7" fmla="*/ 17 h 78"/>
                  <a:gd name="T8" fmla="*/ 6 w 50"/>
                  <a:gd name="T9" fmla="*/ 10 h 78"/>
                  <a:gd name="T10" fmla="*/ 13 w 50"/>
                  <a:gd name="T11" fmla="*/ 4 h 78"/>
                  <a:gd name="T12" fmla="*/ 13 w 50"/>
                  <a:gd name="T13" fmla="*/ 4 h 78"/>
                  <a:gd name="T14" fmla="*/ 16 w 50"/>
                  <a:gd name="T15" fmla="*/ 0 h 78"/>
                  <a:gd name="T16" fmla="*/ 27 w 50"/>
                  <a:gd name="T17" fmla="*/ 0 h 78"/>
                  <a:gd name="T18" fmla="*/ 27 w 50"/>
                  <a:gd name="T19" fmla="*/ 0 h 78"/>
                  <a:gd name="T20" fmla="*/ 37 w 50"/>
                  <a:gd name="T21" fmla="*/ 0 h 78"/>
                  <a:gd name="T22" fmla="*/ 37 w 50"/>
                  <a:gd name="T23" fmla="*/ 0 h 78"/>
                  <a:gd name="T24" fmla="*/ 43 w 50"/>
                  <a:gd name="T25" fmla="*/ 10 h 78"/>
                  <a:gd name="T26" fmla="*/ 43 w 50"/>
                  <a:gd name="T27" fmla="*/ 10 h 78"/>
                  <a:gd name="T28" fmla="*/ 50 w 50"/>
                  <a:gd name="T29" fmla="*/ 20 h 78"/>
                  <a:gd name="T30" fmla="*/ 50 w 50"/>
                  <a:gd name="T31" fmla="*/ 20 h 78"/>
                  <a:gd name="T32" fmla="*/ 50 w 50"/>
                  <a:gd name="T33" fmla="*/ 37 h 78"/>
                  <a:gd name="T34" fmla="*/ 50 w 50"/>
                  <a:gd name="T35" fmla="*/ 37 h 78"/>
                  <a:gd name="T36" fmla="*/ 47 w 50"/>
                  <a:gd name="T37" fmla="*/ 61 h 78"/>
                  <a:gd name="T38" fmla="*/ 47 w 50"/>
                  <a:gd name="T39" fmla="*/ 61 h 78"/>
                  <a:gd name="T40" fmla="*/ 43 w 50"/>
                  <a:gd name="T41" fmla="*/ 67 h 78"/>
                  <a:gd name="T42" fmla="*/ 40 w 50"/>
                  <a:gd name="T43" fmla="*/ 74 h 78"/>
                  <a:gd name="T44" fmla="*/ 40 w 50"/>
                  <a:gd name="T45" fmla="*/ 74 h 78"/>
                  <a:gd name="T46" fmla="*/ 33 w 50"/>
                  <a:gd name="T47" fmla="*/ 78 h 78"/>
                  <a:gd name="T48" fmla="*/ 27 w 50"/>
                  <a:gd name="T49" fmla="*/ 78 h 78"/>
                  <a:gd name="T50" fmla="*/ 27 w 50"/>
                  <a:gd name="T51" fmla="*/ 78 h 78"/>
                  <a:gd name="T52" fmla="*/ 16 w 50"/>
                  <a:gd name="T53" fmla="*/ 74 h 78"/>
                  <a:gd name="T54" fmla="*/ 10 w 50"/>
                  <a:gd name="T55" fmla="*/ 71 h 78"/>
                  <a:gd name="T56" fmla="*/ 10 w 50"/>
                  <a:gd name="T57" fmla="*/ 71 h 78"/>
                  <a:gd name="T58" fmla="*/ 3 w 50"/>
                  <a:gd name="T59" fmla="*/ 57 h 78"/>
                  <a:gd name="T60" fmla="*/ 0 w 50"/>
                  <a:gd name="T61" fmla="*/ 37 h 78"/>
                  <a:gd name="T62" fmla="*/ 0 w 50"/>
                  <a:gd name="T63" fmla="*/ 37 h 78"/>
                  <a:gd name="T64" fmla="*/ 10 w 50"/>
                  <a:gd name="T65" fmla="*/ 37 h 78"/>
                  <a:gd name="T66" fmla="*/ 10 w 50"/>
                  <a:gd name="T67" fmla="*/ 37 h 78"/>
                  <a:gd name="T68" fmla="*/ 10 w 50"/>
                  <a:gd name="T69" fmla="*/ 54 h 78"/>
                  <a:gd name="T70" fmla="*/ 13 w 50"/>
                  <a:gd name="T71" fmla="*/ 64 h 78"/>
                  <a:gd name="T72" fmla="*/ 13 w 50"/>
                  <a:gd name="T73" fmla="*/ 64 h 78"/>
                  <a:gd name="T74" fmla="*/ 20 w 50"/>
                  <a:gd name="T75" fmla="*/ 67 h 78"/>
                  <a:gd name="T76" fmla="*/ 27 w 50"/>
                  <a:gd name="T77" fmla="*/ 71 h 78"/>
                  <a:gd name="T78" fmla="*/ 27 w 50"/>
                  <a:gd name="T79" fmla="*/ 71 h 78"/>
                  <a:gd name="T80" fmla="*/ 33 w 50"/>
                  <a:gd name="T81" fmla="*/ 67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3 w 50"/>
                  <a:gd name="T99" fmla="*/ 7 h 78"/>
                  <a:gd name="T100" fmla="*/ 27 w 50"/>
                  <a:gd name="T101" fmla="*/ 7 h 78"/>
                  <a:gd name="T102" fmla="*/ 27 w 50"/>
                  <a:gd name="T103" fmla="*/ 7 h 78"/>
                  <a:gd name="T104" fmla="*/ 20 w 50"/>
                  <a:gd name="T105" fmla="*/ 7 h 78"/>
                  <a:gd name="T106" fmla="*/ 16 w 50"/>
                  <a:gd name="T107" fmla="*/ 14 h 78"/>
                  <a:gd name="T108" fmla="*/ 16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6" y="10"/>
                    </a:lnTo>
                    <a:lnTo>
                      <a:pt x="13" y="4"/>
                    </a:lnTo>
                    <a:lnTo>
                      <a:pt x="13" y="4"/>
                    </a:lnTo>
                    <a:lnTo>
                      <a:pt x="16" y="0"/>
                    </a:lnTo>
                    <a:lnTo>
                      <a:pt x="27" y="0"/>
                    </a:lnTo>
                    <a:lnTo>
                      <a:pt x="27" y="0"/>
                    </a:lnTo>
                    <a:lnTo>
                      <a:pt x="37" y="0"/>
                    </a:lnTo>
                    <a:lnTo>
                      <a:pt x="37" y="0"/>
                    </a:lnTo>
                    <a:lnTo>
                      <a:pt x="43" y="10"/>
                    </a:lnTo>
                    <a:lnTo>
                      <a:pt x="43" y="10"/>
                    </a:lnTo>
                    <a:lnTo>
                      <a:pt x="50" y="20"/>
                    </a:lnTo>
                    <a:lnTo>
                      <a:pt x="50" y="20"/>
                    </a:lnTo>
                    <a:lnTo>
                      <a:pt x="50" y="37"/>
                    </a:lnTo>
                    <a:lnTo>
                      <a:pt x="50" y="37"/>
                    </a:lnTo>
                    <a:lnTo>
                      <a:pt x="47" y="61"/>
                    </a:lnTo>
                    <a:lnTo>
                      <a:pt x="47" y="61"/>
                    </a:lnTo>
                    <a:lnTo>
                      <a:pt x="43" y="67"/>
                    </a:lnTo>
                    <a:lnTo>
                      <a:pt x="40" y="74"/>
                    </a:lnTo>
                    <a:lnTo>
                      <a:pt x="40" y="74"/>
                    </a:lnTo>
                    <a:lnTo>
                      <a:pt x="33" y="78"/>
                    </a:lnTo>
                    <a:lnTo>
                      <a:pt x="27" y="78"/>
                    </a:lnTo>
                    <a:lnTo>
                      <a:pt x="27" y="78"/>
                    </a:lnTo>
                    <a:lnTo>
                      <a:pt x="16" y="74"/>
                    </a:lnTo>
                    <a:lnTo>
                      <a:pt x="10" y="71"/>
                    </a:lnTo>
                    <a:lnTo>
                      <a:pt x="10" y="71"/>
                    </a:lnTo>
                    <a:lnTo>
                      <a:pt x="3" y="57"/>
                    </a:lnTo>
                    <a:lnTo>
                      <a:pt x="0" y="37"/>
                    </a:lnTo>
                    <a:lnTo>
                      <a:pt x="0" y="37"/>
                    </a:lnTo>
                    <a:close/>
                    <a:moveTo>
                      <a:pt x="10" y="37"/>
                    </a:moveTo>
                    <a:lnTo>
                      <a:pt x="10" y="37"/>
                    </a:lnTo>
                    <a:lnTo>
                      <a:pt x="10" y="54"/>
                    </a:lnTo>
                    <a:lnTo>
                      <a:pt x="13" y="64"/>
                    </a:lnTo>
                    <a:lnTo>
                      <a:pt x="13" y="64"/>
                    </a:lnTo>
                    <a:lnTo>
                      <a:pt x="20" y="67"/>
                    </a:lnTo>
                    <a:lnTo>
                      <a:pt x="27" y="71"/>
                    </a:lnTo>
                    <a:lnTo>
                      <a:pt x="27" y="71"/>
                    </a:lnTo>
                    <a:lnTo>
                      <a:pt x="33" y="67"/>
                    </a:lnTo>
                    <a:lnTo>
                      <a:pt x="37" y="64"/>
                    </a:lnTo>
                    <a:lnTo>
                      <a:pt x="37" y="64"/>
                    </a:lnTo>
                    <a:lnTo>
                      <a:pt x="40" y="54"/>
                    </a:lnTo>
                    <a:lnTo>
                      <a:pt x="40" y="37"/>
                    </a:lnTo>
                    <a:lnTo>
                      <a:pt x="40" y="37"/>
                    </a:lnTo>
                    <a:lnTo>
                      <a:pt x="40" y="24"/>
                    </a:lnTo>
                    <a:lnTo>
                      <a:pt x="37" y="14"/>
                    </a:lnTo>
                    <a:lnTo>
                      <a:pt x="37" y="14"/>
                    </a:lnTo>
                    <a:lnTo>
                      <a:pt x="33" y="7"/>
                    </a:lnTo>
                    <a:lnTo>
                      <a:pt x="27" y="7"/>
                    </a:lnTo>
                    <a:lnTo>
                      <a:pt x="27" y="7"/>
                    </a:lnTo>
                    <a:lnTo>
                      <a:pt x="20" y="7"/>
                    </a:lnTo>
                    <a:lnTo>
                      <a:pt x="16" y="14"/>
                    </a:lnTo>
                    <a:lnTo>
                      <a:pt x="16"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Line 95"/>
              <p:cNvSpPr>
                <a:spLocks noChangeShapeType="1"/>
              </p:cNvSpPr>
              <p:nvPr/>
            </p:nvSpPr>
            <p:spPr bwMode="auto">
              <a:xfrm flipV="1">
                <a:off x="4644831" y="3758555"/>
                <a:ext cx="0" cy="31166"/>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Freeform 96"/>
              <p:cNvSpPr>
                <a:spLocks/>
              </p:cNvSpPr>
              <p:nvPr/>
            </p:nvSpPr>
            <p:spPr bwMode="auto">
              <a:xfrm>
                <a:off x="4596005" y="3810498"/>
                <a:ext cx="28049" cy="81031"/>
              </a:xfrm>
              <a:custGeom>
                <a:avLst/>
                <a:gdLst>
                  <a:gd name="T0" fmla="*/ 27 w 27"/>
                  <a:gd name="T1" fmla="*/ 78 h 78"/>
                  <a:gd name="T2" fmla="*/ 21 w 27"/>
                  <a:gd name="T3" fmla="*/ 78 h 78"/>
                  <a:gd name="T4" fmla="*/ 21 w 27"/>
                  <a:gd name="T5" fmla="*/ 17 h 78"/>
                  <a:gd name="T6" fmla="*/ 21 w 27"/>
                  <a:gd name="T7" fmla="*/ 17 h 78"/>
                  <a:gd name="T8" fmla="*/ 10 w 27"/>
                  <a:gd name="T9" fmla="*/ 24 h 78"/>
                  <a:gd name="T10" fmla="*/ 10 w 27"/>
                  <a:gd name="T11" fmla="*/ 24 h 78"/>
                  <a:gd name="T12" fmla="*/ 0 w 27"/>
                  <a:gd name="T13" fmla="*/ 27 h 78"/>
                  <a:gd name="T14" fmla="*/ 0 w 27"/>
                  <a:gd name="T15" fmla="*/ 17 h 78"/>
                  <a:gd name="T16" fmla="*/ 0 w 27"/>
                  <a:gd name="T17" fmla="*/ 17 h 78"/>
                  <a:gd name="T18" fmla="*/ 14 w 27"/>
                  <a:gd name="T19" fmla="*/ 10 h 78"/>
                  <a:gd name="T20" fmla="*/ 14 w 27"/>
                  <a:gd name="T21" fmla="*/ 10 h 78"/>
                  <a:gd name="T22" fmla="*/ 24 w 27"/>
                  <a:gd name="T23" fmla="*/ 0 h 78"/>
                  <a:gd name="T24" fmla="*/ 27 w 27"/>
                  <a:gd name="T25" fmla="*/ 0 h 78"/>
                  <a:gd name="T26" fmla="*/ 27 w 27"/>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8">
                    <a:moveTo>
                      <a:pt x="27" y="78"/>
                    </a:moveTo>
                    <a:lnTo>
                      <a:pt x="21" y="78"/>
                    </a:lnTo>
                    <a:lnTo>
                      <a:pt x="21" y="17"/>
                    </a:lnTo>
                    <a:lnTo>
                      <a:pt x="21" y="17"/>
                    </a:lnTo>
                    <a:lnTo>
                      <a:pt x="10" y="24"/>
                    </a:lnTo>
                    <a:lnTo>
                      <a:pt x="10" y="24"/>
                    </a:lnTo>
                    <a:lnTo>
                      <a:pt x="0" y="27"/>
                    </a:lnTo>
                    <a:lnTo>
                      <a:pt x="0" y="17"/>
                    </a:lnTo>
                    <a:lnTo>
                      <a:pt x="0" y="17"/>
                    </a:lnTo>
                    <a:lnTo>
                      <a:pt x="14" y="10"/>
                    </a:lnTo>
                    <a:lnTo>
                      <a:pt x="14" y="10"/>
                    </a:lnTo>
                    <a:lnTo>
                      <a:pt x="24" y="0"/>
                    </a:lnTo>
                    <a:lnTo>
                      <a:pt x="27" y="0"/>
                    </a:lnTo>
                    <a:lnTo>
                      <a:pt x="27"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97"/>
              <p:cNvSpPr>
                <a:spLocks noEditPoints="1"/>
              </p:cNvSpPr>
              <p:nvPr/>
            </p:nvSpPr>
            <p:spPr bwMode="auto">
              <a:xfrm>
                <a:off x="4652103" y="3810498"/>
                <a:ext cx="52982" cy="81031"/>
              </a:xfrm>
              <a:custGeom>
                <a:avLst/>
                <a:gdLst>
                  <a:gd name="T0" fmla="*/ 0 w 51"/>
                  <a:gd name="T1" fmla="*/ 37 h 78"/>
                  <a:gd name="T2" fmla="*/ 0 w 51"/>
                  <a:gd name="T3" fmla="*/ 37 h 78"/>
                  <a:gd name="T4" fmla="*/ 0 w 51"/>
                  <a:gd name="T5" fmla="*/ 17 h 78"/>
                  <a:gd name="T6" fmla="*/ 0 w 51"/>
                  <a:gd name="T7" fmla="*/ 17 h 78"/>
                  <a:gd name="T8" fmla="*/ 7 w 51"/>
                  <a:gd name="T9" fmla="*/ 10 h 78"/>
                  <a:gd name="T10" fmla="*/ 10 w 51"/>
                  <a:gd name="T11" fmla="*/ 4 h 78"/>
                  <a:gd name="T12" fmla="*/ 10 w 51"/>
                  <a:gd name="T13" fmla="*/ 4 h 78"/>
                  <a:gd name="T14" fmla="*/ 17 w 51"/>
                  <a:gd name="T15" fmla="*/ 0 h 78"/>
                  <a:gd name="T16" fmla="*/ 24 w 51"/>
                  <a:gd name="T17" fmla="*/ 0 h 78"/>
                  <a:gd name="T18" fmla="*/ 24 w 51"/>
                  <a:gd name="T19" fmla="*/ 0 h 78"/>
                  <a:gd name="T20" fmla="*/ 34 w 51"/>
                  <a:gd name="T21" fmla="*/ 0 h 78"/>
                  <a:gd name="T22" fmla="*/ 34 w 51"/>
                  <a:gd name="T23" fmla="*/ 0 h 78"/>
                  <a:gd name="T24" fmla="*/ 44 w 51"/>
                  <a:gd name="T25" fmla="*/ 10 h 78"/>
                  <a:gd name="T26" fmla="*/ 44 w 51"/>
                  <a:gd name="T27" fmla="*/ 10 h 78"/>
                  <a:gd name="T28" fmla="*/ 47 w 51"/>
                  <a:gd name="T29" fmla="*/ 20 h 78"/>
                  <a:gd name="T30" fmla="*/ 47 w 51"/>
                  <a:gd name="T31" fmla="*/ 20 h 78"/>
                  <a:gd name="T32" fmla="*/ 51 w 51"/>
                  <a:gd name="T33" fmla="*/ 37 h 78"/>
                  <a:gd name="T34" fmla="*/ 51 w 51"/>
                  <a:gd name="T35" fmla="*/ 37 h 78"/>
                  <a:gd name="T36" fmla="*/ 47 w 51"/>
                  <a:gd name="T37" fmla="*/ 61 h 78"/>
                  <a:gd name="T38" fmla="*/ 47 w 51"/>
                  <a:gd name="T39" fmla="*/ 61 h 78"/>
                  <a:gd name="T40" fmla="*/ 44 w 51"/>
                  <a:gd name="T41" fmla="*/ 67 h 78"/>
                  <a:gd name="T42" fmla="*/ 37 w 51"/>
                  <a:gd name="T43" fmla="*/ 74 h 78"/>
                  <a:gd name="T44" fmla="*/ 37 w 51"/>
                  <a:gd name="T45" fmla="*/ 74 h 78"/>
                  <a:gd name="T46" fmla="*/ 30 w 51"/>
                  <a:gd name="T47" fmla="*/ 78 h 78"/>
                  <a:gd name="T48" fmla="*/ 24 w 51"/>
                  <a:gd name="T49" fmla="*/ 78 h 78"/>
                  <a:gd name="T50" fmla="*/ 24 w 51"/>
                  <a:gd name="T51" fmla="*/ 78 h 78"/>
                  <a:gd name="T52" fmla="*/ 14 w 51"/>
                  <a:gd name="T53" fmla="*/ 74 h 78"/>
                  <a:gd name="T54" fmla="*/ 7 w 51"/>
                  <a:gd name="T55" fmla="*/ 71 h 78"/>
                  <a:gd name="T56" fmla="*/ 7 w 51"/>
                  <a:gd name="T57" fmla="*/ 71 h 78"/>
                  <a:gd name="T58" fmla="*/ 0 w 51"/>
                  <a:gd name="T59" fmla="*/ 57 h 78"/>
                  <a:gd name="T60" fmla="*/ 0 w 51"/>
                  <a:gd name="T61" fmla="*/ 37 h 78"/>
                  <a:gd name="T62" fmla="*/ 0 w 51"/>
                  <a:gd name="T63" fmla="*/ 37 h 78"/>
                  <a:gd name="T64" fmla="*/ 10 w 51"/>
                  <a:gd name="T65" fmla="*/ 37 h 78"/>
                  <a:gd name="T66" fmla="*/ 10 w 51"/>
                  <a:gd name="T67" fmla="*/ 37 h 78"/>
                  <a:gd name="T68" fmla="*/ 10 w 51"/>
                  <a:gd name="T69" fmla="*/ 54 h 78"/>
                  <a:gd name="T70" fmla="*/ 14 w 51"/>
                  <a:gd name="T71" fmla="*/ 64 h 78"/>
                  <a:gd name="T72" fmla="*/ 14 w 51"/>
                  <a:gd name="T73" fmla="*/ 64 h 78"/>
                  <a:gd name="T74" fmla="*/ 17 w 51"/>
                  <a:gd name="T75" fmla="*/ 67 h 78"/>
                  <a:gd name="T76" fmla="*/ 24 w 51"/>
                  <a:gd name="T77" fmla="*/ 71 h 78"/>
                  <a:gd name="T78" fmla="*/ 24 w 51"/>
                  <a:gd name="T79" fmla="*/ 71 h 78"/>
                  <a:gd name="T80" fmla="*/ 30 w 51"/>
                  <a:gd name="T81" fmla="*/ 67 h 78"/>
                  <a:gd name="T82" fmla="*/ 34 w 51"/>
                  <a:gd name="T83" fmla="*/ 64 h 78"/>
                  <a:gd name="T84" fmla="*/ 34 w 51"/>
                  <a:gd name="T85" fmla="*/ 64 h 78"/>
                  <a:gd name="T86" fmla="*/ 37 w 51"/>
                  <a:gd name="T87" fmla="*/ 54 h 78"/>
                  <a:gd name="T88" fmla="*/ 41 w 51"/>
                  <a:gd name="T89" fmla="*/ 37 h 78"/>
                  <a:gd name="T90" fmla="*/ 41 w 51"/>
                  <a:gd name="T91" fmla="*/ 37 h 78"/>
                  <a:gd name="T92" fmla="*/ 37 w 51"/>
                  <a:gd name="T93" fmla="*/ 24 h 78"/>
                  <a:gd name="T94" fmla="*/ 34 w 51"/>
                  <a:gd name="T95" fmla="*/ 14 h 78"/>
                  <a:gd name="T96" fmla="*/ 34 w 51"/>
                  <a:gd name="T97" fmla="*/ 14 h 78"/>
                  <a:gd name="T98" fmla="*/ 30 w 51"/>
                  <a:gd name="T99" fmla="*/ 7 h 78"/>
                  <a:gd name="T100" fmla="*/ 24 w 51"/>
                  <a:gd name="T101" fmla="*/ 7 h 78"/>
                  <a:gd name="T102" fmla="*/ 24 w 51"/>
                  <a:gd name="T103" fmla="*/ 7 h 78"/>
                  <a:gd name="T104" fmla="*/ 17 w 51"/>
                  <a:gd name="T105" fmla="*/ 7 h 78"/>
                  <a:gd name="T106" fmla="*/ 14 w 51"/>
                  <a:gd name="T107" fmla="*/ 14 h 78"/>
                  <a:gd name="T108" fmla="*/ 14 w 51"/>
                  <a:gd name="T109" fmla="*/ 14 h 78"/>
                  <a:gd name="T110" fmla="*/ 10 w 51"/>
                  <a:gd name="T111" fmla="*/ 24 h 78"/>
                  <a:gd name="T112" fmla="*/ 10 w 51"/>
                  <a:gd name="T113" fmla="*/ 37 h 78"/>
                  <a:gd name="T114" fmla="*/ 10 w 51"/>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37"/>
                    </a:moveTo>
                    <a:lnTo>
                      <a:pt x="0" y="37"/>
                    </a:lnTo>
                    <a:lnTo>
                      <a:pt x="0" y="17"/>
                    </a:lnTo>
                    <a:lnTo>
                      <a:pt x="0" y="17"/>
                    </a:lnTo>
                    <a:lnTo>
                      <a:pt x="7" y="10"/>
                    </a:lnTo>
                    <a:lnTo>
                      <a:pt x="10" y="4"/>
                    </a:lnTo>
                    <a:lnTo>
                      <a:pt x="10" y="4"/>
                    </a:lnTo>
                    <a:lnTo>
                      <a:pt x="17" y="0"/>
                    </a:lnTo>
                    <a:lnTo>
                      <a:pt x="24" y="0"/>
                    </a:lnTo>
                    <a:lnTo>
                      <a:pt x="24" y="0"/>
                    </a:lnTo>
                    <a:lnTo>
                      <a:pt x="34" y="0"/>
                    </a:lnTo>
                    <a:lnTo>
                      <a:pt x="34" y="0"/>
                    </a:lnTo>
                    <a:lnTo>
                      <a:pt x="44" y="10"/>
                    </a:lnTo>
                    <a:lnTo>
                      <a:pt x="44" y="10"/>
                    </a:lnTo>
                    <a:lnTo>
                      <a:pt x="47" y="20"/>
                    </a:lnTo>
                    <a:lnTo>
                      <a:pt x="47" y="20"/>
                    </a:lnTo>
                    <a:lnTo>
                      <a:pt x="51" y="37"/>
                    </a:lnTo>
                    <a:lnTo>
                      <a:pt x="51" y="37"/>
                    </a:lnTo>
                    <a:lnTo>
                      <a:pt x="47" y="61"/>
                    </a:lnTo>
                    <a:lnTo>
                      <a:pt x="47" y="61"/>
                    </a:lnTo>
                    <a:lnTo>
                      <a:pt x="44" y="67"/>
                    </a:lnTo>
                    <a:lnTo>
                      <a:pt x="37" y="74"/>
                    </a:lnTo>
                    <a:lnTo>
                      <a:pt x="37" y="74"/>
                    </a:lnTo>
                    <a:lnTo>
                      <a:pt x="30" y="78"/>
                    </a:lnTo>
                    <a:lnTo>
                      <a:pt x="24" y="78"/>
                    </a:lnTo>
                    <a:lnTo>
                      <a:pt x="24" y="78"/>
                    </a:lnTo>
                    <a:lnTo>
                      <a:pt x="14" y="74"/>
                    </a:lnTo>
                    <a:lnTo>
                      <a:pt x="7" y="71"/>
                    </a:lnTo>
                    <a:lnTo>
                      <a:pt x="7" y="71"/>
                    </a:lnTo>
                    <a:lnTo>
                      <a:pt x="0" y="57"/>
                    </a:lnTo>
                    <a:lnTo>
                      <a:pt x="0" y="37"/>
                    </a:lnTo>
                    <a:lnTo>
                      <a:pt x="0" y="37"/>
                    </a:lnTo>
                    <a:close/>
                    <a:moveTo>
                      <a:pt x="10" y="37"/>
                    </a:moveTo>
                    <a:lnTo>
                      <a:pt x="10" y="37"/>
                    </a:lnTo>
                    <a:lnTo>
                      <a:pt x="10" y="54"/>
                    </a:lnTo>
                    <a:lnTo>
                      <a:pt x="14" y="64"/>
                    </a:lnTo>
                    <a:lnTo>
                      <a:pt x="14" y="64"/>
                    </a:lnTo>
                    <a:lnTo>
                      <a:pt x="17" y="67"/>
                    </a:lnTo>
                    <a:lnTo>
                      <a:pt x="24" y="71"/>
                    </a:lnTo>
                    <a:lnTo>
                      <a:pt x="24" y="71"/>
                    </a:lnTo>
                    <a:lnTo>
                      <a:pt x="30" y="67"/>
                    </a:lnTo>
                    <a:lnTo>
                      <a:pt x="34" y="64"/>
                    </a:lnTo>
                    <a:lnTo>
                      <a:pt x="34" y="64"/>
                    </a:lnTo>
                    <a:lnTo>
                      <a:pt x="37" y="54"/>
                    </a:lnTo>
                    <a:lnTo>
                      <a:pt x="41" y="37"/>
                    </a:lnTo>
                    <a:lnTo>
                      <a:pt x="41" y="37"/>
                    </a:lnTo>
                    <a:lnTo>
                      <a:pt x="37" y="24"/>
                    </a:lnTo>
                    <a:lnTo>
                      <a:pt x="34" y="14"/>
                    </a:lnTo>
                    <a:lnTo>
                      <a:pt x="34" y="14"/>
                    </a:lnTo>
                    <a:lnTo>
                      <a:pt x="30" y="7"/>
                    </a:lnTo>
                    <a:lnTo>
                      <a:pt x="24" y="7"/>
                    </a:lnTo>
                    <a:lnTo>
                      <a:pt x="24" y="7"/>
                    </a:lnTo>
                    <a:lnTo>
                      <a:pt x="17" y="7"/>
                    </a:lnTo>
                    <a:lnTo>
                      <a:pt x="14" y="14"/>
                    </a:lnTo>
                    <a:lnTo>
                      <a:pt x="14" y="14"/>
                    </a:lnTo>
                    <a:lnTo>
                      <a:pt x="10"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98"/>
              <p:cNvSpPr>
                <a:spLocks noEditPoints="1"/>
              </p:cNvSpPr>
              <p:nvPr/>
            </p:nvSpPr>
            <p:spPr bwMode="auto">
              <a:xfrm>
                <a:off x="4711318" y="3810498"/>
                <a:ext cx="52982" cy="81031"/>
              </a:xfrm>
              <a:custGeom>
                <a:avLst/>
                <a:gdLst>
                  <a:gd name="T0" fmla="*/ 0 w 51"/>
                  <a:gd name="T1" fmla="*/ 37 h 78"/>
                  <a:gd name="T2" fmla="*/ 0 w 51"/>
                  <a:gd name="T3" fmla="*/ 37 h 78"/>
                  <a:gd name="T4" fmla="*/ 4 w 51"/>
                  <a:gd name="T5" fmla="*/ 17 h 78"/>
                  <a:gd name="T6" fmla="*/ 4 w 51"/>
                  <a:gd name="T7" fmla="*/ 17 h 78"/>
                  <a:gd name="T8" fmla="*/ 7 w 51"/>
                  <a:gd name="T9" fmla="*/ 10 h 78"/>
                  <a:gd name="T10" fmla="*/ 14 w 51"/>
                  <a:gd name="T11" fmla="*/ 4 h 78"/>
                  <a:gd name="T12" fmla="*/ 14 w 51"/>
                  <a:gd name="T13" fmla="*/ 4 h 78"/>
                  <a:gd name="T14" fmla="*/ 21 w 51"/>
                  <a:gd name="T15" fmla="*/ 0 h 78"/>
                  <a:gd name="T16" fmla="*/ 27 w 51"/>
                  <a:gd name="T17" fmla="*/ 0 h 78"/>
                  <a:gd name="T18" fmla="*/ 27 w 51"/>
                  <a:gd name="T19" fmla="*/ 0 h 78"/>
                  <a:gd name="T20" fmla="*/ 37 w 51"/>
                  <a:gd name="T21" fmla="*/ 0 h 78"/>
                  <a:gd name="T22" fmla="*/ 37 w 51"/>
                  <a:gd name="T23" fmla="*/ 0 h 78"/>
                  <a:gd name="T24" fmla="*/ 44 w 51"/>
                  <a:gd name="T25" fmla="*/ 10 h 78"/>
                  <a:gd name="T26" fmla="*/ 44 w 51"/>
                  <a:gd name="T27" fmla="*/ 10 h 78"/>
                  <a:gd name="T28" fmla="*/ 51 w 51"/>
                  <a:gd name="T29" fmla="*/ 20 h 78"/>
                  <a:gd name="T30" fmla="*/ 51 w 51"/>
                  <a:gd name="T31" fmla="*/ 20 h 78"/>
                  <a:gd name="T32" fmla="*/ 51 w 51"/>
                  <a:gd name="T33" fmla="*/ 37 h 78"/>
                  <a:gd name="T34" fmla="*/ 51 w 51"/>
                  <a:gd name="T35" fmla="*/ 37 h 78"/>
                  <a:gd name="T36" fmla="*/ 51 w 51"/>
                  <a:gd name="T37" fmla="*/ 61 h 78"/>
                  <a:gd name="T38" fmla="*/ 51 w 51"/>
                  <a:gd name="T39" fmla="*/ 61 h 78"/>
                  <a:gd name="T40" fmla="*/ 47 w 51"/>
                  <a:gd name="T41" fmla="*/ 67 h 78"/>
                  <a:gd name="T42" fmla="*/ 41 w 51"/>
                  <a:gd name="T43" fmla="*/ 74 h 78"/>
                  <a:gd name="T44" fmla="*/ 41 w 51"/>
                  <a:gd name="T45" fmla="*/ 74 h 78"/>
                  <a:gd name="T46" fmla="*/ 34 w 51"/>
                  <a:gd name="T47" fmla="*/ 78 h 78"/>
                  <a:gd name="T48" fmla="*/ 27 w 51"/>
                  <a:gd name="T49" fmla="*/ 78 h 78"/>
                  <a:gd name="T50" fmla="*/ 27 w 51"/>
                  <a:gd name="T51" fmla="*/ 78 h 78"/>
                  <a:gd name="T52" fmla="*/ 17 w 51"/>
                  <a:gd name="T53" fmla="*/ 74 h 78"/>
                  <a:gd name="T54" fmla="*/ 10 w 51"/>
                  <a:gd name="T55" fmla="*/ 71 h 78"/>
                  <a:gd name="T56" fmla="*/ 10 w 51"/>
                  <a:gd name="T57" fmla="*/ 71 h 78"/>
                  <a:gd name="T58" fmla="*/ 4 w 51"/>
                  <a:gd name="T59" fmla="*/ 57 h 78"/>
                  <a:gd name="T60" fmla="*/ 0 w 51"/>
                  <a:gd name="T61" fmla="*/ 37 h 78"/>
                  <a:gd name="T62" fmla="*/ 0 w 51"/>
                  <a:gd name="T63" fmla="*/ 37 h 78"/>
                  <a:gd name="T64" fmla="*/ 10 w 51"/>
                  <a:gd name="T65" fmla="*/ 37 h 78"/>
                  <a:gd name="T66" fmla="*/ 10 w 51"/>
                  <a:gd name="T67" fmla="*/ 37 h 78"/>
                  <a:gd name="T68" fmla="*/ 14 w 51"/>
                  <a:gd name="T69" fmla="*/ 54 h 78"/>
                  <a:gd name="T70" fmla="*/ 17 w 51"/>
                  <a:gd name="T71" fmla="*/ 64 h 78"/>
                  <a:gd name="T72" fmla="*/ 17 w 51"/>
                  <a:gd name="T73" fmla="*/ 64 h 78"/>
                  <a:gd name="T74" fmla="*/ 21 w 51"/>
                  <a:gd name="T75" fmla="*/ 67 h 78"/>
                  <a:gd name="T76" fmla="*/ 27 w 51"/>
                  <a:gd name="T77" fmla="*/ 71 h 78"/>
                  <a:gd name="T78" fmla="*/ 27 w 51"/>
                  <a:gd name="T79" fmla="*/ 71 h 78"/>
                  <a:gd name="T80" fmla="*/ 34 w 51"/>
                  <a:gd name="T81" fmla="*/ 67 h 78"/>
                  <a:gd name="T82" fmla="*/ 37 w 51"/>
                  <a:gd name="T83" fmla="*/ 64 h 78"/>
                  <a:gd name="T84" fmla="*/ 37 w 51"/>
                  <a:gd name="T85" fmla="*/ 64 h 78"/>
                  <a:gd name="T86" fmla="*/ 41 w 51"/>
                  <a:gd name="T87" fmla="*/ 54 h 78"/>
                  <a:gd name="T88" fmla="*/ 41 w 51"/>
                  <a:gd name="T89" fmla="*/ 37 h 78"/>
                  <a:gd name="T90" fmla="*/ 41 w 51"/>
                  <a:gd name="T91" fmla="*/ 37 h 78"/>
                  <a:gd name="T92" fmla="*/ 41 w 51"/>
                  <a:gd name="T93" fmla="*/ 24 h 78"/>
                  <a:gd name="T94" fmla="*/ 37 w 51"/>
                  <a:gd name="T95" fmla="*/ 14 h 78"/>
                  <a:gd name="T96" fmla="*/ 37 w 51"/>
                  <a:gd name="T97" fmla="*/ 14 h 78"/>
                  <a:gd name="T98" fmla="*/ 34 w 51"/>
                  <a:gd name="T99" fmla="*/ 7 h 78"/>
                  <a:gd name="T100" fmla="*/ 27 w 51"/>
                  <a:gd name="T101" fmla="*/ 7 h 78"/>
                  <a:gd name="T102" fmla="*/ 27 w 51"/>
                  <a:gd name="T103" fmla="*/ 7 h 78"/>
                  <a:gd name="T104" fmla="*/ 21 w 51"/>
                  <a:gd name="T105" fmla="*/ 7 h 78"/>
                  <a:gd name="T106" fmla="*/ 17 w 51"/>
                  <a:gd name="T107" fmla="*/ 14 h 78"/>
                  <a:gd name="T108" fmla="*/ 17 w 51"/>
                  <a:gd name="T109" fmla="*/ 14 h 78"/>
                  <a:gd name="T110" fmla="*/ 14 w 51"/>
                  <a:gd name="T111" fmla="*/ 24 h 78"/>
                  <a:gd name="T112" fmla="*/ 10 w 51"/>
                  <a:gd name="T113" fmla="*/ 37 h 78"/>
                  <a:gd name="T114" fmla="*/ 10 w 51"/>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78">
                    <a:moveTo>
                      <a:pt x="0" y="37"/>
                    </a:moveTo>
                    <a:lnTo>
                      <a:pt x="0" y="37"/>
                    </a:lnTo>
                    <a:lnTo>
                      <a:pt x="4" y="17"/>
                    </a:lnTo>
                    <a:lnTo>
                      <a:pt x="4" y="17"/>
                    </a:lnTo>
                    <a:lnTo>
                      <a:pt x="7" y="10"/>
                    </a:lnTo>
                    <a:lnTo>
                      <a:pt x="14" y="4"/>
                    </a:lnTo>
                    <a:lnTo>
                      <a:pt x="14" y="4"/>
                    </a:lnTo>
                    <a:lnTo>
                      <a:pt x="21" y="0"/>
                    </a:lnTo>
                    <a:lnTo>
                      <a:pt x="27" y="0"/>
                    </a:lnTo>
                    <a:lnTo>
                      <a:pt x="27" y="0"/>
                    </a:lnTo>
                    <a:lnTo>
                      <a:pt x="37" y="0"/>
                    </a:lnTo>
                    <a:lnTo>
                      <a:pt x="37" y="0"/>
                    </a:lnTo>
                    <a:lnTo>
                      <a:pt x="44" y="10"/>
                    </a:lnTo>
                    <a:lnTo>
                      <a:pt x="44" y="10"/>
                    </a:lnTo>
                    <a:lnTo>
                      <a:pt x="51" y="20"/>
                    </a:lnTo>
                    <a:lnTo>
                      <a:pt x="51" y="20"/>
                    </a:lnTo>
                    <a:lnTo>
                      <a:pt x="51" y="37"/>
                    </a:lnTo>
                    <a:lnTo>
                      <a:pt x="51" y="37"/>
                    </a:lnTo>
                    <a:lnTo>
                      <a:pt x="51" y="61"/>
                    </a:lnTo>
                    <a:lnTo>
                      <a:pt x="51" y="61"/>
                    </a:lnTo>
                    <a:lnTo>
                      <a:pt x="47" y="67"/>
                    </a:lnTo>
                    <a:lnTo>
                      <a:pt x="41" y="74"/>
                    </a:lnTo>
                    <a:lnTo>
                      <a:pt x="41" y="74"/>
                    </a:lnTo>
                    <a:lnTo>
                      <a:pt x="34" y="78"/>
                    </a:lnTo>
                    <a:lnTo>
                      <a:pt x="27" y="78"/>
                    </a:lnTo>
                    <a:lnTo>
                      <a:pt x="27" y="78"/>
                    </a:lnTo>
                    <a:lnTo>
                      <a:pt x="17" y="74"/>
                    </a:lnTo>
                    <a:lnTo>
                      <a:pt x="10" y="71"/>
                    </a:lnTo>
                    <a:lnTo>
                      <a:pt x="10" y="71"/>
                    </a:lnTo>
                    <a:lnTo>
                      <a:pt x="4" y="57"/>
                    </a:lnTo>
                    <a:lnTo>
                      <a:pt x="0" y="37"/>
                    </a:lnTo>
                    <a:lnTo>
                      <a:pt x="0" y="37"/>
                    </a:lnTo>
                    <a:close/>
                    <a:moveTo>
                      <a:pt x="10" y="37"/>
                    </a:moveTo>
                    <a:lnTo>
                      <a:pt x="10" y="37"/>
                    </a:lnTo>
                    <a:lnTo>
                      <a:pt x="14" y="54"/>
                    </a:lnTo>
                    <a:lnTo>
                      <a:pt x="17" y="64"/>
                    </a:lnTo>
                    <a:lnTo>
                      <a:pt x="17" y="64"/>
                    </a:lnTo>
                    <a:lnTo>
                      <a:pt x="21" y="67"/>
                    </a:lnTo>
                    <a:lnTo>
                      <a:pt x="27" y="71"/>
                    </a:lnTo>
                    <a:lnTo>
                      <a:pt x="27" y="71"/>
                    </a:lnTo>
                    <a:lnTo>
                      <a:pt x="34" y="67"/>
                    </a:lnTo>
                    <a:lnTo>
                      <a:pt x="37" y="64"/>
                    </a:lnTo>
                    <a:lnTo>
                      <a:pt x="37" y="64"/>
                    </a:lnTo>
                    <a:lnTo>
                      <a:pt x="41" y="54"/>
                    </a:lnTo>
                    <a:lnTo>
                      <a:pt x="41" y="37"/>
                    </a:lnTo>
                    <a:lnTo>
                      <a:pt x="41" y="37"/>
                    </a:lnTo>
                    <a:lnTo>
                      <a:pt x="41" y="24"/>
                    </a:lnTo>
                    <a:lnTo>
                      <a:pt x="37" y="14"/>
                    </a:lnTo>
                    <a:lnTo>
                      <a:pt x="37" y="14"/>
                    </a:lnTo>
                    <a:lnTo>
                      <a:pt x="34" y="7"/>
                    </a:lnTo>
                    <a:lnTo>
                      <a:pt x="27" y="7"/>
                    </a:lnTo>
                    <a:lnTo>
                      <a:pt x="27" y="7"/>
                    </a:lnTo>
                    <a:lnTo>
                      <a:pt x="21" y="7"/>
                    </a:lnTo>
                    <a:lnTo>
                      <a:pt x="17" y="14"/>
                    </a:lnTo>
                    <a:lnTo>
                      <a:pt x="17" y="14"/>
                    </a:lnTo>
                    <a:lnTo>
                      <a:pt x="14"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Line 99"/>
              <p:cNvSpPr>
                <a:spLocks noChangeShapeType="1"/>
              </p:cNvSpPr>
              <p:nvPr/>
            </p:nvSpPr>
            <p:spPr bwMode="auto">
              <a:xfrm>
                <a:off x="3614284" y="3758555"/>
                <a:ext cx="14544"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Freeform 100"/>
              <p:cNvSpPr>
                <a:spLocks noEditPoints="1"/>
              </p:cNvSpPr>
              <p:nvPr/>
            </p:nvSpPr>
            <p:spPr bwMode="auto">
              <a:xfrm>
                <a:off x="3523903" y="3705574"/>
                <a:ext cx="51943" cy="84148"/>
              </a:xfrm>
              <a:custGeom>
                <a:avLst/>
                <a:gdLst>
                  <a:gd name="T0" fmla="*/ 0 w 50"/>
                  <a:gd name="T1" fmla="*/ 41 h 81"/>
                  <a:gd name="T2" fmla="*/ 0 w 50"/>
                  <a:gd name="T3" fmla="*/ 41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4 h 81"/>
                  <a:gd name="T16" fmla="*/ 26 w 50"/>
                  <a:gd name="T17" fmla="*/ 0 h 81"/>
                  <a:gd name="T18" fmla="*/ 26 w 50"/>
                  <a:gd name="T19" fmla="*/ 0 h 81"/>
                  <a:gd name="T20" fmla="*/ 37 w 50"/>
                  <a:gd name="T21" fmla="*/ 4 h 81"/>
                  <a:gd name="T22" fmla="*/ 37 w 50"/>
                  <a:gd name="T23" fmla="*/ 4 h 81"/>
                  <a:gd name="T24" fmla="*/ 43 w 50"/>
                  <a:gd name="T25" fmla="*/ 10 h 81"/>
                  <a:gd name="T26" fmla="*/ 43 w 50"/>
                  <a:gd name="T27" fmla="*/ 10 h 81"/>
                  <a:gd name="T28" fmla="*/ 50 w 50"/>
                  <a:gd name="T29" fmla="*/ 20 h 81"/>
                  <a:gd name="T30" fmla="*/ 50 w 50"/>
                  <a:gd name="T31" fmla="*/ 20 h 81"/>
                  <a:gd name="T32" fmla="*/ 50 w 50"/>
                  <a:gd name="T33" fmla="*/ 41 h 81"/>
                  <a:gd name="T34" fmla="*/ 50 w 50"/>
                  <a:gd name="T35" fmla="*/ 41 h 81"/>
                  <a:gd name="T36" fmla="*/ 47 w 50"/>
                  <a:gd name="T37" fmla="*/ 61 h 81"/>
                  <a:gd name="T38" fmla="*/ 47 w 50"/>
                  <a:gd name="T39" fmla="*/ 61 h 81"/>
                  <a:gd name="T40" fmla="*/ 43 w 50"/>
                  <a:gd name="T41" fmla="*/ 71 h 81"/>
                  <a:gd name="T42" fmla="*/ 40 w 50"/>
                  <a:gd name="T43" fmla="*/ 74 h 81"/>
                  <a:gd name="T44" fmla="*/ 40 w 50"/>
                  <a:gd name="T45" fmla="*/ 74 h 81"/>
                  <a:gd name="T46" fmla="*/ 33 w 50"/>
                  <a:gd name="T47" fmla="*/ 78 h 81"/>
                  <a:gd name="T48" fmla="*/ 26 w 50"/>
                  <a:gd name="T49" fmla="*/ 81 h 81"/>
                  <a:gd name="T50" fmla="*/ 26 w 50"/>
                  <a:gd name="T51" fmla="*/ 81 h 81"/>
                  <a:gd name="T52" fmla="*/ 16 w 50"/>
                  <a:gd name="T53" fmla="*/ 78 h 81"/>
                  <a:gd name="T54" fmla="*/ 10 w 50"/>
                  <a:gd name="T55" fmla="*/ 71 h 81"/>
                  <a:gd name="T56" fmla="*/ 10 w 50"/>
                  <a:gd name="T57" fmla="*/ 71 h 81"/>
                  <a:gd name="T58" fmla="*/ 3 w 50"/>
                  <a:gd name="T59" fmla="*/ 57 h 81"/>
                  <a:gd name="T60" fmla="*/ 0 w 50"/>
                  <a:gd name="T61" fmla="*/ 41 h 81"/>
                  <a:gd name="T62" fmla="*/ 0 w 50"/>
                  <a:gd name="T63" fmla="*/ 41 h 81"/>
                  <a:gd name="T64" fmla="*/ 10 w 50"/>
                  <a:gd name="T65" fmla="*/ 41 h 81"/>
                  <a:gd name="T66" fmla="*/ 10 w 50"/>
                  <a:gd name="T67" fmla="*/ 41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1 h 81"/>
                  <a:gd name="T90" fmla="*/ 40 w 50"/>
                  <a:gd name="T91" fmla="*/ 41 h 81"/>
                  <a:gd name="T92" fmla="*/ 40 w 50"/>
                  <a:gd name="T93" fmla="*/ 24 h 81"/>
                  <a:gd name="T94" fmla="*/ 37 w 50"/>
                  <a:gd name="T95" fmla="*/ 14 h 81"/>
                  <a:gd name="T96" fmla="*/ 37 w 50"/>
                  <a:gd name="T97" fmla="*/ 14 h 81"/>
                  <a:gd name="T98" fmla="*/ 33 w 50"/>
                  <a:gd name="T99" fmla="*/ 10 h 81"/>
                  <a:gd name="T100" fmla="*/ 26 w 50"/>
                  <a:gd name="T101" fmla="*/ 7 h 81"/>
                  <a:gd name="T102" fmla="*/ 26 w 50"/>
                  <a:gd name="T103" fmla="*/ 7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17"/>
                    </a:lnTo>
                    <a:lnTo>
                      <a:pt x="3" y="17"/>
                    </a:lnTo>
                    <a:lnTo>
                      <a:pt x="6" y="10"/>
                    </a:lnTo>
                    <a:lnTo>
                      <a:pt x="13" y="7"/>
                    </a:lnTo>
                    <a:lnTo>
                      <a:pt x="13" y="7"/>
                    </a:lnTo>
                    <a:lnTo>
                      <a:pt x="16" y="4"/>
                    </a:lnTo>
                    <a:lnTo>
                      <a:pt x="26" y="0"/>
                    </a:lnTo>
                    <a:lnTo>
                      <a:pt x="26" y="0"/>
                    </a:lnTo>
                    <a:lnTo>
                      <a:pt x="37" y="4"/>
                    </a:lnTo>
                    <a:lnTo>
                      <a:pt x="37" y="4"/>
                    </a:lnTo>
                    <a:lnTo>
                      <a:pt x="43" y="10"/>
                    </a:lnTo>
                    <a:lnTo>
                      <a:pt x="43" y="10"/>
                    </a:lnTo>
                    <a:lnTo>
                      <a:pt x="50" y="20"/>
                    </a:lnTo>
                    <a:lnTo>
                      <a:pt x="50" y="20"/>
                    </a:lnTo>
                    <a:lnTo>
                      <a:pt x="50" y="41"/>
                    </a:lnTo>
                    <a:lnTo>
                      <a:pt x="50" y="41"/>
                    </a:lnTo>
                    <a:lnTo>
                      <a:pt x="47" y="61"/>
                    </a:lnTo>
                    <a:lnTo>
                      <a:pt x="47" y="61"/>
                    </a:lnTo>
                    <a:lnTo>
                      <a:pt x="43" y="71"/>
                    </a:lnTo>
                    <a:lnTo>
                      <a:pt x="40" y="74"/>
                    </a:lnTo>
                    <a:lnTo>
                      <a:pt x="40" y="74"/>
                    </a:lnTo>
                    <a:lnTo>
                      <a:pt x="33" y="78"/>
                    </a:lnTo>
                    <a:lnTo>
                      <a:pt x="26" y="81"/>
                    </a:lnTo>
                    <a:lnTo>
                      <a:pt x="26" y="81"/>
                    </a:lnTo>
                    <a:lnTo>
                      <a:pt x="16" y="78"/>
                    </a:lnTo>
                    <a:lnTo>
                      <a:pt x="10" y="71"/>
                    </a:lnTo>
                    <a:lnTo>
                      <a:pt x="10" y="71"/>
                    </a:lnTo>
                    <a:lnTo>
                      <a:pt x="3" y="57"/>
                    </a:lnTo>
                    <a:lnTo>
                      <a:pt x="0" y="41"/>
                    </a:lnTo>
                    <a:lnTo>
                      <a:pt x="0" y="41"/>
                    </a:lnTo>
                    <a:close/>
                    <a:moveTo>
                      <a:pt x="10" y="41"/>
                    </a:moveTo>
                    <a:lnTo>
                      <a:pt x="10" y="41"/>
                    </a:lnTo>
                    <a:lnTo>
                      <a:pt x="13" y="57"/>
                    </a:lnTo>
                    <a:lnTo>
                      <a:pt x="16" y="64"/>
                    </a:lnTo>
                    <a:lnTo>
                      <a:pt x="16" y="64"/>
                    </a:lnTo>
                    <a:lnTo>
                      <a:pt x="20" y="71"/>
                    </a:lnTo>
                    <a:lnTo>
                      <a:pt x="26" y="71"/>
                    </a:lnTo>
                    <a:lnTo>
                      <a:pt x="26" y="71"/>
                    </a:lnTo>
                    <a:lnTo>
                      <a:pt x="33" y="71"/>
                    </a:lnTo>
                    <a:lnTo>
                      <a:pt x="37" y="64"/>
                    </a:lnTo>
                    <a:lnTo>
                      <a:pt x="37" y="64"/>
                    </a:lnTo>
                    <a:lnTo>
                      <a:pt x="40" y="57"/>
                    </a:lnTo>
                    <a:lnTo>
                      <a:pt x="40" y="41"/>
                    </a:lnTo>
                    <a:lnTo>
                      <a:pt x="40" y="41"/>
                    </a:lnTo>
                    <a:lnTo>
                      <a:pt x="40" y="24"/>
                    </a:lnTo>
                    <a:lnTo>
                      <a:pt x="37" y="14"/>
                    </a:lnTo>
                    <a:lnTo>
                      <a:pt x="37" y="14"/>
                    </a:lnTo>
                    <a:lnTo>
                      <a:pt x="33" y="10"/>
                    </a:lnTo>
                    <a:lnTo>
                      <a:pt x="26" y="7"/>
                    </a:lnTo>
                    <a:lnTo>
                      <a:pt x="26" y="7"/>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Line 101"/>
              <p:cNvSpPr>
                <a:spLocks noChangeShapeType="1"/>
              </p:cNvSpPr>
              <p:nvPr/>
            </p:nvSpPr>
            <p:spPr bwMode="auto">
              <a:xfrm>
                <a:off x="3617400" y="3380411"/>
                <a:ext cx="3220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Freeform 102"/>
              <p:cNvSpPr>
                <a:spLocks/>
              </p:cNvSpPr>
              <p:nvPr/>
            </p:nvSpPr>
            <p:spPr bwMode="auto">
              <a:xfrm>
                <a:off x="3523903" y="3331585"/>
                <a:ext cx="51943" cy="81031"/>
              </a:xfrm>
              <a:custGeom>
                <a:avLst/>
                <a:gdLst>
                  <a:gd name="T0" fmla="*/ 0 w 50"/>
                  <a:gd name="T1" fmla="*/ 57 h 78"/>
                  <a:gd name="T2" fmla="*/ 10 w 50"/>
                  <a:gd name="T3" fmla="*/ 54 h 78"/>
                  <a:gd name="T4" fmla="*/ 10 w 50"/>
                  <a:gd name="T5" fmla="*/ 54 h 78"/>
                  <a:gd name="T6" fmla="*/ 13 w 50"/>
                  <a:gd name="T7" fmla="*/ 61 h 78"/>
                  <a:gd name="T8" fmla="*/ 16 w 50"/>
                  <a:gd name="T9" fmla="*/ 68 h 78"/>
                  <a:gd name="T10" fmla="*/ 16 w 50"/>
                  <a:gd name="T11" fmla="*/ 68 h 78"/>
                  <a:gd name="T12" fmla="*/ 26 w 50"/>
                  <a:gd name="T13" fmla="*/ 71 h 78"/>
                  <a:gd name="T14" fmla="*/ 26 w 50"/>
                  <a:gd name="T15" fmla="*/ 71 h 78"/>
                  <a:gd name="T16" fmla="*/ 33 w 50"/>
                  <a:gd name="T17" fmla="*/ 68 h 78"/>
                  <a:gd name="T18" fmla="*/ 37 w 50"/>
                  <a:gd name="T19" fmla="*/ 64 h 78"/>
                  <a:gd name="T20" fmla="*/ 37 w 50"/>
                  <a:gd name="T21" fmla="*/ 64 h 78"/>
                  <a:gd name="T22" fmla="*/ 40 w 50"/>
                  <a:gd name="T23" fmla="*/ 57 h 78"/>
                  <a:gd name="T24" fmla="*/ 40 w 50"/>
                  <a:gd name="T25" fmla="*/ 51 h 78"/>
                  <a:gd name="T26" fmla="*/ 40 w 50"/>
                  <a:gd name="T27" fmla="*/ 51 h 78"/>
                  <a:gd name="T28" fmla="*/ 40 w 50"/>
                  <a:gd name="T29" fmla="*/ 44 h 78"/>
                  <a:gd name="T30" fmla="*/ 37 w 50"/>
                  <a:gd name="T31" fmla="*/ 37 h 78"/>
                  <a:gd name="T32" fmla="*/ 37 w 50"/>
                  <a:gd name="T33" fmla="*/ 37 h 78"/>
                  <a:gd name="T34" fmla="*/ 33 w 50"/>
                  <a:gd name="T35" fmla="*/ 34 h 78"/>
                  <a:gd name="T36" fmla="*/ 26 w 50"/>
                  <a:gd name="T37" fmla="*/ 34 h 78"/>
                  <a:gd name="T38" fmla="*/ 26 w 50"/>
                  <a:gd name="T39" fmla="*/ 34 h 78"/>
                  <a:gd name="T40" fmla="*/ 16 w 50"/>
                  <a:gd name="T41" fmla="*/ 37 h 78"/>
                  <a:gd name="T42" fmla="*/ 16 w 50"/>
                  <a:gd name="T43" fmla="*/ 37 h 78"/>
                  <a:gd name="T44" fmla="*/ 10 w 50"/>
                  <a:gd name="T45" fmla="*/ 41 h 78"/>
                  <a:gd name="T46" fmla="*/ 3 w 50"/>
                  <a:gd name="T47" fmla="*/ 41 h 78"/>
                  <a:gd name="T48" fmla="*/ 10 w 50"/>
                  <a:gd name="T49" fmla="*/ 0 h 78"/>
                  <a:gd name="T50" fmla="*/ 47 w 50"/>
                  <a:gd name="T51" fmla="*/ 0 h 78"/>
                  <a:gd name="T52" fmla="*/ 47 w 50"/>
                  <a:gd name="T53" fmla="*/ 10 h 78"/>
                  <a:gd name="T54" fmla="*/ 16 w 50"/>
                  <a:gd name="T55" fmla="*/ 10 h 78"/>
                  <a:gd name="T56" fmla="*/ 13 w 50"/>
                  <a:gd name="T57" fmla="*/ 31 h 78"/>
                  <a:gd name="T58" fmla="*/ 13 w 50"/>
                  <a:gd name="T59" fmla="*/ 31 h 78"/>
                  <a:gd name="T60" fmla="*/ 20 w 50"/>
                  <a:gd name="T61" fmla="*/ 27 h 78"/>
                  <a:gd name="T62" fmla="*/ 26 w 50"/>
                  <a:gd name="T63" fmla="*/ 27 h 78"/>
                  <a:gd name="T64" fmla="*/ 26 w 50"/>
                  <a:gd name="T65" fmla="*/ 27 h 78"/>
                  <a:gd name="T66" fmla="*/ 37 w 50"/>
                  <a:gd name="T67" fmla="*/ 27 h 78"/>
                  <a:gd name="T68" fmla="*/ 43 w 50"/>
                  <a:gd name="T69" fmla="*/ 34 h 78"/>
                  <a:gd name="T70" fmla="*/ 43 w 50"/>
                  <a:gd name="T71" fmla="*/ 34 h 78"/>
                  <a:gd name="T72" fmla="*/ 50 w 50"/>
                  <a:gd name="T73" fmla="*/ 41 h 78"/>
                  <a:gd name="T74" fmla="*/ 50 w 50"/>
                  <a:gd name="T75" fmla="*/ 51 h 78"/>
                  <a:gd name="T76" fmla="*/ 50 w 50"/>
                  <a:gd name="T77" fmla="*/ 51 h 78"/>
                  <a:gd name="T78" fmla="*/ 50 w 50"/>
                  <a:gd name="T79" fmla="*/ 61 h 78"/>
                  <a:gd name="T80" fmla="*/ 47 w 50"/>
                  <a:gd name="T81" fmla="*/ 68 h 78"/>
                  <a:gd name="T82" fmla="*/ 47 w 50"/>
                  <a:gd name="T83" fmla="*/ 68 h 78"/>
                  <a:gd name="T84" fmla="*/ 37 w 50"/>
                  <a:gd name="T85" fmla="*/ 74 h 78"/>
                  <a:gd name="T86" fmla="*/ 26 w 50"/>
                  <a:gd name="T87" fmla="*/ 78 h 78"/>
                  <a:gd name="T88" fmla="*/ 26 w 50"/>
                  <a:gd name="T89" fmla="*/ 78 h 78"/>
                  <a:gd name="T90" fmla="*/ 16 w 50"/>
                  <a:gd name="T91" fmla="*/ 78 h 78"/>
                  <a:gd name="T92" fmla="*/ 10 w 50"/>
                  <a:gd name="T93" fmla="*/ 71 h 78"/>
                  <a:gd name="T94" fmla="*/ 10 w 50"/>
                  <a:gd name="T95" fmla="*/ 71 h 78"/>
                  <a:gd name="T96" fmla="*/ 3 w 50"/>
                  <a:gd name="T97" fmla="*/ 64 h 78"/>
                  <a:gd name="T98" fmla="*/ 0 w 50"/>
                  <a:gd name="T99" fmla="*/ 57 h 78"/>
                  <a:gd name="T100" fmla="*/ 0 w 50"/>
                  <a:gd name="T101"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8">
                    <a:moveTo>
                      <a:pt x="0" y="57"/>
                    </a:moveTo>
                    <a:lnTo>
                      <a:pt x="10" y="54"/>
                    </a:lnTo>
                    <a:lnTo>
                      <a:pt x="10" y="54"/>
                    </a:lnTo>
                    <a:lnTo>
                      <a:pt x="13" y="61"/>
                    </a:lnTo>
                    <a:lnTo>
                      <a:pt x="16" y="68"/>
                    </a:lnTo>
                    <a:lnTo>
                      <a:pt x="16" y="68"/>
                    </a:lnTo>
                    <a:lnTo>
                      <a:pt x="26" y="71"/>
                    </a:lnTo>
                    <a:lnTo>
                      <a:pt x="26" y="71"/>
                    </a:lnTo>
                    <a:lnTo>
                      <a:pt x="33" y="68"/>
                    </a:lnTo>
                    <a:lnTo>
                      <a:pt x="37" y="64"/>
                    </a:lnTo>
                    <a:lnTo>
                      <a:pt x="37" y="64"/>
                    </a:lnTo>
                    <a:lnTo>
                      <a:pt x="40" y="57"/>
                    </a:lnTo>
                    <a:lnTo>
                      <a:pt x="40" y="51"/>
                    </a:lnTo>
                    <a:lnTo>
                      <a:pt x="40" y="51"/>
                    </a:lnTo>
                    <a:lnTo>
                      <a:pt x="40" y="44"/>
                    </a:lnTo>
                    <a:lnTo>
                      <a:pt x="37" y="37"/>
                    </a:lnTo>
                    <a:lnTo>
                      <a:pt x="37" y="37"/>
                    </a:lnTo>
                    <a:lnTo>
                      <a:pt x="33" y="34"/>
                    </a:lnTo>
                    <a:lnTo>
                      <a:pt x="26" y="34"/>
                    </a:lnTo>
                    <a:lnTo>
                      <a:pt x="26" y="34"/>
                    </a:lnTo>
                    <a:lnTo>
                      <a:pt x="16" y="37"/>
                    </a:lnTo>
                    <a:lnTo>
                      <a:pt x="16" y="37"/>
                    </a:lnTo>
                    <a:lnTo>
                      <a:pt x="10" y="41"/>
                    </a:lnTo>
                    <a:lnTo>
                      <a:pt x="3" y="41"/>
                    </a:lnTo>
                    <a:lnTo>
                      <a:pt x="10" y="0"/>
                    </a:lnTo>
                    <a:lnTo>
                      <a:pt x="47" y="0"/>
                    </a:lnTo>
                    <a:lnTo>
                      <a:pt x="47" y="10"/>
                    </a:lnTo>
                    <a:lnTo>
                      <a:pt x="16" y="10"/>
                    </a:lnTo>
                    <a:lnTo>
                      <a:pt x="13" y="31"/>
                    </a:lnTo>
                    <a:lnTo>
                      <a:pt x="13" y="31"/>
                    </a:lnTo>
                    <a:lnTo>
                      <a:pt x="20" y="27"/>
                    </a:lnTo>
                    <a:lnTo>
                      <a:pt x="26" y="27"/>
                    </a:lnTo>
                    <a:lnTo>
                      <a:pt x="26" y="27"/>
                    </a:lnTo>
                    <a:lnTo>
                      <a:pt x="37" y="27"/>
                    </a:lnTo>
                    <a:lnTo>
                      <a:pt x="43" y="34"/>
                    </a:lnTo>
                    <a:lnTo>
                      <a:pt x="43" y="34"/>
                    </a:lnTo>
                    <a:lnTo>
                      <a:pt x="50" y="41"/>
                    </a:lnTo>
                    <a:lnTo>
                      <a:pt x="50" y="51"/>
                    </a:lnTo>
                    <a:lnTo>
                      <a:pt x="50" y="51"/>
                    </a:lnTo>
                    <a:lnTo>
                      <a:pt x="50" y="61"/>
                    </a:lnTo>
                    <a:lnTo>
                      <a:pt x="47" y="68"/>
                    </a:lnTo>
                    <a:lnTo>
                      <a:pt x="47" y="68"/>
                    </a:lnTo>
                    <a:lnTo>
                      <a:pt x="37" y="74"/>
                    </a:lnTo>
                    <a:lnTo>
                      <a:pt x="26" y="78"/>
                    </a:lnTo>
                    <a:lnTo>
                      <a:pt x="26" y="78"/>
                    </a:lnTo>
                    <a:lnTo>
                      <a:pt x="16" y="78"/>
                    </a:lnTo>
                    <a:lnTo>
                      <a:pt x="10" y="71"/>
                    </a:lnTo>
                    <a:lnTo>
                      <a:pt x="10" y="71"/>
                    </a:lnTo>
                    <a:lnTo>
                      <a:pt x="3"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Line 103"/>
              <p:cNvSpPr>
                <a:spLocks noChangeShapeType="1"/>
              </p:cNvSpPr>
              <p:nvPr/>
            </p:nvSpPr>
            <p:spPr bwMode="auto">
              <a:xfrm>
                <a:off x="3617400" y="3006422"/>
                <a:ext cx="3220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Freeform 104"/>
              <p:cNvSpPr>
                <a:spLocks/>
              </p:cNvSpPr>
              <p:nvPr/>
            </p:nvSpPr>
            <p:spPr bwMode="auto">
              <a:xfrm>
                <a:off x="3470921" y="2954479"/>
                <a:ext cx="28049" cy="79992"/>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30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30"/>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05"/>
              <p:cNvSpPr>
                <a:spLocks noEditPoints="1"/>
              </p:cNvSpPr>
              <p:nvPr/>
            </p:nvSpPr>
            <p:spPr bwMode="auto">
              <a:xfrm>
                <a:off x="3523903" y="2954479"/>
                <a:ext cx="51943" cy="84148"/>
              </a:xfrm>
              <a:custGeom>
                <a:avLst/>
                <a:gdLst>
                  <a:gd name="T0" fmla="*/ 0 w 50"/>
                  <a:gd name="T1" fmla="*/ 40 h 81"/>
                  <a:gd name="T2" fmla="*/ 0 w 50"/>
                  <a:gd name="T3" fmla="*/ 40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3 h 81"/>
                  <a:gd name="T16" fmla="*/ 26 w 50"/>
                  <a:gd name="T17" fmla="*/ 0 h 81"/>
                  <a:gd name="T18" fmla="*/ 26 w 50"/>
                  <a:gd name="T19" fmla="*/ 0 h 81"/>
                  <a:gd name="T20" fmla="*/ 37 w 50"/>
                  <a:gd name="T21" fmla="*/ 3 h 81"/>
                  <a:gd name="T22" fmla="*/ 37 w 50"/>
                  <a:gd name="T23" fmla="*/ 3 h 81"/>
                  <a:gd name="T24" fmla="*/ 43 w 50"/>
                  <a:gd name="T25" fmla="*/ 10 h 81"/>
                  <a:gd name="T26" fmla="*/ 43 w 50"/>
                  <a:gd name="T27" fmla="*/ 10 h 81"/>
                  <a:gd name="T28" fmla="*/ 50 w 50"/>
                  <a:gd name="T29" fmla="*/ 23 h 81"/>
                  <a:gd name="T30" fmla="*/ 50 w 50"/>
                  <a:gd name="T31" fmla="*/ 23 h 81"/>
                  <a:gd name="T32" fmla="*/ 50 w 50"/>
                  <a:gd name="T33" fmla="*/ 40 h 81"/>
                  <a:gd name="T34" fmla="*/ 50 w 50"/>
                  <a:gd name="T35" fmla="*/ 40 h 81"/>
                  <a:gd name="T36" fmla="*/ 47 w 50"/>
                  <a:gd name="T37" fmla="*/ 60 h 81"/>
                  <a:gd name="T38" fmla="*/ 47 w 50"/>
                  <a:gd name="T39" fmla="*/ 60 h 81"/>
                  <a:gd name="T40" fmla="*/ 43 w 50"/>
                  <a:gd name="T41" fmla="*/ 71 h 81"/>
                  <a:gd name="T42" fmla="*/ 40 w 50"/>
                  <a:gd name="T43" fmla="*/ 74 h 81"/>
                  <a:gd name="T44" fmla="*/ 40 w 50"/>
                  <a:gd name="T45" fmla="*/ 74 h 81"/>
                  <a:gd name="T46" fmla="*/ 33 w 50"/>
                  <a:gd name="T47" fmla="*/ 77 h 81"/>
                  <a:gd name="T48" fmla="*/ 26 w 50"/>
                  <a:gd name="T49" fmla="*/ 81 h 81"/>
                  <a:gd name="T50" fmla="*/ 26 w 50"/>
                  <a:gd name="T51" fmla="*/ 81 h 81"/>
                  <a:gd name="T52" fmla="*/ 16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0 h 81"/>
                  <a:gd name="T90" fmla="*/ 40 w 50"/>
                  <a:gd name="T91" fmla="*/ 40 h 81"/>
                  <a:gd name="T92" fmla="*/ 40 w 50"/>
                  <a:gd name="T93" fmla="*/ 23 h 81"/>
                  <a:gd name="T94" fmla="*/ 37 w 50"/>
                  <a:gd name="T95" fmla="*/ 13 h 81"/>
                  <a:gd name="T96" fmla="*/ 37 w 50"/>
                  <a:gd name="T97" fmla="*/ 13 h 81"/>
                  <a:gd name="T98" fmla="*/ 33 w 50"/>
                  <a:gd name="T99" fmla="*/ 10 h 81"/>
                  <a:gd name="T100" fmla="*/ 26 w 50"/>
                  <a:gd name="T101" fmla="*/ 10 h 81"/>
                  <a:gd name="T102" fmla="*/ 26 w 50"/>
                  <a:gd name="T103" fmla="*/ 10 h 81"/>
                  <a:gd name="T104" fmla="*/ 20 w 50"/>
                  <a:gd name="T105" fmla="*/ 10 h 81"/>
                  <a:gd name="T106" fmla="*/ 16 w 50"/>
                  <a:gd name="T107" fmla="*/ 13 h 81"/>
                  <a:gd name="T108" fmla="*/ 16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6" y="10"/>
                    </a:lnTo>
                    <a:lnTo>
                      <a:pt x="13" y="7"/>
                    </a:lnTo>
                    <a:lnTo>
                      <a:pt x="13" y="7"/>
                    </a:lnTo>
                    <a:lnTo>
                      <a:pt x="16" y="3"/>
                    </a:lnTo>
                    <a:lnTo>
                      <a:pt x="26" y="0"/>
                    </a:lnTo>
                    <a:lnTo>
                      <a:pt x="26" y="0"/>
                    </a:lnTo>
                    <a:lnTo>
                      <a:pt x="37" y="3"/>
                    </a:lnTo>
                    <a:lnTo>
                      <a:pt x="37" y="3"/>
                    </a:lnTo>
                    <a:lnTo>
                      <a:pt x="43" y="10"/>
                    </a:lnTo>
                    <a:lnTo>
                      <a:pt x="43" y="10"/>
                    </a:lnTo>
                    <a:lnTo>
                      <a:pt x="50" y="23"/>
                    </a:lnTo>
                    <a:lnTo>
                      <a:pt x="50" y="23"/>
                    </a:lnTo>
                    <a:lnTo>
                      <a:pt x="50" y="40"/>
                    </a:lnTo>
                    <a:lnTo>
                      <a:pt x="50" y="40"/>
                    </a:lnTo>
                    <a:lnTo>
                      <a:pt x="47" y="60"/>
                    </a:lnTo>
                    <a:lnTo>
                      <a:pt x="47" y="60"/>
                    </a:lnTo>
                    <a:lnTo>
                      <a:pt x="43" y="71"/>
                    </a:lnTo>
                    <a:lnTo>
                      <a:pt x="40" y="74"/>
                    </a:lnTo>
                    <a:lnTo>
                      <a:pt x="40" y="74"/>
                    </a:lnTo>
                    <a:lnTo>
                      <a:pt x="33" y="77"/>
                    </a:lnTo>
                    <a:lnTo>
                      <a:pt x="26" y="81"/>
                    </a:lnTo>
                    <a:lnTo>
                      <a:pt x="26" y="81"/>
                    </a:lnTo>
                    <a:lnTo>
                      <a:pt x="16" y="77"/>
                    </a:lnTo>
                    <a:lnTo>
                      <a:pt x="10" y="71"/>
                    </a:lnTo>
                    <a:lnTo>
                      <a:pt x="10" y="71"/>
                    </a:lnTo>
                    <a:lnTo>
                      <a:pt x="3" y="60"/>
                    </a:lnTo>
                    <a:lnTo>
                      <a:pt x="0" y="40"/>
                    </a:lnTo>
                    <a:lnTo>
                      <a:pt x="0" y="40"/>
                    </a:lnTo>
                    <a:close/>
                    <a:moveTo>
                      <a:pt x="10" y="40"/>
                    </a:moveTo>
                    <a:lnTo>
                      <a:pt x="10" y="40"/>
                    </a:lnTo>
                    <a:lnTo>
                      <a:pt x="13" y="57"/>
                    </a:lnTo>
                    <a:lnTo>
                      <a:pt x="16" y="64"/>
                    </a:lnTo>
                    <a:lnTo>
                      <a:pt x="16" y="64"/>
                    </a:lnTo>
                    <a:lnTo>
                      <a:pt x="20" y="71"/>
                    </a:lnTo>
                    <a:lnTo>
                      <a:pt x="26" y="71"/>
                    </a:lnTo>
                    <a:lnTo>
                      <a:pt x="26" y="71"/>
                    </a:lnTo>
                    <a:lnTo>
                      <a:pt x="33" y="71"/>
                    </a:lnTo>
                    <a:lnTo>
                      <a:pt x="37" y="64"/>
                    </a:lnTo>
                    <a:lnTo>
                      <a:pt x="37" y="64"/>
                    </a:lnTo>
                    <a:lnTo>
                      <a:pt x="40" y="57"/>
                    </a:lnTo>
                    <a:lnTo>
                      <a:pt x="40" y="40"/>
                    </a:lnTo>
                    <a:lnTo>
                      <a:pt x="40" y="40"/>
                    </a:lnTo>
                    <a:lnTo>
                      <a:pt x="40" y="23"/>
                    </a:lnTo>
                    <a:lnTo>
                      <a:pt x="37" y="13"/>
                    </a:lnTo>
                    <a:lnTo>
                      <a:pt x="37" y="13"/>
                    </a:lnTo>
                    <a:lnTo>
                      <a:pt x="33" y="10"/>
                    </a:lnTo>
                    <a:lnTo>
                      <a:pt x="26" y="10"/>
                    </a:lnTo>
                    <a:lnTo>
                      <a:pt x="26" y="10"/>
                    </a:lnTo>
                    <a:lnTo>
                      <a:pt x="20" y="10"/>
                    </a:lnTo>
                    <a:lnTo>
                      <a:pt x="16" y="13"/>
                    </a:lnTo>
                    <a:lnTo>
                      <a:pt x="16"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Line 106"/>
              <p:cNvSpPr>
                <a:spLocks noChangeShapeType="1"/>
              </p:cNvSpPr>
              <p:nvPr/>
            </p:nvSpPr>
            <p:spPr bwMode="auto">
              <a:xfrm>
                <a:off x="3617400" y="2629317"/>
                <a:ext cx="32205"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Freeform 107"/>
              <p:cNvSpPr>
                <a:spLocks/>
              </p:cNvSpPr>
              <p:nvPr/>
            </p:nvSpPr>
            <p:spPr bwMode="auto">
              <a:xfrm>
                <a:off x="3470921" y="2580490"/>
                <a:ext cx="28049" cy="79992"/>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27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27"/>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08"/>
              <p:cNvSpPr>
                <a:spLocks/>
              </p:cNvSpPr>
              <p:nvPr/>
            </p:nvSpPr>
            <p:spPr bwMode="auto">
              <a:xfrm>
                <a:off x="3523903" y="2580490"/>
                <a:ext cx="51943" cy="79992"/>
              </a:xfrm>
              <a:custGeom>
                <a:avLst/>
                <a:gdLst>
                  <a:gd name="T0" fmla="*/ 0 w 50"/>
                  <a:gd name="T1" fmla="*/ 57 h 77"/>
                  <a:gd name="T2" fmla="*/ 10 w 50"/>
                  <a:gd name="T3" fmla="*/ 57 h 77"/>
                  <a:gd name="T4" fmla="*/ 10 w 50"/>
                  <a:gd name="T5" fmla="*/ 57 h 77"/>
                  <a:gd name="T6" fmla="*/ 13 w 50"/>
                  <a:gd name="T7" fmla="*/ 64 h 77"/>
                  <a:gd name="T8" fmla="*/ 16 w 50"/>
                  <a:gd name="T9" fmla="*/ 67 h 77"/>
                  <a:gd name="T10" fmla="*/ 16 w 50"/>
                  <a:gd name="T11" fmla="*/ 67 h 77"/>
                  <a:gd name="T12" fmla="*/ 26 w 50"/>
                  <a:gd name="T13" fmla="*/ 71 h 77"/>
                  <a:gd name="T14" fmla="*/ 26 w 50"/>
                  <a:gd name="T15" fmla="*/ 71 h 77"/>
                  <a:gd name="T16" fmla="*/ 33 w 50"/>
                  <a:gd name="T17" fmla="*/ 71 h 77"/>
                  <a:gd name="T18" fmla="*/ 37 w 50"/>
                  <a:gd name="T19" fmla="*/ 67 h 77"/>
                  <a:gd name="T20" fmla="*/ 37 w 50"/>
                  <a:gd name="T21" fmla="*/ 67 h 77"/>
                  <a:gd name="T22" fmla="*/ 40 w 50"/>
                  <a:gd name="T23" fmla="*/ 60 h 77"/>
                  <a:gd name="T24" fmla="*/ 40 w 50"/>
                  <a:gd name="T25" fmla="*/ 54 h 77"/>
                  <a:gd name="T26" fmla="*/ 40 w 50"/>
                  <a:gd name="T27" fmla="*/ 54 h 77"/>
                  <a:gd name="T28" fmla="*/ 40 w 50"/>
                  <a:gd name="T29" fmla="*/ 44 h 77"/>
                  <a:gd name="T30" fmla="*/ 37 w 50"/>
                  <a:gd name="T31" fmla="*/ 40 h 77"/>
                  <a:gd name="T32" fmla="*/ 37 w 50"/>
                  <a:gd name="T33" fmla="*/ 40 h 77"/>
                  <a:gd name="T34" fmla="*/ 33 w 50"/>
                  <a:gd name="T35" fmla="*/ 37 h 77"/>
                  <a:gd name="T36" fmla="*/ 26 w 50"/>
                  <a:gd name="T37" fmla="*/ 34 h 77"/>
                  <a:gd name="T38" fmla="*/ 26 w 50"/>
                  <a:gd name="T39" fmla="*/ 34 h 77"/>
                  <a:gd name="T40" fmla="*/ 16 w 50"/>
                  <a:gd name="T41" fmla="*/ 37 h 77"/>
                  <a:gd name="T42" fmla="*/ 16 w 50"/>
                  <a:gd name="T43" fmla="*/ 37 h 77"/>
                  <a:gd name="T44" fmla="*/ 10 w 50"/>
                  <a:gd name="T45" fmla="*/ 44 h 77"/>
                  <a:gd name="T46" fmla="*/ 3 w 50"/>
                  <a:gd name="T47" fmla="*/ 40 h 77"/>
                  <a:gd name="T48" fmla="*/ 10 w 50"/>
                  <a:gd name="T49" fmla="*/ 0 h 77"/>
                  <a:gd name="T50" fmla="*/ 47 w 50"/>
                  <a:gd name="T51" fmla="*/ 0 h 77"/>
                  <a:gd name="T52" fmla="*/ 47 w 50"/>
                  <a:gd name="T53" fmla="*/ 10 h 77"/>
                  <a:gd name="T54" fmla="*/ 16 w 50"/>
                  <a:gd name="T55" fmla="*/ 10 h 77"/>
                  <a:gd name="T56" fmla="*/ 13 w 50"/>
                  <a:gd name="T57" fmla="*/ 30 h 77"/>
                  <a:gd name="T58" fmla="*/ 13 w 50"/>
                  <a:gd name="T59" fmla="*/ 30 h 77"/>
                  <a:gd name="T60" fmla="*/ 20 w 50"/>
                  <a:gd name="T61" fmla="*/ 27 h 77"/>
                  <a:gd name="T62" fmla="*/ 26 w 50"/>
                  <a:gd name="T63" fmla="*/ 27 h 77"/>
                  <a:gd name="T64" fmla="*/ 26 w 50"/>
                  <a:gd name="T65" fmla="*/ 27 h 77"/>
                  <a:gd name="T66" fmla="*/ 37 w 50"/>
                  <a:gd name="T67" fmla="*/ 27 h 77"/>
                  <a:gd name="T68" fmla="*/ 43 w 50"/>
                  <a:gd name="T69" fmla="*/ 34 h 77"/>
                  <a:gd name="T70" fmla="*/ 43 w 50"/>
                  <a:gd name="T71" fmla="*/ 34 h 77"/>
                  <a:gd name="T72" fmla="*/ 50 w 50"/>
                  <a:gd name="T73" fmla="*/ 40 h 77"/>
                  <a:gd name="T74" fmla="*/ 50 w 50"/>
                  <a:gd name="T75" fmla="*/ 50 h 77"/>
                  <a:gd name="T76" fmla="*/ 50 w 50"/>
                  <a:gd name="T77" fmla="*/ 50 h 77"/>
                  <a:gd name="T78" fmla="*/ 50 w 50"/>
                  <a:gd name="T79" fmla="*/ 60 h 77"/>
                  <a:gd name="T80" fmla="*/ 47 w 50"/>
                  <a:gd name="T81" fmla="*/ 71 h 77"/>
                  <a:gd name="T82" fmla="*/ 47 w 50"/>
                  <a:gd name="T83" fmla="*/ 71 h 77"/>
                  <a:gd name="T84" fmla="*/ 37 w 50"/>
                  <a:gd name="T85" fmla="*/ 77 h 77"/>
                  <a:gd name="T86" fmla="*/ 26 w 50"/>
                  <a:gd name="T87" fmla="*/ 77 h 77"/>
                  <a:gd name="T88" fmla="*/ 26 w 50"/>
                  <a:gd name="T89" fmla="*/ 77 h 77"/>
                  <a:gd name="T90" fmla="*/ 16 w 50"/>
                  <a:gd name="T91" fmla="*/ 77 h 77"/>
                  <a:gd name="T92" fmla="*/ 10 w 50"/>
                  <a:gd name="T93" fmla="*/ 74 h 77"/>
                  <a:gd name="T94" fmla="*/ 10 w 50"/>
                  <a:gd name="T95" fmla="*/ 74 h 77"/>
                  <a:gd name="T96" fmla="*/ 3 w 50"/>
                  <a:gd name="T97" fmla="*/ 67 h 77"/>
                  <a:gd name="T98" fmla="*/ 0 w 50"/>
                  <a:gd name="T99" fmla="*/ 57 h 77"/>
                  <a:gd name="T100" fmla="*/ 0 w 50"/>
                  <a:gd name="T101"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7">
                    <a:moveTo>
                      <a:pt x="0" y="57"/>
                    </a:moveTo>
                    <a:lnTo>
                      <a:pt x="10" y="57"/>
                    </a:lnTo>
                    <a:lnTo>
                      <a:pt x="10" y="57"/>
                    </a:lnTo>
                    <a:lnTo>
                      <a:pt x="13" y="64"/>
                    </a:lnTo>
                    <a:lnTo>
                      <a:pt x="16" y="67"/>
                    </a:lnTo>
                    <a:lnTo>
                      <a:pt x="16" y="67"/>
                    </a:lnTo>
                    <a:lnTo>
                      <a:pt x="26" y="71"/>
                    </a:lnTo>
                    <a:lnTo>
                      <a:pt x="26" y="71"/>
                    </a:lnTo>
                    <a:lnTo>
                      <a:pt x="33" y="71"/>
                    </a:lnTo>
                    <a:lnTo>
                      <a:pt x="37" y="67"/>
                    </a:lnTo>
                    <a:lnTo>
                      <a:pt x="37" y="67"/>
                    </a:lnTo>
                    <a:lnTo>
                      <a:pt x="40" y="60"/>
                    </a:lnTo>
                    <a:lnTo>
                      <a:pt x="40" y="54"/>
                    </a:lnTo>
                    <a:lnTo>
                      <a:pt x="40" y="54"/>
                    </a:lnTo>
                    <a:lnTo>
                      <a:pt x="40" y="44"/>
                    </a:lnTo>
                    <a:lnTo>
                      <a:pt x="37" y="40"/>
                    </a:lnTo>
                    <a:lnTo>
                      <a:pt x="37" y="40"/>
                    </a:lnTo>
                    <a:lnTo>
                      <a:pt x="33" y="37"/>
                    </a:lnTo>
                    <a:lnTo>
                      <a:pt x="26" y="34"/>
                    </a:lnTo>
                    <a:lnTo>
                      <a:pt x="26" y="34"/>
                    </a:lnTo>
                    <a:lnTo>
                      <a:pt x="16" y="37"/>
                    </a:lnTo>
                    <a:lnTo>
                      <a:pt x="16" y="37"/>
                    </a:lnTo>
                    <a:lnTo>
                      <a:pt x="10" y="44"/>
                    </a:lnTo>
                    <a:lnTo>
                      <a:pt x="3" y="40"/>
                    </a:lnTo>
                    <a:lnTo>
                      <a:pt x="10" y="0"/>
                    </a:lnTo>
                    <a:lnTo>
                      <a:pt x="47" y="0"/>
                    </a:lnTo>
                    <a:lnTo>
                      <a:pt x="47" y="10"/>
                    </a:lnTo>
                    <a:lnTo>
                      <a:pt x="16" y="10"/>
                    </a:lnTo>
                    <a:lnTo>
                      <a:pt x="13" y="30"/>
                    </a:lnTo>
                    <a:lnTo>
                      <a:pt x="13" y="30"/>
                    </a:lnTo>
                    <a:lnTo>
                      <a:pt x="20" y="27"/>
                    </a:lnTo>
                    <a:lnTo>
                      <a:pt x="26" y="27"/>
                    </a:lnTo>
                    <a:lnTo>
                      <a:pt x="26" y="27"/>
                    </a:lnTo>
                    <a:lnTo>
                      <a:pt x="37" y="27"/>
                    </a:lnTo>
                    <a:lnTo>
                      <a:pt x="43" y="34"/>
                    </a:lnTo>
                    <a:lnTo>
                      <a:pt x="43" y="34"/>
                    </a:lnTo>
                    <a:lnTo>
                      <a:pt x="50" y="40"/>
                    </a:lnTo>
                    <a:lnTo>
                      <a:pt x="50" y="50"/>
                    </a:lnTo>
                    <a:lnTo>
                      <a:pt x="50" y="50"/>
                    </a:lnTo>
                    <a:lnTo>
                      <a:pt x="50" y="60"/>
                    </a:lnTo>
                    <a:lnTo>
                      <a:pt x="47" y="71"/>
                    </a:lnTo>
                    <a:lnTo>
                      <a:pt x="47" y="71"/>
                    </a:lnTo>
                    <a:lnTo>
                      <a:pt x="37" y="77"/>
                    </a:lnTo>
                    <a:lnTo>
                      <a:pt x="26" y="77"/>
                    </a:lnTo>
                    <a:lnTo>
                      <a:pt x="26" y="77"/>
                    </a:lnTo>
                    <a:lnTo>
                      <a:pt x="16" y="77"/>
                    </a:lnTo>
                    <a:lnTo>
                      <a:pt x="10" y="74"/>
                    </a:lnTo>
                    <a:lnTo>
                      <a:pt x="10" y="74"/>
                    </a:lnTo>
                    <a:lnTo>
                      <a:pt x="3" y="67"/>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72"/>
              <p:cNvSpPr>
                <a:spLocks/>
              </p:cNvSpPr>
              <p:nvPr/>
            </p:nvSpPr>
            <p:spPr bwMode="auto">
              <a:xfrm>
                <a:off x="3611167" y="2695804"/>
                <a:ext cx="1240397" cy="1058597"/>
              </a:xfrm>
              <a:custGeom>
                <a:avLst/>
                <a:gdLst>
                  <a:gd name="T0" fmla="*/ 17 w 1194"/>
                  <a:gd name="T1" fmla="*/ 1019 h 1019"/>
                  <a:gd name="T2" fmla="*/ 40 w 1194"/>
                  <a:gd name="T3" fmla="*/ 1019 h 1019"/>
                  <a:gd name="T4" fmla="*/ 64 w 1194"/>
                  <a:gd name="T5" fmla="*/ 1019 h 1019"/>
                  <a:gd name="T6" fmla="*/ 87 w 1194"/>
                  <a:gd name="T7" fmla="*/ 1019 h 1019"/>
                  <a:gd name="T8" fmla="*/ 111 w 1194"/>
                  <a:gd name="T9" fmla="*/ 1019 h 1019"/>
                  <a:gd name="T10" fmla="*/ 138 w 1194"/>
                  <a:gd name="T11" fmla="*/ 1019 h 1019"/>
                  <a:gd name="T12" fmla="*/ 161 w 1194"/>
                  <a:gd name="T13" fmla="*/ 1019 h 1019"/>
                  <a:gd name="T14" fmla="*/ 185 w 1194"/>
                  <a:gd name="T15" fmla="*/ 1019 h 1019"/>
                  <a:gd name="T16" fmla="*/ 208 w 1194"/>
                  <a:gd name="T17" fmla="*/ 1016 h 1019"/>
                  <a:gd name="T18" fmla="*/ 232 w 1194"/>
                  <a:gd name="T19" fmla="*/ 1009 h 1019"/>
                  <a:gd name="T20" fmla="*/ 255 w 1194"/>
                  <a:gd name="T21" fmla="*/ 996 h 1019"/>
                  <a:gd name="T22" fmla="*/ 279 w 1194"/>
                  <a:gd name="T23" fmla="*/ 972 h 1019"/>
                  <a:gd name="T24" fmla="*/ 302 w 1194"/>
                  <a:gd name="T25" fmla="*/ 942 h 1019"/>
                  <a:gd name="T26" fmla="*/ 326 w 1194"/>
                  <a:gd name="T27" fmla="*/ 898 h 1019"/>
                  <a:gd name="T28" fmla="*/ 350 w 1194"/>
                  <a:gd name="T29" fmla="*/ 848 h 1019"/>
                  <a:gd name="T30" fmla="*/ 376 w 1194"/>
                  <a:gd name="T31" fmla="*/ 787 h 1019"/>
                  <a:gd name="T32" fmla="*/ 400 w 1194"/>
                  <a:gd name="T33" fmla="*/ 727 h 1019"/>
                  <a:gd name="T34" fmla="*/ 424 w 1194"/>
                  <a:gd name="T35" fmla="*/ 659 h 1019"/>
                  <a:gd name="T36" fmla="*/ 447 w 1194"/>
                  <a:gd name="T37" fmla="*/ 592 h 1019"/>
                  <a:gd name="T38" fmla="*/ 471 w 1194"/>
                  <a:gd name="T39" fmla="*/ 525 h 1019"/>
                  <a:gd name="T40" fmla="*/ 494 w 1194"/>
                  <a:gd name="T41" fmla="*/ 454 h 1019"/>
                  <a:gd name="T42" fmla="*/ 518 w 1194"/>
                  <a:gd name="T43" fmla="*/ 387 h 1019"/>
                  <a:gd name="T44" fmla="*/ 541 w 1194"/>
                  <a:gd name="T45" fmla="*/ 323 h 1019"/>
                  <a:gd name="T46" fmla="*/ 565 w 1194"/>
                  <a:gd name="T47" fmla="*/ 262 h 1019"/>
                  <a:gd name="T48" fmla="*/ 588 w 1194"/>
                  <a:gd name="T49" fmla="*/ 209 h 1019"/>
                  <a:gd name="T50" fmla="*/ 615 w 1194"/>
                  <a:gd name="T51" fmla="*/ 161 h 1019"/>
                  <a:gd name="T52" fmla="*/ 639 w 1194"/>
                  <a:gd name="T53" fmla="*/ 121 h 1019"/>
                  <a:gd name="T54" fmla="*/ 662 w 1194"/>
                  <a:gd name="T55" fmla="*/ 87 h 1019"/>
                  <a:gd name="T56" fmla="*/ 686 w 1194"/>
                  <a:gd name="T57" fmla="*/ 61 h 1019"/>
                  <a:gd name="T58" fmla="*/ 709 w 1194"/>
                  <a:gd name="T59" fmla="*/ 44 h 1019"/>
                  <a:gd name="T60" fmla="*/ 733 w 1194"/>
                  <a:gd name="T61" fmla="*/ 30 h 1019"/>
                  <a:gd name="T62" fmla="*/ 757 w 1194"/>
                  <a:gd name="T63" fmla="*/ 24 h 1019"/>
                  <a:gd name="T64" fmla="*/ 780 w 1194"/>
                  <a:gd name="T65" fmla="*/ 20 h 1019"/>
                  <a:gd name="T66" fmla="*/ 804 w 1194"/>
                  <a:gd name="T67" fmla="*/ 17 h 1019"/>
                  <a:gd name="T68" fmla="*/ 827 w 1194"/>
                  <a:gd name="T69" fmla="*/ 17 h 1019"/>
                  <a:gd name="T70" fmla="*/ 851 w 1194"/>
                  <a:gd name="T71" fmla="*/ 13 h 1019"/>
                  <a:gd name="T72" fmla="*/ 878 w 1194"/>
                  <a:gd name="T73" fmla="*/ 13 h 1019"/>
                  <a:gd name="T74" fmla="*/ 901 w 1194"/>
                  <a:gd name="T75" fmla="*/ 13 h 1019"/>
                  <a:gd name="T76" fmla="*/ 925 w 1194"/>
                  <a:gd name="T77" fmla="*/ 10 h 1019"/>
                  <a:gd name="T78" fmla="*/ 948 w 1194"/>
                  <a:gd name="T79" fmla="*/ 10 h 1019"/>
                  <a:gd name="T80" fmla="*/ 972 w 1194"/>
                  <a:gd name="T81" fmla="*/ 7 h 1019"/>
                  <a:gd name="T82" fmla="*/ 995 w 1194"/>
                  <a:gd name="T83" fmla="*/ 7 h 1019"/>
                  <a:gd name="T84" fmla="*/ 1019 w 1194"/>
                  <a:gd name="T85" fmla="*/ 7 h 1019"/>
                  <a:gd name="T86" fmla="*/ 1043 w 1194"/>
                  <a:gd name="T87" fmla="*/ 3 h 1019"/>
                  <a:gd name="T88" fmla="*/ 1066 w 1194"/>
                  <a:gd name="T89" fmla="*/ 3 h 1019"/>
                  <a:gd name="T90" fmla="*/ 1093 w 1194"/>
                  <a:gd name="T91" fmla="*/ 3 h 1019"/>
                  <a:gd name="T92" fmla="*/ 1117 w 1194"/>
                  <a:gd name="T93" fmla="*/ 0 h 1019"/>
                  <a:gd name="T94" fmla="*/ 1140 w 1194"/>
                  <a:gd name="T95" fmla="*/ 0 h 1019"/>
                  <a:gd name="T96" fmla="*/ 1164 w 1194"/>
                  <a:gd name="T97" fmla="*/ 0 h 1019"/>
                  <a:gd name="T98" fmla="*/ 1187 w 1194"/>
                  <a:gd name="T99" fmla="*/ 0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1019">
                    <a:moveTo>
                      <a:pt x="0" y="1019"/>
                    </a:moveTo>
                    <a:lnTo>
                      <a:pt x="10" y="1019"/>
                    </a:lnTo>
                    <a:lnTo>
                      <a:pt x="17" y="1019"/>
                    </a:lnTo>
                    <a:lnTo>
                      <a:pt x="23" y="1019"/>
                    </a:lnTo>
                    <a:lnTo>
                      <a:pt x="33" y="1019"/>
                    </a:lnTo>
                    <a:lnTo>
                      <a:pt x="40" y="1019"/>
                    </a:lnTo>
                    <a:lnTo>
                      <a:pt x="47" y="1019"/>
                    </a:lnTo>
                    <a:lnTo>
                      <a:pt x="57" y="1019"/>
                    </a:lnTo>
                    <a:lnTo>
                      <a:pt x="64" y="1019"/>
                    </a:lnTo>
                    <a:lnTo>
                      <a:pt x="74" y="1019"/>
                    </a:lnTo>
                    <a:lnTo>
                      <a:pt x="80" y="1019"/>
                    </a:lnTo>
                    <a:lnTo>
                      <a:pt x="87" y="1019"/>
                    </a:lnTo>
                    <a:lnTo>
                      <a:pt x="97" y="1019"/>
                    </a:lnTo>
                    <a:lnTo>
                      <a:pt x="104" y="1019"/>
                    </a:lnTo>
                    <a:lnTo>
                      <a:pt x="111" y="1019"/>
                    </a:lnTo>
                    <a:lnTo>
                      <a:pt x="121" y="1019"/>
                    </a:lnTo>
                    <a:lnTo>
                      <a:pt x="128" y="1019"/>
                    </a:lnTo>
                    <a:lnTo>
                      <a:pt x="138" y="1019"/>
                    </a:lnTo>
                    <a:lnTo>
                      <a:pt x="144" y="1019"/>
                    </a:lnTo>
                    <a:lnTo>
                      <a:pt x="151" y="1019"/>
                    </a:lnTo>
                    <a:lnTo>
                      <a:pt x="161" y="1019"/>
                    </a:lnTo>
                    <a:lnTo>
                      <a:pt x="168" y="1019"/>
                    </a:lnTo>
                    <a:lnTo>
                      <a:pt x="175" y="1019"/>
                    </a:lnTo>
                    <a:lnTo>
                      <a:pt x="185" y="1019"/>
                    </a:lnTo>
                    <a:lnTo>
                      <a:pt x="191" y="1019"/>
                    </a:lnTo>
                    <a:lnTo>
                      <a:pt x="198" y="1019"/>
                    </a:lnTo>
                    <a:lnTo>
                      <a:pt x="208" y="1016"/>
                    </a:lnTo>
                    <a:lnTo>
                      <a:pt x="215" y="1016"/>
                    </a:lnTo>
                    <a:lnTo>
                      <a:pt x="222" y="1013"/>
                    </a:lnTo>
                    <a:lnTo>
                      <a:pt x="232" y="1009"/>
                    </a:lnTo>
                    <a:lnTo>
                      <a:pt x="239" y="1006"/>
                    </a:lnTo>
                    <a:lnTo>
                      <a:pt x="249" y="1003"/>
                    </a:lnTo>
                    <a:lnTo>
                      <a:pt x="255" y="996"/>
                    </a:lnTo>
                    <a:lnTo>
                      <a:pt x="262" y="989"/>
                    </a:lnTo>
                    <a:lnTo>
                      <a:pt x="272" y="982"/>
                    </a:lnTo>
                    <a:lnTo>
                      <a:pt x="279" y="972"/>
                    </a:lnTo>
                    <a:lnTo>
                      <a:pt x="289" y="962"/>
                    </a:lnTo>
                    <a:lnTo>
                      <a:pt x="296" y="952"/>
                    </a:lnTo>
                    <a:lnTo>
                      <a:pt x="302" y="942"/>
                    </a:lnTo>
                    <a:lnTo>
                      <a:pt x="313" y="929"/>
                    </a:lnTo>
                    <a:lnTo>
                      <a:pt x="319" y="912"/>
                    </a:lnTo>
                    <a:lnTo>
                      <a:pt x="326" y="898"/>
                    </a:lnTo>
                    <a:lnTo>
                      <a:pt x="336" y="881"/>
                    </a:lnTo>
                    <a:lnTo>
                      <a:pt x="343" y="865"/>
                    </a:lnTo>
                    <a:lnTo>
                      <a:pt x="350" y="848"/>
                    </a:lnTo>
                    <a:lnTo>
                      <a:pt x="360" y="828"/>
                    </a:lnTo>
                    <a:lnTo>
                      <a:pt x="366" y="807"/>
                    </a:lnTo>
                    <a:lnTo>
                      <a:pt x="376" y="787"/>
                    </a:lnTo>
                    <a:lnTo>
                      <a:pt x="383" y="767"/>
                    </a:lnTo>
                    <a:lnTo>
                      <a:pt x="390" y="747"/>
                    </a:lnTo>
                    <a:lnTo>
                      <a:pt x="400" y="727"/>
                    </a:lnTo>
                    <a:lnTo>
                      <a:pt x="407" y="703"/>
                    </a:lnTo>
                    <a:lnTo>
                      <a:pt x="413" y="683"/>
                    </a:lnTo>
                    <a:lnTo>
                      <a:pt x="424" y="659"/>
                    </a:lnTo>
                    <a:lnTo>
                      <a:pt x="430" y="639"/>
                    </a:lnTo>
                    <a:lnTo>
                      <a:pt x="437" y="616"/>
                    </a:lnTo>
                    <a:lnTo>
                      <a:pt x="447" y="592"/>
                    </a:lnTo>
                    <a:lnTo>
                      <a:pt x="454" y="569"/>
                    </a:lnTo>
                    <a:lnTo>
                      <a:pt x="464" y="545"/>
                    </a:lnTo>
                    <a:lnTo>
                      <a:pt x="471" y="525"/>
                    </a:lnTo>
                    <a:lnTo>
                      <a:pt x="477" y="501"/>
                    </a:lnTo>
                    <a:lnTo>
                      <a:pt x="487" y="478"/>
                    </a:lnTo>
                    <a:lnTo>
                      <a:pt x="494" y="454"/>
                    </a:lnTo>
                    <a:lnTo>
                      <a:pt x="501" y="431"/>
                    </a:lnTo>
                    <a:lnTo>
                      <a:pt x="511" y="410"/>
                    </a:lnTo>
                    <a:lnTo>
                      <a:pt x="518" y="387"/>
                    </a:lnTo>
                    <a:lnTo>
                      <a:pt x="528" y="367"/>
                    </a:lnTo>
                    <a:lnTo>
                      <a:pt x="535" y="343"/>
                    </a:lnTo>
                    <a:lnTo>
                      <a:pt x="541" y="323"/>
                    </a:lnTo>
                    <a:lnTo>
                      <a:pt x="551" y="303"/>
                    </a:lnTo>
                    <a:lnTo>
                      <a:pt x="558" y="283"/>
                    </a:lnTo>
                    <a:lnTo>
                      <a:pt x="565" y="262"/>
                    </a:lnTo>
                    <a:lnTo>
                      <a:pt x="575" y="246"/>
                    </a:lnTo>
                    <a:lnTo>
                      <a:pt x="582" y="225"/>
                    </a:lnTo>
                    <a:lnTo>
                      <a:pt x="588" y="209"/>
                    </a:lnTo>
                    <a:lnTo>
                      <a:pt x="598" y="192"/>
                    </a:lnTo>
                    <a:lnTo>
                      <a:pt x="605" y="175"/>
                    </a:lnTo>
                    <a:lnTo>
                      <a:pt x="615" y="161"/>
                    </a:lnTo>
                    <a:lnTo>
                      <a:pt x="622" y="148"/>
                    </a:lnTo>
                    <a:lnTo>
                      <a:pt x="629" y="135"/>
                    </a:lnTo>
                    <a:lnTo>
                      <a:pt x="639" y="121"/>
                    </a:lnTo>
                    <a:lnTo>
                      <a:pt x="646" y="108"/>
                    </a:lnTo>
                    <a:lnTo>
                      <a:pt x="652" y="98"/>
                    </a:lnTo>
                    <a:lnTo>
                      <a:pt x="662" y="87"/>
                    </a:lnTo>
                    <a:lnTo>
                      <a:pt x="669" y="77"/>
                    </a:lnTo>
                    <a:lnTo>
                      <a:pt x="676" y="71"/>
                    </a:lnTo>
                    <a:lnTo>
                      <a:pt x="686" y="61"/>
                    </a:lnTo>
                    <a:lnTo>
                      <a:pt x="693" y="54"/>
                    </a:lnTo>
                    <a:lnTo>
                      <a:pt x="703" y="47"/>
                    </a:lnTo>
                    <a:lnTo>
                      <a:pt x="709" y="44"/>
                    </a:lnTo>
                    <a:lnTo>
                      <a:pt x="716" y="37"/>
                    </a:lnTo>
                    <a:lnTo>
                      <a:pt x="726" y="34"/>
                    </a:lnTo>
                    <a:lnTo>
                      <a:pt x="733" y="30"/>
                    </a:lnTo>
                    <a:lnTo>
                      <a:pt x="740" y="27"/>
                    </a:lnTo>
                    <a:lnTo>
                      <a:pt x="750" y="27"/>
                    </a:lnTo>
                    <a:lnTo>
                      <a:pt x="757" y="24"/>
                    </a:lnTo>
                    <a:lnTo>
                      <a:pt x="767" y="20"/>
                    </a:lnTo>
                    <a:lnTo>
                      <a:pt x="773" y="20"/>
                    </a:lnTo>
                    <a:lnTo>
                      <a:pt x="780" y="20"/>
                    </a:lnTo>
                    <a:lnTo>
                      <a:pt x="790" y="17"/>
                    </a:lnTo>
                    <a:lnTo>
                      <a:pt x="797" y="17"/>
                    </a:lnTo>
                    <a:lnTo>
                      <a:pt x="804" y="17"/>
                    </a:lnTo>
                    <a:lnTo>
                      <a:pt x="814" y="17"/>
                    </a:lnTo>
                    <a:lnTo>
                      <a:pt x="821" y="17"/>
                    </a:lnTo>
                    <a:lnTo>
                      <a:pt x="827" y="17"/>
                    </a:lnTo>
                    <a:lnTo>
                      <a:pt x="837" y="13"/>
                    </a:lnTo>
                    <a:lnTo>
                      <a:pt x="844" y="13"/>
                    </a:lnTo>
                    <a:lnTo>
                      <a:pt x="851" y="13"/>
                    </a:lnTo>
                    <a:lnTo>
                      <a:pt x="861" y="13"/>
                    </a:lnTo>
                    <a:lnTo>
                      <a:pt x="868" y="13"/>
                    </a:lnTo>
                    <a:lnTo>
                      <a:pt x="878" y="13"/>
                    </a:lnTo>
                    <a:lnTo>
                      <a:pt x="884" y="13"/>
                    </a:lnTo>
                    <a:lnTo>
                      <a:pt x="891" y="13"/>
                    </a:lnTo>
                    <a:lnTo>
                      <a:pt x="901" y="13"/>
                    </a:lnTo>
                    <a:lnTo>
                      <a:pt x="908" y="10"/>
                    </a:lnTo>
                    <a:lnTo>
                      <a:pt x="918" y="10"/>
                    </a:lnTo>
                    <a:lnTo>
                      <a:pt x="925" y="10"/>
                    </a:lnTo>
                    <a:lnTo>
                      <a:pt x="932" y="10"/>
                    </a:lnTo>
                    <a:lnTo>
                      <a:pt x="942" y="10"/>
                    </a:lnTo>
                    <a:lnTo>
                      <a:pt x="948" y="10"/>
                    </a:lnTo>
                    <a:lnTo>
                      <a:pt x="955" y="10"/>
                    </a:lnTo>
                    <a:lnTo>
                      <a:pt x="965" y="7"/>
                    </a:lnTo>
                    <a:lnTo>
                      <a:pt x="972" y="7"/>
                    </a:lnTo>
                    <a:lnTo>
                      <a:pt x="979" y="7"/>
                    </a:lnTo>
                    <a:lnTo>
                      <a:pt x="989" y="7"/>
                    </a:lnTo>
                    <a:lnTo>
                      <a:pt x="995" y="7"/>
                    </a:lnTo>
                    <a:lnTo>
                      <a:pt x="1006" y="7"/>
                    </a:lnTo>
                    <a:lnTo>
                      <a:pt x="1012" y="7"/>
                    </a:lnTo>
                    <a:lnTo>
                      <a:pt x="1019" y="7"/>
                    </a:lnTo>
                    <a:lnTo>
                      <a:pt x="1029" y="3"/>
                    </a:lnTo>
                    <a:lnTo>
                      <a:pt x="1036" y="3"/>
                    </a:lnTo>
                    <a:lnTo>
                      <a:pt x="1043" y="3"/>
                    </a:lnTo>
                    <a:lnTo>
                      <a:pt x="1053" y="3"/>
                    </a:lnTo>
                    <a:lnTo>
                      <a:pt x="1059" y="3"/>
                    </a:lnTo>
                    <a:lnTo>
                      <a:pt x="1066" y="3"/>
                    </a:lnTo>
                    <a:lnTo>
                      <a:pt x="1076" y="3"/>
                    </a:lnTo>
                    <a:lnTo>
                      <a:pt x="1083" y="3"/>
                    </a:lnTo>
                    <a:lnTo>
                      <a:pt x="1093" y="3"/>
                    </a:lnTo>
                    <a:lnTo>
                      <a:pt x="1100" y="0"/>
                    </a:lnTo>
                    <a:lnTo>
                      <a:pt x="1106" y="0"/>
                    </a:lnTo>
                    <a:lnTo>
                      <a:pt x="1117" y="0"/>
                    </a:lnTo>
                    <a:lnTo>
                      <a:pt x="1123" y="0"/>
                    </a:lnTo>
                    <a:lnTo>
                      <a:pt x="1130" y="0"/>
                    </a:lnTo>
                    <a:lnTo>
                      <a:pt x="1140" y="0"/>
                    </a:lnTo>
                    <a:lnTo>
                      <a:pt x="1147" y="0"/>
                    </a:lnTo>
                    <a:lnTo>
                      <a:pt x="1157" y="0"/>
                    </a:lnTo>
                    <a:lnTo>
                      <a:pt x="1164" y="0"/>
                    </a:lnTo>
                    <a:lnTo>
                      <a:pt x="1170" y="0"/>
                    </a:lnTo>
                    <a:lnTo>
                      <a:pt x="1180" y="0"/>
                    </a:lnTo>
                    <a:lnTo>
                      <a:pt x="1187" y="0"/>
                    </a:lnTo>
                    <a:lnTo>
                      <a:pt x="1194" y="0"/>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Freeform 176"/>
              <p:cNvSpPr>
                <a:spLocks/>
              </p:cNvSpPr>
              <p:nvPr/>
            </p:nvSpPr>
            <p:spPr bwMode="auto">
              <a:xfrm>
                <a:off x="3611167" y="2685415"/>
                <a:ext cx="1240397" cy="1068986"/>
              </a:xfrm>
              <a:custGeom>
                <a:avLst/>
                <a:gdLst>
                  <a:gd name="T0" fmla="*/ 17 w 1194"/>
                  <a:gd name="T1" fmla="*/ 1029 h 1029"/>
                  <a:gd name="T2" fmla="*/ 40 w 1194"/>
                  <a:gd name="T3" fmla="*/ 1029 h 1029"/>
                  <a:gd name="T4" fmla="*/ 64 w 1194"/>
                  <a:gd name="T5" fmla="*/ 1029 h 1029"/>
                  <a:gd name="T6" fmla="*/ 87 w 1194"/>
                  <a:gd name="T7" fmla="*/ 1029 h 1029"/>
                  <a:gd name="T8" fmla="*/ 111 w 1194"/>
                  <a:gd name="T9" fmla="*/ 1029 h 1029"/>
                  <a:gd name="T10" fmla="*/ 138 w 1194"/>
                  <a:gd name="T11" fmla="*/ 1029 h 1029"/>
                  <a:gd name="T12" fmla="*/ 161 w 1194"/>
                  <a:gd name="T13" fmla="*/ 1029 h 1029"/>
                  <a:gd name="T14" fmla="*/ 185 w 1194"/>
                  <a:gd name="T15" fmla="*/ 1029 h 1029"/>
                  <a:gd name="T16" fmla="*/ 208 w 1194"/>
                  <a:gd name="T17" fmla="*/ 1026 h 1029"/>
                  <a:gd name="T18" fmla="*/ 232 w 1194"/>
                  <a:gd name="T19" fmla="*/ 1019 h 1029"/>
                  <a:gd name="T20" fmla="*/ 255 w 1194"/>
                  <a:gd name="T21" fmla="*/ 1006 h 1029"/>
                  <a:gd name="T22" fmla="*/ 279 w 1194"/>
                  <a:gd name="T23" fmla="*/ 989 h 1029"/>
                  <a:gd name="T24" fmla="*/ 302 w 1194"/>
                  <a:gd name="T25" fmla="*/ 959 h 1029"/>
                  <a:gd name="T26" fmla="*/ 326 w 1194"/>
                  <a:gd name="T27" fmla="*/ 925 h 1029"/>
                  <a:gd name="T28" fmla="*/ 350 w 1194"/>
                  <a:gd name="T29" fmla="*/ 881 h 1029"/>
                  <a:gd name="T30" fmla="*/ 376 w 1194"/>
                  <a:gd name="T31" fmla="*/ 838 h 1029"/>
                  <a:gd name="T32" fmla="*/ 400 w 1194"/>
                  <a:gd name="T33" fmla="*/ 787 h 1029"/>
                  <a:gd name="T34" fmla="*/ 424 w 1194"/>
                  <a:gd name="T35" fmla="*/ 737 h 1029"/>
                  <a:gd name="T36" fmla="*/ 447 w 1194"/>
                  <a:gd name="T37" fmla="*/ 683 h 1029"/>
                  <a:gd name="T38" fmla="*/ 471 w 1194"/>
                  <a:gd name="T39" fmla="*/ 629 h 1029"/>
                  <a:gd name="T40" fmla="*/ 494 w 1194"/>
                  <a:gd name="T41" fmla="*/ 575 h 1029"/>
                  <a:gd name="T42" fmla="*/ 518 w 1194"/>
                  <a:gd name="T43" fmla="*/ 521 h 1029"/>
                  <a:gd name="T44" fmla="*/ 541 w 1194"/>
                  <a:gd name="T45" fmla="*/ 471 h 1029"/>
                  <a:gd name="T46" fmla="*/ 565 w 1194"/>
                  <a:gd name="T47" fmla="*/ 420 h 1029"/>
                  <a:gd name="T48" fmla="*/ 588 w 1194"/>
                  <a:gd name="T49" fmla="*/ 370 h 1029"/>
                  <a:gd name="T50" fmla="*/ 615 w 1194"/>
                  <a:gd name="T51" fmla="*/ 323 h 1029"/>
                  <a:gd name="T52" fmla="*/ 639 w 1194"/>
                  <a:gd name="T53" fmla="*/ 279 h 1029"/>
                  <a:gd name="T54" fmla="*/ 662 w 1194"/>
                  <a:gd name="T55" fmla="*/ 239 h 1029"/>
                  <a:gd name="T56" fmla="*/ 686 w 1194"/>
                  <a:gd name="T57" fmla="*/ 202 h 1029"/>
                  <a:gd name="T58" fmla="*/ 709 w 1194"/>
                  <a:gd name="T59" fmla="*/ 168 h 1029"/>
                  <a:gd name="T60" fmla="*/ 733 w 1194"/>
                  <a:gd name="T61" fmla="*/ 138 h 1029"/>
                  <a:gd name="T62" fmla="*/ 757 w 1194"/>
                  <a:gd name="T63" fmla="*/ 111 h 1029"/>
                  <a:gd name="T64" fmla="*/ 780 w 1194"/>
                  <a:gd name="T65" fmla="*/ 87 h 1029"/>
                  <a:gd name="T66" fmla="*/ 804 w 1194"/>
                  <a:gd name="T67" fmla="*/ 71 h 1029"/>
                  <a:gd name="T68" fmla="*/ 827 w 1194"/>
                  <a:gd name="T69" fmla="*/ 54 h 1029"/>
                  <a:gd name="T70" fmla="*/ 851 w 1194"/>
                  <a:gd name="T71" fmla="*/ 44 h 1029"/>
                  <a:gd name="T72" fmla="*/ 878 w 1194"/>
                  <a:gd name="T73" fmla="*/ 34 h 1029"/>
                  <a:gd name="T74" fmla="*/ 901 w 1194"/>
                  <a:gd name="T75" fmla="*/ 27 h 1029"/>
                  <a:gd name="T76" fmla="*/ 925 w 1194"/>
                  <a:gd name="T77" fmla="*/ 23 h 1029"/>
                  <a:gd name="T78" fmla="*/ 948 w 1194"/>
                  <a:gd name="T79" fmla="*/ 20 h 1029"/>
                  <a:gd name="T80" fmla="*/ 972 w 1194"/>
                  <a:gd name="T81" fmla="*/ 17 h 1029"/>
                  <a:gd name="T82" fmla="*/ 995 w 1194"/>
                  <a:gd name="T83" fmla="*/ 13 h 1029"/>
                  <a:gd name="T84" fmla="*/ 1019 w 1194"/>
                  <a:gd name="T85" fmla="*/ 10 h 1029"/>
                  <a:gd name="T86" fmla="*/ 1043 w 1194"/>
                  <a:gd name="T87" fmla="*/ 10 h 1029"/>
                  <a:gd name="T88" fmla="*/ 1066 w 1194"/>
                  <a:gd name="T89" fmla="*/ 7 h 1029"/>
                  <a:gd name="T90" fmla="*/ 1093 w 1194"/>
                  <a:gd name="T91" fmla="*/ 7 h 1029"/>
                  <a:gd name="T92" fmla="*/ 1117 w 1194"/>
                  <a:gd name="T93" fmla="*/ 3 h 1029"/>
                  <a:gd name="T94" fmla="*/ 1140 w 1194"/>
                  <a:gd name="T95" fmla="*/ 3 h 1029"/>
                  <a:gd name="T96" fmla="*/ 1164 w 1194"/>
                  <a:gd name="T97" fmla="*/ 0 h 1029"/>
                  <a:gd name="T98" fmla="*/ 1187 w 1194"/>
                  <a:gd name="T99"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1029">
                    <a:moveTo>
                      <a:pt x="0" y="1029"/>
                    </a:moveTo>
                    <a:lnTo>
                      <a:pt x="10" y="1029"/>
                    </a:lnTo>
                    <a:lnTo>
                      <a:pt x="17" y="1029"/>
                    </a:lnTo>
                    <a:lnTo>
                      <a:pt x="23" y="1029"/>
                    </a:lnTo>
                    <a:lnTo>
                      <a:pt x="33" y="1029"/>
                    </a:lnTo>
                    <a:lnTo>
                      <a:pt x="40" y="1029"/>
                    </a:lnTo>
                    <a:lnTo>
                      <a:pt x="47" y="1029"/>
                    </a:lnTo>
                    <a:lnTo>
                      <a:pt x="57" y="1029"/>
                    </a:lnTo>
                    <a:lnTo>
                      <a:pt x="64" y="1029"/>
                    </a:lnTo>
                    <a:lnTo>
                      <a:pt x="74" y="1029"/>
                    </a:lnTo>
                    <a:lnTo>
                      <a:pt x="80" y="1029"/>
                    </a:lnTo>
                    <a:lnTo>
                      <a:pt x="87" y="1029"/>
                    </a:lnTo>
                    <a:lnTo>
                      <a:pt x="97" y="1029"/>
                    </a:lnTo>
                    <a:lnTo>
                      <a:pt x="104" y="1029"/>
                    </a:lnTo>
                    <a:lnTo>
                      <a:pt x="111" y="1029"/>
                    </a:lnTo>
                    <a:lnTo>
                      <a:pt x="121" y="1029"/>
                    </a:lnTo>
                    <a:lnTo>
                      <a:pt x="128" y="1029"/>
                    </a:lnTo>
                    <a:lnTo>
                      <a:pt x="138" y="1029"/>
                    </a:lnTo>
                    <a:lnTo>
                      <a:pt x="144" y="1029"/>
                    </a:lnTo>
                    <a:lnTo>
                      <a:pt x="151" y="1029"/>
                    </a:lnTo>
                    <a:lnTo>
                      <a:pt x="161" y="1029"/>
                    </a:lnTo>
                    <a:lnTo>
                      <a:pt x="168" y="1029"/>
                    </a:lnTo>
                    <a:lnTo>
                      <a:pt x="175" y="1029"/>
                    </a:lnTo>
                    <a:lnTo>
                      <a:pt x="185" y="1029"/>
                    </a:lnTo>
                    <a:lnTo>
                      <a:pt x="191" y="1029"/>
                    </a:lnTo>
                    <a:lnTo>
                      <a:pt x="198" y="1026"/>
                    </a:lnTo>
                    <a:lnTo>
                      <a:pt x="208" y="1026"/>
                    </a:lnTo>
                    <a:lnTo>
                      <a:pt x="215" y="1023"/>
                    </a:lnTo>
                    <a:lnTo>
                      <a:pt x="222" y="1023"/>
                    </a:lnTo>
                    <a:lnTo>
                      <a:pt x="232" y="1019"/>
                    </a:lnTo>
                    <a:lnTo>
                      <a:pt x="239" y="1016"/>
                    </a:lnTo>
                    <a:lnTo>
                      <a:pt x="249" y="1013"/>
                    </a:lnTo>
                    <a:lnTo>
                      <a:pt x="255" y="1006"/>
                    </a:lnTo>
                    <a:lnTo>
                      <a:pt x="262" y="1002"/>
                    </a:lnTo>
                    <a:lnTo>
                      <a:pt x="272" y="996"/>
                    </a:lnTo>
                    <a:lnTo>
                      <a:pt x="279" y="989"/>
                    </a:lnTo>
                    <a:lnTo>
                      <a:pt x="289" y="979"/>
                    </a:lnTo>
                    <a:lnTo>
                      <a:pt x="296" y="969"/>
                    </a:lnTo>
                    <a:lnTo>
                      <a:pt x="302" y="959"/>
                    </a:lnTo>
                    <a:lnTo>
                      <a:pt x="313" y="949"/>
                    </a:lnTo>
                    <a:lnTo>
                      <a:pt x="319" y="935"/>
                    </a:lnTo>
                    <a:lnTo>
                      <a:pt x="326" y="925"/>
                    </a:lnTo>
                    <a:lnTo>
                      <a:pt x="336" y="912"/>
                    </a:lnTo>
                    <a:lnTo>
                      <a:pt x="343" y="898"/>
                    </a:lnTo>
                    <a:lnTo>
                      <a:pt x="350" y="881"/>
                    </a:lnTo>
                    <a:lnTo>
                      <a:pt x="360" y="868"/>
                    </a:lnTo>
                    <a:lnTo>
                      <a:pt x="366" y="851"/>
                    </a:lnTo>
                    <a:lnTo>
                      <a:pt x="376" y="838"/>
                    </a:lnTo>
                    <a:lnTo>
                      <a:pt x="383" y="821"/>
                    </a:lnTo>
                    <a:lnTo>
                      <a:pt x="390" y="804"/>
                    </a:lnTo>
                    <a:lnTo>
                      <a:pt x="400" y="787"/>
                    </a:lnTo>
                    <a:lnTo>
                      <a:pt x="407" y="770"/>
                    </a:lnTo>
                    <a:lnTo>
                      <a:pt x="413" y="753"/>
                    </a:lnTo>
                    <a:lnTo>
                      <a:pt x="424" y="737"/>
                    </a:lnTo>
                    <a:lnTo>
                      <a:pt x="430" y="720"/>
                    </a:lnTo>
                    <a:lnTo>
                      <a:pt x="437" y="703"/>
                    </a:lnTo>
                    <a:lnTo>
                      <a:pt x="447" y="683"/>
                    </a:lnTo>
                    <a:lnTo>
                      <a:pt x="454" y="666"/>
                    </a:lnTo>
                    <a:lnTo>
                      <a:pt x="464" y="649"/>
                    </a:lnTo>
                    <a:lnTo>
                      <a:pt x="471" y="629"/>
                    </a:lnTo>
                    <a:lnTo>
                      <a:pt x="477" y="612"/>
                    </a:lnTo>
                    <a:lnTo>
                      <a:pt x="487" y="592"/>
                    </a:lnTo>
                    <a:lnTo>
                      <a:pt x="494" y="575"/>
                    </a:lnTo>
                    <a:lnTo>
                      <a:pt x="501" y="558"/>
                    </a:lnTo>
                    <a:lnTo>
                      <a:pt x="511" y="538"/>
                    </a:lnTo>
                    <a:lnTo>
                      <a:pt x="518" y="521"/>
                    </a:lnTo>
                    <a:lnTo>
                      <a:pt x="528" y="505"/>
                    </a:lnTo>
                    <a:lnTo>
                      <a:pt x="535" y="488"/>
                    </a:lnTo>
                    <a:lnTo>
                      <a:pt x="541" y="471"/>
                    </a:lnTo>
                    <a:lnTo>
                      <a:pt x="551" y="454"/>
                    </a:lnTo>
                    <a:lnTo>
                      <a:pt x="558" y="437"/>
                    </a:lnTo>
                    <a:lnTo>
                      <a:pt x="565" y="420"/>
                    </a:lnTo>
                    <a:lnTo>
                      <a:pt x="575" y="404"/>
                    </a:lnTo>
                    <a:lnTo>
                      <a:pt x="582" y="387"/>
                    </a:lnTo>
                    <a:lnTo>
                      <a:pt x="588" y="370"/>
                    </a:lnTo>
                    <a:lnTo>
                      <a:pt x="598" y="356"/>
                    </a:lnTo>
                    <a:lnTo>
                      <a:pt x="605" y="340"/>
                    </a:lnTo>
                    <a:lnTo>
                      <a:pt x="615" y="323"/>
                    </a:lnTo>
                    <a:lnTo>
                      <a:pt x="622" y="309"/>
                    </a:lnTo>
                    <a:lnTo>
                      <a:pt x="629" y="293"/>
                    </a:lnTo>
                    <a:lnTo>
                      <a:pt x="639" y="279"/>
                    </a:lnTo>
                    <a:lnTo>
                      <a:pt x="646" y="266"/>
                    </a:lnTo>
                    <a:lnTo>
                      <a:pt x="652" y="252"/>
                    </a:lnTo>
                    <a:lnTo>
                      <a:pt x="662" y="239"/>
                    </a:lnTo>
                    <a:lnTo>
                      <a:pt x="669" y="225"/>
                    </a:lnTo>
                    <a:lnTo>
                      <a:pt x="676" y="212"/>
                    </a:lnTo>
                    <a:lnTo>
                      <a:pt x="686" y="202"/>
                    </a:lnTo>
                    <a:lnTo>
                      <a:pt x="693" y="188"/>
                    </a:lnTo>
                    <a:lnTo>
                      <a:pt x="703" y="178"/>
                    </a:lnTo>
                    <a:lnTo>
                      <a:pt x="709" y="168"/>
                    </a:lnTo>
                    <a:lnTo>
                      <a:pt x="716" y="158"/>
                    </a:lnTo>
                    <a:lnTo>
                      <a:pt x="726" y="145"/>
                    </a:lnTo>
                    <a:lnTo>
                      <a:pt x="733" y="138"/>
                    </a:lnTo>
                    <a:lnTo>
                      <a:pt x="740" y="128"/>
                    </a:lnTo>
                    <a:lnTo>
                      <a:pt x="750" y="118"/>
                    </a:lnTo>
                    <a:lnTo>
                      <a:pt x="757" y="111"/>
                    </a:lnTo>
                    <a:lnTo>
                      <a:pt x="767" y="101"/>
                    </a:lnTo>
                    <a:lnTo>
                      <a:pt x="773" y="94"/>
                    </a:lnTo>
                    <a:lnTo>
                      <a:pt x="780" y="87"/>
                    </a:lnTo>
                    <a:lnTo>
                      <a:pt x="790" y="81"/>
                    </a:lnTo>
                    <a:lnTo>
                      <a:pt x="797" y="74"/>
                    </a:lnTo>
                    <a:lnTo>
                      <a:pt x="804" y="71"/>
                    </a:lnTo>
                    <a:lnTo>
                      <a:pt x="814" y="64"/>
                    </a:lnTo>
                    <a:lnTo>
                      <a:pt x="821" y="60"/>
                    </a:lnTo>
                    <a:lnTo>
                      <a:pt x="827" y="54"/>
                    </a:lnTo>
                    <a:lnTo>
                      <a:pt x="837" y="50"/>
                    </a:lnTo>
                    <a:lnTo>
                      <a:pt x="844" y="47"/>
                    </a:lnTo>
                    <a:lnTo>
                      <a:pt x="851" y="44"/>
                    </a:lnTo>
                    <a:lnTo>
                      <a:pt x="861" y="40"/>
                    </a:lnTo>
                    <a:lnTo>
                      <a:pt x="868" y="37"/>
                    </a:lnTo>
                    <a:lnTo>
                      <a:pt x="878" y="34"/>
                    </a:lnTo>
                    <a:lnTo>
                      <a:pt x="884" y="34"/>
                    </a:lnTo>
                    <a:lnTo>
                      <a:pt x="891" y="30"/>
                    </a:lnTo>
                    <a:lnTo>
                      <a:pt x="901" y="27"/>
                    </a:lnTo>
                    <a:lnTo>
                      <a:pt x="908" y="27"/>
                    </a:lnTo>
                    <a:lnTo>
                      <a:pt x="918" y="23"/>
                    </a:lnTo>
                    <a:lnTo>
                      <a:pt x="925" y="23"/>
                    </a:lnTo>
                    <a:lnTo>
                      <a:pt x="932" y="20"/>
                    </a:lnTo>
                    <a:lnTo>
                      <a:pt x="942" y="20"/>
                    </a:lnTo>
                    <a:lnTo>
                      <a:pt x="948" y="20"/>
                    </a:lnTo>
                    <a:lnTo>
                      <a:pt x="955" y="17"/>
                    </a:lnTo>
                    <a:lnTo>
                      <a:pt x="965" y="17"/>
                    </a:lnTo>
                    <a:lnTo>
                      <a:pt x="972" y="17"/>
                    </a:lnTo>
                    <a:lnTo>
                      <a:pt x="979" y="13"/>
                    </a:lnTo>
                    <a:lnTo>
                      <a:pt x="989" y="13"/>
                    </a:lnTo>
                    <a:lnTo>
                      <a:pt x="995" y="13"/>
                    </a:lnTo>
                    <a:lnTo>
                      <a:pt x="1006" y="13"/>
                    </a:lnTo>
                    <a:lnTo>
                      <a:pt x="1012" y="10"/>
                    </a:lnTo>
                    <a:lnTo>
                      <a:pt x="1019" y="10"/>
                    </a:lnTo>
                    <a:lnTo>
                      <a:pt x="1029" y="10"/>
                    </a:lnTo>
                    <a:lnTo>
                      <a:pt x="1036" y="10"/>
                    </a:lnTo>
                    <a:lnTo>
                      <a:pt x="1043" y="10"/>
                    </a:lnTo>
                    <a:lnTo>
                      <a:pt x="1053" y="7"/>
                    </a:lnTo>
                    <a:lnTo>
                      <a:pt x="1059" y="7"/>
                    </a:lnTo>
                    <a:lnTo>
                      <a:pt x="1066" y="7"/>
                    </a:lnTo>
                    <a:lnTo>
                      <a:pt x="1076" y="7"/>
                    </a:lnTo>
                    <a:lnTo>
                      <a:pt x="1083" y="7"/>
                    </a:lnTo>
                    <a:lnTo>
                      <a:pt x="1093" y="7"/>
                    </a:lnTo>
                    <a:lnTo>
                      <a:pt x="1100" y="3"/>
                    </a:lnTo>
                    <a:lnTo>
                      <a:pt x="1106" y="3"/>
                    </a:lnTo>
                    <a:lnTo>
                      <a:pt x="1117" y="3"/>
                    </a:lnTo>
                    <a:lnTo>
                      <a:pt x="1123" y="3"/>
                    </a:lnTo>
                    <a:lnTo>
                      <a:pt x="1130" y="3"/>
                    </a:lnTo>
                    <a:lnTo>
                      <a:pt x="1140" y="3"/>
                    </a:lnTo>
                    <a:lnTo>
                      <a:pt x="1147" y="3"/>
                    </a:lnTo>
                    <a:lnTo>
                      <a:pt x="1157" y="0"/>
                    </a:lnTo>
                    <a:lnTo>
                      <a:pt x="1164" y="0"/>
                    </a:lnTo>
                    <a:lnTo>
                      <a:pt x="1170" y="0"/>
                    </a:lnTo>
                    <a:lnTo>
                      <a:pt x="1180" y="0"/>
                    </a:lnTo>
                    <a:lnTo>
                      <a:pt x="1187" y="0"/>
                    </a:lnTo>
                    <a:lnTo>
                      <a:pt x="1194" y="0"/>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Freeform 177"/>
              <p:cNvSpPr>
                <a:spLocks/>
              </p:cNvSpPr>
              <p:nvPr/>
            </p:nvSpPr>
            <p:spPr bwMode="auto">
              <a:xfrm>
                <a:off x="4638598" y="3649476"/>
                <a:ext cx="28049" cy="104925"/>
              </a:xfrm>
              <a:custGeom>
                <a:avLst/>
                <a:gdLst>
                  <a:gd name="T0" fmla="*/ 20 w 27"/>
                  <a:gd name="T1" fmla="*/ 101 h 101"/>
                  <a:gd name="T2" fmla="*/ 20 w 27"/>
                  <a:gd name="T3" fmla="*/ 101 h 101"/>
                  <a:gd name="T4" fmla="*/ 6 w 27"/>
                  <a:gd name="T5" fmla="*/ 78 h 101"/>
                  <a:gd name="T6" fmla="*/ 6 w 27"/>
                  <a:gd name="T7" fmla="*/ 78 h 101"/>
                  <a:gd name="T8" fmla="*/ 3 w 27"/>
                  <a:gd name="T9" fmla="*/ 64 h 101"/>
                  <a:gd name="T10" fmla="*/ 0 w 27"/>
                  <a:gd name="T11" fmla="*/ 51 h 101"/>
                  <a:gd name="T12" fmla="*/ 0 w 27"/>
                  <a:gd name="T13" fmla="*/ 51 h 101"/>
                  <a:gd name="T14" fmla="*/ 0 w 27"/>
                  <a:gd name="T15" fmla="*/ 37 h 101"/>
                  <a:gd name="T16" fmla="*/ 3 w 27"/>
                  <a:gd name="T17" fmla="*/ 27 h 101"/>
                  <a:gd name="T18" fmla="*/ 3 w 27"/>
                  <a:gd name="T19" fmla="*/ 27 h 101"/>
                  <a:gd name="T20" fmla="*/ 10 w 27"/>
                  <a:gd name="T21" fmla="*/ 14 h 101"/>
                  <a:gd name="T22" fmla="*/ 20 w 27"/>
                  <a:gd name="T23" fmla="*/ 0 h 101"/>
                  <a:gd name="T24" fmla="*/ 27 w 27"/>
                  <a:gd name="T25" fmla="*/ 0 h 101"/>
                  <a:gd name="T26" fmla="*/ 27 w 27"/>
                  <a:gd name="T27" fmla="*/ 0 h 101"/>
                  <a:gd name="T28" fmla="*/ 17 w 27"/>
                  <a:gd name="T29" fmla="*/ 14 h 101"/>
                  <a:gd name="T30" fmla="*/ 17 w 27"/>
                  <a:gd name="T31" fmla="*/ 14 h 101"/>
                  <a:gd name="T32" fmla="*/ 13 w 27"/>
                  <a:gd name="T33" fmla="*/ 31 h 101"/>
                  <a:gd name="T34" fmla="*/ 13 w 27"/>
                  <a:gd name="T35" fmla="*/ 31 h 101"/>
                  <a:gd name="T36" fmla="*/ 10 w 27"/>
                  <a:gd name="T37" fmla="*/ 51 h 101"/>
                  <a:gd name="T38" fmla="*/ 10 w 27"/>
                  <a:gd name="T39" fmla="*/ 51 h 101"/>
                  <a:gd name="T40" fmla="*/ 13 w 27"/>
                  <a:gd name="T41" fmla="*/ 74 h 101"/>
                  <a:gd name="T42" fmla="*/ 27 w 27"/>
                  <a:gd name="T43" fmla="*/ 101 h 101"/>
                  <a:gd name="T44" fmla="*/ 20 w 27"/>
                  <a:gd name="T4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01">
                    <a:moveTo>
                      <a:pt x="20" y="101"/>
                    </a:moveTo>
                    <a:lnTo>
                      <a:pt x="20" y="101"/>
                    </a:lnTo>
                    <a:lnTo>
                      <a:pt x="6" y="78"/>
                    </a:lnTo>
                    <a:lnTo>
                      <a:pt x="6" y="78"/>
                    </a:lnTo>
                    <a:lnTo>
                      <a:pt x="3" y="64"/>
                    </a:lnTo>
                    <a:lnTo>
                      <a:pt x="0" y="51"/>
                    </a:lnTo>
                    <a:lnTo>
                      <a:pt x="0" y="51"/>
                    </a:lnTo>
                    <a:lnTo>
                      <a:pt x="0" y="37"/>
                    </a:lnTo>
                    <a:lnTo>
                      <a:pt x="3" y="27"/>
                    </a:lnTo>
                    <a:lnTo>
                      <a:pt x="3" y="27"/>
                    </a:lnTo>
                    <a:lnTo>
                      <a:pt x="10" y="14"/>
                    </a:lnTo>
                    <a:lnTo>
                      <a:pt x="20" y="0"/>
                    </a:lnTo>
                    <a:lnTo>
                      <a:pt x="27" y="0"/>
                    </a:lnTo>
                    <a:lnTo>
                      <a:pt x="27" y="0"/>
                    </a:lnTo>
                    <a:lnTo>
                      <a:pt x="17" y="14"/>
                    </a:lnTo>
                    <a:lnTo>
                      <a:pt x="17" y="14"/>
                    </a:lnTo>
                    <a:lnTo>
                      <a:pt x="13" y="31"/>
                    </a:lnTo>
                    <a:lnTo>
                      <a:pt x="13" y="31"/>
                    </a:lnTo>
                    <a:lnTo>
                      <a:pt x="10" y="51"/>
                    </a:lnTo>
                    <a:lnTo>
                      <a:pt x="10" y="51"/>
                    </a:lnTo>
                    <a:lnTo>
                      <a:pt x="13" y="74"/>
                    </a:lnTo>
                    <a:lnTo>
                      <a:pt x="27" y="101"/>
                    </a:lnTo>
                    <a:lnTo>
                      <a:pt x="2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78"/>
              <p:cNvSpPr>
                <a:spLocks/>
              </p:cNvSpPr>
              <p:nvPr/>
            </p:nvSpPr>
            <p:spPr bwMode="auto">
              <a:xfrm>
                <a:off x="4672880" y="3649476"/>
                <a:ext cx="73759" cy="81031"/>
              </a:xfrm>
              <a:custGeom>
                <a:avLst/>
                <a:gdLst>
                  <a:gd name="T0" fmla="*/ 61 w 71"/>
                  <a:gd name="T1" fmla="*/ 51 h 78"/>
                  <a:gd name="T2" fmla="*/ 71 w 71"/>
                  <a:gd name="T3" fmla="*/ 54 h 78"/>
                  <a:gd name="T4" fmla="*/ 71 w 71"/>
                  <a:gd name="T5" fmla="*/ 54 h 78"/>
                  <a:gd name="T6" fmla="*/ 64 w 71"/>
                  <a:gd name="T7" fmla="*/ 64 h 78"/>
                  <a:gd name="T8" fmla="*/ 58 w 71"/>
                  <a:gd name="T9" fmla="*/ 74 h 78"/>
                  <a:gd name="T10" fmla="*/ 58 w 71"/>
                  <a:gd name="T11" fmla="*/ 74 h 78"/>
                  <a:gd name="T12" fmla="*/ 47 w 71"/>
                  <a:gd name="T13" fmla="*/ 78 h 78"/>
                  <a:gd name="T14" fmla="*/ 37 w 71"/>
                  <a:gd name="T15" fmla="*/ 78 h 78"/>
                  <a:gd name="T16" fmla="*/ 37 w 71"/>
                  <a:gd name="T17" fmla="*/ 78 h 78"/>
                  <a:gd name="T18" fmla="*/ 27 w 71"/>
                  <a:gd name="T19" fmla="*/ 78 h 78"/>
                  <a:gd name="T20" fmla="*/ 17 w 71"/>
                  <a:gd name="T21" fmla="*/ 74 h 78"/>
                  <a:gd name="T22" fmla="*/ 17 w 71"/>
                  <a:gd name="T23" fmla="*/ 74 h 78"/>
                  <a:gd name="T24" fmla="*/ 10 w 71"/>
                  <a:gd name="T25" fmla="*/ 68 h 78"/>
                  <a:gd name="T26" fmla="*/ 7 w 71"/>
                  <a:gd name="T27" fmla="*/ 61 h 78"/>
                  <a:gd name="T28" fmla="*/ 7 w 71"/>
                  <a:gd name="T29" fmla="*/ 61 h 78"/>
                  <a:gd name="T30" fmla="*/ 4 w 71"/>
                  <a:gd name="T31" fmla="*/ 51 h 78"/>
                  <a:gd name="T32" fmla="*/ 0 w 71"/>
                  <a:gd name="T33" fmla="*/ 37 h 78"/>
                  <a:gd name="T34" fmla="*/ 0 w 71"/>
                  <a:gd name="T35" fmla="*/ 37 h 78"/>
                  <a:gd name="T36" fmla="*/ 4 w 71"/>
                  <a:gd name="T37" fmla="*/ 27 h 78"/>
                  <a:gd name="T38" fmla="*/ 7 w 71"/>
                  <a:gd name="T39" fmla="*/ 17 h 78"/>
                  <a:gd name="T40" fmla="*/ 7 w 71"/>
                  <a:gd name="T41" fmla="*/ 17 h 78"/>
                  <a:gd name="T42" fmla="*/ 10 w 71"/>
                  <a:gd name="T43" fmla="*/ 11 h 78"/>
                  <a:gd name="T44" fmla="*/ 21 w 71"/>
                  <a:gd name="T45" fmla="*/ 4 h 78"/>
                  <a:gd name="T46" fmla="*/ 21 w 71"/>
                  <a:gd name="T47" fmla="*/ 4 h 78"/>
                  <a:gd name="T48" fmla="*/ 27 w 71"/>
                  <a:gd name="T49" fmla="*/ 0 h 78"/>
                  <a:gd name="T50" fmla="*/ 37 w 71"/>
                  <a:gd name="T51" fmla="*/ 0 h 78"/>
                  <a:gd name="T52" fmla="*/ 37 w 71"/>
                  <a:gd name="T53" fmla="*/ 0 h 78"/>
                  <a:gd name="T54" fmla="*/ 47 w 71"/>
                  <a:gd name="T55" fmla="*/ 0 h 78"/>
                  <a:gd name="T56" fmla="*/ 58 w 71"/>
                  <a:gd name="T57" fmla="*/ 7 h 78"/>
                  <a:gd name="T58" fmla="*/ 58 w 71"/>
                  <a:gd name="T59" fmla="*/ 7 h 78"/>
                  <a:gd name="T60" fmla="*/ 64 w 71"/>
                  <a:gd name="T61" fmla="*/ 14 h 78"/>
                  <a:gd name="T62" fmla="*/ 68 w 71"/>
                  <a:gd name="T63" fmla="*/ 21 h 78"/>
                  <a:gd name="T64" fmla="*/ 58 w 71"/>
                  <a:gd name="T65" fmla="*/ 24 h 78"/>
                  <a:gd name="T66" fmla="*/ 58 w 71"/>
                  <a:gd name="T67" fmla="*/ 24 h 78"/>
                  <a:gd name="T68" fmla="*/ 54 w 71"/>
                  <a:gd name="T69" fmla="*/ 17 h 78"/>
                  <a:gd name="T70" fmla="*/ 51 w 71"/>
                  <a:gd name="T71" fmla="*/ 14 h 78"/>
                  <a:gd name="T72" fmla="*/ 51 w 71"/>
                  <a:gd name="T73" fmla="*/ 14 h 78"/>
                  <a:gd name="T74" fmla="*/ 44 w 71"/>
                  <a:gd name="T75" fmla="*/ 11 h 78"/>
                  <a:gd name="T76" fmla="*/ 37 w 71"/>
                  <a:gd name="T77" fmla="*/ 7 h 78"/>
                  <a:gd name="T78" fmla="*/ 37 w 71"/>
                  <a:gd name="T79" fmla="*/ 7 h 78"/>
                  <a:gd name="T80" fmla="*/ 31 w 71"/>
                  <a:gd name="T81" fmla="*/ 11 h 78"/>
                  <a:gd name="T82" fmla="*/ 24 w 71"/>
                  <a:gd name="T83" fmla="*/ 14 h 78"/>
                  <a:gd name="T84" fmla="*/ 24 w 71"/>
                  <a:gd name="T85" fmla="*/ 14 h 78"/>
                  <a:gd name="T86" fmla="*/ 17 w 71"/>
                  <a:gd name="T87" fmla="*/ 17 h 78"/>
                  <a:gd name="T88" fmla="*/ 14 w 71"/>
                  <a:gd name="T89" fmla="*/ 24 h 78"/>
                  <a:gd name="T90" fmla="*/ 14 w 71"/>
                  <a:gd name="T91" fmla="*/ 24 h 78"/>
                  <a:gd name="T92" fmla="*/ 14 w 71"/>
                  <a:gd name="T93" fmla="*/ 37 h 78"/>
                  <a:gd name="T94" fmla="*/ 14 w 71"/>
                  <a:gd name="T95" fmla="*/ 37 h 78"/>
                  <a:gd name="T96" fmla="*/ 14 w 71"/>
                  <a:gd name="T97" fmla="*/ 58 h 78"/>
                  <a:gd name="T98" fmla="*/ 14 w 71"/>
                  <a:gd name="T99" fmla="*/ 58 h 78"/>
                  <a:gd name="T100" fmla="*/ 17 w 71"/>
                  <a:gd name="T101" fmla="*/ 61 h 78"/>
                  <a:gd name="T102" fmla="*/ 24 w 71"/>
                  <a:gd name="T103" fmla="*/ 68 h 78"/>
                  <a:gd name="T104" fmla="*/ 24 w 71"/>
                  <a:gd name="T105" fmla="*/ 68 h 78"/>
                  <a:gd name="T106" fmla="*/ 37 w 71"/>
                  <a:gd name="T107" fmla="*/ 71 h 78"/>
                  <a:gd name="T108" fmla="*/ 37 w 71"/>
                  <a:gd name="T109" fmla="*/ 71 h 78"/>
                  <a:gd name="T110" fmla="*/ 44 w 71"/>
                  <a:gd name="T111" fmla="*/ 71 h 78"/>
                  <a:gd name="T112" fmla="*/ 51 w 71"/>
                  <a:gd name="T113" fmla="*/ 64 h 78"/>
                  <a:gd name="T114" fmla="*/ 51 w 71"/>
                  <a:gd name="T115" fmla="*/ 64 h 78"/>
                  <a:gd name="T116" fmla="*/ 58 w 71"/>
                  <a:gd name="T117" fmla="*/ 61 h 78"/>
                  <a:gd name="T118" fmla="*/ 61 w 71"/>
                  <a:gd name="T119" fmla="*/ 51 h 78"/>
                  <a:gd name="T120" fmla="*/ 61 w 71"/>
                  <a:gd name="T12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 h="78">
                    <a:moveTo>
                      <a:pt x="61" y="51"/>
                    </a:moveTo>
                    <a:lnTo>
                      <a:pt x="71" y="54"/>
                    </a:lnTo>
                    <a:lnTo>
                      <a:pt x="71" y="54"/>
                    </a:lnTo>
                    <a:lnTo>
                      <a:pt x="64" y="64"/>
                    </a:lnTo>
                    <a:lnTo>
                      <a:pt x="58" y="74"/>
                    </a:lnTo>
                    <a:lnTo>
                      <a:pt x="58" y="74"/>
                    </a:lnTo>
                    <a:lnTo>
                      <a:pt x="47" y="78"/>
                    </a:lnTo>
                    <a:lnTo>
                      <a:pt x="37" y="78"/>
                    </a:lnTo>
                    <a:lnTo>
                      <a:pt x="37" y="78"/>
                    </a:lnTo>
                    <a:lnTo>
                      <a:pt x="27" y="78"/>
                    </a:lnTo>
                    <a:lnTo>
                      <a:pt x="17" y="74"/>
                    </a:lnTo>
                    <a:lnTo>
                      <a:pt x="17" y="74"/>
                    </a:lnTo>
                    <a:lnTo>
                      <a:pt x="10" y="68"/>
                    </a:lnTo>
                    <a:lnTo>
                      <a:pt x="7" y="61"/>
                    </a:lnTo>
                    <a:lnTo>
                      <a:pt x="7" y="61"/>
                    </a:lnTo>
                    <a:lnTo>
                      <a:pt x="4" y="51"/>
                    </a:lnTo>
                    <a:lnTo>
                      <a:pt x="0" y="37"/>
                    </a:lnTo>
                    <a:lnTo>
                      <a:pt x="0" y="37"/>
                    </a:lnTo>
                    <a:lnTo>
                      <a:pt x="4" y="27"/>
                    </a:lnTo>
                    <a:lnTo>
                      <a:pt x="7" y="17"/>
                    </a:lnTo>
                    <a:lnTo>
                      <a:pt x="7" y="17"/>
                    </a:lnTo>
                    <a:lnTo>
                      <a:pt x="10" y="11"/>
                    </a:lnTo>
                    <a:lnTo>
                      <a:pt x="21" y="4"/>
                    </a:lnTo>
                    <a:lnTo>
                      <a:pt x="21" y="4"/>
                    </a:lnTo>
                    <a:lnTo>
                      <a:pt x="27" y="0"/>
                    </a:lnTo>
                    <a:lnTo>
                      <a:pt x="37" y="0"/>
                    </a:lnTo>
                    <a:lnTo>
                      <a:pt x="37" y="0"/>
                    </a:lnTo>
                    <a:lnTo>
                      <a:pt x="47" y="0"/>
                    </a:lnTo>
                    <a:lnTo>
                      <a:pt x="58" y="7"/>
                    </a:lnTo>
                    <a:lnTo>
                      <a:pt x="58" y="7"/>
                    </a:lnTo>
                    <a:lnTo>
                      <a:pt x="64" y="14"/>
                    </a:lnTo>
                    <a:lnTo>
                      <a:pt x="68" y="21"/>
                    </a:lnTo>
                    <a:lnTo>
                      <a:pt x="58" y="24"/>
                    </a:lnTo>
                    <a:lnTo>
                      <a:pt x="58" y="24"/>
                    </a:lnTo>
                    <a:lnTo>
                      <a:pt x="54" y="17"/>
                    </a:lnTo>
                    <a:lnTo>
                      <a:pt x="51" y="14"/>
                    </a:lnTo>
                    <a:lnTo>
                      <a:pt x="51" y="14"/>
                    </a:lnTo>
                    <a:lnTo>
                      <a:pt x="44" y="11"/>
                    </a:lnTo>
                    <a:lnTo>
                      <a:pt x="37" y="7"/>
                    </a:lnTo>
                    <a:lnTo>
                      <a:pt x="37" y="7"/>
                    </a:lnTo>
                    <a:lnTo>
                      <a:pt x="31" y="11"/>
                    </a:lnTo>
                    <a:lnTo>
                      <a:pt x="24" y="14"/>
                    </a:lnTo>
                    <a:lnTo>
                      <a:pt x="24" y="14"/>
                    </a:lnTo>
                    <a:lnTo>
                      <a:pt x="17" y="17"/>
                    </a:lnTo>
                    <a:lnTo>
                      <a:pt x="14" y="24"/>
                    </a:lnTo>
                    <a:lnTo>
                      <a:pt x="14" y="24"/>
                    </a:lnTo>
                    <a:lnTo>
                      <a:pt x="14" y="37"/>
                    </a:lnTo>
                    <a:lnTo>
                      <a:pt x="14" y="37"/>
                    </a:lnTo>
                    <a:lnTo>
                      <a:pt x="14" y="58"/>
                    </a:lnTo>
                    <a:lnTo>
                      <a:pt x="14" y="58"/>
                    </a:lnTo>
                    <a:lnTo>
                      <a:pt x="17" y="61"/>
                    </a:lnTo>
                    <a:lnTo>
                      <a:pt x="24" y="68"/>
                    </a:lnTo>
                    <a:lnTo>
                      <a:pt x="24" y="68"/>
                    </a:lnTo>
                    <a:lnTo>
                      <a:pt x="37" y="71"/>
                    </a:lnTo>
                    <a:lnTo>
                      <a:pt x="37" y="71"/>
                    </a:lnTo>
                    <a:lnTo>
                      <a:pt x="44" y="71"/>
                    </a:lnTo>
                    <a:lnTo>
                      <a:pt x="51" y="64"/>
                    </a:lnTo>
                    <a:lnTo>
                      <a:pt x="51" y="64"/>
                    </a:lnTo>
                    <a:lnTo>
                      <a:pt x="58" y="61"/>
                    </a:lnTo>
                    <a:lnTo>
                      <a:pt x="61" y="51"/>
                    </a:lnTo>
                    <a:lnTo>
                      <a:pt x="61"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79"/>
              <p:cNvSpPr>
                <a:spLocks/>
              </p:cNvSpPr>
              <p:nvPr/>
            </p:nvSpPr>
            <p:spPr bwMode="auto">
              <a:xfrm>
                <a:off x="4753911" y="3649476"/>
                <a:ext cx="51943" cy="81031"/>
              </a:xfrm>
              <a:custGeom>
                <a:avLst/>
                <a:gdLst>
                  <a:gd name="T0" fmla="*/ 0 w 50"/>
                  <a:gd name="T1" fmla="*/ 58 h 78"/>
                  <a:gd name="T2" fmla="*/ 10 w 50"/>
                  <a:gd name="T3" fmla="*/ 58 h 78"/>
                  <a:gd name="T4" fmla="*/ 10 w 50"/>
                  <a:gd name="T5" fmla="*/ 58 h 78"/>
                  <a:gd name="T6" fmla="*/ 13 w 50"/>
                  <a:gd name="T7" fmla="*/ 64 h 78"/>
                  <a:gd name="T8" fmla="*/ 17 w 50"/>
                  <a:gd name="T9" fmla="*/ 68 h 78"/>
                  <a:gd name="T10" fmla="*/ 17 w 50"/>
                  <a:gd name="T11" fmla="*/ 68 h 78"/>
                  <a:gd name="T12" fmla="*/ 27 w 50"/>
                  <a:gd name="T13" fmla="*/ 71 h 78"/>
                  <a:gd name="T14" fmla="*/ 27 w 50"/>
                  <a:gd name="T15" fmla="*/ 71 h 78"/>
                  <a:gd name="T16" fmla="*/ 33 w 50"/>
                  <a:gd name="T17" fmla="*/ 71 h 78"/>
                  <a:gd name="T18" fmla="*/ 37 w 50"/>
                  <a:gd name="T19" fmla="*/ 68 h 78"/>
                  <a:gd name="T20" fmla="*/ 37 w 50"/>
                  <a:gd name="T21" fmla="*/ 68 h 78"/>
                  <a:gd name="T22" fmla="*/ 40 w 50"/>
                  <a:gd name="T23" fmla="*/ 61 h 78"/>
                  <a:gd name="T24" fmla="*/ 40 w 50"/>
                  <a:gd name="T25" fmla="*/ 54 h 78"/>
                  <a:gd name="T26" fmla="*/ 40 w 50"/>
                  <a:gd name="T27" fmla="*/ 54 h 78"/>
                  <a:gd name="T28" fmla="*/ 40 w 50"/>
                  <a:gd name="T29" fmla="*/ 44 h 78"/>
                  <a:gd name="T30" fmla="*/ 37 w 50"/>
                  <a:gd name="T31" fmla="*/ 41 h 78"/>
                  <a:gd name="T32" fmla="*/ 37 w 50"/>
                  <a:gd name="T33" fmla="*/ 41 h 78"/>
                  <a:gd name="T34" fmla="*/ 33 w 50"/>
                  <a:gd name="T35" fmla="*/ 37 h 78"/>
                  <a:gd name="T36" fmla="*/ 27 w 50"/>
                  <a:gd name="T37" fmla="*/ 34 h 78"/>
                  <a:gd name="T38" fmla="*/ 27 w 50"/>
                  <a:gd name="T39" fmla="*/ 34 h 78"/>
                  <a:gd name="T40" fmla="*/ 17 w 50"/>
                  <a:gd name="T41" fmla="*/ 37 h 78"/>
                  <a:gd name="T42" fmla="*/ 17 w 50"/>
                  <a:gd name="T43" fmla="*/ 37 h 78"/>
                  <a:gd name="T44" fmla="*/ 10 w 50"/>
                  <a:gd name="T45" fmla="*/ 44 h 78"/>
                  <a:gd name="T46" fmla="*/ 3 w 50"/>
                  <a:gd name="T47" fmla="*/ 41 h 78"/>
                  <a:gd name="T48" fmla="*/ 10 w 50"/>
                  <a:gd name="T49" fmla="*/ 0 h 78"/>
                  <a:gd name="T50" fmla="*/ 47 w 50"/>
                  <a:gd name="T51" fmla="*/ 0 h 78"/>
                  <a:gd name="T52" fmla="*/ 47 w 50"/>
                  <a:gd name="T53" fmla="*/ 11 h 78"/>
                  <a:gd name="T54" fmla="*/ 17 w 50"/>
                  <a:gd name="T55" fmla="*/ 11 h 78"/>
                  <a:gd name="T56" fmla="*/ 13 w 50"/>
                  <a:gd name="T57" fmla="*/ 31 h 78"/>
                  <a:gd name="T58" fmla="*/ 13 w 50"/>
                  <a:gd name="T59" fmla="*/ 31 h 78"/>
                  <a:gd name="T60" fmla="*/ 20 w 50"/>
                  <a:gd name="T61" fmla="*/ 27 h 78"/>
                  <a:gd name="T62" fmla="*/ 27 w 50"/>
                  <a:gd name="T63" fmla="*/ 27 h 78"/>
                  <a:gd name="T64" fmla="*/ 27 w 50"/>
                  <a:gd name="T65" fmla="*/ 27 h 78"/>
                  <a:gd name="T66" fmla="*/ 37 w 50"/>
                  <a:gd name="T67" fmla="*/ 27 h 78"/>
                  <a:gd name="T68" fmla="*/ 43 w 50"/>
                  <a:gd name="T69" fmla="*/ 34 h 78"/>
                  <a:gd name="T70" fmla="*/ 43 w 50"/>
                  <a:gd name="T71" fmla="*/ 34 h 78"/>
                  <a:gd name="T72" fmla="*/ 50 w 50"/>
                  <a:gd name="T73" fmla="*/ 41 h 78"/>
                  <a:gd name="T74" fmla="*/ 50 w 50"/>
                  <a:gd name="T75" fmla="*/ 51 h 78"/>
                  <a:gd name="T76" fmla="*/ 50 w 50"/>
                  <a:gd name="T77" fmla="*/ 51 h 78"/>
                  <a:gd name="T78" fmla="*/ 50 w 50"/>
                  <a:gd name="T79" fmla="*/ 61 h 78"/>
                  <a:gd name="T80" fmla="*/ 47 w 50"/>
                  <a:gd name="T81" fmla="*/ 71 h 78"/>
                  <a:gd name="T82" fmla="*/ 47 w 50"/>
                  <a:gd name="T83" fmla="*/ 71 h 78"/>
                  <a:gd name="T84" fmla="*/ 37 w 50"/>
                  <a:gd name="T85" fmla="*/ 78 h 78"/>
                  <a:gd name="T86" fmla="*/ 27 w 50"/>
                  <a:gd name="T87" fmla="*/ 78 h 78"/>
                  <a:gd name="T88" fmla="*/ 27 w 50"/>
                  <a:gd name="T89" fmla="*/ 78 h 78"/>
                  <a:gd name="T90" fmla="*/ 17 w 50"/>
                  <a:gd name="T91" fmla="*/ 78 h 78"/>
                  <a:gd name="T92" fmla="*/ 10 w 50"/>
                  <a:gd name="T93" fmla="*/ 74 h 78"/>
                  <a:gd name="T94" fmla="*/ 10 w 50"/>
                  <a:gd name="T95" fmla="*/ 74 h 78"/>
                  <a:gd name="T96" fmla="*/ 3 w 50"/>
                  <a:gd name="T97" fmla="*/ 68 h 78"/>
                  <a:gd name="T98" fmla="*/ 0 w 50"/>
                  <a:gd name="T99" fmla="*/ 58 h 78"/>
                  <a:gd name="T100" fmla="*/ 0 w 50"/>
                  <a:gd name="T101" fmla="*/ 5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78">
                    <a:moveTo>
                      <a:pt x="0" y="58"/>
                    </a:moveTo>
                    <a:lnTo>
                      <a:pt x="10" y="58"/>
                    </a:lnTo>
                    <a:lnTo>
                      <a:pt x="10" y="58"/>
                    </a:lnTo>
                    <a:lnTo>
                      <a:pt x="13" y="64"/>
                    </a:lnTo>
                    <a:lnTo>
                      <a:pt x="17" y="68"/>
                    </a:lnTo>
                    <a:lnTo>
                      <a:pt x="17" y="68"/>
                    </a:lnTo>
                    <a:lnTo>
                      <a:pt x="27" y="71"/>
                    </a:lnTo>
                    <a:lnTo>
                      <a:pt x="27" y="71"/>
                    </a:lnTo>
                    <a:lnTo>
                      <a:pt x="33" y="71"/>
                    </a:lnTo>
                    <a:lnTo>
                      <a:pt x="37" y="68"/>
                    </a:lnTo>
                    <a:lnTo>
                      <a:pt x="37" y="68"/>
                    </a:lnTo>
                    <a:lnTo>
                      <a:pt x="40" y="61"/>
                    </a:lnTo>
                    <a:lnTo>
                      <a:pt x="40" y="54"/>
                    </a:lnTo>
                    <a:lnTo>
                      <a:pt x="40" y="54"/>
                    </a:lnTo>
                    <a:lnTo>
                      <a:pt x="40" y="44"/>
                    </a:lnTo>
                    <a:lnTo>
                      <a:pt x="37" y="41"/>
                    </a:lnTo>
                    <a:lnTo>
                      <a:pt x="37" y="41"/>
                    </a:lnTo>
                    <a:lnTo>
                      <a:pt x="33" y="37"/>
                    </a:lnTo>
                    <a:lnTo>
                      <a:pt x="27" y="34"/>
                    </a:lnTo>
                    <a:lnTo>
                      <a:pt x="27" y="34"/>
                    </a:lnTo>
                    <a:lnTo>
                      <a:pt x="17" y="37"/>
                    </a:lnTo>
                    <a:lnTo>
                      <a:pt x="17" y="37"/>
                    </a:lnTo>
                    <a:lnTo>
                      <a:pt x="10" y="44"/>
                    </a:lnTo>
                    <a:lnTo>
                      <a:pt x="3" y="41"/>
                    </a:lnTo>
                    <a:lnTo>
                      <a:pt x="10" y="0"/>
                    </a:lnTo>
                    <a:lnTo>
                      <a:pt x="47" y="0"/>
                    </a:lnTo>
                    <a:lnTo>
                      <a:pt x="47" y="11"/>
                    </a:lnTo>
                    <a:lnTo>
                      <a:pt x="17" y="11"/>
                    </a:lnTo>
                    <a:lnTo>
                      <a:pt x="13" y="31"/>
                    </a:lnTo>
                    <a:lnTo>
                      <a:pt x="13" y="31"/>
                    </a:lnTo>
                    <a:lnTo>
                      <a:pt x="20" y="27"/>
                    </a:lnTo>
                    <a:lnTo>
                      <a:pt x="27" y="27"/>
                    </a:lnTo>
                    <a:lnTo>
                      <a:pt x="27" y="27"/>
                    </a:lnTo>
                    <a:lnTo>
                      <a:pt x="37" y="27"/>
                    </a:lnTo>
                    <a:lnTo>
                      <a:pt x="43" y="34"/>
                    </a:lnTo>
                    <a:lnTo>
                      <a:pt x="43" y="34"/>
                    </a:lnTo>
                    <a:lnTo>
                      <a:pt x="50" y="41"/>
                    </a:lnTo>
                    <a:lnTo>
                      <a:pt x="50" y="51"/>
                    </a:lnTo>
                    <a:lnTo>
                      <a:pt x="50" y="51"/>
                    </a:lnTo>
                    <a:lnTo>
                      <a:pt x="50" y="61"/>
                    </a:lnTo>
                    <a:lnTo>
                      <a:pt x="47" y="71"/>
                    </a:lnTo>
                    <a:lnTo>
                      <a:pt x="47" y="71"/>
                    </a:lnTo>
                    <a:lnTo>
                      <a:pt x="37" y="78"/>
                    </a:lnTo>
                    <a:lnTo>
                      <a:pt x="27" y="78"/>
                    </a:lnTo>
                    <a:lnTo>
                      <a:pt x="27" y="78"/>
                    </a:lnTo>
                    <a:lnTo>
                      <a:pt x="17" y="78"/>
                    </a:lnTo>
                    <a:lnTo>
                      <a:pt x="10" y="74"/>
                    </a:lnTo>
                    <a:lnTo>
                      <a:pt x="10" y="74"/>
                    </a:lnTo>
                    <a:lnTo>
                      <a:pt x="3" y="68"/>
                    </a:lnTo>
                    <a:lnTo>
                      <a:pt x="0" y="58"/>
                    </a:lnTo>
                    <a:lnTo>
                      <a:pt x="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80"/>
              <p:cNvSpPr>
                <a:spLocks/>
              </p:cNvSpPr>
              <p:nvPr/>
            </p:nvSpPr>
            <p:spPr bwMode="auto">
              <a:xfrm>
                <a:off x="4820398" y="3649476"/>
                <a:ext cx="23894" cy="104925"/>
              </a:xfrm>
              <a:custGeom>
                <a:avLst/>
                <a:gdLst>
                  <a:gd name="T0" fmla="*/ 6 w 23"/>
                  <a:gd name="T1" fmla="*/ 101 h 101"/>
                  <a:gd name="T2" fmla="*/ 0 w 23"/>
                  <a:gd name="T3" fmla="*/ 101 h 101"/>
                  <a:gd name="T4" fmla="*/ 0 w 23"/>
                  <a:gd name="T5" fmla="*/ 101 h 101"/>
                  <a:gd name="T6" fmla="*/ 10 w 23"/>
                  <a:gd name="T7" fmla="*/ 74 h 101"/>
                  <a:gd name="T8" fmla="*/ 13 w 23"/>
                  <a:gd name="T9" fmla="*/ 51 h 101"/>
                  <a:gd name="T10" fmla="*/ 13 w 23"/>
                  <a:gd name="T11" fmla="*/ 51 h 101"/>
                  <a:gd name="T12" fmla="*/ 13 w 23"/>
                  <a:gd name="T13" fmla="*/ 31 h 101"/>
                  <a:gd name="T14" fmla="*/ 13 w 23"/>
                  <a:gd name="T15" fmla="*/ 31 h 101"/>
                  <a:gd name="T16" fmla="*/ 6 w 23"/>
                  <a:gd name="T17" fmla="*/ 14 h 101"/>
                  <a:gd name="T18" fmla="*/ 6 w 23"/>
                  <a:gd name="T19" fmla="*/ 14 h 101"/>
                  <a:gd name="T20" fmla="*/ 0 w 23"/>
                  <a:gd name="T21" fmla="*/ 0 h 101"/>
                  <a:gd name="T22" fmla="*/ 6 w 23"/>
                  <a:gd name="T23" fmla="*/ 0 h 101"/>
                  <a:gd name="T24" fmla="*/ 6 w 23"/>
                  <a:gd name="T25" fmla="*/ 0 h 101"/>
                  <a:gd name="T26" fmla="*/ 13 w 23"/>
                  <a:gd name="T27" fmla="*/ 14 h 101"/>
                  <a:gd name="T28" fmla="*/ 20 w 23"/>
                  <a:gd name="T29" fmla="*/ 27 h 101"/>
                  <a:gd name="T30" fmla="*/ 20 w 23"/>
                  <a:gd name="T31" fmla="*/ 27 h 101"/>
                  <a:gd name="T32" fmla="*/ 23 w 23"/>
                  <a:gd name="T33" fmla="*/ 37 h 101"/>
                  <a:gd name="T34" fmla="*/ 23 w 23"/>
                  <a:gd name="T35" fmla="*/ 51 h 101"/>
                  <a:gd name="T36" fmla="*/ 23 w 23"/>
                  <a:gd name="T37" fmla="*/ 51 h 101"/>
                  <a:gd name="T38" fmla="*/ 23 w 23"/>
                  <a:gd name="T39" fmla="*/ 64 h 101"/>
                  <a:gd name="T40" fmla="*/ 20 w 23"/>
                  <a:gd name="T41" fmla="*/ 78 h 101"/>
                  <a:gd name="T42" fmla="*/ 20 w 23"/>
                  <a:gd name="T43" fmla="*/ 78 h 101"/>
                  <a:gd name="T44" fmla="*/ 6 w 23"/>
                  <a:gd name="T45" fmla="*/ 101 h 101"/>
                  <a:gd name="T46" fmla="*/ 6 w 23"/>
                  <a:gd name="T4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01">
                    <a:moveTo>
                      <a:pt x="6" y="101"/>
                    </a:moveTo>
                    <a:lnTo>
                      <a:pt x="0" y="101"/>
                    </a:lnTo>
                    <a:lnTo>
                      <a:pt x="0" y="101"/>
                    </a:lnTo>
                    <a:lnTo>
                      <a:pt x="10" y="74"/>
                    </a:lnTo>
                    <a:lnTo>
                      <a:pt x="13" y="51"/>
                    </a:lnTo>
                    <a:lnTo>
                      <a:pt x="13" y="51"/>
                    </a:lnTo>
                    <a:lnTo>
                      <a:pt x="13" y="31"/>
                    </a:lnTo>
                    <a:lnTo>
                      <a:pt x="13" y="31"/>
                    </a:lnTo>
                    <a:lnTo>
                      <a:pt x="6" y="14"/>
                    </a:lnTo>
                    <a:lnTo>
                      <a:pt x="6" y="14"/>
                    </a:lnTo>
                    <a:lnTo>
                      <a:pt x="0" y="0"/>
                    </a:lnTo>
                    <a:lnTo>
                      <a:pt x="6" y="0"/>
                    </a:lnTo>
                    <a:lnTo>
                      <a:pt x="6" y="0"/>
                    </a:lnTo>
                    <a:lnTo>
                      <a:pt x="13" y="14"/>
                    </a:lnTo>
                    <a:lnTo>
                      <a:pt x="20" y="27"/>
                    </a:lnTo>
                    <a:lnTo>
                      <a:pt x="20" y="27"/>
                    </a:lnTo>
                    <a:lnTo>
                      <a:pt x="23" y="37"/>
                    </a:lnTo>
                    <a:lnTo>
                      <a:pt x="23" y="51"/>
                    </a:lnTo>
                    <a:lnTo>
                      <a:pt x="23" y="51"/>
                    </a:lnTo>
                    <a:lnTo>
                      <a:pt x="23" y="64"/>
                    </a:lnTo>
                    <a:lnTo>
                      <a:pt x="20" y="78"/>
                    </a:lnTo>
                    <a:lnTo>
                      <a:pt x="20" y="78"/>
                    </a:lnTo>
                    <a:lnTo>
                      <a:pt x="6" y="10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85"/>
              <p:cNvSpPr>
                <a:spLocks/>
              </p:cNvSpPr>
              <p:nvPr/>
            </p:nvSpPr>
            <p:spPr bwMode="auto">
              <a:xfrm>
                <a:off x="3768035" y="2762291"/>
                <a:ext cx="28049" cy="79992"/>
              </a:xfrm>
              <a:custGeom>
                <a:avLst/>
                <a:gdLst>
                  <a:gd name="T0" fmla="*/ 27 w 27"/>
                  <a:gd name="T1" fmla="*/ 77 h 77"/>
                  <a:gd name="T2" fmla="*/ 17 w 27"/>
                  <a:gd name="T3" fmla="*/ 77 h 77"/>
                  <a:gd name="T4" fmla="*/ 17 w 27"/>
                  <a:gd name="T5" fmla="*/ 17 h 77"/>
                  <a:gd name="T6" fmla="*/ 17 w 27"/>
                  <a:gd name="T7" fmla="*/ 17 h 77"/>
                  <a:gd name="T8" fmla="*/ 10 w 27"/>
                  <a:gd name="T9" fmla="*/ 23 h 77"/>
                  <a:gd name="T10" fmla="*/ 10 w 27"/>
                  <a:gd name="T11" fmla="*/ 23 h 77"/>
                  <a:gd name="T12" fmla="*/ 0 w 27"/>
                  <a:gd name="T13" fmla="*/ 30 h 77"/>
                  <a:gd name="T14" fmla="*/ 0 w 27"/>
                  <a:gd name="T15" fmla="*/ 20 h 77"/>
                  <a:gd name="T16" fmla="*/ 0 w 27"/>
                  <a:gd name="T17" fmla="*/ 20 h 77"/>
                  <a:gd name="T18" fmla="*/ 14 w 27"/>
                  <a:gd name="T19" fmla="*/ 10 h 77"/>
                  <a:gd name="T20" fmla="*/ 14 w 27"/>
                  <a:gd name="T21" fmla="*/ 10 h 77"/>
                  <a:gd name="T22" fmla="*/ 20 w 27"/>
                  <a:gd name="T23" fmla="*/ 0 h 77"/>
                  <a:gd name="T24" fmla="*/ 27 w 27"/>
                  <a:gd name="T25" fmla="*/ 0 h 77"/>
                  <a:gd name="T26" fmla="*/ 27 w 27"/>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7">
                    <a:moveTo>
                      <a:pt x="27" y="77"/>
                    </a:moveTo>
                    <a:lnTo>
                      <a:pt x="17" y="77"/>
                    </a:lnTo>
                    <a:lnTo>
                      <a:pt x="17" y="17"/>
                    </a:lnTo>
                    <a:lnTo>
                      <a:pt x="17" y="17"/>
                    </a:lnTo>
                    <a:lnTo>
                      <a:pt x="10" y="23"/>
                    </a:lnTo>
                    <a:lnTo>
                      <a:pt x="10" y="23"/>
                    </a:lnTo>
                    <a:lnTo>
                      <a:pt x="0" y="30"/>
                    </a:lnTo>
                    <a:lnTo>
                      <a:pt x="0" y="20"/>
                    </a:lnTo>
                    <a:lnTo>
                      <a:pt x="0" y="20"/>
                    </a:lnTo>
                    <a:lnTo>
                      <a:pt x="14" y="10"/>
                    </a:lnTo>
                    <a:lnTo>
                      <a:pt x="14" y="10"/>
                    </a:lnTo>
                    <a:lnTo>
                      <a:pt x="20" y="0"/>
                    </a:lnTo>
                    <a:lnTo>
                      <a:pt x="27" y="0"/>
                    </a:lnTo>
                    <a:lnTo>
                      <a:pt x="27"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86"/>
              <p:cNvSpPr>
                <a:spLocks/>
              </p:cNvSpPr>
              <p:nvPr/>
            </p:nvSpPr>
            <p:spPr bwMode="auto">
              <a:xfrm>
                <a:off x="3821017" y="2783068"/>
                <a:ext cx="48827" cy="59215"/>
              </a:xfrm>
              <a:custGeom>
                <a:avLst/>
                <a:gdLst>
                  <a:gd name="T0" fmla="*/ 10 w 47"/>
                  <a:gd name="T1" fmla="*/ 40 h 57"/>
                  <a:gd name="T2" fmla="*/ 13 w 47"/>
                  <a:gd name="T3" fmla="*/ 47 h 57"/>
                  <a:gd name="T4" fmla="*/ 23 w 47"/>
                  <a:gd name="T5" fmla="*/ 51 h 57"/>
                  <a:gd name="T6" fmla="*/ 33 w 47"/>
                  <a:gd name="T7" fmla="*/ 47 h 57"/>
                  <a:gd name="T8" fmla="*/ 37 w 47"/>
                  <a:gd name="T9" fmla="*/ 44 h 57"/>
                  <a:gd name="T10" fmla="*/ 33 w 47"/>
                  <a:gd name="T11" fmla="*/ 37 h 57"/>
                  <a:gd name="T12" fmla="*/ 23 w 47"/>
                  <a:gd name="T13" fmla="*/ 34 h 57"/>
                  <a:gd name="T14" fmla="*/ 10 w 47"/>
                  <a:gd name="T15" fmla="*/ 30 h 57"/>
                  <a:gd name="T16" fmla="*/ 3 w 47"/>
                  <a:gd name="T17" fmla="*/ 24 h 57"/>
                  <a:gd name="T18" fmla="*/ 3 w 47"/>
                  <a:gd name="T19" fmla="*/ 17 h 57"/>
                  <a:gd name="T20" fmla="*/ 3 w 47"/>
                  <a:gd name="T21" fmla="*/ 10 h 57"/>
                  <a:gd name="T22" fmla="*/ 6 w 47"/>
                  <a:gd name="T23" fmla="*/ 3 h 57"/>
                  <a:gd name="T24" fmla="*/ 13 w 47"/>
                  <a:gd name="T25" fmla="*/ 0 h 57"/>
                  <a:gd name="T26" fmla="*/ 23 w 47"/>
                  <a:gd name="T27" fmla="*/ 0 h 57"/>
                  <a:gd name="T28" fmla="*/ 33 w 47"/>
                  <a:gd name="T29" fmla="*/ 3 h 57"/>
                  <a:gd name="T30" fmla="*/ 40 w 47"/>
                  <a:gd name="T31" fmla="*/ 7 h 57"/>
                  <a:gd name="T32" fmla="*/ 43 w 47"/>
                  <a:gd name="T33" fmla="*/ 17 h 57"/>
                  <a:gd name="T34" fmla="*/ 37 w 47"/>
                  <a:gd name="T35" fmla="*/ 17 h 57"/>
                  <a:gd name="T36" fmla="*/ 30 w 47"/>
                  <a:gd name="T37" fmla="*/ 10 h 57"/>
                  <a:gd name="T38" fmla="*/ 23 w 47"/>
                  <a:gd name="T39" fmla="*/ 7 h 57"/>
                  <a:gd name="T40" fmla="*/ 13 w 47"/>
                  <a:gd name="T41" fmla="*/ 10 h 57"/>
                  <a:gd name="T42" fmla="*/ 10 w 47"/>
                  <a:gd name="T43" fmla="*/ 17 h 57"/>
                  <a:gd name="T44" fmla="*/ 13 w 47"/>
                  <a:gd name="T45" fmla="*/ 20 h 57"/>
                  <a:gd name="T46" fmla="*/ 16 w 47"/>
                  <a:gd name="T47" fmla="*/ 20 h 57"/>
                  <a:gd name="T48" fmla="*/ 23 w 47"/>
                  <a:gd name="T49" fmla="*/ 24 h 57"/>
                  <a:gd name="T50" fmla="*/ 37 w 47"/>
                  <a:gd name="T51" fmla="*/ 27 h 57"/>
                  <a:gd name="T52" fmla="*/ 43 w 47"/>
                  <a:gd name="T53" fmla="*/ 34 h 57"/>
                  <a:gd name="T54" fmla="*/ 47 w 47"/>
                  <a:gd name="T55" fmla="*/ 40 h 57"/>
                  <a:gd name="T56" fmla="*/ 43 w 47"/>
                  <a:gd name="T57" fmla="*/ 51 h 57"/>
                  <a:gd name="T58" fmla="*/ 37 w 47"/>
                  <a:gd name="T59" fmla="*/ 57 h 57"/>
                  <a:gd name="T60" fmla="*/ 23 w 47"/>
                  <a:gd name="T61" fmla="*/ 57 h 57"/>
                  <a:gd name="T62" fmla="*/ 6 w 47"/>
                  <a:gd name="T63" fmla="*/ 54 h 57"/>
                  <a:gd name="T64" fmla="*/ 3 w 47"/>
                  <a:gd name="T65" fmla="*/ 47 h 57"/>
                  <a:gd name="T66" fmla="*/ 0 w 47"/>
                  <a:gd name="T67" fmla="*/ 4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57">
                    <a:moveTo>
                      <a:pt x="0" y="40"/>
                    </a:moveTo>
                    <a:lnTo>
                      <a:pt x="10" y="40"/>
                    </a:lnTo>
                    <a:lnTo>
                      <a:pt x="10" y="40"/>
                    </a:lnTo>
                    <a:lnTo>
                      <a:pt x="13" y="47"/>
                    </a:lnTo>
                    <a:lnTo>
                      <a:pt x="13" y="47"/>
                    </a:lnTo>
                    <a:lnTo>
                      <a:pt x="23" y="51"/>
                    </a:lnTo>
                    <a:lnTo>
                      <a:pt x="23" y="51"/>
                    </a:lnTo>
                    <a:lnTo>
                      <a:pt x="33" y="47"/>
                    </a:lnTo>
                    <a:lnTo>
                      <a:pt x="33" y="47"/>
                    </a:lnTo>
                    <a:lnTo>
                      <a:pt x="37" y="44"/>
                    </a:lnTo>
                    <a:lnTo>
                      <a:pt x="37" y="44"/>
                    </a:lnTo>
                    <a:lnTo>
                      <a:pt x="33" y="37"/>
                    </a:lnTo>
                    <a:lnTo>
                      <a:pt x="33" y="37"/>
                    </a:lnTo>
                    <a:lnTo>
                      <a:pt x="23" y="34"/>
                    </a:lnTo>
                    <a:lnTo>
                      <a:pt x="23" y="34"/>
                    </a:lnTo>
                    <a:lnTo>
                      <a:pt x="10" y="30"/>
                    </a:lnTo>
                    <a:lnTo>
                      <a:pt x="10" y="30"/>
                    </a:lnTo>
                    <a:lnTo>
                      <a:pt x="3" y="24"/>
                    </a:lnTo>
                    <a:lnTo>
                      <a:pt x="3" y="24"/>
                    </a:lnTo>
                    <a:lnTo>
                      <a:pt x="3" y="17"/>
                    </a:lnTo>
                    <a:lnTo>
                      <a:pt x="3" y="17"/>
                    </a:lnTo>
                    <a:lnTo>
                      <a:pt x="3" y="10"/>
                    </a:lnTo>
                    <a:lnTo>
                      <a:pt x="3" y="10"/>
                    </a:lnTo>
                    <a:lnTo>
                      <a:pt x="6" y="3"/>
                    </a:lnTo>
                    <a:lnTo>
                      <a:pt x="6" y="3"/>
                    </a:lnTo>
                    <a:lnTo>
                      <a:pt x="13" y="0"/>
                    </a:lnTo>
                    <a:lnTo>
                      <a:pt x="13" y="0"/>
                    </a:lnTo>
                    <a:lnTo>
                      <a:pt x="23" y="0"/>
                    </a:lnTo>
                    <a:lnTo>
                      <a:pt x="23" y="0"/>
                    </a:lnTo>
                    <a:lnTo>
                      <a:pt x="33" y="3"/>
                    </a:lnTo>
                    <a:lnTo>
                      <a:pt x="33" y="3"/>
                    </a:lnTo>
                    <a:lnTo>
                      <a:pt x="40" y="7"/>
                    </a:lnTo>
                    <a:lnTo>
                      <a:pt x="40" y="7"/>
                    </a:lnTo>
                    <a:lnTo>
                      <a:pt x="43" y="17"/>
                    </a:lnTo>
                    <a:lnTo>
                      <a:pt x="37" y="17"/>
                    </a:lnTo>
                    <a:lnTo>
                      <a:pt x="37" y="17"/>
                    </a:lnTo>
                    <a:lnTo>
                      <a:pt x="30" y="10"/>
                    </a:lnTo>
                    <a:lnTo>
                      <a:pt x="30" y="10"/>
                    </a:lnTo>
                    <a:lnTo>
                      <a:pt x="23" y="7"/>
                    </a:lnTo>
                    <a:lnTo>
                      <a:pt x="23" y="7"/>
                    </a:lnTo>
                    <a:lnTo>
                      <a:pt x="13" y="10"/>
                    </a:lnTo>
                    <a:lnTo>
                      <a:pt x="13" y="10"/>
                    </a:lnTo>
                    <a:lnTo>
                      <a:pt x="10" y="17"/>
                    </a:lnTo>
                    <a:lnTo>
                      <a:pt x="10" y="17"/>
                    </a:lnTo>
                    <a:lnTo>
                      <a:pt x="13" y="20"/>
                    </a:lnTo>
                    <a:lnTo>
                      <a:pt x="13" y="20"/>
                    </a:lnTo>
                    <a:lnTo>
                      <a:pt x="16" y="20"/>
                    </a:lnTo>
                    <a:lnTo>
                      <a:pt x="16" y="20"/>
                    </a:lnTo>
                    <a:lnTo>
                      <a:pt x="23" y="24"/>
                    </a:lnTo>
                    <a:lnTo>
                      <a:pt x="23" y="24"/>
                    </a:lnTo>
                    <a:lnTo>
                      <a:pt x="37" y="27"/>
                    </a:lnTo>
                    <a:lnTo>
                      <a:pt x="37" y="27"/>
                    </a:lnTo>
                    <a:lnTo>
                      <a:pt x="43" y="34"/>
                    </a:lnTo>
                    <a:lnTo>
                      <a:pt x="43" y="34"/>
                    </a:lnTo>
                    <a:lnTo>
                      <a:pt x="47" y="40"/>
                    </a:lnTo>
                    <a:lnTo>
                      <a:pt x="47" y="40"/>
                    </a:lnTo>
                    <a:lnTo>
                      <a:pt x="43" y="51"/>
                    </a:lnTo>
                    <a:lnTo>
                      <a:pt x="43" y="51"/>
                    </a:lnTo>
                    <a:lnTo>
                      <a:pt x="37" y="57"/>
                    </a:lnTo>
                    <a:lnTo>
                      <a:pt x="37" y="57"/>
                    </a:lnTo>
                    <a:lnTo>
                      <a:pt x="23" y="57"/>
                    </a:lnTo>
                    <a:lnTo>
                      <a:pt x="23" y="57"/>
                    </a:lnTo>
                    <a:lnTo>
                      <a:pt x="13" y="57"/>
                    </a:lnTo>
                    <a:lnTo>
                      <a:pt x="6" y="54"/>
                    </a:lnTo>
                    <a:lnTo>
                      <a:pt x="6" y="54"/>
                    </a:lnTo>
                    <a:lnTo>
                      <a:pt x="3" y="47"/>
                    </a:lnTo>
                    <a:lnTo>
                      <a:pt x="0" y="40"/>
                    </a:lnTo>
                    <a:lnTo>
                      <a:pt x="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87"/>
              <p:cNvSpPr>
                <a:spLocks/>
              </p:cNvSpPr>
              <p:nvPr/>
            </p:nvSpPr>
            <p:spPr bwMode="auto">
              <a:xfrm>
                <a:off x="3876076" y="2765407"/>
                <a:ext cx="28049" cy="76876"/>
              </a:xfrm>
              <a:custGeom>
                <a:avLst/>
                <a:gdLst>
                  <a:gd name="T0" fmla="*/ 24 w 27"/>
                  <a:gd name="T1" fmla="*/ 68 h 74"/>
                  <a:gd name="T2" fmla="*/ 27 w 27"/>
                  <a:gd name="T3" fmla="*/ 74 h 74"/>
                  <a:gd name="T4" fmla="*/ 27 w 27"/>
                  <a:gd name="T5" fmla="*/ 74 h 74"/>
                  <a:gd name="T6" fmla="*/ 21 w 27"/>
                  <a:gd name="T7" fmla="*/ 74 h 74"/>
                  <a:gd name="T8" fmla="*/ 21 w 27"/>
                  <a:gd name="T9" fmla="*/ 74 h 74"/>
                  <a:gd name="T10" fmla="*/ 10 w 27"/>
                  <a:gd name="T11" fmla="*/ 74 h 74"/>
                  <a:gd name="T12" fmla="*/ 10 w 27"/>
                  <a:gd name="T13" fmla="*/ 74 h 74"/>
                  <a:gd name="T14" fmla="*/ 7 w 27"/>
                  <a:gd name="T15" fmla="*/ 71 h 74"/>
                  <a:gd name="T16" fmla="*/ 7 w 27"/>
                  <a:gd name="T17" fmla="*/ 71 h 74"/>
                  <a:gd name="T18" fmla="*/ 7 w 27"/>
                  <a:gd name="T19" fmla="*/ 57 h 74"/>
                  <a:gd name="T20" fmla="*/ 7 w 27"/>
                  <a:gd name="T21" fmla="*/ 27 h 74"/>
                  <a:gd name="T22" fmla="*/ 0 w 27"/>
                  <a:gd name="T23" fmla="*/ 27 h 74"/>
                  <a:gd name="T24" fmla="*/ 0 w 27"/>
                  <a:gd name="T25" fmla="*/ 17 h 74"/>
                  <a:gd name="T26" fmla="*/ 7 w 27"/>
                  <a:gd name="T27" fmla="*/ 17 h 74"/>
                  <a:gd name="T28" fmla="*/ 7 w 27"/>
                  <a:gd name="T29" fmla="*/ 4 h 74"/>
                  <a:gd name="T30" fmla="*/ 17 w 27"/>
                  <a:gd name="T31" fmla="*/ 0 h 74"/>
                  <a:gd name="T32" fmla="*/ 17 w 27"/>
                  <a:gd name="T33" fmla="*/ 17 h 74"/>
                  <a:gd name="T34" fmla="*/ 24 w 27"/>
                  <a:gd name="T35" fmla="*/ 17 h 74"/>
                  <a:gd name="T36" fmla="*/ 24 w 27"/>
                  <a:gd name="T37" fmla="*/ 27 h 74"/>
                  <a:gd name="T38" fmla="*/ 17 w 27"/>
                  <a:gd name="T39" fmla="*/ 27 h 74"/>
                  <a:gd name="T40" fmla="*/ 17 w 27"/>
                  <a:gd name="T41" fmla="*/ 57 h 74"/>
                  <a:gd name="T42" fmla="*/ 17 w 27"/>
                  <a:gd name="T43" fmla="*/ 57 h 74"/>
                  <a:gd name="T44" fmla="*/ 17 w 27"/>
                  <a:gd name="T45" fmla="*/ 64 h 74"/>
                  <a:gd name="T46" fmla="*/ 17 w 27"/>
                  <a:gd name="T47" fmla="*/ 64 h 74"/>
                  <a:gd name="T48" fmla="*/ 17 w 27"/>
                  <a:gd name="T49" fmla="*/ 64 h 74"/>
                  <a:gd name="T50" fmla="*/ 17 w 27"/>
                  <a:gd name="T51" fmla="*/ 64 h 74"/>
                  <a:gd name="T52" fmla="*/ 21 w 27"/>
                  <a:gd name="T53" fmla="*/ 68 h 74"/>
                  <a:gd name="T54" fmla="*/ 21 w 27"/>
                  <a:gd name="T55" fmla="*/ 68 h 74"/>
                  <a:gd name="T56" fmla="*/ 24 w 27"/>
                  <a:gd name="T57" fmla="*/ 68 h 74"/>
                  <a:gd name="T58" fmla="*/ 24 w 27"/>
                  <a:gd name="T59" fmla="*/ 6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74">
                    <a:moveTo>
                      <a:pt x="24" y="68"/>
                    </a:moveTo>
                    <a:lnTo>
                      <a:pt x="27" y="74"/>
                    </a:lnTo>
                    <a:lnTo>
                      <a:pt x="27" y="74"/>
                    </a:lnTo>
                    <a:lnTo>
                      <a:pt x="21" y="74"/>
                    </a:lnTo>
                    <a:lnTo>
                      <a:pt x="21" y="74"/>
                    </a:lnTo>
                    <a:lnTo>
                      <a:pt x="10" y="74"/>
                    </a:lnTo>
                    <a:lnTo>
                      <a:pt x="10" y="74"/>
                    </a:lnTo>
                    <a:lnTo>
                      <a:pt x="7" y="71"/>
                    </a:lnTo>
                    <a:lnTo>
                      <a:pt x="7" y="71"/>
                    </a:lnTo>
                    <a:lnTo>
                      <a:pt x="7" y="57"/>
                    </a:lnTo>
                    <a:lnTo>
                      <a:pt x="7" y="27"/>
                    </a:lnTo>
                    <a:lnTo>
                      <a:pt x="0" y="27"/>
                    </a:lnTo>
                    <a:lnTo>
                      <a:pt x="0" y="17"/>
                    </a:lnTo>
                    <a:lnTo>
                      <a:pt x="7" y="17"/>
                    </a:lnTo>
                    <a:lnTo>
                      <a:pt x="7" y="4"/>
                    </a:lnTo>
                    <a:lnTo>
                      <a:pt x="17" y="0"/>
                    </a:lnTo>
                    <a:lnTo>
                      <a:pt x="17" y="17"/>
                    </a:lnTo>
                    <a:lnTo>
                      <a:pt x="24" y="17"/>
                    </a:lnTo>
                    <a:lnTo>
                      <a:pt x="24" y="27"/>
                    </a:lnTo>
                    <a:lnTo>
                      <a:pt x="17" y="27"/>
                    </a:lnTo>
                    <a:lnTo>
                      <a:pt x="17" y="57"/>
                    </a:lnTo>
                    <a:lnTo>
                      <a:pt x="17" y="57"/>
                    </a:lnTo>
                    <a:lnTo>
                      <a:pt x="17" y="64"/>
                    </a:lnTo>
                    <a:lnTo>
                      <a:pt x="17" y="64"/>
                    </a:lnTo>
                    <a:lnTo>
                      <a:pt x="17" y="64"/>
                    </a:lnTo>
                    <a:lnTo>
                      <a:pt x="17" y="64"/>
                    </a:lnTo>
                    <a:lnTo>
                      <a:pt x="21" y="68"/>
                    </a:lnTo>
                    <a:lnTo>
                      <a:pt x="21" y="68"/>
                    </a:lnTo>
                    <a:lnTo>
                      <a:pt x="24" y="68"/>
                    </a:lnTo>
                    <a:lnTo>
                      <a:pt x="24"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88"/>
              <p:cNvSpPr>
                <a:spLocks noEditPoints="1"/>
              </p:cNvSpPr>
              <p:nvPr/>
            </p:nvSpPr>
            <p:spPr bwMode="auto">
              <a:xfrm>
                <a:off x="3942563" y="2762291"/>
                <a:ext cx="48827" cy="79992"/>
              </a:xfrm>
              <a:custGeom>
                <a:avLst/>
                <a:gdLst>
                  <a:gd name="T0" fmla="*/ 10 w 47"/>
                  <a:gd name="T1" fmla="*/ 77 h 77"/>
                  <a:gd name="T2" fmla="*/ 0 w 47"/>
                  <a:gd name="T3" fmla="*/ 77 h 77"/>
                  <a:gd name="T4" fmla="*/ 0 w 47"/>
                  <a:gd name="T5" fmla="*/ 0 h 77"/>
                  <a:gd name="T6" fmla="*/ 10 w 47"/>
                  <a:gd name="T7" fmla="*/ 0 h 77"/>
                  <a:gd name="T8" fmla="*/ 10 w 47"/>
                  <a:gd name="T9" fmla="*/ 27 h 77"/>
                  <a:gd name="T10" fmla="*/ 10 w 47"/>
                  <a:gd name="T11" fmla="*/ 27 h 77"/>
                  <a:gd name="T12" fmla="*/ 17 w 47"/>
                  <a:gd name="T13" fmla="*/ 23 h 77"/>
                  <a:gd name="T14" fmla="*/ 24 w 47"/>
                  <a:gd name="T15" fmla="*/ 20 h 77"/>
                  <a:gd name="T16" fmla="*/ 24 w 47"/>
                  <a:gd name="T17" fmla="*/ 20 h 77"/>
                  <a:gd name="T18" fmla="*/ 34 w 47"/>
                  <a:gd name="T19" fmla="*/ 23 h 77"/>
                  <a:gd name="T20" fmla="*/ 34 w 47"/>
                  <a:gd name="T21" fmla="*/ 23 h 77"/>
                  <a:gd name="T22" fmla="*/ 41 w 47"/>
                  <a:gd name="T23" fmla="*/ 27 h 77"/>
                  <a:gd name="T24" fmla="*/ 41 w 47"/>
                  <a:gd name="T25" fmla="*/ 27 h 77"/>
                  <a:gd name="T26" fmla="*/ 47 w 47"/>
                  <a:gd name="T27" fmla="*/ 37 h 77"/>
                  <a:gd name="T28" fmla="*/ 47 w 47"/>
                  <a:gd name="T29" fmla="*/ 37 h 77"/>
                  <a:gd name="T30" fmla="*/ 47 w 47"/>
                  <a:gd name="T31" fmla="*/ 50 h 77"/>
                  <a:gd name="T32" fmla="*/ 47 w 47"/>
                  <a:gd name="T33" fmla="*/ 50 h 77"/>
                  <a:gd name="T34" fmla="*/ 47 w 47"/>
                  <a:gd name="T35" fmla="*/ 60 h 77"/>
                  <a:gd name="T36" fmla="*/ 41 w 47"/>
                  <a:gd name="T37" fmla="*/ 71 h 77"/>
                  <a:gd name="T38" fmla="*/ 41 w 47"/>
                  <a:gd name="T39" fmla="*/ 71 h 77"/>
                  <a:gd name="T40" fmla="*/ 34 w 47"/>
                  <a:gd name="T41" fmla="*/ 77 h 77"/>
                  <a:gd name="T42" fmla="*/ 24 w 47"/>
                  <a:gd name="T43" fmla="*/ 77 h 77"/>
                  <a:gd name="T44" fmla="*/ 24 w 47"/>
                  <a:gd name="T45" fmla="*/ 77 h 77"/>
                  <a:gd name="T46" fmla="*/ 17 w 47"/>
                  <a:gd name="T47" fmla="*/ 77 h 77"/>
                  <a:gd name="T48" fmla="*/ 10 w 47"/>
                  <a:gd name="T49" fmla="*/ 71 h 77"/>
                  <a:gd name="T50" fmla="*/ 10 w 47"/>
                  <a:gd name="T51" fmla="*/ 77 h 77"/>
                  <a:gd name="T52" fmla="*/ 10 w 47"/>
                  <a:gd name="T53" fmla="*/ 50 h 77"/>
                  <a:gd name="T54" fmla="*/ 10 w 47"/>
                  <a:gd name="T55" fmla="*/ 50 h 77"/>
                  <a:gd name="T56" fmla="*/ 10 w 47"/>
                  <a:gd name="T57" fmla="*/ 64 h 77"/>
                  <a:gd name="T58" fmla="*/ 10 w 47"/>
                  <a:gd name="T59" fmla="*/ 64 h 77"/>
                  <a:gd name="T60" fmla="*/ 17 w 47"/>
                  <a:gd name="T61" fmla="*/ 71 h 77"/>
                  <a:gd name="T62" fmla="*/ 24 w 47"/>
                  <a:gd name="T63" fmla="*/ 71 h 77"/>
                  <a:gd name="T64" fmla="*/ 24 w 47"/>
                  <a:gd name="T65" fmla="*/ 71 h 77"/>
                  <a:gd name="T66" fmla="*/ 31 w 47"/>
                  <a:gd name="T67" fmla="*/ 71 h 77"/>
                  <a:gd name="T68" fmla="*/ 34 w 47"/>
                  <a:gd name="T69" fmla="*/ 67 h 77"/>
                  <a:gd name="T70" fmla="*/ 34 w 47"/>
                  <a:gd name="T71" fmla="*/ 67 h 77"/>
                  <a:gd name="T72" fmla="*/ 37 w 47"/>
                  <a:gd name="T73" fmla="*/ 60 h 77"/>
                  <a:gd name="T74" fmla="*/ 41 w 47"/>
                  <a:gd name="T75" fmla="*/ 50 h 77"/>
                  <a:gd name="T76" fmla="*/ 41 w 47"/>
                  <a:gd name="T77" fmla="*/ 50 h 77"/>
                  <a:gd name="T78" fmla="*/ 37 w 47"/>
                  <a:gd name="T79" fmla="*/ 40 h 77"/>
                  <a:gd name="T80" fmla="*/ 34 w 47"/>
                  <a:gd name="T81" fmla="*/ 34 h 77"/>
                  <a:gd name="T82" fmla="*/ 34 w 47"/>
                  <a:gd name="T83" fmla="*/ 34 h 77"/>
                  <a:gd name="T84" fmla="*/ 31 w 47"/>
                  <a:gd name="T85" fmla="*/ 30 h 77"/>
                  <a:gd name="T86" fmla="*/ 24 w 47"/>
                  <a:gd name="T87" fmla="*/ 27 h 77"/>
                  <a:gd name="T88" fmla="*/ 24 w 47"/>
                  <a:gd name="T89" fmla="*/ 27 h 77"/>
                  <a:gd name="T90" fmla="*/ 17 w 47"/>
                  <a:gd name="T91" fmla="*/ 30 h 77"/>
                  <a:gd name="T92" fmla="*/ 14 w 47"/>
                  <a:gd name="T93" fmla="*/ 34 h 77"/>
                  <a:gd name="T94" fmla="*/ 14 w 47"/>
                  <a:gd name="T95" fmla="*/ 34 h 77"/>
                  <a:gd name="T96" fmla="*/ 10 w 47"/>
                  <a:gd name="T97" fmla="*/ 40 h 77"/>
                  <a:gd name="T98" fmla="*/ 10 w 47"/>
                  <a:gd name="T99" fmla="*/ 50 h 77"/>
                  <a:gd name="T100" fmla="*/ 10 w 47"/>
                  <a:gd name="T101" fmla="*/ 5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77">
                    <a:moveTo>
                      <a:pt x="10" y="77"/>
                    </a:moveTo>
                    <a:lnTo>
                      <a:pt x="0" y="77"/>
                    </a:lnTo>
                    <a:lnTo>
                      <a:pt x="0" y="0"/>
                    </a:lnTo>
                    <a:lnTo>
                      <a:pt x="10" y="0"/>
                    </a:lnTo>
                    <a:lnTo>
                      <a:pt x="10" y="27"/>
                    </a:lnTo>
                    <a:lnTo>
                      <a:pt x="10" y="27"/>
                    </a:lnTo>
                    <a:lnTo>
                      <a:pt x="17" y="23"/>
                    </a:lnTo>
                    <a:lnTo>
                      <a:pt x="24" y="20"/>
                    </a:lnTo>
                    <a:lnTo>
                      <a:pt x="24" y="20"/>
                    </a:lnTo>
                    <a:lnTo>
                      <a:pt x="34" y="23"/>
                    </a:lnTo>
                    <a:lnTo>
                      <a:pt x="34" y="23"/>
                    </a:lnTo>
                    <a:lnTo>
                      <a:pt x="41" y="27"/>
                    </a:lnTo>
                    <a:lnTo>
                      <a:pt x="41" y="27"/>
                    </a:lnTo>
                    <a:lnTo>
                      <a:pt x="47" y="37"/>
                    </a:lnTo>
                    <a:lnTo>
                      <a:pt x="47" y="37"/>
                    </a:lnTo>
                    <a:lnTo>
                      <a:pt x="47" y="50"/>
                    </a:lnTo>
                    <a:lnTo>
                      <a:pt x="47" y="50"/>
                    </a:lnTo>
                    <a:lnTo>
                      <a:pt x="47" y="60"/>
                    </a:lnTo>
                    <a:lnTo>
                      <a:pt x="41" y="71"/>
                    </a:lnTo>
                    <a:lnTo>
                      <a:pt x="41" y="71"/>
                    </a:lnTo>
                    <a:lnTo>
                      <a:pt x="34" y="77"/>
                    </a:lnTo>
                    <a:lnTo>
                      <a:pt x="24" y="77"/>
                    </a:lnTo>
                    <a:lnTo>
                      <a:pt x="24" y="77"/>
                    </a:lnTo>
                    <a:lnTo>
                      <a:pt x="17" y="77"/>
                    </a:lnTo>
                    <a:lnTo>
                      <a:pt x="10" y="71"/>
                    </a:lnTo>
                    <a:lnTo>
                      <a:pt x="10" y="77"/>
                    </a:lnTo>
                    <a:close/>
                    <a:moveTo>
                      <a:pt x="10" y="50"/>
                    </a:moveTo>
                    <a:lnTo>
                      <a:pt x="10" y="50"/>
                    </a:lnTo>
                    <a:lnTo>
                      <a:pt x="10" y="64"/>
                    </a:lnTo>
                    <a:lnTo>
                      <a:pt x="10" y="64"/>
                    </a:lnTo>
                    <a:lnTo>
                      <a:pt x="17" y="71"/>
                    </a:lnTo>
                    <a:lnTo>
                      <a:pt x="24" y="71"/>
                    </a:lnTo>
                    <a:lnTo>
                      <a:pt x="24" y="71"/>
                    </a:lnTo>
                    <a:lnTo>
                      <a:pt x="31" y="71"/>
                    </a:lnTo>
                    <a:lnTo>
                      <a:pt x="34" y="67"/>
                    </a:lnTo>
                    <a:lnTo>
                      <a:pt x="34" y="67"/>
                    </a:lnTo>
                    <a:lnTo>
                      <a:pt x="37" y="60"/>
                    </a:lnTo>
                    <a:lnTo>
                      <a:pt x="41" y="50"/>
                    </a:lnTo>
                    <a:lnTo>
                      <a:pt x="41" y="50"/>
                    </a:lnTo>
                    <a:lnTo>
                      <a:pt x="37" y="40"/>
                    </a:lnTo>
                    <a:lnTo>
                      <a:pt x="34" y="34"/>
                    </a:lnTo>
                    <a:lnTo>
                      <a:pt x="34" y="34"/>
                    </a:lnTo>
                    <a:lnTo>
                      <a:pt x="31" y="30"/>
                    </a:lnTo>
                    <a:lnTo>
                      <a:pt x="24" y="27"/>
                    </a:lnTo>
                    <a:lnTo>
                      <a:pt x="24" y="27"/>
                    </a:lnTo>
                    <a:lnTo>
                      <a:pt x="17" y="30"/>
                    </a:lnTo>
                    <a:lnTo>
                      <a:pt x="14" y="34"/>
                    </a:lnTo>
                    <a:lnTo>
                      <a:pt x="14" y="34"/>
                    </a:lnTo>
                    <a:lnTo>
                      <a:pt x="10" y="40"/>
                    </a:lnTo>
                    <a:lnTo>
                      <a:pt x="10" y="50"/>
                    </a:lnTo>
                    <a:lnTo>
                      <a:pt x="1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Rectangle 189"/>
              <p:cNvSpPr>
                <a:spLocks noChangeArrowheads="1"/>
              </p:cNvSpPr>
              <p:nvPr/>
            </p:nvSpPr>
            <p:spPr bwMode="auto">
              <a:xfrm>
                <a:off x="4005933" y="2762291"/>
                <a:ext cx="10389" cy="7999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90"/>
              <p:cNvSpPr>
                <a:spLocks noEditPoints="1"/>
              </p:cNvSpPr>
              <p:nvPr/>
            </p:nvSpPr>
            <p:spPr bwMode="auto">
              <a:xfrm>
                <a:off x="4026711" y="2783068"/>
                <a:ext cx="51943" cy="59215"/>
              </a:xfrm>
              <a:custGeom>
                <a:avLst/>
                <a:gdLst>
                  <a:gd name="T0" fmla="*/ 0 w 50"/>
                  <a:gd name="T1" fmla="*/ 30 h 57"/>
                  <a:gd name="T2" fmla="*/ 0 w 50"/>
                  <a:gd name="T3" fmla="*/ 30 h 57"/>
                  <a:gd name="T4" fmla="*/ 3 w 50"/>
                  <a:gd name="T5" fmla="*/ 17 h 57"/>
                  <a:gd name="T6" fmla="*/ 7 w 50"/>
                  <a:gd name="T7" fmla="*/ 7 h 57"/>
                  <a:gd name="T8" fmla="*/ 7 w 50"/>
                  <a:gd name="T9" fmla="*/ 7 h 57"/>
                  <a:gd name="T10" fmla="*/ 17 w 50"/>
                  <a:gd name="T11" fmla="*/ 3 h 57"/>
                  <a:gd name="T12" fmla="*/ 27 w 50"/>
                  <a:gd name="T13" fmla="*/ 0 h 57"/>
                  <a:gd name="T14" fmla="*/ 27 w 50"/>
                  <a:gd name="T15" fmla="*/ 0 h 57"/>
                  <a:gd name="T16" fmla="*/ 37 w 50"/>
                  <a:gd name="T17" fmla="*/ 3 h 57"/>
                  <a:gd name="T18" fmla="*/ 44 w 50"/>
                  <a:gd name="T19" fmla="*/ 7 h 57"/>
                  <a:gd name="T20" fmla="*/ 44 w 50"/>
                  <a:gd name="T21" fmla="*/ 7 h 57"/>
                  <a:gd name="T22" fmla="*/ 50 w 50"/>
                  <a:gd name="T23" fmla="*/ 17 h 57"/>
                  <a:gd name="T24" fmla="*/ 50 w 50"/>
                  <a:gd name="T25" fmla="*/ 30 h 57"/>
                  <a:gd name="T26" fmla="*/ 50 w 50"/>
                  <a:gd name="T27" fmla="*/ 30 h 57"/>
                  <a:gd name="T28" fmla="*/ 47 w 50"/>
                  <a:gd name="T29" fmla="*/ 47 h 57"/>
                  <a:gd name="T30" fmla="*/ 47 w 50"/>
                  <a:gd name="T31" fmla="*/ 47 h 57"/>
                  <a:gd name="T32" fmla="*/ 44 w 50"/>
                  <a:gd name="T33" fmla="*/ 51 h 57"/>
                  <a:gd name="T34" fmla="*/ 40 w 50"/>
                  <a:gd name="T35" fmla="*/ 54 h 57"/>
                  <a:gd name="T36" fmla="*/ 40 w 50"/>
                  <a:gd name="T37" fmla="*/ 54 h 57"/>
                  <a:gd name="T38" fmla="*/ 27 w 50"/>
                  <a:gd name="T39" fmla="*/ 57 h 57"/>
                  <a:gd name="T40" fmla="*/ 27 w 50"/>
                  <a:gd name="T41" fmla="*/ 57 h 57"/>
                  <a:gd name="T42" fmla="*/ 13 w 50"/>
                  <a:gd name="T43" fmla="*/ 57 h 57"/>
                  <a:gd name="T44" fmla="*/ 7 w 50"/>
                  <a:gd name="T45" fmla="*/ 51 h 57"/>
                  <a:gd name="T46" fmla="*/ 7 w 50"/>
                  <a:gd name="T47" fmla="*/ 51 h 57"/>
                  <a:gd name="T48" fmla="*/ 0 w 50"/>
                  <a:gd name="T49" fmla="*/ 40 h 57"/>
                  <a:gd name="T50" fmla="*/ 0 w 50"/>
                  <a:gd name="T51" fmla="*/ 30 h 57"/>
                  <a:gd name="T52" fmla="*/ 0 w 50"/>
                  <a:gd name="T53" fmla="*/ 30 h 57"/>
                  <a:gd name="T54" fmla="*/ 10 w 50"/>
                  <a:gd name="T55" fmla="*/ 30 h 57"/>
                  <a:gd name="T56" fmla="*/ 10 w 50"/>
                  <a:gd name="T57" fmla="*/ 30 h 57"/>
                  <a:gd name="T58" fmla="*/ 10 w 50"/>
                  <a:gd name="T59" fmla="*/ 40 h 57"/>
                  <a:gd name="T60" fmla="*/ 13 w 50"/>
                  <a:gd name="T61" fmla="*/ 47 h 57"/>
                  <a:gd name="T62" fmla="*/ 13 w 50"/>
                  <a:gd name="T63" fmla="*/ 47 h 57"/>
                  <a:gd name="T64" fmla="*/ 20 w 50"/>
                  <a:gd name="T65" fmla="*/ 51 h 57"/>
                  <a:gd name="T66" fmla="*/ 27 w 50"/>
                  <a:gd name="T67" fmla="*/ 51 h 57"/>
                  <a:gd name="T68" fmla="*/ 27 w 50"/>
                  <a:gd name="T69" fmla="*/ 51 h 57"/>
                  <a:gd name="T70" fmla="*/ 34 w 50"/>
                  <a:gd name="T71" fmla="*/ 51 h 57"/>
                  <a:gd name="T72" fmla="*/ 37 w 50"/>
                  <a:gd name="T73" fmla="*/ 47 h 57"/>
                  <a:gd name="T74" fmla="*/ 37 w 50"/>
                  <a:gd name="T75" fmla="*/ 47 h 57"/>
                  <a:gd name="T76" fmla="*/ 40 w 50"/>
                  <a:gd name="T77" fmla="*/ 40 h 57"/>
                  <a:gd name="T78" fmla="*/ 44 w 50"/>
                  <a:gd name="T79" fmla="*/ 30 h 57"/>
                  <a:gd name="T80" fmla="*/ 44 w 50"/>
                  <a:gd name="T81" fmla="*/ 30 h 57"/>
                  <a:gd name="T82" fmla="*/ 40 w 50"/>
                  <a:gd name="T83" fmla="*/ 20 h 57"/>
                  <a:gd name="T84" fmla="*/ 37 w 50"/>
                  <a:gd name="T85" fmla="*/ 14 h 57"/>
                  <a:gd name="T86" fmla="*/ 37 w 50"/>
                  <a:gd name="T87" fmla="*/ 14 h 57"/>
                  <a:gd name="T88" fmla="*/ 34 w 50"/>
                  <a:gd name="T89" fmla="*/ 10 h 57"/>
                  <a:gd name="T90" fmla="*/ 27 w 50"/>
                  <a:gd name="T91" fmla="*/ 7 h 57"/>
                  <a:gd name="T92" fmla="*/ 27 w 50"/>
                  <a:gd name="T93" fmla="*/ 7 h 57"/>
                  <a:gd name="T94" fmla="*/ 20 w 50"/>
                  <a:gd name="T95" fmla="*/ 10 h 57"/>
                  <a:gd name="T96" fmla="*/ 13 w 50"/>
                  <a:gd name="T97" fmla="*/ 14 h 57"/>
                  <a:gd name="T98" fmla="*/ 13 w 50"/>
                  <a:gd name="T99" fmla="*/ 14 h 57"/>
                  <a:gd name="T100" fmla="*/ 10 w 50"/>
                  <a:gd name="T101" fmla="*/ 20 h 57"/>
                  <a:gd name="T102" fmla="*/ 10 w 50"/>
                  <a:gd name="T103" fmla="*/ 30 h 57"/>
                  <a:gd name="T104" fmla="*/ 10 w 50"/>
                  <a:gd name="T105" fmla="*/ 3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57">
                    <a:moveTo>
                      <a:pt x="0" y="30"/>
                    </a:moveTo>
                    <a:lnTo>
                      <a:pt x="0" y="30"/>
                    </a:lnTo>
                    <a:lnTo>
                      <a:pt x="3" y="17"/>
                    </a:lnTo>
                    <a:lnTo>
                      <a:pt x="7" y="7"/>
                    </a:lnTo>
                    <a:lnTo>
                      <a:pt x="7" y="7"/>
                    </a:lnTo>
                    <a:lnTo>
                      <a:pt x="17" y="3"/>
                    </a:lnTo>
                    <a:lnTo>
                      <a:pt x="27" y="0"/>
                    </a:lnTo>
                    <a:lnTo>
                      <a:pt x="27" y="0"/>
                    </a:lnTo>
                    <a:lnTo>
                      <a:pt x="37" y="3"/>
                    </a:lnTo>
                    <a:lnTo>
                      <a:pt x="44" y="7"/>
                    </a:lnTo>
                    <a:lnTo>
                      <a:pt x="44" y="7"/>
                    </a:lnTo>
                    <a:lnTo>
                      <a:pt x="50" y="17"/>
                    </a:lnTo>
                    <a:lnTo>
                      <a:pt x="50" y="30"/>
                    </a:lnTo>
                    <a:lnTo>
                      <a:pt x="50" y="30"/>
                    </a:lnTo>
                    <a:lnTo>
                      <a:pt x="47" y="47"/>
                    </a:lnTo>
                    <a:lnTo>
                      <a:pt x="47" y="47"/>
                    </a:lnTo>
                    <a:lnTo>
                      <a:pt x="44" y="51"/>
                    </a:lnTo>
                    <a:lnTo>
                      <a:pt x="40" y="54"/>
                    </a:lnTo>
                    <a:lnTo>
                      <a:pt x="40" y="54"/>
                    </a:lnTo>
                    <a:lnTo>
                      <a:pt x="27" y="57"/>
                    </a:lnTo>
                    <a:lnTo>
                      <a:pt x="27" y="57"/>
                    </a:lnTo>
                    <a:lnTo>
                      <a:pt x="13" y="57"/>
                    </a:lnTo>
                    <a:lnTo>
                      <a:pt x="7" y="51"/>
                    </a:lnTo>
                    <a:lnTo>
                      <a:pt x="7" y="51"/>
                    </a:lnTo>
                    <a:lnTo>
                      <a:pt x="0" y="40"/>
                    </a:lnTo>
                    <a:lnTo>
                      <a:pt x="0" y="30"/>
                    </a:lnTo>
                    <a:lnTo>
                      <a:pt x="0" y="30"/>
                    </a:lnTo>
                    <a:close/>
                    <a:moveTo>
                      <a:pt x="10" y="30"/>
                    </a:moveTo>
                    <a:lnTo>
                      <a:pt x="10" y="30"/>
                    </a:lnTo>
                    <a:lnTo>
                      <a:pt x="10" y="40"/>
                    </a:lnTo>
                    <a:lnTo>
                      <a:pt x="13" y="47"/>
                    </a:lnTo>
                    <a:lnTo>
                      <a:pt x="13" y="47"/>
                    </a:lnTo>
                    <a:lnTo>
                      <a:pt x="20" y="51"/>
                    </a:lnTo>
                    <a:lnTo>
                      <a:pt x="27" y="51"/>
                    </a:lnTo>
                    <a:lnTo>
                      <a:pt x="27" y="51"/>
                    </a:lnTo>
                    <a:lnTo>
                      <a:pt x="34" y="51"/>
                    </a:lnTo>
                    <a:lnTo>
                      <a:pt x="37" y="47"/>
                    </a:lnTo>
                    <a:lnTo>
                      <a:pt x="37" y="47"/>
                    </a:lnTo>
                    <a:lnTo>
                      <a:pt x="40" y="40"/>
                    </a:lnTo>
                    <a:lnTo>
                      <a:pt x="44" y="30"/>
                    </a:lnTo>
                    <a:lnTo>
                      <a:pt x="44" y="30"/>
                    </a:lnTo>
                    <a:lnTo>
                      <a:pt x="40" y="20"/>
                    </a:lnTo>
                    <a:lnTo>
                      <a:pt x="37" y="14"/>
                    </a:lnTo>
                    <a:lnTo>
                      <a:pt x="37" y="14"/>
                    </a:lnTo>
                    <a:lnTo>
                      <a:pt x="34" y="10"/>
                    </a:lnTo>
                    <a:lnTo>
                      <a:pt x="27" y="7"/>
                    </a:lnTo>
                    <a:lnTo>
                      <a:pt x="27" y="7"/>
                    </a:lnTo>
                    <a:lnTo>
                      <a:pt x="20" y="10"/>
                    </a:lnTo>
                    <a:lnTo>
                      <a:pt x="13" y="14"/>
                    </a:lnTo>
                    <a:lnTo>
                      <a:pt x="13" y="14"/>
                    </a:lnTo>
                    <a:lnTo>
                      <a:pt x="10" y="20"/>
                    </a:lnTo>
                    <a:lnTo>
                      <a:pt x="10" y="30"/>
                    </a:lnTo>
                    <a:lnTo>
                      <a:pt x="1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91"/>
              <p:cNvSpPr>
                <a:spLocks/>
              </p:cNvSpPr>
              <p:nvPr/>
            </p:nvSpPr>
            <p:spPr bwMode="auto">
              <a:xfrm>
                <a:off x="4090081" y="2783068"/>
                <a:ext cx="48827" cy="59215"/>
              </a:xfrm>
              <a:custGeom>
                <a:avLst/>
                <a:gdLst>
                  <a:gd name="T0" fmla="*/ 40 w 47"/>
                  <a:gd name="T1" fmla="*/ 37 h 57"/>
                  <a:gd name="T2" fmla="*/ 47 w 47"/>
                  <a:gd name="T3" fmla="*/ 37 h 57"/>
                  <a:gd name="T4" fmla="*/ 47 w 47"/>
                  <a:gd name="T5" fmla="*/ 37 h 57"/>
                  <a:gd name="T6" fmla="*/ 43 w 47"/>
                  <a:gd name="T7" fmla="*/ 47 h 57"/>
                  <a:gd name="T8" fmla="*/ 40 w 47"/>
                  <a:gd name="T9" fmla="*/ 54 h 57"/>
                  <a:gd name="T10" fmla="*/ 40 w 47"/>
                  <a:gd name="T11" fmla="*/ 54 h 57"/>
                  <a:gd name="T12" fmla="*/ 33 w 47"/>
                  <a:gd name="T13" fmla="*/ 57 h 57"/>
                  <a:gd name="T14" fmla="*/ 23 w 47"/>
                  <a:gd name="T15" fmla="*/ 57 h 57"/>
                  <a:gd name="T16" fmla="*/ 23 w 47"/>
                  <a:gd name="T17" fmla="*/ 57 h 57"/>
                  <a:gd name="T18" fmla="*/ 13 w 47"/>
                  <a:gd name="T19" fmla="*/ 57 h 57"/>
                  <a:gd name="T20" fmla="*/ 6 w 47"/>
                  <a:gd name="T21" fmla="*/ 51 h 57"/>
                  <a:gd name="T22" fmla="*/ 6 w 47"/>
                  <a:gd name="T23" fmla="*/ 51 h 57"/>
                  <a:gd name="T24" fmla="*/ 0 w 47"/>
                  <a:gd name="T25" fmla="*/ 44 h 57"/>
                  <a:gd name="T26" fmla="*/ 0 w 47"/>
                  <a:gd name="T27" fmla="*/ 30 h 57"/>
                  <a:gd name="T28" fmla="*/ 0 w 47"/>
                  <a:gd name="T29" fmla="*/ 30 h 57"/>
                  <a:gd name="T30" fmla="*/ 3 w 47"/>
                  <a:gd name="T31" fmla="*/ 14 h 57"/>
                  <a:gd name="T32" fmla="*/ 3 w 47"/>
                  <a:gd name="T33" fmla="*/ 14 h 57"/>
                  <a:gd name="T34" fmla="*/ 6 w 47"/>
                  <a:gd name="T35" fmla="*/ 7 h 57"/>
                  <a:gd name="T36" fmla="*/ 10 w 47"/>
                  <a:gd name="T37" fmla="*/ 3 h 57"/>
                  <a:gd name="T38" fmla="*/ 10 w 47"/>
                  <a:gd name="T39" fmla="*/ 3 h 57"/>
                  <a:gd name="T40" fmla="*/ 23 w 47"/>
                  <a:gd name="T41" fmla="*/ 0 h 57"/>
                  <a:gd name="T42" fmla="*/ 23 w 47"/>
                  <a:gd name="T43" fmla="*/ 0 h 57"/>
                  <a:gd name="T44" fmla="*/ 33 w 47"/>
                  <a:gd name="T45" fmla="*/ 0 h 57"/>
                  <a:gd name="T46" fmla="*/ 40 w 47"/>
                  <a:gd name="T47" fmla="*/ 3 h 57"/>
                  <a:gd name="T48" fmla="*/ 40 w 47"/>
                  <a:gd name="T49" fmla="*/ 3 h 57"/>
                  <a:gd name="T50" fmla="*/ 43 w 47"/>
                  <a:gd name="T51" fmla="*/ 10 h 57"/>
                  <a:gd name="T52" fmla="*/ 47 w 47"/>
                  <a:gd name="T53" fmla="*/ 17 h 57"/>
                  <a:gd name="T54" fmla="*/ 37 w 47"/>
                  <a:gd name="T55" fmla="*/ 20 h 57"/>
                  <a:gd name="T56" fmla="*/ 37 w 47"/>
                  <a:gd name="T57" fmla="*/ 20 h 57"/>
                  <a:gd name="T58" fmla="*/ 33 w 47"/>
                  <a:gd name="T59" fmla="*/ 10 h 57"/>
                  <a:gd name="T60" fmla="*/ 33 w 47"/>
                  <a:gd name="T61" fmla="*/ 10 h 57"/>
                  <a:gd name="T62" fmla="*/ 26 w 47"/>
                  <a:gd name="T63" fmla="*/ 7 h 57"/>
                  <a:gd name="T64" fmla="*/ 26 w 47"/>
                  <a:gd name="T65" fmla="*/ 7 h 57"/>
                  <a:gd name="T66" fmla="*/ 20 w 47"/>
                  <a:gd name="T67" fmla="*/ 10 h 57"/>
                  <a:gd name="T68" fmla="*/ 13 w 47"/>
                  <a:gd name="T69" fmla="*/ 14 h 57"/>
                  <a:gd name="T70" fmla="*/ 13 w 47"/>
                  <a:gd name="T71" fmla="*/ 14 h 57"/>
                  <a:gd name="T72" fmla="*/ 10 w 47"/>
                  <a:gd name="T73" fmla="*/ 20 h 57"/>
                  <a:gd name="T74" fmla="*/ 10 w 47"/>
                  <a:gd name="T75" fmla="*/ 30 h 57"/>
                  <a:gd name="T76" fmla="*/ 10 w 47"/>
                  <a:gd name="T77" fmla="*/ 30 h 57"/>
                  <a:gd name="T78" fmla="*/ 10 w 47"/>
                  <a:gd name="T79" fmla="*/ 40 h 57"/>
                  <a:gd name="T80" fmla="*/ 13 w 47"/>
                  <a:gd name="T81" fmla="*/ 47 h 57"/>
                  <a:gd name="T82" fmla="*/ 13 w 47"/>
                  <a:gd name="T83" fmla="*/ 47 h 57"/>
                  <a:gd name="T84" fmla="*/ 16 w 47"/>
                  <a:gd name="T85" fmla="*/ 51 h 57"/>
                  <a:gd name="T86" fmla="*/ 23 w 47"/>
                  <a:gd name="T87" fmla="*/ 51 h 57"/>
                  <a:gd name="T88" fmla="*/ 23 w 47"/>
                  <a:gd name="T89" fmla="*/ 51 h 57"/>
                  <a:gd name="T90" fmla="*/ 33 w 47"/>
                  <a:gd name="T91" fmla="*/ 47 h 57"/>
                  <a:gd name="T92" fmla="*/ 33 w 47"/>
                  <a:gd name="T93" fmla="*/ 47 h 57"/>
                  <a:gd name="T94" fmla="*/ 40 w 47"/>
                  <a:gd name="T95" fmla="*/ 37 h 57"/>
                  <a:gd name="T96" fmla="*/ 40 w 47"/>
                  <a:gd name="T97" fmla="*/ 3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 h="57">
                    <a:moveTo>
                      <a:pt x="40" y="37"/>
                    </a:moveTo>
                    <a:lnTo>
                      <a:pt x="47" y="37"/>
                    </a:lnTo>
                    <a:lnTo>
                      <a:pt x="47" y="37"/>
                    </a:lnTo>
                    <a:lnTo>
                      <a:pt x="43" y="47"/>
                    </a:lnTo>
                    <a:lnTo>
                      <a:pt x="40" y="54"/>
                    </a:lnTo>
                    <a:lnTo>
                      <a:pt x="40" y="54"/>
                    </a:lnTo>
                    <a:lnTo>
                      <a:pt x="33" y="57"/>
                    </a:lnTo>
                    <a:lnTo>
                      <a:pt x="23" y="57"/>
                    </a:lnTo>
                    <a:lnTo>
                      <a:pt x="23" y="57"/>
                    </a:lnTo>
                    <a:lnTo>
                      <a:pt x="13" y="57"/>
                    </a:lnTo>
                    <a:lnTo>
                      <a:pt x="6" y="51"/>
                    </a:lnTo>
                    <a:lnTo>
                      <a:pt x="6" y="51"/>
                    </a:lnTo>
                    <a:lnTo>
                      <a:pt x="0" y="44"/>
                    </a:lnTo>
                    <a:lnTo>
                      <a:pt x="0" y="30"/>
                    </a:lnTo>
                    <a:lnTo>
                      <a:pt x="0" y="30"/>
                    </a:lnTo>
                    <a:lnTo>
                      <a:pt x="3" y="14"/>
                    </a:lnTo>
                    <a:lnTo>
                      <a:pt x="3" y="14"/>
                    </a:lnTo>
                    <a:lnTo>
                      <a:pt x="6" y="7"/>
                    </a:lnTo>
                    <a:lnTo>
                      <a:pt x="10" y="3"/>
                    </a:lnTo>
                    <a:lnTo>
                      <a:pt x="10" y="3"/>
                    </a:lnTo>
                    <a:lnTo>
                      <a:pt x="23" y="0"/>
                    </a:lnTo>
                    <a:lnTo>
                      <a:pt x="23" y="0"/>
                    </a:lnTo>
                    <a:lnTo>
                      <a:pt x="33" y="0"/>
                    </a:lnTo>
                    <a:lnTo>
                      <a:pt x="40" y="3"/>
                    </a:lnTo>
                    <a:lnTo>
                      <a:pt x="40" y="3"/>
                    </a:lnTo>
                    <a:lnTo>
                      <a:pt x="43" y="10"/>
                    </a:lnTo>
                    <a:lnTo>
                      <a:pt x="47" y="17"/>
                    </a:lnTo>
                    <a:lnTo>
                      <a:pt x="37" y="20"/>
                    </a:lnTo>
                    <a:lnTo>
                      <a:pt x="37" y="20"/>
                    </a:lnTo>
                    <a:lnTo>
                      <a:pt x="33" y="10"/>
                    </a:lnTo>
                    <a:lnTo>
                      <a:pt x="33" y="10"/>
                    </a:lnTo>
                    <a:lnTo>
                      <a:pt x="26" y="7"/>
                    </a:lnTo>
                    <a:lnTo>
                      <a:pt x="26" y="7"/>
                    </a:lnTo>
                    <a:lnTo>
                      <a:pt x="20" y="10"/>
                    </a:lnTo>
                    <a:lnTo>
                      <a:pt x="13" y="14"/>
                    </a:lnTo>
                    <a:lnTo>
                      <a:pt x="13" y="14"/>
                    </a:lnTo>
                    <a:lnTo>
                      <a:pt x="10" y="20"/>
                    </a:lnTo>
                    <a:lnTo>
                      <a:pt x="10" y="30"/>
                    </a:lnTo>
                    <a:lnTo>
                      <a:pt x="10" y="30"/>
                    </a:lnTo>
                    <a:lnTo>
                      <a:pt x="10" y="40"/>
                    </a:lnTo>
                    <a:lnTo>
                      <a:pt x="13" y="47"/>
                    </a:lnTo>
                    <a:lnTo>
                      <a:pt x="13" y="47"/>
                    </a:lnTo>
                    <a:lnTo>
                      <a:pt x="16" y="51"/>
                    </a:lnTo>
                    <a:lnTo>
                      <a:pt x="23" y="51"/>
                    </a:lnTo>
                    <a:lnTo>
                      <a:pt x="23" y="51"/>
                    </a:lnTo>
                    <a:lnTo>
                      <a:pt x="33" y="47"/>
                    </a:lnTo>
                    <a:lnTo>
                      <a:pt x="33" y="47"/>
                    </a:lnTo>
                    <a:lnTo>
                      <a:pt x="40" y="37"/>
                    </a:lnTo>
                    <a:lnTo>
                      <a:pt x="4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92"/>
              <p:cNvSpPr>
                <a:spLocks/>
              </p:cNvSpPr>
              <p:nvPr/>
            </p:nvSpPr>
            <p:spPr bwMode="auto">
              <a:xfrm>
                <a:off x="4149296" y="2762291"/>
                <a:ext cx="44671" cy="79992"/>
              </a:xfrm>
              <a:custGeom>
                <a:avLst/>
                <a:gdLst>
                  <a:gd name="T0" fmla="*/ 0 w 43"/>
                  <a:gd name="T1" fmla="*/ 77 h 77"/>
                  <a:gd name="T2" fmla="*/ 0 w 43"/>
                  <a:gd name="T3" fmla="*/ 0 h 77"/>
                  <a:gd name="T4" fmla="*/ 10 w 43"/>
                  <a:gd name="T5" fmla="*/ 0 h 77"/>
                  <a:gd name="T6" fmla="*/ 10 w 43"/>
                  <a:gd name="T7" fmla="*/ 44 h 77"/>
                  <a:gd name="T8" fmla="*/ 30 w 43"/>
                  <a:gd name="T9" fmla="*/ 20 h 77"/>
                  <a:gd name="T10" fmla="*/ 43 w 43"/>
                  <a:gd name="T11" fmla="*/ 20 h 77"/>
                  <a:gd name="T12" fmla="*/ 20 w 43"/>
                  <a:gd name="T13" fmla="*/ 44 h 77"/>
                  <a:gd name="T14" fmla="*/ 43 w 43"/>
                  <a:gd name="T15" fmla="*/ 77 h 77"/>
                  <a:gd name="T16" fmla="*/ 33 w 43"/>
                  <a:gd name="T17" fmla="*/ 77 h 77"/>
                  <a:gd name="T18" fmla="*/ 17 w 43"/>
                  <a:gd name="T19" fmla="*/ 50 h 77"/>
                  <a:gd name="T20" fmla="*/ 10 w 43"/>
                  <a:gd name="T21" fmla="*/ 57 h 77"/>
                  <a:gd name="T22" fmla="*/ 10 w 43"/>
                  <a:gd name="T23" fmla="*/ 77 h 77"/>
                  <a:gd name="T24" fmla="*/ 0 w 43"/>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77">
                    <a:moveTo>
                      <a:pt x="0" y="77"/>
                    </a:moveTo>
                    <a:lnTo>
                      <a:pt x="0" y="0"/>
                    </a:lnTo>
                    <a:lnTo>
                      <a:pt x="10" y="0"/>
                    </a:lnTo>
                    <a:lnTo>
                      <a:pt x="10" y="44"/>
                    </a:lnTo>
                    <a:lnTo>
                      <a:pt x="30" y="20"/>
                    </a:lnTo>
                    <a:lnTo>
                      <a:pt x="43" y="20"/>
                    </a:lnTo>
                    <a:lnTo>
                      <a:pt x="20" y="44"/>
                    </a:lnTo>
                    <a:lnTo>
                      <a:pt x="43" y="77"/>
                    </a:lnTo>
                    <a:lnTo>
                      <a:pt x="33" y="77"/>
                    </a:lnTo>
                    <a:lnTo>
                      <a:pt x="17" y="50"/>
                    </a:lnTo>
                    <a:lnTo>
                      <a:pt x="10" y="57"/>
                    </a:lnTo>
                    <a:lnTo>
                      <a:pt x="10" y="77"/>
                    </a:lnTo>
                    <a:lnTo>
                      <a:pt x="0"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Rectangle 193"/>
              <p:cNvSpPr>
                <a:spLocks noChangeArrowheads="1"/>
              </p:cNvSpPr>
              <p:nvPr/>
            </p:nvSpPr>
            <p:spPr bwMode="auto">
              <a:xfrm>
                <a:off x="4267726" y="3090570"/>
                <a:ext cx="10389" cy="8103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94"/>
              <p:cNvSpPr>
                <a:spLocks noEditPoints="1"/>
              </p:cNvSpPr>
              <p:nvPr/>
            </p:nvSpPr>
            <p:spPr bwMode="auto">
              <a:xfrm>
                <a:off x="4288503" y="3111347"/>
                <a:ext cx="56098" cy="60254"/>
              </a:xfrm>
              <a:custGeom>
                <a:avLst/>
                <a:gdLst>
                  <a:gd name="T0" fmla="*/ 41 w 54"/>
                  <a:gd name="T1" fmla="*/ 51 h 58"/>
                  <a:gd name="T2" fmla="*/ 31 w 54"/>
                  <a:gd name="T3" fmla="*/ 58 h 58"/>
                  <a:gd name="T4" fmla="*/ 20 w 54"/>
                  <a:gd name="T5" fmla="*/ 58 h 58"/>
                  <a:gd name="T6" fmla="*/ 7 w 54"/>
                  <a:gd name="T7" fmla="*/ 54 h 58"/>
                  <a:gd name="T8" fmla="*/ 4 w 54"/>
                  <a:gd name="T9" fmla="*/ 51 h 58"/>
                  <a:gd name="T10" fmla="*/ 0 w 54"/>
                  <a:gd name="T11" fmla="*/ 44 h 58"/>
                  <a:gd name="T12" fmla="*/ 4 w 54"/>
                  <a:gd name="T13" fmla="*/ 34 h 58"/>
                  <a:gd name="T14" fmla="*/ 7 w 54"/>
                  <a:gd name="T15" fmla="*/ 31 h 58"/>
                  <a:gd name="T16" fmla="*/ 14 w 54"/>
                  <a:gd name="T17" fmla="*/ 27 h 58"/>
                  <a:gd name="T18" fmla="*/ 24 w 54"/>
                  <a:gd name="T19" fmla="*/ 27 h 58"/>
                  <a:gd name="T20" fmla="*/ 41 w 54"/>
                  <a:gd name="T21" fmla="*/ 24 h 58"/>
                  <a:gd name="T22" fmla="*/ 41 w 54"/>
                  <a:gd name="T23" fmla="*/ 21 h 58"/>
                  <a:gd name="T24" fmla="*/ 37 w 54"/>
                  <a:gd name="T25" fmla="*/ 10 h 58"/>
                  <a:gd name="T26" fmla="*/ 27 w 54"/>
                  <a:gd name="T27" fmla="*/ 7 h 58"/>
                  <a:gd name="T28" fmla="*/ 17 w 54"/>
                  <a:gd name="T29" fmla="*/ 10 h 58"/>
                  <a:gd name="T30" fmla="*/ 14 w 54"/>
                  <a:gd name="T31" fmla="*/ 21 h 58"/>
                  <a:gd name="T32" fmla="*/ 4 w 54"/>
                  <a:gd name="T33" fmla="*/ 17 h 58"/>
                  <a:gd name="T34" fmla="*/ 7 w 54"/>
                  <a:gd name="T35" fmla="*/ 7 h 58"/>
                  <a:gd name="T36" fmla="*/ 17 w 54"/>
                  <a:gd name="T37" fmla="*/ 4 h 58"/>
                  <a:gd name="T38" fmla="*/ 27 w 54"/>
                  <a:gd name="T39" fmla="*/ 0 h 58"/>
                  <a:gd name="T40" fmla="*/ 41 w 54"/>
                  <a:gd name="T41" fmla="*/ 4 h 58"/>
                  <a:gd name="T42" fmla="*/ 47 w 54"/>
                  <a:gd name="T43" fmla="*/ 7 h 58"/>
                  <a:gd name="T44" fmla="*/ 51 w 54"/>
                  <a:gd name="T45" fmla="*/ 14 h 58"/>
                  <a:gd name="T46" fmla="*/ 51 w 54"/>
                  <a:gd name="T47" fmla="*/ 34 h 58"/>
                  <a:gd name="T48" fmla="*/ 51 w 54"/>
                  <a:gd name="T49" fmla="*/ 51 h 58"/>
                  <a:gd name="T50" fmla="*/ 54 w 54"/>
                  <a:gd name="T51" fmla="*/ 58 h 58"/>
                  <a:gd name="T52" fmla="*/ 44 w 54"/>
                  <a:gd name="T53" fmla="*/ 58 h 58"/>
                  <a:gd name="T54" fmla="*/ 41 w 54"/>
                  <a:gd name="T55" fmla="*/ 51 h 58"/>
                  <a:gd name="T56" fmla="*/ 41 w 54"/>
                  <a:gd name="T57" fmla="*/ 31 h 58"/>
                  <a:gd name="T58" fmla="*/ 24 w 54"/>
                  <a:gd name="T59" fmla="*/ 34 h 58"/>
                  <a:gd name="T60" fmla="*/ 17 w 54"/>
                  <a:gd name="T61" fmla="*/ 34 h 58"/>
                  <a:gd name="T62" fmla="*/ 14 w 54"/>
                  <a:gd name="T63" fmla="*/ 37 h 58"/>
                  <a:gd name="T64" fmla="*/ 10 w 54"/>
                  <a:gd name="T65" fmla="*/ 44 h 58"/>
                  <a:gd name="T66" fmla="*/ 14 w 54"/>
                  <a:gd name="T67" fmla="*/ 51 h 58"/>
                  <a:gd name="T68" fmla="*/ 24 w 54"/>
                  <a:gd name="T69" fmla="*/ 51 h 58"/>
                  <a:gd name="T70" fmla="*/ 34 w 54"/>
                  <a:gd name="T71" fmla="*/ 51 h 58"/>
                  <a:gd name="T72" fmla="*/ 37 w 54"/>
                  <a:gd name="T73" fmla="*/ 44 h 58"/>
                  <a:gd name="T74" fmla="*/ 41 w 54"/>
                  <a:gd name="T7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 h="58">
                    <a:moveTo>
                      <a:pt x="41" y="51"/>
                    </a:moveTo>
                    <a:lnTo>
                      <a:pt x="41" y="51"/>
                    </a:lnTo>
                    <a:lnTo>
                      <a:pt x="31" y="58"/>
                    </a:lnTo>
                    <a:lnTo>
                      <a:pt x="31" y="58"/>
                    </a:lnTo>
                    <a:lnTo>
                      <a:pt x="20" y="58"/>
                    </a:lnTo>
                    <a:lnTo>
                      <a:pt x="20" y="58"/>
                    </a:lnTo>
                    <a:lnTo>
                      <a:pt x="14" y="58"/>
                    </a:lnTo>
                    <a:lnTo>
                      <a:pt x="7" y="54"/>
                    </a:lnTo>
                    <a:lnTo>
                      <a:pt x="7" y="54"/>
                    </a:lnTo>
                    <a:lnTo>
                      <a:pt x="4" y="51"/>
                    </a:lnTo>
                    <a:lnTo>
                      <a:pt x="0" y="44"/>
                    </a:lnTo>
                    <a:lnTo>
                      <a:pt x="0" y="44"/>
                    </a:lnTo>
                    <a:lnTo>
                      <a:pt x="4" y="34"/>
                    </a:lnTo>
                    <a:lnTo>
                      <a:pt x="4" y="34"/>
                    </a:lnTo>
                    <a:lnTo>
                      <a:pt x="7" y="31"/>
                    </a:lnTo>
                    <a:lnTo>
                      <a:pt x="7" y="31"/>
                    </a:lnTo>
                    <a:lnTo>
                      <a:pt x="14" y="27"/>
                    </a:lnTo>
                    <a:lnTo>
                      <a:pt x="14" y="27"/>
                    </a:lnTo>
                    <a:lnTo>
                      <a:pt x="24" y="27"/>
                    </a:lnTo>
                    <a:lnTo>
                      <a:pt x="24" y="27"/>
                    </a:lnTo>
                    <a:lnTo>
                      <a:pt x="41" y="24"/>
                    </a:lnTo>
                    <a:lnTo>
                      <a:pt x="41" y="24"/>
                    </a:lnTo>
                    <a:lnTo>
                      <a:pt x="41" y="21"/>
                    </a:lnTo>
                    <a:lnTo>
                      <a:pt x="41" y="21"/>
                    </a:lnTo>
                    <a:lnTo>
                      <a:pt x="37" y="10"/>
                    </a:lnTo>
                    <a:lnTo>
                      <a:pt x="37" y="10"/>
                    </a:lnTo>
                    <a:lnTo>
                      <a:pt x="34" y="10"/>
                    </a:lnTo>
                    <a:lnTo>
                      <a:pt x="27" y="7"/>
                    </a:lnTo>
                    <a:lnTo>
                      <a:pt x="27" y="7"/>
                    </a:lnTo>
                    <a:lnTo>
                      <a:pt x="17" y="10"/>
                    </a:lnTo>
                    <a:lnTo>
                      <a:pt x="17" y="10"/>
                    </a:lnTo>
                    <a:lnTo>
                      <a:pt x="14" y="21"/>
                    </a:lnTo>
                    <a:lnTo>
                      <a:pt x="4" y="17"/>
                    </a:lnTo>
                    <a:lnTo>
                      <a:pt x="4" y="17"/>
                    </a:lnTo>
                    <a:lnTo>
                      <a:pt x="7" y="7"/>
                    </a:lnTo>
                    <a:lnTo>
                      <a:pt x="7" y="7"/>
                    </a:lnTo>
                    <a:lnTo>
                      <a:pt x="17" y="4"/>
                    </a:lnTo>
                    <a:lnTo>
                      <a:pt x="17" y="4"/>
                    </a:lnTo>
                    <a:lnTo>
                      <a:pt x="27" y="0"/>
                    </a:lnTo>
                    <a:lnTo>
                      <a:pt x="27" y="0"/>
                    </a:lnTo>
                    <a:lnTo>
                      <a:pt x="41" y="4"/>
                    </a:lnTo>
                    <a:lnTo>
                      <a:pt x="41" y="4"/>
                    </a:lnTo>
                    <a:lnTo>
                      <a:pt x="47" y="7"/>
                    </a:lnTo>
                    <a:lnTo>
                      <a:pt x="47" y="7"/>
                    </a:lnTo>
                    <a:lnTo>
                      <a:pt x="51" y="14"/>
                    </a:lnTo>
                    <a:lnTo>
                      <a:pt x="51" y="14"/>
                    </a:lnTo>
                    <a:lnTo>
                      <a:pt x="51" y="21"/>
                    </a:lnTo>
                    <a:lnTo>
                      <a:pt x="51" y="34"/>
                    </a:lnTo>
                    <a:lnTo>
                      <a:pt x="51" y="34"/>
                    </a:lnTo>
                    <a:lnTo>
                      <a:pt x="51" y="51"/>
                    </a:lnTo>
                    <a:lnTo>
                      <a:pt x="51" y="51"/>
                    </a:lnTo>
                    <a:lnTo>
                      <a:pt x="54" y="58"/>
                    </a:lnTo>
                    <a:lnTo>
                      <a:pt x="44" y="58"/>
                    </a:lnTo>
                    <a:lnTo>
                      <a:pt x="44" y="58"/>
                    </a:lnTo>
                    <a:lnTo>
                      <a:pt x="41" y="51"/>
                    </a:lnTo>
                    <a:lnTo>
                      <a:pt x="41" y="51"/>
                    </a:lnTo>
                    <a:close/>
                    <a:moveTo>
                      <a:pt x="41" y="31"/>
                    </a:moveTo>
                    <a:lnTo>
                      <a:pt x="41" y="31"/>
                    </a:lnTo>
                    <a:lnTo>
                      <a:pt x="24" y="34"/>
                    </a:lnTo>
                    <a:lnTo>
                      <a:pt x="24" y="34"/>
                    </a:lnTo>
                    <a:lnTo>
                      <a:pt x="17" y="34"/>
                    </a:lnTo>
                    <a:lnTo>
                      <a:pt x="17" y="34"/>
                    </a:lnTo>
                    <a:lnTo>
                      <a:pt x="14" y="37"/>
                    </a:lnTo>
                    <a:lnTo>
                      <a:pt x="14" y="37"/>
                    </a:lnTo>
                    <a:lnTo>
                      <a:pt x="10" y="44"/>
                    </a:lnTo>
                    <a:lnTo>
                      <a:pt x="10" y="44"/>
                    </a:lnTo>
                    <a:lnTo>
                      <a:pt x="14" y="51"/>
                    </a:lnTo>
                    <a:lnTo>
                      <a:pt x="14" y="51"/>
                    </a:lnTo>
                    <a:lnTo>
                      <a:pt x="24" y="51"/>
                    </a:lnTo>
                    <a:lnTo>
                      <a:pt x="24" y="51"/>
                    </a:lnTo>
                    <a:lnTo>
                      <a:pt x="34" y="51"/>
                    </a:lnTo>
                    <a:lnTo>
                      <a:pt x="34" y="51"/>
                    </a:lnTo>
                    <a:lnTo>
                      <a:pt x="37" y="44"/>
                    </a:lnTo>
                    <a:lnTo>
                      <a:pt x="37" y="44"/>
                    </a:lnTo>
                    <a:lnTo>
                      <a:pt x="41" y="34"/>
                    </a:lnTo>
                    <a:lnTo>
                      <a:pt x="41"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95"/>
              <p:cNvSpPr>
                <a:spLocks/>
              </p:cNvSpPr>
              <p:nvPr/>
            </p:nvSpPr>
            <p:spPr bwMode="auto">
              <a:xfrm>
                <a:off x="4351873" y="3111347"/>
                <a:ext cx="48827" cy="60254"/>
              </a:xfrm>
              <a:custGeom>
                <a:avLst/>
                <a:gdLst>
                  <a:gd name="T0" fmla="*/ 10 w 47"/>
                  <a:gd name="T1" fmla="*/ 41 h 58"/>
                  <a:gd name="T2" fmla="*/ 13 w 47"/>
                  <a:gd name="T3" fmla="*/ 47 h 58"/>
                  <a:gd name="T4" fmla="*/ 23 w 47"/>
                  <a:gd name="T5" fmla="*/ 51 h 58"/>
                  <a:gd name="T6" fmla="*/ 34 w 47"/>
                  <a:gd name="T7" fmla="*/ 47 h 58"/>
                  <a:gd name="T8" fmla="*/ 37 w 47"/>
                  <a:gd name="T9" fmla="*/ 44 h 58"/>
                  <a:gd name="T10" fmla="*/ 34 w 47"/>
                  <a:gd name="T11" fmla="*/ 37 h 58"/>
                  <a:gd name="T12" fmla="*/ 23 w 47"/>
                  <a:gd name="T13" fmla="*/ 34 h 58"/>
                  <a:gd name="T14" fmla="*/ 10 w 47"/>
                  <a:gd name="T15" fmla="*/ 31 h 58"/>
                  <a:gd name="T16" fmla="*/ 3 w 47"/>
                  <a:gd name="T17" fmla="*/ 24 h 58"/>
                  <a:gd name="T18" fmla="*/ 0 w 47"/>
                  <a:gd name="T19" fmla="*/ 17 h 58"/>
                  <a:gd name="T20" fmla="*/ 3 w 47"/>
                  <a:gd name="T21" fmla="*/ 10 h 58"/>
                  <a:gd name="T22" fmla="*/ 7 w 47"/>
                  <a:gd name="T23" fmla="*/ 4 h 58"/>
                  <a:gd name="T24" fmla="*/ 13 w 47"/>
                  <a:gd name="T25" fmla="*/ 0 h 58"/>
                  <a:gd name="T26" fmla="*/ 23 w 47"/>
                  <a:gd name="T27" fmla="*/ 0 h 58"/>
                  <a:gd name="T28" fmla="*/ 34 w 47"/>
                  <a:gd name="T29" fmla="*/ 4 h 58"/>
                  <a:gd name="T30" fmla="*/ 40 w 47"/>
                  <a:gd name="T31" fmla="*/ 7 h 58"/>
                  <a:gd name="T32" fmla="*/ 44 w 47"/>
                  <a:gd name="T33" fmla="*/ 17 h 58"/>
                  <a:gd name="T34" fmla="*/ 34 w 47"/>
                  <a:gd name="T35" fmla="*/ 17 h 58"/>
                  <a:gd name="T36" fmla="*/ 30 w 47"/>
                  <a:gd name="T37" fmla="*/ 10 h 58"/>
                  <a:gd name="T38" fmla="*/ 23 w 47"/>
                  <a:gd name="T39" fmla="*/ 7 h 58"/>
                  <a:gd name="T40" fmla="*/ 13 w 47"/>
                  <a:gd name="T41" fmla="*/ 10 h 58"/>
                  <a:gd name="T42" fmla="*/ 10 w 47"/>
                  <a:gd name="T43" fmla="*/ 17 h 58"/>
                  <a:gd name="T44" fmla="*/ 10 w 47"/>
                  <a:gd name="T45" fmla="*/ 21 h 58"/>
                  <a:gd name="T46" fmla="*/ 17 w 47"/>
                  <a:gd name="T47" fmla="*/ 21 h 58"/>
                  <a:gd name="T48" fmla="*/ 23 w 47"/>
                  <a:gd name="T49" fmla="*/ 24 h 58"/>
                  <a:gd name="T50" fmla="*/ 37 w 47"/>
                  <a:gd name="T51" fmla="*/ 27 h 58"/>
                  <a:gd name="T52" fmla="*/ 44 w 47"/>
                  <a:gd name="T53" fmla="*/ 34 h 58"/>
                  <a:gd name="T54" fmla="*/ 47 w 47"/>
                  <a:gd name="T55" fmla="*/ 41 h 58"/>
                  <a:gd name="T56" fmla="*/ 44 w 47"/>
                  <a:gd name="T57" fmla="*/ 51 h 58"/>
                  <a:gd name="T58" fmla="*/ 37 w 47"/>
                  <a:gd name="T59" fmla="*/ 58 h 58"/>
                  <a:gd name="T60" fmla="*/ 23 w 47"/>
                  <a:gd name="T61" fmla="*/ 58 h 58"/>
                  <a:gd name="T62" fmla="*/ 7 w 47"/>
                  <a:gd name="T63" fmla="*/ 54 h 58"/>
                  <a:gd name="T64" fmla="*/ 3 w 47"/>
                  <a:gd name="T65" fmla="*/ 47 h 58"/>
                  <a:gd name="T66" fmla="*/ 0 w 47"/>
                  <a:gd name="T67"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58">
                    <a:moveTo>
                      <a:pt x="0" y="41"/>
                    </a:moveTo>
                    <a:lnTo>
                      <a:pt x="10" y="41"/>
                    </a:lnTo>
                    <a:lnTo>
                      <a:pt x="10" y="41"/>
                    </a:lnTo>
                    <a:lnTo>
                      <a:pt x="13" y="47"/>
                    </a:lnTo>
                    <a:lnTo>
                      <a:pt x="13" y="47"/>
                    </a:lnTo>
                    <a:lnTo>
                      <a:pt x="23" y="51"/>
                    </a:lnTo>
                    <a:lnTo>
                      <a:pt x="23" y="51"/>
                    </a:lnTo>
                    <a:lnTo>
                      <a:pt x="34" y="47"/>
                    </a:lnTo>
                    <a:lnTo>
                      <a:pt x="34" y="47"/>
                    </a:lnTo>
                    <a:lnTo>
                      <a:pt x="37" y="44"/>
                    </a:lnTo>
                    <a:lnTo>
                      <a:pt x="37" y="44"/>
                    </a:lnTo>
                    <a:lnTo>
                      <a:pt x="34" y="37"/>
                    </a:lnTo>
                    <a:lnTo>
                      <a:pt x="34" y="37"/>
                    </a:lnTo>
                    <a:lnTo>
                      <a:pt x="23" y="34"/>
                    </a:lnTo>
                    <a:lnTo>
                      <a:pt x="23" y="34"/>
                    </a:lnTo>
                    <a:lnTo>
                      <a:pt x="10" y="31"/>
                    </a:lnTo>
                    <a:lnTo>
                      <a:pt x="10" y="31"/>
                    </a:lnTo>
                    <a:lnTo>
                      <a:pt x="3" y="24"/>
                    </a:lnTo>
                    <a:lnTo>
                      <a:pt x="3" y="24"/>
                    </a:lnTo>
                    <a:lnTo>
                      <a:pt x="0" y="17"/>
                    </a:lnTo>
                    <a:lnTo>
                      <a:pt x="0" y="17"/>
                    </a:lnTo>
                    <a:lnTo>
                      <a:pt x="3" y="10"/>
                    </a:lnTo>
                    <a:lnTo>
                      <a:pt x="3" y="10"/>
                    </a:lnTo>
                    <a:lnTo>
                      <a:pt x="7" y="4"/>
                    </a:lnTo>
                    <a:lnTo>
                      <a:pt x="7" y="4"/>
                    </a:lnTo>
                    <a:lnTo>
                      <a:pt x="13" y="0"/>
                    </a:lnTo>
                    <a:lnTo>
                      <a:pt x="13" y="0"/>
                    </a:lnTo>
                    <a:lnTo>
                      <a:pt x="23" y="0"/>
                    </a:lnTo>
                    <a:lnTo>
                      <a:pt x="23" y="0"/>
                    </a:lnTo>
                    <a:lnTo>
                      <a:pt x="34" y="4"/>
                    </a:lnTo>
                    <a:lnTo>
                      <a:pt x="34" y="4"/>
                    </a:lnTo>
                    <a:lnTo>
                      <a:pt x="40" y="7"/>
                    </a:lnTo>
                    <a:lnTo>
                      <a:pt x="40" y="7"/>
                    </a:lnTo>
                    <a:lnTo>
                      <a:pt x="44" y="17"/>
                    </a:lnTo>
                    <a:lnTo>
                      <a:pt x="34" y="17"/>
                    </a:lnTo>
                    <a:lnTo>
                      <a:pt x="34" y="17"/>
                    </a:lnTo>
                    <a:lnTo>
                      <a:pt x="30" y="10"/>
                    </a:lnTo>
                    <a:lnTo>
                      <a:pt x="30" y="10"/>
                    </a:lnTo>
                    <a:lnTo>
                      <a:pt x="23" y="7"/>
                    </a:lnTo>
                    <a:lnTo>
                      <a:pt x="23" y="7"/>
                    </a:lnTo>
                    <a:lnTo>
                      <a:pt x="13" y="10"/>
                    </a:lnTo>
                    <a:lnTo>
                      <a:pt x="13" y="10"/>
                    </a:lnTo>
                    <a:lnTo>
                      <a:pt x="10" y="17"/>
                    </a:lnTo>
                    <a:lnTo>
                      <a:pt x="10" y="17"/>
                    </a:lnTo>
                    <a:lnTo>
                      <a:pt x="10" y="21"/>
                    </a:lnTo>
                    <a:lnTo>
                      <a:pt x="10" y="21"/>
                    </a:lnTo>
                    <a:lnTo>
                      <a:pt x="17" y="21"/>
                    </a:lnTo>
                    <a:lnTo>
                      <a:pt x="17" y="21"/>
                    </a:lnTo>
                    <a:lnTo>
                      <a:pt x="23" y="24"/>
                    </a:lnTo>
                    <a:lnTo>
                      <a:pt x="23" y="24"/>
                    </a:lnTo>
                    <a:lnTo>
                      <a:pt x="37" y="27"/>
                    </a:lnTo>
                    <a:lnTo>
                      <a:pt x="37" y="27"/>
                    </a:lnTo>
                    <a:lnTo>
                      <a:pt x="44" y="34"/>
                    </a:lnTo>
                    <a:lnTo>
                      <a:pt x="44" y="34"/>
                    </a:lnTo>
                    <a:lnTo>
                      <a:pt x="47" y="41"/>
                    </a:lnTo>
                    <a:lnTo>
                      <a:pt x="47" y="41"/>
                    </a:lnTo>
                    <a:lnTo>
                      <a:pt x="44" y="51"/>
                    </a:lnTo>
                    <a:lnTo>
                      <a:pt x="44" y="51"/>
                    </a:lnTo>
                    <a:lnTo>
                      <a:pt x="37" y="58"/>
                    </a:lnTo>
                    <a:lnTo>
                      <a:pt x="37" y="58"/>
                    </a:lnTo>
                    <a:lnTo>
                      <a:pt x="23" y="58"/>
                    </a:lnTo>
                    <a:lnTo>
                      <a:pt x="23" y="58"/>
                    </a:lnTo>
                    <a:lnTo>
                      <a:pt x="13" y="58"/>
                    </a:lnTo>
                    <a:lnTo>
                      <a:pt x="7" y="54"/>
                    </a:lnTo>
                    <a:lnTo>
                      <a:pt x="7" y="54"/>
                    </a:lnTo>
                    <a:lnTo>
                      <a:pt x="3" y="47"/>
                    </a:lnTo>
                    <a:lnTo>
                      <a:pt x="0" y="41"/>
                    </a:lnTo>
                    <a:lnTo>
                      <a:pt x="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96"/>
              <p:cNvSpPr>
                <a:spLocks/>
              </p:cNvSpPr>
              <p:nvPr/>
            </p:nvSpPr>
            <p:spPr bwMode="auto">
              <a:xfrm>
                <a:off x="4407971" y="3094725"/>
                <a:ext cx="28049" cy="76876"/>
              </a:xfrm>
              <a:custGeom>
                <a:avLst/>
                <a:gdLst>
                  <a:gd name="T0" fmla="*/ 23 w 27"/>
                  <a:gd name="T1" fmla="*/ 67 h 74"/>
                  <a:gd name="T2" fmla="*/ 27 w 27"/>
                  <a:gd name="T3" fmla="*/ 74 h 74"/>
                  <a:gd name="T4" fmla="*/ 27 w 27"/>
                  <a:gd name="T5" fmla="*/ 74 h 74"/>
                  <a:gd name="T6" fmla="*/ 17 w 27"/>
                  <a:gd name="T7" fmla="*/ 74 h 74"/>
                  <a:gd name="T8" fmla="*/ 17 w 27"/>
                  <a:gd name="T9" fmla="*/ 74 h 74"/>
                  <a:gd name="T10" fmla="*/ 10 w 27"/>
                  <a:gd name="T11" fmla="*/ 74 h 74"/>
                  <a:gd name="T12" fmla="*/ 10 w 27"/>
                  <a:gd name="T13" fmla="*/ 74 h 74"/>
                  <a:gd name="T14" fmla="*/ 6 w 27"/>
                  <a:gd name="T15" fmla="*/ 70 h 74"/>
                  <a:gd name="T16" fmla="*/ 6 w 27"/>
                  <a:gd name="T17" fmla="*/ 70 h 74"/>
                  <a:gd name="T18" fmla="*/ 6 w 27"/>
                  <a:gd name="T19" fmla="*/ 57 h 74"/>
                  <a:gd name="T20" fmla="*/ 6 w 27"/>
                  <a:gd name="T21" fmla="*/ 26 h 74"/>
                  <a:gd name="T22" fmla="*/ 0 w 27"/>
                  <a:gd name="T23" fmla="*/ 26 h 74"/>
                  <a:gd name="T24" fmla="*/ 0 w 27"/>
                  <a:gd name="T25" fmla="*/ 16 h 74"/>
                  <a:gd name="T26" fmla="*/ 6 w 27"/>
                  <a:gd name="T27" fmla="*/ 16 h 74"/>
                  <a:gd name="T28" fmla="*/ 6 w 27"/>
                  <a:gd name="T29" fmla="*/ 3 h 74"/>
                  <a:gd name="T30" fmla="*/ 13 w 27"/>
                  <a:gd name="T31" fmla="*/ 0 h 74"/>
                  <a:gd name="T32" fmla="*/ 13 w 27"/>
                  <a:gd name="T33" fmla="*/ 16 h 74"/>
                  <a:gd name="T34" fmla="*/ 23 w 27"/>
                  <a:gd name="T35" fmla="*/ 16 h 74"/>
                  <a:gd name="T36" fmla="*/ 23 w 27"/>
                  <a:gd name="T37" fmla="*/ 26 h 74"/>
                  <a:gd name="T38" fmla="*/ 13 w 27"/>
                  <a:gd name="T39" fmla="*/ 26 h 74"/>
                  <a:gd name="T40" fmla="*/ 13 w 27"/>
                  <a:gd name="T41" fmla="*/ 57 h 74"/>
                  <a:gd name="T42" fmla="*/ 13 w 27"/>
                  <a:gd name="T43" fmla="*/ 57 h 74"/>
                  <a:gd name="T44" fmla="*/ 17 w 27"/>
                  <a:gd name="T45" fmla="*/ 63 h 74"/>
                  <a:gd name="T46" fmla="*/ 17 w 27"/>
                  <a:gd name="T47" fmla="*/ 63 h 74"/>
                  <a:gd name="T48" fmla="*/ 17 w 27"/>
                  <a:gd name="T49" fmla="*/ 63 h 74"/>
                  <a:gd name="T50" fmla="*/ 17 w 27"/>
                  <a:gd name="T51" fmla="*/ 63 h 74"/>
                  <a:gd name="T52" fmla="*/ 20 w 27"/>
                  <a:gd name="T53" fmla="*/ 67 h 74"/>
                  <a:gd name="T54" fmla="*/ 20 w 27"/>
                  <a:gd name="T55" fmla="*/ 67 h 74"/>
                  <a:gd name="T56" fmla="*/ 23 w 27"/>
                  <a:gd name="T57" fmla="*/ 67 h 74"/>
                  <a:gd name="T58" fmla="*/ 23 w 27"/>
                  <a:gd name="T59"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74">
                    <a:moveTo>
                      <a:pt x="23" y="67"/>
                    </a:moveTo>
                    <a:lnTo>
                      <a:pt x="27" y="74"/>
                    </a:lnTo>
                    <a:lnTo>
                      <a:pt x="27" y="74"/>
                    </a:lnTo>
                    <a:lnTo>
                      <a:pt x="17" y="74"/>
                    </a:lnTo>
                    <a:lnTo>
                      <a:pt x="17" y="74"/>
                    </a:lnTo>
                    <a:lnTo>
                      <a:pt x="10" y="74"/>
                    </a:lnTo>
                    <a:lnTo>
                      <a:pt x="10" y="74"/>
                    </a:lnTo>
                    <a:lnTo>
                      <a:pt x="6" y="70"/>
                    </a:lnTo>
                    <a:lnTo>
                      <a:pt x="6" y="70"/>
                    </a:lnTo>
                    <a:lnTo>
                      <a:pt x="6" y="57"/>
                    </a:lnTo>
                    <a:lnTo>
                      <a:pt x="6" y="26"/>
                    </a:lnTo>
                    <a:lnTo>
                      <a:pt x="0" y="26"/>
                    </a:lnTo>
                    <a:lnTo>
                      <a:pt x="0" y="16"/>
                    </a:lnTo>
                    <a:lnTo>
                      <a:pt x="6" y="16"/>
                    </a:lnTo>
                    <a:lnTo>
                      <a:pt x="6" y="3"/>
                    </a:lnTo>
                    <a:lnTo>
                      <a:pt x="13" y="0"/>
                    </a:lnTo>
                    <a:lnTo>
                      <a:pt x="13" y="16"/>
                    </a:lnTo>
                    <a:lnTo>
                      <a:pt x="23" y="16"/>
                    </a:lnTo>
                    <a:lnTo>
                      <a:pt x="23" y="26"/>
                    </a:lnTo>
                    <a:lnTo>
                      <a:pt x="13" y="26"/>
                    </a:lnTo>
                    <a:lnTo>
                      <a:pt x="13" y="57"/>
                    </a:lnTo>
                    <a:lnTo>
                      <a:pt x="13" y="57"/>
                    </a:lnTo>
                    <a:lnTo>
                      <a:pt x="17" y="63"/>
                    </a:lnTo>
                    <a:lnTo>
                      <a:pt x="17" y="63"/>
                    </a:lnTo>
                    <a:lnTo>
                      <a:pt x="17" y="63"/>
                    </a:lnTo>
                    <a:lnTo>
                      <a:pt x="17" y="63"/>
                    </a:lnTo>
                    <a:lnTo>
                      <a:pt x="20" y="67"/>
                    </a:lnTo>
                    <a:lnTo>
                      <a:pt x="20" y="67"/>
                    </a:lnTo>
                    <a:lnTo>
                      <a:pt x="23" y="67"/>
                    </a:lnTo>
                    <a:lnTo>
                      <a:pt x="23"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97"/>
              <p:cNvSpPr>
                <a:spLocks noEditPoints="1"/>
              </p:cNvSpPr>
              <p:nvPr/>
            </p:nvSpPr>
            <p:spPr bwMode="auto">
              <a:xfrm>
                <a:off x="4474458" y="3090570"/>
                <a:ext cx="48827" cy="81031"/>
              </a:xfrm>
              <a:custGeom>
                <a:avLst/>
                <a:gdLst>
                  <a:gd name="T0" fmla="*/ 6 w 47"/>
                  <a:gd name="T1" fmla="*/ 78 h 78"/>
                  <a:gd name="T2" fmla="*/ 0 w 47"/>
                  <a:gd name="T3" fmla="*/ 78 h 78"/>
                  <a:gd name="T4" fmla="*/ 0 w 47"/>
                  <a:gd name="T5" fmla="*/ 0 h 78"/>
                  <a:gd name="T6" fmla="*/ 10 w 47"/>
                  <a:gd name="T7" fmla="*/ 0 h 78"/>
                  <a:gd name="T8" fmla="*/ 10 w 47"/>
                  <a:gd name="T9" fmla="*/ 27 h 78"/>
                  <a:gd name="T10" fmla="*/ 10 w 47"/>
                  <a:gd name="T11" fmla="*/ 27 h 78"/>
                  <a:gd name="T12" fmla="*/ 16 w 47"/>
                  <a:gd name="T13" fmla="*/ 24 h 78"/>
                  <a:gd name="T14" fmla="*/ 23 w 47"/>
                  <a:gd name="T15" fmla="*/ 20 h 78"/>
                  <a:gd name="T16" fmla="*/ 23 w 47"/>
                  <a:gd name="T17" fmla="*/ 20 h 78"/>
                  <a:gd name="T18" fmla="*/ 33 w 47"/>
                  <a:gd name="T19" fmla="*/ 24 h 78"/>
                  <a:gd name="T20" fmla="*/ 33 w 47"/>
                  <a:gd name="T21" fmla="*/ 24 h 78"/>
                  <a:gd name="T22" fmla="*/ 40 w 47"/>
                  <a:gd name="T23" fmla="*/ 27 h 78"/>
                  <a:gd name="T24" fmla="*/ 40 w 47"/>
                  <a:gd name="T25" fmla="*/ 27 h 78"/>
                  <a:gd name="T26" fmla="*/ 47 w 47"/>
                  <a:gd name="T27" fmla="*/ 37 h 78"/>
                  <a:gd name="T28" fmla="*/ 47 w 47"/>
                  <a:gd name="T29" fmla="*/ 37 h 78"/>
                  <a:gd name="T30" fmla="*/ 47 w 47"/>
                  <a:gd name="T31" fmla="*/ 51 h 78"/>
                  <a:gd name="T32" fmla="*/ 47 w 47"/>
                  <a:gd name="T33" fmla="*/ 51 h 78"/>
                  <a:gd name="T34" fmla="*/ 47 w 47"/>
                  <a:gd name="T35" fmla="*/ 61 h 78"/>
                  <a:gd name="T36" fmla="*/ 40 w 47"/>
                  <a:gd name="T37" fmla="*/ 71 h 78"/>
                  <a:gd name="T38" fmla="*/ 40 w 47"/>
                  <a:gd name="T39" fmla="*/ 71 h 78"/>
                  <a:gd name="T40" fmla="*/ 33 w 47"/>
                  <a:gd name="T41" fmla="*/ 78 h 78"/>
                  <a:gd name="T42" fmla="*/ 23 w 47"/>
                  <a:gd name="T43" fmla="*/ 78 h 78"/>
                  <a:gd name="T44" fmla="*/ 23 w 47"/>
                  <a:gd name="T45" fmla="*/ 78 h 78"/>
                  <a:gd name="T46" fmla="*/ 13 w 47"/>
                  <a:gd name="T47" fmla="*/ 78 h 78"/>
                  <a:gd name="T48" fmla="*/ 6 w 47"/>
                  <a:gd name="T49" fmla="*/ 71 h 78"/>
                  <a:gd name="T50" fmla="*/ 6 w 47"/>
                  <a:gd name="T51" fmla="*/ 78 h 78"/>
                  <a:gd name="T52" fmla="*/ 6 w 47"/>
                  <a:gd name="T53" fmla="*/ 51 h 78"/>
                  <a:gd name="T54" fmla="*/ 6 w 47"/>
                  <a:gd name="T55" fmla="*/ 51 h 78"/>
                  <a:gd name="T56" fmla="*/ 10 w 47"/>
                  <a:gd name="T57" fmla="*/ 64 h 78"/>
                  <a:gd name="T58" fmla="*/ 10 w 47"/>
                  <a:gd name="T59" fmla="*/ 64 h 78"/>
                  <a:gd name="T60" fmla="*/ 16 w 47"/>
                  <a:gd name="T61" fmla="*/ 71 h 78"/>
                  <a:gd name="T62" fmla="*/ 23 w 47"/>
                  <a:gd name="T63" fmla="*/ 71 h 78"/>
                  <a:gd name="T64" fmla="*/ 23 w 47"/>
                  <a:gd name="T65" fmla="*/ 71 h 78"/>
                  <a:gd name="T66" fmla="*/ 30 w 47"/>
                  <a:gd name="T67" fmla="*/ 71 h 78"/>
                  <a:gd name="T68" fmla="*/ 33 w 47"/>
                  <a:gd name="T69" fmla="*/ 67 h 78"/>
                  <a:gd name="T70" fmla="*/ 33 w 47"/>
                  <a:gd name="T71" fmla="*/ 67 h 78"/>
                  <a:gd name="T72" fmla="*/ 37 w 47"/>
                  <a:gd name="T73" fmla="*/ 61 h 78"/>
                  <a:gd name="T74" fmla="*/ 37 w 47"/>
                  <a:gd name="T75" fmla="*/ 51 h 78"/>
                  <a:gd name="T76" fmla="*/ 37 w 47"/>
                  <a:gd name="T77" fmla="*/ 51 h 78"/>
                  <a:gd name="T78" fmla="*/ 37 w 47"/>
                  <a:gd name="T79" fmla="*/ 41 h 78"/>
                  <a:gd name="T80" fmla="*/ 33 w 47"/>
                  <a:gd name="T81" fmla="*/ 34 h 78"/>
                  <a:gd name="T82" fmla="*/ 33 w 47"/>
                  <a:gd name="T83" fmla="*/ 34 h 78"/>
                  <a:gd name="T84" fmla="*/ 30 w 47"/>
                  <a:gd name="T85" fmla="*/ 30 h 78"/>
                  <a:gd name="T86" fmla="*/ 23 w 47"/>
                  <a:gd name="T87" fmla="*/ 27 h 78"/>
                  <a:gd name="T88" fmla="*/ 23 w 47"/>
                  <a:gd name="T89" fmla="*/ 27 h 78"/>
                  <a:gd name="T90" fmla="*/ 16 w 47"/>
                  <a:gd name="T91" fmla="*/ 30 h 78"/>
                  <a:gd name="T92" fmla="*/ 13 w 47"/>
                  <a:gd name="T93" fmla="*/ 34 h 78"/>
                  <a:gd name="T94" fmla="*/ 13 w 47"/>
                  <a:gd name="T95" fmla="*/ 34 h 78"/>
                  <a:gd name="T96" fmla="*/ 10 w 47"/>
                  <a:gd name="T97" fmla="*/ 41 h 78"/>
                  <a:gd name="T98" fmla="*/ 6 w 47"/>
                  <a:gd name="T99" fmla="*/ 51 h 78"/>
                  <a:gd name="T100" fmla="*/ 6 w 47"/>
                  <a:gd name="T10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78">
                    <a:moveTo>
                      <a:pt x="6" y="78"/>
                    </a:moveTo>
                    <a:lnTo>
                      <a:pt x="0" y="78"/>
                    </a:lnTo>
                    <a:lnTo>
                      <a:pt x="0" y="0"/>
                    </a:lnTo>
                    <a:lnTo>
                      <a:pt x="10" y="0"/>
                    </a:lnTo>
                    <a:lnTo>
                      <a:pt x="10" y="27"/>
                    </a:lnTo>
                    <a:lnTo>
                      <a:pt x="10" y="27"/>
                    </a:lnTo>
                    <a:lnTo>
                      <a:pt x="16" y="24"/>
                    </a:lnTo>
                    <a:lnTo>
                      <a:pt x="23" y="20"/>
                    </a:lnTo>
                    <a:lnTo>
                      <a:pt x="23" y="20"/>
                    </a:lnTo>
                    <a:lnTo>
                      <a:pt x="33" y="24"/>
                    </a:lnTo>
                    <a:lnTo>
                      <a:pt x="33" y="24"/>
                    </a:lnTo>
                    <a:lnTo>
                      <a:pt x="40" y="27"/>
                    </a:lnTo>
                    <a:lnTo>
                      <a:pt x="40" y="27"/>
                    </a:lnTo>
                    <a:lnTo>
                      <a:pt x="47" y="37"/>
                    </a:lnTo>
                    <a:lnTo>
                      <a:pt x="47" y="37"/>
                    </a:lnTo>
                    <a:lnTo>
                      <a:pt x="47" y="51"/>
                    </a:lnTo>
                    <a:lnTo>
                      <a:pt x="47" y="51"/>
                    </a:lnTo>
                    <a:lnTo>
                      <a:pt x="47" y="61"/>
                    </a:lnTo>
                    <a:lnTo>
                      <a:pt x="40" y="71"/>
                    </a:lnTo>
                    <a:lnTo>
                      <a:pt x="40" y="71"/>
                    </a:lnTo>
                    <a:lnTo>
                      <a:pt x="33" y="78"/>
                    </a:lnTo>
                    <a:lnTo>
                      <a:pt x="23" y="78"/>
                    </a:lnTo>
                    <a:lnTo>
                      <a:pt x="23" y="78"/>
                    </a:lnTo>
                    <a:lnTo>
                      <a:pt x="13" y="78"/>
                    </a:lnTo>
                    <a:lnTo>
                      <a:pt x="6" y="71"/>
                    </a:lnTo>
                    <a:lnTo>
                      <a:pt x="6" y="78"/>
                    </a:lnTo>
                    <a:close/>
                    <a:moveTo>
                      <a:pt x="6" y="51"/>
                    </a:moveTo>
                    <a:lnTo>
                      <a:pt x="6" y="51"/>
                    </a:lnTo>
                    <a:lnTo>
                      <a:pt x="10" y="64"/>
                    </a:lnTo>
                    <a:lnTo>
                      <a:pt x="10" y="64"/>
                    </a:lnTo>
                    <a:lnTo>
                      <a:pt x="16" y="71"/>
                    </a:lnTo>
                    <a:lnTo>
                      <a:pt x="23" y="71"/>
                    </a:lnTo>
                    <a:lnTo>
                      <a:pt x="23" y="71"/>
                    </a:lnTo>
                    <a:lnTo>
                      <a:pt x="30" y="71"/>
                    </a:lnTo>
                    <a:lnTo>
                      <a:pt x="33" y="67"/>
                    </a:lnTo>
                    <a:lnTo>
                      <a:pt x="33" y="67"/>
                    </a:lnTo>
                    <a:lnTo>
                      <a:pt x="37" y="61"/>
                    </a:lnTo>
                    <a:lnTo>
                      <a:pt x="37" y="51"/>
                    </a:lnTo>
                    <a:lnTo>
                      <a:pt x="37" y="51"/>
                    </a:lnTo>
                    <a:lnTo>
                      <a:pt x="37" y="41"/>
                    </a:lnTo>
                    <a:lnTo>
                      <a:pt x="33" y="34"/>
                    </a:lnTo>
                    <a:lnTo>
                      <a:pt x="33" y="34"/>
                    </a:lnTo>
                    <a:lnTo>
                      <a:pt x="30" y="30"/>
                    </a:lnTo>
                    <a:lnTo>
                      <a:pt x="23" y="27"/>
                    </a:lnTo>
                    <a:lnTo>
                      <a:pt x="23" y="27"/>
                    </a:lnTo>
                    <a:lnTo>
                      <a:pt x="16" y="30"/>
                    </a:lnTo>
                    <a:lnTo>
                      <a:pt x="13" y="34"/>
                    </a:lnTo>
                    <a:lnTo>
                      <a:pt x="13" y="34"/>
                    </a:lnTo>
                    <a:lnTo>
                      <a:pt x="10" y="41"/>
                    </a:lnTo>
                    <a:lnTo>
                      <a:pt x="6" y="51"/>
                    </a:lnTo>
                    <a:lnTo>
                      <a:pt x="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98"/>
              <p:cNvSpPr>
                <a:spLocks noChangeArrowheads="1"/>
              </p:cNvSpPr>
              <p:nvPr/>
            </p:nvSpPr>
            <p:spPr bwMode="auto">
              <a:xfrm>
                <a:off x="4536790" y="3090570"/>
                <a:ext cx="7272" cy="8103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99"/>
              <p:cNvSpPr>
                <a:spLocks noEditPoints="1"/>
              </p:cNvSpPr>
              <p:nvPr/>
            </p:nvSpPr>
            <p:spPr bwMode="auto">
              <a:xfrm>
                <a:off x="4557567" y="3111347"/>
                <a:ext cx="52982" cy="60254"/>
              </a:xfrm>
              <a:custGeom>
                <a:avLst/>
                <a:gdLst>
                  <a:gd name="T0" fmla="*/ 0 w 51"/>
                  <a:gd name="T1" fmla="*/ 31 h 58"/>
                  <a:gd name="T2" fmla="*/ 0 w 51"/>
                  <a:gd name="T3" fmla="*/ 31 h 58"/>
                  <a:gd name="T4" fmla="*/ 0 w 51"/>
                  <a:gd name="T5" fmla="*/ 17 h 58"/>
                  <a:gd name="T6" fmla="*/ 7 w 51"/>
                  <a:gd name="T7" fmla="*/ 7 h 58"/>
                  <a:gd name="T8" fmla="*/ 7 w 51"/>
                  <a:gd name="T9" fmla="*/ 7 h 58"/>
                  <a:gd name="T10" fmla="*/ 17 w 51"/>
                  <a:gd name="T11" fmla="*/ 4 h 58"/>
                  <a:gd name="T12" fmla="*/ 24 w 51"/>
                  <a:gd name="T13" fmla="*/ 0 h 58"/>
                  <a:gd name="T14" fmla="*/ 24 w 51"/>
                  <a:gd name="T15" fmla="*/ 0 h 58"/>
                  <a:gd name="T16" fmla="*/ 37 w 51"/>
                  <a:gd name="T17" fmla="*/ 4 h 58"/>
                  <a:gd name="T18" fmla="*/ 44 w 51"/>
                  <a:gd name="T19" fmla="*/ 7 h 58"/>
                  <a:gd name="T20" fmla="*/ 44 w 51"/>
                  <a:gd name="T21" fmla="*/ 7 h 58"/>
                  <a:gd name="T22" fmla="*/ 51 w 51"/>
                  <a:gd name="T23" fmla="*/ 17 h 58"/>
                  <a:gd name="T24" fmla="*/ 51 w 51"/>
                  <a:gd name="T25" fmla="*/ 31 h 58"/>
                  <a:gd name="T26" fmla="*/ 51 w 51"/>
                  <a:gd name="T27" fmla="*/ 31 h 58"/>
                  <a:gd name="T28" fmla="*/ 47 w 51"/>
                  <a:gd name="T29" fmla="*/ 47 h 58"/>
                  <a:gd name="T30" fmla="*/ 47 w 51"/>
                  <a:gd name="T31" fmla="*/ 47 h 58"/>
                  <a:gd name="T32" fmla="*/ 44 w 51"/>
                  <a:gd name="T33" fmla="*/ 51 h 58"/>
                  <a:gd name="T34" fmla="*/ 37 w 51"/>
                  <a:gd name="T35" fmla="*/ 54 h 58"/>
                  <a:gd name="T36" fmla="*/ 37 w 51"/>
                  <a:gd name="T37" fmla="*/ 54 h 58"/>
                  <a:gd name="T38" fmla="*/ 24 w 51"/>
                  <a:gd name="T39" fmla="*/ 58 h 58"/>
                  <a:gd name="T40" fmla="*/ 24 w 51"/>
                  <a:gd name="T41" fmla="*/ 58 h 58"/>
                  <a:gd name="T42" fmla="*/ 14 w 51"/>
                  <a:gd name="T43" fmla="*/ 58 h 58"/>
                  <a:gd name="T44" fmla="*/ 7 w 51"/>
                  <a:gd name="T45" fmla="*/ 51 h 58"/>
                  <a:gd name="T46" fmla="*/ 7 w 51"/>
                  <a:gd name="T47" fmla="*/ 51 h 58"/>
                  <a:gd name="T48" fmla="*/ 0 w 51"/>
                  <a:gd name="T49" fmla="*/ 41 h 58"/>
                  <a:gd name="T50" fmla="*/ 0 w 51"/>
                  <a:gd name="T51" fmla="*/ 31 h 58"/>
                  <a:gd name="T52" fmla="*/ 0 w 51"/>
                  <a:gd name="T53" fmla="*/ 31 h 58"/>
                  <a:gd name="T54" fmla="*/ 10 w 51"/>
                  <a:gd name="T55" fmla="*/ 31 h 58"/>
                  <a:gd name="T56" fmla="*/ 10 w 51"/>
                  <a:gd name="T57" fmla="*/ 31 h 58"/>
                  <a:gd name="T58" fmla="*/ 10 w 51"/>
                  <a:gd name="T59" fmla="*/ 41 h 58"/>
                  <a:gd name="T60" fmla="*/ 14 w 51"/>
                  <a:gd name="T61" fmla="*/ 47 h 58"/>
                  <a:gd name="T62" fmla="*/ 14 w 51"/>
                  <a:gd name="T63" fmla="*/ 47 h 58"/>
                  <a:gd name="T64" fmla="*/ 21 w 51"/>
                  <a:gd name="T65" fmla="*/ 51 h 58"/>
                  <a:gd name="T66" fmla="*/ 24 w 51"/>
                  <a:gd name="T67" fmla="*/ 51 h 58"/>
                  <a:gd name="T68" fmla="*/ 24 w 51"/>
                  <a:gd name="T69" fmla="*/ 51 h 58"/>
                  <a:gd name="T70" fmla="*/ 31 w 51"/>
                  <a:gd name="T71" fmla="*/ 51 h 58"/>
                  <a:gd name="T72" fmla="*/ 37 w 51"/>
                  <a:gd name="T73" fmla="*/ 47 h 58"/>
                  <a:gd name="T74" fmla="*/ 37 w 51"/>
                  <a:gd name="T75" fmla="*/ 47 h 58"/>
                  <a:gd name="T76" fmla="*/ 41 w 51"/>
                  <a:gd name="T77" fmla="*/ 41 h 58"/>
                  <a:gd name="T78" fmla="*/ 41 w 51"/>
                  <a:gd name="T79" fmla="*/ 31 h 58"/>
                  <a:gd name="T80" fmla="*/ 41 w 51"/>
                  <a:gd name="T81" fmla="*/ 31 h 58"/>
                  <a:gd name="T82" fmla="*/ 41 w 51"/>
                  <a:gd name="T83" fmla="*/ 21 h 58"/>
                  <a:gd name="T84" fmla="*/ 37 w 51"/>
                  <a:gd name="T85" fmla="*/ 14 h 58"/>
                  <a:gd name="T86" fmla="*/ 37 w 51"/>
                  <a:gd name="T87" fmla="*/ 14 h 58"/>
                  <a:gd name="T88" fmla="*/ 31 w 51"/>
                  <a:gd name="T89" fmla="*/ 10 h 58"/>
                  <a:gd name="T90" fmla="*/ 24 w 51"/>
                  <a:gd name="T91" fmla="*/ 7 h 58"/>
                  <a:gd name="T92" fmla="*/ 24 w 51"/>
                  <a:gd name="T93" fmla="*/ 7 h 58"/>
                  <a:gd name="T94" fmla="*/ 21 w 51"/>
                  <a:gd name="T95" fmla="*/ 10 h 58"/>
                  <a:gd name="T96" fmla="*/ 14 w 51"/>
                  <a:gd name="T97" fmla="*/ 14 h 58"/>
                  <a:gd name="T98" fmla="*/ 14 w 51"/>
                  <a:gd name="T99" fmla="*/ 14 h 58"/>
                  <a:gd name="T100" fmla="*/ 10 w 51"/>
                  <a:gd name="T101" fmla="*/ 21 h 58"/>
                  <a:gd name="T102" fmla="*/ 10 w 51"/>
                  <a:gd name="T103" fmla="*/ 31 h 58"/>
                  <a:gd name="T104" fmla="*/ 10 w 51"/>
                  <a:gd name="T105"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 h="58">
                    <a:moveTo>
                      <a:pt x="0" y="31"/>
                    </a:moveTo>
                    <a:lnTo>
                      <a:pt x="0" y="31"/>
                    </a:lnTo>
                    <a:lnTo>
                      <a:pt x="0" y="17"/>
                    </a:lnTo>
                    <a:lnTo>
                      <a:pt x="7" y="7"/>
                    </a:lnTo>
                    <a:lnTo>
                      <a:pt x="7" y="7"/>
                    </a:lnTo>
                    <a:lnTo>
                      <a:pt x="17" y="4"/>
                    </a:lnTo>
                    <a:lnTo>
                      <a:pt x="24" y="0"/>
                    </a:lnTo>
                    <a:lnTo>
                      <a:pt x="24" y="0"/>
                    </a:lnTo>
                    <a:lnTo>
                      <a:pt x="37" y="4"/>
                    </a:lnTo>
                    <a:lnTo>
                      <a:pt x="44" y="7"/>
                    </a:lnTo>
                    <a:lnTo>
                      <a:pt x="44" y="7"/>
                    </a:lnTo>
                    <a:lnTo>
                      <a:pt x="51" y="17"/>
                    </a:lnTo>
                    <a:lnTo>
                      <a:pt x="51" y="31"/>
                    </a:lnTo>
                    <a:lnTo>
                      <a:pt x="51" y="31"/>
                    </a:lnTo>
                    <a:lnTo>
                      <a:pt x="47" y="47"/>
                    </a:lnTo>
                    <a:lnTo>
                      <a:pt x="47" y="47"/>
                    </a:lnTo>
                    <a:lnTo>
                      <a:pt x="44" y="51"/>
                    </a:lnTo>
                    <a:lnTo>
                      <a:pt x="37" y="54"/>
                    </a:lnTo>
                    <a:lnTo>
                      <a:pt x="37" y="54"/>
                    </a:lnTo>
                    <a:lnTo>
                      <a:pt x="24" y="58"/>
                    </a:lnTo>
                    <a:lnTo>
                      <a:pt x="24" y="58"/>
                    </a:lnTo>
                    <a:lnTo>
                      <a:pt x="14" y="58"/>
                    </a:lnTo>
                    <a:lnTo>
                      <a:pt x="7" y="51"/>
                    </a:lnTo>
                    <a:lnTo>
                      <a:pt x="7" y="51"/>
                    </a:lnTo>
                    <a:lnTo>
                      <a:pt x="0" y="41"/>
                    </a:lnTo>
                    <a:lnTo>
                      <a:pt x="0" y="31"/>
                    </a:lnTo>
                    <a:lnTo>
                      <a:pt x="0" y="31"/>
                    </a:lnTo>
                    <a:close/>
                    <a:moveTo>
                      <a:pt x="10" y="31"/>
                    </a:moveTo>
                    <a:lnTo>
                      <a:pt x="10" y="31"/>
                    </a:lnTo>
                    <a:lnTo>
                      <a:pt x="10" y="41"/>
                    </a:lnTo>
                    <a:lnTo>
                      <a:pt x="14" y="47"/>
                    </a:lnTo>
                    <a:lnTo>
                      <a:pt x="14" y="47"/>
                    </a:lnTo>
                    <a:lnTo>
                      <a:pt x="21" y="51"/>
                    </a:lnTo>
                    <a:lnTo>
                      <a:pt x="24" y="51"/>
                    </a:lnTo>
                    <a:lnTo>
                      <a:pt x="24" y="51"/>
                    </a:lnTo>
                    <a:lnTo>
                      <a:pt x="31" y="51"/>
                    </a:lnTo>
                    <a:lnTo>
                      <a:pt x="37" y="47"/>
                    </a:lnTo>
                    <a:lnTo>
                      <a:pt x="37" y="47"/>
                    </a:lnTo>
                    <a:lnTo>
                      <a:pt x="41" y="41"/>
                    </a:lnTo>
                    <a:lnTo>
                      <a:pt x="41" y="31"/>
                    </a:lnTo>
                    <a:lnTo>
                      <a:pt x="41" y="31"/>
                    </a:lnTo>
                    <a:lnTo>
                      <a:pt x="41" y="21"/>
                    </a:lnTo>
                    <a:lnTo>
                      <a:pt x="37" y="14"/>
                    </a:lnTo>
                    <a:lnTo>
                      <a:pt x="37" y="14"/>
                    </a:lnTo>
                    <a:lnTo>
                      <a:pt x="31" y="10"/>
                    </a:lnTo>
                    <a:lnTo>
                      <a:pt x="24" y="7"/>
                    </a:lnTo>
                    <a:lnTo>
                      <a:pt x="24" y="7"/>
                    </a:lnTo>
                    <a:lnTo>
                      <a:pt x="21" y="10"/>
                    </a:lnTo>
                    <a:lnTo>
                      <a:pt x="14" y="14"/>
                    </a:lnTo>
                    <a:lnTo>
                      <a:pt x="14" y="14"/>
                    </a:lnTo>
                    <a:lnTo>
                      <a:pt x="10" y="21"/>
                    </a:lnTo>
                    <a:lnTo>
                      <a:pt x="10" y="31"/>
                    </a:lnTo>
                    <a:lnTo>
                      <a:pt x="1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00"/>
              <p:cNvSpPr>
                <a:spLocks/>
              </p:cNvSpPr>
              <p:nvPr/>
            </p:nvSpPr>
            <p:spPr bwMode="auto">
              <a:xfrm>
                <a:off x="4620937" y="3111347"/>
                <a:ext cx="48827" cy="60254"/>
              </a:xfrm>
              <a:custGeom>
                <a:avLst/>
                <a:gdLst>
                  <a:gd name="T0" fmla="*/ 37 w 47"/>
                  <a:gd name="T1" fmla="*/ 37 h 58"/>
                  <a:gd name="T2" fmla="*/ 47 w 47"/>
                  <a:gd name="T3" fmla="*/ 37 h 58"/>
                  <a:gd name="T4" fmla="*/ 47 w 47"/>
                  <a:gd name="T5" fmla="*/ 37 h 58"/>
                  <a:gd name="T6" fmla="*/ 44 w 47"/>
                  <a:gd name="T7" fmla="*/ 47 h 58"/>
                  <a:gd name="T8" fmla="*/ 40 w 47"/>
                  <a:gd name="T9" fmla="*/ 54 h 58"/>
                  <a:gd name="T10" fmla="*/ 40 w 47"/>
                  <a:gd name="T11" fmla="*/ 54 h 58"/>
                  <a:gd name="T12" fmla="*/ 34 w 47"/>
                  <a:gd name="T13" fmla="*/ 58 h 58"/>
                  <a:gd name="T14" fmla="*/ 23 w 47"/>
                  <a:gd name="T15" fmla="*/ 58 h 58"/>
                  <a:gd name="T16" fmla="*/ 23 w 47"/>
                  <a:gd name="T17" fmla="*/ 58 h 58"/>
                  <a:gd name="T18" fmla="*/ 13 w 47"/>
                  <a:gd name="T19" fmla="*/ 58 h 58"/>
                  <a:gd name="T20" fmla="*/ 7 w 47"/>
                  <a:gd name="T21" fmla="*/ 51 h 58"/>
                  <a:gd name="T22" fmla="*/ 7 w 47"/>
                  <a:gd name="T23" fmla="*/ 51 h 58"/>
                  <a:gd name="T24" fmla="*/ 0 w 47"/>
                  <a:gd name="T25" fmla="*/ 44 h 58"/>
                  <a:gd name="T26" fmla="*/ 0 w 47"/>
                  <a:gd name="T27" fmla="*/ 31 h 58"/>
                  <a:gd name="T28" fmla="*/ 0 w 47"/>
                  <a:gd name="T29" fmla="*/ 31 h 58"/>
                  <a:gd name="T30" fmla="*/ 3 w 47"/>
                  <a:gd name="T31" fmla="*/ 14 h 58"/>
                  <a:gd name="T32" fmla="*/ 3 w 47"/>
                  <a:gd name="T33" fmla="*/ 14 h 58"/>
                  <a:gd name="T34" fmla="*/ 7 w 47"/>
                  <a:gd name="T35" fmla="*/ 7 h 58"/>
                  <a:gd name="T36" fmla="*/ 10 w 47"/>
                  <a:gd name="T37" fmla="*/ 4 h 58"/>
                  <a:gd name="T38" fmla="*/ 10 w 47"/>
                  <a:gd name="T39" fmla="*/ 4 h 58"/>
                  <a:gd name="T40" fmla="*/ 23 w 47"/>
                  <a:gd name="T41" fmla="*/ 0 h 58"/>
                  <a:gd name="T42" fmla="*/ 23 w 47"/>
                  <a:gd name="T43" fmla="*/ 0 h 58"/>
                  <a:gd name="T44" fmla="*/ 34 w 47"/>
                  <a:gd name="T45" fmla="*/ 0 h 58"/>
                  <a:gd name="T46" fmla="*/ 40 w 47"/>
                  <a:gd name="T47" fmla="*/ 4 h 58"/>
                  <a:gd name="T48" fmla="*/ 40 w 47"/>
                  <a:gd name="T49" fmla="*/ 4 h 58"/>
                  <a:gd name="T50" fmla="*/ 44 w 47"/>
                  <a:gd name="T51" fmla="*/ 10 h 58"/>
                  <a:gd name="T52" fmla="*/ 47 w 47"/>
                  <a:gd name="T53" fmla="*/ 17 h 58"/>
                  <a:gd name="T54" fmla="*/ 37 w 47"/>
                  <a:gd name="T55" fmla="*/ 21 h 58"/>
                  <a:gd name="T56" fmla="*/ 37 w 47"/>
                  <a:gd name="T57" fmla="*/ 21 h 58"/>
                  <a:gd name="T58" fmla="*/ 34 w 47"/>
                  <a:gd name="T59" fmla="*/ 10 h 58"/>
                  <a:gd name="T60" fmla="*/ 34 w 47"/>
                  <a:gd name="T61" fmla="*/ 10 h 58"/>
                  <a:gd name="T62" fmla="*/ 23 w 47"/>
                  <a:gd name="T63" fmla="*/ 7 h 58"/>
                  <a:gd name="T64" fmla="*/ 23 w 47"/>
                  <a:gd name="T65" fmla="*/ 7 h 58"/>
                  <a:gd name="T66" fmla="*/ 17 w 47"/>
                  <a:gd name="T67" fmla="*/ 10 h 58"/>
                  <a:gd name="T68" fmla="*/ 13 w 47"/>
                  <a:gd name="T69" fmla="*/ 14 h 58"/>
                  <a:gd name="T70" fmla="*/ 13 w 47"/>
                  <a:gd name="T71" fmla="*/ 14 h 58"/>
                  <a:gd name="T72" fmla="*/ 10 w 47"/>
                  <a:gd name="T73" fmla="*/ 21 h 58"/>
                  <a:gd name="T74" fmla="*/ 10 w 47"/>
                  <a:gd name="T75" fmla="*/ 31 h 58"/>
                  <a:gd name="T76" fmla="*/ 10 w 47"/>
                  <a:gd name="T77" fmla="*/ 31 h 58"/>
                  <a:gd name="T78" fmla="*/ 10 w 47"/>
                  <a:gd name="T79" fmla="*/ 41 h 58"/>
                  <a:gd name="T80" fmla="*/ 13 w 47"/>
                  <a:gd name="T81" fmla="*/ 47 h 58"/>
                  <a:gd name="T82" fmla="*/ 13 w 47"/>
                  <a:gd name="T83" fmla="*/ 47 h 58"/>
                  <a:gd name="T84" fmla="*/ 17 w 47"/>
                  <a:gd name="T85" fmla="*/ 51 h 58"/>
                  <a:gd name="T86" fmla="*/ 23 w 47"/>
                  <a:gd name="T87" fmla="*/ 51 h 58"/>
                  <a:gd name="T88" fmla="*/ 23 w 47"/>
                  <a:gd name="T89" fmla="*/ 51 h 58"/>
                  <a:gd name="T90" fmla="*/ 34 w 47"/>
                  <a:gd name="T91" fmla="*/ 47 h 58"/>
                  <a:gd name="T92" fmla="*/ 34 w 47"/>
                  <a:gd name="T93" fmla="*/ 47 h 58"/>
                  <a:gd name="T94" fmla="*/ 37 w 47"/>
                  <a:gd name="T95" fmla="*/ 37 h 58"/>
                  <a:gd name="T96" fmla="*/ 37 w 47"/>
                  <a:gd name="T97" fmla="*/ 3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 h="58">
                    <a:moveTo>
                      <a:pt x="37" y="37"/>
                    </a:moveTo>
                    <a:lnTo>
                      <a:pt x="47" y="37"/>
                    </a:lnTo>
                    <a:lnTo>
                      <a:pt x="47" y="37"/>
                    </a:lnTo>
                    <a:lnTo>
                      <a:pt x="44" y="47"/>
                    </a:lnTo>
                    <a:lnTo>
                      <a:pt x="40" y="54"/>
                    </a:lnTo>
                    <a:lnTo>
                      <a:pt x="40" y="54"/>
                    </a:lnTo>
                    <a:lnTo>
                      <a:pt x="34" y="58"/>
                    </a:lnTo>
                    <a:lnTo>
                      <a:pt x="23" y="58"/>
                    </a:lnTo>
                    <a:lnTo>
                      <a:pt x="23" y="58"/>
                    </a:lnTo>
                    <a:lnTo>
                      <a:pt x="13" y="58"/>
                    </a:lnTo>
                    <a:lnTo>
                      <a:pt x="7" y="51"/>
                    </a:lnTo>
                    <a:lnTo>
                      <a:pt x="7" y="51"/>
                    </a:lnTo>
                    <a:lnTo>
                      <a:pt x="0" y="44"/>
                    </a:lnTo>
                    <a:lnTo>
                      <a:pt x="0" y="31"/>
                    </a:lnTo>
                    <a:lnTo>
                      <a:pt x="0" y="31"/>
                    </a:lnTo>
                    <a:lnTo>
                      <a:pt x="3" y="14"/>
                    </a:lnTo>
                    <a:lnTo>
                      <a:pt x="3" y="14"/>
                    </a:lnTo>
                    <a:lnTo>
                      <a:pt x="7" y="7"/>
                    </a:lnTo>
                    <a:lnTo>
                      <a:pt x="10" y="4"/>
                    </a:lnTo>
                    <a:lnTo>
                      <a:pt x="10" y="4"/>
                    </a:lnTo>
                    <a:lnTo>
                      <a:pt x="23" y="0"/>
                    </a:lnTo>
                    <a:lnTo>
                      <a:pt x="23" y="0"/>
                    </a:lnTo>
                    <a:lnTo>
                      <a:pt x="34" y="0"/>
                    </a:lnTo>
                    <a:lnTo>
                      <a:pt x="40" y="4"/>
                    </a:lnTo>
                    <a:lnTo>
                      <a:pt x="40" y="4"/>
                    </a:lnTo>
                    <a:lnTo>
                      <a:pt x="44" y="10"/>
                    </a:lnTo>
                    <a:lnTo>
                      <a:pt x="47" y="17"/>
                    </a:lnTo>
                    <a:lnTo>
                      <a:pt x="37" y="21"/>
                    </a:lnTo>
                    <a:lnTo>
                      <a:pt x="37" y="21"/>
                    </a:lnTo>
                    <a:lnTo>
                      <a:pt x="34" y="10"/>
                    </a:lnTo>
                    <a:lnTo>
                      <a:pt x="34" y="10"/>
                    </a:lnTo>
                    <a:lnTo>
                      <a:pt x="23" y="7"/>
                    </a:lnTo>
                    <a:lnTo>
                      <a:pt x="23" y="7"/>
                    </a:lnTo>
                    <a:lnTo>
                      <a:pt x="17" y="10"/>
                    </a:lnTo>
                    <a:lnTo>
                      <a:pt x="13" y="14"/>
                    </a:lnTo>
                    <a:lnTo>
                      <a:pt x="13" y="14"/>
                    </a:lnTo>
                    <a:lnTo>
                      <a:pt x="10" y="21"/>
                    </a:lnTo>
                    <a:lnTo>
                      <a:pt x="10" y="31"/>
                    </a:lnTo>
                    <a:lnTo>
                      <a:pt x="10" y="31"/>
                    </a:lnTo>
                    <a:lnTo>
                      <a:pt x="10" y="41"/>
                    </a:lnTo>
                    <a:lnTo>
                      <a:pt x="13" y="47"/>
                    </a:lnTo>
                    <a:lnTo>
                      <a:pt x="13" y="47"/>
                    </a:lnTo>
                    <a:lnTo>
                      <a:pt x="17" y="51"/>
                    </a:lnTo>
                    <a:lnTo>
                      <a:pt x="23" y="51"/>
                    </a:lnTo>
                    <a:lnTo>
                      <a:pt x="23" y="51"/>
                    </a:lnTo>
                    <a:lnTo>
                      <a:pt x="34" y="47"/>
                    </a:lnTo>
                    <a:lnTo>
                      <a:pt x="34" y="47"/>
                    </a:lnTo>
                    <a:lnTo>
                      <a:pt x="37" y="37"/>
                    </a:lnTo>
                    <a:lnTo>
                      <a:pt x="3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01"/>
              <p:cNvSpPr>
                <a:spLocks/>
              </p:cNvSpPr>
              <p:nvPr/>
            </p:nvSpPr>
            <p:spPr bwMode="auto">
              <a:xfrm>
                <a:off x="4680152" y="3090570"/>
                <a:ext cx="45710" cy="81031"/>
              </a:xfrm>
              <a:custGeom>
                <a:avLst/>
                <a:gdLst>
                  <a:gd name="T0" fmla="*/ 0 w 44"/>
                  <a:gd name="T1" fmla="*/ 78 h 78"/>
                  <a:gd name="T2" fmla="*/ 0 w 44"/>
                  <a:gd name="T3" fmla="*/ 0 h 78"/>
                  <a:gd name="T4" fmla="*/ 7 w 44"/>
                  <a:gd name="T5" fmla="*/ 0 h 78"/>
                  <a:gd name="T6" fmla="*/ 7 w 44"/>
                  <a:gd name="T7" fmla="*/ 44 h 78"/>
                  <a:gd name="T8" fmla="*/ 30 w 44"/>
                  <a:gd name="T9" fmla="*/ 20 h 78"/>
                  <a:gd name="T10" fmla="*/ 44 w 44"/>
                  <a:gd name="T11" fmla="*/ 20 h 78"/>
                  <a:gd name="T12" fmla="*/ 20 w 44"/>
                  <a:gd name="T13" fmla="*/ 44 h 78"/>
                  <a:gd name="T14" fmla="*/ 44 w 44"/>
                  <a:gd name="T15" fmla="*/ 78 h 78"/>
                  <a:gd name="T16" fmla="*/ 34 w 44"/>
                  <a:gd name="T17" fmla="*/ 78 h 78"/>
                  <a:gd name="T18" fmla="*/ 14 w 44"/>
                  <a:gd name="T19" fmla="*/ 51 h 78"/>
                  <a:gd name="T20" fmla="*/ 7 w 44"/>
                  <a:gd name="T21" fmla="*/ 57 h 78"/>
                  <a:gd name="T22" fmla="*/ 7 w 44"/>
                  <a:gd name="T23" fmla="*/ 78 h 78"/>
                  <a:gd name="T24" fmla="*/ 0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0" y="78"/>
                    </a:moveTo>
                    <a:lnTo>
                      <a:pt x="0" y="0"/>
                    </a:lnTo>
                    <a:lnTo>
                      <a:pt x="7" y="0"/>
                    </a:lnTo>
                    <a:lnTo>
                      <a:pt x="7" y="44"/>
                    </a:lnTo>
                    <a:lnTo>
                      <a:pt x="30" y="20"/>
                    </a:lnTo>
                    <a:lnTo>
                      <a:pt x="44" y="20"/>
                    </a:lnTo>
                    <a:lnTo>
                      <a:pt x="20" y="44"/>
                    </a:lnTo>
                    <a:lnTo>
                      <a:pt x="44" y="78"/>
                    </a:lnTo>
                    <a:lnTo>
                      <a:pt x="34" y="78"/>
                    </a:lnTo>
                    <a:lnTo>
                      <a:pt x="14" y="51"/>
                    </a:lnTo>
                    <a:lnTo>
                      <a:pt x="7" y="57"/>
                    </a:lnTo>
                    <a:lnTo>
                      <a:pt x="7" y="78"/>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4" name="Group 283"/>
            <p:cNvGrpSpPr/>
            <p:nvPr/>
          </p:nvGrpSpPr>
          <p:grpSpPr>
            <a:xfrm>
              <a:off x="4104712" y="1880267"/>
              <a:ext cx="1651960" cy="1417006"/>
              <a:chOff x="6027250" y="4329764"/>
              <a:chExt cx="1766240" cy="1489027"/>
            </a:xfrm>
          </p:grpSpPr>
          <p:sp>
            <p:nvSpPr>
              <p:cNvPr id="156" name="Freeform 14"/>
              <p:cNvSpPr>
                <a:spLocks noEditPoints="1"/>
              </p:cNvSpPr>
              <p:nvPr/>
            </p:nvSpPr>
            <p:spPr bwMode="auto">
              <a:xfrm>
                <a:off x="6442503" y="4558323"/>
                <a:ext cx="1270652" cy="1154109"/>
              </a:xfrm>
              <a:custGeom>
                <a:avLst/>
                <a:gdLst>
                  <a:gd name="T0" fmla="*/ 1100 w 1123"/>
                  <a:gd name="T1" fmla="*/ 976 h 1020"/>
                  <a:gd name="T2" fmla="*/ 1059 w 1123"/>
                  <a:gd name="T3" fmla="*/ 979 h 1020"/>
                  <a:gd name="T4" fmla="*/ 1053 w 1123"/>
                  <a:gd name="T5" fmla="*/ 983 h 1020"/>
                  <a:gd name="T6" fmla="*/ 1093 w 1123"/>
                  <a:gd name="T7" fmla="*/ 983 h 1020"/>
                  <a:gd name="T8" fmla="*/ 208 w 1123"/>
                  <a:gd name="T9" fmla="*/ 925 h 1020"/>
                  <a:gd name="T10" fmla="*/ 175 w 1123"/>
                  <a:gd name="T11" fmla="*/ 963 h 1020"/>
                  <a:gd name="T12" fmla="*/ 138 w 1123"/>
                  <a:gd name="T13" fmla="*/ 973 h 1020"/>
                  <a:gd name="T14" fmla="*/ 97 w 1123"/>
                  <a:gd name="T15" fmla="*/ 976 h 1020"/>
                  <a:gd name="T16" fmla="*/ 57 w 1123"/>
                  <a:gd name="T17" fmla="*/ 976 h 1020"/>
                  <a:gd name="T18" fmla="*/ 17 w 1123"/>
                  <a:gd name="T19" fmla="*/ 976 h 1020"/>
                  <a:gd name="T20" fmla="*/ 17 w 1123"/>
                  <a:gd name="T21" fmla="*/ 969 h 1020"/>
                  <a:gd name="T22" fmla="*/ 57 w 1123"/>
                  <a:gd name="T23" fmla="*/ 969 h 1020"/>
                  <a:gd name="T24" fmla="*/ 64 w 1123"/>
                  <a:gd name="T25" fmla="*/ 969 h 1020"/>
                  <a:gd name="T26" fmla="*/ 23 w 1123"/>
                  <a:gd name="T27" fmla="*/ 966 h 1020"/>
                  <a:gd name="T28" fmla="*/ 10 w 1123"/>
                  <a:gd name="T29" fmla="*/ 979 h 1020"/>
                  <a:gd name="T30" fmla="*/ 47 w 1123"/>
                  <a:gd name="T31" fmla="*/ 979 h 1020"/>
                  <a:gd name="T32" fmla="*/ 87 w 1123"/>
                  <a:gd name="T33" fmla="*/ 976 h 1020"/>
                  <a:gd name="T34" fmla="*/ 128 w 1123"/>
                  <a:gd name="T35" fmla="*/ 976 h 1020"/>
                  <a:gd name="T36" fmla="*/ 168 w 1123"/>
                  <a:gd name="T37" fmla="*/ 969 h 1020"/>
                  <a:gd name="T38" fmla="*/ 208 w 1123"/>
                  <a:gd name="T39" fmla="*/ 925 h 1020"/>
                  <a:gd name="T40" fmla="*/ 629 w 1123"/>
                  <a:gd name="T41" fmla="*/ 549 h 1020"/>
                  <a:gd name="T42" fmla="*/ 669 w 1123"/>
                  <a:gd name="T43" fmla="*/ 737 h 1020"/>
                  <a:gd name="T44" fmla="*/ 709 w 1123"/>
                  <a:gd name="T45" fmla="*/ 888 h 1020"/>
                  <a:gd name="T46" fmla="*/ 750 w 1123"/>
                  <a:gd name="T47" fmla="*/ 976 h 1020"/>
                  <a:gd name="T48" fmla="*/ 790 w 1123"/>
                  <a:gd name="T49" fmla="*/ 1013 h 1020"/>
                  <a:gd name="T50" fmla="*/ 827 w 1123"/>
                  <a:gd name="T51" fmla="*/ 1020 h 1020"/>
                  <a:gd name="T52" fmla="*/ 868 w 1123"/>
                  <a:gd name="T53" fmla="*/ 1016 h 1020"/>
                  <a:gd name="T54" fmla="*/ 908 w 1123"/>
                  <a:gd name="T55" fmla="*/ 1003 h 1020"/>
                  <a:gd name="T56" fmla="*/ 948 w 1123"/>
                  <a:gd name="T57" fmla="*/ 993 h 1020"/>
                  <a:gd name="T58" fmla="*/ 925 w 1123"/>
                  <a:gd name="T59" fmla="*/ 989 h 1020"/>
                  <a:gd name="T60" fmla="*/ 884 w 1123"/>
                  <a:gd name="T61" fmla="*/ 983 h 1020"/>
                  <a:gd name="T62" fmla="*/ 844 w 1123"/>
                  <a:gd name="T63" fmla="*/ 949 h 1020"/>
                  <a:gd name="T64" fmla="*/ 807 w 1123"/>
                  <a:gd name="T65" fmla="*/ 885 h 1020"/>
                  <a:gd name="T66" fmla="*/ 773 w 1123"/>
                  <a:gd name="T67" fmla="*/ 848 h 1020"/>
                  <a:gd name="T68" fmla="*/ 733 w 1123"/>
                  <a:gd name="T69" fmla="*/ 747 h 1020"/>
                  <a:gd name="T70" fmla="*/ 693 w 1123"/>
                  <a:gd name="T71" fmla="*/ 603 h 1020"/>
                  <a:gd name="T72" fmla="*/ 652 w 1123"/>
                  <a:gd name="T73" fmla="*/ 495 h 1020"/>
                  <a:gd name="T74" fmla="*/ 615 w 1123"/>
                  <a:gd name="T75" fmla="*/ 434 h 1020"/>
                  <a:gd name="T76" fmla="*/ 437 w 1123"/>
                  <a:gd name="T77" fmla="*/ 7 h 1020"/>
                  <a:gd name="T78" fmla="*/ 400 w 1123"/>
                  <a:gd name="T79" fmla="*/ 57 h 1020"/>
                  <a:gd name="T80" fmla="*/ 360 w 1123"/>
                  <a:gd name="T81" fmla="*/ 162 h 1020"/>
                  <a:gd name="T82" fmla="*/ 319 w 1123"/>
                  <a:gd name="T83" fmla="*/ 330 h 1020"/>
                  <a:gd name="T84" fmla="*/ 279 w 1123"/>
                  <a:gd name="T85" fmla="*/ 566 h 1020"/>
                  <a:gd name="T86" fmla="*/ 239 w 1123"/>
                  <a:gd name="T87" fmla="*/ 801 h 1020"/>
                  <a:gd name="T88" fmla="*/ 198 w 1123"/>
                  <a:gd name="T89" fmla="*/ 932 h 1020"/>
                  <a:gd name="T90" fmla="*/ 222 w 1123"/>
                  <a:gd name="T91" fmla="*/ 875 h 1020"/>
                  <a:gd name="T92" fmla="*/ 262 w 1123"/>
                  <a:gd name="T93" fmla="*/ 700 h 1020"/>
                  <a:gd name="T94" fmla="*/ 302 w 1123"/>
                  <a:gd name="T95" fmla="*/ 495 h 1020"/>
                  <a:gd name="T96" fmla="*/ 343 w 1123"/>
                  <a:gd name="T97" fmla="*/ 340 h 1020"/>
                  <a:gd name="T98" fmla="*/ 383 w 1123"/>
                  <a:gd name="T99" fmla="*/ 243 h 1020"/>
                  <a:gd name="T100" fmla="*/ 413 w 1123"/>
                  <a:gd name="T101" fmla="*/ 189 h 1020"/>
                  <a:gd name="T102" fmla="*/ 454 w 1123"/>
                  <a:gd name="T103" fmla="*/ 148 h 1020"/>
                  <a:gd name="T104" fmla="*/ 494 w 1123"/>
                  <a:gd name="T105" fmla="*/ 152 h 1020"/>
                  <a:gd name="T106" fmla="*/ 535 w 1123"/>
                  <a:gd name="T107" fmla="*/ 202 h 1020"/>
                  <a:gd name="T108" fmla="*/ 565 w 1123"/>
                  <a:gd name="T109" fmla="*/ 256 h 1020"/>
                  <a:gd name="T110" fmla="*/ 605 w 1123"/>
                  <a:gd name="T111" fmla="*/ 320 h 1020"/>
                  <a:gd name="T112" fmla="*/ 615 w 1123"/>
                  <a:gd name="T113" fmla="*/ 320 h 1020"/>
                  <a:gd name="T114" fmla="*/ 575 w 1123"/>
                  <a:gd name="T115" fmla="*/ 202 h 1020"/>
                  <a:gd name="T116" fmla="*/ 535 w 1123"/>
                  <a:gd name="T117" fmla="*/ 98 h 1020"/>
                  <a:gd name="T118" fmla="*/ 494 w 1123"/>
                  <a:gd name="T119" fmla="*/ 24 h 1020"/>
                  <a:gd name="T120" fmla="*/ 454 w 1123"/>
                  <a:gd name="T121" fmla="*/ 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3" h="1020">
                    <a:moveTo>
                      <a:pt x="1123" y="976"/>
                    </a:moveTo>
                    <a:lnTo>
                      <a:pt x="1123" y="976"/>
                    </a:lnTo>
                    <a:lnTo>
                      <a:pt x="1117" y="976"/>
                    </a:lnTo>
                    <a:lnTo>
                      <a:pt x="1106" y="976"/>
                    </a:lnTo>
                    <a:lnTo>
                      <a:pt x="1100" y="976"/>
                    </a:lnTo>
                    <a:lnTo>
                      <a:pt x="1093" y="976"/>
                    </a:lnTo>
                    <a:lnTo>
                      <a:pt x="1083" y="979"/>
                    </a:lnTo>
                    <a:lnTo>
                      <a:pt x="1076" y="979"/>
                    </a:lnTo>
                    <a:lnTo>
                      <a:pt x="1066" y="979"/>
                    </a:lnTo>
                    <a:lnTo>
                      <a:pt x="1059" y="979"/>
                    </a:lnTo>
                    <a:lnTo>
                      <a:pt x="1053" y="979"/>
                    </a:lnTo>
                    <a:lnTo>
                      <a:pt x="1043" y="983"/>
                    </a:lnTo>
                    <a:lnTo>
                      <a:pt x="1039" y="983"/>
                    </a:lnTo>
                    <a:lnTo>
                      <a:pt x="1043" y="983"/>
                    </a:lnTo>
                    <a:lnTo>
                      <a:pt x="1053" y="983"/>
                    </a:lnTo>
                    <a:lnTo>
                      <a:pt x="1059" y="986"/>
                    </a:lnTo>
                    <a:lnTo>
                      <a:pt x="1066" y="986"/>
                    </a:lnTo>
                    <a:lnTo>
                      <a:pt x="1076" y="986"/>
                    </a:lnTo>
                    <a:lnTo>
                      <a:pt x="1083" y="986"/>
                    </a:lnTo>
                    <a:lnTo>
                      <a:pt x="1093" y="983"/>
                    </a:lnTo>
                    <a:lnTo>
                      <a:pt x="1100" y="983"/>
                    </a:lnTo>
                    <a:lnTo>
                      <a:pt x="1106" y="979"/>
                    </a:lnTo>
                    <a:lnTo>
                      <a:pt x="1117" y="979"/>
                    </a:lnTo>
                    <a:lnTo>
                      <a:pt x="1123" y="976"/>
                    </a:lnTo>
                    <a:close/>
                    <a:moveTo>
                      <a:pt x="208" y="925"/>
                    </a:moveTo>
                    <a:lnTo>
                      <a:pt x="208" y="925"/>
                    </a:lnTo>
                    <a:lnTo>
                      <a:pt x="198" y="939"/>
                    </a:lnTo>
                    <a:lnTo>
                      <a:pt x="191" y="949"/>
                    </a:lnTo>
                    <a:lnTo>
                      <a:pt x="185" y="956"/>
                    </a:lnTo>
                    <a:lnTo>
                      <a:pt x="175" y="963"/>
                    </a:lnTo>
                    <a:lnTo>
                      <a:pt x="168" y="966"/>
                    </a:lnTo>
                    <a:lnTo>
                      <a:pt x="161" y="969"/>
                    </a:lnTo>
                    <a:lnTo>
                      <a:pt x="151" y="973"/>
                    </a:lnTo>
                    <a:lnTo>
                      <a:pt x="144" y="973"/>
                    </a:lnTo>
                    <a:lnTo>
                      <a:pt x="138" y="973"/>
                    </a:lnTo>
                    <a:lnTo>
                      <a:pt x="128" y="973"/>
                    </a:lnTo>
                    <a:lnTo>
                      <a:pt x="121" y="973"/>
                    </a:lnTo>
                    <a:lnTo>
                      <a:pt x="111" y="976"/>
                    </a:lnTo>
                    <a:lnTo>
                      <a:pt x="104" y="976"/>
                    </a:lnTo>
                    <a:lnTo>
                      <a:pt x="97" y="976"/>
                    </a:lnTo>
                    <a:lnTo>
                      <a:pt x="87" y="976"/>
                    </a:lnTo>
                    <a:lnTo>
                      <a:pt x="80" y="976"/>
                    </a:lnTo>
                    <a:lnTo>
                      <a:pt x="74" y="976"/>
                    </a:lnTo>
                    <a:lnTo>
                      <a:pt x="64" y="976"/>
                    </a:lnTo>
                    <a:lnTo>
                      <a:pt x="57" y="976"/>
                    </a:lnTo>
                    <a:lnTo>
                      <a:pt x="47" y="976"/>
                    </a:lnTo>
                    <a:lnTo>
                      <a:pt x="40" y="976"/>
                    </a:lnTo>
                    <a:lnTo>
                      <a:pt x="33" y="976"/>
                    </a:lnTo>
                    <a:lnTo>
                      <a:pt x="23" y="976"/>
                    </a:lnTo>
                    <a:lnTo>
                      <a:pt x="17" y="976"/>
                    </a:lnTo>
                    <a:lnTo>
                      <a:pt x="10" y="976"/>
                    </a:lnTo>
                    <a:lnTo>
                      <a:pt x="0" y="976"/>
                    </a:lnTo>
                    <a:lnTo>
                      <a:pt x="0" y="969"/>
                    </a:lnTo>
                    <a:lnTo>
                      <a:pt x="10" y="969"/>
                    </a:lnTo>
                    <a:lnTo>
                      <a:pt x="17" y="969"/>
                    </a:lnTo>
                    <a:lnTo>
                      <a:pt x="23" y="969"/>
                    </a:lnTo>
                    <a:lnTo>
                      <a:pt x="33" y="969"/>
                    </a:lnTo>
                    <a:lnTo>
                      <a:pt x="40" y="969"/>
                    </a:lnTo>
                    <a:lnTo>
                      <a:pt x="47" y="969"/>
                    </a:lnTo>
                    <a:lnTo>
                      <a:pt x="57" y="969"/>
                    </a:lnTo>
                    <a:lnTo>
                      <a:pt x="64" y="969"/>
                    </a:lnTo>
                    <a:lnTo>
                      <a:pt x="74" y="969"/>
                    </a:lnTo>
                    <a:lnTo>
                      <a:pt x="80" y="969"/>
                    </a:lnTo>
                    <a:lnTo>
                      <a:pt x="74" y="969"/>
                    </a:lnTo>
                    <a:lnTo>
                      <a:pt x="64" y="969"/>
                    </a:lnTo>
                    <a:lnTo>
                      <a:pt x="57" y="969"/>
                    </a:lnTo>
                    <a:lnTo>
                      <a:pt x="47" y="969"/>
                    </a:lnTo>
                    <a:lnTo>
                      <a:pt x="40" y="966"/>
                    </a:lnTo>
                    <a:lnTo>
                      <a:pt x="33" y="966"/>
                    </a:lnTo>
                    <a:lnTo>
                      <a:pt x="23" y="966"/>
                    </a:lnTo>
                    <a:lnTo>
                      <a:pt x="17" y="966"/>
                    </a:lnTo>
                    <a:lnTo>
                      <a:pt x="10" y="966"/>
                    </a:lnTo>
                    <a:lnTo>
                      <a:pt x="0" y="963"/>
                    </a:lnTo>
                    <a:lnTo>
                      <a:pt x="0" y="979"/>
                    </a:lnTo>
                    <a:lnTo>
                      <a:pt x="10" y="979"/>
                    </a:lnTo>
                    <a:lnTo>
                      <a:pt x="17" y="979"/>
                    </a:lnTo>
                    <a:lnTo>
                      <a:pt x="23" y="979"/>
                    </a:lnTo>
                    <a:lnTo>
                      <a:pt x="33" y="979"/>
                    </a:lnTo>
                    <a:lnTo>
                      <a:pt x="40" y="979"/>
                    </a:lnTo>
                    <a:lnTo>
                      <a:pt x="47" y="979"/>
                    </a:lnTo>
                    <a:lnTo>
                      <a:pt x="57" y="979"/>
                    </a:lnTo>
                    <a:lnTo>
                      <a:pt x="64" y="979"/>
                    </a:lnTo>
                    <a:lnTo>
                      <a:pt x="74" y="976"/>
                    </a:lnTo>
                    <a:lnTo>
                      <a:pt x="80" y="976"/>
                    </a:lnTo>
                    <a:lnTo>
                      <a:pt x="87" y="976"/>
                    </a:lnTo>
                    <a:lnTo>
                      <a:pt x="97" y="976"/>
                    </a:lnTo>
                    <a:lnTo>
                      <a:pt x="104" y="976"/>
                    </a:lnTo>
                    <a:lnTo>
                      <a:pt x="111" y="976"/>
                    </a:lnTo>
                    <a:lnTo>
                      <a:pt x="121" y="976"/>
                    </a:lnTo>
                    <a:lnTo>
                      <a:pt x="128" y="976"/>
                    </a:lnTo>
                    <a:lnTo>
                      <a:pt x="138" y="976"/>
                    </a:lnTo>
                    <a:lnTo>
                      <a:pt x="144" y="973"/>
                    </a:lnTo>
                    <a:lnTo>
                      <a:pt x="151" y="973"/>
                    </a:lnTo>
                    <a:lnTo>
                      <a:pt x="161" y="969"/>
                    </a:lnTo>
                    <a:lnTo>
                      <a:pt x="168" y="969"/>
                    </a:lnTo>
                    <a:lnTo>
                      <a:pt x="175" y="963"/>
                    </a:lnTo>
                    <a:lnTo>
                      <a:pt x="185" y="959"/>
                    </a:lnTo>
                    <a:lnTo>
                      <a:pt x="191" y="949"/>
                    </a:lnTo>
                    <a:lnTo>
                      <a:pt x="198" y="939"/>
                    </a:lnTo>
                    <a:lnTo>
                      <a:pt x="208" y="925"/>
                    </a:lnTo>
                    <a:close/>
                    <a:moveTo>
                      <a:pt x="602" y="424"/>
                    </a:moveTo>
                    <a:lnTo>
                      <a:pt x="605" y="434"/>
                    </a:lnTo>
                    <a:lnTo>
                      <a:pt x="615" y="471"/>
                    </a:lnTo>
                    <a:lnTo>
                      <a:pt x="622" y="508"/>
                    </a:lnTo>
                    <a:lnTo>
                      <a:pt x="629" y="549"/>
                    </a:lnTo>
                    <a:lnTo>
                      <a:pt x="639" y="586"/>
                    </a:lnTo>
                    <a:lnTo>
                      <a:pt x="646" y="626"/>
                    </a:lnTo>
                    <a:lnTo>
                      <a:pt x="652" y="663"/>
                    </a:lnTo>
                    <a:lnTo>
                      <a:pt x="662" y="700"/>
                    </a:lnTo>
                    <a:lnTo>
                      <a:pt x="669" y="737"/>
                    </a:lnTo>
                    <a:lnTo>
                      <a:pt x="676" y="771"/>
                    </a:lnTo>
                    <a:lnTo>
                      <a:pt x="686" y="804"/>
                    </a:lnTo>
                    <a:lnTo>
                      <a:pt x="693" y="835"/>
                    </a:lnTo>
                    <a:lnTo>
                      <a:pt x="703" y="862"/>
                    </a:lnTo>
                    <a:lnTo>
                      <a:pt x="709" y="888"/>
                    </a:lnTo>
                    <a:lnTo>
                      <a:pt x="716" y="912"/>
                    </a:lnTo>
                    <a:lnTo>
                      <a:pt x="726" y="929"/>
                    </a:lnTo>
                    <a:lnTo>
                      <a:pt x="733" y="949"/>
                    </a:lnTo>
                    <a:lnTo>
                      <a:pt x="740" y="963"/>
                    </a:lnTo>
                    <a:lnTo>
                      <a:pt x="750" y="976"/>
                    </a:lnTo>
                    <a:lnTo>
                      <a:pt x="757" y="986"/>
                    </a:lnTo>
                    <a:lnTo>
                      <a:pt x="767" y="993"/>
                    </a:lnTo>
                    <a:lnTo>
                      <a:pt x="773" y="1003"/>
                    </a:lnTo>
                    <a:lnTo>
                      <a:pt x="780" y="1006"/>
                    </a:lnTo>
                    <a:lnTo>
                      <a:pt x="790" y="1013"/>
                    </a:lnTo>
                    <a:lnTo>
                      <a:pt x="797" y="1016"/>
                    </a:lnTo>
                    <a:lnTo>
                      <a:pt x="804" y="1016"/>
                    </a:lnTo>
                    <a:lnTo>
                      <a:pt x="814" y="1020"/>
                    </a:lnTo>
                    <a:lnTo>
                      <a:pt x="821" y="1020"/>
                    </a:lnTo>
                    <a:lnTo>
                      <a:pt x="827" y="1020"/>
                    </a:lnTo>
                    <a:lnTo>
                      <a:pt x="837" y="1020"/>
                    </a:lnTo>
                    <a:lnTo>
                      <a:pt x="844" y="1020"/>
                    </a:lnTo>
                    <a:lnTo>
                      <a:pt x="851" y="1016"/>
                    </a:lnTo>
                    <a:lnTo>
                      <a:pt x="861" y="1016"/>
                    </a:lnTo>
                    <a:lnTo>
                      <a:pt x="868" y="1016"/>
                    </a:lnTo>
                    <a:lnTo>
                      <a:pt x="878" y="1013"/>
                    </a:lnTo>
                    <a:lnTo>
                      <a:pt x="884" y="1010"/>
                    </a:lnTo>
                    <a:lnTo>
                      <a:pt x="891" y="1010"/>
                    </a:lnTo>
                    <a:lnTo>
                      <a:pt x="901" y="1006"/>
                    </a:lnTo>
                    <a:lnTo>
                      <a:pt x="908" y="1003"/>
                    </a:lnTo>
                    <a:lnTo>
                      <a:pt x="918" y="1003"/>
                    </a:lnTo>
                    <a:lnTo>
                      <a:pt x="925" y="1000"/>
                    </a:lnTo>
                    <a:lnTo>
                      <a:pt x="932" y="996"/>
                    </a:lnTo>
                    <a:lnTo>
                      <a:pt x="942" y="996"/>
                    </a:lnTo>
                    <a:lnTo>
                      <a:pt x="948" y="993"/>
                    </a:lnTo>
                    <a:lnTo>
                      <a:pt x="955" y="989"/>
                    </a:lnTo>
                    <a:lnTo>
                      <a:pt x="948" y="989"/>
                    </a:lnTo>
                    <a:lnTo>
                      <a:pt x="942" y="989"/>
                    </a:lnTo>
                    <a:lnTo>
                      <a:pt x="932" y="989"/>
                    </a:lnTo>
                    <a:lnTo>
                      <a:pt x="925" y="989"/>
                    </a:lnTo>
                    <a:lnTo>
                      <a:pt x="918" y="989"/>
                    </a:lnTo>
                    <a:lnTo>
                      <a:pt x="908" y="989"/>
                    </a:lnTo>
                    <a:lnTo>
                      <a:pt x="901" y="986"/>
                    </a:lnTo>
                    <a:lnTo>
                      <a:pt x="891" y="986"/>
                    </a:lnTo>
                    <a:lnTo>
                      <a:pt x="884" y="983"/>
                    </a:lnTo>
                    <a:lnTo>
                      <a:pt x="878" y="979"/>
                    </a:lnTo>
                    <a:lnTo>
                      <a:pt x="868" y="973"/>
                    </a:lnTo>
                    <a:lnTo>
                      <a:pt x="861" y="966"/>
                    </a:lnTo>
                    <a:lnTo>
                      <a:pt x="851" y="959"/>
                    </a:lnTo>
                    <a:lnTo>
                      <a:pt x="844" y="949"/>
                    </a:lnTo>
                    <a:lnTo>
                      <a:pt x="837" y="939"/>
                    </a:lnTo>
                    <a:lnTo>
                      <a:pt x="827" y="929"/>
                    </a:lnTo>
                    <a:lnTo>
                      <a:pt x="821" y="915"/>
                    </a:lnTo>
                    <a:lnTo>
                      <a:pt x="814" y="902"/>
                    </a:lnTo>
                    <a:lnTo>
                      <a:pt x="807" y="885"/>
                    </a:lnTo>
                    <a:lnTo>
                      <a:pt x="804" y="885"/>
                    </a:lnTo>
                    <a:lnTo>
                      <a:pt x="797" y="878"/>
                    </a:lnTo>
                    <a:lnTo>
                      <a:pt x="790" y="872"/>
                    </a:lnTo>
                    <a:lnTo>
                      <a:pt x="780" y="862"/>
                    </a:lnTo>
                    <a:lnTo>
                      <a:pt x="773" y="848"/>
                    </a:lnTo>
                    <a:lnTo>
                      <a:pt x="767" y="835"/>
                    </a:lnTo>
                    <a:lnTo>
                      <a:pt x="757" y="814"/>
                    </a:lnTo>
                    <a:lnTo>
                      <a:pt x="750" y="794"/>
                    </a:lnTo>
                    <a:lnTo>
                      <a:pt x="740" y="771"/>
                    </a:lnTo>
                    <a:lnTo>
                      <a:pt x="733" y="747"/>
                    </a:lnTo>
                    <a:lnTo>
                      <a:pt x="726" y="720"/>
                    </a:lnTo>
                    <a:lnTo>
                      <a:pt x="716" y="693"/>
                    </a:lnTo>
                    <a:lnTo>
                      <a:pt x="709" y="663"/>
                    </a:lnTo>
                    <a:lnTo>
                      <a:pt x="703" y="633"/>
                    </a:lnTo>
                    <a:lnTo>
                      <a:pt x="693" y="603"/>
                    </a:lnTo>
                    <a:lnTo>
                      <a:pt x="686" y="572"/>
                    </a:lnTo>
                    <a:lnTo>
                      <a:pt x="676" y="552"/>
                    </a:lnTo>
                    <a:lnTo>
                      <a:pt x="669" y="532"/>
                    </a:lnTo>
                    <a:lnTo>
                      <a:pt x="662" y="512"/>
                    </a:lnTo>
                    <a:lnTo>
                      <a:pt x="652" y="495"/>
                    </a:lnTo>
                    <a:lnTo>
                      <a:pt x="646" y="481"/>
                    </a:lnTo>
                    <a:lnTo>
                      <a:pt x="639" y="468"/>
                    </a:lnTo>
                    <a:lnTo>
                      <a:pt x="629" y="454"/>
                    </a:lnTo>
                    <a:lnTo>
                      <a:pt x="622" y="444"/>
                    </a:lnTo>
                    <a:lnTo>
                      <a:pt x="615" y="434"/>
                    </a:lnTo>
                    <a:lnTo>
                      <a:pt x="605" y="428"/>
                    </a:lnTo>
                    <a:lnTo>
                      <a:pt x="602" y="424"/>
                    </a:lnTo>
                    <a:close/>
                    <a:moveTo>
                      <a:pt x="454" y="0"/>
                    </a:moveTo>
                    <a:lnTo>
                      <a:pt x="447" y="0"/>
                    </a:lnTo>
                    <a:lnTo>
                      <a:pt x="437" y="7"/>
                    </a:lnTo>
                    <a:lnTo>
                      <a:pt x="430" y="10"/>
                    </a:lnTo>
                    <a:lnTo>
                      <a:pt x="424" y="20"/>
                    </a:lnTo>
                    <a:lnTo>
                      <a:pt x="413" y="31"/>
                    </a:lnTo>
                    <a:lnTo>
                      <a:pt x="407" y="44"/>
                    </a:lnTo>
                    <a:lnTo>
                      <a:pt x="400" y="57"/>
                    </a:lnTo>
                    <a:lnTo>
                      <a:pt x="390" y="74"/>
                    </a:lnTo>
                    <a:lnTo>
                      <a:pt x="383" y="94"/>
                    </a:lnTo>
                    <a:lnTo>
                      <a:pt x="376" y="115"/>
                    </a:lnTo>
                    <a:lnTo>
                      <a:pt x="366" y="138"/>
                    </a:lnTo>
                    <a:lnTo>
                      <a:pt x="360" y="162"/>
                    </a:lnTo>
                    <a:lnTo>
                      <a:pt x="350" y="192"/>
                    </a:lnTo>
                    <a:lnTo>
                      <a:pt x="343" y="222"/>
                    </a:lnTo>
                    <a:lnTo>
                      <a:pt x="336" y="256"/>
                    </a:lnTo>
                    <a:lnTo>
                      <a:pt x="326" y="290"/>
                    </a:lnTo>
                    <a:lnTo>
                      <a:pt x="319" y="330"/>
                    </a:lnTo>
                    <a:lnTo>
                      <a:pt x="313" y="370"/>
                    </a:lnTo>
                    <a:lnTo>
                      <a:pt x="302" y="417"/>
                    </a:lnTo>
                    <a:lnTo>
                      <a:pt x="296" y="465"/>
                    </a:lnTo>
                    <a:lnTo>
                      <a:pt x="289" y="515"/>
                    </a:lnTo>
                    <a:lnTo>
                      <a:pt x="279" y="566"/>
                    </a:lnTo>
                    <a:lnTo>
                      <a:pt x="272" y="616"/>
                    </a:lnTo>
                    <a:lnTo>
                      <a:pt x="262" y="666"/>
                    </a:lnTo>
                    <a:lnTo>
                      <a:pt x="255" y="714"/>
                    </a:lnTo>
                    <a:lnTo>
                      <a:pt x="249" y="757"/>
                    </a:lnTo>
                    <a:lnTo>
                      <a:pt x="239" y="801"/>
                    </a:lnTo>
                    <a:lnTo>
                      <a:pt x="232" y="838"/>
                    </a:lnTo>
                    <a:lnTo>
                      <a:pt x="222" y="868"/>
                    </a:lnTo>
                    <a:lnTo>
                      <a:pt x="215" y="895"/>
                    </a:lnTo>
                    <a:lnTo>
                      <a:pt x="208" y="915"/>
                    </a:lnTo>
                    <a:lnTo>
                      <a:pt x="198" y="932"/>
                    </a:lnTo>
                    <a:lnTo>
                      <a:pt x="195" y="939"/>
                    </a:lnTo>
                    <a:lnTo>
                      <a:pt x="198" y="932"/>
                    </a:lnTo>
                    <a:lnTo>
                      <a:pt x="208" y="919"/>
                    </a:lnTo>
                    <a:lnTo>
                      <a:pt x="215" y="899"/>
                    </a:lnTo>
                    <a:lnTo>
                      <a:pt x="222" y="875"/>
                    </a:lnTo>
                    <a:lnTo>
                      <a:pt x="232" y="848"/>
                    </a:lnTo>
                    <a:lnTo>
                      <a:pt x="239" y="814"/>
                    </a:lnTo>
                    <a:lnTo>
                      <a:pt x="249" y="781"/>
                    </a:lnTo>
                    <a:lnTo>
                      <a:pt x="255" y="740"/>
                    </a:lnTo>
                    <a:lnTo>
                      <a:pt x="262" y="700"/>
                    </a:lnTo>
                    <a:lnTo>
                      <a:pt x="272" y="660"/>
                    </a:lnTo>
                    <a:lnTo>
                      <a:pt x="279" y="616"/>
                    </a:lnTo>
                    <a:lnTo>
                      <a:pt x="289" y="576"/>
                    </a:lnTo>
                    <a:lnTo>
                      <a:pt x="296" y="535"/>
                    </a:lnTo>
                    <a:lnTo>
                      <a:pt x="302" y="495"/>
                    </a:lnTo>
                    <a:lnTo>
                      <a:pt x="313" y="458"/>
                    </a:lnTo>
                    <a:lnTo>
                      <a:pt x="319" y="424"/>
                    </a:lnTo>
                    <a:lnTo>
                      <a:pt x="326" y="394"/>
                    </a:lnTo>
                    <a:lnTo>
                      <a:pt x="336" y="367"/>
                    </a:lnTo>
                    <a:lnTo>
                      <a:pt x="343" y="340"/>
                    </a:lnTo>
                    <a:lnTo>
                      <a:pt x="350" y="317"/>
                    </a:lnTo>
                    <a:lnTo>
                      <a:pt x="360" y="296"/>
                    </a:lnTo>
                    <a:lnTo>
                      <a:pt x="366" y="276"/>
                    </a:lnTo>
                    <a:lnTo>
                      <a:pt x="376" y="259"/>
                    </a:lnTo>
                    <a:lnTo>
                      <a:pt x="383" y="243"/>
                    </a:lnTo>
                    <a:lnTo>
                      <a:pt x="390" y="226"/>
                    </a:lnTo>
                    <a:lnTo>
                      <a:pt x="400" y="216"/>
                    </a:lnTo>
                    <a:lnTo>
                      <a:pt x="407" y="202"/>
                    </a:lnTo>
                    <a:lnTo>
                      <a:pt x="410" y="199"/>
                    </a:lnTo>
                    <a:lnTo>
                      <a:pt x="413" y="189"/>
                    </a:lnTo>
                    <a:lnTo>
                      <a:pt x="424" y="179"/>
                    </a:lnTo>
                    <a:lnTo>
                      <a:pt x="430" y="169"/>
                    </a:lnTo>
                    <a:lnTo>
                      <a:pt x="437" y="162"/>
                    </a:lnTo>
                    <a:lnTo>
                      <a:pt x="447" y="155"/>
                    </a:lnTo>
                    <a:lnTo>
                      <a:pt x="454" y="148"/>
                    </a:lnTo>
                    <a:lnTo>
                      <a:pt x="464" y="145"/>
                    </a:lnTo>
                    <a:lnTo>
                      <a:pt x="471" y="145"/>
                    </a:lnTo>
                    <a:lnTo>
                      <a:pt x="477" y="145"/>
                    </a:lnTo>
                    <a:lnTo>
                      <a:pt x="487" y="148"/>
                    </a:lnTo>
                    <a:lnTo>
                      <a:pt x="494" y="152"/>
                    </a:lnTo>
                    <a:lnTo>
                      <a:pt x="501" y="158"/>
                    </a:lnTo>
                    <a:lnTo>
                      <a:pt x="511" y="165"/>
                    </a:lnTo>
                    <a:lnTo>
                      <a:pt x="518" y="175"/>
                    </a:lnTo>
                    <a:lnTo>
                      <a:pt x="528" y="189"/>
                    </a:lnTo>
                    <a:lnTo>
                      <a:pt x="535" y="202"/>
                    </a:lnTo>
                    <a:lnTo>
                      <a:pt x="541" y="219"/>
                    </a:lnTo>
                    <a:lnTo>
                      <a:pt x="545" y="226"/>
                    </a:lnTo>
                    <a:lnTo>
                      <a:pt x="551" y="232"/>
                    </a:lnTo>
                    <a:lnTo>
                      <a:pt x="558" y="243"/>
                    </a:lnTo>
                    <a:lnTo>
                      <a:pt x="565" y="256"/>
                    </a:lnTo>
                    <a:lnTo>
                      <a:pt x="575" y="266"/>
                    </a:lnTo>
                    <a:lnTo>
                      <a:pt x="582" y="280"/>
                    </a:lnTo>
                    <a:lnTo>
                      <a:pt x="588" y="293"/>
                    </a:lnTo>
                    <a:lnTo>
                      <a:pt x="598" y="306"/>
                    </a:lnTo>
                    <a:lnTo>
                      <a:pt x="605" y="320"/>
                    </a:lnTo>
                    <a:lnTo>
                      <a:pt x="615" y="333"/>
                    </a:lnTo>
                    <a:lnTo>
                      <a:pt x="622" y="347"/>
                    </a:lnTo>
                    <a:lnTo>
                      <a:pt x="622" y="347"/>
                    </a:lnTo>
                    <a:lnTo>
                      <a:pt x="622" y="343"/>
                    </a:lnTo>
                    <a:lnTo>
                      <a:pt x="615" y="320"/>
                    </a:lnTo>
                    <a:lnTo>
                      <a:pt x="605" y="296"/>
                    </a:lnTo>
                    <a:lnTo>
                      <a:pt x="598" y="273"/>
                    </a:lnTo>
                    <a:lnTo>
                      <a:pt x="588" y="249"/>
                    </a:lnTo>
                    <a:lnTo>
                      <a:pt x="582" y="226"/>
                    </a:lnTo>
                    <a:lnTo>
                      <a:pt x="575" y="202"/>
                    </a:lnTo>
                    <a:lnTo>
                      <a:pt x="565" y="179"/>
                    </a:lnTo>
                    <a:lnTo>
                      <a:pt x="558" y="158"/>
                    </a:lnTo>
                    <a:lnTo>
                      <a:pt x="551" y="135"/>
                    </a:lnTo>
                    <a:lnTo>
                      <a:pt x="541" y="115"/>
                    </a:lnTo>
                    <a:lnTo>
                      <a:pt x="535" y="98"/>
                    </a:lnTo>
                    <a:lnTo>
                      <a:pt x="528" y="78"/>
                    </a:lnTo>
                    <a:lnTo>
                      <a:pt x="518" y="61"/>
                    </a:lnTo>
                    <a:lnTo>
                      <a:pt x="511" y="47"/>
                    </a:lnTo>
                    <a:lnTo>
                      <a:pt x="501" y="34"/>
                    </a:lnTo>
                    <a:lnTo>
                      <a:pt x="494" y="24"/>
                    </a:lnTo>
                    <a:lnTo>
                      <a:pt x="487" y="14"/>
                    </a:lnTo>
                    <a:lnTo>
                      <a:pt x="477" y="10"/>
                    </a:lnTo>
                    <a:lnTo>
                      <a:pt x="471" y="4"/>
                    </a:lnTo>
                    <a:lnTo>
                      <a:pt x="464" y="0"/>
                    </a:lnTo>
                    <a:lnTo>
                      <a:pt x="454" y="0"/>
                    </a:lnTo>
                    <a:close/>
                  </a:path>
                </a:pathLst>
              </a:custGeom>
              <a:solidFill>
                <a:srgbClr val="F9C9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
              <p:cNvSpPr>
                <a:spLocks/>
              </p:cNvSpPr>
              <p:nvPr/>
            </p:nvSpPr>
            <p:spPr bwMode="auto">
              <a:xfrm>
                <a:off x="7618110" y="5662647"/>
                <a:ext cx="95044" cy="11315"/>
              </a:xfrm>
              <a:custGeom>
                <a:avLst/>
                <a:gdLst>
                  <a:gd name="T0" fmla="*/ 84 w 84"/>
                  <a:gd name="T1" fmla="*/ 0 h 10"/>
                  <a:gd name="T2" fmla="*/ 84 w 84"/>
                  <a:gd name="T3" fmla="*/ 0 h 10"/>
                  <a:gd name="T4" fmla="*/ 78 w 84"/>
                  <a:gd name="T5" fmla="*/ 0 h 10"/>
                  <a:gd name="T6" fmla="*/ 67 w 84"/>
                  <a:gd name="T7" fmla="*/ 0 h 10"/>
                  <a:gd name="T8" fmla="*/ 61 w 84"/>
                  <a:gd name="T9" fmla="*/ 0 h 10"/>
                  <a:gd name="T10" fmla="*/ 54 w 84"/>
                  <a:gd name="T11" fmla="*/ 0 h 10"/>
                  <a:gd name="T12" fmla="*/ 44 w 84"/>
                  <a:gd name="T13" fmla="*/ 3 h 10"/>
                  <a:gd name="T14" fmla="*/ 37 w 84"/>
                  <a:gd name="T15" fmla="*/ 3 h 10"/>
                  <a:gd name="T16" fmla="*/ 27 w 84"/>
                  <a:gd name="T17" fmla="*/ 3 h 10"/>
                  <a:gd name="T18" fmla="*/ 20 w 84"/>
                  <a:gd name="T19" fmla="*/ 3 h 10"/>
                  <a:gd name="T20" fmla="*/ 14 w 84"/>
                  <a:gd name="T21" fmla="*/ 3 h 10"/>
                  <a:gd name="T22" fmla="*/ 4 w 84"/>
                  <a:gd name="T23" fmla="*/ 7 h 10"/>
                  <a:gd name="T24" fmla="*/ 0 w 84"/>
                  <a:gd name="T25" fmla="*/ 7 h 10"/>
                  <a:gd name="T26" fmla="*/ 4 w 84"/>
                  <a:gd name="T27" fmla="*/ 7 h 10"/>
                  <a:gd name="T28" fmla="*/ 14 w 84"/>
                  <a:gd name="T29" fmla="*/ 7 h 10"/>
                  <a:gd name="T30" fmla="*/ 20 w 84"/>
                  <a:gd name="T31" fmla="*/ 10 h 10"/>
                  <a:gd name="T32" fmla="*/ 27 w 84"/>
                  <a:gd name="T33" fmla="*/ 10 h 10"/>
                  <a:gd name="T34" fmla="*/ 37 w 84"/>
                  <a:gd name="T35" fmla="*/ 10 h 10"/>
                  <a:gd name="T36" fmla="*/ 44 w 84"/>
                  <a:gd name="T37" fmla="*/ 10 h 10"/>
                  <a:gd name="T38" fmla="*/ 54 w 84"/>
                  <a:gd name="T39" fmla="*/ 7 h 10"/>
                  <a:gd name="T40" fmla="*/ 61 w 84"/>
                  <a:gd name="T41" fmla="*/ 7 h 10"/>
                  <a:gd name="T42" fmla="*/ 67 w 84"/>
                  <a:gd name="T43" fmla="*/ 3 h 10"/>
                  <a:gd name="T44" fmla="*/ 78 w 84"/>
                  <a:gd name="T45" fmla="*/ 3 h 10"/>
                  <a:gd name="T46" fmla="*/ 84 w 84"/>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10">
                    <a:moveTo>
                      <a:pt x="84" y="0"/>
                    </a:moveTo>
                    <a:lnTo>
                      <a:pt x="84" y="0"/>
                    </a:lnTo>
                    <a:lnTo>
                      <a:pt x="78" y="0"/>
                    </a:lnTo>
                    <a:lnTo>
                      <a:pt x="67" y="0"/>
                    </a:lnTo>
                    <a:lnTo>
                      <a:pt x="61" y="0"/>
                    </a:lnTo>
                    <a:lnTo>
                      <a:pt x="54" y="0"/>
                    </a:lnTo>
                    <a:lnTo>
                      <a:pt x="44" y="3"/>
                    </a:lnTo>
                    <a:lnTo>
                      <a:pt x="37" y="3"/>
                    </a:lnTo>
                    <a:lnTo>
                      <a:pt x="27" y="3"/>
                    </a:lnTo>
                    <a:lnTo>
                      <a:pt x="20" y="3"/>
                    </a:lnTo>
                    <a:lnTo>
                      <a:pt x="14" y="3"/>
                    </a:lnTo>
                    <a:lnTo>
                      <a:pt x="4" y="7"/>
                    </a:lnTo>
                    <a:lnTo>
                      <a:pt x="0" y="7"/>
                    </a:lnTo>
                    <a:lnTo>
                      <a:pt x="4" y="7"/>
                    </a:lnTo>
                    <a:lnTo>
                      <a:pt x="14" y="7"/>
                    </a:lnTo>
                    <a:lnTo>
                      <a:pt x="20" y="10"/>
                    </a:lnTo>
                    <a:lnTo>
                      <a:pt x="27" y="10"/>
                    </a:lnTo>
                    <a:lnTo>
                      <a:pt x="37" y="10"/>
                    </a:lnTo>
                    <a:lnTo>
                      <a:pt x="44" y="10"/>
                    </a:lnTo>
                    <a:lnTo>
                      <a:pt x="54" y="7"/>
                    </a:lnTo>
                    <a:lnTo>
                      <a:pt x="61" y="7"/>
                    </a:lnTo>
                    <a:lnTo>
                      <a:pt x="67" y="3"/>
                    </a:lnTo>
                    <a:lnTo>
                      <a:pt x="78" y="3"/>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6"/>
              <p:cNvSpPr>
                <a:spLocks/>
              </p:cNvSpPr>
              <p:nvPr/>
            </p:nvSpPr>
            <p:spPr bwMode="auto">
              <a:xfrm>
                <a:off x="6442503" y="5604941"/>
                <a:ext cx="235348" cy="61100"/>
              </a:xfrm>
              <a:custGeom>
                <a:avLst/>
                <a:gdLst>
                  <a:gd name="T0" fmla="*/ 208 w 208"/>
                  <a:gd name="T1" fmla="*/ 0 h 54"/>
                  <a:gd name="T2" fmla="*/ 191 w 208"/>
                  <a:gd name="T3" fmla="*/ 24 h 54"/>
                  <a:gd name="T4" fmla="*/ 175 w 208"/>
                  <a:gd name="T5" fmla="*/ 38 h 54"/>
                  <a:gd name="T6" fmla="*/ 161 w 208"/>
                  <a:gd name="T7" fmla="*/ 44 h 54"/>
                  <a:gd name="T8" fmla="*/ 144 w 208"/>
                  <a:gd name="T9" fmla="*/ 48 h 54"/>
                  <a:gd name="T10" fmla="*/ 128 w 208"/>
                  <a:gd name="T11" fmla="*/ 48 h 54"/>
                  <a:gd name="T12" fmla="*/ 111 w 208"/>
                  <a:gd name="T13" fmla="*/ 51 h 54"/>
                  <a:gd name="T14" fmla="*/ 97 w 208"/>
                  <a:gd name="T15" fmla="*/ 51 h 54"/>
                  <a:gd name="T16" fmla="*/ 80 w 208"/>
                  <a:gd name="T17" fmla="*/ 51 h 54"/>
                  <a:gd name="T18" fmla="*/ 64 w 208"/>
                  <a:gd name="T19" fmla="*/ 51 h 54"/>
                  <a:gd name="T20" fmla="*/ 47 w 208"/>
                  <a:gd name="T21" fmla="*/ 51 h 54"/>
                  <a:gd name="T22" fmla="*/ 33 w 208"/>
                  <a:gd name="T23" fmla="*/ 51 h 54"/>
                  <a:gd name="T24" fmla="*/ 17 w 208"/>
                  <a:gd name="T25" fmla="*/ 51 h 54"/>
                  <a:gd name="T26" fmla="*/ 0 w 208"/>
                  <a:gd name="T27" fmla="*/ 51 h 54"/>
                  <a:gd name="T28" fmla="*/ 10 w 208"/>
                  <a:gd name="T29" fmla="*/ 44 h 54"/>
                  <a:gd name="T30" fmla="*/ 23 w 208"/>
                  <a:gd name="T31" fmla="*/ 44 h 54"/>
                  <a:gd name="T32" fmla="*/ 40 w 208"/>
                  <a:gd name="T33" fmla="*/ 44 h 54"/>
                  <a:gd name="T34" fmla="*/ 57 w 208"/>
                  <a:gd name="T35" fmla="*/ 44 h 54"/>
                  <a:gd name="T36" fmla="*/ 74 w 208"/>
                  <a:gd name="T37" fmla="*/ 44 h 54"/>
                  <a:gd name="T38" fmla="*/ 74 w 208"/>
                  <a:gd name="T39" fmla="*/ 44 h 54"/>
                  <a:gd name="T40" fmla="*/ 57 w 208"/>
                  <a:gd name="T41" fmla="*/ 44 h 54"/>
                  <a:gd name="T42" fmla="*/ 40 w 208"/>
                  <a:gd name="T43" fmla="*/ 41 h 54"/>
                  <a:gd name="T44" fmla="*/ 23 w 208"/>
                  <a:gd name="T45" fmla="*/ 41 h 54"/>
                  <a:gd name="T46" fmla="*/ 10 w 208"/>
                  <a:gd name="T47" fmla="*/ 41 h 54"/>
                  <a:gd name="T48" fmla="*/ 0 w 208"/>
                  <a:gd name="T49" fmla="*/ 54 h 54"/>
                  <a:gd name="T50" fmla="*/ 17 w 208"/>
                  <a:gd name="T51" fmla="*/ 54 h 54"/>
                  <a:gd name="T52" fmla="*/ 33 w 208"/>
                  <a:gd name="T53" fmla="*/ 54 h 54"/>
                  <a:gd name="T54" fmla="*/ 47 w 208"/>
                  <a:gd name="T55" fmla="*/ 54 h 54"/>
                  <a:gd name="T56" fmla="*/ 64 w 208"/>
                  <a:gd name="T57" fmla="*/ 54 h 54"/>
                  <a:gd name="T58" fmla="*/ 80 w 208"/>
                  <a:gd name="T59" fmla="*/ 51 h 54"/>
                  <a:gd name="T60" fmla="*/ 97 w 208"/>
                  <a:gd name="T61" fmla="*/ 51 h 54"/>
                  <a:gd name="T62" fmla="*/ 111 w 208"/>
                  <a:gd name="T63" fmla="*/ 51 h 54"/>
                  <a:gd name="T64" fmla="*/ 128 w 208"/>
                  <a:gd name="T65" fmla="*/ 51 h 54"/>
                  <a:gd name="T66" fmla="*/ 144 w 208"/>
                  <a:gd name="T67" fmla="*/ 48 h 54"/>
                  <a:gd name="T68" fmla="*/ 161 w 208"/>
                  <a:gd name="T69" fmla="*/ 44 h 54"/>
                  <a:gd name="T70" fmla="*/ 175 w 208"/>
                  <a:gd name="T71" fmla="*/ 38 h 54"/>
                  <a:gd name="T72" fmla="*/ 191 w 208"/>
                  <a:gd name="T73" fmla="*/ 24 h 54"/>
                  <a:gd name="T74" fmla="*/ 208 w 208"/>
                  <a:gd name="T7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 h="54">
                    <a:moveTo>
                      <a:pt x="208" y="0"/>
                    </a:moveTo>
                    <a:lnTo>
                      <a:pt x="208" y="0"/>
                    </a:lnTo>
                    <a:lnTo>
                      <a:pt x="198" y="14"/>
                    </a:lnTo>
                    <a:lnTo>
                      <a:pt x="191" y="24"/>
                    </a:lnTo>
                    <a:lnTo>
                      <a:pt x="185" y="31"/>
                    </a:lnTo>
                    <a:lnTo>
                      <a:pt x="175" y="38"/>
                    </a:lnTo>
                    <a:lnTo>
                      <a:pt x="168" y="41"/>
                    </a:lnTo>
                    <a:lnTo>
                      <a:pt x="161" y="44"/>
                    </a:lnTo>
                    <a:lnTo>
                      <a:pt x="151" y="48"/>
                    </a:lnTo>
                    <a:lnTo>
                      <a:pt x="144" y="48"/>
                    </a:lnTo>
                    <a:lnTo>
                      <a:pt x="138" y="48"/>
                    </a:lnTo>
                    <a:lnTo>
                      <a:pt x="128" y="48"/>
                    </a:lnTo>
                    <a:lnTo>
                      <a:pt x="121" y="48"/>
                    </a:lnTo>
                    <a:lnTo>
                      <a:pt x="111" y="51"/>
                    </a:lnTo>
                    <a:lnTo>
                      <a:pt x="104" y="51"/>
                    </a:lnTo>
                    <a:lnTo>
                      <a:pt x="97" y="51"/>
                    </a:lnTo>
                    <a:lnTo>
                      <a:pt x="87" y="51"/>
                    </a:lnTo>
                    <a:lnTo>
                      <a:pt x="80" y="51"/>
                    </a:lnTo>
                    <a:lnTo>
                      <a:pt x="74" y="51"/>
                    </a:lnTo>
                    <a:lnTo>
                      <a:pt x="64" y="51"/>
                    </a:lnTo>
                    <a:lnTo>
                      <a:pt x="57" y="51"/>
                    </a:lnTo>
                    <a:lnTo>
                      <a:pt x="47" y="51"/>
                    </a:lnTo>
                    <a:lnTo>
                      <a:pt x="40" y="51"/>
                    </a:lnTo>
                    <a:lnTo>
                      <a:pt x="33" y="51"/>
                    </a:lnTo>
                    <a:lnTo>
                      <a:pt x="23" y="51"/>
                    </a:lnTo>
                    <a:lnTo>
                      <a:pt x="17" y="51"/>
                    </a:lnTo>
                    <a:lnTo>
                      <a:pt x="10" y="51"/>
                    </a:lnTo>
                    <a:lnTo>
                      <a:pt x="0" y="51"/>
                    </a:lnTo>
                    <a:lnTo>
                      <a:pt x="0" y="44"/>
                    </a:lnTo>
                    <a:lnTo>
                      <a:pt x="10" y="44"/>
                    </a:lnTo>
                    <a:lnTo>
                      <a:pt x="17" y="44"/>
                    </a:lnTo>
                    <a:lnTo>
                      <a:pt x="23" y="44"/>
                    </a:lnTo>
                    <a:lnTo>
                      <a:pt x="33" y="44"/>
                    </a:lnTo>
                    <a:lnTo>
                      <a:pt x="40" y="44"/>
                    </a:lnTo>
                    <a:lnTo>
                      <a:pt x="47" y="44"/>
                    </a:lnTo>
                    <a:lnTo>
                      <a:pt x="57" y="44"/>
                    </a:lnTo>
                    <a:lnTo>
                      <a:pt x="64" y="44"/>
                    </a:lnTo>
                    <a:lnTo>
                      <a:pt x="74" y="44"/>
                    </a:lnTo>
                    <a:lnTo>
                      <a:pt x="80" y="44"/>
                    </a:lnTo>
                    <a:lnTo>
                      <a:pt x="74" y="44"/>
                    </a:lnTo>
                    <a:lnTo>
                      <a:pt x="64" y="44"/>
                    </a:lnTo>
                    <a:lnTo>
                      <a:pt x="57" y="44"/>
                    </a:lnTo>
                    <a:lnTo>
                      <a:pt x="47" y="44"/>
                    </a:lnTo>
                    <a:lnTo>
                      <a:pt x="40" y="41"/>
                    </a:lnTo>
                    <a:lnTo>
                      <a:pt x="33" y="41"/>
                    </a:lnTo>
                    <a:lnTo>
                      <a:pt x="23" y="41"/>
                    </a:lnTo>
                    <a:lnTo>
                      <a:pt x="17" y="41"/>
                    </a:lnTo>
                    <a:lnTo>
                      <a:pt x="10" y="41"/>
                    </a:lnTo>
                    <a:lnTo>
                      <a:pt x="0" y="38"/>
                    </a:lnTo>
                    <a:lnTo>
                      <a:pt x="0" y="54"/>
                    </a:lnTo>
                    <a:lnTo>
                      <a:pt x="10" y="54"/>
                    </a:lnTo>
                    <a:lnTo>
                      <a:pt x="17" y="54"/>
                    </a:lnTo>
                    <a:lnTo>
                      <a:pt x="23" y="54"/>
                    </a:lnTo>
                    <a:lnTo>
                      <a:pt x="33" y="54"/>
                    </a:lnTo>
                    <a:lnTo>
                      <a:pt x="40" y="54"/>
                    </a:lnTo>
                    <a:lnTo>
                      <a:pt x="47" y="54"/>
                    </a:lnTo>
                    <a:lnTo>
                      <a:pt x="57" y="54"/>
                    </a:lnTo>
                    <a:lnTo>
                      <a:pt x="64" y="54"/>
                    </a:lnTo>
                    <a:lnTo>
                      <a:pt x="74" y="51"/>
                    </a:lnTo>
                    <a:lnTo>
                      <a:pt x="80" y="51"/>
                    </a:lnTo>
                    <a:lnTo>
                      <a:pt x="87" y="51"/>
                    </a:lnTo>
                    <a:lnTo>
                      <a:pt x="97" y="51"/>
                    </a:lnTo>
                    <a:lnTo>
                      <a:pt x="104" y="51"/>
                    </a:lnTo>
                    <a:lnTo>
                      <a:pt x="111" y="51"/>
                    </a:lnTo>
                    <a:lnTo>
                      <a:pt x="121" y="51"/>
                    </a:lnTo>
                    <a:lnTo>
                      <a:pt x="128" y="51"/>
                    </a:lnTo>
                    <a:lnTo>
                      <a:pt x="138" y="51"/>
                    </a:lnTo>
                    <a:lnTo>
                      <a:pt x="144" y="48"/>
                    </a:lnTo>
                    <a:lnTo>
                      <a:pt x="151" y="48"/>
                    </a:lnTo>
                    <a:lnTo>
                      <a:pt x="161" y="44"/>
                    </a:lnTo>
                    <a:lnTo>
                      <a:pt x="168" y="44"/>
                    </a:lnTo>
                    <a:lnTo>
                      <a:pt x="175" y="38"/>
                    </a:lnTo>
                    <a:lnTo>
                      <a:pt x="185" y="34"/>
                    </a:lnTo>
                    <a:lnTo>
                      <a:pt x="191" y="24"/>
                    </a:lnTo>
                    <a:lnTo>
                      <a:pt x="198" y="14"/>
                    </a:lnTo>
                    <a:lnTo>
                      <a:pt x="2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7"/>
              <p:cNvSpPr>
                <a:spLocks/>
              </p:cNvSpPr>
              <p:nvPr/>
            </p:nvSpPr>
            <p:spPr bwMode="auto">
              <a:xfrm>
                <a:off x="7123654" y="5038070"/>
                <a:ext cx="399413" cy="674362"/>
              </a:xfrm>
              <a:custGeom>
                <a:avLst/>
                <a:gdLst>
                  <a:gd name="T0" fmla="*/ 3 w 353"/>
                  <a:gd name="T1" fmla="*/ 10 h 596"/>
                  <a:gd name="T2" fmla="*/ 20 w 353"/>
                  <a:gd name="T3" fmla="*/ 84 h 596"/>
                  <a:gd name="T4" fmla="*/ 37 w 353"/>
                  <a:gd name="T5" fmla="*/ 162 h 596"/>
                  <a:gd name="T6" fmla="*/ 50 w 353"/>
                  <a:gd name="T7" fmla="*/ 239 h 596"/>
                  <a:gd name="T8" fmla="*/ 67 w 353"/>
                  <a:gd name="T9" fmla="*/ 313 h 596"/>
                  <a:gd name="T10" fmla="*/ 84 w 353"/>
                  <a:gd name="T11" fmla="*/ 380 h 596"/>
                  <a:gd name="T12" fmla="*/ 101 w 353"/>
                  <a:gd name="T13" fmla="*/ 438 h 596"/>
                  <a:gd name="T14" fmla="*/ 114 w 353"/>
                  <a:gd name="T15" fmla="*/ 488 h 596"/>
                  <a:gd name="T16" fmla="*/ 131 w 353"/>
                  <a:gd name="T17" fmla="*/ 525 h 596"/>
                  <a:gd name="T18" fmla="*/ 148 w 353"/>
                  <a:gd name="T19" fmla="*/ 552 h 596"/>
                  <a:gd name="T20" fmla="*/ 165 w 353"/>
                  <a:gd name="T21" fmla="*/ 569 h 596"/>
                  <a:gd name="T22" fmla="*/ 178 w 353"/>
                  <a:gd name="T23" fmla="*/ 582 h 596"/>
                  <a:gd name="T24" fmla="*/ 195 w 353"/>
                  <a:gd name="T25" fmla="*/ 592 h 596"/>
                  <a:gd name="T26" fmla="*/ 212 w 353"/>
                  <a:gd name="T27" fmla="*/ 596 h 596"/>
                  <a:gd name="T28" fmla="*/ 225 w 353"/>
                  <a:gd name="T29" fmla="*/ 596 h 596"/>
                  <a:gd name="T30" fmla="*/ 242 w 353"/>
                  <a:gd name="T31" fmla="*/ 596 h 596"/>
                  <a:gd name="T32" fmla="*/ 259 w 353"/>
                  <a:gd name="T33" fmla="*/ 592 h 596"/>
                  <a:gd name="T34" fmla="*/ 276 w 353"/>
                  <a:gd name="T35" fmla="*/ 589 h 596"/>
                  <a:gd name="T36" fmla="*/ 289 w 353"/>
                  <a:gd name="T37" fmla="*/ 586 h 596"/>
                  <a:gd name="T38" fmla="*/ 306 w 353"/>
                  <a:gd name="T39" fmla="*/ 579 h 596"/>
                  <a:gd name="T40" fmla="*/ 323 w 353"/>
                  <a:gd name="T41" fmla="*/ 576 h 596"/>
                  <a:gd name="T42" fmla="*/ 340 w 353"/>
                  <a:gd name="T43" fmla="*/ 572 h 596"/>
                  <a:gd name="T44" fmla="*/ 353 w 353"/>
                  <a:gd name="T45" fmla="*/ 565 h 596"/>
                  <a:gd name="T46" fmla="*/ 340 w 353"/>
                  <a:gd name="T47" fmla="*/ 565 h 596"/>
                  <a:gd name="T48" fmla="*/ 323 w 353"/>
                  <a:gd name="T49" fmla="*/ 565 h 596"/>
                  <a:gd name="T50" fmla="*/ 306 w 353"/>
                  <a:gd name="T51" fmla="*/ 565 h 596"/>
                  <a:gd name="T52" fmla="*/ 289 w 353"/>
                  <a:gd name="T53" fmla="*/ 562 h 596"/>
                  <a:gd name="T54" fmla="*/ 276 w 353"/>
                  <a:gd name="T55" fmla="*/ 555 h 596"/>
                  <a:gd name="T56" fmla="*/ 259 w 353"/>
                  <a:gd name="T57" fmla="*/ 542 h 596"/>
                  <a:gd name="T58" fmla="*/ 242 w 353"/>
                  <a:gd name="T59" fmla="*/ 525 h 596"/>
                  <a:gd name="T60" fmla="*/ 225 w 353"/>
                  <a:gd name="T61" fmla="*/ 505 h 596"/>
                  <a:gd name="T62" fmla="*/ 212 w 353"/>
                  <a:gd name="T63" fmla="*/ 478 h 596"/>
                  <a:gd name="T64" fmla="*/ 202 w 353"/>
                  <a:gd name="T65" fmla="*/ 461 h 596"/>
                  <a:gd name="T66" fmla="*/ 188 w 353"/>
                  <a:gd name="T67" fmla="*/ 448 h 596"/>
                  <a:gd name="T68" fmla="*/ 171 w 353"/>
                  <a:gd name="T69" fmla="*/ 424 h 596"/>
                  <a:gd name="T70" fmla="*/ 155 w 353"/>
                  <a:gd name="T71" fmla="*/ 390 h 596"/>
                  <a:gd name="T72" fmla="*/ 138 w 353"/>
                  <a:gd name="T73" fmla="*/ 347 h 596"/>
                  <a:gd name="T74" fmla="*/ 124 w 353"/>
                  <a:gd name="T75" fmla="*/ 296 h 596"/>
                  <a:gd name="T76" fmla="*/ 107 w 353"/>
                  <a:gd name="T77" fmla="*/ 239 h 596"/>
                  <a:gd name="T78" fmla="*/ 91 w 353"/>
                  <a:gd name="T79" fmla="*/ 179 h 596"/>
                  <a:gd name="T80" fmla="*/ 74 w 353"/>
                  <a:gd name="T81" fmla="*/ 128 h 596"/>
                  <a:gd name="T82" fmla="*/ 60 w 353"/>
                  <a:gd name="T83" fmla="*/ 88 h 596"/>
                  <a:gd name="T84" fmla="*/ 44 w 353"/>
                  <a:gd name="T85" fmla="*/ 57 h 596"/>
                  <a:gd name="T86" fmla="*/ 27 w 353"/>
                  <a:gd name="T87" fmla="*/ 30 h 596"/>
                  <a:gd name="T88" fmla="*/ 13 w 353"/>
                  <a:gd name="T89" fmla="*/ 10 h 596"/>
                  <a:gd name="T90" fmla="*/ 0 w 353"/>
                  <a:gd name="T9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3" h="596">
                    <a:moveTo>
                      <a:pt x="0" y="0"/>
                    </a:moveTo>
                    <a:lnTo>
                      <a:pt x="3" y="10"/>
                    </a:lnTo>
                    <a:lnTo>
                      <a:pt x="13" y="47"/>
                    </a:lnTo>
                    <a:lnTo>
                      <a:pt x="20" y="84"/>
                    </a:lnTo>
                    <a:lnTo>
                      <a:pt x="27" y="125"/>
                    </a:lnTo>
                    <a:lnTo>
                      <a:pt x="37" y="162"/>
                    </a:lnTo>
                    <a:lnTo>
                      <a:pt x="44" y="202"/>
                    </a:lnTo>
                    <a:lnTo>
                      <a:pt x="50" y="239"/>
                    </a:lnTo>
                    <a:lnTo>
                      <a:pt x="60" y="276"/>
                    </a:lnTo>
                    <a:lnTo>
                      <a:pt x="67" y="313"/>
                    </a:lnTo>
                    <a:lnTo>
                      <a:pt x="74" y="347"/>
                    </a:lnTo>
                    <a:lnTo>
                      <a:pt x="84" y="380"/>
                    </a:lnTo>
                    <a:lnTo>
                      <a:pt x="91" y="411"/>
                    </a:lnTo>
                    <a:lnTo>
                      <a:pt x="101" y="438"/>
                    </a:lnTo>
                    <a:lnTo>
                      <a:pt x="107" y="464"/>
                    </a:lnTo>
                    <a:lnTo>
                      <a:pt x="114" y="488"/>
                    </a:lnTo>
                    <a:lnTo>
                      <a:pt x="124" y="505"/>
                    </a:lnTo>
                    <a:lnTo>
                      <a:pt x="131" y="525"/>
                    </a:lnTo>
                    <a:lnTo>
                      <a:pt x="138" y="539"/>
                    </a:lnTo>
                    <a:lnTo>
                      <a:pt x="148" y="552"/>
                    </a:lnTo>
                    <a:lnTo>
                      <a:pt x="155" y="562"/>
                    </a:lnTo>
                    <a:lnTo>
                      <a:pt x="165" y="569"/>
                    </a:lnTo>
                    <a:lnTo>
                      <a:pt x="171" y="579"/>
                    </a:lnTo>
                    <a:lnTo>
                      <a:pt x="178" y="582"/>
                    </a:lnTo>
                    <a:lnTo>
                      <a:pt x="188" y="589"/>
                    </a:lnTo>
                    <a:lnTo>
                      <a:pt x="195" y="592"/>
                    </a:lnTo>
                    <a:lnTo>
                      <a:pt x="202" y="592"/>
                    </a:lnTo>
                    <a:lnTo>
                      <a:pt x="212" y="596"/>
                    </a:lnTo>
                    <a:lnTo>
                      <a:pt x="219" y="596"/>
                    </a:lnTo>
                    <a:lnTo>
                      <a:pt x="225" y="596"/>
                    </a:lnTo>
                    <a:lnTo>
                      <a:pt x="235" y="596"/>
                    </a:lnTo>
                    <a:lnTo>
                      <a:pt x="242" y="596"/>
                    </a:lnTo>
                    <a:lnTo>
                      <a:pt x="249" y="592"/>
                    </a:lnTo>
                    <a:lnTo>
                      <a:pt x="259" y="592"/>
                    </a:lnTo>
                    <a:lnTo>
                      <a:pt x="266" y="592"/>
                    </a:lnTo>
                    <a:lnTo>
                      <a:pt x="276" y="589"/>
                    </a:lnTo>
                    <a:lnTo>
                      <a:pt x="282" y="586"/>
                    </a:lnTo>
                    <a:lnTo>
                      <a:pt x="289" y="586"/>
                    </a:lnTo>
                    <a:lnTo>
                      <a:pt x="299" y="582"/>
                    </a:lnTo>
                    <a:lnTo>
                      <a:pt x="306" y="579"/>
                    </a:lnTo>
                    <a:lnTo>
                      <a:pt x="316" y="579"/>
                    </a:lnTo>
                    <a:lnTo>
                      <a:pt x="323" y="576"/>
                    </a:lnTo>
                    <a:lnTo>
                      <a:pt x="330" y="572"/>
                    </a:lnTo>
                    <a:lnTo>
                      <a:pt x="340" y="572"/>
                    </a:lnTo>
                    <a:lnTo>
                      <a:pt x="346" y="569"/>
                    </a:lnTo>
                    <a:lnTo>
                      <a:pt x="353" y="565"/>
                    </a:lnTo>
                    <a:lnTo>
                      <a:pt x="346" y="565"/>
                    </a:lnTo>
                    <a:lnTo>
                      <a:pt x="340" y="565"/>
                    </a:lnTo>
                    <a:lnTo>
                      <a:pt x="330" y="565"/>
                    </a:lnTo>
                    <a:lnTo>
                      <a:pt x="323" y="565"/>
                    </a:lnTo>
                    <a:lnTo>
                      <a:pt x="316" y="565"/>
                    </a:lnTo>
                    <a:lnTo>
                      <a:pt x="306" y="565"/>
                    </a:lnTo>
                    <a:lnTo>
                      <a:pt x="299" y="562"/>
                    </a:lnTo>
                    <a:lnTo>
                      <a:pt x="289" y="562"/>
                    </a:lnTo>
                    <a:lnTo>
                      <a:pt x="282" y="559"/>
                    </a:lnTo>
                    <a:lnTo>
                      <a:pt x="276" y="555"/>
                    </a:lnTo>
                    <a:lnTo>
                      <a:pt x="266" y="549"/>
                    </a:lnTo>
                    <a:lnTo>
                      <a:pt x="259" y="542"/>
                    </a:lnTo>
                    <a:lnTo>
                      <a:pt x="249" y="535"/>
                    </a:lnTo>
                    <a:lnTo>
                      <a:pt x="242" y="525"/>
                    </a:lnTo>
                    <a:lnTo>
                      <a:pt x="235" y="515"/>
                    </a:lnTo>
                    <a:lnTo>
                      <a:pt x="225" y="505"/>
                    </a:lnTo>
                    <a:lnTo>
                      <a:pt x="219" y="491"/>
                    </a:lnTo>
                    <a:lnTo>
                      <a:pt x="212" y="478"/>
                    </a:lnTo>
                    <a:lnTo>
                      <a:pt x="205" y="461"/>
                    </a:lnTo>
                    <a:lnTo>
                      <a:pt x="202" y="461"/>
                    </a:lnTo>
                    <a:lnTo>
                      <a:pt x="195" y="454"/>
                    </a:lnTo>
                    <a:lnTo>
                      <a:pt x="188" y="448"/>
                    </a:lnTo>
                    <a:lnTo>
                      <a:pt x="178" y="438"/>
                    </a:lnTo>
                    <a:lnTo>
                      <a:pt x="171" y="424"/>
                    </a:lnTo>
                    <a:lnTo>
                      <a:pt x="165" y="411"/>
                    </a:lnTo>
                    <a:lnTo>
                      <a:pt x="155" y="390"/>
                    </a:lnTo>
                    <a:lnTo>
                      <a:pt x="148" y="370"/>
                    </a:lnTo>
                    <a:lnTo>
                      <a:pt x="138" y="347"/>
                    </a:lnTo>
                    <a:lnTo>
                      <a:pt x="131" y="323"/>
                    </a:lnTo>
                    <a:lnTo>
                      <a:pt x="124" y="296"/>
                    </a:lnTo>
                    <a:lnTo>
                      <a:pt x="114" y="269"/>
                    </a:lnTo>
                    <a:lnTo>
                      <a:pt x="107" y="239"/>
                    </a:lnTo>
                    <a:lnTo>
                      <a:pt x="101" y="209"/>
                    </a:lnTo>
                    <a:lnTo>
                      <a:pt x="91" y="179"/>
                    </a:lnTo>
                    <a:lnTo>
                      <a:pt x="84" y="148"/>
                    </a:lnTo>
                    <a:lnTo>
                      <a:pt x="74" y="128"/>
                    </a:lnTo>
                    <a:lnTo>
                      <a:pt x="67" y="108"/>
                    </a:lnTo>
                    <a:lnTo>
                      <a:pt x="60" y="88"/>
                    </a:lnTo>
                    <a:lnTo>
                      <a:pt x="50" y="71"/>
                    </a:lnTo>
                    <a:lnTo>
                      <a:pt x="44" y="57"/>
                    </a:lnTo>
                    <a:lnTo>
                      <a:pt x="37" y="44"/>
                    </a:lnTo>
                    <a:lnTo>
                      <a:pt x="27" y="30"/>
                    </a:lnTo>
                    <a:lnTo>
                      <a:pt x="20" y="20"/>
                    </a:lnTo>
                    <a:lnTo>
                      <a:pt x="13" y="10"/>
                    </a:lnTo>
                    <a:lnTo>
                      <a:pt x="3"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8"/>
              <p:cNvSpPr>
                <a:spLocks/>
              </p:cNvSpPr>
              <p:nvPr/>
            </p:nvSpPr>
            <p:spPr bwMode="auto">
              <a:xfrm>
                <a:off x="6663142" y="4558323"/>
                <a:ext cx="483142" cy="1062460"/>
              </a:xfrm>
              <a:custGeom>
                <a:avLst/>
                <a:gdLst>
                  <a:gd name="T0" fmla="*/ 252 w 427"/>
                  <a:gd name="T1" fmla="*/ 0 h 939"/>
                  <a:gd name="T2" fmla="*/ 235 w 427"/>
                  <a:gd name="T3" fmla="*/ 10 h 939"/>
                  <a:gd name="T4" fmla="*/ 218 w 427"/>
                  <a:gd name="T5" fmla="*/ 31 h 939"/>
                  <a:gd name="T6" fmla="*/ 205 w 427"/>
                  <a:gd name="T7" fmla="*/ 57 h 939"/>
                  <a:gd name="T8" fmla="*/ 188 w 427"/>
                  <a:gd name="T9" fmla="*/ 94 h 939"/>
                  <a:gd name="T10" fmla="*/ 171 w 427"/>
                  <a:gd name="T11" fmla="*/ 138 h 939"/>
                  <a:gd name="T12" fmla="*/ 155 w 427"/>
                  <a:gd name="T13" fmla="*/ 192 h 939"/>
                  <a:gd name="T14" fmla="*/ 141 w 427"/>
                  <a:gd name="T15" fmla="*/ 256 h 939"/>
                  <a:gd name="T16" fmla="*/ 124 w 427"/>
                  <a:gd name="T17" fmla="*/ 330 h 939"/>
                  <a:gd name="T18" fmla="*/ 107 w 427"/>
                  <a:gd name="T19" fmla="*/ 417 h 939"/>
                  <a:gd name="T20" fmla="*/ 94 w 427"/>
                  <a:gd name="T21" fmla="*/ 515 h 939"/>
                  <a:gd name="T22" fmla="*/ 77 w 427"/>
                  <a:gd name="T23" fmla="*/ 616 h 939"/>
                  <a:gd name="T24" fmla="*/ 60 w 427"/>
                  <a:gd name="T25" fmla="*/ 714 h 939"/>
                  <a:gd name="T26" fmla="*/ 44 w 427"/>
                  <a:gd name="T27" fmla="*/ 801 h 939"/>
                  <a:gd name="T28" fmla="*/ 27 w 427"/>
                  <a:gd name="T29" fmla="*/ 868 h 939"/>
                  <a:gd name="T30" fmla="*/ 13 w 427"/>
                  <a:gd name="T31" fmla="*/ 915 h 939"/>
                  <a:gd name="T32" fmla="*/ 0 w 427"/>
                  <a:gd name="T33" fmla="*/ 939 h 939"/>
                  <a:gd name="T34" fmla="*/ 13 w 427"/>
                  <a:gd name="T35" fmla="*/ 919 h 939"/>
                  <a:gd name="T36" fmla="*/ 27 w 427"/>
                  <a:gd name="T37" fmla="*/ 875 h 939"/>
                  <a:gd name="T38" fmla="*/ 44 w 427"/>
                  <a:gd name="T39" fmla="*/ 814 h 939"/>
                  <a:gd name="T40" fmla="*/ 60 w 427"/>
                  <a:gd name="T41" fmla="*/ 740 h 939"/>
                  <a:gd name="T42" fmla="*/ 77 w 427"/>
                  <a:gd name="T43" fmla="*/ 660 h 939"/>
                  <a:gd name="T44" fmla="*/ 94 w 427"/>
                  <a:gd name="T45" fmla="*/ 576 h 939"/>
                  <a:gd name="T46" fmla="*/ 107 w 427"/>
                  <a:gd name="T47" fmla="*/ 495 h 939"/>
                  <a:gd name="T48" fmla="*/ 124 w 427"/>
                  <a:gd name="T49" fmla="*/ 424 h 939"/>
                  <a:gd name="T50" fmla="*/ 141 w 427"/>
                  <a:gd name="T51" fmla="*/ 367 h 939"/>
                  <a:gd name="T52" fmla="*/ 155 w 427"/>
                  <a:gd name="T53" fmla="*/ 317 h 939"/>
                  <a:gd name="T54" fmla="*/ 171 w 427"/>
                  <a:gd name="T55" fmla="*/ 276 h 939"/>
                  <a:gd name="T56" fmla="*/ 188 w 427"/>
                  <a:gd name="T57" fmla="*/ 243 h 939"/>
                  <a:gd name="T58" fmla="*/ 205 w 427"/>
                  <a:gd name="T59" fmla="*/ 216 h 939"/>
                  <a:gd name="T60" fmla="*/ 215 w 427"/>
                  <a:gd name="T61" fmla="*/ 199 h 939"/>
                  <a:gd name="T62" fmla="*/ 229 w 427"/>
                  <a:gd name="T63" fmla="*/ 179 h 939"/>
                  <a:gd name="T64" fmla="*/ 242 w 427"/>
                  <a:gd name="T65" fmla="*/ 162 h 939"/>
                  <a:gd name="T66" fmla="*/ 259 w 427"/>
                  <a:gd name="T67" fmla="*/ 148 h 939"/>
                  <a:gd name="T68" fmla="*/ 276 w 427"/>
                  <a:gd name="T69" fmla="*/ 145 h 939"/>
                  <a:gd name="T70" fmla="*/ 292 w 427"/>
                  <a:gd name="T71" fmla="*/ 148 h 939"/>
                  <a:gd name="T72" fmla="*/ 306 w 427"/>
                  <a:gd name="T73" fmla="*/ 158 h 939"/>
                  <a:gd name="T74" fmla="*/ 323 w 427"/>
                  <a:gd name="T75" fmla="*/ 175 h 939"/>
                  <a:gd name="T76" fmla="*/ 340 w 427"/>
                  <a:gd name="T77" fmla="*/ 202 h 939"/>
                  <a:gd name="T78" fmla="*/ 350 w 427"/>
                  <a:gd name="T79" fmla="*/ 226 h 939"/>
                  <a:gd name="T80" fmla="*/ 363 w 427"/>
                  <a:gd name="T81" fmla="*/ 243 h 939"/>
                  <a:gd name="T82" fmla="*/ 380 w 427"/>
                  <a:gd name="T83" fmla="*/ 266 h 939"/>
                  <a:gd name="T84" fmla="*/ 393 w 427"/>
                  <a:gd name="T85" fmla="*/ 293 h 939"/>
                  <a:gd name="T86" fmla="*/ 410 w 427"/>
                  <a:gd name="T87" fmla="*/ 320 h 939"/>
                  <a:gd name="T88" fmla="*/ 427 w 427"/>
                  <a:gd name="T89" fmla="*/ 347 h 939"/>
                  <a:gd name="T90" fmla="*/ 427 w 427"/>
                  <a:gd name="T91" fmla="*/ 343 h 939"/>
                  <a:gd name="T92" fmla="*/ 410 w 427"/>
                  <a:gd name="T93" fmla="*/ 296 h 939"/>
                  <a:gd name="T94" fmla="*/ 393 w 427"/>
                  <a:gd name="T95" fmla="*/ 249 h 939"/>
                  <a:gd name="T96" fmla="*/ 380 w 427"/>
                  <a:gd name="T97" fmla="*/ 202 h 939"/>
                  <a:gd name="T98" fmla="*/ 363 w 427"/>
                  <a:gd name="T99" fmla="*/ 158 h 939"/>
                  <a:gd name="T100" fmla="*/ 346 w 427"/>
                  <a:gd name="T101" fmla="*/ 115 h 939"/>
                  <a:gd name="T102" fmla="*/ 333 w 427"/>
                  <a:gd name="T103" fmla="*/ 78 h 939"/>
                  <a:gd name="T104" fmla="*/ 316 w 427"/>
                  <a:gd name="T105" fmla="*/ 47 h 939"/>
                  <a:gd name="T106" fmla="*/ 299 w 427"/>
                  <a:gd name="T107" fmla="*/ 24 h 939"/>
                  <a:gd name="T108" fmla="*/ 282 w 427"/>
                  <a:gd name="T109" fmla="*/ 10 h 939"/>
                  <a:gd name="T110" fmla="*/ 269 w 427"/>
                  <a:gd name="T111"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7" h="939">
                    <a:moveTo>
                      <a:pt x="259" y="0"/>
                    </a:moveTo>
                    <a:lnTo>
                      <a:pt x="252" y="0"/>
                    </a:lnTo>
                    <a:lnTo>
                      <a:pt x="242" y="7"/>
                    </a:lnTo>
                    <a:lnTo>
                      <a:pt x="235" y="10"/>
                    </a:lnTo>
                    <a:lnTo>
                      <a:pt x="229" y="20"/>
                    </a:lnTo>
                    <a:lnTo>
                      <a:pt x="218" y="31"/>
                    </a:lnTo>
                    <a:lnTo>
                      <a:pt x="212" y="44"/>
                    </a:lnTo>
                    <a:lnTo>
                      <a:pt x="205" y="57"/>
                    </a:lnTo>
                    <a:lnTo>
                      <a:pt x="195" y="74"/>
                    </a:lnTo>
                    <a:lnTo>
                      <a:pt x="188" y="94"/>
                    </a:lnTo>
                    <a:lnTo>
                      <a:pt x="181" y="115"/>
                    </a:lnTo>
                    <a:lnTo>
                      <a:pt x="171" y="138"/>
                    </a:lnTo>
                    <a:lnTo>
                      <a:pt x="165" y="162"/>
                    </a:lnTo>
                    <a:lnTo>
                      <a:pt x="155" y="192"/>
                    </a:lnTo>
                    <a:lnTo>
                      <a:pt x="148" y="222"/>
                    </a:lnTo>
                    <a:lnTo>
                      <a:pt x="141" y="256"/>
                    </a:lnTo>
                    <a:lnTo>
                      <a:pt x="131" y="290"/>
                    </a:lnTo>
                    <a:lnTo>
                      <a:pt x="124" y="330"/>
                    </a:lnTo>
                    <a:lnTo>
                      <a:pt x="118" y="370"/>
                    </a:lnTo>
                    <a:lnTo>
                      <a:pt x="107" y="417"/>
                    </a:lnTo>
                    <a:lnTo>
                      <a:pt x="101" y="465"/>
                    </a:lnTo>
                    <a:lnTo>
                      <a:pt x="94" y="515"/>
                    </a:lnTo>
                    <a:lnTo>
                      <a:pt x="84" y="566"/>
                    </a:lnTo>
                    <a:lnTo>
                      <a:pt x="77" y="616"/>
                    </a:lnTo>
                    <a:lnTo>
                      <a:pt x="67" y="666"/>
                    </a:lnTo>
                    <a:lnTo>
                      <a:pt x="60" y="714"/>
                    </a:lnTo>
                    <a:lnTo>
                      <a:pt x="54" y="757"/>
                    </a:lnTo>
                    <a:lnTo>
                      <a:pt x="44" y="801"/>
                    </a:lnTo>
                    <a:lnTo>
                      <a:pt x="37" y="838"/>
                    </a:lnTo>
                    <a:lnTo>
                      <a:pt x="27" y="868"/>
                    </a:lnTo>
                    <a:lnTo>
                      <a:pt x="20" y="895"/>
                    </a:lnTo>
                    <a:lnTo>
                      <a:pt x="13" y="915"/>
                    </a:lnTo>
                    <a:lnTo>
                      <a:pt x="3" y="932"/>
                    </a:lnTo>
                    <a:lnTo>
                      <a:pt x="0" y="939"/>
                    </a:lnTo>
                    <a:lnTo>
                      <a:pt x="3" y="932"/>
                    </a:lnTo>
                    <a:lnTo>
                      <a:pt x="13" y="919"/>
                    </a:lnTo>
                    <a:lnTo>
                      <a:pt x="20" y="899"/>
                    </a:lnTo>
                    <a:lnTo>
                      <a:pt x="27" y="875"/>
                    </a:lnTo>
                    <a:lnTo>
                      <a:pt x="37" y="848"/>
                    </a:lnTo>
                    <a:lnTo>
                      <a:pt x="44" y="814"/>
                    </a:lnTo>
                    <a:lnTo>
                      <a:pt x="54" y="781"/>
                    </a:lnTo>
                    <a:lnTo>
                      <a:pt x="60" y="740"/>
                    </a:lnTo>
                    <a:lnTo>
                      <a:pt x="67" y="700"/>
                    </a:lnTo>
                    <a:lnTo>
                      <a:pt x="77" y="660"/>
                    </a:lnTo>
                    <a:lnTo>
                      <a:pt x="84" y="616"/>
                    </a:lnTo>
                    <a:lnTo>
                      <a:pt x="94" y="576"/>
                    </a:lnTo>
                    <a:lnTo>
                      <a:pt x="101" y="535"/>
                    </a:lnTo>
                    <a:lnTo>
                      <a:pt x="107" y="495"/>
                    </a:lnTo>
                    <a:lnTo>
                      <a:pt x="118" y="458"/>
                    </a:lnTo>
                    <a:lnTo>
                      <a:pt x="124" y="424"/>
                    </a:lnTo>
                    <a:lnTo>
                      <a:pt x="131" y="394"/>
                    </a:lnTo>
                    <a:lnTo>
                      <a:pt x="141" y="367"/>
                    </a:lnTo>
                    <a:lnTo>
                      <a:pt x="148" y="340"/>
                    </a:lnTo>
                    <a:lnTo>
                      <a:pt x="155" y="317"/>
                    </a:lnTo>
                    <a:lnTo>
                      <a:pt x="165" y="296"/>
                    </a:lnTo>
                    <a:lnTo>
                      <a:pt x="171" y="276"/>
                    </a:lnTo>
                    <a:lnTo>
                      <a:pt x="181" y="259"/>
                    </a:lnTo>
                    <a:lnTo>
                      <a:pt x="188" y="243"/>
                    </a:lnTo>
                    <a:lnTo>
                      <a:pt x="195" y="226"/>
                    </a:lnTo>
                    <a:lnTo>
                      <a:pt x="205" y="216"/>
                    </a:lnTo>
                    <a:lnTo>
                      <a:pt x="212" y="202"/>
                    </a:lnTo>
                    <a:lnTo>
                      <a:pt x="215" y="199"/>
                    </a:lnTo>
                    <a:lnTo>
                      <a:pt x="218" y="189"/>
                    </a:lnTo>
                    <a:lnTo>
                      <a:pt x="229" y="179"/>
                    </a:lnTo>
                    <a:lnTo>
                      <a:pt x="235" y="169"/>
                    </a:lnTo>
                    <a:lnTo>
                      <a:pt x="242" y="162"/>
                    </a:lnTo>
                    <a:lnTo>
                      <a:pt x="252" y="155"/>
                    </a:lnTo>
                    <a:lnTo>
                      <a:pt x="259" y="148"/>
                    </a:lnTo>
                    <a:lnTo>
                      <a:pt x="269" y="145"/>
                    </a:lnTo>
                    <a:lnTo>
                      <a:pt x="276" y="145"/>
                    </a:lnTo>
                    <a:lnTo>
                      <a:pt x="282" y="145"/>
                    </a:lnTo>
                    <a:lnTo>
                      <a:pt x="292" y="148"/>
                    </a:lnTo>
                    <a:lnTo>
                      <a:pt x="299" y="152"/>
                    </a:lnTo>
                    <a:lnTo>
                      <a:pt x="306" y="158"/>
                    </a:lnTo>
                    <a:lnTo>
                      <a:pt x="316" y="165"/>
                    </a:lnTo>
                    <a:lnTo>
                      <a:pt x="323" y="175"/>
                    </a:lnTo>
                    <a:lnTo>
                      <a:pt x="333" y="189"/>
                    </a:lnTo>
                    <a:lnTo>
                      <a:pt x="340" y="202"/>
                    </a:lnTo>
                    <a:lnTo>
                      <a:pt x="346" y="219"/>
                    </a:lnTo>
                    <a:lnTo>
                      <a:pt x="350" y="226"/>
                    </a:lnTo>
                    <a:lnTo>
                      <a:pt x="356" y="232"/>
                    </a:lnTo>
                    <a:lnTo>
                      <a:pt x="363" y="243"/>
                    </a:lnTo>
                    <a:lnTo>
                      <a:pt x="370" y="256"/>
                    </a:lnTo>
                    <a:lnTo>
                      <a:pt x="380" y="266"/>
                    </a:lnTo>
                    <a:lnTo>
                      <a:pt x="387" y="280"/>
                    </a:lnTo>
                    <a:lnTo>
                      <a:pt x="393" y="293"/>
                    </a:lnTo>
                    <a:lnTo>
                      <a:pt x="403" y="306"/>
                    </a:lnTo>
                    <a:lnTo>
                      <a:pt x="410" y="320"/>
                    </a:lnTo>
                    <a:lnTo>
                      <a:pt x="420" y="333"/>
                    </a:lnTo>
                    <a:lnTo>
                      <a:pt x="427" y="347"/>
                    </a:lnTo>
                    <a:lnTo>
                      <a:pt x="427" y="347"/>
                    </a:lnTo>
                    <a:lnTo>
                      <a:pt x="427" y="343"/>
                    </a:lnTo>
                    <a:lnTo>
                      <a:pt x="420" y="320"/>
                    </a:lnTo>
                    <a:lnTo>
                      <a:pt x="410" y="296"/>
                    </a:lnTo>
                    <a:lnTo>
                      <a:pt x="403" y="273"/>
                    </a:lnTo>
                    <a:lnTo>
                      <a:pt x="393" y="249"/>
                    </a:lnTo>
                    <a:lnTo>
                      <a:pt x="387" y="226"/>
                    </a:lnTo>
                    <a:lnTo>
                      <a:pt x="380" y="202"/>
                    </a:lnTo>
                    <a:lnTo>
                      <a:pt x="370" y="179"/>
                    </a:lnTo>
                    <a:lnTo>
                      <a:pt x="363" y="158"/>
                    </a:lnTo>
                    <a:lnTo>
                      <a:pt x="356" y="135"/>
                    </a:lnTo>
                    <a:lnTo>
                      <a:pt x="346" y="115"/>
                    </a:lnTo>
                    <a:lnTo>
                      <a:pt x="340" y="98"/>
                    </a:lnTo>
                    <a:lnTo>
                      <a:pt x="333" y="78"/>
                    </a:lnTo>
                    <a:lnTo>
                      <a:pt x="323" y="61"/>
                    </a:lnTo>
                    <a:lnTo>
                      <a:pt x="316" y="47"/>
                    </a:lnTo>
                    <a:lnTo>
                      <a:pt x="306" y="34"/>
                    </a:lnTo>
                    <a:lnTo>
                      <a:pt x="299" y="24"/>
                    </a:lnTo>
                    <a:lnTo>
                      <a:pt x="292" y="14"/>
                    </a:lnTo>
                    <a:lnTo>
                      <a:pt x="282" y="10"/>
                    </a:lnTo>
                    <a:lnTo>
                      <a:pt x="276" y="4"/>
                    </a:lnTo>
                    <a:lnTo>
                      <a:pt x="269" y="0"/>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9"/>
              <p:cNvSpPr>
                <a:spLocks noEditPoints="1"/>
              </p:cNvSpPr>
              <p:nvPr/>
            </p:nvSpPr>
            <p:spPr bwMode="auto">
              <a:xfrm>
                <a:off x="6533022" y="4741622"/>
                <a:ext cx="1260468" cy="935734"/>
              </a:xfrm>
              <a:custGeom>
                <a:avLst/>
                <a:gdLst>
                  <a:gd name="T0" fmla="*/ 899 w 1114"/>
                  <a:gd name="T1" fmla="*/ 821 h 827"/>
                  <a:gd name="T2" fmla="*/ 899 w 1114"/>
                  <a:gd name="T3" fmla="*/ 827 h 827"/>
                  <a:gd name="T4" fmla="*/ 949 w 1114"/>
                  <a:gd name="T5" fmla="*/ 821 h 827"/>
                  <a:gd name="T6" fmla="*/ 1107 w 1114"/>
                  <a:gd name="T7" fmla="*/ 807 h 827"/>
                  <a:gd name="T8" fmla="*/ 1060 w 1114"/>
                  <a:gd name="T9" fmla="*/ 811 h 827"/>
                  <a:gd name="T10" fmla="*/ 1077 w 1114"/>
                  <a:gd name="T11" fmla="*/ 811 h 827"/>
                  <a:gd name="T12" fmla="*/ 111 w 1114"/>
                  <a:gd name="T13" fmla="*/ 780 h 827"/>
                  <a:gd name="T14" fmla="*/ 64 w 1114"/>
                  <a:gd name="T15" fmla="*/ 807 h 827"/>
                  <a:gd name="T16" fmla="*/ 17 w 1114"/>
                  <a:gd name="T17" fmla="*/ 807 h 827"/>
                  <a:gd name="T18" fmla="*/ 31 w 1114"/>
                  <a:gd name="T19" fmla="*/ 807 h 827"/>
                  <a:gd name="T20" fmla="*/ 81 w 1114"/>
                  <a:gd name="T21" fmla="*/ 804 h 827"/>
                  <a:gd name="T22" fmla="*/ 542 w 1114"/>
                  <a:gd name="T23" fmla="*/ 185 h 827"/>
                  <a:gd name="T24" fmla="*/ 589 w 1114"/>
                  <a:gd name="T25" fmla="*/ 350 h 827"/>
                  <a:gd name="T26" fmla="*/ 636 w 1114"/>
                  <a:gd name="T27" fmla="*/ 498 h 827"/>
                  <a:gd name="T28" fmla="*/ 687 w 1114"/>
                  <a:gd name="T29" fmla="*/ 629 h 827"/>
                  <a:gd name="T30" fmla="*/ 727 w 1114"/>
                  <a:gd name="T31" fmla="*/ 723 h 827"/>
                  <a:gd name="T32" fmla="*/ 771 w 1114"/>
                  <a:gd name="T33" fmla="*/ 740 h 827"/>
                  <a:gd name="T34" fmla="*/ 821 w 1114"/>
                  <a:gd name="T35" fmla="*/ 743 h 827"/>
                  <a:gd name="T36" fmla="*/ 868 w 1114"/>
                  <a:gd name="T37" fmla="*/ 757 h 827"/>
                  <a:gd name="T38" fmla="*/ 915 w 1114"/>
                  <a:gd name="T39" fmla="*/ 774 h 827"/>
                  <a:gd name="T40" fmla="*/ 963 w 1114"/>
                  <a:gd name="T41" fmla="*/ 774 h 827"/>
                  <a:gd name="T42" fmla="*/ 1013 w 1114"/>
                  <a:gd name="T43" fmla="*/ 777 h 827"/>
                  <a:gd name="T44" fmla="*/ 1060 w 1114"/>
                  <a:gd name="T45" fmla="*/ 797 h 827"/>
                  <a:gd name="T46" fmla="*/ 1107 w 1114"/>
                  <a:gd name="T47" fmla="*/ 801 h 827"/>
                  <a:gd name="T48" fmla="*/ 1090 w 1114"/>
                  <a:gd name="T49" fmla="*/ 784 h 827"/>
                  <a:gd name="T50" fmla="*/ 1043 w 1114"/>
                  <a:gd name="T51" fmla="*/ 770 h 827"/>
                  <a:gd name="T52" fmla="*/ 996 w 1114"/>
                  <a:gd name="T53" fmla="*/ 763 h 827"/>
                  <a:gd name="T54" fmla="*/ 949 w 1114"/>
                  <a:gd name="T55" fmla="*/ 750 h 827"/>
                  <a:gd name="T56" fmla="*/ 899 w 1114"/>
                  <a:gd name="T57" fmla="*/ 730 h 827"/>
                  <a:gd name="T58" fmla="*/ 852 w 1114"/>
                  <a:gd name="T59" fmla="*/ 689 h 827"/>
                  <a:gd name="T60" fmla="*/ 804 w 1114"/>
                  <a:gd name="T61" fmla="*/ 622 h 827"/>
                  <a:gd name="T62" fmla="*/ 757 w 1114"/>
                  <a:gd name="T63" fmla="*/ 538 h 827"/>
                  <a:gd name="T64" fmla="*/ 710 w 1114"/>
                  <a:gd name="T65" fmla="*/ 441 h 827"/>
                  <a:gd name="T66" fmla="*/ 660 w 1114"/>
                  <a:gd name="T67" fmla="*/ 353 h 827"/>
                  <a:gd name="T68" fmla="*/ 613 w 1114"/>
                  <a:gd name="T69" fmla="*/ 286 h 827"/>
                  <a:gd name="T70" fmla="*/ 566 w 1114"/>
                  <a:gd name="T71" fmla="*/ 222 h 827"/>
                  <a:gd name="T72" fmla="*/ 367 w 1114"/>
                  <a:gd name="T73" fmla="*/ 3 h 827"/>
                  <a:gd name="T74" fmla="*/ 327 w 1114"/>
                  <a:gd name="T75" fmla="*/ 40 h 827"/>
                  <a:gd name="T76" fmla="*/ 280 w 1114"/>
                  <a:gd name="T77" fmla="*/ 151 h 827"/>
                  <a:gd name="T78" fmla="*/ 233 w 1114"/>
                  <a:gd name="T79" fmla="*/ 333 h 827"/>
                  <a:gd name="T80" fmla="*/ 182 w 1114"/>
                  <a:gd name="T81" fmla="*/ 568 h 827"/>
                  <a:gd name="T82" fmla="*/ 135 w 1114"/>
                  <a:gd name="T83" fmla="*/ 747 h 827"/>
                  <a:gd name="T84" fmla="*/ 169 w 1114"/>
                  <a:gd name="T85" fmla="*/ 659 h 827"/>
                  <a:gd name="T86" fmla="*/ 216 w 1114"/>
                  <a:gd name="T87" fmla="*/ 484 h 827"/>
                  <a:gd name="T88" fmla="*/ 263 w 1114"/>
                  <a:gd name="T89" fmla="*/ 353 h 827"/>
                  <a:gd name="T90" fmla="*/ 310 w 1114"/>
                  <a:gd name="T91" fmla="*/ 276 h 827"/>
                  <a:gd name="T92" fmla="*/ 357 w 1114"/>
                  <a:gd name="T93" fmla="*/ 229 h 827"/>
                  <a:gd name="T94" fmla="*/ 407 w 1114"/>
                  <a:gd name="T95" fmla="*/ 212 h 827"/>
                  <a:gd name="T96" fmla="*/ 455 w 1114"/>
                  <a:gd name="T97" fmla="*/ 222 h 827"/>
                  <a:gd name="T98" fmla="*/ 502 w 1114"/>
                  <a:gd name="T99" fmla="*/ 245 h 827"/>
                  <a:gd name="T100" fmla="*/ 502 w 1114"/>
                  <a:gd name="T101" fmla="*/ 175 h 827"/>
                  <a:gd name="T102" fmla="*/ 461 w 1114"/>
                  <a:gd name="T103" fmla="*/ 60 h 827"/>
                  <a:gd name="T104" fmla="*/ 414 w 1114"/>
                  <a:gd name="T105" fmla="*/ 1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14" h="827">
                    <a:moveTo>
                      <a:pt x="939" y="817"/>
                    </a:moveTo>
                    <a:lnTo>
                      <a:pt x="932" y="817"/>
                    </a:lnTo>
                    <a:lnTo>
                      <a:pt x="926" y="817"/>
                    </a:lnTo>
                    <a:lnTo>
                      <a:pt x="915" y="817"/>
                    </a:lnTo>
                    <a:lnTo>
                      <a:pt x="909" y="821"/>
                    </a:lnTo>
                    <a:lnTo>
                      <a:pt x="899" y="821"/>
                    </a:lnTo>
                    <a:lnTo>
                      <a:pt x="892" y="824"/>
                    </a:lnTo>
                    <a:lnTo>
                      <a:pt x="885" y="824"/>
                    </a:lnTo>
                    <a:lnTo>
                      <a:pt x="875" y="827"/>
                    </a:lnTo>
                    <a:lnTo>
                      <a:pt x="885" y="827"/>
                    </a:lnTo>
                    <a:lnTo>
                      <a:pt x="892" y="827"/>
                    </a:lnTo>
                    <a:lnTo>
                      <a:pt x="899" y="827"/>
                    </a:lnTo>
                    <a:lnTo>
                      <a:pt x="909" y="827"/>
                    </a:lnTo>
                    <a:lnTo>
                      <a:pt x="915" y="827"/>
                    </a:lnTo>
                    <a:lnTo>
                      <a:pt x="926" y="824"/>
                    </a:lnTo>
                    <a:lnTo>
                      <a:pt x="932" y="824"/>
                    </a:lnTo>
                    <a:lnTo>
                      <a:pt x="939" y="824"/>
                    </a:lnTo>
                    <a:lnTo>
                      <a:pt x="949" y="821"/>
                    </a:lnTo>
                    <a:lnTo>
                      <a:pt x="956" y="821"/>
                    </a:lnTo>
                    <a:lnTo>
                      <a:pt x="959" y="821"/>
                    </a:lnTo>
                    <a:lnTo>
                      <a:pt x="956" y="821"/>
                    </a:lnTo>
                    <a:lnTo>
                      <a:pt x="949" y="821"/>
                    </a:lnTo>
                    <a:lnTo>
                      <a:pt x="939" y="817"/>
                    </a:lnTo>
                    <a:close/>
                    <a:moveTo>
                      <a:pt x="1107" y="807"/>
                    </a:moveTo>
                    <a:lnTo>
                      <a:pt x="1100" y="807"/>
                    </a:lnTo>
                    <a:lnTo>
                      <a:pt x="1090" y="807"/>
                    </a:lnTo>
                    <a:lnTo>
                      <a:pt x="1084" y="807"/>
                    </a:lnTo>
                    <a:lnTo>
                      <a:pt x="1077" y="807"/>
                    </a:lnTo>
                    <a:lnTo>
                      <a:pt x="1067" y="807"/>
                    </a:lnTo>
                    <a:lnTo>
                      <a:pt x="1060" y="811"/>
                    </a:lnTo>
                    <a:lnTo>
                      <a:pt x="1050" y="811"/>
                    </a:lnTo>
                    <a:lnTo>
                      <a:pt x="1043" y="814"/>
                    </a:lnTo>
                    <a:lnTo>
                      <a:pt x="1050" y="814"/>
                    </a:lnTo>
                    <a:lnTo>
                      <a:pt x="1060" y="814"/>
                    </a:lnTo>
                    <a:lnTo>
                      <a:pt x="1067" y="814"/>
                    </a:lnTo>
                    <a:lnTo>
                      <a:pt x="1077" y="811"/>
                    </a:lnTo>
                    <a:lnTo>
                      <a:pt x="1084" y="811"/>
                    </a:lnTo>
                    <a:lnTo>
                      <a:pt x="1090" y="811"/>
                    </a:lnTo>
                    <a:lnTo>
                      <a:pt x="1100" y="807"/>
                    </a:lnTo>
                    <a:lnTo>
                      <a:pt x="1107" y="807"/>
                    </a:lnTo>
                    <a:close/>
                    <a:moveTo>
                      <a:pt x="115" y="777"/>
                    </a:moveTo>
                    <a:lnTo>
                      <a:pt x="111" y="780"/>
                    </a:lnTo>
                    <a:lnTo>
                      <a:pt x="105" y="790"/>
                    </a:lnTo>
                    <a:lnTo>
                      <a:pt x="95" y="794"/>
                    </a:lnTo>
                    <a:lnTo>
                      <a:pt x="88" y="801"/>
                    </a:lnTo>
                    <a:lnTo>
                      <a:pt x="81" y="801"/>
                    </a:lnTo>
                    <a:lnTo>
                      <a:pt x="71" y="804"/>
                    </a:lnTo>
                    <a:lnTo>
                      <a:pt x="64" y="807"/>
                    </a:lnTo>
                    <a:lnTo>
                      <a:pt x="58" y="807"/>
                    </a:lnTo>
                    <a:lnTo>
                      <a:pt x="48" y="807"/>
                    </a:lnTo>
                    <a:lnTo>
                      <a:pt x="41" y="807"/>
                    </a:lnTo>
                    <a:lnTo>
                      <a:pt x="31" y="807"/>
                    </a:lnTo>
                    <a:lnTo>
                      <a:pt x="24" y="807"/>
                    </a:lnTo>
                    <a:lnTo>
                      <a:pt x="17" y="807"/>
                    </a:lnTo>
                    <a:lnTo>
                      <a:pt x="7" y="807"/>
                    </a:lnTo>
                    <a:lnTo>
                      <a:pt x="0" y="807"/>
                    </a:lnTo>
                    <a:lnTo>
                      <a:pt x="7" y="807"/>
                    </a:lnTo>
                    <a:lnTo>
                      <a:pt x="17" y="807"/>
                    </a:lnTo>
                    <a:lnTo>
                      <a:pt x="24" y="807"/>
                    </a:lnTo>
                    <a:lnTo>
                      <a:pt x="31" y="807"/>
                    </a:lnTo>
                    <a:lnTo>
                      <a:pt x="41" y="807"/>
                    </a:lnTo>
                    <a:lnTo>
                      <a:pt x="48" y="807"/>
                    </a:lnTo>
                    <a:lnTo>
                      <a:pt x="58" y="807"/>
                    </a:lnTo>
                    <a:lnTo>
                      <a:pt x="64" y="807"/>
                    </a:lnTo>
                    <a:lnTo>
                      <a:pt x="71" y="804"/>
                    </a:lnTo>
                    <a:lnTo>
                      <a:pt x="81" y="804"/>
                    </a:lnTo>
                    <a:lnTo>
                      <a:pt x="88" y="801"/>
                    </a:lnTo>
                    <a:lnTo>
                      <a:pt x="95" y="797"/>
                    </a:lnTo>
                    <a:lnTo>
                      <a:pt x="105" y="790"/>
                    </a:lnTo>
                    <a:lnTo>
                      <a:pt x="111" y="780"/>
                    </a:lnTo>
                    <a:lnTo>
                      <a:pt x="115" y="777"/>
                    </a:lnTo>
                    <a:close/>
                    <a:moveTo>
                      <a:pt x="542" y="185"/>
                    </a:moveTo>
                    <a:lnTo>
                      <a:pt x="549" y="208"/>
                    </a:lnTo>
                    <a:lnTo>
                      <a:pt x="559" y="235"/>
                    </a:lnTo>
                    <a:lnTo>
                      <a:pt x="566" y="262"/>
                    </a:lnTo>
                    <a:lnTo>
                      <a:pt x="572" y="292"/>
                    </a:lnTo>
                    <a:lnTo>
                      <a:pt x="582" y="319"/>
                    </a:lnTo>
                    <a:lnTo>
                      <a:pt x="589" y="350"/>
                    </a:lnTo>
                    <a:lnTo>
                      <a:pt x="596" y="380"/>
                    </a:lnTo>
                    <a:lnTo>
                      <a:pt x="606" y="410"/>
                    </a:lnTo>
                    <a:lnTo>
                      <a:pt x="613" y="430"/>
                    </a:lnTo>
                    <a:lnTo>
                      <a:pt x="623" y="454"/>
                    </a:lnTo>
                    <a:lnTo>
                      <a:pt x="629" y="474"/>
                    </a:lnTo>
                    <a:lnTo>
                      <a:pt x="636" y="498"/>
                    </a:lnTo>
                    <a:lnTo>
                      <a:pt x="646" y="521"/>
                    </a:lnTo>
                    <a:lnTo>
                      <a:pt x="653" y="541"/>
                    </a:lnTo>
                    <a:lnTo>
                      <a:pt x="660" y="565"/>
                    </a:lnTo>
                    <a:lnTo>
                      <a:pt x="670" y="585"/>
                    </a:lnTo>
                    <a:lnTo>
                      <a:pt x="677" y="609"/>
                    </a:lnTo>
                    <a:lnTo>
                      <a:pt x="687" y="629"/>
                    </a:lnTo>
                    <a:lnTo>
                      <a:pt x="693" y="649"/>
                    </a:lnTo>
                    <a:lnTo>
                      <a:pt x="700" y="669"/>
                    </a:lnTo>
                    <a:lnTo>
                      <a:pt x="710" y="686"/>
                    </a:lnTo>
                    <a:lnTo>
                      <a:pt x="717" y="706"/>
                    </a:lnTo>
                    <a:lnTo>
                      <a:pt x="724" y="723"/>
                    </a:lnTo>
                    <a:lnTo>
                      <a:pt x="727" y="723"/>
                    </a:lnTo>
                    <a:lnTo>
                      <a:pt x="734" y="730"/>
                    </a:lnTo>
                    <a:lnTo>
                      <a:pt x="741" y="733"/>
                    </a:lnTo>
                    <a:lnTo>
                      <a:pt x="747" y="737"/>
                    </a:lnTo>
                    <a:lnTo>
                      <a:pt x="757" y="737"/>
                    </a:lnTo>
                    <a:lnTo>
                      <a:pt x="764" y="740"/>
                    </a:lnTo>
                    <a:lnTo>
                      <a:pt x="771" y="740"/>
                    </a:lnTo>
                    <a:lnTo>
                      <a:pt x="781" y="740"/>
                    </a:lnTo>
                    <a:lnTo>
                      <a:pt x="788" y="740"/>
                    </a:lnTo>
                    <a:lnTo>
                      <a:pt x="798" y="743"/>
                    </a:lnTo>
                    <a:lnTo>
                      <a:pt x="804" y="743"/>
                    </a:lnTo>
                    <a:lnTo>
                      <a:pt x="811" y="743"/>
                    </a:lnTo>
                    <a:lnTo>
                      <a:pt x="821" y="743"/>
                    </a:lnTo>
                    <a:lnTo>
                      <a:pt x="828" y="747"/>
                    </a:lnTo>
                    <a:lnTo>
                      <a:pt x="838" y="747"/>
                    </a:lnTo>
                    <a:lnTo>
                      <a:pt x="845" y="750"/>
                    </a:lnTo>
                    <a:lnTo>
                      <a:pt x="852" y="753"/>
                    </a:lnTo>
                    <a:lnTo>
                      <a:pt x="862" y="753"/>
                    </a:lnTo>
                    <a:lnTo>
                      <a:pt x="868" y="757"/>
                    </a:lnTo>
                    <a:lnTo>
                      <a:pt x="875" y="760"/>
                    </a:lnTo>
                    <a:lnTo>
                      <a:pt x="885" y="763"/>
                    </a:lnTo>
                    <a:lnTo>
                      <a:pt x="892" y="767"/>
                    </a:lnTo>
                    <a:lnTo>
                      <a:pt x="899" y="770"/>
                    </a:lnTo>
                    <a:lnTo>
                      <a:pt x="909" y="770"/>
                    </a:lnTo>
                    <a:lnTo>
                      <a:pt x="915" y="774"/>
                    </a:lnTo>
                    <a:lnTo>
                      <a:pt x="926" y="774"/>
                    </a:lnTo>
                    <a:lnTo>
                      <a:pt x="932" y="777"/>
                    </a:lnTo>
                    <a:lnTo>
                      <a:pt x="939" y="777"/>
                    </a:lnTo>
                    <a:lnTo>
                      <a:pt x="949" y="777"/>
                    </a:lnTo>
                    <a:lnTo>
                      <a:pt x="956" y="774"/>
                    </a:lnTo>
                    <a:lnTo>
                      <a:pt x="963" y="774"/>
                    </a:lnTo>
                    <a:lnTo>
                      <a:pt x="973" y="774"/>
                    </a:lnTo>
                    <a:lnTo>
                      <a:pt x="979" y="774"/>
                    </a:lnTo>
                    <a:lnTo>
                      <a:pt x="986" y="774"/>
                    </a:lnTo>
                    <a:lnTo>
                      <a:pt x="996" y="774"/>
                    </a:lnTo>
                    <a:lnTo>
                      <a:pt x="1003" y="774"/>
                    </a:lnTo>
                    <a:lnTo>
                      <a:pt x="1013" y="777"/>
                    </a:lnTo>
                    <a:lnTo>
                      <a:pt x="1020" y="780"/>
                    </a:lnTo>
                    <a:lnTo>
                      <a:pt x="1026" y="784"/>
                    </a:lnTo>
                    <a:lnTo>
                      <a:pt x="1037" y="787"/>
                    </a:lnTo>
                    <a:lnTo>
                      <a:pt x="1043" y="790"/>
                    </a:lnTo>
                    <a:lnTo>
                      <a:pt x="1050" y="794"/>
                    </a:lnTo>
                    <a:lnTo>
                      <a:pt x="1060" y="797"/>
                    </a:lnTo>
                    <a:lnTo>
                      <a:pt x="1067" y="797"/>
                    </a:lnTo>
                    <a:lnTo>
                      <a:pt x="1077" y="801"/>
                    </a:lnTo>
                    <a:lnTo>
                      <a:pt x="1084" y="801"/>
                    </a:lnTo>
                    <a:lnTo>
                      <a:pt x="1090" y="801"/>
                    </a:lnTo>
                    <a:lnTo>
                      <a:pt x="1100" y="801"/>
                    </a:lnTo>
                    <a:lnTo>
                      <a:pt x="1107" y="801"/>
                    </a:lnTo>
                    <a:lnTo>
                      <a:pt x="1114" y="801"/>
                    </a:lnTo>
                    <a:lnTo>
                      <a:pt x="1114" y="807"/>
                    </a:lnTo>
                    <a:lnTo>
                      <a:pt x="1114" y="790"/>
                    </a:lnTo>
                    <a:lnTo>
                      <a:pt x="1107" y="787"/>
                    </a:lnTo>
                    <a:lnTo>
                      <a:pt x="1100" y="787"/>
                    </a:lnTo>
                    <a:lnTo>
                      <a:pt x="1090" y="784"/>
                    </a:lnTo>
                    <a:lnTo>
                      <a:pt x="1084" y="780"/>
                    </a:lnTo>
                    <a:lnTo>
                      <a:pt x="1077" y="780"/>
                    </a:lnTo>
                    <a:lnTo>
                      <a:pt x="1067" y="777"/>
                    </a:lnTo>
                    <a:lnTo>
                      <a:pt x="1060" y="774"/>
                    </a:lnTo>
                    <a:lnTo>
                      <a:pt x="1050" y="774"/>
                    </a:lnTo>
                    <a:lnTo>
                      <a:pt x="1043" y="770"/>
                    </a:lnTo>
                    <a:lnTo>
                      <a:pt x="1037" y="770"/>
                    </a:lnTo>
                    <a:lnTo>
                      <a:pt x="1026" y="767"/>
                    </a:lnTo>
                    <a:lnTo>
                      <a:pt x="1020" y="767"/>
                    </a:lnTo>
                    <a:lnTo>
                      <a:pt x="1013" y="767"/>
                    </a:lnTo>
                    <a:lnTo>
                      <a:pt x="1003" y="763"/>
                    </a:lnTo>
                    <a:lnTo>
                      <a:pt x="996" y="763"/>
                    </a:lnTo>
                    <a:lnTo>
                      <a:pt x="986" y="763"/>
                    </a:lnTo>
                    <a:lnTo>
                      <a:pt x="979" y="760"/>
                    </a:lnTo>
                    <a:lnTo>
                      <a:pt x="973" y="760"/>
                    </a:lnTo>
                    <a:lnTo>
                      <a:pt x="963" y="757"/>
                    </a:lnTo>
                    <a:lnTo>
                      <a:pt x="956" y="753"/>
                    </a:lnTo>
                    <a:lnTo>
                      <a:pt x="949" y="750"/>
                    </a:lnTo>
                    <a:lnTo>
                      <a:pt x="939" y="747"/>
                    </a:lnTo>
                    <a:lnTo>
                      <a:pt x="932" y="743"/>
                    </a:lnTo>
                    <a:lnTo>
                      <a:pt x="926" y="740"/>
                    </a:lnTo>
                    <a:lnTo>
                      <a:pt x="915" y="737"/>
                    </a:lnTo>
                    <a:lnTo>
                      <a:pt x="909" y="733"/>
                    </a:lnTo>
                    <a:lnTo>
                      <a:pt x="899" y="730"/>
                    </a:lnTo>
                    <a:lnTo>
                      <a:pt x="892" y="723"/>
                    </a:lnTo>
                    <a:lnTo>
                      <a:pt x="885" y="720"/>
                    </a:lnTo>
                    <a:lnTo>
                      <a:pt x="875" y="713"/>
                    </a:lnTo>
                    <a:lnTo>
                      <a:pt x="868" y="706"/>
                    </a:lnTo>
                    <a:lnTo>
                      <a:pt x="862" y="700"/>
                    </a:lnTo>
                    <a:lnTo>
                      <a:pt x="852" y="689"/>
                    </a:lnTo>
                    <a:lnTo>
                      <a:pt x="845" y="679"/>
                    </a:lnTo>
                    <a:lnTo>
                      <a:pt x="838" y="669"/>
                    </a:lnTo>
                    <a:lnTo>
                      <a:pt x="828" y="659"/>
                    </a:lnTo>
                    <a:lnTo>
                      <a:pt x="821" y="649"/>
                    </a:lnTo>
                    <a:lnTo>
                      <a:pt x="811" y="636"/>
                    </a:lnTo>
                    <a:lnTo>
                      <a:pt x="804" y="622"/>
                    </a:lnTo>
                    <a:lnTo>
                      <a:pt x="798" y="612"/>
                    </a:lnTo>
                    <a:lnTo>
                      <a:pt x="788" y="595"/>
                    </a:lnTo>
                    <a:lnTo>
                      <a:pt x="781" y="582"/>
                    </a:lnTo>
                    <a:lnTo>
                      <a:pt x="771" y="568"/>
                    </a:lnTo>
                    <a:lnTo>
                      <a:pt x="764" y="552"/>
                    </a:lnTo>
                    <a:lnTo>
                      <a:pt x="757" y="538"/>
                    </a:lnTo>
                    <a:lnTo>
                      <a:pt x="747" y="521"/>
                    </a:lnTo>
                    <a:lnTo>
                      <a:pt x="741" y="504"/>
                    </a:lnTo>
                    <a:lnTo>
                      <a:pt x="734" y="488"/>
                    </a:lnTo>
                    <a:lnTo>
                      <a:pt x="724" y="471"/>
                    </a:lnTo>
                    <a:lnTo>
                      <a:pt x="717" y="457"/>
                    </a:lnTo>
                    <a:lnTo>
                      <a:pt x="710" y="441"/>
                    </a:lnTo>
                    <a:lnTo>
                      <a:pt x="700" y="424"/>
                    </a:lnTo>
                    <a:lnTo>
                      <a:pt x="693" y="410"/>
                    </a:lnTo>
                    <a:lnTo>
                      <a:pt x="687" y="393"/>
                    </a:lnTo>
                    <a:lnTo>
                      <a:pt x="677" y="380"/>
                    </a:lnTo>
                    <a:lnTo>
                      <a:pt x="670" y="366"/>
                    </a:lnTo>
                    <a:lnTo>
                      <a:pt x="660" y="353"/>
                    </a:lnTo>
                    <a:lnTo>
                      <a:pt x="653" y="343"/>
                    </a:lnTo>
                    <a:lnTo>
                      <a:pt x="646" y="329"/>
                    </a:lnTo>
                    <a:lnTo>
                      <a:pt x="636" y="316"/>
                    </a:lnTo>
                    <a:lnTo>
                      <a:pt x="629" y="306"/>
                    </a:lnTo>
                    <a:lnTo>
                      <a:pt x="623" y="296"/>
                    </a:lnTo>
                    <a:lnTo>
                      <a:pt x="613" y="286"/>
                    </a:lnTo>
                    <a:lnTo>
                      <a:pt x="606" y="276"/>
                    </a:lnTo>
                    <a:lnTo>
                      <a:pt x="596" y="262"/>
                    </a:lnTo>
                    <a:lnTo>
                      <a:pt x="589" y="255"/>
                    </a:lnTo>
                    <a:lnTo>
                      <a:pt x="582" y="242"/>
                    </a:lnTo>
                    <a:lnTo>
                      <a:pt x="572" y="232"/>
                    </a:lnTo>
                    <a:lnTo>
                      <a:pt x="566" y="222"/>
                    </a:lnTo>
                    <a:lnTo>
                      <a:pt x="559" y="208"/>
                    </a:lnTo>
                    <a:lnTo>
                      <a:pt x="549" y="195"/>
                    </a:lnTo>
                    <a:lnTo>
                      <a:pt x="542" y="185"/>
                    </a:lnTo>
                    <a:close/>
                    <a:moveTo>
                      <a:pt x="384" y="0"/>
                    </a:moveTo>
                    <a:lnTo>
                      <a:pt x="374" y="0"/>
                    </a:lnTo>
                    <a:lnTo>
                      <a:pt x="367" y="3"/>
                    </a:lnTo>
                    <a:lnTo>
                      <a:pt x="357" y="7"/>
                    </a:lnTo>
                    <a:lnTo>
                      <a:pt x="350" y="13"/>
                    </a:lnTo>
                    <a:lnTo>
                      <a:pt x="344" y="20"/>
                    </a:lnTo>
                    <a:lnTo>
                      <a:pt x="333" y="30"/>
                    </a:lnTo>
                    <a:lnTo>
                      <a:pt x="330" y="37"/>
                    </a:lnTo>
                    <a:lnTo>
                      <a:pt x="327" y="40"/>
                    </a:lnTo>
                    <a:lnTo>
                      <a:pt x="320" y="54"/>
                    </a:lnTo>
                    <a:lnTo>
                      <a:pt x="310" y="70"/>
                    </a:lnTo>
                    <a:lnTo>
                      <a:pt x="303" y="87"/>
                    </a:lnTo>
                    <a:lnTo>
                      <a:pt x="296" y="107"/>
                    </a:lnTo>
                    <a:lnTo>
                      <a:pt x="286" y="131"/>
                    </a:lnTo>
                    <a:lnTo>
                      <a:pt x="280" y="151"/>
                    </a:lnTo>
                    <a:lnTo>
                      <a:pt x="270" y="178"/>
                    </a:lnTo>
                    <a:lnTo>
                      <a:pt x="263" y="205"/>
                    </a:lnTo>
                    <a:lnTo>
                      <a:pt x="256" y="235"/>
                    </a:lnTo>
                    <a:lnTo>
                      <a:pt x="246" y="266"/>
                    </a:lnTo>
                    <a:lnTo>
                      <a:pt x="239" y="299"/>
                    </a:lnTo>
                    <a:lnTo>
                      <a:pt x="233" y="333"/>
                    </a:lnTo>
                    <a:lnTo>
                      <a:pt x="222" y="370"/>
                    </a:lnTo>
                    <a:lnTo>
                      <a:pt x="216" y="410"/>
                    </a:lnTo>
                    <a:lnTo>
                      <a:pt x="209" y="451"/>
                    </a:lnTo>
                    <a:lnTo>
                      <a:pt x="199" y="488"/>
                    </a:lnTo>
                    <a:lnTo>
                      <a:pt x="192" y="528"/>
                    </a:lnTo>
                    <a:lnTo>
                      <a:pt x="182" y="568"/>
                    </a:lnTo>
                    <a:lnTo>
                      <a:pt x="175" y="605"/>
                    </a:lnTo>
                    <a:lnTo>
                      <a:pt x="169" y="639"/>
                    </a:lnTo>
                    <a:lnTo>
                      <a:pt x="159" y="673"/>
                    </a:lnTo>
                    <a:lnTo>
                      <a:pt x="152" y="700"/>
                    </a:lnTo>
                    <a:lnTo>
                      <a:pt x="142" y="726"/>
                    </a:lnTo>
                    <a:lnTo>
                      <a:pt x="135" y="747"/>
                    </a:lnTo>
                    <a:lnTo>
                      <a:pt x="128" y="763"/>
                    </a:lnTo>
                    <a:lnTo>
                      <a:pt x="135" y="750"/>
                    </a:lnTo>
                    <a:lnTo>
                      <a:pt x="142" y="730"/>
                    </a:lnTo>
                    <a:lnTo>
                      <a:pt x="152" y="710"/>
                    </a:lnTo>
                    <a:lnTo>
                      <a:pt x="159" y="686"/>
                    </a:lnTo>
                    <a:lnTo>
                      <a:pt x="169" y="659"/>
                    </a:lnTo>
                    <a:lnTo>
                      <a:pt x="175" y="632"/>
                    </a:lnTo>
                    <a:lnTo>
                      <a:pt x="182" y="602"/>
                    </a:lnTo>
                    <a:lnTo>
                      <a:pt x="192" y="572"/>
                    </a:lnTo>
                    <a:lnTo>
                      <a:pt x="199" y="541"/>
                    </a:lnTo>
                    <a:lnTo>
                      <a:pt x="209" y="511"/>
                    </a:lnTo>
                    <a:lnTo>
                      <a:pt x="216" y="484"/>
                    </a:lnTo>
                    <a:lnTo>
                      <a:pt x="222" y="457"/>
                    </a:lnTo>
                    <a:lnTo>
                      <a:pt x="233" y="434"/>
                    </a:lnTo>
                    <a:lnTo>
                      <a:pt x="239" y="410"/>
                    </a:lnTo>
                    <a:lnTo>
                      <a:pt x="246" y="390"/>
                    </a:lnTo>
                    <a:lnTo>
                      <a:pt x="256" y="370"/>
                    </a:lnTo>
                    <a:lnTo>
                      <a:pt x="263" y="353"/>
                    </a:lnTo>
                    <a:lnTo>
                      <a:pt x="270" y="336"/>
                    </a:lnTo>
                    <a:lnTo>
                      <a:pt x="280" y="323"/>
                    </a:lnTo>
                    <a:lnTo>
                      <a:pt x="286" y="309"/>
                    </a:lnTo>
                    <a:lnTo>
                      <a:pt x="296" y="299"/>
                    </a:lnTo>
                    <a:lnTo>
                      <a:pt x="303" y="286"/>
                    </a:lnTo>
                    <a:lnTo>
                      <a:pt x="310" y="276"/>
                    </a:lnTo>
                    <a:lnTo>
                      <a:pt x="320" y="266"/>
                    </a:lnTo>
                    <a:lnTo>
                      <a:pt x="327" y="259"/>
                    </a:lnTo>
                    <a:lnTo>
                      <a:pt x="333" y="249"/>
                    </a:lnTo>
                    <a:lnTo>
                      <a:pt x="344" y="242"/>
                    </a:lnTo>
                    <a:lnTo>
                      <a:pt x="350" y="235"/>
                    </a:lnTo>
                    <a:lnTo>
                      <a:pt x="357" y="229"/>
                    </a:lnTo>
                    <a:lnTo>
                      <a:pt x="367" y="225"/>
                    </a:lnTo>
                    <a:lnTo>
                      <a:pt x="374" y="222"/>
                    </a:lnTo>
                    <a:lnTo>
                      <a:pt x="384" y="218"/>
                    </a:lnTo>
                    <a:lnTo>
                      <a:pt x="391" y="215"/>
                    </a:lnTo>
                    <a:lnTo>
                      <a:pt x="397" y="215"/>
                    </a:lnTo>
                    <a:lnTo>
                      <a:pt x="407" y="212"/>
                    </a:lnTo>
                    <a:lnTo>
                      <a:pt x="414" y="212"/>
                    </a:lnTo>
                    <a:lnTo>
                      <a:pt x="421" y="215"/>
                    </a:lnTo>
                    <a:lnTo>
                      <a:pt x="431" y="215"/>
                    </a:lnTo>
                    <a:lnTo>
                      <a:pt x="438" y="218"/>
                    </a:lnTo>
                    <a:lnTo>
                      <a:pt x="448" y="218"/>
                    </a:lnTo>
                    <a:lnTo>
                      <a:pt x="455" y="222"/>
                    </a:lnTo>
                    <a:lnTo>
                      <a:pt x="461" y="225"/>
                    </a:lnTo>
                    <a:lnTo>
                      <a:pt x="471" y="229"/>
                    </a:lnTo>
                    <a:lnTo>
                      <a:pt x="478" y="232"/>
                    </a:lnTo>
                    <a:lnTo>
                      <a:pt x="485" y="235"/>
                    </a:lnTo>
                    <a:lnTo>
                      <a:pt x="495" y="242"/>
                    </a:lnTo>
                    <a:lnTo>
                      <a:pt x="502" y="245"/>
                    </a:lnTo>
                    <a:lnTo>
                      <a:pt x="508" y="252"/>
                    </a:lnTo>
                    <a:lnTo>
                      <a:pt x="518" y="259"/>
                    </a:lnTo>
                    <a:lnTo>
                      <a:pt x="522" y="262"/>
                    </a:lnTo>
                    <a:lnTo>
                      <a:pt x="518" y="239"/>
                    </a:lnTo>
                    <a:lnTo>
                      <a:pt x="508" y="205"/>
                    </a:lnTo>
                    <a:lnTo>
                      <a:pt x="502" y="175"/>
                    </a:lnTo>
                    <a:lnTo>
                      <a:pt x="495" y="144"/>
                    </a:lnTo>
                    <a:lnTo>
                      <a:pt x="485" y="121"/>
                    </a:lnTo>
                    <a:lnTo>
                      <a:pt x="478" y="97"/>
                    </a:lnTo>
                    <a:lnTo>
                      <a:pt x="471" y="74"/>
                    </a:lnTo>
                    <a:lnTo>
                      <a:pt x="465" y="64"/>
                    </a:lnTo>
                    <a:lnTo>
                      <a:pt x="461" y="60"/>
                    </a:lnTo>
                    <a:lnTo>
                      <a:pt x="455" y="50"/>
                    </a:lnTo>
                    <a:lnTo>
                      <a:pt x="448" y="40"/>
                    </a:lnTo>
                    <a:lnTo>
                      <a:pt x="438" y="30"/>
                    </a:lnTo>
                    <a:lnTo>
                      <a:pt x="431" y="23"/>
                    </a:lnTo>
                    <a:lnTo>
                      <a:pt x="421" y="17"/>
                    </a:lnTo>
                    <a:lnTo>
                      <a:pt x="414" y="10"/>
                    </a:lnTo>
                    <a:lnTo>
                      <a:pt x="407" y="7"/>
                    </a:lnTo>
                    <a:lnTo>
                      <a:pt x="397" y="3"/>
                    </a:lnTo>
                    <a:lnTo>
                      <a:pt x="391" y="0"/>
                    </a:lnTo>
                    <a:lnTo>
                      <a:pt x="384" y="0"/>
                    </a:lnTo>
                    <a:close/>
                  </a:path>
                </a:pathLst>
              </a:custGeom>
              <a:solidFill>
                <a:srgbClr val="B6E4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20"/>
              <p:cNvSpPr>
                <a:spLocks/>
              </p:cNvSpPr>
              <p:nvPr/>
            </p:nvSpPr>
            <p:spPr bwMode="auto">
              <a:xfrm>
                <a:off x="7523066" y="5666041"/>
                <a:ext cx="95044" cy="11315"/>
              </a:xfrm>
              <a:custGeom>
                <a:avLst/>
                <a:gdLst>
                  <a:gd name="T0" fmla="*/ 64 w 84"/>
                  <a:gd name="T1" fmla="*/ 0 h 10"/>
                  <a:gd name="T2" fmla="*/ 57 w 84"/>
                  <a:gd name="T3" fmla="*/ 0 h 10"/>
                  <a:gd name="T4" fmla="*/ 51 w 84"/>
                  <a:gd name="T5" fmla="*/ 0 h 10"/>
                  <a:gd name="T6" fmla="*/ 40 w 84"/>
                  <a:gd name="T7" fmla="*/ 0 h 10"/>
                  <a:gd name="T8" fmla="*/ 34 w 84"/>
                  <a:gd name="T9" fmla="*/ 4 h 10"/>
                  <a:gd name="T10" fmla="*/ 24 w 84"/>
                  <a:gd name="T11" fmla="*/ 4 h 10"/>
                  <a:gd name="T12" fmla="*/ 17 w 84"/>
                  <a:gd name="T13" fmla="*/ 7 h 10"/>
                  <a:gd name="T14" fmla="*/ 10 w 84"/>
                  <a:gd name="T15" fmla="*/ 7 h 10"/>
                  <a:gd name="T16" fmla="*/ 0 w 84"/>
                  <a:gd name="T17" fmla="*/ 10 h 10"/>
                  <a:gd name="T18" fmla="*/ 10 w 84"/>
                  <a:gd name="T19" fmla="*/ 10 h 10"/>
                  <a:gd name="T20" fmla="*/ 17 w 84"/>
                  <a:gd name="T21" fmla="*/ 10 h 10"/>
                  <a:gd name="T22" fmla="*/ 24 w 84"/>
                  <a:gd name="T23" fmla="*/ 10 h 10"/>
                  <a:gd name="T24" fmla="*/ 34 w 84"/>
                  <a:gd name="T25" fmla="*/ 10 h 10"/>
                  <a:gd name="T26" fmla="*/ 40 w 84"/>
                  <a:gd name="T27" fmla="*/ 10 h 10"/>
                  <a:gd name="T28" fmla="*/ 51 w 84"/>
                  <a:gd name="T29" fmla="*/ 7 h 10"/>
                  <a:gd name="T30" fmla="*/ 57 w 84"/>
                  <a:gd name="T31" fmla="*/ 7 h 10"/>
                  <a:gd name="T32" fmla="*/ 64 w 84"/>
                  <a:gd name="T33" fmla="*/ 7 h 10"/>
                  <a:gd name="T34" fmla="*/ 74 w 84"/>
                  <a:gd name="T35" fmla="*/ 4 h 10"/>
                  <a:gd name="T36" fmla="*/ 81 w 84"/>
                  <a:gd name="T37" fmla="*/ 4 h 10"/>
                  <a:gd name="T38" fmla="*/ 84 w 84"/>
                  <a:gd name="T39" fmla="*/ 4 h 10"/>
                  <a:gd name="T40" fmla="*/ 81 w 84"/>
                  <a:gd name="T41" fmla="*/ 4 h 10"/>
                  <a:gd name="T42" fmla="*/ 74 w 84"/>
                  <a:gd name="T43" fmla="*/ 4 h 10"/>
                  <a:gd name="T44" fmla="*/ 64 w 8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0">
                    <a:moveTo>
                      <a:pt x="64" y="0"/>
                    </a:moveTo>
                    <a:lnTo>
                      <a:pt x="57" y="0"/>
                    </a:lnTo>
                    <a:lnTo>
                      <a:pt x="51" y="0"/>
                    </a:lnTo>
                    <a:lnTo>
                      <a:pt x="40" y="0"/>
                    </a:lnTo>
                    <a:lnTo>
                      <a:pt x="34" y="4"/>
                    </a:lnTo>
                    <a:lnTo>
                      <a:pt x="24" y="4"/>
                    </a:lnTo>
                    <a:lnTo>
                      <a:pt x="17" y="7"/>
                    </a:lnTo>
                    <a:lnTo>
                      <a:pt x="10" y="7"/>
                    </a:lnTo>
                    <a:lnTo>
                      <a:pt x="0" y="10"/>
                    </a:lnTo>
                    <a:lnTo>
                      <a:pt x="10" y="10"/>
                    </a:lnTo>
                    <a:lnTo>
                      <a:pt x="17" y="10"/>
                    </a:lnTo>
                    <a:lnTo>
                      <a:pt x="24" y="10"/>
                    </a:lnTo>
                    <a:lnTo>
                      <a:pt x="34" y="10"/>
                    </a:lnTo>
                    <a:lnTo>
                      <a:pt x="40" y="10"/>
                    </a:lnTo>
                    <a:lnTo>
                      <a:pt x="51" y="7"/>
                    </a:lnTo>
                    <a:lnTo>
                      <a:pt x="57" y="7"/>
                    </a:lnTo>
                    <a:lnTo>
                      <a:pt x="64" y="7"/>
                    </a:lnTo>
                    <a:lnTo>
                      <a:pt x="74" y="4"/>
                    </a:lnTo>
                    <a:lnTo>
                      <a:pt x="81" y="4"/>
                    </a:lnTo>
                    <a:lnTo>
                      <a:pt x="84" y="4"/>
                    </a:lnTo>
                    <a:lnTo>
                      <a:pt x="81" y="4"/>
                    </a:lnTo>
                    <a:lnTo>
                      <a:pt x="74" y="4"/>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1"/>
              <p:cNvSpPr>
                <a:spLocks/>
              </p:cNvSpPr>
              <p:nvPr/>
            </p:nvSpPr>
            <p:spPr bwMode="auto">
              <a:xfrm>
                <a:off x="7713155" y="5654726"/>
                <a:ext cx="72415" cy="7921"/>
              </a:xfrm>
              <a:custGeom>
                <a:avLst/>
                <a:gdLst>
                  <a:gd name="T0" fmla="*/ 64 w 64"/>
                  <a:gd name="T1" fmla="*/ 0 h 7"/>
                  <a:gd name="T2" fmla="*/ 57 w 64"/>
                  <a:gd name="T3" fmla="*/ 0 h 7"/>
                  <a:gd name="T4" fmla="*/ 47 w 64"/>
                  <a:gd name="T5" fmla="*/ 0 h 7"/>
                  <a:gd name="T6" fmla="*/ 41 w 64"/>
                  <a:gd name="T7" fmla="*/ 0 h 7"/>
                  <a:gd name="T8" fmla="*/ 34 w 64"/>
                  <a:gd name="T9" fmla="*/ 0 h 7"/>
                  <a:gd name="T10" fmla="*/ 24 w 64"/>
                  <a:gd name="T11" fmla="*/ 0 h 7"/>
                  <a:gd name="T12" fmla="*/ 17 w 64"/>
                  <a:gd name="T13" fmla="*/ 4 h 7"/>
                  <a:gd name="T14" fmla="*/ 7 w 64"/>
                  <a:gd name="T15" fmla="*/ 4 h 7"/>
                  <a:gd name="T16" fmla="*/ 0 w 64"/>
                  <a:gd name="T17" fmla="*/ 7 h 7"/>
                  <a:gd name="T18" fmla="*/ 7 w 64"/>
                  <a:gd name="T19" fmla="*/ 7 h 7"/>
                  <a:gd name="T20" fmla="*/ 17 w 64"/>
                  <a:gd name="T21" fmla="*/ 7 h 7"/>
                  <a:gd name="T22" fmla="*/ 24 w 64"/>
                  <a:gd name="T23" fmla="*/ 7 h 7"/>
                  <a:gd name="T24" fmla="*/ 34 w 64"/>
                  <a:gd name="T25" fmla="*/ 4 h 7"/>
                  <a:gd name="T26" fmla="*/ 41 w 64"/>
                  <a:gd name="T27" fmla="*/ 4 h 7"/>
                  <a:gd name="T28" fmla="*/ 47 w 64"/>
                  <a:gd name="T29" fmla="*/ 4 h 7"/>
                  <a:gd name="T30" fmla="*/ 57 w 64"/>
                  <a:gd name="T31" fmla="*/ 0 h 7"/>
                  <a:gd name="T32" fmla="*/ 64 w 64"/>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7">
                    <a:moveTo>
                      <a:pt x="64" y="0"/>
                    </a:moveTo>
                    <a:lnTo>
                      <a:pt x="57" y="0"/>
                    </a:lnTo>
                    <a:lnTo>
                      <a:pt x="47" y="0"/>
                    </a:lnTo>
                    <a:lnTo>
                      <a:pt x="41" y="0"/>
                    </a:lnTo>
                    <a:lnTo>
                      <a:pt x="34" y="0"/>
                    </a:lnTo>
                    <a:lnTo>
                      <a:pt x="24" y="0"/>
                    </a:lnTo>
                    <a:lnTo>
                      <a:pt x="17" y="4"/>
                    </a:lnTo>
                    <a:lnTo>
                      <a:pt x="7" y="4"/>
                    </a:lnTo>
                    <a:lnTo>
                      <a:pt x="0" y="7"/>
                    </a:lnTo>
                    <a:lnTo>
                      <a:pt x="7" y="7"/>
                    </a:lnTo>
                    <a:lnTo>
                      <a:pt x="17" y="7"/>
                    </a:lnTo>
                    <a:lnTo>
                      <a:pt x="24" y="7"/>
                    </a:lnTo>
                    <a:lnTo>
                      <a:pt x="34" y="4"/>
                    </a:lnTo>
                    <a:lnTo>
                      <a:pt x="41" y="4"/>
                    </a:lnTo>
                    <a:lnTo>
                      <a:pt x="47" y="4"/>
                    </a:lnTo>
                    <a:lnTo>
                      <a:pt x="57" y="0"/>
                    </a:lnTo>
                    <a:lnTo>
                      <a:pt x="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2"/>
              <p:cNvSpPr>
                <a:spLocks/>
              </p:cNvSpPr>
              <p:nvPr/>
            </p:nvSpPr>
            <p:spPr bwMode="auto">
              <a:xfrm>
                <a:off x="6533022" y="5620782"/>
                <a:ext cx="130121" cy="33944"/>
              </a:xfrm>
              <a:custGeom>
                <a:avLst/>
                <a:gdLst>
                  <a:gd name="T0" fmla="*/ 115 w 115"/>
                  <a:gd name="T1" fmla="*/ 0 h 30"/>
                  <a:gd name="T2" fmla="*/ 111 w 115"/>
                  <a:gd name="T3" fmla="*/ 3 h 30"/>
                  <a:gd name="T4" fmla="*/ 105 w 115"/>
                  <a:gd name="T5" fmla="*/ 13 h 30"/>
                  <a:gd name="T6" fmla="*/ 95 w 115"/>
                  <a:gd name="T7" fmla="*/ 17 h 30"/>
                  <a:gd name="T8" fmla="*/ 88 w 115"/>
                  <a:gd name="T9" fmla="*/ 24 h 30"/>
                  <a:gd name="T10" fmla="*/ 81 w 115"/>
                  <a:gd name="T11" fmla="*/ 24 h 30"/>
                  <a:gd name="T12" fmla="*/ 71 w 115"/>
                  <a:gd name="T13" fmla="*/ 27 h 30"/>
                  <a:gd name="T14" fmla="*/ 64 w 115"/>
                  <a:gd name="T15" fmla="*/ 30 h 30"/>
                  <a:gd name="T16" fmla="*/ 58 w 115"/>
                  <a:gd name="T17" fmla="*/ 30 h 30"/>
                  <a:gd name="T18" fmla="*/ 48 w 115"/>
                  <a:gd name="T19" fmla="*/ 30 h 30"/>
                  <a:gd name="T20" fmla="*/ 41 w 115"/>
                  <a:gd name="T21" fmla="*/ 30 h 30"/>
                  <a:gd name="T22" fmla="*/ 31 w 115"/>
                  <a:gd name="T23" fmla="*/ 30 h 30"/>
                  <a:gd name="T24" fmla="*/ 24 w 115"/>
                  <a:gd name="T25" fmla="*/ 30 h 30"/>
                  <a:gd name="T26" fmla="*/ 17 w 115"/>
                  <a:gd name="T27" fmla="*/ 30 h 30"/>
                  <a:gd name="T28" fmla="*/ 7 w 115"/>
                  <a:gd name="T29" fmla="*/ 30 h 30"/>
                  <a:gd name="T30" fmla="*/ 0 w 115"/>
                  <a:gd name="T31" fmla="*/ 30 h 30"/>
                  <a:gd name="T32" fmla="*/ 7 w 115"/>
                  <a:gd name="T33" fmla="*/ 30 h 30"/>
                  <a:gd name="T34" fmla="*/ 17 w 115"/>
                  <a:gd name="T35" fmla="*/ 30 h 30"/>
                  <a:gd name="T36" fmla="*/ 24 w 115"/>
                  <a:gd name="T37" fmla="*/ 30 h 30"/>
                  <a:gd name="T38" fmla="*/ 31 w 115"/>
                  <a:gd name="T39" fmla="*/ 30 h 30"/>
                  <a:gd name="T40" fmla="*/ 41 w 115"/>
                  <a:gd name="T41" fmla="*/ 30 h 30"/>
                  <a:gd name="T42" fmla="*/ 48 w 115"/>
                  <a:gd name="T43" fmla="*/ 30 h 30"/>
                  <a:gd name="T44" fmla="*/ 58 w 115"/>
                  <a:gd name="T45" fmla="*/ 30 h 30"/>
                  <a:gd name="T46" fmla="*/ 64 w 115"/>
                  <a:gd name="T47" fmla="*/ 30 h 30"/>
                  <a:gd name="T48" fmla="*/ 71 w 115"/>
                  <a:gd name="T49" fmla="*/ 27 h 30"/>
                  <a:gd name="T50" fmla="*/ 81 w 115"/>
                  <a:gd name="T51" fmla="*/ 27 h 30"/>
                  <a:gd name="T52" fmla="*/ 88 w 115"/>
                  <a:gd name="T53" fmla="*/ 24 h 30"/>
                  <a:gd name="T54" fmla="*/ 95 w 115"/>
                  <a:gd name="T55" fmla="*/ 20 h 30"/>
                  <a:gd name="T56" fmla="*/ 105 w 115"/>
                  <a:gd name="T57" fmla="*/ 13 h 30"/>
                  <a:gd name="T58" fmla="*/ 111 w 115"/>
                  <a:gd name="T59" fmla="*/ 3 h 30"/>
                  <a:gd name="T60" fmla="*/ 115 w 115"/>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 h="30">
                    <a:moveTo>
                      <a:pt x="115" y="0"/>
                    </a:moveTo>
                    <a:lnTo>
                      <a:pt x="111" y="3"/>
                    </a:lnTo>
                    <a:lnTo>
                      <a:pt x="105" y="13"/>
                    </a:lnTo>
                    <a:lnTo>
                      <a:pt x="95" y="17"/>
                    </a:lnTo>
                    <a:lnTo>
                      <a:pt x="88" y="24"/>
                    </a:lnTo>
                    <a:lnTo>
                      <a:pt x="81" y="24"/>
                    </a:lnTo>
                    <a:lnTo>
                      <a:pt x="71" y="27"/>
                    </a:lnTo>
                    <a:lnTo>
                      <a:pt x="64" y="30"/>
                    </a:lnTo>
                    <a:lnTo>
                      <a:pt x="58" y="30"/>
                    </a:lnTo>
                    <a:lnTo>
                      <a:pt x="48" y="30"/>
                    </a:lnTo>
                    <a:lnTo>
                      <a:pt x="41" y="30"/>
                    </a:lnTo>
                    <a:lnTo>
                      <a:pt x="31" y="30"/>
                    </a:lnTo>
                    <a:lnTo>
                      <a:pt x="24" y="30"/>
                    </a:lnTo>
                    <a:lnTo>
                      <a:pt x="17" y="30"/>
                    </a:lnTo>
                    <a:lnTo>
                      <a:pt x="7" y="30"/>
                    </a:lnTo>
                    <a:lnTo>
                      <a:pt x="0" y="30"/>
                    </a:lnTo>
                    <a:lnTo>
                      <a:pt x="7" y="30"/>
                    </a:lnTo>
                    <a:lnTo>
                      <a:pt x="17" y="30"/>
                    </a:lnTo>
                    <a:lnTo>
                      <a:pt x="24" y="30"/>
                    </a:lnTo>
                    <a:lnTo>
                      <a:pt x="31" y="30"/>
                    </a:lnTo>
                    <a:lnTo>
                      <a:pt x="41" y="30"/>
                    </a:lnTo>
                    <a:lnTo>
                      <a:pt x="48" y="30"/>
                    </a:lnTo>
                    <a:lnTo>
                      <a:pt x="58" y="30"/>
                    </a:lnTo>
                    <a:lnTo>
                      <a:pt x="64" y="30"/>
                    </a:lnTo>
                    <a:lnTo>
                      <a:pt x="71" y="27"/>
                    </a:lnTo>
                    <a:lnTo>
                      <a:pt x="81" y="27"/>
                    </a:lnTo>
                    <a:lnTo>
                      <a:pt x="88" y="24"/>
                    </a:lnTo>
                    <a:lnTo>
                      <a:pt x="95" y="20"/>
                    </a:lnTo>
                    <a:lnTo>
                      <a:pt x="105" y="13"/>
                    </a:lnTo>
                    <a:lnTo>
                      <a:pt x="111" y="3"/>
                    </a:lnTo>
                    <a:lnTo>
                      <a:pt x="1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3"/>
              <p:cNvSpPr>
                <a:spLocks/>
              </p:cNvSpPr>
              <p:nvPr/>
            </p:nvSpPr>
            <p:spPr bwMode="auto">
              <a:xfrm>
                <a:off x="7146284" y="4950946"/>
                <a:ext cx="647206" cy="703780"/>
              </a:xfrm>
              <a:custGeom>
                <a:avLst/>
                <a:gdLst>
                  <a:gd name="T0" fmla="*/ 17 w 572"/>
                  <a:gd name="T1" fmla="*/ 50 h 622"/>
                  <a:gd name="T2" fmla="*/ 40 w 572"/>
                  <a:gd name="T3" fmla="*/ 134 h 622"/>
                  <a:gd name="T4" fmla="*/ 64 w 572"/>
                  <a:gd name="T5" fmla="*/ 225 h 622"/>
                  <a:gd name="T6" fmla="*/ 87 w 572"/>
                  <a:gd name="T7" fmla="*/ 289 h 622"/>
                  <a:gd name="T8" fmla="*/ 111 w 572"/>
                  <a:gd name="T9" fmla="*/ 356 h 622"/>
                  <a:gd name="T10" fmla="*/ 135 w 572"/>
                  <a:gd name="T11" fmla="*/ 424 h 622"/>
                  <a:gd name="T12" fmla="*/ 158 w 572"/>
                  <a:gd name="T13" fmla="*/ 484 h 622"/>
                  <a:gd name="T14" fmla="*/ 182 w 572"/>
                  <a:gd name="T15" fmla="*/ 538 h 622"/>
                  <a:gd name="T16" fmla="*/ 199 w 572"/>
                  <a:gd name="T17" fmla="*/ 548 h 622"/>
                  <a:gd name="T18" fmla="*/ 222 w 572"/>
                  <a:gd name="T19" fmla="*/ 555 h 622"/>
                  <a:gd name="T20" fmla="*/ 246 w 572"/>
                  <a:gd name="T21" fmla="*/ 555 h 622"/>
                  <a:gd name="T22" fmla="*/ 269 w 572"/>
                  <a:gd name="T23" fmla="*/ 558 h 622"/>
                  <a:gd name="T24" fmla="*/ 296 w 572"/>
                  <a:gd name="T25" fmla="*/ 562 h 622"/>
                  <a:gd name="T26" fmla="*/ 320 w 572"/>
                  <a:gd name="T27" fmla="*/ 568 h 622"/>
                  <a:gd name="T28" fmla="*/ 343 w 572"/>
                  <a:gd name="T29" fmla="*/ 578 h 622"/>
                  <a:gd name="T30" fmla="*/ 367 w 572"/>
                  <a:gd name="T31" fmla="*/ 585 h 622"/>
                  <a:gd name="T32" fmla="*/ 390 w 572"/>
                  <a:gd name="T33" fmla="*/ 592 h 622"/>
                  <a:gd name="T34" fmla="*/ 414 w 572"/>
                  <a:gd name="T35" fmla="*/ 589 h 622"/>
                  <a:gd name="T36" fmla="*/ 437 w 572"/>
                  <a:gd name="T37" fmla="*/ 589 h 622"/>
                  <a:gd name="T38" fmla="*/ 461 w 572"/>
                  <a:gd name="T39" fmla="*/ 589 h 622"/>
                  <a:gd name="T40" fmla="*/ 484 w 572"/>
                  <a:gd name="T41" fmla="*/ 599 h 622"/>
                  <a:gd name="T42" fmla="*/ 508 w 572"/>
                  <a:gd name="T43" fmla="*/ 609 h 622"/>
                  <a:gd name="T44" fmla="*/ 535 w 572"/>
                  <a:gd name="T45" fmla="*/ 616 h 622"/>
                  <a:gd name="T46" fmla="*/ 558 w 572"/>
                  <a:gd name="T47" fmla="*/ 616 h 622"/>
                  <a:gd name="T48" fmla="*/ 572 w 572"/>
                  <a:gd name="T49" fmla="*/ 622 h 622"/>
                  <a:gd name="T50" fmla="*/ 558 w 572"/>
                  <a:gd name="T51" fmla="*/ 602 h 622"/>
                  <a:gd name="T52" fmla="*/ 535 w 572"/>
                  <a:gd name="T53" fmla="*/ 595 h 622"/>
                  <a:gd name="T54" fmla="*/ 508 w 572"/>
                  <a:gd name="T55" fmla="*/ 589 h 622"/>
                  <a:gd name="T56" fmla="*/ 484 w 572"/>
                  <a:gd name="T57" fmla="*/ 582 h 622"/>
                  <a:gd name="T58" fmla="*/ 461 w 572"/>
                  <a:gd name="T59" fmla="*/ 578 h 622"/>
                  <a:gd name="T60" fmla="*/ 437 w 572"/>
                  <a:gd name="T61" fmla="*/ 575 h 622"/>
                  <a:gd name="T62" fmla="*/ 414 w 572"/>
                  <a:gd name="T63" fmla="*/ 568 h 622"/>
                  <a:gd name="T64" fmla="*/ 390 w 572"/>
                  <a:gd name="T65" fmla="*/ 558 h 622"/>
                  <a:gd name="T66" fmla="*/ 367 w 572"/>
                  <a:gd name="T67" fmla="*/ 548 h 622"/>
                  <a:gd name="T68" fmla="*/ 343 w 572"/>
                  <a:gd name="T69" fmla="*/ 535 h 622"/>
                  <a:gd name="T70" fmla="*/ 320 w 572"/>
                  <a:gd name="T71" fmla="*/ 515 h 622"/>
                  <a:gd name="T72" fmla="*/ 296 w 572"/>
                  <a:gd name="T73" fmla="*/ 484 h 622"/>
                  <a:gd name="T74" fmla="*/ 269 w 572"/>
                  <a:gd name="T75" fmla="*/ 451 h 622"/>
                  <a:gd name="T76" fmla="*/ 246 w 572"/>
                  <a:gd name="T77" fmla="*/ 410 h 622"/>
                  <a:gd name="T78" fmla="*/ 222 w 572"/>
                  <a:gd name="T79" fmla="*/ 367 h 622"/>
                  <a:gd name="T80" fmla="*/ 199 w 572"/>
                  <a:gd name="T81" fmla="*/ 319 h 622"/>
                  <a:gd name="T82" fmla="*/ 175 w 572"/>
                  <a:gd name="T83" fmla="*/ 272 h 622"/>
                  <a:gd name="T84" fmla="*/ 151 w 572"/>
                  <a:gd name="T85" fmla="*/ 225 h 622"/>
                  <a:gd name="T86" fmla="*/ 128 w 572"/>
                  <a:gd name="T87" fmla="*/ 181 h 622"/>
                  <a:gd name="T88" fmla="*/ 104 w 572"/>
                  <a:gd name="T89" fmla="*/ 144 h 622"/>
                  <a:gd name="T90" fmla="*/ 81 w 572"/>
                  <a:gd name="T91" fmla="*/ 111 h 622"/>
                  <a:gd name="T92" fmla="*/ 54 w 572"/>
                  <a:gd name="T93" fmla="*/ 77 h 622"/>
                  <a:gd name="T94" fmla="*/ 30 w 572"/>
                  <a:gd name="T95" fmla="*/ 47 h 622"/>
                  <a:gd name="T96" fmla="*/ 7 w 572"/>
                  <a:gd name="T97" fmla="*/ 1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622">
                    <a:moveTo>
                      <a:pt x="0" y="0"/>
                    </a:moveTo>
                    <a:lnTo>
                      <a:pt x="7" y="23"/>
                    </a:lnTo>
                    <a:lnTo>
                      <a:pt x="17" y="50"/>
                    </a:lnTo>
                    <a:lnTo>
                      <a:pt x="24" y="77"/>
                    </a:lnTo>
                    <a:lnTo>
                      <a:pt x="30" y="107"/>
                    </a:lnTo>
                    <a:lnTo>
                      <a:pt x="40" y="134"/>
                    </a:lnTo>
                    <a:lnTo>
                      <a:pt x="47" y="165"/>
                    </a:lnTo>
                    <a:lnTo>
                      <a:pt x="54" y="195"/>
                    </a:lnTo>
                    <a:lnTo>
                      <a:pt x="64" y="225"/>
                    </a:lnTo>
                    <a:lnTo>
                      <a:pt x="71" y="245"/>
                    </a:lnTo>
                    <a:lnTo>
                      <a:pt x="81" y="269"/>
                    </a:lnTo>
                    <a:lnTo>
                      <a:pt x="87" y="289"/>
                    </a:lnTo>
                    <a:lnTo>
                      <a:pt x="94" y="313"/>
                    </a:lnTo>
                    <a:lnTo>
                      <a:pt x="104" y="336"/>
                    </a:lnTo>
                    <a:lnTo>
                      <a:pt x="111" y="356"/>
                    </a:lnTo>
                    <a:lnTo>
                      <a:pt x="118" y="380"/>
                    </a:lnTo>
                    <a:lnTo>
                      <a:pt x="128" y="400"/>
                    </a:lnTo>
                    <a:lnTo>
                      <a:pt x="135" y="424"/>
                    </a:lnTo>
                    <a:lnTo>
                      <a:pt x="145" y="444"/>
                    </a:lnTo>
                    <a:lnTo>
                      <a:pt x="151" y="464"/>
                    </a:lnTo>
                    <a:lnTo>
                      <a:pt x="158" y="484"/>
                    </a:lnTo>
                    <a:lnTo>
                      <a:pt x="168" y="501"/>
                    </a:lnTo>
                    <a:lnTo>
                      <a:pt x="175" y="521"/>
                    </a:lnTo>
                    <a:lnTo>
                      <a:pt x="182" y="538"/>
                    </a:lnTo>
                    <a:lnTo>
                      <a:pt x="185" y="538"/>
                    </a:lnTo>
                    <a:lnTo>
                      <a:pt x="192" y="545"/>
                    </a:lnTo>
                    <a:lnTo>
                      <a:pt x="199" y="548"/>
                    </a:lnTo>
                    <a:lnTo>
                      <a:pt x="205" y="552"/>
                    </a:lnTo>
                    <a:lnTo>
                      <a:pt x="215" y="552"/>
                    </a:lnTo>
                    <a:lnTo>
                      <a:pt x="222" y="555"/>
                    </a:lnTo>
                    <a:lnTo>
                      <a:pt x="229" y="555"/>
                    </a:lnTo>
                    <a:lnTo>
                      <a:pt x="239" y="555"/>
                    </a:lnTo>
                    <a:lnTo>
                      <a:pt x="246" y="555"/>
                    </a:lnTo>
                    <a:lnTo>
                      <a:pt x="256" y="558"/>
                    </a:lnTo>
                    <a:lnTo>
                      <a:pt x="262" y="558"/>
                    </a:lnTo>
                    <a:lnTo>
                      <a:pt x="269" y="558"/>
                    </a:lnTo>
                    <a:lnTo>
                      <a:pt x="279" y="558"/>
                    </a:lnTo>
                    <a:lnTo>
                      <a:pt x="286" y="562"/>
                    </a:lnTo>
                    <a:lnTo>
                      <a:pt x="296" y="562"/>
                    </a:lnTo>
                    <a:lnTo>
                      <a:pt x="303" y="565"/>
                    </a:lnTo>
                    <a:lnTo>
                      <a:pt x="310" y="568"/>
                    </a:lnTo>
                    <a:lnTo>
                      <a:pt x="320" y="568"/>
                    </a:lnTo>
                    <a:lnTo>
                      <a:pt x="326" y="572"/>
                    </a:lnTo>
                    <a:lnTo>
                      <a:pt x="333" y="575"/>
                    </a:lnTo>
                    <a:lnTo>
                      <a:pt x="343" y="578"/>
                    </a:lnTo>
                    <a:lnTo>
                      <a:pt x="350" y="582"/>
                    </a:lnTo>
                    <a:lnTo>
                      <a:pt x="357" y="585"/>
                    </a:lnTo>
                    <a:lnTo>
                      <a:pt x="367" y="585"/>
                    </a:lnTo>
                    <a:lnTo>
                      <a:pt x="373" y="589"/>
                    </a:lnTo>
                    <a:lnTo>
                      <a:pt x="384" y="589"/>
                    </a:lnTo>
                    <a:lnTo>
                      <a:pt x="390" y="592"/>
                    </a:lnTo>
                    <a:lnTo>
                      <a:pt x="397" y="592"/>
                    </a:lnTo>
                    <a:lnTo>
                      <a:pt x="407" y="592"/>
                    </a:lnTo>
                    <a:lnTo>
                      <a:pt x="414" y="589"/>
                    </a:lnTo>
                    <a:lnTo>
                      <a:pt x="421" y="589"/>
                    </a:lnTo>
                    <a:lnTo>
                      <a:pt x="431" y="589"/>
                    </a:lnTo>
                    <a:lnTo>
                      <a:pt x="437" y="589"/>
                    </a:lnTo>
                    <a:lnTo>
                      <a:pt x="444" y="589"/>
                    </a:lnTo>
                    <a:lnTo>
                      <a:pt x="454" y="589"/>
                    </a:lnTo>
                    <a:lnTo>
                      <a:pt x="461" y="589"/>
                    </a:lnTo>
                    <a:lnTo>
                      <a:pt x="471" y="592"/>
                    </a:lnTo>
                    <a:lnTo>
                      <a:pt x="478" y="595"/>
                    </a:lnTo>
                    <a:lnTo>
                      <a:pt x="484" y="599"/>
                    </a:lnTo>
                    <a:lnTo>
                      <a:pt x="495" y="602"/>
                    </a:lnTo>
                    <a:lnTo>
                      <a:pt x="501" y="605"/>
                    </a:lnTo>
                    <a:lnTo>
                      <a:pt x="508" y="609"/>
                    </a:lnTo>
                    <a:lnTo>
                      <a:pt x="518" y="612"/>
                    </a:lnTo>
                    <a:lnTo>
                      <a:pt x="525" y="612"/>
                    </a:lnTo>
                    <a:lnTo>
                      <a:pt x="535" y="616"/>
                    </a:lnTo>
                    <a:lnTo>
                      <a:pt x="542" y="616"/>
                    </a:lnTo>
                    <a:lnTo>
                      <a:pt x="548" y="616"/>
                    </a:lnTo>
                    <a:lnTo>
                      <a:pt x="558" y="616"/>
                    </a:lnTo>
                    <a:lnTo>
                      <a:pt x="565" y="616"/>
                    </a:lnTo>
                    <a:lnTo>
                      <a:pt x="572" y="616"/>
                    </a:lnTo>
                    <a:lnTo>
                      <a:pt x="572" y="622"/>
                    </a:lnTo>
                    <a:lnTo>
                      <a:pt x="572" y="605"/>
                    </a:lnTo>
                    <a:lnTo>
                      <a:pt x="565" y="602"/>
                    </a:lnTo>
                    <a:lnTo>
                      <a:pt x="558" y="602"/>
                    </a:lnTo>
                    <a:lnTo>
                      <a:pt x="548" y="599"/>
                    </a:lnTo>
                    <a:lnTo>
                      <a:pt x="542" y="595"/>
                    </a:lnTo>
                    <a:lnTo>
                      <a:pt x="535" y="595"/>
                    </a:lnTo>
                    <a:lnTo>
                      <a:pt x="525" y="592"/>
                    </a:lnTo>
                    <a:lnTo>
                      <a:pt x="518" y="589"/>
                    </a:lnTo>
                    <a:lnTo>
                      <a:pt x="508" y="589"/>
                    </a:lnTo>
                    <a:lnTo>
                      <a:pt x="501" y="585"/>
                    </a:lnTo>
                    <a:lnTo>
                      <a:pt x="495" y="585"/>
                    </a:lnTo>
                    <a:lnTo>
                      <a:pt x="484" y="582"/>
                    </a:lnTo>
                    <a:lnTo>
                      <a:pt x="478" y="582"/>
                    </a:lnTo>
                    <a:lnTo>
                      <a:pt x="471" y="582"/>
                    </a:lnTo>
                    <a:lnTo>
                      <a:pt x="461" y="578"/>
                    </a:lnTo>
                    <a:lnTo>
                      <a:pt x="454" y="578"/>
                    </a:lnTo>
                    <a:lnTo>
                      <a:pt x="444" y="578"/>
                    </a:lnTo>
                    <a:lnTo>
                      <a:pt x="437" y="575"/>
                    </a:lnTo>
                    <a:lnTo>
                      <a:pt x="431" y="575"/>
                    </a:lnTo>
                    <a:lnTo>
                      <a:pt x="421" y="572"/>
                    </a:lnTo>
                    <a:lnTo>
                      <a:pt x="414" y="568"/>
                    </a:lnTo>
                    <a:lnTo>
                      <a:pt x="407" y="565"/>
                    </a:lnTo>
                    <a:lnTo>
                      <a:pt x="397" y="562"/>
                    </a:lnTo>
                    <a:lnTo>
                      <a:pt x="390" y="558"/>
                    </a:lnTo>
                    <a:lnTo>
                      <a:pt x="384" y="555"/>
                    </a:lnTo>
                    <a:lnTo>
                      <a:pt x="373" y="552"/>
                    </a:lnTo>
                    <a:lnTo>
                      <a:pt x="367" y="548"/>
                    </a:lnTo>
                    <a:lnTo>
                      <a:pt x="357" y="545"/>
                    </a:lnTo>
                    <a:lnTo>
                      <a:pt x="350" y="538"/>
                    </a:lnTo>
                    <a:lnTo>
                      <a:pt x="343" y="535"/>
                    </a:lnTo>
                    <a:lnTo>
                      <a:pt x="333" y="528"/>
                    </a:lnTo>
                    <a:lnTo>
                      <a:pt x="326" y="521"/>
                    </a:lnTo>
                    <a:lnTo>
                      <a:pt x="320" y="515"/>
                    </a:lnTo>
                    <a:lnTo>
                      <a:pt x="310" y="504"/>
                    </a:lnTo>
                    <a:lnTo>
                      <a:pt x="303" y="494"/>
                    </a:lnTo>
                    <a:lnTo>
                      <a:pt x="296" y="484"/>
                    </a:lnTo>
                    <a:lnTo>
                      <a:pt x="286" y="474"/>
                    </a:lnTo>
                    <a:lnTo>
                      <a:pt x="279" y="464"/>
                    </a:lnTo>
                    <a:lnTo>
                      <a:pt x="269" y="451"/>
                    </a:lnTo>
                    <a:lnTo>
                      <a:pt x="262" y="437"/>
                    </a:lnTo>
                    <a:lnTo>
                      <a:pt x="256" y="427"/>
                    </a:lnTo>
                    <a:lnTo>
                      <a:pt x="246" y="410"/>
                    </a:lnTo>
                    <a:lnTo>
                      <a:pt x="239" y="397"/>
                    </a:lnTo>
                    <a:lnTo>
                      <a:pt x="229" y="383"/>
                    </a:lnTo>
                    <a:lnTo>
                      <a:pt x="222" y="367"/>
                    </a:lnTo>
                    <a:lnTo>
                      <a:pt x="215" y="353"/>
                    </a:lnTo>
                    <a:lnTo>
                      <a:pt x="205" y="336"/>
                    </a:lnTo>
                    <a:lnTo>
                      <a:pt x="199" y="319"/>
                    </a:lnTo>
                    <a:lnTo>
                      <a:pt x="192" y="303"/>
                    </a:lnTo>
                    <a:lnTo>
                      <a:pt x="182" y="286"/>
                    </a:lnTo>
                    <a:lnTo>
                      <a:pt x="175" y="272"/>
                    </a:lnTo>
                    <a:lnTo>
                      <a:pt x="168" y="256"/>
                    </a:lnTo>
                    <a:lnTo>
                      <a:pt x="158" y="239"/>
                    </a:lnTo>
                    <a:lnTo>
                      <a:pt x="151" y="225"/>
                    </a:lnTo>
                    <a:lnTo>
                      <a:pt x="145" y="208"/>
                    </a:lnTo>
                    <a:lnTo>
                      <a:pt x="135" y="195"/>
                    </a:lnTo>
                    <a:lnTo>
                      <a:pt x="128" y="181"/>
                    </a:lnTo>
                    <a:lnTo>
                      <a:pt x="118" y="168"/>
                    </a:lnTo>
                    <a:lnTo>
                      <a:pt x="111" y="158"/>
                    </a:lnTo>
                    <a:lnTo>
                      <a:pt x="104" y="144"/>
                    </a:lnTo>
                    <a:lnTo>
                      <a:pt x="94" y="131"/>
                    </a:lnTo>
                    <a:lnTo>
                      <a:pt x="87" y="121"/>
                    </a:lnTo>
                    <a:lnTo>
                      <a:pt x="81" y="111"/>
                    </a:lnTo>
                    <a:lnTo>
                      <a:pt x="71" y="101"/>
                    </a:lnTo>
                    <a:lnTo>
                      <a:pt x="64" y="91"/>
                    </a:lnTo>
                    <a:lnTo>
                      <a:pt x="54" y="77"/>
                    </a:lnTo>
                    <a:lnTo>
                      <a:pt x="47" y="70"/>
                    </a:lnTo>
                    <a:lnTo>
                      <a:pt x="40" y="57"/>
                    </a:lnTo>
                    <a:lnTo>
                      <a:pt x="30" y="47"/>
                    </a:lnTo>
                    <a:lnTo>
                      <a:pt x="24" y="37"/>
                    </a:lnTo>
                    <a:lnTo>
                      <a:pt x="17" y="23"/>
                    </a:lnTo>
                    <a:lnTo>
                      <a:pt x="7"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24"/>
              <p:cNvSpPr>
                <a:spLocks/>
              </p:cNvSpPr>
              <p:nvPr/>
            </p:nvSpPr>
            <p:spPr bwMode="auto">
              <a:xfrm>
                <a:off x="6677851" y="4741622"/>
                <a:ext cx="445803" cy="863319"/>
              </a:xfrm>
              <a:custGeom>
                <a:avLst/>
                <a:gdLst>
                  <a:gd name="T0" fmla="*/ 246 w 394"/>
                  <a:gd name="T1" fmla="*/ 0 h 763"/>
                  <a:gd name="T2" fmla="*/ 229 w 394"/>
                  <a:gd name="T3" fmla="*/ 7 h 763"/>
                  <a:gd name="T4" fmla="*/ 216 w 394"/>
                  <a:gd name="T5" fmla="*/ 20 h 763"/>
                  <a:gd name="T6" fmla="*/ 202 w 394"/>
                  <a:gd name="T7" fmla="*/ 37 h 763"/>
                  <a:gd name="T8" fmla="*/ 192 w 394"/>
                  <a:gd name="T9" fmla="*/ 54 h 763"/>
                  <a:gd name="T10" fmla="*/ 175 w 394"/>
                  <a:gd name="T11" fmla="*/ 87 h 763"/>
                  <a:gd name="T12" fmla="*/ 158 w 394"/>
                  <a:gd name="T13" fmla="*/ 131 h 763"/>
                  <a:gd name="T14" fmla="*/ 142 w 394"/>
                  <a:gd name="T15" fmla="*/ 178 h 763"/>
                  <a:gd name="T16" fmla="*/ 128 w 394"/>
                  <a:gd name="T17" fmla="*/ 235 h 763"/>
                  <a:gd name="T18" fmla="*/ 111 w 394"/>
                  <a:gd name="T19" fmla="*/ 299 h 763"/>
                  <a:gd name="T20" fmla="*/ 94 w 394"/>
                  <a:gd name="T21" fmla="*/ 370 h 763"/>
                  <a:gd name="T22" fmla="*/ 81 w 394"/>
                  <a:gd name="T23" fmla="*/ 451 h 763"/>
                  <a:gd name="T24" fmla="*/ 64 w 394"/>
                  <a:gd name="T25" fmla="*/ 528 h 763"/>
                  <a:gd name="T26" fmla="*/ 47 w 394"/>
                  <a:gd name="T27" fmla="*/ 605 h 763"/>
                  <a:gd name="T28" fmla="*/ 31 w 394"/>
                  <a:gd name="T29" fmla="*/ 673 h 763"/>
                  <a:gd name="T30" fmla="*/ 14 w 394"/>
                  <a:gd name="T31" fmla="*/ 726 h 763"/>
                  <a:gd name="T32" fmla="*/ 0 w 394"/>
                  <a:gd name="T33" fmla="*/ 763 h 763"/>
                  <a:gd name="T34" fmla="*/ 14 w 394"/>
                  <a:gd name="T35" fmla="*/ 730 h 763"/>
                  <a:gd name="T36" fmla="*/ 31 w 394"/>
                  <a:gd name="T37" fmla="*/ 686 h 763"/>
                  <a:gd name="T38" fmla="*/ 47 w 394"/>
                  <a:gd name="T39" fmla="*/ 632 h 763"/>
                  <a:gd name="T40" fmla="*/ 64 w 394"/>
                  <a:gd name="T41" fmla="*/ 572 h 763"/>
                  <a:gd name="T42" fmla="*/ 81 w 394"/>
                  <a:gd name="T43" fmla="*/ 511 h 763"/>
                  <a:gd name="T44" fmla="*/ 94 w 394"/>
                  <a:gd name="T45" fmla="*/ 457 h 763"/>
                  <a:gd name="T46" fmla="*/ 111 w 394"/>
                  <a:gd name="T47" fmla="*/ 410 h 763"/>
                  <a:gd name="T48" fmla="*/ 128 w 394"/>
                  <a:gd name="T49" fmla="*/ 370 h 763"/>
                  <a:gd name="T50" fmla="*/ 142 w 394"/>
                  <a:gd name="T51" fmla="*/ 336 h 763"/>
                  <a:gd name="T52" fmla="*/ 158 w 394"/>
                  <a:gd name="T53" fmla="*/ 309 h 763"/>
                  <a:gd name="T54" fmla="*/ 175 w 394"/>
                  <a:gd name="T55" fmla="*/ 286 h 763"/>
                  <a:gd name="T56" fmla="*/ 192 w 394"/>
                  <a:gd name="T57" fmla="*/ 266 h 763"/>
                  <a:gd name="T58" fmla="*/ 205 w 394"/>
                  <a:gd name="T59" fmla="*/ 249 h 763"/>
                  <a:gd name="T60" fmla="*/ 222 w 394"/>
                  <a:gd name="T61" fmla="*/ 235 h 763"/>
                  <a:gd name="T62" fmla="*/ 239 w 394"/>
                  <a:gd name="T63" fmla="*/ 225 h 763"/>
                  <a:gd name="T64" fmla="*/ 256 w 394"/>
                  <a:gd name="T65" fmla="*/ 218 h 763"/>
                  <a:gd name="T66" fmla="*/ 269 w 394"/>
                  <a:gd name="T67" fmla="*/ 215 h 763"/>
                  <a:gd name="T68" fmla="*/ 286 w 394"/>
                  <a:gd name="T69" fmla="*/ 212 h 763"/>
                  <a:gd name="T70" fmla="*/ 303 w 394"/>
                  <a:gd name="T71" fmla="*/ 215 h 763"/>
                  <a:gd name="T72" fmla="*/ 320 w 394"/>
                  <a:gd name="T73" fmla="*/ 218 h 763"/>
                  <a:gd name="T74" fmla="*/ 333 w 394"/>
                  <a:gd name="T75" fmla="*/ 225 h 763"/>
                  <a:gd name="T76" fmla="*/ 350 w 394"/>
                  <a:gd name="T77" fmla="*/ 232 h 763"/>
                  <a:gd name="T78" fmla="*/ 367 w 394"/>
                  <a:gd name="T79" fmla="*/ 242 h 763"/>
                  <a:gd name="T80" fmla="*/ 380 w 394"/>
                  <a:gd name="T81" fmla="*/ 252 h 763"/>
                  <a:gd name="T82" fmla="*/ 394 w 394"/>
                  <a:gd name="T83" fmla="*/ 262 h 763"/>
                  <a:gd name="T84" fmla="*/ 380 w 394"/>
                  <a:gd name="T85" fmla="*/ 205 h 763"/>
                  <a:gd name="T86" fmla="*/ 367 w 394"/>
                  <a:gd name="T87" fmla="*/ 144 h 763"/>
                  <a:gd name="T88" fmla="*/ 350 w 394"/>
                  <a:gd name="T89" fmla="*/ 97 h 763"/>
                  <a:gd name="T90" fmla="*/ 337 w 394"/>
                  <a:gd name="T91" fmla="*/ 64 h 763"/>
                  <a:gd name="T92" fmla="*/ 327 w 394"/>
                  <a:gd name="T93" fmla="*/ 50 h 763"/>
                  <a:gd name="T94" fmla="*/ 310 w 394"/>
                  <a:gd name="T95" fmla="*/ 30 h 763"/>
                  <a:gd name="T96" fmla="*/ 293 w 394"/>
                  <a:gd name="T97" fmla="*/ 17 h 763"/>
                  <a:gd name="T98" fmla="*/ 279 w 394"/>
                  <a:gd name="T99" fmla="*/ 7 h 763"/>
                  <a:gd name="T100" fmla="*/ 263 w 394"/>
                  <a:gd name="T101"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4" h="763">
                    <a:moveTo>
                      <a:pt x="256" y="0"/>
                    </a:moveTo>
                    <a:lnTo>
                      <a:pt x="246" y="0"/>
                    </a:lnTo>
                    <a:lnTo>
                      <a:pt x="239" y="3"/>
                    </a:lnTo>
                    <a:lnTo>
                      <a:pt x="229" y="7"/>
                    </a:lnTo>
                    <a:lnTo>
                      <a:pt x="222" y="13"/>
                    </a:lnTo>
                    <a:lnTo>
                      <a:pt x="216" y="20"/>
                    </a:lnTo>
                    <a:lnTo>
                      <a:pt x="205" y="30"/>
                    </a:lnTo>
                    <a:lnTo>
                      <a:pt x="202" y="37"/>
                    </a:lnTo>
                    <a:lnTo>
                      <a:pt x="199" y="40"/>
                    </a:lnTo>
                    <a:lnTo>
                      <a:pt x="192" y="54"/>
                    </a:lnTo>
                    <a:lnTo>
                      <a:pt x="182" y="70"/>
                    </a:lnTo>
                    <a:lnTo>
                      <a:pt x="175" y="87"/>
                    </a:lnTo>
                    <a:lnTo>
                      <a:pt x="168" y="107"/>
                    </a:lnTo>
                    <a:lnTo>
                      <a:pt x="158" y="131"/>
                    </a:lnTo>
                    <a:lnTo>
                      <a:pt x="152" y="151"/>
                    </a:lnTo>
                    <a:lnTo>
                      <a:pt x="142" y="178"/>
                    </a:lnTo>
                    <a:lnTo>
                      <a:pt x="135" y="205"/>
                    </a:lnTo>
                    <a:lnTo>
                      <a:pt x="128" y="235"/>
                    </a:lnTo>
                    <a:lnTo>
                      <a:pt x="118" y="266"/>
                    </a:lnTo>
                    <a:lnTo>
                      <a:pt x="111" y="299"/>
                    </a:lnTo>
                    <a:lnTo>
                      <a:pt x="105" y="333"/>
                    </a:lnTo>
                    <a:lnTo>
                      <a:pt x="94" y="370"/>
                    </a:lnTo>
                    <a:lnTo>
                      <a:pt x="88" y="410"/>
                    </a:lnTo>
                    <a:lnTo>
                      <a:pt x="81" y="451"/>
                    </a:lnTo>
                    <a:lnTo>
                      <a:pt x="71" y="488"/>
                    </a:lnTo>
                    <a:lnTo>
                      <a:pt x="64" y="528"/>
                    </a:lnTo>
                    <a:lnTo>
                      <a:pt x="54" y="568"/>
                    </a:lnTo>
                    <a:lnTo>
                      <a:pt x="47" y="605"/>
                    </a:lnTo>
                    <a:lnTo>
                      <a:pt x="41" y="639"/>
                    </a:lnTo>
                    <a:lnTo>
                      <a:pt x="31" y="673"/>
                    </a:lnTo>
                    <a:lnTo>
                      <a:pt x="24" y="700"/>
                    </a:lnTo>
                    <a:lnTo>
                      <a:pt x="14" y="726"/>
                    </a:lnTo>
                    <a:lnTo>
                      <a:pt x="7" y="747"/>
                    </a:lnTo>
                    <a:lnTo>
                      <a:pt x="0" y="763"/>
                    </a:lnTo>
                    <a:lnTo>
                      <a:pt x="7" y="750"/>
                    </a:lnTo>
                    <a:lnTo>
                      <a:pt x="14" y="730"/>
                    </a:lnTo>
                    <a:lnTo>
                      <a:pt x="24" y="710"/>
                    </a:lnTo>
                    <a:lnTo>
                      <a:pt x="31" y="686"/>
                    </a:lnTo>
                    <a:lnTo>
                      <a:pt x="41" y="659"/>
                    </a:lnTo>
                    <a:lnTo>
                      <a:pt x="47" y="632"/>
                    </a:lnTo>
                    <a:lnTo>
                      <a:pt x="54" y="602"/>
                    </a:lnTo>
                    <a:lnTo>
                      <a:pt x="64" y="572"/>
                    </a:lnTo>
                    <a:lnTo>
                      <a:pt x="71" y="541"/>
                    </a:lnTo>
                    <a:lnTo>
                      <a:pt x="81" y="511"/>
                    </a:lnTo>
                    <a:lnTo>
                      <a:pt x="88" y="484"/>
                    </a:lnTo>
                    <a:lnTo>
                      <a:pt x="94" y="457"/>
                    </a:lnTo>
                    <a:lnTo>
                      <a:pt x="105" y="434"/>
                    </a:lnTo>
                    <a:lnTo>
                      <a:pt x="111" y="410"/>
                    </a:lnTo>
                    <a:lnTo>
                      <a:pt x="118" y="390"/>
                    </a:lnTo>
                    <a:lnTo>
                      <a:pt x="128" y="370"/>
                    </a:lnTo>
                    <a:lnTo>
                      <a:pt x="135" y="353"/>
                    </a:lnTo>
                    <a:lnTo>
                      <a:pt x="142" y="336"/>
                    </a:lnTo>
                    <a:lnTo>
                      <a:pt x="152" y="323"/>
                    </a:lnTo>
                    <a:lnTo>
                      <a:pt x="158" y="309"/>
                    </a:lnTo>
                    <a:lnTo>
                      <a:pt x="168" y="299"/>
                    </a:lnTo>
                    <a:lnTo>
                      <a:pt x="175" y="286"/>
                    </a:lnTo>
                    <a:lnTo>
                      <a:pt x="182" y="276"/>
                    </a:lnTo>
                    <a:lnTo>
                      <a:pt x="192" y="266"/>
                    </a:lnTo>
                    <a:lnTo>
                      <a:pt x="199" y="259"/>
                    </a:lnTo>
                    <a:lnTo>
                      <a:pt x="205" y="249"/>
                    </a:lnTo>
                    <a:lnTo>
                      <a:pt x="216" y="242"/>
                    </a:lnTo>
                    <a:lnTo>
                      <a:pt x="222" y="235"/>
                    </a:lnTo>
                    <a:lnTo>
                      <a:pt x="229" y="229"/>
                    </a:lnTo>
                    <a:lnTo>
                      <a:pt x="239" y="225"/>
                    </a:lnTo>
                    <a:lnTo>
                      <a:pt x="246" y="222"/>
                    </a:lnTo>
                    <a:lnTo>
                      <a:pt x="256" y="218"/>
                    </a:lnTo>
                    <a:lnTo>
                      <a:pt x="263" y="215"/>
                    </a:lnTo>
                    <a:lnTo>
                      <a:pt x="269" y="215"/>
                    </a:lnTo>
                    <a:lnTo>
                      <a:pt x="279" y="212"/>
                    </a:lnTo>
                    <a:lnTo>
                      <a:pt x="286" y="212"/>
                    </a:lnTo>
                    <a:lnTo>
                      <a:pt x="293" y="215"/>
                    </a:lnTo>
                    <a:lnTo>
                      <a:pt x="303" y="215"/>
                    </a:lnTo>
                    <a:lnTo>
                      <a:pt x="310" y="218"/>
                    </a:lnTo>
                    <a:lnTo>
                      <a:pt x="320" y="218"/>
                    </a:lnTo>
                    <a:lnTo>
                      <a:pt x="327" y="222"/>
                    </a:lnTo>
                    <a:lnTo>
                      <a:pt x="333" y="225"/>
                    </a:lnTo>
                    <a:lnTo>
                      <a:pt x="343" y="229"/>
                    </a:lnTo>
                    <a:lnTo>
                      <a:pt x="350" y="232"/>
                    </a:lnTo>
                    <a:lnTo>
                      <a:pt x="357" y="235"/>
                    </a:lnTo>
                    <a:lnTo>
                      <a:pt x="367" y="242"/>
                    </a:lnTo>
                    <a:lnTo>
                      <a:pt x="374" y="245"/>
                    </a:lnTo>
                    <a:lnTo>
                      <a:pt x="380" y="252"/>
                    </a:lnTo>
                    <a:lnTo>
                      <a:pt x="390" y="259"/>
                    </a:lnTo>
                    <a:lnTo>
                      <a:pt x="394" y="262"/>
                    </a:lnTo>
                    <a:lnTo>
                      <a:pt x="390" y="239"/>
                    </a:lnTo>
                    <a:lnTo>
                      <a:pt x="380" y="205"/>
                    </a:lnTo>
                    <a:lnTo>
                      <a:pt x="374" y="175"/>
                    </a:lnTo>
                    <a:lnTo>
                      <a:pt x="367" y="144"/>
                    </a:lnTo>
                    <a:lnTo>
                      <a:pt x="357" y="121"/>
                    </a:lnTo>
                    <a:lnTo>
                      <a:pt x="350" y="97"/>
                    </a:lnTo>
                    <a:lnTo>
                      <a:pt x="343" y="74"/>
                    </a:lnTo>
                    <a:lnTo>
                      <a:pt x="337" y="64"/>
                    </a:lnTo>
                    <a:lnTo>
                      <a:pt x="333" y="60"/>
                    </a:lnTo>
                    <a:lnTo>
                      <a:pt x="327" y="50"/>
                    </a:lnTo>
                    <a:lnTo>
                      <a:pt x="320" y="40"/>
                    </a:lnTo>
                    <a:lnTo>
                      <a:pt x="310" y="30"/>
                    </a:lnTo>
                    <a:lnTo>
                      <a:pt x="303" y="23"/>
                    </a:lnTo>
                    <a:lnTo>
                      <a:pt x="293" y="17"/>
                    </a:lnTo>
                    <a:lnTo>
                      <a:pt x="286" y="10"/>
                    </a:lnTo>
                    <a:lnTo>
                      <a:pt x="279" y="7"/>
                    </a:lnTo>
                    <a:lnTo>
                      <a:pt x="269" y="3"/>
                    </a:lnTo>
                    <a:lnTo>
                      <a:pt x="263" y="0"/>
                    </a:lnTo>
                    <a:lnTo>
                      <a:pt x="2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25"/>
              <p:cNvSpPr>
                <a:spLocks noEditPoints="1"/>
              </p:cNvSpPr>
              <p:nvPr/>
            </p:nvSpPr>
            <p:spPr bwMode="auto">
              <a:xfrm>
                <a:off x="6442503" y="4783487"/>
                <a:ext cx="1350987" cy="893869"/>
              </a:xfrm>
              <a:custGeom>
                <a:avLst/>
                <a:gdLst>
                  <a:gd name="T0" fmla="*/ 827 w 1194"/>
                  <a:gd name="T1" fmla="*/ 730 h 790"/>
                  <a:gd name="T2" fmla="*/ 861 w 1194"/>
                  <a:gd name="T3" fmla="*/ 767 h 790"/>
                  <a:gd name="T4" fmla="*/ 891 w 1194"/>
                  <a:gd name="T5" fmla="*/ 787 h 790"/>
                  <a:gd name="T6" fmla="*/ 925 w 1194"/>
                  <a:gd name="T7" fmla="*/ 790 h 790"/>
                  <a:gd name="T8" fmla="*/ 955 w 1194"/>
                  <a:gd name="T9" fmla="*/ 790 h 790"/>
                  <a:gd name="T10" fmla="*/ 989 w 1194"/>
                  <a:gd name="T11" fmla="*/ 784 h 790"/>
                  <a:gd name="T12" fmla="*/ 1019 w 1194"/>
                  <a:gd name="T13" fmla="*/ 780 h 790"/>
                  <a:gd name="T14" fmla="*/ 1043 w 1194"/>
                  <a:gd name="T15" fmla="*/ 784 h 790"/>
                  <a:gd name="T16" fmla="*/ 1076 w 1194"/>
                  <a:gd name="T17" fmla="*/ 780 h 790"/>
                  <a:gd name="T18" fmla="*/ 1106 w 1194"/>
                  <a:gd name="T19" fmla="*/ 777 h 790"/>
                  <a:gd name="T20" fmla="*/ 1140 w 1194"/>
                  <a:gd name="T21" fmla="*/ 774 h 790"/>
                  <a:gd name="T22" fmla="*/ 1170 w 1194"/>
                  <a:gd name="T23" fmla="*/ 770 h 790"/>
                  <a:gd name="T24" fmla="*/ 1194 w 1194"/>
                  <a:gd name="T25" fmla="*/ 764 h 790"/>
                  <a:gd name="T26" fmla="*/ 1164 w 1194"/>
                  <a:gd name="T27" fmla="*/ 764 h 790"/>
                  <a:gd name="T28" fmla="*/ 1130 w 1194"/>
                  <a:gd name="T29" fmla="*/ 757 h 790"/>
                  <a:gd name="T30" fmla="*/ 1100 w 1194"/>
                  <a:gd name="T31" fmla="*/ 743 h 790"/>
                  <a:gd name="T32" fmla="*/ 1066 w 1194"/>
                  <a:gd name="T33" fmla="*/ 737 h 790"/>
                  <a:gd name="T34" fmla="*/ 1036 w 1194"/>
                  <a:gd name="T35" fmla="*/ 737 h 790"/>
                  <a:gd name="T36" fmla="*/ 1006 w 1194"/>
                  <a:gd name="T37" fmla="*/ 737 h 790"/>
                  <a:gd name="T38" fmla="*/ 972 w 1194"/>
                  <a:gd name="T39" fmla="*/ 730 h 790"/>
                  <a:gd name="T40" fmla="*/ 942 w 1194"/>
                  <a:gd name="T41" fmla="*/ 716 h 790"/>
                  <a:gd name="T42" fmla="*/ 908 w 1194"/>
                  <a:gd name="T43" fmla="*/ 710 h 790"/>
                  <a:gd name="T44" fmla="*/ 878 w 1194"/>
                  <a:gd name="T45" fmla="*/ 706 h 790"/>
                  <a:gd name="T46" fmla="*/ 844 w 1194"/>
                  <a:gd name="T47" fmla="*/ 703 h 790"/>
                  <a:gd name="T48" fmla="*/ 814 w 1194"/>
                  <a:gd name="T49" fmla="*/ 693 h 790"/>
                  <a:gd name="T50" fmla="*/ 558 w 1194"/>
                  <a:gd name="T51" fmla="*/ 60 h 790"/>
                  <a:gd name="T52" fmla="*/ 588 w 1194"/>
                  <a:gd name="T53" fmla="*/ 168 h 790"/>
                  <a:gd name="T54" fmla="*/ 615 w 1194"/>
                  <a:gd name="T55" fmla="*/ 235 h 790"/>
                  <a:gd name="T56" fmla="*/ 646 w 1194"/>
                  <a:gd name="T57" fmla="*/ 282 h 790"/>
                  <a:gd name="T58" fmla="*/ 676 w 1194"/>
                  <a:gd name="T59" fmla="*/ 353 h 790"/>
                  <a:gd name="T60" fmla="*/ 662 w 1194"/>
                  <a:gd name="T61" fmla="*/ 282 h 790"/>
                  <a:gd name="T62" fmla="*/ 629 w 1194"/>
                  <a:gd name="T63" fmla="*/ 171 h 790"/>
                  <a:gd name="T64" fmla="*/ 605 w 1194"/>
                  <a:gd name="T65" fmla="*/ 121 h 790"/>
                  <a:gd name="T66" fmla="*/ 575 w 1194"/>
                  <a:gd name="T67" fmla="*/ 67 h 790"/>
                  <a:gd name="T68" fmla="*/ 545 w 1194"/>
                  <a:gd name="T69" fmla="*/ 27 h 790"/>
                  <a:gd name="T70" fmla="*/ 390 w 1194"/>
                  <a:gd name="T71" fmla="*/ 27 h 790"/>
                  <a:gd name="T72" fmla="*/ 360 w 1194"/>
                  <a:gd name="T73" fmla="*/ 97 h 790"/>
                  <a:gd name="T74" fmla="*/ 326 w 1194"/>
                  <a:gd name="T75" fmla="*/ 195 h 790"/>
                  <a:gd name="T76" fmla="*/ 296 w 1194"/>
                  <a:gd name="T77" fmla="*/ 336 h 790"/>
                  <a:gd name="T78" fmla="*/ 262 w 1194"/>
                  <a:gd name="T79" fmla="*/ 501 h 790"/>
                  <a:gd name="T80" fmla="*/ 232 w 1194"/>
                  <a:gd name="T81" fmla="*/ 649 h 790"/>
                  <a:gd name="T82" fmla="*/ 198 w 1194"/>
                  <a:gd name="T83" fmla="*/ 733 h 790"/>
                  <a:gd name="T84" fmla="*/ 175 w 1194"/>
                  <a:gd name="T85" fmla="*/ 760 h 790"/>
                  <a:gd name="T86" fmla="*/ 144 w 1194"/>
                  <a:gd name="T87" fmla="*/ 770 h 790"/>
                  <a:gd name="T88" fmla="*/ 111 w 1194"/>
                  <a:gd name="T89" fmla="*/ 770 h 790"/>
                  <a:gd name="T90" fmla="*/ 80 w 1194"/>
                  <a:gd name="T91" fmla="*/ 770 h 790"/>
                  <a:gd name="T92" fmla="*/ 47 w 1194"/>
                  <a:gd name="T93" fmla="*/ 770 h 790"/>
                  <a:gd name="T94" fmla="*/ 17 w 1194"/>
                  <a:gd name="T95" fmla="*/ 770 h 790"/>
                  <a:gd name="T96" fmla="*/ 10 w 1194"/>
                  <a:gd name="T97" fmla="*/ 777 h 790"/>
                  <a:gd name="T98" fmla="*/ 40 w 1194"/>
                  <a:gd name="T99" fmla="*/ 777 h 790"/>
                  <a:gd name="T100" fmla="*/ 74 w 1194"/>
                  <a:gd name="T101" fmla="*/ 777 h 790"/>
                  <a:gd name="T102" fmla="*/ 104 w 1194"/>
                  <a:gd name="T103" fmla="*/ 777 h 790"/>
                  <a:gd name="T104" fmla="*/ 138 w 1194"/>
                  <a:gd name="T105" fmla="*/ 774 h 790"/>
                  <a:gd name="T106" fmla="*/ 168 w 1194"/>
                  <a:gd name="T107" fmla="*/ 767 h 790"/>
                  <a:gd name="T108" fmla="*/ 198 w 1194"/>
                  <a:gd name="T109" fmla="*/ 740 h 790"/>
                  <a:gd name="T110" fmla="*/ 232 w 1194"/>
                  <a:gd name="T111" fmla="*/ 663 h 790"/>
                  <a:gd name="T112" fmla="*/ 262 w 1194"/>
                  <a:gd name="T113" fmla="*/ 531 h 790"/>
                  <a:gd name="T114" fmla="*/ 296 w 1194"/>
                  <a:gd name="T115" fmla="*/ 373 h 790"/>
                  <a:gd name="T116" fmla="*/ 326 w 1194"/>
                  <a:gd name="T117" fmla="*/ 229 h 790"/>
                  <a:gd name="T118" fmla="*/ 360 w 1194"/>
                  <a:gd name="T119" fmla="*/ 114 h 790"/>
                  <a:gd name="T120" fmla="*/ 390 w 1194"/>
                  <a:gd name="T121" fmla="*/ 33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4" h="790">
                    <a:moveTo>
                      <a:pt x="807" y="686"/>
                    </a:moveTo>
                    <a:lnTo>
                      <a:pt x="814" y="703"/>
                    </a:lnTo>
                    <a:lnTo>
                      <a:pt x="821" y="716"/>
                    </a:lnTo>
                    <a:lnTo>
                      <a:pt x="827" y="730"/>
                    </a:lnTo>
                    <a:lnTo>
                      <a:pt x="837" y="740"/>
                    </a:lnTo>
                    <a:lnTo>
                      <a:pt x="844" y="750"/>
                    </a:lnTo>
                    <a:lnTo>
                      <a:pt x="851" y="760"/>
                    </a:lnTo>
                    <a:lnTo>
                      <a:pt x="861" y="767"/>
                    </a:lnTo>
                    <a:lnTo>
                      <a:pt x="868" y="774"/>
                    </a:lnTo>
                    <a:lnTo>
                      <a:pt x="878" y="780"/>
                    </a:lnTo>
                    <a:lnTo>
                      <a:pt x="884" y="784"/>
                    </a:lnTo>
                    <a:lnTo>
                      <a:pt x="891" y="787"/>
                    </a:lnTo>
                    <a:lnTo>
                      <a:pt x="901" y="787"/>
                    </a:lnTo>
                    <a:lnTo>
                      <a:pt x="908" y="790"/>
                    </a:lnTo>
                    <a:lnTo>
                      <a:pt x="918" y="790"/>
                    </a:lnTo>
                    <a:lnTo>
                      <a:pt x="925" y="790"/>
                    </a:lnTo>
                    <a:lnTo>
                      <a:pt x="932" y="790"/>
                    </a:lnTo>
                    <a:lnTo>
                      <a:pt x="942" y="790"/>
                    </a:lnTo>
                    <a:lnTo>
                      <a:pt x="948" y="790"/>
                    </a:lnTo>
                    <a:lnTo>
                      <a:pt x="955" y="790"/>
                    </a:lnTo>
                    <a:lnTo>
                      <a:pt x="965" y="787"/>
                    </a:lnTo>
                    <a:lnTo>
                      <a:pt x="972" y="787"/>
                    </a:lnTo>
                    <a:lnTo>
                      <a:pt x="979" y="784"/>
                    </a:lnTo>
                    <a:lnTo>
                      <a:pt x="989" y="784"/>
                    </a:lnTo>
                    <a:lnTo>
                      <a:pt x="995" y="780"/>
                    </a:lnTo>
                    <a:lnTo>
                      <a:pt x="1006" y="780"/>
                    </a:lnTo>
                    <a:lnTo>
                      <a:pt x="1012" y="780"/>
                    </a:lnTo>
                    <a:lnTo>
                      <a:pt x="1019" y="780"/>
                    </a:lnTo>
                    <a:lnTo>
                      <a:pt x="1029" y="784"/>
                    </a:lnTo>
                    <a:lnTo>
                      <a:pt x="1036" y="784"/>
                    </a:lnTo>
                    <a:lnTo>
                      <a:pt x="1039" y="784"/>
                    </a:lnTo>
                    <a:lnTo>
                      <a:pt x="1043" y="784"/>
                    </a:lnTo>
                    <a:lnTo>
                      <a:pt x="1053" y="780"/>
                    </a:lnTo>
                    <a:lnTo>
                      <a:pt x="1059" y="780"/>
                    </a:lnTo>
                    <a:lnTo>
                      <a:pt x="1066" y="780"/>
                    </a:lnTo>
                    <a:lnTo>
                      <a:pt x="1076" y="780"/>
                    </a:lnTo>
                    <a:lnTo>
                      <a:pt x="1083" y="780"/>
                    </a:lnTo>
                    <a:lnTo>
                      <a:pt x="1093" y="777"/>
                    </a:lnTo>
                    <a:lnTo>
                      <a:pt x="1100" y="777"/>
                    </a:lnTo>
                    <a:lnTo>
                      <a:pt x="1106" y="777"/>
                    </a:lnTo>
                    <a:lnTo>
                      <a:pt x="1117" y="777"/>
                    </a:lnTo>
                    <a:lnTo>
                      <a:pt x="1123" y="777"/>
                    </a:lnTo>
                    <a:lnTo>
                      <a:pt x="1130" y="774"/>
                    </a:lnTo>
                    <a:lnTo>
                      <a:pt x="1140" y="774"/>
                    </a:lnTo>
                    <a:lnTo>
                      <a:pt x="1147" y="770"/>
                    </a:lnTo>
                    <a:lnTo>
                      <a:pt x="1157" y="770"/>
                    </a:lnTo>
                    <a:lnTo>
                      <a:pt x="1164" y="770"/>
                    </a:lnTo>
                    <a:lnTo>
                      <a:pt x="1170" y="770"/>
                    </a:lnTo>
                    <a:lnTo>
                      <a:pt x="1180" y="770"/>
                    </a:lnTo>
                    <a:lnTo>
                      <a:pt x="1187" y="770"/>
                    </a:lnTo>
                    <a:lnTo>
                      <a:pt x="1194" y="770"/>
                    </a:lnTo>
                    <a:lnTo>
                      <a:pt x="1194" y="764"/>
                    </a:lnTo>
                    <a:lnTo>
                      <a:pt x="1187" y="764"/>
                    </a:lnTo>
                    <a:lnTo>
                      <a:pt x="1180" y="764"/>
                    </a:lnTo>
                    <a:lnTo>
                      <a:pt x="1170" y="764"/>
                    </a:lnTo>
                    <a:lnTo>
                      <a:pt x="1164" y="764"/>
                    </a:lnTo>
                    <a:lnTo>
                      <a:pt x="1157" y="764"/>
                    </a:lnTo>
                    <a:lnTo>
                      <a:pt x="1147" y="760"/>
                    </a:lnTo>
                    <a:lnTo>
                      <a:pt x="1140" y="760"/>
                    </a:lnTo>
                    <a:lnTo>
                      <a:pt x="1130" y="757"/>
                    </a:lnTo>
                    <a:lnTo>
                      <a:pt x="1123" y="753"/>
                    </a:lnTo>
                    <a:lnTo>
                      <a:pt x="1117" y="750"/>
                    </a:lnTo>
                    <a:lnTo>
                      <a:pt x="1106" y="747"/>
                    </a:lnTo>
                    <a:lnTo>
                      <a:pt x="1100" y="743"/>
                    </a:lnTo>
                    <a:lnTo>
                      <a:pt x="1093" y="740"/>
                    </a:lnTo>
                    <a:lnTo>
                      <a:pt x="1083" y="737"/>
                    </a:lnTo>
                    <a:lnTo>
                      <a:pt x="1076" y="737"/>
                    </a:lnTo>
                    <a:lnTo>
                      <a:pt x="1066" y="737"/>
                    </a:lnTo>
                    <a:lnTo>
                      <a:pt x="1059" y="737"/>
                    </a:lnTo>
                    <a:lnTo>
                      <a:pt x="1053" y="737"/>
                    </a:lnTo>
                    <a:lnTo>
                      <a:pt x="1043" y="737"/>
                    </a:lnTo>
                    <a:lnTo>
                      <a:pt x="1036" y="737"/>
                    </a:lnTo>
                    <a:lnTo>
                      <a:pt x="1029" y="740"/>
                    </a:lnTo>
                    <a:lnTo>
                      <a:pt x="1019" y="740"/>
                    </a:lnTo>
                    <a:lnTo>
                      <a:pt x="1012" y="740"/>
                    </a:lnTo>
                    <a:lnTo>
                      <a:pt x="1006" y="737"/>
                    </a:lnTo>
                    <a:lnTo>
                      <a:pt x="995" y="737"/>
                    </a:lnTo>
                    <a:lnTo>
                      <a:pt x="989" y="733"/>
                    </a:lnTo>
                    <a:lnTo>
                      <a:pt x="979" y="733"/>
                    </a:lnTo>
                    <a:lnTo>
                      <a:pt x="972" y="730"/>
                    </a:lnTo>
                    <a:lnTo>
                      <a:pt x="965" y="726"/>
                    </a:lnTo>
                    <a:lnTo>
                      <a:pt x="955" y="723"/>
                    </a:lnTo>
                    <a:lnTo>
                      <a:pt x="948" y="720"/>
                    </a:lnTo>
                    <a:lnTo>
                      <a:pt x="942" y="716"/>
                    </a:lnTo>
                    <a:lnTo>
                      <a:pt x="932" y="716"/>
                    </a:lnTo>
                    <a:lnTo>
                      <a:pt x="925" y="713"/>
                    </a:lnTo>
                    <a:lnTo>
                      <a:pt x="918" y="710"/>
                    </a:lnTo>
                    <a:lnTo>
                      <a:pt x="908" y="710"/>
                    </a:lnTo>
                    <a:lnTo>
                      <a:pt x="901" y="706"/>
                    </a:lnTo>
                    <a:lnTo>
                      <a:pt x="891" y="706"/>
                    </a:lnTo>
                    <a:lnTo>
                      <a:pt x="884" y="706"/>
                    </a:lnTo>
                    <a:lnTo>
                      <a:pt x="878" y="706"/>
                    </a:lnTo>
                    <a:lnTo>
                      <a:pt x="868" y="703"/>
                    </a:lnTo>
                    <a:lnTo>
                      <a:pt x="861" y="703"/>
                    </a:lnTo>
                    <a:lnTo>
                      <a:pt x="851" y="703"/>
                    </a:lnTo>
                    <a:lnTo>
                      <a:pt x="844" y="703"/>
                    </a:lnTo>
                    <a:lnTo>
                      <a:pt x="837" y="700"/>
                    </a:lnTo>
                    <a:lnTo>
                      <a:pt x="827" y="700"/>
                    </a:lnTo>
                    <a:lnTo>
                      <a:pt x="821" y="696"/>
                    </a:lnTo>
                    <a:lnTo>
                      <a:pt x="814" y="693"/>
                    </a:lnTo>
                    <a:lnTo>
                      <a:pt x="807" y="686"/>
                    </a:lnTo>
                    <a:close/>
                    <a:moveTo>
                      <a:pt x="545" y="27"/>
                    </a:moveTo>
                    <a:lnTo>
                      <a:pt x="551" y="37"/>
                    </a:lnTo>
                    <a:lnTo>
                      <a:pt x="558" y="60"/>
                    </a:lnTo>
                    <a:lnTo>
                      <a:pt x="565" y="84"/>
                    </a:lnTo>
                    <a:lnTo>
                      <a:pt x="575" y="107"/>
                    </a:lnTo>
                    <a:lnTo>
                      <a:pt x="582" y="138"/>
                    </a:lnTo>
                    <a:lnTo>
                      <a:pt x="588" y="168"/>
                    </a:lnTo>
                    <a:lnTo>
                      <a:pt x="598" y="202"/>
                    </a:lnTo>
                    <a:lnTo>
                      <a:pt x="602" y="225"/>
                    </a:lnTo>
                    <a:lnTo>
                      <a:pt x="605" y="229"/>
                    </a:lnTo>
                    <a:lnTo>
                      <a:pt x="615" y="235"/>
                    </a:lnTo>
                    <a:lnTo>
                      <a:pt x="622" y="245"/>
                    </a:lnTo>
                    <a:lnTo>
                      <a:pt x="629" y="255"/>
                    </a:lnTo>
                    <a:lnTo>
                      <a:pt x="639" y="269"/>
                    </a:lnTo>
                    <a:lnTo>
                      <a:pt x="646" y="282"/>
                    </a:lnTo>
                    <a:lnTo>
                      <a:pt x="652" y="296"/>
                    </a:lnTo>
                    <a:lnTo>
                      <a:pt x="662" y="313"/>
                    </a:lnTo>
                    <a:lnTo>
                      <a:pt x="669" y="333"/>
                    </a:lnTo>
                    <a:lnTo>
                      <a:pt x="676" y="353"/>
                    </a:lnTo>
                    <a:lnTo>
                      <a:pt x="686" y="373"/>
                    </a:lnTo>
                    <a:lnTo>
                      <a:pt x="676" y="343"/>
                    </a:lnTo>
                    <a:lnTo>
                      <a:pt x="669" y="313"/>
                    </a:lnTo>
                    <a:lnTo>
                      <a:pt x="662" y="282"/>
                    </a:lnTo>
                    <a:lnTo>
                      <a:pt x="652" y="255"/>
                    </a:lnTo>
                    <a:lnTo>
                      <a:pt x="646" y="225"/>
                    </a:lnTo>
                    <a:lnTo>
                      <a:pt x="639" y="198"/>
                    </a:lnTo>
                    <a:lnTo>
                      <a:pt x="629" y="171"/>
                    </a:lnTo>
                    <a:lnTo>
                      <a:pt x="622" y="148"/>
                    </a:lnTo>
                    <a:lnTo>
                      <a:pt x="622" y="148"/>
                    </a:lnTo>
                    <a:lnTo>
                      <a:pt x="615" y="134"/>
                    </a:lnTo>
                    <a:lnTo>
                      <a:pt x="605" y="121"/>
                    </a:lnTo>
                    <a:lnTo>
                      <a:pt x="598" y="107"/>
                    </a:lnTo>
                    <a:lnTo>
                      <a:pt x="588" y="94"/>
                    </a:lnTo>
                    <a:lnTo>
                      <a:pt x="582" y="81"/>
                    </a:lnTo>
                    <a:lnTo>
                      <a:pt x="575" y="67"/>
                    </a:lnTo>
                    <a:lnTo>
                      <a:pt x="565" y="57"/>
                    </a:lnTo>
                    <a:lnTo>
                      <a:pt x="558" y="44"/>
                    </a:lnTo>
                    <a:lnTo>
                      <a:pt x="551" y="33"/>
                    </a:lnTo>
                    <a:lnTo>
                      <a:pt x="545" y="27"/>
                    </a:lnTo>
                    <a:close/>
                    <a:moveTo>
                      <a:pt x="410" y="0"/>
                    </a:moveTo>
                    <a:lnTo>
                      <a:pt x="407" y="3"/>
                    </a:lnTo>
                    <a:lnTo>
                      <a:pt x="400" y="17"/>
                    </a:lnTo>
                    <a:lnTo>
                      <a:pt x="390" y="27"/>
                    </a:lnTo>
                    <a:lnTo>
                      <a:pt x="383" y="44"/>
                    </a:lnTo>
                    <a:lnTo>
                      <a:pt x="376" y="60"/>
                    </a:lnTo>
                    <a:lnTo>
                      <a:pt x="366" y="77"/>
                    </a:lnTo>
                    <a:lnTo>
                      <a:pt x="360" y="97"/>
                    </a:lnTo>
                    <a:lnTo>
                      <a:pt x="350" y="118"/>
                    </a:lnTo>
                    <a:lnTo>
                      <a:pt x="343" y="141"/>
                    </a:lnTo>
                    <a:lnTo>
                      <a:pt x="336" y="168"/>
                    </a:lnTo>
                    <a:lnTo>
                      <a:pt x="326" y="195"/>
                    </a:lnTo>
                    <a:lnTo>
                      <a:pt x="319" y="225"/>
                    </a:lnTo>
                    <a:lnTo>
                      <a:pt x="313" y="259"/>
                    </a:lnTo>
                    <a:lnTo>
                      <a:pt x="302" y="296"/>
                    </a:lnTo>
                    <a:lnTo>
                      <a:pt x="296" y="336"/>
                    </a:lnTo>
                    <a:lnTo>
                      <a:pt x="289" y="377"/>
                    </a:lnTo>
                    <a:lnTo>
                      <a:pt x="279" y="417"/>
                    </a:lnTo>
                    <a:lnTo>
                      <a:pt x="272" y="461"/>
                    </a:lnTo>
                    <a:lnTo>
                      <a:pt x="262" y="501"/>
                    </a:lnTo>
                    <a:lnTo>
                      <a:pt x="255" y="541"/>
                    </a:lnTo>
                    <a:lnTo>
                      <a:pt x="249" y="582"/>
                    </a:lnTo>
                    <a:lnTo>
                      <a:pt x="239" y="615"/>
                    </a:lnTo>
                    <a:lnTo>
                      <a:pt x="232" y="649"/>
                    </a:lnTo>
                    <a:lnTo>
                      <a:pt x="222" y="676"/>
                    </a:lnTo>
                    <a:lnTo>
                      <a:pt x="215" y="700"/>
                    </a:lnTo>
                    <a:lnTo>
                      <a:pt x="208" y="720"/>
                    </a:lnTo>
                    <a:lnTo>
                      <a:pt x="198" y="733"/>
                    </a:lnTo>
                    <a:lnTo>
                      <a:pt x="195" y="740"/>
                    </a:lnTo>
                    <a:lnTo>
                      <a:pt x="191" y="743"/>
                    </a:lnTo>
                    <a:lnTo>
                      <a:pt x="185" y="753"/>
                    </a:lnTo>
                    <a:lnTo>
                      <a:pt x="175" y="760"/>
                    </a:lnTo>
                    <a:lnTo>
                      <a:pt x="168" y="764"/>
                    </a:lnTo>
                    <a:lnTo>
                      <a:pt x="161" y="767"/>
                    </a:lnTo>
                    <a:lnTo>
                      <a:pt x="151" y="767"/>
                    </a:lnTo>
                    <a:lnTo>
                      <a:pt x="144" y="770"/>
                    </a:lnTo>
                    <a:lnTo>
                      <a:pt x="138" y="770"/>
                    </a:lnTo>
                    <a:lnTo>
                      <a:pt x="128" y="770"/>
                    </a:lnTo>
                    <a:lnTo>
                      <a:pt x="121" y="770"/>
                    </a:lnTo>
                    <a:lnTo>
                      <a:pt x="111" y="770"/>
                    </a:lnTo>
                    <a:lnTo>
                      <a:pt x="104" y="770"/>
                    </a:lnTo>
                    <a:lnTo>
                      <a:pt x="97" y="770"/>
                    </a:lnTo>
                    <a:lnTo>
                      <a:pt x="87" y="770"/>
                    </a:lnTo>
                    <a:lnTo>
                      <a:pt x="80" y="770"/>
                    </a:lnTo>
                    <a:lnTo>
                      <a:pt x="74" y="770"/>
                    </a:lnTo>
                    <a:lnTo>
                      <a:pt x="64" y="770"/>
                    </a:lnTo>
                    <a:lnTo>
                      <a:pt x="57" y="770"/>
                    </a:lnTo>
                    <a:lnTo>
                      <a:pt x="47" y="770"/>
                    </a:lnTo>
                    <a:lnTo>
                      <a:pt x="40" y="770"/>
                    </a:lnTo>
                    <a:lnTo>
                      <a:pt x="33" y="770"/>
                    </a:lnTo>
                    <a:lnTo>
                      <a:pt x="23" y="770"/>
                    </a:lnTo>
                    <a:lnTo>
                      <a:pt x="17" y="770"/>
                    </a:lnTo>
                    <a:lnTo>
                      <a:pt x="10" y="770"/>
                    </a:lnTo>
                    <a:lnTo>
                      <a:pt x="0" y="770"/>
                    </a:lnTo>
                    <a:lnTo>
                      <a:pt x="0" y="777"/>
                    </a:lnTo>
                    <a:lnTo>
                      <a:pt x="10" y="777"/>
                    </a:lnTo>
                    <a:lnTo>
                      <a:pt x="17" y="777"/>
                    </a:lnTo>
                    <a:lnTo>
                      <a:pt x="23" y="777"/>
                    </a:lnTo>
                    <a:lnTo>
                      <a:pt x="33" y="777"/>
                    </a:lnTo>
                    <a:lnTo>
                      <a:pt x="40" y="777"/>
                    </a:lnTo>
                    <a:lnTo>
                      <a:pt x="47" y="777"/>
                    </a:lnTo>
                    <a:lnTo>
                      <a:pt x="57" y="777"/>
                    </a:lnTo>
                    <a:lnTo>
                      <a:pt x="64" y="777"/>
                    </a:lnTo>
                    <a:lnTo>
                      <a:pt x="74" y="777"/>
                    </a:lnTo>
                    <a:lnTo>
                      <a:pt x="80" y="777"/>
                    </a:lnTo>
                    <a:lnTo>
                      <a:pt x="87" y="777"/>
                    </a:lnTo>
                    <a:lnTo>
                      <a:pt x="97" y="777"/>
                    </a:lnTo>
                    <a:lnTo>
                      <a:pt x="104" y="777"/>
                    </a:lnTo>
                    <a:lnTo>
                      <a:pt x="111" y="777"/>
                    </a:lnTo>
                    <a:lnTo>
                      <a:pt x="121" y="774"/>
                    </a:lnTo>
                    <a:lnTo>
                      <a:pt x="128" y="774"/>
                    </a:lnTo>
                    <a:lnTo>
                      <a:pt x="138" y="774"/>
                    </a:lnTo>
                    <a:lnTo>
                      <a:pt x="144" y="774"/>
                    </a:lnTo>
                    <a:lnTo>
                      <a:pt x="151" y="774"/>
                    </a:lnTo>
                    <a:lnTo>
                      <a:pt x="161" y="770"/>
                    </a:lnTo>
                    <a:lnTo>
                      <a:pt x="168" y="767"/>
                    </a:lnTo>
                    <a:lnTo>
                      <a:pt x="175" y="764"/>
                    </a:lnTo>
                    <a:lnTo>
                      <a:pt x="185" y="757"/>
                    </a:lnTo>
                    <a:lnTo>
                      <a:pt x="191" y="750"/>
                    </a:lnTo>
                    <a:lnTo>
                      <a:pt x="198" y="740"/>
                    </a:lnTo>
                    <a:lnTo>
                      <a:pt x="208" y="726"/>
                    </a:lnTo>
                    <a:lnTo>
                      <a:pt x="215" y="710"/>
                    </a:lnTo>
                    <a:lnTo>
                      <a:pt x="222" y="689"/>
                    </a:lnTo>
                    <a:lnTo>
                      <a:pt x="232" y="663"/>
                    </a:lnTo>
                    <a:lnTo>
                      <a:pt x="239" y="636"/>
                    </a:lnTo>
                    <a:lnTo>
                      <a:pt x="249" y="602"/>
                    </a:lnTo>
                    <a:lnTo>
                      <a:pt x="255" y="568"/>
                    </a:lnTo>
                    <a:lnTo>
                      <a:pt x="262" y="531"/>
                    </a:lnTo>
                    <a:lnTo>
                      <a:pt x="272" y="491"/>
                    </a:lnTo>
                    <a:lnTo>
                      <a:pt x="279" y="451"/>
                    </a:lnTo>
                    <a:lnTo>
                      <a:pt x="289" y="414"/>
                    </a:lnTo>
                    <a:lnTo>
                      <a:pt x="296" y="373"/>
                    </a:lnTo>
                    <a:lnTo>
                      <a:pt x="302" y="333"/>
                    </a:lnTo>
                    <a:lnTo>
                      <a:pt x="313" y="296"/>
                    </a:lnTo>
                    <a:lnTo>
                      <a:pt x="319" y="262"/>
                    </a:lnTo>
                    <a:lnTo>
                      <a:pt x="326" y="229"/>
                    </a:lnTo>
                    <a:lnTo>
                      <a:pt x="336" y="198"/>
                    </a:lnTo>
                    <a:lnTo>
                      <a:pt x="343" y="168"/>
                    </a:lnTo>
                    <a:lnTo>
                      <a:pt x="350" y="141"/>
                    </a:lnTo>
                    <a:lnTo>
                      <a:pt x="360" y="114"/>
                    </a:lnTo>
                    <a:lnTo>
                      <a:pt x="366" y="94"/>
                    </a:lnTo>
                    <a:lnTo>
                      <a:pt x="376" y="70"/>
                    </a:lnTo>
                    <a:lnTo>
                      <a:pt x="383" y="50"/>
                    </a:lnTo>
                    <a:lnTo>
                      <a:pt x="390" y="33"/>
                    </a:lnTo>
                    <a:lnTo>
                      <a:pt x="400" y="17"/>
                    </a:lnTo>
                    <a:lnTo>
                      <a:pt x="407" y="3"/>
                    </a:lnTo>
                    <a:lnTo>
                      <a:pt x="410" y="0"/>
                    </a:lnTo>
                    <a:close/>
                  </a:path>
                </a:pathLst>
              </a:custGeom>
              <a:solidFill>
                <a:srgbClr val="B7C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26"/>
              <p:cNvSpPr>
                <a:spLocks/>
              </p:cNvSpPr>
              <p:nvPr/>
            </p:nvSpPr>
            <p:spPr bwMode="auto">
              <a:xfrm>
                <a:off x="7355607" y="5559682"/>
                <a:ext cx="437883" cy="117674"/>
              </a:xfrm>
              <a:custGeom>
                <a:avLst/>
                <a:gdLst>
                  <a:gd name="T0" fmla="*/ 7 w 387"/>
                  <a:gd name="T1" fmla="*/ 17 h 104"/>
                  <a:gd name="T2" fmla="*/ 20 w 387"/>
                  <a:gd name="T3" fmla="*/ 44 h 104"/>
                  <a:gd name="T4" fmla="*/ 37 w 387"/>
                  <a:gd name="T5" fmla="*/ 64 h 104"/>
                  <a:gd name="T6" fmla="*/ 54 w 387"/>
                  <a:gd name="T7" fmla="*/ 81 h 104"/>
                  <a:gd name="T8" fmla="*/ 71 w 387"/>
                  <a:gd name="T9" fmla="*/ 94 h 104"/>
                  <a:gd name="T10" fmla="*/ 84 w 387"/>
                  <a:gd name="T11" fmla="*/ 101 h 104"/>
                  <a:gd name="T12" fmla="*/ 101 w 387"/>
                  <a:gd name="T13" fmla="*/ 104 h 104"/>
                  <a:gd name="T14" fmla="*/ 118 w 387"/>
                  <a:gd name="T15" fmla="*/ 104 h 104"/>
                  <a:gd name="T16" fmla="*/ 135 w 387"/>
                  <a:gd name="T17" fmla="*/ 104 h 104"/>
                  <a:gd name="T18" fmla="*/ 148 w 387"/>
                  <a:gd name="T19" fmla="*/ 104 h 104"/>
                  <a:gd name="T20" fmla="*/ 165 w 387"/>
                  <a:gd name="T21" fmla="*/ 101 h 104"/>
                  <a:gd name="T22" fmla="*/ 182 w 387"/>
                  <a:gd name="T23" fmla="*/ 98 h 104"/>
                  <a:gd name="T24" fmla="*/ 199 w 387"/>
                  <a:gd name="T25" fmla="*/ 94 h 104"/>
                  <a:gd name="T26" fmla="*/ 212 w 387"/>
                  <a:gd name="T27" fmla="*/ 94 h 104"/>
                  <a:gd name="T28" fmla="*/ 229 w 387"/>
                  <a:gd name="T29" fmla="*/ 98 h 104"/>
                  <a:gd name="T30" fmla="*/ 236 w 387"/>
                  <a:gd name="T31" fmla="*/ 98 h 104"/>
                  <a:gd name="T32" fmla="*/ 252 w 387"/>
                  <a:gd name="T33" fmla="*/ 94 h 104"/>
                  <a:gd name="T34" fmla="*/ 269 w 387"/>
                  <a:gd name="T35" fmla="*/ 94 h 104"/>
                  <a:gd name="T36" fmla="*/ 286 w 387"/>
                  <a:gd name="T37" fmla="*/ 91 h 104"/>
                  <a:gd name="T38" fmla="*/ 299 w 387"/>
                  <a:gd name="T39" fmla="*/ 91 h 104"/>
                  <a:gd name="T40" fmla="*/ 316 w 387"/>
                  <a:gd name="T41" fmla="*/ 91 h 104"/>
                  <a:gd name="T42" fmla="*/ 333 w 387"/>
                  <a:gd name="T43" fmla="*/ 88 h 104"/>
                  <a:gd name="T44" fmla="*/ 350 w 387"/>
                  <a:gd name="T45" fmla="*/ 84 h 104"/>
                  <a:gd name="T46" fmla="*/ 363 w 387"/>
                  <a:gd name="T47" fmla="*/ 84 h 104"/>
                  <a:gd name="T48" fmla="*/ 380 w 387"/>
                  <a:gd name="T49" fmla="*/ 84 h 104"/>
                  <a:gd name="T50" fmla="*/ 387 w 387"/>
                  <a:gd name="T51" fmla="*/ 78 h 104"/>
                  <a:gd name="T52" fmla="*/ 373 w 387"/>
                  <a:gd name="T53" fmla="*/ 78 h 104"/>
                  <a:gd name="T54" fmla="*/ 357 w 387"/>
                  <a:gd name="T55" fmla="*/ 78 h 104"/>
                  <a:gd name="T56" fmla="*/ 340 w 387"/>
                  <a:gd name="T57" fmla="*/ 74 h 104"/>
                  <a:gd name="T58" fmla="*/ 323 w 387"/>
                  <a:gd name="T59" fmla="*/ 71 h 104"/>
                  <a:gd name="T60" fmla="*/ 310 w 387"/>
                  <a:gd name="T61" fmla="*/ 64 h 104"/>
                  <a:gd name="T62" fmla="*/ 293 w 387"/>
                  <a:gd name="T63" fmla="*/ 57 h 104"/>
                  <a:gd name="T64" fmla="*/ 276 w 387"/>
                  <a:gd name="T65" fmla="*/ 51 h 104"/>
                  <a:gd name="T66" fmla="*/ 259 w 387"/>
                  <a:gd name="T67" fmla="*/ 51 h 104"/>
                  <a:gd name="T68" fmla="*/ 246 w 387"/>
                  <a:gd name="T69" fmla="*/ 51 h 104"/>
                  <a:gd name="T70" fmla="*/ 229 w 387"/>
                  <a:gd name="T71" fmla="*/ 51 h 104"/>
                  <a:gd name="T72" fmla="*/ 212 w 387"/>
                  <a:gd name="T73" fmla="*/ 54 h 104"/>
                  <a:gd name="T74" fmla="*/ 199 w 387"/>
                  <a:gd name="T75" fmla="*/ 51 h 104"/>
                  <a:gd name="T76" fmla="*/ 182 w 387"/>
                  <a:gd name="T77" fmla="*/ 47 h 104"/>
                  <a:gd name="T78" fmla="*/ 165 w 387"/>
                  <a:gd name="T79" fmla="*/ 44 h 104"/>
                  <a:gd name="T80" fmla="*/ 148 w 387"/>
                  <a:gd name="T81" fmla="*/ 37 h 104"/>
                  <a:gd name="T82" fmla="*/ 135 w 387"/>
                  <a:gd name="T83" fmla="*/ 30 h 104"/>
                  <a:gd name="T84" fmla="*/ 118 w 387"/>
                  <a:gd name="T85" fmla="*/ 27 h 104"/>
                  <a:gd name="T86" fmla="*/ 101 w 387"/>
                  <a:gd name="T87" fmla="*/ 24 h 104"/>
                  <a:gd name="T88" fmla="*/ 84 w 387"/>
                  <a:gd name="T89" fmla="*/ 20 h 104"/>
                  <a:gd name="T90" fmla="*/ 71 w 387"/>
                  <a:gd name="T91" fmla="*/ 20 h 104"/>
                  <a:gd name="T92" fmla="*/ 54 w 387"/>
                  <a:gd name="T93" fmla="*/ 17 h 104"/>
                  <a:gd name="T94" fmla="*/ 37 w 387"/>
                  <a:gd name="T95" fmla="*/ 17 h 104"/>
                  <a:gd name="T96" fmla="*/ 20 w 387"/>
                  <a:gd name="T97" fmla="*/ 14 h 104"/>
                  <a:gd name="T98" fmla="*/ 7 w 387"/>
                  <a:gd name="T9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7" h="104">
                    <a:moveTo>
                      <a:pt x="0" y="0"/>
                    </a:moveTo>
                    <a:lnTo>
                      <a:pt x="7" y="17"/>
                    </a:lnTo>
                    <a:lnTo>
                      <a:pt x="14" y="30"/>
                    </a:lnTo>
                    <a:lnTo>
                      <a:pt x="20" y="44"/>
                    </a:lnTo>
                    <a:lnTo>
                      <a:pt x="30" y="54"/>
                    </a:lnTo>
                    <a:lnTo>
                      <a:pt x="37" y="64"/>
                    </a:lnTo>
                    <a:lnTo>
                      <a:pt x="44" y="74"/>
                    </a:lnTo>
                    <a:lnTo>
                      <a:pt x="54" y="81"/>
                    </a:lnTo>
                    <a:lnTo>
                      <a:pt x="61" y="88"/>
                    </a:lnTo>
                    <a:lnTo>
                      <a:pt x="71" y="94"/>
                    </a:lnTo>
                    <a:lnTo>
                      <a:pt x="77" y="98"/>
                    </a:lnTo>
                    <a:lnTo>
                      <a:pt x="84" y="101"/>
                    </a:lnTo>
                    <a:lnTo>
                      <a:pt x="94" y="101"/>
                    </a:lnTo>
                    <a:lnTo>
                      <a:pt x="101" y="104"/>
                    </a:lnTo>
                    <a:lnTo>
                      <a:pt x="111" y="104"/>
                    </a:lnTo>
                    <a:lnTo>
                      <a:pt x="118" y="104"/>
                    </a:lnTo>
                    <a:lnTo>
                      <a:pt x="125" y="104"/>
                    </a:lnTo>
                    <a:lnTo>
                      <a:pt x="135" y="104"/>
                    </a:lnTo>
                    <a:lnTo>
                      <a:pt x="141" y="104"/>
                    </a:lnTo>
                    <a:lnTo>
                      <a:pt x="148" y="104"/>
                    </a:lnTo>
                    <a:lnTo>
                      <a:pt x="158" y="101"/>
                    </a:lnTo>
                    <a:lnTo>
                      <a:pt x="165" y="101"/>
                    </a:lnTo>
                    <a:lnTo>
                      <a:pt x="172" y="98"/>
                    </a:lnTo>
                    <a:lnTo>
                      <a:pt x="182" y="98"/>
                    </a:lnTo>
                    <a:lnTo>
                      <a:pt x="188" y="94"/>
                    </a:lnTo>
                    <a:lnTo>
                      <a:pt x="199" y="94"/>
                    </a:lnTo>
                    <a:lnTo>
                      <a:pt x="205" y="94"/>
                    </a:lnTo>
                    <a:lnTo>
                      <a:pt x="212" y="94"/>
                    </a:lnTo>
                    <a:lnTo>
                      <a:pt x="222" y="98"/>
                    </a:lnTo>
                    <a:lnTo>
                      <a:pt x="229" y="98"/>
                    </a:lnTo>
                    <a:lnTo>
                      <a:pt x="232" y="98"/>
                    </a:lnTo>
                    <a:lnTo>
                      <a:pt x="236" y="98"/>
                    </a:lnTo>
                    <a:lnTo>
                      <a:pt x="246" y="94"/>
                    </a:lnTo>
                    <a:lnTo>
                      <a:pt x="252" y="94"/>
                    </a:lnTo>
                    <a:lnTo>
                      <a:pt x="259" y="94"/>
                    </a:lnTo>
                    <a:lnTo>
                      <a:pt x="269" y="94"/>
                    </a:lnTo>
                    <a:lnTo>
                      <a:pt x="276" y="94"/>
                    </a:lnTo>
                    <a:lnTo>
                      <a:pt x="286" y="91"/>
                    </a:lnTo>
                    <a:lnTo>
                      <a:pt x="293" y="91"/>
                    </a:lnTo>
                    <a:lnTo>
                      <a:pt x="299" y="91"/>
                    </a:lnTo>
                    <a:lnTo>
                      <a:pt x="310" y="91"/>
                    </a:lnTo>
                    <a:lnTo>
                      <a:pt x="316" y="91"/>
                    </a:lnTo>
                    <a:lnTo>
                      <a:pt x="323" y="88"/>
                    </a:lnTo>
                    <a:lnTo>
                      <a:pt x="333" y="88"/>
                    </a:lnTo>
                    <a:lnTo>
                      <a:pt x="340" y="84"/>
                    </a:lnTo>
                    <a:lnTo>
                      <a:pt x="350" y="84"/>
                    </a:lnTo>
                    <a:lnTo>
                      <a:pt x="357" y="84"/>
                    </a:lnTo>
                    <a:lnTo>
                      <a:pt x="363" y="84"/>
                    </a:lnTo>
                    <a:lnTo>
                      <a:pt x="373" y="84"/>
                    </a:lnTo>
                    <a:lnTo>
                      <a:pt x="380" y="84"/>
                    </a:lnTo>
                    <a:lnTo>
                      <a:pt x="387" y="84"/>
                    </a:lnTo>
                    <a:lnTo>
                      <a:pt x="387" y="78"/>
                    </a:lnTo>
                    <a:lnTo>
                      <a:pt x="380" y="78"/>
                    </a:lnTo>
                    <a:lnTo>
                      <a:pt x="373" y="78"/>
                    </a:lnTo>
                    <a:lnTo>
                      <a:pt x="363" y="78"/>
                    </a:lnTo>
                    <a:lnTo>
                      <a:pt x="357" y="78"/>
                    </a:lnTo>
                    <a:lnTo>
                      <a:pt x="350" y="78"/>
                    </a:lnTo>
                    <a:lnTo>
                      <a:pt x="340" y="74"/>
                    </a:lnTo>
                    <a:lnTo>
                      <a:pt x="333" y="74"/>
                    </a:lnTo>
                    <a:lnTo>
                      <a:pt x="323" y="71"/>
                    </a:lnTo>
                    <a:lnTo>
                      <a:pt x="316" y="67"/>
                    </a:lnTo>
                    <a:lnTo>
                      <a:pt x="310" y="64"/>
                    </a:lnTo>
                    <a:lnTo>
                      <a:pt x="299" y="61"/>
                    </a:lnTo>
                    <a:lnTo>
                      <a:pt x="293" y="57"/>
                    </a:lnTo>
                    <a:lnTo>
                      <a:pt x="286" y="54"/>
                    </a:lnTo>
                    <a:lnTo>
                      <a:pt x="276" y="51"/>
                    </a:lnTo>
                    <a:lnTo>
                      <a:pt x="269" y="51"/>
                    </a:lnTo>
                    <a:lnTo>
                      <a:pt x="259" y="51"/>
                    </a:lnTo>
                    <a:lnTo>
                      <a:pt x="252" y="51"/>
                    </a:lnTo>
                    <a:lnTo>
                      <a:pt x="246" y="51"/>
                    </a:lnTo>
                    <a:lnTo>
                      <a:pt x="236" y="51"/>
                    </a:lnTo>
                    <a:lnTo>
                      <a:pt x="229" y="51"/>
                    </a:lnTo>
                    <a:lnTo>
                      <a:pt x="222" y="54"/>
                    </a:lnTo>
                    <a:lnTo>
                      <a:pt x="212" y="54"/>
                    </a:lnTo>
                    <a:lnTo>
                      <a:pt x="205" y="54"/>
                    </a:lnTo>
                    <a:lnTo>
                      <a:pt x="199" y="51"/>
                    </a:lnTo>
                    <a:lnTo>
                      <a:pt x="188" y="51"/>
                    </a:lnTo>
                    <a:lnTo>
                      <a:pt x="182" y="47"/>
                    </a:lnTo>
                    <a:lnTo>
                      <a:pt x="172" y="47"/>
                    </a:lnTo>
                    <a:lnTo>
                      <a:pt x="165" y="44"/>
                    </a:lnTo>
                    <a:lnTo>
                      <a:pt x="158" y="40"/>
                    </a:lnTo>
                    <a:lnTo>
                      <a:pt x="148" y="37"/>
                    </a:lnTo>
                    <a:lnTo>
                      <a:pt x="141" y="34"/>
                    </a:lnTo>
                    <a:lnTo>
                      <a:pt x="135" y="30"/>
                    </a:lnTo>
                    <a:lnTo>
                      <a:pt x="125" y="30"/>
                    </a:lnTo>
                    <a:lnTo>
                      <a:pt x="118" y="27"/>
                    </a:lnTo>
                    <a:lnTo>
                      <a:pt x="111" y="24"/>
                    </a:lnTo>
                    <a:lnTo>
                      <a:pt x="101" y="24"/>
                    </a:lnTo>
                    <a:lnTo>
                      <a:pt x="94" y="20"/>
                    </a:lnTo>
                    <a:lnTo>
                      <a:pt x="84" y="20"/>
                    </a:lnTo>
                    <a:lnTo>
                      <a:pt x="77" y="20"/>
                    </a:lnTo>
                    <a:lnTo>
                      <a:pt x="71" y="20"/>
                    </a:lnTo>
                    <a:lnTo>
                      <a:pt x="61" y="17"/>
                    </a:lnTo>
                    <a:lnTo>
                      <a:pt x="54" y="17"/>
                    </a:lnTo>
                    <a:lnTo>
                      <a:pt x="44" y="17"/>
                    </a:lnTo>
                    <a:lnTo>
                      <a:pt x="37" y="17"/>
                    </a:lnTo>
                    <a:lnTo>
                      <a:pt x="30" y="14"/>
                    </a:lnTo>
                    <a:lnTo>
                      <a:pt x="20" y="14"/>
                    </a:lnTo>
                    <a:lnTo>
                      <a:pt x="14" y="10"/>
                    </a:lnTo>
                    <a:lnTo>
                      <a:pt x="7" y="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27"/>
              <p:cNvSpPr>
                <a:spLocks/>
              </p:cNvSpPr>
              <p:nvPr/>
            </p:nvSpPr>
            <p:spPr bwMode="auto">
              <a:xfrm>
                <a:off x="7059159" y="4814037"/>
                <a:ext cx="159539" cy="391492"/>
              </a:xfrm>
              <a:custGeom>
                <a:avLst/>
                <a:gdLst>
                  <a:gd name="T0" fmla="*/ 0 w 141"/>
                  <a:gd name="T1" fmla="*/ 0 h 346"/>
                  <a:gd name="T2" fmla="*/ 6 w 141"/>
                  <a:gd name="T3" fmla="*/ 10 h 346"/>
                  <a:gd name="T4" fmla="*/ 13 w 141"/>
                  <a:gd name="T5" fmla="*/ 33 h 346"/>
                  <a:gd name="T6" fmla="*/ 20 w 141"/>
                  <a:gd name="T7" fmla="*/ 57 h 346"/>
                  <a:gd name="T8" fmla="*/ 30 w 141"/>
                  <a:gd name="T9" fmla="*/ 80 h 346"/>
                  <a:gd name="T10" fmla="*/ 37 w 141"/>
                  <a:gd name="T11" fmla="*/ 111 h 346"/>
                  <a:gd name="T12" fmla="*/ 43 w 141"/>
                  <a:gd name="T13" fmla="*/ 141 h 346"/>
                  <a:gd name="T14" fmla="*/ 53 w 141"/>
                  <a:gd name="T15" fmla="*/ 175 h 346"/>
                  <a:gd name="T16" fmla="*/ 57 w 141"/>
                  <a:gd name="T17" fmla="*/ 198 h 346"/>
                  <a:gd name="T18" fmla="*/ 60 w 141"/>
                  <a:gd name="T19" fmla="*/ 202 h 346"/>
                  <a:gd name="T20" fmla="*/ 70 w 141"/>
                  <a:gd name="T21" fmla="*/ 208 h 346"/>
                  <a:gd name="T22" fmla="*/ 77 w 141"/>
                  <a:gd name="T23" fmla="*/ 218 h 346"/>
                  <a:gd name="T24" fmla="*/ 84 w 141"/>
                  <a:gd name="T25" fmla="*/ 228 h 346"/>
                  <a:gd name="T26" fmla="*/ 94 w 141"/>
                  <a:gd name="T27" fmla="*/ 242 h 346"/>
                  <a:gd name="T28" fmla="*/ 101 w 141"/>
                  <a:gd name="T29" fmla="*/ 255 h 346"/>
                  <a:gd name="T30" fmla="*/ 107 w 141"/>
                  <a:gd name="T31" fmla="*/ 269 h 346"/>
                  <a:gd name="T32" fmla="*/ 117 w 141"/>
                  <a:gd name="T33" fmla="*/ 286 h 346"/>
                  <a:gd name="T34" fmla="*/ 124 w 141"/>
                  <a:gd name="T35" fmla="*/ 306 h 346"/>
                  <a:gd name="T36" fmla="*/ 131 w 141"/>
                  <a:gd name="T37" fmla="*/ 326 h 346"/>
                  <a:gd name="T38" fmla="*/ 141 w 141"/>
                  <a:gd name="T39" fmla="*/ 346 h 346"/>
                  <a:gd name="T40" fmla="*/ 131 w 141"/>
                  <a:gd name="T41" fmla="*/ 316 h 346"/>
                  <a:gd name="T42" fmla="*/ 124 w 141"/>
                  <a:gd name="T43" fmla="*/ 286 h 346"/>
                  <a:gd name="T44" fmla="*/ 117 w 141"/>
                  <a:gd name="T45" fmla="*/ 255 h 346"/>
                  <a:gd name="T46" fmla="*/ 107 w 141"/>
                  <a:gd name="T47" fmla="*/ 228 h 346"/>
                  <a:gd name="T48" fmla="*/ 101 w 141"/>
                  <a:gd name="T49" fmla="*/ 198 h 346"/>
                  <a:gd name="T50" fmla="*/ 94 w 141"/>
                  <a:gd name="T51" fmla="*/ 171 h 346"/>
                  <a:gd name="T52" fmla="*/ 84 w 141"/>
                  <a:gd name="T53" fmla="*/ 144 h 346"/>
                  <a:gd name="T54" fmla="*/ 77 w 141"/>
                  <a:gd name="T55" fmla="*/ 121 h 346"/>
                  <a:gd name="T56" fmla="*/ 77 w 141"/>
                  <a:gd name="T57" fmla="*/ 121 h 346"/>
                  <a:gd name="T58" fmla="*/ 70 w 141"/>
                  <a:gd name="T59" fmla="*/ 107 h 346"/>
                  <a:gd name="T60" fmla="*/ 60 w 141"/>
                  <a:gd name="T61" fmla="*/ 94 h 346"/>
                  <a:gd name="T62" fmla="*/ 53 w 141"/>
                  <a:gd name="T63" fmla="*/ 80 h 346"/>
                  <a:gd name="T64" fmla="*/ 43 w 141"/>
                  <a:gd name="T65" fmla="*/ 67 h 346"/>
                  <a:gd name="T66" fmla="*/ 37 w 141"/>
                  <a:gd name="T67" fmla="*/ 54 h 346"/>
                  <a:gd name="T68" fmla="*/ 30 w 141"/>
                  <a:gd name="T69" fmla="*/ 40 h 346"/>
                  <a:gd name="T70" fmla="*/ 20 w 141"/>
                  <a:gd name="T71" fmla="*/ 30 h 346"/>
                  <a:gd name="T72" fmla="*/ 13 w 141"/>
                  <a:gd name="T73" fmla="*/ 17 h 346"/>
                  <a:gd name="T74" fmla="*/ 6 w 141"/>
                  <a:gd name="T75" fmla="*/ 6 h 346"/>
                  <a:gd name="T76" fmla="*/ 0 w 141"/>
                  <a:gd name="T77"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346">
                    <a:moveTo>
                      <a:pt x="0" y="0"/>
                    </a:moveTo>
                    <a:lnTo>
                      <a:pt x="6" y="10"/>
                    </a:lnTo>
                    <a:lnTo>
                      <a:pt x="13" y="33"/>
                    </a:lnTo>
                    <a:lnTo>
                      <a:pt x="20" y="57"/>
                    </a:lnTo>
                    <a:lnTo>
                      <a:pt x="30" y="80"/>
                    </a:lnTo>
                    <a:lnTo>
                      <a:pt x="37" y="111"/>
                    </a:lnTo>
                    <a:lnTo>
                      <a:pt x="43" y="141"/>
                    </a:lnTo>
                    <a:lnTo>
                      <a:pt x="53" y="175"/>
                    </a:lnTo>
                    <a:lnTo>
                      <a:pt x="57" y="198"/>
                    </a:lnTo>
                    <a:lnTo>
                      <a:pt x="60" y="202"/>
                    </a:lnTo>
                    <a:lnTo>
                      <a:pt x="70" y="208"/>
                    </a:lnTo>
                    <a:lnTo>
                      <a:pt x="77" y="218"/>
                    </a:lnTo>
                    <a:lnTo>
                      <a:pt x="84" y="228"/>
                    </a:lnTo>
                    <a:lnTo>
                      <a:pt x="94" y="242"/>
                    </a:lnTo>
                    <a:lnTo>
                      <a:pt x="101" y="255"/>
                    </a:lnTo>
                    <a:lnTo>
                      <a:pt x="107" y="269"/>
                    </a:lnTo>
                    <a:lnTo>
                      <a:pt x="117" y="286"/>
                    </a:lnTo>
                    <a:lnTo>
                      <a:pt x="124" y="306"/>
                    </a:lnTo>
                    <a:lnTo>
                      <a:pt x="131" y="326"/>
                    </a:lnTo>
                    <a:lnTo>
                      <a:pt x="141" y="346"/>
                    </a:lnTo>
                    <a:lnTo>
                      <a:pt x="131" y="316"/>
                    </a:lnTo>
                    <a:lnTo>
                      <a:pt x="124" y="286"/>
                    </a:lnTo>
                    <a:lnTo>
                      <a:pt x="117" y="255"/>
                    </a:lnTo>
                    <a:lnTo>
                      <a:pt x="107" y="228"/>
                    </a:lnTo>
                    <a:lnTo>
                      <a:pt x="101" y="198"/>
                    </a:lnTo>
                    <a:lnTo>
                      <a:pt x="94" y="171"/>
                    </a:lnTo>
                    <a:lnTo>
                      <a:pt x="84" y="144"/>
                    </a:lnTo>
                    <a:lnTo>
                      <a:pt x="77" y="121"/>
                    </a:lnTo>
                    <a:lnTo>
                      <a:pt x="77" y="121"/>
                    </a:lnTo>
                    <a:lnTo>
                      <a:pt x="70" y="107"/>
                    </a:lnTo>
                    <a:lnTo>
                      <a:pt x="60" y="94"/>
                    </a:lnTo>
                    <a:lnTo>
                      <a:pt x="53" y="80"/>
                    </a:lnTo>
                    <a:lnTo>
                      <a:pt x="43" y="67"/>
                    </a:lnTo>
                    <a:lnTo>
                      <a:pt x="37" y="54"/>
                    </a:lnTo>
                    <a:lnTo>
                      <a:pt x="30" y="40"/>
                    </a:lnTo>
                    <a:lnTo>
                      <a:pt x="20" y="30"/>
                    </a:lnTo>
                    <a:lnTo>
                      <a:pt x="13" y="17"/>
                    </a:lnTo>
                    <a:lnTo>
                      <a:pt x="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28"/>
              <p:cNvSpPr>
                <a:spLocks/>
              </p:cNvSpPr>
              <p:nvPr/>
            </p:nvSpPr>
            <p:spPr bwMode="auto">
              <a:xfrm>
                <a:off x="6442503" y="4783487"/>
                <a:ext cx="463907" cy="879160"/>
              </a:xfrm>
              <a:custGeom>
                <a:avLst/>
                <a:gdLst>
                  <a:gd name="T0" fmla="*/ 407 w 410"/>
                  <a:gd name="T1" fmla="*/ 3 h 777"/>
                  <a:gd name="T2" fmla="*/ 390 w 410"/>
                  <a:gd name="T3" fmla="*/ 27 h 777"/>
                  <a:gd name="T4" fmla="*/ 376 w 410"/>
                  <a:gd name="T5" fmla="*/ 60 h 777"/>
                  <a:gd name="T6" fmla="*/ 360 w 410"/>
                  <a:gd name="T7" fmla="*/ 97 h 777"/>
                  <a:gd name="T8" fmla="*/ 343 w 410"/>
                  <a:gd name="T9" fmla="*/ 141 h 777"/>
                  <a:gd name="T10" fmla="*/ 326 w 410"/>
                  <a:gd name="T11" fmla="*/ 195 h 777"/>
                  <a:gd name="T12" fmla="*/ 313 w 410"/>
                  <a:gd name="T13" fmla="*/ 259 h 777"/>
                  <a:gd name="T14" fmla="*/ 296 w 410"/>
                  <a:gd name="T15" fmla="*/ 336 h 777"/>
                  <a:gd name="T16" fmla="*/ 279 w 410"/>
                  <a:gd name="T17" fmla="*/ 417 h 777"/>
                  <a:gd name="T18" fmla="*/ 262 w 410"/>
                  <a:gd name="T19" fmla="*/ 501 h 777"/>
                  <a:gd name="T20" fmla="*/ 249 w 410"/>
                  <a:gd name="T21" fmla="*/ 582 h 777"/>
                  <a:gd name="T22" fmla="*/ 232 w 410"/>
                  <a:gd name="T23" fmla="*/ 649 h 777"/>
                  <a:gd name="T24" fmla="*/ 215 w 410"/>
                  <a:gd name="T25" fmla="*/ 700 h 777"/>
                  <a:gd name="T26" fmla="*/ 198 w 410"/>
                  <a:gd name="T27" fmla="*/ 733 h 777"/>
                  <a:gd name="T28" fmla="*/ 191 w 410"/>
                  <a:gd name="T29" fmla="*/ 743 h 777"/>
                  <a:gd name="T30" fmla="*/ 175 w 410"/>
                  <a:gd name="T31" fmla="*/ 760 h 777"/>
                  <a:gd name="T32" fmla="*/ 161 w 410"/>
                  <a:gd name="T33" fmla="*/ 767 h 777"/>
                  <a:gd name="T34" fmla="*/ 144 w 410"/>
                  <a:gd name="T35" fmla="*/ 770 h 777"/>
                  <a:gd name="T36" fmla="*/ 128 w 410"/>
                  <a:gd name="T37" fmla="*/ 770 h 777"/>
                  <a:gd name="T38" fmla="*/ 111 w 410"/>
                  <a:gd name="T39" fmla="*/ 770 h 777"/>
                  <a:gd name="T40" fmla="*/ 97 w 410"/>
                  <a:gd name="T41" fmla="*/ 770 h 777"/>
                  <a:gd name="T42" fmla="*/ 80 w 410"/>
                  <a:gd name="T43" fmla="*/ 770 h 777"/>
                  <a:gd name="T44" fmla="*/ 64 w 410"/>
                  <a:gd name="T45" fmla="*/ 770 h 777"/>
                  <a:gd name="T46" fmla="*/ 47 w 410"/>
                  <a:gd name="T47" fmla="*/ 770 h 777"/>
                  <a:gd name="T48" fmla="*/ 33 w 410"/>
                  <a:gd name="T49" fmla="*/ 770 h 777"/>
                  <a:gd name="T50" fmla="*/ 17 w 410"/>
                  <a:gd name="T51" fmla="*/ 770 h 777"/>
                  <a:gd name="T52" fmla="*/ 0 w 410"/>
                  <a:gd name="T53" fmla="*/ 770 h 777"/>
                  <a:gd name="T54" fmla="*/ 10 w 410"/>
                  <a:gd name="T55" fmla="*/ 777 h 777"/>
                  <a:gd name="T56" fmla="*/ 23 w 410"/>
                  <a:gd name="T57" fmla="*/ 777 h 777"/>
                  <a:gd name="T58" fmla="*/ 40 w 410"/>
                  <a:gd name="T59" fmla="*/ 777 h 777"/>
                  <a:gd name="T60" fmla="*/ 57 w 410"/>
                  <a:gd name="T61" fmla="*/ 777 h 777"/>
                  <a:gd name="T62" fmla="*/ 74 w 410"/>
                  <a:gd name="T63" fmla="*/ 777 h 777"/>
                  <a:gd name="T64" fmla="*/ 87 w 410"/>
                  <a:gd name="T65" fmla="*/ 777 h 777"/>
                  <a:gd name="T66" fmla="*/ 104 w 410"/>
                  <a:gd name="T67" fmla="*/ 777 h 777"/>
                  <a:gd name="T68" fmla="*/ 121 w 410"/>
                  <a:gd name="T69" fmla="*/ 774 h 777"/>
                  <a:gd name="T70" fmla="*/ 138 w 410"/>
                  <a:gd name="T71" fmla="*/ 774 h 777"/>
                  <a:gd name="T72" fmla="*/ 151 w 410"/>
                  <a:gd name="T73" fmla="*/ 774 h 777"/>
                  <a:gd name="T74" fmla="*/ 168 w 410"/>
                  <a:gd name="T75" fmla="*/ 767 h 777"/>
                  <a:gd name="T76" fmla="*/ 185 w 410"/>
                  <a:gd name="T77" fmla="*/ 757 h 777"/>
                  <a:gd name="T78" fmla="*/ 198 w 410"/>
                  <a:gd name="T79" fmla="*/ 740 h 777"/>
                  <a:gd name="T80" fmla="*/ 215 w 410"/>
                  <a:gd name="T81" fmla="*/ 710 h 777"/>
                  <a:gd name="T82" fmla="*/ 232 w 410"/>
                  <a:gd name="T83" fmla="*/ 663 h 777"/>
                  <a:gd name="T84" fmla="*/ 249 w 410"/>
                  <a:gd name="T85" fmla="*/ 602 h 777"/>
                  <a:gd name="T86" fmla="*/ 262 w 410"/>
                  <a:gd name="T87" fmla="*/ 531 h 777"/>
                  <a:gd name="T88" fmla="*/ 279 w 410"/>
                  <a:gd name="T89" fmla="*/ 451 h 777"/>
                  <a:gd name="T90" fmla="*/ 296 w 410"/>
                  <a:gd name="T91" fmla="*/ 373 h 777"/>
                  <a:gd name="T92" fmla="*/ 313 w 410"/>
                  <a:gd name="T93" fmla="*/ 296 h 777"/>
                  <a:gd name="T94" fmla="*/ 326 w 410"/>
                  <a:gd name="T95" fmla="*/ 229 h 777"/>
                  <a:gd name="T96" fmla="*/ 343 w 410"/>
                  <a:gd name="T97" fmla="*/ 168 h 777"/>
                  <a:gd name="T98" fmla="*/ 360 w 410"/>
                  <a:gd name="T99" fmla="*/ 114 h 777"/>
                  <a:gd name="T100" fmla="*/ 376 w 410"/>
                  <a:gd name="T101" fmla="*/ 70 h 777"/>
                  <a:gd name="T102" fmla="*/ 390 w 410"/>
                  <a:gd name="T103" fmla="*/ 33 h 777"/>
                  <a:gd name="T104" fmla="*/ 407 w 410"/>
                  <a:gd name="T105" fmla="*/ 3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777">
                    <a:moveTo>
                      <a:pt x="410" y="0"/>
                    </a:moveTo>
                    <a:lnTo>
                      <a:pt x="407" y="3"/>
                    </a:lnTo>
                    <a:lnTo>
                      <a:pt x="400" y="17"/>
                    </a:lnTo>
                    <a:lnTo>
                      <a:pt x="390" y="27"/>
                    </a:lnTo>
                    <a:lnTo>
                      <a:pt x="383" y="44"/>
                    </a:lnTo>
                    <a:lnTo>
                      <a:pt x="376" y="60"/>
                    </a:lnTo>
                    <a:lnTo>
                      <a:pt x="366" y="77"/>
                    </a:lnTo>
                    <a:lnTo>
                      <a:pt x="360" y="97"/>
                    </a:lnTo>
                    <a:lnTo>
                      <a:pt x="350" y="118"/>
                    </a:lnTo>
                    <a:lnTo>
                      <a:pt x="343" y="141"/>
                    </a:lnTo>
                    <a:lnTo>
                      <a:pt x="336" y="168"/>
                    </a:lnTo>
                    <a:lnTo>
                      <a:pt x="326" y="195"/>
                    </a:lnTo>
                    <a:lnTo>
                      <a:pt x="319" y="225"/>
                    </a:lnTo>
                    <a:lnTo>
                      <a:pt x="313" y="259"/>
                    </a:lnTo>
                    <a:lnTo>
                      <a:pt x="302" y="296"/>
                    </a:lnTo>
                    <a:lnTo>
                      <a:pt x="296" y="336"/>
                    </a:lnTo>
                    <a:lnTo>
                      <a:pt x="289" y="377"/>
                    </a:lnTo>
                    <a:lnTo>
                      <a:pt x="279" y="417"/>
                    </a:lnTo>
                    <a:lnTo>
                      <a:pt x="272" y="461"/>
                    </a:lnTo>
                    <a:lnTo>
                      <a:pt x="262" y="501"/>
                    </a:lnTo>
                    <a:lnTo>
                      <a:pt x="255" y="541"/>
                    </a:lnTo>
                    <a:lnTo>
                      <a:pt x="249" y="582"/>
                    </a:lnTo>
                    <a:lnTo>
                      <a:pt x="239" y="615"/>
                    </a:lnTo>
                    <a:lnTo>
                      <a:pt x="232" y="649"/>
                    </a:lnTo>
                    <a:lnTo>
                      <a:pt x="222" y="676"/>
                    </a:lnTo>
                    <a:lnTo>
                      <a:pt x="215" y="700"/>
                    </a:lnTo>
                    <a:lnTo>
                      <a:pt x="208" y="720"/>
                    </a:lnTo>
                    <a:lnTo>
                      <a:pt x="198" y="733"/>
                    </a:lnTo>
                    <a:lnTo>
                      <a:pt x="195" y="740"/>
                    </a:lnTo>
                    <a:lnTo>
                      <a:pt x="191" y="743"/>
                    </a:lnTo>
                    <a:lnTo>
                      <a:pt x="185" y="753"/>
                    </a:lnTo>
                    <a:lnTo>
                      <a:pt x="175" y="760"/>
                    </a:lnTo>
                    <a:lnTo>
                      <a:pt x="168" y="764"/>
                    </a:lnTo>
                    <a:lnTo>
                      <a:pt x="161" y="767"/>
                    </a:lnTo>
                    <a:lnTo>
                      <a:pt x="151" y="767"/>
                    </a:lnTo>
                    <a:lnTo>
                      <a:pt x="144" y="770"/>
                    </a:lnTo>
                    <a:lnTo>
                      <a:pt x="138" y="770"/>
                    </a:lnTo>
                    <a:lnTo>
                      <a:pt x="128" y="770"/>
                    </a:lnTo>
                    <a:lnTo>
                      <a:pt x="121" y="770"/>
                    </a:lnTo>
                    <a:lnTo>
                      <a:pt x="111" y="770"/>
                    </a:lnTo>
                    <a:lnTo>
                      <a:pt x="104" y="770"/>
                    </a:lnTo>
                    <a:lnTo>
                      <a:pt x="97" y="770"/>
                    </a:lnTo>
                    <a:lnTo>
                      <a:pt x="87" y="770"/>
                    </a:lnTo>
                    <a:lnTo>
                      <a:pt x="80" y="770"/>
                    </a:lnTo>
                    <a:lnTo>
                      <a:pt x="74" y="770"/>
                    </a:lnTo>
                    <a:lnTo>
                      <a:pt x="64" y="770"/>
                    </a:lnTo>
                    <a:lnTo>
                      <a:pt x="57" y="770"/>
                    </a:lnTo>
                    <a:lnTo>
                      <a:pt x="47" y="770"/>
                    </a:lnTo>
                    <a:lnTo>
                      <a:pt x="40" y="770"/>
                    </a:lnTo>
                    <a:lnTo>
                      <a:pt x="33" y="770"/>
                    </a:lnTo>
                    <a:lnTo>
                      <a:pt x="23" y="770"/>
                    </a:lnTo>
                    <a:lnTo>
                      <a:pt x="17" y="770"/>
                    </a:lnTo>
                    <a:lnTo>
                      <a:pt x="10" y="770"/>
                    </a:lnTo>
                    <a:lnTo>
                      <a:pt x="0" y="770"/>
                    </a:lnTo>
                    <a:lnTo>
                      <a:pt x="0" y="777"/>
                    </a:lnTo>
                    <a:lnTo>
                      <a:pt x="10" y="777"/>
                    </a:lnTo>
                    <a:lnTo>
                      <a:pt x="17" y="777"/>
                    </a:lnTo>
                    <a:lnTo>
                      <a:pt x="23" y="777"/>
                    </a:lnTo>
                    <a:lnTo>
                      <a:pt x="33" y="777"/>
                    </a:lnTo>
                    <a:lnTo>
                      <a:pt x="40" y="777"/>
                    </a:lnTo>
                    <a:lnTo>
                      <a:pt x="47" y="777"/>
                    </a:lnTo>
                    <a:lnTo>
                      <a:pt x="57" y="777"/>
                    </a:lnTo>
                    <a:lnTo>
                      <a:pt x="64" y="777"/>
                    </a:lnTo>
                    <a:lnTo>
                      <a:pt x="74" y="777"/>
                    </a:lnTo>
                    <a:lnTo>
                      <a:pt x="80" y="777"/>
                    </a:lnTo>
                    <a:lnTo>
                      <a:pt x="87" y="777"/>
                    </a:lnTo>
                    <a:lnTo>
                      <a:pt x="97" y="777"/>
                    </a:lnTo>
                    <a:lnTo>
                      <a:pt x="104" y="777"/>
                    </a:lnTo>
                    <a:lnTo>
                      <a:pt x="111" y="777"/>
                    </a:lnTo>
                    <a:lnTo>
                      <a:pt x="121" y="774"/>
                    </a:lnTo>
                    <a:lnTo>
                      <a:pt x="128" y="774"/>
                    </a:lnTo>
                    <a:lnTo>
                      <a:pt x="138" y="774"/>
                    </a:lnTo>
                    <a:lnTo>
                      <a:pt x="144" y="774"/>
                    </a:lnTo>
                    <a:lnTo>
                      <a:pt x="151" y="774"/>
                    </a:lnTo>
                    <a:lnTo>
                      <a:pt x="161" y="770"/>
                    </a:lnTo>
                    <a:lnTo>
                      <a:pt x="168" y="767"/>
                    </a:lnTo>
                    <a:lnTo>
                      <a:pt x="175" y="764"/>
                    </a:lnTo>
                    <a:lnTo>
                      <a:pt x="185" y="757"/>
                    </a:lnTo>
                    <a:lnTo>
                      <a:pt x="191" y="750"/>
                    </a:lnTo>
                    <a:lnTo>
                      <a:pt x="198" y="740"/>
                    </a:lnTo>
                    <a:lnTo>
                      <a:pt x="208" y="726"/>
                    </a:lnTo>
                    <a:lnTo>
                      <a:pt x="215" y="710"/>
                    </a:lnTo>
                    <a:lnTo>
                      <a:pt x="222" y="689"/>
                    </a:lnTo>
                    <a:lnTo>
                      <a:pt x="232" y="663"/>
                    </a:lnTo>
                    <a:lnTo>
                      <a:pt x="239" y="636"/>
                    </a:lnTo>
                    <a:lnTo>
                      <a:pt x="249" y="602"/>
                    </a:lnTo>
                    <a:lnTo>
                      <a:pt x="255" y="568"/>
                    </a:lnTo>
                    <a:lnTo>
                      <a:pt x="262" y="531"/>
                    </a:lnTo>
                    <a:lnTo>
                      <a:pt x="272" y="491"/>
                    </a:lnTo>
                    <a:lnTo>
                      <a:pt x="279" y="451"/>
                    </a:lnTo>
                    <a:lnTo>
                      <a:pt x="289" y="414"/>
                    </a:lnTo>
                    <a:lnTo>
                      <a:pt x="296" y="373"/>
                    </a:lnTo>
                    <a:lnTo>
                      <a:pt x="302" y="333"/>
                    </a:lnTo>
                    <a:lnTo>
                      <a:pt x="313" y="296"/>
                    </a:lnTo>
                    <a:lnTo>
                      <a:pt x="319" y="262"/>
                    </a:lnTo>
                    <a:lnTo>
                      <a:pt x="326" y="229"/>
                    </a:lnTo>
                    <a:lnTo>
                      <a:pt x="336" y="198"/>
                    </a:lnTo>
                    <a:lnTo>
                      <a:pt x="343" y="168"/>
                    </a:lnTo>
                    <a:lnTo>
                      <a:pt x="350" y="141"/>
                    </a:lnTo>
                    <a:lnTo>
                      <a:pt x="360" y="114"/>
                    </a:lnTo>
                    <a:lnTo>
                      <a:pt x="366" y="94"/>
                    </a:lnTo>
                    <a:lnTo>
                      <a:pt x="376" y="70"/>
                    </a:lnTo>
                    <a:lnTo>
                      <a:pt x="383" y="50"/>
                    </a:lnTo>
                    <a:lnTo>
                      <a:pt x="390" y="33"/>
                    </a:lnTo>
                    <a:lnTo>
                      <a:pt x="400" y="17"/>
                    </a:lnTo>
                    <a:lnTo>
                      <a:pt x="407" y="3"/>
                    </a:lnTo>
                    <a:lnTo>
                      <a:pt x="4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67"/>
              <p:cNvSpPr>
                <a:spLocks/>
              </p:cNvSpPr>
              <p:nvPr/>
            </p:nvSpPr>
            <p:spPr bwMode="auto">
              <a:xfrm>
                <a:off x="6027250" y="5514423"/>
                <a:ext cx="87124" cy="67889"/>
              </a:xfrm>
              <a:custGeom>
                <a:avLst/>
                <a:gdLst>
                  <a:gd name="T0" fmla="*/ 77 w 77"/>
                  <a:gd name="T1" fmla="*/ 60 h 60"/>
                  <a:gd name="T2" fmla="*/ 0 w 77"/>
                  <a:gd name="T3" fmla="*/ 60 h 60"/>
                  <a:gd name="T4" fmla="*/ 0 w 77"/>
                  <a:gd name="T5" fmla="*/ 50 h 60"/>
                  <a:gd name="T6" fmla="*/ 30 w 77"/>
                  <a:gd name="T7" fmla="*/ 50 h 60"/>
                  <a:gd name="T8" fmla="*/ 30 w 77"/>
                  <a:gd name="T9" fmla="*/ 10 h 60"/>
                  <a:gd name="T10" fmla="*/ 0 w 77"/>
                  <a:gd name="T11" fmla="*/ 10 h 60"/>
                  <a:gd name="T12" fmla="*/ 0 w 77"/>
                  <a:gd name="T13" fmla="*/ 0 h 60"/>
                  <a:gd name="T14" fmla="*/ 77 w 77"/>
                  <a:gd name="T15" fmla="*/ 0 h 60"/>
                  <a:gd name="T16" fmla="*/ 77 w 77"/>
                  <a:gd name="T17" fmla="*/ 10 h 60"/>
                  <a:gd name="T18" fmla="*/ 40 w 77"/>
                  <a:gd name="T19" fmla="*/ 10 h 60"/>
                  <a:gd name="T20" fmla="*/ 40 w 77"/>
                  <a:gd name="T21" fmla="*/ 50 h 60"/>
                  <a:gd name="T22" fmla="*/ 77 w 77"/>
                  <a:gd name="T23" fmla="*/ 50 h 60"/>
                  <a:gd name="T24" fmla="*/ 77 w 77"/>
                  <a:gd name="T2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60">
                    <a:moveTo>
                      <a:pt x="77" y="60"/>
                    </a:moveTo>
                    <a:lnTo>
                      <a:pt x="0" y="60"/>
                    </a:lnTo>
                    <a:lnTo>
                      <a:pt x="0" y="50"/>
                    </a:lnTo>
                    <a:lnTo>
                      <a:pt x="30" y="50"/>
                    </a:lnTo>
                    <a:lnTo>
                      <a:pt x="30" y="10"/>
                    </a:lnTo>
                    <a:lnTo>
                      <a:pt x="0" y="10"/>
                    </a:lnTo>
                    <a:lnTo>
                      <a:pt x="0" y="0"/>
                    </a:lnTo>
                    <a:lnTo>
                      <a:pt x="77" y="0"/>
                    </a:lnTo>
                    <a:lnTo>
                      <a:pt x="77" y="10"/>
                    </a:lnTo>
                    <a:lnTo>
                      <a:pt x="40" y="10"/>
                    </a:lnTo>
                    <a:lnTo>
                      <a:pt x="40" y="50"/>
                    </a:lnTo>
                    <a:lnTo>
                      <a:pt x="77" y="50"/>
                    </a:lnTo>
                    <a:lnTo>
                      <a:pt x="7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68"/>
              <p:cNvSpPr>
                <a:spLocks noEditPoints="1"/>
              </p:cNvSpPr>
              <p:nvPr/>
            </p:nvSpPr>
            <p:spPr bwMode="auto">
              <a:xfrm>
                <a:off x="6049880" y="5442008"/>
                <a:ext cx="64495" cy="56574"/>
              </a:xfrm>
              <a:custGeom>
                <a:avLst/>
                <a:gdLst>
                  <a:gd name="T0" fmla="*/ 30 w 57"/>
                  <a:gd name="T1" fmla="*/ 50 h 50"/>
                  <a:gd name="T2" fmla="*/ 30 w 57"/>
                  <a:gd name="T3" fmla="*/ 50 h 50"/>
                  <a:gd name="T4" fmla="*/ 17 w 57"/>
                  <a:gd name="T5" fmla="*/ 50 h 50"/>
                  <a:gd name="T6" fmla="*/ 7 w 57"/>
                  <a:gd name="T7" fmla="*/ 44 h 50"/>
                  <a:gd name="T8" fmla="*/ 7 w 57"/>
                  <a:gd name="T9" fmla="*/ 44 h 50"/>
                  <a:gd name="T10" fmla="*/ 0 w 57"/>
                  <a:gd name="T11" fmla="*/ 33 h 50"/>
                  <a:gd name="T12" fmla="*/ 0 w 57"/>
                  <a:gd name="T13" fmla="*/ 27 h 50"/>
                  <a:gd name="T14" fmla="*/ 0 w 57"/>
                  <a:gd name="T15" fmla="*/ 27 h 50"/>
                  <a:gd name="T16" fmla="*/ 4 w 57"/>
                  <a:gd name="T17" fmla="*/ 17 h 50"/>
                  <a:gd name="T18" fmla="*/ 7 w 57"/>
                  <a:gd name="T19" fmla="*/ 7 h 50"/>
                  <a:gd name="T20" fmla="*/ 7 w 57"/>
                  <a:gd name="T21" fmla="*/ 7 h 50"/>
                  <a:gd name="T22" fmla="*/ 17 w 57"/>
                  <a:gd name="T23" fmla="*/ 0 h 50"/>
                  <a:gd name="T24" fmla="*/ 27 w 57"/>
                  <a:gd name="T25" fmla="*/ 0 h 50"/>
                  <a:gd name="T26" fmla="*/ 27 w 57"/>
                  <a:gd name="T27" fmla="*/ 0 h 50"/>
                  <a:gd name="T28" fmla="*/ 44 w 57"/>
                  <a:gd name="T29" fmla="*/ 3 h 50"/>
                  <a:gd name="T30" fmla="*/ 44 w 57"/>
                  <a:gd name="T31" fmla="*/ 3 h 50"/>
                  <a:gd name="T32" fmla="*/ 51 w 57"/>
                  <a:gd name="T33" fmla="*/ 7 h 50"/>
                  <a:gd name="T34" fmla="*/ 54 w 57"/>
                  <a:gd name="T35" fmla="*/ 13 h 50"/>
                  <a:gd name="T36" fmla="*/ 54 w 57"/>
                  <a:gd name="T37" fmla="*/ 13 h 50"/>
                  <a:gd name="T38" fmla="*/ 57 w 57"/>
                  <a:gd name="T39" fmla="*/ 27 h 50"/>
                  <a:gd name="T40" fmla="*/ 57 w 57"/>
                  <a:gd name="T41" fmla="*/ 27 h 50"/>
                  <a:gd name="T42" fmla="*/ 57 w 57"/>
                  <a:gd name="T43" fmla="*/ 37 h 50"/>
                  <a:gd name="T44" fmla="*/ 51 w 57"/>
                  <a:gd name="T45" fmla="*/ 44 h 50"/>
                  <a:gd name="T46" fmla="*/ 51 w 57"/>
                  <a:gd name="T47" fmla="*/ 44 h 50"/>
                  <a:gd name="T48" fmla="*/ 41 w 57"/>
                  <a:gd name="T49" fmla="*/ 50 h 50"/>
                  <a:gd name="T50" fmla="*/ 30 w 57"/>
                  <a:gd name="T51" fmla="*/ 50 h 50"/>
                  <a:gd name="T52" fmla="*/ 30 w 57"/>
                  <a:gd name="T53" fmla="*/ 50 h 50"/>
                  <a:gd name="T54" fmla="*/ 30 w 57"/>
                  <a:gd name="T55" fmla="*/ 44 h 50"/>
                  <a:gd name="T56" fmla="*/ 30 w 57"/>
                  <a:gd name="T57" fmla="*/ 44 h 50"/>
                  <a:gd name="T58" fmla="*/ 37 w 57"/>
                  <a:gd name="T59" fmla="*/ 40 h 50"/>
                  <a:gd name="T60" fmla="*/ 44 w 57"/>
                  <a:gd name="T61" fmla="*/ 37 h 50"/>
                  <a:gd name="T62" fmla="*/ 44 w 57"/>
                  <a:gd name="T63" fmla="*/ 37 h 50"/>
                  <a:gd name="T64" fmla="*/ 51 w 57"/>
                  <a:gd name="T65" fmla="*/ 33 h 50"/>
                  <a:gd name="T66" fmla="*/ 51 w 57"/>
                  <a:gd name="T67" fmla="*/ 27 h 50"/>
                  <a:gd name="T68" fmla="*/ 51 w 57"/>
                  <a:gd name="T69" fmla="*/ 27 h 50"/>
                  <a:gd name="T70" fmla="*/ 51 w 57"/>
                  <a:gd name="T71" fmla="*/ 20 h 50"/>
                  <a:gd name="T72" fmla="*/ 44 w 57"/>
                  <a:gd name="T73" fmla="*/ 13 h 50"/>
                  <a:gd name="T74" fmla="*/ 44 w 57"/>
                  <a:gd name="T75" fmla="*/ 13 h 50"/>
                  <a:gd name="T76" fmla="*/ 37 w 57"/>
                  <a:gd name="T77" fmla="*/ 10 h 50"/>
                  <a:gd name="T78" fmla="*/ 30 w 57"/>
                  <a:gd name="T79" fmla="*/ 10 h 50"/>
                  <a:gd name="T80" fmla="*/ 30 w 57"/>
                  <a:gd name="T81" fmla="*/ 10 h 50"/>
                  <a:gd name="T82" fmla="*/ 20 w 57"/>
                  <a:gd name="T83" fmla="*/ 10 h 50"/>
                  <a:gd name="T84" fmla="*/ 14 w 57"/>
                  <a:gd name="T85" fmla="*/ 13 h 50"/>
                  <a:gd name="T86" fmla="*/ 14 w 57"/>
                  <a:gd name="T87" fmla="*/ 13 h 50"/>
                  <a:gd name="T88" fmla="*/ 10 w 57"/>
                  <a:gd name="T89" fmla="*/ 20 h 50"/>
                  <a:gd name="T90" fmla="*/ 7 w 57"/>
                  <a:gd name="T91" fmla="*/ 27 h 50"/>
                  <a:gd name="T92" fmla="*/ 7 w 57"/>
                  <a:gd name="T93" fmla="*/ 27 h 50"/>
                  <a:gd name="T94" fmla="*/ 10 w 57"/>
                  <a:gd name="T95" fmla="*/ 33 h 50"/>
                  <a:gd name="T96" fmla="*/ 14 w 57"/>
                  <a:gd name="T97" fmla="*/ 37 h 50"/>
                  <a:gd name="T98" fmla="*/ 14 w 57"/>
                  <a:gd name="T99" fmla="*/ 37 h 50"/>
                  <a:gd name="T100" fmla="*/ 20 w 57"/>
                  <a:gd name="T101" fmla="*/ 40 h 50"/>
                  <a:gd name="T102" fmla="*/ 30 w 57"/>
                  <a:gd name="T103" fmla="*/ 44 h 50"/>
                  <a:gd name="T104" fmla="*/ 30 w 57"/>
                  <a:gd name="T105"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0">
                    <a:moveTo>
                      <a:pt x="30" y="50"/>
                    </a:moveTo>
                    <a:lnTo>
                      <a:pt x="30" y="50"/>
                    </a:lnTo>
                    <a:lnTo>
                      <a:pt x="17" y="50"/>
                    </a:lnTo>
                    <a:lnTo>
                      <a:pt x="7" y="44"/>
                    </a:lnTo>
                    <a:lnTo>
                      <a:pt x="7" y="44"/>
                    </a:lnTo>
                    <a:lnTo>
                      <a:pt x="0" y="33"/>
                    </a:lnTo>
                    <a:lnTo>
                      <a:pt x="0" y="27"/>
                    </a:lnTo>
                    <a:lnTo>
                      <a:pt x="0" y="27"/>
                    </a:lnTo>
                    <a:lnTo>
                      <a:pt x="4" y="17"/>
                    </a:lnTo>
                    <a:lnTo>
                      <a:pt x="7" y="7"/>
                    </a:lnTo>
                    <a:lnTo>
                      <a:pt x="7" y="7"/>
                    </a:lnTo>
                    <a:lnTo>
                      <a:pt x="17" y="0"/>
                    </a:lnTo>
                    <a:lnTo>
                      <a:pt x="27" y="0"/>
                    </a:lnTo>
                    <a:lnTo>
                      <a:pt x="27" y="0"/>
                    </a:lnTo>
                    <a:lnTo>
                      <a:pt x="44" y="3"/>
                    </a:lnTo>
                    <a:lnTo>
                      <a:pt x="44" y="3"/>
                    </a:lnTo>
                    <a:lnTo>
                      <a:pt x="51" y="7"/>
                    </a:lnTo>
                    <a:lnTo>
                      <a:pt x="54" y="13"/>
                    </a:lnTo>
                    <a:lnTo>
                      <a:pt x="54" y="13"/>
                    </a:lnTo>
                    <a:lnTo>
                      <a:pt x="57" y="27"/>
                    </a:lnTo>
                    <a:lnTo>
                      <a:pt x="57" y="27"/>
                    </a:lnTo>
                    <a:lnTo>
                      <a:pt x="57" y="37"/>
                    </a:lnTo>
                    <a:lnTo>
                      <a:pt x="51" y="44"/>
                    </a:lnTo>
                    <a:lnTo>
                      <a:pt x="51" y="44"/>
                    </a:lnTo>
                    <a:lnTo>
                      <a:pt x="41" y="50"/>
                    </a:lnTo>
                    <a:lnTo>
                      <a:pt x="30" y="50"/>
                    </a:lnTo>
                    <a:lnTo>
                      <a:pt x="30" y="50"/>
                    </a:lnTo>
                    <a:close/>
                    <a:moveTo>
                      <a:pt x="30" y="44"/>
                    </a:moveTo>
                    <a:lnTo>
                      <a:pt x="30" y="44"/>
                    </a:lnTo>
                    <a:lnTo>
                      <a:pt x="37" y="40"/>
                    </a:lnTo>
                    <a:lnTo>
                      <a:pt x="44" y="37"/>
                    </a:lnTo>
                    <a:lnTo>
                      <a:pt x="44" y="37"/>
                    </a:lnTo>
                    <a:lnTo>
                      <a:pt x="51" y="33"/>
                    </a:lnTo>
                    <a:lnTo>
                      <a:pt x="51" y="27"/>
                    </a:lnTo>
                    <a:lnTo>
                      <a:pt x="51" y="27"/>
                    </a:lnTo>
                    <a:lnTo>
                      <a:pt x="51" y="20"/>
                    </a:lnTo>
                    <a:lnTo>
                      <a:pt x="44" y="13"/>
                    </a:lnTo>
                    <a:lnTo>
                      <a:pt x="44" y="13"/>
                    </a:lnTo>
                    <a:lnTo>
                      <a:pt x="37" y="10"/>
                    </a:lnTo>
                    <a:lnTo>
                      <a:pt x="30" y="10"/>
                    </a:lnTo>
                    <a:lnTo>
                      <a:pt x="30" y="10"/>
                    </a:lnTo>
                    <a:lnTo>
                      <a:pt x="20" y="10"/>
                    </a:lnTo>
                    <a:lnTo>
                      <a:pt x="14" y="13"/>
                    </a:lnTo>
                    <a:lnTo>
                      <a:pt x="14" y="13"/>
                    </a:lnTo>
                    <a:lnTo>
                      <a:pt x="10" y="20"/>
                    </a:lnTo>
                    <a:lnTo>
                      <a:pt x="7" y="27"/>
                    </a:lnTo>
                    <a:lnTo>
                      <a:pt x="7" y="27"/>
                    </a:lnTo>
                    <a:lnTo>
                      <a:pt x="10" y="33"/>
                    </a:lnTo>
                    <a:lnTo>
                      <a:pt x="14" y="37"/>
                    </a:lnTo>
                    <a:lnTo>
                      <a:pt x="14" y="37"/>
                    </a:lnTo>
                    <a:lnTo>
                      <a:pt x="20" y="40"/>
                    </a:lnTo>
                    <a:lnTo>
                      <a:pt x="30" y="44"/>
                    </a:lnTo>
                    <a:lnTo>
                      <a:pt x="3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69"/>
              <p:cNvSpPr>
                <a:spLocks/>
              </p:cNvSpPr>
              <p:nvPr/>
            </p:nvSpPr>
            <p:spPr bwMode="auto">
              <a:xfrm>
                <a:off x="6049880" y="5395618"/>
                <a:ext cx="64495" cy="35076"/>
              </a:xfrm>
              <a:custGeom>
                <a:avLst/>
                <a:gdLst>
                  <a:gd name="T0" fmla="*/ 57 w 57"/>
                  <a:gd name="T1" fmla="*/ 31 h 31"/>
                  <a:gd name="T2" fmla="*/ 0 w 57"/>
                  <a:gd name="T3" fmla="*/ 31 h 31"/>
                  <a:gd name="T4" fmla="*/ 0 w 57"/>
                  <a:gd name="T5" fmla="*/ 21 h 31"/>
                  <a:gd name="T6" fmla="*/ 10 w 57"/>
                  <a:gd name="T7" fmla="*/ 21 h 31"/>
                  <a:gd name="T8" fmla="*/ 10 w 57"/>
                  <a:gd name="T9" fmla="*/ 21 h 31"/>
                  <a:gd name="T10" fmla="*/ 4 w 57"/>
                  <a:gd name="T11" fmla="*/ 14 h 31"/>
                  <a:gd name="T12" fmla="*/ 4 w 57"/>
                  <a:gd name="T13" fmla="*/ 14 h 31"/>
                  <a:gd name="T14" fmla="*/ 0 w 57"/>
                  <a:gd name="T15" fmla="*/ 7 h 31"/>
                  <a:gd name="T16" fmla="*/ 0 w 57"/>
                  <a:gd name="T17" fmla="*/ 7 h 31"/>
                  <a:gd name="T18" fmla="*/ 4 w 57"/>
                  <a:gd name="T19" fmla="*/ 0 h 31"/>
                  <a:gd name="T20" fmla="*/ 14 w 57"/>
                  <a:gd name="T21" fmla="*/ 4 h 31"/>
                  <a:gd name="T22" fmla="*/ 14 w 57"/>
                  <a:gd name="T23" fmla="*/ 4 h 31"/>
                  <a:gd name="T24" fmla="*/ 10 w 57"/>
                  <a:gd name="T25" fmla="*/ 11 h 31"/>
                  <a:gd name="T26" fmla="*/ 10 w 57"/>
                  <a:gd name="T27" fmla="*/ 11 h 31"/>
                  <a:gd name="T28" fmla="*/ 10 w 57"/>
                  <a:gd name="T29" fmla="*/ 14 h 31"/>
                  <a:gd name="T30" fmla="*/ 10 w 57"/>
                  <a:gd name="T31" fmla="*/ 14 h 31"/>
                  <a:gd name="T32" fmla="*/ 17 w 57"/>
                  <a:gd name="T33" fmla="*/ 17 h 31"/>
                  <a:gd name="T34" fmla="*/ 17 w 57"/>
                  <a:gd name="T35" fmla="*/ 17 h 31"/>
                  <a:gd name="T36" fmla="*/ 27 w 57"/>
                  <a:gd name="T37" fmla="*/ 21 h 31"/>
                  <a:gd name="T38" fmla="*/ 57 w 57"/>
                  <a:gd name="T39" fmla="*/ 21 h 31"/>
                  <a:gd name="T40" fmla="*/ 57 w 57"/>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1">
                    <a:moveTo>
                      <a:pt x="57" y="31"/>
                    </a:moveTo>
                    <a:lnTo>
                      <a:pt x="0" y="31"/>
                    </a:lnTo>
                    <a:lnTo>
                      <a:pt x="0" y="21"/>
                    </a:lnTo>
                    <a:lnTo>
                      <a:pt x="10" y="21"/>
                    </a:lnTo>
                    <a:lnTo>
                      <a:pt x="10" y="21"/>
                    </a:lnTo>
                    <a:lnTo>
                      <a:pt x="4" y="14"/>
                    </a:lnTo>
                    <a:lnTo>
                      <a:pt x="4" y="14"/>
                    </a:lnTo>
                    <a:lnTo>
                      <a:pt x="0" y="7"/>
                    </a:lnTo>
                    <a:lnTo>
                      <a:pt x="0" y="7"/>
                    </a:lnTo>
                    <a:lnTo>
                      <a:pt x="4" y="0"/>
                    </a:lnTo>
                    <a:lnTo>
                      <a:pt x="14" y="4"/>
                    </a:lnTo>
                    <a:lnTo>
                      <a:pt x="14" y="4"/>
                    </a:lnTo>
                    <a:lnTo>
                      <a:pt x="10" y="11"/>
                    </a:lnTo>
                    <a:lnTo>
                      <a:pt x="10" y="11"/>
                    </a:lnTo>
                    <a:lnTo>
                      <a:pt x="10" y="14"/>
                    </a:lnTo>
                    <a:lnTo>
                      <a:pt x="10" y="14"/>
                    </a:lnTo>
                    <a:lnTo>
                      <a:pt x="17" y="17"/>
                    </a:lnTo>
                    <a:lnTo>
                      <a:pt x="17" y="17"/>
                    </a:lnTo>
                    <a:lnTo>
                      <a:pt x="27" y="21"/>
                    </a:lnTo>
                    <a:lnTo>
                      <a:pt x="57" y="21"/>
                    </a:lnTo>
                    <a:lnTo>
                      <a:pt x="5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70"/>
              <p:cNvSpPr>
                <a:spLocks noEditPoints="1"/>
              </p:cNvSpPr>
              <p:nvPr/>
            </p:nvSpPr>
            <p:spPr bwMode="auto">
              <a:xfrm>
                <a:off x="6027250" y="5377514"/>
                <a:ext cx="87124" cy="11315"/>
              </a:xfrm>
              <a:custGeom>
                <a:avLst/>
                <a:gdLst>
                  <a:gd name="T0" fmla="*/ 10 w 77"/>
                  <a:gd name="T1" fmla="*/ 10 h 10"/>
                  <a:gd name="T2" fmla="*/ 0 w 77"/>
                  <a:gd name="T3" fmla="*/ 10 h 10"/>
                  <a:gd name="T4" fmla="*/ 0 w 77"/>
                  <a:gd name="T5" fmla="*/ 0 h 10"/>
                  <a:gd name="T6" fmla="*/ 10 w 77"/>
                  <a:gd name="T7" fmla="*/ 0 h 10"/>
                  <a:gd name="T8" fmla="*/ 10 w 77"/>
                  <a:gd name="T9" fmla="*/ 10 h 10"/>
                  <a:gd name="T10" fmla="*/ 77 w 77"/>
                  <a:gd name="T11" fmla="*/ 10 h 10"/>
                  <a:gd name="T12" fmla="*/ 20 w 77"/>
                  <a:gd name="T13" fmla="*/ 10 h 10"/>
                  <a:gd name="T14" fmla="*/ 20 w 77"/>
                  <a:gd name="T15" fmla="*/ 0 h 10"/>
                  <a:gd name="T16" fmla="*/ 77 w 77"/>
                  <a:gd name="T17" fmla="*/ 0 h 10"/>
                  <a:gd name="T18" fmla="*/ 77 w 7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0">
                    <a:moveTo>
                      <a:pt x="10" y="10"/>
                    </a:moveTo>
                    <a:lnTo>
                      <a:pt x="0" y="10"/>
                    </a:lnTo>
                    <a:lnTo>
                      <a:pt x="0" y="0"/>
                    </a:lnTo>
                    <a:lnTo>
                      <a:pt x="10" y="0"/>
                    </a:lnTo>
                    <a:lnTo>
                      <a:pt x="10" y="10"/>
                    </a:lnTo>
                    <a:close/>
                    <a:moveTo>
                      <a:pt x="77" y="10"/>
                    </a:moveTo>
                    <a:lnTo>
                      <a:pt x="20" y="10"/>
                    </a:lnTo>
                    <a:lnTo>
                      <a:pt x="20" y="0"/>
                    </a:lnTo>
                    <a:lnTo>
                      <a:pt x="77" y="0"/>
                    </a:lnTo>
                    <a:lnTo>
                      <a:pt x="7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71"/>
              <p:cNvSpPr>
                <a:spLocks/>
              </p:cNvSpPr>
              <p:nvPr/>
            </p:nvSpPr>
            <p:spPr bwMode="auto">
              <a:xfrm>
                <a:off x="6049880" y="5311888"/>
                <a:ext cx="64495" cy="54311"/>
              </a:xfrm>
              <a:custGeom>
                <a:avLst/>
                <a:gdLst>
                  <a:gd name="T0" fmla="*/ 57 w 57"/>
                  <a:gd name="T1" fmla="*/ 48 h 48"/>
                  <a:gd name="T2" fmla="*/ 51 w 57"/>
                  <a:gd name="T3" fmla="*/ 48 h 48"/>
                  <a:gd name="T4" fmla="*/ 10 w 57"/>
                  <a:gd name="T5" fmla="*/ 14 h 48"/>
                  <a:gd name="T6" fmla="*/ 10 w 57"/>
                  <a:gd name="T7" fmla="*/ 14 h 48"/>
                  <a:gd name="T8" fmla="*/ 10 w 57"/>
                  <a:gd name="T9" fmla="*/ 24 h 48"/>
                  <a:gd name="T10" fmla="*/ 10 w 57"/>
                  <a:gd name="T11" fmla="*/ 48 h 48"/>
                  <a:gd name="T12" fmla="*/ 0 w 57"/>
                  <a:gd name="T13" fmla="*/ 48 h 48"/>
                  <a:gd name="T14" fmla="*/ 0 w 57"/>
                  <a:gd name="T15" fmla="*/ 0 h 48"/>
                  <a:gd name="T16" fmla="*/ 7 w 57"/>
                  <a:gd name="T17" fmla="*/ 0 h 48"/>
                  <a:gd name="T18" fmla="*/ 44 w 57"/>
                  <a:gd name="T19" fmla="*/ 31 h 48"/>
                  <a:gd name="T20" fmla="*/ 51 w 57"/>
                  <a:gd name="T21" fmla="*/ 37 h 48"/>
                  <a:gd name="T22" fmla="*/ 51 w 57"/>
                  <a:gd name="T23" fmla="*/ 37 h 48"/>
                  <a:gd name="T24" fmla="*/ 51 w 57"/>
                  <a:gd name="T25" fmla="*/ 24 h 48"/>
                  <a:gd name="T26" fmla="*/ 51 w 57"/>
                  <a:gd name="T27" fmla="*/ 0 h 48"/>
                  <a:gd name="T28" fmla="*/ 57 w 57"/>
                  <a:gd name="T29" fmla="*/ 0 h 48"/>
                  <a:gd name="T30" fmla="*/ 57 w 57"/>
                  <a:gd name="T3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48">
                    <a:moveTo>
                      <a:pt x="57" y="48"/>
                    </a:moveTo>
                    <a:lnTo>
                      <a:pt x="51" y="48"/>
                    </a:lnTo>
                    <a:lnTo>
                      <a:pt x="10" y="14"/>
                    </a:lnTo>
                    <a:lnTo>
                      <a:pt x="10" y="14"/>
                    </a:lnTo>
                    <a:lnTo>
                      <a:pt x="10" y="24"/>
                    </a:lnTo>
                    <a:lnTo>
                      <a:pt x="10" y="48"/>
                    </a:lnTo>
                    <a:lnTo>
                      <a:pt x="0" y="48"/>
                    </a:lnTo>
                    <a:lnTo>
                      <a:pt x="0" y="0"/>
                    </a:lnTo>
                    <a:lnTo>
                      <a:pt x="7" y="0"/>
                    </a:lnTo>
                    <a:lnTo>
                      <a:pt x="44" y="31"/>
                    </a:lnTo>
                    <a:lnTo>
                      <a:pt x="51" y="37"/>
                    </a:lnTo>
                    <a:lnTo>
                      <a:pt x="51" y="37"/>
                    </a:lnTo>
                    <a:lnTo>
                      <a:pt x="51" y="24"/>
                    </a:lnTo>
                    <a:lnTo>
                      <a:pt x="51" y="0"/>
                    </a:lnTo>
                    <a:lnTo>
                      <a:pt x="57" y="0"/>
                    </a:lnTo>
                    <a:lnTo>
                      <a:pt x="57"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72"/>
              <p:cNvSpPr>
                <a:spLocks noChangeArrowheads="1"/>
              </p:cNvSpPr>
              <p:nvPr/>
            </p:nvSpPr>
            <p:spPr bwMode="auto">
              <a:xfrm>
                <a:off x="6103059" y="5285864"/>
                <a:ext cx="11315" cy="113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73"/>
              <p:cNvSpPr>
                <a:spLocks/>
              </p:cNvSpPr>
              <p:nvPr/>
            </p:nvSpPr>
            <p:spPr bwMode="auto">
              <a:xfrm>
                <a:off x="6049880" y="5182899"/>
                <a:ext cx="64495" cy="57706"/>
              </a:xfrm>
              <a:custGeom>
                <a:avLst/>
                <a:gdLst>
                  <a:gd name="T0" fmla="*/ 57 w 57"/>
                  <a:gd name="T1" fmla="*/ 27 h 51"/>
                  <a:gd name="T2" fmla="*/ 0 w 57"/>
                  <a:gd name="T3" fmla="*/ 51 h 51"/>
                  <a:gd name="T4" fmla="*/ 0 w 57"/>
                  <a:gd name="T5" fmla="*/ 40 h 51"/>
                  <a:gd name="T6" fmla="*/ 34 w 57"/>
                  <a:gd name="T7" fmla="*/ 27 h 51"/>
                  <a:gd name="T8" fmla="*/ 34 w 57"/>
                  <a:gd name="T9" fmla="*/ 27 h 51"/>
                  <a:gd name="T10" fmla="*/ 47 w 57"/>
                  <a:gd name="T11" fmla="*/ 24 h 51"/>
                  <a:gd name="T12" fmla="*/ 47 w 57"/>
                  <a:gd name="T13" fmla="*/ 24 h 51"/>
                  <a:gd name="T14" fmla="*/ 37 w 57"/>
                  <a:gd name="T15" fmla="*/ 20 h 51"/>
                  <a:gd name="T16" fmla="*/ 0 w 57"/>
                  <a:gd name="T17" fmla="*/ 7 h 51"/>
                  <a:gd name="T18" fmla="*/ 0 w 57"/>
                  <a:gd name="T19" fmla="*/ 0 h 51"/>
                  <a:gd name="T20" fmla="*/ 57 w 57"/>
                  <a:gd name="T21" fmla="*/ 20 h 51"/>
                  <a:gd name="T22" fmla="*/ 57 w 57"/>
                  <a:gd name="T23" fmla="*/ 2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51">
                    <a:moveTo>
                      <a:pt x="57" y="27"/>
                    </a:moveTo>
                    <a:lnTo>
                      <a:pt x="0" y="51"/>
                    </a:lnTo>
                    <a:lnTo>
                      <a:pt x="0" y="40"/>
                    </a:lnTo>
                    <a:lnTo>
                      <a:pt x="34" y="27"/>
                    </a:lnTo>
                    <a:lnTo>
                      <a:pt x="34" y="27"/>
                    </a:lnTo>
                    <a:lnTo>
                      <a:pt x="47" y="24"/>
                    </a:lnTo>
                    <a:lnTo>
                      <a:pt x="47" y="24"/>
                    </a:lnTo>
                    <a:lnTo>
                      <a:pt x="37" y="20"/>
                    </a:lnTo>
                    <a:lnTo>
                      <a:pt x="0" y="7"/>
                    </a:lnTo>
                    <a:lnTo>
                      <a:pt x="0" y="0"/>
                    </a:lnTo>
                    <a:lnTo>
                      <a:pt x="57" y="20"/>
                    </a:lnTo>
                    <a:lnTo>
                      <a:pt x="5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74"/>
              <p:cNvSpPr>
                <a:spLocks noEditPoints="1"/>
              </p:cNvSpPr>
              <p:nvPr/>
            </p:nvSpPr>
            <p:spPr bwMode="auto">
              <a:xfrm>
                <a:off x="6049880" y="5118405"/>
                <a:ext cx="64495" cy="56574"/>
              </a:xfrm>
              <a:custGeom>
                <a:avLst/>
                <a:gdLst>
                  <a:gd name="T0" fmla="*/ 41 w 57"/>
                  <a:gd name="T1" fmla="*/ 10 h 50"/>
                  <a:gd name="T2" fmla="*/ 41 w 57"/>
                  <a:gd name="T3" fmla="*/ 0 h 50"/>
                  <a:gd name="T4" fmla="*/ 41 w 57"/>
                  <a:gd name="T5" fmla="*/ 0 h 50"/>
                  <a:gd name="T6" fmla="*/ 47 w 57"/>
                  <a:gd name="T7" fmla="*/ 3 h 50"/>
                  <a:gd name="T8" fmla="*/ 54 w 57"/>
                  <a:gd name="T9" fmla="*/ 7 h 50"/>
                  <a:gd name="T10" fmla="*/ 54 w 57"/>
                  <a:gd name="T11" fmla="*/ 7 h 50"/>
                  <a:gd name="T12" fmla="*/ 57 w 57"/>
                  <a:gd name="T13" fmla="*/ 13 h 50"/>
                  <a:gd name="T14" fmla="*/ 57 w 57"/>
                  <a:gd name="T15" fmla="*/ 23 h 50"/>
                  <a:gd name="T16" fmla="*/ 57 w 57"/>
                  <a:gd name="T17" fmla="*/ 23 h 50"/>
                  <a:gd name="T18" fmla="*/ 57 w 57"/>
                  <a:gd name="T19" fmla="*/ 33 h 50"/>
                  <a:gd name="T20" fmla="*/ 51 w 57"/>
                  <a:gd name="T21" fmla="*/ 44 h 50"/>
                  <a:gd name="T22" fmla="*/ 51 w 57"/>
                  <a:gd name="T23" fmla="*/ 44 h 50"/>
                  <a:gd name="T24" fmla="*/ 41 w 57"/>
                  <a:gd name="T25" fmla="*/ 47 h 50"/>
                  <a:gd name="T26" fmla="*/ 30 w 57"/>
                  <a:gd name="T27" fmla="*/ 50 h 50"/>
                  <a:gd name="T28" fmla="*/ 30 w 57"/>
                  <a:gd name="T29" fmla="*/ 50 h 50"/>
                  <a:gd name="T30" fmla="*/ 17 w 57"/>
                  <a:gd name="T31" fmla="*/ 47 h 50"/>
                  <a:gd name="T32" fmla="*/ 7 w 57"/>
                  <a:gd name="T33" fmla="*/ 44 h 50"/>
                  <a:gd name="T34" fmla="*/ 7 w 57"/>
                  <a:gd name="T35" fmla="*/ 44 h 50"/>
                  <a:gd name="T36" fmla="*/ 4 w 57"/>
                  <a:gd name="T37" fmla="*/ 33 h 50"/>
                  <a:gd name="T38" fmla="*/ 0 w 57"/>
                  <a:gd name="T39" fmla="*/ 23 h 50"/>
                  <a:gd name="T40" fmla="*/ 0 w 57"/>
                  <a:gd name="T41" fmla="*/ 23 h 50"/>
                  <a:gd name="T42" fmla="*/ 4 w 57"/>
                  <a:gd name="T43" fmla="*/ 13 h 50"/>
                  <a:gd name="T44" fmla="*/ 7 w 57"/>
                  <a:gd name="T45" fmla="*/ 7 h 50"/>
                  <a:gd name="T46" fmla="*/ 7 w 57"/>
                  <a:gd name="T47" fmla="*/ 7 h 50"/>
                  <a:gd name="T48" fmla="*/ 17 w 57"/>
                  <a:gd name="T49" fmla="*/ 0 h 50"/>
                  <a:gd name="T50" fmla="*/ 30 w 57"/>
                  <a:gd name="T51" fmla="*/ 0 h 50"/>
                  <a:gd name="T52" fmla="*/ 30 w 57"/>
                  <a:gd name="T53" fmla="*/ 0 h 50"/>
                  <a:gd name="T54" fmla="*/ 30 w 57"/>
                  <a:gd name="T55" fmla="*/ 0 h 50"/>
                  <a:gd name="T56" fmla="*/ 30 w 57"/>
                  <a:gd name="T57" fmla="*/ 40 h 50"/>
                  <a:gd name="T58" fmla="*/ 30 w 57"/>
                  <a:gd name="T59" fmla="*/ 40 h 50"/>
                  <a:gd name="T60" fmla="*/ 41 w 57"/>
                  <a:gd name="T61" fmla="*/ 40 h 50"/>
                  <a:gd name="T62" fmla="*/ 47 w 57"/>
                  <a:gd name="T63" fmla="*/ 37 h 50"/>
                  <a:gd name="T64" fmla="*/ 47 w 57"/>
                  <a:gd name="T65" fmla="*/ 37 h 50"/>
                  <a:gd name="T66" fmla="*/ 51 w 57"/>
                  <a:gd name="T67" fmla="*/ 30 h 50"/>
                  <a:gd name="T68" fmla="*/ 51 w 57"/>
                  <a:gd name="T69" fmla="*/ 23 h 50"/>
                  <a:gd name="T70" fmla="*/ 51 w 57"/>
                  <a:gd name="T71" fmla="*/ 23 h 50"/>
                  <a:gd name="T72" fmla="*/ 47 w 57"/>
                  <a:gd name="T73" fmla="*/ 13 h 50"/>
                  <a:gd name="T74" fmla="*/ 47 w 57"/>
                  <a:gd name="T75" fmla="*/ 13 h 50"/>
                  <a:gd name="T76" fmla="*/ 41 w 57"/>
                  <a:gd name="T77" fmla="*/ 10 h 50"/>
                  <a:gd name="T78" fmla="*/ 41 w 57"/>
                  <a:gd name="T79" fmla="*/ 10 h 50"/>
                  <a:gd name="T80" fmla="*/ 24 w 57"/>
                  <a:gd name="T81" fmla="*/ 40 h 50"/>
                  <a:gd name="T82" fmla="*/ 24 w 57"/>
                  <a:gd name="T83" fmla="*/ 10 h 50"/>
                  <a:gd name="T84" fmla="*/ 24 w 57"/>
                  <a:gd name="T85" fmla="*/ 10 h 50"/>
                  <a:gd name="T86" fmla="*/ 14 w 57"/>
                  <a:gd name="T87" fmla="*/ 13 h 50"/>
                  <a:gd name="T88" fmla="*/ 14 w 57"/>
                  <a:gd name="T89" fmla="*/ 13 h 50"/>
                  <a:gd name="T90" fmla="*/ 10 w 57"/>
                  <a:gd name="T91" fmla="*/ 17 h 50"/>
                  <a:gd name="T92" fmla="*/ 7 w 57"/>
                  <a:gd name="T93" fmla="*/ 23 h 50"/>
                  <a:gd name="T94" fmla="*/ 7 w 57"/>
                  <a:gd name="T95" fmla="*/ 23 h 50"/>
                  <a:gd name="T96" fmla="*/ 10 w 57"/>
                  <a:gd name="T97" fmla="*/ 30 h 50"/>
                  <a:gd name="T98" fmla="*/ 14 w 57"/>
                  <a:gd name="T99" fmla="*/ 33 h 50"/>
                  <a:gd name="T100" fmla="*/ 14 w 57"/>
                  <a:gd name="T101" fmla="*/ 33 h 50"/>
                  <a:gd name="T102" fmla="*/ 17 w 57"/>
                  <a:gd name="T103" fmla="*/ 37 h 50"/>
                  <a:gd name="T104" fmla="*/ 24 w 57"/>
                  <a:gd name="T105" fmla="*/ 40 h 50"/>
                  <a:gd name="T106" fmla="*/ 24 w 57"/>
                  <a:gd name="T107"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0">
                    <a:moveTo>
                      <a:pt x="41" y="10"/>
                    </a:moveTo>
                    <a:lnTo>
                      <a:pt x="41" y="0"/>
                    </a:lnTo>
                    <a:lnTo>
                      <a:pt x="41" y="0"/>
                    </a:lnTo>
                    <a:lnTo>
                      <a:pt x="47" y="3"/>
                    </a:lnTo>
                    <a:lnTo>
                      <a:pt x="54" y="7"/>
                    </a:lnTo>
                    <a:lnTo>
                      <a:pt x="54" y="7"/>
                    </a:lnTo>
                    <a:lnTo>
                      <a:pt x="57" y="13"/>
                    </a:lnTo>
                    <a:lnTo>
                      <a:pt x="57" y="23"/>
                    </a:lnTo>
                    <a:lnTo>
                      <a:pt x="57" y="23"/>
                    </a:lnTo>
                    <a:lnTo>
                      <a:pt x="57" y="33"/>
                    </a:lnTo>
                    <a:lnTo>
                      <a:pt x="51" y="44"/>
                    </a:lnTo>
                    <a:lnTo>
                      <a:pt x="51" y="44"/>
                    </a:lnTo>
                    <a:lnTo>
                      <a:pt x="41" y="47"/>
                    </a:lnTo>
                    <a:lnTo>
                      <a:pt x="30" y="50"/>
                    </a:lnTo>
                    <a:lnTo>
                      <a:pt x="30" y="50"/>
                    </a:lnTo>
                    <a:lnTo>
                      <a:pt x="17" y="47"/>
                    </a:lnTo>
                    <a:lnTo>
                      <a:pt x="7" y="44"/>
                    </a:lnTo>
                    <a:lnTo>
                      <a:pt x="7" y="44"/>
                    </a:lnTo>
                    <a:lnTo>
                      <a:pt x="4" y="33"/>
                    </a:lnTo>
                    <a:lnTo>
                      <a:pt x="0" y="23"/>
                    </a:lnTo>
                    <a:lnTo>
                      <a:pt x="0" y="23"/>
                    </a:lnTo>
                    <a:lnTo>
                      <a:pt x="4" y="13"/>
                    </a:lnTo>
                    <a:lnTo>
                      <a:pt x="7" y="7"/>
                    </a:lnTo>
                    <a:lnTo>
                      <a:pt x="7" y="7"/>
                    </a:lnTo>
                    <a:lnTo>
                      <a:pt x="17" y="0"/>
                    </a:lnTo>
                    <a:lnTo>
                      <a:pt x="30" y="0"/>
                    </a:lnTo>
                    <a:lnTo>
                      <a:pt x="30" y="0"/>
                    </a:lnTo>
                    <a:lnTo>
                      <a:pt x="30" y="0"/>
                    </a:lnTo>
                    <a:lnTo>
                      <a:pt x="30" y="40"/>
                    </a:lnTo>
                    <a:lnTo>
                      <a:pt x="30" y="40"/>
                    </a:lnTo>
                    <a:lnTo>
                      <a:pt x="41" y="40"/>
                    </a:lnTo>
                    <a:lnTo>
                      <a:pt x="47" y="37"/>
                    </a:lnTo>
                    <a:lnTo>
                      <a:pt x="47" y="37"/>
                    </a:lnTo>
                    <a:lnTo>
                      <a:pt x="51" y="30"/>
                    </a:lnTo>
                    <a:lnTo>
                      <a:pt x="51" y="23"/>
                    </a:lnTo>
                    <a:lnTo>
                      <a:pt x="51" y="23"/>
                    </a:lnTo>
                    <a:lnTo>
                      <a:pt x="47" y="13"/>
                    </a:lnTo>
                    <a:lnTo>
                      <a:pt x="47" y="13"/>
                    </a:lnTo>
                    <a:lnTo>
                      <a:pt x="41" y="10"/>
                    </a:lnTo>
                    <a:lnTo>
                      <a:pt x="41" y="10"/>
                    </a:lnTo>
                    <a:close/>
                    <a:moveTo>
                      <a:pt x="24" y="40"/>
                    </a:moveTo>
                    <a:lnTo>
                      <a:pt x="24" y="10"/>
                    </a:lnTo>
                    <a:lnTo>
                      <a:pt x="24" y="10"/>
                    </a:lnTo>
                    <a:lnTo>
                      <a:pt x="14" y="13"/>
                    </a:lnTo>
                    <a:lnTo>
                      <a:pt x="14" y="13"/>
                    </a:lnTo>
                    <a:lnTo>
                      <a:pt x="10" y="17"/>
                    </a:lnTo>
                    <a:lnTo>
                      <a:pt x="7" y="23"/>
                    </a:lnTo>
                    <a:lnTo>
                      <a:pt x="7" y="23"/>
                    </a:lnTo>
                    <a:lnTo>
                      <a:pt x="10" y="30"/>
                    </a:lnTo>
                    <a:lnTo>
                      <a:pt x="14" y="33"/>
                    </a:lnTo>
                    <a:lnTo>
                      <a:pt x="14" y="33"/>
                    </a:lnTo>
                    <a:lnTo>
                      <a:pt x="17" y="37"/>
                    </a:lnTo>
                    <a:lnTo>
                      <a:pt x="24" y="40"/>
                    </a:lnTo>
                    <a:lnTo>
                      <a:pt x="24"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75"/>
              <p:cNvSpPr>
                <a:spLocks noChangeArrowheads="1"/>
              </p:cNvSpPr>
              <p:nvPr/>
            </p:nvSpPr>
            <p:spPr bwMode="auto">
              <a:xfrm>
                <a:off x="6027250" y="5091249"/>
                <a:ext cx="87124" cy="113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76"/>
              <p:cNvSpPr>
                <a:spLocks noEditPoints="1"/>
              </p:cNvSpPr>
              <p:nvPr/>
            </p:nvSpPr>
            <p:spPr bwMode="auto">
              <a:xfrm>
                <a:off x="6049880" y="5023360"/>
                <a:ext cx="64495" cy="56574"/>
              </a:xfrm>
              <a:custGeom>
                <a:avLst/>
                <a:gdLst>
                  <a:gd name="T0" fmla="*/ 30 w 57"/>
                  <a:gd name="T1" fmla="*/ 50 h 50"/>
                  <a:gd name="T2" fmla="*/ 30 w 57"/>
                  <a:gd name="T3" fmla="*/ 50 h 50"/>
                  <a:gd name="T4" fmla="*/ 17 w 57"/>
                  <a:gd name="T5" fmla="*/ 50 h 50"/>
                  <a:gd name="T6" fmla="*/ 7 w 57"/>
                  <a:gd name="T7" fmla="*/ 43 h 50"/>
                  <a:gd name="T8" fmla="*/ 7 w 57"/>
                  <a:gd name="T9" fmla="*/ 43 h 50"/>
                  <a:gd name="T10" fmla="*/ 0 w 57"/>
                  <a:gd name="T11" fmla="*/ 33 h 50"/>
                  <a:gd name="T12" fmla="*/ 0 w 57"/>
                  <a:gd name="T13" fmla="*/ 23 h 50"/>
                  <a:gd name="T14" fmla="*/ 0 w 57"/>
                  <a:gd name="T15" fmla="*/ 23 h 50"/>
                  <a:gd name="T16" fmla="*/ 4 w 57"/>
                  <a:gd name="T17" fmla="*/ 13 h 50"/>
                  <a:gd name="T18" fmla="*/ 7 w 57"/>
                  <a:gd name="T19" fmla="*/ 6 h 50"/>
                  <a:gd name="T20" fmla="*/ 7 w 57"/>
                  <a:gd name="T21" fmla="*/ 6 h 50"/>
                  <a:gd name="T22" fmla="*/ 17 w 57"/>
                  <a:gd name="T23" fmla="*/ 0 h 50"/>
                  <a:gd name="T24" fmla="*/ 27 w 57"/>
                  <a:gd name="T25" fmla="*/ 0 h 50"/>
                  <a:gd name="T26" fmla="*/ 27 w 57"/>
                  <a:gd name="T27" fmla="*/ 0 h 50"/>
                  <a:gd name="T28" fmla="*/ 44 w 57"/>
                  <a:gd name="T29" fmla="*/ 3 h 50"/>
                  <a:gd name="T30" fmla="*/ 44 w 57"/>
                  <a:gd name="T31" fmla="*/ 3 h 50"/>
                  <a:gd name="T32" fmla="*/ 51 w 57"/>
                  <a:gd name="T33" fmla="*/ 6 h 50"/>
                  <a:gd name="T34" fmla="*/ 54 w 57"/>
                  <a:gd name="T35" fmla="*/ 10 h 50"/>
                  <a:gd name="T36" fmla="*/ 54 w 57"/>
                  <a:gd name="T37" fmla="*/ 10 h 50"/>
                  <a:gd name="T38" fmla="*/ 57 w 57"/>
                  <a:gd name="T39" fmla="*/ 23 h 50"/>
                  <a:gd name="T40" fmla="*/ 57 w 57"/>
                  <a:gd name="T41" fmla="*/ 23 h 50"/>
                  <a:gd name="T42" fmla="*/ 57 w 57"/>
                  <a:gd name="T43" fmla="*/ 37 h 50"/>
                  <a:gd name="T44" fmla="*/ 51 w 57"/>
                  <a:gd name="T45" fmla="*/ 43 h 50"/>
                  <a:gd name="T46" fmla="*/ 51 w 57"/>
                  <a:gd name="T47" fmla="*/ 43 h 50"/>
                  <a:gd name="T48" fmla="*/ 41 w 57"/>
                  <a:gd name="T49" fmla="*/ 50 h 50"/>
                  <a:gd name="T50" fmla="*/ 30 w 57"/>
                  <a:gd name="T51" fmla="*/ 50 h 50"/>
                  <a:gd name="T52" fmla="*/ 30 w 57"/>
                  <a:gd name="T53" fmla="*/ 50 h 50"/>
                  <a:gd name="T54" fmla="*/ 30 w 57"/>
                  <a:gd name="T55" fmla="*/ 40 h 50"/>
                  <a:gd name="T56" fmla="*/ 30 w 57"/>
                  <a:gd name="T57" fmla="*/ 40 h 50"/>
                  <a:gd name="T58" fmla="*/ 37 w 57"/>
                  <a:gd name="T59" fmla="*/ 40 h 50"/>
                  <a:gd name="T60" fmla="*/ 44 w 57"/>
                  <a:gd name="T61" fmla="*/ 37 h 50"/>
                  <a:gd name="T62" fmla="*/ 44 w 57"/>
                  <a:gd name="T63" fmla="*/ 37 h 50"/>
                  <a:gd name="T64" fmla="*/ 51 w 57"/>
                  <a:gd name="T65" fmla="*/ 30 h 50"/>
                  <a:gd name="T66" fmla="*/ 51 w 57"/>
                  <a:gd name="T67" fmla="*/ 23 h 50"/>
                  <a:gd name="T68" fmla="*/ 51 w 57"/>
                  <a:gd name="T69" fmla="*/ 23 h 50"/>
                  <a:gd name="T70" fmla="*/ 51 w 57"/>
                  <a:gd name="T71" fmla="*/ 17 h 50"/>
                  <a:gd name="T72" fmla="*/ 44 w 57"/>
                  <a:gd name="T73" fmla="*/ 13 h 50"/>
                  <a:gd name="T74" fmla="*/ 44 w 57"/>
                  <a:gd name="T75" fmla="*/ 13 h 50"/>
                  <a:gd name="T76" fmla="*/ 37 w 57"/>
                  <a:gd name="T77" fmla="*/ 10 h 50"/>
                  <a:gd name="T78" fmla="*/ 30 w 57"/>
                  <a:gd name="T79" fmla="*/ 10 h 50"/>
                  <a:gd name="T80" fmla="*/ 30 w 57"/>
                  <a:gd name="T81" fmla="*/ 10 h 50"/>
                  <a:gd name="T82" fmla="*/ 20 w 57"/>
                  <a:gd name="T83" fmla="*/ 10 h 50"/>
                  <a:gd name="T84" fmla="*/ 14 w 57"/>
                  <a:gd name="T85" fmla="*/ 13 h 50"/>
                  <a:gd name="T86" fmla="*/ 14 w 57"/>
                  <a:gd name="T87" fmla="*/ 13 h 50"/>
                  <a:gd name="T88" fmla="*/ 10 w 57"/>
                  <a:gd name="T89" fmla="*/ 17 h 50"/>
                  <a:gd name="T90" fmla="*/ 7 w 57"/>
                  <a:gd name="T91" fmla="*/ 23 h 50"/>
                  <a:gd name="T92" fmla="*/ 7 w 57"/>
                  <a:gd name="T93" fmla="*/ 23 h 50"/>
                  <a:gd name="T94" fmla="*/ 10 w 57"/>
                  <a:gd name="T95" fmla="*/ 30 h 50"/>
                  <a:gd name="T96" fmla="*/ 14 w 57"/>
                  <a:gd name="T97" fmla="*/ 37 h 50"/>
                  <a:gd name="T98" fmla="*/ 14 w 57"/>
                  <a:gd name="T99" fmla="*/ 37 h 50"/>
                  <a:gd name="T100" fmla="*/ 20 w 57"/>
                  <a:gd name="T101" fmla="*/ 40 h 50"/>
                  <a:gd name="T102" fmla="*/ 30 w 57"/>
                  <a:gd name="T103" fmla="*/ 40 h 50"/>
                  <a:gd name="T104" fmla="*/ 30 w 57"/>
                  <a:gd name="T10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 h="50">
                    <a:moveTo>
                      <a:pt x="30" y="50"/>
                    </a:moveTo>
                    <a:lnTo>
                      <a:pt x="30" y="50"/>
                    </a:lnTo>
                    <a:lnTo>
                      <a:pt x="17" y="50"/>
                    </a:lnTo>
                    <a:lnTo>
                      <a:pt x="7" y="43"/>
                    </a:lnTo>
                    <a:lnTo>
                      <a:pt x="7" y="43"/>
                    </a:lnTo>
                    <a:lnTo>
                      <a:pt x="0" y="33"/>
                    </a:lnTo>
                    <a:lnTo>
                      <a:pt x="0" y="23"/>
                    </a:lnTo>
                    <a:lnTo>
                      <a:pt x="0" y="23"/>
                    </a:lnTo>
                    <a:lnTo>
                      <a:pt x="4" y="13"/>
                    </a:lnTo>
                    <a:lnTo>
                      <a:pt x="7" y="6"/>
                    </a:lnTo>
                    <a:lnTo>
                      <a:pt x="7" y="6"/>
                    </a:lnTo>
                    <a:lnTo>
                      <a:pt x="17" y="0"/>
                    </a:lnTo>
                    <a:lnTo>
                      <a:pt x="27" y="0"/>
                    </a:lnTo>
                    <a:lnTo>
                      <a:pt x="27" y="0"/>
                    </a:lnTo>
                    <a:lnTo>
                      <a:pt x="44" y="3"/>
                    </a:lnTo>
                    <a:lnTo>
                      <a:pt x="44" y="3"/>
                    </a:lnTo>
                    <a:lnTo>
                      <a:pt x="51" y="6"/>
                    </a:lnTo>
                    <a:lnTo>
                      <a:pt x="54" y="10"/>
                    </a:lnTo>
                    <a:lnTo>
                      <a:pt x="54" y="10"/>
                    </a:lnTo>
                    <a:lnTo>
                      <a:pt x="57" y="23"/>
                    </a:lnTo>
                    <a:lnTo>
                      <a:pt x="57" y="23"/>
                    </a:lnTo>
                    <a:lnTo>
                      <a:pt x="57" y="37"/>
                    </a:lnTo>
                    <a:lnTo>
                      <a:pt x="51" y="43"/>
                    </a:lnTo>
                    <a:lnTo>
                      <a:pt x="51" y="43"/>
                    </a:lnTo>
                    <a:lnTo>
                      <a:pt x="41" y="50"/>
                    </a:lnTo>
                    <a:lnTo>
                      <a:pt x="30" y="50"/>
                    </a:lnTo>
                    <a:lnTo>
                      <a:pt x="30" y="50"/>
                    </a:lnTo>
                    <a:close/>
                    <a:moveTo>
                      <a:pt x="30" y="40"/>
                    </a:moveTo>
                    <a:lnTo>
                      <a:pt x="30" y="40"/>
                    </a:lnTo>
                    <a:lnTo>
                      <a:pt x="37" y="40"/>
                    </a:lnTo>
                    <a:lnTo>
                      <a:pt x="44" y="37"/>
                    </a:lnTo>
                    <a:lnTo>
                      <a:pt x="44" y="37"/>
                    </a:lnTo>
                    <a:lnTo>
                      <a:pt x="51" y="30"/>
                    </a:lnTo>
                    <a:lnTo>
                      <a:pt x="51" y="23"/>
                    </a:lnTo>
                    <a:lnTo>
                      <a:pt x="51" y="23"/>
                    </a:lnTo>
                    <a:lnTo>
                      <a:pt x="51" y="17"/>
                    </a:lnTo>
                    <a:lnTo>
                      <a:pt x="44" y="13"/>
                    </a:lnTo>
                    <a:lnTo>
                      <a:pt x="44" y="13"/>
                    </a:lnTo>
                    <a:lnTo>
                      <a:pt x="37" y="10"/>
                    </a:lnTo>
                    <a:lnTo>
                      <a:pt x="30" y="10"/>
                    </a:lnTo>
                    <a:lnTo>
                      <a:pt x="30" y="10"/>
                    </a:lnTo>
                    <a:lnTo>
                      <a:pt x="20" y="10"/>
                    </a:lnTo>
                    <a:lnTo>
                      <a:pt x="14" y="13"/>
                    </a:lnTo>
                    <a:lnTo>
                      <a:pt x="14" y="13"/>
                    </a:lnTo>
                    <a:lnTo>
                      <a:pt x="10" y="17"/>
                    </a:lnTo>
                    <a:lnTo>
                      <a:pt x="7" y="23"/>
                    </a:lnTo>
                    <a:lnTo>
                      <a:pt x="7" y="23"/>
                    </a:lnTo>
                    <a:lnTo>
                      <a:pt x="10" y="30"/>
                    </a:lnTo>
                    <a:lnTo>
                      <a:pt x="14" y="37"/>
                    </a:lnTo>
                    <a:lnTo>
                      <a:pt x="14" y="37"/>
                    </a:lnTo>
                    <a:lnTo>
                      <a:pt x="20" y="40"/>
                    </a:lnTo>
                    <a:lnTo>
                      <a:pt x="30" y="40"/>
                    </a:lnTo>
                    <a:lnTo>
                      <a:pt x="3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77"/>
              <p:cNvSpPr>
                <a:spLocks/>
              </p:cNvSpPr>
              <p:nvPr/>
            </p:nvSpPr>
            <p:spPr bwMode="auto">
              <a:xfrm>
                <a:off x="6049880" y="4958866"/>
                <a:ext cx="64495" cy="53180"/>
              </a:xfrm>
              <a:custGeom>
                <a:avLst/>
                <a:gdLst>
                  <a:gd name="T0" fmla="*/ 37 w 57"/>
                  <a:gd name="T1" fmla="*/ 6 h 47"/>
                  <a:gd name="T2" fmla="*/ 37 w 57"/>
                  <a:gd name="T3" fmla="*/ 0 h 47"/>
                  <a:gd name="T4" fmla="*/ 37 w 57"/>
                  <a:gd name="T5" fmla="*/ 0 h 47"/>
                  <a:gd name="T6" fmla="*/ 47 w 57"/>
                  <a:gd name="T7" fmla="*/ 3 h 47"/>
                  <a:gd name="T8" fmla="*/ 54 w 57"/>
                  <a:gd name="T9" fmla="*/ 6 h 47"/>
                  <a:gd name="T10" fmla="*/ 54 w 57"/>
                  <a:gd name="T11" fmla="*/ 6 h 47"/>
                  <a:gd name="T12" fmla="*/ 57 w 57"/>
                  <a:gd name="T13" fmla="*/ 13 h 47"/>
                  <a:gd name="T14" fmla="*/ 57 w 57"/>
                  <a:gd name="T15" fmla="*/ 23 h 47"/>
                  <a:gd name="T16" fmla="*/ 57 w 57"/>
                  <a:gd name="T17" fmla="*/ 23 h 47"/>
                  <a:gd name="T18" fmla="*/ 57 w 57"/>
                  <a:gd name="T19" fmla="*/ 33 h 47"/>
                  <a:gd name="T20" fmla="*/ 51 w 57"/>
                  <a:gd name="T21" fmla="*/ 40 h 47"/>
                  <a:gd name="T22" fmla="*/ 51 w 57"/>
                  <a:gd name="T23" fmla="*/ 40 h 47"/>
                  <a:gd name="T24" fmla="*/ 41 w 57"/>
                  <a:gd name="T25" fmla="*/ 47 h 47"/>
                  <a:gd name="T26" fmla="*/ 30 w 57"/>
                  <a:gd name="T27" fmla="*/ 47 h 47"/>
                  <a:gd name="T28" fmla="*/ 30 w 57"/>
                  <a:gd name="T29" fmla="*/ 47 h 47"/>
                  <a:gd name="T30" fmla="*/ 14 w 57"/>
                  <a:gd name="T31" fmla="*/ 43 h 47"/>
                  <a:gd name="T32" fmla="*/ 14 w 57"/>
                  <a:gd name="T33" fmla="*/ 43 h 47"/>
                  <a:gd name="T34" fmla="*/ 7 w 57"/>
                  <a:gd name="T35" fmla="*/ 40 h 47"/>
                  <a:gd name="T36" fmla="*/ 4 w 57"/>
                  <a:gd name="T37" fmla="*/ 37 h 47"/>
                  <a:gd name="T38" fmla="*/ 4 w 57"/>
                  <a:gd name="T39" fmla="*/ 37 h 47"/>
                  <a:gd name="T40" fmla="*/ 0 w 57"/>
                  <a:gd name="T41" fmla="*/ 23 h 47"/>
                  <a:gd name="T42" fmla="*/ 0 w 57"/>
                  <a:gd name="T43" fmla="*/ 23 h 47"/>
                  <a:gd name="T44" fmla="*/ 0 w 57"/>
                  <a:gd name="T45" fmla="*/ 13 h 47"/>
                  <a:gd name="T46" fmla="*/ 4 w 57"/>
                  <a:gd name="T47" fmla="*/ 6 h 47"/>
                  <a:gd name="T48" fmla="*/ 4 w 57"/>
                  <a:gd name="T49" fmla="*/ 6 h 47"/>
                  <a:gd name="T50" fmla="*/ 10 w 57"/>
                  <a:gd name="T51" fmla="*/ 3 h 47"/>
                  <a:gd name="T52" fmla="*/ 17 w 57"/>
                  <a:gd name="T53" fmla="*/ 0 h 47"/>
                  <a:gd name="T54" fmla="*/ 20 w 57"/>
                  <a:gd name="T55" fmla="*/ 10 h 47"/>
                  <a:gd name="T56" fmla="*/ 20 w 57"/>
                  <a:gd name="T57" fmla="*/ 10 h 47"/>
                  <a:gd name="T58" fmla="*/ 10 w 57"/>
                  <a:gd name="T59" fmla="*/ 13 h 47"/>
                  <a:gd name="T60" fmla="*/ 10 w 57"/>
                  <a:gd name="T61" fmla="*/ 13 h 47"/>
                  <a:gd name="T62" fmla="*/ 7 w 57"/>
                  <a:gd name="T63" fmla="*/ 23 h 47"/>
                  <a:gd name="T64" fmla="*/ 7 w 57"/>
                  <a:gd name="T65" fmla="*/ 23 h 47"/>
                  <a:gd name="T66" fmla="*/ 10 w 57"/>
                  <a:gd name="T67" fmla="*/ 26 h 47"/>
                  <a:gd name="T68" fmla="*/ 14 w 57"/>
                  <a:gd name="T69" fmla="*/ 33 h 47"/>
                  <a:gd name="T70" fmla="*/ 14 w 57"/>
                  <a:gd name="T71" fmla="*/ 33 h 47"/>
                  <a:gd name="T72" fmla="*/ 20 w 57"/>
                  <a:gd name="T73" fmla="*/ 37 h 47"/>
                  <a:gd name="T74" fmla="*/ 30 w 57"/>
                  <a:gd name="T75" fmla="*/ 37 h 47"/>
                  <a:gd name="T76" fmla="*/ 30 w 57"/>
                  <a:gd name="T77" fmla="*/ 37 h 47"/>
                  <a:gd name="T78" fmla="*/ 41 w 57"/>
                  <a:gd name="T79" fmla="*/ 37 h 47"/>
                  <a:gd name="T80" fmla="*/ 47 w 57"/>
                  <a:gd name="T81" fmla="*/ 33 h 47"/>
                  <a:gd name="T82" fmla="*/ 47 w 57"/>
                  <a:gd name="T83" fmla="*/ 33 h 47"/>
                  <a:gd name="T84" fmla="*/ 51 w 57"/>
                  <a:gd name="T85" fmla="*/ 30 h 47"/>
                  <a:gd name="T86" fmla="*/ 51 w 57"/>
                  <a:gd name="T87" fmla="*/ 23 h 47"/>
                  <a:gd name="T88" fmla="*/ 51 w 57"/>
                  <a:gd name="T89" fmla="*/ 23 h 47"/>
                  <a:gd name="T90" fmla="*/ 47 w 57"/>
                  <a:gd name="T91" fmla="*/ 13 h 47"/>
                  <a:gd name="T92" fmla="*/ 47 w 57"/>
                  <a:gd name="T93" fmla="*/ 13 h 47"/>
                  <a:gd name="T94" fmla="*/ 37 w 57"/>
                  <a:gd name="T95" fmla="*/ 6 h 47"/>
                  <a:gd name="T96" fmla="*/ 37 w 57"/>
                  <a:gd name="T97"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 h="47">
                    <a:moveTo>
                      <a:pt x="37" y="6"/>
                    </a:moveTo>
                    <a:lnTo>
                      <a:pt x="37" y="0"/>
                    </a:lnTo>
                    <a:lnTo>
                      <a:pt x="37" y="0"/>
                    </a:lnTo>
                    <a:lnTo>
                      <a:pt x="47" y="3"/>
                    </a:lnTo>
                    <a:lnTo>
                      <a:pt x="54" y="6"/>
                    </a:lnTo>
                    <a:lnTo>
                      <a:pt x="54" y="6"/>
                    </a:lnTo>
                    <a:lnTo>
                      <a:pt x="57" y="13"/>
                    </a:lnTo>
                    <a:lnTo>
                      <a:pt x="57" y="23"/>
                    </a:lnTo>
                    <a:lnTo>
                      <a:pt x="57" y="23"/>
                    </a:lnTo>
                    <a:lnTo>
                      <a:pt x="57" y="33"/>
                    </a:lnTo>
                    <a:lnTo>
                      <a:pt x="51" y="40"/>
                    </a:lnTo>
                    <a:lnTo>
                      <a:pt x="51" y="40"/>
                    </a:lnTo>
                    <a:lnTo>
                      <a:pt x="41" y="47"/>
                    </a:lnTo>
                    <a:lnTo>
                      <a:pt x="30" y="47"/>
                    </a:lnTo>
                    <a:lnTo>
                      <a:pt x="30" y="47"/>
                    </a:lnTo>
                    <a:lnTo>
                      <a:pt x="14" y="43"/>
                    </a:lnTo>
                    <a:lnTo>
                      <a:pt x="14" y="43"/>
                    </a:lnTo>
                    <a:lnTo>
                      <a:pt x="7" y="40"/>
                    </a:lnTo>
                    <a:lnTo>
                      <a:pt x="4" y="37"/>
                    </a:lnTo>
                    <a:lnTo>
                      <a:pt x="4" y="37"/>
                    </a:lnTo>
                    <a:lnTo>
                      <a:pt x="0" y="23"/>
                    </a:lnTo>
                    <a:lnTo>
                      <a:pt x="0" y="23"/>
                    </a:lnTo>
                    <a:lnTo>
                      <a:pt x="0" y="13"/>
                    </a:lnTo>
                    <a:lnTo>
                      <a:pt x="4" y="6"/>
                    </a:lnTo>
                    <a:lnTo>
                      <a:pt x="4" y="6"/>
                    </a:lnTo>
                    <a:lnTo>
                      <a:pt x="10" y="3"/>
                    </a:lnTo>
                    <a:lnTo>
                      <a:pt x="17" y="0"/>
                    </a:lnTo>
                    <a:lnTo>
                      <a:pt x="20" y="10"/>
                    </a:lnTo>
                    <a:lnTo>
                      <a:pt x="20" y="10"/>
                    </a:lnTo>
                    <a:lnTo>
                      <a:pt x="10" y="13"/>
                    </a:lnTo>
                    <a:lnTo>
                      <a:pt x="10" y="13"/>
                    </a:lnTo>
                    <a:lnTo>
                      <a:pt x="7" y="23"/>
                    </a:lnTo>
                    <a:lnTo>
                      <a:pt x="7" y="23"/>
                    </a:lnTo>
                    <a:lnTo>
                      <a:pt x="10" y="26"/>
                    </a:lnTo>
                    <a:lnTo>
                      <a:pt x="14" y="33"/>
                    </a:lnTo>
                    <a:lnTo>
                      <a:pt x="14" y="33"/>
                    </a:lnTo>
                    <a:lnTo>
                      <a:pt x="20" y="37"/>
                    </a:lnTo>
                    <a:lnTo>
                      <a:pt x="30" y="37"/>
                    </a:lnTo>
                    <a:lnTo>
                      <a:pt x="30" y="37"/>
                    </a:lnTo>
                    <a:lnTo>
                      <a:pt x="41" y="37"/>
                    </a:lnTo>
                    <a:lnTo>
                      <a:pt x="47" y="33"/>
                    </a:lnTo>
                    <a:lnTo>
                      <a:pt x="47" y="33"/>
                    </a:lnTo>
                    <a:lnTo>
                      <a:pt x="51" y="30"/>
                    </a:lnTo>
                    <a:lnTo>
                      <a:pt x="51" y="23"/>
                    </a:lnTo>
                    <a:lnTo>
                      <a:pt x="51" y="23"/>
                    </a:lnTo>
                    <a:lnTo>
                      <a:pt x="47" y="13"/>
                    </a:lnTo>
                    <a:lnTo>
                      <a:pt x="47" y="13"/>
                    </a:lnTo>
                    <a:lnTo>
                      <a:pt x="37" y="6"/>
                    </a:lnTo>
                    <a:lnTo>
                      <a:pt x="3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78"/>
              <p:cNvSpPr>
                <a:spLocks noEditPoints="1"/>
              </p:cNvSpPr>
              <p:nvPr/>
            </p:nvSpPr>
            <p:spPr bwMode="auto">
              <a:xfrm>
                <a:off x="6027250" y="4935105"/>
                <a:ext cx="87124" cy="11315"/>
              </a:xfrm>
              <a:custGeom>
                <a:avLst/>
                <a:gdLst>
                  <a:gd name="T0" fmla="*/ 10 w 77"/>
                  <a:gd name="T1" fmla="*/ 10 h 10"/>
                  <a:gd name="T2" fmla="*/ 0 w 77"/>
                  <a:gd name="T3" fmla="*/ 10 h 10"/>
                  <a:gd name="T4" fmla="*/ 0 w 77"/>
                  <a:gd name="T5" fmla="*/ 0 h 10"/>
                  <a:gd name="T6" fmla="*/ 10 w 77"/>
                  <a:gd name="T7" fmla="*/ 0 h 10"/>
                  <a:gd name="T8" fmla="*/ 10 w 77"/>
                  <a:gd name="T9" fmla="*/ 10 h 10"/>
                  <a:gd name="T10" fmla="*/ 77 w 77"/>
                  <a:gd name="T11" fmla="*/ 10 h 10"/>
                  <a:gd name="T12" fmla="*/ 20 w 77"/>
                  <a:gd name="T13" fmla="*/ 10 h 10"/>
                  <a:gd name="T14" fmla="*/ 20 w 77"/>
                  <a:gd name="T15" fmla="*/ 0 h 10"/>
                  <a:gd name="T16" fmla="*/ 77 w 77"/>
                  <a:gd name="T17" fmla="*/ 0 h 10"/>
                  <a:gd name="T18" fmla="*/ 77 w 7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0">
                    <a:moveTo>
                      <a:pt x="10" y="10"/>
                    </a:moveTo>
                    <a:lnTo>
                      <a:pt x="0" y="10"/>
                    </a:lnTo>
                    <a:lnTo>
                      <a:pt x="0" y="0"/>
                    </a:lnTo>
                    <a:lnTo>
                      <a:pt x="10" y="0"/>
                    </a:lnTo>
                    <a:lnTo>
                      <a:pt x="10" y="10"/>
                    </a:lnTo>
                    <a:close/>
                    <a:moveTo>
                      <a:pt x="77" y="10"/>
                    </a:moveTo>
                    <a:lnTo>
                      <a:pt x="20" y="10"/>
                    </a:lnTo>
                    <a:lnTo>
                      <a:pt x="20" y="0"/>
                    </a:lnTo>
                    <a:lnTo>
                      <a:pt x="77" y="0"/>
                    </a:lnTo>
                    <a:lnTo>
                      <a:pt x="7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79"/>
              <p:cNvSpPr>
                <a:spLocks/>
              </p:cNvSpPr>
              <p:nvPr/>
            </p:nvSpPr>
            <p:spPr bwMode="auto">
              <a:xfrm>
                <a:off x="6030645" y="4897767"/>
                <a:ext cx="83729" cy="30550"/>
              </a:xfrm>
              <a:custGeom>
                <a:avLst/>
                <a:gdLst>
                  <a:gd name="T0" fmla="*/ 64 w 74"/>
                  <a:gd name="T1" fmla="*/ 0 h 27"/>
                  <a:gd name="T2" fmla="*/ 74 w 74"/>
                  <a:gd name="T3" fmla="*/ 0 h 27"/>
                  <a:gd name="T4" fmla="*/ 74 w 74"/>
                  <a:gd name="T5" fmla="*/ 0 h 27"/>
                  <a:gd name="T6" fmla="*/ 74 w 74"/>
                  <a:gd name="T7" fmla="*/ 6 h 27"/>
                  <a:gd name="T8" fmla="*/ 74 w 74"/>
                  <a:gd name="T9" fmla="*/ 6 h 27"/>
                  <a:gd name="T10" fmla="*/ 74 w 74"/>
                  <a:gd name="T11" fmla="*/ 13 h 27"/>
                  <a:gd name="T12" fmla="*/ 74 w 74"/>
                  <a:gd name="T13" fmla="*/ 13 h 27"/>
                  <a:gd name="T14" fmla="*/ 68 w 74"/>
                  <a:gd name="T15" fmla="*/ 17 h 27"/>
                  <a:gd name="T16" fmla="*/ 68 w 74"/>
                  <a:gd name="T17" fmla="*/ 17 h 27"/>
                  <a:gd name="T18" fmla="*/ 58 w 74"/>
                  <a:gd name="T19" fmla="*/ 20 h 27"/>
                  <a:gd name="T20" fmla="*/ 27 w 74"/>
                  <a:gd name="T21" fmla="*/ 20 h 27"/>
                  <a:gd name="T22" fmla="*/ 27 w 74"/>
                  <a:gd name="T23" fmla="*/ 27 h 27"/>
                  <a:gd name="T24" fmla="*/ 17 w 74"/>
                  <a:gd name="T25" fmla="*/ 27 h 27"/>
                  <a:gd name="T26" fmla="*/ 17 w 74"/>
                  <a:gd name="T27" fmla="*/ 20 h 27"/>
                  <a:gd name="T28" fmla="*/ 4 w 74"/>
                  <a:gd name="T29" fmla="*/ 20 h 27"/>
                  <a:gd name="T30" fmla="*/ 0 w 74"/>
                  <a:gd name="T31" fmla="*/ 10 h 27"/>
                  <a:gd name="T32" fmla="*/ 17 w 74"/>
                  <a:gd name="T33" fmla="*/ 10 h 27"/>
                  <a:gd name="T34" fmla="*/ 17 w 74"/>
                  <a:gd name="T35" fmla="*/ 0 h 27"/>
                  <a:gd name="T36" fmla="*/ 27 w 74"/>
                  <a:gd name="T37" fmla="*/ 0 h 27"/>
                  <a:gd name="T38" fmla="*/ 27 w 74"/>
                  <a:gd name="T39" fmla="*/ 10 h 27"/>
                  <a:gd name="T40" fmla="*/ 58 w 74"/>
                  <a:gd name="T41" fmla="*/ 10 h 27"/>
                  <a:gd name="T42" fmla="*/ 58 w 74"/>
                  <a:gd name="T43" fmla="*/ 10 h 27"/>
                  <a:gd name="T44" fmla="*/ 64 w 74"/>
                  <a:gd name="T45" fmla="*/ 10 h 27"/>
                  <a:gd name="T46" fmla="*/ 64 w 74"/>
                  <a:gd name="T47" fmla="*/ 10 h 27"/>
                  <a:gd name="T48" fmla="*/ 64 w 74"/>
                  <a:gd name="T49" fmla="*/ 6 h 27"/>
                  <a:gd name="T50" fmla="*/ 64 w 74"/>
                  <a:gd name="T51" fmla="*/ 6 h 27"/>
                  <a:gd name="T52" fmla="*/ 68 w 74"/>
                  <a:gd name="T53" fmla="*/ 3 h 27"/>
                  <a:gd name="T54" fmla="*/ 68 w 74"/>
                  <a:gd name="T55" fmla="*/ 3 h 27"/>
                  <a:gd name="T56" fmla="*/ 64 w 74"/>
                  <a:gd name="T57" fmla="*/ 0 h 27"/>
                  <a:gd name="T58" fmla="*/ 64 w 74"/>
                  <a:gd name="T5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4" h="27">
                    <a:moveTo>
                      <a:pt x="64" y="0"/>
                    </a:moveTo>
                    <a:lnTo>
                      <a:pt x="74" y="0"/>
                    </a:lnTo>
                    <a:lnTo>
                      <a:pt x="74" y="0"/>
                    </a:lnTo>
                    <a:lnTo>
                      <a:pt x="74" y="6"/>
                    </a:lnTo>
                    <a:lnTo>
                      <a:pt x="74" y="6"/>
                    </a:lnTo>
                    <a:lnTo>
                      <a:pt x="74" y="13"/>
                    </a:lnTo>
                    <a:lnTo>
                      <a:pt x="74" y="13"/>
                    </a:lnTo>
                    <a:lnTo>
                      <a:pt x="68" y="17"/>
                    </a:lnTo>
                    <a:lnTo>
                      <a:pt x="68" y="17"/>
                    </a:lnTo>
                    <a:lnTo>
                      <a:pt x="58" y="20"/>
                    </a:lnTo>
                    <a:lnTo>
                      <a:pt x="27" y="20"/>
                    </a:lnTo>
                    <a:lnTo>
                      <a:pt x="27" y="27"/>
                    </a:lnTo>
                    <a:lnTo>
                      <a:pt x="17" y="27"/>
                    </a:lnTo>
                    <a:lnTo>
                      <a:pt x="17" y="20"/>
                    </a:lnTo>
                    <a:lnTo>
                      <a:pt x="4" y="20"/>
                    </a:lnTo>
                    <a:lnTo>
                      <a:pt x="0" y="10"/>
                    </a:lnTo>
                    <a:lnTo>
                      <a:pt x="17" y="10"/>
                    </a:lnTo>
                    <a:lnTo>
                      <a:pt x="17" y="0"/>
                    </a:lnTo>
                    <a:lnTo>
                      <a:pt x="27" y="0"/>
                    </a:lnTo>
                    <a:lnTo>
                      <a:pt x="27" y="10"/>
                    </a:lnTo>
                    <a:lnTo>
                      <a:pt x="58" y="10"/>
                    </a:lnTo>
                    <a:lnTo>
                      <a:pt x="58" y="10"/>
                    </a:lnTo>
                    <a:lnTo>
                      <a:pt x="64" y="10"/>
                    </a:lnTo>
                    <a:lnTo>
                      <a:pt x="64" y="10"/>
                    </a:lnTo>
                    <a:lnTo>
                      <a:pt x="64" y="6"/>
                    </a:lnTo>
                    <a:lnTo>
                      <a:pt x="64" y="6"/>
                    </a:lnTo>
                    <a:lnTo>
                      <a:pt x="68" y="3"/>
                    </a:lnTo>
                    <a:lnTo>
                      <a:pt x="68" y="3"/>
                    </a:lnTo>
                    <a:lnTo>
                      <a:pt x="64" y="0"/>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80"/>
              <p:cNvSpPr>
                <a:spLocks/>
              </p:cNvSpPr>
              <p:nvPr/>
            </p:nvSpPr>
            <p:spPr bwMode="auto">
              <a:xfrm>
                <a:off x="6049880" y="4836667"/>
                <a:ext cx="91650" cy="56574"/>
              </a:xfrm>
              <a:custGeom>
                <a:avLst/>
                <a:gdLst>
                  <a:gd name="T0" fmla="*/ 78 w 81"/>
                  <a:gd name="T1" fmla="*/ 44 h 50"/>
                  <a:gd name="T2" fmla="*/ 71 w 81"/>
                  <a:gd name="T3" fmla="*/ 47 h 50"/>
                  <a:gd name="T4" fmla="*/ 71 w 81"/>
                  <a:gd name="T5" fmla="*/ 47 h 50"/>
                  <a:gd name="T6" fmla="*/ 71 w 81"/>
                  <a:gd name="T7" fmla="*/ 40 h 50"/>
                  <a:gd name="T8" fmla="*/ 71 w 81"/>
                  <a:gd name="T9" fmla="*/ 40 h 50"/>
                  <a:gd name="T10" fmla="*/ 71 w 81"/>
                  <a:gd name="T11" fmla="*/ 37 h 50"/>
                  <a:gd name="T12" fmla="*/ 71 w 81"/>
                  <a:gd name="T13" fmla="*/ 37 h 50"/>
                  <a:gd name="T14" fmla="*/ 67 w 81"/>
                  <a:gd name="T15" fmla="*/ 34 h 50"/>
                  <a:gd name="T16" fmla="*/ 67 w 81"/>
                  <a:gd name="T17" fmla="*/ 34 h 50"/>
                  <a:gd name="T18" fmla="*/ 61 w 81"/>
                  <a:gd name="T19" fmla="*/ 30 h 50"/>
                  <a:gd name="T20" fmla="*/ 61 w 81"/>
                  <a:gd name="T21" fmla="*/ 30 h 50"/>
                  <a:gd name="T22" fmla="*/ 57 w 81"/>
                  <a:gd name="T23" fmla="*/ 30 h 50"/>
                  <a:gd name="T24" fmla="*/ 0 w 81"/>
                  <a:gd name="T25" fmla="*/ 50 h 50"/>
                  <a:gd name="T26" fmla="*/ 0 w 81"/>
                  <a:gd name="T27" fmla="*/ 40 h 50"/>
                  <a:gd name="T28" fmla="*/ 34 w 81"/>
                  <a:gd name="T29" fmla="*/ 27 h 50"/>
                  <a:gd name="T30" fmla="*/ 34 w 81"/>
                  <a:gd name="T31" fmla="*/ 27 h 50"/>
                  <a:gd name="T32" fmla="*/ 47 w 81"/>
                  <a:gd name="T33" fmla="*/ 23 h 50"/>
                  <a:gd name="T34" fmla="*/ 47 w 81"/>
                  <a:gd name="T35" fmla="*/ 23 h 50"/>
                  <a:gd name="T36" fmla="*/ 34 w 81"/>
                  <a:gd name="T37" fmla="*/ 20 h 50"/>
                  <a:gd name="T38" fmla="*/ 0 w 81"/>
                  <a:gd name="T39" fmla="*/ 10 h 50"/>
                  <a:gd name="T40" fmla="*/ 0 w 81"/>
                  <a:gd name="T41" fmla="*/ 0 h 50"/>
                  <a:gd name="T42" fmla="*/ 57 w 81"/>
                  <a:gd name="T43" fmla="*/ 20 h 50"/>
                  <a:gd name="T44" fmla="*/ 57 w 81"/>
                  <a:gd name="T45" fmla="*/ 20 h 50"/>
                  <a:gd name="T46" fmla="*/ 71 w 81"/>
                  <a:gd name="T47" fmla="*/ 27 h 50"/>
                  <a:gd name="T48" fmla="*/ 71 w 81"/>
                  <a:gd name="T49" fmla="*/ 27 h 50"/>
                  <a:gd name="T50" fmla="*/ 78 w 81"/>
                  <a:gd name="T51" fmla="*/ 30 h 50"/>
                  <a:gd name="T52" fmla="*/ 78 w 81"/>
                  <a:gd name="T53" fmla="*/ 30 h 50"/>
                  <a:gd name="T54" fmla="*/ 81 w 81"/>
                  <a:gd name="T55" fmla="*/ 40 h 50"/>
                  <a:gd name="T56" fmla="*/ 81 w 81"/>
                  <a:gd name="T57" fmla="*/ 40 h 50"/>
                  <a:gd name="T58" fmla="*/ 78 w 81"/>
                  <a:gd name="T59" fmla="*/ 44 h 50"/>
                  <a:gd name="T60" fmla="*/ 78 w 81"/>
                  <a:gd name="T61"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1" h="50">
                    <a:moveTo>
                      <a:pt x="78" y="44"/>
                    </a:moveTo>
                    <a:lnTo>
                      <a:pt x="71" y="47"/>
                    </a:lnTo>
                    <a:lnTo>
                      <a:pt x="71" y="47"/>
                    </a:lnTo>
                    <a:lnTo>
                      <a:pt x="71" y="40"/>
                    </a:lnTo>
                    <a:lnTo>
                      <a:pt x="71" y="40"/>
                    </a:lnTo>
                    <a:lnTo>
                      <a:pt x="71" y="37"/>
                    </a:lnTo>
                    <a:lnTo>
                      <a:pt x="71" y="37"/>
                    </a:lnTo>
                    <a:lnTo>
                      <a:pt x="67" y="34"/>
                    </a:lnTo>
                    <a:lnTo>
                      <a:pt x="67" y="34"/>
                    </a:lnTo>
                    <a:lnTo>
                      <a:pt x="61" y="30"/>
                    </a:lnTo>
                    <a:lnTo>
                      <a:pt x="61" y="30"/>
                    </a:lnTo>
                    <a:lnTo>
                      <a:pt x="57" y="30"/>
                    </a:lnTo>
                    <a:lnTo>
                      <a:pt x="0" y="50"/>
                    </a:lnTo>
                    <a:lnTo>
                      <a:pt x="0" y="40"/>
                    </a:lnTo>
                    <a:lnTo>
                      <a:pt x="34" y="27"/>
                    </a:lnTo>
                    <a:lnTo>
                      <a:pt x="34" y="27"/>
                    </a:lnTo>
                    <a:lnTo>
                      <a:pt x="47" y="23"/>
                    </a:lnTo>
                    <a:lnTo>
                      <a:pt x="47" y="23"/>
                    </a:lnTo>
                    <a:lnTo>
                      <a:pt x="34" y="20"/>
                    </a:lnTo>
                    <a:lnTo>
                      <a:pt x="0" y="10"/>
                    </a:lnTo>
                    <a:lnTo>
                      <a:pt x="0" y="0"/>
                    </a:lnTo>
                    <a:lnTo>
                      <a:pt x="57" y="20"/>
                    </a:lnTo>
                    <a:lnTo>
                      <a:pt x="57" y="20"/>
                    </a:lnTo>
                    <a:lnTo>
                      <a:pt x="71" y="27"/>
                    </a:lnTo>
                    <a:lnTo>
                      <a:pt x="71" y="27"/>
                    </a:lnTo>
                    <a:lnTo>
                      <a:pt x="78" y="30"/>
                    </a:lnTo>
                    <a:lnTo>
                      <a:pt x="78" y="30"/>
                    </a:lnTo>
                    <a:lnTo>
                      <a:pt x="81" y="40"/>
                    </a:lnTo>
                    <a:lnTo>
                      <a:pt x="81" y="40"/>
                    </a:lnTo>
                    <a:lnTo>
                      <a:pt x="78" y="44"/>
                    </a:lnTo>
                    <a:lnTo>
                      <a:pt x="78"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81"/>
              <p:cNvSpPr>
                <a:spLocks/>
              </p:cNvSpPr>
              <p:nvPr/>
            </p:nvSpPr>
            <p:spPr bwMode="auto">
              <a:xfrm>
                <a:off x="6027250" y="4764252"/>
                <a:ext cx="114280" cy="30550"/>
              </a:xfrm>
              <a:custGeom>
                <a:avLst/>
                <a:gdLst>
                  <a:gd name="T0" fmla="*/ 101 w 101"/>
                  <a:gd name="T1" fmla="*/ 7 h 27"/>
                  <a:gd name="T2" fmla="*/ 101 w 101"/>
                  <a:gd name="T3" fmla="*/ 7 h 27"/>
                  <a:gd name="T4" fmla="*/ 77 w 101"/>
                  <a:gd name="T5" fmla="*/ 20 h 27"/>
                  <a:gd name="T6" fmla="*/ 77 w 101"/>
                  <a:gd name="T7" fmla="*/ 20 h 27"/>
                  <a:gd name="T8" fmla="*/ 64 w 101"/>
                  <a:gd name="T9" fmla="*/ 24 h 27"/>
                  <a:gd name="T10" fmla="*/ 50 w 101"/>
                  <a:gd name="T11" fmla="*/ 27 h 27"/>
                  <a:gd name="T12" fmla="*/ 50 w 101"/>
                  <a:gd name="T13" fmla="*/ 27 h 27"/>
                  <a:gd name="T14" fmla="*/ 37 w 101"/>
                  <a:gd name="T15" fmla="*/ 24 h 27"/>
                  <a:gd name="T16" fmla="*/ 27 w 101"/>
                  <a:gd name="T17" fmla="*/ 20 h 27"/>
                  <a:gd name="T18" fmla="*/ 27 w 101"/>
                  <a:gd name="T19" fmla="*/ 20 h 27"/>
                  <a:gd name="T20" fmla="*/ 13 w 101"/>
                  <a:gd name="T21" fmla="*/ 17 h 27"/>
                  <a:gd name="T22" fmla="*/ 0 w 101"/>
                  <a:gd name="T23" fmla="*/ 7 h 27"/>
                  <a:gd name="T24" fmla="*/ 0 w 101"/>
                  <a:gd name="T25" fmla="*/ 0 h 27"/>
                  <a:gd name="T26" fmla="*/ 0 w 101"/>
                  <a:gd name="T27" fmla="*/ 0 h 27"/>
                  <a:gd name="T28" fmla="*/ 13 w 101"/>
                  <a:gd name="T29" fmla="*/ 10 h 27"/>
                  <a:gd name="T30" fmla="*/ 13 w 101"/>
                  <a:gd name="T31" fmla="*/ 10 h 27"/>
                  <a:gd name="T32" fmla="*/ 30 w 101"/>
                  <a:gd name="T33" fmla="*/ 13 h 27"/>
                  <a:gd name="T34" fmla="*/ 30 w 101"/>
                  <a:gd name="T35" fmla="*/ 13 h 27"/>
                  <a:gd name="T36" fmla="*/ 50 w 101"/>
                  <a:gd name="T37" fmla="*/ 17 h 27"/>
                  <a:gd name="T38" fmla="*/ 50 w 101"/>
                  <a:gd name="T39" fmla="*/ 17 h 27"/>
                  <a:gd name="T40" fmla="*/ 74 w 101"/>
                  <a:gd name="T41" fmla="*/ 13 h 27"/>
                  <a:gd name="T42" fmla="*/ 101 w 101"/>
                  <a:gd name="T43" fmla="*/ 0 h 27"/>
                  <a:gd name="T44" fmla="*/ 101 w 101"/>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7">
                    <a:moveTo>
                      <a:pt x="101" y="7"/>
                    </a:moveTo>
                    <a:lnTo>
                      <a:pt x="101" y="7"/>
                    </a:lnTo>
                    <a:lnTo>
                      <a:pt x="77" y="20"/>
                    </a:lnTo>
                    <a:lnTo>
                      <a:pt x="77" y="20"/>
                    </a:lnTo>
                    <a:lnTo>
                      <a:pt x="64" y="24"/>
                    </a:lnTo>
                    <a:lnTo>
                      <a:pt x="50" y="27"/>
                    </a:lnTo>
                    <a:lnTo>
                      <a:pt x="50" y="27"/>
                    </a:lnTo>
                    <a:lnTo>
                      <a:pt x="37" y="24"/>
                    </a:lnTo>
                    <a:lnTo>
                      <a:pt x="27" y="20"/>
                    </a:lnTo>
                    <a:lnTo>
                      <a:pt x="27" y="20"/>
                    </a:lnTo>
                    <a:lnTo>
                      <a:pt x="13" y="17"/>
                    </a:lnTo>
                    <a:lnTo>
                      <a:pt x="0" y="7"/>
                    </a:lnTo>
                    <a:lnTo>
                      <a:pt x="0" y="0"/>
                    </a:lnTo>
                    <a:lnTo>
                      <a:pt x="0" y="0"/>
                    </a:lnTo>
                    <a:lnTo>
                      <a:pt x="13" y="10"/>
                    </a:lnTo>
                    <a:lnTo>
                      <a:pt x="13" y="10"/>
                    </a:lnTo>
                    <a:lnTo>
                      <a:pt x="30" y="13"/>
                    </a:lnTo>
                    <a:lnTo>
                      <a:pt x="30" y="13"/>
                    </a:lnTo>
                    <a:lnTo>
                      <a:pt x="50" y="17"/>
                    </a:lnTo>
                    <a:lnTo>
                      <a:pt x="50" y="17"/>
                    </a:lnTo>
                    <a:lnTo>
                      <a:pt x="74" y="13"/>
                    </a:lnTo>
                    <a:lnTo>
                      <a:pt x="101" y="0"/>
                    </a:lnTo>
                    <a:lnTo>
                      <a:pt x="10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82"/>
              <p:cNvSpPr>
                <a:spLocks noEditPoints="1"/>
              </p:cNvSpPr>
              <p:nvPr/>
            </p:nvSpPr>
            <p:spPr bwMode="auto">
              <a:xfrm>
                <a:off x="6027250" y="4699757"/>
                <a:ext cx="87124" cy="56574"/>
              </a:xfrm>
              <a:custGeom>
                <a:avLst/>
                <a:gdLst>
                  <a:gd name="T0" fmla="*/ 77 w 77"/>
                  <a:gd name="T1" fmla="*/ 10 h 50"/>
                  <a:gd name="T2" fmla="*/ 71 w 77"/>
                  <a:gd name="T3" fmla="*/ 10 h 50"/>
                  <a:gd name="T4" fmla="*/ 71 w 77"/>
                  <a:gd name="T5" fmla="*/ 10 h 50"/>
                  <a:gd name="T6" fmla="*/ 77 w 77"/>
                  <a:gd name="T7" fmla="*/ 17 h 50"/>
                  <a:gd name="T8" fmla="*/ 77 w 77"/>
                  <a:gd name="T9" fmla="*/ 27 h 50"/>
                  <a:gd name="T10" fmla="*/ 77 w 77"/>
                  <a:gd name="T11" fmla="*/ 27 h 50"/>
                  <a:gd name="T12" fmla="*/ 74 w 77"/>
                  <a:gd name="T13" fmla="*/ 37 h 50"/>
                  <a:gd name="T14" fmla="*/ 74 w 77"/>
                  <a:gd name="T15" fmla="*/ 37 h 50"/>
                  <a:gd name="T16" fmla="*/ 64 w 77"/>
                  <a:gd name="T17" fmla="*/ 47 h 50"/>
                  <a:gd name="T18" fmla="*/ 64 w 77"/>
                  <a:gd name="T19" fmla="*/ 47 h 50"/>
                  <a:gd name="T20" fmla="*/ 50 w 77"/>
                  <a:gd name="T21" fmla="*/ 50 h 50"/>
                  <a:gd name="T22" fmla="*/ 50 w 77"/>
                  <a:gd name="T23" fmla="*/ 50 h 50"/>
                  <a:gd name="T24" fmla="*/ 34 w 77"/>
                  <a:gd name="T25" fmla="*/ 47 h 50"/>
                  <a:gd name="T26" fmla="*/ 34 w 77"/>
                  <a:gd name="T27" fmla="*/ 47 h 50"/>
                  <a:gd name="T28" fmla="*/ 27 w 77"/>
                  <a:gd name="T29" fmla="*/ 44 h 50"/>
                  <a:gd name="T30" fmla="*/ 24 w 77"/>
                  <a:gd name="T31" fmla="*/ 37 h 50"/>
                  <a:gd name="T32" fmla="*/ 24 w 77"/>
                  <a:gd name="T33" fmla="*/ 37 h 50"/>
                  <a:gd name="T34" fmla="*/ 20 w 77"/>
                  <a:gd name="T35" fmla="*/ 27 h 50"/>
                  <a:gd name="T36" fmla="*/ 20 w 77"/>
                  <a:gd name="T37" fmla="*/ 27 h 50"/>
                  <a:gd name="T38" fmla="*/ 24 w 77"/>
                  <a:gd name="T39" fmla="*/ 17 h 50"/>
                  <a:gd name="T40" fmla="*/ 24 w 77"/>
                  <a:gd name="T41" fmla="*/ 17 h 50"/>
                  <a:gd name="T42" fmla="*/ 27 w 77"/>
                  <a:gd name="T43" fmla="*/ 10 h 50"/>
                  <a:gd name="T44" fmla="*/ 0 w 77"/>
                  <a:gd name="T45" fmla="*/ 10 h 50"/>
                  <a:gd name="T46" fmla="*/ 0 w 77"/>
                  <a:gd name="T47" fmla="*/ 0 h 50"/>
                  <a:gd name="T48" fmla="*/ 77 w 77"/>
                  <a:gd name="T49" fmla="*/ 0 h 50"/>
                  <a:gd name="T50" fmla="*/ 77 w 77"/>
                  <a:gd name="T51" fmla="*/ 10 h 50"/>
                  <a:gd name="T52" fmla="*/ 50 w 77"/>
                  <a:gd name="T53" fmla="*/ 40 h 50"/>
                  <a:gd name="T54" fmla="*/ 50 w 77"/>
                  <a:gd name="T55" fmla="*/ 40 h 50"/>
                  <a:gd name="T56" fmla="*/ 57 w 77"/>
                  <a:gd name="T57" fmla="*/ 40 h 50"/>
                  <a:gd name="T58" fmla="*/ 64 w 77"/>
                  <a:gd name="T59" fmla="*/ 37 h 50"/>
                  <a:gd name="T60" fmla="*/ 64 w 77"/>
                  <a:gd name="T61" fmla="*/ 37 h 50"/>
                  <a:gd name="T62" fmla="*/ 71 w 77"/>
                  <a:gd name="T63" fmla="*/ 30 h 50"/>
                  <a:gd name="T64" fmla="*/ 71 w 77"/>
                  <a:gd name="T65" fmla="*/ 23 h 50"/>
                  <a:gd name="T66" fmla="*/ 71 w 77"/>
                  <a:gd name="T67" fmla="*/ 23 h 50"/>
                  <a:gd name="T68" fmla="*/ 71 w 77"/>
                  <a:gd name="T69" fmla="*/ 20 h 50"/>
                  <a:gd name="T70" fmla="*/ 67 w 77"/>
                  <a:gd name="T71" fmla="*/ 13 h 50"/>
                  <a:gd name="T72" fmla="*/ 67 w 77"/>
                  <a:gd name="T73" fmla="*/ 13 h 50"/>
                  <a:gd name="T74" fmla="*/ 61 w 77"/>
                  <a:gd name="T75" fmla="*/ 10 h 50"/>
                  <a:gd name="T76" fmla="*/ 50 w 77"/>
                  <a:gd name="T77" fmla="*/ 10 h 50"/>
                  <a:gd name="T78" fmla="*/ 50 w 77"/>
                  <a:gd name="T79" fmla="*/ 10 h 50"/>
                  <a:gd name="T80" fmla="*/ 40 w 77"/>
                  <a:gd name="T81" fmla="*/ 10 h 50"/>
                  <a:gd name="T82" fmla="*/ 34 w 77"/>
                  <a:gd name="T83" fmla="*/ 13 h 50"/>
                  <a:gd name="T84" fmla="*/ 34 w 77"/>
                  <a:gd name="T85" fmla="*/ 13 h 50"/>
                  <a:gd name="T86" fmla="*/ 30 w 77"/>
                  <a:gd name="T87" fmla="*/ 20 h 50"/>
                  <a:gd name="T88" fmla="*/ 27 w 77"/>
                  <a:gd name="T89" fmla="*/ 27 h 50"/>
                  <a:gd name="T90" fmla="*/ 27 w 77"/>
                  <a:gd name="T91" fmla="*/ 27 h 50"/>
                  <a:gd name="T92" fmla="*/ 30 w 77"/>
                  <a:gd name="T93" fmla="*/ 30 h 50"/>
                  <a:gd name="T94" fmla="*/ 34 w 77"/>
                  <a:gd name="T95" fmla="*/ 37 h 50"/>
                  <a:gd name="T96" fmla="*/ 34 w 77"/>
                  <a:gd name="T97" fmla="*/ 37 h 50"/>
                  <a:gd name="T98" fmla="*/ 40 w 77"/>
                  <a:gd name="T99" fmla="*/ 40 h 50"/>
                  <a:gd name="T100" fmla="*/ 50 w 77"/>
                  <a:gd name="T101" fmla="*/ 40 h 50"/>
                  <a:gd name="T102" fmla="*/ 50 w 77"/>
                  <a:gd name="T103"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 h="50">
                    <a:moveTo>
                      <a:pt x="77" y="10"/>
                    </a:moveTo>
                    <a:lnTo>
                      <a:pt x="71" y="10"/>
                    </a:lnTo>
                    <a:lnTo>
                      <a:pt x="71" y="10"/>
                    </a:lnTo>
                    <a:lnTo>
                      <a:pt x="77" y="17"/>
                    </a:lnTo>
                    <a:lnTo>
                      <a:pt x="77" y="27"/>
                    </a:lnTo>
                    <a:lnTo>
                      <a:pt x="77" y="27"/>
                    </a:lnTo>
                    <a:lnTo>
                      <a:pt x="74" y="37"/>
                    </a:lnTo>
                    <a:lnTo>
                      <a:pt x="74" y="37"/>
                    </a:lnTo>
                    <a:lnTo>
                      <a:pt x="64" y="47"/>
                    </a:lnTo>
                    <a:lnTo>
                      <a:pt x="64" y="47"/>
                    </a:lnTo>
                    <a:lnTo>
                      <a:pt x="50" y="50"/>
                    </a:lnTo>
                    <a:lnTo>
                      <a:pt x="50" y="50"/>
                    </a:lnTo>
                    <a:lnTo>
                      <a:pt x="34" y="47"/>
                    </a:lnTo>
                    <a:lnTo>
                      <a:pt x="34" y="47"/>
                    </a:lnTo>
                    <a:lnTo>
                      <a:pt x="27" y="44"/>
                    </a:lnTo>
                    <a:lnTo>
                      <a:pt x="24" y="37"/>
                    </a:lnTo>
                    <a:lnTo>
                      <a:pt x="24" y="37"/>
                    </a:lnTo>
                    <a:lnTo>
                      <a:pt x="20" y="27"/>
                    </a:lnTo>
                    <a:lnTo>
                      <a:pt x="20" y="27"/>
                    </a:lnTo>
                    <a:lnTo>
                      <a:pt x="24" y="17"/>
                    </a:lnTo>
                    <a:lnTo>
                      <a:pt x="24" y="17"/>
                    </a:lnTo>
                    <a:lnTo>
                      <a:pt x="27" y="10"/>
                    </a:lnTo>
                    <a:lnTo>
                      <a:pt x="0" y="10"/>
                    </a:lnTo>
                    <a:lnTo>
                      <a:pt x="0" y="0"/>
                    </a:lnTo>
                    <a:lnTo>
                      <a:pt x="77" y="0"/>
                    </a:lnTo>
                    <a:lnTo>
                      <a:pt x="77" y="10"/>
                    </a:lnTo>
                    <a:close/>
                    <a:moveTo>
                      <a:pt x="50" y="40"/>
                    </a:moveTo>
                    <a:lnTo>
                      <a:pt x="50" y="40"/>
                    </a:lnTo>
                    <a:lnTo>
                      <a:pt x="57" y="40"/>
                    </a:lnTo>
                    <a:lnTo>
                      <a:pt x="64" y="37"/>
                    </a:lnTo>
                    <a:lnTo>
                      <a:pt x="64" y="37"/>
                    </a:lnTo>
                    <a:lnTo>
                      <a:pt x="71" y="30"/>
                    </a:lnTo>
                    <a:lnTo>
                      <a:pt x="71" y="23"/>
                    </a:lnTo>
                    <a:lnTo>
                      <a:pt x="71" y="23"/>
                    </a:lnTo>
                    <a:lnTo>
                      <a:pt x="71" y="20"/>
                    </a:lnTo>
                    <a:lnTo>
                      <a:pt x="67" y="13"/>
                    </a:lnTo>
                    <a:lnTo>
                      <a:pt x="67" y="13"/>
                    </a:lnTo>
                    <a:lnTo>
                      <a:pt x="61" y="10"/>
                    </a:lnTo>
                    <a:lnTo>
                      <a:pt x="50" y="10"/>
                    </a:lnTo>
                    <a:lnTo>
                      <a:pt x="50" y="10"/>
                    </a:lnTo>
                    <a:lnTo>
                      <a:pt x="40" y="10"/>
                    </a:lnTo>
                    <a:lnTo>
                      <a:pt x="34" y="13"/>
                    </a:lnTo>
                    <a:lnTo>
                      <a:pt x="34" y="13"/>
                    </a:lnTo>
                    <a:lnTo>
                      <a:pt x="30" y="20"/>
                    </a:lnTo>
                    <a:lnTo>
                      <a:pt x="27" y="27"/>
                    </a:lnTo>
                    <a:lnTo>
                      <a:pt x="27" y="27"/>
                    </a:lnTo>
                    <a:lnTo>
                      <a:pt x="30" y="30"/>
                    </a:lnTo>
                    <a:lnTo>
                      <a:pt x="34" y="37"/>
                    </a:lnTo>
                    <a:lnTo>
                      <a:pt x="34" y="37"/>
                    </a:lnTo>
                    <a:lnTo>
                      <a:pt x="40" y="40"/>
                    </a:lnTo>
                    <a:lnTo>
                      <a:pt x="50" y="40"/>
                    </a:lnTo>
                    <a:lnTo>
                      <a:pt x="5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83"/>
              <p:cNvSpPr>
                <a:spLocks noEditPoints="1"/>
              </p:cNvSpPr>
              <p:nvPr/>
            </p:nvSpPr>
            <p:spPr bwMode="auto">
              <a:xfrm>
                <a:off x="6049880" y="4630737"/>
                <a:ext cx="64495" cy="57706"/>
              </a:xfrm>
              <a:custGeom>
                <a:avLst/>
                <a:gdLst>
                  <a:gd name="T0" fmla="*/ 41 w 57"/>
                  <a:gd name="T1" fmla="*/ 10 h 51"/>
                  <a:gd name="T2" fmla="*/ 41 w 57"/>
                  <a:gd name="T3" fmla="*/ 0 h 51"/>
                  <a:gd name="T4" fmla="*/ 41 w 57"/>
                  <a:gd name="T5" fmla="*/ 0 h 51"/>
                  <a:gd name="T6" fmla="*/ 47 w 57"/>
                  <a:gd name="T7" fmla="*/ 4 h 51"/>
                  <a:gd name="T8" fmla="*/ 54 w 57"/>
                  <a:gd name="T9" fmla="*/ 7 h 51"/>
                  <a:gd name="T10" fmla="*/ 54 w 57"/>
                  <a:gd name="T11" fmla="*/ 7 h 51"/>
                  <a:gd name="T12" fmla="*/ 57 w 57"/>
                  <a:gd name="T13" fmla="*/ 14 h 51"/>
                  <a:gd name="T14" fmla="*/ 57 w 57"/>
                  <a:gd name="T15" fmla="*/ 24 h 51"/>
                  <a:gd name="T16" fmla="*/ 57 w 57"/>
                  <a:gd name="T17" fmla="*/ 24 h 51"/>
                  <a:gd name="T18" fmla="*/ 57 w 57"/>
                  <a:gd name="T19" fmla="*/ 34 h 51"/>
                  <a:gd name="T20" fmla="*/ 51 w 57"/>
                  <a:gd name="T21" fmla="*/ 44 h 51"/>
                  <a:gd name="T22" fmla="*/ 51 w 57"/>
                  <a:gd name="T23" fmla="*/ 44 h 51"/>
                  <a:gd name="T24" fmla="*/ 41 w 57"/>
                  <a:gd name="T25" fmla="*/ 47 h 51"/>
                  <a:gd name="T26" fmla="*/ 30 w 57"/>
                  <a:gd name="T27" fmla="*/ 51 h 51"/>
                  <a:gd name="T28" fmla="*/ 30 w 57"/>
                  <a:gd name="T29" fmla="*/ 51 h 51"/>
                  <a:gd name="T30" fmla="*/ 17 w 57"/>
                  <a:gd name="T31" fmla="*/ 47 h 51"/>
                  <a:gd name="T32" fmla="*/ 7 w 57"/>
                  <a:gd name="T33" fmla="*/ 44 h 51"/>
                  <a:gd name="T34" fmla="*/ 7 w 57"/>
                  <a:gd name="T35" fmla="*/ 44 h 51"/>
                  <a:gd name="T36" fmla="*/ 4 w 57"/>
                  <a:gd name="T37" fmla="*/ 34 h 51"/>
                  <a:gd name="T38" fmla="*/ 0 w 57"/>
                  <a:gd name="T39" fmla="*/ 24 h 51"/>
                  <a:gd name="T40" fmla="*/ 0 w 57"/>
                  <a:gd name="T41" fmla="*/ 24 h 51"/>
                  <a:gd name="T42" fmla="*/ 4 w 57"/>
                  <a:gd name="T43" fmla="*/ 14 h 51"/>
                  <a:gd name="T44" fmla="*/ 7 w 57"/>
                  <a:gd name="T45" fmla="*/ 7 h 51"/>
                  <a:gd name="T46" fmla="*/ 7 w 57"/>
                  <a:gd name="T47" fmla="*/ 7 h 51"/>
                  <a:gd name="T48" fmla="*/ 17 w 57"/>
                  <a:gd name="T49" fmla="*/ 0 h 51"/>
                  <a:gd name="T50" fmla="*/ 30 w 57"/>
                  <a:gd name="T51" fmla="*/ 0 h 51"/>
                  <a:gd name="T52" fmla="*/ 30 w 57"/>
                  <a:gd name="T53" fmla="*/ 0 h 51"/>
                  <a:gd name="T54" fmla="*/ 30 w 57"/>
                  <a:gd name="T55" fmla="*/ 0 h 51"/>
                  <a:gd name="T56" fmla="*/ 30 w 57"/>
                  <a:gd name="T57" fmla="*/ 41 h 51"/>
                  <a:gd name="T58" fmla="*/ 30 w 57"/>
                  <a:gd name="T59" fmla="*/ 41 h 51"/>
                  <a:gd name="T60" fmla="*/ 41 w 57"/>
                  <a:gd name="T61" fmla="*/ 41 h 51"/>
                  <a:gd name="T62" fmla="*/ 47 w 57"/>
                  <a:gd name="T63" fmla="*/ 34 h 51"/>
                  <a:gd name="T64" fmla="*/ 47 w 57"/>
                  <a:gd name="T65" fmla="*/ 34 h 51"/>
                  <a:gd name="T66" fmla="*/ 51 w 57"/>
                  <a:gd name="T67" fmla="*/ 30 h 51"/>
                  <a:gd name="T68" fmla="*/ 51 w 57"/>
                  <a:gd name="T69" fmla="*/ 24 h 51"/>
                  <a:gd name="T70" fmla="*/ 51 w 57"/>
                  <a:gd name="T71" fmla="*/ 24 h 51"/>
                  <a:gd name="T72" fmla="*/ 47 w 57"/>
                  <a:gd name="T73" fmla="*/ 14 h 51"/>
                  <a:gd name="T74" fmla="*/ 47 w 57"/>
                  <a:gd name="T75" fmla="*/ 14 h 51"/>
                  <a:gd name="T76" fmla="*/ 41 w 57"/>
                  <a:gd name="T77" fmla="*/ 10 h 51"/>
                  <a:gd name="T78" fmla="*/ 41 w 57"/>
                  <a:gd name="T79" fmla="*/ 10 h 51"/>
                  <a:gd name="T80" fmla="*/ 24 w 57"/>
                  <a:gd name="T81" fmla="*/ 41 h 51"/>
                  <a:gd name="T82" fmla="*/ 24 w 57"/>
                  <a:gd name="T83" fmla="*/ 10 h 51"/>
                  <a:gd name="T84" fmla="*/ 24 w 57"/>
                  <a:gd name="T85" fmla="*/ 10 h 51"/>
                  <a:gd name="T86" fmla="*/ 14 w 57"/>
                  <a:gd name="T87" fmla="*/ 14 h 51"/>
                  <a:gd name="T88" fmla="*/ 14 w 57"/>
                  <a:gd name="T89" fmla="*/ 14 h 51"/>
                  <a:gd name="T90" fmla="*/ 10 w 57"/>
                  <a:gd name="T91" fmla="*/ 17 h 51"/>
                  <a:gd name="T92" fmla="*/ 7 w 57"/>
                  <a:gd name="T93" fmla="*/ 24 h 51"/>
                  <a:gd name="T94" fmla="*/ 7 w 57"/>
                  <a:gd name="T95" fmla="*/ 24 h 51"/>
                  <a:gd name="T96" fmla="*/ 10 w 57"/>
                  <a:gd name="T97" fmla="*/ 30 h 51"/>
                  <a:gd name="T98" fmla="*/ 14 w 57"/>
                  <a:gd name="T99" fmla="*/ 34 h 51"/>
                  <a:gd name="T100" fmla="*/ 14 w 57"/>
                  <a:gd name="T101" fmla="*/ 34 h 51"/>
                  <a:gd name="T102" fmla="*/ 17 w 57"/>
                  <a:gd name="T103" fmla="*/ 37 h 51"/>
                  <a:gd name="T104" fmla="*/ 24 w 57"/>
                  <a:gd name="T105" fmla="*/ 41 h 51"/>
                  <a:gd name="T106" fmla="*/ 24 w 57"/>
                  <a:gd name="T107"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1">
                    <a:moveTo>
                      <a:pt x="41" y="10"/>
                    </a:moveTo>
                    <a:lnTo>
                      <a:pt x="41" y="0"/>
                    </a:lnTo>
                    <a:lnTo>
                      <a:pt x="41" y="0"/>
                    </a:lnTo>
                    <a:lnTo>
                      <a:pt x="47" y="4"/>
                    </a:lnTo>
                    <a:lnTo>
                      <a:pt x="54" y="7"/>
                    </a:lnTo>
                    <a:lnTo>
                      <a:pt x="54" y="7"/>
                    </a:lnTo>
                    <a:lnTo>
                      <a:pt x="57" y="14"/>
                    </a:lnTo>
                    <a:lnTo>
                      <a:pt x="57" y="24"/>
                    </a:lnTo>
                    <a:lnTo>
                      <a:pt x="57" y="24"/>
                    </a:lnTo>
                    <a:lnTo>
                      <a:pt x="57" y="34"/>
                    </a:lnTo>
                    <a:lnTo>
                      <a:pt x="51" y="44"/>
                    </a:lnTo>
                    <a:lnTo>
                      <a:pt x="51" y="44"/>
                    </a:lnTo>
                    <a:lnTo>
                      <a:pt x="41" y="47"/>
                    </a:lnTo>
                    <a:lnTo>
                      <a:pt x="30" y="51"/>
                    </a:lnTo>
                    <a:lnTo>
                      <a:pt x="30" y="51"/>
                    </a:lnTo>
                    <a:lnTo>
                      <a:pt x="17" y="47"/>
                    </a:lnTo>
                    <a:lnTo>
                      <a:pt x="7" y="44"/>
                    </a:lnTo>
                    <a:lnTo>
                      <a:pt x="7" y="44"/>
                    </a:lnTo>
                    <a:lnTo>
                      <a:pt x="4" y="34"/>
                    </a:lnTo>
                    <a:lnTo>
                      <a:pt x="0" y="24"/>
                    </a:lnTo>
                    <a:lnTo>
                      <a:pt x="0" y="24"/>
                    </a:lnTo>
                    <a:lnTo>
                      <a:pt x="4" y="14"/>
                    </a:lnTo>
                    <a:lnTo>
                      <a:pt x="7" y="7"/>
                    </a:lnTo>
                    <a:lnTo>
                      <a:pt x="7" y="7"/>
                    </a:lnTo>
                    <a:lnTo>
                      <a:pt x="17" y="0"/>
                    </a:lnTo>
                    <a:lnTo>
                      <a:pt x="30" y="0"/>
                    </a:lnTo>
                    <a:lnTo>
                      <a:pt x="30" y="0"/>
                    </a:lnTo>
                    <a:lnTo>
                      <a:pt x="30" y="0"/>
                    </a:lnTo>
                    <a:lnTo>
                      <a:pt x="30" y="41"/>
                    </a:lnTo>
                    <a:lnTo>
                      <a:pt x="30" y="41"/>
                    </a:lnTo>
                    <a:lnTo>
                      <a:pt x="41" y="41"/>
                    </a:lnTo>
                    <a:lnTo>
                      <a:pt x="47" y="34"/>
                    </a:lnTo>
                    <a:lnTo>
                      <a:pt x="47" y="34"/>
                    </a:lnTo>
                    <a:lnTo>
                      <a:pt x="51" y="30"/>
                    </a:lnTo>
                    <a:lnTo>
                      <a:pt x="51" y="24"/>
                    </a:lnTo>
                    <a:lnTo>
                      <a:pt x="51" y="24"/>
                    </a:lnTo>
                    <a:lnTo>
                      <a:pt x="47" y="14"/>
                    </a:lnTo>
                    <a:lnTo>
                      <a:pt x="47" y="14"/>
                    </a:lnTo>
                    <a:lnTo>
                      <a:pt x="41" y="10"/>
                    </a:lnTo>
                    <a:lnTo>
                      <a:pt x="41" y="10"/>
                    </a:lnTo>
                    <a:close/>
                    <a:moveTo>
                      <a:pt x="24" y="41"/>
                    </a:moveTo>
                    <a:lnTo>
                      <a:pt x="24" y="10"/>
                    </a:lnTo>
                    <a:lnTo>
                      <a:pt x="24" y="10"/>
                    </a:lnTo>
                    <a:lnTo>
                      <a:pt x="14" y="14"/>
                    </a:lnTo>
                    <a:lnTo>
                      <a:pt x="14" y="14"/>
                    </a:lnTo>
                    <a:lnTo>
                      <a:pt x="10" y="17"/>
                    </a:lnTo>
                    <a:lnTo>
                      <a:pt x="7" y="24"/>
                    </a:lnTo>
                    <a:lnTo>
                      <a:pt x="7" y="24"/>
                    </a:lnTo>
                    <a:lnTo>
                      <a:pt x="10" y="30"/>
                    </a:lnTo>
                    <a:lnTo>
                      <a:pt x="14" y="34"/>
                    </a:lnTo>
                    <a:lnTo>
                      <a:pt x="14" y="34"/>
                    </a:lnTo>
                    <a:lnTo>
                      <a:pt x="17" y="37"/>
                    </a:lnTo>
                    <a:lnTo>
                      <a:pt x="24" y="41"/>
                    </a:lnTo>
                    <a:lnTo>
                      <a:pt x="24"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84"/>
              <p:cNvSpPr>
                <a:spLocks noEditPoints="1"/>
              </p:cNvSpPr>
              <p:nvPr/>
            </p:nvSpPr>
            <p:spPr bwMode="auto">
              <a:xfrm>
                <a:off x="6049880" y="4566243"/>
                <a:ext cx="91650" cy="53180"/>
              </a:xfrm>
              <a:custGeom>
                <a:avLst/>
                <a:gdLst>
                  <a:gd name="T0" fmla="*/ 64 w 81"/>
                  <a:gd name="T1" fmla="*/ 37 h 47"/>
                  <a:gd name="T2" fmla="*/ 71 w 81"/>
                  <a:gd name="T3" fmla="*/ 34 h 47"/>
                  <a:gd name="T4" fmla="*/ 71 w 81"/>
                  <a:gd name="T5" fmla="*/ 24 h 47"/>
                  <a:gd name="T6" fmla="*/ 71 w 81"/>
                  <a:gd name="T7" fmla="*/ 13 h 47"/>
                  <a:gd name="T8" fmla="*/ 61 w 81"/>
                  <a:gd name="T9" fmla="*/ 10 h 47"/>
                  <a:gd name="T10" fmla="*/ 51 w 81"/>
                  <a:gd name="T11" fmla="*/ 7 h 47"/>
                  <a:gd name="T12" fmla="*/ 54 w 81"/>
                  <a:gd name="T13" fmla="*/ 17 h 47"/>
                  <a:gd name="T14" fmla="*/ 57 w 81"/>
                  <a:gd name="T15" fmla="*/ 24 h 47"/>
                  <a:gd name="T16" fmla="*/ 51 w 81"/>
                  <a:gd name="T17" fmla="*/ 40 h 47"/>
                  <a:gd name="T18" fmla="*/ 41 w 81"/>
                  <a:gd name="T19" fmla="*/ 47 h 47"/>
                  <a:gd name="T20" fmla="*/ 30 w 81"/>
                  <a:gd name="T21" fmla="*/ 47 h 47"/>
                  <a:gd name="T22" fmla="*/ 14 w 81"/>
                  <a:gd name="T23" fmla="*/ 44 h 47"/>
                  <a:gd name="T24" fmla="*/ 4 w 81"/>
                  <a:gd name="T25" fmla="*/ 37 h 47"/>
                  <a:gd name="T26" fmla="*/ 0 w 81"/>
                  <a:gd name="T27" fmla="*/ 24 h 47"/>
                  <a:gd name="T28" fmla="*/ 4 w 81"/>
                  <a:gd name="T29" fmla="*/ 13 h 47"/>
                  <a:gd name="T30" fmla="*/ 0 w 81"/>
                  <a:gd name="T31" fmla="*/ 7 h 47"/>
                  <a:gd name="T32" fmla="*/ 51 w 81"/>
                  <a:gd name="T33" fmla="*/ 0 h 47"/>
                  <a:gd name="T34" fmla="*/ 67 w 81"/>
                  <a:gd name="T35" fmla="*/ 0 h 47"/>
                  <a:gd name="T36" fmla="*/ 78 w 81"/>
                  <a:gd name="T37" fmla="*/ 10 h 47"/>
                  <a:gd name="T38" fmla="*/ 81 w 81"/>
                  <a:gd name="T39" fmla="*/ 24 h 47"/>
                  <a:gd name="T40" fmla="*/ 78 w 81"/>
                  <a:gd name="T41" fmla="*/ 34 h 47"/>
                  <a:gd name="T42" fmla="*/ 74 w 81"/>
                  <a:gd name="T43" fmla="*/ 40 h 47"/>
                  <a:gd name="T44" fmla="*/ 61 w 81"/>
                  <a:gd name="T45" fmla="*/ 47 h 47"/>
                  <a:gd name="T46" fmla="*/ 27 w 81"/>
                  <a:gd name="T47" fmla="*/ 37 h 47"/>
                  <a:gd name="T48" fmla="*/ 37 w 81"/>
                  <a:gd name="T49" fmla="*/ 37 h 47"/>
                  <a:gd name="T50" fmla="*/ 44 w 81"/>
                  <a:gd name="T51" fmla="*/ 34 h 47"/>
                  <a:gd name="T52" fmla="*/ 51 w 81"/>
                  <a:gd name="T53" fmla="*/ 24 h 47"/>
                  <a:gd name="T54" fmla="*/ 47 w 81"/>
                  <a:gd name="T55" fmla="*/ 17 h 47"/>
                  <a:gd name="T56" fmla="*/ 44 w 81"/>
                  <a:gd name="T57" fmla="*/ 13 h 47"/>
                  <a:gd name="T58" fmla="*/ 27 w 81"/>
                  <a:gd name="T59" fmla="*/ 7 h 47"/>
                  <a:gd name="T60" fmla="*/ 20 w 81"/>
                  <a:gd name="T61" fmla="*/ 10 h 47"/>
                  <a:gd name="T62" fmla="*/ 14 w 81"/>
                  <a:gd name="T63" fmla="*/ 13 h 47"/>
                  <a:gd name="T64" fmla="*/ 7 w 81"/>
                  <a:gd name="T65" fmla="*/ 24 h 47"/>
                  <a:gd name="T66" fmla="*/ 10 w 81"/>
                  <a:gd name="T67" fmla="*/ 30 h 47"/>
                  <a:gd name="T68" fmla="*/ 14 w 81"/>
                  <a:gd name="T69" fmla="*/ 34 h 47"/>
                  <a:gd name="T70" fmla="*/ 27 w 81"/>
                  <a:gd name="T71"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47">
                    <a:moveTo>
                      <a:pt x="61" y="47"/>
                    </a:moveTo>
                    <a:lnTo>
                      <a:pt x="64" y="37"/>
                    </a:lnTo>
                    <a:lnTo>
                      <a:pt x="64" y="37"/>
                    </a:lnTo>
                    <a:lnTo>
                      <a:pt x="71" y="34"/>
                    </a:lnTo>
                    <a:lnTo>
                      <a:pt x="71" y="34"/>
                    </a:lnTo>
                    <a:lnTo>
                      <a:pt x="71" y="24"/>
                    </a:lnTo>
                    <a:lnTo>
                      <a:pt x="71" y="24"/>
                    </a:lnTo>
                    <a:lnTo>
                      <a:pt x="71" y="13"/>
                    </a:lnTo>
                    <a:lnTo>
                      <a:pt x="71" y="13"/>
                    </a:lnTo>
                    <a:lnTo>
                      <a:pt x="61" y="10"/>
                    </a:lnTo>
                    <a:lnTo>
                      <a:pt x="61" y="10"/>
                    </a:lnTo>
                    <a:lnTo>
                      <a:pt x="51" y="7"/>
                    </a:lnTo>
                    <a:lnTo>
                      <a:pt x="51" y="7"/>
                    </a:lnTo>
                    <a:lnTo>
                      <a:pt x="54" y="17"/>
                    </a:lnTo>
                    <a:lnTo>
                      <a:pt x="57" y="24"/>
                    </a:lnTo>
                    <a:lnTo>
                      <a:pt x="57" y="24"/>
                    </a:lnTo>
                    <a:lnTo>
                      <a:pt x="54" y="34"/>
                    </a:lnTo>
                    <a:lnTo>
                      <a:pt x="51" y="40"/>
                    </a:lnTo>
                    <a:lnTo>
                      <a:pt x="51" y="40"/>
                    </a:lnTo>
                    <a:lnTo>
                      <a:pt x="41" y="47"/>
                    </a:lnTo>
                    <a:lnTo>
                      <a:pt x="30" y="47"/>
                    </a:lnTo>
                    <a:lnTo>
                      <a:pt x="30" y="47"/>
                    </a:lnTo>
                    <a:lnTo>
                      <a:pt x="14" y="44"/>
                    </a:lnTo>
                    <a:lnTo>
                      <a:pt x="14" y="44"/>
                    </a:lnTo>
                    <a:lnTo>
                      <a:pt x="4" y="37"/>
                    </a:lnTo>
                    <a:lnTo>
                      <a:pt x="4" y="37"/>
                    </a:lnTo>
                    <a:lnTo>
                      <a:pt x="0" y="30"/>
                    </a:lnTo>
                    <a:lnTo>
                      <a:pt x="0" y="24"/>
                    </a:lnTo>
                    <a:lnTo>
                      <a:pt x="0" y="24"/>
                    </a:lnTo>
                    <a:lnTo>
                      <a:pt x="4" y="13"/>
                    </a:lnTo>
                    <a:lnTo>
                      <a:pt x="7" y="7"/>
                    </a:lnTo>
                    <a:lnTo>
                      <a:pt x="0" y="7"/>
                    </a:lnTo>
                    <a:lnTo>
                      <a:pt x="0" y="0"/>
                    </a:lnTo>
                    <a:lnTo>
                      <a:pt x="51" y="0"/>
                    </a:lnTo>
                    <a:lnTo>
                      <a:pt x="51" y="0"/>
                    </a:lnTo>
                    <a:lnTo>
                      <a:pt x="67" y="0"/>
                    </a:lnTo>
                    <a:lnTo>
                      <a:pt x="67" y="0"/>
                    </a:lnTo>
                    <a:lnTo>
                      <a:pt x="78" y="10"/>
                    </a:lnTo>
                    <a:lnTo>
                      <a:pt x="78" y="10"/>
                    </a:lnTo>
                    <a:lnTo>
                      <a:pt x="81" y="24"/>
                    </a:lnTo>
                    <a:lnTo>
                      <a:pt x="81" y="24"/>
                    </a:lnTo>
                    <a:lnTo>
                      <a:pt x="78" y="34"/>
                    </a:lnTo>
                    <a:lnTo>
                      <a:pt x="74" y="40"/>
                    </a:lnTo>
                    <a:lnTo>
                      <a:pt x="74" y="40"/>
                    </a:lnTo>
                    <a:lnTo>
                      <a:pt x="71" y="44"/>
                    </a:lnTo>
                    <a:lnTo>
                      <a:pt x="61" y="47"/>
                    </a:lnTo>
                    <a:lnTo>
                      <a:pt x="61" y="47"/>
                    </a:lnTo>
                    <a:close/>
                    <a:moveTo>
                      <a:pt x="27" y="37"/>
                    </a:moveTo>
                    <a:lnTo>
                      <a:pt x="27" y="37"/>
                    </a:lnTo>
                    <a:lnTo>
                      <a:pt x="37" y="37"/>
                    </a:lnTo>
                    <a:lnTo>
                      <a:pt x="44" y="34"/>
                    </a:lnTo>
                    <a:lnTo>
                      <a:pt x="44" y="34"/>
                    </a:lnTo>
                    <a:lnTo>
                      <a:pt x="47" y="30"/>
                    </a:lnTo>
                    <a:lnTo>
                      <a:pt x="51" y="24"/>
                    </a:lnTo>
                    <a:lnTo>
                      <a:pt x="51" y="24"/>
                    </a:lnTo>
                    <a:lnTo>
                      <a:pt x="47" y="17"/>
                    </a:lnTo>
                    <a:lnTo>
                      <a:pt x="44" y="13"/>
                    </a:lnTo>
                    <a:lnTo>
                      <a:pt x="44" y="13"/>
                    </a:lnTo>
                    <a:lnTo>
                      <a:pt x="37" y="10"/>
                    </a:lnTo>
                    <a:lnTo>
                      <a:pt x="27" y="7"/>
                    </a:lnTo>
                    <a:lnTo>
                      <a:pt x="27" y="7"/>
                    </a:lnTo>
                    <a:lnTo>
                      <a:pt x="20" y="10"/>
                    </a:lnTo>
                    <a:lnTo>
                      <a:pt x="14" y="13"/>
                    </a:lnTo>
                    <a:lnTo>
                      <a:pt x="14" y="13"/>
                    </a:lnTo>
                    <a:lnTo>
                      <a:pt x="10" y="17"/>
                    </a:lnTo>
                    <a:lnTo>
                      <a:pt x="7" y="24"/>
                    </a:lnTo>
                    <a:lnTo>
                      <a:pt x="7" y="24"/>
                    </a:lnTo>
                    <a:lnTo>
                      <a:pt x="10" y="30"/>
                    </a:lnTo>
                    <a:lnTo>
                      <a:pt x="14" y="34"/>
                    </a:lnTo>
                    <a:lnTo>
                      <a:pt x="14" y="34"/>
                    </a:lnTo>
                    <a:lnTo>
                      <a:pt x="20" y="37"/>
                    </a:lnTo>
                    <a:lnTo>
                      <a:pt x="27" y="37"/>
                    </a:lnTo>
                    <a:lnTo>
                      <a:pt x="2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85"/>
              <p:cNvSpPr>
                <a:spLocks/>
              </p:cNvSpPr>
              <p:nvPr/>
            </p:nvSpPr>
            <p:spPr bwMode="auto">
              <a:xfrm>
                <a:off x="6027250" y="4524378"/>
                <a:ext cx="87124" cy="30550"/>
              </a:xfrm>
              <a:custGeom>
                <a:avLst/>
                <a:gdLst>
                  <a:gd name="T0" fmla="*/ 77 w 77"/>
                  <a:gd name="T1" fmla="*/ 27 h 27"/>
                  <a:gd name="T2" fmla="*/ 0 w 77"/>
                  <a:gd name="T3" fmla="*/ 7 h 27"/>
                  <a:gd name="T4" fmla="*/ 0 w 77"/>
                  <a:gd name="T5" fmla="*/ 0 h 27"/>
                  <a:gd name="T6" fmla="*/ 77 w 77"/>
                  <a:gd name="T7" fmla="*/ 20 h 27"/>
                  <a:gd name="T8" fmla="*/ 77 w 77"/>
                  <a:gd name="T9" fmla="*/ 27 h 27"/>
                </a:gdLst>
                <a:ahLst/>
                <a:cxnLst>
                  <a:cxn ang="0">
                    <a:pos x="T0" y="T1"/>
                  </a:cxn>
                  <a:cxn ang="0">
                    <a:pos x="T2" y="T3"/>
                  </a:cxn>
                  <a:cxn ang="0">
                    <a:pos x="T4" y="T5"/>
                  </a:cxn>
                  <a:cxn ang="0">
                    <a:pos x="T6" y="T7"/>
                  </a:cxn>
                  <a:cxn ang="0">
                    <a:pos x="T8" y="T9"/>
                  </a:cxn>
                </a:cxnLst>
                <a:rect l="0" t="0" r="r" b="b"/>
                <a:pathLst>
                  <a:path w="77" h="27">
                    <a:moveTo>
                      <a:pt x="77" y="27"/>
                    </a:moveTo>
                    <a:lnTo>
                      <a:pt x="0" y="7"/>
                    </a:lnTo>
                    <a:lnTo>
                      <a:pt x="0" y="0"/>
                    </a:lnTo>
                    <a:lnTo>
                      <a:pt x="77" y="20"/>
                    </a:lnTo>
                    <a:lnTo>
                      <a:pt x="7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86"/>
              <p:cNvSpPr>
                <a:spLocks/>
              </p:cNvSpPr>
              <p:nvPr/>
            </p:nvSpPr>
            <p:spPr bwMode="auto">
              <a:xfrm>
                <a:off x="6049880" y="4467804"/>
                <a:ext cx="64495" cy="53180"/>
              </a:xfrm>
              <a:custGeom>
                <a:avLst/>
                <a:gdLst>
                  <a:gd name="T0" fmla="*/ 41 w 57"/>
                  <a:gd name="T1" fmla="*/ 37 h 47"/>
                  <a:gd name="T2" fmla="*/ 47 w 57"/>
                  <a:gd name="T3" fmla="*/ 33 h 47"/>
                  <a:gd name="T4" fmla="*/ 51 w 57"/>
                  <a:gd name="T5" fmla="*/ 23 h 47"/>
                  <a:gd name="T6" fmla="*/ 47 w 57"/>
                  <a:gd name="T7" fmla="*/ 13 h 47"/>
                  <a:gd name="T8" fmla="*/ 41 w 57"/>
                  <a:gd name="T9" fmla="*/ 10 h 47"/>
                  <a:gd name="T10" fmla="*/ 37 w 57"/>
                  <a:gd name="T11" fmla="*/ 13 h 47"/>
                  <a:gd name="T12" fmla="*/ 34 w 57"/>
                  <a:gd name="T13" fmla="*/ 20 h 47"/>
                  <a:gd name="T14" fmla="*/ 30 w 57"/>
                  <a:gd name="T15" fmla="*/ 37 h 47"/>
                  <a:gd name="T16" fmla="*/ 24 w 57"/>
                  <a:gd name="T17" fmla="*/ 43 h 47"/>
                  <a:gd name="T18" fmla="*/ 17 w 57"/>
                  <a:gd name="T19" fmla="*/ 43 h 47"/>
                  <a:gd name="T20" fmla="*/ 10 w 57"/>
                  <a:gd name="T21" fmla="*/ 43 h 47"/>
                  <a:gd name="T22" fmla="*/ 4 w 57"/>
                  <a:gd name="T23" fmla="*/ 37 h 47"/>
                  <a:gd name="T24" fmla="*/ 0 w 57"/>
                  <a:gd name="T25" fmla="*/ 30 h 47"/>
                  <a:gd name="T26" fmla="*/ 0 w 57"/>
                  <a:gd name="T27" fmla="*/ 23 h 47"/>
                  <a:gd name="T28" fmla="*/ 4 w 57"/>
                  <a:gd name="T29" fmla="*/ 13 h 47"/>
                  <a:gd name="T30" fmla="*/ 7 w 57"/>
                  <a:gd name="T31" fmla="*/ 3 h 47"/>
                  <a:gd name="T32" fmla="*/ 17 w 57"/>
                  <a:gd name="T33" fmla="*/ 0 h 47"/>
                  <a:gd name="T34" fmla="*/ 17 w 57"/>
                  <a:gd name="T35" fmla="*/ 10 h 47"/>
                  <a:gd name="T36" fmla="*/ 10 w 57"/>
                  <a:gd name="T37" fmla="*/ 13 h 47"/>
                  <a:gd name="T38" fmla="*/ 7 w 57"/>
                  <a:gd name="T39" fmla="*/ 23 h 47"/>
                  <a:gd name="T40" fmla="*/ 10 w 57"/>
                  <a:gd name="T41" fmla="*/ 33 h 47"/>
                  <a:gd name="T42" fmla="*/ 14 w 57"/>
                  <a:gd name="T43" fmla="*/ 33 h 47"/>
                  <a:gd name="T44" fmla="*/ 17 w 57"/>
                  <a:gd name="T45" fmla="*/ 33 h 47"/>
                  <a:gd name="T46" fmla="*/ 20 w 57"/>
                  <a:gd name="T47" fmla="*/ 30 h 47"/>
                  <a:gd name="T48" fmla="*/ 24 w 57"/>
                  <a:gd name="T49" fmla="*/ 23 h 47"/>
                  <a:gd name="T50" fmla="*/ 27 w 57"/>
                  <a:gd name="T51" fmla="*/ 6 h 47"/>
                  <a:gd name="T52" fmla="*/ 34 w 57"/>
                  <a:gd name="T53" fmla="*/ 3 h 47"/>
                  <a:gd name="T54" fmla="*/ 41 w 57"/>
                  <a:gd name="T55" fmla="*/ 0 h 47"/>
                  <a:gd name="T56" fmla="*/ 51 w 57"/>
                  <a:gd name="T57" fmla="*/ 3 h 47"/>
                  <a:gd name="T58" fmla="*/ 57 w 57"/>
                  <a:gd name="T59" fmla="*/ 10 h 47"/>
                  <a:gd name="T60" fmla="*/ 57 w 57"/>
                  <a:gd name="T61" fmla="*/ 23 h 47"/>
                  <a:gd name="T62" fmla="*/ 54 w 57"/>
                  <a:gd name="T63" fmla="*/ 37 h 47"/>
                  <a:gd name="T64" fmla="*/ 47 w 57"/>
                  <a:gd name="T65" fmla="*/ 43 h 47"/>
                  <a:gd name="T66" fmla="*/ 41 w 57"/>
                  <a:gd name="T6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47">
                    <a:moveTo>
                      <a:pt x="41" y="47"/>
                    </a:moveTo>
                    <a:lnTo>
                      <a:pt x="41" y="37"/>
                    </a:lnTo>
                    <a:lnTo>
                      <a:pt x="41" y="37"/>
                    </a:lnTo>
                    <a:lnTo>
                      <a:pt x="47" y="33"/>
                    </a:lnTo>
                    <a:lnTo>
                      <a:pt x="47" y="33"/>
                    </a:lnTo>
                    <a:lnTo>
                      <a:pt x="51" y="23"/>
                    </a:lnTo>
                    <a:lnTo>
                      <a:pt x="51" y="23"/>
                    </a:lnTo>
                    <a:lnTo>
                      <a:pt x="47" y="13"/>
                    </a:lnTo>
                    <a:lnTo>
                      <a:pt x="47" y="13"/>
                    </a:lnTo>
                    <a:lnTo>
                      <a:pt x="41" y="10"/>
                    </a:lnTo>
                    <a:lnTo>
                      <a:pt x="41" y="10"/>
                    </a:lnTo>
                    <a:lnTo>
                      <a:pt x="37" y="13"/>
                    </a:lnTo>
                    <a:lnTo>
                      <a:pt x="37" y="13"/>
                    </a:lnTo>
                    <a:lnTo>
                      <a:pt x="34" y="20"/>
                    </a:lnTo>
                    <a:lnTo>
                      <a:pt x="34" y="20"/>
                    </a:lnTo>
                    <a:lnTo>
                      <a:pt x="30" y="37"/>
                    </a:lnTo>
                    <a:lnTo>
                      <a:pt x="30" y="37"/>
                    </a:lnTo>
                    <a:lnTo>
                      <a:pt x="24" y="43"/>
                    </a:lnTo>
                    <a:lnTo>
                      <a:pt x="24" y="43"/>
                    </a:lnTo>
                    <a:lnTo>
                      <a:pt x="17" y="43"/>
                    </a:lnTo>
                    <a:lnTo>
                      <a:pt x="17" y="43"/>
                    </a:lnTo>
                    <a:lnTo>
                      <a:pt x="10" y="43"/>
                    </a:lnTo>
                    <a:lnTo>
                      <a:pt x="10" y="43"/>
                    </a:lnTo>
                    <a:lnTo>
                      <a:pt x="4" y="37"/>
                    </a:lnTo>
                    <a:lnTo>
                      <a:pt x="4" y="37"/>
                    </a:lnTo>
                    <a:lnTo>
                      <a:pt x="0" y="30"/>
                    </a:lnTo>
                    <a:lnTo>
                      <a:pt x="0" y="30"/>
                    </a:lnTo>
                    <a:lnTo>
                      <a:pt x="0" y="23"/>
                    </a:lnTo>
                    <a:lnTo>
                      <a:pt x="0" y="23"/>
                    </a:lnTo>
                    <a:lnTo>
                      <a:pt x="4" y="13"/>
                    </a:lnTo>
                    <a:lnTo>
                      <a:pt x="4" y="13"/>
                    </a:lnTo>
                    <a:lnTo>
                      <a:pt x="7" y="3"/>
                    </a:lnTo>
                    <a:lnTo>
                      <a:pt x="7" y="3"/>
                    </a:lnTo>
                    <a:lnTo>
                      <a:pt x="17" y="0"/>
                    </a:lnTo>
                    <a:lnTo>
                      <a:pt x="17" y="10"/>
                    </a:lnTo>
                    <a:lnTo>
                      <a:pt x="17" y="10"/>
                    </a:lnTo>
                    <a:lnTo>
                      <a:pt x="10" y="13"/>
                    </a:lnTo>
                    <a:lnTo>
                      <a:pt x="10" y="13"/>
                    </a:lnTo>
                    <a:lnTo>
                      <a:pt x="7" y="23"/>
                    </a:lnTo>
                    <a:lnTo>
                      <a:pt x="7" y="23"/>
                    </a:lnTo>
                    <a:lnTo>
                      <a:pt x="10" y="33"/>
                    </a:lnTo>
                    <a:lnTo>
                      <a:pt x="10" y="33"/>
                    </a:lnTo>
                    <a:lnTo>
                      <a:pt x="14" y="33"/>
                    </a:lnTo>
                    <a:lnTo>
                      <a:pt x="14" y="33"/>
                    </a:lnTo>
                    <a:lnTo>
                      <a:pt x="17" y="33"/>
                    </a:lnTo>
                    <a:lnTo>
                      <a:pt x="17" y="33"/>
                    </a:lnTo>
                    <a:lnTo>
                      <a:pt x="20" y="30"/>
                    </a:lnTo>
                    <a:lnTo>
                      <a:pt x="20" y="30"/>
                    </a:lnTo>
                    <a:lnTo>
                      <a:pt x="24" y="23"/>
                    </a:lnTo>
                    <a:lnTo>
                      <a:pt x="24" y="23"/>
                    </a:lnTo>
                    <a:lnTo>
                      <a:pt x="27" y="6"/>
                    </a:lnTo>
                    <a:lnTo>
                      <a:pt x="27" y="6"/>
                    </a:lnTo>
                    <a:lnTo>
                      <a:pt x="34" y="3"/>
                    </a:lnTo>
                    <a:lnTo>
                      <a:pt x="34" y="3"/>
                    </a:lnTo>
                    <a:lnTo>
                      <a:pt x="41" y="0"/>
                    </a:lnTo>
                    <a:lnTo>
                      <a:pt x="41" y="0"/>
                    </a:lnTo>
                    <a:lnTo>
                      <a:pt x="51" y="3"/>
                    </a:lnTo>
                    <a:lnTo>
                      <a:pt x="51" y="3"/>
                    </a:lnTo>
                    <a:lnTo>
                      <a:pt x="57" y="10"/>
                    </a:lnTo>
                    <a:lnTo>
                      <a:pt x="57" y="10"/>
                    </a:lnTo>
                    <a:lnTo>
                      <a:pt x="57" y="23"/>
                    </a:lnTo>
                    <a:lnTo>
                      <a:pt x="57" y="23"/>
                    </a:lnTo>
                    <a:lnTo>
                      <a:pt x="57" y="30"/>
                    </a:lnTo>
                    <a:lnTo>
                      <a:pt x="54" y="37"/>
                    </a:lnTo>
                    <a:lnTo>
                      <a:pt x="54" y="37"/>
                    </a:lnTo>
                    <a:lnTo>
                      <a:pt x="47" y="43"/>
                    </a:lnTo>
                    <a:lnTo>
                      <a:pt x="41" y="47"/>
                    </a:lnTo>
                    <a:lnTo>
                      <a:pt x="41"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87"/>
              <p:cNvSpPr>
                <a:spLocks/>
              </p:cNvSpPr>
              <p:nvPr/>
            </p:nvSpPr>
            <p:spPr bwMode="auto">
              <a:xfrm>
                <a:off x="6027250" y="4425939"/>
                <a:ext cx="114280" cy="29418"/>
              </a:xfrm>
              <a:custGeom>
                <a:avLst/>
                <a:gdLst>
                  <a:gd name="T0" fmla="*/ 101 w 101"/>
                  <a:gd name="T1" fmla="*/ 20 h 26"/>
                  <a:gd name="T2" fmla="*/ 101 w 101"/>
                  <a:gd name="T3" fmla="*/ 26 h 26"/>
                  <a:gd name="T4" fmla="*/ 101 w 101"/>
                  <a:gd name="T5" fmla="*/ 26 h 26"/>
                  <a:gd name="T6" fmla="*/ 74 w 101"/>
                  <a:gd name="T7" fmla="*/ 13 h 26"/>
                  <a:gd name="T8" fmla="*/ 50 w 101"/>
                  <a:gd name="T9" fmla="*/ 10 h 26"/>
                  <a:gd name="T10" fmla="*/ 50 w 101"/>
                  <a:gd name="T11" fmla="*/ 10 h 26"/>
                  <a:gd name="T12" fmla="*/ 30 w 101"/>
                  <a:gd name="T13" fmla="*/ 13 h 26"/>
                  <a:gd name="T14" fmla="*/ 30 w 101"/>
                  <a:gd name="T15" fmla="*/ 13 h 26"/>
                  <a:gd name="T16" fmla="*/ 13 w 101"/>
                  <a:gd name="T17" fmla="*/ 16 h 26"/>
                  <a:gd name="T18" fmla="*/ 13 w 101"/>
                  <a:gd name="T19" fmla="*/ 16 h 26"/>
                  <a:gd name="T20" fmla="*/ 0 w 101"/>
                  <a:gd name="T21" fmla="*/ 26 h 26"/>
                  <a:gd name="T22" fmla="*/ 0 w 101"/>
                  <a:gd name="T23" fmla="*/ 20 h 26"/>
                  <a:gd name="T24" fmla="*/ 0 w 101"/>
                  <a:gd name="T25" fmla="*/ 20 h 26"/>
                  <a:gd name="T26" fmla="*/ 13 w 101"/>
                  <a:gd name="T27" fmla="*/ 10 h 26"/>
                  <a:gd name="T28" fmla="*/ 27 w 101"/>
                  <a:gd name="T29" fmla="*/ 3 h 26"/>
                  <a:gd name="T30" fmla="*/ 27 w 101"/>
                  <a:gd name="T31" fmla="*/ 3 h 26"/>
                  <a:gd name="T32" fmla="*/ 37 w 101"/>
                  <a:gd name="T33" fmla="*/ 0 h 26"/>
                  <a:gd name="T34" fmla="*/ 50 w 101"/>
                  <a:gd name="T35" fmla="*/ 0 h 26"/>
                  <a:gd name="T36" fmla="*/ 50 w 101"/>
                  <a:gd name="T37" fmla="*/ 0 h 26"/>
                  <a:gd name="T38" fmla="*/ 64 w 101"/>
                  <a:gd name="T39" fmla="*/ 3 h 26"/>
                  <a:gd name="T40" fmla="*/ 77 w 101"/>
                  <a:gd name="T41" fmla="*/ 6 h 26"/>
                  <a:gd name="T42" fmla="*/ 77 w 101"/>
                  <a:gd name="T43" fmla="*/ 6 h 26"/>
                  <a:gd name="T44" fmla="*/ 101 w 101"/>
                  <a:gd name="T45" fmla="*/ 20 h 26"/>
                  <a:gd name="T46" fmla="*/ 101 w 101"/>
                  <a:gd name="T47"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26">
                    <a:moveTo>
                      <a:pt x="101" y="20"/>
                    </a:moveTo>
                    <a:lnTo>
                      <a:pt x="101" y="26"/>
                    </a:lnTo>
                    <a:lnTo>
                      <a:pt x="101" y="26"/>
                    </a:lnTo>
                    <a:lnTo>
                      <a:pt x="74" y="13"/>
                    </a:lnTo>
                    <a:lnTo>
                      <a:pt x="50" y="10"/>
                    </a:lnTo>
                    <a:lnTo>
                      <a:pt x="50" y="10"/>
                    </a:lnTo>
                    <a:lnTo>
                      <a:pt x="30" y="13"/>
                    </a:lnTo>
                    <a:lnTo>
                      <a:pt x="30" y="13"/>
                    </a:lnTo>
                    <a:lnTo>
                      <a:pt x="13" y="16"/>
                    </a:lnTo>
                    <a:lnTo>
                      <a:pt x="13" y="16"/>
                    </a:lnTo>
                    <a:lnTo>
                      <a:pt x="0" y="26"/>
                    </a:lnTo>
                    <a:lnTo>
                      <a:pt x="0" y="20"/>
                    </a:lnTo>
                    <a:lnTo>
                      <a:pt x="0" y="20"/>
                    </a:lnTo>
                    <a:lnTo>
                      <a:pt x="13" y="10"/>
                    </a:lnTo>
                    <a:lnTo>
                      <a:pt x="27" y="3"/>
                    </a:lnTo>
                    <a:lnTo>
                      <a:pt x="27" y="3"/>
                    </a:lnTo>
                    <a:lnTo>
                      <a:pt x="37" y="0"/>
                    </a:lnTo>
                    <a:lnTo>
                      <a:pt x="50" y="0"/>
                    </a:lnTo>
                    <a:lnTo>
                      <a:pt x="50" y="0"/>
                    </a:lnTo>
                    <a:lnTo>
                      <a:pt x="64" y="3"/>
                    </a:lnTo>
                    <a:lnTo>
                      <a:pt x="77" y="6"/>
                    </a:lnTo>
                    <a:lnTo>
                      <a:pt x="77" y="6"/>
                    </a:lnTo>
                    <a:lnTo>
                      <a:pt x="101" y="20"/>
                    </a:lnTo>
                    <a:lnTo>
                      <a:pt x="1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Line 109"/>
              <p:cNvSpPr>
                <a:spLocks noChangeShapeType="1"/>
              </p:cNvSpPr>
              <p:nvPr/>
            </p:nvSpPr>
            <p:spPr bwMode="auto">
              <a:xfrm>
                <a:off x="6442503" y="5659252"/>
                <a:ext cx="1350987"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 name="Line 110"/>
              <p:cNvSpPr>
                <a:spLocks noChangeShapeType="1"/>
              </p:cNvSpPr>
              <p:nvPr/>
            </p:nvSpPr>
            <p:spPr bwMode="auto">
              <a:xfrm flipV="1">
                <a:off x="6445897" y="4384075"/>
                <a:ext cx="0" cy="1275178"/>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Line 111"/>
              <p:cNvSpPr>
                <a:spLocks noChangeShapeType="1"/>
              </p:cNvSpPr>
              <p:nvPr/>
            </p:nvSpPr>
            <p:spPr bwMode="auto">
              <a:xfrm flipV="1">
                <a:off x="6666536" y="5659252"/>
                <a:ext cx="0" cy="37339"/>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0" name="Freeform 112"/>
              <p:cNvSpPr>
                <a:spLocks noEditPoints="1"/>
              </p:cNvSpPr>
              <p:nvPr/>
            </p:nvSpPr>
            <p:spPr bwMode="auto">
              <a:xfrm>
                <a:off x="6643907" y="5727141"/>
                <a:ext cx="56574" cy="91650"/>
              </a:xfrm>
              <a:custGeom>
                <a:avLst/>
                <a:gdLst>
                  <a:gd name="T0" fmla="*/ 0 w 50"/>
                  <a:gd name="T1" fmla="*/ 41 h 81"/>
                  <a:gd name="T2" fmla="*/ 0 w 50"/>
                  <a:gd name="T3" fmla="*/ 41 h 81"/>
                  <a:gd name="T4" fmla="*/ 3 w 50"/>
                  <a:gd name="T5" fmla="*/ 20 h 81"/>
                  <a:gd name="T6" fmla="*/ 3 w 50"/>
                  <a:gd name="T7" fmla="*/ 20 h 81"/>
                  <a:gd name="T8" fmla="*/ 7 w 50"/>
                  <a:gd name="T9" fmla="*/ 10 h 81"/>
                  <a:gd name="T10" fmla="*/ 10 w 50"/>
                  <a:gd name="T11" fmla="*/ 7 h 81"/>
                  <a:gd name="T12" fmla="*/ 10 w 50"/>
                  <a:gd name="T13" fmla="*/ 7 h 81"/>
                  <a:gd name="T14" fmla="*/ 17 w 50"/>
                  <a:gd name="T15" fmla="*/ 4 h 81"/>
                  <a:gd name="T16" fmla="*/ 24 w 50"/>
                  <a:gd name="T17" fmla="*/ 0 h 81"/>
                  <a:gd name="T18" fmla="*/ 24 w 50"/>
                  <a:gd name="T19" fmla="*/ 0 h 81"/>
                  <a:gd name="T20" fmla="*/ 37 w 50"/>
                  <a:gd name="T21" fmla="*/ 4 h 81"/>
                  <a:gd name="T22" fmla="*/ 37 w 50"/>
                  <a:gd name="T23" fmla="*/ 4 h 81"/>
                  <a:gd name="T24" fmla="*/ 44 w 50"/>
                  <a:gd name="T25" fmla="*/ 10 h 81"/>
                  <a:gd name="T26" fmla="*/ 44 w 50"/>
                  <a:gd name="T27" fmla="*/ 10 h 81"/>
                  <a:gd name="T28" fmla="*/ 47 w 50"/>
                  <a:gd name="T29" fmla="*/ 24 h 81"/>
                  <a:gd name="T30" fmla="*/ 47 w 50"/>
                  <a:gd name="T31" fmla="*/ 24 h 81"/>
                  <a:gd name="T32" fmla="*/ 50 w 50"/>
                  <a:gd name="T33" fmla="*/ 41 h 81"/>
                  <a:gd name="T34" fmla="*/ 50 w 50"/>
                  <a:gd name="T35" fmla="*/ 41 h 81"/>
                  <a:gd name="T36" fmla="*/ 47 w 50"/>
                  <a:gd name="T37" fmla="*/ 64 h 81"/>
                  <a:gd name="T38" fmla="*/ 47 w 50"/>
                  <a:gd name="T39" fmla="*/ 64 h 81"/>
                  <a:gd name="T40" fmla="*/ 44 w 50"/>
                  <a:gd name="T41" fmla="*/ 71 h 81"/>
                  <a:gd name="T42" fmla="*/ 40 w 50"/>
                  <a:gd name="T43" fmla="*/ 74 h 81"/>
                  <a:gd name="T44" fmla="*/ 40 w 50"/>
                  <a:gd name="T45" fmla="*/ 74 h 81"/>
                  <a:gd name="T46" fmla="*/ 34 w 50"/>
                  <a:gd name="T47" fmla="*/ 78 h 81"/>
                  <a:gd name="T48" fmla="*/ 24 w 50"/>
                  <a:gd name="T49" fmla="*/ 81 h 81"/>
                  <a:gd name="T50" fmla="*/ 24 w 50"/>
                  <a:gd name="T51" fmla="*/ 81 h 81"/>
                  <a:gd name="T52" fmla="*/ 13 w 50"/>
                  <a:gd name="T53" fmla="*/ 78 h 81"/>
                  <a:gd name="T54" fmla="*/ 7 w 50"/>
                  <a:gd name="T55" fmla="*/ 71 h 81"/>
                  <a:gd name="T56" fmla="*/ 7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0 w 50"/>
                  <a:gd name="T69" fmla="*/ 57 h 81"/>
                  <a:gd name="T70" fmla="*/ 13 w 50"/>
                  <a:gd name="T71" fmla="*/ 67 h 81"/>
                  <a:gd name="T72" fmla="*/ 13 w 50"/>
                  <a:gd name="T73" fmla="*/ 67 h 81"/>
                  <a:gd name="T74" fmla="*/ 20 w 50"/>
                  <a:gd name="T75" fmla="*/ 71 h 81"/>
                  <a:gd name="T76" fmla="*/ 24 w 50"/>
                  <a:gd name="T77" fmla="*/ 74 h 81"/>
                  <a:gd name="T78" fmla="*/ 24 w 50"/>
                  <a:gd name="T79" fmla="*/ 74 h 81"/>
                  <a:gd name="T80" fmla="*/ 30 w 50"/>
                  <a:gd name="T81" fmla="*/ 71 h 81"/>
                  <a:gd name="T82" fmla="*/ 37 w 50"/>
                  <a:gd name="T83" fmla="*/ 67 h 81"/>
                  <a:gd name="T84" fmla="*/ 37 w 50"/>
                  <a:gd name="T85" fmla="*/ 67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0 w 50"/>
                  <a:gd name="T99" fmla="*/ 10 h 81"/>
                  <a:gd name="T100" fmla="*/ 24 w 50"/>
                  <a:gd name="T101" fmla="*/ 10 h 81"/>
                  <a:gd name="T102" fmla="*/ 24 w 50"/>
                  <a:gd name="T103" fmla="*/ 10 h 81"/>
                  <a:gd name="T104" fmla="*/ 20 w 50"/>
                  <a:gd name="T105" fmla="*/ 10 h 81"/>
                  <a:gd name="T106" fmla="*/ 13 w 50"/>
                  <a:gd name="T107" fmla="*/ 14 h 81"/>
                  <a:gd name="T108" fmla="*/ 13 w 50"/>
                  <a:gd name="T109" fmla="*/ 14 h 81"/>
                  <a:gd name="T110" fmla="*/ 10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7" y="10"/>
                    </a:lnTo>
                    <a:lnTo>
                      <a:pt x="10" y="7"/>
                    </a:lnTo>
                    <a:lnTo>
                      <a:pt x="10" y="7"/>
                    </a:lnTo>
                    <a:lnTo>
                      <a:pt x="17" y="4"/>
                    </a:lnTo>
                    <a:lnTo>
                      <a:pt x="24" y="0"/>
                    </a:lnTo>
                    <a:lnTo>
                      <a:pt x="24" y="0"/>
                    </a:lnTo>
                    <a:lnTo>
                      <a:pt x="37" y="4"/>
                    </a:lnTo>
                    <a:lnTo>
                      <a:pt x="37" y="4"/>
                    </a:lnTo>
                    <a:lnTo>
                      <a:pt x="44" y="10"/>
                    </a:lnTo>
                    <a:lnTo>
                      <a:pt x="44" y="10"/>
                    </a:lnTo>
                    <a:lnTo>
                      <a:pt x="47" y="24"/>
                    </a:lnTo>
                    <a:lnTo>
                      <a:pt x="47" y="24"/>
                    </a:lnTo>
                    <a:lnTo>
                      <a:pt x="50" y="41"/>
                    </a:lnTo>
                    <a:lnTo>
                      <a:pt x="50" y="41"/>
                    </a:lnTo>
                    <a:lnTo>
                      <a:pt x="47" y="64"/>
                    </a:lnTo>
                    <a:lnTo>
                      <a:pt x="47" y="64"/>
                    </a:lnTo>
                    <a:lnTo>
                      <a:pt x="44" y="71"/>
                    </a:lnTo>
                    <a:lnTo>
                      <a:pt x="40" y="74"/>
                    </a:lnTo>
                    <a:lnTo>
                      <a:pt x="40" y="74"/>
                    </a:lnTo>
                    <a:lnTo>
                      <a:pt x="34" y="78"/>
                    </a:lnTo>
                    <a:lnTo>
                      <a:pt x="24" y="81"/>
                    </a:lnTo>
                    <a:lnTo>
                      <a:pt x="24" y="81"/>
                    </a:lnTo>
                    <a:lnTo>
                      <a:pt x="13" y="78"/>
                    </a:lnTo>
                    <a:lnTo>
                      <a:pt x="7" y="71"/>
                    </a:lnTo>
                    <a:lnTo>
                      <a:pt x="7" y="71"/>
                    </a:lnTo>
                    <a:lnTo>
                      <a:pt x="3" y="61"/>
                    </a:lnTo>
                    <a:lnTo>
                      <a:pt x="0" y="41"/>
                    </a:lnTo>
                    <a:lnTo>
                      <a:pt x="0" y="41"/>
                    </a:lnTo>
                    <a:close/>
                    <a:moveTo>
                      <a:pt x="10" y="41"/>
                    </a:moveTo>
                    <a:lnTo>
                      <a:pt x="10" y="41"/>
                    </a:lnTo>
                    <a:lnTo>
                      <a:pt x="10" y="57"/>
                    </a:lnTo>
                    <a:lnTo>
                      <a:pt x="13" y="67"/>
                    </a:lnTo>
                    <a:lnTo>
                      <a:pt x="13" y="67"/>
                    </a:lnTo>
                    <a:lnTo>
                      <a:pt x="20" y="71"/>
                    </a:lnTo>
                    <a:lnTo>
                      <a:pt x="24" y="74"/>
                    </a:lnTo>
                    <a:lnTo>
                      <a:pt x="24" y="74"/>
                    </a:lnTo>
                    <a:lnTo>
                      <a:pt x="30" y="71"/>
                    </a:lnTo>
                    <a:lnTo>
                      <a:pt x="37" y="67"/>
                    </a:lnTo>
                    <a:lnTo>
                      <a:pt x="37" y="67"/>
                    </a:lnTo>
                    <a:lnTo>
                      <a:pt x="40" y="57"/>
                    </a:lnTo>
                    <a:lnTo>
                      <a:pt x="40" y="41"/>
                    </a:lnTo>
                    <a:lnTo>
                      <a:pt x="40" y="41"/>
                    </a:lnTo>
                    <a:lnTo>
                      <a:pt x="40" y="24"/>
                    </a:lnTo>
                    <a:lnTo>
                      <a:pt x="37" y="17"/>
                    </a:lnTo>
                    <a:lnTo>
                      <a:pt x="37" y="17"/>
                    </a:lnTo>
                    <a:lnTo>
                      <a:pt x="30" y="10"/>
                    </a:lnTo>
                    <a:lnTo>
                      <a:pt x="24" y="10"/>
                    </a:lnTo>
                    <a:lnTo>
                      <a:pt x="24" y="10"/>
                    </a:lnTo>
                    <a:lnTo>
                      <a:pt x="20" y="10"/>
                    </a:lnTo>
                    <a:lnTo>
                      <a:pt x="13" y="14"/>
                    </a:lnTo>
                    <a:lnTo>
                      <a:pt x="13"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Line 113"/>
              <p:cNvSpPr>
                <a:spLocks noChangeShapeType="1"/>
              </p:cNvSpPr>
              <p:nvPr/>
            </p:nvSpPr>
            <p:spPr bwMode="auto">
              <a:xfrm flipV="1">
                <a:off x="7119128" y="5659252"/>
                <a:ext cx="0" cy="37339"/>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2" name="Freeform 114"/>
              <p:cNvSpPr>
                <a:spLocks/>
              </p:cNvSpPr>
              <p:nvPr/>
            </p:nvSpPr>
            <p:spPr bwMode="auto">
              <a:xfrm>
                <a:off x="7073869" y="5731667"/>
                <a:ext cx="61100" cy="87124"/>
              </a:xfrm>
              <a:custGeom>
                <a:avLst/>
                <a:gdLst>
                  <a:gd name="T0" fmla="*/ 0 w 54"/>
                  <a:gd name="T1" fmla="*/ 53 h 77"/>
                  <a:gd name="T2" fmla="*/ 10 w 54"/>
                  <a:gd name="T3" fmla="*/ 53 h 77"/>
                  <a:gd name="T4" fmla="*/ 10 w 54"/>
                  <a:gd name="T5" fmla="*/ 53 h 77"/>
                  <a:gd name="T6" fmla="*/ 14 w 54"/>
                  <a:gd name="T7" fmla="*/ 60 h 77"/>
                  <a:gd name="T8" fmla="*/ 17 w 54"/>
                  <a:gd name="T9" fmla="*/ 63 h 77"/>
                  <a:gd name="T10" fmla="*/ 17 w 54"/>
                  <a:gd name="T11" fmla="*/ 63 h 77"/>
                  <a:gd name="T12" fmla="*/ 27 w 54"/>
                  <a:gd name="T13" fmla="*/ 70 h 77"/>
                  <a:gd name="T14" fmla="*/ 27 w 54"/>
                  <a:gd name="T15" fmla="*/ 70 h 77"/>
                  <a:gd name="T16" fmla="*/ 34 w 54"/>
                  <a:gd name="T17" fmla="*/ 67 h 77"/>
                  <a:gd name="T18" fmla="*/ 37 w 54"/>
                  <a:gd name="T19" fmla="*/ 63 h 77"/>
                  <a:gd name="T20" fmla="*/ 37 w 54"/>
                  <a:gd name="T21" fmla="*/ 63 h 77"/>
                  <a:gd name="T22" fmla="*/ 40 w 54"/>
                  <a:gd name="T23" fmla="*/ 57 h 77"/>
                  <a:gd name="T24" fmla="*/ 44 w 54"/>
                  <a:gd name="T25" fmla="*/ 50 h 77"/>
                  <a:gd name="T26" fmla="*/ 44 w 54"/>
                  <a:gd name="T27" fmla="*/ 50 h 77"/>
                  <a:gd name="T28" fmla="*/ 40 w 54"/>
                  <a:gd name="T29" fmla="*/ 43 h 77"/>
                  <a:gd name="T30" fmla="*/ 37 w 54"/>
                  <a:gd name="T31" fmla="*/ 37 h 77"/>
                  <a:gd name="T32" fmla="*/ 37 w 54"/>
                  <a:gd name="T33" fmla="*/ 37 h 77"/>
                  <a:gd name="T34" fmla="*/ 34 w 54"/>
                  <a:gd name="T35" fmla="*/ 33 h 77"/>
                  <a:gd name="T36" fmla="*/ 27 w 54"/>
                  <a:gd name="T37" fmla="*/ 33 h 77"/>
                  <a:gd name="T38" fmla="*/ 27 w 54"/>
                  <a:gd name="T39" fmla="*/ 33 h 77"/>
                  <a:gd name="T40" fmla="*/ 17 w 54"/>
                  <a:gd name="T41" fmla="*/ 33 h 77"/>
                  <a:gd name="T42" fmla="*/ 17 w 54"/>
                  <a:gd name="T43" fmla="*/ 33 h 77"/>
                  <a:gd name="T44" fmla="*/ 14 w 54"/>
                  <a:gd name="T45" fmla="*/ 40 h 77"/>
                  <a:gd name="T46" fmla="*/ 3 w 54"/>
                  <a:gd name="T47" fmla="*/ 40 h 77"/>
                  <a:gd name="T48" fmla="*/ 10 w 54"/>
                  <a:gd name="T49" fmla="*/ 0 h 77"/>
                  <a:gd name="T50" fmla="*/ 51 w 54"/>
                  <a:gd name="T51" fmla="*/ 0 h 77"/>
                  <a:gd name="T52" fmla="*/ 51 w 54"/>
                  <a:gd name="T53" fmla="*/ 10 h 77"/>
                  <a:gd name="T54" fmla="*/ 17 w 54"/>
                  <a:gd name="T55" fmla="*/ 10 h 77"/>
                  <a:gd name="T56" fmla="*/ 14 w 54"/>
                  <a:gd name="T57" fmla="*/ 30 h 77"/>
                  <a:gd name="T58" fmla="*/ 14 w 54"/>
                  <a:gd name="T59" fmla="*/ 30 h 77"/>
                  <a:gd name="T60" fmla="*/ 20 w 54"/>
                  <a:gd name="T61" fmla="*/ 26 h 77"/>
                  <a:gd name="T62" fmla="*/ 30 w 54"/>
                  <a:gd name="T63" fmla="*/ 23 h 77"/>
                  <a:gd name="T64" fmla="*/ 30 w 54"/>
                  <a:gd name="T65" fmla="*/ 23 h 77"/>
                  <a:gd name="T66" fmla="*/ 37 w 54"/>
                  <a:gd name="T67" fmla="*/ 26 h 77"/>
                  <a:gd name="T68" fmla="*/ 47 w 54"/>
                  <a:gd name="T69" fmla="*/ 30 h 77"/>
                  <a:gd name="T70" fmla="*/ 47 w 54"/>
                  <a:gd name="T71" fmla="*/ 30 h 77"/>
                  <a:gd name="T72" fmla="*/ 51 w 54"/>
                  <a:gd name="T73" fmla="*/ 40 h 77"/>
                  <a:gd name="T74" fmla="*/ 54 w 54"/>
                  <a:gd name="T75" fmla="*/ 50 h 77"/>
                  <a:gd name="T76" fmla="*/ 54 w 54"/>
                  <a:gd name="T77" fmla="*/ 50 h 77"/>
                  <a:gd name="T78" fmla="*/ 51 w 54"/>
                  <a:gd name="T79" fmla="*/ 60 h 77"/>
                  <a:gd name="T80" fmla="*/ 47 w 54"/>
                  <a:gd name="T81" fmla="*/ 67 h 77"/>
                  <a:gd name="T82" fmla="*/ 47 w 54"/>
                  <a:gd name="T83" fmla="*/ 67 h 77"/>
                  <a:gd name="T84" fmla="*/ 37 w 54"/>
                  <a:gd name="T85" fmla="*/ 74 h 77"/>
                  <a:gd name="T86" fmla="*/ 27 w 54"/>
                  <a:gd name="T87" fmla="*/ 77 h 77"/>
                  <a:gd name="T88" fmla="*/ 27 w 54"/>
                  <a:gd name="T89" fmla="*/ 77 h 77"/>
                  <a:gd name="T90" fmla="*/ 17 w 54"/>
                  <a:gd name="T91" fmla="*/ 74 h 77"/>
                  <a:gd name="T92" fmla="*/ 10 w 54"/>
                  <a:gd name="T93" fmla="*/ 70 h 77"/>
                  <a:gd name="T94" fmla="*/ 10 w 54"/>
                  <a:gd name="T95" fmla="*/ 70 h 77"/>
                  <a:gd name="T96" fmla="*/ 3 w 54"/>
                  <a:gd name="T97" fmla="*/ 63 h 77"/>
                  <a:gd name="T98" fmla="*/ 0 w 54"/>
                  <a:gd name="T99" fmla="*/ 53 h 77"/>
                  <a:gd name="T100" fmla="*/ 0 w 54"/>
                  <a:gd name="T101" fmla="*/ 5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 h="77">
                    <a:moveTo>
                      <a:pt x="0" y="53"/>
                    </a:moveTo>
                    <a:lnTo>
                      <a:pt x="10" y="53"/>
                    </a:lnTo>
                    <a:lnTo>
                      <a:pt x="10" y="53"/>
                    </a:lnTo>
                    <a:lnTo>
                      <a:pt x="14" y="60"/>
                    </a:lnTo>
                    <a:lnTo>
                      <a:pt x="17" y="63"/>
                    </a:lnTo>
                    <a:lnTo>
                      <a:pt x="17" y="63"/>
                    </a:lnTo>
                    <a:lnTo>
                      <a:pt x="27" y="70"/>
                    </a:lnTo>
                    <a:lnTo>
                      <a:pt x="27" y="70"/>
                    </a:lnTo>
                    <a:lnTo>
                      <a:pt x="34" y="67"/>
                    </a:lnTo>
                    <a:lnTo>
                      <a:pt x="37" y="63"/>
                    </a:lnTo>
                    <a:lnTo>
                      <a:pt x="37" y="63"/>
                    </a:lnTo>
                    <a:lnTo>
                      <a:pt x="40" y="57"/>
                    </a:lnTo>
                    <a:lnTo>
                      <a:pt x="44" y="50"/>
                    </a:lnTo>
                    <a:lnTo>
                      <a:pt x="44" y="50"/>
                    </a:lnTo>
                    <a:lnTo>
                      <a:pt x="40" y="43"/>
                    </a:lnTo>
                    <a:lnTo>
                      <a:pt x="37" y="37"/>
                    </a:lnTo>
                    <a:lnTo>
                      <a:pt x="37" y="37"/>
                    </a:lnTo>
                    <a:lnTo>
                      <a:pt x="34" y="33"/>
                    </a:lnTo>
                    <a:lnTo>
                      <a:pt x="27" y="33"/>
                    </a:lnTo>
                    <a:lnTo>
                      <a:pt x="27" y="33"/>
                    </a:lnTo>
                    <a:lnTo>
                      <a:pt x="17" y="33"/>
                    </a:lnTo>
                    <a:lnTo>
                      <a:pt x="17" y="33"/>
                    </a:lnTo>
                    <a:lnTo>
                      <a:pt x="14" y="40"/>
                    </a:lnTo>
                    <a:lnTo>
                      <a:pt x="3" y="40"/>
                    </a:lnTo>
                    <a:lnTo>
                      <a:pt x="10" y="0"/>
                    </a:lnTo>
                    <a:lnTo>
                      <a:pt x="51" y="0"/>
                    </a:lnTo>
                    <a:lnTo>
                      <a:pt x="51" y="10"/>
                    </a:lnTo>
                    <a:lnTo>
                      <a:pt x="17" y="10"/>
                    </a:lnTo>
                    <a:lnTo>
                      <a:pt x="14" y="30"/>
                    </a:lnTo>
                    <a:lnTo>
                      <a:pt x="14" y="30"/>
                    </a:lnTo>
                    <a:lnTo>
                      <a:pt x="20" y="26"/>
                    </a:lnTo>
                    <a:lnTo>
                      <a:pt x="30" y="23"/>
                    </a:lnTo>
                    <a:lnTo>
                      <a:pt x="30" y="23"/>
                    </a:lnTo>
                    <a:lnTo>
                      <a:pt x="37" y="26"/>
                    </a:lnTo>
                    <a:lnTo>
                      <a:pt x="47" y="30"/>
                    </a:lnTo>
                    <a:lnTo>
                      <a:pt x="47" y="30"/>
                    </a:lnTo>
                    <a:lnTo>
                      <a:pt x="51" y="40"/>
                    </a:lnTo>
                    <a:lnTo>
                      <a:pt x="54" y="50"/>
                    </a:lnTo>
                    <a:lnTo>
                      <a:pt x="54" y="50"/>
                    </a:lnTo>
                    <a:lnTo>
                      <a:pt x="51" y="60"/>
                    </a:lnTo>
                    <a:lnTo>
                      <a:pt x="47" y="67"/>
                    </a:lnTo>
                    <a:lnTo>
                      <a:pt x="47" y="67"/>
                    </a:lnTo>
                    <a:lnTo>
                      <a:pt x="37" y="74"/>
                    </a:lnTo>
                    <a:lnTo>
                      <a:pt x="27" y="77"/>
                    </a:lnTo>
                    <a:lnTo>
                      <a:pt x="27" y="77"/>
                    </a:lnTo>
                    <a:lnTo>
                      <a:pt x="17" y="74"/>
                    </a:lnTo>
                    <a:lnTo>
                      <a:pt x="10" y="70"/>
                    </a:lnTo>
                    <a:lnTo>
                      <a:pt x="10" y="70"/>
                    </a:lnTo>
                    <a:lnTo>
                      <a:pt x="3" y="63"/>
                    </a:lnTo>
                    <a:lnTo>
                      <a:pt x="0" y="53"/>
                    </a:lnTo>
                    <a:lnTo>
                      <a:pt x="0"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15"/>
              <p:cNvSpPr>
                <a:spLocks noEditPoints="1"/>
              </p:cNvSpPr>
              <p:nvPr/>
            </p:nvSpPr>
            <p:spPr bwMode="auto">
              <a:xfrm>
                <a:off x="7142889" y="5727141"/>
                <a:ext cx="56574" cy="91650"/>
              </a:xfrm>
              <a:custGeom>
                <a:avLst/>
                <a:gdLst>
                  <a:gd name="T0" fmla="*/ 0 w 50"/>
                  <a:gd name="T1" fmla="*/ 41 h 81"/>
                  <a:gd name="T2" fmla="*/ 0 w 50"/>
                  <a:gd name="T3" fmla="*/ 41 h 81"/>
                  <a:gd name="T4" fmla="*/ 3 w 50"/>
                  <a:gd name="T5" fmla="*/ 20 h 81"/>
                  <a:gd name="T6" fmla="*/ 3 w 50"/>
                  <a:gd name="T7" fmla="*/ 20 h 81"/>
                  <a:gd name="T8" fmla="*/ 6 w 50"/>
                  <a:gd name="T9" fmla="*/ 10 h 81"/>
                  <a:gd name="T10" fmla="*/ 13 w 50"/>
                  <a:gd name="T11" fmla="*/ 7 h 81"/>
                  <a:gd name="T12" fmla="*/ 13 w 50"/>
                  <a:gd name="T13" fmla="*/ 7 h 81"/>
                  <a:gd name="T14" fmla="*/ 16 w 50"/>
                  <a:gd name="T15" fmla="*/ 4 h 81"/>
                  <a:gd name="T16" fmla="*/ 27 w 50"/>
                  <a:gd name="T17" fmla="*/ 0 h 81"/>
                  <a:gd name="T18" fmla="*/ 27 w 50"/>
                  <a:gd name="T19" fmla="*/ 0 h 81"/>
                  <a:gd name="T20" fmla="*/ 37 w 50"/>
                  <a:gd name="T21" fmla="*/ 4 h 81"/>
                  <a:gd name="T22" fmla="*/ 37 w 50"/>
                  <a:gd name="T23" fmla="*/ 4 h 81"/>
                  <a:gd name="T24" fmla="*/ 43 w 50"/>
                  <a:gd name="T25" fmla="*/ 10 h 81"/>
                  <a:gd name="T26" fmla="*/ 43 w 50"/>
                  <a:gd name="T27" fmla="*/ 10 h 81"/>
                  <a:gd name="T28" fmla="*/ 50 w 50"/>
                  <a:gd name="T29" fmla="*/ 24 h 81"/>
                  <a:gd name="T30" fmla="*/ 50 w 50"/>
                  <a:gd name="T31" fmla="*/ 24 h 81"/>
                  <a:gd name="T32" fmla="*/ 50 w 50"/>
                  <a:gd name="T33" fmla="*/ 41 h 81"/>
                  <a:gd name="T34" fmla="*/ 50 w 50"/>
                  <a:gd name="T35" fmla="*/ 41 h 81"/>
                  <a:gd name="T36" fmla="*/ 47 w 50"/>
                  <a:gd name="T37" fmla="*/ 64 h 81"/>
                  <a:gd name="T38" fmla="*/ 47 w 50"/>
                  <a:gd name="T39" fmla="*/ 64 h 81"/>
                  <a:gd name="T40" fmla="*/ 43 w 50"/>
                  <a:gd name="T41" fmla="*/ 71 h 81"/>
                  <a:gd name="T42" fmla="*/ 40 w 50"/>
                  <a:gd name="T43" fmla="*/ 74 h 81"/>
                  <a:gd name="T44" fmla="*/ 40 w 50"/>
                  <a:gd name="T45" fmla="*/ 74 h 81"/>
                  <a:gd name="T46" fmla="*/ 33 w 50"/>
                  <a:gd name="T47" fmla="*/ 78 h 81"/>
                  <a:gd name="T48" fmla="*/ 27 w 50"/>
                  <a:gd name="T49" fmla="*/ 81 h 81"/>
                  <a:gd name="T50" fmla="*/ 27 w 50"/>
                  <a:gd name="T51" fmla="*/ 81 h 81"/>
                  <a:gd name="T52" fmla="*/ 16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0 w 50"/>
                  <a:gd name="T69" fmla="*/ 57 h 81"/>
                  <a:gd name="T70" fmla="*/ 13 w 50"/>
                  <a:gd name="T71" fmla="*/ 67 h 81"/>
                  <a:gd name="T72" fmla="*/ 13 w 50"/>
                  <a:gd name="T73" fmla="*/ 67 h 81"/>
                  <a:gd name="T74" fmla="*/ 20 w 50"/>
                  <a:gd name="T75" fmla="*/ 71 h 81"/>
                  <a:gd name="T76" fmla="*/ 27 w 50"/>
                  <a:gd name="T77" fmla="*/ 74 h 81"/>
                  <a:gd name="T78" fmla="*/ 27 w 50"/>
                  <a:gd name="T79" fmla="*/ 74 h 81"/>
                  <a:gd name="T80" fmla="*/ 33 w 50"/>
                  <a:gd name="T81" fmla="*/ 71 h 81"/>
                  <a:gd name="T82" fmla="*/ 37 w 50"/>
                  <a:gd name="T83" fmla="*/ 67 h 81"/>
                  <a:gd name="T84" fmla="*/ 37 w 50"/>
                  <a:gd name="T85" fmla="*/ 67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3 w 50"/>
                  <a:gd name="T99" fmla="*/ 10 h 81"/>
                  <a:gd name="T100" fmla="*/ 27 w 50"/>
                  <a:gd name="T101" fmla="*/ 10 h 81"/>
                  <a:gd name="T102" fmla="*/ 27 w 50"/>
                  <a:gd name="T103" fmla="*/ 10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6" y="10"/>
                    </a:lnTo>
                    <a:lnTo>
                      <a:pt x="13" y="7"/>
                    </a:lnTo>
                    <a:lnTo>
                      <a:pt x="13" y="7"/>
                    </a:lnTo>
                    <a:lnTo>
                      <a:pt x="16" y="4"/>
                    </a:lnTo>
                    <a:lnTo>
                      <a:pt x="27" y="0"/>
                    </a:lnTo>
                    <a:lnTo>
                      <a:pt x="27" y="0"/>
                    </a:lnTo>
                    <a:lnTo>
                      <a:pt x="37" y="4"/>
                    </a:lnTo>
                    <a:lnTo>
                      <a:pt x="37" y="4"/>
                    </a:lnTo>
                    <a:lnTo>
                      <a:pt x="43" y="10"/>
                    </a:lnTo>
                    <a:lnTo>
                      <a:pt x="43" y="10"/>
                    </a:lnTo>
                    <a:lnTo>
                      <a:pt x="50" y="24"/>
                    </a:lnTo>
                    <a:lnTo>
                      <a:pt x="50" y="24"/>
                    </a:lnTo>
                    <a:lnTo>
                      <a:pt x="50" y="41"/>
                    </a:lnTo>
                    <a:lnTo>
                      <a:pt x="50" y="41"/>
                    </a:lnTo>
                    <a:lnTo>
                      <a:pt x="47" y="64"/>
                    </a:lnTo>
                    <a:lnTo>
                      <a:pt x="47" y="64"/>
                    </a:lnTo>
                    <a:lnTo>
                      <a:pt x="43" y="71"/>
                    </a:lnTo>
                    <a:lnTo>
                      <a:pt x="40" y="74"/>
                    </a:lnTo>
                    <a:lnTo>
                      <a:pt x="40" y="74"/>
                    </a:lnTo>
                    <a:lnTo>
                      <a:pt x="33" y="78"/>
                    </a:lnTo>
                    <a:lnTo>
                      <a:pt x="27" y="81"/>
                    </a:lnTo>
                    <a:lnTo>
                      <a:pt x="27" y="81"/>
                    </a:lnTo>
                    <a:lnTo>
                      <a:pt x="16" y="78"/>
                    </a:lnTo>
                    <a:lnTo>
                      <a:pt x="10" y="71"/>
                    </a:lnTo>
                    <a:lnTo>
                      <a:pt x="10" y="71"/>
                    </a:lnTo>
                    <a:lnTo>
                      <a:pt x="3" y="61"/>
                    </a:lnTo>
                    <a:lnTo>
                      <a:pt x="0" y="41"/>
                    </a:lnTo>
                    <a:lnTo>
                      <a:pt x="0" y="41"/>
                    </a:lnTo>
                    <a:close/>
                    <a:moveTo>
                      <a:pt x="10" y="41"/>
                    </a:moveTo>
                    <a:lnTo>
                      <a:pt x="10" y="41"/>
                    </a:lnTo>
                    <a:lnTo>
                      <a:pt x="10" y="57"/>
                    </a:lnTo>
                    <a:lnTo>
                      <a:pt x="13" y="67"/>
                    </a:lnTo>
                    <a:lnTo>
                      <a:pt x="13" y="67"/>
                    </a:lnTo>
                    <a:lnTo>
                      <a:pt x="20" y="71"/>
                    </a:lnTo>
                    <a:lnTo>
                      <a:pt x="27" y="74"/>
                    </a:lnTo>
                    <a:lnTo>
                      <a:pt x="27" y="74"/>
                    </a:lnTo>
                    <a:lnTo>
                      <a:pt x="33" y="71"/>
                    </a:lnTo>
                    <a:lnTo>
                      <a:pt x="37" y="67"/>
                    </a:lnTo>
                    <a:lnTo>
                      <a:pt x="37" y="67"/>
                    </a:lnTo>
                    <a:lnTo>
                      <a:pt x="40" y="57"/>
                    </a:lnTo>
                    <a:lnTo>
                      <a:pt x="40" y="41"/>
                    </a:lnTo>
                    <a:lnTo>
                      <a:pt x="40" y="41"/>
                    </a:lnTo>
                    <a:lnTo>
                      <a:pt x="40" y="24"/>
                    </a:lnTo>
                    <a:lnTo>
                      <a:pt x="37" y="17"/>
                    </a:lnTo>
                    <a:lnTo>
                      <a:pt x="37" y="17"/>
                    </a:lnTo>
                    <a:lnTo>
                      <a:pt x="33" y="10"/>
                    </a:lnTo>
                    <a:lnTo>
                      <a:pt x="27" y="10"/>
                    </a:lnTo>
                    <a:lnTo>
                      <a:pt x="27" y="10"/>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Line 116"/>
              <p:cNvSpPr>
                <a:spLocks noChangeShapeType="1"/>
              </p:cNvSpPr>
              <p:nvPr/>
            </p:nvSpPr>
            <p:spPr bwMode="auto">
              <a:xfrm flipV="1">
                <a:off x="7568325" y="5659252"/>
                <a:ext cx="0" cy="37339"/>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Freeform 117"/>
              <p:cNvSpPr>
                <a:spLocks/>
              </p:cNvSpPr>
              <p:nvPr/>
            </p:nvSpPr>
            <p:spPr bwMode="auto">
              <a:xfrm>
                <a:off x="7515146" y="5727141"/>
                <a:ext cx="30550" cy="88255"/>
              </a:xfrm>
              <a:custGeom>
                <a:avLst/>
                <a:gdLst>
                  <a:gd name="T0" fmla="*/ 27 w 27"/>
                  <a:gd name="T1" fmla="*/ 78 h 78"/>
                  <a:gd name="T2" fmla="*/ 21 w 27"/>
                  <a:gd name="T3" fmla="*/ 78 h 78"/>
                  <a:gd name="T4" fmla="*/ 21 w 27"/>
                  <a:gd name="T5" fmla="*/ 20 h 78"/>
                  <a:gd name="T6" fmla="*/ 21 w 27"/>
                  <a:gd name="T7" fmla="*/ 20 h 78"/>
                  <a:gd name="T8" fmla="*/ 10 w 27"/>
                  <a:gd name="T9" fmla="*/ 24 h 78"/>
                  <a:gd name="T10" fmla="*/ 10 w 27"/>
                  <a:gd name="T11" fmla="*/ 24 h 78"/>
                  <a:gd name="T12" fmla="*/ 0 w 27"/>
                  <a:gd name="T13" fmla="*/ 30 h 78"/>
                  <a:gd name="T14" fmla="*/ 0 w 27"/>
                  <a:gd name="T15" fmla="*/ 20 h 78"/>
                  <a:gd name="T16" fmla="*/ 0 w 27"/>
                  <a:gd name="T17" fmla="*/ 20 h 78"/>
                  <a:gd name="T18" fmla="*/ 14 w 27"/>
                  <a:gd name="T19" fmla="*/ 14 h 78"/>
                  <a:gd name="T20" fmla="*/ 14 w 27"/>
                  <a:gd name="T21" fmla="*/ 14 h 78"/>
                  <a:gd name="T22" fmla="*/ 24 w 27"/>
                  <a:gd name="T23" fmla="*/ 0 h 78"/>
                  <a:gd name="T24" fmla="*/ 27 w 27"/>
                  <a:gd name="T25" fmla="*/ 0 h 78"/>
                  <a:gd name="T26" fmla="*/ 27 w 27"/>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8">
                    <a:moveTo>
                      <a:pt x="27" y="78"/>
                    </a:moveTo>
                    <a:lnTo>
                      <a:pt x="21" y="78"/>
                    </a:lnTo>
                    <a:lnTo>
                      <a:pt x="21" y="20"/>
                    </a:lnTo>
                    <a:lnTo>
                      <a:pt x="21" y="20"/>
                    </a:lnTo>
                    <a:lnTo>
                      <a:pt x="10" y="24"/>
                    </a:lnTo>
                    <a:lnTo>
                      <a:pt x="10" y="24"/>
                    </a:lnTo>
                    <a:lnTo>
                      <a:pt x="0" y="30"/>
                    </a:lnTo>
                    <a:lnTo>
                      <a:pt x="0" y="20"/>
                    </a:lnTo>
                    <a:lnTo>
                      <a:pt x="0" y="20"/>
                    </a:lnTo>
                    <a:lnTo>
                      <a:pt x="14" y="14"/>
                    </a:lnTo>
                    <a:lnTo>
                      <a:pt x="14" y="14"/>
                    </a:lnTo>
                    <a:lnTo>
                      <a:pt x="24" y="0"/>
                    </a:lnTo>
                    <a:lnTo>
                      <a:pt x="27" y="0"/>
                    </a:lnTo>
                    <a:lnTo>
                      <a:pt x="27"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18"/>
              <p:cNvSpPr>
                <a:spLocks noEditPoints="1"/>
              </p:cNvSpPr>
              <p:nvPr/>
            </p:nvSpPr>
            <p:spPr bwMode="auto">
              <a:xfrm>
                <a:off x="7576246" y="5727141"/>
                <a:ext cx="57706" cy="91650"/>
              </a:xfrm>
              <a:custGeom>
                <a:avLst/>
                <a:gdLst>
                  <a:gd name="T0" fmla="*/ 0 w 51"/>
                  <a:gd name="T1" fmla="*/ 41 h 81"/>
                  <a:gd name="T2" fmla="*/ 0 w 51"/>
                  <a:gd name="T3" fmla="*/ 41 h 81"/>
                  <a:gd name="T4" fmla="*/ 0 w 51"/>
                  <a:gd name="T5" fmla="*/ 20 h 81"/>
                  <a:gd name="T6" fmla="*/ 0 w 51"/>
                  <a:gd name="T7" fmla="*/ 20 h 81"/>
                  <a:gd name="T8" fmla="*/ 7 w 51"/>
                  <a:gd name="T9" fmla="*/ 10 h 81"/>
                  <a:gd name="T10" fmla="*/ 10 w 51"/>
                  <a:gd name="T11" fmla="*/ 7 h 81"/>
                  <a:gd name="T12" fmla="*/ 10 w 51"/>
                  <a:gd name="T13" fmla="*/ 7 h 81"/>
                  <a:gd name="T14" fmla="*/ 17 w 51"/>
                  <a:gd name="T15" fmla="*/ 4 h 81"/>
                  <a:gd name="T16" fmla="*/ 24 w 51"/>
                  <a:gd name="T17" fmla="*/ 0 h 81"/>
                  <a:gd name="T18" fmla="*/ 24 w 51"/>
                  <a:gd name="T19" fmla="*/ 0 h 81"/>
                  <a:gd name="T20" fmla="*/ 34 w 51"/>
                  <a:gd name="T21" fmla="*/ 4 h 81"/>
                  <a:gd name="T22" fmla="*/ 34 w 51"/>
                  <a:gd name="T23" fmla="*/ 4 h 81"/>
                  <a:gd name="T24" fmla="*/ 44 w 51"/>
                  <a:gd name="T25" fmla="*/ 10 h 81"/>
                  <a:gd name="T26" fmla="*/ 44 w 51"/>
                  <a:gd name="T27" fmla="*/ 10 h 81"/>
                  <a:gd name="T28" fmla="*/ 47 w 51"/>
                  <a:gd name="T29" fmla="*/ 24 h 81"/>
                  <a:gd name="T30" fmla="*/ 47 w 51"/>
                  <a:gd name="T31" fmla="*/ 24 h 81"/>
                  <a:gd name="T32" fmla="*/ 51 w 51"/>
                  <a:gd name="T33" fmla="*/ 41 h 81"/>
                  <a:gd name="T34" fmla="*/ 51 w 51"/>
                  <a:gd name="T35" fmla="*/ 41 h 81"/>
                  <a:gd name="T36" fmla="*/ 47 w 51"/>
                  <a:gd name="T37" fmla="*/ 64 h 81"/>
                  <a:gd name="T38" fmla="*/ 47 w 51"/>
                  <a:gd name="T39" fmla="*/ 64 h 81"/>
                  <a:gd name="T40" fmla="*/ 44 w 51"/>
                  <a:gd name="T41" fmla="*/ 71 h 81"/>
                  <a:gd name="T42" fmla="*/ 37 w 51"/>
                  <a:gd name="T43" fmla="*/ 74 h 81"/>
                  <a:gd name="T44" fmla="*/ 37 w 51"/>
                  <a:gd name="T45" fmla="*/ 74 h 81"/>
                  <a:gd name="T46" fmla="*/ 30 w 51"/>
                  <a:gd name="T47" fmla="*/ 78 h 81"/>
                  <a:gd name="T48" fmla="*/ 24 w 51"/>
                  <a:gd name="T49" fmla="*/ 81 h 81"/>
                  <a:gd name="T50" fmla="*/ 24 w 51"/>
                  <a:gd name="T51" fmla="*/ 81 h 81"/>
                  <a:gd name="T52" fmla="*/ 14 w 51"/>
                  <a:gd name="T53" fmla="*/ 78 h 81"/>
                  <a:gd name="T54" fmla="*/ 7 w 51"/>
                  <a:gd name="T55" fmla="*/ 71 h 81"/>
                  <a:gd name="T56" fmla="*/ 7 w 51"/>
                  <a:gd name="T57" fmla="*/ 71 h 81"/>
                  <a:gd name="T58" fmla="*/ 0 w 51"/>
                  <a:gd name="T59" fmla="*/ 61 h 81"/>
                  <a:gd name="T60" fmla="*/ 0 w 51"/>
                  <a:gd name="T61" fmla="*/ 41 h 81"/>
                  <a:gd name="T62" fmla="*/ 0 w 51"/>
                  <a:gd name="T63" fmla="*/ 41 h 81"/>
                  <a:gd name="T64" fmla="*/ 10 w 51"/>
                  <a:gd name="T65" fmla="*/ 41 h 81"/>
                  <a:gd name="T66" fmla="*/ 10 w 51"/>
                  <a:gd name="T67" fmla="*/ 41 h 81"/>
                  <a:gd name="T68" fmla="*/ 10 w 51"/>
                  <a:gd name="T69" fmla="*/ 57 h 81"/>
                  <a:gd name="T70" fmla="*/ 14 w 51"/>
                  <a:gd name="T71" fmla="*/ 67 h 81"/>
                  <a:gd name="T72" fmla="*/ 14 w 51"/>
                  <a:gd name="T73" fmla="*/ 67 h 81"/>
                  <a:gd name="T74" fmla="*/ 17 w 51"/>
                  <a:gd name="T75" fmla="*/ 71 h 81"/>
                  <a:gd name="T76" fmla="*/ 24 w 51"/>
                  <a:gd name="T77" fmla="*/ 74 h 81"/>
                  <a:gd name="T78" fmla="*/ 24 w 51"/>
                  <a:gd name="T79" fmla="*/ 74 h 81"/>
                  <a:gd name="T80" fmla="*/ 30 w 51"/>
                  <a:gd name="T81" fmla="*/ 71 h 81"/>
                  <a:gd name="T82" fmla="*/ 34 w 51"/>
                  <a:gd name="T83" fmla="*/ 67 h 81"/>
                  <a:gd name="T84" fmla="*/ 34 w 51"/>
                  <a:gd name="T85" fmla="*/ 67 h 81"/>
                  <a:gd name="T86" fmla="*/ 37 w 51"/>
                  <a:gd name="T87" fmla="*/ 57 h 81"/>
                  <a:gd name="T88" fmla="*/ 41 w 51"/>
                  <a:gd name="T89" fmla="*/ 41 h 81"/>
                  <a:gd name="T90" fmla="*/ 41 w 51"/>
                  <a:gd name="T91" fmla="*/ 41 h 81"/>
                  <a:gd name="T92" fmla="*/ 37 w 51"/>
                  <a:gd name="T93" fmla="*/ 24 h 81"/>
                  <a:gd name="T94" fmla="*/ 34 w 51"/>
                  <a:gd name="T95" fmla="*/ 17 h 81"/>
                  <a:gd name="T96" fmla="*/ 34 w 51"/>
                  <a:gd name="T97" fmla="*/ 17 h 81"/>
                  <a:gd name="T98" fmla="*/ 30 w 51"/>
                  <a:gd name="T99" fmla="*/ 10 h 81"/>
                  <a:gd name="T100" fmla="*/ 24 w 51"/>
                  <a:gd name="T101" fmla="*/ 10 h 81"/>
                  <a:gd name="T102" fmla="*/ 24 w 51"/>
                  <a:gd name="T103" fmla="*/ 10 h 81"/>
                  <a:gd name="T104" fmla="*/ 17 w 51"/>
                  <a:gd name="T105" fmla="*/ 10 h 81"/>
                  <a:gd name="T106" fmla="*/ 14 w 51"/>
                  <a:gd name="T107" fmla="*/ 14 h 81"/>
                  <a:gd name="T108" fmla="*/ 14 w 51"/>
                  <a:gd name="T109" fmla="*/ 14 h 81"/>
                  <a:gd name="T110" fmla="*/ 10 w 51"/>
                  <a:gd name="T111" fmla="*/ 24 h 81"/>
                  <a:gd name="T112" fmla="*/ 10 w 51"/>
                  <a:gd name="T113" fmla="*/ 41 h 81"/>
                  <a:gd name="T114" fmla="*/ 10 w 51"/>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81">
                    <a:moveTo>
                      <a:pt x="0" y="41"/>
                    </a:moveTo>
                    <a:lnTo>
                      <a:pt x="0" y="41"/>
                    </a:lnTo>
                    <a:lnTo>
                      <a:pt x="0" y="20"/>
                    </a:lnTo>
                    <a:lnTo>
                      <a:pt x="0" y="20"/>
                    </a:lnTo>
                    <a:lnTo>
                      <a:pt x="7" y="10"/>
                    </a:lnTo>
                    <a:lnTo>
                      <a:pt x="10" y="7"/>
                    </a:lnTo>
                    <a:lnTo>
                      <a:pt x="10" y="7"/>
                    </a:lnTo>
                    <a:lnTo>
                      <a:pt x="17" y="4"/>
                    </a:lnTo>
                    <a:lnTo>
                      <a:pt x="24" y="0"/>
                    </a:lnTo>
                    <a:lnTo>
                      <a:pt x="24" y="0"/>
                    </a:lnTo>
                    <a:lnTo>
                      <a:pt x="34" y="4"/>
                    </a:lnTo>
                    <a:lnTo>
                      <a:pt x="34" y="4"/>
                    </a:lnTo>
                    <a:lnTo>
                      <a:pt x="44" y="10"/>
                    </a:lnTo>
                    <a:lnTo>
                      <a:pt x="44" y="10"/>
                    </a:lnTo>
                    <a:lnTo>
                      <a:pt x="47" y="24"/>
                    </a:lnTo>
                    <a:lnTo>
                      <a:pt x="47" y="24"/>
                    </a:lnTo>
                    <a:lnTo>
                      <a:pt x="51" y="41"/>
                    </a:lnTo>
                    <a:lnTo>
                      <a:pt x="51" y="41"/>
                    </a:lnTo>
                    <a:lnTo>
                      <a:pt x="47" y="64"/>
                    </a:lnTo>
                    <a:lnTo>
                      <a:pt x="47" y="64"/>
                    </a:lnTo>
                    <a:lnTo>
                      <a:pt x="44" y="71"/>
                    </a:lnTo>
                    <a:lnTo>
                      <a:pt x="37" y="74"/>
                    </a:lnTo>
                    <a:lnTo>
                      <a:pt x="37" y="74"/>
                    </a:lnTo>
                    <a:lnTo>
                      <a:pt x="30" y="78"/>
                    </a:lnTo>
                    <a:lnTo>
                      <a:pt x="24" y="81"/>
                    </a:lnTo>
                    <a:lnTo>
                      <a:pt x="24" y="81"/>
                    </a:lnTo>
                    <a:lnTo>
                      <a:pt x="14" y="78"/>
                    </a:lnTo>
                    <a:lnTo>
                      <a:pt x="7" y="71"/>
                    </a:lnTo>
                    <a:lnTo>
                      <a:pt x="7" y="71"/>
                    </a:lnTo>
                    <a:lnTo>
                      <a:pt x="0" y="61"/>
                    </a:lnTo>
                    <a:lnTo>
                      <a:pt x="0" y="41"/>
                    </a:lnTo>
                    <a:lnTo>
                      <a:pt x="0" y="41"/>
                    </a:lnTo>
                    <a:close/>
                    <a:moveTo>
                      <a:pt x="10" y="41"/>
                    </a:moveTo>
                    <a:lnTo>
                      <a:pt x="10" y="41"/>
                    </a:lnTo>
                    <a:lnTo>
                      <a:pt x="10" y="57"/>
                    </a:lnTo>
                    <a:lnTo>
                      <a:pt x="14" y="67"/>
                    </a:lnTo>
                    <a:lnTo>
                      <a:pt x="14" y="67"/>
                    </a:lnTo>
                    <a:lnTo>
                      <a:pt x="17" y="71"/>
                    </a:lnTo>
                    <a:lnTo>
                      <a:pt x="24" y="74"/>
                    </a:lnTo>
                    <a:lnTo>
                      <a:pt x="24" y="74"/>
                    </a:lnTo>
                    <a:lnTo>
                      <a:pt x="30" y="71"/>
                    </a:lnTo>
                    <a:lnTo>
                      <a:pt x="34" y="67"/>
                    </a:lnTo>
                    <a:lnTo>
                      <a:pt x="34" y="67"/>
                    </a:lnTo>
                    <a:lnTo>
                      <a:pt x="37" y="57"/>
                    </a:lnTo>
                    <a:lnTo>
                      <a:pt x="41" y="41"/>
                    </a:lnTo>
                    <a:lnTo>
                      <a:pt x="41" y="41"/>
                    </a:lnTo>
                    <a:lnTo>
                      <a:pt x="37" y="24"/>
                    </a:lnTo>
                    <a:lnTo>
                      <a:pt x="34" y="17"/>
                    </a:lnTo>
                    <a:lnTo>
                      <a:pt x="34" y="17"/>
                    </a:lnTo>
                    <a:lnTo>
                      <a:pt x="30" y="10"/>
                    </a:lnTo>
                    <a:lnTo>
                      <a:pt x="24" y="10"/>
                    </a:lnTo>
                    <a:lnTo>
                      <a:pt x="24" y="10"/>
                    </a:lnTo>
                    <a:lnTo>
                      <a:pt x="17" y="10"/>
                    </a:lnTo>
                    <a:lnTo>
                      <a:pt x="14" y="14"/>
                    </a:lnTo>
                    <a:lnTo>
                      <a:pt x="14" y="14"/>
                    </a:lnTo>
                    <a:lnTo>
                      <a:pt x="10"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19"/>
              <p:cNvSpPr>
                <a:spLocks noEditPoints="1"/>
              </p:cNvSpPr>
              <p:nvPr/>
            </p:nvSpPr>
            <p:spPr bwMode="auto">
              <a:xfrm>
                <a:off x="7640740" y="5727141"/>
                <a:ext cx="57706" cy="91650"/>
              </a:xfrm>
              <a:custGeom>
                <a:avLst/>
                <a:gdLst>
                  <a:gd name="T0" fmla="*/ 0 w 51"/>
                  <a:gd name="T1" fmla="*/ 41 h 81"/>
                  <a:gd name="T2" fmla="*/ 0 w 51"/>
                  <a:gd name="T3" fmla="*/ 41 h 81"/>
                  <a:gd name="T4" fmla="*/ 4 w 51"/>
                  <a:gd name="T5" fmla="*/ 20 h 81"/>
                  <a:gd name="T6" fmla="*/ 4 w 51"/>
                  <a:gd name="T7" fmla="*/ 20 h 81"/>
                  <a:gd name="T8" fmla="*/ 7 w 51"/>
                  <a:gd name="T9" fmla="*/ 10 h 81"/>
                  <a:gd name="T10" fmla="*/ 14 w 51"/>
                  <a:gd name="T11" fmla="*/ 7 h 81"/>
                  <a:gd name="T12" fmla="*/ 14 w 51"/>
                  <a:gd name="T13" fmla="*/ 7 h 81"/>
                  <a:gd name="T14" fmla="*/ 21 w 51"/>
                  <a:gd name="T15" fmla="*/ 4 h 81"/>
                  <a:gd name="T16" fmla="*/ 27 w 51"/>
                  <a:gd name="T17" fmla="*/ 0 h 81"/>
                  <a:gd name="T18" fmla="*/ 27 w 51"/>
                  <a:gd name="T19" fmla="*/ 0 h 81"/>
                  <a:gd name="T20" fmla="*/ 37 w 51"/>
                  <a:gd name="T21" fmla="*/ 4 h 81"/>
                  <a:gd name="T22" fmla="*/ 37 w 51"/>
                  <a:gd name="T23" fmla="*/ 4 h 81"/>
                  <a:gd name="T24" fmla="*/ 44 w 51"/>
                  <a:gd name="T25" fmla="*/ 10 h 81"/>
                  <a:gd name="T26" fmla="*/ 44 w 51"/>
                  <a:gd name="T27" fmla="*/ 10 h 81"/>
                  <a:gd name="T28" fmla="*/ 51 w 51"/>
                  <a:gd name="T29" fmla="*/ 24 h 81"/>
                  <a:gd name="T30" fmla="*/ 51 w 51"/>
                  <a:gd name="T31" fmla="*/ 24 h 81"/>
                  <a:gd name="T32" fmla="*/ 51 w 51"/>
                  <a:gd name="T33" fmla="*/ 41 h 81"/>
                  <a:gd name="T34" fmla="*/ 51 w 51"/>
                  <a:gd name="T35" fmla="*/ 41 h 81"/>
                  <a:gd name="T36" fmla="*/ 51 w 51"/>
                  <a:gd name="T37" fmla="*/ 64 h 81"/>
                  <a:gd name="T38" fmla="*/ 51 w 51"/>
                  <a:gd name="T39" fmla="*/ 64 h 81"/>
                  <a:gd name="T40" fmla="*/ 47 w 51"/>
                  <a:gd name="T41" fmla="*/ 71 h 81"/>
                  <a:gd name="T42" fmla="*/ 41 w 51"/>
                  <a:gd name="T43" fmla="*/ 74 h 81"/>
                  <a:gd name="T44" fmla="*/ 41 w 51"/>
                  <a:gd name="T45" fmla="*/ 74 h 81"/>
                  <a:gd name="T46" fmla="*/ 34 w 51"/>
                  <a:gd name="T47" fmla="*/ 78 h 81"/>
                  <a:gd name="T48" fmla="*/ 27 w 51"/>
                  <a:gd name="T49" fmla="*/ 81 h 81"/>
                  <a:gd name="T50" fmla="*/ 27 w 51"/>
                  <a:gd name="T51" fmla="*/ 81 h 81"/>
                  <a:gd name="T52" fmla="*/ 17 w 51"/>
                  <a:gd name="T53" fmla="*/ 78 h 81"/>
                  <a:gd name="T54" fmla="*/ 10 w 51"/>
                  <a:gd name="T55" fmla="*/ 71 h 81"/>
                  <a:gd name="T56" fmla="*/ 10 w 51"/>
                  <a:gd name="T57" fmla="*/ 71 h 81"/>
                  <a:gd name="T58" fmla="*/ 4 w 51"/>
                  <a:gd name="T59" fmla="*/ 61 h 81"/>
                  <a:gd name="T60" fmla="*/ 0 w 51"/>
                  <a:gd name="T61" fmla="*/ 41 h 81"/>
                  <a:gd name="T62" fmla="*/ 0 w 51"/>
                  <a:gd name="T63" fmla="*/ 41 h 81"/>
                  <a:gd name="T64" fmla="*/ 10 w 51"/>
                  <a:gd name="T65" fmla="*/ 41 h 81"/>
                  <a:gd name="T66" fmla="*/ 10 w 51"/>
                  <a:gd name="T67" fmla="*/ 41 h 81"/>
                  <a:gd name="T68" fmla="*/ 14 w 51"/>
                  <a:gd name="T69" fmla="*/ 57 h 81"/>
                  <a:gd name="T70" fmla="*/ 17 w 51"/>
                  <a:gd name="T71" fmla="*/ 67 h 81"/>
                  <a:gd name="T72" fmla="*/ 17 w 51"/>
                  <a:gd name="T73" fmla="*/ 67 h 81"/>
                  <a:gd name="T74" fmla="*/ 21 w 51"/>
                  <a:gd name="T75" fmla="*/ 71 h 81"/>
                  <a:gd name="T76" fmla="*/ 27 w 51"/>
                  <a:gd name="T77" fmla="*/ 74 h 81"/>
                  <a:gd name="T78" fmla="*/ 27 w 51"/>
                  <a:gd name="T79" fmla="*/ 74 h 81"/>
                  <a:gd name="T80" fmla="*/ 34 w 51"/>
                  <a:gd name="T81" fmla="*/ 71 h 81"/>
                  <a:gd name="T82" fmla="*/ 37 w 51"/>
                  <a:gd name="T83" fmla="*/ 67 h 81"/>
                  <a:gd name="T84" fmla="*/ 37 w 51"/>
                  <a:gd name="T85" fmla="*/ 67 h 81"/>
                  <a:gd name="T86" fmla="*/ 41 w 51"/>
                  <a:gd name="T87" fmla="*/ 57 h 81"/>
                  <a:gd name="T88" fmla="*/ 41 w 51"/>
                  <a:gd name="T89" fmla="*/ 41 h 81"/>
                  <a:gd name="T90" fmla="*/ 41 w 51"/>
                  <a:gd name="T91" fmla="*/ 41 h 81"/>
                  <a:gd name="T92" fmla="*/ 41 w 51"/>
                  <a:gd name="T93" fmla="*/ 24 h 81"/>
                  <a:gd name="T94" fmla="*/ 37 w 51"/>
                  <a:gd name="T95" fmla="*/ 17 h 81"/>
                  <a:gd name="T96" fmla="*/ 37 w 51"/>
                  <a:gd name="T97" fmla="*/ 17 h 81"/>
                  <a:gd name="T98" fmla="*/ 34 w 51"/>
                  <a:gd name="T99" fmla="*/ 10 h 81"/>
                  <a:gd name="T100" fmla="*/ 27 w 51"/>
                  <a:gd name="T101" fmla="*/ 10 h 81"/>
                  <a:gd name="T102" fmla="*/ 27 w 51"/>
                  <a:gd name="T103" fmla="*/ 10 h 81"/>
                  <a:gd name="T104" fmla="*/ 21 w 51"/>
                  <a:gd name="T105" fmla="*/ 10 h 81"/>
                  <a:gd name="T106" fmla="*/ 17 w 51"/>
                  <a:gd name="T107" fmla="*/ 14 h 81"/>
                  <a:gd name="T108" fmla="*/ 17 w 51"/>
                  <a:gd name="T109" fmla="*/ 14 h 81"/>
                  <a:gd name="T110" fmla="*/ 14 w 51"/>
                  <a:gd name="T111" fmla="*/ 24 h 81"/>
                  <a:gd name="T112" fmla="*/ 10 w 51"/>
                  <a:gd name="T113" fmla="*/ 41 h 81"/>
                  <a:gd name="T114" fmla="*/ 10 w 51"/>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81">
                    <a:moveTo>
                      <a:pt x="0" y="41"/>
                    </a:moveTo>
                    <a:lnTo>
                      <a:pt x="0" y="41"/>
                    </a:lnTo>
                    <a:lnTo>
                      <a:pt x="4" y="20"/>
                    </a:lnTo>
                    <a:lnTo>
                      <a:pt x="4" y="20"/>
                    </a:lnTo>
                    <a:lnTo>
                      <a:pt x="7" y="10"/>
                    </a:lnTo>
                    <a:lnTo>
                      <a:pt x="14" y="7"/>
                    </a:lnTo>
                    <a:lnTo>
                      <a:pt x="14" y="7"/>
                    </a:lnTo>
                    <a:lnTo>
                      <a:pt x="21" y="4"/>
                    </a:lnTo>
                    <a:lnTo>
                      <a:pt x="27" y="0"/>
                    </a:lnTo>
                    <a:lnTo>
                      <a:pt x="27" y="0"/>
                    </a:lnTo>
                    <a:lnTo>
                      <a:pt x="37" y="4"/>
                    </a:lnTo>
                    <a:lnTo>
                      <a:pt x="37" y="4"/>
                    </a:lnTo>
                    <a:lnTo>
                      <a:pt x="44" y="10"/>
                    </a:lnTo>
                    <a:lnTo>
                      <a:pt x="44" y="10"/>
                    </a:lnTo>
                    <a:lnTo>
                      <a:pt x="51" y="24"/>
                    </a:lnTo>
                    <a:lnTo>
                      <a:pt x="51" y="24"/>
                    </a:lnTo>
                    <a:lnTo>
                      <a:pt x="51" y="41"/>
                    </a:lnTo>
                    <a:lnTo>
                      <a:pt x="51" y="41"/>
                    </a:lnTo>
                    <a:lnTo>
                      <a:pt x="51" y="64"/>
                    </a:lnTo>
                    <a:lnTo>
                      <a:pt x="51" y="64"/>
                    </a:lnTo>
                    <a:lnTo>
                      <a:pt x="47" y="71"/>
                    </a:lnTo>
                    <a:lnTo>
                      <a:pt x="41" y="74"/>
                    </a:lnTo>
                    <a:lnTo>
                      <a:pt x="41" y="74"/>
                    </a:lnTo>
                    <a:lnTo>
                      <a:pt x="34" y="78"/>
                    </a:lnTo>
                    <a:lnTo>
                      <a:pt x="27" y="81"/>
                    </a:lnTo>
                    <a:lnTo>
                      <a:pt x="27" y="81"/>
                    </a:lnTo>
                    <a:lnTo>
                      <a:pt x="17" y="78"/>
                    </a:lnTo>
                    <a:lnTo>
                      <a:pt x="10" y="71"/>
                    </a:lnTo>
                    <a:lnTo>
                      <a:pt x="10" y="71"/>
                    </a:lnTo>
                    <a:lnTo>
                      <a:pt x="4" y="61"/>
                    </a:lnTo>
                    <a:lnTo>
                      <a:pt x="0" y="41"/>
                    </a:lnTo>
                    <a:lnTo>
                      <a:pt x="0" y="41"/>
                    </a:lnTo>
                    <a:close/>
                    <a:moveTo>
                      <a:pt x="10" y="41"/>
                    </a:moveTo>
                    <a:lnTo>
                      <a:pt x="10" y="41"/>
                    </a:lnTo>
                    <a:lnTo>
                      <a:pt x="14" y="57"/>
                    </a:lnTo>
                    <a:lnTo>
                      <a:pt x="17" y="67"/>
                    </a:lnTo>
                    <a:lnTo>
                      <a:pt x="17" y="67"/>
                    </a:lnTo>
                    <a:lnTo>
                      <a:pt x="21" y="71"/>
                    </a:lnTo>
                    <a:lnTo>
                      <a:pt x="27" y="74"/>
                    </a:lnTo>
                    <a:lnTo>
                      <a:pt x="27" y="74"/>
                    </a:lnTo>
                    <a:lnTo>
                      <a:pt x="34" y="71"/>
                    </a:lnTo>
                    <a:lnTo>
                      <a:pt x="37" y="67"/>
                    </a:lnTo>
                    <a:lnTo>
                      <a:pt x="37" y="67"/>
                    </a:lnTo>
                    <a:lnTo>
                      <a:pt x="41" y="57"/>
                    </a:lnTo>
                    <a:lnTo>
                      <a:pt x="41" y="41"/>
                    </a:lnTo>
                    <a:lnTo>
                      <a:pt x="41" y="41"/>
                    </a:lnTo>
                    <a:lnTo>
                      <a:pt x="41" y="24"/>
                    </a:lnTo>
                    <a:lnTo>
                      <a:pt x="37" y="17"/>
                    </a:lnTo>
                    <a:lnTo>
                      <a:pt x="37" y="17"/>
                    </a:lnTo>
                    <a:lnTo>
                      <a:pt x="34" y="10"/>
                    </a:lnTo>
                    <a:lnTo>
                      <a:pt x="27" y="10"/>
                    </a:lnTo>
                    <a:lnTo>
                      <a:pt x="27" y="10"/>
                    </a:lnTo>
                    <a:lnTo>
                      <a:pt x="21" y="10"/>
                    </a:lnTo>
                    <a:lnTo>
                      <a:pt x="17" y="14"/>
                    </a:lnTo>
                    <a:lnTo>
                      <a:pt x="17" y="14"/>
                    </a:lnTo>
                    <a:lnTo>
                      <a:pt x="14"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Line 120"/>
              <p:cNvSpPr>
                <a:spLocks noChangeShapeType="1"/>
              </p:cNvSpPr>
              <p:nvPr/>
            </p:nvSpPr>
            <p:spPr bwMode="auto">
              <a:xfrm>
                <a:off x="6445897" y="5659252"/>
                <a:ext cx="15841"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Freeform 121"/>
              <p:cNvSpPr>
                <a:spLocks noEditPoints="1"/>
              </p:cNvSpPr>
              <p:nvPr/>
            </p:nvSpPr>
            <p:spPr bwMode="auto">
              <a:xfrm>
                <a:off x="6347459" y="5604941"/>
                <a:ext cx="56574" cy="88255"/>
              </a:xfrm>
              <a:custGeom>
                <a:avLst/>
                <a:gdLst>
                  <a:gd name="T0" fmla="*/ 0 w 50"/>
                  <a:gd name="T1" fmla="*/ 41 h 78"/>
                  <a:gd name="T2" fmla="*/ 0 w 50"/>
                  <a:gd name="T3" fmla="*/ 41 h 78"/>
                  <a:gd name="T4" fmla="*/ 3 w 50"/>
                  <a:gd name="T5" fmla="*/ 17 h 78"/>
                  <a:gd name="T6" fmla="*/ 3 w 50"/>
                  <a:gd name="T7" fmla="*/ 17 h 78"/>
                  <a:gd name="T8" fmla="*/ 6 w 50"/>
                  <a:gd name="T9" fmla="*/ 11 h 78"/>
                  <a:gd name="T10" fmla="*/ 13 w 50"/>
                  <a:gd name="T11" fmla="*/ 4 h 78"/>
                  <a:gd name="T12" fmla="*/ 13 w 50"/>
                  <a:gd name="T13" fmla="*/ 4 h 78"/>
                  <a:gd name="T14" fmla="*/ 16 w 50"/>
                  <a:gd name="T15" fmla="*/ 0 h 78"/>
                  <a:gd name="T16" fmla="*/ 26 w 50"/>
                  <a:gd name="T17" fmla="*/ 0 h 78"/>
                  <a:gd name="T18" fmla="*/ 26 w 50"/>
                  <a:gd name="T19" fmla="*/ 0 h 78"/>
                  <a:gd name="T20" fmla="*/ 37 w 50"/>
                  <a:gd name="T21" fmla="*/ 4 h 78"/>
                  <a:gd name="T22" fmla="*/ 37 w 50"/>
                  <a:gd name="T23" fmla="*/ 4 h 78"/>
                  <a:gd name="T24" fmla="*/ 43 w 50"/>
                  <a:gd name="T25" fmla="*/ 11 h 78"/>
                  <a:gd name="T26" fmla="*/ 43 w 50"/>
                  <a:gd name="T27" fmla="*/ 11 h 78"/>
                  <a:gd name="T28" fmla="*/ 50 w 50"/>
                  <a:gd name="T29" fmla="*/ 21 h 78"/>
                  <a:gd name="T30" fmla="*/ 50 w 50"/>
                  <a:gd name="T31" fmla="*/ 21 h 78"/>
                  <a:gd name="T32" fmla="*/ 50 w 50"/>
                  <a:gd name="T33" fmla="*/ 41 h 78"/>
                  <a:gd name="T34" fmla="*/ 50 w 50"/>
                  <a:gd name="T35" fmla="*/ 41 h 78"/>
                  <a:gd name="T36" fmla="*/ 47 w 50"/>
                  <a:gd name="T37" fmla="*/ 61 h 78"/>
                  <a:gd name="T38" fmla="*/ 47 w 50"/>
                  <a:gd name="T39" fmla="*/ 61 h 78"/>
                  <a:gd name="T40" fmla="*/ 43 w 50"/>
                  <a:gd name="T41" fmla="*/ 71 h 78"/>
                  <a:gd name="T42" fmla="*/ 40 w 50"/>
                  <a:gd name="T43" fmla="*/ 75 h 78"/>
                  <a:gd name="T44" fmla="*/ 40 w 50"/>
                  <a:gd name="T45" fmla="*/ 75 h 78"/>
                  <a:gd name="T46" fmla="*/ 33 w 50"/>
                  <a:gd name="T47" fmla="*/ 78 h 78"/>
                  <a:gd name="T48" fmla="*/ 26 w 50"/>
                  <a:gd name="T49" fmla="*/ 78 h 78"/>
                  <a:gd name="T50" fmla="*/ 26 w 50"/>
                  <a:gd name="T51" fmla="*/ 78 h 78"/>
                  <a:gd name="T52" fmla="*/ 16 w 50"/>
                  <a:gd name="T53" fmla="*/ 78 h 78"/>
                  <a:gd name="T54" fmla="*/ 10 w 50"/>
                  <a:gd name="T55" fmla="*/ 71 h 78"/>
                  <a:gd name="T56" fmla="*/ 10 w 50"/>
                  <a:gd name="T57" fmla="*/ 71 h 78"/>
                  <a:gd name="T58" fmla="*/ 3 w 50"/>
                  <a:gd name="T59" fmla="*/ 58 h 78"/>
                  <a:gd name="T60" fmla="*/ 0 w 50"/>
                  <a:gd name="T61" fmla="*/ 41 h 78"/>
                  <a:gd name="T62" fmla="*/ 0 w 50"/>
                  <a:gd name="T63" fmla="*/ 41 h 78"/>
                  <a:gd name="T64" fmla="*/ 10 w 50"/>
                  <a:gd name="T65" fmla="*/ 41 h 78"/>
                  <a:gd name="T66" fmla="*/ 10 w 50"/>
                  <a:gd name="T67" fmla="*/ 41 h 78"/>
                  <a:gd name="T68" fmla="*/ 13 w 50"/>
                  <a:gd name="T69" fmla="*/ 58 h 78"/>
                  <a:gd name="T70" fmla="*/ 16 w 50"/>
                  <a:gd name="T71" fmla="*/ 64 h 78"/>
                  <a:gd name="T72" fmla="*/ 16 w 50"/>
                  <a:gd name="T73" fmla="*/ 64 h 78"/>
                  <a:gd name="T74" fmla="*/ 20 w 50"/>
                  <a:gd name="T75" fmla="*/ 71 h 78"/>
                  <a:gd name="T76" fmla="*/ 26 w 50"/>
                  <a:gd name="T77" fmla="*/ 71 h 78"/>
                  <a:gd name="T78" fmla="*/ 26 w 50"/>
                  <a:gd name="T79" fmla="*/ 71 h 78"/>
                  <a:gd name="T80" fmla="*/ 33 w 50"/>
                  <a:gd name="T81" fmla="*/ 71 h 78"/>
                  <a:gd name="T82" fmla="*/ 37 w 50"/>
                  <a:gd name="T83" fmla="*/ 64 h 78"/>
                  <a:gd name="T84" fmla="*/ 37 w 50"/>
                  <a:gd name="T85" fmla="*/ 64 h 78"/>
                  <a:gd name="T86" fmla="*/ 40 w 50"/>
                  <a:gd name="T87" fmla="*/ 54 h 78"/>
                  <a:gd name="T88" fmla="*/ 40 w 50"/>
                  <a:gd name="T89" fmla="*/ 41 h 78"/>
                  <a:gd name="T90" fmla="*/ 40 w 50"/>
                  <a:gd name="T91" fmla="*/ 41 h 78"/>
                  <a:gd name="T92" fmla="*/ 40 w 50"/>
                  <a:gd name="T93" fmla="*/ 24 h 78"/>
                  <a:gd name="T94" fmla="*/ 37 w 50"/>
                  <a:gd name="T95" fmla="*/ 14 h 78"/>
                  <a:gd name="T96" fmla="*/ 37 w 50"/>
                  <a:gd name="T97" fmla="*/ 14 h 78"/>
                  <a:gd name="T98" fmla="*/ 33 w 50"/>
                  <a:gd name="T99" fmla="*/ 11 h 78"/>
                  <a:gd name="T100" fmla="*/ 26 w 50"/>
                  <a:gd name="T101" fmla="*/ 7 h 78"/>
                  <a:gd name="T102" fmla="*/ 26 w 50"/>
                  <a:gd name="T103" fmla="*/ 7 h 78"/>
                  <a:gd name="T104" fmla="*/ 20 w 50"/>
                  <a:gd name="T105" fmla="*/ 11 h 78"/>
                  <a:gd name="T106" fmla="*/ 16 w 50"/>
                  <a:gd name="T107" fmla="*/ 14 h 78"/>
                  <a:gd name="T108" fmla="*/ 16 w 50"/>
                  <a:gd name="T109" fmla="*/ 14 h 78"/>
                  <a:gd name="T110" fmla="*/ 13 w 50"/>
                  <a:gd name="T111" fmla="*/ 24 h 78"/>
                  <a:gd name="T112" fmla="*/ 10 w 50"/>
                  <a:gd name="T113" fmla="*/ 41 h 78"/>
                  <a:gd name="T114" fmla="*/ 10 w 50"/>
                  <a:gd name="T115"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41"/>
                    </a:moveTo>
                    <a:lnTo>
                      <a:pt x="0" y="41"/>
                    </a:lnTo>
                    <a:lnTo>
                      <a:pt x="3" y="17"/>
                    </a:lnTo>
                    <a:lnTo>
                      <a:pt x="3" y="17"/>
                    </a:lnTo>
                    <a:lnTo>
                      <a:pt x="6" y="11"/>
                    </a:lnTo>
                    <a:lnTo>
                      <a:pt x="13" y="4"/>
                    </a:lnTo>
                    <a:lnTo>
                      <a:pt x="13" y="4"/>
                    </a:lnTo>
                    <a:lnTo>
                      <a:pt x="16" y="0"/>
                    </a:lnTo>
                    <a:lnTo>
                      <a:pt x="26" y="0"/>
                    </a:lnTo>
                    <a:lnTo>
                      <a:pt x="26" y="0"/>
                    </a:lnTo>
                    <a:lnTo>
                      <a:pt x="37" y="4"/>
                    </a:lnTo>
                    <a:lnTo>
                      <a:pt x="37" y="4"/>
                    </a:lnTo>
                    <a:lnTo>
                      <a:pt x="43" y="11"/>
                    </a:lnTo>
                    <a:lnTo>
                      <a:pt x="43" y="11"/>
                    </a:lnTo>
                    <a:lnTo>
                      <a:pt x="50" y="21"/>
                    </a:lnTo>
                    <a:lnTo>
                      <a:pt x="50" y="21"/>
                    </a:lnTo>
                    <a:lnTo>
                      <a:pt x="50" y="41"/>
                    </a:lnTo>
                    <a:lnTo>
                      <a:pt x="50" y="41"/>
                    </a:lnTo>
                    <a:lnTo>
                      <a:pt x="47" y="61"/>
                    </a:lnTo>
                    <a:lnTo>
                      <a:pt x="47" y="61"/>
                    </a:lnTo>
                    <a:lnTo>
                      <a:pt x="43" y="71"/>
                    </a:lnTo>
                    <a:lnTo>
                      <a:pt x="40" y="75"/>
                    </a:lnTo>
                    <a:lnTo>
                      <a:pt x="40" y="75"/>
                    </a:lnTo>
                    <a:lnTo>
                      <a:pt x="33" y="78"/>
                    </a:lnTo>
                    <a:lnTo>
                      <a:pt x="26" y="78"/>
                    </a:lnTo>
                    <a:lnTo>
                      <a:pt x="26" y="78"/>
                    </a:lnTo>
                    <a:lnTo>
                      <a:pt x="16" y="78"/>
                    </a:lnTo>
                    <a:lnTo>
                      <a:pt x="10" y="71"/>
                    </a:lnTo>
                    <a:lnTo>
                      <a:pt x="10" y="71"/>
                    </a:lnTo>
                    <a:lnTo>
                      <a:pt x="3" y="58"/>
                    </a:lnTo>
                    <a:lnTo>
                      <a:pt x="0" y="41"/>
                    </a:lnTo>
                    <a:lnTo>
                      <a:pt x="0" y="41"/>
                    </a:lnTo>
                    <a:close/>
                    <a:moveTo>
                      <a:pt x="10" y="41"/>
                    </a:moveTo>
                    <a:lnTo>
                      <a:pt x="10" y="41"/>
                    </a:lnTo>
                    <a:lnTo>
                      <a:pt x="13" y="58"/>
                    </a:lnTo>
                    <a:lnTo>
                      <a:pt x="16" y="64"/>
                    </a:lnTo>
                    <a:lnTo>
                      <a:pt x="16" y="64"/>
                    </a:lnTo>
                    <a:lnTo>
                      <a:pt x="20" y="71"/>
                    </a:lnTo>
                    <a:lnTo>
                      <a:pt x="26" y="71"/>
                    </a:lnTo>
                    <a:lnTo>
                      <a:pt x="26" y="71"/>
                    </a:lnTo>
                    <a:lnTo>
                      <a:pt x="33" y="71"/>
                    </a:lnTo>
                    <a:lnTo>
                      <a:pt x="37" y="64"/>
                    </a:lnTo>
                    <a:lnTo>
                      <a:pt x="37" y="64"/>
                    </a:lnTo>
                    <a:lnTo>
                      <a:pt x="40" y="54"/>
                    </a:lnTo>
                    <a:lnTo>
                      <a:pt x="40" y="41"/>
                    </a:lnTo>
                    <a:lnTo>
                      <a:pt x="40" y="41"/>
                    </a:lnTo>
                    <a:lnTo>
                      <a:pt x="40" y="24"/>
                    </a:lnTo>
                    <a:lnTo>
                      <a:pt x="37" y="14"/>
                    </a:lnTo>
                    <a:lnTo>
                      <a:pt x="37" y="14"/>
                    </a:lnTo>
                    <a:lnTo>
                      <a:pt x="33" y="11"/>
                    </a:lnTo>
                    <a:lnTo>
                      <a:pt x="26" y="7"/>
                    </a:lnTo>
                    <a:lnTo>
                      <a:pt x="26" y="7"/>
                    </a:lnTo>
                    <a:lnTo>
                      <a:pt x="20" y="11"/>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Line 122"/>
              <p:cNvSpPr>
                <a:spLocks noChangeShapeType="1"/>
              </p:cNvSpPr>
              <p:nvPr/>
            </p:nvSpPr>
            <p:spPr bwMode="auto">
              <a:xfrm>
                <a:off x="6449292" y="5342438"/>
                <a:ext cx="35076"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Freeform 123"/>
              <p:cNvSpPr>
                <a:spLocks/>
              </p:cNvSpPr>
              <p:nvPr/>
            </p:nvSpPr>
            <p:spPr bwMode="auto">
              <a:xfrm>
                <a:off x="6221864" y="5285864"/>
                <a:ext cx="29418" cy="87124"/>
              </a:xfrm>
              <a:custGeom>
                <a:avLst/>
                <a:gdLst>
                  <a:gd name="T0" fmla="*/ 26 w 26"/>
                  <a:gd name="T1" fmla="*/ 77 h 77"/>
                  <a:gd name="T2" fmla="*/ 16 w 26"/>
                  <a:gd name="T3" fmla="*/ 77 h 77"/>
                  <a:gd name="T4" fmla="*/ 16 w 26"/>
                  <a:gd name="T5" fmla="*/ 17 h 77"/>
                  <a:gd name="T6" fmla="*/ 16 w 26"/>
                  <a:gd name="T7" fmla="*/ 17 h 77"/>
                  <a:gd name="T8" fmla="*/ 10 w 26"/>
                  <a:gd name="T9" fmla="*/ 23 h 77"/>
                  <a:gd name="T10" fmla="*/ 10 w 26"/>
                  <a:gd name="T11" fmla="*/ 23 h 77"/>
                  <a:gd name="T12" fmla="*/ 0 w 26"/>
                  <a:gd name="T13" fmla="*/ 30 h 77"/>
                  <a:gd name="T14" fmla="*/ 0 w 26"/>
                  <a:gd name="T15" fmla="*/ 20 h 77"/>
                  <a:gd name="T16" fmla="*/ 0 w 26"/>
                  <a:gd name="T17" fmla="*/ 20 h 77"/>
                  <a:gd name="T18" fmla="*/ 13 w 26"/>
                  <a:gd name="T19" fmla="*/ 10 h 77"/>
                  <a:gd name="T20" fmla="*/ 13 w 26"/>
                  <a:gd name="T21" fmla="*/ 10 h 77"/>
                  <a:gd name="T22" fmla="*/ 20 w 26"/>
                  <a:gd name="T23" fmla="*/ 0 h 77"/>
                  <a:gd name="T24" fmla="*/ 26 w 26"/>
                  <a:gd name="T25" fmla="*/ 0 h 77"/>
                  <a:gd name="T26" fmla="*/ 26 w 26"/>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77">
                    <a:moveTo>
                      <a:pt x="26" y="77"/>
                    </a:moveTo>
                    <a:lnTo>
                      <a:pt x="16" y="77"/>
                    </a:lnTo>
                    <a:lnTo>
                      <a:pt x="16" y="17"/>
                    </a:lnTo>
                    <a:lnTo>
                      <a:pt x="16" y="17"/>
                    </a:lnTo>
                    <a:lnTo>
                      <a:pt x="10" y="23"/>
                    </a:lnTo>
                    <a:lnTo>
                      <a:pt x="10" y="23"/>
                    </a:lnTo>
                    <a:lnTo>
                      <a:pt x="0" y="30"/>
                    </a:lnTo>
                    <a:lnTo>
                      <a:pt x="0" y="20"/>
                    </a:lnTo>
                    <a:lnTo>
                      <a:pt x="0" y="20"/>
                    </a:lnTo>
                    <a:lnTo>
                      <a:pt x="13" y="10"/>
                    </a:lnTo>
                    <a:lnTo>
                      <a:pt x="13" y="10"/>
                    </a:lnTo>
                    <a:lnTo>
                      <a:pt x="20" y="0"/>
                    </a:lnTo>
                    <a:lnTo>
                      <a:pt x="26" y="0"/>
                    </a:lnTo>
                    <a:lnTo>
                      <a:pt x="26"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124"/>
              <p:cNvSpPr>
                <a:spLocks noEditPoints="1"/>
              </p:cNvSpPr>
              <p:nvPr/>
            </p:nvSpPr>
            <p:spPr bwMode="auto">
              <a:xfrm>
                <a:off x="6278438" y="5285864"/>
                <a:ext cx="56574" cy="91650"/>
              </a:xfrm>
              <a:custGeom>
                <a:avLst/>
                <a:gdLst>
                  <a:gd name="T0" fmla="*/ 0 w 50"/>
                  <a:gd name="T1" fmla="*/ 40 h 81"/>
                  <a:gd name="T2" fmla="*/ 0 w 50"/>
                  <a:gd name="T3" fmla="*/ 40 h 81"/>
                  <a:gd name="T4" fmla="*/ 3 w 50"/>
                  <a:gd name="T5" fmla="*/ 17 h 81"/>
                  <a:gd name="T6" fmla="*/ 3 w 50"/>
                  <a:gd name="T7" fmla="*/ 17 h 81"/>
                  <a:gd name="T8" fmla="*/ 7 w 50"/>
                  <a:gd name="T9" fmla="*/ 10 h 81"/>
                  <a:gd name="T10" fmla="*/ 13 w 50"/>
                  <a:gd name="T11" fmla="*/ 7 h 81"/>
                  <a:gd name="T12" fmla="*/ 13 w 50"/>
                  <a:gd name="T13" fmla="*/ 7 h 81"/>
                  <a:gd name="T14" fmla="*/ 20 w 50"/>
                  <a:gd name="T15" fmla="*/ 3 h 81"/>
                  <a:gd name="T16" fmla="*/ 27 w 50"/>
                  <a:gd name="T17" fmla="*/ 0 h 81"/>
                  <a:gd name="T18" fmla="*/ 27 w 50"/>
                  <a:gd name="T19" fmla="*/ 0 h 81"/>
                  <a:gd name="T20" fmla="*/ 37 w 50"/>
                  <a:gd name="T21" fmla="*/ 3 h 81"/>
                  <a:gd name="T22" fmla="*/ 37 w 50"/>
                  <a:gd name="T23" fmla="*/ 3 h 81"/>
                  <a:gd name="T24" fmla="*/ 44 w 50"/>
                  <a:gd name="T25" fmla="*/ 10 h 81"/>
                  <a:gd name="T26" fmla="*/ 44 w 50"/>
                  <a:gd name="T27" fmla="*/ 10 h 81"/>
                  <a:gd name="T28" fmla="*/ 50 w 50"/>
                  <a:gd name="T29" fmla="*/ 23 h 81"/>
                  <a:gd name="T30" fmla="*/ 50 w 50"/>
                  <a:gd name="T31" fmla="*/ 23 h 81"/>
                  <a:gd name="T32" fmla="*/ 50 w 50"/>
                  <a:gd name="T33" fmla="*/ 40 h 81"/>
                  <a:gd name="T34" fmla="*/ 50 w 50"/>
                  <a:gd name="T35" fmla="*/ 40 h 81"/>
                  <a:gd name="T36" fmla="*/ 50 w 50"/>
                  <a:gd name="T37" fmla="*/ 60 h 81"/>
                  <a:gd name="T38" fmla="*/ 50 w 50"/>
                  <a:gd name="T39" fmla="*/ 60 h 81"/>
                  <a:gd name="T40" fmla="*/ 47 w 50"/>
                  <a:gd name="T41" fmla="*/ 71 h 81"/>
                  <a:gd name="T42" fmla="*/ 40 w 50"/>
                  <a:gd name="T43" fmla="*/ 74 h 81"/>
                  <a:gd name="T44" fmla="*/ 40 w 50"/>
                  <a:gd name="T45" fmla="*/ 74 h 81"/>
                  <a:gd name="T46" fmla="*/ 34 w 50"/>
                  <a:gd name="T47" fmla="*/ 77 h 81"/>
                  <a:gd name="T48" fmla="*/ 27 w 50"/>
                  <a:gd name="T49" fmla="*/ 81 h 81"/>
                  <a:gd name="T50" fmla="*/ 27 w 50"/>
                  <a:gd name="T51" fmla="*/ 81 h 81"/>
                  <a:gd name="T52" fmla="*/ 17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7 w 50"/>
                  <a:gd name="T71" fmla="*/ 64 h 81"/>
                  <a:gd name="T72" fmla="*/ 17 w 50"/>
                  <a:gd name="T73" fmla="*/ 64 h 81"/>
                  <a:gd name="T74" fmla="*/ 20 w 50"/>
                  <a:gd name="T75" fmla="*/ 71 h 81"/>
                  <a:gd name="T76" fmla="*/ 27 w 50"/>
                  <a:gd name="T77" fmla="*/ 71 h 81"/>
                  <a:gd name="T78" fmla="*/ 27 w 50"/>
                  <a:gd name="T79" fmla="*/ 71 h 81"/>
                  <a:gd name="T80" fmla="*/ 34 w 50"/>
                  <a:gd name="T81" fmla="*/ 71 h 81"/>
                  <a:gd name="T82" fmla="*/ 37 w 50"/>
                  <a:gd name="T83" fmla="*/ 64 h 81"/>
                  <a:gd name="T84" fmla="*/ 37 w 50"/>
                  <a:gd name="T85" fmla="*/ 64 h 81"/>
                  <a:gd name="T86" fmla="*/ 40 w 50"/>
                  <a:gd name="T87" fmla="*/ 57 h 81"/>
                  <a:gd name="T88" fmla="*/ 44 w 50"/>
                  <a:gd name="T89" fmla="*/ 40 h 81"/>
                  <a:gd name="T90" fmla="*/ 44 w 50"/>
                  <a:gd name="T91" fmla="*/ 40 h 81"/>
                  <a:gd name="T92" fmla="*/ 40 w 50"/>
                  <a:gd name="T93" fmla="*/ 23 h 81"/>
                  <a:gd name="T94" fmla="*/ 37 w 50"/>
                  <a:gd name="T95" fmla="*/ 13 h 81"/>
                  <a:gd name="T96" fmla="*/ 37 w 50"/>
                  <a:gd name="T97" fmla="*/ 13 h 81"/>
                  <a:gd name="T98" fmla="*/ 34 w 50"/>
                  <a:gd name="T99" fmla="*/ 10 h 81"/>
                  <a:gd name="T100" fmla="*/ 27 w 50"/>
                  <a:gd name="T101" fmla="*/ 10 h 81"/>
                  <a:gd name="T102" fmla="*/ 27 w 50"/>
                  <a:gd name="T103" fmla="*/ 10 h 81"/>
                  <a:gd name="T104" fmla="*/ 20 w 50"/>
                  <a:gd name="T105" fmla="*/ 10 h 81"/>
                  <a:gd name="T106" fmla="*/ 17 w 50"/>
                  <a:gd name="T107" fmla="*/ 13 h 81"/>
                  <a:gd name="T108" fmla="*/ 17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7" y="10"/>
                    </a:lnTo>
                    <a:lnTo>
                      <a:pt x="13" y="7"/>
                    </a:lnTo>
                    <a:lnTo>
                      <a:pt x="13" y="7"/>
                    </a:lnTo>
                    <a:lnTo>
                      <a:pt x="20" y="3"/>
                    </a:lnTo>
                    <a:lnTo>
                      <a:pt x="27" y="0"/>
                    </a:lnTo>
                    <a:lnTo>
                      <a:pt x="27" y="0"/>
                    </a:lnTo>
                    <a:lnTo>
                      <a:pt x="37" y="3"/>
                    </a:lnTo>
                    <a:lnTo>
                      <a:pt x="37" y="3"/>
                    </a:lnTo>
                    <a:lnTo>
                      <a:pt x="44" y="10"/>
                    </a:lnTo>
                    <a:lnTo>
                      <a:pt x="44" y="10"/>
                    </a:lnTo>
                    <a:lnTo>
                      <a:pt x="50" y="23"/>
                    </a:lnTo>
                    <a:lnTo>
                      <a:pt x="50" y="23"/>
                    </a:lnTo>
                    <a:lnTo>
                      <a:pt x="50" y="40"/>
                    </a:lnTo>
                    <a:lnTo>
                      <a:pt x="50" y="40"/>
                    </a:lnTo>
                    <a:lnTo>
                      <a:pt x="50" y="60"/>
                    </a:lnTo>
                    <a:lnTo>
                      <a:pt x="50" y="60"/>
                    </a:lnTo>
                    <a:lnTo>
                      <a:pt x="47" y="71"/>
                    </a:lnTo>
                    <a:lnTo>
                      <a:pt x="40" y="74"/>
                    </a:lnTo>
                    <a:lnTo>
                      <a:pt x="40" y="74"/>
                    </a:lnTo>
                    <a:lnTo>
                      <a:pt x="34" y="77"/>
                    </a:lnTo>
                    <a:lnTo>
                      <a:pt x="27" y="81"/>
                    </a:lnTo>
                    <a:lnTo>
                      <a:pt x="27" y="81"/>
                    </a:lnTo>
                    <a:lnTo>
                      <a:pt x="17" y="77"/>
                    </a:lnTo>
                    <a:lnTo>
                      <a:pt x="10" y="71"/>
                    </a:lnTo>
                    <a:lnTo>
                      <a:pt x="10" y="71"/>
                    </a:lnTo>
                    <a:lnTo>
                      <a:pt x="3" y="60"/>
                    </a:lnTo>
                    <a:lnTo>
                      <a:pt x="0" y="40"/>
                    </a:lnTo>
                    <a:lnTo>
                      <a:pt x="0" y="40"/>
                    </a:lnTo>
                    <a:close/>
                    <a:moveTo>
                      <a:pt x="10" y="40"/>
                    </a:moveTo>
                    <a:lnTo>
                      <a:pt x="10" y="40"/>
                    </a:lnTo>
                    <a:lnTo>
                      <a:pt x="13" y="57"/>
                    </a:lnTo>
                    <a:lnTo>
                      <a:pt x="17" y="64"/>
                    </a:lnTo>
                    <a:lnTo>
                      <a:pt x="17" y="64"/>
                    </a:lnTo>
                    <a:lnTo>
                      <a:pt x="20" y="71"/>
                    </a:lnTo>
                    <a:lnTo>
                      <a:pt x="27" y="71"/>
                    </a:lnTo>
                    <a:lnTo>
                      <a:pt x="27" y="71"/>
                    </a:lnTo>
                    <a:lnTo>
                      <a:pt x="34" y="71"/>
                    </a:lnTo>
                    <a:lnTo>
                      <a:pt x="37" y="64"/>
                    </a:lnTo>
                    <a:lnTo>
                      <a:pt x="37" y="64"/>
                    </a:lnTo>
                    <a:lnTo>
                      <a:pt x="40" y="57"/>
                    </a:lnTo>
                    <a:lnTo>
                      <a:pt x="44" y="40"/>
                    </a:lnTo>
                    <a:lnTo>
                      <a:pt x="44" y="40"/>
                    </a:lnTo>
                    <a:lnTo>
                      <a:pt x="40" y="23"/>
                    </a:lnTo>
                    <a:lnTo>
                      <a:pt x="37" y="13"/>
                    </a:lnTo>
                    <a:lnTo>
                      <a:pt x="37" y="13"/>
                    </a:lnTo>
                    <a:lnTo>
                      <a:pt x="34" y="10"/>
                    </a:lnTo>
                    <a:lnTo>
                      <a:pt x="27" y="10"/>
                    </a:lnTo>
                    <a:lnTo>
                      <a:pt x="27" y="10"/>
                    </a:lnTo>
                    <a:lnTo>
                      <a:pt x="20" y="10"/>
                    </a:lnTo>
                    <a:lnTo>
                      <a:pt x="17" y="13"/>
                    </a:lnTo>
                    <a:lnTo>
                      <a:pt x="17"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25"/>
              <p:cNvSpPr>
                <a:spLocks noEditPoints="1"/>
              </p:cNvSpPr>
              <p:nvPr/>
            </p:nvSpPr>
            <p:spPr bwMode="auto">
              <a:xfrm>
                <a:off x="6347459" y="5285864"/>
                <a:ext cx="56574" cy="91650"/>
              </a:xfrm>
              <a:custGeom>
                <a:avLst/>
                <a:gdLst>
                  <a:gd name="T0" fmla="*/ 0 w 50"/>
                  <a:gd name="T1" fmla="*/ 40 h 81"/>
                  <a:gd name="T2" fmla="*/ 0 w 50"/>
                  <a:gd name="T3" fmla="*/ 40 h 81"/>
                  <a:gd name="T4" fmla="*/ 3 w 50"/>
                  <a:gd name="T5" fmla="*/ 17 h 81"/>
                  <a:gd name="T6" fmla="*/ 3 w 50"/>
                  <a:gd name="T7" fmla="*/ 17 h 81"/>
                  <a:gd name="T8" fmla="*/ 6 w 50"/>
                  <a:gd name="T9" fmla="*/ 10 h 81"/>
                  <a:gd name="T10" fmla="*/ 13 w 50"/>
                  <a:gd name="T11" fmla="*/ 7 h 81"/>
                  <a:gd name="T12" fmla="*/ 13 w 50"/>
                  <a:gd name="T13" fmla="*/ 7 h 81"/>
                  <a:gd name="T14" fmla="*/ 16 w 50"/>
                  <a:gd name="T15" fmla="*/ 3 h 81"/>
                  <a:gd name="T16" fmla="*/ 26 w 50"/>
                  <a:gd name="T17" fmla="*/ 0 h 81"/>
                  <a:gd name="T18" fmla="*/ 26 w 50"/>
                  <a:gd name="T19" fmla="*/ 0 h 81"/>
                  <a:gd name="T20" fmla="*/ 37 w 50"/>
                  <a:gd name="T21" fmla="*/ 3 h 81"/>
                  <a:gd name="T22" fmla="*/ 37 w 50"/>
                  <a:gd name="T23" fmla="*/ 3 h 81"/>
                  <a:gd name="T24" fmla="*/ 43 w 50"/>
                  <a:gd name="T25" fmla="*/ 10 h 81"/>
                  <a:gd name="T26" fmla="*/ 43 w 50"/>
                  <a:gd name="T27" fmla="*/ 10 h 81"/>
                  <a:gd name="T28" fmla="*/ 50 w 50"/>
                  <a:gd name="T29" fmla="*/ 23 h 81"/>
                  <a:gd name="T30" fmla="*/ 50 w 50"/>
                  <a:gd name="T31" fmla="*/ 23 h 81"/>
                  <a:gd name="T32" fmla="*/ 50 w 50"/>
                  <a:gd name="T33" fmla="*/ 40 h 81"/>
                  <a:gd name="T34" fmla="*/ 50 w 50"/>
                  <a:gd name="T35" fmla="*/ 40 h 81"/>
                  <a:gd name="T36" fmla="*/ 47 w 50"/>
                  <a:gd name="T37" fmla="*/ 60 h 81"/>
                  <a:gd name="T38" fmla="*/ 47 w 50"/>
                  <a:gd name="T39" fmla="*/ 60 h 81"/>
                  <a:gd name="T40" fmla="*/ 43 w 50"/>
                  <a:gd name="T41" fmla="*/ 71 h 81"/>
                  <a:gd name="T42" fmla="*/ 40 w 50"/>
                  <a:gd name="T43" fmla="*/ 74 h 81"/>
                  <a:gd name="T44" fmla="*/ 40 w 50"/>
                  <a:gd name="T45" fmla="*/ 74 h 81"/>
                  <a:gd name="T46" fmla="*/ 33 w 50"/>
                  <a:gd name="T47" fmla="*/ 77 h 81"/>
                  <a:gd name="T48" fmla="*/ 26 w 50"/>
                  <a:gd name="T49" fmla="*/ 81 h 81"/>
                  <a:gd name="T50" fmla="*/ 26 w 50"/>
                  <a:gd name="T51" fmla="*/ 81 h 81"/>
                  <a:gd name="T52" fmla="*/ 16 w 50"/>
                  <a:gd name="T53" fmla="*/ 77 h 81"/>
                  <a:gd name="T54" fmla="*/ 10 w 50"/>
                  <a:gd name="T55" fmla="*/ 71 h 81"/>
                  <a:gd name="T56" fmla="*/ 10 w 50"/>
                  <a:gd name="T57" fmla="*/ 71 h 81"/>
                  <a:gd name="T58" fmla="*/ 3 w 50"/>
                  <a:gd name="T59" fmla="*/ 60 h 81"/>
                  <a:gd name="T60" fmla="*/ 0 w 50"/>
                  <a:gd name="T61" fmla="*/ 40 h 81"/>
                  <a:gd name="T62" fmla="*/ 0 w 50"/>
                  <a:gd name="T63" fmla="*/ 40 h 81"/>
                  <a:gd name="T64" fmla="*/ 10 w 50"/>
                  <a:gd name="T65" fmla="*/ 40 h 81"/>
                  <a:gd name="T66" fmla="*/ 10 w 50"/>
                  <a:gd name="T67" fmla="*/ 40 h 81"/>
                  <a:gd name="T68" fmla="*/ 13 w 50"/>
                  <a:gd name="T69" fmla="*/ 57 h 81"/>
                  <a:gd name="T70" fmla="*/ 16 w 50"/>
                  <a:gd name="T71" fmla="*/ 64 h 81"/>
                  <a:gd name="T72" fmla="*/ 16 w 50"/>
                  <a:gd name="T73" fmla="*/ 64 h 81"/>
                  <a:gd name="T74" fmla="*/ 20 w 50"/>
                  <a:gd name="T75" fmla="*/ 71 h 81"/>
                  <a:gd name="T76" fmla="*/ 26 w 50"/>
                  <a:gd name="T77" fmla="*/ 71 h 81"/>
                  <a:gd name="T78" fmla="*/ 26 w 50"/>
                  <a:gd name="T79" fmla="*/ 71 h 81"/>
                  <a:gd name="T80" fmla="*/ 33 w 50"/>
                  <a:gd name="T81" fmla="*/ 71 h 81"/>
                  <a:gd name="T82" fmla="*/ 37 w 50"/>
                  <a:gd name="T83" fmla="*/ 64 h 81"/>
                  <a:gd name="T84" fmla="*/ 37 w 50"/>
                  <a:gd name="T85" fmla="*/ 64 h 81"/>
                  <a:gd name="T86" fmla="*/ 40 w 50"/>
                  <a:gd name="T87" fmla="*/ 57 h 81"/>
                  <a:gd name="T88" fmla="*/ 40 w 50"/>
                  <a:gd name="T89" fmla="*/ 40 h 81"/>
                  <a:gd name="T90" fmla="*/ 40 w 50"/>
                  <a:gd name="T91" fmla="*/ 40 h 81"/>
                  <a:gd name="T92" fmla="*/ 40 w 50"/>
                  <a:gd name="T93" fmla="*/ 23 h 81"/>
                  <a:gd name="T94" fmla="*/ 37 w 50"/>
                  <a:gd name="T95" fmla="*/ 13 h 81"/>
                  <a:gd name="T96" fmla="*/ 37 w 50"/>
                  <a:gd name="T97" fmla="*/ 13 h 81"/>
                  <a:gd name="T98" fmla="*/ 33 w 50"/>
                  <a:gd name="T99" fmla="*/ 10 h 81"/>
                  <a:gd name="T100" fmla="*/ 26 w 50"/>
                  <a:gd name="T101" fmla="*/ 10 h 81"/>
                  <a:gd name="T102" fmla="*/ 26 w 50"/>
                  <a:gd name="T103" fmla="*/ 10 h 81"/>
                  <a:gd name="T104" fmla="*/ 20 w 50"/>
                  <a:gd name="T105" fmla="*/ 10 h 81"/>
                  <a:gd name="T106" fmla="*/ 16 w 50"/>
                  <a:gd name="T107" fmla="*/ 13 h 81"/>
                  <a:gd name="T108" fmla="*/ 16 w 50"/>
                  <a:gd name="T109" fmla="*/ 13 h 81"/>
                  <a:gd name="T110" fmla="*/ 13 w 50"/>
                  <a:gd name="T111" fmla="*/ 23 h 81"/>
                  <a:gd name="T112" fmla="*/ 10 w 50"/>
                  <a:gd name="T113" fmla="*/ 40 h 81"/>
                  <a:gd name="T114" fmla="*/ 10 w 50"/>
                  <a:gd name="T11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0"/>
                    </a:moveTo>
                    <a:lnTo>
                      <a:pt x="0" y="40"/>
                    </a:lnTo>
                    <a:lnTo>
                      <a:pt x="3" y="17"/>
                    </a:lnTo>
                    <a:lnTo>
                      <a:pt x="3" y="17"/>
                    </a:lnTo>
                    <a:lnTo>
                      <a:pt x="6" y="10"/>
                    </a:lnTo>
                    <a:lnTo>
                      <a:pt x="13" y="7"/>
                    </a:lnTo>
                    <a:lnTo>
                      <a:pt x="13" y="7"/>
                    </a:lnTo>
                    <a:lnTo>
                      <a:pt x="16" y="3"/>
                    </a:lnTo>
                    <a:lnTo>
                      <a:pt x="26" y="0"/>
                    </a:lnTo>
                    <a:lnTo>
                      <a:pt x="26" y="0"/>
                    </a:lnTo>
                    <a:lnTo>
                      <a:pt x="37" y="3"/>
                    </a:lnTo>
                    <a:lnTo>
                      <a:pt x="37" y="3"/>
                    </a:lnTo>
                    <a:lnTo>
                      <a:pt x="43" y="10"/>
                    </a:lnTo>
                    <a:lnTo>
                      <a:pt x="43" y="10"/>
                    </a:lnTo>
                    <a:lnTo>
                      <a:pt x="50" y="23"/>
                    </a:lnTo>
                    <a:lnTo>
                      <a:pt x="50" y="23"/>
                    </a:lnTo>
                    <a:lnTo>
                      <a:pt x="50" y="40"/>
                    </a:lnTo>
                    <a:lnTo>
                      <a:pt x="50" y="40"/>
                    </a:lnTo>
                    <a:lnTo>
                      <a:pt x="47" y="60"/>
                    </a:lnTo>
                    <a:lnTo>
                      <a:pt x="47" y="60"/>
                    </a:lnTo>
                    <a:lnTo>
                      <a:pt x="43" y="71"/>
                    </a:lnTo>
                    <a:lnTo>
                      <a:pt x="40" y="74"/>
                    </a:lnTo>
                    <a:lnTo>
                      <a:pt x="40" y="74"/>
                    </a:lnTo>
                    <a:lnTo>
                      <a:pt x="33" y="77"/>
                    </a:lnTo>
                    <a:lnTo>
                      <a:pt x="26" y="81"/>
                    </a:lnTo>
                    <a:lnTo>
                      <a:pt x="26" y="81"/>
                    </a:lnTo>
                    <a:lnTo>
                      <a:pt x="16" y="77"/>
                    </a:lnTo>
                    <a:lnTo>
                      <a:pt x="10" y="71"/>
                    </a:lnTo>
                    <a:lnTo>
                      <a:pt x="10" y="71"/>
                    </a:lnTo>
                    <a:lnTo>
                      <a:pt x="3" y="60"/>
                    </a:lnTo>
                    <a:lnTo>
                      <a:pt x="0" y="40"/>
                    </a:lnTo>
                    <a:lnTo>
                      <a:pt x="0" y="40"/>
                    </a:lnTo>
                    <a:close/>
                    <a:moveTo>
                      <a:pt x="10" y="40"/>
                    </a:moveTo>
                    <a:lnTo>
                      <a:pt x="10" y="40"/>
                    </a:lnTo>
                    <a:lnTo>
                      <a:pt x="13" y="57"/>
                    </a:lnTo>
                    <a:lnTo>
                      <a:pt x="16" y="64"/>
                    </a:lnTo>
                    <a:lnTo>
                      <a:pt x="16" y="64"/>
                    </a:lnTo>
                    <a:lnTo>
                      <a:pt x="20" y="71"/>
                    </a:lnTo>
                    <a:lnTo>
                      <a:pt x="26" y="71"/>
                    </a:lnTo>
                    <a:lnTo>
                      <a:pt x="26" y="71"/>
                    </a:lnTo>
                    <a:lnTo>
                      <a:pt x="33" y="71"/>
                    </a:lnTo>
                    <a:lnTo>
                      <a:pt x="37" y="64"/>
                    </a:lnTo>
                    <a:lnTo>
                      <a:pt x="37" y="64"/>
                    </a:lnTo>
                    <a:lnTo>
                      <a:pt x="40" y="57"/>
                    </a:lnTo>
                    <a:lnTo>
                      <a:pt x="40" y="40"/>
                    </a:lnTo>
                    <a:lnTo>
                      <a:pt x="40" y="40"/>
                    </a:lnTo>
                    <a:lnTo>
                      <a:pt x="40" y="23"/>
                    </a:lnTo>
                    <a:lnTo>
                      <a:pt x="37" y="13"/>
                    </a:lnTo>
                    <a:lnTo>
                      <a:pt x="37" y="13"/>
                    </a:lnTo>
                    <a:lnTo>
                      <a:pt x="33" y="10"/>
                    </a:lnTo>
                    <a:lnTo>
                      <a:pt x="26" y="10"/>
                    </a:lnTo>
                    <a:lnTo>
                      <a:pt x="26" y="10"/>
                    </a:lnTo>
                    <a:lnTo>
                      <a:pt x="20" y="10"/>
                    </a:lnTo>
                    <a:lnTo>
                      <a:pt x="16" y="13"/>
                    </a:lnTo>
                    <a:lnTo>
                      <a:pt x="16" y="13"/>
                    </a:lnTo>
                    <a:lnTo>
                      <a:pt x="13" y="23"/>
                    </a:lnTo>
                    <a:lnTo>
                      <a:pt x="10" y="40"/>
                    </a:lnTo>
                    <a:lnTo>
                      <a:pt x="1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Line 126"/>
              <p:cNvSpPr>
                <a:spLocks noChangeShapeType="1"/>
              </p:cNvSpPr>
              <p:nvPr/>
            </p:nvSpPr>
            <p:spPr bwMode="auto">
              <a:xfrm>
                <a:off x="6449292" y="5023360"/>
                <a:ext cx="35076"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Freeform 127"/>
              <p:cNvSpPr>
                <a:spLocks/>
              </p:cNvSpPr>
              <p:nvPr/>
            </p:nvSpPr>
            <p:spPr bwMode="auto">
              <a:xfrm>
                <a:off x="6209419" y="4965655"/>
                <a:ext cx="57706" cy="88255"/>
              </a:xfrm>
              <a:custGeom>
                <a:avLst/>
                <a:gdLst>
                  <a:gd name="T0" fmla="*/ 51 w 51"/>
                  <a:gd name="T1" fmla="*/ 71 h 78"/>
                  <a:gd name="T2" fmla="*/ 51 w 51"/>
                  <a:gd name="T3" fmla="*/ 78 h 78"/>
                  <a:gd name="T4" fmla="*/ 0 w 51"/>
                  <a:gd name="T5" fmla="*/ 78 h 78"/>
                  <a:gd name="T6" fmla="*/ 0 w 51"/>
                  <a:gd name="T7" fmla="*/ 78 h 78"/>
                  <a:gd name="T8" fmla="*/ 4 w 51"/>
                  <a:gd name="T9" fmla="*/ 71 h 78"/>
                  <a:gd name="T10" fmla="*/ 4 w 51"/>
                  <a:gd name="T11" fmla="*/ 71 h 78"/>
                  <a:gd name="T12" fmla="*/ 11 w 51"/>
                  <a:gd name="T13" fmla="*/ 61 h 78"/>
                  <a:gd name="T14" fmla="*/ 11 w 51"/>
                  <a:gd name="T15" fmla="*/ 61 h 78"/>
                  <a:gd name="T16" fmla="*/ 21 w 51"/>
                  <a:gd name="T17" fmla="*/ 51 h 78"/>
                  <a:gd name="T18" fmla="*/ 21 w 51"/>
                  <a:gd name="T19" fmla="*/ 51 h 78"/>
                  <a:gd name="T20" fmla="*/ 37 w 51"/>
                  <a:gd name="T21" fmla="*/ 34 h 78"/>
                  <a:gd name="T22" fmla="*/ 37 w 51"/>
                  <a:gd name="T23" fmla="*/ 34 h 78"/>
                  <a:gd name="T24" fmla="*/ 44 w 51"/>
                  <a:gd name="T25" fmla="*/ 24 h 78"/>
                  <a:gd name="T26" fmla="*/ 44 w 51"/>
                  <a:gd name="T27" fmla="*/ 24 h 78"/>
                  <a:gd name="T28" fmla="*/ 41 w 51"/>
                  <a:gd name="T29" fmla="*/ 17 h 78"/>
                  <a:gd name="T30" fmla="*/ 37 w 51"/>
                  <a:gd name="T31" fmla="*/ 14 h 78"/>
                  <a:gd name="T32" fmla="*/ 37 w 51"/>
                  <a:gd name="T33" fmla="*/ 14 h 78"/>
                  <a:gd name="T34" fmla="*/ 34 w 51"/>
                  <a:gd name="T35" fmla="*/ 10 h 78"/>
                  <a:gd name="T36" fmla="*/ 27 w 51"/>
                  <a:gd name="T37" fmla="*/ 10 h 78"/>
                  <a:gd name="T38" fmla="*/ 27 w 51"/>
                  <a:gd name="T39" fmla="*/ 10 h 78"/>
                  <a:gd name="T40" fmla="*/ 21 w 51"/>
                  <a:gd name="T41" fmla="*/ 10 h 78"/>
                  <a:gd name="T42" fmla="*/ 17 w 51"/>
                  <a:gd name="T43" fmla="*/ 14 h 78"/>
                  <a:gd name="T44" fmla="*/ 17 w 51"/>
                  <a:gd name="T45" fmla="*/ 14 h 78"/>
                  <a:gd name="T46" fmla="*/ 14 w 51"/>
                  <a:gd name="T47" fmla="*/ 17 h 78"/>
                  <a:gd name="T48" fmla="*/ 14 w 51"/>
                  <a:gd name="T49" fmla="*/ 24 h 78"/>
                  <a:gd name="T50" fmla="*/ 4 w 51"/>
                  <a:gd name="T51" fmla="*/ 24 h 78"/>
                  <a:gd name="T52" fmla="*/ 4 w 51"/>
                  <a:gd name="T53" fmla="*/ 24 h 78"/>
                  <a:gd name="T54" fmla="*/ 7 w 51"/>
                  <a:gd name="T55" fmla="*/ 14 h 78"/>
                  <a:gd name="T56" fmla="*/ 11 w 51"/>
                  <a:gd name="T57" fmla="*/ 7 h 78"/>
                  <a:gd name="T58" fmla="*/ 11 w 51"/>
                  <a:gd name="T59" fmla="*/ 7 h 78"/>
                  <a:gd name="T60" fmla="*/ 17 w 51"/>
                  <a:gd name="T61" fmla="*/ 4 h 78"/>
                  <a:gd name="T62" fmla="*/ 27 w 51"/>
                  <a:gd name="T63" fmla="*/ 0 h 78"/>
                  <a:gd name="T64" fmla="*/ 27 w 51"/>
                  <a:gd name="T65" fmla="*/ 0 h 78"/>
                  <a:gd name="T66" fmla="*/ 37 w 51"/>
                  <a:gd name="T67" fmla="*/ 4 h 78"/>
                  <a:gd name="T68" fmla="*/ 48 w 51"/>
                  <a:gd name="T69" fmla="*/ 7 h 78"/>
                  <a:gd name="T70" fmla="*/ 48 w 51"/>
                  <a:gd name="T71" fmla="*/ 7 h 78"/>
                  <a:gd name="T72" fmla="*/ 51 w 51"/>
                  <a:gd name="T73" fmla="*/ 14 h 78"/>
                  <a:gd name="T74" fmla="*/ 51 w 51"/>
                  <a:gd name="T75" fmla="*/ 24 h 78"/>
                  <a:gd name="T76" fmla="*/ 51 w 51"/>
                  <a:gd name="T77" fmla="*/ 24 h 78"/>
                  <a:gd name="T78" fmla="*/ 51 w 51"/>
                  <a:gd name="T79" fmla="*/ 34 h 78"/>
                  <a:gd name="T80" fmla="*/ 51 w 51"/>
                  <a:gd name="T81" fmla="*/ 34 h 78"/>
                  <a:gd name="T82" fmla="*/ 44 w 51"/>
                  <a:gd name="T83" fmla="*/ 41 h 78"/>
                  <a:gd name="T84" fmla="*/ 44 w 51"/>
                  <a:gd name="T85" fmla="*/ 41 h 78"/>
                  <a:gd name="T86" fmla="*/ 31 w 51"/>
                  <a:gd name="T87" fmla="*/ 54 h 78"/>
                  <a:gd name="T88" fmla="*/ 31 w 51"/>
                  <a:gd name="T89" fmla="*/ 54 h 78"/>
                  <a:gd name="T90" fmla="*/ 17 w 51"/>
                  <a:gd name="T91" fmla="*/ 64 h 78"/>
                  <a:gd name="T92" fmla="*/ 17 w 51"/>
                  <a:gd name="T93" fmla="*/ 64 h 78"/>
                  <a:gd name="T94" fmla="*/ 14 w 51"/>
                  <a:gd name="T95" fmla="*/ 71 h 78"/>
                  <a:gd name="T96" fmla="*/ 51 w 51"/>
                  <a:gd name="T97" fmla="*/ 7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1" h="78">
                    <a:moveTo>
                      <a:pt x="51" y="71"/>
                    </a:moveTo>
                    <a:lnTo>
                      <a:pt x="51" y="78"/>
                    </a:lnTo>
                    <a:lnTo>
                      <a:pt x="0" y="78"/>
                    </a:lnTo>
                    <a:lnTo>
                      <a:pt x="0" y="78"/>
                    </a:lnTo>
                    <a:lnTo>
                      <a:pt x="4" y="71"/>
                    </a:lnTo>
                    <a:lnTo>
                      <a:pt x="4" y="71"/>
                    </a:lnTo>
                    <a:lnTo>
                      <a:pt x="11" y="61"/>
                    </a:lnTo>
                    <a:lnTo>
                      <a:pt x="11" y="61"/>
                    </a:lnTo>
                    <a:lnTo>
                      <a:pt x="21" y="51"/>
                    </a:lnTo>
                    <a:lnTo>
                      <a:pt x="21" y="51"/>
                    </a:lnTo>
                    <a:lnTo>
                      <a:pt x="37" y="34"/>
                    </a:lnTo>
                    <a:lnTo>
                      <a:pt x="37" y="34"/>
                    </a:lnTo>
                    <a:lnTo>
                      <a:pt x="44" y="24"/>
                    </a:lnTo>
                    <a:lnTo>
                      <a:pt x="44" y="24"/>
                    </a:lnTo>
                    <a:lnTo>
                      <a:pt x="41" y="17"/>
                    </a:lnTo>
                    <a:lnTo>
                      <a:pt x="37" y="14"/>
                    </a:lnTo>
                    <a:lnTo>
                      <a:pt x="37" y="14"/>
                    </a:lnTo>
                    <a:lnTo>
                      <a:pt x="34" y="10"/>
                    </a:lnTo>
                    <a:lnTo>
                      <a:pt x="27" y="10"/>
                    </a:lnTo>
                    <a:lnTo>
                      <a:pt x="27" y="10"/>
                    </a:lnTo>
                    <a:lnTo>
                      <a:pt x="21" y="10"/>
                    </a:lnTo>
                    <a:lnTo>
                      <a:pt x="17" y="14"/>
                    </a:lnTo>
                    <a:lnTo>
                      <a:pt x="17" y="14"/>
                    </a:lnTo>
                    <a:lnTo>
                      <a:pt x="14" y="17"/>
                    </a:lnTo>
                    <a:lnTo>
                      <a:pt x="14" y="24"/>
                    </a:lnTo>
                    <a:lnTo>
                      <a:pt x="4" y="24"/>
                    </a:lnTo>
                    <a:lnTo>
                      <a:pt x="4" y="24"/>
                    </a:lnTo>
                    <a:lnTo>
                      <a:pt x="7" y="14"/>
                    </a:lnTo>
                    <a:lnTo>
                      <a:pt x="11" y="7"/>
                    </a:lnTo>
                    <a:lnTo>
                      <a:pt x="11" y="7"/>
                    </a:lnTo>
                    <a:lnTo>
                      <a:pt x="17" y="4"/>
                    </a:lnTo>
                    <a:lnTo>
                      <a:pt x="27" y="0"/>
                    </a:lnTo>
                    <a:lnTo>
                      <a:pt x="27" y="0"/>
                    </a:lnTo>
                    <a:lnTo>
                      <a:pt x="37" y="4"/>
                    </a:lnTo>
                    <a:lnTo>
                      <a:pt x="48" y="7"/>
                    </a:lnTo>
                    <a:lnTo>
                      <a:pt x="48" y="7"/>
                    </a:lnTo>
                    <a:lnTo>
                      <a:pt x="51" y="14"/>
                    </a:lnTo>
                    <a:lnTo>
                      <a:pt x="51" y="24"/>
                    </a:lnTo>
                    <a:lnTo>
                      <a:pt x="51" y="24"/>
                    </a:lnTo>
                    <a:lnTo>
                      <a:pt x="51" y="34"/>
                    </a:lnTo>
                    <a:lnTo>
                      <a:pt x="51" y="34"/>
                    </a:lnTo>
                    <a:lnTo>
                      <a:pt x="44" y="41"/>
                    </a:lnTo>
                    <a:lnTo>
                      <a:pt x="44" y="41"/>
                    </a:lnTo>
                    <a:lnTo>
                      <a:pt x="31" y="54"/>
                    </a:lnTo>
                    <a:lnTo>
                      <a:pt x="31" y="54"/>
                    </a:lnTo>
                    <a:lnTo>
                      <a:pt x="17" y="64"/>
                    </a:lnTo>
                    <a:lnTo>
                      <a:pt x="17" y="64"/>
                    </a:lnTo>
                    <a:lnTo>
                      <a:pt x="14" y="71"/>
                    </a:lnTo>
                    <a:lnTo>
                      <a:pt x="5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128"/>
              <p:cNvSpPr>
                <a:spLocks noEditPoints="1"/>
              </p:cNvSpPr>
              <p:nvPr/>
            </p:nvSpPr>
            <p:spPr bwMode="auto">
              <a:xfrm>
                <a:off x="6278438" y="4965655"/>
                <a:ext cx="56574" cy="91650"/>
              </a:xfrm>
              <a:custGeom>
                <a:avLst/>
                <a:gdLst>
                  <a:gd name="T0" fmla="*/ 0 w 50"/>
                  <a:gd name="T1" fmla="*/ 41 h 81"/>
                  <a:gd name="T2" fmla="*/ 0 w 50"/>
                  <a:gd name="T3" fmla="*/ 41 h 81"/>
                  <a:gd name="T4" fmla="*/ 3 w 50"/>
                  <a:gd name="T5" fmla="*/ 20 h 81"/>
                  <a:gd name="T6" fmla="*/ 3 w 50"/>
                  <a:gd name="T7" fmla="*/ 20 h 81"/>
                  <a:gd name="T8" fmla="*/ 7 w 50"/>
                  <a:gd name="T9" fmla="*/ 10 h 81"/>
                  <a:gd name="T10" fmla="*/ 13 w 50"/>
                  <a:gd name="T11" fmla="*/ 7 h 81"/>
                  <a:gd name="T12" fmla="*/ 13 w 50"/>
                  <a:gd name="T13" fmla="*/ 7 h 81"/>
                  <a:gd name="T14" fmla="*/ 20 w 50"/>
                  <a:gd name="T15" fmla="*/ 4 h 81"/>
                  <a:gd name="T16" fmla="*/ 27 w 50"/>
                  <a:gd name="T17" fmla="*/ 0 h 81"/>
                  <a:gd name="T18" fmla="*/ 27 w 50"/>
                  <a:gd name="T19" fmla="*/ 0 h 81"/>
                  <a:gd name="T20" fmla="*/ 37 w 50"/>
                  <a:gd name="T21" fmla="*/ 4 h 81"/>
                  <a:gd name="T22" fmla="*/ 37 w 50"/>
                  <a:gd name="T23" fmla="*/ 4 h 81"/>
                  <a:gd name="T24" fmla="*/ 44 w 50"/>
                  <a:gd name="T25" fmla="*/ 10 h 81"/>
                  <a:gd name="T26" fmla="*/ 44 w 50"/>
                  <a:gd name="T27" fmla="*/ 10 h 81"/>
                  <a:gd name="T28" fmla="*/ 50 w 50"/>
                  <a:gd name="T29" fmla="*/ 24 h 81"/>
                  <a:gd name="T30" fmla="*/ 50 w 50"/>
                  <a:gd name="T31" fmla="*/ 24 h 81"/>
                  <a:gd name="T32" fmla="*/ 50 w 50"/>
                  <a:gd name="T33" fmla="*/ 41 h 81"/>
                  <a:gd name="T34" fmla="*/ 50 w 50"/>
                  <a:gd name="T35" fmla="*/ 41 h 81"/>
                  <a:gd name="T36" fmla="*/ 50 w 50"/>
                  <a:gd name="T37" fmla="*/ 64 h 81"/>
                  <a:gd name="T38" fmla="*/ 50 w 50"/>
                  <a:gd name="T39" fmla="*/ 64 h 81"/>
                  <a:gd name="T40" fmla="*/ 47 w 50"/>
                  <a:gd name="T41" fmla="*/ 71 h 81"/>
                  <a:gd name="T42" fmla="*/ 40 w 50"/>
                  <a:gd name="T43" fmla="*/ 74 h 81"/>
                  <a:gd name="T44" fmla="*/ 40 w 50"/>
                  <a:gd name="T45" fmla="*/ 74 h 81"/>
                  <a:gd name="T46" fmla="*/ 34 w 50"/>
                  <a:gd name="T47" fmla="*/ 78 h 81"/>
                  <a:gd name="T48" fmla="*/ 27 w 50"/>
                  <a:gd name="T49" fmla="*/ 81 h 81"/>
                  <a:gd name="T50" fmla="*/ 27 w 50"/>
                  <a:gd name="T51" fmla="*/ 81 h 81"/>
                  <a:gd name="T52" fmla="*/ 17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3 w 50"/>
                  <a:gd name="T69" fmla="*/ 57 h 81"/>
                  <a:gd name="T70" fmla="*/ 17 w 50"/>
                  <a:gd name="T71" fmla="*/ 68 h 81"/>
                  <a:gd name="T72" fmla="*/ 17 w 50"/>
                  <a:gd name="T73" fmla="*/ 68 h 81"/>
                  <a:gd name="T74" fmla="*/ 20 w 50"/>
                  <a:gd name="T75" fmla="*/ 71 h 81"/>
                  <a:gd name="T76" fmla="*/ 27 w 50"/>
                  <a:gd name="T77" fmla="*/ 74 h 81"/>
                  <a:gd name="T78" fmla="*/ 27 w 50"/>
                  <a:gd name="T79" fmla="*/ 74 h 81"/>
                  <a:gd name="T80" fmla="*/ 34 w 50"/>
                  <a:gd name="T81" fmla="*/ 71 h 81"/>
                  <a:gd name="T82" fmla="*/ 37 w 50"/>
                  <a:gd name="T83" fmla="*/ 68 h 81"/>
                  <a:gd name="T84" fmla="*/ 37 w 50"/>
                  <a:gd name="T85" fmla="*/ 68 h 81"/>
                  <a:gd name="T86" fmla="*/ 40 w 50"/>
                  <a:gd name="T87" fmla="*/ 57 h 81"/>
                  <a:gd name="T88" fmla="*/ 44 w 50"/>
                  <a:gd name="T89" fmla="*/ 41 h 81"/>
                  <a:gd name="T90" fmla="*/ 44 w 50"/>
                  <a:gd name="T91" fmla="*/ 41 h 81"/>
                  <a:gd name="T92" fmla="*/ 40 w 50"/>
                  <a:gd name="T93" fmla="*/ 24 h 81"/>
                  <a:gd name="T94" fmla="*/ 37 w 50"/>
                  <a:gd name="T95" fmla="*/ 17 h 81"/>
                  <a:gd name="T96" fmla="*/ 37 w 50"/>
                  <a:gd name="T97" fmla="*/ 17 h 81"/>
                  <a:gd name="T98" fmla="*/ 34 w 50"/>
                  <a:gd name="T99" fmla="*/ 10 h 81"/>
                  <a:gd name="T100" fmla="*/ 27 w 50"/>
                  <a:gd name="T101" fmla="*/ 10 h 81"/>
                  <a:gd name="T102" fmla="*/ 27 w 50"/>
                  <a:gd name="T103" fmla="*/ 10 h 81"/>
                  <a:gd name="T104" fmla="*/ 20 w 50"/>
                  <a:gd name="T105" fmla="*/ 10 h 81"/>
                  <a:gd name="T106" fmla="*/ 17 w 50"/>
                  <a:gd name="T107" fmla="*/ 14 h 81"/>
                  <a:gd name="T108" fmla="*/ 17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7" y="10"/>
                    </a:lnTo>
                    <a:lnTo>
                      <a:pt x="13" y="7"/>
                    </a:lnTo>
                    <a:lnTo>
                      <a:pt x="13" y="7"/>
                    </a:lnTo>
                    <a:lnTo>
                      <a:pt x="20" y="4"/>
                    </a:lnTo>
                    <a:lnTo>
                      <a:pt x="27" y="0"/>
                    </a:lnTo>
                    <a:lnTo>
                      <a:pt x="27" y="0"/>
                    </a:lnTo>
                    <a:lnTo>
                      <a:pt x="37" y="4"/>
                    </a:lnTo>
                    <a:lnTo>
                      <a:pt x="37" y="4"/>
                    </a:lnTo>
                    <a:lnTo>
                      <a:pt x="44" y="10"/>
                    </a:lnTo>
                    <a:lnTo>
                      <a:pt x="44" y="10"/>
                    </a:lnTo>
                    <a:lnTo>
                      <a:pt x="50" y="24"/>
                    </a:lnTo>
                    <a:lnTo>
                      <a:pt x="50" y="24"/>
                    </a:lnTo>
                    <a:lnTo>
                      <a:pt x="50" y="41"/>
                    </a:lnTo>
                    <a:lnTo>
                      <a:pt x="50" y="41"/>
                    </a:lnTo>
                    <a:lnTo>
                      <a:pt x="50" y="64"/>
                    </a:lnTo>
                    <a:lnTo>
                      <a:pt x="50" y="64"/>
                    </a:lnTo>
                    <a:lnTo>
                      <a:pt x="47" y="71"/>
                    </a:lnTo>
                    <a:lnTo>
                      <a:pt x="40" y="74"/>
                    </a:lnTo>
                    <a:lnTo>
                      <a:pt x="40" y="74"/>
                    </a:lnTo>
                    <a:lnTo>
                      <a:pt x="34" y="78"/>
                    </a:lnTo>
                    <a:lnTo>
                      <a:pt x="27" y="81"/>
                    </a:lnTo>
                    <a:lnTo>
                      <a:pt x="27" y="81"/>
                    </a:lnTo>
                    <a:lnTo>
                      <a:pt x="17" y="78"/>
                    </a:lnTo>
                    <a:lnTo>
                      <a:pt x="10" y="71"/>
                    </a:lnTo>
                    <a:lnTo>
                      <a:pt x="10" y="71"/>
                    </a:lnTo>
                    <a:lnTo>
                      <a:pt x="3" y="61"/>
                    </a:lnTo>
                    <a:lnTo>
                      <a:pt x="0" y="41"/>
                    </a:lnTo>
                    <a:lnTo>
                      <a:pt x="0" y="41"/>
                    </a:lnTo>
                    <a:close/>
                    <a:moveTo>
                      <a:pt x="10" y="41"/>
                    </a:moveTo>
                    <a:lnTo>
                      <a:pt x="10" y="41"/>
                    </a:lnTo>
                    <a:lnTo>
                      <a:pt x="13" y="57"/>
                    </a:lnTo>
                    <a:lnTo>
                      <a:pt x="17" y="68"/>
                    </a:lnTo>
                    <a:lnTo>
                      <a:pt x="17" y="68"/>
                    </a:lnTo>
                    <a:lnTo>
                      <a:pt x="20" y="71"/>
                    </a:lnTo>
                    <a:lnTo>
                      <a:pt x="27" y="74"/>
                    </a:lnTo>
                    <a:lnTo>
                      <a:pt x="27" y="74"/>
                    </a:lnTo>
                    <a:lnTo>
                      <a:pt x="34" y="71"/>
                    </a:lnTo>
                    <a:lnTo>
                      <a:pt x="37" y="68"/>
                    </a:lnTo>
                    <a:lnTo>
                      <a:pt x="37" y="68"/>
                    </a:lnTo>
                    <a:lnTo>
                      <a:pt x="40" y="57"/>
                    </a:lnTo>
                    <a:lnTo>
                      <a:pt x="44" y="41"/>
                    </a:lnTo>
                    <a:lnTo>
                      <a:pt x="44" y="41"/>
                    </a:lnTo>
                    <a:lnTo>
                      <a:pt x="40" y="24"/>
                    </a:lnTo>
                    <a:lnTo>
                      <a:pt x="37" y="17"/>
                    </a:lnTo>
                    <a:lnTo>
                      <a:pt x="37" y="17"/>
                    </a:lnTo>
                    <a:lnTo>
                      <a:pt x="34" y="10"/>
                    </a:lnTo>
                    <a:lnTo>
                      <a:pt x="27" y="10"/>
                    </a:lnTo>
                    <a:lnTo>
                      <a:pt x="27" y="10"/>
                    </a:lnTo>
                    <a:lnTo>
                      <a:pt x="20" y="10"/>
                    </a:lnTo>
                    <a:lnTo>
                      <a:pt x="17" y="14"/>
                    </a:lnTo>
                    <a:lnTo>
                      <a:pt x="17"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29"/>
              <p:cNvSpPr>
                <a:spLocks noEditPoints="1"/>
              </p:cNvSpPr>
              <p:nvPr/>
            </p:nvSpPr>
            <p:spPr bwMode="auto">
              <a:xfrm>
                <a:off x="6347459" y="4965655"/>
                <a:ext cx="56574" cy="91650"/>
              </a:xfrm>
              <a:custGeom>
                <a:avLst/>
                <a:gdLst>
                  <a:gd name="T0" fmla="*/ 0 w 50"/>
                  <a:gd name="T1" fmla="*/ 41 h 81"/>
                  <a:gd name="T2" fmla="*/ 0 w 50"/>
                  <a:gd name="T3" fmla="*/ 41 h 81"/>
                  <a:gd name="T4" fmla="*/ 3 w 50"/>
                  <a:gd name="T5" fmla="*/ 20 h 81"/>
                  <a:gd name="T6" fmla="*/ 3 w 50"/>
                  <a:gd name="T7" fmla="*/ 20 h 81"/>
                  <a:gd name="T8" fmla="*/ 6 w 50"/>
                  <a:gd name="T9" fmla="*/ 10 h 81"/>
                  <a:gd name="T10" fmla="*/ 13 w 50"/>
                  <a:gd name="T11" fmla="*/ 7 h 81"/>
                  <a:gd name="T12" fmla="*/ 13 w 50"/>
                  <a:gd name="T13" fmla="*/ 7 h 81"/>
                  <a:gd name="T14" fmla="*/ 16 w 50"/>
                  <a:gd name="T15" fmla="*/ 4 h 81"/>
                  <a:gd name="T16" fmla="*/ 26 w 50"/>
                  <a:gd name="T17" fmla="*/ 0 h 81"/>
                  <a:gd name="T18" fmla="*/ 26 w 50"/>
                  <a:gd name="T19" fmla="*/ 0 h 81"/>
                  <a:gd name="T20" fmla="*/ 37 w 50"/>
                  <a:gd name="T21" fmla="*/ 4 h 81"/>
                  <a:gd name="T22" fmla="*/ 37 w 50"/>
                  <a:gd name="T23" fmla="*/ 4 h 81"/>
                  <a:gd name="T24" fmla="*/ 43 w 50"/>
                  <a:gd name="T25" fmla="*/ 10 h 81"/>
                  <a:gd name="T26" fmla="*/ 43 w 50"/>
                  <a:gd name="T27" fmla="*/ 10 h 81"/>
                  <a:gd name="T28" fmla="*/ 50 w 50"/>
                  <a:gd name="T29" fmla="*/ 24 h 81"/>
                  <a:gd name="T30" fmla="*/ 50 w 50"/>
                  <a:gd name="T31" fmla="*/ 24 h 81"/>
                  <a:gd name="T32" fmla="*/ 50 w 50"/>
                  <a:gd name="T33" fmla="*/ 41 h 81"/>
                  <a:gd name="T34" fmla="*/ 50 w 50"/>
                  <a:gd name="T35" fmla="*/ 41 h 81"/>
                  <a:gd name="T36" fmla="*/ 47 w 50"/>
                  <a:gd name="T37" fmla="*/ 64 h 81"/>
                  <a:gd name="T38" fmla="*/ 47 w 50"/>
                  <a:gd name="T39" fmla="*/ 64 h 81"/>
                  <a:gd name="T40" fmla="*/ 43 w 50"/>
                  <a:gd name="T41" fmla="*/ 71 h 81"/>
                  <a:gd name="T42" fmla="*/ 40 w 50"/>
                  <a:gd name="T43" fmla="*/ 74 h 81"/>
                  <a:gd name="T44" fmla="*/ 40 w 50"/>
                  <a:gd name="T45" fmla="*/ 74 h 81"/>
                  <a:gd name="T46" fmla="*/ 33 w 50"/>
                  <a:gd name="T47" fmla="*/ 78 h 81"/>
                  <a:gd name="T48" fmla="*/ 26 w 50"/>
                  <a:gd name="T49" fmla="*/ 81 h 81"/>
                  <a:gd name="T50" fmla="*/ 26 w 50"/>
                  <a:gd name="T51" fmla="*/ 81 h 81"/>
                  <a:gd name="T52" fmla="*/ 16 w 50"/>
                  <a:gd name="T53" fmla="*/ 78 h 81"/>
                  <a:gd name="T54" fmla="*/ 10 w 50"/>
                  <a:gd name="T55" fmla="*/ 71 h 81"/>
                  <a:gd name="T56" fmla="*/ 10 w 50"/>
                  <a:gd name="T57" fmla="*/ 71 h 81"/>
                  <a:gd name="T58" fmla="*/ 3 w 50"/>
                  <a:gd name="T59" fmla="*/ 61 h 81"/>
                  <a:gd name="T60" fmla="*/ 0 w 50"/>
                  <a:gd name="T61" fmla="*/ 41 h 81"/>
                  <a:gd name="T62" fmla="*/ 0 w 50"/>
                  <a:gd name="T63" fmla="*/ 41 h 81"/>
                  <a:gd name="T64" fmla="*/ 10 w 50"/>
                  <a:gd name="T65" fmla="*/ 41 h 81"/>
                  <a:gd name="T66" fmla="*/ 10 w 50"/>
                  <a:gd name="T67" fmla="*/ 41 h 81"/>
                  <a:gd name="T68" fmla="*/ 13 w 50"/>
                  <a:gd name="T69" fmla="*/ 57 h 81"/>
                  <a:gd name="T70" fmla="*/ 16 w 50"/>
                  <a:gd name="T71" fmla="*/ 68 h 81"/>
                  <a:gd name="T72" fmla="*/ 16 w 50"/>
                  <a:gd name="T73" fmla="*/ 68 h 81"/>
                  <a:gd name="T74" fmla="*/ 20 w 50"/>
                  <a:gd name="T75" fmla="*/ 71 h 81"/>
                  <a:gd name="T76" fmla="*/ 26 w 50"/>
                  <a:gd name="T77" fmla="*/ 74 h 81"/>
                  <a:gd name="T78" fmla="*/ 26 w 50"/>
                  <a:gd name="T79" fmla="*/ 74 h 81"/>
                  <a:gd name="T80" fmla="*/ 33 w 50"/>
                  <a:gd name="T81" fmla="*/ 71 h 81"/>
                  <a:gd name="T82" fmla="*/ 37 w 50"/>
                  <a:gd name="T83" fmla="*/ 68 h 81"/>
                  <a:gd name="T84" fmla="*/ 37 w 50"/>
                  <a:gd name="T85" fmla="*/ 68 h 81"/>
                  <a:gd name="T86" fmla="*/ 40 w 50"/>
                  <a:gd name="T87" fmla="*/ 57 h 81"/>
                  <a:gd name="T88" fmla="*/ 40 w 50"/>
                  <a:gd name="T89" fmla="*/ 41 h 81"/>
                  <a:gd name="T90" fmla="*/ 40 w 50"/>
                  <a:gd name="T91" fmla="*/ 41 h 81"/>
                  <a:gd name="T92" fmla="*/ 40 w 50"/>
                  <a:gd name="T93" fmla="*/ 24 h 81"/>
                  <a:gd name="T94" fmla="*/ 37 w 50"/>
                  <a:gd name="T95" fmla="*/ 17 h 81"/>
                  <a:gd name="T96" fmla="*/ 37 w 50"/>
                  <a:gd name="T97" fmla="*/ 17 h 81"/>
                  <a:gd name="T98" fmla="*/ 33 w 50"/>
                  <a:gd name="T99" fmla="*/ 10 h 81"/>
                  <a:gd name="T100" fmla="*/ 26 w 50"/>
                  <a:gd name="T101" fmla="*/ 10 h 81"/>
                  <a:gd name="T102" fmla="*/ 26 w 50"/>
                  <a:gd name="T103" fmla="*/ 10 h 81"/>
                  <a:gd name="T104" fmla="*/ 20 w 50"/>
                  <a:gd name="T105" fmla="*/ 10 h 81"/>
                  <a:gd name="T106" fmla="*/ 16 w 50"/>
                  <a:gd name="T107" fmla="*/ 14 h 81"/>
                  <a:gd name="T108" fmla="*/ 16 w 50"/>
                  <a:gd name="T109" fmla="*/ 14 h 81"/>
                  <a:gd name="T110" fmla="*/ 13 w 50"/>
                  <a:gd name="T111" fmla="*/ 24 h 81"/>
                  <a:gd name="T112" fmla="*/ 10 w 50"/>
                  <a:gd name="T113" fmla="*/ 41 h 81"/>
                  <a:gd name="T114" fmla="*/ 10 w 50"/>
                  <a:gd name="T115"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81">
                    <a:moveTo>
                      <a:pt x="0" y="41"/>
                    </a:moveTo>
                    <a:lnTo>
                      <a:pt x="0" y="41"/>
                    </a:lnTo>
                    <a:lnTo>
                      <a:pt x="3" y="20"/>
                    </a:lnTo>
                    <a:lnTo>
                      <a:pt x="3" y="20"/>
                    </a:lnTo>
                    <a:lnTo>
                      <a:pt x="6" y="10"/>
                    </a:lnTo>
                    <a:lnTo>
                      <a:pt x="13" y="7"/>
                    </a:lnTo>
                    <a:lnTo>
                      <a:pt x="13" y="7"/>
                    </a:lnTo>
                    <a:lnTo>
                      <a:pt x="16" y="4"/>
                    </a:lnTo>
                    <a:lnTo>
                      <a:pt x="26" y="0"/>
                    </a:lnTo>
                    <a:lnTo>
                      <a:pt x="26" y="0"/>
                    </a:lnTo>
                    <a:lnTo>
                      <a:pt x="37" y="4"/>
                    </a:lnTo>
                    <a:lnTo>
                      <a:pt x="37" y="4"/>
                    </a:lnTo>
                    <a:lnTo>
                      <a:pt x="43" y="10"/>
                    </a:lnTo>
                    <a:lnTo>
                      <a:pt x="43" y="10"/>
                    </a:lnTo>
                    <a:lnTo>
                      <a:pt x="50" y="24"/>
                    </a:lnTo>
                    <a:lnTo>
                      <a:pt x="50" y="24"/>
                    </a:lnTo>
                    <a:lnTo>
                      <a:pt x="50" y="41"/>
                    </a:lnTo>
                    <a:lnTo>
                      <a:pt x="50" y="41"/>
                    </a:lnTo>
                    <a:lnTo>
                      <a:pt x="47" y="64"/>
                    </a:lnTo>
                    <a:lnTo>
                      <a:pt x="47" y="64"/>
                    </a:lnTo>
                    <a:lnTo>
                      <a:pt x="43" y="71"/>
                    </a:lnTo>
                    <a:lnTo>
                      <a:pt x="40" y="74"/>
                    </a:lnTo>
                    <a:lnTo>
                      <a:pt x="40" y="74"/>
                    </a:lnTo>
                    <a:lnTo>
                      <a:pt x="33" y="78"/>
                    </a:lnTo>
                    <a:lnTo>
                      <a:pt x="26" y="81"/>
                    </a:lnTo>
                    <a:lnTo>
                      <a:pt x="26" y="81"/>
                    </a:lnTo>
                    <a:lnTo>
                      <a:pt x="16" y="78"/>
                    </a:lnTo>
                    <a:lnTo>
                      <a:pt x="10" y="71"/>
                    </a:lnTo>
                    <a:lnTo>
                      <a:pt x="10" y="71"/>
                    </a:lnTo>
                    <a:lnTo>
                      <a:pt x="3" y="61"/>
                    </a:lnTo>
                    <a:lnTo>
                      <a:pt x="0" y="41"/>
                    </a:lnTo>
                    <a:lnTo>
                      <a:pt x="0" y="41"/>
                    </a:lnTo>
                    <a:close/>
                    <a:moveTo>
                      <a:pt x="10" y="41"/>
                    </a:moveTo>
                    <a:lnTo>
                      <a:pt x="10" y="41"/>
                    </a:lnTo>
                    <a:lnTo>
                      <a:pt x="13" y="57"/>
                    </a:lnTo>
                    <a:lnTo>
                      <a:pt x="16" y="68"/>
                    </a:lnTo>
                    <a:lnTo>
                      <a:pt x="16" y="68"/>
                    </a:lnTo>
                    <a:lnTo>
                      <a:pt x="20" y="71"/>
                    </a:lnTo>
                    <a:lnTo>
                      <a:pt x="26" y="74"/>
                    </a:lnTo>
                    <a:lnTo>
                      <a:pt x="26" y="74"/>
                    </a:lnTo>
                    <a:lnTo>
                      <a:pt x="33" y="71"/>
                    </a:lnTo>
                    <a:lnTo>
                      <a:pt x="37" y="68"/>
                    </a:lnTo>
                    <a:lnTo>
                      <a:pt x="37" y="68"/>
                    </a:lnTo>
                    <a:lnTo>
                      <a:pt x="40" y="57"/>
                    </a:lnTo>
                    <a:lnTo>
                      <a:pt x="40" y="41"/>
                    </a:lnTo>
                    <a:lnTo>
                      <a:pt x="40" y="41"/>
                    </a:lnTo>
                    <a:lnTo>
                      <a:pt x="40" y="24"/>
                    </a:lnTo>
                    <a:lnTo>
                      <a:pt x="37" y="17"/>
                    </a:lnTo>
                    <a:lnTo>
                      <a:pt x="37" y="17"/>
                    </a:lnTo>
                    <a:lnTo>
                      <a:pt x="33" y="10"/>
                    </a:lnTo>
                    <a:lnTo>
                      <a:pt x="26" y="10"/>
                    </a:lnTo>
                    <a:lnTo>
                      <a:pt x="26" y="10"/>
                    </a:lnTo>
                    <a:lnTo>
                      <a:pt x="20" y="10"/>
                    </a:lnTo>
                    <a:lnTo>
                      <a:pt x="16" y="14"/>
                    </a:lnTo>
                    <a:lnTo>
                      <a:pt x="16" y="14"/>
                    </a:lnTo>
                    <a:lnTo>
                      <a:pt x="13" y="24"/>
                    </a:lnTo>
                    <a:lnTo>
                      <a:pt x="10" y="41"/>
                    </a:lnTo>
                    <a:lnTo>
                      <a:pt x="1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Line 130"/>
              <p:cNvSpPr>
                <a:spLocks noChangeShapeType="1"/>
              </p:cNvSpPr>
              <p:nvPr/>
            </p:nvSpPr>
            <p:spPr bwMode="auto">
              <a:xfrm>
                <a:off x="6449292" y="4703152"/>
                <a:ext cx="35076"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9" name="Freeform 131"/>
              <p:cNvSpPr>
                <a:spLocks/>
              </p:cNvSpPr>
              <p:nvPr/>
            </p:nvSpPr>
            <p:spPr bwMode="auto">
              <a:xfrm>
                <a:off x="6213944" y="4649972"/>
                <a:ext cx="56574" cy="87124"/>
              </a:xfrm>
              <a:custGeom>
                <a:avLst/>
                <a:gdLst>
                  <a:gd name="T0" fmla="*/ 10 w 50"/>
                  <a:gd name="T1" fmla="*/ 54 h 77"/>
                  <a:gd name="T2" fmla="*/ 13 w 50"/>
                  <a:gd name="T3" fmla="*/ 67 h 77"/>
                  <a:gd name="T4" fmla="*/ 23 w 50"/>
                  <a:gd name="T5" fmla="*/ 71 h 77"/>
                  <a:gd name="T6" fmla="*/ 30 w 50"/>
                  <a:gd name="T7" fmla="*/ 67 h 77"/>
                  <a:gd name="T8" fmla="*/ 33 w 50"/>
                  <a:gd name="T9" fmla="*/ 64 h 77"/>
                  <a:gd name="T10" fmla="*/ 40 w 50"/>
                  <a:gd name="T11" fmla="*/ 54 h 77"/>
                  <a:gd name="T12" fmla="*/ 37 w 50"/>
                  <a:gd name="T13" fmla="*/ 47 h 77"/>
                  <a:gd name="T14" fmla="*/ 33 w 50"/>
                  <a:gd name="T15" fmla="*/ 44 h 77"/>
                  <a:gd name="T16" fmla="*/ 23 w 50"/>
                  <a:gd name="T17" fmla="*/ 37 h 77"/>
                  <a:gd name="T18" fmla="*/ 17 w 50"/>
                  <a:gd name="T19" fmla="*/ 40 h 77"/>
                  <a:gd name="T20" fmla="*/ 20 w 50"/>
                  <a:gd name="T21" fmla="*/ 30 h 77"/>
                  <a:gd name="T22" fmla="*/ 20 w 50"/>
                  <a:gd name="T23" fmla="*/ 30 h 77"/>
                  <a:gd name="T24" fmla="*/ 30 w 50"/>
                  <a:gd name="T25" fmla="*/ 27 h 77"/>
                  <a:gd name="T26" fmla="*/ 37 w 50"/>
                  <a:gd name="T27" fmla="*/ 17 h 77"/>
                  <a:gd name="T28" fmla="*/ 33 w 50"/>
                  <a:gd name="T29" fmla="*/ 10 h 77"/>
                  <a:gd name="T30" fmla="*/ 23 w 50"/>
                  <a:gd name="T31" fmla="*/ 7 h 77"/>
                  <a:gd name="T32" fmla="*/ 13 w 50"/>
                  <a:gd name="T33" fmla="*/ 10 h 77"/>
                  <a:gd name="T34" fmla="*/ 10 w 50"/>
                  <a:gd name="T35" fmla="*/ 20 h 77"/>
                  <a:gd name="T36" fmla="*/ 0 w 50"/>
                  <a:gd name="T37" fmla="*/ 20 h 77"/>
                  <a:gd name="T38" fmla="*/ 7 w 50"/>
                  <a:gd name="T39" fmla="*/ 3 h 77"/>
                  <a:gd name="T40" fmla="*/ 13 w 50"/>
                  <a:gd name="T41" fmla="*/ 0 h 77"/>
                  <a:gd name="T42" fmla="*/ 23 w 50"/>
                  <a:gd name="T43" fmla="*/ 0 h 77"/>
                  <a:gd name="T44" fmla="*/ 33 w 50"/>
                  <a:gd name="T45" fmla="*/ 0 h 77"/>
                  <a:gd name="T46" fmla="*/ 44 w 50"/>
                  <a:gd name="T47" fmla="*/ 10 h 77"/>
                  <a:gd name="T48" fmla="*/ 47 w 50"/>
                  <a:gd name="T49" fmla="*/ 20 h 77"/>
                  <a:gd name="T50" fmla="*/ 44 w 50"/>
                  <a:gd name="T51" fmla="*/ 27 h 77"/>
                  <a:gd name="T52" fmla="*/ 33 w 50"/>
                  <a:gd name="T53" fmla="*/ 34 h 77"/>
                  <a:gd name="T54" fmla="*/ 47 w 50"/>
                  <a:gd name="T55" fmla="*/ 40 h 77"/>
                  <a:gd name="T56" fmla="*/ 47 w 50"/>
                  <a:gd name="T57" fmla="*/ 47 h 77"/>
                  <a:gd name="T58" fmla="*/ 50 w 50"/>
                  <a:gd name="T59" fmla="*/ 54 h 77"/>
                  <a:gd name="T60" fmla="*/ 44 w 50"/>
                  <a:gd name="T61" fmla="*/ 71 h 77"/>
                  <a:gd name="T62" fmla="*/ 33 w 50"/>
                  <a:gd name="T63" fmla="*/ 74 h 77"/>
                  <a:gd name="T64" fmla="*/ 23 w 50"/>
                  <a:gd name="T65" fmla="*/ 77 h 77"/>
                  <a:gd name="T66" fmla="*/ 7 w 50"/>
                  <a:gd name="T67" fmla="*/ 71 h 77"/>
                  <a:gd name="T68" fmla="*/ 0 w 50"/>
                  <a:gd name="T69" fmla="*/ 64 h 77"/>
                  <a:gd name="T70" fmla="*/ 0 w 50"/>
                  <a:gd name="T71"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77">
                    <a:moveTo>
                      <a:pt x="0" y="57"/>
                    </a:moveTo>
                    <a:lnTo>
                      <a:pt x="10" y="54"/>
                    </a:lnTo>
                    <a:lnTo>
                      <a:pt x="10" y="54"/>
                    </a:lnTo>
                    <a:lnTo>
                      <a:pt x="13" y="67"/>
                    </a:lnTo>
                    <a:lnTo>
                      <a:pt x="13" y="67"/>
                    </a:lnTo>
                    <a:lnTo>
                      <a:pt x="23" y="71"/>
                    </a:lnTo>
                    <a:lnTo>
                      <a:pt x="23" y="71"/>
                    </a:lnTo>
                    <a:lnTo>
                      <a:pt x="30" y="67"/>
                    </a:lnTo>
                    <a:lnTo>
                      <a:pt x="33" y="64"/>
                    </a:lnTo>
                    <a:lnTo>
                      <a:pt x="33" y="64"/>
                    </a:lnTo>
                    <a:lnTo>
                      <a:pt x="37" y="61"/>
                    </a:lnTo>
                    <a:lnTo>
                      <a:pt x="40" y="54"/>
                    </a:lnTo>
                    <a:lnTo>
                      <a:pt x="40" y="54"/>
                    </a:lnTo>
                    <a:lnTo>
                      <a:pt x="37" y="47"/>
                    </a:lnTo>
                    <a:lnTo>
                      <a:pt x="33" y="44"/>
                    </a:lnTo>
                    <a:lnTo>
                      <a:pt x="33" y="44"/>
                    </a:lnTo>
                    <a:lnTo>
                      <a:pt x="30" y="40"/>
                    </a:lnTo>
                    <a:lnTo>
                      <a:pt x="23" y="37"/>
                    </a:lnTo>
                    <a:lnTo>
                      <a:pt x="23" y="37"/>
                    </a:lnTo>
                    <a:lnTo>
                      <a:pt x="17" y="40"/>
                    </a:lnTo>
                    <a:lnTo>
                      <a:pt x="20" y="30"/>
                    </a:lnTo>
                    <a:lnTo>
                      <a:pt x="20" y="30"/>
                    </a:lnTo>
                    <a:lnTo>
                      <a:pt x="20" y="30"/>
                    </a:lnTo>
                    <a:lnTo>
                      <a:pt x="20" y="30"/>
                    </a:lnTo>
                    <a:lnTo>
                      <a:pt x="30" y="27"/>
                    </a:lnTo>
                    <a:lnTo>
                      <a:pt x="30" y="27"/>
                    </a:lnTo>
                    <a:lnTo>
                      <a:pt x="33" y="24"/>
                    </a:lnTo>
                    <a:lnTo>
                      <a:pt x="37" y="17"/>
                    </a:lnTo>
                    <a:lnTo>
                      <a:pt x="37" y="17"/>
                    </a:lnTo>
                    <a:lnTo>
                      <a:pt x="33" y="10"/>
                    </a:lnTo>
                    <a:lnTo>
                      <a:pt x="33" y="10"/>
                    </a:lnTo>
                    <a:lnTo>
                      <a:pt x="23" y="7"/>
                    </a:lnTo>
                    <a:lnTo>
                      <a:pt x="23" y="7"/>
                    </a:lnTo>
                    <a:lnTo>
                      <a:pt x="13" y="10"/>
                    </a:lnTo>
                    <a:lnTo>
                      <a:pt x="13" y="10"/>
                    </a:lnTo>
                    <a:lnTo>
                      <a:pt x="10" y="20"/>
                    </a:lnTo>
                    <a:lnTo>
                      <a:pt x="0" y="20"/>
                    </a:lnTo>
                    <a:lnTo>
                      <a:pt x="0" y="20"/>
                    </a:lnTo>
                    <a:lnTo>
                      <a:pt x="3" y="10"/>
                    </a:lnTo>
                    <a:lnTo>
                      <a:pt x="7" y="3"/>
                    </a:lnTo>
                    <a:lnTo>
                      <a:pt x="7" y="3"/>
                    </a:lnTo>
                    <a:lnTo>
                      <a:pt x="13" y="0"/>
                    </a:lnTo>
                    <a:lnTo>
                      <a:pt x="23" y="0"/>
                    </a:lnTo>
                    <a:lnTo>
                      <a:pt x="23" y="0"/>
                    </a:lnTo>
                    <a:lnTo>
                      <a:pt x="33" y="0"/>
                    </a:lnTo>
                    <a:lnTo>
                      <a:pt x="33" y="0"/>
                    </a:lnTo>
                    <a:lnTo>
                      <a:pt x="44" y="10"/>
                    </a:lnTo>
                    <a:lnTo>
                      <a:pt x="44" y="10"/>
                    </a:lnTo>
                    <a:lnTo>
                      <a:pt x="47" y="20"/>
                    </a:lnTo>
                    <a:lnTo>
                      <a:pt x="47" y="20"/>
                    </a:lnTo>
                    <a:lnTo>
                      <a:pt x="44" y="27"/>
                    </a:lnTo>
                    <a:lnTo>
                      <a:pt x="44" y="27"/>
                    </a:lnTo>
                    <a:lnTo>
                      <a:pt x="33" y="34"/>
                    </a:lnTo>
                    <a:lnTo>
                      <a:pt x="33" y="34"/>
                    </a:lnTo>
                    <a:lnTo>
                      <a:pt x="40" y="37"/>
                    </a:lnTo>
                    <a:lnTo>
                      <a:pt x="47" y="40"/>
                    </a:lnTo>
                    <a:lnTo>
                      <a:pt x="47" y="40"/>
                    </a:lnTo>
                    <a:lnTo>
                      <a:pt x="47" y="47"/>
                    </a:lnTo>
                    <a:lnTo>
                      <a:pt x="50" y="54"/>
                    </a:lnTo>
                    <a:lnTo>
                      <a:pt x="50" y="54"/>
                    </a:lnTo>
                    <a:lnTo>
                      <a:pt x="47" y="64"/>
                    </a:lnTo>
                    <a:lnTo>
                      <a:pt x="44" y="71"/>
                    </a:lnTo>
                    <a:lnTo>
                      <a:pt x="44" y="71"/>
                    </a:lnTo>
                    <a:lnTo>
                      <a:pt x="33" y="74"/>
                    </a:lnTo>
                    <a:lnTo>
                      <a:pt x="23" y="77"/>
                    </a:lnTo>
                    <a:lnTo>
                      <a:pt x="23" y="77"/>
                    </a:lnTo>
                    <a:lnTo>
                      <a:pt x="13" y="77"/>
                    </a:lnTo>
                    <a:lnTo>
                      <a:pt x="7" y="71"/>
                    </a:lnTo>
                    <a:lnTo>
                      <a:pt x="7" y="71"/>
                    </a:lnTo>
                    <a:lnTo>
                      <a:pt x="0" y="64"/>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132"/>
              <p:cNvSpPr>
                <a:spLocks noEditPoints="1"/>
              </p:cNvSpPr>
              <p:nvPr/>
            </p:nvSpPr>
            <p:spPr bwMode="auto">
              <a:xfrm>
                <a:off x="6278438" y="4649972"/>
                <a:ext cx="56574" cy="87124"/>
              </a:xfrm>
              <a:custGeom>
                <a:avLst/>
                <a:gdLst>
                  <a:gd name="T0" fmla="*/ 0 w 50"/>
                  <a:gd name="T1" fmla="*/ 37 h 77"/>
                  <a:gd name="T2" fmla="*/ 0 w 50"/>
                  <a:gd name="T3" fmla="*/ 37 h 77"/>
                  <a:gd name="T4" fmla="*/ 3 w 50"/>
                  <a:gd name="T5" fmla="*/ 17 h 77"/>
                  <a:gd name="T6" fmla="*/ 3 w 50"/>
                  <a:gd name="T7" fmla="*/ 17 h 77"/>
                  <a:gd name="T8" fmla="*/ 7 w 50"/>
                  <a:gd name="T9" fmla="*/ 10 h 77"/>
                  <a:gd name="T10" fmla="*/ 13 w 50"/>
                  <a:gd name="T11" fmla="*/ 3 h 77"/>
                  <a:gd name="T12" fmla="*/ 13 w 50"/>
                  <a:gd name="T13" fmla="*/ 3 h 77"/>
                  <a:gd name="T14" fmla="*/ 20 w 50"/>
                  <a:gd name="T15" fmla="*/ 0 h 77"/>
                  <a:gd name="T16" fmla="*/ 27 w 50"/>
                  <a:gd name="T17" fmla="*/ 0 h 77"/>
                  <a:gd name="T18" fmla="*/ 27 w 50"/>
                  <a:gd name="T19" fmla="*/ 0 h 77"/>
                  <a:gd name="T20" fmla="*/ 37 w 50"/>
                  <a:gd name="T21" fmla="*/ 0 h 77"/>
                  <a:gd name="T22" fmla="*/ 37 w 50"/>
                  <a:gd name="T23" fmla="*/ 0 h 77"/>
                  <a:gd name="T24" fmla="*/ 44 w 50"/>
                  <a:gd name="T25" fmla="*/ 7 h 77"/>
                  <a:gd name="T26" fmla="*/ 44 w 50"/>
                  <a:gd name="T27" fmla="*/ 7 h 77"/>
                  <a:gd name="T28" fmla="*/ 50 w 50"/>
                  <a:gd name="T29" fmla="*/ 20 h 77"/>
                  <a:gd name="T30" fmla="*/ 50 w 50"/>
                  <a:gd name="T31" fmla="*/ 20 h 77"/>
                  <a:gd name="T32" fmla="*/ 50 w 50"/>
                  <a:gd name="T33" fmla="*/ 37 h 77"/>
                  <a:gd name="T34" fmla="*/ 50 w 50"/>
                  <a:gd name="T35" fmla="*/ 37 h 77"/>
                  <a:gd name="T36" fmla="*/ 50 w 50"/>
                  <a:gd name="T37" fmla="*/ 61 h 77"/>
                  <a:gd name="T38" fmla="*/ 50 w 50"/>
                  <a:gd name="T39" fmla="*/ 61 h 77"/>
                  <a:gd name="T40" fmla="*/ 47 w 50"/>
                  <a:gd name="T41" fmla="*/ 67 h 77"/>
                  <a:gd name="T42" fmla="*/ 40 w 50"/>
                  <a:gd name="T43" fmla="*/ 74 h 77"/>
                  <a:gd name="T44" fmla="*/ 40 w 50"/>
                  <a:gd name="T45" fmla="*/ 74 h 77"/>
                  <a:gd name="T46" fmla="*/ 34 w 50"/>
                  <a:gd name="T47" fmla="*/ 77 h 77"/>
                  <a:gd name="T48" fmla="*/ 27 w 50"/>
                  <a:gd name="T49" fmla="*/ 77 h 77"/>
                  <a:gd name="T50" fmla="*/ 27 w 50"/>
                  <a:gd name="T51" fmla="*/ 77 h 77"/>
                  <a:gd name="T52" fmla="*/ 17 w 50"/>
                  <a:gd name="T53" fmla="*/ 74 h 77"/>
                  <a:gd name="T54" fmla="*/ 10 w 50"/>
                  <a:gd name="T55" fmla="*/ 71 h 77"/>
                  <a:gd name="T56" fmla="*/ 10 w 50"/>
                  <a:gd name="T57" fmla="*/ 71 h 77"/>
                  <a:gd name="T58" fmla="*/ 3 w 50"/>
                  <a:gd name="T59" fmla="*/ 57 h 77"/>
                  <a:gd name="T60" fmla="*/ 0 w 50"/>
                  <a:gd name="T61" fmla="*/ 37 h 77"/>
                  <a:gd name="T62" fmla="*/ 0 w 50"/>
                  <a:gd name="T63" fmla="*/ 37 h 77"/>
                  <a:gd name="T64" fmla="*/ 10 w 50"/>
                  <a:gd name="T65" fmla="*/ 37 h 77"/>
                  <a:gd name="T66" fmla="*/ 10 w 50"/>
                  <a:gd name="T67" fmla="*/ 37 h 77"/>
                  <a:gd name="T68" fmla="*/ 13 w 50"/>
                  <a:gd name="T69" fmla="*/ 54 h 77"/>
                  <a:gd name="T70" fmla="*/ 17 w 50"/>
                  <a:gd name="T71" fmla="*/ 64 h 77"/>
                  <a:gd name="T72" fmla="*/ 17 w 50"/>
                  <a:gd name="T73" fmla="*/ 64 h 77"/>
                  <a:gd name="T74" fmla="*/ 20 w 50"/>
                  <a:gd name="T75" fmla="*/ 67 h 77"/>
                  <a:gd name="T76" fmla="*/ 27 w 50"/>
                  <a:gd name="T77" fmla="*/ 71 h 77"/>
                  <a:gd name="T78" fmla="*/ 27 w 50"/>
                  <a:gd name="T79" fmla="*/ 71 h 77"/>
                  <a:gd name="T80" fmla="*/ 34 w 50"/>
                  <a:gd name="T81" fmla="*/ 67 h 77"/>
                  <a:gd name="T82" fmla="*/ 37 w 50"/>
                  <a:gd name="T83" fmla="*/ 64 h 77"/>
                  <a:gd name="T84" fmla="*/ 37 w 50"/>
                  <a:gd name="T85" fmla="*/ 64 h 77"/>
                  <a:gd name="T86" fmla="*/ 40 w 50"/>
                  <a:gd name="T87" fmla="*/ 54 h 77"/>
                  <a:gd name="T88" fmla="*/ 44 w 50"/>
                  <a:gd name="T89" fmla="*/ 37 h 77"/>
                  <a:gd name="T90" fmla="*/ 44 w 50"/>
                  <a:gd name="T91" fmla="*/ 37 h 77"/>
                  <a:gd name="T92" fmla="*/ 40 w 50"/>
                  <a:gd name="T93" fmla="*/ 24 h 77"/>
                  <a:gd name="T94" fmla="*/ 37 w 50"/>
                  <a:gd name="T95" fmla="*/ 13 h 77"/>
                  <a:gd name="T96" fmla="*/ 37 w 50"/>
                  <a:gd name="T97" fmla="*/ 13 h 77"/>
                  <a:gd name="T98" fmla="*/ 34 w 50"/>
                  <a:gd name="T99" fmla="*/ 7 h 77"/>
                  <a:gd name="T100" fmla="*/ 27 w 50"/>
                  <a:gd name="T101" fmla="*/ 7 h 77"/>
                  <a:gd name="T102" fmla="*/ 27 w 50"/>
                  <a:gd name="T103" fmla="*/ 7 h 77"/>
                  <a:gd name="T104" fmla="*/ 20 w 50"/>
                  <a:gd name="T105" fmla="*/ 7 h 77"/>
                  <a:gd name="T106" fmla="*/ 17 w 50"/>
                  <a:gd name="T107" fmla="*/ 13 h 77"/>
                  <a:gd name="T108" fmla="*/ 17 w 50"/>
                  <a:gd name="T109" fmla="*/ 13 h 77"/>
                  <a:gd name="T110" fmla="*/ 13 w 50"/>
                  <a:gd name="T111" fmla="*/ 24 h 77"/>
                  <a:gd name="T112" fmla="*/ 10 w 50"/>
                  <a:gd name="T113" fmla="*/ 37 h 77"/>
                  <a:gd name="T114" fmla="*/ 10 w 50"/>
                  <a:gd name="T11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37"/>
                    </a:moveTo>
                    <a:lnTo>
                      <a:pt x="0" y="37"/>
                    </a:lnTo>
                    <a:lnTo>
                      <a:pt x="3" y="17"/>
                    </a:lnTo>
                    <a:lnTo>
                      <a:pt x="3" y="17"/>
                    </a:lnTo>
                    <a:lnTo>
                      <a:pt x="7" y="10"/>
                    </a:lnTo>
                    <a:lnTo>
                      <a:pt x="13" y="3"/>
                    </a:lnTo>
                    <a:lnTo>
                      <a:pt x="13" y="3"/>
                    </a:lnTo>
                    <a:lnTo>
                      <a:pt x="20" y="0"/>
                    </a:lnTo>
                    <a:lnTo>
                      <a:pt x="27" y="0"/>
                    </a:lnTo>
                    <a:lnTo>
                      <a:pt x="27" y="0"/>
                    </a:lnTo>
                    <a:lnTo>
                      <a:pt x="37" y="0"/>
                    </a:lnTo>
                    <a:lnTo>
                      <a:pt x="37" y="0"/>
                    </a:lnTo>
                    <a:lnTo>
                      <a:pt x="44" y="7"/>
                    </a:lnTo>
                    <a:lnTo>
                      <a:pt x="44" y="7"/>
                    </a:lnTo>
                    <a:lnTo>
                      <a:pt x="50" y="20"/>
                    </a:lnTo>
                    <a:lnTo>
                      <a:pt x="50" y="20"/>
                    </a:lnTo>
                    <a:lnTo>
                      <a:pt x="50" y="37"/>
                    </a:lnTo>
                    <a:lnTo>
                      <a:pt x="50" y="37"/>
                    </a:lnTo>
                    <a:lnTo>
                      <a:pt x="50" y="61"/>
                    </a:lnTo>
                    <a:lnTo>
                      <a:pt x="50" y="61"/>
                    </a:lnTo>
                    <a:lnTo>
                      <a:pt x="47" y="67"/>
                    </a:lnTo>
                    <a:lnTo>
                      <a:pt x="40" y="74"/>
                    </a:lnTo>
                    <a:lnTo>
                      <a:pt x="40" y="74"/>
                    </a:lnTo>
                    <a:lnTo>
                      <a:pt x="34" y="77"/>
                    </a:lnTo>
                    <a:lnTo>
                      <a:pt x="27" y="77"/>
                    </a:lnTo>
                    <a:lnTo>
                      <a:pt x="27" y="77"/>
                    </a:lnTo>
                    <a:lnTo>
                      <a:pt x="17" y="74"/>
                    </a:lnTo>
                    <a:lnTo>
                      <a:pt x="10" y="71"/>
                    </a:lnTo>
                    <a:lnTo>
                      <a:pt x="10" y="71"/>
                    </a:lnTo>
                    <a:lnTo>
                      <a:pt x="3" y="57"/>
                    </a:lnTo>
                    <a:lnTo>
                      <a:pt x="0" y="37"/>
                    </a:lnTo>
                    <a:lnTo>
                      <a:pt x="0" y="37"/>
                    </a:lnTo>
                    <a:close/>
                    <a:moveTo>
                      <a:pt x="10" y="37"/>
                    </a:moveTo>
                    <a:lnTo>
                      <a:pt x="10" y="37"/>
                    </a:lnTo>
                    <a:lnTo>
                      <a:pt x="13" y="54"/>
                    </a:lnTo>
                    <a:lnTo>
                      <a:pt x="17" y="64"/>
                    </a:lnTo>
                    <a:lnTo>
                      <a:pt x="17" y="64"/>
                    </a:lnTo>
                    <a:lnTo>
                      <a:pt x="20" y="67"/>
                    </a:lnTo>
                    <a:lnTo>
                      <a:pt x="27" y="71"/>
                    </a:lnTo>
                    <a:lnTo>
                      <a:pt x="27" y="71"/>
                    </a:lnTo>
                    <a:lnTo>
                      <a:pt x="34" y="67"/>
                    </a:lnTo>
                    <a:lnTo>
                      <a:pt x="37" y="64"/>
                    </a:lnTo>
                    <a:lnTo>
                      <a:pt x="37" y="64"/>
                    </a:lnTo>
                    <a:lnTo>
                      <a:pt x="40" y="54"/>
                    </a:lnTo>
                    <a:lnTo>
                      <a:pt x="44" y="37"/>
                    </a:lnTo>
                    <a:lnTo>
                      <a:pt x="44" y="37"/>
                    </a:lnTo>
                    <a:lnTo>
                      <a:pt x="40" y="24"/>
                    </a:lnTo>
                    <a:lnTo>
                      <a:pt x="37" y="13"/>
                    </a:lnTo>
                    <a:lnTo>
                      <a:pt x="37" y="13"/>
                    </a:lnTo>
                    <a:lnTo>
                      <a:pt x="34" y="7"/>
                    </a:lnTo>
                    <a:lnTo>
                      <a:pt x="27" y="7"/>
                    </a:lnTo>
                    <a:lnTo>
                      <a:pt x="27" y="7"/>
                    </a:lnTo>
                    <a:lnTo>
                      <a:pt x="20" y="7"/>
                    </a:lnTo>
                    <a:lnTo>
                      <a:pt x="17" y="13"/>
                    </a:lnTo>
                    <a:lnTo>
                      <a:pt x="17" y="13"/>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133"/>
              <p:cNvSpPr>
                <a:spLocks noEditPoints="1"/>
              </p:cNvSpPr>
              <p:nvPr/>
            </p:nvSpPr>
            <p:spPr bwMode="auto">
              <a:xfrm>
                <a:off x="6347459" y="4649972"/>
                <a:ext cx="56574" cy="87124"/>
              </a:xfrm>
              <a:custGeom>
                <a:avLst/>
                <a:gdLst>
                  <a:gd name="T0" fmla="*/ 0 w 50"/>
                  <a:gd name="T1" fmla="*/ 37 h 77"/>
                  <a:gd name="T2" fmla="*/ 0 w 50"/>
                  <a:gd name="T3" fmla="*/ 37 h 77"/>
                  <a:gd name="T4" fmla="*/ 3 w 50"/>
                  <a:gd name="T5" fmla="*/ 17 h 77"/>
                  <a:gd name="T6" fmla="*/ 3 w 50"/>
                  <a:gd name="T7" fmla="*/ 17 h 77"/>
                  <a:gd name="T8" fmla="*/ 6 w 50"/>
                  <a:gd name="T9" fmla="*/ 10 h 77"/>
                  <a:gd name="T10" fmla="*/ 13 w 50"/>
                  <a:gd name="T11" fmla="*/ 3 h 77"/>
                  <a:gd name="T12" fmla="*/ 13 w 50"/>
                  <a:gd name="T13" fmla="*/ 3 h 77"/>
                  <a:gd name="T14" fmla="*/ 16 w 50"/>
                  <a:gd name="T15" fmla="*/ 0 h 77"/>
                  <a:gd name="T16" fmla="*/ 26 w 50"/>
                  <a:gd name="T17" fmla="*/ 0 h 77"/>
                  <a:gd name="T18" fmla="*/ 26 w 50"/>
                  <a:gd name="T19" fmla="*/ 0 h 77"/>
                  <a:gd name="T20" fmla="*/ 37 w 50"/>
                  <a:gd name="T21" fmla="*/ 0 h 77"/>
                  <a:gd name="T22" fmla="*/ 37 w 50"/>
                  <a:gd name="T23" fmla="*/ 0 h 77"/>
                  <a:gd name="T24" fmla="*/ 43 w 50"/>
                  <a:gd name="T25" fmla="*/ 7 h 77"/>
                  <a:gd name="T26" fmla="*/ 43 w 50"/>
                  <a:gd name="T27" fmla="*/ 7 h 77"/>
                  <a:gd name="T28" fmla="*/ 50 w 50"/>
                  <a:gd name="T29" fmla="*/ 20 h 77"/>
                  <a:gd name="T30" fmla="*/ 50 w 50"/>
                  <a:gd name="T31" fmla="*/ 20 h 77"/>
                  <a:gd name="T32" fmla="*/ 50 w 50"/>
                  <a:gd name="T33" fmla="*/ 37 h 77"/>
                  <a:gd name="T34" fmla="*/ 50 w 50"/>
                  <a:gd name="T35" fmla="*/ 37 h 77"/>
                  <a:gd name="T36" fmla="*/ 47 w 50"/>
                  <a:gd name="T37" fmla="*/ 61 h 77"/>
                  <a:gd name="T38" fmla="*/ 47 w 50"/>
                  <a:gd name="T39" fmla="*/ 61 h 77"/>
                  <a:gd name="T40" fmla="*/ 43 w 50"/>
                  <a:gd name="T41" fmla="*/ 67 h 77"/>
                  <a:gd name="T42" fmla="*/ 40 w 50"/>
                  <a:gd name="T43" fmla="*/ 74 h 77"/>
                  <a:gd name="T44" fmla="*/ 40 w 50"/>
                  <a:gd name="T45" fmla="*/ 74 h 77"/>
                  <a:gd name="T46" fmla="*/ 33 w 50"/>
                  <a:gd name="T47" fmla="*/ 77 h 77"/>
                  <a:gd name="T48" fmla="*/ 26 w 50"/>
                  <a:gd name="T49" fmla="*/ 77 h 77"/>
                  <a:gd name="T50" fmla="*/ 26 w 50"/>
                  <a:gd name="T51" fmla="*/ 77 h 77"/>
                  <a:gd name="T52" fmla="*/ 16 w 50"/>
                  <a:gd name="T53" fmla="*/ 74 h 77"/>
                  <a:gd name="T54" fmla="*/ 10 w 50"/>
                  <a:gd name="T55" fmla="*/ 71 h 77"/>
                  <a:gd name="T56" fmla="*/ 10 w 50"/>
                  <a:gd name="T57" fmla="*/ 71 h 77"/>
                  <a:gd name="T58" fmla="*/ 3 w 50"/>
                  <a:gd name="T59" fmla="*/ 57 h 77"/>
                  <a:gd name="T60" fmla="*/ 0 w 50"/>
                  <a:gd name="T61" fmla="*/ 37 h 77"/>
                  <a:gd name="T62" fmla="*/ 0 w 50"/>
                  <a:gd name="T63" fmla="*/ 37 h 77"/>
                  <a:gd name="T64" fmla="*/ 10 w 50"/>
                  <a:gd name="T65" fmla="*/ 37 h 77"/>
                  <a:gd name="T66" fmla="*/ 10 w 50"/>
                  <a:gd name="T67" fmla="*/ 37 h 77"/>
                  <a:gd name="T68" fmla="*/ 13 w 50"/>
                  <a:gd name="T69" fmla="*/ 54 h 77"/>
                  <a:gd name="T70" fmla="*/ 16 w 50"/>
                  <a:gd name="T71" fmla="*/ 64 h 77"/>
                  <a:gd name="T72" fmla="*/ 16 w 50"/>
                  <a:gd name="T73" fmla="*/ 64 h 77"/>
                  <a:gd name="T74" fmla="*/ 20 w 50"/>
                  <a:gd name="T75" fmla="*/ 67 h 77"/>
                  <a:gd name="T76" fmla="*/ 26 w 50"/>
                  <a:gd name="T77" fmla="*/ 71 h 77"/>
                  <a:gd name="T78" fmla="*/ 26 w 50"/>
                  <a:gd name="T79" fmla="*/ 71 h 77"/>
                  <a:gd name="T80" fmla="*/ 33 w 50"/>
                  <a:gd name="T81" fmla="*/ 67 h 77"/>
                  <a:gd name="T82" fmla="*/ 37 w 50"/>
                  <a:gd name="T83" fmla="*/ 64 h 77"/>
                  <a:gd name="T84" fmla="*/ 37 w 50"/>
                  <a:gd name="T85" fmla="*/ 64 h 77"/>
                  <a:gd name="T86" fmla="*/ 40 w 50"/>
                  <a:gd name="T87" fmla="*/ 54 h 77"/>
                  <a:gd name="T88" fmla="*/ 40 w 50"/>
                  <a:gd name="T89" fmla="*/ 37 h 77"/>
                  <a:gd name="T90" fmla="*/ 40 w 50"/>
                  <a:gd name="T91" fmla="*/ 37 h 77"/>
                  <a:gd name="T92" fmla="*/ 40 w 50"/>
                  <a:gd name="T93" fmla="*/ 24 h 77"/>
                  <a:gd name="T94" fmla="*/ 37 w 50"/>
                  <a:gd name="T95" fmla="*/ 13 h 77"/>
                  <a:gd name="T96" fmla="*/ 37 w 50"/>
                  <a:gd name="T97" fmla="*/ 13 h 77"/>
                  <a:gd name="T98" fmla="*/ 33 w 50"/>
                  <a:gd name="T99" fmla="*/ 7 h 77"/>
                  <a:gd name="T100" fmla="*/ 26 w 50"/>
                  <a:gd name="T101" fmla="*/ 7 h 77"/>
                  <a:gd name="T102" fmla="*/ 26 w 50"/>
                  <a:gd name="T103" fmla="*/ 7 h 77"/>
                  <a:gd name="T104" fmla="*/ 20 w 50"/>
                  <a:gd name="T105" fmla="*/ 7 h 77"/>
                  <a:gd name="T106" fmla="*/ 16 w 50"/>
                  <a:gd name="T107" fmla="*/ 13 h 77"/>
                  <a:gd name="T108" fmla="*/ 16 w 50"/>
                  <a:gd name="T109" fmla="*/ 13 h 77"/>
                  <a:gd name="T110" fmla="*/ 13 w 50"/>
                  <a:gd name="T111" fmla="*/ 24 h 77"/>
                  <a:gd name="T112" fmla="*/ 10 w 50"/>
                  <a:gd name="T113" fmla="*/ 37 h 77"/>
                  <a:gd name="T114" fmla="*/ 10 w 50"/>
                  <a:gd name="T11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7">
                    <a:moveTo>
                      <a:pt x="0" y="37"/>
                    </a:moveTo>
                    <a:lnTo>
                      <a:pt x="0" y="37"/>
                    </a:lnTo>
                    <a:lnTo>
                      <a:pt x="3" y="17"/>
                    </a:lnTo>
                    <a:lnTo>
                      <a:pt x="3" y="17"/>
                    </a:lnTo>
                    <a:lnTo>
                      <a:pt x="6" y="10"/>
                    </a:lnTo>
                    <a:lnTo>
                      <a:pt x="13" y="3"/>
                    </a:lnTo>
                    <a:lnTo>
                      <a:pt x="13" y="3"/>
                    </a:lnTo>
                    <a:lnTo>
                      <a:pt x="16" y="0"/>
                    </a:lnTo>
                    <a:lnTo>
                      <a:pt x="26" y="0"/>
                    </a:lnTo>
                    <a:lnTo>
                      <a:pt x="26" y="0"/>
                    </a:lnTo>
                    <a:lnTo>
                      <a:pt x="37" y="0"/>
                    </a:lnTo>
                    <a:lnTo>
                      <a:pt x="37" y="0"/>
                    </a:lnTo>
                    <a:lnTo>
                      <a:pt x="43" y="7"/>
                    </a:lnTo>
                    <a:lnTo>
                      <a:pt x="43" y="7"/>
                    </a:lnTo>
                    <a:lnTo>
                      <a:pt x="50" y="20"/>
                    </a:lnTo>
                    <a:lnTo>
                      <a:pt x="50" y="20"/>
                    </a:lnTo>
                    <a:lnTo>
                      <a:pt x="50" y="37"/>
                    </a:lnTo>
                    <a:lnTo>
                      <a:pt x="50" y="37"/>
                    </a:lnTo>
                    <a:lnTo>
                      <a:pt x="47" y="61"/>
                    </a:lnTo>
                    <a:lnTo>
                      <a:pt x="47" y="61"/>
                    </a:lnTo>
                    <a:lnTo>
                      <a:pt x="43" y="67"/>
                    </a:lnTo>
                    <a:lnTo>
                      <a:pt x="40" y="74"/>
                    </a:lnTo>
                    <a:lnTo>
                      <a:pt x="40" y="74"/>
                    </a:lnTo>
                    <a:lnTo>
                      <a:pt x="33" y="77"/>
                    </a:lnTo>
                    <a:lnTo>
                      <a:pt x="26" y="77"/>
                    </a:lnTo>
                    <a:lnTo>
                      <a:pt x="26" y="77"/>
                    </a:lnTo>
                    <a:lnTo>
                      <a:pt x="16" y="74"/>
                    </a:lnTo>
                    <a:lnTo>
                      <a:pt x="10" y="71"/>
                    </a:lnTo>
                    <a:lnTo>
                      <a:pt x="10" y="71"/>
                    </a:lnTo>
                    <a:lnTo>
                      <a:pt x="3" y="57"/>
                    </a:lnTo>
                    <a:lnTo>
                      <a:pt x="0" y="37"/>
                    </a:lnTo>
                    <a:lnTo>
                      <a:pt x="0" y="37"/>
                    </a:lnTo>
                    <a:close/>
                    <a:moveTo>
                      <a:pt x="10" y="37"/>
                    </a:moveTo>
                    <a:lnTo>
                      <a:pt x="10" y="37"/>
                    </a:lnTo>
                    <a:lnTo>
                      <a:pt x="13" y="54"/>
                    </a:lnTo>
                    <a:lnTo>
                      <a:pt x="16" y="64"/>
                    </a:lnTo>
                    <a:lnTo>
                      <a:pt x="16" y="64"/>
                    </a:lnTo>
                    <a:lnTo>
                      <a:pt x="20" y="67"/>
                    </a:lnTo>
                    <a:lnTo>
                      <a:pt x="26" y="71"/>
                    </a:lnTo>
                    <a:lnTo>
                      <a:pt x="26" y="71"/>
                    </a:lnTo>
                    <a:lnTo>
                      <a:pt x="33" y="67"/>
                    </a:lnTo>
                    <a:lnTo>
                      <a:pt x="37" y="64"/>
                    </a:lnTo>
                    <a:lnTo>
                      <a:pt x="37" y="64"/>
                    </a:lnTo>
                    <a:lnTo>
                      <a:pt x="40" y="54"/>
                    </a:lnTo>
                    <a:lnTo>
                      <a:pt x="40" y="37"/>
                    </a:lnTo>
                    <a:lnTo>
                      <a:pt x="40" y="37"/>
                    </a:lnTo>
                    <a:lnTo>
                      <a:pt x="40" y="24"/>
                    </a:lnTo>
                    <a:lnTo>
                      <a:pt x="37" y="13"/>
                    </a:lnTo>
                    <a:lnTo>
                      <a:pt x="37" y="13"/>
                    </a:lnTo>
                    <a:lnTo>
                      <a:pt x="33" y="7"/>
                    </a:lnTo>
                    <a:lnTo>
                      <a:pt x="26" y="7"/>
                    </a:lnTo>
                    <a:lnTo>
                      <a:pt x="26" y="7"/>
                    </a:lnTo>
                    <a:lnTo>
                      <a:pt x="20" y="7"/>
                    </a:lnTo>
                    <a:lnTo>
                      <a:pt x="16" y="13"/>
                    </a:lnTo>
                    <a:lnTo>
                      <a:pt x="16" y="13"/>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Line 134"/>
              <p:cNvSpPr>
                <a:spLocks noChangeShapeType="1"/>
              </p:cNvSpPr>
              <p:nvPr/>
            </p:nvSpPr>
            <p:spPr bwMode="auto">
              <a:xfrm>
                <a:off x="6449292" y="4384075"/>
                <a:ext cx="35076" cy="0"/>
              </a:xfrm>
              <a:prstGeom prst="line">
                <a:avLst/>
              </a:prstGeom>
              <a:noFill/>
              <a:ln w="7">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Freeform 135"/>
              <p:cNvSpPr>
                <a:spLocks noEditPoints="1"/>
              </p:cNvSpPr>
              <p:nvPr/>
            </p:nvSpPr>
            <p:spPr bwMode="auto">
              <a:xfrm>
                <a:off x="6209419" y="4329764"/>
                <a:ext cx="61100" cy="88255"/>
              </a:xfrm>
              <a:custGeom>
                <a:avLst/>
                <a:gdLst>
                  <a:gd name="T0" fmla="*/ 34 w 54"/>
                  <a:gd name="T1" fmla="*/ 78 h 78"/>
                  <a:gd name="T2" fmla="*/ 34 w 54"/>
                  <a:gd name="T3" fmla="*/ 58 h 78"/>
                  <a:gd name="T4" fmla="*/ 0 w 54"/>
                  <a:gd name="T5" fmla="*/ 58 h 78"/>
                  <a:gd name="T6" fmla="*/ 0 w 54"/>
                  <a:gd name="T7" fmla="*/ 51 h 78"/>
                  <a:gd name="T8" fmla="*/ 34 w 54"/>
                  <a:gd name="T9" fmla="*/ 0 h 78"/>
                  <a:gd name="T10" fmla="*/ 44 w 54"/>
                  <a:gd name="T11" fmla="*/ 0 h 78"/>
                  <a:gd name="T12" fmla="*/ 44 w 54"/>
                  <a:gd name="T13" fmla="*/ 51 h 78"/>
                  <a:gd name="T14" fmla="*/ 54 w 54"/>
                  <a:gd name="T15" fmla="*/ 51 h 78"/>
                  <a:gd name="T16" fmla="*/ 54 w 54"/>
                  <a:gd name="T17" fmla="*/ 58 h 78"/>
                  <a:gd name="T18" fmla="*/ 44 w 54"/>
                  <a:gd name="T19" fmla="*/ 58 h 78"/>
                  <a:gd name="T20" fmla="*/ 44 w 54"/>
                  <a:gd name="T21" fmla="*/ 78 h 78"/>
                  <a:gd name="T22" fmla="*/ 34 w 54"/>
                  <a:gd name="T23" fmla="*/ 78 h 78"/>
                  <a:gd name="T24" fmla="*/ 34 w 54"/>
                  <a:gd name="T25" fmla="*/ 51 h 78"/>
                  <a:gd name="T26" fmla="*/ 34 w 54"/>
                  <a:gd name="T27" fmla="*/ 14 h 78"/>
                  <a:gd name="T28" fmla="*/ 11 w 54"/>
                  <a:gd name="T29" fmla="*/ 51 h 78"/>
                  <a:gd name="T30" fmla="*/ 34 w 54"/>
                  <a:gd name="T31" fmla="*/ 5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78">
                    <a:moveTo>
                      <a:pt x="34" y="78"/>
                    </a:moveTo>
                    <a:lnTo>
                      <a:pt x="34" y="58"/>
                    </a:lnTo>
                    <a:lnTo>
                      <a:pt x="0" y="58"/>
                    </a:lnTo>
                    <a:lnTo>
                      <a:pt x="0" y="51"/>
                    </a:lnTo>
                    <a:lnTo>
                      <a:pt x="34" y="0"/>
                    </a:lnTo>
                    <a:lnTo>
                      <a:pt x="44" y="0"/>
                    </a:lnTo>
                    <a:lnTo>
                      <a:pt x="44" y="51"/>
                    </a:lnTo>
                    <a:lnTo>
                      <a:pt x="54" y="51"/>
                    </a:lnTo>
                    <a:lnTo>
                      <a:pt x="54" y="58"/>
                    </a:lnTo>
                    <a:lnTo>
                      <a:pt x="44" y="58"/>
                    </a:lnTo>
                    <a:lnTo>
                      <a:pt x="44" y="78"/>
                    </a:lnTo>
                    <a:lnTo>
                      <a:pt x="34" y="78"/>
                    </a:lnTo>
                    <a:close/>
                    <a:moveTo>
                      <a:pt x="34" y="51"/>
                    </a:moveTo>
                    <a:lnTo>
                      <a:pt x="34" y="14"/>
                    </a:lnTo>
                    <a:lnTo>
                      <a:pt x="11" y="51"/>
                    </a:lnTo>
                    <a:lnTo>
                      <a:pt x="34"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136"/>
              <p:cNvSpPr>
                <a:spLocks noEditPoints="1"/>
              </p:cNvSpPr>
              <p:nvPr/>
            </p:nvSpPr>
            <p:spPr bwMode="auto">
              <a:xfrm>
                <a:off x="6278438" y="4329764"/>
                <a:ext cx="56574" cy="88255"/>
              </a:xfrm>
              <a:custGeom>
                <a:avLst/>
                <a:gdLst>
                  <a:gd name="T0" fmla="*/ 0 w 50"/>
                  <a:gd name="T1" fmla="*/ 37 h 78"/>
                  <a:gd name="T2" fmla="*/ 0 w 50"/>
                  <a:gd name="T3" fmla="*/ 37 h 78"/>
                  <a:gd name="T4" fmla="*/ 3 w 50"/>
                  <a:gd name="T5" fmla="*/ 17 h 78"/>
                  <a:gd name="T6" fmla="*/ 3 w 50"/>
                  <a:gd name="T7" fmla="*/ 17 h 78"/>
                  <a:gd name="T8" fmla="*/ 7 w 50"/>
                  <a:gd name="T9" fmla="*/ 11 h 78"/>
                  <a:gd name="T10" fmla="*/ 13 w 50"/>
                  <a:gd name="T11" fmla="*/ 4 h 78"/>
                  <a:gd name="T12" fmla="*/ 13 w 50"/>
                  <a:gd name="T13" fmla="*/ 4 h 78"/>
                  <a:gd name="T14" fmla="*/ 20 w 50"/>
                  <a:gd name="T15" fmla="*/ 0 h 78"/>
                  <a:gd name="T16" fmla="*/ 27 w 50"/>
                  <a:gd name="T17" fmla="*/ 0 h 78"/>
                  <a:gd name="T18" fmla="*/ 27 w 50"/>
                  <a:gd name="T19" fmla="*/ 0 h 78"/>
                  <a:gd name="T20" fmla="*/ 37 w 50"/>
                  <a:gd name="T21" fmla="*/ 4 h 78"/>
                  <a:gd name="T22" fmla="*/ 37 w 50"/>
                  <a:gd name="T23" fmla="*/ 4 h 78"/>
                  <a:gd name="T24" fmla="*/ 44 w 50"/>
                  <a:gd name="T25" fmla="*/ 11 h 78"/>
                  <a:gd name="T26" fmla="*/ 44 w 50"/>
                  <a:gd name="T27" fmla="*/ 11 h 78"/>
                  <a:gd name="T28" fmla="*/ 50 w 50"/>
                  <a:gd name="T29" fmla="*/ 21 h 78"/>
                  <a:gd name="T30" fmla="*/ 50 w 50"/>
                  <a:gd name="T31" fmla="*/ 21 h 78"/>
                  <a:gd name="T32" fmla="*/ 50 w 50"/>
                  <a:gd name="T33" fmla="*/ 37 h 78"/>
                  <a:gd name="T34" fmla="*/ 50 w 50"/>
                  <a:gd name="T35" fmla="*/ 37 h 78"/>
                  <a:gd name="T36" fmla="*/ 50 w 50"/>
                  <a:gd name="T37" fmla="*/ 61 h 78"/>
                  <a:gd name="T38" fmla="*/ 50 w 50"/>
                  <a:gd name="T39" fmla="*/ 61 h 78"/>
                  <a:gd name="T40" fmla="*/ 47 w 50"/>
                  <a:gd name="T41" fmla="*/ 68 h 78"/>
                  <a:gd name="T42" fmla="*/ 40 w 50"/>
                  <a:gd name="T43" fmla="*/ 74 h 78"/>
                  <a:gd name="T44" fmla="*/ 40 w 50"/>
                  <a:gd name="T45" fmla="*/ 74 h 78"/>
                  <a:gd name="T46" fmla="*/ 34 w 50"/>
                  <a:gd name="T47" fmla="*/ 78 h 78"/>
                  <a:gd name="T48" fmla="*/ 27 w 50"/>
                  <a:gd name="T49" fmla="*/ 78 h 78"/>
                  <a:gd name="T50" fmla="*/ 27 w 50"/>
                  <a:gd name="T51" fmla="*/ 78 h 78"/>
                  <a:gd name="T52" fmla="*/ 17 w 50"/>
                  <a:gd name="T53" fmla="*/ 78 h 78"/>
                  <a:gd name="T54" fmla="*/ 10 w 50"/>
                  <a:gd name="T55" fmla="*/ 71 h 78"/>
                  <a:gd name="T56" fmla="*/ 10 w 50"/>
                  <a:gd name="T57" fmla="*/ 71 h 78"/>
                  <a:gd name="T58" fmla="*/ 3 w 50"/>
                  <a:gd name="T59" fmla="*/ 58 h 78"/>
                  <a:gd name="T60" fmla="*/ 0 w 50"/>
                  <a:gd name="T61" fmla="*/ 37 h 78"/>
                  <a:gd name="T62" fmla="*/ 0 w 50"/>
                  <a:gd name="T63" fmla="*/ 37 h 78"/>
                  <a:gd name="T64" fmla="*/ 10 w 50"/>
                  <a:gd name="T65" fmla="*/ 37 h 78"/>
                  <a:gd name="T66" fmla="*/ 10 w 50"/>
                  <a:gd name="T67" fmla="*/ 37 h 78"/>
                  <a:gd name="T68" fmla="*/ 13 w 50"/>
                  <a:gd name="T69" fmla="*/ 54 h 78"/>
                  <a:gd name="T70" fmla="*/ 17 w 50"/>
                  <a:gd name="T71" fmla="*/ 64 h 78"/>
                  <a:gd name="T72" fmla="*/ 17 w 50"/>
                  <a:gd name="T73" fmla="*/ 64 h 78"/>
                  <a:gd name="T74" fmla="*/ 20 w 50"/>
                  <a:gd name="T75" fmla="*/ 68 h 78"/>
                  <a:gd name="T76" fmla="*/ 27 w 50"/>
                  <a:gd name="T77" fmla="*/ 71 h 78"/>
                  <a:gd name="T78" fmla="*/ 27 w 50"/>
                  <a:gd name="T79" fmla="*/ 71 h 78"/>
                  <a:gd name="T80" fmla="*/ 34 w 50"/>
                  <a:gd name="T81" fmla="*/ 68 h 78"/>
                  <a:gd name="T82" fmla="*/ 37 w 50"/>
                  <a:gd name="T83" fmla="*/ 64 h 78"/>
                  <a:gd name="T84" fmla="*/ 37 w 50"/>
                  <a:gd name="T85" fmla="*/ 64 h 78"/>
                  <a:gd name="T86" fmla="*/ 40 w 50"/>
                  <a:gd name="T87" fmla="*/ 54 h 78"/>
                  <a:gd name="T88" fmla="*/ 44 w 50"/>
                  <a:gd name="T89" fmla="*/ 37 h 78"/>
                  <a:gd name="T90" fmla="*/ 44 w 50"/>
                  <a:gd name="T91" fmla="*/ 37 h 78"/>
                  <a:gd name="T92" fmla="*/ 40 w 50"/>
                  <a:gd name="T93" fmla="*/ 24 h 78"/>
                  <a:gd name="T94" fmla="*/ 37 w 50"/>
                  <a:gd name="T95" fmla="*/ 14 h 78"/>
                  <a:gd name="T96" fmla="*/ 37 w 50"/>
                  <a:gd name="T97" fmla="*/ 14 h 78"/>
                  <a:gd name="T98" fmla="*/ 34 w 50"/>
                  <a:gd name="T99" fmla="*/ 11 h 78"/>
                  <a:gd name="T100" fmla="*/ 27 w 50"/>
                  <a:gd name="T101" fmla="*/ 7 h 78"/>
                  <a:gd name="T102" fmla="*/ 27 w 50"/>
                  <a:gd name="T103" fmla="*/ 7 h 78"/>
                  <a:gd name="T104" fmla="*/ 20 w 50"/>
                  <a:gd name="T105" fmla="*/ 11 h 78"/>
                  <a:gd name="T106" fmla="*/ 17 w 50"/>
                  <a:gd name="T107" fmla="*/ 14 h 78"/>
                  <a:gd name="T108" fmla="*/ 17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7" y="11"/>
                    </a:lnTo>
                    <a:lnTo>
                      <a:pt x="13" y="4"/>
                    </a:lnTo>
                    <a:lnTo>
                      <a:pt x="13" y="4"/>
                    </a:lnTo>
                    <a:lnTo>
                      <a:pt x="20" y="0"/>
                    </a:lnTo>
                    <a:lnTo>
                      <a:pt x="27" y="0"/>
                    </a:lnTo>
                    <a:lnTo>
                      <a:pt x="27" y="0"/>
                    </a:lnTo>
                    <a:lnTo>
                      <a:pt x="37" y="4"/>
                    </a:lnTo>
                    <a:lnTo>
                      <a:pt x="37" y="4"/>
                    </a:lnTo>
                    <a:lnTo>
                      <a:pt x="44" y="11"/>
                    </a:lnTo>
                    <a:lnTo>
                      <a:pt x="44" y="11"/>
                    </a:lnTo>
                    <a:lnTo>
                      <a:pt x="50" y="21"/>
                    </a:lnTo>
                    <a:lnTo>
                      <a:pt x="50" y="21"/>
                    </a:lnTo>
                    <a:lnTo>
                      <a:pt x="50" y="37"/>
                    </a:lnTo>
                    <a:lnTo>
                      <a:pt x="50" y="37"/>
                    </a:lnTo>
                    <a:lnTo>
                      <a:pt x="50" y="61"/>
                    </a:lnTo>
                    <a:lnTo>
                      <a:pt x="50" y="61"/>
                    </a:lnTo>
                    <a:lnTo>
                      <a:pt x="47" y="68"/>
                    </a:lnTo>
                    <a:lnTo>
                      <a:pt x="40" y="74"/>
                    </a:lnTo>
                    <a:lnTo>
                      <a:pt x="40" y="74"/>
                    </a:lnTo>
                    <a:lnTo>
                      <a:pt x="34" y="78"/>
                    </a:lnTo>
                    <a:lnTo>
                      <a:pt x="27" y="78"/>
                    </a:lnTo>
                    <a:lnTo>
                      <a:pt x="27" y="78"/>
                    </a:lnTo>
                    <a:lnTo>
                      <a:pt x="17" y="78"/>
                    </a:lnTo>
                    <a:lnTo>
                      <a:pt x="10" y="71"/>
                    </a:lnTo>
                    <a:lnTo>
                      <a:pt x="10" y="71"/>
                    </a:lnTo>
                    <a:lnTo>
                      <a:pt x="3" y="58"/>
                    </a:lnTo>
                    <a:lnTo>
                      <a:pt x="0" y="37"/>
                    </a:lnTo>
                    <a:lnTo>
                      <a:pt x="0" y="37"/>
                    </a:lnTo>
                    <a:close/>
                    <a:moveTo>
                      <a:pt x="10" y="37"/>
                    </a:moveTo>
                    <a:lnTo>
                      <a:pt x="10" y="37"/>
                    </a:lnTo>
                    <a:lnTo>
                      <a:pt x="13" y="54"/>
                    </a:lnTo>
                    <a:lnTo>
                      <a:pt x="17" y="64"/>
                    </a:lnTo>
                    <a:lnTo>
                      <a:pt x="17" y="64"/>
                    </a:lnTo>
                    <a:lnTo>
                      <a:pt x="20" y="68"/>
                    </a:lnTo>
                    <a:lnTo>
                      <a:pt x="27" y="71"/>
                    </a:lnTo>
                    <a:lnTo>
                      <a:pt x="27" y="71"/>
                    </a:lnTo>
                    <a:lnTo>
                      <a:pt x="34" y="68"/>
                    </a:lnTo>
                    <a:lnTo>
                      <a:pt x="37" y="64"/>
                    </a:lnTo>
                    <a:lnTo>
                      <a:pt x="37" y="64"/>
                    </a:lnTo>
                    <a:lnTo>
                      <a:pt x="40" y="54"/>
                    </a:lnTo>
                    <a:lnTo>
                      <a:pt x="44" y="37"/>
                    </a:lnTo>
                    <a:lnTo>
                      <a:pt x="44" y="37"/>
                    </a:lnTo>
                    <a:lnTo>
                      <a:pt x="40" y="24"/>
                    </a:lnTo>
                    <a:lnTo>
                      <a:pt x="37" y="14"/>
                    </a:lnTo>
                    <a:lnTo>
                      <a:pt x="37" y="14"/>
                    </a:lnTo>
                    <a:lnTo>
                      <a:pt x="34" y="11"/>
                    </a:lnTo>
                    <a:lnTo>
                      <a:pt x="27" y="7"/>
                    </a:lnTo>
                    <a:lnTo>
                      <a:pt x="27" y="7"/>
                    </a:lnTo>
                    <a:lnTo>
                      <a:pt x="20" y="11"/>
                    </a:lnTo>
                    <a:lnTo>
                      <a:pt x="17" y="14"/>
                    </a:lnTo>
                    <a:lnTo>
                      <a:pt x="17"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37"/>
              <p:cNvSpPr>
                <a:spLocks noEditPoints="1"/>
              </p:cNvSpPr>
              <p:nvPr/>
            </p:nvSpPr>
            <p:spPr bwMode="auto">
              <a:xfrm>
                <a:off x="6347459" y="4329764"/>
                <a:ext cx="56574" cy="88255"/>
              </a:xfrm>
              <a:custGeom>
                <a:avLst/>
                <a:gdLst>
                  <a:gd name="T0" fmla="*/ 0 w 50"/>
                  <a:gd name="T1" fmla="*/ 37 h 78"/>
                  <a:gd name="T2" fmla="*/ 0 w 50"/>
                  <a:gd name="T3" fmla="*/ 37 h 78"/>
                  <a:gd name="T4" fmla="*/ 3 w 50"/>
                  <a:gd name="T5" fmla="*/ 17 h 78"/>
                  <a:gd name="T6" fmla="*/ 3 w 50"/>
                  <a:gd name="T7" fmla="*/ 17 h 78"/>
                  <a:gd name="T8" fmla="*/ 6 w 50"/>
                  <a:gd name="T9" fmla="*/ 11 h 78"/>
                  <a:gd name="T10" fmla="*/ 13 w 50"/>
                  <a:gd name="T11" fmla="*/ 4 h 78"/>
                  <a:gd name="T12" fmla="*/ 13 w 50"/>
                  <a:gd name="T13" fmla="*/ 4 h 78"/>
                  <a:gd name="T14" fmla="*/ 16 w 50"/>
                  <a:gd name="T15" fmla="*/ 0 h 78"/>
                  <a:gd name="T16" fmla="*/ 26 w 50"/>
                  <a:gd name="T17" fmla="*/ 0 h 78"/>
                  <a:gd name="T18" fmla="*/ 26 w 50"/>
                  <a:gd name="T19" fmla="*/ 0 h 78"/>
                  <a:gd name="T20" fmla="*/ 37 w 50"/>
                  <a:gd name="T21" fmla="*/ 4 h 78"/>
                  <a:gd name="T22" fmla="*/ 37 w 50"/>
                  <a:gd name="T23" fmla="*/ 4 h 78"/>
                  <a:gd name="T24" fmla="*/ 43 w 50"/>
                  <a:gd name="T25" fmla="*/ 11 h 78"/>
                  <a:gd name="T26" fmla="*/ 43 w 50"/>
                  <a:gd name="T27" fmla="*/ 11 h 78"/>
                  <a:gd name="T28" fmla="*/ 50 w 50"/>
                  <a:gd name="T29" fmla="*/ 21 h 78"/>
                  <a:gd name="T30" fmla="*/ 50 w 50"/>
                  <a:gd name="T31" fmla="*/ 21 h 78"/>
                  <a:gd name="T32" fmla="*/ 50 w 50"/>
                  <a:gd name="T33" fmla="*/ 37 h 78"/>
                  <a:gd name="T34" fmla="*/ 50 w 50"/>
                  <a:gd name="T35" fmla="*/ 37 h 78"/>
                  <a:gd name="T36" fmla="*/ 47 w 50"/>
                  <a:gd name="T37" fmla="*/ 61 h 78"/>
                  <a:gd name="T38" fmla="*/ 47 w 50"/>
                  <a:gd name="T39" fmla="*/ 61 h 78"/>
                  <a:gd name="T40" fmla="*/ 43 w 50"/>
                  <a:gd name="T41" fmla="*/ 68 h 78"/>
                  <a:gd name="T42" fmla="*/ 40 w 50"/>
                  <a:gd name="T43" fmla="*/ 74 h 78"/>
                  <a:gd name="T44" fmla="*/ 40 w 50"/>
                  <a:gd name="T45" fmla="*/ 74 h 78"/>
                  <a:gd name="T46" fmla="*/ 33 w 50"/>
                  <a:gd name="T47" fmla="*/ 78 h 78"/>
                  <a:gd name="T48" fmla="*/ 26 w 50"/>
                  <a:gd name="T49" fmla="*/ 78 h 78"/>
                  <a:gd name="T50" fmla="*/ 26 w 50"/>
                  <a:gd name="T51" fmla="*/ 78 h 78"/>
                  <a:gd name="T52" fmla="*/ 16 w 50"/>
                  <a:gd name="T53" fmla="*/ 78 h 78"/>
                  <a:gd name="T54" fmla="*/ 10 w 50"/>
                  <a:gd name="T55" fmla="*/ 71 h 78"/>
                  <a:gd name="T56" fmla="*/ 10 w 50"/>
                  <a:gd name="T57" fmla="*/ 71 h 78"/>
                  <a:gd name="T58" fmla="*/ 3 w 50"/>
                  <a:gd name="T59" fmla="*/ 58 h 78"/>
                  <a:gd name="T60" fmla="*/ 0 w 50"/>
                  <a:gd name="T61" fmla="*/ 37 h 78"/>
                  <a:gd name="T62" fmla="*/ 0 w 50"/>
                  <a:gd name="T63" fmla="*/ 37 h 78"/>
                  <a:gd name="T64" fmla="*/ 10 w 50"/>
                  <a:gd name="T65" fmla="*/ 37 h 78"/>
                  <a:gd name="T66" fmla="*/ 10 w 50"/>
                  <a:gd name="T67" fmla="*/ 37 h 78"/>
                  <a:gd name="T68" fmla="*/ 13 w 50"/>
                  <a:gd name="T69" fmla="*/ 54 h 78"/>
                  <a:gd name="T70" fmla="*/ 16 w 50"/>
                  <a:gd name="T71" fmla="*/ 64 h 78"/>
                  <a:gd name="T72" fmla="*/ 16 w 50"/>
                  <a:gd name="T73" fmla="*/ 64 h 78"/>
                  <a:gd name="T74" fmla="*/ 20 w 50"/>
                  <a:gd name="T75" fmla="*/ 68 h 78"/>
                  <a:gd name="T76" fmla="*/ 26 w 50"/>
                  <a:gd name="T77" fmla="*/ 71 h 78"/>
                  <a:gd name="T78" fmla="*/ 26 w 50"/>
                  <a:gd name="T79" fmla="*/ 71 h 78"/>
                  <a:gd name="T80" fmla="*/ 33 w 50"/>
                  <a:gd name="T81" fmla="*/ 68 h 78"/>
                  <a:gd name="T82" fmla="*/ 37 w 50"/>
                  <a:gd name="T83" fmla="*/ 64 h 78"/>
                  <a:gd name="T84" fmla="*/ 37 w 50"/>
                  <a:gd name="T85" fmla="*/ 64 h 78"/>
                  <a:gd name="T86" fmla="*/ 40 w 50"/>
                  <a:gd name="T87" fmla="*/ 54 h 78"/>
                  <a:gd name="T88" fmla="*/ 40 w 50"/>
                  <a:gd name="T89" fmla="*/ 37 h 78"/>
                  <a:gd name="T90" fmla="*/ 40 w 50"/>
                  <a:gd name="T91" fmla="*/ 37 h 78"/>
                  <a:gd name="T92" fmla="*/ 40 w 50"/>
                  <a:gd name="T93" fmla="*/ 24 h 78"/>
                  <a:gd name="T94" fmla="*/ 37 w 50"/>
                  <a:gd name="T95" fmla="*/ 14 h 78"/>
                  <a:gd name="T96" fmla="*/ 37 w 50"/>
                  <a:gd name="T97" fmla="*/ 14 h 78"/>
                  <a:gd name="T98" fmla="*/ 33 w 50"/>
                  <a:gd name="T99" fmla="*/ 11 h 78"/>
                  <a:gd name="T100" fmla="*/ 26 w 50"/>
                  <a:gd name="T101" fmla="*/ 7 h 78"/>
                  <a:gd name="T102" fmla="*/ 26 w 50"/>
                  <a:gd name="T103" fmla="*/ 7 h 78"/>
                  <a:gd name="T104" fmla="*/ 20 w 50"/>
                  <a:gd name="T105" fmla="*/ 11 h 78"/>
                  <a:gd name="T106" fmla="*/ 16 w 50"/>
                  <a:gd name="T107" fmla="*/ 14 h 78"/>
                  <a:gd name="T108" fmla="*/ 16 w 50"/>
                  <a:gd name="T109" fmla="*/ 14 h 78"/>
                  <a:gd name="T110" fmla="*/ 13 w 50"/>
                  <a:gd name="T111" fmla="*/ 24 h 78"/>
                  <a:gd name="T112" fmla="*/ 10 w 50"/>
                  <a:gd name="T113" fmla="*/ 37 h 78"/>
                  <a:gd name="T114" fmla="*/ 10 w 50"/>
                  <a:gd name="T115" fmla="*/ 3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 h="78">
                    <a:moveTo>
                      <a:pt x="0" y="37"/>
                    </a:moveTo>
                    <a:lnTo>
                      <a:pt x="0" y="37"/>
                    </a:lnTo>
                    <a:lnTo>
                      <a:pt x="3" y="17"/>
                    </a:lnTo>
                    <a:lnTo>
                      <a:pt x="3" y="17"/>
                    </a:lnTo>
                    <a:lnTo>
                      <a:pt x="6" y="11"/>
                    </a:lnTo>
                    <a:lnTo>
                      <a:pt x="13" y="4"/>
                    </a:lnTo>
                    <a:lnTo>
                      <a:pt x="13" y="4"/>
                    </a:lnTo>
                    <a:lnTo>
                      <a:pt x="16" y="0"/>
                    </a:lnTo>
                    <a:lnTo>
                      <a:pt x="26" y="0"/>
                    </a:lnTo>
                    <a:lnTo>
                      <a:pt x="26" y="0"/>
                    </a:lnTo>
                    <a:lnTo>
                      <a:pt x="37" y="4"/>
                    </a:lnTo>
                    <a:lnTo>
                      <a:pt x="37" y="4"/>
                    </a:lnTo>
                    <a:lnTo>
                      <a:pt x="43" y="11"/>
                    </a:lnTo>
                    <a:lnTo>
                      <a:pt x="43" y="11"/>
                    </a:lnTo>
                    <a:lnTo>
                      <a:pt x="50" y="21"/>
                    </a:lnTo>
                    <a:lnTo>
                      <a:pt x="50" y="21"/>
                    </a:lnTo>
                    <a:lnTo>
                      <a:pt x="50" y="37"/>
                    </a:lnTo>
                    <a:lnTo>
                      <a:pt x="50" y="37"/>
                    </a:lnTo>
                    <a:lnTo>
                      <a:pt x="47" y="61"/>
                    </a:lnTo>
                    <a:lnTo>
                      <a:pt x="47" y="61"/>
                    </a:lnTo>
                    <a:lnTo>
                      <a:pt x="43" y="68"/>
                    </a:lnTo>
                    <a:lnTo>
                      <a:pt x="40" y="74"/>
                    </a:lnTo>
                    <a:lnTo>
                      <a:pt x="40" y="74"/>
                    </a:lnTo>
                    <a:lnTo>
                      <a:pt x="33" y="78"/>
                    </a:lnTo>
                    <a:lnTo>
                      <a:pt x="26" y="78"/>
                    </a:lnTo>
                    <a:lnTo>
                      <a:pt x="26" y="78"/>
                    </a:lnTo>
                    <a:lnTo>
                      <a:pt x="16" y="78"/>
                    </a:lnTo>
                    <a:lnTo>
                      <a:pt x="10" y="71"/>
                    </a:lnTo>
                    <a:lnTo>
                      <a:pt x="10" y="71"/>
                    </a:lnTo>
                    <a:lnTo>
                      <a:pt x="3" y="58"/>
                    </a:lnTo>
                    <a:lnTo>
                      <a:pt x="0" y="37"/>
                    </a:lnTo>
                    <a:lnTo>
                      <a:pt x="0" y="37"/>
                    </a:lnTo>
                    <a:close/>
                    <a:moveTo>
                      <a:pt x="10" y="37"/>
                    </a:moveTo>
                    <a:lnTo>
                      <a:pt x="10" y="37"/>
                    </a:lnTo>
                    <a:lnTo>
                      <a:pt x="13" y="54"/>
                    </a:lnTo>
                    <a:lnTo>
                      <a:pt x="16" y="64"/>
                    </a:lnTo>
                    <a:lnTo>
                      <a:pt x="16" y="64"/>
                    </a:lnTo>
                    <a:lnTo>
                      <a:pt x="20" y="68"/>
                    </a:lnTo>
                    <a:lnTo>
                      <a:pt x="26" y="71"/>
                    </a:lnTo>
                    <a:lnTo>
                      <a:pt x="26" y="71"/>
                    </a:lnTo>
                    <a:lnTo>
                      <a:pt x="33" y="68"/>
                    </a:lnTo>
                    <a:lnTo>
                      <a:pt x="37" y="64"/>
                    </a:lnTo>
                    <a:lnTo>
                      <a:pt x="37" y="64"/>
                    </a:lnTo>
                    <a:lnTo>
                      <a:pt x="40" y="54"/>
                    </a:lnTo>
                    <a:lnTo>
                      <a:pt x="40" y="37"/>
                    </a:lnTo>
                    <a:lnTo>
                      <a:pt x="40" y="37"/>
                    </a:lnTo>
                    <a:lnTo>
                      <a:pt x="40" y="24"/>
                    </a:lnTo>
                    <a:lnTo>
                      <a:pt x="37" y="14"/>
                    </a:lnTo>
                    <a:lnTo>
                      <a:pt x="37" y="14"/>
                    </a:lnTo>
                    <a:lnTo>
                      <a:pt x="33" y="11"/>
                    </a:lnTo>
                    <a:lnTo>
                      <a:pt x="26" y="7"/>
                    </a:lnTo>
                    <a:lnTo>
                      <a:pt x="26" y="7"/>
                    </a:lnTo>
                    <a:lnTo>
                      <a:pt x="20" y="11"/>
                    </a:lnTo>
                    <a:lnTo>
                      <a:pt x="16" y="14"/>
                    </a:lnTo>
                    <a:lnTo>
                      <a:pt x="16" y="14"/>
                    </a:lnTo>
                    <a:lnTo>
                      <a:pt x="13" y="24"/>
                    </a:lnTo>
                    <a:lnTo>
                      <a:pt x="10" y="37"/>
                    </a:lnTo>
                    <a:lnTo>
                      <a:pt x="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69"/>
              <p:cNvSpPr>
                <a:spLocks/>
              </p:cNvSpPr>
              <p:nvPr/>
            </p:nvSpPr>
            <p:spPr bwMode="auto">
              <a:xfrm>
                <a:off x="6442503" y="4642052"/>
                <a:ext cx="1350987" cy="1017201"/>
              </a:xfrm>
              <a:custGeom>
                <a:avLst/>
                <a:gdLst>
                  <a:gd name="T0" fmla="*/ 17 w 1194"/>
                  <a:gd name="T1" fmla="*/ 899 h 899"/>
                  <a:gd name="T2" fmla="*/ 40 w 1194"/>
                  <a:gd name="T3" fmla="*/ 899 h 899"/>
                  <a:gd name="T4" fmla="*/ 64 w 1194"/>
                  <a:gd name="T5" fmla="*/ 899 h 899"/>
                  <a:gd name="T6" fmla="*/ 87 w 1194"/>
                  <a:gd name="T7" fmla="*/ 899 h 899"/>
                  <a:gd name="T8" fmla="*/ 111 w 1194"/>
                  <a:gd name="T9" fmla="*/ 899 h 899"/>
                  <a:gd name="T10" fmla="*/ 138 w 1194"/>
                  <a:gd name="T11" fmla="*/ 899 h 899"/>
                  <a:gd name="T12" fmla="*/ 161 w 1194"/>
                  <a:gd name="T13" fmla="*/ 895 h 899"/>
                  <a:gd name="T14" fmla="*/ 185 w 1194"/>
                  <a:gd name="T15" fmla="*/ 882 h 899"/>
                  <a:gd name="T16" fmla="*/ 208 w 1194"/>
                  <a:gd name="T17" fmla="*/ 848 h 899"/>
                  <a:gd name="T18" fmla="*/ 232 w 1194"/>
                  <a:gd name="T19" fmla="*/ 774 h 899"/>
                  <a:gd name="T20" fmla="*/ 255 w 1194"/>
                  <a:gd name="T21" fmla="*/ 666 h 899"/>
                  <a:gd name="T22" fmla="*/ 279 w 1194"/>
                  <a:gd name="T23" fmla="*/ 535 h 899"/>
                  <a:gd name="T24" fmla="*/ 302 w 1194"/>
                  <a:gd name="T25" fmla="*/ 401 h 899"/>
                  <a:gd name="T26" fmla="*/ 326 w 1194"/>
                  <a:gd name="T27" fmla="*/ 286 h 899"/>
                  <a:gd name="T28" fmla="*/ 350 w 1194"/>
                  <a:gd name="T29" fmla="*/ 192 h 899"/>
                  <a:gd name="T30" fmla="*/ 376 w 1194"/>
                  <a:gd name="T31" fmla="*/ 118 h 899"/>
                  <a:gd name="T32" fmla="*/ 400 w 1194"/>
                  <a:gd name="T33" fmla="*/ 64 h 899"/>
                  <a:gd name="T34" fmla="*/ 424 w 1194"/>
                  <a:gd name="T35" fmla="*/ 24 h 899"/>
                  <a:gd name="T36" fmla="*/ 447 w 1194"/>
                  <a:gd name="T37" fmla="*/ 4 h 899"/>
                  <a:gd name="T38" fmla="*/ 471 w 1194"/>
                  <a:gd name="T39" fmla="*/ 0 h 899"/>
                  <a:gd name="T40" fmla="*/ 494 w 1194"/>
                  <a:gd name="T41" fmla="*/ 14 h 899"/>
                  <a:gd name="T42" fmla="*/ 518 w 1194"/>
                  <a:gd name="T43" fmla="*/ 44 h 899"/>
                  <a:gd name="T44" fmla="*/ 541 w 1194"/>
                  <a:gd name="T45" fmla="*/ 95 h 899"/>
                  <a:gd name="T46" fmla="*/ 565 w 1194"/>
                  <a:gd name="T47" fmla="*/ 155 h 899"/>
                  <a:gd name="T48" fmla="*/ 588 w 1194"/>
                  <a:gd name="T49" fmla="*/ 232 h 899"/>
                  <a:gd name="T50" fmla="*/ 615 w 1194"/>
                  <a:gd name="T51" fmla="*/ 323 h 899"/>
                  <a:gd name="T52" fmla="*/ 639 w 1194"/>
                  <a:gd name="T53" fmla="*/ 417 h 899"/>
                  <a:gd name="T54" fmla="*/ 662 w 1194"/>
                  <a:gd name="T55" fmla="*/ 518 h 899"/>
                  <a:gd name="T56" fmla="*/ 686 w 1194"/>
                  <a:gd name="T57" fmla="*/ 613 h 899"/>
                  <a:gd name="T58" fmla="*/ 709 w 1194"/>
                  <a:gd name="T59" fmla="*/ 700 h 899"/>
                  <a:gd name="T60" fmla="*/ 733 w 1194"/>
                  <a:gd name="T61" fmla="*/ 774 h 899"/>
                  <a:gd name="T62" fmla="*/ 757 w 1194"/>
                  <a:gd name="T63" fmla="*/ 825 h 899"/>
                  <a:gd name="T64" fmla="*/ 780 w 1194"/>
                  <a:gd name="T65" fmla="*/ 862 h 899"/>
                  <a:gd name="T66" fmla="*/ 804 w 1194"/>
                  <a:gd name="T67" fmla="*/ 878 h 899"/>
                  <a:gd name="T68" fmla="*/ 827 w 1194"/>
                  <a:gd name="T69" fmla="*/ 885 h 899"/>
                  <a:gd name="T70" fmla="*/ 851 w 1194"/>
                  <a:gd name="T71" fmla="*/ 885 h 899"/>
                  <a:gd name="T72" fmla="*/ 878 w 1194"/>
                  <a:gd name="T73" fmla="*/ 885 h 899"/>
                  <a:gd name="T74" fmla="*/ 901 w 1194"/>
                  <a:gd name="T75" fmla="*/ 882 h 899"/>
                  <a:gd name="T76" fmla="*/ 925 w 1194"/>
                  <a:gd name="T77" fmla="*/ 882 h 899"/>
                  <a:gd name="T78" fmla="*/ 948 w 1194"/>
                  <a:gd name="T79" fmla="*/ 882 h 899"/>
                  <a:gd name="T80" fmla="*/ 972 w 1194"/>
                  <a:gd name="T81" fmla="*/ 882 h 899"/>
                  <a:gd name="T82" fmla="*/ 995 w 1194"/>
                  <a:gd name="T83" fmla="*/ 885 h 899"/>
                  <a:gd name="T84" fmla="*/ 1019 w 1194"/>
                  <a:gd name="T85" fmla="*/ 885 h 899"/>
                  <a:gd name="T86" fmla="*/ 1043 w 1194"/>
                  <a:gd name="T87" fmla="*/ 885 h 899"/>
                  <a:gd name="T88" fmla="*/ 1066 w 1194"/>
                  <a:gd name="T89" fmla="*/ 885 h 899"/>
                  <a:gd name="T90" fmla="*/ 1093 w 1194"/>
                  <a:gd name="T91" fmla="*/ 889 h 899"/>
                  <a:gd name="T92" fmla="*/ 1117 w 1194"/>
                  <a:gd name="T93" fmla="*/ 889 h 899"/>
                  <a:gd name="T94" fmla="*/ 1140 w 1194"/>
                  <a:gd name="T95" fmla="*/ 892 h 899"/>
                  <a:gd name="T96" fmla="*/ 1164 w 1194"/>
                  <a:gd name="T97" fmla="*/ 892 h 899"/>
                  <a:gd name="T98" fmla="*/ 1187 w 1194"/>
                  <a:gd name="T99" fmla="*/ 892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899">
                    <a:moveTo>
                      <a:pt x="0" y="899"/>
                    </a:moveTo>
                    <a:lnTo>
                      <a:pt x="10" y="899"/>
                    </a:lnTo>
                    <a:lnTo>
                      <a:pt x="17" y="899"/>
                    </a:lnTo>
                    <a:lnTo>
                      <a:pt x="23" y="899"/>
                    </a:lnTo>
                    <a:lnTo>
                      <a:pt x="33" y="899"/>
                    </a:lnTo>
                    <a:lnTo>
                      <a:pt x="40" y="899"/>
                    </a:lnTo>
                    <a:lnTo>
                      <a:pt x="47" y="899"/>
                    </a:lnTo>
                    <a:lnTo>
                      <a:pt x="57" y="899"/>
                    </a:lnTo>
                    <a:lnTo>
                      <a:pt x="64" y="899"/>
                    </a:lnTo>
                    <a:lnTo>
                      <a:pt x="74" y="899"/>
                    </a:lnTo>
                    <a:lnTo>
                      <a:pt x="80" y="899"/>
                    </a:lnTo>
                    <a:lnTo>
                      <a:pt x="87" y="899"/>
                    </a:lnTo>
                    <a:lnTo>
                      <a:pt x="97" y="899"/>
                    </a:lnTo>
                    <a:lnTo>
                      <a:pt x="104" y="899"/>
                    </a:lnTo>
                    <a:lnTo>
                      <a:pt x="111" y="899"/>
                    </a:lnTo>
                    <a:lnTo>
                      <a:pt x="121" y="899"/>
                    </a:lnTo>
                    <a:lnTo>
                      <a:pt x="128" y="899"/>
                    </a:lnTo>
                    <a:lnTo>
                      <a:pt x="138" y="899"/>
                    </a:lnTo>
                    <a:lnTo>
                      <a:pt x="144" y="899"/>
                    </a:lnTo>
                    <a:lnTo>
                      <a:pt x="151" y="895"/>
                    </a:lnTo>
                    <a:lnTo>
                      <a:pt x="161" y="895"/>
                    </a:lnTo>
                    <a:lnTo>
                      <a:pt x="168" y="892"/>
                    </a:lnTo>
                    <a:lnTo>
                      <a:pt x="175" y="889"/>
                    </a:lnTo>
                    <a:lnTo>
                      <a:pt x="185" y="882"/>
                    </a:lnTo>
                    <a:lnTo>
                      <a:pt x="191" y="872"/>
                    </a:lnTo>
                    <a:lnTo>
                      <a:pt x="198" y="862"/>
                    </a:lnTo>
                    <a:lnTo>
                      <a:pt x="208" y="848"/>
                    </a:lnTo>
                    <a:lnTo>
                      <a:pt x="215" y="828"/>
                    </a:lnTo>
                    <a:lnTo>
                      <a:pt x="222" y="804"/>
                    </a:lnTo>
                    <a:lnTo>
                      <a:pt x="232" y="774"/>
                    </a:lnTo>
                    <a:lnTo>
                      <a:pt x="239" y="744"/>
                    </a:lnTo>
                    <a:lnTo>
                      <a:pt x="249" y="707"/>
                    </a:lnTo>
                    <a:lnTo>
                      <a:pt x="255" y="666"/>
                    </a:lnTo>
                    <a:lnTo>
                      <a:pt x="262" y="623"/>
                    </a:lnTo>
                    <a:lnTo>
                      <a:pt x="272" y="579"/>
                    </a:lnTo>
                    <a:lnTo>
                      <a:pt x="279" y="535"/>
                    </a:lnTo>
                    <a:lnTo>
                      <a:pt x="289" y="488"/>
                    </a:lnTo>
                    <a:lnTo>
                      <a:pt x="296" y="444"/>
                    </a:lnTo>
                    <a:lnTo>
                      <a:pt x="302" y="401"/>
                    </a:lnTo>
                    <a:lnTo>
                      <a:pt x="313" y="360"/>
                    </a:lnTo>
                    <a:lnTo>
                      <a:pt x="319" y="320"/>
                    </a:lnTo>
                    <a:lnTo>
                      <a:pt x="326" y="286"/>
                    </a:lnTo>
                    <a:lnTo>
                      <a:pt x="336" y="253"/>
                    </a:lnTo>
                    <a:lnTo>
                      <a:pt x="343" y="219"/>
                    </a:lnTo>
                    <a:lnTo>
                      <a:pt x="350" y="192"/>
                    </a:lnTo>
                    <a:lnTo>
                      <a:pt x="360" y="165"/>
                    </a:lnTo>
                    <a:lnTo>
                      <a:pt x="366" y="142"/>
                    </a:lnTo>
                    <a:lnTo>
                      <a:pt x="376" y="118"/>
                    </a:lnTo>
                    <a:lnTo>
                      <a:pt x="383" y="98"/>
                    </a:lnTo>
                    <a:lnTo>
                      <a:pt x="390" y="81"/>
                    </a:lnTo>
                    <a:lnTo>
                      <a:pt x="400" y="64"/>
                    </a:lnTo>
                    <a:lnTo>
                      <a:pt x="407" y="47"/>
                    </a:lnTo>
                    <a:lnTo>
                      <a:pt x="413" y="34"/>
                    </a:lnTo>
                    <a:lnTo>
                      <a:pt x="424" y="24"/>
                    </a:lnTo>
                    <a:lnTo>
                      <a:pt x="430" y="17"/>
                    </a:lnTo>
                    <a:lnTo>
                      <a:pt x="437" y="10"/>
                    </a:lnTo>
                    <a:lnTo>
                      <a:pt x="447" y="4"/>
                    </a:lnTo>
                    <a:lnTo>
                      <a:pt x="454" y="0"/>
                    </a:lnTo>
                    <a:lnTo>
                      <a:pt x="464" y="0"/>
                    </a:lnTo>
                    <a:lnTo>
                      <a:pt x="471" y="0"/>
                    </a:lnTo>
                    <a:lnTo>
                      <a:pt x="477" y="4"/>
                    </a:lnTo>
                    <a:lnTo>
                      <a:pt x="487" y="7"/>
                    </a:lnTo>
                    <a:lnTo>
                      <a:pt x="494" y="14"/>
                    </a:lnTo>
                    <a:lnTo>
                      <a:pt x="501" y="24"/>
                    </a:lnTo>
                    <a:lnTo>
                      <a:pt x="511" y="34"/>
                    </a:lnTo>
                    <a:lnTo>
                      <a:pt x="518" y="44"/>
                    </a:lnTo>
                    <a:lnTo>
                      <a:pt x="528" y="61"/>
                    </a:lnTo>
                    <a:lnTo>
                      <a:pt x="535" y="74"/>
                    </a:lnTo>
                    <a:lnTo>
                      <a:pt x="541" y="95"/>
                    </a:lnTo>
                    <a:lnTo>
                      <a:pt x="551" y="111"/>
                    </a:lnTo>
                    <a:lnTo>
                      <a:pt x="558" y="135"/>
                    </a:lnTo>
                    <a:lnTo>
                      <a:pt x="565" y="155"/>
                    </a:lnTo>
                    <a:lnTo>
                      <a:pt x="575" y="182"/>
                    </a:lnTo>
                    <a:lnTo>
                      <a:pt x="582" y="206"/>
                    </a:lnTo>
                    <a:lnTo>
                      <a:pt x="588" y="232"/>
                    </a:lnTo>
                    <a:lnTo>
                      <a:pt x="598" y="263"/>
                    </a:lnTo>
                    <a:lnTo>
                      <a:pt x="605" y="293"/>
                    </a:lnTo>
                    <a:lnTo>
                      <a:pt x="615" y="323"/>
                    </a:lnTo>
                    <a:lnTo>
                      <a:pt x="622" y="354"/>
                    </a:lnTo>
                    <a:lnTo>
                      <a:pt x="629" y="384"/>
                    </a:lnTo>
                    <a:lnTo>
                      <a:pt x="639" y="417"/>
                    </a:lnTo>
                    <a:lnTo>
                      <a:pt x="646" y="451"/>
                    </a:lnTo>
                    <a:lnTo>
                      <a:pt x="652" y="485"/>
                    </a:lnTo>
                    <a:lnTo>
                      <a:pt x="662" y="518"/>
                    </a:lnTo>
                    <a:lnTo>
                      <a:pt x="669" y="549"/>
                    </a:lnTo>
                    <a:lnTo>
                      <a:pt x="676" y="582"/>
                    </a:lnTo>
                    <a:lnTo>
                      <a:pt x="686" y="613"/>
                    </a:lnTo>
                    <a:lnTo>
                      <a:pt x="693" y="646"/>
                    </a:lnTo>
                    <a:lnTo>
                      <a:pt x="703" y="673"/>
                    </a:lnTo>
                    <a:lnTo>
                      <a:pt x="709" y="700"/>
                    </a:lnTo>
                    <a:lnTo>
                      <a:pt x="716" y="727"/>
                    </a:lnTo>
                    <a:lnTo>
                      <a:pt x="726" y="751"/>
                    </a:lnTo>
                    <a:lnTo>
                      <a:pt x="733" y="774"/>
                    </a:lnTo>
                    <a:lnTo>
                      <a:pt x="740" y="794"/>
                    </a:lnTo>
                    <a:lnTo>
                      <a:pt x="750" y="811"/>
                    </a:lnTo>
                    <a:lnTo>
                      <a:pt x="757" y="825"/>
                    </a:lnTo>
                    <a:lnTo>
                      <a:pt x="767" y="841"/>
                    </a:lnTo>
                    <a:lnTo>
                      <a:pt x="773" y="851"/>
                    </a:lnTo>
                    <a:lnTo>
                      <a:pt x="780" y="862"/>
                    </a:lnTo>
                    <a:lnTo>
                      <a:pt x="790" y="868"/>
                    </a:lnTo>
                    <a:lnTo>
                      <a:pt x="797" y="875"/>
                    </a:lnTo>
                    <a:lnTo>
                      <a:pt x="804" y="878"/>
                    </a:lnTo>
                    <a:lnTo>
                      <a:pt x="814" y="882"/>
                    </a:lnTo>
                    <a:lnTo>
                      <a:pt x="821" y="885"/>
                    </a:lnTo>
                    <a:lnTo>
                      <a:pt x="827" y="885"/>
                    </a:lnTo>
                    <a:lnTo>
                      <a:pt x="837" y="885"/>
                    </a:lnTo>
                    <a:lnTo>
                      <a:pt x="844" y="885"/>
                    </a:lnTo>
                    <a:lnTo>
                      <a:pt x="851" y="885"/>
                    </a:lnTo>
                    <a:lnTo>
                      <a:pt x="861" y="885"/>
                    </a:lnTo>
                    <a:lnTo>
                      <a:pt x="868" y="885"/>
                    </a:lnTo>
                    <a:lnTo>
                      <a:pt x="878" y="885"/>
                    </a:lnTo>
                    <a:lnTo>
                      <a:pt x="884" y="885"/>
                    </a:lnTo>
                    <a:lnTo>
                      <a:pt x="891" y="885"/>
                    </a:lnTo>
                    <a:lnTo>
                      <a:pt x="901" y="882"/>
                    </a:lnTo>
                    <a:lnTo>
                      <a:pt x="908" y="882"/>
                    </a:lnTo>
                    <a:lnTo>
                      <a:pt x="918" y="882"/>
                    </a:lnTo>
                    <a:lnTo>
                      <a:pt x="925" y="882"/>
                    </a:lnTo>
                    <a:lnTo>
                      <a:pt x="932" y="882"/>
                    </a:lnTo>
                    <a:lnTo>
                      <a:pt x="942" y="882"/>
                    </a:lnTo>
                    <a:lnTo>
                      <a:pt x="948" y="882"/>
                    </a:lnTo>
                    <a:lnTo>
                      <a:pt x="955" y="882"/>
                    </a:lnTo>
                    <a:lnTo>
                      <a:pt x="965" y="882"/>
                    </a:lnTo>
                    <a:lnTo>
                      <a:pt x="972" y="882"/>
                    </a:lnTo>
                    <a:lnTo>
                      <a:pt x="979" y="885"/>
                    </a:lnTo>
                    <a:lnTo>
                      <a:pt x="989" y="885"/>
                    </a:lnTo>
                    <a:lnTo>
                      <a:pt x="995" y="885"/>
                    </a:lnTo>
                    <a:lnTo>
                      <a:pt x="1006" y="885"/>
                    </a:lnTo>
                    <a:lnTo>
                      <a:pt x="1012" y="885"/>
                    </a:lnTo>
                    <a:lnTo>
                      <a:pt x="1019" y="885"/>
                    </a:lnTo>
                    <a:lnTo>
                      <a:pt x="1029" y="885"/>
                    </a:lnTo>
                    <a:lnTo>
                      <a:pt x="1036" y="885"/>
                    </a:lnTo>
                    <a:lnTo>
                      <a:pt x="1043" y="885"/>
                    </a:lnTo>
                    <a:lnTo>
                      <a:pt x="1053" y="885"/>
                    </a:lnTo>
                    <a:lnTo>
                      <a:pt x="1059" y="885"/>
                    </a:lnTo>
                    <a:lnTo>
                      <a:pt x="1066" y="885"/>
                    </a:lnTo>
                    <a:lnTo>
                      <a:pt x="1076" y="885"/>
                    </a:lnTo>
                    <a:lnTo>
                      <a:pt x="1083" y="889"/>
                    </a:lnTo>
                    <a:lnTo>
                      <a:pt x="1093" y="889"/>
                    </a:lnTo>
                    <a:lnTo>
                      <a:pt x="1100" y="889"/>
                    </a:lnTo>
                    <a:lnTo>
                      <a:pt x="1106" y="889"/>
                    </a:lnTo>
                    <a:lnTo>
                      <a:pt x="1117" y="889"/>
                    </a:lnTo>
                    <a:lnTo>
                      <a:pt x="1123" y="889"/>
                    </a:lnTo>
                    <a:lnTo>
                      <a:pt x="1130" y="889"/>
                    </a:lnTo>
                    <a:lnTo>
                      <a:pt x="1140" y="892"/>
                    </a:lnTo>
                    <a:lnTo>
                      <a:pt x="1147" y="892"/>
                    </a:lnTo>
                    <a:lnTo>
                      <a:pt x="1157" y="892"/>
                    </a:lnTo>
                    <a:lnTo>
                      <a:pt x="1164" y="892"/>
                    </a:lnTo>
                    <a:lnTo>
                      <a:pt x="1170" y="892"/>
                    </a:lnTo>
                    <a:lnTo>
                      <a:pt x="1180" y="892"/>
                    </a:lnTo>
                    <a:lnTo>
                      <a:pt x="1187" y="892"/>
                    </a:lnTo>
                    <a:lnTo>
                      <a:pt x="1194" y="892"/>
                    </a:lnTo>
                  </a:path>
                </a:pathLst>
              </a:custGeom>
              <a:noFill/>
              <a:ln w="13">
                <a:solidFill>
                  <a:srgbClr val="ED222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Freeform 173"/>
              <p:cNvSpPr>
                <a:spLocks/>
              </p:cNvSpPr>
              <p:nvPr/>
            </p:nvSpPr>
            <p:spPr bwMode="auto">
              <a:xfrm>
                <a:off x="6442503" y="4862690"/>
                <a:ext cx="1350987" cy="796562"/>
              </a:xfrm>
              <a:custGeom>
                <a:avLst/>
                <a:gdLst>
                  <a:gd name="T0" fmla="*/ 17 w 1194"/>
                  <a:gd name="T1" fmla="*/ 704 h 704"/>
                  <a:gd name="T2" fmla="*/ 40 w 1194"/>
                  <a:gd name="T3" fmla="*/ 704 h 704"/>
                  <a:gd name="T4" fmla="*/ 64 w 1194"/>
                  <a:gd name="T5" fmla="*/ 704 h 704"/>
                  <a:gd name="T6" fmla="*/ 87 w 1194"/>
                  <a:gd name="T7" fmla="*/ 704 h 704"/>
                  <a:gd name="T8" fmla="*/ 111 w 1194"/>
                  <a:gd name="T9" fmla="*/ 704 h 704"/>
                  <a:gd name="T10" fmla="*/ 138 w 1194"/>
                  <a:gd name="T11" fmla="*/ 704 h 704"/>
                  <a:gd name="T12" fmla="*/ 161 w 1194"/>
                  <a:gd name="T13" fmla="*/ 697 h 704"/>
                  <a:gd name="T14" fmla="*/ 185 w 1194"/>
                  <a:gd name="T15" fmla="*/ 687 h 704"/>
                  <a:gd name="T16" fmla="*/ 208 w 1194"/>
                  <a:gd name="T17" fmla="*/ 653 h 704"/>
                  <a:gd name="T18" fmla="*/ 232 w 1194"/>
                  <a:gd name="T19" fmla="*/ 589 h 704"/>
                  <a:gd name="T20" fmla="*/ 255 w 1194"/>
                  <a:gd name="T21" fmla="*/ 498 h 704"/>
                  <a:gd name="T22" fmla="*/ 279 w 1194"/>
                  <a:gd name="T23" fmla="*/ 391 h 704"/>
                  <a:gd name="T24" fmla="*/ 302 w 1194"/>
                  <a:gd name="T25" fmla="*/ 290 h 704"/>
                  <a:gd name="T26" fmla="*/ 326 w 1194"/>
                  <a:gd name="T27" fmla="*/ 202 h 704"/>
                  <a:gd name="T28" fmla="*/ 350 w 1194"/>
                  <a:gd name="T29" fmla="*/ 138 h 704"/>
                  <a:gd name="T30" fmla="*/ 376 w 1194"/>
                  <a:gd name="T31" fmla="*/ 91 h 704"/>
                  <a:gd name="T32" fmla="*/ 400 w 1194"/>
                  <a:gd name="T33" fmla="*/ 51 h 704"/>
                  <a:gd name="T34" fmla="*/ 424 w 1194"/>
                  <a:gd name="T35" fmla="*/ 24 h 704"/>
                  <a:gd name="T36" fmla="*/ 447 w 1194"/>
                  <a:gd name="T37" fmla="*/ 7 h 704"/>
                  <a:gd name="T38" fmla="*/ 471 w 1194"/>
                  <a:gd name="T39" fmla="*/ 0 h 704"/>
                  <a:gd name="T40" fmla="*/ 494 w 1194"/>
                  <a:gd name="T41" fmla="*/ 4 h 704"/>
                  <a:gd name="T42" fmla="*/ 518 w 1194"/>
                  <a:gd name="T43" fmla="*/ 17 h 704"/>
                  <a:gd name="T44" fmla="*/ 541 w 1194"/>
                  <a:gd name="T45" fmla="*/ 34 h 704"/>
                  <a:gd name="T46" fmla="*/ 565 w 1194"/>
                  <a:gd name="T47" fmla="*/ 58 h 704"/>
                  <a:gd name="T48" fmla="*/ 588 w 1194"/>
                  <a:gd name="T49" fmla="*/ 85 h 704"/>
                  <a:gd name="T50" fmla="*/ 615 w 1194"/>
                  <a:gd name="T51" fmla="*/ 115 h 704"/>
                  <a:gd name="T52" fmla="*/ 639 w 1194"/>
                  <a:gd name="T53" fmla="*/ 152 h 704"/>
                  <a:gd name="T54" fmla="*/ 662 w 1194"/>
                  <a:gd name="T55" fmla="*/ 189 h 704"/>
                  <a:gd name="T56" fmla="*/ 686 w 1194"/>
                  <a:gd name="T57" fmla="*/ 236 h 704"/>
                  <a:gd name="T58" fmla="*/ 709 w 1194"/>
                  <a:gd name="T59" fmla="*/ 283 h 704"/>
                  <a:gd name="T60" fmla="*/ 733 w 1194"/>
                  <a:gd name="T61" fmla="*/ 334 h 704"/>
                  <a:gd name="T62" fmla="*/ 757 w 1194"/>
                  <a:gd name="T63" fmla="*/ 387 h 704"/>
                  <a:gd name="T64" fmla="*/ 780 w 1194"/>
                  <a:gd name="T65" fmla="*/ 441 h 704"/>
                  <a:gd name="T66" fmla="*/ 804 w 1194"/>
                  <a:gd name="T67" fmla="*/ 492 h 704"/>
                  <a:gd name="T68" fmla="*/ 827 w 1194"/>
                  <a:gd name="T69" fmla="*/ 535 h 704"/>
                  <a:gd name="T70" fmla="*/ 851 w 1194"/>
                  <a:gd name="T71" fmla="*/ 576 h 704"/>
                  <a:gd name="T72" fmla="*/ 878 w 1194"/>
                  <a:gd name="T73" fmla="*/ 606 h 704"/>
                  <a:gd name="T74" fmla="*/ 901 w 1194"/>
                  <a:gd name="T75" fmla="*/ 630 h 704"/>
                  <a:gd name="T76" fmla="*/ 925 w 1194"/>
                  <a:gd name="T77" fmla="*/ 646 h 704"/>
                  <a:gd name="T78" fmla="*/ 948 w 1194"/>
                  <a:gd name="T79" fmla="*/ 660 h 704"/>
                  <a:gd name="T80" fmla="*/ 972 w 1194"/>
                  <a:gd name="T81" fmla="*/ 670 h 704"/>
                  <a:gd name="T82" fmla="*/ 995 w 1194"/>
                  <a:gd name="T83" fmla="*/ 673 h 704"/>
                  <a:gd name="T84" fmla="*/ 1019 w 1194"/>
                  <a:gd name="T85" fmla="*/ 677 h 704"/>
                  <a:gd name="T86" fmla="*/ 1043 w 1194"/>
                  <a:gd name="T87" fmla="*/ 680 h 704"/>
                  <a:gd name="T88" fmla="*/ 1066 w 1194"/>
                  <a:gd name="T89" fmla="*/ 683 h 704"/>
                  <a:gd name="T90" fmla="*/ 1093 w 1194"/>
                  <a:gd name="T91" fmla="*/ 683 h 704"/>
                  <a:gd name="T92" fmla="*/ 1117 w 1194"/>
                  <a:gd name="T93" fmla="*/ 687 h 704"/>
                  <a:gd name="T94" fmla="*/ 1140 w 1194"/>
                  <a:gd name="T95" fmla="*/ 687 h 704"/>
                  <a:gd name="T96" fmla="*/ 1164 w 1194"/>
                  <a:gd name="T97" fmla="*/ 690 h 704"/>
                  <a:gd name="T98" fmla="*/ 1187 w 1194"/>
                  <a:gd name="T99" fmla="*/ 69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4" h="704">
                    <a:moveTo>
                      <a:pt x="0" y="704"/>
                    </a:moveTo>
                    <a:lnTo>
                      <a:pt x="10" y="704"/>
                    </a:lnTo>
                    <a:lnTo>
                      <a:pt x="17" y="704"/>
                    </a:lnTo>
                    <a:lnTo>
                      <a:pt x="23" y="704"/>
                    </a:lnTo>
                    <a:lnTo>
                      <a:pt x="33" y="704"/>
                    </a:lnTo>
                    <a:lnTo>
                      <a:pt x="40" y="704"/>
                    </a:lnTo>
                    <a:lnTo>
                      <a:pt x="47" y="704"/>
                    </a:lnTo>
                    <a:lnTo>
                      <a:pt x="57" y="704"/>
                    </a:lnTo>
                    <a:lnTo>
                      <a:pt x="64" y="704"/>
                    </a:lnTo>
                    <a:lnTo>
                      <a:pt x="74" y="704"/>
                    </a:lnTo>
                    <a:lnTo>
                      <a:pt x="80" y="704"/>
                    </a:lnTo>
                    <a:lnTo>
                      <a:pt x="87" y="704"/>
                    </a:lnTo>
                    <a:lnTo>
                      <a:pt x="97" y="704"/>
                    </a:lnTo>
                    <a:lnTo>
                      <a:pt x="104" y="704"/>
                    </a:lnTo>
                    <a:lnTo>
                      <a:pt x="111" y="704"/>
                    </a:lnTo>
                    <a:lnTo>
                      <a:pt x="121" y="704"/>
                    </a:lnTo>
                    <a:lnTo>
                      <a:pt x="128" y="704"/>
                    </a:lnTo>
                    <a:lnTo>
                      <a:pt x="138" y="704"/>
                    </a:lnTo>
                    <a:lnTo>
                      <a:pt x="144" y="700"/>
                    </a:lnTo>
                    <a:lnTo>
                      <a:pt x="151" y="700"/>
                    </a:lnTo>
                    <a:lnTo>
                      <a:pt x="161" y="697"/>
                    </a:lnTo>
                    <a:lnTo>
                      <a:pt x="168" y="694"/>
                    </a:lnTo>
                    <a:lnTo>
                      <a:pt x="175" y="690"/>
                    </a:lnTo>
                    <a:lnTo>
                      <a:pt x="185" y="687"/>
                    </a:lnTo>
                    <a:lnTo>
                      <a:pt x="191" y="677"/>
                    </a:lnTo>
                    <a:lnTo>
                      <a:pt x="198" y="667"/>
                    </a:lnTo>
                    <a:lnTo>
                      <a:pt x="208" y="653"/>
                    </a:lnTo>
                    <a:lnTo>
                      <a:pt x="215" y="636"/>
                    </a:lnTo>
                    <a:lnTo>
                      <a:pt x="222" y="616"/>
                    </a:lnTo>
                    <a:lnTo>
                      <a:pt x="232" y="589"/>
                    </a:lnTo>
                    <a:lnTo>
                      <a:pt x="239" y="562"/>
                    </a:lnTo>
                    <a:lnTo>
                      <a:pt x="249" y="532"/>
                    </a:lnTo>
                    <a:lnTo>
                      <a:pt x="255" y="498"/>
                    </a:lnTo>
                    <a:lnTo>
                      <a:pt x="262" y="465"/>
                    </a:lnTo>
                    <a:lnTo>
                      <a:pt x="272" y="428"/>
                    </a:lnTo>
                    <a:lnTo>
                      <a:pt x="279" y="391"/>
                    </a:lnTo>
                    <a:lnTo>
                      <a:pt x="289" y="357"/>
                    </a:lnTo>
                    <a:lnTo>
                      <a:pt x="296" y="320"/>
                    </a:lnTo>
                    <a:lnTo>
                      <a:pt x="302" y="290"/>
                    </a:lnTo>
                    <a:lnTo>
                      <a:pt x="313" y="256"/>
                    </a:lnTo>
                    <a:lnTo>
                      <a:pt x="319" y="229"/>
                    </a:lnTo>
                    <a:lnTo>
                      <a:pt x="326" y="202"/>
                    </a:lnTo>
                    <a:lnTo>
                      <a:pt x="336" y="179"/>
                    </a:lnTo>
                    <a:lnTo>
                      <a:pt x="343" y="159"/>
                    </a:lnTo>
                    <a:lnTo>
                      <a:pt x="350" y="138"/>
                    </a:lnTo>
                    <a:lnTo>
                      <a:pt x="360" y="122"/>
                    </a:lnTo>
                    <a:lnTo>
                      <a:pt x="366" y="105"/>
                    </a:lnTo>
                    <a:lnTo>
                      <a:pt x="376" y="91"/>
                    </a:lnTo>
                    <a:lnTo>
                      <a:pt x="383" y="78"/>
                    </a:lnTo>
                    <a:lnTo>
                      <a:pt x="390" y="64"/>
                    </a:lnTo>
                    <a:lnTo>
                      <a:pt x="400" y="51"/>
                    </a:lnTo>
                    <a:lnTo>
                      <a:pt x="407" y="41"/>
                    </a:lnTo>
                    <a:lnTo>
                      <a:pt x="413" y="34"/>
                    </a:lnTo>
                    <a:lnTo>
                      <a:pt x="424" y="24"/>
                    </a:lnTo>
                    <a:lnTo>
                      <a:pt x="430" y="17"/>
                    </a:lnTo>
                    <a:lnTo>
                      <a:pt x="437" y="11"/>
                    </a:lnTo>
                    <a:lnTo>
                      <a:pt x="447" y="7"/>
                    </a:lnTo>
                    <a:lnTo>
                      <a:pt x="454" y="4"/>
                    </a:lnTo>
                    <a:lnTo>
                      <a:pt x="464" y="0"/>
                    </a:lnTo>
                    <a:lnTo>
                      <a:pt x="471" y="0"/>
                    </a:lnTo>
                    <a:lnTo>
                      <a:pt x="477" y="0"/>
                    </a:lnTo>
                    <a:lnTo>
                      <a:pt x="487" y="4"/>
                    </a:lnTo>
                    <a:lnTo>
                      <a:pt x="494" y="4"/>
                    </a:lnTo>
                    <a:lnTo>
                      <a:pt x="501" y="7"/>
                    </a:lnTo>
                    <a:lnTo>
                      <a:pt x="511" y="14"/>
                    </a:lnTo>
                    <a:lnTo>
                      <a:pt x="518" y="17"/>
                    </a:lnTo>
                    <a:lnTo>
                      <a:pt x="528" y="24"/>
                    </a:lnTo>
                    <a:lnTo>
                      <a:pt x="535" y="31"/>
                    </a:lnTo>
                    <a:lnTo>
                      <a:pt x="541" y="34"/>
                    </a:lnTo>
                    <a:lnTo>
                      <a:pt x="551" y="41"/>
                    </a:lnTo>
                    <a:lnTo>
                      <a:pt x="558" y="51"/>
                    </a:lnTo>
                    <a:lnTo>
                      <a:pt x="565" y="58"/>
                    </a:lnTo>
                    <a:lnTo>
                      <a:pt x="575" y="68"/>
                    </a:lnTo>
                    <a:lnTo>
                      <a:pt x="582" y="74"/>
                    </a:lnTo>
                    <a:lnTo>
                      <a:pt x="588" y="85"/>
                    </a:lnTo>
                    <a:lnTo>
                      <a:pt x="598" y="95"/>
                    </a:lnTo>
                    <a:lnTo>
                      <a:pt x="605" y="105"/>
                    </a:lnTo>
                    <a:lnTo>
                      <a:pt x="615" y="115"/>
                    </a:lnTo>
                    <a:lnTo>
                      <a:pt x="622" y="125"/>
                    </a:lnTo>
                    <a:lnTo>
                      <a:pt x="629" y="138"/>
                    </a:lnTo>
                    <a:lnTo>
                      <a:pt x="639" y="152"/>
                    </a:lnTo>
                    <a:lnTo>
                      <a:pt x="646" y="162"/>
                    </a:lnTo>
                    <a:lnTo>
                      <a:pt x="652" y="175"/>
                    </a:lnTo>
                    <a:lnTo>
                      <a:pt x="662" y="189"/>
                    </a:lnTo>
                    <a:lnTo>
                      <a:pt x="669" y="206"/>
                    </a:lnTo>
                    <a:lnTo>
                      <a:pt x="676" y="219"/>
                    </a:lnTo>
                    <a:lnTo>
                      <a:pt x="686" y="236"/>
                    </a:lnTo>
                    <a:lnTo>
                      <a:pt x="693" y="253"/>
                    </a:lnTo>
                    <a:lnTo>
                      <a:pt x="703" y="270"/>
                    </a:lnTo>
                    <a:lnTo>
                      <a:pt x="709" y="283"/>
                    </a:lnTo>
                    <a:lnTo>
                      <a:pt x="716" y="300"/>
                    </a:lnTo>
                    <a:lnTo>
                      <a:pt x="726" y="317"/>
                    </a:lnTo>
                    <a:lnTo>
                      <a:pt x="733" y="334"/>
                    </a:lnTo>
                    <a:lnTo>
                      <a:pt x="740" y="354"/>
                    </a:lnTo>
                    <a:lnTo>
                      <a:pt x="750" y="371"/>
                    </a:lnTo>
                    <a:lnTo>
                      <a:pt x="757" y="387"/>
                    </a:lnTo>
                    <a:lnTo>
                      <a:pt x="767" y="404"/>
                    </a:lnTo>
                    <a:lnTo>
                      <a:pt x="773" y="421"/>
                    </a:lnTo>
                    <a:lnTo>
                      <a:pt x="780" y="441"/>
                    </a:lnTo>
                    <a:lnTo>
                      <a:pt x="790" y="458"/>
                    </a:lnTo>
                    <a:lnTo>
                      <a:pt x="797" y="475"/>
                    </a:lnTo>
                    <a:lnTo>
                      <a:pt x="804" y="492"/>
                    </a:lnTo>
                    <a:lnTo>
                      <a:pt x="814" y="505"/>
                    </a:lnTo>
                    <a:lnTo>
                      <a:pt x="821" y="522"/>
                    </a:lnTo>
                    <a:lnTo>
                      <a:pt x="827" y="535"/>
                    </a:lnTo>
                    <a:lnTo>
                      <a:pt x="837" y="552"/>
                    </a:lnTo>
                    <a:lnTo>
                      <a:pt x="844" y="566"/>
                    </a:lnTo>
                    <a:lnTo>
                      <a:pt x="851" y="576"/>
                    </a:lnTo>
                    <a:lnTo>
                      <a:pt x="861" y="586"/>
                    </a:lnTo>
                    <a:lnTo>
                      <a:pt x="868" y="596"/>
                    </a:lnTo>
                    <a:lnTo>
                      <a:pt x="878" y="606"/>
                    </a:lnTo>
                    <a:lnTo>
                      <a:pt x="884" y="616"/>
                    </a:lnTo>
                    <a:lnTo>
                      <a:pt x="891" y="623"/>
                    </a:lnTo>
                    <a:lnTo>
                      <a:pt x="901" y="630"/>
                    </a:lnTo>
                    <a:lnTo>
                      <a:pt x="908" y="636"/>
                    </a:lnTo>
                    <a:lnTo>
                      <a:pt x="918" y="643"/>
                    </a:lnTo>
                    <a:lnTo>
                      <a:pt x="925" y="646"/>
                    </a:lnTo>
                    <a:lnTo>
                      <a:pt x="932" y="653"/>
                    </a:lnTo>
                    <a:lnTo>
                      <a:pt x="942" y="656"/>
                    </a:lnTo>
                    <a:lnTo>
                      <a:pt x="948" y="660"/>
                    </a:lnTo>
                    <a:lnTo>
                      <a:pt x="955" y="663"/>
                    </a:lnTo>
                    <a:lnTo>
                      <a:pt x="965" y="667"/>
                    </a:lnTo>
                    <a:lnTo>
                      <a:pt x="972" y="670"/>
                    </a:lnTo>
                    <a:lnTo>
                      <a:pt x="979" y="670"/>
                    </a:lnTo>
                    <a:lnTo>
                      <a:pt x="989" y="673"/>
                    </a:lnTo>
                    <a:lnTo>
                      <a:pt x="995" y="673"/>
                    </a:lnTo>
                    <a:lnTo>
                      <a:pt x="1006" y="677"/>
                    </a:lnTo>
                    <a:lnTo>
                      <a:pt x="1012" y="677"/>
                    </a:lnTo>
                    <a:lnTo>
                      <a:pt x="1019" y="677"/>
                    </a:lnTo>
                    <a:lnTo>
                      <a:pt x="1029" y="680"/>
                    </a:lnTo>
                    <a:lnTo>
                      <a:pt x="1036" y="680"/>
                    </a:lnTo>
                    <a:lnTo>
                      <a:pt x="1043" y="680"/>
                    </a:lnTo>
                    <a:lnTo>
                      <a:pt x="1053" y="680"/>
                    </a:lnTo>
                    <a:lnTo>
                      <a:pt x="1059" y="683"/>
                    </a:lnTo>
                    <a:lnTo>
                      <a:pt x="1066" y="683"/>
                    </a:lnTo>
                    <a:lnTo>
                      <a:pt x="1076" y="683"/>
                    </a:lnTo>
                    <a:lnTo>
                      <a:pt x="1083" y="683"/>
                    </a:lnTo>
                    <a:lnTo>
                      <a:pt x="1093" y="683"/>
                    </a:lnTo>
                    <a:lnTo>
                      <a:pt x="1100" y="683"/>
                    </a:lnTo>
                    <a:lnTo>
                      <a:pt x="1106" y="683"/>
                    </a:lnTo>
                    <a:lnTo>
                      <a:pt x="1117" y="687"/>
                    </a:lnTo>
                    <a:lnTo>
                      <a:pt x="1123" y="687"/>
                    </a:lnTo>
                    <a:lnTo>
                      <a:pt x="1130" y="687"/>
                    </a:lnTo>
                    <a:lnTo>
                      <a:pt x="1140" y="687"/>
                    </a:lnTo>
                    <a:lnTo>
                      <a:pt x="1147" y="687"/>
                    </a:lnTo>
                    <a:lnTo>
                      <a:pt x="1157" y="690"/>
                    </a:lnTo>
                    <a:lnTo>
                      <a:pt x="1164" y="690"/>
                    </a:lnTo>
                    <a:lnTo>
                      <a:pt x="1170" y="690"/>
                    </a:lnTo>
                    <a:lnTo>
                      <a:pt x="1180" y="690"/>
                    </a:lnTo>
                    <a:lnTo>
                      <a:pt x="1187" y="690"/>
                    </a:lnTo>
                    <a:lnTo>
                      <a:pt x="1194" y="694"/>
                    </a:lnTo>
                  </a:path>
                </a:pathLst>
              </a:custGeom>
              <a:noFill/>
              <a:ln w="13">
                <a:solidFill>
                  <a:srgbClr val="3A53A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1" name="Line 202"/>
              <p:cNvSpPr>
                <a:spLocks noChangeShapeType="1"/>
              </p:cNvSpPr>
              <p:nvPr/>
            </p:nvSpPr>
            <p:spPr bwMode="auto">
              <a:xfrm flipH="1">
                <a:off x="7413313" y="5053911"/>
                <a:ext cx="71284" cy="125595"/>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2" name="Freeform 203"/>
              <p:cNvSpPr>
                <a:spLocks/>
              </p:cNvSpPr>
              <p:nvPr/>
            </p:nvSpPr>
            <p:spPr bwMode="auto">
              <a:xfrm>
                <a:off x="7382763" y="5141034"/>
                <a:ext cx="64495" cy="95044"/>
              </a:xfrm>
              <a:custGeom>
                <a:avLst/>
                <a:gdLst>
                  <a:gd name="T0" fmla="*/ 30 w 57"/>
                  <a:gd name="T1" fmla="*/ 27 h 84"/>
                  <a:gd name="T2" fmla="*/ 57 w 57"/>
                  <a:gd name="T3" fmla="*/ 27 h 84"/>
                  <a:gd name="T4" fmla="*/ 57 w 57"/>
                  <a:gd name="T5" fmla="*/ 27 h 84"/>
                  <a:gd name="T6" fmla="*/ 27 w 57"/>
                  <a:gd name="T7" fmla="*/ 54 h 84"/>
                  <a:gd name="T8" fmla="*/ 27 w 57"/>
                  <a:gd name="T9" fmla="*/ 54 h 84"/>
                  <a:gd name="T10" fmla="*/ 0 w 57"/>
                  <a:gd name="T11" fmla="*/ 84 h 84"/>
                  <a:gd name="T12" fmla="*/ 0 w 57"/>
                  <a:gd name="T13" fmla="*/ 84 h 84"/>
                  <a:gd name="T14" fmla="*/ 13 w 57"/>
                  <a:gd name="T15" fmla="*/ 44 h 84"/>
                  <a:gd name="T16" fmla="*/ 20 w 57"/>
                  <a:gd name="T17" fmla="*/ 3 h 84"/>
                  <a:gd name="T18" fmla="*/ 20 w 57"/>
                  <a:gd name="T19" fmla="*/ 0 h 84"/>
                  <a:gd name="T20" fmla="*/ 30 w 57"/>
                  <a:gd name="T21" fmla="*/ 2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84">
                    <a:moveTo>
                      <a:pt x="30" y="27"/>
                    </a:moveTo>
                    <a:lnTo>
                      <a:pt x="57" y="27"/>
                    </a:lnTo>
                    <a:lnTo>
                      <a:pt x="57" y="27"/>
                    </a:lnTo>
                    <a:lnTo>
                      <a:pt x="27" y="54"/>
                    </a:lnTo>
                    <a:lnTo>
                      <a:pt x="27" y="54"/>
                    </a:lnTo>
                    <a:lnTo>
                      <a:pt x="0" y="84"/>
                    </a:lnTo>
                    <a:lnTo>
                      <a:pt x="0" y="84"/>
                    </a:lnTo>
                    <a:lnTo>
                      <a:pt x="13" y="44"/>
                    </a:lnTo>
                    <a:lnTo>
                      <a:pt x="20" y="3"/>
                    </a:lnTo>
                    <a:lnTo>
                      <a:pt x="20" y="0"/>
                    </a:lnTo>
                    <a:lnTo>
                      <a:pt x="3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88" name="TextBox 287"/>
          <p:cNvSpPr txBox="1"/>
          <p:nvPr/>
        </p:nvSpPr>
        <p:spPr>
          <a:xfrm>
            <a:off x="3430168" y="5272440"/>
            <a:ext cx="4583306" cy="369332"/>
          </a:xfrm>
          <a:prstGeom prst="rect">
            <a:avLst/>
          </a:prstGeom>
          <a:noFill/>
        </p:spPr>
        <p:txBody>
          <a:bodyPr wrap="none" rtlCol="0">
            <a:spAutoFit/>
          </a:bodyPr>
          <a:lstStyle/>
          <a:p>
            <a:r>
              <a:rPr lang="en-US" b="1" dirty="0" smtClean="0"/>
              <a:t>In principle, how should subjects learn?</a:t>
            </a:r>
            <a:endParaRPr lang="en-US" b="1" dirty="0"/>
          </a:p>
        </p:txBody>
      </p:sp>
    </p:spTree>
    <p:extLst>
      <p:ext uri="{BB962C8B-B14F-4D97-AF65-F5344CB8AC3E}">
        <p14:creationId xmlns:p14="http://schemas.microsoft.com/office/powerpoint/2010/main" val="1147667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289"/>
                                        </p:tgtEl>
                                        <p:attrNameLst>
                                          <p:attrName>style.visibility</p:attrName>
                                        </p:attrNameLst>
                                      </p:cBhvr>
                                      <p:to>
                                        <p:strVal val="visible"/>
                                      </p:to>
                                    </p:set>
                                    <p:animEffect transition="in" filter="fade">
                                      <p:cBhvr>
                                        <p:cTn id="10" dur="500"/>
                                        <p:tgtEl>
                                          <p:spTgt spid="28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txEl>
                                              <p:pRg st="5" end="5"/>
                                            </p:txEl>
                                          </p:spTgt>
                                        </p:tgtEl>
                                        <p:attrNameLst>
                                          <p:attrName>style.visibility</p:attrName>
                                        </p:attrNameLst>
                                      </p:cBhvr>
                                      <p:to>
                                        <p:strVal val="visible"/>
                                      </p:to>
                                    </p:set>
                                    <p:animEffect transition="in" filter="fade">
                                      <p:cBhvr>
                                        <p:cTn id="15" dur="500"/>
                                        <p:tgtEl>
                                          <p:spTgt spid="2">
                                            <p:txEl>
                                              <p:pRg st="5" end="5"/>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285"/>
                                        </p:tgtEl>
                                        <p:attrNameLst>
                                          <p:attrName>style.visibility</p:attrName>
                                        </p:attrNameLst>
                                      </p:cBhvr>
                                      <p:to>
                                        <p:strVal val="visible"/>
                                      </p:to>
                                    </p:set>
                                    <p:animEffect transition="in" filter="fade">
                                      <p:cBhvr>
                                        <p:cTn id="18" dur="500"/>
                                        <p:tgtEl>
                                          <p:spTgt spid="28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88"/>
                                        </p:tgtEl>
                                        <p:attrNameLst>
                                          <p:attrName>style.visibility</p:attrName>
                                        </p:attrNameLst>
                                      </p:cBhvr>
                                      <p:to>
                                        <p:strVal val="visible"/>
                                      </p:to>
                                    </p:set>
                                    <p:animEffect transition="in" filter="fade">
                                      <p:cBhvr>
                                        <p:cTn id="23" dur="500"/>
                                        <p:tgtEl>
                                          <p:spTgt spid="2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P spid="28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If we assume that a subjects goal is to minimize their sensory prediction error,</a:t>
            </a:r>
          </a:p>
          <a:p>
            <a:pPr marL="0" indent="0">
              <a:buNone/>
            </a:pPr>
            <a:endParaRPr lang="en-US" sz="2400" dirty="0"/>
          </a:p>
          <a:p>
            <a:pPr marL="0" indent="0">
              <a:buNone/>
            </a:pPr>
            <a:r>
              <a:rPr lang="en-US" sz="2400" dirty="0" smtClean="0"/>
              <a:t>Optimal learning is then characterized by a ‘single-state’ model:</a:t>
            </a:r>
          </a:p>
          <a:p>
            <a:pPr marL="0" indent="0">
              <a:buNone/>
            </a:pPr>
            <a:endParaRPr lang="en-US" sz="2400" dirty="0" smtClean="0"/>
          </a:p>
          <a:p>
            <a:pPr marL="0" indent="0">
              <a:buNone/>
            </a:pPr>
            <a:endParaRPr lang="en-US" sz="2400" dirty="0" smtClean="0"/>
          </a:p>
          <a:p>
            <a:pPr marL="0" indent="0">
              <a:buNone/>
            </a:pPr>
            <a:r>
              <a:rPr lang="en-US" sz="2400" dirty="0" smtClean="0"/>
              <a:t>Increases in error-sensitivity, result in faster learning.</a:t>
            </a:r>
          </a:p>
          <a:p>
            <a:pPr marL="0" indent="0">
              <a:buNone/>
            </a:pPr>
            <a:endParaRPr lang="en-US" sz="2400" dirty="0" smtClean="0"/>
          </a:p>
          <a:p>
            <a:pPr marL="0" indent="0">
              <a:buNone/>
            </a:pPr>
            <a:r>
              <a:rPr lang="en-US" sz="2400" dirty="0" smtClean="0"/>
              <a:t>In principle, eta should reflect the confidence we have in our observations compared to our confidence in our predictions (the </a:t>
            </a:r>
            <a:r>
              <a:rPr lang="en-US" sz="2400" dirty="0" err="1" smtClean="0"/>
              <a:t>Kalman</a:t>
            </a:r>
            <a:r>
              <a:rPr lang="en-US" sz="2400" dirty="0" smtClean="0"/>
              <a:t> gain):</a:t>
            </a:r>
            <a:endParaRPr lang="en-US" sz="2400" dirty="0"/>
          </a:p>
        </p:txBody>
      </p:sp>
      <p:sp>
        <p:nvSpPr>
          <p:cNvPr id="3" name="Title 2"/>
          <p:cNvSpPr>
            <a:spLocks noGrp="1"/>
          </p:cNvSpPr>
          <p:nvPr>
            <p:ph type="title"/>
          </p:nvPr>
        </p:nvSpPr>
        <p:spPr/>
        <p:txBody>
          <a:bodyPr/>
          <a:lstStyle/>
          <a:p>
            <a:r>
              <a:rPr lang="en-US" dirty="0" smtClean="0"/>
              <a:t>Prediction errors drive learning</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86</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1551577354"/>
              </p:ext>
            </p:extLst>
          </p:nvPr>
        </p:nvGraphicFramePr>
        <p:xfrm>
          <a:off x="3151015" y="1585560"/>
          <a:ext cx="2100315" cy="767857"/>
        </p:xfrm>
        <a:graphic>
          <a:graphicData uri="http://schemas.openxmlformats.org/presentationml/2006/ole">
            <mc:AlternateContent xmlns:mc="http://schemas.openxmlformats.org/markup-compatibility/2006">
              <mc:Choice xmlns:v="urn:schemas-microsoft-com:vml" Requires="v">
                <p:oleObj spid="_x0000_s66624" name="Equation" r:id="rId3" imgW="1180800" imgH="431640" progId="Equation.DSMT4">
                  <p:embed/>
                </p:oleObj>
              </mc:Choice>
              <mc:Fallback>
                <p:oleObj name="Equation" r:id="rId3" imgW="1180800" imgH="431640" progId="Equation.DSMT4">
                  <p:embed/>
                  <p:pic>
                    <p:nvPicPr>
                      <p:cNvPr id="0" name=""/>
                      <p:cNvPicPr/>
                      <p:nvPr/>
                    </p:nvPicPr>
                    <p:blipFill>
                      <a:blip r:embed="rId4"/>
                      <a:stretch>
                        <a:fillRect/>
                      </a:stretch>
                    </p:blipFill>
                    <p:spPr>
                      <a:xfrm>
                        <a:off x="3151015" y="1585560"/>
                        <a:ext cx="2100315" cy="767857"/>
                      </a:xfrm>
                      <a:prstGeom prst="rect">
                        <a:avLst/>
                      </a:prstGeom>
                    </p:spPr>
                  </p:pic>
                </p:oleObj>
              </mc:Fallback>
            </mc:AlternateContent>
          </a:graphicData>
        </a:graphic>
      </p:graphicFrame>
      <p:graphicFrame>
        <p:nvGraphicFramePr>
          <p:cNvPr id="8" name="Object 7"/>
          <p:cNvGraphicFramePr>
            <a:graphicFrameLocks noChangeAspect="1"/>
          </p:cNvGraphicFramePr>
          <p:nvPr>
            <p:extLst>
              <p:ext uri="{D42A27DB-BD31-4B8C-83A1-F6EECF244321}">
                <p14:modId xmlns:p14="http://schemas.microsoft.com/office/powerpoint/2010/main" val="3948683617"/>
              </p:ext>
            </p:extLst>
          </p:nvPr>
        </p:nvGraphicFramePr>
        <p:xfrm>
          <a:off x="2728560" y="2852925"/>
          <a:ext cx="3326047" cy="538037"/>
        </p:xfrm>
        <a:graphic>
          <a:graphicData uri="http://schemas.openxmlformats.org/presentationml/2006/ole">
            <mc:AlternateContent xmlns:mc="http://schemas.openxmlformats.org/markup-compatibility/2006">
              <mc:Choice xmlns:v="urn:schemas-microsoft-com:vml" Requires="v">
                <p:oleObj spid="_x0000_s66625" name="Equation" r:id="rId5" imgW="1726920" imgH="279360" progId="Equation.DSMT4">
                  <p:embed/>
                </p:oleObj>
              </mc:Choice>
              <mc:Fallback>
                <p:oleObj name="Equation" r:id="rId5" imgW="1726920" imgH="279360" progId="Equation.DSMT4">
                  <p:embed/>
                  <p:pic>
                    <p:nvPicPr>
                      <p:cNvPr id="0" name=""/>
                      <p:cNvPicPr/>
                      <p:nvPr/>
                    </p:nvPicPr>
                    <p:blipFill>
                      <a:blip r:embed="rId6"/>
                      <a:stretch>
                        <a:fillRect/>
                      </a:stretch>
                    </p:blipFill>
                    <p:spPr>
                      <a:xfrm>
                        <a:off x="2728560" y="2852925"/>
                        <a:ext cx="3326047" cy="538037"/>
                      </a:xfrm>
                      <a:prstGeom prst="rect">
                        <a:avLst/>
                      </a:prstGeom>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1124499830"/>
              </p:ext>
            </p:extLst>
          </p:nvPr>
        </p:nvGraphicFramePr>
        <p:xfrm>
          <a:off x="3344863" y="5359400"/>
          <a:ext cx="2452687" cy="906463"/>
        </p:xfrm>
        <a:graphic>
          <a:graphicData uri="http://schemas.openxmlformats.org/presentationml/2006/ole">
            <mc:AlternateContent xmlns:mc="http://schemas.openxmlformats.org/markup-compatibility/2006">
              <mc:Choice xmlns:v="urn:schemas-microsoft-com:vml" Requires="v">
                <p:oleObj spid="_x0000_s66626" name="Equation" r:id="rId7" imgW="1269720" imgH="469800" progId="Equation.DSMT4">
                  <p:embed/>
                </p:oleObj>
              </mc:Choice>
              <mc:Fallback>
                <p:oleObj name="Equation" r:id="rId7" imgW="1269720" imgH="469800" progId="Equation.DSMT4">
                  <p:embed/>
                  <p:pic>
                    <p:nvPicPr>
                      <p:cNvPr id="0" name=""/>
                      <p:cNvPicPr>
                        <a:picLocks noChangeAspect="1" noChangeArrowheads="1"/>
                      </p:cNvPicPr>
                      <p:nvPr/>
                    </p:nvPicPr>
                    <p:blipFill>
                      <a:blip r:embed="rId8"/>
                      <a:srcRect/>
                      <a:stretch>
                        <a:fillRect/>
                      </a:stretch>
                    </p:blipFill>
                    <p:spPr bwMode="auto">
                      <a:xfrm>
                        <a:off x="3344863" y="5359400"/>
                        <a:ext cx="2452687"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836895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fade">
                                      <p:cBhvr>
                                        <p:cTn id="15" dur="500"/>
                                        <p:tgtEl>
                                          <p:spTgt spid="2">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
                                            <p:txEl>
                                              <p:pRg st="5" end="5"/>
                                            </p:txEl>
                                          </p:spTgt>
                                        </p:tgtEl>
                                        <p:attrNameLst>
                                          <p:attrName>style.visibility</p:attrName>
                                        </p:attrNameLst>
                                      </p:cBhvr>
                                      <p:to>
                                        <p:strVal val="visible"/>
                                      </p:to>
                                    </p:set>
                                    <p:animEffect transition="in" filter="fade">
                                      <p:cBhvr>
                                        <p:cTn id="23" dur="500"/>
                                        <p:tgtEl>
                                          <p:spTgt spid="2">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
                                            <p:txEl>
                                              <p:pRg st="7" end="7"/>
                                            </p:txEl>
                                          </p:spTgt>
                                        </p:tgtEl>
                                        <p:attrNameLst>
                                          <p:attrName>style.visibility</p:attrName>
                                        </p:attrNameLst>
                                      </p:cBhvr>
                                      <p:to>
                                        <p:strVal val="visible"/>
                                      </p:to>
                                    </p:set>
                                    <p:animEffect transition="in" filter="fade">
                                      <p:cBhvr>
                                        <p:cTn id="28" dur="500"/>
                                        <p:tgtEl>
                                          <p:spTgt spid="2">
                                            <p:txEl>
                                              <p:pRg st="7" end="7"/>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Trial-to-trial adaptation is a function of both error-based learning and ‘forgetting’. We can isolate the retention term by clamping errors to zero.</a:t>
            </a:r>
          </a:p>
          <a:p>
            <a:pPr marL="0" indent="0">
              <a:buNone/>
            </a:pPr>
            <a:endParaRPr lang="en-US" sz="2400" dirty="0"/>
          </a:p>
          <a:p>
            <a:pPr marL="0" indent="0">
              <a:buNone/>
            </a:pPr>
            <a:endParaRPr lang="en-US" sz="2400" dirty="0" smtClean="0"/>
          </a:p>
          <a:p>
            <a:pPr marL="0" indent="0">
              <a:buNone/>
            </a:pPr>
            <a:endParaRPr lang="en-US" sz="2400" dirty="0" smtClean="0"/>
          </a:p>
          <a:p>
            <a:pPr marL="0" indent="0">
              <a:buNone/>
            </a:pPr>
            <a:r>
              <a:rPr lang="en-US" sz="2400" dirty="0" smtClean="0"/>
              <a:t>The cerebellum appears crucial for error-based learning, whereas </a:t>
            </a:r>
            <a:r>
              <a:rPr lang="en-US" sz="2400" dirty="0" err="1" smtClean="0"/>
              <a:t>tDCS</a:t>
            </a:r>
            <a:r>
              <a:rPr lang="en-US" sz="2400" dirty="0" smtClean="0"/>
              <a:t> of M1 suggests a role in retention.</a:t>
            </a:r>
          </a:p>
          <a:p>
            <a:pPr marL="0" indent="0">
              <a:buNone/>
            </a:pPr>
            <a:endParaRPr lang="en-US" sz="2400" dirty="0"/>
          </a:p>
          <a:p>
            <a:pPr marL="0" indent="0">
              <a:buNone/>
            </a:pPr>
            <a:endParaRPr lang="en-US" sz="2400" dirty="0" smtClean="0"/>
          </a:p>
          <a:p>
            <a:pPr marL="0" indent="0">
              <a:buNone/>
            </a:pPr>
            <a:endParaRPr lang="en-US" sz="2400" dirty="0"/>
          </a:p>
          <a:p>
            <a:pPr marL="0" indent="0">
              <a:buNone/>
            </a:pPr>
            <a:endParaRPr lang="en-US" sz="2400" dirty="0"/>
          </a:p>
          <a:p>
            <a:pPr marL="0" indent="0">
              <a:buNone/>
            </a:pPr>
            <a:endParaRPr lang="en-US" sz="2400" dirty="0"/>
          </a:p>
        </p:txBody>
      </p:sp>
      <p:sp>
        <p:nvSpPr>
          <p:cNvPr id="3" name="Title 2"/>
          <p:cNvSpPr>
            <a:spLocks noGrp="1"/>
          </p:cNvSpPr>
          <p:nvPr>
            <p:ph type="title"/>
          </p:nvPr>
        </p:nvSpPr>
        <p:spPr/>
        <p:txBody>
          <a:bodyPr/>
          <a:lstStyle/>
          <a:p>
            <a:r>
              <a:rPr lang="en-US" sz="2800" dirty="0" smtClean="0"/>
              <a:t>Retention and error-based learning are dependent on different brain loci</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87</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7" name="Group 6"/>
          <p:cNvGrpSpPr/>
          <p:nvPr/>
        </p:nvGrpSpPr>
        <p:grpSpPr>
          <a:xfrm rot="5400000">
            <a:off x="3730095" y="1596082"/>
            <a:ext cx="1037825" cy="1861691"/>
            <a:chOff x="4303165" y="4137538"/>
            <a:chExt cx="1037825" cy="1861691"/>
          </a:xfrm>
        </p:grpSpPr>
        <p:sp>
          <p:nvSpPr>
            <p:cNvPr id="8" name="Rectangle 7"/>
            <p:cNvSpPr/>
            <p:nvPr/>
          </p:nvSpPr>
          <p:spPr>
            <a:xfrm>
              <a:off x="4648810" y="4137538"/>
              <a:ext cx="268835" cy="26883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Arrow Connector 8"/>
            <p:cNvCxnSpPr/>
            <p:nvPr/>
          </p:nvCxnSpPr>
          <p:spPr>
            <a:xfrm flipH="1" flipV="1">
              <a:off x="4783227" y="4271955"/>
              <a:ext cx="29694" cy="172148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4304945" y="4646372"/>
              <a:ext cx="996750" cy="197819"/>
              <a:chOff x="4304945" y="4652166"/>
              <a:chExt cx="996750" cy="197819"/>
            </a:xfrm>
          </p:grpSpPr>
          <p:grpSp>
            <p:nvGrpSpPr>
              <p:cNvPr id="32" name="Group 31"/>
              <p:cNvGrpSpPr/>
              <p:nvPr/>
            </p:nvGrpSpPr>
            <p:grpSpPr>
              <a:xfrm>
                <a:off x="4842615" y="4657960"/>
                <a:ext cx="459080" cy="192025"/>
                <a:chOff x="4842615" y="4657960"/>
                <a:chExt cx="459080" cy="192025"/>
              </a:xfrm>
            </p:grpSpPr>
            <p:cxnSp>
              <p:nvCxnSpPr>
                <p:cNvPr id="36" name="Straight Arrow Connector 35"/>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flipH="1">
                <a:off x="4304945" y="4652166"/>
                <a:ext cx="459080" cy="192025"/>
                <a:chOff x="4800309" y="4657960"/>
                <a:chExt cx="459080" cy="192025"/>
              </a:xfrm>
            </p:grpSpPr>
            <p:cxnSp>
              <p:nvCxnSpPr>
                <p:cNvPr id="34" name="Straight Arrow Connector 33"/>
                <p:cNvCxnSpPr/>
                <p:nvPr/>
              </p:nvCxnSpPr>
              <p:spPr>
                <a:xfrm flipH="1">
                  <a:off x="4800309"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H="1">
                  <a:off x="4800309"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1" name="Group 10"/>
            <p:cNvGrpSpPr/>
            <p:nvPr/>
          </p:nvGrpSpPr>
          <p:grpSpPr>
            <a:xfrm>
              <a:off x="4303280" y="5038135"/>
              <a:ext cx="996750" cy="197819"/>
              <a:chOff x="4304945" y="4652166"/>
              <a:chExt cx="996750" cy="197819"/>
            </a:xfrm>
          </p:grpSpPr>
          <p:grpSp>
            <p:nvGrpSpPr>
              <p:cNvPr id="26" name="Group 25"/>
              <p:cNvGrpSpPr/>
              <p:nvPr/>
            </p:nvGrpSpPr>
            <p:grpSpPr>
              <a:xfrm>
                <a:off x="4842615" y="4657960"/>
                <a:ext cx="459080" cy="192025"/>
                <a:chOff x="4842615" y="4657960"/>
                <a:chExt cx="459080" cy="192025"/>
              </a:xfrm>
            </p:grpSpPr>
            <p:cxnSp>
              <p:nvCxnSpPr>
                <p:cNvPr id="30" name="Straight Arrow Connector 29"/>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flipH="1">
                <a:off x="4304945" y="4652166"/>
                <a:ext cx="459080" cy="192025"/>
                <a:chOff x="4800309" y="4657960"/>
                <a:chExt cx="459080" cy="192025"/>
              </a:xfrm>
            </p:grpSpPr>
            <p:cxnSp>
              <p:nvCxnSpPr>
                <p:cNvPr id="28" name="Straight Arrow Connector 27"/>
                <p:cNvCxnSpPr/>
                <p:nvPr/>
              </p:nvCxnSpPr>
              <p:spPr>
                <a:xfrm flipH="1">
                  <a:off x="4800309"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4800309"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2" name="Group 11"/>
            <p:cNvGrpSpPr/>
            <p:nvPr/>
          </p:nvGrpSpPr>
          <p:grpSpPr>
            <a:xfrm>
              <a:off x="4303165" y="5426060"/>
              <a:ext cx="1016739" cy="197819"/>
              <a:chOff x="4284956" y="4652166"/>
              <a:chExt cx="1016739" cy="197819"/>
            </a:xfrm>
          </p:grpSpPr>
          <p:grpSp>
            <p:nvGrpSpPr>
              <p:cNvPr id="20" name="Group 19"/>
              <p:cNvGrpSpPr/>
              <p:nvPr/>
            </p:nvGrpSpPr>
            <p:grpSpPr>
              <a:xfrm>
                <a:off x="4842615" y="4657960"/>
                <a:ext cx="459080" cy="192025"/>
                <a:chOff x="4842615" y="4657960"/>
                <a:chExt cx="459080" cy="192025"/>
              </a:xfrm>
            </p:grpSpPr>
            <p:cxnSp>
              <p:nvCxnSpPr>
                <p:cNvPr id="24" name="Straight Arrow Connector 23"/>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flipH="1">
                <a:off x="4284956" y="4652166"/>
                <a:ext cx="459970" cy="192025"/>
                <a:chOff x="4819408" y="4657960"/>
                <a:chExt cx="459970" cy="192025"/>
              </a:xfrm>
            </p:grpSpPr>
            <p:cxnSp>
              <p:nvCxnSpPr>
                <p:cNvPr id="22" name="Straight Arrow Connector 21"/>
                <p:cNvCxnSpPr/>
                <p:nvPr/>
              </p:nvCxnSpPr>
              <p:spPr>
                <a:xfrm flipH="1">
                  <a:off x="4820298"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H="1">
                  <a:off x="4819408"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3" name="Group 12"/>
            <p:cNvGrpSpPr/>
            <p:nvPr/>
          </p:nvGrpSpPr>
          <p:grpSpPr>
            <a:xfrm>
              <a:off x="4303165" y="5801410"/>
              <a:ext cx="1037825" cy="197819"/>
              <a:chOff x="4263870" y="4652166"/>
              <a:chExt cx="1037825" cy="197819"/>
            </a:xfrm>
          </p:grpSpPr>
          <p:grpSp>
            <p:nvGrpSpPr>
              <p:cNvPr id="14" name="Group 13"/>
              <p:cNvGrpSpPr/>
              <p:nvPr/>
            </p:nvGrpSpPr>
            <p:grpSpPr>
              <a:xfrm>
                <a:off x="4842615" y="4657960"/>
                <a:ext cx="459080" cy="192025"/>
                <a:chOff x="4842615" y="4657960"/>
                <a:chExt cx="459080" cy="192025"/>
              </a:xfrm>
            </p:grpSpPr>
            <p:cxnSp>
              <p:nvCxnSpPr>
                <p:cNvPr id="18" name="Straight Arrow Connector 17"/>
                <p:cNvCxnSpPr/>
                <p:nvPr/>
              </p:nvCxnSpPr>
              <p:spPr>
                <a:xfrm flipH="1">
                  <a:off x="4842615"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H="1">
                  <a:off x="4842615"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5" name="Group 14"/>
              <p:cNvGrpSpPr/>
              <p:nvPr/>
            </p:nvGrpSpPr>
            <p:grpSpPr>
              <a:xfrm flipH="1">
                <a:off x="4263870" y="4652166"/>
                <a:ext cx="459970" cy="192025"/>
                <a:chOff x="4840494" y="4657960"/>
                <a:chExt cx="459970" cy="192025"/>
              </a:xfrm>
            </p:grpSpPr>
            <p:cxnSp>
              <p:nvCxnSpPr>
                <p:cNvPr id="16" name="Straight Arrow Connector 15"/>
                <p:cNvCxnSpPr/>
                <p:nvPr/>
              </p:nvCxnSpPr>
              <p:spPr>
                <a:xfrm flipH="1">
                  <a:off x="4841384" y="4657960"/>
                  <a:ext cx="45908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flipH="1">
                  <a:off x="4840494" y="4849985"/>
                  <a:ext cx="22954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pic>
        <p:nvPicPr>
          <p:cNvPr id="38"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156" t="33529" r="-4156" b="35630"/>
          <a:stretch/>
        </p:blipFill>
        <p:spPr bwMode="auto">
          <a:xfrm>
            <a:off x="2516876" y="4581150"/>
            <a:ext cx="3146190" cy="1343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11467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animEffect transition="in" filter="fade">
                                      <p:cBhvr>
                                        <p:cTn id="15" dur="500"/>
                                        <p:tgtEl>
                                          <p:spTgt spid="2">
                                            <p:txEl>
                                              <p:pRg st="4" end="4"/>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fade">
                                      <p:cBhvr>
                                        <p:cTn id="1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4" name="Group 103"/>
          <p:cNvGrpSpPr/>
          <p:nvPr/>
        </p:nvGrpSpPr>
        <p:grpSpPr>
          <a:xfrm>
            <a:off x="2065073" y="4657960"/>
            <a:ext cx="4309621" cy="1702020"/>
            <a:chOff x="424260" y="1017547"/>
            <a:chExt cx="4309621" cy="1702020"/>
          </a:xfrm>
        </p:grpSpPr>
        <p:pic>
          <p:nvPicPr>
            <p:cNvPr id="105"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66616"/>
            <a:stretch/>
          </p:blipFill>
          <p:spPr bwMode="auto">
            <a:xfrm>
              <a:off x="424260" y="1017547"/>
              <a:ext cx="4309621" cy="17020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Rectangle 105"/>
            <p:cNvSpPr/>
            <p:nvPr/>
          </p:nvSpPr>
          <p:spPr>
            <a:xfrm>
              <a:off x="501070" y="2430470"/>
              <a:ext cx="268835" cy="2890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Content Placeholder 1"/>
          <p:cNvSpPr>
            <a:spLocks noGrp="1"/>
          </p:cNvSpPr>
          <p:nvPr>
            <p:ph idx="1"/>
          </p:nvPr>
        </p:nvSpPr>
        <p:spPr/>
        <p:txBody>
          <a:bodyPr/>
          <a:lstStyle/>
          <a:p>
            <a:pPr marL="0" indent="0">
              <a:buNone/>
            </a:pPr>
            <a:r>
              <a:rPr lang="en-US" sz="2400" dirty="0" smtClean="0"/>
              <a:t>While conceptually simple, single-state models are unable to account for the phenomena of savings and spontaneous recovery.</a:t>
            </a:r>
          </a:p>
          <a:p>
            <a:pPr marL="0" indent="0">
              <a:buNone/>
            </a:pPr>
            <a:endParaRPr lang="en-US" sz="2400" dirty="0"/>
          </a:p>
          <a:p>
            <a:pPr marL="0" indent="0">
              <a:buNone/>
            </a:pPr>
            <a:endParaRPr lang="en-US" sz="2400" dirty="0" smtClean="0"/>
          </a:p>
          <a:p>
            <a:pPr marL="0" indent="0">
              <a:buNone/>
            </a:pPr>
            <a:endParaRPr lang="en-US" sz="2400" dirty="0"/>
          </a:p>
          <a:p>
            <a:pPr marL="0" indent="0">
              <a:buNone/>
            </a:pPr>
            <a:endParaRPr lang="en-US" sz="2400" dirty="0" smtClean="0"/>
          </a:p>
          <a:p>
            <a:pPr marL="0" indent="0">
              <a:buNone/>
            </a:pPr>
            <a:endParaRPr lang="en-US" sz="2400" dirty="0"/>
          </a:p>
          <a:p>
            <a:pPr marL="0" indent="0">
              <a:buNone/>
            </a:pPr>
            <a:r>
              <a:rPr lang="en-US" sz="2400" dirty="0" smtClean="0"/>
              <a:t>In some experiments (</a:t>
            </a:r>
            <a:r>
              <a:rPr lang="en-US" sz="2400" dirty="0" err="1" smtClean="0"/>
              <a:t>visuomotor</a:t>
            </a:r>
            <a:r>
              <a:rPr lang="en-US" sz="2400" dirty="0" smtClean="0"/>
              <a:t> rotation), the fast state appears to be related to ‘explicit strategy’ whereas the slow state is ‘implicit.’</a:t>
            </a:r>
          </a:p>
          <a:p>
            <a:pPr marL="0" indent="0">
              <a:buNone/>
            </a:pPr>
            <a:r>
              <a:rPr lang="en-US" sz="2400" dirty="0" smtClean="0"/>
              <a:t> </a:t>
            </a:r>
            <a:endParaRPr lang="en-US" sz="2400" dirty="0"/>
          </a:p>
        </p:txBody>
      </p:sp>
      <p:sp>
        <p:nvSpPr>
          <p:cNvPr id="3" name="Title 2"/>
          <p:cNvSpPr>
            <a:spLocks noGrp="1"/>
          </p:cNvSpPr>
          <p:nvPr>
            <p:ph type="title"/>
          </p:nvPr>
        </p:nvSpPr>
        <p:spPr/>
        <p:txBody>
          <a:bodyPr/>
          <a:lstStyle/>
          <a:p>
            <a:r>
              <a:rPr lang="en-US" sz="2400" dirty="0" smtClean="0"/>
              <a:t>Savings and spontaneous recovery experiments suggests the presence of additional states with different timescales</a:t>
            </a:r>
            <a:endParaRPr lang="en-US" sz="24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88</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pSp>
        <p:nvGrpSpPr>
          <p:cNvPr id="7" name="Group 6"/>
          <p:cNvGrpSpPr/>
          <p:nvPr/>
        </p:nvGrpSpPr>
        <p:grpSpPr>
          <a:xfrm>
            <a:off x="4410907" y="2067483"/>
            <a:ext cx="2207700" cy="1933503"/>
            <a:chOff x="4926013" y="1026319"/>
            <a:chExt cx="4217987" cy="3694112"/>
          </a:xfrm>
        </p:grpSpPr>
        <p:grpSp>
          <p:nvGrpSpPr>
            <p:cNvPr id="8" name="Group 7"/>
            <p:cNvGrpSpPr/>
            <p:nvPr/>
          </p:nvGrpSpPr>
          <p:grpSpPr>
            <a:xfrm>
              <a:off x="4926013" y="1026319"/>
              <a:ext cx="4217987" cy="3694112"/>
              <a:chOff x="312738" y="2024063"/>
              <a:chExt cx="4217987" cy="3694112"/>
            </a:xfrm>
          </p:grpSpPr>
          <p:grpSp>
            <p:nvGrpSpPr>
              <p:cNvPr id="18" name="Group 17"/>
              <p:cNvGrpSpPr/>
              <p:nvPr/>
            </p:nvGrpSpPr>
            <p:grpSpPr>
              <a:xfrm>
                <a:off x="1363663" y="5060950"/>
                <a:ext cx="3167062" cy="657225"/>
                <a:chOff x="1363663" y="5060950"/>
                <a:chExt cx="3167062" cy="657225"/>
              </a:xfrm>
            </p:grpSpPr>
            <p:sp>
              <p:nvSpPr>
                <p:cNvPr id="69" name="Line 264"/>
                <p:cNvSpPr>
                  <a:spLocks noChangeShapeType="1"/>
                </p:cNvSpPr>
                <p:nvPr/>
              </p:nvSpPr>
              <p:spPr bwMode="auto">
                <a:xfrm>
                  <a:off x="1419225" y="5060950"/>
                  <a:ext cx="2940050" cy="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Line 265"/>
                <p:cNvSpPr>
                  <a:spLocks noChangeShapeType="1"/>
                </p:cNvSpPr>
                <p:nvPr/>
              </p:nvSpPr>
              <p:spPr bwMode="auto">
                <a:xfrm>
                  <a:off x="141922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Freeform 266"/>
                <p:cNvSpPr>
                  <a:spLocks noEditPoints="1"/>
                </p:cNvSpPr>
                <p:nvPr/>
              </p:nvSpPr>
              <p:spPr bwMode="auto">
                <a:xfrm>
                  <a:off x="1363663" y="5283200"/>
                  <a:ext cx="100012" cy="152400"/>
                </a:xfrm>
                <a:custGeom>
                  <a:avLst/>
                  <a:gdLst>
                    <a:gd name="T0" fmla="*/ 63 w 126"/>
                    <a:gd name="T1" fmla="*/ 20 h 192"/>
                    <a:gd name="T2" fmla="*/ 51 w 126"/>
                    <a:gd name="T3" fmla="*/ 23 h 192"/>
                    <a:gd name="T4" fmla="*/ 40 w 126"/>
                    <a:gd name="T5" fmla="*/ 33 h 192"/>
                    <a:gd name="T6" fmla="*/ 31 w 126"/>
                    <a:gd name="T7" fmla="*/ 48 h 192"/>
                    <a:gd name="T8" fmla="*/ 27 w 126"/>
                    <a:gd name="T9" fmla="*/ 69 h 192"/>
                    <a:gd name="T10" fmla="*/ 25 w 126"/>
                    <a:gd name="T11" fmla="*/ 97 h 192"/>
                    <a:gd name="T12" fmla="*/ 27 w 126"/>
                    <a:gd name="T13" fmla="*/ 123 h 192"/>
                    <a:gd name="T14" fmla="*/ 31 w 126"/>
                    <a:gd name="T15" fmla="*/ 144 h 192"/>
                    <a:gd name="T16" fmla="*/ 40 w 126"/>
                    <a:gd name="T17" fmla="*/ 161 h 192"/>
                    <a:gd name="T18" fmla="*/ 49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99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1" y="48"/>
                      </a:lnTo>
                      <a:lnTo>
                        <a:pt x="27" y="69"/>
                      </a:lnTo>
                      <a:lnTo>
                        <a:pt x="25" y="97"/>
                      </a:lnTo>
                      <a:lnTo>
                        <a:pt x="27" y="123"/>
                      </a:lnTo>
                      <a:lnTo>
                        <a:pt x="31" y="144"/>
                      </a:lnTo>
                      <a:lnTo>
                        <a:pt x="40" y="161"/>
                      </a:lnTo>
                      <a:lnTo>
                        <a:pt x="49" y="171"/>
                      </a:lnTo>
                      <a:lnTo>
                        <a:pt x="63" y="174"/>
                      </a:lnTo>
                      <a:lnTo>
                        <a:pt x="77" y="169"/>
                      </a:lnTo>
                      <a:lnTo>
                        <a:pt x="87" y="159"/>
                      </a:lnTo>
                      <a:lnTo>
                        <a:pt x="95" y="143"/>
                      </a:lnTo>
                      <a:lnTo>
                        <a:pt x="99" y="122"/>
                      </a:lnTo>
                      <a:lnTo>
                        <a:pt x="100" y="95"/>
                      </a:lnTo>
                      <a:lnTo>
                        <a:pt x="99"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9"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Line 267"/>
                <p:cNvSpPr>
                  <a:spLocks noChangeShapeType="1"/>
                </p:cNvSpPr>
                <p:nvPr/>
              </p:nvSpPr>
              <p:spPr bwMode="auto">
                <a:xfrm>
                  <a:off x="19081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Freeform 268"/>
                <p:cNvSpPr>
                  <a:spLocks/>
                </p:cNvSpPr>
                <p:nvPr/>
              </p:nvSpPr>
              <p:spPr bwMode="auto">
                <a:xfrm>
                  <a:off x="1790700" y="5286375"/>
                  <a:ext cx="93662" cy="149225"/>
                </a:xfrm>
                <a:custGeom>
                  <a:avLst/>
                  <a:gdLst>
                    <a:gd name="T0" fmla="*/ 23 w 116"/>
                    <a:gd name="T1" fmla="*/ 0 h 188"/>
                    <a:gd name="T2" fmla="*/ 113 w 116"/>
                    <a:gd name="T3" fmla="*/ 0 h 188"/>
                    <a:gd name="T4" fmla="*/ 113 w 116"/>
                    <a:gd name="T5" fmla="*/ 21 h 188"/>
                    <a:gd name="T6" fmla="*/ 41 w 116"/>
                    <a:gd name="T7" fmla="*/ 21 h 188"/>
                    <a:gd name="T8" fmla="*/ 34 w 116"/>
                    <a:gd name="T9" fmla="*/ 68 h 188"/>
                    <a:gd name="T10" fmla="*/ 38 w 116"/>
                    <a:gd name="T11" fmla="*/ 68 h 188"/>
                    <a:gd name="T12" fmla="*/ 42 w 116"/>
                    <a:gd name="T13" fmla="*/ 68 h 188"/>
                    <a:gd name="T14" fmla="*/ 49 w 116"/>
                    <a:gd name="T15" fmla="*/ 67 h 188"/>
                    <a:gd name="T16" fmla="*/ 70 w 116"/>
                    <a:gd name="T17" fmla="*/ 70 h 188"/>
                    <a:gd name="T18" fmla="*/ 90 w 116"/>
                    <a:gd name="T19" fmla="*/ 78 h 188"/>
                    <a:gd name="T20" fmla="*/ 103 w 116"/>
                    <a:gd name="T21" fmla="*/ 88 h 188"/>
                    <a:gd name="T22" fmla="*/ 113 w 116"/>
                    <a:gd name="T23" fmla="*/ 104 h 188"/>
                    <a:gd name="T24" fmla="*/ 116 w 116"/>
                    <a:gd name="T25" fmla="*/ 126 h 188"/>
                    <a:gd name="T26" fmla="*/ 113 w 116"/>
                    <a:gd name="T27" fmla="*/ 145 h 188"/>
                    <a:gd name="T28" fmla="*/ 103 w 116"/>
                    <a:gd name="T29" fmla="*/ 163 h 188"/>
                    <a:gd name="T30" fmla="*/ 88 w 116"/>
                    <a:gd name="T31" fmla="*/ 176 h 188"/>
                    <a:gd name="T32" fmla="*/ 69 w 116"/>
                    <a:gd name="T33" fmla="*/ 186 h 188"/>
                    <a:gd name="T34" fmla="*/ 47 w 116"/>
                    <a:gd name="T35" fmla="*/ 188 h 188"/>
                    <a:gd name="T36" fmla="*/ 28 w 116"/>
                    <a:gd name="T37" fmla="*/ 186 h 188"/>
                    <a:gd name="T38" fmla="*/ 11 w 116"/>
                    <a:gd name="T39" fmla="*/ 183 h 188"/>
                    <a:gd name="T40" fmla="*/ 0 w 116"/>
                    <a:gd name="T41" fmla="*/ 176 h 188"/>
                    <a:gd name="T42" fmla="*/ 6 w 116"/>
                    <a:gd name="T43" fmla="*/ 158 h 188"/>
                    <a:gd name="T44" fmla="*/ 23 w 116"/>
                    <a:gd name="T45" fmla="*/ 165 h 188"/>
                    <a:gd name="T46" fmla="*/ 47 w 116"/>
                    <a:gd name="T47" fmla="*/ 168 h 188"/>
                    <a:gd name="T48" fmla="*/ 64 w 116"/>
                    <a:gd name="T49" fmla="*/ 165 h 188"/>
                    <a:gd name="T50" fmla="*/ 77 w 116"/>
                    <a:gd name="T51" fmla="*/ 157 h 188"/>
                    <a:gd name="T52" fmla="*/ 87 w 116"/>
                    <a:gd name="T53" fmla="*/ 145 h 188"/>
                    <a:gd name="T54" fmla="*/ 90 w 116"/>
                    <a:gd name="T55" fmla="*/ 127 h 188"/>
                    <a:gd name="T56" fmla="*/ 88 w 116"/>
                    <a:gd name="T57" fmla="*/ 114 h 188"/>
                    <a:gd name="T58" fmla="*/ 82 w 116"/>
                    <a:gd name="T59" fmla="*/ 103 h 188"/>
                    <a:gd name="T60" fmla="*/ 72 w 116"/>
                    <a:gd name="T61" fmla="*/ 95 h 188"/>
                    <a:gd name="T62" fmla="*/ 57 w 116"/>
                    <a:gd name="T63" fmla="*/ 90 h 188"/>
                    <a:gd name="T64" fmla="*/ 38 w 116"/>
                    <a:gd name="T65" fmla="*/ 86 h 188"/>
                    <a:gd name="T66" fmla="*/ 28 w 116"/>
                    <a:gd name="T67" fmla="*/ 88 h 188"/>
                    <a:gd name="T68" fmla="*/ 18 w 116"/>
                    <a:gd name="T69" fmla="*/ 88 h 188"/>
                    <a:gd name="T70" fmla="*/ 11 w 116"/>
                    <a:gd name="T71" fmla="*/ 88 h 188"/>
                    <a:gd name="T72" fmla="*/ 23 w 116"/>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188">
                      <a:moveTo>
                        <a:pt x="23" y="0"/>
                      </a:moveTo>
                      <a:lnTo>
                        <a:pt x="113" y="0"/>
                      </a:lnTo>
                      <a:lnTo>
                        <a:pt x="113" y="21"/>
                      </a:lnTo>
                      <a:lnTo>
                        <a:pt x="41" y="21"/>
                      </a:lnTo>
                      <a:lnTo>
                        <a:pt x="34" y="68"/>
                      </a:lnTo>
                      <a:lnTo>
                        <a:pt x="38" y="68"/>
                      </a:lnTo>
                      <a:lnTo>
                        <a:pt x="42" y="68"/>
                      </a:lnTo>
                      <a:lnTo>
                        <a:pt x="49" y="67"/>
                      </a:lnTo>
                      <a:lnTo>
                        <a:pt x="70" y="70"/>
                      </a:lnTo>
                      <a:lnTo>
                        <a:pt x="90" y="78"/>
                      </a:lnTo>
                      <a:lnTo>
                        <a:pt x="103" y="88"/>
                      </a:lnTo>
                      <a:lnTo>
                        <a:pt x="113" y="104"/>
                      </a:lnTo>
                      <a:lnTo>
                        <a:pt x="116" y="126"/>
                      </a:lnTo>
                      <a:lnTo>
                        <a:pt x="113" y="145"/>
                      </a:lnTo>
                      <a:lnTo>
                        <a:pt x="103" y="163"/>
                      </a:lnTo>
                      <a:lnTo>
                        <a:pt x="88" y="176"/>
                      </a:lnTo>
                      <a:lnTo>
                        <a:pt x="69" y="186"/>
                      </a:lnTo>
                      <a:lnTo>
                        <a:pt x="47" y="188"/>
                      </a:lnTo>
                      <a:lnTo>
                        <a:pt x="28" y="186"/>
                      </a:lnTo>
                      <a:lnTo>
                        <a:pt x="11" y="183"/>
                      </a:lnTo>
                      <a:lnTo>
                        <a:pt x="0" y="176"/>
                      </a:lnTo>
                      <a:lnTo>
                        <a:pt x="6" y="158"/>
                      </a:lnTo>
                      <a:lnTo>
                        <a:pt x="23" y="165"/>
                      </a:lnTo>
                      <a:lnTo>
                        <a:pt x="47" y="168"/>
                      </a:lnTo>
                      <a:lnTo>
                        <a:pt x="64" y="165"/>
                      </a:lnTo>
                      <a:lnTo>
                        <a:pt x="77" y="157"/>
                      </a:lnTo>
                      <a:lnTo>
                        <a:pt x="87" y="145"/>
                      </a:lnTo>
                      <a:lnTo>
                        <a:pt x="90" y="127"/>
                      </a:lnTo>
                      <a:lnTo>
                        <a:pt x="88" y="114"/>
                      </a:lnTo>
                      <a:lnTo>
                        <a:pt x="82" y="103"/>
                      </a:lnTo>
                      <a:lnTo>
                        <a:pt x="72" y="95"/>
                      </a:lnTo>
                      <a:lnTo>
                        <a:pt x="57" y="90"/>
                      </a:lnTo>
                      <a:lnTo>
                        <a:pt x="38" y="86"/>
                      </a:lnTo>
                      <a:lnTo>
                        <a:pt x="28" y="88"/>
                      </a:lnTo>
                      <a:lnTo>
                        <a:pt x="18" y="88"/>
                      </a:lnTo>
                      <a:lnTo>
                        <a:pt x="11"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69"/>
                <p:cNvSpPr>
                  <a:spLocks noEditPoints="1"/>
                </p:cNvSpPr>
                <p:nvPr/>
              </p:nvSpPr>
              <p:spPr bwMode="auto">
                <a:xfrm>
                  <a:off x="1916113"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7 w 128"/>
                    <a:gd name="T23" fmla="*/ 169 h 192"/>
                    <a:gd name="T24" fmla="*/ 88 w 128"/>
                    <a:gd name="T25" fmla="*/ 159 h 192"/>
                    <a:gd name="T26" fmla="*/ 95 w 128"/>
                    <a:gd name="T27" fmla="*/ 143 h 192"/>
                    <a:gd name="T28" fmla="*/ 100 w 128"/>
                    <a:gd name="T29" fmla="*/ 122 h 192"/>
                    <a:gd name="T30" fmla="*/ 102 w 128"/>
                    <a:gd name="T31" fmla="*/ 95 h 192"/>
                    <a:gd name="T32" fmla="*/ 100 w 128"/>
                    <a:gd name="T33" fmla="*/ 71 h 192"/>
                    <a:gd name="T34" fmla="*/ 97 w 128"/>
                    <a:gd name="T35" fmla="*/ 49 h 192"/>
                    <a:gd name="T36" fmla="*/ 88 w 128"/>
                    <a:gd name="T37" fmla="*/ 33 h 192"/>
                    <a:gd name="T38" fmla="*/ 79 w 128"/>
                    <a:gd name="T39" fmla="*/ 23 h 192"/>
                    <a:gd name="T40" fmla="*/ 64 w 128"/>
                    <a:gd name="T41" fmla="*/ 20 h 192"/>
                    <a:gd name="T42" fmla="*/ 66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3 w 128"/>
                    <a:gd name="T65" fmla="*/ 189 h 192"/>
                    <a:gd name="T66" fmla="*/ 25 w 128"/>
                    <a:gd name="T67" fmla="*/ 177 h 192"/>
                    <a:gd name="T68" fmla="*/ 11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8 w 128"/>
                    <a:gd name="T83" fmla="*/ 4 h 192"/>
                    <a:gd name="T84" fmla="*/ 66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7" y="169"/>
                      </a:lnTo>
                      <a:lnTo>
                        <a:pt x="88" y="159"/>
                      </a:lnTo>
                      <a:lnTo>
                        <a:pt x="95" y="143"/>
                      </a:lnTo>
                      <a:lnTo>
                        <a:pt x="100" y="122"/>
                      </a:lnTo>
                      <a:lnTo>
                        <a:pt x="102" y="95"/>
                      </a:lnTo>
                      <a:lnTo>
                        <a:pt x="100" y="71"/>
                      </a:lnTo>
                      <a:lnTo>
                        <a:pt x="97" y="49"/>
                      </a:lnTo>
                      <a:lnTo>
                        <a:pt x="88" y="33"/>
                      </a:lnTo>
                      <a:lnTo>
                        <a:pt x="79" y="23"/>
                      </a:lnTo>
                      <a:lnTo>
                        <a:pt x="64" y="20"/>
                      </a:lnTo>
                      <a:close/>
                      <a:moveTo>
                        <a:pt x="66" y="0"/>
                      </a:moveTo>
                      <a:lnTo>
                        <a:pt x="87" y="4"/>
                      </a:lnTo>
                      <a:lnTo>
                        <a:pt x="105" y="17"/>
                      </a:lnTo>
                      <a:lnTo>
                        <a:pt x="116" y="36"/>
                      </a:lnTo>
                      <a:lnTo>
                        <a:pt x="124" y="63"/>
                      </a:lnTo>
                      <a:lnTo>
                        <a:pt x="128" y="94"/>
                      </a:lnTo>
                      <a:lnTo>
                        <a:pt x="124" y="130"/>
                      </a:lnTo>
                      <a:lnTo>
                        <a:pt x="116" y="156"/>
                      </a:lnTo>
                      <a:lnTo>
                        <a:pt x="103" y="176"/>
                      </a:lnTo>
                      <a:lnTo>
                        <a:pt x="85" y="189"/>
                      </a:lnTo>
                      <a:lnTo>
                        <a:pt x="62" y="192"/>
                      </a:lnTo>
                      <a:lnTo>
                        <a:pt x="43" y="189"/>
                      </a:lnTo>
                      <a:lnTo>
                        <a:pt x="25" y="177"/>
                      </a:lnTo>
                      <a:lnTo>
                        <a:pt x="11" y="158"/>
                      </a:lnTo>
                      <a:lnTo>
                        <a:pt x="3" y="131"/>
                      </a:lnTo>
                      <a:lnTo>
                        <a:pt x="0" y="97"/>
                      </a:lnTo>
                      <a:lnTo>
                        <a:pt x="3" y="68"/>
                      </a:lnTo>
                      <a:lnTo>
                        <a:pt x="10" y="45"/>
                      </a:lnTo>
                      <a:lnTo>
                        <a:pt x="20" y="25"/>
                      </a:lnTo>
                      <a:lnTo>
                        <a:pt x="33"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Line 270"/>
                <p:cNvSpPr>
                  <a:spLocks noChangeShapeType="1"/>
                </p:cNvSpPr>
                <p:nvPr/>
              </p:nvSpPr>
              <p:spPr bwMode="auto">
                <a:xfrm>
                  <a:off x="2398713"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Freeform 271"/>
                <p:cNvSpPr>
                  <a:spLocks/>
                </p:cNvSpPr>
                <p:nvPr/>
              </p:nvSpPr>
              <p:spPr bwMode="auto">
                <a:xfrm>
                  <a:off x="2233613" y="5286375"/>
                  <a:ext cx="49212" cy="146050"/>
                </a:xfrm>
                <a:custGeom>
                  <a:avLst/>
                  <a:gdLst>
                    <a:gd name="T0" fmla="*/ 41 w 63"/>
                    <a:gd name="T1" fmla="*/ 0 h 185"/>
                    <a:gd name="T2" fmla="*/ 63 w 63"/>
                    <a:gd name="T3" fmla="*/ 0 h 185"/>
                    <a:gd name="T4" fmla="*/ 63 w 63"/>
                    <a:gd name="T5" fmla="*/ 185 h 185"/>
                    <a:gd name="T6" fmla="*/ 38 w 63"/>
                    <a:gd name="T7" fmla="*/ 185 h 185"/>
                    <a:gd name="T8" fmla="*/ 38 w 63"/>
                    <a:gd name="T9" fmla="*/ 23 h 185"/>
                    <a:gd name="T10" fmla="*/ 36 w 63"/>
                    <a:gd name="T11" fmla="*/ 23 h 185"/>
                    <a:gd name="T12" fmla="*/ 5 w 63"/>
                    <a:gd name="T13" fmla="*/ 41 h 185"/>
                    <a:gd name="T14" fmla="*/ 0 w 63"/>
                    <a:gd name="T15" fmla="*/ 21 h 185"/>
                    <a:gd name="T16" fmla="*/ 41 w 63"/>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85">
                      <a:moveTo>
                        <a:pt x="41" y="0"/>
                      </a:moveTo>
                      <a:lnTo>
                        <a:pt x="63" y="0"/>
                      </a:lnTo>
                      <a:lnTo>
                        <a:pt x="63" y="185"/>
                      </a:lnTo>
                      <a:lnTo>
                        <a:pt x="38" y="185"/>
                      </a:lnTo>
                      <a:lnTo>
                        <a:pt x="38" y="23"/>
                      </a:lnTo>
                      <a:lnTo>
                        <a:pt x="36"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72"/>
                <p:cNvSpPr>
                  <a:spLocks noEditPoints="1"/>
                </p:cNvSpPr>
                <p:nvPr/>
              </p:nvSpPr>
              <p:spPr bwMode="auto">
                <a:xfrm>
                  <a:off x="2343150" y="5283200"/>
                  <a:ext cx="100012" cy="152400"/>
                </a:xfrm>
                <a:custGeom>
                  <a:avLst/>
                  <a:gdLst>
                    <a:gd name="T0" fmla="*/ 63 w 126"/>
                    <a:gd name="T1" fmla="*/ 20 h 192"/>
                    <a:gd name="T2" fmla="*/ 50 w 126"/>
                    <a:gd name="T3" fmla="*/ 23 h 192"/>
                    <a:gd name="T4" fmla="*/ 41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39 w 126"/>
                    <a:gd name="T17" fmla="*/ 161 h 192"/>
                    <a:gd name="T18" fmla="*/ 50 w 126"/>
                    <a:gd name="T19" fmla="*/ 171 h 192"/>
                    <a:gd name="T20" fmla="*/ 63 w 126"/>
                    <a:gd name="T21" fmla="*/ 174 h 192"/>
                    <a:gd name="T22" fmla="*/ 77 w 126"/>
                    <a:gd name="T23" fmla="*/ 169 h 192"/>
                    <a:gd name="T24" fmla="*/ 86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1" y="33"/>
                      </a:lnTo>
                      <a:lnTo>
                        <a:pt x="32" y="48"/>
                      </a:lnTo>
                      <a:lnTo>
                        <a:pt x="27" y="69"/>
                      </a:lnTo>
                      <a:lnTo>
                        <a:pt x="26" y="97"/>
                      </a:lnTo>
                      <a:lnTo>
                        <a:pt x="27" y="123"/>
                      </a:lnTo>
                      <a:lnTo>
                        <a:pt x="32" y="144"/>
                      </a:lnTo>
                      <a:lnTo>
                        <a:pt x="39" y="161"/>
                      </a:lnTo>
                      <a:lnTo>
                        <a:pt x="50" y="171"/>
                      </a:lnTo>
                      <a:lnTo>
                        <a:pt x="63" y="174"/>
                      </a:lnTo>
                      <a:lnTo>
                        <a:pt x="77" y="169"/>
                      </a:lnTo>
                      <a:lnTo>
                        <a:pt x="86"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273"/>
                <p:cNvSpPr>
                  <a:spLocks noEditPoints="1"/>
                </p:cNvSpPr>
                <p:nvPr/>
              </p:nvSpPr>
              <p:spPr bwMode="auto">
                <a:xfrm>
                  <a:off x="2470150"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7 w 126"/>
                    <a:gd name="T11" fmla="*/ 97 h 192"/>
                    <a:gd name="T12" fmla="*/ 28 w 126"/>
                    <a:gd name="T13" fmla="*/ 123 h 192"/>
                    <a:gd name="T14" fmla="*/ 33 w 126"/>
                    <a:gd name="T15" fmla="*/ 144 h 192"/>
                    <a:gd name="T16" fmla="*/ 41 w 126"/>
                    <a:gd name="T17" fmla="*/ 161 h 192"/>
                    <a:gd name="T18" fmla="*/ 51 w 126"/>
                    <a:gd name="T19" fmla="*/ 171 h 192"/>
                    <a:gd name="T20" fmla="*/ 64 w 126"/>
                    <a:gd name="T21" fmla="*/ 174 h 192"/>
                    <a:gd name="T22" fmla="*/ 77 w 126"/>
                    <a:gd name="T23" fmla="*/ 169 h 192"/>
                    <a:gd name="T24" fmla="*/ 89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5 w 126"/>
                    <a:gd name="T55" fmla="*/ 130 h 192"/>
                    <a:gd name="T56" fmla="*/ 117 w 126"/>
                    <a:gd name="T57" fmla="*/ 156 h 192"/>
                    <a:gd name="T58" fmla="*/ 104 w 126"/>
                    <a:gd name="T59" fmla="*/ 176 h 192"/>
                    <a:gd name="T60" fmla="*/ 86 w 126"/>
                    <a:gd name="T61" fmla="*/ 189 h 192"/>
                    <a:gd name="T62" fmla="*/ 63 w 126"/>
                    <a:gd name="T63" fmla="*/ 192 h 192"/>
                    <a:gd name="T64" fmla="*/ 43 w 126"/>
                    <a:gd name="T65" fmla="*/ 189 h 192"/>
                    <a:gd name="T66" fmla="*/ 25 w 126"/>
                    <a:gd name="T67" fmla="*/ 177 h 192"/>
                    <a:gd name="T68" fmla="*/ 12 w 126"/>
                    <a:gd name="T69" fmla="*/ 158 h 192"/>
                    <a:gd name="T70" fmla="*/ 4 w 126"/>
                    <a:gd name="T71" fmla="*/ 131 h 192"/>
                    <a:gd name="T72" fmla="*/ 0 w 126"/>
                    <a:gd name="T73" fmla="*/ 97 h 192"/>
                    <a:gd name="T74" fmla="*/ 4 w 126"/>
                    <a:gd name="T75" fmla="*/ 68 h 192"/>
                    <a:gd name="T76" fmla="*/ 9 w 126"/>
                    <a:gd name="T77" fmla="*/ 45 h 192"/>
                    <a:gd name="T78" fmla="*/ 18 w 126"/>
                    <a:gd name="T79" fmla="*/ 25 h 192"/>
                    <a:gd name="T80" fmla="*/ 31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7" y="97"/>
                      </a:lnTo>
                      <a:lnTo>
                        <a:pt x="28" y="123"/>
                      </a:lnTo>
                      <a:lnTo>
                        <a:pt x="33" y="144"/>
                      </a:lnTo>
                      <a:lnTo>
                        <a:pt x="41" y="161"/>
                      </a:lnTo>
                      <a:lnTo>
                        <a:pt x="51" y="171"/>
                      </a:lnTo>
                      <a:lnTo>
                        <a:pt x="64" y="174"/>
                      </a:lnTo>
                      <a:lnTo>
                        <a:pt x="77" y="169"/>
                      </a:lnTo>
                      <a:lnTo>
                        <a:pt x="89"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5" y="130"/>
                      </a:lnTo>
                      <a:lnTo>
                        <a:pt x="117" y="156"/>
                      </a:lnTo>
                      <a:lnTo>
                        <a:pt x="104" y="176"/>
                      </a:lnTo>
                      <a:lnTo>
                        <a:pt x="86" y="189"/>
                      </a:lnTo>
                      <a:lnTo>
                        <a:pt x="63" y="192"/>
                      </a:lnTo>
                      <a:lnTo>
                        <a:pt x="43" y="189"/>
                      </a:lnTo>
                      <a:lnTo>
                        <a:pt x="25" y="177"/>
                      </a:lnTo>
                      <a:lnTo>
                        <a:pt x="12" y="158"/>
                      </a:lnTo>
                      <a:lnTo>
                        <a:pt x="4" y="131"/>
                      </a:lnTo>
                      <a:lnTo>
                        <a:pt x="0" y="97"/>
                      </a:lnTo>
                      <a:lnTo>
                        <a:pt x="4" y="68"/>
                      </a:lnTo>
                      <a:lnTo>
                        <a:pt x="9" y="45"/>
                      </a:lnTo>
                      <a:lnTo>
                        <a:pt x="18" y="25"/>
                      </a:lnTo>
                      <a:lnTo>
                        <a:pt x="31"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Line 274"/>
                <p:cNvSpPr>
                  <a:spLocks noChangeShapeType="1"/>
                </p:cNvSpPr>
                <p:nvPr/>
              </p:nvSpPr>
              <p:spPr bwMode="auto">
                <a:xfrm>
                  <a:off x="2889250"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275"/>
                <p:cNvSpPr>
                  <a:spLocks/>
                </p:cNvSpPr>
                <p:nvPr/>
              </p:nvSpPr>
              <p:spPr bwMode="auto">
                <a:xfrm>
                  <a:off x="2722563" y="5286375"/>
                  <a:ext cx="49212" cy="146050"/>
                </a:xfrm>
                <a:custGeom>
                  <a:avLst/>
                  <a:gdLst>
                    <a:gd name="T0" fmla="*/ 41 w 62"/>
                    <a:gd name="T1" fmla="*/ 0 h 185"/>
                    <a:gd name="T2" fmla="*/ 62 w 62"/>
                    <a:gd name="T3" fmla="*/ 0 h 185"/>
                    <a:gd name="T4" fmla="*/ 62 w 62"/>
                    <a:gd name="T5" fmla="*/ 185 h 185"/>
                    <a:gd name="T6" fmla="*/ 37 w 62"/>
                    <a:gd name="T7" fmla="*/ 185 h 185"/>
                    <a:gd name="T8" fmla="*/ 37 w 62"/>
                    <a:gd name="T9" fmla="*/ 23 h 185"/>
                    <a:gd name="T10" fmla="*/ 37 w 62"/>
                    <a:gd name="T11" fmla="*/ 23 h 185"/>
                    <a:gd name="T12" fmla="*/ 5 w 62"/>
                    <a:gd name="T13" fmla="*/ 41 h 185"/>
                    <a:gd name="T14" fmla="*/ 0 w 62"/>
                    <a:gd name="T15" fmla="*/ 21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7" y="185"/>
                      </a:lnTo>
                      <a:lnTo>
                        <a:pt x="37" y="23"/>
                      </a:lnTo>
                      <a:lnTo>
                        <a:pt x="37" y="23"/>
                      </a:lnTo>
                      <a:lnTo>
                        <a:pt x="5" y="41"/>
                      </a:lnTo>
                      <a:lnTo>
                        <a:pt x="0" y="21"/>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76"/>
                <p:cNvSpPr>
                  <a:spLocks/>
                </p:cNvSpPr>
                <p:nvPr/>
              </p:nvSpPr>
              <p:spPr bwMode="auto">
                <a:xfrm>
                  <a:off x="2835275" y="5286375"/>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8 h 188"/>
                    <a:gd name="T10" fmla="*/ 40 w 117"/>
                    <a:gd name="T11" fmla="*/ 68 h 188"/>
                    <a:gd name="T12" fmla="*/ 43 w 117"/>
                    <a:gd name="T13" fmla="*/ 68 h 188"/>
                    <a:gd name="T14" fmla="*/ 49 w 117"/>
                    <a:gd name="T15" fmla="*/ 67 h 188"/>
                    <a:gd name="T16" fmla="*/ 71 w 117"/>
                    <a:gd name="T17" fmla="*/ 70 h 188"/>
                    <a:gd name="T18" fmla="*/ 90 w 117"/>
                    <a:gd name="T19" fmla="*/ 78 h 188"/>
                    <a:gd name="T20" fmla="*/ 104 w 117"/>
                    <a:gd name="T21" fmla="*/ 88 h 188"/>
                    <a:gd name="T22" fmla="*/ 113 w 117"/>
                    <a:gd name="T23" fmla="*/ 104 h 188"/>
                    <a:gd name="T24" fmla="*/ 117 w 117"/>
                    <a:gd name="T25" fmla="*/ 126 h 188"/>
                    <a:gd name="T26" fmla="*/ 113 w 117"/>
                    <a:gd name="T27" fmla="*/ 145 h 188"/>
                    <a:gd name="T28" fmla="*/ 104 w 117"/>
                    <a:gd name="T29" fmla="*/ 163 h 188"/>
                    <a:gd name="T30" fmla="*/ 89 w 117"/>
                    <a:gd name="T31" fmla="*/ 176 h 188"/>
                    <a:gd name="T32" fmla="*/ 69 w 117"/>
                    <a:gd name="T33" fmla="*/ 186 h 188"/>
                    <a:gd name="T34" fmla="*/ 48 w 117"/>
                    <a:gd name="T35" fmla="*/ 188 h 188"/>
                    <a:gd name="T36" fmla="*/ 28 w 117"/>
                    <a:gd name="T37" fmla="*/ 186 h 188"/>
                    <a:gd name="T38" fmla="*/ 12 w 117"/>
                    <a:gd name="T39" fmla="*/ 183 h 188"/>
                    <a:gd name="T40" fmla="*/ 0 w 117"/>
                    <a:gd name="T41" fmla="*/ 176 h 188"/>
                    <a:gd name="T42" fmla="*/ 7 w 117"/>
                    <a:gd name="T43" fmla="*/ 158 h 188"/>
                    <a:gd name="T44" fmla="*/ 23 w 117"/>
                    <a:gd name="T45" fmla="*/ 165 h 188"/>
                    <a:gd name="T46" fmla="*/ 48 w 117"/>
                    <a:gd name="T47" fmla="*/ 168 h 188"/>
                    <a:gd name="T48" fmla="*/ 64 w 117"/>
                    <a:gd name="T49" fmla="*/ 165 h 188"/>
                    <a:gd name="T50" fmla="*/ 77 w 117"/>
                    <a:gd name="T51" fmla="*/ 157 h 188"/>
                    <a:gd name="T52" fmla="*/ 87 w 117"/>
                    <a:gd name="T53" fmla="*/ 145 h 188"/>
                    <a:gd name="T54" fmla="*/ 90 w 117"/>
                    <a:gd name="T55" fmla="*/ 127 h 188"/>
                    <a:gd name="T56" fmla="*/ 89 w 117"/>
                    <a:gd name="T57" fmla="*/ 114 h 188"/>
                    <a:gd name="T58" fmla="*/ 82 w 117"/>
                    <a:gd name="T59" fmla="*/ 103 h 188"/>
                    <a:gd name="T60" fmla="*/ 72 w 117"/>
                    <a:gd name="T61" fmla="*/ 95 h 188"/>
                    <a:gd name="T62" fmla="*/ 58 w 117"/>
                    <a:gd name="T63" fmla="*/ 90 h 188"/>
                    <a:gd name="T64" fmla="*/ 38 w 117"/>
                    <a:gd name="T65" fmla="*/ 86 h 188"/>
                    <a:gd name="T66" fmla="*/ 28 w 117"/>
                    <a:gd name="T67" fmla="*/ 88 h 188"/>
                    <a:gd name="T68" fmla="*/ 18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8"/>
                      </a:lnTo>
                      <a:lnTo>
                        <a:pt x="40" y="68"/>
                      </a:lnTo>
                      <a:lnTo>
                        <a:pt x="43" y="68"/>
                      </a:lnTo>
                      <a:lnTo>
                        <a:pt x="49" y="67"/>
                      </a:lnTo>
                      <a:lnTo>
                        <a:pt x="71" y="70"/>
                      </a:lnTo>
                      <a:lnTo>
                        <a:pt x="90" y="78"/>
                      </a:lnTo>
                      <a:lnTo>
                        <a:pt x="104" y="88"/>
                      </a:lnTo>
                      <a:lnTo>
                        <a:pt x="113" y="104"/>
                      </a:lnTo>
                      <a:lnTo>
                        <a:pt x="117" y="126"/>
                      </a:lnTo>
                      <a:lnTo>
                        <a:pt x="113" y="145"/>
                      </a:lnTo>
                      <a:lnTo>
                        <a:pt x="104" y="163"/>
                      </a:lnTo>
                      <a:lnTo>
                        <a:pt x="89" y="176"/>
                      </a:lnTo>
                      <a:lnTo>
                        <a:pt x="69" y="186"/>
                      </a:lnTo>
                      <a:lnTo>
                        <a:pt x="48" y="188"/>
                      </a:lnTo>
                      <a:lnTo>
                        <a:pt x="28" y="186"/>
                      </a:lnTo>
                      <a:lnTo>
                        <a:pt x="12" y="183"/>
                      </a:lnTo>
                      <a:lnTo>
                        <a:pt x="0" y="176"/>
                      </a:lnTo>
                      <a:lnTo>
                        <a:pt x="7" y="158"/>
                      </a:lnTo>
                      <a:lnTo>
                        <a:pt x="23" y="165"/>
                      </a:lnTo>
                      <a:lnTo>
                        <a:pt x="48" y="168"/>
                      </a:lnTo>
                      <a:lnTo>
                        <a:pt x="64" y="165"/>
                      </a:lnTo>
                      <a:lnTo>
                        <a:pt x="77" y="157"/>
                      </a:lnTo>
                      <a:lnTo>
                        <a:pt x="87" y="145"/>
                      </a:lnTo>
                      <a:lnTo>
                        <a:pt x="90" y="127"/>
                      </a:lnTo>
                      <a:lnTo>
                        <a:pt x="89" y="114"/>
                      </a:lnTo>
                      <a:lnTo>
                        <a:pt x="82" y="103"/>
                      </a:lnTo>
                      <a:lnTo>
                        <a:pt x="72" y="95"/>
                      </a:lnTo>
                      <a:lnTo>
                        <a:pt x="58" y="90"/>
                      </a:lnTo>
                      <a:lnTo>
                        <a:pt x="38" y="86"/>
                      </a:lnTo>
                      <a:lnTo>
                        <a:pt x="28" y="88"/>
                      </a:lnTo>
                      <a:lnTo>
                        <a:pt x="18"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77"/>
                <p:cNvSpPr>
                  <a:spLocks noEditPoints="1"/>
                </p:cNvSpPr>
                <p:nvPr/>
              </p:nvSpPr>
              <p:spPr bwMode="auto">
                <a:xfrm>
                  <a:off x="2959100" y="5283200"/>
                  <a:ext cx="101600" cy="152400"/>
                </a:xfrm>
                <a:custGeom>
                  <a:avLst/>
                  <a:gdLst>
                    <a:gd name="T0" fmla="*/ 63 w 127"/>
                    <a:gd name="T1" fmla="*/ 20 h 192"/>
                    <a:gd name="T2" fmla="*/ 52 w 127"/>
                    <a:gd name="T3" fmla="*/ 23 h 192"/>
                    <a:gd name="T4" fmla="*/ 40 w 127"/>
                    <a:gd name="T5" fmla="*/ 33 h 192"/>
                    <a:gd name="T6" fmla="*/ 32 w 127"/>
                    <a:gd name="T7" fmla="*/ 48 h 192"/>
                    <a:gd name="T8" fmla="*/ 27 w 127"/>
                    <a:gd name="T9" fmla="*/ 69 h 192"/>
                    <a:gd name="T10" fmla="*/ 26 w 127"/>
                    <a:gd name="T11" fmla="*/ 97 h 192"/>
                    <a:gd name="T12" fmla="*/ 27 w 127"/>
                    <a:gd name="T13" fmla="*/ 123 h 192"/>
                    <a:gd name="T14" fmla="*/ 32 w 127"/>
                    <a:gd name="T15" fmla="*/ 144 h 192"/>
                    <a:gd name="T16" fmla="*/ 40 w 127"/>
                    <a:gd name="T17" fmla="*/ 161 h 192"/>
                    <a:gd name="T18" fmla="*/ 50 w 127"/>
                    <a:gd name="T19" fmla="*/ 171 h 192"/>
                    <a:gd name="T20" fmla="*/ 63 w 127"/>
                    <a:gd name="T21" fmla="*/ 174 h 192"/>
                    <a:gd name="T22" fmla="*/ 76 w 127"/>
                    <a:gd name="T23" fmla="*/ 169 h 192"/>
                    <a:gd name="T24" fmla="*/ 88 w 127"/>
                    <a:gd name="T25" fmla="*/ 159 h 192"/>
                    <a:gd name="T26" fmla="*/ 94 w 127"/>
                    <a:gd name="T27" fmla="*/ 143 h 192"/>
                    <a:gd name="T28" fmla="*/ 99 w 127"/>
                    <a:gd name="T29" fmla="*/ 122 h 192"/>
                    <a:gd name="T30" fmla="*/ 101 w 127"/>
                    <a:gd name="T31" fmla="*/ 95 h 192"/>
                    <a:gd name="T32" fmla="*/ 99 w 127"/>
                    <a:gd name="T33" fmla="*/ 71 h 192"/>
                    <a:gd name="T34" fmla="*/ 96 w 127"/>
                    <a:gd name="T35" fmla="*/ 49 h 192"/>
                    <a:gd name="T36" fmla="*/ 88 w 127"/>
                    <a:gd name="T37" fmla="*/ 33 h 192"/>
                    <a:gd name="T38" fmla="*/ 78 w 127"/>
                    <a:gd name="T39" fmla="*/ 23 h 192"/>
                    <a:gd name="T40" fmla="*/ 63 w 127"/>
                    <a:gd name="T41" fmla="*/ 20 h 192"/>
                    <a:gd name="T42" fmla="*/ 65 w 127"/>
                    <a:gd name="T43" fmla="*/ 0 h 192"/>
                    <a:gd name="T44" fmla="*/ 86 w 127"/>
                    <a:gd name="T45" fmla="*/ 4 h 192"/>
                    <a:gd name="T46" fmla="*/ 104 w 127"/>
                    <a:gd name="T47" fmla="*/ 17 h 192"/>
                    <a:gd name="T48" fmla="*/ 116 w 127"/>
                    <a:gd name="T49" fmla="*/ 36 h 192"/>
                    <a:gd name="T50" fmla="*/ 124 w 127"/>
                    <a:gd name="T51" fmla="*/ 63 h 192"/>
                    <a:gd name="T52" fmla="*/ 127 w 127"/>
                    <a:gd name="T53" fmla="*/ 94 h 192"/>
                    <a:gd name="T54" fmla="*/ 124 w 127"/>
                    <a:gd name="T55" fmla="*/ 130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7 h 192"/>
                    <a:gd name="T68" fmla="*/ 11 w 127"/>
                    <a:gd name="T69" fmla="*/ 158 h 192"/>
                    <a:gd name="T70" fmla="*/ 3 w 127"/>
                    <a:gd name="T71" fmla="*/ 131 h 192"/>
                    <a:gd name="T72" fmla="*/ 0 w 127"/>
                    <a:gd name="T73" fmla="*/ 97 h 192"/>
                    <a:gd name="T74" fmla="*/ 3 w 127"/>
                    <a:gd name="T75" fmla="*/ 68 h 192"/>
                    <a:gd name="T76" fmla="*/ 9 w 127"/>
                    <a:gd name="T77" fmla="*/ 45 h 192"/>
                    <a:gd name="T78" fmla="*/ 19 w 127"/>
                    <a:gd name="T79" fmla="*/ 25 h 192"/>
                    <a:gd name="T80" fmla="*/ 32 w 127"/>
                    <a:gd name="T81" fmla="*/ 12 h 192"/>
                    <a:gd name="T82" fmla="*/ 47 w 127"/>
                    <a:gd name="T83" fmla="*/ 4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3" y="20"/>
                      </a:moveTo>
                      <a:lnTo>
                        <a:pt x="52" y="23"/>
                      </a:lnTo>
                      <a:lnTo>
                        <a:pt x="40" y="33"/>
                      </a:lnTo>
                      <a:lnTo>
                        <a:pt x="32" y="48"/>
                      </a:lnTo>
                      <a:lnTo>
                        <a:pt x="27" y="69"/>
                      </a:lnTo>
                      <a:lnTo>
                        <a:pt x="26" y="97"/>
                      </a:lnTo>
                      <a:lnTo>
                        <a:pt x="27" y="123"/>
                      </a:lnTo>
                      <a:lnTo>
                        <a:pt x="32" y="144"/>
                      </a:lnTo>
                      <a:lnTo>
                        <a:pt x="40" y="161"/>
                      </a:lnTo>
                      <a:lnTo>
                        <a:pt x="50" y="171"/>
                      </a:lnTo>
                      <a:lnTo>
                        <a:pt x="63" y="174"/>
                      </a:lnTo>
                      <a:lnTo>
                        <a:pt x="76" y="169"/>
                      </a:lnTo>
                      <a:lnTo>
                        <a:pt x="88" y="159"/>
                      </a:lnTo>
                      <a:lnTo>
                        <a:pt x="94" y="143"/>
                      </a:lnTo>
                      <a:lnTo>
                        <a:pt x="99" y="122"/>
                      </a:lnTo>
                      <a:lnTo>
                        <a:pt x="101" y="95"/>
                      </a:lnTo>
                      <a:lnTo>
                        <a:pt x="99" y="71"/>
                      </a:lnTo>
                      <a:lnTo>
                        <a:pt x="96" y="49"/>
                      </a:lnTo>
                      <a:lnTo>
                        <a:pt x="88" y="33"/>
                      </a:lnTo>
                      <a:lnTo>
                        <a:pt x="78" y="23"/>
                      </a:lnTo>
                      <a:lnTo>
                        <a:pt x="63" y="20"/>
                      </a:lnTo>
                      <a:close/>
                      <a:moveTo>
                        <a:pt x="65" y="0"/>
                      </a:moveTo>
                      <a:lnTo>
                        <a:pt x="86" y="4"/>
                      </a:lnTo>
                      <a:lnTo>
                        <a:pt x="104" y="17"/>
                      </a:lnTo>
                      <a:lnTo>
                        <a:pt x="116" y="36"/>
                      </a:lnTo>
                      <a:lnTo>
                        <a:pt x="124" y="63"/>
                      </a:lnTo>
                      <a:lnTo>
                        <a:pt x="127"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9" y="45"/>
                      </a:lnTo>
                      <a:lnTo>
                        <a:pt x="19" y="25"/>
                      </a:lnTo>
                      <a:lnTo>
                        <a:pt x="32"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Line 278"/>
                <p:cNvSpPr>
                  <a:spLocks noChangeShapeType="1"/>
                </p:cNvSpPr>
                <p:nvPr/>
              </p:nvSpPr>
              <p:spPr bwMode="auto">
                <a:xfrm>
                  <a:off x="337978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279"/>
                <p:cNvSpPr>
                  <a:spLocks/>
                </p:cNvSpPr>
                <p:nvPr/>
              </p:nvSpPr>
              <p:spPr bwMode="auto">
                <a:xfrm>
                  <a:off x="3200400" y="5283200"/>
                  <a:ext cx="93662" cy="149225"/>
                </a:xfrm>
                <a:custGeom>
                  <a:avLst/>
                  <a:gdLst>
                    <a:gd name="T0" fmla="*/ 58 w 118"/>
                    <a:gd name="T1" fmla="*/ 0 h 189"/>
                    <a:gd name="T2" fmla="*/ 79 w 118"/>
                    <a:gd name="T3" fmla="*/ 4 h 189"/>
                    <a:gd name="T4" fmla="*/ 95 w 118"/>
                    <a:gd name="T5" fmla="*/ 12 h 189"/>
                    <a:gd name="T6" fmla="*/ 105 w 118"/>
                    <a:gd name="T7" fmla="*/ 23 h 189"/>
                    <a:gd name="T8" fmla="*/ 112 w 118"/>
                    <a:gd name="T9" fmla="*/ 38 h 189"/>
                    <a:gd name="T10" fmla="*/ 115 w 118"/>
                    <a:gd name="T11" fmla="*/ 54 h 189"/>
                    <a:gd name="T12" fmla="*/ 110 w 118"/>
                    <a:gd name="T13" fmla="*/ 79 h 189"/>
                    <a:gd name="T14" fmla="*/ 97 w 118"/>
                    <a:gd name="T15" fmla="*/ 104 h 189"/>
                    <a:gd name="T16" fmla="*/ 77 w 118"/>
                    <a:gd name="T17" fmla="*/ 128 h 189"/>
                    <a:gd name="T18" fmla="*/ 49 w 118"/>
                    <a:gd name="T19" fmla="*/ 154 h 189"/>
                    <a:gd name="T20" fmla="*/ 36 w 118"/>
                    <a:gd name="T21" fmla="*/ 167 h 189"/>
                    <a:gd name="T22" fmla="*/ 36 w 118"/>
                    <a:gd name="T23" fmla="*/ 169 h 189"/>
                    <a:gd name="T24" fmla="*/ 118 w 118"/>
                    <a:gd name="T25" fmla="*/ 169 h 189"/>
                    <a:gd name="T26" fmla="*/ 118 w 118"/>
                    <a:gd name="T27" fmla="*/ 189 h 189"/>
                    <a:gd name="T28" fmla="*/ 0 w 118"/>
                    <a:gd name="T29" fmla="*/ 189 h 189"/>
                    <a:gd name="T30" fmla="*/ 0 w 118"/>
                    <a:gd name="T31" fmla="*/ 174 h 189"/>
                    <a:gd name="T32" fmla="*/ 20 w 118"/>
                    <a:gd name="T33" fmla="*/ 154 h 189"/>
                    <a:gd name="T34" fmla="*/ 45 w 118"/>
                    <a:gd name="T35" fmla="*/ 130 h 189"/>
                    <a:gd name="T36" fmla="*/ 64 w 118"/>
                    <a:gd name="T37" fmla="*/ 108 h 189"/>
                    <a:gd name="T38" fmla="*/ 79 w 118"/>
                    <a:gd name="T39" fmla="*/ 90 h 189"/>
                    <a:gd name="T40" fmla="*/ 87 w 118"/>
                    <a:gd name="T41" fmla="*/ 74 h 189"/>
                    <a:gd name="T42" fmla="*/ 89 w 118"/>
                    <a:gd name="T43" fmla="*/ 58 h 189"/>
                    <a:gd name="T44" fmla="*/ 89 w 118"/>
                    <a:gd name="T45" fmla="*/ 46 h 189"/>
                    <a:gd name="T46" fmla="*/ 84 w 118"/>
                    <a:gd name="T47" fmla="*/ 36 h 189"/>
                    <a:gd name="T48" fmla="*/ 77 w 118"/>
                    <a:gd name="T49" fmla="*/ 28 h 189"/>
                    <a:gd name="T50" fmla="*/ 67 w 118"/>
                    <a:gd name="T51" fmla="*/ 23 h 189"/>
                    <a:gd name="T52" fmla="*/ 53 w 118"/>
                    <a:gd name="T53" fmla="*/ 22 h 189"/>
                    <a:gd name="T54" fmla="*/ 36 w 118"/>
                    <a:gd name="T55" fmla="*/ 23 h 189"/>
                    <a:gd name="T56" fmla="*/ 23 w 118"/>
                    <a:gd name="T57" fmla="*/ 30 h 189"/>
                    <a:gd name="T58" fmla="*/ 13 w 118"/>
                    <a:gd name="T59" fmla="*/ 36 h 189"/>
                    <a:gd name="T60" fmla="*/ 5 w 118"/>
                    <a:gd name="T61" fmla="*/ 18 h 189"/>
                    <a:gd name="T62" fmla="*/ 20 w 118"/>
                    <a:gd name="T63" fmla="*/ 10 h 189"/>
                    <a:gd name="T64" fmla="*/ 36 w 118"/>
                    <a:gd name="T65" fmla="*/ 2 h 189"/>
                    <a:gd name="T66" fmla="*/ 58 w 118"/>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 h="189">
                      <a:moveTo>
                        <a:pt x="58" y="0"/>
                      </a:moveTo>
                      <a:lnTo>
                        <a:pt x="79" y="4"/>
                      </a:lnTo>
                      <a:lnTo>
                        <a:pt x="95" y="12"/>
                      </a:lnTo>
                      <a:lnTo>
                        <a:pt x="105" y="23"/>
                      </a:lnTo>
                      <a:lnTo>
                        <a:pt x="112" y="38"/>
                      </a:lnTo>
                      <a:lnTo>
                        <a:pt x="115" y="54"/>
                      </a:lnTo>
                      <a:lnTo>
                        <a:pt x="110" y="79"/>
                      </a:lnTo>
                      <a:lnTo>
                        <a:pt x="97" y="104"/>
                      </a:lnTo>
                      <a:lnTo>
                        <a:pt x="77" y="128"/>
                      </a:lnTo>
                      <a:lnTo>
                        <a:pt x="49" y="154"/>
                      </a:lnTo>
                      <a:lnTo>
                        <a:pt x="36" y="167"/>
                      </a:lnTo>
                      <a:lnTo>
                        <a:pt x="36" y="169"/>
                      </a:lnTo>
                      <a:lnTo>
                        <a:pt x="118" y="169"/>
                      </a:lnTo>
                      <a:lnTo>
                        <a:pt x="118" y="189"/>
                      </a:lnTo>
                      <a:lnTo>
                        <a:pt x="0" y="189"/>
                      </a:lnTo>
                      <a:lnTo>
                        <a:pt x="0" y="174"/>
                      </a:lnTo>
                      <a:lnTo>
                        <a:pt x="20" y="154"/>
                      </a:lnTo>
                      <a:lnTo>
                        <a:pt x="45" y="130"/>
                      </a:lnTo>
                      <a:lnTo>
                        <a:pt x="64" y="108"/>
                      </a:lnTo>
                      <a:lnTo>
                        <a:pt x="79" y="90"/>
                      </a:lnTo>
                      <a:lnTo>
                        <a:pt x="87" y="74"/>
                      </a:lnTo>
                      <a:lnTo>
                        <a:pt x="89" y="58"/>
                      </a:lnTo>
                      <a:lnTo>
                        <a:pt x="89" y="46"/>
                      </a:lnTo>
                      <a:lnTo>
                        <a:pt x="84" y="36"/>
                      </a:lnTo>
                      <a:lnTo>
                        <a:pt x="77" y="28"/>
                      </a:lnTo>
                      <a:lnTo>
                        <a:pt x="67" y="23"/>
                      </a:lnTo>
                      <a:lnTo>
                        <a:pt x="53" y="22"/>
                      </a:lnTo>
                      <a:lnTo>
                        <a:pt x="36" y="23"/>
                      </a:lnTo>
                      <a:lnTo>
                        <a:pt x="23" y="30"/>
                      </a:lnTo>
                      <a:lnTo>
                        <a:pt x="13" y="36"/>
                      </a:lnTo>
                      <a:lnTo>
                        <a:pt x="5" y="18"/>
                      </a:lnTo>
                      <a:lnTo>
                        <a:pt x="20" y="10"/>
                      </a:lnTo>
                      <a:lnTo>
                        <a:pt x="36"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80"/>
                <p:cNvSpPr>
                  <a:spLocks noEditPoints="1"/>
                </p:cNvSpPr>
                <p:nvPr/>
              </p:nvSpPr>
              <p:spPr bwMode="auto">
                <a:xfrm>
                  <a:off x="3322638" y="5283200"/>
                  <a:ext cx="101600" cy="152400"/>
                </a:xfrm>
                <a:custGeom>
                  <a:avLst/>
                  <a:gdLst>
                    <a:gd name="T0" fmla="*/ 64 w 128"/>
                    <a:gd name="T1" fmla="*/ 20 h 192"/>
                    <a:gd name="T2" fmla="*/ 52 w 128"/>
                    <a:gd name="T3" fmla="*/ 23 h 192"/>
                    <a:gd name="T4" fmla="*/ 41 w 128"/>
                    <a:gd name="T5" fmla="*/ 33 h 192"/>
                    <a:gd name="T6" fmla="*/ 33 w 128"/>
                    <a:gd name="T7" fmla="*/ 48 h 192"/>
                    <a:gd name="T8" fmla="*/ 28 w 128"/>
                    <a:gd name="T9" fmla="*/ 69 h 192"/>
                    <a:gd name="T10" fmla="*/ 26 w 128"/>
                    <a:gd name="T11" fmla="*/ 97 h 192"/>
                    <a:gd name="T12" fmla="*/ 28 w 128"/>
                    <a:gd name="T13" fmla="*/ 123 h 192"/>
                    <a:gd name="T14" fmla="*/ 33 w 128"/>
                    <a:gd name="T15" fmla="*/ 144 h 192"/>
                    <a:gd name="T16" fmla="*/ 41 w 128"/>
                    <a:gd name="T17" fmla="*/ 161 h 192"/>
                    <a:gd name="T18" fmla="*/ 51 w 128"/>
                    <a:gd name="T19" fmla="*/ 171 h 192"/>
                    <a:gd name="T20" fmla="*/ 64 w 128"/>
                    <a:gd name="T21" fmla="*/ 174 h 192"/>
                    <a:gd name="T22" fmla="*/ 78 w 128"/>
                    <a:gd name="T23" fmla="*/ 169 h 192"/>
                    <a:gd name="T24" fmla="*/ 88 w 128"/>
                    <a:gd name="T25" fmla="*/ 159 h 192"/>
                    <a:gd name="T26" fmla="*/ 96 w 128"/>
                    <a:gd name="T27" fmla="*/ 143 h 192"/>
                    <a:gd name="T28" fmla="*/ 100 w 128"/>
                    <a:gd name="T29" fmla="*/ 122 h 192"/>
                    <a:gd name="T30" fmla="*/ 101 w 128"/>
                    <a:gd name="T31" fmla="*/ 95 h 192"/>
                    <a:gd name="T32" fmla="*/ 100 w 128"/>
                    <a:gd name="T33" fmla="*/ 71 h 192"/>
                    <a:gd name="T34" fmla="*/ 96 w 128"/>
                    <a:gd name="T35" fmla="*/ 49 h 192"/>
                    <a:gd name="T36" fmla="*/ 88 w 128"/>
                    <a:gd name="T37" fmla="*/ 33 h 192"/>
                    <a:gd name="T38" fmla="*/ 78 w 128"/>
                    <a:gd name="T39" fmla="*/ 23 h 192"/>
                    <a:gd name="T40" fmla="*/ 64 w 128"/>
                    <a:gd name="T41" fmla="*/ 20 h 192"/>
                    <a:gd name="T42" fmla="*/ 65 w 128"/>
                    <a:gd name="T43" fmla="*/ 0 h 192"/>
                    <a:gd name="T44" fmla="*/ 87 w 128"/>
                    <a:gd name="T45" fmla="*/ 4 h 192"/>
                    <a:gd name="T46" fmla="*/ 105 w 128"/>
                    <a:gd name="T47" fmla="*/ 17 h 192"/>
                    <a:gd name="T48" fmla="*/ 116 w 128"/>
                    <a:gd name="T49" fmla="*/ 36 h 192"/>
                    <a:gd name="T50" fmla="*/ 124 w 128"/>
                    <a:gd name="T51" fmla="*/ 63 h 192"/>
                    <a:gd name="T52" fmla="*/ 128 w 128"/>
                    <a:gd name="T53" fmla="*/ 94 h 192"/>
                    <a:gd name="T54" fmla="*/ 124 w 128"/>
                    <a:gd name="T55" fmla="*/ 130 h 192"/>
                    <a:gd name="T56" fmla="*/ 116 w 128"/>
                    <a:gd name="T57" fmla="*/ 156 h 192"/>
                    <a:gd name="T58" fmla="*/ 103 w 128"/>
                    <a:gd name="T59" fmla="*/ 176 h 192"/>
                    <a:gd name="T60" fmla="*/ 85 w 128"/>
                    <a:gd name="T61" fmla="*/ 189 h 192"/>
                    <a:gd name="T62" fmla="*/ 62 w 128"/>
                    <a:gd name="T63" fmla="*/ 192 h 192"/>
                    <a:gd name="T64" fmla="*/ 42 w 128"/>
                    <a:gd name="T65" fmla="*/ 189 h 192"/>
                    <a:gd name="T66" fmla="*/ 24 w 128"/>
                    <a:gd name="T67" fmla="*/ 177 h 192"/>
                    <a:gd name="T68" fmla="*/ 13 w 128"/>
                    <a:gd name="T69" fmla="*/ 158 h 192"/>
                    <a:gd name="T70" fmla="*/ 3 w 128"/>
                    <a:gd name="T71" fmla="*/ 131 h 192"/>
                    <a:gd name="T72" fmla="*/ 0 w 128"/>
                    <a:gd name="T73" fmla="*/ 97 h 192"/>
                    <a:gd name="T74" fmla="*/ 3 w 128"/>
                    <a:gd name="T75" fmla="*/ 68 h 192"/>
                    <a:gd name="T76" fmla="*/ 10 w 128"/>
                    <a:gd name="T77" fmla="*/ 45 h 192"/>
                    <a:gd name="T78" fmla="*/ 20 w 128"/>
                    <a:gd name="T79" fmla="*/ 25 h 192"/>
                    <a:gd name="T80" fmla="*/ 33 w 128"/>
                    <a:gd name="T81" fmla="*/ 12 h 192"/>
                    <a:gd name="T82" fmla="*/ 47 w 128"/>
                    <a:gd name="T83" fmla="*/ 4 h 192"/>
                    <a:gd name="T84" fmla="*/ 65 w 128"/>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92">
                      <a:moveTo>
                        <a:pt x="64" y="20"/>
                      </a:moveTo>
                      <a:lnTo>
                        <a:pt x="52" y="23"/>
                      </a:lnTo>
                      <a:lnTo>
                        <a:pt x="41" y="33"/>
                      </a:lnTo>
                      <a:lnTo>
                        <a:pt x="33" y="48"/>
                      </a:lnTo>
                      <a:lnTo>
                        <a:pt x="28" y="69"/>
                      </a:lnTo>
                      <a:lnTo>
                        <a:pt x="26" y="97"/>
                      </a:lnTo>
                      <a:lnTo>
                        <a:pt x="28" y="123"/>
                      </a:lnTo>
                      <a:lnTo>
                        <a:pt x="33" y="144"/>
                      </a:lnTo>
                      <a:lnTo>
                        <a:pt x="41" y="161"/>
                      </a:lnTo>
                      <a:lnTo>
                        <a:pt x="51" y="171"/>
                      </a:lnTo>
                      <a:lnTo>
                        <a:pt x="64" y="174"/>
                      </a:lnTo>
                      <a:lnTo>
                        <a:pt x="78" y="169"/>
                      </a:lnTo>
                      <a:lnTo>
                        <a:pt x="88" y="159"/>
                      </a:lnTo>
                      <a:lnTo>
                        <a:pt x="96" y="143"/>
                      </a:lnTo>
                      <a:lnTo>
                        <a:pt x="100" y="122"/>
                      </a:lnTo>
                      <a:lnTo>
                        <a:pt x="101" y="95"/>
                      </a:lnTo>
                      <a:lnTo>
                        <a:pt x="100" y="71"/>
                      </a:lnTo>
                      <a:lnTo>
                        <a:pt x="96" y="49"/>
                      </a:lnTo>
                      <a:lnTo>
                        <a:pt x="88" y="33"/>
                      </a:lnTo>
                      <a:lnTo>
                        <a:pt x="78" y="23"/>
                      </a:lnTo>
                      <a:lnTo>
                        <a:pt x="64" y="20"/>
                      </a:lnTo>
                      <a:close/>
                      <a:moveTo>
                        <a:pt x="65" y="0"/>
                      </a:moveTo>
                      <a:lnTo>
                        <a:pt x="87" y="4"/>
                      </a:lnTo>
                      <a:lnTo>
                        <a:pt x="105" y="17"/>
                      </a:lnTo>
                      <a:lnTo>
                        <a:pt x="116" y="36"/>
                      </a:lnTo>
                      <a:lnTo>
                        <a:pt x="124" y="63"/>
                      </a:lnTo>
                      <a:lnTo>
                        <a:pt x="128" y="94"/>
                      </a:lnTo>
                      <a:lnTo>
                        <a:pt x="124" y="130"/>
                      </a:lnTo>
                      <a:lnTo>
                        <a:pt x="116" y="156"/>
                      </a:lnTo>
                      <a:lnTo>
                        <a:pt x="103" y="176"/>
                      </a:lnTo>
                      <a:lnTo>
                        <a:pt x="85" y="189"/>
                      </a:lnTo>
                      <a:lnTo>
                        <a:pt x="62" y="192"/>
                      </a:lnTo>
                      <a:lnTo>
                        <a:pt x="42" y="189"/>
                      </a:lnTo>
                      <a:lnTo>
                        <a:pt x="24" y="177"/>
                      </a:lnTo>
                      <a:lnTo>
                        <a:pt x="13" y="158"/>
                      </a:lnTo>
                      <a:lnTo>
                        <a:pt x="3" y="131"/>
                      </a:lnTo>
                      <a:lnTo>
                        <a:pt x="0" y="97"/>
                      </a:lnTo>
                      <a:lnTo>
                        <a:pt x="3" y="68"/>
                      </a:lnTo>
                      <a:lnTo>
                        <a:pt x="10" y="45"/>
                      </a:lnTo>
                      <a:lnTo>
                        <a:pt x="20" y="25"/>
                      </a:lnTo>
                      <a:lnTo>
                        <a:pt x="33"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81"/>
                <p:cNvSpPr>
                  <a:spLocks noEditPoints="1"/>
                </p:cNvSpPr>
                <p:nvPr/>
              </p:nvSpPr>
              <p:spPr bwMode="auto">
                <a:xfrm>
                  <a:off x="3451225" y="5283200"/>
                  <a:ext cx="100012" cy="152400"/>
                </a:xfrm>
                <a:custGeom>
                  <a:avLst/>
                  <a:gdLst>
                    <a:gd name="T0" fmla="*/ 63 w 126"/>
                    <a:gd name="T1" fmla="*/ 20 h 192"/>
                    <a:gd name="T2" fmla="*/ 51 w 126"/>
                    <a:gd name="T3" fmla="*/ 23 h 192"/>
                    <a:gd name="T4" fmla="*/ 40 w 126"/>
                    <a:gd name="T5" fmla="*/ 33 h 192"/>
                    <a:gd name="T6" fmla="*/ 33 w 126"/>
                    <a:gd name="T7" fmla="*/ 48 h 192"/>
                    <a:gd name="T8" fmla="*/ 26 w 126"/>
                    <a:gd name="T9" fmla="*/ 69 h 192"/>
                    <a:gd name="T10" fmla="*/ 25 w 126"/>
                    <a:gd name="T11" fmla="*/ 97 h 192"/>
                    <a:gd name="T12" fmla="*/ 26 w 126"/>
                    <a:gd name="T13" fmla="*/ 123 h 192"/>
                    <a:gd name="T14" fmla="*/ 31 w 126"/>
                    <a:gd name="T15" fmla="*/ 144 h 192"/>
                    <a:gd name="T16" fmla="*/ 40 w 126"/>
                    <a:gd name="T17" fmla="*/ 161 h 192"/>
                    <a:gd name="T18" fmla="*/ 51 w 126"/>
                    <a:gd name="T19" fmla="*/ 171 h 192"/>
                    <a:gd name="T20" fmla="*/ 63 w 126"/>
                    <a:gd name="T21" fmla="*/ 174 h 192"/>
                    <a:gd name="T22" fmla="*/ 77 w 126"/>
                    <a:gd name="T23" fmla="*/ 169 h 192"/>
                    <a:gd name="T24" fmla="*/ 87 w 126"/>
                    <a:gd name="T25" fmla="*/ 159 h 192"/>
                    <a:gd name="T26" fmla="*/ 95 w 126"/>
                    <a:gd name="T27" fmla="*/ 143 h 192"/>
                    <a:gd name="T28" fmla="*/ 99 w 126"/>
                    <a:gd name="T29" fmla="*/ 122 h 192"/>
                    <a:gd name="T30" fmla="*/ 100 w 126"/>
                    <a:gd name="T31" fmla="*/ 95 h 192"/>
                    <a:gd name="T32" fmla="*/ 100 w 126"/>
                    <a:gd name="T33" fmla="*/ 71 h 192"/>
                    <a:gd name="T34" fmla="*/ 95 w 126"/>
                    <a:gd name="T35" fmla="*/ 49 h 192"/>
                    <a:gd name="T36" fmla="*/ 87 w 126"/>
                    <a:gd name="T37" fmla="*/ 33 h 192"/>
                    <a:gd name="T38" fmla="*/ 77 w 126"/>
                    <a:gd name="T39" fmla="*/ 23 h 192"/>
                    <a:gd name="T40" fmla="*/ 63 w 126"/>
                    <a:gd name="T41" fmla="*/ 20 h 192"/>
                    <a:gd name="T42" fmla="*/ 64 w 126"/>
                    <a:gd name="T43" fmla="*/ 0 h 192"/>
                    <a:gd name="T44" fmla="*/ 85 w 126"/>
                    <a:gd name="T45" fmla="*/ 4 h 192"/>
                    <a:gd name="T46" fmla="*/ 103 w 126"/>
                    <a:gd name="T47" fmla="*/ 17 h 192"/>
                    <a:gd name="T48" fmla="*/ 117 w 126"/>
                    <a:gd name="T49" fmla="*/ 36 h 192"/>
                    <a:gd name="T50" fmla="*/ 123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1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8 w 126"/>
                    <a:gd name="T77" fmla="*/ 45 h 192"/>
                    <a:gd name="T78" fmla="*/ 18 w 126"/>
                    <a:gd name="T79" fmla="*/ 25 h 192"/>
                    <a:gd name="T80" fmla="*/ 31 w 126"/>
                    <a:gd name="T81" fmla="*/ 12 h 192"/>
                    <a:gd name="T82" fmla="*/ 46 w 126"/>
                    <a:gd name="T83" fmla="*/ 4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0" y="33"/>
                      </a:lnTo>
                      <a:lnTo>
                        <a:pt x="33" y="48"/>
                      </a:lnTo>
                      <a:lnTo>
                        <a:pt x="26" y="69"/>
                      </a:lnTo>
                      <a:lnTo>
                        <a:pt x="25" y="97"/>
                      </a:lnTo>
                      <a:lnTo>
                        <a:pt x="26" y="123"/>
                      </a:lnTo>
                      <a:lnTo>
                        <a:pt x="31" y="144"/>
                      </a:lnTo>
                      <a:lnTo>
                        <a:pt x="40" y="161"/>
                      </a:lnTo>
                      <a:lnTo>
                        <a:pt x="51" y="171"/>
                      </a:lnTo>
                      <a:lnTo>
                        <a:pt x="63" y="174"/>
                      </a:lnTo>
                      <a:lnTo>
                        <a:pt x="77" y="169"/>
                      </a:lnTo>
                      <a:lnTo>
                        <a:pt x="87" y="159"/>
                      </a:lnTo>
                      <a:lnTo>
                        <a:pt x="95" y="143"/>
                      </a:lnTo>
                      <a:lnTo>
                        <a:pt x="99" y="122"/>
                      </a:lnTo>
                      <a:lnTo>
                        <a:pt x="100" y="95"/>
                      </a:lnTo>
                      <a:lnTo>
                        <a:pt x="100" y="71"/>
                      </a:lnTo>
                      <a:lnTo>
                        <a:pt x="95" y="49"/>
                      </a:lnTo>
                      <a:lnTo>
                        <a:pt x="87" y="33"/>
                      </a:lnTo>
                      <a:lnTo>
                        <a:pt x="77" y="23"/>
                      </a:lnTo>
                      <a:lnTo>
                        <a:pt x="63" y="20"/>
                      </a:lnTo>
                      <a:close/>
                      <a:moveTo>
                        <a:pt x="64" y="0"/>
                      </a:moveTo>
                      <a:lnTo>
                        <a:pt x="85" y="4"/>
                      </a:lnTo>
                      <a:lnTo>
                        <a:pt x="103" y="17"/>
                      </a:lnTo>
                      <a:lnTo>
                        <a:pt x="117" y="36"/>
                      </a:lnTo>
                      <a:lnTo>
                        <a:pt x="123" y="63"/>
                      </a:lnTo>
                      <a:lnTo>
                        <a:pt x="126" y="94"/>
                      </a:lnTo>
                      <a:lnTo>
                        <a:pt x="123" y="130"/>
                      </a:lnTo>
                      <a:lnTo>
                        <a:pt x="115" y="156"/>
                      </a:lnTo>
                      <a:lnTo>
                        <a:pt x="102" y="176"/>
                      </a:lnTo>
                      <a:lnTo>
                        <a:pt x="84" y="189"/>
                      </a:lnTo>
                      <a:lnTo>
                        <a:pt x="61" y="192"/>
                      </a:lnTo>
                      <a:lnTo>
                        <a:pt x="41" y="189"/>
                      </a:lnTo>
                      <a:lnTo>
                        <a:pt x="25" y="177"/>
                      </a:lnTo>
                      <a:lnTo>
                        <a:pt x="12" y="158"/>
                      </a:lnTo>
                      <a:lnTo>
                        <a:pt x="4" y="131"/>
                      </a:lnTo>
                      <a:lnTo>
                        <a:pt x="0" y="97"/>
                      </a:lnTo>
                      <a:lnTo>
                        <a:pt x="2" y="68"/>
                      </a:lnTo>
                      <a:lnTo>
                        <a:pt x="8" y="45"/>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Line 282"/>
                <p:cNvSpPr>
                  <a:spLocks noChangeShapeType="1"/>
                </p:cNvSpPr>
                <p:nvPr/>
              </p:nvSpPr>
              <p:spPr bwMode="auto">
                <a:xfrm>
                  <a:off x="3868738"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Freeform 283"/>
                <p:cNvSpPr>
                  <a:spLocks/>
                </p:cNvSpPr>
                <p:nvPr/>
              </p:nvSpPr>
              <p:spPr bwMode="auto">
                <a:xfrm>
                  <a:off x="3689350" y="5283200"/>
                  <a:ext cx="95250" cy="149225"/>
                </a:xfrm>
                <a:custGeom>
                  <a:avLst/>
                  <a:gdLst>
                    <a:gd name="T0" fmla="*/ 58 w 120"/>
                    <a:gd name="T1" fmla="*/ 0 h 189"/>
                    <a:gd name="T2" fmla="*/ 79 w 120"/>
                    <a:gd name="T3" fmla="*/ 4 h 189"/>
                    <a:gd name="T4" fmla="*/ 95 w 120"/>
                    <a:gd name="T5" fmla="*/ 12 h 189"/>
                    <a:gd name="T6" fmla="*/ 107 w 120"/>
                    <a:gd name="T7" fmla="*/ 23 h 189"/>
                    <a:gd name="T8" fmla="*/ 113 w 120"/>
                    <a:gd name="T9" fmla="*/ 38 h 189"/>
                    <a:gd name="T10" fmla="*/ 115 w 120"/>
                    <a:gd name="T11" fmla="*/ 54 h 189"/>
                    <a:gd name="T12" fmla="*/ 110 w 120"/>
                    <a:gd name="T13" fmla="*/ 79 h 189"/>
                    <a:gd name="T14" fmla="*/ 97 w 120"/>
                    <a:gd name="T15" fmla="*/ 104 h 189"/>
                    <a:gd name="T16" fmla="*/ 77 w 120"/>
                    <a:gd name="T17" fmla="*/ 128 h 189"/>
                    <a:gd name="T18" fmla="*/ 51 w 120"/>
                    <a:gd name="T19" fmla="*/ 154 h 189"/>
                    <a:gd name="T20" fmla="*/ 37 w 120"/>
                    <a:gd name="T21" fmla="*/ 167 h 189"/>
                    <a:gd name="T22" fmla="*/ 37 w 120"/>
                    <a:gd name="T23" fmla="*/ 169 h 189"/>
                    <a:gd name="T24" fmla="*/ 120 w 120"/>
                    <a:gd name="T25" fmla="*/ 169 h 189"/>
                    <a:gd name="T26" fmla="*/ 120 w 120"/>
                    <a:gd name="T27" fmla="*/ 189 h 189"/>
                    <a:gd name="T28" fmla="*/ 0 w 120"/>
                    <a:gd name="T29" fmla="*/ 189 h 189"/>
                    <a:gd name="T30" fmla="*/ 0 w 120"/>
                    <a:gd name="T31" fmla="*/ 174 h 189"/>
                    <a:gd name="T32" fmla="*/ 20 w 120"/>
                    <a:gd name="T33" fmla="*/ 154 h 189"/>
                    <a:gd name="T34" fmla="*/ 46 w 120"/>
                    <a:gd name="T35" fmla="*/ 130 h 189"/>
                    <a:gd name="T36" fmla="*/ 66 w 120"/>
                    <a:gd name="T37" fmla="*/ 108 h 189"/>
                    <a:gd name="T38" fmla="*/ 79 w 120"/>
                    <a:gd name="T39" fmla="*/ 90 h 189"/>
                    <a:gd name="T40" fmla="*/ 87 w 120"/>
                    <a:gd name="T41" fmla="*/ 74 h 189"/>
                    <a:gd name="T42" fmla="*/ 89 w 120"/>
                    <a:gd name="T43" fmla="*/ 58 h 189"/>
                    <a:gd name="T44" fmla="*/ 89 w 120"/>
                    <a:gd name="T45" fmla="*/ 46 h 189"/>
                    <a:gd name="T46" fmla="*/ 84 w 120"/>
                    <a:gd name="T47" fmla="*/ 36 h 189"/>
                    <a:gd name="T48" fmla="*/ 77 w 120"/>
                    <a:gd name="T49" fmla="*/ 28 h 189"/>
                    <a:gd name="T50" fmla="*/ 68 w 120"/>
                    <a:gd name="T51" fmla="*/ 23 h 189"/>
                    <a:gd name="T52" fmla="*/ 53 w 120"/>
                    <a:gd name="T53" fmla="*/ 22 h 189"/>
                    <a:gd name="T54" fmla="*/ 37 w 120"/>
                    <a:gd name="T55" fmla="*/ 23 h 189"/>
                    <a:gd name="T56" fmla="*/ 23 w 120"/>
                    <a:gd name="T57" fmla="*/ 30 h 189"/>
                    <a:gd name="T58" fmla="*/ 14 w 120"/>
                    <a:gd name="T59" fmla="*/ 36 h 189"/>
                    <a:gd name="T60" fmla="*/ 5 w 120"/>
                    <a:gd name="T61" fmla="*/ 18 h 189"/>
                    <a:gd name="T62" fmla="*/ 20 w 120"/>
                    <a:gd name="T63" fmla="*/ 10 h 189"/>
                    <a:gd name="T64" fmla="*/ 38 w 120"/>
                    <a:gd name="T65" fmla="*/ 2 h 189"/>
                    <a:gd name="T66" fmla="*/ 58 w 120"/>
                    <a:gd name="T6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89">
                      <a:moveTo>
                        <a:pt x="58" y="0"/>
                      </a:moveTo>
                      <a:lnTo>
                        <a:pt x="79" y="4"/>
                      </a:lnTo>
                      <a:lnTo>
                        <a:pt x="95" y="12"/>
                      </a:lnTo>
                      <a:lnTo>
                        <a:pt x="107" y="23"/>
                      </a:lnTo>
                      <a:lnTo>
                        <a:pt x="113" y="38"/>
                      </a:lnTo>
                      <a:lnTo>
                        <a:pt x="115" y="54"/>
                      </a:lnTo>
                      <a:lnTo>
                        <a:pt x="110" y="79"/>
                      </a:lnTo>
                      <a:lnTo>
                        <a:pt x="97" y="104"/>
                      </a:lnTo>
                      <a:lnTo>
                        <a:pt x="77" y="128"/>
                      </a:lnTo>
                      <a:lnTo>
                        <a:pt x="51" y="154"/>
                      </a:lnTo>
                      <a:lnTo>
                        <a:pt x="37" y="167"/>
                      </a:lnTo>
                      <a:lnTo>
                        <a:pt x="37" y="169"/>
                      </a:lnTo>
                      <a:lnTo>
                        <a:pt x="120" y="169"/>
                      </a:lnTo>
                      <a:lnTo>
                        <a:pt x="120" y="189"/>
                      </a:lnTo>
                      <a:lnTo>
                        <a:pt x="0" y="189"/>
                      </a:lnTo>
                      <a:lnTo>
                        <a:pt x="0" y="174"/>
                      </a:lnTo>
                      <a:lnTo>
                        <a:pt x="20" y="154"/>
                      </a:lnTo>
                      <a:lnTo>
                        <a:pt x="46" y="130"/>
                      </a:lnTo>
                      <a:lnTo>
                        <a:pt x="66" y="108"/>
                      </a:lnTo>
                      <a:lnTo>
                        <a:pt x="79" y="90"/>
                      </a:lnTo>
                      <a:lnTo>
                        <a:pt x="87" y="74"/>
                      </a:lnTo>
                      <a:lnTo>
                        <a:pt x="89" y="58"/>
                      </a:lnTo>
                      <a:lnTo>
                        <a:pt x="89" y="46"/>
                      </a:lnTo>
                      <a:lnTo>
                        <a:pt x="84" y="36"/>
                      </a:lnTo>
                      <a:lnTo>
                        <a:pt x="77" y="28"/>
                      </a:lnTo>
                      <a:lnTo>
                        <a:pt x="68" y="23"/>
                      </a:lnTo>
                      <a:lnTo>
                        <a:pt x="53" y="22"/>
                      </a:lnTo>
                      <a:lnTo>
                        <a:pt x="37" y="23"/>
                      </a:lnTo>
                      <a:lnTo>
                        <a:pt x="23" y="30"/>
                      </a:lnTo>
                      <a:lnTo>
                        <a:pt x="14" y="36"/>
                      </a:lnTo>
                      <a:lnTo>
                        <a:pt x="5" y="18"/>
                      </a:lnTo>
                      <a:lnTo>
                        <a:pt x="20" y="10"/>
                      </a:lnTo>
                      <a:lnTo>
                        <a:pt x="38" y="2"/>
                      </a:lnTo>
                      <a:lnTo>
                        <a:pt x="5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284"/>
                <p:cNvSpPr>
                  <a:spLocks/>
                </p:cNvSpPr>
                <p:nvPr/>
              </p:nvSpPr>
              <p:spPr bwMode="auto">
                <a:xfrm>
                  <a:off x="3816350" y="5286375"/>
                  <a:ext cx="90487" cy="149225"/>
                </a:xfrm>
                <a:custGeom>
                  <a:avLst/>
                  <a:gdLst>
                    <a:gd name="T0" fmla="*/ 23 w 115"/>
                    <a:gd name="T1" fmla="*/ 0 h 188"/>
                    <a:gd name="T2" fmla="*/ 112 w 115"/>
                    <a:gd name="T3" fmla="*/ 0 h 188"/>
                    <a:gd name="T4" fmla="*/ 112 w 115"/>
                    <a:gd name="T5" fmla="*/ 21 h 188"/>
                    <a:gd name="T6" fmla="*/ 41 w 115"/>
                    <a:gd name="T7" fmla="*/ 21 h 188"/>
                    <a:gd name="T8" fmla="*/ 33 w 115"/>
                    <a:gd name="T9" fmla="*/ 68 h 188"/>
                    <a:gd name="T10" fmla="*/ 38 w 115"/>
                    <a:gd name="T11" fmla="*/ 68 h 188"/>
                    <a:gd name="T12" fmla="*/ 43 w 115"/>
                    <a:gd name="T13" fmla="*/ 68 h 188"/>
                    <a:gd name="T14" fmla="*/ 49 w 115"/>
                    <a:gd name="T15" fmla="*/ 67 h 188"/>
                    <a:gd name="T16" fmla="*/ 71 w 115"/>
                    <a:gd name="T17" fmla="*/ 70 h 188"/>
                    <a:gd name="T18" fmla="*/ 89 w 115"/>
                    <a:gd name="T19" fmla="*/ 78 h 188"/>
                    <a:gd name="T20" fmla="*/ 102 w 115"/>
                    <a:gd name="T21" fmla="*/ 88 h 188"/>
                    <a:gd name="T22" fmla="*/ 112 w 115"/>
                    <a:gd name="T23" fmla="*/ 104 h 188"/>
                    <a:gd name="T24" fmla="*/ 115 w 115"/>
                    <a:gd name="T25" fmla="*/ 126 h 188"/>
                    <a:gd name="T26" fmla="*/ 112 w 115"/>
                    <a:gd name="T27" fmla="*/ 145 h 188"/>
                    <a:gd name="T28" fmla="*/ 103 w 115"/>
                    <a:gd name="T29" fmla="*/ 163 h 188"/>
                    <a:gd name="T30" fmla="*/ 89 w 115"/>
                    <a:gd name="T31" fmla="*/ 176 h 188"/>
                    <a:gd name="T32" fmla="*/ 69 w 115"/>
                    <a:gd name="T33" fmla="*/ 186 h 188"/>
                    <a:gd name="T34" fmla="*/ 46 w 115"/>
                    <a:gd name="T35" fmla="*/ 188 h 188"/>
                    <a:gd name="T36" fmla="*/ 26 w 115"/>
                    <a:gd name="T37" fmla="*/ 186 h 188"/>
                    <a:gd name="T38" fmla="*/ 12 w 115"/>
                    <a:gd name="T39" fmla="*/ 183 h 188"/>
                    <a:gd name="T40" fmla="*/ 0 w 115"/>
                    <a:gd name="T41" fmla="*/ 176 h 188"/>
                    <a:gd name="T42" fmla="*/ 7 w 115"/>
                    <a:gd name="T43" fmla="*/ 158 h 188"/>
                    <a:gd name="T44" fmla="*/ 23 w 115"/>
                    <a:gd name="T45" fmla="*/ 165 h 188"/>
                    <a:gd name="T46" fmla="*/ 46 w 115"/>
                    <a:gd name="T47" fmla="*/ 168 h 188"/>
                    <a:gd name="T48" fmla="*/ 62 w 115"/>
                    <a:gd name="T49" fmla="*/ 165 h 188"/>
                    <a:gd name="T50" fmla="*/ 77 w 115"/>
                    <a:gd name="T51" fmla="*/ 157 h 188"/>
                    <a:gd name="T52" fmla="*/ 87 w 115"/>
                    <a:gd name="T53" fmla="*/ 145 h 188"/>
                    <a:gd name="T54" fmla="*/ 90 w 115"/>
                    <a:gd name="T55" fmla="*/ 127 h 188"/>
                    <a:gd name="T56" fmla="*/ 89 w 115"/>
                    <a:gd name="T57" fmla="*/ 114 h 188"/>
                    <a:gd name="T58" fmla="*/ 82 w 115"/>
                    <a:gd name="T59" fmla="*/ 103 h 188"/>
                    <a:gd name="T60" fmla="*/ 71 w 115"/>
                    <a:gd name="T61" fmla="*/ 95 h 188"/>
                    <a:gd name="T62" fmla="*/ 56 w 115"/>
                    <a:gd name="T63" fmla="*/ 90 h 188"/>
                    <a:gd name="T64" fmla="*/ 36 w 115"/>
                    <a:gd name="T65" fmla="*/ 86 h 188"/>
                    <a:gd name="T66" fmla="*/ 26 w 115"/>
                    <a:gd name="T67" fmla="*/ 88 h 188"/>
                    <a:gd name="T68" fmla="*/ 18 w 115"/>
                    <a:gd name="T69" fmla="*/ 88 h 188"/>
                    <a:gd name="T70" fmla="*/ 10 w 115"/>
                    <a:gd name="T71" fmla="*/ 88 h 188"/>
                    <a:gd name="T72" fmla="*/ 23 w 115"/>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88">
                      <a:moveTo>
                        <a:pt x="23" y="0"/>
                      </a:moveTo>
                      <a:lnTo>
                        <a:pt x="112" y="0"/>
                      </a:lnTo>
                      <a:lnTo>
                        <a:pt x="112" y="21"/>
                      </a:lnTo>
                      <a:lnTo>
                        <a:pt x="41" y="21"/>
                      </a:lnTo>
                      <a:lnTo>
                        <a:pt x="33" y="68"/>
                      </a:lnTo>
                      <a:lnTo>
                        <a:pt x="38" y="68"/>
                      </a:lnTo>
                      <a:lnTo>
                        <a:pt x="43" y="68"/>
                      </a:lnTo>
                      <a:lnTo>
                        <a:pt x="49" y="67"/>
                      </a:lnTo>
                      <a:lnTo>
                        <a:pt x="71" y="70"/>
                      </a:lnTo>
                      <a:lnTo>
                        <a:pt x="89" y="78"/>
                      </a:lnTo>
                      <a:lnTo>
                        <a:pt x="102" y="88"/>
                      </a:lnTo>
                      <a:lnTo>
                        <a:pt x="112" y="104"/>
                      </a:lnTo>
                      <a:lnTo>
                        <a:pt x="115" y="126"/>
                      </a:lnTo>
                      <a:lnTo>
                        <a:pt x="112" y="145"/>
                      </a:lnTo>
                      <a:lnTo>
                        <a:pt x="103" y="163"/>
                      </a:lnTo>
                      <a:lnTo>
                        <a:pt x="89" y="176"/>
                      </a:lnTo>
                      <a:lnTo>
                        <a:pt x="69" y="186"/>
                      </a:lnTo>
                      <a:lnTo>
                        <a:pt x="46" y="188"/>
                      </a:lnTo>
                      <a:lnTo>
                        <a:pt x="26" y="186"/>
                      </a:lnTo>
                      <a:lnTo>
                        <a:pt x="12" y="183"/>
                      </a:lnTo>
                      <a:lnTo>
                        <a:pt x="0" y="176"/>
                      </a:lnTo>
                      <a:lnTo>
                        <a:pt x="7" y="158"/>
                      </a:lnTo>
                      <a:lnTo>
                        <a:pt x="23" y="165"/>
                      </a:lnTo>
                      <a:lnTo>
                        <a:pt x="46" y="168"/>
                      </a:lnTo>
                      <a:lnTo>
                        <a:pt x="62" y="165"/>
                      </a:lnTo>
                      <a:lnTo>
                        <a:pt x="77" y="157"/>
                      </a:lnTo>
                      <a:lnTo>
                        <a:pt x="87" y="145"/>
                      </a:lnTo>
                      <a:lnTo>
                        <a:pt x="90" y="127"/>
                      </a:lnTo>
                      <a:lnTo>
                        <a:pt x="89" y="114"/>
                      </a:lnTo>
                      <a:lnTo>
                        <a:pt x="82" y="103"/>
                      </a:lnTo>
                      <a:lnTo>
                        <a:pt x="71" y="95"/>
                      </a:lnTo>
                      <a:lnTo>
                        <a:pt x="56" y="90"/>
                      </a:lnTo>
                      <a:lnTo>
                        <a:pt x="36" y="86"/>
                      </a:lnTo>
                      <a:lnTo>
                        <a:pt x="26" y="88"/>
                      </a:lnTo>
                      <a:lnTo>
                        <a:pt x="18" y="88"/>
                      </a:lnTo>
                      <a:lnTo>
                        <a:pt x="10"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285"/>
                <p:cNvSpPr>
                  <a:spLocks noEditPoints="1"/>
                </p:cNvSpPr>
                <p:nvPr/>
              </p:nvSpPr>
              <p:spPr bwMode="auto">
                <a:xfrm>
                  <a:off x="3940175"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5 w 126"/>
                    <a:gd name="T11" fmla="*/ 97 h 192"/>
                    <a:gd name="T12" fmla="*/ 28 w 126"/>
                    <a:gd name="T13" fmla="*/ 123 h 192"/>
                    <a:gd name="T14" fmla="*/ 33 w 126"/>
                    <a:gd name="T15" fmla="*/ 144 h 192"/>
                    <a:gd name="T16" fmla="*/ 40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71 h 192"/>
                    <a:gd name="T34" fmla="*/ 95 w 126"/>
                    <a:gd name="T35" fmla="*/ 49 h 192"/>
                    <a:gd name="T36" fmla="*/ 89 w 126"/>
                    <a:gd name="T37" fmla="*/ 33 h 192"/>
                    <a:gd name="T38" fmla="*/ 77 w 126"/>
                    <a:gd name="T39" fmla="*/ 23 h 192"/>
                    <a:gd name="T40" fmla="*/ 64 w 126"/>
                    <a:gd name="T41" fmla="*/ 20 h 192"/>
                    <a:gd name="T42" fmla="*/ 66 w 126"/>
                    <a:gd name="T43" fmla="*/ 0 h 192"/>
                    <a:gd name="T44" fmla="*/ 87 w 126"/>
                    <a:gd name="T45" fmla="*/ 4 h 192"/>
                    <a:gd name="T46" fmla="*/ 104 w 126"/>
                    <a:gd name="T47" fmla="*/ 17 h 192"/>
                    <a:gd name="T48" fmla="*/ 117 w 126"/>
                    <a:gd name="T49" fmla="*/ 36 h 192"/>
                    <a:gd name="T50" fmla="*/ 125 w 126"/>
                    <a:gd name="T51" fmla="*/ 63 h 192"/>
                    <a:gd name="T52" fmla="*/ 126 w 126"/>
                    <a:gd name="T53" fmla="*/ 94 h 192"/>
                    <a:gd name="T54" fmla="*/ 123 w 126"/>
                    <a:gd name="T55" fmla="*/ 130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7 h 192"/>
                    <a:gd name="T68" fmla="*/ 12 w 126"/>
                    <a:gd name="T69" fmla="*/ 158 h 192"/>
                    <a:gd name="T70" fmla="*/ 4 w 126"/>
                    <a:gd name="T71" fmla="*/ 131 h 192"/>
                    <a:gd name="T72" fmla="*/ 0 w 126"/>
                    <a:gd name="T73" fmla="*/ 97 h 192"/>
                    <a:gd name="T74" fmla="*/ 2 w 126"/>
                    <a:gd name="T75" fmla="*/ 68 h 192"/>
                    <a:gd name="T76" fmla="*/ 9 w 126"/>
                    <a:gd name="T77" fmla="*/ 45 h 192"/>
                    <a:gd name="T78" fmla="*/ 18 w 126"/>
                    <a:gd name="T79" fmla="*/ 25 h 192"/>
                    <a:gd name="T80" fmla="*/ 32 w 126"/>
                    <a:gd name="T81" fmla="*/ 12 h 192"/>
                    <a:gd name="T82" fmla="*/ 48 w 126"/>
                    <a:gd name="T83" fmla="*/ 4 h 192"/>
                    <a:gd name="T84" fmla="*/ 66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5" y="97"/>
                      </a:lnTo>
                      <a:lnTo>
                        <a:pt x="28" y="123"/>
                      </a:lnTo>
                      <a:lnTo>
                        <a:pt x="33" y="144"/>
                      </a:lnTo>
                      <a:lnTo>
                        <a:pt x="40" y="161"/>
                      </a:lnTo>
                      <a:lnTo>
                        <a:pt x="51" y="171"/>
                      </a:lnTo>
                      <a:lnTo>
                        <a:pt x="64" y="174"/>
                      </a:lnTo>
                      <a:lnTo>
                        <a:pt x="77" y="169"/>
                      </a:lnTo>
                      <a:lnTo>
                        <a:pt x="87" y="159"/>
                      </a:lnTo>
                      <a:lnTo>
                        <a:pt x="95" y="143"/>
                      </a:lnTo>
                      <a:lnTo>
                        <a:pt x="100" y="122"/>
                      </a:lnTo>
                      <a:lnTo>
                        <a:pt x="102" y="95"/>
                      </a:lnTo>
                      <a:lnTo>
                        <a:pt x="100" y="71"/>
                      </a:lnTo>
                      <a:lnTo>
                        <a:pt x="95" y="49"/>
                      </a:lnTo>
                      <a:lnTo>
                        <a:pt x="89" y="33"/>
                      </a:lnTo>
                      <a:lnTo>
                        <a:pt x="77" y="23"/>
                      </a:lnTo>
                      <a:lnTo>
                        <a:pt x="64" y="20"/>
                      </a:lnTo>
                      <a:close/>
                      <a:moveTo>
                        <a:pt x="66" y="0"/>
                      </a:moveTo>
                      <a:lnTo>
                        <a:pt x="87" y="4"/>
                      </a:lnTo>
                      <a:lnTo>
                        <a:pt x="104" y="17"/>
                      </a:lnTo>
                      <a:lnTo>
                        <a:pt x="117" y="36"/>
                      </a:lnTo>
                      <a:lnTo>
                        <a:pt x="125" y="63"/>
                      </a:lnTo>
                      <a:lnTo>
                        <a:pt x="126" y="94"/>
                      </a:lnTo>
                      <a:lnTo>
                        <a:pt x="123" y="130"/>
                      </a:lnTo>
                      <a:lnTo>
                        <a:pt x="115" y="156"/>
                      </a:lnTo>
                      <a:lnTo>
                        <a:pt x="102" y="176"/>
                      </a:lnTo>
                      <a:lnTo>
                        <a:pt x="84" y="189"/>
                      </a:lnTo>
                      <a:lnTo>
                        <a:pt x="63" y="192"/>
                      </a:lnTo>
                      <a:lnTo>
                        <a:pt x="41" y="189"/>
                      </a:lnTo>
                      <a:lnTo>
                        <a:pt x="25" y="177"/>
                      </a:lnTo>
                      <a:lnTo>
                        <a:pt x="12" y="158"/>
                      </a:lnTo>
                      <a:lnTo>
                        <a:pt x="4" y="131"/>
                      </a:lnTo>
                      <a:lnTo>
                        <a:pt x="0" y="97"/>
                      </a:lnTo>
                      <a:lnTo>
                        <a:pt x="2" y="68"/>
                      </a:lnTo>
                      <a:lnTo>
                        <a:pt x="9" y="45"/>
                      </a:lnTo>
                      <a:lnTo>
                        <a:pt x="18" y="25"/>
                      </a:lnTo>
                      <a:lnTo>
                        <a:pt x="32" y="12"/>
                      </a:lnTo>
                      <a:lnTo>
                        <a:pt x="48" y="4"/>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Line 286"/>
                <p:cNvSpPr>
                  <a:spLocks noChangeShapeType="1"/>
                </p:cNvSpPr>
                <p:nvPr/>
              </p:nvSpPr>
              <p:spPr bwMode="auto">
                <a:xfrm>
                  <a:off x="4359275" y="5060950"/>
                  <a:ext cx="0" cy="100012"/>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Freeform 287"/>
                <p:cNvSpPr>
                  <a:spLocks/>
                </p:cNvSpPr>
                <p:nvPr/>
              </p:nvSpPr>
              <p:spPr bwMode="auto">
                <a:xfrm>
                  <a:off x="4179888" y="5283200"/>
                  <a:ext cx="92075" cy="152400"/>
                </a:xfrm>
                <a:custGeom>
                  <a:avLst/>
                  <a:gdLst>
                    <a:gd name="T0" fmla="*/ 55 w 116"/>
                    <a:gd name="T1" fmla="*/ 0 h 192"/>
                    <a:gd name="T2" fmla="*/ 75 w 116"/>
                    <a:gd name="T3" fmla="*/ 2 h 192"/>
                    <a:gd name="T4" fmla="*/ 90 w 116"/>
                    <a:gd name="T5" fmla="*/ 9 h 192"/>
                    <a:gd name="T6" fmla="*/ 99 w 116"/>
                    <a:gd name="T7" fmla="*/ 20 h 192"/>
                    <a:gd name="T8" fmla="*/ 106 w 116"/>
                    <a:gd name="T9" fmla="*/ 31 h 192"/>
                    <a:gd name="T10" fmla="*/ 108 w 116"/>
                    <a:gd name="T11" fmla="*/ 45 h 192"/>
                    <a:gd name="T12" fmla="*/ 104 w 116"/>
                    <a:gd name="T13" fmla="*/ 63 h 192"/>
                    <a:gd name="T14" fmla="*/ 93 w 116"/>
                    <a:gd name="T15" fmla="*/ 77 h 192"/>
                    <a:gd name="T16" fmla="*/ 73 w 116"/>
                    <a:gd name="T17" fmla="*/ 89 h 192"/>
                    <a:gd name="T18" fmla="*/ 73 w 116"/>
                    <a:gd name="T19" fmla="*/ 89 h 192"/>
                    <a:gd name="T20" fmla="*/ 90 w 116"/>
                    <a:gd name="T21" fmla="*/ 95 h 192"/>
                    <a:gd name="T22" fmla="*/ 103 w 116"/>
                    <a:gd name="T23" fmla="*/ 105 h 192"/>
                    <a:gd name="T24" fmla="*/ 113 w 116"/>
                    <a:gd name="T25" fmla="*/ 118 h 192"/>
                    <a:gd name="T26" fmla="*/ 116 w 116"/>
                    <a:gd name="T27" fmla="*/ 136 h 192"/>
                    <a:gd name="T28" fmla="*/ 113 w 116"/>
                    <a:gd name="T29" fmla="*/ 154 h 192"/>
                    <a:gd name="T30" fmla="*/ 104 w 116"/>
                    <a:gd name="T31" fmla="*/ 169 h 192"/>
                    <a:gd name="T32" fmla="*/ 91 w 116"/>
                    <a:gd name="T33" fmla="*/ 182 h 192"/>
                    <a:gd name="T34" fmla="*/ 72 w 116"/>
                    <a:gd name="T35" fmla="*/ 190 h 192"/>
                    <a:gd name="T36" fmla="*/ 47 w 116"/>
                    <a:gd name="T37" fmla="*/ 192 h 192"/>
                    <a:gd name="T38" fmla="*/ 27 w 116"/>
                    <a:gd name="T39" fmla="*/ 190 h 192"/>
                    <a:gd name="T40" fmla="*/ 11 w 116"/>
                    <a:gd name="T41" fmla="*/ 185 h 192"/>
                    <a:gd name="T42" fmla="*/ 0 w 116"/>
                    <a:gd name="T43" fmla="*/ 180 h 192"/>
                    <a:gd name="T44" fmla="*/ 6 w 116"/>
                    <a:gd name="T45" fmla="*/ 161 h 192"/>
                    <a:gd name="T46" fmla="*/ 16 w 116"/>
                    <a:gd name="T47" fmla="*/ 166 h 192"/>
                    <a:gd name="T48" fmla="*/ 31 w 116"/>
                    <a:gd name="T49" fmla="*/ 171 h 192"/>
                    <a:gd name="T50" fmla="*/ 47 w 116"/>
                    <a:gd name="T51" fmla="*/ 172 h 192"/>
                    <a:gd name="T52" fmla="*/ 63 w 116"/>
                    <a:gd name="T53" fmla="*/ 171 h 192"/>
                    <a:gd name="T54" fmla="*/ 77 w 116"/>
                    <a:gd name="T55" fmla="*/ 164 h 192"/>
                    <a:gd name="T56" fmla="*/ 85 w 116"/>
                    <a:gd name="T57" fmla="*/ 156 h 192"/>
                    <a:gd name="T58" fmla="*/ 88 w 116"/>
                    <a:gd name="T59" fmla="*/ 146 h 192"/>
                    <a:gd name="T60" fmla="*/ 90 w 116"/>
                    <a:gd name="T61" fmla="*/ 136 h 192"/>
                    <a:gd name="T62" fmla="*/ 86 w 116"/>
                    <a:gd name="T63" fmla="*/ 123 h 192"/>
                    <a:gd name="T64" fmla="*/ 80 w 116"/>
                    <a:gd name="T65" fmla="*/ 112 h 192"/>
                    <a:gd name="T66" fmla="*/ 68 w 116"/>
                    <a:gd name="T67" fmla="*/ 105 h 192"/>
                    <a:gd name="T68" fmla="*/ 55 w 116"/>
                    <a:gd name="T69" fmla="*/ 100 h 192"/>
                    <a:gd name="T70" fmla="*/ 42 w 116"/>
                    <a:gd name="T71" fmla="*/ 99 h 192"/>
                    <a:gd name="T72" fmla="*/ 27 w 116"/>
                    <a:gd name="T73" fmla="*/ 99 h 192"/>
                    <a:gd name="T74" fmla="*/ 27 w 116"/>
                    <a:gd name="T75" fmla="*/ 81 h 192"/>
                    <a:gd name="T76" fmla="*/ 42 w 116"/>
                    <a:gd name="T77" fmla="*/ 81 h 192"/>
                    <a:gd name="T78" fmla="*/ 52 w 116"/>
                    <a:gd name="T79" fmla="*/ 79 h 192"/>
                    <a:gd name="T80" fmla="*/ 63 w 116"/>
                    <a:gd name="T81" fmla="*/ 76 h 192"/>
                    <a:gd name="T82" fmla="*/ 73 w 116"/>
                    <a:gd name="T83" fmla="*/ 69 h 192"/>
                    <a:gd name="T84" fmla="*/ 80 w 116"/>
                    <a:gd name="T85" fmla="*/ 61 h 192"/>
                    <a:gd name="T86" fmla="*/ 83 w 116"/>
                    <a:gd name="T87" fmla="*/ 48 h 192"/>
                    <a:gd name="T88" fmla="*/ 81 w 116"/>
                    <a:gd name="T89" fmla="*/ 38 h 192"/>
                    <a:gd name="T90" fmla="*/ 75 w 116"/>
                    <a:gd name="T91" fmla="*/ 30 h 192"/>
                    <a:gd name="T92" fmla="*/ 65 w 116"/>
                    <a:gd name="T93" fmla="*/ 23 h 192"/>
                    <a:gd name="T94" fmla="*/ 50 w 116"/>
                    <a:gd name="T95" fmla="*/ 20 h 192"/>
                    <a:gd name="T96" fmla="*/ 29 w 116"/>
                    <a:gd name="T97" fmla="*/ 25 h 192"/>
                    <a:gd name="T98" fmla="*/ 13 w 116"/>
                    <a:gd name="T99" fmla="*/ 33 h 192"/>
                    <a:gd name="T100" fmla="*/ 6 w 116"/>
                    <a:gd name="T101" fmla="*/ 15 h 192"/>
                    <a:gd name="T102" fmla="*/ 19 w 116"/>
                    <a:gd name="T103" fmla="*/ 7 h 192"/>
                    <a:gd name="T104" fmla="*/ 36 w 116"/>
                    <a:gd name="T105" fmla="*/ 2 h 192"/>
                    <a:gd name="T106" fmla="*/ 55 w 116"/>
                    <a:gd name="T10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92">
                      <a:moveTo>
                        <a:pt x="55" y="0"/>
                      </a:moveTo>
                      <a:lnTo>
                        <a:pt x="75" y="2"/>
                      </a:lnTo>
                      <a:lnTo>
                        <a:pt x="90" y="9"/>
                      </a:lnTo>
                      <a:lnTo>
                        <a:pt x="99" y="20"/>
                      </a:lnTo>
                      <a:lnTo>
                        <a:pt x="106" y="31"/>
                      </a:lnTo>
                      <a:lnTo>
                        <a:pt x="108" y="45"/>
                      </a:lnTo>
                      <a:lnTo>
                        <a:pt x="104" y="63"/>
                      </a:lnTo>
                      <a:lnTo>
                        <a:pt x="93" y="77"/>
                      </a:lnTo>
                      <a:lnTo>
                        <a:pt x="73" y="89"/>
                      </a:lnTo>
                      <a:lnTo>
                        <a:pt x="73" y="89"/>
                      </a:lnTo>
                      <a:lnTo>
                        <a:pt x="90" y="95"/>
                      </a:lnTo>
                      <a:lnTo>
                        <a:pt x="103" y="105"/>
                      </a:lnTo>
                      <a:lnTo>
                        <a:pt x="113" y="118"/>
                      </a:lnTo>
                      <a:lnTo>
                        <a:pt x="116" y="136"/>
                      </a:lnTo>
                      <a:lnTo>
                        <a:pt x="113" y="154"/>
                      </a:lnTo>
                      <a:lnTo>
                        <a:pt x="104" y="169"/>
                      </a:lnTo>
                      <a:lnTo>
                        <a:pt x="91" y="182"/>
                      </a:lnTo>
                      <a:lnTo>
                        <a:pt x="72" y="190"/>
                      </a:lnTo>
                      <a:lnTo>
                        <a:pt x="47" y="192"/>
                      </a:lnTo>
                      <a:lnTo>
                        <a:pt x="27" y="190"/>
                      </a:lnTo>
                      <a:lnTo>
                        <a:pt x="11" y="185"/>
                      </a:lnTo>
                      <a:lnTo>
                        <a:pt x="0" y="180"/>
                      </a:lnTo>
                      <a:lnTo>
                        <a:pt x="6" y="161"/>
                      </a:lnTo>
                      <a:lnTo>
                        <a:pt x="16" y="166"/>
                      </a:lnTo>
                      <a:lnTo>
                        <a:pt x="31" y="171"/>
                      </a:lnTo>
                      <a:lnTo>
                        <a:pt x="47" y="172"/>
                      </a:lnTo>
                      <a:lnTo>
                        <a:pt x="63" y="171"/>
                      </a:lnTo>
                      <a:lnTo>
                        <a:pt x="77" y="164"/>
                      </a:lnTo>
                      <a:lnTo>
                        <a:pt x="85" y="156"/>
                      </a:lnTo>
                      <a:lnTo>
                        <a:pt x="88" y="146"/>
                      </a:lnTo>
                      <a:lnTo>
                        <a:pt x="90" y="136"/>
                      </a:lnTo>
                      <a:lnTo>
                        <a:pt x="86" y="123"/>
                      </a:lnTo>
                      <a:lnTo>
                        <a:pt x="80" y="112"/>
                      </a:lnTo>
                      <a:lnTo>
                        <a:pt x="68" y="105"/>
                      </a:lnTo>
                      <a:lnTo>
                        <a:pt x="55" y="100"/>
                      </a:lnTo>
                      <a:lnTo>
                        <a:pt x="42" y="99"/>
                      </a:lnTo>
                      <a:lnTo>
                        <a:pt x="27" y="99"/>
                      </a:lnTo>
                      <a:lnTo>
                        <a:pt x="27" y="81"/>
                      </a:lnTo>
                      <a:lnTo>
                        <a:pt x="42" y="81"/>
                      </a:lnTo>
                      <a:lnTo>
                        <a:pt x="52" y="79"/>
                      </a:lnTo>
                      <a:lnTo>
                        <a:pt x="63" y="76"/>
                      </a:lnTo>
                      <a:lnTo>
                        <a:pt x="73" y="69"/>
                      </a:lnTo>
                      <a:lnTo>
                        <a:pt x="80" y="61"/>
                      </a:lnTo>
                      <a:lnTo>
                        <a:pt x="83" y="48"/>
                      </a:lnTo>
                      <a:lnTo>
                        <a:pt x="81" y="38"/>
                      </a:lnTo>
                      <a:lnTo>
                        <a:pt x="75" y="30"/>
                      </a:lnTo>
                      <a:lnTo>
                        <a:pt x="65" y="23"/>
                      </a:lnTo>
                      <a:lnTo>
                        <a:pt x="50" y="20"/>
                      </a:lnTo>
                      <a:lnTo>
                        <a:pt x="29" y="25"/>
                      </a:lnTo>
                      <a:lnTo>
                        <a:pt x="13" y="33"/>
                      </a:lnTo>
                      <a:lnTo>
                        <a:pt x="6" y="15"/>
                      </a:lnTo>
                      <a:lnTo>
                        <a:pt x="19" y="7"/>
                      </a:lnTo>
                      <a:lnTo>
                        <a:pt x="36" y="2"/>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288"/>
                <p:cNvSpPr>
                  <a:spLocks noEditPoints="1"/>
                </p:cNvSpPr>
                <p:nvPr/>
              </p:nvSpPr>
              <p:spPr bwMode="auto">
                <a:xfrm>
                  <a:off x="4303713" y="5283200"/>
                  <a:ext cx="100012" cy="152400"/>
                </a:xfrm>
                <a:custGeom>
                  <a:avLst/>
                  <a:gdLst>
                    <a:gd name="T0" fmla="*/ 64 w 126"/>
                    <a:gd name="T1" fmla="*/ 20 h 192"/>
                    <a:gd name="T2" fmla="*/ 51 w 126"/>
                    <a:gd name="T3" fmla="*/ 23 h 192"/>
                    <a:gd name="T4" fmla="*/ 41 w 126"/>
                    <a:gd name="T5" fmla="*/ 33 h 192"/>
                    <a:gd name="T6" fmla="*/ 33 w 126"/>
                    <a:gd name="T7" fmla="*/ 48 h 192"/>
                    <a:gd name="T8" fmla="*/ 28 w 126"/>
                    <a:gd name="T9" fmla="*/ 69 h 192"/>
                    <a:gd name="T10" fmla="*/ 26 w 126"/>
                    <a:gd name="T11" fmla="*/ 97 h 192"/>
                    <a:gd name="T12" fmla="*/ 28 w 126"/>
                    <a:gd name="T13" fmla="*/ 123 h 192"/>
                    <a:gd name="T14" fmla="*/ 33 w 126"/>
                    <a:gd name="T15" fmla="*/ 144 h 192"/>
                    <a:gd name="T16" fmla="*/ 39 w 126"/>
                    <a:gd name="T17" fmla="*/ 161 h 192"/>
                    <a:gd name="T18" fmla="*/ 51 w 126"/>
                    <a:gd name="T19" fmla="*/ 171 h 192"/>
                    <a:gd name="T20" fmla="*/ 64 w 126"/>
                    <a:gd name="T21" fmla="*/ 174 h 192"/>
                    <a:gd name="T22" fmla="*/ 77 w 126"/>
                    <a:gd name="T23" fmla="*/ 169 h 192"/>
                    <a:gd name="T24" fmla="*/ 87 w 126"/>
                    <a:gd name="T25" fmla="*/ 159 h 192"/>
                    <a:gd name="T26" fmla="*/ 95 w 126"/>
                    <a:gd name="T27" fmla="*/ 143 h 192"/>
                    <a:gd name="T28" fmla="*/ 100 w 126"/>
                    <a:gd name="T29" fmla="*/ 122 h 192"/>
                    <a:gd name="T30" fmla="*/ 101 w 126"/>
                    <a:gd name="T31" fmla="*/ 95 h 192"/>
                    <a:gd name="T32" fmla="*/ 100 w 126"/>
                    <a:gd name="T33" fmla="*/ 71 h 192"/>
                    <a:gd name="T34" fmla="*/ 95 w 126"/>
                    <a:gd name="T35" fmla="*/ 49 h 192"/>
                    <a:gd name="T36" fmla="*/ 88 w 126"/>
                    <a:gd name="T37" fmla="*/ 33 h 192"/>
                    <a:gd name="T38" fmla="*/ 77 w 126"/>
                    <a:gd name="T39" fmla="*/ 23 h 192"/>
                    <a:gd name="T40" fmla="*/ 64 w 126"/>
                    <a:gd name="T41" fmla="*/ 20 h 192"/>
                    <a:gd name="T42" fmla="*/ 65 w 126"/>
                    <a:gd name="T43" fmla="*/ 0 h 192"/>
                    <a:gd name="T44" fmla="*/ 87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1 w 126"/>
                    <a:gd name="T59" fmla="*/ 176 h 192"/>
                    <a:gd name="T60" fmla="*/ 83 w 126"/>
                    <a:gd name="T61" fmla="*/ 189 h 192"/>
                    <a:gd name="T62" fmla="*/ 62 w 126"/>
                    <a:gd name="T63" fmla="*/ 192 h 192"/>
                    <a:gd name="T64" fmla="*/ 41 w 126"/>
                    <a:gd name="T65" fmla="*/ 189 h 192"/>
                    <a:gd name="T66" fmla="*/ 24 w 126"/>
                    <a:gd name="T67" fmla="*/ 177 h 192"/>
                    <a:gd name="T68" fmla="*/ 11 w 126"/>
                    <a:gd name="T69" fmla="*/ 158 h 192"/>
                    <a:gd name="T70" fmla="*/ 3 w 126"/>
                    <a:gd name="T71" fmla="*/ 131 h 192"/>
                    <a:gd name="T72" fmla="*/ 0 w 126"/>
                    <a:gd name="T73" fmla="*/ 97 h 192"/>
                    <a:gd name="T74" fmla="*/ 1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4" y="20"/>
                      </a:moveTo>
                      <a:lnTo>
                        <a:pt x="51" y="23"/>
                      </a:lnTo>
                      <a:lnTo>
                        <a:pt x="41" y="33"/>
                      </a:lnTo>
                      <a:lnTo>
                        <a:pt x="33" y="48"/>
                      </a:lnTo>
                      <a:lnTo>
                        <a:pt x="28" y="69"/>
                      </a:lnTo>
                      <a:lnTo>
                        <a:pt x="26" y="97"/>
                      </a:lnTo>
                      <a:lnTo>
                        <a:pt x="28" y="123"/>
                      </a:lnTo>
                      <a:lnTo>
                        <a:pt x="33" y="144"/>
                      </a:lnTo>
                      <a:lnTo>
                        <a:pt x="39" y="161"/>
                      </a:lnTo>
                      <a:lnTo>
                        <a:pt x="51" y="171"/>
                      </a:lnTo>
                      <a:lnTo>
                        <a:pt x="64" y="174"/>
                      </a:lnTo>
                      <a:lnTo>
                        <a:pt x="77" y="169"/>
                      </a:lnTo>
                      <a:lnTo>
                        <a:pt x="87" y="159"/>
                      </a:lnTo>
                      <a:lnTo>
                        <a:pt x="95" y="143"/>
                      </a:lnTo>
                      <a:lnTo>
                        <a:pt x="100" y="122"/>
                      </a:lnTo>
                      <a:lnTo>
                        <a:pt x="101" y="95"/>
                      </a:lnTo>
                      <a:lnTo>
                        <a:pt x="100" y="71"/>
                      </a:lnTo>
                      <a:lnTo>
                        <a:pt x="95" y="49"/>
                      </a:lnTo>
                      <a:lnTo>
                        <a:pt x="88" y="33"/>
                      </a:lnTo>
                      <a:lnTo>
                        <a:pt x="77" y="23"/>
                      </a:lnTo>
                      <a:lnTo>
                        <a:pt x="64" y="20"/>
                      </a:lnTo>
                      <a:close/>
                      <a:moveTo>
                        <a:pt x="65" y="0"/>
                      </a:moveTo>
                      <a:lnTo>
                        <a:pt x="87" y="4"/>
                      </a:lnTo>
                      <a:lnTo>
                        <a:pt x="103" y="17"/>
                      </a:lnTo>
                      <a:lnTo>
                        <a:pt x="116" y="36"/>
                      </a:lnTo>
                      <a:lnTo>
                        <a:pt x="124" y="63"/>
                      </a:lnTo>
                      <a:lnTo>
                        <a:pt x="126" y="94"/>
                      </a:lnTo>
                      <a:lnTo>
                        <a:pt x="124" y="130"/>
                      </a:lnTo>
                      <a:lnTo>
                        <a:pt x="116" y="156"/>
                      </a:lnTo>
                      <a:lnTo>
                        <a:pt x="101" y="176"/>
                      </a:lnTo>
                      <a:lnTo>
                        <a:pt x="83" y="189"/>
                      </a:lnTo>
                      <a:lnTo>
                        <a:pt x="62" y="192"/>
                      </a:lnTo>
                      <a:lnTo>
                        <a:pt x="41" y="189"/>
                      </a:lnTo>
                      <a:lnTo>
                        <a:pt x="24" y="177"/>
                      </a:lnTo>
                      <a:lnTo>
                        <a:pt x="11" y="158"/>
                      </a:lnTo>
                      <a:lnTo>
                        <a:pt x="3" y="131"/>
                      </a:lnTo>
                      <a:lnTo>
                        <a:pt x="0" y="97"/>
                      </a:lnTo>
                      <a:lnTo>
                        <a:pt x="1"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289"/>
                <p:cNvSpPr>
                  <a:spLocks noEditPoints="1"/>
                </p:cNvSpPr>
                <p:nvPr/>
              </p:nvSpPr>
              <p:spPr bwMode="auto">
                <a:xfrm>
                  <a:off x="4430713" y="5283200"/>
                  <a:ext cx="100012" cy="152400"/>
                </a:xfrm>
                <a:custGeom>
                  <a:avLst/>
                  <a:gdLst>
                    <a:gd name="T0" fmla="*/ 63 w 126"/>
                    <a:gd name="T1" fmla="*/ 20 h 192"/>
                    <a:gd name="T2" fmla="*/ 50 w 126"/>
                    <a:gd name="T3" fmla="*/ 23 h 192"/>
                    <a:gd name="T4" fmla="*/ 40 w 126"/>
                    <a:gd name="T5" fmla="*/ 33 h 192"/>
                    <a:gd name="T6" fmla="*/ 32 w 126"/>
                    <a:gd name="T7" fmla="*/ 48 h 192"/>
                    <a:gd name="T8" fmla="*/ 27 w 126"/>
                    <a:gd name="T9" fmla="*/ 69 h 192"/>
                    <a:gd name="T10" fmla="*/ 26 w 126"/>
                    <a:gd name="T11" fmla="*/ 97 h 192"/>
                    <a:gd name="T12" fmla="*/ 27 w 126"/>
                    <a:gd name="T13" fmla="*/ 123 h 192"/>
                    <a:gd name="T14" fmla="*/ 32 w 126"/>
                    <a:gd name="T15" fmla="*/ 144 h 192"/>
                    <a:gd name="T16" fmla="*/ 40 w 126"/>
                    <a:gd name="T17" fmla="*/ 161 h 192"/>
                    <a:gd name="T18" fmla="*/ 50 w 126"/>
                    <a:gd name="T19" fmla="*/ 171 h 192"/>
                    <a:gd name="T20" fmla="*/ 63 w 126"/>
                    <a:gd name="T21" fmla="*/ 174 h 192"/>
                    <a:gd name="T22" fmla="*/ 77 w 126"/>
                    <a:gd name="T23" fmla="*/ 169 h 192"/>
                    <a:gd name="T24" fmla="*/ 88 w 126"/>
                    <a:gd name="T25" fmla="*/ 159 h 192"/>
                    <a:gd name="T26" fmla="*/ 95 w 126"/>
                    <a:gd name="T27" fmla="*/ 143 h 192"/>
                    <a:gd name="T28" fmla="*/ 99 w 126"/>
                    <a:gd name="T29" fmla="*/ 122 h 192"/>
                    <a:gd name="T30" fmla="*/ 101 w 126"/>
                    <a:gd name="T31" fmla="*/ 95 h 192"/>
                    <a:gd name="T32" fmla="*/ 99 w 126"/>
                    <a:gd name="T33" fmla="*/ 71 h 192"/>
                    <a:gd name="T34" fmla="*/ 95 w 126"/>
                    <a:gd name="T35" fmla="*/ 49 h 192"/>
                    <a:gd name="T36" fmla="*/ 88 w 126"/>
                    <a:gd name="T37" fmla="*/ 33 h 192"/>
                    <a:gd name="T38" fmla="*/ 77 w 126"/>
                    <a:gd name="T39" fmla="*/ 23 h 192"/>
                    <a:gd name="T40" fmla="*/ 63 w 126"/>
                    <a:gd name="T41" fmla="*/ 20 h 192"/>
                    <a:gd name="T42" fmla="*/ 65 w 126"/>
                    <a:gd name="T43" fmla="*/ 0 h 192"/>
                    <a:gd name="T44" fmla="*/ 86 w 126"/>
                    <a:gd name="T45" fmla="*/ 4 h 192"/>
                    <a:gd name="T46" fmla="*/ 103 w 126"/>
                    <a:gd name="T47" fmla="*/ 17 h 192"/>
                    <a:gd name="T48" fmla="*/ 116 w 126"/>
                    <a:gd name="T49" fmla="*/ 36 h 192"/>
                    <a:gd name="T50" fmla="*/ 124 w 126"/>
                    <a:gd name="T51" fmla="*/ 63 h 192"/>
                    <a:gd name="T52" fmla="*/ 126 w 126"/>
                    <a:gd name="T53" fmla="*/ 94 h 192"/>
                    <a:gd name="T54" fmla="*/ 124 w 126"/>
                    <a:gd name="T55" fmla="*/ 130 h 192"/>
                    <a:gd name="T56" fmla="*/ 116 w 126"/>
                    <a:gd name="T57" fmla="*/ 156 h 192"/>
                    <a:gd name="T58" fmla="*/ 103 w 126"/>
                    <a:gd name="T59" fmla="*/ 176 h 192"/>
                    <a:gd name="T60" fmla="*/ 85 w 126"/>
                    <a:gd name="T61" fmla="*/ 189 h 192"/>
                    <a:gd name="T62" fmla="*/ 62 w 126"/>
                    <a:gd name="T63" fmla="*/ 192 h 192"/>
                    <a:gd name="T64" fmla="*/ 42 w 126"/>
                    <a:gd name="T65" fmla="*/ 189 h 192"/>
                    <a:gd name="T66" fmla="*/ 24 w 126"/>
                    <a:gd name="T67" fmla="*/ 177 h 192"/>
                    <a:gd name="T68" fmla="*/ 11 w 126"/>
                    <a:gd name="T69" fmla="*/ 158 h 192"/>
                    <a:gd name="T70" fmla="*/ 3 w 126"/>
                    <a:gd name="T71" fmla="*/ 131 h 192"/>
                    <a:gd name="T72" fmla="*/ 0 w 126"/>
                    <a:gd name="T73" fmla="*/ 97 h 192"/>
                    <a:gd name="T74" fmla="*/ 3 w 126"/>
                    <a:gd name="T75" fmla="*/ 68 h 192"/>
                    <a:gd name="T76" fmla="*/ 8 w 126"/>
                    <a:gd name="T77" fmla="*/ 45 h 192"/>
                    <a:gd name="T78" fmla="*/ 18 w 126"/>
                    <a:gd name="T79" fmla="*/ 25 h 192"/>
                    <a:gd name="T80" fmla="*/ 31 w 126"/>
                    <a:gd name="T81" fmla="*/ 12 h 192"/>
                    <a:gd name="T82" fmla="*/ 47 w 126"/>
                    <a:gd name="T83" fmla="*/ 4 h 192"/>
                    <a:gd name="T84" fmla="*/ 65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0" y="23"/>
                      </a:lnTo>
                      <a:lnTo>
                        <a:pt x="40" y="33"/>
                      </a:lnTo>
                      <a:lnTo>
                        <a:pt x="32" y="48"/>
                      </a:lnTo>
                      <a:lnTo>
                        <a:pt x="27" y="69"/>
                      </a:lnTo>
                      <a:lnTo>
                        <a:pt x="26" y="97"/>
                      </a:lnTo>
                      <a:lnTo>
                        <a:pt x="27" y="123"/>
                      </a:lnTo>
                      <a:lnTo>
                        <a:pt x="32" y="144"/>
                      </a:lnTo>
                      <a:lnTo>
                        <a:pt x="40" y="161"/>
                      </a:lnTo>
                      <a:lnTo>
                        <a:pt x="50" y="171"/>
                      </a:lnTo>
                      <a:lnTo>
                        <a:pt x="63" y="174"/>
                      </a:lnTo>
                      <a:lnTo>
                        <a:pt x="77" y="169"/>
                      </a:lnTo>
                      <a:lnTo>
                        <a:pt x="88" y="159"/>
                      </a:lnTo>
                      <a:lnTo>
                        <a:pt x="95" y="143"/>
                      </a:lnTo>
                      <a:lnTo>
                        <a:pt x="99" y="122"/>
                      </a:lnTo>
                      <a:lnTo>
                        <a:pt x="101" y="95"/>
                      </a:lnTo>
                      <a:lnTo>
                        <a:pt x="99" y="71"/>
                      </a:lnTo>
                      <a:lnTo>
                        <a:pt x="95" y="49"/>
                      </a:lnTo>
                      <a:lnTo>
                        <a:pt x="88" y="33"/>
                      </a:lnTo>
                      <a:lnTo>
                        <a:pt x="77" y="23"/>
                      </a:lnTo>
                      <a:lnTo>
                        <a:pt x="63" y="20"/>
                      </a:lnTo>
                      <a:close/>
                      <a:moveTo>
                        <a:pt x="65" y="0"/>
                      </a:moveTo>
                      <a:lnTo>
                        <a:pt x="86" y="4"/>
                      </a:lnTo>
                      <a:lnTo>
                        <a:pt x="103" y="17"/>
                      </a:lnTo>
                      <a:lnTo>
                        <a:pt x="116" y="36"/>
                      </a:lnTo>
                      <a:lnTo>
                        <a:pt x="124" y="63"/>
                      </a:lnTo>
                      <a:lnTo>
                        <a:pt x="126" y="94"/>
                      </a:lnTo>
                      <a:lnTo>
                        <a:pt x="124" y="130"/>
                      </a:lnTo>
                      <a:lnTo>
                        <a:pt x="116" y="156"/>
                      </a:lnTo>
                      <a:lnTo>
                        <a:pt x="103" y="176"/>
                      </a:lnTo>
                      <a:lnTo>
                        <a:pt x="85" y="189"/>
                      </a:lnTo>
                      <a:lnTo>
                        <a:pt x="62" y="192"/>
                      </a:lnTo>
                      <a:lnTo>
                        <a:pt x="42" y="189"/>
                      </a:lnTo>
                      <a:lnTo>
                        <a:pt x="24" y="177"/>
                      </a:lnTo>
                      <a:lnTo>
                        <a:pt x="11" y="158"/>
                      </a:lnTo>
                      <a:lnTo>
                        <a:pt x="3" y="131"/>
                      </a:lnTo>
                      <a:lnTo>
                        <a:pt x="0" y="97"/>
                      </a:lnTo>
                      <a:lnTo>
                        <a:pt x="3" y="68"/>
                      </a:lnTo>
                      <a:lnTo>
                        <a:pt x="8" y="45"/>
                      </a:lnTo>
                      <a:lnTo>
                        <a:pt x="18" y="25"/>
                      </a:lnTo>
                      <a:lnTo>
                        <a:pt x="31" y="12"/>
                      </a:lnTo>
                      <a:lnTo>
                        <a:pt x="47" y="4"/>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90"/>
                <p:cNvSpPr>
                  <a:spLocks/>
                </p:cNvSpPr>
                <p:nvPr/>
              </p:nvSpPr>
              <p:spPr bwMode="auto">
                <a:xfrm>
                  <a:off x="2679700" y="5562600"/>
                  <a:ext cx="112712" cy="153987"/>
                </a:xfrm>
                <a:custGeom>
                  <a:avLst/>
                  <a:gdLst>
                    <a:gd name="T0" fmla="*/ 0 w 142"/>
                    <a:gd name="T1" fmla="*/ 0 h 194"/>
                    <a:gd name="T2" fmla="*/ 142 w 142"/>
                    <a:gd name="T3" fmla="*/ 0 h 194"/>
                    <a:gd name="T4" fmla="*/ 142 w 142"/>
                    <a:gd name="T5" fmla="*/ 22 h 194"/>
                    <a:gd name="T6" fmla="*/ 83 w 142"/>
                    <a:gd name="T7" fmla="*/ 22 h 194"/>
                    <a:gd name="T8" fmla="*/ 83 w 142"/>
                    <a:gd name="T9" fmla="*/ 194 h 194"/>
                    <a:gd name="T10" fmla="*/ 59 w 142"/>
                    <a:gd name="T11" fmla="*/ 194 h 194"/>
                    <a:gd name="T12" fmla="*/ 59 w 142"/>
                    <a:gd name="T13" fmla="*/ 22 h 194"/>
                    <a:gd name="T14" fmla="*/ 0 w 142"/>
                    <a:gd name="T15" fmla="*/ 22 h 194"/>
                    <a:gd name="T16" fmla="*/ 0 w 142"/>
                    <a:gd name="T1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94">
                      <a:moveTo>
                        <a:pt x="0" y="0"/>
                      </a:moveTo>
                      <a:lnTo>
                        <a:pt x="142" y="0"/>
                      </a:lnTo>
                      <a:lnTo>
                        <a:pt x="142" y="22"/>
                      </a:lnTo>
                      <a:lnTo>
                        <a:pt x="83" y="22"/>
                      </a:lnTo>
                      <a:lnTo>
                        <a:pt x="83" y="194"/>
                      </a:lnTo>
                      <a:lnTo>
                        <a:pt x="59" y="194"/>
                      </a:lnTo>
                      <a:lnTo>
                        <a:pt x="59" y="22"/>
                      </a:lnTo>
                      <a:lnTo>
                        <a:pt x="0" y="22"/>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91"/>
                <p:cNvSpPr>
                  <a:spLocks/>
                </p:cNvSpPr>
                <p:nvPr/>
              </p:nvSpPr>
              <p:spPr bwMode="auto">
                <a:xfrm>
                  <a:off x="2806700" y="5603875"/>
                  <a:ext cx="55562" cy="112712"/>
                </a:xfrm>
                <a:custGeom>
                  <a:avLst/>
                  <a:gdLst>
                    <a:gd name="T0" fmla="*/ 62 w 69"/>
                    <a:gd name="T1" fmla="*/ 0 h 143"/>
                    <a:gd name="T2" fmla="*/ 65 w 69"/>
                    <a:gd name="T3" fmla="*/ 0 h 143"/>
                    <a:gd name="T4" fmla="*/ 69 w 69"/>
                    <a:gd name="T5" fmla="*/ 0 h 143"/>
                    <a:gd name="T6" fmla="*/ 69 w 69"/>
                    <a:gd name="T7" fmla="*/ 25 h 143"/>
                    <a:gd name="T8" fmla="*/ 65 w 69"/>
                    <a:gd name="T9" fmla="*/ 25 h 143"/>
                    <a:gd name="T10" fmla="*/ 61 w 69"/>
                    <a:gd name="T11" fmla="*/ 25 h 143"/>
                    <a:gd name="T12" fmla="*/ 44 w 69"/>
                    <a:gd name="T13" fmla="*/ 28 h 143"/>
                    <a:gd name="T14" fmla="*/ 33 w 69"/>
                    <a:gd name="T15" fmla="*/ 39 h 143"/>
                    <a:gd name="T16" fmla="*/ 26 w 69"/>
                    <a:gd name="T17" fmla="*/ 56 h 143"/>
                    <a:gd name="T18" fmla="*/ 26 w 69"/>
                    <a:gd name="T19" fmla="*/ 62 h 143"/>
                    <a:gd name="T20" fmla="*/ 26 w 69"/>
                    <a:gd name="T21" fmla="*/ 67 h 143"/>
                    <a:gd name="T22" fmla="*/ 26 w 69"/>
                    <a:gd name="T23" fmla="*/ 143 h 143"/>
                    <a:gd name="T24" fmla="*/ 2 w 69"/>
                    <a:gd name="T25" fmla="*/ 143 h 143"/>
                    <a:gd name="T26" fmla="*/ 2 w 69"/>
                    <a:gd name="T27" fmla="*/ 46 h 143"/>
                    <a:gd name="T28" fmla="*/ 0 w 69"/>
                    <a:gd name="T29" fmla="*/ 23 h 143"/>
                    <a:gd name="T30" fmla="*/ 0 w 69"/>
                    <a:gd name="T31" fmla="*/ 3 h 143"/>
                    <a:gd name="T32" fmla="*/ 21 w 69"/>
                    <a:gd name="T33" fmla="*/ 3 h 143"/>
                    <a:gd name="T34" fmla="*/ 23 w 69"/>
                    <a:gd name="T35" fmla="*/ 31 h 143"/>
                    <a:gd name="T36" fmla="*/ 25 w 69"/>
                    <a:gd name="T37" fmla="*/ 31 h 143"/>
                    <a:gd name="T38" fmla="*/ 33 w 69"/>
                    <a:gd name="T39" fmla="*/ 15 h 143"/>
                    <a:gd name="T40" fmla="*/ 46 w 69"/>
                    <a:gd name="T41" fmla="*/ 3 h 143"/>
                    <a:gd name="T42" fmla="*/ 62 w 69"/>
                    <a:gd name="T4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43">
                      <a:moveTo>
                        <a:pt x="62" y="0"/>
                      </a:moveTo>
                      <a:lnTo>
                        <a:pt x="65" y="0"/>
                      </a:lnTo>
                      <a:lnTo>
                        <a:pt x="69" y="0"/>
                      </a:lnTo>
                      <a:lnTo>
                        <a:pt x="69" y="25"/>
                      </a:lnTo>
                      <a:lnTo>
                        <a:pt x="65" y="25"/>
                      </a:lnTo>
                      <a:lnTo>
                        <a:pt x="61" y="25"/>
                      </a:lnTo>
                      <a:lnTo>
                        <a:pt x="44" y="28"/>
                      </a:lnTo>
                      <a:lnTo>
                        <a:pt x="33" y="39"/>
                      </a:lnTo>
                      <a:lnTo>
                        <a:pt x="26" y="56"/>
                      </a:lnTo>
                      <a:lnTo>
                        <a:pt x="26" y="62"/>
                      </a:lnTo>
                      <a:lnTo>
                        <a:pt x="26" y="67"/>
                      </a:lnTo>
                      <a:lnTo>
                        <a:pt x="26" y="143"/>
                      </a:lnTo>
                      <a:lnTo>
                        <a:pt x="2" y="143"/>
                      </a:lnTo>
                      <a:lnTo>
                        <a:pt x="2" y="46"/>
                      </a:lnTo>
                      <a:lnTo>
                        <a:pt x="0" y="23"/>
                      </a:lnTo>
                      <a:lnTo>
                        <a:pt x="0" y="3"/>
                      </a:lnTo>
                      <a:lnTo>
                        <a:pt x="21" y="3"/>
                      </a:lnTo>
                      <a:lnTo>
                        <a:pt x="23" y="31"/>
                      </a:lnTo>
                      <a:lnTo>
                        <a:pt x="25" y="31"/>
                      </a:lnTo>
                      <a:lnTo>
                        <a:pt x="33" y="15"/>
                      </a:lnTo>
                      <a:lnTo>
                        <a:pt x="46" y="3"/>
                      </a:lnTo>
                      <a:lnTo>
                        <a:pt x="62"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92"/>
                <p:cNvSpPr>
                  <a:spLocks noEditPoints="1"/>
                </p:cNvSpPr>
                <p:nvPr/>
              </p:nvSpPr>
              <p:spPr bwMode="auto">
                <a:xfrm>
                  <a:off x="2886075" y="5561013"/>
                  <a:ext cx="23812" cy="155575"/>
                </a:xfrm>
                <a:custGeom>
                  <a:avLst/>
                  <a:gdLst>
                    <a:gd name="T0" fmla="*/ 3 w 31"/>
                    <a:gd name="T1" fmla="*/ 55 h 195"/>
                    <a:gd name="T2" fmla="*/ 28 w 31"/>
                    <a:gd name="T3" fmla="*/ 55 h 195"/>
                    <a:gd name="T4" fmla="*/ 28 w 31"/>
                    <a:gd name="T5" fmla="*/ 195 h 195"/>
                    <a:gd name="T6" fmla="*/ 3 w 31"/>
                    <a:gd name="T7" fmla="*/ 195 h 195"/>
                    <a:gd name="T8" fmla="*/ 3 w 31"/>
                    <a:gd name="T9" fmla="*/ 55 h 195"/>
                    <a:gd name="T10" fmla="*/ 15 w 31"/>
                    <a:gd name="T11" fmla="*/ 0 h 195"/>
                    <a:gd name="T12" fmla="*/ 20 w 31"/>
                    <a:gd name="T13" fmla="*/ 1 h 195"/>
                    <a:gd name="T14" fmla="*/ 25 w 31"/>
                    <a:gd name="T15" fmla="*/ 3 h 195"/>
                    <a:gd name="T16" fmla="*/ 28 w 31"/>
                    <a:gd name="T17" fmla="*/ 6 h 195"/>
                    <a:gd name="T18" fmla="*/ 30 w 31"/>
                    <a:gd name="T19" fmla="*/ 11 h 195"/>
                    <a:gd name="T20" fmla="*/ 31 w 31"/>
                    <a:gd name="T21" fmla="*/ 16 h 195"/>
                    <a:gd name="T22" fmla="*/ 30 w 31"/>
                    <a:gd name="T23" fmla="*/ 21 h 195"/>
                    <a:gd name="T24" fmla="*/ 28 w 31"/>
                    <a:gd name="T25" fmla="*/ 26 h 195"/>
                    <a:gd name="T26" fmla="*/ 25 w 31"/>
                    <a:gd name="T27" fmla="*/ 29 h 195"/>
                    <a:gd name="T28" fmla="*/ 20 w 31"/>
                    <a:gd name="T29" fmla="*/ 31 h 195"/>
                    <a:gd name="T30" fmla="*/ 15 w 31"/>
                    <a:gd name="T31" fmla="*/ 33 h 195"/>
                    <a:gd name="T32" fmla="*/ 10 w 31"/>
                    <a:gd name="T33" fmla="*/ 31 h 195"/>
                    <a:gd name="T34" fmla="*/ 5 w 31"/>
                    <a:gd name="T35" fmla="*/ 29 h 195"/>
                    <a:gd name="T36" fmla="*/ 2 w 31"/>
                    <a:gd name="T37" fmla="*/ 26 h 195"/>
                    <a:gd name="T38" fmla="*/ 0 w 31"/>
                    <a:gd name="T39" fmla="*/ 21 h 195"/>
                    <a:gd name="T40" fmla="*/ 0 w 31"/>
                    <a:gd name="T41" fmla="*/ 16 h 195"/>
                    <a:gd name="T42" fmla="*/ 0 w 31"/>
                    <a:gd name="T43" fmla="*/ 11 h 195"/>
                    <a:gd name="T44" fmla="*/ 2 w 31"/>
                    <a:gd name="T45" fmla="*/ 6 h 195"/>
                    <a:gd name="T46" fmla="*/ 5 w 31"/>
                    <a:gd name="T47" fmla="*/ 3 h 195"/>
                    <a:gd name="T48" fmla="*/ 10 w 31"/>
                    <a:gd name="T49" fmla="*/ 1 h 195"/>
                    <a:gd name="T50" fmla="*/ 15 w 31"/>
                    <a:gd name="T5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195">
                      <a:moveTo>
                        <a:pt x="3" y="55"/>
                      </a:moveTo>
                      <a:lnTo>
                        <a:pt x="28" y="55"/>
                      </a:lnTo>
                      <a:lnTo>
                        <a:pt x="28" y="195"/>
                      </a:lnTo>
                      <a:lnTo>
                        <a:pt x="3" y="195"/>
                      </a:lnTo>
                      <a:lnTo>
                        <a:pt x="3" y="55"/>
                      </a:lnTo>
                      <a:close/>
                      <a:moveTo>
                        <a:pt x="15" y="0"/>
                      </a:moveTo>
                      <a:lnTo>
                        <a:pt x="20" y="1"/>
                      </a:lnTo>
                      <a:lnTo>
                        <a:pt x="25" y="3"/>
                      </a:lnTo>
                      <a:lnTo>
                        <a:pt x="28" y="6"/>
                      </a:lnTo>
                      <a:lnTo>
                        <a:pt x="30" y="11"/>
                      </a:lnTo>
                      <a:lnTo>
                        <a:pt x="31" y="16"/>
                      </a:lnTo>
                      <a:lnTo>
                        <a:pt x="30" y="21"/>
                      </a:lnTo>
                      <a:lnTo>
                        <a:pt x="28" y="26"/>
                      </a:lnTo>
                      <a:lnTo>
                        <a:pt x="25" y="29"/>
                      </a:lnTo>
                      <a:lnTo>
                        <a:pt x="20" y="31"/>
                      </a:lnTo>
                      <a:lnTo>
                        <a:pt x="15" y="33"/>
                      </a:lnTo>
                      <a:lnTo>
                        <a:pt x="10" y="31"/>
                      </a:lnTo>
                      <a:lnTo>
                        <a:pt x="5" y="29"/>
                      </a:lnTo>
                      <a:lnTo>
                        <a:pt x="2" y="26"/>
                      </a:lnTo>
                      <a:lnTo>
                        <a:pt x="0" y="21"/>
                      </a:lnTo>
                      <a:lnTo>
                        <a:pt x="0" y="16"/>
                      </a:lnTo>
                      <a:lnTo>
                        <a:pt x="0" y="11"/>
                      </a:lnTo>
                      <a:lnTo>
                        <a:pt x="2" y="6"/>
                      </a:lnTo>
                      <a:lnTo>
                        <a:pt x="5" y="3"/>
                      </a:lnTo>
                      <a:lnTo>
                        <a:pt x="10" y="1"/>
                      </a:lnTo>
                      <a:lnTo>
                        <a:pt x="1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93"/>
                <p:cNvSpPr>
                  <a:spLocks noEditPoints="1"/>
                </p:cNvSpPr>
                <p:nvPr/>
              </p:nvSpPr>
              <p:spPr bwMode="auto">
                <a:xfrm>
                  <a:off x="2928938" y="5603875"/>
                  <a:ext cx="87312" cy="114300"/>
                </a:xfrm>
                <a:custGeom>
                  <a:avLst/>
                  <a:gdLst>
                    <a:gd name="T0" fmla="*/ 83 w 110"/>
                    <a:gd name="T1" fmla="*/ 71 h 144"/>
                    <a:gd name="T2" fmla="*/ 67 w 110"/>
                    <a:gd name="T3" fmla="*/ 72 h 144"/>
                    <a:gd name="T4" fmla="*/ 51 w 110"/>
                    <a:gd name="T5" fmla="*/ 74 h 144"/>
                    <a:gd name="T6" fmla="*/ 38 w 110"/>
                    <a:gd name="T7" fmla="*/ 79 h 144"/>
                    <a:gd name="T8" fmla="*/ 28 w 110"/>
                    <a:gd name="T9" fmla="*/ 89 h 144"/>
                    <a:gd name="T10" fmla="*/ 24 w 110"/>
                    <a:gd name="T11" fmla="*/ 102 h 144"/>
                    <a:gd name="T12" fmla="*/ 26 w 110"/>
                    <a:gd name="T13" fmla="*/ 108 h 144"/>
                    <a:gd name="T14" fmla="*/ 28 w 110"/>
                    <a:gd name="T15" fmla="*/ 115 h 144"/>
                    <a:gd name="T16" fmla="*/ 29 w 110"/>
                    <a:gd name="T17" fmla="*/ 118 h 144"/>
                    <a:gd name="T18" fmla="*/ 34 w 110"/>
                    <a:gd name="T19" fmla="*/ 121 h 144"/>
                    <a:gd name="T20" fmla="*/ 38 w 110"/>
                    <a:gd name="T21" fmla="*/ 125 h 144"/>
                    <a:gd name="T22" fmla="*/ 42 w 110"/>
                    <a:gd name="T23" fmla="*/ 126 h 144"/>
                    <a:gd name="T24" fmla="*/ 47 w 110"/>
                    <a:gd name="T25" fmla="*/ 126 h 144"/>
                    <a:gd name="T26" fmla="*/ 64 w 110"/>
                    <a:gd name="T27" fmla="*/ 123 h 144"/>
                    <a:gd name="T28" fmla="*/ 75 w 110"/>
                    <a:gd name="T29" fmla="*/ 115 h 144"/>
                    <a:gd name="T30" fmla="*/ 82 w 110"/>
                    <a:gd name="T31" fmla="*/ 103 h 144"/>
                    <a:gd name="T32" fmla="*/ 83 w 110"/>
                    <a:gd name="T33" fmla="*/ 98 h 144"/>
                    <a:gd name="T34" fmla="*/ 83 w 110"/>
                    <a:gd name="T35" fmla="*/ 95 h 144"/>
                    <a:gd name="T36" fmla="*/ 83 w 110"/>
                    <a:gd name="T37" fmla="*/ 71 h 144"/>
                    <a:gd name="T38" fmla="*/ 56 w 110"/>
                    <a:gd name="T39" fmla="*/ 0 h 144"/>
                    <a:gd name="T40" fmla="*/ 74 w 110"/>
                    <a:gd name="T41" fmla="*/ 3 h 144"/>
                    <a:gd name="T42" fmla="*/ 88 w 110"/>
                    <a:gd name="T43" fmla="*/ 8 h 144"/>
                    <a:gd name="T44" fmla="*/ 96 w 110"/>
                    <a:gd name="T45" fmla="*/ 18 h 144"/>
                    <a:gd name="T46" fmla="*/ 103 w 110"/>
                    <a:gd name="T47" fmla="*/ 30 h 144"/>
                    <a:gd name="T48" fmla="*/ 106 w 110"/>
                    <a:gd name="T49" fmla="*/ 43 h 144"/>
                    <a:gd name="T50" fmla="*/ 108 w 110"/>
                    <a:gd name="T51" fmla="*/ 57 h 144"/>
                    <a:gd name="T52" fmla="*/ 108 w 110"/>
                    <a:gd name="T53" fmla="*/ 108 h 144"/>
                    <a:gd name="T54" fmla="*/ 108 w 110"/>
                    <a:gd name="T55" fmla="*/ 126 h 144"/>
                    <a:gd name="T56" fmla="*/ 110 w 110"/>
                    <a:gd name="T57" fmla="*/ 143 h 144"/>
                    <a:gd name="T58" fmla="*/ 87 w 110"/>
                    <a:gd name="T59" fmla="*/ 143 h 144"/>
                    <a:gd name="T60" fmla="*/ 85 w 110"/>
                    <a:gd name="T61" fmla="*/ 125 h 144"/>
                    <a:gd name="T62" fmla="*/ 85 w 110"/>
                    <a:gd name="T63" fmla="*/ 125 h 144"/>
                    <a:gd name="T64" fmla="*/ 74 w 110"/>
                    <a:gd name="T65" fmla="*/ 134 h 144"/>
                    <a:gd name="T66" fmla="*/ 60 w 110"/>
                    <a:gd name="T67" fmla="*/ 143 h 144"/>
                    <a:gd name="T68" fmla="*/ 42 w 110"/>
                    <a:gd name="T69" fmla="*/ 144 h 144"/>
                    <a:gd name="T70" fmla="*/ 23 w 110"/>
                    <a:gd name="T71" fmla="*/ 141 h 144"/>
                    <a:gd name="T72" fmla="*/ 10 w 110"/>
                    <a:gd name="T73" fmla="*/ 133 h 144"/>
                    <a:gd name="T74" fmla="*/ 2 w 110"/>
                    <a:gd name="T75" fmla="*/ 120 h 144"/>
                    <a:gd name="T76" fmla="*/ 0 w 110"/>
                    <a:gd name="T77" fmla="*/ 105 h 144"/>
                    <a:gd name="T78" fmla="*/ 3 w 110"/>
                    <a:gd name="T79" fmla="*/ 87 h 144"/>
                    <a:gd name="T80" fmla="*/ 13 w 110"/>
                    <a:gd name="T81" fmla="*/ 72 h 144"/>
                    <a:gd name="T82" fmla="*/ 31 w 110"/>
                    <a:gd name="T83" fmla="*/ 62 h 144"/>
                    <a:gd name="T84" fmla="*/ 54 w 110"/>
                    <a:gd name="T85" fmla="*/ 56 h 144"/>
                    <a:gd name="T86" fmla="*/ 83 w 110"/>
                    <a:gd name="T87" fmla="*/ 54 h 144"/>
                    <a:gd name="T88" fmla="*/ 83 w 110"/>
                    <a:gd name="T89" fmla="*/ 51 h 144"/>
                    <a:gd name="T90" fmla="*/ 82 w 110"/>
                    <a:gd name="T91" fmla="*/ 43 h 144"/>
                    <a:gd name="T92" fmla="*/ 80 w 110"/>
                    <a:gd name="T93" fmla="*/ 35 h 144"/>
                    <a:gd name="T94" fmla="*/ 75 w 110"/>
                    <a:gd name="T95" fmla="*/ 26 h 144"/>
                    <a:gd name="T96" fmla="*/ 65 w 110"/>
                    <a:gd name="T97" fmla="*/ 21 h 144"/>
                    <a:gd name="T98" fmla="*/ 51 w 110"/>
                    <a:gd name="T99" fmla="*/ 20 h 144"/>
                    <a:gd name="T100" fmla="*/ 33 w 110"/>
                    <a:gd name="T101" fmla="*/ 21 h 144"/>
                    <a:gd name="T102" fmla="*/ 15 w 110"/>
                    <a:gd name="T103" fmla="*/ 30 h 144"/>
                    <a:gd name="T104" fmla="*/ 10 w 110"/>
                    <a:gd name="T105" fmla="*/ 12 h 144"/>
                    <a:gd name="T106" fmla="*/ 29 w 110"/>
                    <a:gd name="T107" fmla="*/ 3 h 144"/>
                    <a:gd name="T108" fmla="*/ 56 w 110"/>
                    <a:gd name="T10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0" h="144">
                      <a:moveTo>
                        <a:pt x="83" y="71"/>
                      </a:moveTo>
                      <a:lnTo>
                        <a:pt x="67" y="72"/>
                      </a:lnTo>
                      <a:lnTo>
                        <a:pt x="51" y="74"/>
                      </a:lnTo>
                      <a:lnTo>
                        <a:pt x="38" y="79"/>
                      </a:lnTo>
                      <a:lnTo>
                        <a:pt x="28" y="89"/>
                      </a:lnTo>
                      <a:lnTo>
                        <a:pt x="24" y="102"/>
                      </a:lnTo>
                      <a:lnTo>
                        <a:pt x="26" y="108"/>
                      </a:lnTo>
                      <a:lnTo>
                        <a:pt x="28" y="115"/>
                      </a:lnTo>
                      <a:lnTo>
                        <a:pt x="29" y="118"/>
                      </a:lnTo>
                      <a:lnTo>
                        <a:pt x="34" y="121"/>
                      </a:lnTo>
                      <a:lnTo>
                        <a:pt x="38" y="125"/>
                      </a:lnTo>
                      <a:lnTo>
                        <a:pt x="42" y="126"/>
                      </a:lnTo>
                      <a:lnTo>
                        <a:pt x="47" y="126"/>
                      </a:lnTo>
                      <a:lnTo>
                        <a:pt x="64" y="123"/>
                      </a:lnTo>
                      <a:lnTo>
                        <a:pt x="75" y="115"/>
                      </a:lnTo>
                      <a:lnTo>
                        <a:pt x="82" y="103"/>
                      </a:lnTo>
                      <a:lnTo>
                        <a:pt x="83" y="98"/>
                      </a:lnTo>
                      <a:lnTo>
                        <a:pt x="83" y="95"/>
                      </a:lnTo>
                      <a:lnTo>
                        <a:pt x="83" y="71"/>
                      </a:lnTo>
                      <a:close/>
                      <a:moveTo>
                        <a:pt x="56" y="0"/>
                      </a:moveTo>
                      <a:lnTo>
                        <a:pt x="74" y="3"/>
                      </a:lnTo>
                      <a:lnTo>
                        <a:pt x="88" y="8"/>
                      </a:lnTo>
                      <a:lnTo>
                        <a:pt x="96" y="18"/>
                      </a:lnTo>
                      <a:lnTo>
                        <a:pt x="103" y="30"/>
                      </a:lnTo>
                      <a:lnTo>
                        <a:pt x="106" y="43"/>
                      </a:lnTo>
                      <a:lnTo>
                        <a:pt x="108" y="57"/>
                      </a:lnTo>
                      <a:lnTo>
                        <a:pt x="108" y="108"/>
                      </a:lnTo>
                      <a:lnTo>
                        <a:pt x="108" y="126"/>
                      </a:lnTo>
                      <a:lnTo>
                        <a:pt x="110" y="143"/>
                      </a:lnTo>
                      <a:lnTo>
                        <a:pt x="87" y="143"/>
                      </a:lnTo>
                      <a:lnTo>
                        <a:pt x="85" y="125"/>
                      </a:lnTo>
                      <a:lnTo>
                        <a:pt x="85" y="125"/>
                      </a:lnTo>
                      <a:lnTo>
                        <a:pt x="74" y="134"/>
                      </a:lnTo>
                      <a:lnTo>
                        <a:pt x="60" y="143"/>
                      </a:lnTo>
                      <a:lnTo>
                        <a:pt x="42" y="144"/>
                      </a:lnTo>
                      <a:lnTo>
                        <a:pt x="23" y="141"/>
                      </a:lnTo>
                      <a:lnTo>
                        <a:pt x="10" y="133"/>
                      </a:lnTo>
                      <a:lnTo>
                        <a:pt x="2" y="120"/>
                      </a:lnTo>
                      <a:lnTo>
                        <a:pt x="0" y="105"/>
                      </a:lnTo>
                      <a:lnTo>
                        <a:pt x="3" y="87"/>
                      </a:lnTo>
                      <a:lnTo>
                        <a:pt x="13" y="72"/>
                      </a:lnTo>
                      <a:lnTo>
                        <a:pt x="31" y="62"/>
                      </a:lnTo>
                      <a:lnTo>
                        <a:pt x="54" y="56"/>
                      </a:lnTo>
                      <a:lnTo>
                        <a:pt x="83" y="54"/>
                      </a:lnTo>
                      <a:lnTo>
                        <a:pt x="83" y="51"/>
                      </a:lnTo>
                      <a:lnTo>
                        <a:pt x="82" y="43"/>
                      </a:lnTo>
                      <a:lnTo>
                        <a:pt x="80" y="35"/>
                      </a:lnTo>
                      <a:lnTo>
                        <a:pt x="75" y="26"/>
                      </a:lnTo>
                      <a:lnTo>
                        <a:pt x="65" y="21"/>
                      </a:lnTo>
                      <a:lnTo>
                        <a:pt x="51" y="20"/>
                      </a:lnTo>
                      <a:lnTo>
                        <a:pt x="33" y="21"/>
                      </a:lnTo>
                      <a:lnTo>
                        <a:pt x="15" y="30"/>
                      </a:lnTo>
                      <a:lnTo>
                        <a:pt x="10" y="12"/>
                      </a:lnTo>
                      <a:lnTo>
                        <a:pt x="29" y="3"/>
                      </a:lnTo>
                      <a:lnTo>
                        <a:pt x="5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Rectangle 294"/>
                <p:cNvSpPr>
                  <a:spLocks noChangeArrowheads="1"/>
                </p:cNvSpPr>
                <p:nvPr/>
              </p:nvSpPr>
              <p:spPr bwMode="auto">
                <a:xfrm>
                  <a:off x="3063875" y="5553075"/>
                  <a:ext cx="20637" cy="163512"/>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312738" y="2024063"/>
                <a:ext cx="3636962" cy="3094037"/>
                <a:chOff x="312738" y="2024063"/>
                <a:chExt cx="3636962" cy="3094037"/>
              </a:xfrm>
            </p:grpSpPr>
            <p:sp>
              <p:nvSpPr>
                <p:cNvPr id="20" name="Freeform 259"/>
                <p:cNvSpPr>
                  <a:spLocks/>
                </p:cNvSpPr>
                <p:nvPr/>
              </p:nvSpPr>
              <p:spPr bwMode="auto">
                <a:xfrm>
                  <a:off x="1397000" y="2100263"/>
                  <a:ext cx="2552700" cy="2982912"/>
                </a:xfrm>
                <a:custGeom>
                  <a:avLst/>
                  <a:gdLst>
                    <a:gd name="T0" fmla="*/ 643 w 3215"/>
                    <a:gd name="T1" fmla="*/ 0 h 3759"/>
                    <a:gd name="T2" fmla="*/ 1866 w 3215"/>
                    <a:gd name="T3" fmla="*/ 0 h 3759"/>
                    <a:gd name="T4" fmla="*/ 1876 w 3215"/>
                    <a:gd name="T5" fmla="*/ 2 h 3759"/>
                    <a:gd name="T6" fmla="*/ 1886 w 3215"/>
                    <a:gd name="T7" fmla="*/ 7 h 3759"/>
                    <a:gd name="T8" fmla="*/ 1891 w 3215"/>
                    <a:gd name="T9" fmla="*/ 16 h 3759"/>
                    <a:gd name="T10" fmla="*/ 1894 w 3215"/>
                    <a:gd name="T11" fmla="*/ 26 h 3759"/>
                    <a:gd name="T12" fmla="*/ 1907 w 3215"/>
                    <a:gd name="T13" fmla="*/ 3705 h 3759"/>
                    <a:gd name="T14" fmla="*/ 1927 w 3215"/>
                    <a:gd name="T15" fmla="*/ 3705 h 3759"/>
                    <a:gd name="T16" fmla="*/ 1938 w 3215"/>
                    <a:gd name="T17" fmla="*/ 1880 h 3759"/>
                    <a:gd name="T18" fmla="*/ 1940 w 3215"/>
                    <a:gd name="T19" fmla="*/ 1870 h 3759"/>
                    <a:gd name="T20" fmla="*/ 1945 w 3215"/>
                    <a:gd name="T21" fmla="*/ 1860 h 3759"/>
                    <a:gd name="T22" fmla="*/ 1954 w 3215"/>
                    <a:gd name="T23" fmla="*/ 1855 h 3759"/>
                    <a:gd name="T24" fmla="*/ 1964 w 3215"/>
                    <a:gd name="T25" fmla="*/ 1853 h 3759"/>
                    <a:gd name="T26" fmla="*/ 3215 w 3215"/>
                    <a:gd name="T27" fmla="*/ 1853 h 3759"/>
                    <a:gd name="T28" fmla="*/ 3215 w 3215"/>
                    <a:gd name="T29" fmla="*/ 1907 h 3759"/>
                    <a:gd name="T30" fmla="*/ 1992 w 3215"/>
                    <a:gd name="T31" fmla="*/ 1907 h 3759"/>
                    <a:gd name="T32" fmla="*/ 1981 w 3215"/>
                    <a:gd name="T33" fmla="*/ 3731 h 3759"/>
                    <a:gd name="T34" fmla="*/ 1977 w 3215"/>
                    <a:gd name="T35" fmla="*/ 3741 h 3759"/>
                    <a:gd name="T36" fmla="*/ 1972 w 3215"/>
                    <a:gd name="T37" fmla="*/ 3751 h 3759"/>
                    <a:gd name="T38" fmla="*/ 1963 w 3215"/>
                    <a:gd name="T39" fmla="*/ 3756 h 3759"/>
                    <a:gd name="T40" fmla="*/ 1953 w 3215"/>
                    <a:gd name="T41" fmla="*/ 3759 h 3759"/>
                    <a:gd name="T42" fmla="*/ 1879 w 3215"/>
                    <a:gd name="T43" fmla="*/ 3759 h 3759"/>
                    <a:gd name="T44" fmla="*/ 1869 w 3215"/>
                    <a:gd name="T45" fmla="*/ 3756 h 3759"/>
                    <a:gd name="T46" fmla="*/ 1859 w 3215"/>
                    <a:gd name="T47" fmla="*/ 3751 h 3759"/>
                    <a:gd name="T48" fmla="*/ 1855 w 3215"/>
                    <a:gd name="T49" fmla="*/ 3741 h 3759"/>
                    <a:gd name="T50" fmla="*/ 1853 w 3215"/>
                    <a:gd name="T51" fmla="*/ 3731 h 3759"/>
                    <a:gd name="T52" fmla="*/ 1840 w 3215"/>
                    <a:gd name="T53" fmla="*/ 54 h 3759"/>
                    <a:gd name="T54" fmla="*/ 671 w 3215"/>
                    <a:gd name="T55" fmla="*/ 54 h 3759"/>
                    <a:gd name="T56" fmla="*/ 660 w 3215"/>
                    <a:gd name="T57" fmla="*/ 1880 h 3759"/>
                    <a:gd name="T58" fmla="*/ 656 w 3215"/>
                    <a:gd name="T59" fmla="*/ 1889 h 3759"/>
                    <a:gd name="T60" fmla="*/ 651 w 3215"/>
                    <a:gd name="T61" fmla="*/ 1899 h 3759"/>
                    <a:gd name="T62" fmla="*/ 642 w 3215"/>
                    <a:gd name="T63" fmla="*/ 1904 h 3759"/>
                    <a:gd name="T64" fmla="*/ 632 w 3215"/>
                    <a:gd name="T65" fmla="*/ 1907 h 3759"/>
                    <a:gd name="T66" fmla="*/ 0 w 3215"/>
                    <a:gd name="T67" fmla="*/ 1907 h 3759"/>
                    <a:gd name="T68" fmla="*/ 0 w 3215"/>
                    <a:gd name="T69" fmla="*/ 1853 h 3759"/>
                    <a:gd name="T70" fmla="*/ 606 w 3215"/>
                    <a:gd name="T71" fmla="*/ 1853 h 3759"/>
                    <a:gd name="T72" fmla="*/ 617 w 3215"/>
                    <a:gd name="T73" fmla="*/ 26 h 3759"/>
                    <a:gd name="T74" fmla="*/ 619 w 3215"/>
                    <a:gd name="T75" fmla="*/ 16 h 3759"/>
                    <a:gd name="T76" fmla="*/ 624 w 3215"/>
                    <a:gd name="T77" fmla="*/ 7 h 3759"/>
                    <a:gd name="T78" fmla="*/ 633 w 3215"/>
                    <a:gd name="T79" fmla="*/ 2 h 3759"/>
                    <a:gd name="T80" fmla="*/ 643 w 3215"/>
                    <a:gd name="T81" fmla="*/ 0 h 3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15" h="3759">
                      <a:moveTo>
                        <a:pt x="643" y="0"/>
                      </a:moveTo>
                      <a:lnTo>
                        <a:pt x="1866" y="0"/>
                      </a:lnTo>
                      <a:lnTo>
                        <a:pt x="1876" y="2"/>
                      </a:lnTo>
                      <a:lnTo>
                        <a:pt x="1886" y="7"/>
                      </a:lnTo>
                      <a:lnTo>
                        <a:pt x="1891" y="16"/>
                      </a:lnTo>
                      <a:lnTo>
                        <a:pt x="1894" y="26"/>
                      </a:lnTo>
                      <a:lnTo>
                        <a:pt x="1907" y="3705"/>
                      </a:lnTo>
                      <a:lnTo>
                        <a:pt x="1927" y="3705"/>
                      </a:lnTo>
                      <a:lnTo>
                        <a:pt x="1938" y="1880"/>
                      </a:lnTo>
                      <a:lnTo>
                        <a:pt x="1940" y="1870"/>
                      </a:lnTo>
                      <a:lnTo>
                        <a:pt x="1945" y="1860"/>
                      </a:lnTo>
                      <a:lnTo>
                        <a:pt x="1954" y="1855"/>
                      </a:lnTo>
                      <a:lnTo>
                        <a:pt x="1964" y="1853"/>
                      </a:lnTo>
                      <a:lnTo>
                        <a:pt x="3215" y="1853"/>
                      </a:lnTo>
                      <a:lnTo>
                        <a:pt x="3215" y="1907"/>
                      </a:lnTo>
                      <a:lnTo>
                        <a:pt x="1992" y="1907"/>
                      </a:lnTo>
                      <a:lnTo>
                        <a:pt x="1981" y="3731"/>
                      </a:lnTo>
                      <a:lnTo>
                        <a:pt x="1977" y="3741"/>
                      </a:lnTo>
                      <a:lnTo>
                        <a:pt x="1972" y="3751"/>
                      </a:lnTo>
                      <a:lnTo>
                        <a:pt x="1963" y="3756"/>
                      </a:lnTo>
                      <a:lnTo>
                        <a:pt x="1953" y="3759"/>
                      </a:lnTo>
                      <a:lnTo>
                        <a:pt x="1879" y="3759"/>
                      </a:lnTo>
                      <a:lnTo>
                        <a:pt x="1869" y="3756"/>
                      </a:lnTo>
                      <a:lnTo>
                        <a:pt x="1859" y="3751"/>
                      </a:lnTo>
                      <a:lnTo>
                        <a:pt x="1855" y="3741"/>
                      </a:lnTo>
                      <a:lnTo>
                        <a:pt x="1853" y="3731"/>
                      </a:lnTo>
                      <a:lnTo>
                        <a:pt x="1840" y="54"/>
                      </a:lnTo>
                      <a:lnTo>
                        <a:pt x="671" y="54"/>
                      </a:lnTo>
                      <a:lnTo>
                        <a:pt x="660" y="1880"/>
                      </a:lnTo>
                      <a:lnTo>
                        <a:pt x="656" y="1889"/>
                      </a:lnTo>
                      <a:lnTo>
                        <a:pt x="651" y="1899"/>
                      </a:lnTo>
                      <a:lnTo>
                        <a:pt x="642" y="1904"/>
                      </a:lnTo>
                      <a:lnTo>
                        <a:pt x="632" y="1907"/>
                      </a:lnTo>
                      <a:lnTo>
                        <a:pt x="0" y="1907"/>
                      </a:lnTo>
                      <a:lnTo>
                        <a:pt x="0" y="1853"/>
                      </a:lnTo>
                      <a:lnTo>
                        <a:pt x="606" y="1853"/>
                      </a:lnTo>
                      <a:lnTo>
                        <a:pt x="617" y="26"/>
                      </a:lnTo>
                      <a:lnTo>
                        <a:pt x="619" y="16"/>
                      </a:lnTo>
                      <a:lnTo>
                        <a:pt x="624" y="7"/>
                      </a:lnTo>
                      <a:lnTo>
                        <a:pt x="633" y="2"/>
                      </a:lnTo>
                      <a:lnTo>
                        <a:pt x="6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1" name="Group 20"/>
                <p:cNvGrpSpPr/>
                <p:nvPr/>
              </p:nvGrpSpPr>
              <p:grpSpPr>
                <a:xfrm>
                  <a:off x="312738" y="2024063"/>
                  <a:ext cx="987425" cy="3094037"/>
                  <a:chOff x="312738" y="2024063"/>
                  <a:chExt cx="987425" cy="3094037"/>
                </a:xfrm>
              </p:grpSpPr>
              <p:sp>
                <p:nvSpPr>
                  <p:cNvPr id="22" name="Line 263"/>
                  <p:cNvSpPr>
                    <a:spLocks noChangeShapeType="1"/>
                  </p:cNvSpPr>
                  <p:nvPr/>
                </p:nvSpPr>
                <p:spPr bwMode="auto">
                  <a:xfrm flipV="1">
                    <a:off x="1300163" y="2120900"/>
                    <a:ext cx="0" cy="2940050"/>
                  </a:xfrm>
                  <a:prstGeom prst="line">
                    <a:avLst/>
                  </a:prstGeom>
                  <a:noFill/>
                  <a:ln w="1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95"/>
                  <p:cNvSpPr>
                    <a:spLocks noChangeShapeType="1"/>
                  </p:cNvSpPr>
                  <p:nvPr/>
                </p:nvSpPr>
                <p:spPr bwMode="auto">
                  <a:xfrm flipH="1">
                    <a:off x="1201738" y="506095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Rectangle 296"/>
                  <p:cNvSpPr>
                    <a:spLocks noChangeArrowheads="1"/>
                  </p:cNvSpPr>
                  <p:nvPr/>
                </p:nvSpPr>
                <p:spPr bwMode="auto">
                  <a:xfrm>
                    <a:off x="647700" y="5048250"/>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97"/>
                  <p:cNvSpPr>
                    <a:spLocks/>
                  </p:cNvSpPr>
                  <p:nvPr/>
                </p:nvSpPr>
                <p:spPr bwMode="auto">
                  <a:xfrm>
                    <a:off x="795338" y="4967288"/>
                    <a:ext cx="49212" cy="149225"/>
                  </a:xfrm>
                  <a:custGeom>
                    <a:avLst/>
                    <a:gdLst>
                      <a:gd name="T0" fmla="*/ 39 w 61"/>
                      <a:gd name="T1" fmla="*/ 0 h 186"/>
                      <a:gd name="T2" fmla="*/ 61 w 61"/>
                      <a:gd name="T3" fmla="*/ 0 h 186"/>
                      <a:gd name="T4" fmla="*/ 61 w 61"/>
                      <a:gd name="T5" fmla="*/ 186 h 186"/>
                      <a:gd name="T6" fmla="*/ 38 w 61"/>
                      <a:gd name="T7" fmla="*/ 186 h 186"/>
                      <a:gd name="T8" fmla="*/ 38 w 61"/>
                      <a:gd name="T9" fmla="*/ 22 h 186"/>
                      <a:gd name="T10" fmla="*/ 36 w 61"/>
                      <a:gd name="T11" fmla="*/ 22 h 186"/>
                      <a:gd name="T12" fmla="*/ 3 w 61"/>
                      <a:gd name="T13" fmla="*/ 40 h 186"/>
                      <a:gd name="T14" fmla="*/ 0 w 61"/>
                      <a:gd name="T15" fmla="*/ 21 h 186"/>
                      <a:gd name="T16" fmla="*/ 39 w 61"/>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86">
                        <a:moveTo>
                          <a:pt x="39" y="0"/>
                        </a:moveTo>
                        <a:lnTo>
                          <a:pt x="61" y="0"/>
                        </a:lnTo>
                        <a:lnTo>
                          <a:pt x="61" y="186"/>
                        </a:lnTo>
                        <a:lnTo>
                          <a:pt x="38" y="186"/>
                        </a:lnTo>
                        <a:lnTo>
                          <a:pt x="38" y="22"/>
                        </a:lnTo>
                        <a:lnTo>
                          <a:pt x="36" y="22"/>
                        </a:lnTo>
                        <a:lnTo>
                          <a:pt x="3" y="40"/>
                        </a:lnTo>
                        <a:lnTo>
                          <a:pt x="0" y="21"/>
                        </a:lnTo>
                        <a:lnTo>
                          <a:pt x="3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98"/>
                  <p:cNvSpPr>
                    <a:spLocks/>
                  </p:cNvSpPr>
                  <p:nvPr/>
                </p:nvSpPr>
                <p:spPr bwMode="auto">
                  <a:xfrm>
                    <a:off x="911225" y="5089525"/>
                    <a:ext cx="26987" cy="28575"/>
                  </a:xfrm>
                  <a:custGeom>
                    <a:avLst/>
                    <a:gdLst>
                      <a:gd name="T0" fmla="*/ 16 w 34"/>
                      <a:gd name="T1" fmla="*/ 0 h 36"/>
                      <a:gd name="T2" fmla="*/ 23 w 34"/>
                      <a:gd name="T3" fmla="*/ 0 h 36"/>
                      <a:gd name="T4" fmla="*/ 26 w 34"/>
                      <a:gd name="T5" fmla="*/ 4 h 36"/>
                      <a:gd name="T6" fmla="*/ 31 w 34"/>
                      <a:gd name="T7" fmla="*/ 7 h 36"/>
                      <a:gd name="T8" fmla="*/ 33 w 34"/>
                      <a:gd name="T9" fmla="*/ 12 h 36"/>
                      <a:gd name="T10" fmla="*/ 34 w 34"/>
                      <a:gd name="T11" fmla="*/ 18 h 36"/>
                      <a:gd name="T12" fmla="*/ 33 w 34"/>
                      <a:gd name="T13" fmla="*/ 23 h 36"/>
                      <a:gd name="T14" fmla="*/ 31 w 34"/>
                      <a:gd name="T15" fmla="*/ 28 h 36"/>
                      <a:gd name="T16" fmla="*/ 26 w 34"/>
                      <a:gd name="T17" fmla="*/ 33 h 36"/>
                      <a:gd name="T18" fmla="*/ 21 w 34"/>
                      <a:gd name="T19" fmla="*/ 35 h 36"/>
                      <a:gd name="T20" fmla="*/ 16 w 34"/>
                      <a:gd name="T21" fmla="*/ 36 h 36"/>
                      <a:gd name="T22" fmla="*/ 11 w 34"/>
                      <a:gd name="T23" fmla="*/ 35 h 36"/>
                      <a:gd name="T24" fmla="*/ 7 w 34"/>
                      <a:gd name="T25" fmla="*/ 33 h 36"/>
                      <a:gd name="T26" fmla="*/ 3 w 34"/>
                      <a:gd name="T27" fmla="*/ 28 h 36"/>
                      <a:gd name="T28" fmla="*/ 0 w 34"/>
                      <a:gd name="T29" fmla="*/ 23 h 36"/>
                      <a:gd name="T30" fmla="*/ 0 w 34"/>
                      <a:gd name="T31" fmla="*/ 18 h 36"/>
                      <a:gd name="T32" fmla="*/ 0 w 34"/>
                      <a:gd name="T33" fmla="*/ 12 h 36"/>
                      <a:gd name="T34" fmla="*/ 3 w 34"/>
                      <a:gd name="T35" fmla="*/ 7 h 36"/>
                      <a:gd name="T36" fmla="*/ 7 w 34"/>
                      <a:gd name="T37" fmla="*/ 4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4"/>
                        </a:lnTo>
                        <a:lnTo>
                          <a:pt x="31" y="7"/>
                        </a:lnTo>
                        <a:lnTo>
                          <a:pt x="33" y="12"/>
                        </a:lnTo>
                        <a:lnTo>
                          <a:pt x="34" y="18"/>
                        </a:lnTo>
                        <a:lnTo>
                          <a:pt x="33" y="23"/>
                        </a:lnTo>
                        <a:lnTo>
                          <a:pt x="31" y="28"/>
                        </a:lnTo>
                        <a:lnTo>
                          <a:pt x="26" y="33"/>
                        </a:lnTo>
                        <a:lnTo>
                          <a:pt x="21" y="35"/>
                        </a:lnTo>
                        <a:lnTo>
                          <a:pt x="16" y="36"/>
                        </a:lnTo>
                        <a:lnTo>
                          <a:pt x="11" y="35"/>
                        </a:lnTo>
                        <a:lnTo>
                          <a:pt x="7" y="33"/>
                        </a:lnTo>
                        <a:lnTo>
                          <a:pt x="3" y="28"/>
                        </a:lnTo>
                        <a:lnTo>
                          <a:pt x="0" y="23"/>
                        </a:lnTo>
                        <a:lnTo>
                          <a:pt x="0" y="18"/>
                        </a:lnTo>
                        <a:lnTo>
                          <a:pt x="0" y="12"/>
                        </a:lnTo>
                        <a:lnTo>
                          <a:pt x="3" y="7"/>
                        </a:lnTo>
                        <a:lnTo>
                          <a:pt x="7" y="4"/>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99"/>
                  <p:cNvSpPr>
                    <a:spLocks noEditPoints="1"/>
                  </p:cNvSpPr>
                  <p:nvPr/>
                </p:nvSpPr>
                <p:spPr bwMode="auto">
                  <a:xfrm>
                    <a:off x="969963" y="4965700"/>
                    <a:ext cx="100012" cy="152400"/>
                  </a:xfrm>
                  <a:custGeom>
                    <a:avLst/>
                    <a:gdLst>
                      <a:gd name="T0" fmla="*/ 63 w 126"/>
                      <a:gd name="T1" fmla="*/ 20 h 193"/>
                      <a:gd name="T2" fmla="*/ 51 w 126"/>
                      <a:gd name="T3" fmla="*/ 23 h 193"/>
                      <a:gd name="T4" fmla="*/ 40 w 126"/>
                      <a:gd name="T5" fmla="*/ 33 h 193"/>
                      <a:gd name="T6" fmla="*/ 31 w 126"/>
                      <a:gd name="T7" fmla="*/ 48 h 193"/>
                      <a:gd name="T8" fmla="*/ 27 w 126"/>
                      <a:gd name="T9" fmla="*/ 71 h 193"/>
                      <a:gd name="T10" fmla="*/ 25 w 126"/>
                      <a:gd name="T11" fmla="*/ 97 h 193"/>
                      <a:gd name="T12" fmla="*/ 27 w 126"/>
                      <a:gd name="T13" fmla="*/ 125 h 193"/>
                      <a:gd name="T14" fmla="*/ 31 w 126"/>
                      <a:gd name="T15" fmla="*/ 144 h 193"/>
                      <a:gd name="T16" fmla="*/ 40 w 126"/>
                      <a:gd name="T17" fmla="*/ 161 h 193"/>
                      <a:gd name="T18" fmla="*/ 49 w 126"/>
                      <a:gd name="T19" fmla="*/ 171 h 193"/>
                      <a:gd name="T20" fmla="*/ 63 w 126"/>
                      <a:gd name="T21" fmla="*/ 174 h 193"/>
                      <a:gd name="T22" fmla="*/ 77 w 126"/>
                      <a:gd name="T23" fmla="*/ 171 h 193"/>
                      <a:gd name="T24" fmla="*/ 87 w 126"/>
                      <a:gd name="T25" fmla="*/ 159 h 193"/>
                      <a:gd name="T26" fmla="*/ 95 w 126"/>
                      <a:gd name="T27" fmla="*/ 144 h 193"/>
                      <a:gd name="T28" fmla="*/ 99 w 126"/>
                      <a:gd name="T29" fmla="*/ 121 h 193"/>
                      <a:gd name="T30" fmla="*/ 100 w 126"/>
                      <a:gd name="T31" fmla="*/ 95 h 193"/>
                      <a:gd name="T32" fmla="*/ 99 w 126"/>
                      <a:gd name="T33" fmla="*/ 71 h 193"/>
                      <a:gd name="T34" fmla="*/ 95 w 126"/>
                      <a:gd name="T35" fmla="*/ 49 h 193"/>
                      <a:gd name="T36" fmla="*/ 87 w 126"/>
                      <a:gd name="T37" fmla="*/ 33 h 193"/>
                      <a:gd name="T38" fmla="*/ 77 w 126"/>
                      <a:gd name="T39" fmla="*/ 23 h 193"/>
                      <a:gd name="T40" fmla="*/ 63 w 126"/>
                      <a:gd name="T41" fmla="*/ 20 h 193"/>
                      <a:gd name="T42" fmla="*/ 64 w 126"/>
                      <a:gd name="T43" fmla="*/ 0 h 193"/>
                      <a:gd name="T44" fmla="*/ 85 w 126"/>
                      <a:gd name="T45" fmla="*/ 5 h 193"/>
                      <a:gd name="T46" fmla="*/ 103 w 126"/>
                      <a:gd name="T47" fmla="*/ 17 h 193"/>
                      <a:gd name="T48" fmla="*/ 115 w 126"/>
                      <a:gd name="T49" fmla="*/ 36 h 193"/>
                      <a:gd name="T50" fmla="*/ 123 w 126"/>
                      <a:gd name="T51" fmla="*/ 62 h 193"/>
                      <a:gd name="T52" fmla="*/ 126 w 126"/>
                      <a:gd name="T53" fmla="*/ 95 h 193"/>
                      <a:gd name="T54" fmla="*/ 123 w 126"/>
                      <a:gd name="T55" fmla="*/ 130 h 193"/>
                      <a:gd name="T56" fmla="*/ 115 w 126"/>
                      <a:gd name="T57" fmla="*/ 156 h 193"/>
                      <a:gd name="T58" fmla="*/ 102 w 126"/>
                      <a:gd name="T59" fmla="*/ 177 h 193"/>
                      <a:gd name="T60" fmla="*/ 84 w 126"/>
                      <a:gd name="T61" fmla="*/ 189 h 193"/>
                      <a:gd name="T62" fmla="*/ 61 w 126"/>
                      <a:gd name="T63" fmla="*/ 193 h 193"/>
                      <a:gd name="T64" fmla="*/ 41 w 126"/>
                      <a:gd name="T65" fmla="*/ 189 h 193"/>
                      <a:gd name="T66" fmla="*/ 25 w 126"/>
                      <a:gd name="T67" fmla="*/ 177 h 193"/>
                      <a:gd name="T68" fmla="*/ 12 w 126"/>
                      <a:gd name="T69" fmla="*/ 157 h 193"/>
                      <a:gd name="T70" fmla="*/ 2 w 126"/>
                      <a:gd name="T71" fmla="*/ 131 h 193"/>
                      <a:gd name="T72" fmla="*/ 0 w 126"/>
                      <a:gd name="T73" fmla="*/ 97 h 193"/>
                      <a:gd name="T74" fmla="*/ 2 w 126"/>
                      <a:gd name="T75" fmla="*/ 69 h 193"/>
                      <a:gd name="T76" fmla="*/ 9 w 126"/>
                      <a:gd name="T77" fmla="*/ 44 h 193"/>
                      <a:gd name="T78" fmla="*/ 18 w 126"/>
                      <a:gd name="T79" fmla="*/ 25 h 193"/>
                      <a:gd name="T80" fmla="*/ 31 w 126"/>
                      <a:gd name="T81" fmla="*/ 12 h 193"/>
                      <a:gd name="T82" fmla="*/ 46 w 126"/>
                      <a:gd name="T83" fmla="*/ 4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20"/>
                        </a:moveTo>
                        <a:lnTo>
                          <a:pt x="51" y="23"/>
                        </a:lnTo>
                        <a:lnTo>
                          <a:pt x="40" y="33"/>
                        </a:lnTo>
                        <a:lnTo>
                          <a:pt x="31" y="48"/>
                        </a:lnTo>
                        <a:lnTo>
                          <a:pt x="27" y="71"/>
                        </a:lnTo>
                        <a:lnTo>
                          <a:pt x="25" y="97"/>
                        </a:lnTo>
                        <a:lnTo>
                          <a:pt x="27" y="125"/>
                        </a:lnTo>
                        <a:lnTo>
                          <a:pt x="31" y="144"/>
                        </a:lnTo>
                        <a:lnTo>
                          <a:pt x="40" y="161"/>
                        </a:lnTo>
                        <a:lnTo>
                          <a:pt x="49" y="171"/>
                        </a:lnTo>
                        <a:lnTo>
                          <a:pt x="63" y="174"/>
                        </a:lnTo>
                        <a:lnTo>
                          <a:pt x="77" y="171"/>
                        </a:lnTo>
                        <a:lnTo>
                          <a:pt x="87" y="159"/>
                        </a:lnTo>
                        <a:lnTo>
                          <a:pt x="95" y="144"/>
                        </a:lnTo>
                        <a:lnTo>
                          <a:pt x="99" y="121"/>
                        </a:lnTo>
                        <a:lnTo>
                          <a:pt x="100" y="95"/>
                        </a:lnTo>
                        <a:lnTo>
                          <a:pt x="99" y="71"/>
                        </a:lnTo>
                        <a:lnTo>
                          <a:pt x="95" y="49"/>
                        </a:lnTo>
                        <a:lnTo>
                          <a:pt x="87" y="33"/>
                        </a:lnTo>
                        <a:lnTo>
                          <a:pt x="77" y="23"/>
                        </a:lnTo>
                        <a:lnTo>
                          <a:pt x="63" y="20"/>
                        </a:lnTo>
                        <a:close/>
                        <a:moveTo>
                          <a:pt x="64" y="0"/>
                        </a:moveTo>
                        <a:lnTo>
                          <a:pt x="85" y="5"/>
                        </a:lnTo>
                        <a:lnTo>
                          <a:pt x="103" y="17"/>
                        </a:lnTo>
                        <a:lnTo>
                          <a:pt x="115" y="36"/>
                        </a:lnTo>
                        <a:lnTo>
                          <a:pt x="123" y="62"/>
                        </a:lnTo>
                        <a:lnTo>
                          <a:pt x="126" y="95"/>
                        </a:lnTo>
                        <a:lnTo>
                          <a:pt x="123" y="130"/>
                        </a:lnTo>
                        <a:lnTo>
                          <a:pt x="115" y="156"/>
                        </a:lnTo>
                        <a:lnTo>
                          <a:pt x="102" y="177"/>
                        </a:lnTo>
                        <a:lnTo>
                          <a:pt x="84" y="189"/>
                        </a:lnTo>
                        <a:lnTo>
                          <a:pt x="61" y="193"/>
                        </a:lnTo>
                        <a:lnTo>
                          <a:pt x="41" y="189"/>
                        </a:lnTo>
                        <a:lnTo>
                          <a:pt x="25" y="177"/>
                        </a:lnTo>
                        <a:lnTo>
                          <a:pt x="12" y="157"/>
                        </a:lnTo>
                        <a:lnTo>
                          <a:pt x="2" y="131"/>
                        </a:lnTo>
                        <a:lnTo>
                          <a:pt x="0" y="97"/>
                        </a:lnTo>
                        <a:lnTo>
                          <a:pt x="2" y="69"/>
                        </a:lnTo>
                        <a:lnTo>
                          <a:pt x="9" y="44"/>
                        </a:lnTo>
                        <a:lnTo>
                          <a:pt x="18" y="25"/>
                        </a:lnTo>
                        <a:lnTo>
                          <a:pt x="31" y="12"/>
                        </a:lnTo>
                        <a:lnTo>
                          <a:pt x="46" y="4"/>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Line 300"/>
                  <p:cNvSpPr>
                    <a:spLocks noChangeShapeType="1"/>
                  </p:cNvSpPr>
                  <p:nvPr/>
                </p:nvSpPr>
                <p:spPr bwMode="auto">
                  <a:xfrm flipH="1">
                    <a:off x="1201738" y="43275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301"/>
                  <p:cNvSpPr>
                    <a:spLocks noChangeArrowheads="1"/>
                  </p:cNvSpPr>
                  <p:nvPr/>
                </p:nvSpPr>
                <p:spPr bwMode="auto">
                  <a:xfrm>
                    <a:off x="647700" y="4313238"/>
                    <a:ext cx="117475" cy="12700"/>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2"/>
                  <p:cNvSpPr>
                    <a:spLocks noEditPoints="1"/>
                  </p:cNvSpPr>
                  <p:nvPr/>
                </p:nvSpPr>
                <p:spPr bwMode="auto">
                  <a:xfrm>
                    <a:off x="781050" y="4229100"/>
                    <a:ext cx="100012" cy="153987"/>
                  </a:xfrm>
                  <a:custGeom>
                    <a:avLst/>
                    <a:gdLst>
                      <a:gd name="T0" fmla="*/ 63 w 126"/>
                      <a:gd name="T1" fmla="*/ 19 h 193"/>
                      <a:gd name="T2" fmla="*/ 51 w 126"/>
                      <a:gd name="T3" fmla="*/ 22 h 193"/>
                      <a:gd name="T4" fmla="*/ 40 w 126"/>
                      <a:gd name="T5" fmla="*/ 32 h 193"/>
                      <a:gd name="T6" fmla="*/ 31 w 126"/>
                      <a:gd name="T7" fmla="*/ 47 h 193"/>
                      <a:gd name="T8" fmla="*/ 27 w 126"/>
                      <a:gd name="T9" fmla="*/ 70 h 193"/>
                      <a:gd name="T10" fmla="*/ 25 w 126"/>
                      <a:gd name="T11" fmla="*/ 98 h 193"/>
                      <a:gd name="T12" fmla="*/ 27 w 126"/>
                      <a:gd name="T13" fmla="*/ 124 h 193"/>
                      <a:gd name="T14" fmla="*/ 31 w 126"/>
                      <a:gd name="T15" fmla="*/ 145 h 193"/>
                      <a:gd name="T16" fmla="*/ 40 w 126"/>
                      <a:gd name="T17" fmla="*/ 160 h 193"/>
                      <a:gd name="T18" fmla="*/ 51 w 126"/>
                      <a:gd name="T19" fmla="*/ 170 h 193"/>
                      <a:gd name="T20" fmla="*/ 63 w 126"/>
                      <a:gd name="T21" fmla="*/ 173 h 193"/>
                      <a:gd name="T22" fmla="*/ 77 w 126"/>
                      <a:gd name="T23" fmla="*/ 170 h 193"/>
                      <a:gd name="T24" fmla="*/ 87 w 126"/>
                      <a:gd name="T25" fmla="*/ 160 h 193"/>
                      <a:gd name="T26" fmla="*/ 95 w 126"/>
                      <a:gd name="T27" fmla="*/ 144 h 193"/>
                      <a:gd name="T28" fmla="*/ 99 w 126"/>
                      <a:gd name="T29" fmla="*/ 122 h 193"/>
                      <a:gd name="T30" fmla="*/ 100 w 126"/>
                      <a:gd name="T31" fmla="*/ 94 h 193"/>
                      <a:gd name="T32" fmla="*/ 99 w 126"/>
                      <a:gd name="T33" fmla="*/ 70 h 193"/>
                      <a:gd name="T34" fmla="*/ 95 w 126"/>
                      <a:gd name="T35" fmla="*/ 49 h 193"/>
                      <a:gd name="T36" fmla="*/ 87 w 126"/>
                      <a:gd name="T37" fmla="*/ 32 h 193"/>
                      <a:gd name="T38" fmla="*/ 77 w 126"/>
                      <a:gd name="T39" fmla="*/ 22 h 193"/>
                      <a:gd name="T40" fmla="*/ 63 w 126"/>
                      <a:gd name="T41" fmla="*/ 19 h 193"/>
                      <a:gd name="T42" fmla="*/ 64 w 126"/>
                      <a:gd name="T43" fmla="*/ 0 h 193"/>
                      <a:gd name="T44" fmla="*/ 85 w 126"/>
                      <a:gd name="T45" fmla="*/ 4 h 193"/>
                      <a:gd name="T46" fmla="*/ 103 w 126"/>
                      <a:gd name="T47" fmla="*/ 16 h 193"/>
                      <a:gd name="T48" fmla="*/ 117 w 126"/>
                      <a:gd name="T49" fmla="*/ 36 h 193"/>
                      <a:gd name="T50" fmla="*/ 123 w 126"/>
                      <a:gd name="T51" fmla="*/ 62 h 193"/>
                      <a:gd name="T52" fmla="*/ 126 w 126"/>
                      <a:gd name="T53" fmla="*/ 94 h 193"/>
                      <a:gd name="T54" fmla="*/ 123 w 126"/>
                      <a:gd name="T55" fmla="*/ 129 h 193"/>
                      <a:gd name="T56" fmla="*/ 115 w 126"/>
                      <a:gd name="T57" fmla="*/ 157 h 193"/>
                      <a:gd name="T58" fmla="*/ 102 w 126"/>
                      <a:gd name="T59" fmla="*/ 176 h 193"/>
                      <a:gd name="T60" fmla="*/ 84 w 126"/>
                      <a:gd name="T61" fmla="*/ 188 h 193"/>
                      <a:gd name="T62" fmla="*/ 61 w 126"/>
                      <a:gd name="T63" fmla="*/ 193 h 193"/>
                      <a:gd name="T64" fmla="*/ 41 w 126"/>
                      <a:gd name="T65" fmla="*/ 188 h 193"/>
                      <a:gd name="T66" fmla="*/ 25 w 126"/>
                      <a:gd name="T67" fmla="*/ 176 h 193"/>
                      <a:gd name="T68" fmla="*/ 12 w 126"/>
                      <a:gd name="T69" fmla="*/ 157 h 193"/>
                      <a:gd name="T70" fmla="*/ 4 w 126"/>
                      <a:gd name="T71" fmla="*/ 131 h 193"/>
                      <a:gd name="T72" fmla="*/ 0 w 126"/>
                      <a:gd name="T73" fmla="*/ 96 h 193"/>
                      <a:gd name="T74" fmla="*/ 2 w 126"/>
                      <a:gd name="T75" fmla="*/ 68 h 193"/>
                      <a:gd name="T76" fmla="*/ 9 w 126"/>
                      <a:gd name="T77" fmla="*/ 44 h 193"/>
                      <a:gd name="T78" fmla="*/ 18 w 126"/>
                      <a:gd name="T79" fmla="*/ 24 h 193"/>
                      <a:gd name="T80" fmla="*/ 31 w 126"/>
                      <a:gd name="T81" fmla="*/ 11 h 193"/>
                      <a:gd name="T82" fmla="*/ 46 w 126"/>
                      <a:gd name="T83" fmla="*/ 3 h 193"/>
                      <a:gd name="T84" fmla="*/ 64 w 126"/>
                      <a:gd name="T8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3">
                        <a:moveTo>
                          <a:pt x="63" y="19"/>
                        </a:moveTo>
                        <a:lnTo>
                          <a:pt x="51" y="22"/>
                        </a:lnTo>
                        <a:lnTo>
                          <a:pt x="40" y="32"/>
                        </a:lnTo>
                        <a:lnTo>
                          <a:pt x="31" y="47"/>
                        </a:lnTo>
                        <a:lnTo>
                          <a:pt x="27" y="70"/>
                        </a:lnTo>
                        <a:lnTo>
                          <a:pt x="25" y="98"/>
                        </a:lnTo>
                        <a:lnTo>
                          <a:pt x="27" y="124"/>
                        </a:lnTo>
                        <a:lnTo>
                          <a:pt x="31" y="145"/>
                        </a:lnTo>
                        <a:lnTo>
                          <a:pt x="40" y="160"/>
                        </a:lnTo>
                        <a:lnTo>
                          <a:pt x="51" y="170"/>
                        </a:lnTo>
                        <a:lnTo>
                          <a:pt x="63" y="173"/>
                        </a:lnTo>
                        <a:lnTo>
                          <a:pt x="77" y="170"/>
                        </a:lnTo>
                        <a:lnTo>
                          <a:pt x="87" y="160"/>
                        </a:lnTo>
                        <a:lnTo>
                          <a:pt x="95" y="144"/>
                        </a:lnTo>
                        <a:lnTo>
                          <a:pt x="99" y="122"/>
                        </a:lnTo>
                        <a:lnTo>
                          <a:pt x="100" y="94"/>
                        </a:lnTo>
                        <a:lnTo>
                          <a:pt x="99" y="70"/>
                        </a:lnTo>
                        <a:lnTo>
                          <a:pt x="95" y="49"/>
                        </a:lnTo>
                        <a:lnTo>
                          <a:pt x="87" y="32"/>
                        </a:lnTo>
                        <a:lnTo>
                          <a:pt x="77" y="22"/>
                        </a:lnTo>
                        <a:lnTo>
                          <a:pt x="63" y="19"/>
                        </a:lnTo>
                        <a:close/>
                        <a:moveTo>
                          <a:pt x="64" y="0"/>
                        </a:moveTo>
                        <a:lnTo>
                          <a:pt x="85" y="4"/>
                        </a:lnTo>
                        <a:lnTo>
                          <a:pt x="103" y="16"/>
                        </a:lnTo>
                        <a:lnTo>
                          <a:pt x="117" y="36"/>
                        </a:lnTo>
                        <a:lnTo>
                          <a:pt x="123" y="62"/>
                        </a:lnTo>
                        <a:lnTo>
                          <a:pt x="126" y="94"/>
                        </a:lnTo>
                        <a:lnTo>
                          <a:pt x="123" y="129"/>
                        </a:lnTo>
                        <a:lnTo>
                          <a:pt x="115" y="157"/>
                        </a:lnTo>
                        <a:lnTo>
                          <a:pt x="102" y="176"/>
                        </a:lnTo>
                        <a:lnTo>
                          <a:pt x="84" y="188"/>
                        </a:lnTo>
                        <a:lnTo>
                          <a:pt x="61" y="193"/>
                        </a:lnTo>
                        <a:lnTo>
                          <a:pt x="41" y="188"/>
                        </a:lnTo>
                        <a:lnTo>
                          <a:pt x="25" y="176"/>
                        </a:lnTo>
                        <a:lnTo>
                          <a:pt x="12" y="157"/>
                        </a:lnTo>
                        <a:lnTo>
                          <a:pt x="4" y="131"/>
                        </a:lnTo>
                        <a:lnTo>
                          <a:pt x="0" y="96"/>
                        </a:lnTo>
                        <a:lnTo>
                          <a:pt x="2" y="68"/>
                        </a:lnTo>
                        <a:lnTo>
                          <a:pt x="9" y="44"/>
                        </a:lnTo>
                        <a:lnTo>
                          <a:pt x="18" y="24"/>
                        </a:lnTo>
                        <a:lnTo>
                          <a:pt x="31" y="11"/>
                        </a:lnTo>
                        <a:lnTo>
                          <a:pt x="46" y="3"/>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03"/>
                  <p:cNvSpPr>
                    <a:spLocks/>
                  </p:cNvSpPr>
                  <p:nvPr/>
                </p:nvSpPr>
                <p:spPr bwMode="auto">
                  <a:xfrm>
                    <a:off x="911225" y="4354513"/>
                    <a:ext cx="26987" cy="28575"/>
                  </a:xfrm>
                  <a:custGeom>
                    <a:avLst/>
                    <a:gdLst>
                      <a:gd name="T0" fmla="*/ 16 w 34"/>
                      <a:gd name="T1" fmla="*/ 0 h 36"/>
                      <a:gd name="T2" fmla="*/ 23 w 34"/>
                      <a:gd name="T3" fmla="*/ 0 h 36"/>
                      <a:gd name="T4" fmla="*/ 26 w 34"/>
                      <a:gd name="T5" fmla="*/ 3 h 36"/>
                      <a:gd name="T6" fmla="*/ 31 w 34"/>
                      <a:gd name="T7" fmla="*/ 6 h 36"/>
                      <a:gd name="T8" fmla="*/ 33 w 34"/>
                      <a:gd name="T9" fmla="*/ 11 h 36"/>
                      <a:gd name="T10" fmla="*/ 34 w 34"/>
                      <a:gd name="T11" fmla="*/ 18 h 36"/>
                      <a:gd name="T12" fmla="*/ 33 w 34"/>
                      <a:gd name="T13" fmla="*/ 23 h 36"/>
                      <a:gd name="T14" fmla="*/ 31 w 34"/>
                      <a:gd name="T15" fmla="*/ 28 h 36"/>
                      <a:gd name="T16" fmla="*/ 26 w 34"/>
                      <a:gd name="T17" fmla="*/ 32 h 36"/>
                      <a:gd name="T18" fmla="*/ 21 w 34"/>
                      <a:gd name="T19" fmla="*/ 34 h 36"/>
                      <a:gd name="T20" fmla="*/ 16 w 34"/>
                      <a:gd name="T21" fmla="*/ 36 h 36"/>
                      <a:gd name="T22" fmla="*/ 11 w 34"/>
                      <a:gd name="T23" fmla="*/ 34 h 36"/>
                      <a:gd name="T24" fmla="*/ 7 w 34"/>
                      <a:gd name="T25" fmla="*/ 32 h 36"/>
                      <a:gd name="T26" fmla="*/ 3 w 34"/>
                      <a:gd name="T27" fmla="*/ 28 h 36"/>
                      <a:gd name="T28" fmla="*/ 0 w 34"/>
                      <a:gd name="T29" fmla="*/ 23 h 36"/>
                      <a:gd name="T30" fmla="*/ 0 w 34"/>
                      <a:gd name="T31" fmla="*/ 18 h 36"/>
                      <a:gd name="T32" fmla="*/ 0 w 34"/>
                      <a:gd name="T33" fmla="*/ 11 h 36"/>
                      <a:gd name="T34" fmla="*/ 3 w 34"/>
                      <a:gd name="T35" fmla="*/ 6 h 36"/>
                      <a:gd name="T36" fmla="*/ 7 w 34"/>
                      <a:gd name="T37" fmla="*/ 3 h 36"/>
                      <a:gd name="T38" fmla="*/ 11 w 34"/>
                      <a:gd name="T39" fmla="*/ 0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0"/>
                        </a:lnTo>
                        <a:lnTo>
                          <a:pt x="26" y="3"/>
                        </a:lnTo>
                        <a:lnTo>
                          <a:pt x="31" y="6"/>
                        </a:lnTo>
                        <a:lnTo>
                          <a:pt x="33" y="11"/>
                        </a:lnTo>
                        <a:lnTo>
                          <a:pt x="34" y="18"/>
                        </a:lnTo>
                        <a:lnTo>
                          <a:pt x="33" y="23"/>
                        </a:lnTo>
                        <a:lnTo>
                          <a:pt x="31" y="28"/>
                        </a:lnTo>
                        <a:lnTo>
                          <a:pt x="26" y="32"/>
                        </a:lnTo>
                        <a:lnTo>
                          <a:pt x="21" y="34"/>
                        </a:lnTo>
                        <a:lnTo>
                          <a:pt x="16" y="36"/>
                        </a:lnTo>
                        <a:lnTo>
                          <a:pt x="11" y="34"/>
                        </a:lnTo>
                        <a:lnTo>
                          <a:pt x="7" y="32"/>
                        </a:lnTo>
                        <a:lnTo>
                          <a:pt x="3" y="28"/>
                        </a:lnTo>
                        <a:lnTo>
                          <a:pt x="0" y="23"/>
                        </a:lnTo>
                        <a:lnTo>
                          <a:pt x="0" y="18"/>
                        </a:lnTo>
                        <a:lnTo>
                          <a:pt x="0" y="11"/>
                        </a:lnTo>
                        <a:lnTo>
                          <a:pt x="3" y="6"/>
                        </a:lnTo>
                        <a:lnTo>
                          <a:pt x="7" y="3"/>
                        </a:lnTo>
                        <a:lnTo>
                          <a:pt x="11"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04"/>
                  <p:cNvSpPr>
                    <a:spLocks/>
                  </p:cNvSpPr>
                  <p:nvPr/>
                </p:nvSpPr>
                <p:spPr bwMode="auto">
                  <a:xfrm>
                    <a:off x="971550" y="4232275"/>
                    <a:ext cx="90487" cy="150812"/>
                  </a:xfrm>
                  <a:custGeom>
                    <a:avLst/>
                    <a:gdLst>
                      <a:gd name="T0" fmla="*/ 23 w 115"/>
                      <a:gd name="T1" fmla="*/ 0 h 190"/>
                      <a:gd name="T2" fmla="*/ 111 w 115"/>
                      <a:gd name="T3" fmla="*/ 0 h 190"/>
                      <a:gd name="T4" fmla="*/ 111 w 115"/>
                      <a:gd name="T5" fmla="*/ 21 h 190"/>
                      <a:gd name="T6" fmla="*/ 41 w 115"/>
                      <a:gd name="T7" fmla="*/ 21 h 190"/>
                      <a:gd name="T8" fmla="*/ 33 w 115"/>
                      <a:gd name="T9" fmla="*/ 69 h 190"/>
                      <a:gd name="T10" fmla="*/ 38 w 115"/>
                      <a:gd name="T11" fmla="*/ 69 h 190"/>
                      <a:gd name="T12" fmla="*/ 43 w 115"/>
                      <a:gd name="T13" fmla="*/ 69 h 190"/>
                      <a:gd name="T14" fmla="*/ 47 w 115"/>
                      <a:gd name="T15" fmla="*/ 69 h 190"/>
                      <a:gd name="T16" fmla="*/ 69 w 115"/>
                      <a:gd name="T17" fmla="*/ 70 h 190"/>
                      <a:gd name="T18" fmla="*/ 88 w 115"/>
                      <a:gd name="T19" fmla="*/ 78 h 190"/>
                      <a:gd name="T20" fmla="*/ 101 w 115"/>
                      <a:gd name="T21" fmla="*/ 88 h 190"/>
                      <a:gd name="T22" fmla="*/ 111 w 115"/>
                      <a:gd name="T23" fmla="*/ 105 h 190"/>
                      <a:gd name="T24" fmla="*/ 115 w 115"/>
                      <a:gd name="T25" fmla="*/ 126 h 190"/>
                      <a:gd name="T26" fmla="*/ 111 w 115"/>
                      <a:gd name="T27" fmla="*/ 147 h 190"/>
                      <a:gd name="T28" fmla="*/ 101 w 115"/>
                      <a:gd name="T29" fmla="*/ 164 h 190"/>
                      <a:gd name="T30" fmla="*/ 87 w 115"/>
                      <a:gd name="T31" fmla="*/ 177 h 190"/>
                      <a:gd name="T32" fmla="*/ 69 w 115"/>
                      <a:gd name="T33" fmla="*/ 186 h 190"/>
                      <a:gd name="T34" fmla="*/ 46 w 115"/>
                      <a:gd name="T35" fmla="*/ 190 h 190"/>
                      <a:gd name="T36" fmla="*/ 26 w 115"/>
                      <a:gd name="T37" fmla="*/ 188 h 190"/>
                      <a:gd name="T38" fmla="*/ 11 w 115"/>
                      <a:gd name="T39" fmla="*/ 183 h 190"/>
                      <a:gd name="T40" fmla="*/ 0 w 115"/>
                      <a:gd name="T41" fmla="*/ 178 h 190"/>
                      <a:gd name="T42" fmla="*/ 5 w 115"/>
                      <a:gd name="T43" fmla="*/ 159 h 190"/>
                      <a:gd name="T44" fmla="*/ 21 w 115"/>
                      <a:gd name="T45" fmla="*/ 165 h 190"/>
                      <a:gd name="T46" fmla="*/ 46 w 115"/>
                      <a:gd name="T47" fmla="*/ 168 h 190"/>
                      <a:gd name="T48" fmla="*/ 62 w 115"/>
                      <a:gd name="T49" fmla="*/ 167 h 190"/>
                      <a:gd name="T50" fmla="*/ 77 w 115"/>
                      <a:gd name="T51" fmla="*/ 159 h 190"/>
                      <a:gd name="T52" fmla="*/ 87 w 115"/>
                      <a:gd name="T53" fmla="*/ 146 h 190"/>
                      <a:gd name="T54" fmla="*/ 90 w 115"/>
                      <a:gd name="T55" fmla="*/ 129 h 190"/>
                      <a:gd name="T56" fmla="*/ 87 w 115"/>
                      <a:gd name="T57" fmla="*/ 114 h 190"/>
                      <a:gd name="T58" fmla="*/ 82 w 115"/>
                      <a:gd name="T59" fmla="*/ 105 h 190"/>
                      <a:gd name="T60" fmla="*/ 70 w 115"/>
                      <a:gd name="T61" fmla="*/ 95 h 190"/>
                      <a:gd name="T62" fmla="*/ 56 w 115"/>
                      <a:gd name="T63" fmla="*/ 90 h 190"/>
                      <a:gd name="T64" fmla="*/ 36 w 115"/>
                      <a:gd name="T65" fmla="*/ 88 h 190"/>
                      <a:gd name="T66" fmla="*/ 26 w 115"/>
                      <a:gd name="T67" fmla="*/ 88 h 190"/>
                      <a:gd name="T68" fmla="*/ 18 w 115"/>
                      <a:gd name="T69" fmla="*/ 88 h 190"/>
                      <a:gd name="T70" fmla="*/ 10 w 115"/>
                      <a:gd name="T71" fmla="*/ 90 h 190"/>
                      <a:gd name="T72" fmla="*/ 23 w 115"/>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90">
                        <a:moveTo>
                          <a:pt x="23" y="0"/>
                        </a:moveTo>
                        <a:lnTo>
                          <a:pt x="111" y="0"/>
                        </a:lnTo>
                        <a:lnTo>
                          <a:pt x="111" y="21"/>
                        </a:lnTo>
                        <a:lnTo>
                          <a:pt x="41" y="21"/>
                        </a:lnTo>
                        <a:lnTo>
                          <a:pt x="33" y="69"/>
                        </a:lnTo>
                        <a:lnTo>
                          <a:pt x="38" y="69"/>
                        </a:lnTo>
                        <a:lnTo>
                          <a:pt x="43" y="69"/>
                        </a:lnTo>
                        <a:lnTo>
                          <a:pt x="47" y="69"/>
                        </a:lnTo>
                        <a:lnTo>
                          <a:pt x="69" y="70"/>
                        </a:lnTo>
                        <a:lnTo>
                          <a:pt x="88" y="78"/>
                        </a:lnTo>
                        <a:lnTo>
                          <a:pt x="101" y="88"/>
                        </a:lnTo>
                        <a:lnTo>
                          <a:pt x="111" y="105"/>
                        </a:lnTo>
                        <a:lnTo>
                          <a:pt x="115" y="126"/>
                        </a:lnTo>
                        <a:lnTo>
                          <a:pt x="111" y="147"/>
                        </a:lnTo>
                        <a:lnTo>
                          <a:pt x="101" y="164"/>
                        </a:lnTo>
                        <a:lnTo>
                          <a:pt x="87" y="177"/>
                        </a:lnTo>
                        <a:lnTo>
                          <a:pt x="69" y="186"/>
                        </a:lnTo>
                        <a:lnTo>
                          <a:pt x="46" y="190"/>
                        </a:lnTo>
                        <a:lnTo>
                          <a:pt x="26" y="188"/>
                        </a:lnTo>
                        <a:lnTo>
                          <a:pt x="11" y="183"/>
                        </a:lnTo>
                        <a:lnTo>
                          <a:pt x="0" y="178"/>
                        </a:lnTo>
                        <a:lnTo>
                          <a:pt x="5" y="159"/>
                        </a:lnTo>
                        <a:lnTo>
                          <a:pt x="21" y="165"/>
                        </a:lnTo>
                        <a:lnTo>
                          <a:pt x="46" y="168"/>
                        </a:lnTo>
                        <a:lnTo>
                          <a:pt x="62" y="167"/>
                        </a:lnTo>
                        <a:lnTo>
                          <a:pt x="77" y="159"/>
                        </a:lnTo>
                        <a:lnTo>
                          <a:pt x="87" y="146"/>
                        </a:lnTo>
                        <a:lnTo>
                          <a:pt x="90" y="129"/>
                        </a:lnTo>
                        <a:lnTo>
                          <a:pt x="87" y="114"/>
                        </a:lnTo>
                        <a:lnTo>
                          <a:pt x="82" y="105"/>
                        </a:lnTo>
                        <a:lnTo>
                          <a:pt x="70" y="95"/>
                        </a:lnTo>
                        <a:lnTo>
                          <a:pt x="56" y="90"/>
                        </a:lnTo>
                        <a:lnTo>
                          <a:pt x="36" y="88"/>
                        </a:lnTo>
                        <a:lnTo>
                          <a:pt x="26" y="88"/>
                        </a:lnTo>
                        <a:lnTo>
                          <a:pt x="18" y="88"/>
                        </a:lnTo>
                        <a:lnTo>
                          <a:pt x="10" y="90"/>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Line 305"/>
                  <p:cNvSpPr>
                    <a:spLocks noChangeShapeType="1"/>
                  </p:cNvSpPr>
                  <p:nvPr/>
                </p:nvSpPr>
                <p:spPr bwMode="auto">
                  <a:xfrm flipH="1">
                    <a:off x="1201738" y="3590925"/>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Freeform 306"/>
                  <p:cNvSpPr>
                    <a:spLocks noEditPoints="1"/>
                  </p:cNvSpPr>
                  <p:nvPr/>
                </p:nvSpPr>
                <p:spPr bwMode="auto">
                  <a:xfrm>
                    <a:off x="781050" y="3495675"/>
                    <a:ext cx="100012" cy="152400"/>
                  </a:xfrm>
                  <a:custGeom>
                    <a:avLst/>
                    <a:gdLst>
                      <a:gd name="T0" fmla="*/ 63 w 126"/>
                      <a:gd name="T1" fmla="*/ 20 h 192"/>
                      <a:gd name="T2" fmla="*/ 51 w 126"/>
                      <a:gd name="T3" fmla="*/ 23 h 192"/>
                      <a:gd name="T4" fmla="*/ 41 w 126"/>
                      <a:gd name="T5" fmla="*/ 32 h 192"/>
                      <a:gd name="T6" fmla="*/ 33 w 126"/>
                      <a:gd name="T7" fmla="*/ 48 h 192"/>
                      <a:gd name="T8" fmla="*/ 27 w 126"/>
                      <a:gd name="T9" fmla="*/ 69 h 192"/>
                      <a:gd name="T10" fmla="*/ 25 w 126"/>
                      <a:gd name="T11" fmla="*/ 97 h 192"/>
                      <a:gd name="T12" fmla="*/ 27 w 126"/>
                      <a:gd name="T13" fmla="*/ 123 h 192"/>
                      <a:gd name="T14" fmla="*/ 31 w 126"/>
                      <a:gd name="T15" fmla="*/ 145 h 192"/>
                      <a:gd name="T16" fmla="*/ 40 w 126"/>
                      <a:gd name="T17" fmla="*/ 159 h 192"/>
                      <a:gd name="T18" fmla="*/ 51 w 126"/>
                      <a:gd name="T19" fmla="*/ 169 h 192"/>
                      <a:gd name="T20" fmla="*/ 63 w 126"/>
                      <a:gd name="T21" fmla="*/ 172 h 192"/>
                      <a:gd name="T22" fmla="*/ 77 w 126"/>
                      <a:gd name="T23" fmla="*/ 169 h 192"/>
                      <a:gd name="T24" fmla="*/ 87 w 126"/>
                      <a:gd name="T25" fmla="*/ 159 h 192"/>
                      <a:gd name="T26" fmla="*/ 95 w 126"/>
                      <a:gd name="T27" fmla="*/ 143 h 192"/>
                      <a:gd name="T28" fmla="*/ 100 w 126"/>
                      <a:gd name="T29" fmla="*/ 122 h 192"/>
                      <a:gd name="T30" fmla="*/ 102 w 126"/>
                      <a:gd name="T31" fmla="*/ 95 h 192"/>
                      <a:gd name="T32" fmla="*/ 100 w 126"/>
                      <a:gd name="T33" fmla="*/ 69 h 192"/>
                      <a:gd name="T34" fmla="*/ 95 w 126"/>
                      <a:gd name="T35" fmla="*/ 50 h 192"/>
                      <a:gd name="T36" fmla="*/ 89 w 126"/>
                      <a:gd name="T37" fmla="*/ 33 h 192"/>
                      <a:gd name="T38" fmla="*/ 77 w 126"/>
                      <a:gd name="T39" fmla="*/ 23 h 192"/>
                      <a:gd name="T40" fmla="*/ 63 w 126"/>
                      <a:gd name="T41" fmla="*/ 20 h 192"/>
                      <a:gd name="T42" fmla="*/ 64 w 126"/>
                      <a:gd name="T43" fmla="*/ 0 h 192"/>
                      <a:gd name="T44" fmla="*/ 87 w 126"/>
                      <a:gd name="T45" fmla="*/ 4 h 192"/>
                      <a:gd name="T46" fmla="*/ 103 w 126"/>
                      <a:gd name="T47" fmla="*/ 17 h 192"/>
                      <a:gd name="T48" fmla="*/ 117 w 126"/>
                      <a:gd name="T49" fmla="*/ 35 h 192"/>
                      <a:gd name="T50" fmla="*/ 123 w 126"/>
                      <a:gd name="T51" fmla="*/ 61 h 192"/>
                      <a:gd name="T52" fmla="*/ 126 w 126"/>
                      <a:gd name="T53" fmla="*/ 94 h 192"/>
                      <a:gd name="T54" fmla="*/ 123 w 126"/>
                      <a:gd name="T55" fmla="*/ 128 h 192"/>
                      <a:gd name="T56" fmla="*/ 115 w 126"/>
                      <a:gd name="T57" fmla="*/ 156 h 192"/>
                      <a:gd name="T58" fmla="*/ 102 w 126"/>
                      <a:gd name="T59" fmla="*/ 176 h 192"/>
                      <a:gd name="T60" fmla="*/ 84 w 126"/>
                      <a:gd name="T61" fmla="*/ 189 h 192"/>
                      <a:gd name="T62" fmla="*/ 63 w 126"/>
                      <a:gd name="T63" fmla="*/ 192 h 192"/>
                      <a:gd name="T64" fmla="*/ 41 w 126"/>
                      <a:gd name="T65" fmla="*/ 189 h 192"/>
                      <a:gd name="T66" fmla="*/ 25 w 126"/>
                      <a:gd name="T67" fmla="*/ 176 h 192"/>
                      <a:gd name="T68" fmla="*/ 12 w 126"/>
                      <a:gd name="T69" fmla="*/ 158 h 192"/>
                      <a:gd name="T70" fmla="*/ 4 w 126"/>
                      <a:gd name="T71" fmla="*/ 130 h 192"/>
                      <a:gd name="T72" fmla="*/ 0 w 126"/>
                      <a:gd name="T73" fmla="*/ 97 h 192"/>
                      <a:gd name="T74" fmla="*/ 2 w 126"/>
                      <a:gd name="T75" fmla="*/ 68 h 192"/>
                      <a:gd name="T76" fmla="*/ 9 w 126"/>
                      <a:gd name="T77" fmla="*/ 43 h 192"/>
                      <a:gd name="T78" fmla="*/ 18 w 126"/>
                      <a:gd name="T79" fmla="*/ 25 h 192"/>
                      <a:gd name="T80" fmla="*/ 31 w 126"/>
                      <a:gd name="T81" fmla="*/ 10 h 192"/>
                      <a:gd name="T82" fmla="*/ 48 w 126"/>
                      <a:gd name="T83" fmla="*/ 2 h 192"/>
                      <a:gd name="T84" fmla="*/ 64 w 126"/>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2">
                        <a:moveTo>
                          <a:pt x="63" y="20"/>
                        </a:moveTo>
                        <a:lnTo>
                          <a:pt x="51" y="23"/>
                        </a:lnTo>
                        <a:lnTo>
                          <a:pt x="41" y="32"/>
                        </a:lnTo>
                        <a:lnTo>
                          <a:pt x="33" y="48"/>
                        </a:lnTo>
                        <a:lnTo>
                          <a:pt x="27" y="69"/>
                        </a:lnTo>
                        <a:lnTo>
                          <a:pt x="25" y="97"/>
                        </a:lnTo>
                        <a:lnTo>
                          <a:pt x="27" y="123"/>
                        </a:lnTo>
                        <a:lnTo>
                          <a:pt x="31" y="145"/>
                        </a:lnTo>
                        <a:lnTo>
                          <a:pt x="40" y="159"/>
                        </a:lnTo>
                        <a:lnTo>
                          <a:pt x="51" y="169"/>
                        </a:lnTo>
                        <a:lnTo>
                          <a:pt x="63" y="172"/>
                        </a:lnTo>
                        <a:lnTo>
                          <a:pt x="77" y="169"/>
                        </a:lnTo>
                        <a:lnTo>
                          <a:pt x="87" y="159"/>
                        </a:lnTo>
                        <a:lnTo>
                          <a:pt x="95" y="143"/>
                        </a:lnTo>
                        <a:lnTo>
                          <a:pt x="100" y="122"/>
                        </a:lnTo>
                        <a:lnTo>
                          <a:pt x="102" y="95"/>
                        </a:lnTo>
                        <a:lnTo>
                          <a:pt x="100" y="69"/>
                        </a:lnTo>
                        <a:lnTo>
                          <a:pt x="95" y="50"/>
                        </a:lnTo>
                        <a:lnTo>
                          <a:pt x="89" y="33"/>
                        </a:lnTo>
                        <a:lnTo>
                          <a:pt x="77" y="23"/>
                        </a:lnTo>
                        <a:lnTo>
                          <a:pt x="63" y="20"/>
                        </a:lnTo>
                        <a:close/>
                        <a:moveTo>
                          <a:pt x="64" y="0"/>
                        </a:moveTo>
                        <a:lnTo>
                          <a:pt x="87" y="4"/>
                        </a:lnTo>
                        <a:lnTo>
                          <a:pt x="103" y="17"/>
                        </a:lnTo>
                        <a:lnTo>
                          <a:pt x="117" y="35"/>
                        </a:lnTo>
                        <a:lnTo>
                          <a:pt x="123" y="61"/>
                        </a:lnTo>
                        <a:lnTo>
                          <a:pt x="126" y="94"/>
                        </a:lnTo>
                        <a:lnTo>
                          <a:pt x="123" y="128"/>
                        </a:lnTo>
                        <a:lnTo>
                          <a:pt x="115" y="156"/>
                        </a:lnTo>
                        <a:lnTo>
                          <a:pt x="102" y="176"/>
                        </a:lnTo>
                        <a:lnTo>
                          <a:pt x="84" y="189"/>
                        </a:lnTo>
                        <a:lnTo>
                          <a:pt x="63" y="192"/>
                        </a:lnTo>
                        <a:lnTo>
                          <a:pt x="41" y="189"/>
                        </a:lnTo>
                        <a:lnTo>
                          <a:pt x="25" y="176"/>
                        </a:lnTo>
                        <a:lnTo>
                          <a:pt x="12" y="158"/>
                        </a:lnTo>
                        <a:lnTo>
                          <a:pt x="4" y="130"/>
                        </a:lnTo>
                        <a:lnTo>
                          <a:pt x="0" y="97"/>
                        </a:lnTo>
                        <a:lnTo>
                          <a:pt x="2" y="68"/>
                        </a:lnTo>
                        <a:lnTo>
                          <a:pt x="9" y="43"/>
                        </a:lnTo>
                        <a:lnTo>
                          <a:pt x="18" y="25"/>
                        </a:lnTo>
                        <a:lnTo>
                          <a:pt x="31" y="10"/>
                        </a:lnTo>
                        <a:lnTo>
                          <a:pt x="48" y="2"/>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07"/>
                  <p:cNvSpPr>
                    <a:spLocks/>
                  </p:cNvSpPr>
                  <p:nvPr/>
                </p:nvSpPr>
                <p:spPr bwMode="auto">
                  <a:xfrm>
                    <a:off x="911225" y="3619500"/>
                    <a:ext cx="26987" cy="28575"/>
                  </a:xfrm>
                  <a:custGeom>
                    <a:avLst/>
                    <a:gdLst>
                      <a:gd name="T0" fmla="*/ 16 w 34"/>
                      <a:gd name="T1" fmla="*/ 0 h 36"/>
                      <a:gd name="T2" fmla="*/ 23 w 34"/>
                      <a:gd name="T3" fmla="*/ 2 h 36"/>
                      <a:gd name="T4" fmla="*/ 28 w 34"/>
                      <a:gd name="T5" fmla="*/ 3 h 36"/>
                      <a:gd name="T6" fmla="*/ 31 w 34"/>
                      <a:gd name="T7" fmla="*/ 7 h 36"/>
                      <a:gd name="T8" fmla="*/ 33 w 34"/>
                      <a:gd name="T9" fmla="*/ 13 h 36"/>
                      <a:gd name="T10" fmla="*/ 34 w 34"/>
                      <a:gd name="T11" fmla="*/ 18 h 36"/>
                      <a:gd name="T12" fmla="*/ 33 w 34"/>
                      <a:gd name="T13" fmla="*/ 25 h 36"/>
                      <a:gd name="T14" fmla="*/ 31 w 34"/>
                      <a:gd name="T15" fmla="*/ 29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29 h 36"/>
                      <a:gd name="T28" fmla="*/ 0 w 34"/>
                      <a:gd name="T29" fmla="*/ 25 h 36"/>
                      <a:gd name="T30" fmla="*/ 0 w 34"/>
                      <a:gd name="T31" fmla="*/ 18 h 36"/>
                      <a:gd name="T32" fmla="*/ 0 w 34"/>
                      <a:gd name="T33" fmla="*/ 13 h 36"/>
                      <a:gd name="T34" fmla="*/ 3 w 34"/>
                      <a:gd name="T35" fmla="*/ 8 h 36"/>
                      <a:gd name="T36" fmla="*/ 7 w 34"/>
                      <a:gd name="T37" fmla="*/ 3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3"/>
                        </a:lnTo>
                        <a:lnTo>
                          <a:pt x="31" y="7"/>
                        </a:lnTo>
                        <a:lnTo>
                          <a:pt x="33" y="13"/>
                        </a:lnTo>
                        <a:lnTo>
                          <a:pt x="34" y="18"/>
                        </a:lnTo>
                        <a:lnTo>
                          <a:pt x="33" y="25"/>
                        </a:lnTo>
                        <a:lnTo>
                          <a:pt x="31" y="29"/>
                        </a:lnTo>
                        <a:lnTo>
                          <a:pt x="26" y="33"/>
                        </a:lnTo>
                        <a:lnTo>
                          <a:pt x="23" y="36"/>
                        </a:lnTo>
                        <a:lnTo>
                          <a:pt x="16" y="36"/>
                        </a:lnTo>
                        <a:lnTo>
                          <a:pt x="11" y="36"/>
                        </a:lnTo>
                        <a:lnTo>
                          <a:pt x="7" y="33"/>
                        </a:lnTo>
                        <a:lnTo>
                          <a:pt x="3" y="29"/>
                        </a:lnTo>
                        <a:lnTo>
                          <a:pt x="0" y="25"/>
                        </a:lnTo>
                        <a:lnTo>
                          <a:pt x="0" y="18"/>
                        </a:lnTo>
                        <a:lnTo>
                          <a:pt x="0" y="13"/>
                        </a:lnTo>
                        <a:lnTo>
                          <a:pt x="3" y="8"/>
                        </a:lnTo>
                        <a:lnTo>
                          <a:pt x="7"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08"/>
                  <p:cNvSpPr>
                    <a:spLocks noEditPoints="1"/>
                  </p:cNvSpPr>
                  <p:nvPr/>
                </p:nvSpPr>
                <p:spPr bwMode="auto">
                  <a:xfrm>
                    <a:off x="968375" y="3495675"/>
                    <a:ext cx="101600" cy="152400"/>
                  </a:xfrm>
                  <a:custGeom>
                    <a:avLst/>
                    <a:gdLst>
                      <a:gd name="T0" fmla="*/ 64 w 127"/>
                      <a:gd name="T1" fmla="*/ 20 h 192"/>
                      <a:gd name="T2" fmla="*/ 52 w 127"/>
                      <a:gd name="T3" fmla="*/ 23 h 192"/>
                      <a:gd name="T4" fmla="*/ 41 w 127"/>
                      <a:gd name="T5" fmla="*/ 32 h 192"/>
                      <a:gd name="T6" fmla="*/ 32 w 127"/>
                      <a:gd name="T7" fmla="*/ 48 h 192"/>
                      <a:gd name="T8" fmla="*/ 28 w 127"/>
                      <a:gd name="T9" fmla="*/ 69 h 192"/>
                      <a:gd name="T10" fmla="*/ 26 w 127"/>
                      <a:gd name="T11" fmla="*/ 97 h 192"/>
                      <a:gd name="T12" fmla="*/ 28 w 127"/>
                      <a:gd name="T13" fmla="*/ 123 h 192"/>
                      <a:gd name="T14" fmla="*/ 32 w 127"/>
                      <a:gd name="T15" fmla="*/ 145 h 192"/>
                      <a:gd name="T16" fmla="*/ 41 w 127"/>
                      <a:gd name="T17" fmla="*/ 159 h 192"/>
                      <a:gd name="T18" fmla="*/ 50 w 127"/>
                      <a:gd name="T19" fmla="*/ 169 h 192"/>
                      <a:gd name="T20" fmla="*/ 64 w 127"/>
                      <a:gd name="T21" fmla="*/ 172 h 192"/>
                      <a:gd name="T22" fmla="*/ 77 w 127"/>
                      <a:gd name="T23" fmla="*/ 169 h 192"/>
                      <a:gd name="T24" fmla="*/ 88 w 127"/>
                      <a:gd name="T25" fmla="*/ 159 h 192"/>
                      <a:gd name="T26" fmla="*/ 96 w 127"/>
                      <a:gd name="T27" fmla="*/ 143 h 192"/>
                      <a:gd name="T28" fmla="*/ 100 w 127"/>
                      <a:gd name="T29" fmla="*/ 122 h 192"/>
                      <a:gd name="T30" fmla="*/ 101 w 127"/>
                      <a:gd name="T31" fmla="*/ 95 h 192"/>
                      <a:gd name="T32" fmla="*/ 100 w 127"/>
                      <a:gd name="T33" fmla="*/ 69 h 192"/>
                      <a:gd name="T34" fmla="*/ 96 w 127"/>
                      <a:gd name="T35" fmla="*/ 50 h 192"/>
                      <a:gd name="T36" fmla="*/ 88 w 127"/>
                      <a:gd name="T37" fmla="*/ 33 h 192"/>
                      <a:gd name="T38" fmla="*/ 78 w 127"/>
                      <a:gd name="T39" fmla="*/ 23 h 192"/>
                      <a:gd name="T40" fmla="*/ 64 w 127"/>
                      <a:gd name="T41" fmla="*/ 20 h 192"/>
                      <a:gd name="T42" fmla="*/ 65 w 127"/>
                      <a:gd name="T43" fmla="*/ 0 h 192"/>
                      <a:gd name="T44" fmla="*/ 86 w 127"/>
                      <a:gd name="T45" fmla="*/ 4 h 192"/>
                      <a:gd name="T46" fmla="*/ 104 w 127"/>
                      <a:gd name="T47" fmla="*/ 17 h 192"/>
                      <a:gd name="T48" fmla="*/ 116 w 127"/>
                      <a:gd name="T49" fmla="*/ 35 h 192"/>
                      <a:gd name="T50" fmla="*/ 124 w 127"/>
                      <a:gd name="T51" fmla="*/ 61 h 192"/>
                      <a:gd name="T52" fmla="*/ 127 w 127"/>
                      <a:gd name="T53" fmla="*/ 94 h 192"/>
                      <a:gd name="T54" fmla="*/ 124 w 127"/>
                      <a:gd name="T55" fmla="*/ 128 h 192"/>
                      <a:gd name="T56" fmla="*/ 116 w 127"/>
                      <a:gd name="T57" fmla="*/ 156 h 192"/>
                      <a:gd name="T58" fmla="*/ 103 w 127"/>
                      <a:gd name="T59" fmla="*/ 176 h 192"/>
                      <a:gd name="T60" fmla="*/ 85 w 127"/>
                      <a:gd name="T61" fmla="*/ 189 h 192"/>
                      <a:gd name="T62" fmla="*/ 62 w 127"/>
                      <a:gd name="T63" fmla="*/ 192 h 192"/>
                      <a:gd name="T64" fmla="*/ 42 w 127"/>
                      <a:gd name="T65" fmla="*/ 189 h 192"/>
                      <a:gd name="T66" fmla="*/ 24 w 127"/>
                      <a:gd name="T67" fmla="*/ 176 h 192"/>
                      <a:gd name="T68" fmla="*/ 11 w 127"/>
                      <a:gd name="T69" fmla="*/ 158 h 192"/>
                      <a:gd name="T70" fmla="*/ 3 w 127"/>
                      <a:gd name="T71" fmla="*/ 130 h 192"/>
                      <a:gd name="T72" fmla="*/ 0 w 127"/>
                      <a:gd name="T73" fmla="*/ 97 h 192"/>
                      <a:gd name="T74" fmla="*/ 3 w 127"/>
                      <a:gd name="T75" fmla="*/ 68 h 192"/>
                      <a:gd name="T76" fmla="*/ 10 w 127"/>
                      <a:gd name="T77" fmla="*/ 43 h 192"/>
                      <a:gd name="T78" fmla="*/ 19 w 127"/>
                      <a:gd name="T79" fmla="*/ 25 h 192"/>
                      <a:gd name="T80" fmla="*/ 32 w 127"/>
                      <a:gd name="T81" fmla="*/ 10 h 192"/>
                      <a:gd name="T82" fmla="*/ 47 w 127"/>
                      <a:gd name="T83" fmla="*/ 2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2"/>
                        </a:lnTo>
                        <a:lnTo>
                          <a:pt x="32" y="48"/>
                        </a:lnTo>
                        <a:lnTo>
                          <a:pt x="28" y="69"/>
                        </a:lnTo>
                        <a:lnTo>
                          <a:pt x="26" y="97"/>
                        </a:lnTo>
                        <a:lnTo>
                          <a:pt x="28" y="123"/>
                        </a:lnTo>
                        <a:lnTo>
                          <a:pt x="32" y="145"/>
                        </a:lnTo>
                        <a:lnTo>
                          <a:pt x="41" y="159"/>
                        </a:lnTo>
                        <a:lnTo>
                          <a:pt x="50" y="169"/>
                        </a:lnTo>
                        <a:lnTo>
                          <a:pt x="64" y="172"/>
                        </a:lnTo>
                        <a:lnTo>
                          <a:pt x="77" y="169"/>
                        </a:lnTo>
                        <a:lnTo>
                          <a:pt x="88" y="159"/>
                        </a:lnTo>
                        <a:lnTo>
                          <a:pt x="96" y="143"/>
                        </a:lnTo>
                        <a:lnTo>
                          <a:pt x="100" y="122"/>
                        </a:lnTo>
                        <a:lnTo>
                          <a:pt x="101" y="95"/>
                        </a:lnTo>
                        <a:lnTo>
                          <a:pt x="100" y="69"/>
                        </a:lnTo>
                        <a:lnTo>
                          <a:pt x="96" y="50"/>
                        </a:lnTo>
                        <a:lnTo>
                          <a:pt x="88" y="33"/>
                        </a:lnTo>
                        <a:lnTo>
                          <a:pt x="78" y="23"/>
                        </a:lnTo>
                        <a:lnTo>
                          <a:pt x="64" y="20"/>
                        </a:lnTo>
                        <a:close/>
                        <a:moveTo>
                          <a:pt x="65" y="0"/>
                        </a:moveTo>
                        <a:lnTo>
                          <a:pt x="86" y="4"/>
                        </a:lnTo>
                        <a:lnTo>
                          <a:pt x="104" y="17"/>
                        </a:lnTo>
                        <a:lnTo>
                          <a:pt x="116" y="35"/>
                        </a:lnTo>
                        <a:lnTo>
                          <a:pt x="124" y="61"/>
                        </a:lnTo>
                        <a:lnTo>
                          <a:pt x="127" y="94"/>
                        </a:lnTo>
                        <a:lnTo>
                          <a:pt x="124" y="128"/>
                        </a:lnTo>
                        <a:lnTo>
                          <a:pt x="116" y="156"/>
                        </a:lnTo>
                        <a:lnTo>
                          <a:pt x="103" y="176"/>
                        </a:lnTo>
                        <a:lnTo>
                          <a:pt x="85" y="189"/>
                        </a:lnTo>
                        <a:lnTo>
                          <a:pt x="62" y="192"/>
                        </a:lnTo>
                        <a:lnTo>
                          <a:pt x="42" y="189"/>
                        </a:lnTo>
                        <a:lnTo>
                          <a:pt x="24" y="176"/>
                        </a:lnTo>
                        <a:lnTo>
                          <a:pt x="11" y="158"/>
                        </a:lnTo>
                        <a:lnTo>
                          <a:pt x="3" y="130"/>
                        </a:lnTo>
                        <a:lnTo>
                          <a:pt x="0" y="97"/>
                        </a:lnTo>
                        <a:lnTo>
                          <a:pt x="3" y="68"/>
                        </a:lnTo>
                        <a:lnTo>
                          <a:pt x="10" y="43"/>
                        </a:lnTo>
                        <a:lnTo>
                          <a:pt x="19" y="25"/>
                        </a:lnTo>
                        <a:lnTo>
                          <a:pt x="32" y="10"/>
                        </a:lnTo>
                        <a:lnTo>
                          <a:pt x="47" y="2"/>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Line 309"/>
                  <p:cNvSpPr>
                    <a:spLocks noChangeShapeType="1"/>
                  </p:cNvSpPr>
                  <p:nvPr/>
                </p:nvSpPr>
                <p:spPr bwMode="auto">
                  <a:xfrm flipH="1">
                    <a:off x="1201738" y="2855913"/>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Freeform 310"/>
                  <p:cNvSpPr>
                    <a:spLocks noEditPoints="1"/>
                  </p:cNvSpPr>
                  <p:nvPr/>
                </p:nvSpPr>
                <p:spPr bwMode="auto">
                  <a:xfrm>
                    <a:off x="781050" y="2759075"/>
                    <a:ext cx="100012" cy="152400"/>
                  </a:xfrm>
                  <a:custGeom>
                    <a:avLst/>
                    <a:gdLst>
                      <a:gd name="T0" fmla="*/ 63 w 126"/>
                      <a:gd name="T1" fmla="*/ 19 h 191"/>
                      <a:gd name="T2" fmla="*/ 51 w 126"/>
                      <a:gd name="T3" fmla="*/ 23 h 191"/>
                      <a:gd name="T4" fmla="*/ 41 w 126"/>
                      <a:gd name="T5" fmla="*/ 31 h 191"/>
                      <a:gd name="T6" fmla="*/ 33 w 126"/>
                      <a:gd name="T7" fmla="*/ 47 h 191"/>
                      <a:gd name="T8" fmla="*/ 27 w 126"/>
                      <a:gd name="T9" fmla="*/ 69 h 191"/>
                      <a:gd name="T10" fmla="*/ 25 w 126"/>
                      <a:gd name="T11" fmla="*/ 96 h 191"/>
                      <a:gd name="T12" fmla="*/ 27 w 126"/>
                      <a:gd name="T13" fmla="*/ 123 h 191"/>
                      <a:gd name="T14" fmla="*/ 31 w 126"/>
                      <a:gd name="T15" fmla="*/ 144 h 191"/>
                      <a:gd name="T16" fmla="*/ 40 w 126"/>
                      <a:gd name="T17" fmla="*/ 159 h 191"/>
                      <a:gd name="T18" fmla="*/ 51 w 126"/>
                      <a:gd name="T19" fmla="*/ 168 h 191"/>
                      <a:gd name="T20" fmla="*/ 63 w 126"/>
                      <a:gd name="T21" fmla="*/ 172 h 191"/>
                      <a:gd name="T22" fmla="*/ 77 w 126"/>
                      <a:gd name="T23" fmla="*/ 168 h 191"/>
                      <a:gd name="T24" fmla="*/ 87 w 126"/>
                      <a:gd name="T25" fmla="*/ 159 h 191"/>
                      <a:gd name="T26" fmla="*/ 95 w 126"/>
                      <a:gd name="T27" fmla="*/ 142 h 191"/>
                      <a:gd name="T28" fmla="*/ 100 w 126"/>
                      <a:gd name="T29" fmla="*/ 121 h 191"/>
                      <a:gd name="T30" fmla="*/ 102 w 126"/>
                      <a:gd name="T31" fmla="*/ 95 h 191"/>
                      <a:gd name="T32" fmla="*/ 100 w 126"/>
                      <a:gd name="T33" fmla="*/ 69 h 191"/>
                      <a:gd name="T34" fmla="*/ 95 w 126"/>
                      <a:gd name="T35" fmla="*/ 49 h 191"/>
                      <a:gd name="T36" fmla="*/ 89 w 126"/>
                      <a:gd name="T37" fmla="*/ 32 h 191"/>
                      <a:gd name="T38" fmla="*/ 77 w 126"/>
                      <a:gd name="T39" fmla="*/ 23 h 191"/>
                      <a:gd name="T40" fmla="*/ 63 w 126"/>
                      <a:gd name="T41" fmla="*/ 19 h 191"/>
                      <a:gd name="T42" fmla="*/ 64 w 126"/>
                      <a:gd name="T43" fmla="*/ 0 h 191"/>
                      <a:gd name="T44" fmla="*/ 87 w 126"/>
                      <a:gd name="T45" fmla="*/ 3 h 191"/>
                      <a:gd name="T46" fmla="*/ 103 w 126"/>
                      <a:gd name="T47" fmla="*/ 16 h 191"/>
                      <a:gd name="T48" fmla="*/ 117 w 126"/>
                      <a:gd name="T49" fmla="*/ 34 h 191"/>
                      <a:gd name="T50" fmla="*/ 123 w 126"/>
                      <a:gd name="T51" fmla="*/ 60 h 191"/>
                      <a:gd name="T52" fmla="*/ 126 w 126"/>
                      <a:gd name="T53" fmla="*/ 93 h 191"/>
                      <a:gd name="T54" fmla="*/ 123 w 126"/>
                      <a:gd name="T55" fmla="*/ 127 h 191"/>
                      <a:gd name="T56" fmla="*/ 115 w 126"/>
                      <a:gd name="T57" fmla="*/ 155 h 191"/>
                      <a:gd name="T58" fmla="*/ 102 w 126"/>
                      <a:gd name="T59" fmla="*/ 175 h 191"/>
                      <a:gd name="T60" fmla="*/ 84 w 126"/>
                      <a:gd name="T61" fmla="*/ 188 h 191"/>
                      <a:gd name="T62" fmla="*/ 63 w 126"/>
                      <a:gd name="T63" fmla="*/ 191 h 191"/>
                      <a:gd name="T64" fmla="*/ 41 w 126"/>
                      <a:gd name="T65" fmla="*/ 188 h 191"/>
                      <a:gd name="T66" fmla="*/ 25 w 126"/>
                      <a:gd name="T67" fmla="*/ 175 h 191"/>
                      <a:gd name="T68" fmla="*/ 12 w 126"/>
                      <a:gd name="T69" fmla="*/ 157 h 191"/>
                      <a:gd name="T70" fmla="*/ 4 w 126"/>
                      <a:gd name="T71" fmla="*/ 129 h 191"/>
                      <a:gd name="T72" fmla="*/ 0 w 126"/>
                      <a:gd name="T73" fmla="*/ 96 h 191"/>
                      <a:gd name="T74" fmla="*/ 2 w 126"/>
                      <a:gd name="T75" fmla="*/ 67 h 191"/>
                      <a:gd name="T76" fmla="*/ 9 w 126"/>
                      <a:gd name="T77" fmla="*/ 42 h 191"/>
                      <a:gd name="T78" fmla="*/ 18 w 126"/>
                      <a:gd name="T79" fmla="*/ 24 h 191"/>
                      <a:gd name="T80" fmla="*/ 31 w 126"/>
                      <a:gd name="T81" fmla="*/ 11 h 191"/>
                      <a:gd name="T82" fmla="*/ 48 w 126"/>
                      <a:gd name="T83" fmla="*/ 1 h 191"/>
                      <a:gd name="T84" fmla="*/ 64 w 126"/>
                      <a:gd name="T85"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191">
                        <a:moveTo>
                          <a:pt x="63" y="19"/>
                        </a:moveTo>
                        <a:lnTo>
                          <a:pt x="51" y="23"/>
                        </a:lnTo>
                        <a:lnTo>
                          <a:pt x="41" y="31"/>
                        </a:lnTo>
                        <a:lnTo>
                          <a:pt x="33" y="47"/>
                        </a:lnTo>
                        <a:lnTo>
                          <a:pt x="27" y="69"/>
                        </a:lnTo>
                        <a:lnTo>
                          <a:pt x="25" y="96"/>
                        </a:lnTo>
                        <a:lnTo>
                          <a:pt x="27" y="123"/>
                        </a:lnTo>
                        <a:lnTo>
                          <a:pt x="31" y="144"/>
                        </a:lnTo>
                        <a:lnTo>
                          <a:pt x="40" y="159"/>
                        </a:lnTo>
                        <a:lnTo>
                          <a:pt x="51" y="168"/>
                        </a:lnTo>
                        <a:lnTo>
                          <a:pt x="63" y="172"/>
                        </a:lnTo>
                        <a:lnTo>
                          <a:pt x="77" y="168"/>
                        </a:lnTo>
                        <a:lnTo>
                          <a:pt x="87" y="159"/>
                        </a:lnTo>
                        <a:lnTo>
                          <a:pt x="95" y="142"/>
                        </a:lnTo>
                        <a:lnTo>
                          <a:pt x="100" y="121"/>
                        </a:lnTo>
                        <a:lnTo>
                          <a:pt x="102" y="95"/>
                        </a:lnTo>
                        <a:lnTo>
                          <a:pt x="100" y="69"/>
                        </a:lnTo>
                        <a:lnTo>
                          <a:pt x="95" y="49"/>
                        </a:lnTo>
                        <a:lnTo>
                          <a:pt x="89" y="32"/>
                        </a:lnTo>
                        <a:lnTo>
                          <a:pt x="77" y="23"/>
                        </a:lnTo>
                        <a:lnTo>
                          <a:pt x="63" y="19"/>
                        </a:lnTo>
                        <a:close/>
                        <a:moveTo>
                          <a:pt x="64" y="0"/>
                        </a:moveTo>
                        <a:lnTo>
                          <a:pt x="87" y="3"/>
                        </a:lnTo>
                        <a:lnTo>
                          <a:pt x="103" y="16"/>
                        </a:lnTo>
                        <a:lnTo>
                          <a:pt x="117" y="34"/>
                        </a:lnTo>
                        <a:lnTo>
                          <a:pt x="123" y="60"/>
                        </a:lnTo>
                        <a:lnTo>
                          <a:pt x="126" y="93"/>
                        </a:lnTo>
                        <a:lnTo>
                          <a:pt x="123" y="127"/>
                        </a:lnTo>
                        <a:lnTo>
                          <a:pt x="115" y="155"/>
                        </a:lnTo>
                        <a:lnTo>
                          <a:pt x="102" y="175"/>
                        </a:lnTo>
                        <a:lnTo>
                          <a:pt x="84" y="188"/>
                        </a:lnTo>
                        <a:lnTo>
                          <a:pt x="63" y="191"/>
                        </a:lnTo>
                        <a:lnTo>
                          <a:pt x="41" y="188"/>
                        </a:lnTo>
                        <a:lnTo>
                          <a:pt x="25" y="175"/>
                        </a:lnTo>
                        <a:lnTo>
                          <a:pt x="12" y="157"/>
                        </a:lnTo>
                        <a:lnTo>
                          <a:pt x="4" y="129"/>
                        </a:lnTo>
                        <a:lnTo>
                          <a:pt x="0" y="96"/>
                        </a:lnTo>
                        <a:lnTo>
                          <a:pt x="2" y="67"/>
                        </a:lnTo>
                        <a:lnTo>
                          <a:pt x="9" y="42"/>
                        </a:lnTo>
                        <a:lnTo>
                          <a:pt x="18" y="24"/>
                        </a:lnTo>
                        <a:lnTo>
                          <a:pt x="31" y="11"/>
                        </a:lnTo>
                        <a:lnTo>
                          <a:pt x="48" y="1"/>
                        </a:lnTo>
                        <a:lnTo>
                          <a:pt x="6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11"/>
                  <p:cNvSpPr>
                    <a:spLocks/>
                  </p:cNvSpPr>
                  <p:nvPr/>
                </p:nvSpPr>
                <p:spPr bwMode="auto">
                  <a:xfrm>
                    <a:off x="911225" y="2882900"/>
                    <a:ext cx="26987" cy="28575"/>
                  </a:xfrm>
                  <a:custGeom>
                    <a:avLst/>
                    <a:gdLst>
                      <a:gd name="T0" fmla="*/ 16 w 34"/>
                      <a:gd name="T1" fmla="*/ 0 h 36"/>
                      <a:gd name="T2" fmla="*/ 23 w 34"/>
                      <a:gd name="T3" fmla="*/ 2 h 36"/>
                      <a:gd name="T4" fmla="*/ 28 w 34"/>
                      <a:gd name="T5" fmla="*/ 4 h 36"/>
                      <a:gd name="T6" fmla="*/ 31 w 34"/>
                      <a:gd name="T7" fmla="*/ 7 h 36"/>
                      <a:gd name="T8" fmla="*/ 33 w 34"/>
                      <a:gd name="T9" fmla="*/ 13 h 36"/>
                      <a:gd name="T10" fmla="*/ 34 w 34"/>
                      <a:gd name="T11" fmla="*/ 18 h 36"/>
                      <a:gd name="T12" fmla="*/ 33 w 34"/>
                      <a:gd name="T13" fmla="*/ 25 h 36"/>
                      <a:gd name="T14" fmla="*/ 31 w 34"/>
                      <a:gd name="T15" fmla="*/ 30 h 36"/>
                      <a:gd name="T16" fmla="*/ 26 w 34"/>
                      <a:gd name="T17" fmla="*/ 33 h 36"/>
                      <a:gd name="T18" fmla="*/ 23 w 34"/>
                      <a:gd name="T19" fmla="*/ 36 h 36"/>
                      <a:gd name="T20" fmla="*/ 16 w 34"/>
                      <a:gd name="T21" fmla="*/ 36 h 36"/>
                      <a:gd name="T22" fmla="*/ 11 w 34"/>
                      <a:gd name="T23" fmla="*/ 36 h 36"/>
                      <a:gd name="T24" fmla="*/ 7 w 34"/>
                      <a:gd name="T25" fmla="*/ 33 h 36"/>
                      <a:gd name="T26" fmla="*/ 3 w 34"/>
                      <a:gd name="T27" fmla="*/ 30 h 36"/>
                      <a:gd name="T28" fmla="*/ 0 w 34"/>
                      <a:gd name="T29" fmla="*/ 25 h 36"/>
                      <a:gd name="T30" fmla="*/ 0 w 34"/>
                      <a:gd name="T31" fmla="*/ 18 h 36"/>
                      <a:gd name="T32" fmla="*/ 0 w 34"/>
                      <a:gd name="T33" fmla="*/ 13 h 36"/>
                      <a:gd name="T34" fmla="*/ 3 w 34"/>
                      <a:gd name="T35" fmla="*/ 8 h 36"/>
                      <a:gd name="T36" fmla="*/ 7 w 34"/>
                      <a:gd name="T37" fmla="*/ 4 h 36"/>
                      <a:gd name="T38" fmla="*/ 11 w 34"/>
                      <a:gd name="T39" fmla="*/ 2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2"/>
                        </a:lnTo>
                        <a:lnTo>
                          <a:pt x="28" y="4"/>
                        </a:lnTo>
                        <a:lnTo>
                          <a:pt x="31" y="7"/>
                        </a:lnTo>
                        <a:lnTo>
                          <a:pt x="33" y="13"/>
                        </a:lnTo>
                        <a:lnTo>
                          <a:pt x="34" y="18"/>
                        </a:lnTo>
                        <a:lnTo>
                          <a:pt x="33" y="25"/>
                        </a:lnTo>
                        <a:lnTo>
                          <a:pt x="31" y="30"/>
                        </a:lnTo>
                        <a:lnTo>
                          <a:pt x="26" y="33"/>
                        </a:lnTo>
                        <a:lnTo>
                          <a:pt x="23" y="36"/>
                        </a:lnTo>
                        <a:lnTo>
                          <a:pt x="16" y="36"/>
                        </a:lnTo>
                        <a:lnTo>
                          <a:pt x="11" y="36"/>
                        </a:lnTo>
                        <a:lnTo>
                          <a:pt x="7" y="33"/>
                        </a:lnTo>
                        <a:lnTo>
                          <a:pt x="3" y="30"/>
                        </a:lnTo>
                        <a:lnTo>
                          <a:pt x="0" y="25"/>
                        </a:lnTo>
                        <a:lnTo>
                          <a:pt x="0" y="18"/>
                        </a:lnTo>
                        <a:lnTo>
                          <a:pt x="0" y="13"/>
                        </a:lnTo>
                        <a:lnTo>
                          <a:pt x="3" y="8"/>
                        </a:lnTo>
                        <a:lnTo>
                          <a:pt x="7" y="4"/>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12"/>
                  <p:cNvSpPr>
                    <a:spLocks/>
                  </p:cNvSpPr>
                  <p:nvPr/>
                </p:nvSpPr>
                <p:spPr bwMode="auto">
                  <a:xfrm>
                    <a:off x="969963" y="2762250"/>
                    <a:ext cx="92075" cy="149225"/>
                  </a:xfrm>
                  <a:custGeom>
                    <a:avLst/>
                    <a:gdLst>
                      <a:gd name="T0" fmla="*/ 23 w 117"/>
                      <a:gd name="T1" fmla="*/ 0 h 188"/>
                      <a:gd name="T2" fmla="*/ 113 w 117"/>
                      <a:gd name="T3" fmla="*/ 0 h 188"/>
                      <a:gd name="T4" fmla="*/ 113 w 117"/>
                      <a:gd name="T5" fmla="*/ 21 h 188"/>
                      <a:gd name="T6" fmla="*/ 41 w 117"/>
                      <a:gd name="T7" fmla="*/ 21 h 188"/>
                      <a:gd name="T8" fmla="*/ 35 w 117"/>
                      <a:gd name="T9" fmla="*/ 69 h 188"/>
                      <a:gd name="T10" fmla="*/ 40 w 117"/>
                      <a:gd name="T11" fmla="*/ 67 h 188"/>
                      <a:gd name="T12" fmla="*/ 45 w 117"/>
                      <a:gd name="T13" fmla="*/ 67 h 188"/>
                      <a:gd name="T14" fmla="*/ 49 w 117"/>
                      <a:gd name="T15" fmla="*/ 67 h 188"/>
                      <a:gd name="T16" fmla="*/ 71 w 117"/>
                      <a:gd name="T17" fmla="*/ 70 h 188"/>
                      <a:gd name="T18" fmla="*/ 90 w 117"/>
                      <a:gd name="T19" fmla="*/ 77 h 188"/>
                      <a:gd name="T20" fmla="*/ 103 w 117"/>
                      <a:gd name="T21" fmla="*/ 88 h 188"/>
                      <a:gd name="T22" fmla="*/ 113 w 117"/>
                      <a:gd name="T23" fmla="*/ 105 h 188"/>
                      <a:gd name="T24" fmla="*/ 117 w 117"/>
                      <a:gd name="T25" fmla="*/ 124 h 188"/>
                      <a:gd name="T26" fmla="*/ 113 w 117"/>
                      <a:gd name="T27" fmla="*/ 146 h 188"/>
                      <a:gd name="T28" fmla="*/ 103 w 117"/>
                      <a:gd name="T29" fmla="*/ 164 h 188"/>
                      <a:gd name="T30" fmla="*/ 89 w 117"/>
                      <a:gd name="T31" fmla="*/ 177 h 188"/>
                      <a:gd name="T32" fmla="*/ 71 w 117"/>
                      <a:gd name="T33" fmla="*/ 185 h 188"/>
                      <a:gd name="T34" fmla="*/ 48 w 117"/>
                      <a:gd name="T35" fmla="*/ 188 h 188"/>
                      <a:gd name="T36" fmla="*/ 28 w 117"/>
                      <a:gd name="T37" fmla="*/ 187 h 188"/>
                      <a:gd name="T38" fmla="*/ 13 w 117"/>
                      <a:gd name="T39" fmla="*/ 183 h 188"/>
                      <a:gd name="T40" fmla="*/ 0 w 117"/>
                      <a:gd name="T41" fmla="*/ 177 h 188"/>
                      <a:gd name="T42" fmla="*/ 7 w 117"/>
                      <a:gd name="T43" fmla="*/ 157 h 188"/>
                      <a:gd name="T44" fmla="*/ 23 w 117"/>
                      <a:gd name="T45" fmla="*/ 165 h 188"/>
                      <a:gd name="T46" fmla="*/ 48 w 117"/>
                      <a:gd name="T47" fmla="*/ 169 h 188"/>
                      <a:gd name="T48" fmla="*/ 64 w 117"/>
                      <a:gd name="T49" fmla="*/ 165 h 188"/>
                      <a:gd name="T50" fmla="*/ 79 w 117"/>
                      <a:gd name="T51" fmla="*/ 157 h 188"/>
                      <a:gd name="T52" fmla="*/ 87 w 117"/>
                      <a:gd name="T53" fmla="*/ 144 h 188"/>
                      <a:gd name="T54" fmla="*/ 92 w 117"/>
                      <a:gd name="T55" fmla="*/ 128 h 188"/>
                      <a:gd name="T56" fmla="*/ 89 w 117"/>
                      <a:gd name="T57" fmla="*/ 115 h 188"/>
                      <a:gd name="T58" fmla="*/ 84 w 117"/>
                      <a:gd name="T59" fmla="*/ 103 h 188"/>
                      <a:gd name="T60" fmla="*/ 72 w 117"/>
                      <a:gd name="T61" fmla="*/ 95 h 188"/>
                      <a:gd name="T62" fmla="*/ 58 w 117"/>
                      <a:gd name="T63" fmla="*/ 88 h 188"/>
                      <a:gd name="T64" fmla="*/ 38 w 117"/>
                      <a:gd name="T65" fmla="*/ 87 h 188"/>
                      <a:gd name="T66" fmla="*/ 28 w 117"/>
                      <a:gd name="T67" fmla="*/ 87 h 188"/>
                      <a:gd name="T68" fmla="*/ 20 w 117"/>
                      <a:gd name="T69" fmla="*/ 88 h 188"/>
                      <a:gd name="T70" fmla="*/ 12 w 117"/>
                      <a:gd name="T71" fmla="*/ 88 h 188"/>
                      <a:gd name="T72" fmla="*/ 23 w 117"/>
                      <a:gd name="T7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188">
                        <a:moveTo>
                          <a:pt x="23" y="0"/>
                        </a:moveTo>
                        <a:lnTo>
                          <a:pt x="113" y="0"/>
                        </a:lnTo>
                        <a:lnTo>
                          <a:pt x="113" y="21"/>
                        </a:lnTo>
                        <a:lnTo>
                          <a:pt x="41" y="21"/>
                        </a:lnTo>
                        <a:lnTo>
                          <a:pt x="35" y="69"/>
                        </a:lnTo>
                        <a:lnTo>
                          <a:pt x="40" y="67"/>
                        </a:lnTo>
                        <a:lnTo>
                          <a:pt x="45" y="67"/>
                        </a:lnTo>
                        <a:lnTo>
                          <a:pt x="49" y="67"/>
                        </a:lnTo>
                        <a:lnTo>
                          <a:pt x="71" y="70"/>
                        </a:lnTo>
                        <a:lnTo>
                          <a:pt x="90" y="77"/>
                        </a:lnTo>
                        <a:lnTo>
                          <a:pt x="103" y="88"/>
                        </a:lnTo>
                        <a:lnTo>
                          <a:pt x="113" y="105"/>
                        </a:lnTo>
                        <a:lnTo>
                          <a:pt x="117" y="124"/>
                        </a:lnTo>
                        <a:lnTo>
                          <a:pt x="113" y="146"/>
                        </a:lnTo>
                        <a:lnTo>
                          <a:pt x="103" y="164"/>
                        </a:lnTo>
                        <a:lnTo>
                          <a:pt x="89" y="177"/>
                        </a:lnTo>
                        <a:lnTo>
                          <a:pt x="71" y="185"/>
                        </a:lnTo>
                        <a:lnTo>
                          <a:pt x="48" y="188"/>
                        </a:lnTo>
                        <a:lnTo>
                          <a:pt x="28" y="187"/>
                        </a:lnTo>
                        <a:lnTo>
                          <a:pt x="13" y="183"/>
                        </a:lnTo>
                        <a:lnTo>
                          <a:pt x="0" y="177"/>
                        </a:lnTo>
                        <a:lnTo>
                          <a:pt x="7" y="157"/>
                        </a:lnTo>
                        <a:lnTo>
                          <a:pt x="23" y="165"/>
                        </a:lnTo>
                        <a:lnTo>
                          <a:pt x="48" y="169"/>
                        </a:lnTo>
                        <a:lnTo>
                          <a:pt x="64" y="165"/>
                        </a:lnTo>
                        <a:lnTo>
                          <a:pt x="79" y="157"/>
                        </a:lnTo>
                        <a:lnTo>
                          <a:pt x="87" y="144"/>
                        </a:lnTo>
                        <a:lnTo>
                          <a:pt x="92" y="128"/>
                        </a:lnTo>
                        <a:lnTo>
                          <a:pt x="89" y="115"/>
                        </a:lnTo>
                        <a:lnTo>
                          <a:pt x="84" y="103"/>
                        </a:lnTo>
                        <a:lnTo>
                          <a:pt x="72" y="95"/>
                        </a:lnTo>
                        <a:lnTo>
                          <a:pt x="58" y="88"/>
                        </a:lnTo>
                        <a:lnTo>
                          <a:pt x="38" y="87"/>
                        </a:lnTo>
                        <a:lnTo>
                          <a:pt x="28" y="87"/>
                        </a:lnTo>
                        <a:lnTo>
                          <a:pt x="20" y="88"/>
                        </a:lnTo>
                        <a:lnTo>
                          <a:pt x="12" y="88"/>
                        </a:lnTo>
                        <a:lnTo>
                          <a:pt x="2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Line 313"/>
                  <p:cNvSpPr>
                    <a:spLocks noChangeShapeType="1"/>
                  </p:cNvSpPr>
                  <p:nvPr/>
                </p:nvSpPr>
                <p:spPr bwMode="auto">
                  <a:xfrm flipH="1">
                    <a:off x="1201738" y="2120900"/>
                    <a:ext cx="98425" cy="0"/>
                  </a:xfrm>
                  <a:prstGeom prst="line">
                    <a:avLst/>
                  </a:prstGeom>
                  <a:noFill/>
                  <a:ln w="14">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314"/>
                  <p:cNvSpPr>
                    <a:spLocks/>
                  </p:cNvSpPr>
                  <p:nvPr/>
                </p:nvSpPr>
                <p:spPr bwMode="auto">
                  <a:xfrm>
                    <a:off x="795338" y="2027238"/>
                    <a:ext cx="50800" cy="146050"/>
                  </a:xfrm>
                  <a:custGeom>
                    <a:avLst/>
                    <a:gdLst>
                      <a:gd name="T0" fmla="*/ 41 w 62"/>
                      <a:gd name="T1" fmla="*/ 0 h 185"/>
                      <a:gd name="T2" fmla="*/ 62 w 62"/>
                      <a:gd name="T3" fmla="*/ 0 h 185"/>
                      <a:gd name="T4" fmla="*/ 62 w 62"/>
                      <a:gd name="T5" fmla="*/ 185 h 185"/>
                      <a:gd name="T6" fmla="*/ 38 w 62"/>
                      <a:gd name="T7" fmla="*/ 185 h 185"/>
                      <a:gd name="T8" fmla="*/ 38 w 62"/>
                      <a:gd name="T9" fmla="*/ 23 h 185"/>
                      <a:gd name="T10" fmla="*/ 36 w 62"/>
                      <a:gd name="T11" fmla="*/ 23 h 185"/>
                      <a:gd name="T12" fmla="*/ 5 w 62"/>
                      <a:gd name="T13" fmla="*/ 41 h 185"/>
                      <a:gd name="T14" fmla="*/ 0 w 62"/>
                      <a:gd name="T15" fmla="*/ 22 h 185"/>
                      <a:gd name="T16" fmla="*/ 41 w 62"/>
                      <a:gd name="T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85">
                        <a:moveTo>
                          <a:pt x="41" y="0"/>
                        </a:moveTo>
                        <a:lnTo>
                          <a:pt x="62" y="0"/>
                        </a:lnTo>
                        <a:lnTo>
                          <a:pt x="62" y="185"/>
                        </a:lnTo>
                        <a:lnTo>
                          <a:pt x="38" y="185"/>
                        </a:lnTo>
                        <a:lnTo>
                          <a:pt x="38" y="23"/>
                        </a:lnTo>
                        <a:lnTo>
                          <a:pt x="36" y="23"/>
                        </a:lnTo>
                        <a:lnTo>
                          <a:pt x="5" y="41"/>
                        </a:lnTo>
                        <a:lnTo>
                          <a:pt x="0" y="22"/>
                        </a:lnTo>
                        <a:lnTo>
                          <a:pt x="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15"/>
                  <p:cNvSpPr>
                    <a:spLocks/>
                  </p:cNvSpPr>
                  <p:nvPr/>
                </p:nvSpPr>
                <p:spPr bwMode="auto">
                  <a:xfrm>
                    <a:off x="911225" y="2147888"/>
                    <a:ext cx="26987" cy="28575"/>
                  </a:xfrm>
                  <a:custGeom>
                    <a:avLst/>
                    <a:gdLst>
                      <a:gd name="T0" fmla="*/ 16 w 34"/>
                      <a:gd name="T1" fmla="*/ 0 h 36"/>
                      <a:gd name="T2" fmla="*/ 23 w 34"/>
                      <a:gd name="T3" fmla="*/ 1 h 36"/>
                      <a:gd name="T4" fmla="*/ 28 w 34"/>
                      <a:gd name="T5" fmla="*/ 3 h 36"/>
                      <a:gd name="T6" fmla="*/ 31 w 34"/>
                      <a:gd name="T7" fmla="*/ 8 h 36"/>
                      <a:gd name="T8" fmla="*/ 33 w 34"/>
                      <a:gd name="T9" fmla="*/ 13 h 36"/>
                      <a:gd name="T10" fmla="*/ 34 w 34"/>
                      <a:gd name="T11" fmla="*/ 18 h 36"/>
                      <a:gd name="T12" fmla="*/ 33 w 34"/>
                      <a:gd name="T13" fmla="*/ 24 h 36"/>
                      <a:gd name="T14" fmla="*/ 31 w 34"/>
                      <a:gd name="T15" fmla="*/ 29 h 36"/>
                      <a:gd name="T16" fmla="*/ 26 w 34"/>
                      <a:gd name="T17" fmla="*/ 32 h 36"/>
                      <a:gd name="T18" fmla="*/ 23 w 34"/>
                      <a:gd name="T19" fmla="*/ 36 h 36"/>
                      <a:gd name="T20" fmla="*/ 16 w 34"/>
                      <a:gd name="T21" fmla="*/ 36 h 36"/>
                      <a:gd name="T22" fmla="*/ 11 w 34"/>
                      <a:gd name="T23" fmla="*/ 36 h 36"/>
                      <a:gd name="T24" fmla="*/ 7 w 34"/>
                      <a:gd name="T25" fmla="*/ 32 h 36"/>
                      <a:gd name="T26" fmla="*/ 3 w 34"/>
                      <a:gd name="T27" fmla="*/ 29 h 36"/>
                      <a:gd name="T28" fmla="*/ 0 w 34"/>
                      <a:gd name="T29" fmla="*/ 24 h 36"/>
                      <a:gd name="T30" fmla="*/ 0 w 34"/>
                      <a:gd name="T31" fmla="*/ 18 h 36"/>
                      <a:gd name="T32" fmla="*/ 0 w 34"/>
                      <a:gd name="T33" fmla="*/ 13 h 36"/>
                      <a:gd name="T34" fmla="*/ 3 w 34"/>
                      <a:gd name="T35" fmla="*/ 8 h 36"/>
                      <a:gd name="T36" fmla="*/ 7 w 34"/>
                      <a:gd name="T37" fmla="*/ 3 h 36"/>
                      <a:gd name="T38" fmla="*/ 11 w 34"/>
                      <a:gd name="T39" fmla="*/ 1 h 36"/>
                      <a:gd name="T40" fmla="*/ 16 w 34"/>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6">
                        <a:moveTo>
                          <a:pt x="16" y="0"/>
                        </a:moveTo>
                        <a:lnTo>
                          <a:pt x="23" y="1"/>
                        </a:lnTo>
                        <a:lnTo>
                          <a:pt x="28" y="3"/>
                        </a:lnTo>
                        <a:lnTo>
                          <a:pt x="31" y="8"/>
                        </a:lnTo>
                        <a:lnTo>
                          <a:pt x="33" y="13"/>
                        </a:lnTo>
                        <a:lnTo>
                          <a:pt x="34" y="18"/>
                        </a:lnTo>
                        <a:lnTo>
                          <a:pt x="33" y="24"/>
                        </a:lnTo>
                        <a:lnTo>
                          <a:pt x="31" y="29"/>
                        </a:lnTo>
                        <a:lnTo>
                          <a:pt x="26" y="32"/>
                        </a:lnTo>
                        <a:lnTo>
                          <a:pt x="23" y="36"/>
                        </a:lnTo>
                        <a:lnTo>
                          <a:pt x="16" y="36"/>
                        </a:lnTo>
                        <a:lnTo>
                          <a:pt x="11" y="36"/>
                        </a:lnTo>
                        <a:lnTo>
                          <a:pt x="7" y="32"/>
                        </a:lnTo>
                        <a:lnTo>
                          <a:pt x="3" y="29"/>
                        </a:lnTo>
                        <a:lnTo>
                          <a:pt x="0" y="24"/>
                        </a:lnTo>
                        <a:lnTo>
                          <a:pt x="0" y="18"/>
                        </a:lnTo>
                        <a:lnTo>
                          <a:pt x="0" y="13"/>
                        </a:lnTo>
                        <a:lnTo>
                          <a:pt x="3" y="8"/>
                        </a:lnTo>
                        <a:lnTo>
                          <a:pt x="7" y="3"/>
                        </a:lnTo>
                        <a:lnTo>
                          <a:pt x="11" y="1"/>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16"/>
                  <p:cNvSpPr>
                    <a:spLocks noEditPoints="1"/>
                  </p:cNvSpPr>
                  <p:nvPr/>
                </p:nvSpPr>
                <p:spPr bwMode="auto">
                  <a:xfrm>
                    <a:off x="968375" y="2024063"/>
                    <a:ext cx="101600" cy="152400"/>
                  </a:xfrm>
                  <a:custGeom>
                    <a:avLst/>
                    <a:gdLst>
                      <a:gd name="T0" fmla="*/ 64 w 127"/>
                      <a:gd name="T1" fmla="*/ 20 h 192"/>
                      <a:gd name="T2" fmla="*/ 52 w 127"/>
                      <a:gd name="T3" fmla="*/ 23 h 192"/>
                      <a:gd name="T4" fmla="*/ 41 w 127"/>
                      <a:gd name="T5" fmla="*/ 31 h 192"/>
                      <a:gd name="T6" fmla="*/ 32 w 127"/>
                      <a:gd name="T7" fmla="*/ 48 h 192"/>
                      <a:gd name="T8" fmla="*/ 28 w 127"/>
                      <a:gd name="T9" fmla="*/ 69 h 192"/>
                      <a:gd name="T10" fmla="*/ 26 w 127"/>
                      <a:gd name="T11" fmla="*/ 97 h 192"/>
                      <a:gd name="T12" fmla="*/ 28 w 127"/>
                      <a:gd name="T13" fmla="*/ 123 h 192"/>
                      <a:gd name="T14" fmla="*/ 32 w 127"/>
                      <a:gd name="T15" fmla="*/ 144 h 192"/>
                      <a:gd name="T16" fmla="*/ 41 w 127"/>
                      <a:gd name="T17" fmla="*/ 160 h 192"/>
                      <a:gd name="T18" fmla="*/ 50 w 127"/>
                      <a:gd name="T19" fmla="*/ 169 h 192"/>
                      <a:gd name="T20" fmla="*/ 64 w 127"/>
                      <a:gd name="T21" fmla="*/ 172 h 192"/>
                      <a:gd name="T22" fmla="*/ 77 w 127"/>
                      <a:gd name="T23" fmla="*/ 169 h 192"/>
                      <a:gd name="T24" fmla="*/ 88 w 127"/>
                      <a:gd name="T25" fmla="*/ 159 h 192"/>
                      <a:gd name="T26" fmla="*/ 96 w 127"/>
                      <a:gd name="T27" fmla="*/ 142 h 192"/>
                      <a:gd name="T28" fmla="*/ 100 w 127"/>
                      <a:gd name="T29" fmla="*/ 121 h 192"/>
                      <a:gd name="T30" fmla="*/ 101 w 127"/>
                      <a:gd name="T31" fmla="*/ 95 h 192"/>
                      <a:gd name="T32" fmla="*/ 100 w 127"/>
                      <a:gd name="T33" fmla="*/ 69 h 192"/>
                      <a:gd name="T34" fmla="*/ 96 w 127"/>
                      <a:gd name="T35" fmla="*/ 49 h 192"/>
                      <a:gd name="T36" fmla="*/ 88 w 127"/>
                      <a:gd name="T37" fmla="*/ 33 h 192"/>
                      <a:gd name="T38" fmla="*/ 78 w 127"/>
                      <a:gd name="T39" fmla="*/ 23 h 192"/>
                      <a:gd name="T40" fmla="*/ 64 w 127"/>
                      <a:gd name="T41" fmla="*/ 20 h 192"/>
                      <a:gd name="T42" fmla="*/ 65 w 127"/>
                      <a:gd name="T43" fmla="*/ 0 h 192"/>
                      <a:gd name="T44" fmla="*/ 86 w 127"/>
                      <a:gd name="T45" fmla="*/ 3 h 192"/>
                      <a:gd name="T46" fmla="*/ 104 w 127"/>
                      <a:gd name="T47" fmla="*/ 16 h 192"/>
                      <a:gd name="T48" fmla="*/ 116 w 127"/>
                      <a:gd name="T49" fmla="*/ 34 h 192"/>
                      <a:gd name="T50" fmla="*/ 124 w 127"/>
                      <a:gd name="T51" fmla="*/ 61 h 192"/>
                      <a:gd name="T52" fmla="*/ 127 w 127"/>
                      <a:gd name="T53" fmla="*/ 93 h 192"/>
                      <a:gd name="T54" fmla="*/ 124 w 127"/>
                      <a:gd name="T55" fmla="*/ 128 h 192"/>
                      <a:gd name="T56" fmla="*/ 116 w 127"/>
                      <a:gd name="T57" fmla="*/ 156 h 192"/>
                      <a:gd name="T58" fmla="*/ 103 w 127"/>
                      <a:gd name="T59" fmla="*/ 175 h 192"/>
                      <a:gd name="T60" fmla="*/ 85 w 127"/>
                      <a:gd name="T61" fmla="*/ 188 h 192"/>
                      <a:gd name="T62" fmla="*/ 62 w 127"/>
                      <a:gd name="T63" fmla="*/ 192 h 192"/>
                      <a:gd name="T64" fmla="*/ 42 w 127"/>
                      <a:gd name="T65" fmla="*/ 188 h 192"/>
                      <a:gd name="T66" fmla="*/ 24 w 127"/>
                      <a:gd name="T67" fmla="*/ 177 h 192"/>
                      <a:gd name="T68" fmla="*/ 11 w 127"/>
                      <a:gd name="T69" fmla="*/ 157 h 192"/>
                      <a:gd name="T70" fmla="*/ 3 w 127"/>
                      <a:gd name="T71" fmla="*/ 129 h 192"/>
                      <a:gd name="T72" fmla="*/ 0 w 127"/>
                      <a:gd name="T73" fmla="*/ 97 h 192"/>
                      <a:gd name="T74" fmla="*/ 3 w 127"/>
                      <a:gd name="T75" fmla="*/ 67 h 192"/>
                      <a:gd name="T76" fmla="*/ 10 w 127"/>
                      <a:gd name="T77" fmla="*/ 44 h 192"/>
                      <a:gd name="T78" fmla="*/ 19 w 127"/>
                      <a:gd name="T79" fmla="*/ 25 h 192"/>
                      <a:gd name="T80" fmla="*/ 32 w 127"/>
                      <a:gd name="T81" fmla="*/ 12 h 192"/>
                      <a:gd name="T82" fmla="*/ 47 w 127"/>
                      <a:gd name="T83" fmla="*/ 3 h 192"/>
                      <a:gd name="T84" fmla="*/ 65 w 127"/>
                      <a:gd name="T8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 h="192">
                        <a:moveTo>
                          <a:pt x="64" y="20"/>
                        </a:moveTo>
                        <a:lnTo>
                          <a:pt x="52" y="23"/>
                        </a:lnTo>
                        <a:lnTo>
                          <a:pt x="41" y="31"/>
                        </a:lnTo>
                        <a:lnTo>
                          <a:pt x="32" y="48"/>
                        </a:lnTo>
                        <a:lnTo>
                          <a:pt x="28" y="69"/>
                        </a:lnTo>
                        <a:lnTo>
                          <a:pt x="26" y="97"/>
                        </a:lnTo>
                        <a:lnTo>
                          <a:pt x="28" y="123"/>
                        </a:lnTo>
                        <a:lnTo>
                          <a:pt x="32" y="144"/>
                        </a:lnTo>
                        <a:lnTo>
                          <a:pt x="41" y="160"/>
                        </a:lnTo>
                        <a:lnTo>
                          <a:pt x="50" y="169"/>
                        </a:lnTo>
                        <a:lnTo>
                          <a:pt x="64" y="172"/>
                        </a:lnTo>
                        <a:lnTo>
                          <a:pt x="77" y="169"/>
                        </a:lnTo>
                        <a:lnTo>
                          <a:pt x="88" y="159"/>
                        </a:lnTo>
                        <a:lnTo>
                          <a:pt x="96" y="142"/>
                        </a:lnTo>
                        <a:lnTo>
                          <a:pt x="100" y="121"/>
                        </a:lnTo>
                        <a:lnTo>
                          <a:pt x="101" y="95"/>
                        </a:lnTo>
                        <a:lnTo>
                          <a:pt x="100" y="69"/>
                        </a:lnTo>
                        <a:lnTo>
                          <a:pt x="96" y="49"/>
                        </a:lnTo>
                        <a:lnTo>
                          <a:pt x="88" y="33"/>
                        </a:lnTo>
                        <a:lnTo>
                          <a:pt x="78" y="23"/>
                        </a:lnTo>
                        <a:lnTo>
                          <a:pt x="64" y="20"/>
                        </a:lnTo>
                        <a:close/>
                        <a:moveTo>
                          <a:pt x="65" y="0"/>
                        </a:moveTo>
                        <a:lnTo>
                          <a:pt x="86" y="3"/>
                        </a:lnTo>
                        <a:lnTo>
                          <a:pt x="104" y="16"/>
                        </a:lnTo>
                        <a:lnTo>
                          <a:pt x="116" y="34"/>
                        </a:lnTo>
                        <a:lnTo>
                          <a:pt x="124" y="61"/>
                        </a:lnTo>
                        <a:lnTo>
                          <a:pt x="127" y="93"/>
                        </a:lnTo>
                        <a:lnTo>
                          <a:pt x="124" y="128"/>
                        </a:lnTo>
                        <a:lnTo>
                          <a:pt x="116" y="156"/>
                        </a:lnTo>
                        <a:lnTo>
                          <a:pt x="103" y="175"/>
                        </a:lnTo>
                        <a:lnTo>
                          <a:pt x="85" y="188"/>
                        </a:lnTo>
                        <a:lnTo>
                          <a:pt x="62" y="192"/>
                        </a:lnTo>
                        <a:lnTo>
                          <a:pt x="42" y="188"/>
                        </a:lnTo>
                        <a:lnTo>
                          <a:pt x="24" y="177"/>
                        </a:lnTo>
                        <a:lnTo>
                          <a:pt x="11" y="157"/>
                        </a:lnTo>
                        <a:lnTo>
                          <a:pt x="3" y="129"/>
                        </a:lnTo>
                        <a:lnTo>
                          <a:pt x="0" y="97"/>
                        </a:lnTo>
                        <a:lnTo>
                          <a:pt x="3" y="67"/>
                        </a:lnTo>
                        <a:lnTo>
                          <a:pt x="10" y="44"/>
                        </a:lnTo>
                        <a:lnTo>
                          <a:pt x="19" y="25"/>
                        </a:lnTo>
                        <a:lnTo>
                          <a:pt x="32" y="12"/>
                        </a:lnTo>
                        <a:lnTo>
                          <a:pt x="47" y="3"/>
                        </a:lnTo>
                        <a:lnTo>
                          <a:pt x="6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17"/>
                  <p:cNvSpPr>
                    <a:spLocks noEditPoints="1"/>
                  </p:cNvSpPr>
                  <p:nvPr/>
                </p:nvSpPr>
                <p:spPr bwMode="auto">
                  <a:xfrm>
                    <a:off x="320675" y="4691063"/>
                    <a:ext cx="152400" cy="93662"/>
                  </a:xfrm>
                  <a:custGeom>
                    <a:avLst/>
                    <a:gdLst>
                      <a:gd name="T0" fmla="*/ 57 w 193"/>
                      <a:gd name="T1" fmla="*/ 24 h 118"/>
                      <a:gd name="T2" fmla="*/ 41 w 193"/>
                      <a:gd name="T3" fmla="*/ 28 h 118"/>
                      <a:gd name="T4" fmla="*/ 28 w 193"/>
                      <a:gd name="T5" fmla="*/ 37 h 118"/>
                      <a:gd name="T6" fmla="*/ 21 w 193"/>
                      <a:gd name="T7" fmla="*/ 52 h 118"/>
                      <a:gd name="T8" fmla="*/ 19 w 193"/>
                      <a:gd name="T9" fmla="*/ 70 h 118"/>
                      <a:gd name="T10" fmla="*/ 19 w 193"/>
                      <a:gd name="T11" fmla="*/ 80 h 118"/>
                      <a:gd name="T12" fmla="*/ 19 w 193"/>
                      <a:gd name="T13" fmla="*/ 88 h 118"/>
                      <a:gd name="T14" fmla="*/ 21 w 193"/>
                      <a:gd name="T15" fmla="*/ 93 h 118"/>
                      <a:gd name="T16" fmla="*/ 96 w 193"/>
                      <a:gd name="T17" fmla="*/ 93 h 118"/>
                      <a:gd name="T18" fmla="*/ 96 w 193"/>
                      <a:gd name="T19" fmla="*/ 88 h 118"/>
                      <a:gd name="T20" fmla="*/ 98 w 193"/>
                      <a:gd name="T21" fmla="*/ 80 h 118"/>
                      <a:gd name="T22" fmla="*/ 98 w 193"/>
                      <a:gd name="T23" fmla="*/ 73 h 118"/>
                      <a:gd name="T24" fmla="*/ 95 w 193"/>
                      <a:gd name="T25" fmla="*/ 52 h 118"/>
                      <a:gd name="T26" fmla="*/ 87 w 193"/>
                      <a:gd name="T27" fmla="*/ 37 h 118"/>
                      <a:gd name="T28" fmla="*/ 75 w 193"/>
                      <a:gd name="T29" fmla="*/ 28 h 118"/>
                      <a:gd name="T30" fmla="*/ 57 w 193"/>
                      <a:gd name="T31" fmla="*/ 24 h 118"/>
                      <a:gd name="T32" fmla="*/ 55 w 193"/>
                      <a:gd name="T33" fmla="*/ 0 h 118"/>
                      <a:gd name="T34" fmla="*/ 72 w 193"/>
                      <a:gd name="T35" fmla="*/ 1 h 118"/>
                      <a:gd name="T36" fmla="*/ 85 w 193"/>
                      <a:gd name="T37" fmla="*/ 6 h 118"/>
                      <a:gd name="T38" fmla="*/ 96 w 193"/>
                      <a:gd name="T39" fmla="*/ 15 h 118"/>
                      <a:gd name="T40" fmla="*/ 108 w 193"/>
                      <a:gd name="T41" fmla="*/ 31 h 118"/>
                      <a:gd name="T42" fmla="*/ 116 w 193"/>
                      <a:gd name="T43" fmla="*/ 51 h 118"/>
                      <a:gd name="T44" fmla="*/ 118 w 193"/>
                      <a:gd name="T45" fmla="*/ 73 h 118"/>
                      <a:gd name="T46" fmla="*/ 118 w 193"/>
                      <a:gd name="T47" fmla="*/ 80 h 118"/>
                      <a:gd name="T48" fmla="*/ 118 w 193"/>
                      <a:gd name="T49" fmla="*/ 88 h 118"/>
                      <a:gd name="T50" fmla="*/ 116 w 193"/>
                      <a:gd name="T51" fmla="*/ 93 h 118"/>
                      <a:gd name="T52" fmla="*/ 193 w 193"/>
                      <a:gd name="T53" fmla="*/ 93 h 118"/>
                      <a:gd name="T54" fmla="*/ 193 w 193"/>
                      <a:gd name="T55" fmla="*/ 118 h 118"/>
                      <a:gd name="T56" fmla="*/ 3 w 193"/>
                      <a:gd name="T57" fmla="*/ 118 h 118"/>
                      <a:gd name="T58" fmla="*/ 0 w 193"/>
                      <a:gd name="T59" fmla="*/ 98 h 118"/>
                      <a:gd name="T60" fmla="*/ 0 w 193"/>
                      <a:gd name="T61" fmla="*/ 70 h 118"/>
                      <a:gd name="T62" fmla="*/ 1 w 193"/>
                      <a:gd name="T63" fmla="*/ 49 h 118"/>
                      <a:gd name="T64" fmla="*/ 6 w 193"/>
                      <a:gd name="T65" fmla="*/ 31 h 118"/>
                      <a:gd name="T66" fmla="*/ 15 w 193"/>
                      <a:gd name="T67" fmla="*/ 16 h 118"/>
                      <a:gd name="T68" fmla="*/ 26 w 193"/>
                      <a:gd name="T69" fmla="*/ 8 h 118"/>
                      <a:gd name="T70" fmla="*/ 39 w 193"/>
                      <a:gd name="T71" fmla="*/ 1 h 118"/>
                      <a:gd name="T72" fmla="*/ 55 w 193"/>
                      <a:gd name="T7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3" h="118">
                        <a:moveTo>
                          <a:pt x="57" y="24"/>
                        </a:moveTo>
                        <a:lnTo>
                          <a:pt x="41" y="28"/>
                        </a:lnTo>
                        <a:lnTo>
                          <a:pt x="28" y="37"/>
                        </a:lnTo>
                        <a:lnTo>
                          <a:pt x="21" y="52"/>
                        </a:lnTo>
                        <a:lnTo>
                          <a:pt x="19" y="70"/>
                        </a:lnTo>
                        <a:lnTo>
                          <a:pt x="19" y="80"/>
                        </a:lnTo>
                        <a:lnTo>
                          <a:pt x="19" y="88"/>
                        </a:lnTo>
                        <a:lnTo>
                          <a:pt x="21" y="93"/>
                        </a:lnTo>
                        <a:lnTo>
                          <a:pt x="96" y="93"/>
                        </a:lnTo>
                        <a:lnTo>
                          <a:pt x="96" y="88"/>
                        </a:lnTo>
                        <a:lnTo>
                          <a:pt x="98" y="80"/>
                        </a:lnTo>
                        <a:lnTo>
                          <a:pt x="98" y="73"/>
                        </a:lnTo>
                        <a:lnTo>
                          <a:pt x="95" y="52"/>
                        </a:lnTo>
                        <a:lnTo>
                          <a:pt x="87" y="37"/>
                        </a:lnTo>
                        <a:lnTo>
                          <a:pt x="75" y="28"/>
                        </a:lnTo>
                        <a:lnTo>
                          <a:pt x="57" y="24"/>
                        </a:lnTo>
                        <a:close/>
                        <a:moveTo>
                          <a:pt x="55" y="0"/>
                        </a:moveTo>
                        <a:lnTo>
                          <a:pt x="72" y="1"/>
                        </a:lnTo>
                        <a:lnTo>
                          <a:pt x="85" y="6"/>
                        </a:lnTo>
                        <a:lnTo>
                          <a:pt x="96" y="15"/>
                        </a:lnTo>
                        <a:lnTo>
                          <a:pt x="108" y="31"/>
                        </a:lnTo>
                        <a:lnTo>
                          <a:pt x="116" y="51"/>
                        </a:lnTo>
                        <a:lnTo>
                          <a:pt x="118" y="73"/>
                        </a:lnTo>
                        <a:lnTo>
                          <a:pt x="118" y="80"/>
                        </a:lnTo>
                        <a:lnTo>
                          <a:pt x="118" y="88"/>
                        </a:lnTo>
                        <a:lnTo>
                          <a:pt x="116" y="93"/>
                        </a:lnTo>
                        <a:lnTo>
                          <a:pt x="193" y="93"/>
                        </a:lnTo>
                        <a:lnTo>
                          <a:pt x="193" y="118"/>
                        </a:lnTo>
                        <a:lnTo>
                          <a:pt x="3" y="118"/>
                        </a:lnTo>
                        <a:lnTo>
                          <a:pt x="0" y="98"/>
                        </a:lnTo>
                        <a:lnTo>
                          <a:pt x="0" y="70"/>
                        </a:lnTo>
                        <a:lnTo>
                          <a:pt x="1" y="49"/>
                        </a:lnTo>
                        <a:lnTo>
                          <a:pt x="6" y="31"/>
                        </a:lnTo>
                        <a:lnTo>
                          <a:pt x="15" y="16"/>
                        </a:lnTo>
                        <a:lnTo>
                          <a:pt x="26" y="8"/>
                        </a:lnTo>
                        <a:lnTo>
                          <a:pt x="39" y="1"/>
                        </a:lnTo>
                        <a:lnTo>
                          <a:pt x="5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18"/>
                  <p:cNvSpPr>
                    <a:spLocks noEditPoints="1"/>
                  </p:cNvSpPr>
                  <p:nvPr/>
                </p:nvSpPr>
                <p:spPr bwMode="auto">
                  <a:xfrm>
                    <a:off x="361950" y="4557713"/>
                    <a:ext cx="114300" cy="95250"/>
                  </a:xfrm>
                  <a:custGeom>
                    <a:avLst/>
                    <a:gdLst>
                      <a:gd name="T0" fmla="*/ 59 w 144"/>
                      <a:gd name="T1" fmla="*/ 23 h 121"/>
                      <a:gd name="T2" fmla="*/ 49 w 144"/>
                      <a:gd name="T3" fmla="*/ 25 h 121"/>
                      <a:gd name="T4" fmla="*/ 38 w 144"/>
                      <a:gd name="T5" fmla="*/ 28 h 121"/>
                      <a:gd name="T6" fmla="*/ 28 w 144"/>
                      <a:gd name="T7" fmla="*/ 35 h 121"/>
                      <a:gd name="T8" fmla="*/ 21 w 144"/>
                      <a:gd name="T9" fmla="*/ 44 h 121"/>
                      <a:gd name="T10" fmla="*/ 18 w 144"/>
                      <a:gd name="T11" fmla="*/ 59 h 121"/>
                      <a:gd name="T12" fmla="*/ 21 w 144"/>
                      <a:gd name="T13" fmla="*/ 72 h 121"/>
                      <a:gd name="T14" fmla="*/ 28 w 144"/>
                      <a:gd name="T15" fmla="*/ 84 h 121"/>
                      <a:gd name="T16" fmla="*/ 36 w 144"/>
                      <a:gd name="T17" fmla="*/ 90 h 121"/>
                      <a:gd name="T18" fmla="*/ 48 w 144"/>
                      <a:gd name="T19" fmla="*/ 95 h 121"/>
                      <a:gd name="T20" fmla="*/ 59 w 144"/>
                      <a:gd name="T21" fmla="*/ 97 h 121"/>
                      <a:gd name="T22" fmla="*/ 59 w 144"/>
                      <a:gd name="T23" fmla="*/ 23 h 121"/>
                      <a:gd name="T24" fmla="*/ 66 w 144"/>
                      <a:gd name="T25" fmla="*/ 0 h 121"/>
                      <a:gd name="T26" fmla="*/ 72 w 144"/>
                      <a:gd name="T27" fmla="*/ 0 h 121"/>
                      <a:gd name="T28" fmla="*/ 77 w 144"/>
                      <a:gd name="T29" fmla="*/ 0 h 121"/>
                      <a:gd name="T30" fmla="*/ 77 w 144"/>
                      <a:gd name="T31" fmla="*/ 98 h 121"/>
                      <a:gd name="T32" fmla="*/ 95 w 144"/>
                      <a:gd name="T33" fmla="*/ 95 h 121"/>
                      <a:gd name="T34" fmla="*/ 108 w 144"/>
                      <a:gd name="T35" fmla="*/ 89 h 121"/>
                      <a:gd name="T36" fmla="*/ 118 w 144"/>
                      <a:gd name="T37" fmla="*/ 77 h 121"/>
                      <a:gd name="T38" fmla="*/ 123 w 144"/>
                      <a:gd name="T39" fmla="*/ 64 h 121"/>
                      <a:gd name="T40" fmla="*/ 125 w 144"/>
                      <a:gd name="T41" fmla="*/ 51 h 121"/>
                      <a:gd name="T42" fmla="*/ 125 w 144"/>
                      <a:gd name="T43" fmla="*/ 35 h 121"/>
                      <a:gd name="T44" fmla="*/ 121 w 144"/>
                      <a:gd name="T45" fmla="*/ 21 h 121"/>
                      <a:gd name="T46" fmla="*/ 118 w 144"/>
                      <a:gd name="T47" fmla="*/ 12 h 121"/>
                      <a:gd name="T48" fmla="*/ 136 w 144"/>
                      <a:gd name="T49" fmla="*/ 7 h 121"/>
                      <a:gd name="T50" fmla="*/ 139 w 144"/>
                      <a:gd name="T51" fmla="*/ 18 h 121"/>
                      <a:gd name="T52" fmla="*/ 143 w 144"/>
                      <a:gd name="T53" fmla="*/ 35 h 121"/>
                      <a:gd name="T54" fmla="*/ 144 w 144"/>
                      <a:gd name="T55" fmla="*/ 54 h 121"/>
                      <a:gd name="T56" fmla="*/ 141 w 144"/>
                      <a:gd name="T57" fmla="*/ 77 h 121"/>
                      <a:gd name="T58" fmla="*/ 133 w 144"/>
                      <a:gd name="T59" fmla="*/ 97 h 121"/>
                      <a:gd name="T60" fmla="*/ 118 w 144"/>
                      <a:gd name="T61" fmla="*/ 110 h 121"/>
                      <a:gd name="T62" fmla="*/ 98 w 144"/>
                      <a:gd name="T63" fmla="*/ 118 h 121"/>
                      <a:gd name="T64" fmla="*/ 74 w 144"/>
                      <a:gd name="T65" fmla="*/ 121 h 121"/>
                      <a:gd name="T66" fmla="*/ 51 w 144"/>
                      <a:gd name="T67" fmla="*/ 118 h 121"/>
                      <a:gd name="T68" fmla="*/ 30 w 144"/>
                      <a:gd name="T69" fmla="*/ 110 h 121"/>
                      <a:gd name="T70" fmla="*/ 15 w 144"/>
                      <a:gd name="T71" fmla="*/ 97 h 121"/>
                      <a:gd name="T72" fmla="*/ 3 w 144"/>
                      <a:gd name="T73" fmla="*/ 79 h 121"/>
                      <a:gd name="T74" fmla="*/ 0 w 144"/>
                      <a:gd name="T75" fmla="*/ 57 h 121"/>
                      <a:gd name="T76" fmla="*/ 3 w 144"/>
                      <a:gd name="T77" fmla="*/ 36 h 121"/>
                      <a:gd name="T78" fmla="*/ 12 w 144"/>
                      <a:gd name="T79" fmla="*/ 21 h 121"/>
                      <a:gd name="T80" fmla="*/ 23 w 144"/>
                      <a:gd name="T81" fmla="*/ 12 h 121"/>
                      <a:gd name="T82" fmla="*/ 36 w 144"/>
                      <a:gd name="T83" fmla="*/ 3 h 121"/>
                      <a:gd name="T84" fmla="*/ 51 w 144"/>
                      <a:gd name="T85" fmla="*/ 0 h 121"/>
                      <a:gd name="T86" fmla="*/ 66 w 144"/>
                      <a:gd name="T8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1">
                        <a:moveTo>
                          <a:pt x="59" y="23"/>
                        </a:moveTo>
                        <a:lnTo>
                          <a:pt x="49" y="25"/>
                        </a:lnTo>
                        <a:lnTo>
                          <a:pt x="38" y="28"/>
                        </a:lnTo>
                        <a:lnTo>
                          <a:pt x="28" y="35"/>
                        </a:lnTo>
                        <a:lnTo>
                          <a:pt x="21" y="44"/>
                        </a:lnTo>
                        <a:lnTo>
                          <a:pt x="18" y="59"/>
                        </a:lnTo>
                        <a:lnTo>
                          <a:pt x="21" y="72"/>
                        </a:lnTo>
                        <a:lnTo>
                          <a:pt x="28" y="84"/>
                        </a:lnTo>
                        <a:lnTo>
                          <a:pt x="36" y="90"/>
                        </a:lnTo>
                        <a:lnTo>
                          <a:pt x="48" y="95"/>
                        </a:lnTo>
                        <a:lnTo>
                          <a:pt x="59" y="97"/>
                        </a:lnTo>
                        <a:lnTo>
                          <a:pt x="59" y="23"/>
                        </a:lnTo>
                        <a:close/>
                        <a:moveTo>
                          <a:pt x="66" y="0"/>
                        </a:moveTo>
                        <a:lnTo>
                          <a:pt x="72" y="0"/>
                        </a:lnTo>
                        <a:lnTo>
                          <a:pt x="77" y="0"/>
                        </a:lnTo>
                        <a:lnTo>
                          <a:pt x="77" y="98"/>
                        </a:lnTo>
                        <a:lnTo>
                          <a:pt x="95" y="95"/>
                        </a:lnTo>
                        <a:lnTo>
                          <a:pt x="108" y="89"/>
                        </a:lnTo>
                        <a:lnTo>
                          <a:pt x="118" y="77"/>
                        </a:lnTo>
                        <a:lnTo>
                          <a:pt x="123" y="64"/>
                        </a:lnTo>
                        <a:lnTo>
                          <a:pt x="125" y="51"/>
                        </a:lnTo>
                        <a:lnTo>
                          <a:pt x="125" y="35"/>
                        </a:lnTo>
                        <a:lnTo>
                          <a:pt x="121" y="21"/>
                        </a:lnTo>
                        <a:lnTo>
                          <a:pt x="118" y="12"/>
                        </a:lnTo>
                        <a:lnTo>
                          <a:pt x="136" y="7"/>
                        </a:lnTo>
                        <a:lnTo>
                          <a:pt x="139" y="18"/>
                        </a:lnTo>
                        <a:lnTo>
                          <a:pt x="143" y="35"/>
                        </a:lnTo>
                        <a:lnTo>
                          <a:pt x="144" y="54"/>
                        </a:lnTo>
                        <a:lnTo>
                          <a:pt x="141" y="77"/>
                        </a:lnTo>
                        <a:lnTo>
                          <a:pt x="133" y="97"/>
                        </a:lnTo>
                        <a:lnTo>
                          <a:pt x="118" y="110"/>
                        </a:lnTo>
                        <a:lnTo>
                          <a:pt x="98" y="118"/>
                        </a:lnTo>
                        <a:lnTo>
                          <a:pt x="74" y="121"/>
                        </a:lnTo>
                        <a:lnTo>
                          <a:pt x="51" y="118"/>
                        </a:lnTo>
                        <a:lnTo>
                          <a:pt x="30" y="110"/>
                        </a:lnTo>
                        <a:lnTo>
                          <a:pt x="15" y="97"/>
                        </a:lnTo>
                        <a:lnTo>
                          <a:pt x="3" y="79"/>
                        </a:lnTo>
                        <a:lnTo>
                          <a:pt x="0" y="57"/>
                        </a:lnTo>
                        <a:lnTo>
                          <a:pt x="3" y="36"/>
                        </a:lnTo>
                        <a:lnTo>
                          <a:pt x="12" y="21"/>
                        </a:lnTo>
                        <a:lnTo>
                          <a:pt x="23" y="12"/>
                        </a:lnTo>
                        <a:lnTo>
                          <a:pt x="36" y="3"/>
                        </a:lnTo>
                        <a:lnTo>
                          <a:pt x="51" y="0"/>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19"/>
                  <p:cNvSpPr>
                    <a:spLocks/>
                  </p:cNvSpPr>
                  <p:nvPr/>
                </p:nvSpPr>
                <p:spPr bwMode="auto">
                  <a:xfrm>
                    <a:off x="361950" y="4464050"/>
                    <a:ext cx="111125" cy="57150"/>
                  </a:xfrm>
                  <a:custGeom>
                    <a:avLst/>
                    <a:gdLst>
                      <a:gd name="T0" fmla="*/ 0 w 141"/>
                      <a:gd name="T1" fmla="*/ 0 h 70"/>
                      <a:gd name="T2" fmla="*/ 25 w 141"/>
                      <a:gd name="T3" fmla="*/ 0 h 70"/>
                      <a:gd name="T4" fmla="*/ 25 w 141"/>
                      <a:gd name="T5" fmla="*/ 5 h 70"/>
                      <a:gd name="T6" fmla="*/ 23 w 141"/>
                      <a:gd name="T7" fmla="*/ 10 h 70"/>
                      <a:gd name="T8" fmla="*/ 28 w 141"/>
                      <a:gd name="T9" fmla="*/ 24 h 70"/>
                      <a:gd name="T10" fmla="*/ 40 w 141"/>
                      <a:gd name="T11" fmla="*/ 36 h 70"/>
                      <a:gd name="T12" fmla="*/ 56 w 141"/>
                      <a:gd name="T13" fmla="*/ 42 h 70"/>
                      <a:gd name="T14" fmla="*/ 62 w 141"/>
                      <a:gd name="T15" fmla="*/ 44 h 70"/>
                      <a:gd name="T16" fmla="*/ 67 w 141"/>
                      <a:gd name="T17" fmla="*/ 44 h 70"/>
                      <a:gd name="T18" fmla="*/ 141 w 141"/>
                      <a:gd name="T19" fmla="*/ 44 h 70"/>
                      <a:gd name="T20" fmla="*/ 141 w 141"/>
                      <a:gd name="T21" fmla="*/ 69 h 70"/>
                      <a:gd name="T22" fmla="*/ 46 w 141"/>
                      <a:gd name="T23" fmla="*/ 69 h 70"/>
                      <a:gd name="T24" fmla="*/ 23 w 141"/>
                      <a:gd name="T25" fmla="*/ 69 h 70"/>
                      <a:gd name="T26" fmla="*/ 3 w 141"/>
                      <a:gd name="T27" fmla="*/ 70 h 70"/>
                      <a:gd name="T28" fmla="*/ 3 w 141"/>
                      <a:gd name="T29" fmla="*/ 47 h 70"/>
                      <a:gd name="T30" fmla="*/ 31 w 141"/>
                      <a:gd name="T31" fmla="*/ 47 h 70"/>
                      <a:gd name="T32" fmla="*/ 31 w 141"/>
                      <a:gd name="T33" fmla="*/ 46 h 70"/>
                      <a:gd name="T34" fmla="*/ 15 w 141"/>
                      <a:gd name="T35" fmla="*/ 38 h 70"/>
                      <a:gd name="T36" fmla="*/ 3 w 141"/>
                      <a:gd name="T37" fmla="*/ 23 h 70"/>
                      <a:gd name="T38" fmla="*/ 0 w 141"/>
                      <a:gd name="T39" fmla="*/ 8 h 70"/>
                      <a:gd name="T40" fmla="*/ 0 w 141"/>
                      <a:gd name="T41" fmla="*/ 3 h 70"/>
                      <a:gd name="T42" fmla="*/ 0 w 141"/>
                      <a:gd name="T4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0">
                        <a:moveTo>
                          <a:pt x="0" y="0"/>
                        </a:moveTo>
                        <a:lnTo>
                          <a:pt x="25" y="0"/>
                        </a:lnTo>
                        <a:lnTo>
                          <a:pt x="25" y="5"/>
                        </a:lnTo>
                        <a:lnTo>
                          <a:pt x="23" y="10"/>
                        </a:lnTo>
                        <a:lnTo>
                          <a:pt x="28" y="24"/>
                        </a:lnTo>
                        <a:lnTo>
                          <a:pt x="40" y="36"/>
                        </a:lnTo>
                        <a:lnTo>
                          <a:pt x="56" y="42"/>
                        </a:lnTo>
                        <a:lnTo>
                          <a:pt x="62" y="44"/>
                        </a:lnTo>
                        <a:lnTo>
                          <a:pt x="67" y="44"/>
                        </a:lnTo>
                        <a:lnTo>
                          <a:pt x="141" y="44"/>
                        </a:lnTo>
                        <a:lnTo>
                          <a:pt x="141" y="69"/>
                        </a:lnTo>
                        <a:lnTo>
                          <a:pt x="46" y="69"/>
                        </a:lnTo>
                        <a:lnTo>
                          <a:pt x="23" y="69"/>
                        </a:lnTo>
                        <a:lnTo>
                          <a:pt x="3" y="70"/>
                        </a:lnTo>
                        <a:lnTo>
                          <a:pt x="3" y="47"/>
                        </a:lnTo>
                        <a:lnTo>
                          <a:pt x="31" y="47"/>
                        </a:lnTo>
                        <a:lnTo>
                          <a:pt x="31" y="46"/>
                        </a:lnTo>
                        <a:lnTo>
                          <a:pt x="15" y="38"/>
                        </a:lnTo>
                        <a:lnTo>
                          <a:pt x="3" y="23"/>
                        </a:lnTo>
                        <a:lnTo>
                          <a:pt x="0" y="8"/>
                        </a:lnTo>
                        <a:lnTo>
                          <a:pt x="0" y="3"/>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20"/>
                  <p:cNvSpPr>
                    <a:spLocks/>
                  </p:cNvSpPr>
                  <p:nvPr/>
                </p:nvSpPr>
                <p:spPr bwMode="auto">
                  <a:xfrm>
                    <a:off x="338138" y="4381500"/>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4 h 82"/>
                      <a:gd name="T10" fmla="*/ 152 w 175"/>
                      <a:gd name="T11" fmla="*/ 30 h 82"/>
                      <a:gd name="T12" fmla="*/ 156 w 175"/>
                      <a:gd name="T13" fmla="*/ 18 h 82"/>
                      <a:gd name="T14" fmla="*/ 154 w 175"/>
                      <a:gd name="T15" fmla="*/ 12 h 82"/>
                      <a:gd name="T16" fmla="*/ 154 w 175"/>
                      <a:gd name="T17" fmla="*/ 7 h 82"/>
                      <a:gd name="T18" fmla="*/ 152 w 175"/>
                      <a:gd name="T19" fmla="*/ 3 h 82"/>
                      <a:gd name="T20" fmla="*/ 172 w 175"/>
                      <a:gd name="T21" fmla="*/ 2 h 82"/>
                      <a:gd name="T22" fmla="*/ 174 w 175"/>
                      <a:gd name="T23" fmla="*/ 8 h 82"/>
                      <a:gd name="T24" fmla="*/ 175 w 175"/>
                      <a:gd name="T25" fmla="*/ 15 h 82"/>
                      <a:gd name="T26" fmla="*/ 175 w 175"/>
                      <a:gd name="T27" fmla="*/ 25 h 82"/>
                      <a:gd name="T28" fmla="*/ 174 w 175"/>
                      <a:gd name="T29" fmla="*/ 39 h 82"/>
                      <a:gd name="T30" fmla="*/ 165 w 175"/>
                      <a:gd name="T31" fmla="*/ 51 h 82"/>
                      <a:gd name="T32" fmla="*/ 151 w 175"/>
                      <a:gd name="T33" fmla="*/ 59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4"/>
                        </a:lnTo>
                        <a:lnTo>
                          <a:pt x="152" y="30"/>
                        </a:lnTo>
                        <a:lnTo>
                          <a:pt x="156" y="18"/>
                        </a:lnTo>
                        <a:lnTo>
                          <a:pt x="154" y="12"/>
                        </a:lnTo>
                        <a:lnTo>
                          <a:pt x="154" y="7"/>
                        </a:lnTo>
                        <a:lnTo>
                          <a:pt x="152" y="3"/>
                        </a:lnTo>
                        <a:lnTo>
                          <a:pt x="172" y="2"/>
                        </a:lnTo>
                        <a:lnTo>
                          <a:pt x="174" y="8"/>
                        </a:lnTo>
                        <a:lnTo>
                          <a:pt x="175" y="15"/>
                        </a:lnTo>
                        <a:lnTo>
                          <a:pt x="175" y="25"/>
                        </a:lnTo>
                        <a:lnTo>
                          <a:pt x="174" y="39"/>
                        </a:lnTo>
                        <a:lnTo>
                          <a:pt x="165" y="51"/>
                        </a:lnTo>
                        <a:lnTo>
                          <a:pt x="151" y="59"/>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21"/>
                  <p:cNvSpPr>
                    <a:spLocks/>
                  </p:cNvSpPr>
                  <p:nvPr/>
                </p:nvSpPr>
                <p:spPr bwMode="auto">
                  <a:xfrm>
                    <a:off x="365125" y="4278313"/>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29 h 118"/>
                      <a:gd name="T10" fmla="*/ 133 w 141"/>
                      <a:gd name="T11" fmla="*/ 39 h 118"/>
                      <a:gd name="T12" fmla="*/ 140 w 141"/>
                      <a:gd name="T13" fmla="*/ 52 h 118"/>
                      <a:gd name="T14" fmla="*/ 141 w 141"/>
                      <a:gd name="T15" fmla="*/ 69 h 118"/>
                      <a:gd name="T16" fmla="*/ 141 w 141"/>
                      <a:gd name="T17" fmla="*/ 80 h 118"/>
                      <a:gd name="T18" fmla="*/ 136 w 141"/>
                      <a:gd name="T19" fmla="*/ 91 h 118"/>
                      <a:gd name="T20" fmla="*/ 130 w 141"/>
                      <a:gd name="T21" fmla="*/ 101 h 118"/>
                      <a:gd name="T22" fmla="*/ 118 w 141"/>
                      <a:gd name="T23" fmla="*/ 109 h 118"/>
                      <a:gd name="T24" fmla="*/ 102 w 141"/>
                      <a:gd name="T25" fmla="*/ 114 h 118"/>
                      <a:gd name="T26" fmla="*/ 81 w 141"/>
                      <a:gd name="T27" fmla="*/ 118 h 118"/>
                      <a:gd name="T28" fmla="*/ 0 w 141"/>
                      <a:gd name="T29" fmla="*/ 118 h 118"/>
                      <a:gd name="T30" fmla="*/ 0 w 141"/>
                      <a:gd name="T31" fmla="*/ 91 h 118"/>
                      <a:gd name="T32" fmla="*/ 76 w 141"/>
                      <a:gd name="T33" fmla="*/ 91 h 118"/>
                      <a:gd name="T34" fmla="*/ 94 w 141"/>
                      <a:gd name="T35" fmla="*/ 90 h 118"/>
                      <a:gd name="T36" fmla="*/ 109 w 141"/>
                      <a:gd name="T37" fmla="*/ 85 h 118"/>
                      <a:gd name="T38" fmla="*/ 118 w 141"/>
                      <a:gd name="T39" fmla="*/ 75 h 118"/>
                      <a:gd name="T40" fmla="*/ 122 w 141"/>
                      <a:gd name="T41" fmla="*/ 60 h 118"/>
                      <a:gd name="T42" fmla="*/ 117 w 141"/>
                      <a:gd name="T43" fmla="*/ 46 h 118"/>
                      <a:gd name="T44" fmla="*/ 109 w 141"/>
                      <a:gd name="T45" fmla="*/ 34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29"/>
                        </a:lnTo>
                        <a:lnTo>
                          <a:pt x="133" y="39"/>
                        </a:lnTo>
                        <a:lnTo>
                          <a:pt x="140" y="52"/>
                        </a:lnTo>
                        <a:lnTo>
                          <a:pt x="141" y="69"/>
                        </a:lnTo>
                        <a:lnTo>
                          <a:pt x="141" y="80"/>
                        </a:lnTo>
                        <a:lnTo>
                          <a:pt x="136" y="91"/>
                        </a:lnTo>
                        <a:lnTo>
                          <a:pt x="130" y="101"/>
                        </a:lnTo>
                        <a:lnTo>
                          <a:pt x="118" y="109"/>
                        </a:lnTo>
                        <a:lnTo>
                          <a:pt x="102" y="114"/>
                        </a:lnTo>
                        <a:lnTo>
                          <a:pt x="81" y="118"/>
                        </a:lnTo>
                        <a:lnTo>
                          <a:pt x="0" y="118"/>
                        </a:lnTo>
                        <a:lnTo>
                          <a:pt x="0" y="91"/>
                        </a:lnTo>
                        <a:lnTo>
                          <a:pt x="76" y="91"/>
                        </a:lnTo>
                        <a:lnTo>
                          <a:pt x="94" y="90"/>
                        </a:lnTo>
                        <a:lnTo>
                          <a:pt x="109" y="85"/>
                        </a:lnTo>
                        <a:lnTo>
                          <a:pt x="118" y="75"/>
                        </a:lnTo>
                        <a:lnTo>
                          <a:pt x="122" y="60"/>
                        </a:lnTo>
                        <a:lnTo>
                          <a:pt x="117" y="46"/>
                        </a:lnTo>
                        <a:lnTo>
                          <a:pt x="109" y="34"/>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22"/>
                  <p:cNvSpPr>
                    <a:spLocks/>
                  </p:cNvSpPr>
                  <p:nvPr/>
                </p:nvSpPr>
                <p:spPr bwMode="auto">
                  <a:xfrm>
                    <a:off x="361950" y="4191000"/>
                    <a:ext cx="111125" cy="55562"/>
                  </a:xfrm>
                  <a:custGeom>
                    <a:avLst/>
                    <a:gdLst>
                      <a:gd name="T0" fmla="*/ 0 w 141"/>
                      <a:gd name="T1" fmla="*/ 0 h 71"/>
                      <a:gd name="T2" fmla="*/ 25 w 141"/>
                      <a:gd name="T3" fmla="*/ 0 h 71"/>
                      <a:gd name="T4" fmla="*/ 25 w 141"/>
                      <a:gd name="T5" fmla="*/ 4 h 71"/>
                      <a:gd name="T6" fmla="*/ 23 w 141"/>
                      <a:gd name="T7" fmla="*/ 9 h 71"/>
                      <a:gd name="T8" fmla="*/ 28 w 141"/>
                      <a:gd name="T9" fmla="*/ 25 h 71"/>
                      <a:gd name="T10" fmla="*/ 40 w 141"/>
                      <a:gd name="T11" fmla="*/ 36 h 71"/>
                      <a:gd name="T12" fmla="*/ 56 w 141"/>
                      <a:gd name="T13" fmla="*/ 43 h 71"/>
                      <a:gd name="T14" fmla="*/ 62 w 141"/>
                      <a:gd name="T15" fmla="*/ 43 h 71"/>
                      <a:gd name="T16" fmla="*/ 67 w 141"/>
                      <a:gd name="T17" fmla="*/ 43 h 71"/>
                      <a:gd name="T18" fmla="*/ 141 w 141"/>
                      <a:gd name="T19" fmla="*/ 43 h 71"/>
                      <a:gd name="T20" fmla="*/ 141 w 141"/>
                      <a:gd name="T21" fmla="*/ 69 h 71"/>
                      <a:gd name="T22" fmla="*/ 46 w 141"/>
                      <a:gd name="T23" fmla="*/ 69 h 71"/>
                      <a:gd name="T24" fmla="*/ 23 w 141"/>
                      <a:gd name="T25" fmla="*/ 69 h 71"/>
                      <a:gd name="T26" fmla="*/ 3 w 141"/>
                      <a:gd name="T27" fmla="*/ 71 h 71"/>
                      <a:gd name="T28" fmla="*/ 3 w 141"/>
                      <a:gd name="T29" fmla="*/ 48 h 71"/>
                      <a:gd name="T30" fmla="*/ 31 w 141"/>
                      <a:gd name="T31" fmla="*/ 46 h 71"/>
                      <a:gd name="T32" fmla="*/ 31 w 141"/>
                      <a:gd name="T33" fmla="*/ 46 h 71"/>
                      <a:gd name="T34" fmla="*/ 15 w 141"/>
                      <a:gd name="T35" fmla="*/ 36 h 71"/>
                      <a:gd name="T36" fmla="*/ 3 w 141"/>
                      <a:gd name="T37" fmla="*/ 23 h 71"/>
                      <a:gd name="T38" fmla="*/ 0 w 141"/>
                      <a:gd name="T39" fmla="*/ 7 h 71"/>
                      <a:gd name="T40" fmla="*/ 0 w 141"/>
                      <a:gd name="T41" fmla="*/ 4 h 71"/>
                      <a:gd name="T42" fmla="*/ 0 w 141"/>
                      <a:gd name="T4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71">
                        <a:moveTo>
                          <a:pt x="0" y="0"/>
                        </a:moveTo>
                        <a:lnTo>
                          <a:pt x="25" y="0"/>
                        </a:lnTo>
                        <a:lnTo>
                          <a:pt x="25" y="4"/>
                        </a:lnTo>
                        <a:lnTo>
                          <a:pt x="23" y="9"/>
                        </a:lnTo>
                        <a:lnTo>
                          <a:pt x="28" y="25"/>
                        </a:lnTo>
                        <a:lnTo>
                          <a:pt x="40" y="36"/>
                        </a:lnTo>
                        <a:lnTo>
                          <a:pt x="56" y="43"/>
                        </a:lnTo>
                        <a:lnTo>
                          <a:pt x="62" y="43"/>
                        </a:lnTo>
                        <a:lnTo>
                          <a:pt x="67" y="43"/>
                        </a:lnTo>
                        <a:lnTo>
                          <a:pt x="141" y="43"/>
                        </a:lnTo>
                        <a:lnTo>
                          <a:pt x="141" y="69"/>
                        </a:lnTo>
                        <a:lnTo>
                          <a:pt x="46" y="69"/>
                        </a:lnTo>
                        <a:lnTo>
                          <a:pt x="23" y="69"/>
                        </a:lnTo>
                        <a:lnTo>
                          <a:pt x="3" y="71"/>
                        </a:lnTo>
                        <a:lnTo>
                          <a:pt x="3" y="48"/>
                        </a:lnTo>
                        <a:lnTo>
                          <a:pt x="31" y="46"/>
                        </a:lnTo>
                        <a:lnTo>
                          <a:pt x="31" y="46"/>
                        </a:lnTo>
                        <a:lnTo>
                          <a:pt x="15" y="36"/>
                        </a:lnTo>
                        <a:lnTo>
                          <a:pt x="3" y="23"/>
                        </a:lnTo>
                        <a:lnTo>
                          <a:pt x="0" y="7"/>
                        </a:lnTo>
                        <a:lnTo>
                          <a:pt x="0" y="4"/>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23"/>
                  <p:cNvSpPr>
                    <a:spLocks noEditPoints="1"/>
                  </p:cNvSpPr>
                  <p:nvPr/>
                </p:nvSpPr>
                <p:spPr bwMode="auto">
                  <a:xfrm>
                    <a:off x="312738" y="4064000"/>
                    <a:ext cx="163512" cy="106362"/>
                  </a:xfrm>
                  <a:custGeom>
                    <a:avLst/>
                    <a:gdLst>
                      <a:gd name="T0" fmla="*/ 134 w 206"/>
                      <a:gd name="T1" fmla="*/ 26 h 132"/>
                      <a:gd name="T2" fmla="*/ 118 w 206"/>
                      <a:gd name="T3" fmla="*/ 27 h 132"/>
                      <a:gd name="T4" fmla="*/ 103 w 206"/>
                      <a:gd name="T5" fmla="*/ 32 h 132"/>
                      <a:gd name="T6" fmla="*/ 92 w 206"/>
                      <a:gd name="T7" fmla="*/ 41 h 132"/>
                      <a:gd name="T8" fmla="*/ 85 w 206"/>
                      <a:gd name="T9" fmla="*/ 52 h 132"/>
                      <a:gd name="T10" fmla="*/ 82 w 206"/>
                      <a:gd name="T11" fmla="*/ 67 h 132"/>
                      <a:gd name="T12" fmla="*/ 85 w 206"/>
                      <a:gd name="T13" fmla="*/ 83 h 132"/>
                      <a:gd name="T14" fmla="*/ 97 w 206"/>
                      <a:gd name="T15" fmla="*/ 96 h 132"/>
                      <a:gd name="T16" fmla="*/ 113 w 206"/>
                      <a:gd name="T17" fmla="*/ 106 h 132"/>
                      <a:gd name="T18" fmla="*/ 118 w 206"/>
                      <a:gd name="T19" fmla="*/ 106 h 132"/>
                      <a:gd name="T20" fmla="*/ 123 w 206"/>
                      <a:gd name="T21" fmla="*/ 106 h 132"/>
                      <a:gd name="T22" fmla="*/ 147 w 206"/>
                      <a:gd name="T23" fmla="*/ 106 h 132"/>
                      <a:gd name="T24" fmla="*/ 152 w 206"/>
                      <a:gd name="T25" fmla="*/ 106 h 132"/>
                      <a:gd name="T26" fmla="*/ 157 w 206"/>
                      <a:gd name="T27" fmla="*/ 106 h 132"/>
                      <a:gd name="T28" fmla="*/ 172 w 206"/>
                      <a:gd name="T29" fmla="*/ 98 h 132"/>
                      <a:gd name="T30" fmla="*/ 183 w 206"/>
                      <a:gd name="T31" fmla="*/ 85 h 132"/>
                      <a:gd name="T32" fmla="*/ 187 w 206"/>
                      <a:gd name="T33" fmla="*/ 68 h 132"/>
                      <a:gd name="T34" fmla="*/ 183 w 206"/>
                      <a:gd name="T35" fmla="*/ 50 h 132"/>
                      <a:gd name="T36" fmla="*/ 172 w 206"/>
                      <a:gd name="T37" fmla="*/ 37 h 132"/>
                      <a:gd name="T38" fmla="*/ 156 w 206"/>
                      <a:gd name="T39" fmla="*/ 29 h 132"/>
                      <a:gd name="T40" fmla="*/ 134 w 206"/>
                      <a:gd name="T41" fmla="*/ 26 h 132"/>
                      <a:gd name="T42" fmla="*/ 133 w 206"/>
                      <a:gd name="T43" fmla="*/ 0 h 132"/>
                      <a:gd name="T44" fmla="*/ 156 w 206"/>
                      <a:gd name="T45" fmla="*/ 3 h 132"/>
                      <a:gd name="T46" fmla="*/ 174 w 206"/>
                      <a:gd name="T47" fmla="*/ 9 h 132"/>
                      <a:gd name="T48" fmla="*/ 188 w 206"/>
                      <a:gd name="T49" fmla="*/ 19 h 132"/>
                      <a:gd name="T50" fmla="*/ 198 w 206"/>
                      <a:gd name="T51" fmla="*/ 32 h 132"/>
                      <a:gd name="T52" fmla="*/ 205 w 206"/>
                      <a:gd name="T53" fmla="*/ 47 h 132"/>
                      <a:gd name="T54" fmla="*/ 206 w 206"/>
                      <a:gd name="T55" fmla="*/ 63 h 132"/>
                      <a:gd name="T56" fmla="*/ 205 w 206"/>
                      <a:gd name="T57" fmla="*/ 81 h 132"/>
                      <a:gd name="T58" fmla="*/ 196 w 206"/>
                      <a:gd name="T59" fmla="*/ 96 h 132"/>
                      <a:gd name="T60" fmla="*/ 182 w 206"/>
                      <a:gd name="T61" fmla="*/ 109 h 132"/>
                      <a:gd name="T62" fmla="*/ 182 w 206"/>
                      <a:gd name="T63" fmla="*/ 109 h 132"/>
                      <a:gd name="T64" fmla="*/ 203 w 206"/>
                      <a:gd name="T65" fmla="*/ 111 h 132"/>
                      <a:gd name="T66" fmla="*/ 203 w 206"/>
                      <a:gd name="T67" fmla="*/ 132 h 132"/>
                      <a:gd name="T68" fmla="*/ 187 w 206"/>
                      <a:gd name="T69" fmla="*/ 132 h 132"/>
                      <a:gd name="T70" fmla="*/ 167 w 206"/>
                      <a:gd name="T71" fmla="*/ 132 h 132"/>
                      <a:gd name="T72" fmla="*/ 0 w 206"/>
                      <a:gd name="T73" fmla="*/ 132 h 132"/>
                      <a:gd name="T74" fmla="*/ 0 w 206"/>
                      <a:gd name="T75" fmla="*/ 106 h 132"/>
                      <a:gd name="T76" fmla="*/ 87 w 206"/>
                      <a:gd name="T77" fmla="*/ 106 h 132"/>
                      <a:gd name="T78" fmla="*/ 87 w 206"/>
                      <a:gd name="T79" fmla="*/ 106 h 132"/>
                      <a:gd name="T80" fmla="*/ 74 w 206"/>
                      <a:gd name="T81" fmla="*/ 95 h 132"/>
                      <a:gd name="T82" fmla="*/ 65 w 206"/>
                      <a:gd name="T83" fmla="*/ 80 h 132"/>
                      <a:gd name="T84" fmla="*/ 62 w 206"/>
                      <a:gd name="T85" fmla="*/ 59 h 132"/>
                      <a:gd name="T86" fmla="*/ 65 w 206"/>
                      <a:gd name="T87" fmla="*/ 39 h 132"/>
                      <a:gd name="T88" fmla="*/ 75 w 206"/>
                      <a:gd name="T89" fmla="*/ 24 h 132"/>
                      <a:gd name="T90" fmla="*/ 90 w 206"/>
                      <a:gd name="T91" fmla="*/ 11 h 132"/>
                      <a:gd name="T92" fmla="*/ 110 w 206"/>
                      <a:gd name="T93" fmla="*/ 3 h 132"/>
                      <a:gd name="T94" fmla="*/ 133 w 206"/>
                      <a:gd name="T9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 h="132">
                        <a:moveTo>
                          <a:pt x="134" y="26"/>
                        </a:moveTo>
                        <a:lnTo>
                          <a:pt x="118" y="27"/>
                        </a:lnTo>
                        <a:lnTo>
                          <a:pt x="103" y="32"/>
                        </a:lnTo>
                        <a:lnTo>
                          <a:pt x="92" y="41"/>
                        </a:lnTo>
                        <a:lnTo>
                          <a:pt x="85" y="52"/>
                        </a:lnTo>
                        <a:lnTo>
                          <a:pt x="82" y="67"/>
                        </a:lnTo>
                        <a:lnTo>
                          <a:pt x="85" y="83"/>
                        </a:lnTo>
                        <a:lnTo>
                          <a:pt x="97" y="96"/>
                        </a:lnTo>
                        <a:lnTo>
                          <a:pt x="113" y="106"/>
                        </a:lnTo>
                        <a:lnTo>
                          <a:pt x="118" y="106"/>
                        </a:lnTo>
                        <a:lnTo>
                          <a:pt x="123" y="106"/>
                        </a:lnTo>
                        <a:lnTo>
                          <a:pt x="147" y="106"/>
                        </a:lnTo>
                        <a:lnTo>
                          <a:pt x="152" y="106"/>
                        </a:lnTo>
                        <a:lnTo>
                          <a:pt x="157" y="106"/>
                        </a:lnTo>
                        <a:lnTo>
                          <a:pt x="172" y="98"/>
                        </a:lnTo>
                        <a:lnTo>
                          <a:pt x="183" y="85"/>
                        </a:lnTo>
                        <a:lnTo>
                          <a:pt x="187" y="68"/>
                        </a:lnTo>
                        <a:lnTo>
                          <a:pt x="183" y="50"/>
                        </a:lnTo>
                        <a:lnTo>
                          <a:pt x="172" y="37"/>
                        </a:lnTo>
                        <a:lnTo>
                          <a:pt x="156" y="29"/>
                        </a:lnTo>
                        <a:lnTo>
                          <a:pt x="134" y="26"/>
                        </a:lnTo>
                        <a:close/>
                        <a:moveTo>
                          <a:pt x="133" y="0"/>
                        </a:moveTo>
                        <a:lnTo>
                          <a:pt x="156" y="3"/>
                        </a:lnTo>
                        <a:lnTo>
                          <a:pt x="174" y="9"/>
                        </a:lnTo>
                        <a:lnTo>
                          <a:pt x="188" y="19"/>
                        </a:lnTo>
                        <a:lnTo>
                          <a:pt x="198" y="32"/>
                        </a:lnTo>
                        <a:lnTo>
                          <a:pt x="205" y="47"/>
                        </a:lnTo>
                        <a:lnTo>
                          <a:pt x="206" y="63"/>
                        </a:lnTo>
                        <a:lnTo>
                          <a:pt x="205" y="81"/>
                        </a:lnTo>
                        <a:lnTo>
                          <a:pt x="196" y="96"/>
                        </a:lnTo>
                        <a:lnTo>
                          <a:pt x="182" y="109"/>
                        </a:lnTo>
                        <a:lnTo>
                          <a:pt x="182" y="109"/>
                        </a:lnTo>
                        <a:lnTo>
                          <a:pt x="203" y="111"/>
                        </a:lnTo>
                        <a:lnTo>
                          <a:pt x="203" y="132"/>
                        </a:lnTo>
                        <a:lnTo>
                          <a:pt x="187" y="132"/>
                        </a:lnTo>
                        <a:lnTo>
                          <a:pt x="167" y="132"/>
                        </a:lnTo>
                        <a:lnTo>
                          <a:pt x="0" y="132"/>
                        </a:lnTo>
                        <a:lnTo>
                          <a:pt x="0" y="106"/>
                        </a:lnTo>
                        <a:lnTo>
                          <a:pt x="87" y="106"/>
                        </a:lnTo>
                        <a:lnTo>
                          <a:pt x="87" y="106"/>
                        </a:lnTo>
                        <a:lnTo>
                          <a:pt x="74" y="95"/>
                        </a:lnTo>
                        <a:lnTo>
                          <a:pt x="65" y="80"/>
                        </a:lnTo>
                        <a:lnTo>
                          <a:pt x="62" y="59"/>
                        </a:lnTo>
                        <a:lnTo>
                          <a:pt x="65" y="39"/>
                        </a:lnTo>
                        <a:lnTo>
                          <a:pt x="75" y="24"/>
                        </a:lnTo>
                        <a:lnTo>
                          <a:pt x="90" y="11"/>
                        </a:lnTo>
                        <a:lnTo>
                          <a:pt x="110" y="3"/>
                        </a:lnTo>
                        <a:lnTo>
                          <a:pt x="13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24"/>
                  <p:cNvSpPr>
                    <a:spLocks noEditPoints="1"/>
                  </p:cNvSpPr>
                  <p:nvPr/>
                </p:nvSpPr>
                <p:spPr bwMode="auto">
                  <a:xfrm>
                    <a:off x="361950" y="3963988"/>
                    <a:ext cx="114300" cy="87312"/>
                  </a:xfrm>
                  <a:custGeom>
                    <a:avLst/>
                    <a:gdLst>
                      <a:gd name="T0" fmla="*/ 71 w 144"/>
                      <a:gd name="T1" fmla="*/ 26 h 109"/>
                      <a:gd name="T2" fmla="*/ 71 w 144"/>
                      <a:gd name="T3" fmla="*/ 42 h 109"/>
                      <a:gd name="T4" fmla="*/ 74 w 144"/>
                      <a:gd name="T5" fmla="*/ 58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0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2 h 109"/>
                      <a:gd name="T42" fmla="*/ 125 w 144"/>
                      <a:gd name="T43" fmla="*/ 24 h 109"/>
                      <a:gd name="T44" fmla="*/ 125 w 144"/>
                      <a:gd name="T45" fmla="*/ 24 h 109"/>
                      <a:gd name="T46" fmla="*/ 134 w 144"/>
                      <a:gd name="T47" fmla="*/ 34 h 109"/>
                      <a:gd name="T48" fmla="*/ 141 w 144"/>
                      <a:gd name="T49" fmla="*/ 49 h 109"/>
                      <a:gd name="T50" fmla="*/ 144 w 144"/>
                      <a:gd name="T51" fmla="*/ 67 h 109"/>
                      <a:gd name="T52" fmla="*/ 141 w 144"/>
                      <a:gd name="T53" fmla="*/ 86 h 109"/>
                      <a:gd name="T54" fmla="*/ 133 w 144"/>
                      <a:gd name="T55" fmla="*/ 99 h 109"/>
                      <a:gd name="T56" fmla="*/ 120 w 144"/>
                      <a:gd name="T57" fmla="*/ 106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7 h 109"/>
                      <a:gd name="T82" fmla="*/ 21 w 144"/>
                      <a:gd name="T83" fmla="*/ 76 h 109"/>
                      <a:gd name="T84" fmla="*/ 30 w 144"/>
                      <a:gd name="T85" fmla="*/ 94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1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8"/>
                        </a:lnTo>
                        <a:lnTo>
                          <a:pt x="79" y="72"/>
                        </a:lnTo>
                        <a:lnTo>
                          <a:pt x="89" y="81"/>
                        </a:lnTo>
                        <a:lnTo>
                          <a:pt x="102" y="85"/>
                        </a:lnTo>
                        <a:lnTo>
                          <a:pt x="108" y="83"/>
                        </a:lnTo>
                        <a:lnTo>
                          <a:pt x="115" y="81"/>
                        </a:lnTo>
                        <a:lnTo>
                          <a:pt x="118" y="80"/>
                        </a:lnTo>
                        <a:lnTo>
                          <a:pt x="121" y="75"/>
                        </a:lnTo>
                        <a:lnTo>
                          <a:pt x="125" y="72"/>
                        </a:lnTo>
                        <a:lnTo>
                          <a:pt x="126" y="67"/>
                        </a:lnTo>
                        <a:lnTo>
                          <a:pt x="126" y="60"/>
                        </a:lnTo>
                        <a:lnTo>
                          <a:pt x="123" y="45"/>
                        </a:lnTo>
                        <a:lnTo>
                          <a:pt x="115" y="34"/>
                        </a:lnTo>
                        <a:lnTo>
                          <a:pt x="103" y="27"/>
                        </a:lnTo>
                        <a:lnTo>
                          <a:pt x="98" y="26"/>
                        </a:lnTo>
                        <a:lnTo>
                          <a:pt x="95" y="26"/>
                        </a:lnTo>
                        <a:lnTo>
                          <a:pt x="71" y="26"/>
                        </a:lnTo>
                        <a:close/>
                        <a:moveTo>
                          <a:pt x="141" y="0"/>
                        </a:moveTo>
                        <a:lnTo>
                          <a:pt x="141" y="22"/>
                        </a:lnTo>
                        <a:lnTo>
                          <a:pt x="125" y="24"/>
                        </a:lnTo>
                        <a:lnTo>
                          <a:pt x="125" y="24"/>
                        </a:lnTo>
                        <a:lnTo>
                          <a:pt x="134" y="34"/>
                        </a:lnTo>
                        <a:lnTo>
                          <a:pt x="141" y="49"/>
                        </a:lnTo>
                        <a:lnTo>
                          <a:pt x="144" y="67"/>
                        </a:lnTo>
                        <a:lnTo>
                          <a:pt x="141" y="86"/>
                        </a:lnTo>
                        <a:lnTo>
                          <a:pt x="133" y="99"/>
                        </a:lnTo>
                        <a:lnTo>
                          <a:pt x="120" y="106"/>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7"/>
                        </a:lnTo>
                        <a:lnTo>
                          <a:pt x="21" y="76"/>
                        </a:lnTo>
                        <a:lnTo>
                          <a:pt x="30" y="94"/>
                        </a:lnTo>
                        <a:lnTo>
                          <a:pt x="12" y="99"/>
                        </a:lnTo>
                        <a:lnTo>
                          <a:pt x="3" y="80"/>
                        </a:lnTo>
                        <a:lnTo>
                          <a:pt x="0" y="54"/>
                        </a:lnTo>
                        <a:lnTo>
                          <a:pt x="2" y="36"/>
                        </a:lnTo>
                        <a:lnTo>
                          <a:pt x="8" y="21"/>
                        </a:lnTo>
                        <a:lnTo>
                          <a:pt x="18" y="11"/>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25"/>
                  <p:cNvSpPr>
                    <a:spLocks/>
                  </p:cNvSpPr>
                  <p:nvPr/>
                </p:nvSpPr>
                <p:spPr bwMode="auto">
                  <a:xfrm>
                    <a:off x="338138" y="3863975"/>
                    <a:ext cx="138112" cy="65087"/>
                  </a:xfrm>
                  <a:custGeom>
                    <a:avLst/>
                    <a:gdLst>
                      <a:gd name="T0" fmla="*/ 34 w 175"/>
                      <a:gd name="T1" fmla="*/ 0 h 82"/>
                      <a:gd name="T2" fmla="*/ 52 w 175"/>
                      <a:gd name="T3" fmla="*/ 0 h 82"/>
                      <a:gd name="T4" fmla="*/ 52 w 175"/>
                      <a:gd name="T5" fmla="*/ 36 h 82"/>
                      <a:gd name="T6" fmla="*/ 128 w 175"/>
                      <a:gd name="T7" fmla="*/ 36 h 82"/>
                      <a:gd name="T8" fmla="*/ 143 w 175"/>
                      <a:gd name="T9" fmla="*/ 35 h 82"/>
                      <a:gd name="T10" fmla="*/ 152 w 175"/>
                      <a:gd name="T11" fmla="*/ 28 h 82"/>
                      <a:gd name="T12" fmla="*/ 156 w 175"/>
                      <a:gd name="T13" fmla="*/ 17 h 82"/>
                      <a:gd name="T14" fmla="*/ 154 w 175"/>
                      <a:gd name="T15" fmla="*/ 10 h 82"/>
                      <a:gd name="T16" fmla="*/ 154 w 175"/>
                      <a:gd name="T17" fmla="*/ 5 h 82"/>
                      <a:gd name="T18" fmla="*/ 152 w 175"/>
                      <a:gd name="T19" fmla="*/ 2 h 82"/>
                      <a:gd name="T20" fmla="*/ 172 w 175"/>
                      <a:gd name="T21" fmla="*/ 2 h 82"/>
                      <a:gd name="T22" fmla="*/ 174 w 175"/>
                      <a:gd name="T23" fmla="*/ 7 h 82"/>
                      <a:gd name="T24" fmla="*/ 175 w 175"/>
                      <a:gd name="T25" fmla="*/ 15 h 82"/>
                      <a:gd name="T26" fmla="*/ 175 w 175"/>
                      <a:gd name="T27" fmla="*/ 23 h 82"/>
                      <a:gd name="T28" fmla="*/ 174 w 175"/>
                      <a:gd name="T29" fmla="*/ 40 h 82"/>
                      <a:gd name="T30" fmla="*/ 165 w 175"/>
                      <a:gd name="T31" fmla="*/ 51 h 82"/>
                      <a:gd name="T32" fmla="*/ 151 w 175"/>
                      <a:gd name="T33" fmla="*/ 58 h 82"/>
                      <a:gd name="T34" fmla="*/ 129 w 175"/>
                      <a:gd name="T35" fmla="*/ 61 h 82"/>
                      <a:gd name="T36" fmla="*/ 52 w 175"/>
                      <a:gd name="T37" fmla="*/ 61 h 82"/>
                      <a:gd name="T38" fmla="*/ 52 w 175"/>
                      <a:gd name="T39" fmla="*/ 82 h 82"/>
                      <a:gd name="T40" fmla="*/ 34 w 175"/>
                      <a:gd name="T41" fmla="*/ 82 h 82"/>
                      <a:gd name="T42" fmla="*/ 34 w 175"/>
                      <a:gd name="T43" fmla="*/ 61 h 82"/>
                      <a:gd name="T44" fmla="*/ 8 w 175"/>
                      <a:gd name="T45" fmla="*/ 61 h 82"/>
                      <a:gd name="T46" fmla="*/ 0 w 175"/>
                      <a:gd name="T47" fmla="*/ 36 h 82"/>
                      <a:gd name="T48" fmla="*/ 34 w 175"/>
                      <a:gd name="T49" fmla="*/ 36 h 82"/>
                      <a:gd name="T50" fmla="*/ 34 w 175"/>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2">
                        <a:moveTo>
                          <a:pt x="34" y="0"/>
                        </a:moveTo>
                        <a:lnTo>
                          <a:pt x="52" y="0"/>
                        </a:lnTo>
                        <a:lnTo>
                          <a:pt x="52" y="36"/>
                        </a:lnTo>
                        <a:lnTo>
                          <a:pt x="128" y="36"/>
                        </a:lnTo>
                        <a:lnTo>
                          <a:pt x="143" y="35"/>
                        </a:lnTo>
                        <a:lnTo>
                          <a:pt x="152" y="28"/>
                        </a:lnTo>
                        <a:lnTo>
                          <a:pt x="156" y="17"/>
                        </a:lnTo>
                        <a:lnTo>
                          <a:pt x="154" y="10"/>
                        </a:lnTo>
                        <a:lnTo>
                          <a:pt x="154" y="5"/>
                        </a:lnTo>
                        <a:lnTo>
                          <a:pt x="152" y="2"/>
                        </a:lnTo>
                        <a:lnTo>
                          <a:pt x="172" y="2"/>
                        </a:lnTo>
                        <a:lnTo>
                          <a:pt x="174" y="7"/>
                        </a:lnTo>
                        <a:lnTo>
                          <a:pt x="175" y="15"/>
                        </a:lnTo>
                        <a:lnTo>
                          <a:pt x="175" y="23"/>
                        </a:lnTo>
                        <a:lnTo>
                          <a:pt x="174" y="40"/>
                        </a:lnTo>
                        <a:lnTo>
                          <a:pt x="165" y="51"/>
                        </a:lnTo>
                        <a:lnTo>
                          <a:pt x="151" y="58"/>
                        </a:lnTo>
                        <a:lnTo>
                          <a:pt x="129" y="61"/>
                        </a:lnTo>
                        <a:lnTo>
                          <a:pt x="52" y="61"/>
                        </a:lnTo>
                        <a:lnTo>
                          <a:pt x="52" y="82"/>
                        </a:lnTo>
                        <a:lnTo>
                          <a:pt x="34" y="82"/>
                        </a:lnTo>
                        <a:lnTo>
                          <a:pt x="34" y="61"/>
                        </a:lnTo>
                        <a:lnTo>
                          <a:pt x="8" y="61"/>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26"/>
                  <p:cNvSpPr>
                    <a:spLocks noEditPoints="1"/>
                  </p:cNvSpPr>
                  <p:nvPr/>
                </p:nvSpPr>
                <p:spPr bwMode="auto">
                  <a:xfrm>
                    <a:off x="320675" y="3830638"/>
                    <a:ext cx="152400" cy="25400"/>
                  </a:xfrm>
                  <a:custGeom>
                    <a:avLst/>
                    <a:gdLst>
                      <a:gd name="T0" fmla="*/ 55 w 193"/>
                      <a:gd name="T1" fmla="*/ 3 h 33"/>
                      <a:gd name="T2" fmla="*/ 193 w 193"/>
                      <a:gd name="T3" fmla="*/ 3 h 33"/>
                      <a:gd name="T4" fmla="*/ 193 w 193"/>
                      <a:gd name="T5" fmla="*/ 29 h 33"/>
                      <a:gd name="T6" fmla="*/ 55 w 193"/>
                      <a:gd name="T7" fmla="*/ 29 h 33"/>
                      <a:gd name="T8" fmla="*/ 55 w 193"/>
                      <a:gd name="T9" fmla="*/ 3 h 33"/>
                      <a:gd name="T10" fmla="*/ 16 w 193"/>
                      <a:gd name="T11" fmla="*/ 0 h 33"/>
                      <a:gd name="T12" fmla="*/ 21 w 193"/>
                      <a:gd name="T13" fmla="*/ 2 h 33"/>
                      <a:gd name="T14" fmla="*/ 26 w 193"/>
                      <a:gd name="T15" fmla="*/ 3 h 33"/>
                      <a:gd name="T16" fmla="*/ 29 w 193"/>
                      <a:gd name="T17" fmla="*/ 6 h 33"/>
                      <a:gd name="T18" fmla="*/ 31 w 193"/>
                      <a:gd name="T19" fmla="*/ 11 h 33"/>
                      <a:gd name="T20" fmla="*/ 31 w 193"/>
                      <a:gd name="T21" fmla="*/ 16 h 33"/>
                      <a:gd name="T22" fmla="*/ 31 w 193"/>
                      <a:gd name="T23" fmla="*/ 21 h 33"/>
                      <a:gd name="T24" fmla="*/ 29 w 193"/>
                      <a:gd name="T25" fmla="*/ 26 h 33"/>
                      <a:gd name="T26" fmla="*/ 26 w 193"/>
                      <a:gd name="T27" fmla="*/ 29 h 33"/>
                      <a:gd name="T28" fmla="*/ 21 w 193"/>
                      <a:gd name="T29" fmla="*/ 31 h 33"/>
                      <a:gd name="T30" fmla="*/ 16 w 193"/>
                      <a:gd name="T31" fmla="*/ 33 h 33"/>
                      <a:gd name="T32" fmla="*/ 11 w 193"/>
                      <a:gd name="T33" fmla="*/ 31 h 33"/>
                      <a:gd name="T34" fmla="*/ 6 w 193"/>
                      <a:gd name="T35" fmla="*/ 29 h 33"/>
                      <a:gd name="T36" fmla="*/ 3 w 193"/>
                      <a:gd name="T37" fmla="*/ 26 h 33"/>
                      <a:gd name="T38" fmla="*/ 1 w 193"/>
                      <a:gd name="T39" fmla="*/ 21 h 33"/>
                      <a:gd name="T40" fmla="*/ 0 w 193"/>
                      <a:gd name="T41" fmla="*/ 16 h 33"/>
                      <a:gd name="T42" fmla="*/ 1 w 193"/>
                      <a:gd name="T43" fmla="*/ 11 h 33"/>
                      <a:gd name="T44" fmla="*/ 3 w 193"/>
                      <a:gd name="T45" fmla="*/ 6 h 33"/>
                      <a:gd name="T46" fmla="*/ 6 w 193"/>
                      <a:gd name="T47" fmla="*/ 3 h 33"/>
                      <a:gd name="T48" fmla="*/ 11 w 193"/>
                      <a:gd name="T49" fmla="*/ 2 h 33"/>
                      <a:gd name="T50" fmla="*/ 16 w 193"/>
                      <a:gd name="T5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33">
                        <a:moveTo>
                          <a:pt x="55" y="3"/>
                        </a:moveTo>
                        <a:lnTo>
                          <a:pt x="193" y="3"/>
                        </a:lnTo>
                        <a:lnTo>
                          <a:pt x="193" y="29"/>
                        </a:lnTo>
                        <a:lnTo>
                          <a:pt x="55" y="29"/>
                        </a:lnTo>
                        <a:lnTo>
                          <a:pt x="55" y="3"/>
                        </a:lnTo>
                        <a:close/>
                        <a:moveTo>
                          <a:pt x="16" y="0"/>
                        </a:moveTo>
                        <a:lnTo>
                          <a:pt x="21" y="2"/>
                        </a:lnTo>
                        <a:lnTo>
                          <a:pt x="26" y="3"/>
                        </a:lnTo>
                        <a:lnTo>
                          <a:pt x="29" y="6"/>
                        </a:lnTo>
                        <a:lnTo>
                          <a:pt x="31" y="11"/>
                        </a:lnTo>
                        <a:lnTo>
                          <a:pt x="31" y="16"/>
                        </a:lnTo>
                        <a:lnTo>
                          <a:pt x="31" y="21"/>
                        </a:lnTo>
                        <a:lnTo>
                          <a:pt x="29" y="26"/>
                        </a:lnTo>
                        <a:lnTo>
                          <a:pt x="26" y="29"/>
                        </a:lnTo>
                        <a:lnTo>
                          <a:pt x="21" y="31"/>
                        </a:lnTo>
                        <a:lnTo>
                          <a:pt x="16" y="33"/>
                        </a:lnTo>
                        <a:lnTo>
                          <a:pt x="11" y="31"/>
                        </a:lnTo>
                        <a:lnTo>
                          <a:pt x="6" y="29"/>
                        </a:lnTo>
                        <a:lnTo>
                          <a:pt x="3" y="26"/>
                        </a:lnTo>
                        <a:lnTo>
                          <a:pt x="1" y="21"/>
                        </a:lnTo>
                        <a:lnTo>
                          <a:pt x="0" y="16"/>
                        </a:lnTo>
                        <a:lnTo>
                          <a:pt x="1" y="11"/>
                        </a:lnTo>
                        <a:lnTo>
                          <a:pt x="3" y="6"/>
                        </a:lnTo>
                        <a:lnTo>
                          <a:pt x="6" y="3"/>
                        </a:lnTo>
                        <a:lnTo>
                          <a:pt x="11" y="2"/>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27"/>
                  <p:cNvSpPr>
                    <a:spLocks noEditPoints="1"/>
                  </p:cNvSpPr>
                  <p:nvPr/>
                </p:nvSpPr>
                <p:spPr bwMode="auto">
                  <a:xfrm>
                    <a:off x="361950" y="3703638"/>
                    <a:ext cx="114300" cy="107950"/>
                  </a:xfrm>
                  <a:custGeom>
                    <a:avLst/>
                    <a:gdLst>
                      <a:gd name="T0" fmla="*/ 72 w 144"/>
                      <a:gd name="T1" fmla="*/ 27 h 136"/>
                      <a:gd name="T2" fmla="*/ 58 w 144"/>
                      <a:gd name="T3" fmla="*/ 28 h 136"/>
                      <a:gd name="T4" fmla="*/ 43 w 144"/>
                      <a:gd name="T5" fmla="*/ 33 h 136"/>
                      <a:gd name="T6" fmla="*/ 31 w 144"/>
                      <a:gd name="T7" fmla="*/ 41 h 136"/>
                      <a:gd name="T8" fmla="*/ 23 w 144"/>
                      <a:gd name="T9" fmla="*/ 53 h 136"/>
                      <a:gd name="T10" fmla="*/ 20 w 144"/>
                      <a:gd name="T11" fmla="*/ 68 h 136"/>
                      <a:gd name="T12" fmla="*/ 21 w 144"/>
                      <a:gd name="T13" fmla="*/ 84 h 136"/>
                      <a:gd name="T14" fmla="*/ 30 w 144"/>
                      <a:gd name="T15" fmla="*/ 95 h 136"/>
                      <a:gd name="T16" fmla="*/ 43 w 144"/>
                      <a:gd name="T17" fmla="*/ 104 h 136"/>
                      <a:gd name="T18" fmla="*/ 58 w 144"/>
                      <a:gd name="T19" fmla="*/ 108 h 136"/>
                      <a:gd name="T20" fmla="*/ 72 w 144"/>
                      <a:gd name="T21" fmla="*/ 110 h 136"/>
                      <a:gd name="T22" fmla="*/ 94 w 144"/>
                      <a:gd name="T23" fmla="*/ 107 h 136"/>
                      <a:gd name="T24" fmla="*/ 110 w 144"/>
                      <a:gd name="T25" fmla="*/ 99 h 136"/>
                      <a:gd name="T26" fmla="*/ 121 w 144"/>
                      <a:gd name="T27" fmla="*/ 86 h 136"/>
                      <a:gd name="T28" fmla="*/ 126 w 144"/>
                      <a:gd name="T29" fmla="*/ 69 h 136"/>
                      <a:gd name="T30" fmla="*/ 121 w 144"/>
                      <a:gd name="T31" fmla="*/ 53 h 136"/>
                      <a:gd name="T32" fmla="*/ 110 w 144"/>
                      <a:gd name="T33" fmla="*/ 38 h 136"/>
                      <a:gd name="T34" fmla="*/ 94 w 144"/>
                      <a:gd name="T35" fmla="*/ 30 h 136"/>
                      <a:gd name="T36" fmla="*/ 72 w 144"/>
                      <a:gd name="T37" fmla="*/ 27 h 136"/>
                      <a:gd name="T38" fmla="*/ 71 w 144"/>
                      <a:gd name="T39" fmla="*/ 0 h 136"/>
                      <a:gd name="T40" fmla="*/ 95 w 144"/>
                      <a:gd name="T41" fmla="*/ 4 h 136"/>
                      <a:gd name="T42" fmla="*/ 113 w 144"/>
                      <a:gd name="T43" fmla="*/ 12 h 136"/>
                      <a:gd name="T44" fmla="*/ 128 w 144"/>
                      <a:gd name="T45" fmla="*/ 23 h 136"/>
                      <a:gd name="T46" fmla="*/ 138 w 144"/>
                      <a:gd name="T47" fmla="*/ 38 h 136"/>
                      <a:gd name="T48" fmla="*/ 143 w 144"/>
                      <a:gd name="T49" fmla="*/ 53 h 136"/>
                      <a:gd name="T50" fmla="*/ 144 w 144"/>
                      <a:gd name="T51" fmla="*/ 71 h 136"/>
                      <a:gd name="T52" fmla="*/ 141 w 144"/>
                      <a:gd name="T53" fmla="*/ 90 h 136"/>
                      <a:gd name="T54" fmla="*/ 133 w 144"/>
                      <a:gd name="T55" fmla="*/ 110 h 136"/>
                      <a:gd name="T56" fmla="*/ 118 w 144"/>
                      <a:gd name="T57" fmla="*/ 123 h 136"/>
                      <a:gd name="T58" fmla="*/ 98 w 144"/>
                      <a:gd name="T59" fmla="*/ 133 h 136"/>
                      <a:gd name="T60" fmla="*/ 74 w 144"/>
                      <a:gd name="T61" fmla="*/ 136 h 136"/>
                      <a:gd name="T62" fmla="*/ 48 w 144"/>
                      <a:gd name="T63" fmla="*/ 133 h 136"/>
                      <a:gd name="T64" fmla="*/ 28 w 144"/>
                      <a:gd name="T65" fmla="*/ 123 h 136"/>
                      <a:gd name="T66" fmla="*/ 13 w 144"/>
                      <a:gd name="T67" fmla="*/ 108 h 136"/>
                      <a:gd name="T68" fmla="*/ 3 w 144"/>
                      <a:gd name="T69" fmla="*/ 89 h 136"/>
                      <a:gd name="T70" fmla="*/ 0 w 144"/>
                      <a:gd name="T71" fmla="*/ 68 h 136"/>
                      <a:gd name="T72" fmla="*/ 3 w 144"/>
                      <a:gd name="T73" fmla="*/ 46 h 136"/>
                      <a:gd name="T74" fmla="*/ 13 w 144"/>
                      <a:gd name="T75" fmla="*/ 27 h 136"/>
                      <a:gd name="T76" fmla="*/ 28 w 144"/>
                      <a:gd name="T77" fmla="*/ 14 h 136"/>
                      <a:gd name="T78" fmla="*/ 48 w 144"/>
                      <a:gd name="T79" fmla="*/ 4 h 136"/>
                      <a:gd name="T80" fmla="*/ 71 w 144"/>
                      <a:gd name="T8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136">
                        <a:moveTo>
                          <a:pt x="72" y="27"/>
                        </a:moveTo>
                        <a:lnTo>
                          <a:pt x="58" y="28"/>
                        </a:lnTo>
                        <a:lnTo>
                          <a:pt x="43" y="33"/>
                        </a:lnTo>
                        <a:lnTo>
                          <a:pt x="31" y="41"/>
                        </a:lnTo>
                        <a:lnTo>
                          <a:pt x="23" y="53"/>
                        </a:lnTo>
                        <a:lnTo>
                          <a:pt x="20" y="68"/>
                        </a:lnTo>
                        <a:lnTo>
                          <a:pt x="21" y="84"/>
                        </a:lnTo>
                        <a:lnTo>
                          <a:pt x="30" y="95"/>
                        </a:lnTo>
                        <a:lnTo>
                          <a:pt x="43" y="104"/>
                        </a:lnTo>
                        <a:lnTo>
                          <a:pt x="58" y="108"/>
                        </a:lnTo>
                        <a:lnTo>
                          <a:pt x="72" y="110"/>
                        </a:lnTo>
                        <a:lnTo>
                          <a:pt x="94" y="107"/>
                        </a:lnTo>
                        <a:lnTo>
                          <a:pt x="110" y="99"/>
                        </a:lnTo>
                        <a:lnTo>
                          <a:pt x="121" y="86"/>
                        </a:lnTo>
                        <a:lnTo>
                          <a:pt x="126" y="69"/>
                        </a:lnTo>
                        <a:lnTo>
                          <a:pt x="121" y="53"/>
                        </a:lnTo>
                        <a:lnTo>
                          <a:pt x="110" y="38"/>
                        </a:lnTo>
                        <a:lnTo>
                          <a:pt x="94" y="30"/>
                        </a:lnTo>
                        <a:lnTo>
                          <a:pt x="72" y="27"/>
                        </a:lnTo>
                        <a:close/>
                        <a:moveTo>
                          <a:pt x="71" y="0"/>
                        </a:moveTo>
                        <a:lnTo>
                          <a:pt x="95" y="4"/>
                        </a:lnTo>
                        <a:lnTo>
                          <a:pt x="113" y="12"/>
                        </a:lnTo>
                        <a:lnTo>
                          <a:pt x="128" y="23"/>
                        </a:lnTo>
                        <a:lnTo>
                          <a:pt x="138" y="38"/>
                        </a:lnTo>
                        <a:lnTo>
                          <a:pt x="143" y="53"/>
                        </a:lnTo>
                        <a:lnTo>
                          <a:pt x="144" y="71"/>
                        </a:lnTo>
                        <a:lnTo>
                          <a:pt x="141" y="90"/>
                        </a:lnTo>
                        <a:lnTo>
                          <a:pt x="133" y="110"/>
                        </a:lnTo>
                        <a:lnTo>
                          <a:pt x="118" y="123"/>
                        </a:lnTo>
                        <a:lnTo>
                          <a:pt x="98" y="133"/>
                        </a:lnTo>
                        <a:lnTo>
                          <a:pt x="74" y="136"/>
                        </a:lnTo>
                        <a:lnTo>
                          <a:pt x="48" y="133"/>
                        </a:lnTo>
                        <a:lnTo>
                          <a:pt x="28" y="123"/>
                        </a:lnTo>
                        <a:lnTo>
                          <a:pt x="13" y="108"/>
                        </a:lnTo>
                        <a:lnTo>
                          <a:pt x="3" y="89"/>
                        </a:lnTo>
                        <a:lnTo>
                          <a:pt x="0" y="68"/>
                        </a:lnTo>
                        <a:lnTo>
                          <a:pt x="3" y="46"/>
                        </a:lnTo>
                        <a:lnTo>
                          <a:pt x="13" y="27"/>
                        </a:lnTo>
                        <a:lnTo>
                          <a:pt x="28" y="14"/>
                        </a:lnTo>
                        <a:lnTo>
                          <a:pt x="48" y="4"/>
                        </a:lnTo>
                        <a:lnTo>
                          <a:pt x="7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28"/>
                  <p:cNvSpPr>
                    <a:spLocks/>
                  </p:cNvSpPr>
                  <p:nvPr/>
                </p:nvSpPr>
                <p:spPr bwMode="auto">
                  <a:xfrm>
                    <a:off x="361950" y="3582988"/>
                    <a:ext cx="111125" cy="93662"/>
                  </a:xfrm>
                  <a:custGeom>
                    <a:avLst/>
                    <a:gdLst>
                      <a:gd name="T0" fmla="*/ 59 w 141"/>
                      <a:gd name="T1" fmla="*/ 0 h 118"/>
                      <a:gd name="T2" fmla="*/ 141 w 141"/>
                      <a:gd name="T3" fmla="*/ 0 h 118"/>
                      <a:gd name="T4" fmla="*/ 141 w 141"/>
                      <a:gd name="T5" fmla="*/ 24 h 118"/>
                      <a:gd name="T6" fmla="*/ 62 w 141"/>
                      <a:gd name="T7" fmla="*/ 24 h 118"/>
                      <a:gd name="T8" fmla="*/ 46 w 141"/>
                      <a:gd name="T9" fmla="*/ 26 h 118"/>
                      <a:gd name="T10" fmla="*/ 33 w 141"/>
                      <a:gd name="T11" fmla="*/ 31 h 118"/>
                      <a:gd name="T12" fmla="*/ 25 w 141"/>
                      <a:gd name="T13" fmla="*/ 42 h 118"/>
                      <a:gd name="T14" fmla="*/ 21 w 141"/>
                      <a:gd name="T15" fmla="*/ 57 h 118"/>
                      <a:gd name="T16" fmla="*/ 25 w 141"/>
                      <a:gd name="T17" fmla="*/ 72 h 118"/>
                      <a:gd name="T18" fmla="*/ 33 w 141"/>
                      <a:gd name="T19" fmla="*/ 83 h 118"/>
                      <a:gd name="T20" fmla="*/ 46 w 141"/>
                      <a:gd name="T21" fmla="*/ 90 h 118"/>
                      <a:gd name="T22" fmla="*/ 53 w 141"/>
                      <a:gd name="T23" fmla="*/ 91 h 118"/>
                      <a:gd name="T24" fmla="*/ 58 w 141"/>
                      <a:gd name="T25" fmla="*/ 91 h 118"/>
                      <a:gd name="T26" fmla="*/ 141 w 141"/>
                      <a:gd name="T27" fmla="*/ 91 h 118"/>
                      <a:gd name="T28" fmla="*/ 141 w 141"/>
                      <a:gd name="T29" fmla="*/ 118 h 118"/>
                      <a:gd name="T30" fmla="*/ 41 w 141"/>
                      <a:gd name="T31" fmla="*/ 118 h 118"/>
                      <a:gd name="T32" fmla="*/ 20 w 141"/>
                      <a:gd name="T33" fmla="*/ 118 h 118"/>
                      <a:gd name="T34" fmla="*/ 3 w 141"/>
                      <a:gd name="T35" fmla="*/ 118 h 118"/>
                      <a:gd name="T36" fmla="*/ 3 w 141"/>
                      <a:gd name="T37" fmla="*/ 96 h 118"/>
                      <a:gd name="T38" fmla="*/ 26 w 141"/>
                      <a:gd name="T39" fmla="*/ 95 h 118"/>
                      <a:gd name="T40" fmla="*/ 26 w 141"/>
                      <a:gd name="T41" fmla="*/ 95 h 118"/>
                      <a:gd name="T42" fmla="*/ 17 w 141"/>
                      <a:gd name="T43" fmla="*/ 87 h 118"/>
                      <a:gd name="T44" fmla="*/ 8 w 141"/>
                      <a:gd name="T45" fmla="*/ 77 h 118"/>
                      <a:gd name="T46" fmla="*/ 2 w 141"/>
                      <a:gd name="T47" fmla="*/ 64 h 118"/>
                      <a:gd name="T48" fmla="*/ 0 w 141"/>
                      <a:gd name="T49" fmla="*/ 49 h 118"/>
                      <a:gd name="T50" fmla="*/ 2 w 141"/>
                      <a:gd name="T51" fmla="*/ 37 h 118"/>
                      <a:gd name="T52" fmla="*/ 5 w 141"/>
                      <a:gd name="T53" fmla="*/ 28 h 118"/>
                      <a:gd name="T54" fmla="*/ 12 w 141"/>
                      <a:gd name="T55" fmla="*/ 16 h 118"/>
                      <a:gd name="T56" fmla="*/ 23 w 141"/>
                      <a:gd name="T57" fmla="*/ 8 h 118"/>
                      <a:gd name="T58" fmla="*/ 38 w 141"/>
                      <a:gd name="T59" fmla="*/ 1 h 118"/>
                      <a:gd name="T60" fmla="*/ 59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59" y="0"/>
                        </a:moveTo>
                        <a:lnTo>
                          <a:pt x="141" y="0"/>
                        </a:lnTo>
                        <a:lnTo>
                          <a:pt x="141" y="24"/>
                        </a:lnTo>
                        <a:lnTo>
                          <a:pt x="62" y="24"/>
                        </a:lnTo>
                        <a:lnTo>
                          <a:pt x="46" y="26"/>
                        </a:lnTo>
                        <a:lnTo>
                          <a:pt x="33" y="31"/>
                        </a:lnTo>
                        <a:lnTo>
                          <a:pt x="25" y="42"/>
                        </a:lnTo>
                        <a:lnTo>
                          <a:pt x="21" y="57"/>
                        </a:lnTo>
                        <a:lnTo>
                          <a:pt x="25" y="72"/>
                        </a:lnTo>
                        <a:lnTo>
                          <a:pt x="33" y="83"/>
                        </a:lnTo>
                        <a:lnTo>
                          <a:pt x="46" y="90"/>
                        </a:lnTo>
                        <a:lnTo>
                          <a:pt x="53" y="91"/>
                        </a:lnTo>
                        <a:lnTo>
                          <a:pt x="58" y="91"/>
                        </a:lnTo>
                        <a:lnTo>
                          <a:pt x="141" y="91"/>
                        </a:lnTo>
                        <a:lnTo>
                          <a:pt x="141" y="118"/>
                        </a:lnTo>
                        <a:lnTo>
                          <a:pt x="41" y="118"/>
                        </a:lnTo>
                        <a:lnTo>
                          <a:pt x="20" y="118"/>
                        </a:lnTo>
                        <a:lnTo>
                          <a:pt x="3" y="118"/>
                        </a:lnTo>
                        <a:lnTo>
                          <a:pt x="3" y="96"/>
                        </a:lnTo>
                        <a:lnTo>
                          <a:pt x="26" y="95"/>
                        </a:lnTo>
                        <a:lnTo>
                          <a:pt x="26" y="95"/>
                        </a:lnTo>
                        <a:lnTo>
                          <a:pt x="17" y="87"/>
                        </a:lnTo>
                        <a:lnTo>
                          <a:pt x="8" y="77"/>
                        </a:lnTo>
                        <a:lnTo>
                          <a:pt x="2" y="64"/>
                        </a:lnTo>
                        <a:lnTo>
                          <a:pt x="0" y="49"/>
                        </a:lnTo>
                        <a:lnTo>
                          <a:pt x="2" y="37"/>
                        </a:lnTo>
                        <a:lnTo>
                          <a:pt x="5" y="28"/>
                        </a:lnTo>
                        <a:lnTo>
                          <a:pt x="12" y="16"/>
                        </a:lnTo>
                        <a:lnTo>
                          <a:pt x="23" y="8"/>
                        </a:lnTo>
                        <a:lnTo>
                          <a:pt x="38" y="1"/>
                        </a:lnTo>
                        <a:lnTo>
                          <a:pt x="5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29"/>
                  <p:cNvSpPr>
                    <a:spLocks/>
                  </p:cNvSpPr>
                  <p:nvPr/>
                </p:nvSpPr>
                <p:spPr bwMode="auto">
                  <a:xfrm>
                    <a:off x="317500" y="3489325"/>
                    <a:ext cx="165100" cy="77787"/>
                  </a:xfrm>
                  <a:custGeom>
                    <a:avLst/>
                    <a:gdLst>
                      <a:gd name="T0" fmla="*/ 0 w 207"/>
                      <a:gd name="T1" fmla="*/ 0 h 99"/>
                      <a:gd name="T2" fmla="*/ 207 w 207"/>
                      <a:gd name="T3" fmla="*/ 81 h 99"/>
                      <a:gd name="T4" fmla="*/ 207 w 207"/>
                      <a:gd name="T5" fmla="*/ 99 h 99"/>
                      <a:gd name="T6" fmla="*/ 0 w 207"/>
                      <a:gd name="T7" fmla="*/ 20 h 99"/>
                      <a:gd name="T8" fmla="*/ 0 w 207"/>
                      <a:gd name="T9" fmla="*/ 0 h 99"/>
                    </a:gdLst>
                    <a:ahLst/>
                    <a:cxnLst>
                      <a:cxn ang="0">
                        <a:pos x="T0" y="T1"/>
                      </a:cxn>
                      <a:cxn ang="0">
                        <a:pos x="T2" y="T3"/>
                      </a:cxn>
                      <a:cxn ang="0">
                        <a:pos x="T4" y="T5"/>
                      </a:cxn>
                      <a:cxn ang="0">
                        <a:pos x="T6" y="T7"/>
                      </a:cxn>
                      <a:cxn ang="0">
                        <a:pos x="T8" y="T9"/>
                      </a:cxn>
                    </a:cxnLst>
                    <a:rect l="0" t="0" r="r" b="b"/>
                    <a:pathLst>
                      <a:path w="207" h="99">
                        <a:moveTo>
                          <a:pt x="0" y="0"/>
                        </a:moveTo>
                        <a:lnTo>
                          <a:pt x="207" y="81"/>
                        </a:lnTo>
                        <a:lnTo>
                          <a:pt x="207" y="99"/>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30"/>
                  <p:cNvSpPr>
                    <a:spLocks/>
                  </p:cNvSpPr>
                  <p:nvPr/>
                </p:nvSpPr>
                <p:spPr bwMode="auto">
                  <a:xfrm>
                    <a:off x="319088" y="3402013"/>
                    <a:ext cx="157162" cy="92075"/>
                  </a:xfrm>
                  <a:custGeom>
                    <a:avLst/>
                    <a:gdLst>
                      <a:gd name="T0" fmla="*/ 143 w 198"/>
                      <a:gd name="T1" fmla="*/ 0 h 116"/>
                      <a:gd name="T2" fmla="*/ 161 w 198"/>
                      <a:gd name="T3" fmla="*/ 3 h 116"/>
                      <a:gd name="T4" fmla="*/ 175 w 198"/>
                      <a:gd name="T5" fmla="*/ 11 h 116"/>
                      <a:gd name="T6" fmla="*/ 188 w 198"/>
                      <a:gd name="T7" fmla="*/ 24 h 116"/>
                      <a:gd name="T8" fmla="*/ 195 w 198"/>
                      <a:gd name="T9" fmla="*/ 42 h 116"/>
                      <a:gd name="T10" fmla="*/ 198 w 198"/>
                      <a:gd name="T11" fmla="*/ 67 h 116"/>
                      <a:gd name="T12" fmla="*/ 197 w 198"/>
                      <a:gd name="T13" fmla="*/ 86 h 116"/>
                      <a:gd name="T14" fmla="*/ 192 w 198"/>
                      <a:gd name="T15" fmla="*/ 103 h 116"/>
                      <a:gd name="T16" fmla="*/ 187 w 198"/>
                      <a:gd name="T17" fmla="*/ 116 h 116"/>
                      <a:gd name="T18" fmla="*/ 166 w 198"/>
                      <a:gd name="T19" fmla="*/ 109 h 116"/>
                      <a:gd name="T20" fmla="*/ 174 w 198"/>
                      <a:gd name="T21" fmla="*/ 90 h 116"/>
                      <a:gd name="T22" fmla="*/ 179 w 198"/>
                      <a:gd name="T23" fmla="*/ 65 h 116"/>
                      <a:gd name="T24" fmla="*/ 175 w 198"/>
                      <a:gd name="T25" fmla="*/ 49 h 116"/>
                      <a:gd name="T26" fmla="*/ 169 w 198"/>
                      <a:gd name="T27" fmla="*/ 36 h 116"/>
                      <a:gd name="T28" fmla="*/ 159 w 198"/>
                      <a:gd name="T29" fmla="*/ 27 h 116"/>
                      <a:gd name="T30" fmla="*/ 144 w 198"/>
                      <a:gd name="T31" fmla="*/ 26 h 116"/>
                      <a:gd name="T32" fmla="*/ 130 w 198"/>
                      <a:gd name="T33" fmla="*/ 29 h 116"/>
                      <a:gd name="T34" fmla="*/ 116 w 198"/>
                      <a:gd name="T35" fmla="*/ 41 h 116"/>
                      <a:gd name="T36" fmla="*/ 107 w 198"/>
                      <a:gd name="T37" fmla="*/ 62 h 116"/>
                      <a:gd name="T38" fmla="*/ 97 w 198"/>
                      <a:gd name="T39" fmla="*/ 83 h 116"/>
                      <a:gd name="T40" fmla="*/ 85 w 198"/>
                      <a:gd name="T41" fmla="*/ 99 h 116"/>
                      <a:gd name="T42" fmla="*/ 71 w 198"/>
                      <a:gd name="T43" fmla="*/ 109 h 116"/>
                      <a:gd name="T44" fmla="*/ 53 w 198"/>
                      <a:gd name="T45" fmla="*/ 113 h 116"/>
                      <a:gd name="T46" fmla="*/ 31 w 198"/>
                      <a:gd name="T47" fmla="*/ 108 h 116"/>
                      <a:gd name="T48" fmla="*/ 15 w 198"/>
                      <a:gd name="T49" fmla="*/ 95 h 116"/>
                      <a:gd name="T50" fmla="*/ 3 w 198"/>
                      <a:gd name="T51" fmla="*/ 75 h 116"/>
                      <a:gd name="T52" fmla="*/ 0 w 198"/>
                      <a:gd name="T53" fmla="*/ 50 h 116"/>
                      <a:gd name="T54" fmla="*/ 0 w 198"/>
                      <a:gd name="T55" fmla="*/ 32 h 116"/>
                      <a:gd name="T56" fmla="*/ 5 w 198"/>
                      <a:gd name="T57" fmla="*/ 18 h 116"/>
                      <a:gd name="T58" fmla="*/ 8 w 198"/>
                      <a:gd name="T59" fmla="*/ 8 h 116"/>
                      <a:gd name="T60" fmla="*/ 30 w 198"/>
                      <a:gd name="T61" fmla="*/ 14 h 116"/>
                      <a:gd name="T62" fmla="*/ 25 w 198"/>
                      <a:gd name="T63" fmla="*/ 22 h 116"/>
                      <a:gd name="T64" fmla="*/ 21 w 198"/>
                      <a:gd name="T65" fmla="*/ 36 h 116"/>
                      <a:gd name="T66" fmla="*/ 20 w 198"/>
                      <a:gd name="T67" fmla="*/ 50 h 116"/>
                      <a:gd name="T68" fmla="*/ 23 w 198"/>
                      <a:gd name="T69" fmla="*/ 68 h 116"/>
                      <a:gd name="T70" fmla="*/ 30 w 198"/>
                      <a:gd name="T71" fmla="*/ 78 h 116"/>
                      <a:gd name="T72" fmla="*/ 39 w 198"/>
                      <a:gd name="T73" fmla="*/ 85 h 116"/>
                      <a:gd name="T74" fmla="*/ 49 w 198"/>
                      <a:gd name="T75" fmla="*/ 86 h 116"/>
                      <a:gd name="T76" fmla="*/ 61 w 198"/>
                      <a:gd name="T77" fmla="*/ 85 h 116"/>
                      <a:gd name="T78" fmla="*/ 71 w 198"/>
                      <a:gd name="T79" fmla="*/ 78 h 116"/>
                      <a:gd name="T80" fmla="*/ 79 w 198"/>
                      <a:gd name="T81" fmla="*/ 67 h 116"/>
                      <a:gd name="T82" fmla="*/ 87 w 198"/>
                      <a:gd name="T83" fmla="*/ 49 h 116"/>
                      <a:gd name="T84" fmla="*/ 97 w 198"/>
                      <a:gd name="T85" fmla="*/ 27 h 116"/>
                      <a:gd name="T86" fmla="*/ 108 w 198"/>
                      <a:gd name="T87" fmla="*/ 13 h 116"/>
                      <a:gd name="T88" fmla="*/ 125 w 198"/>
                      <a:gd name="T89" fmla="*/ 3 h 116"/>
                      <a:gd name="T90" fmla="*/ 143 w 198"/>
                      <a:gd name="T9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16">
                        <a:moveTo>
                          <a:pt x="143" y="0"/>
                        </a:moveTo>
                        <a:lnTo>
                          <a:pt x="161" y="3"/>
                        </a:lnTo>
                        <a:lnTo>
                          <a:pt x="175" y="11"/>
                        </a:lnTo>
                        <a:lnTo>
                          <a:pt x="188" y="24"/>
                        </a:lnTo>
                        <a:lnTo>
                          <a:pt x="195" y="42"/>
                        </a:lnTo>
                        <a:lnTo>
                          <a:pt x="198" y="67"/>
                        </a:lnTo>
                        <a:lnTo>
                          <a:pt x="197" y="86"/>
                        </a:lnTo>
                        <a:lnTo>
                          <a:pt x="192" y="103"/>
                        </a:lnTo>
                        <a:lnTo>
                          <a:pt x="187" y="116"/>
                        </a:lnTo>
                        <a:lnTo>
                          <a:pt x="166" y="109"/>
                        </a:lnTo>
                        <a:lnTo>
                          <a:pt x="174" y="90"/>
                        </a:lnTo>
                        <a:lnTo>
                          <a:pt x="179" y="65"/>
                        </a:lnTo>
                        <a:lnTo>
                          <a:pt x="175" y="49"/>
                        </a:lnTo>
                        <a:lnTo>
                          <a:pt x="169" y="36"/>
                        </a:lnTo>
                        <a:lnTo>
                          <a:pt x="159" y="27"/>
                        </a:lnTo>
                        <a:lnTo>
                          <a:pt x="144" y="26"/>
                        </a:lnTo>
                        <a:lnTo>
                          <a:pt x="130" y="29"/>
                        </a:lnTo>
                        <a:lnTo>
                          <a:pt x="116" y="41"/>
                        </a:lnTo>
                        <a:lnTo>
                          <a:pt x="107" y="62"/>
                        </a:lnTo>
                        <a:lnTo>
                          <a:pt x="97" y="83"/>
                        </a:lnTo>
                        <a:lnTo>
                          <a:pt x="85" y="99"/>
                        </a:lnTo>
                        <a:lnTo>
                          <a:pt x="71" y="109"/>
                        </a:lnTo>
                        <a:lnTo>
                          <a:pt x="53" y="113"/>
                        </a:lnTo>
                        <a:lnTo>
                          <a:pt x="31" y="108"/>
                        </a:lnTo>
                        <a:lnTo>
                          <a:pt x="15" y="95"/>
                        </a:lnTo>
                        <a:lnTo>
                          <a:pt x="3" y="75"/>
                        </a:lnTo>
                        <a:lnTo>
                          <a:pt x="0" y="50"/>
                        </a:lnTo>
                        <a:lnTo>
                          <a:pt x="0" y="32"/>
                        </a:lnTo>
                        <a:lnTo>
                          <a:pt x="5" y="18"/>
                        </a:lnTo>
                        <a:lnTo>
                          <a:pt x="8" y="8"/>
                        </a:lnTo>
                        <a:lnTo>
                          <a:pt x="30" y="14"/>
                        </a:lnTo>
                        <a:lnTo>
                          <a:pt x="25" y="22"/>
                        </a:lnTo>
                        <a:lnTo>
                          <a:pt x="21" y="36"/>
                        </a:lnTo>
                        <a:lnTo>
                          <a:pt x="20" y="50"/>
                        </a:lnTo>
                        <a:lnTo>
                          <a:pt x="23" y="68"/>
                        </a:lnTo>
                        <a:lnTo>
                          <a:pt x="30" y="78"/>
                        </a:lnTo>
                        <a:lnTo>
                          <a:pt x="39" y="85"/>
                        </a:lnTo>
                        <a:lnTo>
                          <a:pt x="49" y="86"/>
                        </a:lnTo>
                        <a:lnTo>
                          <a:pt x="61" y="85"/>
                        </a:lnTo>
                        <a:lnTo>
                          <a:pt x="71" y="78"/>
                        </a:lnTo>
                        <a:lnTo>
                          <a:pt x="79" y="67"/>
                        </a:lnTo>
                        <a:lnTo>
                          <a:pt x="87" y="49"/>
                        </a:lnTo>
                        <a:lnTo>
                          <a:pt x="97" y="27"/>
                        </a:lnTo>
                        <a:lnTo>
                          <a:pt x="108" y="13"/>
                        </a:lnTo>
                        <a:lnTo>
                          <a:pt x="125" y="3"/>
                        </a:lnTo>
                        <a:lnTo>
                          <a:pt x="143"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31"/>
                  <p:cNvSpPr>
                    <a:spLocks/>
                  </p:cNvSpPr>
                  <p:nvPr/>
                </p:nvSpPr>
                <p:spPr bwMode="auto">
                  <a:xfrm>
                    <a:off x="338138" y="3282950"/>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6 h 81"/>
                      <a:gd name="T14" fmla="*/ 154 w 175"/>
                      <a:gd name="T15" fmla="*/ 9 h 81"/>
                      <a:gd name="T16" fmla="*/ 154 w 175"/>
                      <a:gd name="T17" fmla="*/ 6 h 81"/>
                      <a:gd name="T18" fmla="*/ 152 w 175"/>
                      <a:gd name="T19" fmla="*/ 1 h 81"/>
                      <a:gd name="T20" fmla="*/ 172 w 175"/>
                      <a:gd name="T21" fmla="*/ 1 h 81"/>
                      <a:gd name="T22" fmla="*/ 174 w 175"/>
                      <a:gd name="T23" fmla="*/ 6 h 81"/>
                      <a:gd name="T24" fmla="*/ 175 w 175"/>
                      <a:gd name="T25" fmla="*/ 14 h 81"/>
                      <a:gd name="T26" fmla="*/ 175 w 175"/>
                      <a:gd name="T27" fmla="*/ 23 h 81"/>
                      <a:gd name="T28" fmla="*/ 174 w 175"/>
                      <a:gd name="T29" fmla="*/ 39 h 81"/>
                      <a:gd name="T30" fmla="*/ 165 w 175"/>
                      <a:gd name="T31" fmla="*/ 50 h 81"/>
                      <a:gd name="T32" fmla="*/ 151 w 175"/>
                      <a:gd name="T33" fmla="*/ 57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6"/>
                        </a:lnTo>
                        <a:lnTo>
                          <a:pt x="154" y="9"/>
                        </a:lnTo>
                        <a:lnTo>
                          <a:pt x="154" y="6"/>
                        </a:lnTo>
                        <a:lnTo>
                          <a:pt x="152" y="1"/>
                        </a:lnTo>
                        <a:lnTo>
                          <a:pt x="172" y="1"/>
                        </a:lnTo>
                        <a:lnTo>
                          <a:pt x="174" y="6"/>
                        </a:lnTo>
                        <a:lnTo>
                          <a:pt x="175" y="14"/>
                        </a:lnTo>
                        <a:lnTo>
                          <a:pt x="175" y="23"/>
                        </a:lnTo>
                        <a:lnTo>
                          <a:pt x="174" y="39"/>
                        </a:lnTo>
                        <a:lnTo>
                          <a:pt x="165" y="50"/>
                        </a:lnTo>
                        <a:lnTo>
                          <a:pt x="151" y="57"/>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32"/>
                  <p:cNvSpPr>
                    <a:spLocks noEditPoints="1"/>
                  </p:cNvSpPr>
                  <p:nvPr/>
                </p:nvSpPr>
                <p:spPr bwMode="auto">
                  <a:xfrm>
                    <a:off x="361950" y="3194050"/>
                    <a:ext cx="114300" cy="87312"/>
                  </a:xfrm>
                  <a:custGeom>
                    <a:avLst/>
                    <a:gdLst>
                      <a:gd name="T0" fmla="*/ 71 w 144"/>
                      <a:gd name="T1" fmla="*/ 26 h 109"/>
                      <a:gd name="T2" fmla="*/ 71 w 144"/>
                      <a:gd name="T3" fmla="*/ 42 h 109"/>
                      <a:gd name="T4" fmla="*/ 74 w 144"/>
                      <a:gd name="T5" fmla="*/ 59 h 109"/>
                      <a:gd name="T6" fmla="*/ 79 w 144"/>
                      <a:gd name="T7" fmla="*/ 72 h 109"/>
                      <a:gd name="T8" fmla="*/ 89 w 144"/>
                      <a:gd name="T9" fmla="*/ 81 h 109"/>
                      <a:gd name="T10" fmla="*/ 102 w 144"/>
                      <a:gd name="T11" fmla="*/ 85 h 109"/>
                      <a:gd name="T12" fmla="*/ 108 w 144"/>
                      <a:gd name="T13" fmla="*/ 83 h 109"/>
                      <a:gd name="T14" fmla="*/ 115 w 144"/>
                      <a:gd name="T15" fmla="*/ 81 h 109"/>
                      <a:gd name="T16" fmla="*/ 118 w 144"/>
                      <a:gd name="T17" fmla="*/ 80 h 109"/>
                      <a:gd name="T18" fmla="*/ 121 w 144"/>
                      <a:gd name="T19" fmla="*/ 75 h 109"/>
                      <a:gd name="T20" fmla="*/ 125 w 144"/>
                      <a:gd name="T21" fmla="*/ 72 h 109"/>
                      <a:gd name="T22" fmla="*/ 126 w 144"/>
                      <a:gd name="T23" fmla="*/ 67 h 109"/>
                      <a:gd name="T24" fmla="*/ 126 w 144"/>
                      <a:gd name="T25" fmla="*/ 62 h 109"/>
                      <a:gd name="T26" fmla="*/ 123 w 144"/>
                      <a:gd name="T27" fmla="*/ 45 h 109"/>
                      <a:gd name="T28" fmla="*/ 115 w 144"/>
                      <a:gd name="T29" fmla="*/ 34 h 109"/>
                      <a:gd name="T30" fmla="*/ 103 w 144"/>
                      <a:gd name="T31" fmla="*/ 27 h 109"/>
                      <a:gd name="T32" fmla="*/ 98 w 144"/>
                      <a:gd name="T33" fmla="*/ 26 h 109"/>
                      <a:gd name="T34" fmla="*/ 95 w 144"/>
                      <a:gd name="T35" fmla="*/ 26 h 109"/>
                      <a:gd name="T36" fmla="*/ 71 w 144"/>
                      <a:gd name="T37" fmla="*/ 26 h 109"/>
                      <a:gd name="T38" fmla="*/ 141 w 144"/>
                      <a:gd name="T39" fmla="*/ 0 h 109"/>
                      <a:gd name="T40" fmla="*/ 141 w 144"/>
                      <a:gd name="T41" fmla="*/ 23 h 109"/>
                      <a:gd name="T42" fmla="*/ 125 w 144"/>
                      <a:gd name="T43" fmla="*/ 24 h 109"/>
                      <a:gd name="T44" fmla="*/ 125 w 144"/>
                      <a:gd name="T45" fmla="*/ 26 h 109"/>
                      <a:gd name="T46" fmla="*/ 134 w 144"/>
                      <a:gd name="T47" fmla="*/ 36 h 109"/>
                      <a:gd name="T48" fmla="*/ 141 w 144"/>
                      <a:gd name="T49" fmla="*/ 49 h 109"/>
                      <a:gd name="T50" fmla="*/ 144 w 144"/>
                      <a:gd name="T51" fmla="*/ 67 h 109"/>
                      <a:gd name="T52" fmla="*/ 141 w 144"/>
                      <a:gd name="T53" fmla="*/ 86 h 109"/>
                      <a:gd name="T54" fmla="*/ 133 w 144"/>
                      <a:gd name="T55" fmla="*/ 99 h 109"/>
                      <a:gd name="T56" fmla="*/ 120 w 144"/>
                      <a:gd name="T57" fmla="*/ 108 h 109"/>
                      <a:gd name="T58" fmla="*/ 105 w 144"/>
                      <a:gd name="T59" fmla="*/ 109 h 109"/>
                      <a:gd name="T60" fmla="*/ 87 w 144"/>
                      <a:gd name="T61" fmla="*/ 106 h 109"/>
                      <a:gd name="T62" fmla="*/ 72 w 144"/>
                      <a:gd name="T63" fmla="*/ 96 h 109"/>
                      <a:gd name="T64" fmla="*/ 62 w 144"/>
                      <a:gd name="T65" fmla="*/ 78 h 109"/>
                      <a:gd name="T66" fmla="*/ 56 w 144"/>
                      <a:gd name="T67" fmla="*/ 55 h 109"/>
                      <a:gd name="T68" fmla="*/ 53 w 144"/>
                      <a:gd name="T69" fmla="*/ 26 h 109"/>
                      <a:gd name="T70" fmla="*/ 51 w 144"/>
                      <a:gd name="T71" fmla="*/ 26 h 109"/>
                      <a:gd name="T72" fmla="*/ 43 w 144"/>
                      <a:gd name="T73" fmla="*/ 27 h 109"/>
                      <a:gd name="T74" fmla="*/ 35 w 144"/>
                      <a:gd name="T75" fmla="*/ 29 h 109"/>
                      <a:gd name="T76" fmla="*/ 26 w 144"/>
                      <a:gd name="T77" fmla="*/ 34 h 109"/>
                      <a:gd name="T78" fmla="*/ 21 w 144"/>
                      <a:gd name="T79" fmla="*/ 44 h 109"/>
                      <a:gd name="T80" fmla="*/ 18 w 144"/>
                      <a:gd name="T81" fmla="*/ 59 h 109"/>
                      <a:gd name="T82" fmla="*/ 21 w 144"/>
                      <a:gd name="T83" fmla="*/ 78 h 109"/>
                      <a:gd name="T84" fmla="*/ 30 w 144"/>
                      <a:gd name="T85" fmla="*/ 95 h 109"/>
                      <a:gd name="T86" fmla="*/ 12 w 144"/>
                      <a:gd name="T87" fmla="*/ 99 h 109"/>
                      <a:gd name="T88" fmla="*/ 3 w 144"/>
                      <a:gd name="T89" fmla="*/ 80 h 109"/>
                      <a:gd name="T90" fmla="*/ 0 w 144"/>
                      <a:gd name="T91" fmla="*/ 54 h 109"/>
                      <a:gd name="T92" fmla="*/ 2 w 144"/>
                      <a:gd name="T93" fmla="*/ 36 h 109"/>
                      <a:gd name="T94" fmla="*/ 8 w 144"/>
                      <a:gd name="T95" fmla="*/ 21 h 109"/>
                      <a:gd name="T96" fmla="*/ 18 w 144"/>
                      <a:gd name="T97" fmla="*/ 13 h 109"/>
                      <a:gd name="T98" fmla="*/ 30 w 144"/>
                      <a:gd name="T99" fmla="*/ 6 h 109"/>
                      <a:gd name="T100" fmla="*/ 43 w 144"/>
                      <a:gd name="T101" fmla="*/ 3 h 109"/>
                      <a:gd name="T102" fmla="*/ 56 w 144"/>
                      <a:gd name="T103" fmla="*/ 1 h 109"/>
                      <a:gd name="T104" fmla="*/ 108 w 144"/>
                      <a:gd name="T105" fmla="*/ 1 h 109"/>
                      <a:gd name="T106" fmla="*/ 126 w 144"/>
                      <a:gd name="T107" fmla="*/ 1 h 109"/>
                      <a:gd name="T108" fmla="*/ 141 w 144"/>
                      <a:gd name="T10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09">
                        <a:moveTo>
                          <a:pt x="71" y="26"/>
                        </a:moveTo>
                        <a:lnTo>
                          <a:pt x="71" y="42"/>
                        </a:lnTo>
                        <a:lnTo>
                          <a:pt x="74" y="59"/>
                        </a:lnTo>
                        <a:lnTo>
                          <a:pt x="79" y="72"/>
                        </a:lnTo>
                        <a:lnTo>
                          <a:pt x="89" y="81"/>
                        </a:lnTo>
                        <a:lnTo>
                          <a:pt x="102" y="85"/>
                        </a:lnTo>
                        <a:lnTo>
                          <a:pt x="108" y="83"/>
                        </a:lnTo>
                        <a:lnTo>
                          <a:pt x="115" y="81"/>
                        </a:lnTo>
                        <a:lnTo>
                          <a:pt x="118" y="80"/>
                        </a:lnTo>
                        <a:lnTo>
                          <a:pt x="121" y="75"/>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3"/>
                        </a:lnTo>
                        <a:lnTo>
                          <a:pt x="125" y="24"/>
                        </a:lnTo>
                        <a:lnTo>
                          <a:pt x="125" y="26"/>
                        </a:lnTo>
                        <a:lnTo>
                          <a:pt x="134" y="36"/>
                        </a:lnTo>
                        <a:lnTo>
                          <a:pt x="141" y="49"/>
                        </a:lnTo>
                        <a:lnTo>
                          <a:pt x="144" y="67"/>
                        </a:lnTo>
                        <a:lnTo>
                          <a:pt x="141" y="86"/>
                        </a:lnTo>
                        <a:lnTo>
                          <a:pt x="133" y="99"/>
                        </a:lnTo>
                        <a:lnTo>
                          <a:pt x="120" y="108"/>
                        </a:lnTo>
                        <a:lnTo>
                          <a:pt x="105" y="109"/>
                        </a:lnTo>
                        <a:lnTo>
                          <a:pt x="87" y="106"/>
                        </a:lnTo>
                        <a:lnTo>
                          <a:pt x="72" y="96"/>
                        </a:lnTo>
                        <a:lnTo>
                          <a:pt x="62" y="78"/>
                        </a:lnTo>
                        <a:lnTo>
                          <a:pt x="56" y="55"/>
                        </a:lnTo>
                        <a:lnTo>
                          <a:pt x="53" y="26"/>
                        </a:lnTo>
                        <a:lnTo>
                          <a:pt x="51" y="26"/>
                        </a:lnTo>
                        <a:lnTo>
                          <a:pt x="43" y="27"/>
                        </a:lnTo>
                        <a:lnTo>
                          <a:pt x="35" y="29"/>
                        </a:lnTo>
                        <a:lnTo>
                          <a:pt x="26" y="34"/>
                        </a:lnTo>
                        <a:lnTo>
                          <a:pt x="21" y="44"/>
                        </a:lnTo>
                        <a:lnTo>
                          <a:pt x="18" y="59"/>
                        </a:lnTo>
                        <a:lnTo>
                          <a:pt x="21" y="78"/>
                        </a:lnTo>
                        <a:lnTo>
                          <a:pt x="30" y="95"/>
                        </a:lnTo>
                        <a:lnTo>
                          <a:pt x="12" y="99"/>
                        </a:lnTo>
                        <a:lnTo>
                          <a:pt x="3" y="80"/>
                        </a:lnTo>
                        <a:lnTo>
                          <a:pt x="0" y="54"/>
                        </a:lnTo>
                        <a:lnTo>
                          <a:pt x="2" y="36"/>
                        </a:lnTo>
                        <a:lnTo>
                          <a:pt x="8" y="21"/>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33"/>
                  <p:cNvSpPr>
                    <a:spLocks/>
                  </p:cNvSpPr>
                  <p:nvPr/>
                </p:nvSpPr>
                <p:spPr bwMode="auto">
                  <a:xfrm>
                    <a:off x="338138" y="3094038"/>
                    <a:ext cx="138112" cy="65087"/>
                  </a:xfrm>
                  <a:custGeom>
                    <a:avLst/>
                    <a:gdLst>
                      <a:gd name="T0" fmla="*/ 34 w 175"/>
                      <a:gd name="T1" fmla="*/ 0 h 81"/>
                      <a:gd name="T2" fmla="*/ 52 w 175"/>
                      <a:gd name="T3" fmla="*/ 0 h 81"/>
                      <a:gd name="T4" fmla="*/ 52 w 175"/>
                      <a:gd name="T5" fmla="*/ 36 h 81"/>
                      <a:gd name="T6" fmla="*/ 128 w 175"/>
                      <a:gd name="T7" fmla="*/ 36 h 81"/>
                      <a:gd name="T8" fmla="*/ 143 w 175"/>
                      <a:gd name="T9" fmla="*/ 34 h 81"/>
                      <a:gd name="T10" fmla="*/ 152 w 175"/>
                      <a:gd name="T11" fmla="*/ 27 h 81"/>
                      <a:gd name="T12" fmla="*/ 156 w 175"/>
                      <a:gd name="T13" fmla="*/ 18 h 81"/>
                      <a:gd name="T14" fmla="*/ 154 w 175"/>
                      <a:gd name="T15" fmla="*/ 11 h 81"/>
                      <a:gd name="T16" fmla="*/ 154 w 175"/>
                      <a:gd name="T17" fmla="*/ 6 h 81"/>
                      <a:gd name="T18" fmla="*/ 152 w 175"/>
                      <a:gd name="T19" fmla="*/ 3 h 81"/>
                      <a:gd name="T20" fmla="*/ 172 w 175"/>
                      <a:gd name="T21" fmla="*/ 1 h 81"/>
                      <a:gd name="T22" fmla="*/ 174 w 175"/>
                      <a:gd name="T23" fmla="*/ 6 h 81"/>
                      <a:gd name="T24" fmla="*/ 175 w 175"/>
                      <a:gd name="T25" fmla="*/ 14 h 81"/>
                      <a:gd name="T26" fmla="*/ 175 w 175"/>
                      <a:gd name="T27" fmla="*/ 24 h 81"/>
                      <a:gd name="T28" fmla="*/ 174 w 175"/>
                      <a:gd name="T29" fmla="*/ 39 h 81"/>
                      <a:gd name="T30" fmla="*/ 165 w 175"/>
                      <a:gd name="T31" fmla="*/ 50 h 81"/>
                      <a:gd name="T32" fmla="*/ 151 w 175"/>
                      <a:gd name="T33" fmla="*/ 58 h 81"/>
                      <a:gd name="T34" fmla="*/ 129 w 175"/>
                      <a:gd name="T35" fmla="*/ 60 h 81"/>
                      <a:gd name="T36" fmla="*/ 52 w 175"/>
                      <a:gd name="T37" fmla="*/ 60 h 81"/>
                      <a:gd name="T38" fmla="*/ 52 w 175"/>
                      <a:gd name="T39" fmla="*/ 81 h 81"/>
                      <a:gd name="T40" fmla="*/ 34 w 175"/>
                      <a:gd name="T41" fmla="*/ 81 h 81"/>
                      <a:gd name="T42" fmla="*/ 34 w 175"/>
                      <a:gd name="T43" fmla="*/ 60 h 81"/>
                      <a:gd name="T44" fmla="*/ 8 w 175"/>
                      <a:gd name="T45" fmla="*/ 60 h 81"/>
                      <a:gd name="T46" fmla="*/ 0 w 175"/>
                      <a:gd name="T47" fmla="*/ 36 h 81"/>
                      <a:gd name="T48" fmla="*/ 34 w 175"/>
                      <a:gd name="T49" fmla="*/ 36 h 81"/>
                      <a:gd name="T50" fmla="*/ 34 w 17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81">
                        <a:moveTo>
                          <a:pt x="34" y="0"/>
                        </a:moveTo>
                        <a:lnTo>
                          <a:pt x="52" y="0"/>
                        </a:lnTo>
                        <a:lnTo>
                          <a:pt x="52" y="36"/>
                        </a:lnTo>
                        <a:lnTo>
                          <a:pt x="128" y="36"/>
                        </a:lnTo>
                        <a:lnTo>
                          <a:pt x="143" y="34"/>
                        </a:lnTo>
                        <a:lnTo>
                          <a:pt x="152" y="27"/>
                        </a:lnTo>
                        <a:lnTo>
                          <a:pt x="156" y="18"/>
                        </a:lnTo>
                        <a:lnTo>
                          <a:pt x="154" y="11"/>
                        </a:lnTo>
                        <a:lnTo>
                          <a:pt x="154" y="6"/>
                        </a:lnTo>
                        <a:lnTo>
                          <a:pt x="152" y="3"/>
                        </a:lnTo>
                        <a:lnTo>
                          <a:pt x="172" y="1"/>
                        </a:lnTo>
                        <a:lnTo>
                          <a:pt x="174" y="6"/>
                        </a:lnTo>
                        <a:lnTo>
                          <a:pt x="175" y="14"/>
                        </a:lnTo>
                        <a:lnTo>
                          <a:pt x="175" y="24"/>
                        </a:lnTo>
                        <a:lnTo>
                          <a:pt x="174" y="39"/>
                        </a:lnTo>
                        <a:lnTo>
                          <a:pt x="165" y="50"/>
                        </a:lnTo>
                        <a:lnTo>
                          <a:pt x="151" y="58"/>
                        </a:lnTo>
                        <a:lnTo>
                          <a:pt x="129" y="60"/>
                        </a:lnTo>
                        <a:lnTo>
                          <a:pt x="52" y="60"/>
                        </a:lnTo>
                        <a:lnTo>
                          <a:pt x="52" y="81"/>
                        </a:lnTo>
                        <a:lnTo>
                          <a:pt x="34" y="81"/>
                        </a:lnTo>
                        <a:lnTo>
                          <a:pt x="34" y="60"/>
                        </a:lnTo>
                        <a:lnTo>
                          <a:pt x="8" y="60"/>
                        </a:lnTo>
                        <a:lnTo>
                          <a:pt x="0" y="36"/>
                        </a:lnTo>
                        <a:lnTo>
                          <a:pt x="34" y="36"/>
                        </a:lnTo>
                        <a:lnTo>
                          <a:pt x="3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34"/>
                  <p:cNvSpPr>
                    <a:spLocks noEditPoints="1"/>
                  </p:cNvSpPr>
                  <p:nvPr/>
                </p:nvSpPr>
                <p:spPr bwMode="auto">
                  <a:xfrm>
                    <a:off x="361950" y="2994025"/>
                    <a:ext cx="114300" cy="96837"/>
                  </a:xfrm>
                  <a:custGeom>
                    <a:avLst/>
                    <a:gdLst>
                      <a:gd name="T0" fmla="*/ 59 w 144"/>
                      <a:gd name="T1" fmla="*/ 25 h 123"/>
                      <a:gd name="T2" fmla="*/ 49 w 144"/>
                      <a:gd name="T3" fmla="*/ 27 h 123"/>
                      <a:gd name="T4" fmla="*/ 38 w 144"/>
                      <a:gd name="T5" fmla="*/ 30 h 123"/>
                      <a:gd name="T6" fmla="*/ 28 w 144"/>
                      <a:gd name="T7" fmla="*/ 36 h 123"/>
                      <a:gd name="T8" fmla="*/ 21 w 144"/>
                      <a:gd name="T9" fmla="*/ 46 h 123"/>
                      <a:gd name="T10" fmla="*/ 18 w 144"/>
                      <a:gd name="T11" fmla="*/ 61 h 123"/>
                      <a:gd name="T12" fmla="*/ 21 w 144"/>
                      <a:gd name="T13" fmla="*/ 74 h 123"/>
                      <a:gd name="T14" fmla="*/ 28 w 144"/>
                      <a:gd name="T15" fmla="*/ 84 h 123"/>
                      <a:gd name="T16" fmla="*/ 36 w 144"/>
                      <a:gd name="T17" fmla="*/ 92 h 123"/>
                      <a:gd name="T18" fmla="*/ 48 w 144"/>
                      <a:gd name="T19" fmla="*/ 97 h 123"/>
                      <a:gd name="T20" fmla="*/ 59 w 144"/>
                      <a:gd name="T21" fmla="*/ 99 h 123"/>
                      <a:gd name="T22" fmla="*/ 59 w 144"/>
                      <a:gd name="T23" fmla="*/ 25 h 123"/>
                      <a:gd name="T24" fmla="*/ 66 w 144"/>
                      <a:gd name="T25" fmla="*/ 0 h 123"/>
                      <a:gd name="T26" fmla="*/ 72 w 144"/>
                      <a:gd name="T27" fmla="*/ 2 h 123"/>
                      <a:gd name="T28" fmla="*/ 77 w 144"/>
                      <a:gd name="T29" fmla="*/ 2 h 123"/>
                      <a:gd name="T30" fmla="*/ 77 w 144"/>
                      <a:gd name="T31" fmla="*/ 99 h 123"/>
                      <a:gd name="T32" fmla="*/ 95 w 144"/>
                      <a:gd name="T33" fmla="*/ 97 h 123"/>
                      <a:gd name="T34" fmla="*/ 108 w 144"/>
                      <a:gd name="T35" fmla="*/ 91 h 123"/>
                      <a:gd name="T36" fmla="*/ 118 w 144"/>
                      <a:gd name="T37" fmla="*/ 79 h 123"/>
                      <a:gd name="T38" fmla="*/ 123 w 144"/>
                      <a:gd name="T39" fmla="*/ 66 h 123"/>
                      <a:gd name="T40" fmla="*/ 125 w 144"/>
                      <a:gd name="T41" fmla="*/ 51 h 123"/>
                      <a:gd name="T42" fmla="*/ 125 w 144"/>
                      <a:gd name="T43" fmla="*/ 36 h 123"/>
                      <a:gd name="T44" fmla="*/ 121 w 144"/>
                      <a:gd name="T45" fmla="*/ 23 h 123"/>
                      <a:gd name="T46" fmla="*/ 118 w 144"/>
                      <a:gd name="T47" fmla="*/ 14 h 123"/>
                      <a:gd name="T48" fmla="*/ 136 w 144"/>
                      <a:gd name="T49" fmla="*/ 9 h 123"/>
                      <a:gd name="T50" fmla="*/ 139 w 144"/>
                      <a:gd name="T51" fmla="*/ 20 h 123"/>
                      <a:gd name="T52" fmla="*/ 143 w 144"/>
                      <a:gd name="T53" fmla="*/ 35 h 123"/>
                      <a:gd name="T54" fmla="*/ 144 w 144"/>
                      <a:gd name="T55" fmla="*/ 54 h 123"/>
                      <a:gd name="T56" fmla="*/ 141 w 144"/>
                      <a:gd name="T57" fmla="*/ 79 h 123"/>
                      <a:gd name="T58" fmla="*/ 133 w 144"/>
                      <a:gd name="T59" fmla="*/ 97 h 123"/>
                      <a:gd name="T60" fmla="*/ 118 w 144"/>
                      <a:gd name="T61" fmla="*/ 112 h 123"/>
                      <a:gd name="T62" fmla="*/ 98 w 144"/>
                      <a:gd name="T63" fmla="*/ 120 h 123"/>
                      <a:gd name="T64" fmla="*/ 74 w 144"/>
                      <a:gd name="T65" fmla="*/ 123 h 123"/>
                      <a:gd name="T66" fmla="*/ 51 w 144"/>
                      <a:gd name="T67" fmla="*/ 120 h 123"/>
                      <a:gd name="T68" fmla="*/ 30 w 144"/>
                      <a:gd name="T69" fmla="*/ 112 h 123"/>
                      <a:gd name="T70" fmla="*/ 15 w 144"/>
                      <a:gd name="T71" fmla="*/ 99 h 123"/>
                      <a:gd name="T72" fmla="*/ 3 w 144"/>
                      <a:gd name="T73" fmla="*/ 81 h 123"/>
                      <a:gd name="T74" fmla="*/ 0 w 144"/>
                      <a:gd name="T75" fmla="*/ 58 h 123"/>
                      <a:gd name="T76" fmla="*/ 3 w 144"/>
                      <a:gd name="T77" fmla="*/ 38 h 123"/>
                      <a:gd name="T78" fmla="*/ 12 w 144"/>
                      <a:gd name="T79" fmla="*/ 23 h 123"/>
                      <a:gd name="T80" fmla="*/ 23 w 144"/>
                      <a:gd name="T81" fmla="*/ 12 h 123"/>
                      <a:gd name="T82" fmla="*/ 36 w 144"/>
                      <a:gd name="T83" fmla="*/ 5 h 123"/>
                      <a:gd name="T84" fmla="*/ 51 w 144"/>
                      <a:gd name="T85" fmla="*/ 2 h 123"/>
                      <a:gd name="T86" fmla="*/ 66 w 144"/>
                      <a:gd name="T8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 h="123">
                        <a:moveTo>
                          <a:pt x="59" y="25"/>
                        </a:moveTo>
                        <a:lnTo>
                          <a:pt x="49" y="27"/>
                        </a:lnTo>
                        <a:lnTo>
                          <a:pt x="38" y="30"/>
                        </a:lnTo>
                        <a:lnTo>
                          <a:pt x="28" y="36"/>
                        </a:lnTo>
                        <a:lnTo>
                          <a:pt x="21" y="46"/>
                        </a:lnTo>
                        <a:lnTo>
                          <a:pt x="18" y="61"/>
                        </a:lnTo>
                        <a:lnTo>
                          <a:pt x="21" y="74"/>
                        </a:lnTo>
                        <a:lnTo>
                          <a:pt x="28" y="84"/>
                        </a:lnTo>
                        <a:lnTo>
                          <a:pt x="36" y="92"/>
                        </a:lnTo>
                        <a:lnTo>
                          <a:pt x="48" y="97"/>
                        </a:lnTo>
                        <a:lnTo>
                          <a:pt x="59" y="99"/>
                        </a:lnTo>
                        <a:lnTo>
                          <a:pt x="59" y="25"/>
                        </a:lnTo>
                        <a:close/>
                        <a:moveTo>
                          <a:pt x="66" y="0"/>
                        </a:moveTo>
                        <a:lnTo>
                          <a:pt x="72" y="2"/>
                        </a:lnTo>
                        <a:lnTo>
                          <a:pt x="77" y="2"/>
                        </a:lnTo>
                        <a:lnTo>
                          <a:pt x="77" y="99"/>
                        </a:lnTo>
                        <a:lnTo>
                          <a:pt x="95" y="97"/>
                        </a:lnTo>
                        <a:lnTo>
                          <a:pt x="108" y="91"/>
                        </a:lnTo>
                        <a:lnTo>
                          <a:pt x="118" y="79"/>
                        </a:lnTo>
                        <a:lnTo>
                          <a:pt x="123" y="66"/>
                        </a:lnTo>
                        <a:lnTo>
                          <a:pt x="125" y="51"/>
                        </a:lnTo>
                        <a:lnTo>
                          <a:pt x="125" y="36"/>
                        </a:lnTo>
                        <a:lnTo>
                          <a:pt x="121" y="23"/>
                        </a:lnTo>
                        <a:lnTo>
                          <a:pt x="118" y="14"/>
                        </a:lnTo>
                        <a:lnTo>
                          <a:pt x="136" y="9"/>
                        </a:lnTo>
                        <a:lnTo>
                          <a:pt x="139" y="20"/>
                        </a:lnTo>
                        <a:lnTo>
                          <a:pt x="143" y="35"/>
                        </a:lnTo>
                        <a:lnTo>
                          <a:pt x="144" y="54"/>
                        </a:lnTo>
                        <a:lnTo>
                          <a:pt x="141" y="79"/>
                        </a:lnTo>
                        <a:lnTo>
                          <a:pt x="133" y="97"/>
                        </a:lnTo>
                        <a:lnTo>
                          <a:pt x="118" y="112"/>
                        </a:lnTo>
                        <a:lnTo>
                          <a:pt x="98" y="120"/>
                        </a:lnTo>
                        <a:lnTo>
                          <a:pt x="74" y="123"/>
                        </a:lnTo>
                        <a:lnTo>
                          <a:pt x="51" y="120"/>
                        </a:lnTo>
                        <a:lnTo>
                          <a:pt x="30" y="112"/>
                        </a:lnTo>
                        <a:lnTo>
                          <a:pt x="15" y="99"/>
                        </a:lnTo>
                        <a:lnTo>
                          <a:pt x="3" y="81"/>
                        </a:lnTo>
                        <a:lnTo>
                          <a:pt x="0" y="58"/>
                        </a:lnTo>
                        <a:lnTo>
                          <a:pt x="3" y="38"/>
                        </a:lnTo>
                        <a:lnTo>
                          <a:pt x="12" y="23"/>
                        </a:lnTo>
                        <a:lnTo>
                          <a:pt x="23" y="12"/>
                        </a:lnTo>
                        <a:lnTo>
                          <a:pt x="36" y="5"/>
                        </a:lnTo>
                        <a:lnTo>
                          <a:pt x="51" y="2"/>
                        </a:lnTo>
                        <a:lnTo>
                          <a:pt x="6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335"/>
                  <p:cNvSpPr>
                    <a:spLocks/>
                  </p:cNvSpPr>
                  <p:nvPr/>
                </p:nvSpPr>
                <p:spPr bwMode="auto">
                  <a:xfrm>
                    <a:off x="315913" y="2851150"/>
                    <a:ext cx="185737" cy="44450"/>
                  </a:xfrm>
                  <a:custGeom>
                    <a:avLst/>
                    <a:gdLst>
                      <a:gd name="T0" fmla="*/ 0 w 232"/>
                      <a:gd name="T1" fmla="*/ 0 h 58"/>
                      <a:gd name="T2" fmla="*/ 23 w 232"/>
                      <a:gd name="T3" fmla="*/ 15 h 58"/>
                      <a:gd name="T4" fmla="*/ 49 w 232"/>
                      <a:gd name="T5" fmla="*/ 25 h 58"/>
                      <a:gd name="T6" fmla="*/ 80 w 232"/>
                      <a:gd name="T7" fmla="*/ 33 h 58"/>
                      <a:gd name="T8" fmla="*/ 118 w 232"/>
                      <a:gd name="T9" fmla="*/ 36 h 58"/>
                      <a:gd name="T10" fmla="*/ 152 w 232"/>
                      <a:gd name="T11" fmla="*/ 33 h 58"/>
                      <a:gd name="T12" fmla="*/ 183 w 232"/>
                      <a:gd name="T13" fmla="*/ 25 h 58"/>
                      <a:gd name="T14" fmla="*/ 209 w 232"/>
                      <a:gd name="T15" fmla="*/ 13 h 58"/>
                      <a:gd name="T16" fmla="*/ 232 w 232"/>
                      <a:gd name="T17" fmla="*/ 0 h 58"/>
                      <a:gd name="T18" fmla="*/ 232 w 232"/>
                      <a:gd name="T19" fmla="*/ 20 h 58"/>
                      <a:gd name="T20" fmla="*/ 218 w 232"/>
                      <a:gd name="T21" fmla="*/ 30 h 58"/>
                      <a:gd name="T22" fmla="*/ 198 w 232"/>
                      <a:gd name="T23" fmla="*/ 40 h 58"/>
                      <a:gd name="T24" fmla="*/ 175 w 232"/>
                      <a:gd name="T25" fmla="*/ 49 h 58"/>
                      <a:gd name="T26" fmla="*/ 149 w 232"/>
                      <a:gd name="T27" fmla="*/ 54 h 58"/>
                      <a:gd name="T28" fmla="*/ 118 w 232"/>
                      <a:gd name="T29" fmla="*/ 58 h 58"/>
                      <a:gd name="T30" fmla="*/ 85 w 232"/>
                      <a:gd name="T31" fmla="*/ 54 h 58"/>
                      <a:gd name="T32" fmla="*/ 59 w 232"/>
                      <a:gd name="T33" fmla="*/ 49 h 58"/>
                      <a:gd name="T34" fmla="*/ 36 w 232"/>
                      <a:gd name="T35" fmla="*/ 40 h 58"/>
                      <a:gd name="T36" fmla="*/ 16 w 232"/>
                      <a:gd name="T37" fmla="*/ 30 h 58"/>
                      <a:gd name="T38" fmla="*/ 0 w 232"/>
                      <a:gd name="T39" fmla="*/ 20 h 58"/>
                      <a:gd name="T40" fmla="*/ 0 w 232"/>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8">
                        <a:moveTo>
                          <a:pt x="0" y="0"/>
                        </a:moveTo>
                        <a:lnTo>
                          <a:pt x="23" y="15"/>
                        </a:lnTo>
                        <a:lnTo>
                          <a:pt x="49" y="25"/>
                        </a:lnTo>
                        <a:lnTo>
                          <a:pt x="80" y="33"/>
                        </a:lnTo>
                        <a:lnTo>
                          <a:pt x="118" y="36"/>
                        </a:lnTo>
                        <a:lnTo>
                          <a:pt x="152" y="33"/>
                        </a:lnTo>
                        <a:lnTo>
                          <a:pt x="183" y="25"/>
                        </a:lnTo>
                        <a:lnTo>
                          <a:pt x="209" y="13"/>
                        </a:lnTo>
                        <a:lnTo>
                          <a:pt x="232" y="0"/>
                        </a:lnTo>
                        <a:lnTo>
                          <a:pt x="232" y="20"/>
                        </a:lnTo>
                        <a:lnTo>
                          <a:pt x="218" y="30"/>
                        </a:lnTo>
                        <a:lnTo>
                          <a:pt x="198" y="40"/>
                        </a:lnTo>
                        <a:lnTo>
                          <a:pt x="175" y="49"/>
                        </a:lnTo>
                        <a:lnTo>
                          <a:pt x="149" y="54"/>
                        </a:lnTo>
                        <a:lnTo>
                          <a:pt x="118" y="58"/>
                        </a:lnTo>
                        <a:lnTo>
                          <a:pt x="85" y="54"/>
                        </a:lnTo>
                        <a:lnTo>
                          <a:pt x="59" y="49"/>
                        </a:lnTo>
                        <a:lnTo>
                          <a:pt x="36" y="40"/>
                        </a:lnTo>
                        <a:lnTo>
                          <a:pt x="16" y="30"/>
                        </a:lnTo>
                        <a:lnTo>
                          <a:pt x="0" y="2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36"/>
                  <p:cNvSpPr>
                    <a:spLocks noEditPoints="1"/>
                  </p:cNvSpPr>
                  <p:nvPr/>
                </p:nvSpPr>
                <p:spPr bwMode="auto">
                  <a:xfrm>
                    <a:off x="361950" y="2738438"/>
                    <a:ext cx="114300" cy="88900"/>
                  </a:xfrm>
                  <a:custGeom>
                    <a:avLst/>
                    <a:gdLst>
                      <a:gd name="T0" fmla="*/ 71 w 144"/>
                      <a:gd name="T1" fmla="*/ 26 h 111"/>
                      <a:gd name="T2" fmla="*/ 71 w 144"/>
                      <a:gd name="T3" fmla="*/ 42 h 111"/>
                      <a:gd name="T4" fmla="*/ 74 w 144"/>
                      <a:gd name="T5" fmla="*/ 58 h 111"/>
                      <a:gd name="T6" fmla="*/ 79 w 144"/>
                      <a:gd name="T7" fmla="*/ 72 h 111"/>
                      <a:gd name="T8" fmla="*/ 89 w 144"/>
                      <a:gd name="T9" fmla="*/ 81 h 111"/>
                      <a:gd name="T10" fmla="*/ 102 w 144"/>
                      <a:gd name="T11" fmla="*/ 85 h 111"/>
                      <a:gd name="T12" fmla="*/ 108 w 144"/>
                      <a:gd name="T13" fmla="*/ 85 h 111"/>
                      <a:gd name="T14" fmla="*/ 115 w 144"/>
                      <a:gd name="T15" fmla="*/ 83 h 111"/>
                      <a:gd name="T16" fmla="*/ 118 w 144"/>
                      <a:gd name="T17" fmla="*/ 80 h 111"/>
                      <a:gd name="T18" fmla="*/ 121 w 144"/>
                      <a:gd name="T19" fmla="*/ 77 h 111"/>
                      <a:gd name="T20" fmla="*/ 125 w 144"/>
                      <a:gd name="T21" fmla="*/ 72 h 111"/>
                      <a:gd name="T22" fmla="*/ 126 w 144"/>
                      <a:gd name="T23" fmla="*/ 67 h 111"/>
                      <a:gd name="T24" fmla="*/ 126 w 144"/>
                      <a:gd name="T25" fmla="*/ 62 h 111"/>
                      <a:gd name="T26" fmla="*/ 123 w 144"/>
                      <a:gd name="T27" fmla="*/ 45 h 111"/>
                      <a:gd name="T28" fmla="*/ 115 w 144"/>
                      <a:gd name="T29" fmla="*/ 34 h 111"/>
                      <a:gd name="T30" fmla="*/ 103 w 144"/>
                      <a:gd name="T31" fmla="*/ 27 h 111"/>
                      <a:gd name="T32" fmla="*/ 98 w 144"/>
                      <a:gd name="T33" fmla="*/ 26 h 111"/>
                      <a:gd name="T34" fmla="*/ 95 w 144"/>
                      <a:gd name="T35" fmla="*/ 26 h 111"/>
                      <a:gd name="T36" fmla="*/ 71 w 144"/>
                      <a:gd name="T37" fmla="*/ 26 h 111"/>
                      <a:gd name="T38" fmla="*/ 141 w 144"/>
                      <a:gd name="T39" fmla="*/ 0 h 111"/>
                      <a:gd name="T40" fmla="*/ 141 w 144"/>
                      <a:gd name="T41" fmla="*/ 22 h 111"/>
                      <a:gd name="T42" fmla="*/ 125 w 144"/>
                      <a:gd name="T43" fmla="*/ 24 h 111"/>
                      <a:gd name="T44" fmla="*/ 125 w 144"/>
                      <a:gd name="T45" fmla="*/ 26 h 111"/>
                      <a:gd name="T46" fmla="*/ 134 w 144"/>
                      <a:gd name="T47" fmla="*/ 36 h 111"/>
                      <a:gd name="T48" fmla="*/ 141 w 144"/>
                      <a:gd name="T49" fmla="*/ 50 h 111"/>
                      <a:gd name="T50" fmla="*/ 144 w 144"/>
                      <a:gd name="T51" fmla="*/ 68 h 111"/>
                      <a:gd name="T52" fmla="*/ 141 w 144"/>
                      <a:gd name="T53" fmla="*/ 86 h 111"/>
                      <a:gd name="T54" fmla="*/ 133 w 144"/>
                      <a:gd name="T55" fmla="*/ 99 h 111"/>
                      <a:gd name="T56" fmla="*/ 120 w 144"/>
                      <a:gd name="T57" fmla="*/ 108 h 111"/>
                      <a:gd name="T58" fmla="*/ 105 w 144"/>
                      <a:gd name="T59" fmla="*/ 111 h 111"/>
                      <a:gd name="T60" fmla="*/ 87 w 144"/>
                      <a:gd name="T61" fmla="*/ 106 h 111"/>
                      <a:gd name="T62" fmla="*/ 72 w 144"/>
                      <a:gd name="T63" fmla="*/ 96 h 111"/>
                      <a:gd name="T64" fmla="*/ 62 w 144"/>
                      <a:gd name="T65" fmla="*/ 80 h 111"/>
                      <a:gd name="T66" fmla="*/ 56 w 144"/>
                      <a:gd name="T67" fmla="*/ 57 h 111"/>
                      <a:gd name="T68" fmla="*/ 53 w 144"/>
                      <a:gd name="T69" fmla="*/ 27 h 111"/>
                      <a:gd name="T70" fmla="*/ 51 w 144"/>
                      <a:gd name="T71" fmla="*/ 27 h 111"/>
                      <a:gd name="T72" fmla="*/ 43 w 144"/>
                      <a:gd name="T73" fmla="*/ 27 h 111"/>
                      <a:gd name="T74" fmla="*/ 35 w 144"/>
                      <a:gd name="T75" fmla="*/ 29 h 111"/>
                      <a:gd name="T76" fmla="*/ 26 w 144"/>
                      <a:gd name="T77" fmla="*/ 36 h 111"/>
                      <a:gd name="T78" fmla="*/ 21 w 144"/>
                      <a:gd name="T79" fmla="*/ 44 h 111"/>
                      <a:gd name="T80" fmla="*/ 18 w 144"/>
                      <a:gd name="T81" fmla="*/ 58 h 111"/>
                      <a:gd name="T82" fmla="*/ 21 w 144"/>
                      <a:gd name="T83" fmla="*/ 78 h 111"/>
                      <a:gd name="T84" fmla="*/ 30 w 144"/>
                      <a:gd name="T85" fmla="*/ 95 h 111"/>
                      <a:gd name="T86" fmla="*/ 12 w 144"/>
                      <a:gd name="T87" fmla="*/ 101 h 111"/>
                      <a:gd name="T88" fmla="*/ 3 w 144"/>
                      <a:gd name="T89" fmla="*/ 80 h 111"/>
                      <a:gd name="T90" fmla="*/ 0 w 144"/>
                      <a:gd name="T91" fmla="*/ 55 h 111"/>
                      <a:gd name="T92" fmla="*/ 2 w 144"/>
                      <a:gd name="T93" fmla="*/ 36 h 111"/>
                      <a:gd name="T94" fmla="*/ 8 w 144"/>
                      <a:gd name="T95" fmla="*/ 22 h 111"/>
                      <a:gd name="T96" fmla="*/ 18 w 144"/>
                      <a:gd name="T97" fmla="*/ 13 h 111"/>
                      <a:gd name="T98" fmla="*/ 30 w 144"/>
                      <a:gd name="T99" fmla="*/ 6 h 111"/>
                      <a:gd name="T100" fmla="*/ 43 w 144"/>
                      <a:gd name="T101" fmla="*/ 3 h 111"/>
                      <a:gd name="T102" fmla="*/ 56 w 144"/>
                      <a:gd name="T103" fmla="*/ 1 h 111"/>
                      <a:gd name="T104" fmla="*/ 108 w 144"/>
                      <a:gd name="T105" fmla="*/ 1 h 111"/>
                      <a:gd name="T106" fmla="*/ 126 w 144"/>
                      <a:gd name="T107" fmla="*/ 1 h 111"/>
                      <a:gd name="T108" fmla="*/ 141 w 144"/>
                      <a:gd name="T10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111">
                        <a:moveTo>
                          <a:pt x="71" y="26"/>
                        </a:moveTo>
                        <a:lnTo>
                          <a:pt x="71" y="42"/>
                        </a:lnTo>
                        <a:lnTo>
                          <a:pt x="74" y="58"/>
                        </a:lnTo>
                        <a:lnTo>
                          <a:pt x="79" y="72"/>
                        </a:lnTo>
                        <a:lnTo>
                          <a:pt x="89" y="81"/>
                        </a:lnTo>
                        <a:lnTo>
                          <a:pt x="102" y="85"/>
                        </a:lnTo>
                        <a:lnTo>
                          <a:pt x="108" y="85"/>
                        </a:lnTo>
                        <a:lnTo>
                          <a:pt x="115" y="83"/>
                        </a:lnTo>
                        <a:lnTo>
                          <a:pt x="118" y="80"/>
                        </a:lnTo>
                        <a:lnTo>
                          <a:pt x="121" y="77"/>
                        </a:lnTo>
                        <a:lnTo>
                          <a:pt x="125" y="72"/>
                        </a:lnTo>
                        <a:lnTo>
                          <a:pt x="126" y="67"/>
                        </a:lnTo>
                        <a:lnTo>
                          <a:pt x="126" y="62"/>
                        </a:lnTo>
                        <a:lnTo>
                          <a:pt x="123" y="45"/>
                        </a:lnTo>
                        <a:lnTo>
                          <a:pt x="115" y="34"/>
                        </a:lnTo>
                        <a:lnTo>
                          <a:pt x="103" y="27"/>
                        </a:lnTo>
                        <a:lnTo>
                          <a:pt x="98" y="26"/>
                        </a:lnTo>
                        <a:lnTo>
                          <a:pt x="95" y="26"/>
                        </a:lnTo>
                        <a:lnTo>
                          <a:pt x="71" y="26"/>
                        </a:lnTo>
                        <a:close/>
                        <a:moveTo>
                          <a:pt x="141" y="0"/>
                        </a:moveTo>
                        <a:lnTo>
                          <a:pt x="141" y="22"/>
                        </a:lnTo>
                        <a:lnTo>
                          <a:pt x="125" y="24"/>
                        </a:lnTo>
                        <a:lnTo>
                          <a:pt x="125" y="26"/>
                        </a:lnTo>
                        <a:lnTo>
                          <a:pt x="134" y="36"/>
                        </a:lnTo>
                        <a:lnTo>
                          <a:pt x="141" y="50"/>
                        </a:lnTo>
                        <a:lnTo>
                          <a:pt x="144" y="68"/>
                        </a:lnTo>
                        <a:lnTo>
                          <a:pt x="141" y="86"/>
                        </a:lnTo>
                        <a:lnTo>
                          <a:pt x="133" y="99"/>
                        </a:lnTo>
                        <a:lnTo>
                          <a:pt x="120" y="108"/>
                        </a:lnTo>
                        <a:lnTo>
                          <a:pt x="105" y="111"/>
                        </a:lnTo>
                        <a:lnTo>
                          <a:pt x="87" y="106"/>
                        </a:lnTo>
                        <a:lnTo>
                          <a:pt x="72" y="96"/>
                        </a:lnTo>
                        <a:lnTo>
                          <a:pt x="62" y="80"/>
                        </a:lnTo>
                        <a:lnTo>
                          <a:pt x="56" y="57"/>
                        </a:lnTo>
                        <a:lnTo>
                          <a:pt x="53" y="27"/>
                        </a:lnTo>
                        <a:lnTo>
                          <a:pt x="51" y="27"/>
                        </a:lnTo>
                        <a:lnTo>
                          <a:pt x="43" y="27"/>
                        </a:lnTo>
                        <a:lnTo>
                          <a:pt x="35" y="29"/>
                        </a:lnTo>
                        <a:lnTo>
                          <a:pt x="26" y="36"/>
                        </a:lnTo>
                        <a:lnTo>
                          <a:pt x="21" y="44"/>
                        </a:lnTo>
                        <a:lnTo>
                          <a:pt x="18" y="58"/>
                        </a:lnTo>
                        <a:lnTo>
                          <a:pt x="21" y="78"/>
                        </a:lnTo>
                        <a:lnTo>
                          <a:pt x="30" y="95"/>
                        </a:lnTo>
                        <a:lnTo>
                          <a:pt x="12" y="101"/>
                        </a:lnTo>
                        <a:lnTo>
                          <a:pt x="3" y="80"/>
                        </a:lnTo>
                        <a:lnTo>
                          <a:pt x="0" y="55"/>
                        </a:lnTo>
                        <a:lnTo>
                          <a:pt x="2" y="36"/>
                        </a:lnTo>
                        <a:lnTo>
                          <a:pt x="8" y="22"/>
                        </a:lnTo>
                        <a:lnTo>
                          <a:pt x="18" y="13"/>
                        </a:lnTo>
                        <a:lnTo>
                          <a:pt x="30" y="6"/>
                        </a:lnTo>
                        <a:lnTo>
                          <a:pt x="43" y="3"/>
                        </a:lnTo>
                        <a:lnTo>
                          <a:pt x="56" y="1"/>
                        </a:lnTo>
                        <a:lnTo>
                          <a:pt x="108" y="1"/>
                        </a:lnTo>
                        <a:lnTo>
                          <a:pt x="126" y="1"/>
                        </a:lnTo>
                        <a:lnTo>
                          <a:pt x="141"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37"/>
                  <p:cNvSpPr>
                    <a:spLocks/>
                  </p:cNvSpPr>
                  <p:nvPr/>
                </p:nvSpPr>
                <p:spPr bwMode="auto">
                  <a:xfrm>
                    <a:off x="447675" y="2670175"/>
                    <a:ext cx="28575" cy="25400"/>
                  </a:xfrm>
                  <a:custGeom>
                    <a:avLst/>
                    <a:gdLst>
                      <a:gd name="T0" fmla="*/ 18 w 36"/>
                      <a:gd name="T1" fmla="*/ 0 h 33"/>
                      <a:gd name="T2" fmla="*/ 25 w 36"/>
                      <a:gd name="T3" fmla="*/ 0 h 33"/>
                      <a:gd name="T4" fmla="*/ 30 w 36"/>
                      <a:gd name="T5" fmla="*/ 1 h 33"/>
                      <a:gd name="T6" fmla="*/ 33 w 36"/>
                      <a:gd name="T7" fmla="*/ 6 h 33"/>
                      <a:gd name="T8" fmla="*/ 36 w 36"/>
                      <a:gd name="T9" fmla="*/ 11 h 33"/>
                      <a:gd name="T10" fmla="*/ 36 w 36"/>
                      <a:gd name="T11" fmla="*/ 16 h 33"/>
                      <a:gd name="T12" fmla="*/ 36 w 36"/>
                      <a:gd name="T13" fmla="*/ 23 h 33"/>
                      <a:gd name="T14" fmla="*/ 33 w 36"/>
                      <a:gd name="T15" fmla="*/ 26 h 33"/>
                      <a:gd name="T16" fmla="*/ 30 w 36"/>
                      <a:gd name="T17" fmla="*/ 31 h 33"/>
                      <a:gd name="T18" fmla="*/ 25 w 36"/>
                      <a:gd name="T19" fmla="*/ 33 h 33"/>
                      <a:gd name="T20" fmla="*/ 18 w 36"/>
                      <a:gd name="T21" fmla="*/ 33 h 33"/>
                      <a:gd name="T22" fmla="*/ 13 w 36"/>
                      <a:gd name="T23" fmla="*/ 33 h 33"/>
                      <a:gd name="T24" fmla="*/ 8 w 36"/>
                      <a:gd name="T25" fmla="*/ 29 h 33"/>
                      <a:gd name="T26" fmla="*/ 4 w 36"/>
                      <a:gd name="T27" fmla="*/ 26 h 33"/>
                      <a:gd name="T28" fmla="*/ 2 w 36"/>
                      <a:gd name="T29" fmla="*/ 21 h 33"/>
                      <a:gd name="T30" fmla="*/ 0 w 36"/>
                      <a:gd name="T31" fmla="*/ 16 h 33"/>
                      <a:gd name="T32" fmla="*/ 2 w 36"/>
                      <a:gd name="T33" fmla="*/ 10 h 33"/>
                      <a:gd name="T34" fmla="*/ 4 w 36"/>
                      <a:gd name="T35" fmla="*/ 6 h 33"/>
                      <a:gd name="T36" fmla="*/ 8 w 36"/>
                      <a:gd name="T37" fmla="*/ 1 h 33"/>
                      <a:gd name="T38" fmla="*/ 13 w 36"/>
                      <a:gd name="T39" fmla="*/ 0 h 33"/>
                      <a:gd name="T40" fmla="*/ 18 w 36"/>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3">
                        <a:moveTo>
                          <a:pt x="18" y="0"/>
                        </a:moveTo>
                        <a:lnTo>
                          <a:pt x="25" y="0"/>
                        </a:lnTo>
                        <a:lnTo>
                          <a:pt x="30" y="1"/>
                        </a:lnTo>
                        <a:lnTo>
                          <a:pt x="33" y="6"/>
                        </a:lnTo>
                        <a:lnTo>
                          <a:pt x="36" y="11"/>
                        </a:lnTo>
                        <a:lnTo>
                          <a:pt x="36" y="16"/>
                        </a:lnTo>
                        <a:lnTo>
                          <a:pt x="36" y="23"/>
                        </a:lnTo>
                        <a:lnTo>
                          <a:pt x="33" y="26"/>
                        </a:lnTo>
                        <a:lnTo>
                          <a:pt x="30" y="31"/>
                        </a:lnTo>
                        <a:lnTo>
                          <a:pt x="25" y="33"/>
                        </a:lnTo>
                        <a:lnTo>
                          <a:pt x="18" y="33"/>
                        </a:lnTo>
                        <a:lnTo>
                          <a:pt x="13" y="33"/>
                        </a:lnTo>
                        <a:lnTo>
                          <a:pt x="8" y="29"/>
                        </a:lnTo>
                        <a:lnTo>
                          <a:pt x="4" y="26"/>
                        </a:lnTo>
                        <a:lnTo>
                          <a:pt x="2" y="21"/>
                        </a:lnTo>
                        <a:lnTo>
                          <a:pt x="0" y="16"/>
                        </a:lnTo>
                        <a:lnTo>
                          <a:pt x="2" y="10"/>
                        </a:lnTo>
                        <a:lnTo>
                          <a:pt x="4" y="6"/>
                        </a:lnTo>
                        <a:lnTo>
                          <a:pt x="8" y="1"/>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38"/>
                  <p:cNvSpPr>
                    <a:spLocks/>
                  </p:cNvSpPr>
                  <p:nvPr/>
                </p:nvSpPr>
                <p:spPr bwMode="auto">
                  <a:xfrm>
                    <a:off x="365125" y="2536825"/>
                    <a:ext cx="111125" cy="93662"/>
                  </a:xfrm>
                  <a:custGeom>
                    <a:avLst/>
                    <a:gdLst>
                      <a:gd name="T0" fmla="*/ 138 w 141"/>
                      <a:gd name="T1" fmla="*/ 0 h 118"/>
                      <a:gd name="T2" fmla="*/ 138 w 141"/>
                      <a:gd name="T3" fmla="*/ 21 h 118"/>
                      <a:gd name="T4" fmla="*/ 117 w 141"/>
                      <a:gd name="T5" fmla="*/ 23 h 118"/>
                      <a:gd name="T6" fmla="*/ 117 w 141"/>
                      <a:gd name="T7" fmla="*/ 23 h 118"/>
                      <a:gd name="T8" fmla="*/ 125 w 141"/>
                      <a:gd name="T9" fmla="*/ 30 h 118"/>
                      <a:gd name="T10" fmla="*/ 133 w 141"/>
                      <a:gd name="T11" fmla="*/ 39 h 118"/>
                      <a:gd name="T12" fmla="*/ 140 w 141"/>
                      <a:gd name="T13" fmla="*/ 53 h 118"/>
                      <a:gd name="T14" fmla="*/ 141 w 141"/>
                      <a:gd name="T15" fmla="*/ 69 h 118"/>
                      <a:gd name="T16" fmla="*/ 141 w 141"/>
                      <a:gd name="T17" fmla="*/ 80 h 118"/>
                      <a:gd name="T18" fmla="*/ 136 w 141"/>
                      <a:gd name="T19" fmla="*/ 92 h 118"/>
                      <a:gd name="T20" fmla="*/ 130 w 141"/>
                      <a:gd name="T21" fmla="*/ 102 h 118"/>
                      <a:gd name="T22" fmla="*/ 118 w 141"/>
                      <a:gd name="T23" fmla="*/ 110 h 118"/>
                      <a:gd name="T24" fmla="*/ 102 w 141"/>
                      <a:gd name="T25" fmla="*/ 115 h 118"/>
                      <a:gd name="T26" fmla="*/ 81 w 141"/>
                      <a:gd name="T27" fmla="*/ 118 h 118"/>
                      <a:gd name="T28" fmla="*/ 0 w 141"/>
                      <a:gd name="T29" fmla="*/ 118 h 118"/>
                      <a:gd name="T30" fmla="*/ 0 w 141"/>
                      <a:gd name="T31" fmla="*/ 92 h 118"/>
                      <a:gd name="T32" fmla="*/ 76 w 141"/>
                      <a:gd name="T33" fmla="*/ 92 h 118"/>
                      <a:gd name="T34" fmla="*/ 94 w 141"/>
                      <a:gd name="T35" fmla="*/ 90 h 118"/>
                      <a:gd name="T36" fmla="*/ 109 w 141"/>
                      <a:gd name="T37" fmla="*/ 85 h 118"/>
                      <a:gd name="T38" fmla="*/ 118 w 141"/>
                      <a:gd name="T39" fmla="*/ 75 h 118"/>
                      <a:gd name="T40" fmla="*/ 122 w 141"/>
                      <a:gd name="T41" fmla="*/ 61 h 118"/>
                      <a:gd name="T42" fmla="*/ 117 w 141"/>
                      <a:gd name="T43" fmla="*/ 46 h 118"/>
                      <a:gd name="T44" fmla="*/ 109 w 141"/>
                      <a:gd name="T45" fmla="*/ 35 h 118"/>
                      <a:gd name="T46" fmla="*/ 97 w 141"/>
                      <a:gd name="T47" fmla="*/ 28 h 118"/>
                      <a:gd name="T48" fmla="*/ 92 w 141"/>
                      <a:gd name="T49" fmla="*/ 26 h 118"/>
                      <a:gd name="T50" fmla="*/ 84 w 141"/>
                      <a:gd name="T51" fmla="*/ 26 h 118"/>
                      <a:gd name="T52" fmla="*/ 0 w 141"/>
                      <a:gd name="T53" fmla="*/ 26 h 118"/>
                      <a:gd name="T54" fmla="*/ 0 w 141"/>
                      <a:gd name="T55" fmla="*/ 0 h 118"/>
                      <a:gd name="T56" fmla="*/ 100 w 141"/>
                      <a:gd name="T57" fmla="*/ 0 h 118"/>
                      <a:gd name="T58" fmla="*/ 122 w 141"/>
                      <a:gd name="T59" fmla="*/ 0 h 118"/>
                      <a:gd name="T60" fmla="*/ 138 w 141"/>
                      <a:gd name="T6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 h="118">
                        <a:moveTo>
                          <a:pt x="138" y="0"/>
                        </a:moveTo>
                        <a:lnTo>
                          <a:pt x="138" y="21"/>
                        </a:lnTo>
                        <a:lnTo>
                          <a:pt x="117" y="23"/>
                        </a:lnTo>
                        <a:lnTo>
                          <a:pt x="117" y="23"/>
                        </a:lnTo>
                        <a:lnTo>
                          <a:pt x="125" y="30"/>
                        </a:lnTo>
                        <a:lnTo>
                          <a:pt x="133" y="39"/>
                        </a:lnTo>
                        <a:lnTo>
                          <a:pt x="140" y="53"/>
                        </a:lnTo>
                        <a:lnTo>
                          <a:pt x="141" y="69"/>
                        </a:lnTo>
                        <a:lnTo>
                          <a:pt x="141" y="80"/>
                        </a:lnTo>
                        <a:lnTo>
                          <a:pt x="136" y="92"/>
                        </a:lnTo>
                        <a:lnTo>
                          <a:pt x="130" y="102"/>
                        </a:lnTo>
                        <a:lnTo>
                          <a:pt x="118" y="110"/>
                        </a:lnTo>
                        <a:lnTo>
                          <a:pt x="102" y="115"/>
                        </a:lnTo>
                        <a:lnTo>
                          <a:pt x="81" y="118"/>
                        </a:lnTo>
                        <a:lnTo>
                          <a:pt x="0" y="118"/>
                        </a:lnTo>
                        <a:lnTo>
                          <a:pt x="0" y="92"/>
                        </a:lnTo>
                        <a:lnTo>
                          <a:pt x="76" y="92"/>
                        </a:lnTo>
                        <a:lnTo>
                          <a:pt x="94" y="90"/>
                        </a:lnTo>
                        <a:lnTo>
                          <a:pt x="109" y="85"/>
                        </a:lnTo>
                        <a:lnTo>
                          <a:pt x="118" y="75"/>
                        </a:lnTo>
                        <a:lnTo>
                          <a:pt x="122" y="61"/>
                        </a:lnTo>
                        <a:lnTo>
                          <a:pt x="117" y="46"/>
                        </a:lnTo>
                        <a:lnTo>
                          <a:pt x="109" y="35"/>
                        </a:lnTo>
                        <a:lnTo>
                          <a:pt x="97" y="28"/>
                        </a:lnTo>
                        <a:lnTo>
                          <a:pt x="92" y="26"/>
                        </a:lnTo>
                        <a:lnTo>
                          <a:pt x="84" y="26"/>
                        </a:lnTo>
                        <a:lnTo>
                          <a:pt x="0" y="26"/>
                        </a:lnTo>
                        <a:lnTo>
                          <a:pt x="0" y="0"/>
                        </a:lnTo>
                        <a:lnTo>
                          <a:pt x="100" y="0"/>
                        </a:lnTo>
                        <a:lnTo>
                          <a:pt x="122" y="0"/>
                        </a:lnTo>
                        <a:lnTo>
                          <a:pt x="13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39"/>
                  <p:cNvSpPr>
                    <a:spLocks/>
                  </p:cNvSpPr>
                  <p:nvPr/>
                </p:nvSpPr>
                <p:spPr bwMode="auto">
                  <a:xfrm>
                    <a:off x="447675" y="2479675"/>
                    <a:ext cx="28575" cy="28575"/>
                  </a:xfrm>
                  <a:custGeom>
                    <a:avLst/>
                    <a:gdLst>
                      <a:gd name="T0" fmla="*/ 18 w 36"/>
                      <a:gd name="T1" fmla="*/ 0 h 34"/>
                      <a:gd name="T2" fmla="*/ 25 w 36"/>
                      <a:gd name="T3" fmla="*/ 0 h 34"/>
                      <a:gd name="T4" fmla="*/ 30 w 36"/>
                      <a:gd name="T5" fmla="*/ 3 h 34"/>
                      <a:gd name="T6" fmla="*/ 33 w 36"/>
                      <a:gd name="T7" fmla="*/ 6 h 34"/>
                      <a:gd name="T8" fmla="*/ 36 w 36"/>
                      <a:gd name="T9" fmla="*/ 11 h 34"/>
                      <a:gd name="T10" fmla="*/ 36 w 36"/>
                      <a:gd name="T11" fmla="*/ 16 h 34"/>
                      <a:gd name="T12" fmla="*/ 36 w 36"/>
                      <a:gd name="T13" fmla="*/ 23 h 34"/>
                      <a:gd name="T14" fmla="*/ 33 w 36"/>
                      <a:gd name="T15" fmla="*/ 28 h 34"/>
                      <a:gd name="T16" fmla="*/ 30 w 36"/>
                      <a:gd name="T17" fmla="*/ 31 h 34"/>
                      <a:gd name="T18" fmla="*/ 25 w 36"/>
                      <a:gd name="T19" fmla="*/ 32 h 34"/>
                      <a:gd name="T20" fmla="*/ 18 w 36"/>
                      <a:gd name="T21" fmla="*/ 34 h 34"/>
                      <a:gd name="T22" fmla="*/ 13 w 36"/>
                      <a:gd name="T23" fmla="*/ 32 h 34"/>
                      <a:gd name="T24" fmla="*/ 8 w 36"/>
                      <a:gd name="T25" fmla="*/ 31 h 34"/>
                      <a:gd name="T26" fmla="*/ 4 w 36"/>
                      <a:gd name="T27" fmla="*/ 26 h 34"/>
                      <a:gd name="T28" fmla="*/ 2 w 36"/>
                      <a:gd name="T29" fmla="*/ 23 h 34"/>
                      <a:gd name="T30" fmla="*/ 0 w 36"/>
                      <a:gd name="T31" fmla="*/ 16 h 34"/>
                      <a:gd name="T32" fmla="*/ 2 w 36"/>
                      <a:gd name="T33" fmla="*/ 11 h 34"/>
                      <a:gd name="T34" fmla="*/ 4 w 36"/>
                      <a:gd name="T35" fmla="*/ 6 h 34"/>
                      <a:gd name="T36" fmla="*/ 8 w 36"/>
                      <a:gd name="T37" fmla="*/ 3 h 34"/>
                      <a:gd name="T38" fmla="*/ 13 w 36"/>
                      <a:gd name="T39" fmla="*/ 0 h 34"/>
                      <a:gd name="T40" fmla="*/ 18 w 36"/>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34">
                        <a:moveTo>
                          <a:pt x="18" y="0"/>
                        </a:moveTo>
                        <a:lnTo>
                          <a:pt x="25" y="0"/>
                        </a:lnTo>
                        <a:lnTo>
                          <a:pt x="30" y="3"/>
                        </a:lnTo>
                        <a:lnTo>
                          <a:pt x="33" y="6"/>
                        </a:lnTo>
                        <a:lnTo>
                          <a:pt x="36" y="11"/>
                        </a:lnTo>
                        <a:lnTo>
                          <a:pt x="36" y="16"/>
                        </a:lnTo>
                        <a:lnTo>
                          <a:pt x="36" y="23"/>
                        </a:lnTo>
                        <a:lnTo>
                          <a:pt x="33" y="28"/>
                        </a:lnTo>
                        <a:lnTo>
                          <a:pt x="30" y="31"/>
                        </a:lnTo>
                        <a:lnTo>
                          <a:pt x="25" y="32"/>
                        </a:lnTo>
                        <a:lnTo>
                          <a:pt x="18" y="34"/>
                        </a:lnTo>
                        <a:lnTo>
                          <a:pt x="13" y="32"/>
                        </a:lnTo>
                        <a:lnTo>
                          <a:pt x="8" y="31"/>
                        </a:lnTo>
                        <a:lnTo>
                          <a:pt x="4" y="26"/>
                        </a:lnTo>
                        <a:lnTo>
                          <a:pt x="2" y="23"/>
                        </a:lnTo>
                        <a:lnTo>
                          <a:pt x="0" y="16"/>
                        </a:lnTo>
                        <a:lnTo>
                          <a:pt x="2" y="11"/>
                        </a:lnTo>
                        <a:lnTo>
                          <a:pt x="4" y="6"/>
                        </a:lnTo>
                        <a:lnTo>
                          <a:pt x="8" y="3"/>
                        </a:lnTo>
                        <a:lnTo>
                          <a:pt x="13" y="0"/>
                        </a:lnTo>
                        <a:lnTo>
                          <a:pt x="1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40"/>
                  <p:cNvSpPr>
                    <a:spLocks/>
                  </p:cNvSpPr>
                  <p:nvPr/>
                </p:nvSpPr>
                <p:spPr bwMode="auto">
                  <a:xfrm>
                    <a:off x="315913" y="2406650"/>
                    <a:ext cx="185737" cy="44450"/>
                  </a:xfrm>
                  <a:custGeom>
                    <a:avLst/>
                    <a:gdLst>
                      <a:gd name="T0" fmla="*/ 116 w 232"/>
                      <a:gd name="T1" fmla="*/ 0 h 56"/>
                      <a:gd name="T2" fmla="*/ 147 w 232"/>
                      <a:gd name="T3" fmla="*/ 2 h 56"/>
                      <a:gd name="T4" fmla="*/ 175 w 232"/>
                      <a:gd name="T5" fmla="*/ 9 h 56"/>
                      <a:gd name="T6" fmla="*/ 198 w 232"/>
                      <a:gd name="T7" fmla="*/ 17 h 56"/>
                      <a:gd name="T8" fmla="*/ 218 w 232"/>
                      <a:gd name="T9" fmla="*/ 27 h 56"/>
                      <a:gd name="T10" fmla="*/ 232 w 232"/>
                      <a:gd name="T11" fmla="*/ 38 h 56"/>
                      <a:gd name="T12" fmla="*/ 232 w 232"/>
                      <a:gd name="T13" fmla="*/ 56 h 56"/>
                      <a:gd name="T14" fmla="*/ 209 w 232"/>
                      <a:gd name="T15" fmla="*/ 43 h 56"/>
                      <a:gd name="T16" fmla="*/ 183 w 232"/>
                      <a:gd name="T17" fmla="*/ 32 h 56"/>
                      <a:gd name="T18" fmla="*/ 152 w 232"/>
                      <a:gd name="T19" fmla="*/ 23 h 56"/>
                      <a:gd name="T20" fmla="*/ 116 w 232"/>
                      <a:gd name="T21" fmla="*/ 22 h 56"/>
                      <a:gd name="T22" fmla="*/ 80 w 232"/>
                      <a:gd name="T23" fmla="*/ 23 h 56"/>
                      <a:gd name="T24" fmla="*/ 49 w 232"/>
                      <a:gd name="T25" fmla="*/ 32 h 56"/>
                      <a:gd name="T26" fmla="*/ 23 w 232"/>
                      <a:gd name="T27" fmla="*/ 43 h 56"/>
                      <a:gd name="T28" fmla="*/ 0 w 232"/>
                      <a:gd name="T29" fmla="*/ 56 h 56"/>
                      <a:gd name="T30" fmla="*/ 0 w 232"/>
                      <a:gd name="T31" fmla="*/ 38 h 56"/>
                      <a:gd name="T32" fmla="*/ 16 w 232"/>
                      <a:gd name="T33" fmla="*/ 27 h 56"/>
                      <a:gd name="T34" fmla="*/ 34 w 232"/>
                      <a:gd name="T35" fmla="*/ 17 h 56"/>
                      <a:gd name="T36" fmla="*/ 57 w 232"/>
                      <a:gd name="T37" fmla="*/ 9 h 56"/>
                      <a:gd name="T38" fmla="*/ 85 w 232"/>
                      <a:gd name="T39" fmla="*/ 2 h 56"/>
                      <a:gd name="T40" fmla="*/ 116 w 232"/>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56">
                        <a:moveTo>
                          <a:pt x="116" y="0"/>
                        </a:moveTo>
                        <a:lnTo>
                          <a:pt x="147" y="2"/>
                        </a:lnTo>
                        <a:lnTo>
                          <a:pt x="175" y="9"/>
                        </a:lnTo>
                        <a:lnTo>
                          <a:pt x="198" y="17"/>
                        </a:lnTo>
                        <a:lnTo>
                          <a:pt x="218" y="27"/>
                        </a:lnTo>
                        <a:lnTo>
                          <a:pt x="232" y="38"/>
                        </a:lnTo>
                        <a:lnTo>
                          <a:pt x="232" y="56"/>
                        </a:lnTo>
                        <a:lnTo>
                          <a:pt x="209" y="43"/>
                        </a:lnTo>
                        <a:lnTo>
                          <a:pt x="183" y="32"/>
                        </a:lnTo>
                        <a:lnTo>
                          <a:pt x="152" y="23"/>
                        </a:lnTo>
                        <a:lnTo>
                          <a:pt x="116" y="22"/>
                        </a:lnTo>
                        <a:lnTo>
                          <a:pt x="80" y="23"/>
                        </a:lnTo>
                        <a:lnTo>
                          <a:pt x="49" y="32"/>
                        </a:lnTo>
                        <a:lnTo>
                          <a:pt x="23" y="43"/>
                        </a:lnTo>
                        <a:lnTo>
                          <a:pt x="0" y="56"/>
                        </a:lnTo>
                        <a:lnTo>
                          <a:pt x="0" y="38"/>
                        </a:lnTo>
                        <a:lnTo>
                          <a:pt x="16" y="27"/>
                        </a:lnTo>
                        <a:lnTo>
                          <a:pt x="34" y="17"/>
                        </a:lnTo>
                        <a:lnTo>
                          <a:pt x="57" y="9"/>
                        </a:lnTo>
                        <a:lnTo>
                          <a:pt x="85" y="2"/>
                        </a:lnTo>
                        <a:lnTo>
                          <a:pt x="1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16" name="Freeform 260"/>
            <p:cNvSpPr>
              <a:spLocks/>
            </p:cNvSpPr>
            <p:nvPr/>
          </p:nvSpPr>
          <p:spPr bwMode="auto">
            <a:xfrm>
              <a:off x="6010275" y="1510506"/>
              <a:ext cx="2554287" cy="1233488"/>
            </a:xfrm>
            <a:custGeom>
              <a:avLst/>
              <a:gdLst>
                <a:gd name="T0" fmla="*/ 1889 w 3217"/>
                <a:gd name="T1" fmla="*/ 2 h 1556"/>
                <a:gd name="T2" fmla="*/ 1904 w 3217"/>
                <a:gd name="T3" fmla="*/ 16 h 1556"/>
                <a:gd name="T4" fmla="*/ 1932 w 3217"/>
                <a:gd name="T5" fmla="*/ 817 h 1556"/>
                <a:gd name="T6" fmla="*/ 1961 w 3217"/>
                <a:gd name="T7" fmla="*/ 1272 h 1556"/>
                <a:gd name="T8" fmla="*/ 1976 w 3217"/>
                <a:gd name="T9" fmla="*/ 1169 h 1556"/>
                <a:gd name="T10" fmla="*/ 1990 w 3217"/>
                <a:gd name="T11" fmla="*/ 1109 h 1556"/>
                <a:gd name="T12" fmla="*/ 2008 w 3217"/>
                <a:gd name="T13" fmla="*/ 1069 h 1556"/>
                <a:gd name="T14" fmla="*/ 2033 w 3217"/>
                <a:gd name="T15" fmla="*/ 1040 h 1556"/>
                <a:gd name="T16" fmla="*/ 2051 w 3217"/>
                <a:gd name="T17" fmla="*/ 1032 h 1556"/>
                <a:gd name="T18" fmla="*/ 2087 w 3217"/>
                <a:gd name="T19" fmla="*/ 1028 h 1556"/>
                <a:gd name="T20" fmla="*/ 2162 w 3217"/>
                <a:gd name="T21" fmla="*/ 1058 h 1556"/>
                <a:gd name="T22" fmla="*/ 2396 w 3217"/>
                <a:gd name="T23" fmla="*/ 1168 h 1556"/>
                <a:gd name="T24" fmla="*/ 2630 w 3217"/>
                <a:gd name="T25" fmla="*/ 1236 h 1556"/>
                <a:gd name="T26" fmla="*/ 2755 w 3217"/>
                <a:gd name="T27" fmla="*/ 1261 h 1556"/>
                <a:gd name="T28" fmla="*/ 3102 w 3217"/>
                <a:gd name="T29" fmla="*/ 1302 h 1556"/>
                <a:gd name="T30" fmla="*/ 3141 w 3217"/>
                <a:gd name="T31" fmla="*/ 1295 h 1556"/>
                <a:gd name="T32" fmla="*/ 3212 w 3217"/>
                <a:gd name="T33" fmla="*/ 1289 h 1556"/>
                <a:gd name="T34" fmla="*/ 3151 w 3217"/>
                <a:gd name="T35" fmla="*/ 1348 h 1556"/>
                <a:gd name="T36" fmla="*/ 3125 w 3217"/>
                <a:gd name="T37" fmla="*/ 1353 h 1556"/>
                <a:gd name="T38" fmla="*/ 3102 w 3217"/>
                <a:gd name="T39" fmla="*/ 1356 h 1556"/>
                <a:gd name="T40" fmla="*/ 2755 w 3217"/>
                <a:gd name="T41" fmla="*/ 1315 h 1556"/>
                <a:gd name="T42" fmla="*/ 2609 w 3217"/>
                <a:gd name="T43" fmla="*/ 1285 h 1556"/>
                <a:gd name="T44" fmla="*/ 2375 w 3217"/>
                <a:gd name="T45" fmla="*/ 1217 h 1556"/>
                <a:gd name="T46" fmla="*/ 2141 w 3217"/>
                <a:gd name="T47" fmla="*/ 1107 h 1556"/>
                <a:gd name="T48" fmla="*/ 2076 w 3217"/>
                <a:gd name="T49" fmla="*/ 1081 h 1556"/>
                <a:gd name="T50" fmla="*/ 2064 w 3217"/>
                <a:gd name="T51" fmla="*/ 1082 h 1556"/>
                <a:gd name="T52" fmla="*/ 2051 w 3217"/>
                <a:gd name="T53" fmla="*/ 1100 h 1556"/>
                <a:gd name="T54" fmla="*/ 2030 w 3217"/>
                <a:gd name="T55" fmla="*/ 1169 h 1556"/>
                <a:gd name="T56" fmla="*/ 2018 w 3217"/>
                <a:gd name="T57" fmla="*/ 1244 h 1556"/>
                <a:gd name="T58" fmla="*/ 1992 w 3217"/>
                <a:gd name="T59" fmla="*/ 1529 h 1556"/>
                <a:gd name="T60" fmla="*/ 1984 w 3217"/>
                <a:gd name="T61" fmla="*/ 1549 h 1556"/>
                <a:gd name="T62" fmla="*/ 1964 w 3217"/>
                <a:gd name="T63" fmla="*/ 1556 h 1556"/>
                <a:gd name="T64" fmla="*/ 1945 w 3217"/>
                <a:gd name="T65" fmla="*/ 1549 h 1556"/>
                <a:gd name="T66" fmla="*/ 1938 w 3217"/>
                <a:gd name="T67" fmla="*/ 1529 h 1556"/>
                <a:gd name="T68" fmla="*/ 1902 w 3217"/>
                <a:gd name="T69" fmla="*/ 1226 h 1556"/>
                <a:gd name="T70" fmla="*/ 1855 w 3217"/>
                <a:gd name="T71" fmla="*/ 57 h 1556"/>
                <a:gd name="T72" fmla="*/ 1594 w 3217"/>
                <a:gd name="T73" fmla="*/ 97 h 1556"/>
                <a:gd name="T74" fmla="*/ 1483 w 3217"/>
                <a:gd name="T75" fmla="*/ 121 h 1556"/>
                <a:gd name="T76" fmla="*/ 1272 w 3217"/>
                <a:gd name="T77" fmla="*/ 188 h 1556"/>
                <a:gd name="T78" fmla="*/ 1087 w 3217"/>
                <a:gd name="T79" fmla="*/ 280 h 1556"/>
                <a:gd name="T80" fmla="*/ 1008 w 3217"/>
                <a:gd name="T81" fmla="*/ 331 h 1556"/>
                <a:gd name="T82" fmla="*/ 872 w 3217"/>
                <a:gd name="T83" fmla="*/ 444 h 1556"/>
                <a:gd name="T84" fmla="*/ 789 w 3217"/>
                <a:gd name="T85" fmla="*/ 547 h 1556"/>
                <a:gd name="T86" fmla="*/ 741 w 3217"/>
                <a:gd name="T87" fmla="*/ 660 h 1556"/>
                <a:gd name="T88" fmla="*/ 720 w 3217"/>
                <a:gd name="T89" fmla="*/ 763 h 1556"/>
                <a:gd name="T90" fmla="*/ 671 w 3217"/>
                <a:gd name="T91" fmla="*/ 1366 h 1556"/>
                <a:gd name="T92" fmla="*/ 663 w 3217"/>
                <a:gd name="T93" fmla="*/ 1385 h 1556"/>
                <a:gd name="T94" fmla="*/ 643 w 3217"/>
                <a:gd name="T95" fmla="*/ 1393 h 1556"/>
                <a:gd name="T96" fmla="*/ 0 w 3217"/>
                <a:gd name="T97" fmla="*/ 1339 h 1556"/>
                <a:gd name="T98" fmla="*/ 642 w 3217"/>
                <a:gd name="T99" fmla="*/ 968 h 1556"/>
                <a:gd name="T100" fmla="*/ 668 w 3217"/>
                <a:gd name="T101" fmla="*/ 753 h 1556"/>
                <a:gd name="T102" fmla="*/ 717 w 3217"/>
                <a:gd name="T103" fmla="*/ 568 h 1556"/>
                <a:gd name="T104" fmla="*/ 750 w 3217"/>
                <a:gd name="T105" fmla="*/ 513 h 1556"/>
                <a:gd name="T106" fmla="*/ 835 w 3217"/>
                <a:gd name="T107" fmla="*/ 406 h 1556"/>
                <a:gd name="T108" fmla="*/ 971 w 3217"/>
                <a:gd name="T109" fmla="*/ 293 h 1556"/>
                <a:gd name="T110" fmla="*/ 1066 w 3217"/>
                <a:gd name="T111" fmla="*/ 231 h 1556"/>
                <a:gd name="T112" fmla="*/ 1251 w 3217"/>
                <a:gd name="T113" fmla="*/ 139 h 1556"/>
                <a:gd name="T114" fmla="*/ 1462 w 3217"/>
                <a:gd name="T115" fmla="*/ 72 h 1556"/>
                <a:gd name="T116" fmla="*/ 1594 w 3217"/>
                <a:gd name="T117" fmla="*/ 43 h 1556"/>
                <a:gd name="T118" fmla="*/ 1879 w 3217"/>
                <a:gd name="T119" fmla="*/ 0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7" h="1556">
                  <a:moveTo>
                    <a:pt x="1879" y="0"/>
                  </a:moveTo>
                  <a:lnTo>
                    <a:pt x="1889" y="2"/>
                  </a:lnTo>
                  <a:lnTo>
                    <a:pt x="1899" y="7"/>
                  </a:lnTo>
                  <a:lnTo>
                    <a:pt x="1904" y="16"/>
                  </a:lnTo>
                  <a:lnTo>
                    <a:pt x="1907" y="26"/>
                  </a:lnTo>
                  <a:lnTo>
                    <a:pt x="1932" y="817"/>
                  </a:lnTo>
                  <a:lnTo>
                    <a:pt x="1956" y="1226"/>
                  </a:lnTo>
                  <a:lnTo>
                    <a:pt x="1961" y="1272"/>
                  </a:lnTo>
                  <a:lnTo>
                    <a:pt x="1964" y="1244"/>
                  </a:lnTo>
                  <a:lnTo>
                    <a:pt x="1976" y="1169"/>
                  </a:lnTo>
                  <a:lnTo>
                    <a:pt x="1977" y="1159"/>
                  </a:lnTo>
                  <a:lnTo>
                    <a:pt x="1990" y="1109"/>
                  </a:lnTo>
                  <a:lnTo>
                    <a:pt x="2002" y="1077"/>
                  </a:lnTo>
                  <a:lnTo>
                    <a:pt x="2008" y="1069"/>
                  </a:lnTo>
                  <a:lnTo>
                    <a:pt x="2022" y="1050"/>
                  </a:lnTo>
                  <a:lnTo>
                    <a:pt x="2033" y="1040"/>
                  </a:lnTo>
                  <a:lnTo>
                    <a:pt x="2041" y="1033"/>
                  </a:lnTo>
                  <a:lnTo>
                    <a:pt x="2051" y="1032"/>
                  </a:lnTo>
                  <a:lnTo>
                    <a:pt x="2076" y="1027"/>
                  </a:lnTo>
                  <a:lnTo>
                    <a:pt x="2087" y="1028"/>
                  </a:lnTo>
                  <a:lnTo>
                    <a:pt x="2112" y="1035"/>
                  </a:lnTo>
                  <a:lnTo>
                    <a:pt x="2162" y="1058"/>
                  </a:lnTo>
                  <a:lnTo>
                    <a:pt x="2298" y="1127"/>
                  </a:lnTo>
                  <a:lnTo>
                    <a:pt x="2396" y="1168"/>
                  </a:lnTo>
                  <a:lnTo>
                    <a:pt x="2508" y="1204"/>
                  </a:lnTo>
                  <a:lnTo>
                    <a:pt x="2630" y="1236"/>
                  </a:lnTo>
                  <a:lnTo>
                    <a:pt x="2630" y="1236"/>
                  </a:lnTo>
                  <a:lnTo>
                    <a:pt x="2755" y="1261"/>
                  </a:lnTo>
                  <a:lnTo>
                    <a:pt x="2915" y="1284"/>
                  </a:lnTo>
                  <a:lnTo>
                    <a:pt x="3102" y="1302"/>
                  </a:lnTo>
                  <a:lnTo>
                    <a:pt x="3112" y="1302"/>
                  </a:lnTo>
                  <a:lnTo>
                    <a:pt x="3141" y="1295"/>
                  </a:lnTo>
                  <a:lnTo>
                    <a:pt x="3151" y="1294"/>
                  </a:lnTo>
                  <a:lnTo>
                    <a:pt x="3212" y="1289"/>
                  </a:lnTo>
                  <a:lnTo>
                    <a:pt x="3217" y="1341"/>
                  </a:lnTo>
                  <a:lnTo>
                    <a:pt x="3151" y="1348"/>
                  </a:lnTo>
                  <a:lnTo>
                    <a:pt x="3151" y="1348"/>
                  </a:lnTo>
                  <a:lnTo>
                    <a:pt x="3125" y="1353"/>
                  </a:lnTo>
                  <a:lnTo>
                    <a:pt x="3113" y="1356"/>
                  </a:lnTo>
                  <a:lnTo>
                    <a:pt x="3102" y="1356"/>
                  </a:lnTo>
                  <a:lnTo>
                    <a:pt x="2915" y="1338"/>
                  </a:lnTo>
                  <a:lnTo>
                    <a:pt x="2755" y="1315"/>
                  </a:lnTo>
                  <a:lnTo>
                    <a:pt x="2619" y="1289"/>
                  </a:lnTo>
                  <a:lnTo>
                    <a:pt x="2609" y="1285"/>
                  </a:lnTo>
                  <a:lnTo>
                    <a:pt x="2486" y="1253"/>
                  </a:lnTo>
                  <a:lnTo>
                    <a:pt x="2375" y="1217"/>
                  </a:lnTo>
                  <a:lnTo>
                    <a:pt x="2277" y="1176"/>
                  </a:lnTo>
                  <a:lnTo>
                    <a:pt x="2141" y="1107"/>
                  </a:lnTo>
                  <a:lnTo>
                    <a:pt x="2090" y="1084"/>
                  </a:lnTo>
                  <a:lnTo>
                    <a:pt x="2076" y="1081"/>
                  </a:lnTo>
                  <a:lnTo>
                    <a:pt x="2076" y="1081"/>
                  </a:lnTo>
                  <a:lnTo>
                    <a:pt x="2064" y="1082"/>
                  </a:lnTo>
                  <a:lnTo>
                    <a:pt x="2059" y="1087"/>
                  </a:lnTo>
                  <a:lnTo>
                    <a:pt x="2051" y="1100"/>
                  </a:lnTo>
                  <a:lnTo>
                    <a:pt x="2040" y="1130"/>
                  </a:lnTo>
                  <a:lnTo>
                    <a:pt x="2030" y="1169"/>
                  </a:lnTo>
                  <a:lnTo>
                    <a:pt x="2030" y="1169"/>
                  </a:lnTo>
                  <a:lnTo>
                    <a:pt x="2018" y="1244"/>
                  </a:lnTo>
                  <a:lnTo>
                    <a:pt x="2005" y="1359"/>
                  </a:lnTo>
                  <a:lnTo>
                    <a:pt x="1992" y="1529"/>
                  </a:lnTo>
                  <a:lnTo>
                    <a:pt x="1989" y="1539"/>
                  </a:lnTo>
                  <a:lnTo>
                    <a:pt x="1984" y="1549"/>
                  </a:lnTo>
                  <a:lnTo>
                    <a:pt x="1974" y="1554"/>
                  </a:lnTo>
                  <a:lnTo>
                    <a:pt x="1964" y="1556"/>
                  </a:lnTo>
                  <a:lnTo>
                    <a:pt x="1954" y="1554"/>
                  </a:lnTo>
                  <a:lnTo>
                    <a:pt x="1945" y="1549"/>
                  </a:lnTo>
                  <a:lnTo>
                    <a:pt x="1940" y="1539"/>
                  </a:lnTo>
                  <a:lnTo>
                    <a:pt x="1938" y="1529"/>
                  </a:lnTo>
                  <a:lnTo>
                    <a:pt x="1927" y="1454"/>
                  </a:lnTo>
                  <a:lnTo>
                    <a:pt x="1902" y="1226"/>
                  </a:lnTo>
                  <a:lnTo>
                    <a:pt x="1877" y="817"/>
                  </a:lnTo>
                  <a:lnTo>
                    <a:pt x="1855" y="57"/>
                  </a:lnTo>
                  <a:lnTo>
                    <a:pt x="1743" y="71"/>
                  </a:lnTo>
                  <a:lnTo>
                    <a:pt x="1594" y="97"/>
                  </a:lnTo>
                  <a:lnTo>
                    <a:pt x="1594" y="97"/>
                  </a:lnTo>
                  <a:lnTo>
                    <a:pt x="1483" y="121"/>
                  </a:lnTo>
                  <a:lnTo>
                    <a:pt x="1372" y="152"/>
                  </a:lnTo>
                  <a:lnTo>
                    <a:pt x="1272" y="188"/>
                  </a:lnTo>
                  <a:lnTo>
                    <a:pt x="1174" y="233"/>
                  </a:lnTo>
                  <a:lnTo>
                    <a:pt x="1087" y="280"/>
                  </a:lnTo>
                  <a:lnTo>
                    <a:pt x="1008" y="331"/>
                  </a:lnTo>
                  <a:lnTo>
                    <a:pt x="1008" y="331"/>
                  </a:lnTo>
                  <a:lnTo>
                    <a:pt x="935" y="388"/>
                  </a:lnTo>
                  <a:lnTo>
                    <a:pt x="872" y="444"/>
                  </a:lnTo>
                  <a:lnTo>
                    <a:pt x="823" y="498"/>
                  </a:lnTo>
                  <a:lnTo>
                    <a:pt x="789" y="547"/>
                  </a:lnTo>
                  <a:lnTo>
                    <a:pt x="766" y="590"/>
                  </a:lnTo>
                  <a:lnTo>
                    <a:pt x="741" y="660"/>
                  </a:lnTo>
                  <a:lnTo>
                    <a:pt x="719" y="763"/>
                  </a:lnTo>
                  <a:lnTo>
                    <a:pt x="720" y="763"/>
                  </a:lnTo>
                  <a:lnTo>
                    <a:pt x="696" y="968"/>
                  </a:lnTo>
                  <a:lnTo>
                    <a:pt x="671" y="1366"/>
                  </a:lnTo>
                  <a:lnTo>
                    <a:pt x="668" y="1375"/>
                  </a:lnTo>
                  <a:lnTo>
                    <a:pt x="663" y="1385"/>
                  </a:lnTo>
                  <a:lnTo>
                    <a:pt x="653" y="1390"/>
                  </a:lnTo>
                  <a:lnTo>
                    <a:pt x="643" y="1393"/>
                  </a:lnTo>
                  <a:lnTo>
                    <a:pt x="0" y="1393"/>
                  </a:lnTo>
                  <a:lnTo>
                    <a:pt x="0" y="1339"/>
                  </a:lnTo>
                  <a:lnTo>
                    <a:pt x="619" y="1339"/>
                  </a:lnTo>
                  <a:lnTo>
                    <a:pt x="642" y="968"/>
                  </a:lnTo>
                  <a:lnTo>
                    <a:pt x="666" y="763"/>
                  </a:lnTo>
                  <a:lnTo>
                    <a:pt x="668" y="753"/>
                  </a:lnTo>
                  <a:lnTo>
                    <a:pt x="692" y="639"/>
                  </a:lnTo>
                  <a:lnTo>
                    <a:pt x="717" y="568"/>
                  </a:lnTo>
                  <a:lnTo>
                    <a:pt x="743" y="521"/>
                  </a:lnTo>
                  <a:lnTo>
                    <a:pt x="750" y="513"/>
                  </a:lnTo>
                  <a:lnTo>
                    <a:pt x="786" y="460"/>
                  </a:lnTo>
                  <a:lnTo>
                    <a:pt x="835" y="406"/>
                  </a:lnTo>
                  <a:lnTo>
                    <a:pt x="897" y="350"/>
                  </a:lnTo>
                  <a:lnTo>
                    <a:pt x="971" y="293"/>
                  </a:lnTo>
                  <a:lnTo>
                    <a:pt x="979" y="287"/>
                  </a:lnTo>
                  <a:lnTo>
                    <a:pt x="1066" y="231"/>
                  </a:lnTo>
                  <a:lnTo>
                    <a:pt x="1152" y="183"/>
                  </a:lnTo>
                  <a:lnTo>
                    <a:pt x="1251" y="139"/>
                  </a:lnTo>
                  <a:lnTo>
                    <a:pt x="1350" y="103"/>
                  </a:lnTo>
                  <a:lnTo>
                    <a:pt x="1462" y="72"/>
                  </a:lnTo>
                  <a:lnTo>
                    <a:pt x="1584" y="44"/>
                  </a:lnTo>
                  <a:lnTo>
                    <a:pt x="1594" y="43"/>
                  </a:lnTo>
                  <a:lnTo>
                    <a:pt x="1743" y="16"/>
                  </a:lnTo>
                  <a:lnTo>
                    <a:pt x="1879" y="0"/>
                  </a:lnTo>
                  <a:close/>
                </a:path>
              </a:pathLst>
            </a:custGeom>
            <a:solidFill>
              <a:srgbClr val="FF0200"/>
            </a:solidFill>
            <a:ln w="0">
              <a:solidFill>
                <a:srgbClr val="FF02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62"/>
            <p:cNvSpPr>
              <a:spLocks/>
            </p:cNvSpPr>
            <p:nvPr/>
          </p:nvSpPr>
          <p:spPr bwMode="auto">
            <a:xfrm>
              <a:off x="6010275" y="1716881"/>
              <a:ext cx="2552701" cy="898525"/>
            </a:xfrm>
            <a:custGeom>
              <a:avLst/>
              <a:gdLst>
                <a:gd name="T0" fmla="*/ 1889 w 3215"/>
                <a:gd name="T1" fmla="*/ 2 h 1133"/>
                <a:gd name="T2" fmla="*/ 1904 w 3215"/>
                <a:gd name="T3" fmla="*/ 17 h 1133"/>
                <a:gd name="T4" fmla="*/ 1932 w 3215"/>
                <a:gd name="T5" fmla="*/ 195 h 1133"/>
                <a:gd name="T6" fmla="*/ 1966 w 3215"/>
                <a:gd name="T7" fmla="*/ 385 h 1133"/>
                <a:gd name="T8" fmla="*/ 1989 w 3215"/>
                <a:gd name="T9" fmla="*/ 467 h 1133"/>
                <a:gd name="T10" fmla="*/ 2022 w 3215"/>
                <a:gd name="T11" fmla="*/ 488 h 1133"/>
                <a:gd name="T12" fmla="*/ 2171 w 3215"/>
                <a:gd name="T13" fmla="*/ 639 h 1133"/>
                <a:gd name="T14" fmla="*/ 2310 w 3215"/>
                <a:gd name="T15" fmla="*/ 754 h 1133"/>
                <a:gd name="T16" fmla="*/ 2396 w 3215"/>
                <a:gd name="T17" fmla="*/ 808 h 1133"/>
                <a:gd name="T18" fmla="*/ 2581 w 3215"/>
                <a:gd name="T19" fmla="*/ 896 h 1133"/>
                <a:gd name="T20" fmla="*/ 2815 w 3215"/>
                <a:gd name="T21" fmla="*/ 970 h 1133"/>
                <a:gd name="T22" fmla="*/ 3102 w 3215"/>
                <a:gd name="T23" fmla="*/ 1019 h 1133"/>
                <a:gd name="T24" fmla="*/ 3215 w 3215"/>
                <a:gd name="T25" fmla="*/ 1024 h 1133"/>
                <a:gd name="T26" fmla="*/ 3163 w 3215"/>
                <a:gd name="T27" fmla="*/ 1078 h 1133"/>
                <a:gd name="T28" fmla="*/ 2940 w 3215"/>
                <a:gd name="T29" fmla="*/ 1050 h 1133"/>
                <a:gd name="T30" fmla="*/ 2794 w 3215"/>
                <a:gd name="T31" fmla="*/ 1019 h 1133"/>
                <a:gd name="T32" fmla="*/ 2560 w 3215"/>
                <a:gd name="T33" fmla="*/ 945 h 1133"/>
                <a:gd name="T34" fmla="*/ 2375 w 3215"/>
                <a:gd name="T35" fmla="*/ 857 h 1133"/>
                <a:gd name="T36" fmla="*/ 2280 w 3215"/>
                <a:gd name="T37" fmla="*/ 798 h 1133"/>
                <a:gd name="T38" fmla="*/ 2133 w 3215"/>
                <a:gd name="T39" fmla="*/ 677 h 1133"/>
                <a:gd name="T40" fmla="*/ 1984 w 3215"/>
                <a:gd name="T41" fmla="*/ 526 h 1133"/>
                <a:gd name="T42" fmla="*/ 1964 w 3215"/>
                <a:gd name="T43" fmla="*/ 518 h 1133"/>
                <a:gd name="T44" fmla="*/ 1945 w 3215"/>
                <a:gd name="T45" fmla="*/ 510 h 1133"/>
                <a:gd name="T46" fmla="*/ 1915 w 3215"/>
                <a:gd name="T47" fmla="*/ 397 h 1133"/>
                <a:gd name="T48" fmla="*/ 1877 w 3215"/>
                <a:gd name="T49" fmla="*/ 195 h 1133"/>
                <a:gd name="T50" fmla="*/ 1779 w 3215"/>
                <a:gd name="T51" fmla="*/ 74 h 1133"/>
                <a:gd name="T52" fmla="*/ 1668 w 3215"/>
                <a:gd name="T53" fmla="*/ 100 h 1133"/>
                <a:gd name="T54" fmla="*/ 1458 w 3215"/>
                <a:gd name="T55" fmla="*/ 172 h 1133"/>
                <a:gd name="T56" fmla="*/ 1278 w 3215"/>
                <a:gd name="T57" fmla="*/ 264 h 1133"/>
                <a:gd name="T58" fmla="*/ 1120 w 3215"/>
                <a:gd name="T59" fmla="*/ 384 h 1133"/>
                <a:gd name="T60" fmla="*/ 972 w 3215"/>
                <a:gd name="T61" fmla="*/ 537 h 1133"/>
                <a:gd name="T62" fmla="*/ 897 w 3215"/>
                <a:gd name="T63" fmla="*/ 636 h 1133"/>
                <a:gd name="T64" fmla="*/ 779 w 3215"/>
                <a:gd name="T65" fmla="*/ 831 h 1133"/>
                <a:gd name="T66" fmla="*/ 692 w 3215"/>
                <a:gd name="T67" fmla="*/ 1030 h 1133"/>
                <a:gd name="T68" fmla="*/ 663 w 3215"/>
                <a:gd name="T69" fmla="*/ 1125 h 1133"/>
                <a:gd name="T70" fmla="*/ 643 w 3215"/>
                <a:gd name="T71" fmla="*/ 1133 h 1133"/>
                <a:gd name="T72" fmla="*/ 0 w 3215"/>
                <a:gd name="T73" fmla="*/ 1079 h 1133"/>
                <a:gd name="T74" fmla="*/ 643 w 3215"/>
                <a:gd name="T75" fmla="*/ 1009 h 1133"/>
                <a:gd name="T76" fmla="*/ 730 w 3215"/>
                <a:gd name="T77" fmla="*/ 809 h 1133"/>
                <a:gd name="T78" fmla="*/ 853 w 3215"/>
                <a:gd name="T79" fmla="*/ 606 h 1133"/>
                <a:gd name="T80" fmla="*/ 935 w 3215"/>
                <a:gd name="T81" fmla="*/ 500 h 1133"/>
                <a:gd name="T82" fmla="*/ 1082 w 3215"/>
                <a:gd name="T83" fmla="*/ 346 h 1133"/>
                <a:gd name="T84" fmla="*/ 1242 w 3215"/>
                <a:gd name="T85" fmla="*/ 226 h 1133"/>
                <a:gd name="T86" fmla="*/ 1337 w 3215"/>
                <a:gd name="T87" fmla="*/ 169 h 1133"/>
                <a:gd name="T88" fmla="*/ 1535 w 3215"/>
                <a:gd name="T89" fmla="*/ 86 h 1133"/>
                <a:gd name="T90" fmla="*/ 1769 w 3215"/>
                <a:gd name="T91" fmla="*/ 22 h 1133"/>
                <a:gd name="T92" fmla="*/ 1879 w 3215"/>
                <a:gd name="T93"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5" h="1133">
                  <a:moveTo>
                    <a:pt x="1879" y="0"/>
                  </a:moveTo>
                  <a:lnTo>
                    <a:pt x="1889" y="2"/>
                  </a:lnTo>
                  <a:lnTo>
                    <a:pt x="1899" y="7"/>
                  </a:lnTo>
                  <a:lnTo>
                    <a:pt x="1904" y="17"/>
                  </a:lnTo>
                  <a:lnTo>
                    <a:pt x="1907" y="27"/>
                  </a:lnTo>
                  <a:lnTo>
                    <a:pt x="1932" y="195"/>
                  </a:lnTo>
                  <a:lnTo>
                    <a:pt x="1968" y="385"/>
                  </a:lnTo>
                  <a:lnTo>
                    <a:pt x="1966" y="385"/>
                  </a:lnTo>
                  <a:lnTo>
                    <a:pt x="1986" y="467"/>
                  </a:lnTo>
                  <a:lnTo>
                    <a:pt x="1989" y="467"/>
                  </a:lnTo>
                  <a:lnTo>
                    <a:pt x="2013" y="482"/>
                  </a:lnTo>
                  <a:lnTo>
                    <a:pt x="2022" y="488"/>
                  </a:lnTo>
                  <a:lnTo>
                    <a:pt x="2071" y="537"/>
                  </a:lnTo>
                  <a:lnTo>
                    <a:pt x="2171" y="639"/>
                  </a:lnTo>
                  <a:lnTo>
                    <a:pt x="2244" y="704"/>
                  </a:lnTo>
                  <a:lnTo>
                    <a:pt x="2310" y="754"/>
                  </a:lnTo>
                  <a:lnTo>
                    <a:pt x="2310" y="754"/>
                  </a:lnTo>
                  <a:lnTo>
                    <a:pt x="2396" y="808"/>
                  </a:lnTo>
                  <a:lnTo>
                    <a:pt x="2483" y="853"/>
                  </a:lnTo>
                  <a:lnTo>
                    <a:pt x="2581" y="896"/>
                  </a:lnTo>
                  <a:lnTo>
                    <a:pt x="2693" y="935"/>
                  </a:lnTo>
                  <a:lnTo>
                    <a:pt x="2815" y="970"/>
                  </a:lnTo>
                  <a:lnTo>
                    <a:pt x="2951" y="998"/>
                  </a:lnTo>
                  <a:lnTo>
                    <a:pt x="3102" y="1019"/>
                  </a:lnTo>
                  <a:lnTo>
                    <a:pt x="3163" y="1024"/>
                  </a:lnTo>
                  <a:lnTo>
                    <a:pt x="3215" y="1024"/>
                  </a:lnTo>
                  <a:lnTo>
                    <a:pt x="3215" y="1078"/>
                  </a:lnTo>
                  <a:lnTo>
                    <a:pt x="3163" y="1078"/>
                  </a:lnTo>
                  <a:lnTo>
                    <a:pt x="3102" y="1073"/>
                  </a:lnTo>
                  <a:lnTo>
                    <a:pt x="2940" y="1050"/>
                  </a:lnTo>
                  <a:lnTo>
                    <a:pt x="2930" y="1047"/>
                  </a:lnTo>
                  <a:lnTo>
                    <a:pt x="2794" y="1019"/>
                  </a:lnTo>
                  <a:lnTo>
                    <a:pt x="2671" y="984"/>
                  </a:lnTo>
                  <a:lnTo>
                    <a:pt x="2560" y="945"/>
                  </a:lnTo>
                  <a:lnTo>
                    <a:pt x="2462" y="903"/>
                  </a:lnTo>
                  <a:lnTo>
                    <a:pt x="2375" y="857"/>
                  </a:lnTo>
                  <a:lnTo>
                    <a:pt x="2288" y="803"/>
                  </a:lnTo>
                  <a:lnTo>
                    <a:pt x="2280" y="798"/>
                  </a:lnTo>
                  <a:lnTo>
                    <a:pt x="2207" y="742"/>
                  </a:lnTo>
                  <a:lnTo>
                    <a:pt x="2133" y="677"/>
                  </a:lnTo>
                  <a:lnTo>
                    <a:pt x="2033" y="575"/>
                  </a:lnTo>
                  <a:lnTo>
                    <a:pt x="1984" y="526"/>
                  </a:lnTo>
                  <a:lnTo>
                    <a:pt x="1972" y="519"/>
                  </a:lnTo>
                  <a:lnTo>
                    <a:pt x="1964" y="518"/>
                  </a:lnTo>
                  <a:lnTo>
                    <a:pt x="1954" y="515"/>
                  </a:lnTo>
                  <a:lnTo>
                    <a:pt x="1945" y="510"/>
                  </a:lnTo>
                  <a:lnTo>
                    <a:pt x="1940" y="501"/>
                  </a:lnTo>
                  <a:lnTo>
                    <a:pt x="1915" y="397"/>
                  </a:lnTo>
                  <a:lnTo>
                    <a:pt x="1914" y="385"/>
                  </a:lnTo>
                  <a:lnTo>
                    <a:pt x="1877" y="195"/>
                  </a:lnTo>
                  <a:lnTo>
                    <a:pt x="1858" y="59"/>
                  </a:lnTo>
                  <a:lnTo>
                    <a:pt x="1779" y="74"/>
                  </a:lnTo>
                  <a:lnTo>
                    <a:pt x="1779" y="74"/>
                  </a:lnTo>
                  <a:lnTo>
                    <a:pt x="1668" y="100"/>
                  </a:lnTo>
                  <a:lnTo>
                    <a:pt x="1557" y="135"/>
                  </a:lnTo>
                  <a:lnTo>
                    <a:pt x="1458" y="172"/>
                  </a:lnTo>
                  <a:lnTo>
                    <a:pt x="1359" y="218"/>
                  </a:lnTo>
                  <a:lnTo>
                    <a:pt x="1278" y="264"/>
                  </a:lnTo>
                  <a:lnTo>
                    <a:pt x="1195" y="323"/>
                  </a:lnTo>
                  <a:lnTo>
                    <a:pt x="1120" y="384"/>
                  </a:lnTo>
                  <a:lnTo>
                    <a:pt x="1046" y="456"/>
                  </a:lnTo>
                  <a:lnTo>
                    <a:pt x="972" y="537"/>
                  </a:lnTo>
                  <a:lnTo>
                    <a:pt x="897" y="636"/>
                  </a:lnTo>
                  <a:lnTo>
                    <a:pt x="897" y="636"/>
                  </a:lnTo>
                  <a:lnTo>
                    <a:pt x="841" y="721"/>
                  </a:lnTo>
                  <a:lnTo>
                    <a:pt x="779" y="831"/>
                  </a:lnTo>
                  <a:lnTo>
                    <a:pt x="730" y="932"/>
                  </a:lnTo>
                  <a:lnTo>
                    <a:pt x="692" y="1030"/>
                  </a:lnTo>
                  <a:lnTo>
                    <a:pt x="668" y="1117"/>
                  </a:lnTo>
                  <a:lnTo>
                    <a:pt x="663" y="1125"/>
                  </a:lnTo>
                  <a:lnTo>
                    <a:pt x="653" y="1130"/>
                  </a:lnTo>
                  <a:lnTo>
                    <a:pt x="643" y="1133"/>
                  </a:lnTo>
                  <a:lnTo>
                    <a:pt x="0" y="1133"/>
                  </a:lnTo>
                  <a:lnTo>
                    <a:pt x="0" y="1079"/>
                  </a:lnTo>
                  <a:lnTo>
                    <a:pt x="624" y="1079"/>
                  </a:lnTo>
                  <a:lnTo>
                    <a:pt x="643" y="1009"/>
                  </a:lnTo>
                  <a:lnTo>
                    <a:pt x="681" y="911"/>
                  </a:lnTo>
                  <a:lnTo>
                    <a:pt x="730" y="809"/>
                  </a:lnTo>
                  <a:lnTo>
                    <a:pt x="792" y="700"/>
                  </a:lnTo>
                  <a:lnTo>
                    <a:pt x="853" y="606"/>
                  </a:lnTo>
                  <a:lnTo>
                    <a:pt x="859" y="598"/>
                  </a:lnTo>
                  <a:lnTo>
                    <a:pt x="935" y="500"/>
                  </a:lnTo>
                  <a:lnTo>
                    <a:pt x="1008" y="418"/>
                  </a:lnTo>
                  <a:lnTo>
                    <a:pt x="1082" y="346"/>
                  </a:lnTo>
                  <a:lnTo>
                    <a:pt x="1157" y="285"/>
                  </a:lnTo>
                  <a:lnTo>
                    <a:pt x="1242" y="226"/>
                  </a:lnTo>
                  <a:lnTo>
                    <a:pt x="1251" y="220"/>
                  </a:lnTo>
                  <a:lnTo>
                    <a:pt x="1337" y="169"/>
                  </a:lnTo>
                  <a:lnTo>
                    <a:pt x="1437" y="123"/>
                  </a:lnTo>
                  <a:lnTo>
                    <a:pt x="1535" y="86"/>
                  </a:lnTo>
                  <a:lnTo>
                    <a:pt x="1647" y="51"/>
                  </a:lnTo>
                  <a:lnTo>
                    <a:pt x="1769" y="22"/>
                  </a:lnTo>
                  <a:lnTo>
                    <a:pt x="1779" y="20"/>
                  </a:lnTo>
                  <a:lnTo>
                    <a:pt x="1879" y="0"/>
                  </a:lnTo>
                  <a:close/>
                </a:path>
              </a:pathLst>
            </a:custGeom>
            <a:solidFill>
              <a:srgbClr val="00A000"/>
            </a:solidFill>
            <a:ln w="0">
              <a:solidFill>
                <a:srgbClr val="00A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61"/>
            <p:cNvSpPr>
              <a:spLocks/>
            </p:cNvSpPr>
            <p:nvPr/>
          </p:nvSpPr>
          <p:spPr bwMode="auto">
            <a:xfrm>
              <a:off x="6010275" y="2155030"/>
              <a:ext cx="2554287" cy="1077913"/>
            </a:xfrm>
            <a:custGeom>
              <a:avLst/>
              <a:gdLst>
                <a:gd name="T0" fmla="*/ 779 w 3217"/>
                <a:gd name="T1" fmla="*/ 3 h 1357"/>
                <a:gd name="T2" fmla="*/ 840 w 3217"/>
                <a:gd name="T3" fmla="*/ 26 h 1357"/>
                <a:gd name="T4" fmla="*/ 1087 w 3217"/>
                <a:gd name="T5" fmla="*/ 134 h 1357"/>
                <a:gd name="T6" fmla="*/ 1323 w 3217"/>
                <a:gd name="T7" fmla="*/ 198 h 1357"/>
                <a:gd name="T8" fmla="*/ 1458 w 3217"/>
                <a:gd name="T9" fmla="*/ 223 h 1357"/>
                <a:gd name="T10" fmla="*/ 1841 w 3217"/>
                <a:gd name="T11" fmla="*/ 262 h 1357"/>
                <a:gd name="T12" fmla="*/ 1889 w 3217"/>
                <a:gd name="T13" fmla="*/ 267 h 1357"/>
                <a:gd name="T14" fmla="*/ 1904 w 3217"/>
                <a:gd name="T15" fmla="*/ 281 h 1357"/>
                <a:gd name="T16" fmla="*/ 1918 w 3217"/>
                <a:gd name="T17" fmla="*/ 661 h 1357"/>
                <a:gd name="T18" fmla="*/ 1943 w 3217"/>
                <a:gd name="T19" fmla="*/ 1080 h 1357"/>
                <a:gd name="T20" fmla="*/ 1964 w 3217"/>
                <a:gd name="T21" fmla="*/ 1038 h 1357"/>
                <a:gd name="T22" fmla="*/ 1990 w 3217"/>
                <a:gd name="T23" fmla="*/ 882 h 1357"/>
                <a:gd name="T24" fmla="*/ 2040 w 3217"/>
                <a:gd name="T25" fmla="*/ 766 h 1357"/>
                <a:gd name="T26" fmla="*/ 2071 w 3217"/>
                <a:gd name="T27" fmla="*/ 733 h 1357"/>
                <a:gd name="T28" fmla="*/ 2116 w 3217"/>
                <a:gd name="T29" fmla="*/ 704 h 1357"/>
                <a:gd name="T30" fmla="*/ 2277 w 3217"/>
                <a:gd name="T31" fmla="*/ 650 h 1357"/>
                <a:gd name="T32" fmla="*/ 2410 w 3217"/>
                <a:gd name="T33" fmla="*/ 619 h 1357"/>
                <a:gd name="T34" fmla="*/ 2730 w 3217"/>
                <a:gd name="T35" fmla="*/ 573 h 1357"/>
                <a:gd name="T36" fmla="*/ 3126 w 3217"/>
                <a:gd name="T37" fmla="*/ 542 h 1357"/>
                <a:gd name="T38" fmla="*/ 3210 w 3217"/>
                <a:gd name="T39" fmla="*/ 527 h 1357"/>
                <a:gd name="T40" fmla="*/ 3176 w 3217"/>
                <a:gd name="T41" fmla="*/ 586 h 1357"/>
                <a:gd name="T42" fmla="*/ 2940 w 3217"/>
                <a:gd name="T43" fmla="*/ 609 h 1357"/>
                <a:gd name="T44" fmla="*/ 2558 w 3217"/>
                <a:gd name="T45" fmla="*/ 648 h 1357"/>
                <a:gd name="T46" fmla="*/ 2410 w 3217"/>
                <a:gd name="T47" fmla="*/ 673 h 1357"/>
                <a:gd name="T48" fmla="*/ 2198 w 3217"/>
                <a:gd name="T49" fmla="*/ 728 h 1357"/>
                <a:gd name="T50" fmla="*/ 2108 w 3217"/>
                <a:gd name="T51" fmla="*/ 771 h 1357"/>
                <a:gd name="T52" fmla="*/ 2084 w 3217"/>
                <a:gd name="T53" fmla="*/ 796 h 1357"/>
                <a:gd name="T54" fmla="*/ 2064 w 3217"/>
                <a:gd name="T55" fmla="*/ 828 h 1357"/>
                <a:gd name="T56" fmla="*/ 2018 w 3217"/>
                <a:gd name="T57" fmla="*/ 1038 h 1357"/>
                <a:gd name="T58" fmla="*/ 1989 w 3217"/>
                <a:gd name="T59" fmla="*/ 1341 h 1357"/>
                <a:gd name="T60" fmla="*/ 1974 w 3217"/>
                <a:gd name="T61" fmla="*/ 1356 h 1357"/>
                <a:gd name="T62" fmla="*/ 1954 w 3217"/>
                <a:gd name="T63" fmla="*/ 1356 h 1357"/>
                <a:gd name="T64" fmla="*/ 1940 w 3217"/>
                <a:gd name="T65" fmla="*/ 1342 h 1357"/>
                <a:gd name="T66" fmla="*/ 1915 w 3217"/>
                <a:gd name="T67" fmla="*/ 1274 h 1357"/>
                <a:gd name="T68" fmla="*/ 1902 w 3217"/>
                <a:gd name="T69" fmla="*/ 1192 h 1357"/>
                <a:gd name="T70" fmla="*/ 1877 w 3217"/>
                <a:gd name="T71" fmla="*/ 913 h 1357"/>
                <a:gd name="T72" fmla="*/ 1853 w 3217"/>
                <a:gd name="T73" fmla="*/ 317 h 1357"/>
                <a:gd name="T74" fmla="*/ 1632 w 3217"/>
                <a:gd name="T75" fmla="*/ 298 h 1357"/>
                <a:gd name="T76" fmla="*/ 1311 w 3217"/>
                <a:gd name="T77" fmla="*/ 250 h 1357"/>
                <a:gd name="T78" fmla="*/ 1177 w 3217"/>
                <a:gd name="T79" fmla="*/ 218 h 1357"/>
                <a:gd name="T80" fmla="*/ 967 w 3217"/>
                <a:gd name="T81" fmla="*/ 147 h 1357"/>
                <a:gd name="T82" fmla="*/ 776 w 3217"/>
                <a:gd name="T83" fmla="*/ 57 h 1357"/>
                <a:gd name="T84" fmla="*/ 755 w 3217"/>
                <a:gd name="T85" fmla="*/ 54 h 1357"/>
                <a:gd name="T86" fmla="*/ 738 w 3217"/>
                <a:gd name="T87" fmla="*/ 64 h 1357"/>
                <a:gd name="T88" fmla="*/ 717 w 3217"/>
                <a:gd name="T89" fmla="*/ 114 h 1357"/>
                <a:gd name="T90" fmla="*/ 709 w 3217"/>
                <a:gd name="T91" fmla="*/ 157 h 1357"/>
                <a:gd name="T92" fmla="*/ 684 w 3217"/>
                <a:gd name="T93" fmla="*/ 367 h 1357"/>
                <a:gd name="T94" fmla="*/ 668 w 3217"/>
                <a:gd name="T95" fmla="*/ 561 h 1357"/>
                <a:gd name="T96" fmla="*/ 653 w 3217"/>
                <a:gd name="T97" fmla="*/ 576 h 1357"/>
                <a:gd name="T98" fmla="*/ 0 w 3217"/>
                <a:gd name="T99" fmla="*/ 579 h 1357"/>
                <a:gd name="T100" fmla="*/ 619 w 3217"/>
                <a:gd name="T101" fmla="*/ 525 h 1357"/>
                <a:gd name="T102" fmla="*/ 642 w 3217"/>
                <a:gd name="T103" fmla="*/ 241 h 1357"/>
                <a:gd name="T104" fmla="*/ 656 w 3217"/>
                <a:gd name="T105" fmla="*/ 147 h 1357"/>
                <a:gd name="T106" fmla="*/ 681 w 3217"/>
                <a:gd name="T107" fmla="*/ 57 h 1357"/>
                <a:gd name="T108" fmla="*/ 699 w 3217"/>
                <a:gd name="T109" fmla="*/ 28 h 1357"/>
                <a:gd name="T110" fmla="*/ 720 w 3217"/>
                <a:gd name="T111" fmla="*/ 8 h 1357"/>
                <a:gd name="T112" fmla="*/ 755 w 3217"/>
                <a:gd name="T113" fmla="*/ 0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17" h="1357">
                  <a:moveTo>
                    <a:pt x="755" y="0"/>
                  </a:moveTo>
                  <a:lnTo>
                    <a:pt x="779" y="3"/>
                  </a:lnTo>
                  <a:lnTo>
                    <a:pt x="791" y="5"/>
                  </a:lnTo>
                  <a:lnTo>
                    <a:pt x="840" y="26"/>
                  </a:lnTo>
                  <a:lnTo>
                    <a:pt x="989" y="98"/>
                  </a:lnTo>
                  <a:lnTo>
                    <a:pt x="1087" y="134"/>
                  </a:lnTo>
                  <a:lnTo>
                    <a:pt x="1198" y="168"/>
                  </a:lnTo>
                  <a:lnTo>
                    <a:pt x="1323" y="198"/>
                  </a:lnTo>
                  <a:lnTo>
                    <a:pt x="1323" y="198"/>
                  </a:lnTo>
                  <a:lnTo>
                    <a:pt x="1458" y="223"/>
                  </a:lnTo>
                  <a:lnTo>
                    <a:pt x="1632" y="244"/>
                  </a:lnTo>
                  <a:lnTo>
                    <a:pt x="1841" y="262"/>
                  </a:lnTo>
                  <a:lnTo>
                    <a:pt x="1879" y="265"/>
                  </a:lnTo>
                  <a:lnTo>
                    <a:pt x="1889" y="267"/>
                  </a:lnTo>
                  <a:lnTo>
                    <a:pt x="1899" y="272"/>
                  </a:lnTo>
                  <a:lnTo>
                    <a:pt x="1904" y="281"/>
                  </a:lnTo>
                  <a:lnTo>
                    <a:pt x="1907" y="291"/>
                  </a:lnTo>
                  <a:lnTo>
                    <a:pt x="1918" y="661"/>
                  </a:lnTo>
                  <a:lnTo>
                    <a:pt x="1932" y="913"/>
                  </a:lnTo>
                  <a:lnTo>
                    <a:pt x="1943" y="1080"/>
                  </a:lnTo>
                  <a:lnTo>
                    <a:pt x="1953" y="1166"/>
                  </a:lnTo>
                  <a:lnTo>
                    <a:pt x="1964" y="1038"/>
                  </a:lnTo>
                  <a:lnTo>
                    <a:pt x="1989" y="892"/>
                  </a:lnTo>
                  <a:lnTo>
                    <a:pt x="1990" y="882"/>
                  </a:lnTo>
                  <a:lnTo>
                    <a:pt x="2015" y="807"/>
                  </a:lnTo>
                  <a:lnTo>
                    <a:pt x="2040" y="766"/>
                  </a:lnTo>
                  <a:lnTo>
                    <a:pt x="2046" y="758"/>
                  </a:lnTo>
                  <a:lnTo>
                    <a:pt x="2071" y="733"/>
                  </a:lnTo>
                  <a:lnTo>
                    <a:pt x="2079" y="727"/>
                  </a:lnTo>
                  <a:lnTo>
                    <a:pt x="2116" y="704"/>
                  </a:lnTo>
                  <a:lnTo>
                    <a:pt x="2177" y="679"/>
                  </a:lnTo>
                  <a:lnTo>
                    <a:pt x="2277" y="650"/>
                  </a:lnTo>
                  <a:lnTo>
                    <a:pt x="2400" y="620"/>
                  </a:lnTo>
                  <a:lnTo>
                    <a:pt x="2410" y="619"/>
                  </a:lnTo>
                  <a:lnTo>
                    <a:pt x="2558" y="594"/>
                  </a:lnTo>
                  <a:lnTo>
                    <a:pt x="2730" y="573"/>
                  </a:lnTo>
                  <a:lnTo>
                    <a:pt x="2940" y="555"/>
                  </a:lnTo>
                  <a:lnTo>
                    <a:pt x="3126" y="542"/>
                  </a:lnTo>
                  <a:lnTo>
                    <a:pt x="3176" y="532"/>
                  </a:lnTo>
                  <a:lnTo>
                    <a:pt x="3210" y="527"/>
                  </a:lnTo>
                  <a:lnTo>
                    <a:pt x="3217" y="579"/>
                  </a:lnTo>
                  <a:lnTo>
                    <a:pt x="3176" y="586"/>
                  </a:lnTo>
                  <a:lnTo>
                    <a:pt x="3126" y="596"/>
                  </a:lnTo>
                  <a:lnTo>
                    <a:pt x="2940" y="609"/>
                  </a:lnTo>
                  <a:lnTo>
                    <a:pt x="2730" y="627"/>
                  </a:lnTo>
                  <a:lnTo>
                    <a:pt x="2558" y="648"/>
                  </a:lnTo>
                  <a:lnTo>
                    <a:pt x="2410" y="673"/>
                  </a:lnTo>
                  <a:lnTo>
                    <a:pt x="2410" y="673"/>
                  </a:lnTo>
                  <a:lnTo>
                    <a:pt x="2298" y="699"/>
                  </a:lnTo>
                  <a:lnTo>
                    <a:pt x="2198" y="728"/>
                  </a:lnTo>
                  <a:lnTo>
                    <a:pt x="2138" y="753"/>
                  </a:lnTo>
                  <a:lnTo>
                    <a:pt x="2108" y="771"/>
                  </a:lnTo>
                  <a:lnTo>
                    <a:pt x="2108" y="771"/>
                  </a:lnTo>
                  <a:lnTo>
                    <a:pt x="2084" y="796"/>
                  </a:lnTo>
                  <a:lnTo>
                    <a:pt x="2084" y="796"/>
                  </a:lnTo>
                  <a:lnTo>
                    <a:pt x="2064" y="828"/>
                  </a:lnTo>
                  <a:lnTo>
                    <a:pt x="2043" y="895"/>
                  </a:lnTo>
                  <a:lnTo>
                    <a:pt x="2018" y="1038"/>
                  </a:lnTo>
                  <a:lnTo>
                    <a:pt x="1992" y="1331"/>
                  </a:lnTo>
                  <a:lnTo>
                    <a:pt x="1989" y="1341"/>
                  </a:lnTo>
                  <a:lnTo>
                    <a:pt x="1984" y="1351"/>
                  </a:lnTo>
                  <a:lnTo>
                    <a:pt x="1974" y="1356"/>
                  </a:lnTo>
                  <a:lnTo>
                    <a:pt x="1964" y="1357"/>
                  </a:lnTo>
                  <a:lnTo>
                    <a:pt x="1954" y="1356"/>
                  </a:lnTo>
                  <a:lnTo>
                    <a:pt x="1945" y="1351"/>
                  </a:lnTo>
                  <a:lnTo>
                    <a:pt x="1940" y="1342"/>
                  </a:lnTo>
                  <a:lnTo>
                    <a:pt x="1928" y="1318"/>
                  </a:lnTo>
                  <a:lnTo>
                    <a:pt x="1915" y="1274"/>
                  </a:lnTo>
                  <a:lnTo>
                    <a:pt x="1914" y="1262"/>
                  </a:lnTo>
                  <a:lnTo>
                    <a:pt x="1902" y="1192"/>
                  </a:lnTo>
                  <a:lnTo>
                    <a:pt x="1889" y="1080"/>
                  </a:lnTo>
                  <a:lnTo>
                    <a:pt x="1877" y="913"/>
                  </a:lnTo>
                  <a:lnTo>
                    <a:pt x="1864" y="661"/>
                  </a:lnTo>
                  <a:lnTo>
                    <a:pt x="1853" y="317"/>
                  </a:lnTo>
                  <a:lnTo>
                    <a:pt x="1841" y="316"/>
                  </a:lnTo>
                  <a:lnTo>
                    <a:pt x="1632" y="298"/>
                  </a:lnTo>
                  <a:lnTo>
                    <a:pt x="1458" y="277"/>
                  </a:lnTo>
                  <a:lnTo>
                    <a:pt x="1311" y="250"/>
                  </a:lnTo>
                  <a:lnTo>
                    <a:pt x="1301" y="247"/>
                  </a:lnTo>
                  <a:lnTo>
                    <a:pt x="1177" y="218"/>
                  </a:lnTo>
                  <a:lnTo>
                    <a:pt x="1066" y="183"/>
                  </a:lnTo>
                  <a:lnTo>
                    <a:pt x="967" y="147"/>
                  </a:lnTo>
                  <a:lnTo>
                    <a:pt x="818" y="75"/>
                  </a:lnTo>
                  <a:lnTo>
                    <a:pt x="776" y="57"/>
                  </a:lnTo>
                  <a:lnTo>
                    <a:pt x="755" y="54"/>
                  </a:lnTo>
                  <a:lnTo>
                    <a:pt x="755" y="54"/>
                  </a:lnTo>
                  <a:lnTo>
                    <a:pt x="746" y="56"/>
                  </a:lnTo>
                  <a:lnTo>
                    <a:pt x="738" y="64"/>
                  </a:lnTo>
                  <a:lnTo>
                    <a:pt x="730" y="78"/>
                  </a:lnTo>
                  <a:lnTo>
                    <a:pt x="717" y="114"/>
                  </a:lnTo>
                  <a:lnTo>
                    <a:pt x="707" y="157"/>
                  </a:lnTo>
                  <a:lnTo>
                    <a:pt x="709" y="157"/>
                  </a:lnTo>
                  <a:lnTo>
                    <a:pt x="696" y="241"/>
                  </a:lnTo>
                  <a:lnTo>
                    <a:pt x="684" y="367"/>
                  </a:lnTo>
                  <a:lnTo>
                    <a:pt x="671" y="552"/>
                  </a:lnTo>
                  <a:lnTo>
                    <a:pt x="668" y="561"/>
                  </a:lnTo>
                  <a:lnTo>
                    <a:pt x="663" y="571"/>
                  </a:lnTo>
                  <a:lnTo>
                    <a:pt x="653" y="576"/>
                  </a:lnTo>
                  <a:lnTo>
                    <a:pt x="643" y="579"/>
                  </a:lnTo>
                  <a:lnTo>
                    <a:pt x="0" y="579"/>
                  </a:lnTo>
                  <a:lnTo>
                    <a:pt x="0" y="525"/>
                  </a:lnTo>
                  <a:lnTo>
                    <a:pt x="619" y="525"/>
                  </a:lnTo>
                  <a:lnTo>
                    <a:pt x="630" y="367"/>
                  </a:lnTo>
                  <a:lnTo>
                    <a:pt x="642" y="241"/>
                  </a:lnTo>
                  <a:lnTo>
                    <a:pt x="655" y="157"/>
                  </a:lnTo>
                  <a:lnTo>
                    <a:pt x="656" y="147"/>
                  </a:lnTo>
                  <a:lnTo>
                    <a:pt x="668" y="93"/>
                  </a:lnTo>
                  <a:lnTo>
                    <a:pt x="681" y="57"/>
                  </a:lnTo>
                  <a:lnTo>
                    <a:pt x="692" y="36"/>
                  </a:lnTo>
                  <a:lnTo>
                    <a:pt x="699" y="28"/>
                  </a:lnTo>
                  <a:lnTo>
                    <a:pt x="712" y="15"/>
                  </a:lnTo>
                  <a:lnTo>
                    <a:pt x="720" y="8"/>
                  </a:lnTo>
                  <a:lnTo>
                    <a:pt x="745" y="1"/>
                  </a:lnTo>
                  <a:lnTo>
                    <a:pt x="755" y="0"/>
                  </a:lnTo>
                  <a:close/>
                </a:path>
              </a:pathLst>
            </a:custGeom>
            <a:solidFill>
              <a:srgbClr val="1E3BFF"/>
            </a:solidFill>
            <a:ln w="0">
              <a:solidFill>
                <a:srgbClr val="1E3B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pic>
        <p:nvPicPr>
          <p:cNvPr id="10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48465"/>
          <a:stretch/>
        </p:blipFill>
        <p:spPr bwMode="auto">
          <a:xfrm>
            <a:off x="1072830" y="1881912"/>
            <a:ext cx="2897284" cy="21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2194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100"/>
                                        </p:tgtEl>
                                        <p:attrNameLst>
                                          <p:attrName>style.visibility</p:attrName>
                                        </p:attrNameLst>
                                      </p:cBhvr>
                                      <p:to>
                                        <p:strVal val="visible"/>
                                      </p:to>
                                    </p:set>
                                    <p:animEffect transition="in" filter="fade">
                                      <p:cBhvr>
                                        <p:cTn id="10" dur="500"/>
                                        <p:tgtEl>
                                          <p:spTgt spid="100"/>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
                                            <p:txEl>
                                              <p:pRg st="6" end="6"/>
                                            </p:txEl>
                                          </p:spTgt>
                                        </p:tgtEl>
                                        <p:attrNameLst>
                                          <p:attrName>style.visibility</p:attrName>
                                        </p:attrNameLst>
                                      </p:cBhvr>
                                      <p:to>
                                        <p:strVal val="visible"/>
                                      </p:to>
                                    </p:set>
                                    <p:animEffect transition="in" filter="fade">
                                      <p:cBhvr>
                                        <p:cTn id="18" dur="500"/>
                                        <p:tgtEl>
                                          <p:spTgt spid="2">
                                            <p:txEl>
                                              <p:pRg st="6" end="6"/>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104"/>
                                        </p:tgtEl>
                                        <p:attrNameLst>
                                          <p:attrName>style.visibility</p:attrName>
                                        </p:attrNameLst>
                                      </p:cBhvr>
                                      <p:to>
                                        <p:strVal val="visible"/>
                                      </p:to>
                                    </p:set>
                                    <p:animEffect transition="in" filter="fade">
                                      <p:cBhvr>
                                        <p:cTn id="21"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0" indent="0">
              <a:buNone/>
            </a:pPr>
            <a:r>
              <a:rPr lang="en-US" sz="2400" dirty="0" smtClean="0"/>
              <a:t>Multi-state models (LTI) are unable to predict savings after extended washout or meta-learning.</a:t>
            </a:r>
          </a:p>
          <a:p>
            <a:pPr marL="0" indent="0">
              <a:buNone/>
            </a:pPr>
            <a:endParaRPr lang="en-US" sz="2400" dirty="0" smtClean="0"/>
          </a:p>
          <a:p>
            <a:pPr marL="0" indent="0">
              <a:buNone/>
            </a:pPr>
            <a:endParaRPr lang="en-US" sz="2400" dirty="0"/>
          </a:p>
          <a:p>
            <a:pPr marL="0" indent="0">
              <a:buNone/>
            </a:pPr>
            <a:endParaRPr lang="en-US" sz="2400" dirty="0"/>
          </a:p>
          <a:p>
            <a:pPr marL="0" indent="0">
              <a:buNone/>
            </a:pPr>
            <a:r>
              <a:rPr lang="en-US" sz="2400" dirty="0" smtClean="0"/>
              <a:t>In addition, error-sensitivity does not appear to be fixed as a function of error size.</a:t>
            </a:r>
          </a:p>
          <a:p>
            <a:pPr marL="0" indent="0">
              <a:buNone/>
            </a:pPr>
            <a:endParaRPr lang="en-US" sz="2400" dirty="0"/>
          </a:p>
          <a:p>
            <a:pPr marL="0" indent="0">
              <a:buNone/>
            </a:pPr>
            <a:r>
              <a:rPr lang="en-US" sz="2400" dirty="0" smtClean="0"/>
              <a:t>The brain may store a memory of the previously experienced errors:</a:t>
            </a:r>
          </a:p>
          <a:p>
            <a:pPr marL="0" indent="0">
              <a:buNone/>
            </a:pPr>
            <a:endParaRPr lang="en-US" sz="2400" dirty="0"/>
          </a:p>
          <a:p>
            <a:pPr marL="0" indent="0">
              <a:buNone/>
            </a:pPr>
            <a:r>
              <a:rPr lang="en-US" sz="2400" dirty="0" smtClean="0"/>
              <a:t>This ‘memory of errors’ may be at least partially responsible for the phenomena of savings and meta-learning.</a:t>
            </a:r>
          </a:p>
        </p:txBody>
      </p:sp>
      <p:sp>
        <p:nvSpPr>
          <p:cNvPr id="3" name="Title 2"/>
          <p:cNvSpPr>
            <a:spLocks noGrp="1"/>
          </p:cNvSpPr>
          <p:nvPr>
            <p:ph type="title"/>
          </p:nvPr>
        </p:nvSpPr>
        <p:spPr/>
        <p:txBody>
          <a:bodyPr/>
          <a:lstStyle/>
          <a:p>
            <a:r>
              <a:rPr lang="en-US" sz="2800" dirty="0" smtClean="0"/>
              <a:t>The brain stores a memory of previously experienced errors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89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7"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l="8392" t="54568"/>
          <a:stretch/>
        </p:blipFill>
        <p:spPr bwMode="auto">
          <a:xfrm>
            <a:off x="3381444" y="1854395"/>
            <a:ext cx="2265895" cy="1380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14" name="Object 113"/>
          <p:cNvGraphicFramePr>
            <a:graphicFrameLocks noChangeAspect="1"/>
          </p:cNvGraphicFramePr>
          <p:nvPr>
            <p:extLst>
              <p:ext uri="{D42A27DB-BD31-4B8C-83A1-F6EECF244321}">
                <p14:modId xmlns:p14="http://schemas.microsoft.com/office/powerpoint/2010/main" val="3322175380"/>
              </p:ext>
            </p:extLst>
          </p:nvPr>
        </p:nvGraphicFramePr>
        <p:xfrm>
          <a:off x="1845245" y="4888390"/>
          <a:ext cx="5084762" cy="768350"/>
        </p:xfrm>
        <a:graphic>
          <a:graphicData uri="http://schemas.openxmlformats.org/presentationml/2006/ole">
            <mc:AlternateContent xmlns:mc="http://schemas.openxmlformats.org/markup-compatibility/2006">
              <mc:Choice xmlns:v="urn:schemas-microsoft-com:vml" Requires="v">
                <p:oleObj spid="_x0000_s67606" name="Equation" r:id="rId4" imgW="2946400" imgH="444500" progId="Equation.DSMT4">
                  <p:embed/>
                </p:oleObj>
              </mc:Choice>
              <mc:Fallback>
                <p:oleObj name="Equation" r:id="rId4" imgW="2946400" imgH="444500" progId="Equation.DSMT4">
                  <p:embed/>
                  <p:pic>
                    <p:nvPicPr>
                      <p:cNvPr id="0" name="Object 5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45245" y="4888390"/>
                        <a:ext cx="5084762" cy="76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954602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500"/>
                                        <p:tgtEl>
                                          <p:spTgt spid="2">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animEffect transition="in" filter="fade">
                                      <p:cBhvr>
                                        <p:cTn id="15" dur="500"/>
                                        <p:tgtEl>
                                          <p:spTgt spid="2">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txEl>
                                              <p:pRg st="6" end="6"/>
                                            </p:txEl>
                                          </p:spTgt>
                                        </p:tgtEl>
                                        <p:attrNameLst>
                                          <p:attrName>style.visibility</p:attrName>
                                        </p:attrNameLst>
                                      </p:cBhvr>
                                      <p:to>
                                        <p:strVal val="visible"/>
                                      </p:to>
                                    </p:set>
                                    <p:animEffect transition="in" filter="fade">
                                      <p:cBhvr>
                                        <p:cTn id="20" dur="500"/>
                                        <p:tgtEl>
                                          <p:spTgt spid="2">
                                            <p:txEl>
                                              <p:pRg st="6" end="6"/>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14"/>
                                        </p:tgtEl>
                                        <p:attrNameLst>
                                          <p:attrName>style.visibility</p:attrName>
                                        </p:attrNameLst>
                                      </p:cBhvr>
                                      <p:to>
                                        <p:strVal val="visible"/>
                                      </p:to>
                                    </p:set>
                                    <p:animEffect transition="in" filter="fade">
                                      <p:cBhvr>
                                        <p:cTn id="23" dur="500"/>
                                        <p:tgtEl>
                                          <p:spTgt spid="1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
                                            <p:txEl>
                                              <p:pRg st="8" end="8"/>
                                            </p:txEl>
                                          </p:spTgt>
                                        </p:tgtEl>
                                        <p:attrNameLst>
                                          <p:attrName>style.visibility</p:attrName>
                                        </p:attrNameLst>
                                      </p:cBhvr>
                                      <p:to>
                                        <p:strVal val="visible"/>
                                      </p:to>
                                    </p:set>
                                    <p:animEffect transition="in" filter="fade">
                                      <p:cBhvr>
                                        <p:cTn id="28" dur="500"/>
                                        <p:tgtEl>
                                          <p:spTgt spid="2">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3"/>
          </p:nvPr>
        </p:nvSpPr>
        <p:spPr/>
        <p:txBody>
          <a:bodyPr/>
          <a:lstStyle/>
          <a:p>
            <a:endParaRPr lang="en-US"/>
          </a:p>
        </p:txBody>
      </p:sp>
      <p:sp>
        <p:nvSpPr>
          <p:cNvPr id="4" name="Date Placeholder 3"/>
          <p:cNvSpPr>
            <a:spLocks noGrp="1"/>
          </p:cNvSpPr>
          <p:nvPr>
            <p:ph type="dt" sz="half" idx="14"/>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6"/>
          </p:nvPr>
        </p:nvSpPr>
        <p:spPr/>
        <p:txBody>
          <a:bodyPr/>
          <a:lstStyle/>
          <a:p>
            <a:pPr>
              <a:defRPr/>
            </a:pPr>
            <a:fld id="{5BC7FEBF-A170-470C-A369-F0D066FB58E5}" type="slidenum">
              <a:rPr lang="en-US" smtClean="0"/>
              <a:pPr>
                <a:defRPr/>
              </a:pPr>
              <a:t>90</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Tree>
    <p:extLst>
      <p:ext uri="{BB962C8B-B14F-4D97-AF65-F5344CB8AC3E}">
        <p14:creationId xmlns:p14="http://schemas.microsoft.com/office/powerpoint/2010/main" val="674512773"/>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Formalizing generalization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91</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Grp="1" noChangeAspect="1"/>
          </p:cNvGraphicFramePr>
          <p:nvPr>
            <p:extLst>
              <p:ext uri="{D42A27DB-BD31-4B8C-83A1-F6EECF244321}">
                <p14:modId xmlns:p14="http://schemas.microsoft.com/office/powerpoint/2010/main" val="2910345580"/>
              </p:ext>
            </p:extLst>
          </p:nvPr>
        </p:nvGraphicFramePr>
        <p:xfrm>
          <a:off x="1883650" y="2200040"/>
          <a:ext cx="5575492" cy="2688427"/>
        </p:xfrm>
        <a:graphic>
          <a:graphicData uri="http://schemas.openxmlformats.org/presentationml/2006/ole">
            <mc:AlternateContent xmlns:mc="http://schemas.openxmlformats.org/markup-compatibility/2006">
              <mc:Choice xmlns:v="urn:schemas-microsoft-com:vml" Requires="v">
                <p:oleObj spid="_x0000_s75787" name="Equation" r:id="rId3" imgW="2133360" imgH="1028520" progId="Equation.DSMT4">
                  <p:embed/>
                </p:oleObj>
              </mc:Choice>
              <mc:Fallback>
                <p:oleObj name="Equation" r:id="rId3" imgW="2133360" imgH="1028520" progId="Equation.DSMT4">
                  <p:embed/>
                  <p:pic>
                    <p:nvPicPr>
                      <p:cNvPr id="0" name="Content Placeholder 7"/>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83650" y="2200040"/>
                        <a:ext cx="5575492" cy="2688427"/>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3487723148"/>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Formulizing generalization</a:t>
            </a:r>
            <a:endParaRPr lang="en-US"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92</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graphicFrame>
        <p:nvGraphicFramePr>
          <p:cNvPr id="7" name="Object 6"/>
          <p:cNvGraphicFramePr>
            <a:graphicFrameLocks noChangeAspect="1"/>
          </p:cNvGraphicFramePr>
          <p:nvPr>
            <p:extLst>
              <p:ext uri="{D42A27DB-BD31-4B8C-83A1-F6EECF244321}">
                <p14:modId xmlns:p14="http://schemas.microsoft.com/office/powerpoint/2010/main" val="4229286934"/>
              </p:ext>
            </p:extLst>
          </p:nvPr>
        </p:nvGraphicFramePr>
        <p:xfrm>
          <a:off x="3048000" y="3314700"/>
          <a:ext cx="914400" cy="198438"/>
        </p:xfrm>
        <a:graphic>
          <a:graphicData uri="http://schemas.openxmlformats.org/presentationml/2006/ole">
            <mc:AlternateContent xmlns:mc="http://schemas.openxmlformats.org/markup-compatibility/2006">
              <mc:Choice xmlns:v="urn:schemas-microsoft-com:vml" Requires="v">
                <p:oleObj spid="_x0000_s74781" name="Equation" r:id="rId3" imgW="914400" imgH="198720" progId="Equation.DSMT4">
                  <p:embed/>
                </p:oleObj>
              </mc:Choice>
              <mc:Fallback>
                <p:oleObj name="Equation" r:id="rId3" imgW="914400" imgH="198720" progId="Equation.DSMT4">
                  <p:embed/>
                  <p:pic>
                    <p:nvPicPr>
                      <p:cNvPr id="0" name=""/>
                      <p:cNvPicPr/>
                      <p:nvPr/>
                    </p:nvPicPr>
                    <p:blipFill>
                      <a:blip r:embed="rId4"/>
                      <a:stretch>
                        <a:fillRect/>
                      </a:stretch>
                    </p:blipFill>
                    <p:spPr>
                      <a:xfrm>
                        <a:off x="3048000" y="3314700"/>
                        <a:ext cx="914400" cy="198438"/>
                      </a:xfrm>
                      <a:prstGeom prst="rect">
                        <a:avLst/>
                      </a:prstGeom>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36103953"/>
              </p:ext>
            </p:extLst>
          </p:nvPr>
        </p:nvGraphicFramePr>
        <p:xfrm>
          <a:off x="2075675" y="1163105"/>
          <a:ext cx="5583238" cy="4117975"/>
        </p:xfrm>
        <a:graphic>
          <a:graphicData uri="http://schemas.openxmlformats.org/presentationml/2006/ole">
            <mc:AlternateContent xmlns:mc="http://schemas.openxmlformats.org/markup-compatibility/2006">
              <mc:Choice xmlns:v="urn:schemas-microsoft-com:vml" Requires="v">
                <p:oleObj spid="_x0000_s74782" name="Equation" r:id="rId5" imgW="3619440" imgH="2679480" progId="Equation.DSMT4">
                  <p:embed/>
                </p:oleObj>
              </mc:Choice>
              <mc:Fallback>
                <p:oleObj name="Equation" r:id="rId5" imgW="3619440" imgH="2679480" progId="Equation.DSMT4">
                  <p:embed/>
                  <p:pic>
                    <p:nvPicPr>
                      <p:cNvPr id="0" name="Object 32"/>
                      <p:cNvPicPr>
                        <a:picLocks noChangeAspect="1" noChangeArrowheads="1"/>
                      </p:cNvPicPr>
                      <p:nvPr/>
                    </p:nvPicPr>
                    <p:blipFill>
                      <a:blip r:embed="rId6"/>
                      <a:srcRect/>
                      <a:stretch>
                        <a:fillRect/>
                      </a:stretch>
                    </p:blipFill>
                    <p:spPr bwMode="auto">
                      <a:xfrm>
                        <a:off x="2075675" y="1163105"/>
                        <a:ext cx="5583238" cy="4117975"/>
                      </a:xfrm>
                      <a:prstGeom prst="rect">
                        <a:avLst/>
                      </a:prstGeom>
                      <a:noFill/>
                      <a:ln>
                        <a:noFill/>
                      </a:ln>
                      <a:effectLst/>
                    </p:spPr>
                  </p:pic>
                </p:oleObj>
              </mc:Fallback>
            </mc:AlternateContent>
          </a:graphicData>
        </a:graphic>
      </p:graphicFrame>
      <p:sp>
        <p:nvSpPr>
          <p:cNvPr id="10" name="Text Box 9"/>
          <p:cNvSpPr txBox="1">
            <a:spLocks noChangeArrowheads="1"/>
          </p:cNvSpPr>
          <p:nvPr/>
        </p:nvSpPr>
        <p:spPr bwMode="auto">
          <a:xfrm>
            <a:off x="501070" y="5387655"/>
            <a:ext cx="8001000" cy="923330"/>
          </a:xfrm>
          <a:prstGeom prst="rect">
            <a:avLst/>
          </a:prstGeom>
          <a:solidFill>
            <a:schemeClr val="bg1"/>
          </a:solidFill>
          <a:ln w="25400">
            <a:solidFill>
              <a:schemeClr val="tx1"/>
            </a:solidFill>
          </a:ln>
          <a:effectLst/>
          <a:extLst/>
        </p:spPr>
        <p:txBody>
          <a:bodyPr>
            <a:spAutoFit/>
          </a:bodyPr>
          <a:lstStyle>
            <a:defPPr>
              <a:defRPr lang="en-US"/>
            </a:defPPr>
            <a:lvl1pPr algn="l" rtl="0" fontAlgn="base">
              <a:spcBef>
                <a:spcPct val="0"/>
              </a:spcBef>
              <a:spcAft>
                <a:spcPct val="0"/>
              </a:spcAft>
              <a:defRPr kern="1200">
                <a:solidFill>
                  <a:schemeClr val="tx1"/>
                </a:solidFill>
                <a:latin typeface="Arial" charset="0"/>
                <a:ea typeface="+mn-ea"/>
                <a:cs typeface="+mn-cs"/>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eaLnBrk="1" hangingPunct="1">
              <a:spcBef>
                <a:spcPct val="50000"/>
              </a:spcBef>
            </a:pPr>
            <a:r>
              <a:rPr lang="en-US" dirty="0"/>
              <a:t>While in a given trial error is experienced along only one input, the effect of that error is “broadcast” to all weights.  The changed weights then affect the output potentially at every possible input.  </a:t>
            </a:r>
          </a:p>
        </p:txBody>
      </p:sp>
    </p:spTree>
    <p:extLst>
      <p:ext uri="{BB962C8B-B14F-4D97-AF65-F5344CB8AC3E}">
        <p14:creationId xmlns:p14="http://schemas.microsoft.com/office/powerpoint/2010/main" val="2082539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4764025" y="3560087"/>
            <a:ext cx="4287925" cy="2695762"/>
            <a:chOff x="4764025" y="3560087"/>
            <a:chExt cx="4287925" cy="2695762"/>
          </a:xfrm>
        </p:grpSpPr>
        <p:pic>
          <p:nvPicPr>
            <p:cNvPr id="71683"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0084"/>
            <a:stretch/>
          </p:blipFill>
          <p:spPr bwMode="auto">
            <a:xfrm>
              <a:off x="4994455" y="3560087"/>
              <a:ext cx="4057495" cy="2695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Box 14"/>
            <p:cNvSpPr txBox="1"/>
            <p:nvPr/>
          </p:nvSpPr>
          <p:spPr>
            <a:xfrm>
              <a:off x="6104224" y="5756250"/>
              <a:ext cx="1972976" cy="307777"/>
            </a:xfrm>
            <a:prstGeom prst="rect">
              <a:avLst/>
            </a:prstGeom>
            <a:noFill/>
          </p:spPr>
          <p:txBody>
            <a:bodyPr wrap="none" rtlCol="0">
              <a:spAutoFit/>
            </a:bodyPr>
            <a:lstStyle/>
            <a:p>
              <a:r>
                <a:rPr lang="en-US" sz="1400" dirty="0" smtClean="0"/>
                <a:t>Target amplitude (</a:t>
              </a:r>
              <a:r>
                <a:rPr lang="en-US" sz="1400" dirty="0" err="1" smtClean="0"/>
                <a:t>deg</a:t>
              </a:r>
              <a:r>
                <a:rPr lang="en-US" sz="1400" dirty="0" smtClean="0"/>
                <a:t>)</a:t>
              </a:r>
              <a:endParaRPr lang="en-US" sz="1400" dirty="0"/>
            </a:p>
          </p:txBody>
        </p:sp>
        <p:sp>
          <p:nvSpPr>
            <p:cNvPr id="16" name="TextBox 15"/>
            <p:cNvSpPr txBox="1"/>
            <p:nvPr/>
          </p:nvSpPr>
          <p:spPr>
            <a:xfrm rot="16200000">
              <a:off x="4144305" y="4663200"/>
              <a:ext cx="1547218" cy="307777"/>
            </a:xfrm>
            <a:prstGeom prst="rect">
              <a:avLst/>
            </a:prstGeom>
            <a:noFill/>
          </p:spPr>
          <p:txBody>
            <a:bodyPr wrap="none" rtlCol="0">
              <a:spAutoFit/>
            </a:bodyPr>
            <a:lstStyle/>
            <a:p>
              <a:r>
                <a:rPr lang="en-US" sz="1400" dirty="0" smtClean="0"/>
                <a:t>Gain transfer (%)</a:t>
              </a:r>
              <a:endParaRPr lang="en-US" sz="1400" dirty="0"/>
            </a:p>
          </p:txBody>
        </p:sp>
      </p:grpSp>
      <p:sp>
        <p:nvSpPr>
          <p:cNvPr id="3" name="Title 2"/>
          <p:cNvSpPr>
            <a:spLocks noGrp="1"/>
          </p:cNvSpPr>
          <p:nvPr>
            <p:ph type="title"/>
          </p:nvPr>
        </p:nvSpPr>
        <p:spPr/>
        <p:txBody>
          <a:bodyPr/>
          <a:lstStyle/>
          <a:p>
            <a:r>
              <a:rPr lang="en-US" sz="2800" dirty="0" smtClean="0"/>
              <a:t>Saccade adaptation generalizes to nearby target amplitudes</a:t>
            </a:r>
            <a:endParaRPr lang="en-US" sz="28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93</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10" name="TextBox 9"/>
          <p:cNvSpPr txBox="1"/>
          <p:nvPr/>
        </p:nvSpPr>
        <p:spPr>
          <a:xfrm>
            <a:off x="7603059" y="6117350"/>
            <a:ext cx="1584088" cy="276999"/>
          </a:xfrm>
          <a:prstGeom prst="rect">
            <a:avLst/>
          </a:prstGeom>
          <a:noFill/>
        </p:spPr>
        <p:txBody>
          <a:bodyPr wrap="none" rtlCol="0">
            <a:spAutoFit/>
          </a:bodyPr>
          <a:lstStyle/>
          <a:p>
            <a:r>
              <a:rPr lang="en-US" sz="1200" dirty="0" err="1" smtClean="0"/>
              <a:t>Straube</a:t>
            </a:r>
            <a:r>
              <a:rPr lang="en-US" sz="1200" dirty="0" smtClean="0"/>
              <a:t> et al. (1997)</a:t>
            </a:r>
            <a:endParaRPr lang="en-US" sz="1200" dirty="0"/>
          </a:p>
        </p:txBody>
      </p:sp>
      <p:grpSp>
        <p:nvGrpSpPr>
          <p:cNvPr id="11" name="Group 10"/>
          <p:cNvGrpSpPr/>
          <p:nvPr/>
        </p:nvGrpSpPr>
        <p:grpSpPr>
          <a:xfrm>
            <a:off x="2082471" y="855865"/>
            <a:ext cx="4520067" cy="2727292"/>
            <a:chOff x="2082471" y="855865"/>
            <a:chExt cx="4520067" cy="2727292"/>
          </a:xfrm>
        </p:grpSpPr>
        <p:pic>
          <p:nvPicPr>
            <p:cNvPr id="71682"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3933" b="12485"/>
            <a:stretch/>
          </p:blipFill>
          <p:spPr bwMode="auto">
            <a:xfrm>
              <a:off x="2390249" y="855865"/>
              <a:ext cx="4212289" cy="24412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a:off x="3535065" y="3275380"/>
              <a:ext cx="1972976" cy="307777"/>
            </a:xfrm>
            <a:prstGeom prst="rect">
              <a:avLst/>
            </a:prstGeom>
            <a:noFill/>
          </p:spPr>
          <p:txBody>
            <a:bodyPr wrap="none" rtlCol="0">
              <a:spAutoFit/>
            </a:bodyPr>
            <a:lstStyle/>
            <a:p>
              <a:r>
                <a:rPr lang="en-US" sz="1400" dirty="0" smtClean="0"/>
                <a:t>Target amplitude (</a:t>
              </a:r>
              <a:r>
                <a:rPr lang="en-US" sz="1400" dirty="0" err="1" smtClean="0"/>
                <a:t>deg</a:t>
              </a:r>
              <a:r>
                <a:rPr lang="en-US" sz="1400" dirty="0" smtClean="0"/>
                <a:t>)</a:t>
              </a:r>
              <a:endParaRPr lang="en-US" sz="1400" dirty="0"/>
            </a:p>
          </p:txBody>
        </p:sp>
        <p:sp>
          <p:nvSpPr>
            <p:cNvPr id="12" name="TextBox 11"/>
            <p:cNvSpPr txBox="1"/>
            <p:nvPr/>
          </p:nvSpPr>
          <p:spPr>
            <a:xfrm rot="16200000">
              <a:off x="1462751" y="1922589"/>
              <a:ext cx="1547218" cy="307777"/>
            </a:xfrm>
            <a:prstGeom prst="rect">
              <a:avLst/>
            </a:prstGeom>
            <a:noFill/>
          </p:spPr>
          <p:txBody>
            <a:bodyPr wrap="none" rtlCol="0">
              <a:spAutoFit/>
            </a:bodyPr>
            <a:lstStyle/>
            <a:p>
              <a:r>
                <a:rPr lang="en-US" sz="1400" dirty="0" smtClean="0"/>
                <a:t>Gain transfer (%)</a:t>
              </a:r>
              <a:endParaRPr lang="en-US" sz="1400" dirty="0"/>
            </a:p>
          </p:txBody>
        </p:sp>
      </p:grpSp>
      <p:grpSp>
        <p:nvGrpSpPr>
          <p:cNvPr id="9" name="Group 8"/>
          <p:cNvGrpSpPr/>
          <p:nvPr/>
        </p:nvGrpSpPr>
        <p:grpSpPr>
          <a:xfrm>
            <a:off x="216694" y="3621025"/>
            <a:ext cx="4204429" cy="2452077"/>
            <a:chOff x="216694" y="3621025"/>
            <a:chExt cx="4204429" cy="2452077"/>
          </a:xfrm>
        </p:grpSpPr>
        <p:pic>
          <p:nvPicPr>
            <p:cNvPr id="71684"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1070" y="3621025"/>
              <a:ext cx="3920053" cy="21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Box 12"/>
            <p:cNvSpPr txBox="1"/>
            <p:nvPr/>
          </p:nvSpPr>
          <p:spPr>
            <a:xfrm>
              <a:off x="1358560" y="5765325"/>
              <a:ext cx="1972976" cy="307777"/>
            </a:xfrm>
            <a:prstGeom prst="rect">
              <a:avLst/>
            </a:prstGeom>
            <a:noFill/>
          </p:spPr>
          <p:txBody>
            <a:bodyPr wrap="none" rtlCol="0">
              <a:spAutoFit/>
            </a:bodyPr>
            <a:lstStyle/>
            <a:p>
              <a:r>
                <a:rPr lang="en-US" sz="1400" dirty="0" smtClean="0"/>
                <a:t>Target amplitude (</a:t>
              </a:r>
              <a:r>
                <a:rPr lang="en-US" sz="1400" dirty="0" err="1" smtClean="0"/>
                <a:t>deg</a:t>
              </a:r>
              <a:r>
                <a:rPr lang="en-US" sz="1400" dirty="0" smtClean="0"/>
                <a:t>)</a:t>
              </a:r>
              <a:endParaRPr lang="en-US" sz="1400" dirty="0"/>
            </a:p>
          </p:txBody>
        </p:sp>
        <p:sp>
          <p:nvSpPr>
            <p:cNvPr id="14" name="TextBox 13"/>
            <p:cNvSpPr txBox="1"/>
            <p:nvPr/>
          </p:nvSpPr>
          <p:spPr>
            <a:xfrm rot="16200000">
              <a:off x="-403026" y="4547985"/>
              <a:ext cx="1547218" cy="307777"/>
            </a:xfrm>
            <a:prstGeom prst="rect">
              <a:avLst/>
            </a:prstGeom>
            <a:noFill/>
          </p:spPr>
          <p:txBody>
            <a:bodyPr wrap="none" rtlCol="0">
              <a:spAutoFit/>
            </a:bodyPr>
            <a:lstStyle/>
            <a:p>
              <a:r>
                <a:rPr lang="en-US" sz="1400" dirty="0" smtClean="0"/>
                <a:t>Gain transfer (%)</a:t>
              </a:r>
              <a:endParaRPr lang="en-US" sz="1400" dirty="0"/>
            </a:p>
          </p:txBody>
        </p:sp>
      </p:grpSp>
    </p:spTree>
    <p:extLst>
      <p:ext uri="{BB962C8B-B14F-4D97-AF65-F5344CB8AC3E}">
        <p14:creationId xmlns:p14="http://schemas.microsoft.com/office/powerpoint/2010/main" val="4109669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a:p>
        </p:txBody>
      </p:sp>
      <p:sp>
        <p:nvSpPr>
          <p:cNvPr id="3" name="Title 2"/>
          <p:cNvSpPr>
            <a:spLocks noGrp="1"/>
          </p:cNvSpPr>
          <p:nvPr>
            <p:ph type="title"/>
          </p:nvPr>
        </p:nvSpPr>
        <p:spPr/>
        <p:txBody>
          <a:bodyPr/>
          <a:lstStyle/>
          <a:p>
            <a:r>
              <a:rPr lang="en-US" sz="3200" dirty="0" smtClean="0"/>
              <a:t>Saccade adaptation generalizes to nearby angles</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94</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7270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3829" y="1547155"/>
            <a:ext cx="4628187" cy="4072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7603059" y="6117350"/>
            <a:ext cx="1370888" cy="276999"/>
          </a:xfrm>
          <a:prstGeom prst="rect">
            <a:avLst/>
          </a:prstGeom>
          <a:noFill/>
        </p:spPr>
        <p:txBody>
          <a:bodyPr wrap="none" rtlCol="0">
            <a:spAutoFit/>
          </a:bodyPr>
          <a:lstStyle/>
          <a:p>
            <a:r>
              <a:rPr lang="en-US" sz="1200" dirty="0" err="1" smtClean="0"/>
              <a:t>Noto</a:t>
            </a:r>
            <a:r>
              <a:rPr lang="en-US" sz="1200" dirty="0" smtClean="0"/>
              <a:t> et al. (1999)</a:t>
            </a:r>
            <a:endParaRPr lang="en-US" sz="1200" dirty="0"/>
          </a:p>
        </p:txBody>
      </p:sp>
      <p:grpSp>
        <p:nvGrpSpPr>
          <p:cNvPr id="9" name="Group 8"/>
          <p:cNvGrpSpPr/>
          <p:nvPr/>
        </p:nvGrpSpPr>
        <p:grpSpPr>
          <a:xfrm>
            <a:off x="5301695" y="1892800"/>
            <a:ext cx="3304812" cy="4114260"/>
            <a:chOff x="3740573" y="1700775"/>
            <a:chExt cx="3304812" cy="4114260"/>
          </a:xfrm>
        </p:grpSpPr>
        <p:pic>
          <p:nvPicPr>
            <p:cNvPr id="7270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34330" y="1700775"/>
              <a:ext cx="3011055" cy="4114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rot="16200000">
              <a:off x="2742544" y="2890831"/>
              <a:ext cx="2303836" cy="307777"/>
            </a:xfrm>
            <a:prstGeom prst="rect">
              <a:avLst/>
            </a:prstGeom>
            <a:noFill/>
          </p:spPr>
          <p:txBody>
            <a:bodyPr wrap="none" rtlCol="0">
              <a:spAutoFit/>
            </a:bodyPr>
            <a:lstStyle/>
            <a:p>
              <a:r>
                <a:rPr lang="en-US" sz="1400" dirty="0" smtClean="0"/>
                <a:t>Percent gain decrease (%)</a:t>
              </a:r>
              <a:endParaRPr lang="en-US" sz="1400" dirty="0"/>
            </a:p>
          </p:txBody>
        </p:sp>
      </p:grpSp>
    </p:spTree>
    <p:extLst>
      <p:ext uri="{BB962C8B-B14F-4D97-AF65-F5344CB8AC3E}">
        <p14:creationId xmlns:p14="http://schemas.microsoft.com/office/powerpoint/2010/main" val="3877931226"/>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sz="3600" dirty="0" smtClean="0"/>
              <a:t>Intrinsic versus extrinsic generalization</a:t>
            </a:r>
            <a:endParaRPr lang="en-US" sz="36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95</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sp>
        <p:nvSpPr>
          <p:cNvPr id="8" name="TextBox 7"/>
          <p:cNvSpPr txBox="1"/>
          <p:nvPr/>
        </p:nvSpPr>
        <p:spPr>
          <a:xfrm>
            <a:off x="7375565" y="6133665"/>
            <a:ext cx="1694695" cy="276999"/>
          </a:xfrm>
          <a:prstGeom prst="rect">
            <a:avLst/>
          </a:prstGeom>
          <a:noFill/>
        </p:spPr>
        <p:txBody>
          <a:bodyPr wrap="none" rtlCol="0">
            <a:spAutoFit/>
          </a:bodyPr>
          <a:lstStyle/>
          <a:p>
            <a:r>
              <a:rPr lang="en-US" sz="1200" dirty="0" err="1" smtClean="0"/>
              <a:t>Brayanov</a:t>
            </a:r>
            <a:r>
              <a:rPr lang="en-US" sz="1200" dirty="0" smtClean="0"/>
              <a:t> et al. (2012)</a:t>
            </a:r>
            <a:endParaRPr lang="en-US" sz="1200" dirty="0"/>
          </a:p>
        </p:txBody>
      </p:sp>
      <p:pic>
        <p:nvPicPr>
          <p:cNvPr id="79876"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75917" y="3736240"/>
            <a:ext cx="2974383" cy="2203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oup 12"/>
          <p:cNvGrpSpPr/>
          <p:nvPr/>
        </p:nvGrpSpPr>
        <p:grpSpPr>
          <a:xfrm>
            <a:off x="270640" y="1086295"/>
            <a:ext cx="6863531" cy="2123018"/>
            <a:chOff x="270640" y="1086295"/>
            <a:chExt cx="6863531" cy="2123018"/>
          </a:xfrm>
        </p:grpSpPr>
        <p:pic>
          <p:nvPicPr>
            <p:cNvPr id="798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70640" y="1086295"/>
              <a:ext cx="6863531" cy="2123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424260" y="1163105"/>
              <a:ext cx="307240"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p:cNvGrpSpPr/>
          <p:nvPr/>
        </p:nvGrpSpPr>
        <p:grpSpPr>
          <a:xfrm>
            <a:off x="6769801" y="987350"/>
            <a:ext cx="2161595" cy="2320908"/>
            <a:chOff x="6769801" y="987350"/>
            <a:chExt cx="2161595" cy="2320908"/>
          </a:xfrm>
        </p:grpSpPr>
        <p:pic>
          <p:nvPicPr>
            <p:cNvPr id="79875"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69801" y="987350"/>
              <a:ext cx="2161595" cy="2320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Rectangle 8"/>
            <p:cNvSpPr/>
            <p:nvPr/>
          </p:nvSpPr>
          <p:spPr>
            <a:xfrm>
              <a:off x="6799490" y="1163105"/>
              <a:ext cx="268835" cy="268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Rectangle 10"/>
          <p:cNvSpPr/>
          <p:nvPr/>
        </p:nvSpPr>
        <p:spPr>
          <a:xfrm>
            <a:off x="3419850" y="3839485"/>
            <a:ext cx="282555" cy="280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p:cNvGrpSpPr/>
          <p:nvPr/>
        </p:nvGrpSpPr>
        <p:grpSpPr>
          <a:xfrm>
            <a:off x="833662" y="3505810"/>
            <a:ext cx="7389250" cy="2397425"/>
            <a:chOff x="877375" y="3736240"/>
            <a:chExt cx="7389250" cy="2397425"/>
          </a:xfrm>
        </p:grpSpPr>
        <p:grpSp>
          <p:nvGrpSpPr>
            <p:cNvPr id="15" name="Group 14"/>
            <p:cNvGrpSpPr/>
            <p:nvPr/>
          </p:nvGrpSpPr>
          <p:grpSpPr>
            <a:xfrm>
              <a:off x="877375" y="3839485"/>
              <a:ext cx="7389250" cy="2294180"/>
              <a:chOff x="877375" y="3839485"/>
              <a:chExt cx="7389250" cy="2294180"/>
            </a:xfrm>
          </p:grpSpPr>
          <p:pic>
            <p:nvPicPr>
              <p:cNvPr id="79877"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7375" y="3839485"/>
                <a:ext cx="7389250" cy="22941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Rectangle 9"/>
              <p:cNvSpPr/>
              <p:nvPr/>
            </p:nvSpPr>
            <p:spPr>
              <a:xfrm>
                <a:off x="961930" y="3839485"/>
                <a:ext cx="230430" cy="280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 name="Rectangle 11"/>
            <p:cNvSpPr/>
            <p:nvPr/>
          </p:nvSpPr>
          <p:spPr>
            <a:xfrm>
              <a:off x="5800960" y="3736240"/>
              <a:ext cx="1497795" cy="384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19"/>
          <p:cNvGrpSpPr/>
          <p:nvPr/>
        </p:nvGrpSpPr>
        <p:grpSpPr>
          <a:xfrm>
            <a:off x="558903" y="1000242"/>
            <a:ext cx="5454815" cy="2396335"/>
            <a:chOff x="692442" y="1199458"/>
            <a:chExt cx="5454815" cy="2396335"/>
          </a:xfrm>
        </p:grpSpPr>
        <p:pic>
          <p:nvPicPr>
            <p:cNvPr id="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2442" y="1199458"/>
              <a:ext cx="5454815" cy="2396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Rectangle 17"/>
            <p:cNvSpPr/>
            <p:nvPr/>
          </p:nvSpPr>
          <p:spPr>
            <a:xfrm>
              <a:off x="3702405" y="1297522"/>
              <a:ext cx="178305" cy="2496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885120" y="1297522"/>
              <a:ext cx="307240" cy="2112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92371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par>
                                <p:cTn id="18" presetID="10" presetClass="exit" presetSubtype="0" fill="hold" nodeType="withEffect">
                                  <p:stCondLst>
                                    <p:cond delay="0"/>
                                  </p:stCondLst>
                                  <p:childTnLst>
                                    <p:animEffect transition="out" filter="fade">
                                      <p:cBhvr>
                                        <p:cTn id="19" dur="500"/>
                                        <p:tgtEl>
                                          <p:spTgt spid="13"/>
                                        </p:tgtEl>
                                      </p:cBhvr>
                                    </p:animEffect>
                                    <p:set>
                                      <p:cBhvr>
                                        <p:cTn id="20" dur="1" fill="hold">
                                          <p:stCondLst>
                                            <p:cond delay="49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5362" name="Object 2"/>
          <p:cNvGraphicFramePr>
            <a:graphicFrameLocks noChangeAspect="1"/>
          </p:cNvGraphicFramePr>
          <p:nvPr>
            <p:extLst>
              <p:ext uri="{D42A27DB-BD31-4B8C-83A1-F6EECF244321}">
                <p14:modId xmlns:p14="http://schemas.microsoft.com/office/powerpoint/2010/main" val="223284179"/>
              </p:ext>
            </p:extLst>
          </p:nvPr>
        </p:nvGraphicFramePr>
        <p:xfrm>
          <a:off x="2362200" y="2276850"/>
          <a:ext cx="5275263" cy="2746375"/>
        </p:xfrm>
        <a:graphic>
          <a:graphicData uri="http://schemas.openxmlformats.org/presentationml/2006/ole">
            <mc:AlternateContent xmlns:mc="http://schemas.openxmlformats.org/markup-compatibility/2006">
              <mc:Choice xmlns:v="urn:schemas-microsoft-com:vml" Requires="v">
                <p:oleObj spid="_x0000_s76826" name="Equation" r:id="rId4" imgW="3111500" imgH="1625600" progId="Equation.DSMT4">
                  <p:embed/>
                </p:oleObj>
              </mc:Choice>
              <mc:Fallback>
                <p:oleObj name="Equation" r:id="rId4" imgW="3111500" imgH="1625600" progId="Equation.DSMT4">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62200" y="2276850"/>
                        <a:ext cx="5275263" cy="2746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363" name="Text Box 3"/>
          <p:cNvSpPr txBox="1">
            <a:spLocks noChangeArrowheads="1"/>
          </p:cNvSpPr>
          <p:nvPr/>
        </p:nvSpPr>
        <p:spPr bwMode="auto">
          <a:xfrm>
            <a:off x="762000" y="457200"/>
            <a:ext cx="7696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spcBef>
                <a:spcPct val="50000"/>
              </a:spcBef>
            </a:pPr>
            <a:endParaRPr lang="en-US" dirty="0"/>
          </a:p>
        </p:txBody>
      </p:sp>
      <p:sp>
        <p:nvSpPr>
          <p:cNvPr id="15364" name="Text Box 22"/>
          <p:cNvSpPr txBox="1">
            <a:spLocks noChangeArrowheads="1"/>
          </p:cNvSpPr>
          <p:nvPr/>
        </p:nvSpPr>
        <p:spPr bwMode="auto">
          <a:xfrm>
            <a:off x="381000" y="914400"/>
            <a:ext cx="82296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sz="1600" dirty="0"/>
              <a:t>We represent the knowledge contained in the adaptive system as a function that can change from trial to trial.</a:t>
            </a:r>
          </a:p>
          <a:p>
            <a:pPr eaLnBrk="1" hangingPunct="1">
              <a:spcBef>
                <a:spcPct val="50000"/>
              </a:spcBef>
            </a:pPr>
            <a:r>
              <a:rPr lang="en-US" sz="1600" dirty="0"/>
              <a:t>On each trial, the function is evaluated along some x: </a:t>
            </a:r>
          </a:p>
          <a:p>
            <a:pPr eaLnBrk="1" hangingPunct="1">
              <a:spcBef>
                <a:spcPct val="50000"/>
              </a:spcBef>
            </a:pPr>
            <a:r>
              <a:rPr lang="en-US" sz="1600" dirty="0"/>
              <a:t>We don’t know the basis functions.  However, we know that the error in that trial changes the system’s knowledge:</a:t>
            </a:r>
          </a:p>
        </p:txBody>
      </p:sp>
      <p:graphicFrame>
        <p:nvGraphicFramePr>
          <p:cNvPr id="15365" name="Object 23"/>
          <p:cNvGraphicFramePr>
            <a:graphicFrameLocks noChangeAspect="1"/>
          </p:cNvGraphicFramePr>
          <p:nvPr/>
        </p:nvGraphicFramePr>
        <p:xfrm>
          <a:off x="8153400" y="890588"/>
          <a:ext cx="817563" cy="428625"/>
        </p:xfrm>
        <a:graphic>
          <a:graphicData uri="http://schemas.openxmlformats.org/presentationml/2006/ole">
            <mc:AlternateContent xmlns:mc="http://schemas.openxmlformats.org/markup-compatibility/2006">
              <mc:Choice xmlns:v="urn:schemas-microsoft-com:vml" Requires="v">
                <p:oleObj spid="_x0000_s76827" name="Equation" r:id="rId6" imgW="482391" imgH="253890" progId="Equation.DSMT4">
                  <p:embed/>
                </p:oleObj>
              </mc:Choice>
              <mc:Fallback>
                <p:oleObj name="Equation" r:id="rId6" imgW="482391" imgH="25389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153400" y="890588"/>
                        <a:ext cx="817563" cy="428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5366" name="Object 24"/>
          <p:cNvGraphicFramePr>
            <a:graphicFrameLocks noChangeAspect="1"/>
          </p:cNvGraphicFramePr>
          <p:nvPr>
            <p:extLst>
              <p:ext uri="{D42A27DB-BD31-4B8C-83A1-F6EECF244321}">
                <p14:modId xmlns:p14="http://schemas.microsoft.com/office/powerpoint/2010/main" val="421991321"/>
              </p:ext>
            </p:extLst>
          </p:nvPr>
        </p:nvGraphicFramePr>
        <p:xfrm>
          <a:off x="5301695" y="1380142"/>
          <a:ext cx="2725738" cy="638175"/>
        </p:xfrm>
        <a:graphic>
          <a:graphicData uri="http://schemas.openxmlformats.org/presentationml/2006/ole">
            <mc:AlternateContent xmlns:mc="http://schemas.openxmlformats.org/markup-compatibility/2006">
              <mc:Choice xmlns:v="urn:schemas-microsoft-com:vml" Requires="v">
                <p:oleObj spid="_x0000_s76828" name="Equation" r:id="rId8" imgW="1562100" imgH="368300" progId="Equation.DSMT4">
                  <p:embed/>
                </p:oleObj>
              </mc:Choice>
              <mc:Fallback>
                <p:oleObj name="Equation" r:id="rId8" imgW="1562100" imgH="368300" progId="Equation.DSMT4">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01695" y="1380142"/>
                        <a:ext cx="2725738" cy="638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367" name="Text Box 25"/>
          <p:cNvSpPr txBox="1">
            <a:spLocks noChangeArrowheads="1"/>
          </p:cNvSpPr>
          <p:nvPr/>
        </p:nvSpPr>
        <p:spPr bwMode="auto">
          <a:xfrm>
            <a:off x="457200" y="5080415"/>
            <a:ext cx="80772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sz="1600" dirty="0"/>
              <a:t>The interesting idea is that in a trial, we can measure the knowledge of the adaptive system at one point.  As soon as we measure it, the system acquires further information (the error), and that changes knowledge at all points.  Our problem is to use the trial-by-trial data to estimate how this knowledge is changing and arrive at the generalization function.</a:t>
            </a:r>
          </a:p>
        </p:txBody>
      </p:sp>
    </p:spTree>
    <p:extLst>
      <p:ext uri="{BB962C8B-B14F-4D97-AF65-F5344CB8AC3E}">
        <p14:creationId xmlns:p14="http://schemas.microsoft.com/office/powerpoint/2010/main" val="34147023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6386" name="Object 2"/>
          <p:cNvGraphicFramePr>
            <a:graphicFrameLocks noChangeAspect="1"/>
          </p:cNvGraphicFramePr>
          <p:nvPr/>
        </p:nvGraphicFramePr>
        <p:xfrm>
          <a:off x="2514600" y="4781550"/>
          <a:ext cx="3314700" cy="1931988"/>
        </p:xfrm>
        <a:graphic>
          <a:graphicData uri="http://schemas.openxmlformats.org/presentationml/2006/ole">
            <mc:AlternateContent xmlns:mc="http://schemas.openxmlformats.org/markup-compatibility/2006">
              <mc:Choice xmlns:v="urn:schemas-microsoft-com:vml" Requires="v">
                <p:oleObj spid="_x0000_s77858" name="Equation" r:id="rId4" imgW="1955800" imgH="1143000" progId="Equation.DSMT4">
                  <p:embed/>
                </p:oleObj>
              </mc:Choice>
              <mc:Fallback>
                <p:oleObj name="Equation" r:id="rId4" imgW="1955800" imgH="1143000" progId="Equation.DSMT4">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4781550"/>
                        <a:ext cx="3314700" cy="1931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87" name="Text Box 3"/>
          <p:cNvSpPr txBox="1">
            <a:spLocks noChangeArrowheads="1"/>
          </p:cNvSpPr>
          <p:nvPr/>
        </p:nvSpPr>
        <p:spPr bwMode="auto">
          <a:xfrm>
            <a:off x="762000" y="457200"/>
            <a:ext cx="7696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spcBef>
                <a:spcPct val="50000"/>
              </a:spcBef>
            </a:pPr>
            <a:r>
              <a:rPr lang="en-US" b="1"/>
              <a:t>Estimating the generalization function</a:t>
            </a:r>
            <a:endParaRPr lang="en-US"/>
          </a:p>
        </p:txBody>
      </p:sp>
      <p:sp>
        <p:nvSpPr>
          <p:cNvPr id="16388" name="Text Box 4"/>
          <p:cNvSpPr txBox="1">
            <a:spLocks noChangeArrowheads="1"/>
          </p:cNvSpPr>
          <p:nvPr/>
        </p:nvSpPr>
        <p:spPr bwMode="auto">
          <a:xfrm>
            <a:off x="381000" y="914400"/>
            <a:ext cx="6553200" cy="174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a:t>Take the input space x and divide it up into p equal segments.</a:t>
            </a:r>
          </a:p>
          <a:p>
            <a:pPr eaLnBrk="1" hangingPunct="1">
              <a:spcBef>
                <a:spcPct val="50000"/>
              </a:spcBef>
            </a:pPr>
            <a:r>
              <a:rPr lang="en-US"/>
              <a:t>Represent the generalization function                  as a matrix </a:t>
            </a:r>
            <a:r>
              <a:rPr lang="en-US" i="1">
                <a:latin typeface="Times New Roman" pitchFamily="18" charset="0"/>
              </a:rPr>
              <a:t>B</a:t>
            </a:r>
            <a:r>
              <a:rPr lang="en-US"/>
              <a:t>.</a:t>
            </a:r>
          </a:p>
          <a:p>
            <a:pPr eaLnBrk="1" hangingPunct="1">
              <a:spcBef>
                <a:spcPct val="50000"/>
              </a:spcBef>
            </a:pPr>
            <a:r>
              <a:rPr lang="en-US"/>
              <a:t>The first argument of the generalization function x is an index that specifies the row of this matrix, the second argument x(n) is an index that specifies the column.</a:t>
            </a:r>
          </a:p>
        </p:txBody>
      </p:sp>
      <p:graphicFrame>
        <p:nvGraphicFramePr>
          <p:cNvPr id="16389" name="Object 5"/>
          <p:cNvGraphicFramePr>
            <a:graphicFrameLocks noChangeAspect="1"/>
          </p:cNvGraphicFramePr>
          <p:nvPr/>
        </p:nvGraphicFramePr>
        <p:xfrm>
          <a:off x="6840538" y="304800"/>
          <a:ext cx="2303462" cy="1736725"/>
        </p:xfrm>
        <a:graphic>
          <a:graphicData uri="http://schemas.openxmlformats.org/presentationml/2006/ole">
            <mc:AlternateContent xmlns:mc="http://schemas.openxmlformats.org/markup-compatibility/2006">
              <mc:Choice xmlns:v="urn:schemas-microsoft-com:vml" Requires="v">
                <p:oleObj spid="_x0000_s77859" name="Equation" r:id="rId6" imgW="1358900" imgH="1028700" progId="Equation.DSMT4">
                  <p:embed/>
                </p:oleObj>
              </mc:Choice>
              <mc:Fallback>
                <p:oleObj name="Equation" r:id="rId6" imgW="1358900" imgH="102870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40538" y="304800"/>
                        <a:ext cx="2303462" cy="1736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390" name="Object 8"/>
          <p:cNvGraphicFramePr>
            <a:graphicFrameLocks noChangeAspect="1"/>
          </p:cNvGraphicFramePr>
          <p:nvPr/>
        </p:nvGraphicFramePr>
        <p:xfrm>
          <a:off x="2819400" y="2819400"/>
          <a:ext cx="4672013" cy="1201738"/>
        </p:xfrm>
        <a:graphic>
          <a:graphicData uri="http://schemas.openxmlformats.org/presentationml/2006/ole">
            <mc:AlternateContent xmlns:mc="http://schemas.openxmlformats.org/markup-compatibility/2006">
              <mc:Choice xmlns:v="urn:schemas-microsoft-com:vml" Requires="v">
                <p:oleObj spid="_x0000_s77860" name="Equation" r:id="rId8" imgW="2755900" imgH="711200" progId="Equation.DSMT4">
                  <p:embed/>
                </p:oleObj>
              </mc:Choice>
              <mc:Fallback>
                <p:oleObj name="Equation" r:id="rId8" imgW="2755900" imgH="711200" progId="Equation.DSMT4">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19400" y="2819400"/>
                        <a:ext cx="4672013" cy="1201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91" name="Text Box 9"/>
          <p:cNvSpPr txBox="1">
            <a:spLocks noChangeArrowheads="1"/>
          </p:cNvSpPr>
          <p:nvPr/>
        </p:nvSpPr>
        <p:spPr bwMode="auto">
          <a:xfrm>
            <a:off x="381000" y="3276600"/>
            <a:ext cx="24685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1400"/>
              <a:t>Generalization from x(n) to x:</a:t>
            </a:r>
          </a:p>
        </p:txBody>
      </p:sp>
      <p:sp>
        <p:nvSpPr>
          <p:cNvPr id="16392" name="Text Box 10"/>
          <p:cNvSpPr txBox="1">
            <a:spLocks noChangeArrowheads="1"/>
          </p:cNvSpPr>
          <p:nvPr/>
        </p:nvSpPr>
        <p:spPr bwMode="auto">
          <a:xfrm>
            <a:off x="228600" y="5129213"/>
            <a:ext cx="1855788"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1600"/>
              <a:t>selector:</a:t>
            </a:r>
          </a:p>
          <a:p>
            <a:pPr eaLnBrk="1" hangingPunct="1"/>
            <a:endParaRPr lang="en-US" sz="1600"/>
          </a:p>
          <a:p>
            <a:pPr eaLnBrk="1" hangingPunct="1"/>
            <a:endParaRPr lang="en-US" sz="1600"/>
          </a:p>
          <a:p>
            <a:pPr eaLnBrk="1" hangingPunct="1"/>
            <a:r>
              <a:rPr lang="en-US" sz="1600"/>
              <a:t>System equations:</a:t>
            </a:r>
          </a:p>
        </p:txBody>
      </p:sp>
      <p:graphicFrame>
        <p:nvGraphicFramePr>
          <p:cNvPr id="16393" name="Object 11"/>
          <p:cNvGraphicFramePr>
            <a:graphicFrameLocks noChangeAspect="1"/>
          </p:cNvGraphicFramePr>
          <p:nvPr/>
        </p:nvGraphicFramePr>
        <p:xfrm>
          <a:off x="4343400" y="1295400"/>
          <a:ext cx="990600" cy="536575"/>
        </p:xfrm>
        <a:graphic>
          <a:graphicData uri="http://schemas.openxmlformats.org/presentationml/2006/ole">
            <mc:AlternateContent xmlns:mc="http://schemas.openxmlformats.org/markup-compatibility/2006">
              <mc:Choice xmlns:v="urn:schemas-microsoft-com:vml" Requires="v">
                <p:oleObj spid="_x0000_s77861" name="Equation" r:id="rId10" imgW="583693" imgH="317225" progId="Equation.DSMT4">
                  <p:embed/>
                </p:oleObj>
              </mc:Choice>
              <mc:Fallback>
                <p:oleObj name="Equation" r:id="rId10" imgW="583693" imgH="317225" progId="Equation.DSMT4">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43400" y="1295400"/>
                        <a:ext cx="990600" cy="536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6394" name="Text Box 12"/>
          <p:cNvSpPr txBox="1">
            <a:spLocks noChangeArrowheads="1"/>
          </p:cNvSpPr>
          <p:nvPr/>
        </p:nvSpPr>
        <p:spPr bwMode="auto">
          <a:xfrm>
            <a:off x="5715000" y="4191000"/>
            <a:ext cx="195738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1400"/>
              <a:t>Index specified by x(n)</a:t>
            </a:r>
          </a:p>
        </p:txBody>
      </p:sp>
      <p:sp>
        <p:nvSpPr>
          <p:cNvPr id="16395" name="AutoShape 13"/>
          <p:cNvSpPr>
            <a:spLocks/>
          </p:cNvSpPr>
          <p:nvPr/>
        </p:nvSpPr>
        <p:spPr bwMode="auto">
          <a:xfrm rot="-5400000">
            <a:off x="6553200" y="3429000"/>
            <a:ext cx="76200" cy="1295400"/>
          </a:xfrm>
          <a:prstGeom prst="leftBrace">
            <a:avLst>
              <a:gd name="adj1" fmla="val 1416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96" name="AutoShape 14"/>
          <p:cNvSpPr>
            <a:spLocks/>
          </p:cNvSpPr>
          <p:nvPr/>
        </p:nvSpPr>
        <p:spPr bwMode="auto">
          <a:xfrm rot="10800000">
            <a:off x="7543800" y="2895600"/>
            <a:ext cx="76200" cy="990600"/>
          </a:xfrm>
          <a:prstGeom prst="leftBrace">
            <a:avLst>
              <a:gd name="adj1" fmla="val 108333"/>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6397" name="Text Box 15"/>
          <p:cNvSpPr txBox="1">
            <a:spLocks noChangeArrowheads="1"/>
          </p:cNvSpPr>
          <p:nvPr/>
        </p:nvSpPr>
        <p:spPr bwMode="auto">
          <a:xfrm rot="5400000">
            <a:off x="7232650" y="3206750"/>
            <a:ext cx="1292225"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1400"/>
              <a:t>Index specified by x</a:t>
            </a:r>
          </a:p>
        </p:txBody>
      </p:sp>
      <p:sp>
        <p:nvSpPr>
          <p:cNvPr id="16398" name="Line 16"/>
          <p:cNvSpPr>
            <a:spLocks noChangeShapeType="1"/>
          </p:cNvSpPr>
          <p:nvPr/>
        </p:nvSpPr>
        <p:spPr bwMode="auto">
          <a:xfrm flipV="1">
            <a:off x="5883275" y="5170488"/>
            <a:ext cx="45720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6399" name="Text Box 17"/>
          <p:cNvSpPr txBox="1">
            <a:spLocks noChangeArrowheads="1"/>
          </p:cNvSpPr>
          <p:nvPr/>
        </p:nvSpPr>
        <p:spPr bwMode="auto">
          <a:xfrm>
            <a:off x="6400800" y="4953000"/>
            <a:ext cx="11493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1400"/>
              <a:t>a row vector</a:t>
            </a:r>
          </a:p>
        </p:txBody>
      </p:sp>
    </p:spTree>
    <p:extLst>
      <p:ext uri="{BB962C8B-B14F-4D97-AF65-F5344CB8AC3E}">
        <p14:creationId xmlns:p14="http://schemas.microsoft.com/office/powerpoint/2010/main" val="38516716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410" name="Rectangle 11"/>
          <p:cNvSpPr>
            <a:spLocks noChangeArrowheads="1"/>
          </p:cNvSpPr>
          <p:nvPr/>
        </p:nvSpPr>
        <p:spPr bwMode="auto">
          <a:xfrm>
            <a:off x="2667000" y="5105400"/>
            <a:ext cx="3276600" cy="838200"/>
          </a:xfrm>
          <a:prstGeom prst="rect">
            <a:avLst/>
          </a:prstGeom>
          <a:solidFill>
            <a:srgbClr val="EAEAEA"/>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17411" name="Object 2"/>
          <p:cNvGraphicFramePr>
            <a:graphicFrameLocks noChangeAspect="1"/>
          </p:cNvGraphicFramePr>
          <p:nvPr/>
        </p:nvGraphicFramePr>
        <p:xfrm>
          <a:off x="3627438" y="1371600"/>
          <a:ext cx="1376362" cy="344488"/>
        </p:xfrm>
        <a:graphic>
          <a:graphicData uri="http://schemas.openxmlformats.org/presentationml/2006/ole">
            <mc:AlternateContent xmlns:mc="http://schemas.openxmlformats.org/markup-compatibility/2006">
              <mc:Choice xmlns:v="urn:schemas-microsoft-com:vml" Requires="v">
                <p:oleObj spid="_x0000_s78866" name="Equation" r:id="rId4" imgW="812447" imgH="203112" progId="Equation.DSMT4">
                  <p:embed/>
                </p:oleObj>
              </mc:Choice>
              <mc:Fallback>
                <p:oleObj name="Equation" r:id="rId4" imgW="812447" imgH="203112" progId="Equation.DSMT4">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27438" y="1371600"/>
                        <a:ext cx="1376362" cy="3444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412" name="Text Box 3"/>
          <p:cNvSpPr txBox="1">
            <a:spLocks noChangeArrowheads="1"/>
          </p:cNvSpPr>
          <p:nvPr/>
        </p:nvSpPr>
        <p:spPr bwMode="auto">
          <a:xfrm>
            <a:off x="762000" y="457200"/>
            <a:ext cx="7696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spcBef>
                <a:spcPct val="50000"/>
              </a:spcBef>
            </a:pPr>
            <a:r>
              <a:rPr lang="en-US" b="1"/>
              <a:t>Estimating the generalization function: linear solution</a:t>
            </a:r>
            <a:endParaRPr lang="en-US"/>
          </a:p>
        </p:txBody>
      </p:sp>
      <p:sp>
        <p:nvSpPr>
          <p:cNvPr id="17413" name="Text Box 4"/>
          <p:cNvSpPr txBox="1">
            <a:spLocks noChangeArrowheads="1"/>
          </p:cNvSpPr>
          <p:nvPr/>
        </p:nvSpPr>
        <p:spPr bwMode="auto">
          <a:xfrm>
            <a:off x="381000" y="914400"/>
            <a:ext cx="82296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a:t>Suppose that the same input is visited in trial n and trial n+m:</a:t>
            </a:r>
          </a:p>
        </p:txBody>
      </p:sp>
      <p:graphicFrame>
        <p:nvGraphicFramePr>
          <p:cNvPr id="17414" name="Object 9"/>
          <p:cNvGraphicFramePr>
            <a:graphicFrameLocks noChangeAspect="1"/>
          </p:cNvGraphicFramePr>
          <p:nvPr/>
        </p:nvGraphicFramePr>
        <p:xfrm>
          <a:off x="2325688" y="2200275"/>
          <a:ext cx="3789362" cy="3719513"/>
        </p:xfrm>
        <a:graphic>
          <a:graphicData uri="http://schemas.openxmlformats.org/presentationml/2006/ole">
            <mc:AlternateContent xmlns:mc="http://schemas.openxmlformats.org/markup-compatibility/2006">
              <mc:Choice xmlns:v="urn:schemas-microsoft-com:vml" Requires="v">
                <p:oleObj spid="_x0000_s78867" name="Equation" r:id="rId6" imgW="2235200" imgH="2197100" progId="Equation.DSMT4">
                  <p:embed/>
                </p:oleObj>
              </mc:Choice>
              <mc:Fallback>
                <p:oleObj name="Equation" r:id="rId6" imgW="2235200" imgH="2197100" progId="Equation.DSMT4">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25688" y="2200275"/>
                        <a:ext cx="3789362" cy="37195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415" name="Text Box 10"/>
          <p:cNvSpPr txBox="1">
            <a:spLocks noChangeArrowheads="1"/>
          </p:cNvSpPr>
          <p:nvPr/>
        </p:nvSpPr>
        <p:spPr bwMode="auto">
          <a:xfrm>
            <a:off x="381000" y="1752600"/>
            <a:ext cx="82296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a:t>Let’s track that part of the output as it evolves: </a:t>
            </a:r>
          </a:p>
        </p:txBody>
      </p:sp>
      <p:sp>
        <p:nvSpPr>
          <p:cNvPr id="17416" name="Text Box 12"/>
          <p:cNvSpPr txBox="1">
            <a:spLocks noChangeArrowheads="1"/>
          </p:cNvSpPr>
          <p:nvPr/>
        </p:nvSpPr>
        <p:spPr bwMode="auto">
          <a:xfrm>
            <a:off x="457200" y="6096000"/>
            <a:ext cx="82296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a:t>So for every pair of trials that query the same input, we get a linear equation that has some parameters of our generalization function.</a:t>
            </a:r>
          </a:p>
        </p:txBody>
      </p:sp>
    </p:spTree>
    <p:extLst>
      <p:ext uri="{BB962C8B-B14F-4D97-AF65-F5344CB8AC3E}">
        <p14:creationId xmlns:p14="http://schemas.microsoft.com/office/powerpoint/2010/main" val="39679093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a:p>
        </p:txBody>
      </p:sp>
      <p:sp>
        <p:nvSpPr>
          <p:cNvPr id="3" name="Title 2"/>
          <p:cNvSpPr>
            <a:spLocks noGrp="1"/>
          </p:cNvSpPr>
          <p:nvPr>
            <p:ph type="title"/>
          </p:nvPr>
        </p:nvSpPr>
        <p:spPr/>
        <p:txBody>
          <a:bodyPr/>
          <a:lstStyle/>
          <a:p>
            <a:r>
              <a:rPr lang="en-US" sz="3200" dirty="0" smtClean="0"/>
              <a:t>Quantifying generalization on a trial-to-trial basis</a:t>
            </a:r>
            <a:endParaRPr lang="en-US" sz="3200" dirty="0"/>
          </a:p>
        </p:txBody>
      </p:sp>
      <p:sp>
        <p:nvSpPr>
          <p:cNvPr id="4" name="Date Placeholder 3"/>
          <p:cNvSpPr>
            <a:spLocks noGrp="1"/>
          </p:cNvSpPr>
          <p:nvPr>
            <p:ph type="dt" sz="half" idx="10"/>
          </p:nvPr>
        </p:nvSpPr>
        <p:spPr/>
        <p:txBody>
          <a:bodyPr/>
          <a:lstStyle/>
          <a:p>
            <a:pPr>
              <a:defRPr/>
            </a:pPr>
            <a:fld id="{D2745595-C4BC-4775-98B2-95DF929FBD1A}" type="datetime1">
              <a:rPr lang="en-US" smtClean="0"/>
              <a:pPr>
                <a:defRPr/>
              </a:pPr>
              <a:t>9/30/2016</a:t>
            </a:fld>
            <a:endParaRPr lang="en-US"/>
          </a:p>
        </p:txBody>
      </p:sp>
      <p:sp>
        <p:nvSpPr>
          <p:cNvPr id="5" name="Slide Number Placeholder 4"/>
          <p:cNvSpPr>
            <a:spLocks noGrp="1"/>
          </p:cNvSpPr>
          <p:nvPr>
            <p:ph type="sldNum" sz="quarter" idx="12"/>
          </p:nvPr>
        </p:nvSpPr>
        <p:spPr/>
        <p:txBody>
          <a:bodyPr/>
          <a:lstStyle/>
          <a:p>
            <a:pPr>
              <a:defRPr/>
            </a:pPr>
            <a:fld id="{5BC7FEBF-A170-470C-A369-F0D066FB58E5}" type="slidenum">
              <a:rPr lang="en-US" smtClean="0"/>
              <a:pPr>
                <a:defRPr/>
              </a:pPr>
              <a:t>99</a:t>
            </a:fld>
            <a:endParaRPr lang="en-US"/>
          </a:p>
        </p:txBody>
      </p:sp>
      <p:sp>
        <p:nvSpPr>
          <p:cNvPr id="6" name="Footer Placeholder 5"/>
          <p:cNvSpPr>
            <a:spLocks noGrp="1"/>
          </p:cNvSpPr>
          <p:nvPr>
            <p:ph type="ftr" sz="quarter" idx="11"/>
          </p:nvPr>
        </p:nvSpPr>
        <p:spPr/>
        <p:txBody>
          <a:bodyPr/>
          <a:lstStyle/>
          <a:p>
            <a:pPr>
              <a:defRPr/>
            </a:pPr>
            <a:r>
              <a:rPr lang="en-US" smtClean="0"/>
              <a:t>Tutorial: motor learning</a:t>
            </a:r>
            <a:endParaRPr lang="en-US" dirty="0"/>
          </a:p>
        </p:txBody>
      </p:sp>
      <p:pic>
        <p:nvPicPr>
          <p:cNvPr id="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5675" y="2200040"/>
            <a:ext cx="4581033" cy="2552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237042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theme/theme1.xml><?xml version="1.0" encoding="utf-8"?>
<a:theme xmlns:a="http://schemas.openxmlformats.org/drawingml/2006/main" name="Beamer">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25400">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Beamer</Template>
  <TotalTime>47464</TotalTime>
  <Words>5222</Words>
  <Application>Microsoft Office PowerPoint</Application>
  <PresentationFormat>On-screen Show (4:3)</PresentationFormat>
  <Paragraphs>1338</Paragraphs>
  <Slides>99</Slides>
  <Notes>12</Notes>
  <HiddenSlides>4</HiddenSlides>
  <MMClips>2</MMClips>
  <ScaleCrop>false</ScaleCrop>
  <HeadingPairs>
    <vt:vector size="6" baseType="variant">
      <vt:variant>
        <vt:lpstr>Theme</vt:lpstr>
      </vt:variant>
      <vt:variant>
        <vt:i4>1</vt:i4>
      </vt:variant>
      <vt:variant>
        <vt:lpstr>Embedded OLE Servers</vt:lpstr>
      </vt:variant>
      <vt:variant>
        <vt:i4>2</vt:i4>
      </vt:variant>
      <vt:variant>
        <vt:lpstr>Slide Titles</vt:lpstr>
      </vt:variant>
      <vt:variant>
        <vt:i4>99</vt:i4>
      </vt:variant>
    </vt:vector>
  </HeadingPairs>
  <TitlesOfParts>
    <vt:vector size="102" baseType="lpstr">
      <vt:lpstr>Beamer</vt:lpstr>
      <vt:lpstr>Equation</vt:lpstr>
      <vt:lpstr>MathType 6.0 Equation</vt:lpstr>
      <vt:lpstr>Motor learning: An overview of methods and models</vt:lpstr>
      <vt:lpstr>A race in Tübingen</vt:lpstr>
      <vt:lpstr>Saccades (rapid eye movements) direct the fovea to points of visual interest multiple times per second.</vt:lpstr>
      <vt:lpstr>To enable accurate movements, the brain must be capable of making predictions</vt:lpstr>
      <vt:lpstr>The forward model in action – predicting sensory consequences</vt:lpstr>
      <vt:lpstr>Predicting sensory consequences – the role of the forward model</vt:lpstr>
      <vt:lpstr>A forward model predicts the sensory consequences of an action</vt:lpstr>
      <vt:lpstr>The cerebellum appears to be crucial for predictions about the sensory consequences of a movement</vt:lpstr>
      <vt:lpstr>The cerebellum predicts sensory consequences (forward model) during saccade execution</vt:lpstr>
      <vt:lpstr>Sensory prediction errors drive motor learning, resulting in forward model updates</vt:lpstr>
      <vt:lpstr>Inducing sensory prediction errors in the laboratory setting: viscous curl fields</vt:lpstr>
      <vt:lpstr>Inducing sensory prediction errors in the laboratory setting: viscous curl fields</vt:lpstr>
      <vt:lpstr>Multi-trial adaptation is well-characterized by exponential function</vt:lpstr>
      <vt:lpstr>Motor learning occurs even when subjects are aware that their movements are being perturbed</vt:lpstr>
      <vt:lpstr>Cerebellar damage impairs error-based learning</vt:lpstr>
      <vt:lpstr>Interim summary</vt:lpstr>
      <vt:lpstr>Mathematical description of a forward model</vt:lpstr>
      <vt:lpstr>Optimal learning after-the-fact (offline batch learning)</vt:lpstr>
      <vt:lpstr>Online learning of a perturbation (‘local’ estimation)</vt:lpstr>
      <vt:lpstr>Estimating the perturbation using a single-state model of learning</vt:lpstr>
      <vt:lpstr>‘Single-state’ model predicts exponential learning and after-effects</vt:lpstr>
      <vt:lpstr>Estimating the perturbation using a single-state model of learning</vt:lpstr>
      <vt:lpstr>How do we find the error-sensitivity</vt:lpstr>
      <vt:lpstr>Our estimate of “state of the world” is a combination of what we predict and what we observe</vt:lpstr>
      <vt:lpstr>Maximum likelihood integration</vt:lpstr>
      <vt:lpstr>Interim summary</vt:lpstr>
      <vt:lpstr>Error-sensitivity and the scalar Kalman filter</vt:lpstr>
      <vt:lpstr>How can we make people faster learners? </vt:lpstr>
      <vt:lpstr>Increased observation noise reduces the speed of learning</vt:lpstr>
      <vt:lpstr>Increased ‘state’ noise (uncertainty in our estimate of the world) increases the speed of learning</vt:lpstr>
      <vt:lpstr>Interim summary</vt:lpstr>
      <vt:lpstr>Intermission</vt:lpstr>
      <vt:lpstr>A note about statistically assessing changes in error-sensitivity</vt:lpstr>
      <vt:lpstr>A note about statistically assessing changes in error-sensitivity</vt:lpstr>
      <vt:lpstr>A note about statistically assessing changes in error-sensitivity</vt:lpstr>
      <vt:lpstr>Assessing the retention rate using ‘error-clamp’ (channel) trials</vt:lpstr>
      <vt:lpstr>Assessing retention using error-clamp trials</vt:lpstr>
      <vt:lpstr>Changes in retention rate after learning gradual versus abrupt perturbations</vt:lpstr>
      <vt:lpstr>Interim summary</vt:lpstr>
      <vt:lpstr>tDCS modulates neural excitability</vt:lpstr>
      <vt:lpstr>What brain region is responsible for modifying the rate of adaptation?</vt:lpstr>
      <vt:lpstr>Cerebellar stimulation modulates how quickly subjects learn from error</vt:lpstr>
      <vt:lpstr>Cerebellar tDCS does not appear to modulate retention of learned motor memories</vt:lpstr>
      <vt:lpstr>Introduction of visuomotor rotation experiments</vt:lpstr>
      <vt:lpstr>Anodal motor cortex stimulation tends to reduce motor ‘forgetting’</vt:lpstr>
      <vt:lpstr>Interim summary</vt:lpstr>
      <vt:lpstr>Post-saccadic errors drive short-term saccade adaptation</vt:lpstr>
      <vt:lpstr>Re-learning of previously learned perturbation results in faster learning (savings)</vt:lpstr>
      <vt:lpstr>Single-state models cannot account for savings</vt:lpstr>
      <vt:lpstr>Single-state models cannot account for spontaneous recovery</vt:lpstr>
      <vt:lpstr>Multi-rate models of learning (the two-state model)</vt:lpstr>
      <vt:lpstr>Learning a constant perturbation using two states</vt:lpstr>
      <vt:lpstr>Long-term saccade adaptation exhibits the hallmarks of multiple timescales of learning</vt:lpstr>
      <vt:lpstr>Cerebellar tDCS does not appear to modulate retention of learned motor memories</vt:lpstr>
      <vt:lpstr>Two-state model predicts savings</vt:lpstr>
      <vt:lpstr>Spontaneous recovery of motor memories can be explained by a two-state model</vt:lpstr>
      <vt:lpstr>Interim summary</vt:lpstr>
      <vt:lpstr>Change in aiming strategy (visuomotor rotation) results in rapid changes in motor output</vt:lpstr>
      <vt:lpstr>Assaying “implicit” and “explicit” learning of a motor perturbation</vt:lpstr>
      <vt:lpstr>Combination of ‘explicit’ and ‘implicit’ learning predict magnitude of after-effects</vt:lpstr>
      <vt:lpstr>Implicit learning implicated as ‘slow-state’ and explicit learning as the ‘fast state’</vt:lpstr>
      <vt:lpstr>Interim summary</vt:lpstr>
      <vt:lpstr>Intermission</vt:lpstr>
      <vt:lpstr>Many savings experiments cannot be accounted for by LTI models of learning</vt:lpstr>
      <vt:lpstr>Recent results suggest that error-sensitivity is not “fixed,” but varies as a function of error magnitude</vt:lpstr>
      <vt:lpstr>Do the statistics of the perturbation alter learning rates? </vt:lpstr>
      <vt:lpstr>Learning rate appears to be dependent on the statistics of the perturbation</vt:lpstr>
      <vt:lpstr>Does error sensitivity change during an experiment?</vt:lpstr>
      <vt:lpstr>Perturbation statistics modify error-sensitivity</vt:lpstr>
      <vt:lpstr>Interim summary</vt:lpstr>
      <vt:lpstr>Is modulation of error-sensitivity local to experienced errors?</vt:lpstr>
      <vt:lpstr>Error-sensitivity changes most for the most frequently experienced errors</vt:lpstr>
      <vt:lpstr>A principled method for altering error-sensitivity</vt:lpstr>
      <vt:lpstr>Can the model account for environment-specific changes in error-sensitivity?</vt:lpstr>
      <vt:lpstr>Model Predictions</vt:lpstr>
      <vt:lpstr>Adaptation and washout result in positive and negative errors (and associated error memories)</vt:lpstr>
      <vt:lpstr>Can error-sensitivity be simultaneously modulated for two different error magnitudes?</vt:lpstr>
      <vt:lpstr>Interim summary</vt:lpstr>
      <vt:lpstr>Why do we learn faster the second time around?</vt:lpstr>
      <vt:lpstr>Preventing savings and meta-learning </vt:lpstr>
      <vt:lpstr>Model accounts for savings after extended washout</vt:lpstr>
      <vt:lpstr>Model accounts for meta-learning following “random” perturbations</vt:lpstr>
      <vt:lpstr>Model accounts for saturation of error-sensitivity</vt:lpstr>
      <vt:lpstr>Interim Summary</vt:lpstr>
      <vt:lpstr>The brain makes predictions</vt:lpstr>
      <vt:lpstr>Prediction errors drive learning</vt:lpstr>
      <vt:lpstr>Retention and error-based learning are dependent on different brain loci</vt:lpstr>
      <vt:lpstr>Savings and spontaneous recovery experiments suggests the presence of additional states with different timescales</vt:lpstr>
      <vt:lpstr>The brain stores a memory of previously experienced errors</vt:lpstr>
      <vt:lpstr>PowerPoint Presentation</vt:lpstr>
      <vt:lpstr>Formalizing generalization</vt:lpstr>
      <vt:lpstr>Formulizing generalization</vt:lpstr>
      <vt:lpstr>Saccade adaptation generalizes to nearby target amplitudes</vt:lpstr>
      <vt:lpstr>Saccade adaptation generalizes to nearby angles</vt:lpstr>
      <vt:lpstr>Intrinsic versus extrinsic generalization</vt:lpstr>
      <vt:lpstr>PowerPoint Presentation</vt:lpstr>
      <vt:lpstr>PowerPoint Presentation</vt:lpstr>
      <vt:lpstr>PowerPoint Presentation</vt:lpstr>
      <vt:lpstr>Quantifying generalization on a trial-to-trial basis</vt:lpstr>
    </vt:vector>
  </TitlesOfParts>
  <Company>Grizli777</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herzfeldd</dc:creator>
  <cp:lastModifiedBy>herzfeldd</cp:lastModifiedBy>
  <cp:revision>1073</cp:revision>
  <dcterms:created xsi:type="dcterms:W3CDTF">2013-07-10T18:19:06Z</dcterms:created>
  <dcterms:modified xsi:type="dcterms:W3CDTF">2016-09-30T20:45:39Z</dcterms:modified>
</cp:coreProperties>
</file>